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80" r:id="rId2"/>
    <p:sldMasterId id="2147483688" r:id="rId3"/>
    <p:sldMasterId id="2147483693" r:id="rId4"/>
    <p:sldMasterId id="2147483704" r:id="rId5"/>
    <p:sldMasterId id="2147483710" r:id="rId6"/>
    <p:sldMasterId id="2147483717" r:id="rId7"/>
    <p:sldMasterId id="2147483730" r:id="rId8"/>
  </p:sldMasterIdLst>
  <p:notesMasterIdLst>
    <p:notesMasterId r:id="rId30"/>
  </p:notesMasterIdLst>
  <p:handoutMasterIdLst>
    <p:handoutMasterId r:id="rId31"/>
  </p:handoutMasterIdLst>
  <p:sldIdLst>
    <p:sldId id="272" r:id="rId9"/>
    <p:sldId id="261" r:id="rId10"/>
    <p:sldId id="266" r:id="rId11"/>
    <p:sldId id="296" r:id="rId12"/>
    <p:sldId id="284" r:id="rId13"/>
    <p:sldId id="285" r:id="rId14"/>
    <p:sldId id="295" r:id="rId15"/>
    <p:sldId id="300" r:id="rId16"/>
    <p:sldId id="283" r:id="rId17"/>
    <p:sldId id="297" r:id="rId18"/>
    <p:sldId id="298" r:id="rId19"/>
    <p:sldId id="291" r:id="rId20"/>
    <p:sldId id="289" r:id="rId21"/>
    <p:sldId id="299" r:id="rId22"/>
    <p:sldId id="287" r:id="rId23"/>
    <p:sldId id="292" r:id="rId24"/>
    <p:sldId id="288" r:id="rId25"/>
    <p:sldId id="293" r:id="rId26"/>
    <p:sldId id="290" r:id="rId27"/>
    <p:sldId id="280" r:id="rId28"/>
    <p:sldId id="30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ee Mercier" initials="RM" lastIdx="7" clrIdx="0">
    <p:extLst>
      <p:ext uri="{19B8F6BF-5375-455C-9EA6-DF929625EA0E}">
        <p15:presenceInfo xmlns:p15="http://schemas.microsoft.com/office/powerpoint/2012/main" userId="S-1-5-21-3639515735-3000443172-754303046-1606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8C99"/>
    <a:srgbClr val="50A5AB"/>
    <a:srgbClr val="EDEDED"/>
    <a:srgbClr val="1C34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78231" autoAdjust="0"/>
  </p:normalViewPr>
  <p:slideViewPr>
    <p:cSldViewPr snapToGrid="0">
      <p:cViewPr varScale="1">
        <p:scale>
          <a:sx n="99" d="100"/>
          <a:sy n="99" d="100"/>
        </p:scale>
        <p:origin x="2376" y="168"/>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468E72-8AEE-4776-8EC2-8F14C1583EEA}" type="datetimeFigureOut">
              <a:rPr lang="en-US" smtClean="0"/>
              <a:t>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E35FF8-FB14-4879-9BC3-604A38BAED07}" type="slidenum">
              <a:rPr lang="en-US" smtClean="0"/>
              <a:t>‹#›</a:t>
            </a:fld>
            <a:endParaRPr lang="en-US"/>
          </a:p>
        </p:txBody>
      </p:sp>
    </p:spTree>
    <p:extLst>
      <p:ext uri="{BB962C8B-B14F-4D97-AF65-F5344CB8AC3E}">
        <p14:creationId xmlns:p14="http://schemas.microsoft.com/office/powerpoint/2010/main" val="2631643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D2E51A-2061-4AC9-BA02-AAC57C58C28B}" type="datetimeFigureOut">
              <a:rPr lang="en-US" smtClean="0"/>
              <a:t>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579D2-C235-4ED6-AECE-F4AE1A05BE8B}" type="slidenum">
              <a:rPr lang="en-US" smtClean="0"/>
              <a:t>‹#›</a:t>
            </a:fld>
            <a:endParaRPr lang="en-US"/>
          </a:p>
        </p:txBody>
      </p:sp>
    </p:spTree>
    <p:extLst>
      <p:ext uri="{BB962C8B-B14F-4D97-AF65-F5344CB8AC3E}">
        <p14:creationId xmlns:p14="http://schemas.microsoft.com/office/powerpoint/2010/main" val="110891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a:t>
            </a:fld>
            <a:endParaRPr lang="en-US"/>
          </a:p>
        </p:txBody>
      </p:sp>
    </p:spTree>
    <p:extLst>
      <p:ext uri="{BB962C8B-B14F-4D97-AF65-F5344CB8AC3E}">
        <p14:creationId xmlns:p14="http://schemas.microsoft.com/office/powerpoint/2010/main" val="2917226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10</a:t>
            </a:fld>
            <a:endParaRPr lang="en-US"/>
          </a:p>
        </p:txBody>
      </p:sp>
    </p:spTree>
    <p:extLst>
      <p:ext uri="{BB962C8B-B14F-4D97-AF65-F5344CB8AC3E}">
        <p14:creationId xmlns:p14="http://schemas.microsoft.com/office/powerpoint/2010/main" val="4257475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11</a:t>
            </a:fld>
            <a:endParaRPr lang="en-US"/>
          </a:p>
        </p:txBody>
      </p:sp>
    </p:spTree>
    <p:extLst>
      <p:ext uri="{BB962C8B-B14F-4D97-AF65-F5344CB8AC3E}">
        <p14:creationId xmlns:p14="http://schemas.microsoft.com/office/powerpoint/2010/main" val="4276923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12</a:t>
            </a:fld>
            <a:endParaRPr lang="en-US"/>
          </a:p>
        </p:txBody>
      </p:sp>
    </p:spTree>
    <p:extLst>
      <p:ext uri="{BB962C8B-B14F-4D97-AF65-F5344CB8AC3E}">
        <p14:creationId xmlns:p14="http://schemas.microsoft.com/office/powerpoint/2010/main" val="1213500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13</a:t>
            </a:fld>
            <a:endParaRPr lang="en-US"/>
          </a:p>
        </p:txBody>
      </p:sp>
    </p:spTree>
    <p:extLst>
      <p:ext uri="{BB962C8B-B14F-4D97-AF65-F5344CB8AC3E}">
        <p14:creationId xmlns:p14="http://schemas.microsoft.com/office/powerpoint/2010/main" val="3329413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14</a:t>
            </a:fld>
            <a:endParaRPr lang="en-US"/>
          </a:p>
        </p:txBody>
      </p:sp>
    </p:spTree>
    <p:extLst>
      <p:ext uri="{BB962C8B-B14F-4D97-AF65-F5344CB8AC3E}">
        <p14:creationId xmlns:p14="http://schemas.microsoft.com/office/powerpoint/2010/main" val="2500257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15</a:t>
            </a:fld>
            <a:endParaRPr lang="en-US"/>
          </a:p>
        </p:txBody>
      </p:sp>
    </p:spTree>
    <p:extLst>
      <p:ext uri="{BB962C8B-B14F-4D97-AF65-F5344CB8AC3E}">
        <p14:creationId xmlns:p14="http://schemas.microsoft.com/office/powerpoint/2010/main" val="626008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16</a:t>
            </a:fld>
            <a:endParaRPr lang="en-US"/>
          </a:p>
        </p:txBody>
      </p:sp>
    </p:spTree>
    <p:extLst>
      <p:ext uri="{BB962C8B-B14F-4D97-AF65-F5344CB8AC3E}">
        <p14:creationId xmlns:p14="http://schemas.microsoft.com/office/powerpoint/2010/main" val="3937732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17</a:t>
            </a:fld>
            <a:endParaRPr lang="en-US"/>
          </a:p>
        </p:txBody>
      </p:sp>
    </p:spTree>
    <p:extLst>
      <p:ext uri="{BB962C8B-B14F-4D97-AF65-F5344CB8AC3E}">
        <p14:creationId xmlns:p14="http://schemas.microsoft.com/office/powerpoint/2010/main" val="547163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18</a:t>
            </a:fld>
            <a:endParaRPr lang="en-US"/>
          </a:p>
        </p:txBody>
      </p:sp>
    </p:spTree>
    <p:extLst>
      <p:ext uri="{BB962C8B-B14F-4D97-AF65-F5344CB8AC3E}">
        <p14:creationId xmlns:p14="http://schemas.microsoft.com/office/powerpoint/2010/main" val="2435414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19</a:t>
            </a:fld>
            <a:endParaRPr lang="en-US"/>
          </a:p>
        </p:txBody>
      </p:sp>
    </p:spTree>
    <p:extLst>
      <p:ext uri="{BB962C8B-B14F-4D97-AF65-F5344CB8AC3E}">
        <p14:creationId xmlns:p14="http://schemas.microsoft.com/office/powerpoint/2010/main" val="3740239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2</a:t>
            </a:fld>
            <a:endParaRPr lang="en-US"/>
          </a:p>
        </p:txBody>
      </p:sp>
    </p:spTree>
    <p:extLst>
      <p:ext uri="{BB962C8B-B14F-4D97-AF65-F5344CB8AC3E}">
        <p14:creationId xmlns:p14="http://schemas.microsoft.com/office/powerpoint/2010/main" val="309730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additional </a:t>
            </a:r>
            <a:r>
              <a:rPr lang="en-US" dirty="0" err="1"/>
              <a:t>TeleECHO</a:t>
            </a:r>
            <a:r>
              <a:rPr lang="en-US" dirty="0"/>
              <a:t> sessions in your area: </a:t>
            </a:r>
            <a:r>
              <a:rPr lang="en-US" dirty="0">
                <a:hlinkClick r:id="rId3"/>
              </a:rPr>
              <a:t>https://echo.unm.edu/locations-2/echo-hubs-superhubs-united-states/</a:t>
            </a:r>
            <a:endParaRPr lang="en-US" dirty="0"/>
          </a:p>
          <a:p>
            <a:pPr defTabSz="912937">
              <a:defRPr/>
            </a:pPr>
            <a:r>
              <a:rPr lang="en-US" dirty="0"/>
              <a:t>https://hsc.unm.edu/echo/get-involved/join-an-echo/</a:t>
            </a:r>
          </a:p>
          <a:p>
            <a:r>
              <a:rPr lang="en-US" sz="1200" dirty="0"/>
              <a:t>IDEA Platform: Infectious Diseases Education &amp; Assessment. https://idea.medicine.uw.edu/</a:t>
            </a:r>
          </a:p>
          <a:p>
            <a:r>
              <a:rPr lang="en-US" sz="1200" dirty="0"/>
              <a:t>AETC National HIV Curriculum: 6 core modules for self study; regularly updated; CME, CNE</a:t>
            </a:r>
          </a:p>
          <a:p>
            <a:r>
              <a:rPr lang="en-US" sz="1200" dirty="0"/>
              <a:t>Hepatitis C Online Curriculum: https://www.hepatitisc.uw.edu/</a:t>
            </a:r>
          </a:p>
          <a:p>
            <a:r>
              <a:rPr lang="en-US" sz="1200" dirty="0"/>
              <a:t>Hepatitis B Online Curriculum: https://www.hepatitisb.uw.edu/</a:t>
            </a:r>
          </a:p>
          <a:p>
            <a:r>
              <a:rPr lang="en-US" sz="1200" dirty="0"/>
              <a:t>National STD Curriculum: https://www.std.uw.edu/</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20</a:t>
            </a:fld>
            <a:endParaRPr lang="en-US"/>
          </a:p>
        </p:txBody>
      </p:sp>
    </p:spTree>
    <p:extLst>
      <p:ext uri="{BB962C8B-B14F-4D97-AF65-F5344CB8AC3E}">
        <p14:creationId xmlns:p14="http://schemas.microsoft.com/office/powerpoint/2010/main" val="2232710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3</a:t>
            </a:fld>
            <a:endParaRPr lang="en-US"/>
          </a:p>
        </p:txBody>
      </p:sp>
    </p:spTree>
    <p:extLst>
      <p:ext uri="{BB962C8B-B14F-4D97-AF65-F5344CB8AC3E}">
        <p14:creationId xmlns:p14="http://schemas.microsoft.com/office/powerpoint/2010/main" val="1278159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4</a:t>
            </a:fld>
            <a:endParaRPr lang="en-US"/>
          </a:p>
        </p:txBody>
      </p:sp>
    </p:spTree>
    <p:extLst>
      <p:ext uri="{BB962C8B-B14F-4D97-AF65-F5344CB8AC3E}">
        <p14:creationId xmlns:p14="http://schemas.microsoft.com/office/powerpoint/2010/main" val="2479224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5</a:t>
            </a:fld>
            <a:endParaRPr lang="en-US"/>
          </a:p>
        </p:txBody>
      </p:sp>
    </p:spTree>
    <p:extLst>
      <p:ext uri="{BB962C8B-B14F-4D97-AF65-F5344CB8AC3E}">
        <p14:creationId xmlns:p14="http://schemas.microsoft.com/office/powerpoint/2010/main" val="3294195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6</a:t>
            </a:fld>
            <a:endParaRPr lang="en-US"/>
          </a:p>
        </p:txBody>
      </p:sp>
    </p:spTree>
    <p:extLst>
      <p:ext uri="{BB962C8B-B14F-4D97-AF65-F5344CB8AC3E}">
        <p14:creationId xmlns:p14="http://schemas.microsoft.com/office/powerpoint/2010/main" val="468533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579D2-C235-4ED6-AECE-F4AE1A05BE8B}" type="slidenum">
              <a:rPr lang="en-US" smtClean="0"/>
              <a:t>7</a:t>
            </a:fld>
            <a:endParaRPr lang="en-US"/>
          </a:p>
        </p:txBody>
      </p:sp>
    </p:spTree>
    <p:extLst>
      <p:ext uri="{BB962C8B-B14F-4D97-AF65-F5344CB8AC3E}">
        <p14:creationId xmlns:p14="http://schemas.microsoft.com/office/powerpoint/2010/main" val="2144666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579D2-C235-4ED6-AECE-F4AE1A05BE8B}" type="slidenum">
              <a:rPr lang="en-US" smtClean="0"/>
              <a:t>8</a:t>
            </a:fld>
            <a:endParaRPr lang="en-US"/>
          </a:p>
        </p:txBody>
      </p:sp>
    </p:spTree>
    <p:extLst>
      <p:ext uri="{BB962C8B-B14F-4D97-AF65-F5344CB8AC3E}">
        <p14:creationId xmlns:p14="http://schemas.microsoft.com/office/powerpoint/2010/main" val="375606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9</a:t>
            </a:fld>
            <a:endParaRPr lang="en-US"/>
          </a:p>
        </p:txBody>
      </p:sp>
    </p:spTree>
    <p:extLst>
      <p:ext uri="{BB962C8B-B14F-4D97-AF65-F5344CB8AC3E}">
        <p14:creationId xmlns:p14="http://schemas.microsoft.com/office/powerpoint/2010/main" val="1953920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7.xml"/><Relationship Id="rId4" Type="http://schemas.openxmlformats.org/officeDocument/2006/relationships/image" Target="../media/image17.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8.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404649" y="1233377"/>
            <a:ext cx="8334704" cy="4467207"/>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97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5">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336550" y="1673225"/>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userDrawn="1"/>
        </p:nvSpPr>
        <p:spPr bwMode="auto">
          <a:xfrm>
            <a:off x="3157538" y="1673225"/>
            <a:ext cx="2736850"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userDrawn="1"/>
        </p:nvSpPr>
        <p:spPr bwMode="auto">
          <a:xfrm>
            <a:off x="5976938" y="1673225"/>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userDrawn="1"/>
        </p:nvSpPr>
        <p:spPr bwMode="auto">
          <a:xfrm>
            <a:off x="336550" y="3662363"/>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userDrawn="1"/>
        </p:nvSpPr>
        <p:spPr bwMode="auto">
          <a:xfrm>
            <a:off x="3157538" y="3662363"/>
            <a:ext cx="2736850"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userDrawn="1"/>
        </p:nvSpPr>
        <p:spPr bwMode="auto">
          <a:xfrm>
            <a:off x="5976938" y="3662363"/>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11"/>
          </p:nvPr>
        </p:nvSpPr>
        <p:spPr>
          <a:xfrm>
            <a:off x="352917"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14"/>
          </p:nvPr>
        </p:nvSpPr>
        <p:spPr>
          <a:xfrm>
            <a:off x="352917"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15"/>
          </p:nvPr>
        </p:nvSpPr>
        <p:spPr>
          <a:xfrm>
            <a:off x="3157538"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16"/>
          </p:nvPr>
        </p:nvSpPr>
        <p:spPr>
          <a:xfrm>
            <a:off x="3157538"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17"/>
          </p:nvPr>
        </p:nvSpPr>
        <p:spPr>
          <a:xfrm>
            <a:off x="5995253"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18"/>
          </p:nvPr>
        </p:nvSpPr>
        <p:spPr>
          <a:xfrm>
            <a:off x="5995253"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19"/>
          </p:nvPr>
        </p:nvSpPr>
        <p:spPr>
          <a:xfrm>
            <a:off x="352917" y="364787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0"/>
          </p:nvPr>
        </p:nvSpPr>
        <p:spPr>
          <a:xfrm>
            <a:off x="352917" y="405392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1"/>
          </p:nvPr>
        </p:nvSpPr>
        <p:spPr>
          <a:xfrm>
            <a:off x="3172317" y="3660754"/>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2"/>
          </p:nvPr>
        </p:nvSpPr>
        <p:spPr>
          <a:xfrm>
            <a:off x="3172317" y="4066802"/>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3"/>
          </p:nvPr>
        </p:nvSpPr>
        <p:spPr>
          <a:xfrm>
            <a:off x="5991717" y="364787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24"/>
          </p:nvPr>
        </p:nvSpPr>
        <p:spPr>
          <a:xfrm>
            <a:off x="5991717" y="405392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77603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1" name="Text Placeholder 5"/>
          <p:cNvSpPr>
            <a:spLocks noGrp="1"/>
          </p:cNvSpPr>
          <p:nvPr>
            <p:ph type="body" sz="quarter" idx="14"/>
          </p:nvPr>
        </p:nvSpPr>
        <p:spPr>
          <a:xfrm>
            <a:off x="845534" y="5312547"/>
            <a:ext cx="2989867"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15"/>
          </p:nvPr>
        </p:nvSpPr>
        <p:spPr>
          <a:xfrm>
            <a:off x="5308600" y="5339906"/>
            <a:ext cx="2989867"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16"/>
          </p:nvPr>
        </p:nvSpPr>
        <p:spPr>
          <a:xfrm>
            <a:off x="3077066" y="3561704"/>
            <a:ext cx="2989867" cy="1249583"/>
          </a:xfrm>
          <a:prstGeom prst="rect">
            <a:avLst/>
          </a:prstGeom>
        </p:spPr>
        <p:txBody>
          <a:bodyPr/>
          <a:lstStyle>
            <a:lvl1pPr marL="0" indent="0" algn="ctr">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
        <p:nvSpPr>
          <p:cNvPr id="1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11"/>
          </p:nvPr>
        </p:nvSpPr>
        <p:spPr>
          <a:xfrm>
            <a:off x="3075971" y="3055719"/>
            <a:ext cx="2989867" cy="486889"/>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031941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4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41" name="Text Placeholder 5"/>
          <p:cNvSpPr>
            <a:spLocks noGrp="1"/>
          </p:cNvSpPr>
          <p:nvPr>
            <p:ph type="body" sz="quarter" idx="11"/>
          </p:nvPr>
        </p:nvSpPr>
        <p:spPr>
          <a:xfrm>
            <a:off x="476518"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2" name="Text Placeholder 5"/>
          <p:cNvSpPr>
            <a:spLocks noGrp="1"/>
          </p:cNvSpPr>
          <p:nvPr>
            <p:ph type="body" sz="quarter" idx="14"/>
          </p:nvPr>
        </p:nvSpPr>
        <p:spPr>
          <a:xfrm>
            <a:off x="476518"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3" name="Text Placeholder 5"/>
          <p:cNvSpPr>
            <a:spLocks noGrp="1"/>
          </p:cNvSpPr>
          <p:nvPr>
            <p:ph type="body" sz="quarter" idx="15"/>
          </p:nvPr>
        </p:nvSpPr>
        <p:spPr>
          <a:xfrm>
            <a:off x="2547870"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4" name="Text Placeholder 5"/>
          <p:cNvSpPr>
            <a:spLocks noGrp="1"/>
          </p:cNvSpPr>
          <p:nvPr>
            <p:ph type="body" sz="quarter" idx="16"/>
          </p:nvPr>
        </p:nvSpPr>
        <p:spPr>
          <a:xfrm>
            <a:off x="2547870"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5" name="Text Placeholder 5"/>
          <p:cNvSpPr>
            <a:spLocks noGrp="1"/>
          </p:cNvSpPr>
          <p:nvPr>
            <p:ph type="body" sz="quarter" idx="17"/>
          </p:nvPr>
        </p:nvSpPr>
        <p:spPr>
          <a:xfrm>
            <a:off x="4619222"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6" name="Text Placeholder 5"/>
          <p:cNvSpPr>
            <a:spLocks noGrp="1"/>
          </p:cNvSpPr>
          <p:nvPr>
            <p:ph type="body" sz="quarter" idx="18"/>
          </p:nvPr>
        </p:nvSpPr>
        <p:spPr>
          <a:xfrm>
            <a:off x="4619222"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7" name="Text Placeholder 5"/>
          <p:cNvSpPr>
            <a:spLocks noGrp="1"/>
          </p:cNvSpPr>
          <p:nvPr>
            <p:ph type="body" sz="quarter" idx="19"/>
          </p:nvPr>
        </p:nvSpPr>
        <p:spPr>
          <a:xfrm>
            <a:off x="6690574"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8" name="Text Placeholder 5"/>
          <p:cNvSpPr>
            <a:spLocks noGrp="1"/>
          </p:cNvSpPr>
          <p:nvPr>
            <p:ph type="body" sz="quarter" idx="20"/>
          </p:nvPr>
        </p:nvSpPr>
        <p:spPr>
          <a:xfrm>
            <a:off x="6690574"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510997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grpSp>
        <p:nvGrpSpPr>
          <p:cNvPr id="273" name="Group 272"/>
          <p:cNvGrpSpPr/>
          <p:nvPr userDrawn="1"/>
        </p:nvGrpSpPr>
        <p:grpSpPr>
          <a:xfrm>
            <a:off x="3432175" y="1795463"/>
            <a:ext cx="2279650" cy="2551113"/>
            <a:chOff x="3432175" y="1795463"/>
            <a:chExt cx="2279650" cy="2551113"/>
          </a:xfrm>
        </p:grpSpPr>
        <p:sp>
          <p:nvSpPr>
            <p:cNvPr id="137" name="Freeform 136"/>
            <p:cNvSpPr>
              <a:spLocks/>
            </p:cNvSpPr>
            <p:nvPr userDrawn="1"/>
          </p:nvSpPr>
          <p:spPr bwMode="auto">
            <a:xfrm>
              <a:off x="3432175" y="1795463"/>
              <a:ext cx="2279650"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37"/>
            <p:cNvSpPr>
              <a:spLocks/>
            </p:cNvSpPr>
            <p:nvPr userDrawn="1"/>
          </p:nvSpPr>
          <p:spPr bwMode="auto">
            <a:xfrm>
              <a:off x="3432175" y="1795463"/>
              <a:ext cx="2279650"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8"/>
            <p:cNvSpPr>
              <a:spLocks/>
            </p:cNvSpPr>
            <p:nvPr userDrawn="1"/>
          </p:nvSpPr>
          <p:spPr bwMode="auto">
            <a:xfrm>
              <a:off x="364331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10 w 19"/>
                <a:gd name="T25" fmla="*/ 14 h 34"/>
                <a:gd name="T26" fmla="*/ 13 w 19"/>
                <a:gd name="T27" fmla="*/ 16 h 34"/>
                <a:gd name="T28" fmla="*/ 19 w 19"/>
                <a:gd name="T29" fmla="*/ 25 h 34"/>
                <a:gd name="T30" fmla="*/ 17 w 19"/>
                <a:gd name="T31" fmla="*/ 32 h 34"/>
                <a:gd name="T32" fmla="*/ 10 w 19"/>
                <a:gd name="T33" fmla="*/ 34 h 34"/>
                <a:gd name="T34" fmla="*/ 1 w 19"/>
                <a:gd name="T35" fmla="*/ 31 h 34"/>
                <a:gd name="T36" fmla="*/ 1 w 19"/>
                <a:gd name="T37" fmla="*/ 25 h 34"/>
                <a:gd name="T38" fmla="*/ 10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6" y="6"/>
                    <a:pt x="13" y="4"/>
                    <a:pt x="10" y="4"/>
                  </a:cubicBezTo>
                  <a:cubicBezTo>
                    <a:pt x="9" y="4"/>
                    <a:pt x="7" y="5"/>
                    <a:pt x="6" y="5"/>
                  </a:cubicBezTo>
                  <a:cubicBezTo>
                    <a:pt x="5" y="6"/>
                    <a:pt x="5" y="7"/>
                    <a:pt x="5" y="8"/>
                  </a:cubicBezTo>
                  <a:cubicBezTo>
                    <a:pt x="5" y="9"/>
                    <a:pt x="5" y="10"/>
                    <a:pt x="6" y="11"/>
                  </a:cubicBezTo>
                  <a:cubicBezTo>
                    <a:pt x="7" y="12"/>
                    <a:pt x="8" y="13"/>
                    <a:pt x="10"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1" y="31"/>
                  </a:cubicBezTo>
                  <a:cubicBezTo>
                    <a:pt x="1" y="25"/>
                    <a:pt x="1" y="25"/>
                    <a:pt x="1" y="25"/>
                  </a:cubicBezTo>
                  <a:cubicBezTo>
                    <a:pt x="3" y="29"/>
                    <a:pt x="6" y="30"/>
                    <a:pt x="10"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9"/>
            <p:cNvSpPr>
              <a:spLocks/>
            </p:cNvSpPr>
            <p:nvPr userDrawn="1"/>
          </p:nvSpPr>
          <p:spPr bwMode="auto">
            <a:xfrm>
              <a:off x="3933825" y="2295525"/>
              <a:ext cx="69850" cy="73025"/>
            </a:xfrm>
            <a:custGeom>
              <a:avLst/>
              <a:gdLst>
                <a:gd name="T0" fmla="*/ 38 w 44"/>
                <a:gd name="T1" fmla="*/ 0 h 46"/>
                <a:gd name="T2" fmla="*/ 44 w 44"/>
                <a:gd name="T3" fmla="*/ 0 h 46"/>
                <a:gd name="T4" fmla="*/ 44 w 44"/>
                <a:gd name="T5" fmla="*/ 46 h 46"/>
                <a:gd name="T6" fmla="*/ 38 w 44"/>
                <a:gd name="T7" fmla="*/ 46 h 46"/>
                <a:gd name="T8" fmla="*/ 38 w 44"/>
                <a:gd name="T9" fmla="*/ 10 h 46"/>
                <a:gd name="T10" fmla="*/ 22 w 44"/>
                <a:gd name="T11" fmla="*/ 28 h 46"/>
                <a:gd name="T12" fmla="*/ 21 w 44"/>
                <a:gd name="T13" fmla="*/ 28 h 46"/>
                <a:gd name="T14" fmla="*/ 7 w 44"/>
                <a:gd name="T15" fmla="*/ 10 h 46"/>
                <a:gd name="T16" fmla="*/ 7 w 44"/>
                <a:gd name="T17" fmla="*/ 46 h 46"/>
                <a:gd name="T18" fmla="*/ 0 w 44"/>
                <a:gd name="T19" fmla="*/ 46 h 46"/>
                <a:gd name="T20" fmla="*/ 0 w 44"/>
                <a:gd name="T21" fmla="*/ 0 h 46"/>
                <a:gd name="T22" fmla="*/ 7 w 44"/>
                <a:gd name="T23" fmla="*/ 0 h 46"/>
                <a:gd name="T24" fmla="*/ 22 w 44"/>
                <a:gd name="T25" fmla="*/ 18 h 46"/>
                <a:gd name="T26" fmla="*/ 38 w 44"/>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6">
                  <a:moveTo>
                    <a:pt x="38" y="0"/>
                  </a:moveTo>
                  <a:lnTo>
                    <a:pt x="44" y="0"/>
                  </a:lnTo>
                  <a:lnTo>
                    <a:pt x="44" y="46"/>
                  </a:lnTo>
                  <a:lnTo>
                    <a:pt x="38" y="46"/>
                  </a:lnTo>
                  <a:lnTo>
                    <a:pt x="38" y="10"/>
                  </a:lnTo>
                  <a:lnTo>
                    <a:pt x="22" y="28"/>
                  </a:lnTo>
                  <a:lnTo>
                    <a:pt x="21" y="28"/>
                  </a:lnTo>
                  <a:lnTo>
                    <a:pt x="7" y="10"/>
                  </a:lnTo>
                  <a:lnTo>
                    <a:pt x="7" y="46"/>
                  </a:lnTo>
                  <a:lnTo>
                    <a:pt x="0" y="46"/>
                  </a:lnTo>
                  <a:lnTo>
                    <a:pt x="0" y="0"/>
                  </a:lnTo>
                  <a:lnTo>
                    <a:pt x="7" y="0"/>
                  </a:lnTo>
                  <a:lnTo>
                    <a:pt x="22"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40"/>
            <p:cNvSpPr>
              <a:spLocks/>
            </p:cNvSpPr>
            <p:nvPr userDrawn="1"/>
          </p:nvSpPr>
          <p:spPr bwMode="auto">
            <a:xfrm>
              <a:off x="42354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41"/>
            <p:cNvSpPr>
              <a:spLocks/>
            </p:cNvSpPr>
            <p:nvPr userDrawn="1"/>
          </p:nvSpPr>
          <p:spPr bwMode="auto">
            <a:xfrm>
              <a:off x="4521200" y="2295525"/>
              <a:ext cx="115888" cy="73025"/>
            </a:xfrm>
            <a:custGeom>
              <a:avLst/>
              <a:gdLst>
                <a:gd name="T0" fmla="*/ 66 w 73"/>
                <a:gd name="T1" fmla="*/ 0 h 46"/>
                <a:gd name="T2" fmla="*/ 73 w 73"/>
                <a:gd name="T3" fmla="*/ 0 h 46"/>
                <a:gd name="T4" fmla="*/ 53 w 73"/>
                <a:gd name="T5" fmla="*/ 46 h 46"/>
                <a:gd name="T6" fmla="*/ 52 w 73"/>
                <a:gd name="T7" fmla="*/ 46 h 46"/>
                <a:gd name="T8" fmla="*/ 36 w 73"/>
                <a:gd name="T9" fmla="*/ 9 h 46"/>
                <a:gd name="T10" fmla="*/ 21 w 73"/>
                <a:gd name="T11" fmla="*/ 46 h 46"/>
                <a:gd name="T12" fmla="*/ 19 w 73"/>
                <a:gd name="T13" fmla="*/ 46 h 46"/>
                <a:gd name="T14" fmla="*/ 0 w 73"/>
                <a:gd name="T15" fmla="*/ 0 h 46"/>
                <a:gd name="T16" fmla="*/ 7 w 73"/>
                <a:gd name="T17" fmla="*/ 0 h 46"/>
                <a:gd name="T18" fmla="*/ 21 w 73"/>
                <a:gd name="T19" fmla="*/ 32 h 46"/>
                <a:gd name="T20" fmla="*/ 33 w 73"/>
                <a:gd name="T21" fmla="*/ 0 h 46"/>
                <a:gd name="T22" fmla="*/ 39 w 73"/>
                <a:gd name="T23" fmla="*/ 0 h 46"/>
                <a:gd name="T24" fmla="*/ 53 w 73"/>
                <a:gd name="T25" fmla="*/ 32 h 46"/>
                <a:gd name="T26" fmla="*/ 66 w 7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6">
                  <a:moveTo>
                    <a:pt x="66" y="0"/>
                  </a:moveTo>
                  <a:lnTo>
                    <a:pt x="73" y="0"/>
                  </a:lnTo>
                  <a:lnTo>
                    <a:pt x="53" y="46"/>
                  </a:lnTo>
                  <a:lnTo>
                    <a:pt x="52" y="46"/>
                  </a:lnTo>
                  <a:lnTo>
                    <a:pt x="36" y="9"/>
                  </a:lnTo>
                  <a:lnTo>
                    <a:pt x="21" y="46"/>
                  </a:lnTo>
                  <a:lnTo>
                    <a:pt x="19" y="46"/>
                  </a:lnTo>
                  <a:lnTo>
                    <a:pt x="0" y="0"/>
                  </a:lnTo>
                  <a:lnTo>
                    <a:pt x="7" y="0"/>
                  </a:lnTo>
                  <a:lnTo>
                    <a:pt x="21" y="32"/>
                  </a:lnTo>
                  <a:lnTo>
                    <a:pt x="33" y="0"/>
                  </a:lnTo>
                  <a:lnTo>
                    <a:pt x="39" y="0"/>
                  </a:lnTo>
                  <a:lnTo>
                    <a:pt x="53"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2"/>
            <p:cNvSpPr>
              <a:spLocks/>
            </p:cNvSpPr>
            <p:nvPr userDrawn="1"/>
          </p:nvSpPr>
          <p:spPr bwMode="auto">
            <a:xfrm>
              <a:off x="4859338"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userDrawn="1"/>
          </p:nvSpPr>
          <p:spPr bwMode="auto">
            <a:xfrm>
              <a:off x="5167313" y="2295525"/>
              <a:ext cx="41275" cy="73025"/>
            </a:xfrm>
            <a:custGeom>
              <a:avLst/>
              <a:gdLst>
                <a:gd name="T0" fmla="*/ 0 w 26"/>
                <a:gd name="T1" fmla="*/ 0 h 46"/>
                <a:gd name="T2" fmla="*/ 26 w 26"/>
                <a:gd name="T3" fmla="*/ 0 h 46"/>
                <a:gd name="T4" fmla="*/ 26 w 26"/>
                <a:gd name="T5" fmla="*/ 6 h 46"/>
                <a:gd name="T6" fmla="*/ 7 w 26"/>
                <a:gd name="T7" fmla="*/ 6 h 46"/>
                <a:gd name="T8" fmla="*/ 7 w 26"/>
                <a:gd name="T9" fmla="*/ 18 h 46"/>
                <a:gd name="T10" fmla="*/ 26 w 26"/>
                <a:gd name="T11" fmla="*/ 18 h 46"/>
                <a:gd name="T12" fmla="*/ 26 w 26"/>
                <a:gd name="T13" fmla="*/ 24 h 46"/>
                <a:gd name="T14" fmla="*/ 7 w 26"/>
                <a:gd name="T15" fmla="*/ 24 h 46"/>
                <a:gd name="T16" fmla="*/ 7 w 26"/>
                <a:gd name="T17" fmla="*/ 46 h 46"/>
                <a:gd name="T18" fmla="*/ 0 w 26"/>
                <a:gd name="T19" fmla="*/ 46 h 46"/>
                <a:gd name="T20" fmla="*/ 0 w 2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6">
                  <a:moveTo>
                    <a:pt x="0" y="0"/>
                  </a:moveTo>
                  <a:lnTo>
                    <a:pt x="26" y="0"/>
                  </a:lnTo>
                  <a:lnTo>
                    <a:pt x="26" y="6"/>
                  </a:lnTo>
                  <a:lnTo>
                    <a:pt x="7" y="6"/>
                  </a:lnTo>
                  <a:lnTo>
                    <a:pt x="7" y="18"/>
                  </a:lnTo>
                  <a:lnTo>
                    <a:pt x="26" y="18"/>
                  </a:lnTo>
                  <a:lnTo>
                    <a:pt x="26"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44"/>
            <p:cNvSpPr>
              <a:spLocks/>
            </p:cNvSpPr>
            <p:nvPr userDrawn="1"/>
          </p:nvSpPr>
          <p:spPr bwMode="auto">
            <a:xfrm>
              <a:off x="5451475" y="2293938"/>
              <a:ext cx="41275"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4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4" y="7"/>
                    <a:pt x="4" y="8"/>
                  </a:cubicBezTo>
                  <a:cubicBezTo>
                    <a:pt x="4"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Line 145"/>
            <p:cNvSpPr>
              <a:spLocks noChangeShapeType="1"/>
            </p:cNvSpPr>
            <p:nvPr userDrawn="1"/>
          </p:nvSpPr>
          <p:spPr bwMode="auto">
            <a:xfrm>
              <a:off x="35528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146"/>
            <p:cNvSpPr>
              <a:spLocks noChangeShapeType="1"/>
            </p:cNvSpPr>
            <p:nvPr userDrawn="1"/>
          </p:nvSpPr>
          <p:spPr bwMode="auto">
            <a:xfrm>
              <a:off x="38560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147"/>
            <p:cNvSpPr>
              <a:spLocks noChangeShapeType="1"/>
            </p:cNvSpPr>
            <p:nvPr userDrawn="1"/>
          </p:nvSpPr>
          <p:spPr bwMode="auto">
            <a:xfrm>
              <a:off x="41592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148"/>
            <p:cNvSpPr>
              <a:spLocks noChangeShapeType="1"/>
            </p:cNvSpPr>
            <p:nvPr userDrawn="1"/>
          </p:nvSpPr>
          <p:spPr bwMode="auto">
            <a:xfrm>
              <a:off x="44624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149"/>
            <p:cNvSpPr>
              <a:spLocks noChangeShapeType="1"/>
            </p:cNvSpPr>
            <p:nvPr userDrawn="1"/>
          </p:nvSpPr>
          <p:spPr bwMode="auto">
            <a:xfrm>
              <a:off x="476567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150"/>
            <p:cNvSpPr>
              <a:spLocks noChangeShapeType="1"/>
            </p:cNvSpPr>
            <p:nvPr userDrawn="1"/>
          </p:nvSpPr>
          <p:spPr bwMode="auto">
            <a:xfrm>
              <a:off x="5068888"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151"/>
            <p:cNvSpPr>
              <a:spLocks noChangeShapeType="1"/>
            </p:cNvSpPr>
            <p:nvPr userDrawn="1"/>
          </p:nvSpPr>
          <p:spPr bwMode="auto">
            <a:xfrm>
              <a:off x="5373688" y="27828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Line 152"/>
            <p:cNvSpPr>
              <a:spLocks noChangeShapeType="1"/>
            </p:cNvSpPr>
            <p:nvPr userDrawn="1"/>
          </p:nvSpPr>
          <p:spPr bwMode="auto">
            <a:xfrm>
              <a:off x="3552825" y="2427288"/>
              <a:ext cx="20335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153"/>
            <p:cNvSpPr>
              <a:spLocks noChangeShapeType="1"/>
            </p:cNvSpPr>
            <p:nvPr userDrawn="1"/>
          </p:nvSpPr>
          <p:spPr bwMode="auto">
            <a:xfrm>
              <a:off x="35528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154"/>
            <p:cNvSpPr>
              <a:spLocks noChangeShapeType="1"/>
            </p:cNvSpPr>
            <p:nvPr userDrawn="1"/>
          </p:nvSpPr>
          <p:spPr bwMode="auto">
            <a:xfrm>
              <a:off x="38560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155"/>
            <p:cNvSpPr>
              <a:spLocks noChangeShapeType="1"/>
            </p:cNvSpPr>
            <p:nvPr userDrawn="1"/>
          </p:nvSpPr>
          <p:spPr bwMode="auto">
            <a:xfrm>
              <a:off x="41592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156"/>
            <p:cNvSpPr>
              <a:spLocks noChangeShapeType="1"/>
            </p:cNvSpPr>
            <p:nvPr userDrawn="1"/>
          </p:nvSpPr>
          <p:spPr bwMode="auto">
            <a:xfrm>
              <a:off x="44624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157"/>
            <p:cNvSpPr>
              <a:spLocks noChangeShapeType="1"/>
            </p:cNvSpPr>
            <p:nvPr userDrawn="1"/>
          </p:nvSpPr>
          <p:spPr bwMode="auto">
            <a:xfrm>
              <a:off x="476567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158"/>
            <p:cNvSpPr>
              <a:spLocks noChangeShapeType="1"/>
            </p:cNvSpPr>
            <p:nvPr userDrawn="1"/>
          </p:nvSpPr>
          <p:spPr bwMode="auto">
            <a:xfrm>
              <a:off x="5068888"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159"/>
            <p:cNvSpPr>
              <a:spLocks noChangeShapeType="1"/>
            </p:cNvSpPr>
            <p:nvPr userDrawn="1"/>
          </p:nvSpPr>
          <p:spPr bwMode="auto">
            <a:xfrm>
              <a:off x="5373688" y="31384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160"/>
            <p:cNvSpPr>
              <a:spLocks noChangeShapeType="1"/>
            </p:cNvSpPr>
            <p:nvPr userDrawn="1"/>
          </p:nvSpPr>
          <p:spPr bwMode="auto">
            <a:xfrm>
              <a:off x="35528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161"/>
            <p:cNvSpPr>
              <a:spLocks noChangeShapeType="1"/>
            </p:cNvSpPr>
            <p:nvPr userDrawn="1"/>
          </p:nvSpPr>
          <p:spPr bwMode="auto">
            <a:xfrm>
              <a:off x="38560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162"/>
            <p:cNvSpPr>
              <a:spLocks noChangeShapeType="1"/>
            </p:cNvSpPr>
            <p:nvPr userDrawn="1"/>
          </p:nvSpPr>
          <p:spPr bwMode="auto">
            <a:xfrm>
              <a:off x="41592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163"/>
            <p:cNvSpPr>
              <a:spLocks noChangeShapeType="1"/>
            </p:cNvSpPr>
            <p:nvPr userDrawn="1"/>
          </p:nvSpPr>
          <p:spPr bwMode="auto">
            <a:xfrm>
              <a:off x="44624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164"/>
            <p:cNvSpPr>
              <a:spLocks noChangeShapeType="1"/>
            </p:cNvSpPr>
            <p:nvPr userDrawn="1"/>
          </p:nvSpPr>
          <p:spPr bwMode="auto">
            <a:xfrm>
              <a:off x="476567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165"/>
            <p:cNvSpPr>
              <a:spLocks noChangeShapeType="1"/>
            </p:cNvSpPr>
            <p:nvPr userDrawn="1"/>
          </p:nvSpPr>
          <p:spPr bwMode="auto">
            <a:xfrm>
              <a:off x="5068888"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166"/>
            <p:cNvSpPr>
              <a:spLocks noChangeShapeType="1"/>
            </p:cNvSpPr>
            <p:nvPr userDrawn="1"/>
          </p:nvSpPr>
          <p:spPr bwMode="auto">
            <a:xfrm>
              <a:off x="5373688" y="34940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167"/>
            <p:cNvSpPr>
              <a:spLocks noChangeShapeType="1"/>
            </p:cNvSpPr>
            <p:nvPr userDrawn="1"/>
          </p:nvSpPr>
          <p:spPr bwMode="auto">
            <a:xfrm>
              <a:off x="35528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168"/>
            <p:cNvSpPr>
              <a:spLocks noChangeShapeType="1"/>
            </p:cNvSpPr>
            <p:nvPr userDrawn="1"/>
          </p:nvSpPr>
          <p:spPr bwMode="auto">
            <a:xfrm>
              <a:off x="38560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169"/>
            <p:cNvSpPr>
              <a:spLocks noChangeShapeType="1"/>
            </p:cNvSpPr>
            <p:nvPr userDrawn="1"/>
          </p:nvSpPr>
          <p:spPr bwMode="auto">
            <a:xfrm>
              <a:off x="41592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170"/>
            <p:cNvSpPr>
              <a:spLocks noChangeShapeType="1"/>
            </p:cNvSpPr>
            <p:nvPr userDrawn="1"/>
          </p:nvSpPr>
          <p:spPr bwMode="auto">
            <a:xfrm>
              <a:off x="44624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171"/>
            <p:cNvSpPr>
              <a:spLocks noChangeShapeType="1"/>
            </p:cNvSpPr>
            <p:nvPr userDrawn="1"/>
          </p:nvSpPr>
          <p:spPr bwMode="auto">
            <a:xfrm>
              <a:off x="476567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172"/>
            <p:cNvSpPr>
              <a:spLocks noChangeShapeType="1"/>
            </p:cNvSpPr>
            <p:nvPr userDrawn="1"/>
          </p:nvSpPr>
          <p:spPr bwMode="auto">
            <a:xfrm>
              <a:off x="5068888"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173"/>
            <p:cNvSpPr>
              <a:spLocks noChangeShapeType="1"/>
            </p:cNvSpPr>
            <p:nvPr userDrawn="1"/>
          </p:nvSpPr>
          <p:spPr bwMode="auto">
            <a:xfrm>
              <a:off x="5373688" y="38512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174"/>
            <p:cNvSpPr>
              <a:spLocks noChangeShapeType="1"/>
            </p:cNvSpPr>
            <p:nvPr userDrawn="1"/>
          </p:nvSpPr>
          <p:spPr bwMode="auto">
            <a:xfrm>
              <a:off x="35528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175"/>
            <p:cNvSpPr>
              <a:spLocks noChangeShapeType="1"/>
            </p:cNvSpPr>
            <p:nvPr userDrawn="1"/>
          </p:nvSpPr>
          <p:spPr bwMode="auto">
            <a:xfrm>
              <a:off x="38560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176"/>
            <p:cNvSpPr>
              <a:spLocks noChangeShapeType="1"/>
            </p:cNvSpPr>
            <p:nvPr userDrawn="1"/>
          </p:nvSpPr>
          <p:spPr bwMode="auto">
            <a:xfrm>
              <a:off x="41592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177"/>
            <p:cNvSpPr>
              <a:spLocks noChangeShapeType="1"/>
            </p:cNvSpPr>
            <p:nvPr userDrawn="1"/>
          </p:nvSpPr>
          <p:spPr bwMode="auto">
            <a:xfrm>
              <a:off x="44624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178"/>
            <p:cNvSpPr>
              <a:spLocks noChangeShapeType="1"/>
            </p:cNvSpPr>
            <p:nvPr userDrawn="1"/>
          </p:nvSpPr>
          <p:spPr bwMode="auto">
            <a:xfrm>
              <a:off x="476567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179"/>
            <p:cNvSpPr>
              <a:spLocks noChangeShapeType="1"/>
            </p:cNvSpPr>
            <p:nvPr userDrawn="1"/>
          </p:nvSpPr>
          <p:spPr bwMode="auto">
            <a:xfrm>
              <a:off x="5068888"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180"/>
            <p:cNvSpPr>
              <a:spLocks noChangeShapeType="1"/>
            </p:cNvSpPr>
            <p:nvPr userDrawn="1"/>
          </p:nvSpPr>
          <p:spPr bwMode="auto">
            <a:xfrm>
              <a:off x="5373688" y="42068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74" name="Group 273"/>
          <p:cNvGrpSpPr/>
          <p:nvPr userDrawn="1"/>
        </p:nvGrpSpPr>
        <p:grpSpPr>
          <a:xfrm>
            <a:off x="715963" y="1795463"/>
            <a:ext cx="2281238" cy="2551113"/>
            <a:chOff x="715963" y="1795463"/>
            <a:chExt cx="2281238" cy="2551113"/>
          </a:xfrm>
        </p:grpSpPr>
        <p:sp>
          <p:nvSpPr>
            <p:cNvPr id="182" name="Freeform 181"/>
            <p:cNvSpPr>
              <a:spLocks/>
            </p:cNvSpPr>
            <p:nvPr userDrawn="1"/>
          </p:nvSpPr>
          <p:spPr bwMode="auto">
            <a:xfrm>
              <a:off x="715963"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4"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82"/>
            <p:cNvSpPr>
              <a:spLocks/>
            </p:cNvSpPr>
            <p:nvPr userDrawn="1"/>
          </p:nvSpPr>
          <p:spPr bwMode="auto">
            <a:xfrm>
              <a:off x="930275" y="2293938"/>
              <a:ext cx="42863" cy="74613"/>
            </a:xfrm>
            <a:custGeom>
              <a:avLst/>
              <a:gdLst>
                <a:gd name="T0" fmla="*/ 10 w 19"/>
                <a:gd name="T1" fmla="*/ 20 h 34"/>
                <a:gd name="T2" fmla="*/ 6 w 19"/>
                <a:gd name="T3" fmla="*/ 18 h 34"/>
                <a:gd name="T4" fmla="*/ 1 w 19"/>
                <a:gd name="T5" fmla="*/ 14 h 34"/>
                <a:gd name="T6" fmla="*/ 0 w 19"/>
                <a:gd name="T7" fmla="*/ 9 h 34"/>
                <a:gd name="T8" fmla="*/ 2 w 19"/>
                <a:gd name="T9" fmla="*/ 3 h 34"/>
                <a:gd name="T10" fmla="*/ 10 w 19"/>
                <a:gd name="T11" fmla="*/ 0 h 34"/>
                <a:gd name="T12" fmla="*/ 17 w 19"/>
                <a:gd name="T13" fmla="*/ 2 h 34"/>
                <a:gd name="T14" fmla="*/ 17 w 19"/>
                <a:gd name="T15" fmla="*/ 8 h 34"/>
                <a:gd name="T16" fmla="*/ 9 w 19"/>
                <a:gd name="T17" fmla="*/ 4 h 34"/>
                <a:gd name="T18" fmla="*/ 6 w 19"/>
                <a:gd name="T19" fmla="*/ 5 h 34"/>
                <a:gd name="T20" fmla="*/ 4 w 19"/>
                <a:gd name="T21" fmla="*/ 8 h 34"/>
                <a:gd name="T22" fmla="*/ 5 w 19"/>
                <a:gd name="T23" fmla="*/ 11 h 34"/>
                <a:gd name="T24" fmla="*/ 9 w 19"/>
                <a:gd name="T25" fmla="*/ 14 h 34"/>
                <a:gd name="T26" fmla="*/ 12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2" y="3"/>
                  </a:cubicBezTo>
                  <a:cubicBezTo>
                    <a:pt x="4" y="1"/>
                    <a:pt x="7" y="0"/>
                    <a:pt x="10" y="0"/>
                  </a:cubicBezTo>
                  <a:cubicBezTo>
                    <a:pt x="12" y="0"/>
                    <a:pt x="15" y="1"/>
                    <a:pt x="17" y="2"/>
                  </a:cubicBezTo>
                  <a:cubicBezTo>
                    <a:pt x="17" y="8"/>
                    <a:pt x="17" y="8"/>
                    <a:pt x="17" y="8"/>
                  </a:cubicBezTo>
                  <a:cubicBezTo>
                    <a:pt x="15" y="6"/>
                    <a:pt x="12" y="4"/>
                    <a:pt x="9" y="4"/>
                  </a:cubicBezTo>
                  <a:cubicBezTo>
                    <a:pt x="8" y="4"/>
                    <a:pt x="7" y="5"/>
                    <a:pt x="6" y="5"/>
                  </a:cubicBezTo>
                  <a:cubicBezTo>
                    <a:pt x="5" y="6"/>
                    <a:pt x="4" y="7"/>
                    <a:pt x="4" y="8"/>
                  </a:cubicBezTo>
                  <a:cubicBezTo>
                    <a:pt x="4" y="9"/>
                    <a:pt x="4" y="10"/>
                    <a:pt x="5" y="11"/>
                  </a:cubicBezTo>
                  <a:cubicBezTo>
                    <a:pt x="6" y="12"/>
                    <a:pt x="7" y="13"/>
                    <a:pt x="9" y="14"/>
                  </a:cubicBezTo>
                  <a:cubicBezTo>
                    <a:pt x="12" y="16"/>
                    <a:pt x="12" y="16"/>
                    <a:pt x="12" y="16"/>
                  </a:cubicBezTo>
                  <a:cubicBezTo>
                    <a:pt x="17" y="18"/>
                    <a:pt x="19" y="22"/>
                    <a:pt x="19" y="25"/>
                  </a:cubicBezTo>
                  <a:cubicBezTo>
                    <a:pt x="19" y="28"/>
                    <a:pt x="18" y="30"/>
                    <a:pt x="16" y="32"/>
                  </a:cubicBezTo>
                  <a:cubicBezTo>
                    <a:pt x="14" y="34"/>
                    <a:pt x="12" y="34"/>
                    <a:pt x="9" y="34"/>
                  </a:cubicBezTo>
                  <a:cubicBezTo>
                    <a:pt x="5" y="34"/>
                    <a:pt x="2" y="33"/>
                    <a:pt x="0" y="31"/>
                  </a:cubicBezTo>
                  <a:cubicBezTo>
                    <a:pt x="0" y="25"/>
                    <a:pt x="0" y="25"/>
                    <a:pt x="0" y="25"/>
                  </a:cubicBezTo>
                  <a:cubicBezTo>
                    <a:pt x="2" y="29"/>
                    <a:pt x="5"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83"/>
            <p:cNvSpPr>
              <a:spLocks/>
            </p:cNvSpPr>
            <p:nvPr userDrawn="1"/>
          </p:nvSpPr>
          <p:spPr bwMode="auto">
            <a:xfrm>
              <a:off x="1217613" y="2295525"/>
              <a:ext cx="71438" cy="73025"/>
            </a:xfrm>
            <a:custGeom>
              <a:avLst/>
              <a:gdLst>
                <a:gd name="T0" fmla="*/ 38 w 45"/>
                <a:gd name="T1" fmla="*/ 0 h 46"/>
                <a:gd name="T2" fmla="*/ 45 w 45"/>
                <a:gd name="T3" fmla="*/ 0 h 46"/>
                <a:gd name="T4" fmla="*/ 45 w 45"/>
                <a:gd name="T5" fmla="*/ 46 h 46"/>
                <a:gd name="T6" fmla="*/ 38 w 45"/>
                <a:gd name="T7" fmla="*/ 46 h 46"/>
                <a:gd name="T8" fmla="*/ 38 w 45"/>
                <a:gd name="T9" fmla="*/ 10 h 46"/>
                <a:gd name="T10" fmla="*/ 23 w 45"/>
                <a:gd name="T11" fmla="*/ 28 h 46"/>
                <a:gd name="T12" fmla="*/ 23 w 45"/>
                <a:gd name="T13" fmla="*/ 28 h 46"/>
                <a:gd name="T14" fmla="*/ 7 w 45"/>
                <a:gd name="T15" fmla="*/ 10 h 46"/>
                <a:gd name="T16" fmla="*/ 7 w 45"/>
                <a:gd name="T17" fmla="*/ 46 h 46"/>
                <a:gd name="T18" fmla="*/ 0 w 45"/>
                <a:gd name="T19" fmla="*/ 46 h 46"/>
                <a:gd name="T20" fmla="*/ 0 w 45"/>
                <a:gd name="T21" fmla="*/ 0 h 46"/>
                <a:gd name="T22" fmla="*/ 7 w 45"/>
                <a:gd name="T23" fmla="*/ 0 h 46"/>
                <a:gd name="T24" fmla="*/ 23 w 45"/>
                <a:gd name="T25" fmla="*/ 18 h 46"/>
                <a:gd name="T26" fmla="*/ 38 w 45"/>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6">
                  <a:moveTo>
                    <a:pt x="38" y="0"/>
                  </a:moveTo>
                  <a:lnTo>
                    <a:pt x="45" y="0"/>
                  </a:lnTo>
                  <a:lnTo>
                    <a:pt x="45" y="46"/>
                  </a:lnTo>
                  <a:lnTo>
                    <a:pt x="38" y="46"/>
                  </a:lnTo>
                  <a:lnTo>
                    <a:pt x="38" y="10"/>
                  </a:lnTo>
                  <a:lnTo>
                    <a:pt x="23" y="28"/>
                  </a:lnTo>
                  <a:lnTo>
                    <a:pt x="23" y="28"/>
                  </a:lnTo>
                  <a:lnTo>
                    <a:pt x="7" y="10"/>
                  </a:lnTo>
                  <a:lnTo>
                    <a:pt x="7" y="46"/>
                  </a:lnTo>
                  <a:lnTo>
                    <a:pt x="0" y="46"/>
                  </a:lnTo>
                  <a:lnTo>
                    <a:pt x="0" y="0"/>
                  </a:lnTo>
                  <a:lnTo>
                    <a:pt x="7" y="0"/>
                  </a:lnTo>
                  <a:lnTo>
                    <a:pt x="23"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84"/>
            <p:cNvSpPr>
              <a:spLocks/>
            </p:cNvSpPr>
            <p:nvPr userDrawn="1"/>
          </p:nvSpPr>
          <p:spPr bwMode="auto">
            <a:xfrm>
              <a:off x="1519238" y="2293938"/>
              <a:ext cx="63500" cy="74613"/>
            </a:xfrm>
            <a:custGeom>
              <a:avLst/>
              <a:gdLst>
                <a:gd name="T0" fmla="*/ 0 w 40"/>
                <a:gd name="T1" fmla="*/ 0 h 47"/>
                <a:gd name="T2" fmla="*/ 40 w 40"/>
                <a:gd name="T3" fmla="*/ 0 h 47"/>
                <a:gd name="T4" fmla="*/ 40 w 40"/>
                <a:gd name="T5" fmla="*/ 7 h 47"/>
                <a:gd name="T6" fmla="*/ 24 w 40"/>
                <a:gd name="T7" fmla="*/ 7 h 47"/>
                <a:gd name="T8" fmla="*/ 24 w 40"/>
                <a:gd name="T9" fmla="*/ 47 h 47"/>
                <a:gd name="T10" fmla="*/ 17 w 40"/>
                <a:gd name="T11" fmla="*/ 47 h 47"/>
                <a:gd name="T12" fmla="*/ 17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85"/>
            <p:cNvSpPr>
              <a:spLocks/>
            </p:cNvSpPr>
            <p:nvPr userDrawn="1"/>
          </p:nvSpPr>
          <p:spPr bwMode="auto">
            <a:xfrm>
              <a:off x="1808163" y="2295525"/>
              <a:ext cx="112713" cy="73025"/>
            </a:xfrm>
            <a:custGeom>
              <a:avLst/>
              <a:gdLst>
                <a:gd name="T0" fmla="*/ 64 w 71"/>
                <a:gd name="T1" fmla="*/ 0 h 46"/>
                <a:gd name="T2" fmla="*/ 71 w 71"/>
                <a:gd name="T3" fmla="*/ 0 h 46"/>
                <a:gd name="T4" fmla="*/ 52 w 71"/>
                <a:gd name="T5" fmla="*/ 46 h 46"/>
                <a:gd name="T6" fmla="*/ 50 w 71"/>
                <a:gd name="T7" fmla="*/ 46 h 46"/>
                <a:gd name="T8" fmla="*/ 35 w 71"/>
                <a:gd name="T9" fmla="*/ 9 h 46"/>
                <a:gd name="T10" fmla="*/ 19 w 71"/>
                <a:gd name="T11" fmla="*/ 46 h 46"/>
                <a:gd name="T12" fmla="*/ 18 w 71"/>
                <a:gd name="T13" fmla="*/ 46 h 46"/>
                <a:gd name="T14" fmla="*/ 0 w 71"/>
                <a:gd name="T15" fmla="*/ 0 h 46"/>
                <a:gd name="T16" fmla="*/ 5 w 71"/>
                <a:gd name="T17" fmla="*/ 0 h 46"/>
                <a:gd name="T18" fmla="*/ 19 w 71"/>
                <a:gd name="T19" fmla="*/ 32 h 46"/>
                <a:gd name="T20" fmla="*/ 32 w 71"/>
                <a:gd name="T21" fmla="*/ 0 h 46"/>
                <a:gd name="T22" fmla="*/ 39 w 71"/>
                <a:gd name="T23" fmla="*/ 0 h 46"/>
                <a:gd name="T24" fmla="*/ 52 w 71"/>
                <a:gd name="T25" fmla="*/ 32 h 46"/>
                <a:gd name="T26" fmla="*/ 64 w 7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6">
                  <a:moveTo>
                    <a:pt x="64" y="0"/>
                  </a:moveTo>
                  <a:lnTo>
                    <a:pt x="71" y="0"/>
                  </a:lnTo>
                  <a:lnTo>
                    <a:pt x="52" y="46"/>
                  </a:lnTo>
                  <a:lnTo>
                    <a:pt x="50" y="46"/>
                  </a:lnTo>
                  <a:lnTo>
                    <a:pt x="35" y="9"/>
                  </a:lnTo>
                  <a:lnTo>
                    <a:pt x="19" y="46"/>
                  </a:lnTo>
                  <a:lnTo>
                    <a:pt x="18" y="46"/>
                  </a:lnTo>
                  <a:lnTo>
                    <a:pt x="0" y="0"/>
                  </a:lnTo>
                  <a:lnTo>
                    <a:pt x="5" y="0"/>
                  </a:lnTo>
                  <a:lnTo>
                    <a:pt x="19" y="32"/>
                  </a:lnTo>
                  <a:lnTo>
                    <a:pt x="32" y="0"/>
                  </a:lnTo>
                  <a:lnTo>
                    <a:pt x="39" y="0"/>
                  </a:lnTo>
                  <a:lnTo>
                    <a:pt x="52" y="32"/>
                  </a:lnTo>
                  <a:lnTo>
                    <a:pt x="64"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86"/>
            <p:cNvSpPr>
              <a:spLocks/>
            </p:cNvSpPr>
            <p:nvPr userDrawn="1"/>
          </p:nvSpPr>
          <p:spPr bwMode="auto">
            <a:xfrm>
              <a:off x="2144713" y="2293938"/>
              <a:ext cx="61913" cy="74613"/>
            </a:xfrm>
            <a:custGeom>
              <a:avLst/>
              <a:gdLst>
                <a:gd name="T0" fmla="*/ 0 w 39"/>
                <a:gd name="T1" fmla="*/ 0 h 47"/>
                <a:gd name="T2" fmla="*/ 39 w 39"/>
                <a:gd name="T3" fmla="*/ 0 h 47"/>
                <a:gd name="T4" fmla="*/ 39 w 39"/>
                <a:gd name="T5" fmla="*/ 7 h 47"/>
                <a:gd name="T6" fmla="*/ 24 w 39"/>
                <a:gd name="T7" fmla="*/ 7 h 47"/>
                <a:gd name="T8" fmla="*/ 24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87"/>
            <p:cNvSpPr>
              <a:spLocks/>
            </p:cNvSpPr>
            <p:nvPr userDrawn="1"/>
          </p:nvSpPr>
          <p:spPr bwMode="auto">
            <a:xfrm>
              <a:off x="2452688"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88"/>
            <p:cNvSpPr>
              <a:spLocks/>
            </p:cNvSpPr>
            <p:nvPr userDrawn="1"/>
          </p:nvSpPr>
          <p:spPr bwMode="auto">
            <a:xfrm>
              <a:off x="273526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7 w 19"/>
                <a:gd name="T31" fmla="*/ 32 h 34"/>
                <a:gd name="T32" fmla="*/ 10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5" y="6"/>
                    <a:pt x="13" y="4"/>
                    <a:pt x="10" y="4"/>
                  </a:cubicBezTo>
                  <a:cubicBezTo>
                    <a:pt x="9" y="4"/>
                    <a:pt x="7" y="5"/>
                    <a:pt x="6" y="5"/>
                  </a:cubicBezTo>
                  <a:cubicBezTo>
                    <a:pt x="5" y="6"/>
                    <a:pt x="5" y="7"/>
                    <a:pt x="5" y="8"/>
                  </a:cubicBezTo>
                  <a:cubicBezTo>
                    <a:pt x="5" y="9"/>
                    <a:pt x="5" y="10"/>
                    <a:pt x="6" y="11"/>
                  </a:cubicBezTo>
                  <a:cubicBezTo>
                    <a:pt x="7" y="12"/>
                    <a:pt x="8" y="13"/>
                    <a:pt x="9"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Line 189"/>
            <p:cNvSpPr>
              <a:spLocks noChangeShapeType="1"/>
            </p:cNvSpPr>
            <p:nvPr userDrawn="1"/>
          </p:nvSpPr>
          <p:spPr bwMode="auto">
            <a:xfrm>
              <a:off x="8366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190"/>
            <p:cNvSpPr>
              <a:spLocks noChangeShapeType="1"/>
            </p:cNvSpPr>
            <p:nvPr userDrawn="1"/>
          </p:nvSpPr>
          <p:spPr bwMode="auto">
            <a:xfrm>
              <a:off x="113982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Line 191"/>
            <p:cNvSpPr>
              <a:spLocks noChangeShapeType="1"/>
            </p:cNvSpPr>
            <p:nvPr userDrawn="1"/>
          </p:nvSpPr>
          <p:spPr bwMode="auto">
            <a:xfrm>
              <a:off x="1443038"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Line 192"/>
            <p:cNvSpPr>
              <a:spLocks noChangeShapeType="1"/>
            </p:cNvSpPr>
            <p:nvPr userDrawn="1"/>
          </p:nvSpPr>
          <p:spPr bwMode="auto">
            <a:xfrm>
              <a:off x="17478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Line 193"/>
            <p:cNvSpPr>
              <a:spLocks noChangeShapeType="1"/>
            </p:cNvSpPr>
            <p:nvPr userDrawn="1"/>
          </p:nvSpPr>
          <p:spPr bwMode="auto">
            <a:xfrm>
              <a:off x="20510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Line 194"/>
            <p:cNvSpPr>
              <a:spLocks noChangeShapeType="1"/>
            </p:cNvSpPr>
            <p:nvPr userDrawn="1"/>
          </p:nvSpPr>
          <p:spPr bwMode="auto">
            <a:xfrm>
              <a:off x="23542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Line 195"/>
            <p:cNvSpPr>
              <a:spLocks noChangeShapeType="1"/>
            </p:cNvSpPr>
            <p:nvPr userDrawn="1"/>
          </p:nvSpPr>
          <p:spPr bwMode="auto">
            <a:xfrm>
              <a:off x="265747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Line 196"/>
            <p:cNvSpPr>
              <a:spLocks noChangeShapeType="1"/>
            </p:cNvSpPr>
            <p:nvPr userDrawn="1"/>
          </p:nvSpPr>
          <p:spPr bwMode="auto">
            <a:xfrm>
              <a:off x="836613" y="2427288"/>
              <a:ext cx="203676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Line 197"/>
            <p:cNvSpPr>
              <a:spLocks noChangeShapeType="1"/>
            </p:cNvSpPr>
            <p:nvPr userDrawn="1"/>
          </p:nvSpPr>
          <p:spPr bwMode="auto">
            <a:xfrm>
              <a:off x="8366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Line 198"/>
            <p:cNvSpPr>
              <a:spLocks noChangeShapeType="1"/>
            </p:cNvSpPr>
            <p:nvPr userDrawn="1"/>
          </p:nvSpPr>
          <p:spPr bwMode="auto">
            <a:xfrm>
              <a:off x="113982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Line 199"/>
            <p:cNvSpPr>
              <a:spLocks noChangeShapeType="1"/>
            </p:cNvSpPr>
            <p:nvPr userDrawn="1"/>
          </p:nvSpPr>
          <p:spPr bwMode="auto">
            <a:xfrm>
              <a:off x="1443038"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Line 200"/>
            <p:cNvSpPr>
              <a:spLocks noChangeShapeType="1"/>
            </p:cNvSpPr>
            <p:nvPr userDrawn="1"/>
          </p:nvSpPr>
          <p:spPr bwMode="auto">
            <a:xfrm>
              <a:off x="17478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Line 201"/>
            <p:cNvSpPr>
              <a:spLocks noChangeShapeType="1"/>
            </p:cNvSpPr>
            <p:nvPr userDrawn="1"/>
          </p:nvSpPr>
          <p:spPr bwMode="auto">
            <a:xfrm>
              <a:off x="20510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Line 202"/>
            <p:cNvSpPr>
              <a:spLocks noChangeShapeType="1"/>
            </p:cNvSpPr>
            <p:nvPr userDrawn="1"/>
          </p:nvSpPr>
          <p:spPr bwMode="auto">
            <a:xfrm>
              <a:off x="23542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Line 203"/>
            <p:cNvSpPr>
              <a:spLocks noChangeShapeType="1"/>
            </p:cNvSpPr>
            <p:nvPr userDrawn="1"/>
          </p:nvSpPr>
          <p:spPr bwMode="auto">
            <a:xfrm>
              <a:off x="265747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Line 204"/>
            <p:cNvSpPr>
              <a:spLocks noChangeShapeType="1"/>
            </p:cNvSpPr>
            <p:nvPr userDrawn="1"/>
          </p:nvSpPr>
          <p:spPr bwMode="auto">
            <a:xfrm>
              <a:off x="8366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Line 205"/>
            <p:cNvSpPr>
              <a:spLocks noChangeShapeType="1"/>
            </p:cNvSpPr>
            <p:nvPr userDrawn="1"/>
          </p:nvSpPr>
          <p:spPr bwMode="auto">
            <a:xfrm>
              <a:off x="113982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Line 206"/>
            <p:cNvSpPr>
              <a:spLocks noChangeShapeType="1"/>
            </p:cNvSpPr>
            <p:nvPr userDrawn="1"/>
          </p:nvSpPr>
          <p:spPr bwMode="auto">
            <a:xfrm>
              <a:off x="1443038"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Line 207"/>
            <p:cNvSpPr>
              <a:spLocks noChangeShapeType="1"/>
            </p:cNvSpPr>
            <p:nvPr userDrawn="1"/>
          </p:nvSpPr>
          <p:spPr bwMode="auto">
            <a:xfrm>
              <a:off x="17478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Line 208"/>
            <p:cNvSpPr>
              <a:spLocks noChangeShapeType="1"/>
            </p:cNvSpPr>
            <p:nvPr userDrawn="1"/>
          </p:nvSpPr>
          <p:spPr bwMode="auto">
            <a:xfrm>
              <a:off x="20510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Line 209"/>
            <p:cNvSpPr>
              <a:spLocks noChangeShapeType="1"/>
            </p:cNvSpPr>
            <p:nvPr userDrawn="1"/>
          </p:nvSpPr>
          <p:spPr bwMode="auto">
            <a:xfrm>
              <a:off x="23542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Line 210"/>
            <p:cNvSpPr>
              <a:spLocks noChangeShapeType="1"/>
            </p:cNvSpPr>
            <p:nvPr userDrawn="1"/>
          </p:nvSpPr>
          <p:spPr bwMode="auto">
            <a:xfrm>
              <a:off x="265747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Line 211"/>
            <p:cNvSpPr>
              <a:spLocks noChangeShapeType="1"/>
            </p:cNvSpPr>
            <p:nvPr userDrawn="1"/>
          </p:nvSpPr>
          <p:spPr bwMode="auto">
            <a:xfrm>
              <a:off x="8366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Line 212"/>
            <p:cNvSpPr>
              <a:spLocks noChangeShapeType="1"/>
            </p:cNvSpPr>
            <p:nvPr userDrawn="1"/>
          </p:nvSpPr>
          <p:spPr bwMode="auto">
            <a:xfrm>
              <a:off x="113982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Line 213"/>
            <p:cNvSpPr>
              <a:spLocks noChangeShapeType="1"/>
            </p:cNvSpPr>
            <p:nvPr userDrawn="1"/>
          </p:nvSpPr>
          <p:spPr bwMode="auto">
            <a:xfrm>
              <a:off x="1443038"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Line 214"/>
            <p:cNvSpPr>
              <a:spLocks noChangeShapeType="1"/>
            </p:cNvSpPr>
            <p:nvPr userDrawn="1"/>
          </p:nvSpPr>
          <p:spPr bwMode="auto">
            <a:xfrm>
              <a:off x="17478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Line 215"/>
            <p:cNvSpPr>
              <a:spLocks noChangeShapeType="1"/>
            </p:cNvSpPr>
            <p:nvPr userDrawn="1"/>
          </p:nvSpPr>
          <p:spPr bwMode="auto">
            <a:xfrm>
              <a:off x="20510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Line 216"/>
            <p:cNvSpPr>
              <a:spLocks noChangeShapeType="1"/>
            </p:cNvSpPr>
            <p:nvPr userDrawn="1"/>
          </p:nvSpPr>
          <p:spPr bwMode="auto">
            <a:xfrm>
              <a:off x="23542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Line 217"/>
            <p:cNvSpPr>
              <a:spLocks noChangeShapeType="1"/>
            </p:cNvSpPr>
            <p:nvPr userDrawn="1"/>
          </p:nvSpPr>
          <p:spPr bwMode="auto">
            <a:xfrm>
              <a:off x="265747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Line 218"/>
            <p:cNvSpPr>
              <a:spLocks noChangeShapeType="1"/>
            </p:cNvSpPr>
            <p:nvPr userDrawn="1"/>
          </p:nvSpPr>
          <p:spPr bwMode="auto">
            <a:xfrm>
              <a:off x="8366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Line 219"/>
            <p:cNvSpPr>
              <a:spLocks noChangeShapeType="1"/>
            </p:cNvSpPr>
            <p:nvPr userDrawn="1"/>
          </p:nvSpPr>
          <p:spPr bwMode="auto">
            <a:xfrm>
              <a:off x="113982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Line 220"/>
            <p:cNvSpPr>
              <a:spLocks noChangeShapeType="1"/>
            </p:cNvSpPr>
            <p:nvPr userDrawn="1"/>
          </p:nvSpPr>
          <p:spPr bwMode="auto">
            <a:xfrm>
              <a:off x="1443038"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Line 221"/>
            <p:cNvSpPr>
              <a:spLocks noChangeShapeType="1"/>
            </p:cNvSpPr>
            <p:nvPr userDrawn="1"/>
          </p:nvSpPr>
          <p:spPr bwMode="auto">
            <a:xfrm>
              <a:off x="17478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Line 222"/>
            <p:cNvSpPr>
              <a:spLocks noChangeShapeType="1"/>
            </p:cNvSpPr>
            <p:nvPr userDrawn="1"/>
          </p:nvSpPr>
          <p:spPr bwMode="auto">
            <a:xfrm>
              <a:off x="20510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Line 223"/>
            <p:cNvSpPr>
              <a:spLocks noChangeShapeType="1"/>
            </p:cNvSpPr>
            <p:nvPr userDrawn="1"/>
          </p:nvSpPr>
          <p:spPr bwMode="auto">
            <a:xfrm>
              <a:off x="23542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 name="Line 224"/>
            <p:cNvSpPr>
              <a:spLocks noChangeShapeType="1"/>
            </p:cNvSpPr>
            <p:nvPr userDrawn="1"/>
          </p:nvSpPr>
          <p:spPr bwMode="auto">
            <a:xfrm>
              <a:off x="265747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Freeform 225"/>
            <p:cNvSpPr>
              <a:spLocks/>
            </p:cNvSpPr>
            <p:nvPr userDrawn="1"/>
          </p:nvSpPr>
          <p:spPr bwMode="auto">
            <a:xfrm>
              <a:off x="715963"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4"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2" name="Group 271"/>
          <p:cNvGrpSpPr/>
          <p:nvPr userDrawn="1"/>
        </p:nvGrpSpPr>
        <p:grpSpPr>
          <a:xfrm>
            <a:off x="6146800" y="1795463"/>
            <a:ext cx="2281238" cy="2551113"/>
            <a:chOff x="6146800" y="1795463"/>
            <a:chExt cx="2281238" cy="2551113"/>
          </a:xfrm>
        </p:grpSpPr>
        <p:sp>
          <p:nvSpPr>
            <p:cNvPr id="227" name="Freeform 226"/>
            <p:cNvSpPr>
              <a:spLocks/>
            </p:cNvSpPr>
            <p:nvPr userDrawn="1"/>
          </p:nvSpPr>
          <p:spPr bwMode="auto">
            <a:xfrm>
              <a:off x="6146800"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8"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227"/>
            <p:cNvSpPr>
              <a:spLocks/>
            </p:cNvSpPr>
            <p:nvPr userDrawn="1"/>
          </p:nvSpPr>
          <p:spPr bwMode="auto">
            <a:xfrm>
              <a:off x="6146800"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8"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228"/>
            <p:cNvSpPr>
              <a:spLocks/>
            </p:cNvSpPr>
            <p:nvPr userDrawn="1"/>
          </p:nvSpPr>
          <p:spPr bwMode="auto">
            <a:xfrm>
              <a:off x="6359525" y="2293938"/>
              <a:ext cx="42863"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3"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5" y="7"/>
                    <a:pt x="5" y="8"/>
                  </a:cubicBezTo>
                  <a:cubicBezTo>
                    <a:pt x="5"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5"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229"/>
            <p:cNvSpPr>
              <a:spLocks/>
            </p:cNvSpPr>
            <p:nvPr userDrawn="1"/>
          </p:nvSpPr>
          <p:spPr bwMode="auto">
            <a:xfrm>
              <a:off x="6650038" y="2295525"/>
              <a:ext cx="68263" cy="73025"/>
            </a:xfrm>
            <a:custGeom>
              <a:avLst/>
              <a:gdLst>
                <a:gd name="T0" fmla="*/ 37 w 43"/>
                <a:gd name="T1" fmla="*/ 0 h 46"/>
                <a:gd name="T2" fmla="*/ 43 w 43"/>
                <a:gd name="T3" fmla="*/ 0 h 46"/>
                <a:gd name="T4" fmla="*/ 43 w 43"/>
                <a:gd name="T5" fmla="*/ 46 h 46"/>
                <a:gd name="T6" fmla="*/ 36 w 43"/>
                <a:gd name="T7" fmla="*/ 46 h 46"/>
                <a:gd name="T8" fmla="*/ 36 w 43"/>
                <a:gd name="T9" fmla="*/ 10 h 46"/>
                <a:gd name="T10" fmla="*/ 22 w 43"/>
                <a:gd name="T11" fmla="*/ 28 h 46"/>
                <a:gd name="T12" fmla="*/ 21 w 43"/>
                <a:gd name="T13" fmla="*/ 28 h 46"/>
                <a:gd name="T14" fmla="*/ 7 w 43"/>
                <a:gd name="T15" fmla="*/ 10 h 46"/>
                <a:gd name="T16" fmla="*/ 7 w 43"/>
                <a:gd name="T17" fmla="*/ 46 h 46"/>
                <a:gd name="T18" fmla="*/ 0 w 43"/>
                <a:gd name="T19" fmla="*/ 46 h 46"/>
                <a:gd name="T20" fmla="*/ 0 w 43"/>
                <a:gd name="T21" fmla="*/ 0 h 46"/>
                <a:gd name="T22" fmla="*/ 5 w 43"/>
                <a:gd name="T23" fmla="*/ 0 h 46"/>
                <a:gd name="T24" fmla="*/ 22 w 43"/>
                <a:gd name="T25" fmla="*/ 18 h 46"/>
                <a:gd name="T26" fmla="*/ 37 w 4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6">
                  <a:moveTo>
                    <a:pt x="37" y="0"/>
                  </a:moveTo>
                  <a:lnTo>
                    <a:pt x="43" y="0"/>
                  </a:lnTo>
                  <a:lnTo>
                    <a:pt x="43" y="46"/>
                  </a:lnTo>
                  <a:lnTo>
                    <a:pt x="36" y="46"/>
                  </a:lnTo>
                  <a:lnTo>
                    <a:pt x="36" y="10"/>
                  </a:lnTo>
                  <a:lnTo>
                    <a:pt x="22" y="28"/>
                  </a:lnTo>
                  <a:lnTo>
                    <a:pt x="21" y="28"/>
                  </a:lnTo>
                  <a:lnTo>
                    <a:pt x="7" y="10"/>
                  </a:lnTo>
                  <a:lnTo>
                    <a:pt x="7" y="46"/>
                  </a:lnTo>
                  <a:lnTo>
                    <a:pt x="0" y="46"/>
                  </a:lnTo>
                  <a:lnTo>
                    <a:pt x="0" y="0"/>
                  </a:lnTo>
                  <a:lnTo>
                    <a:pt x="5" y="0"/>
                  </a:lnTo>
                  <a:lnTo>
                    <a:pt x="22" y="18"/>
                  </a:lnTo>
                  <a:lnTo>
                    <a:pt x="37"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230"/>
            <p:cNvSpPr>
              <a:spLocks/>
            </p:cNvSpPr>
            <p:nvPr userDrawn="1"/>
          </p:nvSpPr>
          <p:spPr bwMode="auto">
            <a:xfrm>
              <a:off x="6950075"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231"/>
            <p:cNvSpPr>
              <a:spLocks/>
            </p:cNvSpPr>
            <p:nvPr userDrawn="1"/>
          </p:nvSpPr>
          <p:spPr bwMode="auto">
            <a:xfrm>
              <a:off x="7235825" y="2295525"/>
              <a:ext cx="114300" cy="73025"/>
            </a:xfrm>
            <a:custGeom>
              <a:avLst/>
              <a:gdLst>
                <a:gd name="T0" fmla="*/ 66 w 72"/>
                <a:gd name="T1" fmla="*/ 0 h 46"/>
                <a:gd name="T2" fmla="*/ 72 w 72"/>
                <a:gd name="T3" fmla="*/ 0 h 46"/>
                <a:gd name="T4" fmla="*/ 54 w 72"/>
                <a:gd name="T5" fmla="*/ 46 h 46"/>
                <a:gd name="T6" fmla="*/ 52 w 72"/>
                <a:gd name="T7" fmla="*/ 46 h 46"/>
                <a:gd name="T8" fmla="*/ 37 w 72"/>
                <a:gd name="T9" fmla="*/ 9 h 46"/>
                <a:gd name="T10" fmla="*/ 21 w 72"/>
                <a:gd name="T11" fmla="*/ 46 h 46"/>
                <a:gd name="T12" fmla="*/ 20 w 72"/>
                <a:gd name="T13" fmla="*/ 46 h 46"/>
                <a:gd name="T14" fmla="*/ 0 w 72"/>
                <a:gd name="T15" fmla="*/ 0 h 46"/>
                <a:gd name="T16" fmla="*/ 7 w 72"/>
                <a:gd name="T17" fmla="*/ 0 h 46"/>
                <a:gd name="T18" fmla="*/ 20 w 72"/>
                <a:gd name="T19" fmla="*/ 32 h 46"/>
                <a:gd name="T20" fmla="*/ 34 w 72"/>
                <a:gd name="T21" fmla="*/ 0 h 46"/>
                <a:gd name="T22" fmla="*/ 40 w 72"/>
                <a:gd name="T23" fmla="*/ 0 h 46"/>
                <a:gd name="T24" fmla="*/ 54 w 72"/>
                <a:gd name="T25" fmla="*/ 32 h 46"/>
                <a:gd name="T26" fmla="*/ 66 w 7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46">
                  <a:moveTo>
                    <a:pt x="66" y="0"/>
                  </a:moveTo>
                  <a:lnTo>
                    <a:pt x="72" y="0"/>
                  </a:lnTo>
                  <a:lnTo>
                    <a:pt x="54" y="46"/>
                  </a:lnTo>
                  <a:lnTo>
                    <a:pt x="52" y="46"/>
                  </a:lnTo>
                  <a:lnTo>
                    <a:pt x="37" y="9"/>
                  </a:lnTo>
                  <a:lnTo>
                    <a:pt x="21" y="46"/>
                  </a:lnTo>
                  <a:lnTo>
                    <a:pt x="20" y="46"/>
                  </a:lnTo>
                  <a:lnTo>
                    <a:pt x="0" y="0"/>
                  </a:lnTo>
                  <a:lnTo>
                    <a:pt x="7" y="0"/>
                  </a:lnTo>
                  <a:lnTo>
                    <a:pt x="20" y="32"/>
                  </a:lnTo>
                  <a:lnTo>
                    <a:pt x="34" y="0"/>
                  </a:lnTo>
                  <a:lnTo>
                    <a:pt x="40" y="0"/>
                  </a:lnTo>
                  <a:lnTo>
                    <a:pt x="54"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232"/>
            <p:cNvSpPr>
              <a:spLocks/>
            </p:cNvSpPr>
            <p:nvPr userDrawn="1"/>
          </p:nvSpPr>
          <p:spPr bwMode="auto">
            <a:xfrm>
              <a:off x="75755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5 w 39"/>
                <a:gd name="T11" fmla="*/ 47 h 47"/>
                <a:gd name="T12" fmla="*/ 15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5" y="47"/>
                  </a:lnTo>
                  <a:lnTo>
                    <a:pt x="15"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233"/>
            <p:cNvSpPr>
              <a:spLocks/>
            </p:cNvSpPr>
            <p:nvPr userDrawn="1"/>
          </p:nvSpPr>
          <p:spPr bwMode="auto">
            <a:xfrm>
              <a:off x="7883525"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234"/>
            <p:cNvSpPr>
              <a:spLocks/>
            </p:cNvSpPr>
            <p:nvPr userDrawn="1"/>
          </p:nvSpPr>
          <p:spPr bwMode="auto">
            <a:xfrm>
              <a:off x="8166100" y="2293938"/>
              <a:ext cx="42863" cy="74613"/>
            </a:xfrm>
            <a:custGeom>
              <a:avLst/>
              <a:gdLst>
                <a:gd name="T0" fmla="*/ 10 w 19"/>
                <a:gd name="T1" fmla="*/ 20 h 34"/>
                <a:gd name="T2" fmla="*/ 6 w 19"/>
                <a:gd name="T3" fmla="*/ 18 h 34"/>
                <a:gd name="T4" fmla="*/ 1 w 19"/>
                <a:gd name="T5" fmla="*/ 14 h 34"/>
                <a:gd name="T6" fmla="*/ 0 w 19"/>
                <a:gd name="T7" fmla="*/ 9 h 34"/>
                <a:gd name="T8" fmla="*/ 3 w 19"/>
                <a:gd name="T9" fmla="*/ 3 h 34"/>
                <a:gd name="T10" fmla="*/ 10 w 19"/>
                <a:gd name="T11" fmla="*/ 0 h 34"/>
                <a:gd name="T12" fmla="*/ 17 w 19"/>
                <a:gd name="T13" fmla="*/ 2 h 34"/>
                <a:gd name="T14" fmla="*/ 17 w 19"/>
                <a:gd name="T15" fmla="*/ 8 h 34"/>
                <a:gd name="T16" fmla="*/ 10 w 19"/>
                <a:gd name="T17" fmla="*/ 4 h 34"/>
                <a:gd name="T18" fmla="*/ 6 w 19"/>
                <a:gd name="T19" fmla="*/ 5 h 34"/>
                <a:gd name="T20" fmla="*/ 4 w 19"/>
                <a:gd name="T21" fmla="*/ 8 h 34"/>
                <a:gd name="T22" fmla="*/ 5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3" y="3"/>
                  </a:cubicBezTo>
                  <a:cubicBezTo>
                    <a:pt x="4" y="1"/>
                    <a:pt x="7" y="0"/>
                    <a:pt x="10" y="0"/>
                  </a:cubicBezTo>
                  <a:cubicBezTo>
                    <a:pt x="13" y="0"/>
                    <a:pt x="15" y="1"/>
                    <a:pt x="17" y="2"/>
                  </a:cubicBezTo>
                  <a:cubicBezTo>
                    <a:pt x="17" y="8"/>
                    <a:pt x="17" y="8"/>
                    <a:pt x="17" y="8"/>
                  </a:cubicBezTo>
                  <a:cubicBezTo>
                    <a:pt x="15" y="6"/>
                    <a:pt x="12" y="4"/>
                    <a:pt x="10" y="4"/>
                  </a:cubicBezTo>
                  <a:cubicBezTo>
                    <a:pt x="8" y="4"/>
                    <a:pt x="7" y="5"/>
                    <a:pt x="6" y="5"/>
                  </a:cubicBezTo>
                  <a:cubicBezTo>
                    <a:pt x="5" y="6"/>
                    <a:pt x="4" y="7"/>
                    <a:pt x="4" y="8"/>
                  </a:cubicBezTo>
                  <a:cubicBezTo>
                    <a:pt x="4" y="9"/>
                    <a:pt x="5" y="10"/>
                    <a:pt x="5" y="11"/>
                  </a:cubicBezTo>
                  <a:cubicBezTo>
                    <a:pt x="6" y="12"/>
                    <a:pt x="7"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Line 235"/>
            <p:cNvSpPr>
              <a:spLocks noChangeShapeType="1"/>
            </p:cNvSpPr>
            <p:nvPr userDrawn="1"/>
          </p:nvSpPr>
          <p:spPr bwMode="auto">
            <a:xfrm>
              <a:off x="6267450"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Line 236"/>
            <p:cNvSpPr>
              <a:spLocks noChangeShapeType="1"/>
            </p:cNvSpPr>
            <p:nvPr userDrawn="1"/>
          </p:nvSpPr>
          <p:spPr bwMode="auto">
            <a:xfrm>
              <a:off x="657066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Line 237"/>
            <p:cNvSpPr>
              <a:spLocks noChangeShapeType="1"/>
            </p:cNvSpPr>
            <p:nvPr userDrawn="1"/>
          </p:nvSpPr>
          <p:spPr bwMode="auto">
            <a:xfrm>
              <a:off x="68738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Line 238"/>
            <p:cNvSpPr>
              <a:spLocks noChangeShapeType="1"/>
            </p:cNvSpPr>
            <p:nvPr userDrawn="1"/>
          </p:nvSpPr>
          <p:spPr bwMode="auto">
            <a:xfrm>
              <a:off x="71786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Line 239"/>
            <p:cNvSpPr>
              <a:spLocks noChangeShapeType="1"/>
            </p:cNvSpPr>
            <p:nvPr userDrawn="1"/>
          </p:nvSpPr>
          <p:spPr bwMode="auto">
            <a:xfrm>
              <a:off x="747871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Line 240"/>
            <p:cNvSpPr>
              <a:spLocks noChangeShapeType="1"/>
            </p:cNvSpPr>
            <p:nvPr userDrawn="1"/>
          </p:nvSpPr>
          <p:spPr bwMode="auto">
            <a:xfrm>
              <a:off x="77835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Line 241"/>
            <p:cNvSpPr>
              <a:spLocks noChangeShapeType="1"/>
            </p:cNvSpPr>
            <p:nvPr userDrawn="1"/>
          </p:nvSpPr>
          <p:spPr bwMode="auto">
            <a:xfrm>
              <a:off x="80867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Line 242"/>
            <p:cNvSpPr>
              <a:spLocks noChangeShapeType="1"/>
            </p:cNvSpPr>
            <p:nvPr userDrawn="1"/>
          </p:nvSpPr>
          <p:spPr bwMode="auto">
            <a:xfrm>
              <a:off x="6267450" y="2427288"/>
              <a:ext cx="203517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Line 243"/>
            <p:cNvSpPr>
              <a:spLocks noChangeShapeType="1"/>
            </p:cNvSpPr>
            <p:nvPr userDrawn="1"/>
          </p:nvSpPr>
          <p:spPr bwMode="auto">
            <a:xfrm>
              <a:off x="6267450"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Line 244"/>
            <p:cNvSpPr>
              <a:spLocks noChangeShapeType="1"/>
            </p:cNvSpPr>
            <p:nvPr userDrawn="1"/>
          </p:nvSpPr>
          <p:spPr bwMode="auto">
            <a:xfrm>
              <a:off x="657066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Line 245"/>
            <p:cNvSpPr>
              <a:spLocks noChangeShapeType="1"/>
            </p:cNvSpPr>
            <p:nvPr userDrawn="1"/>
          </p:nvSpPr>
          <p:spPr bwMode="auto">
            <a:xfrm>
              <a:off x="68738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Line 246"/>
            <p:cNvSpPr>
              <a:spLocks noChangeShapeType="1"/>
            </p:cNvSpPr>
            <p:nvPr userDrawn="1"/>
          </p:nvSpPr>
          <p:spPr bwMode="auto">
            <a:xfrm>
              <a:off x="71786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247"/>
            <p:cNvSpPr>
              <a:spLocks noChangeShapeType="1"/>
            </p:cNvSpPr>
            <p:nvPr userDrawn="1"/>
          </p:nvSpPr>
          <p:spPr bwMode="auto">
            <a:xfrm>
              <a:off x="747871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248"/>
            <p:cNvSpPr>
              <a:spLocks noChangeShapeType="1"/>
            </p:cNvSpPr>
            <p:nvPr userDrawn="1"/>
          </p:nvSpPr>
          <p:spPr bwMode="auto">
            <a:xfrm>
              <a:off x="77835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Line 249"/>
            <p:cNvSpPr>
              <a:spLocks noChangeShapeType="1"/>
            </p:cNvSpPr>
            <p:nvPr userDrawn="1"/>
          </p:nvSpPr>
          <p:spPr bwMode="auto">
            <a:xfrm>
              <a:off x="80867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Line 250"/>
            <p:cNvSpPr>
              <a:spLocks noChangeShapeType="1"/>
            </p:cNvSpPr>
            <p:nvPr userDrawn="1"/>
          </p:nvSpPr>
          <p:spPr bwMode="auto">
            <a:xfrm>
              <a:off x="6267450"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Line 251"/>
            <p:cNvSpPr>
              <a:spLocks noChangeShapeType="1"/>
            </p:cNvSpPr>
            <p:nvPr userDrawn="1"/>
          </p:nvSpPr>
          <p:spPr bwMode="auto">
            <a:xfrm>
              <a:off x="657066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Line 252"/>
            <p:cNvSpPr>
              <a:spLocks noChangeShapeType="1"/>
            </p:cNvSpPr>
            <p:nvPr userDrawn="1"/>
          </p:nvSpPr>
          <p:spPr bwMode="auto">
            <a:xfrm>
              <a:off x="68738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Line 253"/>
            <p:cNvSpPr>
              <a:spLocks noChangeShapeType="1"/>
            </p:cNvSpPr>
            <p:nvPr userDrawn="1"/>
          </p:nvSpPr>
          <p:spPr bwMode="auto">
            <a:xfrm>
              <a:off x="71786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Line 254"/>
            <p:cNvSpPr>
              <a:spLocks noChangeShapeType="1"/>
            </p:cNvSpPr>
            <p:nvPr userDrawn="1"/>
          </p:nvSpPr>
          <p:spPr bwMode="auto">
            <a:xfrm>
              <a:off x="747871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Line 255"/>
            <p:cNvSpPr>
              <a:spLocks noChangeShapeType="1"/>
            </p:cNvSpPr>
            <p:nvPr userDrawn="1"/>
          </p:nvSpPr>
          <p:spPr bwMode="auto">
            <a:xfrm>
              <a:off x="77835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256"/>
            <p:cNvSpPr>
              <a:spLocks noChangeShapeType="1"/>
            </p:cNvSpPr>
            <p:nvPr userDrawn="1"/>
          </p:nvSpPr>
          <p:spPr bwMode="auto">
            <a:xfrm>
              <a:off x="80867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Line 257"/>
            <p:cNvSpPr>
              <a:spLocks noChangeShapeType="1"/>
            </p:cNvSpPr>
            <p:nvPr userDrawn="1"/>
          </p:nvSpPr>
          <p:spPr bwMode="auto">
            <a:xfrm>
              <a:off x="6267450"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Line 258"/>
            <p:cNvSpPr>
              <a:spLocks noChangeShapeType="1"/>
            </p:cNvSpPr>
            <p:nvPr userDrawn="1"/>
          </p:nvSpPr>
          <p:spPr bwMode="auto">
            <a:xfrm>
              <a:off x="657066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Line 259"/>
            <p:cNvSpPr>
              <a:spLocks noChangeShapeType="1"/>
            </p:cNvSpPr>
            <p:nvPr userDrawn="1"/>
          </p:nvSpPr>
          <p:spPr bwMode="auto">
            <a:xfrm>
              <a:off x="68738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Line 260"/>
            <p:cNvSpPr>
              <a:spLocks noChangeShapeType="1"/>
            </p:cNvSpPr>
            <p:nvPr userDrawn="1"/>
          </p:nvSpPr>
          <p:spPr bwMode="auto">
            <a:xfrm>
              <a:off x="71786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Line 261"/>
            <p:cNvSpPr>
              <a:spLocks noChangeShapeType="1"/>
            </p:cNvSpPr>
            <p:nvPr userDrawn="1"/>
          </p:nvSpPr>
          <p:spPr bwMode="auto">
            <a:xfrm>
              <a:off x="747871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Line 262"/>
            <p:cNvSpPr>
              <a:spLocks noChangeShapeType="1"/>
            </p:cNvSpPr>
            <p:nvPr userDrawn="1"/>
          </p:nvSpPr>
          <p:spPr bwMode="auto">
            <a:xfrm>
              <a:off x="77835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Line 263"/>
            <p:cNvSpPr>
              <a:spLocks noChangeShapeType="1"/>
            </p:cNvSpPr>
            <p:nvPr userDrawn="1"/>
          </p:nvSpPr>
          <p:spPr bwMode="auto">
            <a:xfrm>
              <a:off x="80867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Line 264"/>
            <p:cNvSpPr>
              <a:spLocks noChangeShapeType="1"/>
            </p:cNvSpPr>
            <p:nvPr userDrawn="1"/>
          </p:nvSpPr>
          <p:spPr bwMode="auto">
            <a:xfrm>
              <a:off x="6267450"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Line 265"/>
            <p:cNvSpPr>
              <a:spLocks noChangeShapeType="1"/>
            </p:cNvSpPr>
            <p:nvPr userDrawn="1"/>
          </p:nvSpPr>
          <p:spPr bwMode="auto">
            <a:xfrm>
              <a:off x="657066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Line 266"/>
            <p:cNvSpPr>
              <a:spLocks noChangeShapeType="1"/>
            </p:cNvSpPr>
            <p:nvPr userDrawn="1"/>
          </p:nvSpPr>
          <p:spPr bwMode="auto">
            <a:xfrm>
              <a:off x="68738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Line 267"/>
            <p:cNvSpPr>
              <a:spLocks noChangeShapeType="1"/>
            </p:cNvSpPr>
            <p:nvPr userDrawn="1"/>
          </p:nvSpPr>
          <p:spPr bwMode="auto">
            <a:xfrm>
              <a:off x="71786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Line 268"/>
            <p:cNvSpPr>
              <a:spLocks noChangeShapeType="1"/>
            </p:cNvSpPr>
            <p:nvPr userDrawn="1"/>
          </p:nvSpPr>
          <p:spPr bwMode="auto">
            <a:xfrm>
              <a:off x="747871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Line 269"/>
            <p:cNvSpPr>
              <a:spLocks noChangeShapeType="1"/>
            </p:cNvSpPr>
            <p:nvPr userDrawn="1"/>
          </p:nvSpPr>
          <p:spPr bwMode="auto">
            <a:xfrm>
              <a:off x="77835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Line 270"/>
            <p:cNvSpPr>
              <a:spLocks noChangeShapeType="1"/>
            </p:cNvSpPr>
            <p:nvPr userDrawn="1"/>
          </p:nvSpPr>
          <p:spPr bwMode="auto">
            <a:xfrm>
              <a:off x="80867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76" name="Text Placeholder 5"/>
          <p:cNvSpPr>
            <a:spLocks noGrp="1"/>
          </p:cNvSpPr>
          <p:nvPr>
            <p:ph type="body" sz="quarter" idx="11"/>
          </p:nvPr>
        </p:nvSpPr>
        <p:spPr>
          <a:xfrm>
            <a:off x="832655"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7" name="Text Placeholder 5"/>
          <p:cNvSpPr>
            <a:spLocks noGrp="1"/>
          </p:cNvSpPr>
          <p:nvPr>
            <p:ph type="body" sz="quarter" idx="14"/>
          </p:nvPr>
        </p:nvSpPr>
        <p:spPr>
          <a:xfrm>
            <a:off x="844987"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8" name="Text Placeholder 5"/>
          <p:cNvSpPr>
            <a:spLocks noGrp="1"/>
          </p:cNvSpPr>
          <p:nvPr>
            <p:ph type="body" sz="quarter" idx="15"/>
          </p:nvPr>
        </p:nvSpPr>
        <p:spPr>
          <a:xfrm>
            <a:off x="3540493"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9" name="Text Placeholder 5"/>
          <p:cNvSpPr>
            <a:spLocks noGrp="1"/>
          </p:cNvSpPr>
          <p:nvPr>
            <p:ph type="body" sz="quarter" idx="16"/>
          </p:nvPr>
        </p:nvSpPr>
        <p:spPr>
          <a:xfrm>
            <a:off x="3539946"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0" name="Text Placeholder 5"/>
          <p:cNvSpPr>
            <a:spLocks noGrp="1"/>
          </p:cNvSpPr>
          <p:nvPr>
            <p:ph type="body" sz="quarter" idx="17"/>
          </p:nvPr>
        </p:nvSpPr>
        <p:spPr>
          <a:xfrm>
            <a:off x="6247237"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81" name="Text Placeholder 5"/>
          <p:cNvSpPr>
            <a:spLocks noGrp="1"/>
          </p:cNvSpPr>
          <p:nvPr>
            <p:ph type="body" sz="quarter" idx="18"/>
          </p:nvPr>
        </p:nvSpPr>
        <p:spPr>
          <a:xfrm>
            <a:off x="6246690"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2" name="Text Placeholder 5"/>
          <p:cNvSpPr>
            <a:spLocks noGrp="1"/>
          </p:cNvSpPr>
          <p:nvPr>
            <p:ph type="body" sz="quarter" idx="19"/>
          </p:nvPr>
        </p:nvSpPr>
        <p:spPr>
          <a:xfrm>
            <a:off x="715963" y="1795461"/>
            <a:ext cx="2281237" cy="406401"/>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
        <p:nvSpPr>
          <p:cNvPr id="284" name="Text Placeholder 283"/>
          <p:cNvSpPr>
            <a:spLocks noGrp="1"/>
          </p:cNvSpPr>
          <p:nvPr>
            <p:ph type="body" sz="quarter" idx="20"/>
          </p:nvPr>
        </p:nvSpPr>
        <p:spPr>
          <a:xfrm>
            <a:off x="3432175" y="1795462"/>
            <a:ext cx="2279650" cy="409575"/>
          </a:xfrm>
          <a:prstGeom prst="rect">
            <a:avLst/>
          </a:prstGeom>
        </p:spPr>
        <p:txBody>
          <a:bodyPr/>
          <a:lstStyle>
            <a:lvl1pPr marL="0" indent="0" algn="ctr">
              <a:buNone/>
              <a:defRPr>
                <a:solidFill>
                  <a:schemeClr val="bg1"/>
                </a:solidFill>
                <a:latin typeface="Gill Sans MT" panose="020B0502020104020203" pitchFamily="34" charset="0"/>
              </a:defRPr>
            </a:lvl1pPr>
            <a:lvl2pPr marL="457200" indent="0">
              <a:buNone/>
              <a:defRPr/>
            </a:lvl2pPr>
          </a:lstStyle>
          <a:p>
            <a:pPr lvl="0"/>
            <a:r>
              <a:rPr lang="en-US" dirty="0"/>
              <a:t>Edit Master text styles</a:t>
            </a:r>
          </a:p>
        </p:txBody>
      </p:sp>
      <p:sp>
        <p:nvSpPr>
          <p:cNvPr id="286" name="Text Placeholder 285"/>
          <p:cNvSpPr>
            <a:spLocks noGrp="1"/>
          </p:cNvSpPr>
          <p:nvPr>
            <p:ph type="body" sz="quarter" idx="21"/>
          </p:nvPr>
        </p:nvSpPr>
        <p:spPr>
          <a:xfrm>
            <a:off x="6146800" y="1795463"/>
            <a:ext cx="2281238" cy="406400"/>
          </a:xfrm>
          <a:prstGeom prst="rect">
            <a:avLst/>
          </a:prstGeom>
        </p:spPr>
        <p:txBody>
          <a:bodyPr/>
          <a:lstStyle>
            <a:lvl1pPr marL="0" indent="0" algn="ctr">
              <a:buNone/>
              <a:defRPr>
                <a:solidFill>
                  <a:schemeClr val="bg1"/>
                </a:solidFill>
              </a:defRPr>
            </a:lvl1pPr>
            <a:lvl2pPr marL="457200" indent="0">
              <a:buNone/>
              <a:defRPr/>
            </a:lvl2pPr>
          </a:lstStyle>
          <a:p>
            <a:pPr lvl="0"/>
            <a:r>
              <a:rPr lang="en-US" dirty="0"/>
              <a:t>Edit Master text styles</a:t>
            </a:r>
          </a:p>
        </p:txBody>
      </p:sp>
      <p:sp>
        <p:nvSpPr>
          <p:cNvPr id="28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8950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grpSp>
        <p:nvGrpSpPr>
          <p:cNvPr id="35" name="Group 34"/>
          <p:cNvGrpSpPr/>
          <p:nvPr userDrawn="1"/>
        </p:nvGrpSpPr>
        <p:grpSpPr>
          <a:xfrm>
            <a:off x="845534" y="1624840"/>
            <a:ext cx="2077971" cy="2069245"/>
            <a:chOff x="3060700" y="1908175"/>
            <a:chExt cx="3024188" cy="3011488"/>
          </a:xfrm>
        </p:grpSpPr>
        <p:sp>
          <p:nvSpPr>
            <p:cNvPr id="8"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5"/>
          <p:cNvGrpSpPr/>
          <p:nvPr userDrawn="1"/>
        </p:nvGrpSpPr>
        <p:grpSpPr>
          <a:xfrm>
            <a:off x="3558349" y="1624840"/>
            <a:ext cx="2077971" cy="2069245"/>
            <a:chOff x="3060700" y="1908175"/>
            <a:chExt cx="3024188" cy="3011488"/>
          </a:xfrm>
        </p:grpSpPr>
        <p:sp>
          <p:nvSpPr>
            <p:cNvPr id="37"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63"/>
          <p:cNvGrpSpPr/>
          <p:nvPr userDrawn="1"/>
        </p:nvGrpSpPr>
        <p:grpSpPr>
          <a:xfrm>
            <a:off x="6271164" y="1624840"/>
            <a:ext cx="2077971" cy="2069245"/>
            <a:chOff x="3060700" y="1908175"/>
            <a:chExt cx="3024188" cy="3011488"/>
          </a:xfrm>
        </p:grpSpPr>
        <p:sp>
          <p:nvSpPr>
            <p:cNvPr id="65"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4" name="Text Placeholder 5"/>
          <p:cNvSpPr>
            <a:spLocks noGrp="1"/>
          </p:cNvSpPr>
          <p:nvPr>
            <p:ph type="body" sz="quarter" idx="11"/>
          </p:nvPr>
        </p:nvSpPr>
        <p:spPr>
          <a:xfrm>
            <a:off x="845534" y="3894522"/>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7" name="Text Placeholder 5"/>
          <p:cNvSpPr>
            <a:spLocks noGrp="1"/>
          </p:cNvSpPr>
          <p:nvPr>
            <p:ph type="body" sz="quarter" idx="14"/>
          </p:nvPr>
        </p:nvSpPr>
        <p:spPr>
          <a:xfrm>
            <a:off x="844987" y="4279842"/>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98" name="Text Placeholder 5"/>
          <p:cNvSpPr>
            <a:spLocks noGrp="1"/>
          </p:cNvSpPr>
          <p:nvPr>
            <p:ph type="body" sz="quarter" idx="15"/>
          </p:nvPr>
        </p:nvSpPr>
        <p:spPr>
          <a:xfrm>
            <a:off x="3558349" y="3882656"/>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9" name="Text Placeholder 5"/>
          <p:cNvSpPr>
            <a:spLocks noGrp="1"/>
          </p:cNvSpPr>
          <p:nvPr>
            <p:ph type="body" sz="quarter" idx="16"/>
          </p:nvPr>
        </p:nvSpPr>
        <p:spPr>
          <a:xfrm>
            <a:off x="3557802" y="4267976"/>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0" name="Text Placeholder 5"/>
          <p:cNvSpPr>
            <a:spLocks noGrp="1"/>
          </p:cNvSpPr>
          <p:nvPr>
            <p:ph type="body" sz="quarter" idx="17"/>
          </p:nvPr>
        </p:nvSpPr>
        <p:spPr>
          <a:xfrm>
            <a:off x="6273057" y="3855522"/>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1" name="Text Placeholder 5"/>
          <p:cNvSpPr>
            <a:spLocks noGrp="1"/>
          </p:cNvSpPr>
          <p:nvPr>
            <p:ph type="body" sz="quarter" idx="18"/>
          </p:nvPr>
        </p:nvSpPr>
        <p:spPr>
          <a:xfrm>
            <a:off x="6272510" y="4240842"/>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2"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36193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grpSp>
        <p:nvGrpSpPr>
          <p:cNvPr id="3" name="Group 2"/>
          <p:cNvGrpSpPr/>
          <p:nvPr userDrawn="1"/>
        </p:nvGrpSpPr>
        <p:grpSpPr>
          <a:xfrm>
            <a:off x="626590" y="1706116"/>
            <a:ext cx="3031008" cy="3018279"/>
            <a:chOff x="3060700" y="1908175"/>
            <a:chExt cx="3024188" cy="3011488"/>
          </a:xfrm>
        </p:grpSpPr>
        <p:sp>
          <p:nvSpPr>
            <p:cNvPr id="4"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Text Placeholder 3"/>
          <p:cNvSpPr>
            <a:spLocks noGrp="1"/>
          </p:cNvSpPr>
          <p:nvPr>
            <p:ph type="body" sz="quarter" idx="10"/>
          </p:nvPr>
        </p:nvSpPr>
        <p:spPr>
          <a:xfrm>
            <a:off x="3775337" y="2629677"/>
            <a:ext cx="5149719" cy="63569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11"/>
          </p:nvPr>
        </p:nvSpPr>
        <p:spPr>
          <a:xfrm>
            <a:off x="3775337" y="3265375"/>
            <a:ext cx="5149719" cy="714197"/>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504087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12"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13" name="Text Placeholder 5"/>
          <p:cNvSpPr>
            <a:spLocks noGrp="1"/>
          </p:cNvSpPr>
          <p:nvPr>
            <p:ph type="body" sz="quarter" idx="15"/>
          </p:nvPr>
        </p:nvSpPr>
        <p:spPr>
          <a:xfrm>
            <a:off x="7228098" y="1772811"/>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4" name="Text Placeholder 5"/>
          <p:cNvSpPr>
            <a:spLocks noGrp="1"/>
          </p:cNvSpPr>
          <p:nvPr>
            <p:ph type="body" sz="quarter" idx="16"/>
          </p:nvPr>
        </p:nvSpPr>
        <p:spPr>
          <a:xfrm>
            <a:off x="7227551" y="2158131"/>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5" name="Text Placeholder 5"/>
          <p:cNvSpPr>
            <a:spLocks noGrp="1"/>
          </p:cNvSpPr>
          <p:nvPr>
            <p:ph type="body" sz="quarter" idx="17"/>
          </p:nvPr>
        </p:nvSpPr>
        <p:spPr>
          <a:xfrm>
            <a:off x="7227551" y="3299986"/>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6" name="Text Placeholder 5"/>
          <p:cNvSpPr>
            <a:spLocks noGrp="1"/>
          </p:cNvSpPr>
          <p:nvPr>
            <p:ph type="body" sz="quarter" idx="18"/>
          </p:nvPr>
        </p:nvSpPr>
        <p:spPr>
          <a:xfrm>
            <a:off x="7227004" y="3685306"/>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7" name="Text Placeholder 5"/>
          <p:cNvSpPr>
            <a:spLocks noGrp="1"/>
          </p:cNvSpPr>
          <p:nvPr>
            <p:ph type="body" sz="quarter" idx="19"/>
          </p:nvPr>
        </p:nvSpPr>
        <p:spPr>
          <a:xfrm>
            <a:off x="7226457" y="4777949"/>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8" name="Text Placeholder 5"/>
          <p:cNvSpPr>
            <a:spLocks noGrp="1"/>
          </p:cNvSpPr>
          <p:nvPr>
            <p:ph type="body" sz="quarter" idx="20"/>
          </p:nvPr>
        </p:nvSpPr>
        <p:spPr>
          <a:xfrm>
            <a:off x="7225910" y="5163269"/>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9" name="Text Placeholder 5"/>
          <p:cNvSpPr>
            <a:spLocks noGrp="1"/>
          </p:cNvSpPr>
          <p:nvPr>
            <p:ph type="body" sz="quarter" idx="21"/>
          </p:nvPr>
        </p:nvSpPr>
        <p:spPr>
          <a:xfrm>
            <a:off x="7225910" y="266364"/>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20" name="Text Placeholder 5"/>
          <p:cNvSpPr>
            <a:spLocks noGrp="1"/>
          </p:cNvSpPr>
          <p:nvPr>
            <p:ph type="body" sz="quarter" idx="22"/>
          </p:nvPr>
        </p:nvSpPr>
        <p:spPr>
          <a:xfrm>
            <a:off x="7225363" y="651684"/>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925726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4" name="Text Placeholder 5"/>
          <p:cNvSpPr>
            <a:spLocks noGrp="1"/>
          </p:cNvSpPr>
          <p:nvPr>
            <p:ph type="body" sz="quarter" idx="21"/>
          </p:nvPr>
        </p:nvSpPr>
        <p:spPr>
          <a:xfrm>
            <a:off x="51606" y="3914804"/>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5" name="Text Placeholder 5"/>
          <p:cNvSpPr>
            <a:spLocks noGrp="1"/>
          </p:cNvSpPr>
          <p:nvPr>
            <p:ph type="body" sz="quarter" idx="22"/>
          </p:nvPr>
        </p:nvSpPr>
        <p:spPr>
          <a:xfrm>
            <a:off x="51059" y="4300124"/>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25" name="Text Placeholder 5"/>
          <p:cNvSpPr>
            <a:spLocks noGrp="1"/>
          </p:cNvSpPr>
          <p:nvPr>
            <p:ph type="body" sz="quarter" idx="23"/>
          </p:nvPr>
        </p:nvSpPr>
        <p:spPr>
          <a:xfrm>
            <a:off x="7377661" y="3911451"/>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926" name="Text Placeholder 5"/>
          <p:cNvSpPr>
            <a:spLocks noGrp="1"/>
          </p:cNvSpPr>
          <p:nvPr>
            <p:ph type="body" sz="quarter" idx="24"/>
          </p:nvPr>
        </p:nvSpPr>
        <p:spPr>
          <a:xfrm>
            <a:off x="7377114" y="4296771"/>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27" name="Text Placeholder 5"/>
          <p:cNvSpPr>
            <a:spLocks noGrp="1"/>
          </p:cNvSpPr>
          <p:nvPr>
            <p:ph type="body" sz="quarter" idx="25"/>
          </p:nvPr>
        </p:nvSpPr>
        <p:spPr>
          <a:xfrm>
            <a:off x="350794" y="1264793"/>
            <a:ext cx="8471233"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1472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04" name="Text Placeholder 5"/>
          <p:cNvSpPr>
            <a:spLocks noGrp="1"/>
          </p:cNvSpPr>
          <p:nvPr>
            <p:ph type="body" sz="quarter" idx="21"/>
          </p:nvPr>
        </p:nvSpPr>
        <p:spPr>
          <a:xfrm>
            <a:off x="1258798"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5" name="Text Placeholder 5"/>
          <p:cNvSpPr>
            <a:spLocks noGrp="1"/>
          </p:cNvSpPr>
          <p:nvPr>
            <p:ph type="body" sz="quarter" idx="22"/>
          </p:nvPr>
        </p:nvSpPr>
        <p:spPr>
          <a:xfrm>
            <a:off x="1258251"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6" name="Text Placeholder 5"/>
          <p:cNvSpPr>
            <a:spLocks noGrp="1"/>
          </p:cNvSpPr>
          <p:nvPr>
            <p:ph type="body" sz="quarter" idx="23"/>
          </p:nvPr>
        </p:nvSpPr>
        <p:spPr>
          <a:xfrm>
            <a:off x="4202526"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7" name="Text Placeholder 5"/>
          <p:cNvSpPr>
            <a:spLocks noGrp="1"/>
          </p:cNvSpPr>
          <p:nvPr>
            <p:ph type="body" sz="quarter" idx="24"/>
          </p:nvPr>
        </p:nvSpPr>
        <p:spPr>
          <a:xfrm>
            <a:off x="4201979"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8" name="Text Placeholder 5"/>
          <p:cNvSpPr>
            <a:spLocks noGrp="1"/>
          </p:cNvSpPr>
          <p:nvPr>
            <p:ph type="body" sz="quarter" idx="25"/>
          </p:nvPr>
        </p:nvSpPr>
        <p:spPr>
          <a:xfrm>
            <a:off x="7061074"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9" name="Text Placeholder 5"/>
          <p:cNvSpPr>
            <a:spLocks noGrp="1"/>
          </p:cNvSpPr>
          <p:nvPr>
            <p:ph type="body" sz="quarter" idx="26"/>
          </p:nvPr>
        </p:nvSpPr>
        <p:spPr>
          <a:xfrm>
            <a:off x="7060527"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0" name="Text Placeholder 5"/>
          <p:cNvSpPr>
            <a:spLocks noGrp="1"/>
          </p:cNvSpPr>
          <p:nvPr>
            <p:ph type="body" sz="quarter" idx="27"/>
          </p:nvPr>
        </p:nvSpPr>
        <p:spPr>
          <a:xfrm>
            <a:off x="1258798"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1" name="Text Placeholder 5"/>
          <p:cNvSpPr>
            <a:spLocks noGrp="1"/>
          </p:cNvSpPr>
          <p:nvPr>
            <p:ph type="body" sz="quarter" idx="28"/>
          </p:nvPr>
        </p:nvSpPr>
        <p:spPr>
          <a:xfrm>
            <a:off x="1258251"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2" name="Text Placeholder 5"/>
          <p:cNvSpPr>
            <a:spLocks noGrp="1"/>
          </p:cNvSpPr>
          <p:nvPr>
            <p:ph type="body" sz="quarter" idx="29"/>
          </p:nvPr>
        </p:nvSpPr>
        <p:spPr>
          <a:xfrm>
            <a:off x="4202526"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3" name="Text Placeholder 5"/>
          <p:cNvSpPr>
            <a:spLocks noGrp="1"/>
          </p:cNvSpPr>
          <p:nvPr>
            <p:ph type="body" sz="quarter" idx="30"/>
          </p:nvPr>
        </p:nvSpPr>
        <p:spPr>
          <a:xfrm>
            <a:off x="4201979"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4" name="Text Placeholder 5"/>
          <p:cNvSpPr>
            <a:spLocks noGrp="1"/>
          </p:cNvSpPr>
          <p:nvPr>
            <p:ph type="body" sz="quarter" idx="31"/>
          </p:nvPr>
        </p:nvSpPr>
        <p:spPr>
          <a:xfrm>
            <a:off x="7061074"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5" name="Text Placeholder 5"/>
          <p:cNvSpPr>
            <a:spLocks noGrp="1"/>
          </p:cNvSpPr>
          <p:nvPr>
            <p:ph type="body" sz="quarter" idx="32"/>
          </p:nvPr>
        </p:nvSpPr>
        <p:spPr>
          <a:xfrm>
            <a:off x="7060527"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6" name="Text Placeholder 5"/>
          <p:cNvSpPr>
            <a:spLocks noGrp="1"/>
          </p:cNvSpPr>
          <p:nvPr>
            <p:ph type="body" sz="quarter" idx="33"/>
          </p:nvPr>
        </p:nvSpPr>
        <p:spPr>
          <a:xfrm>
            <a:off x="347730" y="1217655"/>
            <a:ext cx="8414312"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367842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85" name="Text Placeholder 5"/>
          <p:cNvSpPr>
            <a:spLocks noGrp="1"/>
          </p:cNvSpPr>
          <p:nvPr>
            <p:ph type="body" sz="quarter" idx="21"/>
          </p:nvPr>
        </p:nvSpPr>
        <p:spPr>
          <a:xfrm>
            <a:off x="447429" y="3461172"/>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86" name="Text Placeholder 5"/>
          <p:cNvSpPr>
            <a:spLocks noGrp="1"/>
          </p:cNvSpPr>
          <p:nvPr>
            <p:ph type="body" sz="quarter" idx="22"/>
          </p:nvPr>
        </p:nvSpPr>
        <p:spPr>
          <a:xfrm>
            <a:off x="446882" y="3846492"/>
            <a:ext cx="1701515" cy="219370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7" name="Text Placeholder 5"/>
          <p:cNvSpPr>
            <a:spLocks noGrp="1"/>
          </p:cNvSpPr>
          <p:nvPr>
            <p:ph type="body" sz="quarter" idx="34"/>
          </p:nvPr>
        </p:nvSpPr>
        <p:spPr>
          <a:xfrm>
            <a:off x="3649230" y="3459635"/>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88" name="Text Placeholder 5"/>
          <p:cNvSpPr>
            <a:spLocks noGrp="1"/>
          </p:cNvSpPr>
          <p:nvPr>
            <p:ph type="body" sz="quarter" idx="35"/>
          </p:nvPr>
        </p:nvSpPr>
        <p:spPr>
          <a:xfrm>
            <a:off x="3648683" y="3844955"/>
            <a:ext cx="1701515" cy="2195237"/>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9" name="Text Placeholder 5"/>
          <p:cNvSpPr>
            <a:spLocks noGrp="1"/>
          </p:cNvSpPr>
          <p:nvPr>
            <p:ph type="body" sz="quarter" idx="36"/>
          </p:nvPr>
        </p:nvSpPr>
        <p:spPr>
          <a:xfrm>
            <a:off x="6905438" y="3487795"/>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0" name="Text Placeholder 5"/>
          <p:cNvSpPr>
            <a:spLocks noGrp="1"/>
          </p:cNvSpPr>
          <p:nvPr>
            <p:ph type="body" sz="quarter" idx="37"/>
          </p:nvPr>
        </p:nvSpPr>
        <p:spPr>
          <a:xfrm>
            <a:off x="6904891" y="3873115"/>
            <a:ext cx="1701515" cy="2167077"/>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03210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This project is supported by the Health Resources and Services Administration (HRSA) of the U.S. Department of Health and Human Services (HHS) under grant number U1OHA29290 for the AIDS Education and Training Centers. This information or content and conclusions are those of the author and should not be construed as the official position or policy of, nor should any endorsements be inferred by HRSA, HHS or the U.S. Government.</a:t>
            </a:r>
            <a:endParaRPr lang="en-US" dirty="0"/>
          </a:p>
        </p:txBody>
      </p:sp>
    </p:spTree>
    <p:extLst>
      <p:ext uri="{BB962C8B-B14F-4D97-AF65-F5344CB8AC3E}">
        <p14:creationId xmlns:p14="http://schemas.microsoft.com/office/powerpoint/2010/main" val="1378343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02" name="Text Placeholder 5"/>
          <p:cNvSpPr>
            <a:spLocks noGrp="1"/>
          </p:cNvSpPr>
          <p:nvPr>
            <p:ph type="body" sz="quarter" idx="22"/>
          </p:nvPr>
        </p:nvSpPr>
        <p:spPr>
          <a:xfrm>
            <a:off x="3829918" y="5031648"/>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4" name="Text Placeholder 5"/>
          <p:cNvSpPr>
            <a:spLocks noGrp="1"/>
          </p:cNvSpPr>
          <p:nvPr>
            <p:ph type="body" sz="quarter" idx="23"/>
          </p:nvPr>
        </p:nvSpPr>
        <p:spPr>
          <a:xfrm>
            <a:off x="5538211" y="5027443"/>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6" name="Text Placeholder 5"/>
          <p:cNvSpPr>
            <a:spLocks noGrp="1"/>
          </p:cNvSpPr>
          <p:nvPr>
            <p:ph type="body" sz="quarter" idx="24"/>
          </p:nvPr>
        </p:nvSpPr>
        <p:spPr>
          <a:xfrm>
            <a:off x="7235391" y="5038614"/>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8" name="Text Placeholder 5"/>
          <p:cNvSpPr>
            <a:spLocks noGrp="1"/>
          </p:cNvSpPr>
          <p:nvPr>
            <p:ph type="body" sz="quarter" idx="25"/>
          </p:nvPr>
        </p:nvSpPr>
        <p:spPr>
          <a:xfrm>
            <a:off x="5033797" y="1392510"/>
            <a:ext cx="2696751" cy="246253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9"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66233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602" name="Text Placeholder 5"/>
          <p:cNvSpPr>
            <a:spLocks noGrp="1"/>
          </p:cNvSpPr>
          <p:nvPr>
            <p:ph type="body" sz="quarter" idx="22"/>
          </p:nvPr>
        </p:nvSpPr>
        <p:spPr>
          <a:xfrm>
            <a:off x="347730" y="5031648"/>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4" name="Text Placeholder 5"/>
          <p:cNvSpPr>
            <a:spLocks noGrp="1"/>
          </p:cNvSpPr>
          <p:nvPr>
            <p:ph type="body" sz="quarter" idx="23"/>
          </p:nvPr>
        </p:nvSpPr>
        <p:spPr>
          <a:xfrm>
            <a:off x="2056023" y="5027443"/>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6" name="Text Placeholder 5"/>
          <p:cNvSpPr>
            <a:spLocks noGrp="1"/>
          </p:cNvSpPr>
          <p:nvPr>
            <p:ph type="body" sz="quarter" idx="24"/>
          </p:nvPr>
        </p:nvSpPr>
        <p:spPr>
          <a:xfrm>
            <a:off x="3753203" y="5038614"/>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8" name="Text Placeholder 5"/>
          <p:cNvSpPr>
            <a:spLocks noGrp="1"/>
          </p:cNvSpPr>
          <p:nvPr>
            <p:ph type="body" sz="quarter" idx="25"/>
          </p:nvPr>
        </p:nvSpPr>
        <p:spPr>
          <a:xfrm>
            <a:off x="1551609" y="1392510"/>
            <a:ext cx="2696751" cy="246253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9"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337909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159" name="Text Placeholder 5"/>
          <p:cNvSpPr>
            <a:spLocks noGrp="1"/>
          </p:cNvSpPr>
          <p:nvPr>
            <p:ph type="body" sz="quarter" idx="22"/>
          </p:nvPr>
        </p:nvSpPr>
        <p:spPr>
          <a:xfrm>
            <a:off x="508679" y="2303070"/>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1" name="Text Placeholder 5"/>
          <p:cNvSpPr>
            <a:spLocks noGrp="1"/>
          </p:cNvSpPr>
          <p:nvPr>
            <p:ph type="body" sz="quarter" idx="23"/>
          </p:nvPr>
        </p:nvSpPr>
        <p:spPr>
          <a:xfrm>
            <a:off x="506021" y="3224731"/>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3" name="Text Placeholder 5"/>
          <p:cNvSpPr>
            <a:spLocks noGrp="1"/>
          </p:cNvSpPr>
          <p:nvPr>
            <p:ph type="body" sz="quarter" idx="24"/>
          </p:nvPr>
        </p:nvSpPr>
        <p:spPr>
          <a:xfrm>
            <a:off x="505606" y="4149135"/>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5" name="Text Placeholder 5"/>
          <p:cNvSpPr>
            <a:spLocks noGrp="1"/>
          </p:cNvSpPr>
          <p:nvPr>
            <p:ph type="body" sz="quarter" idx="25"/>
          </p:nvPr>
        </p:nvSpPr>
        <p:spPr>
          <a:xfrm>
            <a:off x="6965074" y="2301014"/>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7" name="Text Placeholder 5"/>
          <p:cNvSpPr>
            <a:spLocks noGrp="1"/>
          </p:cNvSpPr>
          <p:nvPr>
            <p:ph type="body" sz="quarter" idx="26"/>
          </p:nvPr>
        </p:nvSpPr>
        <p:spPr>
          <a:xfrm>
            <a:off x="6962416" y="3222675"/>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9" name="Text Placeholder 5"/>
          <p:cNvSpPr>
            <a:spLocks noGrp="1"/>
          </p:cNvSpPr>
          <p:nvPr>
            <p:ph type="body" sz="quarter" idx="27"/>
          </p:nvPr>
        </p:nvSpPr>
        <p:spPr>
          <a:xfrm>
            <a:off x="6962001" y="4147079"/>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71"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24636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8" name="Freeform 7"/>
          <p:cNvSpPr>
            <a:spLocks/>
          </p:cNvSpPr>
          <p:nvPr userDrawn="1"/>
        </p:nvSpPr>
        <p:spPr bwMode="auto">
          <a:xfrm>
            <a:off x="5748338" y="4763"/>
            <a:ext cx="3394075" cy="6318250"/>
          </a:xfrm>
          <a:custGeom>
            <a:avLst/>
            <a:gdLst>
              <a:gd name="T0" fmla="*/ 2138 w 2138"/>
              <a:gd name="T1" fmla="*/ 0 h 3980"/>
              <a:gd name="T2" fmla="*/ 2138 w 2138"/>
              <a:gd name="T3" fmla="*/ 3980 h 3980"/>
              <a:gd name="T4" fmla="*/ 0 w 2138"/>
              <a:gd name="T5" fmla="*/ 3980 h 3980"/>
              <a:gd name="T6" fmla="*/ 2138 w 2138"/>
              <a:gd name="T7" fmla="*/ 0 h 3980"/>
            </a:gdLst>
            <a:ahLst/>
            <a:cxnLst>
              <a:cxn ang="0">
                <a:pos x="T0" y="T1"/>
              </a:cxn>
              <a:cxn ang="0">
                <a:pos x="T2" y="T3"/>
              </a:cxn>
              <a:cxn ang="0">
                <a:pos x="T4" y="T5"/>
              </a:cxn>
              <a:cxn ang="0">
                <a:pos x="T6" y="T7"/>
              </a:cxn>
            </a:cxnLst>
            <a:rect l="0" t="0" r="r" b="b"/>
            <a:pathLst>
              <a:path w="2138" h="3980">
                <a:moveTo>
                  <a:pt x="2138" y="0"/>
                </a:moveTo>
                <a:lnTo>
                  <a:pt x="2138" y="3980"/>
                </a:lnTo>
                <a:lnTo>
                  <a:pt x="0" y="3980"/>
                </a:lnTo>
                <a:lnTo>
                  <a:pt x="2138"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6862763" y="2082800"/>
            <a:ext cx="2279650" cy="4240213"/>
          </a:xfrm>
          <a:custGeom>
            <a:avLst/>
            <a:gdLst>
              <a:gd name="T0" fmla="*/ 1436 w 1436"/>
              <a:gd name="T1" fmla="*/ 0 h 2671"/>
              <a:gd name="T2" fmla="*/ 1436 w 1436"/>
              <a:gd name="T3" fmla="*/ 2671 h 2671"/>
              <a:gd name="T4" fmla="*/ 0 w 1436"/>
              <a:gd name="T5" fmla="*/ 2671 h 2671"/>
              <a:gd name="T6" fmla="*/ 1436 w 1436"/>
              <a:gd name="T7" fmla="*/ 0 h 2671"/>
            </a:gdLst>
            <a:ahLst/>
            <a:cxnLst>
              <a:cxn ang="0">
                <a:pos x="T0" y="T1"/>
              </a:cxn>
              <a:cxn ang="0">
                <a:pos x="T2" y="T3"/>
              </a:cxn>
              <a:cxn ang="0">
                <a:pos x="T4" y="T5"/>
              </a:cxn>
              <a:cxn ang="0">
                <a:pos x="T6" y="T7"/>
              </a:cxn>
            </a:cxnLst>
            <a:rect l="0" t="0" r="r" b="b"/>
            <a:pathLst>
              <a:path w="1436" h="2671">
                <a:moveTo>
                  <a:pt x="1436" y="0"/>
                </a:moveTo>
                <a:lnTo>
                  <a:pt x="1436" y="2671"/>
                </a:lnTo>
                <a:lnTo>
                  <a:pt x="0" y="2671"/>
                </a:lnTo>
                <a:lnTo>
                  <a:pt x="1436" y="0"/>
                </a:lnTo>
                <a:close/>
              </a:path>
            </a:pathLst>
          </a:custGeom>
          <a:solidFill>
            <a:srgbClr val="BCF1F1"/>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5748338" y="4067175"/>
            <a:ext cx="3394075" cy="2255838"/>
          </a:xfrm>
          <a:custGeom>
            <a:avLst/>
            <a:gdLst>
              <a:gd name="T0" fmla="*/ 2138 w 2138"/>
              <a:gd name="T1" fmla="*/ 1421 h 1421"/>
              <a:gd name="T2" fmla="*/ 0 w 2138"/>
              <a:gd name="T3" fmla="*/ 1421 h 1421"/>
              <a:gd name="T4" fmla="*/ 764 w 2138"/>
              <a:gd name="T5" fmla="*/ 0 h 1421"/>
              <a:gd name="T6" fmla="*/ 2138 w 2138"/>
              <a:gd name="T7" fmla="*/ 670 h 1421"/>
              <a:gd name="T8" fmla="*/ 2138 w 2138"/>
              <a:gd name="T9" fmla="*/ 1421 h 1421"/>
            </a:gdLst>
            <a:ahLst/>
            <a:cxnLst>
              <a:cxn ang="0">
                <a:pos x="T0" y="T1"/>
              </a:cxn>
              <a:cxn ang="0">
                <a:pos x="T2" y="T3"/>
              </a:cxn>
              <a:cxn ang="0">
                <a:pos x="T4" y="T5"/>
              </a:cxn>
              <a:cxn ang="0">
                <a:pos x="T6" y="T7"/>
              </a:cxn>
              <a:cxn ang="0">
                <a:pos x="T8" y="T9"/>
              </a:cxn>
            </a:cxnLst>
            <a:rect l="0" t="0" r="r" b="b"/>
            <a:pathLst>
              <a:path w="2138" h="1421">
                <a:moveTo>
                  <a:pt x="2138" y="1421"/>
                </a:moveTo>
                <a:lnTo>
                  <a:pt x="0" y="1421"/>
                </a:lnTo>
                <a:lnTo>
                  <a:pt x="764" y="0"/>
                </a:lnTo>
                <a:lnTo>
                  <a:pt x="2138" y="670"/>
                </a:lnTo>
                <a:lnTo>
                  <a:pt x="2138" y="1421"/>
                </a:lnTo>
                <a:close/>
              </a:path>
            </a:pathLst>
          </a:custGeom>
          <a:solidFill>
            <a:srgbClr val="1C344D"/>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5260975" y="0"/>
            <a:ext cx="3881438" cy="6323013"/>
          </a:xfrm>
          <a:custGeom>
            <a:avLst/>
            <a:gdLst>
              <a:gd name="T0" fmla="*/ 307 w 2445"/>
              <a:gd name="T1" fmla="*/ 3966 h 3966"/>
              <a:gd name="T2" fmla="*/ 2445 w 2445"/>
              <a:gd name="T3" fmla="*/ 0 h 3966"/>
              <a:gd name="T4" fmla="*/ 2151 w 2445"/>
              <a:gd name="T5" fmla="*/ 0 h 3966"/>
              <a:gd name="T6" fmla="*/ 0 w 2445"/>
              <a:gd name="T7" fmla="*/ 3966 h 3966"/>
              <a:gd name="T8" fmla="*/ 307 w 2445"/>
              <a:gd name="T9" fmla="*/ 3966 h 3966"/>
            </a:gdLst>
            <a:ahLst/>
            <a:cxnLst>
              <a:cxn ang="0">
                <a:pos x="T0" y="T1"/>
              </a:cxn>
              <a:cxn ang="0">
                <a:pos x="T2" y="T3"/>
              </a:cxn>
              <a:cxn ang="0">
                <a:pos x="T4" y="T5"/>
              </a:cxn>
              <a:cxn ang="0">
                <a:pos x="T6" y="T7"/>
              </a:cxn>
              <a:cxn ang="0">
                <a:pos x="T8" y="T9"/>
              </a:cxn>
            </a:cxnLst>
            <a:rect l="0" t="0" r="r" b="b"/>
            <a:pathLst>
              <a:path w="2445" h="3966">
                <a:moveTo>
                  <a:pt x="307" y="3966"/>
                </a:moveTo>
                <a:lnTo>
                  <a:pt x="2445" y="0"/>
                </a:lnTo>
                <a:lnTo>
                  <a:pt x="2151" y="0"/>
                </a:lnTo>
                <a:lnTo>
                  <a:pt x="0" y="3966"/>
                </a:lnTo>
                <a:lnTo>
                  <a:pt x="307" y="3966"/>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Text Placeholder 5"/>
          <p:cNvSpPr>
            <a:spLocks noGrp="1"/>
          </p:cNvSpPr>
          <p:nvPr>
            <p:ph type="body" sz="quarter" idx="25"/>
          </p:nvPr>
        </p:nvSpPr>
        <p:spPr>
          <a:xfrm>
            <a:off x="759855" y="708338"/>
            <a:ext cx="6102908" cy="239547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2767941" y="5260976"/>
            <a:ext cx="2736715" cy="840143"/>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025056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6" name="Freeform 6"/>
          <p:cNvSpPr>
            <a:spLocks/>
          </p:cNvSpPr>
          <p:nvPr userDrawn="1"/>
        </p:nvSpPr>
        <p:spPr bwMode="auto">
          <a:xfrm>
            <a:off x="1588" y="4763"/>
            <a:ext cx="3394075" cy="6318250"/>
          </a:xfrm>
          <a:custGeom>
            <a:avLst/>
            <a:gdLst>
              <a:gd name="T0" fmla="*/ 0 w 2138"/>
              <a:gd name="T1" fmla="*/ 0 h 3980"/>
              <a:gd name="T2" fmla="*/ 0 w 2138"/>
              <a:gd name="T3" fmla="*/ 3980 h 3980"/>
              <a:gd name="T4" fmla="*/ 2138 w 2138"/>
              <a:gd name="T5" fmla="*/ 3980 h 3980"/>
              <a:gd name="T6" fmla="*/ 0 w 2138"/>
              <a:gd name="T7" fmla="*/ 0 h 3980"/>
            </a:gdLst>
            <a:ahLst/>
            <a:cxnLst>
              <a:cxn ang="0">
                <a:pos x="T0" y="T1"/>
              </a:cxn>
              <a:cxn ang="0">
                <a:pos x="T2" y="T3"/>
              </a:cxn>
              <a:cxn ang="0">
                <a:pos x="T4" y="T5"/>
              </a:cxn>
              <a:cxn ang="0">
                <a:pos x="T6" y="T7"/>
              </a:cxn>
            </a:cxnLst>
            <a:rect l="0" t="0" r="r" b="b"/>
            <a:pathLst>
              <a:path w="2138" h="3980">
                <a:moveTo>
                  <a:pt x="0" y="0"/>
                </a:moveTo>
                <a:lnTo>
                  <a:pt x="0" y="3980"/>
                </a:lnTo>
                <a:lnTo>
                  <a:pt x="2138" y="3980"/>
                </a:lnTo>
                <a:lnTo>
                  <a:pt x="0"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1588" y="2082800"/>
            <a:ext cx="2278063" cy="4240213"/>
          </a:xfrm>
          <a:custGeom>
            <a:avLst/>
            <a:gdLst>
              <a:gd name="T0" fmla="*/ 0 w 1435"/>
              <a:gd name="T1" fmla="*/ 0 h 2671"/>
              <a:gd name="T2" fmla="*/ 0 w 1435"/>
              <a:gd name="T3" fmla="*/ 2671 h 2671"/>
              <a:gd name="T4" fmla="*/ 1435 w 1435"/>
              <a:gd name="T5" fmla="*/ 2671 h 2671"/>
              <a:gd name="T6" fmla="*/ 0 w 1435"/>
              <a:gd name="T7" fmla="*/ 0 h 2671"/>
            </a:gdLst>
            <a:ahLst/>
            <a:cxnLst>
              <a:cxn ang="0">
                <a:pos x="T0" y="T1"/>
              </a:cxn>
              <a:cxn ang="0">
                <a:pos x="T2" y="T3"/>
              </a:cxn>
              <a:cxn ang="0">
                <a:pos x="T4" y="T5"/>
              </a:cxn>
              <a:cxn ang="0">
                <a:pos x="T6" y="T7"/>
              </a:cxn>
            </a:cxnLst>
            <a:rect l="0" t="0" r="r" b="b"/>
            <a:pathLst>
              <a:path w="1435" h="2671">
                <a:moveTo>
                  <a:pt x="0" y="0"/>
                </a:moveTo>
                <a:lnTo>
                  <a:pt x="0" y="2671"/>
                </a:lnTo>
                <a:lnTo>
                  <a:pt x="1435" y="2671"/>
                </a:lnTo>
                <a:lnTo>
                  <a:pt x="0" y="0"/>
                </a:lnTo>
                <a:close/>
              </a:path>
            </a:pathLst>
          </a:custGeom>
          <a:solidFill>
            <a:srgbClr val="BCF1F1"/>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auto">
          <a:xfrm>
            <a:off x="1588" y="4067175"/>
            <a:ext cx="3394075" cy="2255838"/>
          </a:xfrm>
          <a:custGeom>
            <a:avLst/>
            <a:gdLst>
              <a:gd name="T0" fmla="*/ 0 w 2138"/>
              <a:gd name="T1" fmla="*/ 1421 h 1421"/>
              <a:gd name="T2" fmla="*/ 2138 w 2138"/>
              <a:gd name="T3" fmla="*/ 1421 h 1421"/>
              <a:gd name="T4" fmla="*/ 1374 w 2138"/>
              <a:gd name="T5" fmla="*/ 0 h 1421"/>
              <a:gd name="T6" fmla="*/ 0 w 2138"/>
              <a:gd name="T7" fmla="*/ 670 h 1421"/>
              <a:gd name="T8" fmla="*/ 0 w 2138"/>
              <a:gd name="T9" fmla="*/ 1421 h 1421"/>
            </a:gdLst>
            <a:ahLst/>
            <a:cxnLst>
              <a:cxn ang="0">
                <a:pos x="T0" y="T1"/>
              </a:cxn>
              <a:cxn ang="0">
                <a:pos x="T2" y="T3"/>
              </a:cxn>
              <a:cxn ang="0">
                <a:pos x="T4" y="T5"/>
              </a:cxn>
              <a:cxn ang="0">
                <a:pos x="T6" y="T7"/>
              </a:cxn>
              <a:cxn ang="0">
                <a:pos x="T8" y="T9"/>
              </a:cxn>
            </a:cxnLst>
            <a:rect l="0" t="0" r="r" b="b"/>
            <a:pathLst>
              <a:path w="2138" h="1421">
                <a:moveTo>
                  <a:pt x="0" y="1421"/>
                </a:moveTo>
                <a:lnTo>
                  <a:pt x="2138" y="1421"/>
                </a:lnTo>
                <a:lnTo>
                  <a:pt x="1374" y="0"/>
                </a:lnTo>
                <a:lnTo>
                  <a:pt x="0" y="670"/>
                </a:lnTo>
                <a:lnTo>
                  <a:pt x="0" y="1421"/>
                </a:lnTo>
                <a:close/>
              </a:path>
            </a:pathLst>
          </a:custGeom>
          <a:solidFill>
            <a:srgbClr val="1C344D"/>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9"/>
          <p:cNvSpPr>
            <a:spLocks/>
          </p:cNvSpPr>
          <p:nvPr userDrawn="1"/>
        </p:nvSpPr>
        <p:spPr bwMode="auto">
          <a:xfrm>
            <a:off x="1588" y="26988"/>
            <a:ext cx="3881438" cy="6296025"/>
          </a:xfrm>
          <a:custGeom>
            <a:avLst/>
            <a:gdLst>
              <a:gd name="T0" fmla="*/ 2138 w 2445"/>
              <a:gd name="T1" fmla="*/ 3966 h 3966"/>
              <a:gd name="T2" fmla="*/ 0 w 2445"/>
              <a:gd name="T3" fmla="*/ 0 h 3966"/>
              <a:gd name="T4" fmla="*/ 294 w 2445"/>
              <a:gd name="T5" fmla="*/ 0 h 3966"/>
              <a:gd name="T6" fmla="*/ 2445 w 2445"/>
              <a:gd name="T7" fmla="*/ 3966 h 3966"/>
              <a:gd name="T8" fmla="*/ 2138 w 2445"/>
              <a:gd name="T9" fmla="*/ 3966 h 3966"/>
            </a:gdLst>
            <a:ahLst/>
            <a:cxnLst>
              <a:cxn ang="0">
                <a:pos x="T0" y="T1"/>
              </a:cxn>
              <a:cxn ang="0">
                <a:pos x="T2" y="T3"/>
              </a:cxn>
              <a:cxn ang="0">
                <a:pos x="T4" y="T5"/>
              </a:cxn>
              <a:cxn ang="0">
                <a:pos x="T6" y="T7"/>
              </a:cxn>
              <a:cxn ang="0">
                <a:pos x="T8" y="T9"/>
              </a:cxn>
            </a:cxnLst>
            <a:rect l="0" t="0" r="r" b="b"/>
            <a:pathLst>
              <a:path w="2445" h="3966">
                <a:moveTo>
                  <a:pt x="2138" y="3966"/>
                </a:moveTo>
                <a:lnTo>
                  <a:pt x="0" y="0"/>
                </a:lnTo>
                <a:lnTo>
                  <a:pt x="294" y="0"/>
                </a:lnTo>
                <a:lnTo>
                  <a:pt x="2445" y="3966"/>
                </a:lnTo>
                <a:lnTo>
                  <a:pt x="2138" y="3966"/>
                </a:lnTo>
                <a:close/>
              </a:path>
            </a:pathLst>
          </a:custGeom>
          <a:solidFill>
            <a:srgbClr val="EDEDED"/>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Text Placeholder 5"/>
          <p:cNvSpPr>
            <a:spLocks noGrp="1"/>
          </p:cNvSpPr>
          <p:nvPr>
            <p:ph type="body" sz="quarter" idx="25"/>
          </p:nvPr>
        </p:nvSpPr>
        <p:spPr>
          <a:xfrm>
            <a:off x="2369065" y="708338"/>
            <a:ext cx="6102908" cy="239547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3788569" y="5260976"/>
            <a:ext cx="2736715"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72828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11" name="Text Placeholder 5"/>
          <p:cNvSpPr>
            <a:spLocks noGrp="1"/>
          </p:cNvSpPr>
          <p:nvPr>
            <p:ph type="body" sz="quarter" idx="25"/>
          </p:nvPr>
        </p:nvSpPr>
        <p:spPr>
          <a:xfrm>
            <a:off x="669701" y="708338"/>
            <a:ext cx="3219719" cy="301365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6"/>
          </p:nvPr>
        </p:nvSpPr>
        <p:spPr>
          <a:xfrm>
            <a:off x="5237821" y="708338"/>
            <a:ext cx="3219719" cy="301365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7"/>
          </p:nvPr>
        </p:nvSpPr>
        <p:spPr>
          <a:xfrm>
            <a:off x="2078038" y="5413376"/>
            <a:ext cx="2275021"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8"/>
          </p:nvPr>
        </p:nvSpPr>
        <p:spPr>
          <a:xfrm>
            <a:off x="4943341" y="5413376"/>
            <a:ext cx="2275021" cy="840143"/>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044546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7" name="Rectangle 9"/>
          <p:cNvSpPr>
            <a:spLocks noChangeArrowheads="1"/>
          </p:cNvSpPr>
          <p:nvPr userDrawn="1"/>
        </p:nvSpPr>
        <p:spPr bwMode="auto">
          <a:xfrm>
            <a:off x="280988" y="287338"/>
            <a:ext cx="2717800"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0"/>
          <p:cNvSpPr>
            <a:spLocks noChangeArrowheads="1"/>
          </p:cNvSpPr>
          <p:nvPr userDrawn="1"/>
        </p:nvSpPr>
        <p:spPr bwMode="auto">
          <a:xfrm>
            <a:off x="3152775" y="287338"/>
            <a:ext cx="2717800"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userDrawn="1"/>
        </p:nvSpPr>
        <p:spPr bwMode="auto">
          <a:xfrm>
            <a:off x="6024563" y="287338"/>
            <a:ext cx="2716213"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5"/>
          </p:nvPr>
        </p:nvSpPr>
        <p:spPr>
          <a:xfrm>
            <a:off x="425003"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6"/>
          </p:nvPr>
        </p:nvSpPr>
        <p:spPr>
          <a:xfrm>
            <a:off x="3307500"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7"/>
          </p:nvPr>
        </p:nvSpPr>
        <p:spPr>
          <a:xfrm>
            <a:off x="6178494"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8"/>
          </p:nvPr>
        </p:nvSpPr>
        <p:spPr>
          <a:xfrm>
            <a:off x="435713" y="5245100"/>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9"/>
          </p:nvPr>
        </p:nvSpPr>
        <p:spPr>
          <a:xfrm>
            <a:off x="3307500" y="5245099"/>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30"/>
          </p:nvPr>
        </p:nvSpPr>
        <p:spPr>
          <a:xfrm>
            <a:off x="6178494" y="5245098"/>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563075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0" name="Rectangle 9"/>
          <p:cNvSpPr>
            <a:spLocks noChangeArrowheads="1"/>
          </p:cNvSpPr>
          <p:nvPr userDrawn="1"/>
        </p:nvSpPr>
        <p:spPr bwMode="auto">
          <a:xfrm flipV="1">
            <a:off x="515155" y="3773507"/>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9"/>
          <p:cNvSpPr>
            <a:spLocks noChangeArrowheads="1"/>
          </p:cNvSpPr>
          <p:nvPr userDrawn="1"/>
        </p:nvSpPr>
        <p:spPr bwMode="auto">
          <a:xfrm flipV="1">
            <a:off x="3424193" y="3773506"/>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9"/>
          <p:cNvSpPr>
            <a:spLocks noChangeArrowheads="1"/>
          </p:cNvSpPr>
          <p:nvPr userDrawn="1"/>
        </p:nvSpPr>
        <p:spPr bwMode="auto">
          <a:xfrm flipV="1">
            <a:off x="6335667" y="3773506"/>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Text Placeholder 5"/>
          <p:cNvSpPr>
            <a:spLocks noGrp="1"/>
          </p:cNvSpPr>
          <p:nvPr>
            <p:ph type="body" sz="quarter" idx="27"/>
          </p:nvPr>
        </p:nvSpPr>
        <p:spPr>
          <a:xfrm>
            <a:off x="731839" y="4189882"/>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8"/>
          </p:nvPr>
        </p:nvSpPr>
        <p:spPr>
          <a:xfrm>
            <a:off x="3643313" y="429076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9"/>
          </p:nvPr>
        </p:nvSpPr>
        <p:spPr>
          <a:xfrm>
            <a:off x="6554787" y="429076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269138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8" name="Rectangle 9"/>
          <p:cNvSpPr>
            <a:spLocks noChangeArrowheads="1"/>
          </p:cNvSpPr>
          <p:nvPr userDrawn="1"/>
        </p:nvSpPr>
        <p:spPr bwMode="auto">
          <a:xfrm flipV="1">
            <a:off x="446087" y="3412900"/>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9"/>
          <p:cNvSpPr>
            <a:spLocks noChangeArrowheads="1"/>
          </p:cNvSpPr>
          <p:nvPr userDrawn="1"/>
        </p:nvSpPr>
        <p:spPr bwMode="auto">
          <a:xfrm flipV="1">
            <a:off x="2600233" y="3412900"/>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9"/>
          <p:cNvSpPr>
            <a:spLocks noChangeArrowheads="1"/>
          </p:cNvSpPr>
          <p:nvPr userDrawn="1"/>
        </p:nvSpPr>
        <p:spPr bwMode="auto">
          <a:xfrm flipV="1">
            <a:off x="4745037" y="3406106"/>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9"/>
          <p:cNvSpPr>
            <a:spLocks noChangeArrowheads="1"/>
          </p:cNvSpPr>
          <p:nvPr userDrawn="1"/>
        </p:nvSpPr>
        <p:spPr bwMode="auto">
          <a:xfrm flipV="1">
            <a:off x="6859050" y="3406106"/>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Text Placeholder 5"/>
          <p:cNvSpPr>
            <a:spLocks noGrp="1"/>
          </p:cNvSpPr>
          <p:nvPr>
            <p:ph type="body" sz="quarter" idx="27"/>
          </p:nvPr>
        </p:nvSpPr>
        <p:spPr>
          <a:xfrm>
            <a:off x="446087" y="4073978"/>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8"/>
          </p:nvPr>
        </p:nvSpPr>
        <p:spPr>
          <a:xfrm>
            <a:off x="2592387"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9"/>
          </p:nvPr>
        </p:nvSpPr>
        <p:spPr>
          <a:xfrm>
            <a:off x="4741862"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30"/>
          </p:nvPr>
        </p:nvSpPr>
        <p:spPr>
          <a:xfrm>
            <a:off x="6855875"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37285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5" name="Rectangle 9"/>
          <p:cNvSpPr>
            <a:spLocks noChangeArrowheads="1"/>
          </p:cNvSpPr>
          <p:nvPr userDrawn="1"/>
        </p:nvSpPr>
        <p:spPr bwMode="auto">
          <a:xfrm flipV="1">
            <a:off x="2573338" y="2296676"/>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9"/>
          <p:cNvSpPr>
            <a:spLocks noChangeArrowheads="1"/>
          </p:cNvSpPr>
          <p:nvPr userDrawn="1"/>
        </p:nvSpPr>
        <p:spPr bwMode="auto">
          <a:xfrm flipV="1">
            <a:off x="4689296" y="2296676"/>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Text Placeholder 5"/>
          <p:cNvSpPr>
            <a:spLocks noGrp="1"/>
          </p:cNvSpPr>
          <p:nvPr>
            <p:ph type="body" sz="quarter" idx="27"/>
          </p:nvPr>
        </p:nvSpPr>
        <p:spPr>
          <a:xfrm>
            <a:off x="2570163" y="2972625"/>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7" name="Rectangle 9"/>
          <p:cNvSpPr>
            <a:spLocks noChangeArrowheads="1"/>
          </p:cNvSpPr>
          <p:nvPr userDrawn="1"/>
        </p:nvSpPr>
        <p:spPr bwMode="auto">
          <a:xfrm flipV="1">
            <a:off x="1500187" y="4683428"/>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38" name="Rectangle 9"/>
          <p:cNvSpPr>
            <a:spLocks noChangeArrowheads="1"/>
          </p:cNvSpPr>
          <p:nvPr userDrawn="1"/>
        </p:nvSpPr>
        <p:spPr bwMode="auto">
          <a:xfrm flipV="1">
            <a:off x="3631641" y="4679000"/>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9"/>
          <p:cNvSpPr>
            <a:spLocks noChangeArrowheads="1"/>
          </p:cNvSpPr>
          <p:nvPr userDrawn="1"/>
        </p:nvSpPr>
        <p:spPr bwMode="auto">
          <a:xfrm flipV="1">
            <a:off x="5776353" y="4678999"/>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8"/>
          </p:nvPr>
        </p:nvSpPr>
        <p:spPr>
          <a:xfrm>
            <a:off x="4697412" y="2972625"/>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9"/>
          </p:nvPr>
        </p:nvSpPr>
        <p:spPr>
          <a:xfrm>
            <a:off x="1497012" y="5346498"/>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30"/>
          </p:nvPr>
        </p:nvSpPr>
        <p:spPr>
          <a:xfrm>
            <a:off x="3644900" y="5359377"/>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31"/>
          </p:nvPr>
        </p:nvSpPr>
        <p:spPr>
          <a:xfrm>
            <a:off x="5792787" y="5359377"/>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20716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21"/>
          </p:nvPr>
        </p:nvSpPr>
        <p:spPr>
          <a:xfrm>
            <a:off x="4655496"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17893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6" name="Text Placeholder 5"/>
          <p:cNvSpPr>
            <a:spLocks noGrp="1"/>
          </p:cNvSpPr>
          <p:nvPr>
            <p:ph type="body" sz="quarter" idx="27"/>
          </p:nvPr>
        </p:nvSpPr>
        <p:spPr>
          <a:xfrm>
            <a:off x="347730" y="5194440"/>
            <a:ext cx="8474298"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7" name="Text Placeholder 3"/>
          <p:cNvSpPr>
            <a:spLocks noGrp="1"/>
          </p:cNvSpPr>
          <p:nvPr>
            <p:ph type="body" sz="quarter" idx="10"/>
          </p:nvPr>
        </p:nvSpPr>
        <p:spPr>
          <a:xfrm>
            <a:off x="347730" y="4311491"/>
            <a:ext cx="8474298"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21857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 name="Text Placeholder 5"/>
          <p:cNvSpPr>
            <a:spLocks noGrp="1"/>
          </p:cNvSpPr>
          <p:nvPr>
            <p:ph type="body" sz="quarter" idx="27"/>
          </p:nvPr>
        </p:nvSpPr>
        <p:spPr>
          <a:xfrm>
            <a:off x="347730" y="1180923"/>
            <a:ext cx="8474298"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98353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5" name="Text Placeholder 5"/>
          <p:cNvSpPr>
            <a:spLocks noGrp="1"/>
          </p:cNvSpPr>
          <p:nvPr>
            <p:ph type="body" sz="quarter" idx="27"/>
          </p:nvPr>
        </p:nvSpPr>
        <p:spPr>
          <a:xfrm>
            <a:off x="3702790"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8"/>
          </p:nvPr>
        </p:nvSpPr>
        <p:spPr>
          <a:xfrm>
            <a:off x="5370065"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9"/>
          </p:nvPr>
        </p:nvSpPr>
        <p:spPr>
          <a:xfrm>
            <a:off x="7050644"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30"/>
          </p:nvPr>
        </p:nvSpPr>
        <p:spPr>
          <a:xfrm>
            <a:off x="3723165" y="1527246"/>
            <a:ext cx="5008058" cy="218933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929946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19" name="Text Placeholder 3"/>
          <p:cNvSpPr>
            <a:spLocks noGrp="1"/>
          </p:cNvSpPr>
          <p:nvPr>
            <p:ph type="body" sz="quarter" idx="10"/>
          </p:nvPr>
        </p:nvSpPr>
        <p:spPr>
          <a:xfrm>
            <a:off x="347731" y="395397"/>
            <a:ext cx="3959952"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30"/>
          </p:nvPr>
        </p:nvSpPr>
        <p:spPr>
          <a:xfrm>
            <a:off x="347731" y="1622738"/>
            <a:ext cx="2085907" cy="4552638"/>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70736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5" name="Text Placeholder 5"/>
          <p:cNvSpPr>
            <a:spLocks noGrp="1"/>
          </p:cNvSpPr>
          <p:nvPr>
            <p:ph type="body" sz="quarter" idx="30"/>
          </p:nvPr>
        </p:nvSpPr>
        <p:spPr>
          <a:xfrm>
            <a:off x="347731" y="1311966"/>
            <a:ext cx="2762355" cy="232562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919221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7" name="Freeform 6"/>
          <p:cNvSpPr>
            <a:spLocks/>
          </p:cNvSpPr>
          <p:nvPr userDrawn="1"/>
        </p:nvSpPr>
        <p:spPr bwMode="auto">
          <a:xfrm>
            <a:off x="5210175" y="14288"/>
            <a:ext cx="3932238" cy="6294438"/>
          </a:xfrm>
          <a:custGeom>
            <a:avLst/>
            <a:gdLst>
              <a:gd name="T0" fmla="*/ 2477 w 2477"/>
              <a:gd name="T1" fmla="*/ 0 h 3965"/>
              <a:gd name="T2" fmla="*/ 2477 w 2477"/>
              <a:gd name="T3" fmla="*/ 3965 h 3965"/>
              <a:gd name="T4" fmla="*/ 0 w 2477"/>
              <a:gd name="T5" fmla="*/ 3965 h 3965"/>
              <a:gd name="T6" fmla="*/ 2187 w 2477"/>
              <a:gd name="T7" fmla="*/ 0 h 3965"/>
              <a:gd name="T8" fmla="*/ 2477 w 2477"/>
              <a:gd name="T9" fmla="*/ 0 h 3965"/>
            </a:gdLst>
            <a:ahLst/>
            <a:cxnLst>
              <a:cxn ang="0">
                <a:pos x="T0" y="T1"/>
              </a:cxn>
              <a:cxn ang="0">
                <a:pos x="T2" y="T3"/>
              </a:cxn>
              <a:cxn ang="0">
                <a:pos x="T4" y="T5"/>
              </a:cxn>
              <a:cxn ang="0">
                <a:pos x="T6" y="T7"/>
              </a:cxn>
              <a:cxn ang="0">
                <a:pos x="T8" y="T9"/>
              </a:cxn>
            </a:cxnLst>
            <a:rect l="0" t="0" r="r" b="b"/>
            <a:pathLst>
              <a:path w="2477" h="3965">
                <a:moveTo>
                  <a:pt x="2477" y="0"/>
                </a:moveTo>
                <a:lnTo>
                  <a:pt x="2477" y="3965"/>
                </a:lnTo>
                <a:lnTo>
                  <a:pt x="0" y="3965"/>
                </a:lnTo>
                <a:lnTo>
                  <a:pt x="2187" y="0"/>
                </a:lnTo>
                <a:lnTo>
                  <a:pt x="2477" y="0"/>
                </a:lnTo>
                <a:close/>
              </a:path>
            </a:pathLst>
          </a:custGeom>
          <a:solidFill>
            <a:srgbClr val="BC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6780213" y="14288"/>
            <a:ext cx="2362200" cy="5434013"/>
          </a:xfrm>
          <a:custGeom>
            <a:avLst/>
            <a:gdLst>
              <a:gd name="T0" fmla="*/ 1488 w 1488"/>
              <a:gd name="T1" fmla="*/ 3423 h 3423"/>
              <a:gd name="T2" fmla="*/ 1488 w 1488"/>
              <a:gd name="T3" fmla="*/ 0 h 3423"/>
              <a:gd name="T4" fmla="*/ 958 w 1488"/>
              <a:gd name="T5" fmla="*/ 0 h 3423"/>
              <a:gd name="T6" fmla="*/ 0 w 1488"/>
              <a:gd name="T7" fmla="*/ 1780 h 3423"/>
              <a:gd name="T8" fmla="*/ 1488 w 1488"/>
              <a:gd name="T9" fmla="*/ 3423 h 3423"/>
            </a:gdLst>
            <a:ahLst/>
            <a:cxnLst>
              <a:cxn ang="0">
                <a:pos x="T0" y="T1"/>
              </a:cxn>
              <a:cxn ang="0">
                <a:pos x="T2" y="T3"/>
              </a:cxn>
              <a:cxn ang="0">
                <a:pos x="T4" y="T5"/>
              </a:cxn>
              <a:cxn ang="0">
                <a:pos x="T6" y="T7"/>
              </a:cxn>
              <a:cxn ang="0">
                <a:pos x="T8" y="T9"/>
              </a:cxn>
            </a:cxnLst>
            <a:rect l="0" t="0" r="r" b="b"/>
            <a:pathLst>
              <a:path w="1488" h="3423">
                <a:moveTo>
                  <a:pt x="1488" y="3423"/>
                </a:moveTo>
                <a:lnTo>
                  <a:pt x="1488" y="0"/>
                </a:lnTo>
                <a:lnTo>
                  <a:pt x="958" y="0"/>
                </a:lnTo>
                <a:lnTo>
                  <a:pt x="0" y="1780"/>
                </a:lnTo>
                <a:lnTo>
                  <a:pt x="1488" y="3423"/>
                </a:lnTo>
                <a:close/>
              </a:path>
            </a:pathLst>
          </a:custGeom>
          <a:solidFill>
            <a:srgbClr val="008C99"/>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835525" y="14288"/>
            <a:ext cx="4306888" cy="6294438"/>
          </a:xfrm>
          <a:custGeom>
            <a:avLst/>
            <a:gdLst>
              <a:gd name="T0" fmla="*/ 2136 w 2713"/>
              <a:gd name="T1" fmla="*/ 0 h 3965"/>
              <a:gd name="T2" fmla="*/ 2713 w 2713"/>
              <a:gd name="T3" fmla="*/ 0 h 3965"/>
              <a:gd name="T4" fmla="*/ 582 w 2713"/>
              <a:gd name="T5" fmla="*/ 3965 h 3965"/>
              <a:gd name="T6" fmla="*/ 0 w 2713"/>
              <a:gd name="T7" fmla="*/ 3965 h 3965"/>
              <a:gd name="T8" fmla="*/ 2136 w 2713"/>
              <a:gd name="T9" fmla="*/ 0 h 3965"/>
            </a:gdLst>
            <a:ahLst/>
            <a:cxnLst>
              <a:cxn ang="0">
                <a:pos x="T0" y="T1"/>
              </a:cxn>
              <a:cxn ang="0">
                <a:pos x="T2" y="T3"/>
              </a:cxn>
              <a:cxn ang="0">
                <a:pos x="T4" y="T5"/>
              </a:cxn>
              <a:cxn ang="0">
                <a:pos x="T6" y="T7"/>
              </a:cxn>
              <a:cxn ang="0">
                <a:pos x="T8" y="T9"/>
              </a:cxn>
            </a:cxnLst>
            <a:rect l="0" t="0" r="r" b="b"/>
            <a:pathLst>
              <a:path w="2713" h="3965">
                <a:moveTo>
                  <a:pt x="2136" y="0"/>
                </a:moveTo>
                <a:lnTo>
                  <a:pt x="2713" y="0"/>
                </a:lnTo>
                <a:lnTo>
                  <a:pt x="582" y="3965"/>
                </a:lnTo>
                <a:lnTo>
                  <a:pt x="0" y="3965"/>
                </a:lnTo>
                <a:lnTo>
                  <a:pt x="2136" y="0"/>
                </a:lnTo>
                <a:close/>
              </a:path>
            </a:pathLst>
          </a:custGeom>
          <a:solidFill>
            <a:srgbClr val="50A5AB"/>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4643438" y="14288"/>
            <a:ext cx="3770313" cy="6294438"/>
          </a:xfrm>
          <a:custGeom>
            <a:avLst/>
            <a:gdLst>
              <a:gd name="T0" fmla="*/ 2136 w 2375"/>
              <a:gd name="T1" fmla="*/ 0 h 3965"/>
              <a:gd name="T2" fmla="*/ 2375 w 2375"/>
              <a:gd name="T3" fmla="*/ 0 h 3965"/>
              <a:gd name="T4" fmla="*/ 245 w 2375"/>
              <a:gd name="T5" fmla="*/ 3965 h 3965"/>
              <a:gd name="T6" fmla="*/ 0 w 2375"/>
              <a:gd name="T7" fmla="*/ 3965 h 3965"/>
              <a:gd name="T8" fmla="*/ 2136 w 2375"/>
              <a:gd name="T9" fmla="*/ 0 h 3965"/>
            </a:gdLst>
            <a:ahLst/>
            <a:cxnLst>
              <a:cxn ang="0">
                <a:pos x="T0" y="T1"/>
              </a:cxn>
              <a:cxn ang="0">
                <a:pos x="T2" y="T3"/>
              </a:cxn>
              <a:cxn ang="0">
                <a:pos x="T4" y="T5"/>
              </a:cxn>
              <a:cxn ang="0">
                <a:pos x="T6" y="T7"/>
              </a:cxn>
              <a:cxn ang="0">
                <a:pos x="T8" y="T9"/>
              </a:cxn>
            </a:cxnLst>
            <a:rect l="0" t="0" r="r" b="b"/>
            <a:pathLst>
              <a:path w="2375" h="3965">
                <a:moveTo>
                  <a:pt x="2136" y="0"/>
                </a:moveTo>
                <a:lnTo>
                  <a:pt x="2375" y="0"/>
                </a:lnTo>
                <a:lnTo>
                  <a:pt x="245" y="3965"/>
                </a:lnTo>
                <a:lnTo>
                  <a:pt x="0" y="3965"/>
                </a:lnTo>
                <a:lnTo>
                  <a:pt x="2136" y="0"/>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Text Placeholder 5"/>
          <p:cNvSpPr>
            <a:spLocks noGrp="1"/>
          </p:cNvSpPr>
          <p:nvPr>
            <p:ph type="body" sz="quarter" idx="27"/>
          </p:nvPr>
        </p:nvSpPr>
        <p:spPr>
          <a:xfrm>
            <a:off x="347731" y="395815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8"/>
          </p:nvPr>
        </p:nvSpPr>
        <p:spPr>
          <a:xfrm>
            <a:off x="1770153" y="3958150"/>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9"/>
          </p:nvPr>
        </p:nvSpPr>
        <p:spPr>
          <a:xfrm>
            <a:off x="3177770" y="3958150"/>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30"/>
          </p:nvPr>
        </p:nvSpPr>
        <p:spPr>
          <a:xfrm>
            <a:off x="347731" y="5448302"/>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31"/>
          </p:nvPr>
        </p:nvSpPr>
        <p:spPr>
          <a:xfrm>
            <a:off x="1770153" y="544830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32"/>
          </p:nvPr>
        </p:nvSpPr>
        <p:spPr>
          <a:xfrm>
            <a:off x="3177770" y="544830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33"/>
          </p:nvPr>
        </p:nvSpPr>
        <p:spPr>
          <a:xfrm>
            <a:off x="347730" y="1180923"/>
            <a:ext cx="4220958" cy="144162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770871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1588" y="3738562"/>
            <a:ext cx="9140825" cy="2586037"/>
          </a:xfrm>
          <a:prstGeom prst="rect">
            <a:avLst/>
          </a:prstGeom>
          <a:solidFill>
            <a:srgbClr val="008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7"/>
          </p:nvPr>
        </p:nvSpPr>
        <p:spPr>
          <a:xfrm>
            <a:off x="270167" y="2206626"/>
            <a:ext cx="1680579" cy="143192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8"/>
          </p:nvPr>
        </p:nvSpPr>
        <p:spPr>
          <a:xfrm>
            <a:off x="7153567" y="2256632"/>
            <a:ext cx="1680579" cy="143192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5605664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 name="Rectangle 9"/>
          <p:cNvSpPr>
            <a:spLocks noChangeArrowheads="1"/>
          </p:cNvSpPr>
          <p:nvPr userDrawn="1"/>
        </p:nvSpPr>
        <p:spPr bwMode="auto">
          <a:xfrm flipV="1">
            <a:off x="347730" y="1094664"/>
            <a:ext cx="848717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30"/>
          </p:nvPr>
        </p:nvSpPr>
        <p:spPr>
          <a:xfrm>
            <a:off x="347730" y="1094663"/>
            <a:ext cx="8487177"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514368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flipV="1">
            <a:off x="347731" y="1094660"/>
            <a:ext cx="4082600"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6" name="Text Placeholder 5"/>
          <p:cNvSpPr>
            <a:spLocks noGrp="1"/>
          </p:cNvSpPr>
          <p:nvPr>
            <p:ph type="body" sz="quarter" idx="30"/>
          </p:nvPr>
        </p:nvSpPr>
        <p:spPr>
          <a:xfrm>
            <a:off x="347730" y="1094663"/>
            <a:ext cx="4082601"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 name="Rectangle 9"/>
          <p:cNvSpPr>
            <a:spLocks noChangeArrowheads="1"/>
          </p:cNvSpPr>
          <p:nvPr userDrawn="1"/>
        </p:nvSpPr>
        <p:spPr bwMode="auto">
          <a:xfrm flipV="1">
            <a:off x="4736414" y="1094659"/>
            <a:ext cx="4082600"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Text Placeholder 5"/>
          <p:cNvSpPr>
            <a:spLocks noGrp="1"/>
          </p:cNvSpPr>
          <p:nvPr>
            <p:ph type="body" sz="quarter" idx="31"/>
          </p:nvPr>
        </p:nvSpPr>
        <p:spPr>
          <a:xfrm>
            <a:off x="4736413" y="1094659"/>
            <a:ext cx="4082601"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682909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6" name="Rectangle 9"/>
          <p:cNvSpPr>
            <a:spLocks noChangeArrowheads="1"/>
          </p:cNvSpPr>
          <p:nvPr userDrawn="1"/>
        </p:nvSpPr>
        <p:spPr bwMode="auto">
          <a:xfrm flipV="1">
            <a:off x="347731" y="1094660"/>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userDrawn="1"/>
        </p:nvSpPr>
        <p:spPr bwMode="auto">
          <a:xfrm flipV="1">
            <a:off x="3232601" y="1094660"/>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userDrawn="1"/>
        </p:nvSpPr>
        <p:spPr bwMode="auto">
          <a:xfrm flipV="1">
            <a:off x="6104592" y="1094657"/>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5" name="Text Placeholder 5"/>
          <p:cNvSpPr>
            <a:spLocks noGrp="1"/>
          </p:cNvSpPr>
          <p:nvPr>
            <p:ph type="body" sz="quarter" idx="30"/>
          </p:nvPr>
        </p:nvSpPr>
        <p:spPr>
          <a:xfrm>
            <a:off x="347731" y="1094663"/>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31"/>
          </p:nvPr>
        </p:nvSpPr>
        <p:spPr>
          <a:xfrm>
            <a:off x="3232600" y="1094657"/>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32"/>
          </p:nvPr>
        </p:nvSpPr>
        <p:spPr>
          <a:xfrm>
            <a:off x="6117469" y="1094656"/>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807488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4720855" y="1233377"/>
            <a:ext cx="4284885"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128804" y="1233376"/>
            <a:ext cx="4476271" cy="5072173"/>
          </a:xfrm>
          <a:prstGeom prst="rect">
            <a:avLst/>
          </a:prstGeom>
        </p:spPr>
        <p:txBody>
          <a:bodyPr/>
          <a:lstStyle>
            <a:lvl1pPr>
              <a:defRPr>
                <a:ln>
                  <a:noFill/>
                </a:ln>
                <a:solidFill>
                  <a:srgbClr val="50A5AB"/>
                </a:solidFill>
              </a:defRPr>
            </a:lvl1pPr>
          </a:lstStyle>
          <a:p>
            <a:endParaRPr lang="en-US"/>
          </a:p>
        </p:txBody>
      </p:sp>
      <p:cxnSp>
        <p:nvCxnSpPr>
          <p:cNvPr id="5" name="Straight Connector 4"/>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5648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7" name="Freeform 6"/>
          <p:cNvSpPr>
            <a:spLocks/>
          </p:cNvSpPr>
          <p:nvPr userDrawn="1"/>
        </p:nvSpPr>
        <p:spPr bwMode="auto">
          <a:xfrm>
            <a:off x="5210175" y="14288"/>
            <a:ext cx="3932238" cy="6294438"/>
          </a:xfrm>
          <a:custGeom>
            <a:avLst/>
            <a:gdLst>
              <a:gd name="T0" fmla="*/ 2477 w 2477"/>
              <a:gd name="T1" fmla="*/ 0 h 3965"/>
              <a:gd name="T2" fmla="*/ 2477 w 2477"/>
              <a:gd name="T3" fmla="*/ 3965 h 3965"/>
              <a:gd name="T4" fmla="*/ 0 w 2477"/>
              <a:gd name="T5" fmla="*/ 3965 h 3965"/>
              <a:gd name="T6" fmla="*/ 2187 w 2477"/>
              <a:gd name="T7" fmla="*/ 0 h 3965"/>
              <a:gd name="T8" fmla="*/ 2477 w 2477"/>
              <a:gd name="T9" fmla="*/ 0 h 3965"/>
            </a:gdLst>
            <a:ahLst/>
            <a:cxnLst>
              <a:cxn ang="0">
                <a:pos x="T0" y="T1"/>
              </a:cxn>
              <a:cxn ang="0">
                <a:pos x="T2" y="T3"/>
              </a:cxn>
              <a:cxn ang="0">
                <a:pos x="T4" y="T5"/>
              </a:cxn>
              <a:cxn ang="0">
                <a:pos x="T6" y="T7"/>
              </a:cxn>
              <a:cxn ang="0">
                <a:pos x="T8" y="T9"/>
              </a:cxn>
            </a:cxnLst>
            <a:rect l="0" t="0" r="r" b="b"/>
            <a:pathLst>
              <a:path w="2477" h="3965">
                <a:moveTo>
                  <a:pt x="2477" y="0"/>
                </a:moveTo>
                <a:lnTo>
                  <a:pt x="2477" y="3965"/>
                </a:lnTo>
                <a:lnTo>
                  <a:pt x="0" y="3965"/>
                </a:lnTo>
                <a:lnTo>
                  <a:pt x="2187" y="0"/>
                </a:lnTo>
                <a:lnTo>
                  <a:pt x="2477" y="0"/>
                </a:lnTo>
                <a:close/>
              </a:path>
            </a:pathLst>
          </a:custGeom>
          <a:solidFill>
            <a:srgbClr val="BC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6780213" y="14288"/>
            <a:ext cx="2362200" cy="5434013"/>
          </a:xfrm>
          <a:custGeom>
            <a:avLst/>
            <a:gdLst>
              <a:gd name="T0" fmla="*/ 1488 w 1488"/>
              <a:gd name="T1" fmla="*/ 3423 h 3423"/>
              <a:gd name="T2" fmla="*/ 1488 w 1488"/>
              <a:gd name="T3" fmla="*/ 0 h 3423"/>
              <a:gd name="T4" fmla="*/ 958 w 1488"/>
              <a:gd name="T5" fmla="*/ 0 h 3423"/>
              <a:gd name="T6" fmla="*/ 0 w 1488"/>
              <a:gd name="T7" fmla="*/ 1780 h 3423"/>
              <a:gd name="T8" fmla="*/ 1488 w 1488"/>
              <a:gd name="T9" fmla="*/ 3423 h 3423"/>
            </a:gdLst>
            <a:ahLst/>
            <a:cxnLst>
              <a:cxn ang="0">
                <a:pos x="T0" y="T1"/>
              </a:cxn>
              <a:cxn ang="0">
                <a:pos x="T2" y="T3"/>
              </a:cxn>
              <a:cxn ang="0">
                <a:pos x="T4" y="T5"/>
              </a:cxn>
              <a:cxn ang="0">
                <a:pos x="T6" y="T7"/>
              </a:cxn>
              <a:cxn ang="0">
                <a:pos x="T8" y="T9"/>
              </a:cxn>
            </a:cxnLst>
            <a:rect l="0" t="0" r="r" b="b"/>
            <a:pathLst>
              <a:path w="1488" h="3423">
                <a:moveTo>
                  <a:pt x="1488" y="3423"/>
                </a:moveTo>
                <a:lnTo>
                  <a:pt x="1488" y="0"/>
                </a:lnTo>
                <a:lnTo>
                  <a:pt x="958" y="0"/>
                </a:lnTo>
                <a:lnTo>
                  <a:pt x="0" y="1780"/>
                </a:lnTo>
                <a:lnTo>
                  <a:pt x="1488" y="3423"/>
                </a:lnTo>
                <a:close/>
              </a:path>
            </a:pathLst>
          </a:custGeom>
          <a:solidFill>
            <a:srgbClr val="008C99"/>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835525" y="14288"/>
            <a:ext cx="4306888" cy="6294438"/>
          </a:xfrm>
          <a:custGeom>
            <a:avLst/>
            <a:gdLst>
              <a:gd name="T0" fmla="*/ 2136 w 2713"/>
              <a:gd name="T1" fmla="*/ 0 h 3965"/>
              <a:gd name="T2" fmla="*/ 2713 w 2713"/>
              <a:gd name="T3" fmla="*/ 0 h 3965"/>
              <a:gd name="T4" fmla="*/ 582 w 2713"/>
              <a:gd name="T5" fmla="*/ 3965 h 3965"/>
              <a:gd name="T6" fmla="*/ 0 w 2713"/>
              <a:gd name="T7" fmla="*/ 3965 h 3965"/>
              <a:gd name="T8" fmla="*/ 2136 w 2713"/>
              <a:gd name="T9" fmla="*/ 0 h 3965"/>
            </a:gdLst>
            <a:ahLst/>
            <a:cxnLst>
              <a:cxn ang="0">
                <a:pos x="T0" y="T1"/>
              </a:cxn>
              <a:cxn ang="0">
                <a:pos x="T2" y="T3"/>
              </a:cxn>
              <a:cxn ang="0">
                <a:pos x="T4" y="T5"/>
              </a:cxn>
              <a:cxn ang="0">
                <a:pos x="T6" y="T7"/>
              </a:cxn>
              <a:cxn ang="0">
                <a:pos x="T8" y="T9"/>
              </a:cxn>
            </a:cxnLst>
            <a:rect l="0" t="0" r="r" b="b"/>
            <a:pathLst>
              <a:path w="2713" h="3965">
                <a:moveTo>
                  <a:pt x="2136" y="0"/>
                </a:moveTo>
                <a:lnTo>
                  <a:pt x="2713" y="0"/>
                </a:lnTo>
                <a:lnTo>
                  <a:pt x="582" y="3965"/>
                </a:lnTo>
                <a:lnTo>
                  <a:pt x="0" y="3965"/>
                </a:lnTo>
                <a:lnTo>
                  <a:pt x="2136" y="0"/>
                </a:lnTo>
                <a:close/>
              </a:path>
            </a:pathLst>
          </a:custGeom>
          <a:solidFill>
            <a:srgbClr val="50A5AB"/>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4643438" y="14288"/>
            <a:ext cx="3770313" cy="6294438"/>
          </a:xfrm>
          <a:custGeom>
            <a:avLst/>
            <a:gdLst>
              <a:gd name="T0" fmla="*/ 2136 w 2375"/>
              <a:gd name="T1" fmla="*/ 0 h 3965"/>
              <a:gd name="T2" fmla="*/ 2375 w 2375"/>
              <a:gd name="T3" fmla="*/ 0 h 3965"/>
              <a:gd name="T4" fmla="*/ 245 w 2375"/>
              <a:gd name="T5" fmla="*/ 3965 h 3965"/>
              <a:gd name="T6" fmla="*/ 0 w 2375"/>
              <a:gd name="T7" fmla="*/ 3965 h 3965"/>
              <a:gd name="T8" fmla="*/ 2136 w 2375"/>
              <a:gd name="T9" fmla="*/ 0 h 3965"/>
            </a:gdLst>
            <a:ahLst/>
            <a:cxnLst>
              <a:cxn ang="0">
                <a:pos x="T0" y="T1"/>
              </a:cxn>
              <a:cxn ang="0">
                <a:pos x="T2" y="T3"/>
              </a:cxn>
              <a:cxn ang="0">
                <a:pos x="T4" y="T5"/>
              </a:cxn>
              <a:cxn ang="0">
                <a:pos x="T6" y="T7"/>
              </a:cxn>
              <a:cxn ang="0">
                <a:pos x="T8" y="T9"/>
              </a:cxn>
            </a:cxnLst>
            <a:rect l="0" t="0" r="r" b="b"/>
            <a:pathLst>
              <a:path w="2375" h="3965">
                <a:moveTo>
                  <a:pt x="2136" y="0"/>
                </a:moveTo>
                <a:lnTo>
                  <a:pt x="2375" y="0"/>
                </a:lnTo>
                <a:lnTo>
                  <a:pt x="245" y="3965"/>
                </a:lnTo>
                <a:lnTo>
                  <a:pt x="0" y="3965"/>
                </a:lnTo>
                <a:lnTo>
                  <a:pt x="2136" y="0"/>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347730" y="1114987"/>
            <a:ext cx="5647523"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347731" y="1541357"/>
            <a:ext cx="5647522"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7741426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 name="Freeform 6"/>
          <p:cNvSpPr>
            <a:spLocks/>
          </p:cNvSpPr>
          <p:nvPr userDrawn="1"/>
        </p:nvSpPr>
        <p:spPr bwMode="auto">
          <a:xfrm>
            <a:off x="1588" y="4763"/>
            <a:ext cx="3394075" cy="6318250"/>
          </a:xfrm>
          <a:custGeom>
            <a:avLst/>
            <a:gdLst>
              <a:gd name="T0" fmla="*/ 0 w 2138"/>
              <a:gd name="T1" fmla="*/ 0 h 3980"/>
              <a:gd name="T2" fmla="*/ 0 w 2138"/>
              <a:gd name="T3" fmla="*/ 3980 h 3980"/>
              <a:gd name="T4" fmla="*/ 2138 w 2138"/>
              <a:gd name="T5" fmla="*/ 3980 h 3980"/>
              <a:gd name="T6" fmla="*/ 0 w 2138"/>
              <a:gd name="T7" fmla="*/ 0 h 3980"/>
            </a:gdLst>
            <a:ahLst/>
            <a:cxnLst>
              <a:cxn ang="0">
                <a:pos x="T0" y="T1"/>
              </a:cxn>
              <a:cxn ang="0">
                <a:pos x="T2" y="T3"/>
              </a:cxn>
              <a:cxn ang="0">
                <a:pos x="T4" y="T5"/>
              </a:cxn>
              <a:cxn ang="0">
                <a:pos x="T6" y="T7"/>
              </a:cxn>
            </a:cxnLst>
            <a:rect l="0" t="0" r="r" b="b"/>
            <a:pathLst>
              <a:path w="2138" h="3980">
                <a:moveTo>
                  <a:pt x="0" y="0"/>
                </a:moveTo>
                <a:lnTo>
                  <a:pt x="0" y="3980"/>
                </a:lnTo>
                <a:lnTo>
                  <a:pt x="2138" y="3980"/>
                </a:lnTo>
                <a:lnTo>
                  <a:pt x="0"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1588" y="2082800"/>
            <a:ext cx="2278063" cy="4240213"/>
          </a:xfrm>
          <a:custGeom>
            <a:avLst/>
            <a:gdLst>
              <a:gd name="T0" fmla="*/ 0 w 1435"/>
              <a:gd name="T1" fmla="*/ 0 h 2671"/>
              <a:gd name="T2" fmla="*/ 0 w 1435"/>
              <a:gd name="T3" fmla="*/ 2671 h 2671"/>
              <a:gd name="T4" fmla="*/ 1435 w 1435"/>
              <a:gd name="T5" fmla="*/ 2671 h 2671"/>
              <a:gd name="T6" fmla="*/ 0 w 1435"/>
              <a:gd name="T7" fmla="*/ 0 h 2671"/>
            </a:gdLst>
            <a:ahLst/>
            <a:cxnLst>
              <a:cxn ang="0">
                <a:pos x="T0" y="T1"/>
              </a:cxn>
              <a:cxn ang="0">
                <a:pos x="T2" y="T3"/>
              </a:cxn>
              <a:cxn ang="0">
                <a:pos x="T4" y="T5"/>
              </a:cxn>
              <a:cxn ang="0">
                <a:pos x="T6" y="T7"/>
              </a:cxn>
            </a:cxnLst>
            <a:rect l="0" t="0" r="r" b="b"/>
            <a:pathLst>
              <a:path w="1435" h="2671">
                <a:moveTo>
                  <a:pt x="0" y="0"/>
                </a:moveTo>
                <a:lnTo>
                  <a:pt x="0" y="2671"/>
                </a:lnTo>
                <a:lnTo>
                  <a:pt x="1435" y="2671"/>
                </a:lnTo>
                <a:lnTo>
                  <a:pt x="0" y="0"/>
                </a:lnTo>
                <a:close/>
              </a:path>
            </a:pathLst>
          </a:custGeom>
          <a:solidFill>
            <a:srgbClr val="BCF1F1"/>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1588" y="4067175"/>
            <a:ext cx="3394075" cy="2255838"/>
          </a:xfrm>
          <a:custGeom>
            <a:avLst/>
            <a:gdLst>
              <a:gd name="T0" fmla="*/ 0 w 2138"/>
              <a:gd name="T1" fmla="*/ 1421 h 1421"/>
              <a:gd name="T2" fmla="*/ 2138 w 2138"/>
              <a:gd name="T3" fmla="*/ 1421 h 1421"/>
              <a:gd name="T4" fmla="*/ 1374 w 2138"/>
              <a:gd name="T5" fmla="*/ 0 h 1421"/>
              <a:gd name="T6" fmla="*/ 0 w 2138"/>
              <a:gd name="T7" fmla="*/ 670 h 1421"/>
              <a:gd name="T8" fmla="*/ 0 w 2138"/>
              <a:gd name="T9" fmla="*/ 1421 h 1421"/>
            </a:gdLst>
            <a:ahLst/>
            <a:cxnLst>
              <a:cxn ang="0">
                <a:pos x="T0" y="T1"/>
              </a:cxn>
              <a:cxn ang="0">
                <a:pos x="T2" y="T3"/>
              </a:cxn>
              <a:cxn ang="0">
                <a:pos x="T4" y="T5"/>
              </a:cxn>
              <a:cxn ang="0">
                <a:pos x="T6" y="T7"/>
              </a:cxn>
              <a:cxn ang="0">
                <a:pos x="T8" y="T9"/>
              </a:cxn>
            </a:cxnLst>
            <a:rect l="0" t="0" r="r" b="b"/>
            <a:pathLst>
              <a:path w="2138" h="1421">
                <a:moveTo>
                  <a:pt x="0" y="1421"/>
                </a:moveTo>
                <a:lnTo>
                  <a:pt x="2138" y="1421"/>
                </a:lnTo>
                <a:lnTo>
                  <a:pt x="1374" y="0"/>
                </a:lnTo>
                <a:lnTo>
                  <a:pt x="0" y="670"/>
                </a:lnTo>
                <a:lnTo>
                  <a:pt x="0" y="1421"/>
                </a:lnTo>
                <a:close/>
              </a:path>
            </a:pathLst>
          </a:custGeom>
          <a:solidFill>
            <a:srgbClr val="1C344D"/>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userDrawn="1"/>
        </p:nvSpPr>
        <p:spPr bwMode="auto">
          <a:xfrm>
            <a:off x="1588" y="26988"/>
            <a:ext cx="3881438" cy="6296025"/>
          </a:xfrm>
          <a:custGeom>
            <a:avLst/>
            <a:gdLst>
              <a:gd name="T0" fmla="*/ 2138 w 2445"/>
              <a:gd name="T1" fmla="*/ 3966 h 3966"/>
              <a:gd name="T2" fmla="*/ 0 w 2445"/>
              <a:gd name="T3" fmla="*/ 0 h 3966"/>
              <a:gd name="T4" fmla="*/ 294 w 2445"/>
              <a:gd name="T5" fmla="*/ 0 h 3966"/>
              <a:gd name="T6" fmla="*/ 2445 w 2445"/>
              <a:gd name="T7" fmla="*/ 3966 h 3966"/>
              <a:gd name="T8" fmla="*/ 2138 w 2445"/>
              <a:gd name="T9" fmla="*/ 3966 h 3966"/>
            </a:gdLst>
            <a:ahLst/>
            <a:cxnLst>
              <a:cxn ang="0">
                <a:pos x="T0" y="T1"/>
              </a:cxn>
              <a:cxn ang="0">
                <a:pos x="T2" y="T3"/>
              </a:cxn>
              <a:cxn ang="0">
                <a:pos x="T4" y="T5"/>
              </a:cxn>
              <a:cxn ang="0">
                <a:pos x="T6" y="T7"/>
              </a:cxn>
              <a:cxn ang="0">
                <a:pos x="T8" y="T9"/>
              </a:cxn>
            </a:cxnLst>
            <a:rect l="0" t="0" r="r" b="b"/>
            <a:pathLst>
              <a:path w="2445" h="3966">
                <a:moveTo>
                  <a:pt x="2138" y="3966"/>
                </a:moveTo>
                <a:lnTo>
                  <a:pt x="0" y="0"/>
                </a:lnTo>
                <a:lnTo>
                  <a:pt x="294" y="0"/>
                </a:lnTo>
                <a:lnTo>
                  <a:pt x="2445" y="3966"/>
                </a:lnTo>
                <a:lnTo>
                  <a:pt x="2138" y="3966"/>
                </a:lnTo>
                <a:close/>
              </a:path>
            </a:pathLst>
          </a:custGeom>
          <a:solidFill>
            <a:srgbClr val="EDEDED"/>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Text Placeholder 3"/>
          <p:cNvSpPr>
            <a:spLocks noGrp="1"/>
          </p:cNvSpPr>
          <p:nvPr>
            <p:ph type="body" sz="quarter" idx="10"/>
          </p:nvPr>
        </p:nvSpPr>
        <p:spPr>
          <a:xfrm>
            <a:off x="1648496" y="395397"/>
            <a:ext cx="7096259"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1"/>
          </p:nvPr>
        </p:nvSpPr>
        <p:spPr>
          <a:xfrm>
            <a:off x="1648496" y="1114987"/>
            <a:ext cx="7096259"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2"/>
          </p:nvPr>
        </p:nvSpPr>
        <p:spPr>
          <a:xfrm>
            <a:off x="1648497" y="1541357"/>
            <a:ext cx="7096258"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488313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347730" y="395397"/>
            <a:ext cx="8384146"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1"/>
          </p:nvPr>
        </p:nvSpPr>
        <p:spPr>
          <a:xfrm>
            <a:off x="347730" y="1114987"/>
            <a:ext cx="8384146"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2"/>
          </p:nvPr>
        </p:nvSpPr>
        <p:spPr>
          <a:xfrm>
            <a:off x="347730" y="1541357"/>
            <a:ext cx="8384145"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94381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grpSp>
        <p:nvGrpSpPr>
          <p:cNvPr id="6" name="Group 5"/>
          <p:cNvGrpSpPr/>
          <p:nvPr userDrawn="1"/>
        </p:nvGrpSpPr>
        <p:grpSpPr>
          <a:xfrm>
            <a:off x="368655" y="362216"/>
            <a:ext cx="1866593" cy="462031"/>
            <a:chOff x="510323" y="709946"/>
            <a:chExt cx="6464776" cy="1600203"/>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368655" y="2301470"/>
            <a:ext cx="3147277"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22"/>
          </p:nvPr>
        </p:nvSpPr>
        <p:spPr>
          <a:xfrm>
            <a:off x="368656" y="3000738"/>
            <a:ext cx="4151829" cy="330991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1452351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Rectangle 1"/>
          <p:cNvSpPr/>
          <p:nvPr userDrawn="1"/>
        </p:nvSpPr>
        <p:spPr>
          <a:xfrm>
            <a:off x="0" y="0"/>
            <a:ext cx="9144000" cy="6858000"/>
          </a:xfrm>
          <a:prstGeom prst="rect">
            <a:avLst/>
          </a:prstGeom>
          <a:blipFill dpi="0" rotWithShape="1">
            <a:blip r:embed="rId2">
              <a:alphaModFix amt="25000"/>
              <a:extLst>
                <a:ext uri="{BEBA8EAE-BF5A-486C-A8C5-ECC9F3942E4B}">
                  <a14:imgProps xmlns:a14="http://schemas.microsoft.com/office/drawing/2010/main">
                    <a14:imgLayer r:embed="rId3">
                      <a14:imgEffect>
                        <a14:saturation sat="17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userDrawn="1"/>
        </p:nvGrpSpPr>
        <p:grpSpPr>
          <a:xfrm>
            <a:off x="381856" y="362216"/>
            <a:ext cx="1853392" cy="462031"/>
            <a:chOff x="556043" y="709946"/>
            <a:chExt cx="6419056" cy="1600203"/>
          </a:xfrm>
        </p:grpSpPr>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347730" y="2389946"/>
            <a:ext cx="8384146" cy="699268"/>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22"/>
          </p:nvPr>
        </p:nvSpPr>
        <p:spPr>
          <a:xfrm>
            <a:off x="347730" y="3110902"/>
            <a:ext cx="8384145" cy="739881"/>
          </a:xfrm>
          <a:prstGeom prst="rect">
            <a:avLst/>
          </a:prstGeom>
        </p:spPr>
        <p:txBody>
          <a:bodyPr/>
          <a:lstStyle>
            <a:lvl1pPr marL="0" indent="0" algn="l">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511105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381856" y="362216"/>
            <a:ext cx="1853392" cy="462031"/>
            <a:chOff x="556043" y="709946"/>
            <a:chExt cx="6419056" cy="1600203"/>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9" name="Rectangle 8"/>
          <p:cNvSpPr/>
          <p:nvPr userDrawn="1"/>
        </p:nvSpPr>
        <p:spPr>
          <a:xfrm>
            <a:off x="0" y="0"/>
            <a:ext cx="9144000" cy="6858000"/>
          </a:xfrm>
          <a:prstGeom prst="rect">
            <a:avLst/>
          </a:prstGeom>
          <a:blipFill dpi="0" rotWithShape="1">
            <a:blip r:embed="rId4">
              <a:alphaModFix amt="2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3"/>
          <p:cNvSpPr>
            <a:spLocks noGrp="1"/>
          </p:cNvSpPr>
          <p:nvPr>
            <p:ph type="body" sz="quarter" idx="10" hasCustomPrompt="1"/>
          </p:nvPr>
        </p:nvSpPr>
        <p:spPr>
          <a:xfrm>
            <a:off x="347730" y="2389946"/>
            <a:ext cx="8384146" cy="699268"/>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8" name="Text Placeholder 5"/>
          <p:cNvSpPr>
            <a:spLocks noGrp="1"/>
          </p:cNvSpPr>
          <p:nvPr>
            <p:ph type="body" sz="quarter" idx="22"/>
          </p:nvPr>
        </p:nvSpPr>
        <p:spPr>
          <a:xfrm>
            <a:off x="347730" y="3110902"/>
            <a:ext cx="8384145" cy="739881"/>
          </a:xfrm>
          <a:prstGeom prst="rect">
            <a:avLst/>
          </a:prstGeom>
        </p:spPr>
        <p:txBody>
          <a:bodyPr/>
          <a:lstStyle>
            <a:lvl1pPr marL="0" indent="0" algn="l">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972633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4533362" y="2456274"/>
            <a:ext cx="4198513" cy="632940"/>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Thank You</a:t>
            </a:r>
          </a:p>
        </p:txBody>
      </p:sp>
      <p:sp>
        <p:nvSpPr>
          <p:cNvPr id="13" name="Text Placeholder 5"/>
          <p:cNvSpPr>
            <a:spLocks noGrp="1"/>
          </p:cNvSpPr>
          <p:nvPr>
            <p:ph type="body" sz="quarter" idx="22"/>
          </p:nvPr>
        </p:nvSpPr>
        <p:spPr>
          <a:xfrm>
            <a:off x="4533363" y="3181082"/>
            <a:ext cx="4198512" cy="1815921"/>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Tree>
    <p:extLst>
      <p:ext uri="{BB962C8B-B14F-4D97-AF65-F5344CB8AC3E}">
        <p14:creationId xmlns:p14="http://schemas.microsoft.com/office/powerpoint/2010/main" val="31846721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19" name="Rectangle 18"/>
          <p:cNvSpPr/>
          <p:nvPr userDrawn="1"/>
        </p:nvSpPr>
        <p:spPr>
          <a:xfrm>
            <a:off x="-1" y="4033523"/>
            <a:ext cx="9144000" cy="2839792"/>
          </a:xfrm>
          <a:prstGeom prst="rect">
            <a:avLst/>
          </a:prstGeom>
          <a:solidFill>
            <a:srgbClr val="008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a:spLocks/>
          </p:cNvSpPr>
          <p:nvPr userDrawn="1"/>
        </p:nvSpPr>
        <p:spPr>
          <a:xfrm>
            <a:off x="12879" y="4036742"/>
            <a:ext cx="9144000" cy="2839792"/>
          </a:xfrm>
          <a:prstGeom prst="rect">
            <a:avLst/>
          </a:prstGeom>
          <a:blipFill dpi="0" rotWithShape="1">
            <a:blip r:embed="rId2">
              <a:alphaModFix amt="26000"/>
              <a:extLst>
                <a:ext uri="{BEBA8EAE-BF5A-486C-A8C5-ECC9F3942E4B}">
                  <a14:imgProps xmlns:a14="http://schemas.microsoft.com/office/drawing/2010/main">
                    <a14:imgLayer r:embed="rId3">
                      <a14:imgEffect>
                        <a14:saturation sat="98000"/>
                      </a14:imgEffect>
                    </a14:imgLayer>
                  </a14:imgProps>
                </a:ext>
                <a:ext uri="{28A0092B-C50C-407E-A947-70E740481C1C}">
                  <a14:useLocalDpi xmlns:a14="http://schemas.microsoft.com/office/drawing/2010/main" val="0"/>
                </a:ext>
              </a:extLst>
            </a:blip>
            <a:srcRect/>
            <a:tile tx="0" ty="0" sx="90000" sy="9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5"/>
          <p:cNvSpPr>
            <a:spLocks noGrp="1"/>
          </p:cNvSpPr>
          <p:nvPr>
            <p:ph type="body" sz="quarter" idx="22"/>
          </p:nvPr>
        </p:nvSpPr>
        <p:spPr>
          <a:xfrm>
            <a:off x="489398" y="1178417"/>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6" name="Text Placeholder 5"/>
          <p:cNvSpPr>
            <a:spLocks noGrp="1"/>
          </p:cNvSpPr>
          <p:nvPr>
            <p:ph type="body" sz="quarter" idx="23"/>
          </p:nvPr>
        </p:nvSpPr>
        <p:spPr>
          <a:xfrm>
            <a:off x="3219719" y="1178416"/>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7" name="Text Placeholder 5"/>
          <p:cNvSpPr>
            <a:spLocks noGrp="1"/>
          </p:cNvSpPr>
          <p:nvPr>
            <p:ph type="body" sz="quarter" idx="24"/>
          </p:nvPr>
        </p:nvSpPr>
        <p:spPr>
          <a:xfrm>
            <a:off x="5950040" y="1178415"/>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8" name="Text Placeholder 3"/>
          <p:cNvSpPr>
            <a:spLocks noGrp="1"/>
          </p:cNvSpPr>
          <p:nvPr>
            <p:ph type="body" sz="quarter" idx="10" hasCustomPrompt="1"/>
          </p:nvPr>
        </p:nvSpPr>
        <p:spPr>
          <a:xfrm>
            <a:off x="3676868" y="3374265"/>
            <a:ext cx="1816021" cy="1107583"/>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Tree>
    <p:extLst>
      <p:ext uri="{BB962C8B-B14F-4D97-AF65-F5344CB8AC3E}">
        <p14:creationId xmlns:p14="http://schemas.microsoft.com/office/powerpoint/2010/main" val="1441433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6" name="Rectangle 5"/>
          <p:cNvSpPr/>
          <p:nvPr userDrawn="1"/>
        </p:nvSpPr>
        <p:spPr>
          <a:xfrm>
            <a:off x="2743200" y="0"/>
            <a:ext cx="6400800" cy="6858000"/>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p:cNvSpPr>
          <p:nvPr userDrawn="1"/>
        </p:nvSpPr>
        <p:spPr>
          <a:xfrm>
            <a:off x="2743200" y="0"/>
            <a:ext cx="6400800" cy="6858000"/>
          </a:xfrm>
          <a:prstGeom prst="rect">
            <a:avLst/>
          </a:prstGeom>
          <a:blipFill dpi="0" rotWithShape="1">
            <a:blip r:embed="rId2">
              <a:alphaModFix amt="25000"/>
              <a:extLst>
                <a:ext uri="{28A0092B-C50C-407E-A947-70E740481C1C}">
                  <a14:useLocalDpi xmlns:a14="http://schemas.microsoft.com/office/drawing/2010/main" val="0"/>
                </a:ext>
              </a:extLst>
            </a:blip>
            <a:srcRect/>
            <a:tile tx="0" ty="0" sx="35000" sy="3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p:cNvSpPr>
            <a:spLocks noGrp="1"/>
          </p:cNvSpPr>
          <p:nvPr>
            <p:ph type="body" sz="quarter" idx="10" hasCustomPrompt="1"/>
          </p:nvPr>
        </p:nvSpPr>
        <p:spPr>
          <a:xfrm>
            <a:off x="347730" y="2163651"/>
            <a:ext cx="2125013" cy="925563"/>
          </a:xfrm>
          <a:prstGeom prst="rect">
            <a:avLst/>
          </a:prstGeom>
        </p:spPr>
        <p:txBody>
          <a:bodyPr/>
          <a:lstStyle>
            <a:lvl1pPr marL="0" indent="0" algn="r">
              <a:buNone/>
              <a:defRPr sz="3600" b="1">
                <a:solidFill>
                  <a:srgbClr val="1C344D"/>
                </a:solidFill>
                <a:latin typeface="Gill Sans MT" panose="020B0502020104020203" pitchFamily="34" charset="0"/>
              </a:defRPr>
            </a:lvl1pPr>
          </a:lstStyle>
          <a:p>
            <a:pPr lvl="0"/>
            <a:r>
              <a:rPr lang="en-US" dirty="0"/>
              <a:t>Thank You</a:t>
            </a:r>
          </a:p>
        </p:txBody>
      </p:sp>
      <p:sp>
        <p:nvSpPr>
          <p:cNvPr id="10" name="Text Placeholder 5"/>
          <p:cNvSpPr>
            <a:spLocks noGrp="1"/>
          </p:cNvSpPr>
          <p:nvPr>
            <p:ph type="body" sz="quarter" idx="22"/>
          </p:nvPr>
        </p:nvSpPr>
        <p:spPr>
          <a:xfrm>
            <a:off x="347731" y="3089214"/>
            <a:ext cx="2125013" cy="3388859"/>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277602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3">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3999" cy="6857463"/>
          </a:xfrm>
          <a:prstGeom prst="rect">
            <a:avLst/>
          </a:prstGeom>
        </p:spPr>
      </p:pic>
      <p:grpSp>
        <p:nvGrpSpPr>
          <p:cNvPr id="11" name="Group 10"/>
          <p:cNvGrpSpPr/>
          <p:nvPr userDrawn="1"/>
        </p:nvGrpSpPr>
        <p:grpSpPr>
          <a:xfrm>
            <a:off x="381856" y="362216"/>
            <a:ext cx="1853392" cy="462031"/>
            <a:chOff x="556043" y="709946"/>
            <a:chExt cx="6419056" cy="1600203"/>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0" y="3103811"/>
            <a:ext cx="7328079" cy="631064"/>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11"/>
          </p:nvPr>
        </p:nvSpPr>
        <p:spPr>
          <a:xfrm>
            <a:off x="0" y="3734875"/>
            <a:ext cx="7328079" cy="540912"/>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75965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59" y="2"/>
            <a:ext cx="9388552" cy="6464594"/>
          </a:xfrm>
          <a:prstGeom prst="rect">
            <a:avLst/>
          </a:prstGeom>
        </p:spPr>
      </p:pic>
      <p:sp>
        <p:nvSpPr>
          <p:cNvPr id="8" name="Text Placeholder 3"/>
          <p:cNvSpPr>
            <a:spLocks noGrp="1"/>
          </p:cNvSpPr>
          <p:nvPr>
            <p:ph type="body" sz="quarter" idx="10"/>
          </p:nvPr>
        </p:nvSpPr>
        <p:spPr>
          <a:xfrm>
            <a:off x="0" y="1"/>
            <a:ext cx="9144000" cy="1073887"/>
          </a:xfrm>
          <a:prstGeom prst="rect">
            <a:avLst/>
          </a:prstGeom>
        </p:spPr>
        <p:txBody>
          <a:bodyPr anchor="ctr"/>
          <a:lstStyle>
            <a:lvl1pPr marL="0" indent="0" algn="l">
              <a:buNone/>
              <a:defRPr sz="36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28337"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5550941"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28805"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5550941"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0" y="1073888"/>
            <a:ext cx="5241851"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7161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9" name="Date Placeholder 8"/>
          <p:cNvSpPr>
            <a:spLocks noGrp="1"/>
          </p:cNvSpPr>
          <p:nvPr>
            <p:ph type="dt" sz="half" idx="10"/>
          </p:nvPr>
        </p:nvSpPr>
        <p:spPr/>
        <p:txBody>
          <a:bodyPr/>
          <a:lstStyle/>
          <a:p>
            <a:fld id="{0BAF8CA4-54B6-4D8E-952E-E68D33F7EB9C}" type="datetimeFigureOut">
              <a:rPr lang="en-US" smtClean="0"/>
              <a:t>9/20/21</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8506559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4103816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AF8CA4-54B6-4D8E-952E-E68D33F7EB9C}" type="datetimeFigureOut">
              <a:rPr lang="en-US" smtClean="0"/>
              <a:t>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577113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AF8CA4-54B6-4D8E-952E-E68D33F7EB9C}" type="datetimeFigureOut">
              <a:rPr lang="en-US" smtClean="0"/>
              <a:t>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714112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AF8CA4-54B6-4D8E-952E-E68D33F7EB9C}" type="datetimeFigureOut">
              <a:rPr lang="en-US" smtClean="0"/>
              <a:t>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0946030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AF8CA4-54B6-4D8E-952E-E68D33F7EB9C}" type="datetimeFigureOut">
              <a:rPr lang="en-US" smtClean="0"/>
              <a:t>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1593004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F8CA4-54B6-4D8E-952E-E68D33F7EB9C}" type="datetimeFigureOut">
              <a:rPr lang="en-US" smtClean="0"/>
              <a:t>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9150490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AF8CA4-54B6-4D8E-952E-E68D33F7EB9C}" type="datetimeFigureOut">
              <a:rPr lang="en-US" smtClean="0"/>
              <a:t>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153776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AF8CA4-54B6-4D8E-952E-E68D33F7EB9C}" type="datetimeFigureOut">
              <a:rPr lang="en-US" smtClean="0"/>
              <a:t>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4193477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930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0">
    <p:spTree>
      <p:nvGrpSpPr>
        <p:cNvPr id="1" name=""/>
        <p:cNvGrpSpPr/>
        <p:nvPr/>
      </p:nvGrpSpPr>
      <p:grpSpPr>
        <a:xfrm>
          <a:off x="0" y="0"/>
          <a:ext cx="0" cy="0"/>
          <a:chOff x="0" y="0"/>
          <a:chExt cx="0" cy="0"/>
        </a:xfrm>
      </p:grpSpPr>
      <p:sp>
        <p:nvSpPr>
          <p:cNvPr id="10" name="AutoShape 3"/>
          <p:cNvSpPr>
            <a:spLocks noChangeAspect="1" noChangeArrowheads="1" noTextEdit="1"/>
          </p:cNvSpPr>
          <p:nvPr userDrawn="1"/>
        </p:nvSpPr>
        <p:spPr bwMode="auto">
          <a:xfrm>
            <a:off x="721218" y="3232499"/>
            <a:ext cx="7187887" cy="25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p:cNvSpPr>
          <p:nvPr userDrawn="1"/>
        </p:nvSpPr>
        <p:spPr bwMode="auto">
          <a:xfrm>
            <a:off x="2675641" y="3232596"/>
            <a:ext cx="1748304" cy="2594380"/>
          </a:xfrm>
          <a:custGeom>
            <a:avLst/>
            <a:gdLst>
              <a:gd name="T0" fmla="*/ 0 w 1401"/>
              <a:gd name="T1" fmla="*/ 0 h 2079"/>
              <a:gd name="T2" fmla="*/ 0 w 1401"/>
              <a:gd name="T3" fmla="*/ 1677 h 2079"/>
              <a:gd name="T4" fmla="*/ 702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2"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userDrawn="1"/>
        </p:nvSpPr>
        <p:spPr bwMode="auto">
          <a:xfrm>
            <a:off x="6588524" y="3232596"/>
            <a:ext cx="1748304" cy="2594380"/>
          </a:xfrm>
          <a:custGeom>
            <a:avLst/>
            <a:gdLst>
              <a:gd name="T0" fmla="*/ 0 w 1401"/>
              <a:gd name="T1" fmla="*/ 0 h 2079"/>
              <a:gd name="T2" fmla="*/ 0 w 1401"/>
              <a:gd name="T3" fmla="*/ 1677 h 2079"/>
              <a:gd name="T4" fmla="*/ 700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0"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userDrawn="1"/>
        </p:nvSpPr>
        <p:spPr bwMode="auto">
          <a:xfrm>
            <a:off x="4632756" y="3232596"/>
            <a:ext cx="1749552" cy="2594380"/>
          </a:xfrm>
          <a:custGeom>
            <a:avLst/>
            <a:gdLst>
              <a:gd name="T0" fmla="*/ 0 w 1402"/>
              <a:gd name="T1" fmla="*/ 0 h 2079"/>
              <a:gd name="T2" fmla="*/ 0 w 1402"/>
              <a:gd name="T3" fmla="*/ 1677 h 2079"/>
              <a:gd name="T4" fmla="*/ 700 w 1402"/>
              <a:gd name="T5" fmla="*/ 2079 h 2079"/>
              <a:gd name="T6" fmla="*/ 1402 w 1402"/>
              <a:gd name="T7" fmla="*/ 1677 h 2079"/>
              <a:gd name="T8" fmla="*/ 1402 w 1402"/>
              <a:gd name="T9" fmla="*/ 0 h 2079"/>
              <a:gd name="T10" fmla="*/ 0 w 1402"/>
              <a:gd name="T11" fmla="*/ 0 h 2079"/>
            </a:gdLst>
            <a:ahLst/>
            <a:cxnLst>
              <a:cxn ang="0">
                <a:pos x="T0" y="T1"/>
              </a:cxn>
              <a:cxn ang="0">
                <a:pos x="T2" y="T3"/>
              </a:cxn>
              <a:cxn ang="0">
                <a:pos x="T4" y="T5"/>
              </a:cxn>
              <a:cxn ang="0">
                <a:pos x="T6" y="T7"/>
              </a:cxn>
              <a:cxn ang="0">
                <a:pos x="T8" y="T9"/>
              </a:cxn>
              <a:cxn ang="0">
                <a:pos x="T10" y="T11"/>
              </a:cxn>
            </a:cxnLst>
            <a:rect l="0" t="0" r="r" b="b"/>
            <a:pathLst>
              <a:path w="1402" h="2079">
                <a:moveTo>
                  <a:pt x="0" y="0"/>
                </a:moveTo>
                <a:lnTo>
                  <a:pt x="0" y="1677"/>
                </a:lnTo>
                <a:lnTo>
                  <a:pt x="700" y="2079"/>
                </a:lnTo>
                <a:lnTo>
                  <a:pt x="1402" y="1677"/>
                </a:lnTo>
                <a:lnTo>
                  <a:pt x="1402"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auto">
          <a:xfrm>
            <a:off x="721218" y="3232596"/>
            <a:ext cx="1748304" cy="2594380"/>
          </a:xfrm>
          <a:custGeom>
            <a:avLst/>
            <a:gdLst>
              <a:gd name="T0" fmla="*/ 0 w 1401"/>
              <a:gd name="T1" fmla="*/ 0 h 2079"/>
              <a:gd name="T2" fmla="*/ 0 w 1401"/>
              <a:gd name="T3" fmla="*/ 1677 h 2079"/>
              <a:gd name="T4" fmla="*/ 701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1"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1"/>
          </p:nvPr>
        </p:nvSpPr>
        <p:spPr>
          <a:xfrm>
            <a:off x="721219"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2"/>
          </p:nvPr>
        </p:nvSpPr>
        <p:spPr>
          <a:xfrm>
            <a:off x="721217"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3"/>
          </p:nvPr>
        </p:nvSpPr>
        <p:spPr>
          <a:xfrm>
            <a:off x="2702051"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4"/>
          </p:nvPr>
        </p:nvSpPr>
        <p:spPr>
          <a:xfrm>
            <a:off x="2702049"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5"/>
          </p:nvPr>
        </p:nvSpPr>
        <p:spPr>
          <a:xfrm>
            <a:off x="4633538"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26"/>
          </p:nvPr>
        </p:nvSpPr>
        <p:spPr>
          <a:xfrm>
            <a:off x="4633536"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0" name="Text Placeholder 5"/>
          <p:cNvSpPr>
            <a:spLocks noGrp="1"/>
          </p:cNvSpPr>
          <p:nvPr>
            <p:ph type="body" sz="quarter" idx="27"/>
          </p:nvPr>
        </p:nvSpPr>
        <p:spPr>
          <a:xfrm>
            <a:off x="6561085"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8"/>
          </p:nvPr>
        </p:nvSpPr>
        <p:spPr>
          <a:xfrm>
            <a:off x="6561083"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3" name="Text Placeholder 5"/>
          <p:cNvSpPr>
            <a:spLocks noGrp="1"/>
          </p:cNvSpPr>
          <p:nvPr>
            <p:ph type="body" sz="quarter" idx="30"/>
          </p:nvPr>
        </p:nvSpPr>
        <p:spPr>
          <a:xfrm>
            <a:off x="721216" y="1378040"/>
            <a:ext cx="7615611" cy="16742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0896575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2248776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4529470" y="1233376"/>
            <a:ext cx="4476271" cy="5072173"/>
          </a:xfrm>
          <a:prstGeom prst="rect">
            <a:avLst/>
          </a:prstGeom>
        </p:spPr>
        <p:txBody>
          <a:bodyPr/>
          <a:lstStyle>
            <a:lvl1pPr>
              <a:defRPr>
                <a:ln>
                  <a:noFill/>
                </a:ln>
                <a:solidFill>
                  <a:srgbClr val="50A5AB"/>
                </a:solidFill>
              </a:defRPr>
            </a:lvl1pPr>
          </a:lstStyle>
          <a:p>
            <a:endParaRPr lang="en-US"/>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1081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59" y="2"/>
            <a:ext cx="9388552" cy="6464594"/>
          </a:xfrm>
          <a:prstGeom prst="rect">
            <a:avLst/>
          </a:prstGeom>
        </p:spPr>
      </p:pic>
      <p:sp>
        <p:nvSpPr>
          <p:cNvPr id="8" name="Text Placeholder 3"/>
          <p:cNvSpPr>
            <a:spLocks noGrp="1"/>
          </p:cNvSpPr>
          <p:nvPr>
            <p:ph type="body" sz="quarter" idx="10"/>
          </p:nvPr>
        </p:nvSpPr>
        <p:spPr>
          <a:xfrm>
            <a:off x="0" y="1"/>
            <a:ext cx="9144000" cy="1073887"/>
          </a:xfrm>
          <a:prstGeom prst="rect">
            <a:avLst/>
          </a:prstGeom>
        </p:spPr>
        <p:txBody>
          <a:bodyPr anchor="ctr"/>
          <a:lstStyle>
            <a:lvl1pPr marL="0" indent="0" algn="l">
              <a:buNone/>
              <a:defRPr sz="36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28337"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5550941"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28805"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5550941"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0" y="1073888"/>
            <a:ext cx="5241851"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6270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8866339"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3788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3999" cy="685746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1941" y="5892990"/>
            <a:ext cx="2574684" cy="860902"/>
          </a:xfrm>
          <a:prstGeom prst="rect">
            <a:avLst/>
          </a:prstGeom>
        </p:spPr>
      </p:pic>
      <p:grpSp>
        <p:nvGrpSpPr>
          <p:cNvPr id="9" name="Group 8"/>
          <p:cNvGrpSpPr/>
          <p:nvPr userDrawn="1"/>
        </p:nvGrpSpPr>
        <p:grpSpPr>
          <a:xfrm>
            <a:off x="72117" y="75858"/>
            <a:ext cx="2217799" cy="595647"/>
            <a:chOff x="-982551" y="478559"/>
            <a:chExt cx="7681145" cy="2062970"/>
          </a:xfrm>
        </p:grpSpPr>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2551" y="478559"/>
              <a:ext cx="5191944" cy="2062970"/>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9393" y="709946"/>
              <a:ext cx="2489201" cy="1600203"/>
            </a:xfrm>
            <a:prstGeom prst="rect">
              <a:avLst/>
            </a:prstGeom>
          </p:spPr>
        </p:pic>
      </p:grpSp>
    </p:spTree>
    <p:extLst>
      <p:ext uri="{BB962C8B-B14F-4D97-AF65-F5344CB8AC3E}">
        <p14:creationId xmlns:p14="http://schemas.microsoft.com/office/powerpoint/2010/main" val="390954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1">
    <p:spTree>
      <p:nvGrpSpPr>
        <p:cNvPr id="1" name=""/>
        <p:cNvGrpSpPr/>
        <p:nvPr/>
      </p:nvGrpSpPr>
      <p:grpSpPr>
        <a:xfrm>
          <a:off x="0" y="0"/>
          <a:ext cx="0" cy="0"/>
          <a:chOff x="0" y="0"/>
          <a:chExt cx="0" cy="0"/>
        </a:xfrm>
      </p:grpSpPr>
      <p:cxnSp>
        <p:nvCxnSpPr>
          <p:cNvPr id="19" name="Straight Connector 18"/>
          <p:cNvCxnSpPr/>
          <p:nvPr userDrawn="1"/>
        </p:nvCxnSpPr>
        <p:spPr>
          <a:xfrm>
            <a:off x="930275" y="2137795"/>
            <a:ext cx="8213725"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2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1"/>
          </p:nvPr>
        </p:nvSpPr>
        <p:spPr>
          <a:xfrm>
            <a:off x="487184"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2"/>
          </p:nvPr>
        </p:nvSpPr>
        <p:spPr>
          <a:xfrm>
            <a:off x="487184"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3"/>
          </p:nvPr>
        </p:nvSpPr>
        <p:spPr>
          <a:xfrm>
            <a:off x="2545656"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4"/>
          </p:nvPr>
        </p:nvSpPr>
        <p:spPr>
          <a:xfrm>
            <a:off x="2545656"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5"/>
          </p:nvPr>
        </p:nvSpPr>
        <p:spPr>
          <a:xfrm>
            <a:off x="4604128"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6"/>
          </p:nvPr>
        </p:nvSpPr>
        <p:spPr>
          <a:xfrm>
            <a:off x="4604128"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7"/>
          </p:nvPr>
        </p:nvSpPr>
        <p:spPr>
          <a:xfrm>
            <a:off x="6662600"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8"/>
          </p:nvPr>
        </p:nvSpPr>
        <p:spPr>
          <a:xfrm>
            <a:off x="6662600"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34315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3">
    <p:spTree>
      <p:nvGrpSpPr>
        <p:cNvPr id="1" name=""/>
        <p:cNvGrpSpPr/>
        <p:nvPr/>
      </p:nvGrpSpPr>
      <p:grpSpPr>
        <a:xfrm>
          <a:off x="0" y="0"/>
          <a:ext cx="0" cy="0"/>
          <a:chOff x="0" y="0"/>
          <a:chExt cx="0" cy="0"/>
        </a:xfrm>
      </p:grpSpPr>
      <p:cxnSp>
        <p:nvCxnSpPr>
          <p:cNvPr id="19" name="Straight Connector 18"/>
          <p:cNvCxnSpPr/>
          <p:nvPr userDrawn="1"/>
        </p:nvCxnSpPr>
        <p:spPr>
          <a:xfrm>
            <a:off x="0" y="2137795"/>
            <a:ext cx="8213725"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8" name="Text Placeholder 5"/>
          <p:cNvSpPr>
            <a:spLocks noGrp="1"/>
          </p:cNvSpPr>
          <p:nvPr>
            <p:ph type="body" sz="quarter" idx="21"/>
          </p:nvPr>
        </p:nvSpPr>
        <p:spPr>
          <a:xfrm>
            <a:off x="487184"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22"/>
          </p:nvPr>
        </p:nvSpPr>
        <p:spPr>
          <a:xfrm>
            <a:off x="487184"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23"/>
          </p:nvPr>
        </p:nvSpPr>
        <p:spPr>
          <a:xfrm>
            <a:off x="2545656"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4"/>
          </p:nvPr>
        </p:nvSpPr>
        <p:spPr>
          <a:xfrm>
            <a:off x="2545656"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5"/>
          </p:nvPr>
        </p:nvSpPr>
        <p:spPr>
          <a:xfrm>
            <a:off x="4604128"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6"/>
          </p:nvPr>
        </p:nvSpPr>
        <p:spPr>
          <a:xfrm>
            <a:off x="4604128"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7"/>
          </p:nvPr>
        </p:nvSpPr>
        <p:spPr>
          <a:xfrm>
            <a:off x="6662600"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8"/>
          </p:nvPr>
        </p:nvSpPr>
        <p:spPr>
          <a:xfrm>
            <a:off x="6662600"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86624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4">
    <p:spTree>
      <p:nvGrpSpPr>
        <p:cNvPr id="1" name=""/>
        <p:cNvGrpSpPr/>
        <p:nvPr/>
      </p:nvGrpSpPr>
      <p:grpSpPr>
        <a:xfrm>
          <a:off x="0" y="0"/>
          <a:ext cx="0" cy="0"/>
          <a:chOff x="0" y="0"/>
          <a:chExt cx="0" cy="0"/>
        </a:xfrm>
      </p:grpSpPr>
      <p:sp>
        <p:nvSpPr>
          <p:cNvPr id="8" name="Freeform 7"/>
          <p:cNvSpPr>
            <a:spLocks/>
          </p:cNvSpPr>
          <p:nvPr userDrawn="1"/>
        </p:nvSpPr>
        <p:spPr bwMode="auto">
          <a:xfrm>
            <a:off x="3675063" y="1616075"/>
            <a:ext cx="1982788" cy="2935288"/>
          </a:xfrm>
          <a:custGeom>
            <a:avLst/>
            <a:gdLst>
              <a:gd name="T0" fmla="*/ 0 w 1249"/>
              <a:gd name="T1" fmla="*/ 0 h 1849"/>
              <a:gd name="T2" fmla="*/ 0 w 1249"/>
              <a:gd name="T3" fmla="*/ 1492 h 1849"/>
              <a:gd name="T4" fmla="*/ 625 w 1249"/>
              <a:gd name="T5" fmla="*/ 1849 h 1849"/>
              <a:gd name="T6" fmla="*/ 1249 w 1249"/>
              <a:gd name="T7" fmla="*/ 1492 h 1849"/>
              <a:gd name="T8" fmla="*/ 1249 w 1249"/>
              <a:gd name="T9" fmla="*/ 0 h 1849"/>
              <a:gd name="T10" fmla="*/ 0 w 1249"/>
              <a:gd name="T11" fmla="*/ 0 h 1849"/>
              <a:gd name="T12" fmla="*/ 0 w 1249"/>
              <a:gd name="T13" fmla="*/ 0 h 1849"/>
              <a:gd name="T14" fmla="*/ 0 w 1249"/>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9" h="1849">
                <a:moveTo>
                  <a:pt x="0" y="0"/>
                </a:moveTo>
                <a:lnTo>
                  <a:pt x="0" y="1492"/>
                </a:lnTo>
                <a:lnTo>
                  <a:pt x="625" y="1849"/>
                </a:lnTo>
                <a:lnTo>
                  <a:pt x="1249" y="1492"/>
                </a:lnTo>
                <a:lnTo>
                  <a:pt x="1249"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070350" y="3863975"/>
            <a:ext cx="1193800" cy="1373188"/>
          </a:xfrm>
          <a:custGeom>
            <a:avLst/>
            <a:gdLst>
              <a:gd name="T0" fmla="*/ 376 w 752"/>
              <a:gd name="T1" fmla="*/ 0 h 865"/>
              <a:gd name="T2" fmla="*/ 0 w 752"/>
              <a:gd name="T3" fmla="*/ 217 h 865"/>
              <a:gd name="T4" fmla="*/ 0 w 752"/>
              <a:gd name="T5" fmla="*/ 648 h 865"/>
              <a:gd name="T6" fmla="*/ 376 w 752"/>
              <a:gd name="T7" fmla="*/ 865 h 865"/>
              <a:gd name="T8" fmla="*/ 752 w 752"/>
              <a:gd name="T9" fmla="*/ 648 h 865"/>
              <a:gd name="T10" fmla="*/ 752 w 752"/>
              <a:gd name="T11" fmla="*/ 217 h 865"/>
              <a:gd name="T12" fmla="*/ 376 w 752"/>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2" h="865">
                <a:moveTo>
                  <a:pt x="376" y="0"/>
                </a:moveTo>
                <a:lnTo>
                  <a:pt x="0" y="217"/>
                </a:lnTo>
                <a:lnTo>
                  <a:pt x="0" y="648"/>
                </a:lnTo>
                <a:lnTo>
                  <a:pt x="376" y="865"/>
                </a:lnTo>
                <a:lnTo>
                  <a:pt x="752" y="648"/>
                </a:lnTo>
                <a:lnTo>
                  <a:pt x="752"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1414463" y="1616075"/>
            <a:ext cx="1985963"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1811338" y="3863975"/>
            <a:ext cx="1192213" cy="1373188"/>
          </a:xfrm>
          <a:custGeom>
            <a:avLst/>
            <a:gdLst>
              <a:gd name="T0" fmla="*/ 376 w 751"/>
              <a:gd name="T1" fmla="*/ 0 h 865"/>
              <a:gd name="T2" fmla="*/ 0 w 751"/>
              <a:gd name="T3" fmla="*/ 217 h 865"/>
              <a:gd name="T4" fmla="*/ 0 w 751"/>
              <a:gd name="T5" fmla="*/ 648 h 865"/>
              <a:gd name="T6" fmla="*/ 376 w 751"/>
              <a:gd name="T7" fmla="*/ 865 h 865"/>
              <a:gd name="T8" fmla="*/ 751 w 751"/>
              <a:gd name="T9" fmla="*/ 648 h 865"/>
              <a:gd name="T10" fmla="*/ 751 w 751"/>
              <a:gd name="T11" fmla="*/ 217 h 865"/>
              <a:gd name="T12" fmla="*/ 376 w 751"/>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1" h="865">
                <a:moveTo>
                  <a:pt x="376" y="0"/>
                </a:moveTo>
                <a:lnTo>
                  <a:pt x="0" y="217"/>
                </a:lnTo>
                <a:lnTo>
                  <a:pt x="0" y="648"/>
                </a:lnTo>
                <a:lnTo>
                  <a:pt x="376" y="865"/>
                </a:lnTo>
                <a:lnTo>
                  <a:pt x="751" y="648"/>
                </a:lnTo>
                <a:lnTo>
                  <a:pt x="751"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userDrawn="1"/>
        </p:nvSpPr>
        <p:spPr bwMode="auto">
          <a:xfrm>
            <a:off x="5932488" y="1616075"/>
            <a:ext cx="1985963"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userDrawn="1"/>
        </p:nvSpPr>
        <p:spPr bwMode="auto">
          <a:xfrm>
            <a:off x="6330950" y="3863975"/>
            <a:ext cx="1190625" cy="1373188"/>
          </a:xfrm>
          <a:custGeom>
            <a:avLst/>
            <a:gdLst>
              <a:gd name="T0" fmla="*/ 375 w 750"/>
              <a:gd name="T1" fmla="*/ 0 h 865"/>
              <a:gd name="T2" fmla="*/ 0 w 750"/>
              <a:gd name="T3" fmla="*/ 217 h 865"/>
              <a:gd name="T4" fmla="*/ 0 w 750"/>
              <a:gd name="T5" fmla="*/ 648 h 865"/>
              <a:gd name="T6" fmla="*/ 375 w 750"/>
              <a:gd name="T7" fmla="*/ 865 h 865"/>
              <a:gd name="T8" fmla="*/ 750 w 750"/>
              <a:gd name="T9" fmla="*/ 648 h 865"/>
              <a:gd name="T10" fmla="*/ 750 w 750"/>
              <a:gd name="T11" fmla="*/ 217 h 865"/>
              <a:gd name="T12" fmla="*/ 375 w 750"/>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0" h="865">
                <a:moveTo>
                  <a:pt x="375" y="0"/>
                </a:moveTo>
                <a:lnTo>
                  <a:pt x="0" y="217"/>
                </a:lnTo>
                <a:lnTo>
                  <a:pt x="0" y="648"/>
                </a:lnTo>
                <a:lnTo>
                  <a:pt x="375" y="865"/>
                </a:lnTo>
                <a:lnTo>
                  <a:pt x="750" y="648"/>
                </a:lnTo>
                <a:lnTo>
                  <a:pt x="750" y="217"/>
                </a:lnTo>
                <a:lnTo>
                  <a:pt x="375"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1414463"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1414463"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3"/>
          </p:nvPr>
        </p:nvSpPr>
        <p:spPr>
          <a:xfrm>
            <a:off x="3671888"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4"/>
          </p:nvPr>
        </p:nvSpPr>
        <p:spPr>
          <a:xfrm>
            <a:off x="3671888"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5"/>
          </p:nvPr>
        </p:nvSpPr>
        <p:spPr>
          <a:xfrm>
            <a:off x="5929313"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5929313"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83560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11.png"/><Relationship Id="rId4" Type="http://schemas.openxmlformats.org/officeDocument/2006/relationships/slideLayout" Target="../slideLayouts/slideLayout19.xml"/><Relationship Id="rId9"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9.xml"/><Relationship Id="rId7" Type="http://schemas.openxmlformats.org/officeDocument/2006/relationships/image" Target="../media/image10.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4.xml"/><Relationship Id="rId7" Type="http://schemas.openxmlformats.org/officeDocument/2006/relationships/image" Target="../media/image10.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5.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9.xml"/><Relationship Id="rId7"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image" Target="../media/image13.png"/><Relationship Id="rId4" Type="http://schemas.openxmlformats.org/officeDocument/2006/relationships/slideLayout" Target="../slideLayouts/slideLayout46.xml"/><Relationship Id="rId9" Type="http://schemas.openxmlformats.org/officeDocument/2006/relationships/image" Target="../media/image1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theme" Target="../theme/theme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445612"/>
            <a:ext cx="9144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99"/>
              </a:solidFill>
            </a:endParaRPr>
          </a:p>
        </p:txBody>
      </p:sp>
      <p:pic>
        <p:nvPicPr>
          <p:cNvPr id="2" name="Picture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 y="0"/>
            <a:ext cx="9144000" cy="6445612"/>
          </a:xfrm>
          <a:prstGeom prst="rect">
            <a:avLst/>
          </a:prstGeom>
        </p:spPr>
      </p:pic>
      <p:sp>
        <p:nvSpPr>
          <p:cNvPr id="12" name="Footer Placeholder 4"/>
          <p:cNvSpPr>
            <a:spLocks noGrp="1"/>
          </p:cNvSpPr>
          <p:nvPr>
            <p:ph type="ftr" sz="quarter" idx="3"/>
          </p:nvPr>
        </p:nvSpPr>
        <p:spPr>
          <a:xfrm>
            <a:off x="567390" y="5952658"/>
            <a:ext cx="7886700" cy="365126"/>
          </a:xfrm>
          <a:prstGeom prst="rect">
            <a:avLst/>
          </a:prstGeom>
        </p:spPr>
        <p:txBody>
          <a:bodyPr/>
          <a:lstStyle>
            <a:lvl1pPr>
              <a:defRPr sz="900"/>
            </a:lvl1pPr>
          </a:lstStyle>
          <a:p>
            <a:r>
              <a:rPr lang="en-US" dirty="0"/>
              <a:t>This project is supported by the Health Resources and Services Administration (HRSA) of the U.S. Department of Health and Human Services (HHS) under grant number U1OHA29290 for the AIDS Education and Training Centers. This information or content and conclusions are those of the author and should not be construed as the official position or policy of, nor should any endorsements be inferred by HRSA, HHS or the U.S. Government.</a:t>
            </a:r>
          </a:p>
        </p:txBody>
      </p:sp>
      <p:grpSp>
        <p:nvGrpSpPr>
          <p:cNvPr id="11" name="Group 10"/>
          <p:cNvGrpSpPr/>
          <p:nvPr userDrawn="1"/>
        </p:nvGrpSpPr>
        <p:grpSpPr>
          <a:xfrm>
            <a:off x="0" y="6504700"/>
            <a:ext cx="1076585" cy="294212"/>
            <a:chOff x="-1274035" y="420659"/>
            <a:chExt cx="7972628" cy="2178777"/>
          </a:xfrm>
        </p:grpSpPr>
        <p:pic>
          <p:nvPicPr>
            <p:cNvPr id="13" name="Picture 1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274035" y="420659"/>
              <a:ext cx="5483424" cy="2178777"/>
            </a:xfrm>
            <a:prstGeom prst="rect">
              <a:avLst/>
            </a:prstGeom>
          </p:spPr>
        </p:pic>
        <p:pic>
          <p:nvPicPr>
            <p:cNvPr id="14" name="Picture 1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209389" y="709946"/>
              <a:ext cx="2489204" cy="1600203"/>
            </a:xfrm>
            <a:prstGeom prst="rect">
              <a:avLst/>
            </a:prstGeom>
          </p:spPr>
        </p:pic>
      </p:grpSp>
      <p:pic>
        <p:nvPicPr>
          <p:cNvPr id="9" name="Picture 8"/>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065231" y="6493411"/>
            <a:ext cx="1044902" cy="355896"/>
          </a:xfrm>
          <a:prstGeom prst="rect">
            <a:avLst/>
          </a:prstGeom>
        </p:spPr>
      </p:pic>
    </p:spTree>
    <p:extLst>
      <p:ext uri="{BB962C8B-B14F-4D97-AF65-F5344CB8AC3E}">
        <p14:creationId xmlns:p14="http://schemas.microsoft.com/office/powerpoint/2010/main" val="2289949794"/>
      </p:ext>
    </p:extLst>
  </p:cSld>
  <p:clrMap bg1="lt1" tx1="dk1" bg2="lt2" tx2="dk2" accent1="accent1" accent2="accent2" accent3="accent3" accent4="accent4" accent5="accent5" accent6="accent6" hlink="hlink" folHlink="folHlink"/>
  <p:sldLayoutIdLst>
    <p:sldLayoutId id="2147483674" r:id="rId1"/>
    <p:sldLayoutId id="2147483746" r:id="rId2"/>
    <p:sldLayoutId id="2147483728" r:id="rId3"/>
    <p:sldLayoutId id="2147483729" r:id="rId4"/>
    <p:sldLayoutId id="2147483727" r:id="rId5"/>
    <p:sldLayoutId id="2147483668" r:id="rId6"/>
    <p:sldLayoutId id="2147483669" r:id="rId7"/>
    <p:sldLayoutId id="2147483670" r:id="rId8"/>
    <p:sldLayoutId id="2147483671" r:id="rId9"/>
    <p:sldLayoutId id="2147483672" r:id="rId10"/>
    <p:sldLayoutId id="2147483673" r:id="rId11"/>
    <p:sldLayoutId id="2147483676" r:id="rId12"/>
    <p:sldLayoutId id="2147483677" r:id="rId13"/>
    <p:sldLayoutId id="2147483678" r:id="rId14"/>
    <p:sldLayoutId id="214748367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7" name="Rectangle 6"/>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111397" y="6445612"/>
            <a:ext cx="1215124" cy="302918"/>
            <a:chOff x="556043" y="709946"/>
            <a:chExt cx="6419056" cy="1600203"/>
          </a:xfrm>
        </p:grpSpPr>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28744571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348039122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3091039758"/>
      </p:ext>
    </p:extLst>
  </p:cSld>
  <p:clrMap bg1="lt1" tx1="dk1" bg2="lt2" tx2="dk2" accent1="accent1" accent2="accent2" accent3="accent3" accent4="accent4" accent5="accent5" accent6="accent6" hlink="hlink" folHlink="folHlink"/>
  <p:sldLayoutIdLst>
    <p:sldLayoutId id="2147483699" r:id="rId1"/>
    <p:sldLayoutId id="2147483697" r:id="rId2"/>
    <p:sldLayoutId id="2147483701" r:id="rId3"/>
    <p:sldLayoutId id="2147483702" r:id="rId4"/>
    <p:sldLayoutId id="214748370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260119346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8561689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368655" y="362216"/>
            <a:ext cx="1866593" cy="462031"/>
            <a:chOff x="510323" y="709946"/>
            <a:chExt cx="6464776" cy="1600203"/>
          </a:xfrm>
        </p:grpSpPr>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27412399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F8CA4-54B6-4D8E-952E-E68D33F7EB9C}" type="datetimeFigureOut">
              <a:rPr lang="en-US" smtClean="0"/>
              <a:t>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7D68C-C797-4DD9-AEED-830D0EAD7454}" type="slidenum">
              <a:rPr lang="en-US" smtClean="0"/>
              <a:t>‹#›</a:t>
            </a:fld>
            <a:endParaRPr lang="en-US"/>
          </a:p>
        </p:txBody>
      </p:sp>
    </p:spTree>
    <p:extLst>
      <p:ext uri="{BB962C8B-B14F-4D97-AF65-F5344CB8AC3E}">
        <p14:creationId xmlns:p14="http://schemas.microsoft.com/office/powerpoint/2010/main" val="74074767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targethiv.org/library/aetc-national-coordinating-resource-center-0"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aidsetc.org/nhc" TargetMode="External"/><Relationship Id="rId5" Type="http://schemas.openxmlformats.org/officeDocument/2006/relationships/hyperlink" Target="mailto:hivecho@salud.unm.edu" TargetMode="External"/><Relationship Id="rId4" Type="http://schemas.openxmlformats.org/officeDocument/2006/relationships/hyperlink" Target="http://echo.unm.edu/" TargetMode="External"/><Relationship Id="rId9" Type="http://schemas.openxmlformats.org/officeDocument/2006/relationships/hyperlink" Target="http://www.scaetc.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601249" y="925116"/>
            <a:ext cx="6982082" cy="125403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defRPr/>
            </a:pPr>
            <a:r>
              <a:rPr lang="en-US" dirty="0">
                <a:solidFill>
                  <a:srgbClr val="008C99"/>
                </a:solidFill>
              </a:rPr>
              <a:t>Project ECHO</a:t>
            </a:r>
            <a:r>
              <a:rPr lang="en-US" sz="3200" baseline="30000" dirty="0">
                <a:solidFill>
                  <a:srgbClr val="008C99"/>
                </a:solidFill>
              </a:rPr>
              <a:t>®</a:t>
            </a:r>
            <a:r>
              <a:rPr lang="en-US" dirty="0">
                <a:solidFill>
                  <a:srgbClr val="008C99"/>
                </a:solidFill>
              </a:rPr>
              <a:t> - UNM</a:t>
            </a:r>
          </a:p>
          <a:p>
            <a:pPr lvl="0">
              <a:lnSpc>
                <a:spcPct val="100000"/>
              </a:lnSpc>
              <a:spcBef>
                <a:spcPts val="0"/>
              </a:spcBef>
              <a:defRPr/>
            </a:pPr>
            <a:r>
              <a:rPr lang="en-US" dirty="0">
                <a:solidFill>
                  <a:srgbClr val="008C99"/>
                </a:solidFill>
              </a:rPr>
              <a:t>HIV </a:t>
            </a:r>
            <a:r>
              <a:rPr lang="en-US" dirty="0" err="1">
                <a:solidFill>
                  <a:srgbClr val="008C99"/>
                </a:solidFill>
              </a:rPr>
              <a:t>TeleECHO</a:t>
            </a:r>
            <a:r>
              <a:rPr lang="en-US" dirty="0">
                <a:solidFill>
                  <a:srgbClr val="008C99"/>
                </a:solidFill>
              </a:rPr>
              <a:t> Clinic</a:t>
            </a:r>
          </a:p>
        </p:txBody>
      </p:sp>
      <p:sp>
        <p:nvSpPr>
          <p:cNvPr id="3" name="Text Placeholder 2"/>
          <p:cNvSpPr txBox="1">
            <a:spLocks/>
          </p:cNvSpPr>
          <p:nvPr/>
        </p:nvSpPr>
        <p:spPr>
          <a:xfrm>
            <a:off x="209550" y="2607337"/>
            <a:ext cx="7924799" cy="818801"/>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Breastfeeding in HIV</a:t>
            </a:r>
          </a:p>
        </p:txBody>
      </p:sp>
      <p:sp>
        <p:nvSpPr>
          <p:cNvPr id="4" name="Text Placeholder 2"/>
          <p:cNvSpPr txBox="1">
            <a:spLocks/>
          </p:cNvSpPr>
          <p:nvPr/>
        </p:nvSpPr>
        <p:spPr>
          <a:xfrm>
            <a:off x="2317316" y="3693101"/>
            <a:ext cx="3408218"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008C99"/>
                </a:solidFill>
              </a:rPr>
              <a:t>August 17, 2021</a:t>
            </a:r>
            <a:endParaRPr kumimoji="0" lang="en-US" sz="28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endParaRPr>
          </a:p>
        </p:txBody>
      </p:sp>
      <p:sp>
        <p:nvSpPr>
          <p:cNvPr id="5" name="Text Placeholder 2"/>
          <p:cNvSpPr txBox="1">
            <a:spLocks/>
          </p:cNvSpPr>
          <p:nvPr/>
        </p:nvSpPr>
        <p:spPr>
          <a:xfrm>
            <a:off x="438251" y="4728972"/>
            <a:ext cx="7375711"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rPr>
              <a:t>PGY-2 Pharmacy Resident, UNM Truman Health Services</a:t>
            </a:r>
          </a:p>
        </p:txBody>
      </p:sp>
      <p:sp>
        <p:nvSpPr>
          <p:cNvPr id="6" name="Text Placeholder 2"/>
          <p:cNvSpPr txBox="1">
            <a:spLocks/>
          </p:cNvSpPr>
          <p:nvPr/>
        </p:nvSpPr>
        <p:spPr>
          <a:xfrm>
            <a:off x="438251" y="4301061"/>
            <a:ext cx="7375711"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rPr>
              <a:t>Monica Douglas, PharmD</a:t>
            </a:r>
          </a:p>
        </p:txBody>
      </p:sp>
    </p:spTree>
    <p:extLst>
      <p:ext uri="{BB962C8B-B14F-4D97-AF65-F5344CB8AC3E}">
        <p14:creationId xmlns:p14="http://schemas.microsoft.com/office/powerpoint/2010/main" val="601304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HIV Transmission via Breastmilk</a:t>
            </a:r>
          </a:p>
        </p:txBody>
      </p:sp>
      <p:sp>
        <p:nvSpPr>
          <p:cNvPr id="6" name="Text Placeholder 5"/>
          <p:cNvSpPr>
            <a:spLocks noGrp="1"/>
          </p:cNvSpPr>
          <p:nvPr>
            <p:ph type="body" sz="quarter" idx="20"/>
          </p:nvPr>
        </p:nvSpPr>
        <p:spPr>
          <a:xfrm>
            <a:off x="626299" y="1331351"/>
            <a:ext cx="7701271" cy="5071730"/>
          </a:xfrm>
        </p:spPr>
        <p:txBody>
          <a:bodyPr/>
          <a:lstStyle/>
          <a:p>
            <a:pPr marL="0" indent="0">
              <a:buNone/>
            </a:pPr>
            <a:r>
              <a:rPr lang="en-US" sz="2400" b="1" dirty="0">
                <a:solidFill>
                  <a:schemeClr val="tx1"/>
                </a:solidFill>
              </a:rPr>
              <a:t>PROMISE Trial</a:t>
            </a:r>
            <a:endParaRPr lang="en-US" sz="700" b="1" dirty="0">
              <a:solidFill>
                <a:schemeClr val="tx1"/>
              </a:solidFill>
            </a:endParaRPr>
          </a:p>
          <a:p>
            <a:r>
              <a:rPr lang="en-US" sz="2400" dirty="0">
                <a:solidFill>
                  <a:schemeClr val="tx1"/>
                </a:solidFill>
              </a:rPr>
              <a:t>Randomized, open-label strategy trial in HIV-1 infected women (not on ART) with CD4 counts ≥350 cells/mm</a:t>
            </a:r>
            <a:r>
              <a:rPr lang="en-US" sz="2400" baseline="30000" dirty="0">
                <a:solidFill>
                  <a:schemeClr val="tx1"/>
                </a:solidFill>
              </a:rPr>
              <a:t>3</a:t>
            </a:r>
            <a:r>
              <a:rPr lang="en-US" sz="2400" dirty="0">
                <a:solidFill>
                  <a:schemeClr val="tx1"/>
                </a:solidFill>
              </a:rPr>
              <a:t> and their HIV-1 uninfected newborns in 7 countries</a:t>
            </a:r>
          </a:p>
          <a:p>
            <a:endParaRPr lang="en-US" sz="100" dirty="0">
              <a:solidFill>
                <a:schemeClr val="tx1"/>
              </a:solidFill>
            </a:endParaRPr>
          </a:p>
          <a:p>
            <a:r>
              <a:rPr lang="en-US" sz="2400" dirty="0">
                <a:solidFill>
                  <a:schemeClr val="tx1"/>
                </a:solidFill>
              </a:rPr>
              <a:t>Randomized at 6-14 days postpartum to maternal ART (</a:t>
            </a:r>
            <a:r>
              <a:rPr lang="en-US" sz="2400" dirty="0" err="1">
                <a:solidFill>
                  <a:schemeClr val="tx1"/>
                </a:solidFill>
              </a:rPr>
              <a:t>mART</a:t>
            </a:r>
            <a:r>
              <a:rPr lang="en-US" sz="2400" dirty="0">
                <a:solidFill>
                  <a:schemeClr val="tx1"/>
                </a:solidFill>
              </a:rPr>
              <a:t>) or infant nevirapine (</a:t>
            </a:r>
            <a:r>
              <a:rPr lang="en-US" sz="2400" dirty="0" err="1">
                <a:solidFill>
                  <a:schemeClr val="tx1"/>
                </a:solidFill>
              </a:rPr>
              <a:t>iNVP</a:t>
            </a:r>
            <a:r>
              <a:rPr lang="en-US" sz="2400" dirty="0">
                <a:solidFill>
                  <a:schemeClr val="tx1"/>
                </a:solidFill>
              </a:rPr>
              <a:t>) prophylaxis</a:t>
            </a:r>
          </a:p>
          <a:p>
            <a:pPr lvl="1"/>
            <a:r>
              <a:rPr lang="en-US" sz="2000" dirty="0">
                <a:solidFill>
                  <a:schemeClr val="tx1"/>
                </a:solidFill>
              </a:rPr>
              <a:t>Prophylaxis continued until 18 months after delivery or breastfeeding cessation, infant HIV-1 infection, or toxicity (whichever occurred first)</a:t>
            </a:r>
          </a:p>
          <a:p>
            <a:pPr lvl="1"/>
            <a:endParaRPr lang="en-US" sz="100" dirty="0">
              <a:solidFill>
                <a:schemeClr val="tx1"/>
              </a:solidFill>
            </a:endParaRPr>
          </a:p>
          <a:p>
            <a:r>
              <a:rPr lang="en-US" sz="2400" dirty="0">
                <a:solidFill>
                  <a:schemeClr val="tx1"/>
                </a:solidFill>
              </a:rPr>
              <a:t>2431 mother-infant pairs; median CD4: 686 cells/mm</a:t>
            </a:r>
            <a:r>
              <a:rPr lang="en-US" sz="2400" baseline="30000" dirty="0">
                <a:solidFill>
                  <a:schemeClr val="tx1"/>
                </a:solidFill>
              </a:rPr>
              <a:t>3</a:t>
            </a:r>
            <a:endParaRPr lang="en-US" sz="2400" dirty="0">
              <a:solidFill>
                <a:schemeClr val="tx1"/>
              </a:solidFill>
            </a:endParaRPr>
          </a:p>
          <a:p>
            <a:r>
              <a:rPr lang="en-US" sz="2400" dirty="0">
                <a:solidFill>
                  <a:schemeClr val="tx1"/>
                </a:solidFill>
              </a:rPr>
              <a:t>Infant HIV-infection: 7/1219 (0.57%) in </a:t>
            </a:r>
            <a:r>
              <a:rPr lang="en-US" sz="2400" dirty="0" err="1">
                <a:solidFill>
                  <a:schemeClr val="tx1"/>
                </a:solidFill>
              </a:rPr>
              <a:t>mART</a:t>
            </a:r>
            <a:r>
              <a:rPr lang="en-US" sz="2400" dirty="0">
                <a:solidFill>
                  <a:schemeClr val="tx1"/>
                </a:solidFill>
              </a:rPr>
              <a:t> vs. 7/1211 (0.58%) </a:t>
            </a:r>
            <a:r>
              <a:rPr lang="en-US" sz="2400" dirty="0" err="1">
                <a:solidFill>
                  <a:schemeClr val="tx1"/>
                </a:solidFill>
              </a:rPr>
              <a:t>iNVP</a:t>
            </a:r>
            <a:r>
              <a:rPr lang="en-US" sz="2400" dirty="0">
                <a:solidFill>
                  <a:schemeClr val="tx1"/>
                </a:solidFill>
              </a:rPr>
              <a:t> group (HR 1.0, 96% repeated CI </a:t>
            </a:r>
            <a:r>
              <a:rPr lang="en-US" sz="2400">
                <a:solidFill>
                  <a:schemeClr val="tx1"/>
                </a:solidFill>
              </a:rPr>
              <a:t>0.3-3.1)</a:t>
            </a:r>
          </a:p>
        </p:txBody>
      </p:sp>
      <p:sp>
        <p:nvSpPr>
          <p:cNvPr id="3" name="TextBox 2">
            <a:extLst>
              <a:ext uri="{FF2B5EF4-FFF2-40B4-BE49-F238E27FC236}">
                <a16:creationId xmlns:a16="http://schemas.microsoft.com/office/drawing/2014/main" id="{D5348DB5-FB3B-4901-8828-28E2E8C402E9}"/>
              </a:ext>
            </a:extLst>
          </p:cNvPr>
          <p:cNvSpPr txBox="1"/>
          <p:nvPr/>
        </p:nvSpPr>
        <p:spPr>
          <a:xfrm>
            <a:off x="2354893" y="6462313"/>
            <a:ext cx="5160723" cy="307777"/>
          </a:xfrm>
          <a:prstGeom prst="rect">
            <a:avLst/>
          </a:prstGeom>
          <a:noFill/>
        </p:spPr>
        <p:txBody>
          <a:bodyPr wrap="square" rtlCol="0">
            <a:spAutoFit/>
          </a:bodyPr>
          <a:lstStyle/>
          <a:p>
            <a:pPr algn="ctr"/>
            <a:r>
              <a:rPr lang="en-US" sz="1400" dirty="0">
                <a:solidFill>
                  <a:schemeClr val="bg1"/>
                </a:solidFill>
              </a:rPr>
              <a:t>Flynn PM. </a:t>
            </a:r>
            <a:r>
              <a:rPr lang="en-US" sz="1400" i="1" dirty="0">
                <a:solidFill>
                  <a:schemeClr val="bg1"/>
                </a:solidFill>
              </a:rPr>
              <a:t>J </a:t>
            </a:r>
            <a:r>
              <a:rPr lang="en-US" sz="1400" i="1" dirty="0" err="1">
                <a:solidFill>
                  <a:schemeClr val="bg1"/>
                </a:solidFill>
              </a:rPr>
              <a:t>Acquir</a:t>
            </a:r>
            <a:r>
              <a:rPr lang="en-US" sz="1400" i="1" dirty="0">
                <a:solidFill>
                  <a:schemeClr val="bg1"/>
                </a:solidFill>
              </a:rPr>
              <a:t> Immune </a:t>
            </a:r>
            <a:r>
              <a:rPr lang="en-US" sz="1400" i="1" dirty="0" err="1">
                <a:solidFill>
                  <a:schemeClr val="bg1"/>
                </a:solidFill>
              </a:rPr>
              <a:t>Defic</a:t>
            </a:r>
            <a:r>
              <a:rPr lang="en-US" sz="1400" i="1" dirty="0">
                <a:solidFill>
                  <a:schemeClr val="bg1"/>
                </a:solidFill>
              </a:rPr>
              <a:t> </a:t>
            </a:r>
            <a:r>
              <a:rPr lang="en-US" sz="1400" i="1" dirty="0" err="1">
                <a:solidFill>
                  <a:schemeClr val="bg1"/>
                </a:solidFill>
              </a:rPr>
              <a:t>Syndr</a:t>
            </a:r>
            <a:r>
              <a:rPr lang="en-US" sz="1400" i="1" dirty="0">
                <a:solidFill>
                  <a:schemeClr val="bg1"/>
                </a:solidFill>
              </a:rPr>
              <a:t>. </a:t>
            </a:r>
            <a:r>
              <a:rPr lang="en-US" sz="1400" dirty="0">
                <a:solidFill>
                  <a:schemeClr val="bg1"/>
                </a:solidFill>
              </a:rPr>
              <a:t>2018; 77(4):383-392.</a:t>
            </a:r>
          </a:p>
        </p:txBody>
      </p:sp>
    </p:spTree>
    <p:extLst>
      <p:ext uri="{BB962C8B-B14F-4D97-AF65-F5344CB8AC3E}">
        <p14:creationId xmlns:p14="http://schemas.microsoft.com/office/powerpoint/2010/main" val="563724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HIV Transmission via Breastmilk</a:t>
            </a:r>
          </a:p>
        </p:txBody>
      </p:sp>
      <p:sp>
        <p:nvSpPr>
          <p:cNvPr id="6" name="Text Placeholder 5"/>
          <p:cNvSpPr>
            <a:spLocks noGrp="1"/>
          </p:cNvSpPr>
          <p:nvPr>
            <p:ph type="body" sz="quarter" idx="20"/>
          </p:nvPr>
        </p:nvSpPr>
        <p:spPr>
          <a:xfrm>
            <a:off x="626299" y="1331351"/>
            <a:ext cx="7701271" cy="5071730"/>
          </a:xfrm>
        </p:spPr>
        <p:txBody>
          <a:bodyPr/>
          <a:lstStyle/>
          <a:p>
            <a:pPr marL="0" indent="0">
              <a:buNone/>
            </a:pPr>
            <a:r>
              <a:rPr lang="en-US" sz="2400" b="1" dirty="0">
                <a:solidFill>
                  <a:schemeClr val="tx1"/>
                </a:solidFill>
              </a:rPr>
              <a:t>PROMISE Trial – Secondary Analysis </a:t>
            </a:r>
            <a:endParaRPr lang="en-US" sz="700" b="1" dirty="0">
              <a:solidFill>
                <a:schemeClr val="tx1"/>
              </a:solidFill>
            </a:endParaRPr>
          </a:p>
          <a:p>
            <a:r>
              <a:rPr lang="en-US" sz="2400" dirty="0">
                <a:solidFill>
                  <a:schemeClr val="tx1"/>
                </a:solidFill>
              </a:rPr>
              <a:t>7 infant HIV-1 infections in each treatment arm </a:t>
            </a:r>
          </a:p>
          <a:p>
            <a:pPr lvl="1"/>
            <a:r>
              <a:rPr lang="en-US" sz="2000">
                <a:solidFill>
                  <a:schemeClr val="tx1"/>
                </a:solidFill>
              </a:rPr>
              <a:t>Median maternal viral load (MVL): </a:t>
            </a:r>
            <a:r>
              <a:rPr lang="en-US" sz="2000" dirty="0" err="1">
                <a:solidFill>
                  <a:schemeClr val="tx1"/>
                </a:solidFill>
              </a:rPr>
              <a:t>mART</a:t>
            </a:r>
            <a:r>
              <a:rPr lang="en-US" sz="2000" dirty="0">
                <a:solidFill>
                  <a:schemeClr val="tx1"/>
                </a:solidFill>
              </a:rPr>
              <a:t> 6,627 copies/mL vs. </a:t>
            </a:r>
            <a:r>
              <a:rPr lang="en-US" sz="2000" dirty="0" err="1">
                <a:solidFill>
                  <a:schemeClr val="tx1"/>
                </a:solidFill>
              </a:rPr>
              <a:t>iNVP</a:t>
            </a:r>
            <a:r>
              <a:rPr lang="en-US" sz="2000" dirty="0">
                <a:solidFill>
                  <a:schemeClr val="tx1"/>
                </a:solidFill>
              </a:rPr>
              <a:t> 59,816 copies/mL </a:t>
            </a:r>
          </a:p>
          <a:p>
            <a:pPr lvl="1"/>
            <a:r>
              <a:rPr lang="en-US" sz="2000" dirty="0">
                <a:solidFill>
                  <a:schemeClr val="tx1"/>
                </a:solidFill>
              </a:rPr>
              <a:t>Two notable cases of </a:t>
            </a:r>
            <a:r>
              <a:rPr lang="en-US" sz="2000" u="sng" dirty="0">
                <a:solidFill>
                  <a:schemeClr val="tx1"/>
                </a:solidFill>
              </a:rPr>
              <a:t>MVL “non-detected” or “detected but below 40 copies/mL” on same date of infant’s first positive HIV RNA</a:t>
            </a:r>
          </a:p>
          <a:p>
            <a:pPr lvl="1"/>
            <a:endParaRPr lang="en-US" sz="800" dirty="0">
              <a:solidFill>
                <a:schemeClr val="tx1"/>
              </a:solidFill>
            </a:endParaRPr>
          </a:p>
          <a:p>
            <a:r>
              <a:rPr lang="en-US" sz="2400">
                <a:solidFill>
                  <a:schemeClr val="tx1"/>
                </a:solidFill>
              </a:rPr>
              <a:t>Baseline MVL </a:t>
            </a:r>
            <a:r>
              <a:rPr lang="en-US" sz="2400" dirty="0">
                <a:solidFill>
                  <a:schemeClr val="tx1"/>
                </a:solidFill>
              </a:rPr>
              <a:t>and CD4 count not significantly associated with infant HIV-1 infection </a:t>
            </a:r>
          </a:p>
          <a:p>
            <a:endParaRPr lang="en-US" sz="800" dirty="0">
              <a:solidFill>
                <a:schemeClr val="tx1"/>
              </a:solidFill>
            </a:endParaRPr>
          </a:p>
          <a:p>
            <a:r>
              <a:rPr lang="en-US" sz="2400" dirty="0">
                <a:solidFill>
                  <a:schemeClr val="tx1"/>
                </a:solidFill>
              </a:rPr>
              <a:t>Significantly associated with infant HIV-1 infection:</a:t>
            </a:r>
          </a:p>
          <a:p>
            <a:pPr lvl="1"/>
            <a:r>
              <a:rPr lang="en-US" sz="2000" dirty="0">
                <a:solidFill>
                  <a:schemeClr val="tx1"/>
                </a:solidFill>
              </a:rPr>
              <a:t>Time-varying MVL in </a:t>
            </a:r>
            <a:r>
              <a:rPr lang="en-US" sz="2000" dirty="0" err="1">
                <a:solidFill>
                  <a:schemeClr val="tx1"/>
                </a:solidFill>
              </a:rPr>
              <a:t>mART</a:t>
            </a:r>
            <a:r>
              <a:rPr lang="en-US" sz="2000" dirty="0">
                <a:solidFill>
                  <a:schemeClr val="tx1"/>
                </a:solidFill>
              </a:rPr>
              <a:t> arm (HR 13.96; 95% CI 3.12, 62.45)</a:t>
            </a:r>
          </a:p>
          <a:p>
            <a:pPr lvl="1"/>
            <a:r>
              <a:rPr lang="en-US" sz="2000" dirty="0">
                <a:solidFill>
                  <a:schemeClr val="tx1"/>
                </a:solidFill>
              </a:rPr>
              <a:t>Time-varying CD4 cell counts in </a:t>
            </a:r>
            <a:r>
              <a:rPr lang="en-US" sz="2000" dirty="0" err="1">
                <a:solidFill>
                  <a:schemeClr val="tx1"/>
                </a:solidFill>
              </a:rPr>
              <a:t>mART</a:t>
            </a:r>
            <a:r>
              <a:rPr lang="en-US" sz="2000" dirty="0">
                <a:solidFill>
                  <a:schemeClr val="tx1"/>
                </a:solidFill>
              </a:rPr>
              <a:t> arm (HR 0.18; 95% CI 0.03, 0.93</a:t>
            </a:r>
            <a:r>
              <a:rPr lang="en-US" sz="2000">
                <a:solidFill>
                  <a:schemeClr val="tx1"/>
                </a:solidFill>
              </a:rPr>
              <a:t>) </a:t>
            </a:r>
            <a:endParaRPr lang="en-US" sz="2000" dirty="0">
              <a:solidFill>
                <a:schemeClr val="tx1"/>
              </a:solidFill>
            </a:endParaRPr>
          </a:p>
        </p:txBody>
      </p:sp>
      <p:sp>
        <p:nvSpPr>
          <p:cNvPr id="4" name="TextBox 3">
            <a:extLst>
              <a:ext uri="{FF2B5EF4-FFF2-40B4-BE49-F238E27FC236}">
                <a16:creationId xmlns:a16="http://schemas.microsoft.com/office/drawing/2014/main" id="{8C6F17E7-58A9-B24A-9936-B575B94F1A63}"/>
              </a:ext>
            </a:extLst>
          </p:cNvPr>
          <p:cNvSpPr txBox="1"/>
          <p:nvPr/>
        </p:nvSpPr>
        <p:spPr>
          <a:xfrm>
            <a:off x="-767443" y="5780314"/>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66F82438-683B-7E45-886B-0CE030520F57}"/>
              </a:ext>
            </a:extLst>
          </p:cNvPr>
          <p:cNvSpPr txBox="1"/>
          <p:nvPr/>
        </p:nvSpPr>
        <p:spPr>
          <a:xfrm>
            <a:off x="2354893" y="6462313"/>
            <a:ext cx="5160723" cy="307777"/>
          </a:xfrm>
          <a:prstGeom prst="rect">
            <a:avLst/>
          </a:prstGeom>
          <a:noFill/>
        </p:spPr>
        <p:txBody>
          <a:bodyPr wrap="square" rtlCol="0">
            <a:spAutoFit/>
          </a:bodyPr>
          <a:lstStyle/>
          <a:p>
            <a:pPr algn="ctr"/>
            <a:r>
              <a:rPr lang="en-US" sz="1400" dirty="0">
                <a:solidFill>
                  <a:schemeClr val="bg1"/>
                </a:solidFill>
              </a:rPr>
              <a:t>Flynn PM. </a:t>
            </a:r>
            <a:r>
              <a:rPr lang="en-US" sz="1400" i="1" dirty="0">
                <a:solidFill>
                  <a:schemeClr val="bg1"/>
                </a:solidFill>
              </a:rPr>
              <a:t>J </a:t>
            </a:r>
            <a:r>
              <a:rPr lang="en-US" sz="1400" i="1" dirty="0" err="1">
                <a:solidFill>
                  <a:schemeClr val="bg1"/>
                </a:solidFill>
              </a:rPr>
              <a:t>Acquir</a:t>
            </a:r>
            <a:r>
              <a:rPr lang="en-US" sz="1400" i="1" dirty="0">
                <a:solidFill>
                  <a:schemeClr val="bg1"/>
                </a:solidFill>
              </a:rPr>
              <a:t> Immune </a:t>
            </a:r>
            <a:r>
              <a:rPr lang="en-US" sz="1400" i="1" dirty="0" err="1">
                <a:solidFill>
                  <a:schemeClr val="bg1"/>
                </a:solidFill>
              </a:rPr>
              <a:t>Defic</a:t>
            </a:r>
            <a:r>
              <a:rPr lang="en-US" sz="1400" i="1" dirty="0">
                <a:solidFill>
                  <a:schemeClr val="bg1"/>
                </a:solidFill>
              </a:rPr>
              <a:t> </a:t>
            </a:r>
            <a:r>
              <a:rPr lang="en-US" sz="1400" i="1" dirty="0" err="1">
                <a:solidFill>
                  <a:schemeClr val="bg1"/>
                </a:solidFill>
              </a:rPr>
              <a:t>Syndr</a:t>
            </a:r>
            <a:r>
              <a:rPr lang="en-US" sz="1400" i="1" dirty="0">
                <a:solidFill>
                  <a:schemeClr val="bg1"/>
                </a:solidFill>
              </a:rPr>
              <a:t>. </a:t>
            </a:r>
            <a:r>
              <a:rPr lang="en-US" sz="1400" dirty="0">
                <a:solidFill>
                  <a:schemeClr val="bg1"/>
                </a:solidFill>
              </a:rPr>
              <a:t>2018; 77(4):383-392.</a:t>
            </a:r>
          </a:p>
        </p:txBody>
      </p:sp>
    </p:spTree>
    <p:extLst>
      <p:ext uri="{BB962C8B-B14F-4D97-AF65-F5344CB8AC3E}">
        <p14:creationId xmlns:p14="http://schemas.microsoft.com/office/powerpoint/2010/main" val="2042121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Cell-associated HIV Transmission </a:t>
            </a:r>
          </a:p>
        </p:txBody>
      </p:sp>
      <p:sp>
        <p:nvSpPr>
          <p:cNvPr id="6" name="Text Placeholder 5"/>
          <p:cNvSpPr>
            <a:spLocks noGrp="1"/>
          </p:cNvSpPr>
          <p:nvPr>
            <p:ph type="body" sz="quarter" idx="20"/>
          </p:nvPr>
        </p:nvSpPr>
        <p:spPr>
          <a:xfrm>
            <a:off x="404649" y="1146990"/>
            <a:ext cx="8334704" cy="4222513"/>
          </a:xfrm>
        </p:spPr>
        <p:txBody>
          <a:bodyPr/>
          <a:lstStyle/>
          <a:p>
            <a:r>
              <a:rPr lang="en-US" b="1" dirty="0">
                <a:solidFill>
                  <a:srgbClr val="008C99"/>
                </a:solidFill>
              </a:rPr>
              <a:t>Cell-associated HIV</a:t>
            </a:r>
            <a:r>
              <a:rPr lang="en-US" dirty="0">
                <a:solidFill>
                  <a:schemeClr val="tx1"/>
                </a:solidFill>
              </a:rPr>
              <a:t>: transmission via latent reservoir</a:t>
            </a:r>
          </a:p>
          <a:p>
            <a:pPr lvl="1"/>
            <a:r>
              <a:rPr lang="en-US" dirty="0">
                <a:solidFill>
                  <a:schemeClr val="tx1"/>
                </a:solidFill>
              </a:rPr>
              <a:t>Typically measured by HIV DNA</a:t>
            </a:r>
          </a:p>
          <a:p>
            <a:r>
              <a:rPr lang="en-US" dirty="0">
                <a:solidFill>
                  <a:schemeClr val="tx1"/>
                </a:solidFill>
              </a:rPr>
              <a:t>Cells become activated via extravasation or transepithelial migration</a:t>
            </a:r>
          </a:p>
        </p:txBody>
      </p:sp>
      <p:sp>
        <p:nvSpPr>
          <p:cNvPr id="3" name="TextBox 2">
            <a:extLst>
              <a:ext uri="{FF2B5EF4-FFF2-40B4-BE49-F238E27FC236}">
                <a16:creationId xmlns:a16="http://schemas.microsoft.com/office/drawing/2014/main" id="{D5348DB5-FB3B-4901-8828-28E2E8C402E9}"/>
              </a:ext>
            </a:extLst>
          </p:cNvPr>
          <p:cNvSpPr txBox="1"/>
          <p:nvPr/>
        </p:nvSpPr>
        <p:spPr>
          <a:xfrm>
            <a:off x="2354893" y="6396997"/>
            <a:ext cx="5160723" cy="523220"/>
          </a:xfrm>
          <a:prstGeom prst="rect">
            <a:avLst/>
          </a:prstGeom>
          <a:noFill/>
        </p:spPr>
        <p:txBody>
          <a:bodyPr wrap="square" rtlCol="0">
            <a:spAutoFit/>
          </a:bodyPr>
          <a:lstStyle/>
          <a:p>
            <a:pPr algn="ctr"/>
            <a:r>
              <a:rPr lang="en-US" sz="1400" dirty="0">
                <a:solidFill>
                  <a:schemeClr val="bg1"/>
                </a:solidFill>
              </a:rPr>
              <a:t>DHHS HIV Perinatal Guidelines 2021.</a:t>
            </a:r>
          </a:p>
          <a:p>
            <a:pPr algn="ctr"/>
            <a:r>
              <a:rPr lang="en-US" sz="1400" dirty="0" err="1">
                <a:solidFill>
                  <a:schemeClr val="bg1"/>
                </a:solidFill>
              </a:rPr>
              <a:t>Moseholm</a:t>
            </a:r>
            <a:r>
              <a:rPr lang="en-US" sz="1400" dirty="0">
                <a:solidFill>
                  <a:schemeClr val="bg1"/>
                </a:solidFill>
              </a:rPr>
              <a:t> E. </a:t>
            </a:r>
            <a:r>
              <a:rPr lang="en-US" sz="1400" i="1" dirty="0">
                <a:solidFill>
                  <a:schemeClr val="bg1"/>
                </a:solidFill>
              </a:rPr>
              <a:t>J Intern Med. </a:t>
            </a:r>
            <a:r>
              <a:rPr lang="en-US" sz="1400" dirty="0">
                <a:solidFill>
                  <a:schemeClr val="bg1"/>
                </a:solidFill>
              </a:rPr>
              <a:t>2020; 287:19-31. </a:t>
            </a:r>
          </a:p>
        </p:txBody>
      </p:sp>
      <p:pic>
        <p:nvPicPr>
          <p:cNvPr id="1026" name="Picture 2" descr="image">
            <a:extLst>
              <a:ext uri="{FF2B5EF4-FFF2-40B4-BE49-F238E27FC236}">
                <a16:creationId xmlns:a16="http://schemas.microsoft.com/office/drawing/2014/main" id="{A0A23249-FCDC-F141-9BD9-F72DC5D01C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8538" y="2910770"/>
            <a:ext cx="6526924" cy="3502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45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Safety of ARV in Neonates</a:t>
            </a:r>
          </a:p>
        </p:txBody>
      </p:sp>
      <p:sp>
        <p:nvSpPr>
          <p:cNvPr id="6" name="Text Placeholder 5"/>
          <p:cNvSpPr>
            <a:spLocks noGrp="1"/>
          </p:cNvSpPr>
          <p:nvPr>
            <p:ph type="body" sz="quarter" idx="20"/>
          </p:nvPr>
        </p:nvSpPr>
        <p:spPr>
          <a:xfrm>
            <a:off x="404648" y="1317743"/>
            <a:ext cx="8334704" cy="4222513"/>
          </a:xfrm>
        </p:spPr>
        <p:txBody>
          <a:bodyPr/>
          <a:lstStyle/>
          <a:p>
            <a:r>
              <a:rPr lang="en-US" dirty="0">
                <a:solidFill>
                  <a:schemeClr val="tx1"/>
                </a:solidFill>
              </a:rPr>
              <a:t>Reported levels of ARVs in breastmilk lower than maternal plasma levels</a:t>
            </a:r>
          </a:p>
          <a:p>
            <a:endParaRPr lang="en-US" sz="800" dirty="0">
              <a:solidFill>
                <a:schemeClr val="tx1"/>
              </a:solidFill>
            </a:endParaRPr>
          </a:p>
          <a:p>
            <a:r>
              <a:rPr lang="en-US" b="1" dirty="0">
                <a:solidFill>
                  <a:schemeClr val="tx1"/>
                </a:solidFill>
              </a:rPr>
              <a:t>BAN Study </a:t>
            </a:r>
            <a:r>
              <a:rPr lang="en-US" dirty="0">
                <a:solidFill>
                  <a:schemeClr val="tx1"/>
                </a:solidFill>
              </a:rPr>
              <a:t>– subgroup analysis </a:t>
            </a:r>
          </a:p>
          <a:p>
            <a:pPr lvl="1"/>
            <a:r>
              <a:rPr lang="en-US" dirty="0">
                <a:solidFill>
                  <a:schemeClr val="tx1"/>
                </a:solidFill>
              </a:rPr>
              <a:t>Higher exposures </a:t>
            </a:r>
            <a:r>
              <a:rPr lang="en-US">
                <a:solidFill>
                  <a:schemeClr val="tx1"/>
                </a:solidFill>
              </a:rPr>
              <a:t>of nucleoside/tide reverse transcriptase inhibitors (NRTIs)- zidovudine and lamivudine</a:t>
            </a:r>
            <a:endParaRPr lang="en-US" dirty="0">
              <a:solidFill>
                <a:schemeClr val="tx1"/>
              </a:solidFill>
            </a:endParaRPr>
          </a:p>
          <a:p>
            <a:pPr lvl="1"/>
            <a:r>
              <a:rPr lang="en-US" dirty="0">
                <a:solidFill>
                  <a:schemeClr val="tx1"/>
                </a:solidFill>
              </a:rPr>
              <a:t>Lower </a:t>
            </a:r>
            <a:r>
              <a:rPr lang="en-US">
                <a:solidFill>
                  <a:schemeClr val="tx1"/>
                </a:solidFill>
              </a:rPr>
              <a:t>exposures of non-nucleoside/tide reverse transcriptase inhibitors (NNRTIs)- nevirapine</a:t>
            </a:r>
            <a:r>
              <a:rPr lang="en-US" dirty="0">
                <a:solidFill>
                  <a:schemeClr val="tx1"/>
                </a:solidFill>
              </a:rPr>
              <a:t>,</a:t>
            </a:r>
            <a:r>
              <a:rPr lang="en-US">
                <a:solidFill>
                  <a:schemeClr val="tx1"/>
                </a:solidFill>
              </a:rPr>
              <a:t> </a:t>
            </a:r>
            <a:r>
              <a:rPr lang="en-US" dirty="0">
                <a:solidFill>
                  <a:schemeClr val="tx1"/>
                </a:solidFill>
              </a:rPr>
              <a:t>and protease </a:t>
            </a:r>
            <a:r>
              <a:rPr lang="en-US">
                <a:solidFill>
                  <a:schemeClr val="tx1"/>
                </a:solidFill>
              </a:rPr>
              <a:t>inhibitors (PIs) - nelfinavir and lopinavir</a:t>
            </a:r>
            <a:endParaRPr lang="en-US" dirty="0">
              <a:solidFill>
                <a:schemeClr val="tx1"/>
              </a:solidFill>
            </a:endParaRPr>
          </a:p>
          <a:p>
            <a:pPr lvl="1"/>
            <a:endParaRPr lang="en-US" sz="800" dirty="0">
              <a:solidFill>
                <a:schemeClr val="tx1"/>
              </a:solidFill>
            </a:endParaRPr>
          </a:p>
          <a:p>
            <a:r>
              <a:rPr lang="en-US" dirty="0">
                <a:solidFill>
                  <a:schemeClr val="tx1"/>
                </a:solidFill>
              </a:rPr>
              <a:t>Limited </a:t>
            </a:r>
            <a:r>
              <a:rPr lang="en-US">
                <a:solidFill>
                  <a:schemeClr val="tx1"/>
                </a:solidFill>
              </a:rPr>
              <a:t>data for integrase inhibitors (INSTI) </a:t>
            </a:r>
            <a:r>
              <a:rPr lang="en-US" dirty="0">
                <a:solidFill>
                  <a:schemeClr val="tx1"/>
                </a:solidFill>
              </a:rPr>
              <a:t>concentrations in breastmilk</a:t>
            </a:r>
          </a:p>
          <a:p>
            <a:pPr lvl="1"/>
            <a:r>
              <a:rPr lang="en-US" dirty="0">
                <a:solidFill>
                  <a:schemeClr val="tx1"/>
                </a:solidFill>
              </a:rPr>
              <a:t>Dolutegravir – 3% of </a:t>
            </a:r>
            <a:r>
              <a:rPr lang="en-US">
                <a:solidFill>
                  <a:schemeClr val="tx1"/>
                </a:solidFill>
              </a:rPr>
              <a:t>plasma concentration</a:t>
            </a:r>
            <a:endParaRPr lang="en-US" dirty="0">
              <a:solidFill>
                <a:schemeClr val="tx1"/>
              </a:solidFill>
            </a:endParaRPr>
          </a:p>
        </p:txBody>
      </p:sp>
      <p:sp>
        <p:nvSpPr>
          <p:cNvPr id="3" name="TextBox 2">
            <a:extLst>
              <a:ext uri="{FF2B5EF4-FFF2-40B4-BE49-F238E27FC236}">
                <a16:creationId xmlns:a16="http://schemas.microsoft.com/office/drawing/2014/main" id="{D5348DB5-FB3B-4901-8828-28E2E8C402E9}"/>
              </a:ext>
            </a:extLst>
          </p:cNvPr>
          <p:cNvSpPr txBox="1"/>
          <p:nvPr/>
        </p:nvSpPr>
        <p:spPr>
          <a:xfrm>
            <a:off x="2354893" y="6396997"/>
            <a:ext cx="5160723" cy="523220"/>
          </a:xfrm>
          <a:prstGeom prst="rect">
            <a:avLst/>
          </a:prstGeom>
          <a:noFill/>
        </p:spPr>
        <p:txBody>
          <a:bodyPr wrap="square" rtlCol="0">
            <a:spAutoFit/>
          </a:bodyPr>
          <a:lstStyle/>
          <a:p>
            <a:pPr algn="ctr"/>
            <a:r>
              <a:rPr lang="en-US" sz="1400">
                <a:solidFill>
                  <a:schemeClr val="bg1"/>
                </a:solidFill>
              </a:rPr>
              <a:t>Davis NL. </a:t>
            </a:r>
            <a:r>
              <a:rPr lang="en-US" sz="1400" i="1">
                <a:solidFill>
                  <a:schemeClr val="bg1"/>
                </a:solidFill>
              </a:rPr>
              <a:t>J Acquir Immune Defic Syndr</a:t>
            </a:r>
            <a:r>
              <a:rPr lang="en-US" sz="1400">
                <a:solidFill>
                  <a:schemeClr val="bg1"/>
                </a:solidFill>
              </a:rPr>
              <a:t>. 2019; 80(4):467-473.</a:t>
            </a:r>
          </a:p>
          <a:p>
            <a:pPr algn="ctr"/>
            <a:r>
              <a:rPr lang="en-US" sz="1400">
                <a:solidFill>
                  <a:schemeClr val="bg1"/>
                </a:solidFill>
              </a:rPr>
              <a:t>Waitt C. </a:t>
            </a:r>
            <a:r>
              <a:rPr lang="en-US" sz="1400" i="1">
                <a:solidFill>
                  <a:schemeClr val="bg1"/>
                </a:solidFill>
              </a:rPr>
              <a:t>PLoS Med. </a:t>
            </a:r>
            <a:r>
              <a:rPr lang="en-US" sz="1400">
                <a:solidFill>
                  <a:schemeClr val="bg1"/>
                </a:solidFill>
              </a:rPr>
              <a:t>2019; 16(9):e1002895.</a:t>
            </a:r>
            <a:endParaRPr lang="en-US" sz="1400" dirty="0">
              <a:solidFill>
                <a:schemeClr val="bg1"/>
              </a:solidFill>
            </a:endParaRPr>
          </a:p>
        </p:txBody>
      </p:sp>
    </p:spTree>
    <p:extLst>
      <p:ext uri="{BB962C8B-B14F-4D97-AF65-F5344CB8AC3E}">
        <p14:creationId xmlns:p14="http://schemas.microsoft.com/office/powerpoint/2010/main" val="1250033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Safety of ARV in Neonates</a:t>
            </a:r>
          </a:p>
        </p:txBody>
      </p:sp>
      <p:sp>
        <p:nvSpPr>
          <p:cNvPr id="6" name="Text Placeholder 5"/>
          <p:cNvSpPr>
            <a:spLocks noGrp="1"/>
          </p:cNvSpPr>
          <p:nvPr>
            <p:ph type="body" sz="quarter" idx="20"/>
          </p:nvPr>
        </p:nvSpPr>
        <p:spPr>
          <a:xfrm>
            <a:off x="404648" y="1317743"/>
            <a:ext cx="3253738" cy="4222513"/>
          </a:xfrm>
        </p:spPr>
        <p:txBody>
          <a:bodyPr/>
          <a:lstStyle/>
          <a:p>
            <a:pPr marL="0" indent="0">
              <a:buNone/>
            </a:pPr>
            <a:r>
              <a:rPr lang="en-US" sz="2400" b="1" dirty="0">
                <a:solidFill>
                  <a:schemeClr val="tx1"/>
                </a:solidFill>
              </a:rPr>
              <a:t>PROMISE Trial </a:t>
            </a:r>
          </a:p>
          <a:p>
            <a:r>
              <a:rPr lang="en-US" sz="2400" dirty="0" err="1">
                <a:solidFill>
                  <a:schemeClr val="tx1"/>
                </a:solidFill>
              </a:rPr>
              <a:t>iNVP</a:t>
            </a:r>
            <a:r>
              <a:rPr lang="en-US" sz="2400" dirty="0">
                <a:solidFill>
                  <a:schemeClr val="tx1"/>
                </a:solidFill>
              </a:rPr>
              <a:t> prophylaxis not associated with elevated infant toxicity versus </a:t>
            </a:r>
            <a:r>
              <a:rPr lang="en-US" sz="2400" dirty="0" err="1">
                <a:solidFill>
                  <a:schemeClr val="tx1"/>
                </a:solidFill>
              </a:rPr>
              <a:t>mART</a:t>
            </a:r>
            <a:r>
              <a:rPr lang="en-US" sz="2400" dirty="0">
                <a:solidFill>
                  <a:schemeClr val="tx1"/>
                </a:solidFill>
              </a:rPr>
              <a:t> (preferred regimen</a:t>
            </a:r>
            <a:r>
              <a:rPr lang="en-US" sz="2400">
                <a:solidFill>
                  <a:schemeClr val="tx1"/>
                </a:solidFill>
              </a:rPr>
              <a:t>: tenofovir DF/emtricitabine + lopinavir/ritonavir)</a:t>
            </a:r>
            <a:endParaRPr lang="en-US" sz="2000" dirty="0">
              <a:solidFill>
                <a:schemeClr val="tx1"/>
              </a:solidFill>
            </a:endParaRPr>
          </a:p>
        </p:txBody>
      </p:sp>
      <p:sp>
        <p:nvSpPr>
          <p:cNvPr id="3" name="TextBox 2">
            <a:extLst>
              <a:ext uri="{FF2B5EF4-FFF2-40B4-BE49-F238E27FC236}">
                <a16:creationId xmlns:a16="http://schemas.microsoft.com/office/drawing/2014/main" id="{D5348DB5-FB3B-4901-8828-28E2E8C402E9}"/>
              </a:ext>
            </a:extLst>
          </p:cNvPr>
          <p:cNvSpPr txBox="1"/>
          <p:nvPr/>
        </p:nvSpPr>
        <p:spPr>
          <a:xfrm>
            <a:off x="2354893" y="6478642"/>
            <a:ext cx="5160723" cy="307777"/>
          </a:xfrm>
          <a:prstGeom prst="rect">
            <a:avLst/>
          </a:prstGeom>
          <a:noFill/>
        </p:spPr>
        <p:txBody>
          <a:bodyPr wrap="square" rtlCol="0">
            <a:spAutoFit/>
          </a:bodyPr>
          <a:lstStyle/>
          <a:p>
            <a:pPr algn="ctr"/>
            <a:r>
              <a:rPr lang="en-US" sz="1400" dirty="0">
                <a:solidFill>
                  <a:schemeClr val="bg1"/>
                </a:solidFill>
              </a:rPr>
              <a:t>Flynn PM. </a:t>
            </a:r>
            <a:r>
              <a:rPr lang="en-US" sz="1400" i="1" dirty="0">
                <a:solidFill>
                  <a:schemeClr val="bg1"/>
                </a:solidFill>
              </a:rPr>
              <a:t>J </a:t>
            </a:r>
            <a:r>
              <a:rPr lang="en-US" sz="1400" i="1" dirty="0" err="1">
                <a:solidFill>
                  <a:schemeClr val="bg1"/>
                </a:solidFill>
              </a:rPr>
              <a:t>Acquir</a:t>
            </a:r>
            <a:r>
              <a:rPr lang="en-US" sz="1400" i="1" dirty="0">
                <a:solidFill>
                  <a:schemeClr val="bg1"/>
                </a:solidFill>
              </a:rPr>
              <a:t> Immune </a:t>
            </a:r>
            <a:r>
              <a:rPr lang="en-US" sz="1400" i="1" dirty="0" err="1">
                <a:solidFill>
                  <a:schemeClr val="bg1"/>
                </a:solidFill>
              </a:rPr>
              <a:t>Defic</a:t>
            </a:r>
            <a:r>
              <a:rPr lang="en-US" sz="1400" i="1" dirty="0">
                <a:solidFill>
                  <a:schemeClr val="bg1"/>
                </a:solidFill>
              </a:rPr>
              <a:t> </a:t>
            </a:r>
            <a:r>
              <a:rPr lang="en-US" sz="1400" i="1" dirty="0" err="1">
                <a:solidFill>
                  <a:schemeClr val="bg1"/>
                </a:solidFill>
              </a:rPr>
              <a:t>Syndr</a:t>
            </a:r>
            <a:r>
              <a:rPr lang="en-US" sz="1400" i="1" dirty="0">
                <a:solidFill>
                  <a:schemeClr val="bg1"/>
                </a:solidFill>
              </a:rPr>
              <a:t>. </a:t>
            </a:r>
            <a:r>
              <a:rPr lang="en-US" sz="1400" dirty="0">
                <a:solidFill>
                  <a:schemeClr val="bg1"/>
                </a:solidFill>
              </a:rPr>
              <a:t>2018; 77(4):383-392.</a:t>
            </a:r>
          </a:p>
        </p:txBody>
      </p:sp>
      <p:pic>
        <p:nvPicPr>
          <p:cNvPr id="4" name="Picture 3">
            <a:extLst>
              <a:ext uri="{FF2B5EF4-FFF2-40B4-BE49-F238E27FC236}">
                <a16:creationId xmlns:a16="http://schemas.microsoft.com/office/drawing/2014/main" id="{6042C207-CFBD-5B45-962A-D30019D7190B}"/>
              </a:ext>
            </a:extLst>
          </p:cNvPr>
          <p:cNvPicPr>
            <a:picLocks noChangeAspect="1"/>
          </p:cNvPicPr>
          <p:nvPr/>
        </p:nvPicPr>
        <p:blipFill rotWithShape="1">
          <a:blip r:embed="rId3"/>
          <a:srcRect r="283"/>
          <a:stretch/>
        </p:blipFill>
        <p:spPr>
          <a:xfrm>
            <a:off x="3658386" y="1284377"/>
            <a:ext cx="4672692" cy="1251628"/>
          </a:xfrm>
          <a:prstGeom prst="rect">
            <a:avLst/>
          </a:prstGeom>
        </p:spPr>
      </p:pic>
      <p:pic>
        <p:nvPicPr>
          <p:cNvPr id="5" name="Picture 4">
            <a:extLst>
              <a:ext uri="{FF2B5EF4-FFF2-40B4-BE49-F238E27FC236}">
                <a16:creationId xmlns:a16="http://schemas.microsoft.com/office/drawing/2014/main" id="{D4E15B04-AF6E-BF45-906E-925FF9C1CC95}"/>
              </a:ext>
            </a:extLst>
          </p:cNvPr>
          <p:cNvPicPr>
            <a:picLocks noChangeAspect="1"/>
          </p:cNvPicPr>
          <p:nvPr/>
        </p:nvPicPr>
        <p:blipFill>
          <a:blip r:embed="rId4"/>
          <a:stretch>
            <a:fillRect/>
          </a:stretch>
        </p:blipFill>
        <p:spPr>
          <a:xfrm>
            <a:off x="3671667" y="2540200"/>
            <a:ext cx="4659410" cy="3689312"/>
          </a:xfrm>
          <a:prstGeom prst="rect">
            <a:avLst/>
          </a:prstGeom>
        </p:spPr>
      </p:pic>
      <p:sp>
        <p:nvSpPr>
          <p:cNvPr id="8" name="Rectangle 7">
            <a:extLst>
              <a:ext uri="{FF2B5EF4-FFF2-40B4-BE49-F238E27FC236}">
                <a16:creationId xmlns:a16="http://schemas.microsoft.com/office/drawing/2014/main" id="{743349AC-0AB8-5841-97B1-A86BE89CA40F}"/>
              </a:ext>
            </a:extLst>
          </p:cNvPr>
          <p:cNvSpPr/>
          <p:nvPr/>
        </p:nvSpPr>
        <p:spPr>
          <a:xfrm>
            <a:off x="3869871" y="2743200"/>
            <a:ext cx="4327072" cy="6858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F70D7E1-F58A-9F48-8B1C-CE9DBBA0D707}"/>
              </a:ext>
            </a:extLst>
          </p:cNvPr>
          <p:cNvSpPr/>
          <p:nvPr/>
        </p:nvSpPr>
        <p:spPr>
          <a:xfrm>
            <a:off x="3869871" y="4334728"/>
            <a:ext cx="4327072" cy="3515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6805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0"/>
          </p:nvPr>
        </p:nvSpPr>
        <p:spPr>
          <a:xfrm>
            <a:off x="404649" y="1478071"/>
            <a:ext cx="8334704" cy="4222513"/>
          </a:xfrm>
        </p:spPr>
        <p:txBody>
          <a:bodyPr/>
          <a:lstStyle/>
          <a:p>
            <a:r>
              <a:rPr lang="en-US" dirty="0">
                <a:solidFill>
                  <a:schemeClr val="tx1"/>
                </a:solidFill>
              </a:rPr>
              <a:t>Support </a:t>
            </a:r>
            <a:r>
              <a:rPr lang="en-US" b="1" dirty="0">
                <a:solidFill>
                  <a:srgbClr val="008C99"/>
                </a:solidFill>
              </a:rPr>
              <a:t>maternal ART adherence </a:t>
            </a:r>
          </a:p>
          <a:p>
            <a:pPr lvl="1"/>
            <a:r>
              <a:rPr lang="en-US" dirty="0">
                <a:solidFill>
                  <a:schemeClr val="tx1"/>
                </a:solidFill>
              </a:rPr>
              <a:t>Early identification of post-partum depression</a:t>
            </a:r>
          </a:p>
          <a:p>
            <a:pPr lvl="1"/>
            <a:endParaRPr lang="en-US" sz="800" dirty="0">
              <a:solidFill>
                <a:schemeClr val="tx1"/>
              </a:solidFill>
            </a:endParaRPr>
          </a:p>
          <a:p>
            <a:r>
              <a:rPr lang="en-US" dirty="0">
                <a:solidFill>
                  <a:schemeClr val="tx1"/>
                </a:solidFill>
              </a:rPr>
              <a:t>Monitor </a:t>
            </a:r>
            <a:r>
              <a:rPr lang="en-US" b="1" dirty="0">
                <a:solidFill>
                  <a:srgbClr val="008C99"/>
                </a:solidFill>
              </a:rPr>
              <a:t>maternal plasma viral loads every 1 to 2 months</a:t>
            </a:r>
            <a:r>
              <a:rPr lang="en-US" dirty="0">
                <a:solidFill>
                  <a:schemeClr val="tx1"/>
                </a:solidFill>
              </a:rPr>
              <a:t> while breastfeeding</a:t>
            </a:r>
          </a:p>
          <a:p>
            <a:pPr lvl="1"/>
            <a:endParaRPr lang="en-US" sz="800" dirty="0">
              <a:solidFill>
                <a:schemeClr val="tx1"/>
              </a:solidFill>
            </a:endParaRPr>
          </a:p>
          <a:p>
            <a:r>
              <a:rPr lang="en-US" dirty="0">
                <a:solidFill>
                  <a:schemeClr val="tx1"/>
                </a:solidFill>
              </a:rPr>
              <a:t>Identify and treat </a:t>
            </a:r>
            <a:r>
              <a:rPr lang="en-US" b="1" dirty="0">
                <a:solidFill>
                  <a:srgbClr val="008C99"/>
                </a:solidFill>
              </a:rPr>
              <a:t>maternal mastitis </a:t>
            </a:r>
            <a:r>
              <a:rPr lang="en-US" dirty="0">
                <a:solidFill>
                  <a:schemeClr val="tx1"/>
                </a:solidFill>
              </a:rPr>
              <a:t>and </a:t>
            </a:r>
            <a:r>
              <a:rPr lang="en-US" b="1" dirty="0">
                <a:solidFill>
                  <a:srgbClr val="008C99"/>
                </a:solidFill>
              </a:rPr>
              <a:t>infant thrush</a:t>
            </a:r>
          </a:p>
          <a:p>
            <a:pPr lvl="1"/>
            <a:r>
              <a:rPr lang="en-US" dirty="0">
                <a:solidFill>
                  <a:schemeClr val="tx1"/>
                </a:solidFill>
              </a:rPr>
              <a:t>Increased risk of transmission via breastfeeding</a:t>
            </a:r>
          </a:p>
        </p:txBody>
      </p:sp>
      <p:sp>
        <p:nvSpPr>
          <p:cNvPr id="3" name="TextBox 2">
            <a:extLst>
              <a:ext uri="{FF2B5EF4-FFF2-40B4-BE49-F238E27FC236}">
                <a16:creationId xmlns:a16="http://schemas.microsoft.com/office/drawing/2014/main" id="{D5348DB5-FB3B-4901-8828-28E2E8C402E9}"/>
              </a:ext>
            </a:extLst>
          </p:cNvPr>
          <p:cNvSpPr txBox="1"/>
          <p:nvPr/>
        </p:nvSpPr>
        <p:spPr>
          <a:xfrm>
            <a:off x="2354893" y="6478642"/>
            <a:ext cx="5160723" cy="307777"/>
          </a:xfrm>
          <a:prstGeom prst="rect">
            <a:avLst/>
          </a:prstGeom>
          <a:noFill/>
        </p:spPr>
        <p:txBody>
          <a:bodyPr wrap="square" rtlCol="0">
            <a:spAutoFit/>
          </a:bodyPr>
          <a:lstStyle/>
          <a:p>
            <a:pPr algn="ctr"/>
            <a:r>
              <a:rPr lang="en-US" sz="1400" dirty="0">
                <a:solidFill>
                  <a:schemeClr val="bg1"/>
                </a:solidFill>
              </a:rPr>
              <a:t>DHHS HIV Perinatal Guidelines 2021.</a:t>
            </a:r>
          </a:p>
        </p:txBody>
      </p:sp>
      <p:sp>
        <p:nvSpPr>
          <p:cNvPr id="7" name="Text Placeholder 1">
            <a:extLst>
              <a:ext uri="{FF2B5EF4-FFF2-40B4-BE49-F238E27FC236}">
                <a16:creationId xmlns:a16="http://schemas.microsoft.com/office/drawing/2014/main" id="{B32C4D52-02D9-4C45-9DB3-3205A8530BD0}"/>
              </a:ext>
            </a:extLst>
          </p:cNvPr>
          <p:cNvSpPr txBox="1">
            <a:spLocks/>
          </p:cNvSpPr>
          <p:nvPr/>
        </p:nvSpPr>
        <p:spPr>
          <a:xfrm>
            <a:off x="0" y="16329"/>
            <a:ext cx="9144000" cy="107388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rgbClr val="008C99"/>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800"/>
              </a:spcBef>
            </a:pPr>
            <a:r>
              <a:rPr lang="en-US" sz="3200" dirty="0"/>
              <a:t>Reducing Transmission Risk: </a:t>
            </a:r>
          </a:p>
          <a:p>
            <a:pPr>
              <a:spcBef>
                <a:spcPts val="800"/>
              </a:spcBef>
            </a:pPr>
            <a:r>
              <a:rPr lang="en-US" sz="3200" dirty="0"/>
              <a:t>Maternal Considerations</a:t>
            </a:r>
          </a:p>
        </p:txBody>
      </p:sp>
    </p:spTree>
    <p:extLst>
      <p:ext uri="{BB962C8B-B14F-4D97-AF65-F5344CB8AC3E}">
        <p14:creationId xmlns:p14="http://schemas.microsoft.com/office/powerpoint/2010/main" val="1262499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spcBef>
                <a:spcPts val="800"/>
              </a:spcBef>
            </a:pPr>
            <a:r>
              <a:rPr lang="en-US" sz="3200" dirty="0"/>
              <a:t>Reducing Transmission Risk: </a:t>
            </a:r>
          </a:p>
          <a:p>
            <a:pPr>
              <a:spcBef>
                <a:spcPts val="800"/>
              </a:spcBef>
            </a:pPr>
            <a:r>
              <a:rPr lang="en-US" sz="3200" dirty="0"/>
              <a:t>Neonatal Considerations</a:t>
            </a:r>
          </a:p>
        </p:txBody>
      </p:sp>
      <p:sp>
        <p:nvSpPr>
          <p:cNvPr id="6" name="Text Placeholder 5"/>
          <p:cNvSpPr>
            <a:spLocks noGrp="1"/>
          </p:cNvSpPr>
          <p:nvPr>
            <p:ph type="body" sz="quarter" idx="20"/>
          </p:nvPr>
        </p:nvSpPr>
        <p:spPr>
          <a:xfrm>
            <a:off x="404648" y="1275979"/>
            <a:ext cx="8334704" cy="4935255"/>
          </a:xfrm>
        </p:spPr>
        <p:txBody>
          <a:bodyPr/>
          <a:lstStyle/>
          <a:p>
            <a:r>
              <a:rPr lang="en-US" sz="2400" dirty="0">
                <a:solidFill>
                  <a:schemeClr val="tx1"/>
                </a:solidFill>
              </a:rPr>
              <a:t>Administer at least 6 weeks of ARV prophylaxis with zidovudine and/or </a:t>
            </a:r>
            <a:r>
              <a:rPr lang="en-US" sz="2400">
                <a:solidFill>
                  <a:schemeClr val="tx1"/>
                </a:solidFill>
              </a:rPr>
              <a:t>nevirapine (NVP) to </a:t>
            </a:r>
            <a:r>
              <a:rPr lang="en-US" sz="2400" dirty="0">
                <a:solidFill>
                  <a:schemeClr val="tx1"/>
                </a:solidFill>
              </a:rPr>
              <a:t>infants</a:t>
            </a:r>
          </a:p>
          <a:p>
            <a:endParaRPr lang="en-US" sz="700" dirty="0">
              <a:solidFill>
                <a:schemeClr val="tx1"/>
              </a:solidFill>
            </a:endParaRPr>
          </a:p>
          <a:p>
            <a:r>
              <a:rPr lang="en-US" sz="2400" b="1" dirty="0">
                <a:solidFill>
                  <a:srgbClr val="008C99"/>
                </a:solidFill>
              </a:rPr>
              <a:t>Daily nevirapine </a:t>
            </a:r>
            <a:r>
              <a:rPr lang="en-US" sz="2400" dirty="0">
                <a:solidFill>
                  <a:schemeClr val="tx1"/>
                </a:solidFill>
              </a:rPr>
              <a:t>– most extensively studied prophylaxis in breastfeeding infants</a:t>
            </a:r>
          </a:p>
          <a:p>
            <a:endParaRPr lang="en-US" sz="700" dirty="0">
              <a:solidFill>
                <a:schemeClr val="tx1"/>
              </a:solidFill>
            </a:endParaRPr>
          </a:p>
          <a:p>
            <a:r>
              <a:rPr lang="en-US" sz="2400" b="1" dirty="0">
                <a:solidFill>
                  <a:schemeClr val="tx1"/>
                </a:solidFill>
              </a:rPr>
              <a:t>HPTN 046 Trial</a:t>
            </a:r>
            <a:r>
              <a:rPr lang="en-US" sz="2400" dirty="0">
                <a:solidFill>
                  <a:schemeClr val="tx1"/>
                </a:solidFill>
              </a:rPr>
              <a:t>: Evaluation of extended NVP prophylaxis (6 months)</a:t>
            </a:r>
          </a:p>
          <a:p>
            <a:pPr lvl="1"/>
            <a:r>
              <a:rPr lang="en-US" sz="2000" dirty="0">
                <a:solidFill>
                  <a:schemeClr val="tx1"/>
                </a:solidFill>
              </a:rPr>
              <a:t>1527 breastfeeding infants born to mothers with HIV-1 in four African countries</a:t>
            </a:r>
          </a:p>
          <a:p>
            <a:pPr lvl="1"/>
            <a:r>
              <a:rPr lang="en-US" sz="2000" dirty="0">
                <a:solidFill>
                  <a:schemeClr val="tx1"/>
                </a:solidFill>
              </a:rPr>
              <a:t>54% reduction in transmission at 6 months (1.1% vs. 2.4%)</a:t>
            </a:r>
          </a:p>
          <a:p>
            <a:pPr lvl="1"/>
            <a:r>
              <a:rPr lang="en-US" sz="2000" b="1" dirty="0">
                <a:solidFill>
                  <a:schemeClr val="tx1"/>
                </a:solidFill>
              </a:rPr>
              <a:t>Subgroup analysis of mothers on ART: transmission rate was extremely low </a:t>
            </a:r>
            <a:r>
              <a:rPr lang="en-US" sz="2000" dirty="0">
                <a:solidFill>
                  <a:schemeClr val="tx1"/>
                </a:solidFill>
              </a:rPr>
              <a:t>(0% relative risk </a:t>
            </a:r>
            <a:r>
              <a:rPr lang="en-US" sz="2000">
                <a:solidFill>
                  <a:schemeClr val="tx1"/>
                </a:solidFill>
              </a:rPr>
              <a:t>reduction)</a:t>
            </a:r>
            <a:endParaRPr lang="en-US" sz="2000" dirty="0">
              <a:solidFill>
                <a:schemeClr val="tx1"/>
              </a:solidFill>
            </a:endParaRPr>
          </a:p>
        </p:txBody>
      </p:sp>
      <p:sp>
        <p:nvSpPr>
          <p:cNvPr id="3" name="TextBox 2">
            <a:extLst>
              <a:ext uri="{FF2B5EF4-FFF2-40B4-BE49-F238E27FC236}">
                <a16:creationId xmlns:a16="http://schemas.microsoft.com/office/drawing/2014/main" id="{D5348DB5-FB3B-4901-8828-28E2E8C402E9}"/>
              </a:ext>
            </a:extLst>
          </p:cNvPr>
          <p:cNvSpPr txBox="1"/>
          <p:nvPr/>
        </p:nvSpPr>
        <p:spPr>
          <a:xfrm>
            <a:off x="2354893" y="6413326"/>
            <a:ext cx="5160723" cy="523220"/>
          </a:xfrm>
          <a:prstGeom prst="rect">
            <a:avLst/>
          </a:prstGeom>
          <a:noFill/>
        </p:spPr>
        <p:txBody>
          <a:bodyPr wrap="square" rtlCol="0">
            <a:spAutoFit/>
          </a:bodyPr>
          <a:lstStyle/>
          <a:p>
            <a:pPr algn="ctr"/>
            <a:r>
              <a:rPr lang="en-US" sz="1400" dirty="0" err="1">
                <a:solidFill>
                  <a:schemeClr val="bg1"/>
                </a:solidFill>
              </a:rPr>
              <a:t>Coovadia</a:t>
            </a:r>
            <a:r>
              <a:rPr lang="en-US" sz="1400" dirty="0">
                <a:solidFill>
                  <a:schemeClr val="bg1"/>
                </a:solidFill>
              </a:rPr>
              <a:t> HM. </a:t>
            </a:r>
            <a:r>
              <a:rPr lang="en-US" sz="1400" i="1" dirty="0">
                <a:solidFill>
                  <a:schemeClr val="bg1"/>
                </a:solidFill>
              </a:rPr>
              <a:t>Lancet. </a:t>
            </a:r>
            <a:r>
              <a:rPr lang="en-US" sz="1400" dirty="0">
                <a:solidFill>
                  <a:schemeClr val="bg1"/>
                </a:solidFill>
              </a:rPr>
              <a:t>2012; 379:221-8. </a:t>
            </a:r>
          </a:p>
          <a:p>
            <a:pPr algn="ctr"/>
            <a:r>
              <a:rPr lang="en-US" sz="1400" dirty="0">
                <a:solidFill>
                  <a:schemeClr val="bg1"/>
                </a:solidFill>
              </a:rPr>
              <a:t>DHHS HIV Perinatal Guidelines 2021.</a:t>
            </a:r>
          </a:p>
        </p:txBody>
      </p:sp>
    </p:spTree>
    <p:extLst>
      <p:ext uri="{BB962C8B-B14F-4D97-AF65-F5344CB8AC3E}">
        <p14:creationId xmlns:p14="http://schemas.microsoft.com/office/powerpoint/2010/main" val="1584518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Additional Considerations</a:t>
            </a:r>
          </a:p>
        </p:txBody>
      </p:sp>
      <p:sp>
        <p:nvSpPr>
          <p:cNvPr id="6" name="Text Placeholder 5"/>
          <p:cNvSpPr>
            <a:spLocks noGrp="1"/>
          </p:cNvSpPr>
          <p:nvPr>
            <p:ph type="body" sz="quarter" idx="20"/>
          </p:nvPr>
        </p:nvSpPr>
        <p:spPr>
          <a:xfrm>
            <a:off x="404649" y="1478071"/>
            <a:ext cx="8334704" cy="4222513"/>
          </a:xfrm>
        </p:spPr>
        <p:txBody>
          <a:bodyPr/>
          <a:lstStyle/>
          <a:p>
            <a:r>
              <a:rPr lang="en-US" dirty="0">
                <a:solidFill>
                  <a:schemeClr val="tx1"/>
                </a:solidFill>
              </a:rPr>
              <a:t>Exclusive breastfeeding vs. mixed feeding </a:t>
            </a:r>
          </a:p>
          <a:p>
            <a:pPr lvl="1"/>
            <a:r>
              <a:rPr lang="en-US" dirty="0">
                <a:solidFill>
                  <a:schemeClr val="tx1"/>
                </a:solidFill>
              </a:rPr>
              <a:t>Exclusive breastfeeding (first 6 months) associated with lower rates of transmission than mixed feeding (breast milk plus other liquid or solid foods)</a:t>
            </a:r>
          </a:p>
          <a:p>
            <a:pPr lvl="1"/>
            <a:endParaRPr lang="en-US" sz="800" dirty="0">
              <a:solidFill>
                <a:schemeClr val="tx1"/>
              </a:solidFill>
            </a:endParaRPr>
          </a:p>
          <a:p>
            <a:r>
              <a:rPr lang="en-US" dirty="0">
                <a:solidFill>
                  <a:schemeClr val="tx1"/>
                </a:solidFill>
              </a:rPr>
              <a:t>Weaning </a:t>
            </a:r>
          </a:p>
          <a:p>
            <a:pPr lvl="1"/>
            <a:r>
              <a:rPr lang="en-US" dirty="0">
                <a:solidFill>
                  <a:schemeClr val="tx1"/>
                </a:solidFill>
              </a:rPr>
              <a:t>Rapid weaning (over several days) is </a:t>
            </a:r>
            <a:r>
              <a:rPr lang="en-US" b="1" dirty="0">
                <a:solidFill>
                  <a:schemeClr val="tx1"/>
                </a:solidFill>
              </a:rPr>
              <a:t>not</a:t>
            </a:r>
            <a:r>
              <a:rPr lang="en-US" dirty="0">
                <a:solidFill>
                  <a:schemeClr val="tx1"/>
                </a:solidFill>
              </a:rPr>
              <a:t> recommended</a:t>
            </a:r>
          </a:p>
          <a:p>
            <a:pPr lvl="1"/>
            <a:r>
              <a:rPr lang="en-US" dirty="0">
                <a:solidFill>
                  <a:schemeClr val="tx1"/>
                </a:solidFill>
              </a:rPr>
              <a:t>Potential for increased viral shedding into breast milk and an increased rate of transmission</a:t>
            </a:r>
          </a:p>
          <a:p>
            <a:pPr lvl="1"/>
            <a:endParaRPr lang="en-US" sz="800" dirty="0">
              <a:solidFill>
                <a:schemeClr val="tx1"/>
              </a:solidFill>
            </a:endParaRPr>
          </a:p>
          <a:p>
            <a:r>
              <a:rPr lang="en-US" dirty="0">
                <a:solidFill>
                  <a:schemeClr val="tx1"/>
                </a:solidFill>
              </a:rPr>
              <a:t>Limitation of evidence: studies conducted prior to current ART accessibility in low-income countries</a:t>
            </a:r>
          </a:p>
        </p:txBody>
      </p:sp>
      <p:sp>
        <p:nvSpPr>
          <p:cNvPr id="3" name="TextBox 2">
            <a:extLst>
              <a:ext uri="{FF2B5EF4-FFF2-40B4-BE49-F238E27FC236}">
                <a16:creationId xmlns:a16="http://schemas.microsoft.com/office/drawing/2014/main" id="{D5348DB5-FB3B-4901-8828-28E2E8C402E9}"/>
              </a:ext>
            </a:extLst>
          </p:cNvPr>
          <p:cNvSpPr txBox="1"/>
          <p:nvPr/>
        </p:nvSpPr>
        <p:spPr>
          <a:xfrm>
            <a:off x="2354893" y="6396997"/>
            <a:ext cx="5160723" cy="523220"/>
          </a:xfrm>
          <a:prstGeom prst="rect">
            <a:avLst/>
          </a:prstGeom>
          <a:noFill/>
        </p:spPr>
        <p:txBody>
          <a:bodyPr wrap="square" rtlCol="0">
            <a:spAutoFit/>
          </a:bodyPr>
          <a:lstStyle/>
          <a:p>
            <a:pPr algn="ctr"/>
            <a:r>
              <a:rPr lang="en-US" sz="1400" dirty="0" err="1">
                <a:solidFill>
                  <a:schemeClr val="bg1"/>
                </a:solidFill>
              </a:rPr>
              <a:t>Coutsoudis</a:t>
            </a:r>
            <a:r>
              <a:rPr lang="en-US" sz="1400" dirty="0">
                <a:solidFill>
                  <a:schemeClr val="bg1"/>
                </a:solidFill>
              </a:rPr>
              <a:t> A. </a:t>
            </a:r>
            <a:r>
              <a:rPr lang="en-US" sz="1400" i="1" dirty="0">
                <a:solidFill>
                  <a:schemeClr val="bg1"/>
                </a:solidFill>
              </a:rPr>
              <a:t>Lancet.</a:t>
            </a:r>
            <a:r>
              <a:rPr lang="en-US" sz="1400" dirty="0">
                <a:solidFill>
                  <a:schemeClr val="bg1"/>
                </a:solidFill>
              </a:rPr>
              <a:t> 1999; 354(9177):471-6.</a:t>
            </a:r>
          </a:p>
          <a:p>
            <a:pPr algn="ctr"/>
            <a:r>
              <a:rPr lang="en-US" sz="1400" dirty="0">
                <a:solidFill>
                  <a:schemeClr val="bg1"/>
                </a:solidFill>
              </a:rPr>
              <a:t>Kuhn L. </a:t>
            </a:r>
            <a:r>
              <a:rPr lang="en-US" sz="1400" i="1" dirty="0">
                <a:solidFill>
                  <a:schemeClr val="bg1"/>
                </a:solidFill>
              </a:rPr>
              <a:t>Sci </a:t>
            </a:r>
            <a:r>
              <a:rPr lang="en-US" sz="1400" i="1" dirty="0" err="1">
                <a:solidFill>
                  <a:schemeClr val="bg1"/>
                </a:solidFill>
              </a:rPr>
              <a:t>Transl</a:t>
            </a:r>
            <a:r>
              <a:rPr lang="en-US" sz="1400" i="1" dirty="0">
                <a:solidFill>
                  <a:schemeClr val="bg1"/>
                </a:solidFill>
              </a:rPr>
              <a:t> Med. </a:t>
            </a:r>
            <a:r>
              <a:rPr lang="en-US" sz="1400" dirty="0">
                <a:solidFill>
                  <a:schemeClr val="bg1"/>
                </a:solidFill>
              </a:rPr>
              <a:t>2013; 5(181):181ra51. </a:t>
            </a:r>
          </a:p>
        </p:txBody>
      </p:sp>
    </p:spTree>
    <p:extLst>
      <p:ext uri="{BB962C8B-B14F-4D97-AF65-F5344CB8AC3E}">
        <p14:creationId xmlns:p14="http://schemas.microsoft.com/office/powerpoint/2010/main" val="1736377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Supporting Informed Maternal Decisions</a:t>
            </a:r>
          </a:p>
        </p:txBody>
      </p:sp>
      <p:sp>
        <p:nvSpPr>
          <p:cNvPr id="3" name="TextBox 2">
            <a:extLst>
              <a:ext uri="{FF2B5EF4-FFF2-40B4-BE49-F238E27FC236}">
                <a16:creationId xmlns:a16="http://schemas.microsoft.com/office/drawing/2014/main" id="{D5348DB5-FB3B-4901-8828-28E2E8C402E9}"/>
              </a:ext>
            </a:extLst>
          </p:cNvPr>
          <p:cNvSpPr txBox="1"/>
          <p:nvPr/>
        </p:nvSpPr>
        <p:spPr>
          <a:xfrm>
            <a:off x="-342900" y="5936879"/>
            <a:ext cx="8245928" cy="307777"/>
          </a:xfrm>
          <a:prstGeom prst="rect">
            <a:avLst/>
          </a:prstGeom>
          <a:noFill/>
        </p:spPr>
        <p:txBody>
          <a:bodyPr wrap="square" rtlCol="0">
            <a:spAutoFit/>
          </a:bodyPr>
          <a:lstStyle/>
          <a:p>
            <a:pPr algn="ctr"/>
            <a:r>
              <a:rPr lang="en-US" sz="1400" dirty="0"/>
              <a:t>https://</a:t>
            </a:r>
            <a:r>
              <a:rPr lang="en-US" sz="1400" dirty="0" err="1"/>
              <a:t>www.avert.org</a:t>
            </a:r>
            <a:r>
              <a:rPr lang="en-US" sz="1400" dirty="0"/>
              <a:t>/</a:t>
            </a:r>
            <a:r>
              <a:rPr lang="en-US" sz="1400" dirty="0" err="1"/>
              <a:t>hiv</a:t>
            </a:r>
            <a:r>
              <a:rPr lang="en-US" sz="1400" dirty="0"/>
              <a:t>-transmission-prevention/pregnancy-childbirth-breastfeeding.</a:t>
            </a:r>
          </a:p>
        </p:txBody>
      </p:sp>
      <p:pic>
        <p:nvPicPr>
          <p:cNvPr id="2050" name="Picture 2" descr="Home">
            <a:extLst>
              <a:ext uri="{FF2B5EF4-FFF2-40B4-BE49-F238E27FC236}">
                <a16:creationId xmlns:a16="http://schemas.microsoft.com/office/drawing/2014/main" id="{160C1CEE-BB35-8A4C-A711-6575E114D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54" y="1259495"/>
            <a:ext cx="4445000" cy="660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3BE49A7-962A-094C-8425-4AFDE1A03A1C}"/>
              </a:ext>
            </a:extLst>
          </p:cNvPr>
          <p:cNvPicPr>
            <a:picLocks noChangeAspect="1"/>
          </p:cNvPicPr>
          <p:nvPr/>
        </p:nvPicPr>
        <p:blipFill>
          <a:blip r:embed="rId4"/>
          <a:stretch>
            <a:fillRect/>
          </a:stretch>
        </p:blipFill>
        <p:spPr>
          <a:xfrm>
            <a:off x="377513" y="1905946"/>
            <a:ext cx="6459142" cy="822253"/>
          </a:xfrm>
          <a:prstGeom prst="rect">
            <a:avLst/>
          </a:prstGeom>
        </p:spPr>
      </p:pic>
      <p:pic>
        <p:nvPicPr>
          <p:cNvPr id="2054" name="Picture 6">
            <a:extLst>
              <a:ext uri="{FF2B5EF4-FFF2-40B4-BE49-F238E27FC236}">
                <a16:creationId xmlns:a16="http://schemas.microsoft.com/office/drawing/2014/main" id="{00D06263-C108-9C45-91A9-B681414A14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5455" y="2758685"/>
            <a:ext cx="3733800" cy="7759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A8235BE-951D-3440-AD8E-F8CB9F61AC63}"/>
              </a:ext>
            </a:extLst>
          </p:cNvPr>
          <p:cNvPicPr>
            <a:picLocks noChangeAspect="1"/>
          </p:cNvPicPr>
          <p:nvPr/>
        </p:nvPicPr>
        <p:blipFill>
          <a:blip r:embed="rId6"/>
          <a:stretch>
            <a:fillRect/>
          </a:stretch>
        </p:blipFill>
        <p:spPr>
          <a:xfrm>
            <a:off x="4457700" y="3575052"/>
            <a:ext cx="4131555" cy="749273"/>
          </a:xfrm>
          <a:prstGeom prst="rect">
            <a:avLst/>
          </a:prstGeom>
        </p:spPr>
      </p:pic>
      <p:pic>
        <p:nvPicPr>
          <p:cNvPr id="2056" name="Picture 8" descr="Home">
            <a:extLst>
              <a:ext uri="{FF2B5EF4-FFF2-40B4-BE49-F238E27FC236}">
                <a16:creationId xmlns:a16="http://schemas.microsoft.com/office/drawing/2014/main" id="{42BC10FB-E268-7F41-9D7E-4E50CF49D8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0254" y="4257716"/>
            <a:ext cx="2557746" cy="7484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300B97C-CFA0-1742-9934-21E43C91A915}"/>
              </a:ext>
            </a:extLst>
          </p:cNvPr>
          <p:cNvPicPr>
            <a:picLocks noChangeAspect="1"/>
          </p:cNvPicPr>
          <p:nvPr/>
        </p:nvPicPr>
        <p:blipFill>
          <a:blip r:embed="rId8"/>
          <a:stretch>
            <a:fillRect/>
          </a:stretch>
        </p:blipFill>
        <p:spPr>
          <a:xfrm>
            <a:off x="490254" y="5041106"/>
            <a:ext cx="5274317" cy="912100"/>
          </a:xfrm>
          <a:prstGeom prst="rect">
            <a:avLst/>
          </a:prstGeom>
        </p:spPr>
      </p:pic>
      <p:sp>
        <p:nvSpPr>
          <p:cNvPr id="9" name="Rectangle 8">
            <a:extLst>
              <a:ext uri="{FF2B5EF4-FFF2-40B4-BE49-F238E27FC236}">
                <a16:creationId xmlns:a16="http://schemas.microsoft.com/office/drawing/2014/main" id="{316A39A8-8EA9-264C-97A0-BC4EA3646AD1}"/>
              </a:ext>
            </a:extLst>
          </p:cNvPr>
          <p:cNvSpPr/>
          <p:nvPr/>
        </p:nvSpPr>
        <p:spPr>
          <a:xfrm>
            <a:off x="3656601" y="4327576"/>
            <a:ext cx="4997145" cy="307777"/>
          </a:xfrm>
          <a:prstGeom prst="rect">
            <a:avLst/>
          </a:prstGeom>
        </p:spPr>
        <p:txBody>
          <a:bodyPr wrap="square">
            <a:spAutoFit/>
          </a:bodyPr>
          <a:lstStyle/>
          <a:p>
            <a:pPr algn="r"/>
            <a:r>
              <a:rPr lang="en-US" sz="1400" dirty="0"/>
              <a:t>https://</a:t>
            </a:r>
            <a:r>
              <a:rPr lang="en-US" sz="1400" dirty="0" err="1"/>
              <a:t>www.llli.org</a:t>
            </a:r>
            <a:r>
              <a:rPr lang="en-US" sz="1400" dirty="0"/>
              <a:t>/update-on-</a:t>
            </a:r>
            <a:r>
              <a:rPr lang="en-US" sz="1400" dirty="0" err="1"/>
              <a:t>hiv</a:t>
            </a:r>
            <a:r>
              <a:rPr lang="en-US" sz="1400" dirty="0"/>
              <a:t>-and-breastfeeding-public/ </a:t>
            </a:r>
          </a:p>
        </p:txBody>
      </p:sp>
      <p:sp>
        <p:nvSpPr>
          <p:cNvPr id="10" name="Rectangle 9">
            <a:extLst>
              <a:ext uri="{FF2B5EF4-FFF2-40B4-BE49-F238E27FC236}">
                <a16:creationId xmlns:a16="http://schemas.microsoft.com/office/drawing/2014/main" id="{86AAD893-ED40-6C49-BED8-44A07DA1D1CD}"/>
              </a:ext>
            </a:extLst>
          </p:cNvPr>
          <p:cNvSpPr/>
          <p:nvPr/>
        </p:nvSpPr>
        <p:spPr>
          <a:xfrm>
            <a:off x="377513" y="2609269"/>
            <a:ext cx="2584747" cy="307777"/>
          </a:xfrm>
          <a:prstGeom prst="rect">
            <a:avLst/>
          </a:prstGeom>
        </p:spPr>
        <p:txBody>
          <a:bodyPr wrap="none">
            <a:spAutoFit/>
          </a:bodyPr>
          <a:lstStyle/>
          <a:p>
            <a:pPr algn="ctr"/>
            <a:r>
              <a:rPr lang="en-US" sz="1400" dirty="0"/>
              <a:t>https://</a:t>
            </a:r>
            <a:r>
              <a:rPr lang="en-US" sz="1400" dirty="0" err="1"/>
              <a:t>www.thewellproject.org</a:t>
            </a:r>
            <a:r>
              <a:rPr lang="en-US" sz="1400" dirty="0"/>
              <a:t>/</a:t>
            </a:r>
          </a:p>
        </p:txBody>
      </p:sp>
    </p:spTree>
    <p:extLst>
      <p:ext uri="{BB962C8B-B14F-4D97-AF65-F5344CB8AC3E}">
        <p14:creationId xmlns:p14="http://schemas.microsoft.com/office/powerpoint/2010/main" val="2034333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Conclusions</a:t>
            </a:r>
          </a:p>
        </p:txBody>
      </p:sp>
      <p:sp>
        <p:nvSpPr>
          <p:cNvPr id="7" name="Text Placeholder 2">
            <a:extLst>
              <a:ext uri="{FF2B5EF4-FFF2-40B4-BE49-F238E27FC236}">
                <a16:creationId xmlns:a16="http://schemas.microsoft.com/office/drawing/2014/main" id="{3653FDA7-357F-7040-915A-1F3D06B83A9F}"/>
              </a:ext>
            </a:extLst>
          </p:cNvPr>
          <p:cNvSpPr>
            <a:spLocks noGrp="1"/>
          </p:cNvSpPr>
          <p:nvPr>
            <p:ph type="body" sz="quarter" idx="20"/>
          </p:nvPr>
        </p:nvSpPr>
        <p:spPr>
          <a:xfrm>
            <a:off x="404649" y="1233377"/>
            <a:ext cx="8334704" cy="4467207"/>
          </a:xfrm>
        </p:spPr>
        <p:txBody>
          <a:bodyPr/>
          <a:lstStyle/>
          <a:p>
            <a:r>
              <a:rPr lang="en-US" dirty="0">
                <a:solidFill>
                  <a:schemeClr val="tx1"/>
                </a:solidFill>
              </a:rPr>
              <a:t>Current recommendations against breastfeeding </a:t>
            </a:r>
            <a:r>
              <a:rPr lang="en-US">
                <a:solidFill>
                  <a:schemeClr val="tx1"/>
                </a:solidFill>
              </a:rPr>
              <a:t>for women </a:t>
            </a:r>
            <a:r>
              <a:rPr lang="en-US" dirty="0">
                <a:solidFill>
                  <a:schemeClr val="tx1"/>
                </a:solidFill>
              </a:rPr>
              <a:t>with HIV are based on high availability of feeding resources in the United States</a:t>
            </a:r>
          </a:p>
          <a:p>
            <a:endParaRPr lang="en-US" sz="800" dirty="0">
              <a:solidFill>
                <a:schemeClr val="tx1"/>
              </a:solidFill>
            </a:endParaRPr>
          </a:p>
          <a:p>
            <a:r>
              <a:rPr lang="en-US">
                <a:solidFill>
                  <a:schemeClr val="tx1"/>
                </a:solidFill>
              </a:rPr>
              <a:t>Women with </a:t>
            </a:r>
            <a:r>
              <a:rPr lang="en-US" dirty="0">
                <a:solidFill>
                  <a:schemeClr val="tx1"/>
                </a:solidFill>
              </a:rPr>
              <a:t>HIV may choose to breastfeed for a variety of reasons</a:t>
            </a:r>
          </a:p>
          <a:p>
            <a:endParaRPr lang="en-US" sz="800" dirty="0">
              <a:solidFill>
                <a:schemeClr val="tx1"/>
              </a:solidFill>
            </a:endParaRPr>
          </a:p>
          <a:p>
            <a:r>
              <a:rPr lang="en-US" dirty="0">
                <a:solidFill>
                  <a:schemeClr val="tx1"/>
                </a:solidFill>
              </a:rPr>
              <a:t>Utilizing risk reduction strategies is important to decrease risk of HIV transmission </a:t>
            </a:r>
            <a:r>
              <a:rPr lang="en-US">
                <a:solidFill>
                  <a:schemeClr val="tx1"/>
                </a:solidFill>
              </a:rPr>
              <a:t>via breastmilk</a:t>
            </a:r>
            <a:endParaRPr lang="en-US" dirty="0">
              <a:solidFill>
                <a:schemeClr val="tx1"/>
              </a:solidFill>
            </a:endParaRPr>
          </a:p>
        </p:txBody>
      </p:sp>
    </p:spTree>
    <p:extLst>
      <p:ext uri="{BB962C8B-B14F-4D97-AF65-F5344CB8AC3E}">
        <p14:creationId xmlns:p14="http://schemas.microsoft.com/office/powerpoint/2010/main" val="2553048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Conflict of Interest Disclosure Statement</a:t>
            </a:r>
          </a:p>
        </p:txBody>
      </p:sp>
      <p:sp>
        <p:nvSpPr>
          <p:cNvPr id="3" name="Text Placeholder 2"/>
          <p:cNvSpPr>
            <a:spLocks noGrp="1"/>
          </p:cNvSpPr>
          <p:nvPr>
            <p:ph type="body" sz="quarter" idx="20"/>
          </p:nvPr>
        </p:nvSpPr>
        <p:spPr/>
        <p:txBody>
          <a:bodyPr/>
          <a:lstStyle/>
          <a:p>
            <a:r>
              <a:rPr lang="en-US" dirty="0">
                <a:solidFill>
                  <a:schemeClr val="tx1"/>
                </a:solidFill>
              </a:rPr>
              <a:t>Speaker has nothing to disclose.</a:t>
            </a:r>
          </a:p>
          <a:p>
            <a:endParaRPr lang="en-US" sz="2400" dirty="0">
              <a:solidFill>
                <a:schemeClr val="tx1"/>
              </a:solidFill>
            </a:endParaRPr>
          </a:p>
          <a:p>
            <a:r>
              <a:rPr lang="en-US" dirty="0">
                <a:solidFill>
                  <a:schemeClr val="tx1"/>
                </a:solidFill>
              </a:rPr>
              <a:t>This presentation was reviewed by UNMHSC and SCAETC faculty to ensure it meets Continuing Education guidelines.</a:t>
            </a:r>
          </a:p>
          <a:p>
            <a:endParaRPr lang="en-US" sz="2400" dirty="0">
              <a:solidFill>
                <a:schemeClr val="tx1"/>
              </a:solidFill>
            </a:endParaRPr>
          </a:p>
        </p:txBody>
      </p:sp>
      <p:sp>
        <p:nvSpPr>
          <p:cNvPr id="5" name="TextBox 4"/>
          <p:cNvSpPr txBox="1"/>
          <p:nvPr/>
        </p:nvSpPr>
        <p:spPr>
          <a:xfrm>
            <a:off x="451821" y="5334169"/>
            <a:ext cx="8315661" cy="1015663"/>
          </a:xfrm>
          <a:prstGeom prst="rect">
            <a:avLst/>
          </a:prstGeom>
          <a:noFill/>
        </p:spPr>
        <p:txBody>
          <a:bodyPr wrap="square" rtlCol="0">
            <a:spAutoFit/>
          </a:bodyPr>
          <a:lstStyle/>
          <a:p>
            <a:r>
              <a:rPr lang="en-US" sz="1200" dirty="0">
                <a:solidFill>
                  <a:srgbClr val="222222"/>
                </a:solidFill>
                <a:latin typeface="Calibri" panose="020F0502020204030204" pitchFamily="34" charset="0"/>
                <a:ea typeface="Calibri" panose="020F0502020204030204" pitchFamily="34" charset="0"/>
                <a:cs typeface="Times New Roman" panose="02020603050405020304" pitchFamily="18" charset="0"/>
              </a:rPr>
              <a:t>This project is supported by the Health Resources and Services Administration (HRSA) of the U.S. Department of Health and Human Services (HHS). Under grant number U1OHA33225 (South Central AIDS Education and Training Center). It was awarded to the University of New Mexico. No percentage of this project was financed with non-governmental sources. This information or content and conclusions are those of the authors and should not be construed as the official position or policy of, nor should any endorsements be inferred by HRSA, HHS, or the U.S. Government.</a:t>
            </a:r>
          </a:p>
        </p:txBody>
      </p:sp>
    </p:spTree>
    <p:extLst>
      <p:ext uri="{BB962C8B-B14F-4D97-AF65-F5344CB8AC3E}">
        <p14:creationId xmlns:p14="http://schemas.microsoft.com/office/powerpoint/2010/main" val="745320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Resources</a:t>
            </a:r>
          </a:p>
        </p:txBody>
      </p:sp>
      <p:sp>
        <p:nvSpPr>
          <p:cNvPr id="3" name="Text Placeholder 2"/>
          <p:cNvSpPr>
            <a:spLocks noGrp="1"/>
          </p:cNvSpPr>
          <p:nvPr>
            <p:ph type="body" sz="quarter" idx="20"/>
          </p:nvPr>
        </p:nvSpPr>
        <p:spPr/>
        <p:txBody>
          <a:bodyPr/>
          <a:lstStyle/>
          <a:p>
            <a:r>
              <a:rPr lang="en-US" dirty="0">
                <a:solidFill>
                  <a:schemeClr val="tx1"/>
                </a:solidFill>
              </a:rPr>
              <a:t>National Clinician  Consultation Center </a:t>
            </a:r>
            <a:r>
              <a:rPr lang="en-US" sz="1800" dirty="0">
                <a:hlinkClick r:id="rId3"/>
              </a:rPr>
              <a:t>http://nccc.ucsf.edu/</a:t>
            </a:r>
            <a:endParaRPr lang="en-US" sz="1950" dirty="0"/>
          </a:p>
          <a:p>
            <a:pPr lvl="1"/>
            <a:r>
              <a:rPr lang="en-US" dirty="0">
                <a:solidFill>
                  <a:schemeClr val="tx1"/>
                </a:solidFill>
              </a:rPr>
              <a:t>HIV Management</a:t>
            </a:r>
          </a:p>
          <a:p>
            <a:pPr lvl="1"/>
            <a:r>
              <a:rPr lang="en-US" dirty="0">
                <a:solidFill>
                  <a:schemeClr val="tx1"/>
                </a:solidFill>
              </a:rPr>
              <a:t>Perinatal HIV </a:t>
            </a:r>
          </a:p>
          <a:p>
            <a:pPr lvl="1"/>
            <a:r>
              <a:rPr lang="en-US" dirty="0">
                <a:solidFill>
                  <a:schemeClr val="tx1"/>
                </a:solidFill>
              </a:rPr>
              <a:t>HIV </a:t>
            </a:r>
            <a:r>
              <a:rPr lang="en-US" dirty="0" err="1">
                <a:solidFill>
                  <a:schemeClr val="tx1"/>
                </a:solidFill>
              </a:rPr>
              <a:t>PrEP</a:t>
            </a:r>
            <a:r>
              <a:rPr lang="en-US" dirty="0">
                <a:solidFill>
                  <a:schemeClr val="tx1"/>
                </a:solidFill>
              </a:rPr>
              <a:t> </a:t>
            </a:r>
          </a:p>
          <a:p>
            <a:pPr lvl="1"/>
            <a:r>
              <a:rPr lang="en-US" dirty="0">
                <a:solidFill>
                  <a:schemeClr val="tx1"/>
                </a:solidFill>
              </a:rPr>
              <a:t>HIV PEP line</a:t>
            </a:r>
          </a:p>
          <a:p>
            <a:pPr lvl="1"/>
            <a:r>
              <a:rPr lang="en-US" dirty="0">
                <a:solidFill>
                  <a:schemeClr val="tx1"/>
                </a:solidFill>
              </a:rPr>
              <a:t>HCV Management</a:t>
            </a:r>
          </a:p>
          <a:p>
            <a:pPr lvl="1"/>
            <a:r>
              <a:rPr lang="en-US" dirty="0">
                <a:solidFill>
                  <a:schemeClr val="tx1"/>
                </a:solidFill>
              </a:rPr>
              <a:t>Substance Use Management</a:t>
            </a:r>
          </a:p>
          <a:p>
            <a:pPr lvl="1"/>
            <a:endParaRPr lang="en-US" sz="600" dirty="0">
              <a:solidFill>
                <a:schemeClr val="tx1"/>
              </a:solidFill>
            </a:endParaRPr>
          </a:p>
          <a:p>
            <a:r>
              <a:rPr lang="en-US" dirty="0">
                <a:solidFill>
                  <a:schemeClr val="tx1"/>
                </a:solidFill>
              </a:rPr>
              <a:t>Present case on ECHO   </a:t>
            </a:r>
            <a:r>
              <a:rPr lang="en-US" sz="2200" dirty="0">
                <a:hlinkClick r:id="rId4"/>
              </a:rPr>
              <a:t>http://echo.unm.edu</a:t>
            </a:r>
            <a:r>
              <a:rPr lang="en-US" sz="2200" dirty="0"/>
              <a:t>        </a:t>
            </a:r>
            <a:r>
              <a:rPr lang="en-US" sz="2200" dirty="0">
                <a:hlinkClick r:id="rId5"/>
              </a:rPr>
              <a:t>hivecho@salud.unm.edu</a:t>
            </a:r>
            <a:r>
              <a:rPr lang="en-US" sz="2200" dirty="0"/>
              <a:t> </a:t>
            </a:r>
          </a:p>
        </p:txBody>
      </p:sp>
      <p:sp>
        <p:nvSpPr>
          <p:cNvPr id="4" name="Text Placeholder 3"/>
          <p:cNvSpPr>
            <a:spLocks noGrp="1"/>
          </p:cNvSpPr>
          <p:nvPr>
            <p:ph type="body" sz="quarter" idx="21"/>
          </p:nvPr>
        </p:nvSpPr>
        <p:spPr>
          <a:xfrm>
            <a:off x="4215740" y="1233377"/>
            <a:ext cx="4723464" cy="5071730"/>
          </a:xfrm>
        </p:spPr>
        <p:txBody>
          <a:bodyPr/>
          <a:lstStyle/>
          <a:p>
            <a:r>
              <a:rPr lang="en-US" dirty="0">
                <a:solidFill>
                  <a:schemeClr val="tx1"/>
                </a:solidFill>
              </a:rPr>
              <a:t>AETC National HIV Curriculum </a:t>
            </a:r>
            <a:r>
              <a:rPr lang="en-US" dirty="0">
                <a:hlinkClick r:id="rId6"/>
              </a:rPr>
              <a:t>https://aidsetc.org/nhc</a:t>
            </a:r>
            <a:endParaRPr lang="en-US" dirty="0"/>
          </a:p>
          <a:p>
            <a:endParaRPr lang="en-US" sz="900" dirty="0"/>
          </a:p>
          <a:p>
            <a:r>
              <a:rPr lang="en-US" dirty="0">
                <a:solidFill>
                  <a:schemeClr val="tx1"/>
                </a:solidFill>
              </a:rPr>
              <a:t>AETC National Coordinating Resource Center </a:t>
            </a:r>
            <a:r>
              <a:rPr lang="en-US" dirty="0">
                <a:hlinkClick r:id="rId7"/>
              </a:rPr>
              <a:t>https://targethiv.org/library/aetc-national-coordinating-resource-center-0</a:t>
            </a:r>
            <a:endParaRPr lang="en-US" dirty="0"/>
          </a:p>
          <a:p>
            <a:endParaRPr lang="en-US" sz="800" dirty="0"/>
          </a:p>
          <a:p>
            <a:r>
              <a:rPr lang="en-US" dirty="0">
                <a:solidFill>
                  <a:schemeClr val="tx1"/>
                </a:solidFill>
              </a:rPr>
              <a:t>Additional trainings </a:t>
            </a:r>
            <a:r>
              <a:rPr lang="en-US" dirty="0">
                <a:hlinkClick r:id="rId8"/>
              </a:rPr>
              <a:t>scaetcecho@salud.unm.edu</a:t>
            </a:r>
            <a:endParaRPr lang="en-US" dirty="0"/>
          </a:p>
          <a:p>
            <a:r>
              <a:rPr lang="en-US" dirty="0">
                <a:hlinkClick r:id="rId9"/>
              </a:rPr>
              <a:t>www.scaetc.org</a:t>
            </a:r>
            <a:endParaRPr lang="en-US" dirty="0"/>
          </a:p>
        </p:txBody>
      </p:sp>
    </p:spTree>
    <p:extLst>
      <p:ext uri="{BB962C8B-B14F-4D97-AF65-F5344CB8AC3E}">
        <p14:creationId xmlns:p14="http://schemas.microsoft.com/office/powerpoint/2010/main" val="3705962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5B2F08-142F-D547-9258-9A88B041686F}"/>
              </a:ext>
            </a:extLst>
          </p:cNvPr>
          <p:cNvSpPr>
            <a:spLocks noGrp="1"/>
          </p:cNvSpPr>
          <p:nvPr>
            <p:ph type="body" sz="quarter" idx="10"/>
          </p:nvPr>
        </p:nvSpPr>
        <p:spPr/>
        <p:txBody>
          <a:bodyPr/>
          <a:lstStyle/>
          <a:p>
            <a:r>
              <a:rPr lang="en-US"/>
              <a:t>References</a:t>
            </a:r>
          </a:p>
        </p:txBody>
      </p:sp>
      <p:sp>
        <p:nvSpPr>
          <p:cNvPr id="3" name="Text Placeholder 2">
            <a:extLst>
              <a:ext uri="{FF2B5EF4-FFF2-40B4-BE49-F238E27FC236}">
                <a16:creationId xmlns:a16="http://schemas.microsoft.com/office/drawing/2014/main" id="{61E7DFAF-81F9-3A42-834A-78333E9E5646}"/>
              </a:ext>
            </a:extLst>
          </p:cNvPr>
          <p:cNvSpPr>
            <a:spLocks noGrp="1"/>
          </p:cNvSpPr>
          <p:nvPr>
            <p:ph type="body" sz="quarter" idx="20"/>
          </p:nvPr>
        </p:nvSpPr>
        <p:spPr>
          <a:xfrm>
            <a:off x="108546" y="1233377"/>
            <a:ext cx="9035453" cy="5170897"/>
          </a:xfrm>
        </p:spPr>
        <p:txBody>
          <a:bodyPr/>
          <a:lstStyle/>
          <a:p>
            <a:r>
              <a:rPr lang="en-US" sz="2300">
                <a:solidFill>
                  <a:schemeClr val="tx1"/>
                </a:solidFill>
              </a:rPr>
              <a:t>DHHS HIV Perinatal Guidelines 2021.</a:t>
            </a:r>
          </a:p>
          <a:p>
            <a:r>
              <a:rPr lang="en-US" sz="2300">
                <a:solidFill>
                  <a:schemeClr val="tx1"/>
                </a:solidFill>
              </a:rPr>
              <a:t>Nduati R. </a:t>
            </a:r>
            <a:r>
              <a:rPr lang="en-US" sz="2300" i="1">
                <a:solidFill>
                  <a:schemeClr val="tx1"/>
                </a:solidFill>
              </a:rPr>
              <a:t>JAMA </a:t>
            </a:r>
            <a:r>
              <a:rPr lang="en-US" sz="2300">
                <a:solidFill>
                  <a:schemeClr val="tx1"/>
                </a:solidFill>
              </a:rPr>
              <a:t>2000; 283(9): 1167-74.</a:t>
            </a:r>
          </a:p>
          <a:p>
            <a:r>
              <a:rPr lang="en-US" sz="2300">
                <a:solidFill>
                  <a:schemeClr val="tx1"/>
                </a:solidFill>
              </a:rPr>
              <a:t>Tuthill EL. </a:t>
            </a:r>
            <a:r>
              <a:rPr lang="en-US" sz="2300" i="1">
                <a:solidFill>
                  <a:schemeClr val="tx1"/>
                </a:solidFill>
              </a:rPr>
              <a:t>J Int AIDS Soc</a:t>
            </a:r>
            <a:r>
              <a:rPr lang="en-US" sz="2300">
                <a:solidFill>
                  <a:schemeClr val="tx1"/>
                </a:solidFill>
              </a:rPr>
              <a:t>. 2019; 22(1):e25224.</a:t>
            </a:r>
          </a:p>
          <a:p>
            <a:r>
              <a:rPr lang="en-US" sz="2300">
                <a:solidFill>
                  <a:schemeClr val="tx1"/>
                </a:solidFill>
              </a:rPr>
              <a:t>WHO HIV Guidelines 2021.</a:t>
            </a:r>
          </a:p>
          <a:p>
            <a:r>
              <a:rPr lang="en-US" sz="2300">
                <a:solidFill>
                  <a:schemeClr val="tx1"/>
                </a:solidFill>
              </a:rPr>
              <a:t>CDC Breastfeeding 2021.</a:t>
            </a:r>
          </a:p>
          <a:p>
            <a:r>
              <a:rPr lang="en-US" sz="2300">
                <a:solidFill>
                  <a:schemeClr val="tx1"/>
                </a:solidFill>
              </a:rPr>
              <a:t>Moseholm E. </a:t>
            </a:r>
            <a:r>
              <a:rPr lang="en-US" sz="2300" i="1">
                <a:solidFill>
                  <a:schemeClr val="tx1"/>
                </a:solidFill>
              </a:rPr>
              <a:t>J Intern Med. </a:t>
            </a:r>
            <a:r>
              <a:rPr lang="en-US" sz="2300">
                <a:solidFill>
                  <a:schemeClr val="tx1"/>
                </a:solidFill>
              </a:rPr>
              <a:t>2020; 287:19-31.</a:t>
            </a:r>
          </a:p>
          <a:p>
            <a:r>
              <a:rPr lang="en-US" sz="2300">
                <a:solidFill>
                  <a:schemeClr val="tx1"/>
                </a:solidFill>
              </a:rPr>
              <a:t>Flynn PM. </a:t>
            </a:r>
            <a:r>
              <a:rPr lang="en-US" sz="2300" i="1">
                <a:solidFill>
                  <a:schemeClr val="tx1"/>
                </a:solidFill>
              </a:rPr>
              <a:t>J Acquir Immune Defic Syndr. </a:t>
            </a:r>
            <a:r>
              <a:rPr lang="en-US" sz="2300">
                <a:solidFill>
                  <a:schemeClr val="tx1"/>
                </a:solidFill>
              </a:rPr>
              <a:t>2018; 77(4):383-392.</a:t>
            </a:r>
          </a:p>
          <a:p>
            <a:r>
              <a:rPr lang="en-US" sz="2300">
                <a:solidFill>
                  <a:schemeClr val="tx1"/>
                </a:solidFill>
              </a:rPr>
              <a:t>Davis NL. </a:t>
            </a:r>
            <a:r>
              <a:rPr lang="en-US" sz="2300" i="1">
                <a:solidFill>
                  <a:schemeClr val="tx1"/>
                </a:solidFill>
              </a:rPr>
              <a:t>J Acquir Immune Defic Syndr</a:t>
            </a:r>
            <a:r>
              <a:rPr lang="en-US" sz="2300">
                <a:solidFill>
                  <a:schemeClr val="tx1"/>
                </a:solidFill>
              </a:rPr>
              <a:t>. 2019; 80(4):467-473.</a:t>
            </a:r>
          </a:p>
          <a:p>
            <a:r>
              <a:rPr lang="en-US" sz="2300">
                <a:solidFill>
                  <a:schemeClr val="tx1"/>
                </a:solidFill>
              </a:rPr>
              <a:t>Waitt C. </a:t>
            </a:r>
            <a:r>
              <a:rPr lang="en-US" sz="2300" i="1">
                <a:solidFill>
                  <a:schemeClr val="tx1"/>
                </a:solidFill>
              </a:rPr>
              <a:t>PLoS Med. </a:t>
            </a:r>
            <a:r>
              <a:rPr lang="en-US" sz="2300">
                <a:solidFill>
                  <a:schemeClr val="tx1"/>
                </a:solidFill>
              </a:rPr>
              <a:t>2019; 16(9):e1002895.</a:t>
            </a:r>
          </a:p>
          <a:p>
            <a:r>
              <a:rPr lang="en-US" sz="2300">
                <a:solidFill>
                  <a:schemeClr val="tx1"/>
                </a:solidFill>
              </a:rPr>
              <a:t>Coovadia HM. </a:t>
            </a:r>
            <a:r>
              <a:rPr lang="en-US" sz="2300" i="1">
                <a:solidFill>
                  <a:schemeClr val="tx1"/>
                </a:solidFill>
              </a:rPr>
              <a:t>Lancet. </a:t>
            </a:r>
            <a:r>
              <a:rPr lang="en-US" sz="2300">
                <a:solidFill>
                  <a:schemeClr val="tx1"/>
                </a:solidFill>
              </a:rPr>
              <a:t>2012; 379:221-8. </a:t>
            </a:r>
          </a:p>
          <a:p>
            <a:r>
              <a:rPr lang="en-US" sz="2300">
                <a:solidFill>
                  <a:schemeClr val="tx1"/>
                </a:solidFill>
              </a:rPr>
              <a:t>Coutsoudis A. </a:t>
            </a:r>
            <a:r>
              <a:rPr lang="en-US" sz="2300" i="1">
                <a:solidFill>
                  <a:schemeClr val="tx1"/>
                </a:solidFill>
              </a:rPr>
              <a:t>Lancet.</a:t>
            </a:r>
            <a:r>
              <a:rPr lang="en-US" sz="2300">
                <a:solidFill>
                  <a:schemeClr val="tx1"/>
                </a:solidFill>
              </a:rPr>
              <a:t> 1999; 354(9177):471-6.</a:t>
            </a:r>
          </a:p>
          <a:p>
            <a:r>
              <a:rPr lang="en-US" sz="2300">
                <a:solidFill>
                  <a:schemeClr val="tx1"/>
                </a:solidFill>
              </a:rPr>
              <a:t>Kuhn L. </a:t>
            </a:r>
            <a:r>
              <a:rPr lang="en-US" sz="2300" i="1">
                <a:solidFill>
                  <a:schemeClr val="tx1"/>
                </a:solidFill>
              </a:rPr>
              <a:t>Sci Transl Med. </a:t>
            </a:r>
            <a:r>
              <a:rPr lang="en-US" sz="2300">
                <a:solidFill>
                  <a:schemeClr val="tx1"/>
                </a:solidFill>
              </a:rPr>
              <a:t>2013; 5(181):181ra51. </a:t>
            </a:r>
          </a:p>
        </p:txBody>
      </p:sp>
    </p:spTree>
    <p:extLst>
      <p:ext uri="{BB962C8B-B14F-4D97-AF65-F5344CB8AC3E}">
        <p14:creationId xmlns:p14="http://schemas.microsoft.com/office/powerpoint/2010/main" val="497533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Learning Objectives</a:t>
            </a:r>
          </a:p>
        </p:txBody>
      </p:sp>
      <p:sp>
        <p:nvSpPr>
          <p:cNvPr id="3" name="Text Placeholder 2"/>
          <p:cNvSpPr>
            <a:spLocks noGrp="1"/>
          </p:cNvSpPr>
          <p:nvPr>
            <p:ph type="body" sz="quarter" idx="20"/>
          </p:nvPr>
        </p:nvSpPr>
        <p:spPr>
          <a:xfrm>
            <a:off x="404649" y="1578279"/>
            <a:ext cx="8334704" cy="4122305"/>
          </a:xfrm>
        </p:spPr>
        <p:txBody>
          <a:bodyPr/>
          <a:lstStyle/>
          <a:p>
            <a:pPr marL="514350" indent="-514350">
              <a:buFont typeface="+mj-lt"/>
              <a:buAutoNum type="arabicPeriod"/>
            </a:pPr>
            <a:r>
              <a:rPr lang="en-US" dirty="0">
                <a:solidFill>
                  <a:schemeClr val="tx1"/>
                </a:solidFill>
              </a:rPr>
              <a:t>Describe the risk of HIV transmission via breastmilk</a:t>
            </a:r>
          </a:p>
          <a:p>
            <a:pPr marL="514350" indent="-514350">
              <a:buFont typeface="+mj-lt"/>
              <a:buAutoNum type="arabicPeriod"/>
            </a:pPr>
            <a:endParaRPr lang="en-US" sz="800" dirty="0">
              <a:solidFill>
                <a:schemeClr val="tx1"/>
              </a:solidFill>
            </a:endParaRPr>
          </a:p>
          <a:p>
            <a:pPr marL="514350" indent="-514350">
              <a:buFont typeface="+mj-lt"/>
              <a:buAutoNum type="arabicPeriod"/>
            </a:pPr>
            <a:r>
              <a:rPr lang="en-US" dirty="0">
                <a:solidFill>
                  <a:schemeClr val="tx1"/>
                </a:solidFill>
              </a:rPr>
              <a:t>Recognize factors influencing decisions to breastfeed and recommendations for women with HIV </a:t>
            </a:r>
          </a:p>
          <a:p>
            <a:pPr marL="514350" indent="-514350">
              <a:buFont typeface="+mj-lt"/>
              <a:buAutoNum type="arabicPeriod"/>
            </a:pPr>
            <a:endParaRPr lang="en-US" sz="800" dirty="0">
              <a:solidFill>
                <a:schemeClr val="tx1"/>
              </a:solidFill>
            </a:endParaRPr>
          </a:p>
          <a:p>
            <a:pPr marL="514350" indent="-514350">
              <a:buFont typeface="+mj-lt"/>
              <a:buAutoNum type="arabicPeriod"/>
            </a:pPr>
            <a:r>
              <a:rPr lang="en-US" dirty="0">
                <a:solidFill>
                  <a:schemeClr val="tx1"/>
                </a:solidFill>
              </a:rPr>
              <a:t>Identify risk reduction strategies in women with HIV who choose to breastfeeding</a:t>
            </a:r>
          </a:p>
        </p:txBody>
      </p:sp>
    </p:spTree>
    <p:extLst>
      <p:ext uri="{BB962C8B-B14F-4D97-AF65-F5344CB8AC3E}">
        <p14:creationId xmlns:p14="http://schemas.microsoft.com/office/powerpoint/2010/main" val="110852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Breastfeeding in HIV</a:t>
            </a:r>
          </a:p>
        </p:txBody>
      </p:sp>
      <p:sp>
        <p:nvSpPr>
          <p:cNvPr id="6" name="Text Placeholder 5"/>
          <p:cNvSpPr>
            <a:spLocks noGrp="1"/>
          </p:cNvSpPr>
          <p:nvPr>
            <p:ph type="body" sz="quarter" idx="20"/>
          </p:nvPr>
        </p:nvSpPr>
        <p:spPr>
          <a:xfrm>
            <a:off x="404649" y="1478071"/>
            <a:ext cx="8249494" cy="4222513"/>
          </a:xfrm>
        </p:spPr>
        <p:txBody>
          <a:bodyPr/>
          <a:lstStyle/>
          <a:p>
            <a:r>
              <a:rPr lang="en-US" dirty="0">
                <a:solidFill>
                  <a:schemeClr val="tx1"/>
                </a:solidFill>
              </a:rPr>
              <a:t>Breastfeeding contributes to risk of perinatal HIV transmission</a:t>
            </a:r>
          </a:p>
          <a:p>
            <a:endParaRPr lang="en-US" sz="800" dirty="0">
              <a:solidFill>
                <a:schemeClr val="tx1"/>
              </a:solidFill>
            </a:endParaRPr>
          </a:p>
          <a:p>
            <a:r>
              <a:rPr lang="en-US" dirty="0">
                <a:solidFill>
                  <a:schemeClr val="tx1"/>
                </a:solidFill>
              </a:rPr>
              <a:t>Risk of transmission from breastfeeding is 15-20% over 2 years</a:t>
            </a:r>
          </a:p>
          <a:p>
            <a:pPr lvl="1"/>
            <a:r>
              <a:rPr lang="en-US">
                <a:solidFill>
                  <a:schemeClr val="tx1"/>
                </a:solidFill>
              </a:rPr>
              <a:t>Without maternal antiretroviral therapy (ART) and infant antiretrovirals (ARV)</a:t>
            </a:r>
            <a:endParaRPr lang="en-US" dirty="0">
              <a:solidFill>
                <a:schemeClr val="tx1"/>
              </a:solidFill>
            </a:endParaRPr>
          </a:p>
          <a:p>
            <a:pPr lvl="1"/>
            <a:endParaRPr lang="en-US" sz="800" dirty="0">
              <a:solidFill>
                <a:schemeClr val="tx1"/>
              </a:solidFill>
            </a:endParaRPr>
          </a:p>
          <a:p>
            <a:r>
              <a:rPr lang="en-US" dirty="0">
                <a:solidFill>
                  <a:schemeClr val="tx1"/>
                </a:solidFill>
              </a:rPr>
              <a:t>Effective ART significantly reduces, but does not eliminate the risk of transmission via breastmilk</a:t>
            </a:r>
          </a:p>
          <a:p>
            <a:pPr lvl="1"/>
            <a:r>
              <a:rPr lang="en-US" dirty="0">
                <a:solidFill>
                  <a:schemeClr val="tx1"/>
                </a:solidFill>
              </a:rPr>
              <a:t>PROMISE Trial </a:t>
            </a:r>
          </a:p>
          <a:p>
            <a:pPr lvl="1"/>
            <a:r>
              <a:rPr lang="en-US" dirty="0">
                <a:solidFill>
                  <a:schemeClr val="tx1"/>
                </a:solidFill>
              </a:rPr>
              <a:t>HPTN </a:t>
            </a:r>
            <a:r>
              <a:rPr lang="en-US">
                <a:solidFill>
                  <a:schemeClr val="tx1"/>
                </a:solidFill>
              </a:rPr>
              <a:t>046 Study</a:t>
            </a:r>
          </a:p>
        </p:txBody>
      </p:sp>
      <p:sp>
        <p:nvSpPr>
          <p:cNvPr id="3" name="TextBox 2">
            <a:extLst>
              <a:ext uri="{FF2B5EF4-FFF2-40B4-BE49-F238E27FC236}">
                <a16:creationId xmlns:a16="http://schemas.microsoft.com/office/drawing/2014/main" id="{D5348DB5-FB3B-4901-8828-28E2E8C402E9}"/>
              </a:ext>
            </a:extLst>
          </p:cNvPr>
          <p:cNvSpPr txBox="1"/>
          <p:nvPr/>
        </p:nvSpPr>
        <p:spPr>
          <a:xfrm>
            <a:off x="2354893" y="6413326"/>
            <a:ext cx="5160723" cy="523220"/>
          </a:xfrm>
          <a:prstGeom prst="rect">
            <a:avLst/>
          </a:prstGeom>
          <a:noFill/>
        </p:spPr>
        <p:txBody>
          <a:bodyPr wrap="square" rtlCol="0">
            <a:spAutoFit/>
          </a:bodyPr>
          <a:lstStyle/>
          <a:p>
            <a:pPr algn="ctr"/>
            <a:r>
              <a:rPr lang="en-US" sz="1400" dirty="0">
                <a:solidFill>
                  <a:schemeClr val="bg1"/>
                </a:solidFill>
              </a:rPr>
              <a:t>DHHS HIV Perinatal Guidelines 2021.</a:t>
            </a:r>
          </a:p>
          <a:p>
            <a:pPr algn="ctr"/>
            <a:r>
              <a:rPr lang="en-US" sz="1400" dirty="0" err="1">
                <a:solidFill>
                  <a:schemeClr val="bg1"/>
                </a:solidFill>
              </a:rPr>
              <a:t>Nduati</a:t>
            </a:r>
            <a:r>
              <a:rPr lang="en-US" sz="1400" dirty="0">
                <a:solidFill>
                  <a:schemeClr val="bg1"/>
                </a:solidFill>
              </a:rPr>
              <a:t> R. </a:t>
            </a:r>
            <a:r>
              <a:rPr lang="en-US" sz="1400" i="1" dirty="0">
                <a:solidFill>
                  <a:schemeClr val="bg1"/>
                </a:solidFill>
              </a:rPr>
              <a:t>JAMA </a:t>
            </a:r>
            <a:r>
              <a:rPr lang="en-US" sz="1400" dirty="0">
                <a:solidFill>
                  <a:schemeClr val="bg1"/>
                </a:solidFill>
              </a:rPr>
              <a:t>2000; 283(9): 1167-74.</a:t>
            </a:r>
          </a:p>
        </p:txBody>
      </p:sp>
    </p:spTree>
    <p:extLst>
      <p:ext uri="{BB962C8B-B14F-4D97-AF65-F5344CB8AC3E}">
        <p14:creationId xmlns:p14="http://schemas.microsoft.com/office/powerpoint/2010/main" val="4111633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600" dirty="0"/>
              <a:t>DHHS Guidelines: Counseling and Managing Women with HIV in the United States Who Desire to Breastfeed</a:t>
            </a:r>
          </a:p>
        </p:txBody>
      </p:sp>
      <p:sp>
        <p:nvSpPr>
          <p:cNvPr id="6" name="Text Placeholder 5"/>
          <p:cNvSpPr>
            <a:spLocks noGrp="1"/>
          </p:cNvSpPr>
          <p:nvPr>
            <p:ph type="body" sz="quarter" idx="20"/>
          </p:nvPr>
        </p:nvSpPr>
        <p:spPr>
          <a:xfrm>
            <a:off x="1293419" y="2635487"/>
            <a:ext cx="7283670" cy="4222513"/>
          </a:xfrm>
        </p:spPr>
        <p:txBody>
          <a:bodyPr/>
          <a:lstStyle/>
          <a:p>
            <a:r>
              <a:rPr lang="en-US" sz="2600" dirty="0">
                <a:solidFill>
                  <a:schemeClr val="tx1"/>
                </a:solidFill>
              </a:rPr>
              <a:t>Maternal ART does not eliminate risk of transmission via breast milk</a:t>
            </a:r>
          </a:p>
          <a:p>
            <a:r>
              <a:rPr lang="en-US" sz="2600" dirty="0">
                <a:solidFill>
                  <a:schemeClr val="tx1"/>
                </a:solidFill>
              </a:rPr>
              <a:t>Feeding alternatives readily available</a:t>
            </a:r>
          </a:p>
          <a:p>
            <a:r>
              <a:rPr lang="en-US" sz="2600" dirty="0">
                <a:solidFill>
                  <a:schemeClr val="tx1"/>
                </a:solidFill>
              </a:rPr>
              <a:t>Lack of safety data  </a:t>
            </a:r>
          </a:p>
          <a:p>
            <a:r>
              <a:rPr lang="en-US" sz="2600" dirty="0">
                <a:solidFill>
                  <a:schemeClr val="tx1"/>
                </a:solidFill>
              </a:rPr>
              <a:t>Medication adherence challenges postpartum </a:t>
            </a:r>
          </a:p>
        </p:txBody>
      </p:sp>
      <p:sp>
        <p:nvSpPr>
          <p:cNvPr id="3" name="TextBox 2">
            <a:extLst>
              <a:ext uri="{FF2B5EF4-FFF2-40B4-BE49-F238E27FC236}">
                <a16:creationId xmlns:a16="http://schemas.microsoft.com/office/drawing/2014/main" id="{D5348DB5-FB3B-4901-8828-28E2E8C402E9}"/>
              </a:ext>
            </a:extLst>
          </p:cNvPr>
          <p:cNvSpPr txBox="1"/>
          <p:nvPr/>
        </p:nvSpPr>
        <p:spPr>
          <a:xfrm>
            <a:off x="2354893" y="6396997"/>
            <a:ext cx="5160723" cy="523220"/>
          </a:xfrm>
          <a:prstGeom prst="rect">
            <a:avLst/>
          </a:prstGeom>
          <a:noFill/>
        </p:spPr>
        <p:txBody>
          <a:bodyPr wrap="square" rtlCol="0">
            <a:spAutoFit/>
          </a:bodyPr>
          <a:lstStyle/>
          <a:p>
            <a:pPr algn="ctr"/>
            <a:r>
              <a:rPr lang="en-US" sz="1400" dirty="0">
                <a:solidFill>
                  <a:schemeClr val="bg1"/>
                </a:solidFill>
              </a:rPr>
              <a:t>DHHS HIV Perinatal Guidelines 2021.</a:t>
            </a:r>
          </a:p>
          <a:p>
            <a:pPr algn="ctr"/>
            <a:r>
              <a:rPr lang="en-US" sz="1400" dirty="0">
                <a:solidFill>
                  <a:schemeClr val="bg1"/>
                </a:solidFill>
              </a:rPr>
              <a:t>Tuthill EL. </a:t>
            </a:r>
            <a:r>
              <a:rPr lang="en-US" sz="1400" i="1" dirty="0">
                <a:solidFill>
                  <a:schemeClr val="bg1"/>
                </a:solidFill>
              </a:rPr>
              <a:t>J Int AIDS Soc</a:t>
            </a:r>
            <a:r>
              <a:rPr lang="en-US" sz="1400" dirty="0">
                <a:solidFill>
                  <a:schemeClr val="bg1"/>
                </a:solidFill>
              </a:rPr>
              <a:t>. 2019; 22(1):e25224.  </a:t>
            </a:r>
          </a:p>
        </p:txBody>
      </p:sp>
      <p:sp>
        <p:nvSpPr>
          <p:cNvPr id="4" name="TextBox 3">
            <a:extLst>
              <a:ext uri="{FF2B5EF4-FFF2-40B4-BE49-F238E27FC236}">
                <a16:creationId xmlns:a16="http://schemas.microsoft.com/office/drawing/2014/main" id="{B5AAF65C-D8BC-894E-9FD7-B229F32EA9A3}"/>
              </a:ext>
            </a:extLst>
          </p:cNvPr>
          <p:cNvSpPr txBox="1"/>
          <p:nvPr/>
        </p:nvSpPr>
        <p:spPr>
          <a:xfrm>
            <a:off x="1434662" y="1304350"/>
            <a:ext cx="6274675" cy="1280160"/>
          </a:xfrm>
          <a:prstGeom prst="rect">
            <a:avLst/>
          </a:prstGeom>
          <a:solidFill>
            <a:srgbClr val="50A5AB"/>
          </a:solidFill>
          <a:ln>
            <a:solidFill>
              <a:srgbClr val="008C99"/>
            </a:solidFill>
          </a:ln>
        </p:spPr>
        <p:txBody>
          <a:bodyPr wrap="square" rtlCol="0" anchor="ctr">
            <a:spAutoFit/>
          </a:bodyPr>
          <a:lstStyle/>
          <a:p>
            <a:pPr algn="ctr"/>
            <a:r>
              <a:rPr lang="en-US" sz="2800" dirty="0">
                <a:solidFill>
                  <a:schemeClr val="bg1"/>
                </a:solidFill>
              </a:rPr>
              <a:t>Breastfeeding is </a:t>
            </a:r>
            <a:r>
              <a:rPr lang="en-US" sz="2800" b="1" u="sng" dirty="0">
                <a:solidFill>
                  <a:schemeClr val="bg1"/>
                </a:solidFill>
              </a:rPr>
              <a:t>NOT</a:t>
            </a:r>
            <a:r>
              <a:rPr lang="en-US" sz="2800" dirty="0">
                <a:solidFill>
                  <a:schemeClr val="bg1"/>
                </a:solidFill>
              </a:rPr>
              <a:t> recommended for women with HIV in the United States</a:t>
            </a:r>
          </a:p>
        </p:txBody>
      </p:sp>
      <p:sp>
        <p:nvSpPr>
          <p:cNvPr id="5" name="Rectangle 4">
            <a:extLst>
              <a:ext uri="{FF2B5EF4-FFF2-40B4-BE49-F238E27FC236}">
                <a16:creationId xmlns:a16="http://schemas.microsoft.com/office/drawing/2014/main" id="{B1B2623F-560D-C642-9032-7448F45EFA18}"/>
              </a:ext>
            </a:extLst>
          </p:cNvPr>
          <p:cNvSpPr/>
          <p:nvPr/>
        </p:nvSpPr>
        <p:spPr>
          <a:xfrm>
            <a:off x="803485" y="5343988"/>
            <a:ext cx="7537028" cy="954107"/>
          </a:xfrm>
          <a:prstGeom prst="rect">
            <a:avLst/>
          </a:prstGeom>
        </p:spPr>
        <p:txBody>
          <a:bodyPr wrap="square">
            <a:spAutoFit/>
          </a:bodyPr>
          <a:lstStyle/>
          <a:p>
            <a:pPr algn="ctr"/>
            <a:r>
              <a:rPr lang="en-US" sz="2800" b="1" dirty="0">
                <a:solidFill>
                  <a:srgbClr val="008C99"/>
                </a:solidFill>
              </a:rPr>
              <a:t>29% of providers (n=93) reported caring for a patient who breastfed despite recommendation </a:t>
            </a:r>
          </a:p>
        </p:txBody>
      </p:sp>
    </p:spTree>
    <p:extLst>
      <p:ext uri="{BB962C8B-B14F-4D97-AF65-F5344CB8AC3E}">
        <p14:creationId xmlns:p14="http://schemas.microsoft.com/office/powerpoint/2010/main" val="2994357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dirty="0"/>
              <a:t>WHO Guidelines: Consolidated guidelines on HIV prevention, testing, treatment, service delivery and monitoring</a:t>
            </a:r>
          </a:p>
        </p:txBody>
      </p:sp>
      <p:sp>
        <p:nvSpPr>
          <p:cNvPr id="6" name="Text Placeholder 5"/>
          <p:cNvSpPr>
            <a:spLocks noGrp="1"/>
          </p:cNvSpPr>
          <p:nvPr>
            <p:ph type="body" sz="quarter" idx="20"/>
          </p:nvPr>
        </p:nvSpPr>
        <p:spPr>
          <a:xfrm>
            <a:off x="441434" y="3075655"/>
            <a:ext cx="8261131" cy="4222513"/>
          </a:xfrm>
        </p:spPr>
        <p:txBody>
          <a:bodyPr/>
          <a:lstStyle/>
          <a:p>
            <a:r>
              <a:rPr lang="en-US" sz="2600" dirty="0">
                <a:solidFill>
                  <a:schemeClr val="tx1"/>
                </a:solidFill>
              </a:rPr>
              <a:t>Most effective way to reduce transmission is to reduce maternal viral load </a:t>
            </a:r>
          </a:p>
          <a:p>
            <a:r>
              <a:rPr lang="en-US" sz="2600" dirty="0">
                <a:solidFill>
                  <a:schemeClr val="tx1"/>
                </a:solidFill>
              </a:rPr>
              <a:t>Breastfeeding should only stop once a nutritionally adequate and safe diet can be provided</a:t>
            </a:r>
          </a:p>
          <a:p>
            <a:endParaRPr lang="en-US" sz="2600" dirty="0">
              <a:solidFill>
                <a:schemeClr val="tx1"/>
              </a:solidFill>
            </a:endParaRPr>
          </a:p>
        </p:txBody>
      </p:sp>
      <p:sp>
        <p:nvSpPr>
          <p:cNvPr id="3" name="TextBox 2">
            <a:extLst>
              <a:ext uri="{FF2B5EF4-FFF2-40B4-BE49-F238E27FC236}">
                <a16:creationId xmlns:a16="http://schemas.microsoft.com/office/drawing/2014/main" id="{D5348DB5-FB3B-4901-8828-28E2E8C402E9}"/>
              </a:ext>
            </a:extLst>
          </p:cNvPr>
          <p:cNvSpPr txBox="1"/>
          <p:nvPr/>
        </p:nvSpPr>
        <p:spPr>
          <a:xfrm>
            <a:off x="2354893" y="6494971"/>
            <a:ext cx="5160723" cy="307777"/>
          </a:xfrm>
          <a:prstGeom prst="rect">
            <a:avLst/>
          </a:prstGeom>
          <a:noFill/>
        </p:spPr>
        <p:txBody>
          <a:bodyPr wrap="square" rtlCol="0">
            <a:spAutoFit/>
          </a:bodyPr>
          <a:lstStyle/>
          <a:p>
            <a:pPr algn="ctr"/>
            <a:r>
              <a:rPr lang="en-US" sz="1400" dirty="0">
                <a:solidFill>
                  <a:schemeClr val="bg1"/>
                </a:solidFill>
              </a:rPr>
              <a:t>WHO HIV Guidelines 2021.</a:t>
            </a:r>
          </a:p>
        </p:txBody>
      </p:sp>
      <p:sp>
        <p:nvSpPr>
          <p:cNvPr id="4" name="TextBox 3">
            <a:extLst>
              <a:ext uri="{FF2B5EF4-FFF2-40B4-BE49-F238E27FC236}">
                <a16:creationId xmlns:a16="http://schemas.microsoft.com/office/drawing/2014/main" id="{B5AAF65C-D8BC-894E-9FD7-B229F32EA9A3}"/>
              </a:ext>
            </a:extLst>
          </p:cNvPr>
          <p:cNvSpPr txBox="1"/>
          <p:nvPr/>
        </p:nvSpPr>
        <p:spPr>
          <a:xfrm>
            <a:off x="441434" y="1671088"/>
            <a:ext cx="8261132" cy="1292662"/>
          </a:xfrm>
          <a:prstGeom prst="rect">
            <a:avLst/>
          </a:prstGeom>
          <a:solidFill>
            <a:srgbClr val="50A5AB"/>
          </a:solidFill>
          <a:ln>
            <a:solidFill>
              <a:srgbClr val="008C99"/>
            </a:solidFill>
          </a:ln>
        </p:spPr>
        <p:txBody>
          <a:bodyPr wrap="square" rtlCol="0" anchor="ctr">
            <a:spAutoFit/>
          </a:bodyPr>
          <a:lstStyle/>
          <a:p>
            <a:pPr algn="ctr"/>
            <a:r>
              <a:rPr lang="en-US" sz="2600">
                <a:solidFill>
                  <a:schemeClr val="bg1"/>
                </a:solidFill>
              </a:rPr>
              <a:t>Mothers </a:t>
            </a:r>
            <a:r>
              <a:rPr lang="en-US" sz="2600" dirty="0">
                <a:solidFill>
                  <a:schemeClr val="bg1"/>
                </a:solidFill>
              </a:rPr>
              <a:t>with HIV should breastfeed for at least 12 months and may continue for up to 24 months or longer while being fully supported for ART adherence </a:t>
            </a:r>
          </a:p>
        </p:txBody>
      </p:sp>
    </p:spTree>
    <p:extLst>
      <p:ext uri="{BB962C8B-B14F-4D97-AF65-F5344CB8AC3E}">
        <p14:creationId xmlns:p14="http://schemas.microsoft.com/office/powerpoint/2010/main" val="3353362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59490"/>
            <a:ext cx="9144000" cy="1073887"/>
          </a:xfrm>
        </p:spPr>
        <p:txBody>
          <a:bodyPr/>
          <a:lstStyle/>
          <a:p>
            <a:r>
              <a:rPr lang="en-US" dirty="0"/>
              <a:t>Decision to Breastfeed</a:t>
            </a:r>
          </a:p>
        </p:txBody>
      </p:sp>
      <p:sp>
        <p:nvSpPr>
          <p:cNvPr id="4" name="Text Placeholder 3">
            <a:extLst>
              <a:ext uri="{FF2B5EF4-FFF2-40B4-BE49-F238E27FC236}">
                <a16:creationId xmlns:a16="http://schemas.microsoft.com/office/drawing/2014/main" id="{B48424C3-0832-4D3D-B43B-DEF4DB7226D1}"/>
              </a:ext>
            </a:extLst>
          </p:cNvPr>
          <p:cNvSpPr>
            <a:spLocks noGrp="1"/>
          </p:cNvSpPr>
          <p:nvPr>
            <p:ph type="body" sz="quarter" idx="21"/>
          </p:nvPr>
        </p:nvSpPr>
        <p:spPr>
          <a:xfrm>
            <a:off x="344327" y="1551213"/>
            <a:ext cx="4388324" cy="4723885"/>
          </a:xfrm>
        </p:spPr>
        <p:txBody>
          <a:bodyPr/>
          <a:lstStyle/>
          <a:p>
            <a:pPr marL="0" indent="0">
              <a:buNone/>
            </a:pPr>
            <a:r>
              <a:rPr lang="en-US" b="1" dirty="0">
                <a:solidFill>
                  <a:schemeClr val="tx1"/>
                </a:solidFill>
              </a:rPr>
              <a:t>Patient Considerations</a:t>
            </a:r>
            <a:endParaRPr lang="en-US" sz="800" dirty="0">
              <a:solidFill>
                <a:schemeClr val="tx1"/>
              </a:solidFill>
            </a:endParaRPr>
          </a:p>
          <a:p>
            <a:r>
              <a:rPr lang="en-US" dirty="0">
                <a:solidFill>
                  <a:schemeClr val="tx1"/>
                </a:solidFill>
              </a:rPr>
              <a:t>Access to feeding alternatives</a:t>
            </a:r>
            <a:endParaRPr lang="en-US" sz="900" dirty="0">
              <a:solidFill>
                <a:schemeClr val="tx1"/>
              </a:solidFill>
            </a:endParaRPr>
          </a:p>
          <a:p>
            <a:r>
              <a:rPr lang="en-US" dirty="0">
                <a:solidFill>
                  <a:schemeClr val="tx1"/>
                </a:solidFill>
              </a:rPr>
              <a:t>Social, familial, and personal pressure to breastfeed</a:t>
            </a:r>
            <a:endParaRPr lang="en-US" sz="900" dirty="0">
              <a:solidFill>
                <a:schemeClr val="tx1"/>
              </a:solidFill>
            </a:endParaRPr>
          </a:p>
          <a:p>
            <a:r>
              <a:rPr lang="en-US" dirty="0">
                <a:solidFill>
                  <a:schemeClr val="tx1"/>
                </a:solidFill>
              </a:rPr>
              <a:t>Fear of disclosing HIV status</a:t>
            </a:r>
          </a:p>
          <a:p>
            <a:endParaRPr lang="en-US" sz="900" dirty="0">
              <a:solidFill>
                <a:schemeClr val="tx1"/>
              </a:solidFill>
            </a:endParaRPr>
          </a:p>
        </p:txBody>
      </p:sp>
      <p:sp>
        <p:nvSpPr>
          <p:cNvPr id="3" name="TextBox 2">
            <a:extLst>
              <a:ext uri="{FF2B5EF4-FFF2-40B4-BE49-F238E27FC236}">
                <a16:creationId xmlns:a16="http://schemas.microsoft.com/office/drawing/2014/main" id="{D5348DB5-FB3B-4901-8828-28E2E8C402E9}"/>
              </a:ext>
            </a:extLst>
          </p:cNvPr>
          <p:cNvSpPr txBox="1"/>
          <p:nvPr/>
        </p:nvSpPr>
        <p:spPr>
          <a:xfrm>
            <a:off x="2354893" y="6396997"/>
            <a:ext cx="5160723" cy="523220"/>
          </a:xfrm>
          <a:prstGeom prst="rect">
            <a:avLst/>
          </a:prstGeom>
          <a:noFill/>
        </p:spPr>
        <p:txBody>
          <a:bodyPr wrap="square" rtlCol="0">
            <a:spAutoFit/>
          </a:bodyPr>
          <a:lstStyle/>
          <a:p>
            <a:pPr algn="ctr"/>
            <a:r>
              <a:rPr lang="en-US" sz="1400" dirty="0" err="1">
                <a:solidFill>
                  <a:schemeClr val="bg1"/>
                </a:solidFill>
              </a:rPr>
              <a:t>Moseholm</a:t>
            </a:r>
            <a:r>
              <a:rPr lang="en-US" sz="1400" dirty="0">
                <a:solidFill>
                  <a:schemeClr val="bg1"/>
                </a:solidFill>
              </a:rPr>
              <a:t> E. </a:t>
            </a:r>
            <a:r>
              <a:rPr lang="en-US" sz="1400" i="1" dirty="0">
                <a:solidFill>
                  <a:schemeClr val="bg1"/>
                </a:solidFill>
              </a:rPr>
              <a:t>J Intern Med. </a:t>
            </a:r>
            <a:r>
              <a:rPr lang="en-US" sz="1400" dirty="0">
                <a:solidFill>
                  <a:schemeClr val="bg1"/>
                </a:solidFill>
              </a:rPr>
              <a:t>2020; 287:19-31.</a:t>
            </a:r>
          </a:p>
          <a:p>
            <a:pPr algn="ctr"/>
            <a:r>
              <a:rPr lang="en-US" sz="1400" dirty="0">
                <a:solidFill>
                  <a:schemeClr val="bg1"/>
                </a:solidFill>
              </a:rPr>
              <a:t>WHO HIV Guidelines 2021. </a:t>
            </a:r>
          </a:p>
        </p:txBody>
      </p:sp>
      <p:pic>
        <p:nvPicPr>
          <p:cNvPr id="8" name="Picture 2" descr="image">
            <a:extLst>
              <a:ext uri="{FF2B5EF4-FFF2-40B4-BE49-F238E27FC236}">
                <a16:creationId xmlns:a16="http://schemas.microsoft.com/office/drawing/2014/main" id="{61FFEBED-3DEA-5543-9DA2-EF749BE0D4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858" y="1176488"/>
            <a:ext cx="5098610" cy="5098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411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59490"/>
            <a:ext cx="9144000" cy="1073887"/>
          </a:xfrm>
        </p:spPr>
        <p:txBody>
          <a:bodyPr/>
          <a:lstStyle/>
          <a:p>
            <a:r>
              <a:rPr lang="en-US" dirty="0"/>
              <a:t>Decision to Breastfeed</a:t>
            </a:r>
          </a:p>
        </p:txBody>
      </p:sp>
      <p:sp>
        <p:nvSpPr>
          <p:cNvPr id="4" name="Text Placeholder 3">
            <a:extLst>
              <a:ext uri="{FF2B5EF4-FFF2-40B4-BE49-F238E27FC236}">
                <a16:creationId xmlns:a16="http://schemas.microsoft.com/office/drawing/2014/main" id="{B48424C3-0832-4D3D-B43B-DEF4DB7226D1}"/>
              </a:ext>
            </a:extLst>
          </p:cNvPr>
          <p:cNvSpPr>
            <a:spLocks noGrp="1"/>
          </p:cNvSpPr>
          <p:nvPr>
            <p:ph type="body" sz="quarter" idx="21"/>
          </p:nvPr>
        </p:nvSpPr>
        <p:spPr>
          <a:xfrm>
            <a:off x="344327" y="1233377"/>
            <a:ext cx="8309816" cy="5071730"/>
          </a:xfrm>
        </p:spPr>
        <p:txBody>
          <a:bodyPr/>
          <a:lstStyle/>
          <a:p>
            <a:pPr marL="0" indent="0">
              <a:buNone/>
            </a:pPr>
            <a:r>
              <a:rPr lang="en-US" b="1" dirty="0">
                <a:solidFill>
                  <a:schemeClr val="tx1"/>
                </a:solidFill>
              </a:rPr>
              <a:t>Patient Considerations</a:t>
            </a:r>
            <a:endParaRPr lang="en-US" sz="800" dirty="0">
              <a:solidFill>
                <a:schemeClr val="tx1"/>
              </a:solidFill>
            </a:endParaRPr>
          </a:p>
          <a:p>
            <a:r>
              <a:rPr lang="en-US" dirty="0">
                <a:solidFill>
                  <a:schemeClr val="tx1"/>
                </a:solidFill>
              </a:rPr>
              <a:t>Maternal benefits: </a:t>
            </a:r>
          </a:p>
          <a:p>
            <a:pPr lvl="1"/>
            <a:r>
              <a:rPr lang="en-US" dirty="0">
                <a:solidFill>
                  <a:schemeClr val="tx1"/>
                </a:solidFill>
              </a:rPr>
              <a:t>Promotes weight loss, decreased risk of postpartum depression, production of oxytocin and prolactin</a:t>
            </a:r>
          </a:p>
          <a:p>
            <a:pPr lvl="1"/>
            <a:r>
              <a:rPr lang="en-US" dirty="0">
                <a:solidFill>
                  <a:schemeClr val="tx1"/>
                </a:solidFill>
              </a:rPr>
              <a:t>Lowers risk for hypertension, type 2 diabetes, ovarian and breast cancer</a:t>
            </a:r>
          </a:p>
          <a:p>
            <a:r>
              <a:rPr lang="en-US" dirty="0">
                <a:solidFill>
                  <a:schemeClr val="tx1"/>
                </a:solidFill>
              </a:rPr>
              <a:t>Infant benefits: </a:t>
            </a:r>
          </a:p>
          <a:p>
            <a:pPr lvl="1"/>
            <a:r>
              <a:rPr lang="en-US" dirty="0">
                <a:solidFill>
                  <a:schemeClr val="tx1"/>
                </a:solidFill>
              </a:rPr>
              <a:t>Protection against infections and noncommunicable diseases (ex. asthma, allergies)</a:t>
            </a:r>
          </a:p>
          <a:p>
            <a:pPr lvl="1"/>
            <a:r>
              <a:rPr lang="en-US" dirty="0">
                <a:solidFill>
                  <a:schemeClr val="tx1"/>
                </a:solidFill>
              </a:rPr>
              <a:t>Improved overall survival and development</a:t>
            </a:r>
          </a:p>
          <a:p>
            <a:r>
              <a:rPr lang="en-US" dirty="0">
                <a:solidFill>
                  <a:schemeClr val="tx1"/>
                </a:solidFill>
              </a:rPr>
              <a:t>Additional benefits: </a:t>
            </a:r>
          </a:p>
          <a:p>
            <a:pPr lvl="1"/>
            <a:r>
              <a:rPr lang="en-US" dirty="0">
                <a:solidFill>
                  <a:schemeClr val="tx1"/>
                </a:solidFill>
              </a:rPr>
              <a:t>Emotional bonding, reduces food insecurity</a:t>
            </a:r>
          </a:p>
          <a:p>
            <a:endParaRPr lang="en-US" dirty="0">
              <a:solidFill>
                <a:schemeClr val="tx1"/>
              </a:solidFill>
            </a:endParaRPr>
          </a:p>
        </p:txBody>
      </p:sp>
      <p:sp>
        <p:nvSpPr>
          <p:cNvPr id="3" name="TextBox 2">
            <a:extLst>
              <a:ext uri="{FF2B5EF4-FFF2-40B4-BE49-F238E27FC236}">
                <a16:creationId xmlns:a16="http://schemas.microsoft.com/office/drawing/2014/main" id="{D5348DB5-FB3B-4901-8828-28E2E8C402E9}"/>
              </a:ext>
            </a:extLst>
          </p:cNvPr>
          <p:cNvSpPr txBox="1"/>
          <p:nvPr/>
        </p:nvSpPr>
        <p:spPr>
          <a:xfrm>
            <a:off x="2354893" y="6396997"/>
            <a:ext cx="5160723" cy="523220"/>
          </a:xfrm>
          <a:prstGeom prst="rect">
            <a:avLst/>
          </a:prstGeom>
          <a:noFill/>
        </p:spPr>
        <p:txBody>
          <a:bodyPr wrap="square" rtlCol="0">
            <a:spAutoFit/>
          </a:bodyPr>
          <a:lstStyle/>
          <a:p>
            <a:pPr algn="ctr"/>
            <a:r>
              <a:rPr lang="en-US" sz="1400" dirty="0">
                <a:solidFill>
                  <a:schemeClr val="bg1"/>
                </a:solidFill>
              </a:rPr>
              <a:t>CDC Breastfeeding 2021.</a:t>
            </a:r>
          </a:p>
          <a:p>
            <a:pPr algn="ctr"/>
            <a:r>
              <a:rPr lang="en-US" sz="1400" dirty="0">
                <a:solidFill>
                  <a:schemeClr val="bg1"/>
                </a:solidFill>
              </a:rPr>
              <a:t>WHO HIV Guidelines 2021. </a:t>
            </a:r>
          </a:p>
        </p:txBody>
      </p:sp>
    </p:spTree>
    <p:extLst>
      <p:ext uri="{BB962C8B-B14F-4D97-AF65-F5344CB8AC3E}">
        <p14:creationId xmlns:p14="http://schemas.microsoft.com/office/powerpoint/2010/main" val="978060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Decision to Breastfeed</a:t>
            </a:r>
          </a:p>
        </p:txBody>
      </p:sp>
      <p:sp>
        <p:nvSpPr>
          <p:cNvPr id="6" name="Text Placeholder 5"/>
          <p:cNvSpPr>
            <a:spLocks noGrp="1"/>
          </p:cNvSpPr>
          <p:nvPr>
            <p:ph type="body" sz="quarter" idx="20"/>
          </p:nvPr>
        </p:nvSpPr>
        <p:spPr>
          <a:xfrm>
            <a:off x="626299" y="1331351"/>
            <a:ext cx="7701271" cy="5071730"/>
          </a:xfrm>
        </p:spPr>
        <p:txBody>
          <a:bodyPr/>
          <a:lstStyle/>
          <a:p>
            <a:pPr marL="0" indent="0">
              <a:buNone/>
            </a:pPr>
            <a:r>
              <a:rPr lang="en-US" b="1" dirty="0">
                <a:solidFill>
                  <a:schemeClr val="tx1"/>
                </a:solidFill>
              </a:rPr>
              <a:t>Potential Risks</a:t>
            </a:r>
            <a:endParaRPr lang="en-US" sz="800" b="1" dirty="0">
              <a:solidFill>
                <a:schemeClr val="tx1"/>
              </a:solidFill>
            </a:endParaRPr>
          </a:p>
          <a:p>
            <a:r>
              <a:rPr lang="en-US" dirty="0">
                <a:solidFill>
                  <a:schemeClr val="tx1"/>
                </a:solidFill>
              </a:rPr>
              <a:t>HIV transmission via breastmilk</a:t>
            </a:r>
          </a:p>
          <a:p>
            <a:r>
              <a:rPr lang="en-US" dirty="0">
                <a:solidFill>
                  <a:schemeClr val="tx1"/>
                </a:solidFill>
              </a:rPr>
              <a:t>Cell-associated viral transmission</a:t>
            </a:r>
          </a:p>
          <a:p>
            <a:pPr lvl="1"/>
            <a:r>
              <a:rPr lang="en-US" dirty="0">
                <a:solidFill>
                  <a:schemeClr val="tx1"/>
                </a:solidFill>
              </a:rPr>
              <a:t>Transmission despite undetectable plasma viral load</a:t>
            </a:r>
          </a:p>
          <a:p>
            <a:r>
              <a:rPr lang="en-US" dirty="0">
                <a:solidFill>
                  <a:schemeClr val="tx1"/>
                </a:solidFill>
              </a:rPr>
              <a:t>Drug toxicity in neonate</a:t>
            </a:r>
            <a:endParaRPr lang="en-US" sz="800" dirty="0">
              <a:solidFill>
                <a:schemeClr val="tx1"/>
              </a:solidFill>
            </a:endParaRPr>
          </a:p>
          <a:p>
            <a:r>
              <a:rPr lang="en-US" dirty="0">
                <a:solidFill>
                  <a:schemeClr val="tx1"/>
                </a:solidFill>
              </a:rPr>
              <a:t>ARV drug resistance in neonate</a:t>
            </a:r>
          </a:p>
        </p:txBody>
      </p:sp>
      <p:sp>
        <p:nvSpPr>
          <p:cNvPr id="3" name="TextBox 2">
            <a:extLst>
              <a:ext uri="{FF2B5EF4-FFF2-40B4-BE49-F238E27FC236}">
                <a16:creationId xmlns:a16="http://schemas.microsoft.com/office/drawing/2014/main" id="{D5348DB5-FB3B-4901-8828-28E2E8C402E9}"/>
              </a:ext>
            </a:extLst>
          </p:cNvPr>
          <p:cNvSpPr txBox="1"/>
          <p:nvPr/>
        </p:nvSpPr>
        <p:spPr>
          <a:xfrm>
            <a:off x="2354893" y="6462313"/>
            <a:ext cx="5160723" cy="307777"/>
          </a:xfrm>
          <a:prstGeom prst="rect">
            <a:avLst/>
          </a:prstGeom>
          <a:noFill/>
        </p:spPr>
        <p:txBody>
          <a:bodyPr wrap="square" rtlCol="0">
            <a:spAutoFit/>
          </a:bodyPr>
          <a:lstStyle/>
          <a:p>
            <a:pPr algn="ctr"/>
            <a:r>
              <a:rPr lang="en-US" sz="1400" dirty="0">
                <a:solidFill>
                  <a:schemeClr val="bg1"/>
                </a:solidFill>
              </a:rPr>
              <a:t>DHHS HIV Perinatal Guidelines 2021.</a:t>
            </a:r>
          </a:p>
        </p:txBody>
      </p:sp>
    </p:spTree>
    <p:extLst>
      <p:ext uri="{BB962C8B-B14F-4D97-AF65-F5344CB8AC3E}">
        <p14:creationId xmlns:p14="http://schemas.microsoft.com/office/powerpoint/2010/main" val="12513486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p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Quot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am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chnology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asic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losing">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4298</TotalTime>
  <Words>1707</Words>
  <Application>Microsoft Macintosh PowerPoint</Application>
  <PresentationFormat>On-screen Show (4:3)</PresentationFormat>
  <Paragraphs>211</Paragraphs>
  <Slides>21</Slides>
  <Notes>20</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21</vt:i4>
      </vt:variant>
    </vt:vector>
  </HeadingPairs>
  <TitlesOfParts>
    <vt:vector size="33" baseType="lpstr">
      <vt:lpstr>Arial</vt:lpstr>
      <vt:lpstr>Calibri</vt:lpstr>
      <vt:lpstr>Calibri Light</vt:lpstr>
      <vt:lpstr>Gill Sans MT</vt:lpstr>
      <vt:lpstr>Multipurpose Slides</vt:lpstr>
      <vt:lpstr>Map Slides</vt:lpstr>
      <vt:lpstr>Quote Slides</vt:lpstr>
      <vt:lpstr>Team Slides</vt:lpstr>
      <vt:lpstr>Technology Slides</vt:lpstr>
      <vt:lpstr>Basic Slides</vt:lpstr>
      <vt:lpstr>Closing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Borunda</dc:creator>
  <cp:lastModifiedBy>Judith Collins</cp:lastModifiedBy>
  <cp:revision>284</cp:revision>
  <dcterms:created xsi:type="dcterms:W3CDTF">2016-02-17T19:33:40Z</dcterms:created>
  <dcterms:modified xsi:type="dcterms:W3CDTF">2021-09-20T18:15:07Z</dcterms:modified>
</cp:coreProperties>
</file>