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4"/>
  </p:sldMasterIdLst>
  <p:notesMasterIdLst>
    <p:notesMasterId r:id="rId57"/>
  </p:notesMasterIdLst>
  <p:handoutMasterIdLst>
    <p:handoutMasterId r:id="rId58"/>
  </p:handoutMasterIdLst>
  <p:sldIdLst>
    <p:sldId id="359" r:id="rId5"/>
    <p:sldId id="382" r:id="rId6"/>
    <p:sldId id="365" r:id="rId7"/>
    <p:sldId id="367" r:id="rId8"/>
    <p:sldId id="368" r:id="rId9"/>
    <p:sldId id="378" r:id="rId10"/>
    <p:sldId id="301" r:id="rId11"/>
    <p:sldId id="444" r:id="rId12"/>
    <p:sldId id="445" r:id="rId13"/>
    <p:sldId id="446" r:id="rId14"/>
    <p:sldId id="362" r:id="rId15"/>
    <p:sldId id="366" r:id="rId16"/>
    <p:sldId id="363" r:id="rId17"/>
    <p:sldId id="447" r:id="rId18"/>
    <p:sldId id="372" r:id="rId19"/>
    <p:sldId id="373" r:id="rId20"/>
    <p:sldId id="376" r:id="rId21"/>
    <p:sldId id="448" r:id="rId22"/>
    <p:sldId id="425" r:id="rId23"/>
    <p:sldId id="333" r:id="rId24"/>
    <p:sldId id="335" r:id="rId25"/>
    <p:sldId id="371" r:id="rId26"/>
    <p:sldId id="257" r:id="rId27"/>
    <p:sldId id="364" r:id="rId28"/>
    <p:sldId id="449" r:id="rId29"/>
    <p:sldId id="435" r:id="rId30"/>
    <p:sldId id="450" r:id="rId31"/>
    <p:sldId id="282" r:id="rId32"/>
    <p:sldId id="436" r:id="rId33"/>
    <p:sldId id="374" r:id="rId34"/>
    <p:sldId id="451" r:id="rId35"/>
    <p:sldId id="269" r:id="rId36"/>
    <p:sldId id="426" r:id="rId37"/>
    <p:sldId id="415" r:id="rId38"/>
    <p:sldId id="416" r:id="rId39"/>
    <p:sldId id="452" r:id="rId40"/>
    <p:sldId id="418" r:id="rId41"/>
    <p:sldId id="419" r:id="rId42"/>
    <p:sldId id="420" r:id="rId43"/>
    <p:sldId id="453" r:id="rId44"/>
    <p:sldId id="424" r:id="rId45"/>
    <p:sldId id="357" r:id="rId46"/>
    <p:sldId id="377" r:id="rId47"/>
    <p:sldId id="429" r:id="rId48"/>
    <p:sldId id="428" r:id="rId49"/>
    <p:sldId id="370" r:id="rId50"/>
    <p:sldId id="308" r:id="rId51"/>
    <p:sldId id="353" r:id="rId52"/>
    <p:sldId id="441" r:id="rId53"/>
    <p:sldId id="344" r:id="rId54"/>
    <p:sldId id="298" r:id="rId55"/>
    <p:sldId id="299" r:id="rId56"/>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5D26188A-8877-D343-ABC4-7579CEC42C0C}">
          <p14:sldIdLst>
            <p14:sldId id="359"/>
            <p14:sldId id="382"/>
            <p14:sldId id="365"/>
            <p14:sldId id="367"/>
            <p14:sldId id="368"/>
            <p14:sldId id="378"/>
            <p14:sldId id="301"/>
            <p14:sldId id="444"/>
            <p14:sldId id="445"/>
            <p14:sldId id="446"/>
            <p14:sldId id="362"/>
            <p14:sldId id="366"/>
            <p14:sldId id="363"/>
            <p14:sldId id="447"/>
            <p14:sldId id="372"/>
            <p14:sldId id="373"/>
            <p14:sldId id="376"/>
            <p14:sldId id="448"/>
            <p14:sldId id="425"/>
            <p14:sldId id="333"/>
            <p14:sldId id="335"/>
            <p14:sldId id="371"/>
            <p14:sldId id="257"/>
            <p14:sldId id="364"/>
            <p14:sldId id="449"/>
            <p14:sldId id="435"/>
            <p14:sldId id="450"/>
            <p14:sldId id="282"/>
            <p14:sldId id="436"/>
            <p14:sldId id="374"/>
            <p14:sldId id="451"/>
            <p14:sldId id="269"/>
            <p14:sldId id="426"/>
            <p14:sldId id="415"/>
            <p14:sldId id="416"/>
            <p14:sldId id="452"/>
            <p14:sldId id="418"/>
            <p14:sldId id="419"/>
            <p14:sldId id="420"/>
            <p14:sldId id="453"/>
            <p14:sldId id="424"/>
            <p14:sldId id="357"/>
            <p14:sldId id="377"/>
            <p14:sldId id="429"/>
            <p14:sldId id="428"/>
            <p14:sldId id="370"/>
            <p14:sldId id="308"/>
            <p14:sldId id="353"/>
            <p14:sldId id="441"/>
            <p14:sldId id="344"/>
            <p14:sldId id="298"/>
            <p14:sldId id="29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9" autoAdjust="0"/>
    <p:restoredTop sz="88707" autoAdjust="0"/>
  </p:normalViewPr>
  <p:slideViewPr>
    <p:cSldViewPr>
      <p:cViewPr varScale="1">
        <p:scale>
          <a:sx n="151" d="100"/>
          <a:sy n="151" d="100"/>
        </p:scale>
        <p:origin x="1768" y="176"/>
      </p:cViewPr>
      <p:guideLst>
        <p:guide orient="horz" pos="1620"/>
        <p:guide pos="2880"/>
      </p:guideLst>
    </p:cSldViewPr>
  </p:slideViewPr>
  <p:notesTextViewPr>
    <p:cViewPr>
      <p:scale>
        <a:sx n="75" d="100"/>
        <a:sy n="75" d="100"/>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diagrams/_rels/data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ata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svg"/><Relationship Id="rId1" Type="http://schemas.openxmlformats.org/officeDocument/2006/relationships/image" Target="../media/image40.png"/><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diagrams/_rels/drawing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svg"/><Relationship Id="rId1" Type="http://schemas.openxmlformats.org/officeDocument/2006/relationships/image" Target="../media/image62.png"/><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1C975F-3DB9-43E6-ADD9-17F298E6F63C}"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E5798081-EE76-4996-96CD-6365939C71FA}">
      <dgm:prSet/>
      <dgm:spPr>
        <a:solidFill>
          <a:schemeClr val="accent1"/>
        </a:solidFill>
      </dgm:spPr>
      <dgm:t>
        <a:bodyPr/>
        <a:lstStyle/>
        <a:p>
          <a:r>
            <a:rPr lang="en-US" dirty="0">
              <a:solidFill>
                <a:schemeClr val="tx1"/>
              </a:solidFill>
            </a:rPr>
            <a:t>Provider Leadership</a:t>
          </a:r>
        </a:p>
      </dgm:t>
    </dgm:pt>
    <dgm:pt modelId="{7EAD8EFE-1B47-4094-AFE0-473FA8B1B3CE}" type="parTrans" cxnId="{24F18A44-D8F5-448C-8632-CEF81D4B026F}">
      <dgm:prSet/>
      <dgm:spPr/>
      <dgm:t>
        <a:bodyPr/>
        <a:lstStyle/>
        <a:p>
          <a:endParaRPr lang="en-US"/>
        </a:p>
      </dgm:t>
    </dgm:pt>
    <dgm:pt modelId="{A35CC2CA-3B8F-4E86-B342-62D74835D34C}" type="sibTrans" cxnId="{24F18A44-D8F5-448C-8632-CEF81D4B026F}">
      <dgm:prSet/>
      <dgm:spPr/>
      <dgm:t>
        <a:bodyPr/>
        <a:lstStyle/>
        <a:p>
          <a:endParaRPr lang="en-US"/>
        </a:p>
      </dgm:t>
    </dgm:pt>
    <dgm:pt modelId="{27FCDFB5-0AA6-44E0-A9F6-8C0382212CDB}">
      <dgm:prSet/>
      <dgm:spPr>
        <a:solidFill>
          <a:schemeClr val="accent1"/>
        </a:solidFill>
      </dgm:spPr>
      <dgm:t>
        <a:bodyPr/>
        <a:lstStyle/>
        <a:p>
          <a:r>
            <a:rPr lang="en-US" dirty="0">
              <a:solidFill>
                <a:schemeClr val="tx1"/>
              </a:solidFill>
            </a:rPr>
            <a:t>Nurse Coordination</a:t>
          </a:r>
        </a:p>
      </dgm:t>
    </dgm:pt>
    <dgm:pt modelId="{941C75F6-275A-4603-A267-F19826FB6087}" type="parTrans" cxnId="{1FD0AFD5-65A8-4D61-A165-F3E6BB79FD0D}">
      <dgm:prSet/>
      <dgm:spPr/>
      <dgm:t>
        <a:bodyPr/>
        <a:lstStyle/>
        <a:p>
          <a:endParaRPr lang="en-US"/>
        </a:p>
      </dgm:t>
    </dgm:pt>
    <dgm:pt modelId="{D0832850-E1A6-4007-9C6D-108AFA9F552D}" type="sibTrans" cxnId="{1FD0AFD5-65A8-4D61-A165-F3E6BB79FD0D}">
      <dgm:prSet/>
      <dgm:spPr/>
      <dgm:t>
        <a:bodyPr/>
        <a:lstStyle/>
        <a:p>
          <a:endParaRPr lang="en-US"/>
        </a:p>
      </dgm:t>
    </dgm:pt>
    <dgm:pt modelId="{BF344638-6F59-4626-9521-358D29840B22}">
      <dgm:prSet/>
      <dgm:spPr>
        <a:solidFill>
          <a:schemeClr val="accent1"/>
        </a:solidFill>
      </dgm:spPr>
      <dgm:t>
        <a:bodyPr/>
        <a:lstStyle/>
        <a:p>
          <a:r>
            <a:rPr lang="en-US" dirty="0">
              <a:solidFill>
                <a:schemeClr val="tx1"/>
              </a:solidFill>
            </a:rPr>
            <a:t>Case Management Navigation</a:t>
          </a:r>
        </a:p>
      </dgm:t>
    </dgm:pt>
    <dgm:pt modelId="{1280B2D3-6340-42D6-9097-2E91D4284EE0}" type="parTrans" cxnId="{7A77C426-72FD-4EEC-908A-9D515D3A8B79}">
      <dgm:prSet/>
      <dgm:spPr/>
      <dgm:t>
        <a:bodyPr/>
        <a:lstStyle/>
        <a:p>
          <a:endParaRPr lang="en-US"/>
        </a:p>
      </dgm:t>
    </dgm:pt>
    <dgm:pt modelId="{74E23EBB-A5BE-4590-ABB8-59B31007841E}" type="sibTrans" cxnId="{7A77C426-72FD-4EEC-908A-9D515D3A8B79}">
      <dgm:prSet/>
      <dgm:spPr/>
      <dgm:t>
        <a:bodyPr/>
        <a:lstStyle/>
        <a:p>
          <a:endParaRPr lang="en-US"/>
        </a:p>
      </dgm:t>
    </dgm:pt>
    <dgm:pt modelId="{989957A7-F510-4C26-9EC1-85DE7EA59071}">
      <dgm:prSet/>
      <dgm:spPr>
        <a:solidFill>
          <a:schemeClr val="accent1"/>
        </a:solidFill>
      </dgm:spPr>
      <dgm:t>
        <a:bodyPr/>
        <a:lstStyle/>
        <a:p>
          <a:r>
            <a:rPr lang="en-US" dirty="0">
              <a:solidFill>
                <a:schemeClr val="tx1"/>
              </a:solidFill>
            </a:rPr>
            <a:t>Behavioral Health Integration</a:t>
          </a:r>
        </a:p>
      </dgm:t>
    </dgm:pt>
    <dgm:pt modelId="{B089C91D-A901-41D5-B50B-AC0A5B822C69}" type="parTrans" cxnId="{72C2F408-CE00-4185-B115-371A861BC3E0}">
      <dgm:prSet/>
      <dgm:spPr/>
      <dgm:t>
        <a:bodyPr/>
        <a:lstStyle/>
        <a:p>
          <a:endParaRPr lang="en-US"/>
        </a:p>
      </dgm:t>
    </dgm:pt>
    <dgm:pt modelId="{EC0175D3-A059-4B93-877D-6825440C61FD}" type="sibTrans" cxnId="{72C2F408-CE00-4185-B115-371A861BC3E0}">
      <dgm:prSet/>
      <dgm:spPr/>
      <dgm:t>
        <a:bodyPr/>
        <a:lstStyle/>
        <a:p>
          <a:endParaRPr lang="en-US"/>
        </a:p>
      </dgm:t>
    </dgm:pt>
    <dgm:pt modelId="{8A9D1890-9E99-4D14-A6DA-18C2999EA779}">
      <dgm:prSet/>
      <dgm:spPr>
        <a:solidFill>
          <a:schemeClr val="accent1"/>
        </a:solidFill>
      </dgm:spPr>
      <dgm:t>
        <a:bodyPr/>
        <a:lstStyle/>
        <a:p>
          <a:r>
            <a:rPr lang="en-US" dirty="0">
              <a:solidFill>
                <a:schemeClr val="tx1"/>
              </a:solidFill>
            </a:rPr>
            <a:t>Referral Specialist</a:t>
          </a:r>
        </a:p>
      </dgm:t>
    </dgm:pt>
    <dgm:pt modelId="{AEB10596-4C7E-4FF0-9900-471CEF7450C8}" type="parTrans" cxnId="{C806FAA2-1F10-4CB9-8713-2AE0FF86169A}">
      <dgm:prSet/>
      <dgm:spPr/>
      <dgm:t>
        <a:bodyPr/>
        <a:lstStyle/>
        <a:p>
          <a:endParaRPr lang="en-US"/>
        </a:p>
      </dgm:t>
    </dgm:pt>
    <dgm:pt modelId="{4F2B3FC5-C644-4B45-B4AE-D8A9CFA17376}" type="sibTrans" cxnId="{C806FAA2-1F10-4CB9-8713-2AE0FF86169A}">
      <dgm:prSet/>
      <dgm:spPr/>
      <dgm:t>
        <a:bodyPr/>
        <a:lstStyle/>
        <a:p>
          <a:endParaRPr lang="en-US"/>
        </a:p>
      </dgm:t>
    </dgm:pt>
    <dgm:pt modelId="{0F4B025D-6331-D043-9B0B-EEE80BBFE6CD}">
      <dgm:prSet/>
      <dgm:spPr>
        <a:solidFill>
          <a:schemeClr val="accent1"/>
        </a:solidFill>
      </dgm:spPr>
      <dgm:t>
        <a:bodyPr/>
        <a:lstStyle/>
        <a:p>
          <a:r>
            <a:rPr lang="en-US" dirty="0">
              <a:solidFill>
                <a:schemeClr val="tx1"/>
              </a:solidFill>
            </a:rPr>
            <a:t>ER, Hospital, Clinical Trial Networks</a:t>
          </a:r>
        </a:p>
      </dgm:t>
    </dgm:pt>
    <dgm:pt modelId="{2DE8B0A8-0D08-5243-A77F-A222FBA9D61F}" type="parTrans" cxnId="{6C57A5D6-F592-E147-B91E-3611CC8C55C4}">
      <dgm:prSet/>
      <dgm:spPr/>
      <dgm:t>
        <a:bodyPr/>
        <a:lstStyle/>
        <a:p>
          <a:endParaRPr lang="en-US"/>
        </a:p>
      </dgm:t>
    </dgm:pt>
    <dgm:pt modelId="{44024878-BB75-3A4F-AB1F-5972B37B7438}" type="sibTrans" cxnId="{6C57A5D6-F592-E147-B91E-3611CC8C55C4}">
      <dgm:prSet/>
      <dgm:spPr/>
      <dgm:t>
        <a:bodyPr/>
        <a:lstStyle/>
        <a:p>
          <a:endParaRPr lang="en-US"/>
        </a:p>
      </dgm:t>
    </dgm:pt>
    <dgm:pt modelId="{9ACE447E-AE50-F84F-B35D-99E020FE8067}">
      <dgm:prSet/>
      <dgm:spPr>
        <a:solidFill>
          <a:schemeClr val="accent1"/>
        </a:solidFill>
      </dgm:spPr>
      <dgm:t>
        <a:bodyPr/>
        <a:lstStyle/>
        <a:p>
          <a:r>
            <a:rPr lang="en-US" dirty="0">
              <a:solidFill>
                <a:schemeClr val="tx1"/>
              </a:solidFill>
            </a:rPr>
            <a:t>Continuous Quality Improvement Change Team</a:t>
          </a:r>
        </a:p>
      </dgm:t>
    </dgm:pt>
    <dgm:pt modelId="{41686C47-306A-0949-A982-CD3A16C215F6}" type="parTrans" cxnId="{98B8FE1C-727C-AF49-BEA3-5CFF6944E692}">
      <dgm:prSet/>
      <dgm:spPr/>
      <dgm:t>
        <a:bodyPr/>
        <a:lstStyle/>
        <a:p>
          <a:endParaRPr lang="en-US"/>
        </a:p>
      </dgm:t>
    </dgm:pt>
    <dgm:pt modelId="{97EF541F-F576-ED4F-9740-5727AC55486C}" type="sibTrans" cxnId="{98B8FE1C-727C-AF49-BEA3-5CFF6944E692}">
      <dgm:prSet/>
      <dgm:spPr/>
      <dgm:t>
        <a:bodyPr/>
        <a:lstStyle/>
        <a:p>
          <a:endParaRPr lang="en-US"/>
        </a:p>
      </dgm:t>
    </dgm:pt>
    <dgm:pt modelId="{943F6F14-23DE-954E-8ADA-850FC7EB0F0F}" type="pres">
      <dgm:prSet presAssocID="{841C975F-3DB9-43E6-ADD9-17F298E6F63C}" presName="linear" presStyleCnt="0">
        <dgm:presLayoutVars>
          <dgm:animLvl val="lvl"/>
          <dgm:resizeHandles val="exact"/>
        </dgm:presLayoutVars>
      </dgm:prSet>
      <dgm:spPr/>
    </dgm:pt>
    <dgm:pt modelId="{B46B549D-F32D-B842-921D-B5E802A8E4E7}" type="pres">
      <dgm:prSet presAssocID="{E5798081-EE76-4996-96CD-6365939C71FA}" presName="parentText" presStyleLbl="node1" presStyleIdx="0" presStyleCnt="7">
        <dgm:presLayoutVars>
          <dgm:chMax val="0"/>
          <dgm:bulletEnabled val="1"/>
        </dgm:presLayoutVars>
      </dgm:prSet>
      <dgm:spPr/>
    </dgm:pt>
    <dgm:pt modelId="{297211AF-C73B-3946-9678-2B848BF1681C}" type="pres">
      <dgm:prSet presAssocID="{A35CC2CA-3B8F-4E86-B342-62D74835D34C}" presName="spacer" presStyleCnt="0"/>
      <dgm:spPr/>
    </dgm:pt>
    <dgm:pt modelId="{47491361-7AA2-8944-AC17-7B632C0A117E}" type="pres">
      <dgm:prSet presAssocID="{27FCDFB5-0AA6-44E0-A9F6-8C0382212CDB}" presName="parentText" presStyleLbl="node1" presStyleIdx="1" presStyleCnt="7">
        <dgm:presLayoutVars>
          <dgm:chMax val="0"/>
          <dgm:bulletEnabled val="1"/>
        </dgm:presLayoutVars>
      </dgm:prSet>
      <dgm:spPr/>
    </dgm:pt>
    <dgm:pt modelId="{33C9498C-6CA4-814F-8716-B52D38307EEE}" type="pres">
      <dgm:prSet presAssocID="{D0832850-E1A6-4007-9C6D-108AFA9F552D}" presName="spacer" presStyleCnt="0"/>
      <dgm:spPr/>
    </dgm:pt>
    <dgm:pt modelId="{CAF4DB57-38FB-714A-97CE-FBCF86AE7C2C}" type="pres">
      <dgm:prSet presAssocID="{BF344638-6F59-4626-9521-358D29840B22}" presName="parentText" presStyleLbl="node1" presStyleIdx="2" presStyleCnt="7">
        <dgm:presLayoutVars>
          <dgm:chMax val="0"/>
          <dgm:bulletEnabled val="1"/>
        </dgm:presLayoutVars>
      </dgm:prSet>
      <dgm:spPr/>
    </dgm:pt>
    <dgm:pt modelId="{F593CFE7-9C93-9E48-BB7A-86DEC87D92C0}" type="pres">
      <dgm:prSet presAssocID="{74E23EBB-A5BE-4590-ABB8-59B31007841E}" presName="spacer" presStyleCnt="0"/>
      <dgm:spPr/>
    </dgm:pt>
    <dgm:pt modelId="{FE7A0A1E-56D4-274A-B3D0-29AA4E128D6C}" type="pres">
      <dgm:prSet presAssocID="{989957A7-F510-4C26-9EC1-85DE7EA59071}" presName="parentText" presStyleLbl="node1" presStyleIdx="3" presStyleCnt="7">
        <dgm:presLayoutVars>
          <dgm:chMax val="0"/>
          <dgm:bulletEnabled val="1"/>
        </dgm:presLayoutVars>
      </dgm:prSet>
      <dgm:spPr/>
    </dgm:pt>
    <dgm:pt modelId="{F80150DE-3E57-2D4C-B964-019706ADBFD4}" type="pres">
      <dgm:prSet presAssocID="{EC0175D3-A059-4B93-877D-6825440C61FD}" presName="spacer" presStyleCnt="0"/>
      <dgm:spPr/>
    </dgm:pt>
    <dgm:pt modelId="{AC72E97B-EB60-0441-8CE2-A82E47177FD7}" type="pres">
      <dgm:prSet presAssocID="{8A9D1890-9E99-4D14-A6DA-18C2999EA779}" presName="parentText" presStyleLbl="node1" presStyleIdx="4" presStyleCnt="7">
        <dgm:presLayoutVars>
          <dgm:chMax val="0"/>
          <dgm:bulletEnabled val="1"/>
        </dgm:presLayoutVars>
      </dgm:prSet>
      <dgm:spPr/>
    </dgm:pt>
    <dgm:pt modelId="{88019753-F527-014A-AC10-68552A873A2E}" type="pres">
      <dgm:prSet presAssocID="{4F2B3FC5-C644-4B45-B4AE-D8A9CFA17376}" presName="spacer" presStyleCnt="0"/>
      <dgm:spPr/>
    </dgm:pt>
    <dgm:pt modelId="{CFF23C6C-C46D-0349-827C-C4F2D2D7913F}" type="pres">
      <dgm:prSet presAssocID="{0F4B025D-6331-D043-9B0B-EEE80BBFE6CD}" presName="parentText" presStyleLbl="node1" presStyleIdx="5" presStyleCnt="7">
        <dgm:presLayoutVars>
          <dgm:chMax val="0"/>
          <dgm:bulletEnabled val="1"/>
        </dgm:presLayoutVars>
      </dgm:prSet>
      <dgm:spPr/>
    </dgm:pt>
    <dgm:pt modelId="{973FD7A1-AAD6-3640-A41E-21F8AEAC172F}" type="pres">
      <dgm:prSet presAssocID="{44024878-BB75-3A4F-AB1F-5972B37B7438}" presName="spacer" presStyleCnt="0"/>
      <dgm:spPr/>
    </dgm:pt>
    <dgm:pt modelId="{FB68F176-233D-7B4B-A5E4-835F2AAEC8A4}" type="pres">
      <dgm:prSet presAssocID="{9ACE447E-AE50-F84F-B35D-99E020FE8067}" presName="parentText" presStyleLbl="node1" presStyleIdx="6" presStyleCnt="7">
        <dgm:presLayoutVars>
          <dgm:chMax val="0"/>
          <dgm:bulletEnabled val="1"/>
        </dgm:presLayoutVars>
      </dgm:prSet>
      <dgm:spPr/>
    </dgm:pt>
  </dgm:ptLst>
  <dgm:cxnLst>
    <dgm:cxn modelId="{72C2F408-CE00-4185-B115-371A861BC3E0}" srcId="{841C975F-3DB9-43E6-ADD9-17F298E6F63C}" destId="{989957A7-F510-4C26-9EC1-85DE7EA59071}" srcOrd="3" destOrd="0" parTransId="{B089C91D-A901-41D5-B50B-AC0A5B822C69}" sibTransId="{EC0175D3-A059-4B93-877D-6825440C61FD}"/>
    <dgm:cxn modelId="{98B8FE1C-727C-AF49-BEA3-5CFF6944E692}" srcId="{841C975F-3DB9-43E6-ADD9-17F298E6F63C}" destId="{9ACE447E-AE50-F84F-B35D-99E020FE8067}" srcOrd="6" destOrd="0" parTransId="{41686C47-306A-0949-A982-CD3A16C215F6}" sibTransId="{97EF541F-F576-ED4F-9740-5727AC55486C}"/>
    <dgm:cxn modelId="{4F8E1B24-3B98-1D49-AAFD-B649AC22072D}" type="presOf" srcId="{9ACE447E-AE50-F84F-B35D-99E020FE8067}" destId="{FB68F176-233D-7B4B-A5E4-835F2AAEC8A4}" srcOrd="0" destOrd="0" presId="urn:microsoft.com/office/officeart/2005/8/layout/vList2"/>
    <dgm:cxn modelId="{7A77C426-72FD-4EEC-908A-9D515D3A8B79}" srcId="{841C975F-3DB9-43E6-ADD9-17F298E6F63C}" destId="{BF344638-6F59-4626-9521-358D29840B22}" srcOrd="2" destOrd="0" parTransId="{1280B2D3-6340-42D6-9097-2E91D4284EE0}" sibTransId="{74E23EBB-A5BE-4590-ABB8-59B31007841E}"/>
    <dgm:cxn modelId="{7157BC29-608B-5B49-BB87-392132BEE492}" type="presOf" srcId="{8A9D1890-9E99-4D14-A6DA-18C2999EA779}" destId="{AC72E97B-EB60-0441-8CE2-A82E47177FD7}" srcOrd="0" destOrd="0" presId="urn:microsoft.com/office/officeart/2005/8/layout/vList2"/>
    <dgm:cxn modelId="{24F18A44-D8F5-448C-8632-CEF81D4B026F}" srcId="{841C975F-3DB9-43E6-ADD9-17F298E6F63C}" destId="{E5798081-EE76-4996-96CD-6365939C71FA}" srcOrd="0" destOrd="0" parTransId="{7EAD8EFE-1B47-4094-AFE0-473FA8B1B3CE}" sibTransId="{A35CC2CA-3B8F-4E86-B342-62D74835D34C}"/>
    <dgm:cxn modelId="{CC75154B-805E-7E47-80B1-6F336D0A06A7}" type="presOf" srcId="{E5798081-EE76-4996-96CD-6365939C71FA}" destId="{B46B549D-F32D-B842-921D-B5E802A8E4E7}" srcOrd="0" destOrd="0" presId="urn:microsoft.com/office/officeart/2005/8/layout/vList2"/>
    <dgm:cxn modelId="{9A6BDB53-99CE-9243-9465-DE01050705ED}" type="presOf" srcId="{841C975F-3DB9-43E6-ADD9-17F298E6F63C}" destId="{943F6F14-23DE-954E-8ADA-850FC7EB0F0F}" srcOrd="0" destOrd="0" presId="urn:microsoft.com/office/officeart/2005/8/layout/vList2"/>
    <dgm:cxn modelId="{AA089795-927F-874A-B8CD-C9F120B4EC76}" type="presOf" srcId="{27FCDFB5-0AA6-44E0-A9F6-8C0382212CDB}" destId="{47491361-7AA2-8944-AC17-7B632C0A117E}" srcOrd="0" destOrd="0" presId="urn:microsoft.com/office/officeart/2005/8/layout/vList2"/>
    <dgm:cxn modelId="{C806FAA2-1F10-4CB9-8713-2AE0FF86169A}" srcId="{841C975F-3DB9-43E6-ADD9-17F298E6F63C}" destId="{8A9D1890-9E99-4D14-A6DA-18C2999EA779}" srcOrd="4" destOrd="0" parTransId="{AEB10596-4C7E-4FF0-9900-471CEF7450C8}" sibTransId="{4F2B3FC5-C644-4B45-B4AE-D8A9CFA17376}"/>
    <dgm:cxn modelId="{B22BE8B4-462F-D844-BF62-CACDA52BED37}" type="presOf" srcId="{989957A7-F510-4C26-9EC1-85DE7EA59071}" destId="{FE7A0A1E-56D4-274A-B3D0-29AA4E128D6C}" srcOrd="0" destOrd="0" presId="urn:microsoft.com/office/officeart/2005/8/layout/vList2"/>
    <dgm:cxn modelId="{1FD0AFD5-65A8-4D61-A165-F3E6BB79FD0D}" srcId="{841C975F-3DB9-43E6-ADD9-17F298E6F63C}" destId="{27FCDFB5-0AA6-44E0-A9F6-8C0382212CDB}" srcOrd="1" destOrd="0" parTransId="{941C75F6-275A-4603-A267-F19826FB6087}" sibTransId="{D0832850-E1A6-4007-9C6D-108AFA9F552D}"/>
    <dgm:cxn modelId="{6C57A5D6-F592-E147-B91E-3611CC8C55C4}" srcId="{841C975F-3DB9-43E6-ADD9-17F298E6F63C}" destId="{0F4B025D-6331-D043-9B0B-EEE80BBFE6CD}" srcOrd="5" destOrd="0" parTransId="{2DE8B0A8-0D08-5243-A77F-A222FBA9D61F}" sibTransId="{44024878-BB75-3A4F-AB1F-5972B37B7438}"/>
    <dgm:cxn modelId="{02BA43E4-BCD7-6544-B97D-BB89F58A01B0}" type="presOf" srcId="{0F4B025D-6331-D043-9B0B-EEE80BBFE6CD}" destId="{CFF23C6C-C46D-0349-827C-C4F2D2D7913F}" srcOrd="0" destOrd="0" presId="urn:microsoft.com/office/officeart/2005/8/layout/vList2"/>
    <dgm:cxn modelId="{E61053F0-F28F-5240-852A-09E9F1F13F03}" type="presOf" srcId="{BF344638-6F59-4626-9521-358D29840B22}" destId="{CAF4DB57-38FB-714A-97CE-FBCF86AE7C2C}" srcOrd="0" destOrd="0" presId="urn:microsoft.com/office/officeart/2005/8/layout/vList2"/>
    <dgm:cxn modelId="{09D58006-B0F3-6946-8CEF-C654E881E1A6}" type="presParOf" srcId="{943F6F14-23DE-954E-8ADA-850FC7EB0F0F}" destId="{B46B549D-F32D-B842-921D-B5E802A8E4E7}" srcOrd="0" destOrd="0" presId="urn:microsoft.com/office/officeart/2005/8/layout/vList2"/>
    <dgm:cxn modelId="{72182880-8930-6742-8BD6-AB89F3A6F52C}" type="presParOf" srcId="{943F6F14-23DE-954E-8ADA-850FC7EB0F0F}" destId="{297211AF-C73B-3946-9678-2B848BF1681C}" srcOrd="1" destOrd="0" presId="urn:microsoft.com/office/officeart/2005/8/layout/vList2"/>
    <dgm:cxn modelId="{4AF10C6D-3B13-7747-B955-0D7519C5CC9D}" type="presParOf" srcId="{943F6F14-23DE-954E-8ADA-850FC7EB0F0F}" destId="{47491361-7AA2-8944-AC17-7B632C0A117E}" srcOrd="2" destOrd="0" presId="urn:microsoft.com/office/officeart/2005/8/layout/vList2"/>
    <dgm:cxn modelId="{EFA5735E-54D3-7744-B7DE-FE0DCDAD7978}" type="presParOf" srcId="{943F6F14-23DE-954E-8ADA-850FC7EB0F0F}" destId="{33C9498C-6CA4-814F-8716-B52D38307EEE}" srcOrd="3" destOrd="0" presId="urn:microsoft.com/office/officeart/2005/8/layout/vList2"/>
    <dgm:cxn modelId="{7848AF64-18E8-B542-974C-BDC2D7FB3AEE}" type="presParOf" srcId="{943F6F14-23DE-954E-8ADA-850FC7EB0F0F}" destId="{CAF4DB57-38FB-714A-97CE-FBCF86AE7C2C}" srcOrd="4" destOrd="0" presId="urn:microsoft.com/office/officeart/2005/8/layout/vList2"/>
    <dgm:cxn modelId="{BB8F5AF5-F9D7-734C-A72F-DBAA2D285C04}" type="presParOf" srcId="{943F6F14-23DE-954E-8ADA-850FC7EB0F0F}" destId="{F593CFE7-9C93-9E48-BB7A-86DEC87D92C0}" srcOrd="5" destOrd="0" presId="urn:microsoft.com/office/officeart/2005/8/layout/vList2"/>
    <dgm:cxn modelId="{F9E176E8-4A1F-0141-B76E-CC24DFBF578F}" type="presParOf" srcId="{943F6F14-23DE-954E-8ADA-850FC7EB0F0F}" destId="{FE7A0A1E-56D4-274A-B3D0-29AA4E128D6C}" srcOrd="6" destOrd="0" presId="urn:microsoft.com/office/officeart/2005/8/layout/vList2"/>
    <dgm:cxn modelId="{B2178978-8549-2C4A-ACF0-D075065F3401}" type="presParOf" srcId="{943F6F14-23DE-954E-8ADA-850FC7EB0F0F}" destId="{F80150DE-3E57-2D4C-B964-019706ADBFD4}" srcOrd="7" destOrd="0" presId="urn:microsoft.com/office/officeart/2005/8/layout/vList2"/>
    <dgm:cxn modelId="{4C9EA9B9-85BC-0942-8756-37417A5C00D3}" type="presParOf" srcId="{943F6F14-23DE-954E-8ADA-850FC7EB0F0F}" destId="{AC72E97B-EB60-0441-8CE2-A82E47177FD7}" srcOrd="8" destOrd="0" presId="urn:microsoft.com/office/officeart/2005/8/layout/vList2"/>
    <dgm:cxn modelId="{BF047652-83C9-7141-BABE-C85DFC69F248}" type="presParOf" srcId="{943F6F14-23DE-954E-8ADA-850FC7EB0F0F}" destId="{88019753-F527-014A-AC10-68552A873A2E}" srcOrd="9" destOrd="0" presId="urn:microsoft.com/office/officeart/2005/8/layout/vList2"/>
    <dgm:cxn modelId="{7D8A3884-6FC4-7141-8D4A-6284E0BA5C48}" type="presParOf" srcId="{943F6F14-23DE-954E-8ADA-850FC7EB0F0F}" destId="{CFF23C6C-C46D-0349-827C-C4F2D2D7913F}" srcOrd="10" destOrd="0" presId="urn:microsoft.com/office/officeart/2005/8/layout/vList2"/>
    <dgm:cxn modelId="{C7692317-827A-B04E-9E03-DCED83C4BC3E}" type="presParOf" srcId="{943F6F14-23DE-954E-8ADA-850FC7EB0F0F}" destId="{973FD7A1-AAD6-3640-A41E-21F8AEAC172F}" srcOrd="11" destOrd="0" presId="urn:microsoft.com/office/officeart/2005/8/layout/vList2"/>
    <dgm:cxn modelId="{001ACB46-0780-0149-88E9-CE5810A71199}" type="presParOf" srcId="{943F6F14-23DE-954E-8ADA-850FC7EB0F0F}" destId="{FB68F176-233D-7B4B-A5E4-835F2AAEC8A4}"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65A850-FDF2-4342-B69B-612FA48A4F6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E6F96C2-942E-4417-A1F9-6946D9061BC3}">
      <dgm:prSet custT="1"/>
      <dgm:spPr>
        <a:solidFill>
          <a:schemeClr val="accent1"/>
        </a:solidFill>
      </dgm:spPr>
      <dgm:t>
        <a:bodyPr/>
        <a:lstStyle/>
        <a:p>
          <a:pPr>
            <a:lnSpc>
              <a:spcPct val="100000"/>
            </a:lnSpc>
          </a:pPr>
          <a:r>
            <a:rPr lang="en-US" sz="1800" dirty="0"/>
            <a:t>Housing-  instability, household size, and density of dwellings</a:t>
          </a:r>
        </a:p>
      </dgm:t>
    </dgm:pt>
    <dgm:pt modelId="{DBB0F7B2-BE0A-4849-8659-1663F6DEF883}" type="parTrans" cxnId="{394CD6FC-8955-4A66-B266-6E1A85E91A34}">
      <dgm:prSet/>
      <dgm:spPr/>
      <dgm:t>
        <a:bodyPr/>
        <a:lstStyle/>
        <a:p>
          <a:endParaRPr lang="en-US"/>
        </a:p>
      </dgm:t>
    </dgm:pt>
    <dgm:pt modelId="{03363EA0-4DC8-4158-A93D-A46C2D377DD8}" type="sibTrans" cxnId="{394CD6FC-8955-4A66-B266-6E1A85E91A34}">
      <dgm:prSet/>
      <dgm:spPr/>
      <dgm:t>
        <a:bodyPr/>
        <a:lstStyle/>
        <a:p>
          <a:endParaRPr lang="en-US"/>
        </a:p>
      </dgm:t>
    </dgm:pt>
    <dgm:pt modelId="{6A7410DE-2E8D-4954-9BBC-91D731753327}">
      <dgm:prSet custT="1"/>
      <dgm:spPr/>
      <dgm:t>
        <a:bodyPr/>
        <a:lstStyle/>
        <a:p>
          <a:pPr>
            <a:lnSpc>
              <a:spcPct val="100000"/>
            </a:lnSpc>
          </a:pPr>
          <a:r>
            <a:rPr lang="en-US" sz="1800" dirty="0"/>
            <a:t>Employment</a:t>
          </a:r>
        </a:p>
      </dgm:t>
    </dgm:pt>
    <dgm:pt modelId="{BB4DF9AE-B2C8-4316-AE35-23F15062159A}" type="parTrans" cxnId="{AD8F460B-B6CF-4286-A99D-A37CB3ECFBFB}">
      <dgm:prSet/>
      <dgm:spPr/>
      <dgm:t>
        <a:bodyPr/>
        <a:lstStyle/>
        <a:p>
          <a:endParaRPr lang="en-US"/>
        </a:p>
      </dgm:t>
    </dgm:pt>
    <dgm:pt modelId="{5AEA7AC2-0769-43BC-9F1E-85C128B06C64}" type="sibTrans" cxnId="{AD8F460B-B6CF-4286-A99D-A37CB3ECFBFB}">
      <dgm:prSet/>
      <dgm:spPr/>
      <dgm:t>
        <a:bodyPr/>
        <a:lstStyle/>
        <a:p>
          <a:endParaRPr lang="en-US"/>
        </a:p>
      </dgm:t>
    </dgm:pt>
    <dgm:pt modelId="{3DC4F6F0-9377-44BE-B926-F4BB705F3287}">
      <dgm:prSet custT="1"/>
      <dgm:spPr/>
      <dgm:t>
        <a:bodyPr/>
        <a:lstStyle/>
        <a:p>
          <a:pPr>
            <a:lnSpc>
              <a:spcPct val="100000"/>
            </a:lnSpc>
          </a:pPr>
          <a:r>
            <a:rPr lang="en-US" sz="1800" dirty="0"/>
            <a:t>Transportation</a:t>
          </a:r>
        </a:p>
      </dgm:t>
    </dgm:pt>
    <dgm:pt modelId="{BE086635-FC2F-48FC-862D-A849027DF679}" type="parTrans" cxnId="{082074CF-38B5-44F5-A5F5-307CEA653920}">
      <dgm:prSet/>
      <dgm:spPr/>
      <dgm:t>
        <a:bodyPr/>
        <a:lstStyle/>
        <a:p>
          <a:endParaRPr lang="en-US"/>
        </a:p>
      </dgm:t>
    </dgm:pt>
    <dgm:pt modelId="{EA785709-DD36-4B7A-B80D-A75240A4017E}" type="sibTrans" cxnId="{082074CF-38B5-44F5-A5F5-307CEA653920}">
      <dgm:prSet/>
      <dgm:spPr/>
      <dgm:t>
        <a:bodyPr/>
        <a:lstStyle/>
        <a:p>
          <a:endParaRPr lang="en-US"/>
        </a:p>
      </dgm:t>
    </dgm:pt>
    <dgm:pt modelId="{8115D724-034C-4EA7-A126-8F9AE8C3767D}">
      <dgm:prSet custT="1"/>
      <dgm:spPr/>
      <dgm:t>
        <a:bodyPr/>
        <a:lstStyle/>
        <a:p>
          <a:pPr>
            <a:lnSpc>
              <a:spcPct val="100000"/>
            </a:lnSpc>
          </a:pPr>
          <a:r>
            <a:rPr lang="en-US" sz="1800" dirty="0"/>
            <a:t>Wi-fi</a:t>
          </a:r>
        </a:p>
      </dgm:t>
    </dgm:pt>
    <dgm:pt modelId="{D86D2E62-47D7-45FF-9FA8-29A3109FA399}" type="parTrans" cxnId="{FD870B34-B280-4110-B017-CE6E91C57950}">
      <dgm:prSet/>
      <dgm:spPr/>
      <dgm:t>
        <a:bodyPr/>
        <a:lstStyle/>
        <a:p>
          <a:endParaRPr lang="en-US"/>
        </a:p>
      </dgm:t>
    </dgm:pt>
    <dgm:pt modelId="{7D252658-A0B7-43B4-ACD6-102687F9F71D}" type="sibTrans" cxnId="{FD870B34-B280-4110-B017-CE6E91C57950}">
      <dgm:prSet/>
      <dgm:spPr/>
      <dgm:t>
        <a:bodyPr/>
        <a:lstStyle/>
        <a:p>
          <a:endParaRPr lang="en-US"/>
        </a:p>
      </dgm:t>
    </dgm:pt>
    <dgm:pt modelId="{3B10D2EA-3943-4F1F-8F5C-940231A3D144}">
      <dgm:prSet custT="1"/>
      <dgm:spPr/>
      <dgm:t>
        <a:bodyPr/>
        <a:lstStyle/>
        <a:p>
          <a:pPr>
            <a:lnSpc>
              <a:spcPct val="100000"/>
            </a:lnSpc>
          </a:pPr>
          <a:r>
            <a:rPr lang="en-US" sz="1800" dirty="0"/>
            <a:t>Cell Phones</a:t>
          </a:r>
        </a:p>
      </dgm:t>
    </dgm:pt>
    <dgm:pt modelId="{CE3C3666-F0C1-41DD-A28F-B1B75BAFA4EA}" type="parTrans" cxnId="{1A9C68AB-E208-453E-A310-9DE809D2147A}">
      <dgm:prSet/>
      <dgm:spPr/>
      <dgm:t>
        <a:bodyPr/>
        <a:lstStyle/>
        <a:p>
          <a:endParaRPr lang="en-US"/>
        </a:p>
      </dgm:t>
    </dgm:pt>
    <dgm:pt modelId="{02E6F5A2-207B-4613-9543-9439F1511CE5}" type="sibTrans" cxnId="{1A9C68AB-E208-453E-A310-9DE809D2147A}">
      <dgm:prSet/>
      <dgm:spPr/>
      <dgm:t>
        <a:bodyPr/>
        <a:lstStyle/>
        <a:p>
          <a:endParaRPr lang="en-US"/>
        </a:p>
      </dgm:t>
    </dgm:pt>
    <dgm:pt modelId="{3ACF0A68-C27A-754D-9C78-39E4F71AAEFC}">
      <dgm:prSet custT="1"/>
      <dgm:spPr/>
      <dgm:t>
        <a:bodyPr/>
        <a:lstStyle/>
        <a:p>
          <a:pPr>
            <a:lnSpc>
              <a:spcPct val="100000"/>
            </a:lnSpc>
          </a:pPr>
          <a:r>
            <a:rPr lang="en-US" sz="1800" dirty="0"/>
            <a:t>Ventilation</a:t>
          </a:r>
        </a:p>
      </dgm:t>
    </dgm:pt>
    <dgm:pt modelId="{CC0D1A42-F359-AB44-855B-527281819DD3}" type="parTrans" cxnId="{A6D56A4F-6463-F744-9BF2-2ACEDBAF6C94}">
      <dgm:prSet/>
      <dgm:spPr/>
      <dgm:t>
        <a:bodyPr/>
        <a:lstStyle/>
        <a:p>
          <a:endParaRPr lang="en-US"/>
        </a:p>
      </dgm:t>
    </dgm:pt>
    <dgm:pt modelId="{CC8ABCEA-5E1D-EE45-9AFD-DFBCE6B95236}" type="sibTrans" cxnId="{A6D56A4F-6463-F744-9BF2-2ACEDBAF6C94}">
      <dgm:prSet/>
      <dgm:spPr/>
      <dgm:t>
        <a:bodyPr/>
        <a:lstStyle/>
        <a:p>
          <a:endParaRPr lang="en-US"/>
        </a:p>
      </dgm:t>
    </dgm:pt>
    <dgm:pt modelId="{D61F9D84-8B8E-F14A-9A19-CAC002F958FF}">
      <dgm:prSet custT="1"/>
      <dgm:spPr/>
      <dgm:t>
        <a:bodyPr/>
        <a:lstStyle/>
        <a:p>
          <a:pPr>
            <a:lnSpc>
              <a:spcPct val="100000"/>
            </a:lnSpc>
          </a:pPr>
          <a:r>
            <a:rPr lang="en-US" sz="1800" dirty="0"/>
            <a:t>Income</a:t>
          </a:r>
        </a:p>
      </dgm:t>
    </dgm:pt>
    <dgm:pt modelId="{5EF165BC-AE5D-FB48-B7CD-37A0425BDE3F}" type="parTrans" cxnId="{5BFCEB60-60EC-2544-831A-8BF0FFDF25C1}">
      <dgm:prSet/>
      <dgm:spPr/>
      <dgm:t>
        <a:bodyPr/>
        <a:lstStyle/>
        <a:p>
          <a:endParaRPr lang="en-US"/>
        </a:p>
      </dgm:t>
    </dgm:pt>
    <dgm:pt modelId="{5502F571-C6F5-014C-A1EB-DC15648C28C1}" type="sibTrans" cxnId="{5BFCEB60-60EC-2544-831A-8BF0FFDF25C1}">
      <dgm:prSet/>
      <dgm:spPr/>
      <dgm:t>
        <a:bodyPr/>
        <a:lstStyle/>
        <a:p>
          <a:endParaRPr lang="en-US"/>
        </a:p>
      </dgm:t>
    </dgm:pt>
    <dgm:pt modelId="{24251598-E73B-EE44-9B12-E2C74EDD177F}">
      <dgm:prSet custT="1"/>
      <dgm:spPr/>
      <dgm:t>
        <a:bodyPr/>
        <a:lstStyle/>
        <a:p>
          <a:pPr>
            <a:lnSpc>
              <a:spcPct val="100000"/>
            </a:lnSpc>
          </a:pPr>
          <a:r>
            <a:rPr lang="en-US" sz="1800" dirty="0"/>
            <a:t>Racial/Ethnic Mix</a:t>
          </a:r>
        </a:p>
      </dgm:t>
    </dgm:pt>
    <dgm:pt modelId="{2203AC30-B45A-0D44-992D-F8A50DD9DF61}" type="parTrans" cxnId="{41FFC4F9-D77A-A045-AFC2-B668DD687853}">
      <dgm:prSet/>
      <dgm:spPr/>
      <dgm:t>
        <a:bodyPr/>
        <a:lstStyle/>
        <a:p>
          <a:endParaRPr lang="en-US"/>
        </a:p>
      </dgm:t>
    </dgm:pt>
    <dgm:pt modelId="{C57CFC9E-5CB6-D24E-9DBF-AA6E10DF2FB2}" type="sibTrans" cxnId="{41FFC4F9-D77A-A045-AFC2-B668DD687853}">
      <dgm:prSet/>
      <dgm:spPr/>
      <dgm:t>
        <a:bodyPr/>
        <a:lstStyle/>
        <a:p>
          <a:endParaRPr lang="en-US"/>
        </a:p>
      </dgm:t>
    </dgm:pt>
    <dgm:pt modelId="{0EA9BC17-A893-064A-93ED-9F2219697B7A}">
      <dgm:prSet custT="1"/>
      <dgm:spPr/>
      <dgm:t>
        <a:bodyPr/>
        <a:lstStyle/>
        <a:p>
          <a:pPr>
            <a:lnSpc>
              <a:spcPct val="100000"/>
            </a:lnSpc>
          </a:pPr>
          <a:r>
            <a:rPr lang="en-US" sz="1800" dirty="0"/>
            <a:t>Stigma</a:t>
          </a:r>
        </a:p>
      </dgm:t>
    </dgm:pt>
    <dgm:pt modelId="{EEA3B603-B258-5E4A-9F5A-AA1CEB1B18D5}" type="parTrans" cxnId="{024345D7-7E08-FF4A-A5D3-29D5F1ABBC86}">
      <dgm:prSet/>
      <dgm:spPr/>
      <dgm:t>
        <a:bodyPr/>
        <a:lstStyle/>
        <a:p>
          <a:endParaRPr lang="en-US"/>
        </a:p>
      </dgm:t>
    </dgm:pt>
    <dgm:pt modelId="{B60AFF80-A04C-B546-8065-1FF579930156}" type="sibTrans" cxnId="{024345D7-7E08-FF4A-A5D3-29D5F1ABBC86}">
      <dgm:prSet/>
      <dgm:spPr/>
      <dgm:t>
        <a:bodyPr/>
        <a:lstStyle/>
        <a:p>
          <a:endParaRPr lang="en-US"/>
        </a:p>
      </dgm:t>
    </dgm:pt>
    <dgm:pt modelId="{65255249-3651-447C-A772-543458A97C89}" type="pres">
      <dgm:prSet presAssocID="{A165A850-FDF2-4342-B69B-612FA48A4F66}" presName="root" presStyleCnt="0">
        <dgm:presLayoutVars>
          <dgm:dir/>
          <dgm:resizeHandles val="exact"/>
        </dgm:presLayoutVars>
      </dgm:prSet>
      <dgm:spPr/>
    </dgm:pt>
    <dgm:pt modelId="{DF8B5FF5-5A96-4B42-A61D-CA64E84DF7C0}" type="pres">
      <dgm:prSet presAssocID="{BE6F96C2-942E-4417-A1F9-6946D9061BC3}" presName="compNode" presStyleCnt="0"/>
      <dgm:spPr/>
    </dgm:pt>
    <dgm:pt modelId="{92231AAE-0AD1-445F-A901-70B945F9F037}" type="pres">
      <dgm:prSet presAssocID="{BE6F96C2-942E-4417-A1F9-6946D9061BC3}" presName="bgRect" presStyleLbl="bgShp" presStyleIdx="0" presStyleCnt="9"/>
      <dgm:spPr/>
    </dgm:pt>
    <dgm:pt modelId="{529166E4-DB81-4545-B6F7-1D071789A943}" type="pres">
      <dgm:prSet presAssocID="{BE6F96C2-942E-4417-A1F9-6946D9061BC3}" presName="iconRect" presStyleLbl="node1" presStyleIdx="0" presStyleCnt="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uburban scene"/>
        </a:ext>
      </dgm:extLst>
    </dgm:pt>
    <dgm:pt modelId="{5B24A70B-10B8-4ED8-B122-FD738EA4F6ED}" type="pres">
      <dgm:prSet presAssocID="{BE6F96C2-942E-4417-A1F9-6946D9061BC3}" presName="spaceRect" presStyleCnt="0"/>
      <dgm:spPr/>
    </dgm:pt>
    <dgm:pt modelId="{D6FE01B9-9A8C-4770-9D51-5B05B606569B}" type="pres">
      <dgm:prSet presAssocID="{BE6F96C2-942E-4417-A1F9-6946D9061BC3}" presName="parTx" presStyleLbl="revTx" presStyleIdx="0" presStyleCnt="9">
        <dgm:presLayoutVars>
          <dgm:chMax val="0"/>
          <dgm:chPref val="0"/>
        </dgm:presLayoutVars>
      </dgm:prSet>
      <dgm:spPr/>
    </dgm:pt>
    <dgm:pt modelId="{D2AEC3C8-4A22-4A69-853B-0EE12A6DBFFB}" type="pres">
      <dgm:prSet presAssocID="{03363EA0-4DC8-4158-A93D-A46C2D377DD8}" presName="sibTrans" presStyleCnt="0"/>
      <dgm:spPr/>
    </dgm:pt>
    <dgm:pt modelId="{E8A5D6D0-3060-E447-BEFF-6DBFD041D29A}" type="pres">
      <dgm:prSet presAssocID="{3ACF0A68-C27A-754D-9C78-39E4F71AAEFC}" presName="compNode" presStyleCnt="0"/>
      <dgm:spPr/>
    </dgm:pt>
    <dgm:pt modelId="{89CBE03F-09C6-1C45-BE3D-66DFC90009DE}" type="pres">
      <dgm:prSet presAssocID="{3ACF0A68-C27A-754D-9C78-39E4F71AAEFC}" presName="bgRect" presStyleLbl="bgShp" presStyleIdx="1" presStyleCnt="9"/>
      <dgm:spPr>
        <a:solidFill>
          <a:schemeClr val="accent1"/>
        </a:solidFill>
      </dgm:spPr>
    </dgm:pt>
    <dgm:pt modelId="{5B081546-C266-1549-84EF-2004FCD0CEEE}" type="pres">
      <dgm:prSet presAssocID="{3ACF0A68-C27A-754D-9C78-39E4F71AAEFC}" presName="iconRect" presStyleLbl="node1" presStyleIdx="1" presStyleCnt="9"/>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dgm:spPr>
    </dgm:pt>
    <dgm:pt modelId="{5BE4B23C-EE74-7A45-A8E2-B188EA24F876}" type="pres">
      <dgm:prSet presAssocID="{3ACF0A68-C27A-754D-9C78-39E4F71AAEFC}" presName="spaceRect" presStyleCnt="0"/>
      <dgm:spPr/>
    </dgm:pt>
    <dgm:pt modelId="{267FFA1F-1332-A64F-8789-3AC37DF23C17}" type="pres">
      <dgm:prSet presAssocID="{3ACF0A68-C27A-754D-9C78-39E4F71AAEFC}" presName="parTx" presStyleLbl="revTx" presStyleIdx="1" presStyleCnt="9">
        <dgm:presLayoutVars>
          <dgm:chMax val="0"/>
          <dgm:chPref val="0"/>
        </dgm:presLayoutVars>
      </dgm:prSet>
      <dgm:spPr/>
    </dgm:pt>
    <dgm:pt modelId="{3BCD463A-3802-824F-BB79-C863C317DF65}" type="pres">
      <dgm:prSet presAssocID="{CC8ABCEA-5E1D-EE45-9AFD-DFBCE6B95236}" presName="sibTrans" presStyleCnt="0"/>
      <dgm:spPr/>
    </dgm:pt>
    <dgm:pt modelId="{F70A99C5-894F-4023-86E1-8FB7A65182CE}" type="pres">
      <dgm:prSet presAssocID="{6A7410DE-2E8D-4954-9BBC-91D731753327}" presName="compNode" presStyleCnt="0"/>
      <dgm:spPr/>
    </dgm:pt>
    <dgm:pt modelId="{5F504F59-688F-4421-A5B1-7D71825172BC}" type="pres">
      <dgm:prSet presAssocID="{6A7410DE-2E8D-4954-9BBC-91D731753327}" presName="bgRect" presStyleLbl="bgShp" presStyleIdx="2" presStyleCnt="9"/>
      <dgm:spPr>
        <a:solidFill>
          <a:schemeClr val="accent1"/>
        </a:solidFill>
      </dgm:spPr>
    </dgm:pt>
    <dgm:pt modelId="{3236B626-B83E-44E5-A234-229014D2340C}" type="pres">
      <dgm:prSet presAssocID="{6A7410DE-2E8D-4954-9BBC-91D731753327}" presName="iconRect" presStyleLbl="node1" presStyleIdx="2" presStyleCnt="9"/>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Office Worker"/>
        </a:ext>
      </dgm:extLst>
    </dgm:pt>
    <dgm:pt modelId="{E2CB6084-A390-4B38-BE13-AAD4854A2840}" type="pres">
      <dgm:prSet presAssocID="{6A7410DE-2E8D-4954-9BBC-91D731753327}" presName="spaceRect" presStyleCnt="0"/>
      <dgm:spPr/>
    </dgm:pt>
    <dgm:pt modelId="{CEA5C7B0-B496-44CA-A827-1885507913E5}" type="pres">
      <dgm:prSet presAssocID="{6A7410DE-2E8D-4954-9BBC-91D731753327}" presName="parTx" presStyleLbl="revTx" presStyleIdx="2" presStyleCnt="9">
        <dgm:presLayoutVars>
          <dgm:chMax val="0"/>
          <dgm:chPref val="0"/>
        </dgm:presLayoutVars>
      </dgm:prSet>
      <dgm:spPr/>
    </dgm:pt>
    <dgm:pt modelId="{0AA5E6F1-4CA9-4010-81C3-4F6C2BD82B99}" type="pres">
      <dgm:prSet presAssocID="{5AEA7AC2-0769-43BC-9F1E-85C128B06C64}" presName="sibTrans" presStyleCnt="0"/>
      <dgm:spPr/>
    </dgm:pt>
    <dgm:pt modelId="{3475767C-F549-8C40-9A67-57BFC16F2EAA}" type="pres">
      <dgm:prSet presAssocID="{D61F9D84-8B8E-F14A-9A19-CAC002F958FF}" presName="compNode" presStyleCnt="0"/>
      <dgm:spPr/>
    </dgm:pt>
    <dgm:pt modelId="{067AB4FB-1C2B-FA4E-90A6-66267814F94A}" type="pres">
      <dgm:prSet presAssocID="{D61F9D84-8B8E-F14A-9A19-CAC002F958FF}" presName="bgRect" presStyleLbl="bgShp" presStyleIdx="3" presStyleCnt="9"/>
      <dgm:spPr>
        <a:solidFill>
          <a:schemeClr val="accent1"/>
        </a:solidFill>
      </dgm:spPr>
    </dgm:pt>
    <dgm:pt modelId="{28325BF3-A538-2142-A866-0DBD28BB217E}" type="pres">
      <dgm:prSet presAssocID="{D61F9D84-8B8E-F14A-9A19-CAC002F958FF}" presName="iconRect" presStyleLbl="node1" presStyleIdx="3" presStyleCnt="9"/>
      <dgm:spPr/>
    </dgm:pt>
    <dgm:pt modelId="{86120B0B-AD96-DC43-AE3C-83BD0021F8C1}" type="pres">
      <dgm:prSet presAssocID="{D61F9D84-8B8E-F14A-9A19-CAC002F958FF}" presName="spaceRect" presStyleCnt="0"/>
      <dgm:spPr/>
    </dgm:pt>
    <dgm:pt modelId="{E4721DA3-8DD3-954F-BA16-6813775D86D8}" type="pres">
      <dgm:prSet presAssocID="{D61F9D84-8B8E-F14A-9A19-CAC002F958FF}" presName="parTx" presStyleLbl="revTx" presStyleIdx="3" presStyleCnt="9">
        <dgm:presLayoutVars>
          <dgm:chMax val="0"/>
          <dgm:chPref val="0"/>
        </dgm:presLayoutVars>
      </dgm:prSet>
      <dgm:spPr/>
    </dgm:pt>
    <dgm:pt modelId="{C1396D12-D995-0949-B98A-38E9A9EBADF7}" type="pres">
      <dgm:prSet presAssocID="{5502F571-C6F5-014C-A1EB-DC15648C28C1}" presName="sibTrans" presStyleCnt="0"/>
      <dgm:spPr/>
    </dgm:pt>
    <dgm:pt modelId="{D214B347-AF5D-FF45-8146-7C4729896820}" type="pres">
      <dgm:prSet presAssocID="{24251598-E73B-EE44-9B12-E2C74EDD177F}" presName="compNode" presStyleCnt="0"/>
      <dgm:spPr/>
    </dgm:pt>
    <dgm:pt modelId="{71A3F1B9-7392-9A4C-BC6A-DFC8225121E7}" type="pres">
      <dgm:prSet presAssocID="{24251598-E73B-EE44-9B12-E2C74EDD177F}" presName="bgRect" presStyleLbl="bgShp" presStyleIdx="4" presStyleCnt="9"/>
      <dgm:spPr>
        <a:solidFill>
          <a:schemeClr val="accent1"/>
        </a:solidFill>
      </dgm:spPr>
    </dgm:pt>
    <dgm:pt modelId="{50C448F2-ECE7-9A49-99DE-048848753848}" type="pres">
      <dgm:prSet presAssocID="{24251598-E73B-EE44-9B12-E2C74EDD177F}" presName="iconRect" presStyleLbl="node1" presStyleIdx="4" presStyleCnt="9"/>
      <dgm:spPr/>
    </dgm:pt>
    <dgm:pt modelId="{F190537D-D0F1-0544-8AAC-180BC809DE4F}" type="pres">
      <dgm:prSet presAssocID="{24251598-E73B-EE44-9B12-E2C74EDD177F}" presName="spaceRect" presStyleCnt="0"/>
      <dgm:spPr/>
    </dgm:pt>
    <dgm:pt modelId="{20C4526C-4A63-A240-8416-A127A3220497}" type="pres">
      <dgm:prSet presAssocID="{24251598-E73B-EE44-9B12-E2C74EDD177F}" presName="parTx" presStyleLbl="revTx" presStyleIdx="4" presStyleCnt="9">
        <dgm:presLayoutVars>
          <dgm:chMax val="0"/>
          <dgm:chPref val="0"/>
        </dgm:presLayoutVars>
      </dgm:prSet>
      <dgm:spPr/>
    </dgm:pt>
    <dgm:pt modelId="{A4E7E781-748F-D246-B618-B01B11CA1E0E}" type="pres">
      <dgm:prSet presAssocID="{C57CFC9E-5CB6-D24E-9DBF-AA6E10DF2FB2}" presName="sibTrans" presStyleCnt="0"/>
      <dgm:spPr/>
    </dgm:pt>
    <dgm:pt modelId="{B327AC84-A8E5-D343-B2F2-23C4BA703071}" type="pres">
      <dgm:prSet presAssocID="{0EA9BC17-A893-064A-93ED-9F2219697B7A}" presName="compNode" presStyleCnt="0"/>
      <dgm:spPr/>
    </dgm:pt>
    <dgm:pt modelId="{7434C686-0537-2549-9B60-1928E0A6B8E9}" type="pres">
      <dgm:prSet presAssocID="{0EA9BC17-A893-064A-93ED-9F2219697B7A}" presName="bgRect" presStyleLbl="bgShp" presStyleIdx="5" presStyleCnt="9"/>
      <dgm:spPr>
        <a:solidFill>
          <a:schemeClr val="accent1"/>
        </a:solidFill>
      </dgm:spPr>
    </dgm:pt>
    <dgm:pt modelId="{C1514CAA-5074-0D41-9F82-6AFD0C4840E5}" type="pres">
      <dgm:prSet presAssocID="{0EA9BC17-A893-064A-93ED-9F2219697B7A}" presName="iconRect" presStyleLbl="node1" presStyleIdx="5" presStyleCnt="9"/>
      <dgm:spPr/>
    </dgm:pt>
    <dgm:pt modelId="{22912A68-F4BF-D148-ABE7-FA1358F2DE3C}" type="pres">
      <dgm:prSet presAssocID="{0EA9BC17-A893-064A-93ED-9F2219697B7A}" presName="spaceRect" presStyleCnt="0"/>
      <dgm:spPr/>
    </dgm:pt>
    <dgm:pt modelId="{BBC3549F-1709-8348-AD65-861E80BAD497}" type="pres">
      <dgm:prSet presAssocID="{0EA9BC17-A893-064A-93ED-9F2219697B7A}" presName="parTx" presStyleLbl="revTx" presStyleIdx="5" presStyleCnt="9">
        <dgm:presLayoutVars>
          <dgm:chMax val="0"/>
          <dgm:chPref val="0"/>
        </dgm:presLayoutVars>
      </dgm:prSet>
      <dgm:spPr/>
    </dgm:pt>
    <dgm:pt modelId="{9650EEAA-7AA1-D44B-BF09-84C5FCB2DAD7}" type="pres">
      <dgm:prSet presAssocID="{B60AFF80-A04C-B546-8065-1FF579930156}" presName="sibTrans" presStyleCnt="0"/>
      <dgm:spPr/>
    </dgm:pt>
    <dgm:pt modelId="{4A749F55-B7D6-449C-BA7E-9156D856733A}" type="pres">
      <dgm:prSet presAssocID="{3DC4F6F0-9377-44BE-B926-F4BB705F3287}" presName="compNode" presStyleCnt="0"/>
      <dgm:spPr/>
    </dgm:pt>
    <dgm:pt modelId="{F50A7BD4-166A-4B81-8E05-296A8F52BCE2}" type="pres">
      <dgm:prSet presAssocID="{3DC4F6F0-9377-44BE-B926-F4BB705F3287}" presName="bgRect" presStyleLbl="bgShp" presStyleIdx="6" presStyleCnt="9"/>
      <dgm:spPr>
        <a:solidFill>
          <a:schemeClr val="accent1"/>
        </a:solidFill>
      </dgm:spPr>
    </dgm:pt>
    <dgm:pt modelId="{7A37D957-4EBD-4E39-B8D0-CE11F8E22708}" type="pres">
      <dgm:prSet presAssocID="{3DC4F6F0-9377-44BE-B926-F4BB705F3287}" presName="iconRect" presStyleLbl="node1" presStyleIdx="6" presStyleCnt="9"/>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Bus"/>
        </a:ext>
      </dgm:extLst>
    </dgm:pt>
    <dgm:pt modelId="{1840EDD7-33D5-4516-9956-964845EC89D7}" type="pres">
      <dgm:prSet presAssocID="{3DC4F6F0-9377-44BE-B926-F4BB705F3287}" presName="spaceRect" presStyleCnt="0"/>
      <dgm:spPr/>
    </dgm:pt>
    <dgm:pt modelId="{0C6DEDAD-42B9-454B-84B6-B5858B3A3F0D}" type="pres">
      <dgm:prSet presAssocID="{3DC4F6F0-9377-44BE-B926-F4BB705F3287}" presName="parTx" presStyleLbl="revTx" presStyleIdx="6" presStyleCnt="9">
        <dgm:presLayoutVars>
          <dgm:chMax val="0"/>
          <dgm:chPref val="0"/>
        </dgm:presLayoutVars>
      </dgm:prSet>
      <dgm:spPr/>
    </dgm:pt>
    <dgm:pt modelId="{372A12CD-F21D-4E36-9D0E-FAC940406144}" type="pres">
      <dgm:prSet presAssocID="{EA785709-DD36-4B7A-B80D-A75240A4017E}" presName="sibTrans" presStyleCnt="0"/>
      <dgm:spPr/>
    </dgm:pt>
    <dgm:pt modelId="{3E58E7BE-531E-4CB1-B18C-0E5EEFD20D21}" type="pres">
      <dgm:prSet presAssocID="{8115D724-034C-4EA7-A126-8F9AE8C3767D}" presName="compNode" presStyleCnt="0"/>
      <dgm:spPr/>
    </dgm:pt>
    <dgm:pt modelId="{1476A4A6-FA81-4886-A0E6-2041E87AC3A8}" type="pres">
      <dgm:prSet presAssocID="{8115D724-034C-4EA7-A126-8F9AE8C3767D}" presName="bgRect" presStyleLbl="bgShp" presStyleIdx="7" presStyleCnt="9"/>
      <dgm:spPr>
        <a:solidFill>
          <a:schemeClr val="accent1"/>
        </a:solidFill>
      </dgm:spPr>
    </dgm:pt>
    <dgm:pt modelId="{B61248F4-2784-4D08-8C26-40DA7B65EAA6}" type="pres">
      <dgm:prSet presAssocID="{8115D724-034C-4EA7-A126-8F9AE8C3767D}" presName="iconRect" presStyleLbl="node1" presStyleIdx="7" presStyleCnt="9"/>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Wi-Fi"/>
        </a:ext>
      </dgm:extLst>
    </dgm:pt>
    <dgm:pt modelId="{71D4872F-E59C-4F0E-817A-EF34AC052655}" type="pres">
      <dgm:prSet presAssocID="{8115D724-034C-4EA7-A126-8F9AE8C3767D}" presName="spaceRect" presStyleCnt="0"/>
      <dgm:spPr/>
    </dgm:pt>
    <dgm:pt modelId="{2E28302D-7F5B-4971-97C1-FF1E15E56DF4}" type="pres">
      <dgm:prSet presAssocID="{8115D724-034C-4EA7-A126-8F9AE8C3767D}" presName="parTx" presStyleLbl="revTx" presStyleIdx="7" presStyleCnt="9">
        <dgm:presLayoutVars>
          <dgm:chMax val="0"/>
          <dgm:chPref val="0"/>
        </dgm:presLayoutVars>
      </dgm:prSet>
      <dgm:spPr/>
    </dgm:pt>
    <dgm:pt modelId="{2327D6E1-C4CA-467A-B271-48796A0E2C80}" type="pres">
      <dgm:prSet presAssocID="{7D252658-A0B7-43B4-ACD6-102687F9F71D}" presName="sibTrans" presStyleCnt="0"/>
      <dgm:spPr/>
    </dgm:pt>
    <dgm:pt modelId="{5359354E-2046-485C-A805-2914388F7E0B}" type="pres">
      <dgm:prSet presAssocID="{3B10D2EA-3943-4F1F-8F5C-940231A3D144}" presName="compNode" presStyleCnt="0"/>
      <dgm:spPr/>
    </dgm:pt>
    <dgm:pt modelId="{7C5B622F-4206-49BF-9976-F98A55660639}" type="pres">
      <dgm:prSet presAssocID="{3B10D2EA-3943-4F1F-8F5C-940231A3D144}" presName="bgRect" presStyleLbl="bgShp" presStyleIdx="8" presStyleCnt="9"/>
      <dgm:spPr>
        <a:solidFill>
          <a:schemeClr val="accent1"/>
        </a:solidFill>
      </dgm:spPr>
    </dgm:pt>
    <dgm:pt modelId="{4DE7BDB6-BF59-4939-B1D4-C6C704E25EBC}" type="pres">
      <dgm:prSet presAssocID="{3B10D2EA-3943-4F1F-8F5C-940231A3D144}" presName="iconRect" presStyleLbl="node1" presStyleIdx="8" presStyleCnt="9"/>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dgm:spPr>
      <dgm:extLst>
        <a:ext uri="{E40237B7-FDA0-4F09-8148-C483321AD2D9}">
          <dgm14:cNvPr xmlns:dgm14="http://schemas.microsoft.com/office/drawing/2010/diagram" id="0" name="" descr="Smart Phone"/>
        </a:ext>
      </dgm:extLst>
    </dgm:pt>
    <dgm:pt modelId="{BA44F7B2-C1A0-4FB9-8D98-CFFC6B21AD9C}" type="pres">
      <dgm:prSet presAssocID="{3B10D2EA-3943-4F1F-8F5C-940231A3D144}" presName="spaceRect" presStyleCnt="0"/>
      <dgm:spPr/>
    </dgm:pt>
    <dgm:pt modelId="{6AE09DE9-F4A8-4AD1-85ED-4B312C22DCCF}" type="pres">
      <dgm:prSet presAssocID="{3B10D2EA-3943-4F1F-8F5C-940231A3D144}" presName="parTx" presStyleLbl="revTx" presStyleIdx="8" presStyleCnt="9">
        <dgm:presLayoutVars>
          <dgm:chMax val="0"/>
          <dgm:chPref val="0"/>
        </dgm:presLayoutVars>
      </dgm:prSet>
      <dgm:spPr/>
    </dgm:pt>
  </dgm:ptLst>
  <dgm:cxnLst>
    <dgm:cxn modelId="{AD8F460B-B6CF-4286-A99D-A37CB3ECFBFB}" srcId="{A165A850-FDF2-4342-B69B-612FA48A4F66}" destId="{6A7410DE-2E8D-4954-9BBC-91D731753327}" srcOrd="2" destOrd="0" parTransId="{BB4DF9AE-B2C8-4316-AE35-23F15062159A}" sibTransId="{5AEA7AC2-0769-43BC-9F1E-85C128B06C64}"/>
    <dgm:cxn modelId="{589CFA20-79FD-41ED-9BE6-C974B4CBF8EF}" type="presOf" srcId="{8115D724-034C-4EA7-A126-8F9AE8C3767D}" destId="{2E28302D-7F5B-4971-97C1-FF1E15E56DF4}" srcOrd="0" destOrd="0" presId="urn:microsoft.com/office/officeart/2018/2/layout/IconVerticalSolidList"/>
    <dgm:cxn modelId="{3C77E228-BE08-4A91-9457-6D7DD0AAB4CA}" type="presOf" srcId="{6A7410DE-2E8D-4954-9BBC-91D731753327}" destId="{CEA5C7B0-B496-44CA-A827-1885507913E5}" srcOrd="0" destOrd="0" presId="urn:microsoft.com/office/officeart/2018/2/layout/IconVerticalSolidList"/>
    <dgm:cxn modelId="{FD870B34-B280-4110-B017-CE6E91C57950}" srcId="{A165A850-FDF2-4342-B69B-612FA48A4F66}" destId="{8115D724-034C-4EA7-A126-8F9AE8C3767D}" srcOrd="7" destOrd="0" parTransId="{D86D2E62-47D7-45FF-9FA8-29A3109FA399}" sibTransId="{7D252658-A0B7-43B4-ACD6-102687F9F71D}"/>
    <dgm:cxn modelId="{A6D56A4F-6463-F744-9BF2-2ACEDBAF6C94}" srcId="{A165A850-FDF2-4342-B69B-612FA48A4F66}" destId="{3ACF0A68-C27A-754D-9C78-39E4F71AAEFC}" srcOrd="1" destOrd="0" parTransId="{CC0D1A42-F359-AB44-855B-527281819DD3}" sibTransId="{CC8ABCEA-5E1D-EE45-9AFD-DFBCE6B95236}"/>
    <dgm:cxn modelId="{05127855-7D5D-0C4F-B826-17CB18D9CE89}" type="presOf" srcId="{0EA9BC17-A893-064A-93ED-9F2219697B7A}" destId="{BBC3549F-1709-8348-AD65-861E80BAD497}" srcOrd="0" destOrd="0" presId="urn:microsoft.com/office/officeart/2018/2/layout/IconVerticalSolidList"/>
    <dgm:cxn modelId="{5BFCEB60-60EC-2544-831A-8BF0FFDF25C1}" srcId="{A165A850-FDF2-4342-B69B-612FA48A4F66}" destId="{D61F9D84-8B8E-F14A-9A19-CAC002F958FF}" srcOrd="3" destOrd="0" parTransId="{5EF165BC-AE5D-FB48-B7CD-37A0425BDE3F}" sibTransId="{5502F571-C6F5-014C-A1EB-DC15648C28C1}"/>
    <dgm:cxn modelId="{0AF7DA62-3448-A045-943C-808CBA125701}" type="presOf" srcId="{3ACF0A68-C27A-754D-9C78-39E4F71AAEFC}" destId="{267FFA1F-1332-A64F-8789-3AC37DF23C17}" srcOrd="0" destOrd="0" presId="urn:microsoft.com/office/officeart/2018/2/layout/IconVerticalSolidList"/>
    <dgm:cxn modelId="{D5E8F37D-866C-492F-91CF-7399708D1FFF}" type="presOf" srcId="{3B10D2EA-3943-4F1F-8F5C-940231A3D144}" destId="{6AE09DE9-F4A8-4AD1-85ED-4B312C22DCCF}" srcOrd="0" destOrd="0" presId="urn:microsoft.com/office/officeart/2018/2/layout/IconVerticalSolidList"/>
    <dgm:cxn modelId="{1344D48B-BF89-DC4C-8FD6-3626F20498D9}" type="presOf" srcId="{24251598-E73B-EE44-9B12-E2C74EDD177F}" destId="{20C4526C-4A63-A240-8416-A127A3220497}" srcOrd="0" destOrd="0" presId="urn:microsoft.com/office/officeart/2018/2/layout/IconVerticalSolidList"/>
    <dgm:cxn modelId="{9BBA0599-7A4B-40F3-BD05-3F2449C44C5C}" type="presOf" srcId="{A165A850-FDF2-4342-B69B-612FA48A4F66}" destId="{65255249-3651-447C-A772-543458A97C89}" srcOrd="0" destOrd="0" presId="urn:microsoft.com/office/officeart/2018/2/layout/IconVerticalSolidList"/>
    <dgm:cxn modelId="{1A9C68AB-E208-453E-A310-9DE809D2147A}" srcId="{A165A850-FDF2-4342-B69B-612FA48A4F66}" destId="{3B10D2EA-3943-4F1F-8F5C-940231A3D144}" srcOrd="8" destOrd="0" parTransId="{CE3C3666-F0C1-41DD-A28F-B1B75BAFA4EA}" sibTransId="{02E6F5A2-207B-4613-9543-9439F1511CE5}"/>
    <dgm:cxn modelId="{E0C9A6B9-CDF4-4DA8-9FB1-E4C628332ACC}" type="presOf" srcId="{BE6F96C2-942E-4417-A1F9-6946D9061BC3}" destId="{D6FE01B9-9A8C-4770-9D51-5B05B606569B}" srcOrd="0" destOrd="0" presId="urn:microsoft.com/office/officeart/2018/2/layout/IconVerticalSolidList"/>
    <dgm:cxn modelId="{EF8BABCC-E37F-4493-84B0-5EE7EF809F2A}" type="presOf" srcId="{3DC4F6F0-9377-44BE-B926-F4BB705F3287}" destId="{0C6DEDAD-42B9-454B-84B6-B5858B3A3F0D}" srcOrd="0" destOrd="0" presId="urn:microsoft.com/office/officeart/2018/2/layout/IconVerticalSolidList"/>
    <dgm:cxn modelId="{082074CF-38B5-44F5-A5F5-307CEA653920}" srcId="{A165A850-FDF2-4342-B69B-612FA48A4F66}" destId="{3DC4F6F0-9377-44BE-B926-F4BB705F3287}" srcOrd="6" destOrd="0" parTransId="{BE086635-FC2F-48FC-862D-A849027DF679}" sibTransId="{EA785709-DD36-4B7A-B80D-A75240A4017E}"/>
    <dgm:cxn modelId="{024345D7-7E08-FF4A-A5D3-29D5F1ABBC86}" srcId="{A165A850-FDF2-4342-B69B-612FA48A4F66}" destId="{0EA9BC17-A893-064A-93ED-9F2219697B7A}" srcOrd="5" destOrd="0" parTransId="{EEA3B603-B258-5E4A-9F5A-AA1CEB1B18D5}" sibTransId="{B60AFF80-A04C-B546-8065-1FF579930156}"/>
    <dgm:cxn modelId="{74299AE8-DAA9-B642-BFC2-ABB2BDAB218D}" type="presOf" srcId="{D61F9D84-8B8E-F14A-9A19-CAC002F958FF}" destId="{E4721DA3-8DD3-954F-BA16-6813775D86D8}" srcOrd="0" destOrd="0" presId="urn:microsoft.com/office/officeart/2018/2/layout/IconVerticalSolidList"/>
    <dgm:cxn modelId="{41FFC4F9-D77A-A045-AFC2-B668DD687853}" srcId="{A165A850-FDF2-4342-B69B-612FA48A4F66}" destId="{24251598-E73B-EE44-9B12-E2C74EDD177F}" srcOrd="4" destOrd="0" parTransId="{2203AC30-B45A-0D44-992D-F8A50DD9DF61}" sibTransId="{C57CFC9E-5CB6-D24E-9DBF-AA6E10DF2FB2}"/>
    <dgm:cxn modelId="{394CD6FC-8955-4A66-B266-6E1A85E91A34}" srcId="{A165A850-FDF2-4342-B69B-612FA48A4F66}" destId="{BE6F96C2-942E-4417-A1F9-6946D9061BC3}" srcOrd="0" destOrd="0" parTransId="{DBB0F7B2-BE0A-4849-8659-1663F6DEF883}" sibTransId="{03363EA0-4DC8-4158-A93D-A46C2D377DD8}"/>
    <dgm:cxn modelId="{FDDA7030-34CC-4DF1-A85C-6FA1C37A7E9D}" type="presParOf" srcId="{65255249-3651-447C-A772-543458A97C89}" destId="{DF8B5FF5-5A96-4B42-A61D-CA64E84DF7C0}" srcOrd="0" destOrd="0" presId="urn:microsoft.com/office/officeart/2018/2/layout/IconVerticalSolidList"/>
    <dgm:cxn modelId="{61A5F902-DC95-45BC-AC75-364E6DD877EA}" type="presParOf" srcId="{DF8B5FF5-5A96-4B42-A61D-CA64E84DF7C0}" destId="{92231AAE-0AD1-445F-A901-70B945F9F037}" srcOrd="0" destOrd="0" presId="urn:microsoft.com/office/officeart/2018/2/layout/IconVerticalSolidList"/>
    <dgm:cxn modelId="{95A1AA73-4ED7-4E9D-9EE5-606E0D389B43}" type="presParOf" srcId="{DF8B5FF5-5A96-4B42-A61D-CA64E84DF7C0}" destId="{529166E4-DB81-4545-B6F7-1D071789A943}" srcOrd="1" destOrd="0" presId="urn:microsoft.com/office/officeart/2018/2/layout/IconVerticalSolidList"/>
    <dgm:cxn modelId="{232EA8F3-6243-427E-A6DC-E81861FC5FBB}" type="presParOf" srcId="{DF8B5FF5-5A96-4B42-A61D-CA64E84DF7C0}" destId="{5B24A70B-10B8-4ED8-B122-FD738EA4F6ED}" srcOrd="2" destOrd="0" presId="urn:microsoft.com/office/officeart/2018/2/layout/IconVerticalSolidList"/>
    <dgm:cxn modelId="{676C2A5A-132F-43F8-ABFB-DB491E0CBA56}" type="presParOf" srcId="{DF8B5FF5-5A96-4B42-A61D-CA64E84DF7C0}" destId="{D6FE01B9-9A8C-4770-9D51-5B05B606569B}" srcOrd="3" destOrd="0" presId="urn:microsoft.com/office/officeart/2018/2/layout/IconVerticalSolidList"/>
    <dgm:cxn modelId="{F79CA33A-94FE-425C-8DC1-DD52F95EF851}" type="presParOf" srcId="{65255249-3651-447C-A772-543458A97C89}" destId="{D2AEC3C8-4A22-4A69-853B-0EE12A6DBFFB}" srcOrd="1" destOrd="0" presId="urn:microsoft.com/office/officeart/2018/2/layout/IconVerticalSolidList"/>
    <dgm:cxn modelId="{F28F46CA-2A51-7144-91B4-FA16EA2FA4C9}" type="presParOf" srcId="{65255249-3651-447C-A772-543458A97C89}" destId="{E8A5D6D0-3060-E447-BEFF-6DBFD041D29A}" srcOrd="2" destOrd="0" presId="urn:microsoft.com/office/officeart/2018/2/layout/IconVerticalSolidList"/>
    <dgm:cxn modelId="{56379657-28CD-2A45-90DB-FA75C21B257A}" type="presParOf" srcId="{E8A5D6D0-3060-E447-BEFF-6DBFD041D29A}" destId="{89CBE03F-09C6-1C45-BE3D-66DFC90009DE}" srcOrd="0" destOrd="0" presId="urn:microsoft.com/office/officeart/2018/2/layout/IconVerticalSolidList"/>
    <dgm:cxn modelId="{358DE6A6-2F45-C143-A63D-17566AE4DC70}" type="presParOf" srcId="{E8A5D6D0-3060-E447-BEFF-6DBFD041D29A}" destId="{5B081546-C266-1549-84EF-2004FCD0CEEE}" srcOrd="1" destOrd="0" presId="urn:microsoft.com/office/officeart/2018/2/layout/IconVerticalSolidList"/>
    <dgm:cxn modelId="{E4A176FF-5A66-FF43-9261-7D6B8BB45D6B}" type="presParOf" srcId="{E8A5D6D0-3060-E447-BEFF-6DBFD041D29A}" destId="{5BE4B23C-EE74-7A45-A8E2-B188EA24F876}" srcOrd="2" destOrd="0" presId="urn:microsoft.com/office/officeart/2018/2/layout/IconVerticalSolidList"/>
    <dgm:cxn modelId="{2B52413C-F791-E54B-B035-118E38EBFC85}" type="presParOf" srcId="{E8A5D6D0-3060-E447-BEFF-6DBFD041D29A}" destId="{267FFA1F-1332-A64F-8789-3AC37DF23C17}" srcOrd="3" destOrd="0" presId="urn:microsoft.com/office/officeart/2018/2/layout/IconVerticalSolidList"/>
    <dgm:cxn modelId="{FF8918A2-B883-7A4D-B5E3-46DE40ACEE62}" type="presParOf" srcId="{65255249-3651-447C-A772-543458A97C89}" destId="{3BCD463A-3802-824F-BB79-C863C317DF65}" srcOrd="3" destOrd="0" presId="urn:microsoft.com/office/officeart/2018/2/layout/IconVerticalSolidList"/>
    <dgm:cxn modelId="{CD039192-9D1B-49D9-8DB3-7EC26E67AE95}" type="presParOf" srcId="{65255249-3651-447C-A772-543458A97C89}" destId="{F70A99C5-894F-4023-86E1-8FB7A65182CE}" srcOrd="4" destOrd="0" presId="urn:microsoft.com/office/officeart/2018/2/layout/IconVerticalSolidList"/>
    <dgm:cxn modelId="{0DF31604-DBAE-4147-B29B-0CF59A7BB1DF}" type="presParOf" srcId="{F70A99C5-894F-4023-86E1-8FB7A65182CE}" destId="{5F504F59-688F-4421-A5B1-7D71825172BC}" srcOrd="0" destOrd="0" presId="urn:microsoft.com/office/officeart/2018/2/layout/IconVerticalSolidList"/>
    <dgm:cxn modelId="{F1195305-F5D7-4912-8A0C-12974EB206B0}" type="presParOf" srcId="{F70A99C5-894F-4023-86E1-8FB7A65182CE}" destId="{3236B626-B83E-44E5-A234-229014D2340C}" srcOrd="1" destOrd="0" presId="urn:microsoft.com/office/officeart/2018/2/layout/IconVerticalSolidList"/>
    <dgm:cxn modelId="{200E1086-27F2-4B93-B67F-8BA1B75A1A54}" type="presParOf" srcId="{F70A99C5-894F-4023-86E1-8FB7A65182CE}" destId="{E2CB6084-A390-4B38-BE13-AAD4854A2840}" srcOrd="2" destOrd="0" presId="urn:microsoft.com/office/officeart/2018/2/layout/IconVerticalSolidList"/>
    <dgm:cxn modelId="{0E8584E8-BACB-46AB-86AE-291EF8877FC0}" type="presParOf" srcId="{F70A99C5-894F-4023-86E1-8FB7A65182CE}" destId="{CEA5C7B0-B496-44CA-A827-1885507913E5}" srcOrd="3" destOrd="0" presId="urn:microsoft.com/office/officeart/2018/2/layout/IconVerticalSolidList"/>
    <dgm:cxn modelId="{E1E87950-C1B4-4102-9AE9-1E9F20AE4189}" type="presParOf" srcId="{65255249-3651-447C-A772-543458A97C89}" destId="{0AA5E6F1-4CA9-4010-81C3-4F6C2BD82B99}" srcOrd="5" destOrd="0" presId="urn:microsoft.com/office/officeart/2018/2/layout/IconVerticalSolidList"/>
    <dgm:cxn modelId="{5FB7E290-9145-5F4F-9CF6-AD82FFEFF7D5}" type="presParOf" srcId="{65255249-3651-447C-A772-543458A97C89}" destId="{3475767C-F549-8C40-9A67-57BFC16F2EAA}" srcOrd="6" destOrd="0" presId="urn:microsoft.com/office/officeart/2018/2/layout/IconVerticalSolidList"/>
    <dgm:cxn modelId="{A24DE29D-B7E8-9648-83DF-49540B8314EB}" type="presParOf" srcId="{3475767C-F549-8C40-9A67-57BFC16F2EAA}" destId="{067AB4FB-1C2B-FA4E-90A6-66267814F94A}" srcOrd="0" destOrd="0" presId="urn:microsoft.com/office/officeart/2018/2/layout/IconVerticalSolidList"/>
    <dgm:cxn modelId="{76852759-6305-A044-9C72-6388397812BF}" type="presParOf" srcId="{3475767C-F549-8C40-9A67-57BFC16F2EAA}" destId="{28325BF3-A538-2142-A866-0DBD28BB217E}" srcOrd="1" destOrd="0" presId="urn:microsoft.com/office/officeart/2018/2/layout/IconVerticalSolidList"/>
    <dgm:cxn modelId="{4341A514-B2BD-694C-B22F-097220ABAA57}" type="presParOf" srcId="{3475767C-F549-8C40-9A67-57BFC16F2EAA}" destId="{86120B0B-AD96-DC43-AE3C-83BD0021F8C1}" srcOrd="2" destOrd="0" presId="urn:microsoft.com/office/officeart/2018/2/layout/IconVerticalSolidList"/>
    <dgm:cxn modelId="{B57384D6-714B-3C46-B96A-8A7505EF7CC0}" type="presParOf" srcId="{3475767C-F549-8C40-9A67-57BFC16F2EAA}" destId="{E4721DA3-8DD3-954F-BA16-6813775D86D8}" srcOrd="3" destOrd="0" presId="urn:microsoft.com/office/officeart/2018/2/layout/IconVerticalSolidList"/>
    <dgm:cxn modelId="{82805002-B555-0647-9AF8-E6ACA2589FD8}" type="presParOf" srcId="{65255249-3651-447C-A772-543458A97C89}" destId="{C1396D12-D995-0949-B98A-38E9A9EBADF7}" srcOrd="7" destOrd="0" presId="urn:microsoft.com/office/officeart/2018/2/layout/IconVerticalSolidList"/>
    <dgm:cxn modelId="{4DDCD80E-0F40-B541-9C69-5B9D968DDA57}" type="presParOf" srcId="{65255249-3651-447C-A772-543458A97C89}" destId="{D214B347-AF5D-FF45-8146-7C4729896820}" srcOrd="8" destOrd="0" presId="urn:microsoft.com/office/officeart/2018/2/layout/IconVerticalSolidList"/>
    <dgm:cxn modelId="{027F116F-66BB-EC46-BB77-639FAFEF59D6}" type="presParOf" srcId="{D214B347-AF5D-FF45-8146-7C4729896820}" destId="{71A3F1B9-7392-9A4C-BC6A-DFC8225121E7}" srcOrd="0" destOrd="0" presId="urn:microsoft.com/office/officeart/2018/2/layout/IconVerticalSolidList"/>
    <dgm:cxn modelId="{5F39B598-AEAB-EC4B-BA68-50583947E685}" type="presParOf" srcId="{D214B347-AF5D-FF45-8146-7C4729896820}" destId="{50C448F2-ECE7-9A49-99DE-048848753848}" srcOrd="1" destOrd="0" presId="urn:microsoft.com/office/officeart/2018/2/layout/IconVerticalSolidList"/>
    <dgm:cxn modelId="{4380E21C-1D96-994C-BBE7-BAE419F28E02}" type="presParOf" srcId="{D214B347-AF5D-FF45-8146-7C4729896820}" destId="{F190537D-D0F1-0544-8AAC-180BC809DE4F}" srcOrd="2" destOrd="0" presId="urn:microsoft.com/office/officeart/2018/2/layout/IconVerticalSolidList"/>
    <dgm:cxn modelId="{F7975152-CFD5-1346-B2DD-67CB31FF30FA}" type="presParOf" srcId="{D214B347-AF5D-FF45-8146-7C4729896820}" destId="{20C4526C-4A63-A240-8416-A127A3220497}" srcOrd="3" destOrd="0" presId="urn:microsoft.com/office/officeart/2018/2/layout/IconVerticalSolidList"/>
    <dgm:cxn modelId="{6AB13408-0110-D64D-8A2F-25A068B93F63}" type="presParOf" srcId="{65255249-3651-447C-A772-543458A97C89}" destId="{A4E7E781-748F-D246-B618-B01B11CA1E0E}" srcOrd="9" destOrd="0" presId="urn:microsoft.com/office/officeart/2018/2/layout/IconVerticalSolidList"/>
    <dgm:cxn modelId="{468D5828-9A54-6A4B-A287-AF63B460161B}" type="presParOf" srcId="{65255249-3651-447C-A772-543458A97C89}" destId="{B327AC84-A8E5-D343-B2F2-23C4BA703071}" srcOrd="10" destOrd="0" presId="urn:microsoft.com/office/officeart/2018/2/layout/IconVerticalSolidList"/>
    <dgm:cxn modelId="{F9A49FAA-1E07-B74F-9824-92CB8161966E}" type="presParOf" srcId="{B327AC84-A8E5-D343-B2F2-23C4BA703071}" destId="{7434C686-0537-2549-9B60-1928E0A6B8E9}" srcOrd="0" destOrd="0" presId="urn:microsoft.com/office/officeart/2018/2/layout/IconVerticalSolidList"/>
    <dgm:cxn modelId="{6BF7C288-0800-5D48-8DC4-5E2D2ED8F0B8}" type="presParOf" srcId="{B327AC84-A8E5-D343-B2F2-23C4BA703071}" destId="{C1514CAA-5074-0D41-9F82-6AFD0C4840E5}" srcOrd="1" destOrd="0" presId="urn:microsoft.com/office/officeart/2018/2/layout/IconVerticalSolidList"/>
    <dgm:cxn modelId="{9B11507F-D79E-8B4F-8DB7-BE30F33E1B7D}" type="presParOf" srcId="{B327AC84-A8E5-D343-B2F2-23C4BA703071}" destId="{22912A68-F4BF-D148-ABE7-FA1358F2DE3C}" srcOrd="2" destOrd="0" presId="urn:microsoft.com/office/officeart/2018/2/layout/IconVerticalSolidList"/>
    <dgm:cxn modelId="{F71D6223-90BA-6242-B26E-222394D5A7F8}" type="presParOf" srcId="{B327AC84-A8E5-D343-B2F2-23C4BA703071}" destId="{BBC3549F-1709-8348-AD65-861E80BAD497}" srcOrd="3" destOrd="0" presId="urn:microsoft.com/office/officeart/2018/2/layout/IconVerticalSolidList"/>
    <dgm:cxn modelId="{27E649CD-4A2B-7D47-869C-872213B98A52}" type="presParOf" srcId="{65255249-3651-447C-A772-543458A97C89}" destId="{9650EEAA-7AA1-D44B-BF09-84C5FCB2DAD7}" srcOrd="11" destOrd="0" presId="urn:microsoft.com/office/officeart/2018/2/layout/IconVerticalSolidList"/>
    <dgm:cxn modelId="{5A4A7EC6-624E-455D-B64B-1A6CDB464D14}" type="presParOf" srcId="{65255249-3651-447C-A772-543458A97C89}" destId="{4A749F55-B7D6-449C-BA7E-9156D856733A}" srcOrd="12" destOrd="0" presId="urn:microsoft.com/office/officeart/2018/2/layout/IconVerticalSolidList"/>
    <dgm:cxn modelId="{A4DA13F8-73A2-4A1D-A70D-A8DE45B14459}" type="presParOf" srcId="{4A749F55-B7D6-449C-BA7E-9156D856733A}" destId="{F50A7BD4-166A-4B81-8E05-296A8F52BCE2}" srcOrd="0" destOrd="0" presId="urn:microsoft.com/office/officeart/2018/2/layout/IconVerticalSolidList"/>
    <dgm:cxn modelId="{184E4CFA-49D0-48D8-BFCC-A04F083FA10E}" type="presParOf" srcId="{4A749F55-B7D6-449C-BA7E-9156D856733A}" destId="{7A37D957-4EBD-4E39-B8D0-CE11F8E22708}" srcOrd="1" destOrd="0" presId="urn:microsoft.com/office/officeart/2018/2/layout/IconVerticalSolidList"/>
    <dgm:cxn modelId="{0A754F42-C570-4282-B763-1627EB53923F}" type="presParOf" srcId="{4A749F55-B7D6-449C-BA7E-9156D856733A}" destId="{1840EDD7-33D5-4516-9956-964845EC89D7}" srcOrd="2" destOrd="0" presId="urn:microsoft.com/office/officeart/2018/2/layout/IconVerticalSolidList"/>
    <dgm:cxn modelId="{0250175F-2BB5-4F04-A15F-7D40AB18714A}" type="presParOf" srcId="{4A749F55-B7D6-449C-BA7E-9156D856733A}" destId="{0C6DEDAD-42B9-454B-84B6-B5858B3A3F0D}" srcOrd="3" destOrd="0" presId="urn:microsoft.com/office/officeart/2018/2/layout/IconVerticalSolidList"/>
    <dgm:cxn modelId="{C5BF902A-793F-4BB1-9DF5-EDC8452CE18F}" type="presParOf" srcId="{65255249-3651-447C-A772-543458A97C89}" destId="{372A12CD-F21D-4E36-9D0E-FAC940406144}" srcOrd="13" destOrd="0" presId="urn:microsoft.com/office/officeart/2018/2/layout/IconVerticalSolidList"/>
    <dgm:cxn modelId="{FE0C2339-084C-492B-926A-72DDCB36DBB2}" type="presParOf" srcId="{65255249-3651-447C-A772-543458A97C89}" destId="{3E58E7BE-531E-4CB1-B18C-0E5EEFD20D21}" srcOrd="14" destOrd="0" presId="urn:microsoft.com/office/officeart/2018/2/layout/IconVerticalSolidList"/>
    <dgm:cxn modelId="{D9D0874D-895E-415B-A8CD-23DA18BD8953}" type="presParOf" srcId="{3E58E7BE-531E-4CB1-B18C-0E5EEFD20D21}" destId="{1476A4A6-FA81-4886-A0E6-2041E87AC3A8}" srcOrd="0" destOrd="0" presId="urn:microsoft.com/office/officeart/2018/2/layout/IconVerticalSolidList"/>
    <dgm:cxn modelId="{31C96BC4-9C34-4E87-9F89-AAC48BB30E90}" type="presParOf" srcId="{3E58E7BE-531E-4CB1-B18C-0E5EEFD20D21}" destId="{B61248F4-2784-4D08-8C26-40DA7B65EAA6}" srcOrd="1" destOrd="0" presId="urn:microsoft.com/office/officeart/2018/2/layout/IconVerticalSolidList"/>
    <dgm:cxn modelId="{C0C0AFD3-DDFA-4661-A5F8-DB2402ABB373}" type="presParOf" srcId="{3E58E7BE-531E-4CB1-B18C-0E5EEFD20D21}" destId="{71D4872F-E59C-4F0E-817A-EF34AC052655}" srcOrd="2" destOrd="0" presId="urn:microsoft.com/office/officeart/2018/2/layout/IconVerticalSolidList"/>
    <dgm:cxn modelId="{B7889AC3-797B-4487-9AB1-DB7393016004}" type="presParOf" srcId="{3E58E7BE-531E-4CB1-B18C-0E5EEFD20D21}" destId="{2E28302D-7F5B-4971-97C1-FF1E15E56DF4}" srcOrd="3" destOrd="0" presId="urn:microsoft.com/office/officeart/2018/2/layout/IconVerticalSolidList"/>
    <dgm:cxn modelId="{C08D6840-C114-4AA1-AED5-EE1AEF504790}" type="presParOf" srcId="{65255249-3651-447C-A772-543458A97C89}" destId="{2327D6E1-C4CA-467A-B271-48796A0E2C80}" srcOrd="15" destOrd="0" presId="urn:microsoft.com/office/officeart/2018/2/layout/IconVerticalSolidList"/>
    <dgm:cxn modelId="{83844BA1-6B13-4BF4-9F8E-83C9362AA346}" type="presParOf" srcId="{65255249-3651-447C-A772-543458A97C89}" destId="{5359354E-2046-485C-A805-2914388F7E0B}" srcOrd="16" destOrd="0" presId="urn:microsoft.com/office/officeart/2018/2/layout/IconVerticalSolidList"/>
    <dgm:cxn modelId="{06DC0BB1-FBB1-4EB6-B2AB-FDF54820BF1D}" type="presParOf" srcId="{5359354E-2046-485C-A805-2914388F7E0B}" destId="{7C5B622F-4206-49BF-9976-F98A55660639}" srcOrd="0" destOrd="0" presId="urn:microsoft.com/office/officeart/2018/2/layout/IconVerticalSolidList"/>
    <dgm:cxn modelId="{4B9D437F-6754-4EB3-94D2-0DF000EA4F02}" type="presParOf" srcId="{5359354E-2046-485C-A805-2914388F7E0B}" destId="{4DE7BDB6-BF59-4939-B1D4-C6C704E25EBC}" srcOrd="1" destOrd="0" presId="urn:microsoft.com/office/officeart/2018/2/layout/IconVerticalSolidList"/>
    <dgm:cxn modelId="{35ECB201-2998-4343-9A83-F283671528EB}" type="presParOf" srcId="{5359354E-2046-485C-A805-2914388F7E0B}" destId="{BA44F7B2-C1A0-4FB9-8D98-CFFC6B21AD9C}" srcOrd="2" destOrd="0" presId="urn:microsoft.com/office/officeart/2018/2/layout/IconVerticalSolidList"/>
    <dgm:cxn modelId="{0476BC9E-D897-4E93-9181-9BC027A6F1F7}" type="presParOf" srcId="{5359354E-2046-485C-A805-2914388F7E0B}" destId="{6AE09DE9-F4A8-4AD1-85ED-4B312C22DCC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97EA56-A478-4C31-9A15-A51D732E9AA9}" type="doc">
      <dgm:prSet loTypeId="urn:microsoft.com/office/officeart/2018/5/layout/IconCircleLabelList" loCatId="icon" qsTypeId="urn:microsoft.com/office/officeart/2005/8/quickstyle/simple1" qsCatId="simple" csTypeId="urn:microsoft.com/office/officeart/2005/8/colors/accent3_2" csCatId="accent3" phldr="1"/>
      <dgm:spPr/>
      <dgm:t>
        <a:bodyPr/>
        <a:lstStyle/>
        <a:p>
          <a:endParaRPr lang="en-US"/>
        </a:p>
      </dgm:t>
    </dgm:pt>
    <dgm:pt modelId="{43DC469C-65D0-4571-924F-6BD6D98ABFDE}">
      <dgm:prSet/>
      <dgm:spPr/>
      <dgm:t>
        <a:bodyPr/>
        <a:lstStyle/>
        <a:p>
          <a:pPr>
            <a:defRPr cap="all"/>
          </a:pPr>
          <a:r>
            <a:rPr lang="en-US" dirty="0"/>
            <a:t>Testing</a:t>
          </a:r>
        </a:p>
      </dgm:t>
    </dgm:pt>
    <dgm:pt modelId="{62E386B3-BBE6-4F45-BE1F-B444CD52B005}" type="parTrans" cxnId="{A81E2C9C-6669-4630-948F-CD0E57024B60}">
      <dgm:prSet/>
      <dgm:spPr/>
      <dgm:t>
        <a:bodyPr/>
        <a:lstStyle/>
        <a:p>
          <a:endParaRPr lang="en-US"/>
        </a:p>
      </dgm:t>
    </dgm:pt>
    <dgm:pt modelId="{5DF6E328-CD11-48B2-AEA0-967CAAC0DB36}" type="sibTrans" cxnId="{A81E2C9C-6669-4630-948F-CD0E57024B60}">
      <dgm:prSet/>
      <dgm:spPr/>
      <dgm:t>
        <a:bodyPr/>
        <a:lstStyle/>
        <a:p>
          <a:endParaRPr lang="en-US"/>
        </a:p>
      </dgm:t>
    </dgm:pt>
    <dgm:pt modelId="{9A9A4F60-C5B3-459E-9399-1E9AEA2C995E}">
      <dgm:prSet/>
      <dgm:spPr/>
      <dgm:t>
        <a:bodyPr/>
        <a:lstStyle/>
        <a:p>
          <a:pPr>
            <a:defRPr cap="all"/>
          </a:pPr>
          <a:r>
            <a:rPr lang="en-US"/>
            <a:t>Self-care</a:t>
          </a:r>
        </a:p>
      </dgm:t>
    </dgm:pt>
    <dgm:pt modelId="{3743682E-6185-452A-821B-DB281113FBEE}" type="parTrans" cxnId="{1B989BCC-E6D6-43BC-BE3B-B15521B4F808}">
      <dgm:prSet/>
      <dgm:spPr/>
      <dgm:t>
        <a:bodyPr/>
        <a:lstStyle/>
        <a:p>
          <a:endParaRPr lang="en-US"/>
        </a:p>
      </dgm:t>
    </dgm:pt>
    <dgm:pt modelId="{C015AE3F-C9CF-4A51-85A2-8EAC6431B337}" type="sibTrans" cxnId="{1B989BCC-E6D6-43BC-BE3B-B15521B4F808}">
      <dgm:prSet/>
      <dgm:spPr/>
      <dgm:t>
        <a:bodyPr/>
        <a:lstStyle/>
        <a:p>
          <a:endParaRPr lang="en-US"/>
        </a:p>
      </dgm:t>
    </dgm:pt>
    <dgm:pt modelId="{0FE91E37-740D-468B-A593-783DA5442943}">
      <dgm:prSet/>
      <dgm:spPr/>
      <dgm:t>
        <a:bodyPr/>
        <a:lstStyle/>
        <a:p>
          <a:pPr>
            <a:defRPr cap="all"/>
          </a:pPr>
          <a:r>
            <a:rPr lang="en-US"/>
            <a:t>Referral</a:t>
          </a:r>
        </a:p>
      </dgm:t>
    </dgm:pt>
    <dgm:pt modelId="{7872F444-3743-44EA-B211-C08E58A7A4C2}" type="parTrans" cxnId="{0ECF190F-F4AA-435C-B86C-C6AA5184A556}">
      <dgm:prSet/>
      <dgm:spPr/>
      <dgm:t>
        <a:bodyPr/>
        <a:lstStyle/>
        <a:p>
          <a:endParaRPr lang="en-US"/>
        </a:p>
      </dgm:t>
    </dgm:pt>
    <dgm:pt modelId="{C9E97D49-2819-4561-ABDC-F47AA4B091B1}" type="sibTrans" cxnId="{0ECF190F-F4AA-435C-B86C-C6AA5184A556}">
      <dgm:prSet/>
      <dgm:spPr/>
      <dgm:t>
        <a:bodyPr/>
        <a:lstStyle/>
        <a:p>
          <a:endParaRPr lang="en-US"/>
        </a:p>
      </dgm:t>
    </dgm:pt>
    <dgm:pt modelId="{8D59B05F-7F63-4988-B854-964484CB8B8F}" type="pres">
      <dgm:prSet presAssocID="{DC97EA56-A478-4C31-9A15-A51D732E9AA9}" presName="root" presStyleCnt="0">
        <dgm:presLayoutVars>
          <dgm:dir/>
          <dgm:resizeHandles val="exact"/>
        </dgm:presLayoutVars>
      </dgm:prSet>
      <dgm:spPr/>
    </dgm:pt>
    <dgm:pt modelId="{91E12457-8403-48B8-BDF9-8E800BA397FE}" type="pres">
      <dgm:prSet presAssocID="{43DC469C-65D0-4571-924F-6BD6D98ABFDE}" presName="compNode" presStyleCnt="0"/>
      <dgm:spPr/>
    </dgm:pt>
    <dgm:pt modelId="{E55E2D08-46AD-4B81-A86C-7DE0397D6B52}" type="pres">
      <dgm:prSet presAssocID="{43DC469C-65D0-4571-924F-6BD6D98ABFDE}" presName="iconBgRect" presStyleLbl="bgShp" presStyleIdx="0" presStyleCnt="3"/>
      <dgm:spPr/>
    </dgm:pt>
    <dgm:pt modelId="{146F52BF-5BD8-4B7C-B448-DB64381BBB71}" type="pres">
      <dgm:prSet presAssocID="{43DC469C-65D0-4571-924F-6BD6D98ABFD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est tubes"/>
        </a:ext>
      </dgm:extLst>
    </dgm:pt>
    <dgm:pt modelId="{AFECE448-BCE8-4187-9C43-48D3A6FDF4A5}" type="pres">
      <dgm:prSet presAssocID="{43DC469C-65D0-4571-924F-6BD6D98ABFDE}" presName="spaceRect" presStyleCnt="0"/>
      <dgm:spPr/>
    </dgm:pt>
    <dgm:pt modelId="{BA60AD3A-9A95-466C-90AB-08D6B85D79E4}" type="pres">
      <dgm:prSet presAssocID="{43DC469C-65D0-4571-924F-6BD6D98ABFDE}" presName="textRect" presStyleLbl="revTx" presStyleIdx="0" presStyleCnt="3">
        <dgm:presLayoutVars>
          <dgm:chMax val="1"/>
          <dgm:chPref val="1"/>
        </dgm:presLayoutVars>
      </dgm:prSet>
      <dgm:spPr/>
    </dgm:pt>
    <dgm:pt modelId="{B6D5EB5F-1E30-478A-84AD-EDB2336175D5}" type="pres">
      <dgm:prSet presAssocID="{5DF6E328-CD11-48B2-AEA0-967CAAC0DB36}" presName="sibTrans" presStyleCnt="0"/>
      <dgm:spPr/>
    </dgm:pt>
    <dgm:pt modelId="{40C16F7F-B6B0-4389-806C-037B49667C36}" type="pres">
      <dgm:prSet presAssocID="{9A9A4F60-C5B3-459E-9399-1E9AEA2C995E}" presName="compNode" presStyleCnt="0"/>
      <dgm:spPr/>
    </dgm:pt>
    <dgm:pt modelId="{A834A651-B9C3-483A-9CC3-8CC31FB3E66B}" type="pres">
      <dgm:prSet presAssocID="{9A9A4F60-C5B3-459E-9399-1E9AEA2C995E}" presName="iconBgRect" presStyleLbl="bgShp" presStyleIdx="1" presStyleCnt="3"/>
      <dgm:spPr/>
    </dgm:pt>
    <dgm:pt modelId="{D972E2D9-737E-492C-86D5-AF036B2D4260}" type="pres">
      <dgm:prSet presAssocID="{9A9A4F60-C5B3-459E-9399-1E9AEA2C995E}"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16CDC76D-7843-40BF-BC29-7B13D1B9B5D6}" type="pres">
      <dgm:prSet presAssocID="{9A9A4F60-C5B3-459E-9399-1E9AEA2C995E}" presName="spaceRect" presStyleCnt="0"/>
      <dgm:spPr/>
    </dgm:pt>
    <dgm:pt modelId="{134C3303-B482-4CD6-8EF9-159EEBC1C007}" type="pres">
      <dgm:prSet presAssocID="{9A9A4F60-C5B3-459E-9399-1E9AEA2C995E}" presName="textRect" presStyleLbl="revTx" presStyleIdx="1" presStyleCnt="3">
        <dgm:presLayoutVars>
          <dgm:chMax val="1"/>
          <dgm:chPref val="1"/>
        </dgm:presLayoutVars>
      </dgm:prSet>
      <dgm:spPr/>
    </dgm:pt>
    <dgm:pt modelId="{CED5636B-42C1-49C4-AEBC-0B2F472F799D}" type="pres">
      <dgm:prSet presAssocID="{C015AE3F-C9CF-4A51-85A2-8EAC6431B337}" presName="sibTrans" presStyleCnt="0"/>
      <dgm:spPr/>
    </dgm:pt>
    <dgm:pt modelId="{2A26D91A-CD2D-4C18-881E-68FD3FBADA76}" type="pres">
      <dgm:prSet presAssocID="{0FE91E37-740D-468B-A593-783DA5442943}" presName="compNode" presStyleCnt="0"/>
      <dgm:spPr/>
    </dgm:pt>
    <dgm:pt modelId="{7F4B6217-422A-4985-8A14-2ECA4FC9D669}" type="pres">
      <dgm:prSet presAssocID="{0FE91E37-740D-468B-A593-783DA5442943}" presName="iconBgRect" presStyleLbl="bgShp" presStyleIdx="2" presStyleCnt="3"/>
      <dgm:spPr/>
    </dgm:pt>
    <dgm:pt modelId="{69CB6554-A4B5-4004-A012-6D87D9B1AB72}" type="pres">
      <dgm:prSet presAssocID="{0FE91E37-740D-468B-A593-783DA544294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andshake"/>
        </a:ext>
      </dgm:extLst>
    </dgm:pt>
    <dgm:pt modelId="{68B47367-BBAD-42E9-A54D-81B43C2D0766}" type="pres">
      <dgm:prSet presAssocID="{0FE91E37-740D-468B-A593-783DA5442943}" presName="spaceRect" presStyleCnt="0"/>
      <dgm:spPr/>
    </dgm:pt>
    <dgm:pt modelId="{CC880F29-A9C2-4B47-83F8-25D6F6F89E0A}" type="pres">
      <dgm:prSet presAssocID="{0FE91E37-740D-468B-A593-783DA5442943}" presName="textRect" presStyleLbl="revTx" presStyleIdx="2" presStyleCnt="3">
        <dgm:presLayoutVars>
          <dgm:chMax val="1"/>
          <dgm:chPref val="1"/>
        </dgm:presLayoutVars>
      </dgm:prSet>
      <dgm:spPr/>
    </dgm:pt>
  </dgm:ptLst>
  <dgm:cxnLst>
    <dgm:cxn modelId="{0ECF190F-F4AA-435C-B86C-C6AA5184A556}" srcId="{DC97EA56-A478-4C31-9A15-A51D732E9AA9}" destId="{0FE91E37-740D-468B-A593-783DA5442943}" srcOrd="2" destOrd="0" parTransId="{7872F444-3743-44EA-B211-C08E58A7A4C2}" sibTransId="{C9E97D49-2819-4561-ABDC-F47AA4B091B1}"/>
    <dgm:cxn modelId="{4C89AA28-3E48-4FF4-AB5A-1549DB0FADA5}" type="presOf" srcId="{9A9A4F60-C5B3-459E-9399-1E9AEA2C995E}" destId="{134C3303-B482-4CD6-8EF9-159EEBC1C007}" srcOrd="0" destOrd="0" presId="urn:microsoft.com/office/officeart/2018/5/layout/IconCircleLabelList"/>
    <dgm:cxn modelId="{13A8A360-AF8B-492E-9350-DDB7CDBCD15C}" type="presOf" srcId="{DC97EA56-A478-4C31-9A15-A51D732E9AA9}" destId="{8D59B05F-7F63-4988-B854-964484CB8B8F}" srcOrd="0" destOrd="0" presId="urn:microsoft.com/office/officeart/2018/5/layout/IconCircleLabelList"/>
    <dgm:cxn modelId="{A81E2C9C-6669-4630-948F-CD0E57024B60}" srcId="{DC97EA56-A478-4C31-9A15-A51D732E9AA9}" destId="{43DC469C-65D0-4571-924F-6BD6D98ABFDE}" srcOrd="0" destOrd="0" parTransId="{62E386B3-BBE6-4F45-BE1F-B444CD52B005}" sibTransId="{5DF6E328-CD11-48B2-AEA0-967CAAC0DB36}"/>
    <dgm:cxn modelId="{1B989BCC-E6D6-43BC-BE3B-B15521B4F808}" srcId="{DC97EA56-A478-4C31-9A15-A51D732E9AA9}" destId="{9A9A4F60-C5B3-459E-9399-1E9AEA2C995E}" srcOrd="1" destOrd="0" parTransId="{3743682E-6185-452A-821B-DB281113FBEE}" sibTransId="{C015AE3F-C9CF-4A51-85A2-8EAC6431B337}"/>
    <dgm:cxn modelId="{351480D5-A5E8-4756-8524-D680B0F45714}" type="presOf" srcId="{0FE91E37-740D-468B-A593-783DA5442943}" destId="{CC880F29-A9C2-4B47-83F8-25D6F6F89E0A}" srcOrd="0" destOrd="0" presId="urn:microsoft.com/office/officeart/2018/5/layout/IconCircleLabelList"/>
    <dgm:cxn modelId="{7CE6C8D8-A0D0-45A5-8E32-BC1FBB32C5B6}" type="presOf" srcId="{43DC469C-65D0-4571-924F-6BD6D98ABFDE}" destId="{BA60AD3A-9A95-466C-90AB-08D6B85D79E4}" srcOrd="0" destOrd="0" presId="urn:microsoft.com/office/officeart/2018/5/layout/IconCircleLabelList"/>
    <dgm:cxn modelId="{56E601E8-0B6E-4859-A4AF-3276DC41E2ED}" type="presParOf" srcId="{8D59B05F-7F63-4988-B854-964484CB8B8F}" destId="{91E12457-8403-48B8-BDF9-8E800BA397FE}" srcOrd="0" destOrd="0" presId="urn:microsoft.com/office/officeart/2018/5/layout/IconCircleLabelList"/>
    <dgm:cxn modelId="{3FC46FA7-1C82-4D0A-AA57-71F7EB18E037}" type="presParOf" srcId="{91E12457-8403-48B8-BDF9-8E800BA397FE}" destId="{E55E2D08-46AD-4B81-A86C-7DE0397D6B52}" srcOrd="0" destOrd="0" presId="urn:microsoft.com/office/officeart/2018/5/layout/IconCircleLabelList"/>
    <dgm:cxn modelId="{3957FB41-C94A-480D-83E1-9258E8688440}" type="presParOf" srcId="{91E12457-8403-48B8-BDF9-8E800BA397FE}" destId="{146F52BF-5BD8-4B7C-B448-DB64381BBB71}" srcOrd="1" destOrd="0" presId="urn:microsoft.com/office/officeart/2018/5/layout/IconCircleLabelList"/>
    <dgm:cxn modelId="{CEAA01DF-9BF0-46DE-9865-C148A99747E0}" type="presParOf" srcId="{91E12457-8403-48B8-BDF9-8E800BA397FE}" destId="{AFECE448-BCE8-4187-9C43-48D3A6FDF4A5}" srcOrd="2" destOrd="0" presId="urn:microsoft.com/office/officeart/2018/5/layout/IconCircleLabelList"/>
    <dgm:cxn modelId="{1EFA26F8-ECAB-48BF-A03F-7F8A61A6059F}" type="presParOf" srcId="{91E12457-8403-48B8-BDF9-8E800BA397FE}" destId="{BA60AD3A-9A95-466C-90AB-08D6B85D79E4}" srcOrd="3" destOrd="0" presId="urn:microsoft.com/office/officeart/2018/5/layout/IconCircleLabelList"/>
    <dgm:cxn modelId="{15D14D4A-4846-4881-9592-A967502AD47B}" type="presParOf" srcId="{8D59B05F-7F63-4988-B854-964484CB8B8F}" destId="{B6D5EB5F-1E30-478A-84AD-EDB2336175D5}" srcOrd="1" destOrd="0" presId="urn:microsoft.com/office/officeart/2018/5/layout/IconCircleLabelList"/>
    <dgm:cxn modelId="{22C8FC3B-5CB5-4C4E-BE51-F6F0F3FFC506}" type="presParOf" srcId="{8D59B05F-7F63-4988-B854-964484CB8B8F}" destId="{40C16F7F-B6B0-4389-806C-037B49667C36}" srcOrd="2" destOrd="0" presId="urn:microsoft.com/office/officeart/2018/5/layout/IconCircleLabelList"/>
    <dgm:cxn modelId="{DADEFF6D-632A-4D4A-B43D-BB6B24D35937}" type="presParOf" srcId="{40C16F7F-B6B0-4389-806C-037B49667C36}" destId="{A834A651-B9C3-483A-9CC3-8CC31FB3E66B}" srcOrd="0" destOrd="0" presId="urn:microsoft.com/office/officeart/2018/5/layout/IconCircleLabelList"/>
    <dgm:cxn modelId="{E73D5C42-BF0A-494F-B129-EDF6F137984C}" type="presParOf" srcId="{40C16F7F-B6B0-4389-806C-037B49667C36}" destId="{D972E2D9-737E-492C-86D5-AF036B2D4260}" srcOrd="1" destOrd="0" presId="urn:microsoft.com/office/officeart/2018/5/layout/IconCircleLabelList"/>
    <dgm:cxn modelId="{A9067DAE-B2F5-4F28-A3EA-5EA01FD95CDD}" type="presParOf" srcId="{40C16F7F-B6B0-4389-806C-037B49667C36}" destId="{16CDC76D-7843-40BF-BC29-7B13D1B9B5D6}" srcOrd="2" destOrd="0" presId="urn:microsoft.com/office/officeart/2018/5/layout/IconCircleLabelList"/>
    <dgm:cxn modelId="{363FC729-D4A1-434A-8CDB-E39F60233EC0}" type="presParOf" srcId="{40C16F7F-B6B0-4389-806C-037B49667C36}" destId="{134C3303-B482-4CD6-8EF9-159EEBC1C007}" srcOrd="3" destOrd="0" presId="urn:microsoft.com/office/officeart/2018/5/layout/IconCircleLabelList"/>
    <dgm:cxn modelId="{ABF81BF4-DF78-4247-BC16-83C36167F518}" type="presParOf" srcId="{8D59B05F-7F63-4988-B854-964484CB8B8F}" destId="{CED5636B-42C1-49C4-AEBC-0B2F472F799D}" srcOrd="3" destOrd="0" presId="urn:microsoft.com/office/officeart/2018/5/layout/IconCircleLabelList"/>
    <dgm:cxn modelId="{F8193B3D-4565-4F3B-B7DE-BE19D80331F3}" type="presParOf" srcId="{8D59B05F-7F63-4988-B854-964484CB8B8F}" destId="{2A26D91A-CD2D-4C18-881E-68FD3FBADA76}" srcOrd="4" destOrd="0" presId="urn:microsoft.com/office/officeart/2018/5/layout/IconCircleLabelList"/>
    <dgm:cxn modelId="{A91479E4-10F4-4A28-94A7-102FAF44CED8}" type="presParOf" srcId="{2A26D91A-CD2D-4C18-881E-68FD3FBADA76}" destId="{7F4B6217-422A-4985-8A14-2ECA4FC9D669}" srcOrd="0" destOrd="0" presId="urn:microsoft.com/office/officeart/2018/5/layout/IconCircleLabelList"/>
    <dgm:cxn modelId="{3F304DEC-DF68-41A9-98A0-FFDB7453DEB3}" type="presParOf" srcId="{2A26D91A-CD2D-4C18-881E-68FD3FBADA76}" destId="{69CB6554-A4B5-4004-A012-6D87D9B1AB72}" srcOrd="1" destOrd="0" presId="urn:microsoft.com/office/officeart/2018/5/layout/IconCircleLabelList"/>
    <dgm:cxn modelId="{05B28A85-8D7B-4FE3-A7B9-797AB2670526}" type="presParOf" srcId="{2A26D91A-CD2D-4C18-881E-68FD3FBADA76}" destId="{68B47367-BBAD-42E9-A54D-81B43C2D0766}" srcOrd="2" destOrd="0" presId="urn:microsoft.com/office/officeart/2018/5/layout/IconCircleLabelList"/>
    <dgm:cxn modelId="{FF32C3AD-288B-41FA-999B-63F9B647012B}" type="presParOf" srcId="{2A26D91A-CD2D-4C18-881E-68FD3FBADA76}" destId="{CC880F29-A9C2-4B47-83F8-25D6F6F89E0A}"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1E497B8-198F-5F41-B2B0-DC511A7B09DD}" type="doc">
      <dgm:prSet loTypeId="urn:microsoft.com/office/officeart/2005/8/layout/venn2" loCatId="" qsTypeId="urn:microsoft.com/office/officeart/2005/8/quickstyle/simple1" qsCatId="simple" csTypeId="urn:microsoft.com/office/officeart/2005/8/colors/accent2_4" csCatId="accent2" phldr="1"/>
      <dgm:spPr/>
      <dgm:t>
        <a:bodyPr/>
        <a:lstStyle/>
        <a:p>
          <a:endParaRPr lang="en-US"/>
        </a:p>
      </dgm:t>
    </dgm:pt>
    <dgm:pt modelId="{ED09F0C5-1EAB-F14E-99B3-FC36215B3242}">
      <dgm:prSet phldrT="[Text]" custT="1"/>
      <dgm:spPr>
        <a:solidFill>
          <a:schemeClr val="accent1"/>
        </a:solidFill>
      </dgm:spPr>
      <dgm:t>
        <a:bodyPr/>
        <a:lstStyle/>
        <a:p>
          <a:r>
            <a:rPr lang="en-US" sz="1000" b="1" dirty="0">
              <a:solidFill>
                <a:schemeClr val="tx1"/>
              </a:solidFill>
            </a:rPr>
            <a:t>Morbidity</a:t>
          </a:r>
        </a:p>
        <a:p>
          <a:r>
            <a:rPr lang="en-US" sz="1000" b="1" dirty="0">
              <a:solidFill>
                <a:schemeClr val="tx1"/>
              </a:solidFill>
            </a:rPr>
            <a:t>4 deaths (5% of admissions)</a:t>
          </a:r>
        </a:p>
      </dgm:t>
    </dgm:pt>
    <dgm:pt modelId="{3D60FF4B-79A1-A446-855E-E445CD1616DE}" type="parTrans" cxnId="{92CBB39E-D05F-BB41-BB75-573A6398FD56}">
      <dgm:prSet/>
      <dgm:spPr/>
      <dgm:t>
        <a:bodyPr/>
        <a:lstStyle/>
        <a:p>
          <a:endParaRPr lang="en-US"/>
        </a:p>
      </dgm:t>
    </dgm:pt>
    <dgm:pt modelId="{BB2E6E41-D0FE-C64E-8E1D-5A76C96A3671}" type="sibTrans" cxnId="{92CBB39E-D05F-BB41-BB75-573A6398FD56}">
      <dgm:prSet/>
      <dgm:spPr/>
      <dgm:t>
        <a:bodyPr/>
        <a:lstStyle/>
        <a:p>
          <a:endParaRPr lang="en-US"/>
        </a:p>
      </dgm:t>
    </dgm:pt>
    <dgm:pt modelId="{88E054AA-B977-B745-A42D-5347B31B9BAC}">
      <dgm:prSet phldrT="[Text]" custT="1"/>
      <dgm:spPr>
        <a:solidFill>
          <a:schemeClr val="tx1">
            <a:lumMod val="10000"/>
            <a:lumOff val="90000"/>
          </a:schemeClr>
        </a:solidFill>
      </dgm:spPr>
      <dgm:t>
        <a:bodyPr/>
        <a:lstStyle/>
        <a:p>
          <a:r>
            <a:rPr lang="en-US" sz="1000" b="1" dirty="0">
              <a:solidFill>
                <a:schemeClr val="tx1"/>
              </a:solidFill>
            </a:rPr>
            <a:t>Hospital Admissions</a:t>
          </a:r>
        </a:p>
        <a:p>
          <a:r>
            <a:rPr lang="en-US" sz="1000" b="1" dirty="0">
              <a:solidFill>
                <a:schemeClr val="tx1"/>
              </a:solidFill>
            </a:rPr>
            <a:t>75 (13% of ER visits)</a:t>
          </a:r>
        </a:p>
      </dgm:t>
    </dgm:pt>
    <dgm:pt modelId="{5EEDFB07-C7A7-8C46-B3AA-466BF9F973B3}" type="parTrans" cxnId="{A97F0D34-88A6-6A43-AA36-2CF9556C31F3}">
      <dgm:prSet/>
      <dgm:spPr/>
      <dgm:t>
        <a:bodyPr/>
        <a:lstStyle/>
        <a:p>
          <a:endParaRPr lang="en-US"/>
        </a:p>
      </dgm:t>
    </dgm:pt>
    <dgm:pt modelId="{8878FF2E-58B2-D046-92D3-7461DBA5ED64}" type="sibTrans" cxnId="{A97F0D34-88A6-6A43-AA36-2CF9556C31F3}">
      <dgm:prSet/>
      <dgm:spPr/>
      <dgm:t>
        <a:bodyPr/>
        <a:lstStyle/>
        <a:p>
          <a:endParaRPr lang="en-US"/>
        </a:p>
      </dgm:t>
    </dgm:pt>
    <dgm:pt modelId="{FE0385C0-CBC4-014D-90DA-7AD79A41BBFF}">
      <dgm:prSet phldrT="[Text]" custT="1"/>
      <dgm:spPr>
        <a:solidFill>
          <a:schemeClr val="accent1"/>
        </a:solidFill>
      </dgm:spPr>
      <dgm:t>
        <a:bodyPr/>
        <a:lstStyle/>
        <a:p>
          <a:r>
            <a:rPr lang="en-US" sz="1400" b="1" dirty="0">
              <a:solidFill>
                <a:schemeClr val="tx1"/>
              </a:solidFill>
            </a:rPr>
            <a:t>ER Visits</a:t>
          </a:r>
        </a:p>
        <a:p>
          <a:r>
            <a:rPr lang="en-US" sz="1400" b="1" dirty="0">
              <a:solidFill>
                <a:schemeClr val="tx1"/>
              </a:solidFill>
            </a:rPr>
            <a:t>578</a:t>
          </a:r>
        </a:p>
      </dgm:t>
    </dgm:pt>
    <dgm:pt modelId="{63546B7F-DA23-6F48-B7B9-002073B927A0}" type="parTrans" cxnId="{C28012D9-5C16-1346-A8B2-9CC5B5D80780}">
      <dgm:prSet/>
      <dgm:spPr/>
      <dgm:t>
        <a:bodyPr/>
        <a:lstStyle/>
        <a:p>
          <a:endParaRPr lang="en-US"/>
        </a:p>
      </dgm:t>
    </dgm:pt>
    <dgm:pt modelId="{85F9C4DF-0DE2-7342-9171-5DB53CC4CF91}" type="sibTrans" cxnId="{C28012D9-5C16-1346-A8B2-9CC5B5D80780}">
      <dgm:prSet/>
      <dgm:spPr/>
      <dgm:t>
        <a:bodyPr/>
        <a:lstStyle/>
        <a:p>
          <a:endParaRPr lang="en-US"/>
        </a:p>
      </dgm:t>
    </dgm:pt>
    <dgm:pt modelId="{93CB7462-4291-584B-99C5-8FC62BE8C3B1}">
      <dgm:prSet phldrT="[Text]" custT="1"/>
      <dgm:spPr>
        <a:solidFill>
          <a:schemeClr val="tx1">
            <a:lumMod val="10000"/>
            <a:lumOff val="90000"/>
          </a:schemeClr>
        </a:solidFill>
      </dgm:spPr>
      <dgm:t>
        <a:bodyPr/>
        <a:lstStyle/>
        <a:p>
          <a:r>
            <a:rPr lang="en-US" sz="1200" b="1" dirty="0">
              <a:solidFill>
                <a:schemeClr val="tx1"/>
              </a:solidFill>
            </a:rPr>
            <a:t>Home Clinic</a:t>
          </a:r>
        </a:p>
        <a:p>
          <a:r>
            <a:rPr lang="en-US" sz="1200" b="1" dirty="0">
              <a:solidFill>
                <a:schemeClr val="tx1"/>
              </a:solidFill>
            </a:rPr>
            <a:t>170 Unique Cases</a:t>
          </a:r>
        </a:p>
      </dgm:t>
    </dgm:pt>
    <dgm:pt modelId="{B4DB1BEC-2D47-BE4C-BED8-7C927A5FE430}" type="parTrans" cxnId="{0CE55FB3-3802-C647-85C6-7468C043C411}">
      <dgm:prSet/>
      <dgm:spPr/>
      <dgm:t>
        <a:bodyPr/>
        <a:lstStyle/>
        <a:p>
          <a:endParaRPr lang="en-US"/>
        </a:p>
      </dgm:t>
    </dgm:pt>
    <dgm:pt modelId="{8CDA8E8F-99F2-1342-9D1F-3CC5BA97B09D}" type="sibTrans" cxnId="{0CE55FB3-3802-C647-85C6-7468C043C411}">
      <dgm:prSet/>
      <dgm:spPr/>
      <dgm:t>
        <a:bodyPr/>
        <a:lstStyle/>
        <a:p>
          <a:endParaRPr lang="en-US"/>
        </a:p>
      </dgm:t>
    </dgm:pt>
    <dgm:pt modelId="{ADA9E3F2-3B4A-1243-9F46-884A377C69DF}" type="pres">
      <dgm:prSet presAssocID="{41E497B8-198F-5F41-B2B0-DC511A7B09DD}" presName="Name0" presStyleCnt="0">
        <dgm:presLayoutVars>
          <dgm:chMax val="7"/>
          <dgm:resizeHandles val="exact"/>
        </dgm:presLayoutVars>
      </dgm:prSet>
      <dgm:spPr/>
    </dgm:pt>
    <dgm:pt modelId="{0EFE5224-A69D-5642-B354-8D246065C200}" type="pres">
      <dgm:prSet presAssocID="{41E497B8-198F-5F41-B2B0-DC511A7B09DD}" presName="comp1" presStyleCnt="0"/>
      <dgm:spPr/>
    </dgm:pt>
    <dgm:pt modelId="{A0C687CD-D12B-C641-BEF1-7151D7FA9737}" type="pres">
      <dgm:prSet presAssocID="{41E497B8-198F-5F41-B2B0-DC511A7B09DD}" presName="circle1" presStyleLbl="node1" presStyleIdx="0" presStyleCnt="4"/>
      <dgm:spPr/>
    </dgm:pt>
    <dgm:pt modelId="{5790506F-7658-D148-8187-A0B6070A6C48}" type="pres">
      <dgm:prSet presAssocID="{41E497B8-198F-5F41-B2B0-DC511A7B09DD}" presName="c1text" presStyleLbl="node1" presStyleIdx="0" presStyleCnt="4">
        <dgm:presLayoutVars>
          <dgm:bulletEnabled val="1"/>
        </dgm:presLayoutVars>
      </dgm:prSet>
      <dgm:spPr/>
    </dgm:pt>
    <dgm:pt modelId="{D8E17978-5D35-724B-918F-F2E50967CF2F}" type="pres">
      <dgm:prSet presAssocID="{41E497B8-198F-5F41-B2B0-DC511A7B09DD}" presName="comp2" presStyleCnt="0"/>
      <dgm:spPr/>
    </dgm:pt>
    <dgm:pt modelId="{0657DDD2-612C-2E45-8C45-BFEE2C1078DA}" type="pres">
      <dgm:prSet presAssocID="{41E497B8-198F-5F41-B2B0-DC511A7B09DD}" presName="circle2" presStyleLbl="node1" presStyleIdx="1" presStyleCnt="4" custScaleY="94915" custLinFactNeighborX="-1412" custLinFactNeighborY="0"/>
      <dgm:spPr/>
    </dgm:pt>
    <dgm:pt modelId="{082A6110-EC09-1F47-85B7-FF0C24CE373F}" type="pres">
      <dgm:prSet presAssocID="{41E497B8-198F-5F41-B2B0-DC511A7B09DD}" presName="c2text" presStyleLbl="node1" presStyleIdx="1" presStyleCnt="4">
        <dgm:presLayoutVars>
          <dgm:bulletEnabled val="1"/>
        </dgm:presLayoutVars>
      </dgm:prSet>
      <dgm:spPr/>
    </dgm:pt>
    <dgm:pt modelId="{C96A204D-CF9C-E043-BA21-B3AF07BE81AD}" type="pres">
      <dgm:prSet presAssocID="{41E497B8-198F-5F41-B2B0-DC511A7B09DD}" presName="comp3" presStyleCnt="0"/>
      <dgm:spPr/>
    </dgm:pt>
    <dgm:pt modelId="{F740E5E1-4163-824C-A4B2-8F0143672E25}" type="pres">
      <dgm:prSet presAssocID="{41E497B8-198F-5F41-B2B0-DC511A7B09DD}" presName="circle3" presStyleLbl="node1" presStyleIdx="2" presStyleCnt="4" custScaleX="101695" custScaleY="92090"/>
      <dgm:spPr/>
    </dgm:pt>
    <dgm:pt modelId="{7F211496-2E3A-654F-9B04-7FAE333D7244}" type="pres">
      <dgm:prSet presAssocID="{41E497B8-198F-5F41-B2B0-DC511A7B09DD}" presName="c3text" presStyleLbl="node1" presStyleIdx="2" presStyleCnt="4">
        <dgm:presLayoutVars>
          <dgm:bulletEnabled val="1"/>
        </dgm:presLayoutVars>
      </dgm:prSet>
      <dgm:spPr/>
    </dgm:pt>
    <dgm:pt modelId="{C13D3442-75A1-B14C-87EA-C636BBB384DC}" type="pres">
      <dgm:prSet presAssocID="{41E497B8-198F-5F41-B2B0-DC511A7B09DD}" presName="comp4" presStyleCnt="0"/>
      <dgm:spPr/>
    </dgm:pt>
    <dgm:pt modelId="{A9105E47-A9DD-E346-9E03-CCCF4335A567}" type="pres">
      <dgm:prSet presAssocID="{41E497B8-198F-5F41-B2B0-DC511A7B09DD}" presName="circle4" presStyleLbl="node1" presStyleIdx="3" presStyleCnt="4" custScaleY="86441" custLinFactNeighborX="-2825" custLinFactNeighborY="1130"/>
      <dgm:spPr/>
    </dgm:pt>
    <dgm:pt modelId="{585FBBCE-F138-974E-B83F-EE8148BA3B5A}" type="pres">
      <dgm:prSet presAssocID="{41E497B8-198F-5F41-B2B0-DC511A7B09DD}" presName="c4text" presStyleLbl="node1" presStyleIdx="3" presStyleCnt="4">
        <dgm:presLayoutVars>
          <dgm:bulletEnabled val="1"/>
        </dgm:presLayoutVars>
      </dgm:prSet>
      <dgm:spPr/>
    </dgm:pt>
  </dgm:ptLst>
  <dgm:cxnLst>
    <dgm:cxn modelId="{A4B6B911-23EB-6848-87C1-B50EC6C5F909}" type="presOf" srcId="{88E054AA-B977-B745-A42D-5347B31B9BAC}" destId="{0657DDD2-612C-2E45-8C45-BFEE2C1078DA}" srcOrd="0" destOrd="0" presId="urn:microsoft.com/office/officeart/2005/8/layout/venn2"/>
    <dgm:cxn modelId="{D8C76612-C9AA-874C-AD20-CBC5CFE5F886}" type="presOf" srcId="{ED09F0C5-1EAB-F14E-99B3-FC36215B3242}" destId="{A0C687CD-D12B-C641-BEF1-7151D7FA9737}" srcOrd="0" destOrd="0" presId="urn:microsoft.com/office/officeart/2005/8/layout/venn2"/>
    <dgm:cxn modelId="{2FF4A918-C041-4043-9534-BB46BE3504E2}" type="presOf" srcId="{ED09F0C5-1EAB-F14E-99B3-FC36215B3242}" destId="{5790506F-7658-D148-8187-A0B6070A6C48}" srcOrd="1" destOrd="0" presId="urn:microsoft.com/office/officeart/2005/8/layout/venn2"/>
    <dgm:cxn modelId="{E3DA2629-ED06-9B4C-B21D-9395795F0E8D}" type="presOf" srcId="{88E054AA-B977-B745-A42D-5347B31B9BAC}" destId="{082A6110-EC09-1F47-85B7-FF0C24CE373F}" srcOrd="1" destOrd="0" presId="urn:microsoft.com/office/officeart/2005/8/layout/venn2"/>
    <dgm:cxn modelId="{A97F0D34-88A6-6A43-AA36-2CF9556C31F3}" srcId="{41E497B8-198F-5F41-B2B0-DC511A7B09DD}" destId="{88E054AA-B977-B745-A42D-5347B31B9BAC}" srcOrd="1" destOrd="0" parTransId="{5EEDFB07-C7A7-8C46-B3AA-466BF9F973B3}" sibTransId="{8878FF2E-58B2-D046-92D3-7461DBA5ED64}"/>
    <dgm:cxn modelId="{7572663A-E05E-8A4F-B76A-3183E4C96801}" type="presOf" srcId="{FE0385C0-CBC4-014D-90DA-7AD79A41BBFF}" destId="{7F211496-2E3A-654F-9B04-7FAE333D7244}" srcOrd="1" destOrd="0" presId="urn:microsoft.com/office/officeart/2005/8/layout/venn2"/>
    <dgm:cxn modelId="{FF659E8E-B398-F740-9526-6A5F6DBFAFC3}" type="presOf" srcId="{FE0385C0-CBC4-014D-90DA-7AD79A41BBFF}" destId="{F740E5E1-4163-824C-A4B2-8F0143672E25}" srcOrd="0" destOrd="0" presId="urn:microsoft.com/office/officeart/2005/8/layout/venn2"/>
    <dgm:cxn modelId="{92CBB39E-D05F-BB41-BB75-573A6398FD56}" srcId="{41E497B8-198F-5F41-B2B0-DC511A7B09DD}" destId="{ED09F0C5-1EAB-F14E-99B3-FC36215B3242}" srcOrd="0" destOrd="0" parTransId="{3D60FF4B-79A1-A446-855E-E445CD1616DE}" sibTransId="{BB2E6E41-D0FE-C64E-8E1D-5A76C96A3671}"/>
    <dgm:cxn modelId="{75323DAD-4BC9-294F-B295-1ED05DFD9F57}" type="presOf" srcId="{93CB7462-4291-584B-99C5-8FC62BE8C3B1}" destId="{A9105E47-A9DD-E346-9E03-CCCF4335A567}" srcOrd="0" destOrd="0" presId="urn:microsoft.com/office/officeart/2005/8/layout/venn2"/>
    <dgm:cxn modelId="{0CE55FB3-3802-C647-85C6-7468C043C411}" srcId="{41E497B8-198F-5F41-B2B0-DC511A7B09DD}" destId="{93CB7462-4291-584B-99C5-8FC62BE8C3B1}" srcOrd="3" destOrd="0" parTransId="{B4DB1BEC-2D47-BE4C-BED8-7C927A5FE430}" sibTransId="{8CDA8E8F-99F2-1342-9D1F-3CC5BA97B09D}"/>
    <dgm:cxn modelId="{E92833CD-215B-534A-A708-99EEA1DE9EEB}" type="presOf" srcId="{93CB7462-4291-584B-99C5-8FC62BE8C3B1}" destId="{585FBBCE-F138-974E-B83F-EE8148BA3B5A}" srcOrd="1" destOrd="0" presId="urn:microsoft.com/office/officeart/2005/8/layout/venn2"/>
    <dgm:cxn modelId="{4CD01BD2-F08E-8346-8238-F8F445004FC0}" type="presOf" srcId="{41E497B8-198F-5F41-B2B0-DC511A7B09DD}" destId="{ADA9E3F2-3B4A-1243-9F46-884A377C69DF}" srcOrd="0" destOrd="0" presId="urn:microsoft.com/office/officeart/2005/8/layout/venn2"/>
    <dgm:cxn modelId="{C28012D9-5C16-1346-A8B2-9CC5B5D80780}" srcId="{41E497B8-198F-5F41-B2B0-DC511A7B09DD}" destId="{FE0385C0-CBC4-014D-90DA-7AD79A41BBFF}" srcOrd="2" destOrd="0" parTransId="{63546B7F-DA23-6F48-B7B9-002073B927A0}" sibTransId="{85F9C4DF-0DE2-7342-9171-5DB53CC4CF91}"/>
    <dgm:cxn modelId="{805A6F9A-E064-7A47-9BA2-EF7B3E11FC49}" type="presParOf" srcId="{ADA9E3F2-3B4A-1243-9F46-884A377C69DF}" destId="{0EFE5224-A69D-5642-B354-8D246065C200}" srcOrd="0" destOrd="0" presId="urn:microsoft.com/office/officeart/2005/8/layout/venn2"/>
    <dgm:cxn modelId="{F459A6DF-5A32-DC4C-B1A6-3C630B592E9C}" type="presParOf" srcId="{0EFE5224-A69D-5642-B354-8D246065C200}" destId="{A0C687CD-D12B-C641-BEF1-7151D7FA9737}" srcOrd="0" destOrd="0" presId="urn:microsoft.com/office/officeart/2005/8/layout/venn2"/>
    <dgm:cxn modelId="{DC065370-D310-8447-B589-2ED46F1419F3}" type="presParOf" srcId="{0EFE5224-A69D-5642-B354-8D246065C200}" destId="{5790506F-7658-D148-8187-A0B6070A6C48}" srcOrd="1" destOrd="0" presId="urn:microsoft.com/office/officeart/2005/8/layout/venn2"/>
    <dgm:cxn modelId="{26CF2193-0747-3043-ACB0-CDB070AE0680}" type="presParOf" srcId="{ADA9E3F2-3B4A-1243-9F46-884A377C69DF}" destId="{D8E17978-5D35-724B-918F-F2E50967CF2F}" srcOrd="1" destOrd="0" presId="urn:microsoft.com/office/officeart/2005/8/layout/venn2"/>
    <dgm:cxn modelId="{A3782E22-97E6-5F48-B896-7B15D95534FB}" type="presParOf" srcId="{D8E17978-5D35-724B-918F-F2E50967CF2F}" destId="{0657DDD2-612C-2E45-8C45-BFEE2C1078DA}" srcOrd="0" destOrd="0" presId="urn:microsoft.com/office/officeart/2005/8/layout/venn2"/>
    <dgm:cxn modelId="{5624A201-667D-694E-8B74-69447DAD9C2E}" type="presParOf" srcId="{D8E17978-5D35-724B-918F-F2E50967CF2F}" destId="{082A6110-EC09-1F47-85B7-FF0C24CE373F}" srcOrd="1" destOrd="0" presId="urn:microsoft.com/office/officeart/2005/8/layout/venn2"/>
    <dgm:cxn modelId="{45689AF4-1C0C-0143-8071-A2176E77A23A}" type="presParOf" srcId="{ADA9E3F2-3B4A-1243-9F46-884A377C69DF}" destId="{C96A204D-CF9C-E043-BA21-B3AF07BE81AD}" srcOrd="2" destOrd="0" presId="urn:microsoft.com/office/officeart/2005/8/layout/venn2"/>
    <dgm:cxn modelId="{00B9ED27-6B89-C84C-8EC2-27BA3AE45444}" type="presParOf" srcId="{C96A204D-CF9C-E043-BA21-B3AF07BE81AD}" destId="{F740E5E1-4163-824C-A4B2-8F0143672E25}" srcOrd="0" destOrd="0" presId="urn:microsoft.com/office/officeart/2005/8/layout/venn2"/>
    <dgm:cxn modelId="{C6A0651F-C4AA-C843-87DD-484974354906}" type="presParOf" srcId="{C96A204D-CF9C-E043-BA21-B3AF07BE81AD}" destId="{7F211496-2E3A-654F-9B04-7FAE333D7244}" srcOrd="1" destOrd="0" presId="urn:microsoft.com/office/officeart/2005/8/layout/venn2"/>
    <dgm:cxn modelId="{3DA806EA-F3E1-9240-8097-052A7E8E7855}" type="presParOf" srcId="{ADA9E3F2-3B4A-1243-9F46-884A377C69DF}" destId="{C13D3442-75A1-B14C-87EA-C636BBB384DC}" srcOrd="3" destOrd="0" presId="urn:microsoft.com/office/officeart/2005/8/layout/venn2"/>
    <dgm:cxn modelId="{B6642E5A-7105-6049-815A-DD097C455238}" type="presParOf" srcId="{C13D3442-75A1-B14C-87EA-C636BBB384DC}" destId="{A9105E47-A9DD-E346-9E03-CCCF4335A567}" srcOrd="0" destOrd="0" presId="urn:microsoft.com/office/officeart/2005/8/layout/venn2"/>
    <dgm:cxn modelId="{22DC4EDC-183C-D548-9DAA-E9B436A3087B}" type="presParOf" srcId="{C13D3442-75A1-B14C-87EA-C636BBB384DC}" destId="{585FBBCE-F138-974E-B83F-EE8148BA3B5A}"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E098561-8031-764F-AE0F-23ADA125D0C2}" type="doc">
      <dgm:prSet loTypeId="urn:microsoft.com/office/officeart/2005/8/layout/arrow3" loCatId="" qsTypeId="urn:microsoft.com/office/officeart/2005/8/quickstyle/simple5" qsCatId="simple" csTypeId="urn:microsoft.com/office/officeart/2005/8/colors/accent3_2" csCatId="accent3" phldr="1"/>
      <dgm:spPr/>
      <dgm:t>
        <a:bodyPr/>
        <a:lstStyle/>
        <a:p>
          <a:endParaRPr lang="en-US"/>
        </a:p>
      </dgm:t>
    </dgm:pt>
    <dgm:pt modelId="{8AC19AA3-3863-1541-846C-FB9332D273E7}">
      <dgm:prSet phldrT="[Text]" custT="1"/>
      <dgm:spPr/>
      <dgm:t>
        <a:bodyPr/>
        <a:lstStyle/>
        <a:p>
          <a:r>
            <a:rPr lang="en-US" sz="1400" dirty="0"/>
            <a:t>Socioeconomic status</a:t>
          </a:r>
        </a:p>
        <a:p>
          <a:r>
            <a:rPr lang="en-US" sz="1400" dirty="0"/>
            <a:t>Undiagnosed/ Untreated Conditions</a:t>
          </a:r>
        </a:p>
        <a:p>
          <a:r>
            <a:rPr lang="en-US" sz="1400" dirty="0"/>
            <a:t>Knowledge Gaps</a:t>
          </a:r>
        </a:p>
        <a:p>
          <a:r>
            <a:rPr lang="en-US" sz="1400" dirty="0"/>
            <a:t>Narrow Social Networks</a:t>
          </a:r>
        </a:p>
      </dgm:t>
    </dgm:pt>
    <dgm:pt modelId="{A874F5BA-D9FC-D845-8990-A70595E289F3}" type="parTrans" cxnId="{99FEB03A-3B69-D340-BCC3-EC913A4D0CF9}">
      <dgm:prSet/>
      <dgm:spPr/>
      <dgm:t>
        <a:bodyPr/>
        <a:lstStyle/>
        <a:p>
          <a:endParaRPr lang="en-US"/>
        </a:p>
      </dgm:t>
    </dgm:pt>
    <dgm:pt modelId="{B8235D25-2E87-BD4C-AE7D-4030087A882E}" type="sibTrans" cxnId="{99FEB03A-3B69-D340-BCC3-EC913A4D0CF9}">
      <dgm:prSet/>
      <dgm:spPr/>
      <dgm:t>
        <a:bodyPr/>
        <a:lstStyle/>
        <a:p>
          <a:endParaRPr lang="en-US"/>
        </a:p>
      </dgm:t>
    </dgm:pt>
    <dgm:pt modelId="{F718945D-B724-DC45-9E58-8FAD5D842D94}">
      <dgm:prSet phldrT="[Text]" custT="1"/>
      <dgm:spPr/>
      <dgm:t>
        <a:bodyPr/>
        <a:lstStyle/>
        <a:p>
          <a:r>
            <a:rPr lang="en-US" sz="1400" dirty="0"/>
            <a:t>Leveraged State and Local Funds</a:t>
          </a:r>
        </a:p>
        <a:p>
          <a:r>
            <a:rPr lang="en-US" sz="1400" dirty="0"/>
            <a:t>Trusted Sources of diagnosis and treatment</a:t>
          </a:r>
        </a:p>
        <a:p>
          <a:r>
            <a:rPr lang="en-US" sz="1400" dirty="0"/>
            <a:t>Broad advocacy and knowledge networks</a:t>
          </a:r>
        </a:p>
      </dgm:t>
    </dgm:pt>
    <dgm:pt modelId="{F1B590E8-3CFB-0948-BB41-00245F510B4D}" type="parTrans" cxnId="{23DB7A33-ADCC-AC4C-9F8C-4DC2CBA1D0E8}">
      <dgm:prSet/>
      <dgm:spPr/>
      <dgm:t>
        <a:bodyPr/>
        <a:lstStyle/>
        <a:p>
          <a:endParaRPr lang="en-US"/>
        </a:p>
      </dgm:t>
    </dgm:pt>
    <dgm:pt modelId="{090E98BA-3B66-EC45-9C0E-95A47BAC25E8}" type="sibTrans" cxnId="{23DB7A33-ADCC-AC4C-9F8C-4DC2CBA1D0E8}">
      <dgm:prSet/>
      <dgm:spPr/>
      <dgm:t>
        <a:bodyPr/>
        <a:lstStyle/>
        <a:p>
          <a:endParaRPr lang="en-US"/>
        </a:p>
      </dgm:t>
    </dgm:pt>
    <dgm:pt modelId="{55C4A51C-3588-EE49-AA7E-592A9DB1EEEF}" type="pres">
      <dgm:prSet presAssocID="{EE098561-8031-764F-AE0F-23ADA125D0C2}" presName="compositeShape" presStyleCnt="0">
        <dgm:presLayoutVars>
          <dgm:chMax val="2"/>
          <dgm:dir/>
          <dgm:resizeHandles val="exact"/>
        </dgm:presLayoutVars>
      </dgm:prSet>
      <dgm:spPr/>
    </dgm:pt>
    <dgm:pt modelId="{F61EEB4A-C6EC-3349-AD5E-D72D832322D9}" type="pres">
      <dgm:prSet presAssocID="{EE098561-8031-764F-AE0F-23ADA125D0C2}" presName="divider" presStyleLbl="fgShp" presStyleIdx="0" presStyleCnt="1"/>
      <dgm:spPr>
        <a:solidFill>
          <a:schemeClr val="accent1"/>
        </a:solidFill>
      </dgm:spPr>
    </dgm:pt>
    <dgm:pt modelId="{B9E53B89-F674-7F4B-A6AE-E4894D1D01D7}" type="pres">
      <dgm:prSet presAssocID="{8AC19AA3-3863-1541-846C-FB9332D273E7}" presName="downArrow" presStyleLbl="node1" presStyleIdx="0" presStyleCnt="2"/>
      <dgm:spPr>
        <a:solidFill>
          <a:schemeClr val="accent1"/>
        </a:solidFill>
      </dgm:spPr>
    </dgm:pt>
    <dgm:pt modelId="{876E8D2F-48EB-6946-8FAD-C4964B9A6238}" type="pres">
      <dgm:prSet presAssocID="{8AC19AA3-3863-1541-846C-FB9332D273E7}" presName="downArrowText" presStyleLbl="revTx" presStyleIdx="0" presStyleCnt="2" custScaleX="170166" custScaleY="113354" custLinFactNeighborX="-825" custLinFactNeighborY="-802">
        <dgm:presLayoutVars>
          <dgm:bulletEnabled val="1"/>
        </dgm:presLayoutVars>
      </dgm:prSet>
      <dgm:spPr/>
    </dgm:pt>
    <dgm:pt modelId="{9211BB90-ADE2-FA40-A5C9-5337BEA6724D}" type="pres">
      <dgm:prSet presAssocID="{F718945D-B724-DC45-9E58-8FAD5D842D94}" presName="upArrow" presStyleLbl="node1" presStyleIdx="1" presStyleCnt="2"/>
      <dgm:spPr>
        <a:solidFill>
          <a:schemeClr val="accent1"/>
        </a:solidFill>
      </dgm:spPr>
    </dgm:pt>
    <dgm:pt modelId="{95723F81-64C9-F24C-B88D-CF1003357432}" type="pres">
      <dgm:prSet presAssocID="{F718945D-B724-DC45-9E58-8FAD5D842D94}" presName="upArrowText" presStyleLbl="revTx" presStyleIdx="1" presStyleCnt="2" custScaleX="205542">
        <dgm:presLayoutVars>
          <dgm:bulletEnabled val="1"/>
        </dgm:presLayoutVars>
      </dgm:prSet>
      <dgm:spPr/>
    </dgm:pt>
  </dgm:ptLst>
  <dgm:cxnLst>
    <dgm:cxn modelId="{23DB7A33-ADCC-AC4C-9F8C-4DC2CBA1D0E8}" srcId="{EE098561-8031-764F-AE0F-23ADA125D0C2}" destId="{F718945D-B724-DC45-9E58-8FAD5D842D94}" srcOrd="1" destOrd="0" parTransId="{F1B590E8-3CFB-0948-BB41-00245F510B4D}" sibTransId="{090E98BA-3B66-EC45-9C0E-95A47BAC25E8}"/>
    <dgm:cxn modelId="{99FEB03A-3B69-D340-BCC3-EC913A4D0CF9}" srcId="{EE098561-8031-764F-AE0F-23ADA125D0C2}" destId="{8AC19AA3-3863-1541-846C-FB9332D273E7}" srcOrd="0" destOrd="0" parTransId="{A874F5BA-D9FC-D845-8990-A70595E289F3}" sibTransId="{B8235D25-2E87-BD4C-AE7D-4030087A882E}"/>
    <dgm:cxn modelId="{7187AA40-4090-CC41-BE1E-F96204F1B2D9}" type="presOf" srcId="{EE098561-8031-764F-AE0F-23ADA125D0C2}" destId="{55C4A51C-3588-EE49-AA7E-592A9DB1EEEF}" srcOrd="0" destOrd="0" presId="urn:microsoft.com/office/officeart/2005/8/layout/arrow3"/>
    <dgm:cxn modelId="{B38D8775-D40B-194E-B382-31AADA224111}" type="presOf" srcId="{F718945D-B724-DC45-9E58-8FAD5D842D94}" destId="{95723F81-64C9-F24C-B88D-CF1003357432}" srcOrd="0" destOrd="0" presId="urn:microsoft.com/office/officeart/2005/8/layout/arrow3"/>
    <dgm:cxn modelId="{1D9BB0B2-BC78-474C-B3E9-CFFDA65B3A1D}" type="presOf" srcId="{8AC19AA3-3863-1541-846C-FB9332D273E7}" destId="{876E8D2F-48EB-6946-8FAD-C4964B9A6238}" srcOrd="0" destOrd="0" presId="urn:microsoft.com/office/officeart/2005/8/layout/arrow3"/>
    <dgm:cxn modelId="{6F2B4C6F-9314-7C46-B61A-FCE6F6BBC8B8}" type="presParOf" srcId="{55C4A51C-3588-EE49-AA7E-592A9DB1EEEF}" destId="{F61EEB4A-C6EC-3349-AD5E-D72D832322D9}" srcOrd="0" destOrd="0" presId="urn:microsoft.com/office/officeart/2005/8/layout/arrow3"/>
    <dgm:cxn modelId="{EEF45609-4EEC-8140-AF3B-3916800BD74F}" type="presParOf" srcId="{55C4A51C-3588-EE49-AA7E-592A9DB1EEEF}" destId="{B9E53B89-F674-7F4B-A6AE-E4894D1D01D7}" srcOrd="1" destOrd="0" presId="urn:microsoft.com/office/officeart/2005/8/layout/arrow3"/>
    <dgm:cxn modelId="{344FD290-B783-3548-BEB6-B5E6161C3C2A}" type="presParOf" srcId="{55C4A51C-3588-EE49-AA7E-592A9DB1EEEF}" destId="{876E8D2F-48EB-6946-8FAD-C4964B9A6238}" srcOrd="2" destOrd="0" presId="urn:microsoft.com/office/officeart/2005/8/layout/arrow3"/>
    <dgm:cxn modelId="{44BCD723-557E-9245-AD23-5C2A05B4EBF1}" type="presParOf" srcId="{55C4A51C-3588-EE49-AA7E-592A9DB1EEEF}" destId="{9211BB90-ADE2-FA40-A5C9-5337BEA6724D}" srcOrd="3" destOrd="0" presId="urn:microsoft.com/office/officeart/2005/8/layout/arrow3"/>
    <dgm:cxn modelId="{BE440D10-21B2-B94A-ADF1-5CECA020AE3C}" type="presParOf" srcId="{55C4A51C-3588-EE49-AA7E-592A9DB1EEEF}" destId="{95723F81-64C9-F24C-B88D-CF1003357432}" srcOrd="4" destOrd="0" presId="urn:microsoft.com/office/officeart/2005/8/layout/arrow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3B0CB2F7-FC9A-3440-AD65-EFFB1D731EC0}" type="doc">
      <dgm:prSet loTypeId="urn:microsoft.com/office/officeart/2005/8/layout/process3" loCatId="" qsTypeId="urn:microsoft.com/office/officeart/2005/8/quickstyle/simple4" qsCatId="simple" csTypeId="urn:microsoft.com/office/officeart/2005/8/colors/accent2_2" csCatId="accent2" phldr="1"/>
      <dgm:spPr/>
      <dgm:t>
        <a:bodyPr/>
        <a:lstStyle/>
        <a:p>
          <a:endParaRPr lang="en-US"/>
        </a:p>
      </dgm:t>
    </dgm:pt>
    <dgm:pt modelId="{93B08B52-4B2B-7548-8570-26C7D8FEF795}">
      <dgm:prSet phldrT="[Text]"/>
      <dgm:spPr>
        <a:solidFill>
          <a:schemeClr val="accent1"/>
        </a:solidFill>
      </dgm:spPr>
      <dgm:t>
        <a:bodyPr/>
        <a:lstStyle/>
        <a:p>
          <a:r>
            <a:rPr lang="en-US" b="1" dirty="0">
              <a:solidFill>
                <a:schemeClr val="tx1"/>
              </a:solidFill>
            </a:rPr>
            <a:t>Testing</a:t>
          </a:r>
        </a:p>
      </dgm:t>
    </dgm:pt>
    <dgm:pt modelId="{C41A8939-741E-E44E-A0B8-E71592599361}" type="parTrans" cxnId="{520BA750-5B1E-FB42-9ACF-ACC3FFC58184}">
      <dgm:prSet/>
      <dgm:spPr/>
      <dgm:t>
        <a:bodyPr/>
        <a:lstStyle/>
        <a:p>
          <a:endParaRPr lang="en-US"/>
        </a:p>
      </dgm:t>
    </dgm:pt>
    <dgm:pt modelId="{360B0E2E-027B-0D4C-8305-83319F0DD9E5}" type="sibTrans" cxnId="{520BA750-5B1E-FB42-9ACF-ACC3FFC58184}">
      <dgm:prSet/>
      <dgm:spPr/>
      <dgm:t>
        <a:bodyPr/>
        <a:lstStyle/>
        <a:p>
          <a:endParaRPr lang="en-US"/>
        </a:p>
      </dgm:t>
    </dgm:pt>
    <dgm:pt modelId="{80849993-3907-2A40-8323-89B47F2A4F72}">
      <dgm:prSet phldrT="[Text]"/>
      <dgm:spPr/>
      <dgm:t>
        <a:bodyPr/>
        <a:lstStyle/>
        <a:p>
          <a:r>
            <a:rPr lang="en-US" dirty="0"/>
            <a:t>Provider’s Order- Outpatient ER Inpatient</a:t>
          </a:r>
        </a:p>
      </dgm:t>
    </dgm:pt>
    <dgm:pt modelId="{EF41C697-16EF-724C-9B54-0DA941D45A8A}" type="parTrans" cxnId="{A8AB6DEC-B806-8B4B-8789-17458C3874E9}">
      <dgm:prSet/>
      <dgm:spPr/>
      <dgm:t>
        <a:bodyPr/>
        <a:lstStyle/>
        <a:p>
          <a:endParaRPr lang="en-US"/>
        </a:p>
      </dgm:t>
    </dgm:pt>
    <dgm:pt modelId="{0187020A-2790-DD44-BDED-2EBE9E1EB45E}" type="sibTrans" cxnId="{A8AB6DEC-B806-8B4B-8789-17458C3874E9}">
      <dgm:prSet/>
      <dgm:spPr/>
      <dgm:t>
        <a:bodyPr/>
        <a:lstStyle/>
        <a:p>
          <a:endParaRPr lang="en-US"/>
        </a:p>
      </dgm:t>
    </dgm:pt>
    <dgm:pt modelId="{67011D72-000B-094C-BD24-4F7E8365FB26}">
      <dgm:prSet phldrT="[Text]"/>
      <dgm:spPr>
        <a:solidFill>
          <a:schemeClr val="accent1"/>
        </a:solidFill>
      </dgm:spPr>
      <dgm:t>
        <a:bodyPr/>
        <a:lstStyle/>
        <a:p>
          <a:r>
            <a:rPr lang="en-US" b="1" dirty="0">
              <a:solidFill>
                <a:schemeClr val="tx1"/>
              </a:solidFill>
            </a:rPr>
            <a:t>Evaluation</a:t>
          </a:r>
        </a:p>
      </dgm:t>
    </dgm:pt>
    <dgm:pt modelId="{492C1EEB-D050-C04A-A0BC-E2CE72202F92}" type="parTrans" cxnId="{E2233BEC-095E-AE40-9A2F-A2CE0AFD5808}">
      <dgm:prSet/>
      <dgm:spPr/>
      <dgm:t>
        <a:bodyPr/>
        <a:lstStyle/>
        <a:p>
          <a:endParaRPr lang="en-US"/>
        </a:p>
      </dgm:t>
    </dgm:pt>
    <dgm:pt modelId="{94EBD674-7A5D-A747-A4B5-5460C7FE828D}" type="sibTrans" cxnId="{E2233BEC-095E-AE40-9A2F-A2CE0AFD5808}">
      <dgm:prSet/>
      <dgm:spPr/>
      <dgm:t>
        <a:bodyPr/>
        <a:lstStyle/>
        <a:p>
          <a:endParaRPr lang="en-US"/>
        </a:p>
      </dgm:t>
    </dgm:pt>
    <dgm:pt modelId="{F75F1ACA-A08E-1941-A379-8BF9EFBDBF5F}">
      <dgm:prSet phldrT="[Text]"/>
      <dgm:spPr/>
      <dgm:t>
        <a:bodyPr/>
        <a:lstStyle/>
        <a:p>
          <a:r>
            <a:rPr lang="en-US" dirty="0"/>
            <a:t>Admission</a:t>
          </a:r>
        </a:p>
      </dgm:t>
    </dgm:pt>
    <dgm:pt modelId="{6F6B2B71-1C2F-0244-9107-83C7A9178D2A}" type="parTrans" cxnId="{74D736E2-0984-7646-8143-EA870DE467CE}">
      <dgm:prSet/>
      <dgm:spPr/>
      <dgm:t>
        <a:bodyPr/>
        <a:lstStyle/>
        <a:p>
          <a:endParaRPr lang="en-US"/>
        </a:p>
      </dgm:t>
    </dgm:pt>
    <dgm:pt modelId="{D41F999D-5ED9-C744-B706-61508D04BC4C}" type="sibTrans" cxnId="{74D736E2-0984-7646-8143-EA870DE467CE}">
      <dgm:prSet/>
      <dgm:spPr/>
      <dgm:t>
        <a:bodyPr/>
        <a:lstStyle/>
        <a:p>
          <a:endParaRPr lang="en-US"/>
        </a:p>
      </dgm:t>
    </dgm:pt>
    <dgm:pt modelId="{A8CE6826-2653-534E-87B6-E23775BDD69B}">
      <dgm:prSet phldrT="[Text]"/>
      <dgm:spPr>
        <a:solidFill>
          <a:schemeClr val="accent1"/>
        </a:solidFill>
      </dgm:spPr>
      <dgm:t>
        <a:bodyPr/>
        <a:lstStyle/>
        <a:p>
          <a:r>
            <a:rPr lang="en-US" b="1" dirty="0">
              <a:solidFill>
                <a:schemeClr val="tx1"/>
              </a:solidFill>
            </a:rPr>
            <a:t>Treatments</a:t>
          </a:r>
        </a:p>
      </dgm:t>
    </dgm:pt>
    <dgm:pt modelId="{B0E15B7E-B33B-4C41-8CD4-D71E85908117}" type="parTrans" cxnId="{89F050BF-9A2E-B848-B8D4-E8CFC4900097}">
      <dgm:prSet/>
      <dgm:spPr/>
      <dgm:t>
        <a:bodyPr/>
        <a:lstStyle/>
        <a:p>
          <a:endParaRPr lang="en-US"/>
        </a:p>
      </dgm:t>
    </dgm:pt>
    <dgm:pt modelId="{CB091F9D-5931-3E42-8B8A-6D3BD5D0491E}" type="sibTrans" cxnId="{89F050BF-9A2E-B848-B8D4-E8CFC4900097}">
      <dgm:prSet/>
      <dgm:spPr/>
      <dgm:t>
        <a:bodyPr/>
        <a:lstStyle/>
        <a:p>
          <a:endParaRPr lang="en-US"/>
        </a:p>
      </dgm:t>
    </dgm:pt>
    <dgm:pt modelId="{8A961C97-6829-534B-A2EC-E65C0AFD9E3C}">
      <dgm:prSet phldrT="[Text]"/>
      <dgm:spPr/>
      <dgm:t>
        <a:bodyPr/>
        <a:lstStyle/>
        <a:p>
          <a:r>
            <a:rPr lang="en-US" dirty="0"/>
            <a:t>Clinical Trials</a:t>
          </a:r>
        </a:p>
      </dgm:t>
    </dgm:pt>
    <dgm:pt modelId="{EA257442-7DAE-A840-A77B-4946567E826B}" type="parTrans" cxnId="{F4AD92D2-5F94-F54D-AA7A-861C954CE69C}">
      <dgm:prSet/>
      <dgm:spPr/>
      <dgm:t>
        <a:bodyPr/>
        <a:lstStyle/>
        <a:p>
          <a:endParaRPr lang="en-US"/>
        </a:p>
      </dgm:t>
    </dgm:pt>
    <dgm:pt modelId="{BD7285A0-8BDE-9545-AE79-32C4210E9E3B}" type="sibTrans" cxnId="{F4AD92D2-5F94-F54D-AA7A-861C954CE69C}">
      <dgm:prSet/>
      <dgm:spPr/>
      <dgm:t>
        <a:bodyPr/>
        <a:lstStyle/>
        <a:p>
          <a:endParaRPr lang="en-US"/>
        </a:p>
      </dgm:t>
    </dgm:pt>
    <dgm:pt modelId="{3597E32D-3FEE-1D46-8808-F3DC188920E9}" type="pres">
      <dgm:prSet presAssocID="{3B0CB2F7-FC9A-3440-AD65-EFFB1D731EC0}" presName="linearFlow" presStyleCnt="0">
        <dgm:presLayoutVars>
          <dgm:dir/>
          <dgm:animLvl val="lvl"/>
          <dgm:resizeHandles val="exact"/>
        </dgm:presLayoutVars>
      </dgm:prSet>
      <dgm:spPr/>
    </dgm:pt>
    <dgm:pt modelId="{024C84DD-1479-5846-9869-006AB885B397}" type="pres">
      <dgm:prSet presAssocID="{93B08B52-4B2B-7548-8570-26C7D8FEF795}" presName="composite" presStyleCnt="0"/>
      <dgm:spPr/>
    </dgm:pt>
    <dgm:pt modelId="{BBBAFA5D-903F-4B45-911C-8B809D023DD3}" type="pres">
      <dgm:prSet presAssocID="{93B08B52-4B2B-7548-8570-26C7D8FEF795}" presName="parTx" presStyleLbl="node1" presStyleIdx="0" presStyleCnt="3">
        <dgm:presLayoutVars>
          <dgm:chMax val="0"/>
          <dgm:chPref val="0"/>
          <dgm:bulletEnabled val="1"/>
        </dgm:presLayoutVars>
      </dgm:prSet>
      <dgm:spPr/>
    </dgm:pt>
    <dgm:pt modelId="{AE3D63B9-2212-FD41-95EA-8469643EF177}" type="pres">
      <dgm:prSet presAssocID="{93B08B52-4B2B-7548-8570-26C7D8FEF795}" presName="parSh" presStyleLbl="node1" presStyleIdx="0" presStyleCnt="3"/>
      <dgm:spPr/>
    </dgm:pt>
    <dgm:pt modelId="{4CFC55D7-8E3E-E34A-A186-726612814CDA}" type="pres">
      <dgm:prSet presAssocID="{93B08B52-4B2B-7548-8570-26C7D8FEF795}" presName="desTx" presStyleLbl="fgAcc1" presStyleIdx="0" presStyleCnt="3">
        <dgm:presLayoutVars>
          <dgm:bulletEnabled val="1"/>
        </dgm:presLayoutVars>
      </dgm:prSet>
      <dgm:spPr/>
    </dgm:pt>
    <dgm:pt modelId="{25144218-44D3-2346-A069-AEEC51E86580}" type="pres">
      <dgm:prSet presAssocID="{360B0E2E-027B-0D4C-8305-83319F0DD9E5}" presName="sibTrans" presStyleLbl="sibTrans2D1" presStyleIdx="0" presStyleCnt="2"/>
      <dgm:spPr/>
    </dgm:pt>
    <dgm:pt modelId="{E48AAEDF-489A-5F43-9F86-007F9F21A536}" type="pres">
      <dgm:prSet presAssocID="{360B0E2E-027B-0D4C-8305-83319F0DD9E5}" presName="connTx" presStyleLbl="sibTrans2D1" presStyleIdx="0" presStyleCnt="2"/>
      <dgm:spPr/>
    </dgm:pt>
    <dgm:pt modelId="{856ADCA4-49FE-AA46-B62D-A6C6C3C8A5CC}" type="pres">
      <dgm:prSet presAssocID="{67011D72-000B-094C-BD24-4F7E8365FB26}" presName="composite" presStyleCnt="0"/>
      <dgm:spPr/>
    </dgm:pt>
    <dgm:pt modelId="{71858A28-1FB2-3141-8125-6DABB875D99A}" type="pres">
      <dgm:prSet presAssocID="{67011D72-000B-094C-BD24-4F7E8365FB26}" presName="parTx" presStyleLbl="node1" presStyleIdx="0" presStyleCnt="3">
        <dgm:presLayoutVars>
          <dgm:chMax val="0"/>
          <dgm:chPref val="0"/>
          <dgm:bulletEnabled val="1"/>
        </dgm:presLayoutVars>
      </dgm:prSet>
      <dgm:spPr/>
    </dgm:pt>
    <dgm:pt modelId="{C18E667A-AEE2-8A4A-A5D5-F4D3FBAF8D07}" type="pres">
      <dgm:prSet presAssocID="{67011D72-000B-094C-BD24-4F7E8365FB26}" presName="parSh" presStyleLbl="node1" presStyleIdx="1" presStyleCnt="3"/>
      <dgm:spPr/>
    </dgm:pt>
    <dgm:pt modelId="{44B71B15-FF31-0F4E-B14C-F90850ABCDBF}" type="pres">
      <dgm:prSet presAssocID="{67011D72-000B-094C-BD24-4F7E8365FB26}" presName="desTx" presStyleLbl="fgAcc1" presStyleIdx="1" presStyleCnt="3">
        <dgm:presLayoutVars>
          <dgm:bulletEnabled val="1"/>
        </dgm:presLayoutVars>
      </dgm:prSet>
      <dgm:spPr/>
    </dgm:pt>
    <dgm:pt modelId="{1DF8A7E4-D426-5B48-B129-DE8C4E70F33A}" type="pres">
      <dgm:prSet presAssocID="{94EBD674-7A5D-A747-A4B5-5460C7FE828D}" presName="sibTrans" presStyleLbl="sibTrans2D1" presStyleIdx="1" presStyleCnt="2"/>
      <dgm:spPr/>
    </dgm:pt>
    <dgm:pt modelId="{F4463157-5DDC-AE4B-BEE2-D8749BA15198}" type="pres">
      <dgm:prSet presAssocID="{94EBD674-7A5D-A747-A4B5-5460C7FE828D}" presName="connTx" presStyleLbl="sibTrans2D1" presStyleIdx="1" presStyleCnt="2"/>
      <dgm:spPr/>
    </dgm:pt>
    <dgm:pt modelId="{88472236-7B52-7C4D-9995-B82739106D90}" type="pres">
      <dgm:prSet presAssocID="{A8CE6826-2653-534E-87B6-E23775BDD69B}" presName="composite" presStyleCnt="0"/>
      <dgm:spPr/>
    </dgm:pt>
    <dgm:pt modelId="{908B6038-9271-454C-9EA1-7BEE307C1BAD}" type="pres">
      <dgm:prSet presAssocID="{A8CE6826-2653-534E-87B6-E23775BDD69B}" presName="parTx" presStyleLbl="node1" presStyleIdx="1" presStyleCnt="3">
        <dgm:presLayoutVars>
          <dgm:chMax val="0"/>
          <dgm:chPref val="0"/>
          <dgm:bulletEnabled val="1"/>
        </dgm:presLayoutVars>
      </dgm:prSet>
      <dgm:spPr/>
    </dgm:pt>
    <dgm:pt modelId="{CFC701EE-F365-E04E-AA46-214380409945}" type="pres">
      <dgm:prSet presAssocID="{A8CE6826-2653-534E-87B6-E23775BDD69B}" presName="parSh" presStyleLbl="node1" presStyleIdx="2" presStyleCnt="3"/>
      <dgm:spPr/>
    </dgm:pt>
    <dgm:pt modelId="{8D32C092-678D-5242-A289-A7444CE0D7E8}" type="pres">
      <dgm:prSet presAssocID="{A8CE6826-2653-534E-87B6-E23775BDD69B}" presName="desTx" presStyleLbl="fgAcc1" presStyleIdx="2" presStyleCnt="3">
        <dgm:presLayoutVars>
          <dgm:bulletEnabled val="1"/>
        </dgm:presLayoutVars>
      </dgm:prSet>
      <dgm:spPr/>
    </dgm:pt>
  </dgm:ptLst>
  <dgm:cxnLst>
    <dgm:cxn modelId="{E97A6A1A-90D5-1E4E-828C-BA780203E792}" type="presOf" srcId="{67011D72-000B-094C-BD24-4F7E8365FB26}" destId="{71858A28-1FB2-3141-8125-6DABB875D99A}" srcOrd="0" destOrd="0" presId="urn:microsoft.com/office/officeart/2005/8/layout/process3"/>
    <dgm:cxn modelId="{E1354027-F5C3-EF40-ACD9-7FCF91F7DB00}" type="presOf" srcId="{A8CE6826-2653-534E-87B6-E23775BDD69B}" destId="{908B6038-9271-454C-9EA1-7BEE307C1BAD}" srcOrd="0" destOrd="0" presId="urn:microsoft.com/office/officeart/2005/8/layout/process3"/>
    <dgm:cxn modelId="{BF46FF29-3AD3-FE4B-88BE-33AE28C2613C}" type="presOf" srcId="{94EBD674-7A5D-A747-A4B5-5460C7FE828D}" destId="{1DF8A7E4-D426-5B48-B129-DE8C4E70F33A}" srcOrd="0" destOrd="0" presId="urn:microsoft.com/office/officeart/2005/8/layout/process3"/>
    <dgm:cxn modelId="{42E3F92F-87C0-7543-997B-51AC14B7B7A2}" type="presOf" srcId="{F75F1ACA-A08E-1941-A379-8BF9EFBDBF5F}" destId="{44B71B15-FF31-0F4E-B14C-F90850ABCDBF}" srcOrd="0" destOrd="0" presId="urn:microsoft.com/office/officeart/2005/8/layout/process3"/>
    <dgm:cxn modelId="{EB42E032-C45E-5942-A22E-84823739CDAA}" type="presOf" srcId="{3B0CB2F7-FC9A-3440-AD65-EFFB1D731EC0}" destId="{3597E32D-3FEE-1D46-8808-F3DC188920E9}" srcOrd="0" destOrd="0" presId="urn:microsoft.com/office/officeart/2005/8/layout/process3"/>
    <dgm:cxn modelId="{3109C634-06A5-A94B-AD3C-7E6FB0079E77}" type="presOf" srcId="{8A961C97-6829-534B-A2EC-E65C0AFD9E3C}" destId="{8D32C092-678D-5242-A289-A7444CE0D7E8}" srcOrd="0" destOrd="0" presId="urn:microsoft.com/office/officeart/2005/8/layout/process3"/>
    <dgm:cxn modelId="{180D6935-C894-224F-A38B-7D0D35FB1C99}" type="presOf" srcId="{360B0E2E-027B-0D4C-8305-83319F0DD9E5}" destId="{25144218-44D3-2346-A069-AEEC51E86580}" srcOrd="0" destOrd="0" presId="urn:microsoft.com/office/officeart/2005/8/layout/process3"/>
    <dgm:cxn modelId="{520BA750-5B1E-FB42-9ACF-ACC3FFC58184}" srcId="{3B0CB2F7-FC9A-3440-AD65-EFFB1D731EC0}" destId="{93B08B52-4B2B-7548-8570-26C7D8FEF795}" srcOrd="0" destOrd="0" parTransId="{C41A8939-741E-E44E-A0B8-E71592599361}" sibTransId="{360B0E2E-027B-0D4C-8305-83319F0DD9E5}"/>
    <dgm:cxn modelId="{30EFBA7D-1B52-1641-A4A1-B9ABEB2660C4}" type="presOf" srcId="{A8CE6826-2653-534E-87B6-E23775BDD69B}" destId="{CFC701EE-F365-E04E-AA46-214380409945}" srcOrd="1" destOrd="0" presId="urn:microsoft.com/office/officeart/2005/8/layout/process3"/>
    <dgm:cxn modelId="{C0EBB497-398C-3B40-A117-5C9E5B438971}" type="presOf" srcId="{80849993-3907-2A40-8323-89B47F2A4F72}" destId="{4CFC55D7-8E3E-E34A-A186-726612814CDA}" srcOrd="0" destOrd="0" presId="urn:microsoft.com/office/officeart/2005/8/layout/process3"/>
    <dgm:cxn modelId="{22E69A9A-6B6B-A54C-B5C6-2D4371DF3021}" type="presOf" srcId="{67011D72-000B-094C-BD24-4F7E8365FB26}" destId="{C18E667A-AEE2-8A4A-A5D5-F4D3FBAF8D07}" srcOrd="1" destOrd="0" presId="urn:microsoft.com/office/officeart/2005/8/layout/process3"/>
    <dgm:cxn modelId="{89F050BF-9A2E-B848-B8D4-E8CFC4900097}" srcId="{3B0CB2F7-FC9A-3440-AD65-EFFB1D731EC0}" destId="{A8CE6826-2653-534E-87B6-E23775BDD69B}" srcOrd="2" destOrd="0" parTransId="{B0E15B7E-B33B-4C41-8CD4-D71E85908117}" sibTransId="{CB091F9D-5931-3E42-8B8A-6D3BD5D0491E}"/>
    <dgm:cxn modelId="{C5789BBF-5525-9840-8EDD-144224DAD226}" type="presOf" srcId="{93B08B52-4B2B-7548-8570-26C7D8FEF795}" destId="{AE3D63B9-2212-FD41-95EA-8469643EF177}" srcOrd="1" destOrd="0" presId="urn:microsoft.com/office/officeart/2005/8/layout/process3"/>
    <dgm:cxn modelId="{F4AD92D2-5F94-F54D-AA7A-861C954CE69C}" srcId="{A8CE6826-2653-534E-87B6-E23775BDD69B}" destId="{8A961C97-6829-534B-A2EC-E65C0AFD9E3C}" srcOrd="0" destOrd="0" parTransId="{EA257442-7DAE-A840-A77B-4946567E826B}" sibTransId="{BD7285A0-8BDE-9545-AE79-32C4210E9E3B}"/>
    <dgm:cxn modelId="{74D736E2-0984-7646-8143-EA870DE467CE}" srcId="{67011D72-000B-094C-BD24-4F7E8365FB26}" destId="{F75F1ACA-A08E-1941-A379-8BF9EFBDBF5F}" srcOrd="0" destOrd="0" parTransId="{6F6B2B71-1C2F-0244-9107-83C7A9178D2A}" sibTransId="{D41F999D-5ED9-C744-B706-61508D04BC4C}"/>
    <dgm:cxn modelId="{E2233BEC-095E-AE40-9A2F-A2CE0AFD5808}" srcId="{3B0CB2F7-FC9A-3440-AD65-EFFB1D731EC0}" destId="{67011D72-000B-094C-BD24-4F7E8365FB26}" srcOrd="1" destOrd="0" parTransId="{492C1EEB-D050-C04A-A0BC-E2CE72202F92}" sibTransId="{94EBD674-7A5D-A747-A4B5-5460C7FE828D}"/>
    <dgm:cxn modelId="{A8AB6DEC-B806-8B4B-8789-17458C3874E9}" srcId="{93B08B52-4B2B-7548-8570-26C7D8FEF795}" destId="{80849993-3907-2A40-8323-89B47F2A4F72}" srcOrd="0" destOrd="0" parTransId="{EF41C697-16EF-724C-9B54-0DA941D45A8A}" sibTransId="{0187020A-2790-DD44-BDED-2EBE9E1EB45E}"/>
    <dgm:cxn modelId="{C9AD1CEE-47CE-3D49-8DB5-7EB08A5CAA2D}" type="presOf" srcId="{360B0E2E-027B-0D4C-8305-83319F0DD9E5}" destId="{E48AAEDF-489A-5F43-9F86-007F9F21A536}" srcOrd="1" destOrd="0" presId="urn:microsoft.com/office/officeart/2005/8/layout/process3"/>
    <dgm:cxn modelId="{279565EE-D88F-3C48-813B-228EA33C980C}" type="presOf" srcId="{93B08B52-4B2B-7548-8570-26C7D8FEF795}" destId="{BBBAFA5D-903F-4B45-911C-8B809D023DD3}" srcOrd="0" destOrd="0" presId="urn:microsoft.com/office/officeart/2005/8/layout/process3"/>
    <dgm:cxn modelId="{661314F1-3CCC-7F41-8061-BEEF4D8C28C0}" type="presOf" srcId="{94EBD674-7A5D-A747-A4B5-5460C7FE828D}" destId="{F4463157-5DDC-AE4B-BEE2-D8749BA15198}" srcOrd="1" destOrd="0" presId="urn:microsoft.com/office/officeart/2005/8/layout/process3"/>
    <dgm:cxn modelId="{4EC487F0-34EA-4B42-A497-6AE887695032}" type="presParOf" srcId="{3597E32D-3FEE-1D46-8808-F3DC188920E9}" destId="{024C84DD-1479-5846-9869-006AB885B397}" srcOrd="0" destOrd="0" presId="urn:microsoft.com/office/officeart/2005/8/layout/process3"/>
    <dgm:cxn modelId="{8ABB44B0-9C93-5B48-9088-10E759922505}" type="presParOf" srcId="{024C84DD-1479-5846-9869-006AB885B397}" destId="{BBBAFA5D-903F-4B45-911C-8B809D023DD3}" srcOrd="0" destOrd="0" presId="urn:microsoft.com/office/officeart/2005/8/layout/process3"/>
    <dgm:cxn modelId="{9B54A91D-3009-4A45-9B3F-05B956A010E4}" type="presParOf" srcId="{024C84DD-1479-5846-9869-006AB885B397}" destId="{AE3D63B9-2212-FD41-95EA-8469643EF177}" srcOrd="1" destOrd="0" presId="urn:microsoft.com/office/officeart/2005/8/layout/process3"/>
    <dgm:cxn modelId="{5408CFA4-4DC5-8B46-A4BC-DC62DF965C8A}" type="presParOf" srcId="{024C84DD-1479-5846-9869-006AB885B397}" destId="{4CFC55D7-8E3E-E34A-A186-726612814CDA}" srcOrd="2" destOrd="0" presId="urn:microsoft.com/office/officeart/2005/8/layout/process3"/>
    <dgm:cxn modelId="{F0C876A8-79B4-6B41-88B1-AF6368259AF9}" type="presParOf" srcId="{3597E32D-3FEE-1D46-8808-F3DC188920E9}" destId="{25144218-44D3-2346-A069-AEEC51E86580}" srcOrd="1" destOrd="0" presId="urn:microsoft.com/office/officeart/2005/8/layout/process3"/>
    <dgm:cxn modelId="{CB65F188-9022-F64B-977E-4EB980581971}" type="presParOf" srcId="{25144218-44D3-2346-A069-AEEC51E86580}" destId="{E48AAEDF-489A-5F43-9F86-007F9F21A536}" srcOrd="0" destOrd="0" presId="urn:microsoft.com/office/officeart/2005/8/layout/process3"/>
    <dgm:cxn modelId="{DD5F7D3E-8A4E-D041-A5E2-EC3CF8C5AE1D}" type="presParOf" srcId="{3597E32D-3FEE-1D46-8808-F3DC188920E9}" destId="{856ADCA4-49FE-AA46-B62D-A6C6C3C8A5CC}" srcOrd="2" destOrd="0" presId="urn:microsoft.com/office/officeart/2005/8/layout/process3"/>
    <dgm:cxn modelId="{C3C21D2D-A46F-5343-9781-2F6A99DA6A17}" type="presParOf" srcId="{856ADCA4-49FE-AA46-B62D-A6C6C3C8A5CC}" destId="{71858A28-1FB2-3141-8125-6DABB875D99A}" srcOrd="0" destOrd="0" presId="urn:microsoft.com/office/officeart/2005/8/layout/process3"/>
    <dgm:cxn modelId="{A91C5678-1438-7642-91E3-866BD6BD60C2}" type="presParOf" srcId="{856ADCA4-49FE-AA46-B62D-A6C6C3C8A5CC}" destId="{C18E667A-AEE2-8A4A-A5D5-F4D3FBAF8D07}" srcOrd="1" destOrd="0" presId="urn:microsoft.com/office/officeart/2005/8/layout/process3"/>
    <dgm:cxn modelId="{C3076482-869D-0E4F-A1F4-9622ADE5FF71}" type="presParOf" srcId="{856ADCA4-49FE-AA46-B62D-A6C6C3C8A5CC}" destId="{44B71B15-FF31-0F4E-B14C-F90850ABCDBF}" srcOrd="2" destOrd="0" presId="urn:microsoft.com/office/officeart/2005/8/layout/process3"/>
    <dgm:cxn modelId="{27F25AA2-9B75-4B40-8D8F-082BB95ACBEB}" type="presParOf" srcId="{3597E32D-3FEE-1D46-8808-F3DC188920E9}" destId="{1DF8A7E4-D426-5B48-B129-DE8C4E70F33A}" srcOrd="3" destOrd="0" presId="urn:microsoft.com/office/officeart/2005/8/layout/process3"/>
    <dgm:cxn modelId="{18863D6D-1D87-C243-833F-B1A506B22325}" type="presParOf" srcId="{1DF8A7E4-D426-5B48-B129-DE8C4E70F33A}" destId="{F4463157-5DDC-AE4B-BEE2-D8749BA15198}" srcOrd="0" destOrd="0" presId="urn:microsoft.com/office/officeart/2005/8/layout/process3"/>
    <dgm:cxn modelId="{7A0AAAAF-340B-734B-A6BA-66247E45DA94}" type="presParOf" srcId="{3597E32D-3FEE-1D46-8808-F3DC188920E9}" destId="{88472236-7B52-7C4D-9995-B82739106D90}" srcOrd="4" destOrd="0" presId="urn:microsoft.com/office/officeart/2005/8/layout/process3"/>
    <dgm:cxn modelId="{103B6D7B-7430-8A42-BEBD-64E1C1E723CD}" type="presParOf" srcId="{88472236-7B52-7C4D-9995-B82739106D90}" destId="{908B6038-9271-454C-9EA1-7BEE307C1BAD}" srcOrd="0" destOrd="0" presId="urn:microsoft.com/office/officeart/2005/8/layout/process3"/>
    <dgm:cxn modelId="{21E9F4E4-32FB-864D-A98E-C00DE90280CE}" type="presParOf" srcId="{88472236-7B52-7C4D-9995-B82739106D90}" destId="{CFC701EE-F365-E04E-AA46-214380409945}" srcOrd="1" destOrd="0" presId="urn:microsoft.com/office/officeart/2005/8/layout/process3"/>
    <dgm:cxn modelId="{5828D3B0-F736-A043-B6D7-5F3146B9503B}" type="presParOf" srcId="{88472236-7B52-7C4D-9995-B82739106D90}" destId="{8D32C092-678D-5242-A289-A7444CE0D7E8}"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0CB2F7-FC9A-3440-AD65-EFFB1D731EC0}" type="doc">
      <dgm:prSet loTypeId="urn:microsoft.com/office/officeart/2005/8/layout/process3" loCatId="" qsTypeId="urn:microsoft.com/office/officeart/2005/8/quickstyle/simple4" qsCatId="simple" csTypeId="urn:microsoft.com/office/officeart/2005/8/colors/accent2_2" csCatId="accent2" phldr="1"/>
      <dgm:spPr/>
      <dgm:t>
        <a:bodyPr/>
        <a:lstStyle/>
        <a:p>
          <a:endParaRPr lang="en-US"/>
        </a:p>
      </dgm:t>
    </dgm:pt>
    <dgm:pt modelId="{52757BFD-D249-7747-B1FF-E821A14DEAAF}">
      <dgm:prSet phldrT="[Text]"/>
      <dgm:spPr>
        <a:solidFill>
          <a:schemeClr val="accent1"/>
        </a:solidFill>
      </dgm:spPr>
      <dgm:t>
        <a:bodyPr/>
        <a:lstStyle/>
        <a:p>
          <a:r>
            <a:rPr lang="en-US" b="1" dirty="0">
              <a:solidFill>
                <a:schemeClr val="tx1"/>
              </a:solidFill>
            </a:rPr>
            <a:t>ICU</a:t>
          </a:r>
        </a:p>
      </dgm:t>
    </dgm:pt>
    <dgm:pt modelId="{954DF922-7062-A243-9911-A4AF23D33DE8}" type="parTrans" cxnId="{22DB9EF7-37B0-EB4B-A83F-201D681BD4FE}">
      <dgm:prSet/>
      <dgm:spPr/>
      <dgm:t>
        <a:bodyPr/>
        <a:lstStyle/>
        <a:p>
          <a:endParaRPr lang="en-US"/>
        </a:p>
      </dgm:t>
    </dgm:pt>
    <dgm:pt modelId="{1693956B-5631-294F-968B-7075CD8300CB}" type="sibTrans" cxnId="{22DB9EF7-37B0-EB4B-A83F-201D681BD4FE}">
      <dgm:prSet/>
      <dgm:spPr/>
      <dgm:t>
        <a:bodyPr/>
        <a:lstStyle/>
        <a:p>
          <a:endParaRPr lang="en-US"/>
        </a:p>
      </dgm:t>
    </dgm:pt>
    <dgm:pt modelId="{9B11FBC1-8B3A-9240-AFA2-5F05D47A3DDD}">
      <dgm:prSet phldrT="[Text]"/>
      <dgm:spPr/>
      <dgm:t>
        <a:bodyPr/>
        <a:lstStyle/>
        <a:p>
          <a:r>
            <a:rPr lang="en-US" dirty="0"/>
            <a:t>Mechanical Ventilation</a:t>
          </a:r>
        </a:p>
      </dgm:t>
    </dgm:pt>
    <dgm:pt modelId="{1C7AF40C-C006-234E-AEC9-C293C8028CCE}" type="parTrans" cxnId="{BF30483B-54EC-9C4D-95A6-0E48F7E41978}">
      <dgm:prSet/>
      <dgm:spPr/>
      <dgm:t>
        <a:bodyPr/>
        <a:lstStyle/>
        <a:p>
          <a:endParaRPr lang="en-US"/>
        </a:p>
      </dgm:t>
    </dgm:pt>
    <dgm:pt modelId="{7039B078-D31C-F34B-AB1E-529F745026FD}" type="sibTrans" cxnId="{BF30483B-54EC-9C4D-95A6-0E48F7E41978}">
      <dgm:prSet/>
      <dgm:spPr/>
      <dgm:t>
        <a:bodyPr/>
        <a:lstStyle/>
        <a:p>
          <a:endParaRPr lang="en-US"/>
        </a:p>
      </dgm:t>
    </dgm:pt>
    <dgm:pt modelId="{512A7BB4-D52B-6F45-8E7C-C5A62DBEBABE}">
      <dgm:prSet phldrT="[Text]"/>
      <dgm:spPr>
        <a:solidFill>
          <a:schemeClr val="accent1"/>
        </a:solidFill>
      </dgm:spPr>
      <dgm:t>
        <a:bodyPr/>
        <a:lstStyle/>
        <a:p>
          <a:r>
            <a:rPr lang="en-US" b="1" dirty="0">
              <a:solidFill>
                <a:schemeClr val="tx1"/>
              </a:solidFill>
            </a:rPr>
            <a:t>DNR</a:t>
          </a:r>
        </a:p>
      </dgm:t>
    </dgm:pt>
    <dgm:pt modelId="{31F88B67-FD7B-6C4D-B0CC-D6F26A383702}" type="parTrans" cxnId="{E91BF213-610B-7B46-B655-BC354F97226C}">
      <dgm:prSet/>
      <dgm:spPr/>
      <dgm:t>
        <a:bodyPr/>
        <a:lstStyle/>
        <a:p>
          <a:endParaRPr lang="en-US"/>
        </a:p>
      </dgm:t>
    </dgm:pt>
    <dgm:pt modelId="{D6A827A4-85D6-6D48-AC50-780817AB9AB2}" type="sibTrans" cxnId="{E91BF213-610B-7B46-B655-BC354F97226C}">
      <dgm:prSet/>
      <dgm:spPr/>
      <dgm:t>
        <a:bodyPr/>
        <a:lstStyle/>
        <a:p>
          <a:endParaRPr lang="en-US"/>
        </a:p>
      </dgm:t>
    </dgm:pt>
    <dgm:pt modelId="{BBB7A7FC-75C8-2F40-B5EA-D8BF115D46FB}">
      <dgm:prSet phldrT="[Text]"/>
      <dgm:spPr>
        <a:solidFill>
          <a:schemeClr val="accent1"/>
        </a:solidFill>
      </dgm:spPr>
      <dgm:t>
        <a:bodyPr/>
        <a:lstStyle/>
        <a:p>
          <a:r>
            <a:rPr lang="en-US" b="1" dirty="0">
              <a:solidFill>
                <a:schemeClr val="tx1"/>
              </a:solidFill>
            </a:rPr>
            <a:t>Discharge</a:t>
          </a:r>
        </a:p>
      </dgm:t>
    </dgm:pt>
    <dgm:pt modelId="{3FEB7D1E-2071-C540-B89F-3D7ED37D697B}" type="parTrans" cxnId="{CB170611-A2FD-4E4B-9781-0A5B23D86652}">
      <dgm:prSet/>
      <dgm:spPr/>
      <dgm:t>
        <a:bodyPr/>
        <a:lstStyle/>
        <a:p>
          <a:endParaRPr lang="en-US"/>
        </a:p>
      </dgm:t>
    </dgm:pt>
    <dgm:pt modelId="{D992FE83-2065-CB4C-9204-28C1890080B6}" type="sibTrans" cxnId="{CB170611-A2FD-4E4B-9781-0A5B23D86652}">
      <dgm:prSet/>
      <dgm:spPr/>
      <dgm:t>
        <a:bodyPr/>
        <a:lstStyle/>
        <a:p>
          <a:endParaRPr lang="en-US"/>
        </a:p>
      </dgm:t>
    </dgm:pt>
    <dgm:pt modelId="{B76199C4-5EDA-7C40-B2B5-30EBC2C2C57D}">
      <dgm:prSet phldrT="[Text]"/>
      <dgm:spPr/>
      <dgm:t>
        <a:bodyPr/>
        <a:lstStyle/>
        <a:p>
          <a:r>
            <a:rPr lang="en-US" dirty="0"/>
            <a:t>Home</a:t>
          </a:r>
        </a:p>
      </dgm:t>
    </dgm:pt>
    <dgm:pt modelId="{F1C4AEF2-C9D1-384D-BF59-DFDF5B35030F}" type="parTrans" cxnId="{862D79C3-8F88-FE46-A341-718A8802A5A8}">
      <dgm:prSet/>
      <dgm:spPr/>
      <dgm:t>
        <a:bodyPr/>
        <a:lstStyle/>
        <a:p>
          <a:endParaRPr lang="en-US"/>
        </a:p>
      </dgm:t>
    </dgm:pt>
    <dgm:pt modelId="{C1DC54C8-417F-B349-BCE7-93D72212A805}" type="sibTrans" cxnId="{862D79C3-8F88-FE46-A341-718A8802A5A8}">
      <dgm:prSet/>
      <dgm:spPr/>
      <dgm:t>
        <a:bodyPr/>
        <a:lstStyle/>
        <a:p>
          <a:endParaRPr lang="en-US"/>
        </a:p>
      </dgm:t>
    </dgm:pt>
    <dgm:pt modelId="{A7651E50-AD8B-844B-8C7C-AA49387945B2}">
      <dgm:prSet phldrT="[Text]"/>
      <dgm:spPr/>
      <dgm:t>
        <a:bodyPr/>
        <a:lstStyle/>
        <a:p>
          <a:r>
            <a:rPr lang="en-US" dirty="0"/>
            <a:t>Hospice</a:t>
          </a:r>
        </a:p>
      </dgm:t>
    </dgm:pt>
    <dgm:pt modelId="{60C4541D-E988-4647-9244-AEEE3F4F6316}" type="parTrans" cxnId="{7C5E32DC-2447-1449-86D6-F29B86034297}">
      <dgm:prSet/>
      <dgm:spPr/>
      <dgm:t>
        <a:bodyPr/>
        <a:lstStyle/>
        <a:p>
          <a:endParaRPr lang="en-US"/>
        </a:p>
      </dgm:t>
    </dgm:pt>
    <dgm:pt modelId="{FD11D44C-186F-D34C-99B3-13EB088E1DD6}" type="sibTrans" cxnId="{7C5E32DC-2447-1449-86D6-F29B86034297}">
      <dgm:prSet/>
      <dgm:spPr/>
      <dgm:t>
        <a:bodyPr/>
        <a:lstStyle/>
        <a:p>
          <a:endParaRPr lang="en-US"/>
        </a:p>
      </dgm:t>
    </dgm:pt>
    <dgm:pt modelId="{1A139E63-CE32-3A40-83B6-E9A8C0925779}">
      <dgm:prSet phldrT="[Text]"/>
      <dgm:spPr/>
      <dgm:t>
        <a:bodyPr/>
        <a:lstStyle/>
        <a:p>
          <a:r>
            <a:rPr lang="en-US" dirty="0"/>
            <a:t>LTAC</a:t>
          </a:r>
        </a:p>
      </dgm:t>
    </dgm:pt>
    <dgm:pt modelId="{C92332D9-A779-4F4B-B780-B0F6F842AF95}" type="parTrans" cxnId="{2FB571AF-FC44-C046-8157-1CA17D7BC47E}">
      <dgm:prSet/>
      <dgm:spPr/>
      <dgm:t>
        <a:bodyPr/>
        <a:lstStyle/>
        <a:p>
          <a:endParaRPr lang="en-US"/>
        </a:p>
      </dgm:t>
    </dgm:pt>
    <dgm:pt modelId="{76036CBC-C653-2D43-B892-05941BCD6D6D}" type="sibTrans" cxnId="{2FB571AF-FC44-C046-8157-1CA17D7BC47E}">
      <dgm:prSet/>
      <dgm:spPr/>
      <dgm:t>
        <a:bodyPr/>
        <a:lstStyle/>
        <a:p>
          <a:endParaRPr lang="en-US"/>
        </a:p>
      </dgm:t>
    </dgm:pt>
    <dgm:pt modelId="{C2FA55F5-8643-364E-A519-F816A4789A67}">
      <dgm:prSet phldrT="[Text]"/>
      <dgm:spPr/>
      <dgm:t>
        <a:bodyPr/>
        <a:lstStyle/>
        <a:p>
          <a:r>
            <a:rPr lang="en-US" dirty="0"/>
            <a:t>No advanced directives</a:t>
          </a:r>
        </a:p>
      </dgm:t>
    </dgm:pt>
    <dgm:pt modelId="{104103EF-079A-094D-9535-C541EC416453}" type="parTrans" cxnId="{2B38779F-CC03-0043-BBB4-D88004117779}">
      <dgm:prSet/>
      <dgm:spPr/>
      <dgm:t>
        <a:bodyPr/>
        <a:lstStyle/>
        <a:p>
          <a:endParaRPr lang="en-US"/>
        </a:p>
      </dgm:t>
    </dgm:pt>
    <dgm:pt modelId="{2746D581-59CD-F64F-B5C9-0F551D9E92CF}" type="sibTrans" cxnId="{2B38779F-CC03-0043-BBB4-D88004117779}">
      <dgm:prSet/>
      <dgm:spPr/>
      <dgm:t>
        <a:bodyPr/>
        <a:lstStyle/>
        <a:p>
          <a:endParaRPr lang="en-US"/>
        </a:p>
      </dgm:t>
    </dgm:pt>
    <dgm:pt modelId="{A04DA7FA-636B-4840-86EE-A1E972E2DB49}">
      <dgm:prSet phldrT="[Text]"/>
      <dgm:spPr/>
      <dgm:t>
        <a:bodyPr/>
        <a:lstStyle/>
        <a:p>
          <a:r>
            <a:rPr lang="en-US" dirty="0"/>
            <a:t>Readmission</a:t>
          </a:r>
        </a:p>
      </dgm:t>
    </dgm:pt>
    <dgm:pt modelId="{A6ACDEFD-2329-2C46-B59A-12897078117A}" type="parTrans" cxnId="{0BD5F9D0-0D0F-3C48-BEA0-32052E1ADBF8}">
      <dgm:prSet/>
      <dgm:spPr/>
      <dgm:t>
        <a:bodyPr/>
        <a:lstStyle/>
        <a:p>
          <a:endParaRPr lang="en-US"/>
        </a:p>
      </dgm:t>
    </dgm:pt>
    <dgm:pt modelId="{E29CBDB0-60EE-6E47-B587-B0ABDCE3CEFC}" type="sibTrans" cxnId="{0BD5F9D0-0D0F-3C48-BEA0-32052E1ADBF8}">
      <dgm:prSet/>
      <dgm:spPr/>
      <dgm:t>
        <a:bodyPr/>
        <a:lstStyle/>
        <a:p>
          <a:endParaRPr lang="en-US"/>
        </a:p>
      </dgm:t>
    </dgm:pt>
    <dgm:pt modelId="{3597E32D-3FEE-1D46-8808-F3DC188920E9}" type="pres">
      <dgm:prSet presAssocID="{3B0CB2F7-FC9A-3440-AD65-EFFB1D731EC0}" presName="linearFlow" presStyleCnt="0">
        <dgm:presLayoutVars>
          <dgm:dir/>
          <dgm:animLvl val="lvl"/>
          <dgm:resizeHandles val="exact"/>
        </dgm:presLayoutVars>
      </dgm:prSet>
      <dgm:spPr/>
    </dgm:pt>
    <dgm:pt modelId="{44E37955-1A61-9147-8F44-A815B9948677}" type="pres">
      <dgm:prSet presAssocID="{52757BFD-D249-7747-B1FF-E821A14DEAAF}" presName="composite" presStyleCnt="0"/>
      <dgm:spPr/>
    </dgm:pt>
    <dgm:pt modelId="{11BE137D-0E87-6B45-BD27-06C239A9529F}" type="pres">
      <dgm:prSet presAssocID="{52757BFD-D249-7747-B1FF-E821A14DEAAF}" presName="parTx" presStyleLbl="node1" presStyleIdx="0" presStyleCnt="3">
        <dgm:presLayoutVars>
          <dgm:chMax val="0"/>
          <dgm:chPref val="0"/>
          <dgm:bulletEnabled val="1"/>
        </dgm:presLayoutVars>
      </dgm:prSet>
      <dgm:spPr/>
    </dgm:pt>
    <dgm:pt modelId="{030AADD1-AE64-0F45-A7A8-628DD977727D}" type="pres">
      <dgm:prSet presAssocID="{52757BFD-D249-7747-B1FF-E821A14DEAAF}" presName="parSh" presStyleLbl="node1" presStyleIdx="0" presStyleCnt="3"/>
      <dgm:spPr/>
    </dgm:pt>
    <dgm:pt modelId="{7B5CD48A-73E9-DE4B-A8EF-9B7491DDE8B5}" type="pres">
      <dgm:prSet presAssocID="{52757BFD-D249-7747-B1FF-E821A14DEAAF}" presName="desTx" presStyleLbl="fgAcc1" presStyleIdx="0" presStyleCnt="3">
        <dgm:presLayoutVars>
          <dgm:bulletEnabled val="1"/>
        </dgm:presLayoutVars>
      </dgm:prSet>
      <dgm:spPr/>
    </dgm:pt>
    <dgm:pt modelId="{E0D06DC7-0E42-E047-8DF1-1E028E7F487F}" type="pres">
      <dgm:prSet presAssocID="{1693956B-5631-294F-968B-7075CD8300CB}" presName="sibTrans" presStyleLbl="sibTrans2D1" presStyleIdx="0" presStyleCnt="2"/>
      <dgm:spPr/>
    </dgm:pt>
    <dgm:pt modelId="{F504B755-8FF9-E04B-A5CB-D753434A07C9}" type="pres">
      <dgm:prSet presAssocID="{1693956B-5631-294F-968B-7075CD8300CB}" presName="connTx" presStyleLbl="sibTrans2D1" presStyleIdx="0" presStyleCnt="2"/>
      <dgm:spPr/>
    </dgm:pt>
    <dgm:pt modelId="{D9D8E468-922B-B347-9DCC-E690FBDE225E}" type="pres">
      <dgm:prSet presAssocID="{512A7BB4-D52B-6F45-8E7C-C5A62DBEBABE}" presName="composite" presStyleCnt="0"/>
      <dgm:spPr/>
    </dgm:pt>
    <dgm:pt modelId="{FCA52DBF-F64A-804D-A582-4C5046F1E2F9}" type="pres">
      <dgm:prSet presAssocID="{512A7BB4-D52B-6F45-8E7C-C5A62DBEBABE}" presName="parTx" presStyleLbl="node1" presStyleIdx="0" presStyleCnt="3">
        <dgm:presLayoutVars>
          <dgm:chMax val="0"/>
          <dgm:chPref val="0"/>
          <dgm:bulletEnabled val="1"/>
        </dgm:presLayoutVars>
      </dgm:prSet>
      <dgm:spPr/>
    </dgm:pt>
    <dgm:pt modelId="{2C89BC67-6591-7F4C-A778-D92D44444E4D}" type="pres">
      <dgm:prSet presAssocID="{512A7BB4-D52B-6F45-8E7C-C5A62DBEBABE}" presName="parSh" presStyleLbl="node1" presStyleIdx="1" presStyleCnt="3"/>
      <dgm:spPr/>
    </dgm:pt>
    <dgm:pt modelId="{674DE999-1D66-2940-B15E-6CA4A7D56628}" type="pres">
      <dgm:prSet presAssocID="{512A7BB4-D52B-6F45-8E7C-C5A62DBEBABE}" presName="desTx" presStyleLbl="fgAcc1" presStyleIdx="1" presStyleCnt="3">
        <dgm:presLayoutVars>
          <dgm:bulletEnabled val="1"/>
        </dgm:presLayoutVars>
      </dgm:prSet>
      <dgm:spPr/>
    </dgm:pt>
    <dgm:pt modelId="{A23A876B-BB39-7649-94B0-8FB931A076C0}" type="pres">
      <dgm:prSet presAssocID="{D6A827A4-85D6-6D48-AC50-780817AB9AB2}" presName="sibTrans" presStyleLbl="sibTrans2D1" presStyleIdx="1" presStyleCnt="2"/>
      <dgm:spPr/>
    </dgm:pt>
    <dgm:pt modelId="{9544E820-31BA-E84F-A1ED-C081FEEDE6C0}" type="pres">
      <dgm:prSet presAssocID="{D6A827A4-85D6-6D48-AC50-780817AB9AB2}" presName="connTx" presStyleLbl="sibTrans2D1" presStyleIdx="1" presStyleCnt="2"/>
      <dgm:spPr/>
    </dgm:pt>
    <dgm:pt modelId="{DC7F85CE-48B7-6D44-A3B2-68A8858D22B5}" type="pres">
      <dgm:prSet presAssocID="{BBB7A7FC-75C8-2F40-B5EA-D8BF115D46FB}" presName="composite" presStyleCnt="0"/>
      <dgm:spPr/>
    </dgm:pt>
    <dgm:pt modelId="{112DF7EB-B970-4F4A-97E2-E4720D7F2ADA}" type="pres">
      <dgm:prSet presAssocID="{BBB7A7FC-75C8-2F40-B5EA-D8BF115D46FB}" presName="parTx" presStyleLbl="node1" presStyleIdx="1" presStyleCnt="3">
        <dgm:presLayoutVars>
          <dgm:chMax val="0"/>
          <dgm:chPref val="0"/>
          <dgm:bulletEnabled val="1"/>
        </dgm:presLayoutVars>
      </dgm:prSet>
      <dgm:spPr/>
    </dgm:pt>
    <dgm:pt modelId="{3C94EF90-C889-9641-874F-D99936225EA9}" type="pres">
      <dgm:prSet presAssocID="{BBB7A7FC-75C8-2F40-B5EA-D8BF115D46FB}" presName="parSh" presStyleLbl="node1" presStyleIdx="2" presStyleCnt="3"/>
      <dgm:spPr/>
    </dgm:pt>
    <dgm:pt modelId="{535CCD3B-4021-364D-B34C-A25B41CB3E29}" type="pres">
      <dgm:prSet presAssocID="{BBB7A7FC-75C8-2F40-B5EA-D8BF115D46FB}" presName="desTx" presStyleLbl="fgAcc1" presStyleIdx="2" presStyleCnt="3">
        <dgm:presLayoutVars>
          <dgm:bulletEnabled val="1"/>
        </dgm:presLayoutVars>
      </dgm:prSet>
      <dgm:spPr/>
    </dgm:pt>
  </dgm:ptLst>
  <dgm:cxnLst>
    <dgm:cxn modelId="{ADC0030A-F648-AD47-872A-24A422A24134}" type="presOf" srcId="{A7651E50-AD8B-844B-8C7C-AA49387945B2}" destId="{535CCD3B-4021-364D-B34C-A25B41CB3E29}" srcOrd="0" destOrd="1" presId="urn:microsoft.com/office/officeart/2005/8/layout/process3"/>
    <dgm:cxn modelId="{CB170611-A2FD-4E4B-9781-0A5B23D86652}" srcId="{3B0CB2F7-FC9A-3440-AD65-EFFB1D731EC0}" destId="{BBB7A7FC-75C8-2F40-B5EA-D8BF115D46FB}" srcOrd="2" destOrd="0" parTransId="{3FEB7D1E-2071-C540-B89F-3D7ED37D697B}" sibTransId="{D992FE83-2065-CB4C-9204-28C1890080B6}"/>
    <dgm:cxn modelId="{E91BF213-610B-7B46-B655-BC354F97226C}" srcId="{3B0CB2F7-FC9A-3440-AD65-EFFB1D731EC0}" destId="{512A7BB4-D52B-6F45-8E7C-C5A62DBEBABE}" srcOrd="1" destOrd="0" parTransId="{31F88B67-FD7B-6C4D-B0CC-D6F26A383702}" sibTransId="{D6A827A4-85D6-6D48-AC50-780817AB9AB2}"/>
    <dgm:cxn modelId="{EB42E032-C45E-5942-A22E-84823739CDAA}" type="presOf" srcId="{3B0CB2F7-FC9A-3440-AD65-EFFB1D731EC0}" destId="{3597E32D-3FEE-1D46-8808-F3DC188920E9}" srcOrd="0" destOrd="0" presId="urn:microsoft.com/office/officeart/2005/8/layout/process3"/>
    <dgm:cxn modelId="{BF30483B-54EC-9C4D-95A6-0E48F7E41978}" srcId="{52757BFD-D249-7747-B1FF-E821A14DEAAF}" destId="{9B11FBC1-8B3A-9240-AFA2-5F05D47A3DDD}" srcOrd="0" destOrd="0" parTransId="{1C7AF40C-C006-234E-AEC9-C293C8028CCE}" sibTransId="{7039B078-D31C-F34B-AB1E-529F745026FD}"/>
    <dgm:cxn modelId="{A0133E4A-620F-4F4B-94A0-3B3EEA27F331}" type="presOf" srcId="{1693956B-5631-294F-968B-7075CD8300CB}" destId="{F504B755-8FF9-E04B-A5CB-D753434A07C9}" srcOrd="1" destOrd="0" presId="urn:microsoft.com/office/officeart/2005/8/layout/process3"/>
    <dgm:cxn modelId="{15C3CA52-AB77-2E46-AE0A-B28B305145A7}" type="presOf" srcId="{512A7BB4-D52B-6F45-8E7C-C5A62DBEBABE}" destId="{2C89BC67-6591-7F4C-A778-D92D44444E4D}" srcOrd="1" destOrd="0" presId="urn:microsoft.com/office/officeart/2005/8/layout/process3"/>
    <dgm:cxn modelId="{9F495361-C83D-DB43-AC5E-C6B4E7025D4E}" type="presOf" srcId="{A04DA7FA-636B-4840-86EE-A1E972E2DB49}" destId="{535CCD3B-4021-364D-B34C-A25B41CB3E29}" srcOrd="0" destOrd="3" presId="urn:microsoft.com/office/officeart/2005/8/layout/process3"/>
    <dgm:cxn modelId="{4A3A1478-CCC7-924C-A120-28D4A2994A97}" type="presOf" srcId="{1A139E63-CE32-3A40-83B6-E9A8C0925779}" destId="{535CCD3B-4021-364D-B34C-A25B41CB3E29}" srcOrd="0" destOrd="2" presId="urn:microsoft.com/office/officeart/2005/8/layout/process3"/>
    <dgm:cxn modelId="{138DBF78-AD6F-F544-9E6A-1EDAF7692C94}" type="presOf" srcId="{D6A827A4-85D6-6D48-AC50-780817AB9AB2}" destId="{A23A876B-BB39-7649-94B0-8FB931A076C0}" srcOrd="0" destOrd="0" presId="urn:microsoft.com/office/officeart/2005/8/layout/process3"/>
    <dgm:cxn modelId="{4D214F94-4EDE-AA4C-A7B4-7E9C4797051C}" type="presOf" srcId="{52757BFD-D249-7747-B1FF-E821A14DEAAF}" destId="{11BE137D-0E87-6B45-BD27-06C239A9529F}" srcOrd="0" destOrd="0" presId="urn:microsoft.com/office/officeart/2005/8/layout/process3"/>
    <dgm:cxn modelId="{2B38779F-CC03-0043-BBB4-D88004117779}" srcId="{512A7BB4-D52B-6F45-8E7C-C5A62DBEBABE}" destId="{C2FA55F5-8643-364E-A519-F816A4789A67}" srcOrd="0" destOrd="0" parTransId="{104103EF-079A-094D-9535-C541EC416453}" sibTransId="{2746D581-59CD-F64F-B5C9-0F551D9E92CF}"/>
    <dgm:cxn modelId="{2FB571AF-FC44-C046-8157-1CA17D7BC47E}" srcId="{BBB7A7FC-75C8-2F40-B5EA-D8BF115D46FB}" destId="{1A139E63-CE32-3A40-83B6-E9A8C0925779}" srcOrd="2" destOrd="0" parTransId="{C92332D9-A779-4F4B-B780-B0F6F842AF95}" sibTransId="{76036CBC-C653-2D43-B892-05941BCD6D6D}"/>
    <dgm:cxn modelId="{8933B1B1-BF26-B441-B56C-30886CB77E9D}" type="presOf" srcId="{512A7BB4-D52B-6F45-8E7C-C5A62DBEBABE}" destId="{FCA52DBF-F64A-804D-A582-4C5046F1E2F9}" srcOrd="0" destOrd="0" presId="urn:microsoft.com/office/officeart/2005/8/layout/process3"/>
    <dgm:cxn modelId="{0385D6BE-EEE2-7C46-BA3D-CA5DC1C02EFE}" type="presOf" srcId="{9B11FBC1-8B3A-9240-AFA2-5F05D47A3DDD}" destId="{7B5CD48A-73E9-DE4B-A8EF-9B7491DDE8B5}" srcOrd="0" destOrd="0" presId="urn:microsoft.com/office/officeart/2005/8/layout/process3"/>
    <dgm:cxn modelId="{862D79C3-8F88-FE46-A341-718A8802A5A8}" srcId="{BBB7A7FC-75C8-2F40-B5EA-D8BF115D46FB}" destId="{B76199C4-5EDA-7C40-B2B5-30EBC2C2C57D}" srcOrd="0" destOrd="0" parTransId="{F1C4AEF2-C9D1-384D-BF59-DFDF5B35030F}" sibTransId="{C1DC54C8-417F-B349-BCE7-93D72212A805}"/>
    <dgm:cxn modelId="{0BD5F9D0-0D0F-3C48-BEA0-32052E1ADBF8}" srcId="{BBB7A7FC-75C8-2F40-B5EA-D8BF115D46FB}" destId="{A04DA7FA-636B-4840-86EE-A1E972E2DB49}" srcOrd="3" destOrd="0" parTransId="{A6ACDEFD-2329-2C46-B59A-12897078117A}" sibTransId="{E29CBDB0-60EE-6E47-B587-B0ABDCE3CEFC}"/>
    <dgm:cxn modelId="{2DB1E3D8-4624-FD4C-86E7-C1638A0A2870}" type="presOf" srcId="{C2FA55F5-8643-364E-A519-F816A4789A67}" destId="{674DE999-1D66-2940-B15E-6CA4A7D56628}" srcOrd="0" destOrd="0" presId="urn:microsoft.com/office/officeart/2005/8/layout/process3"/>
    <dgm:cxn modelId="{17DF2FDA-388B-C441-8212-CBECA4150413}" type="presOf" srcId="{B76199C4-5EDA-7C40-B2B5-30EBC2C2C57D}" destId="{535CCD3B-4021-364D-B34C-A25B41CB3E29}" srcOrd="0" destOrd="0" presId="urn:microsoft.com/office/officeart/2005/8/layout/process3"/>
    <dgm:cxn modelId="{7C5E32DC-2447-1449-86D6-F29B86034297}" srcId="{BBB7A7FC-75C8-2F40-B5EA-D8BF115D46FB}" destId="{A7651E50-AD8B-844B-8C7C-AA49387945B2}" srcOrd="1" destOrd="0" parTransId="{60C4541D-E988-4647-9244-AEEE3F4F6316}" sibTransId="{FD11D44C-186F-D34C-99B3-13EB088E1DD6}"/>
    <dgm:cxn modelId="{B4CD8DDD-A888-BA4A-88BE-6166BBEB8E7A}" type="presOf" srcId="{D6A827A4-85D6-6D48-AC50-780817AB9AB2}" destId="{9544E820-31BA-E84F-A1ED-C081FEEDE6C0}" srcOrd="1" destOrd="0" presId="urn:microsoft.com/office/officeart/2005/8/layout/process3"/>
    <dgm:cxn modelId="{B7181BE3-0E51-F34C-8438-9753C6A26887}" type="presOf" srcId="{BBB7A7FC-75C8-2F40-B5EA-D8BF115D46FB}" destId="{3C94EF90-C889-9641-874F-D99936225EA9}" srcOrd="1" destOrd="0" presId="urn:microsoft.com/office/officeart/2005/8/layout/process3"/>
    <dgm:cxn modelId="{154A8FE8-97BD-0C4E-84B5-CA720C4D143B}" type="presOf" srcId="{1693956B-5631-294F-968B-7075CD8300CB}" destId="{E0D06DC7-0E42-E047-8DF1-1E028E7F487F}" srcOrd="0" destOrd="0" presId="urn:microsoft.com/office/officeart/2005/8/layout/process3"/>
    <dgm:cxn modelId="{775C44F1-D94F-5543-B847-F7F317A503A5}" type="presOf" srcId="{BBB7A7FC-75C8-2F40-B5EA-D8BF115D46FB}" destId="{112DF7EB-B970-4F4A-97E2-E4720D7F2ADA}" srcOrd="0" destOrd="0" presId="urn:microsoft.com/office/officeart/2005/8/layout/process3"/>
    <dgm:cxn modelId="{C09240F6-A623-A745-84BF-A2A611E24495}" type="presOf" srcId="{52757BFD-D249-7747-B1FF-E821A14DEAAF}" destId="{030AADD1-AE64-0F45-A7A8-628DD977727D}" srcOrd="1" destOrd="0" presId="urn:microsoft.com/office/officeart/2005/8/layout/process3"/>
    <dgm:cxn modelId="{22DB9EF7-37B0-EB4B-A83F-201D681BD4FE}" srcId="{3B0CB2F7-FC9A-3440-AD65-EFFB1D731EC0}" destId="{52757BFD-D249-7747-B1FF-E821A14DEAAF}" srcOrd="0" destOrd="0" parTransId="{954DF922-7062-A243-9911-A4AF23D33DE8}" sibTransId="{1693956B-5631-294F-968B-7075CD8300CB}"/>
    <dgm:cxn modelId="{A5EF5218-CA56-DA41-8FC5-60F36C9231BD}" type="presParOf" srcId="{3597E32D-3FEE-1D46-8808-F3DC188920E9}" destId="{44E37955-1A61-9147-8F44-A815B9948677}" srcOrd="0" destOrd="0" presId="urn:microsoft.com/office/officeart/2005/8/layout/process3"/>
    <dgm:cxn modelId="{6EF8AF8D-6AF9-154C-B9C5-1D3ADFE62C46}" type="presParOf" srcId="{44E37955-1A61-9147-8F44-A815B9948677}" destId="{11BE137D-0E87-6B45-BD27-06C239A9529F}" srcOrd="0" destOrd="0" presId="urn:microsoft.com/office/officeart/2005/8/layout/process3"/>
    <dgm:cxn modelId="{80B54D73-541B-5247-A686-E383648F9553}" type="presParOf" srcId="{44E37955-1A61-9147-8F44-A815B9948677}" destId="{030AADD1-AE64-0F45-A7A8-628DD977727D}" srcOrd="1" destOrd="0" presId="urn:microsoft.com/office/officeart/2005/8/layout/process3"/>
    <dgm:cxn modelId="{8F8A570F-EFE2-7A4F-A9B7-10FE32CC924C}" type="presParOf" srcId="{44E37955-1A61-9147-8F44-A815B9948677}" destId="{7B5CD48A-73E9-DE4B-A8EF-9B7491DDE8B5}" srcOrd="2" destOrd="0" presId="urn:microsoft.com/office/officeart/2005/8/layout/process3"/>
    <dgm:cxn modelId="{7A980460-9479-BE4F-96DB-24FD097C0B5A}" type="presParOf" srcId="{3597E32D-3FEE-1D46-8808-F3DC188920E9}" destId="{E0D06DC7-0E42-E047-8DF1-1E028E7F487F}" srcOrd="1" destOrd="0" presId="urn:microsoft.com/office/officeart/2005/8/layout/process3"/>
    <dgm:cxn modelId="{6A7AC4F1-D76C-AC44-B991-631023C3F88E}" type="presParOf" srcId="{E0D06DC7-0E42-E047-8DF1-1E028E7F487F}" destId="{F504B755-8FF9-E04B-A5CB-D753434A07C9}" srcOrd="0" destOrd="0" presId="urn:microsoft.com/office/officeart/2005/8/layout/process3"/>
    <dgm:cxn modelId="{6EE8B230-2D10-9442-98AA-0A8DBDB288E9}" type="presParOf" srcId="{3597E32D-3FEE-1D46-8808-F3DC188920E9}" destId="{D9D8E468-922B-B347-9DCC-E690FBDE225E}" srcOrd="2" destOrd="0" presId="urn:microsoft.com/office/officeart/2005/8/layout/process3"/>
    <dgm:cxn modelId="{EC67363D-2909-E349-B366-CF6C221C0519}" type="presParOf" srcId="{D9D8E468-922B-B347-9DCC-E690FBDE225E}" destId="{FCA52DBF-F64A-804D-A582-4C5046F1E2F9}" srcOrd="0" destOrd="0" presId="urn:microsoft.com/office/officeart/2005/8/layout/process3"/>
    <dgm:cxn modelId="{FC335053-8604-7847-8977-6B3D88E23FE6}" type="presParOf" srcId="{D9D8E468-922B-B347-9DCC-E690FBDE225E}" destId="{2C89BC67-6591-7F4C-A778-D92D44444E4D}" srcOrd="1" destOrd="0" presId="urn:microsoft.com/office/officeart/2005/8/layout/process3"/>
    <dgm:cxn modelId="{8B654C0F-5F12-D443-B1E3-65C5BECA38BA}" type="presParOf" srcId="{D9D8E468-922B-B347-9DCC-E690FBDE225E}" destId="{674DE999-1D66-2940-B15E-6CA4A7D56628}" srcOrd="2" destOrd="0" presId="urn:microsoft.com/office/officeart/2005/8/layout/process3"/>
    <dgm:cxn modelId="{94869339-9099-F64A-B28E-542AA6DB26A6}" type="presParOf" srcId="{3597E32D-3FEE-1D46-8808-F3DC188920E9}" destId="{A23A876B-BB39-7649-94B0-8FB931A076C0}" srcOrd="3" destOrd="0" presId="urn:microsoft.com/office/officeart/2005/8/layout/process3"/>
    <dgm:cxn modelId="{425132B0-1BCE-3D42-9914-AE528F73F0B7}" type="presParOf" srcId="{A23A876B-BB39-7649-94B0-8FB931A076C0}" destId="{9544E820-31BA-E84F-A1ED-C081FEEDE6C0}" srcOrd="0" destOrd="0" presId="urn:microsoft.com/office/officeart/2005/8/layout/process3"/>
    <dgm:cxn modelId="{D7A2E580-2C92-FC4A-A3D9-795616ED2156}" type="presParOf" srcId="{3597E32D-3FEE-1D46-8808-F3DC188920E9}" destId="{DC7F85CE-48B7-6D44-A3B2-68A8858D22B5}" srcOrd="4" destOrd="0" presId="urn:microsoft.com/office/officeart/2005/8/layout/process3"/>
    <dgm:cxn modelId="{491250E2-9161-CC4E-913B-AFF7100E1F4C}" type="presParOf" srcId="{DC7F85CE-48B7-6D44-A3B2-68A8858D22B5}" destId="{112DF7EB-B970-4F4A-97E2-E4720D7F2ADA}" srcOrd="0" destOrd="0" presId="urn:microsoft.com/office/officeart/2005/8/layout/process3"/>
    <dgm:cxn modelId="{CC9D638A-A954-9B44-949D-B651387F24B5}" type="presParOf" srcId="{DC7F85CE-48B7-6D44-A3B2-68A8858D22B5}" destId="{3C94EF90-C889-9641-874F-D99936225EA9}" srcOrd="1" destOrd="0" presId="urn:microsoft.com/office/officeart/2005/8/layout/process3"/>
    <dgm:cxn modelId="{7841CF98-412D-374D-A054-AAE40D4A4C34}" type="presParOf" srcId="{DC7F85CE-48B7-6D44-A3B2-68A8858D22B5}" destId="{535CCD3B-4021-364D-B34C-A25B41CB3E29}" srcOrd="2" destOrd="0" presId="urn:microsoft.com/office/officeart/2005/8/layout/process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6F37262-0C88-4CDE-AC1C-FF016D3EEBB0}"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01D1BA76-A6F9-48E2-AE56-19B6D22C9C1E}">
      <dgm:prSet/>
      <dgm:spPr>
        <a:solidFill>
          <a:schemeClr val="accent1"/>
        </a:solidFill>
      </dgm:spPr>
      <dgm:t>
        <a:bodyPr/>
        <a:lstStyle/>
        <a:p>
          <a:r>
            <a:rPr lang="en-US" b="0" i="0" dirty="0"/>
            <a:t>Reduces HIV Viral Transmission</a:t>
          </a:r>
          <a:endParaRPr lang="en-US" dirty="0"/>
        </a:p>
      </dgm:t>
    </dgm:pt>
    <dgm:pt modelId="{67188265-1654-44BA-92F5-77D6BBF23208}" type="parTrans" cxnId="{5D5B8845-4EB6-48A4-A018-FE016D11A7C1}">
      <dgm:prSet/>
      <dgm:spPr/>
      <dgm:t>
        <a:bodyPr/>
        <a:lstStyle/>
        <a:p>
          <a:endParaRPr lang="en-US"/>
        </a:p>
      </dgm:t>
    </dgm:pt>
    <dgm:pt modelId="{611703C7-7ED5-43BF-BB79-1F1297C7D9BC}" type="sibTrans" cxnId="{5D5B8845-4EB6-48A4-A018-FE016D11A7C1}">
      <dgm:prSet/>
      <dgm:spPr/>
      <dgm:t>
        <a:bodyPr/>
        <a:lstStyle/>
        <a:p>
          <a:endParaRPr lang="en-US"/>
        </a:p>
      </dgm:t>
    </dgm:pt>
    <dgm:pt modelId="{5643EC4C-EC1B-4DAE-9077-810ADF7B0C88}">
      <dgm:prSet/>
      <dgm:spPr>
        <a:solidFill>
          <a:schemeClr val="accent1"/>
        </a:solidFill>
      </dgm:spPr>
      <dgm:t>
        <a:bodyPr/>
        <a:lstStyle/>
        <a:p>
          <a:r>
            <a:rPr lang="en-US" b="0" i="0" dirty="0"/>
            <a:t>Controls Comorbid Conditions</a:t>
          </a:r>
          <a:endParaRPr lang="en-US" dirty="0"/>
        </a:p>
      </dgm:t>
    </dgm:pt>
    <dgm:pt modelId="{3CEBCB4F-4C29-4F03-8364-1EB40C0FE9BF}" type="parTrans" cxnId="{5F640999-6B4A-473F-A4EE-43E5E819FDF5}">
      <dgm:prSet/>
      <dgm:spPr/>
      <dgm:t>
        <a:bodyPr/>
        <a:lstStyle/>
        <a:p>
          <a:endParaRPr lang="en-US"/>
        </a:p>
      </dgm:t>
    </dgm:pt>
    <dgm:pt modelId="{3C04A85F-7054-4D90-9675-24B2B4F4FFBE}" type="sibTrans" cxnId="{5F640999-6B4A-473F-A4EE-43E5E819FDF5}">
      <dgm:prSet/>
      <dgm:spPr/>
      <dgm:t>
        <a:bodyPr/>
        <a:lstStyle/>
        <a:p>
          <a:endParaRPr lang="en-US"/>
        </a:p>
      </dgm:t>
    </dgm:pt>
    <dgm:pt modelId="{05CA08FA-AFC7-40E9-8FA0-A43159D06533}">
      <dgm:prSet/>
      <dgm:spPr>
        <a:solidFill>
          <a:schemeClr val="accent1"/>
        </a:solidFill>
      </dgm:spPr>
      <dgm:t>
        <a:bodyPr/>
        <a:lstStyle/>
        <a:p>
          <a:r>
            <a:rPr lang="en-US" b="0" i="0"/>
            <a:t>Reduces Hospitalizations</a:t>
          </a:r>
          <a:endParaRPr lang="en-US"/>
        </a:p>
      </dgm:t>
    </dgm:pt>
    <dgm:pt modelId="{744F000F-5741-4DED-8156-EB8171D223A7}" type="parTrans" cxnId="{DDAF3023-B8FA-43F2-B6EB-A80DBD3DACBB}">
      <dgm:prSet/>
      <dgm:spPr/>
      <dgm:t>
        <a:bodyPr/>
        <a:lstStyle/>
        <a:p>
          <a:endParaRPr lang="en-US"/>
        </a:p>
      </dgm:t>
    </dgm:pt>
    <dgm:pt modelId="{29C8465D-7068-4B5E-AAEF-184A8B6F25AD}" type="sibTrans" cxnId="{DDAF3023-B8FA-43F2-B6EB-A80DBD3DACBB}">
      <dgm:prSet/>
      <dgm:spPr/>
      <dgm:t>
        <a:bodyPr/>
        <a:lstStyle/>
        <a:p>
          <a:endParaRPr lang="en-US"/>
        </a:p>
      </dgm:t>
    </dgm:pt>
    <dgm:pt modelId="{33ED0BF1-F0EF-4DF7-B639-E100F5F05CD4}">
      <dgm:prSet/>
      <dgm:spPr>
        <a:solidFill>
          <a:schemeClr val="accent1"/>
        </a:solidFill>
      </dgm:spPr>
      <dgm:t>
        <a:bodyPr/>
        <a:lstStyle/>
        <a:p>
          <a:r>
            <a:rPr lang="en-US" b="0" i="0"/>
            <a:t>Reduces Length of Hospital Stay</a:t>
          </a:r>
          <a:endParaRPr lang="en-US"/>
        </a:p>
      </dgm:t>
    </dgm:pt>
    <dgm:pt modelId="{5CF694C0-36A7-4A46-A792-4728028CA957}" type="parTrans" cxnId="{C89B8342-CF1E-4AE6-8E98-9886B472EBE9}">
      <dgm:prSet/>
      <dgm:spPr/>
      <dgm:t>
        <a:bodyPr/>
        <a:lstStyle/>
        <a:p>
          <a:endParaRPr lang="en-US"/>
        </a:p>
      </dgm:t>
    </dgm:pt>
    <dgm:pt modelId="{AA0CD6A1-B792-408F-91DD-09987C3C6A47}" type="sibTrans" cxnId="{C89B8342-CF1E-4AE6-8E98-9886B472EBE9}">
      <dgm:prSet/>
      <dgm:spPr/>
      <dgm:t>
        <a:bodyPr/>
        <a:lstStyle/>
        <a:p>
          <a:endParaRPr lang="en-US"/>
        </a:p>
      </dgm:t>
    </dgm:pt>
    <dgm:pt modelId="{6608D102-095C-4B28-9E73-93527A7A0438}">
      <dgm:prSet/>
      <dgm:spPr>
        <a:solidFill>
          <a:schemeClr val="accent1"/>
        </a:solidFill>
      </dgm:spPr>
      <dgm:t>
        <a:bodyPr/>
        <a:lstStyle/>
        <a:p>
          <a:r>
            <a:rPr lang="en-US" b="0" i="0" dirty="0"/>
            <a:t>Reduces Deaths due to COVID-19 in People with HIV</a:t>
          </a:r>
          <a:endParaRPr lang="en-US" dirty="0"/>
        </a:p>
      </dgm:t>
    </dgm:pt>
    <dgm:pt modelId="{9B068100-088C-4BC9-9187-6826CD633F11}" type="parTrans" cxnId="{D907B039-D646-4241-99EF-D6882558D3F1}">
      <dgm:prSet/>
      <dgm:spPr/>
      <dgm:t>
        <a:bodyPr/>
        <a:lstStyle/>
        <a:p>
          <a:endParaRPr lang="en-US"/>
        </a:p>
      </dgm:t>
    </dgm:pt>
    <dgm:pt modelId="{74B68BD3-494D-4BEF-B5B9-BC10FE9D82A2}" type="sibTrans" cxnId="{D907B039-D646-4241-99EF-D6882558D3F1}">
      <dgm:prSet/>
      <dgm:spPr/>
      <dgm:t>
        <a:bodyPr/>
        <a:lstStyle/>
        <a:p>
          <a:endParaRPr lang="en-US"/>
        </a:p>
      </dgm:t>
    </dgm:pt>
    <dgm:pt modelId="{56B270F5-36FF-D446-8C03-E8F8628411B5}">
      <dgm:prSet/>
      <dgm:spPr>
        <a:solidFill>
          <a:schemeClr val="accent1"/>
        </a:solidFill>
      </dgm:spPr>
      <dgm:t>
        <a:bodyPr/>
        <a:lstStyle/>
        <a:p>
          <a:r>
            <a:rPr lang="en-US" dirty="0"/>
            <a:t>Preventing COVID-19/ Vaccination</a:t>
          </a:r>
        </a:p>
      </dgm:t>
    </dgm:pt>
    <dgm:pt modelId="{9544AD5C-51D4-5B4F-83CD-7501A317E4EF}" type="parTrans" cxnId="{80A51EC1-515B-E44C-B2F1-018BB53AFB46}">
      <dgm:prSet/>
      <dgm:spPr/>
      <dgm:t>
        <a:bodyPr/>
        <a:lstStyle/>
        <a:p>
          <a:endParaRPr lang="en-US"/>
        </a:p>
      </dgm:t>
    </dgm:pt>
    <dgm:pt modelId="{918191AF-C2D2-0442-9AB5-C273582EE864}" type="sibTrans" cxnId="{80A51EC1-515B-E44C-B2F1-018BB53AFB46}">
      <dgm:prSet/>
      <dgm:spPr/>
      <dgm:t>
        <a:bodyPr/>
        <a:lstStyle/>
        <a:p>
          <a:endParaRPr lang="en-US"/>
        </a:p>
      </dgm:t>
    </dgm:pt>
    <dgm:pt modelId="{2ECF1300-039D-284D-9BEC-FA01D2C07B90}" type="pres">
      <dgm:prSet presAssocID="{26F37262-0C88-4CDE-AC1C-FF016D3EEBB0}" presName="linear" presStyleCnt="0">
        <dgm:presLayoutVars>
          <dgm:animLvl val="lvl"/>
          <dgm:resizeHandles val="exact"/>
        </dgm:presLayoutVars>
      </dgm:prSet>
      <dgm:spPr/>
    </dgm:pt>
    <dgm:pt modelId="{0C2A7A4F-C8EF-464B-8367-CCB539BEB353}" type="pres">
      <dgm:prSet presAssocID="{01D1BA76-A6F9-48E2-AE56-19B6D22C9C1E}" presName="parentText" presStyleLbl="node1" presStyleIdx="0" presStyleCnt="6">
        <dgm:presLayoutVars>
          <dgm:chMax val="0"/>
          <dgm:bulletEnabled val="1"/>
        </dgm:presLayoutVars>
      </dgm:prSet>
      <dgm:spPr/>
    </dgm:pt>
    <dgm:pt modelId="{54CEDE80-8039-354E-8CC8-1107253C113C}" type="pres">
      <dgm:prSet presAssocID="{611703C7-7ED5-43BF-BB79-1F1297C7D9BC}" presName="spacer" presStyleCnt="0"/>
      <dgm:spPr/>
    </dgm:pt>
    <dgm:pt modelId="{1E70DC32-EDDB-044A-BBB0-E0AC21CCD60A}" type="pres">
      <dgm:prSet presAssocID="{5643EC4C-EC1B-4DAE-9077-810ADF7B0C88}" presName="parentText" presStyleLbl="node1" presStyleIdx="1" presStyleCnt="6">
        <dgm:presLayoutVars>
          <dgm:chMax val="0"/>
          <dgm:bulletEnabled val="1"/>
        </dgm:presLayoutVars>
      </dgm:prSet>
      <dgm:spPr/>
    </dgm:pt>
    <dgm:pt modelId="{FF64C20A-610D-2649-B9C6-A19736597DB0}" type="pres">
      <dgm:prSet presAssocID="{3C04A85F-7054-4D90-9675-24B2B4F4FFBE}" presName="spacer" presStyleCnt="0"/>
      <dgm:spPr/>
    </dgm:pt>
    <dgm:pt modelId="{D508A865-03A0-4741-8669-FB8F0F3A44E7}" type="pres">
      <dgm:prSet presAssocID="{05CA08FA-AFC7-40E9-8FA0-A43159D06533}" presName="parentText" presStyleLbl="node1" presStyleIdx="2" presStyleCnt="6">
        <dgm:presLayoutVars>
          <dgm:chMax val="0"/>
          <dgm:bulletEnabled val="1"/>
        </dgm:presLayoutVars>
      </dgm:prSet>
      <dgm:spPr/>
    </dgm:pt>
    <dgm:pt modelId="{1A2E1B4E-B099-C241-A440-D8CAB4B66A59}" type="pres">
      <dgm:prSet presAssocID="{29C8465D-7068-4B5E-AAEF-184A8B6F25AD}" presName="spacer" presStyleCnt="0"/>
      <dgm:spPr/>
    </dgm:pt>
    <dgm:pt modelId="{5EC29064-46F1-E84B-9DA8-9569FF9D551A}" type="pres">
      <dgm:prSet presAssocID="{33ED0BF1-F0EF-4DF7-B639-E100F5F05CD4}" presName="parentText" presStyleLbl="node1" presStyleIdx="3" presStyleCnt="6">
        <dgm:presLayoutVars>
          <dgm:chMax val="0"/>
          <dgm:bulletEnabled val="1"/>
        </dgm:presLayoutVars>
      </dgm:prSet>
      <dgm:spPr/>
    </dgm:pt>
    <dgm:pt modelId="{3CCC7FD8-4877-464C-80A9-8324136FF19D}" type="pres">
      <dgm:prSet presAssocID="{AA0CD6A1-B792-408F-91DD-09987C3C6A47}" presName="spacer" presStyleCnt="0"/>
      <dgm:spPr/>
    </dgm:pt>
    <dgm:pt modelId="{3E71C590-CA2A-AD42-824A-491EA5BC68BE}" type="pres">
      <dgm:prSet presAssocID="{6608D102-095C-4B28-9E73-93527A7A0438}" presName="parentText" presStyleLbl="node1" presStyleIdx="4" presStyleCnt="6">
        <dgm:presLayoutVars>
          <dgm:chMax val="0"/>
          <dgm:bulletEnabled val="1"/>
        </dgm:presLayoutVars>
      </dgm:prSet>
      <dgm:spPr/>
    </dgm:pt>
    <dgm:pt modelId="{C572FF39-14D7-134A-BF19-E0BC6FAB67F8}" type="pres">
      <dgm:prSet presAssocID="{74B68BD3-494D-4BEF-B5B9-BC10FE9D82A2}" presName="spacer" presStyleCnt="0"/>
      <dgm:spPr/>
    </dgm:pt>
    <dgm:pt modelId="{03CAA297-094A-8142-94FE-CA1FE72BD3C4}" type="pres">
      <dgm:prSet presAssocID="{56B270F5-36FF-D446-8C03-E8F8628411B5}" presName="parentText" presStyleLbl="node1" presStyleIdx="5" presStyleCnt="6">
        <dgm:presLayoutVars>
          <dgm:chMax val="0"/>
          <dgm:bulletEnabled val="1"/>
        </dgm:presLayoutVars>
      </dgm:prSet>
      <dgm:spPr/>
    </dgm:pt>
  </dgm:ptLst>
  <dgm:cxnLst>
    <dgm:cxn modelId="{AFFA1513-E278-5745-AC76-31E38BEFE6EF}" type="presOf" srcId="{05CA08FA-AFC7-40E9-8FA0-A43159D06533}" destId="{D508A865-03A0-4741-8669-FB8F0F3A44E7}" srcOrd="0" destOrd="0" presId="urn:microsoft.com/office/officeart/2005/8/layout/vList2"/>
    <dgm:cxn modelId="{DDAF3023-B8FA-43F2-B6EB-A80DBD3DACBB}" srcId="{26F37262-0C88-4CDE-AC1C-FF016D3EEBB0}" destId="{05CA08FA-AFC7-40E9-8FA0-A43159D06533}" srcOrd="2" destOrd="0" parTransId="{744F000F-5741-4DED-8156-EB8171D223A7}" sibTransId="{29C8465D-7068-4B5E-AAEF-184A8B6F25AD}"/>
    <dgm:cxn modelId="{8E5D342D-4218-8F45-9178-353586F2BFB1}" type="presOf" srcId="{56B270F5-36FF-D446-8C03-E8F8628411B5}" destId="{03CAA297-094A-8142-94FE-CA1FE72BD3C4}" srcOrd="0" destOrd="0" presId="urn:microsoft.com/office/officeart/2005/8/layout/vList2"/>
    <dgm:cxn modelId="{D907B039-D646-4241-99EF-D6882558D3F1}" srcId="{26F37262-0C88-4CDE-AC1C-FF016D3EEBB0}" destId="{6608D102-095C-4B28-9E73-93527A7A0438}" srcOrd="4" destOrd="0" parTransId="{9B068100-088C-4BC9-9187-6826CD633F11}" sibTransId="{74B68BD3-494D-4BEF-B5B9-BC10FE9D82A2}"/>
    <dgm:cxn modelId="{C89B8342-CF1E-4AE6-8E98-9886B472EBE9}" srcId="{26F37262-0C88-4CDE-AC1C-FF016D3EEBB0}" destId="{33ED0BF1-F0EF-4DF7-B639-E100F5F05CD4}" srcOrd="3" destOrd="0" parTransId="{5CF694C0-36A7-4A46-A792-4728028CA957}" sibTransId="{AA0CD6A1-B792-408F-91DD-09987C3C6A47}"/>
    <dgm:cxn modelId="{5D5B8845-4EB6-48A4-A018-FE016D11A7C1}" srcId="{26F37262-0C88-4CDE-AC1C-FF016D3EEBB0}" destId="{01D1BA76-A6F9-48E2-AE56-19B6D22C9C1E}" srcOrd="0" destOrd="0" parTransId="{67188265-1654-44BA-92F5-77D6BBF23208}" sibTransId="{611703C7-7ED5-43BF-BB79-1F1297C7D9BC}"/>
    <dgm:cxn modelId="{95FBF454-E74A-C74D-A763-C39790649F40}" type="presOf" srcId="{6608D102-095C-4B28-9E73-93527A7A0438}" destId="{3E71C590-CA2A-AD42-824A-491EA5BC68BE}" srcOrd="0" destOrd="0" presId="urn:microsoft.com/office/officeart/2005/8/layout/vList2"/>
    <dgm:cxn modelId="{8C7D7D7C-7529-1644-B43A-518598813A02}" type="presOf" srcId="{26F37262-0C88-4CDE-AC1C-FF016D3EEBB0}" destId="{2ECF1300-039D-284D-9BEC-FA01D2C07B90}" srcOrd="0" destOrd="0" presId="urn:microsoft.com/office/officeart/2005/8/layout/vList2"/>
    <dgm:cxn modelId="{5F640999-6B4A-473F-A4EE-43E5E819FDF5}" srcId="{26F37262-0C88-4CDE-AC1C-FF016D3EEBB0}" destId="{5643EC4C-EC1B-4DAE-9077-810ADF7B0C88}" srcOrd="1" destOrd="0" parTransId="{3CEBCB4F-4C29-4F03-8364-1EB40C0FE9BF}" sibTransId="{3C04A85F-7054-4D90-9675-24B2B4F4FFBE}"/>
    <dgm:cxn modelId="{9B29F89B-72C0-504E-9869-98F915BDBBD9}" type="presOf" srcId="{01D1BA76-A6F9-48E2-AE56-19B6D22C9C1E}" destId="{0C2A7A4F-C8EF-464B-8367-CCB539BEB353}" srcOrd="0" destOrd="0" presId="urn:microsoft.com/office/officeart/2005/8/layout/vList2"/>
    <dgm:cxn modelId="{B53057A2-4D8D-E246-8A78-1885B111A119}" type="presOf" srcId="{33ED0BF1-F0EF-4DF7-B639-E100F5F05CD4}" destId="{5EC29064-46F1-E84B-9DA8-9569FF9D551A}" srcOrd="0" destOrd="0" presId="urn:microsoft.com/office/officeart/2005/8/layout/vList2"/>
    <dgm:cxn modelId="{80A51EC1-515B-E44C-B2F1-018BB53AFB46}" srcId="{26F37262-0C88-4CDE-AC1C-FF016D3EEBB0}" destId="{56B270F5-36FF-D446-8C03-E8F8628411B5}" srcOrd="5" destOrd="0" parTransId="{9544AD5C-51D4-5B4F-83CD-7501A317E4EF}" sibTransId="{918191AF-C2D2-0442-9AB5-C273582EE864}"/>
    <dgm:cxn modelId="{0A9E97CB-D507-904A-81F9-C73ED62D52D1}" type="presOf" srcId="{5643EC4C-EC1B-4DAE-9077-810ADF7B0C88}" destId="{1E70DC32-EDDB-044A-BBB0-E0AC21CCD60A}" srcOrd="0" destOrd="0" presId="urn:microsoft.com/office/officeart/2005/8/layout/vList2"/>
    <dgm:cxn modelId="{5901E0C3-0898-424F-A7AB-DDF88696CEE8}" type="presParOf" srcId="{2ECF1300-039D-284D-9BEC-FA01D2C07B90}" destId="{0C2A7A4F-C8EF-464B-8367-CCB539BEB353}" srcOrd="0" destOrd="0" presId="urn:microsoft.com/office/officeart/2005/8/layout/vList2"/>
    <dgm:cxn modelId="{E6AF1198-8631-B541-9FAE-82DB98375E94}" type="presParOf" srcId="{2ECF1300-039D-284D-9BEC-FA01D2C07B90}" destId="{54CEDE80-8039-354E-8CC8-1107253C113C}" srcOrd="1" destOrd="0" presId="urn:microsoft.com/office/officeart/2005/8/layout/vList2"/>
    <dgm:cxn modelId="{7688CC83-318E-DC49-A1B2-C18764C42AE7}" type="presParOf" srcId="{2ECF1300-039D-284D-9BEC-FA01D2C07B90}" destId="{1E70DC32-EDDB-044A-BBB0-E0AC21CCD60A}" srcOrd="2" destOrd="0" presId="urn:microsoft.com/office/officeart/2005/8/layout/vList2"/>
    <dgm:cxn modelId="{0BFA5B6E-A18C-244F-A92E-1A3A861A560F}" type="presParOf" srcId="{2ECF1300-039D-284D-9BEC-FA01D2C07B90}" destId="{FF64C20A-610D-2649-B9C6-A19736597DB0}" srcOrd="3" destOrd="0" presId="urn:microsoft.com/office/officeart/2005/8/layout/vList2"/>
    <dgm:cxn modelId="{DC4BE21D-B761-AB4E-84BC-FBCFDD5361C3}" type="presParOf" srcId="{2ECF1300-039D-284D-9BEC-FA01D2C07B90}" destId="{D508A865-03A0-4741-8669-FB8F0F3A44E7}" srcOrd="4" destOrd="0" presId="urn:microsoft.com/office/officeart/2005/8/layout/vList2"/>
    <dgm:cxn modelId="{DCC9D6DA-0A97-5B44-B780-A9DF18ED4929}" type="presParOf" srcId="{2ECF1300-039D-284D-9BEC-FA01D2C07B90}" destId="{1A2E1B4E-B099-C241-A440-D8CAB4B66A59}" srcOrd="5" destOrd="0" presId="urn:microsoft.com/office/officeart/2005/8/layout/vList2"/>
    <dgm:cxn modelId="{76A79A97-8B89-1E48-B431-841199AB1916}" type="presParOf" srcId="{2ECF1300-039D-284D-9BEC-FA01D2C07B90}" destId="{5EC29064-46F1-E84B-9DA8-9569FF9D551A}" srcOrd="6" destOrd="0" presId="urn:microsoft.com/office/officeart/2005/8/layout/vList2"/>
    <dgm:cxn modelId="{8E4136A3-5F06-1E44-8DA7-369105504E4F}" type="presParOf" srcId="{2ECF1300-039D-284D-9BEC-FA01D2C07B90}" destId="{3CCC7FD8-4877-464C-80A9-8324136FF19D}" srcOrd="7" destOrd="0" presId="urn:microsoft.com/office/officeart/2005/8/layout/vList2"/>
    <dgm:cxn modelId="{109B8A90-86B7-2741-B329-307AEFB18439}" type="presParOf" srcId="{2ECF1300-039D-284D-9BEC-FA01D2C07B90}" destId="{3E71C590-CA2A-AD42-824A-491EA5BC68BE}" srcOrd="8" destOrd="0" presId="urn:microsoft.com/office/officeart/2005/8/layout/vList2"/>
    <dgm:cxn modelId="{C39C2723-CB06-5041-84AC-A571C12D86CA}" type="presParOf" srcId="{2ECF1300-039D-284D-9BEC-FA01D2C07B90}" destId="{C572FF39-14D7-134A-BF19-E0BC6FAB67F8}" srcOrd="9" destOrd="0" presId="urn:microsoft.com/office/officeart/2005/8/layout/vList2"/>
    <dgm:cxn modelId="{62C8A20D-3A36-344D-B7EE-08D4D7CED5A0}" type="presParOf" srcId="{2ECF1300-039D-284D-9BEC-FA01D2C07B90}" destId="{03CAA297-094A-8142-94FE-CA1FE72BD3C4}"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02E5E97-A858-4D94-9CE1-25475EE126A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F124310-CE1A-4C27-BAF1-B8D998C14608}">
      <dgm:prSet/>
      <dgm:spPr/>
      <dgm:t>
        <a:bodyPr/>
        <a:lstStyle/>
        <a:p>
          <a:pPr>
            <a:lnSpc>
              <a:spcPct val="100000"/>
            </a:lnSpc>
          </a:pPr>
          <a:r>
            <a:rPr lang="en-US" b="0" i="0"/>
            <a:t>Feel free to email: </a:t>
          </a:r>
          <a:endParaRPr lang="en-US"/>
        </a:p>
      </dgm:t>
    </dgm:pt>
    <dgm:pt modelId="{4D7D4DB2-8F54-40A1-A781-545660116627}" type="parTrans" cxnId="{ABAA641B-63D1-4EB7-88DC-503FC78DC8B5}">
      <dgm:prSet/>
      <dgm:spPr/>
      <dgm:t>
        <a:bodyPr/>
        <a:lstStyle/>
        <a:p>
          <a:endParaRPr lang="en-US"/>
        </a:p>
      </dgm:t>
    </dgm:pt>
    <dgm:pt modelId="{B094945E-0AAA-4F04-94EC-91E96C298719}" type="sibTrans" cxnId="{ABAA641B-63D1-4EB7-88DC-503FC78DC8B5}">
      <dgm:prSet/>
      <dgm:spPr/>
      <dgm:t>
        <a:bodyPr/>
        <a:lstStyle/>
        <a:p>
          <a:endParaRPr lang="en-US"/>
        </a:p>
      </dgm:t>
    </dgm:pt>
    <dgm:pt modelId="{29D623A2-DDB1-4510-9986-D6CB28EBAA3E}">
      <dgm:prSet/>
      <dgm:spPr>
        <a:solidFill>
          <a:schemeClr val="accent1"/>
        </a:solidFill>
      </dgm:spPr>
      <dgm:t>
        <a:bodyPr/>
        <a:lstStyle/>
        <a:p>
          <a:pPr>
            <a:lnSpc>
              <a:spcPct val="100000"/>
            </a:lnSpc>
          </a:pPr>
          <a:r>
            <a:rPr lang="en-US" b="0" i="0" dirty="0"/>
            <a:t>Deborah Morris-Harris PhD, MD, EMBA</a:t>
          </a:r>
          <a:endParaRPr lang="en-US" dirty="0"/>
        </a:p>
      </dgm:t>
    </dgm:pt>
    <dgm:pt modelId="{71F9ED74-8E4C-4BFB-B517-8C89AD05F713}" type="parTrans" cxnId="{113CF97F-A79C-4D39-A5A9-8AC8588AE2AF}">
      <dgm:prSet/>
      <dgm:spPr/>
      <dgm:t>
        <a:bodyPr/>
        <a:lstStyle/>
        <a:p>
          <a:endParaRPr lang="en-US"/>
        </a:p>
      </dgm:t>
    </dgm:pt>
    <dgm:pt modelId="{89E72DC9-B9EF-4994-8ADC-EFE8EB12BAF1}" type="sibTrans" cxnId="{113CF97F-A79C-4D39-A5A9-8AC8588AE2AF}">
      <dgm:prSet/>
      <dgm:spPr/>
      <dgm:t>
        <a:bodyPr/>
        <a:lstStyle/>
        <a:p>
          <a:endParaRPr lang="en-US"/>
        </a:p>
      </dgm:t>
    </dgm:pt>
    <dgm:pt modelId="{FF5572FA-B941-40A5-82C8-88B4583FBD25}">
      <dgm:prSet/>
      <dgm:spPr/>
      <dgm:t>
        <a:bodyPr/>
        <a:lstStyle/>
        <a:p>
          <a:pPr>
            <a:lnSpc>
              <a:spcPct val="100000"/>
            </a:lnSpc>
          </a:pPr>
          <a:r>
            <a:rPr lang="en-US" b="0" i="0"/>
            <a:t>Deborah.Morris-Harris@PRISMNTX.org</a:t>
          </a:r>
          <a:endParaRPr lang="en-US"/>
        </a:p>
      </dgm:t>
    </dgm:pt>
    <dgm:pt modelId="{95FA02FC-3299-491D-A385-650378D8DA27}" type="parTrans" cxnId="{72E8EC94-E58C-4B37-8377-76C621A8010B}">
      <dgm:prSet/>
      <dgm:spPr/>
      <dgm:t>
        <a:bodyPr/>
        <a:lstStyle/>
        <a:p>
          <a:endParaRPr lang="en-US"/>
        </a:p>
      </dgm:t>
    </dgm:pt>
    <dgm:pt modelId="{90A82566-5261-408D-9736-90B9CB32A911}" type="sibTrans" cxnId="{72E8EC94-E58C-4B37-8377-76C621A8010B}">
      <dgm:prSet/>
      <dgm:spPr/>
      <dgm:t>
        <a:bodyPr/>
        <a:lstStyle/>
        <a:p>
          <a:endParaRPr lang="en-US"/>
        </a:p>
      </dgm:t>
    </dgm:pt>
    <dgm:pt modelId="{EC8EA5D0-7117-4C99-9A95-0DEC019B868D}" type="pres">
      <dgm:prSet presAssocID="{F02E5E97-A858-4D94-9CE1-25475EE126AA}" presName="root" presStyleCnt="0">
        <dgm:presLayoutVars>
          <dgm:dir/>
          <dgm:resizeHandles val="exact"/>
        </dgm:presLayoutVars>
      </dgm:prSet>
      <dgm:spPr/>
    </dgm:pt>
    <dgm:pt modelId="{D0D1447C-D20D-446E-9844-A0E32DEF8CD3}" type="pres">
      <dgm:prSet presAssocID="{0F124310-CE1A-4C27-BAF1-B8D998C14608}" presName="compNode" presStyleCnt="0"/>
      <dgm:spPr/>
    </dgm:pt>
    <dgm:pt modelId="{709816F3-D3AE-446F-BFAD-3B4770AD9B57}" type="pres">
      <dgm:prSet presAssocID="{0F124310-CE1A-4C27-BAF1-B8D998C14608}" presName="bgRect" presStyleLbl="bgShp" presStyleIdx="0" presStyleCnt="3"/>
      <dgm:spPr>
        <a:solidFill>
          <a:schemeClr val="accent1"/>
        </a:solidFill>
      </dgm:spPr>
    </dgm:pt>
    <dgm:pt modelId="{0C352CA5-F351-4C78-B71A-C6F6A5701E47}" type="pres">
      <dgm:prSet presAssocID="{0F124310-CE1A-4C27-BAF1-B8D998C14608}"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end"/>
        </a:ext>
      </dgm:extLst>
    </dgm:pt>
    <dgm:pt modelId="{ABEC2C51-36D6-4B5B-9158-AC054B7B0A7D}" type="pres">
      <dgm:prSet presAssocID="{0F124310-CE1A-4C27-BAF1-B8D998C14608}" presName="spaceRect" presStyleCnt="0"/>
      <dgm:spPr/>
    </dgm:pt>
    <dgm:pt modelId="{16451B09-031D-4B42-A1D3-C3CBEEBB4EFC}" type="pres">
      <dgm:prSet presAssocID="{0F124310-CE1A-4C27-BAF1-B8D998C14608}" presName="parTx" presStyleLbl="revTx" presStyleIdx="0" presStyleCnt="3">
        <dgm:presLayoutVars>
          <dgm:chMax val="0"/>
          <dgm:chPref val="0"/>
        </dgm:presLayoutVars>
      </dgm:prSet>
      <dgm:spPr/>
    </dgm:pt>
    <dgm:pt modelId="{A48E026C-B7D6-4DDB-9289-246DF808AC1C}" type="pres">
      <dgm:prSet presAssocID="{B094945E-0AAA-4F04-94EC-91E96C298719}" presName="sibTrans" presStyleCnt="0"/>
      <dgm:spPr/>
    </dgm:pt>
    <dgm:pt modelId="{7C16AD22-4BAA-4296-8BD2-24E06834B442}" type="pres">
      <dgm:prSet presAssocID="{29D623A2-DDB1-4510-9986-D6CB28EBAA3E}" presName="compNode" presStyleCnt="0"/>
      <dgm:spPr/>
    </dgm:pt>
    <dgm:pt modelId="{B81AF971-F137-4004-BC11-04F647E7F3D4}" type="pres">
      <dgm:prSet presAssocID="{29D623A2-DDB1-4510-9986-D6CB28EBAA3E}" presName="bgRect" presStyleLbl="bgShp" presStyleIdx="1" presStyleCnt="3"/>
      <dgm:spPr>
        <a:solidFill>
          <a:schemeClr val="accent1"/>
        </a:solidFill>
      </dgm:spPr>
    </dgm:pt>
    <dgm:pt modelId="{CF6BF21B-E215-4B33-9202-9F27130C491D}" type="pres">
      <dgm:prSet presAssocID="{29D623A2-DDB1-4510-9986-D6CB28EBAA3E}"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udience"/>
        </a:ext>
      </dgm:extLst>
    </dgm:pt>
    <dgm:pt modelId="{0C0D2E8F-C98A-48C2-A9E3-6FA84CF3EC4F}" type="pres">
      <dgm:prSet presAssocID="{29D623A2-DDB1-4510-9986-D6CB28EBAA3E}" presName="spaceRect" presStyleCnt="0"/>
      <dgm:spPr/>
    </dgm:pt>
    <dgm:pt modelId="{E47246BA-3831-407C-BC5C-2AD9D176608C}" type="pres">
      <dgm:prSet presAssocID="{29D623A2-DDB1-4510-9986-D6CB28EBAA3E}" presName="parTx" presStyleLbl="revTx" presStyleIdx="1" presStyleCnt="3">
        <dgm:presLayoutVars>
          <dgm:chMax val="0"/>
          <dgm:chPref val="0"/>
        </dgm:presLayoutVars>
      </dgm:prSet>
      <dgm:spPr/>
    </dgm:pt>
    <dgm:pt modelId="{4C493F03-EB22-4D4A-B925-3995B90D42C7}" type="pres">
      <dgm:prSet presAssocID="{89E72DC9-B9EF-4994-8ADC-EFE8EB12BAF1}" presName="sibTrans" presStyleCnt="0"/>
      <dgm:spPr/>
    </dgm:pt>
    <dgm:pt modelId="{298D0E1A-2598-4983-953A-C82BDFB4CE1E}" type="pres">
      <dgm:prSet presAssocID="{FF5572FA-B941-40A5-82C8-88B4583FBD25}" presName="compNode" presStyleCnt="0"/>
      <dgm:spPr/>
    </dgm:pt>
    <dgm:pt modelId="{1A9AE708-B1A6-4FE9-AC02-B5C09F53F4D0}" type="pres">
      <dgm:prSet presAssocID="{FF5572FA-B941-40A5-82C8-88B4583FBD25}" presName="bgRect" presStyleLbl="bgShp" presStyleIdx="2" presStyleCnt="3"/>
      <dgm:spPr>
        <a:solidFill>
          <a:schemeClr val="accent1"/>
        </a:solidFill>
      </dgm:spPr>
    </dgm:pt>
    <dgm:pt modelId="{6EDA0A3C-4369-4C8F-8AD9-A234DB987FED}" type="pres">
      <dgm:prSet presAssocID="{FF5572FA-B941-40A5-82C8-88B4583FBD25}"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mail"/>
        </a:ext>
      </dgm:extLst>
    </dgm:pt>
    <dgm:pt modelId="{5051B7EF-7440-4BBB-BBB9-0205003C9EA9}" type="pres">
      <dgm:prSet presAssocID="{FF5572FA-B941-40A5-82C8-88B4583FBD25}" presName="spaceRect" presStyleCnt="0"/>
      <dgm:spPr/>
    </dgm:pt>
    <dgm:pt modelId="{1CA1DE7F-B8F5-4246-9C9B-D427E953620D}" type="pres">
      <dgm:prSet presAssocID="{FF5572FA-B941-40A5-82C8-88B4583FBD25}" presName="parTx" presStyleLbl="revTx" presStyleIdx="2" presStyleCnt="3">
        <dgm:presLayoutVars>
          <dgm:chMax val="0"/>
          <dgm:chPref val="0"/>
        </dgm:presLayoutVars>
      </dgm:prSet>
      <dgm:spPr/>
    </dgm:pt>
  </dgm:ptLst>
  <dgm:cxnLst>
    <dgm:cxn modelId="{ABAA641B-63D1-4EB7-88DC-503FC78DC8B5}" srcId="{F02E5E97-A858-4D94-9CE1-25475EE126AA}" destId="{0F124310-CE1A-4C27-BAF1-B8D998C14608}" srcOrd="0" destOrd="0" parTransId="{4D7D4DB2-8F54-40A1-A781-545660116627}" sibTransId="{B094945E-0AAA-4F04-94EC-91E96C298719}"/>
    <dgm:cxn modelId="{368C6235-BA5A-4A1E-AE63-1338FDA9D857}" type="presOf" srcId="{29D623A2-DDB1-4510-9986-D6CB28EBAA3E}" destId="{E47246BA-3831-407C-BC5C-2AD9D176608C}" srcOrd="0" destOrd="0" presId="urn:microsoft.com/office/officeart/2018/2/layout/IconVerticalSolidList"/>
    <dgm:cxn modelId="{D7AD0948-7451-4EC9-8B6E-27D2C9A4E877}" type="presOf" srcId="{F02E5E97-A858-4D94-9CE1-25475EE126AA}" destId="{EC8EA5D0-7117-4C99-9A95-0DEC019B868D}" srcOrd="0" destOrd="0" presId="urn:microsoft.com/office/officeart/2018/2/layout/IconVerticalSolidList"/>
    <dgm:cxn modelId="{113CF97F-A79C-4D39-A5A9-8AC8588AE2AF}" srcId="{F02E5E97-A858-4D94-9CE1-25475EE126AA}" destId="{29D623A2-DDB1-4510-9986-D6CB28EBAA3E}" srcOrd="1" destOrd="0" parTransId="{71F9ED74-8E4C-4BFB-B517-8C89AD05F713}" sibTransId="{89E72DC9-B9EF-4994-8ADC-EFE8EB12BAF1}"/>
    <dgm:cxn modelId="{72E8EC94-E58C-4B37-8377-76C621A8010B}" srcId="{F02E5E97-A858-4D94-9CE1-25475EE126AA}" destId="{FF5572FA-B941-40A5-82C8-88B4583FBD25}" srcOrd="2" destOrd="0" parTransId="{95FA02FC-3299-491D-A385-650378D8DA27}" sibTransId="{90A82566-5261-408D-9736-90B9CB32A911}"/>
    <dgm:cxn modelId="{54A6FE9E-85BC-4DF3-9E7F-843BFEE1BF49}" type="presOf" srcId="{FF5572FA-B941-40A5-82C8-88B4583FBD25}" destId="{1CA1DE7F-B8F5-4246-9C9B-D427E953620D}" srcOrd="0" destOrd="0" presId="urn:microsoft.com/office/officeart/2018/2/layout/IconVerticalSolidList"/>
    <dgm:cxn modelId="{51F3D9ED-9CAC-4F8A-AE93-510AAF983B26}" type="presOf" srcId="{0F124310-CE1A-4C27-BAF1-B8D998C14608}" destId="{16451B09-031D-4B42-A1D3-C3CBEEBB4EFC}" srcOrd="0" destOrd="0" presId="urn:microsoft.com/office/officeart/2018/2/layout/IconVerticalSolidList"/>
    <dgm:cxn modelId="{AEAE8A85-24D9-40D4-8817-7A49F139B0D0}" type="presParOf" srcId="{EC8EA5D0-7117-4C99-9A95-0DEC019B868D}" destId="{D0D1447C-D20D-446E-9844-A0E32DEF8CD3}" srcOrd="0" destOrd="0" presId="urn:microsoft.com/office/officeart/2018/2/layout/IconVerticalSolidList"/>
    <dgm:cxn modelId="{8FE67C91-FB3F-4DED-B1CB-903DB6FCEF7A}" type="presParOf" srcId="{D0D1447C-D20D-446E-9844-A0E32DEF8CD3}" destId="{709816F3-D3AE-446F-BFAD-3B4770AD9B57}" srcOrd="0" destOrd="0" presId="urn:microsoft.com/office/officeart/2018/2/layout/IconVerticalSolidList"/>
    <dgm:cxn modelId="{FB3BA78F-9501-4762-A25C-562EB420CF34}" type="presParOf" srcId="{D0D1447C-D20D-446E-9844-A0E32DEF8CD3}" destId="{0C352CA5-F351-4C78-B71A-C6F6A5701E47}" srcOrd="1" destOrd="0" presId="urn:microsoft.com/office/officeart/2018/2/layout/IconVerticalSolidList"/>
    <dgm:cxn modelId="{9D8F415F-FC49-432D-B17A-7CE3350F7F06}" type="presParOf" srcId="{D0D1447C-D20D-446E-9844-A0E32DEF8CD3}" destId="{ABEC2C51-36D6-4B5B-9158-AC054B7B0A7D}" srcOrd="2" destOrd="0" presId="urn:microsoft.com/office/officeart/2018/2/layout/IconVerticalSolidList"/>
    <dgm:cxn modelId="{0319F05F-4C7A-4723-93FF-7964EF83B13E}" type="presParOf" srcId="{D0D1447C-D20D-446E-9844-A0E32DEF8CD3}" destId="{16451B09-031D-4B42-A1D3-C3CBEEBB4EFC}" srcOrd="3" destOrd="0" presId="urn:microsoft.com/office/officeart/2018/2/layout/IconVerticalSolidList"/>
    <dgm:cxn modelId="{3E721245-F2B9-4D8F-AF59-67E088D6AE9E}" type="presParOf" srcId="{EC8EA5D0-7117-4C99-9A95-0DEC019B868D}" destId="{A48E026C-B7D6-4DDB-9289-246DF808AC1C}" srcOrd="1" destOrd="0" presId="urn:microsoft.com/office/officeart/2018/2/layout/IconVerticalSolidList"/>
    <dgm:cxn modelId="{192198A2-12B4-440C-AE34-F9C00314FDDD}" type="presParOf" srcId="{EC8EA5D0-7117-4C99-9A95-0DEC019B868D}" destId="{7C16AD22-4BAA-4296-8BD2-24E06834B442}" srcOrd="2" destOrd="0" presId="urn:microsoft.com/office/officeart/2018/2/layout/IconVerticalSolidList"/>
    <dgm:cxn modelId="{FEDB0E83-D65B-49A4-A14A-E617879BB3E2}" type="presParOf" srcId="{7C16AD22-4BAA-4296-8BD2-24E06834B442}" destId="{B81AF971-F137-4004-BC11-04F647E7F3D4}" srcOrd="0" destOrd="0" presId="urn:microsoft.com/office/officeart/2018/2/layout/IconVerticalSolidList"/>
    <dgm:cxn modelId="{0BF8DB7A-3413-465D-AD0C-BE74894ECD4D}" type="presParOf" srcId="{7C16AD22-4BAA-4296-8BD2-24E06834B442}" destId="{CF6BF21B-E215-4B33-9202-9F27130C491D}" srcOrd="1" destOrd="0" presId="urn:microsoft.com/office/officeart/2018/2/layout/IconVerticalSolidList"/>
    <dgm:cxn modelId="{2689B85B-CBC8-4700-AB9C-DD02FAFD9216}" type="presParOf" srcId="{7C16AD22-4BAA-4296-8BD2-24E06834B442}" destId="{0C0D2E8F-C98A-48C2-A9E3-6FA84CF3EC4F}" srcOrd="2" destOrd="0" presId="urn:microsoft.com/office/officeart/2018/2/layout/IconVerticalSolidList"/>
    <dgm:cxn modelId="{82235839-BA87-4347-A8A3-7A675ABED7E7}" type="presParOf" srcId="{7C16AD22-4BAA-4296-8BD2-24E06834B442}" destId="{E47246BA-3831-407C-BC5C-2AD9D176608C}" srcOrd="3" destOrd="0" presId="urn:microsoft.com/office/officeart/2018/2/layout/IconVerticalSolidList"/>
    <dgm:cxn modelId="{79AA0C2D-8376-40CA-8636-02F9570610A0}" type="presParOf" srcId="{EC8EA5D0-7117-4C99-9A95-0DEC019B868D}" destId="{4C493F03-EB22-4D4A-B925-3995B90D42C7}" srcOrd="3" destOrd="0" presId="urn:microsoft.com/office/officeart/2018/2/layout/IconVerticalSolidList"/>
    <dgm:cxn modelId="{239AE075-AE12-41A8-9981-99EAC50372B3}" type="presParOf" srcId="{EC8EA5D0-7117-4C99-9A95-0DEC019B868D}" destId="{298D0E1A-2598-4983-953A-C82BDFB4CE1E}" srcOrd="4" destOrd="0" presId="urn:microsoft.com/office/officeart/2018/2/layout/IconVerticalSolidList"/>
    <dgm:cxn modelId="{5263CBBD-8574-4B14-8109-54721092DC0C}" type="presParOf" srcId="{298D0E1A-2598-4983-953A-C82BDFB4CE1E}" destId="{1A9AE708-B1A6-4FE9-AC02-B5C09F53F4D0}" srcOrd="0" destOrd="0" presId="urn:microsoft.com/office/officeart/2018/2/layout/IconVerticalSolidList"/>
    <dgm:cxn modelId="{80D38262-24B6-43E8-A128-E86653340434}" type="presParOf" srcId="{298D0E1A-2598-4983-953A-C82BDFB4CE1E}" destId="{6EDA0A3C-4369-4C8F-8AD9-A234DB987FED}" srcOrd="1" destOrd="0" presId="urn:microsoft.com/office/officeart/2018/2/layout/IconVerticalSolidList"/>
    <dgm:cxn modelId="{617F2432-3393-42C1-9276-B692F1F9C958}" type="presParOf" srcId="{298D0E1A-2598-4983-953A-C82BDFB4CE1E}" destId="{5051B7EF-7440-4BBB-BBB9-0205003C9EA9}" srcOrd="2" destOrd="0" presId="urn:microsoft.com/office/officeart/2018/2/layout/IconVerticalSolidList"/>
    <dgm:cxn modelId="{15A01E58-AD81-4D26-8A2D-E2119E6DF7DE}" type="presParOf" srcId="{298D0E1A-2598-4983-953A-C82BDFB4CE1E}" destId="{1CA1DE7F-B8F5-4246-9C9B-D427E953620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6B549D-F32D-B842-921D-B5E802A8E4E7}">
      <dsp:nvSpPr>
        <dsp:cNvPr id="0" name=""/>
        <dsp:cNvSpPr/>
      </dsp:nvSpPr>
      <dsp:spPr>
        <a:xfrm>
          <a:off x="0" y="298855"/>
          <a:ext cx="4572000" cy="3744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Provider Leadership</a:t>
          </a:r>
        </a:p>
      </dsp:txBody>
      <dsp:txXfrm>
        <a:off x="18277" y="317132"/>
        <a:ext cx="4535446" cy="337846"/>
      </dsp:txXfrm>
    </dsp:sp>
    <dsp:sp modelId="{47491361-7AA2-8944-AC17-7B632C0A117E}">
      <dsp:nvSpPr>
        <dsp:cNvPr id="0" name=""/>
        <dsp:cNvSpPr/>
      </dsp:nvSpPr>
      <dsp:spPr>
        <a:xfrm>
          <a:off x="0" y="719335"/>
          <a:ext cx="4572000" cy="3744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Nurse Coordination</a:t>
          </a:r>
        </a:p>
      </dsp:txBody>
      <dsp:txXfrm>
        <a:off x="18277" y="737612"/>
        <a:ext cx="4535446" cy="337846"/>
      </dsp:txXfrm>
    </dsp:sp>
    <dsp:sp modelId="{CAF4DB57-38FB-714A-97CE-FBCF86AE7C2C}">
      <dsp:nvSpPr>
        <dsp:cNvPr id="0" name=""/>
        <dsp:cNvSpPr/>
      </dsp:nvSpPr>
      <dsp:spPr>
        <a:xfrm>
          <a:off x="0" y="1139815"/>
          <a:ext cx="4572000" cy="3744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Case Management Navigation</a:t>
          </a:r>
        </a:p>
      </dsp:txBody>
      <dsp:txXfrm>
        <a:off x="18277" y="1158092"/>
        <a:ext cx="4535446" cy="337846"/>
      </dsp:txXfrm>
    </dsp:sp>
    <dsp:sp modelId="{FE7A0A1E-56D4-274A-B3D0-29AA4E128D6C}">
      <dsp:nvSpPr>
        <dsp:cNvPr id="0" name=""/>
        <dsp:cNvSpPr/>
      </dsp:nvSpPr>
      <dsp:spPr>
        <a:xfrm>
          <a:off x="0" y="1560295"/>
          <a:ext cx="4572000" cy="3744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Behavioral Health Integration</a:t>
          </a:r>
        </a:p>
      </dsp:txBody>
      <dsp:txXfrm>
        <a:off x="18277" y="1578572"/>
        <a:ext cx="4535446" cy="337846"/>
      </dsp:txXfrm>
    </dsp:sp>
    <dsp:sp modelId="{AC72E97B-EB60-0441-8CE2-A82E47177FD7}">
      <dsp:nvSpPr>
        <dsp:cNvPr id="0" name=""/>
        <dsp:cNvSpPr/>
      </dsp:nvSpPr>
      <dsp:spPr>
        <a:xfrm>
          <a:off x="0" y="1980775"/>
          <a:ext cx="4572000" cy="3744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Referral Specialist</a:t>
          </a:r>
        </a:p>
      </dsp:txBody>
      <dsp:txXfrm>
        <a:off x="18277" y="1999052"/>
        <a:ext cx="4535446" cy="337846"/>
      </dsp:txXfrm>
    </dsp:sp>
    <dsp:sp modelId="{CFF23C6C-C46D-0349-827C-C4F2D2D7913F}">
      <dsp:nvSpPr>
        <dsp:cNvPr id="0" name=""/>
        <dsp:cNvSpPr/>
      </dsp:nvSpPr>
      <dsp:spPr>
        <a:xfrm>
          <a:off x="0" y="2401255"/>
          <a:ext cx="4572000" cy="3744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ER, Hospital, Clinical Trial Networks</a:t>
          </a:r>
        </a:p>
      </dsp:txBody>
      <dsp:txXfrm>
        <a:off x="18277" y="2419532"/>
        <a:ext cx="4535446" cy="337846"/>
      </dsp:txXfrm>
    </dsp:sp>
    <dsp:sp modelId="{FB68F176-233D-7B4B-A5E4-835F2AAEC8A4}">
      <dsp:nvSpPr>
        <dsp:cNvPr id="0" name=""/>
        <dsp:cNvSpPr/>
      </dsp:nvSpPr>
      <dsp:spPr>
        <a:xfrm>
          <a:off x="0" y="2821735"/>
          <a:ext cx="4572000" cy="37440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Continuous Quality Improvement Change Team</a:t>
          </a:r>
        </a:p>
      </dsp:txBody>
      <dsp:txXfrm>
        <a:off x="18277" y="2840012"/>
        <a:ext cx="4535446" cy="3378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231AAE-0AD1-445F-A901-70B945F9F037}">
      <dsp:nvSpPr>
        <dsp:cNvPr id="0" name=""/>
        <dsp:cNvSpPr/>
      </dsp:nvSpPr>
      <dsp:spPr>
        <a:xfrm>
          <a:off x="0" y="3328"/>
          <a:ext cx="6781800" cy="28287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9166E4-DB81-4545-B6F7-1D071789A943}">
      <dsp:nvSpPr>
        <dsp:cNvPr id="0" name=""/>
        <dsp:cNvSpPr/>
      </dsp:nvSpPr>
      <dsp:spPr>
        <a:xfrm>
          <a:off x="85568" y="66974"/>
          <a:ext cx="155731" cy="1555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FE01B9-9A8C-4770-9D51-5B05B606569B}">
      <dsp:nvSpPr>
        <dsp:cNvPr id="0" name=""/>
        <dsp:cNvSpPr/>
      </dsp:nvSpPr>
      <dsp:spPr>
        <a:xfrm>
          <a:off x="326868" y="3328"/>
          <a:ext cx="6440164" cy="309390"/>
        </a:xfrm>
        <a:prstGeom prst="rect">
          <a:avLst/>
        </a:prstGeom>
        <a:solidFill>
          <a:schemeClr val="accent1"/>
        </a:solidFill>
        <a:ln>
          <a:noFill/>
        </a:ln>
        <a:effectLst/>
      </dsp:spPr>
      <dsp:style>
        <a:lnRef idx="0">
          <a:scrgbClr r="0" g="0" b="0"/>
        </a:lnRef>
        <a:fillRef idx="0">
          <a:scrgbClr r="0" g="0" b="0"/>
        </a:fillRef>
        <a:effectRef idx="0">
          <a:scrgbClr r="0" g="0" b="0"/>
        </a:effectRef>
        <a:fontRef idx="minor"/>
      </dsp:style>
      <dsp:txBody>
        <a:bodyPr spcFirstLastPara="0" vert="horz" wrap="square" lIns="32744" tIns="32744" rIns="32744" bIns="32744" numCol="1" spcCol="1270" anchor="ctr" anchorCtr="0">
          <a:noAutofit/>
        </a:bodyPr>
        <a:lstStyle/>
        <a:p>
          <a:pPr marL="0" lvl="0" indent="0" algn="l" defTabSz="800100">
            <a:lnSpc>
              <a:spcPct val="100000"/>
            </a:lnSpc>
            <a:spcBef>
              <a:spcPct val="0"/>
            </a:spcBef>
            <a:spcAft>
              <a:spcPct val="35000"/>
            </a:spcAft>
            <a:buNone/>
          </a:pPr>
          <a:r>
            <a:rPr lang="en-US" sz="1800" kern="1200" dirty="0"/>
            <a:t>Housing-  instability, household size, and density of dwellings</a:t>
          </a:r>
        </a:p>
      </dsp:txBody>
      <dsp:txXfrm>
        <a:off x="326868" y="3328"/>
        <a:ext cx="6440164" cy="309390"/>
      </dsp:txXfrm>
    </dsp:sp>
    <dsp:sp modelId="{89CBE03F-09C6-1C45-BE3D-66DFC90009DE}">
      <dsp:nvSpPr>
        <dsp:cNvPr id="0" name=""/>
        <dsp:cNvSpPr/>
      </dsp:nvSpPr>
      <dsp:spPr>
        <a:xfrm>
          <a:off x="0" y="390066"/>
          <a:ext cx="6781800" cy="282871"/>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5B081546-C266-1549-84EF-2004FCD0CEEE}">
      <dsp:nvSpPr>
        <dsp:cNvPr id="0" name=""/>
        <dsp:cNvSpPr/>
      </dsp:nvSpPr>
      <dsp:spPr>
        <a:xfrm>
          <a:off x="85568" y="453712"/>
          <a:ext cx="155731" cy="15557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6000" r="-1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7FFA1F-1332-A64F-8789-3AC37DF23C17}">
      <dsp:nvSpPr>
        <dsp:cNvPr id="0" name=""/>
        <dsp:cNvSpPr/>
      </dsp:nvSpPr>
      <dsp:spPr>
        <a:xfrm>
          <a:off x="326868" y="390066"/>
          <a:ext cx="6440164" cy="30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44" tIns="32744" rIns="32744" bIns="32744" numCol="1" spcCol="1270" anchor="ctr" anchorCtr="0">
          <a:noAutofit/>
        </a:bodyPr>
        <a:lstStyle/>
        <a:p>
          <a:pPr marL="0" lvl="0" indent="0" algn="l" defTabSz="800100">
            <a:lnSpc>
              <a:spcPct val="100000"/>
            </a:lnSpc>
            <a:spcBef>
              <a:spcPct val="0"/>
            </a:spcBef>
            <a:spcAft>
              <a:spcPct val="35000"/>
            </a:spcAft>
            <a:buNone/>
          </a:pPr>
          <a:r>
            <a:rPr lang="en-US" sz="1800" kern="1200" dirty="0"/>
            <a:t>Ventilation</a:t>
          </a:r>
        </a:p>
      </dsp:txBody>
      <dsp:txXfrm>
        <a:off x="326868" y="390066"/>
        <a:ext cx="6440164" cy="309390"/>
      </dsp:txXfrm>
    </dsp:sp>
    <dsp:sp modelId="{5F504F59-688F-4421-A5B1-7D71825172BC}">
      <dsp:nvSpPr>
        <dsp:cNvPr id="0" name=""/>
        <dsp:cNvSpPr/>
      </dsp:nvSpPr>
      <dsp:spPr>
        <a:xfrm>
          <a:off x="0" y="776804"/>
          <a:ext cx="6781800" cy="282871"/>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3236B626-B83E-44E5-A234-229014D2340C}">
      <dsp:nvSpPr>
        <dsp:cNvPr id="0" name=""/>
        <dsp:cNvSpPr/>
      </dsp:nvSpPr>
      <dsp:spPr>
        <a:xfrm>
          <a:off x="85568" y="840450"/>
          <a:ext cx="155731" cy="155579"/>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EA5C7B0-B496-44CA-A827-1885507913E5}">
      <dsp:nvSpPr>
        <dsp:cNvPr id="0" name=""/>
        <dsp:cNvSpPr/>
      </dsp:nvSpPr>
      <dsp:spPr>
        <a:xfrm>
          <a:off x="326868" y="776804"/>
          <a:ext cx="6440164" cy="30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44" tIns="32744" rIns="32744" bIns="32744" numCol="1" spcCol="1270" anchor="ctr" anchorCtr="0">
          <a:noAutofit/>
        </a:bodyPr>
        <a:lstStyle/>
        <a:p>
          <a:pPr marL="0" lvl="0" indent="0" algn="l" defTabSz="800100">
            <a:lnSpc>
              <a:spcPct val="100000"/>
            </a:lnSpc>
            <a:spcBef>
              <a:spcPct val="0"/>
            </a:spcBef>
            <a:spcAft>
              <a:spcPct val="35000"/>
            </a:spcAft>
            <a:buNone/>
          </a:pPr>
          <a:r>
            <a:rPr lang="en-US" sz="1800" kern="1200" dirty="0"/>
            <a:t>Employment</a:t>
          </a:r>
        </a:p>
      </dsp:txBody>
      <dsp:txXfrm>
        <a:off x="326868" y="776804"/>
        <a:ext cx="6440164" cy="309390"/>
      </dsp:txXfrm>
    </dsp:sp>
    <dsp:sp modelId="{067AB4FB-1C2B-FA4E-90A6-66267814F94A}">
      <dsp:nvSpPr>
        <dsp:cNvPr id="0" name=""/>
        <dsp:cNvSpPr/>
      </dsp:nvSpPr>
      <dsp:spPr>
        <a:xfrm>
          <a:off x="0" y="1163541"/>
          <a:ext cx="6781800" cy="282871"/>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28325BF3-A538-2142-A866-0DBD28BB217E}">
      <dsp:nvSpPr>
        <dsp:cNvPr id="0" name=""/>
        <dsp:cNvSpPr/>
      </dsp:nvSpPr>
      <dsp:spPr>
        <a:xfrm>
          <a:off x="85568" y="1227187"/>
          <a:ext cx="155731" cy="1555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721DA3-8DD3-954F-BA16-6813775D86D8}">
      <dsp:nvSpPr>
        <dsp:cNvPr id="0" name=""/>
        <dsp:cNvSpPr/>
      </dsp:nvSpPr>
      <dsp:spPr>
        <a:xfrm>
          <a:off x="326868" y="1163541"/>
          <a:ext cx="6440164" cy="30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44" tIns="32744" rIns="32744" bIns="32744" numCol="1" spcCol="1270" anchor="ctr" anchorCtr="0">
          <a:noAutofit/>
        </a:bodyPr>
        <a:lstStyle/>
        <a:p>
          <a:pPr marL="0" lvl="0" indent="0" algn="l" defTabSz="800100">
            <a:lnSpc>
              <a:spcPct val="100000"/>
            </a:lnSpc>
            <a:spcBef>
              <a:spcPct val="0"/>
            </a:spcBef>
            <a:spcAft>
              <a:spcPct val="35000"/>
            </a:spcAft>
            <a:buNone/>
          </a:pPr>
          <a:r>
            <a:rPr lang="en-US" sz="1800" kern="1200" dirty="0"/>
            <a:t>Income</a:t>
          </a:r>
        </a:p>
      </dsp:txBody>
      <dsp:txXfrm>
        <a:off x="326868" y="1163541"/>
        <a:ext cx="6440164" cy="309390"/>
      </dsp:txXfrm>
    </dsp:sp>
    <dsp:sp modelId="{71A3F1B9-7392-9A4C-BC6A-DFC8225121E7}">
      <dsp:nvSpPr>
        <dsp:cNvPr id="0" name=""/>
        <dsp:cNvSpPr/>
      </dsp:nvSpPr>
      <dsp:spPr>
        <a:xfrm>
          <a:off x="0" y="1550279"/>
          <a:ext cx="6781800" cy="282871"/>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50C448F2-ECE7-9A49-99DE-048848753848}">
      <dsp:nvSpPr>
        <dsp:cNvPr id="0" name=""/>
        <dsp:cNvSpPr/>
      </dsp:nvSpPr>
      <dsp:spPr>
        <a:xfrm>
          <a:off x="85568" y="1613925"/>
          <a:ext cx="155731" cy="1555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C4526C-4A63-A240-8416-A127A3220497}">
      <dsp:nvSpPr>
        <dsp:cNvPr id="0" name=""/>
        <dsp:cNvSpPr/>
      </dsp:nvSpPr>
      <dsp:spPr>
        <a:xfrm>
          <a:off x="326868" y="1550279"/>
          <a:ext cx="6440164" cy="30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44" tIns="32744" rIns="32744" bIns="32744" numCol="1" spcCol="1270" anchor="ctr" anchorCtr="0">
          <a:noAutofit/>
        </a:bodyPr>
        <a:lstStyle/>
        <a:p>
          <a:pPr marL="0" lvl="0" indent="0" algn="l" defTabSz="800100">
            <a:lnSpc>
              <a:spcPct val="100000"/>
            </a:lnSpc>
            <a:spcBef>
              <a:spcPct val="0"/>
            </a:spcBef>
            <a:spcAft>
              <a:spcPct val="35000"/>
            </a:spcAft>
            <a:buNone/>
          </a:pPr>
          <a:r>
            <a:rPr lang="en-US" sz="1800" kern="1200" dirty="0"/>
            <a:t>Racial/Ethnic Mix</a:t>
          </a:r>
        </a:p>
      </dsp:txBody>
      <dsp:txXfrm>
        <a:off x="326868" y="1550279"/>
        <a:ext cx="6440164" cy="309390"/>
      </dsp:txXfrm>
    </dsp:sp>
    <dsp:sp modelId="{7434C686-0537-2549-9B60-1928E0A6B8E9}">
      <dsp:nvSpPr>
        <dsp:cNvPr id="0" name=""/>
        <dsp:cNvSpPr/>
      </dsp:nvSpPr>
      <dsp:spPr>
        <a:xfrm>
          <a:off x="0" y="1937017"/>
          <a:ext cx="6781800" cy="282871"/>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C1514CAA-5074-0D41-9F82-6AFD0C4840E5}">
      <dsp:nvSpPr>
        <dsp:cNvPr id="0" name=""/>
        <dsp:cNvSpPr/>
      </dsp:nvSpPr>
      <dsp:spPr>
        <a:xfrm>
          <a:off x="85568" y="2000663"/>
          <a:ext cx="155731" cy="15557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C3549F-1709-8348-AD65-861E80BAD497}">
      <dsp:nvSpPr>
        <dsp:cNvPr id="0" name=""/>
        <dsp:cNvSpPr/>
      </dsp:nvSpPr>
      <dsp:spPr>
        <a:xfrm>
          <a:off x="326868" y="1937017"/>
          <a:ext cx="6440164" cy="30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44" tIns="32744" rIns="32744" bIns="32744" numCol="1" spcCol="1270" anchor="ctr" anchorCtr="0">
          <a:noAutofit/>
        </a:bodyPr>
        <a:lstStyle/>
        <a:p>
          <a:pPr marL="0" lvl="0" indent="0" algn="l" defTabSz="800100">
            <a:lnSpc>
              <a:spcPct val="100000"/>
            </a:lnSpc>
            <a:spcBef>
              <a:spcPct val="0"/>
            </a:spcBef>
            <a:spcAft>
              <a:spcPct val="35000"/>
            </a:spcAft>
            <a:buNone/>
          </a:pPr>
          <a:r>
            <a:rPr lang="en-US" sz="1800" kern="1200" dirty="0"/>
            <a:t>Stigma</a:t>
          </a:r>
        </a:p>
      </dsp:txBody>
      <dsp:txXfrm>
        <a:off x="326868" y="1937017"/>
        <a:ext cx="6440164" cy="309390"/>
      </dsp:txXfrm>
    </dsp:sp>
    <dsp:sp modelId="{F50A7BD4-166A-4B81-8E05-296A8F52BCE2}">
      <dsp:nvSpPr>
        <dsp:cNvPr id="0" name=""/>
        <dsp:cNvSpPr/>
      </dsp:nvSpPr>
      <dsp:spPr>
        <a:xfrm>
          <a:off x="0" y="2323755"/>
          <a:ext cx="6781800" cy="282871"/>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7A37D957-4EBD-4E39-B8D0-CE11F8E22708}">
      <dsp:nvSpPr>
        <dsp:cNvPr id="0" name=""/>
        <dsp:cNvSpPr/>
      </dsp:nvSpPr>
      <dsp:spPr>
        <a:xfrm>
          <a:off x="85568" y="2387401"/>
          <a:ext cx="155731" cy="155579"/>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C6DEDAD-42B9-454B-84B6-B5858B3A3F0D}">
      <dsp:nvSpPr>
        <dsp:cNvPr id="0" name=""/>
        <dsp:cNvSpPr/>
      </dsp:nvSpPr>
      <dsp:spPr>
        <a:xfrm>
          <a:off x="326868" y="2323755"/>
          <a:ext cx="6440164" cy="30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44" tIns="32744" rIns="32744" bIns="32744" numCol="1" spcCol="1270" anchor="ctr" anchorCtr="0">
          <a:noAutofit/>
        </a:bodyPr>
        <a:lstStyle/>
        <a:p>
          <a:pPr marL="0" lvl="0" indent="0" algn="l" defTabSz="800100">
            <a:lnSpc>
              <a:spcPct val="100000"/>
            </a:lnSpc>
            <a:spcBef>
              <a:spcPct val="0"/>
            </a:spcBef>
            <a:spcAft>
              <a:spcPct val="35000"/>
            </a:spcAft>
            <a:buNone/>
          </a:pPr>
          <a:r>
            <a:rPr lang="en-US" sz="1800" kern="1200" dirty="0"/>
            <a:t>Transportation</a:t>
          </a:r>
        </a:p>
      </dsp:txBody>
      <dsp:txXfrm>
        <a:off x="326868" y="2323755"/>
        <a:ext cx="6440164" cy="309390"/>
      </dsp:txXfrm>
    </dsp:sp>
    <dsp:sp modelId="{1476A4A6-FA81-4886-A0E6-2041E87AC3A8}">
      <dsp:nvSpPr>
        <dsp:cNvPr id="0" name=""/>
        <dsp:cNvSpPr/>
      </dsp:nvSpPr>
      <dsp:spPr>
        <a:xfrm>
          <a:off x="0" y="2710493"/>
          <a:ext cx="6781800" cy="282871"/>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B61248F4-2784-4D08-8C26-40DA7B65EAA6}">
      <dsp:nvSpPr>
        <dsp:cNvPr id="0" name=""/>
        <dsp:cNvSpPr/>
      </dsp:nvSpPr>
      <dsp:spPr>
        <a:xfrm>
          <a:off x="85568" y="2774139"/>
          <a:ext cx="155731" cy="155579"/>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E28302D-7F5B-4971-97C1-FF1E15E56DF4}">
      <dsp:nvSpPr>
        <dsp:cNvPr id="0" name=""/>
        <dsp:cNvSpPr/>
      </dsp:nvSpPr>
      <dsp:spPr>
        <a:xfrm>
          <a:off x="326868" y="2710493"/>
          <a:ext cx="6440164" cy="30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44" tIns="32744" rIns="32744" bIns="32744" numCol="1" spcCol="1270" anchor="ctr" anchorCtr="0">
          <a:noAutofit/>
        </a:bodyPr>
        <a:lstStyle/>
        <a:p>
          <a:pPr marL="0" lvl="0" indent="0" algn="l" defTabSz="800100">
            <a:lnSpc>
              <a:spcPct val="100000"/>
            </a:lnSpc>
            <a:spcBef>
              <a:spcPct val="0"/>
            </a:spcBef>
            <a:spcAft>
              <a:spcPct val="35000"/>
            </a:spcAft>
            <a:buNone/>
          </a:pPr>
          <a:r>
            <a:rPr lang="en-US" sz="1800" kern="1200" dirty="0"/>
            <a:t>Wi-fi</a:t>
          </a:r>
        </a:p>
      </dsp:txBody>
      <dsp:txXfrm>
        <a:off x="326868" y="2710493"/>
        <a:ext cx="6440164" cy="309390"/>
      </dsp:txXfrm>
    </dsp:sp>
    <dsp:sp modelId="{7C5B622F-4206-49BF-9976-F98A55660639}">
      <dsp:nvSpPr>
        <dsp:cNvPr id="0" name=""/>
        <dsp:cNvSpPr/>
      </dsp:nvSpPr>
      <dsp:spPr>
        <a:xfrm>
          <a:off x="0" y="3097231"/>
          <a:ext cx="6781800" cy="282871"/>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4DE7BDB6-BF59-4939-B1D4-C6C704E25EBC}">
      <dsp:nvSpPr>
        <dsp:cNvPr id="0" name=""/>
        <dsp:cNvSpPr/>
      </dsp:nvSpPr>
      <dsp:spPr>
        <a:xfrm>
          <a:off x="85568" y="3160877"/>
          <a:ext cx="155731" cy="155579"/>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AE09DE9-F4A8-4AD1-85ED-4B312C22DCCF}">
      <dsp:nvSpPr>
        <dsp:cNvPr id="0" name=""/>
        <dsp:cNvSpPr/>
      </dsp:nvSpPr>
      <dsp:spPr>
        <a:xfrm>
          <a:off x="326868" y="3097231"/>
          <a:ext cx="6440164" cy="309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44" tIns="32744" rIns="32744" bIns="32744" numCol="1" spcCol="1270" anchor="ctr" anchorCtr="0">
          <a:noAutofit/>
        </a:bodyPr>
        <a:lstStyle/>
        <a:p>
          <a:pPr marL="0" lvl="0" indent="0" algn="l" defTabSz="800100">
            <a:lnSpc>
              <a:spcPct val="100000"/>
            </a:lnSpc>
            <a:spcBef>
              <a:spcPct val="0"/>
            </a:spcBef>
            <a:spcAft>
              <a:spcPct val="35000"/>
            </a:spcAft>
            <a:buNone/>
          </a:pPr>
          <a:r>
            <a:rPr lang="en-US" sz="1800" kern="1200" dirty="0"/>
            <a:t>Cell Phones</a:t>
          </a:r>
        </a:p>
      </dsp:txBody>
      <dsp:txXfrm>
        <a:off x="326868" y="3097231"/>
        <a:ext cx="6440164" cy="3093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E2D08-46AD-4B81-A86C-7DE0397D6B52}">
      <dsp:nvSpPr>
        <dsp:cNvPr id="0" name=""/>
        <dsp:cNvSpPr/>
      </dsp:nvSpPr>
      <dsp:spPr>
        <a:xfrm>
          <a:off x="489899" y="335924"/>
          <a:ext cx="1509750" cy="150975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6F52BF-5BD8-4B7C-B448-DB64381BBB71}">
      <dsp:nvSpPr>
        <dsp:cNvPr id="0" name=""/>
        <dsp:cNvSpPr/>
      </dsp:nvSpPr>
      <dsp:spPr>
        <a:xfrm>
          <a:off x="811650" y="657674"/>
          <a:ext cx="866250" cy="8662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60AD3A-9A95-466C-90AB-08D6B85D79E4}">
      <dsp:nvSpPr>
        <dsp:cNvPr id="0" name=""/>
        <dsp:cNvSpPr/>
      </dsp:nvSpPr>
      <dsp:spPr>
        <a:xfrm>
          <a:off x="7275" y="2315925"/>
          <a:ext cx="24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90000"/>
            </a:lnSpc>
            <a:spcBef>
              <a:spcPct val="0"/>
            </a:spcBef>
            <a:spcAft>
              <a:spcPct val="35000"/>
            </a:spcAft>
            <a:buNone/>
            <a:defRPr cap="all"/>
          </a:pPr>
          <a:r>
            <a:rPr lang="en-US" sz="3400" kern="1200" dirty="0"/>
            <a:t>Testing</a:t>
          </a:r>
        </a:p>
      </dsp:txBody>
      <dsp:txXfrm>
        <a:off x="7275" y="2315925"/>
        <a:ext cx="2475000" cy="720000"/>
      </dsp:txXfrm>
    </dsp:sp>
    <dsp:sp modelId="{A834A651-B9C3-483A-9CC3-8CC31FB3E66B}">
      <dsp:nvSpPr>
        <dsp:cNvPr id="0" name=""/>
        <dsp:cNvSpPr/>
      </dsp:nvSpPr>
      <dsp:spPr>
        <a:xfrm>
          <a:off x="3398025" y="335924"/>
          <a:ext cx="1509750" cy="150975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72E2D9-737E-492C-86D5-AF036B2D4260}">
      <dsp:nvSpPr>
        <dsp:cNvPr id="0" name=""/>
        <dsp:cNvSpPr/>
      </dsp:nvSpPr>
      <dsp:spPr>
        <a:xfrm>
          <a:off x="3719775" y="657674"/>
          <a:ext cx="866250" cy="8662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34C3303-B482-4CD6-8EF9-159EEBC1C007}">
      <dsp:nvSpPr>
        <dsp:cNvPr id="0" name=""/>
        <dsp:cNvSpPr/>
      </dsp:nvSpPr>
      <dsp:spPr>
        <a:xfrm>
          <a:off x="2915400" y="2315925"/>
          <a:ext cx="24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90000"/>
            </a:lnSpc>
            <a:spcBef>
              <a:spcPct val="0"/>
            </a:spcBef>
            <a:spcAft>
              <a:spcPct val="35000"/>
            </a:spcAft>
            <a:buNone/>
            <a:defRPr cap="all"/>
          </a:pPr>
          <a:r>
            <a:rPr lang="en-US" sz="3400" kern="1200"/>
            <a:t>Self-care</a:t>
          </a:r>
        </a:p>
      </dsp:txBody>
      <dsp:txXfrm>
        <a:off x="2915400" y="2315925"/>
        <a:ext cx="2475000" cy="720000"/>
      </dsp:txXfrm>
    </dsp:sp>
    <dsp:sp modelId="{7F4B6217-422A-4985-8A14-2ECA4FC9D669}">
      <dsp:nvSpPr>
        <dsp:cNvPr id="0" name=""/>
        <dsp:cNvSpPr/>
      </dsp:nvSpPr>
      <dsp:spPr>
        <a:xfrm>
          <a:off x="6306150" y="335924"/>
          <a:ext cx="1509750" cy="1509750"/>
        </a:xfrm>
        <a:prstGeom prst="ellipse">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9CB6554-A4B5-4004-A012-6D87D9B1AB72}">
      <dsp:nvSpPr>
        <dsp:cNvPr id="0" name=""/>
        <dsp:cNvSpPr/>
      </dsp:nvSpPr>
      <dsp:spPr>
        <a:xfrm>
          <a:off x="6627900" y="657674"/>
          <a:ext cx="866250" cy="86625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880F29-A9C2-4B47-83F8-25D6F6F89E0A}">
      <dsp:nvSpPr>
        <dsp:cNvPr id="0" name=""/>
        <dsp:cNvSpPr/>
      </dsp:nvSpPr>
      <dsp:spPr>
        <a:xfrm>
          <a:off x="5823525" y="2315925"/>
          <a:ext cx="247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511300">
            <a:lnSpc>
              <a:spcPct val="90000"/>
            </a:lnSpc>
            <a:spcBef>
              <a:spcPct val="0"/>
            </a:spcBef>
            <a:spcAft>
              <a:spcPct val="35000"/>
            </a:spcAft>
            <a:buNone/>
            <a:defRPr cap="all"/>
          </a:pPr>
          <a:r>
            <a:rPr lang="en-US" sz="3400" kern="1200"/>
            <a:t>Referral</a:t>
          </a:r>
        </a:p>
      </dsp:txBody>
      <dsp:txXfrm>
        <a:off x="5823525" y="2315925"/>
        <a:ext cx="247500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C687CD-D12B-C641-BEF1-7151D7FA9737}">
      <dsp:nvSpPr>
        <dsp:cNvPr id="0" name=""/>
        <dsp:cNvSpPr/>
      </dsp:nvSpPr>
      <dsp:spPr>
        <a:xfrm>
          <a:off x="2466975" y="0"/>
          <a:ext cx="3371850" cy="3371850"/>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rPr>
            <a:t>Morbidity</a:t>
          </a:r>
        </a:p>
        <a:p>
          <a:pPr marL="0" lvl="0" indent="0" algn="ctr" defTabSz="444500">
            <a:lnSpc>
              <a:spcPct val="90000"/>
            </a:lnSpc>
            <a:spcBef>
              <a:spcPct val="0"/>
            </a:spcBef>
            <a:spcAft>
              <a:spcPct val="35000"/>
            </a:spcAft>
            <a:buNone/>
          </a:pPr>
          <a:r>
            <a:rPr lang="en-US" sz="1000" b="1" kern="1200" dirty="0">
              <a:solidFill>
                <a:schemeClr val="tx1"/>
              </a:solidFill>
            </a:rPr>
            <a:t>4 deaths (5% of admissions)</a:t>
          </a:r>
        </a:p>
      </dsp:txBody>
      <dsp:txXfrm>
        <a:off x="3681515" y="168592"/>
        <a:ext cx="942769" cy="505777"/>
      </dsp:txXfrm>
    </dsp:sp>
    <dsp:sp modelId="{0657DDD2-612C-2E45-8C45-BFEE2C1078DA}">
      <dsp:nvSpPr>
        <dsp:cNvPr id="0" name=""/>
        <dsp:cNvSpPr/>
      </dsp:nvSpPr>
      <dsp:spPr>
        <a:xfrm>
          <a:off x="2766071" y="742953"/>
          <a:ext cx="2697479" cy="2560313"/>
        </a:xfrm>
        <a:prstGeom prst="ellipse">
          <a:avLst/>
        </a:prstGeom>
        <a:solidFill>
          <a:schemeClr val="tx1">
            <a:lumMod val="10000"/>
            <a:lumOff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tx1"/>
              </a:solidFill>
            </a:rPr>
            <a:t>Hospital Admissions</a:t>
          </a:r>
        </a:p>
        <a:p>
          <a:pPr marL="0" lvl="0" indent="0" algn="ctr" defTabSz="444500">
            <a:lnSpc>
              <a:spcPct val="90000"/>
            </a:lnSpc>
            <a:spcBef>
              <a:spcPct val="0"/>
            </a:spcBef>
            <a:spcAft>
              <a:spcPct val="35000"/>
            </a:spcAft>
            <a:buNone/>
          </a:pPr>
          <a:r>
            <a:rPr lang="en-US" sz="1000" b="1" kern="1200" dirty="0">
              <a:solidFill>
                <a:schemeClr val="tx1"/>
              </a:solidFill>
            </a:rPr>
            <a:t>75 (13% of ER visits)</a:t>
          </a:r>
        </a:p>
      </dsp:txBody>
      <dsp:txXfrm>
        <a:off x="3643426" y="896572"/>
        <a:ext cx="942769" cy="460856"/>
      </dsp:txXfrm>
    </dsp:sp>
    <dsp:sp modelId="{F740E5E1-4163-824C-A4B2-8F0143672E25}">
      <dsp:nvSpPr>
        <dsp:cNvPr id="0" name=""/>
        <dsp:cNvSpPr/>
      </dsp:nvSpPr>
      <dsp:spPr>
        <a:xfrm>
          <a:off x="3124199" y="1428754"/>
          <a:ext cx="2057401" cy="1863081"/>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ER Visits</a:t>
          </a:r>
        </a:p>
        <a:p>
          <a:pPr marL="0" lvl="0" indent="0" algn="ctr" defTabSz="622300">
            <a:lnSpc>
              <a:spcPct val="90000"/>
            </a:lnSpc>
            <a:spcBef>
              <a:spcPct val="0"/>
            </a:spcBef>
            <a:spcAft>
              <a:spcPct val="35000"/>
            </a:spcAft>
            <a:buNone/>
          </a:pPr>
          <a:r>
            <a:rPr lang="en-US" sz="1400" b="1" kern="1200" dirty="0">
              <a:solidFill>
                <a:schemeClr val="tx1"/>
              </a:solidFill>
            </a:rPr>
            <a:t>578</a:t>
          </a:r>
        </a:p>
      </dsp:txBody>
      <dsp:txXfrm>
        <a:off x="3673525" y="1568485"/>
        <a:ext cx="958749" cy="419193"/>
      </dsp:txXfrm>
    </dsp:sp>
    <dsp:sp modelId="{A9105E47-A9DD-E346-9E03-CCCF4335A567}">
      <dsp:nvSpPr>
        <dsp:cNvPr id="0" name=""/>
        <dsp:cNvSpPr/>
      </dsp:nvSpPr>
      <dsp:spPr>
        <a:xfrm>
          <a:off x="3440428" y="2129788"/>
          <a:ext cx="1348739" cy="1165864"/>
        </a:xfrm>
        <a:prstGeom prst="ellipse">
          <a:avLst/>
        </a:prstGeom>
        <a:solidFill>
          <a:schemeClr val="tx1">
            <a:lumMod val="10000"/>
            <a:lumOff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rPr>
            <a:t>Home Clinic</a:t>
          </a:r>
        </a:p>
        <a:p>
          <a:pPr marL="0" lvl="0" indent="0" algn="ctr" defTabSz="533400">
            <a:lnSpc>
              <a:spcPct val="90000"/>
            </a:lnSpc>
            <a:spcBef>
              <a:spcPct val="0"/>
            </a:spcBef>
            <a:spcAft>
              <a:spcPct val="35000"/>
            </a:spcAft>
            <a:buNone/>
          </a:pPr>
          <a:r>
            <a:rPr lang="en-US" sz="1200" b="1" kern="1200" dirty="0">
              <a:solidFill>
                <a:schemeClr val="tx1"/>
              </a:solidFill>
            </a:rPr>
            <a:t>170 Unique Cases</a:t>
          </a:r>
        </a:p>
      </dsp:txBody>
      <dsp:txXfrm>
        <a:off x="3637946" y="2421254"/>
        <a:ext cx="953703" cy="5829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1EEB4A-C6EC-3349-AD5E-D72D832322D9}">
      <dsp:nvSpPr>
        <dsp:cNvPr id="0" name=""/>
        <dsp:cNvSpPr/>
      </dsp:nvSpPr>
      <dsp:spPr>
        <a:xfrm rot="21300000">
          <a:off x="11901" y="1459580"/>
          <a:ext cx="3005145" cy="404318"/>
        </a:xfrm>
        <a:prstGeom prst="mathMinus">
          <a:avLst/>
        </a:prstGeom>
        <a:solidFill>
          <a:schemeClr val="accent1"/>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tint val="60000"/>
              <a:hueOff val="0"/>
              <a:satOff val="0"/>
              <a:lumOff val="0"/>
              <a:alphaOff val="0"/>
              <a:shade val="40000"/>
              <a:satMod val="150000"/>
            </a:schemeClr>
          </a:contourClr>
        </a:sp3d>
      </dsp:spPr>
      <dsp:style>
        <a:lnRef idx="0">
          <a:scrgbClr r="0" g="0" b="0"/>
        </a:lnRef>
        <a:fillRef idx="3">
          <a:scrgbClr r="0" g="0" b="0"/>
        </a:fillRef>
        <a:effectRef idx="3">
          <a:scrgbClr r="0" g="0" b="0"/>
        </a:effectRef>
        <a:fontRef idx="minor"/>
      </dsp:style>
    </dsp:sp>
    <dsp:sp modelId="{B9E53B89-F674-7F4B-A6AE-E4894D1D01D7}">
      <dsp:nvSpPr>
        <dsp:cNvPr id="0" name=""/>
        <dsp:cNvSpPr/>
      </dsp:nvSpPr>
      <dsp:spPr>
        <a:xfrm>
          <a:off x="363473" y="166174"/>
          <a:ext cx="908684" cy="1329392"/>
        </a:xfrm>
        <a:prstGeom prst="downArrow">
          <a:avLst/>
        </a:prstGeom>
        <a:solidFill>
          <a:schemeClr val="accent1"/>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sp>
    <dsp:sp modelId="{876E8D2F-48EB-6946-8FAD-C4964B9A6238}">
      <dsp:nvSpPr>
        <dsp:cNvPr id="0" name=""/>
        <dsp:cNvSpPr/>
      </dsp:nvSpPr>
      <dsp:spPr>
        <a:xfrm>
          <a:off x="1257299" y="-93201"/>
          <a:ext cx="1649357" cy="15822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Socioeconomic status</a:t>
          </a:r>
        </a:p>
        <a:p>
          <a:pPr marL="0" lvl="0" indent="0" algn="ctr" defTabSz="622300">
            <a:lnSpc>
              <a:spcPct val="90000"/>
            </a:lnSpc>
            <a:spcBef>
              <a:spcPct val="0"/>
            </a:spcBef>
            <a:spcAft>
              <a:spcPct val="35000"/>
            </a:spcAft>
            <a:buNone/>
          </a:pPr>
          <a:r>
            <a:rPr lang="en-US" sz="1400" kern="1200" dirty="0"/>
            <a:t>Undiagnosed/ Untreated Conditions</a:t>
          </a:r>
        </a:p>
        <a:p>
          <a:pPr marL="0" lvl="0" indent="0" algn="ctr" defTabSz="622300">
            <a:lnSpc>
              <a:spcPct val="90000"/>
            </a:lnSpc>
            <a:spcBef>
              <a:spcPct val="0"/>
            </a:spcBef>
            <a:spcAft>
              <a:spcPct val="35000"/>
            </a:spcAft>
            <a:buNone/>
          </a:pPr>
          <a:r>
            <a:rPr lang="en-US" sz="1400" kern="1200" dirty="0"/>
            <a:t>Knowledge Gaps</a:t>
          </a:r>
        </a:p>
        <a:p>
          <a:pPr marL="0" lvl="0" indent="0" algn="ctr" defTabSz="622300">
            <a:lnSpc>
              <a:spcPct val="90000"/>
            </a:lnSpc>
            <a:spcBef>
              <a:spcPct val="0"/>
            </a:spcBef>
            <a:spcAft>
              <a:spcPct val="35000"/>
            </a:spcAft>
            <a:buNone/>
          </a:pPr>
          <a:r>
            <a:rPr lang="en-US" sz="1400" kern="1200" dirty="0"/>
            <a:t>Narrow Social Networks</a:t>
          </a:r>
        </a:p>
      </dsp:txBody>
      <dsp:txXfrm>
        <a:off x="1257299" y="-93201"/>
        <a:ext cx="1649357" cy="1582264"/>
      </dsp:txXfrm>
    </dsp:sp>
    <dsp:sp modelId="{9211BB90-ADE2-FA40-A5C9-5337BEA6724D}">
      <dsp:nvSpPr>
        <dsp:cNvPr id="0" name=""/>
        <dsp:cNvSpPr/>
      </dsp:nvSpPr>
      <dsp:spPr>
        <a:xfrm>
          <a:off x="1756790" y="1827914"/>
          <a:ext cx="908684" cy="1329392"/>
        </a:xfrm>
        <a:prstGeom prst="upArrow">
          <a:avLst/>
        </a:prstGeom>
        <a:solidFill>
          <a:schemeClr val="accent1"/>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sp>
    <dsp:sp modelId="{95723F81-64C9-F24C-B88D-CF1003357432}">
      <dsp:nvSpPr>
        <dsp:cNvPr id="0" name=""/>
        <dsp:cNvSpPr/>
      </dsp:nvSpPr>
      <dsp:spPr>
        <a:xfrm>
          <a:off x="-57147" y="1927618"/>
          <a:ext cx="1992243" cy="13958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Leveraged State and Local Funds</a:t>
          </a:r>
        </a:p>
        <a:p>
          <a:pPr marL="0" lvl="0" indent="0" algn="ctr" defTabSz="622300">
            <a:lnSpc>
              <a:spcPct val="90000"/>
            </a:lnSpc>
            <a:spcBef>
              <a:spcPct val="0"/>
            </a:spcBef>
            <a:spcAft>
              <a:spcPct val="35000"/>
            </a:spcAft>
            <a:buNone/>
          </a:pPr>
          <a:r>
            <a:rPr lang="en-US" sz="1400" kern="1200" dirty="0"/>
            <a:t>Trusted Sources of diagnosis and treatment</a:t>
          </a:r>
        </a:p>
        <a:p>
          <a:pPr marL="0" lvl="0" indent="0" algn="ctr" defTabSz="622300">
            <a:lnSpc>
              <a:spcPct val="90000"/>
            </a:lnSpc>
            <a:spcBef>
              <a:spcPct val="0"/>
            </a:spcBef>
            <a:spcAft>
              <a:spcPct val="35000"/>
            </a:spcAft>
            <a:buNone/>
          </a:pPr>
          <a:r>
            <a:rPr lang="en-US" sz="1400" kern="1200" dirty="0"/>
            <a:t>Broad advocacy and knowledge networks</a:t>
          </a:r>
        </a:p>
      </dsp:txBody>
      <dsp:txXfrm>
        <a:off x="-57147" y="1927618"/>
        <a:ext cx="1992243" cy="13958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D63B9-2212-FD41-95EA-8469643EF177}">
      <dsp:nvSpPr>
        <dsp:cNvPr id="0" name=""/>
        <dsp:cNvSpPr/>
      </dsp:nvSpPr>
      <dsp:spPr>
        <a:xfrm>
          <a:off x="3176" y="366180"/>
          <a:ext cx="1444510" cy="691200"/>
        </a:xfrm>
        <a:prstGeom prst="roundRect">
          <a:avLst>
            <a:gd name="adj" fmla="val 10000"/>
          </a:avLst>
        </a:prstGeom>
        <a:solidFill>
          <a:schemeClr val="accent1"/>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Testing</a:t>
          </a:r>
        </a:p>
      </dsp:txBody>
      <dsp:txXfrm>
        <a:off x="3176" y="366180"/>
        <a:ext cx="1444510" cy="460800"/>
      </dsp:txXfrm>
    </dsp:sp>
    <dsp:sp modelId="{4CFC55D7-8E3E-E34A-A186-726612814CDA}">
      <dsp:nvSpPr>
        <dsp:cNvPr id="0" name=""/>
        <dsp:cNvSpPr/>
      </dsp:nvSpPr>
      <dsp:spPr>
        <a:xfrm>
          <a:off x="299040" y="826979"/>
          <a:ext cx="1444510" cy="13824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Provider’s Order- Outpatient ER Inpatient</a:t>
          </a:r>
        </a:p>
      </dsp:txBody>
      <dsp:txXfrm>
        <a:off x="339529" y="867468"/>
        <a:ext cx="1363532" cy="1301422"/>
      </dsp:txXfrm>
    </dsp:sp>
    <dsp:sp modelId="{25144218-44D3-2346-A069-AEEC51E86580}">
      <dsp:nvSpPr>
        <dsp:cNvPr id="0" name=""/>
        <dsp:cNvSpPr/>
      </dsp:nvSpPr>
      <dsp:spPr>
        <a:xfrm>
          <a:off x="1666670" y="416759"/>
          <a:ext cx="464243" cy="359641"/>
        </a:xfrm>
        <a:prstGeom prst="rightArrow">
          <a:avLst>
            <a:gd name="adj1" fmla="val 60000"/>
            <a:gd name="adj2" fmla="val 50000"/>
          </a:avLst>
        </a:prstGeom>
        <a:solidFill>
          <a:schemeClr val="accent2">
            <a:tint val="60000"/>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666670" y="488687"/>
        <a:ext cx="356351" cy="215785"/>
      </dsp:txXfrm>
    </dsp:sp>
    <dsp:sp modelId="{C18E667A-AEE2-8A4A-A5D5-F4D3FBAF8D07}">
      <dsp:nvSpPr>
        <dsp:cNvPr id="0" name=""/>
        <dsp:cNvSpPr/>
      </dsp:nvSpPr>
      <dsp:spPr>
        <a:xfrm>
          <a:off x="2323618" y="366180"/>
          <a:ext cx="1444510" cy="691200"/>
        </a:xfrm>
        <a:prstGeom prst="roundRect">
          <a:avLst>
            <a:gd name="adj" fmla="val 10000"/>
          </a:avLst>
        </a:prstGeom>
        <a:solidFill>
          <a:schemeClr val="accent1"/>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Evaluation</a:t>
          </a:r>
        </a:p>
      </dsp:txBody>
      <dsp:txXfrm>
        <a:off x="2323618" y="366180"/>
        <a:ext cx="1444510" cy="460800"/>
      </dsp:txXfrm>
    </dsp:sp>
    <dsp:sp modelId="{44B71B15-FF31-0F4E-B14C-F90850ABCDBF}">
      <dsp:nvSpPr>
        <dsp:cNvPr id="0" name=""/>
        <dsp:cNvSpPr/>
      </dsp:nvSpPr>
      <dsp:spPr>
        <a:xfrm>
          <a:off x="2619481" y="826979"/>
          <a:ext cx="1444510" cy="13824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Admission</a:t>
          </a:r>
        </a:p>
      </dsp:txBody>
      <dsp:txXfrm>
        <a:off x="2659970" y="867468"/>
        <a:ext cx="1363532" cy="1301422"/>
      </dsp:txXfrm>
    </dsp:sp>
    <dsp:sp modelId="{1DF8A7E4-D426-5B48-B129-DE8C4E70F33A}">
      <dsp:nvSpPr>
        <dsp:cNvPr id="0" name=""/>
        <dsp:cNvSpPr/>
      </dsp:nvSpPr>
      <dsp:spPr>
        <a:xfrm>
          <a:off x="3987111" y="416759"/>
          <a:ext cx="464243" cy="359641"/>
        </a:xfrm>
        <a:prstGeom prst="rightArrow">
          <a:avLst>
            <a:gd name="adj1" fmla="val 60000"/>
            <a:gd name="adj2" fmla="val 50000"/>
          </a:avLst>
        </a:prstGeom>
        <a:solidFill>
          <a:schemeClr val="accent2">
            <a:tint val="60000"/>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987111" y="488687"/>
        <a:ext cx="356351" cy="215785"/>
      </dsp:txXfrm>
    </dsp:sp>
    <dsp:sp modelId="{CFC701EE-F365-E04E-AA46-214380409945}">
      <dsp:nvSpPr>
        <dsp:cNvPr id="0" name=""/>
        <dsp:cNvSpPr/>
      </dsp:nvSpPr>
      <dsp:spPr>
        <a:xfrm>
          <a:off x="4644059" y="366180"/>
          <a:ext cx="1444510" cy="691200"/>
        </a:xfrm>
        <a:prstGeom prst="roundRect">
          <a:avLst>
            <a:gd name="adj" fmla="val 10000"/>
          </a:avLst>
        </a:prstGeom>
        <a:solidFill>
          <a:schemeClr val="accent1"/>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60960" numCol="1" spcCol="1270" anchor="t"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Treatments</a:t>
          </a:r>
        </a:p>
      </dsp:txBody>
      <dsp:txXfrm>
        <a:off x="4644059" y="366180"/>
        <a:ext cx="1444510" cy="460800"/>
      </dsp:txXfrm>
    </dsp:sp>
    <dsp:sp modelId="{8D32C092-678D-5242-A289-A7444CE0D7E8}">
      <dsp:nvSpPr>
        <dsp:cNvPr id="0" name=""/>
        <dsp:cNvSpPr/>
      </dsp:nvSpPr>
      <dsp:spPr>
        <a:xfrm>
          <a:off x="4939923" y="826979"/>
          <a:ext cx="1444510" cy="13824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Clinical Trials</a:t>
          </a:r>
        </a:p>
      </dsp:txBody>
      <dsp:txXfrm>
        <a:off x="4980412" y="867468"/>
        <a:ext cx="1363532" cy="130142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AADD1-AE64-0F45-A7A8-628DD977727D}">
      <dsp:nvSpPr>
        <dsp:cNvPr id="0" name=""/>
        <dsp:cNvSpPr/>
      </dsp:nvSpPr>
      <dsp:spPr>
        <a:xfrm>
          <a:off x="3176" y="726090"/>
          <a:ext cx="1444510" cy="604800"/>
        </a:xfrm>
        <a:prstGeom prst="roundRect">
          <a:avLst>
            <a:gd name="adj" fmla="val 10000"/>
          </a:avLst>
        </a:prstGeom>
        <a:solidFill>
          <a:schemeClr val="accent1"/>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ICU</a:t>
          </a:r>
        </a:p>
      </dsp:txBody>
      <dsp:txXfrm>
        <a:off x="3176" y="726090"/>
        <a:ext cx="1444510" cy="403200"/>
      </dsp:txXfrm>
    </dsp:sp>
    <dsp:sp modelId="{7B5CD48A-73E9-DE4B-A8EF-9B7491DDE8B5}">
      <dsp:nvSpPr>
        <dsp:cNvPr id="0" name=""/>
        <dsp:cNvSpPr/>
      </dsp:nvSpPr>
      <dsp:spPr>
        <a:xfrm>
          <a:off x="299040" y="1129290"/>
          <a:ext cx="1444510" cy="11088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Mechanical Ventilation</a:t>
          </a:r>
        </a:p>
      </dsp:txBody>
      <dsp:txXfrm>
        <a:off x="331516" y="1161766"/>
        <a:ext cx="1379558" cy="1043848"/>
      </dsp:txXfrm>
    </dsp:sp>
    <dsp:sp modelId="{E0D06DC7-0E42-E047-8DF1-1E028E7F487F}">
      <dsp:nvSpPr>
        <dsp:cNvPr id="0" name=""/>
        <dsp:cNvSpPr/>
      </dsp:nvSpPr>
      <dsp:spPr>
        <a:xfrm>
          <a:off x="1666670" y="747869"/>
          <a:ext cx="464243" cy="359641"/>
        </a:xfrm>
        <a:prstGeom prst="rightArrow">
          <a:avLst>
            <a:gd name="adj1" fmla="val 60000"/>
            <a:gd name="adj2" fmla="val 50000"/>
          </a:avLst>
        </a:prstGeom>
        <a:solidFill>
          <a:schemeClr val="accent2">
            <a:tint val="60000"/>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666670" y="819797"/>
        <a:ext cx="356351" cy="215785"/>
      </dsp:txXfrm>
    </dsp:sp>
    <dsp:sp modelId="{2C89BC67-6591-7F4C-A778-D92D44444E4D}">
      <dsp:nvSpPr>
        <dsp:cNvPr id="0" name=""/>
        <dsp:cNvSpPr/>
      </dsp:nvSpPr>
      <dsp:spPr>
        <a:xfrm>
          <a:off x="2323618" y="726090"/>
          <a:ext cx="1444510" cy="604800"/>
        </a:xfrm>
        <a:prstGeom prst="roundRect">
          <a:avLst>
            <a:gd name="adj" fmla="val 10000"/>
          </a:avLst>
        </a:prstGeom>
        <a:solidFill>
          <a:schemeClr val="accent1"/>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DNR</a:t>
          </a:r>
        </a:p>
      </dsp:txBody>
      <dsp:txXfrm>
        <a:off x="2323618" y="726090"/>
        <a:ext cx="1444510" cy="403200"/>
      </dsp:txXfrm>
    </dsp:sp>
    <dsp:sp modelId="{674DE999-1D66-2940-B15E-6CA4A7D56628}">
      <dsp:nvSpPr>
        <dsp:cNvPr id="0" name=""/>
        <dsp:cNvSpPr/>
      </dsp:nvSpPr>
      <dsp:spPr>
        <a:xfrm>
          <a:off x="2619481" y="1129290"/>
          <a:ext cx="1444510" cy="11088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No advanced directives</a:t>
          </a:r>
        </a:p>
      </dsp:txBody>
      <dsp:txXfrm>
        <a:off x="2651957" y="1161766"/>
        <a:ext cx="1379558" cy="1043848"/>
      </dsp:txXfrm>
    </dsp:sp>
    <dsp:sp modelId="{A23A876B-BB39-7649-94B0-8FB931A076C0}">
      <dsp:nvSpPr>
        <dsp:cNvPr id="0" name=""/>
        <dsp:cNvSpPr/>
      </dsp:nvSpPr>
      <dsp:spPr>
        <a:xfrm>
          <a:off x="3987111" y="747869"/>
          <a:ext cx="464243" cy="359641"/>
        </a:xfrm>
        <a:prstGeom prst="rightArrow">
          <a:avLst>
            <a:gd name="adj1" fmla="val 60000"/>
            <a:gd name="adj2" fmla="val 50000"/>
          </a:avLst>
        </a:prstGeom>
        <a:solidFill>
          <a:schemeClr val="accent2">
            <a:tint val="60000"/>
            <a:hueOff val="0"/>
            <a:satOff val="0"/>
            <a:lumOff val="0"/>
            <a:alphaOff val="0"/>
          </a:schemeClr>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987111" y="819797"/>
        <a:ext cx="356351" cy="215785"/>
      </dsp:txXfrm>
    </dsp:sp>
    <dsp:sp modelId="{3C94EF90-C889-9641-874F-D99936225EA9}">
      <dsp:nvSpPr>
        <dsp:cNvPr id="0" name=""/>
        <dsp:cNvSpPr/>
      </dsp:nvSpPr>
      <dsp:spPr>
        <a:xfrm>
          <a:off x="4644059" y="726090"/>
          <a:ext cx="1444510" cy="604800"/>
        </a:xfrm>
        <a:prstGeom prst="roundRect">
          <a:avLst>
            <a:gd name="adj" fmla="val 10000"/>
          </a:avLst>
        </a:prstGeom>
        <a:solidFill>
          <a:schemeClr val="accent1"/>
        </a:solidFill>
        <a:ln>
          <a:noFill/>
        </a:ln>
        <a:effectLst>
          <a:outerShdw blurRad="50800" dist="25400" algn="bl"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53340"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tx1"/>
              </a:solidFill>
            </a:rPr>
            <a:t>Discharge</a:t>
          </a:r>
        </a:p>
      </dsp:txBody>
      <dsp:txXfrm>
        <a:off x="4644059" y="726090"/>
        <a:ext cx="1444510" cy="403200"/>
      </dsp:txXfrm>
    </dsp:sp>
    <dsp:sp modelId="{535CCD3B-4021-364D-B34C-A25B41CB3E29}">
      <dsp:nvSpPr>
        <dsp:cNvPr id="0" name=""/>
        <dsp:cNvSpPr/>
      </dsp:nvSpPr>
      <dsp:spPr>
        <a:xfrm>
          <a:off x="4939923" y="1129290"/>
          <a:ext cx="1444510" cy="1108800"/>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568" tIns="99568" rIns="99568"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Home</a:t>
          </a:r>
        </a:p>
        <a:p>
          <a:pPr marL="114300" lvl="1" indent="-114300" algn="l" defTabSz="622300">
            <a:lnSpc>
              <a:spcPct val="90000"/>
            </a:lnSpc>
            <a:spcBef>
              <a:spcPct val="0"/>
            </a:spcBef>
            <a:spcAft>
              <a:spcPct val="15000"/>
            </a:spcAft>
            <a:buChar char="•"/>
          </a:pPr>
          <a:r>
            <a:rPr lang="en-US" sz="1400" kern="1200" dirty="0"/>
            <a:t>Hospice</a:t>
          </a:r>
        </a:p>
        <a:p>
          <a:pPr marL="114300" lvl="1" indent="-114300" algn="l" defTabSz="622300">
            <a:lnSpc>
              <a:spcPct val="90000"/>
            </a:lnSpc>
            <a:spcBef>
              <a:spcPct val="0"/>
            </a:spcBef>
            <a:spcAft>
              <a:spcPct val="15000"/>
            </a:spcAft>
            <a:buChar char="•"/>
          </a:pPr>
          <a:r>
            <a:rPr lang="en-US" sz="1400" kern="1200" dirty="0"/>
            <a:t>LTAC</a:t>
          </a:r>
        </a:p>
        <a:p>
          <a:pPr marL="114300" lvl="1" indent="-114300" algn="l" defTabSz="622300">
            <a:lnSpc>
              <a:spcPct val="90000"/>
            </a:lnSpc>
            <a:spcBef>
              <a:spcPct val="0"/>
            </a:spcBef>
            <a:spcAft>
              <a:spcPct val="15000"/>
            </a:spcAft>
            <a:buChar char="•"/>
          </a:pPr>
          <a:r>
            <a:rPr lang="en-US" sz="1400" kern="1200" dirty="0"/>
            <a:t>Readmission</a:t>
          </a:r>
        </a:p>
      </dsp:txBody>
      <dsp:txXfrm>
        <a:off x="4972399" y="1161766"/>
        <a:ext cx="1379558" cy="10438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A7A4F-C8EF-464B-8367-CCB539BEB353}">
      <dsp:nvSpPr>
        <dsp:cNvPr id="0" name=""/>
        <dsp:cNvSpPr/>
      </dsp:nvSpPr>
      <dsp:spPr>
        <a:xfrm>
          <a:off x="0" y="13071"/>
          <a:ext cx="3657600" cy="570375"/>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t>Reduces HIV Viral Transmission</a:t>
          </a:r>
          <a:endParaRPr lang="en-US" sz="1500" kern="1200" dirty="0"/>
        </a:p>
      </dsp:txBody>
      <dsp:txXfrm>
        <a:off x="27843" y="40914"/>
        <a:ext cx="3601914" cy="514689"/>
      </dsp:txXfrm>
    </dsp:sp>
    <dsp:sp modelId="{1E70DC32-EDDB-044A-BBB0-E0AC21CCD60A}">
      <dsp:nvSpPr>
        <dsp:cNvPr id="0" name=""/>
        <dsp:cNvSpPr/>
      </dsp:nvSpPr>
      <dsp:spPr>
        <a:xfrm>
          <a:off x="0" y="626646"/>
          <a:ext cx="3657600" cy="570375"/>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t>Controls Comorbid Conditions</a:t>
          </a:r>
          <a:endParaRPr lang="en-US" sz="1500" kern="1200" dirty="0"/>
        </a:p>
      </dsp:txBody>
      <dsp:txXfrm>
        <a:off x="27843" y="654489"/>
        <a:ext cx="3601914" cy="514689"/>
      </dsp:txXfrm>
    </dsp:sp>
    <dsp:sp modelId="{D508A865-03A0-4741-8669-FB8F0F3A44E7}">
      <dsp:nvSpPr>
        <dsp:cNvPr id="0" name=""/>
        <dsp:cNvSpPr/>
      </dsp:nvSpPr>
      <dsp:spPr>
        <a:xfrm>
          <a:off x="0" y="1240221"/>
          <a:ext cx="3657600" cy="570375"/>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a:t>Reduces Hospitalizations</a:t>
          </a:r>
          <a:endParaRPr lang="en-US" sz="1500" kern="1200"/>
        </a:p>
      </dsp:txBody>
      <dsp:txXfrm>
        <a:off x="27843" y="1268064"/>
        <a:ext cx="3601914" cy="514689"/>
      </dsp:txXfrm>
    </dsp:sp>
    <dsp:sp modelId="{5EC29064-46F1-E84B-9DA8-9569FF9D551A}">
      <dsp:nvSpPr>
        <dsp:cNvPr id="0" name=""/>
        <dsp:cNvSpPr/>
      </dsp:nvSpPr>
      <dsp:spPr>
        <a:xfrm>
          <a:off x="0" y="1853797"/>
          <a:ext cx="3657600" cy="570375"/>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a:t>Reduces Length of Hospital Stay</a:t>
          </a:r>
          <a:endParaRPr lang="en-US" sz="1500" kern="1200"/>
        </a:p>
      </dsp:txBody>
      <dsp:txXfrm>
        <a:off x="27843" y="1881640"/>
        <a:ext cx="3601914" cy="514689"/>
      </dsp:txXfrm>
    </dsp:sp>
    <dsp:sp modelId="{3E71C590-CA2A-AD42-824A-491EA5BC68BE}">
      <dsp:nvSpPr>
        <dsp:cNvPr id="0" name=""/>
        <dsp:cNvSpPr/>
      </dsp:nvSpPr>
      <dsp:spPr>
        <a:xfrm>
          <a:off x="0" y="2467372"/>
          <a:ext cx="3657600" cy="570375"/>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t>Reduces Deaths due to COVID-19 in People with HIV</a:t>
          </a:r>
          <a:endParaRPr lang="en-US" sz="1500" kern="1200" dirty="0"/>
        </a:p>
      </dsp:txBody>
      <dsp:txXfrm>
        <a:off x="27843" y="2495215"/>
        <a:ext cx="3601914" cy="514689"/>
      </dsp:txXfrm>
    </dsp:sp>
    <dsp:sp modelId="{03CAA297-094A-8142-94FE-CA1FE72BD3C4}">
      <dsp:nvSpPr>
        <dsp:cNvPr id="0" name=""/>
        <dsp:cNvSpPr/>
      </dsp:nvSpPr>
      <dsp:spPr>
        <a:xfrm>
          <a:off x="0" y="3080947"/>
          <a:ext cx="3657600" cy="570375"/>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Preventing COVID-19/ Vaccination</a:t>
          </a:r>
        </a:p>
      </dsp:txBody>
      <dsp:txXfrm>
        <a:off x="27843" y="3108790"/>
        <a:ext cx="3601914" cy="5146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816F3-D3AE-446F-BFAD-3B4770AD9B57}">
      <dsp:nvSpPr>
        <dsp:cNvPr id="0" name=""/>
        <dsp:cNvSpPr/>
      </dsp:nvSpPr>
      <dsp:spPr>
        <a:xfrm>
          <a:off x="0" y="399"/>
          <a:ext cx="6236677" cy="935621"/>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0C352CA5-F351-4C78-B71A-C6F6A5701E47}">
      <dsp:nvSpPr>
        <dsp:cNvPr id="0" name=""/>
        <dsp:cNvSpPr/>
      </dsp:nvSpPr>
      <dsp:spPr>
        <a:xfrm>
          <a:off x="283025" y="210914"/>
          <a:ext cx="514591" cy="514591"/>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6451B09-031D-4B42-A1D3-C3CBEEBB4EFC}">
      <dsp:nvSpPr>
        <dsp:cNvPr id="0" name=""/>
        <dsp:cNvSpPr/>
      </dsp:nvSpPr>
      <dsp:spPr>
        <a:xfrm>
          <a:off x="1080642" y="399"/>
          <a:ext cx="5156034" cy="935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20" tIns="99020" rIns="99020" bIns="99020" numCol="1" spcCol="1270" anchor="ctr" anchorCtr="0">
          <a:noAutofit/>
        </a:bodyPr>
        <a:lstStyle/>
        <a:p>
          <a:pPr marL="0" lvl="0" indent="0" algn="l" defTabSz="1111250">
            <a:lnSpc>
              <a:spcPct val="100000"/>
            </a:lnSpc>
            <a:spcBef>
              <a:spcPct val="0"/>
            </a:spcBef>
            <a:spcAft>
              <a:spcPct val="35000"/>
            </a:spcAft>
            <a:buNone/>
          </a:pPr>
          <a:r>
            <a:rPr lang="en-US" sz="2500" b="0" i="0" kern="1200"/>
            <a:t>Feel free to email: </a:t>
          </a:r>
          <a:endParaRPr lang="en-US" sz="2500" kern="1200"/>
        </a:p>
      </dsp:txBody>
      <dsp:txXfrm>
        <a:off x="1080642" y="399"/>
        <a:ext cx="5156034" cy="935621"/>
      </dsp:txXfrm>
    </dsp:sp>
    <dsp:sp modelId="{B81AF971-F137-4004-BC11-04F647E7F3D4}">
      <dsp:nvSpPr>
        <dsp:cNvPr id="0" name=""/>
        <dsp:cNvSpPr/>
      </dsp:nvSpPr>
      <dsp:spPr>
        <a:xfrm>
          <a:off x="0" y="1169926"/>
          <a:ext cx="6236677" cy="935621"/>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CF6BF21B-E215-4B33-9202-9F27130C491D}">
      <dsp:nvSpPr>
        <dsp:cNvPr id="0" name=""/>
        <dsp:cNvSpPr/>
      </dsp:nvSpPr>
      <dsp:spPr>
        <a:xfrm>
          <a:off x="283025" y="1380441"/>
          <a:ext cx="514591" cy="514591"/>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47246BA-3831-407C-BC5C-2AD9D176608C}">
      <dsp:nvSpPr>
        <dsp:cNvPr id="0" name=""/>
        <dsp:cNvSpPr/>
      </dsp:nvSpPr>
      <dsp:spPr>
        <a:xfrm>
          <a:off x="1080642" y="1169926"/>
          <a:ext cx="5156034" cy="935621"/>
        </a:xfrm>
        <a:prstGeom prst="rect">
          <a:avLst/>
        </a:prstGeom>
        <a:solidFill>
          <a:schemeClr val="accent1"/>
        </a:solidFill>
        <a:ln>
          <a:noFill/>
        </a:ln>
        <a:effectLst/>
      </dsp:spPr>
      <dsp:style>
        <a:lnRef idx="0">
          <a:scrgbClr r="0" g="0" b="0"/>
        </a:lnRef>
        <a:fillRef idx="0">
          <a:scrgbClr r="0" g="0" b="0"/>
        </a:fillRef>
        <a:effectRef idx="0">
          <a:scrgbClr r="0" g="0" b="0"/>
        </a:effectRef>
        <a:fontRef idx="minor"/>
      </dsp:style>
      <dsp:txBody>
        <a:bodyPr spcFirstLastPara="0" vert="horz" wrap="square" lIns="99020" tIns="99020" rIns="99020" bIns="99020" numCol="1" spcCol="1270" anchor="ctr" anchorCtr="0">
          <a:noAutofit/>
        </a:bodyPr>
        <a:lstStyle/>
        <a:p>
          <a:pPr marL="0" lvl="0" indent="0" algn="l" defTabSz="1111250">
            <a:lnSpc>
              <a:spcPct val="100000"/>
            </a:lnSpc>
            <a:spcBef>
              <a:spcPct val="0"/>
            </a:spcBef>
            <a:spcAft>
              <a:spcPct val="35000"/>
            </a:spcAft>
            <a:buNone/>
          </a:pPr>
          <a:r>
            <a:rPr lang="en-US" sz="2500" b="0" i="0" kern="1200" dirty="0"/>
            <a:t>Deborah Morris-Harris PhD, MD, EMBA</a:t>
          </a:r>
          <a:endParaRPr lang="en-US" sz="2500" kern="1200" dirty="0"/>
        </a:p>
      </dsp:txBody>
      <dsp:txXfrm>
        <a:off x="1080642" y="1169926"/>
        <a:ext cx="5156034" cy="935621"/>
      </dsp:txXfrm>
    </dsp:sp>
    <dsp:sp modelId="{1A9AE708-B1A6-4FE9-AC02-B5C09F53F4D0}">
      <dsp:nvSpPr>
        <dsp:cNvPr id="0" name=""/>
        <dsp:cNvSpPr/>
      </dsp:nvSpPr>
      <dsp:spPr>
        <a:xfrm>
          <a:off x="0" y="2339452"/>
          <a:ext cx="6236677" cy="935621"/>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sp>
    <dsp:sp modelId="{6EDA0A3C-4369-4C8F-8AD9-A234DB987FED}">
      <dsp:nvSpPr>
        <dsp:cNvPr id="0" name=""/>
        <dsp:cNvSpPr/>
      </dsp:nvSpPr>
      <dsp:spPr>
        <a:xfrm>
          <a:off x="283025" y="2549967"/>
          <a:ext cx="514591" cy="514591"/>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A1DE7F-B8F5-4246-9C9B-D427E953620D}">
      <dsp:nvSpPr>
        <dsp:cNvPr id="0" name=""/>
        <dsp:cNvSpPr/>
      </dsp:nvSpPr>
      <dsp:spPr>
        <a:xfrm>
          <a:off x="1080642" y="2339452"/>
          <a:ext cx="5156034" cy="935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20" tIns="99020" rIns="99020" bIns="99020" numCol="1" spcCol="1270" anchor="ctr" anchorCtr="0">
          <a:noAutofit/>
        </a:bodyPr>
        <a:lstStyle/>
        <a:p>
          <a:pPr marL="0" lvl="0" indent="0" algn="l" defTabSz="1111250">
            <a:lnSpc>
              <a:spcPct val="100000"/>
            </a:lnSpc>
            <a:spcBef>
              <a:spcPct val="0"/>
            </a:spcBef>
            <a:spcAft>
              <a:spcPct val="35000"/>
            </a:spcAft>
            <a:buNone/>
          </a:pPr>
          <a:r>
            <a:rPr lang="en-US" sz="2500" b="0" i="0" kern="1200"/>
            <a:t>Deborah.Morris-Harris@PRISMNTX.org</a:t>
          </a:r>
          <a:endParaRPr lang="en-US" sz="2500" kern="1200"/>
        </a:p>
      </dsp:txBody>
      <dsp:txXfrm>
        <a:off x="1080642" y="2339452"/>
        <a:ext cx="5156034" cy="93562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A3EF21F7-98FD-41A7-A4CE-714FDED71D4E}" type="datetimeFigureOut">
              <a:rPr lang="en-US" smtClean="0"/>
              <a:t>9/21/21</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85959707-24D2-46CE-984F-5B71E66ECA7D}" type="slidenum">
              <a:rPr lang="en-US" smtClean="0"/>
              <a:t>‹#›</a:t>
            </a:fld>
            <a:endParaRPr lang="en-US" dirty="0"/>
          </a:p>
        </p:txBody>
      </p:sp>
    </p:spTree>
    <p:extLst>
      <p:ext uri="{BB962C8B-B14F-4D97-AF65-F5344CB8AC3E}">
        <p14:creationId xmlns:p14="http://schemas.microsoft.com/office/powerpoint/2010/main" val="3160676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F16BC46E-AFF4-4598-8970-9842EB7E8193}" type="datetimeFigureOut">
              <a:rPr lang="en-US" smtClean="0"/>
              <a:t>9/20/21</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F264BA1E-6AC7-4534-AA62-D6AA5C834DC4}" type="slidenum">
              <a:rPr lang="en-US" smtClean="0"/>
              <a:t>‹#›</a:t>
            </a:fld>
            <a:endParaRPr lang="en-US" dirty="0"/>
          </a:p>
        </p:txBody>
      </p:sp>
    </p:spTree>
    <p:extLst>
      <p:ext uri="{BB962C8B-B14F-4D97-AF65-F5344CB8AC3E}">
        <p14:creationId xmlns:p14="http://schemas.microsoft.com/office/powerpoint/2010/main" val="1531547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idsvu.org/resource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ahajournals.org/doi/abs/10.1161/CIRCINTERVENTIONS.117.005925"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echo.unm.edu/locations-2/echo-hubs-superhubs-united-states/"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mailto:hivecho@salud.unm.ed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Version date_ 06 2021</a:t>
            </a:r>
          </a:p>
          <a:p>
            <a:r>
              <a:rPr lang="en-US" dirty="0"/>
              <a:t>UTMB conference</a:t>
            </a:r>
          </a:p>
        </p:txBody>
      </p:sp>
      <p:sp>
        <p:nvSpPr>
          <p:cNvPr id="4" name="Slide Number Placeholder 3"/>
          <p:cNvSpPr>
            <a:spLocks noGrp="1"/>
          </p:cNvSpPr>
          <p:nvPr>
            <p:ph type="sldNum" sz="quarter" idx="10"/>
          </p:nvPr>
        </p:nvSpPr>
        <p:spPr/>
        <p:txBody>
          <a:bodyPr/>
          <a:lstStyle/>
          <a:p>
            <a:fld id="{C35331D5-CC8E-5542-9972-4FCE376784B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977424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264BA1E-6AC7-4534-AA62-D6AA5C834DC4}" type="slidenum">
              <a:rPr lang="en-US" smtClean="0"/>
              <a:t>11</a:t>
            </a:fld>
            <a:endParaRPr lang="en-US" dirty="0"/>
          </a:p>
        </p:txBody>
      </p:sp>
    </p:spTree>
    <p:extLst>
      <p:ext uri="{BB962C8B-B14F-4D97-AF65-F5344CB8AC3E}">
        <p14:creationId xmlns:p14="http://schemas.microsoft.com/office/powerpoint/2010/main" val="903799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264BA1E-6AC7-4534-AA62-D6AA5C834DC4}" type="slidenum">
              <a:rPr lang="en-US" smtClean="0"/>
              <a:t>13</a:t>
            </a:fld>
            <a:endParaRPr lang="en-US" dirty="0"/>
          </a:p>
        </p:txBody>
      </p:sp>
    </p:spTree>
    <p:extLst>
      <p:ext uri="{BB962C8B-B14F-4D97-AF65-F5344CB8AC3E}">
        <p14:creationId xmlns:p14="http://schemas.microsoft.com/office/powerpoint/2010/main" val="683302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264BA1E-6AC7-4534-AA62-D6AA5C834DC4}" type="slidenum">
              <a:rPr lang="en-US" smtClean="0"/>
              <a:t>14</a:t>
            </a:fld>
            <a:endParaRPr lang="en-US" dirty="0"/>
          </a:p>
        </p:txBody>
      </p:sp>
    </p:spTree>
    <p:extLst>
      <p:ext uri="{BB962C8B-B14F-4D97-AF65-F5344CB8AC3E}">
        <p14:creationId xmlns:p14="http://schemas.microsoft.com/office/powerpoint/2010/main" val="1494258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16</a:t>
            </a:fld>
            <a:endParaRPr lang="en-US" dirty="0"/>
          </a:p>
        </p:txBody>
      </p:sp>
    </p:spTree>
    <p:extLst>
      <p:ext uri="{BB962C8B-B14F-4D97-AF65-F5344CB8AC3E}">
        <p14:creationId xmlns:p14="http://schemas.microsoft.com/office/powerpoint/2010/main" val="1297698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dallascounty.org/</a:t>
            </a:r>
            <a:r>
              <a:rPr lang="en-US" dirty="0" err="1"/>
              <a:t>hhs</a:t>
            </a:r>
            <a:r>
              <a:rPr lang="en-US" dirty="0"/>
              <a:t>, “About Us”</a:t>
            </a:r>
          </a:p>
          <a:p>
            <a:r>
              <a:rPr lang="en-US" baseline="30000" dirty="0"/>
              <a:t>2</a:t>
            </a:r>
            <a:r>
              <a:rPr lang="en-US" dirty="0"/>
              <a:t>https://</a:t>
            </a:r>
            <a:r>
              <a:rPr lang="en-US" dirty="0" err="1"/>
              <a:t>www.census.gov</a:t>
            </a:r>
            <a:r>
              <a:rPr lang="en-US" dirty="0"/>
              <a:t>/data/developers/data-sets/acs-5year.html</a:t>
            </a:r>
          </a:p>
          <a:p>
            <a:r>
              <a:rPr lang="en-US" baseline="0" dirty="0"/>
              <a:t>3https://</a:t>
            </a:r>
            <a:r>
              <a:rPr lang="en-US" baseline="0" dirty="0" err="1"/>
              <a:t>www.census.gov</a:t>
            </a:r>
            <a:r>
              <a:rPr lang="en-US" baseline="0" dirty="0"/>
              <a:t>/</a:t>
            </a:r>
            <a:r>
              <a:rPr lang="en-US" baseline="0" dirty="0" err="1"/>
              <a:t>quickfacts</a:t>
            </a:r>
            <a:r>
              <a:rPr lang="en-US" baseline="0" dirty="0"/>
              <a:t>/</a:t>
            </a:r>
            <a:r>
              <a:rPr lang="en-US" baseline="0" dirty="0" err="1"/>
              <a:t>dallascountytexas</a:t>
            </a:r>
            <a:endParaRPr lang="en-US" baseline="0" dirty="0"/>
          </a:p>
          <a:p>
            <a:r>
              <a:rPr lang="en-US" baseline="30000" dirty="0"/>
              <a:t>4</a:t>
            </a:r>
            <a:r>
              <a:rPr lang="en-US" sz="1200" b="0" i="0" kern="1200" dirty="0">
                <a:solidFill>
                  <a:schemeClr val="tx1"/>
                </a:solidFill>
                <a:effectLst/>
                <a:latin typeface="+mn-lt"/>
                <a:ea typeface="+mn-ea"/>
                <a:cs typeface="+mn-cs"/>
              </a:rPr>
              <a:t>www.visitdallas.com/about/diverse-</a:t>
            </a:r>
            <a:r>
              <a:rPr lang="en-US" sz="1200" b="0" i="0" kern="1200" dirty="0" err="1">
                <a:solidFill>
                  <a:schemeClr val="tx1"/>
                </a:solidFill>
                <a:effectLst/>
                <a:latin typeface="+mn-lt"/>
                <a:ea typeface="+mn-ea"/>
                <a:cs typeface="+mn-cs"/>
              </a:rPr>
              <a:t>dallas</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latino.html</a:t>
            </a:r>
            <a:endParaRPr lang="en-US" sz="1200" b="0" i="0" kern="1200" dirty="0">
              <a:solidFill>
                <a:schemeClr val="tx1"/>
              </a:solidFill>
              <a:effectLst/>
              <a:latin typeface="+mn-lt"/>
              <a:ea typeface="+mn-ea"/>
              <a:cs typeface="+mn-cs"/>
            </a:endParaRPr>
          </a:p>
          <a:p>
            <a:r>
              <a:rPr lang="en-US" sz="1200" b="0" i="0" kern="1200" baseline="30000" dirty="0">
                <a:solidFill>
                  <a:schemeClr val="tx1"/>
                </a:solidFill>
                <a:effectLst/>
                <a:latin typeface="+mn-lt"/>
                <a:ea typeface="+mn-ea"/>
                <a:cs typeface="+mn-cs"/>
              </a:rPr>
              <a:t>5</a:t>
            </a:r>
            <a:r>
              <a:rPr lang="en-US" sz="1200" b="0" i="0" kern="1200" baseline="0" dirty="0">
                <a:solidFill>
                  <a:schemeClr val="tx1"/>
                </a:solidFill>
                <a:effectLst/>
                <a:latin typeface="+mn-lt"/>
                <a:ea typeface="+mn-ea"/>
                <a:cs typeface="+mn-cs"/>
              </a:rPr>
              <a:t> https://</a:t>
            </a:r>
            <a:r>
              <a:rPr lang="en-US" sz="1200" b="0" i="0" kern="1200" baseline="0" dirty="0" err="1">
                <a:solidFill>
                  <a:schemeClr val="tx1"/>
                </a:solidFill>
                <a:effectLst/>
                <a:latin typeface="+mn-lt"/>
                <a:ea typeface="+mn-ea"/>
                <a:cs typeface="+mn-cs"/>
              </a:rPr>
              <a:t>www.census.gov</a:t>
            </a:r>
            <a:r>
              <a:rPr lang="en-US" sz="1200" b="0" i="0" kern="1200" baseline="0" dirty="0">
                <a:solidFill>
                  <a:schemeClr val="tx1"/>
                </a:solidFill>
                <a:effectLst/>
                <a:latin typeface="+mn-lt"/>
                <a:ea typeface="+mn-ea"/>
                <a:cs typeface="+mn-cs"/>
              </a:rPr>
              <a:t>/</a:t>
            </a:r>
            <a:r>
              <a:rPr lang="en-US" sz="1200" b="0" i="0" kern="1200" baseline="0" dirty="0" err="1">
                <a:solidFill>
                  <a:schemeClr val="tx1"/>
                </a:solidFill>
                <a:effectLst/>
                <a:latin typeface="+mn-lt"/>
                <a:ea typeface="+mn-ea"/>
                <a:cs typeface="+mn-cs"/>
              </a:rPr>
              <a:t>quickfacts</a:t>
            </a:r>
            <a:r>
              <a:rPr lang="en-US" sz="1200" b="0" i="0" kern="1200" baseline="0" dirty="0">
                <a:solidFill>
                  <a:schemeClr val="tx1"/>
                </a:solidFill>
                <a:effectLst/>
                <a:latin typeface="+mn-lt"/>
                <a:ea typeface="+mn-ea"/>
                <a:cs typeface="+mn-cs"/>
              </a:rPr>
              <a:t>/</a:t>
            </a:r>
            <a:r>
              <a:rPr lang="en-US" sz="1200" b="0" i="0" kern="1200" baseline="0" dirty="0" err="1">
                <a:solidFill>
                  <a:schemeClr val="tx1"/>
                </a:solidFill>
                <a:effectLst/>
                <a:latin typeface="+mn-lt"/>
                <a:ea typeface="+mn-ea"/>
                <a:cs typeface="+mn-cs"/>
              </a:rPr>
              <a:t>dallascountytexas</a:t>
            </a:r>
            <a:endParaRPr lang="en-US" baseline="30000" dirty="0"/>
          </a:p>
        </p:txBody>
      </p:sp>
      <p:sp>
        <p:nvSpPr>
          <p:cNvPr id="4" name="Slide Number Placeholder 3"/>
          <p:cNvSpPr>
            <a:spLocks noGrp="1"/>
          </p:cNvSpPr>
          <p:nvPr>
            <p:ph type="sldNum" sz="quarter" idx="5"/>
          </p:nvPr>
        </p:nvSpPr>
        <p:spPr/>
        <p:txBody>
          <a:bodyPr/>
          <a:lstStyle/>
          <a:p>
            <a:fld id="{F264BA1E-6AC7-4534-AA62-D6AA5C834DC4}" type="slidenum">
              <a:rPr lang="en-US" smtClean="0"/>
              <a:t>17</a:t>
            </a:fld>
            <a:endParaRPr lang="en-US" dirty="0"/>
          </a:p>
        </p:txBody>
      </p:sp>
    </p:spTree>
    <p:extLst>
      <p:ext uri="{BB962C8B-B14F-4D97-AF65-F5344CB8AC3E}">
        <p14:creationId xmlns:p14="http://schemas.microsoft.com/office/powerpoint/2010/main" val="2126062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t>1</a:t>
            </a:r>
            <a:r>
              <a:rPr lang="en-US" dirty="0"/>
              <a:t>dallascounty.org/</a:t>
            </a:r>
            <a:r>
              <a:rPr lang="en-US" dirty="0" err="1"/>
              <a:t>hhs</a:t>
            </a:r>
            <a:r>
              <a:rPr lang="en-US" dirty="0"/>
              <a:t>, “About Us”</a:t>
            </a:r>
          </a:p>
          <a:p>
            <a:r>
              <a:rPr lang="en-US" baseline="30000" dirty="0"/>
              <a:t>2</a:t>
            </a:r>
            <a:r>
              <a:rPr lang="en-US" dirty="0"/>
              <a:t>https://</a:t>
            </a:r>
            <a:r>
              <a:rPr lang="en-US" dirty="0" err="1"/>
              <a:t>www.census.gov</a:t>
            </a:r>
            <a:r>
              <a:rPr lang="en-US" dirty="0"/>
              <a:t>/data/developers/data-sets/acs-5year.html</a:t>
            </a:r>
          </a:p>
          <a:p>
            <a:r>
              <a:rPr lang="en-US" baseline="0" dirty="0"/>
              <a:t>3https://</a:t>
            </a:r>
            <a:r>
              <a:rPr lang="en-US" baseline="0" dirty="0" err="1"/>
              <a:t>www.census.gov</a:t>
            </a:r>
            <a:r>
              <a:rPr lang="en-US" baseline="0" dirty="0"/>
              <a:t>/</a:t>
            </a:r>
            <a:r>
              <a:rPr lang="en-US" baseline="0" dirty="0" err="1"/>
              <a:t>quickfacts</a:t>
            </a:r>
            <a:r>
              <a:rPr lang="en-US" baseline="0" dirty="0"/>
              <a:t>/</a:t>
            </a:r>
            <a:r>
              <a:rPr lang="en-US" baseline="0" dirty="0" err="1"/>
              <a:t>dallascountytexas</a:t>
            </a:r>
            <a:endParaRPr lang="en-US" baseline="0" dirty="0"/>
          </a:p>
          <a:p>
            <a:r>
              <a:rPr lang="en-US" baseline="30000" dirty="0"/>
              <a:t>4</a:t>
            </a:r>
            <a:r>
              <a:rPr lang="en-US" sz="1200" b="0" i="0" kern="1200" dirty="0">
                <a:solidFill>
                  <a:schemeClr val="tx1"/>
                </a:solidFill>
                <a:effectLst/>
                <a:latin typeface="+mn-lt"/>
                <a:ea typeface="+mn-ea"/>
                <a:cs typeface="+mn-cs"/>
              </a:rPr>
              <a:t>www.visitdallas.com/about/diverse-</a:t>
            </a:r>
            <a:r>
              <a:rPr lang="en-US" sz="1200" b="0" i="0" kern="1200" dirty="0" err="1">
                <a:solidFill>
                  <a:schemeClr val="tx1"/>
                </a:solidFill>
                <a:effectLst/>
                <a:latin typeface="+mn-lt"/>
                <a:ea typeface="+mn-ea"/>
                <a:cs typeface="+mn-cs"/>
              </a:rPr>
              <a:t>dallas</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latino.html</a:t>
            </a:r>
            <a:endParaRPr lang="en-US" sz="1200" b="0" i="0" kern="1200" dirty="0">
              <a:solidFill>
                <a:schemeClr val="tx1"/>
              </a:solidFill>
              <a:effectLst/>
              <a:latin typeface="+mn-lt"/>
              <a:ea typeface="+mn-ea"/>
              <a:cs typeface="+mn-cs"/>
            </a:endParaRPr>
          </a:p>
          <a:p>
            <a:r>
              <a:rPr lang="en-US" sz="1200" b="0" i="0" kern="1200" baseline="30000" dirty="0">
                <a:solidFill>
                  <a:schemeClr val="tx1"/>
                </a:solidFill>
                <a:effectLst/>
                <a:latin typeface="+mn-lt"/>
                <a:ea typeface="+mn-ea"/>
                <a:cs typeface="+mn-cs"/>
              </a:rPr>
              <a:t>5</a:t>
            </a:r>
            <a:r>
              <a:rPr lang="en-US" sz="1200" b="0" i="0" kern="1200" baseline="0" dirty="0">
                <a:solidFill>
                  <a:schemeClr val="tx1"/>
                </a:solidFill>
                <a:effectLst/>
                <a:latin typeface="+mn-lt"/>
                <a:ea typeface="+mn-ea"/>
                <a:cs typeface="+mn-cs"/>
              </a:rPr>
              <a:t> https://</a:t>
            </a:r>
            <a:r>
              <a:rPr lang="en-US" sz="1200" b="0" i="0" kern="1200" baseline="0" dirty="0" err="1">
                <a:solidFill>
                  <a:schemeClr val="tx1"/>
                </a:solidFill>
                <a:effectLst/>
                <a:latin typeface="+mn-lt"/>
                <a:ea typeface="+mn-ea"/>
                <a:cs typeface="+mn-cs"/>
              </a:rPr>
              <a:t>www.census.gov</a:t>
            </a:r>
            <a:r>
              <a:rPr lang="en-US" sz="1200" b="0" i="0" kern="1200" baseline="0" dirty="0">
                <a:solidFill>
                  <a:schemeClr val="tx1"/>
                </a:solidFill>
                <a:effectLst/>
                <a:latin typeface="+mn-lt"/>
                <a:ea typeface="+mn-ea"/>
                <a:cs typeface="+mn-cs"/>
              </a:rPr>
              <a:t>/</a:t>
            </a:r>
            <a:r>
              <a:rPr lang="en-US" sz="1200" b="0" i="0" kern="1200" baseline="0" dirty="0" err="1">
                <a:solidFill>
                  <a:schemeClr val="tx1"/>
                </a:solidFill>
                <a:effectLst/>
                <a:latin typeface="+mn-lt"/>
                <a:ea typeface="+mn-ea"/>
                <a:cs typeface="+mn-cs"/>
              </a:rPr>
              <a:t>quickfacts</a:t>
            </a:r>
            <a:r>
              <a:rPr lang="en-US" sz="1200" b="0" i="0" kern="1200" baseline="0" dirty="0">
                <a:solidFill>
                  <a:schemeClr val="tx1"/>
                </a:solidFill>
                <a:effectLst/>
                <a:latin typeface="+mn-lt"/>
                <a:ea typeface="+mn-ea"/>
                <a:cs typeface="+mn-cs"/>
              </a:rPr>
              <a:t>/</a:t>
            </a:r>
            <a:r>
              <a:rPr lang="en-US" sz="1200" b="0" i="0" kern="1200" baseline="0" dirty="0" err="1">
                <a:solidFill>
                  <a:schemeClr val="tx1"/>
                </a:solidFill>
                <a:effectLst/>
                <a:latin typeface="+mn-lt"/>
                <a:ea typeface="+mn-ea"/>
                <a:cs typeface="+mn-cs"/>
              </a:rPr>
              <a:t>dallascountytexas</a:t>
            </a:r>
            <a:endParaRPr lang="en-US" baseline="30000" dirty="0"/>
          </a:p>
        </p:txBody>
      </p:sp>
      <p:sp>
        <p:nvSpPr>
          <p:cNvPr id="4" name="Slide Number Placeholder 3"/>
          <p:cNvSpPr>
            <a:spLocks noGrp="1"/>
          </p:cNvSpPr>
          <p:nvPr>
            <p:ph type="sldNum" sz="quarter" idx="5"/>
          </p:nvPr>
        </p:nvSpPr>
        <p:spPr/>
        <p:txBody>
          <a:bodyPr/>
          <a:lstStyle/>
          <a:p>
            <a:fld id="{F264BA1E-6AC7-4534-AA62-D6AA5C834DC4}" type="slidenum">
              <a:rPr lang="en-US" smtClean="0"/>
              <a:t>18</a:t>
            </a:fld>
            <a:endParaRPr lang="en-US" dirty="0"/>
          </a:p>
        </p:txBody>
      </p:sp>
    </p:spTree>
    <p:extLst>
      <p:ext uri="{BB962C8B-B14F-4D97-AF65-F5344CB8AC3E}">
        <p14:creationId xmlns:p14="http://schemas.microsoft.com/office/powerpoint/2010/main" val="872965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PHNTX has 5 large categories of insurers: </a:t>
            </a:r>
          </a:p>
          <a:p>
            <a:endParaRPr lang="en-US" dirty="0"/>
          </a:p>
        </p:txBody>
      </p:sp>
      <p:sp>
        <p:nvSpPr>
          <p:cNvPr id="4" name="Slide Number Placeholder 3"/>
          <p:cNvSpPr>
            <a:spLocks noGrp="1"/>
          </p:cNvSpPr>
          <p:nvPr>
            <p:ph type="sldNum" sz="quarter" idx="5"/>
          </p:nvPr>
        </p:nvSpPr>
        <p:spPr/>
        <p:txBody>
          <a:bodyPr/>
          <a:lstStyle/>
          <a:p>
            <a:fld id="{B59C1EAB-0E1B-E44F-9289-DDB79ECF047F}" type="slidenum">
              <a:rPr lang="en-US" smtClean="0"/>
              <a:t>19</a:t>
            </a:fld>
            <a:endParaRPr lang="en-US"/>
          </a:p>
        </p:txBody>
      </p:sp>
    </p:spTree>
    <p:extLst>
      <p:ext uri="{BB962C8B-B14F-4D97-AF65-F5344CB8AC3E}">
        <p14:creationId xmlns:p14="http://schemas.microsoft.com/office/powerpoint/2010/main" val="714901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Prism Health North Texas has three well-placed clinic locations.</a:t>
            </a:r>
            <a:r>
              <a:rPr lang="en-US" baseline="0" dirty="0"/>
              <a:t> The clinics </a:t>
            </a:r>
            <a:r>
              <a:rPr lang="en-US" dirty="0"/>
              <a:t>provide access to residents</a:t>
            </a:r>
            <a:r>
              <a:rPr lang="en-US" baseline="0" dirty="0"/>
              <a:t> living in zip codes  classified as being the unhealthiest and having the highest number of new HIV cases. </a:t>
            </a:r>
          </a:p>
          <a:p>
            <a:r>
              <a:rPr lang="en-US" dirty="0">
                <a:hlinkClick r:id="rId3"/>
              </a:rPr>
              <a:t>https://aidsvu.org/resources/#/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6F1700-DEB4-084D-8CA5-9CAD62871D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4953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its core,</a:t>
            </a:r>
            <a:r>
              <a:rPr lang="en-US" baseline="0" dirty="0"/>
              <a:t> PHNTX provides adult primary HIV care including immunizations, preventative care, chronic disease management of DM and HTN, as well as wrap-around services like -dermatology, high resolution </a:t>
            </a:r>
            <a:r>
              <a:rPr lang="en-US" baseline="0" dirty="0" err="1"/>
              <a:t>anoscopy</a:t>
            </a:r>
            <a:r>
              <a:rPr lang="en-US" baseline="0" dirty="0"/>
              <a:t>, transgender care, substance misuse treatment, and psychiatric care, with onsite laboratories and pharmacies. </a:t>
            </a:r>
          </a:p>
          <a:p>
            <a:endParaRPr lang="en-US" baseline="0" dirty="0"/>
          </a:p>
          <a:p>
            <a:r>
              <a:rPr lang="en-US" baseline="0" dirty="0"/>
              <a:t>HIV prevention services ( STI testing and treatment and PrEP) are provided by CDC and state grants.</a:t>
            </a:r>
            <a:endParaRPr lang="en-US" dirty="0"/>
          </a:p>
        </p:txBody>
      </p:sp>
      <p:sp>
        <p:nvSpPr>
          <p:cNvPr id="4" name="Slide Number Placeholder 3"/>
          <p:cNvSpPr>
            <a:spLocks noGrp="1"/>
          </p:cNvSpPr>
          <p:nvPr>
            <p:ph type="sldNum" sz="quarter" idx="10"/>
          </p:nvPr>
        </p:nvSpPr>
        <p:spPr/>
        <p:txBody>
          <a:bodyPr/>
          <a:lstStyle/>
          <a:p>
            <a:fld id="{E24754EC-FA3E-42D6-9B0B-42C442F4020C}" type="slidenum">
              <a:rPr lang="en-US" smtClean="0"/>
              <a:t>21</a:t>
            </a:fld>
            <a:endParaRPr lang="en-US"/>
          </a:p>
        </p:txBody>
      </p:sp>
    </p:spTree>
    <p:extLst>
      <p:ext uri="{BB962C8B-B14F-4D97-AF65-F5344CB8AC3E}">
        <p14:creationId xmlns:p14="http://schemas.microsoft.com/office/powerpoint/2010/main" val="622047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theconversation.com</a:t>
            </a:r>
            <a:r>
              <a:rPr lang="en-US" dirty="0"/>
              <a:t>/coronavirus-mutations-what-weve-learned-so-far-145864</a:t>
            </a:r>
          </a:p>
          <a:p>
            <a:r>
              <a:rPr lang="en-US" dirty="0"/>
              <a:t>https://</a:t>
            </a:r>
            <a:r>
              <a:rPr lang="en-US" dirty="0" err="1"/>
              <a:t>www.smithsonianmag.com</a:t>
            </a:r>
            <a:r>
              <a:rPr lang="en-US" dirty="0"/>
              <a:t>/smart-news/slo-mo-video-shows-just-how-big-sneeze-clouds-can-get-180960257/</a:t>
            </a:r>
          </a:p>
          <a:p>
            <a:endParaRPr lang="en-US"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22</a:t>
            </a:fld>
            <a:endParaRPr lang="en-US" dirty="0"/>
          </a:p>
        </p:txBody>
      </p:sp>
    </p:spTree>
    <p:extLst>
      <p:ext uri="{BB962C8B-B14F-4D97-AF65-F5344CB8AC3E}">
        <p14:creationId xmlns:p14="http://schemas.microsoft.com/office/powerpoint/2010/main" val="585328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a:t>
            </a:fld>
            <a:endParaRPr lang="en-US" dirty="0"/>
          </a:p>
        </p:txBody>
      </p:sp>
    </p:spTree>
    <p:extLst>
      <p:ext uri="{BB962C8B-B14F-4D97-AF65-F5344CB8AC3E}">
        <p14:creationId xmlns:p14="http://schemas.microsoft.com/office/powerpoint/2010/main" val="3918570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Syndemics</a:t>
            </a:r>
            <a:r>
              <a:rPr lang="en-US" baseline="0" dirty="0"/>
              <a:t> is </a:t>
            </a:r>
            <a:r>
              <a:rPr lang="en-US" dirty="0"/>
              <a:t>a term </a:t>
            </a:r>
            <a:r>
              <a:rPr lang="en-US" baseline="0" dirty="0"/>
              <a:t>coined by </a:t>
            </a:r>
            <a:r>
              <a:rPr lang="en-US" dirty="0"/>
              <a:t>Singer in 1996</a:t>
            </a:r>
            <a:r>
              <a:rPr lang="en-US" baseline="0" dirty="0"/>
              <a:t>. As a medical anthropologist, he observed the biopsychosocial impact of HIV/AIDS, Substance Abuse, Mental Health, and Violence on communities of color. Today there are  33 million cases of HIV worldwide; 151 million cases of COVID-19; and racism has become a global concern. These represent synergistic pandemics contributing to the excess burden of disease in marginalized populations.</a:t>
            </a:r>
            <a:endParaRPr lang="en-US" dirty="0"/>
          </a:p>
        </p:txBody>
      </p:sp>
      <p:sp>
        <p:nvSpPr>
          <p:cNvPr id="4" name="Slide Number Placeholder 3"/>
          <p:cNvSpPr>
            <a:spLocks noGrp="1"/>
          </p:cNvSpPr>
          <p:nvPr>
            <p:ph type="sldNum" sz="quarter" idx="10"/>
          </p:nvPr>
        </p:nvSpPr>
        <p:spPr/>
        <p:txBody>
          <a:bodyPr/>
          <a:lstStyle/>
          <a:p>
            <a:fld id="{0F932A3E-AD0A-5145-958A-418577131B11}" type="slidenum">
              <a:rPr lang="en-US" smtClean="0"/>
              <a:t>23</a:t>
            </a:fld>
            <a:endParaRPr lang="en-US"/>
          </a:p>
        </p:txBody>
      </p:sp>
    </p:spTree>
    <p:extLst>
      <p:ext uri="{BB962C8B-B14F-4D97-AF65-F5344CB8AC3E}">
        <p14:creationId xmlns:p14="http://schemas.microsoft.com/office/powerpoint/2010/main" val="31509423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264BA1E-6AC7-4534-AA62-D6AA5C834DC4}" type="slidenum">
              <a:rPr lang="en-US" smtClean="0"/>
              <a:t>24</a:t>
            </a:fld>
            <a:endParaRPr lang="en-US" dirty="0"/>
          </a:p>
        </p:txBody>
      </p:sp>
    </p:spTree>
    <p:extLst>
      <p:ext uri="{BB962C8B-B14F-4D97-AF65-F5344CB8AC3E}">
        <p14:creationId xmlns:p14="http://schemas.microsoft.com/office/powerpoint/2010/main" val="39235883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Information Communication Technology</a:t>
            </a:r>
            <a:r>
              <a:rPr lang="en-US" sz="1200" kern="1200" dirty="0">
                <a:solidFill>
                  <a:schemeClr val="tx1"/>
                </a:solidFill>
                <a:effectLst/>
                <a:latin typeface="+mn-lt"/>
                <a:ea typeface="+mn-ea"/>
                <a:cs typeface="+mn-cs"/>
              </a:rPr>
              <a:t>, consisting of telehealth, telephonic bidirectional documentation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of patient encounters  without video conferencing, </a:t>
            </a:r>
          </a:p>
          <a:p>
            <a:r>
              <a:rPr lang="en-US" sz="1200" kern="1200" dirty="0">
                <a:solidFill>
                  <a:schemeClr val="tx1"/>
                </a:solidFill>
                <a:effectLst/>
                <a:latin typeface="+mn-lt"/>
                <a:ea typeface="+mn-ea"/>
                <a:cs typeface="+mn-cs"/>
              </a:rPr>
              <a:t>and telemedicine,</a:t>
            </a:r>
            <a:r>
              <a:rPr lang="en-US" sz="1200" b="0" i="0" kern="1200" dirty="0">
                <a:solidFill>
                  <a:schemeClr val="tx1"/>
                </a:solidFill>
                <a:effectLst/>
                <a:latin typeface="+mn-lt"/>
                <a:ea typeface="+mn-ea"/>
                <a:cs typeface="+mn-cs"/>
              </a:rPr>
              <a:t> providing</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two-way, real time interactive, audiovisual communication between the patient, and the physician or practitioner at the distant site</a:t>
            </a:r>
            <a:r>
              <a:rPr lang="en-US" sz="1200" b="0" i="0" kern="1200" baseline="0" dirty="0">
                <a:solidFill>
                  <a:schemeClr val="tx1"/>
                </a:solidFill>
                <a:effectLst/>
                <a:latin typeface="+mn-lt"/>
                <a:ea typeface="+mn-ea"/>
                <a:cs typeface="+mn-cs"/>
              </a:rPr>
              <a:t> using </a:t>
            </a:r>
            <a:r>
              <a:rPr lang="en-US" sz="1200" b="0" i="0" kern="1200" dirty="0">
                <a:solidFill>
                  <a:schemeClr val="tx1"/>
                </a:solidFill>
                <a:effectLst/>
                <a:latin typeface="+mn-lt"/>
                <a:ea typeface="+mn-ea"/>
                <a:cs typeface="+mn-cs"/>
              </a:rPr>
              <a:t>a hub and spoke model,</a:t>
            </a:r>
            <a:r>
              <a:rPr lang="en-US" sz="1200" kern="1200" baseline="0" dirty="0">
                <a:solidFill>
                  <a:schemeClr val="tx1"/>
                </a:solidFill>
                <a:effectLst/>
                <a:latin typeface="+mn-lt"/>
                <a:ea typeface="+mn-ea"/>
                <a:cs typeface="+mn-cs"/>
              </a:rPr>
              <a:t> was clearly the answer to maintaining  patient engagement during "Shelter in Place."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On March 17</a:t>
            </a:r>
            <a:r>
              <a:rPr lang="en-US" sz="1200" b="0" i="0" kern="1200" baseline="30000" dirty="0">
                <a:solidFill>
                  <a:schemeClr val="tx1"/>
                </a:solidFill>
                <a:effectLst/>
                <a:latin typeface="+mn-lt"/>
                <a:ea typeface="+mn-ea"/>
                <a:cs typeface="+mn-cs"/>
              </a:rPr>
              <a:t>th</a:t>
            </a:r>
            <a:r>
              <a:rPr lang="en-US" sz="1200" b="0" i="0" kern="1200" dirty="0">
                <a:solidFill>
                  <a:schemeClr val="tx1"/>
                </a:solidFill>
                <a:effectLst/>
                <a:latin typeface="+mn-lt"/>
                <a:ea typeface="+mn-ea"/>
                <a:cs typeface="+mn-cs"/>
              </a:rPr>
              <a:t>-CMS expanded</a:t>
            </a:r>
            <a:r>
              <a:rPr lang="en-US" sz="1200" b="0" i="0" kern="1200" baseline="0" dirty="0">
                <a:solidFill>
                  <a:schemeClr val="tx1"/>
                </a:solidFill>
                <a:effectLst/>
                <a:latin typeface="+mn-lt"/>
                <a:ea typeface="+mn-ea"/>
                <a:cs typeface="+mn-cs"/>
              </a:rPr>
              <a:t> telehealth </a:t>
            </a:r>
            <a:r>
              <a:rPr lang="en-US" sz="1200" b="0" i="0" kern="1200" dirty="0">
                <a:solidFill>
                  <a:schemeClr val="tx1"/>
                </a:solidFill>
                <a:effectLst/>
                <a:latin typeface="+mn-lt"/>
                <a:ea typeface="+mn-ea"/>
                <a:cs typeface="+mn-cs"/>
              </a:rPr>
              <a:t>benefits on a temporary and emergency basis under the 1135 waiver authority and Coronavirus Preparedness and Response Supplemental Appropriations Act. </a:t>
            </a:r>
          </a:p>
          <a:p>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benefits are part of the broader effort by CMS and the White House Task Force to ensure that all Americans – particularly those at high-risk of complications from COVID-19  –were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aware of easy-to-use, accessible benefits that could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help keep them stay healthy while helping to contain community spread of this virus.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Reimbursement on a fee for service basis was available through the Healthcare Common Procedure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Coding System</a:t>
            </a:r>
          </a:p>
          <a:p>
            <a:r>
              <a:rPr lang="en-US" sz="1200" b="1" i="0" kern="1200" dirty="0">
                <a:solidFill>
                  <a:schemeClr val="tx1"/>
                </a:solidFill>
                <a:effectLst/>
                <a:latin typeface="+mn-lt"/>
                <a:ea typeface="+mn-ea"/>
                <a:cs typeface="+mn-cs"/>
              </a:rPr>
              <a:t>Challenges to implementation included</a:t>
            </a:r>
            <a:r>
              <a:rPr lang="en-US" sz="1200" b="1" i="0" kern="1200" dirty="0">
                <a:solidFill>
                  <a:schemeClr val="tx1"/>
                </a:solidFill>
                <a:effectLst/>
                <a:latin typeface="Calibri" panose="020F0502020204030204" pitchFamily="34" charset="0"/>
                <a:ea typeface="+mn-ea"/>
                <a:cs typeface="Calibri" panose="020F0502020204030204" pitchFamily="34" charset="0"/>
              </a:rPr>
              <a:t>-</a:t>
            </a:r>
            <a:r>
              <a:rPr lang="en-US" sz="1200" b="1" i="0" kern="1200" baseline="0" dirty="0">
                <a:solidFill>
                  <a:schemeClr val="tx1"/>
                </a:solidFill>
                <a:effectLst/>
                <a:latin typeface="Calibri" panose="020F0502020204030204" pitchFamily="34" charset="0"/>
                <a:ea typeface="+mn-ea"/>
                <a:cs typeface="Calibri" panose="020F0502020204030204" pitchFamily="34" charset="0"/>
              </a:rPr>
              <a:t> </a:t>
            </a:r>
            <a:r>
              <a:rPr lang="en-US" sz="1200" b="1" i="0" dirty="0">
                <a:latin typeface="Calibri" panose="020F0502020204030204" pitchFamily="34" charset="0"/>
                <a:cs typeface="Calibri" panose="020F0502020204030204" pitchFamily="34" charset="0"/>
              </a:rPr>
              <a:t>expanding the agency 's internet bandwidth to 1 Gigabyte for &gt;20 users, selecting software, purchasing tablets, web cams, laptops, providing</a:t>
            </a:r>
            <a:r>
              <a:rPr lang="en-US" sz="1200" b="1" i="0" baseline="0" dirty="0">
                <a:latin typeface="Calibri" panose="020F0502020204030204" pitchFamily="34" charset="0"/>
                <a:cs typeface="Calibri" panose="020F0502020204030204" pitchFamily="34" charset="0"/>
              </a:rPr>
              <a:t> staff</a:t>
            </a:r>
            <a:r>
              <a:rPr lang="en-US" sz="1200" b="1" i="0" dirty="0">
                <a:latin typeface="Calibri" panose="020F0502020204030204" pitchFamily="34" charset="0"/>
                <a:cs typeface="Calibri" panose="020F0502020204030204" pitchFamily="34" charset="0"/>
              </a:rPr>
              <a:t> training, developing</a:t>
            </a:r>
            <a:r>
              <a:rPr lang="en-US" sz="1200" b="1" i="0" baseline="0" dirty="0">
                <a:latin typeface="Calibri" panose="020F0502020204030204" pitchFamily="34" charset="0"/>
                <a:cs typeface="Calibri" panose="020F0502020204030204" pitchFamily="34" charset="0"/>
              </a:rPr>
              <a:t> </a:t>
            </a:r>
            <a:r>
              <a:rPr lang="en-US" sz="1200" b="1" i="0" dirty="0">
                <a:latin typeface="Calibri" panose="020F0502020204030204" pitchFamily="34" charset="0"/>
                <a:cs typeface="Calibri" panose="020F0502020204030204" pitchFamily="34" charset="0"/>
              </a:rPr>
              <a:t>encounter templates and protocols.</a:t>
            </a:r>
            <a:r>
              <a:rPr lang="en-US" sz="1200" b="1" i="0" baseline="0" dirty="0">
                <a:latin typeface="Calibri" panose="020F0502020204030204" pitchFamily="34" charset="0"/>
                <a:cs typeface="Calibri" panose="020F0502020204030204" pitchFamily="34" charset="0"/>
              </a:rPr>
              <a:t> P</a:t>
            </a:r>
            <a:r>
              <a:rPr lang="en-US" sz="1200" b="1" i="0" dirty="0">
                <a:latin typeface="Calibri" panose="020F0502020204030204" pitchFamily="34" charset="0"/>
                <a:cs typeface="Calibri" panose="020F0502020204030204" pitchFamily="34" charset="0"/>
              </a:rPr>
              <a:t>atient notification and training</a:t>
            </a:r>
            <a:r>
              <a:rPr lang="en-US" sz="1200" b="1" i="0" baseline="0" dirty="0">
                <a:latin typeface="Calibri" panose="020F0502020204030204" pitchFamily="34" charset="0"/>
                <a:cs typeface="Calibri" panose="020F0502020204030204" pitchFamily="34" charset="0"/>
              </a:rPr>
              <a:t> followed in rapid sequence over a 10-day time period. </a:t>
            </a:r>
          </a:p>
          <a:p>
            <a:r>
              <a:rPr lang="en-US" sz="1200" b="1" i="0" baseline="0" dirty="0">
                <a:latin typeface="Calibri" panose="020F0502020204030204" pitchFamily="34" charset="0"/>
                <a:cs typeface="Calibri" panose="020F0502020204030204" pitchFamily="34" charset="0"/>
              </a:rPr>
              <a:t>Implementation was successfully started on Wednesday, April 1, 2020.</a:t>
            </a:r>
            <a:endParaRPr lang="en-US" sz="1200" b="1" i="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F264BA1E-6AC7-4534-AA62-D6AA5C834DC4}" type="slidenum">
              <a:rPr lang="en-US" smtClean="0"/>
              <a:t>25</a:t>
            </a:fld>
            <a:endParaRPr lang="en-US" dirty="0"/>
          </a:p>
        </p:txBody>
      </p:sp>
    </p:spTree>
    <p:extLst>
      <p:ext uri="{BB962C8B-B14F-4D97-AF65-F5344CB8AC3E}">
        <p14:creationId xmlns:p14="http://schemas.microsoft.com/office/powerpoint/2010/main" val="875716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The agency has tracked</a:t>
            </a:r>
            <a:r>
              <a:rPr lang="en-US" baseline="0" dirty="0"/>
              <a:t> service lines including laboratory, follow-up visits, and urgent visits -pre-and post shelter in place.</a:t>
            </a:r>
          </a:p>
          <a:p>
            <a:pPr marL="228600" indent="-228600">
              <a:buAutoNum type="arabicPeriod"/>
            </a:pPr>
            <a:r>
              <a:rPr lang="en-US" baseline="0" dirty="0"/>
              <a:t>The area in blue, represented by Telehealth starts abruptly in April and has quickly replaced 50% of follow-up visits.</a:t>
            </a:r>
            <a:endParaRPr lang="en-US"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27</a:t>
            </a:fld>
            <a:endParaRPr lang="en-US" dirty="0"/>
          </a:p>
        </p:txBody>
      </p:sp>
    </p:spTree>
    <p:extLst>
      <p:ext uri="{BB962C8B-B14F-4D97-AF65-F5344CB8AC3E}">
        <p14:creationId xmlns:p14="http://schemas.microsoft.com/office/powerpoint/2010/main" val="42492847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PHNTX serves: a disproportionate number of blacks, </a:t>
            </a:r>
            <a:r>
              <a:rPr lang="en-US" dirty="0" err="1"/>
              <a:t>hispanic</a:t>
            </a:r>
            <a:r>
              <a:rPr lang="en-US" dirty="0"/>
              <a:t>, trans</a:t>
            </a:r>
            <a:r>
              <a:rPr lang="en-US" baseline="0" dirty="0"/>
              <a:t> gender and individuals earning less than 100% of the FPL. These patients have poor access to health care and distrust of most care providers.</a:t>
            </a:r>
            <a:endParaRPr lang="en-US" dirty="0"/>
          </a:p>
        </p:txBody>
      </p:sp>
      <p:sp>
        <p:nvSpPr>
          <p:cNvPr id="4" name="Slide Number Placeholder 3"/>
          <p:cNvSpPr>
            <a:spLocks noGrp="1"/>
          </p:cNvSpPr>
          <p:nvPr>
            <p:ph type="sldNum" sz="quarter" idx="10"/>
          </p:nvPr>
        </p:nvSpPr>
        <p:spPr/>
        <p:txBody>
          <a:bodyPr/>
          <a:lstStyle/>
          <a:p>
            <a:fld id="{0F932A3E-AD0A-5145-958A-418577131B11}" type="slidenum">
              <a:rPr lang="en-US" smtClean="0"/>
              <a:t>28</a:t>
            </a:fld>
            <a:endParaRPr lang="en-US"/>
          </a:p>
        </p:txBody>
      </p:sp>
    </p:spTree>
    <p:extLst>
      <p:ext uri="{BB962C8B-B14F-4D97-AF65-F5344CB8AC3E}">
        <p14:creationId xmlns:p14="http://schemas.microsoft.com/office/powerpoint/2010/main" val="815013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932A3E-AD0A-5145-958A-418577131B11}" type="slidenum">
              <a:rPr lang="en-US" smtClean="0"/>
              <a:t>32</a:t>
            </a:fld>
            <a:endParaRPr lang="en-US"/>
          </a:p>
        </p:txBody>
      </p:sp>
    </p:spTree>
    <p:extLst>
      <p:ext uri="{BB962C8B-B14F-4D97-AF65-F5344CB8AC3E}">
        <p14:creationId xmlns:p14="http://schemas.microsoft.com/office/powerpoint/2010/main" val="9840325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PHNTX was awarded ;</a:t>
            </a:r>
          </a:p>
          <a:p>
            <a:r>
              <a:rPr lang="en-US" dirty="0"/>
              <a:t>Patient- Centered Medical Home Certification</a:t>
            </a:r>
          </a:p>
          <a:p>
            <a:r>
              <a:rPr lang="en-US" dirty="0"/>
              <a:t>Mental Health Certified Medical Home</a:t>
            </a:r>
          </a:p>
          <a:p>
            <a:r>
              <a:rPr lang="en-US" dirty="0"/>
              <a:t>Merit-Based Incentive Payment System Recognition – 3 years consecutively</a:t>
            </a:r>
          </a:p>
          <a:p>
            <a:r>
              <a:rPr lang="en-US" dirty="0"/>
              <a:t>In addition, control of morbidities, retention in care and HIV viral suppression were above national benchmarks.</a:t>
            </a:r>
          </a:p>
        </p:txBody>
      </p:sp>
      <p:sp>
        <p:nvSpPr>
          <p:cNvPr id="4" name="Slide Number Placeholder 3"/>
          <p:cNvSpPr>
            <a:spLocks noGrp="1"/>
          </p:cNvSpPr>
          <p:nvPr>
            <p:ph type="sldNum" sz="quarter" idx="5"/>
          </p:nvPr>
        </p:nvSpPr>
        <p:spPr/>
        <p:txBody>
          <a:bodyPr/>
          <a:lstStyle/>
          <a:p>
            <a:fld id="{B59C1EAB-0E1B-E44F-9289-DDB79ECF047F}" type="slidenum">
              <a:rPr lang="en-US" smtClean="0"/>
              <a:t>33</a:t>
            </a:fld>
            <a:endParaRPr lang="en-US"/>
          </a:p>
        </p:txBody>
      </p:sp>
    </p:spTree>
    <p:extLst>
      <p:ext uri="{BB962C8B-B14F-4D97-AF65-F5344CB8AC3E}">
        <p14:creationId xmlns:p14="http://schemas.microsoft.com/office/powerpoint/2010/main" val="34071498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Hypertension is the most prevalent co-morbid condition in our population, with 30% of patients with a BP of over 140/90. 65% of these patients are maintained at normal blood pressure readings with medications and continuous monitoring.</a:t>
            </a:r>
          </a:p>
        </p:txBody>
      </p:sp>
      <p:sp>
        <p:nvSpPr>
          <p:cNvPr id="4" name="Slide Number Placeholder 3"/>
          <p:cNvSpPr>
            <a:spLocks noGrp="1"/>
          </p:cNvSpPr>
          <p:nvPr>
            <p:ph type="sldNum" sz="quarter" idx="5"/>
          </p:nvPr>
        </p:nvSpPr>
        <p:spPr/>
        <p:txBody>
          <a:bodyPr/>
          <a:lstStyle/>
          <a:p>
            <a:fld id="{B59C1EAB-0E1B-E44F-9289-DDB79ECF047F}" type="slidenum">
              <a:rPr lang="en-US" smtClean="0"/>
              <a:t>34</a:t>
            </a:fld>
            <a:endParaRPr lang="en-US"/>
          </a:p>
        </p:txBody>
      </p:sp>
    </p:spTree>
    <p:extLst>
      <p:ext uri="{BB962C8B-B14F-4D97-AF65-F5344CB8AC3E}">
        <p14:creationId xmlns:p14="http://schemas.microsoft.com/office/powerpoint/2010/main" val="760304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Diabetes Mellitus Type II is the second most frequent  co-morbidity at 9% of the HIV population; 79% of patients maintain blood sugars in an acceptable range with intensive medication therapy and diet. Recent studies suggest that some antiretroviral medications contribute to weight gain and DM in this population.</a:t>
            </a:r>
          </a:p>
        </p:txBody>
      </p:sp>
      <p:sp>
        <p:nvSpPr>
          <p:cNvPr id="4" name="Slide Number Placeholder 3"/>
          <p:cNvSpPr>
            <a:spLocks noGrp="1"/>
          </p:cNvSpPr>
          <p:nvPr>
            <p:ph type="sldNum" sz="quarter" idx="5"/>
          </p:nvPr>
        </p:nvSpPr>
        <p:spPr/>
        <p:txBody>
          <a:bodyPr/>
          <a:lstStyle/>
          <a:p>
            <a:fld id="{B59C1EAB-0E1B-E44F-9289-DDB79ECF047F}" type="slidenum">
              <a:rPr lang="en-US" smtClean="0"/>
              <a:t>35</a:t>
            </a:fld>
            <a:endParaRPr lang="en-US"/>
          </a:p>
        </p:txBody>
      </p:sp>
    </p:spTree>
    <p:extLst>
      <p:ext uri="{BB962C8B-B14F-4D97-AF65-F5344CB8AC3E}">
        <p14:creationId xmlns:p14="http://schemas.microsoft.com/office/powerpoint/2010/main" val="316209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Viral Suppression requires daily adherence to antiretroviral medications, laboratory monitoring, and visits with a provider 3-4x/ year. The per cent of patients achieving this goal varies by race, ethnicity, sexual orientation, and age. Black women and youth have the lowest rates of viral suppression, but over the last two years are approaching the goal of 90% viral suppression.</a:t>
            </a:r>
          </a:p>
          <a:p>
            <a:endParaRPr lang="en-US" dirty="0"/>
          </a:p>
          <a:p>
            <a:r>
              <a:rPr lang="en-US" sz="1200" b="0" i="0" kern="1200" dirty="0">
                <a:solidFill>
                  <a:schemeClr val="tx1"/>
                </a:solidFill>
                <a:effectLst/>
                <a:latin typeface="+mn-lt"/>
                <a:ea typeface="+mn-ea"/>
                <a:cs typeface="+mn-cs"/>
              </a:rPr>
              <a:t>A concept introduced by the United Nation’s </a:t>
            </a:r>
            <a:r>
              <a:rPr lang="en-US" sz="1200" b="0" i="0" kern="1200" dirty="0" err="1">
                <a:solidFill>
                  <a:schemeClr val="tx1"/>
                </a:solidFill>
                <a:effectLst/>
                <a:latin typeface="+mn-lt"/>
                <a:ea typeface="+mn-ea"/>
                <a:cs typeface="+mn-cs"/>
              </a:rPr>
              <a:t>programme</a:t>
            </a:r>
            <a:r>
              <a:rPr lang="en-US" sz="1200" b="0" i="0" kern="1200" dirty="0">
                <a:solidFill>
                  <a:schemeClr val="tx1"/>
                </a:solidFill>
                <a:effectLst/>
                <a:latin typeface="+mn-lt"/>
                <a:ea typeface="+mn-ea"/>
                <a:cs typeface="+mn-cs"/>
              </a:rPr>
              <a:t> on HIV/AIDS in 2013, 90-90-90 is a set of goals. The idea is that by 2020, 90% of people who are HIV infected will be diagnosed, 90% of people who are diagnosed will be on antiretroviral treatment and 90% of those who receive antiretrovirals will be virally suppressed</a:t>
            </a:r>
          </a:p>
          <a:p>
            <a:r>
              <a:rPr lang="en-US" dirty="0"/>
              <a:t>https://</a:t>
            </a:r>
            <a:r>
              <a:rPr lang="en-US" dirty="0" err="1"/>
              <a:t>files.unaids.org</a:t>
            </a:r>
            <a:r>
              <a:rPr lang="en-US" dirty="0"/>
              <a:t>/</a:t>
            </a:r>
            <a:r>
              <a:rPr lang="en-US" dirty="0" err="1"/>
              <a:t>en</a:t>
            </a:r>
            <a:r>
              <a:rPr lang="en-US" dirty="0"/>
              <a:t>/media/</a:t>
            </a:r>
            <a:r>
              <a:rPr lang="en-US" dirty="0" err="1"/>
              <a:t>unaids</a:t>
            </a:r>
            <a:r>
              <a:rPr lang="en-US" dirty="0"/>
              <a:t>/</a:t>
            </a:r>
            <a:r>
              <a:rPr lang="en-US" dirty="0" err="1"/>
              <a:t>contentassets</a:t>
            </a:r>
            <a:r>
              <a:rPr lang="en-US" dirty="0"/>
              <a:t>/documents/</a:t>
            </a:r>
            <a:r>
              <a:rPr lang="en-US" dirty="0" err="1"/>
              <a:t>unaidspublication</a:t>
            </a:r>
            <a:r>
              <a:rPr lang="en-US" dirty="0"/>
              <a:t>/2014/90-90-90_en.pdf</a:t>
            </a:r>
          </a:p>
        </p:txBody>
      </p:sp>
      <p:sp>
        <p:nvSpPr>
          <p:cNvPr id="4" name="Slide Number Placeholder 3"/>
          <p:cNvSpPr>
            <a:spLocks noGrp="1"/>
          </p:cNvSpPr>
          <p:nvPr>
            <p:ph type="sldNum" sz="quarter" idx="5"/>
          </p:nvPr>
        </p:nvSpPr>
        <p:spPr/>
        <p:txBody>
          <a:bodyPr/>
          <a:lstStyle/>
          <a:p>
            <a:fld id="{B59C1EAB-0E1B-E44F-9289-DDB79ECF047F}" type="slidenum">
              <a:rPr lang="en-US" smtClean="0"/>
              <a:t>37</a:t>
            </a:fld>
            <a:endParaRPr lang="en-US"/>
          </a:p>
        </p:txBody>
      </p:sp>
    </p:spTree>
    <p:extLst>
      <p:ext uri="{BB962C8B-B14F-4D97-AF65-F5344CB8AC3E}">
        <p14:creationId xmlns:p14="http://schemas.microsoft.com/office/powerpoint/2010/main" val="2569592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a:t>
            </a:fld>
            <a:endParaRPr lang="en-US" dirty="0"/>
          </a:p>
        </p:txBody>
      </p:sp>
    </p:spTree>
    <p:extLst>
      <p:ext uri="{BB962C8B-B14F-4D97-AF65-F5344CB8AC3E}">
        <p14:creationId xmlns:p14="http://schemas.microsoft.com/office/powerpoint/2010/main" val="3450468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Retention in care requires two or more visits with a provider within 1 year, with a minimum of 60 days between visits. It is a marker for engagement. Even in a  pandemic year, 78% of PHNTX patients have been retained in care</a:t>
            </a:r>
          </a:p>
        </p:txBody>
      </p:sp>
      <p:sp>
        <p:nvSpPr>
          <p:cNvPr id="4" name="Slide Number Placeholder 3"/>
          <p:cNvSpPr>
            <a:spLocks noGrp="1"/>
          </p:cNvSpPr>
          <p:nvPr>
            <p:ph type="sldNum" sz="quarter" idx="5"/>
          </p:nvPr>
        </p:nvSpPr>
        <p:spPr/>
        <p:txBody>
          <a:bodyPr/>
          <a:lstStyle/>
          <a:p>
            <a:fld id="{B59C1EAB-0E1B-E44F-9289-DDB79ECF047F}" type="slidenum">
              <a:rPr lang="en-US" smtClean="0"/>
              <a:t>38</a:t>
            </a:fld>
            <a:endParaRPr lang="en-US"/>
          </a:p>
        </p:txBody>
      </p:sp>
    </p:spTree>
    <p:extLst>
      <p:ext uri="{BB962C8B-B14F-4D97-AF65-F5344CB8AC3E}">
        <p14:creationId xmlns:p14="http://schemas.microsoft.com/office/powerpoint/2010/main" val="2299388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Average 60%; Aspiration 90% Interestingly the gaps are narrower among disparity groups with youth having the lowest retention rates.</a:t>
            </a:r>
          </a:p>
        </p:txBody>
      </p:sp>
      <p:sp>
        <p:nvSpPr>
          <p:cNvPr id="4" name="Slide Number Placeholder 3"/>
          <p:cNvSpPr>
            <a:spLocks noGrp="1"/>
          </p:cNvSpPr>
          <p:nvPr>
            <p:ph type="sldNum" sz="quarter" idx="5"/>
          </p:nvPr>
        </p:nvSpPr>
        <p:spPr/>
        <p:txBody>
          <a:bodyPr/>
          <a:lstStyle/>
          <a:p>
            <a:fld id="{B59C1EAB-0E1B-E44F-9289-DDB79ECF047F}" type="slidenum">
              <a:rPr lang="en-US" smtClean="0"/>
              <a:t>39</a:t>
            </a:fld>
            <a:endParaRPr lang="en-US"/>
          </a:p>
        </p:txBody>
      </p:sp>
    </p:spTree>
    <p:extLst>
      <p:ext uri="{BB962C8B-B14F-4D97-AF65-F5344CB8AC3E}">
        <p14:creationId xmlns:p14="http://schemas.microsoft.com/office/powerpoint/2010/main" val="1490595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in Dallas County those retained in care are 73% compared to PHNTX 78%;  Viral Suppression at PHNTX is 89% compared to 63% for Dallas County.</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40</a:t>
            </a:fld>
            <a:endParaRPr lang="en-US" dirty="0"/>
          </a:p>
        </p:txBody>
      </p:sp>
    </p:spTree>
    <p:extLst>
      <p:ext uri="{BB962C8B-B14F-4D97-AF65-F5344CB8AC3E}">
        <p14:creationId xmlns:p14="http://schemas.microsoft.com/office/powerpoint/2010/main" val="4067409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During the pandemic services were expanded to include centralized drive through testing  and subsequently COVID-19 vaccine administration</a:t>
            </a:r>
          </a:p>
          <a:p>
            <a:r>
              <a:rPr lang="en-US" dirty="0"/>
              <a:t>169 unique positive patients ; </a:t>
            </a:r>
          </a:p>
        </p:txBody>
      </p:sp>
      <p:sp>
        <p:nvSpPr>
          <p:cNvPr id="4" name="Slide Number Placeholder 3"/>
          <p:cNvSpPr>
            <a:spLocks noGrp="1"/>
          </p:cNvSpPr>
          <p:nvPr>
            <p:ph type="sldNum" sz="quarter" idx="5"/>
          </p:nvPr>
        </p:nvSpPr>
        <p:spPr/>
        <p:txBody>
          <a:bodyPr/>
          <a:lstStyle/>
          <a:p>
            <a:fld id="{B59C1EAB-0E1B-E44F-9289-DDB79ECF047F}" type="slidenum">
              <a:rPr lang="en-US" smtClean="0"/>
              <a:t>41</a:t>
            </a:fld>
            <a:endParaRPr lang="en-US"/>
          </a:p>
        </p:txBody>
      </p:sp>
    </p:spTree>
    <p:extLst>
      <p:ext uri="{BB962C8B-B14F-4D97-AF65-F5344CB8AC3E}">
        <p14:creationId xmlns:p14="http://schemas.microsoft.com/office/powerpoint/2010/main" val="30642240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CDC reports the following outcomes which are age-adjusted incidence rates based on 2000 or 2010 Census data per 100,000 group members in the population</a:t>
            </a:r>
          </a:p>
          <a:p>
            <a:r>
              <a:rPr lang="en-US" dirty="0"/>
              <a:t>Note: </a:t>
            </a:r>
            <a:r>
              <a:rPr lang="en-US" sz="1200" b="0" i="0" kern="1200" dirty="0">
                <a:solidFill>
                  <a:schemeClr val="tx1"/>
                </a:solidFill>
                <a:effectLst/>
                <a:latin typeface="+mn-lt"/>
                <a:ea typeface="+mn-ea"/>
                <a:cs typeface="+mn-cs"/>
              </a:rPr>
              <a:t>Race and ethnicity are </a:t>
            </a:r>
            <a:r>
              <a:rPr lang="en-US" sz="1200" b="1" i="0" kern="1200" dirty="0">
                <a:solidFill>
                  <a:schemeClr val="tx1"/>
                </a:solidFill>
                <a:effectLst/>
                <a:latin typeface="+mn-lt"/>
                <a:ea typeface="+mn-ea"/>
                <a:cs typeface="+mn-cs"/>
              </a:rPr>
              <a:t>risk markers </a:t>
            </a:r>
            <a:r>
              <a:rPr lang="en-US" sz="1200" b="0" i="0" kern="1200" dirty="0">
                <a:solidFill>
                  <a:schemeClr val="tx1"/>
                </a:solidFill>
                <a:effectLst/>
                <a:latin typeface="+mn-lt"/>
                <a:ea typeface="+mn-ea"/>
                <a:cs typeface="+mn-cs"/>
              </a:rPr>
              <a:t>for other underlying conditions that affect health, including socioeconomic status, access to health care, and exposure to the virus related to occupation, e.g., among frontline, essential, and critical infrastructure workers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Blacks and Latinos had a nearly 3-fold age-adjusted risk of death from COVID-19.</a:t>
            </a:r>
            <a:endParaRPr lang="en-US" dirty="0"/>
          </a:p>
          <a:p>
            <a:endParaRPr lang="en-US" dirty="0"/>
          </a:p>
          <a:p>
            <a:r>
              <a:rPr lang="en-US" dirty="0"/>
              <a:t>https://</a:t>
            </a:r>
            <a:r>
              <a:rPr lang="en-US" dirty="0" err="1"/>
              <a:t>www.cdc.gov</a:t>
            </a:r>
            <a:r>
              <a:rPr lang="en-US" dirty="0"/>
              <a:t>/coronavirus/2019-ncov/community/health-equity/racial-ethnic-disparities/infographic-cases-hospitalization-</a:t>
            </a:r>
            <a:r>
              <a:rPr lang="en-US" dirty="0" err="1"/>
              <a:t>death.html</a:t>
            </a: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42</a:t>
            </a:fld>
            <a:endParaRPr lang="en-US" dirty="0"/>
          </a:p>
        </p:txBody>
      </p:sp>
    </p:spTree>
    <p:extLst>
      <p:ext uri="{BB962C8B-B14F-4D97-AF65-F5344CB8AC3E}">
        <p14:creationId xmlns:p14="http://schemas.microsoft.com/office/powerpoint/2010/main" val="31567170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43</a:t>
            </a:fld>
            <a:endParaRPr lang="en-US" dirty="0"/>
          </a:p>
        </p:txBody>
      </p:sp>
    </p:spTree>
    <p:extLst>
      <p:ext uri="{BB962C8B-B14F-4D97-AF65-F5344CB8AC3E}">
        <p14:creationId xmlns:p14="http://schemas.microsoft.com/office/powerpoint/2010/main" val="2488492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COVID-19 tracking project  revealed that the risk of hospitalization was also increased by the type and number of co-morbid conditions. HTN, DM, and obesity tripled the risk of admission, while chronic kidney disease quadrupled the risk. Three or more medical conditions increased hospitalizations by 5X.</a:t>
            </a:r>
          </a:p>
        </p:txBody>
      </p:sp>
      <p:sp>
        <p:nvSpPr>
          <p:cNvPr id="4" name="Slide Number Placeholder 3"/>
          <p:cNvSpPr>
            <a:spLocks noGrp="1"/>
          </p:cNvSpPr>
          <p:nvPr>
            <p:ph type="sldNum" sz="quarter" idx="5"/>
          </p:nvPr>
        </p:nvSpPr>
        <p:spPr/>
        <p:txBody>
          <a:bodyPr/>
          <a:lstStyle/>
          <a:p>
            <a:fld id="{F264BA1E-6AC7-4534-AA62-D6AA5C834DC4}" type="slidenum">
              <a:rPr lang="en-US" smtClean="0"/>
              <a:t>44</a:t>
            </a:fld>
            <a:endParaRPr lang="en-US" dirty="0"/>
          </a:p>
        </p:txBody>
      </p:sp>
    </p:spTree>
    <p:extLst>
      <p:ext uri="{BB962C8B-B14F-4D97-AF65-F5344CB8AC3E}">
        <p14:creationId xmlns:p14="http://schemas.microsoft.com/office/powerpoint/2010/main" val="3507305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Rosenthal  and colleagues point out that negative impact of co-morbidities can be ameliorated by treatment.  In hospital ( presumed continued outpatient therapy) with statins, ACE inhibitors, and calcium channel blockers was associated with a reduction in hospital mortality from 25-50%, adjusting for co-morbidity and payor source.</a:t>
            </a:r>
          </a:p>
        </p:txBody>
      </p:sp>
      <p:sp>
        <p:nvSpPr>
          <p:cNvPr id="4" name="Slide Number Placeholder 3"/>
          <p:cNvSpPr>
            <a:spLocks noGrp="1"/>
          </p:cNvSpPr>
          <p:nvPr>
            <p:ph type="sldNum" sz="quarter" idx="5"/>
          </p:nvPr>
        </p:nvSpPr>
        <p:spPr/>
        <p:txBody>
          <a:bodyPr/>
          <a:lstStyle/>
          <a:p>
            <a:fld id="{F264BA1E-6AC7-4534-AA62-D6AA5C834DC4}" type="slidenum">
              <a:rPr lang="en-US" smtClean="0"/>
              <a:t>45</a:t>
            </a:fld>
            <a:endParaRPr lang="en-US" dirty="0"/>
          </a:p>
        </p:txBody>
      </p:sp>
    </p:spTree>
    <p:extLst>
      <p:ext uri="{BB962C8B-B14F-4D97-AF65-F5344CB8AC3E}">
        <p14:creationId xmlns:p14="http://schemas.microsoft.com/office/powerpoint/2010/main" val="42586524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Experience from a local Dallas Ryan White multisite clinic illustrates that a trusted source of diagnosis and treatment can leverage county, state, and federal funds   to mitigate the impact of poverty, stress, narrow social networks, and untreated co-morbidities by offering testing, advocacy and referrals to outpatient clinical trials , such as </a:t>
            </a:r>
            <a:r>
              <a:rPr lang="en-US" dirty="0" err="1"/>
              <a:t>bamlanivumab</a:t>
            </a:r>
            <a:r>
              <a:rPr lang="en-US" dirty="0"/>
              <a:t>.</a:t>
            </a:r>
          </a:p>
        </p:txBody>
      </p:sp>
      <p:sp>
        <p:nvSpPr>
          <p:cNvPr id="4" name="Slide Number Placeholder 3"/>
          <p:cNvSpPr>
            <a:spLocks noGrp="1"/>
          </p:cNvSpPr>
          <p:nvPr>
            <p:ph type="sldNum" sz="quarter" idx="5"/>
          </p:nvPr>
        </p:nvSpPr>
        <p:spPr/>
        <p:txBody>
          <a:bodyPr/>
          <a:lstStyle/>
          <a:p>
            <a:fld id="{F264BA1E-6AC7-4534-AA62-D6AA5C834DC4}" type="slidenum">
              <a:rPr lang="en-US" smtClean="0"/>
              <a:t>47</a:t>
            </a:fld>
            <a:endParaRPr lang="en-US" dirty="0"/>
          </a:p>
        </p:txBody>
      </p:sp>
    </p:spTree>
    <p:extLst>
      <p:ext uri="{BB962C8B-B14F-4D97-AF65-F5344CB8AC3E}">
        <p14:creationId xmlns:p14="http://schemas.microsoft.com/office/powerpoint/2010/main" val="2245556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care providers can help to eliminate barriers at each step of the disparities continuum- ordering COVID-19 tests on outpatients, providing education regarding the need for admission, making referrals to outpatient infusion centers, working with hospitalists to continuing medications for co-morbidities shown to be protective, securing advanced directives, monitoring discharged patients and helping to prevent readmission, and finally directing patients to vaccine hubs.</a:t>
            </a:r>
          </a:p>
        </p:txBody>
      </p:sp>
      <p:sp>
        <p:nvSpPr>
          <p:cNvPr id="4" name="Slide Number Placeholder 3"/>
          <p:cNvSpPr>
            <a:spLocks noGrp="1"/>
          </p:cNvSpPr>
          <p:nvPr>
            <p:ph type="sldNum" sz="quarter" idx="5"/>
          </p:nvPr>
        </p:nvSpPr>
        <p:spPr/>
        <p:txBody>
          <a:bodyPr/>
          <a:lstStyle/>
          <a:p>
            <a:fld id="{F264BA1E-6AC7-4534-AA62-D6AA5C834DC4}" type="slidenum">
              <a:rPr lang="en-US" smtClean="0"/>
              <a:t>48</a:t>
            </a:fld>
            <a:endParaRPr lang="en-US" dirty="0"/>
          </a:p>
        </p:txBody>
      </p:sp>
    </p:spTree>
    <p:extLst>
      <p:ext uri="{BB962C8B-B14F-4D97-AF65-F5344CB8AC3E}">
        <p14:creationId xmlns:p14="http://schemas.microsoft.com/office/powerpoint/2010/main" val="897911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Millis, J.S. </a:t>
            </a:r>
            <a:r>
              <a:rPr lang="en-US" sz="1200" b="0" i="1" kern="1200" dirty="0">
                <a:solidFill>
                  <a:schemeClr val="tx1"/>
                </a:solidFill>
                <a:effectLst/>
                <a:latin typeface="+mn-lt"/>
                <a:ea typeface="+mn-ea"/>
                <a:cs typeface="+mn-cs"/>
              </a:rPr>
              <a:t>The Graduate Education of Physicians</a:t>
            </a:r>
            <a:r>
              <a:rPr lang="en-US" sz="1200" b="0" i="0" kern="1200" dirty="0">
                <a:solidFill>
                  <a:schemeClr val="tx1"/>
                </a:solidFill>
                <a:effectLst/>
                <a:latin typeface="+mn-lt"/>
                <a:ea typeface="+mn-ea"/>
                <a:cs typeface="+mn-cs"/>
              </a:rPr>
              <a:t>. Report of the Citizens' Commission on Graduate Medical Education. Chicago: American Medical Association, 1966.</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4</a:t>
            </a:fld>
            <a:endParaRPr lang="en-US" dirty="0"/>
          </a:p>
        </p:txBody>
      </p:sp>
    </p:spTree>
    <p:extLst>
      <p:ext uri="{BB962C8B-B14F-4D97-AF65-F5344CB8AC3E}">
        <p14:creationId xmlns:p14="http://schemas.microsoft.com/office/powerpoint/2010/main" val="1975654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t>
            </a:r>
            <a:r>
              <a:rPr lang="en-US" baseline="30000" dirty="0"/>
              <a:t> </a:t>
            </a:r>
            <a:r>
              <a:rPr lang="en-US" dirty="0"/>
              <a:t>https://</a:t>
            </a:r>
            <a:r>
              <a:rPr lang="en-US" dirty="0" err="1"/>
              <a:t>www.cdc.gov</a:t>
            </a:r>
            <a:r>
              <a:rPr lang="en-US" dirty="0"/>
              <a:t>/</a:t>
            </a:r>
            <a:r>
              <a:rPr lang="en-US" dirty="0" err="1"/>
              <a:t>nchhstp</a:t>
            </a:r>
            <a:r>
              <a:rPr lang="en-US" dirty="0"/>
              <a:t>/budget/infographics/</a:t>
            </a:r>
            <a:r>
              <a:rPr lang="en-US" dirty="0" err="1"/>
              <a:t>hiv.html</a:t>
            </a:r>
            <a:r>
              <a:rPr lang="en-US" dirty="0"/>
              <a:t>#:~:text=CDC%E2%80%99S%20HIV%20WORK%20in%20the%20U.S.%20Saves%20Lives,cost%20to%20treat%20one%20person%20with%20HIV%20infection</a:t>
            </a:r>
          </a:p>
          <a:p>
            <a:r>
              <a:rPr lang="en-US" dirty="0"/>
              <a:t>2 </a:t>
            </a:r>
            <a:r>
              <a:rPr lang="en-US" sz="1200" b="0" i="0" u="none" strike="noStrike" kern="1200" dirty="0">
                <a:solidFill>
                  <a:schemeClr val="tx1"/>
                </a:solidFill>
                <a:effectLst/>
                <a:latin typeface="+mn-lt"/>
                <a:ea typeface="+mn-ea"/>
                <a:cs typeface="+mn-cs"/>
                <a:hlinkClick r:id="rId3"/>
              </a:rPr>
              <a:t>Thirty-Day Readmission Rate and Costs After Percutaneous Coronary Intervention in the United States</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Avnish</a:t>
            </a:r>
            <a:r>
              <a:rPr lang="en-US" sz="1200" b="0" i="0" kern="1200" dirty="0">
                <a:solidFill>
                  <a:schemeClr val="tx1"/>
                </a:solidFill>
                <a:effectLst/>
                <a:latin typeface="+mn-lt"/>
                <a:ea typeface="+mn-ea"/>
                <a:cs typeface="+mn-cs"/>
              </a:rPr>
              <a:t> Tripathi, MD, PhD, MPH, J. Dawn Abbott, MD, Gregg C. </a:t>
            </a:r>
            <a:r>
              <a:rPr lang="en-US" sz="1200" b="0" i="0" kern="1200" dirty="0" err="1">
                <a:solidFill>
                  <a:schemeClr val="tx1"/>
                </a:solidFill>
                <a:effectLst/>
                <a:latin typeface="+mn-lt"/>
                <a:ea typeface="+mn-ea"/>
                <a:cs typeface="+mn-cs"/>
              </a:rPr>
              <a:t>Fonarow</a:t>
            </a:r>
            <a:r>
              <a:rPr lang="en-US" sz="1200" b="0" i="0" kern="1200" dirty="0">
                <a:solidFill>
                  <a:schemeClr val="tx1"/>
                </a:solidFill>
                <a:effectLst/>
                <a:latin typeface="+mn-lt"/>
                <a:ea typeface="+mn-ea"/>
                <a:cs typeface="+mn-cs"/>
              </a:rPr>
              <a:t>, MD, </a:t>
            </a:r>
            <a:r>
              <a:rPr lang="en-US" sz="1200" b="0" i="0" kern="1200" dirty="0" err="1">
                <a:solidFill>
                  <a:schemeClr val="tx1"/>
                </a:solidFill>
                <a:effectLst/>
                <a:latin typeface="+mn-lt"/>
                <a:ea typeface="+mn-ea"/>
                <a:cs typeface="+mn-cs"/>
              </a:rPr>
              <a:t>Abdur</a:t>
            </a:r>
            <a:r>
              <a:rPr lang="en-US" sz="1200" b="0" i="0" kern="1200" dirty="0">
                <a:solidFill>
                  <a:schemeClr val="tx1"/>
                </a:solidFill>
                <a:effectLst/>
                <a:latin typeface="+mn-lt"/>
                <a:ea typeface="+mn-ea"/>
                <a:cs typeface="+mn-cs"/>
              </a:rPr>
              <a:t> R. Khan, MD, Neil G. Barry, IV, DO, MBA, </a:t>
            </a:r>
            <a:r>
              <a:rPr lang="en-US" sz="1200" b="0" i="0" kern="1200" dirty="0" err="1">
                <a:solidFill>
                  <a:schemeClr val="tx1"/>
                </a:solidFill>
                <a:effectLst/>
                <a:latin typeface="+mn-lt"/>
                <a:ea typeface="+mn-ea"/>
                <a:cs typeface="+mn-cs"/>
              </a:rPr>
              <a:t>Sohail</a:t>
            </a:r>
            <a:r>
              <a:rPr lang="en-US" sz="1200" b="0" i="0" kern="1200" dirty="0">
                <a:solidFill>
                  <a:schemeClr val="tx1"/>
                </a:solidFill>
                <a:effectLst/>
                <a:latin typeface="+mn-lt"/>
                <a:ea typeface="+mn-ea"/>
                <a:cs typeface="+mn-cs"/>
              </a:rPr>
              <a:t> Ikram, MD, Rita Coram, MD, </a:t>
            </a:r>
            <a:r>
              <a:rPr lang="en-US" sz="1200" b="0" i="0" kern="1200" dirty="0" err="1">
                <a:solidFill>
                  <a:schemeClr val="tx1"/>
                </a:solidFill>
                <a:effectLst/>
                <a:latin typeface="+mn-lt"/>
                <a:ea typeface="+mn-ea"/>
                <a:cs typeface="+mn-cs"/>
              </a:rPr>
              <a:t>Verghese</a:t>
            </a:r>
            <a:r>
              <a:rPr lang="en-US" sz="1200" b="0" i="0" kern="1200" dirty="0">
                <a:solidFill>
                  <a:schemeClr val="tx1"/>
                </a:solidFill>
                <a:effectLst/>
                <a:latin typeface="+mn-lt"/>
                <a:ea typeface="+mn-ea"/>
                <a:cs typeface="+mn-cs"/>
              </a:rPr>
              <a:t> Mathew, MD, Ajay J. </a:t>
            </a:r>
            <a:r>
              <a:rPr lang="en-US" sz="1200" b="0" i="0" kern="1200" dirty="0" err="1">
                <a:solidFill>
                  <a:schemeClr val="tx1"/>
                </a:solidFill>
                <a:effectLst/>
                <a:latin typeface="+mn-lt"/>
                <a:ea typeface="+mn-ea"/>
                <a:cs typeface="+mn-cs"/>
              </a:rPr>
              <a:t>Kirtane</a:t>
            </a:r>
            <a:r>
              <a:rPr lang="en-US" sz="1200" b="0" i="0" kern="1200" dirty="0">
                <a:solidFill>
                  <a:schemeClr val="tx1"/>
                </a:solidFill>
                <a:effectLst/>
                <a:latin typeface="+mn-lt"/>
                <a:ea typeface="+mn-ea"/>
                <a:cs typeface="+mn-cs"/>
              </a:rPr>
              <a:t>, MD, SM, </a:t>
            </a:r>
            <a:r>
              <a:rPr lang="en-US" sz="1200" b="0" i="0" kern="1200" dirty="0" err="1">
                <a:solidFill>
                  <a:schemeClr val="tx1"/>
                </a:solidFill>
                <a:effectLst/>
                <a:latin typeface="+mn-lt"/>
                <a:ea typeface="+mn-ea"/>
                <a:cs typeface="+mn-cs"/>
              </a:rPr>
              <a:t>Brahmajee</a:t>
            </a:r>
            <a:r>
              <a:rPr lang="en-US" sz="1200" b="0" i="0" kern="1200" dirty="0">
                <a:solidFill>
                  <a:schemeClr val="tx1"/>
                </a:solidFill>
                <a:effectLst/>
                <a:latin typeface="+mn-lt"/>
                <a:ea typeface="+mn-ea"/>
                <a:cs typeface="+mn-cs"/>
              </a:rPr>
              <a:t> K. </a:t>
            </a:r>
            <a:r>
              <a:rPr lang="en-US" sz="1200" b="0" i="0" kern="1200" dirty="0" err="1">
                <a:solidFill>
                  <a:schemeClr val="tx1"/>
                </a:solidFill>
                <a:effectLst/>
                <a:latin typeface="+mn-lt"/>
                <a:ea typeface="+mn-ea"/>
                <a:cs typeface="+mn-cs"/>
              </a:rPr>
              <a:t>Nallamothu</a:t>
            </a:r>
            <a:r>
              <a:rPr lang="en-US" sz="1200" b="0" i="0" kern="1200" dirty="0">
                <a:solidFill>
                  <a:schemeClr val="tx1"/>
                </a:solidFill>
                <a:effectLst/>
                <a:latin typeface="+mn-lt"/>
                <a:ea typeface="+mn-ea"/>
                <a:cs typeface="+mn-cs"/>
              </a:rPr>
              <a:t>, MD, MPH, Glenn A. Hirsch, MD, MHS, and Deepak L. Bhatt, MD, MPH</a:t>
            </a:r>
          </a:p>
          <a:p>
            <a:endParaRPr lang="en-US" dirty="0"/>
          </a:p>
          <a:p>
            <a:r>
              <a:rPr lang="en-US" dirty="0"/>
              <a:t>3 https://</a:t>
            </a:r>
            <a:r>
              <a:rPr lang="en-US" dirty="0" err="1"/>
              <a:t>www.healthcarefinancenews.com</a:t>
            </a:r>
            <a:r>
              <a:rPr lang="en-US" dirty="0"/>
              <a:t>/news/average-cost-hospital-care-covid-19-ranges-51000-78000-based-age#:~:text=Inpatient%20COVID%2D19%20hospitalizations%20could,%245.6%20billion%20and%20%249.9%20billion.</a:t>
            </a:r>
          </a:p>
          <a:p>
            <a:r>
              <a:rPr lang="en-US" dirty="0"/>
              <a:t>4 https://</a:t>
            </a:r>
            <a:r>
              <a:rPr lang="en-US" dirty="0" err="1"/>
              <a:t>www.cbsnews.com</a:t>
            </a:r>
            <a:r>
              <a:rPr lang="en-US" dirty="0"/>
              <a:t>/pictures/emergency-room-visit-cost-most-expensive-states/47/</a:t>
            </a:r>
          </a:p>
          <a:p>
            <a:r>
              <a:rPr lang="en-US" dirty="0"/>
              <a:t>5 https://</a:t>
            </a:r>
            <a:r>
              <a:rPr lang="en-US" dirty="0" err="1"/>
              <a:t>healthpolicy.usc.edu</a:t>
            </a:r>
            <a:r>
              <a:rPr lang="en-US" dirty="0"/>
              <a:t>/research/the-value-of-treatment-for-covid-19/</a:t>
            </a:r>
          </a:p>
          <a:p>
            <a:r>
              <a:rPr lang="en-US" dirty="0"/>
              <a:t>https://www.covid19treatmentguidelines.nih.gov/outpatient-management/</a:t>
            </a:r>
          </a:p>
        </p:txBody>
      </p:sp>
      <p:sp>
        <p:nvSpPr>
          <p:cNvPr id="4" name="Slide Number Placeholder 3"/>
          <p:cNvSpPr>
            <a:spLocks noGrp="1"/>
          </p:cNvSpPr>
          <p:nvPr>
            <p:ph type="sldNum" sz="quarter" idx="5"/>
          </p:nvPr>
        </p:nvSpPr>
        <p:spPr/>
        <p:txBody>
          <a:bodyPr/>
          <a:lstStyle/>
          <a:p>
            <a:fld id="{F264BA1E-6AC7-4534-AA62-D6AA5C834DC4}" type="slidenum">
              <a:rPr lang="en-US" smtClean="0"/>
              <a:t>49</a:t>
            </a:fld>
            <a:endParaRPr lang="en-US" dirty="0"/>
          </a:p>
        </p:txBody>
      </p:sp>
    </p:spTree>
    <p:extLst>
      <p:ext uri="{BB962C8B-B14F-4D97-AF65-F5344CB8AC3E}">
        <p14:creationId xmlns:p14="http://schemas.microsoft.com/office/powerpoint/2010/main" val="3847858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51</a:t>
            </a:fld>
            <a:endParaRPr lang="en-US" dirty="0"/>
          </a:p>
        </p:txBody>
      </p:sp>
    </p:spTree>
    <p:extLst>
      <p:ext uri="{BB962C8B-B14F-4D97-AF65-F5344CB8AC3E}">
        <p14:creationId xmlns:p14="http://schemas.microsoft.com/office/powerpoint/2010/main" val="34840092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Find an HIV </a:t>
            </a:r>
            <a:r>
              <a:rPr lang="en-US" dirty="0" err="1"/>
              <a:t>TeleECHO</a:t>
            </a:r>
            <a:r>
              <a:rPr lang="en-US" dirty="0"/>
              <a:t> clinic in your area: </a:t>
            </a:r>
            <a:r>
              <a:rPr lang="en-US" dirty="0">
                <a:hlinkClick r:id="rId3"/>
              </a:rPr>
              <a:t>https://echo.unm.edu/locations-2/echo-hubs-superhubs-united-states/</a:t>
            </a:r>
            <a:endParaRPr lang="en-US" dirty="0"/>
          </a:p>
          <a:p>
            <a:r>
              <a:rPr lang="en-US" sz="1000" dirty="0"/>
              <a:t>AETC National HIV Curriculum: 6 core modules for self study; regularly updated; CME, CNE</a:t>
            </a:r>
          </a:p>
          <a:p>
            <a:r>
              <a:rPr lang="en-US" sz="1000" dirty="0">
                <a:hlinkClick r:id="rId4"/>
              </a:rPr>
              <a:t>hivecho@salud.unm.edu</a:t>
            </a:r>
            <a:r>
              <a:rPr lang="en-US" sz="1000" dirty="0"/>
              <a:t> </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52</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Abramson, J.H., and </a:t>
            </a:r>
            <a:r>
              <a:rPr lang="en-US" sz="1200" b="0" i="0" kern="1200" dirty="0" err="1">
                <a:solidFill>
                  <a:schemeClr val="tx1"/>
                </a:solidFill>
                <a:effectLst/>
                <a:latin typeface="+mn-lt"/>
                <a:ea typeface="+mn-ea"/>
                <a:cs typeface="+mn-cs"/>
              </a:rPr>
              <a:t>Kark</a:t>
            </a:r>
            <a:r>
              <a:rPr lang="en-US" sz="1200" b="0" i="0" kern="1200" dirty="0">
                <a:solidFill>
                  <a:schemeClr val="tx1"/>
                </a:solidFill>
                <a:effectLst/>
                <a:latin typeface="+mn-lt"/>
                <a:ea typeface="+mn-ea"/>
                <a:cs typeface="+mn-cs"/>
              </a:rPr>
              <a:t>, S.L. Community-Oriented Primary Care: Meaning and Scope. Pp. 21–59 in: </a:t>
            </a:r>
            <a:r>
              <a:rPr lang="en-US" sz="1200" b="0" i="1" kern="1200" dirty="0">
                <a:solidFill>
                  <a:schemeClr val="tx1"/>
                </a:solidFill>
                <a:effectLst/>
                <a:latin typeface="+mn-lt"/>
                <a:ea typeface="+mn-ea"/>
                <a:cs typeface="+mn-cs"/>
              </a:rPr>
              <a:t>Community-Oriented Primary Care—New Directions for Health Services</a:t>
            </a:r>
            <a:r>
              <a:rPr lang="en-US" sz="1200" b="0" i="0" kern="1200" dirty="0">
                <a:solidFill>
                  <a:schemeClr val="tx1"/>
                </a:solidFill>
                <a:effectLst/>
                <a:latin typeface="+mn-lt"/>
                <a:ea typeface="+mn-ea"/>
                <a:cs typeface="+mn-cs"/>
              </a:rPr>
              <a:t>. Washington, D.C.: National Academy Press, 1983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IOM. </a:t>
            </a:r>
            <a:r>
              <a:rPr lang="en-US" sz="1200" b="0" i="1" kern="1200" dirty="0">
                <a:solidFill>
                  <a:schemeClr val="tx1"/>
                </a:solidFill>
                <a:effectLst/>
                <a:latin typeface="+mn-lt"/>
                <a:ea typeface="+mn-ea"/>
                <a:cs typeface="+mn-cs"/>
              </a:rPr>
              <a:t>Community-Oriented Primary Care: A Practical Assessment</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 Volume I. The Committee Report</a:t>
            </a:r>
            <a:r>
              <a:rPr lang="en-US" sz="1200" b="0" i="0" kern="1200" dirty="0">
                <a:solidFill>
                  <a:schemeClr val="tx1"/>
                </a:solidFill>
                <a:effectLst/>
                <a:latin typeface="+mn-lt"/>
                <a:ea typeface="+mn-ea"/>
                <a:cs typeface="+mn-cs"/>
              </a:rPr>
              <a:t>. Washington, D.C.: National Academy Press, 1984.</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5</a:t>
            </a:fld>
            <a:endParaRPr lang="en-US" dirty="0"/>
          </a:p>
        </p:txBody>
      </p:sp>
    </p:spTree>
    <p:extLst>
      <p:ext uri="{BB962C8B-B14F-4D97-AF65-F5344CB8AC3E}">
        <p14:creationId xmlns:p14="http://schemas.microsoft.com/office/powerpoint/2010/main" val="1418148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F264BA1E-6AC7-4534-AA62-D6AA5C834DC4}" type="slidenum">
              <a:rPr lang="en-US" smtClean="0"/>
              <a:t>7</a:t>
            </a:fld>
            <a:endParaRPr lang="en-US" dirty="0"/>
          </a:p>
        </p:txBody>
      </p:sp>
    </p:spTree>
    <p:extLst>
      <p:ext uri="{BB962C8B-B14F-4D97-AF65-F5344CB8AC3E}">
        <p14:creationId xmlns:p14="http://schemas.microsoft.com/office/powerpoint/2010/main" val="1880549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O'Dell M. L. (2016). What is a Patient-Centered Medical Home?. </a:t>
            </a:r>
            <a:r>
              <a:rPr lang="en-US" sz="1200" i="1" dirty="0"/>
              <a:t>Missouri medicine</a:t>
            </a:r>
            <a:r>
              <a:rPr lang="en-US" sz="1200" dirty="0"/>
              <a:t>, </a:t>
            </a:r>
            <a:r>
              <a:rPr lang="en-US" sz="1200" i="1" dirty="0"/>
              <a:t>113</a:t>
            </a:r>
            <a:r>
              <a:rPr lang="en-US" sz="1200" dirty="0"/>
              <a:t>(4), 301–304. </a:t>
            </a:r>
          </a:p>
          <a:p>
            <a:pPr marL="0" lvl="0" indent="0" algn="l" rtl="0">
              <a:spcBef>
                <a:spcPts val="0"/>
              </a:spcBef>
              <a:spcAft>
                <a:spcPts val="0"/>
              </a:spcAft>
              <a:buNone/>
            </a:pPr>
            <a:r>
              <a:rPr lang="en-US" dirty="0"/>
              <a:t>The Patient Centered</a:t>
            </a:r>
            <a:r>
              <a:rPr lang="en-US" baseline="0" dirty="0"/>
              <a:t> </a:t>
            </a:r>
            <a:r>
              <a:rPr lang="en-US" dirty="0"/>
              <a:t>Medical Home</a:t>
            </a:r>
            <a:r>
              <a:rPr lang="en-US" baseline="0" dirty="0"/>
              <a:t> model grew out of pediatric practice, particularly in dealing with pediatric patients with complex needs</a:t>
            </a:r>
          </a:p>
          <a:p>
            <a:pPr marL="0" lvl="0" indent="0" algn="l" rtl="0">
              <a:spcBef>
                <a:spcPts val="0"/>
              </a:spcBef>
              <a:spcAft>
                <a:spcPts val="0"/>
              </a:spcAft>
              <a:buNone/>
            </a:pPr>
            <a:r>
              <a:rPr lang="en-US" baseline="0" dirty="0"/>
              <a:t>-originally envisioned as a source of patient information for children with complex needs as well as an attempt to coordinate care for these patients that often had multiple types of providers who were previously disconnected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8</a:t>
            </a:fld>
            <a:endParaRPr lang="en-US" dirty="0"/>
          </a:p>
        </p:txBody>
      </p:sp>
    </p:spTree>
    <p:extLst>
      <p:ext uri="{BB962C8B-B14F-4D97-AF65-F5344CB8AC3E}">
        <p14:creationId xmlns:p14="http://schemas.microsoft.com/office/powerpoint/2010/main" val="2625362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t>Citation: National Committee for  Quality Assurance Latest Evidence: Benefits of the Patient-Centered Medical Home June 2019</a:t>
            </a:r>
          </a:p>
          <a:p>
            <a:pPr marL="0" lvl="0" indent="0" algn="l" rtl="0">
              <a:spcBef>
                <a:spcPts val="0"/>
              </a:spcBef>
              <a:spcAft>
                <a:spcPts val="0"/>
              </a:spcAft>
              <a:buNone/>
            </a:pPr>
            <a:r>
              <a:rPr lang="en-US" dirty="0"/>
              <a:t>How do</a:t>
            </a:r>
            <a:r>
              <a:rPr lang="en-US" baseline="0" dirty="0"/>
              <a:t> we justify the PCMH Model? How do we know it works?</a:t>
            </a:r>
          </a:p>
          <a:p>
            <a:pPr marL="0" lvl="0" indent="0" algn="l" rtl="0">
              <a:spcBef>
                <a:spcPts val="0"/>
              </a:spcBef>
              <a:spcAft>
                <a:spcPts val="0"/>
              </a:spcAft>
              <a:buNone/>
            </a:pPr>
            <a:r>
              <a:rPr lang="en-US" baseline="0" dirty="0"/>
              <a:t>We can examine data from multiple points of view; for the sake of time we will focus on these big “buckets”, but a detailed report is available on the National Committee for Quality Assurance (NCQA) Website, the latest from June 2019.  The NCQA offers one of the main pathways to PCMH Certification through its PCMH Recognition Pathway </a:t>
            </a:r>
          </a:p>
          <a:p>
            <a:pPr marL="0" lvl="0" indent="0" algn="l" rtl="0">
              <a:spcBef>
                <a:spcPts val="0"/>
              </a:spcBef>
              <a:spcAft>
                <a:spcPts val="0"/>
              </a:spcAft>
              <a:buNone/>
            </a:pPr>
            <a:r>
              <a:rPr lang="en-US" b="1" baseline="0" dirty="0">
                <a:solidFill>
                  <a:srgbClr val="FF0000"/>
                </a:solidFill>
              </a:rPr>
              <a:t>https://www.ncqa.org/wp-content/uploads/2019/09/20190926_PCMH_Evidence_Report.pdf</a:t>
            </a:r>
            <a:endParaRPr lang="en-US" baseline="0" dirty="0"/>
          </a:p>
          <a:p>
            <a:pPr marL="0" lvl="0" indent="0" algn="l" rtl="0">
              <a:spcBef>
                <a:spcPts val="0"/>
              </a:spcBef>
              <a:spcAft>
                <a:spcPts val="0"/>
              </a:spcAft>
              <a:buNone/>
            </a:pPr>
            <a:r>
              <a:rPr lang="en-US" baseline="0" dirty="0"/>
              <a:t>Has PCMH been shown to:</a:t>
            </a:r>
          </a:p>
          <a:p>
            <a:pPr marL="0" lvl="0" indent="0" algn="l" rtl="0">
              <a:spcBef>
                <a:spcPts val="0"/>
              </a:spcBef>
              <a:spcAft>
                <a:spcPts val="0"/>
              </a:spcAft>
              <a:buNone/>
            </a:pPr>
            <a:r>
              <a:rPr lang="en-US" baseline="0" dirty="0"/>
              <a:t>Decrease utilization (e.g.  ED treat and release visits, hospitalization)? YES</a:t>
            </a:r>
          </a:p>
          <a:p>
            <a:pPr marL="0" lvl="0" indent="0" algn="l" rtl="0">
              <a:spcBef>
                <a:spcPts val="0"/>
              </a:spcBef>
              <a:spcAft>
                <a:spcPts val="0"/>
              </a:spcAft>
              <a:buNone/>
            </a:pPr>
            <a:r>
              <a:rPr lang="en-US" baseline="0" dirty="0"/>
              <a:t>Decrease cost?  YES, demonstrated by decreased cost of care in Medicare Fee For Service patients.</a:t>
            </a:r>
          </a:p>
          <a:p>
            <a:pPr marL="0" lvl="0" indent="0" algn="l" rtl="0">
              <a:spcBef>
                <a:spcPts val="0"/>
              </a:spcBef>
              <a:spcAft>
                <a:spcPts val="0"/>
              </a:spcAft>
              <a:buNone/>
            </a:pPr>
            <a:r>
              <a:rPr lang="en-US" baseline="0" dirty="0"/>
              <a:t>Improve clinical quality? YES, via improved chronic disease management and preventive care metrics</a:t>
            </a:r>
          </a:p>
          <a:p>
            <a:pPr marL="0" lvl="0" indent="0" algn="l" rtl="0">
              <a:spcBef>
                <a:spcPts val="0"/>
              </a:spcBef>
              <a:spcAft>
                <a:spcPts val="0"/>
              </a:spcAft>
              <a:buNone/>
            </a:pPr>
            <a:r>
              <a:rPr lang="en-US" baseline="0" dirty="0"/>
              <a:t>Decrease disparities in care? YES</a:t>
            </a:r>
            <a:endParaRPr lang="en-US" dirty="0"/>
          </a:p>
          <a:p>
            <a:pPr marL="0" lvl="0" indent="0" algn="l" rtl="0">
              <a:spcBef>
                <a:spcPts val="0"/>
              </a:spcBef>
              <a:spcAft>
                <a:spcPts val="0"/>
              </a:spcAft>
              <a:buNone/>
            </a:pPr>
            <a:endParaRPr lang="en-US" b="1"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9</a:t>
            </a:fld>
            <a:endParaRPr lang="en-US" dirty="0"/>
          </a:p>
        </p:txBody>
      </p:sp>
    </p:spTree>
    <p:extLst>
      <p:ext uri="{BB962C8B-B14F-4D97-AF65-F5344CB8AC3E}">
        <p14:creationId xmlns:p14="http://schemas.microsoft.com/office/powerpoint/2010/main" val="4057326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is a brief</a:t>
            </a:r>
            <a:r>
              <a:rPr lang="en-US" baseline="0" dirty="0"/>
              <a:t> overview of the main principle of Patient Centered Care, as agreed upon by multiple groups: </a:t>
            </a:r>
            <a:r>
              <a:rPr lang="en-US" dirty="0"/>
              <a:t>American Academy of Pediatrics, American College of Physicians, American Osteopathic Association, American Academy of Family Physicians</a:t>
            </a:r>
          </a:p>
          <a:p>
            <a:pPr marL="0" lvl="0" indent="0" algn="l" rtl="0">
              <a:spcBef>
                <a:spcPts val="700"/>
              </a:spcBef>
              <a:spcAft>
                <a:spcPts val="0"/>
              </a:spcAft>
              <a:buSzPts val="1740"/>
              <a:buNone/>
            </a:pPr>
            <a:r>
              <a:rPr lang="en-US" dirty="0"/>
              <a:t>And are</a:t>
            </a:r>
            <a:r>
              <a:rPr lang="en-US" baseline="0" dirty="0"/>
              <a:t> required to be present in a practice looking for recognition as a PCMH by the NCQA.</a:t>
            </a:r>
          </a:p>
          <a:p>
            <a:r>
              <a:rPr lang="en-US" dirty="0"/>
              <a:t>Patient-centered care is a way of thinking and doing things that sees the people using health and social services as equal partners in planning, developing and monitoring care to make sure it meets their needs.  It includes:</a:t>
            </a:r>
          </a:p>
          <a:p>
            <a:pPr marL="349415" marR="0" lvl="0" indent="-349415"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b="1" dirty="0"/>
              <a:t>Access to care </a:t>
            </a:r>
            <a:r>
              <a:rPr lang="en-US" dirty="0"/>
              <a:t>when and where the patient needs it</a:t>
            </a:r>
          </a:p>
          <a:p>
            <a:pPr marL="349415" indent="-349415">
              <a:spcBef>
                <a:spcPts val="600"/>
              </a:spcBef>
              <a:buFont typeface="Arial" panose="020B0604020202020204" pitchFamily="34" charset="0"/>
              <a:buChar char="•"/>
            </a:pPr>
            <a:r>
              <a:rPr lang="en-US" dirty="0"/>
              <a:t>An ongoing relationship with a personal clinician and a care team who help provide </a:t>
            </a:r>
            <a:r>
              <a:rPr lang="en-US" b="1" dirty="0"/>
              <a:t>continuous, comprehensive care</a:t>
            </a:r>
          </a:p>
          <a:p>
            <a:pPr marL="349415" indent="-349415">
              <a:spcBef>
                <a:spcPts val="600"/>
              </a:spcBef>
              <a:buFont typeface="Arial" panose="020B0604020202020204" pitchFamily="34" charset="0"/>
              <a:buChar char="•"/>
            </a:pPr>
            <a:r>
              <a:rPr lang="en-US" dirty="0"/>
              <a:t>Care of all stages of life: acute care, chronic care, preventive services and end of life care</a:t>
            </a:r>
          </a:p>
          <a:p>
            <a:pPr marL="349415" indent="-349415">
              <a:spcBef>
                <a:spcPts val="600"/>
              </a:spcBef>
              <a:buFont typeface="Arial" panose="020B0604020202020204" pitchFamily="34" charset="0"/>
              <a:buChar char="•"/>
            </a:pPr>
            <a:r>
              <a:rPr lang="en-US" dirty="0"/>
              <a:t>A </a:t>
            </a:r>
            <a:r>
              <a:rPr lang="en-US" b="1" dirty="0"/>
              <a:t>team approach </a:t>
            </a:r>
            <a:r>
              <a:rPr lang="en-US" dirty="0"/>
              <a:t>to providing for a patient’s health care needs; the team includes clinician, team members (clinical &amp; non-clinical), and the patient/caregiver/family/ community</a:t>
            </a:r>
          </a:p>
          <a:p>
            <a:pPr marL="0" lvl="0" indent="0" algn="l" rtl="0">
              <a:spcBef>
                <a:spcPts val="0"/>
              </a:spcBef>
              <a:spcAft>
                <a:spcPts val="0"/>
              </a:spcAft>
              <a:buNone/>
            </a:pPr>
            <a:endParaRPr lang="en-US" dirty="0"/>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10</a:t>
            </a:fld>
            <a:endParaRPr lang="en-US" dirty="0"/>
          </a:p>
        </p:txBody>
      </p:sp>
    </p:spTree>
    <p:extLst>
      <p:ext uri="{BB962C8B-B14F-4D97-AF65-F5344CB8AC3E}">
        <p14:creationId xmlns:p14="http://schemas.microsoft.com/office/powerpoint/2010/main" val="16999481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19141"/>
            <a:ext cx="7772399" cy="1909859"/>
          </a:xfrm>
        </p:spPr>
        <p:txBody>
          <a:bodyPr anchor="t"/>
          <a:lstStyle>
            <a:lvl1pPr>
              <a:defRPr sz="42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85800" y="3511263"/>
            <a:ext cx="7772398" cy="800100"/>
          </a:xfrm>
        </p:spPr>
        <p:txBody>
          <a:bodyPr anchor="t">
            <a:normAutofit/>
          </a:bodyPr>
          <a:lstStyle>
            <a:lvl1pPr marL="0" indent="0" algn="l">
              <a:buNone/>
              <a:defRPr sz="20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8" name="Date Placeholder 3"/>
          <p:cNvSpPr>
            <a:spLocks noGrp="1"/>
          </p:cNvSpPr>
          <p:nvPr>
            <p:ph type="dt" sz="half" idx="11"/>
          </p:nvPr>
        </p:nvSpPr>
        <p:spPr>
          <a:xfrm>
            <a:off x="7719757" y="4764530"/>
            <a:ext cx="738443" cy="27432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3352459" y="4764530"/>
            <a:ext cx="4367298" cy="274320"/>
          </a:xfrm>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55" y="114300"/>
            <a:ext cx="2935230" cy="98145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3755121"/>
            <a:ext cx="8588248" cy="391918"/>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7744"/>
            <a:ext cx="9144000" cy="36854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4205663"/>
            <a:ext cx="8588248" cy="40379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523" y="4672584"/>
            <a:ext cx="9142476" cy="109727"/>
          </a:xfrm>
          <a:prstGeom prst="rect">
            <a:avLst/>
          </a:prstGeom>
          <a:blipFill>
            <a:blip r:embed="rId2" cstate="print"/>
            <a:stretch>
              <a:fillRect/>
            </a:stretch>
          </a:blipFill>
        </p:spPr>
        <p:txBody>
          <a:bodyPr wrap="square" lIns="0" tIns="0" rIns="0" bIns="0" rtlCol="0"/>
          <a:lstStyle/>
          <a:p>
            <a:endParaRPr sz="1350"/>
          </a:p>
        </p:txBody>
      </p:sp>
      <p:sp>
        <p:nvSpPr>
          <p:cNvPr id="17" name="bk object 17"/>
          <p:cNvSpPr/>
          <p:nvPr/>
        </p:nvSpPr>
        <p:spPr>
          <a:xfrm>
            <a:off x="762" y="4686871"/>
            <a:ext cx="9143365" cy="1429"/>
          </a:xfrm>
          <a:custGeom>
            <a:avLst/>
            <a:gdLst/>
            <a:ahLst/>
            <a:cxnLst/>
            <a:rect l="l" t="t" r="r" b="b"/>
            <a:pathLst>
              <a:path w="9143365" h="1904">
                <a:moveTo>
                  <a:pt x="0" y="0"/>
                </a:moveTo>
                <a:lnTo>
                  <a:pt x="9143238" y="1587"/>
                </a:lnTo>
              </a:path>
            </a:pathLst>
          </a:custGeom>
          <a:ln w="38099">
            <a:solidFill>
              <a:srgbClr val="375F92"/>
            </a:solidFill>
          </a:ln>
        </p:spPr>
        <p:txBody>
          <a:bodyPr wrap="square" lIns="0" tIns="0" rIns="0" bIns="0" rtlCol="0"/>
          <a:lstStyle/>
          <a:p>
            <a:endParaRPr sz="1350"/>
          </a:p>
        </p:txBody>
      </p:sp>
      <p:sp>
        <p:nvSpPr>
          <p:cNvPr id="18" name="bk object 18"/>
          <p:cNvSpPr/>
          <p:nvPr/>
        </p:nvSpPr>
        <p:spPr>
          <a:xfrm>
            <a:off x="457200" y="4458842"/>
            <a:ext cx="943356" cy="581787"/>
          </a:xfrm>
          <a:prstGeom prst="rect">
            <a:avLst/>
          </a:prstGeom>
          <a:blipFill>
            <a:blip r:embed="rId3" cstate="print"/>
            <a:stretch>
              <a:fillRect/>
            </a:stretch>
          </a:blipFill>
        </p:spPr>
        <p:txBody>
          <a:bodyPr wrap="square" lIns="0" tIns="0" rIns="0" bIns="0" rtlCol="0"/>
          <a:lstStyle/>
          <a:p>
            <a:endParaRPr sz="1350"/>
          </a:p>
        </p:txBody>
      </p:sp>
      <p:sp>
        <p:nvSpPr>
          <p:cNvPr id="2" name="Holder 2"/>
          <p:cNvSpPr>
            <a:spLocks noGrp="1"/>
          </p:cNvSpPr>
          <p:nvPr>
            <p:ph type="title"/>
          </p:nvPr>
        </p:nvSpPr>
        <p:spPr/>
        <p:txBody>
          <a:bodyPr lIns="0" tIns="0" rIns="0" bIns="0"/>
          <a:lstStyle>
            <a:lvl1pPr>
              <a:defRPr sz="3300" b="1" i="0">
                <a:solidFill>
                  <a:srgbClr val="00808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4" name="Holder 4"/>
          <p:cNvSpPr>
            <a:spLocks noGrp="1"/>
          </p:cNvSpPr>
          <p:nvPr>
            <p:ph type="dt" sz="half" idx="6"/>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01983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2390378"/>
            <a:ext cx="7659687" cy="8763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4" y="1165225"/>
            <a:ext cx="6135687" cy="1225154"/>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52144"/>
            <a:ext cx="3657600"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152144"/>
            <a:ext cx="4038599"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233452"/>
            <a:ext cx="3890108"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6538"/>
            <a:ext cx="3890108"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08" y="1233452"/>
            <a:ext cx="4038599"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08" y="1806538"/>
            <a:ext cx="4038599"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457200" y="1143000"/>
            <a:ext cx="8305800" cy="3371850"/>
          </a:xfrm>
        </p:spPr>
        <p:txBody>
          <a:bodyPr/>
          <a:lstStyle/>
          <a:p>
            <a:r>
              <a:rPr lang="en-US"/>
              <a:t>Click icon to add SmartArt graphic</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457200" y="1143000"/>
            <a:ext cx="8305800" cy="3371850"/>
          </a:xfrm>
        </p:spPr>
        <p:txBody>
          <a:bodyPr/>
          <a:lstStyle/>
          <a:p>
            <a:r>
              <a:rPr lang="en-US"/>
              <a:t>Click icon to add table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p:txBody>
          <a:bodyPr/>
          <a:lstStyle/>
          <a:p>
            <a:endParaRPr lang="en-US" dirty="0"/>
          </a:p>
        </p:txBody>
      </p:sp>
      <p:sp>
        <p:nvSpPr>
          <p:cNvPr id="15" name="Media Placeholder 14"/>
          <p:cNvSpPr>
            <a:spLocks noGrp="1"/>
          </p:cNvSpPr>
          <p:nvPr>
            <p:ph type="media" sz="quarter" idx="13"/>
          </p:nvPr>
        </p:nvSpPr>
        <p:spPr>
          <a:xfrm>
            <a:off x="457200" y="1085850"/>
            <a:ext cx="8305800" cy="337185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133370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8516815" cy="44577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304800" y="285750"/>
            <a:ext cx="8516815"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3" cstate="print">
            <a:alphaModFix amt="5000"/>
            <a:extLst>
              <a:ext uri="{28A0092B-C50C-407E-A947-70E740481C1C}">
                <a14:useLocalDpi xmlns:a14="http://schemas.microsoft.com/office/drawing/2010/main" val="0"/>
              </a:ext>
            </a:extLst>
          </a:blip>
          <a:srcRect l="35150" t="21563" r="9715" b="1014"/>
          <a:stretch/>
        </p:blipFill>
        <p:spPr>
          <a:xfrm>
            <a:off x="1" y="1"/>
            <a:ext cx="9144000" cy="5143500"/>
          </a:xfrm>
          <a:prstGeom prst="rect">
            <a:avLst/>
          </a:prstGeom>
          <a:effectLst/>
        </p:spPr>
      </p:pic>
      <p:sp>
        <p:nvSpPr>
          <p:cNvPr id="7" name="Rectangle 6"/>
          <p:cNvSpPr/>
          <p:nvPr/>
        </p:nvSpPr>
        <p:spPr>
          <a:xfrm>
            <a:off x="2"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315569" cy="857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315569" cy="32754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9" r:id="rId8"/>
    <p:sldLayoutId id="2147483807" r:id="rId9"/>
    <p:sldLayoutId id="2147483808" r:id="rId10"/>
    <p:sldLayoutId id="2147483810" r:id="rId11"/>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hyperlink" Target="https://aidsvu.org/resources/#/" TargetMode="Externa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1.png"/><Relationship Id="rId7" Type="http://schemas.openxmlformats.org/officeDocument/2006/relationships/diagramColors" Target="../diagrams/colors5.xml"/><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48.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1.xml.rels><?xml version="1.0" encoding="UTF-8" standalone="yes"?>
<Relationships xmlns="http://schemas.openxmlformats.org/package/2006/relationships"><Relationship Id="rId3" Type="http://schemas.openxmlformats.org/officeDocument/2006/relationships/hyperlink" Target="https://www.ncqa.org/wp-content/uploads/2019/09/20190926_PCMH_Evidence_Report.pdf"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hyperlink" Target="https://files.unaids.org/en/media/unaids/contentassets/documents/unaidspublication/2014/90-90-90_en.pdf" TargetMode="External"/></Relationships>
</file>

<file path=ppt/slides/_rels/slide52.xml.rels><?xml version="1.0" encoding="UTF-8" standalone="yes"?>
<Relationships xmlns="http://schemas.openxmlformats.org/package/2006/relationships"><Relationship Id="rId8" Type="http://schemas.openxmlformats.org/officeDocument/2006/relationships/hyperlink" Target="http://www.scaetc.org/" TargetMode="External"/><Relationship Id="rId3" Type="http://schemas.openxmlformats.org/officeDocument/2006/relationships/hyperlink" Target="http://nccc.ucsf.edu/" TargetMode="External"/><Relationship Id="rId7" Type="http://schemas.openxmlformats.org/officeDocument/2006/relationships/hyperlink" Target="mailto:scaetcecho@salud.unm.edu"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hyperlink" Target="https://targethiv.org/library/aetc-national-coordinating-resource-center-0" TargetMode="External"/><Relationship Id="rId5" Type="http://schemas.openxmlformats.org/officeDocument/2006/relationships/hyperlink" Target="https://aidsetc.org/nhc" TargetMode="External"/><Relationship Id="rId4" Type="http://schemas.openxmlformats.org/officeDocument/2006/relationships/hyperlink" Target="http://echo.unm.ed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486229" y="1174535"/>
            <a:ext cx="8229599" cy="1352467"/>
          </a:xfrm>
        </p:spPr>
        <p:txBody>
          <a:bodyPr/>
          <a:lstStyle/>
          <a:p>
            <a:pPr algn="ctr"/>
            <a:r>
              <a:rPr lang="en-US" b="1" dirty="0"/>
              <a:t>The Role of Primary Care in Addressing HIV and COVID Health Disparities</a:t>
            </a:r>
            <a:endParaRPr lang="en-US" sz="3600" dirty="0"/>
          </a:p>
        </p:txBody>
      </p:sp>
      <p:sp>
        <p:nvSpPr>
          <p:cNvPr id="7" name="object 5"/>
          <p:cNvSpPr txBox="1">
            <a:spLocks noGrp="1"/>
          </p:cNvSpPr>
          <p:nvPr>
            <p:ph type="subTitle" idx="1"/>
          </p:nvPr>
        </p:nvSpPr>
        <p:spPr>
          <a:xfrm>
            <a:off x="685801" y="3437385"/>
            <a:ext cx="8000998" cy="1107996"/>
          </a:xfrm>
          <a:prstGeom prst="rect">
            <a:avLst/>
          </a:prstGeom>
        </p:spPr>
        <p:txBody>
          <a:bodyPr vert="horz" wrap="square" lIns="0" tIns="0" rIns="0" bIns="0" rtlCol="0">
            <a:spAutoFit/>
          </a:bodyPr>
          <a:lstStyle/>
          <a:p>
            <a:pPr algn="ctr"/>
            <a:r>
              <a:rPr lang="en-US" sz="2400" dirty="0">
                <a:solidFill>
                  <a:schemeClr val="tx1"/>
                </a:solidFill>
              </a:rPr>
              <a:t>Deborah Morris-Harris MD</a:t>
            </a:r>
          </a:p>
          <a:p>
            <a:pPr algn="ctr"/>
            <a:r>
              <a:rPr lang="en-US" dirty="0">
                <a:solidFill>
                  <a:schemeClr val="tx1"/>
                </a:solidFill>
              </a:rPr>
              <a:t>Chief Medical Officer, Prism Health North Texas</a:t>
            </a:r>
          </a:p>
          <a:p>
            <a:pPr algn="ctr"/>
            <a:r>
              <a:rPr lang="en-US" dirty="0">
                <a:solidFill>
                  <a:schemeClr val="tx1"/>
                </a:solidFill>
              </a:rPr>
              <a:t>Clinical Director, SCAETC PHNTX Regional Partner</a:t>
            </a:r>
          </a:p>
        </p:txBody>
      </p:sp>
      <p:sp>
        <p:nvSpPr>
          <p:cNvPr id="4" name="Rectangle 3"/>
          <p:cNvSpPr/>
          <p:nvPr/>
        </p:nvSpPr>
        <p:spPr>
          <a:xfrm>
            <a:off x="1219201" y="3292731"/>
            <a:ext cx="6554811" cy="904863"/>
          </a:xfrm>
          <a:prstGeom prst="rect">
            <a:avLst/>
          </a:prstGeom>
        </p:spPr>
        <p:txBody>
          <a:bodyPr wrap="square">
            <a:spAutoFit/>
          </a:bodyPr>
          <a:lstStyle/>
          <a:p>
            <a:pPr algn="ctr" fontAlgn="base">
              <a:spcBef>
                <a:spcPct val="20000"/>
              </a:spcBef>
              <a:spcAft>
                <a:spcPct val="0"/>
              </a:spcAft>
            </a:pPr>
            <a:endParaRPr lang="en-US" sz="2400" b="1" dirty="0">
              <a:solidFill>
                <a:srgbClr val="FFFFFF"/>
              </a:solidFill>
              <a:latin typeface="Calibri"/>
              <a:ea typeface="ＭＳ Ｐゴシック" charset="0"/>
            </a:endParaRPr>
          </a:p>
          <a:p>
            <a:pPr algn="ctr" fontAlgn="base">
              <a:spcBef>
                <a:spcPct val="20000"/>
              </a:spcBef>
              <a:spcAft>
                <a:spcPct val="0"/>
              </a:spcAft>
            </a:pPr>
            <a:endParaRPr lang="en-US" sz="2400" b="1" dirty="0">
              <a:solidFill>
                <a:srgbClr val="FFFFFF"/>
              </a:solidFill>
              <a:latin typeface="Calibri"/>
              <a:ea typeface="ＭＳ Ｐゴシック" charset="0"/>
            </a:endParaRPr>
          </a:p>
        </p:txBody>
      </p:sp>
      <p:sp>
        <p:nvSpPr>
          <p:cNvPr id="2" name="Slide Number Placeholder 1"/>
          <p:cNvSpPr>
            <a:spLocks noGrp="1"/>
          </p:cNvSpPr>
          <p:nvPr>
            <p:ph type="sldNum" sz="quarter" idx="12"/>
          </p:nvPr>
        </p:nvSpPr>
        <p:spPr/>
        <p:txBody>
          <a:bodyPr/>
          <a:lstStyle/>
          <a:p>
            <a:fld id="{6E2D2B3B-882E-40F3-A32F-6DD516915044}" type="slidenum">
              <a:rPr lang="en-US" smtClean="0"/>
              <a:pPr/>
              <a:t>1</a:t>
            </a:fld>
            <a:endParaRPr lang="en-US" dirty="0"/>
          </a:p>
        </p:txBody>
      </p:sp>
    </p:spTree>
    <p:extLst>
      <p:ext uri="{BB962C8B-B14F-4D97-AF65-F5344CB8AC3E}">
        <p14:creationId xmlns:p14="http://schemas.microsoft.com/office/powerpoint/2010/main" val="3028943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278DD-21D4-4ED6-8172-A9569F4226C2}"/>
              </a:ext>
            </a:extLst>
          </p:cNvPr>
          <p:cNvSpPr>
            <a:spLocks noGrp="1"/>
          </p:cNvSpPr>
          <p:nvPr>
            <p:ph type="title"/>
          </p:nvPr>
        </p:nvSpPr>
        <p:spPr/>
        <p:txBody>
          <a:bodyPr/>
          <a:lstStyle/>
          <a:p>
            <a:pPr algn="ctr"/>
            <a:r>
              <a:rPr lang="en-US" dirty="0"/>
              <a:t>Principles of Patient Centered Care</a:t>
            </a:r>
          </a:p>
        </p:txBody>
      </p:sp>
      <p:sp>
        <p:nvSpPr>
          <p:cNvPr id="4" name="Slide Number Placeholder 3">
            <a:extLst>
              <a:ext uri="{FF2B5EF4-FFF2-40B4-BE49-F238E27FC236}">
                <a16:creationId xmlns:a16="http://schemas.microsoft.com/office/drawing/2014/main" id="{AD9118FA-B2E7-480E-AC21-5A8AC07AE5B5}"/>
              </a:ext>
            </a:extLst>
          </p:cNvPr>
          <p:cNvSpPr>
            <a:spLocks noGrp="1"/>
          </p:cNvSpPr>
          <p:nvPr>
            <p:ph type="sldNum" sz="quarter" idx="12"/>
          </p:nvPr>
        </p:nvSpPr>
        <p:spPr/>
        <p:txBody>
          <a:bodyPr/>
          <a:lstStyle/>
          <a:p>
            <a:fld id="{6E2D2B3B-882E-40F3-A32F-6DD516915044}" type="slidenum">
              <a:rPr lang="en-US" smtClean="0"/>
              <a:pPr/>
              <a:t>10</a:t>
            </a:fld>
            <a:endParaRPr lang="en-US"/>
          </a:p>
        </p:txBody>
      </p:sp>
      <p:grpSp>
        <p:nvGrpSpPr>
          <p:cNvPr id="5" name="Google Shape;197;p9">
            <a:extLst>
              <a:ext uri="{FF2B5EF4-FFF2-40B4-BE49-F238E27FC236}">
                <a16:creationId xmlns:a16="http://schemas.microsoft.com/office/drawing/2014/main" id="{B06D58F8-4D50-4406-9542-7B653159AAFA}"/>
              </a:ext>
            </a:extLst>
          </p:cNvPr>
          <p:cNvGrpSpPr/>
          <p:nvPr/>
        </p:nvGrpSpPr>
        <p:grpSpPr>
          <a:xfrm>
            <a:off x="2584661" y="1202053"/>
            <a:ext cx="4150890" cy="3320586"/>
            <a:chOff x="1309439" y="2537"/>
            <a:chExt cx="5534520" cy="4427448"/>
          </a:xfrm>
        </p:grpSpPr>
        <p:sp>
          <p:nvSpPr>
            <p:cNvPr id="6" name="Google Shape;198;p9">
              <a:extLst>
                <a:ext uri="{FF2B5EF4-FFF2-40B4-BE49-F238E27FC236}">
                  <a16:creationId xmlns:a16="http://schemas.microsoft.com/office/drawing/2014/main" id="{7668A64B-8EAA-4E35-AF7E-42F8F66A3E89}"/>
                </a:ext>
              </a:extLst>
            </p:cNvPr>
            <p:cNvSpPr/>
            <p:nvPr/>
          </p:nvSpPr>
          <p:spPr>
            <a:xfrm>
              <a:off x="3261092" y="2537"/>
              <a:ext cx="1477007" cy="960054"/>
            </a:xfrm>
            <a:prstGeom prst="roundRect">
              <a:avLst>
                <a:gd name="adj" fmla="val 16667"/>
              </a:avLst>
            </a:prstGeom>
            <a:solidFill>
              <a:srgbClr val="DC7F45"/>
            </a:solidFill>
            <a:ln w="1905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7" name="Google Shape;199;p9">
              <a:extLst>
                <a:ext uri="{FF2B5EF4-FFF2-40B4-BE49-F238E27FC236}">
                  <a16:creationId xmlns:a16="http://schemas.microsoft.com/office/drawing/2014/main" id="{ABE73757-EACD-4A9F-973C-23836A7C0FE1}"/>
                </a:ext>
              </a:extLst>
            </p:cNvPr>
            <p:cNvSpPr txBox="1"/>
            <p:nvPr/>
          </p:nvSpPr>
          <p:spPr>
            <a:xfrm>
              <a:off x="3307958" y="49403"/>
              <a:ext cx="1383275" cy="866322"/>
            </a:xfrm>
            <a:prstGeom prst="rect">
              <a:avLst/>
            </a:prstGeom>
            <a:noFill/>
            <a:ln>
              <a:noFill/>
            </a:ln>
          </p:spPr>
          <p:txBody>
            <a:bodyPr spcFirstLastPara="1" wrap="square" lIns="51431" tIns="51431" rIns="51431" bIns="51431" anchor="ctr" anchorCtr="0">
              <a:noAutofit/>
            </a:bodyPr>
            <a:lstStyle/>
            <a:p>
              <a:pPr algn="ctr">
                <a:lnSpc>
                  <a:spcPct val="90000"/>
                </a:lnSpc>
                <a:buClr>
                  <a:schemeClr val="lt1"/>
                </a:buClr>
                <a:buSzPts val="1800"/>
              </a:pPr>
              <a:r>
                <a:rPr lang="en-US" sz="1350" b="1" dirty="0">
                  <a:solidFill>
                    <a:schemeClr val="lt1"/>
                  </a:solidFill>
                  <a:latin typeface="Twentieth Century"/>
                  <a:ea typeface="Twentieth Century"/>
                  <a:cs typeface="Twentieth Century"/>
                  <a:sym typeface="Twentieth Century"/>
                </a:rPr>
                <a:t>Access Continuity</a:t>
              </a:r>
              <a:endParaRPr sz="1350" dirty="0"/>
            </a:p>
          </p:txBody>
        </p:sp>
        <p:sp>
          <p:nvSpPr>
            <p:cNvPr id="8" name="Google Shape;200;p9">
              <a:extLst>
                <a:ext uri="{FF2B5EF4-FFF2-40B4-BE49-F238E27FC236}">
                  <a16:creationId xmlns:a16="http://schemas.microsoft.com/office/drawing/2014/main" id="{EEB1B2EC-B21A-4163-BA72-8E433CACC6AF}"/>
                </a:ext>
              </a:extLst>
            </p:cNvPr>
            <p:cNvSpPr/>
            <p:nvPr/>
          </p:nvSpPr>
          <p:spPr>
            <a:xfrm>
              <a:off x="2082868" y="482564"/>
              <a:ext cx="3833456" cy="3833456"/>
            </a:xfrm>
            <a:custGeom>
              <a:avLst/>
              <a:gdLst/>
              <a:ahLst/>
              <a:cxnLst/>
              <a:rect l="l" t="t" r="r" b="b"/>
              <a:pathLst>
                <a:path w="120000" h="120000" extrusionOk="0">
                  <a:moveTo>
                    <a:pt x="83435" y="4766"/>
                  </a:moveTo>
                  <a:lnTo>
                    <a:pt x="83435" y="4766"/>
                  </a:lnTo>
                  <a:cubicBezTo>
                    <a:pt x="94002" y="9250"/>
                    <a:pt x="103062" y="16670"/>
                    <a:pt x="109539" y="26148"/>
                  </a:cubicBezTo>
                </a:path>
              </a:pathLst>
            </a:custGeom>
            <a:noFill/>
            <a:ln w="10000" cap="flat" cmpd="sng">
              <a:solidFill>
                <a:srgbClr val="DC7F45"/>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9" name="Google Shape;201;p9">
              <a:extLst>
                <a:ext uri="{FF2B5EF4-FFF2-40B4-BE49-F238E27FC236}">
                  <a16:creationId xmlns:a16="http://schemas.microsoft.com/office/drawing/2014/main" id="{A44D2637-1469-44E4-90FF-768FBAD2EC72}"/>
                </a:ext>
              </a:extLst>
            </p:cNvPr>
            <p:cNvSpPr/>
            <p:nvPr/>
          </p:nvSpPr>
          <p:spPr>
            <a:xfrm>
              <a:off x="4801066" y="1326964"/>
              <a:ext cx="2042893" cy="960054"/>
            </a:xfrm>
            <a:prstGeom prst="roundRect">
              <a:avLst>
                <a:gd name="adj" fmla="val 16667"/>
              </a:avLst>
            </a:prstGeom>
            <a:solidFill>
              <a:schemeClr val="accent3"/>
            </a:solidFill>
            <a:ln w="1905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0" name="Google Shape;202;p9">
              <a:extLst>
                <a:ext uri="{FF2B5EF4-FFF2-40B4-BE49-F238E27FC236}">
                  <a16:creationId xmlns:a16="http://schemas.microsoft.com/office/drawing/2014/main" id="{89575F07-ACF4-4162-A269-87DA6E0C61CA}"/>
                </a:ext>
              </a:extLst>
            </p:cNvPr>
            <p:cNvSpPr txBox="1"/>
            <p:nvPr/>
          </p:nvSpPr>
          <p:spPr>
            <a:xfrm>
              <a:off x="4847932" y="1373830"/>
              <a:ext cx="1949161" cy="866322"/>
            </a:xfrm>
            <a:prstGeom prst="rect">
              <a:avLst/>
            </a:prstGeom>
            <a:noFill/>
            <a:ln>
              <a:noFill/>
            </a:ln>
          </p:spPr>
          <p:txBody>
            <a:bodyPr spcFirstLastPara="1" wrap="square" lIns="51431" tIns="51431" rIns="51431" bIns="51431" anchor="ctr" anchorCtr="0">
              <a:noAutofit/>
            </a:bodyPr>
            <a:lstStyle/>
            <a:p>
              <a:pPr algn="ctr">
                <a:lnSpc>
                  <a:spcPct val="90000"/>
                </a:lnSpc>
                <a:buClr>
                  <a:schemeClr val="lt1"/>
                </a:buClr>
                <a:buSzPts val="1800"/>
              </a:pPr>
              <a:r>
                <a:rPr lang="en-US" sz="1350" b="1">
                  <a:solidFill>
                    <a:schemeClr val="lt1"/>
                  </a:solidFill>
                  <a:latin typeface="Twentieth Century"/>
                  <a:ea typeface="Twentieth Century"/>
                  <a:cs typeface="Twentieth Century"/>
                  <a:sym typeface="Twentieth Century"/>
                </a:rPr>
                <a:t>Comprehensive Team Based Care</a:t>
              </a:r>
              <a:endParaRPr sz="1350"/>
            </a:p>
          </p:txBody>
        </p:sp>
        <p:sp>
          <p:nvSpPr>
            <p:cNvPr id="11" name="Google Shape;203;p9">
              <a:extLst>
                <a:ext uri="{FF2B5EF4-FFF2-40B4-BE49-F238E27FC236}">
                  <a16:creationId xmlns:a16="http://schemas.microsoft.com/office/drawing/2014/main" id="{AE0EAC57-DFC2-4C2E-9AFF-EBF67146AE50}"/>
                </a:ext>
              </a:extLst>
            </p:cNvPr>
            <p:cNvSpPr/>
            <p:nvPr/>
          </p:nvSpPr>
          <p:spPr>
            <a:xfrm>
              <a:off x="2082868" y="482564"/>
              <a:ext cx="3833456" cy="3833456"/>
            </a:xfrm>
            <a:custGeom>
              <a:avLst/>
              <a:gdLst/>
              <a:ahLst/>
              <a:cxnLst/>
              <a:rect l="l" t="t" r="r" b="b"/>
              <a:pathLst>
                <a:path w="120000" h="120000" extrusionOk="0">
                  <a:moveTo>
                    <a:pt x="119918" y="56869"/>
                  </a:moveTo>
                  <a:cubicBezTo>
                    <a:pt x="120590" y="69731"/>
                    <a:pt x="117106" y="82467"/>
                    <a:pt x="109980" y="93196"/>
                  </a:cubicBezTo>
                </a:path>
              </a:pathLst>
            </a:custGeom>
            <a:noFill/>
            <a:ln w="10000" cap="flat" cmpd="sng">
              <a:solidFill>
                <a:schemeClr val="accent3"/>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2" name="Google Shape;204;p9">
              <a:extLst>
                <a:ext uri="{FF2B5EF4-FFF2-40B4-BE49-F238E27FC236}">
                  <a16:creationId xmlns:a16="http://schemas.microsoft.com/office/drawing/2014/main" id="{6F0B50AE-753B-4959-A8CF-3821385C8757}"/>
                </a:ext>
              </a:extLst>
            </p:cNvPr>
            <p:cNvSpPr/>
            <p:nvPr/>
          </p:nvSpPr>
          <p:spPr>
            <a:xfrm>
              <a:off x="4387717" y="3469931"/>
              <a:ext cx="1477007" cy="960054"/>
            </a:xfrm>
            <a:prstGeom prst="roundRect">
              <a:avLst>
                <a:gd name="adj" fmla="val 16667"/>
              </a:avLst>
            </a:prstGeom>
            <a:solidFill>
              <a:srgbClr val="D8B259"/>
            </a:solidFill>
            <a:ln w="1905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3" name="Google Shape;205;p9">
              <a:extLst>
                <a:ext uri="{FF2B5EF4-FFF2-40B4-BE49-F238E27FC236}">
                  <a16:creationId xmlns:a16="http://schemas.microsoft.com/office/drawing/2014/main" id="{0E0510F4-57F2-4B67-B92E-FE4E6CBA0270}"/>
                </a:ext>
              </a:extLst>
            </p:cNvPr>
            <p:cNvSpPr txBox="1"/>
            <p:nvPr/>
          </p:nvSpPr>
          <p:spPr>
            <a:xfrm>
              <a:off x="4434583" y="3516797"/>
              <a:ext cx="1383275" cy="866322"/>
            </a:xfrm>
            <a:prstGeom prst="rect">
              <a:avLst/>
            </a:prstGeom>
            <a:noFill/>
            <a:ln>
              <a:noFill/>
            </a:ln>
          </p:spPr>
          <p:txBody>
            <a:bodyPr spcFirstLastPara="1" wrap="square" lIns="54281" tIns="54281" rIns="54281" bIns="54281" anchor="ctr" anchorCtr="0">
              <a:noAutofit/>
            </a:bodyPr>
            <a:lstStyle/>
            <a:p>
              <a:pPr algn="ctr">
                <a:lnSpc>
                  <a:spcPct val="90000"/>
                </a:lnSpc>
                <a:buClr>
                  <a:schemeClr val="lt1"/>
                </a:buClr>
                <a:buSzPts val="1900"/>
              </a:pPr>
              <a:r>
                <a:rPr lang="en-US" sz="1425" b="1">
                  <a:solidFill>
                    <a:schemeClr val="lt1"/>
                  </a:solidFill>
                  <a:latin typeface="Twentieth Century"/>
                  <a:ea typeface="Twentieth Century"/>
                  <a:cs typeface="Twentieth Century"/>
                  <a:sym typeface="Twentieth Century"/>
                </a:rPr>
                <a:t>Patient Centered Approach</a:t>
              </a:r>
              <a:endParaRPr sz="1350"/>
            </a:p>
          </p:txBody>
        </p:sp>
        <p:sp>
          <p:nvSpPr>
            <p:cNvPr id="14" name="Google Shape;206;p9">
              <a:extLst>
                <a:ext uri="{FF2B5EF4-FFF2-40B4-BE49-F238E27FC236}">
                  <a16:creationId xmlns:a16="http://schemas.microsoft.com/office/drawing/2014/main" id="{7448B4D2-EE81-41E0-B561-8EFE4F875089}"/>
                </a:ext>
              </a:extLst>
            </p:cNvPr>
            <p:cNvSpPr/>
            <p:nvPr/>
          </p:nvSpPr>
          <p:spPr>
            <a:xfrm>
              <a:off x="2082868" y="482564"/>
              <a:ext cx="3833456" cy="3833456"/>
            </a:xfrm>
            <a:custGeom>
              <a:avLst/>
              <a:gdLst/>
              <a:ahLst/>
              <a:cxnLst/>
              <a:rect l="l" t="t" r="r" b="b"/>
              <a:pathLst>
                <a:path w="120000" h="120000" extrusionOk="0">
                  <a:moveTo>
                    <a:pt x="71911" y="118806"/>
                  </a:moveTo>
                  <a:lnTo>
                    <a:pt x="71911" y="118806"/>
                  </a:lnTo>
                  <a:cubicBezTo>
                    <a:pt x="64050" y="120398"/>
                    <a:pt x="55949" y="120398"/>
                    <a:pt x="48088" y="118806"/>
                  </a:cubicBezTo>
                </a:path>
              </a:pathLst>
            </a:custGeom>
            <a:noFill/>
            <a:ln w="10000" cap="flat" cmpd="sng">
              <a:solidFill>
                <a:srgbClr val="D8B259"/>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5" name="Google Shape;207;p9">
              <a:extLst>
                <a:ext uri="{FF2B5EF4-FFF2-40B4-BE49-F238E27FC236}">
                  <a16:creationId xmlns:a16="http://schemas.microsoft.com/office/drawing/2014/main" id="{F31B9B44-8B3C-4022-B908-CECBD363F6EB}"/>
                </a:ext>
              </a:extLst>
            </p:cNvPr>
            <p:cNvSpPr/>
            <p:nvPr/>
          </p:nvSpPr>
          <p:spPr>
            <a:xfrm>
              <a:off x="2134468" y="3469931"/>
              <a:ext cx="1477007" cy="960054"/>
            </a:xfrm>
            <a:prstGeom prst="roundRect">
              <a:avLst>
                <a:gd name="adj" fmla="val 16667"/>
              </a:avLst>
            </a:prstGeom>
            <a:solidFill>
              <a:schemeClr val="accent5"/>
            </a:solidFill>
            <a:ln w="1905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6" name="Google Shape;208;p9">
              <a:extLst>
                <a:ext uri="{FF2B5EF4-FFF2-40B4-BE49-F238E27FC236}">
                  <a16:creationId xmlns:a16="http://schemas.microsoft.com/office/drawing/2014/main" id="{ED04B945-D376-459B-A573-3DE45FCCFC65}"/>
                </a:ext>
              </a:extLst>
            </p:cNvPr>
            <p:cNvSpPr txBox="1"/>
            <p:nvPr/>
          </p:nvSpPr>
          <p:spPr>
            <a:xfrm>
              <a:off x="2181334" y="3516797"/>
              <a:ext cx="1383275" cy="866322"/>
            </a:xfrm>
            <a:prstGeom prst="rect">
              <a:avLst/>
            </a:prstGeom>
            <a:noFill/>
            <a:ln>
              <a:noFill/>
            </a:ln>
          </p:spPr>
          <p:txBody>
            <a:bodyPr spcFirstLastPara="1" wrap="square" lIns="54281" tIns="54281" rIns="54281" bIns="54281" anchor="ctr" anchorCtr="0">
              <a:noAutofit/>
            </a:bodyPr>
            <a:lstStyle/>
            <a:p>
              <a:pPr algn="ctr">
                <a:lnSpc>
                  <a:spcPct val="90000"/>
                </a:lnSpc>
                <a:buClr>
                  <a:schemeClr val="lt1"/>
                </a:buClr>
                <a:buSzPts val="1900"/>
              </a:pPr>
              <a:r>
                <a:rPr lang="en-US" sz="1425" b="1">
                  <a:solidFill>
                    <a:schemeClr val="lt1"/>
                  </a:solidFill>
                  <a:latin typeface="Twentieth Century"/>
                  <a:ea typeface="Twentieth Century"/>
                  <a:cs typeface="Twentieth Century"/>
                  <a:sym typeface="Twentieth Century"/>
                </a:rPr>
                <a:t>Quality and Safety</a:t>
              </a:r>
              <a:endParaRPr sz="1350"/>
            </a:p>
          </p:txBody>
        </p:sp>
        <p:sp>
          <p:nvSpPr>
            <p:cNvPr id="17" name="Google Shape;209;p9">
              <a:extLst>
                <a:ext uri="{FF2B5EF4-FFF2-40B4-BE49-F238E27FC236}">
                  <a16:creationId xmlns:a16="http://schemas.microsoft.com/office/drawing/2014/main" id="{5083E19B-F311-4CB9-B76C-309C496CAFB0}"/>
                </a:ext>
              </a:extLst>
            </p:cNvPr>
            <p:cNvSpPr/>
            <p:nvPr/>
          </p:nvSpPr>
          <p:spPr>
            <a:xfrm>
              <a:off x="2082868" y="482564"/>
              <a:ext cx="3833456" cy="3833456"/>
            </a:xfrm>
            <a:custGeom>
              <a:avLst/>
              <a:gdLst/>
              <a:ahLst/>
              <a:cxnLst/>
              <a:rect l="l" t="t" r="r" b="b"/>
              <a:pathLst>
                <a:path w="120000" h="120000" extrusionOk="0">
                  <a:moveTo>
                    <a:pt x="10019" y="93195"/>
                  </a:moveTo>
                  <a:cubicBezTo>
                    <a:pt x="2893" y="82467"/>
                    <a:pt x="-591" y="69730"/>
                    <a:pt x="81" y="56868"/>
                  </a:cubicBezTo>
                </a:path>
              </a:pathLst>
            </a:custGeom>
            <a:noFill/>
            <a:ln w="10000" cap="flat" cmpd="sng">
              <a:solidFill>
                <a:schemeClr val="accent5"/>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8" name="Google Shape;210;p9">
              <a:extLst>
                <a:ext uri="{FF2B5EF4-FFF2-40B4-BE49-F238E27FC236}">
                  <a16:creationId xmlns:a16="http://schemas.microsoft.com/office/drawing/2014/main" id="{0863F3FF-6B67-4470-9286-94112C900E53}"/>
                </a:ext>
              </a:extLst>
            </p:cNvPr>
            <p:cNvSpPr/>
            <p:nvPr/>
          </p:nvSpPr>
          <p:spPr>
            <a:xfrm>
              <a:off x="1309439" y="1326964"/>
              <a:ext cx="1734479" cy="960054"/>
            </a:xfrm>
            <a:prstGeom prst="roundRect">
              <a:avLst>
                <a:gd name="adj" fmla="val 16667"/>
              </a:avLst>
            </a:prstGeom>
            <a:solidFill>
              <a:schemeClr val="accent6"/>
            </a:solidFill>
            <a:ln w="1905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19" name="Google Shape;211;p9">
              <a:extLst>
                <a:ext uri="{FF2B5EF4-FFF2-40B4-BE49-F238E27FC236}">
                  <a16:creationId xmlns:a16="http://schemas.microsoft.com/office/drawing/2014/main" id="{FCFD41CA-D954-4CA5-9A68-F60C3AF3320C}"/>
                </a:ext>
              </a:extLst>
            </p:cNvPr>
            <p:cNvSpPr txBox="1"/>
            <p:nvPr/>
          </p:nvSpPr>
          <p:spPr>
            <a:xfrm>
              <a:off x="1356305" y="1373830"/>
              <a:ext cx="1640747" cy="866322"/>
            </a:xfrm>
            <a:prstGeom prst="rect">
              <a:avLst/>
            </a:prstGeom>
            <a:noFill/>
            <a:ln>
              <a:noFill/>
            </a:ln>
          </p:spPr>
          <p:txBody>
            <a:bodyPr spcFirstLastPara="1" wrap="square" lIns="51431" tIns="51431" rIns="51431" bIns="51431" anchor="ctr" anchorCtr="0">
              <a:noAutofit/>
            </a:bodyPr>
            <a:lstStyle/>
            <a:p>
              <a:pPr algn="ctr">
                <a:lnSpc>
                  <a:spcPct val="90000"/>
                </a:lnSpc>
                <a:buClr>
                  <a:schemeClr val="lt1"/>
                </a:buClr>
                <a:buSzPts val="1800"/>
              </a:pPr>
              <a:r>
                <a:rPr lang="en-US" sz="1350" b="1">
                  <a:solidFill>
                    <a:schemeClr val="lt1"/>
                  </a:solidFill>
                  <a:latin typeface="Twentieth Century"/>
                  <a:ea typeface="Twentieth Century"/>
                  <a:cs typeface="Twentieth Century"/>
                  <a:sym typeface="Twentieth Century"/>
                </a:rPr>
                <a:t>Care </a:t>
              </a:r>
              <a:endParaRPr sz="1350"/>
            </a:p>
            <a:p>
              <a:pPr algn="ctr">
                <a:lnSpc>
                  <a:spcPct val="90000"/>
                </a:lnSpc>
                <a:spcBef>
                  <a:spcPts val="472"/>
                </a:spcBef>
                <a:buClr>
                  <a:schemeClr val="lt1"/>
                </a:buClr>
                <a:buSzPts val="1800"/>
              </a:pPr>
              <a:r>
                <a:rPr lang="en-US" sz="1350" b="1">
                  <a:solidFill>
                    <a:schemeClr val="lt1"/>
                  </a:solidFill>
                  <a:latin typeface="Twentieth Century"/>
                  <a:ea typeface="Twentieth Century"/>
                  <a:cs typeface="Twentieth Century"/>
                  <a:sym typeface="Twentieth Century"/>
                </a:rPr>
                <a:t>Coordination</a:t>
              </a:r>
              <a:endParaRPr sz="1350"/>
            </a:p>
          </p:txBody>
        </p:sp>
        <p:sp>
          <p:nvSpPr>
            <p:cNvPr id="20" name="Google Shape;212;p9">
              <a:extLst>
                <a:ext uri="{FF2B5EF4-FFF2-40B4-BE49-F238E27FC236}">
                  <a16:creationId xmlns:a16="http://schemas.microsoft.com/office/drawing/2014/main" id="{6FA39D49-B57D-4767-957E-3F2D0984AD33}"/>
                </a:ext>
              </a:extLst>
            </p:cNvPr>
            <p:cNvSpPr/>
            <p:nvPr/>
          </p:nvSpPr>
          <p:spPr>
            <a:xfrm>
              <a:off x="2082868" y="482564"/>
              <a:ext cx="3833456" cy="3833456"/>
            </a:xfrm>
            <a:custGeom>
              <a:avLst/>
              <a:gdLst/>
              <a:ahLst/>
              <a:cxnLst/>
              <a:rect l="l" t="t" r="r" b="b"/>
              <a:pathLst>
                <a:path w="120000" h="120000" extrusionOk="0">
                  <a:moveTo>
                    <a:pt x="10462" y="26148"/>
                  </a:moveTo>
                  <a:lnTo>
                    <a:pt x="10462" y="26148"/>
                  </a:lnTo>
                  <a:cubicBezTo>
                    <a:pt x="16939" y="16670"/>
                    <a:pt x="25998" y="9249"/>
                    <a:pt x="36566" y="4766"/>
                  </a:cubicBezTo>
                </a:path>
              </a:pathLst>
            </a:custGeom>
            <a:noFill/>
            <a:ln w="10000" cap="flat" cmpd="sng">
              <a:solidFill>
                <a:schemeClr val="accent6"/>
              </a:solidFill>
              <a:prstDash val="solid"/>
              <a:round/>
              <a:headEnd type="none" w="sm" len="sm"/>
              <a:tailEnd type="none" w="sm" len="sm"/>
            </a:ln>
          </p:spPr>
          <p:txBody>
            <a:bodyPr spcFirstLastPara="1" wrap="square" lIns="68569" tIns="68569" rIns="68569" bIns="68569" anchor="ctr" anchorCtr="0">
              <a:noAutofit/>
            </a:bodyPr>
            <a:lstStyle/>
            <a:p>
              <a:endParaRPr sz="1350"/>
            </a:p>
          </p:txBody>
        </p:sp>
      </p:grpSp>
    </p:spTree>
    <p:extLst>
      <p:ext uri="{BB962C8B-B14F-4D97-AF65-F5344CB8AC3E}">
        <p14:creationId xmlns:p14="http://schemas.microsoft.com/office/powerpoint/2010/main" val="178479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Title</a:t>
            </a:r>
          </a:p>
        </p:txBody>
      </p:sp>
      <p:sp>
        <p:nvSpPr>
          <p:cNvPr id="3" name="Content Placeholder 2"/>
          <p:cNvSpPr>
            <a:spLocks noGrp="1"/>
          </p:cNvSpPr>
          <p:nvPr>
            <p:ph sz="half" idx="1"/>
          </p:nvPr>
        </p:nvSpPr>
        <p:spPr/>
        <p:txBody>
          <a:bodyPr>
            <a:normAutofit/>
          </a:bodyPr>
          <a:lstStyle/>
          <a:p>
            <a:r>
              <a:rPr lang="en-US" sz="2800" dirty="0"/>
              <a:t>Font 28-32</a:t>
            </a:r>
          </a:p>
          <a:p>
            <a:pPr lvl="1"/>
            <a:r>
              <a:rPr lang="en-US" sz="2400" dirty="0"/>
              <a:t>Font 24</a:t>
            </a:r>
          </a:p>
        </p:txBody>
      </p:sp>
      <p:sp>
        <p:nvSpPr>
          <p:cNvPr id="5" name="Content Placeholder 4"/>
          <p:cNvSpPr>
            <a:spLocks noGrp="1"/>
          </p:cNvSpPr>
          <p:nvPr>
            <p:ph sz="half" idx="2"/>
          </p:nvPr>
        </p:nvSpPr>
        <p:spPr/>
        <p:txBody>
          <a:bodyPr/>
          <a:lstStyle/>
          <a:p>
            <a:r>
              <a:rPr lang="en-US" dirty="0"/>
              <a:t>Font 28-32</a:t>
            </a:r>
          </a:p>
          <a:p>
            <a:pPr lvl="1"/>
            <a:r>
              <a:rPr lang="en-US" dirty="0"/>
              <a:t>Font 24</a:t>
            </a:r>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11</a:t>
            </a:fld>
            <a:endParaRPr lang="en-US"/>
          </a:p>
        </p:txBody>
      </p:sp>
      <p:pic>
        <p:nvPicPr>
          <p:cNvPr id="10" name="Picture 9" descr="Diagram, logo&#10;&#10;Description automatically generated">
            <a:extLst>
              <a:ext uri="{FF2B5EF4-FFF2-40B4-BE49-F238E27FC236}">
                <a16:creationId xmlns:a16="http://schemas.microsoft.com/office/drawing/2014/main" id="{A3C79A0B-3886-E049-8A32-C63E598B66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797" y="1946573"/>
            <a:ext cx="3087885" cy="2377777"/>
          </a:xfrm>
          <a:prstGeom prst="rect">
            <a:avLst/>
          </a:prstGeom>
        </p:spPr>
      </p:pic>
      <p:pic>
        <p:nvPicPr>
          <p:cNvPr id="12" name="Picture 11" descr="Graphical user interface, text&#10;&#10;Description automatically generated">
            <a:extLst>
              <a:ext uri="{FF2B5EF4-FFF2-40B4-BE49-F238E27FC236}">
                <a16:creationId xmlns:a16="http://schemas.microsoft.com/office/drawing/2014/main" id="{B2D209A9-E9CC-0F48-BC58-15E1A1431C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1" y="72747"/>
            <a:ext cx="7543799" cy="1955800"/>
          </a:xfrm>
          <a:prstGeom prst="rect">
            <a:avLst/>
          </a:prstGeom>
        </p:spPr>
      </p:pic>
    </p:spTree>
    <p:extLst>
      <p:ext uri="{BB962C8B-B14F-4D97-AF65-F5344CB8AC3E}">
        <p14:creationId xmlns:p14="http://schemas.microsoft.com/office/powerpoint/2010/main" val="2372031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BDCEC0-7B24-374A-918F-7301F3AB1552}"/>
              </a:ext>
            </a:extLst>
          </p:cNvPr>
          <p:cNvSpPr>
            <a:spLocks noGrp="1"/>
          </p:cNvSpPr>
          <p:nvPr>
            <p:ph type="title"/>
          </p:nvPr>
        </p:nvSpPr>
        <p:spPr>
          <a:xfrm>
            <a:off x="457200" y="205979"/>
            <a:ext cx="8315569" cy="857250"/>
          </a:xfrm>
        </p:spPr>
        <p:txBody>
          <a:bodyPr anchor="ctr">
            <a:noAutofit/>
          </a:bodyPr>
          <a:lstStyle/>
          <a:p>
            <a:pPr algn="ctr"/>
            <a:r>
              <a:rPr lang="en-US" sz="3200" dirty="0"/>
              <a:t>The PCMH Care Team </a:t>
            </a:r>
            <a:br>
              <a:rPr lang="en-US" sz="3200" dirty="0"/>
            </a:br>
            <a:r>
              <a:rPr lang="en-US" sz="3200" dirty="0"/>
              <a:t>Interprofessional and Culturally Diverse</a:t>
            </a:r>
          </a:p>
        </p:txBody>
      </p:sp>
      <p:pic>
        <p:nvPicPr>
          <p:cNvPr id="10" name="Content Placeholder 9">
            <a:extLst>
              <a:ext uri="{FF2B5EF4-FFF2-40B4-BE49-F238E27FC236}">
                <a16:creationId xmlns:a16="http://schemas.microsoft.com/office/drawing/2014/main" id="{F5DF5EA8-0097-4F4D-A8AD-F1F2712C715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66850" y="1937544"/>
            <a:ext cx="1638300" cy="1752600"/>
          </a:xfrm>
        </p:spPr>
      </p:pic>
      <p:sp>
        <p:nvSpPr>
          <p:cNvPr id="5" name="Slide Number Placeholder 4">
            <a:extLst>
              <a:ext uri="{FF2B5EF4-FFF2-40B4-BE49-F238E27FC236}">
                <a16:creationId xmlns:a16="http://schemas.microsoft.com/office/drawing/2014/main" id="{430CCE75-70D2-A940-9A2F-49A4541AE512}"/>
              </a:ext>
            </a:extLst>
          </p:cNvPr>
          <p:cNvSpPr>
            <a:spLocks noGrp="1"/>
          </p:cNvSpPr>
          <p:nvPr>
            <p:ph type="sldNum" sz="quarter" idx="12"/>
          </p:nvPr>
        </p:nvSpPr>
        <p:spPr>
          <a:xfrm>
            <a:off x="8531788" y="4729412"/>
            <a:ext cx="548640" cy="297180"/>
          </a:xfrm>
        </p:spPr>
        <p:txBody>
          <a:bodyPr anchor="ctr">
            <a:normAutofit/>
          </a:bodyPr>
          <a:lstStyle/>
          <a:p>
            <a:pPr>
              <a:lnSpc>
                <a:spcPct val="90000"/>
              </a:lnSpc>
              <a:spcAft>
                <a:spcPts val="600"/>
              </a:spcAft>
            </a:pPr>
            <a:fld id="{6E2D2B3B-882E-40F3-A32F-6DD516915044}" type="slidenum">
              <a:rPr lang="en-US" smtClean="0"/>
              <a:pPr>
                <a:lnSpc>
                  <a:spcPct val="90000"/>
                </a:lnSpc>
                <a:spcAft>
                  <a:spcPts val="600"/>
                </a:spcAft>
              </a:pPr>
              <a:t>12</a:t>
            </a:fld>
            <a:endParaRPr lang="en-US"/>
          </a:p>
        </p:txBody>
      </p:sp>
      <p:graphicFrame>
        <p:nvGraphicFramePr>
          <p:cNvPr id="9" name="Content Placeholder 6">
            <a:extLst>
              <a:ext uri="{FF2B5EF4-FFF2-40B4-BE49-F238E27FC236}">
                <a16:creationId xmlns:a16="http://schemas.microsoft.com/office/drawing/2014/main" id="{42830D8C-09F2-4C82-9009-9CBE1772DABA}"/>
              </a:ext>
            </a:extLst>
          </p:cNvPr>
          <p:cNvGraphicFramePr>
            <a:graphicFrameLocks noGrp="1"/>
          </p:cNvGraphicFramePr>
          <p:nvPr>
            <p:ph sz="half" idx="2"/>
            <p:extLst>
              <p:ext uri="{D42A27DB-BD31-4B8C-83A1-F6EECF244321}">
                <p14:modId xmlns:p14="http://schemas.microsoft.com/office/powerpoint/2010/main" val="2642571363"/>
              </p:ext>
            </p:extLst>
          </p:nvPr>
        </p:nvGraphicFramePr>
        <p:xfrm>
          <a:off x="4038600" y="1152144"/>
          <a:ext cx="4572000" cy="3494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Donut 11">
            <a:extLst>
              <a:ext uri="{FF2B5EF4-FFF2-40B4-BE49-F238E27FC236}">
                <a16:creationId xmlns:a16="http://schemas.microsoft.com/office/drawing/2014/main" id="{E4236A42-9B80-8443-B913-607B16650FC6}"/>
              </a:ext>
            </a:extLst>
          </p:cNvPr>
          <p:cNvSpPr/>
          <p:nvPr/>
        </p:nvSpPr>
        <p:spPr>
          <a:xfrm>
            <a:off x="914400" y="1504950"/>
            <a:ext cx="2819400" cy="2742074"/>
          </a:xfrm>
          <a:prstGeom prst="donut">
            <a:avLst>
              <a:gd name="adj" fmla="val 39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4AEDF572-38AC-7E44-92FC-36946E5313E3}"/>
              </a:ext>
            </a:extLst>
          </p:cNvPr>
          <p:cNvSpPr txBox="1"/>
          <p:nvPr/>
        </p:nvSpPr>
        <p:spPr>
          <a:xfrm>
            <a:off x="762000" y="4247024"/>
            <a:ext cx="3124200" cy="400110"/>
          </a:xfrm>
          <a:prstGeom prst="rect">
            <a:avLst/>
          </a:prstGeom>
          <a:solidFill>
            <a:srgbClr val="FFC0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000" b="1" dirty="0">
                <a:solidFill>
                  <a:schemeClr val="tx1"/>
                </a:solidFill>
              </a:rPr>
              <a:t>Engaged Patient</a:t>
            </a:r>
          </a:p>
        </p:txBody>
      </p:sp>
    </p:spTree>
    <p:extLst>
      <p:ext uri="{BB962C8B-B14F-4D97-AF65-F5344CB8AC3E}">
        <p14:creationId xmlns:p14="http://schemas.microsoft.com/office/powerpoint/2010/main" val="3968024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2B3B-882E-40F3-A32F-6DD516915044}" type="slidenum">
              <a:rPr lang="en-US" smtClean="0"/>
              <a:pPr/>
              <a:t>13</a:t>
            </a:fld>
            <a:endParaRPr lang="en-US"/>
          </a:p>
        </p:txBody>
      </p:sp>
      <p:pic>
        <p:nvPicPr>
          <p:cNvPr id="10" name="Picture 9" descr="Diagram&#10;&#10;Description automatically generated">
            <a:extLst>
              <a:ext uri="{FF2B5EF4-FFF2-40B4-BE49-F238E27FC236}">
                <a16:creationId xmlns:a16="http://schemas.microsoft.com/office/drawing/2014/main" id="{F52B38F2-EBF8-FB43-A726-A9C8615179AE}"/>
              </a:ext>
            </a:extLst>
          </p:cNvPr>
          <p:cNvPicPr>
            <a:picLocks noChangeAspect="1"/>
          </p:cNvPicPr>
          <p:nvPr/>
        </p:nvPicPr>
        <p:blipFill rotWithShape="1">
          <a:blip r:embed="rId3">
            <a:extLst>
              <a:ext uri="{28A0092B-C50C-407E-A947-70E740481C1C}">
                <a14:useLocalDpi xmlns:a14="http://schemas.microsoft.com/office/drawing/2010/main" val="0"/>
              </a:ext>
            </a:extLst>
          </a:blip>
          <a:srcRect r="3449"/>
          <a:stretch/>
        </p:blipFill>
        <p:spPr>
          <a:xfrm>
            <a:off x="154807" y="-1"/>
            <a:ext cx="8889342" cy="4623435"/>
          </a:xfrm>
          <a:prstGeom prst="rect">
            <a:avLst/>
          </a:prstGeom>
        </p:spPr>
      </p:pic>
      <p:sp>
        <p:nvSpPr>
          <p:cNvPr id="13" name="Rectangle 12">
            <a:extLst>
              <a:ext uri="{FF2B5EF4-FFF2-40B4-BE49-F238E27FC236}">
                <a16:creationId xmlns:a16="http://schemas.microsoft.com/office/drawing/2014/main" id="{D6436536-86C0-4072-8F8A-1D51164AFD3F}"/>
              </a:ext>
            </a:extLst>
          </p:cNvPr>
          <p:cNvSpPr/>
          <p:nvPr/>
        </p:nvSpPr>
        <p:spPr>
          <a:xfrm>
            <a:off x="228600" y="133350"/>
            <a:ext cx="4191000" cy="167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C1DF1F2-3E62-4189-94FA-2A2963DA9489}"/>
              </a:ext>
            </a:extLst>
          </p:cNvPr>
          <p:cNvSpPr txBox="1"/>
          <p:nvPr/>
        </p:nvSpPr>
        <p:spPr>
          <a:xfrm>
            <a:off x="304800" y="520065"/>
            <a:ext cx="4114800" cy="984885"/>
          </a:xfrm>
          <a:prstGeom prst="rect">
            <a:avLst/>
          </a:prstGeom>
          <a:noFill/>
        </p:spPr>
        <p:txBody>
          <a:bodyPr wrap="square" rtlCol="0">
            <a:spAutoFit/>
          </a:bodyPr>
          <a:lstStyle/>
          <a:p>
            <a:r>
              <a:rPr lang="en-US" sz="2600" dirty="0"/>
              <a:t>Prism Health North Texas </a:t>
            </a:r>
          </a:p>
          <a:p>
            <a:pPr algn="ctr"/>
            <a:r>
              <a:rPr lang="en-US" sz="3200" dirty="0"/>
              <a:t>PCMH Model</a:t>
            </a:r>
          </a:p>
        </p:txBody>
      </p:sp>
    </p:spTree>
    <p:extLst>
      <p:ext uri="{BB962C8B-B14F-4D97-AF65-F5344CB8AC3E}">
        <p14:creationId xmlns:p14="http://schemas.microsoft.com/office/powerpoint/2010/main" val="25833978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315569" cy="536971"/>
          </a:xfrm>
        </p:spPr>
        <p:txBody>
          <a:bodyPr/>
          <a:lstStyle/>
          <a:p>
            <a:pPr algn="ctr"/>
            <a:r>
              <a:rPr lang="en-US" dirty="0"/>
              <a:t>Team-based care benefits</a:t>
            </a:r>
          </a:p>
        </p:txBody>
      </p:sp>
      <p:sp>
        <p:nvSpPr>
          <p:cNvPr id="6" name="Content Placeholder 5">
            <a:extLst>
              <a:ext uri="{FF2B5EF4-FFF2-40B4-BE49-F238E27FC236}">
                <a16:creationId xmlns:a16="http://schemas.microsoft.com/office/drawing/2014/main" id="{03D34496-6AA3-4A26-8251-66D59A675632}"/>
              </a:ext>
            </a:extLst>
          </p:cNvPr>
          <p:cNvSpPr>
            <a:spLocks noGrp="1"/>
          </p:cNvSpPr>
          <p:nvPr>
            <p:ph idx="1"/>
          </p:nvPr>
        </p:nvSpPr>
        <p:spPr>
          <a:xfrm>
            <a:off x="457200" y="1123950"/>
            <a:ext cx="8315569" cy="3581400"/>
          </a:xfrm>
        </p:spPr>
        <p:txBody>
          <a:bodyPr>
            <a:noAutofit/>
          </a:bodyPr>
          <a:lstStyle/>
          <a:p>
            <a:pPr>
              <a:spcBef>
                <a:spcPts val="0"/>
              </a:spcBef>
            </a:pPr>
            <a:r>
              <a:rPr lang="en-US" sz="2000" dirty="0"/>
              <a:t>Patient continuity</a:t>
            </a:r>
          </a:p>
          <a:p>
            <a:pPr>
              <a:spcBef>
                <a:spcPts val="0"/>
              </a:spcBef>
            </a:pPr>
            <a:r>
              <a:rPr lang="en-US" sz="2000" dirty="0"/>
              <a:t>Allows all staff to work at top of their license</a:t>
            </a:r>
          </a:p>
          <a:p>
            <a:pPr>
              <a:spcBef>
                <a:spcPts val="0"/>
              </a:spcBef>
            </a:pPr>
            <a:r>
              <a:rPr lang="en-US" sz="2000" dirty="0"/>
              <a:t>Higher staff satisfaction, less turnover</a:t>
            </a:r>
          </a:p>
          <a:p>
            <a:pPr>
              <a:spcBef>
                <a:spcPts val="0"/>
              </a:spcBef>
            </a:pPr>
            <a:r>
              <a:rPr lang="en-US" sz="2000" dirty="0"/>
              <a:t>Team more engaged with patient care outcomes</a:t>
            </a:r>
          </a:p>
          <a:p>
            <a:pPr>
              <a:spcBef>
                <a:spcPts val="0"/>
              </a:spcBef>
            </a:pPr>
            <a:r>
              <a:rPr lang="en-US" sz="2000" dirty="0"/>
              <a:t>Better follow up with referrals, retention, minimize “lost to care”</a:t>
            </a:r>
          </a:p>
          <a:p>
            <a:pPr>
              <a:spcBef>
                <a:spcPts val="0"/>
              </a:spcBef>
            </a:pPr>
            <a:r>
              <a:rPr lang="en-US" sz="2000" dirty="0"/>
              <a:t>Stable 340B revenue by keeping patients on medications</a:t>
            </a:r>
          </a:p>
          <a:p>
            <a:pPr>
              <a:spcBef>
                <a:spcPts val="0"/>
              </a:spcBef>
            </a:pPr>
            <a:r>
              <a:rPr lang="en-US" sz="2000" dirty="0" err="1"/>
              <a:t>PrEP</a:t>
            </a:r>
            <a:r>
              <a:rPr lang="en-US" sz="2000" dirty="0"/>
              <a:t> primary care through consistent team relationship</a:t>
            </a:r>
          </a:p>
          <a:p>
            <a:pPr>
              <a:spcBef>
                <a:spcPts val="0"/>
              </a:spcBef>
            </a:pPr>
            <a:r>
              <a:rPr lang="en-US" sz="2000" dirty="0"/>
              <a:t>Frees up provider time; allows team to share workload</a:t>
            </a:r>
          </a:p>
          <a:p>
            <a:pPr>
              <a:spcBef>
                <a:spcPts val="0"/>
              </a:spcBef>
            </a:pPr>
            <a:r>
              <a:rPr lang="en-US" sz="2000" dirty="0"/>
              <a:t>Decrease no show rate; increase quality metrics through pre-visit outreach</a:t>
            </a:r>
          </a:p>
          <a:p>
            <a:pPr>
              <a:spcBef>
                <a:spcPts val="0"/>
              </a:spcBef>
            </a:pPr>
            <a:r>
              <a:rPr lang="en-US" sz="2000" dirty="0"/>
              <a:t>Increase appointment capacity</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14</a:t>
            </a:fld>
            <a:endParaRPr lang="en-US"/>
          </a:p>
        </p:txBody>
      </p:sp>
    </p:spTree>
    <p:extLst>
      <p:ext uri="{BB962C8B-B14F-4D97-AF65-F5344CB8AC3E}">
        <p14:creationId xmlns:p14="http://schemas.microsoft.com/office/powerpoint/2010/main" val="894413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C180A7-353B-4945-BD74-ED16DEAA014D}"/>
              </a:ext>
            </a:extLst>
          </p:cNvPr>
          <p:cNvSpPr>
            <a:spLocks noGrp="1"/>
          </p:cNvSpPr>
          <p:nvPr>
            <p:ph type="title"/>
          </p:nvPr>
        </p:nvSpPr>
        <p:spPr/>
        <p:txBody>
          <a:bodyPr/>
          <a:lstStyle/>
          <a:p>
            <a:pPr algn="ctr"/>
            <a:r>
              <a:rPr lang="en-US" dirty="0"/>
              <a:t>PCMH and Healthcare Disparities</a:t>
            </a:r>
          </a:p>
        </p:txBody>
      </p:sp>
      <p:sp>
        <p:nvSpPr>
          <p:cNvPr id="5" name="Content Placeholder 4">
            <a:extLst>
              <a:ext uri="{FF2B5EF4-FFF2-40B4-BE49-F238E27FC236}">
                <a16:creationId xmlns:a16="http://schemas.microsoft.com/office/drawing/2014/main" id="{299C9F51-5E39-A646-A4A4-C489EBF720F6}"/>
              </a:ext>
            </a:extLst>
          </p:cNvPr>
          <p:cNvSpPr>
            <a:spLocks noGrp="1"/>
          </p:cNvSpPr>
          <p:nvPr>
            <p:ph idx="1"/>
          </p:nvPr>
        </p:nvSpPr>
        <p:spPr/>
        <p:txBody>
          <a:bodyPr>
            <a:normAutofit fontScale="92500" lnSpcReduction="20000"/>
          </a:bodyPr>
          <a:lstStyle/>
          <a:p>
            <a:r>
              <a:rPr lang="en-US" dirty="0"/>
              <a:t>PCMH’s goal is to </a:t>
            </a:r>
            <a:r>
              <a:rPr lang="en-US" b="1" dirty="0"/>
              <a:t>improve healthcare outcomes </a:t>
            </a:r>
            <a:r>
              <a:rPr lang="en-US" dirty="0"/>
              <a:t>for individuals and their communities</a:t>
            </a:r>
          </a:p>
          <a:p>
            <a:r>
              <a:rPr lang="en-US" dirty="0"/>
              <a:t>Patient-centered models </a:t>
            </a:r>
            <a:r>
              <a:rPr lang="en-US" b="1" dirty="0"/>
              <a:t>co-create health by amplifying the voice of the patient</a:t>
            </a:r>
            <a:r>
              <a:rPr lang="en-US" dirty="0"/>
              <a:t> and providing a safety net of high-touch teams to keep patients engaged</a:t>
            </a:r>
          </a:p>
          <a:p>
            <a:r>
              <a:rPr lang="en-US" dirty="0"/>
              <a:t>PCMH’s implementation strategy is one of </a:t>
            </a:r>
            <a:r>
              <a:rPr lang="en-US" b="1" dirty="0"/>
              <a:t>continuous quality improvement</a:t>
            </a:r>
            <a:r>
              <a:rPr lang="en-US" dirty="0"/>
              <a:t>  using data driven measures, monitors, and mitigation efforts</a:t>
            </a:r>
          </a:p>
          <a:p>
            <a:r>
              <a:rPr lang="en-US" dirty="0"/>
              <a:t>PCMH as a model focuses on root cause analysis; strategy has potential to </a:t>
            </a:r>
            <a:r>
              <a:rPr lang="en-US" b="1" dirty="0"/>
              <a:t>identify and mitigate inequities due to the social determinants of health</a:t>
            </a:r>
          </a:p>
          <a:p>
            <a:endParaRPr lang="en-US" dirty="0"/>
          </a:p>
        </p:txBody>
      </p:sp>
      <p:sp>
        <p:nvSpPr>
          <p:cNvPr id="2" name="Slide Number Placeholder 1">
            <a:extLst>
              <a:ext uri="{FF2B5EF4-FFF2-40B4-BE49-F238E27FC236}">
                <a16:creationId xmlns:a16="http://schemas.microsoft.com/office/drawing/2014/main" id="{25FED6F7-468A-4C42-B6B5-D723316E7A00}"/>
              </a:ext>
            </a:extLst>
          </p:cNvPr>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15</a:t>
            </a:fld>
            <a:endParaRPr lang="en-US" dirty="0">
              <a:solidFill>
                <a:srgbClr val="FFFFFF"/>
              </a:solidFill>
              <a:ea typeface="ＭＳ Ｐゴシック" charset="0"/>
            </a:endParaRPr>
          </a:p>
        </p:txBody>
      </p:sp>
    </p:spTree>
    <p:extLst>
      <p:ext uri="{BB962C8B-B14F-4D97-AF65-F5344CB8AC3E}">
        <p14:creationId xmlns:p14="http://schemas.microsoft.com/office/powerpoint/2010/main" val="2776739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DADA41-9F71-F14E-8D83-326C2E59B2A9}"/>
              </a:ext>
            </a:extLst>
          </p:cNvPr>
          <p:cNvSpPr>
            <a:spLocks noGrp="1"/>
          </p:cNvSpPr>
          <p:nvPr>
            <p:ph type="title"/>
          </p:nvPr>
        </p:nvSpPr>
        <p:spPr>
          <a:xfrm>
            <a:off x="457200" y="205979"/>
            <a:ext cx="8315569" cy="857250"/>
          </a:xfrm>
        </p:spPr>
        <p:txBody>
          <a:bodyPr anchor="ctr">
            <a:normAutofit/>
          </a:bodyPr>
          <a:lstStyle/>
          <a:p>
            <a:pPr algn="ctr"/>
            <a:r>
              <a:rPr lang="en-US" dirty="0"/>
              <a:t>Knowing the Community</a:t>
            </a:r>
          </a:p>
        </p:txBody>
      </p:sp>
      <p:sp>
        <p:nvSpPr>
          <p:cNvPr id="2" name="Slide Number Placeholder 1">
            <a:extLst>
              <a:ext uri="{FF2B5EF4-FFF2-40B4-BE49-F238E27FC236}">
                <a16:creationId xmlns:a16="http://schemas.microsoft.com/office/drawing/2014/main" id="{B786AC01-15B1-094A-90FC-C7F33077B2B6}"/>
              </a:ext>
            </a:extLst>
          </p:cNvPr>
          <p:cNvSpPr>
            <a:spLocks noGrp="1"/>
          </p:cNvSpPr>
          <p:nvPr>
            <p:ph type="sldNum" sz="quarter" idx="12"/>
          </p:nvPr>
        </p:nvSpPr>
        <p:spPr>
          <a:xfrm>
            <a:off x="8531788" y="4729412"/>
            <a:ext cx="548640" cy="297180"/>
          </a:xfrm>
        </p:spPr>
        <p:txBody>
          <a:bodyPr anchor="ctr">
            <a:normAutofit/>
          </a:bodyPr>
          <a:lstStyle/>
          <a:p>
            <a:pPr fontAlgn="base">
              <a:lnSpc>
                <a:spcPct val="90000"/>
              </a:lnSpc>
              <a:spcBef>
                <a:spcPct val="0"/>
              </a:spcBef>
              <a:spcAft>
                <a:spcPts val="600"/>
              </a:spcAft>
            </a:pPr>
            <a:fld id="{F7ACA5AA-DD8D-2B43-B4FE-0EDC6B4AB294}" type="slidenum">
              <a:rPr lang="en-US" smtClean="0">
                <a:solidFill>
                  <a:srgbClr val="FFFFFF"/>
                </a:solidFill>
              </a:rPr>
              <a:pPr fontAlgn="base">
                <a:lnSpc>
                  <a:spcPct val="90000"/>
                </a:lnSpc>
                <a:spcBef>
                  <a:spcPct val="0"/>
                </a:spcBef>
                <a:spcAft>
                  <a:spcPts val="600"/>
                </a:spcAft>
              </a:pPr>
              <a:t>16</a:t>
            </a:fld>
            <a:endParaRPr lang="en-US">
              <a:solidFill>
                <a:srgbClr val="FFFFFF"/>
              </a:solidFill>
            </a:endParaRPr>
          </a:p>
        </p:txBody>
      </p:sp>
      <p:graphicFrame>
        <p:nvGraphicFramePr>
          <p:cNvPr id="7" name="Content Placeholder 4">
            <a:extLst>
              <a:ext uri="{FF2B5EF4-FFF2-40B4-BE49-F238E27FC236}">
                <a16:creationId xmlns:a16="http://schemas.microsoft.com/office/drawing/2014/main" id="{104D0DD6-6164-44B7-BE28-30231C9EB4F9}"/>
              </a:ext>
            </a:extLst>
          </p:cNvPr>
          <p:cNvGraphicFramePr>
            <a:graphicFrameLocks noGrp="1"/>
          </p:cNvGraphicFramePr>
          <p:nvPr>
            <p:ph type="dgm" sz="quarter" idx="13"/>
            <p:extLst>
              <p:ext uri="{D42A27DB-BD31-4B8C-83A1-F6EECF244321}">
                <p14:modId xmlns:p14="http://schemas.microsoft.com/office/powerpoint/2010/main" val="604231518"/>
              </p:ext>
            </p:extLst>
          </p:nvPr>
        </p:nvGraphicFramePr>
        <p:xfrm>
          <a:off x="1219200" y="1143000"/>
          <a:ext cx="6781800" cy="3409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0703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6455869-797D-4284-A64B-0C2F4ADA4654}"/>
              </a:ext>
            </a:extLst>
          </p:cNvPr>
          <p:cNvSpPr>
            <a:spLocks noGrp="1"/>
          </p:cNvSpPr>
          <p:nvPr>
            <p:ph type="title"/>
          </p:nvPr>
        </p:nvSpPr>
        <p:spPr>
          <a:xfrm>
            <a:off x="457200" y="205979"/>
            <a:ext cx="8315569" cy="479822"/>
          </a:xfrm>
        </p:spPr>
        <p:txBody>
          <a:bodyPr/>
          <a:lstStyle/>
          <a:p>
            <a:r>
              <a:rPr lang="en-US" dirty="0"/>
              <a:t>Resource Deserts</a:t>
            </a:r>
          </a:p>
        </p:txBody>
      </p:sp>
      <p:sp>
        <p:nvSpPr>
          <p:cNvPr id="9" name="Text Placeholder 8">
            <a:extLst>
              <a:ext uri="{FF2B5EF4-FFF2-40B4-BE49-F238E27FC236}">
                <a16:creationId xmlns:a16="http://schemas.microsoft.com/office/drawing/2014/main" id="{6B308A71-194A-5A4F-A2EA-1F56E409DFE7}"/>
              </a:ext>
            </a:extLst>
          </p:cNvPr>
          <p:cNvSpPr>
            <a:spLocks noGrp="1"/>
          </p:cNvSpPr>
          <p:nvPr>
            <p:ph type="body" idx="1"/>
          </p:nvPr>
        </p:nvSpPr>
        <p:spPr>
          <a:xfrm>
            <a:off x="457200" y="895350"/>
            <a:ext cx="3890108" cy="479822"/>
          </a:xfrm>
        </p:spPr>
        <p:txBody>
          <a:bodyPr/>
          <a:lstStyle/>
          <a:p>
            <a:pPr algn="ctr"/>
            <a:r>
              <a:rPr lang="en-US" dirty="0"/>
              <a:t>Dallas County</a:t>
            </a:r>
          </a:p>
        </p:txBody>
      </p:sp>
      <p:pic>
        <p:nvPicPr>
          <p:cNvPr id="8" name="Content Placeholder 7" descr="Diagram&#10;&#10;Description automatically generated">
            <a:extLst>
              <a:ext uri="{FF2B5EF4-FFF2-40B4-BE49-F238E27FC236}">
                <a16:creationId xmlns:a16="http://schemas.microsoft.com/office/drawing/2014/main" id="{832C2898-44D5-844D-82AA-02B1F3E6C62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15693" y="-12264"/>
            <a:ext cx="3890107" cy="4689407"/>
          </a:xfrm>
          <a:noFill/>
        </p:spPr>
      </p:pic>
      <p:sp>
        <p:nvSpPr>
          <p:cNvPr id="3" name="Slide Number Placeholder 2">
            <a:extLst>
              <a:ext uri="{FF2B5EF4-FFF2-40B4-BE49-F238E27FC236}">
                <a16:creationId xmlns:a16="http://schemas.microsoft.com/office/drawing/2014/main" id="{E4C6CD58-9838-9341-BDE6-18A4C18F2CE6}"/>
              </a:ext>
            </a:extLst>
          </p:cNvPr>
          <p:cNvSpPr>
            <a:spLocks noGrp="1"/>
          </p:cNvSpPr>
          <p:nvPr>
            <p:ph type="sldNum" sz="quarter" idx="12"/>
          </p:nvPr>
        </p:nvSpPr>
        <p:spPr/>
        <p:txBody>
          <a:bodyPr anchor="ctr">
            <a:normAutofit/>
          </a:bodyPr>
          <a:lstStyle/>
          <a:p>
            <a:pPr>
              <a:lnSpc>
                <a:spcPct val="90000"/>
              </a:lnSpc>
              <a:spcAft>
                <a:spcPts val="600"/>
              </a:spcAft>
            </a:pPr>
            <a:fld id="{DB0A249C-C385-6343-9E2D-0B8524CBBFBC}" type="slidenum">
              <a:rPr lang="en-US" smtClean="0"/>
              <a:pPr>
                <a:lnSpc>
                  <a:spcPct val="90000"/>
                </a:lnSpc>
                <a:spcAft>
                  <a:spcPts val="600"/>
                </a:spcAft>
              </a:pPr>
              <a:t>17</a:t>
            </a:fld>
            <a:endParaRPr lang="en-US"/>
          </a:p>
        </p:txBody>
      </p:sp>
      <p:sp>
        <p:nvSpPr>
          <p:cNvPr id="4" name="TextBox 3">
            <a:extLst>
              <a:ext uri="{FF2B5EF4-FFF2-40B4-BE49-F238E27FC236}">
                <a16:creationId xmlns:a16="http://schemas.microsoft.com/office/drawing/2014/main" id="{DD196D82-2549-4835-845C-5092D0C0FEB1}"/>
              </a:ext>
            </a:extLst>
          </p:cNvPr>
          <p:cNvSpPr txBox="1"/>
          <p:nvPr/>
        </p:nvSpPr>
        <p:spPr>
          <a:xfrm>
            <a:off x="1447800" y="4763929"/>
            <a:ext cx="6477000" cy="246221"/>
          </a:xfrm>
          <a:prstGeom prst="rect">
            <a:avLst/>
          </a:prstGeom>
          <a:noFill/>
        </p:spPr>
        <p:txBody>
          <a:bodyPr wrap="square" rtlCol="0">
            <a:spAutoFit/>
          </a:bodyPr>
          <a:lstStyle/>
          <a:p>
            <a:pPr algn="ctr"/>
            <a:r>
              <a:rPr lang="en-US" sz="1000" baseline="30000" dirty="0">
                <a:solidFill>
                  <a:schemeClr val="bg1"/>
                </a:solidFill>
              </a:rPr>
              <a:t>1</a:t>
            </a:r>
            <a:r>
              <a:rPr lang="en-US" sz="1000" dirty="0">
                <a:solidFill>
                  <a:schemeClr val="bg1"/>
                </a:solidFill>
              </a:rPr>
              <a:t>dallascounty.org/</a:t>
            </a:r>
            <a:r>
              <a:rPr lang="en-US" sz="1000" dirty="0" err="1">
                <a:solidFill>
                  <a:schemeClr val="bg1"/>
                </a:solidFill>
              </a:rPr>
              <a:t>hhs</a:t>
            </a:r>
            <a:r>
              <a:rPr lang="en-US" sz="1000" dirty="0">
                <a:solidFill>
                  <a:schemeClr val="bg1"/>
                </a:solidFill>
              </a:rPr>
              <a:t>, “About Us”</a:t>
            </a:r>
            <a:endParaRPr lang="en-US" sz="1000" baseline="30000" dirty="0">
              <a:solidFill>
                <a:schemeClr val="bg1"/>
              </a:solidFill>
            </a:endParaRPr>
          </a:p>
        </p:txBody>
      </p:sp>
    </p:spTree>
    <p:extLst>
      <p:ext uri="{BB962C8B-B14F-4D97-AF65-F5344CB8AC3E}">
        <p14:creationId xmlns:p14="http://schemas.microsoft.com/office/powerpoint/2010/main" val="850130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56455869-797D-4284-A64B-0C2F4ADA4654}"/>
              </a:ext>
            </a:extLst>
          </p:cNvPr>
          <p:cNvSpPr>
            <a:spLocks noGrp="1"/>
          </p:cNvSpPr>
          <p:nvPr>
            <p:ph type="title"/>
          </p:nvPr>
        </p:nvSpPr>
        <p:spPr>
          <a:xfrm>
            <a:off x="457200" y="205979"/>
            <a:ext cx="8315569" cy="479822"/>
          </a:xfrm>
        </p:spPr>
        <p:txBody>
          <a:bodyPr/>
          <a:lstStyle/>
          <a:p>
            <a:pPr algn="ctr"/>
            <a:r>
              <a:rPr lang="en-US" dirty="0"/>
              <a:t>Resource Deserts</a:t>
            </a:r>
          </a:p>
        </p:txBody>
      </p:sp>
      <p:sp>
        <p:nvSpPr>
          <p:cNvPr id="10" name="Text Placeholder 9">
            <a:extLst>
              <a:ext uri="{FF2B5EF4-FFF2-40B4-BE49-F238E27FC236}">
                <a16:creationId xmlns:a16="http://schemas.microsoft.com/office/drawing/2014/main" id="{D0284F8C-3057-D444-9BB9-BADF0884C26D}"/>
              </a:ext>
            </a:extLst>
          </p:cNvPr>
          <p:cNvSpPr>
            <a:spLocks noGrp="1"/>
          </p:cNvSpPr>
          <p:nvPr>
            <p:ph type="body" sz="quarter" idx="3"/>
          </p:nvPr>
        </p:nvSpPr>
        <p:spPr>
          <a:xfrm>
            <a:off x="381000" y="971550"/>
            <a:ext cx="8389807" cy="479822"/>
          </a:xfrm>
        </p:spPr>
        <p:txBody>
          <a:bodyPr/>
          <a:lstStyle/>
          <a:p>
            <a:pPr algn="ctr"/>
            <a:r>
              <a:rPr lang="en-US" dirty="0"/>
              <a:t>Comparing social determinants of health</a:t>
            </a:r>
          </a:p>
        </p:txBody>
      </p:sp>
      <p:sp>
        <p:nvSpPr>
          <p:cNvPr id="3" name="Slide Number Placeholder 2">
            <a:extLst>
              <a:ext uri="{FF2B5EF4-FFF2-40B4-BE49-F238E27FC236}">
                <a16:creationId xmlns:a16="http://schemas.microsoft.com/office/drawing/2014/main" id="{E4C6CD58-9838-9341-BDE6-18A4C18F2CE6}"/>
              </a:ext>
            </a:extLst>
          </p:cNvPr>
          <p:cNvSpPr>
            <a:spLocks noGrp="1"/>
          </p:cNvSpPr>
          <p:nvPr>
            <p:ph type="sldNum" sz="quarter" idx="12"/>
          </p:nvPr>
        </p:nvSpPr>
        <p:spPr/>
        <p:txBody>
          <a:bodyPr anchor="ctr">
            <a:normAutofit/>
          </a:bodyPr>
          <a:lstStyle/>
          <a:p>
            <a:pPr>
              <a:lnSpc>
                <a:spcPct val="90000"/>
              </a:lnSpc>
              <a:spcAft>
                <a:spcPts val="600"/>
              </a:spcAft>
            </a:pPr>
            <a:fld id="{DB0A249C-C385-6343-9E2D-0B8524CBBFBC}" type="slidenum">
              <a:rPr lang="en-US" smtClean="0"/>
              <a:pPr>
                <a:lnSpc>
                  <a:spcPct val="90000"/>
                </a:lnSpc>
                <a:spcAft>
                  <a:spcPts val="600"/>
                </a:spcAft>
              </a:pPr>
              <a:t>18</a:t>
            </a:fld>
            <a:endParaRPr lang="en-US"/>
          </a:p>
        </p:txBody>
      </p:sp>
      <p:graphicFrame>
        <p:nvGraphicFramePr>
          <p:cNvPr id="2" name="Table 3">
            <a:extLst>
              <a:ext uri="{FF2B5EF4-FFF2-40B4-BE49-F238E27FC236}">
                <a16:creationId xmlns:a16="http://schemas.microsoft.com/office/drawing/2014/main" id="{FF0E8AF6-1E30-8B42-A4D9-1EFBE8AA1E87}"/>
              </a:ext>
            </a:extLst>
          </p:cNvPr>
          <p:cNvGraphicFramePr>
            <a:graphicFrameLocks noGrp="1"/>
          </p:cNvGraphicFramePr>
          <p:nvPr>
            <p:extLst>
              <p:ext uri="{D42A27DB-BD31-4B8C-83A1-F6EECF244321}">
                <p14:modId xmlns:p14="http://schemas.microsoft.com/office/powerpoint/2010/main" val="2582990204"/>
              </p:ext>
            </p:extLst>
          </p:nvPr>
        </p:nvGraphicFramePr>
        <p:xfrm>
          <a:off x="533400" y="1581150"/>
          <a:ext cx="7998389" cy="2952068"/>
        </p:xfrm>
        <a:graphic>
          <a:graphicData uri="http://schemas.openxmlformats.org/drawingml/2006/table">
            <a:tbl>
              <a:tblPr firstRow="1" bandRow="1">
                <a:tableStyleId>{21E4AEA4-8DFA-4A89-87EB-49C32662AFE0}</a:tableStyleId>
              </a:tblPr>
              <a:tblGrid>
                <a:gridCol w="2623897">
                  <a:extLst>
                    <a:ext uri="{9D8B030D-6E8A-4147-A177-3AD203B41FA5}">
                      <a16:colId xmlns:a16="http://schemas.microsoft.com/office/drawing/2014/main" val="1331559577"/>
                    </a:ext>
                  </a:extLst>
                </a:gridCol>
                <a:gridCol w="1705533">
                  <a:extLst>
                    <a:ext uri="{9D8B030D-6E8A-4147-A177-3AD203B41FA5}">
                      <a16:colId xmlns:a16="http://schemas.microsoft.com/office/drawing/2014/main" val="2120058487"/>
                    </a:ext>
                  </a:extLst>
                </a:gridCol>
                <a:gridCol w="1634873">
                  <a:extLst>
                    <a:ext uri="{9D8B030D-6E8A-4147-A177-3AD203B41FA5}">
                      <a16:colId xmlns:a16="http://schemas.microsoft.com/office/drawing/2014/main" val="1172940596"/>
                    </a:ext>
                  </a:extLst>
                </a:gridCol>
                <a:gridCol w="2034086">
                  <a:extLst>
                    <a:ext uri="{9D8B030D-6E8A-4147-A177-3AD203B41FA5}">
                      <a16:colId xmlns:a16="http://schemas.microsoft.com/office/drawing/2014/main" val="3166508873"/>
                    </a:ext>
                  </a:extLst>
                </a:gridCol>
              </a:tblGrid>
              <a:tr h="498298">
                <a:tc>
                  <a:txBody>
                    <a:bodyPr/>
                    <a:lstStyle/>
                    <a:p>
                      <a:r>
                        <a:rPr lang="en-US" sz="1800" dirty="0">
                          <a:solidFill>
                            <a:schemeClr val="tx1"/>
                          </a:solidFill>
                        </a:rPr>
                        <a:t>Characteristic</a:t>
                      </a:r>
                    </a:p>
                  </a:txBody>
                  <a:tcPr>
                    <a:solidFill>
                      <a:schemeClr val="accent1"/>
                    </a:solidFill>
                  </a:tcPr>
                </a:tc>
                <a:tc>
                  <a:txBody>
                    <a:bodyPr/>
                    <a:lstStyle/>
                    <a:p>
                      <a:r>
                        <a:rPr lang="en-US" sz="1800" dirty="0">
                          <a:solidFill>
                            <a:schemeClr val="tx1"/>
                          </a:solidFill>
                        </a:rPr>
                        <a:t>Measure</a:t>
                      </a:r>
                    </a:p>
                  </a:txBody>
                  <a:tcPr>
                    <a:solidFill>
                      <a:schemeClr val="accent1"/>
                    </a:solidFill>
                  </a:tcPr>
                </a:tc>
                <a:tc>
                  <a:txBody>
                    <a:bodyPr/>
                    <a:lstStyle/>
                    <a:p>
                      <a:r>
                        <a:rPr lang="en-US" sz="1800" dirty="0">
                          <a:solidFill>
                            <a:schemeClr val="tx1"/>
                          </a:solidFill>
                        </a:rPr>
                        <a:t>PHNTX</a:t>
                      </a:r>
                    </a:p>
                  </a:txBody>
                  <a:tcPr>
                    <a:solidFill>
                      <a:schemeClr val="accent1"/>
                    </a:solidFill>
                  </a:tcPr>
                </a:tc>
                <a:tc>
                  <a:txBody>
                    <a:bodyPr/>
                    <a:lstStyle/>
                    <a:p>
                      <a:r>
                        <a:rPr lang="en-US" sz="1800" dirty="0">
                          <a:solidFill>
                            <a:schemeClr val="tx1"/>
                          </a:solidFill>
                        </a:rPr>
                        <a:t>Dallas County</a:t>
                      </a:r>
                    </a:p>
                  </a:txBody>
                  <a:tcPr>
                    <a:solidFill>
                      <a:schemeClr val="accent1"/>
                    </a:solidFill>
                  </a:tcPr>
                </a:tc>
                <a:extLst>
                  <a:ext uri="{0D108BD9-81ED-4DB2-BD59-A6C34878D82A}">
                    <a16:rowId xmlns:a16="http://schemas.microsoft.com/office/drawing/2014/main" val="3399859339"/>
                  </a:ext>
                </a:extLst>
              </a:tr>
              <a:tr h="307282">
                <a:tc>
                  <a:txBody>
                    <a:bodyPr/>
                    <a:lstStyle/>
                    <a:p>
                      <a:r>
                        <a:rPr lang="en-US" sz="1800" dirty="0"/>
                        <a:t>Income</a:t>
                      </a:r>
                    </a:p>
                  </a:txBody>
                  <a:tcPr/>
                </a:tc>
                <a:tc>
                  <a:txBody>
                    <a:bodyPr/>
                    <a:lstStyle/>
                    <a:p>
                      <a:r>
                        <a:rPr lang="en-US" sz="1800" dirty="0"/>
                        <a:t>Median</a:t>
                      </a:r>
                    </a:p>
                  </a:txBody>
                  <a:tcPr/>
                </a:tc>
                <a:tc>
                  <a:txBody>
                    <a:bodyPr/>
                    <a:lstStyle/>
                    <a:p>
                      <a:r>
                        <a:rPr lang="en-US" sz="1800" dirty="0"/>
                        <a:t>$9396</a:t>
                      </a:r>
                    </a:p>
                  </a:txBody>
                  <a:tcPr/>
                </a:tc>
                <a:tc>
                  <a:txBody>
                    <a:bodyPr/>
                    <a:lstStyle/>
                    <a:p>
                      <a:r>
                        <a:rPr lang="en-US" sz="1800" dirty="0"/>
                        <a:t>$31,136</a:t>
                      </a:r>
                      <a:r>
                        <a:rPr lang="en-US" sz="1800" baseline="30000" dirty="0"/>
                        <a:t>2</a:t>
                      </a:r>
                      <a:endParaRPr lang="en-US" sz="1800" dirty="0"/>
                    </a:p>
                  </a:txBody>
                  <a:tcPr/>
                </a:tc>
                <a:extLst>
                  <a:ext uri="{0D108BD9-81ED-4DB2-BD59-A6C34878D82A}">
                    <a16:rowId xmlns:a16="http://schemas.microsoft.com/office/drawing/2014/main" val="2700193719"/>
                  </a:ext>
                </a:extLst>
              </a:tr>
              <a:tr h="307282">
                <a:tc>
                  <a:txBody>
                    <a:bodyPr/>
                    <a:lstStyle/>
                    <a:p>
                      <a:r>
                        <a:rPr lang="en-US" sz="1800" dirty="0"/>
                        <a:t>Race</a:t>
                      </a:r>
                    </a:p>
                  </a:txBody>
                  <a:tcPr/>
                </a:tc>
                <a:tc>
                  <a:txBody>
                    <a:bodyPr/>
                    <a:lstStyle/>
                    <a:p>
                      <a:r>
                        <a:rPr lang="en-US" sz="1800" dirty="0"/>
                        <a:t>% Black</a:t>
                      </a:r>
                    </a:p>
                  </a:txBody>
                  <a:tcPr/>
                </a:tc>
                <a:tc>
                  <a:txBody>
                    <a:bodyPr/>
                    <a:lstStyle/>
                    <a:p>
                      <a:r>
                        <a:rPr lang="en-US" sz="1800" dirty="0"/>
                        <a:t>45%</a:t>
                      </a:r>
                    </a:p>
                  </a:txBody>
                  <a:tcPr/>
                </a:tc>
                <a:tc>
                  <a:txBody>
                    <a:bodyPr/>
                    <a:lstStyle/>
                    <a:p>
                      <a:r>
                        <a:rPr lang="en-US" sz="1800" dirty="0"/>
                        <a:t>24%</a:t>
                      </a:r>
                      <a:r>
                        <a:rPr lang="en-US" sz="1800" baseline="30000" dirty="0"/>
                        <a:t>3</a:t>
                      </a:r>
                      <a:endParaRPr lang="en-US" sz="1800" dirty="0"/>
                    </a:p>
                  </a:txBody>
                  <a:tcPr/>
                </a:tc>
                <a:extLst>
                  <a:ext uri="{0D108BD9-81ED-4DB2-BD59-A6C34878D82A}">
                    <a16:rowId xmlns:a16="http://schemas.microsoft.com/office/drawing/2014/main" val="3972785272"/>
                  </a:ext>
                </a:extLst>
              </a:tr>
              <a:tr h="442090">
                <a:tc>
                  <a:txBody>
                    <a:bodyPr/>
                    <a:lstStyle/>
                    <a:p>
                      <a:r>
                        <a:rPr lang="en-US" sz="1800" dirty="0"/>
                        <a:t>Ethnicity</a:t>
                      </a:r>
                    </a:p>
                  </a:txBody>
                  <a:tcPr/>
                </a:tc>
                <a:tc>
                  <a:txBody>
                    <a:bodyPr/>
                    <a:lstStyle/>
                    <a:p>
                      <a:r>
                        <a:rPr lang="en-US" sz="1800" dirty="0"/>
                        <a:t>% Hispanic</a:t>
                      </a:r>
                    </a:p>
                  </a:txBody>
                  <a:tcPr/>
                </a:tc>
                <a:tc>
                  <a:txBody>
                    <a:bodyPr/>
                    <a:lstStyle/>
                    <a:p>
                      <a:r>
                        <a:rPr lang="en-US" sz="1800" dirty="0"/>
                        <a:t>42%</a:t>
                      </a:r>
                    </a:p>
                  </a:txBody>
                  <a:tcPr/>
                </a:tc>
                <a:tc>
                  <a:txBody>
                    <a:bodyPr/>
                    <a:lstStyle/>
                    <a:p>
                      <a:r>
                        <a:rPr lang="en-US" sz="1800" dirty="0"/>
                        <a:t>43% </a:t>
                      </a:r>
                      <a:r>
                        <a:rPr lang="en-US" sz="1800" baseline="30000" dirty="0"/>
                        <a:t>4</a:t>
                      </a:r>
                      <a:endParaRPr lang="en-US" sz="1800" dirty="0"/>
                    </a:p>
                  </a:txBody>
                  <a:tcPr/>
                </a:tc>
                <a:extLst>
                  <a:ext uri="{0D108BD9-81ED-4DB2-BD59-A6C34878D82A}">
                    <a16:rowId xmlns:a16="http://schemas.microsoft.com/office/drawing/2014/main" val="3415449855"/>
                  </a:ext>
                </a:extLst>
              </a:tr>
              <a:tr h="442090">
                <a:tc>
                  <a:txBody>
                    <a:bodyPr/>
                    <a:lstStyle/>
                    <a:p>
                      <a:r>
                        <a:rPr lang="en-US" sz="1800" dirty="0"/>
                        <a:t>Insurance</a:t>
                      </a:r>
                    </a:p>
                  </a:txBody>
                  <a:tcPr/>
                </a:tc>
                <a:tc>
                  <a:txBody>
                    <a:bodyPr/>
                    <a:lstStyle/>
                    <a:p>
                      <a:r>
                        <a:rPr lang="en-US" sz="1800" dirty="0"/>
                        <a:t>%Ryan White</a:t>
                      </a:r>
                    </a:p>
                  </a:txBody>
                  <a:tcPr/>
                </a:tc>
                <a:tc>
                  <a:txBody>
                    <a:bodyPr/>
                    <a:lstStyle/>
                    <a:p>
                      <a:r>
                        <a:rPr lang="en-US" sz="1800" dirty="0"/>
                        <a:t>67%</a:t>
                      </a:r>
                    </a:p>
                  </a:txBody>
                  <a:tcPr/>
                </a:tc>
                <a:tc>
                  <a:txBody>
                    <a:bodyPr/>
                    <a:lstStyle/>
                    <a:p>
                      <a:r>
                        <a:rPr lang="en-US" sz="1800" dirty="0"/>
                        <a:t>24% no insurance</a:t>
                      </a:r>
                      <a:r>
                        <a:rPr lang="en-US" sz="1800" baseline="30000" dirty="0"/>
                        <a:t>5</a:t>
                      </a:r>
                      <a:endParaRPr lang="en-US" sz="1800" dirty="0"/>
                    </a:p>
                  </a:txBody>
                  <a:tcPr/>
                </a:tc>
                <a:extLst>
                  <a:ext uri="{0D108BD9-81ED-4DB2-BD59-A6C34878D82A}">
                    <a16:rowId xmlns:a16="http://schemas.microsoft.com/office/drawing/2014/main" val="3718842961"/>
                  </a:ext>
                </a:extLst>
              </a:tr>
              <a:tr h="442090">
                <a:tc>
                  <a:txBody>
                    <a:bodyPr/>
                    <a:lstStyle/>
                    <a:p>
                      <a:r>
                        <a:rPr lang="en-US" sz="1800" dirty="0"/>
                        <a:t>Number of Comorbidities</a:t>
                      </a:r>
                    </a:p>
                  </a:txBody>
                  <a:tcPr/>
                </a:tc>
                <a:tc>
                  <a:txBody>
                    <a:bodyPr/>
                    <a:lstStyle/>
                    <a:p>
                      <a:r>
                        <a:rPr lang="en-US" sz="1800" dirty="0"/>
                        <a:t>Median Index</a:t>
                      </a:r>
                    </a:p>
                  </a:txBody>
                  <a:tcPr/>
                </a:tc>
                <a:tc>
                  <a:txBody>
                    <a:bodyPr/>
                    <a:lstStyle/>
                    <a:p>
                      <a:r>
                        <a:rPr lang="en-US" sz="1800" dirty="0"/>
                        <a:t>2</a:t>
                      </a:r>
                    </a:p>
                  </a:txBody>
                  <a:tcPr/>
                </a:tc>
                <a:tc>
                  <a:txBody>
                    <a:bodyPr/>
                    <a:lstStyle/>
                    <a:p>
                      <a:r>
                        <a:rPr lang="en-US" sz="1800" dirty="0"/>
                        <a:t>unknown</a:t>
                      </a:r>
                    </a:p>
                  </a:txBody>
                  <a:tcPr/>
                </a:tc>
                <a:extLst>
                  <a:ext uri="{0D108BD9-81ED-4DB2-BD59-A6C34878D82A}">
                    <a16:rowId xmlns:a16="http://schemas.microsoft.com/office/drawing/2014/main" val="2422291333"/>
                  </a:ext>
                </a:extLst>
              </a:tr>
            </a:tbl>
          </a:graphicData>
        </a:graphic>
      </p:graphicFrame>
      <p:sp>
        <p:nvSpPr>
          <p:cNvPr id="4" name="TextBox 3">
            <a:extLst>
              <a:ext uri="{FF2B5EF4-FFF2-40B4-BE49-F238E27FC236}">
                <a16:creationId xmlns:a16="http://schemas.microsoft.com/office/drawing/2014/main" id="{DD196D82-2549-4835-845C-5092D0C0FEB1}"/>
              </a:ext>
            </a:extLst>
          </p:cNvPr>
          <p:cNvSpPr txBox="1"/>
          <p:nvPr/>
        </p:nvSpPr>
        <p:spPr>
          <a:xfrm>
            <a:off x="1447800" y="4629150"/>
            <a:ext cx="6858000" cy="553998"/>
          </a:xfrm>
          <a:prstGeom prst="rect">
            <a:avLst/>
          </a:prstGeom>
          <a:noFill/>
        </p:spPr>
        <p:txBody>
          <a:bodyPr wrap="square" rtlCol="0">
            <a:spAutoFit/>
          </a:bodyPr>
          <a:lstStyle/>
          <a:p>
            <a:r>
              <a:rPr lang="en-US" sz="1000" baseline="30000" dirty="0">
                <a:solidFill>
                  <a:schemeClr val="bg1"/>
                </a:solidFill>
              </a:rPr>
              <a:t>1</a:t>
            </a:r>
            <a:r>
              <a:rPr lang="en-US" sz="1000" dirty="0">
                <a:solidFill>
                  <a:schemeClr val="bg1"/>
                </a:solidFill>
              </a:rPr>
              <a:t>dallascounty.org/</a:t>
            </a:r>
            <a:r>
              <a:rPr lang="en-US" sz="1000" dirty="0" err="1">
                <a:solidFill>
                  <a:schemeClr val="bg1"/>
                </a:solidFill>
              </a:rPr>
              <a:t>hhs</a:t>
            </a:r>
            <a:r>
              <a:rPr lang="en-US" sz="1000" dirty="0">
                <a:solidFill>
                  <a:schemeClr val="bg1"/>
                </a:solidFill>
              </a:rPr>
              <a:t>, “About Us” </a:t>
            </a:r>
            <a:r>
              <a:rPr lang="en-US" sz="1000" baseline="30000" dirty="0">
                <a:solidFill>
                  <a:schemeClr val="bg1"/>
                </a:solidFill>
              </a:rPr>
              <a:t>2</a:t>
            </a:r>
            <a:r>
              <a:rPr lang="en-US" sz="1000" dirty="0">
                <a:solidFill>
                  <a:schemeClr val="bg1"/>
                </a:solidFill>
              </a:rPr>
              <a:t>https://www.census.gov/data/developers/data-sets/acs-5year.html </a:t>
            </a:r>
            <a:r>
              <a:rPr lang="en-US" sz="1000" baseline="0" dirty="0">
                <a:solidFill>
                  <a:schemeClr val="bg1"/>
                </a:solidFill>
              </a:rPr>
              <a:t>3https://www.census.gov/quickfacts/dallascountytexas </a:t>
            </a:r>
            <a:r>
              <a:rPr lang="en-US" sz="1000" baseline="30000" dirty="0">
                <a:solidFill>
                  <a:schemeClr val="bg1"/>
                </a:solidFill>
              </a:rPr>
              <a:t>4</a:t>
            </a:r>
            <a:r>
              <a:rPr lang="en-US" sz="1000" b="0" i="0" kern="1200" dirty="0">
                <a:solidFill>
                  <a:schemeClr val="bg1"/>
                </a:solidFill>
                <a:effectLst/>
                <a:latin typeface="+mn-lt"/>
                <a:ea typeface="+mn-ea"/>
                <a:cs typeface="+mn-cs"/>
              </a:rPr>
              <a:t>www.visitdallas.com/about/diverse-</a:t>
            </a:r>
            <a:r>
              <a:rPr lang="en-US" sz="1000" b="0" i="0" kern="1200" dirty="0" err="1">
                <a:solidFill>
                  <a:schemeClr val="bg1"/>
                </a:solidFill>
                <a:effectLst/>
                <a:latin typeface="+mn-lt"/>
                <a:ea typeface="+mn-ea"/>
                <a:cs typeface="+mn-cs"/>
              </a:rPr>
              <a:t>dallas</a:t>
            </a:r>
            <a:r>
              <a:rPr lang="en-US" sz="1000" b="0" i="0" kern="1200" dirty="0">
                <a:solidFill>
                  <a:schemeClr val="bg1"/>
                </a:solidFill>
                <a:effectLst/>
                <a:latin typeface="+mn-lt"/>
                <a:ea typeface="+mn-ea"/>
                <a:cs typeface="+mn-cs"/>
              </a:rPr>
              <a:t>/-latino.html </a:t>
            </a:r>
            <a:r>
              <a:rPr lang="en-US" sz="1000" b="0" i="0" kern="1200" baseline="30000" dirty="0">
                <a:solidFill>
                  <a:schemeClr val="bg1"/>
                </a:solidFill>
                <a:effectLst/>
                <a:latin typeface="+mn-lt"/>
                <a:ea typeface="+mn-ea"/>
                <a:cs typeface="+mn-cs"/>
              </a:rPr>
              <a:t>5</a:t>
            </a:r>
            <a:r>
              <a:rPr lang="en-US" sz="1000" b="0" i="0" kern="1200" baseline="0" dirty="0">
                <a:solidFill>
                  <a:schemeClr val="bg1"/>
                </a:solidFill>
                <a:effectLst/>
                <a:latin typeface="+mn-lt"/>
                <a:ea typeface="+mn-ea"/>
                <a:cs typeface="+mn-cs"/>
              </a:rPr>
              <a:t> https://www.census.gov/quickfacts/dallascountytexas</a:t>
            </a:r>
            <a:endParaRPr lang="en-US" sz="1000" baseline="30000" dirty="0">
              <a:solidFill>
                <a:schemeClr val="bg1"/>
              </a:solidFill>
            </a:endParaRPr>
          </a:p>
        </p:txBody>
      </p:sp>
    </p:spTree>
    <p:extLst>
      <p:ext uri="{BB962C8B-B14F-4D97-AF65-F5344CB8AC3E}">
        <p14:creationId xmlns:p14="http://schemas.microsoft.com/office/powerpoint/2010/main" val="2063041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E552DA2-1F0E-A74C-8F0E-A3436CD1C99A}"/>
              </a:ext>
            </a:extLst>
          </p:cNvPr>
          <p:cNvSpPr>
            <a:spLocks noGrp="1"/>
          </p:cNvSpPr>
          <p:nvPr>
            <p:ph type="title"/>
          </p:nvPr>
        </p:nvSpPr>
        <p:spPr>
          <a:xfrm>
            <a:off x="457200" y="205979"/>
            <a:ext cx="8315569" cy="857250"/>
          </a:xfrm>
        </p:spPr>
        <p:txBody>
          <a:bodyPr anchor="ctr">
            <a:normAutofit/>
          </a:bodyPr>
          <a:lstStyle/>
          <a:p>
            <a:r>
              <a:rPr lang="en-US" dirty="0"/>
              <a:t>Insurers</a:t>
            </a:r>
          </a:p>
        </p:txBody>
      </p:sp>
      <p:sp>
        <p:nvSpPr>
          <p:cNvPr id="12" name="Content Placeholder 11">
            <a:extLst>
              <a:ext uri="{FF2B5EF4-FFF2-40B4-BE49-F238E27FC236}">
                <a16:creationId xmlns:a16="http://schemas.microsoft.com/office/drawing/2014/main" id="{A244B386-944E-496B-B029-F4C0913A0737}"/>
              </a:ext>
            </a:extLst>
          </p:cNvPr>
          <p:cNvSpPr>
            <a:spLocks noGrp="1"/>
          </p:cNvSpPr>
          <p:nvPr>
            <p:ph sz="half" idx="1"/>
          </p:nvPr>
        </p:nvSpPr>
        <p:spPr>
          <a:xfrm>
            <a:off x="457200" y="1152144"/>
            <a:ext cx="3657600" cy="3323480"/>
          </a:xfrm>
        </p:spPr>
        <p:txBody>
          <a:bodyPr>
            <a:normAutofit lnSpcReduction="10000"/>
          </a:bodyPr>
          <a:lstStyle/>
          <a:p>
            <a:pPr>
              <a:spcBef>
                <a:spcPts val="1200"/>
              </a:spcBef>
              <a:spcAft>
                <a:spcPts val="1200"/>
              </a:spcAft>
            </a:pPr>
            <a:r>
              <a:rPr lang="en-US" sz="2600" dirty="0"/>
              <a:t>No Insurance- 4.5% </a:t>
            </a:r>
          </a:p>
          <a:p>
            <a:pPr>
              <a:spcBef>
                <a:spcPts val="1200"/>
              </a:spcBef>
              <a:spcAft>
                <a:spcPts val="1200"/>
              </a:spcAft>
            </a:pPr>
            <a:r>
              <a:rPr lang="en-US" sz="2600" dirty="0"/>
              <a:t>Medicare -3.1%</a:t>
            </a:r>
          </a:p>
          <a:p>
            <a:pPr>
              <a:spcBef>
                <a:spcPts val="1200"/>
              </a:spcBef>
              <a:spcAft>
                <a:spcPts val="1200"/>
              </a:spcAft>
            </a:pPr>
            <a:r>
              <a:rPr lang="en-US" sz="2600" dirty="0"/>
              <a:t>Medicaid – 9.3%</a:t>
            </a:r>
          </a:p>
          <a:p>
            <a:pPr>
              <a:spcBef>
                <a:spcPts val="1200"/>
              </a:spcBef>
              <a:spcAft>
                <a:spcPts val="1200"/>
              </a:spcAft>
            </a:pPr>
            <a:r>
              <a:rPr lang="en-US" sz="2600" dirty="0"/>
              <a:t>Commercial – 15.2%</a:t>
            </a:r>
          </a:p>
          <a:p>
            <a:pPr>
              <a:spcBef>
                <a:spcPts val="1200"/>
              </a:spcBef>
              <a:spcAft>
                <a:spcPts val="1200"/>
              </a:spcAft>
            </a:pPr>
            <a:r>
              <a:rPr lang="en-US" sz="2600" dirty="0"/>
              <a:t>Ryan White – 67.1%</a:t>
            </a:r>
          </a:p>
          <a:p>
            <a:endParaRPr lang="en-US" sz="2600" dirty="0"/>
          </a:p>
        </p:txBody>
      </p:sp>
      <p:pic>
        <p:nvPicPr>
          <p:cNvPr id="8" name="Content Placeholder 7" descr="Chart, pie chart&#10;&#10;Description automatically generated">
            <a:extLst>
              <a:ext uri="{FF2B5EF4-FFF2-40B4-BE49-F238E27FC236}">
                <a16:creationId xmlns:a16="http://schemas.microsoft.com/office/drawing/2014/main" id="{359ABFBB-C0BE-8643-88A1-1E4B2273AE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868"/>
          <a:stretch/>
        </p:blipFill>
        <p:spPr>
          <a:xfrm>
            <a:off x="4224092" y="666750"/>
            <a:ext cx="4691308" cy="3608774"/>
          </a:xfrm>
          <a:prstGeom prst="rect">
            <a:avLst/>
          </a:prstGeom>
          <a:noFill/>
        </p:spPr>
      </p:pic>
      <p:sp>
        <p:nvSpPr>
          <p:cNvPr id="17" name="Slide Number Placeholder 4">
            <a:extLst>
              <a:ext uri="{FF2B5EF4-FFF2-40B4-BE49-F238E27FC236}">
                <a16:creationId xmlns:a16="http://schemas.microsoft.com/office/drawing/2014/main" id="{C835E0A1-5A8A-4D7C-B0B6-529FC4BA9638}"/>
              </a:ext>
            </a:extLst>
          </p:cNvPr>
          <p:cNvSpPr>
            <a:spLocks noGrp="1"/>
          </p:cNvSpPr>
          <p:nvPr>
            <p:ph type="sldNum" sz="quarter" idx="12"/>
          </p:nvPr>
        </p:nvSpPr>
        <p:spPr>
          <a:xfrm>
            <a:off x="8531788" y="4729412"/>
            <a:ext cx="548640" cy="297180"/>
          </a:xfrm>
        </p:spPr>
        <p:txBody>
          <a:bodyPr/>
          <a:lstStyle/>
          <a:p>
            <a:pPr>
              <a:spcAft>
                <a:spcPts val="600"/>
              </a:spcAft>
            </a:pPr>
            <a:fld id="{6E2D2B3B-882E-40F3-A32F-6DD516915044}" type="slidenum">
              <a:rPr lang="en-US" smtClean="0"/>
              <a:pPr>
                <a:spcAft>
                  <a:spcPts val="600"/>
                </a:spcAft>
              </a:pPr>
              <a:t>19</a:t>
            </a:fld>
            <a:endParaRPr lang="en-US"/>
          </a:p>
        </p:txBody>
      </p:sp>
    </p:spTree>
    <p:extLst>
      <p:ext uri="{BB962C8B-B14F-4D97-AF65-F5344CB8AC3E}">
        <p14:creationId xmlns:p14="http://schemas.microsoft.com/office/powerpoint/2010/main" val="3599505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Conflict of Interest Disclosure Statement</a:t>
            </a:r>
          </a:p>
        </p:txBody>
      </p:sp>
      <p:sp>
        <p:nvSpPr>
          <p:cNvPr id="3" name="Content Placeholder 2"/>
          <p:cNvSpPr>
            <a:spLocks noGrp="1"/>
          </p:cNvSpPr>
          <p:nvPr>
            <p:ph idx="1"/>
          </p:nvPr>
        </p:nvSpPr>
        <p:spPr>
          <a:xfrm>
            <a:off x="457200" y="1428750"/>
            <a:ext cx="8315569" cy="2590800"/>
          </a:xfrm>
        </p:spPr>
        <p:txBody>
          <a:bodyPr>
            <a:normAutofit/>
          </a:bodyPr>
          <a:lstStyle/>
          <a:p>
            <a:r>
              <a:rPr lang="en-US" dirty="0"/>
              <a:t>No conflicts of interest or financial disclosures</a:t>
            </a:r>
          </a:p>
          <a:p>
            <a:endParaRPr lang="en-US" sz="800" dirty="0"/>
          </a:p>
          <a:p>
            <a:r>
              <a:rPr lang="en-US" dirty="0"/>
              <a:t>No discussion of off label use of medications or devices</a:t>
            </a:r>
          </a:p>
          <a:p>
            <a:pPr indent="-342900"/>
            <a:endParaRPr lang="en-US" dirty="0"/>
          </a:p>
          <a:p>
            <a:pPr marL="114300" indent="0">
              <a:buNone/>
            </a:pP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2</a:t>
            </a:fld>
            <a:endParaRPr lang="en-US"/>
          </a:p>
        </p:txBody>
      </p:sp>
      <p:sp>
        <p:nvSpPr>
          <p:cNvPr id="6" name="TextBox 5"/>
          <p:cNvSpPr txBox="1"/>
          <p:nvPr/>
        </p:nvSpPr>
        <p:spPr>
          <a:xfrm>
            <a:off x="228600" y="3867150"/>
            <a:ext cx="8610600" cy="769441"/>
          </a:xfrm>
          <a:prstGeom prst="rect">
            <a:avLst/>
          </a:prstGeom>
          <a:noFill/>
        </p:spPr>
        <p:txBody>
          <a:bodyPr wrap="square" rtlCol="0">
            <a:spAutoFit/>
          </a:bodyPr>
          <a:lstStyle/>
          <a:p>
            <a:r>
              <a:rPr lang="en-US" sz="1100" dirty="0">
                <a:solidFill>
                  <a:srgbClr val="222222"/>
                </a:solidFill>
                <a:latin typeface="Calibri" panose="020F0502020204030204" pitchFamily="34" charset="0"/>
                <a:ea typeface="Calibri" panose="020F0502020204030204" pitchFamily="34" charset="0"/>
                <a:cs typeface="Times New Roman" panose="02020603050405020304" pitchFamily="18" charset="0"/>
              </a:rPr>
              <a:t>This project is supported by the Health Resources and Services Administration (HRSA) of the U.S. Department of Health and Human Services (HHS). Under grant number U1OHA33225 (South Central AIDS Education and Training Center). It was awarded to the University of New Mexico. No percentage of this project was financed with non-governmental sources. This information or content and conclusions are those of the authors and should not be construed as the official position or policy of, nor should any endorsements be inferred by HRSA, HHS, or the U.S. Government.</a:t>
            </a:r>
          </a:p>
        </p:txBody>
      </p:sp>
    </p:spTree>
    <p:extLst>
      <p:ext uri="{BB962C8B-B14F-4D97-AF65-F5344CB8AC3E}">
        <p14:creationId xmlns:p14="http://schemas.microsoft.com/office/powerpoint/2010/main" val="3436601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653" y="285750"/>
            <a:ext cx="7838694" cy="994172"/>
          </a:xfrm>
        </p:spPr>
        <p:txBody>
          <a:bodyPr anchor="ctr">
            <a:normAutofit fontScale="90000"/>
          </a:bodyPr>
          <a:lstStyle/>
          <a:p>
            <a:pPr algn="ctr"/>
            <a:r>
              <a:rPr lang="en-US" b="1" dirty="0">
                <a:latin typeface="Calibri" panose="020F0502020204030204" pitchFamily="34" charset="0"/>
                <a:cs typeface="Calibri" panose="020F0502020204030204" pitchFamily="34" charset="0"/>
              </a:rPr>
              <a:t>Service Area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 </a:t>
            </a:r>
            <a:r>
              <a:rPr lang="en-US" sz="2325" b="1" dirty="0">
                <a:latin typeface="Calibri" panose="020F0502020204030204" pitchFamily="34" charset="0"/>
                <a:cs typeface="Calibri" panose="020F0502020204030204" pitchFamily="34" charset="0"/>
              </a:rPr>
              <a:t>Three Well-Placed Clinic Locations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272087" y="1504949"/>
            <a:ext cx="3414713" cy="2967040"/>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25" y="1504950"/>
            <a:ext cx="4848251" cy="2967039"/>
          </a:xfrm>
          <a:prstGeom prst="rect">
            <a:avLst/>
          </a:prstGeom>
        </p:spPr>
      </p:pic>
      <p:sp>
        <p:nvSpPr>
          <p:cNvPr id="3" name="TextBox 2"/>
          <p:cNvSpPr txBox="1"/>
          <p:nvPr/>
        </p:nvSpPr>
        <p:spPr>
          <a:xfrm>
            <a:off x="361925" y="1504950"/>
            <a:ext cx="4879208" cy="276999"/>
          </a:xfrm>
          <a:prstGeom prst="rect">
            <a:avLst/>
          </a:prstGeom>
          <a:solidFill>
            <a:schemeClr val="tx1"/>
          </a:solidFill>
        </p:spPr>
        <p:txBody>
          <a:bodyPr wrap="square" rtlCol="0">
            <a:spAutoFit/>
          </a:bodyPr>
          <a:lstStyle/>
          <a:p>
            <a:pPr algn="ctr" defTabSz="685800">
              <a:defRPr/>
            </a:pPr>
            <a:r>
              <a:rPr lang="en-US" sz="1200" dirty="0">
                <a:ln>
                  <a:solidFill>
                    <a:prstClr val="white"/>
                  </a:solidFill>
                </a:ln>
                <a:solidFill>
                  <a:prstClr val="white"/>
                </a:solidFill>
                <a:latin typeface="Franklin Gothic Book" panose="020B0503020102020204"/>
              </a:rPr>
              <a:t>Unhealthiest Zip Codes in Dallas</a:t>
            </a:r>
          </a:p>
        </p:txBody>
      </p:sp>
      <p:sp>
        <p:nvSpPr>
          <p:cNvPr id="7" name="TextBox 6"/>
          <p:cNvSpPr txBox="1"/>
          <p:nvPr/>
        </p:nvSpPr>
        <p:spPr>
          <a:xfrm>
            <a:off x="5210176" y="1504950"/>
            <a:ext cx="3476624" cy="276999"/>
          </a:xfrm>
          <a:prstGeom prst="rect">
            <a:avLst/>
          </a:prstGeom>
          <a:solidFill>
            <a:schemeClr val="tx1"/>
          </a:solidFill>
        </p:spPr>
        <p:txBody>
          <a:bodyPr wrap="square" rtlCol="0">
            <a:spAutoFit/>
          </a:bodyPr>
          <a:lstStyle/>
          <a:p>
            <a:pPr algn="ctr" defTabSz="685800">
              <a:defRPr/>
            </a:pPr>
            <a:r>
              <a:rPr lang="en-US" sz="1200" b="1" dirty="0">
                <a:solidFill>
                  <a:prstClr val="white">
                    <a:lumMod val="95000"/>
                  </a:prstClr>
                </a:solidFill>
                <a:latin typeface="Franklin Gothic Book" panose="020B0503020102020204"/>
              </a:rPr>
              <a:t>New HIV Diagnoses</a:t>
            </a:r>
            <a:endParaRPr lang="en-US" sz="1200" b="1" dirty="0">
              <a:solidFill>
                <a:prstClr val="black"/>
              </a:solidFill>
              <a:latin typeface="Franklin Gothic Book" panose="020B0503020102020204"/>
            </a:endParaRPr>
          </a:p>
        </p:txBody>
      </p:sp>
      <p:sp>
        <p:nvSpPr>
          <p:cNvPr id="8" name="Donut 7"/>
          <p:cNvSpPr/>
          <p:nvPr/>
        </p:nvSpPr>
        <p:spPr>
          <a:xfrm>
            <a:off x="6296025" y="3048000"/>
            <a:ext cx="466725" cy="542925"/>
          </a:xfrm>
          <a:prstGeom prst="donut">
            <a:avLst>
              <a:gd name="adj" fmla="val 1334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black"/>
              </a:solidFill>
              <a:latin typeface="Franklin Gothic Book" panose="020B0503020102020204"/>
            </a:endParaRPr>
          </a:p>
        </p:txBody>
      </p:sp>
      <p:sp>
        <p:nvSpPr>
          <p:cNvPr id="11" name="TextBox 10"/>
          <p:cNvSpPr txBox="1"/>
          <p:nvPr/>
        </p:nvSpPr>
        <p:spPr>
          <a:xfrm>
            <a:off x="2057400" y="4654719"/>
            <a:ext cx="5791199" cy="461665"/>
          </a:xfrm>
          <a:prstGeom prst="rect">
            <a:avLst/>
          </a:prstGeom>
          <a:noFill/>
        </p:spPr>
        <p:txBody>
          <a:bodyPr wrap="square" rtlCol="0">
            <a:spAutoFit/>
          </a:bodyPr>
          <a:lstStyle/>
          <a:p>
            <a:pPr algn="ctr" defTabSz="685800">
              <a:defRPr/>
            </a:pPr>
            <a:r>
              <a:rPr lang="en-US" sz="1350" b="1" dirty="0">
                <a:solidFill>
                  <a:schemeClr val="bg1"/>
                </a:solidFill>
                <a:latin typeface="Franklin Gothic Book" panose="020B0503020102020204"/>
              </a:rPr>
              <a:t>Clinics Located in Zip Codes: </a:t>
            </a:r>
            <a:r>
              <a:rPr lang="en-US" sz="1350" dirty="0">
                <a:solidFill>
                  <a:schemeClr val="bg1"/>
                </a:solidFill>
                <a:latin typeface="Franklin Gothic Book" panose="020B0503020102020204"/>
              </a:rPr>
              <a:t>75204, 75208, 75210</a:t>
            </a:r>
          </a:p>
          <a:p>
            <a:pPr algn="ctr" defTabSz="685800">
              <a:defRPr/>
            </a:pPr>
            <a:r>
              <a:rPr lang="en-US" sz="1050" dirty="0">
                <a:hlinkClick r:id="rId5"/>
              </a:rPr>
              <a:t>https://aidsvu.org/resources/#/</a:t>
            </a:r>
            <a:endParaRPr lang="en-US" sz="1350" dirty="0">
              <a:solidFill>
                <a:schemeClr val="bg1"/>
              </a:solidFill>
              <a:latin typeface="Franklin Gothic Book" panose="020B0503020102020204"/>
            </a:endParaRPr>
          </a:p>
        </p:txBody>
      </p:sp>
    </p:spTree>
    <p:extLst>
      <p:ext uri="{BB962C8B-B14F-4D97-AF65-F5344CB8AC3E}">
        <p14:creationId xmlns:p14="http://schemas.microsoft.com/office/powerpoint/2010/main" val="1480126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7350" y="209550"/>
            <a:ext cx="5829300" cy="759605"/>
          </a:xfrm>
          <a:solidFill>
            <a:srgbClr val="FFFFFF">
              <a:alpha val="10000"/>
            </a:srgbClr>
          </a:solidFill>
          <a:ln w="25400" cap="sq">
            <a:solidFill>
              <a:schemeClr val="tx1"/>
            </a:solidFill>
            <a:miter lim="800000"/>
          </a:ln>
        </p:spPr>
        <p:txBody>
          <a:bodyPr>
            <a:normAutofit/>
          </a:bodyPr>
          <a:lstStyle/>
          <a:p>
            <a:pPr algn="ctr"/>
            <a:r>
              <a:rPr lang="en-US" b="1" dirty="0">
                <a:latin typeface="Calibri" panose="020F0502020204030204" pitchFamily="34" charset="0"/>
                <a:cs typeface="Calibri" panose="020F0502020204030204" pitchFamily="34" charset="0"/>
              </a:rPr>
              <a:t>Services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0096" y="1352550"/>
            <a:ext cx="2877943" cy="2931320"/>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9950" y="1428750"/>
            <a:ext cx="5697242" cy="2855120"/>
          </a:xfrm>
          <a:prstGeom prst="rect">
            <a:avLst/>
          </a:prstGeom>
        </p:spPr>
      </p:pic>
    </p:spTree>
    <p:extLst>
      <p:ext uri="{BB962C8B-B14F-4D97-AF65-F5344CB8AC3E}">
        <p14:creationId xmlns:p14="http://schemas.microsoft.com/office/powerpoint/2010/main" val="1857358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027603-3F0B-374D-888D-9DD850B040A1}"/>
              </a:ext>
            </a:extLst>
          </p:cNvPr>
          <p:cNvSpPr>
            <a:spLocks noGrp="1"/>
          </p:cNvSpPr>
          <p:nvPr>
            <p:ph type="title"/>
          </p:nvPr>
        </p:nvSpPr>
        <p:spPr>
          <a:xfrm>
            <a:off x="457200" y="205979"/>
            <a:ext cx="8315569" cy="857250"/>
          </a:xfrm>
        </p:spPr>
        <p:txBody>
          <a:bodyPr anchor="ctr">
            <a:normAutofit fontScale="90000"/>
          </a:bodyPr>
          <a:lstStyle/>
          <a:p>
            <a:pPr algn="ctr"/>
            <a:r>
              <a:rPr lang="en-US" dirty="0"/>
              <a:t>COVID-19 Disruption- Global and Local</a:t>
            </a:r>
          </a:p>
        </p:txBody>
      </p:sp>
      <p:pic>
        <p:nvPicPr>
          <p:cNvPr id="6" name="Picture 5" descr="Background pattern&#10;&#10;Description automatically generated">
            <a:extLst>
              <a:ext uri="{FF2B5EF4-FFF2-40B4-BE49-F238E27FC236}">
                <a16:creationId xmlns:a16="http://schemas.microsoft.com/office/drawing/2014/main" id="{093A080A-65E9-EF45-B084-16111EBA3225}"/>
              </a:ext>
            </a:extLst>
          </p:cNvPr>
          <p:cNvPicPr>
            <a:picLocks noChangeAspect="1"/>
          </p:cNvPicPr>
          <p:nvPr/>
        </p:nvPicPr>
        <p:blipFill rotWithShape="1">
          <a:blip r:embed="rId3">
            <a:extLst>
              <a:ext uri="{28A0092B-C50C-407E-A947-70E740481C1C}">
                <a14:useLocalDpi xmlns:a14="http://schemas.microsoft.com/office/drawing/2010/main" val="0"/>
              </a:ext>
            </a:extLst>
          </a:blip>
          <a:srcRect l="10352" r="18665" b="2"/>
          <a:stretch/>
        </p:blipFill>
        <p:spPr>
          <a:xfrm>
            <a:off x="457200" y="1152144"/>
            <a:ext cx="3657600" cy="3323480"/>
          </a:xfrm>
          <a:prstGeom prst="rect">
            <a:avLst/>
          </a:prstGeom>
          <a:noFill/>
        </p:spPr>
      </p:pic>
      <p:pic>
        <p:nvPicPr>
          <p:cNvPr id="8" name="Content Placeholder 7" descr="A picture containing outdoor object, star&#10;&#10;Description automatically generated">
            <a:extLst>
              <a:ext uri="{FF2B5EF4-FFF2-40B4-BE49-F238E27FC236}">
                <a16:creationId xmlns:a16="http://schemas.microsoft.com/office/drawing/2014/main" id="{28375D38-C9BB-1C4D-8BA6-ECCCE4FB50C2}"/>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343400" y="1152144"/>
            <a:ext cx="4545567" cy="3323480"/>
          </a:xfrm>
        </p:spPr>
      </p:pic>
      <p:sp>
        <p:nvSpPr>
          <p:cNvPr id="2" name="Slide Number Placeholder 1">
            <a:extLst>
              <a:ext uri="{FF2B5EF4-FFF2-40B4-BE49-F238E27FC236}">
                <a16:creationId xmlns:a16="http://schemas.microsoft.com/office/drawing/2014/main" id="{1CDA319A-9D52-E94C-8093-148E912CB28E}"/>
              </a:ext>
            </a:extLst>
          </p:cNvPr>
          <p:cNvSpPr>
            <a:spLocks noGrp="1"/>
          </p:cNvSpPr>
          <p:nvPr>
            <p:ph type="sldNum" sz="quarter" idx="12"/>
          </p:nvPr>
        </p:nvSpPr>
        <p:spPr>
          <a:xfrm>
            <a:off x="8531788" y="4729412"/>
            <a:ext cx="548640" cy="297180"/>
          </a:xfrm>
        </p:spPr>
        <p:txBody>
          <a:bodyPr anchor="ctr">
            <a:normAutofit/>
          </a:bodyPr>
          <a:lstStyle/>
          <a:p>
            <a:pPr fontAlgn="base">
              <a:lnSpc>
                <a:spcPct val="90000"/>
              </a:lnSpc>
              <a:spcBef>
                <a:spcPct val="0"/>
              </a:spcBef>
              <a:spcAft>
                <a:spcPts val="600"/>
              </a:spcAft>
            </a:pPr>
            <a:fld id="{F7ACA5AA-DD8D-2B43-B4FE-0EDC6B4AB294}" type="slidenum">
              <a:rPr lang="en-US" smtClean="0"/>
              <a:pPr fontAlgn="base">
                <a:lnSpc>
                  <a:spcPct val="90000"/>
                </a:lnSpc>
                <a:spcBef>
                  <a:spcPct val="0"/>
                </a:spcBef>
                <a:spcAft>
                  <a:spcPts val="600"/>
                </a:spcAft>
              </a:pPr>
              <a:t>22</a:t>
            </a:fld>
            <a:endParaRPr lang="en-US"/>
          </a:p>
        </p:txBody>
      </p:sp>
    </p:spTree>
    <p:extLst>
      <p:ext uri="{BB962C8B-B14F-4D97-AF65-F5344CB8AC3E}">
        <p14:creationId xmlns:p14="http://schemas.microsoft.com/office/powerpoint/2010/main" val="2699329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2" b="3441"/>
          <a:stretch/>
        </p:blipFill>
        <p:spPr>
          <a:xfrm>
            <a:off x="2537460" y="7"/>
            <a:ext cx="3549310" cy="2551169"/>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7172" r="-3" b="-3"/>
          <a:stretch/>
        </p:blipFill>
        <p:spPr>
          <a:xfrm>
            <a:off x="5536267" y="2592325"/>
            <a:ext cx="3607733" cy="2551176"/>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8745" r="8856" b="1"/>
          <a:stretch/>
        </p:blipFill>
        <p:spPr>
          <a:xfrm>
            <a:off x="2392072" y="2592324"/>
            <a:ext cx="3694109" cy="2551176"/>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2" name="Title 1"/>
          <p:cNvSpPr>
            <a:spLocks noGrp="1"/>
          </p:cNvSpPr>
          <p:nvPr>
            <p:ph type="title"/>
          </p:nvPr>
        </p:nvSpPr>
        <p:spPr>
          <a:xfrm>
            <a:off x="336042" y="514351"/>
            <a:ext cx="2105406" cy="994172"/>
          </a:xfrm>
        </p:spPr>
        <p:txBody>
          <a:bodyPr>
            <a:normAutofit/>
          </a:bodyPr>
          <a:lstStyle/>
          <a:p>
            <a:r>
              <a:rPr lang="en-US" sz="2100" dirty="0"/>
              <a:t>Syndemics Defined</a:t>
            </a:r>
          </a:p>
        </p:txBody>
      </p:sp>
      <p:sp>
        <p:nvSpPr>
          <p:cNvPr id="4" name="Content Placeholder 3"/>
          <p:cNvSpPr txBox="1">
            <a:spLocks noGrp="1"/>
          </p:cNvSpPr>
          <p:nvPr>
            <p:ph idx="1"/>
          </p:nvPr>
        </p:nvSpPr>
        <p:spPr>
          <a:xfrm>
            <a:off x="42154" y="348044"/>
            <a:ext cx="2345436" cy="3087624"/>
          </a:xfrm>
          <a:prstGeom prst="round2DiagRect">
            <a:avLst/>
          </a:prstGeom>
        </p:spPr>
        <p:style>
          <a:lnRef idx="1">
            <a:schemeClr val="accent6"/>
          </a:lnRef>
          <a:fillRef idx="2">
            <a:schemeClr val="accent6"/>
          </a:fillRef>
          <a:effectRef idx="1">
            <a:schemeClr val="accent6"/>
          </a:effectRef>
          <a:fontRef idx="minor">
            <a:schemeClr val="dk1"/>
          </a:fontRef>
        </p:style>
        <p:txBody>
          <a:bodyPr rtlCol="0">
            <a:normAutofit lnSpcReduction="10000"/>
          </a:bodyPr>
          <a:lstStyle/>
          <a:p>
            <a:pPr marL="0" indent="0">
              <a:buNone/>
            </a:pPr>
            <a:r>
              <a:rPr lang="en-US" sz="2700" b="1" dirty="0"/>
              <a:t>Synergistic </a:t>
            </a:r>
            <a:r>
              <a:rPr lang="en-US" b="1" dirty="0"/>
              <a:t>pandemics that contribute to an </a:t>
            </a:r>
            <a:r>
              <a:rPr lang="en-US" b="1" i="1" dirty="0"/>
              <a:t>excess burden of </a:t>
            </a:r>
            <a:r>
              <a:rPr lang="en-US" b="1" dirty="0"/>
              <a:t>disease in a population.</a:t>
            </a:r>
          </a:p>
          <a:p>
            <a:pPr algn="ctr"/>
            <a:endParaRPr lang="en-US" sz="1275" dirty="0"/>
          </a:p>
        </p:txBody>
      </p:sp>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7810"/>
          <a:stretch/>
        </p:blipFill>
        <p:spPr>
          <a:xfrm>
            <a:off x="5553279" y="7"/>
            <a:ext cx="3590721" cy="2551169"/>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8" name="TextBox 7"/>
          <p:cNvSpPr txBox="1"/>
          <p:nvPr/>
        </p:nvSpPr>
        <p:spPr>
          <a:xfrm>
            <a:off x="6136208" y="94129"/>
            <a:ext cx="1479177" cy="507831"/>
          </a:xfrm>
          <a:prstGeom prst="rect">
            <a:avLst/>
          </a:prstGeom>
          <a:noFill/>
        </p:spPr>
        <p:txBody>
          <a:bodyPr wrap="square" rtlCol="0">
            <a:spAutoFit/>
          </a:bodyPr>
          <a:lstStyle/>
          <a:p>
            <a:r>
              <a:rPr lang="en-US" sz="1350" b="1" dirty="0"/>
              <a:t>151.6 million cases</a:t>
            </a:r>
          </a:p>
        </p:txBody>
      </p:sp>
    </p:spTree>
    <p:extLst>
      <p:ext uri="{BB962C8B-B14F-4D97-AF65-F5344CB8AC3E}">
        <p14:creationId xmlns:p14="http://schemas.microsoft.com/office/powerpoint/2010/main" val="13309952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315569" cy="857250"/>
          </a:xfrm>
        </p:spPr>
        <p:txBody>
          <a:bodyPr vert="horz" lIns="91440" tIns="45720" rIns="91440" bIns="45720" rtlCol="0" anchor="ctr">
            <a:normAutofit/>
          </a:bodyPr>
          <a:lstStyle/>
          <a:p>
            <a:r>
              <a:rPr lang="en-US" b="0" i="0" kern="1200" cap="none" spc="-100" baseline="0">
                <a:ln>
                  <a:noFill/>
                </a:ln>
                <a:effectLst/>
                <a:latin typeface="+mj-lt"/>
                <a:ea typeface="+mj-ea"/>
                <a:cs typeface="ITC Avant Garde Std Md"/>
              </a:rPr>
              <a:t>The Digital Home</a:t>
            </a:r>
          </a:p>
        </p:txBody>
      </p:sp>
      <p:sp>
        <p:nvSpPr>
          <p:cNvPr id="6" name="TextBox 5"/>
          <p:cNvSpPr txBox="1"/>
          <p:nvPr/>
        </p:nvSpPr>
        <p:spPr>
          <a:xfrm>
            <a:off x="457200" y="1152144"/>
            <a:ext cx="4572000" cy="3323480"/>
          </a:xfrm>
          <a:prstGeom prst="rect">
            <a:avLst/>
          </a:prstGeom>
        </p:spPr>
        <p:txBody>
          <a:bodyPr vert="horz" lIns="91440" tIns="45720" rIns="91440" bIns="45720" rtlCol="0">
            <a:normAutofit/>
          </a:bodyPr>
          <a:lstStyle/>
          <a:p>
            <a:pPr indent="-228600">
              <a:lnSpc>
                <a:spcPct val="150000"/>
              </a:lnSpc>
              <a:spcBef>
                <a:spcPct val="20000"/>
              </a:spcBef>
              <a:buClr>
                <a:schemeClr val="accent6"/>
              </a:buClr>
              <a:buFont typeface="Wingdings" charset="2"/>
              <a:buChar char="§"/>
            </a:pPr>
            <a:r>
              <a:rPr lang="en-US" sz="2400" dirty="0"/>
              <a:t>Primary Care Provider Access</a:t>
            </a:r>
          </a:p>
          <a:p>
            <a:pPr indent="-228600">
              <a:lnSpc>
                <a:spcPct val="150000"/>
              </a:lnSpc>
              <a:spcBef>
                <a:spcPct val="20000"/>
              </a:spcBef>
              <a:buClr>
                <a:schemeClr val="accent6"/>
              </a:buClr>
              <a:buFont typeface="Wingdings" charset="2"/>
              <a:buChar char="§"/>
            </a:pPr>
            <a:r>
              <a:rPr lang="en-US" sz="2400" dirty="0"/>
              <a:t>Care Team Availability</a:t>
            </a:r>
          </a:p>
          <a:p>
            <a:pPr indent="-228600">
              <a:lnSpc>
                <a:spcPct val="150000"/>
              </a:lnSpc>
              <a:spcBef>
                <a:spcPct val="20000"/>
              </a:spcBef>
              <a:buClr>
                <a:schemeClr val="accent6"/>
              </a:buClr>
              <a:buFont typeface="Wingdings" charset="2"/>
              <a:buChar char="§"/>
            </a:pPr>
            <a:r>
              <a:rPr lang="en-US" sz="2400" dirty="0"/>
              <a:t>Continuous Contact</a:t>
            </a:r>
          </a:p>
          <a:p>
            <a:pPr indent="-228600">
              <a:lnSpc>
                <a:spcPct val="150000"/>
              </a:lnSpc>
              <a:spcBef>
                <a:spcPct val="20000"/>
              </a:spcBef>
              <a:buClr>
                <a:schemeClr val="accent6"/>
              </a:buClr>
              <a:buFont typeface="Wingdings" charset="2"/>
              <a:buChar char="§"/>
            </a:pPr>
            <a:r>
              <a:rPr lang="en-US" sz="2400" dirty="0"/>
              <a:t>Guided Self-care</a:t>
            </a:r>
          </a:p>
          <a:p>
            <a:pPr indent="-228600">
              <a:lnSpc>
                <a:spcPct val="150000"/>
              </a:lnSpc>
              <a:spcBef>
                <a:spcPct val="20000"/>
              </a:spcBef>
              <a:buClr>
                <a:schemeClr val="accent6"/>
              </a:buClr>
              <a:buFont typeface="Wingdings" charset="2"/>
              <a:buChar char="§"/>
            </a:pPr>
            <a:r>
              <a:rPr lang="en-US" sz="2400" dirty="0"/>
              <a:t>Referrals and Follow-up</a:t>
            </a:r>
          </a:p>
          <a:p>
            <a:pPr indent="-228600">
              <a:spcBef>
                <a:spcPct val="20000"/>
              </a:spcBef>
              <a:buClr>
                <a:schemeClr val="accent6"/>
              </a:buClr>
              <a:buFont typeface="Wingdings" charset="2"/>
              <a:buChar char="§"/>
            </a:pPr>
            <a:endParaRPr lang="en-US" dirty="0"/>
          </a:p>
          <a:p>
            <a:pPr indent="-228600">
              <a:spcBef>
                <a:spcPct val="20000"/>
              </a:spcBef>
              <a:buClr>
                <a:schemeClr val="accent6"/>
              </a:buClr>
              <a:buFont typeface="Wingdings" charset="2"/>
              <a:buChar char="§"/>
            </a:pPr>
            <a:endParaRPr lang="en-US" sz="2800" dirty="0"/>
          </a:p>
        </p:txBody>
      </p:sp>
      <p:pic>
        <p:nvPicPr>
          <p:cNvPr id="7" name="Content Placeholder 6" descr="A picture containing electronics, circuit&#10;&#10;Description automatically generated">
            <a:extLst>
              <a:ext uri="{FF2B5EF4-FFF2-40B4-BE49-F238E27FC236}">
                <a16:creationId xmlns:a16="http://schemas.microsoft.com/office/drawing/2014/main" id="{3AA43569-9543-494E-B7B1-89CB15BCA216}"/>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4775" r="26570" b="2"/>
          <a:stretch/>
        </p:blipFill>
        <p:spPr>
          <a:xfrm>
            <a:off x="4876800" y="1044179"/>
            <a:ext cx="4038599" cy="3323480"/>
          </a:xfrm>
          <a:noFill/>
        </p:spPr>
      </p:pic>
      <p:sp>
        <p:nvSpPr>
          <p:cNvPr id="4" name="Slide Number Placeholder 3"/>
          <p:cNvSpPr>
            <a:spLocks noGrp="1"/>
          </p:cNvSpPr>
          <p:nvPr>
            <p:ph type="sldNum" sz="quarter" idx="12"/>
          </p:nvPr>
        </p:nvSpPr>
        <p:spPr>
          <a:xfrm>
            <a:off x="8531788" y="4729412"/>
            <a:ext cx="548640" cy="297180"/>
          </a:xfrm>
        </p:spPr>
        <p:txBody>
          <a:bodyPr vert="horz" lIns="0" tIns="0" rIns="0" bIns="0" rtlCol="0" anchor="ctr">
            <a:normAutofit/>
          </a:bodyPr>
          <a:lstStyle/>
          <a:p>
            <a:pPr>
              <a:lnSpc>
                <a:spcPct val="90000"/>
              </a:lnSpc>
              <a:spcAft>
                <a:spcPts val="600"/>
              </a:spcAft>
            </a:pPr>
            <a:fld id="{6E2D2B3B-882E-40F3-A32F-6DD516915044}" type="slidenum">
              <a:rPr lang="en-US" smtClean="0"/>
              <a:pPr>
                <a:lnSpc>
                  <a:spcPct val="90000"/>
                </a:lnSpc>
                <a:spcAft>
                  <a:spcPts val="600"/>
                </a:spcAft>
              </a:pPr>
              <a:t>24</a:t>
            </a:fld>
            <a:endParaRPr lang="en-US"/>
          </a:p>
        </p:txBody>
      </p:sp>
    </p:spTree>
    <p:extLst>
      <p:ext uri="{BB962C8B-B14F-4D97-AF65-F5344CB8AC3E}">
        <p14:creationId xmlns:p14="http://schemas.microsoft.com/office/powerpoint/2010/main" val="3194804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0787307-C8A3-4696-8DB5-62AEEBB55082}"/>
              </a:ext>
            </a:extLst>
          </p:cNvPr>
          <p:cNvSpPr>
            <a:spLocks noGrp="1"/>
          </p:cNvSpPr>
          <p:nvPr>
            <p:ph type="title"/>
          </p:nvPr>
        </p:nvSpPr>
        <p:spPr/>
        <p:txBody>
          <a:bodyPr/>
          <a:lstStyle/>
          <a:p>
            <a:pPr algn="ctr"/>
            <a:r>
              <a:rPr lang="en-US" sz="3200" dirty="0">
                <a:latin typeface="Calibri" panose="020F0502020204030204" pitchFamily="34" charset="0"/>
                <a:cs typeface="Calibri" panose="020F0502020204030204" pitchFamily="34" charset="0"/>
              </a:rPr>
              <a:t>Telehealth Urgency, Challenges and Implementation</a:t>
            </a:r>
            <a:endParaRPr lang="en-US" sz="3200" dirty="0"/>
          </a:p>
        </p:txBody>
      </p:sp>
      <p:sp>
        <p:nvSpPr>
          <p:cNvPr id="7" name="Content Placeholder 6">
            <a:extLst>
              <a:ext uri="{FF2B5EF4-FFF2-40B4-BE49-F238E27FC236}">
                <a16:creationId xmlns:a16="http://schemas.microsoft.com/office/drawing/2014/main" id="{B18A68EE-B0B1-4F04-AB79-9F8B3CD62F16}"/>
              </a:ext>
            </a:extLst>
          </p:cNvPr>
          <p:cNvSpPr>
            <a:spLocks noGrp="1"/>
          </p:cNvSpPr>
          <p:nvPr>
            <p:ph idx="1"/>
          </p:nvPr>
        </p:nvSpPr>
        <p:spPr>
          <a:xfrm>
            <a:off x="381000" y="1123950"/>
            <a:ext cx="8315569" cy="3529261"/>
          </a:xfrm>
        </p:spPr>
        <p:txBody>
          <a:bodyPr>
            <a:normAutofit fontScale="85000" lnSpcReduction="20000"/>
          </a:bodyPr>
          <a:lstStyle/>
          <a:p>
            <a:r>
              <a:rPr lang="en-US" dirty="0"/>
              <a:t>Telemedicine can be defined… as “</a:t>
            </a:r>
            <a:r>
              <a:rPr lang="en-US" i="1" dirty="0"/>
              <a:t>the provision of healthcare services, through the use of ICT, in situations where the health professional and the patient are not in the same location.</a:t>
            </a:r>
          </a:p>
          <a:p>
            <a:r>
              <a:rPr lang="en-US" i="1" dirty="0"/>
              <a:t>It involves secure transmission of medical data and information, through text, sound, images or other forms needed for the prevention, diagnosis, treatment and follow-up of patients’’. </a:t>
            </a:r>
          </a:p>
          <a:p>
            <a:r>
              <a:rPr lang="en-US" i="1" dirty="0"/>
              <a:t>In response to “Shelter in Place Orders”, March 31, 2020, PHNTX  launched its telehealth platform, integrated in the EMR Centricity Portal.</a:t>
            </a:r>
          </a:p>
          <a:p>
            <a:r>
              <a:rPr lang="en-US" i="1" dirty="0"/>
              <a:t>Challenges included- expanding bandwidth for &gt;20 users, selecting software, purchasing tablets, web cams, and laptops. Provider training, template and protocol development, billing codes, and patient notification and training.</a:t>
            </a:r>
            <a:endParaRPr lang="en-US" dirty="0"/>
          </a:p>
          <a:p>
            <a:endParaRPr lang="en-US"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EFD91115-A808-4B33-A3E6-F5035F424C0A}"/>
              </a:ext>
            </a:extLst>
          </p:cNvPr>
          <p:cNvSpPr>
            <a:spLocks noGrp="1"/>
          </p:cNvSpPr>
          <p:nvPr>
            <p:ph type="sldNum" sz="quarter" idx="12"/>
          </p:nvPr>
        </p:nvSpPr>
        <p:spPr/>
        <p:txBody>
          <a:bodyPr/>
          <a:lstStyle/>
          <a:p>
            <a:fld id="{6E2D2B3B-882E-40F3-A32F-6DD516915044}" type="slidenum">
              <a:rPr lang="en-US" smtClean="0"/>
              <a:pPr/>
              <a:t>25</a:t>
            </a:fld>
            <a:endParaRPr lang="en-US"/>
          </a:p>
        </p:txBody>
      </p:sp>
      <p:sp>
        <p:nvSpPr>
          <p:cNvPr id="2" name="TextBox 1">
            <a:extLst>
              <a:ext uri="{FF2B5EF4-FFF2-40B4-BE49-F238E27FC236}">
                <a16:creationId xmlns:a16="http://schemas.microsoft.com/office/drawing/2014/main" id="{75EDCAEF-0E6A-469C-83ED-4C3F51AE75F9}"/>
              </a:ext>
            </a:extLst>
          </p:cNvPr>
          <p:cNvSpPr txBox="1"/>
          <p:nvPr/>
        </p:nvSpPr>
        <p:spPr>
          <a:xfrm>
            <a:off x="1752600" y="4781550"/>
            <a:ext cx="6172200" cy="307777"/>
          </a:xfrm>
          <a:prstGeom prst="rect">
            <a:avLst/>
          </a:prstGeom>
          <a:noFill/>
        </p:spPr>
        <p:txBody>
          <a:bodyPr wrap="square" rtlCol="0">
            <a:spAutoFit/>
          </a:bodyPr>
          <a:lstStyle/>
          <a:p>
            <a:pPr algn="ctr"/>
            <a:r>
              <a:rPr lang="en-US" sz="1400" dirty="0">
                <a:solidFill>
                  <a:schemeClr val="bg1"/>
                </a:solidFill>
              </a:rPr>
              <a:t>ICT=information communication technology; EMR=electronic medical record</a:t>
            </a:r>
          </a:p>
        </p:txBody>
      </p:sp>
    </p:spTree>
    <p:extLst>
      <p:ext uri="{BB962C8B-B14F-4D97-AF65-F5344CB8AC3E}">
        <p14:creationId xmlns:p14="http://schemas.microsoft.com/office/powerpoint/2010/main" val="2895569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ABA0C-5A31-6A4F-9ABB-2E2C598FC900}"/>
              </a:ext>
            </a:extLst>
          </p:cNvPr>
          <p:cNvSpPr>
            <a:spLocks noGrp="1"/>
          </p:cNvSpPr>
          <p:nvPr>
            <p:ph type="title"/>
          </p:nvPr>
        </p:nvSpPr>
        <p:spPr/>
        <p:txBody>
          <a:bodyPr/>
          <a:lstStyle/>
          <a:p>
            <a:pPr algn="ctr"/>
            <a:r>
              <a:rPr lang="en-US" dirty="0"/>
              <a:t>Telehealth Appointment Types</a:t>
            </a:r>
          </a:p>
        </p:txBody>
      </p:sp>
      <p:pic>
        <p:nvPicPr>
          <p:cNvPr id="6" name="Content Placeholder 5" descr="Chart, line chart&#10;&#10;Description automatically generated">
            <a:extLst>
              <a:ext uri="{FF2B5EF4-FFF2-40B4-BE49-F238E27FC236}">
                <a16:creationId xmlns:a16="http://schemas.microsoft.com/office/drawing/2014/main" id="{72C23B42-A082-3045-95F4-CD6905D4CEA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91739" y="1200150"/>
            <a:ext cx="5846246" cy="3275013"/>
          </a:xfrm>
        </p:spPr>
      </p:pic>
      <p:sp>
        <p:nvSpPr>
          <p:cNvPr id="4" name="Slide Number Placeholder 3">
            <a:extLst>
              <a:ext uri="{FF2B5EF4-FFF2-40B4-BE49-F238E27FC236}">
                <a16:creationId xmlns:a16="http://schemas.microsoft.com/office/drawing/2014/main" id="{94C71574-94B8-F14F-9D73-F07E7BB06B91}"/>
              </a:ext>
            </a:extLst>
          </p:cNvPr>
          <p:cNvSpPr>
            <a:spLocks noGrp="1"/>
          </p:cNvSpPr>
          <p:nvPr>
            <p:ph type="sldNum" sz="quarter" idx="12"/>
          </p:nvPr>
        </p:nvSpPr>
        <p:spPr/>
        <p:txBody>
          <a:bodyPr/>
          <a:lstStyle/>
          <a:p>
            <a:fld id="{6E2D2B3B-882E-40F3-A32F-6DD516915044}" type="slidenum">
              <a:rPr lang="en-US" smtClean="0"/>
              <a:pPr/>
              <a:t>26</a:t>
            </a:fld>
            <a:endParaRPr lang="en-US"/>
          </a:p>
        </p:txBody>
      </p:sp>
    </p:spTree>
    <p:extLst>
      <p:ext uri="{BB962C8B-B14F-4D97-AF65-F5344CB8AC3E}">
        <p14:creationId xmlns:p14="http://schemas.microsoft.com/office/powerpoint/2010/main" val="3974480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E227-B3BB-4B86-B253-331AF741382B}"/>
              </a:ext>
            </a:extLst>
          </p:cNvPr>
          <p:cNvSpPr>
            <a:spLocks noGrp="1"/>
          </p:cNvSpPr>
          <p:nvPr>
            <p:ph type="title"/>
          </p:nvPr>
        </p:nvSpPr>
        <p:spPr/>
        <p:txBody>
          <a:bodyPr/>
          <a:lstStyle/>
          <a:p>
            <a:pPr algn="ctr"/>
            <a:r>
              <a:rPr lang="en-US" sz="3200" dirty="0">
                <a:solidFill>
                  <a:srgbClr val="C00000"/>
                </a:solidFill>
                <a:latin typeface="Calibri" panose="020F0502020204030204" pitchFamily="34" charset="0"/>
                <a:cs typeface="Calibri" panose="020F0502020204030204" pitchFamily="34" charset="0"/>
              </a:rPr>
              <a:t>Results of Successful Telehealth Implementation</a:t>
            </a:r>
            <a:endParaRPr lang="en-US" sz="3200" dirty="0">
              <a:solidFill>
                <a:srgbClr val="C00000"/>
              </a:solidFill>
            </a:endParaRPr>
          </a:p>
        </p:txBody>
      </p:sp>
      <p:sp>
        <p:nvSpPr>
          <p:cNvPr id="4" name="Slide Number Placeholder 3">
            <a:extLst>
              <a:ext uri="{FF2B5EF4-FFF2-40B4-BE49-F238E27FC236}">
                <a16:creationId xmlns:a16="http://schemas.microsoft.com/office/drawing/2014/main" id="{FED3F871-E998-4B57-878B-B9558A298E4A}"/>
              </a:ext>
            </a:extLst>
          </p:cNvPr>
          <p:cNvSpPr>
            <a:spLocks noGrp="1"/>
          </p:cNvSpPr>
          <p:nvPr>
            <p:ph type="sldNum" sz="quarter" idx="12"/>
          </p:nvPr>
        </p:nvSpPr>
        <p:spPr/>
        <p:txBody>
          <a:bodyPr/>
          <a:lstStyle/>
          <a:p>
            <a:fld id="{6E2D2B3B-882E-40F3-A32F-6DD516915044}" type="slidenum">
              <a:rPr lang="en-US" smtClean="0"/>
              <a:pPr/>
              <a:t>27</a:t>
            </a:fld>
            <a:endParaRPr lang="en-US"/>
          </a:p>
        </p:txBody>
      </p:sp>
      <p:pic>
        <p:nvPicPr>
          <p:cNvPr id="5" name="Picture 4">
            <a:extLst>
              <a:ext uri="{FF2B5EF4-FFF2-40B4-BE49-F238E27FC236}">
                <a16:creationId xmlns:a16="http://schemas.microsoft.com/office/drawing/2014/main" id="{56594D72-7186-4F69-870E-8E0E5CF99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925" y="963944"/>
            <a:ext cx="8719457" cy="3780673"/>
          </a:xfrm>
          <a:prstGeom prst="rect">
            <a:avLst/>
          </a:prstGeom>
        </p:spPr>
      </p:pic>
    </p:spTree>
    <p:extLst>
      <p:ext uri="{BB962C8B-B14F-4D97-AF65-F5344CB8AC3E}">
        <p14:creationId xmlns:p14="http://schemas.microsoft.com/office/powerpoint/2010/main" val="2429854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215" y="57150"/>
            <a:ext cx="8315569" cy="609600"/>
          </a:xfrm>
        </p:spPr>
        <p:txBody>
          <a:bodyPr/>
          <a:lstStyle/>
          <a:p>
            <a:pPr algn="ctr"/>
            <a:r>
              <a:rPr lang="en-US" sz="2800" dirty="0"/>
              <a:t>Monitoring Clinic Demographics During the Pandemic</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83320059"/>
              </p:ext>
            </p:extLst>
          </p:nvPr>
        </p:nvGraphicFramePr>
        <p:xfrm>
          <a:off x="871416" y="666750"/>
          <a:ext cx="7434384" cy="3964992"/>
        </p:xfrm>
        <a:graphic>
          <a:graphicData uri="http://schemas.openxmlformats.org/drawingml/2006/table">
            <a:tbl>
              <a:tblPr firstRow="1" bandRow="1">
                <a:tableStyleId>{21E4AEA4-8DFA-4A89-87EB-49C32662AFE0}</a:tableStyleId>
              </a:tblPr>
              <a:tblGrid>
                <a:gridCol w="1964471">
                  <a:extLst>
                    <a:ext uri="{9D8B030D-6E8A-4147-A177-3AD203B41FA5}">
                      <a16:colId xmlns:a16="http://schemas.microsoft.com/office/drawing/2014/main" val="20000"/>
                    </a:ext>
                  </a:extLst>
                </a:gridCol>
                <a:gridCol w="926500">
                  <a:extLst>
                    <a:ext uri="{9D8B030D-6E8A-4147-A177-3AD203B41FA5}">
                      <a16:colId xmlns:a16="http://schemas.microsoft.com/office/drawing/2014/main" val="20001"/>
                    </a:ext>
                  </a:extLst>
                </a:gridCol>
                <a:gridCol w="1140307">
                  <a:extLst>
                    <a:ext uri="{9D8B030D-6E8A-4147-A177-3AD203B41FA5}">
                      <a16:colId xmlns:a16="http://schemas.microsoft.com/office/drawing/2014/main" val="20002"/>
                    </a:ext>
                  </a:extLst>
                </a:gridCol>
                <a:gridCol w="1069038">
                  <a:extLst>
                    <a:ext uri="{9D8B030D-6E8A-4147-A177-3AD203B41FA5}">
                      <a16:colId xmlns:a16="http://schemas.microsoft.com/office/drawing/2014/main" val="20003"/>
                    </a:ext>
                  </a:extLst>
                </a:gridCol>
                <a:gridCol w="2334068">
                  <a:extLst>
                    <a:ext uri="{9D8B030D-6E8A-4147-A177-3AD203B41FA5}">
                      <a16:colId xmlns:a16="http://schemas.microsoft.com/office/drawing/2014/main" val="20004"/>
                    </a:ext>
                  </a:extLst>
                </a:gridCol>
              </a:tblGrid>
              <a:tr h="458885">
                <a:tc>
                  <a:txBody>
                    <a:bodyPr/>
                    <a:lstStyle/>
                    <a:p>
                      <a:r>
                        <a:rPr lang="en-US" sz="1400" dirty="0">
                          <a:solidFill>
                            <a:schemeClr val="tx1"/>
                          </a:solidFill>
                        </a:rPr>
                        <a:t>Characteristic</a:t>
                      </a:r>
                    </a:p>
                  </a:txBody>
                  <a:tcPr marL="68580" marR="68580" marT="34290" marB="34290">
                    <a:solidFill>
                      <a:schemeClr val="accent1"/>
                    </a:solidFill>
                  </a:tcPr>
                </a:tc>
                <a:tc>
                  <a:txBody>
                    <a:bodyPr/>
                    <a:lstStyle/>
                    <a:p>
                      <a:r>
                        <a:rPr lang="en-US" sz="1400" dirty="0">
                          <a:solidFill>
                            <a:schemeClr val="tx1"/>
                          </a:solidFill>
                        </a:rPr>
                        <a:t>STI Clinic</a:t>
                      </a:r>
                    </a:p>
                  </a:txBody>
                  <a:tcPr marL="68580" marR="68580" marT="34290" marB="34290">
                    <a:solidFill>
                      <a:schemeClr val="accent1"/>
                    </a:solidFill>
                  </a:tcPr>
                </a:tc>
                <a:tc>
                  <a:txBody>
                    <a:bodyPr/>
                    <a:lstStyle/>
                    <a:p>
                      <a:r>
                        <a:rPr lang="en-US" sz="1400" dirty="0">
                          <a:solidFill>
                            <a:schemeClr val="tx1"/>
                          </a:solidFill>
                        </a:rPr>
                        <a:t>PrEP</a:t>
                      </a:r>
                      <a:r>
                        <a:rPr lang="en-US" sz="1400" baseline="0" dirty="0">
                          <a:solidFill>
                            <a:schemeClr val="tx1"/>
                          </a:solidFill>
                        </a:rPr>
                        <a:t> Clinic</a:t>
                      </a:r>
                      <a:endParaRPr lang="en-US" sz="1400" dirty="0">
                        <a:solidFill>
                          <a:schemeClr val="tx1"/>
                        </a:solidFill>
                      </a:endParaRPr>
                    </a:p>
                  </a:txBody>
                  <a:tcPr marL="68580" marR="68580" marT="34290" marB="34290">
                    <a:solidFill>
                      <a:schemeClr val="accent1"/>
                    </a:solidFill>
                  </a:tcPr>
                </a:tc>
                <a:tc>
                  <a:txBody>
                    <a:bodyPr/>
                    <a:lstStyle/>
                    <a:p>
                      <a:r>
                        <a:rPr lang="en-US" sz="1400" dirty="0">
                          <a:solidFill>
                            <a:schemeClr val="tx1"/>
                          </a:solidFill>
                        </a:rPr>
                        <a:t>HIV</a:t>
                      </a:r>
                      <a:r>
                        <a:rPr lang="en-US" sz="1400" baseline="0" dirty="0">
                          <a:solidFill>
                            <a:schemeClr val="tx1"/>
                          </a:solidFill>
                        </a:rPr>
                        <a:t> Clinic</a:t>
                      </a:r>
                      <a:endParaRPr lang="en-US" sz="1400" dirty="0">
                        <a:solidFill>
                          <a:schemeClr val="tx1"/>
                        </a:solidFill>
                      </a:endParaRPr>
                    </a:p>
                  </a:txBody>
                  <a:tcPr marL="68580" marR="68580" marT="34290" marB="34290">
                    <a:solidFill>
                      <a:schemeClr val="accent1"/>
                    </a:solidFill>
                  </a:tcPr>
                </a:tc>
                <a:tc>
                  <a:txBody>
                    <a:bodyPr/>
                    <a:lstStyle/>
                    <a:p>
                      <a:r>
                        <a:rPr lang="en-US" sz="1400" dirty="0">
                          <a:solidFill>
                            <a:schemeClr val="tx1"/>
                          </a:solidFill>
                        </a:rPr>
                        <a:t>COVID-19 Cases</a:t>
                      </a:r>
                    </a:p>
                    <a:p>
                      <a:r>
                        <a:rPr lang="en-US" sz="1400" dirty="0">
                          <a:solidFill>
                            <a:schemeClr val="tx1"/>
                          </a:solidFill>
                        </a:rPr>
                        <a:t>Outpatient</a:t>
                      </a:r>
                    </a:p>
                  </a:txBody>
                  <a:tcPr marL="68580" marR="68580" marT="34290" marB="34290">
                    <a:solidFill>
                      <a:schemeClr val="accent1"/>
                    </a:solidFill>
                  </a:tcPr>
                </a:tc>
                <a:extLst>
                  <a:ext uri="{0D108BD9-81ED-4DB2-BD59-A6C34878D82A}">
                    <a16:rowId xmlns:a16="http://schemas.microsoft.com/office/drawing/2014/main" val="10000"/>
                  </a:ext>
                </a:extLst>
              </a:tr>
              <a:tr h="265862">
                <a:tc>
                  <a:txBody>
                    <a:bodyPr/>
                    <a:lstStyle/>
                    <a:p>
                      <a:pPr algn="l"/>
                      <a:r>
                        <a:rPr lang="en-US" sz="1600" b="1" dirty="0"/>
                        <a:t>Race</a:t>
                      </a:r>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tc>
                  <a:txBody>
                    <a:bodyPr/>
                    <a:lstStyle/>
                    <a:p>
                      <a:endParaRPr lang="en-US" sz="1200"/>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tc>
                  <a:txBody>
                    <a:bodyPr/>
                    <a:lstStyle/>
                    <a:p>
                      <a:endParaRPr lang="en-US" sz="1200"/>
                    </a:p>
                  </a:txBody>
                  <a:tcPr marL="68580" marR="68580" marT="34290" marB="34290">
                    <a:solidFill>
                      <a:schemeClr val="bg1">
                        <a:lumMod val="95000"/>
                      </a:schemeClr>
                    </a:solidFill>
                  </a:tcPr>
                </a:tc>
                <a:extLst>
                  <a:ext uri="{0D108BD9-81ED-4DB2-BD59-A6C34878D82A}">
                    <a16:rowId xmlns:a16="http://schemas.microsoft.com/office/drawing/2014/main" val="10001"/>
                  </a:ext>
                </a:extLst>
              </a:tr>
              <a:tr h="265862">
                <a:tc>
                  <a:txBody>
                    <a:bodyPr/>
                    <a:lstStyle/>
                    <a:p>
                      <a:pPr algn="l"/>
                      <a:r>
                        <a:rPr lang="en-US" sz="1200" dirty="0"/>
                        <a:t>   % Black </a:t>
                      </a:r>
                      <a:r>
                        <a:rPr lang="en-US" sz="800" dirty="0"/>
                        <a:t>25% in Dallas</a:t>
                      </a:r>
                    </a:p>
                  </a:txBody>
                  <a:tcPr marL="68580" marR="68580" marT="34290" marB="34290">
                    <a:solidFill>
                      <a:schemeClr val="bg1">
                        <a:lumMod val="95000"/>
                      </a:schemeClr>
                    </a:solidFill>
                  </a:tcPr>
                </a:tc>
                <a:tc>
                  <a:txBody>
                    <a:bodyPr/>
                    <a:lstStyle/>
                    <a:p>
                      <a:pPr algn="r"/>
                      <a:r>
                        <a:rPr lang="en-US" sz="1200" dirty="0"/>
                        <a:t>53%</a:t>
                      </a:r>
                    </a:p>
                  </a:txBody>
                  <a:tcPr marL="68580" marR="68580" marT="34290" marB="34290">
                    <a:solidFill>
                      <a:schemeClr val="bg1">
                        <a:lumMod val="95000"/>
                      </a:schemeClr>
                    </a:solidFill>
                  </a:tcPr>
                </a:tc>
                <a:tc>
                  <a:txBody>
                    <a:bodyPr/>
                    <a:lstStyle/>
                    <a:p>
                      <a:pPr algn="r"/>
                      <a:r>
                        <a:rPr lang="en-US" sz="1200" dirty="0"/>
                        <a:t>20%</a:t>
                      </a:r>
                    </a:p>
                  </a:txBody>
                  <a:tcPr marL="68580" marR="68580" marT="34290" marB="34290">
                    <a:solidFill>
                      <a:schemeClr val="bg1">
                        <a:lumMod val="95000"/>
                      </a:schemeClr>
                    </a:solidFill>
                  </a:tcPr>
                </a:tc>
                <a:tc>
                  <a:txBody>
                    <a:bodyPr/>
                    <a:lstStyle/>
                    <a:p>
                      <a:pPr algn="r"/>
                      <a:r>
                        <a:rPr lang="en-US" sz="1200" dirty="0"/>
                        <a:t>45%</a:t>
                      </a:r>
                    </a:p>
                  </a:txBody>
                  <a:tcPr marL="68580" marR="68580" marT="34290" marB="34290">
                    <a:solidFill>
                      <a:schemeClr val="bg1">
                        <a:lumMod val="95000"/>
                      </a:schemeClr>
                    </a:solidFill>
                  </a:tcPr>
                </a:tc>
                <a:tc>
                  <a:txBody>
                    <a:bodyPr/>
                    <a:lstStyle/>
                    <a:p>
                      <a:pPr algn="r"/>
                      <a:r>
                        <a:rPr lang="en-US" sz="1200" dirty="0"/>
                        <a:t>33%</a:t>
                      </a:r>
                    </a:p>
                  </a:txBody>
                  <a:tcPr marL="68580" marR="68580" marT="34290" marB="34290">
                    <a:solidFill>
                      <a:schemeClr val="bg1">
                        <a:lumMod val="95000"/>
                      </a:schemeClr>
                    </a:solidFill>
                  </a:tcPr>
                </a:tc>
                <a:extLst>
                  <a:ext uri="{0D108BD9-81ED-4DB2-BD59-A6C34878D82A}">
                    <a16:rowId xmlns:a16="http://schemas.microsoft.com/office/drawing/2014/main" val="10002"/>
                  </a:ext>
                </a:extLst>
              </a:tr>
              <a:tr h="265862">
                <a:tc>
                  <a:txBody>
                    <a:bodyPr/>
                    <a:lstStyle/>
                    <a:p>
                      <a:pPr algn="l"/>
                      <a:r>
                        <a:rPr lang="en-US" sz="1600" b="1" dirty="0"/>
                        <a:t>Ethnicity</a:t>
                      </a:r>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extLst>
                  <a:ext uri="{0D108BD9-81ED-4DB2-BD59-A6C34878D82A}">
                    <a16:rowId xmlns:a16="http://schemas.microsoft.com/office/drawing/2014/main" val="10003"/>
                  </a:ext>
                </a:extLst>
              </a:tr>
              <a:tr h="265862">
                <a:tc>
                  <a:txBody>
                    <a:bodyPr/>
                    <a:lstStyle/>
                    <a:p>
                      <a:pPr algn="l"/>
                      <a:r>
                        <a:rPr lang="en-US" sz="1200" dirty="0"/>
                        <a:t>    % Hispanic </a:t>
                      </a:r>
                      <a:r>
                        <a:rPr lang="en-US" sz="700" dirty="0"/>
                        <a:t>42% in</a:t>
                      </a:r>
                      <a:r>
                        <a:rPr lang="en-US" sz="700" baseline="0" dirty="0"/>
                        <a:t> Dallas</a:t>
                      </a:r>
                      <a:endParaRPr lang="en-US" sz="700" dirty="0"/>
                    </a:p>
                  </a:txBody>
                  <a:tcPr marL="68580" marR="68580" marT="34290" marB="34290">
                    <a:solidFill>
                      <a:schemeClr val="bg1">
                        <a:lumMod val="95000"/>
                      </a:schemeClr>
                    </a:solidFill>
                  </a:tcPr>
                </a:tc>
                <a:tc>
                  <a:txBody>
                    <a:bodyPr/>
                    <a:lstStyle/>
                    <a:p>
                      <a:pPr algn="r"/>
                      <a:r>
                        <a:rPr lang="en-US" sz="1200" dirty="0"/>
                        <a:t>30%</a:t>
                      </a:r>
                    </a:p>
                  </a:txBody>
                  <a:tcPr marL="68580" marR="68580" marT="34290" marB="34290">
                    <a:solidFill>
                      <a:schemeClr val="bg1">
                        <a:lumMod val="95000"/>
                      </a:schemeClr>
                    </a:solidFill>
                  </a:tcPr>
                </a:tc>
                <a:tc>
                  <a:txBody>
                    <a:bodyPr/>
                    <a:lstStyle/>
                    <a:p>
                      <a:pPr algn="r"/>
                      <a:r>
                        <a:rPr lang="en-US" sz="1200" dirty="0"/>
                        <a:t>45%</a:t>
                      </a:r>
                    </a:p>
                  </a:txBody>
                  <a:tcPr marL="68580" marR="68580" marT="34290" marB="34290">
                    <a:solidFill>
                      <a:schemeClr val="bg1">
                        <a:lumMod val="95000"/>
                      </a:schemeClr>
                    </a:solidFill>
                  </a:tcPr>
                </a:tc>
                <a:tc>
                  <a:txBody>
                    <a:bodyPr/>
                    <a:lstStyle/>
                    <a:p>
                      <a:pPr algn="r"/>
                      <a:r>
                        <a:rPr lang="en-US" sz="1200" dirty="0"/>
                        <a:t>42%</a:t>
                      </a:r>
                    </a:p>
                  </a:txBody>
                  <a:tcPr marL="68580" marR="68580" marT="34290" marB="34290">
                    <a:solidFill>
                      <a:schemeClr val="bg1">
                        <a:lumMod val="95000"/>
                      </a:schemeClr>
                    </a:solidFill>
                  </a:tcPr>
                </a:tc>
                <a:tc>
                  <a:txBody>
                    <a:bodyPr/>
                    <a:lstStyle/>
                    <a:p>
                      <a:pPr algn="r"/>
                      <a:r>
                        <a:rPr lang="en-US" sz="1200" dirty="0">
                          <a:solidFill>
                            <a:schemeClr val="accent6"/>
                          </a:solidFill>
                        </a:rPr>
                        <a:t>60%</a:t>
                      </a:r>
                    </a:p>
                  </a:txBody>
                  <a:tcPr marL="68580" marR="68580" marT="34290" marB="34290">
                    <a:solidFill>
                      <a:schemeClr val="bg1">
                        <a:lumMod val="95000"/>
                      </a:schemeClr>
                    </a:solidFill>
                  </a:tcPr>
                </a:tc>
                <a:extLst>
                  <a:ext uri="{0D108BD9-81ED-4DB2-BD59-A6C34878D82A}">
                    <a16:rowId xmlns:a16="http://schemas.microsoft.com/office/drawing/2014/main" val="10004"/>
                  </a:ext>
                </a:extLst>
              </a:tr>
              <a:tr h="265862">
                <a:tc>
                  <a:txBody>
                    <a:bodyPr/>
                    <a:lstStyle/>
                    <a:p>
                      <a:pPr algn="l"/>
                      <a:r>
                        <a:rPr lang="en-US" sz="1600" b="1" dirty="0"/>
                        <a:t>Age </a:t>
                      </a:r>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extLst>
                  <a:ext uri="{0D108BD9-81ED-4DB2-BD59-A6C34878D82A}">
                    <a16:rowId xmlns:a16="http://schemas.microsoft.com/office/drawing/2014/main" val="10005"/>
                  </a:ext>
                </a:extLst>
              </a:tr>
              <a:tr h="265862">
                <a:tc>
                  <a:txBody>
                    <a:bodyPr/>
                    <a:lstStyle/>
                    <a:p>
                      <a:pPr algn="l"/>
                      <a:r>
                        <a:rPr lang="en-US" sz="1200" dirty="0"/>
                        <a:t>     Median (IQR) </a:t>
                      </a:r>
                      <a:r>
                        <a:rPr lang="en-US" sz="700" dirty="0"/>
                        <a:t>33 in Dallas</a:t>
                      </a:r>
                      <a:endParaRPr lang="en-US" sz="1200" dirty="0"/>
                    </a:p>
                  </a:txBody>
                  <a:tcPr marL="68580" marR="68580" marT="34290" marB="34290">
                    <a:solidFill>
                      <a:schemeClr val="bg1">
                        <a:lumMod val="95000"/>
                      </a:schemeClr>
                    </a:solidFill>
                  </a:tcPr>
                </a:tc>
                <a:tc>
                  <a:txBody>
                    <a:bodyPr/>
                    <a:lstStyle/>
                    <a:p>
                      <a:pPr algn="r"/>
                      <a:r>
                        <a:rPr lang="en-US" sz="1200" dirty="0"/>
                        <a:t>28</a:t>
                      </a:r>
                      <a:r>
                        <a:rPr lang="en-US" sz="1200" baseline="0" dirty="0"/>
                        <a:t> (23,36)</a:t>
                      </a:r>
                      <a:endParaRPr lang="en-US" sz="1200" dirty="0"/>
                    </a:p>
                  </a:txBody>
                  <a:tcPr marL="68580" marR="68580" marT="34290" marB="34290">
                    <a:solidFill>
                      <a:schemeClr val="bg1">
                        <a:lumMod val="95000"/>
                      </a:schemeClr>
                    </a:solidFill>
                  </a:tcPr>
                </a:tc>
                <a:tc>
                  <a:txBody>
                    <a:bodyPr/>
                    <a:lstStyle/>
                    <a:p>
                      <a:pPr algn="r"/>
                      <a:r>
                        <a:rPr lang="en-US" sz="1200" dirty="0"/>
                        <a:t>31 (27,39)</a:t>
                      </a:r>
                    </a:p>
                  </a:txBody>
                  <a:tcPr marL="68580" marR="68580" marT="34290" marB="34290">
                    <a:solidFill>
                      <a:schemeClr val="bg1">
                        <a:lumMod val="95000"/>
                      </a:schemeClr>
                    </a:solidFill>
                  </a:tcPr>
                </a:tc>
                <a:tc>
                  <a:txBody>
                    <a:bodyPr/>
                    <a:lstStyle/>
                    <a:p>
                      <a:pPr algn="r"/>
                      <a:r>
                        <a:rPr lang="en-US" sz="1200" dirty="0"/>
                        <a:t>41 (32,52)</a:t>
                      </a:r>
                    </a:p>
                  </a:txBody>
                  <a:tcPr marL="68580" marR="68580" marT="34290" marB="34290">
                    <a:solidFill>
                      <a:schemeClr val="bg1">
                        <a:lumMod val="95000"/>
                      </a:schemeClr>
                    </a:solidFill>
                  </a:tcPr>
                </a:tc>
                <a:tc>
                  <a:txBody>
                    <a:bodyPr/>
                    <a:lstStyle/>
                    <a:p>
                      <a:pPr algn="r"/>
                      <a:r>
                        <a:rPr lang="en-US" sz="1200" dirty="0"/>
                        <a:t>34 (28,40)</a:t>
                      </a:r>
                    </a:p>
                  </a:txBody>
                  <a:tcPr marL="68580" marR="68580" marT="34290" marB="34290">
                    <a:solidFill>
                      <a:schemeClr val="bg1">
                        <a:lumMod val="95000"/>
                      </a:schemeClr>
                    </a:solidFill>
                  </a:tcPr>
                </a:tc>
                <a:extLst>
                  <a:ext uri="{0D108BD9-81ED-4DB2-BD59-A6C34878D82A}">
                    <a16:rowId xmlns:a16="http://schemas.microsoft.com/office/drawing/2014/main" val="10006"/>
                  </a:ext>
                </a:extLst>
              </a:tr>
              <a:tr h="265862">
                <a:tc>
                  <a:txBody>
                    <a:bodyPr/>
                    <a:lstStyle/>
                    <a:p>
                      <a:pPr algn="l"/>
                      <a:r>
                        <a:rPr lang="en-US" sz="1600" b="1" dirty="0"/>
                        <a:t>Sex</a:t>
                      </a:r>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extLst>
                  <a:ext uri="{0D108BD9-81ED-4DB2-BD59-A6C34878D82A}">
                    <a16:rowId xmlns:a16="http://schemas.microsoft.com/office/drawing/2014/main" val="10007"/>
                  </a:ext>
                </a:extLst>
              </a:tr>
              <a:tr h="265862">
                <a:tc>
                  <a:txBody>
                    <a:bodyPr/>
                    <a:lstStyle/>
                    <a:p>
                      <a:pPr algn="l"/>
                      <a:r>
                        <a:rPr lang="en-US" sz="1200" dirty="0"/>
                        <a:t>     % Female</a:t>
                      </a:r>
                    </a:p>
                  </a:txBody>
                  <a:tcPr marL="68580" marR="68580" marT="34290" marB="34290">
                    <a:solidFill>
                      <a:schemeClr val="bg1">
                        <a:lumMod val="95000"/>
                      </a:schemeClr>
                    </a:solidFill>
                  </a:tcPr>
                </a:tc>
                <a:tc>
                  <a:txBody>
                    <a:bodyPr/>
                    <a:lstStyle/>
                    <a:p>
                      <a:pPr algn="r"/>
                      <a:r>
                        <a:rPr lang="en-US" sz="1200" dirty="0"/>
                        <a:t>41%</a:t>
                      </a:r>
                    </a:p>
                  </a:txBody>
                  <a:tcPr marL="68580" marR="68580" marT="34290" marB="34290">
                    <a:solidFill>
                      <a:schemeClr val="bg1">
                        <a:lumMod val="95000"/>
                      </a:schemeClr>
                    </a:solidFill>
                  </a:tcPr>
                </a:tc>
                <a:tc>
                  <a:txBody>
                    <a:bodyPr/>
                    <a:lstStyle/>
                    <a:p>
                      <a:pPr algn="r"/>
                      <a:r>
                        <a:rPr lang="en-US" sz="1200" dirty="0"/>
                        <a:t>6%</a:t>
                      </a:r>
                    </a:p>
                  </a:txBody>
                  <a:tcPr marL="68580" marR="68580" marT="34290" marB="34290">
                    <a:solidFill>
                      <a:schemeClr val="bg1">
                        <a:lumMod val="95000"/>
                      </a:schemeClr>
                    </a:solidFill>
                  </a:tcPr>
                </a:tc>
                <a:tc>
                  <a:txBody>
                    <a:bodyPr/>
                    <a:lstStyle/>
                    <a:p>
                      <a:pPr algn="r"/>
                      <a:r>
                        <a:rPr lang="en-US" sz="1200" dirty="0"/>
                        <a:t>16%</a:t>
                      </a:r>
                    </a:p>
                  </a:txBody>
                  <a:tcPr marL="68580" marR="68580" marT="34290" marB="34290">
                    <a:solidFill>
                      <a:schemeClr val="bg1">
                        <a:lumMod val="95000"/>
                      </a:schemeClr>
                    </a:solidFill>
                  </a:tcPr>
                </a:tc>
                <a:tc>
                  <a:txBody>
                    <a:bodyPr/>
                    <a:lstStyle/>
                    <a:p>
                      <a:pPr algn="r"/>
                      <a:r>
                        <a:rPr lang="en-US" sz="1200" dirty="0"/>
                        <a:t>7%</a:t>
                      </a:r>
                    </a:p>
                  </a:txBody>
                  <a:tcPr marL="68580" marR="68580" marT="34290" marB="34290">
                    <a:solidFill>
                      <a:schemeClr val="bg1">
                        <a:lumMod val="95000"/>
                      </a:schemeClr>
                    </a:solidFill>
                  </a:tcPr>
                </a:tc>
                <a:extLst>
                  <a:ext uri="{0D108BD9-81ED-4DB2-BD59-A6C34878D82A}">
                    <a16:rowId xmlns:a16="http://schemas.microsoft.com/office/drawing/2014/main" val="10008"/>
                  </a:ext>
                </a:extLst>
              </a:tr>
              <a:tr h="265862">
                <a:tc>
                  <a:txBody>
                    <a:bodyPr/>
                    <a:lstStyle/>
                    <a:p>
                      <a:pPr algn="l"/>
                      <a:r>
                        <a:rPr lang="en-US" sz="1600" b="1" dirty="0"/>
                        <a:t>Gender</a:t>
                      </a:r>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extLst>
                  <a:ext uri="{0D108BD9-81ED-4DB2-BD59-A6C34878D82A}">
                    <a16:rowId xmlns:a16="http://schemas.microsoft.com/office/drawing/2014/main" val="10009"/>
                  </a:ext>
                </a:extLst>
              </a:tr>
              <a:tr h="265862">
                <a:tc>
                  <a:txBody>
                    <a:bodyPr/>
                    <a:lstStyle/>
                    <a:p>
                      <a:pPr algn="l"/>
                      <a:r>
                        <a:rPr lang="en-US" sz="1200" dirty="0"/>
                        <a:t>     % Trans </a:t>
                      </a:r>
                      <a:r>
                        <a:rPr lang="en-US" sz="800" dirty="0"/>
                        <a:t>0.6% in US</a:t>
                      </a:r>
                    </a:p>
                  </a:txBody>
                  <a:tcPr marL="68580" marR="68580" marT="34290" marB="34290">
                    <a:solidFill>
                      <a:schemeClr val="bg1">
                        <a:lumMod val="95000"/>
                      </a:schemeClr>
                    </a:solidFill>
                  </a:tcPr>
                </a:tc>
                <a:tc>
                  <a:txBody>
                    <a:bodyPr/>
                    <a:lstStyle/>
                    <a:p>
                      <a:pPr algn="r"/>
                      <a:r>
                        <a:rPr lang="en-US" sz="1200" dirty="0"/>
                        <a:t>0.7%</a:t>
                      </a:r>
                    </a:p>
                  </a:txBody>
                  <a:tcPr marL="68580" marR="68580" marT="34290" marB="34290">
                    <a:solidFill>
                      <a:schemeClr val="bg1">
                        <a:lumMod val="95000"/>
                      </a:schemeClr>
                    </a:solidFill>
                  </a:tcPr>
                </a:tc>
                <a:tc>
                  <a:txBody>
                    <a:bodyPr/>
                    <a:lstStyle/>
                    <a:p>
                      <a:pPr algn="r"/>
                      <a:r>
                        <a:rPr lang="en-US" sz="1200" dirty="0"/>
                        <a:t>3.1%</a:t>
                      </a:r>
                    </a:p>
                  </a:txBody>
                  <a:tcPr marL="68580" marR="68580" marT="34290" marB="34290">
                    <a:solidFill>
                      <a:schemeClr val="bg1">
                        <a:lumMod val="95000"/>
                      </a:schemeClr>
                    </a:solidFill>
                  </a:tcPr>
                </a:tc>
                <a:tc>
                  <a:txBody>
                    <a:bodyPr/>
                    <a:lstStyle/>
                    <a:p>
                      <a:pPr algn="r"/>
                      <a:r>
                        <a:rPr lang="en-US" sz="1200" dirty="0"/>
                        <a:t>2%</a:t>
                      </a:r>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extLst>
                  <a:ext uri="{0D108BD9-81ED-4DB2-BD59-A6C34878D82A}">
                    <a16:rowId xmlns:a16="http://schemas.microsoft.com/office/drawing/2014/main" val="10010"/>
                  </a:ext>
                </a:extLst>
              </a:tr>
              <a:tr h="265862">
                <a:tc>
                  <a:txBody>
                    <a:bodyPr/>
                    <a:lstStyle/>
                    <a:p>
                      <a:pPr algn="l"/>
                      <a:r>
                        <a:rPr lang="en-US" sz="1600" b="1" dirty="0"/>
                        <a:t>Income</a:t>
                      </a:r>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tc>
                  <a:txBody>
                    <a:bodyPr/>
                    <a:lstStyle/>
                    <a:p>
                      <a:pPr algn="r"/>
                      <a:endParaRPr lang="en-US" sz="1200" dirty="0"/>
                    </a:p>
                  </a:txBody>
                  <a:tcPr marL="68580" marR="68580" marT="34290" marB="34290">
                    <a:solidFill>
                      <a:schemeClr val="bg1">
                        <a:lumMod val="95000"/>
                      </a:schemeClr>
                    </a:solidFill>
                  </a:tcPr>
                </a:tc>
                <a:extLst>
                  <a:ext uri="{0D108BD9-81ED-4DB2-BD59-A6C34878D82A}">
                    <a16:rowId xmlns:a16="http://schemas.microsoft.com/office/drawing/2014/main" val="10011"/>
                  </a:ext>
                </a:extLst>
              </a:tr>
              <a:tr h="265862">
                <a:tc>
                  <a:txBody>
                    <a:bodyPr/>
                    <a:lstStyle/>
                    <a:p>
                      <a:pPr algn="l"/>
                      <a:r>
                        <a:rPr lang="en-US" sz="1200" baseline="0" dirty="0"/>
                        <a:t>     %&lt; 100% FPL </a:t>
                      </a:r>
                      <a:r>
                        <a:rPr lang="en-US" sz="700" baseline="0" dirty="0"/>
                        <a:t>19% in Dallas</a:t>
                      </a:r>
                      <a:endParaRPr lang="en-US" sz="1200" dirty="0"/>
                    </a:p>
                  </a:txBody>
                  <a:tcPr marL="68580" marR="68580" marT="34290" marB="34290">
                    <a:solidFill>
                      <a:schemeClr val="bg1">
                        <a:lumMod val="95000"/>
                      </a:schemeClr>
                    </a:solidFill>
                  </a:tcPr>
                </a:tc>
                <a:tc>
                  <a:txBody>
                    <a:bodyPr/>
                    <a:lstStyle/>
                    <a:p>
                      <a:pPr algn="r"/>
                      <a:r>
                        <a:rPr lang="en-US" sz="1200" dirty="0"/>
                        <a:t>65%</a:t>
                      </a:r>
                    </a:p>
                  </a:txBody>
                  <a:tcPr marL="68580" marR="68580" marT="34290" marB="34290">
                    <a:solidFill>
                      <a:schemeClr val="bg1">
                        <a:lumMod val="95000"/>
                      </a:schemeClr>
                    </a:solidFill>
                  </a:tcPr>
                </a:tc>
                <a:tc>
                  <a:txBody>
                    <a:bodyPr/>
                    <a:lstStyle/>
                    <a:p>
                      <a:pPr algn="r"/>
                      <a:r>
                        <a:rPr lang="en-US" sz="1200" dirty="0"/>
                        <a:t>37%</a:t>
                      </a:r>
                    </a:p>
                  </a:txBody>
                  <a:tcPr marL="68580" marR="68580" marT="34290" marB="34290">
                    <a:solidFill>
                      <a:schemeClr val="bg1">
                        <a:lumMod val="95000"/>
                      </a:schemeClr>
                    </a:solidFill>
                  </a:tcPr>
                </a:tc>
                <a:tc>
                  <a:txBody>
                    <a:bodyPr/>
                    <a:lstStyle/>
                    <a:p>
                      <a:pPr algn="r"/>
                      <a:r>
                        <a:rPr lang="en-US" sz="1200" dirty="0"/>
                        <a:t>48%</a:t>
                      </a:r>
                    </a:p>
                  </a:txBody>
                  <a:tcPr marL="68580" marR="68580" marT="34290" marB="34290">
                    <a:solidFill>
                      <a:schemeClr val="bg1">
                        <a:lumMod val="95000"/>
                      </a:schemeClr>
                    </a:solidFill>
                  </a:tcPr>
                </a:tc>
                <a:tc>
                  <a:txBody>
                    <a:bodyPr/>
                    <a:lstStyle/>
                    <a:p>
                      <a:pPr algn="r"/>
                      <a:r>
                        <a:rPr lang="en-US" sz="1200" dirty="0"/>
                        <a:t>44%</a:t>
                      </a:r>
                    </a:p>
                  </a:txBody>
                  <a:tcPr marL="68580" marR="68580" marT="34290" marB="34290">
                    <a:solidFill>
                      <a:schemeClr val="bg1">
                        <a:lumMod val="95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4211896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6D44F4-545D-5344-BA45-DC67CF80AEFE}"/>
              </a:ext>
            </a:extLst>
          </p:cNvPr>
          <p:cNvSpPr>
            <a:spLocks noGrp="1"/>
          </p:cNvSpPr>
          <p:nvPr>
            <p:ph type="title"/>
          </p:nvPr>
        </p:nvSpPr>
        <p:spPr/>
        <p:txBody>
          <a:bodyPr/>
          <a:lstStyle/>
          <a:p>
            <a:pPr algn="ctr"/>
            <a:r>
              <a:rPr lang="en-US" sz="3200" dirty="0"/>
              <a:t>No Language Disparity in Telehealth Usage</a:t>
            </a:r>
          </a:p>
        </p:txBody>
      </p:sp>
      <p:sp>
        <p:nvSpPr>
          <p:cNvPr id="4" name="Text Placeholder 3">
            <a:extLst>
              <a:ext uri="{FF2B5EF4-FFF2-40B4-BE49-F238E27FC236}">
                <a16:creationId xmlns:a16="http://schemas.microsoft.com/office/drawing/2014/main" id="{661BCAED-5285-ED41-8F82-92ED39AE84D7}"/>
              </a:ext>
            </a:extLst>
          </p:cNvPr>
          <p:cNvSpPr>
            <a:spLocks noGrp="1"/>
          </p:cNvSpPr>
          <p:nvPr>
            <p:ph type="body" idx="1"/>
          </p:nvPr>
        </p:nvSpPr>
        <p:spPr/>
        <p:txBody>
          <a:bodyPr/>
          <a:lstStyle/>
          <a:p>
            <a:r>
              <a:rPr lang="en-US" dirty="0"/>
              <a:t>Patients Scheduled</a:t>
            </a:r>
          </a:p>
        </p:txBody>
      </p:sp>
      <p:pic>
        <p:nvPicPr>
          <p:cNvPr id="9" name="Content Placeholder 8" descr="Chart, pie chart&#10;&#10;Description automatically generated">
            <a:extLst>
              <a:ext uri="{FF2B5EF4-FFF2-40B4-BE49-F238E27FC236}">
                <a16:creationId xmlns:a16="http://schemas.microsoft.com/office/drawing/2014/main" id="{A1195EA7-0424-E64C-B057-D3E644454A96}"/>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1832180"/>
            <a:ext cx="3889375" cy="2617378"/>
          </a:xfrm>
        </p:spPr>
      </p:pic>
      <p:sp>
        <p:nvSpPr>
          <p:cNvPr id="6" name="Text Placeholder 5">
            <a:extLst>
              <a:ext uri="{FF2B5EF4-FFF2-40B4-BE49-F238E27FC236}">
                <a16:creationId xmlns:a16="http://schemas.microsoft.com/office/drawing/2014/main" id="{327D0B56-086B-854E-952E-2189E4083F31}"/>
              </a:ext>
            </a:extLst>
          </p:cNvPr>
          <p:cNvSpPr>
            <a:spLocks noGrp="1"/>
          </p:cNvSpPr>
          <p:nvPr>
            <p:ph type="body" sz="quarter" idx="3"/>
          </p:nvPr>
        </p:nvSpPr>
        <p:spPr/>
        <p:txBody>
          <a:bodyPr/>
          <a:lstStyle/>
          <a:p>
            <a:r>
              <a:rPr lang="en-US" sz="2400" dirty="0"/>
              <a:t>Completed Appointments</a:t>
            </a:r>
          </a:p>
        </p:txBody>
      </p:sp>
      <p:pic>
        <p:nvPicPr>
          <p:cNvPr id="11" name="Content Placeholder 10" descr="Chart, pie chart&#10;&#10;Description automatically generated">
            <a:extLst>
              <a:ext uri="{FF2B5EF4-FFF2-40B4-BE49-F238E27FC236}">
                <a16:creationId xmlns:a16="http://schemas.microsoft.com/office/drawing/2014/main" id="{7495ADA9-044B-D44C-BEBF-ED882F613EA0}"/>
              </a:ext>
            </a:extLst>
          </p:cNvPr>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32338" y="1924840"/>
            <a:ext cx="4038600" cy="2432057"/>
          </a:xfrm>
        </p:spPr>
      </p:pic>
      <p:sp>
        <p:nvSpPr>
          <p:cNvPr id="2" name="Slide Number Placeholder 1">
            <a:extLst>
              <a:ext uri="{FF2B5EF4-FFF2-40B4-BE49-F238E27FC236}">
                <a16:creationId xmlns:a16="http://schemas.microsoft.com/office/drawing/2014/main" id="{15C31AFE-61FF-204A-8697-F78D10A319F1}"/>
              </a:ext>
            </a:extLst>
          </p:cNvPr>
          <p:cNvSpPr>
            <a:spLocks noGrp="1"/>
          </p:cNvSpPr>
          <p:nvPr>
            <p:ph type="sldNum" sz="quarter" idx="12"/>
          </p:nvPr>
        </p:nvSpPr>
        <p:spPr/>
        <p:txBody>
          <a:bodyPr/>
          <a:lstStyle/>
          <a:p>
            <a:fld id="{B6F15528-21DE-4FAA-801E-634DDDAF4B2B}" type="slidenum">
              <a:rPr lang="en-US" smtClean="0"/>
              <a:t>29</a:t>
            </a:fld>
            <a:endParaRPr lang="en-US"/>
          </a:p>
        </p:txBody>
      </p:sp>
    </p:spTree>
    <p:extLst>
      <p:ext uri="{BB962C8B-B14F-4D97-AF65-F5344CB8AC3E}">
        <p14:creationId xmlns:p14="http://schemas.microsoft.com/office/powerpoint/2010/main" val="2265642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Learning Objectives</a:t>
            </a:r>
          </a:p>
        </p:txBody>
      </p:sp>
      <p:sp>
        <p:nvSpPr>
          <p:cNvPr id="3" name="Content Placeholder 2"/>
          <p:cNvSpPr>
            <a:spLocks noGrp="1"/>
          </p:cNvSpPr>
          <p:nvPr>
            <p:ph idx="1"/>
          </p:nvPr>
        </p:nvSpPr>
        <p:spPr>
          <a:xfrm>
            <a:off x="457200" y="1276351"/>
            <a:ext cx="8315569" cy="3124199"/>
          </a:xfrm>
        </p:spPr>
        <p:txBody>
          <a:bodyPr>
            <a:normAutofit lnSpcReduction="10000"/>
          </a:bodyPr>
          <a:lstStyle/>
          <a:p>
            <a:pPr marL="514350" indent="-514350">
              <a:buFont typeface="+mj-lt"/>
              <a:buAutoNum type="arabicPeriod"/>
            </a:pPr>
            <a:r>
              <a:rPr lang="en-US" dirty="0"/>
              <a:t>Define primary care and its goals.</a:t>
            </a:r>
          </a:p>
          <a:p>
            <a:pPr marL="514350" indent="-514350">
              <a:buFont typeface="+mj-lt"/>
              <a:buAutoNum type="arabicPeriod"/>
            </a:pPr>
            <a:endParaRPr lang="en-US" sz="900" dirty="0"/>
          </a:p>
          <a:p>
            <a:pPr marL="514350" indent="-514350">
              <a:buFont typeface="+mj-lt"/>
              <a:buAutoNum type="arabicPeriod"/>
            </a:pPr>
            <a:r>
              <a:rPr lang="en-US" dirty="0"/>
              <a:t>Discuss Patient Centered Medical Home (PCMH) as a best practice for the delivery of primary care.</a:t>
            </a:r>
          </a:p>
          <a:p>
            <a:pPr marL="514350" indent="-514350">
              <a:buFont typeface="+mj-lt"/>
              <a:buAutoNum type="arabicPeriod"/>
            </a:pPr>
            <a:endParaRPr lang="en-US" sz="900" dirty="0"/>
          </a:p>
          <a:p>
            <a:pPr marL="514350" indent="-514350">
              <a:buFont typeface="+mj-lt"/>
              <a:buAutoNum type="arabicPeriod"/>
            </a:pPr>
            <a:r>
              <a:rPr lang="en-US" dirty="0"/>
              <a:t>Discuss the function of PCMH in addressing health care disparities. </a:t>
            </a:r>
          </a:p>
          <a:p>
            <a:pPr marL="514350" indent="-514350">
              <a:buFont typeface="+mj-lt"/>
              <a:buAutoNum type="arabicPeriod"/>
            </a:pPr>
            <a:endParaRPr lang="en-US" sz="900" dirty="0"/>
          </a:p>
          <a:p>
            <a:pPr marL="514350" indent="-514350">
              <a:buFont typeface="+mj-lt"/>
              <a:buAutoNum type="arabicPeriod"/>
            </a:pPr>
            <a:r>
              <a:rPr lang="en-US" dirty="0"/>
              <a:t>Examine PCMH’s validation during the Syndemics of HIV and COVID-19.</a:t>
            </a:r>
          </a:p>
          <a:p>
            <a:pPr marL="514350" indent="-514350">
              <a:buFont typeface="+mj-lt"/>
              <a:buAutoNum type="arabicPeriod"/>
            </a:pPr>
            <a:endParaRPr lang="en-US" sz="800" dirty="0"/>
          </a:p>
          <a:p>
            <a:pPr marL="0" indent="0">
              <a:buNone/>
            </a:pPr>
            <a:endParaRPr lang="en-US" sz="800" dirty="0"/>
          </a:p>
          <a:p>
            <a:pPr marL="514350" indent="-514350">
              <a:buFont typeface="+mj-lt"/>
              <a:buAutoNum type="arabicPeriod"/>
            </a:pPr>
            <a:endParaRPr lang="en-US" dirty="0"/>
          </a:p>
          <a:p>
            <a:pPr marL="114300" indent="0">
              <a:buNone/>
            </a:pP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a:t>
            </a:fld>
            <a:endParaRPr lang="en-US"/>
          </a:p>
        </p:txBody>
      </p:sp>
    </p:spTree>
    <p:extLst>
      <p:ext uri="{BB962C8B-B14F-4D97-AF65-F5344CB8AC3E}">
        <p14:creationId xmlns:p14="http://schemas.microsoft.com/office/powerpoint/2010/main" val="8579075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838BDE-9C62-CB4E-897E-E21B9C4706DA}"/>
              </a:ext>
            </a:extLst>
          </p:cNvPr>
          <p:cNvSpPr>
            <a:spLocks noGrp="1"/>
          </p:cNvSpPr>
          <p:nvPr>
            <p:ph type="title"/>
          </p:nvPr>
        </p:nvSpPr>
        <p:spPr>
          <a:xfrm>
            <a:off x="457200" y="205979"/>
            <a:ext cx="8315569" cy="857250"/>
          </a:xfrm>
        </p:spPr>
        <p:txBody>
          <a:bodyPr anchor="ctr">
            <a:noAutofit/>
          </a:bodyPr>
          <a:lstStyle/>
          <a:p>
            <a:pPr algn="ctr"/>
            <a:r>
              <a:rPr lang="en-US" sz="2800" dirty="0"/>
              <a:t>Meeting the Needs-</a:t>
            </a:r>
            <a:br>
              <a:rPr lang="en-US" sz="2800" dirty="0"/>
            </a:br>
            <a:r>
              <a:rPr lang="en-US" sz="2800" dirty="0"/>
              <a:t>Agile Responses to Patients’ Voices</a:t>
            </a:r>
          </a:p>
        </p:txBody>
      </p:sp>
      <p:sp>
        <p:nvSpPr>
          <p:cNvPr id="2" name="Slide Number Placeholder 1">
            <a:extLst>
              <a:ext uri="{FF2B5EF4-FFF2-40B4-BE49-F238E27FC236}">
                <a16:creationId xmlns:a16="http://schemas.microsoft.com/office/drawing/2014/main" id="{4A00B8CA-04B5-6645-80A7-57F37529B18C}"/>
              </a:ext>
            </a:extLst>
          </p:cNvPr>
          <p:cNvSpPr>
            <a:spLocks noGrp="1"/>
          </p:cNvSpPr>
          <p:nvPr>
            <p:ph type="sldNum" sz="quarter" idx="12"/>
          </p:nvPr>
        </p:nvSpPr>
        <p:spPr>
          <a:xfrm>
            <a:off x="8531788" y="4729412"/>
            <a:ext cx="548640" cy="297180"/>
          </a:xfrm>
        </p:spPr>
        <p:txBody>
          <a:bodyPr anchor="ctr">
            <a:normAutofit/>
          </a:bodyPr>
          <a:lstStyle/>
          <a:p>
            <a:pPr fontAlgn="base">
              <a:lnSpc>
                <a:spcPct val="90000"/>
              </a:lnSpc>
              <a:spcBef>
                <a:spcPct val="0"/>
              </a:spcBef>
              <a:spcAft>
                <a:spcPts val="600"/>
              </a:spcAft>
            </a:pPr>
            <a:fld id="{F7ACA5AA-DD8D-2B43-B4FE-0EDC6B4AB294}" type="slidenum">
              <a:rPr lang="en-US" smtClean="0">
                <a:solidFill>
                  <a:srgbClr val="FFFFFF"/>
                </a:solidFill>
              </a:rPr>
              <a:pPr fontAlgn="base">
                <a:lnSpc>
                  <a:spcPct val="90000"/>
                </a:lnSpc>
                <a:spcBef>
                  <a:spcPct val="0"/>
                </a:spcBef>
                <a:spcAft>
                  <a:spcPts val="600"/>
                </a:spcAft>
              </a:pPr>
              <a:t>30</a:t>
            </a:fld>
            <a:endParaRPr lang="en-US">
              <a:solidFill>
                <a:srgbClr val="FFFFFF"/>
              </a:solidFill>
            </a:endParaRPr>
          </a:p>
        </p:txBody>
      </p:sp>
      <p:graphicFrame>
        <p:nvGraphicFramePr>
          <p:cNvPr id="7" name="Content Placeholder 4">
            <a:extLst>
              <a:ext uri="{FF2B5EF4-FFF2-40B4-BE49-F238E27FC236}">
                <a16:creationId xmlns:a16="http://schemas.microsoft.com/office/drawing/2014/main" id="{E08C52E8-E188-4D2C-A09A-6C2601E25536}"/>
              </a:ext>
            </a:extLst>
          </p:cNvPr>
          <p:cNvGraphicFramePr>
            <a:graphicFrameLocks noGrp="1"/>
          </p:cNvGraphicFramePr>
          <p:nvPr>
            <p:ph type="dgm" sz="quarter" idx="13"/>
            <p:extLst>
              <p:ext uri="{D42A27DB-BD31-4B8C-83A1-F6EECF244321}">
                <p14:modId xmlns:p14="http://schemas.microsoft.com/office/powerpoint/2010/main" val="3688135265"/>
              </p:ext>
            </p:extLst>
          </p:nvPr>
        </p:nvGraphicFramePr>
        <p:xfrm>
          <a:off x="457200" y="1143000"/>
          <a:ext cx="8305800" cy="3371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79465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0FCE7-0C90-4D92-A559-83D157028F7A}"/>
              </a:ext>
            </a:extLst>
          </p:cNvPr>
          <p:cNvSpPr>
            <a:spLocks noGrp="1"/>
          </p:cNvSpPr>
          <p:nvPr>
            <p:ph type="title"/>
          </p:nvPr>
        </p:nvSpPr>
        <p:spPr/>
        <p:txBody>
          <a:bodyPr/>
          <a:lstStyle/>
          <a:p>
            <a:pPr algn="ctr"/>
            <a:r>
              <a:rPr lang="en-US" sz="3200" dirty="0"/>
              <a:t>2020 Outpatient Medical Service Expansions</a:t>
            </a:r>
          </a:p>
        </p:txBody>
      </p:sp>
      <p:sp>
        <p:nvSpPr>
          <p:cNvPr id="5" name="Content Placeholder 4">
            <a:extLst>
              <a:ext uri="{FF2B5EF4-FFF2-40B4-BE49-F238E27FC236}">
                <a16:creationId xmlns:a16="http://schemas.microsoft.com/office/drawing/2014/main" id="{9653B5F3-871F-4A75-9F99-35105E6E9DA9}"/>
              </a:ext>
            </a:extLst>
          </p:cNvPr>
          <p:cNvSpPr>
            <a:spLocks noGrp="1"/>
          </p:cNvSpPr>
          <p:nvPr>
            <p:ph sz="half" idx="1"/>
          </p:nvPr>
        </p:nvSpPr>
        <p:spPr/>
        <p:txBody>
          <a:bodyPr/>
          <a:lstStyle/>
          <a:p>
            <a:r>
              <a:rPr lang="en-US" dirty="0"/>
              <a:t>Telehealth</a:t>
            </a:r>
          </a:p>
          <a:p>
            <a:r>
              <a:rPr lang="en-US" dirty="0"/>
              <a:t>Nutrition</a:t>
            </a:r>
          </a:p>
          <a:p>
            <a:r>
              <a:rPr lang="en-US" dirty="0"/>
              <a:t>Clinical Pharmacy</a:t>
            </a:r>
          </a:p>
          <a:p>
            <a:r>
              <a:rPr lang="en-US" dirty="0"/>
              <a:t>Psychiatry</a:t>
            </a:r>
          </a:p>
          <a:p>
            <a:endParaRPr lang="en-US" dirty="0"/>
          </a:p>
          <a:p>
            <a:endParaRPr lang="en-US" dirty="0"/>
          </a:p>
          <a:p>
            <a:endParaRPr lang="en-US" dirty="0"/>
          </a:p>
          <a:p>
            <a:endParaRPr lang="en-US" dirty="0"/>
          </a:p>
        </p:txBody>
      </p:sp>
      <p:sp>
        <p:nvSpPr>
          <p:cNvPr id="6" name="Content Placeholder 5">
            <a:extLst>
              <a:ext uri="{FF2B5EF4-FFF2-40B4-BE49-F238E27FC236}">
                <a16:creationId xmlns:a16="http://schemas.microsoft.com/office/drawing/2014/main" id="{84B162B4-4A32-4A1A-98B8-160778F285AE}"/>
              </a:ext>
            </a:extLst>
          </p:cNvPr>
          <p:cNvSpPr>
            <a:spLocks noGrp="1"/>
          </p:cNvSpPr>
          <p:nvPr>
            <p:ph sz="half" idx="2"/>
          </p:nvPr>
        </p:nvSpPr>
        <p:spPr/>
        <p:txBody>
          <a:bodyPr/>
          <a:lstStyle/>
          <a:p>
            <a:r>
              <a:rPr lang="en-US" dirty="0"/>
              <a:t>Transgender Care</a:t>
            </a:r>
          </a:p>
          <a:p>
            <a:r>
              <a:rPr lang="en-US" dirty="0" err="1"/>
              <a:t>Anoscopy</a:t>
            </a:r>
            <a:endParaRPr lang="en-US" dirty="0"/>
          </a:p>
          <a:p>
            <a:r>
              <a:rPr lang="en-US" dirty="0"/>
              <a:t>COVID-19 Testing and Immunization</a:t>
            </a:r>
          </a:p>
          <a:p>
            <a:r>
              <a:rPr lang="en-US" dirty="0"/>
              <a:t>Same Day, Same Week Rapid Start</a:t>
            </a:r>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6ACCE93B-6813-47D1-AD82-3AE97FF2ADF8}"/>
              </a:ext>
            </a:extLst>
          </p:cNvPr>
          <p:cNvSpPr>
            <a:spLocks noGrp="1"/>
          </p:cNvSpPr>
          <p:nvPr>
            <p:ph type="sldNum" sz="quarter" idx="12"/>
          </p:nvPr>
        </p:nvSpPr>
        <p:spPr/>
        <p:txBody>
          <a:bodyPr/>
          <a:lstStyle/>
          <a:p>
            <a:fld id="{DB0A249C-C385-6343-9E2D-0B8524CBBFBC}" type="slidenum">
              <a:rPr lang="en-US" smtClean="0">
                <a:solidFill>
                  <a:srgbClr val="FFFFFF"/>
                </a:solidFill>
              </a:rPr>
              <a:pPr/>
              <a:t>31</a:t>
            </a:fld>
            <a:endParaRPr lang="en-US" dirty="0">
              <a:solidFill>
                <a:srgbClr val="FFFFFF"/>
              </a:solidFill>
            </a:endParaRPr>
          </a:p>
        </p:txBody>
      </p:sp>
    </p:spTree>
    <p:extLst>
      <p:ext uri="{BB962C8B-B14F-4D97-AF65-F5344CB8AC3E}">
        <p14:creationId xmlns:p14="http://schemas.microsoft.com/office/powerpoint/2010/main" val="6128963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473" y="3422922"/>
            <a:ext cx="3831754" cy="1333372"/>
          </a:xfrm>
        </p:spPr>
        <p:txBody>
          <a:bodyPr>
            <a:normAutofit fontScale="90000"/>
          </a:bodyPr>
          <a:lstStyle/>
          <a:p>
            <a:pPr algn="r"/>
            <a:r>
              <a:rPr lang="en-US" sz="3000" dirty="0"/>
              <a:t>SARS-CoV-2 Testing- Convenience</a:t>
            </a:r>
            <a:br>
              <a:rPr lang="en-US" sz="3000" dirty="0"/>
            </a:br>
            <a:r>
              <a:rPr lang="en-US" sz="3000" dirty="0"/>
              <a:t> Coverage and Trust</a:t>
            </a:r>
          </a:p>
        </p:txBody>
      </p:sp>
      <p:pic>
        <p:nvPicPr>
          <p:cNvPr id="8"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4260" r="-1" b="-1"/>
          <a:stretch/>
        </p:blipFill>
        <p:spPr>
          <a:xfrm>
            <a:off x="15" y="8"/>
            <a:ext cx="4498212" cy="3230117"/>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2055" r="7147" b="1"/>
          <a:stretch/>
        </p:blipFill>
        <p:spPr>
          <a:xfrm>
            <a:off x="4632327" y="8"/>
            <a:ext cx="4511674" cy="3224666"/>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10" name="Content Placeholder 9">
            <a:extLst>
              <a:ext uri="{FF2B5EF4-FFF2-40B4-BE49-F238E27FC236}">
                <a16:creationId xmlns:a16="http://schemas.microsoft.com/office/drawing/2014/main" id="{44E0B92C-3F78-4E26-A2C9-437AA2842307}"/>
              </a:ext>
            </a:extLst>
          </p:cNvPr>
          <p:cNvSpPr>
            <a:spLocks noGrp="1"/>
          </p:cNvSpPr>
          <p:nvPr>
            <p:ph idx="1"/>
          </p:nvPr>
        </p:nvSpPr>
        <p:spPr>
          <a:xfrm>
            <a:off x="4643832" y="3428567"/>
            <a:ext cx="3906408" cy="1327725"/>
          </a:xfrm>
        </p:spPr>
        <p:txBody>
          <a:bodyPr anchor="ctr">
            <a:normAutofit/>
          </a:bodyPr>
          <a:lstStyle/>
          <a:p>
            <a:r>
              <a:rPr lang="en-US" sz="2000" dirty="0"/>
              <a:t>Diverse and Representative Staffing</a:t>
            </a:r>
          </a:p>
        </p:txBody>
      </p:sp>
    </p:spTree>
    <p:extLst>
      <p:ext uri="{BB962C8B-B14F-4D97-AF65-F5344CB8AC3E}">
        <p14:creationId xmlns:p14="http://schemas.microsoft.com/office/powerpoint/2010/main" val="686959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5092F-824E-3F4B-B14B-63267453C964}"/>
              </a:ext>
            </a:extLst>
          </p:cNvPr>
          <p:cNvSpPr>
            <a:spLocks noGrp="1"/>
          </p:cNvSpPr>
          <p:nvPr>
            <p:ph type="title"/>
          </p:nvPr>
        </p:nvSpPr>
        <p:spPr/>
        <p:txBody>
          <a:bodyPr/>
          <a:lstStyle/>
          <a:p>
            <a:pPr algn="ctr"/>
            <a:r>
              <a:rPr lang="en-US" dirty="0"/>
              <a:t> </a:t>
            </a:r>
            <a:r>
              <a:rPr lang="en-US" sz="3200" dirty="0"/>
              <a:t>A Focus on Quality to Mitigate Disparities</a:t>
            </a:r>
          </a:p>
        </p:txBody>
      </p:sp>
      <p:sp>
        <p:nvSpPr>
          <p:cNvPr id="3" name="Content Placeholder 2">
            <a:extLst>
              <a:ext uri="{FF2B5EF4-FFF2-40B4-BE49-F238E27FC236}">
                <a16:creationId xmlns:a16="http://schemas.microsoft.com/office/drawing/2014/main" id="{30CCA29B-778A-8042-96EC-FD5877A0069F}"/>
              </a:ext>
            </a:extLst>
          </p:cNvPr>
          <p:cNvSpPr>
            <a:spLocks noGrp="1"/>
          </p:cNvSpPr>
          <p:nvPr>
            <p:ph idx="1"/>
          </p:nvPr>
        </p:nvSpPr>
        <p:spPr/>
        <p:txBody>
          <a:bodyPr>
            <a:normAutofit lnSpcReduction="10000"/>
          </a:bodyPr>
          <a:lstStyle/>
          <a:p>
            <a:r>
              <a:rPr lang="en-US" dirty="0"/>
              <a:t>Patient-Centered Medical Home (PCMH) Certification</a:t>
            </a:r>
          </a:p>
          <a:p>
            <a:r>
              <a:rPr lang="en-US" dirty="0"/>
              <a:t>Mental Health Certified Medical Home</a:t>
            </a:r>
          </a:p>
          <a:p>
            <a:r>
              <a:rPr lang="en-US" dirty="0"/>
              <a:t>Merit-Based Incentive Payment System Recognition,          3 years consecutively</a:t>
            </a:r>
          </a:p>
          <a:p>
            <a:r>
              <a:rPr lang="en-US" dirty="0"/>
              <a:t>Control of co-morbidities</a:t>
            </a:r>
          </a:p>
          <a:p>
            <a:r>
              <a:rPr lang="en-US" dirty="0"/>
              <a:t>HRSA’s HAB performance measures</a:t>
            </a:r>
          </a:p>
          <a:p>
            <a:pPr lvl="1"/>
            <a:r>
              <a:rPr lang="en-US" dirty="0"/>
              <a:t>Retention in Care</a:t>
            </a:r>
          </a:p>
          <a:p>
            <a:pPr lvl="1"/>
            <a:r>
              <a:rPr lang="en-US" dirty="0"/>
              <a:t>Viral Suppression </a:t>
            </a:r>
          </a:p>
          <a:p>
            <a:endParaRPr lang="en-US" dirty="0"/>
          </a:p>
        </p:txBody>
      </p:sp>
      <p:sp>
        <p:nvSpPr>
          <p:cNvPr id="4" name="TextBox 3">
            <a:extLst>
              <a:ext uri="{FF2B5EF4-FFF2-40B4-BE49-F238E27FC236}">
                <a16:creationId xmlns:a16="http://schemas.microsoft.com/office/drawing/2014/main" id="{972B5218-B57C-4E24-AA78-2F9052F59BBB}"/>
              </a:ext>
            </a:extLst>
          </p:cNvPr>
          <p:cNvSpPr txBox="1"/>
          <p:nvPr/>
        </p:nvSpPr>
        <p:spPr>
          <a:xfrm>
            <a:off x="2667000" y="4705350"/>
            <a:ext cx="3581400" cy="307777"/>
          </a:xfrm>
          <a:prstGeom prst="rect">
            <a:avLst/>
          </a:prstGeom>
          <a:noFill/>
        </p:spPr>
        <p:txBody>
          <a:bodyPr wrap="square" rtlCol="0">
            <a:spAutoFit/>
          </a:bodyPr>
          <a:lstStyle/>
          <a:p>
            <a:pPr algn="ctr"/>
            <a:r>
              <a:rPr lang="en-US" sz="1400" dirty="0">
                <a:solidFill>
                  <a:schemeClr val="bg1"/>
                </a:solidFill>
              </a:rPr>
              <a:t>HAB= HIV/AIDS Bureau </a:t>
            </a:r>
          </a:p>
        </p:txBody>
      </p:sp>
    </p:spTree>
    <p:extLst>
      <p:ext uri="{BB962C8B-B14F-4D97-AF65-F5344CB8AC3E}">
        <p14:creationId xmlns:p14="http://schemas.microsoft.com/office/powerpoint/2010/main" val="14739561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D0E8ACD-C4BB-48EB-B61B-08602C9636BB}"/>
              </a:ext>
            </a:extLst>
          </p:cNvPr>
          <p:cNvSpPr>
            <a:spLocks noGrp="1"/>
          </p:cNvSpPr>
          <p:nvPr>
            <p:ph type="title"/>
          </p:nvPr>
        </p:nvSpPr>
        <p:spPr>
          <a:xfrm>
            <a:off x="457200" y="205979"/>
            <a:ext cx="8315569" cy="857250"/>
          </a:xfrm>
        </p:spPr>
        <p:txBody>
          <a:bodyPr/>
          <a:lstStyle/>
          <a:p>
            <a:pPr algn="r"/>
            <a:r>
              <a:rPr lang="en-US" dirty="0"/>
              <a:t>Controlling Comorbidities - HTN</a:t>
            </a:r>
          </a:p>
        </p:txBody>
      </p:sp>
      <p:sp>
        <p:nvSpPr>
          <p:cNvPr id="12" name="Content Placeholder 2">
            <a:extLst>
              <a:ext uri="{FF2B5EF4-FFF2-40B4-BE49-F238E27FC236}">
                <a16:creationId xmlns:a16="http://schemas.microsoft.com/office/drawing/2014/main" id="{2E2B7482-729D-4760-AF59-111232373724}"/>
              </a:ext>
            </a:extLst>
          </p:cNvPr>
          <p:cNvSpPr>
            <a:spLocks noGrp="1"/>
          </p:cNvSpPr>
          <p:nvPr>
            <p:ph sz="half" idx="1"/>
          </p:nvPr>
        </p:nvSpPr>
        <p:spPr>
          <a:xfrm>
            <a:off x="457200" y="1305670"/>
            <a:ext cx="4114800" cy="3323480"/>
          </a:xfrm>
        </p:spPr>
        <p:txBody>
          <a:bodyPr>
            <a:normAutofit fontScale="85000" lnSpcReduction="10000"/>
          </a:bodyPr>
          <a:lstStyle/>
          <a:p>
            <a:r>
              <a:rPr lang="en-US" dirty="0"/>
              <a:t>The prevalence of hypertension (HTN) is increasing</a:t>
            </a:r>
          </a:p>
          <a:p>
            <a:r>
              <a:rPr lang="en-US" dirty="0"/>
              <a:t>30% of patients have Blood pressure (BP)&gt;140/90</a:t>
            </a:r>
          </a:p>
          <a:p>
            <a:r>
              <a:rPr lang="en-US" dirty="0"/>
              <a:t>66% of patients have BP controlled by lifestyle and stepped-therapy</a:t>
            </a:r>
          </a:p>
        </p:txBody>
      </p:sp>
      <p:pic>
        <p:nvPicPr>
          <p:cNvPr id="5" name="Content Placeholder 4" descr="Chart, bar chart&#10;&#10;Description automatically generated">
            <a:extLst>
              <a:ext uri="{FF2B5EF4-FFF2-40B4-BE49-F238E27FC236}">
                <a16:creationId xmlns:a16="http://schemas.microsoft.com/office/drawing/2014/main" id="{417E24C2-DAB6-5B43-B283-C0236B7856F9}"/>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12633" y="1228344"/>
            <a:ext cx="4578967" cy="3096006"/>
          </a:xfrm>
          <a:prstGeom prst="rect">
            <a:avLst/>
          </a:prstGeom>
          <a:noFill/>
          <a:ln>
            <a:noFill/>
          </a:ln>
        </p:spPr>
      </p:pic>
      <p:sp>
        <p:nvSpPr>
          <p:cNvPr id="14" name="Slide Number Placeholder 4">
            <a:extLst>
              <a:ext uri="{FF2B5EF4-FFF2-40B4-BE49-F238E27FC236}">
                <a16:creationId xmlns:a16="http://schemas.microsoft.com/office/drawing/2014/main" id="{2AAE3CCD-34F0-45CE-BE17-590FB7FCF8E4}"/>
              </a:ext>
            </a:extLst>
          </p:cNvPr>
          <p:cNvSpPr>
            <a:spLocks noGrp="1"/>
          </p:cNvSpPr>
          <p:nvPr>
            <p:ph type="sldNum" sz="quarter" idx="12"/>
          </p:nvPr>
        </p:nvSpPr>
        <p:spPr>
          <a:xfrm>
            <a:off x="8531788" y="4729412"/>
            <a:ext cx="548640" cy="297180"/>
          </a:xfrm>
        </p:spPr>
        <p:txBody>
          <a:bodyPr/>
          <a:lstStyle/>
          <a:p>
            <a:pPr>
              <a:spcAft>
                <a:spcPts val="600"/>
              </a:spcAft>
            </a:pPr>
            <a:fld id="{6E2D2B3B-882E-40F3-A32F-6DD516915044}" type="slidenum">
              <a:rPr lang="en-US" smtClean="0"/>
              <a:pPr>
                <a:spcAft>
                  <a:spcPts val="600"/>
                </a:spcAft>
              </a:pPr>
              <a:t>34</a:t>
            </a:fld>
            <a:endParaRPr lang="en-US"/>
          </a:p>
        </p:txBody>
      </p:sp>
      <p:pic>
        <p:nvPicPr>
          <p:cNvPr id="6" name="Picture 5" descr="Diagram, logo&#10;&#10;Description automatically generated">
            <a:extLst>
              <a:ext uri="{FF2B5EF4-FFF2-40B4-BE49-F238E27FC236}">
                <a16:creationId xmlns:a16="http://schemas.microsoft.com/office/drawing/2014/main" id="{C6050336-E67F-41BC-9DFB-97F10C3CE0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1231" y="205979"/>
            <a:ext cx="1113262" cy="857250"/>
          </a:xfrm>
          <a:prstGeom prst="rect">
            <a:avLst/>
          </a:prstGeom>
        </p:spPr>
      </p:pic>
    </p:spTree>
    <p:extLst>
      <p:ext uri="{BB962C8B-B14F-4D97-AF65-F5344CB8AC3E}">
        <p14:creationId xmlns:p14="http://schemas.microsoft.com/office/powerpoint/2010/main" val="1178295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7E0B-FC60-E549-BFC8-63CC727351C8}"/>
              </a:ext>
            </a:extLst>
          </p:cNvPr>
          <p:cNvSpPr>
            <a:spLocks noGrp="1"/>
          </p:cNvSpPr>
          <p:nvPr>
            <p:ph type="title"/>
          </p:nvPr>
        </p:nvSpPr>
        <p:spPr>
          <a:xfrm>
            <a:off x="457200" y="205978"/>
            <a:ext cx="8315569" cy="1298971"/>
          </a:xfrm>
        </p:spPr>
        <p:txBody>
          <a:bodyPr vert="horz" lIns="68580" tIns="34290" rIns="68580" bIns="34290" rtlCol="0" anchor="ctr">
            <a:normAutofit/>
          </a:bodyPr>
          <a:lstStyle/>
          <a:p>
            <a:pPr algn="ctr">
              <a:lnSpc>
                <a:spcPct val="90000"/>
              </a:lnSpc>
            </a:pPr>
            <a:r>
              <a:rPr lang="en-US" sz="2800" dirty="0"/>
              <a:t> </a:t>
            </a:r>
            <a:r>
              <a:rPr lang="en-US" sz="3200" dirty="0"/>
              <a:t>Type II Diabetes</a:t>
            </a:r>
            <a:br>
              <a:rPr lang="en-US" sz="2800" dirty="0"/>
            </a:br>
            <a:endParaRPr lang="en-US" sz="2800" dirty="0"/>
          </a:p>
        </p:txBody>
      </p:sp>
      <p:sp>
        <p:nvSpPr>
          <p:cNvPr id="14" name="Content Placeholder 2">
            <a:extLst>
              <a:ext uri="{FF2B5EF4-FFF2-40B4-BE49-F238E27FC236}">
                <a16:creationId xmlns:a16="http://schemas.microsoft.com/office/drawing/2014/main" id="{E531B495-DC86-48B0-AE74-6DC963F5BF6B}"/>
              </a:ext>
            </a:extLst>
          </p:cNvPr>
          <p:cNvSpPr>
            <a:spLocks noGrp="1"/>
          </p:cNvSpPr>
          <p:nvPr>
            <p:ph sz="half" idx="1"/>
          </p:nvPr>
        </p:nvSpPr>
        <p:spPr>
          <a:xfrm>
            <a:off x="457200" y="1458070"/>
            <a:ext cx="3886200" cy="3323480"/>
          </a:xfrm>
        </p:spPr>
        <p:txBody>
          <a:bodyPr>
            <a:normAutofit fontScale="77500" lnSpcReduction="20000"/>
          </a:bodyPr>
          <a:lstStyle/>
          <a:p>
            <a:r>
              <a:rPr lang="en-US" dirty="0"/>
              <a:t>The prevalence of Type II diabetes mellitus (DM) is increasing</a:t>
            </a:r>
          </a:p>
          <a:p>
            <a:r>
              <a:rPr lang="en-US" dirty="0"/>
              <a:t>9% of patients are diabetic </a:t>
            </a:r>
          </a:p>
          <a:p>
            <a:r>
              <a:rPr lang="en-US" dirty="0"/>
              <a:t>Control is defined as a HbA1c&lt;9</a:t>
            </a:r>
          </a:p>
          <a:p>
            <a:r>
              <a:rPr lang="en-US" dirty="0"/>
              <a:t>79% of diabetic patients are controlled by lifestyle measures and intensive stepped-therapy</a:t>
            </a:r>
          </a:p>
        </p:txBody>
      </p:sp>
      <p:pic>
        <p:nvPicPr>
          <p:cNvPr id="9" name="Content Placeholder 8" descr="Chart, waterfall chart&#10;&#10;Description automatically generated">
            <a:extLst>
              <a:ext uri="{FF2B5EF4-FFF2-40B4-BE49-F238E27FC236}">
                <a16:creationId xmlns:a16="http://schemas.microsoft.com/office/drawing/2014/main" id="{DA07EB77-12BC-6E40-B60F-A9E7659091EC}"/>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19600" y="1366830"/>
            <a:ext cx="4366986" cy="3109920"/>
          </a:xfrm>
          <a:prstGeom prst="rect">
            <a:avLst/>
          </a:prstGeom>
          <a:noFill/>
        </p:spPr>
      </p:pic>
      <p:sp>
        <p:nvSpPr>
          <p:cNvPr id="16" name="Slide Number Placeholder 4">
            <a:extLst>
              <a:ext uri="{FF2B5EF4-FFF2-40B4-BE49-F238E27FC236}">
                <a16:creationId xmlns:a16="http://schemas.microsoft.com/office/drawing/2014/main" id="{6BF4501B-29A9-465E-A15F-C1C9596A5546}"/>
              </a:ext>
            </a:extLst>
          </p:cNvPr>
          <p:cNvSpPr>
            <a:spLocks noGrp="1"/>
          </p:cNvSpPr>
          <p:nvPr>
            <p:ph type="sldNum" sz="quarter" idx="12"/>
          </p:nvPr>
        </p:nvSpPr>
        <p:spPr>
          <a:xfrm>
            <a:off x="8531788" y="4729412"/>
            <a:ext cx="548640" cy="297180"/>
          </a:xfrm>
        </p:spPr>
        <p:txBody>
          <a:bodyPr/>
          <a:lstStyle/>
          <a:p>
            <a:pPr>
              <a:spcAft>
                <a:spcPts val="600"/>
              </a:spcAft>
            </a:pPr>
            <a:fld id="{6E2D2B3B-882E-40F3-A32F-6DD516915044}" type="slidenum">
              <a:rPr lang="en-US" smtClean="0"/>
              <a:pPr>
                <a:spcAft>
                  <a:spcPts val="600"/>
                </a:spcAft>
              </a:pPr>
              <a:t>35</a:t>
            </a:fld>
            <a:endParaRPr lang="en-US"/>
          </a:p>
        </p:txBody>
      </p:sp>
      <p:pic>
        <p:nvPicPr>
          <p:cNvPr id="6" name="Picture 5" descr="Diagram, logo&#10;&#10;Description automatically generated">
            <a:extLst>
              <a:ext uri="{FF2B5EF4-FFF2-40B4-BE49-F238E27FC236}">
                <a16:creationId xmlns:a16="http://schemas.microsoft.com/office/drawing/2014/main" id="{37D9BBAF-9FB9-4E29-B72E-2CE1E0DF83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170" y="50993"/>
            <a:ext cx="1294432" cy="996757"/>
          </a:xfrm>
          <a:prstGeom prst="rect">
            <a:avLst/>
          </a:prstGeom>
        </p:spPr>
      </p:pic>
    </p:spTree>
    <p:extLst>
      <p:ext uri="{BB962C8B-B14F-4D97-AF65-F5344CB8AC3E}">
        <p14:creationId xmlns:p14="http://schemas.microsoft.com/office/powerpoint/2010/main" val="32269020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434E11-754D-436A-8AD2-3BDE7BDD8D9B}"/>
              </a:ext>
            </a:extLst>
          </p:cNvPr>
          <p:cNvSpPr>
            <a:spLocks noGrp="1"/>
          </p:cNvSpPr>
          <p:nvPr>
            <p:ph type="title"/>
          </p:nvPr>
        </p:nvSpPr>
        <p:spPr>
          <a:xfrm>
            <a:off x="722314" y="1543050"/>
            <a:ext cx="7659687" cy="876300"/>
          </a:xfrm>
        </p:spPr>
        <p:txBody>
          <a:bodyPr/>
          <a:lstStyle/>
          <a:p>
            <a:r>
              <a:rPr lang="en-US" dirty="0"/>
              <a:t>HRSA HIV/AIDS Bureau Performance Measures</a:t>
            </a:r>
          </a:p>
        </p:txBody>
      </p:sp>
      <p:sp>
        <p:nvSpPr>
          <p:cNvPr id="7" name="Text Placeholder 6">
            <a:extLst>
              <a:ext uri="{FF2B5EF4-FFF2-40B4-BE49-F238E27FC236}">
                <a16:creationId xmlns:a16="http://schemas.microsoft.com/office/drawing/2014/main" id="{02F43D81-F203-449A-BB47-4CFDF12F2224}"/>
              </a:ext>
            </a:extLst>
          </p:cNvPr>
          <p:cNvSpPr>
            <a:spLocks noGrp="1"/>
          </p:cNvSpPr>
          <p:nvPr>
            <p:ph type="body" idx="1"/>
          </p:nvPr>
        </p:nvSpPr>
        <p:spPr>
          <a:xfrm>
            <a:off x="722314" y="3022996"/>
            <a:ext cx="6135687" cy="996554"/>
          </a:xfrm>
        </p:spPr>
        <p:txBody>
          <a:bodyPr>
            <a:normAutofit lnSpcReduction="10000"/>
          </a:bodyPr>
          <a:lstStyle/>
          <a:p>
            <a:pPr>
              <a:spcAft>
                <a:spcPts val="1200"/>
              </a:spcAft>
            </a:pPr>
            <a:r>
              <a:rPr lang="en-US" sz="2400" b="1" dirty="0"/>
              <a:t>Viral suppression</a:t>
            </a:r>
          </a:p>
          <a:p>
            <a:pPr>
              <a:spcAft>
                <a:spcPts val="1200"/>
              </a:spcAft>
            </a:pPr>
            <a:r>
              <a:rPr lang="en-US" sz="2400" b="1" dirty="0"/>
              <a:t>Retention in care</a:t>
            </a:r>
          </a:p>
        </p:txBody>
      </p:sp>
      <p:sp>
        <p:nvSpPr>
          <p:cNvPr id="5" name="Slide Number Placeholder 4">
            <a:extLst>
              <a:ext uri="{FF2B5EF4-FFF2-40B4-BE49-F238E27FC236}">
                <a16:creationId xmlns:a16="http://schemas.microsoft.com/office/drawing/2014/main" id="{014A66D2-1AF9-44F1-AB84-97F196E94B53}"/>
              </a:ext>
            </a:extLst>
          </p:cNvPr>
          <p:cNvSpPr>
            <a:spLocks noGrp="1"/>
          </p:cNvSpPr>
          <p:nvPr>
            <p:ph type="sldNum" sz="quarter" idx="12"/>
          </p:nvPr>
        </p:nvSpPr>
        <p:spPr/>
        <p:txBody>
          <a:bodyPr/>
          <a:lstStyle/>
          <a:p>
            <a:fld id="{6E2D2B3B-882E-40F3-A32F-6DD516915044}" type="slidenum">
              <a:rPr lang="en-US" smtClean="0"/>
              <a:pPr/>
              <a:t>36</a:t>
            </a:fld>
            <a:endParaRPr lang="en-US"/>
          </a:p>
        </p:txBody>
      </p:sp>
    </p:spTree>
    <p:extLst>
      <p:ext uri="{BB962C8B-B14F-4D97-AF65-F5344CB8AC3E}">
        <p14:creationId xmlns:p14="http://schemas.microsoft.com/office/powerpoint/2010/main" val="3872506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ar chart&#10;&#10;Description automatically generated">
            <a:extLst>
              <a:ext uri="{FF2B5EF4-FFF2-40B4-BE49-F238E27FC236}">
                <a16:creationId xmlns:a16="http://schemas.microsoft.com/office/drawing/2014/main" id="{3CA0D391-0383-F14B-94ED-EEA56956361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10153" y="895350"/>
            <a:ext cx="7033847" cy="3657600"/>
          </a:xfrm>
          <a:prstGeom prst="rect">
            <a:avLst/>
          </a:prstGeom>
        </p:spPr>
      </p:pic>
      <p:sp>
        <p:nvSpPr>
          <p:cNvPr id="2" name="Title 1">
            <a:extLst>
              <a:ext uri="{FF2B5EF4-FFF2-40B4-BE49-F238E27FC236}">
                <a16:creationId xmlns:a16="http://schemas.microsoft.com/office/drawing/2014/main" id="{F6F0F85A-9E90-534E-8323-DBF81E1FEF52}"/>
              </a:ext>
            </a:extLst>
          </p:cNvPr>
          <p:cNvSpPr>
            <a:spLocks noGrp="1"/>
          </p:cNvSpPr>
          <p:nvPr>
            <p:ph type="title"/>
          </p:nvPr>
        </p:nvSpPr>
        <p:spPr>
          <a:xfrm>
            <a:off x="480060" y="1555773"/>
            <a:ext cx="2064266" cy="2031956"/>
          </a:xfrm>
          <a:prstGeom prst="ellipse">
            <a:avLst/>
          </a:prstGeom>
          <a:solidFill>
            <a:srgbClr val="262626"/>
          </a:solidFill>
          <a:ln w="174625" cmpd="thinThick">
            <a:solidFill>
              <a:srgbClr val="262626"/>
            </a:solidFill>
          </a:ln>
        </p:spPr>
        <p:txBody>
          <a:bodyPr vert="horz" lIns="68580" tIns="34290" rIns="68580" bIns="34290" rtlCol="0" anchor="ctr">
            <a:normAutofit/>
          </a:bodyPr>
          <a:lstStyle/>
          <a:p>
            <a:pPr algn="ctr"/>
            <a:r>
              <a:rPr lang="en-US" sz="1950" dirty="0">
                <a:solidFill>
                  <a:srgbClr val="FFFFFF"/>
                </a:solidFill>
                <a:cs typeface="+mj-cs"/>
              </a:rPr>
              <a:t>Viral Suppression at PHNTX</a:t>
            </a:r>
            <a:br>
              <a:rPr lang="en-US" sz="1950" dirty="0">
                <a:solidFill>
                  <a:srgbClr val="FFFFFF"/>
                </a:solidFill>
                <a:cs typeface="+mj-cs"/>
              </a:rPr>
            </a:br>
            <a:r>
              <a:rPr lang="en-US" sz="1950" dirty="0">
                <a:solidFill>
                  <a:srgbClr val="FFFFFF"/>
                </a:solidFill>
                <a:cs typeface="+mj-cs"/>
              </a:rPr>
              <a:t>83-93%</a:t>
            </a:r>
          </a:p>
        </p:txBody>
      </p:sp>
      <p:cxnSp>
        <p:nvCxnSpPr>
          <p:cNvPr id="4" name="Straight Connector 3">
            <a:extLst>
              <a:ext uri="{FF2B5EF4-FFF2-40B4-BE49-F238E27FC236}">
                <a16:creationId xmlns:a16="http://schemas.microsoft.com/office/drawing/2014/main" id="{39B38E79-B3B6-1A48-B94F-8B3355BFC6A4}"/>
              </a:ext>
            </a:extLst>
          </p:cNvPr>
          <p:cNvCxnSpPr>
            <a:cxnSpLocks/>
          </p:cNvCxnSpPr>
          <p:nvPr/>
        </p:nvCxnSpPr>
        <p:spPr>
          <a:xfrm>
            <a:off x="3465634" y="1504950"/>
            <a:ext cx="544976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12268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10;&#10;Description automatically generated">
            <a:extLst>
              <a:ext uri="{FF2B5EF4-FFF2-40B4-BE49-F238E27FC236}">
                <a16:creationId xmlns:a16="http://schemas.microsoft.com/office/drawing/2014/main" id="{9E7CCDFB-DC13-F44E-8CB2-F17C782097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340"/>
          <a:stretch/>
        </p:blipFill>
        <p:spPr>
          <a:xfrm>
            <a:off x="2514600" y="895350"/>
            <a:ext cx="6245313" cy="3110776"/>
          </a:xfrm>
          <a:prstGeom prst="rect">
            <a:avLst/>
          </a:prstGeom>
        </p:spPr>
      </p:pic>
      <p:sp>
        <p:nvSpPr>
          <p:cNvPr id="2" name="Title 1">
            <a:extLst>
              <a:ext uri="{FF2B5EF4-FFF2-40B4-BE49-F238E27FC236}">
                <a16:creationId xmlns:a16="http://schemas.microsoft.com/office/drawing/2014/main" id="{0A1A6BAB-3026-A441-8884-43BB856C1EAF}"/>
              </a:ext>
            </a:extLst>
          </p:cNvPr>
          <p:cNvSpPr>
            <a:spLocks noGrp="1"/>
          </p:cNvSpPr>
          <p:nvPr>
            <p:ph type="title"/>
          </p:nvPr>
        </p:nvSpPr>
        <p:spPr>
          <a:xfrm>
            <a:off x="520883" y="1115454"/>
            <a:ext cx="2057400" cy="2057400"/>
          </a:xfrm>
          <a:prstGeom prst="ellipse">
            <a:avLst/>
          </a:prstGeom>
          <a:solidFill>
            <a:srgbClr val="262626"/>
          </a:solidFill>
          <a:ln w="174625" cmpd="thinThick">
            <a:solidFill>
              <a:srgbClr val="262626"/>
            </a:solidFill>
          </a:ln>
        </p:spPr>
        <p:txBody>
          <a:bodyPr vert="horz" lIns="68580" tIns="34290" rIns="68580" bIns="34290" rtlCol="0" anchor="ctr">
            <a:normAutofit/>
          </a:bodyPr>
          <a:lstStyle/>
          <a:p>
            <a:pPr algn="ctr"/>
            <a:r>
              <a:rPr lang="en-US" sz="1800" dirty="0">
                <a:solidFill>
                  <a:srgbClr val="FFFFFF"/>
                </a:solidFill>
                <a:cs typeface="+mj-cs"/>
              </a:rPr>
              <a:t>78% of PWH Retained in Care Through a Pandemic Year</a:t>
            </a:r>
          </a:p>
        </p:txBody>
      </p:sp>
      <p:sp>
        <p:nvSpPr>
          <p:cNvPr id="3" name="TextBox 2">
            <a:extLst>
              <a:ext uri="{FF2B5EF4-FFF2-40B4-BE49-F238E27FC236}">
                <a16:creationId xmlns:a16="http://schemas.microsoft.com/office/drawing/2014/main" id="{0A068D09-14F1-41D2-85A7-6A57EEC17DBA}"/>
              </a:ext>
            </a:extLst>
          </p:cNvPr>
          <p:cNvSpPr txBox="1"/>
          <p:nvPr/>
        </p:nvSpPr>
        <p:spPr>
          <a:xfrm>
            <a:off x="2819400" y="4705350"/>
            <a:ext cx="3886200" cy="307777"/>
          </a:xfrm>
          <a:prstGeom prst="rect">
            <a:avLst/>
          </a:prstGeom>
          <a:noFill/>
        </p:spPr>
        <p:txBody>
          <a:bodyPr wrap="square" rtlCol="0">
            <a:spAutoFit/>
          </a:bodyPr>
          <a:lstStyle/>
          <a:p>
            <a:pPr algn="ctr"/>
            <a:r>
              <a:rPr lang="en-US" sz="1400" dirty="0">
                <a:solidFill>
                  <a:schemeClr val="bg1"/>
                </a:solidFill>
              </a:rPr>
              <a:t>PWH=people with HIV</a:t>
            </a:r>
          </a:p>
        </p:txBody>
      </p:sp>
    </p:spTree>
    <p:extLst>
      <p:ext uri="{BB962C8B-B14F-4D97-AF65-F5344CB8AC3E}">
        <p14:creationId xmlns:p14="http://schemas.microsoft.com/office/powerpoint/2010/main" val="35816365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ar chart&#10;&#10;Description automatically generated">
            <a:extLst>
              <a:ext uri="{FF2B5EF4-FFF2-40B4-BE49-F238E27FC236}">
                <a16:creationId xmlns:a16="http://schemas.microsoft.com/office/drawing/2014/main" id="{5FF80B8F-4EA1-5246-B399-3F552390DD0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61249" y="514350"/>
            <a:ext cx="6096002" cy="3962400"/>
          </a:xfrm>
          <a:prstGeom prst="rect">
            <a:avLst/>
          </a:prstGeom>
        </p:spPr>
      </p:pic>
      <p:sp>
        <p:nvSpPr>
          <p:cNvPr id="2" name="Title 1">
            <a:extLst>
              <a:ext uri="{FF2B5EF4-FFF2-40B4-BE49-F238E27FC236}">
                <a16:creationId xmlns:a16="http://schemas.microsoft.com/office/drawing/2014/main" id="{EDCB1E1A-4B5D-9E40-A835-C2F2AF8957A6}"/>
              </a:ext>
            </a:extLst>
          </p:cNvPr>
          <p:cNvSpPr>
            <a:spLocks noGrp="1"/>
          </p:cNvSpPr>
          <p:nvPr>
            <p:ph type="title"/>
          </p:nvPr>
        </p:nvSpPr>
        <p:spPr>
          <a:xfrm>
            <a:off x="480060" y="1555773"/>
            <a:ext cx="2064266" cy="2031956"/>
          </a:xfrm>
          <a:prstGeom prst="ellipse">
            <a:avLst/>
          </a:prstGeom>
          <a:solidFill>
            <a:srgbClr val="262626"/>
          </a:solidFill>
          <a:ln w="174625" cmpd="thinThick">
            <a:solidFill>
              <a:srgbClr val="262626"/>
            </a:solidFill>
          </a:ln>
        </p:spPr>
        <p:txBody>
          <a:bodyPr vert="horz" lIns="68580" tIns="34290" rIns="68580" bIns="34290" rtlCol="0" anchor="ctr">
            <a:normAutofit/>
          </a:bodyPr>
          <a:lstStyle/>
          <a:p>
            <a:pPr algn="ctr"/>
            <a:r>
              <a:rPr lang="en-US" sz="1950" dirty="0">
                <a:solidFill>
                  <a:srgbClr val="FFFFFF"/>
                </a:solidFill>
                <a:cs typeface="+mj-cs"/>
              </a:rPr>
              <a:t>Disparity Groups Retained in Care</a:t>
            </a:r>
          </a:p>
        </p:txBody>
      </p:sp>
      <p:cxnSp>
        <p:nvCxnSpPr>
          <p:cNvPr id="4" name="Straight Connector 3">
            <a:extLst>
              <a:ext uri="{FF2B5EF4-FFF2-40B4-BE49-F238E27FC236}">
                <a16:creationId xmlns:a16="http://schemas.microsoft.com/office/drawing/2014/main" id="{ADEB1BDB-FE7A-CE49-87C0-59473D130A14}"/>
              </a:ext>
            </a:extLst>
          </p:cNvPr>
          <p:cNvCxnSpPr>
            <a:cxnSpLocks/>
          </p:cNvCxnSpPr>
          <p:nvPr/>
        </p:nvCxnSpPr>
        <p:spPr>
          <a:xfrm>
            <a:off x="4343400" y="1701284"/>
            <a:ext cx="412840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03DC87A-F990-3D4D-8100-EE4BADB2D4AC}"/>
              </a:ext>
            </a:extLst>
          </p:cNvPr>
          <p:cNvSpPr txBox="1"/>
          <p:nvPr/>
        </p:nvSpPr>
        <p:spPr>
          <a:xfrm>
            <a:off x="3193295" y="1701284"/>
            <a:ext cx="838200" cy="461665"/>
          </a:xfrm>
          <a:prstGeom prst="rect">
            <a:avLst/>
          </a:prstGeom>
          <a:noFill/>
        </p:spPr>
        <p:txBody>
          <a:bodyPr wrap="square" rtlCol="0">
            <a:spAutoFit/>
          </a:bodyPr>
          <a:lstStyle/>
          <a:p>
            <a:r>
              <a:rPr lang="en-US" sz="1200" dirty="0"/>
              <a:t>National Average</a:t>
            </a:r>
          </a:p>
        </p:txBody>
      </p:sp>
    </p:spTree>
    <p:extLst>
      <p:ext uri="{BB962C8B-B14F-4D97-AF65-F5344CB8AC3E}">
        <p14:creationId xmlns:p14="http://schemas.microsoft.com/office/powerpoint/2010/main" val="6326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27B2-96C5-0045-A627-07523200E394}"/>
              </a:ext>
            </a:extLst>
          </p:cNvPr>
          <p:cNvSpPr>
            <a:spLocks noGrp="1"/>
          </p:cNvSpPr>
          <p:nvPr>
            <p:ph type="title"/>
          </p:nvPr>
        </p:nvSpPr>
        <p:spPr/>
        <p:txBody>
          <a:bodyPr/>
          <a:lstStyle/>
          <a:p>
            <a:pPr algn="ctr"/>
            <a:r>
              <a:rPr lang="en-US" dirty="0"/>
              <a:t>Primary Care Defined</a:t>
            </a:r>
          </a:p>
        </p:txBody>
      </p:sp>
      <p:sp>
        <p:nvSpPr>
          <p:cNvPr id="3" name="Content Placeholder 2">
            <a:extLst>
              <a:ext uri="{FF2B5EF4-FFF2-40B4-BE49-F238E27FC236}">
                <a16:creationId xmlns:a16="http://schemas.microsoft.com/office/drawing/2014/main" id="{A458A340-4E44-7340-9DB8-3F6342C22523}"/>
              </a:ext>
            </a:extLst>
          </p:cNvPr>
          <p:cNvSpPr>
            <a:spLocks noGrp="1"/>
          </p:cNvSpPr>
          <p:nvPr>
            <p:ph idx="1"/>
          </p:nvPr>
        </p:nvSpPr>
        <p:spPr/>
        <p:txBody>
          <a:bodyPr>
            <a:normAutofit fontScale="92500"/>
          </a:bodyPr>
          <a:lstStyle/>
          <a:p>
            <a:pPr marL="114300" indent="0">
              <a:buNone/>
            </a:pPr>
            <a:r>
              <a:rPr lang="en-US" dirty="0"/>
              <a:t>According to what became known as the Millis Commission report (1966), the primary physician will serve as the </a:t>
            </a:r>
            <a:r>
              <a:rPr lang="en-US" b="1" dirty="0"/>
              <a:t>primary medical resource and counselor </a:t>
            </a:r>
            <a:r>
              <a:rPr lang="en-US" dirty="0"/>
              <a:t>to an individual or a family. When a patient needs </a:t>
            </a:r>
            <a:r>
              <a:rPr lang="en-US" b="1" dirty="0"/>
              <a:t>hospitalization</a:t>
            </a:r>
            <a:r>
              <a:rPr lang="en-US" dirty="0"/>
              <a:t>, the services of other </a:t>
            </a:r>
            <a:r>
              <a:rPr lang="en-US" b="1" dirty="0"/>
              <a:t>medical specialists</a:t>
            </a:r>
            <a:r>
              <a:rPr lang="en-US" dirty="0"/>
              <a:t>, or other medical or paramedical assistance, the primary physician will see that the necessary arrangements are made, giving such responsibility to others as is appropriate, and retaining his own </a:t>
            </a:r>
            <a:r>
              <a:rPr lang="en-US" b="1" dirty="0"/>
              <a:t>continuing and comprehensive responsibility </a:t>
            </a:r>
            <a:r>
              <a:rPr lang="en-US" dirty="0"/>
              <a:t>(Millis, 1966, p. 37).</a:t>
            </a:r>
          </a:p>
          <a:p>
            <a:pPr marL="114300" indent="0">
              <a:buNone/>
            </a:pPr>
            <a:endParaRPr lang="en-US" dirty="0"/>
          </a:p>
          <a:p>
            <a:pPr marL="114300" indent="0">
              <a:buNone/>
            </a:pPr>
            <a:endParaRPr lang="en-US" dirty="0"/>
          </a:p>
          <a:p>
            <a:pPr marL="114300" indent="0">
              <a:buNone/>
            </a:pPr>
            <a:endParaRPr lang="en-US" dirty="0"/>
          </a:p>
          <a:p>
            <a:endParaRPr lang="en-US" dirty="0"/>
          </a:p>
        </p:txBody>
      </p:sp>
      <p:sp>
        <p:nvSpPr>
          <p:cNvPr id="4" name="Slide Number Placeholder 3">
            <a:extLst>
              <a:ext uri="{FF2B5EF4-FFF2-40B4-BE49-F238E27FC236}">
                <a16:creationId xmlns:a16="http://schemas.microsoft.com/office/drawing/2014/main" id="{EF7B2E75-3EFC-D548-B8BF-2EB0FB52F820}"/>
              </a:ext>
            </a:extLst>
          </p:cNvPr>
          <p:cNvSpPr>
            <a:spLocks noGrp="1"/>
          </p:cNvSpPr>
          <p:nvPr>
            <p:ph type="sldNum" sz="quarter" idx="12"/>
          </p:nvPr>
        </p:nvSpPr>
        <p:spPr/>
        <p:txBody>
          <a:bodyPr/>
          <a:lstStyle/>
          <a:p>
            <a:fld id="{6E2D2B3B-882E-40F3-A32F-6DD516915044}" type="slidenum">
              <a:rPr lang="en-US" smtClean="0"/>
              <a:pPr/>
              <a:t>4</a:t>
            </a:fld>
            <a:endParaRPr lang="en-US"/>
          </a:p>
        </p:txBody>
      </p:sp>
    </p:spTree>
    <p:extLst>
      <p:ext uri="{BB962C8B-B14F-4D97-AF65-F5344CB8AC3E}">
        <p14:creationId xmlns:p14="http://schemas.microsoft.com/office/powerpoint/2010/main" val="2848962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EF4F4-2E85-461A-ABFE-8951117F2E06}"/>
              </a:ext>
            </a:extLst>
          </p:cNvPr>
          <p:cNvSpPr>
            <a:spLocks noGrp="1"/>
          </p:cNvSpPr>
          <p:nvPr>
            <p:ph type="title"/>
          </p:nvPr>
        </p:nvSpPr>
        <p:spPr>
          <a:xfrm>
            <a:off x="457200" y="205979"/>
            <a:ext cx="8315569" cy="689371"/>
          </a:xfrm>
        </p:spPr>
        <p:txBody>
          <a:bodyPr/>
          <a:lstStyle/>
          <a:p>
            <a:pPr algn="ctr"/>
            <a:r>
              <a:rPr lang="en-US" sz="3600" dirty="0"/>
              <a:t>Dallas County HIV Care Continuum</a:t>
            </a:r>
          </a:p>
        </p:txBody>
      </p:sp>
      <p:sp>
        <p:nvSpPr>
          <p:cNvPr id="4" name="Slide Number Placeholder 3">
            <a:extLst>
              <a:ext uri="{FF2B5EF4-FFF2-40B4-BE49-F238E27FC236}">
                <a16:creationId xmlns:a16="http://schemas.microsoft.com/office/drawing/2014/main" id="{63910ED7-7EA3-4C55-A880-2158C1496551}"/>
              </a:ext>
            </a:extLst>
          </p:cNvPr>
          <p:cNvSpPr>
            <a:spLocks noGrp="1"/>
          </p:cNvSpPr>
          <p:nvPr>
            <p:ph type="sldNum" sz="quarter" idx="12"/>
          </p:nvPr>
        </p:nvSpPr>
        <p:spPr/>
        <p:txBody>
          <a:bodyPr/>
          <a:lstStyle/>
          <a:p>
            <a:fld id="{6E2D2B3B-882E-40F3-A32F-6DD516915044}" type="slidenum">
              <a:rPr lang="en-US" smtClean="0"/>
              <a:pPr/>
              <a:t>40</a:t>
            </a:fld>
            <a:endParaRPr lang="en-US"/>
          </a:p>
        </p:txBody>
      </p:sp>
      <p:pic>
        <p:nvPicPr>
          <p:cNvPr id="5" name="Content Placeholder 4" descr="Chart, waterfall chart&#10;&#10;Description automatically generated">
            <a:extLst>
              <a:ext uri="{FF2B5EF4-FFF2-40B4-BE49-F238E27FC236}">
                <a16:creationId xmlns:a16="http://schemas.microsoft.com/office/drawing/2014/main" id="{09BB92D0-3EE1-452A-9252-0BB0467CC1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895350"/>
            <a:ext cx="8444314" cy="3733800"/>
          </a:xfrm>
          <a:prstGeom prst="rect">
            <a:avLst/>
          </a:prstGeom>
        </p:spPr>
      </p:pic>
    </p:spTree>
    <p:extLst>
      <p:ext uri="{BB962C8B-B14F-4D97-AF65-F5344CB8AC3E}">
        <p14:creationId xmlns:p14="http://schemas.microsoft.com/office/powerpoint/2010/main" val="2916506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0C5BA-2399-3343-9015-07F8420323C9}"/>
              </a:ext>
            </a:extLst>
          </p:cNvPr>
          <p:cNvSpPr>
            <a:spLocks noGrp="1"/>
          </p:cNvSpPr>
          <p:nvPr>
            <p:ph type="title"/>
          </p:nvPr>
        </p:nvSpPr>
        <p:spPr>
          <a:xfrm>
            <a:off x="457200" y="205979"/>
            <a:ext cx="8315569" cy="857250"/>
          </a:xfrm>
        </p:spPr>
        <p:txBody>
          <a:bodyPr vert="horz" lIns="68580" tIns="34290" rIns="68580" bIns="34290" rtlCol="0" anchor="ctr">
            <a:normAutofit/>
          </a:bodyPr>
          <a:lstStyle/>
          <a:p>
            <a:pPr algn="ctr">
              <a:lnSpc>
                <a:spcPct val="90000"/>
              </a:lnSpc>
            </a:pPr>
            <a:r>
              <a:rPr lang="en-US" sz="3200" dirty="0"/>
              <a:t>Diagnosis and Prevention of COVID-19</a:t>
            </a:r>
          </a:p>
        </p:txBody>
      </p:sp>
      <p:sp>
        <p:nvSpPr>
          <p:cNvPr id="10" name="Content Placeholder 2">
            <a:extLst>
              <a:ext uri="{FF2B5EF4-FFF2-40B4-BE49-F238E27FC236}">
                <a16:creationId xmlns:a16="http://schemas.microsoft.com/office/drawing/2014/main" id="{3E947793-EC2B-4408-BAAD-634CEF22B143}"/>
              </a:ext>
            </a:extLst>
          </p:cNvPr>
          <p:cNvSpPr>
            <a:spLocks noGrp="1"/>
          </p:cNvSpPr>
          <p:nvPr>
            <p:ph sz="half" idx="1"/>
          </p:nvPr>
        </p:nvSpPr>
        <p:spPr>
          <a:xfrm>
            <a:off x="457200" y="1152144"/>
            <a:ext cx="3657600" cy="3323480"/>
          </a:xfrm>
        </p:spPr>
        <p:txBody>
          <a:bodyPr>
            <a:normAutofit fontScale="92500" lnSpcReduction="10000"/>
          </a:bodyPr>
          <a:lstStyle/>
          <a:p>
            <a:r>
              <a:rPr lang="en-US" dirty="0"/>
              <a:t>841 tests were preformed</a:t>
            </a:r>
          </a:p>
          <a:p>
            <a:r>
              <a:rPr lang="en-US" dirty="0"/>
              <a:t>199 positive tests administered to 169 unique individuals</a:t>
            </a:r>
          </a:p>
          <a:p>
            <a:r>
              <a:rPr lang="en-US" dirty="0"/>
              <a:t>200 COVID-19 vaccines delivered to patients</a:t>
            </a:r>
          </a:p>
        </p:txBody>
      </p:sp>
      <p:pic>
        <p:nvPicPr>
          <p:cNvPr id="5" name="Content Placeholder 4" descr="A picture containing text, electronics, screenshot&#10;&#10;Description automatically generated">
            <a:extLst>
              <a:ext uri="{FF2B5EF4-FFF2-40B4-BE49-F238E27FC236}">
                <a16:creationId xmlns:a16="http://schemas.microsoft.com/office/drawing/2014/main" id="{CF7AF37F-23EA-F648-A661-EDE77C0CB26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436802" y="1152144"/>
            <a:ext cx="4004194" cy="3323480"/>
          </a:xfrm>
          <a:prstGeom prst="rect">
            <a:avLst/>
          </a:prstGeom>
          <a:noFill/>
        </p:spPr>
      </p:pic>
      <p:sp>
        <p:nvSpPr>
          <p:cNvPr id="12" name="Slide Number Placeholder 4">
            <a:extLst>
              <a:ext uri="{FF2B5EF4-FFF2-40B4-BE49-F238E27FC236}">
                <a16:creationId xmlns:a16="http://schemas.microsoft.com/office/drawing/2014/main" id="{9C0EAD41-2FFE-48CB-A2E9-940FF7FD7747}"/>
              </a:ext>
            </a:extLst>
          </p:cNvPr>
          <p:cNvSpPr>
            <a:spLocks noGrp="1"/>
          </p:cNvSpPr>
          <p:nvPr>
            <p:ph type="sldNum" sz="quarter" idx="12"/>
          </p:nvPr>
        </p:nvSpPr>
        <p:spPr>
          <a:xfrm>
            <a:off x="8531788" y="4729412"/>
            <a:ext cx="548640" cy="297180"/>
          </a:xfrm>
        </p:spPr>
        <p:txBody>
          <a:bodyPr/>
          <a:lstStyle/>
          <a:p>
            <a:pPr>
              <a:spcAft>
                <a:spcPts val="600"/>
              </a:spcAft>
            </a:pPr>
            <a:fld id="{6E2D2B3B-882E-40F3-A32F-6DD516915044}" type="slidenum">
              <a:rPr lang="en-US" smtClean="0"/>
              <a:pPr>
                <a:spcAft>
                  <a:spcPts val="600"/>
                </a:spcAft>
              </a:pPr>
              <a:t>41</a:t>
            </a:fld>
            <a:endParaRPr lang="en-US"/>
          </a:p>
        </p:txBody>
      </p:sp>
    </p:spTree>
    <p:extLst>
      <p:ext uri="{BB962C8B-B14F-4D97-AF65-F5344CB8AC3E}">
        <p14:creationId xmlns:p14="http://schemas.microsoft.com/office/powerpoint/2010/main" val="626770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t>Disproportionate Share</a:t>
            </a:r>
          </a:p>
        </p:txBody>
      </p:sp>
      <p:sp>
        <p:nvSpPr>
          <p:cNvPr id="7" name="Text Placeholder 6">
            <a:extLst>
              <a:ext uri="{FF2B5EF4-FFF2-40B4-BE49-F238E27FC236}">
                <a16:creationId xmlns:a16="http://schemas.microsoft.com/office/drawing/2014/main" id="{C927E346-344A-DD47-935A-B87CAB9F31F5}"/>
              </a:ext>
            </a:extLst>
          </p:cNvPr>
          <p:cNvSpPr>
            <a:spLocks noGrp="1"/>
          </p:cNvSpPr>
          <p:nvPr>
            <p:ph type="body" idx="1"/>
          </p:nvPr>
        </p:nvSpPr>
        <p:spPr/>
        <p:txBody>
          <a:bodyPr/>
          <a:lstStyle/>
          <a:p>
            <a:r>
              <a:rPr lang="en-US" sz="2000" dirty="0"/>
              <a:t>National COVID-19 Disparities</a:t>
            </a:r>
          </a:p>
        </p:txBody>
      </p:sp>
      <p:pic>
        <p:nvPicPr>
          <p:cNvPr id="5" name="Content Placeholder 4" descr="Table&#10;&#10;Description automatically generated">
            <a:extLst>
              <a:ext uri="{FF2B5EF4-FFF2-40B4-BE49-F238E27FC236}">
                <a16:creationId xmlns:a16="http://schemas.microsoft.com/office/drawing/2014/main" id="{E3D886F8-56CA-984E-9E36-6BDBCE86DF38}"/>
              </a:ext>
            </a:extLst>
          </p:cNvPr>
          <p:cNvPicPr>
            <a:picLocks noGrp="1" noChangeAspect="1"/>
          </p:cNvPicPr>
          <p:nvPr>
            <p:ph sz="half" idx="2"/>
          </p:nvPr>
        </p:nvPicPr>
        <p:blipFill>
          <a:blip r:embed="rId3"/>
          <a:stretch>
            <a:fillRect/>
          </a:stretch>
        </p:blipFill>
        <p:spPr>
          <a:xfrm>
            <a:off x="228600" y="1832610"/>
            <a:ext cx="4343400" cy="1958340"/>
          </a:xfrm>
          <a:prstGeom prst="rect">
            <a:avLst/>
          </a:prstGeom>
        </p:spPr>
      </p:pic>
      <p:sp>
        <p:nvSpPr>
          <p:cNvPr id="8" name="Text Placeholder 7">
            <a:extLst>
              <a:ext uri="{FF2B5EF4-FFF2-40B4-BE49-F238E27FC236}">
                <a16:creationId xmlns:a16="http://schemas.microsoft.com/office/drawing/2014/main" id="{BB9C2862-846D-C64D-BB36-EEDE73FF02F6}"/>
              </a:ext>
            </a:extLst>
          </p:cNvPr>
          <p:cNvSpPr>
            <a:spLocks noGrp="1"/>
          </p:cNvSpPr>
          <p:nvPr>
            <p:ph type="body" sz="quarter" idx="3"/>
          </p:nvPr>
        </p:nvSpPr>
        <p:spPr/>
        <p:txBody>
          <a:bodyPr/>
          <a:lstStyle/>
          <a:p>
            <a:r>
              <a:rPr lang="en-US" sz="2000" dirty="0"/>
              <a:t>PHNTX COVID-19 Disparities</a:t>
            </a:r>
          </a:p>
        </p:txBody>
      </p:sp>
      <p:graphicFrame>
        <p:nvGraphicFramePr>
          <p:cNvPr id="10" name="Table 10">
            <a:extLst>
              <a:ext uri="{FF2B5EF4-FFF2-40B4-BE49-F238E27FC236}">
                <a16:creationId xmlns:a16="http://schemas.microsoft.com/office/drawing/2014/main" id="{40927154-6C88-7248-A2C6-14376492FC2D}"/>
              </a:ext>
            </a:extLst>
          </p:cNvPr>
          <p:cNvGraphicFramePr>
            <a:graphicFrameLocks noGrp="1"/>
          </p:cNvGraphicFramePr>
          <p:nvPr>
            <p:ph sz="quarter" idx="4"/>
            <p:extLst>
              <p:ext uri="{D42A27DB-BD31-4B8C-83A1-F6EECF244321}">
                <p14:modId xmlns:p14="http://schemas.microsoft.com/office/powerpoint/2010/main" val="528298657"/>
              </p:ext>
            </p:extLst>
          </p:nvPr>
        </p:nvGraphicFramePr>
        <p:xfrm>
          <a:off x="4732338" y="1883497"/>
          <a:ext cx="4038600" cy="1907453"/>
        </p:xfrm>
        <a:graphic>
          <a:graphicData uri="http://schemas.openxmlformats.org/drawingml/2006/table">
            <a:tbl>
              <a:tblPr firstRow="1" bandRow="1">
                <a:tableStyleId>{9DCAF9ED-07DC-4A11-8D7F-57B35C25682E}</a:tableStyleId>
              </a:tblPr>
              <a:tblGrid>
                <a:gridCol w="1516062">
                  <a:extLst>
                    <a:ext uri="{9D8B030D-6E8A-4147-A177-3AD203B41FA5}">
                      <a16:colId xmlns:a16="http://schemas.microsoft.com/office/drawing/2014/main" val="3155511327"/>
                    </a:ext>
                  </a:extLst>
                </a:gridCol>
                <a:gridCol w="1295400">
                  <a:extLst>
                    <a:ext uri="{9D8B030D-6E8A-4147-A177-3AD203B41FA5}">
                      <a16:colId xmlns:a16="http://schemas.microsoft.com/office/drawing/2014/main" val="3390758881"/>
                    </a:ext>
                  </a:extLst>
                </a:gridCol>
                <a:gridCol w="1227138">
                  <a:extLst>
                    <a:ext uri="{9D8B030D-6E8A-4147-A177-3AD203B41FA5}">
                      <a16:colId xmlns:a16="http://schemas.microsoft.com/office/drawing/2014/main" val="1249024442"/>
                    </a:ext>
                  </a:extLst>
                </a:gridCol>
              </a:tblGrid>
              <a:tr h="696635">
                <a:tc>
                  <a:txBody>
                    <a:bodyPr/>
                    <a:lstStyle/>
                    <a:p>
                      <a:r>
                        <a:rPr lang="en-US" sz="1200" dirty="0"/>
                        <a:t>Rate ratio compared to Non-Hispanic Whites</a:t>
                      </a:r>
                    </a:p>
                  </a:txBody>
                  <a:tcPr>
                    <a:solidFill>
                      <a:schemeClr val="accent1"/>
                    </a:solidFill>
                  </a:tcPr>
                </a:tc>
                <a:tc>
                  <a:txBody>
                    <a:bodyPr/>
                    <a:lstStyle/>
                    <a:p>
                      <a:r>
                        <a:rPr lang="en-US" sz="1200" dirty="0"/>
                        <a:t>Black or African Americans</a:t>
                      </a:r>
                    </a:p>
                  </a:txBody>
                  <a:tcPr>
                    <a:solidFill>
                      <a:schemeClr val="accent1"/>
                    </a:solidFill>
                  </a:tcPr>
                </a:tc>
                <a:tc>
                  <a:txBody>
                    <a:bodyPr/>
                    <a:lstStyle/>
                    <a:p>
                      <a:r>
                        <a:rPr lang="en-US" sz="1200" dirty="0"/>
                        <a:t>Hispanic or Latino</a:t>
                      </a:r>
                    </a:p>
                  </a:txBody>
                  <a:tcPr>
                    <a:solidFill>
                      <a:schemeClr val="accent1"/>
                    </a:solidFill>
                  </a:tcPr>
                </a:tc>
                <a:extLst>
                  <a:ext uri="{0D108BD9-81ED-4DB2-BD59-A6C34878D82A}">
                    <a16:rowId xmlns:a16="http://schemas.microsoft.com/office/drawing/2014/main" val="1550037562"/>
                  </a:ext>
                </a:extLst>
              </a:tr>
              <a:tr h="403606">
                <a:tc>
                  <a:txBody>
                    <a:bodyPr/>
                    <a:lstStyle/>
                    <a:p>
                      <a:r>
                        <a:rPr lang="en-US" sz="1200" b="1" dirty="0"/>
                        <a:t>Cases</a:t>
                      </a:r>
                    </a:p>
                  </a:txBody>
                  <a:tcPr>
                    <a:solidFill>
                      <a:schemeClr val="accent1"/>
                    </a:solidFill>
                  </a:tcPr>
                </a:tc>
                <a:tc>
                  <a:txBody>
                    <a:bodyPr/>
                    <a:lstStyle/>
                    <a:p>
                      <a:r>
                        <a:rPr lang="en-US" sz="1200" b="1" dirty="0"/>
                        <a:t>1.5</a:t>
                      </a:r>
                    </a:p>
                  </a:txBody>
                  <a:tcPr/>
                </a:tc>
                <a:tc>
                  <a:txBody>
                    <a:bodyPr/>
                    <a:lstStyle/>
                    <a:p>
                      <a:r>
                        <a:rPr lang="en-US" sz="1200" b="1" dirty="0"/>
                        <a:t>2.1</a:t>
                      </a:r>
                    </a:p>
                  </a:txBody>
                  <a:tcPr/>
                </a:tc>
                <a:extLst>
                  <a:ext uri="{0D108BD9-81ED-4DB2-BD59-A6C34878D82A}">
                    <a16:rowId xmlns:a16="http://schemas.microsoft.com/office/drawing/2014/main" val="2944507796"/>
                  </a:ext>
                </a:extLst>
              </a:tr>
              <a:tr h="403606">
                <a:tc>
                  <a:txBody>
                    <a:bodyPr/>
                    <a:lstStyle/>
                    <a:p>
                      <a:r>
                        <a:rPr lang="en-US" sz="1200" b="1" dirty="0"/>
                        <a:t>Hospitalizations</a:t>
                      </a:r>
                    </a:p>
                  </a:txBody>
                  <a:tcPr>
                    <a:solidFill>
                      <a:schemeClr val="accent1"/>
                    </a:solidFill>
                  </a:tcPr>
                </a:tc>
                <a:tc>
                  <a:txBody>
                    <a:bodyPr/>
                    <a:lstStyle/>
                    <a:p>
                      <a:r>
                        <a:rPr lang="en-US" sz="1200" b="1" dirty="0"/>
                        <a:t>3x</a:t>
                      </a:r>
                    </a:p>
                  </a:txBody>
                  <a:tcPr/>
                </a:tc>
                <a:tc>
                  <a:txBody>
                    <a:bodyPr/>
                    <a:lstStyle/>
                    <a:p>
                      <a:r>
                        <a:rPr lang="en-US" sz="1200" b="1" dirty="0"/>
                        <a:t>1</a:t>
                      </a:r>
                    </a:p>
                  </a:txBody>
                  <a:tcPr/>
                </a:tc>
                <a:extLst>
                  <a:ext uri="{0D108BD9-81ED-4DB2-BD59-A6C34878D82A}">
                    <a16:rowId xmlns:a16="http://schemas.microsoft.com/office/drawing/2014/main" val="263191088"/>
                  </a:ext>
                </a:extLst>
              </a:tr>
              <a:tr h="403606">
                <a:tc>
                  <a:txBody>
                    <a:bodyPr/>
                    <a:lstStyle/>
                    <a:p>
                      <a:r>
                        <a:rPr lang="en-US" sz="1200" b="1" dirty="0"/>
                        <a:t>Deaths</a:t>
                      </a:r>
                    </a:p>
                  </a:txBody>
                  <a:tcPr>
                    <a:solidFill>
                      <a:schemeClr val="accent1"/>
                    </a:solidFill>
                  </a:tcPr>
                </a:tc>
                <a:tc>
                  <a:txBody>
                    <a:bodyPr/>
                    <a:lstStyle/>
                    <a:p>
                      <a:r>
                        <a:rPr lang="en-US" sz="1200" b="1" dirty="0"/>
                        <a:t>2x</a:t>
                      </a:r>
                    </a:p>
                  </a:txBody>
                  <a:tcPr/>
                </a:tc>
                <a:tc>
                  <a:txBody>
                    <a:bodyPr/>
                    <a:lstStyle/>
                    <a:p>
                      <a:r>
                        <a:rPr lang="en-US" sz="1200" b="1" dirty="0"/>
                        <a:t>1</a:t>
                      </a:r>
                    </a:p>
                  </a:txBody>
                  <a:tcPr/>
                </a:tc>
                <a:extLst>
                  <a:ext uri="{0D108BD9-81ED-4DB2-BD59-A6C34878D82A}">
                    <a16:rowId xmlns:a16="http://schemas.microsoft.com/office/drawing/2014/main" val="1100067672"/>
                  </a:ext>
                </a:extLst>
              </a:tr>
            </a:tbl>
          </a:graphicData>
        </a:graphic>
      </p:graphicFrame>
      <p:sp>
        <p:nvSpPr>
          <p:cNvPr id="3" name="Slide Number Placeholder 2"/>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42</a:t>
            </a:fld>
            <a:endParaRPr lang="en-US" dirty="0">
              <a:solidFill>
                <a:srgbClr val="FFFFFF"/>
              </a:solidFill>
              <a:ea typeface="ＭＳ Ｐゴシック" charset="0"/>
            </a:endParaRPr>
          </a:p>
        </p:txBody>
      </p:sp>
      <p:sp>
        <p:nvSpPr>
          <p:cNvPr id="11" name="Frame 10">
            <a:extLst>
              <a:ext uri="{FF2B5EF4-FFF2-40B4-BE49-F238E27FC236}">
                <a16:creationId xmlns:a16="http://schemas.microsoft.com/office/drawing/2014/main" id="{2AEC5DD6-3FAD-E74D-97E1-CE91709477CB}"/>
              </a:ext>
            </a:extLst>
          </p:cNvPr>
          <p:cNvSpPr/>
          <p:nvPr/>
        </p:nvSpPr>
        <p:spPr>
          <a:xfrm>
            <a:off x="3048000" y="2804362"/>
            <a:ext cx="381000" cy="228600"/>
          </a:xfrm>
          <a:prstGeom prst="frame">
            <a:avLst>
              <a:gd name="adj1"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a:extLst>
              <a:ext uri="{FF2B5EF4-FFF2-40B4-BE49-F238E27FC236}">
                <a16:creationId xmlns:a16="http://schemas.microsoft.com/office/drawing/2014/main" id="{55C76335-12BD-534D-841C-82BB56E1C80A}"/>
              </a:ext>
            </a:extLst>
          </p:cNvPr>
          <p:cNvSpPr/>
          <p:nvPr/>
        </p:nvSpPr>
        <p:spPr>
          <a:xfrm>
            <a:off x="3048000" y="3105150"/>
            <a:ext cx="381000" cy="228600"/>
          </a:xfrm>
          <a:prstGeom prst="frame">
            <a:avLst>
              <a:gd name="adj1" fmla="val 0"/>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chemeClr val="tx1"/>
              </a:solidFill>
            </a:endParaRPr>
          </a:p>
        </p:txBody>
      </p:sp>
      <p:sp>
        <p:nvSpPr>
          <p:cNvPr id="13" name="Frame 12">
            <a:extLst>
              <a:ext uri="{FF2B5EF4-FFF2-40B4-BE49-F238E27FC236}">
                <a16:creationId xmlns:a16="http://schemas.microsoft.com/office/drawing/2014/main" id="{5B6EA1BB-36C2-3443-AA64-94566D3458C7}"/>
              </a:ext>
            </a:extLst>
          </p:cNvPr>
          <p:cNvSpPr/>
          <p:nvPr/>
        </p:nvSpPr>
        <p:spPr>
          <a:xfrm>
            <a:off x="3960212" y="3105150"/>
            <a:ext cx="381000" cy="228600"/>
          </a:xfrm>
          <a:prstGeom prst="frame">
            <a:avLst>
              <a:gd name="adj1" fmla="val 350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Frame 13">
            <a:extLst>
              <a:ext uri="{FF2B5EF4-FFF2-40B4-BE49-F238E27FC236}">
                <a16:creationId xmlns:a16="http://schemas.microsoft.com/office/drawing/2014/main" id="{392B4C44-08CF-5342-ACA7-D64442704941}"/>
              </a:ext>
            </a:extLst>
          </p:cNvPr>
          <p:cNvSpPr/>
          <p:nvPr/>
        </p:nvSpPr>
        <p:spPr>
          <a:xfrm>
            <a:off x="3960212" y="2533725"/>
            <a:ext cx="381000" cy="240030"/>
          </a:xfrm>
          <a:prstGeom prst="frame">
            <a:avLst>
              <a:gd name="adj1"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Frame 14">
            <a:extLst>
              <a:ext uri="{FF2B5EF4-FFF2-40B4-BE49-F238E27FC236}">
                <a16:creationId xmlns:a16="http://schemas.microsoft.com/office/drawing/2014/main" id="{BE4C677F-9C4E-FC41-90B6-D3842E01335C}"/>
              </a:ext>
            </a:extLst>
          </p:cNvPr>
          <p:cNvSpPr/>
          <p:nvPr/>
        </p:nvSpPr>
        <p:spPr>
          <a:xfrm>
            <a:off x="3048000" y="2495550"/>
            <a:ext cx="381000" cy="240030"/>
          </a:xfrm>
          <a:prstGeom prst="frame">
            <a:avLst>
              <a:gd name="adj1"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ame 15">
            <a:extLst>
              <a:ext uri="{FF2B5EF4-FFF2-40B4-BE49-F238E27FC236}">
                <a16:creationId xmlns:a16="http://schemas.microsoft.com/office/drawing/2014/main" id="{68E9F372-27F0-CE41-AA58-A82E9BC4870A}"/>
              </a:ext>
            </a:extLst>
          </p:cNvPr>
          <p:cNvSpPr/>
          <p:nvPr/>
        </p:nvSpPr>
        <p:spPr>
          <a:xfrm>
            <a:off x="3960212" y="2804362"/>
            <a:ext cx="381000" cy="240030"/>
          </a:xfrm>
          <a:prstGeom prst="frame">
            <a:avLst>
              <a:gd name="adj1"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247624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86A6B-2FD0-D344-907C-388758B45ED1}"/>
              </a:ext>
            </a:extLst>
          </p:cNvPr>
          <p:cNvSpPr>
            <a:spLocks noGrp="1"/>
          </p:cNvSpPr>
          <p:nvPr>
            <p:ph type="title"/>
          </p:nvPr>
        </p:nvSpPr>
        <p:spPr/>
        <p:txBody>
          <a:bodyPr/>
          <a:lstStyle/>
          <a:p>
            <a:pPr algn="ctr"/>
            <a:r>
              <a:rPr lang="en-US" dirty="0"/>
              <a:t>PHNTX COVID-19 Outcomes</a:t>
            </a:r>
          </a:p>
        </p:txBody>
      </p:sp>
      <p:sp>
        <p:nvSpPr>
          <p:cNvPr id="3" name="Slide Number Placeholder 2">
            <a:extLst>
              <a:ext uri="{FF2B5EF4-FFF2-40B4-BE49-F238E27FC236}">
                <a16:creationId xmlns:a16="http://schemas.microsoft.com/office/drawing/2014/main" id="{15123B9D-293E-8D4A-83CA-4221D928E0BB}"/>
              </a:ext>
            </a:extLst>
          </p:cNvPr>
          <p:cNvSpPr>
            <a:spLocks noGrp="1"/>
          </p:cNvSpPr>
          <p:nvPr>
            <p:ph type="sldNum" sz="quarter" idx="12"/>
          </p:nvPr>
        </p:nvSpPr>
        <p:spPr/>
        <p:txBody>
          <a:bodyPr/>
          <a:lstStyle/>
          <a:p>
            <a:fld id="{DB0A249C-C385-6343-9E2D-0B8524CBBFBC}" type="slidenum">
              <a:rPr lang="en-US" smtClean="0">
                <a:solidFill>
                  <a:srgbClr val="FFFFFF"/>
                </a:solidFill>
              </a:rPr>
              <a:pPr/>
              <a:t>43</a:t>
            </a:fld>
            <a:endParaRPr lang="en-US" dirty="0">
              <a:solidFill>
                <a:srgbClr val="FFFFFF"/>
              </a:solidFill>
            </a:endParaRPr>
          </a:p>
        </p:txBody>
      </p:sp>
      <p:graphicFrame>
        <p:nvGraphicFramePr>
          <p:cNvPr id="5" name="SmartArt Placeholder 4">
            <a:extLst>
              <a:ext uri="{FF2B5EF4-FFF2-40B4-BE49-F238E27FC236}">
                <a16:creationId xmlns:a16="http://schemas.microsoft.com/office/drawing/2014/main" id="{BC9B932A-2852-A947-BF8C-535FBDE393AD}"/>
              </a:ext>
            </a:extLst>
          </p:cNvPr>
          <p:cNvGraphicFramePr>
            <a:graphicFrameLocks noGrp="1"/>
          </p:cNvGraphicFramePr>
          <p:nvPr>
            <p:ph type="dgm" sz="quarter" idx="13"/>
            <p:extLst>
              <p:ext uri="{D42A27DB-BD31-4B8C-83A1-F6EECF244321}">
                <p14:modId xmlns:p14="http://schemas.microsoft.com/office/powerpoint/2010/main" val="1028888706"/>
              </p:ext>
            </p:extLst>
          </p:nvPr>
        </p:nvGraphicFramePr>
        <p:xfrm>
          <a:off x="457200" y="1143000"/>
          <a:ext cx="8305800" cy="3371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127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2B3B-882E-40F3-A32F-6DD516915044}" type="slidenum">
              <a:rPr lang="en-US" smtClean="0"/>
              <a:pPr/>
              <a:t>44</a:t>
            </a:fld>
            <a:endParaRPr lang="en-US"/>
          </a:p>
        </p:txBody>
      </p:sp>
      <p:pic>
        <p:nvPicPr>
          <p:cNvPr id="5" name="Content Placeholder 4" descr="Graphical user interface, website&#10;&#10;Description automatically generated">
            <a:extLst>
              <a:ext uri="{FF2B5EF4-FFF2-40B4-BE49-F238E27FC236}">
                <a16:creationId xmlns:a16="http://schemas.microsoft.com/office/drawing/2014/main" id="{7460B684-7722-9D4F-B606-566D080CAF57}"/>
              </a:ext>
            </a:extLst>
          </p:cNvPr>
          <p:cNvPicPr>
            <a:picLocks noGrp="1" noChangeAspect="1"/>
          </p:cNvPicPr>
          <p:nvPr>
            <p:ph idx="4294967295"/>
          </p:nvPr>
        </p:nvPicPr>
        <p:blipFill rotWithShape="1">
          <a:blip r:embed="rId3"/>
          <a:srcRect l="228" r="1106"/>
          <a:stretch/>
        </p:blipFill>
        <p:spPr>
          <a:xfrm>
            <a:off x="762001" y="185738"/>
            <a:ext cx="7763932" cy="4367212"/>
          </a:xfrm>
          <a:prstGeom prst="rect">
            <a:avLst/>
          </a:prstGeom>
        </p:spPr>
      </p:pic>
    </p:spTree>
    <p:extLst>
      <p:ext uri="{BB962C8B-B14F-4D97-AF65-F5344CB8AC3E}">
        <p14:creationId xmlns:p14="http://schemas.microsoft.com/office/powerpoint/2010/main" val="4141464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2B3B-882E-40F3-A32F-6DD516915044}" type="slidenum">
              <a:rPr lang="en-US" smtClean="0"/>
              <a:pPr/>
              <a:t>45</a:t>
            </a:fld>
            <a:endParaRPr lang="en-US"/>
          </a:p>
        </p:txBody>
      </p:sp>
      <p:sp>
        <p:nvSpPr>
          <p:cNvPr id="5" name="Title 1">
            <a:extLst>
              <a:ext uri="{FF2B5EF4-FFF2-40B4-BE49-F238E27FC236}">
                <a16:creationId xmlns:a16="http://schemas.microsoft.com/office/drawing/2014/main" id="{75AE404E-B199-DA4E-AF63-F75BB5219080}"/>
              </a:ext>
            </a:extLst>
          </p:cNvPr>
          <p:cNvSpPr>
            <a:spLocks noGrp="1"/>
          </p:cNvSpPr>
          <p:nvPr>
            <p:ph type="title"/>
          </p:nvPr>
        </p:nvSpPr>
        <p:spPr>
          <a:xfrm>
            <a:off x="533400" y="228600"/>
            <a:ext cx="8229600" cy="721321"/>
          </a:xfrm>
        </p:spPr>
        <p:txBody>
          <a:bodyPr anchor="ctr">
            <a:noAutofit/>
          </a:bodyPr>
          <a:lstStyle/>
          <a:p>
            <a:pPr algn="ctr"/>
            <a:r>
              <a:rPr lang="en-US" sz="2800" dirty="0"/>
              <a:t>Primary Care Mitigating in Hospital </a:t>
            </a:r>
            <a:r>
              <a:rPr lang="en-US" sz="2800" b="1" dirty="0"/>
              <a:t>Death Rates</a:t>
            </a:r>
          </a:p>
        </p:txBody>
      </p:sp>
      <p:sp>
        <p:nvSpPr>
          <p:cNvPr id="6" name="Content Placeholder 2">
            <a:extLst>
              <a:ext uri="{FF2B5EF4-FFF2-40B4-BE49-F238E27FC236}">
                <a16:creationId xmlns:a16="http://schemas.microsoft.com/office/drawing/2014/main" id="{26A2826E-69AC-0446-A4CC-046DCF2CEA01}"/>
              </a:ext>
            </a:extLst>
          </p:cNvPr>
          <p:cNvSpPr>
            <a:spLocks noGrp="1"/>
          </p:cNvSpPr>
          <p:nvPr>
            <p:ph idx="1"/>
          </p:nvPr>
        </p:nvSpPr>
        <p:spPr>
          <a:xfrm>
            <a:off x="533400" y="2550121"/>
            <a:ext cx="7998388" cy="1926629"/>
          </a:xfrm>
        </p:spPr>
        <p:txBody>
          <a:bodyPr anchor="ctr">
            <a:noAutofit/>
          </a:bodyPr>
          <a:lstStyle/>
          <a:p>
            <a:r>
              <a:rPr lang="en-US" sz="2200" b="1" dirty="0"/>
              <a:t>Receipt of statins </a:t>
            </a:r>
            <a:r>
              <a:rPr lang="en-US" sz="2200" dirty="0"/>
              <a:t>(OR, 0.60; 95% CI, 0.56-0.65; P &lt; .001), </a:t>
            </a:r>
            <a:r>
              <a:rPr lang="en-US" sz="2200" dirty="0">
                <a:solidFill>
                  <a:srgbClr val="FF0000"/>
                </a:solidFill>
              </a:rPr>
              <a:t>40% reduction in death</a:t>
            </a:r>
            <a:endParaRPr lang="en-US" sz="2200" dirty="0"/>
          </a:p>
          <a:p>
            <a:r>
              <a:rPr lang="en-US" sz="2200" b="1" dirty="0"/>
              <a:t>Angiotensin-converting enzyme inhibitors</a:t>
            </a:r>
            <a:r>
              <a:rPr lang="en-US" sz="2200" dirty="0"/>
              <a:t> (OR, 0.53; 95% CI, 0.46-0.60; P &lt; .001), </a:t>
            </a:r>
            <a:r>
              <a:rPr lang="en-US" sz="2200" dirty="0">
                <a:solidFill>
                  <a:srgbClr val="FF0000"/>
                </a:solidFill>
              </a:rPr>
              <a:t>47% reduction in death</a:t>
            </a:r>
          </a:p>
          <a:p>
            <a:r>
              <a:rPr lang="en-US" sz="2200" b="1" dirty="0"/>
              <a:t>Calcium channel blockers </a:t>
            </a:r>
            <a:r>
              <a:rPr lang="en-US" sz="2200" dirty="0"/>
              <a:t>(OR, 0.73; 95% CI, 0.68-0.79; P &lt; .001), </a:t>
            </a:r>
            <a:r>
              <a:rPr lang="en-US" sz="2200" dirty="0">
                <a:solidFill>
                  <a:srgbClr val="FF0000"/>
                </a:solidFill>
              </a:rPr>
              <a:t>27% reduction in death</a:t>
            </a:r>
            <a:endParaRPr lang="en-US" sz="2200" dirty="0"/>
          </a:p>
        </p:txBody>
      </p:sp>
      <p:pic>
        <p:nvPicPr>
          <p:cNvPr id="7" name="Picture 6" descr="Graphical user interface, text, application, email&#10;&#10;Description automatically generated">
            <a:extLst>
              <a:ext uri="{FF2B5EF4-FFF2-40B4-BE49-F238E27FC236}">
                <a16:creationId xmlns:a16="http://schemas.microsoft.com/office/drawing/2014/main" id="{DE66F499-0A94-924C-B5C2-1089E858EB8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493"/>
          <a:stretch/>
        </p:blipFill>
        <p:spPr>
          <a:xfrm>
            <a:off x="1964799" y="875648"/>
            <a:ext cx="5214402" cy="1391302"/>
          </a:xfrm>
          <a:prstGeom prst="rect">
            <a:avLst/>
          </a:prstGeom>
        </p:spPr>
      </p:pic>
    </p:spTree>
    <p:extLst>
      <p:ext uri="{BB962C8B-B14F-4D97-AF65-F5344CB8AC3E}">
        <p14:creationId xmlns:p14="http://schemas.microsoft.com/office/powerpoint/2010/main" val="3461448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F68ACC6-F459-1A49-8967-185C7C50CF50}"/>
              </a:ext>
            </a:extLst>
          </p:cNvPr>
          <p:cNvSpPr>
            <a:spLocks noGrp="1"/>
          </p:cNvSpPr>
          <p:nvPr>
            <p:ph type="title"/>
          </p:nvPr>
        </p:nvSpPr>
        <p:spPr>
          <a:xfrm>
            <a:off x="304801" y="4121658"/>
            <a:ext cx="8516815" cy="445770"/>
          </a:xfrm>
        </p:spPr>
        <p:txBody>
          <a:bodyPr anchor="b">
            <a:normAutofit/>
          </a:bodyPr>
          <a:lstStyle/>
          <a:p>
            <a:r>
              <a:rPr lang="en-US"/>
              <a:t>Multimorbidity and Disparate Outcomes</a:t>
            </a:r>
          </a:p>
        </p:txBody>
      </p:sp>
      <p:sp>
        <p:nvSpPr>
          <p:cNvPr id="7" name="Slide Number Placeholder 6">
            <a:extLst>
              <a:ext uri="{FF2B5EF4-FFF2-40B4-BE49-F238E27FC236}">
                <a16:creationId xmlns:a16="http://schemas.microsoft.com/office/drawing/2014/main" id="{E7926A47-24BB-0742-9760-DD00B4953630}"/>
              </a:ext>
            </a:extLst>
          </p:cNvPr>
          <p:cNvSpPr>
            <a:spLocks noGrp="1"/>
          </p:cNvSpPr>
          <p:nvPr>
            <p:ph type="sldNum" sz="quarter" idx="12"/>
          </p:nvPr>
        </p:nvSpPr>
        <p:spPr>
          <a:xfrm>
            <a:off x="8531788" y="4729412"/>
            <a:ext cx="548640" cy="297180"/>
          </a:xfrm>
        </p:spPr>
        <p:txBody>
          <a:bodyPr anchor="ctr">
            <a:normAutofit/>
          </a:bodyPr>
          <a:lstStyle/>
          <a:p>
            <a:pPr>
              <a:lnSpc>
                <a:spcPct val="90000"/>
              </a:lnSpc>
              <a:spcAft>
                <a:spcPts val="600"/>
              </a:spcAft>
            </a:pPr>
            <a:fld id="{9F49499B-0A11-F941-988B-5A98BBA90756}" type="slidenum">
              <a:rPr lang="en-US" smtClean="0">
                <a:solidFill>
                  <a:srgbClr val="FFFFFF"/>
                </a:solidFill>
              </a:rPr>
              <a:pPr>
                <a:lnSpc>
                  <a:spcPct val="90000"/>
                </a:lnSpc>
                <a:spcAft>
                  <a:spcPts val="600"/>
                </a:spcAft>
              </a:pPr>
              <a:t>46</a:t>
            </a:fld>
            <a:endParaRPr lang="en-US">
              <a:solidFill>
                <a:srgbClr val="FFFFFF"/>
              </a:solidFill>
            </a:endParaRPr>
          </a:p>
        </p:txBody>
      </p:sp>
      <p:pic>
        <p:nvPicPr>
          <p:cNvPr id="12" name="Picture 11" descr="Chart&#10;&#10;Description automatically generated">
            <a:extLst>
              <a:ext uri="{FF2B5EF4-FFF2-40B4-BE49-F238E27FC236}">
                <a16:creationId xmlns:a16="http://schemas.microsoft.com/office/drawing/2014/main" id="{70B26CF3-4D4D-6C47-8EE5-BE5B8B20B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561" y="285750"/>
            <a:ext cx="6561292" cy="3707130"/>
          </a:xfrm>
          <a:prstGeom prst="rect">
            <a:avLst/>
          </a:prstGeom>
          <a:noFill/>
        </p:spPr>
      </p:pic>
      <p:sp>
        <p:nvSpPr>
          <p:cNvPr id="3" name="TextBox 2">
            <a:extLst>
              <a:ext uri="{FF2B5EF4-FFF2-40B4-BE49-F238E27FC236}">
                <a16:creationId xmlns:a16="http://schemas.microsoft.com/office/drawing/2014/main" id="{AE57C28D-8485-C145-84A8-4CD0C1AF5003}"/>
              </a:ext>
            </a:extLst>
          </p:cNvPr>
          <p:cNvSpPr txBox="1"/>
          <p:nvPr/>
        </p:nvSpPr>
        <p:spPr>
          <a:xfrm>
            <a:off x="1981200" y="314462"/>
            <a:ext cx="4952999"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1400" dirty="0"/>
              <a:t>50 PHNTX Patients Admitted with COVID-19  and Number Comorbid Conditions Including HIV</a:t>
            </a:r>
          </a:p>
        </p:txBody>
      </p:sp>
    </p:spTree>
    <p:extLst>
      <p:ext uri="{BB962C8B-B14F-4D97-AF65-F5344CB8AC3E}">
        <p14:creationId xmlns:p14="http://schemas.microsoft.com/office/powerpoint/2010/main" val="1000016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89C-A415-034D-AE9A-B712BD0C896F}"/>
              </a:ext>
            </a:extLst>
          </p:cNvPr>
          <p:cNvSpPr>
            <a:spLocks noGrp="1"/>
          </p:cNvSpPr>
          <p:nvPr>
            <p:ph type="title"/>
          </p:nvPr>
        </p:nvSpPr>
        <p:spPr>
          <a:xfrm>
            <a:off x="1485900" y="205979"/>
            <a:ext cx="6236677" cy="857250"/>
          </a:xfrm>
        </p:spPr>
        <p:txBody>
          <a:bodyPr anchor="ctr">
            <a:normAutofit/>
          </a:bodyPr>
          <a:lstStyle/>
          <a:p>
            <a:pPr algn="ctr">
              <a:lnSpc>
                <a:spcPct val="90000"/>
              </a:lnSpc>
            </a:pPr>
            <a:r>
              <a:rPr lang="en-US" sz="2325" dirty="0"/>
              <a:t>Resource- Rich Primary Care Counterbalancing Disparities in Health Outcomes</a:t>
            </a:r>
          </a:p>
        </p:txBody>
      </p:sp>
      <p:pic>
        <p:nvPicPr>
          <p:cNvPr id="5" name="Content Placeholder 4" descr="A picture containing text, sky, outdoor, sign&#10;&#10;Description automatically generated">
            <a:extLst>
              <a:ext uri="{FF2B5EF4-FFF2-40B4-BE49-F238E27FC236}">
                <a16:creationId xmlns:a16="http://schemas.microsoft.com/office/drawing/2014/main" id="{B12719B3-78EC-A343-ADBA-8C6F7DACFEF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300848" y="1828801"/>
            <a:ext cx="3099702" cy="1767233"/>
          </a:xfrm>
        </p:spPr>
      </p:pic>
      <p:sp>
        <p:nvSpPr>
          <p:cNvPr id="11" name="Slide Number Placeholder 4">
            <a:extLst>
              <a:ext uri="{FF2B5EF4-FFF2-40B4-BE49-F238E27FC236}">
                <a16:creationId xmlns:a16="http://schemas.microsoft.com/office/drawing/2014/main" id="{FBF50BAE-97B1-4B4B-B687-176B9FA3066B}"/>
              </a:ext>
            </a:extLst>
          </p:cNvPr>
          <p:cNvSpPr>
            <a:spLocks noGrp="1"/>
          </p:cNvSpPr>
          <p:nvPr>
            <p:ph type="sldNum" sz="quarter" idx="12"/>
          </p:nvPr>
        </p:nvSpPr>
        <p:spPr>
          <a:xfrm>
            <a:off x="8580120" y="4729412"/>
            <a:ext cx="411480" cy="297180"/>
          </a:xfrm>
        </p:spPr>
        <p:txBody>
          <a:bodyPr/>
          <a:lstStyle/>
          <a:p>
            <a:pPr>
              <a:spcAft>
                <a:spcPts val="450"/>
              </a:spcAft>
            </a:pPr>
            <a:fld id="{6E2D2B3B-882E-40F3-A32F-6DD516915044}" type="slidenum">
              <a:rPr lang="en-US" smtClean="0"/>
              <a:pPr>
                <a:spcAft>
                  <a:spcPts val="450"/>
                </a:spcAft>
              </a:pPr>
              <a:t>47</a:t>
            </a:fld>
            <a:endParaRPr lang="en-US" dirty="0"/>
          </a:p>
        </p:txBody>
      </p:sp>
      <p:graphicFrame>
        <p:nvGraphicFramePr>
          <p:cNvPr id="4" name="Content Placeholder 3">
            <a:extLst>
              <a:ext uri="{FF2B5EF4-FFF2-40B4-BE49-F238E27FC236}">
                <a16:creationId xmlns:a16="http://schemas.microsoft.com/office/drawing/2014/main" id="{98FC3306-E85D-3F4A-903D-D6487312826F}"/>
              </a:ext>
            </a:extLst>
          </p:cNvPr>
          <p:cNvGraphicFramePr>
            <a:graphicFrameLocks noGrp="1"/>
          </p:cNvGraphicFramePr>
          <p:nvPr>
            <p:ph sz="half" idx="2"/>
            <p:extLst>
              <p:ext uri="{D42A27DB-BD31-4B8C-83A1-F6EECF244321}">
                <p14:modId xmlns:p14="http://schemas.microsoft.com/office/powerpoint/2010/main" val="3694071807"/>
              </p:ext>
            </p:extLst>
          </p:nvPr>
        </p:nvGraphicFramePr>
        <p:xfrm>
          <a:off x="4457700" y="1152145"/>
          <a:ext cx="3028949" cy="33234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404924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AB4D8-DBD5-A544-9974-0CB4254C60B7}"/>
              </a:ext>
            </a:extLst>
          </p:cNvPr>
          <p:cNvSpPr>
            <a:spLocks noGrp="1"/>
          </p:cNvSpPr>
          <p:nvPr>
            <p:ph type="title"/>
          </p:nvPr>
        </p:nvSpPr>
        <p:spPr>
          <a:xfrm>
            <a:off x="685800" y="316230"/>
            <a:ext cx="7848599" cy="579120"/>
          </a:xfrm>
        </p:spPr>
        <p:txBody>
          <a:bodyPr anchor="b">
            <a:noAutofit/>
          </a:bodyPr>
          <a:lstStyle/>
          <a:p>
            <a:r>
              <a:rPr lang="en-US" sz="2400" dirty="0"/>
              <a:t>Primary Care Provider’s Role in Disrupting Unequal Outcomes Throughout the Continuum</a:t>
            </a:r>
          </a:p>
        </p:txBody>
      </p:sp>
      <p:sp>
        <p:nvSpPr>
          <p:cNvPr id="9" name="Slide Number Placeholder 2">
            <a:extLst>
              <a:ext uri="{FF2B5EF4-FFF2-40B4-BE49-F238E27FC236}">
                <a16:creationId xmlns:a16="http://schemas.microsoft.com/office/drawing/2014/main" id="{0F024CA3-76CC-4677-B336-6A7567D6F329}"/>
              </a:ext>
            </a:extLst>
          </p:cNvPr>
          <p:cNvSpPr>
            <a:spLocks noGrp="1"/>
          </p:cNvSpPr>
          <p:nvPr>
            <p:ph type="sldNum" sz="quarter" idx="12"/>
          </p:nvPr>
        </p:nvSpPr>
        <p:spPr>
          <a:xfrm>
            <a:off x="8580120" y="4729412"/>
            <a:ext cx="411480" cy="297180"/>
          </a:xfrm>
        </p:spPr>
        <p:txBody>
          <a:bodyPr/>
          <a:lstStyle/>
          <a:p>
            <a:pPr fontAlgn="base">
              <a:spcBef>
                <a:spcPct val="0"/>
              </a:spcBef>
              <a:spcAft>
                <a:spcPts val="450"/>
              </a:spcAft>
            </a:pPr>
            <a:fld id="{F7ACA5AA-DD8D-2B43-B4FE-0EDC6B4AB294}" type="slidenum">
              <a:rPr lang="en-US" smtClean="0">
                <a:solidFill>
                  <a:srgbClr val="FFFFFF"/>
                </a:solidFill>
                <a:ea typeface="ＭＳ Ｐゴシック" charset="0"/>
              </a:rPr>
              <a:pPr fontAlgn="base">
                <a:spcBef>
                  <a:spcPct val="0"/>
                </a:spcBef>
                <a:spcAft>
                  <a:spcPts val="450"/>
                </a:spcAft>
              </a:pPr>
              <a:t>48</a:t>
            </a:fld>
            <a:endParaRPr lang="en-US">
              <a:solidFill>
                <a:srgbClr val="FFFFFF"/>
              </a:solidFill>
              <a:ea typeface="ＭＳ Ｐゴシック" charset="0"/>
            </a:endParaRPr>
          </a:p>
        </p:txBody>
      </p:sp>
      <p:graphicFrame>
        <p:nvGraphicFramePr>
          <p:cNvPr id="4" name="Diagram 3">
            <a:extLst>
              <a:ext uri="{FF2B5EF4-FFF2-40B4-BE49-F238E27FC236}">
                <a16:creationId xmlns:a16="http://schemas.microsoft.com/office/drawing/2014/main" id="{16220468-B6D8-5849-A220-F473E2D53C35}"/>
              </a:ext>
            </a:extLst>
          </p:cNvPr>
          <p:cNvGraphicFramePr/>
          <p:nvPr>
            <p:extLst>
              <p:ext uri="{D42A27DB-BD31-4B8C-83A1-F6EECF244321}">
                <p14:modId xmlns:p14="http://schemas.microsoft.com/office/powerpoint/2010/main" val="2744593510"/>
              </p:ext>
            </p:extLst>
          </p:nvPr>
        </p:nvGraphicFramePr>
        <p:xfrm>
          <a:off x="1371600" y="788670"/>
          <a:ext cx="6387611" cy="2575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7490F7FF-5B43-452C-AF46-E1AC0082EA56}"/>
              </a:ext>
            </a:extLst>
          </p:cNvPr>
          <p:cNvGraphicFramePr/>
          <p:nvPr>
            <p:extLst>
              <p:ext uri="{D42A27DB-BD31-4B8C-83A1-F6EECF244321}">
                <p14:modId xmlns:p14="http://schemas.microsoft.com/office/powerpoint/2010/main" val="1634946034"/>
              </p:ext>
            </p:extLst>
          </p:nvPr>
        </p:nvGraphicFramePr>
        <p:xfrm>
          <a:off x="1485900" y="2465070"/>
          <a:ext cx="6387611" cy="296418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TextBox 2">
            <a:extLst>
              <a:ext uri="{FF2B5EF4-FFF2-40B4-BE49-F238E27FC236}">
                <a16:creationId xmlns:a16="http://schemas.microsoft.com/office/drawing/2014/main" id="{A970FB6B-0FB6-4C17-A554-7DA32434755F}"/>
              </a:ext>
            </a:extLst>
          </p:cNvPr>
          <p:cNvSpPr txBox="1"/>
          <p:nvPr/>
        </p:nvSpPr>
        <p:spPr>
          <a:xfrm>
            <a:off x="1981200" y="4705350"/>
            <a:ext cx="5448300" cy="461665"/>
          </a:xfrm>
          <a:prstGeom prst="rect">
            <a:avLst/>
          </a:prstGeom>
          <a:noFill/>
        </p:spPr>
        <p:txBody>
          <a:bodyPr wrap="square" rtlCol="0">
            <a:spAutoFit/>
          </a:bodyPr>
          <a:lstStyle/>
          <a:p>
            <a:pPr algn="ctr"/>
            <a:r>
              <a:rPr lang="en-US" sz="1200" dirty="0">
                <a:solidFill>
                  <a:schemeClr val="bg1"/>
                </a:solidFill>
              </a:rPr>
              <a:t>ER=emergency room; ICU=intensive care unit; DNR=do not resuscitate; LTAC=long term acute care</a:t>
            </a:r>
          </a:p>
        </p:txBody>
      </p:sp>
    </p:spTree>
    <p:extLst>
      <p:ext uri="{BB962C8B-B14F-4D97-AF65-F5344CB8AC3E}">
        <p14:creationId xmlns:p14="http://schemas.microsoft.com/office/powerpoint/2010/main" val="2288011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5F2237B-FB52-6F44-BA33-192DAF44399A}"/>
              </a:ext>
            </a:extLst>
          </p:cNvPr>
          <p:cNvSpPr>
            <a:spLocks noGrp="1"/>
          </p:cNvSpPr>
          <p:nvPr>
            <p:ph type="title"/>
          </p:nvPr>
        </p:nvSpPr>
        <p:spPr>
          <a:xfrm>
            <a:off x="457200" y="205979"/>
            <a:ext cx="8315569" cy="758776"/>
          </a:xfrm>
        </p:spPr>
        <p:txBody>
          <a:bodyPr anchor="ctr">
            <a:normAutofit/>
          </a:bodyPr>
          <a:lstStyle/>
          <a:p>
            <a:pPr algn="ctr"/>
            <a:r>
              <a:rPr lang="en-US" dirty="0"/>
              <a:t>Primary Care and PCMH Work</a:t>
            </a:r>
          </a:p>
        </p:txBody>
      </p:sp>
      <p:graphicFrame>
        <p:nvGraphicFramePr>
          <p:cNvPr id="6" name="Table 7">
            <a:extLst>
              <a:ext uri="{FF2B5EF4-FFF2-40B4-BE49-F238E27FC236}">
                <a16:creationId xmlns:a16="http://schemas.microsoft.com/office/drawing/2014/main" id="{56F9C728-F6F1-2E44-A8A5-75C343C71127}"/>
              </a:ext>
            </a:extLst>
          </p:cNvPr>
          <p:cNvGraphicFramePr>
            <a:graphicFrameLocks noGrp="1"/>
          </p:cNvGraphicFramePr>
          <p:nvPr>
            <p:ph sz="half" idx="1"/>
            <p:extLst>
              <p:ext uri="{D42A27DB-BD31-4B8C-83A1-F6EECF244321}">
                <p14:modId xmlns:p14="http://schemas.microsoft.com/office/powerpoint/2010/main" val="465342813"/>
              </p:ext>
            </p:extLst>
          </p:nvPr>
        </p:nvGraphicFramePr>
        <p:xfrm>
          <a:off x="457200" y="964756"/>
          <a:ext cx="4191000" cy="3641954"/>
        </p:xfrm>
        <a:graphic>
          <a:graphicData uri="http://schemas.openxmlformats.org/drawingml/2006/table">
            <a:tbl>
              <a:tblPr firstRow="1" bandRow="1">
                <a:tableStyleId>{21E4AEA4-8DFA-4A89-87EB-49C32662AFE0}</a:tableStyleId>
              </a:tblPr>
              <a:tblGrid>
                <a:gridCol w="2819400">
                  <a:extLst>
                    <a:ext uri="{9D8B030D-6E8A-4147-A177-3AD203B41FA5}">
                      <a16:colId xmlns:a16="http://schemas.microsoft.com/office/drawing/2014/main" val="1160933274"/>
                    </a:ext>
                  </a:extLst>
                </a:gridCol>
                <a:gridCol w="1371600">
                  <a:extLst>
                    <a:ext uri="{9D8B030D-6E8A-4147-A177-3AD203B41FA5}">
                      <a16:colId xmlns:a16="http://schemas.microsoft.com/office/drawing/2014/main" val="1398796539"/>
                    </a:ext>
                  </a:extLst>
                </a:gridCol>
              </a:tblGrid>
              <a:tr h="600953">
                <a:tc>
                  <a:txBody>
                    <a:bodyPr/>
                    <a:lstStyle/>
                    <a:p>
                      <a:r>
                        <a:rPr lang="en-US" sz="1200" dirty="0">
                          <a:solidFill>
                            <a:schemeClr val="bg1"/>
                          </a:solidFill>
                        </a:rPr>
                        <a:t>1 case</a:t>
                      </a:r>
                    </a:p>
                  </a:txBody>
                  <a:tcPr>
                    <a:solidFill>
                      <a:schemeClr val="accent1"/>
                    </a:solidFill>
                  </a:tcPr>
                </a:tc>
                <a:tc>
                  <a:txBody>
                    <a:bodyPr/>
                    <a:lstStyle/>
                    <a:p>
                      <a:r>
                        <a:rPr lang="en-US" sz="1200" dirty="0">
                          <a:solidFill>
                            <a:schemeClr val="bg1"/>
                          </a:solidFill>
                        </a:rPr>
                        <a:t>$ Cost of Poor Outcome</a:t>
                      </a:r>
                    </a:p>
                  </a:txBody>
                  <a:tcPr>
                    <a:solidFill>
                      <a:schemeClr val="accent1"/>
                    </a:solidFill>
                  </a:tcPr>
                </a:tc>
                <a:extLst>
                  <a:ext uri="{0D108BD9-81ED-4DB2-BD59-A6C34878D82A}">
                    <a16:rowId xmlns:a16="http://schemas.microsoft.com/office/drawing/2014/main" val="2736207350"/>
                  </a:ext>
                </a:extLst>
              </a:tr>
              <a:tr h="337822">
                <a:tc>
                  <a:txBody>
                    <a:bodyPr/>
                    <a:lstStyle/>
                    <a:p>
                      <a:r>
                        <a:rPr lang="en-US" sz="1400" dirty="0"/>
                        <a:t>Viral Transmission</a:t>
                      </a:r>
                    </a:p>
                  </a:txBody>
                  <a:tcPr/>
                </a:tc>
                <a:tc>
                  <a:txBody>
                    <a:bodyPr/>
                    <a:lstStyle/>
                    <a:p>
                      <a:r>
                        <a:rPr lang="en-US" sz="1400" dirty="0"/>
                        <a:t>$501,000 </a:t>
                      </a:r>
                      <a:r>
                        <a:rPr lang="en-US" sz="1400" baseline="30000" dirty="0"/>
                        <a:t>1</a:t>
                      </a:r>
                      <a:endParaRPr lang="en-US" sz="1400" dirty="0"/>
                    </a:p>
                  </a:txBody>
                  <a:tcPr/>
                </a:tc>
                <a:extLst>
                  <a:ext uri="{0D108BD9-81ED-4DB2-BD59-A6C34878D82A}">
                    <a16:rowId xmlns:a16="http://schemas.microsoft.com/office/drawing/2014/main" val="3053107590"/>
                  </a:ext>
                </a:extLst>
              </a:tr>
              <a:tr h="400635">
                <a:tc>
                  <a:txBody>
                    <a:bodyPr/>
                    <a:lstStyle/>
                    <a:p>
                      <a:r>
                        <a:rPr lang="en-US" sz="1400" dirty="0"/>
                        <a:t>CVD Admission for PCI</a:t>
                      </a:r>
                    </a:p>
                  </a:txBody>
                  <a:tcPr/>
                </a:tc>
                <a:tc>
                  <a:txBody>
                    <a:bodyPr/>
                    <a:lstStyle/>
                    <a:p>
                      <a:r>
                        <a:rPr lang="en-US" sz="1400" dirty="0"/>
                        <a:t>$22,058</a:t>
                      </a:r>
                      <a:r>
                        <a:rPr lang="en-US" sz="1400" baseline="30000" dirty="0"/>
                        <a:t>2</a:t>
                      </a:r>
                      <a:endParaRPr lang="en-US" sz="1400" dirty="0"/>
                    </a:p>
                  </a:txBody>
                  <a:tcPr/>
                </a:tc>
                <a:extLst>
                  <a:ext uri="{0D108BD9-81ED-4DB2-BD59-A6C34878D82A}">
                    <a16:rowId xmlns:a16="http://schemas.microsoft.com/office/drawing/2014/main" val="734698284"/>
                  </a:ext>
                </a:extLst>
              </a:tr>
              <a:tr h="419984">
                <a:tc>
                  <a:txBody>
                    <a:bodyPr/>
                    <a:lstStyle/>
                    <a:p>
                      <a:r>
                        <a:rPr lang="en-US" sz="1400" dirty="0"/>
                        <a:t>COVID Hospitalization &lt;6 days</a:t>
                      </a:r>
                    </a:p>
                  </a:txBody>
                  <a:tcPr/>
                </a:tc>
                <a:tc>
                  <a:txBody>
                    <a:bodyPr/>
                    <a:lstStyle/>
                    <a:p>
                      <a:r>
                        <a:rPr lang="en-US" sz="1400" b="0" kern="1200" dirty="0">
                          <a:solidFill>
                            <a:schemeClr val="dk1"/>
                          </a:solidFill>
                          <a:effectLst/>
                        </a:rPr>
                        <a:t>$51,389 </a:t>
                      </a:r>
                      <a:r>
                        <a:rPr lang="en-US" sz="1400" b="0" kern="1200" baseline="30000" dirty="0">
                          <a:solidFill>
                            <a:schemeClr val="dk1"/>
                          </a:solidFill>
                          <a:effectLst/>
                        </a:rPr>
                        <a:t>3</a:t>
                      </a:r>
                      <a:endParaRPr lang="en-US" sz="1400" dirty="0"/>
                    </a:p>
                  </a:txBody>
                  <a:tcPr/>
                </a:tc>
                <a:extLst>
                  <a:ext uri="{0D108BD9-81ED-4DB2-BD59-A6C34878D82A}">
                    <a16:rowId xmlns:a16="http://schemas.microsoft.com/office/drawing/2014/main" val="1983088707"/>
                  </a:ext>
                </a:extLst>
              </a:tr>
              <a:tr h="400635">
                <a:tc>
                  <a:txBody>
                    <a:bodyPr/>
                    <a:lstStyle/>
                    <a:p>
                      <a:r>
                        <a:rPr lang="en-US" sz="1400" dirty="0"/>
                        <a:t>COVID-19 ER</a:t>
                      </a:r>
                    </a:p>
                    <a:p>
                      <a:r>
                        <a:rPr lang="en-US" sz="1400" dirty="0"/>
                        <a:t>Visit in Texas</a:t>
                      </a:r>
                    </a:p>
                  </a:txBody>
                  <a:tcPr/>
                </a:tc>
                <a:tc>
                  <a:txBody>
                    <a:bodyPr/>
                    <a:lstStyle/>
                    <a:p>
                      <a:r>
                        <a:rPr lang="en-US" sz="1400" dirty="0"/>
                        <a:t>$2318</a:t>
                      </a:r>
                      <a:r>
                        <a:rPr lang="en-US" sz="1400" baseline="30000" dirty="0"/>
                        <a:t>4</a:t>
                      </a:r>
                      <a:endParaRPr lang="en-US" sz="1400" dirty="0"/>
                    </a:p>
                  </a:txBody>
                  <a:tcPr/>
                </a:tc>
                <a:extLst>
                  <a:ext uri="{0D108BD9-81ED-4DB2-BD59-A6C34878D82A}">
                    <a16:rowId xmlns:a16="http://schemas.microsoft.com/office/drawing/2014/main" val="545232928"/>
                  </a:ext>
                </a:extLst>
              </a:tr>
              <a:tr h="400635">
                <a:tc>
                  <a:txBody>
                    <a:bodyPr/>
                    <a:lstStyle/>
                    <a:p>
                      <a:r>
                        <a:rPr lang="en-US" sz="1400" dirty="0"/>
                        <a:t>Hospital Cost for Deceased Status &gt;15 days LOS</a:t>
                      </a:r>
                    </a:p>
                  </a:txBody>
                  <a:tcPr/>
                </a:tc>
                <a:tc>
                  <a:txBody>
                    <a:bodyPr/>
                    <a:lstStyle/>
                    <a:p>
                      <a:r>
                        <a:rPr lang="en-US" sz="1400" b="0" kern="1200" dirty="0">
                          <a:solidFill>
                            <a:schemeClr val="dk1"/>
                          </a:solidFill>
                          <a:effectLst/>
                        </a:rPr>
                        <a:t>$460,989.</a:t>
                      </a:r>
                      <a:endParaRPr lang="en-US" sz="1400" dirty="0"/>
                    </a:p>
                  </a:txBody>
                  <a:tcPr/>
                </a:tc>
                <a:extLst>
                  <a:ext uri="{0D108BD9-81ED-4DB2-BD59-A6C34878D82A}">
                    <a16:rowId xmlns:a16="http://schemas.microsoft.com/office/drawing/2014/main" val="676067157"/>
                  </a:ext>
                </a:extLst>
              </a:tr>
              <a:tr h="541440">
                <a:tc>
                  <a:txBody>
                    <a:bodyPr/>
                    <a:lstStyle/>
                    <a:p>
                      <a:r>
                        <a:rPr lang="en-US" sz="1400" dirty="0"/>
                        <a:t>COVID-19 Vaccination Prevents Outpatient Prescription Costs</a:t>
                      </a:r>
                    </a:p>
                  </a:txBody>
                  <a:tcPr/>
                </a:tc>
                <a:tc>
                  <a:txBody>
                    <a:bodyPr/>
                    <a:lstStyle/>
                    <a:p>
                      <a:r>
                        <a:rPr lang="en-US" sz="1400" dirty="0"/>
                        <a:t>$1000 </a:t>
                      </a:r>
                      <a:r>
                        <a:rPr lang="en-US" sz="1400" baseline="30000" dirty="0"/>
                        <a:t>5</a:t>
                      </a:r>
                      <a:endParaRPr lang="en-US" sz="1400" dirty="0"/>
                    </a:p>
                  </a:txBody>
                  <a:tcPr/>
                </a:tc>
                <a:extLst>
                  <a:ext uri="{0D108BD9-81ED-4DB2-BD59-A6C34878D82A}">
                    <a16:rowId xmlns:a16="http://schemas.microsoft.com/office/drawing/2014/main" val="3127347560"/>
                  </a:ext>
                </a:extLst>
              </a:tr>
              <a:tr h="270720">
                <a:tc>
                  <a:txBody>
                    <a:bodyPr/>
                    <a:lstStyle/>
                    <a:p>
                      <a:r>
                        <a:rPr lang="en-US" sz="1400" dirty="0"/>
                        <a:t>Total</a:t>
                      </a:r>
                    </a:p>
                  </a:txBody>
                  <a:tcPr/>
                </a:tc>
                <a:tc>
                  <a:txBody>
                    <a:bodyPr/>
                    <a:lstStyle/>
                    <a:p>
                      <a:r>
                        <a:rPr lang="en-US" sz="1400" dirty="0"/>
                        <a:t>$1,038,664</a:t>
                      </a:r>
                    </a:p>
                  </a:txBody>
                  <a:tcPr/>
                </a:tc>
                <a:extLst>
                  <a:ext uri="{0D108BD9-81ED-4DB2-BD59-A6C34878D82A}">
                    <a16:rowId xmlns:a16="http://schemas.microsoft.com/office/drawing/2014/main" val="168653734"/>
                  </a:ext>
                </a:extLst>
              </a:tr>
            </a:tbl>
          </a:graphicData>
        </a:graphic>
      </p:graphicFrame>
      <p:sp>
        <p:nvSpPr>
          <p:cNvPr id="2" name="Slide Number Placeholder 1">
            <a:extLst>
              <a:ext uri="{FF2B5EF4-FFF2-40B4-BE49-F238E27FC236}">
                <a16:creationId xmlns:a16="http://schemas.microsoft.com/office/drawing/2014/main" id="{1CA1D661-FAE3-7545-87A4-2A2F79954682}"/>
              </a:ext>
            </a:extLst>
          </p:cNvPr>
          <p:cNvSpPr>
            <a:spLocks noGrp="1"/>
          </p:cNvSpPr>
          <p:nvPr>
            <p:ph type="sldNum" sz="quarter" idx="12"/>
          </p:nvPr>
        </p:nvSpPr>
        <p:spPr>
          <a:xfrm>
            <a:off x="8531788" y="4729412"/>
            <a:ext cx="548640" cy="297180"/>
          </a:xfrm>
        </p:spPr>
        <p:txBody>
          <a:bodyPr anchor="ctr">
            <a:normAutofit/>
          </a:bodyPr>
          <a:lstStyle/>
          <a:p>
            <a:pPr fontAlgn="base">
              <a:lnSpc>
                <a:spcPct val="90000"/>
              </a:lnSpc>
              <a:spcBef>
                <a:spcPct val="0"/>
              </a:spcBef>
              <a:spcAft>
                <a:spcPts val="600"/>
              </a:spcAft>
            </a:pPr>
            <a:fld id="{F7ACA5AA-DD8D-2B43-B4FE-0EDC6B4AB294}" type="slidenum">
              <a:rPr lang="en-US" smtClean="0"/>
              <a:pPr fontAlgn="base">
                <a:lnSpc>
                  <a:spcPct val="90000"/>
                </a:lnSpc>
                <a:spcBef>
                  <a:spcPct val="0"/>
                </a:spcBef>
                <a:spcAft>
                  <a:spcPts val="600"/>
                </a:spcAft>
              </a:pPr>
              <a:t>49</a:t>
            </a:fld>
            <a:endParaRPr lang="en-US"/>
          </a:p>
        </p:txBody>
      </p:sp>
      <p:graphicFrame>
        <p:nvGraphicFramePr>
          <p:cNvPr id="7" name="Content Placeholder 4">
            <a:extLst>
              <a:ext uri="{FF2B5EF4-FFF2-40B4-BE49-F238E27FC236}">
                <a16:creationId xmlns:a16="http://schemas.microsoft.com/office/drawing/2014/main" id="{AC8DA953-3463-42BF-8875-980C0DDCBE13}"/>
              </a:ext>
            </a:extLst>
          </p:cNvPr>
          <p:cNvGraphicFramePr>
            <a:graphicFrameLocks noGrp="1"/>
          </p:cNvGraphicFramePr>
          <p:nvPr>
            <p:ph sz="half" idx="2"/>
            <p:extLst>
              <p:ext uri="{D42A27DB-BD31-4B8C-83A1-F6EECF244321}">
                <p14:modId xmlns:p14="http://schemas.microsoft.com/office/powerpoint/2010/main" val="907197868"/>
              </p:ext>
            </p:extLst>
          </p:nvPr>
        </p:nvGraphicFramePr>
        <p:xfrm>
          <a:off x="4800599" y="964756"/>
          <a:ext cx="3657600" cy="36643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9BD08B9-6E38-464E-89FB-F685F80F3660}"/>
              </a:ext>
            </a:extLst>
          </p:cNvPr>
          <p:cNvSpPr txBox="1"/>
          <p:nvPr/>
        </p:nvSpPr>
        <p:spPr>
          <a:xfrm>
            <a:off x="1447800" y="4705350"/>
            <a:ext cx="6553200" cy="461665"/>
          </a:xfrm>
          <a:prstGeom prst="rect">
            <a:avLst/>
          </a:prstGeom>
          <a:noFill/>
        </p:spPr>
        <p:txBody>
          <a:bodyPr wrap="square" rtlCol="0">
            <a:spAutoFit/>
          </a:bodyPr>
          <a:lstStyle/>
          <a:p>
            <a:pPr algn="ctr"/>
            <a:r>
              <a:rPr lang="en-US" sz="1200" dirty="0">
                <a:solidFill>
                  <a:schemeClr val="bg1"/>
                </a:solidFill>
              </a:rPr>
              <a:t>PCMH=patient centered medical home; CVD=cardiovascular disease; PCI=percutaneous coronary intervention/angioplasty with stent; LOS=length of stay</a:t>
            </a:r>
          </a:p>
        </p:txBody>
      </p:sp>
    </p:spTree>
    <p:extLst>
      <p:ext uri="{BB962C8B-B14F-4D97-AF65-F5344CB8AC3E}">
        <p14:creationId xmlns:p14="http://schemas.microsoft.com/office/powerpoint/2010/main" val="3580678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0809C-CBDB-1448-A159-25ABA2442208}"/>
              </a:ext>
            </a:extLst>
          </p:cNvPr>
          <p:cNvSpPr>
            <a:spLocks noGrp="1"/>
          </p:cNvSpPr>
          <p:nvPr>
            <p:ph type="title"/>
          </p:nvPr>
        </p:nvSpPr>
        <p:spPr/>
        <p:txBody>
          <a:bodyPr/>
          <a:lstStyle/>
          <a:p>
            <a:pPr algn="ctr"/>
            <a:r>
              <a:rPr lang="en-US" dirty="0"/>
              <a:t>Primary Care and the Community</a:t>
            </a:r>
          </a:p>
        </p:txBody>
      </p:sp>
      <p:sp>
        <p:nvSpPr>
          <p:cNvPr id="3" name="Content Placeholder 2">
            <a:extLst>
              <a:ext uri="{FF2B5EF4-FFF2-40B4-BE49-F238E27FC236}">
                <a16:creationId xmlns:a16="http://schemas.microsoft.com/office/drawing/2014/main" id="{3FCD49B2-9BE7-4C4A-8AD0-8440D94315DD}"/>
              </a:ext>
            </a:extLst>
          </p:cNvPr>
          <p:cNvSpPr>
            <a:spLocks noGrp="1"/>
          </p:cNvSpPr>
          <p:nvPr>
            <p:ph idx="1"/>
          </p:nvPr>
        </p:nvSpPr>
        <p:spPr>
          <a:xfrm>
            <a:off x="457200" y="1200150"/>
            <a:ext cx="8315569" cy="3352799"/>
          </a:xfrm>
        </p:spPr>
        <p:txBody>
          <a:bodyPr>
            <a:normAutofit fontScale="85000" lnSpcReduction="20000"/>
          </a:bodyPr>
          <a:lstStyle/>
          <a:p>
            <a:r>
              <a:rPr lang="en-US" dirty="0"/>
              <a:t>Abramson and </a:t>
            </a:r>
            <a:r>
              <a:rPr lang="en-US" dirty="0" err="1"/>
              <a:t>Kark</a:t>
            </a:r>
            <a:r>
              <a:rPr lang="en-US" dirty="0"/>
              <a:t> (1983) pioneered an emphasis on </a:t>
            </a:r>
            <a:r>
              <a:rPr lang="en-US" b="1" dirty="0"/>
              <a:t>communities </a:t>
            </a:r>
            <a:r>
              <a:rPr lang="en-US" dirty="0"/>
              <a:t>and their </a:t>
            </a:r>
            <a:r>
              <a:rPr lang="en-US" b="1" dirty="0"/>
              <a:t>connections</a:t>
            </a:r>
            <a:r>
              <a:rPr lang="en-US" dirty="0"/>
              <a:t> with health practitioners. They viewed community-oriented primary care (COPC) as "a strategy whereby elements of primary health care and of community medicine are systematically developed and brought together in a </a:t>
            </a:r>
            <a:r>
              <a:rPr lang="en-US" b="1" dirty="0"/>
              <a:t>coordinated practice”</a:t>
            </a:r>
          </a:p>
          <a:p>
            <a:endParaRPr lang="en-US" sz="1000" b="1" dirty="0"/>
          </a:p>
          <a:p>
            <a:r>
              <a:rPr lang="en-US" dirty="0"/>
              <a:t>IOM in 1984 addressed COPC. That report described </a:t>
            </a:r>
            <a:r>
              <a:rPr lang="en-US" i="1" dirty="0"/>
              <a:t>community-oriented primary care </a:t>
            </a:r>
            <a:r>
              <a:rPr lang="en-US" dirty="0"/>
              <a:t>operationally as the provision of primary care services </a:t>
            </a:r>
            <a:r>
              <a:rPr lang="en-US" b="1" i="1" dirty="0"/>
              <a:t>to a defined community</a:t>
            </a:r>
            <a:r>
              <a:rPr lang="en-US" dirty="0"/>
              <a:t>, coupled with systematic efforts to </a:t>
            </a:r>
            <a:r>
              <a:rPr lang="en-US" b="1" dirty="0"/>
              <a:t>identify and address the major health problems </a:t>
            </a:r>
            <a:r>
              <a:rPr lang="en-US" dirty="0"/>
              <a:t>of that community through effective modifications in both the primary care services and other appropriate community health programs (IOM, 1984, p. 2).</a:t>
            </a:r>
          </a:p>
          <a:p>
            <a:endParaRPr lang="en-US" dirty="0"/>
          </a:p>
        </p:txBody>
      </p:sp>
      <p:sp>
        <p:nvSpPr>
          <p:cNvPr id="4" name="Slide Number Placeholder 3">
            <a:extLst>
              <a:ext uri="{FF2B5EF4-FFF2-40B4-BE49-F238E27FC236}">
                <a16:creationId xmlns:a16="http://schemas.microsoft.com/office/drawing/2014/main" id="{71E7DA41-093A-3E4A-B7A2-BCC5FFC4D802}"/>
              </a:ext>
            </a:extLst>
          </p:cNvPr>
          <p:cNvSpPr>
            <a:spLocks noGrp="1"/>
          </p:cNvSpPr>
          <p:nvPr>
            <p:ph type="sldNum" sz="quarter" idx="12"/>
          </p:nvPr>
        </p:nvSpPr>
        <p:spPr/>
        <p:txBody>
          <a:bodyPr/>
          <a:lstStyle/>
          <a:p>
            <a:fld id="{6E2D2B3B-882E-40F3-A32F-6DD516915044}" type="slidenum">
              <a:rPr lang="en-US" smtClean="0"/>
              <a:pPr/>
              <a:t>5</a:t>
            </a:fld>
            <a:endParaRPr lang="en-US"/>
          </a:p>
        </p:txBody>
      </p:sp>
      <p:sp>
        <p:nvSpPr>
          <p:cNvPr id="5" name="TextBox 4">
            <a:extLst>
              <a:ext uri="{FF2B5EF4-FFF2-40B4-BE49-F238E27FC236}">
                <a16:creationId xmlns:a16="http://schemas.microsoft.com/office/drawing/2014/main" id="{C854632F-C478-3046-9B44-D2725C946CDC}"/>
              </a:ext>
            </a:extLst>
          </p:cNvPr>
          <p:cNvSpPr txBox="1"/>
          <p:nvPr/>
        </p:nvSpPr>
        <p:spPr>
          <a:xfrm>
            <a:off x="1577340" y="477774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713015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BBA36-DA58-9641-85EA-24E62EE404BE}"/>
              </a:ext>
            </a:extLst>
          </p:cNvPr>
          <p:cNvSpPr>
            <a:spLocks noGrp="1"/>
          </p:cNvSpPr>
          <p:nvPr>
            <p:ph type="title"/>
          </p:nvPr>
        </p:nvSpPr>
        <p:spPr>
          <a:xfrm>
            <a:off x="1485900" y="205979"/>
            <a:ext cx="6236677" cy="857250"/>
          </a:xfrm>
        </p:spPr>
        <p:txBody>
          <a:bodyPr anchor="ctr">
            <a:normAutofit/>
          </a:bodyPr>
          <a:lstStyle/>
          <a:p>
            <a:pPr algn="ctr">
              <a:lnSpc>
                <a:spcPct val="90000"/>
              </a:lnSpc>
            </a:pPr>
            <a:r>
              <a:rPr lang="en-US" sz="2775" dirty="0"/>
              <a:t>Any questions?</a:t>
            </a:r>
            <a:br>
              <a:rPr lang="en-US" sz="2775" dirty="0"/>
            </a:br>
            <a:r>
              <a:rPr lang="en-US" sz="2775" dirty="0"/>
              <a:t>Thank you!</a:t>
            </a:r>
          </a:p>
        </p:txBody>
      </p:sp>
      <p:sp>
        <p:nvSpPr>
          <p:cNvPr id="4" name="Slide Number Placeholder 3">
            <a:extLst>
              <a:ext uri="{FF2B5EF4-FFF2-40B4-BE49-F238E27FC236}">
                <a16:creationId xmlns:a16="http://schemas.microsoft.com/office/drawing/2014/main" id="{F5C04988-FD12-0041-A73A-6E1CA4081DCF}"/>
              </a:ext>
            </a:extLst>
          </p:cNvPr>
          <p:cNvSpPr>
            <a:spLocks noGrp="1"/>
          </p:cNvSpPr>
          <p:nvPr>
            <p:ph type="sldNum" sz="quarter" idx="12"/>
          </p:nvPr>
        </p:nvSpPr>
        <p:spPr>
          <a:xfrm>
            <a:off x="8580120" y="4729412"/>
            <a:ext cx="411480" cy="297180"/>
          </a:xfrm>
        </p:spPr>
        <p:txBody>
          <a:bodyPr anchor="ctr">
            <a:normAutofit lnSpcReduction="10000"/>
          </a:bodyPr>
          <a:lstStyle/>
          <a:p>
            <a:pPr>
              <a:spcAft>
                <a:spcPts val="450"/>
              </a:spcAft>
            </a:pPr>
            <a:fld id="{3D987DAA-A896-1841-BC8A-D645CCE33E3D}" type="slidenum">
              <a:rPr lang="en-US" smtClean="0"/>
              <a:pPr>
                <a:spcAft>
                  <a:spcPts val="450"/>
                </a:spcAft>
              </a:pPr>
              <a:t>50</a:t>
            </a:fld>
            <a:endParaRPr lang="en-US"/>
          </a:p>
        </p:txBody>
      </p:sp>
      <p:graphicFrame>
        <p:nvGraphicFramePr>
          <p:cNvPr id="7" name="Text Placeholder 2">
            <a:extLst>
              <a:ext uri="{FF2B5EF4-FFF2-40B4-BE49-F238E27FC236}">
                <a16:creationId xmlns:a16="http://schemas.microsoft.com/office/drawing/2014/main" id="{FCB005FF-4DA8-4532-B030-9686F3A62A0C}"/>
              </a:ext>
            </a:extLst>
          </p:cNvPr>
          <p:cNvGraphicFramePr/>
          <p:nvPr>
            <p:extLst>
              <p:ext uri="{D42A27DB-BD31-4B8C-83A1-F6EECF244321}">
                <p14:modId xmlns:p14="http://schemas.microsoft.com/office/powerpoint/2010/main" val="1662790874"/>
              </p:ext>
            </p:extLst>
          </p:nvPr>
        </p:nvGraphicFramePr>
        <p:xfrm>
          <a:off x="1485900" y="1200151"/>
          <a:ext cx="6236677" cy="3275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63725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315569" cy="460771"/>
          </a:xfrm>
        </p:spPr>
        <p:txBody>
          <a:bodyPr/>
          <a:lstStyle/>
          <a:p>
            <a:pPr algn="ctr"/>
            <a:r>
              <a:rPr lang="en-US" dirty="0"/>
              <a:t>Selected References </a:t>
            </a:r>
          </a:p>
        </p:txBody>
      </p:sp>
      <p:sp>
        <p:nvSpPr>
          <p:cNvPr id="3" name="Content Placeholder 2"/>
          <p:cNvSpPr>
            <a:spLocks noGrp="1"/>
          </p:cNvSpPr>
          <p:nvPr>
            <p:ph idx="1"/>
          </p:nvPr>
        </p:nvSpPr>
        <p:spPr>
          <a:xfrm>
            <a:off x="228600" y="819150"/>
            <a:ext cx="8544169" cy="4038599"/>
          </a:xfrm>
        </p:spPr>
        <p:txBody>
          <a:bodyPr>
            <a:normAutofit/>
          </a:bodyPr>
          <a:lstStyle/>
          <a:p>
            <a:r>
              <a:rPr lang="en-US" sz="1200" dirty="0"/>
              <a:t>Millis, J.S. </a:t>
            </a:r>
            <a:r>
              <a:rPr lang="en-US" sz="1200" i="1" dirty="0"/>
              <a:t>The Graduate Education of Physicians</a:t>
            </a:r>
            <a:r>
              <a:rPr lang="en-US" sz="1200" dirty="0"/>
              <a:t>. Report of the Citizens' Commission on Graduate Medical Education. Chicago: American Medical Association, 1966.</a:t>
            </a:r>
          </a:p>
          <a:p>
            <a:r>
              <a:rPr lang="en-US" sz="1200" dirty="0"/>
              <a:t>Abramson, J.H., and </a:t>
            </a:r>
            <a:r>
              <a:rPr lang="en-US" sz="1200" dirty="0" err="1"/>
              <a:t>Kark</a:t>
            </a:r>
            <a:r>
              <a:rPr lang="en-US" sz="1200" dirty="0"/>
              <a:t>, S.L. Community-Oriented Primary Care: Meaning and Scope. Pp. 21–59 in: </a:t>
            </a:r>
            <a:r>
              <a:rPr lang="en-US" sz="1200" i="1" dirty="0"/>
              <a:t>Community-Oriented Primary Care—New Directions for Health Services</a:t>
            </a:r>
            <a:r>
              <a:rPr lang="en-US" sz="1200" dirty="0"/>
              <a:t>. Washington, D.C.: National Academy Press, 1983</a:t>
            </a:r>
          </a:p>
          <a:p>
            <a:r>
              <a:rPr lang="en-US" sz="1200" dirty="0"/>
              <a:t>IOM. </a:t>
            </a:r>
            <a:r>
              <a:rPr lang="en-US" sz="1200" i="1" dirty="0"/>
              <a:t>Community-Oriented Primary Care: A Practical Assessment</a:t>
            </a:r>
            <a:r>
              <a:rPr lang="en-US" sz="1200" dirty="0"/>
              <a:t> </a:t>
            </a:r>
            <a:r>
              <a:rPr lang="en-US" sz="1200" i="1" dirty="0"/>
              <a:t>. Volume I. The Committee Report</a:t>
            </a:r>
            <a:r>
              <a:rPr lang="en-US" sz="1200" dirty="0"/>
              <a:t>. Washington, D.C.: National Academy Press, 1984.</a:t>
            </a:r>
          </a:p>
          <a:p>
            <a:r>
              <a:rPr lang="en-US" sz="1200" dirty="0"/>
              <a:t>O'Dell M. L. (2016). What is a Patient-Centered Medical Home?. </a:t>
            </a:r>
            <a:r>
              <a:rPr lang="en-US" sz="1200" i="1" dirty="0"/>
              <a:t>Missouri medicine</a:t>
            </a:r>
            <a:r>
              <a:rPr lang="en-US" sz="1200" dirty="0"/>
              <a:t>, </a:t>
            </a:r>
            <a:r>
              <a:rPr lang="en-US" sz="1200" i="1" dirty="0"/>
              <a:t>113</a:t>
            </a:r>
            <a:r>
              <a:rPr lang="en-US" sz="1200" dirty="0"/>
              <a:t>(4), 301–304</a:t>
            </a:r>
          </a:p>
          <a:p>
            <a:r>
              <a:rPr lang="en-US" sz="1200" b="1" dirty="0">
                <a:hlinkClick r:id="rId3"/>
              </a:rPr>
              <a:t>https://www.ncqa.org/wp-content/uploads/2019/09/20190926_PCMH_Evidence_Report.pdf</a:t>
            </a:r>
            <a:endParaRPr lang="en-US" sz="1200" b="1" dirty="0"/>
          </a:p>
          <a:p>
            <a:r>
              <a:rPr lang="en-US" sz="1200" dirty="0">
                <a:hlinkClick r:id="rId4"/>
              </a:rPr>
              <a:t>https://files.unaids.org/en/media/unaids/contentassets/documents/unaidspublication/2014/90-90-90_en.pdf</a:t>
            </a:r>
            <a:endParaRPr lang="en-US" sz="1200" dirty="0"/>
          </a:p>
          <a:p>
            <a:r>
              <a:rPr lang="en-US" sz="1200" dirty="0" err="1"/>
              <a:t>Geehan</a:t>
            </a:r>
            <a:r>
              <a:rPr lang="en-US" sz="1200" dirty="0"/>
              <a:t> Suleyman, MD, MLS; Raef A. Fadel, DO; Kelly M. </a:t>
            </a:r>
            <a:r>
              <a:rPr lang="en-US" sz="1200" dirty="0" err="1"/>
              <a:t>Malette</a:t>
            </a:r>
            <a:r>
              <a:rPr lang="en-US" sz="1200" dirty="0"/>
              <a:t>, MD </a:t>
            </a:r>
            <a:r>
              <a:rPr lang="en-US" sz="1200" dirty="0" err="1"/>
              <a:t>et.al</a:t>
            </a:r>
            <a:r>
              <a:rPr lang="en-US" sz="1200" dirty="0"/>
              <a:t>. Clinical Characteristics and Morbidity Associated With Coronavirus Disease 2019</a:t>
            </a:r>
            <a:br>
              <a:rPr lang="en-US" sz="1200" dirty="0"/>
            </a:br>
            <a:r>
              <a:rPr lang="en-US" sz="1200" dirty="0"/>
              <a:t>in a Series of Patients in Metropolitan Detroit. JAMA Network Open. 2020;3(6):e2012270. doi:10.1001/jamanetworkopen.2020.12270  **12. </a:t>
            </a:r>
          </a:p>
          <a:p>
            <a:r>
              <a:rPr lang="en-US" sz="1200" dirty="0"/>
              <a:t>Price-Haywood EG, Burton J, Fort D, </a:t>
            </a:r>
            <a:r>
              <a:rPr lang="en-US" sz="1200" dirty="0" err="1"/>
              <a:t>Seoane</a:t>
            </a:r>
            <a:r>
              <a:rPr lang="en-US" sz="1200" dirty="0"/>
              <a:t> L. Hospitalization and mortality among black patients and white patients with COVID-19. N </a:t>
            </a:r>
            <a:r>
              <a:rPr lang="en-US" sz="1200" dirty="0" err="1"/>
              <a:t>Engl</a:t>
            </a:r>
            <a:r>
              <a:rPr lang="en-US" sz="1200" dirty="0"/>
              <a:t> J Med. 2020;382(26):2534-2543. doi:10.1056/NEJMsa2011686</a:t>
            </a:r>
          </a:p>
          <a:p>
            <a:r>
              <a:rPr lang="en-US" sz="1200" dirty="0" err="1"/>
              <a:t>Ogedegbe</a:t>
            </a:r>
            <a:r>
              <a:rPr lang="en-US" sz="1200" dirty="0"/>
              <a:t> G,   </a:t>
            </a:r>
            <a:r>
              <a:rPr lang="en-US" sz="1200" dirty="0" err="1"/>
              <a:t>Ravenell</a:t>
            </a:r>
            <a:r>
              <a:rPr lang="en-US" sz="1200" dirty="0"/>
              <a:t> J,  Adhikari  </a:t>
            </a:r>
            <a:r>
              <a:rPr lang="en-US" sz="1200" dirty="0" err="1"/>
              <a:t>et.al.,Assessment</a:t>
            </a:r>
            <a:r>
              <a:rPr lang="en-US" sz="1200" dirty="0"/>
              <a:t> of Racial/Ethnic Disparities in Hospitalization and Mortality</a:t>
            </a:r>
            <a:br>
              <a:rPr lang="en-US" sz="1200" dirty="0"/>
            </a:br>
            <a:r>
              <a:rPr lang="en-US" sz="1200" dirty="0"/>
              <a:t>in Patients With COVID-19 in New York City,    JAMA Network Open. 2020;3(12):e2026881. doi:10.1001 </a:t>
            </a:r>
          </a:p>
          <a:p>
            <a:r>
              <a:rPr lang="en-US" sz="1200" dirty="0"/>
              <a:t>Azar KMJ, Shen Z, Romanelli RJ, et al. Disparities in outcomes among COVID-19 patients in a large health care system in California. Health </a:t>
            </a:r>
            <a:r>
              <a:rPr lang="en-US" sz="1200" dirty="0" err="1"/>
              <a:t>Aff</a:t>
            </a:r>
            <a:r>
              <a:rPr lang="en-US" sz="1200" dirty="0"/>
              <a:t> (Millwood). 2020;39(7):1253-1262. doi:10.1377 </a:t>
            </a:r>
          </a:p>
          <a:p>
            <a:endParaRPr lang="en-US" sz="1200" dirty="0"/>
          </a:p>
          <a:p>
            <a:endParaRPr lang="en-US" sz="1200" dirty="0"/>
          </a:p>
          <a:p>
            <a:pPr marL="0" lvl="0" indent="0">
              <a:spcBef>
                <a:spcPts val="0"/>
              </a:spcBef>
              <a:buNone/>
            </a:pPr>
            <a:endParaRPr lang="en-US" sz="1200" b="1" dirty="0">
              <a:solidFill>
                <a:srgbClr val="FF0000"/>
              </a:solidFill>
            </a:endParaRPr>
          </a:p>
          <a:p>
            <a:endParaRPr lang="en-US" sz="1200" dirty="0"/>
          </a:p>
          <a:p>
            <a:endParaRPr lang="en-US" sz="1200" dirty="0"/>
          </a:p>
          <a:p>
            <a:endParaRPr lang="en-US" sz="1200" dirty="0"/>
          </a:p>
          <a:p>
            <a:endParaRPr lang="en-US" dirty="0"/>
          </a:p>
          <a:p>
            <a:pPr lvl="0"/>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51</a:t>
            </a:fld>
            <a:endParaRPr lang="en-US"/>
          </a:p>
        </p:txBody>
      </p:sp>
    </p:spTree>
    <p:extLst>
      <p:ext uri="{BB962C8B-B14F-4D97-AF65-F5344CB8AC3E}">
        <p14:creationId xmlns:p14="http://schemas.microsoft.com/office/powerpoint/2010/main" val="12653126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205978"/>
            <a:ext cx="6236677" cy="536972"/>
          </a:xfrm>
        </p:spPr>
        <p:txBody>
          <a:bodyPr/>
          <a:lstStyle/>
          <a:p>
            <a:pPr algn="ctr"/>
            <a:r>
              <a:rPr lang="en-US" dirty="0"/>
              <a:t>Resources</a:t>
            </a:r>
          </a:p>
        </p:txBody>
      </p:sp>
      <p:sp>
        <p:nvSpPr>
          <p:cNvPr id="6" name="Content Placeholder 5"/>
          <p:cNvSpPr>
            <a:spLocks noGrp="1"/>
          </p:cNvSpPr>
          <p:nvPr>
            <p:ph sz="half" idx="1"/>
          </p:nvPr>
        </p:nvSpPr>
        <p:spPr>
          <a:xfrm>
            <a:off x="0" y="1085850"/>
            <a:ext cx="4743450" cy="3643562"/>
          </a:xfrm>
        </p:spPr>
        <p:txBody>
          <a:bodyPr>
            <a:normAutofit fontScale="85000" lnSpcReduction="10000"/>
          </a:bodyPr>
          <a:lstStyle/>
          <a:p>
            <a:r>
              <a:rPr lang="en-US" dirty="0"/>
              <a:t>National Clinical Consultation Center </a:t>
            </a:r>
            <a:r>
              <a:rPr lang="en-US" sz="2400" dirty="0">
                <a:hlinkClick r:id="rId3"/>
              </a:rPr>
              <a:t>http://nccc.ucsf.edu/</a:t>
            </a:r>
            <a:endParaRPr lang="en-US" sz="2400" dirty="0"/>
          </a:p>
          <a:p>
            <a:pPr lvl="1"/>
            <a:r>
              <a:rPr lang="en-US" dirty="0"/>
              <a:t>HIV Management</a:t>
            </a:r>
          </a:p>
          <a:p>
            <a:pPr lvl="1"/>
            <a:r>
              <a:rPr lang="en-US" dirty="0"/>
              <a:t>Perinatal HIV </a:t>
            </a:r>
          </a:p>
          <a:p>
            <a:pPr lvl="1"/>
            <a:r>
              <a:rPr lang="en-US" dirty="0"/>
              <a:t>HIV </a:t>
            </a:r>
            <a:r>
              <a:rPr lang="en-US" dirty="0" err="1"/>
              <a:t>PrEP</a:t>
            </a:r>
            <a:r>
              <a:rPr lang="en-US" dirty="0"/>
              <a:t> </a:t>
            </a:r>
          </a:p>
          <a:p>
            <a:pPr lvl="1"/>
            <a:r>
              <a:rPr lang="en-US" dirty="0"/>
              <a:t>HIV PEP line</a:t>
            </a:r>
          </a:p>
          <a:p>
            <a:pPr lvl="1"/>
            <a:r>
              <a:rPr lang="en-US" dirty="0"/>
              <a:t>HCV Management</a:t>
            </a:r>
          </a:p>
          <a:p>
            <a:pPr lvl="1"/>
            <a:r>
              <a:rPr lang="en-US" dirty="0"/>
              <a:t>Substance Use Management</a:t>
            </a:r>
          </a:p>
          <a:p>
            <a:pPr lvl="1"/>
            <a:endParaRPr lang="en-US" sz="600" dirty="0"/>
          </a:p>
          <a:p>
            <a:r>
              <a:rPr lang="en-US" dirty="0"/>
              <a:t>Present case on ECHO   </a:t>
            </a:r>
            <a:r>
              <a:rPr lang="en-US" sz="2200" dirty="0">
                <a:hlinkClick r:id="rId4"/>
              </a:rPr>
              <a:t>http://echo.unm.edu</a:t>
            </a:r>
            <a:endParaRPr lang="en-US" sz="2200" dirty="0"/>
          </a:p>
        </p:txBody>
      </p:sp>
      <p:sp>
        <p:nvSpPr>
          <p:cNvPr id="7" name="Content Placeholder 6"/>
          <p:cNvSpPr>
            <a:spLocks noGrp="1"/>
          </p:cNvSpPr>
          <p:nvPr>
            <p:ph sz="half" idx="2"/>
          </p:nvPr>
        </p:nvSpPr>
        <p:spPr>
          <a:xfrm>
            <a:off x="4629150" y="1086976"/>
            <a:ext cx="4451278" cy="3618374"/>
          </a:xfrm>
        </p:spPr>
        <p:txBody>
          <a:bodyPr>
            <a:normAutofit fontScale="77500" lnSpcReduction="20000"/>
          </a:bodyPr>
          <a:lstStyle/>
          <a:p>
            <a:r>
              <a:rPr lang="en-US" dirty="0"/>
              <a:t>AETC National HIV Curriculum </a:t>
            </a:r>
            <a:r>
              <a:rPr lang="en-US" dirty="0">
                <a:hlinkClick r:id="rId5"/>
              </a:rPr>
              <a:t>https://aidsetc.org/nhc</a:t>
            </a:r>
            <a:endParaRPr lang="en-US" dirty="0"/>
          </a:p>
          <a:p>
            <a:endParaRPr lang="en-US" sz="900" dirty="0"/>
          </a:p>
          <a:p>
            <a:r>
              <a:rPr lang="en-US" dirty="0"/>
              <a:t>AETC National Coordinating Resource Center </a:t>
            </a:r>
            <a:r>
              <a:rPr lang="en-US" dirty="0">
                <a:hlinkClick r:id="rId6"/>
              </a:rPr>
              <a:t>https://targethiv.org/library/aetc-national-coordinating-resource-center-0</a:t>
            </a:r>
            <a:endParaRPr lang="en-US" dirty="0"/>
          </a:p>
          <a:p>
            <a:endParaRPr lang="en-US" sz="800" dirty="0"/>
          </a:p>
          <a:p>
            <a:r>
              <a:rPr lang="en-US" dirty="0"/>
              <a:t>Additional trainings </a:t>
            </a:r>
            <a:r>
              <a:rPr lang="en-US" dirty="0">
                <a:hlinkClick r:id="rId7"/>
              </a:rPr>
              <a:t>scaetcecho@salud.unm.edu</a:t>
            </a:r>
            <a:endParaRPr lang="en-US" dirty="0"/>
          </a:p>
          <a:p>
            <a:endParaRPr lang="en-US" sz="1000" dirty="0"/>
          </a:p>
          <a:p>
            <a:r>
              <a:rPr lang="en-US" dirty="0">
                <a:hlinkClick r:id="rId8"/>
              </a:rPr>
              <a:t>www.SCAETC.org</a:t>
            </a:r>
            <a:endParaRPr lang="en-US" dirty="0"/>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52</a:t>
            </a:fld>
            <a:endParaRPr lang="en-US"/>
          </a:p>
        </p:txBody>
      </p:sp>
    </p:spTree>
    <p:extLst>
      <p:ext uri="{BB962C8B-B14F-4D97-AF65-F5344CB8AC3E}">
        <p14:creationId xmlns:p14="http://schemas.microsoft.com/office/powerpoint/2010/main" val="1232202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ECB95-0029-1D4E-BD79-B1AB9BE4FA8C}"/>
              </a:ext>
            </a:extLst>
          </p:cNvPr>
          <p:cNvSpPr>
            <a:spLocks noGrp="1"/>
          </p:cNvSpPr>
          <p:nvPr>
            <p:ph type="title"/>
          </p:nvPr>
        </p:nvSpPr>
        <p:spPr/>
        <p:txBody>
          <a:bodyPr/>
          <a:lstStyle/>
          <a:p>
            <a:pPr algn="ctr"/>
            <a:r>
              <a:rPr lang="en-US" dirty="0"/>
              <a:t>The  Goals of Primary Care</a:t>
            </a:r>
          </a:p>
        </p:txBody>
      </p:sp>
      <p:sp>
        <p:nvSpPr>
          <p:cNvPr id="3" name="Content Placeholder 2">
            <a:extLst>
              <a:ext uri="{FF2B5EF4-FFF2-40B4-BE49-F238E27FC236}">
                <a16:creationId xmlns:a16="http://schemas.microsoft.com/office/drawing/2014/main" id="{42FBA57F-C11E-474F-94FA-3F9603B3BCB8}"/>
              </a:ext>
            </a:extLst>
          </p:cNvPr>
          <p:cNvSpPr>
            <a:spLocks noGrp="1"/>
          </p:cNvSpPr>
          <p:nvPr>
            <p:ph idx="1"/>
          </p:nvPr>
        </p:nvSpPr>
        <p:spPr/>
        <p:txBody>
          <a:bodyPr/>
          <a:lstStyle/>
          <a:p>
            <a:r>
              <a:rPr lang="en-US" dirty="0"/>
              <a:t>The primary care provider is the patient’s first and principal resource and is accessible and accountable</a:t>
            </a:r>
          </a:p>
          <a:p>
            <a:endParaRPr lang="en-US" sz="800" dirty="0"/>
          </a:p>
          <a:p>
            <a:r>
              <a:rPr lang="en-US" dirty="0"/>
              <a:t>Care is continuous throughout the disease course and lifecycle of the patient</a:t>
            </a:r>
          </a:p>
          <a:p>
            <a:endParaRPr lang="en-US" sz="800" dirty="0"/>
          </a:p>
          <a:p>
            <a:r>
              <a:rPr lang="en-US" dirty="0"/>
              <a:t>Care is comprehensive and includes the concerns of family members, caregivers, and the community</a:t>
            </a:r>
          </a:p>
        </p:txBody>
      </p:sp>
      <p:sp>
        <p:nvSpPr>
          <p:cNvPr id="4" name="Slide Number Placeholder 3">
            <a:extLst>
              <a:ext uri="{FF2B5EF4-FFF2-40B4-BE49-F238E27FC236}">
                <a16:creationId xmlns:a16="http://schemas.microsoft.com/office/drawing/2014/main" id="{06ABB2F1-79C3-C84B-B940-0B5838A10198}"/>
              </a:ext>
            </a:extLst>
          </p:cNvPr>
          <p:cNvSpPr>
            <a:spLocks noGrp="1"/>
          </p:cNvSpPr>
          <p:nvPr>
            <p:ph type="sldNum" sz="quarter" idx="12"/>
          </p:nvPr>
        </p:nvSpPr>
        <p:spPr/>
        <p:txBody>
          <a:bodyPr/>
          <a:lstStyle/>
          <a:p>
            <a:fld id="{6E2D2B3B-882E-40F3-A32F-6DD516915044}" type="slidenum">
              <a:rPr lang="en-US" smtClean="0"/>
              <a:pPr/>
              <a:t>6</a:t>
            </a:fld>
            <a:endParaRPr lang="en-US"/>
          </a:p>
        </p:txBody>
      </p:sp>
    </p:spTree>
    <p:extLst>
      <p:ext uri="{BB962C8B-B14F-4D97-AF65-F5344CB8AC3E}">
        <p14:creationId xmlns:p14="http://schemas.microsoft.com/office/powerpoint/2010/main" val="534423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Title</a:t>
            </a:r>
          </a:p>
        </p:txBody>
      </p:sp>
      <p:sp>
        <p:nvSpPr>
          <p:cNvPr id="3" name="Content Placeholder 2"/>
          <p:cNvSpPr>
            <a:spLocks noGrp="1"/>
          </p:cNvSpPr>
          <p:nvPr>
            <p:ph idx="1"/>
          </p:nvPr>
        </p:nvSpPr>
        <p:spPr>
          <a:xfrm>
            <a:off x="457200" y="1200150"/>
            <a:ext cx="8315569" cy="3428999"/>
          </a:xfrm>
        </p:spPr>
        <p:txBody>
          <a:bodyPr>
            <a:normAutofit/>
          </a:bodyPr>
          <a:lstStyle/>
          <a:p>
            <a:r>
              <a:rPr lang="en-US" sz="2800" dirty="0"/>
              <a:t>Font 28-32</a:t>
            </a:r>
          </a:p>
          <a:p>
            <a:pPr lvl="1"/>
            <a:r>
              <a:rPr lang="en-US" sz="2400" dirty="0"/>
              <a:t>Font 24</a:t>
            </a:r>
          </a:p>
        </p:txBody>
      </p:sp>
      <p:sp>
        <p:nvSpPr>
          <p:cNvPr id="4" name="Slide Number Placeholder 3"/>
          <p:cNvSpPr>
            <a:spLocks noGrp="1"/>
          </p:cNvSpPr>
          <p:nvPr>
            <p:ph type="sldNum" sz="quarter" idx="12"/>
          </p:nvPr>
        </p:nvSpPr>
        <p:spPr/>
        <p:txBody>
          <a:bodyPr/>
          <a:lstStyle/>
          <a:p>
            <a:fld id="{6E2D2B3B-882E-40F3-A32F-6DD516915044}" type="slidenum">
              <a:rPr lang="en-US" smtClean="0"/>
              <a:pPr/>
              <a:t>7</a:t>
            </a:fld>
            <a:endParaRPr lang="en-US"/>
          </a:p>
        </p:txBody>
      </p:sp>
      <p:sp>
        <p:nvSpPr>
          <p:cNvPr id="6" name="TextBox 5"/>
          <p:cNvSpPr txBox="1"/>
          <p:nvPr/>
        </p:nvSpPr>
        <p:spPr>
          <a:xfrm>
            <a:off x="2362200" y="4729412"/>
            <a:ext cx="5105400" cy="415498"/>
          </a:xfrm>
          <a:prstGeom prst="rect">
            <a:avLst/>
          </a:prstGeom>
          <a:noFill/>
        </p:spPr>
        <p:txBody>
          <a:bodyPr wrap="square" rtlCol="0">
            <a:spAutoFit/>
          </a:bodyPr>
          <a:lstStyle/>
          <a:p>
            <a:r>
              <a:rPr lang="en-US" sz="1050" dirty="0">
                <a:solidFill>
                  <a:schemeClr val="bg1"/>
                </a:solidFill>
              </a:rPr>
              <a:t>https://www.kids-care.com/patient-centered-medical-home-pcmh/notes</a:t>
            </a:r>
          </a:p>
          <a:p>
            <a:r>
              <a:rPr lang="en-US" sz="1050" baseline="0" dirty="0">
                <a:solidFill>
                  <a:schemeClr val="bg1"/>
                </a:solidFill>
              </a:rPr>
              <a:t>https://www.foma.org/patient-centered-medical-home.html</a:t>
            </a:r>
          </a:p>
        </p:txBody>
      </p:sp>
      <p:pic>
        <p:nvPicPr>
          <p:cNvPr id="7" name="Picture 6" descr="Diagram&#10;&#10;Description automatically generated">
            <a:extLst>
              <a:ext uri="{FF2B5EF4-FFF2-40B4-BE49-F238E27FC236}">
                <a16:creationId xmlns:a16="http://schemas.microsoft.com/office/drawing/2014/main" id="{038629CD-236C-6145-A9C8-F1224923A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572" y="-119547"/>
            <a:ext cx="9144000" cy="4767746"/>
          </a:xfrm>
          <a:prstGeom prst="rect">
            <a:avLst/>
          </a:prstGeom>
        </p:spPr>
      </p:pic>
      <p:sp>
        <p:nvSpPr>
          <p:cNvPr id="5" name="Frame 4">
            <a:extLst>
              <a:ext uri="{FF2B5EF4-FFF2-40B4-BE49-F238E27FC236}">
                <a16:creationId xmlns:a16="http://schemas.microsoft.com/office/drawing/2014/main" id="{F930421E-AF6D-3740-BA2B-A6AEB469A009}"/>
              </a:ext>
            </a:extLst>
          </p:cNvPr>
          <p:cNvSpPr/>
          <p:nvPr/>
        </p:nvSpPr>
        <p:spPr>
          <a:xfrm>
            <a:off x="4724400" y="3238500"/>
            <a:ext cx="4203628" cy="857250"/>
          </a:xfrm>
          <a:prstGeom prst="frame">
            <a:avLst>
              <a:gd name="adj1" fmla="val 0"/>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Line Callout 1 7">
            <a:extLst>
              <a:ext uri="{FF2B5EF4-FFF2-40B4-BE49-F238E27FC236}">
                <a16:creationId xmlns:a16="http://schemas.microsoft.com/office/drawing/2014/main" id="{07F6DD0E-664A-A944-A91D-8E6B24D07749}"/>
              </a:ext>
            </a:extLst>
          </p:cNvPr>
          <p:cNvSpPr/>
          <p:nvPr/>
        </p:nvSpPr>
        <p:spPr>
          <a:xfrm>
            <a:off x="5303716" y="149062"/>
            <a:ext cx="3078284" cy="822253"/>
          </a:xfrm>
          <a:prstGeom prst="borderCallout1">
            <a:avLst>
              <a:gd name="adj1" fmla="val 18750"/>
              <a:gd name="adj2" fmla="val -8333"/>
              <a:gd name="adj3" fmla="val 38813"/>
              <a:gd name="adj4" fmla="val -25096"/>
            </a:avLst>
          </a:prstGeom>
          <a:ln>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2000" dirty="0"/>
              <a:t>A Model for Primary Care</a:t>
            </a:r>
          </a:p>
        </p:txBody>
      </p:sp>
    </p:spTree>
    <p:extLst>
      <p:ext uri="{BB962C8B-B14F-4D97-AF65-F5344CB8AC3E}">
        <p14:creationId xmlns:p14="http://schemas.microsoft.com/office/powerpoint/2010/main" val="1223283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573D-2814-4215-B93B-1A201B21D020}"/>
              </a:ext>
            </a:extLst>
          </p:cNvPr>
          <p:cNvSpPr>
            <a:spLocks noGrp="1"/>
          </p:cNvSpPr>
          <p:nvPr>
            <p:ph type="title"/>
          </p:nvPr>
        </p:nvSpPr>
        <p:spPr/>
        <p:txBody>
          <a:bodyPr/>
          <a:lstStyle/>
          <a:p>
            <a:pPr algn="ctr"/>
            <a:r>
              <a:rPr lang="en-US" sz="3600" dirty="0"/>
              <a:t>Where did the Patient Centered Care concept come from?</a:t>
            </a:r>
          </a:p>
        </p:txBody>
      </p:sp>
      <p:sp>
        <p:nvSpPr>
          <p:cNvPr id="3" name="Content Placeholder 2">
            <a:extLst>
              <a:ext uri="{FF2B5EF4-FFF2-40B4-BE49-F238E27FC236}">
                <a16:creationId xmlns:a16="http://schemas.microsoft.com/office/drawing/2014/main" id="{8DC5E69B-0806-4B12-85EA-57544D0E996B}"/>
              </a:ext>
            </a:extLst>
          </p:cNvPr>
          <p:cNvSpPr>
            <a:spLocks noGrp="1"/>
          </p:cNvSpPr>
          <p:nvPr>
            <p:ph idx="1"/>
          </p:nvPr>
        </p:nvSpPr>
        <p:spPr>
          <a:xfrm>
            <a:off x="609600" y="1371601"/>
            <a:ext cx="7924800" cy="3257549"/>
          </a:xfrm>
        </p:spPr>
        <p:txBody>
          <a:bodyPr/>
          <a:lstStyle/>
          <a:p>
            <a:pPr marL="240030" indent="-240030">
              <a:lnSpc>
                <a:spcPct val="150000"/>
              </a:lnSpc>
              <a:spcBef>
                <a:spcPts val="0"/>
              </a:spcBef>
              <a:buSzPts val="1740"/>
            </a:pPr>
            <a:r>
              <a:rPr lang="en-US" dirty="0"/>
              <a:t>American Academy of Pediatrics</a:t>
            </a:r>
          </a:p>
          <a:p>
            <a:pPr marL="240030" indent="-240030">
              <a:lnSpc>
                <a:spcPct val="150000"/>
              </a:lnSpc>
              <a:buSzPts val="1740"/>
            </a:pPr>
            <a:r>
              <a:rPr lang="en-US" dirty="0"/>
              <a:t>American College of Physicians</a:t>
            </a:r>
          </a:p>
          <a:p>
            <a:pPr marL="240030" indent="-240030">
              <a:lnSpc>
                <a:spcPct val="150000"/>
              </a:lnSpc>
              <a:buSzPts val="1740"/>
            </a:pPr>
            <a:r>
              <a:rPr lang="en-US" dirty="0"/>
              <a:t>American Osteopathic Association</a:t>
            </a:r>
          </a:p>
          <a:p>
            <a:pPr marL="240030" indent="-240030">
              <a:lnSpc>
                <a:spcPct val="150000"/>
              </a:lnSpc>
              <a:buSzPts val="1740"/>
            </a:pPr>
            <a:r>
              <a:rPr lang="en-US" dirty="0"/>
              <a:t>American Academy of Family Physicians</a:t>
            </a:r>
          </a:p>
          <a:p>
            <a:pPr marL="240030" indent="-240030">
              <a:lnSpc>
                <a:spcPct val="150000"/>
              </a:lnSpc>
              <a:buSzPts val="1740"/>
            </a:pPr>
            <a:r>
              <a:rPr lang="en-US" dirty="0"/>
              <a:t>First introduced by NCQA in 2008</a:t>
            </a:r>
          </a:p>
          <a:p>
            <a:endParaRPr lang="en-US" dirty="0"/>
          </a:p>
        </p:txBody>
      </p:sp>
      <p:sp>
        <p:nvSpPr>
          <p:cNvPr id="4" name="Slide Number Placeholder 3">
            <a:extLst>
              <a:ext uri="{FF2B5EF4-FFF2-40B4-BE49-F238E27FC236}">
                <a16:creationId xmlns:a16="http://schemas.microsoft.com/office/drawing/2014/main" id="{11A7A1C8-5CB6-4EC5-8F2F-8B5267437D80}"/>
              </a:ext>
            </a:extLst>
          </p:cNvPr>
          <p:cNvSpPr>
            <a:spLocks noGrp="1"/>
          </p:cNvSpPr>
          <p:nvPr>
            <p:ph type="sldNum" sz="quarter" idx="12"/>
          </p:nvPr>
        </p:nvSpPr>
        <p:spPr/>
        <p:txBody>
          <a:bodyPr/>
          <a:lstStyle/>
          <a:p>
            <a:fld id="{6E2D2B3B-882E-40F3-A32F-6DD516915044}" type="slidenum">
              <a:rPr lang="en-US" smtClean="0"/>
              <a:pPr/>
              <a:t>8</a:t>
            </a:fld>
            <a:endParaRPr lang="en-US"/>
          </a:p>
        </p:txBody>
      </p:sp>
      <p:sp>
        <p:nvSpPr>
          <p:cNvPr id="5" name="TextBox 4">
            <a:extLst>
              <a:ext uri="{FF2B5EF4-FFF2-40B4-BE49-F238E27FC236}">
                <a16:creationId xmlns:a16="http://schemas.microsoft.com/office/drawing/2014/main" id="{CF6F539E-A1AE-497F-9618-1B1FE1E02607}"/>
              </a:ext>
            </a:extLst>
          </p:cNvPr>
          <p:cNvSpPr txBox="1"/>
          <p:nvPr/>
        </p:nvSpPr>
        <p:spPr>
          <a:xfrm>
            <a:off x="2209800" y="4729412"/>
            <a:ext cx="5257800" cy="276999"/>
          </a:xfrm>
          <a:prstGeom prst="rect">
            <a:avLst/>
          </a:prstGeom>
          <a:noFill/>
        </p:spPr>
        <p:txBody>
          <a:bodyPr wrap="square" rtlCol="0">
            <a:spAutoFit/>
          </a:bodyPr>
          <a:lstStyle/>
          <a:p>
            <a:pPr algn="ctr"/>
            <a:r>
              <a:rPr lang="en-US" sz="1200" dirty="0">
                <a:solidFill>
                  <a:schemeClr val="bg1"/>
                </a:solidFill>
              </a:rPr>
              <a:t>O'Dell M. L. </a:t>
            </a:r>
            <a:r>
              <a:rPr lang="en-US" sz="1200" i="1" dirty="0">
                <a:solidFill>
                  <a:schemeClr val="bg1"/>
                </a:solidFill>
              </a:rPr>
              <a:t>Missouri medicine. 2016</a:t>
            </a:r>
            <a:r>
              <a:rPr lang="en-US" sz="1200" dirty="0">
                <a:solidFill>
                  <a:schemeClr val="bg1"/>
                </a:solidFill>
              </a:rPr>
              <a:t> </a:t>
            </a:r>
            <a:r>
              <a:rPr lang="en-US" sz="1200" i="1" dirty="0">
                <a:solidFill>
                  <a:schemeClr val="bg1"/>
                </a:solidFill>
              </a:rPr>
              <a:t>113</a:t>
            </a:r>
            <a:r>
              <a:rPr lang="en-US" sz="1200" dirty="0">
                <a:solidFill>
                  <a:schemeClr val="bg1"/>
                </a:solidFill>
              </a:rPr>
              <a:t>(4), 301–304. </a:t>
            </a:r>
          </a:p>
        </p:txBody>
      </p:sp>
    </p:spTree>
    <p:extLst>
      <p:ext uri="{BB962C8B-B14F-4D97-AF65-F5344CB8AC3E}">
        <p14:creationId xmlns:p14="http://schemas.microsoft.com/office/powerpoint/2010/main" val="3369219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573D-2814-4215-B93B-1A201B21D020}"/>
              </a:ext>
            </a:extLst>
          </p:cNvPr>
          <p:cNvSpPr>
            <a:spLocks noGrp="1"/>
          </p:cNvSpPr>
          <p:nvPr>
            <p:ph type="title"/>
          </p:nvPr>
        </p:nvSpPr>
        <p:spPr/>
        <p:txBody>
          <a:bodyPr/>
          <a:lstStyle/>
          <a:p>
            <a:pPr algn="ctr"/>
            <a:r>
              <a:rPr lang="en-US" sz="3600" dirty="0"/>
              <a:t>What the Model Promises</a:t>
            </a:r>
          </a:p>
        </p:txBody>
      </p:sp>
      <p:sp>
        <p:nvSpPr>
          <p:cNvPr id="3" name="Content Placeholder 2">
            <a:extLst>
              <a:ext uri="{FF2B5EF4-FFF2-40B4-BE49-F238E27FC236}">
                <a16:creationId xmlns:a16="http://schemas.microsoft.com/office/drawing/2014/main" id="{8DC5E69B-0806-4B12-85EA-57544D0E996B}"/>
              </a:ext>
            </a:extLst>
          </p:cNvPr>
          <p:cNvSpPr>
            <a:spLocks noGrp="1"/>
          </p:cNvSpPr>
          <p:nvPr>
            <p:ph idx="1"/>
          </p:nvPr>
        </p:nvSpPr>
        <p:spPr>
          <a:xfrm>
            <a:off x="457200" y="1123950"/>
            <a:ext cx="8315569" cy="3505200"/>
          </a:xfrm>
        </p:spPr>
        <p:txBody>
          <a:bodyPr>
            <a:normAutofit fontScale="92500" lnSpcReduction="10000"/>
          </a:bodyPr>
          <a:lstStyle/>
          <a:p>
            <a:pPr marL="240030" indent="-240030">
              <a:spcBef>
                <a:spcPts val="0"/>
              </a:spcBef>
              <a:spcAft>
                <a:spcPts val="1200"/>
              </a:spcAft>
              <a:buSzPts val="1440"/>
            </a:pPr>
            <a:r>
              <a:rPr lang="en-US" dirty="0"/>
              <a:t>Decreased emergency department visits</a:t>
            </a:r>
          </a:p>
          <a:p>
            <a:pPr marL="240030" indent="-240030">
              <a:spcBef>
                <a:spcPts val="0"/>
              </a:spcBef>
              <a:spcAft>
                <a:spcPts val="1200"/>
              </a:spcAft>
              <a:buSzPts val="1440"/>
            </a:pPr>
            <a:r>
              <a:rPr lang="en-US" dirty="0"/>
              <a:t>Decreased all-cause inpatient admissions</a:t>
            </a:r>
          </a:p>
          <a:p>
            <a:pPr marL="240030" indent="-240030">
              <a:spcBef>
                <a:spcPts val="0"/>
              </a:spcBef>
              <a:spcAft>
                <a:spcPts val="1200"/>
              </a:spcAft>
              <a:buSzPts val="1440"/>
            </a:pPr>
            <a:r>
              <a:rPr lang="en-US" dirty="0"/>
              <a:t>Improvements in diabetes quality measures</a:t>
            </a:r>
          </a:p>
          <a:p>
            <a:pPr marL="240030" indent="-240030">
              <a:spcBef>
                <a:spcPts val="0"/>
              </a:spcBef>
              <a:spcAft>
                <a:spcPts val="1200"/>
              </a:spcAft>
              <a:buSzPts val="1440"/>
            </a:pPr>
            <a:r>
              <a:rPr lang="en-US" dirty="0"/>
              <a:t>Higher rates of preventative health screenings</a:t>
            </a:r>
          </a:p>
          <a:p>
            <a:pPr marL="240030" indent="-240030">
              <a:spcBef>
                <a:spcPts val="0"/>
              </a:spcBef>
              <a:spcAft>
                <a:spcPts val="1200"/>
              </a:spcAft>
              <a:buSzPts val="1440"/>
            </a:pPr>
            <a:r>
              <a:rPr lang="en-US" dirty="0"/>
              <a:t>Decreased cost of care </a:t>
            </a:r>
          </a:p>
          <a:p>
            <a:pPr marL="240030" indent="-240030">
              <a:spcBef>
                <a:spcPts val="0"/>
              </a:spcBef>
              <a:spcAft>
                <a:spcPts val="1200"/>
              </a:spcAft>
              <a:buSzPts val="1440"/>
            </a:pPr>
            <a:r>
              <a:rPr lang="en-US" dirty="0"/>
              <a:t>Reduced health care disparities</a:t>
            </a:r>
          </a:p>
          <a:p>
            <a:pPr marL="582930" lvl="1" indent="-240030">
              <a:spcBef>
                <a:spcPts val="0"/>
              </a:spcBef>
              <a:buSzPts val="1440"/>
            </a:pPr>
            <a:r>
              <a:rPr lang="en-US" sz="2000" dirty="0"/>
              <a:t>The aphorism "a rising tide lifts all boats" is associated with the idea that improvements in general will benefit all participants</a:t>
            </a:r>
          </a:p>
        </p:txBody>
      </p:sp>
      <p:sp>
        <p:nvSpPr>
          <p:cNvPr id="4" name="Slide Number Placeholder 3">
            <a:extLst>
              <a:ext uri="{FF2B5EF4-FFF2-40B4-BE49-F238E27FC236}">
                <a16:creationId xmlns:a16="http://schemas.microsoft.com/office/drawing/2014/main" id="{11A7A1C8-5CB6-4EC5-8F2F-8B5267437D80}"/>
              </a:ext>
            </a:extLst>
          </p:cNvPr>
          <p:cNvSpPr>
            <a:spLocks noGrp="1"/>
          </p:cNvSpPr>
          <p:nvPr>
            <p:ph type="sldNum" sz="quarter" idx="12"/>
          </p:nvPr>
        </p:nvSpPr>
        <p:spPr/>
        <p:txBody>
          <a:bodyPr/>
          <a:lstStyle/>
          <a:p>
            <a:fld id="{6E2D2B3B-882E-40F3-A32F-6DD516915044}" type="slidenum">
              <a:rPr lang="en-US" smtClean="0"/>
              <a:pPr/>
              <a:t>9</a:t>
            </a:fld>
            <a:endParaRPr lang="en-US"/>
          </a:p>
        </p:txBody>
      </p:sp>
      <p:sp>
        <p:nvSpPr>
          <p:cNvPr id="5" name="TextBox 4">
            <a:extLst>
              <a:ext uri="{FF2B5EF4-FFF2-40B4-BE49-F238E27FC236}">
                <a16:creationId xmlns:a16="http://schemas.microsoft.com/office/drawing/2014/main" id="{CF6F539E-A1AE-497F-9618-1B1FE1E02607}"/>
              </a:ext>
            </a:extLst>
          </p:cNvPr>
          <p:cNvSpPr txBox="1"/>
          <p:nvPr/>
        </p:nvSpPr>
        <p:spPr>
          <a:xfrm>
            <a:off x="2209800" y="4705350"/>
            <a:ext cx="5257800" cy="461665"/>
          </a:xfrm>
          <a:prstGeom prst="rect">
            <a:avLst/>
          </a:prstGeom>
          <a:noFill/>
        </p:spPr>
        <p:txBody>
          <a:bodyPr wrap="square" rtlCol="0">
            <a:spAutoFit/>
          </a:bodyPr>
          <a:lstStyle/>
          <a:p>
            <a:pPr>
              <a:spcBef>
                <a:spcPts val="525"/>
              </a:spcBef>
              <a:buSzPts val="1440"/>
            </a:pPr>
            <a:r>
              <a:rPr lang="en-US" sz="1200" i="1" dirty="0">
                <a:solidFill>
                  <a:schemeClr val="bg1"/>
                </a:solidFill>
              </a:rPr>
              <a:t>https://www.ncqa.org/programs/health-care-providers-practices/patient-centered-medical-home-pcmh/benefits-support/pcmh-evidence/</a:t>
            </a:r>
          </a:p>
        </p:txBody>
      </p:sp>
    </p:spTree>
    <p:extLst>
      <p:ext uri="{BB962C8B-B14F-4D97-AF65-F5344CB8AC3E}">
        <p14:creationId xmlns:p14="http://schemas.microsoft.com/office/powerpoint/2010/main" val="29391461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re_x002d_Migration_x0020_Date_x0020_Modified xmlns="61b9a4cf-f534-437d-b6f6-c048dfaf5b2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BB403D11ACF8458FB7BBB7CC69166E" ma:contentTypeVersion="13" ma:contentTypeDescription="Create a new document." ma:contentTypeScope="" ma:versionID="a1da033bfff0aabe5253da240d3e484d">
  <xsd:schema xmlns:xsd="http://www.w3.org/2001/XMLSchema" xmlns:xs="http://www.w3.org/2001/XMLSchema" xmlns:p="http://schemas.microsoft.com/office/2006/metadata/properties" xmlns:ns2="61b9a4cf-f534-437d-b6f6-c048dfaf5b22" xmlns:ns3="d6da0197-d201-41ba-a1f8-50c3263bbe12" targetNamespace="http://schemas.microsoft.com/office/2006/metadata/properties" ma:root="true" ma:fieldsID="5d2299442033c0f13390be1dc048db81" ns2:_="" ns3:_="">
    <xsd:import namespace="61b9a4cf-f534-437d-b6f6-c048dfaf5b22"/>
    <xsd:import namespace="d6da0197-d201-41ba-a1f8-50c3263bbe12"/>
    <xsd:element name="properties">
      <xsd:complexType>
        <xsd:sequence>
          <xsd:element name="documentManagement">
            <xsd:complexType>
              <xsd:all>
                <xsd:element ref="ns2:Pre_x002d_Migration_x0020_Date_x0020_Modified" minOccurs="0"/>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b9a4cf-f534-437d-b6f6-c048dfaf5b22" elementFormDefault="qualified">
    <xsd:import namespace="http://schemas.microsoft.com/office/2006/documentManagement/types"/>
    <xsd:import namespace="http://schemas.microsoft.com/office/infopath/2007/PartnerControls"/>
    <xsd:element name="Pre_x002d_Migration_x0020_Date_x0020_Modified" ma:index="8" nillable="true" ma:displayName="Pre-Migration Date Modified" ma:internalName="Pre_x002d_Migration_x0020_Date_x0020_Modified">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da0197-d201-41ba-a1f8-50c3263bbe1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5D7C1E-5D27-4356-948D-06CE8DF08443}">
  <ds:schemaRefs>
    <ds:schemaRef ds:uri="http://schemas.microsoft.com/sharepoint/v3/contenttype/forms"/>
  </ds:schemaRefs>
</ds:datastoreItem>
</file>

<file path=customXml/itemProps2.xml><?xml version="1.0" encoding="utf-8"?>
<ds:datastoreItem xmlns:ds="http://schemas.openxmlformats.org/officeDocument/2006/customXml" ds:itemID="{4C9EEEEC-B005-4217-B092-8991F33D36DD}">
  <ds:schemaRefs>
    <ds:schemaRef ds:uri="http://schemas.microsoft.com/office/2006/metadata/properties"/>
    <ds:schemaRef ds:uri="http://schemas.microsoft.com/office/infopath/2007/PartnerControls"/>
    <ds:schemaRef ds:uri="61b9a4cf-f534-437d-b6f6-c048dfaf5b22"/>
  </ds:schemaRefs>
</ds:datastoreItem>
</file>

<file path=customXml/itemProps3.xml><?xml version="1.0" encoding="utf-8"?>
<ds:datastoreItem xmlns:ds="http://schemas.openxmlformats.org/officeDocument/2006/customXml" ds:itemID="{FF8920F4-B7A2-4095-9540-E4F120D805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b9a4cf-f534-437d-b6f6-c048dfaf5b22"/>
    <ds:schemaRef ds:uri="d6da0197-d201-41ba-a1f8-50c3263bbe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6603</TotalTime>
  <Words>4784</Words>
  <Application>Microsoft Macintosh PowerPoint</Application>
  <PresentationFormat>On-screen Show (16:9)</PresentationFormat>
  <Paragraphs>559</Paragraphs>
  <Slides>52</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52</vt:i4>
      </vt:variant>
    </vt:vector>
  </HeadingPairs>
  <TitlesOfParts>
    <vt:vector size="59" baseType="lpstr">
      <vt:lpstr>Arial</vt:lpstr>
      <vt:lpstr>Calibri</vt:lpstr>
      <vt:lpstr>Franklin Gothic Book</vt:lpstr>
      <vt:lpstr>ITC Avant Garde Std Bk</vt:lpstr>
      <vt:lpstr>Twentieth Century</vt:lpstr>
      <vt:lpstr>Wingdings</vt:lpstr>
      <vt:lpstr>AETC-BLANK-MASTER</vt:lpstr>
      <vt:lpstr>The Role of Primary Care in Addressing HIV and COVID Health Disparities</vt:lpstr>
      <vt:lpstr>Conflict of Interest Disclosure Statement</vt:lpstr>
      <vt:lpstr>Learning Objectives</vt:lpstr>
      <vt:lpstr>Primary Care Defined</vt:lpstr>
      <vt:lpstr>Primary Care and the Community</vt:lpstr>
      <vt:lpstr>The  Goals of Primary Care</vt:lpstr>
      <vt:lpstr>Title</vt:lpstr>
      <vt:lpstr>Where did the Patient Centered Care concept come from?</vt:lpstr>
      <vt:lpstr>What the Model Promises</vt:lpstr>
      <vt:lpstr>Principles of Patient Centered Care</vt:lpstr>
      <vt:lpstr>Title</vt:lpstr>
      <vt:lpstr>The PCMH Care Team  Interprofessional and Culturally Diverse</vt:lpstr>
      <vt:lpstr>PowerPoint Presentation</vt:lpstr>
      <vt:lpstr>Team-based care benefits</vt:lpstr>
      <vt:lpstr>PCMH and Healthcare Disparities</vt:lpstr>
      <vt:lpstr>Knowing the Community</vt:lpstr>
      <vt:lpstr>Resource Deserts</vt:lpstr>
      <vt:lpstr>Resource Deserts</vt:lpstr>
      <vt:lpstr>Insurers</vt:lpstr>
      <vt:lpstr>Service Area   Three Well-Placed Clinic Locations</vt:lpstr>
      <vt:lpstr>Services</vt:lpstr>
      <vt:lpstr>COVID-19 Disruption- Global and Local</vt:lpstr>
      <vt:lpstr>Syndemics Defined</vt:lpstr>
      <vt:lpstr>The Digital Home</vt:lpstr>
      <vt:lpstr>Telehealth Urgency, Challenges and Implementation</vt:lpstr>
      <vt:lpstr>Telehealth Appointment Types</vt:lpstr>
      <vt:lpstr>Results of Successful Telehealth Implementation</vt:lpstr>
      <vt:lpstr>Monitoring Clinic Demographics During the Pandemic</vt:lpstr>
      <vt:lpstr>No Language Disparity in Telehealth Usage</vt:lpstr>
      <vt:lpstr>Meeting the Needs- Agile Responses to Patients’ Voices</vt:lpstr>
      <vt:lpstr>2020 Outpatient Medical Service Expansions</vt:lpstr>
      <vt:lpstr>SARS-CoV-2 Testing- Convenience  Coverage and Trust</vt:lpstr>
      <vt:lpstr> A Focus on Quality to Mitigate Disparities</vt:lpstr>
      <vt:lpstr>Controlling Comorbidities - HTN</vt:lpstr>
      <vt:lpstr> Type II Diabetes </vt:lpstr>
      <vt:lpstr>HRSA HIV/AIDS Bureau Performance Measures</vt:lpstr>
      <vt:lpstr>Viral Suppression at PHNTX 83-93%</vt:lpstr>
      <vt:lpstr>78% of PWH Retained in Care Through a Pandemic Year</vt:lpstr>
      <vt:lpstr>Disparity Groups Retained in Care</vt:lpstr>
      <vt:lpstr>Dallas County HIV Care Continuum</vt:lpstr>
      <vt:lpstr>Diagnosis and Prevention of COVID-19</vt:lpstr>
      <vt:lpstr>Disproportionate Share</vt:lpstr>
      <vt:lpstr>PHNTX COVID-19 Outcomes</vt:lpstr>
      <vt:lpstr>PowerPoint Presentation</vt:lpstr>
      <vt:lpstr>Primary Care Mitigating in Hospital Death Rates</vt:lpstr>
      <vt:lpstr>Multimorbidity and Disparate Outcomes</vt:lpstr>
      <vt:lpstr>Resource- Rich Primary Care Counterbalancing Disparities in Health Outcomes</vt:lpstr>
      <vt:lpstr>Primary Care Provider’s Role in Disrupting Unequal Outcomes Throughout the Continuum</vt:lpstr>
      <vt:lpstr>Primary Care and PCMH Work</vt:lpstr>
      <vt:lpstr>Any questions? Thank you!</vt:lpstr>
      <vt:lpstr>Selected References </vt:lpstr>
      <vt:lpstr>Resources</vt:lpstr>
    </vt:vector>
  </TitlesOfParts>
  <Company>UMDNJ</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Judith Collins</cp:lastModifiedBy>
  <cp:revision>231</cp:revision>
  <cp:lastPrinted>2020-04-03T19:30:52Z</cp:lastPrinted>
  <dcterms:created xsi:type="dcterms:W3CDTF">2016-03-30T16:09:11Z</dcterms:created>
  <dcterms:modified xsi:type="dcterms:W3CDTF">2021-09-22T00:21:42Z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0x01010005BB403D11ACF8458FB7BBB7CC69166E</vt:lpwstr>
  </property>
</Properties>
</file>