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0" r:id="rId5"/>
    <p:sldMasterId id="2147483688" r:id="rId6"/>
    <p:sldMasterId id="2147483693" r:id="rId7"/>
    <p:sldMasterId id="2147483704" r:id="rId8"/>
    <p:sldMasterId id="2147483710" r:id="rId9"/>
    <p:sldMasterId id="2147483717" r:id="rId10"/>
    <p:sldMasterId id="2147483730" r:id="rId11"/>
    <p:sldMasterId id="2147483747" r:id="rId12"/>
  </p:sldMasterIdLst>
  <p:notesMasterIdLst>
    <p:notesMasterId r:id="rId32"/>
  </p:notesMasterIdLst>
  <p:handoutMasterIdLst>
    <p:handoutMasterId r:id="rId33"/>
  </p:handoutMasterIdLst>
  <p:sldIdLst>
    <p:sldId id="272" r:id="rId13"/>
    <p:sldId id="305" r:id="rId14"/>
    <p:sldId id="266" r:id="rId15"/>
    <p:sldId id="290" r:id="rId16"/>
    <p:sldId id="291" r:id="rId17"/>
    <p:sldId id="292" r:id="rId18"/>
    <p:sldId id="301" r:id="rId19"/>
    <p:sldId id="302" r:id="rId20"/>
    <p:sldId id="303" r:id="rId21"/>
    <p:sldId id="296" r:id="rId22"/>
    <p:sldId id="298" r:id="rId23"/>
    <p:sldId id="294" r:id="rId24"/>
    <p:sldId id="293" r:id="rId25"/>
    <p:sldId id="295" r:id="rId26"/>
    <p:sldId id="297" r:id="rId27"/>
    <p:sldId id="304" r:id="rId28"/>
    <p:sldId id="299" r:id="rId29"/>
    <p:sldId id="300" r:id="rId30"/>
    <p:sldId id="2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y Floyd, PharmD, PhC, AAHIVP" initials="CFPPA" lastIdx="3" clrIdx="0">
    <p:extLst>
      <p:ext uri="{19B8F6BF-5375-455C-9EA6-DF929625EA0E}">
        <p15:presenceInfo xmlns:p15="http://schemas.microsoft.com/office/powerpoint/2012/main" userId="S::cfloyd@southwestcare.org::b00df150-987c-459a-b98e-f8df138573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A5AB"/>
    <a:srgbClr val="008C99"/>
    <a:srgbClr val="1C344D"/>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758CB9-7513-4358-85F8-36AB96695BDA}" v="37" dt="2021-08-29T18:34:25.7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76115" autoAdjust="0"/>
  </p:normalViewPr>
  <p:slideViewPr>
    <p:cSldViewPr snapToGrid="0">
      <p:cViewPr varScale="1">
        <p:scale>
          <a:sx n="58" d="100"/>
          <a:sy n="58" d="100"/>
        </p:scale>
        <p:origin x="1446" y="60"/>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5/10/relationships/revisionInfo" Target="revisionInfo.xml"/><Relationship Id="rId21" Type="http://schemas.openxmlformats.org/officeDocument/2006/relationships/slide" Target="slides/slide9.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68E72-8AEE-4776-8EC2-8F14C1583EEA}" type="datetimeFigureOut">
              <a:rPr lang="en-US" smtClean="0"/>
              <a:t>9/22/2021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35FF8-FB14-4879-9BC3-604A38BAED07}" type="slidenum">
              <a:rPr lang="en-US" smtClean="0"/>
              <a:t>‹#›</a:t>
            </a:fld>
            <a:endParaRPr lang="en-US"/>
          </a:p>
        </p:txBody>
      </p:sp>
    </p:spTree>
    <p:extLst>
      <p:ext uri="{BB962C8B-B14F-4D97-AF65-F5344CB8AC3E}">
        <p14:creationId xmlns:p14="http://schemas.microsoft.com/office/powerpoint/2010/main" val="263164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2E51A-2061-4AC9-BA02-AAC57C58C28B}" type="datetimeFigureOut">
              <a:rPr lang="en-US" smtClean="0"/>
              <a:t>9/22/2021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0579D2-C235-4ED6-AECE-F4AE1A05BE8B}" type="slidenum">
              <a:rPr lang="en-US" smtClean="0"/>
              <a:t>‹#›</a:t>
            </a:fld>
            <a:endParaRPr lang="en-US"/>
          </a:p>
        </p:txBody>
      </p:sp>
    </p:spTree>
    <p:extLst>
      <p:ext uri="{BB962C8B-B14F-4D97-AF65-F5344CB8AC3E}">
        <p14:creationId xmlns:p14="http://schemas.microsoft.com/office/powerpoint/2010/main" val="110891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V_08 2021</a:t>
            </a:r>
          </a:p>
        </p:txBody>
      </p:sp>
      <p:sp>
        <p:nvSpPr>
          <p:cNvPr id="4" name="Slide Number Placeholder 3"/>
          <p:cNvSpPr>
            <a:spLocks noGrp="1"/>
          </p:cNvSpPr>
          <p:nvPr>
            <p:ph type="sldNum" sz="quarter" idx="10"/>
          </p:nvPr>
        </p:nvSpPr>
        <p:spPr/>
        <p:txBody>
          <a:bodyPr/>
          <a:lstStyle/>
          <a:p>
            <a:fld id="{0E0579D2-C235-4ED6-AECE-F4AE1A05BE8B}" type="slidenum">
              <a:rPr lang="en-US" smtClean="0"/>
              <a:t>1</a:t>
            </a:fld>
            <a:endParaRPr lang="en-US"/>
          </a:p>
        </p:txBody>
      </p:sp>
    </p:spTree>
    <p:extLst>
      <p:ext uri="{BB962C8B-B14F-4D97-AF65-F5344CB8AC3E}">
        <p14:creationId xmlns:p14="http://schemas.microsoft.com/office/powerpoint/2010/main" val="291722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2100" b="1" u="sng" dirty="0">
                <a:solidFill>
                  <a:schemeClr val="tx1"/>
                </a:solidFill>
              </a:rPr>
              <a:t>Corticosteroids</a:t>
            </a:r>
            <a:r>
              <a:rPr lang="en-US" sz="2100" dirty="0">
                <a:solidFill>
                  <a:schemeClr val="tx1"/>
                </a:solidFill>
              </a:rPr>
              <a:t> </a:t>
            </a:r>
          </a:p>
          <a:p>
            <a:pPr lvl="1"/>
            <a:r>
              <a:rPr lang="en-US" sz="2100" i="0" dirty="0">
                <a:solidFill>
                  <a:schemeClr val="tx1"/>
                </a:solidFill>
              </a:rPr>
              <a:t>The risk of significant pharmacokinetic drug interactions between antiretroviral therapy and corticosteroid treatment was first identified in patients taking the </a:t>
            </a:r>
            <a:r>
              <a:rPr lang="en-US" sz="2100" b="1" i="0" dirty="0">
                <a:solidFill>
                  <a:srgbClr val="C00000"/>
                </a:solidFill>
              </a:rPr>
              <a:t>inhaled or nasal preparation </a:t>
            </a:r>
            <a:r>
              <a:rPr lang="en-US" sz="2100" i="0" dirty="0">
                <a:solidFill>
                  <a:schemeClr val="tx1"/>
                </a:solidFill>
              </a:rPr>
              <a:t>of the corticosteroid </a:t>
            </a:r>
            <a:r>
              <a:rPr lang="en-US" sz="2100" b="1" i="0" dirty="0">
                <a:solidFill>
                  <a:srgbClr val="C00000"/>
                </a:solidFill>
              </a:rPr>
              <a:t>fluticasone</a:t>
            </a:r>
            <a:r>
              <a:rPr lang="en-US" sz="2100" i="0" dirty="0">
                <a:solidFill>
                  <a:schemeClr val="tx1"/>
                </a:solidFill>
              </a:rPr>
              <a:t>. Multiple subsequent reports have documented </a:t>
            </a:r>
            <a:r>
              <a:rPr lang="en-US" sz="2100" b="1" i="0" dirty="0">
                <a:solidFill>
                  <a:schemeClr val="tx1"/>
                </a:solidFill>
              </a:rPr>
              <a:t>iatrogenic severe adrenal suppression and Cushing's syndrome</a:t>
            </a:r>
            <a:r>
              <a:rPr lang="en-US" sz="2100" i="0" dirty="0">
                <a:solidFill>
                  <a:schemeClr val="tx1"/>
                </a:solidFill>
              </a:rPr>
              <a:t> in patients (children and adults) concomitantly receiving a corticosteroid and a ritonavir boosted antiretroviral regimen. A </a:t>
            </a:r>
            <a:r>
              <a:rPr lang="en-US" sz="2100" b="1" i="0" dirty="0">
                <a:solidFill>
                  <a:schemeClr val="tx1"/>
                </a:solidFill>
              </a:rPr>
              <a:t>similar drug interaction between cobicistat </a:t>
            </a:r>
            <a:r>
              <a:rPr lang="en-US" sz="2100" i="0" dirty="0">
                <a:solidFill>
                  <a:schemeClr val="tx1"/>
                </a:solidFill>
              </a:rPr>
              <a:t>and corticosteroids has been documented. </a:t>
            </a:r>
          </a:p>
          <a:p>
            <a:pPr lvl="1"/>
            <a:r>
              <a:rPr lang="en-US" sz="2100" i="0" dirty="0">
                <a:solidFill>
                  <a:schemeClr val="tx1"/>
                </a:solidFill>
              </a:rPr>
              <a:t>To mitigate these drug interactions in patients taking </a:t>
            </a:r>
            <a:r>
              <a:rPr lang="en-US" sz="2100" b="1" i="0" dirty="0">
                <a:solidFill>
                  <a:srgbClr val="C00000"/>
                </a:solidFill>
              </a:rPr>
              <a:t>ritonavir or cobicistat</a:t>
            </a:r>
            <a:r>
              <a:rPr lang="en-US" sz="2100" i="0" dirty="0">
                <a:solidFill>
                  <a:schemeClr val="tx1"/>
                </a:solidFill>
              </a:rPr>
              <a:t>, clinicians should </a:t>
            </a:r>
            <a:r>
              <a:rPr lang="en-US" sz="2100" b="1" i="0" dirty="0">
                <a:solidFill>
                  <a:srgbClr val="C00000"/>
                </a:solidFill>
              </a:rPr>
              <a:t>consider using a corticosteroid other than fluticasone or budesonide</a:t>
            </a:r>
            <a:r>
              <a:rPr lang="en-US" sz="2100" i="0" dirty="0">
                <a:solidFill>
                  <a:srgbClr val="C00000"/>
                </a:solidFill>
              </a:rPr>
              <a:t>,</a:t>
            </a:r>
            <a:r>
              <a:rPr lang="en-US" sz="2100" i="0" dirty="0">
                <a:solidFill>
                  <a:schemeClr val="tx1"/>
                </a:solidFill>
              </a:rPr>
              <a:t> such as inhaled or nasal </a:t>
            </a:r>
            <a:r>
              <a:rPr lang="en-US" sz="2100" b="1" i="0" dirty="0">
                <a:solidFill>
                  <a:srgbClr val="002060"/>
                </a:solidFill>
              </a:rPr>
              <a:t>beclomethasone</a:t>
            </a:r>
            <a:r>
              <a:rPr lang="en-US" sz="2100" i="0" dirty="0">
                <a:solidFill>
                  <a:schemeClr val="tx1"/>
                </a:solidFill>
              </a:rPr>
              <a:t> (which is not metabolized by the CYP3A4 enzyme and, thus, does not produce the same interaction).</a:t>
            </a: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10</a:t>
            </a:fld>
            <a:endParaRPr lang="en-US"/>
          </a:p>
        </p:txBody>
      </p:sp>
    </p:spTree>
    <p:extLst>
      <p:ext uri="{BB962C8B-B14F-4D97-AF65-F5344CB8AC3E}">
        <p14:creationId xmlns:p14="http://schemas.microsoft.com/office/powerpoint/2010/main" val="35236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11</a:t>
            </a:fld>
            <a:endParaRPr lang="en-US"/>
          </a:p>
        </p:txBody>
      </p:sp>
    </p:spTree>
    <p:extLst>
      <p:ext uri="{BB962C8B-B14F-4D97-AF65-F5344CB8AC3E}">
        <p14:creationId xmlns:p14="http://schemas.microsoft.com/office/powerpoint/2010/main" val="3847728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Calcium carbonate (Tums®)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12</a:t>
            </a:fld>
            <a:endParaRPr lang="en-US"/>
          </a:p>
        </p:txBody>
      </p:sp>
    </p:spTree>
    <p:extLst>
      <p:ext uri="{BB962C8B-B14F-4D97-AF65-F5344CB8AC3E}">
        <p14:creationId xmlns:p14="http://schemas.microsoft.com/office/powerpoint/2010/main" val="428520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gn="l" fontAlgn="base"/>
            <a:r>
              <a:rPr lang="en-US" u="sng" dirty="0" err="1"/>
              <a:t>Bictegravir</a:t>
            </a:r>
            <a:r>
              <a:rPr lang="en-US" u="sng" dirty="0"/>
              <a:t>/TAF/FTC &amp; Rifabutin (per hiv-druginteractions.org):</a:t>
            </a:r>
          </a:p>
          <a:p>
            <a:pPr marL="171450" indent="-171450" algn="l" fontAlgn="base">
              <a:buFont typeface="Arial" panose="020B0604020202020204" pitchFamily="34" charset="0"/>
              <a:buChar char="•"/>
            </a:pPr>
            <a:r>
              <a:rPr lang="en-US" b="1" i="0" dirty="0">
                <a:solidFill>
                  <a:srgbClr val="666666"/>
                </a:solidFill>
                <a:effectLst/>
                <a:latin typeface="Varela Round"/>
              </a:rPr>
              <a:t>Quality of evidence:</a:t>
            </a:r>
            <a:r>
              <a:rPr lang="en-US" b="0" i="0" dirty="0">
                <a:solidFill>
                  <a:srgbClr val="666666"/>
                </a:solidFill>
                <a:effectLst/>
                <a:latin typeface="Varela Round"/>
              </a:rPr>
              <a:t> Very Low</a:t>
            </a:r>
          </a:p>
          <a:p>
            <a:pPr marL="171450" indent="-171450" algn="l" fontAlgn="base">
              <a:buFont typeface="Arial" panose="020B0604020202020204" pitchFamily="34" charset="0"/>
              <a:buChar char="•"/>
            </a:pPr>
            <a:r>
              <a:rPr lang="en-US" b="1" i="0" dirty="0">
                <a:solidFill>
                  <a:srgbClr val="666666"/>
                </a:solidFill>
                <a:effectLst/>
                <a:latin typeface="Varela Round"/>
              </a:rPr>
              <a:t>Summary:</a:t>
            </a:r>
            <a:r>
              <a:rPr lang="en-US" b="0" i="0" dirty="0">
                <a:solidFill>
                  <a:srgbClr val="666666"/>
                </a:solidFill>
                <a:effectLst/>
                <a:latin typeface="Varela Round"/>
              </a:rPr>
              <a:t> Coadministration is not recommended. Coadministration with </a:t>
            </a:r>
            <a:r>
              <a:rPr lang="en-US" b="0" i="0" dirty="0" err="1">
                <a:solidFill>
                  <a:srgbClr val="666666"/>
                </a:solidFill>
                <a:effectLst/>
                <a:latin typeface="Varela Round"/>
              </a:rPr>
              <a:t>bictegravir</a:t>
            </a:r>
            <a:r>
              <a:rPr lang="en-US" b="0" i="0" dirty="0">
                <a:solidFill>
                  <a:srgbClr val="666666"/>
                </a:solidFill>
                <a:effectLst/>
                <a:latin typeface="Varela Round"/>
              </a:rPr>
              <a:t>/emtricitabine/tenofovir alafenamide has not been studied. Coadministration of rifabutin (300 mg once daily) and </a:t>
            </a:r>
            <a:r>
              <a:rPr lang="en-US" b="0" i="0" dirty="0" err="1">
                <a:solidFill>
                  <a:srgbClr val="666666"/>
                </a:solidFill>
                <a:effectLst/>
                <a:latin typeface="Varela Round"/>
              </a:rPr>
              <a:t>bictegravir</a:t>
            </a:r>
            <a:r>
              <a:rPr lang="en-US" b="0" i="0" dirty="0">
                <a:solidFill>
                  <a:srgbClr val="666666"/>
                </a:solidFill>
                <a:effectLst/>
                <a:latin typeface="Varela Round"/>
              </a:rPr>
              <a:t> alone (75 mg once daily) decreased </a:t>
            </a:r>
            <a:r>
              <a:rPr lang="en-US" b="0" i="0" dirty="0" err="1">
                <a:solidFill>
                  <a:srgbClr val="666666"/>
                </a:solidFill>
                <a:effectLst/>
                <a:latin typeface="Varela Round"/>
              </a:rPr>
              <a:t>bictegravir</a:t>
            </a:r>
            <a:r>
              <a:rPr lang="en-US" b="0" i="0" dirty="0">
                <a:solidFill>
                  <a:srgbClr val="666666"/>
                </a:solidFill>
                <a:effectLst/>
                <a:latin typeface="Varela Round"/>
              </a:rPr>
              <a:t> </a:t>
            </a:r>
            <a:r>
              <a:rPr lang="en-US" b="0" i="0" dirty="0" err="1">
                <a:solidFill>
                  <a:srgbClr val="666666"/>
                </a:solidFill>
                <a:effectLst/>
                <a:latin typeface="Varela Round"/>
              </a:rPr>
              <a:t>Cmax</a:t>
            </a:r>
            <a:r>
              <a:rPr lang="en-US" b="0" i="0" dirty="0">
                <a:solidFill>
                  <a:srgbClr val="666666"/>
                </a:solidFill>
                <a:effectLst/>
                <a:latin typeface="Varela Round"/>
              </a:rPr>
              <a:t>, AUC and </a:t>
            </a:r>
            <a:r>
              <a:rPr lang="en-US" b="0" i="0" dirty="0" err="1">
                <a:solidFill>
                  <a:srgbClr val="666666"/>
                </a:solidFill>
                <a:effectLst/>
                <a:latin typeface="Varela Round"/>
              </a:rPr>
              <a:t>Cmin</a:t>
            </a:r>
            <a:r>
              <a:rPr lang="en-US" b="0" i="0" dirty="0">
                <a:solidFill>
                  <a:srgbClr val="666666"/>
                </a:solidFill>
                <a:effectLst/>
                <a:latin typeface="Varela Round"/>
              </a:rPr>
              <a:t> by 20%, 38% and 56%, respectively. Furthermore, rifabutin is an inducer of P-</a:t>
            </a:r>
            <a:r>
              <a:rPr lang="en-US" b="0" i="0" dirty="0" err="1">
                <a:solidFill>
                  <a:srgbClr val="666666"/>
                </a:solidFill>
                <a:effectLst/>
                <a:latin typeface="Varela Round"/>
              </a:rPr>
              <a:t>gp</a:t>
            </a:r>
            <a:r>
              <a:rPr lang="en-US" b="0" i="0" dirty="0">
                <a:solidFill>
                  <a:srgbClr val="666666"/>
                </a:solidFill>
                <a:effectLst/>
                <a:latin typeface="Varela Round"/>
              </a:rPr>
              <a:t> and is expected to decrease the absorption of tenofovir alafenamide absorption and thereby plasma concentrations.</a:t>
            </a:r>
          </a:p>
          <a:p>
            <a:pPr marL="171450" indent="-171450" algn="l" fontAlgn="base">
              <a:buFont typeface="Arial" panose="020B0604020202020204" pitchFamily="34" charset="0"/>
              <a:buChar char="•"/>
            </a:pPr>
            <a:r>
              <a:rPr lang="en-US" b="1" i="0" dirty="0">
                <a:solidFill>
                  <a:srgbClr val="666666"/>
                </a:solidFill>
                <a:effectLst/>
                <a:latin typeface="Varela Round"/>
              </a:rPr>
              <a:t>Description:</a:t>
            </a:r>
            <a:r>
              <a:rPr lang="en-US" b="0" i="0" dirty="0">
                <a:solidFill>
                  <a:srgbClr val="666666"/>
                </a:solidFill>
                <a:effectLst/>
                <a:latin typeface="Varela Round"/>
              </a:rPr>
              <a:t> Co-administration is not recommended due to the expected decrease of tenofovir alafenamide. Coadministration of rifabutin (300 mg once daily) and </a:t>
            </a:r>
            <a:r>
              <a:rPr lang="en-US" b="0" i="0" dirty="0" err="1">
                <a:solidFill>
                  <a:srgbClr val="666666"/>
                </a:solidFill>
                <a:effectLst/>
                <a:latin typeface="Varela Round"/>
              </a:rPr>
              <a:t>bictegravir</a:t>
            </a:r>
            <a:r>
              <a:rPr lang="en-US" b="0" i="0" dirty="0">
                <a:solidFill>
                  <a:srgbClr val="666666"/>
                </a:solidFill>
                <a:effectLst/>
                <a:latin typeface="Varela Round"/>
              </a:rPr>
              <a:t> (75 mg once daily) decreased </a:t>
            </a:r>
            <a:r>
              <a:rPr lang="en-US" b="0" i="0" dirty="0" err="1">
                <a:solidFill>
                  <a:srgbClr val="666666"/>
                </a:solidFill>
                <a:effectLst/>
                <a:latin typeface="Varela Round"/>
              </a:rPr>
              <a:t>bictegravir</a:t>
            </a:r>
            <a:r>
              <a:rPr lang="en-US" b="0" i="0" dirty="0">
                <a:solidFill>
                  <a:srgbClr val="666666"/>
                </a:solidFill>
                <a:effectLst/>
                <a:latin typeface="Varela Round"/>
              </a:rPr>
              <a:t> AUC, </a:t>
            </a:r>
            <a:r>
              <a:rPr lang="en-US" b="0" i="0" dirty="0" err="1">
                <a:solidFill>
                  <a:srgbClr val="666666"/>
                </a:solidFill>
                <a:effectLst/>
                <a:latin typeface="Varela Round"/>
              </a:rPr>
              <a:t>Cmin</a:t>
            </a:r>
            <a:r>
              <a:rPr lang="en-US" b="0" i="0" dirty="0">
                <a:solidFill>
                  <a:srgbClr val="666666"/>
                </a:solidFill>
                <a:effectLst/>
                <a:latin typeface="Varela Round"/>
              </a:rPr>
              <a:t> and </a:t>
            </a:r>
            <a:r>
              <a:rPr lang="en-US" b="0" i="0" dirty="0" err="1">
                <a:solidFill>
                  <a:srgbClr val="666666"/>
                </a:solidFill>
                <a:effectLst/>
                <a:latin typeface="Varela Round"/>
              </a:rPr>
              <a:t>Cmax</a:t>
            </a:r>
            <a:r>
              <a:rPr lang="en-US" b="0" i="0" dirty="0">
                <a:solidFill>
                  <a:srgbClr val="666666"/>
                </a:solidFill>
                <a:effectLst/>
                <a:latin typeface="Varela Round"/>
              </a:rPr>
              <a:t> by 38%, 56% and 20%, respectively (due to induction of CYP3A and P-</a:t>
            </a:r>
            <a:r>
              <a:rPr lang="en-US" b="0" i="0" dirty="0" err="1">
                <a:solidFill>
                  <a:srgbClr val="666666"/>
                </a:solidFill>
                <a:effectLst/>
                <a:latin typeface="Varela Round"/>
              </a:rPr>
              <a:t>gp</a:t>
            </a:r>
            <a:r>
              <a:rPr lang="en-US" b="0" i="0" dirty="0">
                <a:solidFill>
                  <a:srgbClr val="666666"/>
                </a:solidFill>
                <a:effectLst/>
                <a:latin typeface="Varela Round"/>
              </a:rPr>
              <a:t>). The interaction has not been studied with tenofovir alafenamide. Co-administration of rifabutin may decrease tenofovir alafenamide plasma concentrations. </a:t>
            </a:r>
            <a:r>
              <a:rPr lang="en-US" b="0" i="1" dirty="0" err="1">
                <a:solidFill>
                  <a:srgbClr val="666666"/>
                </a:solidFill>
                <a:effectLst/>
                <a:latin typeface="Varela Round"/>
              </a:rPr>
              <a:t>Biktarvy</a:t>
            </a:r>
            <a:r>
              <a:rPr lang="en-US" b="0" i="1" dirty="0">
                <a:solidFill>
                  <a:srgbClr val="666666"/>
                </a:solidFill>
                <a:effectLst/>
                <a:latin typeface="Varela Round"/>
              </a:rPr>
              <a:t> Summary of Product Characteristics, Gilead Sciences Ltd, June 2019.</a:t>
            </a:r>
            <a:endParaRPr lang="en-US" b="0" i="0" dirty="0">
              <a:solidFill>
                <a:srgbClr val="666666"/>
              </a:solidFill>
              <a:effectLst/>
              <a:latin typeface="Varela Round"/>
            </a:endParaRPr>
          </a:p>
          <a:p>
            <a:pPr algn="l" fontAlgn="base"/>
            <a:endParaRPr lang="en-US" b="0" i="0" dirty="0">
              <a:solidFill>
                <a:srgbClr val="666666"/>
              </a:solidFill>
              <a:effectLst/>
              <a:latin typeface="Varela Round"/>
            </a:endParaRPr>
          </a:p>
          <a:p>
            <a:pPr marL="171450" indent="-171450" algn="l" fontAlgn="base">
              <a:buFont typeface="Arial" panose="020B0604020202020204" pitchFamily="34" charset="0"/>
              <a:buChar char="•"/>
            </a:pPr>
            <a:r>
              <a:rPr lang="en-US" b="0" i="0" dirty="0">
                <a:solidFill>
                  <a:srgbClr val="666666"/>
                </a:solidFill>
                <a:effectLst/>
                <a:latin typeface="Varela Round"/>
              </a:rPr>
              <a:t>Coadministration may decrease concentrations of </a:t>
            </a:r>
            <a:r>
              <a:rPr lang="en-US" b="0" i="0" dirty="0" err="1">
                <a:solidFill>
                  <a:srgbClr val="666666"/>
                </a:solidFill>
                <a:effectLst/>
                <a:latin typeface="Varela Round"/>
              </a:rPr>
              <a:t>bictegravir</a:t>
            </a:r>
            <a:r>
              <a:rPr lang="en-US" b="0" i="0" dirty="0">
                <a:solidFill>
                  <a:srgbClr val="666666"/>
                </a:solidFill>
                <a:effectLst/>
                <a:latin typeface="Varela Round"/>
              </a:rPr>
              <a:t> and tenofovir alafenamide. Coadministration with rifabutin is not recommended. Coadministration of rifabutin (300 mg once daily) and </a:t>
            </a:r>
            <a:r>
              <a:rPr lang="en-US" b="0" i="0" dirty="0" err="1">
                <a:solidFill>
                  <a:srgbClr val="666666"/>
                </a:solidFill>
                <a:effectLst/>
                <a:latin typeface="Varela Round"/>
              </a:rPr>
              <a:t>bictegravir</a:t>
            </a:r>
            <a:r>
              <a:rPr lang="en-US" b="0" i="0" dirty="0">
                <a:solidFill>
                  <a:srgbClr val="666666"/>
                </a:solidFill>
                <a:effectLst/>
                <a:latin typeface="Varela Round"/>
              </a:rPr>
              <a:t> (75 mg once daily) decreased </a:t>
            </a:r>
            <a:r>
              <a:rPr lang="en-US" b="0" i="0" dirty="0" err="1">
                <a:solidFill>
                  <a:srgbClr val="666666"/>
                </a:solidFill>
                <a:effectLst/>
                <a:latin typeface="Varela Round"/>
              </a:rPr>
              <a:t>bictegravir</a:t>
            </a:r>
            <a:r>
              <a:rPr lang="en-US" b="0" i="0" dirty="0">
                <a:solidFill>
                  <a:srgbClr val="666666"/>
                </a:solidFill>
                <a:effectLst/>
                <a:latin typeface="Varela Round"/>
              </a:rPr>
              <a:t> </a:t>
            </a:r>
            <a:r>
              <a:rPr lang="en-US" b="0" i="0" dirty="0" err="1">
                <a:solidFill>
                  <a:srgbClr val="666666"/>
                </a:solidFill>
                <a:effectLst/>
                <a:latin typeface="Varela Round"/>
              </a:rPr>
              <a:t>Cmax</a:t>
            </a:r>
            <a:r>
              <a:rPr lang="en-US" b="0" i="0" dirty="0">
                <a:solidFill>
                  <a:srgbClr val="666666"/>
                </a:solidFill>
                <a:effectLst/>
                <a:latin typeface="Varela Round"/>
              </a:rPr>
              <a:t>, AUC and </a:t>
            </a:r>
            <a:r>
              <a:rPr lang="en-US" b="0" i="0" dirty="0" err="1">
                <a:solidFill>
                  <a:srgbClr val="666666"/>
                </a:solidFill>
                <a:effectLst/>
                <a:latin typeface="Varela Round"/>
              </a:rPr>
              <a:t>Cmin</a:t>
            </a:r>
            <a:r>
              <a:rPr lang="en-US" b="0" i="0" dirty="0">
                <a:solidFill>
                  <a:srgbClr val="666666"/>
                </a:solidFill>
                <a:effectLst/>
                <a:latin typeface="Varela Round"/>
              </a:rPr>
              <a:t> by 20%, 38% and 56%, respectively. </a:t>
            </a:r>
            <a:r>
              <a:rPr lang="en-US" b="0" i="1" dirty="0" err="1">
                <a:solidFill>
                  <a:srgbClr val="666666"/>
                </a:solidFill>
                <a:effectLst/>
                <a:latin typeface="Varela Round"/>
              </a:rPr>
              <a:t>Biktarvy</a:t>
            </a:r>
            <a:r>
              <a:rPr lang="en-US" b="0" i="1" dirty="0">
                <a:solidFill>
                  <a:srgbClr val="666666"/>
                </a:solidFill>
                <a:effectLst/>
                <a:latin typeface="Varela Round"/>
              </a:rPr>
              <a:t> Prescribing Information, Gilead Sciences Inc, August 2019.</a:t>
            </a:r>
            <a:endParaRPr lang="en-US" b="0" i="0" dirty="0">
              <a:solidFill>
                <a:srgbClr val="666666"/>
              </a:solidFill>
              <a:effectLst/>
              <a:latin typeface="Varela Round"/>
            </a:endParaRPr>
          </a:p>
          <a:p>
            <a:pPr algn="l" fontAlgn="base"/>
            <a:endParaRPr lang="en-US" b="0" i="0" dirty="0">
              <a:solidFill>
                <a:srgbClr val="666666"/>
              </a:solidFill>
              <a:effectLst/>
              <a:latin typeface="Varela Round"/>
            </a:endParaRPr>
          </a:p>
          <a:p>
            <a:pPr algn="l" fontAlgn="base"/>
            <a:r>
              <a:rPr lang="en-US" b="0" i="0" u="sng" dirty="0">
                <a:solidFill>
                  <a:srgbClr val="666666"/>
                </a:solidFill>
                <a:effectLst/>
                <a:latin typeface="Varela Round"/>
              </a:rPr>
              <a:t>Dolutegravir &amp; rifabutin </a:t>
            </a:r>
            <a:r>
              <a:rPr lang="en-US" u="sng" dirty="0"/>
              <a:t>(per hiv-druginteractions.org)</a:t>
            </a:r>
            <a:r>
              <a:rPr lang="en-US" b="0" i="0" u="sng" dirty="0">
                <a:solidFill>
                  <a:srgbClr val="666666"/>
                </a:solidFill>
                <a:effectLst/>
                <a:latin typeface="Varela Round"/>
              </a:rPr>
              <a:t>: </a:t>
            </a:r>
          </a:p>
          <a:p>
            <a:pPr marL="171450" indent="-171450" algn="l" fontAlgn="base">
              <a:buFont typeface="Arial" panose="020B0604020202020204" pitchFamily="34" charset="0"/>
              <a:buChar char="•"/>
            </a:pPr>
            <a:r>
              <a:rPr lang="en-US" b="1" i="0" dirty="0">
                <a:solidFill>
                  <a:srgbClr val="666666"/>
                </a:solidFill>
                <a:effectLst/>
                <a:latin typeface="Varela Round"/>
              </a:rPr>
              <a:t>Quality of evidence:</a:t>
            </a:r>
            <a:r>
              <a:rPr lang="en-US" b="0" i="0" dirty="0">
                <a:solidFill>
                  <a:srgbClr val="666666"/>
                </a:solidFill>
                <a:effectLst/>
                <a:latin typeface="Varela Round"/>
              </a:rPr>
              <a:t> Moderate</a:t>
            </a:r>
          </a:p>
          <a:p>
            <a:pPr marL="171450" indent="-171450" algn="l" fontAlgn="base">
              <a:buFont typeface="Arial" panose="020B0604020202020204" pitchFamily="34" charset="0"/>
              <a:buChar char="•"/>
            </a:pPr>
            <a:r>
              <a:rPr lang="en-US" b="1" i="0" dirty="0">
                <a:solidFill>
                  <a:srgbClr val="666666"/>
                </a:solidFill>
                <a:effectLst/>
                <a:latin typeface="Varela Round"/>
              </a:rPr>
              <a:t>Summary:</a:t>
            </a:r>
            <a:r>
              <a:rPr lang="en-US" b="0" i="0" dirty="0">
                <a:solidFill>
                  <a:srgbClr val="666666"/>
                </a:solidFill>
                <a:effectLst/>
                <a:latin typeface="Varela Round"/>
              </a:rPr>
              <a:t> Rifabutin has no clinically significant effect on the pharmacokinetics of dolutegravir. Coadministration of rifabutin (300 mg once daily) and dolutegravir (50 mg once daily) increased dolutegravir </a:t>
            </a:r>
            <a:r>
              <a:rPr lang="en-US" b="0" i="0" dirty="0" err="1">
                <a:solidFill>
                  <a:srgbClr val="666666"/>
                </a:solidFill>
                <a:effectLst/>
                <a:latin typeface="Varela Round"/>
              </a:rPr>
              <a:t>Cmax</a:t>
            </a:r>
            <a:r>
              <a:rPr lang="en-US" b="0" i="0" dirty="0">
                <a:solidFill>
                  <a:srgbClr val="666666"/>
                </a:solidFill>
                <a:effectLst/>
                <a:latin typeface="Varela Round"/>
              </a:rPr>
              <a:t> by 16%, and decreased AUC and </a:t>
            </a:r>
            <a:r>
              <a:rPr lang="en-US" b="0" i="0" dirty="0" err="1">
                <a:solidFill>
                  <a:srgbClr val="666666"/>
                </a:solidFill>
                <a:effectLst/>
                <a:latin typeface="Varela Round"/>
              </a:rPr>
              <a:t>Ctrough</a:t>
            </a:r>
            <a:r>
              <a:rPr lang="en-US" b="0" i="0" dirty="0">
                <a:solidFill>
                  <a:srgbClr val="666666"/>
                </a:solidFill>
                <a:effectLst/>
                <a:latin typeface="Varela Round"/>
              </a:rPr>
              <a:t> by 5% and 30%. No dose adjustment is necessary.</a:t>
            </a:r>
          </a:p>
          <a:p>
            <a:pPr marL="171450" indent="-171450" algn="l" fontAlgn="base">
              <a:buFont typeface="Arial" panose="020B0604020202020204" pitchFamily="34" charset="0"/>
              <a:buChar char="•"/>
            </a:pPr>
            <a:r>
              <a:rPr lang="en-US" b="1" i="0" dirty="0">
                <a:solidFill>
                  <a:srgbClr val="666666"/>
                </a:solidFill>
                <a:effectLst/>
                <a:latin typeface="Varela Round"/>
              </a:rPr>
              <a:t>Description:</a:t>
            </a:r>
            <a:r>
              <a:rPr lang="en-US" b="0" i="0" dirty="0">
                <a:solidFill>
                  <a:srgbClr val="666666"/>
                </a:solidFill>
                <a:effectLst/>
                <a:latin typeface="Varela Round"/>
              </a:rPr>
              <a:t> Coadministration had no significant effect on dolutegravir exposure (AUC and </a:t>
            </a:r>
            <a:r>
              <a:rPr lang="en-US" b="0" i="0" dirty="0" err="1">
                <a:solidFill>
                  <a:srgbClr val="666666"/>
                </a:solidFill>
                <a:effectLst/>
                <a:latin typeface="Varela Round"/>
              </a:rPr>
              <a:t>Ctrough</a:t>
            </a:r>
            <a:r>
              <a:rPr lang="en-US" b="0" i="0" dirty="0">
                <a:solidFill>
                  <a:srgbClr val="666666"/>
                </a:solidFill>
                <a:effectLst/>
                <a:latin typeface="Varela Round"/>
              </a:rPr>
              <a:t> decreased by 5% and 30% due to induction of UGT1A1 and CYP3A, </a:t>
            </a:r>
            <a:r>
              <a:rPr lang="en-US" b="0" i="0" dirty="0" err="1">
                <a:solidFill>
                  <a:srgbClr val="666666"/>
                </a:solidFill>
                <a:effectLst/>
                <a:latin typeface="Varela Round"/>
              </a:rPr>
              <a:t>Cmax</a:t>
            </a:r>
            <a:r>
              <a:rPr lang="en-US" b="0" i="0" dirty="0">
                <a:solidFill>
                  <a:srgbClr val="666666"/>
                </a:solidFill>
                <a:effectLst/>
                <a:latin typeface="Varela Round"/>
              </a:rPr>
              <a:t> increased by 16%). No dose adjustment is necessary. </a:t>
            </a:r>
            <a:r>
              <a:rPr lang="en-US" b="0" i="1" dirty="0" err="1">
                <a:solidFill>
                  <a:srgbClr val="666666"/>
                </a:solidFill>
                <a:effectLst/>
                <a:latin typeface="Varela Round"/>
              </a:rPr>
              <a:t>Tivicay</a:t>
            </a:r>
            <a:r>
              <a:rPr lang="en-US" b="0" i="1" dirty="0">
                <a:solidFill>
                  <a:srgbClr val="666666"/>
                </a:solidFill>
                <a:effectLst/>
                <a:latin typeface="Varela Round"/>
              </a:rPr>
              <a:t> Summary of Product Characteristics, </a:t>
            </a:r>
            <a:r>
              <a:rPr lang="en-US" b="0" i="1" dirty="0" err="1">
                <a:solidFill>
                  <a:srgbClr val="666666"/>
                </a:solidFill>
                <a:effectLst/>
                <a:latin typeface="Varela Round"/>
              </a:rPr>
              <a:t>ViiV</a:t>
            </a:r>
            <a:r>
              <a:rPr lang="en-US" b="0" i="1" dirty="0">
                <a:solidFill>
                  <a:srgbClr val="666666"/>
                </a:solidFill>
                <a:effectLst/>
                <a:latin typeface="Varela Round"/>
              </a:rPr>
              <a:t> Healthcare, March 2019.</a:t>
            </a:r>
            <a:r>
              <a:rPr lang="en-US" b="0" i="0" dirty="0">
                <a:solidFill>
                  <a:srgbClr val="666666"/>
                </a:solidFill>
                <a:effectLst/>
                <a:latin typeface="Varela Round"/>
              </a:rPr>
              <a:t> </a:t>
            </a:r>
          </a:p>
          <a:p>
            <a:pPr algn="l" fontAlgn="base"/>
            <a:r>
              <a:rPr lang="en-US" b="0" i="0" dirty="0">
                <a:solidFill>
                  <a:srgbClr val="666666"/>
                </a:solidFill>
                <a:effectLst/>
                <a:latin typeface="Varela Round"/>
              </a:rPr>
              <a:t> </a:t>
            </a:r>
          </a:p>
          <a:p>
            <a:pPr marL="171450" indent="-171450" algn="l" fontAlgn="base">
              <a:buFont typeface="Arial" panose="020B0604020202020204" pitchFamily="34" charset="0"/>
              <a:buChar char="•"/>
            </a:pPr>
            <a:r>
              <a:rPr lang="en-US" b="0" i="0" dirty="0">
                <a:solidFill>
                  <a:srgbClr val="666666"/>
                </a:solidFill>
                <a:effectLst/>
                <a:latin typeface="Varela Round"/>
              </a:rPr>
              <a:t>Based on drug interaction trial results, rifabutin can be </a:t>
            </a:r>
            <a:r>
              <a:rPr lang="en-US" b="0" i="0" dirty="0" err="1">
                <a:solidFill>
                  <a:srgbClr val="666666"/>
                </a:solidFill>
                <a:effectLst/>
                <a:latin typeface="Varela Round"/>
              </a:rPr>
              <a:t>coadministered</a:t>
            </a:r>
            <a:r>
              <a:rPr lang="en-US" b="0" i="0" dirty="0">
                <a:solidFill>
                  <a:srgbClr val="666666"/>
                </a:solidFill>
                <a:effectLst/>
                <a:latin typeface="Varela Round"/>
              </a:rPr>
              <a:t> with dolutegravir without a dose adjustment. Coadministration of rifabutin (300 mg once daily) and dolutegravir (50 mg once daily) to 9 subjects increased dolutegravir </a:t>
            </a:r>
            <a:r>
              <a:rPr lang="en-US" b="0" i="0" dirty="0" err="1">
                <a:solidFill>
                  <a:srgbClr val="666666"/>
                </a:solidFill>
                <a:effectLst/>
                <a:latin typeface="Varela Round"/>
              </a:rPr>
              <a:t>Cmax</a:t>
            </a:r>
            <a:r>
              <a:rPr lang="en-US" b="0" i="0" dirty="0">
                <a:solidFill>
                  <a:srgbClr val="666666"/>
                </a:solidFill>
                <a:effectLst/>
                <a:latin typeface="Varela Round"/>
              </a:rPr>
              <a:t> by 16%, but decreased AUC and </a:t>
            </a:r>
            <a:r>
              <a:rPr lang="en-US" b="0" i="0" dirty="0" err="1">
                <a:solidFill>
                  <a:srgbClr val="666666"/>
                </a:solidFill>
                <a:effectLst/>
                <a:latin typeface="Varela Round"/>
              </a:rPr>
              <a:t>Ctrough</a:t>
            </a:r>
            <a:r>
              <a:rPr lang="en-US" b="0" i="0" dirty="0">
                <a:solidFill>
                  <a:srgbClr val="666666"/>
                </a:solidFill>
                <a:effectLst/>
                <a:latin typeface="Varela Round"/>
              </a:rPr>
              <a:t> by 5% and 30%. </a:t>
            </a:r>
            <a:r>
              <a:rPr lang="en-US" b="0" i="1" dirty="0" err="1">
                <a:solidFill>
                  <a:srgbClr val="666666"/>
                </a:solidFill>
                <a:effectLst/>
                <a:latin typeface="Varela Round"/>
              </a:rPr>
              <a:t>Tivicay</a:t>
            </a:r>
            <a:r>
              <a:rPr lang="en-US" b="0" i="1" dirty="0">
                <a:solidFill>
                  <a:srgbClr val="666666"/>
                </a:solidFill>
                <a:effectLst/>
                <a:latin typeface="Varela Round"/>
              </a:rPr>
              <a:t> US Prescribing Information, </a:t>
            </a:r>
            <a:r>
              <a:rPr lang="en-US" b="0" i="1" dirty="0" err="1">
                <a:solidFill>
                  <a:srgbClr val="666666"/>
                </a:solidFill>
                <a:effectLst/>
                <a:latin typeface="Varela Round"/>
              </a:rPr>
              <a:t>ViiV</a:t>
            </a:r>
            <a:r>
              <a:rPr lang="en-US" b="0" i="1" dirty="0">
                <a:solidFill>
                  <a:srgbClr val="666666"/>
                </a:solidFill>
                <a:effectLst/>
                <a:latin typeface="Varela Round"/>
              </a:rPr>
              <a:t> Healthcare, July 2019.</a:t>
            </a:r>
            <a:r>
              <a:rPr lang="en-US" b="0" i="0" dirty="0">
                <a:solidFill>
                  <a:srgbClr val="666666"/>
                </a:solidFill>
                <a:effectLst/>
                <a:latin typeface="Varela Round"/>
              </a:rPr>
              <a:t> </a:t>
            </a:r>
          </a:p>
          <a:p>
            <a:pPr algn="l" fontAlgn="base"/>
            <a:r>
              <a:rPr lang="en-US" b="0" i="0" dirty="0">
                <a:solidFill>
                  <a:srgbClr val="666666"/>
                </a:solidFill>
                <a:effectLst/>
                <a:latin typeface="Varela Round"/>
              </a:rPr>
              <a:t> </a:t>
            </a:r>
          </a:p>
          <a:p>
            <a:pPr marL="171450" indent="-171450" algn="l" fontAlgn="base">
              <a:buFont typeface="Arial" panose="020B0604020202020204" pitchFamily="34" charset="0"/>
              <a:buChar char="•"/>
            </a:pPr>
            <a:r>
              <a:rPr lang="en-US" b="0" i="0" dirty="0">
                <a:solidFill>
                  <a:srgbClr val="666666"/>
                </a:solidFill>
                <a:effectLst/>
                <a:latin typeface="Varela Round"/>
              </a:rPr>
              <a:t>Coadministration of dolutegravir alone (50 mg once daily) and with rifabutin (300 mg once daily) was evaluated in 9 HIV-negative subjects. Rifabutin decreased dolutegravir AUC by 5% and </a:t>
            </a:r>
            <a:r>
              <a:rPr lang="en-US" b="0" i="0" dirty="0" err="1">
                <a:solidFill>
                  <a:srgbClr val="666666"/>
                </a:solidFill>
                <a:effectLst/>
                <a:latin typeface="Varela Round"/>
              </a:rPr>
              <a:t>Ctrough</a:t>
            </a:r>
            <a:r>
              <a:rPr lang="en-US" b="0" i="0" dirty="0">
                <a:solidFill>
                  <a:srgbClr val="666666"/>
                </a:solidFill>
                <a:effectLst/>
                <a:latin typeface="Varela Round"/>
              </a:rPr>
              <a:t> by 30%, but increased </a:t>
            </a:r>
            <a:r>
              <a:rPr lang="en-US" b="0" i="0" dirty="0" err="1">
                <a:solidFill>
                  <a:srgbClr val="666666"/>
                </a:solidFill>
                <a:effectLst/>
                <a:latin typeface="Varela Round"/>
              </a:rPr>
              <a:t>Cmax</a:t>
            </a:r>
            <a:r>
              <a:rPr lang="en-US" b="0" i="0" dirty="0">
                <a:solidFill>
                  <a:srgbClr val="666666"/>
                </a:solidFill>
                <a:effectLst/>
                <a:latin typeface="Varela Round"/>
              </a:rPr>
              <a:t> by 15%. The decrease in dolutegravir </a:t>
            </a:r>
            <a:r>
              <a:rPr lang="en-US" b="0" i="0" dirty="0" err="1">
                <a:solidFill>
                  <a:srgbClr val="666666"/>
                </a:solidFill>
                <a:effectLst/>
                <a:latin typeface="Varela Round"/>
              </a:rPr>
              <a:t>Ctrough</a:t>
            </a:r>
            <a:r>
              <a:rPr lang="en-US" b="0" i="0" dirty="0">
                <a:solidFill>
                  <a:srgbClr val="666666"/>
                </a:solidFill>
                <a:effectLst/>
                <a:latin typeface="Varela Round"/>
              </a:rPr>
              <a:t> is unlikely to be clinically significant given the known PK/PD relationships and data from phase 2b dose ranging studies.  </a:t>
            </a:r>
            <a:r>
              <a:rPr lang="en-US" b="0" i="1" dirty="0">
                <a:solidFill>
                  <a:srgbClr val="666666"/>
                </a:solidFill>
                <a:effectLst/>
                <a:latin typeface="Varela Round"/>
              </a:rPr>
              <a:t>Safety, tolerability, and pharmacokinetics of the HIV integrase inhibitor dolutegravir given twice daily with rifampin or once daily with rifabutin: results of a phase 1 study among healthy subjects. Dooley KE, Sayre P, Borland J, et al. J </a:t>
            </a:r>
            <a:r>
              <a:rPr lang="en-US" b="0" i="1" dirty="0" err="1">
                <a:solidFill>
                  <a:srgbClr val="666666"/>
                </a:solidFill>
                <a:effectLst/>
                <a:latin typeface="Varela Round"/>
              </a:rPr>
              <a:t>Acquir</a:t>
            </a:r>
            <a:r>
              <a:rPr lang="en-US" b="0" i="1" dirty="0">
                <a:solidFill>
                  <a:srgbClr val="666666"/>
                </a:solidFill>
                <a:effectLst/>
                <a:latin typeface="Varela Round"/>
              </a:rPr>
              <a:t> Immune </a:t>
            </a:r>
            <a:r>
              <a:rPr lang="en-US" b="0" i="1" dirty="0" err="1">
                <a:solidFill>
                  <a:srgbClr val="666666"/>
                </a:solidFill>
                <a:effectLst/>
                <a:latin typeface="Varela Round"/>
              </a:rPr>
              <a:t>Defic</a:t>
            </a:r>
            <a:r>
              <a:rPr lang="en-US" b="0" i="1" dirty="0">
                <a:solidFill>
                  <a:srgbClr val="666666"/>
                </a:solidFill>
                <a:effectLst/>
                <a:latin typeface="Varela Round"/>
              </a:rPr>
              <a:t> </a:t>
            </a:r>
            <a:r>
              <a:rPr lang="en-US" b="0" i="1" dirty="0" err="1">
                <a:solidFill>
                  <a:srgbClr val="666666"/>
                </a:solidFill>
                <a:effectLst/>
                <a:latin typeface="Varela Round"/>
              </a:rPr>
              <a:t>Syndr</a:t>
            </a:r>
            <a:r>
              <a:rPr lang="en-US" b="0" i="1" dirty="0">
                <a:solidFill>
                  <a:srgbClr val="666666"/>
                </a:solidFill>
                <a:effectLst/>
                <a:latin typeface="Varela Round"/>
              </a:rPr>
              <a:t>, 2013, 62(1): 21-27.  </a:t>
            </a:r>
            <a:endParaRPr lang="en-US" b="0" i="0" dirty="0">
              <a:solidFill>
                <a:srgbClr val="666666"/>
              </a:solidFill>
              <a:effectLst/>
              <a:latin typeface="Varela Round"/>
            </a:endParaRPr>
          </a:p>
          <a:p>
            <a:pPr algn="l" fontAlgn="base"/>
            <a:endParaRPr lang="en-US" b="0" i="0" dirty="0">
              <a:solidFill>
                <a:srgbClr val="666666"/>
              </a:solidFill>
              <a:effectLst/>
              <a:latin typeface="Varela Round"/>
            </a:endParaRPr>
          </a:p>
        </p:txBody>
      </p:sp>
      <p:sp>
        <p:nvSpPr>
          <p:cNvPr id="4" name="Slide Number Placeholder 3"/>
          <p:cNvSpPr>
            <a:spLocks noGrp="1"/>
          </p:cNvSpPr>
          <p:nvPr>
            <p:ph type="sldNum" sz="quarter" idx="10"/>
          </p:nvPr>
        </p:nvSpPr>
        <p:spPr/>
        <p:txBody>
          <a:bodyPr/>
          <a:lstStyle/>
          <a:p>
            <a:fld id="{0E0579D2-C235-4ED6-AECE-F4AE1A05BE8B}" type="slidenum">
              <a:rPr lang="en-US" smtClean="0"/>
              <a:t>13</a:t>
            </a:fld>
            <a:endParaRPr lang="en-US"/>
          </a:p>
        </p:txBody>
      </p:sp>
    </p:spTree>
    <p:extLst>
      <p:ext uri="{BB962C8B-B14F-4D97-AF65-F5344CB8AC3E}">
        <p14:creationId xmlns:p14="http://schemas.microsoft.com/office/powerpoint/2010/main" val="239686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14</a:t>
            </a:fld>
            <a:endParaRPr lang="en-US"/>
          </a:p>
        </p:txBody>
      </p:sp>
    </p:spTree>
    <p:extLst>
      <p:ext uri="{BB962C8B-B14F-4D97-AF65-F5344CB8AC3E}">
        <p14:creationId xmlns:p14="http://schemas.microsoft.com/office/powerpoint/2010/main" val="2710033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u="sng" dirty="0"/>
              <a:t>TAF/FTC &amp; rifabutin (per hiv-druginteractions.org):</a:t>
            </a:r>
          </a:p>
          <a:p>
            <a:pPr marL="171450" indent="-171450" algn="l" fontAlgn="base">
              <a:buFont typeface="Arial" panose="020B0604020202020204" pitchFamily="34" charset="0"/>
              <a:buChar char="•"/>
            </a:pPr>
            <a:r>
              <a:rPr lang="en-US" b="1" i="0" dirty="0">
                <a:solidFill>
                  <a:srgbClr val="666666"/>
                </a:solidFill>
                <a:effectLst/>
                <a:latin typeface="Varela Round"/>
              </a:rPr>
              <a:t>Quality of evidence:</a:t>
            </a:r>
            <a:r>
              <a:rPr lang="en-US" b="0" i="0" dirty="0">
                <a:solidFill>
                  <a:srgbClr val="666666"/>
                </a:solidFill>
                <a:effectLst/>
                <a:latin typeface="Varela Round"/>
              </a:rPr>
              <a:t> Very Low</a:t>
            </a:r>
          </a:p>
          <a:p>
            <a:pPr marL="171450" indent="-171450" algn="l" fontAlgn="base">
              <a:buFont typeface="Arial" panose="020B0604020202020204" pitchFamily="34" charset="0"/>
              <a:buChar char="•"/>
            </a:pPr>
            <a:r>
              <a:rPr lang="en-US" b="1" i="0" dirty="0">
                <a:solidFill>
                  <a:srgbClr val="666666"/>
                </a:solidFill>
                <a:effectLst/>
                <a:latin typeface="Varela Round"/>
              </a:rPr>
              <a:t>Summary:</a:t>
            </a:r>
            <a:r>
              <a:rPr lang="en-US" b="0" i="0" dirty="0">
                <a:solidFill>
                  <a:srgbClr val="666666"/>
                </a:solidFill>
                <a:effectLst/>
                <a:latin typeface="Varela Round"/>
              </a:rPr>
              <a:t> Coadministration with rifabutin has not been studied. Rifabutin is an inducer and therefore is expected to decrease the exposure of tenofovir alafenamide. Based on a drug-drug interaction study with rifampicin, if coadministration is required the product label recommends using tenofovir 25 mg twice daily. Coadministration of emtricitabine/tenofovir alafenamide (200/25 mg twice daily with </a:t>
            </a:r>
            <a:r>
              <a:rPr lang="en-US" b="0" i="0" dirty="0" err="1">
                <a:solidFill>
                  <a:srgbClr val="666666"/>
                </a:solidFill>
                <a:effectLst/>
                <a:latin typeface="Varela Round"/>
              </a:rPr>
              <a:t>bictegravir</a:t>
            </a:r>
            <a:r>
              <a:rPr lang="en-US" b="0" i="0" dirty="0">
                <a:solidFill>
                  <a:srgbClr val="666666"/>
                </a:solidFill>
                <a:effectLst/>
                <a:latin typeface="Varela Round"/>
              </a:rPr>
              <a:t>) and rifampicin (600 mg once daily) in healthy volunteers decreased the AUC of tenofovir and tenofovir-DP by ~14% and 24%, respectively, when compared to once daily administration alone. Of interest, coadministration of emtricitabine/tenofovir alafenamide (200/25 mg once daily) and rifampicin (600 mg once daily) decreased plasma exposure of tenofovir alafenamide and tenofovir by ~55%. Intracellular tenofovir-DP AUC decreased by 36%, however, intracellular tenofovir-DP exposure was 4.2-fold higher than that achieved with standard dose tenofovir-DF alone (300 mg once daily). Thus, this study suggests that use of tenofovir alafenamide 25 mg once daily with rifabutin may be acceptable.</a:t>
            </a:r>
          </a:p>
          <a:p>
            <a:pPr marL="171450" indent="-171450" algn="l" fontAlgn="base">
              <a:buFont typeface="Arial" panose="020B0604020202020204" pitchFamily="34" charset="0"/>
              <a:buChar char="•"/>
            </a:pPr>
            <a:r>
              <a:rPr lang="en-US" b="1" i="0" dirty="0">
                <a:solidFill>
                  <a:srgbClr val="666666"/>
                </a:solidFill>
                <a:effectLst/>
                <a:latin typeface="Varela Round"/>
              </a:rPr>
              <a:t>Description:</a:t>
            </a:r>
            <a:r>
              <a:rPr lang="en-US" b="0" i="0" dirty="0">
                <a:solidFill>
                  <a:srgbClr val="666666"/>
                </a:solidFill>
                <a:effectLst/>
                <a:latin typeface="Varela Round"/>
              </a:rPr>
              <a:t> The co-administration of </a:t>
            </a:r>
            <a:r>
              <a:rPr lang="en-US" b="0" i="0" dirty="0" err="1">
                <a:solidFill>
                  <a:srgbClr val="666666"/>
                </a:solidFill>
                <a:effectLst/>
                <a:latin typeface="Varela Round"/>
              </a:rPr>
              <a:t>Descovy</a:t>
            </a:r>
            <a:r>
              <a:rPr lang="en-US" b="0" i="0" dirty="0">
                <a:solidFill>
                  <a:srgbClr val="666666"/>
                </a:solidFill>
                <a:effectLst/>
                <a:latin typeface="Varela Round"/>
              </a:rPr>
              <a:t> is not recommended with rifabutin. Interaction not studied with either of the components of </a:t>
            </a:r>
            <a:r>
              <a:rPr lang="en-US" b="0" i="0" dirty="0" err="1">
                <a:solidFill>
                  <a:srgbClr val="666666"/>
                </a:solidFill>
                <a:effectLst/>
                <a:latin typeface="Varela Round"/>
              </a:rPr>
              <a:t>Descovy</a:t>
            </a:r>
            <a:r>
              <a:rPr lang="en-US" b="0" i="0" dirty="0">
                <a:solidFill>
                  <a:srgbClr val="666666"/>
                </a:solidFill>
                <a:effectLst/>
                <a:latin typeface="Varela Round"/>
              </a:rPr>
              <a:t>. Co-administration of rifabutin, a P-</a:t>
            </a:r>
            <a:r>
              <a:rPr lang="en-US" b="0" i="0" dirty="0" err="1">
                <a:solidFill>
                  <a:srgbClr val="666666"/>
                </a:solidFill>
                <a:effectLst/>
                <a:latin typeface="Varela Round"/>
              </a:rPr>
              <a:t>gp</a:t>
            </a:r>
            <a:r>
              <a:rPr lang="en-US" b="0" i="0" dirty="0">
                <a:solidFill>
                  <a:srgbClr val="666666"/>
                </a:solidFill>
                <a:effectLst/>
                <a:latin typeface="Varela Round"/>
              </a:rPr>
              <a:t> inducer, may decrease tenofovir alafenamide plasma concentrations, which may result in loss of therapeutic effect and development of resistance. </a:t>
            </a:r>
            <a:r>
              <a:rPr lang="en-US" b="0" i="1" dirty="0" err="1">
                <a:solidFill>
                  <a:srgbClr val="666666"/>
                </a:solidFill>
                <a:effectLst/>
                <a:latin typeface="Varela Round"/>
              </a:rPr>
              <a:t>Descovy</a:t>
            </a:r>
            <a:r>
              <a:rPr lang="en-US" b="0" i="1" dirty="0">
                <a:solidFill>
                  <a:srgbClr val="666666"/>
                </a:solidFill>
                <a:effectLst/>
                <a:latin typeface="Varela Round"/>
              </a:rPr>
              <a:t> Summary of Product Characteristics, Gilead Sciences Ltd, April 2016.</a:t>
            </a:r>
            <a:endParaRPr lang="en-US" b="0" i="0" dirty="0">
              <a:solidFill>
                <a:srgbClr val="666666"/>
              </a:solidFill>
              <a:effectLst/>
              <a:latin typeface="Varela Round"/>
            </a:endParaRPr>
          </a:p>
          <a:p>
            <a:pPr marL="171450" indent="-171450" algn="l" fontAlgn="base">
              <a:buFont typeface="Arial" panose="020B0604020202020204" pitchFamily="34" charset="0"/>
              <a:buChar char="•"/>
            </a:pPr>
            <a:r>
              <a:rPr lang="en-US" b="0" i="0" dirty="0">
                <a:solidFill>
                  <a:srgbClr val="666666"/>
                </a:solidFill>
                <a:effectLst/>
                <a:latin typeface="Varela Round"/>
              </a:rPr>
              <a:t>Coadministration is expected to decrease concentrations of tenofovir alafenamide and is not recommended. </a:t>
            </a:r>
            <a:r>
              <a:rPr lang="en-US" b="0" i="1" dirty="0" err="1">
                <a:solidFill>
                  <a:srgbClr val="666666"/>
                </a:solidFill>
                <a:effectLst/>
                <a:latin typeface="Varela Round"/>
              </a:rPr>
              <a:t>Descovy</a:t>
            </a:r>
            <a:r>
              <a:rPr lang="en-US" b="0" i="1" dirty="0">
                <a:solidFill>
                  <a:srgbClr val="666666"/>
                </a:solidFill>
                <a:effectLst/>
                <a:latin typeface="Varela Round"/>
              </a:rPr>
              <a:t> US Prescribing Information, Gilead Sciences Inc, April 2016.</a:t>
            </a:r>
            <a:endParaRPr lang="en-US" b="0" i="0" dirty="0">
              <a:solidFill>
                <a:srgbClr val="666666"/>
              </a:solidFill>
              <a:effectLst/>
              <a:latin typeface="Varela Round"/>
            </a:endParaRPr>
          </a:p>
          <a:p>
            <a:pPr algn="l" fontAlgn="base"/>
            <a:endParaRPr lang="en-US" b="0" i="0" dirty="0">
              <a:solidFill>
                <a:srgbClr val="666666"/>
              </a:solidFill>
              <a:effectLst/>
              <a:latin typeface="Varela Round"/>
            </a:endParaRPr>
          </a:p>
          <a:p>
            <a:pPr marL="171450" indent="-171450" algn="l" fontAlgn="base">
              <a:buFont typeface="Arial" panose="020B0604020202020204" pitchFamily="34" charset="0"/>
              <a:buChar char="•"/>
            </a:pPr>
            <a:r>
              <a:rPr lang="en-US" b="0" i="0" dirty="0">
                <a:solidFill>
                  <a:srgbClr val="666666"/>
                </a:solidFill>
                <a:effectLst/>
                <a:latin typeface="Varela Round"/>
              </a:rPr>
              <a:t>The pharmacokinetics of tenofovir alafenamide and tenofovir diphosphate were determined in healthy volunteers following administration of tenofovir alafenamide alone (25 mg once daily, with emtricitabine) and with rifampicin (600 mg once daily). Rifampicin decreased tenofovir alafenamide AUC and </a:t>
            </a:r>
            <a:r>
              <a:rPr lang="en-US" b="0" i="0" dirty="0" err="1">
                <a:solidFill>
                  <a:srgbClr val="666666"/>
                </a:solidFill>
                <a:effectLst/>
                <a:latin typeface="Varela Round"/>
              </a:rPr>
              <a:t>Cmax</a:t>
            </a:r>
            <a:r>
              <a:rPr lang="en-US" b="0" i="0" dirty="0">
                <a:solidFill>
                  <a:srgbClr val="666666"/>
                </a:solidFill>
                <a:effectLst/>
                <a:latin typeface="Varela Round"/>
              </a:rPr>
              <a:t> by 55% and 50%. Plasma tenofovir </a:t>
            </a:r>
            <a:r>
              <a:rPr lang="en-US" b="0" i="0" dirty="0" err="1">
                <a:solidFill>
                  <a:srgbClr val="666666"/>
                </a:solidFill>
                <a:effectLst/>
                <a:latin typeface="Varela Round"/>
              </a:rPr>
              <a:t>Cmax</a:t>
            </a:r>
            <a:r>
              <a:rPr lang="en-US" b="0" i="0" dirty="0">
                <a:solidFill>
                  <a:srgbClr val="666666"/>
                </a:solidFill>
                <a:effectLst/>
                <a:latin typeface="Varela Round"/>
              </a:rPr>
              <a:t>, C24 and AUC decreased by 65%, 55% and 54% respectively. Intracellular tenofovir diphosphate (i.e. active entity) concentrations </a:t>
            </a:r>
            <a:r>
              <a:rPr lang="en-US" b="0" i="0" dirty="0" err="1">
                <a:solidFill>
                  <a:srgbClr val="666666"/>
                </a:solidFill>
                <a:effectLst/>
                <a:latin typeface="Varela Round"/>
              </a:rPr>
              <a:t>Cmax</a:t>
            </a:r>
            <a:r>
              <a:rPr lang="en-US" b="0" i="0" dirty="0">
                <a:solidFill>
                  <a:srgbClr val="666666"/>
                </a:solidFill>
                <a:effectLst/>
                <a:latin typeface="Varela Round"/>
              </a:rPr>
              <a:t>, C24 and AUC decreased by 38%, 43% and 36%, respectively, but AUC was still 4.21-fold higher than that achieved with standard dose tenofovir-DF alone (300 mg once daily). Rifampicin did not alter emtricitabine pharmacokinetics. </a:t>
            </a:r>
            <a:r>
              <a:rPr lang="en-US" b="0" i="1" dirty="0">
                <a:solidFill>
                  <a:srgbClr val="666666"/>
                </a:solidFill>
                <a:effectLst/>
                <a:latin typeface="Varela Round"/>
              </a:rPr>
              <a:t>Rifampin effect on intracellular and plasma pharmacokinetics of tenofovir alafenamide. </a:t>
            </a:r>
            <a:r>
              <a:rPr lang="en-US" b="0" i="1" dirty="0" err="1">
                <a:solidFill>
                  <a:srgbClr val="666666"/>
                </a:solidFill>
                <a:effectLst/>
                <a:latin typeface="Varela Round"/>
              </a:rPr>
              <a:t>Cerrone</a:t>
            </a:r>
            <a:r>
              <a:rPr lang="en-US" b="0" i="1" dirty="0">
                <a:solidFill>
                  <a:srgbClr val="666666"/>
                </a:solidFill>
                <a:effectLst/>
                <a:latin typeface="Varela Round"/>
              </a:rPr>
              <a:t> M, </a:t>
            </a:r>
            <a:r>
              <a:rPr lang="en-US" b="0" i="1" dirty="0" err="1">
                <a:solidFill>
                  <a:srgbClr val="666666"/>
                </a:solidFill>
                <a:effectLst/>
                <a:latin typeface="Varela Round"/>
              </a:rPr>
              <a:t>Alfarisi</a:t>
            </a:r>
            <a:r>
              <a:rPr lang="en-US" b="0" i="1" dirty="0">
                <a:solidFill>
                  <a:srgbClr val="666666"/>
                </a:solidFill>
                <a:effectLst/>
                <a:latin typeface="Varela Round"/>
              </a:rPr>
              <a:t> O, Neary M, et al. J </a:t>
            </a:r>
            <a:r>
              <a:rPr lang="en-US" b="0" i="1" dirty="0" err="1">
                <a:solidFill>
                  <a:srgbClr val="666666"/>
                </a:solidFill>
                <a:effectLst/>
                <a:latin typeface="Varela Round"/>
              </a:rPr>
              <a:t>Antimicrob</a:t>
            </a:r>
            <a:r>
              <a:rPr lang="en-US" b="0" i="1" dirty="0">
                <a:solidFill>
                  <a:srgbClr val="666666"/>
                </a:solidFill>
                <a:effectLst/>
                <a:latin typeface="Varela Round"/>
              </a:rPr>
              <a:t> Chemother 2019; 74:1670-8.</a:t>
            </a:r>
            <a:endParaRPr lang="en-US" b="0" i="0" dirty="0">
              <a:solidFill>
                <a:srgbClr val="666666"/>
              </a:solidFill>
              <a:effectLst/>
              <a:latin typeface="Varela Round"/>
            </a:endParaRPr>
          </a:p>
          <a:p>
            <a:pPr algn="l" fontAlgn="base"/>
            <a:endParaRPr lang="en-US" b="0" i="0" dirty="0">
              <a:solidFill>
                <a:srgbClr val="666666"/>
              </a:solidFill>
              <a:effectLst/>
              <a:latin typeface="Varela Round"/>
            </a:endParaRPr>
          </a:p>
          <a:p>
            <a:pPr marL="171450" indent="-171450" algn="l" fontAlgn="base">
              <a:buFont typeface="Arial" panose="020B0604020202020204" pitchFamily="34" charset="0"/>
              <a:buChar char="•"/>
            </a:pPr>
            <a:r>
              <a:rPr lang="en-US" b="0" i="0" dirty="0">
                <a:solidFill>
                  <a:srgbClr val="666666"/>
                </a:solidFill>
                <a:effectLst/>
                <a:latin typeface="Varela Round"/>
              </a:rPr>
              <a:t>The pharmacokinetics of tenofovir alafenamide and tenofovir diphosphate (TDF-DP) were determined following administration of tenofovir alafenamide alone (25 mg once daily, with </a:t>
            </a:r>
            <a:r>
              <a:rPr lang="en-US" b="0" i="0" dirty="0" err="1">
                <a:solidFill>
                  <a:srgbClr val="666666"/>
                </a:solidFill>
                <a:effectLst/>
                <a:latin typeface="Varela Round"/>
              </a:rPr>
              <a:t>bictegravir</a:t>
            </a:r>
            <a:r>
              <a:rPr lang="en-US" b="0" i="0" dirty="0">
                <a:solidFill>
                  <a:srgbClr val="666666"/>
                </a:solidFill>
                <a:effectLst/>
                <a:latin typeface="Varela Round"/>
              </a:rPr>
              <a:t> and emtricitabine) or tenofovir alafenamide (25 mg twice daily, with </a:t>
            </a:r>
            <a:r>
              <a:rPr lang="en-US" b="0" i="0" dirty="0" err="1">
                <a:solidFill>
                  <a:srgbClr val="666666"/>
                </a:solidFill>
                <a:effectLst/>
                <a:latin typeface="Varela Round"/>
              </a:rPr>
              <a:t>bictegravir</a:t>
            </a:r>
            <a:r>
              <a:rPr lang="en-US" b="0" i="0" dirty="0">
                <a:solidFill>
                  <a:srgbClr val="666666"/>
                </a:solidFill>
                <a:effectLst/>
                <a:latin typeface="Varela Round"/>
              </a:rPr>
              <a:t> and emtricitabine) and rifampicin (600 mg once daily). Following twice daily administration with rifampicin, the plasma AUC of tenofovir alafenamide and its active intracellular metabolite (TFV-DP) were modestly decreased by ~14% and ~24% when compared to tenofovir alafenamide once daily alone. This modest change is not expected to alter the efficacy of tenofovir alafenamide. </a:t>
            </a:r>
            <a:r>
              <a:rPr lang="en-US" b="0" i="1" dirty="0">
                <a:solidFill>
                  <a:srgbClr val="666666"/>
                </a:solidFill>
                <a:effectLst/>
                <a:latin typeface="Varela Round"/>
              </a:rPr>
              <a:t>Twice daily administration of tenofovir alafenamide in combination with rifampin: potential for tenofovir alafenamide use in HIV-TB coinfection. </a:t>
            </a:r>
            <a:r>
              <a:rPr lang="en-US" b="0" i="1" dirty="0" err="1">
                <a:solidFill>
                  <a:srgbClr val="666666"/>
                </a:solidFill>
                <a:effectLst/>
                <a:latin typeface="Varela Round"/>
              </a:rPr>
              <a:t>Custodio</a:t>
            </a:r>
            <a:r>
              <a:rPr lang="en-US" b="0" i="1" dirty="0">
                <a:solidFill>
                  <a:srgbClr val="666666"/>
                </a:solidFill>
                <a:effectLst/>
                <a:latin typeface="Varela Round"/>
              </a:rPr>
              <a:t> JM, et al. 16th European AIDS Conference (EACS). October 2017, Milan, abstract PS13/4.</a:t>
            </a:r>
            <a:endParaRPr lang="en-US" b="0" i="0" dirty="0">
              <a:solidFill>
                <a:srgbClr val="666666"/>
              </a:solidFill>
              <a:effectLst/>
              <a:latin typeface="Varela Round"/>
            </a:endParaRPr>
          </a:p>
          <a:p>
            <a:endParaRPr lang="en-US" dirty="0"/>
          </a:p>
          <a:p>
            <a:r>
              <a:rPr lang="en-US" dirty="0"/>
              <a:t>TAF/FTC &amp; rifampin (per hiv-druginteractions.org):</a:t>
            </a:r>
          </a:p>
          <a:p>
            <a:pPr marL="171450" indent="-171450" algn="l" fontAlgn="base">
              <a:buFont typeface="Arial" panose="020B0604020202020204" pitchFamily="34" charset="0"/>
              <a:buChar char="•"/>
            </a:pPr>
            <a:r>
              <a:rPr lang="en-US" b="1" i="0" dirty="0">
                <a:solidFill>
                  <a:srgbClr val="666666"/>
                </a:solidFill>
                <a:effectLst/>
                <a:latin typeface="Varela Round"/>
              </a:rPr>
              <a:t>Quality of evidence:</a:t>
            </a:r>
            <a:r>
              <a:rPr lang="en-US" b="0" i="0" dirty="0">
                <a:solidFill>
                  <a:srgbClr val="666666"/>
                </a:solidFill>
                <a:effectLst/>
                <a:latin typeface="Varela Round"/>
              </a:rPr>
              <a:t> Very Low</a:t>
            </a:r>
          </a:p>
          <a:p>
            <a:pPr marL="171450" indent="-171450" algn="l" fontAlgn="base">
              <a:buFont typeface="Arial" panose="020B0604020202020204" pitchFamily="34" charset="0"/>
              <a:buChar char="•"/>
            </a:pPr>
            <a:r>
              <a:rPr lang="en-US" b="1" i="0" dirty="0">
                <a:solidFill>
                  <a:srgbClr val="666666"/>
                </a:solidFill>
                <a:effectLst/>
                <a:latin typeface="Varela Round"/>
              </a:rPr>
              <a:t>Summary:</a:t>
            </a:r>
            <a:r>
              <a:rPr lang="en-US" b="0" i="0" dirty="0">
                <a:solidFill>
                  <a:srgbClr val="666666"/>
                </a:solidFill>
                <a:effectLst/>
                <a:latin typeface="Varela Round"/>
              </a:rPr>
              <a:t> Rifampicin induces the transporters P-</a:t>
            </a:r>
            <a:r>
              <a:rPr lang="en-US" b="0" i="0" dirty="0" err="1">
                <a:solidFill>
                  <a:srgbClr val="666666"/>
                </a:solidFill>
                <a:effectLst/>
                <a:latin typeface="Varela Round"/>
              </a:rPr>
              <a:t>gp</a:t>
            </a:r>
            <a:r>
              <a:rPr lang="en-US" b="0" i="0" dirty="0">
                <a:solidFill>
                  <a:srgbClr val="666666"/>
                </a:solidFill>
                <a:effectLst/>
                <a:latin typeface="Varela Round"/>
              </a:rPr>
              <a:t>, BCRP, OATP1B1 which results in lower exposure of tenofovir alafenamide. If coadministration is required, the product label recommends using tenofovir alafenamide 25 mg twice daily. Coadministration of emtricitabine/tenofovir alafenamide (200/25 mg twice daily with </a:t>
            </a:r>
            <a:r>
              <a:rPr lang="en-US" b="0" i="0" dirty="0" err="1">
                <a:solidFill>
                  <a:srgbClr val="666666"/>
                </a:solidFill>
                <a:effectLst/>
                <a:latin typeface="Varela Round"/>
              </a:rPr>
              <a:t>bictegravir</a:t>
            </a:r>
            <a:r>
              <a:rPr lang="en-US" b="0" i="0" dirty="0">
                <a:solidFill>
                  <a:srgbClr val="666666"/>
                </a:solidFill>
                <a:effectLst/>
                <a:latin typeface="Varela Round"/>
              </a:rPr>
              <a:t>) and rifampicin (600 mg once daily) in healthy volunteers decreased the AUC of tenofovir and tenofovir-DP by ~14% and 24%, respectively, when compared to once daily administration alone. Of interest, coadministration of emtricitabine/tenofovir alafenamide (200/25 mg once daily) and rifampicin (600 mg once daily) decreased plasma exposure of tenofovir alafenamide and tenofovir by ~55%. Intracellular tenofovir-DP AUC decreased by 36%, however, intracellular tenofovir-DP exposure was 4.2-fold higher than that achieved with standard dose tenofovir-DF alone (300 mg once daily). Thus, this study suggests that use of tenofovir alafenamide 25 mg once daily with rifampicin may be acceptable.</a:t>
            </a:r>
          </a:p>
          <a:p>
            <a:pPr marL="171450" indent="-171450" algn="l" fontAlgn="base">
              <a:buFont typeface="Arial" panose="020B0604020202020204" pitchFamily="34" charset="0"/>
              <a:buChar char="•"/>
            </a:pPr>
            <a:r>
              <a:rPr lang="en-US" b="1" i="0" dirty="0">
                <a:solidFill>
                  <a:srgbClr val="666666"/>
                </a:solidFill>
                <a:effectLst/>
                <a:latin typeface="Varela Round"/>
              </a:rPr>
              <a:t>Description: </a:t>
            </a:r>
            <a:r>
              <a:rPr lang="en-US" b="0" i="0" dirty="0">
                <a:solidFill>
                  <a:srgbClr val="666666"/>
                </a:solidFill>
                <a:effectLst/>
                <a:latin typeface="Varela Round"/>
              </a:rPr>
              <a:t>The co-administration of </a:t>
            </a:r>
            <a:r>
              <a:rPr lang="en-US" b="0" i="0" dirty="0" err="1">
                <a:solidFill>
                  <a:srgbClr val="666666"/>
                </a:solidFill>
                <a:effectLst/>
                <a:latin typeface="Varela Round"/>
              </a:rPr>
              <a:t>Descovy</a:t>
            </a:r>
            <a:r>
              <a:rPr lang="en-US" b="0" i="0" dirty="0">
                <a:solidFill>
                  <a:srgbClr val="666666"/>
                </a:solidFill>
                <a:effectLst/>
                <a:latin typeface="Varela Round"/>
              </a:rPr>
              <a:t> is not recommended with rifampicin. Interaction not studied with either of the components of </a:t>
            </a:r>
            <a:r>
              <a:rPr lang="en-US" b="0" i="0" dirty="0" err="1">
                <a:solidFill>
                  <a:srgbClr val="666666"/>
                </a:solidFill>
                <a:effectLst/>
                <a:latin typeface="Varela Round"/>
              </a:rPr>
              <a:t>Descovy</a:t>
            </a:r>
            <a:r>
              <a:rPr lang="en-US" b="0" i="0" dirty="0">
                <a:solidFill>
                  <a:srgbClr val="666666"/>
                </a:solidFill>
                <a:effectLst/>
                <a:latin typeface="Varela Round"/>
              </a:rPr>
              <a:t>. Co-administration of rifampicin, a P-</a:t>
            </a:r>
            <a:r>
              <a:rPr lang="en-US" b="0" i="0" dirty="0" err="1">
                <a:solidFill>
                  <a:srgbClr val="666666"/>
                </a:solidFill>
                <a:effectLst/>
                <a:latin typeface="Varela Round"/>
              </a:rPr>
              <a:t>gp</a:t>
            </a:r>
            <a:r>
              <a:rPr lang="en-US" b="0" i="0" dirty="0">
                <a:solidFill>
                  <a:srgbClr val="666666"/>
                </a:solidFill>
                <a:effectLst/>
                <a:latin typeface="Varela Round"/>
              </a:rPr>
              <a:t> inducer, may decrease tenofovir alafenamide plasma concentrations, which may result in loss of therapeutic effect and development of resistance. </a:t>
            </a:r>
            <a:r>
              <a:rPr lang="en-US" b="0" i="1" dirty="0" err="1">
                <a:solidFill>
                  <a:srgbClr val="666666"/>
                </a:solidFill>
                <a:effectLst/>
                <a:latin typeface="Varela Round"/>
              </a:rPr>
              <a:t>Descovy</a:t>
            </a:r>
            <a:r>
              <a:rPr lang="en-US" b="0" i="1" dirty="0">
                <a:solidFill>
                  <a:srgbClr val="666666"/>
                </a:solidFill>
                <a:effectLst/>
                <a:latin typeface="Varela Round"/>
              </a:rPr>
              <a:t> Summary of Product Characteristics, Gilead Sciences Ltd, April 2016.</a:t>
            </a:r>
            <a:endParaRPr lang="en-US" b="0" i="0" dirty="0">
              <a:solidFill>
                <a:srgbClr val="666666"/>
              </a:solidFill>
              <a:effectLst/>
              <a:latin typeface="Varela Round"/>
            </a:endParaRPr>
          </a:p>
          <a:p>
            <a:pPr algn="l" fontAlgn="base"/>
            <a:endParaRPr lang="en-US" b="0" i="0" dirty="0">
              <a:solidFill>
                <a:srgbClr val="666666"/>
              </a:solidFill>
              <a:effectLst/>
              <a:latin typeface="Varela Round"/>
            </a:endParaRPr>
          </a:p>
          <a:p>
            <a:pPr marL="171450" indent="-171450" algn="l" fontAlgn="base">
              <a:buFont typeface="Arial" panose="020B0604020202020204" pitchFamily="34" charset="0"/>
              <a:buChar char="•"/>
            </a:pPr>
            <a:r>
              <a:rPr lang="en-US" b="0" i="0" dirty="0">
                <a:solidFill>
                  <a:srgbClr val="666666"/>
                </a:solidFill>
                <a:effectLst/>
                <a:latin typeface="Varela Round"/>
              </a:rPr>
              <a:t>Coadministration is expected to decrease concentrations of tenofovir alafenamide and is not recommended. </a:t>
            </a:r>
            <a:r>
              <a:rPr lang="en-US" b="0" i="1" dirty="0" err="1">
                <a:solidFill>
                  <a:srgbClr val="666666"/>
                </a:solidFill>
                <a:effectLst/>
                <a:latin typeface="Varela Round"/>
              </a:rPr>
              <a:t>Descovy</a:t>
            </a:r>
            <a:r>
              <a:rPr lang="en-US" b="0" i="1" dirty="0">
                <a:solidFill>
                  <a:srgbClr val="666666"/>
                </a:solidFill>
                <a:effectLst/>
                <a:latin typeface="Varela Round"/>
              </a:rPr>
              <a:t> US Prescribing Information, Gilead Sciences Inc, April 2016.</a:t>
            </a:r>
            <a:endParaRPr lang="en-US" b="0" i="0" dirty="0">
              <a:solidFill>
                <a:srgbClr val="666666"/>
              </a:solidFill>
              <a:effectLst/>
              <a:latin typeface="Varela Round"/>
            </a:endParaRPr>
          </a:p>
          <a:p>
            <a:pPr algn="l" fontAlgn="base"/>
            <a:endParaRPr lang="en-US" b="0" i="0" dirty="0">
              <a:solidFill>
                <a:srgbClr val="666666"/>
              </a:solidFill>
              <a:effectLst/>
              <a:latin typeface="Varela Round"/>
            </a:endParaRPr>
          </a:p>
          <a:p>
            <a:pPr marL="171450" indent="-171450" algn="l" fontAlgn="base">
              <a:buFont typeface="Arial" panose="020B0604020202020204" pitchFamily="34" charset="0"/>
              <a:buChar char="•"/>
            </a:pPr>
            <a:r>
              <a:rPr lang="en-US" b="0" i="0" dirty="0">
                <a:solidFill>
                  <a:srgbClr val="666666"/>
                </a:solidFill>
                <a:effectLst/>
                <a:latin typeface="Varela Round"/>
              </a:rPr>
              <a:t>The pharmacokinetics of tenofovir alafenamide and tenofovir diphosphate were determined in healthy volunteers following administration of tenofovir alafenamide alone (25 mg once daily, with emtricitabine) and with rifampicin (600 mg once daily). Rifampicin decreased tenofovir alafenamide AUC and </a:t>
            </a:r>
            <a:r>
              <a:rPr lang="en-US" b="0" i="0" dirty="0" err="1">
                <a:solidFill>
                  <a:srgbClr val="666666"/>
                </a:solidFill>
                <a:effectLst/>
                <a:latin typeface="Varela Round"/>
              </a:rPr>
              <a:t>Cmax</a:t>
            </a:r>
            <a:r>
              <a:rPr lang="en-US" b="0" i="0" dirty="0">
                <a:solidFill>
                  <a:srgbClr val="666666"/>
                </a:solidFill>
                <a:effectLst/>
                <a:latin typeface="Varela Round"/>
              </a:rPr>
              <a:t> by 55% and 50%. Plasma tenofovir </a:t>
            </a:r>
            <a:r>
              <a:rPr lang="en-US" b="0" i="0" dirty="0" err="1">
                <a:solidFill>
                  <a:srgbClr val="666666"/>
                </a:solidFill>
                <a:effectLst/>
                <a:latin typeface="Varela Round"/>
              </a:rPr>
              <a:t>Cmax</a:t>
            </a:r>
            <a:r>
              <a:rPr lang="en-US" b="0" i="0" dirty="0">
                <a:solidFill>
                  <a:srgbClr val="666666"/>
                </a:solidFill>
                <a:effectLst/>
                <a:latin typeface="Varela Round"/>
              </a:rPr>
              <a:t>, C24 and AUC decreased by 65%, 55% and 54% respectively. Intracellular tenofovir diphosphate (i.e. active entity) concentrations </a:t>
            </a:r>
            <a:r>
              <a:rPr lang="en-US" b="0" i="0" dirty="0" err="1">
                <a:solidFill>
                  <a:srgbClr val="666666"/>
                </a:solidFill>
                <a:effectLst/>
                <a:latin typeface="Varela Round"/>
              </a:rPr>
              <a:t>Cmax</a:t>
            </a:r>
            <a:r>
              <a:rPr lang="en-US" b="0" i="0" dirty="0">
                <a:solidFill>
                  <a:srgbClr val="666666"/>
                </a:solidFill>
                <a:effectLst/>
                <a:latin typeface="Varela Round"/>
              </a:rPr>
              <a:t>, C24 and AUC decreased by 38%, 43% and 36%, respectively, but AUC was still 4.21-fold higher than that achieved with standard dose tenofovir-DF alone (300 mg once daily). Rifampicin did not alter emtricitabine pharmacokinetics. </a:t>
            </a:r>
            <a:r>
              <a:rPr lang="en-US" b="0" i="1" dirty="0">
                <a:solidFill>
                  <a:srgbClr val="666666"/>
                </a:solidFill>
                <a:effectLst/>
                <a:latin typeface="Varela Round"/>
              </a:rPr>
              <a:t>Rifampin effect on intracellular and plasma pharmacokinetics of tenofovir alafenamide. </a:t>
            </a:r>
            <a:r>
              <a:rPr lang="en-US" b="0" i="1" dirty="0" err="1">
                <a:solidFill>
                  <a:srgbClr val="666666"/>
                </a:solidFill>
                <a:effectLst/>
                <a:latin typeface="Varela Round"/>
              </a:rPr>
              <a:t>Cerrone</a:t>
            </a:r>
            <a:r>
              <a:rPr lang="en-US" b="0" i="1" dirty="0">
                <a:solidFill>
                  <a:srgbClr val="666666"/>
                </a:solidFill>
                <a:effectLst/>
                <a:latin typeface="Varela Round"/>
              </a:rPr>
              <a:t> M, </a:t>
            </a:r>
            <a:r>
              <a:rPr lang="en-US" b="0" i="1" dirty="0" err="1">
                <a:solidFill>
                  <a:srgbClr val="666666"/>
                </a:solidFill>
                <a:effectLst/>
                <a:latin typeface="Varela Round"/>
              </a:rPr>
              <a:t>Alfarisi</a:t>
            </a:r>
            <a:r>
              <a:rPr lang="en-US" b="0" i="1" dirty="0">
                <a:solidFill>
                  <a:srgbClr val="666666"/>
                </a:solidFill>
                <a:effectLst/>
                <a:latin typeface="Varela Round"/>
              </a:rPr>
              <a:t> O, Neary M, et al. J </a:t>
            </a:r>
            <a:r>
              <a:rPr lang="en-US" b="0" i="1" dirty="0" err="1">
                <a:solidFill>
                  <a:srgbClr val="666666"/>
                </a:solidFill>
                <a:effectLst/>
                <a:latin typeface="Varela Round"/>
              </a:rPr>
              <a:t>Antimicrob</a:t>
            </a:r>
            <a:r>
              <a:rPr lang="en-US" b="0" i="1" dirty="0">
                <a:solidFill>
                  <a:srgbClr val="666666"/>
                </a:solidFill>
                <a:effectLst/>
                <a:latin typeface="Varela Round"/>
              </a:rPr>
              <a:t> Chemother 2019; 74:1670-8.</a:t>
            </a:r>
            <a:endParaRPr lang="en-US" b="0" i="0" dirty="0">
              <a:solidFill>
                <a:srgbClr val="666666"/>
              </a:solidFill>
              <a:effectLst/>
              <a:latin typeface="Varela Round"/>
            </a:endParaRPr>
          </a:p>
          <a:p>
            <a:pPr algn="l" fontAlgn="base"/>
            <a:endParaRPr lang="en-US" b="0" i="0" dirty="0">
              <a:solidFill>
                <a:srgbClr val="666666"/>
              </a:solidFill>
              <a:effectLst/>
              <a:latin typeface="Varela Round"/>
            </a:endParaRPr>
          </a:p>
          <a:p>
            <a:pPr marL="171450" indent="-171450" algn="l" fontAlgn="base">
              <a:buFont typeface="Arial" panose="020B0604020202020204" pitchFamily="34" charset="0"/>
              <a:buChar char="•"/>
            </a:pPr>
            <a:r>
              <a:rPr lang="en-US" b="0" i="0" dirty="0">
                <a:solidFill>
                  <a:srgbClr val="666666"/>
                </a:solidFill>
                <a:effectLst/>
                <a:latin typeface="Varela Round"/>
              </a:rPr>
              <a:t>The pharmacokinetics of tenofovir alafenamide and tenofovir diphosphate (TDF-DP) were determined following administration of tenofovir alafenamide alone (25 mg once daily, with </a:t>
            </a:r>
            <a:r>
              <a:rPr lang="en-US" b="0" i="0" dirty="0" err="1">
                <a:solidFill>
                  <a:srgbClr val="666666"/>
                </a:solidFill>
                <a:effectLst/>
                <a:latin typeface="Varela Round"/>
              </a:rPr>
              <a:t>bictegravir</a:t>
            </a:r>
            <a:r>
              <a:rPr lang="en-US" b="0" i="0" dirty="0">
                <a:solidFill>
                  <a:srgbClr val="666666"/>
                </a:solidFill>
                <a:effectLst/>
                <a:latin typeface="Varela Round"/>
              </a:rPr>
              <a:t> and emtricitabine) or tenofovir alafenamide (25 mg twice daily, with </a:t>
            </a:r>
            <a:r>
              <a:rPr lang="en-US" b="0" i="0" dirty="0" err="1">
                <a:solidFill>
                  <a:srgbClr val="666666"/>
                </a:solidFill>
                <a:effectLst/>
                <a:latin typeface="Varela Round"/>
              </a:rPr>
              <a:t>bictegravir</a:t>
            </a:r>
            <a:r>
              <a:rPr lang="en-US" b="0" i="0" dirty="0">
                <a:solidFill>
                  <a:srgbClr val="666666"/>
                </a:solidFill>
                <a:effectLst/>
                <a:latin typeface="Varela Round"/>
              </a:rPr>
              <a:t> and emtricitabine) and rifampicin (600 mg once daily). Following twice daily administration with rifampicin, the plasma AUC of tenofovir alafenamide and its active intracellular metabolite (TFV-DP) were modestly decreased by ~14% and ~24% when compared to tenofovir alafenamide once daily alone. This modest change is not expected to alter the efficacy of tenofovir alafenamide. </a:t>
            </a:r>
            <a:r>
              <a:rPr lang="en-US" b="0" i="1" dirty="0">
                <a:solidFill>
                  <a:srgbClr val="666666"/>
                </a:solidFill>
                <a:effectLst/>
                <a:latin typeface="Varela Round"/>
              </a:rPr>
              <a:t>Twice daily administration of tenofovir alafenamide in combination with rifampin: potential for tenofovir alafenamide use in HIV-TB coinfection. </a:t>
            </a:r>
            <a:r>
              <a:rPr lang="en-US" b="0" i="1" dirty="0" err="1">
                <a:solidFill>
                  <a:srgbClr val="666666"/>
                </a:solidFill>
                <a:effectLst/>
                <a:latin typeface="Varela Round"/>
              </a:rPr>
              <a:t>Custodio</a:t>
            </a:r>
            <a:r>
              <a:rPr lang="en-US" b="0" i="1" dirty="0">
                <a:solidFill>
                  <a:srgbClr val="666666"/>
                </a:solidFill>
                <a:effectLst/>
                <a:latin typeface="Varela Round"/>
              </a:rPr>
              <a:t> JM, et al. 16th European AIDS Conference (EACS). October 2017, Milan, abstract PS13/4.</a:t>
            </a:r>
            <a:endParaRPr lang="en-US" b="0" i="0" dirty="0">
              <a:solidFill>
                <a:srgbClr val="666666"/>
              </a:solidFill>
              <a:effectLst/>
              <a:latin typeface="Varela Round"/>
            </a:endParaRPr>
          </a:p>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15</a:t>
            </a:fld>
            <a:endParaRPr lang="en-US"/>
          </a:p>
        </p:txBody>
      </p:sp>
    </p:spTree>
    <p:extLst>
      <p:ext uri="{BB962C8B-B14F-4D97-AF65-F5344CB8AC3E}">
        <p14:creationId xmlns:p14="http://schemas.microsoft.com/office/powerpoint/2010/main" val="2478034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16</a:t>
            </a:fld>
            <a:endParaRPr lang="en-US"/>
          </a:p>
        </p:txBody>
      </p:sp>
    </p:spTree>
    <p:extLst>
      <p:ext uri="{BB962C8B-B14F-4D97-AF65-F5344CB8AC3E}">
        <p14:creationId xmlns:p14="http://schemas.microsoft.com/office/powerpoint/2010/main" val="2412117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17</a:t>
            </a:fld>
            <a:endParaRPr lang="en-US"/>
          </a:p>
        </p:txBody>
      </p:sp>
    </p:spTree>
    <p:extLst>
      <p:ext uri="{BB962C8B-B14F-4D97-AF65-F5344CB8AC3E}">
        <p14:creationId xmlns:p14="http://schemas.microsoft.com/office/powerpoint/2010/main" val="3559948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18</a:t>
            </a:fld>
            <a:endParaRPr lang="en-US"/>
          </a:p>
        </p:txBody>
      </p:sp>
    </p:spTree>
    <p:extLst>
      <p:ext uri="{BB962C8B-B14F-4D97-AF65-F5344CB8AC3E}">
        <p14:creationId xmlns:p14="http://schemas.microsoft.com/office/powerpoint/2010/main" val="4140896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a:t>
            </a:r>
            <a:r>
              <a:rPr lang="en-US" dirty="0" err="1"/>
              <a:t>TeleECHO</a:t>
            </a:r>
            <a:r>
              <a:rPr lang="en-US" dirty="0"/>
              <a:t>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a:t>
            </a:r>
          </a:p>
          <a:p>
            <a:r>
              <a:rPr lang="en-US" sz="1200" dirty="0"/>
              <a:t>Hepatitis B Online Curriculum: https://www.hepatitisb.uw.edu/</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19</a:t>
            </a:fld>
            <a:endParaRPr lang="en-US"/>
          </a:p>
        </p:txBody>
      </p:sp>
    </p:spTree>
    <p:extLst>
      <p:ext uri="{BB962C8B-B14F-4D97-AF65-F5344CB8AC3E}">
        <p14:creationId xmlns:p14="http://schemas.microsoft.com/office/powerpoint/2010/main" val="223271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2</a:t>
            </a:fld>
            <a:endParaRPr lang="en-US"/>
          </a:p>
        </p:txBody>
      </p:sp>
    </p:spTree>
    <p:extLst>
      <p:ext uri="{BB962C8B-B14F-4D97-AF65-F5344CB8AC3E}">
        <p14:creationId xmlns:p14="http://schemas.microsoft.com/office/powerpoint/2010/main" val="309730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3</a:t>
            </a:fld>
            <a:endParaRPr lang="en-US"/>
          </a:p>
        </p:txBody>
      </p:sp>
    </p:spTree>
    <p:extLst>
      <p:ext uri="{BB962C8B-B14F-4D97-AF65-F5344CB8AC3E}">
        <p14:creationId xmlns:p14="http://schemas.microsoft.com/office/powerpoint/2010/main" val="1278159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4</a:t>
            </a:fld>
            <a:endParaRPr lang="en-US"/>
          </a:p>
        </p:txBody>
      </p:sp>
    </p:spTree>
    <p:extLst>
      <p:ext uri="{BB962C8B-B14F-4D97-AF65-F5344CB8AC3E}">
        <p14:creationId xmlns:p14="http://schemas.microsoft.com/office/powerpoint/2010/main" val="315418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0E0579D2-C235-4ED6-AECE-F4AE1A05BE8B}" type="slidenum">
              <a:rPr lang="en-US" smtClean="0"/>
              <a:t>5</a:t>
            </a:fld>
            <a:endParaRPr lang="en-US"/>
          </a:p>
        </p:txBody>
      </p:sp>
    </p:spTree>
    <p:extLst>
      <p:ext uri="{BB962C8B-B14F-4D97-AF65-F5344CB8AC3E}">
        <p14:creationId xmlns:p14="http://schemas.microsoft.com/office/powerpoint/2010/main" val="304925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E0579D2-C235-4ED6-AECE-F4AE1A05BE8B}" type="slidenum">
              <a:rPr lang="en-US" smtClean="0"/>
              <a:t>6</a:t>
            </a:fld>
            <a:endParaRPr lang="en-US"/>
          </a:p>
        </p:txBody>
      </p:sp>
    </p:spTree>
    <p:extLst>
      <p:ext uri="{BB962C8B-B14F-4D97-AF65-F5344CB8AC3E}">
        <p14:creationId xmlns:p14="http://schemas.microsoft.com/office/powerpoint/2010/main" val="259734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u="none" dirty="0">
                <a:solidFill>
                  <a:schemeClr val="tx1"/>
                </a:solidFill>
              </a:rPr>
              <a:t>PI=protease inhibitor; NNRTI=non-nucleoside reverse transcriptase inhibitors; INSTI=integrase strand transfer inhibitors; TAF=tenofovir alafenamide (a nucleotide reverse transcriptase inhibitor); TDF=tenofovir disoproxil fumarate; RAL=</a:t>
            </a:r>
            <a:r>
              <a:rPr lang="en-US" sz="2400" b="0" u="none" dirty="0" err="1">
                <a:solidFill>
                  <a:schemeClr val="tx1"/>
                </a:solidFill>
              </a:rPr>
              <a:t>raltegravir</a:t>
            </a:r>
            <a:r>
              <a:rPr lang="en-US" sz="2400" b="0" u="none" dirty="0">
                <a:solidFill>
                  <a:schemeClr val="tx1"/>
                </a:solidFill>
              </a:rPr>
              <a:t>; DTG=dolutegravir; BIC=</a:t>
            </a:r>
            <a:r>
              <a:rPr lang="en-US" sz="2400" b="0" u="none" dirty="0" err="1">
                <a:solidFill>
                  <a:schemeClr val="tx1"/>
                </a:solidFill>
              </a:rPr>
              <a:t>bictegravir</a:t>
            </a:r>
            <a:endParaRPr lang="en-US" sz="2400" b="0" u="none" dirty="0">
              <a:solidFill>
                <a:schemeClr val="tx1"/>
              </a:solidFill>
            </a:endParaRPr>
          </a:p>
          <a:p>
            <a:r>
              <a:rPr lang="en-US" sz="2400" b="1" u="sng" dirty="0">
                <a:solidFill>
                  <a:schemeClr val="tx1"/>
                </a:solidFill>
              </a:rPr>
              <a:t>Anticonvulsants</a:t>
            </a:r>
            <a:r>
              <a:rPr lang="en-US" sz="2400" dirty="0">
                <a:solidFill>
                  <a:schemeClr val="tx1"/>
                </a:solidFill>
              </a:rPr>
              <a:t> </a:t>
            </a:r>
          </a:p>
          <a:p>
            <a:pPr marL="342900" lvl="0" indent="-342900">
              <a:buFont typeface="Arial" panose="020B0604020202020204" pitchFamily="34" charset="0"/>
              <a:buChar char="•"/>
            </a:pPr>
            <a:r>
              <a:rPr lang="en-US" sz="2400" dirty="0">
                <a:solidFill>
                  <a:schemeClr val="tx1"/>
                </a:solidFill>
              </a:rPr>
              <a:t>Significant pharmacokinetic drug interactions occur with concomitant use of anticonvulsants and antiretroviral medications. Several anticonvulsant medications significantly lower antiretroviral drug levels, potentially leading to virologic failure. </a:t>
            </a:r>
          </a:p>
          <a:p>
            <a:pPr marL="342900" lvl="0" indent="-342900">
              <a:buFont typeface="Arial" panose="020B0604020202020204" pitchFamily="34" charset="0"/>
              <a:buChar char="•"/>
            </a:pPr>
            <a:r>
              <a:rPr lang="en-US" sz="2400" dirty="0">
                <a:solidFill>
                  <a:schemeClr val="tx1"/>
                </a:solidFill>
              </a:rPr>
              <a:t>This is particularly a concern with older anticonvulsants, particularly </a:t>
            </a:r>
            <a:r>
              <a:rPr lang="en-US" sz="2400" b="1" dirty="0">
                <a:solidFill>
                  <a:srgbClr val="C00000"/>
                </a:solidFill>
              </a:rPr>
              <a:t>phenobarbital, phenytoin, carbamazepine, and oxcarbazepine</a:t>
            </a:r>
            <a:r>
              <a:rPr lang="en-US" sz="2400" dirty="0"/>
              <a:t>, s</a:t>
            </a:r>
            <a:r>
              <a:rPr lang="en-US" sz="2400" dirty="0">
                <a:solidFill>
                  <a:schemeClr val="tx1"/>
                </a:solidFill>
              </a:rPr>
              <a:t>ince these medications act as </a:t>
            </a:r>
            <a:r>
              <a:rPr lang="en-US" sz="2400" b="1" dirty="0">
                <a:solidFill>
                  <a:srgbClr val="C00000"/>
                </a:solidFill>
              </a:rPr>
              <a:t>potent inducers of CYP enzymes</a:t>
            </a:r>
            <a:r>
              <a:rPr lang="en-US" sz="2400" dirty="0"/>
              <a:t> </a:t>
            </a:r>
          </a:p>
          <a:p>
            <a:pPr marL="342900" lvl="0" indent="-342900">
              <a:buFont typeface="Arial" panose="020B0604020202020204" pitchFamily="34" charset="0"/>
              <a:buChar char="•"/>
            </a:pPr>
            <a:r>
              <a:rPr lang="en-US" sz="2400" dirty="0">
                <a:solidFill>
                  <a:schemeClr val="tx1"/>
                </a:solidFill>
              </a:rPr>
              <a:t>These older anticonvulsants </a:t>
            </a:r>
            <a:r>
              <a:rPr lang="en-US" sz="2400" b="1" dirty="0">
                <a:solidFill>
                  <a:srgbClr val="C00000"/>
                </a:solidFill>
              </a:rPr>
              <a:t>can lower levels of PIs, NNRTIs, INSTIs</a:t>
            </a:r>
            <a:r>
              <a:rPr lang="en-US" sz="2400" dirty="0">
                <a:solidFill>
                  <a:srgbClr val="C00000"/>
                </a:solidFill>
              </a:rPr>
              <a:t>, </a:t>
            </a:r>
            <a:r>
              <a:rPr lang="en-US" sz="2400" dirty="0">
                <a:solidFill>
                  <a:schemeClr val="tx1"/>
                </a:solidFill>
              </a:rPr>
              <a:t>and also the newer co-formulated medications that contain </a:t>
            </a:r>
            <a:r>
              <a:rPr lang="en-US" sz="2400" b="1" dirty="0">
                <a:solidFill>
                  <a:srgbClr val="C00000"/>
                </a:solidFill>
              </a:rPr>
              <a:t>tenofovir alafenamide</a:t>
            </a:r>
            <a:endParaRPr lang="en-US" sz="2400" dirty="0">
              <a:solidFill>
                <a:srgbClr val="C00000"/>
              </a:solidFill>
            </a:endParaRPr>
          </a:p>
          <a:p>
            <a:r>
              <a:rPr lang="en-US" sz="5300" b="1" u="sng" dirty="0" err="1">
                <a:solidFill>
                  <a:schemeClr val="tx1"/>
                </a:solidFill>
              </a:rPr>
              <a:t>Antimycobacterials</a:t>
            </a:r>
            <a:r>
              <a:rPr lang="en-US" sz="5300" dirty="0">
                <a:solidFill>
                  <a:schemeClr val="tx1"/>
                </a:solidFill>
              </a:rPr>
              <a:t> </a:t>
            </a:r>
          </a:p>
          <a:p>
            <a:pPr marL="0" lvl="0" indent="0">
              <a:buFont typeface="Arial" panose="020B0604020202020204" pitchFamily="34" charset="0"/>
              <a:buNone/>
            </a:pPr>
            <a:r>
              <a:rPr lang="en-US" sz="5300" i="0" dirty="0">
                <a:solidFill>
                  <a:schemeClr val="tx1"/>
                </a:solidFill>
              </a:rPr>
              <a:t>- The interaction of antiretroviral therapy and medications used in treatment regimens for mycobacterial infections (including active and latent </a:t>
            </a:r>
            <a:r>
              <a:rPr lang="en-US" sz="5300" b="1" dirty="0"/>
              <a:t>M</a:t>
            </a:r>
            <a:r>
              <a:rPr lang="en-US" sz="5300" b="1" i="0" dirty="0">
                <a:solidFill>
                  <a:schemeClr val="tx1"/>
                </a:solidFill>
              </a:rPr>
              <a:t>ycobacterium tuberculosis</a:t>
            </a:r>
            <a:r>
              <a:rPr lang="en-US" sz="5300" i="0" dirty="0">
                <a:solidFill>
                  <a:schemeClr val="tx1"/>
                </a:solidFill>
              </a:rPr>
              <a:t> as well as the nontuberculous mycobacteria, including Mycobacterium avium complex, or </a:t>
            </a:r>
            <a:r>
              <a:rPr lang="en-US" sz="5300" b="1" i="0" dirty="0">
                <a:solidFill>
                  <a:schemeClr val="tx1"/>
                </a:solidFill>
              </a:rPr>
              <a:t>MAC</a:t>
            </a:r>
            <a:r>
              <a:rPr lang="en-US" sz="5300" i="0" dirty="0">
                <a:solidFill>
                  <a:schemeClr val="tx1"/>
                </a:solidFill>
              </a:rPr>
              <a:t>) is well recognized </a:t>
            </a:r>
          </a:p>
          <a:p>
            <a:pPr marL="0" lvl="0" indent="0">
              <a:buFont typeface="Arial" panose="020B0604020202020204" pitchFamily="34" charset="0"/>
              <a:buNone/>
            </a:pPr>
            <a:r>
              <a:rPr lang="en-US" sz="5300" b="1" i="0" dirty="0">
                <a:solidFill>
                  <a:schemeClr val="tx1"/>
                </a:solidFill>
              </a:rPr>
              <a:t>- Clarithromycin</a:t>
            </a:r>
            <a:r>
              <a:rPr lang="en-US" sz="5300" i="0" dirty="0">
                <a:solidFill>
                  <a:schemeClr val="tx1"/>
                </a:solidFill>
              </a:rPr>
              <a:t>: Clarithromycin is a commonly used antimycobacterial for treatment of </a:t>
            </a:r>
            <a:r>
              <a:rPr lang="en-US" sz="5300" b="1" i="0" dirty="0">
                <a:solidFill>
                  <a:schemeClr val="tx1"/>
                </a:solidFill>
              </a:rPr>
              <a:t>nontuberculous mycobacteria</a:t>
            </a:r>
            <a:r>
              <a:rPr lang="en-US" sz="5300" i="0" dirty="0">
                <a:solidFill>
                  <a:schemeClr val="tx1"/>
                </a:solidFill>
              </a:rPr>
              <a:t>. An </a:t>
            </a:r>
            <a:r>
              <a:rPr lang="en-US" sz="5300" b="1" i="0" dirty="0">
                <a:solidFill>
                  <a:srgbClr val="C00000"/>
                </a:solidFill>
              </a:rPr>
              <a:t>alternative to clarithromycin should be considered if using with an NNRTI or a PI boosted with ritonavir or cobicistat</a:t>
            </a:r>
            <a:endParaRPr lang="en-US" sz="5300" i="0" dirty="0">
              <a:solidFill>
                <a:srgbClr val="C00000"/>
              </a:solidFill>
            </a:endParaRPr>
          </a:p>
          <a:p>
            <a:pPr marL="0" lvl="0" indent="0">
              <a:buFont typeface="Arial" panose="020B0604020202020204" pitchFamily="34" charset="0"/>
              <a:buNone/>
            </a:pPr>
            <a:r>
              <a:rPr lang="en-US" sz="5300" b="1" i="0" dirty="0">
                <a:solidFill>
                  <a:schemeClr val="tx1"/>
                </a:solidFill>
              </a:rPr>
              <a:t>- Rifampin</a:t>
            </a:r>
            <a:r>
              <a:rPr lang="en-US" sz="5300" i="0" dirty="0">
                <a:solidFill>
                  <a:schemeClr val="tx1"/>
                </a:solidFill>
              </a:rPr>
              <a:t>: </a:t>
            </a:r>
            <a:r>
              <a:rPr lang="en-US" sz="5300" b="1" i="0" dirty="0">
                <a:solidFill>
                  <a:srgbClr val="C00000"/>
                </a:solidFill>
              </a:rPr>
              <a:t>Rifampin significantly reduces the levels of PIs, NNRTIs, and INSTIs</a:t>
            </a:r>
            <a:r>
              <a:rPr lang="en-US" sz="5300" i="0" dirty="0">
                <a:solidFill>
                  <a:srgbClr val="C00000"/>
                </a:solidFill>
              </a:rPr>
              <a:t>. </a:t>
            </a:r>
            <a:r>
              <a:rPr lang="en-US" sz="5300" i="0" dirty="0">
                <a:solidFill>
                  <a:schemeClr val="tx1"/>
                </a:solidFill>
              </a:rPr>
              <a:t>The only antiretroviral anchor drugs that are </a:t>
            </a:r>
            <a:r>
              <a:rPr lang="en-US" sz="5300" b="1" i="0" dirty="0">
                <a:solidFill>
                  <a:srgbClr val="C00000"/>
                </a:solidFill>
              </a:rPr>
              <a:t>acceptable for use with rifampin are efavirenz, </a:t>
            </a:r>
            <a:r>
              <a:rPr lang="en-US" sz="5300" b="1" i="0" dirty="0" err="1">
                <a:solidFill>
                  <a:srgbClr val="C00000"/>
                </a:solidFill>
              </a:rPr>
              <a:t>raltegravir</a:t>
            </a:r>
            <a:r>
              <a:rPr lang="en-US" sz="5300" b="1" i="0" dirty="0">
                <a:solidFill>
                  <a:srgbClr val="C00000"/>
                </a:solidFill>
              </a:rPr>
              <a:t>, and dolutegravir</a:t>
            </a:r>
            <a:r>
              <a:rPr lang="en-US" sz="5300" i="0" dirty="0">
                <a:solidFill>
                  <a:srgbClr val="C00000"/>
                </a:solidFill>
              </a:rPr>
              <a:t>; </a:t>
            </a:r>
            <a:r>
              <a:rPr lang="en-US" sz="5300" i="0" dirty="0">
                <a:solidFill>
                  <a:schemeClr val="tx1"/>
                </a:solidFill>
              </a:rPr>
              <a:t>when using rifampin with </a:t>
            </a:r>
            <a:r>
              <a:rPr lang="en-US" sz="5300" i="0" dirty="0" err="1">
                <a:solidFill>
                  <a:schemeClr val="tx1"/>
                </a:solidFill>
              </a:rPr>
              <a:t>raltegravir</a:t>
            </a:r>
            <a:r>
              <a:rPr lang="en-US" sz="5300" i="0" dirty="0">
                <a:solidFill>
                  <a:schemeClr val="tx1"/>
                </a:solidFill>
              </a:rPr>
              <a:t> or dolutegravir, </a:t>
            </a:r>
            <a:r>
              <a:rPr lang="en-US" sz="5300" b="1" i="0" dirty="0">
                <a:solidFill>
                  <a:srgbClr val="C00000"/>
                </a:solidFill>
              </a:rPr>
              <a:t>dose adjustments of the INSTIs are necessary</a:t>
            </a:r>
            <a:r>
              <a:rPr lang="en-US" sz="5300" i="0" dirty="0">
                <a:solidFill>
                  <a:srgbClr val="C00000"/>
                </a:solidFill>
              </a:rPr>
              <a:t>,</a:t>
            </a:r>
            <a:r>
              <a:rPr lang="en-US" sz="5300" i="0" dirty="0">
                <a:solidFill>
                  <a:schemeClr val="tx1"/>
                </a:solidFill>
              </a:rPr>
              <a:t> including doubling the dose of </a:t>
            </a:r>
            <a:r>
              <a:rPr lang="en-US" sz="5300" i="0" dirty="0" err="1">
                <a:solidFill>
                  <a:schemeClr val="tx1"/>
                </a:solidFill>
              </a:rPr>
              <a:t>raltegravir</a:t>
            </a:r>
            <a:r>
              <a:rPr lang="en-US" sz="5300" i="0" dirty="0">
                <a:solidFill>
                  <a:schemeClr val="tx1"/>
                </a:solidFill>
              </a:rPr>
              <a:t> from 400 mg twice daily to 800 mg twice daily and increasing dolutegravir from 50 mg once daily to 50 mg twice daily.-        -</a:t>
            </a:r>
            <a:r>
              <a:rPr lang="en-US" sz="5300" dirty="0"/>
              <a:t>The regimen </a:t>
            </a:r>
            <a:r>
              <a:rPr lang="en-US" sz="5300" dirty="0" err="1">
                <a:solidFill>
                  <a:srgbClr val="C00000"/>
                </a:solidFill>
              </a:rPr>
              <a:t>bictegravir</a:t>
            </a:r>
            <a:r>
              <a:rPr lang="en-US" sz="5300" dirty="0">
                <a:solidFill>
                  <a:srgbClr val="C00000"/>
                </a:solidFill>
              </a:rPr>
              <a:t>-tenofovir alafenamide-emtricitabine should be avoided with rifampin </a:t>
            </a:r>
            <a:r>
              <a:rPr lang="en-US" sz="5300" dirty="0"/>
              <a:t>due to reduced plasma concentrations of </a:t>
            </a:r>
            <a:r>
              <a:rPr lang="en-US" sz="5300" dirty="0" err="1"/>
              <a:t>bictegravir</a:t>
            </a:r>
            <a:r>
              <a:rPr lang="en-US" sz="5300" dirty="0"/>
              <a:t>.</a:t>
            </a:r>
            <a:endParaRPr lang="en-US" sz="5300" i="0" dirty="0"/>
          </a:p>
          <a:p>
            <a:pPr marL="0" lvl="0" indent="0">
              <a:buFont typeface="Arial" panose="020B0604020202020204" pitchFamily="34" charset="0"/>
              <a:buNone/>
            </a:pPr>
            <a:r>
              <a:rPr lang="en-US" sz="2600" b="1" i="0" dirty="0">
                <a:solidFill>
                  <a:schemeClr val="tx1"/>
                </a:solidFill>
              </a:rPr>
              <a:t>- Rifabutin</a:t>
            </a:r>
            <a:r>
              <a:rPr lang="en-US" sz="2600" i="0" dirty="0">
                <a:solidFill>
                  <a:schemeClr val="tx1"/>
                </a:solidFill>
              </a:rPr>
              <a:t>: The coadministration of rifabutin can safely be done with </a:t>
            </a:r>
            <a:r>
              <a:rPr lang="en-US" sz="2600" i="0" dirty="0" err="1">
                <a:solidFill>
                  <a:schemeClr val="tx1"/>
                </a:solidFill>
              </a:rPr>
              <a:t>raltegravir</a:t>
            </a:r>
            <a:r>
              <a:rPr lang="en-US" sz="2600" i="0" dirty="0">
                <a:solidFill>
                  <a:schemeClr val="tx1"/>
                </a:solidFill>
              </a:rPr>
              <a:t> or dolutegravir (without any dose adjustments) but </a:t>
            </a:r>
            <a:r>
              <a:rPr lang="en-US" sz="2600" b="1" i="0" dirty="0">
                <a:solidFill>
                  <a:srgbClr val="C00000"/>
                </a:solidFill>
              </a:rPr>
              <a:t>should be avoided </a:t>
            </a:r>
            <a:r>
              <a:rPr lang="en-US" sz="2600" i="0" dirty="0">
                <a:solidFill>
                  <a:schemeClr val="tx1"/>
                </a:solidFill>
              </a:rPr>
              <a:t>with regimens that contain </a:t>
            </a:r>
            <a:r>
              <a:rPr lang="en-US" sz="2600" b="1" i="0" dirty="0" err="1">
                <a:solidFill>
                  <a:srgbClr val="C00000"/>
                </a:solidFill>
              </a:rPr>
              <a:t>bictegravir</a:t>
            </a:r>
            <a:r>
              <a:rPr lang="en-US" sz="2600" b="1" i="0" dirty="0">
                <a:solidFill>
                  <a:srgbClr val="C00000"/>
                </a:solidFill>
              </a:rPr>
              <a:t> or elvitegravir boosted with cobicistat</a:t>
            </a:r>
            <a:r>
              <a:rPr lang="en-US" sz="2600" i="0" dirty="0">
                <a:solidFill>
                  <a:schemeClr val="tx1"/>
                </a:solidFill>
              </a:rPr>
              <a:t>. With some antiretroviral regimens, dose adjustment of the antiretroviral medication or rifabutin may be needed.-</a:t>
            </a:r>
          </a:p>
          <a:p>
            <a:pPr marL="0" lvl="0" indent="0">
              <a:buFont typeface="Arial" panose="020B0604020202020204" pitchFamily="34" charset="0"/>
              <a:buNone/>
            </a:pPr>
            <a:r>
              <a:rPr lang="en-US" sz="2600" i="0" dirty="0">
                <a:solidFill>
                  <a:schemeClr val="tx1"/>
                </a:solidFill>
              </a:rPr>
              <a:t>- </a:t>
            </a:r>
            <a:r>
              <a:rPr lang="en-US" sz="2600" dirty="0">
                <a:solidFill>
                  <a:schemeClr val="tx1"/>
                </a:solidFill>
              </a:rPr>
              <a:t>Health care providers should also be aware that </a:t>
            </a:r>
            <a:r>
              <a:rPr lang="en-US" sz="2600" b="1" dirty="0">
                <a:solidFill>
                  <a:srgbClr val="C00000"/>
                </a:solidFill>
              </a:rPr>
              <a:t>rifabutin, or any rifamycin, should not be used concurrently with tenofovir alafenamide</a:t>
            </a:r>
            <a:r>
              <a:rPr lang="en-US" sz="2600" dirty="0">
                <a:solidFill>
                  <a:schemeClr val="tx1"/>
                </a:solidFill>
              </a:rPr>
              <a:t>, since </a:t>
            </a:r>
            <a:r>
              <a:rPr lang="en-US" sz="2600" dirty="0" err="1">
                <a:solidFill>
                  <a:schemeClr val="tx1"/>
                </a:solidFill>
              </a:rPr>
              <a:t>rifamycins</a:t>
            </a:r>
            <a:r>
              <a:rPr lang="en-US" sz="2600" dirty="0">
                <a:solidFill>
                  <a:schemeClr val="tx1"/>
                </a:solidFill>
              </a:rPr>
              <a:t> significantly reduce tenofovir levels.</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7</a:t>
            </a:fld>
            <a:endParaRPr lang="en-US"/>
          </a:p>
        </p:txBody>
      </p:sp>
    </p:spTree>
    <p:extLst>
      <p:ext uri="{BB962C8B-B14F-4D97-AF65-F5344CB8AC3E}">
        <p14:creationId xmlns:p14="http://schemas.microsoft.com/office/powerpoint/2010/main" val="1449694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u="sng" dirty="0">
                <a:solidFill>
                  <a:schemeClr val="tx1"/>
                </a:solidFill>
              </a:rPr>
              <a:t>HMG-CoA Reductase Inhibitors (Statins)</a:t>
            </a:r>
          </a:p>
          <a:p>
            <a:pPr lvl="1"/>
            <a:r>
              <a:rPr lang="en-US" sz="2200" i="0" dirty="0">
                <a:solidFill>
                  <a:schemeClr val="tx1"/>
                </a:solidFill>
              </a:rPr>
              <a:t>The key pharmacokinetic drug interactions between antiretroviral medications and statins occur with the </a:t>
            </a:r>
            <a:r>
              <a:rPr lang="en-US" sz="2200" b="1" i="0" dirty="0">
                <a:solidFill>
                  <a:schemeClr val="tx1"/>
                </a:solidFill>
              </a:rPr>
              <a:t>statins that are metabolized through the CYP3A4 </a:t>
            </a:r>
            <a:r>
              <a:rPr lang="en-US" sz="2200" i="0" dirty="0">
                <a:solidFill>
                  <a:schemeClr val="tx1"/>
                </a:solidFill>
              </a:rPr>
              <a:t>pathway </a:t>
            </a:r>
            <a:r>
              <a:rPr lang="en-US" sz="2200" b="1" i="0" dirty="0">
                <a:solidFill>
                  <a:srgbClr val="C00000"/>
                </a:solidFill>
              </a:rPr>
              <a:t>(simvastatin, lovastatin, and atorvastatin) </a:t>
            </a:r>
            <a:r>
              <a:rPr lang="en-US" sz="2200" i="0" dirty="0">
                <a:solidFill>
                  <a:schemeClr val="tx1"/>
                </a:solidFill>
              </a:rPr>
              <a:t>when taken concomitantly with the potent CYP3A inhibitors </a:t>
            </a:r>
            <a:r>
              <a:rPr lang="en-US" sz="2200" b="1" i="0" dirty="0">
                <a:solidFill>
                  <a:srgbClr val="C00000"/>
                </a:solidFill>
              </a:rPr>
              <a:t>ritonavir or cobicistat</a:t>
            </a:r>
            <a:r>
              <a:rPr lang="en-US" sz="2200" i="0" dirty="0">
                <a:solidFill>
                  <a:schemeClr val="tx1"/>
                </a:solidFill>
              </a:rPr>
              <a:t>. Clinically important interactions also occur through induction of the CYP3A4 pathway by certain </a:t>
            </a:r>
            <a:r>
              <a:rPr lang="en-US" sz="2200" b="1" i="0" dirty="0">
                <a:solidFill>
                  <a:srgbClr val="C00000"/>
                </a:solidFill>
              </a:rPr>
              <a:t>NNRTI medications</a:t>
            </a:r>
            <a:r>
              <a:rPr lang="en-US" sz="2200" i="0" dirty="0">
                <a:solidFill>
                  <a:schemeClr val="tx1"/>
                </a:solidFill>
              </a:rPr>
              <a:t>, which do not cause adverse effects but </a:t>
            </a:r>
            <a:r>
              <a:rPr lang="en-US" sz="2200" b="1" i="0" dirty="0">
                <a:solidFill>
                  <a:srgbClr val="C00000"/>
                </a:solidFill>
              </a:rPr>
              <a:t>can decrease statin efficacy</a:t>
            </a:r>
            <a:r>
              <a:rPr lang="en-US" sz="2200" i="0" dirty="0">
                <a:solidFill>
                  <a:srgbClr val="C00000"/>
                </a:solidFill>
              </a:rPr>
              <a:t>.</a:t>
            </a:r>
          </a:p>
          <a:p>
            <a:pPr lvl="1"/>
            <a:r>
              <a:rPr lang="en-US" sz="2200" b="1" i="0" dirty="0">
                <a:solidFill>
                  <a:schemeClr val="tx1"/>
                </a:solidFill>
              </a:rPr>
              <a:t>Lovastatin and Simvastatin: </a:t>
            </a:r>
            <a:r>
              <a:rPr lang="en-US" sz="2200" i="0" dirty="0">
                <a:solidFill>
                  <a:schemeClr val="tx1"/>
                </a:solidFill>
              </a:rPr>
              <a:t>The use of simvastatin or lovastatin is </a:t>
            </a:r>
            <a:r>
              <a:rPr lang="en-US" sz="2200" b="1" i="0" dirty="0">
                <a:solidFill>
                  <a:srgbClr val="C00000"/>
                </a:solidFill>
              </a:rPr>
              <a:t>contraindicated in patients receiving PI-containing or cobicistat containing regimens </a:t>
            </a:r>
            <a:r>
              <a:rPr lang="en-US" sz="2200" i="0" dirty="0">
                <a:solidFill>
                  <a:schemeClr val="tx1"/>
                </a:solidFill>
              </a:rPr>
              <a:t>due to significant increases in serum statin levels.</a:t>
            </a:r>
          </a:p>
          <a:p>
            <a:pPr lvl="1"/>
            <a:r>
              <a:rPr lang="en-US" sz="1200" b="1" i="0" dirty="0">
                <a:solidFill>
                  <a:schemeClr val="tx1"/>
                </a:solidFill>
              </a:rPr>
              <a:t>Atorvastatin:</a:t>
            </a:r>
            <a:r>
              <a:rPr lang="en-US" sz="1200" i="0" dirty="0">
                <a:solidFill>
                  <a:schemeClr val="tx1"/>
                </a:solidFill>
              </a:rPr>
              <a:t> Levels of atorvastatin can also </a:t>
            </a:r>
            <a:r>
              <a:rPr lang="en-US" sz="1200" i="0" dirty="0"/>
              <a:t>be</a:t>
            </a:r>
            <a:r>
              <a:rPr lang="en-US" sz="1200" b="1" i="0" dirty="0">
                <a:solidFill>
                  <a:srgbClr val="FF0000"/>
                </a:solidFill>
              </a:rPr>
              <a:t> </a:t>
            </a:r>
            <a:r>
              <a:rPr lang="en-US" sz="1200" b="1" i="0" dirty="0">
                <a:solidFill>
                  <a:srgbClr val="C00000"/>
                </a:solidFill>
              </a:rPr>
              <a:t>increased by ritonavir-boosted PIs and cobicistat-containing regimens</a:t>
            </a:r>
            <a:r>
              <a:rPr lang="en-US" sz="1200" i="0" dirty="0">
                <a:solidFill>
                  <a:schemeClr val="tx1"/>
                </a:solidFill>
              </a:rPr>
              <a:t>, though the increases in drug levels are not as substantial as seen with simvastatin and lovastatin. If atorvastatin is to be used in conjunction with a </a:t>
            </a:r>
            <a:r>
              <a:rPr lang="en-US" sz="1200" b="1" i="0" dirty="0">
                <a:solidFill>
                  <a:srgbClr val="C00000"/>
                </a:solidFill>
              </a:rPr>
              <a:t>ritonavir-boosted PI and cobicistat-containing regimen, a low dose (20 mg or less of atorvastatin) should be used as initial therapy</a:t>
            </a:r>
            <a:r>
              <a:rPr lang="en-US" sz="1200" i="0" dirty="0">
                <a:solidFill>
                  <a:schemeClr val="tx1"/>
                </a:solidFill>
              </a:rPr>
              <a:t>, since this dose is likely to provide the lipid-lowering </a:t>
            </a:r>
            <a:r>
              <a:rPr lang="en-US" sz="1200" b="1" i="0" dirty="0">
                <a:solidFill>
                  <a:srgbClr val="C00000"/>
                </a:solidFill>
              </a:rPr>
              <a:t>effect equivalent to a dose 3 to 5 times higher </a:t>
            </a:r>
            <a:r>
              <a:rPr lang="en-US" sz="1200" i="0" dirty="0">
                <a:solidFill>
                  <a:schemeClr val="tx1"/>
                </a:solidFill>
              </a:rPr>
              <a:t>if administered without a ritonavir-boosted PI or cobicistat-containing regimen.</a:t>
            </a:r>
          </a:p>
          <a:p>
            <a:pPr lvl="1"/>
            <a:r>
              <a:rPr lang="en-US" sz="1200" b="1" dirty="0">
                <a:solidFill>
                  <a:schemeClr val="tx1"/>
                </a:solidFill>
              </a:rPr>
              <a:t>Rosuvastatin</a:t>
            </a:r>
            <a:r>
              <a:rPr lang="en-US" sz="1200" dirty="0">
                <a:solidFill>
                  <a:schemeClr val="tx1"/>
                </a:solidFill>
              </a:rPr>
              <a:t> is not a CYP3A4 substrate, but clinically relevant interactions with antiretroviral medications primarily occur through other transporters, specifically with OATP1B1 or BCRP.[73] When </a:t>
            </a:r>
            <a:r>
              <a:rPr lang="en-US" sz="1200" b="1" dirty="0" err="1">
                <a:solidFill>
                  <a:srgbClr val="C00000"/>
                </a:solidFill>
              </a:rPr>
              <a:t>coadministering</a:t>
            </a:r>
            <a:r>
              <a:rPr lang="en-US" sz="1200" b="1" dirty="0">
                <a:solidFill>
                  <a:srgbClr val="C00000"/>
                </a:solidFill>
              </a:rPr>
              <a:t> rosuvastatin with PIs or cobicistat-containing regimens, rosuvastatin should be initiated at the lowest possible dose</a:t>
            </a:r>
            <a:r>
              <a:rPr lang="en-US" sz="1200" dirty="0">
                <a:solidFill>
                  <a:schemeClr val="tx1"/>
                </a:solidFill>
              </a:rPr>
              <a:t>, with close observation for evidence of statin toxicity.</a:t>
            </a:r>
            <a:endParaRPr lang="en-US" sz="1200" i="0" u="sng" dirty="0">
              <a:solidFill>
                <a:schemeClr val="tx1"/>
              </a:solidFill>
            </a:endParaRPr>
          </a:p>
          <a:p>
            <a:r>
              <a:rPr lang="en-US" sz="3100" b="1" u="sng" dirty="0">
                <a:solidFill>
                  <a:schemeClr val="tx1"/>
                </a:solidFill>
              </a:rPr>
              <a:t>Mental Health Medications</a:t>
            </a:r>
          </a:p>
          <a:p>
            <a:pPr lvl="1"/>
            <a:r>
              <a:rPr lang="en-US" sz="2700" b="1" i="0" u="sng" dirty="0">
                <a:solidFill>
                  <a:schemeClr val="tx1"/>
                </a:solidFill>
              </a:rPr>
              <a:t>Antipsychotics</a:t>
            </a:r>
            <a:r>
              <a:rPr lang="en-US" sz="2700" b="1" i="0" dirty="0">
                <a:solidFill>
                  <a:schemeClr val="tx1"/>
                </a:solidFill>
              </a:rPr>
              <a:t>: </a:t>
            </a:r>
            <a:r>
              <a:rPr lang="en-US" sz="2700" i="0" dirty="0">
                <a:solidFill>
                  <a:schemeClr val="tx1"/>
                </a:solidFill>
              </a:rPr>
              <a:t>Many antipsychotic medications </a:t>
            </a:r>
            <a:r>
              <a:rPr lang="en-US" sz="2700" b="1" i="0" dirty="0">
                <a:solidFill>
                  <a:schemeClr val="tx1"/>
                </a:solidFill>
              </a:rPr>
              <a:t>are metabolized by CYP450</a:t>
            </a:r>
            <a:r>
              <a:rPr lang="en-US" sz="2700" i="0" dirty="0">
                <a:solidFill>
                  <a:schemeClr val="tx1"/>
                </a:solidFill>
              </a:rPr>
              <a:t>, in particular CYP3A4, and thus levels of antipsychotic medications </a:t>
            </a:r>
            <a:r>
              <a:rPr lang="en-US" sz="2700" b="1" i="0" dirty="0">
                <a:solidFill>
                  <a:srgbClr val="C00000"/>
                </a:solidFill>
              </a:rPr>
              <a:t>may increase when used concurrently with cobicistat- or ritonavir-containing regimens</a:t>
            </a:r>
            <a:r>
              <a:rPr lang="en-US" sz="2700" i="0" dirty="0">
                <a:solidFill>
                  <a:schemeClr val="tx1"/>
                </a:solidFill>
              </a:rPr>
              <a:t>. Several case reports have highlighted clinically significant adverse effects resulting from combining quetiapine and ritonavir-boosted PI regimens. Since most of the medications in </a:t>
            </a:r>
            <a:r>
              <a:rPr lang="en-US" sz="2700" b="1" i="0" dirty="0">
                <a:solidFill>
                  <a:srgbClr val="C00000"/>
                </a:solidFill>
              </a:rPr>
              <a:t>NNRTI class decrease antipsychotic drug concentrations</a:t>
            </a:r>
            <a:r>
              <a:rPr lang="en-US" sz="2700" i="0" dirty="0">
                <a:solidFill>
                  <a:schemeClr val="tx1"/>
                </a:solidFill>
              </a:rPr>
              <a:t>, primarily due to induction of CYP34A and CYP2D6 enzymes, caution is advised with coadministration of these agents; the use of </a:t>
            </a:r>
            <a:r>
              <a:rPr lang="en-US" sz="2700" b="1" i="0" dirty="0" err="1">
                <a:solidFill>
                  <a:srgbClr val="C00000"/>
                </a:solidFill>
              </a:rPr>
              <a:t>rilpivirine</a:t>
            </a:r>
            <a:r>
              <a:rPr lang="en-US" sz="2700" b="1" i="0" dirty="0">
                <a:solidFill>
                  <a:srgbClr val="C00000"/>
                </a:solidFill>
              </a:rPr>
              <a:t> or </a:t>
            </a:r>
            <a:r>
              <a:rPr lang="en-US" sz="2700" b="1" i="0" dirty="0" err="1">
                <a:solidFill>
                  <a:srgbClr val="C00000"/>
                </a:solidFill>
              </a:rPr>
              <a:t>doravirine</a:t>
            </a:r>
            <a:r>
              <a:rPr lang="en-US" sz="2700" b="1" i="0" dirty="0">
                <a:solidFill>
                  <a:srgbClr val="C00000"/>
                </a:solidFill>
              </a:rPr>
              <a:t> is less likely to lead to significant interactions with antipsychotic medications</a:t>
            </a:r>
            <a:r>
              <a:rPr lang="en-US" sz="2700" i="0" dirty="0">
                <a:solidFill>
                  <a:schemeClr val="tx1"/>
                </a:solidFill>
              </a:rPr>
              <a:t>.</a:t>
            </a: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8</a:t>
            </a:fld>
            <a:endParaRPr lang="en-US"/>
          </a:p>
        </p:txBody>
      </p:sp>
    </p:spTree>
    <p:extLst>
      <p:ext uri="{BB962C8B-B14F-4D97-AF65-F5344CB8AC3E}">
        <p14:creationId xmlns:p14="http://schemas.microsoft.com/office/powerpoint/2010/main" val="1707575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100" b="1" u="sng" dirty="0">
                <a:solidFill>
                  <a:schemeClr val="tx1"/>
                </a:solidFill>
              </a:rPr>
              <a:t>Mental Health Medications</a:t>
            </a:r>
          </a:p>
          <a:p>
            <a:pPr lvl="1"/>
            <a:r>
              <a:rPr lang="en-US" sz="2700" b="1" i="0" u="sng" dirty="0">
                <a:solidFill>
                  <a:schemeClr val="tx1"/>
                </a:solidFill>
              </a:rPr>
              <a:t>Selective Serotonin Reuptake Inhibitors (SSRIs)</a:t>
            </a:r>
            <a:r>
              <a:rPr lang="en-US" sz="2700" b="1" i="0" dirty="0">
                <a:solidFill>
                  <a:schemeClr val="tx1"/>
                </a:solidFill>
              </a:rPr>
              <a:t>: </a:t>
            </a:r>
            <a:r>
              <a:rPr lang="en-US" sz="2700" i="0" dirty="0">
                <a:solidFill>
                  <a:schemeClr val="tx1"/>
                </a:solidFill>
              </a:rPr>
              <a:t>Similar to the interactions noted between antiretroviral medications and antipsychotics, </a:t>
            </a:r>
            <a:r>
              <a:rPr lang="en-US" sz="2700" b="1" i="0" dirty="0">
                <a:solidFill>
                  <a:srgbClr val="C00000"/>
                </a:solidFill>
              </a:rPr>
              <a:t>SSRIs may also interact with pharmacologic boosters (cobicistat and ritonavir), PIs, and NNRTIs</a:t>
            </a:r>
            <a:r>
              <a:rPr lang="en-US" sz="2700" i="0" dirty="0">
                <a:solidFill>
                  <a:schemeClr val="tx1"/>
                </a:solidFill>
              </a:rPr>
              <a:t>. In general, most SSRIs are safe with concurrent antiretroviral therapy; nonetheless, the effects of coadministration are variable, and treatment should be titrated to response. For example, lopinavir-ritonavir raises paroxetine levels, darunavir given with ritonavir lowers paroxetine levels, and efavirenz does not significantly impact paroxetine levels. </a:t>
            </a:r>
            <a:r>
              <a:rPr lang="en-US" sz="2700" b="1" i="0" dirty="0" err="1">
                <a:solidFill>
                  <a:srgbClr val="C00000"/>
                </a:solidFill>
              </a:rPr>
              <a:t>Bictegravir</a:t>
            </a:r>
            <a:r>
              <a:rPr lang="en-US" sz="2700" b="1" i="0" dirty="0">
                <a:solidFill>
                  <a:srgbClr val="C00000"/>
                </a:solidFill>
              </a:rPr>
              <a:t>, dolutegravir, and </a:t>
            </a:r>
            <a:r>
              <a:rPr lang="en-US" sz="2700" b="1" i="0" dirty="0" err="1">
                <a:solidFill>
                  <a:srgbClr val="C00000"/>
                </a:solidFill>
              </a:rPr>
              <a:t>raltegravir</a:t>
            </a:r>
            <a:r>
              <a:rPr lang="en-US" sz="2700" b="1" i="0" dirty="0">
                <a:solidFill>
                  <a:srgbClr val="C00000"/>
                </a:solidFill>
              </a:rPr>
              <a:t> do not appear to impact SSRI levels</a:t>
            </a:r>
            <a:r>
              <a:rPr lang="en-US" sz="2700" b="1" i="0" dirty="0">
                <a:solidFill>
                  <a:schemeClr val="tx1"/>
                </a:solidFill>
              </a:rPr>
              <a:t>.</a:t>
            </a:r>
            <a:r>
              <a:rPr lang="en-US" sz="2700" b="1" i="0" dirty="0">
                <a:solidFill>
                  <a:srgbClr val="FF0000"/>
                </a:solidFill>
              </a:rPr>
              <a:t> </a:t>
            </a:r>
            <a:endParaRPr lang="en-US" sz="2600" b="1" i="0" u="sng" dirty="0">
              <a:solidFill>
                <a:schemeClr val="tx1"/>
              </a:solidFill>
            </a:endParaRPr>
          </a:p>
          <a:p>
            <a:pPr lvl="1"/>
            <a:r>
              <a:rPr lang="en-US" sz="1200" b="1" i="0" u="sng" dirty="0">
                <a:solidFill>
                  <a:schemeClr val="tx1"/>
                </a:solidFill>
              </a:rPr>
              <a:t>Benzodiazepines:</a:t>
            </a:r>
            <a:r>
              <a:rPr lang="en-US" sz="1200" i="0" dirty="0">
                <a:solidFill>
                  <a:schemeClr val="tx1"/>
                </a:solidFill>
              </a:rPr>
              <a:t> In patients taking a </a:t>
            </a:r>
            <a:r>
              <a:rPr lang="en-US" sz="1200" b="1" i="0" dirty="0">
                <a:solidFill>
                  <a:srgbClr val="C00000"/>
                </a:solidFill>
              </a:rPr>
              <a:t>PI, ritonavir, cobicistat, or an NNRTI</a:t>
            </a:r>
            <a:r>
              <a:rPr lang="en-US" sz="1200" i="0" dirty="0">
                <a:solidFill>
                  <a:schemeClr val="tx1"/>
                </a:solidFill>
              </a:rPr>
              <a:t>, the </a:t>
            </a:r>
            <a:r>
              <a:rPr lang="en-US" sz="1200" b="1" i="0" dirty="0">
                <a:solidFill>
                  <a:srgbClr val="C00000"/>
                </a:solidFill>
              </a:rPr>
              <a:t>safest benzodiazepines </a:t>
            </a:r>
            <a:r>
              <a:rPr lang="en-US" sz="1200" i="0" dirty="0">
                <a:solidFill>
                  <a:schemeClr val="tx1"/>
                </a:solidFill>
              </a:rPr>
              <a:t>to use are those that are not metabolized via CYP-450; these include </a:t>
            </a:r>
            <a:r>
              <a:rPr lang="en-US" sz="1200" b="1" i="0" dirty="0">
                <a:solidFill>
                  <a:srgbClr val="C00000"/>
                </a:solidFill>
              </a:rPr>
              <a:t>lorazepam, oxazepam and temazepam</a:t>
            </a:r>
            <a:r>
              <a:rPr lang="en-US" sz="1200" i="0" dirty="0">
                <a:solidFill>
                  <a:schemeClr val="tx1"/>
                </a:solidFill>
              </a:rPr>
              <a:t>. Drug concentrations of other benzodiazepines, such as </a:t>
            </a:r>
            <a:r>
              <a:rPr lang="en-US" sz="1200" b="1" i="0" dirty="0">
                <a:solidFill>
                  <a:srgbClr val="C00000"/>
                </a:solidFill>
              </a:rPr>
              <a:t>alprazolam, clonazepam, and diazepam, are likely to be increased by PIs, boosting agents (ritonavir and cobicistat), and NNRTIs</a:t>
            </a:r>
            <a:r>
              <a:rPr lang="en-US" sz="1200" i="0" dirty="0">
                <a:solidFill>
                  <a:schemeClr val="tx1"/>
                </a:solidFill>
              </a:rPr>
              <a:t>, so these benzodiazepines and antiretroviral medications </a:t>
            </a:r>
            <a:r>
              <a:rPr lang="en-US" sz="1200" b="1" i="0" dirty="0">
                <a:solidFill>
                  <a:srgbClr val="C00000"/>
                </a:solidFill>
              </a:rPr>
              <a:t>should not be used concurrently</a:t>
            </a:r>
            <a:r>
              <a:rPr lang="en-US" sz="1200" i="0" dirty="0">
                <a:solidFill>
                  <a:schemeClr val="tx1"/>
                </a:solidFill>
              </a:rPr>
              <a:t>, with the exception that clonazepam appears to be safe in combination with NNRTIs.</a:t>
            </a:r>
            <a:endParaRPr lang="en-US" sz="1200" b="1" i="0" u="sng"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0E0579D2-C235-4ED6-AECE-F4AE1A05BE8B}" type="slidenum">
              <a:rPr lang="en-US" smtClean="0"/>
              <a:t>9</a:t>
            </a:fld>
            <a:endParaRPr lang="en-US"/>
          </a:p>
        </p:txBody>
      </p:sp>
    </p:spTree>
    <p:extLst>
      <p:ext uri="{BB962C8B-B14F-4D97-AF65-F5344CB8AC3E}">
        <p14:creationId xmlns:p14="http://schemas.microsoft.com/office/powerpoint/2010/main" val="3483031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7.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8.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4467207"/>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5">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336550"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userDrawn="1"/>
        </p:nvSpPr>
        <p:spPr bwMode="auto">
          <a:xfrm>
            <a:off x="3157538" y="1673225"/>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a:off x="5976938" y="1673225"/>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a:off x="336550"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userDrawn="1"/>
        </p:nvSpPr>
        <p:spPr bwMode="auto">
          <a:xfrm>
            <a:off x="3157538" y="3662363"/>
            <a:ext cx="2736850"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userDrawn="1"/>
        </p:nvSpPr>
        <p:spPr bwMode="auto">
          <a:xfrm>
            <a:off x="5976938" y="3662363"/>
            <a:ext cx="2738438" cy="1900238"/>
          </a:xfrm>
          <a:prstGeom prst="rect">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11"/>
          </p:nvPr>
        </p:nvSpPr>
        <p:spPr>
          <a:xfrm>
            <a:off x="352917"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14"/>
          </p:nvPr>
        </p:nvSpPr>
        <p:spPr>
          <a:xfrm>
            <a:off x="352917"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15"/>
          </p:nvPr>
        </p:nvSpPr>
        <p:spPr>
          <a:xfrm>
            <a:off x="3157538"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16"/>
          </p:nvPr>
        </p:nvSpPr>
        <p:spPr>
          <a:xfrm>
            <a:off x="3157538"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17"/>
          </p:nvPr>
        </p:nvSpPr>
        <p:spPr>
          <a:xfrm>
            <a:off x="5995253" y="167322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18"/>
          </p:nvPr>
        </p:nvSpPr>
        <p:spPr>
          <a:xfrm>
            <a:off x="5995253" y="207927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19"/>
          </p:nvPr>
        </p:nvSpPr>
        <p:spPr>
          <a:xfrm>
            <a:off x="3529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0"/>
          </p:nvPr>
        </p:nvSpPr>
        <p:spPr>
          <a:xfrm>
            <a:off x="3529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1"/>
          </p:nvPr>
        </p:nvSpPr>
        <p:spPr>
          <a:xfrm>
            <a:off x="3172317" y="3660754"/>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2"/>
          </p:nvPr>
        </p:nvSpPr>
        <p:spPr>
          <a:xfrm>
            <a:off x="3172317" y="4066802"/>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3"/>
          </p:nvPr>
        </p:nvSpPr>
        <p:spPr>
          <a:xfrm>
            <a:off x="5991717" y="3647875"/>
            <a:ext cx="2722071"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24"/>
          </p:nvPr>
        </p:nvSpPr>
        <p:spPr>
          <a:xfrm>
            <a:off x="5991717" y="4053923"/>
            <a:ext cx="2722071" cy="1548115"/>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7760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11" name="Text Placeholder 5"/>
          <p:cNvSpPr>
            <a:spLocks noGrp="1"/>
          </p:cNvSpPr>
          <p:nvPr>
            <p:ph type="body" sz="quarter" idx="14"/>
          </p:nvPr>
        </p:nvSpPr>
        <p:spPr>
          <a:xfrm>
            <a:off x="845534" y="5312547"/>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15"/>
          </p:nvPr>
        </p:nvSpPr>
        <p:spPr>
          <a:xfrm>
            <a:off x="5308600" y="5339906"/>
            <a:ext cx="2989867" cy="748271"/>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16"/>
          </p:nvPr>
        </p:nvSpPr>
        <p:spPr>
          <a:xfrm>
            <a:off x="3077066" y="3561704"/>
            <a:ext cx="2989867" cy="1249583"/>
          </a:xfrm>
          <a:prstGeom prst="rect">
            <a:avLst/>
          </a:prstGeom>
        </p:spPr>
        <p:txBody>
          <a:bodyPr/>
          <a:lstStyle>
            <a:lvl1pPr marL="0" indent="0" algn="ctr">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11"/>
          </p:nvPr>
        </p:nvSpPr>
        <p:spPr>
          <a:xfrm>
            <a:off x="3075971" y="3055719"/>
            <a:ext cx="2989867" cy="486889"/>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1941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4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1" name="Text Placeholder 5"/>
          <p:cNvSpPr>
            <a:spLocks noGrp="1"/>
          </p:cNvSpPr>
          <p:nvPr>
            <p:ph type="body" sz="quarter" idx="11"/>
          </p:nvPr>
        </p:nvSpPr>
        <p:spPr>
          <a:xfrm>
            <a:off x="476518"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2" name="Text Placeholder 5"/>
          <p:cNvSpPr>
            <a:spLocks noGrp="1"/>
          </p:cNvSpPr>
          <p:nvPr>
            <p:ph type="body" sz="quarter" idx="14"/>
          </p:nvPr>
        </p:nvSpPr>
        <p:spPr>
          <a:xfrm>
            <a:off x="476518"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3" name="Text Placeholder 5"/>
          <p:cNvSpPr>
            <a:spLocks noGrp="1"/>
          </p:cNvSpPr>
          <p:nvPr>
            <p:ph type="body" sz="quarter" idx="15"/>
          </p:nvPr>
        </p:nvSpPr>
        <p:spPr>
          <a:xfrm>
            <a:off x="2547870"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4" name="Text Placeholder 5"/>
          <p:cNvSpPr>
            <a:spLocks noGrp="1"/>
          </p:cNvSpPr>
          <p:nvPr>
            <p:ph type="body" sz="quarter" idx="16"/>
          </p:nvPr>
        </p:nvSpPr>
        <p:spPr>
          <a:xfrm>
            <a:off x="2547870"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5" name="Text Placeholder 5"/>
          <p:cNvSpPr>
            <a:spLocks noGrp="1"/>
          </p:cNvSpPr>
          <p:nvPr>
            <p:ph type="body" sz="quarter" idx="17"/>
          </p:nvPr>
        </p:nvSpPr>
        <p:spPr>
          <a:xfrm>
            <a:off x="4619222"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6" name="Text Placeholder 5"/>
          <p:cNvSpPr>
            <a:spLocks noGrp="1"/>
          </p:cNvSpPr>
          <p:nvPr>
            <p:ph type="body" sz="quarter" idx="18"/>
          </p:nvPr>
        </p:nvSpPr>
        <p:spPr>
          <a:xfrm>
            <a:off x="4619222"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47" name="Text Placeholder 5"/>
          <p:cNvSpPr>
            <a:spLocks noGrp="1"/>
          </p:cNvSpPr>
          <p:nvPr>
            <p:ph type="body" sz="quarter" idx="19"/>
          </p:nvPr>
        </p:nvSpPr>
        <p:spPr>
          <a:xfrm>
            <a:off x="6690574" y="3894522"/>
            <a:ext cx="1957589"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48" name="Text Placeholder 5"/>
          <p:cNvSpPr>
            <a:spLocks noGrp="1"/>
          </p:cNvSpPr>
          <p:nvPr>
            <p:ph type="body" sz="quarter" idx="20"/>
          </p:nvPr>
        </p:nvSpPr>
        <p:spPr>
          <a:xfrm>
            <a:off x="6690574" y="4300570"/>
            <a:ext cx="1957589" cy="154811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1099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grpSp>
        <p:nvGrpSpPr>
          <p:cNvPr id="273" name="Group 272"/>
          <p:cNvGrpSpPr/>
          <p:nvPr userDrawn="1"/>
        </p:nvGrpSpPr>
        <p:grpSpPr>
          <a:xfrm>
            <a:off x="3432175" y="1795463"/>
            <a:ext cx="2279650" cy="2551113"/>
            <a:chOff x="3432175" y="1795463"/>
            <a:chExt cx="2279650" cy="2551113"/>
          </a:xfrm>
        </p:grpSpPr>
        <p:sp>
          <p:nvSpPr>
            <p:cNvPr id="137" name="Freeform 136"/>
            <p:cNvSpPr>
              <a:spLocks/>
            </p:cNvSpPr>
            <p:nvPr userDrawn="1"/>
          </p:nvSpPr>
          <p:spPr bwMode="auto">
            <a:xfrm>
              <a:off x="3432175" y="1795463"/>
              <a:ext cx="2279650"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7"/>
            <p:cNvSpPr>
              <a:spLocks/>
            </p:cNvSpPr>
            <p:nvPr userDrawn="1"/>
          </p:nvSpPr>
          <p:spPr bwMode="auto">
            <a:xfrm>
              <a:off x="3432175" y="1795463"/>
              <a:ext cx="2279650"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8"/>
            <p:cNvSpPr>
              <a:spLocks/>
            </p:cNvSpPr>
            <p:nvPr userDrawn="1"/>
          </p:nvSpPr>
          <p:spPr bwMode="auto">
            <a:xfrm>
              <a:off x="364331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10 w 19"/>
                <a:gd name="T25" fmla="*/ 14 h 34"/>
                <a:gd name="T26" fmla="*/ 13 w 19"/>
                <a:gd name="T27" fmla="*/ 16 h 34"/>
                <a:gd name="T28" fmla="*/ 19 w 19"/>
                <a:gd name="T29" fmla="*/ 25 h 34"/>
                <a:gd name="T30" fmla="*/ 17 w 19"/>
                <a:gd name="T31" fmla="*/ 32 h 34"/>
                <a:gd name="T32" fmla="*/ 10 w 19"/>
                <a:gd name="T33" fmla="*/ 34 h 34"/>
                <a:gd name="T34" fmla="*/ 1 w 19"/>
                <a:gd name="T35" fmla="*/ 31 h 34"/>
                <a:gd name="T36" fmla="*/ 1 w 19"/>
                <a:gd name="T37" fmla="*/ 25 h 34"/>
                <a:gd name="T38" fmla="*/ 10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6" y="6"/>
                    <a:pt x="13" y="4"/>
                    <a:pt x="10" y="4"/>
                  </a:cubicBezTo>
                  <a:cubicBezTo>
                    <a:pt x="9" y="4"/>
                    <a:pt x="7" y="5"/>
                    <a:pt x="6" y="5"/>
                  </a:cubicBezTo>
                  <a:cubicBezTo>
                    <a:pt x="5" y="6"/>
                    <a:pt x="5" y="7"/>
                    <a:pt x="5" y="8"/>
                  </a:cubicBezTo>
                  <a:cubicBezTo>
                    <a:pt x="5" y="9"/>
                    <a:pt x="5" y="10"/>
                    <a:pt x="6" y="11"/>
                  </a:cubicBezTo>
                  <a:cubicBezTo>
                    <a:pt x="7" y="12"/>
                    <a:pt x="8" y="13"/>
                    <a:pt x="10"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1" y="31"/>
                  </a:cubicBezTo>
                  <a:cubicBezTo>
                    <a:pt x="1" y="25"/>
                    <a:pt x="1" y="25"/>
                    <a:pt x="1" y="25"/>
                  </a:cubicBezTo>
                  <a:cubicBezTo>
                    <a:pt x="3" y="29"/>
                    <a:pt x="6" y="30"/>
                    <a:pt x="10"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9"/>
            <p:cNvSpPr>
              <a:spLocks/>
            </p:cNvSpPr>
            <p:nvPr userDrawn="1"/>
          </p:nvSpPr>
          <p:spPr bwMode="auto">
            <a:xfrm>
              <a:off x="3933825" y="2295525"/>
              <a:ext cx="69850" cy="73025"/>
            </a:xfrm>
            <a:custGeom>
              <a:avLst/>
              <a:gdLst>
                <a:gd name="T0" fmla="*/ 38 w 44"/>
                <a:gd name="T1" fmla="*/ 0 h 46"/>
                <a:gd name="T2" fmla="*/ 44 w 44"/>
                <a:gd name="T3" fmla="*/ 0 h 46"/>
                <a:gd name="T4" fmla="*/ 44 w 44"/>
                <a:gd name="T5" fmla="*/ 46 h 46"/>
                <a:gd name="T6" fmla="*/ 38 w 44"/>
                <a:gd name="T7" fmla="*/ 46 h 46"/>
                <a:gd name="T8" fmla="*/ 38 w 44"/>
                <a:gd name="T9" fmla="*/ 10 h 46"/>
                <a:gd name="T10" fmla="*/ 22 w 44"/>
                <a:gd name="T11" fmla="*/ 28 h 46"/>
                <a:gd name="T12" fmla="*/ 21 w 44"/>
                <a:gd name="T13" fmla="*/ 28 h 46"/>
                <a:gd name="T14" fmla="*/ 7 w 44"/>
                <a:gd name="T15" fmla="*/ 10 h 46"/>
                <a:gd name="T16" fmla="*/ 7 w 44"/>
                <a:gd name="T17" fmla="*/ 46 h 46"/>
                <a:gd name="T18" fmla="*/ 0 w 44"/>
                <a:gd name="T19" fmla="*/ 46 h 46"/>
                <a:gd name="T20" fmla="*/ 0 w 44"/>
                <a:gd name="T21" fmla="*/ 0 h 46"/>
                <a:gd name="T22" fmla="*/ 7 w 44"/>
                <a:gd name="T23" fmla="*/ 0 h 46"/>
                <a:gd name="T24" fmla="*/ 22 w 44"/>
                <a:gd name="T25" fmla="*/ 18 h 46"/>
                <a:gd name="T26" fmla="*/ 38 w 44"/>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6">
                  <a:moveTo>
                    <a:pt x="38" y="0"/>
                  </a:moveTo>
                  <a:lnTo>
                    <a:pt x="44" y="0"/>
                  </a:lnTo>
                  <a:lnTo>
                    <a:pt x="44" y="46"/>
                  </a:lnTo>
                  <a:lnTo>
                    <a:pt x="38" y="46"/>
                  </a:lnTo>
                  <a:lnTo>
                    <a:pt x="38" y="10"/>
                  </a:lnTo>
                  <a:lnTo>
                    <a:pt x="22" y="28"/>
                  </a:lnTo>
                  <a:lnTo>
                    <a:pt x="21" y="28"/>
                  </a:lnTo>
                  <a:lnTo>
                    <a:pt x="7" y="10"/>
                  </a:lnTo>
                  <a:lnTo>
                    <a:pt x="7" y="46"/>
                  </a:lnTo>
                  <a:lnTo>
                    <a:pt x="0" y="46"/>
                  </a:lnTo>
                  <a:lnTo>
                    <a:pt x="0" y="0"/>
                  </a:lnTo>
                  <a:lnTo>
                    <a:pt x="7" y="0"/>
                  </a:lnTo>
                  <a:lnTo>
                    <a:pt x="22"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40"/>
            <p:cNvSpPr>
              <a:spLocks/>
            </p:cNvSpPr>
            <p:nvPr userDrawn="1"/>
          </p:nvSpPr>
          <p:spPr bwMode="auto">
            <a:xfrm>
              <a:off x="42354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1"/>
            <p:cNvSpPr>
              <a:spLocks/>
            </p:cNvSpPr>
            <p:nvPr userDrawn="1"/>
          </p:nvSpPr>
          <p:spPr bwMode="auto">
            <a:xfrm>
              <a:off x="4521200" y="2295525"/>
              <a:ext cx="115888" cy="73025"/>
            </a:xfrm>
            <a:custGeom>
              <a:avLst/>
              <a:gdLst>
                <a:gd name="T0" fmla="*/ 66 w 73"/>
                <a:gd name="T1" fmla="*/ 0 h 46"/>
                <a:gd name="T2" fmla="*/ 73 w 73"/>
                <a:gd name="T3" fmla="*/ 0 h 46"/>
                <a:gd name="T4" fmla="*/ 53 w 73"/>
                <a:gd name="T5" fmla="*/ 46 h 46"/>
                <a:gd name="T6" fmla="*/ 52 w 73"/>
                <a:gd name="T7" fmla="*/ 46 h 46"/>
                <a:gd name="T8" fmla="*/ 36 w 73"/>
                <a:gd name="T9" fmla="*/ 9 h 46"/>
                <a:gd name="T10" fmla="*/ 21 w 73"/>
                <a:gd name="T11" fmla="*/ 46 h 46"/>
                <a:gd name="T12" fmla="*/ 19 w 73"/>
                <a:gd name="T13" fmla="*/ 46 h 46"/>
                <a:gd name="T14" fmla="*/ 0 w 73"/>
                <a:gd name="T15" fmla="*/ 0 h 46"/>
                <a:gd name="T16" fmla="*/ 7 w 73"/>
                <a:gd name="T17" fmla="*/ 0 h 46"/>
                <a:gd name="T18" fmla="*/ 21 w 73"/>
                <a:gd name="T19" fmla="*/ 32 h 46"/>
                <a:gd name="T20" fmla="*/ 33 w 73"/>
                <a:gd name="T21" fmla="*/ 0 h 46"/>
                <a:gd name="T22" fmla="*/ 39 w 73"/>
                <a:gd name="T23" fmla="*/ 0 h 46"/>
                <a:gd name="T24" fmla="*/ 53 w 73"/>
                <a:gd name="T25" fmla="*/ 32 h 46"/>
                <a:gd name="T26" fmla="*/ 66 w 7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6">
                  <a:moveTo>
                    <a:pt x="66" y="0"/>
                  </a:moveTo>
                  <a:lnTo>
                    <a:pt x="73" y="0"/>
                  </a:lnTo>
                  <a:lnTo>
                    <a:pt x="53" y="46"/>
                  </a:lnTo>
                  <a:lnTo>
                    <a:pt x="52" y="46"/>
                  </a:lnTo>
                  <a:lnTo>
                    <a:pt x="36" y="9"/>
                  </a:lnTo>
                  <a:lnTo>
                    <a:pt x="21" y="46"/>
                  </a:lnTo>
                  <a:lnTo>
                    <a:pt x="19" y="46"/>
                  </a:lnTo>
                  <a:lnTo>
                    <a:pt x="0" y="0"/>
                  </a:lnTo>
                  <a:lnTo>
                    <a:pt x="7" y="0"/>
                  </a:lnTo>
                  <a:lnTo>
                    <a:pt x="21" y="32"/>
                  </a:lnTo>
                  <a:lnTo>
                    <a:pt x="33" y="0"/>
                  </a:lnTo>
                  <a:lnTo>
                    <a:pt x="39" y="0"/>
                  </a:lnTo>
                  <a:lnTo>
                    <a:pt x="53"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2"/>
            <p:cNvSpPr>
              <a:spLocks/>
            </p:cNvSpPr>
            <p:nvPr userDrawn="1"/>
          </p:nvSpPr>
          <p:spPr bwMode="auto">
            <a:xfrm>
              <a:off x="4859338"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auto">
            <a:xfrm>
              <a:off x="5167313" y="2295525"/>
              <a:ext cx="41275" cy="73025"/>
            </a:xfrm>
            <a:custGeom>
              <a:avLst/>
              <a:gdLst>
                <a:gd name="T0" fmla="*/ 0 w 26"/>
                <a:gd name="T1" fmla="*/ 0 h 46"/>
                <a:gd name="T2" fmla="*/ 26 w 26"/>
                <a:gd name="T3" fmla="*/ 0 h 46"/>
                <a:gd name="T4" fmla="*/ 26 w 26"/>
                <a:gd name="T5" fmla="*/ 6 h 46"/>
                <a:gd name="T6" fmla="*/ 7 w 26"/>
                <a:gd name="T7" fmla="*/ 6 h 46"/>
                <a:gd name="T8" fmla="*/ 7 w 26"/>
                <a:gd name="T9" fmla="*/ 18 h 46"/>
                <a:gd name="T10" fmla="*/ 26 w 26"/>
                <a:gd name="T11" fmla="*/ 18 h 46"/>
                <a:gd name="T12" fmla="*/ 26 w 26"/>
                <a:gd name="T13" fmla="*/ 24 h 46"/>
                <a:gd name="T14" fmla="*/ 7 w 26"/>
                <a:gd name="T15" fmla="*/ 24 h 46"/>
                <a:gd name="T16" fmla="*/ 7 w 26"/>
                <a:gd name="T17" fmla="*/ 46 h 46"/>
                <a:gd name="T18" fmla="*/ 0 w 26"/>
                <a:gd name="T19" fmla="*/ 46 h 46"/>
                <a:gd name="T20" fmla="*/ 0 w 26"/>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6">
                  <a:moveTo>
                    <a:pt x="0" y="0"/>
                  </a:moveTo>
                  <a:lnTo>
                    <a:pt x="26" y="0"/>
                  </a:lnTo>
                  <a:lnTo>
                    <a:pt x="26" y="6"/>
                  </a:lnTo>
                  <a:lnTo>
                    <a:pt x="7" y="6"/>
                  </a:lnTo>
                  <a:lnTo>
                    <a:pt x="7" y="18"/>
                  </a:lnTo>
                  <a:lnTo>
                    <a:pt x="26" y="18"/>
                  </a:lnTo>
                  <a:lnTo>
                    <a:pt x="26"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4"/>
            <p:cNvSpPr>
              <a:spLocks/>
            </p:cNvSpPr>
            <p:nvPr userDrawn="1"/>
          </p:nvSpPr>
          <p:spPr bwMode="auto">
            <a:xfrm>
              <a:off x="5451475" y="2293938"/>
              <a:ext cx="41275"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4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4" y="7"/>
                    <a:pt x="4" y="8"/>
                  </a:cubicBezTo>
                  <a:cubicBezTo>
                    <a:pt x="4"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Line 145"/>
            <p:cNvSpPr>
              <a:spLocks noChangeShapeType="1"/>
            </p:cNvSpPr>
            <p:nvPr userDrawn="1"/>
          </p:nvSpPr>
          <p:spPr bwMode="auto">
            <a:xfrm>
              <a:off x="35528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146"/>
            <p:cNvSpPr>
              <a:spLocks noChangeShapeType="1"/>
            </p:cNvSpPr>
            <p:nvPr userDrawn="1"/>
          </p:nvSpPr>
          <p:spPr bwMode="auto">
            <a:xfrm>
              <a:off x="38560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Line 147"/>
            <p:cNvSpPr>
              <a:spLocks noChangeShapeType="1"/>
            </p:cNvSpPr>
            <p:nvPr userDrawn="1"/>
          </p:nvSpPr>
          <p:spPr bwMode="auto">
            <a:xfrm>
              <a:off x="41592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Line 148"/>
            <p:cNvSpPr>
              <a:spLocks noChangeShapeType="1"/>
            </p:cNvSpPr>
            <p:nvPr userDrawn="1"/>
          </p:nvSpPr>
          <p:spPr bwMode="auto">
            <a:xfrm>
              <a:off x="44624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Line 149"/>
            <p:cNvSpPr>
              <a:spLocks noChangeShapeType="1"/>
            </p:cNvSpPr>
            <p:nvPr userDrawn="1"/>
          </p:nvSpPr>
          <p:spPr bwMode="auto">
            <a:xfrm>
              <a:off x="476567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Line 150"/>
            <p:cNvSpPr>
              <a:spLocks noChangeShapeType="1"/>
            </p:cNvSpPr>
            <p:nvPr userDrawn="1"/>
          </p:nvSpPr>
          <p:spPr bwMode="auto">
            <a:xfrm>
              <a:off x="5068888"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Line 151"/>
            <p:cNvSpPr>
              <a:spLocks noChangeShapeType="1"/>
            </p:cNvSpPr>
            <p:nvPr userDrawn="1"/>
          </p:nvSpPr>
          <p:spPr bwMode="auto">
            <a:xfrm>
              <a:off x="5373688" y="27828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Line 152"/>
            <p:cNvSpPr>
              <a:spLocks noChangeShapeType="1"/>
            </p:cNvSpPr>
            <p:nvPr userDrawn="1"/>
          </p:nvSpPr>
          <p:spPr bwMode="auto">
            <a:xfrm>
              <a:off x="3552825" y="2427288"/>
              <a:ext cx="20335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Line 153"/>
            <p:cNvSpPr>
              <a:spLocks noChangeShapeType="1"/>
            </p:cNvSpPr>
            <p:nvPr userDrawn="1"/>
          </p:nvSpPr>
          <p:spPr bwMode="auto">
            <a:xfrm>
              <a:off x="35528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Line 154"/>
            <p:cNvSpPr>
              <a:spLocks noChangeShapeType="1"/>
            </p:cNvSpPr>
            <p:nvPr userDrawn="1"/>
          </p:nvSpPr>
          <p:spPr bwMode="auto">
            <a:xfrm>
              <a:off x="38560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Line 155"/>
            <p:cNvSpPr>
              <a:spLocks noChangeShapeType="1"/>
            </p:cNvSpPr>
            <p:nvPr userDrawn="1"/>
          </p:nvSpPr>
          <p:spPr bwMode="auto">
            <a:xfrm>
              <a:off x="41592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Line 156"/>
            <p:cNvSpPr>
              <a:spLocks noChangeShapeType="1"/>
            </p:cNvSpPr>
            <p:nvPr userDrawn="1"/>
          </p:nvSpPr>
          <p:spPr bwMode="auto">
            <a:xfrm>
              <a:off x="44624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Line 157"/>
            <p:cNvSpPr>
              <a:spLocks noChangeShapeType="1"/>
            </p:cNvSpPr>
            <p:nvPr userDrawn="1"/>
          </p:nvSpPr>
          <p:spPr bwMode="auto">
            <a:xfrm>
              <a:off x="476567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Line 158"/>
            <p:cNvSpPr>
              <a:spLocks noChangeShapeType="1"/>
            </p:cNvSpPr>
            <p:nvPr userDrawn="1"/>
          </p:nvSpPr>
          <p:spPr bwMode="auto">
            <a:xfrm>
              <a:off x="5068888"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159"/>
            <p:cNvSpPr>
              <a:spLocks noChangeShapeType="1"/>
            </p:cNvSpPr>
            <p:nvPr userDrawn="1"/>
          </p:nvSpPr>
          <p:spPr bwMode="auto">
            <a:xfrm>
              <a:off x="5373688" y="31384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160"/>
            <p:cNvSpPr>
              <a:spLocks noChangeShapeType="1"/>
            </p:cNvSpPr>
            <p:nvPr userDrawn="1"/>
          </p:nvSpPr>
          <p:spPr bwMode="auto">
            <a:xfrm>
              <a:off x="35528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Line 161"/>
            <p:cNvSpPr>
              <a:spLocks noChangeShapeType="1"/>
            </p:cNvSpPr>
            <p:nvPr userDrawn="1"/>
          </p:nvSpPr>
          <p:spPr bwMode="auto">
            <a:xfrm>
              <a:off x="38560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Line 162"/>
            <p:cNvSpPr>
              <a:spLocks noChangeShapeType="1"/>
            </p:cNvSpPr>
            <p:nvPr userDrawn="1"/>
          </p:nvSpPr>
          <p:spPr bwMode="auto">
            <a:xfrm>
              <a:off x="41592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Line 163"/>
            <p:cNvSpPr>
              <a:spLocks noChangeShapeType="1"/>
            </p:cNvSpPr>
            <p:nvPr userDrawn="1"/>
          </p:nvSpPr>
          <p:spPr bwMode="auto">
            <a:xfrm>
              <a:off x="44624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164"/>
            <p:cNvSpPr>
              <a:spLocks noChangeShapeType="1"/>
            </p:cNvSpPr>
            <p:nvPr userDrawn="1"/>
          </p:nvSpPr>
          <p:spPr bwMode="auto">
            <a:xfrm>
              <a:off x="476567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165"/>
            <p:cNvSpPr>
              <a:spLocks noChangeShapeType="1"/>
            </p:cNvSpPr>
            <p:nvPr userDrawn="1"/>
          </p:nvSpPr>
          <p:spPr bwMode="auto">
            <a:xfrm>
              <a:off x="5068888"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166"/>
            <p:cNvSpPr>
              <a:spLocks noChangeShapeType="1"/>
            </p:cNvSpPr>
            <p:nvPr userDrawn="1"/>
          </p:nvSpPr>
          <p:spPr bwMode="auto">
            <a:xfrm>
              <a:off x="5373688" y="3494088"/>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67"/>
            <p:cNvSpPr>
              <a:spLocks noChangeShapeType="1"/>
            </p:cNvSpPr>
            <p:nvPr userDrawn="1"/>
          </p:nvSpPr>
          <p:spPr bwMode="auto">
            <a:xfrm>
              <a:off x="35528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68"/>
            <p:cNvSpPr>
              <a:spLocks noChangeShapeType="1"/>
            </p:cNvSpPr>
            <p:nvPr userDrawn="1"/>
          </p:nvSpPr>
          <p:spPr bwMode="auto">
            <a:xfrm>
              <a:off x="38560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69"/>
            <p:cNvSpPr>
              <a:spLocks noChangeShapeType="1"/>
            </p:cNvSpPr>
            <p:nvPr userDrawn="1"/>
          </p:nvSpPr>
          <p:spPr bwMode="auto">
            <a:xfrm>
              <a:off x="41592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70"/>
            <p:cNvSpPr>
              <a:spLocks noChangeShapeType="1"/>
            </p:cNvSpPr>
            <p:nvPr userDrawn="1"/>
          </p:nvSpPr>
          <p:spPr bwMode="auto">
            <a:xfrm>
              <a:off x="44624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71"/>
            <p:cNvSpPr>
              <a:spLocks noChangeShapeType="1"/>
            </p:cNvSpPr>
            <p:nvPr userDrawn="1"/>
          </p:nvSpPr>
          <p:spPr bwMode="auto">
            <a:xfrm>
              <a:off x="476567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72"/>
            <p:cNvSpPr>
              <a:spLocks noChangeShapeType="1"/>
            </p:cNvSpPr>
            <p:nvPr userDrawn="1"/>
          </p:nvSpPr>
          <p:spPr bwMode="auto">
            <a:xfrm>
              <a:off x="5068888"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73"/>
            <p:cNvSpPr>
              <a:spLocks noChangeShapeType="1"/>
            </p:cNvSpPr>
            <p:nvPr userDrawn="1"/>
          </p:nvSpPr>
          <p:spPr bwMode="auto">
            <a:xfrm>
              <a:off x="5373688" y="38512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74"/>
            <p:cNvSpPr>
              <a:spLocks noChangeShapeType="1"/>
            </p:cNvSpPr>
            <p:nvPr userDrawn="1"/>
          </p:nvSpPr>
          <p:spPr bwMode="auto">
            <a:xfrm>
              <a:off x="35528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75"/>
            <p:cNvSpPr>
              <a:spLocks noChangeShapeType="1"/>
            </p:cNvSpPr>
            <p:nvPr userDrawn="1"/>
          </p:nvSpPr>
          <p:spPr bwMode="auto">
            <a:xfrm>
              <a:off x="38560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76"/>
            <p:cNvSpPr>
              <a:spLocks noChangeShapeType="1"/>
            </p:cNvSpPr>
            <p:nvPr userDrawn="1"/>
          </p:nvSpPr>
          <p:spPr bwMode="auto">
            <a:xfrm>
              <a:off x="41592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77"/>
            <p:cNvSpPr>
              <a:spLocks noChangeShapeType="1"/>
            </p:cNvSpPr>
            <p:nvPr userDrawn="1"/>
          </p:nvSpPr>
          <p:spPr bwMode="auto">
            <a:xfrm>
              <a:off x="44624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78"/>
            <p:cNvSpPr>
              <a:spLocks noChangeShapeType="1"/>
            </p:cNvSpPr>
            <p:nvPr userDrawn="1"/>
          </p:nvSpPr>
          <p:spPr bwMode="auto">
            <a:xfrm>
              <a:off x="476567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79"/>
            <p:cNvSpPr>
              <a:spLocks noChangeShapeType="1"/>
            </p:cNvSpPr>
            <p:nvPr userDrawn="1"/>
          </p:nvSpPr>
          <p:spPr bwMode="auto">
            <a:xfrm>
              <a:off x="5068888"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180"/>
            <p:cNvSpPr>
              <a:spLocks noChangeShapeType="1"/>
            </p:cNvSpPr>
            <p:nvPr userDrawn="1"/>
          </p:nvSpPr>
          <p:spPr bwMode="auto">
            <a:xfrm>
              <a:off x="5373688" y="4206875"/>
              <a:ext cx="21272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4" name="Group 273"/>
          <p:cNvGrpSpPr/>
          <p:nvPr userDrawn="1"/>
        </p:nvGrpSpPr>
        <p:grpSpPr>
          <a:xfrm>
            <a:off x="715963" y="1795463"/>
            <a:ext cx="2281238" cy="2551113"/>
            <a:chOff x="715963" y="1795463"/>
            <a:chExt cx="2281238" cy="2551113"/>
          </a:xfrm>
        </p:grpSpPr>
        <p:sp>
          <p:nvSpPr>
            <p:cNvPr id="182" name="Freeform 181"/>
            <p:cNvSpPr>
              <a:spLocks/>
            </p:cNvSpPr>
            <p:nvPr userDrawn="1"/>
          </p:nvSpPr>
          <p:spPr bwMode="auto">
            <a:xfrm>
              <a:off x="715963"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9"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4"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82"/>
            <p:cNvSpPr>
              <a:spLocks/>
            </p:cNvSpPr>
            <p:nvPr userDrawn="1"/>
          </p:nvSpPr>
          <p:spPr bwMode="auto">
            <a:xfrm>
              <a:off x="930275" y="2293938"/>
              <a:ext cx="42863" cy="74613"/>
            </a:xfrm>
            <a:custGeom>
              <a:avLst/>
              <a:gdLst>
                <a:gd name="T0" fmla="*/ 10 w 19"/>
                <a:gd name="T1" fmla="*/ 20 h 34"/>
                <a:gd name="T2" fmla="*/ 6 w 19"/>
                <a:gd name="T3" fmla="*/ 18 h 34"/>
                <a:gd name="T4" fmla="*/ 1 w 19"/>
                <a:gd name="T5" fmla="*/ 14 h 34"/>
                <a:gd name="T6" fmla="*/ 0 w 19"/>
                <a:gd name="T7" fmla="*/ 9 h 34"/>
                <a:gd name="T8" fmla="*/ 2 w 19"/>
                <a:gd name="T9" fmla="*/ 3 h 34"/>
                <a:gd name="T10" fmla="*/ 10 w 19"/>
                <a:gd name="T11" fmla="*/ 0 h 34"/>
                <a:gd name="T12" fmla="*/ 17 w 19"/>
                <a:gd name="T13" fmla="*/ 2 h 34"/>
                <a:gd name="T14" fmla="*/ 17 w 19"/>
                <a:gd name="T15" fmla="*/ 8 h 34"/>
                <a:gd name="T16" fmla="*/ 9 w 19"/>
                <a:gd name="T17" fmla="*/ 4 h 34"/>
                <a:gd name="T18" fmla="*/ 6 w 19"/>
                <a:gd name="T19" fmla="*/ 5 h 34"/>
                <a:gd name="T20" fmla="*/ 4 w 19"/>
                <a:gd name="T21" fmla="*/ 8 h 34"/>
                <a:gd name="T22" fmla="*/ 5 w 19"/>
                <a:gd name="T23" fmla="*/ 11 h 34"/>
                <a:gd name="T24" fmla="*/ 9 w 19"/>
                <a:gd name="T25" fmla="*/ 14 h 34"/>
                <a:gd name="T26" fmla="*/ 12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2" y="3"/>
                  </a:cubicBezTo>
                  <a:cubicBezTo>
                    <a:pt x="4" y="1"/>
                    <a:pt x="7" y="0"/>
                    <a:pt x="10" y="0"/>
                  </a:cubicBezTo>
                  <a:cubicBezTo>
                    <a:pt x="12" y="0"/>
                    <a:pt x="15" y="1"/>
                    <a:pt x="17" y="2"/>
                  </a:cubicBezTo>
                  <a:cubicBezTo>
                    <a:pt x="17" y="8"/>
                    <a:pt x="17" y="8"/>
                    <a:pt x="17" y="8"/>
                  </a:cubicBezTo>
                  <a:cubicBezTo>
                    <a:pt x="15" y="6"/>
                    <a:pt x="12" y="4"/>
                    <a:pt x="9" y="4"/>
                  </a:cubicBezTo>
                  <a:cubicBezTo>
                    <a:pt x="8" y="4"/>
                    <a:pt x="7" y="5"/>
                    <a:pt x="6" y="5"/>
                  </a:cubicBezTo>
                  <a:cubicBezTo>
                    <a:pt x="5" y="6"/>
                    <a:pt x="4" y="7"/>
                    <a:pt x="4" y="8"/>
                  </a:cubicBezTo>
                  <a:cubicBezTo>
                    <a:pt x="4" y="9"/>
                    <a:pt x="4" y="10"/>
                    <a:pt x="5" y="11"/>
                  </a:cubicBezTo>
                  <a:cubicBezTo>
                    <a:pt x="6" y="12"/>
                    <a:pt x="7" y="13"/>
                    <a:pt x="9" y="14"/>
                  </a:cubicBezTo>
                  <a:cubicBezTo>
                    <a:pt x="12" y="16"/>
                    <a:pt x="12" y="16"/>
                    <a:pt x="12" y="16"/>
                  </a:cubicBezTo>
                  <a:cubicBezTo>
                    <a:pt x="17" y="18"/>
                    <a:pt x="19" y="22"/>
                    <a:pt x="19" y="25"/>
                  </a:cubicBezTo>
                  <a:cubicBezTo>
                    <a:pt x="19" y="28"/>
                    <a:pt x="18" y="30"/>
                    <a:pt x="16" y="32"/>
                  </a:cubicBezTo>
                  <a:cubicBezTo>
                    <a:pt x="14" y="34"/>
                    <a:pt x="12" y="34"/>
                    <a:pt x="9" y="34"/>
                  </a:cubicBezTo>
                  <a:cubicBezTo>
                    <a:pt x="5" y="34"/>
                    <a:pt x="2" y="33"/>
                    <a:pt x="0" y="31"/>
                  </a:cubicBezTo>
                  <a:cubicBezTo>
                    <a:pt x="0" y="25"/>
                    <a:pt x="0" y="25"/>
                    <a:pt x="0" y="25"/>
                  </a:cubicBezTo>
                  <a:cubicBezTo>
                    <a:pt x="2" y="29"/>
                    <a:pt x="5"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3"/>
            <p:cNvSpPr>
              <a:spLocks/>
            </p:cNvSpPr>
            <p:nvPr userDrawn="1"/>
          </p:nvSpPr>
          <p:spPr bwMode="auto">
            <a:xfrm>
              <a:off x="1217613" y="2295525"/>
              <a:ext cx="71438" cy="73025"/>
            </a:xfrm>
            <a:custGeom>
              <a:avLst/>
              <a:gdLst>
                <a:gd name="T0" fmla="*/ 38 w 45"/>
                <a:gd name="T1" fmla="*/ 0 h 46"/>
                <a:gd name="T2" fmla="*/ 45 w 45"/>
                <a:gd name="T3" fmla="*/ 0 h 46"/>
                <a:gd name="T4" fmla="*/ 45 w 45"/>
                <a:gd name="T5" fmla="*/ 46 h 46"/>
                <a:gd name="T6" fmla="*/ 38 w 45"/>
                <a:gd name="T7" fmla="*/ 46 h 46"/>
                <a:gd name="T8" fmla="*/ 38 w 45"/>
                <a:gd name="T9" fmla="*/ 10 h 46"/>
                <a:gd name="T10" fmla="*/ 23 w 45"/>
                <a:gd name="T11" fmla="*/ 28 h 46"/>
                <a:gd name="T12" fmla="*/ 23 w 45"/>
                <a:gd name="T13" fmla="*/ 28 h 46"/>
                <a:gd name="T14" fmla="*/ 7 w 45"/>
                <a:gd name="T15" fmla="*/ 10 h 46"/>
                <a:gd name="T16" fmla="*/ 7 w 45"/>
                <a:gd name="T17" fmla="*/ 46 h 46"/>
                <a:gd name="T18" fmla="*/ 0 w 45"/>
                <a:gd name="T19" fmla="*/ 46 h 46"/>
                <a:gd name="T20" fmla="*/ 0 w 45"/>
                <a:gd name="T21" fmla="*/ 0 h 46"/>
                <a:gd name="T22" fmla="*/ 7 w 45"/>
                <a:gd name="T23" fmla="*/ 0 h 46"/>
                <a:gd name="T24" fmla="*/ 23 w 45"/>
                <a:gd name="T25" fmla="*/ 18 h 46"/>
                <a:gd name="T26" fmla="*/ 38 w 45"/>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46">
                  <a:moveTo>
                    <a:pt x="38" y="0"/>
                  </a:moveTo>
                  <a:lnTo>
                    <a:pt x="45" y="0"/>
                  </a:lnTo>
                  <a:lnTo>
                    <a:pt x="45" y="46"/>
                  </a:lnTo>
                  <a:lnTo>
                    <a:pt x="38" y="46"/>
                  </a:lnTo>
                  <a:lnTo>
                    <a:pt x="38" y="10"/>
                  </a:lnTo>
                  <a:lnTo>
                    <a:pt x="23" y="28"/>
                  </a:lnTo>
                  <a:lnTo>
                    <a:pt x="23" y="28"/>
                  </a:lnTo>
                  <a:lnTo>
                    <a:pt x="7" y="10"/>
                  </a:lnTo>
                  <a:lnTo>
                    <a:pt x="7" y="46"/>
                  </a:lnTo>
                  <a:lnTo>
                    <a:pt x="0" y="46"/>
                  </a:lnTo>
                  <a:lnTo>
                    <a:pt x="0" y="0"/>
                  </a:lnTo>
                  <a:lnTo>
                    <a:pt x="7" y="0"/>
                  </a:lnTo>
                  <a:lnTo>
                    <a:pt x="23" y="18"/>
                  </a:lnTo>
                  <a:lnTo>
                    <a:pt x="38"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4"/>
            <p:cNvSpPr>
              <a:spLocks/>
            </p:cNvSpPr>
            <p:nvPr userDrawn="1"/>
          </p:nvSpPr>
          <p:spPr bwMode="auto">
            <a:xfrm>
              <a:off x="1519238" y="2293938"/>
              <a:ext cx="63500" cy="74613"/>
            </a:xfrm>
            <a:custGeom>
              <a:avLst/>
              <a:gdLst>
                <a:gd name="T0" fmla="*/ 0 w 40"/>
                <a:gd name="T1" fmla="*/ 0 h 47"/>
                <a:gd name="T2" fmla="*/ 40 w 40"/>
                <a:gd name="T3" fmla="*/ 0 h 47"/>
                <a:gd name="T4" fmla="*/ 40 w 40"/>
                <a:gd name="T5" fmla="*/ 7 h 47"/>
                <a:gd name="T6" fmla="*/ 24 w 40"/>
                <a:gd name="T7" fmla="*/ 7 h 47"/>
                <a:gd name="T8" fmla="*/ 24 w 40"/>
                <a:gd name="T9" fmla="*/ 47 h 47"/>
                <a:gd name="T10" fmla="*/ 17 w 40"/>
                <a:gd name="T11" fmla="*/ 47 h 47"/>
                <a:gd name="T12" fmla="*/ 17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5"/>
            <p:cNvSpPr>
              <a:spLocks/>
            </p:cNvSpPr>
            <p:nvPr userDrawn="1"/>
          </p:nvSpPr>
          <p:spPr bwMode="auto">
            <a:xfrm>
              <a:off x="1808163" y="2295525"/>
              <a:ext cx="112713" cy="73025"/>
            </a:xfrm>
            <a:custGeom>
              <a:avLst/>
              <a:gdLst>
                <a:gd name="T0" fmla="*/ 64 w 71"/>
                <a:gd name="T1" fmla="*/ 0 h 46"/>
                <a:gd name="T2" fmla="*/ 71 w 71"/>
                <a:gd name="T3" fmla="*/ 0 h 46"/>
                <a:gd name="T4" fmla="*/ 52 w 71"/>
                <a:gd name="T5" fmla="*/ 46 h 46"/>
                <a:gd name="T6" fmla="*/ 50 w 71"/>
                <a:gd name="T7" fmla="*/ 46 h 46"/>
                <a:gd name="T8" fmla="*/ 35 w 71"/>
                <a:gd name="T9" fmla="*/ 9 h 46"/>
                <a:gd name="T10" fmla="*/ 19 w 71"/>
                <a:gd name="T11" fmla="*/ 46 h 46"/>
                <a:gd name="T12" fmla="*/ 18 w 71"/>
                <a:gd name="T13" fmla="*/ 46 h 46"/>
                <a:gd name="T14" fmla="*/ 0 w 71"/>
                <a:gd name="T15" fmla="*/ 0 h 46"/>
                <a:gd name="T16" fmla="*/ 5 w 71"/>
                <a:gd name="T17" fmla="*/ 0 h 46"/>
                <a:gd name="T18" fmla="*/ 19 w 71"/>
                <a:gd name="T19" fmla="*/ 32 h 46"/>
                <a:gd name="T20" fmla="*/ 32 w 71"/>
                <a:gd name="T21" fmla="*/ 0 h 46"/>
                <a:gd name="T22" fmla="*/ 39 w 71"/>
                <a:gd name="T23" fmla="*/ 0 h 46"/>
                <a:gd name="T24" fmla="*/ 52 w 71"/>
                <a:gd name="T25" fmla="*/ 32 h 46"/>
                <a:gd name="T26" fmla="*/ 64 w 7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46">
                  <a:moveTo>
                    <a:pt x="64" y="0"/>
                  </a:moveTo>
                  <a:lnTo>
                    <a:pt x="71" y="0"/>
                  </a:lnTo>
                  <a:lnTo>
                    <a:pt x="52" y="46"/>
                  </a:lnTo>
                  <a:lnTo>
                    <a:pt x="50" y="46"/>
                  </a:lnTo>
                  <a:lnTo>
                    <a:pt x="35" y="9"/>
                  </a:lnTo>
                  <a:lnTo>
                    <a:pt x="19" y="46"/>
                  </a:lnTo>
                  <a:lnTo>
                    <a:pt x="18" y="46"/>
                  </a:lnTo>
                  <a:lnTo>
                    <a:pt x="0" y="0"/>
                  </a:lnTo>
                  <a:lnTo>
                    <a:pt x="5" y="0"/>
                  </a:lnTo>
                  <a:lnTo>
                    <a:pt x="19" y="32"/>
                  </a:lnTo>
                  <a:lnTo>
                    <a:pt x="32" y="0"/>
                  </a:lnTo>
                  <a:lnTo>
                    <a:pt x="39" y="0"/>
                  </a:lnTo>
                  <a:lnTo>
                    <a:pt x="52" y="32"/>
                  </a:lnTo>
                  <a:lnTo>
                    <a:pt x="64"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6"/>
            <p:cNvSpPr>
              <a:spLocks/>
            </p:cNvSpPr>
            <p:nvPr userDrawn="1"/>
          </p:nvSpPr>
          <p:spPr bwMode="auto">
            <a:xfrm>
              <a:off x="2144713" y="2293938"/>
              <a:ext cx="61913" cy="74613"/>
            </a:xfrm>
            <a:custGeom>
              <a:avLst/>
              <a:gdLst>
                <a:gd name="T0" fmla="*/ 0 w 39"/>
                <a:gd name="T1" fmla="*/ 0 h 47"/>
                <a:gd name="T2" fmla="*/ 39 w 39"/>
                <a:gd name="T3" fmla="*/ 0 h 47"/>
                <a:gd name="T4" fmla="*/ 39 w 39"/>
                <a:gd name="T5" fmla="*/ 7 h 47"/>
                <a:gd name="T6" fmla="*/ 24 w 39"/>
                <a:gd name="T7" fmla="*/ 7 h 47"/>
                <a:gd name="T8" fmla="*/ 24 w 39"/>
                <a:gd name="T9" fmla="*/ 47 h 47"/>
                <a:gd name="T10" fmla="*/ 17 w 39"/>
                <a:gd name="T11" fmla="*/ 47 h 47"/>
                <a:gd name="T12" fmla="*/ 17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4" y="7"/>
                  </a:lnTo>
                  <a:lnTo>
                    <a:pt x="24" y="47"/>
                  </a:lnTo>
                  <a:lnTo>
                    <a:pt x="17" y="47"/>
                  </a:lnTo>
                  <a:lnTo>
                    <a:pt x="17"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7"/>
            <p:cNvSpPr>
              <a:spLocks/>
            </p:cNvSpPr>
            <p:nvPr userDrawn="1"/>
          </p:nvSpPr>
          <p:spPr bwMode="auto">
            <a:xfrm>
              <a:off x="2452688"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88"/>
            <p:cNvSpPr>
              <a:spLocks/>
            </p:cNvSpPr>
            <p:nvPr userDrawn="1"/>
          </p:nvSpPr>
          <p:spPr bwMode="auto">
            <a:xfrm>
              <a:off x="2735263" y="2293938"/>
              <a:ext cx="42863" cy="74613"/>
            </a:xfrm>
            <a:custGeom>
              <a:avLst/>
              <a:gdLst>
                <a:gd name="T0" fmla="*/ 10 w 19"/>
                <a:gd name="T1" fmla="*/ 20 h 34"/>
                <a:gd name="T2" fmla="*/ 7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7 w 19"/>
                <a:gd name="T31" fmla="*/ 32 h 34"/>
                <a:gd name="T32" fmla="*/ 10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7" y="18"/>
                    <a:pt x="7" y="18"/>
                    <a:pt x="7" y="18"/>
                  </a:cubicBezTo>
                  <a:cubicBezTo>
                    <a:pt x="4" y="16"/>
                    <a:pt x="3" y="15"/>
                    <a:pt x="2" y="14"/>
                  </a:cubicBezTo>
                  <a:cubicBezTo>
                    <a:pt x="1" y="12"/>
                    <a:pt x="0" y="11"/>
                    <a:pt x="0" y="9"/>
                  </a:cubicBezTo>
                  <a:cubicBezTo>
                    <a:pt x="0" y="6"/>
                    <a:pt x="1" y="4"/>
                    <a:pt x="3" y="3"/>
                  </a:cubicBezTo>
                  <a:cubicBezTo>
                    <a:pt x="5" y="1"/>
                    <a:pt x="7" y="0"/>
                    <a:pt x="10" y="0"/>
                  </a:cubicBezTo>
                  <a:cubicBezTo>
                    <a:pt x="13" y="0"/>
                    <a:pt x="16" y="1"/>
                    <a:pt x="18" y="2"/>
                  </a:cubicBezTo>
                  <a:cubicBezTo>
                    <a:pt x="18" y="8"/>
                    <a:pt x="18" y="8"/>
                    <a:pt x="18" y="8"/>
                  </a:cubicBezTo>
                  <a:cubicBezTo>
                    <a:pt x="15" y="6"/>
                    <a:pt x="13" y="4"/>
                    <a:pt x="10" y="4"/>
                  </a:cubicBezTo>
                  <a:cubicBezTo>
                    <a:pt x="9" y="4"/>
                    <a:pt x="7" y="5"/>
                    <a:pt x="6" y="5"/>
                  </a:cubicBezTo>
                  <a:cubicBezTo>
                    <a:pt x="5" y="6"/>
                    <a:pt x="5" y="7"/>
                    <a:pt x="5" y="8"/>
                  </a:cubicBezTo>
                  <a:cubicBezTo>
                    <a:pt x="5" y="9"/>
                    <a:pt x="5" y="10"/>
                    <a:pt x="6" y="11"/>
                  </a:cubicBezTo>
                  <a:cubicBezTo>
                    <a:pt x="7" y="12"/>
                    <a:pt x="8" y="13"/>
                    <a:pt x="9" y="14"/>
                  </a:cubicBezTo>
                  <a:cubicBezTo>
                    <a:pt x="13" y="16"/>
                    <a:pt x="13" y="16"/>
                    <a:pt x="13" y="16"/>
                  </a:cubicBezTo>
                  <a:cubicBezTo>
                    <a:pt x="17" y="18"/>
                    <a:pt x="19" y="22"/>
                    <a:pt x="19" y="25"/>
                  </a:cubicBezTo>
                  <a:cubicBezTo>
                    <a:pt x="19" y="28"/>
                    <a:pt x="18" y="30"/>
                    <a:pt x="17" y="32"/>
                  </a:cubicBezTo>
                  <a:cubicBezTo>
                    <a:pt x="15" y="34"/>
                    <a:pt x="12" y="34"/>
                    <a:pt x="10"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Line 189"/>
            <p:cNvSpPr>
              <a:spLocks noChangeShapeType="1"/>
            </p:cNvSpPr>
            <p:nvPr userDrawn="1"/>
          </p:nvSpPr>
          <p:spPr bwMode="auto">
            <a:xfrm>
              <a:off x="8366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90"/>
            <p:cNvSpPr>
              <a:spLocks noChangeShapeType="1"/>
            </p:cNvSpPr>
            <p:nvPr userDrawn="1"/>
          </p:nvSpPr>
          <p:spPr bwMode="auto">
            <a:xfrm>
              <a:off x="1139825"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91"/>
            <p:cNvSpPr>
              <a:spLocks noChangeShapeType="1"/>
            </p:cNvSpPr>
            <p:nvPr userDrawn="1"/>
          </p:nvSpPr>
          <p:spPr bwMode="auto">
            <a:xfrm>
              <a:off x="1443038"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92"/>
            <p:cNvSpPr>
              <a:spLocks noChangeShapeType="1"/>
            </p:cNvSpPr>
            <p:nvPr userDrawn="1"/>
          </p:nvSpPr>
          <p:spPr bwMode="auto">
            <a:xfrm>
              <a:off x="1747838"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93"/>
            <p:cNvSpPr>
              <a:spLocks noChangeShapeType="1"/>
            </p:cNvSpPr>
            <p:nvPr userDrawn="1"/>
          </p:nvSpPr>
          <p:spPr bwMode="auto">
            <a:xfrm>
              <a:off x="2051050"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94"/>
            <p:cNvSpPr>
              <a:spLocks noChangeShapeType="1"/>
            </p:cNvSpPr>
            <p:nvPr userDrawn="1"/>
          </p:nvSpPr>
          <p:spPr bwMode="auto">
            <a:xfrm>
              <a:off x="235426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95"/>
            <p:cNvSpPr>
              <a:spLocks noChangeShapeType="1"/>
            </p:cNvSpPr>
            <p:nvPr userDrawn="1"/>
          </p:nvSpPr>
          <p:spPr bwMode="auto">
            <a:xfrm>
              <a:off x="265747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96"/>
            <p:cNvSpPr>
              <a:spLocks noChangeShapeType="1"/>
            </p:cNvSpPr>
            <p:nvPr userDrawn="1"/>
          </p:nvSpPr>
          <p:spPr bwMode="auto">
            <a:xfrm>
              <a:off x="836613" y="2427288"/>
              <a:ext cx="203676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97"/>
            <p:cNvSpPr>
              <a:spLocks noChangeShapeType="1"/>
            </p:cNvSpPr>
            <p:nvPr userDrawn="1"/>
          </p:nvSpPr>
          <p:spPr bwMode="auto">
            <a:xfrm>
              <a:off x="8366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98"/>
            <p:cNvSpPr>
              <a:spLocks noChangeShapeType="1"/>
            </p:cNvSpPr>
            <p:nvPr userDrawn="1"/>
          </p:nvSpPr>
          <p:spPr bwMode="auto">
            <a:xfrm>
              <a:off x="1139825"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99"/>
            <p:cNvSpPr>
              <a:spLocks noChangeShapeType="1"/>
            </p:cNvSpPr>
            <p:nvPr userDrawn="1"/>
          </p:nvSpPr>
          <p:spPr bwMode="auto">
            <a:xfrm>
              <a:off x="1443038"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200"/>
            <p:cNvSpPr>
              <a:spLocks noChangeShapeType="1"/>
            </p:cNvSpPr>
            <p:nvPr userDrawn="1"/>
          </p:nvSpPr>
          <p:spPr bwMode="auto">
            <a:xfrm>
              <a:off x="1747838"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201"/>
            <p:cNvSpPr>
              <a:spLocks noChangeShapeType="1"/>
            </p:cNvSpPr>
            <p:nvPr userDrawn="1"/>
          </p:nvSpPr>
          <p:spPr bwMode="auto">
            <a:xfrm>
              <a:off x="2051050"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202"/>
            <p:cNvSpPr>
              <a:spLocks noChangeShapeType="1"/>
            </p:cNvSpPr>
            <p:nvPr userDrawn="1"/>
          </p:nvSpPr>
          <p:spPr bwMode="auto">
            <a:xfrm>
              <a:off x="235426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203"/>
            <p:cNvSpPr>
              <a:spLocks noChangeShapeType="1"/>
            </p:cNvSpPr>
            <p:nvPr userDrawn="1"/>
          </p:nvSpPr>
          <p:spPr bwMode="auto">
            <a:xfrm>
              <a:off x="265747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204"/>
            <p:cNvSpPr>
              <a:spLocks noChangeShapeType="1"/>
            </p:cNvSpPr>
            <p:nvPr userDrawn="1"/>
          </p:nvSpPr>
          <p:spPr bwMode="auto">
            <a:xfrm>
              <a:off x="8366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Line 205"/>
            <p:cNvSpPr>
              <a:spLocks noChangeShapeType="1"/>
            </p:cNvSpPr>
            <p:nvPr userDrawn="1"/>
          </p:nvSpPr>
          <p:spPr bwMode="auto">
            <a:xfrm>
              <a:off x="1139825"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 name="Line 206"/>
            <p:cNvSpPr>
              <a:spLocks noChangeShapeType="1"/>
            </p:cNvSpPr>
            <p:nvPr userDrawn="1"/>
          </p:nvSpPr>
          <p:spPr bwMode="auto">
            <a:xfrm>
              <a:off x="1443038"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8" name="Line 207"/>
            <p:cNvSpPr>
              <a:spLocks noChangeShapeType="1"/>
            </p:cNvSpPr>
            <p:nvPr userDrawn="1"/>
          </p:nvSpPr>
          <p:spPr bwMode="auto">
            <a:xfrm>
              <a:off x="1747838"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9" name="Line 208"/>
            <p:cNvSpPr>
              <a:spLocks noChangeShapeType="1"/>
            </p:cNvSpPr>
            <p:nvPr userDrawn="1"/>
          </p:nvSpPr>
          <p:spPr bwMode="auto">
            <a:xfrm>
              <a:off x="2051050"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 name="Line 209"/>
            <p:cNvSpPr>
              <a:spLocks noChangeShapeType="1"/>
            </p:cNvSpPr>
            <p:nvPr userDrawn="1"/>
          </p:nvSpPr>
          <p:spPr bwMode="auto">
            <a:xfrm>
              <a:off x="235426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1" name="Line 210"/>
            <p:cNvSpPr>
              <a:spLocks noChangeShapeType="1"/>
            </p:cNvSpPr>
            <p:nvPr userDrawn="1"/>
          </p:nvSpPr>
          <p:spPr bwMode="auto">
            <a:xfrm>
              <a:off x="265747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 name="Line 211"/>
            <p:cNvSpPr>
              <a:spLocks noChangeShapeType="1"/>
            </p:cNvSpPr>
            <p:nvPr userDrawn="1"/>
          </p:nvSpPr>
          <p:spPr bwMode="auto">
            <a:xfrm>
              <a:off x="8366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 name="Line 212"/>
            <p:cNvSpPr>
              <a:spLocks noChangeShapeType="1"/>
            </p:cNvSpPr>
            <p:nvPr userDrawn="1"/>
          </p:nvSpPr>
          <p:spPr bwMode="auto">
            <a:xfrm>
              <a:off x="1139825"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 name="Line 213"/>
            <p:cNvSpPr>
              <a:spLocks noChangeShapeType="1"/>
            </p:cNvSpPr>
            <p:nvPr userDrawn="1"/>
          </p:nvSpPr>
          <p:spPr bwMode="auto">
            <a:xfrm>
              <a:off x="1443038"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 name="Line 214"/>
            <p:cNvSpPr>
              <a:spLocks noChangeShapeType="1"/>
            </p:cNvSpPr>
            <p:nvPr userDrawn="1"/>
          </p:nvSpPr>
          <p:spPr bwMode="auto">
            <a:xfrm>
              <a:off x="1747838"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6" name="Line 215"/>
            <p:cNvSpPr>
              <a:spLocks noChangeShapeType="1"/>
            </p:cNvSpPr>
            <p:nvPr userDrawn="1"/>
          </p:nvSpPr>
          <p:spPr bwMode="auto">
            <a:xfrm>
              <a:off x="2051050"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 name="Line 216"/>
            <p:cNvSpPr>
              <a:spLocks noChangeShapeType="1"/>
            </p:cNvSpPr>
            <p:nvPr userDrawn="1"/>
          </p:nvSpPr>
          <p:spPr bwMode="auto">
            <a:xfrm>
              <a:off x="235426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8" name="Line 217"/>
            <p:cNvSpPr>
              <a:spLocks noChangeShapeType="1"/>
            </p:cNvSpPr>
            <p:nvPr userDrawn="1"/>
          </p:nvSpPr>
          <p:spPr bwMode="auto">
            <a:xfrm>
              <a:off x="265747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9" name="Line 218"/>
            <p:cNvSpPr>
              <a:spLocks noChangeShapeType="1"/>
            </p:cNvSpPr>
            <p:nvPr userDrawn="1"/>
          </p:nvSpPr>
          <p:spPr bwMode="auto">
            <a:xfrm>
              <a:off x="8366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Line 219"/>
            <p:cNvSpPr>
              <a:spLocks noChangeShapeType="1"/>
            </p:cNvSpPr>
            <p:nvPr userDrawn="1"/>
          </p:nvSpPr>
          <p:spPr bwMode="auto">
            <a:xfrm>
              <a:off x="1139825"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1" name="Line 220"/>
            <p:cNvSpPr>
              <a:spLocks noChangeShapeType="1"/>
            </p:cNvSpPr>
            <p:nvPr userDrawn="1"/>
          </p:nvSpPr>
          <p:spPr bwMode="auto">
            <a:xfrm>
              <a:off x="1443038"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2" name="Line 221"/>
            <p:cNvSpPr>
              <a:spLocks noChangeShapeType="1"/>
            </p:cNvSpPr>
            <p:nvPr userDrawn="1"/>
          </p:nvSpPr>
          <p:spPr bwMode="auto">
            <a:xfrm>
              <a:off x="1747838"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3" name="Line 222"/>
            <p:cNvSpPr>
              <a:spLocks noChangeShapeType="1"/>
            </p:cNvSpPr>
            <p:nvPr userDrawn="1"/>
          </p:nvSpPr>
          <p:spPr bwMode="auto">
            <a:xfrm>
              <a:off x="2051050"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4" name="Line 223"/>
            <p:cNvSpPr>
              <a:spLocks noChangeShapeType="1"/>
            </p:cNvSpPr>
            <p:nvPr userDrawn="1"/>
          </p:nvSpPr>
          <p:spPr bwMode="auto">
            <a:xfrm>
              <a:off x="235426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5" name="Line 224"/>
            <p:cNvSpPr>
              <a:spLocks noChangeShapeType="1"/>
            </p:cNvSpPr>
            <p:nvPr userDrawn="1"/>
          </p:nvSpPr>
          <p:spPr bwMode="auto">
            <a:xfrm>
              <a:off x="265747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 name="Freeform 225"/>
            <p:cNvSpPr>
              <a:spLocks/>
            </p:cNvSpPr>
            <p:nvPr userDrawn="1"/>
          </p:nvSpPr>
          <p:spPr bwMode="auto">
            <a:xfrm>
              <a:off x="715963"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9" y="0"/>
                    <a:pt x="176" y="0"/>
                  </a:cubicBezTo>
                  <a:cubicBezTo>
                    <a:pt x="846" y="0"/>
                    <a:pt x="846" y="0"/>
                    <a:pt x="846" y="0"/>
                  </a:cubicBezTo>
                  <a:cubicBezTo>
                    <a:pt x="944"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p:cNvGrpSpPr/>
          <p:nvPr userDrawn="1"/>
        </p:nvGrpSpPr>
        <p:grpSpPr>
          <a:xfrm>
            <a:off x="6146800" y="1795463"/>
            <a:ext cx="2281238" cy="2551113"/>
            <a:chOff x="6146800" y="1795463"/>
            <a:chExt cx="2281238" cy="2551113"/>
          </a:xfrm>
        </p:grpSpPr>
        <p:sp>
          <p:nvSpPr>
            <p:cNvPr id="227" name="Freeform 226"/>
            <p:cNvSpPr>
              <a:spLocks/>
            </p:cNvSpPr>
            <p:nvPr userDrawn="1"/>
          </p:nvSpPr>
          <p:spPr bwMode="auto">
            <a:xfrm>
              <a:off x="6146800" y="1795463"/>
              <a:ext cx="2281238" cy="2551113"/>
            </a:xfrm>
            <a:custGeom>
              <a:avLst/>
              <a:gdLst>
                <a:gd name="T0" fmla="*/ 846 w 1022"/>
                <a:gd name="T1" fmla="*/ 0 h 1148"/>
                <a:gd name="T2" fmla="*/ 176 w 1022"/>
                <a:gd name="T3" fmla="*/ 0 h 1148"/>
                <a:gd name="T4" fmla="*/ 0 w 1022"/>
                <a:gd name="T5" fmla="*/ 176 h 1148"/>
                <a:gd name="T6" fmla="*/ 0 w 1022"/>
                <a:gd name="T7" fmla="*/ 184 h 1148"/>
                <a:gd name="T8" fmla="*/ 0 w 1022"/>
                <a:gd name="T9" fmla="*/ 1047 h 1148"/>
                <a:gd name="T10" fmla="*/ 101 w 1022"/>
                <a:gd name="T11" fmla="*/ 1148 h 1148"/>
                <a:gd name="T12" fmla="*/ 921 w 1022"/>
                <a:gd name="T13" fmla="*/ 1148 h 1148"/>
                <a:gd name="T14" fmla="*/ 1022 w 1022"/>
                <a:gd name="T15" fmla="*/ 1047 h 1148"/>
                <a:gd name="T16" fmla="*/ 1022 w 1022"/>
                <a:gd name="T17" fmla="*/ 184 h 1148"/>
                <a:gd name="T18" fmla="*/ 1022 w 1022"/>
                <a:gd name="T19" fmla="*/ 176 h 1148"/>
                <a:gd name="T20" fmla="*/ 846 w 1022"/>
                <a:gd name="T21"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2" h="1148">
                  <a:moveTo>
                    <a:pt x="846" y="0"/>
                  </a:moveTo>
                  <a:cubicBezTo>
                    <a:pt x="176" y="0"/>
                    <a:pt x="176" y="0"/>
                    <a:pt x="176" y="0"/>
                  </a:cubicBezTo>
                  <a:cubicBezTo>
                    <a:pt x="78" y="0"/>
                    <a:pt x="0" y="79"/>
                    <a:pt x="0" y="176"/>
                  </a:cubicBezTo>
                  <a:cubicBezTo>
                    <a:pt x="0" y="184"/>
                    <a:pt x="0" y="184"/>
                    <a:pt x="0" y="184"/>
                  </a:cubicBezTo>
                  <a:cubicBezTo>
                    <a:pt x="0" y="1047"/>
                    <a:pt x="0" y="1047"/>
                    <a:pt x="0" y="1047"/>
                  </a:cubicBezTo>
                  <a:cubicBezTo>
                    <a:pt x="0" y="1103"/>
                    <a:pt x="45" y="1148"/>
                    <a:pt x="101" y="1148"/>
                  </a:cubicBezTo>
                  <a:cubicBezTo>
                    <a:pt x="921" y="1148"/>
                    <a:pt x="921" y="1148"/>
                    <a:pt x="921" y="1148"/>
                  </a:cubicBezTo>
                  <a:cubicBezTo>
                    <a:pt x="977" y="1148"/>
                    <a:pt x="1022" y="1103"/>
                    <a:pt x="1022" y="1047"/>
                  </a:cubicBezTo>
                  <a:cubicBezTo>
                    <a:pt x="1022" y="184"/>
                    <a:pt x="1022" y="184"/>
                    <a:pt x="1022" y="184"/>
                  </a:cubicBezTo>
                  <a:cubicBezTo>
                    <a:pt x="1022" y="176"/>
                    <a:pt x="1022" y="176"/>
                    <a:pt x="1022" y="176"/>
                  </a:cubicBezTo>
                  <a:cubicBezTo>
                    <a:pt x="1022" y="79"/>
                    <a:pt x="943" y="0"/>
                    <a:pt x="846" y="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227"/>
            <p:cNvSpPr>
              <a:spLocks/>
            </p:cNvSpPr>
            <p:nvPr userDrawn="1"/>
          </p:nvSpPr>
          <p:spPr bwMode="auto">
            <a:xfrm>
              <a:off x="6146800" y="1795463"/>
              <a:ext cx="2281238" cy="409575"/>
            </a:xfrm>
            <a:custGeom>
              <a:avLst/>
              <a:gdLst>
                <a:gd name="T0" fmla="*/ 1022 w 1022"/>
                <a:gd name="T1" fmla="*/ 184 h 184"/>
                <a:gd name="T2" fmla="*/ 0 w 1022"/>
                <a:gd name="T3" fmla="*/ 184 h 184"/>
                <a:gd name="T4" fmla="*/ 0 w 1022"/>
                <a:gd name="T5" fmla="*/ 176 h 184"/>
                <a:gd name="T6" fmla="*/ 176 w 1022"/>
                <a:gd name="T7" fmla="*/ 0 h 184"/>
                <a:gd name="T8" fmla="*/ 846 w 1022"/>
                <a:gd name="T9" fmla="*/ 0 h 184"/>
                <a:gd name="T10" fmla="*/ 1022 w 1022"/>
                <a:gd name="T11" fmla="*/ 176 h 184"/>
                <a:gd name="T12" fmla="*/ 1022 w 1022"/>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1022" h="184">
                  <a:moveTo>
                    <a:pt x="1022" y="184"/>
                  </a:moveTo>
                  <a:cubicBezTo>
                    <a:pt x="0" y="184"/>
                    <a:pt x="0" y="184"/>
                    <a:pt x="0" y="184"/>
                  </a:cubicBezTo>
                  <a:cubicBezTo>
                    <a:pt x="0" y="176"/>
                    <a:pt x="0" y="176"/>
                    <a:pt x="0" y="176"/>
                  </a:cubicBezTo>
                  <a:cubicBezTo>
                    <a:pt x="0" y="79"/>
                    <a:pt x="78" y="0"/>
                    <a:pt x="176" y="0"/>
                  </a:cubicBezTo>
                  <a:cubicBezTo>
                    <a:pt x="846" y="0"/>
                    <a:pt x="846" y="0"/>
                    <a:pt x="846" y="0"/>
                  </a:cubicBezTo>
                  <a:cubicBezTo>
                    <a:pt x="943" y="0"/>
                    <a:pt x="1022" y="79"/>
                    <a:pt x="1022" y="176"/>
                  </a:cubicBezTo>
                  <a:lnTo>
                    <a:pt x="1022" y="184"/>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228"/>
            <p:cNvSpPr>
              <a:spLocks/>
            </p:cNvSpPr>
            <p:nvPr userDrawn="1"/>
          </p:nvSpPr>
          <p:spPr bwMode="auto">
            <a:xfrm>
              <a:off x="6359525" y="2293938"/>
              <a:ext cx="42863" cy="74613"/>
            </a:xfrm>
            <a:custGeom>
              <a:avLst/>
              <a:gdLst>
                <a:gd name="T0" fmla="*/ 10 w 19"/>
                <a:gd name="T1" fmla="*/ 20 h 34"/>
                <a:gd name="T2" fmla="*/ 6 w 19"/>
                <a:gd name="T3" fmla="*/ 18 h 34"/>
                <a:gd name="T4" fmla="*/ 2 w 19"/>
                <a:gd name="T5" fmla="*/ 14 h 34"/>
                <a:gd name="T6" fmla="*/ 0 w 19"/>
                <a:gd name="T7" fmla="*/ 9 h 34"/>
                <a:gd name="T8" fmla="*/ 3 w 19"/>
                <a:gd name="T9" fmla="*/ 3 h 34"/>
                <a:gd name="T10" fmla="*/ 10 w 19"/>
                <a:gd name="T11" fmla="*/ 0 h 34"/>
                <a:gd name="T12" fmla="*/ 18 w 19"/>
                <a:gd name="T13" fmla="*/ 2 h 34"/>
                <a:gd name="T14" fmla="*/ 18 w 19"/>
                <a:gd name="T15" fmla="*/ 8 h 34"/>
                <a:gd name="T16" fmla="*/ 10 w 19"/>
                <a:gd name="T17" fmla="*/ 4 h 34"/>
                <a:gd name="T18" fmla="*/ 6 w 19"/>
                <a:gd name="T19" fmla="*/ 5 h 34"/>
                <a:gd name="T20" fmla="*/ 5 w 19"/>
                <a:gd name="T21" fmla="*/ 8 h 34"/>
                <a:gd name="T22" fmla="*/ 6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5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3" y="15"/>
                    <a:pt x="2" y="14"/>
                  </a:cubicBezTo>
                  <a:cubicBezTo>
                    <a:pt x="1" y="12"/>
                    <a:pt x="0" y="11"/>
                    <a:pt x="0" y="9"/>
                  </a:cubicBezTo>
                  <a:cubicBezTo>
                    <a:pt x="0" y="6"/>
                    <a:pt x="1" y="4"/>
                    <a:pt x="3" y="3"/>
                  </a:cubicBezTo>
                  <a:cubicBezTo>
                    <a:pt x="5" y="1"/>
                    <a:pt x="7" y="0"/>
                    <a:pt x="10" y="0"/>
                  </a:cubicBezTo>
                  <a:cubicBezTo>
                    <a:pt x="13" y="0"/>
                    <a:pt x="15" y="1"/>
                    <a:pt x="18" y="2"/>
                  </a:cubicBezTo>
                  <a:cubicBezTo>
                    <a:pt x="18" y="8"/>
                    <a:pt x="18" y="8"/>
                    <a:pt x="18" y="8"/>
                  </a:cubicBezTo>
                  <a:cubicBezTo>
                    <a:pt x="15" y="6"/>
                    <a:pt x="13" y="4"/>
                    <a:pt x="10" y="4"/>
                  </a:cubicBezTo>
                  <a:cubicBezTo>
                    <a:pt x="8" y="4"/>
                    <a:pt x="7" y="5"/>
                    <a:pt x="6" y="5"/>
                  </a:cubicBezTo>
                  <a:cubicBezTo>
                    <a:pt x="5" y="6"/>
                    <a:pt x="5" y="7"/>
                    <a:pt x="5" y="8"/>
                  </a:cubicBezTo>
                  <a:cubicBezTo>
                    <a:pt x="5" y="9"/>
                    <a:pt x="5" y="10"/>
                    <a:pt x="6" y="11"/>
                  </a:cubicBezTo>
                  <a:cubicBezTo>
                    <a:pt x="6" y="12"/>
                    <a:pt x="8" y="13"/>
                    <a:pt x="9" y="14"/>
                  </a:cubicBezTo>
                  <a:cubicBezTo>
                    <a:pt x="13" y="16"/>
                    <a:pt x="13" y="16"/>
                    <a:pt x="13" y="16"/>
                  </a:cubicBezTo>
                  <a:cubicBezTo>
                    <a:pt x="17" y="18"/>
                    <a:pt x="19" y="22"/>
                    <a:pt x="19" y="25"/>
                  </a:cubicBezTo>
                  <a:cubicBezTo>
                    <a:pt x="19" y="28"/>
                    <a:pt x="18" y="30"/>
                    <a:pt x="16" y="32"/>
                  </a:cubicBezTo>
                  <a:cubicBezTo>
                    <a:pt x="15" y="34"/>
                    <a:pt x="12" y="34"/>
                    <a:pt x="9" y="34"/>
                  </a:cubicBezTo>
                  <a:cubicBezTo>
                    <a:pt x="6" y="34"/>
                    <a:pt x="3" y="33"/>
                    <a:pt x="0" y="31"/>
                  </a:cubicBezTo>
                  <a:cubicBezTo>
                    <a:pt x="0" y="25"/>
                    <a:pt x="0" y="25"/>
                    <a:pt x="0" y="25"/>
                  </a:cubicBezTo>
                  <a:cubicBezTo>
                    <a:pt x="3" y="29"/>
                    <a:pt x="6" y="30"/>
                    <a:pt x="9" y="30"/>
                  </a:cubicBezTo>
                  <a:cubicBezTo>
                    <a:pt x="11" y="30"/>
                    <a:pt x="12" y="30"/>
                    <a:pt x="13" y="29"/>
                  </a:cubicBezTo>
                  <a:cubicBezTo>
                    <a:pt x="14" y="28"/>
                    <a:pt x="15" y="27"/>
                    <a:pt x="15" y="26"/>
                  </a:cubicBezTo>
                  <a:cubicBezTo>
                    <a:pt x="15"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229"/>
            <p:cNvSpPr>
              <a:spLocks/>
            </p:cNvSpPr>
            <p:nvPr userDrawn="1"/>
          </p:nvSpPr>
          <p:spPr bwMode="auto">
            <a:xfrm>
              <a:off x="6650038" y="2295525"/>
              <a:ext cx="68263" cy="73025"/>
            </a:xfrm>
            <a:custGeom>
              <a:avLst/>
              <a:gdLst>
                <a:gd name="T0" fmla="*/ 37 w 43"/>
                <a:gd name="T1" fmla="*/ 0 h 46"/>
                <a:gd name="T2" fmla="*/ 43 w 43"/>
                <a:gd name="T3" fmla="*/ 0 h 46"/>
                <a:gd name="T4" fmla="*/ 43 w 43"/>
                <a:gd name="T5" fmla="*/ 46 h 46"/>
                <a:gd name="T6" fmla="*/ 36 w 43"/>
                <a:gd name="T7" fmla="*/ 46 h 46"/>
                <a:gd name="T8" fmla="*/ 36 w 43"/>
                <a:gd name="T9" fmla="*/ 10 h 46"/>
                <a:gd name="T10" fmla="*/ 22 w 43"/>
                <a:gd name="T11" fmla="*/ 28 h 46"/>
                <a:gd name="T12" fmla="*/ 21 w 43"/>
                <a:gd name="T13" fmla="*/ 28 h 46"/>
                <a:gd name="T14" fmla="*/ 7 w 43"/>
                <a:gd name="T15" fmla="*/ 10 h 46"/>
                <a:gd name="T16" fmla="*/ 7 w 43"/>
                <a:gd name="T17" fmla="*/ 46 h 46"/>
                <a:gd name="T18" fmla="*/ 0 w 43"/>
                <a:gd name="T19" fmla="*/ 46 h 46"/>
                <a:gd name="T20" fmla="*/ 0 w 43"/>
                <a:gd name="T21" fmla="*/ 0 h 46"/>
                <a:gd name="T22" fmla="*/ 5 w 43"/>
                <a:gd name="T23" fmla="*/ 0 h 46"/>
                <a:gd name="T24" fmla="*/ 22 w 43"/>
                <a:gd name="T25" fmla="*/ 18 h 46"/>
                <a:gd name="T26" fmla="*/ 37 w 43"/>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46">
                  <a:moveTo>
                    <a:pt x="37" y="0"/>
                  </a:moveTo>
                  <a:lnTo>
                    <a:pt x="43" y="0"/>
                  </a:lnTo>
                  <a:lnTo>
                    <a:pt x="43" y="46"/>
                  </a:lnTo>
                  <a:lnTo>
                    <a:pt x="36" y="46"/>
                  </a:lnTo>
                  <a:lnTo>
                    <a:pt x="36" y="10"/>
                  </a:lnTo>
                  <a:lnTo>
                    <a:pt x="22" y="28"/>
                  </a:lnTo>
                  <a:lnTo>
                    <a:pt x="21" y="28"/>
                  </a:lnTo>
                  <a:lnTo>
                    <a:pt x="7" y="10"/>
                  </a:lnTo>
                  <a:lnTo>
                    <a:pt x="7" y="46"/>
                  </a:lnTo>
                  <a:lnTo>
                    <a:pt x="0" y="46"/>
                  </a:lnTo>
                  <a:lnTo>
                    <a:pt x="0" y="0"/>
                  </a:lnTo>
                  <a:lnTo>
                    <a:pt x="5" y="0"/>
                  </a:lnTo>
                  <a:lnTo>
                    <a:pt x="22" y="18"/>
                  </a:lnTo>
                  <a:lnTo>
                    <a:pt x="37"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30"/>
            <p:cNvSpPr>
              <a:spLocks/>
            </p:cNvSpPr>
            <p:nvPr userDrawn="1"/>
          </p:nvSpPr>
          <p:spPr bwMode="auto">
            <a:xfrm>
              <a:off x="6950075" y="2293938"/>
              <a:ext cx="63500" cy="74613"/>
            </a:xfrm>
            <a:custGeom>
              <a:avLst/>
              <a:gdLst>
                <a:gd name="T0" fmla="*/ 0 w 40"/>
                <a:gd name="T1" fmla="*/ 0 h 47"/>
                <a:gd name="T2" fmla="*/ 40 w 40"/>
                <a:gd name="T3" fmla="*/ 0 h 47"/>
                <a:gd name="T4" fmla="*/ 40 w 40"/>
                <a:gd name="T5" fmla="*/ 7 h 47"/>
                <a:gd name="T6" fmla="*/ 23 w 40"/>
                <a:gd name="T7" fmla="*/ 7 h 47"/>
                <a:gd name="T8" fmla="*/ 23 w 40"/>
                <a:gd name="T9" fmla="*/ 47 h 47"/>
                <a:gd name="T10" fmla="*/ 16 w 40"/>
                <a:gd name="T11" fmla="*/ 47 h 47"/>
                <a:gd name="T12" fmla="*/ 16 w 40"/>
                <a:gd name="T13" fmla="*/ 7 h 47"/>
                <a:gd name="T14" fmla="*/ 0 w 40"/>
                <a:gd name="T15" fmla="*/ 7 h 47"/>
                <a:gd name="T16" fmla="*/ 0 w 40"/>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0"/>
                  </a:moveTo>
                  <a:lnTo>
                    <a:pt x="40" y="0"/>
                  </a:lnTo>
                  <a:lnTo>
                    <a:pt x="40" y="7"/>
                  </a:lnTo>
                  <a:lnTo>
                    <a:pt x="23" y="7"/>
                  </a:lnTo>
                  <a:lnTo>
                    <a:pt x="23" y="47"/>
                  </a:lnTo>
                  <a:lnTo>
                    <a:pt x="16" y="47"/>
                  </a:lnTo>
                  <a:lnTo>
                    <a:pt x="16"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31"/>
            <p:cNvSpPr>
              <a:spLocks/>
            </p:cNvSpPr>
            <p:nvPr userDrawn="1"/>
          </p:nvSpPr>
          <p:spPr bwMode="auto">
            <a:xfrm>
              <a:off x="7235825" y="2295525"/>
              <a:ext cx="114300" cy="73025"/>
            </a:xfrm>
            <a:custGeom>
              <a:avLst/>
              <a:gdLst>
                <a:gd name="T0" fmla="*/ 66 w 72"/>
                <a:gd name="T1" fmla="*/ 0 h 46"/>
                <a:gd name="T2" fmla="*/ 72 w 72"/>
                <a:gd name="T3" fmla="*/ 0 h 46"/>
                <a:gd name="T4" fmla="*/ 54 w 72"/>
                <a:gd name="T5" fmla="*/ 46 h 46"/>
                <a:gd name="T6" fmla="*/ 52 w 72"/>
                <a:gd name="T7" fmla="*/ 46 h 46"/>
                <a:gd name="T8" fmla="*/ 37 w 72"/>
                <a:gd name="T9" fmla="*/ 9 h 46"/>
                <a:gd name="T10" fmla="*/ 21 w 72"/>
                <a:gd name="T11" fmla="*/ 46 h 46"/>
                <a:gd name="T12" fmla="*/ 20 w 72"/>
                <a:gd name="T13" fmla="*/ 46 h 46"/>
                <a:gd name="T14" fmla="*/ 0 w 72"/>
                <a:gd name="T15" fmla="*/ 0 h 46"/>
                <a:gd name="T16" fmla="*/ 7 w 72"/>
                <a:gd name="T17" fmla="*/ 0 h 46"/>
                <a:gd name="T18" fmla="*/ 20 w 72"/>
                <a:gd name="T19" fmla="*/ 32 h 46"/>
                <a:gd name="T20" fmla="*/ 34 w 72"/>
                <a:gd name="T21" fmla="*/ 0 h 46"/>
                <a:gd name="T22" fmla="*/ 40 w 72"/>
                <a:gd name="T23" fmla="*/ 0 h 46"/>
                <a:gd name="T24" fmla="*/ 54 w 72"/>
                <a:gd name="T25" fmla="*/ 32 h 46"/>
                <a:gd name="T26" fmla="*/ 66 w 7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46">
                  <a:moveTo>
                    <a:pt x="66" y="0"/>
                  </a:moveTo>
                  <a:lnTo>
                    <a:pt x="72" y="0"/>
                  </a:lnTo>
                  <a:lnTo>
                    <a:pt x="54" y="46"/>
                  </a:lnTo>
                  <a:lnTo>
                    <a:pt x="52" y="46"/>
                  </a:lnTo>
                  <a:lnTo>
                    <a:pt x="37" y="9"/>
                  </a:lnTo>
                  <a:lnTo>
                    <a:pt x="21" y="46"/>
                  </a:lnTo>
                  <a:lnTo>
                    <a:pt x="20" y="46"/>
                  </a:lnTo>
                  <a:lnTo>
                    <a:pt x="0" y="0"/>
                  </a:lnTo>
                  <a:lnTo>
                    <a:pt x="7" y="0"/>
                  </a:lnTo>
                  <a:lnTo>
                    <a:pt x="20" y="32"/>
                  </a:lnTo>
                  <a:lnTo>
                    <a:pt x="34" y="0"/>
                  </a:lnTo>
                  <a:lnTo>
                    <a:pt x="40" y="0"/>
                  </a:lnTo>
                  <a:lnTo>
                    <a:pt x="54" y="32"/>
                  </a:lnTo>
                  <a:lnTo>
                    <a:pt x="66"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32"/>
            <p:cNvSpPr>
              <a:spLocks/>
            </p:cNvSpPr>
            <p:nvPr userDrawn="1"/>
          </p:nvSpPr>
          <p:spPr bwMode="auto">
            <a:xfrm>
              <a:off x="7575550" y="2293938"/>
              <a:ext cx="61913" cy="74613"/>
            </a:xfrm>
            <a:custGeom>
              <a:avLst/>
              <a:gdLst>
                <a:gd name="T0" fmla="*/ 0 w 39"/>
                <a:gd name="T1" fmla="*/ 0 h 47"/>
                <a:gd name="T2" fmla="*/ 39 w 39"/>
                <a:gd name="T3" fmla="*/ 0 h 47"/>
                <a:gd name="T4" fmla="*/ 39 w 39"/>
                <a:gd name="T5" fmla="*/ 7 h 47"/>
                <a:gd name="T6" fmla="*/ 22 w 39"/>
                <a:gd name="T7" fmla="*/ 7 h 47"/>
                <a:gd name="T8" fmla="*/ 22 w 39"/>
                <a:gd name="T9" fmla="*/ 47 h 47"/>
                <a:gd name="T10" fmla="*/ 15 w 39"/>
                <a:gd name="T11" fmla="*/ 47 h 47"/>
                <a:gd name="T12" fmla="*/ 15 w 39"/>
                <a:gd name="T13" fmla="*/ 7 h 47"/>
                <a:gd name="T14" fmla="*/ 0 w 39"/>
                <a:gd name="T15" fmla="*/ 7 h 47"/>
                <a:gd name="T16" fmla="*/ 0 w 39"/>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7">
                  <a:moveTo>
                    <a:pt x="0" y="0"/>
                  </a:moveTo>
                  <a:lnTo>
                    <a:pt x="39" y="0"/>
                  </a:lnTo>
                  <a:lnTo>
                    <a:pt x="39" y="7"/>
                  </a:lnTo>
                  <a:lnTo>
                    <a:pt x="22" y="7"/>
                  </a:lnTo>
                  <a:lnTo>
                    <a:pt x="22" y="47"/>
                  </a:lnTo>
                  <a:lnTo>
                    <a:pt x="15" y="47"/>
                  </a:lnTo>
                  <a:lnTo>
                    <a:pt x="15" y="7"/>
                  </a:lnTo>
                  <a:lnTo>
                    <a:pt x="0" y="7"/>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33"/>
            <p:cNvSpPr>
              <a:spLocks/>
            </p:cNvSpPr>
            <p:nvPr userDrawn="1"/>
          </p:nvSpPr>
          <p:spPr bwMode="auto">
            <a:xfrm>
              <a:off x="7883525" y="2295525"/>
              <a:ext cx="39688" cy="73025"/>
            </a:xfrm>
            <a:custGeom>
              <a:avLst/>
              <a:gdLst>
                <a:gd name="T0" fmla="*/ 0 w 25"/>
                <a:gd name="T1" fmla="*/ 0 h 46"/>
                <a:gd name="T2" fmla="*/ 25 w 25"/>
                <a:gd name="T3" fmla="*/ 0 h 46"/>
                <a:gd name="T4" fmla="*/ 25 w 25"/>
                <a:gd name="T5" fmla="*/ 6 h 46"/>
                <a:gd name="T6" fmla="*/ 7 w 25"/>
                <a:gd name="T7" fmla="*/ 6 h 46"/>
                <a:gd name="T8" fmla="*/ 7 w 25"/>
                <a:gd name="T9" fmla="*/ 18 h 46"/>
                <a:gd name="T10" fmla="*/ 25 w 25"/>
                <a:gd name="T11" fmla="*/ 18 h 46"/>
                <a:gd name="T12" fmla="*/ 25 w 25"/>
                <a:gd name="T13" fmla="*/ 24 h 46"/>
                <a:gd name="T14" fmla="*/ 7 w 25"/>
                <a:gd name="T15" fmla="*/ 24 h 46"/>
                <a:gd name="T16" fmla="*/ 7 w 25"/>
                <a:gd name="T17" fmla="*/ 46 h 46"/>
                <a:gd name="T18" fmla="*/ 0 w 25"/>
                <a:gd name="T19" fmla="*/ 46 h 46"/>
                <a:gd name="T20" fmla="*/ 0 w 25"/>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6">
                  <a:moveTo>
                    <a:pt x="0" y="0"/>
                  </a:moveTo>
                  <a:lnTo>
                    <a:pt x="25" y="0"/>
                  </a:lnTo>
                  <a:lnTo>
                    <a:pt x="25" y="6"/>
                  </a:lnTo>
                  <a:lnTo>
                    <a:pt x="7" y="6"/>
                  </a:lnTo>
                  <a:lnTo>
                    <a:pt x="7" y="18"/>
                  </a:lnTo>
                  <a:lnTo>
                    <a:pt x="25" y="18"/>
                  </a:lnTo>
                  <a:lnTo>
                    <a:pt x="25" y="24"/>
                  </a:lnTo>
                  <a:lnTo>
                    <a:pt x="7" y="24"/>
                  </a:lnTo>
                  <a:lnTo>
                    <a:pt x="7" y="46"/>
                  </a:lnTo>
                  <a:lnTo>
                    <a:pt x="0" y="46"/>
                  </a:lnTo>
                  <a:lnTo>
                    <a:pt x="0" y="0"/>
                  </a:ln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34"/>
            <p:cNvSpPr>
              <a:spLocks/>
            </p:cNvSpPr>
            <p:nvPr userDrawn="1"/>
          </p:nvSpPr>
          <p:spPr bwMode="auto">
            <a:xfrm>
              <a:off x="8166100" y="2293938"/>
              <a:ext cx="42863" cy="74613"/>
            </a:xfrm>
            <a:custGeom>
              <a:avLst/>
              <a:gdLst>
                <a:gd name="T0" fmla="*/ 10 w 19"/>
                <a:gd name="T1" fmla="*/ 20 h 34"/>
                <a:gd name="T2" fmla="*/ 6 w 19"/>
                <a:gd name="T3" fmla="*/ 18 h 34"/>
                <a:gd name="T4" fmla="*/ 1 w 19"/>
                <a:gd name="T5" fmla="*/ 14 h 34"/>
                <a:gd name="T6" fmla="*/ 0 w 19"/>
                <a:gd name="T7" fmla="*/ 9 h 34"/>
                <a:gd name="T8" fmla="*/ 3 w 19"/>
                <a:gd name="T9" fmla="*/ 3 h 34"/>
                <a:gd name="T10" fmla="*/ 10 w 19"/>
                <a:gd name="T11" fmla="*/ 0 h 34"/>
                <a:gd name="T12" fmla="*/ 17 w 19"/>
                <a:gd name="T13" fmla="*/ 2 h 34"/>
                <a:gd name="T14" fmla="*/ 17 w 19"/>
                <a:gd name="T15" fmla="*/ 8 h 34"/>
                <a:gd name="T16" fmla="*/ 10 w 19"/>
                <a:gd name="T17" fmla="*/ 4 h 34"/>
                <a:gd name="T18" fmla="*/ 6 w 19"/>
                <a:gd name="T19" fmla="*/ 5 h 34"/>
                <a:gd name="T20" fmla="*/ 4 w 19"/>
                <a:gd name="T21" fmla="*/ 8 h 34"/>
                <a:gd name="T22" fmla="*/ 5 w 19"/>
                <a:gd name="T23" fmla="*/ 11 h 34"/>
                <a:gd name="T24" fmla="*/ 9 w 19"/>
                <a:gd name="T25" fmla="*/ 14 h 34"/>
                <a:gd name="T26" fmla="*/ 13 w 19"/>
                <a:gd name="T27" fmla="*/ 16 h 34"/>
                <a:gd name="T28" fmla="*/ 19 w 19"/>
                <a:gd name="T29" fmla="*/ 25 h 34"/>
                <a:gd name="T30" fmla="*/ 16 w 19"/>
                <a:gd name="T31" fmla="*/ 32 h 34"/>
                <a:gd name="T32" fmla="*/ 9 w 19"/>
                <a:gd name="T33" fmla="*/ 34 h 34"/>
                <a:gd name="T34" fmla="*/ 0 w 19"/>
                <a:gd name="T35" fmla="*/ 31 h 34"/>
                <a:gd name="T36" fmla="*/ 0 w 19"/>
                <a:gd name="T37" fmla="*/ 25 h 34"/>
                <a:gd name="T38" fmla="*/ 9 w 19"/>
                <a:gd name="T39" fmla="*/ 30 h 34"/>
                <a:gd name="T40" fmla="*/ 13 w 19"/>
                <a:gd name="T41" fmla="*/ 29 h 34"/>
                <a:gd name="T42" fmla="*/ 14 w 19"/>
                <a:gd name="T43" fmla="*/ 26 h 34"/>
                <a:gd name="T44" fmla="*/ 10 w 19"/>
                <a:gd name="T4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34">
                  <a:moveTo>
                    <a:pt x="10" y="20"/>
                  </a:moveTo>
                  <a:cubicBezTo>
                    <a:pt x="6" y="18"/>
                    <a:pt x="6" y="18"/>
                    <a:pt x="6" y="18"/>
                  </a:cubicBezTo>
                  <a:cubicBezTo>
                    <a:pt x="4" y="16"/>
                    <a:pt x="2" y="15"/>
                    <a:pt x="1" y="14"/>
                  </a:cubicBezTo>
                  <a:cubicBezTo>
                    <a:pt x="0" y="12"/>
                    <a:pt x="0" y="11"/>
                    <a:pt x="0" y="9"/>
                  </a:cubicBezTo>
                  <a:cubicBezTo>
                    <a:pt x="0" y="6"/>
                    <a:pt x="1" y="4"/>
                    <a:pt x="3" y="3"/>
                  </a:cubicBezTo>
                  <a:cubicBezTo>
                    <a:pt x="4" y="1"/>
                    <a:pt x="7" y="0"/>
                    <a:pt x="10" y="0"/>
                  </a:cubicBezTo>
                  <a:cubicBezTo>
                    <a:pt x="13" y="0"/>
                    <a:pt x="15" y="1"/>
                    <a:pt x="17" y="2"/>
                  </a:cubicBezTo>
                  <a:cubicBezTo>
                    <a:pt x="17" y="8"/>
                    <a:pt x="17" y="8"/>
                    <a:pt x="17" y="8"/>
                  </a:cubicBezTo>
                  <a:cubicBezTo>
                    <a:pt x="15" y="6"/>
                    <a:pt x="12" y="4"/>
                    <a:pt x="10" y="4"/>
                  </a:cubicBezTo>
                  <a:cubicBezTo>
                    <a:pt x="8" y="4"/>
                    <a:pt x="7" y="5"/>
                    <a:pt x="6" y="5"/>
                  </a:cubicBezTo>
                  <a:cubicBezTo>
                    <a:pt x="5" y="6"/>
                    <a:pt x="4" y="7"/>
                    <a:pt x="4" y="8"/>
                  </a:cubicBezTo>
                  <a:cubicBezTo>
                    <a:pt x="4" y="9"/>
                    <a:pt x="5" y="10"/>
                    <a:pt x="5" y="11"/>
                  </a:cubicBezTo>
                  <a:cubicBezTo>
                    <a:pt x="6" y="12"/>
                    <a:pt x="7" y="13"/>
                    <a:pt x="9" y="14"/>
                  </a:cubicBezTo>
                  <a:cubicBezTo>
                    <a:pt x="13" y="16"/>
                    <a:pt x="13" y="16"/>
                    <a:pt x="13" y="16"/>
                  </a:cubicBezTo>
                  <a:cubicBezTo>
                    <a:pt x="17" y="18"/>
                    <a:pt x="19" y="22"/>
                    <a:pt x="19" y="25"/>
                  </a:cubicBezTo>
                  <a:cubicBezTo>
                    <a:pt x="19" y="28"/>
                    <a:pt x="18" y="30"/>
                    <a:pt x="16" y="32"/>
                  </a:cubicBezTo>
                  <a:cubicBezTo>
                    <a:pt x="14" y="34"/>
                    <a:pt x="12" y="34"/>
                    <a:pt x="9" y="34"/>
                  </a:cubicBezTo>
                  <a:cubicBezTo>
                    <a:pt x="6" y="34"/>
                    <a:pt x="3" y="33"/>
                    <a:pt x="0" y="31"/>
                  </a:cubicBezTo>
                  <a:cubicBezTo>
                    <a:pt x="0" y="25"/>
                    <a:pt x="0" y="25"/>
                    <a:pt x="0" y="25"/>
                  </a:cubicBezTo>
                  <a:cubicBezTo>
                    <a:pt x="3" y="29"/>
                    <a:pt x="6" y="30"/>
                    <a:pt x="9" y="30"/>
                  </a:cubicBezTo>
                  <a:cubicBezTo>
                    <a:pt x="10" y="30"/>
                    <a:pt x="12" y="30"/>
                    <a:pt x="13" y="29"/>
                  </a:cubicBezTo>
                  <a:cubicBezTo>
                    <a:pt x="14" y="28"/>
                    <a:pt x="14" y="27"/>
                    <a:pt x="14" y="26"/>
                  </a:cubicBezTo>
                  <a:cubicBezTo>
                    <a:pt x="14" y="24"/>
                    <a:pt x="13" y="22"/>
                    <a:pt x="10" y="20"/>
                  </a:cubicBezTo>
                  <a:close/>
                </a:path>
              </a:pathLst>
            </a:custGeom>
            <a:solidFill>
              <a:srgbClr val="008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Line 235"/>
            <p:cNvSpPr>
              <a:spLocks noChangeShapeType="1"/>
            </p:cNvSpPr>
            <p:nvPr userDrawn="1"/>
          </p:nvSpPr>
          <p:spPr bwMode="auto">
            <a:xfrm>
              <a:off x="6267450"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 name="Line 236"/>
            <p:cNvSpPr>
              <a:spLocks noChangeShapeType="1"/>
            </p:cNvSpPr>
            <p:nvPr userDrawn="1"/>
          </p:nvSpPr>
          <p:spPr bwMode="auto">
            <a:xfrm>
              <a:off x="657066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8" name="Line 237"/>
            <p:cNvSpPr>
              <a:spLocks noChangeShapeType="1"/>
            </p:cNvSpPr>
            <p:nvPr userDrawn="1"/>
          </p:nvSpPr>
          <p:spPr bwMode="auto">
            <a:xfrm>
              <a:off x="68738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9" name="Line 238"/>
            <p:cNvSpPr>
              <a:spLocks noChangeShapeType="1"/>
            </p:cNvSpPr>
            <p:nvPr userDrawn="1"/>
          </p:nvSpPr>
          <p:spPr bwMode="auto">
            <a:xfrm>
              <a:off x="7178675" y="27828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 name="Line 239"/>
            <p:cNvSpPr>
              <a:spLocks noChangeShapeType="1"/>
            </p:cNvSpPr>
            <p:nvPr userDrawn="1"/>
          </p:nvSpPr>
          <p:spPr bwMode="auto">
            <a:xfrm>
              <a:off x="7478713" y="27828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1" name="Line 240"/>
            <p:cNvSpPr>
              <a:spLocks noChangeShapeType="1"/>
            </p:cNvSpPr>
            <p:nvPr userDrawn="1"/>
          </p:nvSpPr>
          <p:spPr bwMode="auto">
            <a:xfrm>
              <a:off x="7783513"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2" name="Line 241"/>
            <p:cNvSpPr>
              <a:spLocks noChangeShapeType="1"/>
            </p:cNvSpPr>
            <p:nvPr userDrawn="1"/>
          </p:nvSpPr>
          <p:spPr bwMode="auto">
            <a:xfrm>
              <a:off x="8086725" y="27828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 name="Line 242"/>
            <p:cNvSpPr>
              <a:spLocks noChangeShapeType="1"/>
            </p:cNvSpPr>
            <p:nvPr userDrawn="1"/>
          </p:nvSpPr>
          <p:spPr bwMode="auto">
            <a:xfrm>
              <a:off x="6267450" y="2427288"/>
              <a:ext cx="2035175"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4" name="Line 243"/>
            <p:cNvSpPr>
              <a:spLocks noChangeShapeType="1"/>
            </p:cNvSpPr>
            <p:nvPr userDrawn="1"/>
          </p:nvSpPr>
          <p:spPr bwMode="auto">
            <a:xfrm>
              <a:off x="6267450"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 name="Line 244"/>
            <p:cNvSpPr>
              <a:spLocks noChangeShapeType="1"/>
            </p:cNvSpPr>
            <p:nvPr userDrawn="1"/>
          </p:nvSpPr>
          <p:spPr bwMode="auto">
            <a:xfrm>
              <a:off x="657066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6" name="Line 245"/>
            <p:cNvSpPr>
              <a:spLocks noChangeShapeType="1"/>
            </p:cNvSpPr>
            <p:nvPr userDrawn="1"/>
          </p:nvSpPr>
          <p:spPr bwMode="auto">
            <a:xfrm>
              <a:off x="68738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 name="Line 246"/>
            <p:cNvSpPr>
              <a:spLocks noChangeShapeType="1"/>
            </p:cNvSpPr>
            <p:nvPr userDrawn="1"/>
          </p:nvSpPr>
          <p:spPr bwMode="auto">
            <a:xfrm>
              <a:off x="7178675" y="31384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 name="Line 247"/>
            <p:cNvSpPr>
              <a:spLocks noChangeShapeType="1"/>
            </p:cNvSpPr>
            <p:nvPr userDrawn="1"/>
          </p:nvSpPr>
          <p:spPr bwMode="auto">
            <a:xfrm>
              <a:off x="7478713" y="31384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 name="Line 248"/>
            <p:cNvSpPr>
              <a:spLocks noChangeShapeType="1"/>
            </p:cNvSpPr>
            <p:nvPr userDrawn="1"/>
          </p:nvSpPr>
          <p:spPr bwMode="auto">
            <a:xfrm>
              <a:off x="7783513"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 name="Line 249"/>
            <p:cNvSpPr>
              <a:spLocks noChangeShapeType="1"/>
            </p:cNvSpPr>
            <p:nvPr userDrawn="1"/>
          </p:nvSpPr>
          <p:spPr bwMode="auto">
            <a:xfrm>
              <a:off x="8086725" y="31384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 name="Line 250"/>
            <p:cNvSpPr>
              <a:spLocks noChangeShapeType="1"/>
            </p:cNvSpPr>
            <p:nvPr userDrawn="1"/>
          </p:nvSpPr>
          <p:spPr bwMode="auto">
            <a:xfrm>
              <a:off x="6267450"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 name="Line 251"/>
            <p:cNvSpPr>
              <a:spLocks noChangeShapeType="1"/>
            </p:cNvSpPr>
            <p:nvPr userDrawn="1"/>
          </p:nvSpPr>
          <p:spPr bwMode="auto">
            <a:xfrm>
              <a:off x="657066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 name="Line 252"/>
            <p:cNvSpPr>
              <a:spLocks noChangeShapeType="1"/>
            </p:cNvSpPr>
            <p:nvPr userDrawn="1"/>
          </p:nvSpPr>
          <p:spPr bwMode="auto">
            <a:xfrm>
              <a:off x="68738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4" name="Line 253"/>
            <p:cNvSpPr>
              <a:spLocks noChangeShapeType="1"/>
            </p:cNvSpPr>
            <p:nvPr userDrawn="1"/>
          </p:nvSpPr>
          <p:spPr bwMode="auto">
            <a:xfrm>
              <a:off x="7178675" y="3494088"/>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5" name="Line 254"/>
            <p:cNvSpPr>
              <a:spLocks noChangeShapeType="1"/>
            </p:cNvSpPr>
            <p:nvPr userDrawn="1"/>
          </p:nvSpPr>
          <p:spPr bwMode="auto">
            <a:xfrm>
              <a:off x="7478713" y="3494088"/>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 name="Line 255"/>
            <p:cNvSpPr>
              <a:spLocks noChangeShapeType="1"/>
            </p:cNvSpPr>
            <p:nvPr userDrawn="1"/>
          </p:nvSpPr>
          <p:spPr bwMode="auto">
            <a:xfrm>
              <a:off x="7783513"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 name="Line 256"/>
            <p:cNvSpPr>
              <a:spLocks noChangeShapeType="1"/>
            </p:cNvSpPr>
            <p:nvPr userDrawn="1"/>
          </p:nvSpPr>
          <p:spPr bwMode="auto">
            <a:xfrm>
              <a:off x="8086725" y="3494088"/>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8" name="Line 257"/>
            <p:cNvSpPr>
              <a:spLocks noChangeShapeType="1"/>
            </p:cNvSpPr>
            <p:nvPr userDrawn="1"/>
          </p:nvSpPr>
          <p:spPr bwMode="auto">
            <a:xfrm>
              <a:off x="6267450"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9" name="Line 258"/>
            <p:cNvSpPr>
              <a:spLocks noChangeShapeType="1"/>
            </p:cNvSpPr>
            <p:nvPr userDrawn="1"/>
          </p:nvSpPr>
          <p:spPr bwMode="auto">
            <a:xfrm>
              <a:off x="657066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0" name="Line 259"/>
            <p:cNvSpPr>
              <a:spLocks noChangeShapeType="1"/>
            </p:cNvSpPr>
            <p:nvPr userDrawn="1"/>
          </p:nvSpPr>
          <p:spPr bwMode="auto">
            <a:xfrm>
              <a:off x="68738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1" name="Line 260"/>
            <p:cNvSpPr>
              <a:spLocks noChangeShapeType="1"/>
            </p:cNvSpPr>
            <p:nvPr userDrawn="1"/>
          </p:nvSpPr>
          <p:spPr bwMode="auto">
            <a:xfrm>
              <a:off x="7178675" y="38512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2" name="Line 261"/>
            <p:cNvSpPr>
              <a:spLocks noChangeShapeType="1"/>
            </p:cNvSpPr>
            <p:nvPr userDrawn="1"/>
          </p:nvSpPr>
          <p:spPr bwMode="auto">
            <a:xfrm>
              <a:off x="7478713" y="38512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3" name="Line 262"/>
            <p:cNvSpPr>
              <a:spLocks noChangeShapeType="1"/>
            </p:cNvSpPr>
            <p:nvPr userDrawn="1"/>
          </p:nvSpPr>
          <p:spPr bwMode="auto">
            <a:xfrm>
              <a:off x="7783513"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4" name="Line 263"/>
            <p:cNvSpPr>
              <a:spLocks noChangeShapeType="1"/>
            </p:cNvSpPr>
            <p:nvPr userDrawn="1"/>
          </p:nvSpPr>
          <p:spPr bwMode="auto">
            <a:xfrm>
              <a:off x="8086725" y="38512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5" name="Line 264"/>
            <p:cNvSpPr>
              <a:spLocks noChangeShapeType="1"/>
            </p:cNvSpPr>
            <p:nvPr userDrawn="1"/>
          </p:nvSpPr>
          <p:spPr bwMode="auto">
            <a:xfrm>
              <a:off x="6267450"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 name="Line 265"/>
            <p:cNvSpPr>
              <a:spLocks noChangeShapeType="1"/>
            </p:cNvSpPr>
            <p:nvPr userDrawn="1"/>
          </p:nvSpPr>
          <p:spPr bwMode="auto">
            <a:xfrm>
              <a:off x="657066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 name="Line 266"/>
            <p:cNvSpPr>
              <a:spLocks noChangeShapeType="1"/>
            </p:cNvSpPr>
            <p:nvPr userDrawn="1"/>
          </p:nvSpPr>
          <p:spPr bwMode="auto">
            <a:xfrm>
              <a:off x="68738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8" name="Line 267"/>
            <p:cNvSpPr>
              <a:spLocks noChangeShapeType="1"/>
            </p:cNvSpPr>
            <p:nvPr userDrawn="1"/>
          </p:nvSpPr>
          <p:spPr bwMode="auto">
            <a:xfrm>
              <a:off x="7178675" y="4206875"/>
              <a:ext cx="214313"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9" name="Line 268"/>
            <p:cNvSpPr>
              <a:spLocks noChangeShapeType="1"/>
            </p:cNvSpPr>
            <p:nvPr userDrawn="1"/>
          </p:nvSpPr>
          <p:spPr bwMode="auto">
            <a:xfrm>
              <a:off x="7478713" y="4206875"/>
              <a:ext cx="217488"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0" name="Line 269"/>
            <p:cNvSpPr>
              <a:spLocks noChangeShapeType="1"/>
            </p:cNvSpPr>
            <p:nvPr userDrawn="1"/>
          </p:nvSpPr>
          <p:spPr bwMode="auto">
            <a:xfrm>
              <a:off x="7783513"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1" name="Line 270"/>
            <p:cNvSpPr>
              <a:spLocks noChangeShapeType="1"/>
            </p:cNvSpPr>
            <p:nvPr userDrawn="1"/>
          </p:nvSpPr>
          <p:spPr bwMode="auto">
            <a:xfrm>
              <a:off x="8086725" y="4206875"/>
              <a:ext cx="215900" cy="0"/>
            </a:xfrm>
            <a:prstGeom prst="line">
              <a:avLst/>
            </a:prstGeom>
            <a:noFill/>
            <a:ln w="9525" cap="rnd">
              <a:solidFill>
                <a:srgbClr val="CCCCC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76" name="Text Placeholder 5"/>
          <p:cNvSpPr>
            <a:spLocks noGrp="1"/>
          </p:cNvSpPr>
          <p:nvPr>
            <p:ph type="body" sz="quarter" idx="11"/>
          </p:nvPr>
        </p:nvSpPr>
        <p:spPr>
          <a:xfrm>
            <a:off x="832655"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7" name="Text Placeholder 5"/>
          <p:cNvSpPr>
            <a:spLocks noGrp="1"/>
          </p:cNvSpPr>
          <p:nvPr>
            <p:ph type="body" sz="quarter" idx="14"/>
          </p:nvPr>
        </p:nvSpPr>
        <p:spPr>
          <a:xfrm>
            <a:off x="844987"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8" name="Text Placeholder 5"/>
          <p:cNvSpPr>
            <a:spLocks noGrp="1"/>
          </p:cNvSpPr>
          <p:nvPr>
            <p:ph type="body" sz="quarter" idx="15"/>
          </p:nvPr>
        </p:nvSpPr>
        <p:spPr>
          <a:xfrm>
            <a:off x="3540493"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79" name="Text Placeholder 5"/>
          <p:cNvSpPr>
            <a:spLocks noGrp="1"/>
          </p:cNvSpPr>
          <p:nvPr>
            <p:ph type="body" sz="quarter" idx="16"/>
          </p:nvPr>
        </p:nvSpPr>
        <p:spPr>
          <a:xfrm>
            <a:off x="3539946"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0" name="Text Placeholder 5"/>
          <p:cNvSpPr>
            <a:spLocks noGrp="1"/>
          </p:cNvSpPr>
          <p:nvPr>
            <p:ph type="body" sz="quarter" idx="17"/>
          </p:nvPr>
        </p:nvSpPr>
        <p:spPr>
          <a:xfrm>
            <a:off x="6247237" y="4440888"/>
            <a:ext cx="2077972" cy="446654"/>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81" name="Text Placeholder 5"/>
          <p:cNvSpPr>
            <a:spLocks noGrp="1"/>
          </p:cNvSpPr>
          <p:nvPr>
            <p:ph type="body" sz="quarter" idx="18"/>
          </p:nvPr>
        </p:nvSpPr>
        <p:spPr>
          <a:xfrm>
            <a:off x="6246690" y="4887542"/>
            <a:ext cx="2077972" cy="125290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2" name="Text Placeholder 5"/>
          <p:cNvSpPr>
            <a:spLocks noGrp="1"/>
          </p:cNvSpPr>
          <p:nvPr>
            <p:ph type="body" sz="quarter" idx="19"/>
          </p:nvPr>
        </p:nvSpPr>
        <p:spPr>
          <a:xfrm>
            <a:off x="715963" y="1795461"/>
            <a:ext cx="2281237" cy="406401"/>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
        <p:nvSpPr>
          <p:cNvPr id="284" name="Text Placeholder 283"/>
          <p:cNvSpPr>
            <a:spLocks noGrp="1"/>
          </p:cNvSpPr>
          <p:nvPr>
            <p:ph type="body" sz="quarter" idx="20"/>
          </p:nvPr>
        </p:nvSpPr>
        <p:spPr>
          <a:xfrm>
            <a:off x="3432175" y="1795462"/>
            <a:ext cx="2279650" cy="409575"/>
          </a:xfrm>
          <a:prstGeom prst="rect">
            <a:avLst/>
          </a:prstGeom>
        </p:spPr>
        <p:txBody>
          <a:bodyPr/>
          <a:lstStyle>
            <a:lvl1pPr marL="0" indent="0" algn="ctr">
              <a:buNone/>
              <a:defRPr>
                <a:solidFill>
                  <a:schemeClr val="bg1"/>
                </a:solidFill>
                <a:latin typeface="Gill Sans MT" panose="020B0502020104020203" pitchFamily="34" charset="0"/>
              </a:defRPr>
            </a:lvl1pPr>
            <a:lvl2pPr marL="457200" indent="0">
              <a:buNone/>
              <a:defRPr/>
            </a:lvl2pPr>
          </a:lstStyle>
          <a:p>
            <a:pPr lvl="0"/>
            <a:r>
              <a:rPr lang="en-US" dirty="0"/>
              <a:t>Edit Master text styles</a:t>
            </a:r>
          </a:p>
        </p:txBody>
      </p:sp>
      <p:sp>
        <p:nvSpPr>
          <p:cNvPr id="286" name="Text Placeholder 285"/>
          <p:cNvSpPr>
            <a:spLocks noGrp="1"/>
          </p:cNvSpPr>
          <p:nvPr>
            <p:ph type="body" sz="quarter" idx="21"/>
          </p:nvPr>
        </p:nvSpPr>
        <p:spPr>
          <a:xfrm>
            <a:off x="6146800" y="1795463"/>
            <a:ext cx="2281238" cy="406400"/>
          </a:xfrm>
          <a:prstGeom prst="rect">
            <a:avLst/>
          </a:prstGeom>
        </p:spPr>
        <p:txBody>
          <a:bodyPr/>
          <a:lstStyle>
            <a:lvl1pPr marL="0" indent="0" algn="ctr">
              <a:buNone/>
              <a:defRPr>
                <a:solidFill>
                  <a:schemeClr val="bg1"/>
                </a:solidFill>
              </a:defRPr>
            </a:lvl1pPr>
            <a:lvl2pPr marL="457200" indent="0">
              <a:buNone/>
              <a:defRPr/>
            </a:lvl2pPr>
          </a:lstStyle>
          <a:p>
            <a:pPr lvl="0"/>
            <a:r>
              <a:rPr lang="en-US" dirty="0"/>
              <a:t>Edit Master text styles</a:t>
            </a:r>
          </a:p>
        </p:txBody>
      </p:sp>
      <p:sp>
        <p:nvSpPr>
          <p:cNvPr id="28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895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grpSp>
        <p:nvGrpSpPr>
          <p:cNvPr id="35" name="Group 34"/>
          <p:cNvGrpSpPr/>
          <p:nvPr userDrawn="1"/>
        </p:nvGrpSpPr>
        <p:grpSpPr>
          <a:xfrm>
            <a:off x="845534" y="1624840"/>
            <a:ext cx="2077971" cy="2069245"/>
            <a:chOff x="3060700" y="1908175"/>
            <a:chExt cx="3024188" cy="3011488"/>
          </a:xfrm>
        </p:grpSpPr>
        <p:sp>
          <p:nvSpPr>
            <p:cNvPr id="8"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userDrawn="1"/>
        </p:nvGrpSpPr>
        <p:grpSpPr>
          <a:xfrm>
            <a:off x="3558349" y="1624840"/>
            <a:ext cx="2077971" cy="2069245"/>
            <a:chOff x="3060700" y="1908175"/>
            <a:chExt cx="3024188" cy="3011488"/>
          </a:xfrm>
        </p:grpSpPr>
        <p:sp>
          <p:nvSpPr>
            <p:cNvPr id="37"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p:cNvGrpSpPr/>
          <p:nvPr userDrawn="1"/>
        </p:nvGrpSpPr>
        <p:grpSpPr>
          <a:xfrm>
            <a:off x="6271164" y="1624840"/>
            <a:ext cx="2077971" cy="2069245"/>
            <a:chOff x="3060700" y="1908175"/>
            <a:chExt cx="3024188" cy="3011488"/>
          </a:xfrm>
        </p:grpSpPr>
        <p:sp>
          <p:nvSpPr>
            <p:cNvPr id="65"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4" name="Text Placeholder 5"/>
          <p:cNvSpPr>
            <a:spLocks noGrp="1"/>
          </p:cNvSpPr>
          <p:nvPr>
            <p:ph type="body" sz="quarter" idx="11"/>
          </p:nvPr>
        </p:nvSpPr>
        <p:spPr>
          <a:xfrm>
            <a:off x="845534" y="3894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7" name="Text Placeholder 5"/>
          <p:cNvSpPr>
            <a:spLocks noGrp="1"/>
          </p:cNvSpPr>
          <p:nvPr>
            <p:ph type="body" sz="quarter" idx="14"/>
          </p:nvPr>
        </p:nvSpPr>
        <p:spPr>
          <a:xfrm>
            <a:off x="844987" y="4279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98" name="Text Placeholder 5"/>
          <p:cNvSpPr>
            <a:spLocks noGrp="1"/>
          </p:cNvSpPr>
          <p:nvPr>
            <p:ph type="body" sz="quarter" idx="15"/>
          </p:nvPr>
        </p:nvSpPr>
        <p:spPr>
          <a:xfrm>
            <a:off x="3558349" y="3882656"/>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9" name="Text Placeholder 5"/>
          <p:cNvSpPr>
            <a:spLocks noGrp="1"/>
          </p:cNvSpPr>
          <p:nvPr>
            <p:ph type="body" sz="quarter" idx="16"/>
          </p:nvPr>
        </p:nvSpPr>
        <p:spPr>
          <a:xfrm>
            <a:off x="3557802" y="4267976"/>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0" name="Text Placeholder 5"/>
          <p:cNvSpPr>
            <a:spLocks noGrp="1"/>
          </p:cNvSpPr>
          <p:nvPr>
            <p:ph type="body" sz="quarter" idx="17"/>
          </p:nvPr>
        </p:nvSpPr>
        <p:spPr>
          <a:xfrm>
            <a:off x="6273057" y="3855522"/>
            <a:ext cx="2077972"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1" name="Text Placeholder 5"/>
          <p:cNvSpPr>
            <a:spLocks noGrp="1"/>
          </p:cNvSpPr>
          <p:nvPr>
            <p:ph type="body" sz="quarter" idx="18"/>
          </p:nvPr>
        </p:nvSpPr>
        <p:spPr>
          <a:xfrm>
            <a:off x="6272510" y="4240842"/>
            <a:ext cx="2077972" cy="15688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3619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grpSp>
        <p:nvGrpSpPr>
          <p:cNvPr id="3" name="Group 2"/>
          <p:cNvGrpSpPr/>
          <p:nvPr userDrawn="1"/>
        </p:nvGrpSpPr>
        <p:grpSpPr>
          <a:xfrm>
            <a:off x="626590" y="1706116"/>
            <a:ext cx="3031008" cy="3018279"/>
            <a:chOff x="3060700" y="1908175"/>
            <a:chExt cx="3024188" cy="3011488"/>
          </a:xfrm>
        </p:grpSpPr>
        <p:sp>
          <p:nvSpPr>
            <p:cNvPr id="4" name="Oval 6"/>
            <p:cNvSpPr>
              <a:spLocks noChangeArrowheads="1"/>
            </p:cNvSpPr>
            <p:nvPr userDrawn="1"/>
          </p:nvSpPr>
          <p:spPr bwMode="auto">
            <a:xfrm>
              <a:off x="3060700" y="1908175"/>
              <a:ext cx="3024188" cy="3011488"/>
            </a:xfrm>
            <a:prstGeom prst="ellipse">
              <a:avLst/>
            </a:pr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9"/>
            <p:cNvSpPr>
              <a:spLocks/>
            </p:cNvSpPr>
            <p:nvPr userDrawn="1"/>
          </p:nvSpPr>
          <p:spPr bwMode="auto">
            <a:xfrm>
              <a:off x="4521200" y="1981200"/>
              <a:ext cx="101600" cy="100013"/>
            </a:xfrm>
            <a:custGeom>
              <a:avLst/>
              <a:gdLst>
                <a:gd name="T0" fmla="*/ 46 w 46"/>
                <a:gd name="T1" fmla="*/ 23 h 45"/>
                <a:gd name="T2" fmla="*/ 23 w 46"/>
                <a:gd name="T3" fmla="*/ 0 h 45"/>
                <a:gd name="T4" fmla="*/ 0 w 46"/>
                <a:gd name="T5" fmla="*/ 22 h 45"/>
                <a:gd name="T6" fmla="*/ 23 w 46"/>
                <a:gd name="T7" fmla="*/ 45 h 45"/>
                <a:gd name="T8" fmla="*/ 46 w 46"/>
                <a:gd name="T9" fmla="*/ 23 h 45"/>
              </a:gdLst>
              <a:ahLst/>
              <a:cxnLst>
                <a:cxn ang="0">
                  <a:pos x="T0" y="T1"/>
                </a:cxn>
                <a:cxn ang="0">
                  <a:pos x="T2" y="T3"/>
                </a:cxn>
                <a:cxn ang="0">
                  <a:pos x="T4" y="T5"/>
                </a:cxn>
                <a:cxn ang="0">
                  <a:pos x="T6" y="T7"/>
                </a:cxn>
                <a:cxn ang="0">
                  <a:pos x="T8" y="T9"/>
                </a:cxn>
              </a:cxnLst>
              <a:rect l="0" t="0" r="r" b="b"/>
              <a:pathLst>
                <a:path w="46" h="45">
                  <a:moveTo>
                    <a:pt x="46" y="23"/>
                  </a:moveTo>
                  <a:cubicBezTo>
                    <a:pt x="46" y="10"/>
                    <a:pt x="36" y="0"/>
                    <a:pt x="23" y="0"/>
                  </a:cubicBezTo>
                  <a:cubicBezTo>
                    <a:pt x="11" y="0"/>
                    <a:pt x="0" y="10"/>
                    <a:pt x="0" y="22"/>
                  </a:cubicBezTo>
                  <a:cubicBezTo>
                    <a:pt x="0" y="35"/>
                    <a:pt x="10" y="45"/>
                    <a:pt x="23" y="45"/>
                  </a:cubicBezTo>
                  <a:cubicBezTo>
                    <a:pt x="35" y="45"/>
                    <a:pt x="46" y="35"/>
                    <a:pt x="46" y="2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userDrawn="1"/>
          </p:nvSpPr>
          <p:spPr bwMode="auto">
            <a:xfrm>
              <a:off x="4521200" y="4743450"/>
              <a:ext cx="101600" cy="100013"/>
            </a:xfrm>
            <a:custGeom>
              <a:avLst/>
              <a:gdLst>
                <a:gd name="T0" fmla="*/ 0 w 46"/>
                <a:gd name="T1" fmla="*/ 22 h 45"/>
                <a:gd name="T2" fmla="*/ 23 w 46"/>
                <a:gd name="T3" fmla="*/ 45 h 45"/>
                <a:gd name="T4" fmla="*/ 46 w 46"/>
                <a:gd name="T5" fmla="*/ 23 h 45"/>
                <a:gd name="T6" fmla="*/ 23 w 46"/>
                <a:gd name="T7" fmla="*/ 0 h 45"/>
                <a:gd name="T8" fmla="*/ 0 w 46"/>
                <a:gd name="T9" fmla="*/ 22 h 45"/>
              </a:gdLst>
              <a:ahLst/>
              <a:cxnLst>
                <a:cxn ang="0">
                  <a:pos x="T0" y="T1"/>
                </a:cxn>
                <a:cxn ang="0">
                  <a:pos x="T2" y="T3"/>
                </a:cxn>
                <a:cxn ang="0">
                  <a:pos x="T4" y="T5"/>
                </a:cxn>
                <a:cxn ang="0">
                  <a:pos x="T6" y="T7"/>
                </a:cxn>
                <a:cxn ang="0">
                  <a:pos x="T8" y="T9"/>
                </a:cxn>
              </a:cxnLst>
              <a:rect l="0" t="0" r="r" b="b"/>
              <a:pathLst>
                <a:path w="46" h="45">
                  <a:moveTo>
                    <a:pt x="0" y="22"/>
                  </a:moveTo>
                  <a:cubicBezTo>
                    <a:pt x="0" y="35"/>
                    <a:pt x="10" y="45"/>
                    <a:pt x="23" y="45"/>
                  </a:cubicBezTo>
                  <a:cubicBezTo>
                    <a:pt x="35" y="45"/>
                    <a:pt x="46" y="35"/>
                    <a:pt x="46" y="23"/>
                  </a:cubicBezTo>
                  <a:cubicBezTo>
                    <a:pt x="46" y="10"/>
                    <a:pt x="36" y="0"/>
                    <a:pt x="23" y="0"/>
                  </a:cubicBezTo>
                  <a:cubicBezTo>
                    <a:pt x="11" y="0"/>
                    <a:pt x="0" y="10"/>
                    <a:pt x="0" y="2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userDrawn="1"/>
          </p:nvSpPr>
          <p:spPr bwMode="auto">
            <a:xfrm>
              <a:off x="3819525" y="2159000"/>
              <a:ext cx="115888" cy="115888"/>
            </a:xfrm>
            <a:custGeom>
              <a:avLst/>
              <a:gdLst>
                <a:gd name="T0" fmla="*/ 46 w 52"/>
                <a:gd name="T1" fmla="*/ 15 h 52"/>
                <a:gd name="T2" fmla="*/ 15 w 52"/>
                <a:gd name="T3" fmla="*/ 6 h 52"/>
                <a:gd name="T4" fmla="*/ 7 w 52"/>
                <a:gd name="T5" fmla="*/ 37 h 52"/>
                <a:gd name="T6" fmla="*/ 37 w 52"/>
                <a:gd name="T7" fmla="*/ 46 h 52"/>
                <a:gd name="T8" fmla="*/ 46 w 52"/>
                <a:gd name="T9" fmla="*/ 15 h 52"/>
              </a:gdLst>
              <a:ahLst/>
              <a:cxnLst>
                <a:cxn ang="0">
                  <a:pos x="T0" y="T1"/>
                </a:cxn>
                <a:cxn ang="0">
                  <a:pos x="T2" y="T3"/>
                </a:cxn>
                <a:cxn ang="0">
                  <a:pos x="T4" y="T5"/>
                </a:cxn>
                <a:cxn ang="0">
                  <a:pos x="T6" y="T7"/>
                </a:cxn>
                <a:cxn ang="0">
                  <a:pos x="T8" y="T9"/>
                </a:cxn>
              </a:cxnLst>
              <a:rect l="0" t="0" r="r" b="b"/>
              <a:pathLst>
                <a:path w="52" h="52">
                  <a:moveTo>
                    <a:pt x="46" y="15"/>
                  </a:moveTo>
                  <a:cubicBezTo>
                    <a:pt x="40" y="4"/>
                    <a:pt x="26" y="0"/>
                    <a:pt x="15" y="6"/>
                  </a:cubicBezTo>
                  <a:cubicBezTo>
                    <a:pt x="4" y="12"/>
                    <a:pt x="0" y="26"/>
                    <a:pt x="7" y="37"/>
                  </a:cubicBezTo>
                  <a:cubicBezTo>
                    <a:pt x="13" y="48"/>
                    <a:pt x="27" y="52"/>
                    <a:pt x="37" y="46"/>
                  </a:cubicBezTo>
                  <a:cubicBezTo>
                    <a:pt x="48" y="39"/>
                    <a:pt x="52" y="26"/>
                    <a:pt x="4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userDrawn="1"/>
          </p:nvSpPr>
          <p:spPr bwMode="auto">
            <a:xfrm>
              <a:off x="5208588" y="4549775"/>
              <a:ext cx="115888" cy="115888"/>
            </a:xfrm>
            <a:custGeom>
              <a:avLst/>
              <a:gdLst>
                <a:gd name="T0" fmla="*/ 6 w 52"/>
                <a:gd name="T1" fmla="*/ 37 h 52"/>
                <a:gd name="T2" fmla="*/ 37 w 52"/>
                <a:gd name="T3" fmla="*/ 46 h 52"/>
                <a:gd name="T4" fmla="*/ 45 w 52"/>
                <a:gd name="T5" fmla="*/ 15 h 52"/>
                <a:gd name="T6" fmla="*/ 15 w 52"/>
                <a:gd name="T7" fmla="*/ 6 h 52"/>
                <a:gd name="T8" fmla="*/ 6 w 52"/>
                <a:gd name="T9" fmla="*/ 37 h 52"/>
              </a:gdLst>
              <a:ahLst/>
              <a:cxnLst>
                <a:cxn ang="0">
                  <a:pos x="T0" y="T1"/>
                </a:cxn>
                <a:cxn ang="0">
                  <a:pos x="T2" y="T3"/>
                </a:cxn>
                <a:cxn ang="0">
                  <a:pos x="T4" y="T5"/>
                </a:cxn>
                <a:cxn ang="0">
                  <a:pos x="T6" y="T7"/>
                </a:cxn>
                <a:cxn ang="0">
                  <a:pos x="T8" y="T9"/>
                </a:cxn>
              </a:cxnLst>
              <a:rect l="0" t="0" r="r" b="b"/>
              <a:pathLst>
                <a:path w="52" h="52">
                  <a:moveTo>
                    <a:pt x="6" y="37"/>
                  </a:moveTo>
                  <a:cubicBezTo>
                    <a:pt x="12" y="48"/>
                    <a:pt x="26" y="52"/>
                    <a:pt x="37" y="46"/>
                  </a:cubicBezTo>
                  <a:cubicBezTo>
                    <a:pt x="48" y="40"/>
                    <a:pt x="52" y="26"/>
                    <a:pt x="45" y="15"/>
                  </a:cubicBezTo>
                  <a:cubicBezTo>
                    <a:pt x="39" y="4"/>
                    <a:pt x="25" y="0"/>
                    <a:pt x="15" y="6"/>
                  </a:cubicBezTo>
                  <a:cubicBezTo>
                    <a:pt x="4" y="13"/>
                    <a:pt x="0" y="26"/>
                    <a:pt x="6"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userDrawn="1"/>
          </p:nvSpPr>
          <p:spPr bwMode="auto">
            <a:xfrm>
              <a:off x="3313113" y="2665412"/>
              <a:ext cx="115888" cy="114300"/>
            </a:xfrm>
            <a:custGeom>
              <a:avLst/>
              <a:gdLst>
                <a:gd name="T0" fmla="*/ 37 w 52"/>
                <a:gd name="T1" fmla="*/ 6 h 51"/>
                <a:gd name="T2" fmla="*/ 6 w 52"/>
                <a:gd name="T3" fmla="*/ 14 h 51"/>
                <a:gd name="T4" fmla="*/ 14 w 52"/>
                <a:gd name="T5" fmla="*/ 45 h 51"/>
                <a:gd name="T6" fmla="*/ 45 w 52"/>
                <a:gd name="T7" fmla="*/ 37 h 51"/>
                <a:gd name="T8" fmla="*/ 37 w 52"/>
                <a:gd name="T9" fmla="*/ 6 h 51"/>
              </a:gdLst>
              <a:ahLst/>
              <a:cxnLst>
                <a:cxn ang="0">
                  <a:pos x="T0" y="T1"/>
                </a:cxn>
                <a:cxn ang="0">
                  <a:pos x="T2" y="T3"/>
                </a:cxn>
                <a:cxn ang="0">
                  <a:pos x="T4" y="T5"/>
                </a:cxn>
                <a:cxn ang="0">
                  <a:pos x="T6" y="T7"/>
                </a:cxn>
                <a:cxn ang="0">
                  <a:pos x="T8" y="T9"/>
                </a:cxn>
              </a:cxnLst>
              <a:rect l="0" t="0" r="r" b="b"/>
              <a:pathLst>
                <a:path w="52" h="51">
                  <a:moveTo>
                    <a:pt x="37" y="6"/>
                  </a:moveTo>
                  <a:cubicBezTo>
                    <a:pt x="27" y="0"/>
                    <a:pt x="13" y="3"/>
                    <a:pt x="6" y="14"/>
                  </a:cubicBezTo>
                  <a:cubicBezTo>
                    <a:pt x="0" y="25"/>
                    <a:pt x="4" y="38"/>
                    <a:pt x="14" y="45"/>
                  </a:cubicBezTo>
                  <a:cubicBezTo>
                    <a:pt x="25" y="51"/>
                    <a:pt x="39" y="48"/>
                    <a:pt x="45" y="37"/>
                  </a:cubicBezTo>
                  <a:cubicBezTo>
                    <a:pt x="52" y="26"/>
                    <a:pt x="48" y="12"/>
                    <a:pt x="37"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userDrawn="1"/>
          </p:nvSpPr>
          <p:spPr bwMode="auto">
            <a:xfrm>
              <a:off x="5715000" y="4044950"/>
              <a:ext cx="115888" cy="114300"/>
            </a:xfrm>
            <a:custGeom>
              <a:avLst/>
              <a:gdLst>
                <a:gd name="T0" fmla="*/ 15 w 52"/>
                <a:gd name="T1" fmla="*/ 45 h 51"/>
                <a:gd name="T2" fmla="*/ 46 w 52"/>
                <a:gd name="T3" fmla="*/ 37 h 51"/>
                <a:gd name="T4" fmla="*/ 38 w 52"/>
                <a:gd name="T5" fmla="*/ 6 h 51"/>
                <a:gd name="T6" fmla="*/ 7 w 52"/>
                <a:gd name="T7" fmla="*/ 14 h 51"/>
                <a:gd name="T8" fmla="*/ 15 w 52"/>
                <a:gd name="T9" fmla="*/ 45 h 51"/>
              </a:gdLst>
              <a:ahLst/>
              <a:cxnLst>
                <a:cxn ang="0">
                  <a:pos x="T0" y="T1"/>
                </a:cxn>
                <a:cxn ang="0">
                  <a:pos x="T2" y="T3"/>
                </a:cxn>
                <a:cxn ang="0">
                  <a:pos x="T4" y="T5"/>
                </a:cxn>
                <a:cxn ang="0">
                  <a:pos x="T6" y="T7"/>
                </a:cxn>
                <a:cxn ang="0">
                  <a:pos x="T8" y="T9"/>
                </a:cxn>
              </a:cxnLst>
              <a:rect l="0" t="0" r="r" b="b"/>
              <a:pathLst>
                <a:path w="52" h="51">
                  <a:moveTo>
                    <a:pt x="15" y="45"/>
                  </a:moveTo>
                  <a:cubicBezTo>
                    <a:pt x="25" y="51"/>
                    <a:pt x="39" y="48"/>
                    <a:pt x="46" y="37"/>
                  </a:cubicBezTo>
                  <a:cubicBezTo>
                    <a:pt x="52" y="26"/>
                    <a:pt x="48" y="13"/>
                    <a:pt x="38" y="6"/>
                  </a:cubicBezTo>
                  <a:cubicBezTo>
                    <a:pt x="27" y="0"/>
                    <a:pt x="13" y="3"/>
                    <a:pt x="7" y="14"/>
                  </a:cubicBezTo>
                  <a:cubicBezTo>
                    <a:pt x="0" y="25"/>
                    <a:pt x="4" y="39"/>
                    <a:pt x="15" y="4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5"/>
            <p:cNvSpPr>
              <a:spLocks/>
            </p:cNvSpPr>
            <p:nvPr userDrawn="1"/>
          </p:nvSpPr>
          <p:spPr bwMode="auto">
            <a:xfrm>
              <a:off x="3135313" y="3360737"/>
              <a:ext cx="100013" cy="103188"/>
            </a:xfrm>
            <a:custGeom>
              <a:avLst/>
              <a:gdLst>
                <a:gd name="T0" fmla="*/ 23 w 45"/>
                <a:gd name="T1" fmla="*/ 0 h 46"/>
                <a:gd name="T2" fmla="*/ 0 w 45"/>
                <a:gd name="T3" fmla="*/ 23 h 46"/>
                <a:gd name="T4" fmla="*/ 22 w 45"/>
                <a:gd name="T5" fmla="*/ 46 h 46"/>
                <a:gd name="T6" fmla="*/ 45 w 45"/>
                <a:gd name="T7" fmla="*/ 23 h 46"/>
                <a:gd name="T8" fmla="*/ 23 w 45"/>
                <a:gd name="T9" fmla="*/ 0 h 46"/>
              </a:gdLst>
              <a:ahLst/>
              <a:cxnLst>
                <a:cxn ang="0">
                  <a:pos x="T0" y="T1"/>
                </a:cxn>
                <a:cxn ang="0">
                  <a:pos x="T2" y="T3"/>
                </a:cxn>
                <a:cxn ang="0">
                  <a:pos x="T4" y="T5"/>
                </a:cxn>
                <a:cxn ang="0">
                  <a:pos x="T6" y="T7"/>
                </a:cxn>
                <a:cxn ang="0">
                  <a:pos x="T8" y="T9"/>
                </a:cxn>
              </a:cxnLst>
              <a:rect l="0" t="0" r="r" b="b"/>
              <a:pathLst>
                <a:path w="45" h="46">
                  <a:moveTo>
                    <a:pt x="23" y="0"/>
                  </a:moveTo>
                  <a:cubicBezTo>
                    <a:pt x="10" y="0"/>
                    <a:pt x="0" y="10"/>
                    <a:pt x="0" y="23"/>
                  </a:cubicBezTo>
                  <a:cubicBezTo>
                    <a:pt x="0" y="35"/>
                    <a:pt x="10" y="46"/>
                    <a:pt x="22" y="46"/>
                  </a:cubicBezTo>
                  <a:cubicBezTo>
                    <a:pt x="35" y="46"/>
                    <a:pt x="45" y="36"/>
                    <a:pt x="45" y="23"/>
                  </a:cubicBezTo>
                  <a:cubicBezTo>
                    <a:pt x="45" y="11"/>
                    <a:pt x="35" y="0"/>
                    <a:pt x="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6"/>
            <p:cNvSpPr>
              <a:spLocks/>
            </p:cNvSpPr>
            <p:nvPr userDrawn="1"/>
          </p:nvSpPr>
          <p:spPr bwMode="auto">
            <a:xfrm>
              <a:off x="5908675" y="3360737"/>
              <a:ext cx="100013" cy="103188"/>
            </a:xfrm>
            <a:custGeom>
              <a:avLst/>
              <a:gdLst>
                <a:gd name="T0" fmla="*/ 22 w 45"/>
                <a:gd name="T1" fmla="*/ 46 h 46"/>
                <a:gd name="T2" fmla="*/ 45 w 45"/>
                <a:gd name="T3" fmla="*/ 23 h 46"/>
                <a:gd name="T4" fmla="*/ 23 w 45"/>
                <a:gd name="T5" fmla="*/ 0 h 46"/>
                <a:gd name="T6" fmla="*/ 0 w 45"/>
                <a:gd name="T7" fmla="*/ 23 h 46"/>
                <a:gd name="T8" fmla="*/ 22 w 45"/>
                <a:gd name="T9" fmla="*/ 46 h 46"/>
              </a:gdLst>
              <a:ahLst/>
              <a:cxnLst>
                <a:cxn ang="0">
                  <a:pos x="T0" y="T1"/>
                </a:cxn>
                <a:cxn ang="0">
                  <a:pos x="T2" y="T3"/>
                </a:cxn>
                <a:cxn ang="0">
                  <a:pos x="T4" y="T5"/>
                </a:cxn>
                <a:cxn ang="0">
                  <a:pos x="T6" y="T7"/>
                </a:cxn>
                <a:cxn ang="0">
                  <a:pos x="T8" y="T9"/>
                </a:cxn>
              </a:cxnLst>
              <a:rect l="0" t="0" r="r" b="b"/>
              <a:pathLst>
                <a:path w="45" h="46">
                  <a:moveTo>
                    <a:pt x="22" y="46"/>
                  </a:moveTo>
                  <a:cubicBezTo>
                    <a:pt x="35" y="46"/>
                    <a:pt x="45" y="36"/>
                    <a:pt x="45" y="23"/>
                  </a:cubicBezTo>
                  <a:cubicBezTo>
                    <a:pt x="45" y="11"/>
                    <a:pt x="35" y="0"/>
                    <a:pt x="23" y="0"/>
                  </a:cubicBezTo>
                  <a:cubicBezTo>
                    <a:pt x="10" y="0"/>
                    <a:pt x="0" y="10"/>
                    <a:pt x="0" y="23"/>
                  </a:cubicBezTo>
                  <a:cubicBezTo>
                    <a:pt x="0" y="35"/>
                    <a:pt x="10" y="46"/>
                    <a:pt x="22"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p:cNvSpPr>
              <a:spLocks/>
            </p:cNvSpPr>
            <p:nvPr userDrawn="1"/>
          </p:nvSpPr>
          <p:spPr bwMode="auto">
            <a:xfrm>
              <a:off x="3313113" y="4044950"/>
              <a:ext cx="115888" cy="115888"/>
            </a:xfrm>
            <a:custGeom>
              <a:avLst/>
              <a:gdLst>
                <a:gd name="T0" fmla="*/ 15 w 52"/>
                <a:gd name="T1" fmla="*/ 6 h 52"/>
                <a:gd name="T2" fmla="*/ 6 w 52"/>
                <a:gd name="T3" fmla="*/ 37 h 52"/>
                <a:gd name="T4" fmla="*/ 37 w 52"/>
                <a:gd name="T5" fmla="*/ 45 h 52"/>
                <a:gd name="T6" fmla="*/ 46 w 52"/>
                <a:gd name="T7" fmla="*/ 15 h 52"/>
                <a:gd name="T8" fmla="*/ 15 w 52"/>
                <a:gd name="T9" fmla="*/ 6 h 52"/>
              </a:gdLst>
              <a:ahLst/>
              <a:cxnLst>
                <a:cxn ang="0">
                  <a:pos x="T0" y="T1"/>
                </a:cxn>
                <a:cxn ang="0">
                  <a:pos x="T2" y="T3"/>
                </a:cxn>
                <a:cxn ang="0">
                  <a:pos x="T4" y="T5"/>
                </a:cxn>
                <a:cxn ang="0">
                  <a:pos x="T6" y="T7"/>
                </a:cxn>
                <a:cxn ang="0">
                  <a:pos x="T8" y="T9"/>
                </a:cxn>
              </a:cxnLst>
              <a:rect l="0" t="0" r="r" b="b"/>
              <a:pathLst>
                <a:path w="52" h="52">
                  <a:moveTo>
                    <a:pt x="15" y="6"/>
                  </a:moveTo>
                  <a:cubicBezTo>
                    <a:pt x="4" y="12"/>
                    <a:pt x="0" y="26"/>
                    <a:pt x="6" y="37"/>
                  </a:cubicBezTo>
                  <a:cubicBezTo>
                    <a:pt x="12" y="48"/>
                    <a:pt x="26" y="52"/>
                    <a:pt x="37" y="45"/>
                  </a:cubicBezTo>
                  <a:cubicBezTo>
                    <a:pt x="48" y="39"/>
                    <a:pt x="52" y="25"/>
                    <a:pt x="46" y="15"/>
                  </a:cubicBezTo>
                  <a:cubicBezTo>
                    <a:pt x="39" y="4"/>
                    <a:pt x="26" y="0"/>
                    <a:pt x="15" y="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p:cNvSpPr>
              <a:spLocks/>
            </p:cNvSpPr>
            <p:nvPr userDrawn="1"/>
          </p:nvSpPr>
          <p:spPr bwMode="auto">
            <a:xfrm>
              <a:off x="5715000" y="2663825"/>
              <a:ext cx="115888" cy="115888"/>
            </a:xfrm>
            <a:custGeom>
              <a:avLst/>
              <a:gdLst>
                <a:gd name="T0" fmla="*/ 37 w 52"/>
                <a:gd name="T1" fmla="*/ 46 h 52"/>
                <a:gd name="T2" fmla="*/ 46 w 52"/>
                <a:gd name="T3" fmla="*/ 15 h 52"/>
                <a:gd name="T4" fmla="*/ 15 w 52"/>
                <a:gd name="T5" fmla="*/ 7 h 52"/>
                <a:gd name="T6" fmla="*/ 6 w 52"/>
                <a:gd name="T7" fmla="*/ 37 h 52"/>
                <a:gd name="T8" fmla="*/ 37 w 52"/>
                <a:gd name="T9" fmla="*/ 46 h 52"/>
              </a:gdLst>
              <a:ahLst/>
              <a:cxnLst>
                <a:cxn ang="0">
                  <a:pos x="T0" y="T1"/>
                </a:cxn>
                <a:cxn ang="0">
                  <a:pos x="T2" y="T3"/>
                </a:cxn>
                <a:cxn ang="0">
                  <a:pos x="T4" y="T5"/>
                </a:cxn>
                <a:cxn ang="0">
                  <a:pos x="T6" y="T7"/>
                </a:cxn>
                <a:cxn ang="0">
                  <a:pos x="T8" y="T9"/>
                </a:cxn>
              </a:cxnLst>
              <a:rect l="0" t="0" r="r" b="b"/>
              <a:pathLst>
                <a:path w="52" h="52">
                  <a:moveTo>
                    <a:pt x="37" y="46"/>
                  </a:moveTo>
                  <a:cubicBezTo>
                    <a:pt x="48" y="40"/>
                    <a:pt x="52" y="26"/>
                    <a:pt x="46" y="15"/>
                  </a:cubicBezTo>
                  <a:cubicBezTo>
                    <a:pt x="40" y="4"/>
                    <a:pt x="26" y="0"/>
                    <a:pt x="15" y="7"/>
                  </a:cubicBezTo>
                  <a:cubicBezTo>
                    <a:pt x="4" y="13"/>
                    <a:pt x="0" y="27"/>
                    <a:pt x="6" y="37"/>
                  </a:cubicBezTo>
                  <a:cubicBezTo>
                    <a:pt x="13" y="48"/>
                    <a:pt x="26" y="52"/>
                    <a:pt x="37" y="46"/>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p:cNvSpPr>
              <a:spLocks/>
            </p:cNvSpPr>
            <p:nvPr userDrawn="1"/>
          </p:nvSpPr>
          <p:spPr bwMode="auto">
            <a:xfrm>
              <a:off x="3822700" y="4549775"/>
              <a:ext cx="112713" cy="115888"/>
            </a:xfrm>
            <a:custGeom>
              <a:avLst/>
              <a:gdLst>
                <a:gd name="T0" fmla="*/ 6 w 51"/>
                <a:gd name="T1" fmla="*/ 15 h 52"/>
                <a:gd name="T2" fmla="*/ 14 w 51"/>
                <a:gd name="T3" fmla="*/ 46 h 52"/>
                <a:gd name="T4" fmla="*/ 45 w 51"/>
                <a:gd name="T5" fmla="*/ 38 h 52"/>
                <a:gd name="T6" fmla="*/ 37 w 51"/>
                <a:gd name="T7" fmla="*/ 7 h 52"/>
                <a:gd name="T8" fmla="*/ 6 w 51"/>
                <a:gd name="T9" fmla="*/ 15 h 52"/>
              </a:gdLst>
              <a:ahLst/>
              <a:cxnLst>
                <a:cxn ang="0">
                  <a:pos x="T0" y="T1"/>
                </a:cxn>
                <a:cxn ang="0">
                  <a:pos x="T2" y="T3"/>
                </a:cxn>
                <a:cxn ang="0">
                  <a:pos x="T4" y="T5"/>
                </a:cxn>
                <a:cxn ang="0">
                  <a:pos x="T6" y="T7"/>
                </a:cxn>
                <a:cxn ang="0">
                  <a:pos x="T8" y="T9"/>
                </a:cxn>
              </a:cxnLst>
              <a:rect l="0" t="0" r="r" b="b"/>
              <a:pathLst>
                <a:path w="51" h="52">
                  <a:moveTo>
                    <a:pt x="6" y="15"/>
                  </a:moveTo>
                  <a:cubicBezTo>
                    <a:pt x="0" y="25"/>
                    <a:pt x="3" y="39"/>
                    <a:pt x="14" y="46"/>
                  </a:cubicBezTo>
                  <a:cubicBezTo>
                    <a:pt x="25" y="52"/>
                    <a:pt x="38" y="48"/>
                    <a:pt x="45" y="38"/>
                  </a:cubicBezTo>
                  <a:cubicBezTo>
                    <a:pt x="51" y="27"/>
                    <a:pt x="48" y="13"/>
                    <a:pt x="37" y="7"/>
                  </a:cubicBezTo>
                  <a:cubicBezTo>
                    <a:pt x="26" y="0"/>
                    <a:pt x="12" y="4"/>
                    <a:pt x="6" y="1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p:cNvSpPr>
              <a:spLocks/>
            </p:cNvSpPr>
            <p:nvPr userDrawn="1"/>
          </p:nvSpPr>
          <p:spPr bwMode="auto">
            <a:xfrm>
              <a:off x="5208588" y="2159000"/>
              <a:ext cx="112713" cy="115888"/>
            </a:xfrm>
            <a:custGeom>
              <a:avLst/>
              <a:gdLst>
                <a:gd name="T0" fmla="*/ 45 w 51"/>
                <a:gd name="T1" fmla="*/ 37 h 52"/>
                <a:gd name="T2" fmla="*/ 37 w 51"/>
                <a:gd name="T3" fmla="*/ 6 h 52"/>
                <a:gd name="T4" fmla="*/ 6 w 51"/>
                <a:gd name="T5" fmla="*/ 14 h 52"/>
                <a:gd name="T6" fmla="*/ 14 w 51"/>
                <a:gd name="T7" fmla="*/ 45 h 52"/>
                <a:gd name="T8" fmla="*/ 45 w 51"/>
                <a:gd name="T9" fmla="*/ 37 h 52"/>
              </a:gdLst>
              <a:ahLst/>
              <a:cxnLst>
                <a:cxn ang="0">
                  <a:pos x="T0" y="T1"/>
                </a:cxn>
                <a:cxn ang="0">
                  <a:pos x="T2" y="T3"/>
                </a:cxn>
                <a:cxn ang="0">
                  <a:pos x="T4" y="T5"/>
                </a:cxn>
                <a:cxn ang="0">
                  <a:pos x="T6" y="T7"/>
                </a:cxn>
                <a:cxn ang="0">
                  <a:pos x="T8" y="T9"/>
                </a:cxn>
              </a:cxnLst>
              <a:rect l="0" t="0" r="r" b="b"/>
              <a:pathLst>
                <a:path w="51" h="52">
                  <a:moveTo>
                    <a:pt x="45" y="37"/>
                  </a:moveTo>
                  <a:cubicBezTo>
                    <a:pt x="51" y="27"/>
                    <a:pt x="48" y="13"/>
                    <a:pt x="37" y="6"/>
                  </a:cubicBezTo>
                  <a:cubicBezTo>
                    <a:pt x="26" y="0"/>
                    <a:pt x="13" y="4"/>
                    <a:pt x="6" y="14"/>
                  </a:cubicBezTo>
                  <a:cubicBezTo>
                    <a:pt x="0" y="25"/>
                    <a:pt x="3" y="39"/>
                    <a:pt x="14" y="45"/>
                  </a:cubicBezTo>
                  <a:cubicBezTo>
                    <a:pt x="25" y="52"/>
                    <a:pt x="39" y="48"/>
                    <a:pt x="45" y="37"/>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p:cNvSpPr>
              <a:spLocks/>
            </p:cNvSpPr>
            <p:nvPr userDrawn="1"/>
          </p:nvSpPr>
          <p:spPr bwMode="auto">
            <a:xfrm>
              <a:off x="4157663" y="2024062"/>
              <a:ext cx="111125" cy="111125"/>
            </a:xfrm>
            <a:custGeom>
              <a:avLst/>
              <a:gdLst>
                <a:gd name="T0" fmla="*/ 47 w 50"/>
                <a:gd name="T1" fmla="*/ 19 h 50"/>
                <a:gd name="T2" fmla="*/ 20 w 50"/>
                <a:gd name="T3" fmla="*/ 3 h 50"/>
                <a:gd name="T4" fmla="*/ 3 w 50"/>
                <a:gd name="T5" fmla="*/ 31 h 50"/>
                <a:gd name="T6" fmla="*/ 31 w 50"/>
                <a:gd name="T7" fmla="*/ 47 h 50"/>
                <a:gd name="T8" fmla="*/ 47 w 50"/>
                <a:gd name="T9" fmla="*/ 19 h 50"/>
              </a:gdLst>
              <a:ahLst/>
              <a:cxnLst>
                <a:cxn ang="0">
                  <a:pos x="T0" y="T1"/>
                </a:cxn>
                <a:cxn ang="0">
                  <a:pos x="T2" y="T3"/>
                </a:cxn>
                <a:cxn ang="0">
                  <a:pos x="T4" y="T5"/>
                </a:cxn>
                <a:cxn ang="0">
                  <a:pos x="T6" y="T7"/>
                </a:cxn>
                <a:cxn ang="0">
                  <a:pos x="T8" y="T9"/>
                </a:cxn>
              </a:cxnLst>
              <a:rect l="0" t="0" r="r" b="b"/>
              <a:pathLst>
                <a:path w="50" h="50">
                  <a:moveTo>
                    <a:pt x="47" y="19"/>
                  </a:moveTo>
                  <a:cubicBezTo>
                    <a:pt x="44" y="7"/>
                    <a:pt x="32" y="0"/>
                    <a:pt x="20" y="3"/>
                  </a:cubicBezTo>
                  <a:cubicBezTo>
                    <a:pt x="7" y="6"/>
                    <a:pt x="0" y="18"/>
                    <a:pt x="3" y="31"/>
                  </a:cubicBezTo>
                  <a:cubicBezTo>
                    <a:pt x="6" y="43"/>
                    <a:pt x="19" y="50"/>
                    <a:pt x="31" y="47"/>
                  </a:cubicBezTo>
                  <a:cubicBezTo>
                    <a:pt x="43" y="44"/>
                    <a:pt x="50" y="31"/>
                    <a:pt x="47"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p:cNvSpPr>
              <a:spLocks/>
            </p:cNvSpPr>
            <p:nvPr userDrawn="1"/>
          </p:nvSpPr>
          <p:spPr bwMode="auto">
            <a:xfrm>
              <a:off x="4875213" y="4689475"/>
              <a:ext cx="111125" cy="111125"/>
            </a:xfrm>
            <a:custGeom>
              <a:avLst/>
              <a:gdLst>
                <a:gd name="T0" fmla="*/ 3 w 50"/>
                <a:gd name="T1" fmla="*/ 31 h 50"/>
                <a:gd name="T2" fmla="*/ 30 w 50"/>
                <a:gd name="T3" fmla="*/ 47 h 50"/>
                <a:gd name="T4" fmla="*/ 47 w 50"/>
                <a:gd name="T5" fmla="*/ 19 h 50"/>
                <a:gd name="T6" fmla="*/ 19 w 50"/>
                <a:gd name="T7" fmla="*/ 3 h 50"/>
                <a:gd name="T8" fmla="*/ 3 w 50"/>
                <a:gd name="T9" fmla="*/ 31 h 50"/>
              </a:gdLst>
              <a:ahLst/>
              <a:cxnLst>
                <a:cxn ang="0">
                  <a:pos x="T0" y="T1"/>
                </a:cxn>
                <a:cxn ang="0">
                  <a:pos x="T2" y="T3"/>
                </a:cxn>
                <a:cxn ang="0">
                  <a:pos x="T4" y="T5"/>
                </a:cxn>
                <a:cxn ang="0">
                  <a:pos x="T6" y="T7"/>
                </a:cxn>
                <a:cxn ang="0">
                  <a:pos x="T8" y="T9"/>
                </a:cxn>
              </a:cxnLst>
              <a:rect l="0" t="0" r="r" b="b"/>
              <a:pathLst>
                <a:path w="50" h="50">
                  <a:moveTo>
                    <a:pt x="3" y="31"/>
                  </a:moveTo>
                  <a:cubicBezTo>
                    <a:pt x="6" y="43"/>
                    <a:pt x="18" y="50"/>
                    <a:pt x="30" y="47"/>
                  </a:cubicBezTo>
                  <a:cubicBezTo>
                    <a:pt x="43" y="44"/>
                    <a:pt x="50" y="32"/>
                    <a:pt x="47" y="19"/>
                  </a:cubicBezTo>
                  <a:cubicBezTo>
                    <a:pt x="44" y="7"/>
                    <a:pt x="31" y="0"/>
                    <a:pt x="19" y="3"/>
                  </a:cubicBezTo>
                  <a:cubicBezTo>
                    <a:pt x="7" y="6"/>
                    <a:pt x="0" y="19"/>
                    <a:pt x="3"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p:cNvSpPr>
              <a:spLocks/>
            </p:cNvSpPr>
            <p:nvPr userDrawn="1"/>
          </p:nvSpPr>
          <p:spPr bwMode="auto">
            <a:xfrm>
              <a:off x="3536950" y="2381250"/>
              <a:ext cx="111125" cy="111125"/>
            </a:xfrm>
            <a:custGeom>
              <a:avLst/>
              <a:gdLst>
                <a:gd name="T0" fmla="*/ 41 w 50"/>
                <a:gd name="T1" fmla="*/ 9 h 50"/>
                <a:gd name="T2" fmla="*/ 9 w 50"/>
                <a:gd name="T3" fmla="*/ 9 h 50"/>
                <a:gd name="T4" fmla="*/ 9 w 50"/>
                <a:gd name="T5" fmla="*/ 41 h 50"/>
                <a:gd name="T6" fmla="*/ 41 w 50"/>
                <a:gd name="T7" fmla="*/ 41 h 50"/>
                <a:gd name="T8" fmla="*/ 41 w 50"/>
                <a:gd name="T9" fmla="*/ 9 h 50"/>
              </a:gdLst>
              <a:ahLst/>
              <a:cxnLst>
                <a:cxn ang="0">
                  <a:pos x="T0" y="T1"/>
                </a:cxn>
                <a:cxn ang="0">
                  <a:pos x="T2" y="T3"/>
                </a:cxn>
                <a:cxn ang="0">
                  <a:pos x="T4" y="T5"/>
                </a:cxn>
                <a:cxn ang="0">
                  <a:pos x="T6" y="T7"/>
                </a:cxn>
                <a:cxn ang="0">
                  <a:pos x="T8" y="T9"/>
                </a:cxn>
              </a:cxnLst>
              <a:rect l="0" t="0" r="r" b="b"/>
              <a:pathLst>
                <a:path w="50" h="50">
                  <a:moveTo>
                    <a:pt x="41" y="9"/>
                  </a:moveTo>
                  <a:cubicBezTo>
                    <a:pt x="32" y="0"/>
                    <a:pt x="18" y="0"/>
                    <a:pt x="9" y="9"/>
                  </a:cubicBezTo>
                  <a:cubicBezTo>
                    <a:pt x="0" y="17"/>
                    <a:pt x="0" y="32"/>
                    <a:pt x="9" y="41"/>
                  </a:cubicBezTo>
                  <a:cubicBezTo>
                    <a:pt x="17" y="49"/>
                    <a:pt x="32" y="50"/>
                    <a:pt x="41" y="41"/>
                  </a:cubicBezTo>
                  <a:cubicBezTo>
                    <a:pt x="49" y="32"/>
                    <a:pt x="50" y="18"/>
                    <a:pt x="41"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4"/>
            <p:cNvSpPr>
              <a:spLocks/>
            </p:cNvSpPr>
            <p:nvPr userDrawn="1"/>
          </p:nvSpPr>
          <p:spPr bwMode="auto">
            <a:xfrm>
              <a:off x="5495925" y="4332287"/>
              <a:ext cx="111125" cy="111125"/>
            </a:xfrm>
            <a:custGeom>
              <a:avLst/>
              <a:gdLst>
                <a:gd name="T0" fmla="*/ 9 w 50"/>
                <a:gd name="T1" fmla="*/ 41 h 50"/>
                <a:gd name="T2" fmla="*/ 41 w 50"/>
                <a:gd name="T3" fmla="*/ 41 h 50"/>
                <a:gd name="T4" fmla="*/ 41 w 50"/>
                <a:gd name="T5" fmla="*/ 9 h 50"/>
                <a:gd name="T6" fmla="*/ 9 w 50"/>
                <a:gd name="T7" fmla="*/ 9 h 50"/>
                <a:gd name="T8" fmla="*/ 9 w 50"/>
                <a:gd name="T9" fmla="*/ 41 h 50"/>
              </a:gdLst>
              <a:ahLst/>
              <a:cxnLst>
                <a:cxn ang="0">
                  <a:pos x="T0" y="T1"/>
                </a:cxn>
                <a:cxn ang="0">
                  <a:pos x="T2" y="T3"/>
                </a:cxn>
                <a:cxn ang="0">
                  <a:pos x="T4" y="T5"/>
                </a:cxn>
                <a:cxn ang="0">
                  <a:pos x="T6" y="T7"/>
                </a:cxn>
                <a:cxn ang="0">
                  <a:pos x="T8" y="T9"/>
                </a:cxn>
              </a:cxnLst>
              <a:rect l="0" t="0" r="r" b="b"/>
              <a:pathLst>
                <a:path w="50" h="50">
                  <a:moveTo>
                    <a:pt x="9" y="41"/>
                  </a:moveTo>
                  <a:cubicBezTo>
                    <a:pt x="18" y="50"/>
                    <a:pt x="32" y="50"/>
                    <a:pt x="41" y="41"/>
                  </a:cubicBezTo>
                  <a:cubicBezTo>
                    <a:pt x="50" y="33"/>
                    <a:pt x="50" y="18"/>
                    <a:pt x="41" y="9"/>
                  </a:cubicBezTo>
                  <a:cubicBezTo>
                    <a:pt x="33" y="1"/>
                    <a:pt x="18" y="0"/>
                    <a:pt x="9" y="9"/>
                  </a:cubicBezTo>
                  <a:cubicBezTo>
                    <a:pt x="1" y="18"/>
                    <a:pt x="0" y="32"/>
                    <a:pt x="9"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5"/>
            <p:cNvSpPr>
              <a:spLocks/>
            </p:cNvSpPr>
            <p:nvPr userDrawn="1"/>
          </p:nvSpPr>
          <p:spPr bwMode="auto">
            <a:xfrm>
              <a:off x="3178175" y="2998787"/>
              <a:ext cx="111125" cy="111125"/>
            </a:xfrm>
            <a:custGeom>
              <a:avLst/>
              <a:gdLst>
                <a:gd name="T0" fmla="*/ 31 w 50"/>
                <a:gd name="T1" fmla="*/ 3 h 50"/>
                <a:gd name="T2" fmla="*/ 3 w 50"/>
                <a:gd name="T3" fmla="*/ 19 h 50"/>
                <a:gd name="T4" fmla="*/ 19 w 50"/>
                <a:gd name="T5" fmla="*/ 47 h 50"/>
                <a:gd name="T6" fmla="*/ 47 w 50"/>
                <a:gd name="T7" fmla="*/ 31 h 50"/>
                <a:gd name="T8" fmla="*/ 31 w 50"/>
                <a:gd name="T9" fmla="*/ 3 h 50"/>
              </a:gdLst>
              <a:ahLst/>
              <a:cxnLst>
                <a:cxn ang="0">
                  <a:pos x="T0" y="T1"/>
                </a:cxn>
                <a:cxn ang="0">
                  <a:pos x="T2" y="T3"/>
                </a:cxn>
                <a:cxn ang="0">
                  <a:pos x="T4" y="T5"/>
                </a:cxn>
                <a:cxn ang="0">
                  <a:pos x="T6" y="T7"/>
                </a:cxn>
                <a:cxn ang="0">
                  <a:pos x="T8" y="T9"/>
                </a:cxn>
              </a:cxnLst>
              <a:rect l="0" t="0" r="r" b="b"/>
              <a:pathLst>
                <a:path w="50" h="50">
                  <a:moveTo>
                    <a:pt x="31" y="3"/>
                  </a:moveTo>
                  <a:cubicBezTo>
                    <a:pt x="19" y="0"/>
                    <a:pt x="6" y="7"/>
                    <a:pt x="3" y="19"/>
                  </a:cubicBezTo>
                  <a:cubicBezTo>
                    <a:pt x="0" y="31"/>
                    <a:pt x="7" y="44"/>
                    <a:pt x="19" y="47"/>
                  </a:cubicBezTo>
                  <a:cubicBezTo>
                    <a:pt x="31" y="50"/>
                    <a:pt x="43" y="43"/>
                    <a:pt x="47" y="31"/>
                  </a:cubicBezTo>
                  <a:cubicBezTo>
                    <a:pt x="50" y="19"/>
                    <a:pt x="43" y="7"/>
                    <a:pt x="31"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6"/>
            <p:cNvSpPr>
              <a:spLocks/>
            </p:cNvSpPr>
            <p:nvPr userDrawn="1"/>
          </p:nvSpPr>
          <p:spPr bwMode="auto">
            <a:xfrm>
              <a:off x="5854700" y="3714750"/>
              <a:ext cx="111125" cy="111125"/>
            </a:xfrm>
            <a:custGeom>
              <a:avLst/>
              <a:gdLst>
                <a:gd name="T0" fmla="*/ 19 w 50"/>
                <a:gd name="T1" fmla="*/ 47 h 50"/>
                <a:gd name="T2" fmla="*/ 47 w 50"/>
                <a:gd name="T3" fmla="*/ 31 h 50"/>
                <a:gd name="T4" fmla="*/ 31 w 50"/>
                <a:gd name="T5" fmla="*/ 3 h 50"/>
                <a:gd name="T6" fmla="*/ 3 w 50"/>
                <a:gd name="T7" fmla="*/ 19 h 50"/>
                <a:gd name="T8" fmla="*/ 19 w 50"/>
                <a:gd name="T9" fmla="*/ 47 h 50"/>
              </a:gdLst>
              <a:ahLst/>
              <a:cxnLst>
                <a:cxn ang="0">
                  <a:pos x="T0" y="T1"/>
                </a:cxn>
                <a:cxn ang="0">
                  <a:pos x="T2" y="T3"/>
                </a:cxn>
                <a:cxn ang="0">
                  <a:pos x="T4" y="T5"/>
                </a:cxn>
                <a:cxn ang="0">
                  <a:pos x="T6" y="T7"/>
                </a:cxn>
                <a:cxn ang="0">
                  <a:pos x="T8" y="T9"/>
                </a:cxn>
              </a:cxnLst>
              <a:rect l="0" t="0" r="r" b="b"/>
              <a:pathLst>
                <a:path w="50" h="50">
                  <a:moveTo>
                    <a:pt x="19" y="47"/>
                  </a:moveTo>
                  <a:cubicBezTo>
                    <a:pt x="31" y="50"/>
                    <a:pt x="44" y="43"/>
                    <a:pt x="47" y="31"/>
                  </a:cubicBezTo>
                  <a:cubicBezTo>
                    <a:pt x="50" y="19"/>
                    <a:pt x="43" y="6"/>
                    <a:pt x="31" y="3"/>
                  </a:cubicBezTo>
                  <a:cubicBezTo>
                    <a:pt x="19" y="0"/>
                    <a:pt x="7" y="7"/>
                    <a:pt x="3" y="19"/>
                  </a:cubicBezTo>
                  <a:cubicBezTo>
                    <a:pt x="0" y="31"/>
                    <a:pt x="7" y="43"/>
                    <a:pt x="19"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7"/>
            <p:cNvSpPr>
              <a:spLocks/>
            </p:cNvSpPr>
            <p:nvPr userDrawn="1"/>
          </p:nvSpPr>
          <p:spPr bwMode="auto">
            <a:xfrm>
              <a:off x="3178175" y="3714750"/>
              <a:ext cx="111125" cy="111125"/>
            </a:xfrm>
            <a:custGeom>
              <a:avLst/>
              <a:gdLst>
                <a:gd name="T0" fmla="*/ 19 w 50"/>
                <a:gd name="T1" fmla="*/ 3 h 50"/>
                <a:gd name="T2" fmla="*/ 3 w 50"/>
                <a:gd name="T3" fmla="*/ 30 h 50"/>
                <a:gd name="T4" fmla="*/ 31 w 50"/>
                <a:gd name="T5" fmla="*/ 47 h 50"/>
                <a:gd name="T6" fmla="*/ 47 w 50"/>
                <a:gd name="T7" fmla="*/ 19 h 50"/>
                <a:gd name="T8" fmla="*/ 19 w 50"/>
                <a:gd name="T9" fmla="*/ 3 h 50"/>
              </a:gdLst>
              <a:ahLst/>
              <a:cxnLst>
                <a:cxn ang="0">
                  <a:pos x="T0" y="T1"/>
                </a:cxn>
                <a:cxn ang="0">
                  <a:pos x="T2" y="T3"/>
                </a:cxn>
                <a:cxn ang="0">
                  <a:pos x="T4" y="T5"/>
                </a:cxn>
                <a:cxn ang="0">
                  <a:pos x="T6" y="T7"/>
                </a:cxn>
                <a:cxn ang="0">
                  <a:pos x="T8" y="T9"/>
                </a:cxn>
              </a:cxnLst>
              <a:rect l="0" t="0" r="r" b="b"/>
              <a:pathLst>
                <a:path w="50" h="50">
                  <a:moveTo>
                    <a:pt x="19" y="3"/>
                  </a:moveTo>
                  <a:cubicBezTo>
                    <a:pt x="7" y="6"/>
                    <a:pt x="0" y="18"/>
                    <a:pt x="3" y="30"/>
                  </a:cubicBezTo>
                  <a:cubicBezTo>
                    <a:pt x="6" y="43"/>
                    <a:pt x="18" y="50"/>
                    <a:pt x="31" y="47"/>
                  </a:cubicBezTo>
                  <a:cubicBezTo>
                    <a:pt x="43" y="44"/>
                    <a:pt x="50" y="31"/>
                    <a:pt x="47" y="19"/>
                  </a:cubicBezTo>
                  <a:cubicBezTo>
                    <a:pt x="44" y="7"/>
                    <a:pt x="31" y="0"/>
                    <a:pt x="19" y="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userDrawn="1"/>
          </p:nvSpPr>
          <p:spPr bwMode="auto">
            <a:xfrm>
              <a:off x="5854700" y="2998787"/>
              <a:ext cx="111125" cy="111125"/>
            </a:xfrm>
            <a:custGeom>
              <a:avLst/>
              <a:gdLst>
                <a:gd name="T0" fmla="*/ 31 w 50"/>
                <a:gd name="T1" fmla="*/ 47 h 50"/>
                <a:gd name="T2" fmla="*/ 47 w 50"/>
                <a:gd name="T3" fmla="*/ 20 h 50"/>
                <a:gd name="T4" fmla="*/ 19 w 50"/>
                <a:gd name="T5" fmla="*/ 3 h 50"/>
                <a:gd name="T6" fmla="*/ 3 w 50"/>
                <a:gd name="T7" fmla="*/ 31 h 50"/>
                <a:gd name="T8" fmla="*/ 31 w 50"/>
                <a:gd name="T9" fmla="*/ 47 h 50"/>
              </a:gdLst>
              <a:ahLst/>
              <a:cxnLst>
                <a:cxn ang="0">
                  <a:pos x="T0" y="T1"/>
                </a:cxn>
                <a:cxn ang="0">
                  <a:pos x="T2" y="T3"/>
                </a:cxn>
                <a:cxn ang="0">
                  <a:pos x="T4" y="T5"/>
                </a:cxn>
                <a:cxn ang="0">
                  <a:pos x="T6" y="T7"/>
                </a:cxn>
                <a:cxn ang="0">
                  <a:pos x="T8" y="T9"/>
                </a:cxn>
              </a:cxnLst>
              <a:rect l="0" t="0" r="r" b="b"/>
              <a:pathLst>
                <a:path w="50" h="50">
                  <a:moveTo>
                    <a:pt x="31" y="47"/>
                  </a:moveTo>
                  <a:cubicBezTo>
                    <a:pt x="43" y="44"/>
                    <a:pt x="50" y="32"/>
                    <a:pt x="47" y="20"/>
                  </a:cubicBezTo>
                  <a:cubicBezTo>
                    <a:pt x="44" y="7"/>
                    <a:pt x="32" y="0"/>
                    <a:pt x="19" y="3"/>
                  </a:cubicBezTo>
                  <a:cubicBezTo>
                    <a:pt x="7" y="6"/>
                    <a:pt x="0" y="19"/>
                    <a:pt x="3" y="31"/>
                  </a:cubicBezTo>
                  <a:cubicBezTo>
                    <a:pt x="6" y="43"/>
                    <a:pt x="19" y="50"/>
                    <a:pt x="31" y="4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9"/>
            <p:cNvSpPr>
              <a:spLocks/>
            </p:cNvSpPr>
            <p:nvPr userDrawn="1"/>
          </p:nvSpPr>
          <p:spPr bwMode="auto">
            <a:xfrm>
              <a:off x="3536950" y="4332287"/>
              <a:ext cx="111125" cy="111125"/>
            </a:xfrm>
            <a:custGeom>
              <a:avLst/>
              <a:gdLst>
                <a:gd name="T0" fmla="*/ 9 w 50"/>
                <a:gd name="T1" fmla="*/ 9 h 50"/>
                <a:gd name="T2" fmla="*/ 9 w 50"/>
                <a:gd name="T3" fmla="*/ 41 h 50"/>
                <a:gd name="T4" fmla="*/ 41 w 50"/>
                <a:gd name="T5" fmla="*/ 41 h 50"/>
                <a:gd name="T6" fmla="*/ 41 w 50"/>
                <a:gd name="T7" fmla="*/ 9 h 50"/>
                <a:gd name="T8" fmla="*/ 9 w 50"/>
                <a:gd name="T9" fmla="*/ 9 h 50"/>
              </a:gdLst>
              <a:ahLst/>
              <a:cxnLst>
                <a:cxn ang="0">
                  <a:pos x="T0" y="T1"/>
                </a:cxn>
                <a:cxn ang="0">
                  <a:pos x="T2" y="T3"/>
                </a:cxn>
                <a:cxn ang="0">
                  <a:pos x="T4" y="T5"/>
                </a:cxn>
                <a:cxn ang="0">
                  <a:pos x="T6" y="T7"/>
                </a:cxn>
                <a:cxn ang="0">
                  <a:pos x="T8" y="T9"/>
                </a:cxn>
              </a:cxnLst>
              <a:rect l="0" t="0" r="r" b="b"/>
              <a:pathLst>
                <a:path w="50" h="50">
                  <a:moveTo>
                    <a:pt x="9" y="9"/>
                  </a:moveTo>
                  <a:cubicBezTo>
                    <a:pt x="0" y="18"/>
                    <a:pt x="0" y="32"/>
                    <a:pt x="9" y="41"/>
                  </a:cubicBezTo>
                  <a:cubicBezTo>
                    <a:pt x="17" y="50"/>
                    <a:pt x="32" y="50"/>
                    <a:pt x="41" y="41"/>
                  </a:cubicBezTo>
                  <a:cubicBezTo>
                    <a:pt x="49" y="33"/>
                    <a:pt x="50" y="18"/>
                    <a:pt x="41" y="9"/>
                  </a:cubicBezTo>
                  <a:cubicBezTo>
                    <a:pt x="32" y="1"/>
                    <a:pt x="18" y="0"/>
                    <a:pt x="9" y="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
            <p:cNvSpPr>
              <a:spLocks/>
            </p:cNvSpPr>
            <p:nvPr userDrawn="1"/>
          </p:nvSpPr>
          <p:spPr bwMode="auto">
            <a:xfrm>
              <a:off x="5495925" y="2381250"/>
              <a:ext cx="111125" cy="111125"/>
            </a:xfrm>
            <a:custGeom>
              <a:avLst/>
              <a:gdLst>
                <a:gd name="T0" fmla="*/ 41 w 50"/>
                <a:gd name="T1" fmla="*/ 41 h 50"/>
                <a:gd name="T2" fmla="*/ 41 w 50"/>
                <a:gd name="T3" fmla="*/ 9 h 50"/>
                <a:gd name="T4" fmla="*/ 9 w 50"/>
                <a:gd name="T5" fmla="*/ 9 h 50"/>
                <a:gd name="T6" fmla="*/ 9 w 50"/>
                <a:gd name="T7" fmla="*/ 41 h 50"/>
                <a:gd name="T8" fmla="*/ 41 w 50"/>
                <a:gd name="T9" fmla="*/ 41 h 50"/>
              </a:gdLst>
              <a:ahLst/>
              <a:cxnLst>
                <a:cxn ang="0">
                  <a:pos x="T0" y="T1"/>
                </a:cxn>
                <a:cxn ang="0">
                  <a:pos x="T2" y="T3"/>
                </a:cxn>
                <a:cxn ang="0">
                  <a:pos x="T4" y="T5"/>
                </a:cxn>
                <a:cxn ang="0">
                  <a:pos x="T6" y="T7"/>
                </a:cxn>
                <a:cxn ang="0">
                  <a:pos x="T8" y="T9"/>
                </a:cxn>
              </a:cxnLst>
              <a:rect l="0" t="0" r="r" b="b"/>
              <a:pathLst>
                <a:path w="50" h="50">
                  <a:moveTo>
                    <a:pt x="41" y="41"/>
                  </a:moveTo>
                  <a:cubicBezTo>
                    <a:pt x="50" y="32"/>
                    <a:pt x="50" y="18"/>
                    <a:pt x="41" y="9"/>
                  </a:cubicBezTo>
                  <a:cubicBezTo>
                    <a:pt x="33" y="0"/>
                    <a:pt x="18" y="0"/>
                    <a:pt x="9" y="9"/>
                  </a:cubicBezTo>
                  <a:cubicBezTo>
                    <a:pt x="1" y="17"/>
                    <a:pt x="0" y="32"/>
                    <a:pt x="9" y="41"/>
                  </a:cubicBezTo>
                  <a:cubicBezTo>
                    <a:pt x="18" y="49"/>
                    <a:pt x="32" y="50"/>
                    <a:pt x="41" y="4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1"/>
            <p:cNvSpPr>
              <a:spLocks/>
            </p:cNvSpPr>
            <p:nvPr userDrawn="1"/>
          </p:nvSpPr>
          <p:spPr bwMode="auto">
            <a:xfrm>
              <a:off x="4157663" y="4689475"/>
              <a:ext cx="111125" cy="111125"/>
            </a:xfrm>
            <a:custGeom>
              <a:avLst/>
              <a:gdLst>
                <a:gd name="T0" fmla="*/ 3 w 50"/>
                <a:gd name="T1" fmla="*/ 19 h 50"/>
                <a:gd name="T2" fmla="*/ 19 w 50"/>
                <a:gd name="T3" fmla="*/ 47 h 50"/>
                <a:gd name="T4" fmla="*/ 47 w 50"/>
                <a:gd name="T5" fmla="*/ 31 h 50"/>
                <a:gd name="T6" fmla="*/ 31 w 50"/>
                <a:gd name="T7" fmla="*/ 3 h 50"/>
                <a:gd name="T8" fmla="*/ 3 w 50"/>
                <a:gd name="T9" fmla="*/ 19 h 50"/>
              </a:gdLst>
              <a:ahLst/>
              <a:cxnLst>
                <a:cxn ang="0">
                  <a:pos x="T0" y="T1"/>
                </a:cxn>
                <a:cxn ang="0">
                  <a:pos x="T2" y="T3"/>
                </a:cxn>
                <a:cxn ang="0">
                  <a:pos x="T4" y="T5"/>
                </a:cxn>
                <a:cxn ang="0">
                  <a:pos x="T6" y="T7"/>
                </a:cxn>
                <a:cxn ang="0">
                  <a:pos x="T8" y="T9"/>
                </a:cxn>
              </a:cxnLst>
              <a:rect l="0" t="0" r="r" b="b"/>
              <a:pathLst>
                <a:path w="50" h="50">
                  <a:moveTo>
                    <a:pt x="3" y="19"/>
                  </a:moveTo>
                  <a:cubicBezTo>
                    <a:pt x="0" y="31"/>
                    <a:pt x="7" y="44"/>
                    <a:pt x="19" y="47"/>
                  </a:cubicBezTo>
                  <a:cubicBezTo>
                    <a:pt x="31" y="50"/>
                    <a:pt x="44" y="43"/>
                    <a:pt x="47" y="31"/>
                  </a:cubicBezTo>
                  <a:cubicBezTo>
                    <a:pt x="50" y="19"/>
                    <a:pt x="43" y="7"/>
                    <a:pt x="31" y="3"/>
                  </a:cubicBezTo>
                  <a:cubicBezTo>
                    <a:pt x="19" y="0"/>
                    <a:pt x="7" y="7"/>
                    <a:pt x="3" y="1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2"/>
            <p:cNvSpPr>
              <a:spLocks/>
            </p:cNvSpPr>
            <p:nvPr userDrawn="1"/>
          </p:nvSpPr>
          <p:spPr bwMode="auto">
            <a:xfrm>
              <a:off x="4875213" y="2024062"/>
              <a:ext cx="111125" cy="111125"/>
            </a:xfrm>
            <a:custGeom>
              <a:avLst/>
              <a:gdLst>
                <a:gd name="T0" fmla="*/ 47 w 50"/>
                <a:gd name="T1" fmla="*/ 31 h 50"/>
                <a:gd name="T2" fmla="*/ 31 w 50"/>
                <a:gd name="T3" fmla="*/ 3 h 50"/>
                <a:gd name="T4" fmla="*/ 3 w 50"/>
                <a:gd name="T5" fmla="*/ 19 h 50"/>
                <a:gd name="T6" fmla="*/ 19 w 50"/>
                <a:gd name="T7" fmla="*/ 47 h 50"/>
                <a:gd name="T8" fmla="*/ 47 w 50"/>
                <a:gd name="T9" fmla="*/ 31 h 50"/>
              </a:gdLst>
              <a:ahLst/>
              <a:cxnLst>
                <a:cxn ang="0">
                  <a:pos x="T0" y="T1"/>
                </a:cxn>
                <a:cxn ang="0">
                  <a:pos x="T2" y="T3"/>
                </a:cxn>
                <a:cxn ang="0">
                  <a:pos x="T4" y="T5"/>
                </a:cxn>
                <a:cxn ang="0">
                  <a:pos x="T6" y="T7"/>
                </a:cxn>
                <a:cxn ang="0">
                  <a:pos x="T8" y="T9"/>
                </a:cxn>
              </a:cxnLst>
              <a:rect l="0" t="0" r="r" b="b"/>
              <a:pathLst>
                <a:path w="50" h="50">
                  <a:moveTo>
                    <a:pt x="47" y="31"/>
                  </a:moveTo>
                  <a:cubicBezTo>
                    <a:pt x="50" y="19"/>
                    <a:pt x="43" y="6"/>
                    <a:pt x="31" y="3"/>
                  </a:cubicBezTo>
                  <a:cubicBezTo>
                    <a:pt x="19" y="0"/>
                    <a:pt x="6" y="7"/>
                    <a:pt x="3" y="19"/>
                  </a:cubicBezTo>
                  <a:cubicBezTo>
                    <a:pt x="0" y="31"/>
                    <a:pt x="7" y="43"/>
                    <a:pt x="19" y="47"/>
                  </a:cubicBezTo>
                  <a:cubicBezTo>
                    <a:pt x="31" y="50"/>
                    <a:pt x="43" y="43"/>
                    <a:pt x="47" y="3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1" name="Text Placeholder 3"/>
          <p:cNvSpPr>
            <a:spLocks noGrp="1"/>
          </p:cNvSpPr>
          <p:nvPr>
            <p:ph type="body" sz="quarter" idx="10"/>
          </p:nvPr>
        </p:nvSpPr>
        <p:spPr>
          <a:xfrm>
            <a:off x="3775337" y="2629677"/>
            <a:ext cx="5149719" cy="63569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2" name="Text Placeholder 5"/>
          <p:cNvSpPr>
            <a:spLocks noGrp="1"/>
          </p:cNvSpPr>
          <p:nvPr>
            <p:ph type="body" sz="quarter" idx="11"/>
          </p:nvPr>
        </p:nvSpPr>
        <p:spPr>
          <a:xfrm>
            <a:off x="3775337" y="3265375"/>
            <a:ext cx="5149719" cy="714197"/>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0408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12"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15"/>
          </p:nvPr>
        </p:nvSpPr>
        <p:spPr>
          <a:xfrm>
            <a:off x="7228098" y="1772811"/>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16"/>
          </p:nvPr>
        </p:nvSpPr>
        <p:spPr>
          <a:xfrm>
            <a:off x="7227551" y="2158131"/>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17"/>
          </p:nvPr>
        </p:nvSpPr>
        <p:spPr>
          <a:xfrm>
            <a:off x="7227551" y="3299986"/>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18"/>
          </p:nvPr>
        </p:nvSpPr>
        <p:spPr>
          <a:xfrm>
            <a:off x="7227004" y="3685306"/>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7" name="Text Placeholder 5"/>
          <p:cNvSpPr>
            <a:spLocks noGrp="1"/>
          </p:cNvSpPr>
          <p:nvPr>
            <p:ph type="body" sz="quarter" idx="19"/>
          </p:nvPr>
        </p:nvSpPr>
        <p:spPr>
          <a:xfrm>
            <a:off x="7226457" y="4777949"/>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8" name="Text Placeholder 5"/>
          <p:cNvSpPr>
            <a:spLocks noGrp="1"/>
          </p:cNvSpPr>
          <p:nvPr>
            <p:ph type="body" sz="quarter" idx="20"/>
          </p:nvPr>
        </p:nvSpPr>
        <p:spPr>
          <a:xfrm>
            <a:off x="7225910" y="5163269"/>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9" name="Text Placeholder 5"/>
          <p:cNvSpPr>
            <a:spLocks noGrp="1"/>
          </p:cNvSpPr>
          <p:nvPr>
            <p:ph type="body" sz="quarter" idx="21"/>
          </p:nvPr>
        </p:nvSpPr>
        <p:spPr>
          <a:xfrm>
            <a:off x="7225910" y="266364"/>
            <a:ext cx="1849919"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20" name="Text Placeholder 5"/>
          <p:cNvSpPr>
            <a:spLocks noGrp="1"/>
          </p:cNvSpPr>
          <p:nvPr>
            <p:ph type="body" sz="quarter" idx="22"/>
          </p:nvPr>
        </p:nvSpPr>
        <p:spPr>
          <a:xfrm>
            <a:off x="7225363" y="651684"/>
            <a:ext cx="1849919"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2572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4" name="Text Placeholder 5"/>
          <p:cNvSpPr>
            <a:spLocks noGrp="1"/>
          </p:cNvSpPr>
          <p:nvPr>
            <p:ph type="body" sz="quarter" idx="21"/>
          </p:nvPr>
        </p:nvSpPr>
        <p:spPr>
          <a:xfrm>
            <a:off x="51606" y="3914804"/>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22"/>
          </p:nvPr>
        </p:nvSpPr>
        <p:spPr>
          <a:xfrm>
            <a:off x="51059" y="4300124"/>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5" name="Text Placeholder 5"/>
          <p:cNvSpPr>
            <a:spLocks noGrp="1"/>
          </p:cNvSpPr>
          <p:nvPr>
            <p:ph type="body" sz="quarter" idx="23"/>
          </p:nvPr>
        </p:nvSpPr>
        <p:spPr>
          <a:xfrm>
            <a:off x="7377661" y="3911451"/>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926" name="Text Placeholder 5"/>
          <p:cNvSpPr>
            <a:spLocks noGrp="1"/>
          </p:cNvSpPr>
          <p:nvPr>
            <p:ph type="body" sz="quarter" idx="24"/>
          </p:nvPr>
        </p:nvSpPr>
        <p:spPr>
          <a:xfrm>
            <a:off x="7377114" y="4296771"/>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27" name="Text Placeholder 5"/>
          <p:cNvSpPr>
            <a:spLocks noGrp="1"/>
          </p:cNvSpPr>
          <p:nvPr>
            <p:ph type="body" sz="quarter" idx="25"/>
          </p:nvPr>
        </p:nvSpPr>
        <p:spPr>
          <a:xfrm>
            <a:off x="350794" y="1264793"/>
            <a:ext cx="8471233"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1472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04" name="Text Placeholder 5"/>
          <p:cNvSpPr>
            <a:spLocks noGrp="1"/>
          </p:cNvSpPr>
          <p:nvPr>
            <p:ph type="body" sz="quarter" idx="21"/>
          </p:nvPr>
        </p:nvSpPr>
        <p:spPr>
          <a:xfrm>
            <a:off x="1258798"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5" name="Text Placeholder 5"/>
          <p:cNvSpPr>
            <a:spLocks noGrp="1"/>
          </p:cNvSpPr>
          <p:nvPr>
            <p:ph type="body" sz="quarter" idx="22"/>
          </p:nvPr>
        </p:nvSpPr>
        <p:spPr>
          <a:xfrm>
            <a:off x="1258251"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6" name="Text Placeholder 5"/>
          <p:cNvSpPr>
            <a:spLocks noGrp="1"/>
          </p:cNvSpPr>
          <p:nvPr>
            <p:ph type="body" sz="quarter" idx="23"/>
          </p:nvPr>
        </p:nvSpPr>
        <p:spPr>
          <a:xfrm>
            <a:off x="4202526"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7" name="Text Placeholder 5"/>
          <p:cNvSpPr>
            <a:spLocks noGrp="1"/>
          </p:cNvSpPr>
          <p:nvPr>
            <p:ph type="body" sz="quarter" idx="24"/>
          </p:nvPr>
        </p:nvSpPr>
        <p:spPr>
          <a:xfrm>
            <a:off x="4201979"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08" name="Text Placeholder 5"/>
          <p:cNvSpPr>
            <a:spLocks noGrp="1"/>
          </p:cNvSpPr>
          <p:nvPr>
            <p:ph type="body" sz="quarter" idx="25"/>
          </p:nvPr>
        </p:nvSpPr>
        <p:spPr>
          <a:xfrm>
            <a:off x="7061074" y="251882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09" name="Text Placeholder 5"/>
          <p:cNvSpPr>
            <a:spLocks noGrp="1"/>
          </p:cNvSpPr>
          <p:nvPr>
            <p:ph type="body" sz="quarter" idx="26"/>
          </p:nvPr>
        </p:nvSpPr>
        <p:spPr>
          <a:xfrm>
            <a:off x="7060527" y="290414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0" name="Text Placeholder 5"/>
          <p:cNvSpPr>
            <a:spLocks noGrp="1"/>
          </p:cNvSpPr>
          <p:nvPr>
            <p:ph type="body" sz="quarter" idx="27"/>
          </p:nvPr>
        </p:nvSpPr>
        <p:spPr>
          <a:xfrm>
            <a:off x="1258798"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1" name="Text Placeholder 5"/>
          <p:cNvSpPr>
            <a:spLocks noGrp="1"/>
          </p:cNvSpPr>
          <p:nvPr>
            <p:ph type="body" sz="quarter" idx="28"/>
          </p:nvPr>
        </p:nvSpPr>
        <p:spPr>
          <a:xfrm>
            <a:off x="1258251"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2" name="Text Placeholder 5"/>
          <p:cNvSpPr>
            <a:spLocks noGrp="1"/>
          </p:cNvSpPr>
          <p:nvPr>
            <p:ph type="body" sz="quarter" idx="29"/>
          </p:nvPr>
        </p:nvSpPr>
        <p:spPr>
          <a:xfrm>
            <a:off x="4202526"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3" name="Text Placeholder 5"/>
          <p:cNvSpPr>
            <a:spLocks noGrp="1"/>
          </p:cNvSpPr>
          <p:nvPr>
            <p:ph type="body" sz="quarter" idx="30"/>
          </p:nvPr>
        </p:nvSpPr>
        <p:spPr>
          <a:xfrm>
            <a:off x="4201979"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4" name="Text Placeholder 5"/>
          <p:cNvSpPr>
            <a:spLocks noGrp="1"/>
          </p:cNvSpPr>
          <p:nvPr>
            <p:ph type="body" sz="quarter" idx="31"/>
          </p:nvPr>
        </p:nvSpPr>
        <p:spPr>
          <a:xfrm>
            <a:off x="7061074" y="4603803"/>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15" name="Text Placeholder 5"/>
          <p:cNvSpPr>
            <a:spLocks noGrp="1"/>
          </p:cNvSpPr>
          <p:nvPr>
            <p:ph type="body" sz="quarter" idx="32"/>
          </p:nvPr>
        </p:nvSpPr>
        <p:spPr>
          <a:xfrm>
            <a:off x="7060527" y="4989123"/>
            <a:ext cx="1701515"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6" name="Text Placeholder 5"/>
          <p:cNvSpPr>
            <a:spLocks noGrp="1"/>
          </p:cNvSpPr>
          <p:nvPr>
            <p:ph type="body" sz="quarter" idx="33"/>
          </p:nvPr>
        </p:nvSpPr>
        <p:spPr>
          <a:xfrm>
            <a:off x="347730" y="1217655"/>
            <a:ext cx="8414312" cy="11180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67842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5" name="Text Placeholder 5"/>
          <p:cNvSpPr>
            <a:spLocks noGrp="1"/>
          </p:cNvSpPr>
          <p:nvPr>
            <p:ph type="body" sz="quarter" idx="21"/>
          </p:nvPr>
        </p:nvSpPr>
        <p:spPr>
          <a:xfrm>
            <a:off x="447429" y="3461172"/>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6" name="Text Placeholder 5"/>
          <p:cNvSpPr>
            <a:spLocks noGrp="1"/>
          </p:cNvSpPr>
          <p:nvPr>
            <p:ph type="body" sz="quarter" idx="22"/>
          </p:nvPr>
        </p:nvSpPr>
        <p:spPr>
          <a:xfrm>
            <a:off x="446882" y="3846492"/>
            <a:ext cx="1701515" cy="219370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7" name="Text Placeholder 5"/>
          <p:cNvSpPr>
            <a:spLocks noGrp="1"/>
          </p:cNvSpPr>
          <p:nvPr>
            <p:ph type="body" sz="quarter" idx="34"/>
          </p:nvPr>
        </p:nvSpPr>
        <p:spPr>
          <a:xfrm>
            <a:off x="3649230" y="345963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88" name="Text Placeholder 5"/>
          <p:cNvSpPr>
            <a:spLocks noGrp="1"/>
          </p:cNvSpPr>
          <p:nvPr>
            <p:ph type="body" sz="quarter" idx="35"/>
          </p:nvPr>
        </p:nvSpPr>
        <p:spPr>
          <a:xfrm>
            <a:off x="3648683" y="3844955"/>
            <a:ext cx="1701515" cy="219523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9" name="Text Placeholder 5"/>
          <p:cNvSpPr>
            <a:spLocks noGrp="1"/>
          </p:cNvSpPr>
          <p:nvPr>
            <p:ph type="body" sz="quarter" idx="36"/>
          </p:nvPr>
        </p:nvSpPr>
        <p:spPr>
          <a:xfrm>
            <a:off x="6905438" y="3487795"/>
            <a:ext cx="1701515"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90" name="Text Placeholder 5"/>
          <p:cNvSpPr>
            <a:spLocks noGrp="1"/>
          </p:cNvSpPr>
          <p:nvPr>
            <p:ph type="body" sz="quarter" idx="37"/>
          </p:nvPr>
        </p:nvSpPr>
        <p:spPr>
          <a:xfrm>
            <a:off x="6904891" y="3873115"/>
            <a:ext cx="1701515" cy="2167077"/>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032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r>
              <a:rPr lang="en-US"/>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endParaRPr lang="en-US" dirty="0"/>
          </a:p>
        </p:txBody>
      </p:sp>
    </p:spTree>
    <p:extLst>
      <p:ext uri="{BB962C8B-B14F-4D97-AF65-F5344CB8AC3E}">
        <p14:creationId xmlns:p14="http://schemas.microsoft.com/office/powerpoint/2010/main" val="137834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829918"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5538211"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7235391"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5033797"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6233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602" name="Text Placeholder 5"/>
          <p:cNvSpPr>
            <a:spLocks noGrp="1"/>
          </p:cNvSpPr>
          <p:nvPr>
            <p:ph type="body" sz="quarter" idx="22"/>
          </p:nvPr>
        </p:nvSpPr>
        <p:spPr>
          <a:xfrm>
            <a:off x="347730" y="5031648"/>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4" name="Text Placeholder 5"/>
          <p:cNvSpPr>
            <a:spLocks noGrp="1"/>
          </p:cNvSpPr>
          <p:nvPr>
            <p:ph type="body" sz="quarter" idx="23"/>
          </p:nvPr>
        </p:nvSpPr>
        <p:spPr>
          <a:xfrm>
            <a:off x="2056023" y="5027443"/>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6" name="Text Placeholder 5"/>
          <p:cNvSpPr>
            <a:spLocks noGrp="1"/>
          </p:cNvSpPr>
          <p:nvPr>
            <p:ph type="body" sz="quarter" idx="24"/>
          </p:nvPr>
        </p:nvSpPr>
        <p:spPr>
          <a:xfrm>
            <a:off x="3753203" y="5038614"/>
            <a:ext cx="1701515" cy="11180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8" name="Text Placeholder 5"/>
          <p:cNvSpPr>
            <a:spLocks noGrp="1"/>
          </p:cNvSpPr>
          <p:nvPr>
            <p:ph type="body" sz="quarter" idx="25"/>
          </p:nvPr>
        </p:nvSpPr>
        <p:spPr>
          <a:xfrm>
            <a:off x="1551609" y="1392510"/>
            <a:ext cx="2696751" cy="246253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609"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337909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159" name="Text Placeholder 5"/>
          <p:cNvSpPr>
            <a:spLocks noGrp="1"/>
          </p:cNvSpPr>
          <p:nvPr>
            <p:ph type="body" sz="quarter" idx="22"/>
          </p:nvPr>
        </p:nvSpPr>
        <p:spPr>
          <a:xfrm>
            <a:off x="508679" y="2303070"/>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1" name="Text Placeholder 5"/>
          <p:cNvSpPr>
            <a:spLocks noGrp="1"/>
          </p:cNvSpPr>
          <p:nvPr>
            <p:ph type="body" sz="quarter" idx="23"/>
          </p:nvPr>
        </p:nvSpPr>
        <p:spPr>
          <a:xfrm>
            <a:off x="506021" y="3224731"/>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3" name="Text Placeholder 5"/>
          <p:cNvSpPr>
            <a:spLocks noGrp="1"/>
          </p:cNvSpPr>
          <p:nvPr>
            <p:ph type="body" sz="quarter" idx="24"/>
          </p:nvPr>
        </p:nvSpPr>
        <p:spPr>
          <a:xfrm>
            <a:off x="505606" y="4149135"/>
            <a:ext cx="1671193" cy="408782"/>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5" name="Text Placeholder 5"/>
          <p:cNvSpPr>
            <a:spLocks noGrp="1"/>
          </p:cNvSpPr>
          <p:nvPr>
            <p:ph type="body" sz="quarter" idx="25"/>
          </p:nvPr>
        </p:nvSpPr>
        <p:spPr>
          <a:xfrm>
            <a:off x="6965074" y="2301014"/>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7" name="Text Placeholder 5"/>
          <p:cNvSpPr>
            <a:spLocks noGrp="1"/>
          </p:cNvSpPr>
          <p:nvPr>
            <p:ph type="body" sz="quarter" idx="26"/>
          </p:nvPr>
        </p:nvSpPr>
        <p:spPr>
          <a:xfrm>
            <a:off x="6962416" y="3222675"/>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9" name="Text Placeholder 5"/>
          <p:cNvSpPr>
            <a:spLocks noGrp="1"/>
          </p:cNvSpPr>
          <p:nvPr>
            <p:ph type="body" sz="quarter" idx="27"/>
          </p:nvPr>
        </p:nvSpPr>
        <p:spPr>
          <a:xfrm>
            <a:off x="6962001" y="4147079"/>
            <a:ext cx="1671193" cy="4087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24636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8" name="Freeform 7"/>
          <p:cNvSpPr>
            <a:spLocks/>
          </p:cNvSpPr>
          <p:nvPr userDrawn="1"/>
        </p:nvSpPr>
        <p:spPr bwMode="auto">
          <a:xfrm>
            <a:off x="5748338" y="4763"/>
            <a:ext cx="3394075" cy="6318250"/>
          </a:xfrm>
          <a:custGeom>
            <a:avLst/>
            <a:gdLst>
              <a:gd name="T0" fmla="*/ 2138 w 2138"/>
              <a:gd name="T1" fmla="*/ 0 h 3980"/>
              <a:gd name="T2" fmla="*/ 2138 w 2138"/>
              <a:gd name="T3" fmla="*/ 3980 h 3980"/>
              <a:gd name="T4" fmla="*/ 0 w 2138"/>
              <a:gd name="T5" fmla="*/ 3980 h 3980"/>
              <a:gd name="T6" fmla="*/ 2138 w 2138"/>
              <a:gd name="T7" fmla="*/ 0 h 3980"/>
            </a:gdLst>
            <a:ahLst/>
            <a:cxnLst>
              <a:cxn ang="0">
                <a:pos x="T0" y="T1"/>
              </a:cxn>
              <a:cxn ang="0">
                <a:pos x="T2" y="T3"/>
              </a:cxn>
              <a:cxn ang="0">
                <a:pos x="T4" y="T5"/>
              </a:cxn>
              <a:cxn ang="0">
                <a:pos x="T6" y="T7"/>
              </a:cxn>
            </a:cxnLst>
            <a:rect l="0" t="0" r="r" b="b"/>
            <a:pathLst>
              <a:path w="2138" h="3980">
                <a:moveTo>
                  <a:pt x="2138" y="0"/>
                </a:moveTo>
                <a:lnTo>
                  <a:pt x="2138" y="3980"/>
                </a:lnTo>
                <a:lnTo>
                  <a:pt x="0" y="3980"/>
                </a:lnTo>
                <a:lnTo>
                  <a:pt x="2138"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6862763" y="2082800"/>
            <a:ext cx="2279650" cy="4240213"/>
          </a:xfrm>
          <a:custGeom>
            <a:avLst/>
            <a:gdLst>
              <a:gd name="T0" fmla="*/ 1436 w 1436"/>
              <a:gd name="T1" fmla="*/ 0 h 2671"/>
              <a:gd name="T2" fmla="*/ 1436 w 1436"/>
              <a:gd name="T3" fmla="*/ 2671 h 2671"/>
              <a:gd name="T4" fmla="*/ 0 w 1436"/>
              <a:gd name="T5" fmla="*/ 2671 h 2671"/>
              <a:gd name="T6" fmla="*/ 1436 w 1436"/>
              <a:gd name="T7" fmla="*/ 0 h 2671"/>
            </a:gdLst>
            <a:ahLst/>
            <a:cxnLst>
              <a:cxn ang="0">
                <a:pos x="T0" y="T1"/>
              </a:cxn>
              <a:cxn ang="0">
                <a:pos x="T2" y="T3"/>
              </a:cxn>
              <a:cxn ang="0">
                <a:pos x="T4" y="T5"/>
              </a:cxn>
              <a:cxn ang="0">
                <a:pos x="T6" y="T7"/>
              </a:cxn>
            </a:cxnLst>
            <a:rect l="0" t="0" r="r" b="b"/>
            <a:pathLst>
              <a:path w="1436" h="2671">
                <a:moveTo>
                  <a:pt x="1436" y="0"/>
                </a:moveTo>
                <a:lnTo>
                  <a:pt x="1436" y="2671"/>
                </a:lnTo>
                <a:lnTo>
                  <a:pt x="0" y="2671"/>
                </a:lnTo>
                <a:lnTo>
                  <a:pt x="1436" y="0"/>
                </a:lnTo>
                <a:close/>
              </a:path>
            </a:pathLst>
          </a:custGeom>
          <a:solidFill>
            <a:srgbClr val="BCF1F1"/>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5748338" y="4067175"/>
            <a:ext cx="3394075" cy="2255838"/>
          </a:xfrm>
          <a:custGeom>
            <a:avLst/>
            <a:gdLst>
              <a:gd name="T0" fmla="*/ 2138 w 2138"/>
              <a:gd name="T1" fmla="*/ 1421 h 1421"/>
              <a:gd name="T2" fmla="*/ 0 w 2138"/>
              <a:gd name="T3" fmla="*/ 1421 h 1421"/>
              <a:gd name="T4" fmla="*/ 764 w 2138"/>
              <a:gd name="T5" fmla="*/ 0 h 1421"/>
              <a:gd name="T6" fmla="*/ 2138 w 2138"/>
              <a:gd name="T7" fmla="*/ 670 h 1421"/>
              <a:gd name="T8" fmla="*/ 2138 w 2138"/>
              <a:gd name="T9" fmla="*/ 1421 h 1421"/>
            </a:gdLst>
            <a:ahLst/>
            <a:cxnLst>
              <a:cxn ang="0">
                <a:pos x="T0" y="T1"/>
              </a:cxn>
              <a:cxn ang="0">
                <a:pos x="T2" y="T3"/>
              </a:cxn>
              <a:cxn ang="0">
                <a:pos x="T4" y="T5"/>
              </a:cxn>
              <a:cxn ang="0">
                <a:pos x="T6" y="T7"/>
              </a:cxn>
              <a:cxn ang="0">
                <a:pos x="T8" y="T9"/>
              </a:cxn>
            </a:cxnLst>
            <a:rect l="0" t="0" r="r" b="b"/>
            <a:pathLst>
              <a:path w="2138" h="1421">
                <a:moveTo>
                  <a:pt x="2138" y="1421"/>
                </a:moveTo>
                <a:lnTo>
                  <a:pt x="0" y="1421"/>
                </a:lnTo>
                <a:lnTo>
                  <a:pt x="764" y="0"/>
                </a:lnTo>
                <a:lnTo>
                  <a:pt x="2138" y="670"/>
                </a:lnTo>
                <a:lnTo>
                  <a:pt x="2138" y="1421"/>
                </a:lnTo>
                <a:close/>
              </a:path>
            </a:pathLst>
          </a:custGeom>
          <a:solidFill>
            <a:srgbClr val="1C344D"/>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5260975" y="0"/>
            <a:ext cx="3881438" cy="6323013"/>
          </a:xfrm>
          <a:custGeom>
            <a:avLst/>
            <a:gdLst>
              <a:gd name="T0" fmla="*/ 307 w 2445"/>
              <a:gd name="T1" fmla="*/ 3966 h 3966"/>
              <a:gd name="T2" fmla="*/ 2445 w 2445"/>
              <a:gd name="T3" fmla="*/ 0 h 3966"/>
              <a:gd name="T4" fmla="*/ 2151 w 2445"/>
              <a:gd name="T5" fmla="*/ 0 h 3966"/>
              <a:gd name="T6" fmla="*/ 0 w 2445"/>
              <a:gd name="T7" fmla="*/ 3966 h 3966"/>
              <a:gd name="T8" fmla="*/ 307 w 2445"/>
              <a:gd name="T9" fmla="*/ 3966 h 3966"/>
            </a:gdLst>
            <a:ahLst/>
            <a:cxnLst>
              <a:cxn ang="0">
                <a:pos x="T0" y="T1"/>
              </a:cxn>
              <a:cxn ang="0">
                <a:pos x="T2" y="T3"/>
              </a:cxn>
              <a:cxn ang="0">
                <a:pos x="T4" y="T5"/>
              </a:cxn>
              <a:cxn ang="0">
                <a:pos x="T6" y="T7"/>
              </a:cxn>
              <a:cxn ang="0">
                <a:pos x="T8" y="T9"/>
              </a:cxn>
            </a:cxnLst>
            <a:rect l="0" t="0" r="r" b="b"/>
            <a:pathLst>
              <a:path w="2445" h="3966">
                <a:moveTo>
                  <a:pt x="307" y="3966"/>
                </a:moveTo>
                <a:lnTo>
                  <a:pt x="2445" y="0"/>
                </a:lnTo>
                <a:lnTo>
                  <a:pt x="2151" y="0"/>
                </a:lnTo>
                <a:lnTo>
                  <a:pt x="0" y="3966"/>
                </a:lnTo>
                <a:lnTo>
                  <a:pt x="307" y="3966"/>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75985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2767941" y="5260976"/>
            <a:ext cx="2736715"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2505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 Placeholder 5"/>
          <p:cNvSpPr>
            <a:spLocks noGrp="1"/>
          </p:cNvSpPr>
          <p:nvPr>
            <p:ph type="body" sz="quarter" idx="25"/>
          </p:nvPr>
        </p:nvSpPr>
        <p:spPr>
          <a:xfrm>
            <a:off x="2369065" y="708338"/>
            <a:ext cx="6102908" cy="239547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3788569" y="5260976"/>
            <a:ext cx="2736715"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72828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11" name="Text Placeholder 5"/>
          <p:cNvSpPr>
            <a:spLocks noGrp="1"/>
          </p:cNvSpPr>
          <p:nvPr>
            <p:ph type="body" sz="quarter" idx="25"/>
          </p:nvPr>
        </p:nvSpPr>
        <p:spPr>
          <a:xfrm>
            <a:off x="66970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6"/>
          </p:nvPr>
        </p:nvSpPr>
        <p:spPr>
          <a:xfrm>
            <a:off x="5237821" y="708338"/>
            <a:ext cx="3219719" cy="301365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7"/>
          </p:nvPr>
        </p:nvSpPr>
        <p:spPr>
          <a:xfrm>
            <a:off x="2078038" y="5413376"/>
            <a:ext cx="2275021"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8"/>
          </p:nvPr>
        </p:nvSpPr>
        <p:spPr>
          <a:xfrm>
            <a:off x="4943341" y="5413376"/>
            <a:ext cx="2275021" cy="840143"/>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0445464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Rectangle 9"/>
          <p:cNvSpPr>
            <a:spLocks noChangeArrowheads="1"/>
          </p:cNvSpPr>
          <p:nvPr userDrawn="1"/>
        </p:nvSpPr>
        <p:spPr bwMode="auto">
          <a:xfrm>
            <a:off x="280988"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userDrawn="1"/>
        </p:nvSpPr>
        <p:spPr bwMode="auto">
          <a:xfrm>
            <a:off x="3152775" y="287338"/>
            <a:ext cx="2717800"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1"/>
          <p:cNvSpPr>
            <a:spLocks noChangeArrowheads="1"/>
          </p:cNvSpPr>
          <p:nvPr userDrawn="1"/>
        </p:nvSpPr>
        <p:spPr bwMode="auto">
          <a:xfrm>
            <a:off x="6024563" y="287338"/>
            <a:ext cx="2716213" cy="38496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5"/>
          </p:nvPr>
        </p:nvSpPr>
        <p:spPr>
          <a:xfrm>
            <a:off x="425003"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6"/>
          </p:nvPr>
        </p:nvSpPr>
        <p:spPr>
          <a:xfrm>
            <a:off x="3307500"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7"/>
          </p:nvPr>
        </p:nvSpPr>
        <p:spPr>
          <a:xfrm>
            <a:off x="6178494" y="476518"/>
            <a:ext cx="2408349" cy="316838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8"/>
          </p:nvPr>
        </p:nvSpPr>
        <p:spPr>
          <a:xfrm>
            <a:off x="435713" y="5245100"/>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9"/>
          </p:nvPr>
        </p:nvSpPr>
        <p:spPr>
          <a:xfrm>
            <a:off x="3307500" y="5245099"/>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0"/>
          </p:nvPr>
        </p:nvSpPr>
        <p:spPr>
          <a:xfrm>
            <a:off x="6178494" y="5245098"/>
            <a:ext cx="2408349" cy="902885"/>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56307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0" name="Rectangle 9"/>
          <p:cNvSpPr>
            <a:spLocks noChangeArrowheads="1"/>
          </p:cNvSpPr>
          <p:nvPr userDrawn="1"/>
        </p:nvSpPr>
        <p:spPr bwMode="auto">
          <a:xfrm flipV="1">
            <a:off x="515155" y="3773507"/>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9"/>
          <p:cNvSpPr>
            <a:spLocks noChangeArrowheads="1"/>
          </p:cNvSpPr>
          <p:nvPr userDrawn="1"/>
        </p:nvSpPr>
        <p:spPr bwMode="auto">
          <a:xfrm flipV="1">
            <a:off x="3424193"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9"/>
          <p:cNvSpPr>
            <a:spLocks noChangeArrowheads="1"/>
          </p:cNvSpPr>
          <p:nvPr userDrawn="1"/>
        </p:nvSpPr>
        <p:spPr bwMode="auto">
          <a:xfrm flipV="1">
            <a:off x="6335667" y="3773506"/>
            <a:ext cx="2292439" cy="1455313"/>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Text Placeholder 5"/>
          <p:cNvSpPr>
            <a:spLocks noGrp="1"/>
          </p:cNvSpPr>
          <p:nvPr>
            <p:ph type="body" sz="quarter" idx="27"/>
          </p:nvPr>
        </p:nvSpPr>
        <p:spPr>
          <a:xfrm>
            <a:off x="731839" y="4189882"/>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8"/>
          </p:nvPr>
        </p:nvSpPr>
        <p:spPr>
          <a:xfrm>
            <a:off x="3643313"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9"/>
          </p:nvPr>
        </p:nvSpPr>
        <p:spPr>
          <a:xfrm>
            <a:off x="6554787" y="429076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691388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8" name="Rectangle 9"/>
          <p:cNvSpPr>
            <a:spLocks noChangeArrowheads="1"/>
          </p:cNvSpPr>
          <p:nvPr userDrawn="1"/>
        </p:nvSpPr>
        <p:spPr bwMode="auto">
          <a:xfrm flipV="1">
            <a:off x="446087"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2600233" y="3412900"/>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9"/>
          <p:cNvSpPr>
            <a:spLocks noChangeArrowheads="1"/>
          </p:cNvSpPr>
          <p:nvPr userDrawn="1"/>
        </p:nvSpPr>
        <p:spPr bwMode="auto">
          <a:xfrm flipV="1">
            <a:off x="4745037"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9"/>
          <p:cNvSpPr>
            <a:spLocks noChangeArrowheads="1"/>
          </p:cNvSpPr>
          <p:nvPr userDrawn="1"/>
        </p:nvSpPr>
        <p:spPr bwMode="auto">
          <a:xfrm flipV="1">
            <a:off x="6859050" y="3406106"/>
            <a:ext cx="1851025" cy="1693262"/>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446087" y="4073978"/>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8"/>
          </p:nvPr>
        </p:nvSpPr>
        <p:spPr>
          <a:xfrm>
            <a:off x="2592387"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9"/>
          </p:nvPr>
        </p:nvSpPr>
        <p:spPr>
          <a:xfrm>
            <a:off x="4741862"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0"/>
          </p:nvPr>
        </p:nvSpPr>
        <p:spPr>
          <a:xfrm>
            <a:off x="6855875" y="4073977"/>
            <a:ext cx="1854200"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3728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Rectangle 9"/>
          <p:cNvSpPr>
            <a:spLocks noChangeArrowheads="1"/>
          </p:cNvSpPr>
          <p:nvPr userDrawn="1"/>
        </p:nvSpPr>
        <p:spPr bwMode="auto">
          <a:xfrm flipV="1">
            <a:off x="2573338"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9"/>
          <p:cNvSpPr>
            <a:spLocks noChangeArrowheads="1"/>
          </p:cNvSpPr>
          <p:nvPr userDrawn="1"/>
        </p:nvSpPr>
        <p:spPr bwMode="auto">
          <a:xfrm flipV="1">
            <a:off x="4689296" y="2296676"/>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Text Placeholder 5"/>
          <p:cNvSpPr>
            <a:spLocks noGrp="1"/>
          </p:cNvSpPr>
          <p:nvPr>
            <p:ph type="body" sz="quarter" idx="27"/>
          </p:nvPr>
        </p:nvSpPr>
        <p:spPr>
          <a:xfrm>
            <a:off x="2570163"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7" name="Rectangle 9"/>
          <p:cNvSpPr>
            <a:spLocks noChangeArrowheads="1"/>
          </p:cNvSpPr>
          <p:nvPr userDrawn="1"/>
        </p:nvSpPr>
        <p:spPr bwMode="auto">
          <a:xfrm flipV="1">
            <a:off x="1500187" y="4683428"/>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38" name="Rectangle 9"/>
          <p:cNvSpPr>
            <a:spLocks noChangeArrowheads="1"/>
          </p:cNvSpPr>
          <p:nvPr userDrawn="1"/>
        </p:nvSpPr>
        <p:spPr bwMode="auto">
          <a:xfrm flipV="1">
            <a:off x="3631641" y="4679000"/>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9"/>
          <p:cNvSpPr>
            <a:spLocks noChangeArrowheads="1"/>
          </p:cNvSpPr>
          <p:nvPr userDrawn="1"/>
        </p:nvSpPr>
        <p:spPr bwMode="auto">
          <a:xfrm flipV="1">
            <a:off x="5776353" y="4678999"/>
            <a:ext cx="1851025" cy="1541227"/>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8"/>
          </p:nvPr>
        </p:nvSpPr>
        <p:spPr>
          <a:xfrm>
            <a:off x="4697412" y="2972625"/>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9"/>
          </p:nvPr>
        </p:nvSpPr>
        <p:spPr>
          <a:xfrm>
            <a:off x="1497012" y="5346498"/>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30"/>
          </p:nvPr>
        </p:nvSpPr>
        <p:spPr>
          <a:xfrm>
            <a:off x="3644900"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31"/>
          </p:nvPr>
        </p:nvSpPr>
        <p:spPr>
          <a:xfrm>
            <a:off x="5792787" y="5359377"/>
            <a:ext cx="1854200" cy="865278"/>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20716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21"/>
          </p:nvPr>
        </p:nvSpPr>
        <p:spPr>
          <a:xfrm>
            <a:off x="4655496"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789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5194440"/>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7" name="Text Placeholder 3"/>
          <p:cNvSpPr>
            <a:spLocks noGrp="1"/>
          </p:cNvSpPr>
          <p:nvPr>
            <p:ph type="body" sz="quarter" idx="10"/>
          </p:nvPr>
        </p:nvSpPr>
        <p:spPr>
          <a:xfrm>
            <a:off x="347730" y="4311491"/>
            <a:ext cx="8474298"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421857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Text Placeholder 5"/>
          <p:cNvSpPr>
            <a:spLocks noGrp="1"/>
          </p:cNvSpPr>
          <p:nvPr>
            <p:ph type="body" sz="quarter" idx="27"/>
          </p:nvPr>
        </p:nvSpPr>
        <p:spPr>
          <a:xfrm>
            <a:off x="347730" y="1180923"/>
            <a:ext cx="8474298" cy="840143"/>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8353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15" name="Text Placeholder 5"/>
          <p:cNvSpPr>
            <a:spLocks noGrp="1"/>
          </p:cNvSpPr>
          <p:nvPr>
            <p:ph type="body" sz="quarter" idx="27"/>
          </p:nvPr>
        </p:nvSpPr>
        <p:spPr>
          <a:xfrm>
            <a:off x="3702790"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8"/>
          </p:nvPr>
        </p:nvSpPr>
        <p:spPr>
          <a:xfrm>
            <a:off x="5370065"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9"/>
          </p:nvPr>
        </p:nvSpPr>
        <p:spPr>
          <a:xfrm>
            <a:off x="7050644" y="4898420"/>
            <a:ext cx="1680579" cy="840143"/>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723165" y="1527246"/>
            <a:ext cx="5008058" cy="2189336"/>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929946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19" name="Text Placeholder 3"/>
          <p:cNvSpPr>
            <a:spLocks noGrp="1"/>
          </p:cNvSpPr>
          <p:nvPr>
            <p:ph type="body" sz="quarter" idx="10"/>
          </p:nvPr>
        </p:nvSpPr>
        <p:spPr>
          <a:xfrm>
            <a:off x="347731" y="395397"/>
            <a:ext cx="3959952"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30"/>
          </p:nvPr>
        </p:nvSpPr>
        <p:spPr>
          <a:xfrm>
            <a:off x="347731" y="1622738"/>
            <a:ext cx="2085907" cy="4552638"/>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670736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5" name="Text Placeholder 5"/>
          <p:cNvSpPr>
            <a:spLocks noGrp="1"/>
          </p:cNvSpPr>
          <p:nvPr>
            <p:ph type="body" sz="quarter" idx="30"/>
          </p:nvPr>
        </p:nvSpPr>
        <p:spPr>
          <a:xfrm>
            <a:off x="347731" y="1311966"/>
            <a:ext cx="2762355" cy="232562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919221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Text Placeholder 5"/>
          <p:cNvSpPr>
            <a:spLocks noGrp="1"/>
          </p:cNvSpPr>
          <p:nvPr>
            <p:ph type="body" sz="quarter" idx="27"/>
          </p:nvPr>
        </p:nvSpPr>
        <p:spPr>
          <a:xfrm>
            <a:off x="347731" y="395815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1770153"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9"/>
          </p:nvPr>
        </p:nvSpPr>
        <p:spPr>
          <a:xfrm>
            <a:off x="3177770" y="3958150"/>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30"/>
          </p:nvPr>
        </p:nvSpPr>
        <p:spPr>
          <a:xfrm>
            <a:off x="347731" y="5448302"/>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31"/>
          </p:nvPr>
        </p:nvSpPr>
        <p:spPr>
          <a:xfrm>
            <a:off x="1770153"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32"/>
          </p:nvPr>
        </p:nvSpPr>
        <p:spPr>
          <a:xfrm>
            <a:off x="3177770" y="5448301"/>
            <a:ext cx="1390918" cy="479940"/>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33"/>
          </p:nvPr>
        </p:nvSpPr>
        <p:spPr>
          <a:xfrm>
            <a:off x="347730" y="1180923"/>
            <a:ext cx="4220958" cy="144162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3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087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1588" y="3738562"/>
            <a:ext cx="9140825" cy="2586037"/>
          </a:xfrm>
          <a:prstGeom prst="rect">
            <a:avLst/>
          </a:prstGeom>
          <a:solidFill>
            <a:srgbClr val="008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Text Placeholder 5"/>
          <p:cNvSpPr>
            <a:spLocks noGrp="1"/>
          </p:cNvSpPr>
          <p:nvPr>
            <p:ph type="body" sz="quarter" idx="27"/>
          </p:nvPr>
        </p:nvSpPr>
        <p:spPr>
          <a:xfrm>
            <a:off x="270167" y="2206626"/>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1"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8"/>
          </p:nvPr>
        </p:nvSpPr>
        <p:spPr>
          <a:xfrm>
            <a:off x="7153567" y="2256632"/>
            <a:ext cx="1680579" cy="1431924"/>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2560566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 name="Rectangle 9"/>
          <p:cNvSpPr>
            <a:spLocks noChangeArrowheads="1"/>
          </p:cNvSpPr>
          <p:nvPr userDrawn="1"/>
        </p:nvSpPr>
        <p:spPr bwMode="auto">
          <a:xfrm flipV="1">
            <a:off x="347730" y="1094664"/>
            <a:ext cx="848717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30"/>
          </p:nvPr>
        </p:nvSpPr>
        <p:spPr>
          <a:xfrm>
            <a:off x="347730" y="1094663"/>
            <a:ext cx="8487177"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514368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flipV="1">
            <a:off x="347731" y="1094660"/>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6" name="Text Placeholder 5"/>
          <p:cNvSpPr>
            <a:spLocks noGrp="1"/>
          </p:cNvSpPr>
          <p:nvPr>
            <p:ph type="body" sz="quarter" idx="30"/>
          </p:nvPr>
        </p:nvSpPr>
        <p:spPr>
          <a:xfrm>
            <a:off x="347730" y="1094663"/>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8" name="Rectangle 9"/>
          <p:cNvSpPr>
            <a:spLocks noChangeArrowheads="1"/>
          </p:cNvSpPr>
          <p:nvPr userDrawn="1"/>
        </p:nvSpPr>
        <p:spPr bwMode="auto">
          <a:xfrm flipV="1">
            <a:off x="4736414" y="1094659"/>
            <a:ext cx="4082600"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5"/>
          <p:cNvSpPr>
            <a:spLocks noGrp="1"/>
          </p:cNvSpPr>
          <p:nvPr>
            <p:ph type="body" sz="quarter" idx="31"/>
          </p:nvPr>
        </p:nvSpPr>
        <p:spPr>
          <a:xfrm>
            <a:off x="4736413" y="1094659"/>
            <a:ext cx="4082601"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68290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flipV="1">
            <a:off x="34773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userDrawn="1"/>
        </p:nvSpPr>
        <p:spPr bwMode="auto">
          <a:xfrm flipV="1">
            <a:off x="3232601" y="1094660"/>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userDrawn="1"/>
        </p:nvSpPr>
        <p:spPr bwMode="auto">
          <a:xfrm flipV="1">
            <a:off x="6104592" y="1094657"/>
            <a:ext cx="2601527" cy="4868251"/>
          </a:xfrm>
          <a:prstGeom prst="rect">
            <a:avLst/>
          </a:prstGeom>
          <a:solidFill>
            <a:srgbClr val="E6E6E6"/>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5" name="Text Placeholder 5"/>
          <p:cNvSpPr>
            <a:spLocks noGrp="1"/>
          </p:cNvSpPr>
          <p:nvPr>
            <p:ph type="body" sz="quarter" idx="30"/>
          </p:nvPr>
        </p:nvSpPr>
        <p:spPr>
          <a:xfrm>
            <a:off x="347731" y="1094663"/>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31"/>
          </p:nvPr>
        </p:nvSpPr>
        <p:spPr>
          <a:xfrm>
            <a:off x="3232600" y="1094657"/>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32"/>
          </p:nvPr>
        </p:nvSpPr>
        <p:spPr>
          <a:xfrm>
            <a:off x="6117469" y="1094656"/>
            <a:ext cx="2601528" cy="4868252"/>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074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4720855" y="1233377"/>
            <a:ext cx="4284885"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128804" y="1233376"/>
            <a:ext cx="4476271" cy="5072173"/>
          </a:xfrm>
          <a:prstGeom prst="rect">
            <a:avLst/>
          </a:prstGeom>
        </p:spPr>
        <p:txBody>
          <a:bodyPr/>
          <a:lstStyle>
            <a:lvl1pPr>
              <a:defRPr>
                <a:ln>
                  <a:noFill/>
                </a:ln>
                <a:solidFill>
                  <a:srgbClr val="50A5AB"/>
                </a:solidFill>
              </a:defRPr>
            </a:lvl1pPr>
          </a:lstStyle>
          <a:p>
            <a:endParaRPr lang="en-US"/>
          </a:p>
        </p:txBody>
      </p:sp>
      <p:cxnSp>
        <p:nvCxnSpPr>
          <p:cNvPr id="5" name="Straight Connector 4"/>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64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7" name="Freeform 6"/>
          <p:cNvSpPr>
            <a:spLocks/>
          </p:cNvSpPr>
          <p:nvPr userDrawn="1"/>
        </p:nvSpPr>
        <p:spPr bwMode="auto">
          <a:xfrm>
            <a:off x="5210175" y="14288"/>
            <a:ext cx="3932238" cy="6294438"/>
          </a:xfrm>
          <a:custGeom>
            <a:avLst/>
            <a:gdLst>
              <a:gd name="T0" fmla="*/ 2477 w 2477"/>
              <a:gd name="T1" fmla="*/ 0 h 3965"/>
              <a:gd name="T2" fmla="*/ 2477 w 2477"/>
              <a:gd name="T3" fmla="*/ 3965 h 3965"/>
              <a:gd name="T4" fmla="*/ 0 w 2477"/>
              <a:gd name="T5" fmla="*/ 3965 h 3965"/>
              <a:gd name="T6" fmla="*/ 2187 w 2477"/>
              <a:gd name="T7" fmla="*/ 0 h 3965"/>
              <a:gd name="T8" fmla="*/ 2477 w 2477"/>
              <a:gd name="T9" fmla="*/ 0 h 3965"/>
            </a:gdLst>
            <a:ahLst/>
            <a:cxnLst>
              <a:cxn ang="0">
                <a:pos x="T0" y="T1"/>
              </a:cxn>
              <a:cxn ang="0">
                <a:pos x="T2" y="T3"/>
              </a:cxn>
              <a:cxn ang="0">
                <a:pos x="T4" y="T5"/>
              </a:cxn>
              <a:cxn ang="0">
                <a:pos x="T6" y="T7"/>
              </a:cxn>
              <a:cxn ang="0">
                <a:pos x="T8" y="T9"/>
              </a:cxn>
            </a:cxnLst>
            <a:rect l="0" t="0" r="r" b="b"/>
            <a:pathLst>
              <a:path w="2477" h="3965">
                <a:moveTo>
                  <a:pt x="2477" y="0"/>
                </a:moveTo>
                <a:lnTo>
                  <a:pt x="2477" y="3965"/>
                </a:lnTo>
                <a:lnTo>
                  <a:pt x="0" y="3965"/>
                </a:lnTo>
                <a:lnTo>
                  <a:pt x="2187" y="0"/>
                </a:lnTo>
                <a:lnTo>
                  <a:pt x="2477" y="0"/>
                </a:lnTo>
                <a:close/>
              </a:path>
            </a:pathLst>
          </a:custGeom>
          <a:solidFill>
            <a:srgbClr val="BCF1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6780213" y="14288"/>
            <a:ext cx="2362200" cy="5434013"/>
          </a:xfrm>
          <a:custGeom>
            <a:avLst/>
            <a:gdLst>
              <a:gd name="T0" fmla="*/ 1488 w 1488"/>
              <a:gd name="T1" fmla="*/ 3423 h 3423"/>
              <a:gd name="T2" fmla="*/ 1488 w 1488"/>
              <a:gd name="T3" fmla="*/ 0 h 3423"/>
              <a:gd name="T4" fmla="*/ 958 w 1488"/>
              <a:gd name="T5" fmla="*/ 0 h 3423"/>
              <a:gd name="T6" fmla="*/ 0 w 1488"/>
              <a:gd name="T7" fmla="*/ 1780 h 3423"/>
              <a:gd name="T8" fmla="*/ 1488 w 1488"/>
              <a:gd name="T9" fmla="*/ 3423 h 3423"/>
            </a:gdLst>
            <a:ahLst/>
            <a:cxnLst>
              <a:cxn ang="0">
                <a:pos x="T0" y="T1"/>
              </a:cxn>
              <a:cxn ang="0">
                <a:pos x="T2" y="T3"/>
              </a:cxn>
              <a:cxn ang="0">
                <a:pos x="T4" y="T5"/>
              </a:cxn>
              <a:cxn ang="0">
                <a:pos x="T6" y="T7"/>
              </a:cxn>
              <a:cxn ang="0">
                <a:pos x="T8" y="T9"/>
              </a:cxn>
            </a:cxnLst>
            <a:rect l="0" t="0" r="r" b="b"/>
            <a:pathLst>
              <a:path w="1488" h="3423">
                <a:moveTo>
                  <a:pt x="1488" y="3423"/>
                </a:moveTo>
                <a:lnTo>
                  <a:pt x="1488" y="0"/>
                </a:lnTo>
                <a:lnTo>
                  <a:pt x="958" y="0"/>
                </a:lnTo>
                <a:lnTo>
                  <a:pt x="0" y="1780"/>
                </a:lnTo>
                <a:lnTo>
                  <a:pt x="1488" y="3423"/>
                </a:lnTo>
                <a:close/>
              </a:path>
            </a:pathLst>
          </a:custGeom>
          <a:solidFill>
            <a:srgbClr val="008C99"/>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835525" y="14288"/>
            <a:ext cx="4306888" cy="6294438"/>
          </a:xfrm>
          <a:custGeom>
            <a:avLst/>
            <a:gdLst>
              <a:gd name="T0" fmla="*/ 2136 w 2713"/>
              <a:gd name="T1" fmla="*/ 0 h 3965"/>
              <a:gd name="T2" fmla="*/ 2713 w 2713"/>
              <a:gd name="T3" fmla="*/ 0 h 3965"/>
              <a:gd name="T4" fmla="*/ 582 w 2713"/>
              <a:gd name="T5" fmla="*/ 3965 h 3965"/>
              <a:gd name="T6" fmla="*/ 0 w 2713"/>
              <a:gd name="T7" fmla="*/ 3965 h 3965"/>
              <a:gd name="T8" fmla="*/ 2136 w 2713"/>
              <a:gd name="T9" fmla="*/ 0 h 3965"/>
            </a:gdLst>
            <a:ahLst/>
            <a:cxnLst>
              <a:cxn ang="0">
                <a:pos x="T0" y="T1"/>
              </a:cxn>
              <a:cxn ang="0">
                <a:pos x="T2" y="T3"/>
              </a:cxn>
              <a:cxn ang="0">
                <a:pos x="T4" y="T5"/>
              </a:cxn>
              <a:cxn ang="0">
                <a:pos x="T6" y="T7"/>
              </a:cxn>
              <a:cxn ang="0">
                <a:pos x="T8" y="T9"/>
              </a:cxn>
            </a:cxnLst>
            <a:rect l="0" t="0" r="r" b="b"/>
            <a:pathLst>
              <a:path w="2713" h="3965">
                <a:moveTo>
                  <a:pt x="2136" y="0"/>
                </a:moveTo>
                <a:lnTo>
                  <a:pt x="2713" y="0"/>
                </a:lnTo>
                <a:lnTo>
                  <a:pt x="582" y="3965"/>
                </a:lnTo>
                <a:lnTo>
                  <a:pt x="0" y="3965"/>
                </a:lnTo>
                <a:lnTo>
                  <a:pt x="2136" y="0"/>
                </a:lnTo>
                <a:close/>
              </a:path>
            </a:pathLst>
          </a:custGeom>
          <a:solidFill>
            <a:srgbClr val="50A5AB"/>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4643438" y="14288"/>
            <a:ext cx="3770313" cy="6294438"/>
          </a:xfrm>
          <a:custGeom>
            <a:avLst/>
            <a:gdLst>
              <a:gd name="T0" fmla="*/ 2136 w 2375"/>
              <a:gd name="T1" fmla="*/ 0 h 3965"/>
              <a:gd name="T2" fmla="*/ 2375 w 2375"/>
              <a:gd name="T3" fmla="*/ 0 h 3965"/>
              <a:gd name="T4" fmla="*/ 245 w 2375"/>
              <a:gd name="T5" fmla="*/ 3965 h 3965"/>
              <a:gd name="T6" fmla="*/ 0 w 2375"/>
              <a:gd name="T7" fmla="*/ 3965 h 3965"/>
              <a:gd name="T8" fmla="*/ 2136 w 2375"/>
              <a:gd name="T9" fmla="*/ 0 h 3965"/>
            </a:gdLst>
            <a:ahLst/>
            <a:cxnLst>
              <a:cxn ang="0">
                <a:pos x="T0" y="T1"/>
              </a:cxn>
              <a:cxn ang="0">
                <a:pos x="T2" y="T3"/>
              </a:cxn>
              <a:cxn ang="0">
                <a:pos x="T4" y="T5"/>
              </a:cxn>
              <a:cxn ang="0">
                <a:pos x="T6" y="T7"/>
              </a:cxn>
              <a:cxn ang="0">
                <a:pos x="T8" y="T9"/>
              </a:cxn>
            </a:cxnLst>
            <a:rect l="0" t="0" r="r" b="b"/>
            <a:pathLst>
              <a:path w="2375" h="3965">
                <a:moveTo>
                  <a:pt x="2136" y="0"/>
                </a:moveTo>
                <a:lnTo>
                  <a:pt x="2375" y="0"/>
                </a:lnTo>
                <a:lnTo>
                  <a:pt x="245" y="3965"/>
                </a:lnTo>
                <a:lnTo>
                  <a:pt x="0" y="3965"/>
                </a:lnTo>
                <a:lnTo>
                  <a:pt x="2136" y="0"/>
                </a:lnTo>
                <a:close/>
              </a:path>
            </a:pathLst>
          </a:custGeom>
          <a:solidFill>
            <a:srgbClr val="EDEDED"/>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347730" y="1114987"/>
            <a:ext cx="5647523"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347731" y="1541357"/>
            <a:ext cx="5647522"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7741426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6" name="Freeform 6"/>
          <p:cNvSpPr>
            <a:spLocks/>
          </p:cNvSpPr>
          <p:nvPr userDrawn="1"/>
        </p:nvSpPr>
        <p:spPr bwMode="auto">
          <a:xfrm>
            <a:off x="1588" y="4763"/>
            <a:ext cx="3394075" cy="6318250"/>
          </a:xfrm>
          <a:custGeom>
            <a:avLst/>
            <a:gdLst>
              <a:gd name="T0" fmla="*/ 0 w 2138"/>
              <a:gd name="T1" fmla="*/ 0 h 3980"/>
              <a:gd name="T2" fmla="*/ 0 w 2138"/>
              <a:gd name="T3" fmla="*/ 3980 h 3980"/>
              <a:gd name="T4" fmla="*/ 2138 w 2138"/>
              <a:gd name="T5" fmla="*/ 3980 h 3980"/>
              <a:gd name="T6" fmla="*/ 0 w 2138"/>
              <a:gd name="T7" fmla="*/ 0 h 3980"/>
            </a:gdLst>
            <a:ahLst/>
            <a:cxnLst>
              <a:cxn ang="0">
                <a:pos x="T0" y="T1"/>
              </a:cxn>
              <a:cxn ang="0">
                <a:pos x="T2" y="T3"/>
              </a:cxn>
              <a:cxn ang="0">
                <a:pos x="T4" y="T5"/>
              </a:cxn>
              <a:cxn ang="0">
                <a:pos x="T6" y="T7"/>
              </a:cxn>
            </a:cxnLst>
            <a:rect l="0" t="0" r="r" b="b"/>
            <a:pathLst>
              <a:path w="2138" h="3980">
                <a:moveTo>
                  <a:pt x="0" y="0"/>
                </a:moveTo>
                <a:lnTo>
                  <a:pt x="0" y="3980"/>
                </a:lnTo>
                <a:lnTo>
                  <a:pt x="2138" y="3980"/>
                </a:lnTo>
                <a:lnTo>
                  <a:pt x="0" y="0"/>
                </a:lnTo>
                <a:close/>
              </a:path>
            </a:pathLst>
          </a:custGeom>
          <a:solidFill>
            <a:srgbClr val="50A5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userDrawn="1"/>
        </p:nvSpPr>
        <p:spPr bwMode="auto">
          <a:xfrm>
            <a:off x="1588" y="2082800"/>
            <a:ext cx="2278063" cy="4240213"/>
          </a:xfrm>
          <a:custGeom>
            <a:avLst/>
            <a:gdLst>
              <a:gd name="T0" fmla="*/ 0 w 1435"/>
              <a:gd name="T1" fmla="*/ 0 h 2671"/>
              <a:gd name="T2" fmla="*/ 0 w 1435"/>
              <a:gd name="T3" fmla="*/ 2671 h 2671"/>
              <a:gd name="T4" fmla="*/ 1435 w 1435"/>
              <a:gd name="T5" fmla="*/ 2671 h 2671"/>
              <a:gd name="T6" fmla="*/ 0 w 1435"/>
              <a:gd name="T7" fmla="*/ 0 h 2671"/>
            </a:gdLst>
            <a:ahLst/>
            <a:cxnLst>
              <a:cxn ang="0">
                <a:pos x="T0" y="T1"/>
              </a:cxn>
              <a:cxn ang="0">
                <a:pos x="T2" y="T3"/>
              </a:cxn>
              <a:cxn ang="0">
                <a:pos x="T4" y="T5"/>
              </a:cxn>
              <a:cxn ang="0">
                <a:pos x="T6" y="T7"/>
              </a:cxn>
            </a:cxnLst>
            <a:rect l="0" t="0" r="r" b="b"/>
            <a:pathLst>
              <a:path w="1435" h="2671">
                <a:moveTo>
                  <a:pt x="0" y="0"/>
                </a:moveTo>
                <a:lnTo>
                  <a:pt x="0" y="2671"/>
                </a:lnTo>
                <a:lnTo>
                  <a:pt x="1435" y="2671"/>
                </a:lnTo>
                <a:lnTo>
                  <a:pt x="0" y="0"/>
                </a:lnTo>
                <a:close/>
              </a:path>
            </a:pathLst>
          </a:custGeom>
          <a:solidFill>
            <a:srgbClr val="BCF1F1"/>
          </a:solidFill>
          <a:ln>
            <a:noFill/>
          </a:ln>
          <a:effectLst>
            <a:outerShdw blurRad="50800" dist="38100" algn="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1588" y="4067175"/>
            <a:ext cx="3394075" cy="2255838"/>
          </a:xfrm>
          <a:custGeom>
            <a:avLst/>
            <a:gdLst>
              <a:gd name="T0" fmla="*/ 0 w 2138"/>
              <a:gd name="T1" fmla="*/ 1421 h 1421"/>
              <a:gd name="T2" fmla="*/ 2138 w 2138"/>
              <a:gd name="T3" fmla="*/ 1421 h 1421"/>
              <a:gd name="T4" fmla="*/ 1374 w 2138"/>
              <a:gd name="T5" fmla="*/ 0 h 1421"/>
              <a:gd name="T6" fmla="*/ 0 w 2138"/>
              <a:gd name="T7" fmla="*/ 670 h 1421"/>
              <a:gd name="T8" fmla="*/ 0 w 2138"/>
              <a:gd name="T9" fmla="*/ 1421 h 1421"/>
            </a:gdLst>
            <a:ahLst/>
            <a:cxnLst>
              <a:cxn ang="0">
                <a:pos x="T0" y="T1"/>
              </a:cxn>
              <a:cxn ang="0">
                <a:pos x="T2" y="T3"/>
              </a:cxn>
              <a:cxn ang="0">
                <a:pos x="T4" y="T5"/>
              </a:cxn>
              <a:cxn ang="0">
                <a:pos x="T6" y="T7"/>
              </a:cxn>
              <a:cxn ang="0">
                <a:pos x="T8" y="T9"/>
              </a:cxn>
            </a:cxnLst>
            <a:rect l="0" t="0" r="r" b="b"/>
            <a:pathLst>
              <a:path w="2138" h="1421">
                <a:moveTo>
                  <a:pt x="0" y="1421"/>
                </a:moveTo>
                <a:lnTo>
                  <a:pt x="2138" y="1421"/>
                </a:lnTo>
                <a:lnTo>
                  <a:pt x="1374" y="0"/>
                </a:lnTo>
                <a:lnTo>
                  <a:pt x="0" y="670"/>
                </a:lnTo>
                <a:lnTo>
                  <a:pt x="0" y="1421"/>
                </a:lnTo>
                <a:close/>
              </a:path>
            </a:pathLst>
          </a:custGeom>
          <a:solidFill>
            <a:srgbClr val="1C344D"/>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1588" y="26988"/>
            <a:ext cx="3881438" cy="6296025"/>
          </a:xfrm>
          <a:custGeom>
            <a:avLst/>
            <a:gdLst>
              <a:gd name="T0" fmla="*/ 2138 w 2445"/>
              <a:gd name="T1" fmla="*/ 3966 h 3966"/>
              <a:gd name="T2" fmla="*/ 0 w 2445"/>
              <a:gd name="T3" fmla="*/ 0 h 3966"/>
              <a:gd name="T4" fmla="*/ 294 w 2445"/>
              <a:gd name="T5" fmla="*/ 0 h 3966"/>
              <a:gd name="T6" fmla="*/ 2445 w 2445"/>
              <a:gd name="T7" fmla="*/ 3966 h 3966"/>
              <a:gd name="T8" fmla="*/ 2138 w 2445"/>
              <a:gd name="T9" fmla="*/ 3966 h 3966"/>
            </a:gdLst>
            <a:ahLst/>
            <a:cxnLst>
              <a:cxn ang="0">
                <a:pos x="T0" y="T1"/>
              </a:cxn>
              <a:cxn ang="0">
                <a:pos x="T2" y="T3"/>
              </a:cxn>
              <a:cxn ang="0">
                <a:pos x="T4" y="T5"/>
              </a:cxn>
              <a:cxn ang="0">
                <a:pos x="T6" y="T7"/>
              </a:cxn>
              <a:cxn ang="0">
                <a:pos x="T8" y="T9"/>
              </a:cxn>
            </a:cxnLst>
            <a:rect l="0" t="0" r="r" b="b"/>
            <a:pathLst>
              <a:path w="2445" h="3966">
                <a:moveTo>
                  <a:pt x="2138" y="3966"/>
                </a:moveTo>
                <a:lnTo>
                  <a:pt x="0" y="0"/>
                </a:lnTo>
                <a:lnTo>
                  <a:pt x="294" y="0"/>
                </a:lnTo>
                <a:lnTo>
                  <a:pt x="2445" y="3966"/>
                </a:lnTo>
                <a:lnTo>
                  <a:pt x="2138" y="3966"/>
                </a:lnTo>
                <a:close/>
              </a:path>
            </a:pathLst>
          </a:custGeom>
          <a:solidFill>
            <a:srgbClr val="EDEDED"/>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Text Placeholder 3"/>
          <p:cNvSpPr>
            <a:spLocks noGrp="1"/>
          </p:cNvSpPr>
          <p:nvPr>
            <p:ph type="body" sz="quarter" idx="10"/>
          </p:nvPr>
        </p:nvSpPr>
        <p:spPr>
          <a:xfrm>
            <a:off x="1648496" y="395397"/>
            <a:ext cx="7096259"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1"/>
          </p:nvPr>
        </p:nvSpPr>
        <p:spPr>
          <a:xfrm>
            <a:off x="1648496" y="1114987"/>
            <a:ext cx="7096259"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2"/>
          </p:nvPr>
        </p:nvSpPr>
        <p:spPr>
          <a:xfrm>
            <a:off x="1648497" y="1541357"/>
            <a:ext cx="7096258"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7488313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9" name="Text Placeholder 3"/>
          <p:cNvSpPr>
            <a:spLocks noGrp="1"/>
          </p:cNvSpPr>
          <p:nvPr>
            <p:ph type="body" sz="quarter" idx="10"/>
          </p:nvPr>
        </p:nvSpPr>
        <p:spPr>
          <a:xfrm>
            <a:off x="347730" y="395397"/>
            <a:ext cx="8384146"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1"/>
          </p:nvPr>
        </p:nvSpPr>
        <p:spPr>
          <a:xfrm>
            <a:off x="347730" y="1114987"/>
            <a:ext cx="8384146" cy="406049"/>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2"/>
          </p:nvPr>
        </p:nvSpPr>
        <p:spPr>
          <a:xfrm>
            <a:off x="347730" y="1541357"/>
            <a:ext cx="8384145" cy="2480829"/>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94381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68655" y="2301470"/>
            <a:ext cx="3147277"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68656" y="3000738"/>
            <a:ext cx="4151829" cy="3309910"/>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1452351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Rectangle 1"/>
          <p:cNvSpPr/>
          <p:nvPr userDrawn="1"/>
        </p:nvSpPr>
        <p:spPr>
          <a:xfrm>
            <a:off x="0" y="0"/>
            <a:ext cx="9144000" cy="6858000"/>
          </a:xfrm>
          <a:prstGeom prst="rect">
            <a:avLst/>
          </a:prstGeom>
          <a:blipFill dpi="0" rotWithShape="1">
            <a:blip r:embed="rId2">
              <a:alphaModFix amt="25000"/>
              <a:extLst>
                <a:ext uri="{BEBA8EAE-BF5A-486C-A8C5-ECC9F3942E4B}">
                  <a14:imgProps xmlns:a14="http://schemas.microsoft.com/office/drawing/2010/main">
                    <a14:imgLayer r:embed="rId3">
                      <a14:imgEffect>
                        <a14:saturation sat="17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51110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userDrawn="1"/>
        </p:nvGrpSpPr>
        <p:grpSpPr>
          <a:xfrm>
            <a:off x="381856" y="362216"/>
            <a:ext cx="1853392" cy="462031"/>
            <a:chOff x="556043" y="709946"/>
            <a:chExt cx="6419056" cy="1600203"/>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9" name="Rectangle 8"/>
          <p:cNvSpPr/>
          <p:nvPr userDrawn="1"/>
        </p:nvSpPr>
        <p:spPr>
          <a:xfrm>
            <a:off x="0" y="0"/>
            <a:ext cx="9144000" cy="6858000"/>
          </a:xfrm>
          <a:prstGeom prst="rect">
            <a:avLst/>
          </a:prstGeom>
          <a:blipFill dpi="0" rotWithShape="1">
            <a:blip r:embed="rId4">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3"/>
          <p:cNvSpPr>
            <a:spLocks noGrp="1"/>
          </p:cNvSpPr>
          <p:nvPr>
            <p:ph type="body" sz="quarter" idx="10" hasCustomPrompt="1"/>
          </p:nvPr>
        </p:nvSpPr>
        <p:spPr>
          <a:xfrm>
            <a:off x="347730" y="2389946"/>
            <a:ext cx="8384146" cy="699268"/>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8" name="Text Placeholder 5"/>
          <p:cNvSpPr>
            <a:spLocks noGrp="1"/>
          </p:cNvSpPr>
          <p:nvPr>
            <p:ph type="body" sz="quarter" idx="22"/>
          </p:nvPr>
        </p:nvSpPr>
        <p:spPr>
          <a:xfrm>
            <a:off x="347730" y="3110902"/>
            <a:ext cx="8384145" cy="739881"/>
          </a:xfrm>
          <a:prstGeom prst="rect">
            <a:avLst/>
          </a:prstGeom>
        </p:spPr>
        <p:txBody>
          <a:bodyPr/>
          <a:lstStyle>
            <a:lvl1pPr marL="0" indent="0" algn="l">
              <a:lnSpc>
                <a:spcPct val="100000"/>
              </a:lnSpc>
              <a:spcBef>
                <a:spcPts val="0"/>
              </a:spcBef>
              <a:buNone/>
              <a:defRPr sz="2000">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9726333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4533362" y="2456274"/>
            <a:ext cx="4198513" cy="632940"/>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Thank You</a:t>
            </a:r>
          </a:p>
        </p:txBody>
      </p:sp>
      <p:sp>
        <p:nvSpPr>
          <p:cNvPr id="13" name="Text Placeholder 5"/>
          <p:cNvSpPr>
            <a:spLocks noGrp="1"/>
          </p:cNvSpPr>
          <p:nvPr>
            <p:ph type="body" sz="quarter" idx="22"/>
          </p:nvPr>
        </p:nvSpPr>
        <p:spPr>
          <a:xfrm>
            <a:off x="4533363" y="3181082"/>
            <a:ext cx="4198512" cy="1815921"/>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Tree>
    <p:extLst>
      <p:ext uri="{BB962C8B-B14F-4D97-AF65-F5344CB8AC3E}">
        <p14:creationId xmlns:p14="http://schemas.microsoft.com/office/powerpoint/2010/main" val="3184672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19" name="Rectangle 18"/>
          <p:cNvSpPr/>
          <p:nvPr userDrawn="1"/>
        </p:nvSpPr>
        <p:spPr>
          <a:xfrm>
            <a:off x="-1" y="4033523"/>
            <a:ext cx="9144000" cy="2839792"/>
          </a:xfrm>
          <a:prstGeom prst="rect">
            <a:avLst/>
          </a:prstGeom>
          <a:solidFill>
            <a:srgbClr val="008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a:spLocks/>
          </p:cNvSpPr>
          <p:nvPr userDrawn="1"/>
        </p:nvSpPr>
        <p:spPr>
          <a:xfrm>
            <a:off x="12879" y="4036742"/>
            <a:ext cx="9144000" cy="2839792"/>
          </a:xfrm>
          <a:prstGeom prst="rect">
            <a:avLst/>
          </a:prstGeom>
          <a:blipFill dpi="0" rotWithShape="1">
            <a:blip r:embed="rId2">
              <a:alphaModFix amt="26000"/>
              <a:extLst>
                <a:ext uri="{BEBA8EAE-BF5A-486C-A8C5-ECC9F3942E4B}">
                  <a14:imgProps xmlns:a14="http://schemas.microsoft.com/office/drawing/2010/main">
                    <a14:imgLayer r:embed="rId3">
                      <a14:imgEffect>
                        <a14:saturation sat="98000"/>
                      </a14:imgEffect>
                    </a14:imgLayer>
                  </a14:imgProps>
                </a:ext>
                <a:ext uri="{28A0092B-C50C-407E-A947-70E740481C1C}">
                  <a14:useLocalDpi xmlns:a14="http://schemas.microsoft.com/office/drawing/2010/main" val="0"/>
                </a:ext>
              </a:extLst>
            </a:blip>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5"/>
          <p:cNvSpPr>
            <a:spLocks noGrp="1"/>
          </p:cNvSpPr>
          <p:nvPr>
            <p:ph type="body" sz="quarter" idx="22"/>
          </p:nvPr>
        </p:nvSpPr>
        <p:spPr>
          <a:xfrm>
            <a:off x="489398" y="1178417"/>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6" name="Text Placeholder 5"/>
          <p:cNvSpPr>
            <a:spLocks noGrp="1"/>
          </p:cNvSpPr>
          <p:nvPr>
            <p:ph type="body" sz="quarter" idx="23"/>
          </p:nvPr>
        </p:nvSpPr>
        <p:spPr>
          <a:xfrm>
            <a:off x="3219719" y="1178416"/>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7" name="Text Placeholder 5"/>
          <p:cNvSpPr>
            <a:spLocks noGrp="1"/>
          </p:cNvSpPr>
          <p:nvPr>
            <p:ph type="body" sz="quarter" idx="24"/>
          </p:nvPr>
        </p:nvSpPr>
        <p:spPr>
          <a:xfrm>
            <a:off x="5950040" y="1178415"/>
            <a:ext cx="2730321" cy="14617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endParaRPr lang="en-US" dirty="0"/>
          </a:p>
        </p:txBody>
      </p:sp>
      <p:sp>
        <p:nvSpPr>
          <p:cNvPr id="18" name="Text Placeholder 3"/>
          <p:cNvSpPr>
            <a:spLocks noGrp="1"/>
          </p:cNvSpPr>
          <p:nvPr>
            <p:ph type="body" sz="quarter" idx="10" hasCustomPrompt="1"/>
          </p:nvPr>
        </p:nvSpPr>
        <p:spPr>
          <a:xfrm>
            <a:off x="3676868" y="3374265"/>
            <a:ext cx="1816021" cy="1107583"/>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Tree>
    <p:extLst>
      <p:ext uri="{BB962C8B-B14F-4D97-AF65-F5344CB8AC3E}">
        <p14:creationId xmlns:p14="http://schemas.microsoft.com/office/powerpoint/2010/main" val="1441433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3">
    <p:spTree>
      <p:nvGrpSpPr>
        <p:cNvPr id="1" name=""/>
        <p:cNvGrpSpPr/>
        <p:nvPr/>
      </p:nvGrpSpPr>
      <p:grpSpPr>
        <a:xfrm>
          <a:off x="0" y="0"/>
          <a:ext cx="0" cy="0"/>
          <a:chOff x="0" y="0"/>
          <a:chExt cx="0" cy="0"/>
        </a:xfrm>
      </p:grpSpPr>
      <p:sp>
        <p:nvSpPr>
          <p:cNvPr id="6" name="Rectangle 5"/>
          <p:cNvSpPr/>
          <p:nvPr userDrawn="1"/>
        </p:nvSpPr>
        <p:spPr>
          <a:xfrm>
            <a:off x="2743200" y="0"/>
            <a:ext cx="6400800" cy="6858000"/>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p:cNvSpPr>
          <p:nvPr userDrawn="1"/>
        </p:nvSpPr>
        <p:spPr>
          <a:xfrm>
            <a:off x="2743200" y="0"/>
            <a:ext cx="6400800" cy="6858000"/>
          </a:xfrm>
          <a:prstGeom prst="rect">
            <a:avLst/>
          </a:prstGeom>
          <a:blipFill dpi="0" rotWithShape="1">
            <a:blip r:embed="rId2">
              <a:alphaModFix amt="25000"/>
              <a:extLst>
                <a:ext uri="{28A0092B-C50C-407E-A947-70E740481C1C}">
                  <a14:useLocalDpi xmlns:a14="http://schemas.microsoft.com/office/drawing/2010/main" val="0"/>
                </a:ext>
              </a:extLst>
            </a:blip>
            <a:srcRect/>
            <a:tile tx="0" ty="0" sx="35000" sy="3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347730" y="2163651"/>
            <a:ext cx="2125013" cy="925563"/>
          </a:xfrm>
          <a:prstGeom prst="rect">
            <a:avLst/>
          </a:prstGeom>
        </p:spPr>
        <p:txBody>
          <a:bodyPr/>
          <a:lstStyle>
            <a:lvl1pPr marL="0" indent="0" algn="r">
              <a:buNone/>
              <a:defRPr sz="3600" b="1">
                <a:solidFill>
                  <a:srgbClr val="1C344D"/>
                </a:solidFill>
                <a:latin typeface="Gill Sans MT" panose="020B0502020104020203" pitchFamily="34" charset="0"/>
              </a:defRPr>
            </a:lvl1pPr>
          </a:lstStyle>
          <a:p>
            <a:pPr lvl="0"/>
            <a:r>
              <a:rPr lang="en-US" dirty="0"/>
              <a:t>Thank You</a:t>
            </a:r>
          </a:p>
        </p:txBody>
      </p:sp>
      <p:sp>
        <p:nvSpPr>
          <p:cNvPr id="10" name="Text Placeholder 5"/>
          <p:cNvSpPr>
            <a:spLocks noGrp="1"/>
          </p:cNvSpPr>
          <p:nvPr>
            <p:ph type="body" sz="quarter" idx="22"/>
          </p:nvPr>
        </p:nvSpPr>
        <p:spPr>
          <a:xfrm>
            <a:off x="347731" y="3089214"/>
            <a:ext cx="2125013" cy="3388859"/>
          </a:xfrm>
          <a:prstGeom prst="rect">
            <a:avLst/>
          </a:prstGeom>
        </p:spPr>
        <p:txBody>
          <a:bodyPr/>
          <a:lstStyle>
            <a:lvl1pPr marL="0" indent="0" algn="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277602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grpSp>
        <p:nvGrpSpPr>
          <p:cNvPr id="11" name="Group 10"/>
          <p:cNvGrpSpPr/>
          <p:nvPr userDrawn="1"/>
        </p:nvGrpSpPr>
        <p:grpSpPr>
          <a:xfrm>
            <a:off x="381856" y="362216"/>
            <a:ext cx="1853392" cy="462031"/>
            <a:chOff x="556043" y="709946"/>
            <a:chExt cx="6419056" cy="1600203"/>
          </a:xfrm>
        </p:grpSpPr>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
        <p:nvSpPr>
          <p:cNvPr id="14" name="Text Placeholder 3"/>
          <p:cNvSpPr>
            <a:spLocks noGrp="1"/>
          </p:cNvSpPr>
          <p:nvPr>
            <p:ph type="body" sz="quarter" idx="10" hasCustomPrompt="1"/>
          </p:nvPr>
        </p:nvSpPr>
        <p:spPr>
          <a:xfrm>
            <a:off x="0" y="3103811"/>
            <a:ext cx="7328079" cy="631064"/>
          </a:xfrm>
          <a:prstGeom prst="rect">
            <a:avLst/>
          </a:prstGeom>
        </p:spPr>
        <p:txBody>
          <a:bodyPr/>
          <a:lstStyle>
            <a:lvl1pPr marL="0" indent="0" algn="ctr">
              <a:buNone/>
              <a:defRPr sz="3600" b="1">
                <a:solidFill>
                  <a:schemeClr val="bg1"/>
                </a:solidFill>
                <a:latin typeface="Gill Sans MT" panose="020B0502020104020203" pitchFamily="34" charset="0"/>
              </a:defRPr>
            </a:lvl1pPr>
          </a:lstStyle>
          <a:p>
            <a:pPr lvl="0"/>
            <a:r>
              <a:rPr lang="en-US" dirty="0"/>
              <a:t>Thank You</a:t>
            </a:r>
          </a:p>
        </p:txBody>
      </p:sp>
      <p:sp>
        <p:nvSpPr>
          <p:cNvPr id="15" name="Text Placeholder 5"/>
          <p:cNvSpPr>
            <a:spLocks noGrp="1"/>
          </p:cNvSpPr>
          <p:nvPr>
            <p:ph type="body" sz="quarter" idx="11"/>
          </p:nvPr>
        </p:nvSpPr>
        <p:spPr>
          <a:xfrm>
            <a:off x="0" y="3734875"/>
            <a:ext cx="7328079" cy="540912"/>
          </a:xfrm>
          <a:prstGeom prst="rect">
            <a:avLst/>
          </a:prstGeom>
        </p:spPr>
        <p:txBody>
          <a:bodyPr/>
          <a:lstStyle>
            <a:lvl1pPr marL="0" indent="0" algn="ctr">
              <a:buNone/>
              <a:defRPr>
                <a:solidFill>
                  <a:schemeClr val="bg1"/>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47596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161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9" name="Date Placeholder 8"/>
          <p:cNvSpPr>
            <a:spLocks noGrp="1"/>
          </p:cNvSpPr>
          <p:nvPr>
            <p:ph type="dt" sz="half" idx="10"/>
          </p:nvPr>
        </p:nvSpPr>
        <p:spPr/>
        <p:txBody>
          <a:bodyPr/>
          <a:lstStyle/>
          <a:p>
            <a:fld id="{0BAF8CA4-54B6-4D8E-952E-E68D33F7EB9C}" type="datetimeFigureOut">
              <a:rPr lang="en-US" smtClean="0"/>
              <a:t>9/22/2021</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8506559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4103816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5771131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F8CA4-54B6-4D8E-952E-E68D33F7EB9C}"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71411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F8CA4-54B6-4D8E-952E-E68D33F7EB9C}"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094603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F8CA4-54B6-4D8E-952E-E68D33F7EB9C}"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31593004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F8CA4-54B6-4D8E-952E-E68D33F7EB9C}"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915049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15377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AF8CA4-54B6-4D8E-952E-E68D33F7EB9C}"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419347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930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0">
    <p:spTree>
      <p:nvGrpSpPr>
        <p:cNvPr id="1" name=""/>
        <p:cNvGrpSpPr/>
        <p:nvPr/>
      </p:nvGrpSpPr>
      <p:grpSpPr>
        <a:xfrm>
          <a:off x="0" y="0"/>
          <a:ext cx="0" cy="0"/>
          <a:chOff x="0" y="0"/>
          <a:chExt cx="0" cy="0"/>
        </a:xfrm>
      </p:grpSpPr>
      <p:sp>
        <p:nvSpPr>
          <p:cNvPr id="10" name="AutoShape 3"/>
          <p:cNvSpPr>
            <a:spLocks noChangeAspect="1" noChangeArrowheads="1" noTextEdit="1"/>
          </p:cNvSpPr>
          <p:nvPr userDrawn="1"/>
        </p:nvSpPr>
        <p:spPr bwMode="auto">
          <a:xfrm>
            <a:off x="721218" y="3232499"/>
            <a:ext cx="7187887" cy="25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userDrawn="1"/>
        </p:nvSpPr>
        <p:spPr bwMode="auto">
          <a:xfrm>
            <a:off x="2675641" y="3232596"/>
            <a:ext cx="1748304" cy="2594380"/>
          </a:xfrm>
          <a:custGeom>
            <a:avLst/>
            <a:gdLst>
              <a:gd name="T0" fmla="*/ 0 w 1401"/>
              <a:gd name="T1" fmla="*/ 0 h 2079"/>
              <a:gd name="T2" fmla="*/ 0 w 1401"/>
              <a:gd name="T3" fmla="*/ 1677 h 2079"/>
              <a:gd name="T4" fmla="*/ 702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2"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6588524" y="3232596"/>
            <a:ext cx="1748304" cy="2594380"/>
          </a:xfrm>
          <a:custGeom>
            <a:avLst/>
            <a:gdLst>
              <a:gd name="T0" fmla="*/ 0 w 1401"/>
              <a:gd name="T1" fmla="*/ 0 h 2079"/>
              <a:gd name="T2" fmla="*/ 0 w 1401"/>
              <a:gd name="T3" fmla="*/ 1677 h 2079"/>
              <a:gd name="T4" fmla="*/ 700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0"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userDrawn="1"/>
        </p:nvSpPr>
        <p:spPr bwMode="auto">
          <a:xfrm>
            <a:off x="4632756" y="3232596"/>
            <a:ext cx="1749552" cy="2594380"/>
          </a:xfrm>
          <a:custGeom>
            <a:avLst/>
            <a:gdLst>
              <a:gd name="T0" fmla="*/ 0 w 1402"/>
              <a:gd name="T1" fmla="*/ 0 h 2079"/>
              <a:gd name="T2" fmla="*/ 0 w 1402"/>
              <a:gd name="T3" fmla="*/ 1677 h 2079"/>
              <a:gd name="T4" fmla="*/ 700 w 1402"/>
              <a:gd name="T5" fmla="*/ 2079 h 2079"/>
              <a:gd name="T6" fmla="*/ 1402 w 1402"/>
              <a:gd name="T7" fmla="*/ 1677 h 2079"/>
              <a:gd name="T8" fmla="*/ 1402 w 1402"/>
              <a:gd name="T9" fmla="*/ 0 h 2079"/>
              <a:gd name="T10" fmla="*/ 0 w 1402"/>
              <a:gd name="T11" fmla="*/ 0 h 2079"/>
            </a:gdLst>
            <a:ahLst/>
            <a:cxnLst>
              <a:cxn ang="0">
                <a:pos x="T0" y="T1"/>
              </a:cxn>
              <a:cxn ang="0">
                <a:pos x="T2" y="T3"/>
              </a:cxn>
              <a:cxn ang="0">
                <a:pos x="T4" y="T5"/>
              </a:cxn>
              <a:cxn ang="0">
                <a:pos x="T6" y="T7"/>
              </a:cxn>
              <a:cxn ang="0">
                <a:pos x="T8" y="T9"/>
              </a:cxn>
              <a:cxn ang="0">
                <a:pos x="T10" y="T11"/>
              </a:cxn>
            </a:cxnLst>
            <a:rect l="0" t="0" r="r" b="b"/>
            <a:pathLst>
              <a:path w="1402" h="2079">
                <a:moveTo>
                  <a:pt x="0" y="0"/>
                </a:moveTo>
                <a:lnTo>
                  <a:pt x="0" y="1677"/>
                </a:lnTo>
                <a:lnTo>
                  <a:pt x="700" y="2079"/>
                </a:lnTo>
                <a:lnTo>
                  <a:pt x="1402" y="1677"/>
                </a:lnTo>
                <a:lnTo>
                  <a:pt x="1402"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721218" y="3232596"/>
            <a:ext cx="1748304" cy="2594380"/>
          </a:xfrm>
          <a:custGeom>
            <a:avLst/>
            <a:gdLst>
              <a:gd name="T0" fmla="*/ 0 w 1401"/>
              <a:gd name="T1" fmla="*/ 0 h 2079"/>
              <a:gd name="T2" fmla="*/ 0 w 1401"/>
              <a:gd name="T3" fmla="*/ 1677 h 2079"/>
              <a:gd name="T4" fmla="*/ 701 w 1401"/>
              <a:gd name="T5" fmla="*/ 2079 h 2079"/>
              <a:gd name="T6" fmla="*/ 1401 w 1401"/>
              <a:gd name="T7" fmla="*/ 1677 h 2079"/>
              <a:gd name="T8" fmla="*/ 1401 w 1401"/>
              <a:gd name="T9" fmla="*/ 0 h 2079"/>
              <a:gd name="T10" fmla="*/ 0 w 1401"/>
              <a:gd name="T11" fmla="*/ 0 h 2079"/>
            </a:gdLst>
            <a:ahLst/>
            <a:cxnLst>
              <a:cxn ang="0">
                <a:pos x="T0" y="T1"/>
              </a:cxn>
              <a:cxn ang="0">
                <a:pos x="T2" y="T3"/>
              </a:cxn>
              <a:cxn ang="0">
                <a:pos x="T4" y="T5"/>
              </a:cxn>
              <a:cxn ang="0">
                <a:pos x="T6" y="T7"/>
              </a:cxn>
              <a:cxn ang="0">
                <a:pos x="T8" y="T9"/>
              </a:cxn>
              <a:cxn ang="0">
                <a:pos x="T10" y="T11"/>
              </a:cxn>
            </a:cxnLst>
            <a:rect l="0" t="0" r="r" b="b"/>
            <a:pathLst>
              <a:path w="1401" h="2079">
                <a:moveTo>
                  <a:pt x="0" y="0"/>
                </a:moveTo>
                <a:lnTo>
                  <a:pt x="0" y="1677"/>
                </a:lnTo>
                <a:lnTo>
                  <a:pt x="701" y="2079"/>
                </a:lnTo>
                <a:lnTo>
                  <a:pt x="1401" y="1677"/>
                </a:lnTo>
                <a:lnTo>
                  <a:pt x="1401"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1"/>
          </p:nvPr>
        </p:nvSpPr>
        <p:spPr>
          <a:xfrm>
            <a:off x="721219"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2"/>
          </p:nvPr>
        </p:nvSpPr>
        <p:spPr>
          <a:xfrm>
            <a:off x="721217"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3"/>
          </p:nvPr>
        </p:nvSpPr>
        <p:spPr>
          <a:xfrm>
            <a:off x="2702051"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4"/>
          </p:nvPr>
        </p:nvSpPr>
        <p:spPr>
          <a:xfrm>
            <a:off x="2702049"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5"/>
          </p:nvPr>
        </p:nvSpPr>
        <p:spPr>
          <a:xfrm>
            <a:off x="4633538"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9" name="Text Placeholder 5"/>
          <p:cNvSpPr>
            <a:spLocks noGrp="1"/>
          </p:cNvSpPr>
          <p:nvPr>
            <p:ph type="body" sz="quarter" idx="26"/>
          </p:nvPr>
        </p:nvSpPr>
        <p:spPr>
          <a:xfrm>
            <a:off x="4633536"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0" name="Text Placeholder 5"/>
          <p:cNvSpPr>
            <a:spLocks noGrp="1"/>
          </p:cNvSpPr>
          <p:nvPr>
            <p:ph type="body" sz="quarter" idx="27"/>
          </p:nvPr>
        </p:nvSpPr>
        <p:spPr>
          <a:xfrm>
            <a:off x="6561085" y="3231153"/>
            <a:ext cx="1745612" cy="406049"/>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31" name="Text Placeholder 5"/>
          <p:cNvSpPr>
            <a:spLocks noGrp="1"/>
          </p:cNvSpPr>
          <p:nvPr>
            <p:ph type="body" sz="quarter" idx="28"/>
          </p:nvPr>
        </p:nvSpPr>
        <p:spPr>
          <a:xfrm>
            <a:off x="6561083" y="3637201"/>
            <a:ext cx="1751930" cy="2188429"/>
          </a:xfrm>
          <a:prstGeom prst="rect">
            <a:avLst/>
          </a:prstGeom>
        </p:spPr>
        <p:txBody>
          <a:bodyPr/>
          <a:lstStyle>
            <a:lvl1pPr marL="342900" indent="-342900" algn="l">
              <a:lnSpc>
                <a:spcPct val="100000"/>
              </a:lnSpc>
              <a:spcBef>
                <a:spcPts val="0"/>
              </a:spcBef>
              <a:buFont typeface="Arial" panose="020B0604020202020204" pitchFamily="34" charset="0"/>
              <a:buChar char="•"/>
              <a:defRPr sz="2000">
                <a:solidFill>
                  <a:srgbClr val="008C99"/>
                </a:solidFill>
                <a:latin typeface="Gill Sans MT" panose="020B0502020104020203" pitchFamily="34" charset="0"/>
              </a:defRPr>
            </a:lvl1pPr>
          </a:lstStyle>
          <a:p>
            <a:pPr lvl="0"/>
            <a:r>
              <a:rPr lang="en-US" dirty="0"/>
              <a:t>Edit Master text styles</a:t>
            </a:r>
          </a:p>
        </p:txBody>
      </p:sp>
      <p:sp>
        <p:nvSpPr>
          <p:cNvPr id="33" name="Text Placeholder 5"/>
          <p:cNvSpPr>
            <a:spLocks noGrp="1"/>
          </p:cNvSpPr>
          <p:nvPr>
            <p:ph type="body" sz="quarter" idx="30"/>
          </p:nvPr>
        </p:nvSpPr>
        <p:spPr>
          <a:xfrm>
            <a:off x="721216" y="1378040"/>
            <a:ext cx="7615611" cy="1674254"/>
          </a:xfrm>
          <a:prstGeom prst="rect">
            <a:avLst/>
          </a:prstGeom>
        </p:spPr>
        <p:txBody>
          <a:bodyPr/>
          <a:lstStyle>
            <a:lvl1pPr marL="0" indent="0" algn="l">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1089657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F8CA4-54B6-4D8E-952E-E68D33F7EB9C}"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7D68C-C797-4DD9-AEED-830D0EAD7454}" type="slidenum">
              <a:rPr lang="en-US" smtClean="0"/>
              <a:t>‹#›</a:t>
            </a:fld>
            <a:endParaRPr lang="en-US"/>
          </a:p>
        </p:txBody>
      </p:sp>
    </p:spTree>
    <p:extLst>
      <p:ext uri="{BB962C8B-B14F-4D97-AF65-F5344CB8AC3E}">
        <p14:creationId xmlns:p14="http://schemas.microsoft.com/office/powerpoint/2010/main" val="12248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4283708"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p:cNvSpPr>
            <a:spLocks noGrp="1"/>
          </p:cNvSpPr>
          <p:nvPr>
            <p:ph type="pic" sz="quarter" idx="21"/>
          </p:nvPr>
        </p:nvSpPr>
        <p:spPr>
          <a:xfrm>
            <a:off x="4529470" y="1233376"/>
            <a:ext cx="4476271" cy="5072173"/>
          </a:xfrm>
          <a:prstGeom prst="rect">
            <a:avLst/>
          </a:prstGeom>
        </p:spPr>
        <p:txBody>
          <a:bodyPr/>
          <a:lstStyle>
            <a:lvl1pPr>
              <a:defRPr>
                <a:ln>
                  <a:noFill/>
                </a:ln>
                <a:solidFill>
                  <a:srgbClr val="50A5AB"/>
                </a:solidFill>
              </a:defRPr>
            </a:lvl1pPr>
          </a:lstStyle>
          <a:p>
            <a:endParaRPr lang="en-US"/>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1081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9" y="2"/>
            <a:ext cx="9388552" cy="6464594"/>
          </a:xfrm>
          <a:prstGeom prst="rect">
            <a:avLst/>
          </a:prstGeom>
        </p:spPr>
      </p:pic>
      <p:sp>
        <p:nvSpPr>
          <p:cNvPr id="8" name="Text Placeholder 3"/>
          <p:cNvSpPr>
            <a:spLocks noGrp="1"/>
          </p:cNvSpPr>
          <p:nvPr>
            <p:ph type="body" sz="quarter" idx="10"/>
          </p:nvPr>
        </p:nvSpPr>
        <p:spPr>
          <a:xfrm>
            <a:off x="0" y="1"/>
            <a:ext cx="9144000" cy="1073887"/>
          </a:xfrm>
          <a:prstGeom prst="rect">
            <a:avLst/>
          </a:prstGeom>
        </p:spPr>
        <p:txBody>
          <a:bodyPr anchor="ctr"/>
          <a:lstStyle>
            <a:lvl1pPr marL="0" indent="0" algn="l">
              <a:buNone/>
              <a:defRPr sz="3600" b="1">
                <a:solidFill>
                  <a:srgbClr val="008C99"/>
                </a:solidFill>
                <a:latin typeface="Gill Sans MT" panose="020B0502020104020203" pitchFamily="34" charset="0"/>
              </a:defRPr>
            </a:lvl1pPr>
          </a:lstStyle>
          <a:p>
            <a:pPr lvl="0"/>
            <a:r>
              <a:rPr lang="en-US" dirty="0"/>
              <a:t>Edit Master text styles</a:t>
            </a:r>
          </a:p>
        </p:txBody>
      </p:sp>
      <p:sp>
        <p:nvSpPr>
          <p:cNvPr id="9" name="Text Placeholder 5"/>
          <p:cNvSpPr>
            <a:spLocks noGrp="1"/>
          </p:cNvSpPr>
          <p:nvPr>
            <p:ph type="body" sz="quarter" idx="16"/>
          </p:nvPr>
        </p:nvSpPr>
        <p:spPr>
          <a:xfrm>
            <a:off x="128337"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19"/>
          </p:nvPr>
        </p:nvSpPr>
        <p:spPr>
          <a:xfrm>
            <a:off x="5550941" y="1197461"/>
            <a:ext cx="3454832" cy="446653"/>
          </a:xfrm>
          <a:prstGeom prst="rect">
            <a:avLst/>
          </a:prstGeom>
        </p:spPr>
        <p:txBody>
          <a:bodyPr/>
          <a:lstStyle>
            <a:lvl1pPr marL="0" indent="0" algn="l">
              <a:buNone/>
              <a:defRPr>
                <a:solidFill>
                  <a:srgbClr val="50A5AB"/>
                </a:solidFill>
                <a:latin typeface="Gill Sans MT" panose="020B0502020104020203" pitchFamily="34" charset="0"/>
              </a:defRPr>
            </a:lvl1pPr>
          </a:lstStyle>
          <a:p>
            <a:pPr lvl="0"/>
            <a:r>
              <a:rPr lang="en-US" dirty="0"/>
              <a:t>Edit Master text styles</a:t>
            </a:r>
          </a:p>
        </p:txBody>
      </p:sp>
      <p:sp>
        <p:nvSpPr>
          <p:cNvPr id="11" name="Text Placeholder 3"/>
          <p:cNvSpPr>
            <a:spLocks noGrp="1"/>
          </p:cNvSpPr>
          <p:nvPr>
            <p:ph type="body" sz="quarter" idx="20"/>
          </p:nvPr>
        </p:nvSpPr>
        <p:spPr>
          <a:xfrm>
            <a:off x="128805"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a:spLocks noGrp="1"/>
          </p:cNvSpPr>
          <p:nvPr>
            <p:ph type="body" sz="quarter" idx="21"/>
          </p:nvPr>
        </p:nvSpPr>
        <p:spPr>
          <a:xfrm>
            <a:off x="5550941" y="1767688"/>
            <a:ext cx="3454400" cy="4452360"/>
          </a:xfrm>
          <a:prstGeom prst="rect">
            <a:avLst/>
          </a:prstGeom>
        </p:spPr>
        <p:txBody>
          <a:bodyPr/>
          <a:lstStyle>
            <a:lvl1pPr marL="228600" indent="-228600">
              <a:buFontTx/>
              <a:buBlip>
                <a:blip r:embed="rId3"/>
              </a:buBlip>
              <a:defRPr>
                <a:solidFill>
                  <a:srgbClr val="50A5AB"/>
                </a:solidFill>
              </a:defRPr>
            </a:lvl1pPr>
            <a:lvl2pPr marL="685800" indent="-228600">
              <a:buFontTx/>
              <a:buBlip>
                <a:blip r:embed="rId4"/>
              </a:buBlip>
              <a:defRPr>
                <a:solidFill>
                  <a:srgbClr val="50A5AB"/>
                </a:solidFill>
              </a:defRPr>
            </a:lvl2pPr>
            <a:lvl3pPr marL="1143000" indent="-228600">
              <a:buFontTx/>
              <a:buBlip>
                <a:blip r:embed="rId5"/>
              </a:buBlip>
              <a:defRPr>
                <a:solidFill>
                  <a:srgbClr val="50A5AB"/>
                </a:solidFill>
              </a:defRPr>
            </a:lvl3pPr>
            <a:lvl4pPr marL="1600200" indent="-228600">
              <a:buFontTx/>
              <a:buBlip>
                <a:blip r:embed="rId6"/>
              </a:buBlip>
              <a:defRPr>
                <a:solidFill>
                  <a:srgbClr val="50A5AB"/>
                </a:solidFill>
              </a:defRPr>
            </a:lvl4pPr>
            <a:lvl5pPr marL="2057400" indent="-228600">
              <a:buFontTx/>
              <a:buBlip>
                <a:blip r:embed="rId3"/>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p:cNvCxnSpPr/>
          <p:nvPr userDrawn="1"/>
        </p:nvCxnSpPr>
        <p:spPr>
          <a:xfrm>
            <a:off x="0" y="1073888"/>
            <a:ext cx="5241851"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627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3788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3999" cy="685746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1941" y="5892990"/>
            <a:ext cx="2574684" cy="860902"/>
          </a:xfrm>
          <a:prstGeom prst="rect">
            <a:avLst/>
          </a:prstGeom>
        </p:spPr>
      </p:pic>
      <p:grpSp>
        <p:nvGrpSpPr>
          <p:cNvPr id="9" name="Group 8"/>
          <p:cNvGrpSpPr/>
          <p:nvPr userDrawn="1"/>
        </p:nvGrpSpPr>
        <p:grpSpPr>
          <a:xfrm>
            <a:off x="72117" y="75858"/>
            <a:ext cx="2217799" cy="595647"/>
            <a:chOff x="-982551" y="478559"/>
            <a:chExt cx="7681145" cy="2062970"/>
          </a:xfrm>
        </p:grpSpPr>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551" y="478559"/>
              <a:ext cx="5191944" cy="206297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09393" y="709946"/>
              <a:ext cx="2489201" cy="1600203"/>
            </a:xfrm>
            <a:prstGeom prst="rect">
              <a:avLst/>
            </a:prstGeom>
          </p:spPr>
        </p:pic>
      </p:grpSp>
    </p:spTree>
    <p:extLst>
      <p:ext uri="{BB962C8B-B14F-4D97-AF65-F5344CB8AC3E}">
        <p14:creationId xmlns:p14="http://schemas.microsoft.com/office/powerpoint/2010/main" val="39095492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1"/>
            <a:ext cx="9144000" cy="1073887"/>
          </a:xfrm>
          <a:prstGeom prst="rect">
            <a:avLst/>
          </a:prstGeom>
        </p:spPr>
        <p:txBody>
          <a:bodyPr anchor="ctr"/>
          <a:lstStyle>
            <a:lvl1pPr marL="0" indent="0" algn="ctr">
              <a:buNone/>
              <a:defRPr sz="3600" b="1">
                <a:solidFill>
                  <a:srgbClr val="008C99"/>
                </a:solidFill>
                <a:latin typeface="Gill Sans MT" panose="020B0502020104020203" pitchFamily="34" charset="0"/>
              </a:defRPr>
            </a:lvl1pPr>
          </a:lstStyle>
          <a:p>
            <a:pPr lvl="0"/>
            <a:r>
              <a:rPr lang="en-US" dirty="0"/>
              <a:t>Edit Master text styles</a:t>
            </a:r>
          </a:p>
        </p:txBody>
      </p:sp>
      <p:sp>
        <p:nvSpPr>
          <p:cNvPr id="20" name="Text Placeholder 3"/>
          <p:cNvSpPr>
            <a:spLocks noGrp="1"/>
          </p:cNvSpPr>
          <p:nvPr>
            <p:ph type="body" sz="quarter" idx="20"/>
          </p:nvPr>
        </p:nvSpPr>
        <p:spPr>
          <a:xfrm>
            <a:off x="128804" y="1233377"/>
            <a:ext cx="8866339" cy="5071730"/>
          </a:xfrm>
          <a:prstGeom prst="rect">
            <a:avLst/>
          </a:prstGeom>
        </p:spPr>
        <p:txBody>
          <a:bodyPr/>
          <a:lstStyle>
            <a:lvl1pPr marL="228600" indent="-228600">
              <a:buFontTx/>
              <a:buBlip>
                <a:blip r:embed="rId2"/>
              </a:buBlip>
              <a:defRPr>
                <a:solidFill>
                  <a:srgbClr val="50A5AB"/>
                </a:solidFill>
              </a:defRPr>
            </a:lvl1pPr>
            <a:lvl2pPr marL="685800" indent="-228600">
              <a:buFontTx/>
              <a:buBlip>
                <a:blip r:embed="rId3"/>
              </a:buBlip>
              <a:defRPr>
                <a:solidFill>
                  <a:srgbClr val="50A5AB"/>
                </a:solidFill>
              </a:defRPr>
            </a:lvl2pPr>
            <a:lvl3pPr marL="1143000" indent="-228600">
              <a:buFontTx/>
              <a:buBlip>
                <a:blip r:embed="rId4"/>
              </a:buBlip>
              <a:defRPr>
                <a:solidFill>
                  <a:srgbClr val="50A5AB"/>
                </a:solidFill>
              </a:defRPr>
            </a:lvl3pPr>
            <a:lvl4pPr marL="1600200" indent="-228600">
              <a:buFontTx/>
              <a:buBlip>
                <a:blip r:embed="rId5"/>
              </a:buBlip>
              <a:defRPr>
                <a:solidFill>
                  <a:srgbClr val="50A5AB"/>
                </a:solidFill>
              </a:defRPr>
            </a:lvl4pPr>
            <a:lvl5pPr marL="2057400" indent="-228600">
              <a:buFontTx/>
              <a:buBlip>
                <a:blip r:embed="rId2"/>
              </a:buBlip>
              <a:defRPr>
                <a:solidFill>
                  <a:srgbClr val="50A5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976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1">
    <p:spTree>
      <p:nvGrpSpPr>
        <p:cNvPr id="1" name=""/>
        <p:cNvGrpSpPr/>
        <p:nvPr/>
      </p:nvGrpSpPr>
      <p:grpSpPr>
        <a:xfrm>
          <a:off x="0" y="0"/>
          <a:ext cx="0" cy="0"/>
          <a:chOff x="0" y="0"/>
          <a:chExt cx="0" cy="0"/>
        </a:xfrm>
      </p:grpSpPr>
      <p:cxnSp>
        <p:nvCxnSpPr>
          <p:cNvPr id="19" name="Straight Connector 18"/>
          <p:cNvCxnSpPr/>
          <p:nvPr userDrawn="1"/>
        </p:nvCxnSpPr>
        <p:spPr>
          <a:xfrm>
            <a:off x="930275"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20"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21"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2"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3"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4"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5"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6"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27"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8"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34315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3">
    <p:spTree>
      <p:nvGrpSpPr>
        <p:cNvPr id="1" name=""/>
        <p:cNvGrpSpPr/>
        <p:nvPr/>
      </p:nvGrpSpPr>
      <p:grpSpPr>
        <a:xfrm>
          <a:off x="0" y="0"/>
          <a:ext cx="0" cy="0"/>
          <a:chOff x="0" y="0"/>
          <a:chExt cx="0" cy="0"/>
        </a:xfrm>
      </p:grpSpPr>
      <p:cxnSp>
        <p:nvCxnSpPr>
          <p:cNvPr id="19" name="Straight Connector 18"/>
          <p:cNvCxnSpPr/>
          <p:nvPr userDrawn="1"/>
        </p:nvCxnSpPr>
        <p:spPr>
          <a:xfrm>
            <a:off x="0" y="2137795"/>
            <a:ext cx="8213725" cy="0"/>
          </a:xfrm>
          <a:prstGeom prst="line">
            <a:avLst/>
          </a:prstGeom>
          <a:ln w="28575">
            <a:solidFill>
              <a:srgbClr val="1C344D"/>
            </a:solidFill>
          </a:ln>
        </p:spPr>
        <p:style>
          <a:lnRef idx="1">
            <a:schemeClr val="dk1"/>
          </a:lnRef>
          <a:fillRef idx="0">
            <a:schemeClr val="dk1"/>
          </a:fillRef>
          <a:effectRef idx="0">
            <a:schemeClr val="dk1"/>
          </a:effectRef>
          <a:fontRef idx="minor">
            <a:schemeClr val="tx1"/>
          </a:fontRef>
        </p:style>
      </p:cxnSp>
      <p:sp>
        <p:nvSpPr>
          <p:cNvPr id="7"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8" name="Text Placeholder 5"/>
          <p:cNvSpPr>
            <a:spLocks noGrp="1"/>
          </p:cNvSpPr>
          <p:nvPr>
            <p:ph type="body" sz="quarter" idx="21"/>
          </p:nvPr>
        </p:nvSpPr>
        <p:spPr>
          <a:xfrm>
            <a:off x="487184"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0" name="Text Placeholder 5"/>
          <p:cNvSpPr>
            <a:spLocks noGrp="1"/>
          </p:cNvSpPr>
          <p:nvPr>
            <p:ph type="body" sz="quarter" idx="22"/>
          </p:nvPr>
        </p:nvSpPr>
        <p:spPr>
          <a:xfrm>
            <a:off x="487184"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1" name="Text Placeholder 5"/>
          <p:cNvSpPr>
            <a:spLocks noGrp="1"/>
          </p:cNvSpPr>
          <p:nvPr>
            <p:ph type="body" sz="quarter" idx="23"/>
          </p:nvPr>
        </p:nvSpPr>
        <p:spPr>
          <a:xfrm>
            <a:off x="2545656"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2" name="Text Placeholder 5"/>
          <p:cNvSpPr>
            <a:spLocks noGrp="1"/>
          </p:cNvSpPr>
          <p:nvPr>
            <p:ph type="body" sz="quarter" idx="24"/>
          </p:nvPr>
        </p:nvSpPr>
        <p:spPr>
          <a:xfrm>
            <a:off x="2545656"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3" name="Text Placeholder 5"/>
          <p:cNvSpPr>
            <a:spLocks noGrp="1"/>
          </p:cNvSpPr>
          <p:nvPr>
            <p:ph type="body" sz="quarter" idx="25"/>
          </p:nvPr>
        </p:nvSpPr>
        <p:spPr>
          <a:xfrm>
            <a:off x="4604128"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14" name="Text Placeholder 5"/>
          <p:cNvSpPr>
            <a:spLocks noGrp="1"/>
          </p:cNvSpPr>
          <p:nvPr>
            <p:ph type="body" sz="quarter" idx="26"/>
          </p:nvPr>
        </p:nvSpPr>
        <p:spPr>
          <a:xfrm>
            <a:off x="4604128"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7"/>
          </p:nvPr>
        </p:nvSpPr>
        <p:spPr>
          <a:xfrm>
            <a:off x="6662600" y="3104935"/>
            <a:ext cx="1985963" cy="406048"/>
          </a:xfrm>
          <a:prstGeom prst="rect">
            <a:avLst/>
          </a:prstGeom>
        </p:spPr>
        <p:txBody>
          <a:bodyPr/>
          <a:lstStyle>
            <a:lvl1pPr marL="0" indent="0" algn="ctr">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8"/>
          </p:nvPr>
        </p:nvSpPr>
        <p:spPr>
          <a:xfrm>
            <a:off x="6662600" y="3510983"/>
            <a:ext cx="1985963" cy="1548115"/>
          </a:xfrm>
          <a:prstGeom prst="rect">
            <a:avLst/>
          </a:prstGeom>
        </p:spPr>
        <p:txBody>
          <a:bodyPr/>
          <a:lstStyle>
            <a:lvl1pPr marL="0" indent="0" algn="ctr">
              <a:lnSpc>
                <a:spcPct val="100000"/>
              </a:lnSpc>
              <a:spcBef>
                <a:spcPts val="0"/>
              </a:spcBef>
              <a:buNone/>
              <a:defRPr sz="2000">
                <a:solidFill>
                  <a:srgbClr val="1C344D"/>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3866246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4">
    <p:spTree>
      <p:nvGrpSpPr>
        <p:cNvPr id="1" name=""/>
        <p:cNvGrpSpPr/>
        <p:nvPr/>
      </p:nvGrpSpPr>
      <p:grpSpPr>
        <a:xfrm>
          <a:off x="0" y="0"/>
          <a:ext cx="0" cy="0"/>
          <a:chOff x="0" y="0"/>
          <a:chExt cx="0" cy="0"/>
        </a:xfrm>
      </p:grpSpPr>
      <p:sp>
        <p:nvSpPr>
          <p:cNvPr id="8" name="Freeform 7"/>
          <p:cNvSpPr>
            <a:spLocks/>
          </p:cNvSpPr>
          <p:nvPr userDrawn="1"/>
        </p:nvSpPr>
        <p:spPr bwMode="auto">
          <a:xfrm>
            <a:off x="3675063" y="1616075"/>
            <a:ext cx="1982788" cy="2935288"/>
          </a:xfrm>
          <a:custGeom>
            <a:avLst/>
            <a:gdLst>
              <a:gd name="T0" fmla="*/ 0 w 1249"/>
              <a:gd name="T1" fmla="*/ 0 h 1849"/>
              <a:gd name="T2" fmla="*/ 0 w 1249"/>
              <a:gd name="T3" fmla="*/ 1492 h 1849"/>
              <a:gd name="T4" fmla="*/ 625 w 1249"/>
              <a:gd name="T5" fmla="*/ 1849 h 1849"/>
              <a:gd name="T6" fmla="*/ 1249 w 1249"/>
              <a:gd name="T7" fmla="*/ 1492 h 1849"/>
              <a:gd name="T8" fmla="*/ 1249 w 1249"/>
              <a:gd name="T9" fmla="*/ 0 h 1849"/>
              <a:gd name="T10" fmla="*/ 0 w 1249"/>
              <a:gd name="T11" fmla="*/ 0 h 1849"/>
              <a:gd name="T12" fmla="*/ 0 w 1249"/>
              <a:gd name="T13" fmla="*/ 0 h 1849"/>
              <a:gd name="T14" fmla="*/ 0 w 1249"/>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 h="1849">
                <a:moveTo>
                  <a:pt x="0" y="0"/>
                </a:moveTo>
                <a:lnTo>
                  <a:pt x="0" y="1492"/>
                </a:lnTo>
                <a:lnTo>
                  <a:pt x="625" y="1849"/>
                </a:lnTo>
                <a:lnTo>
                  <a:pt x="1249" y="1492"/>
                </a:lnTo>
                <a:lnTo>
                  <a:pt x="1249"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userDrawn="1"/>
        </p:nvSpPr>
        <p:spPr bwMode="auto">
          <a:xfrm>
            <a:off x="4070350" y="3863975"/>
            <a:ext cx="1193800" cy="1373188"/>
          </a:xfrm>
          <a:custGeom>
            <a:avLst/>
            <a:gdLst>
              <a:gd name="T0" fmla="*/ 376 w 752"/>
              <a:gd name="T1" fmla="*/ 0 h 865"/>
              <a:gd name="T2" fmla="*/ 0 w 752"/>
              <a:gd name="T3" fmla="*/ 217 h 865"/>
              <a:gd name="T4" fmla="*/ 0 w 752"/>
              <a:gd name="T5" fmla="*/ 648 h 865"/>
              <a:gd name="T6" fmla="*/ 376 w 752"/>
              <a:gd name="T7" fmla="*/ 865 h 865"/>
              <a:gd name="T8" fmla="*/ 752 w 752"/>
              <a:gd name="T9" fmla="*/ 648 h 865"/>
              <a:gd name="T10" fmla="*/ 752 w 752"/>
              <a:gd name="T11" fmla="*/ 217 h 865"/>
              <a:gd name="T12" fmla="*/ 376 w 752"/>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2" h="865">
                <a:moveTo>
                  <a:pt x="376" y="0"/>
                </a:moveTo>
                <a:lnTo>
                  <a:pt x="0" y="217"/>
                </a:lnTo>
                <a:lnTo>
                  <a:pt x="0" y="648"/>
                </a:lnTo>
                <a:lnTo>
                  <a:pt x="376" y="865"/>
                </a:lnTo>
                <a:lnTo>
                  <a:pt x="752" y="648"/>
                </a:lnTo>
                <a:lnTo>
                  <a:pt x="752"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userDrawn="1"/>
        </p:nvSpPr>
        <p:spPr bwMode="auto">
          <a:xfrm>
            <a:off x="1414463"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userDrawn="1"/>
        </p:nvSpPr>
        <p:spPr bwMode="auto">
          <a:xfrm>
            <a:off x="1811338" y="3863975"/>
            <a:ext cx="1192213" cy="1373188"/>
          </a:xfrm>
          <a:custGeom>
            <a:avLst/>
            <a:gdLst>
              <a:gd name="T0" fmla="*/ 376 w 751"/>
              <a:gd name="T1" fmla="*/ 0 h 865"/>
              <a:gd name="T2" fmla="*/ 0 w 751"/>
              <a:gd name="T3" fmla="*/ 217 h 865"/>
              <a:gd name="T4" fmla="*/ 0 w 751"/>
              <a:gd name="T5" fmla="*/ 648 h 865"/>
              <a:gd name="T6" fmla="*/ 376 w 751"/>
              <a:gd name="T7" fmla="*/ 865 h 865"/>
              <a:gd name="T8" fmla="*/ 751 w 751"/>
              <a:gd name="T9" fmla="*/ 648 h 865"/>
              <a:gd name="T10" fmla="*/ 751 w 751"/>
              <a:gd name="T11" fmla="*/ 217 h 865"/>
              <a:gd name="T12" fmla="*/ 376 w 751"/>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1" h="865">
                <a:moveTo>
                  <a:pt x="376" y="0"/>
                </a:moveTo>
                <a:lnTo>
                  <a:pt x="0" y="217"/>
                </a:lnTo>
                <a:lnTo>
                  <a:pt x="0" y="648"/>
                </a:lnTo>
                <a:lnTo>
                  <a:pt x="376" y="865"/>
                </a:lnTo>
                <a:lnTo>
                  <a:pt x="751" y="648"/>
                </a:lnTo>
                <a:lnTo>
                  <a:pt x="751" y="217"/>
                </a:lnTo>
                <a:lnTo>
                  <a:pt x="376"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userDrawn="1"/>
        </p:nvSpPr>
        <p:spPr bwMode="auto">
          <a:xfrm>
            <a:off x="5932488" y="1616075"/>
            <a:ext cx="1985963" cy="2935288"/>
          </a:xfrm>
          <a:custGeom>
            <a:avLst/>
            <a:gdLst>
              <a:gd name="T0" fmla="*/ 0 w 1251"/>
              <a:gd name="T1" fmla="*/ 0 h 1849"/>
              <a:gd name="T2" fmla="*/ 0 w 1251"/>
              <a:gd name="T3" fmla="*/ 1492 h 1849"/>
              <a:gd name="T4" fmla="*/ 626 w 1251"/>
              <a:gd name="T5" fmla="*/ 1849 h 1849"/>
              <a:gd name="T6" fmla="*/ 1251 w 1251"/>
              <a:gd name="T7" fmla="*/ 1492 h 1849"/>
              <a:gd name="T8" fmla="*/ 1251 w 1251"/>
              <a:gd name="T9" fmla="*/ 0 h 1849"/>
              <a:gd name="T10" fmla="*/ 0 w 1251"/>
              <a:gd name="T11" fmla="*/ 0 h 1849"/>
              <a:gd name="T12" fmla="*/ 0 w 1251"/>
              <a:gd name="T13" fmla="*/ 0 h 1849"/>
              <a:gd name="T14" fmla="*/ 0 w 1251"/>
              <a:gd name="T15" fmla="*/ 0 h 1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1" h="1849">
                <a:moveTo>
                  <a:pt x="0" y="0"/>
                </a:moveTo>
                <a:lnTo>
                  <a:pt x="0" y="1492"/>
                </a:lnTo>
                <a:lnTo>
                  <a:pt x="626" y="1849"/>
                </a:lnTo>
                <a:lnTo>
                  <a:pt x="1251" y="1492"/>
                </a:lnTo>
                <a:lnTo>
                  <a:pt x="1251" y="0"/>
                </a:lnTo>
                <a:lnTo>
                  <a:pt x="0" y="0"/>
                </a:lnTo>
                <a:lnTo>
                  <a:pt x="0" y="0"/>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auto">
          <a:xfrm>
            <a:off x="6330950" y="3863975"/>
            <a:ext cx="1190625" cy="1373188"/>
          </a:xfrm>
          <a:custGeom>
            <a:avLst/>
            <a:gdLst>
              <a:gd name="T0" fmla="*/ 375 w 750"/>
              <a:gd name="T1" fmla="*/ 0 h 865"/>
              <a:gd name="T2" fmla="*/ 0 w 750"/>
              <a:gd name="T3" fmla="*/ 217 h 865"/>
              <a:gd name="T4" fmla="*/ 0 w 750"/>
              <a:gd name="T5" fmla="*/ 648 h 865"/>
              <a:gd name="T6" fmla="*/ 375 w 750"/>
              <a:gd name="T7" fmla="*/ 865 h 865"/>
              <a:gd name="T8" fmla="*/ 750 w 750"/>
              <a:gd name="T9" fmla="*/ 648 h 865"/>
              <a:gd name="T10" fmla="*/ 750 w 750"/>
              <a:gd name="T11" fmla="*/ 217 h 865"/>
              <a:gd name="T12" fmla="*/ 375 w 750"/>
              <a:gd name="T13" fmla="*/ 0 h 865"/>
            </a:gdLst>
            <a:ahLst/>
            <a:cxnLst>
              <a:cxn ang="0">
                <a:pos x="T0" y="T1"/>
              </a:cxn>
              <a:cxn ang="0">
                <a:pos x="T2" y="T3"/>
              </a:cxn>
              <a:cxn ang="0">
                <a:pos x="T4" y="T5"/>
              </a:cxn>
              <a:cxn ang="0">
                <a:pos x="T6" y="T7"/>
              </a:cxn>
              <a:cxn ang="0">
                <a:pos x="T8" y="T9"/>
              </a:cxn>
              <a:cxn ang="0">
                <a:pos x="T10" y="T11"/>
              </a:cxn>
              <a:cxn ang="0">
                <a:pos x="T12" y="T13"/>
              </a:cxn>
            </a:cxnLst>
            <a:rect l="0" t="0" r="r" b="b"/>
            <a:pathLst>
              <a:path w="750" h="865">
                <a:moveTo>
                  <a:pt x="375" y="0"/>
                </a:moveTo>
                <a:lnTo>
                  <a:pt x="0" y="217"/>
                </a:lnTo>
                <a:lnTo>
                  <a:pt x="0" y="648"/>
                </a:lnTo>
                <a:lnTo>
                  <a:pt x="375" y="865"/>
                </a:lnTo>
                <a:lnTo>
                  <a:pt x="750" y="648"/>
                </a:lnTo>
                <a:lnTo>
                  <a:pt x="750" y="217"/>
                </a:lnTo>
                <a:lnTo>
                  <a:pt x="375" y="0"/>
                </a:lnTo>
                <a:close/>
              </a:path>
            </a:pathLst>
          </a:custGeom>
          <a:solidFill>
            <a:srgbClr val="EDEDED"/>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 Placeholder 3"/>
          <p:cNvSpPr>
            <a:spLocks noGrp="1"/>
          </p:cNvSpPr>
          <p:nvPr>
            <p:ph type="body" sz="quarter" idx="10"/>
          </p:nvPr>
        </p:nvSpPr>
        <p:spPr>
          <a:xfrm>
            <a:off x="347730" y="395397"/>
            <a:ext cx="5647523" cy="699268"/>
          </a:xfrm>
          <a:prstGeom prst="rect">
            <a:avLst/>
          </a:prstGeom>
        </p:spPr>
        <p:txBody>
          <a:bodyPr/>
          <a:lstStyle>
            <a:lvl1pPr marL="0" indent="0" algn="l">
              <a:buNone/>
              <a:defRPr sz="3600" b="1">
                <a:solidFill>
                  <a:srgbClr val="1C344D"/>
                </a:solidFill>
                <a:latin typeface="Gill Sans MT" panose="020B0502020104020203" pitchFamily="34" charset="0"/>
              </a:defRPr>
            </a:lvl1pPr>
          </a:lstStyle>
          <a:p>
            <a:pPr lvl="0"/>
            <a:r>
              <a:rPr lang="en-US" dirty="0"/>
              <a:t>Edit Master text styles</a:t>
            </a:r>
          </a:p>
        </p:txBody>
      </p:sp>
      <p:sp>
        <p:nvSpPr>
          <p:cNvPr id="15" name="Text Placeholder 5"/>
          <p:cNvSpPr>
            <a:spLocks noGrp="1"/>
          </p:cNvSpPr>
          <p:nvPr>
            <p:ph type="body" sz="quarter" idx="21"/>
          </p:nvPr>
        </p:nvSpPr>
        <p:spPr>
          <a:xfrm>
            <a:off x="141446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6" name="Text Placeholder 5"/>
          <p:cNvSpPr>
            <a:spLocks noGrp="1"/>
          </p:cNvSpPr>
          <p:nvPr>
            <p:ph type="body" sz="quarter" idx="22"/>
          </p:nvPr>
        </p:nvSpPr>
        <p:spPr>
          <a:xfrm>
            <a:off x="141446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7" name="Text Placeholder 5"/>
          <p:cNvSpPr>
            <a:spLocks noGrp="1"/>
          </p:cNvSpPr>
          <p:nvPr>
            <p:ph type="body" sz="quarter" idx="23"/>
          </p:nvPr>
        </p:nvSpPr>
        <p:spPr>
          <a:xfrm>
            <a:off x="3671888"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18" name="Text Placeholder 5"/>
          <p:cNvSpPr>
            <a:spLocks noGrp="1"/>
          </p:cNvSpPr>
          <p:nvPr>
            <p:ph type="body" sz="quarter" idx="24"/>
          </p:nvPr>
        </p:nvSpPr>
        <p:spPr>
          <a:xfrm>
            <a:off x="3671888"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
        <p:nvSpPr>
          <p:cNvPr id="19" name="Text Placeholder 5"/>
          <p:cNvSpPr>
            <a:spLocks noGrp="1"/>
          </p:cNvSpPr>
          <p:nvPr>
            <p:ph type="body" sz="quarter" idx="25"/>
          </p:nvPr>
        </p:nvSpPr>
        <p:spPr>
          <a:xfrm>
            <a:off x="5929313" y="1616075"/>
            <a:ext cx="1985963" cy="406048"/>
          </a:xfrm>
          <a:prstGeom prst="rect">
            <a:avLst/>
          </a:prstGeom>
        </p:spPr>
        <p:txBody>
          <a:bodyPr/>
          <a:lstStyle>
            <a:lvl1pPr marL="0" indent="0" algn="l">
              <a:buNone/>
              <a:defRPr>
                <a:solidFill>
                  <a:srgbClr val="1C344D"/>
                </a:solidFill>
                <a:latin typeface="Gill Sans MT" panose="020B0502020104020203" pitchFamily="34" charset="0"/>
              </a:defRPr>
            </a:lvl1pPr>
          </a:lstStyle>
          <a:p>
            <a:pPr lvl="0"/>
            <a:r>
              <a:rPr lang="en-US" dirty="0"/>
              <a:t>Edit Master text styles</a:t>
            </a:r>
          </a:p>
        </p:txBody>
      </p:sp>
      <p:sp>
        <p:nvSpPr>
          <p:cNvPr id="20" name="Text Placeholder 5"/>
          <p:cNvSpPr>
            <a:spLocks noGrp="1"/>
          </p:cNvSpPr>
          <p:nvPr>
            <p:ph type="body" sz="quarter" idx="26"/>
          </p:nvPr>
        </p:nvSpPr>
        <p:spPr>
          <a:xfrm>
            <a:off x="5929313" y="2022123"/>
            <a:ext cx="1985963" cy="1548115"/>
          </a:xfrm>
          <a:prstGeom prst="rect">
            <a:avLst/>
          </a:prstGeom>
        </p:spPr>
        <p:txBody>
          <a:bodyPr/>
          <a:lstStyle>
            <a:lvl1pPr marL="0" indent="0" algn="l">
              <a:lnSpc>
                <a:spcPct val="100000"/>
              </a:lnSpc>
              <a:spcBef>
                <a:spcPts val="0"/>
              </a:spcBef>
              <a:buNone/>
              <a:defRPr sz="2000">
                <a:solidFill>
                  <a:srgbClr val="008C99"/>
                </a:solidFill>
                <a:latin typeface="Gill Sans MT" panose="020B0502020104020203" pitchFamily="34" charset="0"/>
              </a:defRPr>
            </a:lvl1pPr>
          </a:lstStyle>
          <a:p>
            <a:pPr lvl="0"/>
            <a:r>
              <a:rPr lang="en-US" dirty="0"/>
              <a:t>Edit Master text styles</a:t>
            </a:r>
          </a:p>
        </p:txBody>
      </p:sp>
    </p:spTree>
    <p:extLst>
      <p:ext uri="{BB962C8B-B14F-4D97-AF65-F5344CB8AC3E}">
        <p14:creationId xmlns:p14="http://schemas.microsoft.com/office/powerpoint/2010/main" val="83560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1.png"/><Relationship Id="rId4" Type="http://schemas.openxmlformats.org/officeDocument/2006/relationships/slideLayout" Target="../slideLayouts/slideLayout19.xml"/><Relationship Id="rId9"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image" Target="../media/image1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image" Target="../media/image13.png"/><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theme" Target="../theme/theme9.xml"/><Relationship Id="rId1" Type="http://schemas.openxmlformats.org/officeDocument/2006/relationships/slideLayout" Target="../slideLayouts/slideLayout65.xml"/><Relationship Id="rId6" Type="http://schemas.openxmlformats.org/officeDocument/2006/relationships/image" Target="../media/image26.jpeg"/><Relationship Id="rId5" Type="http://schemas.openxmlformats.org/officeDocument/2006/relationships/image" Target="../media/image1.png"/><Relationship Id="rId4"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sp>
        <p:nvSpPr>
          <p:cNvPr id="12" name="Footer Placeholder 4"/>
          <p:cNvSpPr>
            <a:spLocks noGrp="1"/>
          </p:cNvSpPr>
          <p:nvPr>
            <p:ph type="ftr" sz="quarter" idx="3"/>
          </p:nvPr>
        </p:nvSpPr>
        <p:spPr>
          <a:xfrm>
            <a:off x="567390" y="5952658"/>
            <a:ext cx="7886700" cy="365126"/>
          </a:xfrm>
          <a:prstGeom prst="rect">
            <a:avLst/>
          </a:prstGeom>
        </p:spPr>
        <p:txBody>
          <a:bodyPr/>
          <a:lstStyle>
            <a:lvl1pPr>
              <a:defRPr sz="900"/>
            </a:lvl1pPr>
          </a:lstStyle>
          <a:p>
            <a:r>
              <a:rPr lang="en-US" dirty="0"/>
              <a:t>This project is supported by the Health Resources and Services Administration (HRSA) of the U.S. Department of Health and Human Services (HHS) under grant number U1OHA29290 for the AIDS Education and Training Centers. This information or content and conclusions are those of the author and should not be construed as the official position or policy of, nor should any endorsements be inferred by HRSA, HHS or the U.S. Government.</a:t>
            </a:r>
          </a:p>
        </p:txBody>
      </p:sp>
      <p:grpSp>
        <p:nvGrpSpPr>
          <p:cNvPr id="11" name="Group 10"/>
          <p:cNvGrpSpPr/>
          <p:nvPr userDrawn="1"/>
        </p:nvGrpSpPr>
        <p:grpSpPr>
          <a:xfrm>
            <a:off x="0" y="6504700"/>
            <a:ext cx="1076585" cy="294212"/>
            <a:chOff x="-1274035" y="420659"/>
            <a:chExt cx="7972628" cy="2178777"/>
          </a:xfrm>
        </p:grpSpPr>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74035" y="420659"/>
              <a:ext cx="5483424" cy="2178777"/>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209389" y="709946"/>
              <a:ext cx="2489204" cy="1600203"/>
            </a:xfrm>
            <a:prstGeom prst="rect">
              <a:avLst/>
            </a:prstGeom>
          </p:spPr>
        </p:pic>
      </p:gr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065231" y="6493411"/>
            <a:ext cx="1044902" cy="355896"/>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674" r:id="rId1"/>
    <p:sldLayoutId id="2147483746" r:id="rId2"/>
    <p:sldLayoutId id="2147483728" r:id="rId3"/>
    <p:sldLayoutId id="2147483729" r:id="rId4"/>
    <p:sldLayoutId id="2147483727" r:id="rId5"/>
    <p:sldLayoutId id="2147483668" r:id="rId6"/>
    <p:sldLayoutId id="2147483669" r:id="rId7"/>
    <p:sldLayoutId id="2147483670" r:id="rId8"/>
    <p:sldLayoutId id="2147483671" r:id="rId9"/>
    <p:sldLayoutId id="2147483672" r:id="rId10"/>
    <p:sldLayoutId id="2147483673" r:id="rId11"/>
    <p:sldLayoutId id="2147483676" r:id="rId12"/>
    <p:sldLayoutId id="2147483677" r:id="rId13"/>
    <p:sldLayoutId id="2147483678" r:id="rId14"/>
    <p:sldLayoutId id="214748367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7" name="Rectangle 6"/>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111397" y="6445612"/>
            <a:ext cx="1215124" cy="302918"/>
            <a:chOff x="556043" y="709946"/>
            <a:chExt cx="6419056" cy="1600203"/>
          </a:xfrm>
        </p:grpSpPr>
        <p:pic>
          <p:nvPicPr>
            <p:cNvPr id="9" name="Picture 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874457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4803912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3091039758"/>
      </p:ext>
    </p:extLst>
  </p:cSld>
  <p:clrMap bg1="lt1" tx1="dk1" bg2="lt2" tx2="dk2" accent1="accent1" accent2="accent2" accent3="accent3" accent4="accent4" accent5="accent5" accent6="accent6" hlink="hlink" folHlink="folHlink"/>
  <p:sldLayoutIdLst>
    <p:sldLayoutId id="2147483699" r:id="rId1"/>
    <p:sldLayoutId id="2147483697" r:id="rId2"/>
    <p:sldLayoutId id="2147483701" r:id="rId3"/>
    <p:sldLayoutId id="2147483702" r:id="rId4"/>
    <p:sldLayoutId id="214748370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260119346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sp>
        <p:nvSpPr>
          <p:cNvPr id="10" name="Rectangle 9"/>
          <p:cNvSpPr/>
          <p:nvPr userDrawn="1"/>
        </p:nvSpPr>
        <p:spPr>
          <a:xfrm>
            <a:off x="0" y="6323527"/>
            <a:ext cx="9144000" cy="534473"/>
          </a:xfrm>
          <a:prstGeom prst="rect">
            <a:avLst/>
          </a:prstGeom>
          <a:solidFill>
            <a:srgbClr val="1C34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111397" y="6445612"/>
            <a:ext cx="1215124" cy="302918"/>
            <a:chOff x="556043" y="709946"/>
            <a:chExt cx="6419056" cy="1600203"/>
          </a:xfrm>
        </p:grpSpPr>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8561689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EDED"/>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368655" y="362216"/>
            <a:ext cx="1866593" cy="462031"/>
            <a:chOff x="510323" y="709946"/>
            <a:chExt cx="6464776" cy="1600203"/>
          </a:xfrm>
        </p:grpSpPr>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10323" y="709946"/>
              <a:ext cx="2971806" cy="1600203"/>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spTree>
    <p:extLst>
      <p:ext uri="{BB962C8B-B14F-4D97-AF65-F5344CB8AC3E}">
        <p14:creationId xmlns:p14="http://schemas.microsoft.com/office/powerpoint/2010/main" val="127412399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F8CA4-54B6-4D8E-952E-E68D33F7EB9C}" type="datetimeFigureOut">
              <a:rPr lang="en-US" smtClean="0"/>
              <a:t>9/22/2021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7D68C-C797-4DD9-AEED-830D0EAD7454}" type="slidenum">
              <a:rPr lang="en-US" smtClean="0"/>
              <a:t>‹#›</a:t>
            </a:fld>
            <a:endParaRPr lang="en-US"/>
          </a:p>
        </p:txBody>
      </p:sp>
    </p:spTree>
    <p:extLst>
      <p:ext uri="{BB962C8B-B14F-4D97-AF65-F5344CB8AC3E}">
        <p14:creationId xmlns:p14="http://schemas.microsoft.com/office/powerpoint/2010/main" val="74074767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445612"/>
            <a:ext cx="9144000" cy="412388"/>
          </a:xfrm>
          <a:prstGeom prst="rect">
            <a:avLst/>
          </a:prstGeom>
          <a:solidFill>
            <a:srgbClr val="50A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99"/>
              </a:solidFill>
            </a:endParaRPr>
          </a:p>
        </p:txBody>
      </p:sp>
      <p:grpSp>
        <p:nvGrpSpPr>
          <p:cNvPr id="7" name="Group 6"/>
          <p:cNvGrpSpPr/>
          <p:nvPr userDrawn="1"/>
        </p:nvGrpSpPr>
        <p:grpSpPr>
          <a:xfrm>
            <a:off x="111397" y="6532446"/>
            <a:ext cx="866798" cy="216084"/>
            <a:chOff x="556043" y="709946"/>
            <a:chExt cx="6419056" cy="1600203"/>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043" y="709946"/>
              <a:ext cx="2880362" cy="1600203"/>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32888" y="709946"/>
              <a:ext cx="3042211" cy="1600203"/>
            </a:xfrm>
            <a:prstGeom prst="rect">
              <a:avLst/>
            </a:prstGeom>
          </p:spPr>
        </p:pic>
      </p:gr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0"/>
            <a:ext cx="9144000" cy="6445612"/>
          </a:xfrm>
          <a:prstGeom prst="rect">
            <a:avLst/>
          </a:prstGeom>
        </p:spPr>
      </p:pic>
      <p:pic>
        <p:nvPicPr>
          <p:cNvPr id="11" name="Picture 10"/>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0318" y="6460781"/>
            <a:ext cx="294825" cy="397219"/>
          </a:xfrm>
          <a:prstGeom prst="rect">
            <a:avLst/>
          </a:prstGeom>
        </p:spPr>
      </p:pic>
    </p:spTree>
    <p:extLst>
      <p:ext uri="{BB962C8B-B14F-4D97-AF65-F5344CB8AC3E}">
        <p14:creationId xmlns:p14="http://schemas.microsoft.com/office/powerpoint/2010/main" val="2289949794"/>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www.hiv-druginteraction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hiv-druginteractions.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clinicalinfo.hiv.gov/en/guidelines/adult-and-adolescent-arv/drug-interactions-between-integrase-inhibitors-and-other-drugs?view=ful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clinicalinfo.hiv.gov/en/guidelines/adult-and-adolescent-arv/drug-interactions-between-integrase-inhibitors-and-other-drugs?view=ful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clinicalinfo.hiv.gov/en/guidelines/adult-and-adolescent-arv/drug-interactions-between-protease-inhibitors-and-other-drugs?view=ful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clinicalinfo.hiv.gov/en/guidelines/adult-and-adolescent-arv/drug-interactions-between-nucleoside-reverse-transcriptase?view=ful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clinicalinfo.hiv.gov/en/guidelines/adult-and-adolescent-arv/drug-interactions-between-non-nucleoside-reverse-transcriptase?view=ful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hiv-druginteractions.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linicalinfo.hiv.gov/en/guidelines/adult-and-adolescent-arv/overview?view=ful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www.clinicalkey.com/pharmacology/" TargetMode="External"/><Relationship Id="rId4" Type="http://schemas.openxmlformats.org/officeDocument/2006/relationships/hyperlink" Target="http://www.hiv-druginteractions.or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argethiv.org/library/aetc-national-coordinating-resource-center-0" TargetMode="External"/><Relationship Id="rId3" Type="http://schemas.openxmlformats.org/officeDocument/2006/relationships/hyperlink" Target="http://nccc.ucsf.edu/" TargetMode="External"/><Relationship Id="rId7" Type="http://schemas.openxmlformats.org/officeDocument/2006/relationships/hyperlink" Target="https://www.hepatitisc.uw.edu/"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10" Type="http://schemas.openxmlformats.org/officeDocument/2006/relationships/hyperlink" Target="http://www.scaetc.org/"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linicalinfo.hiv.gov/en/guidelines/adult-and-adolescent-arv/overview?view=ful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clinicalinfo.hiv.gov/en/guidelines/adult-and-adolescent-arv/overview?view=ful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hiv-druginteractions.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38252" y="925116"/>
            <a:ext cx="7145079" cy="125403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r>
              <a:rPr lang="en-US" dirty="0">
                <a:solidFill>
                  <a:srgbClr val="008C99"/>
                </a:solidFill>
              </a:rPr>
              <a:t>Project ECHO</a:t>
            </a:r>
            <a:r>
              <a:rPr lang="en-US" sz="3200" baseline="30000" dirty="0">
                <a:solidFill>
                  <a:srgbClr val="008C99"/>
                </a:solidFill>
              </a:rPr>
              <a:t>®</a:t>
            </a:r>
            <a:r>
              <a:rPr lang="en-US" dirty="0">
                <a:solidFill>
                  <a:srgbClr val="008C99"/>
                </a:solidFill>
              </a:rPr>
              <a:t> - UNM</a:t>
            </a:r>
          </a:p>
          <a:p>
            <a:pPr lvl="0">
              <a:lnSpc>
                <a:spcPct val="100000"/>
              </a:lnSpc>
              <a:spcBef>
                <a:spcPts val="0"/>
              </a:spcBef>
              <a:defRPr/>
            </a:pPr>
            <a:r>
              <a:rPr lang="en-US">
                <a:solidFill>
                  <a:srgbClr val="008C99"/>
                </a:solidFill>
              </a:rPr>
              <a:t>HIV TeleECHO </a:t>
            </a:r>
            <a:r>
              <a:rPr lang="en-US" dirty="0">
                <a:solidFill>
                  <a:srgbClr val="008C99"/>
                </a:solidFill>
              </a:rPr>
              <a:t>Clinic</a:t>
            </a:r>
          </a:p>
        </p:txBody>
      </p:sp>
      <p:sp>
        <p:nvSpPr>
          <p:cNvPr id="3" name="Text Placeholder 2"/>
          <p:cNvSpPr txBox="1">
            <a:spLocks/>
          </p:cNvSpPr>
          <p:nvPr/>
        </p:nvSpPr>
        <p:spPr>
          <a:xfrm>
            <a:off x="448885" y="2445412"/>
            <a:ext cx="7145080" cy="81880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schemeClr val="tx1"/>
                </a:solidFill>
                <a:effectLst/>
                <a:uLnTx/>
                <a:uFillTx/>
                <a:latin typeface="Gill Sans MT" panose="020B0502020104020203" pitchFamily="34" charset="0"/>
                <a:ea typeface="+mn-ea"/>
                <a:cs typeface="+mn-cs"/>
              </a:rPr>
              <a:t>ART Drug Interactions</a:t>
            </a:r>
          </a:p>
        </p:txBody>
      </p:sp>
      <p:sp>
        <p:nvSpPr>
          <p:cNvPr id="4" name="Text Placeholder 2"/>
          <p:cNvSpPr txBox="1">
            <a:spLocks/>
          </p:cNvSpPr>
          <p:nvPr/>
        </p:nvSpPr>
        <p:spPr>
          <a:xfrm>
            <a:off x="2306682" y="3275940"/>
            <a:ext cx="3408218"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August 31, 2021</a:t>
            </a:r>
          </a:p>
        </p:txBody>
      </p:sp>
      <p:sp>
        <p:nvSpPr>
          <p:cNvPr id="5" name="Text Placeholder 2"/>
          <p:cNvSpPr txBox="1">
            <a:spLocks/>
          </p:cNvSpPr>
          <p:nvPr/>
        </p:nvSpPr>
        <p:spPr>
          <a:xfrm>
            <a:off x="438250" y="5026661"/>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200" dirty="0">
                <a:solidFill>
                  <a:srgbClr val="008C99"/>
                </a:solidFill>
              </a:rPr>
              <a:t>Clinical Pharmacist- Southwest CARE Center</a:t>
            </a:r>
            <a:endPar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200" dirty="0">
                <a:solidFill>
                  <a:srgbClr val="008C99"/>
                </a:solidFill>
              </a:rPr>
              <a:t>Clinical Director- UNM AETC</a:t>
            </a:r>
            <a:endParaRPr kumimoji="0" lang="en-US" sz="22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endParaRPr>
          </a:p>
        </p:txBody>
      </p:sp>
      <p:sp>
        <p:nvSpPr>
          <p:cNvPr id="6" name="Text Placeholder 2"/>
          <p:cNvSpPr txBox="1">
            <a:spLocks/>
          </p:cNvSpPr>
          <p:nvPr/>
        </p:nvSpPr>
        <p:spPr>
          <a:xfrm>
            <a:off x="438251" y="4100758"/>
            <a:ext cx="7375711" cy="582462"/>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8C99"/>
                </a:solidFill>
                <a:effectLst/>
                <a:uLnTx/>
                <a:uFillTx/>
                <a:latin typeface="Gill Sans MT" panose="020B0502020104020203" pitchFamily="34" charset="0"/>
                <a:ea typeface="+mn-ea"/>
                <a:cs typeface="+mn-cs"/>
              </a:rPr>
              <a:t>Carly Floyd, PharmD, PhC, AAHIVP, CDCES, TTS</a:t>
            </a:r>
          </a:p>
        </p:txBody>
      </p:sp>
    </p:spTree>
    <p:extLst>
      <p:ext uri="{BB962C8B-B14F-4D97-AF65-F5344CB8AC3E}">
        <p14:creationId xmlns:p14="http://schemas.microsoft.com/office/powerpoint/2010/main" val="60130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Drug-Induced Cushing’s Syndrome</a:t>
            </a:r>
          </a:p>
        </p:txBody>
      </p:sp>
      <p:sp>
        <p:nvSpPr>
          <p:cNvPr id="3" name="Text Placeholder 2"/>
          <p:cNvSpPr>
            <a:spLocks noGrp="1"/>
          </p:cNvSpPr>
          <p:nvPr>
            <p:ph type="body" sz="quarter" idx="20"/>
          </p:nvPr>
        </p:nvSpPr>
        <p:spPr>
          <a:xfrm>
            <a:off x="382386" y="1388225"/>
            <a:ext cx="6585573" cy="4588626"/>
          </a:xfrm>
        </p:spPr>
        <p:txBody>
          <a:bodyPr/>
          <a:lstStyle/>
          <a:p>
            <a:r>
              <a:rPr lang="en-US" dirty="0">
                <a:solidFill>
                  <a:schemeClr val="tx1"/>
                </a:solidFill>
              </a:rPr>
              <a:t>Ritonavir and cobicistat (boosters)</a:t>
            </a:r>
          </a:p>
          <a:p>
            <a:pPr lvl="1"/>
            <a:r>
              <a:rPr lang="en-US" sz="2800" dirty="0">
                <a:solidFill>
                  <a:schemeClr val="tx1"/>
                </a:solidFill>
              </a:rPr>
              <a:t>Intranasal, inhaled, intra-articular, intramuscular steroid in patients on a boosted regimen</a:t>
            </a:r>
          </a:p>
          <a:p>
            <a:pPr lvl="2"/>
            <a:r>
              <a:rPr lang="en-US" sz="2400" dirty="0">
                <a:solidFill>
                  <a:schemeClr val="tx1"/>
                </a:solidFill>
              </a:rPr>
              <a:t>Budesonide </a:t>
            </a:r>
          </a:p>
          <a:p>
            <a:pPr lvl="2"/>
            <a:r>
              <a:rPr lang="en-US" sz="2400" dirty="0">
                <a:solidFill>
                  <a:schemeClr val="tx1"/>
                </a:solidFill>
              </a:rPr>
              <a:t>Fluticasone (available over the counter)</a:t>
            </a:r>
          </a:p>
          <a:p>
            <a:pPr lvl="2"/>
            <a:r>
              <a:rPr lang="en-US" sz="2400" dirty="0">
                <a:solidFill>
                  <a:schemeClr val="tx1"/>
                </a:solidFill>
              </a:rPr>
              <a:t>Triamcinolone </a:t>
            </a:r>
          </a:p>
          <a:p>
            <a:pPr lvl="2"/>
            <a:r>
              <a:rPr lang="en-US" sz="2400" dirty="0">
                <a:solidFill>
                  <a:schemeClr val="tx1"/>
                </a:solidFill>
              </a:rPr>
              <a:t>Mometasone</a:t>
            </a:r>
          </a:p>
          <a:p>
            <a:pPr lvl="2"/>
            <a:endParaRPr lang="en-US" sz="800" dirty="0">
              <a:solidFill>
                <a:schemeClr val="tx1"/>
              </a:solidFill>
            </a:endParaRPr>
          </a:p>
          <a:p>
            <a:pPr lvl="1"/>
            <a:r>
              <a:rPr lang="en-US" sz="2800" b="1" dirty="0">
                <a:solidFill>
                  <a:schemeClr val="tx1"/>
                </a:solidFill>
              </a:rPr>
              <a:t>Beclomethasone is safe</a:t>
            </a:r>
            <a:r>
              <a:rPr lang="en-US" sz="2800" dirty="0">
                <a:solidFill>
                  <a:schemeClr val="tx1"/>
                </a:solidFill>
              </a:rPr>
              <a:t> as it is not metabolized by CYP3A4</a:t>
            </a:r>
          </a:p>
          <a:p>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206912" y="1697586"/>
            <a:ext cx="1670449" cy="3462828"/>
          </a:xfrm>
          <a:prstGeom prst="rect">
            <a:avLst/>
          </a:prstGeom>
        </p:spPr>
      </p:pic>
      <p:sp>
        <p:nvSpPr>
          <p:cNvPr id="6" name="TextBox 5">
            <a:extLst>
              <a:ext uri="{FF2B5EF4-FFF2-40B4-BE49-F238E27FC236}">
                <a16:creationId xmlns:a16="http://schemas.microsoft.com/office/drawing/2014/main" id="{1B95C2B3-2D2F-4432-94BE-5AA52562CA22}"/>
              </a:ext>
            </a:extLst>
          </p:cNvPr>
          <p:cNvSpPr txBox="1"/>
          <p:nvPr/>
        </p:nvSpPr>
        <p:spPr>
          <a:xfrm>
            <a:off x="1122744" y="6484246"/>
            <a:ext cx="6933236" cy="286944"/>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4"/>
              </a:rPr>
              <a:t>www.hiv-druginteractions.org</a:t>
            </a:r>
            <a:r>
              <a:rPr lang="en" sz="1200" dirty="0">
                <a:solidFill>
                  <a:schemeClr val="bg1"/>
                </a:solidFill>
                <a:ea typeface="Roboto"/>
                <a:cs typeface="Roboto"/>
                <a:sym typeface="Roboto"/>
              </a:rPr>
              <a:t>; DHHS HIV Guidelines 2021</a:t>
            </a:r>
            <a:endParaRPr lang="en-US" sz="1200" dirty="0">
              <a:solidFill>
                <a:schemeClr val="bg1"/>
              </a:solidFill>
            </a:endParaRPr>
          </a:p>
        </p:txBody>
      </p:sp>
    </p:spTree>
    <p:extLst>
      <p:ext uri="{BB962C8B-B14F-4D97-AF65-F5344CB8AC3E}">
        <p14:creationId xmlns:p14="http://schemas.microsoft.com/office/powerpoint/2010/main" val="94986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200" dirty="0"/>
              <a:t>Common Drug Interactions with ARVs: Require Dosage Modification or Cautious Use</a:t>
            </a:r>
          </a:p>
        </p:txBody>
      </p:sp>
      <p:sp>
        <p:nvSpPr>
          <p:cNvPr id="3" name="Text Placeholder 2"/>
          <p:cNvSpPr>
            <a:spLocks noGrp="1"/>
          </p:cNvSpPr>
          <p:nvPr>
            <p:ph type="body" sz="quarter" idx="20"/>
          </p:nvPr>
        </p:nvSpPr>
        <p:spPr>
          <a:xfrm>
            <a:off x="465512" y="1235731"/>
            <a:ext cx="4300452" cy="5022194"/>
          </a:xfrm>
        </p:spPr>
        <p:txBody>
          <a:bodyPr/>
          <a:lstStyle/>
          <a:p>
            <a:pPr>
              <a:lnSpc>
                <a:spcPct val="150000"/>
              </a:lnSpc>
            </a:pPr>
            <a:r>
              <a:rPr lang="en-US" sz="2600" dirty="0">
                <a:solidFill>
                  <a:schemeClr val="tx1"/>
                </a:solidFill>
              </a:rPr>
              <a:t>Antifungals</a:t>
            </a:r>
          </a:p>
          <a:p>
            <a:pPr>
              <a:lnSpc>
                <a:spcPct val="100000"/>
              </a:lnSpc>
            </a:pPr>
            <a:r>
              <a:rPr lang="en-US" sz="2600" dirty="0">
                <a:solidFill>
                  <a:schemeClr val="tx1"/>
                </a:solidFill>
              </a:rPr>
              <a:t>Narcotics &amp; treatment for opioid dependence</a:t>
            </a:r>
          </a:p>
          <a:p>
            <a:pPr>
              <a:lnSpc>
                <a:spcPct val="150000"/>
              </a:lnSpc>
            </a:pPr>
            <a:r>
              <a:rPr lang="en-US" sz="2600" dirty="0">
                <a:solidFill>
                  <a:schemeClr val="tx1"/>
                </a:solidFill>
              </a:rPr>
              <a:t>Ergot alkaloids</a:t>
            </a:r>
          </a:p>
          <a:p>
            <a:pPr>
              <a:lnSpc>
                <a:spcPct val="150000"/>
              </a:lnSpc>
            </a:pPr>
            <a:endParaRPr lang="en-US" sz="800" dirty="0">
              <a:solidFill>
                <a:schemeClr val="tx1"/>
              </a:solidFill>
            </a:endParaRPr>
          </a:p>
          <a:p>
            <a:pPr>
              <a:lnSpc>
                <a:spcPct val="100000"/>
              </a:lnSpc>
              <a:spcBef>
                <a:spcPts val="0"/>
              </a:spcBef>
            </a:pPr>
            <a:r>
              <a:rPr lang="en-US" sz="2600" dirty="0">
                <a:solidFill>
                  <a:schemeClr val="tx1"/>
                </a:solidFill>
              </a:rPr>
              <a:t>Antihistamines (</a:t>
            </a:r>
            <a:r>
              <a:rPr lang="en-US" sz="2600" dirty="0" err="1">
                <a:solidFill>
                  <a:schemeClr val="tx1"/>
                </a:solidFill>
              </a:rPr>
              <a:t>astemizole</a:t>
            </a:r>
            <a:r>
              <a:rPr lang="en-US" sz="2600" dirty="0">
                <a:solidFill>
                  <a:schemeClr val="tx1"/>
                </a:solidFill>
              </a:rPr>
              <a:t>)</a:t>
            </a:r>
          </a:p>
          <a:p>
            <a:pPr>
              <a:lnSpc>
                <a:spcPct val="100000"/>
              </a:lnSpc>
              <a:spcBef>
                <a:spcPts val="0"/>
              </a:spcBef>
            </a:pPr>
            <a:endParaRPr lang="en-US" sz="800" dirty="0">
              <a:solidFill>
                <a:schemeClr val="tx1"/>
              </a:solidFill>
            </a:endParaRPr>
          </a:p>
          <a:p>
            <a:pPr>
              <a:lnSpc>
                <a:spcPct val="100000"/>
              </a:lnSpc>
            </a:pPr>
            <a:r>
              <a:rPr lang="en-US" sz="2600" dirty="0">
                <a:solidFill>
                  <a:schemeClr val="tx1"/>
                </a:solidFill>
              </a:rPr>
              <a:t>Hepatitis C NS3/4A protease inhibitors</a:t>
            </a:r>
          </a:p>
          <a:p>
            <a:pPr>
              <a:lnSpc>
                <a:spcPct val="100000"/>
              </a:lnSpc>
            </a:pPr>
            <a:r>
              <a:rPr lang="en-US" sz="2600" dirty="0">
                <a:solidFill>
                  <a:schemeClr val="tx1"/>
                </a:solidFill>
              </a:rPr>
              <a:t>Antiplatelets</a:t>
            </a:r>
          </a:p>
        </p:txBody>
      </p:sp>
      <p:sp>
        <p:nvSpPr>
          <p:cNvPr id="5" name="Text Placeholder 2"/>
          <p:cNvSpPr txBox="1">
            <a:spLocks/>
          </p:cNvSpPr>
          <p:nvPr/>
        </p:nvSpPr>
        <p:spPr>
          <a:xfrm>
            <a:off x="4765964" y="1235732"/>
            <a:ext cx="4111818" cy="4555375"/>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600" dirty="0">
                <a:solidFill>
                  <a:schemeClr val="tx1"/>
                </a:solidFill>
              </a:rPr>
              <a:t>Oral hormonal contraceptives</a:t>
            </a:r>
          </a:p>
          <a:p>
            <a:pPr>
              <a:lnSpc>
                <a:spcPct val="150000"/>
              </a:lnSpc>
            </a:pPr>
            <a:r>
              <a:rPr lang="en-US" sz="2600" dirty="0">
                <a:solidFill>
                  <a:schemeClr val="tx1"/>
                </a:solidFill>
              </a:rPr>
              <a:t>Erectile dysfunction agents</a:t>
            </a:r>
          </a:p>
          <a:p>
            <a:pPr>
              <a:lnSpc>
                <a:spcPct val="100000"/>
              </a:lnSpc>
            </a:pPr>
            <a:r>
              <a:rPr lang="en-US" sz="2600" dirty="0">
                <a:solidFill>
                  <a:schemeClr val="tx1"/>
                </a:solidFill>
              </a:rPr>
              <a:t>Herbal products                           (St. John’s </a:t>
            </a:r>
            <a:r>
              <a:rPr lang="en-US" sz="2600" dirty="0" err="1">
                <a:solidFill>
                  <a:schemeClr val="tx1"/>
                </a:solidFill>
              </a:rPr>
              <a:t>wort</a:t>
            </a:r>
            <a:r>
              <a:rPr lang="en-US" sz="2600" dirty="0">
                <a:solidFill>
                  <a:schemeClr val="tx1"/>
                </a:solidFill>
              </a:rPr>
              <a:t>)</a:t>
            </a:r>
          </a:p>
          <a:p>
            <a:pPr>
              <a:lnSpc>
                <a:spcPct val="150000"/>
              </a:lnSpc>
            </a:pPr>
            <a:r>
              <a:rPr lang="en-US" sz="2600" dirty="0">
                <a:solidFill>
                  <a:schemeClr val="tx1"/>
                </a:solidFill>
              </a:rPr>
              <a:t>Acid-lowering medications</a:t>
            </a:r>
          </a:p>
          <a:p>
            <a:pPr>
              <a:lnSpc>
                <a:spcPct val="150000"/>
              </a:lnSpc>
            </a:pPr>
            <a:r>
              <a:rPr lang="en-US" sz="2600" dirty="0">
                <a:solidFill>
                  <a:schemeClr val="tx1"/>
                </a:solidFill>
              </a:rPr>
              <a:t>Anticoagulants</a:t>
            </a:r>
          </a:p>
          <a:p>
            <a:pPr>
              <a:lnSpc>
                <a:spcPct val="150000"/>
              </a:lnSpc>
            </a:pPr>
            <a:r>
              <a:rPr lang="en-US" sz="2600" dirty="0">
                <a:solidFill>
                  <a:schemeClr val="tx1"/>
                </a:solidFill>
              </a:rPr>
              <a:t>Cardiac medications</a:t>
            </a:r>
          </a:p>
        </p:txBody>
      </p:sp>
      <p:sp>
        <p:nvSpPr>
          <p:cNvPr id="6" name="TextBox 5">
            <a:extLst>
              <a:ext uri="{FF2B5EF4-FFF2-40B4-BE49-F238E27FC236}">
                <a16:creationId xmlns:a16="http://schemas.microsoft.com/office/drawing/2014/main" id="{D3F0E807-5894-4B90-8042-48B9BC11F0B6}"/>
              </a:ext>
            </a:extLst>
          </p:cNvPr>
          <p:cNvSpPr txBox="1"/>
          <p:nvPr/>
        </p:nvSpPr>
        <p:spPr>
          <a:xfrm>
            <a:off x="1122744" y="6484246"/>
            <a:ext cx="6933236" cy="286944"/>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7"/>
              </a:rPr>
              <a:t>www.hiv-druginteractions.org</a:t>
            </a:r>
            <a:r>
              <a:rPr lang="en" sz="1200" dirty="0">
                <a:solidFill>
                  <a:schemeClr val="bg1"/>
                </a:solidFill>
                <a:ea typeface="Roboto"/>
                <a:cs typeface="Roboto"/>
                <a:sym typeface="Roboto"/>
              </a:rPr>
              <a:t>; DHHS HIV Guidelines 2021</a:t>
            </a:r>
            <a:endParaRPr lang="en-US" sz="1200" dirty="0">
              <a:solidFill>
                <a:schemeClr val="bg1"/>
              </a:solidFill>
            </a:endParaRPr>
          </a:p>
        </p:txBody>
      </p:sp>
    </p:spTree>
    <p:extLst>
      <p:ext uri="{BB962C8B-B14F-4D97-AF65-F5344CB8AC3E}">
        <p14:creationId xmlns:p14="http://schemas.microsoft.com/office/powerpoint/2010/main" val="368623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Drug Interactions with INSTIs</a:t>
            </a:r>
          </a:p>
        </p:txBody>
      </p:sp>
      <p:sp>
        <p:nvSpPr>
          <p:cNvPr id="3" name="Text Placeholder 2"/>
          <p:cNvSpPr>
            <a:spLocks noGrp="1"/>
          </p:cNvSpPr>
          <p:nvPr>
            <p:ph type="body" sz="quarter" idx="20"/>
          </p:nvPr>
        </p:nvSpPr>
        <p:spPr>
          <a:xfrm>
            <a:off x="415635" y="1363287"/>
            <a:ext cx="8271165" cy="4613564"/>
          </a:xfrm>
        </p:spPr>
        <p:txBody>
          <a:bodyPr/>
          <a:lstStyle/>
          <a:p>
            <a:r>
              <a:rPr lang="en-US" dirty="0">
                <a:solidFill>
                  <a:schemeClr val="tx1"/>
                </a:solidFill>
              </a:rPr>
              <a:t>Cations – all INSTIs</a:t>
            </a:r>
          </a:p>
          <a:p>
            <a:pPr lvl="1"/>
            <a:r>
              <a:rPr lang="en-US" dirty="0">
                <a:solidFill>
                  <a:schemeClr val="tx1"/>
                </a:solidFill>
              </a:rPr>
              <a:t>Al+, Mg+, Ca+: take INSTI 2 hours before or 6 hours after cations</a:t>
            </a:r>
          </a:p>
          <a:p>
            <a:pPr lvl="2"/>
            <a:r>
              <a:rPr lang="en-US" sz="2400" dirty="0">
                <a:solidFill>
                  <a:schemeClr val="tx1"/>
                </a:solidFill>
              </a:rPr>
              <a:t>Significant decrease in RAL concentrations if dosed once daily, recommended to do BID dosing if cations needed</a:t>
            </a:r>
          </a:p>
          <a:p>
            <a:pPr lvl="1"/>
            <a:r>
              <a:rPr lang="en-US" dirty="0">
                <a:solidFill>
                  <a:schemeClr val="tx1"/>
                </a:solidFill>
              </a:rPr>
              <a:t>Multivitamins with minerals</a:t>
            </a:r>
          </a:p>
          <a:p>
            <a:pPr lvl="1"/>
            <a:r>
              <a:rPr lang="en-US" dirty="0">
                <a:solidFill>
                  <a:schemeClr val="tx1"/>
                </a:solidFill>
              </a:rPr>
              <a:t>Calcium carbonate</a:t>
            </a:r>
          </a:p>
          <a:p>
            <a:pPr lvl="1"/>
            <a:endParaRPr lang="en-US" sz="800" dirty="0">
              <a:solidFill>
                <a:schemeClr val="tx1"/>
              </a:solidFill>
            </a:endParaRPr>
          </a:p>
          <a:p>
            <a:r>
              <a:rPr lang="en-US" dirty="0" err="1">
                <a:solidFill>
                  <a:schemeClr val="tx1"/>
                </a:solidFill>
              </a:rPr>
              <a:t>Raltegravir</a:t>
            </a:r>
            <a:r>
              <a:rPr lang="en-US" dirty="0">
                <a:solidFill>
                  <a:schemeClr val="tx1"/>
                </a:solidFill>
              </a:rPr>
              <a:t> (RAL)</a:t>
            </a:r>
          </a:p>
          <a:p>
            <a:pPr lvl="1"/>
            <a:r>
              <a:rPr lang="en-US" dirty="0">
                <a:solidFill>
                  <a:schemeClr val="tx1"/>
                </a:solidFill>
              </a:rPr>
              <a:t>UGT1A1 (primary)</a:t>
            </a:r>
          </a:p>
          <a:p>
            <a:pPr lvl="1"/>
            <a:r>
              <a:rPr lang="en-US" dirty="0">
                <a:solidFill>
                  <a:schemeClr val="tx1"/>
                </a:solidFill>
              </a:rPr>
              <a:t>Rifampin – if RAL must be used, consider RAL 800mg BID</a:t>
            </a:r>
          </a:p>
        </p:txBody>
      </p:sp>
      <p:sp>
        <p:nvSpPr>
          <p:cNvPr id="6" name="TextBox 5">
            <a:extLst>
              <a:ext uri="{FF2B5EF4-FFF2-40B4-BE49-F238E27FC236}">
                <a16:creationId xmlns:a16="http://schemas.microsoft.com/office/drawing/2014/main" id="{CC620160-DA3D-4776-BAC6-D28E262DE7CA}"/>
              </a:ext>
            </a:extLst>
          </p:cNvPr>
          <p:cNvSpPr txBox="1"/>
          <p:nvPr/>
        </p:nvSpPr>
        <p:spPr>
          <a:xfrm>
            <a:off x="1232707" y="6419485"/>
            <a:ext cx="6933236" cy="461665"/>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3"/>
              </a:rPr>
              <a:t>www.hiv-druginteractions.org</a:t>
            </a:r>
            <a:r>
              <a:rPr lang="en" sz="1200" dirty="0">
                <a:solidFill>
                  <a:schemeClr val="bg1"/>
                </a:solidFill>
                <a:ea typeface="Roboto"/>
                <a:cs typeface="Roboto"/>
                <a:sym typeface="Roboto"/>
              </a:rPr>
              <a:t>; Clinical Pharmacology; </a:t>
            </a:r>
            <a:r>
              <a:rPr lang="en-US" sz="1200" dirty="0">
                <a:solidFill>
                  <a:schemeClr val="bg1"/>
                </a:solidFill>
                <a:ea typeface="Roboto"/>
                <a:cs typeface="Roboto"/>
                <a:sym typeface="Roboto"/>
                <a:hlinkClick r:id="rId4"/>
              </a:rPr>
              <a:t>https://clinicalinfo.hiv.gov/en/guidelines/adult-and-adolescent-arv/drug-interactions-between-integrase-inhibitors-and-other-drugs?view=full</a:t>
            </a:r>
            <a:r>
              <a:rPr lang="en-US" sz="1200" dirty="0">
                <a:solidFill>
                  <a:schemeClr val="bg1"/>
                </a:solidFill>
                <a:ea typeface="Roboto"/>
                <a:cs typeface="Roboto"/>
                <a:sym typeface="Roboto"/>
              </a:rPr>
              <a:t> </a:t>
            </a:r>
            <a:endParaRPr lang="en-US" sz="1200" dirty="0">
              <a:solidFill>
                <a:schemeClr val="bg1"/>
              </a:solidFill>
            </a:endParaRPr>
          </a:p>
        </p:txBody>
      </p:sp>
    </p:spTree>
    <p:extLst>
      <p:ext uri="{BB962C8B-B14F-4D97-AF65-F5344CB8AC3E}">
        <p14:creationId xmlns:p14="http://schemas.microsoft.com/office/powerpoint/2010/main" val="394130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Drug Interactions with INSTIs</a:t>
            </a:r>
          </a:p>
        </p:txBody>
      </p:sp>
      <p:sp>
        <p:nvSpPr>
          <p:cNvPr id="3" name="Text Placeholder 2"/>
          <p:cNvSpPr>
            <a:spLocks noGrp="1"/>
          </p:cNvSpPr>
          <p:nvPr>
            <p:ph type="body" sz="quarter" idx="20"/>
          </p:nvPr>
        </p:nvSpPr>
        <p:spPr>
          <a:xfrm>
            <a:off x="128804" y="1233376"/>
            <a:ext cx="8679529" cy="5097975"/>
          </a:xfrm>
        </p:spPr>
        <p:txBody>
          <a:bodyPr/>
          <a:lstStyle/>
          <a:p>
            <a:r>
              <a:rPr lang="en-US" sz="2400" dirty="0">
                <a:solidFill>
                  <a:schemeClr val="tx1"/>
                </a:solidFill>
              </a:rPr>
              <a:t>Elvitegravir (EVG)- CYP3A4 (major) &amp; UGT1A1/3</a:t>
            </a:r>
          </a:p>
          <a:p>
            <a:pPr lvl="1"/>
            <a:r>
              <a:rPr lang="en-US" u="sng" dirty="0">
                <a:solidFill>
                  <a:schemeClr val="tx1"/>
                </a:solidFill>
              </a:rPr>
              <a:t>Boosted</a:t>
            </a:r>
            <a:r>
              <a:rPr lang="en-US" dirty="0">
                <a:solidFill>
                  <a:schemeClr val="tx1"/>
                </a:solidFill>
              </a:rPr>
              <a:t>: Cobicistat – CYP3A4 (major) &amp; 2D6 (weak)</a:t>
            </a:r>
          </a:p>
          <a:p>
            <a:pPr lvl="1"/>
            <a:r>
              <a:rPr lang="en-US" b="1" dirty="0">
                <a:solidFill>
                  <a:schemeClr val="tx1"/>
                </a:solidFill>
              </a:rPr>
              <a:t>Avoid use</a:t>
            </a:r>
            <a:r>
              <a:rPr lang="en-US" dirty="0">
                <a:solidFill>
                  <a:schemeClr val="tx1"/>
                </a:solidFill>
              </a:rPr>
              <a:t> with lovastatin, simvastatin, </a:t>
            </a:r>
            <a:r>
              <a:rPr lang="en-US" dirty="0" err="1">
                <a:solidFill>
                  <a:schemeClr val="tx1"/>
                </a:solidFill>
              </a:rPr>
              <a:t>simepravir</a:t>
            </a:r>
            <a:r>
              <a:rPr lang="en-US" dirty="0">
                <a:solidFill>
                  <a:schemeClr val="tx1"/>
                </a:solidFill>
              </a:rPr>
              <a:t>, amiodarone, rivaroxaban, apixaban (EVG/c inhibits metabolism)</a:t>
            </a:r>
          </a:p>
          <a:p>
            <a:pPr lvl="1">
              <a:spcAft>
                <a:spcPts val="1200"/>
              </a:spcAft>
            </a:pPr>
            <a:r>
              <a:rPr lang="en-US" dirty="0">
                <a:solidFill>
                  <a:schemeClr val="tx1"/>
                </a:solidFill>
              </a:rPr>
              <a:t>Decrease in EVG/c – nevirapine, carbamazepine, phenobarbital, phenytoin, rifampin/rifabutin, St. John’s wort</a:t>
            </a:r>
          </a:p>
          <a:p>
            <a:r>
              <a:rPr lang="en-US" sz="2400" dirty="0">
                <a:solidFill>
                  <a:schemeClr val="tx1"/>
                </a:solidFill>
              </a:rPr>
              <a:t>Dolutegravir (DTG) &amp; </a:t>
            </a:r>
            <a:r>
              <a:rPr lang="en-US" sz="2400" dirty="0" err="1">
                <a:solidFill>
                  <a:schemeClr val="tx1"/>
                </a:solidFill>
              </a:rPr>
              <a:t>Bictegravir</a:t>
            </a:r>
            <a:r>
              <a:rPr lang="en-US" sz="2400" dirty="0">
                <a:solidFill>
                  <a:schemeClr val="tx1"/>
                </a:solidFill>
              </a:rPr>
              <a:t> (BIC) - UGT1A1 &amp; some CYP3A4</a:t>
            </a:r>
          </a:p>
          <a:p>
            <a:pPr lvl="1"/>
            <a:r>
              <a:rPr lang="en-US" dirty="0">
                <a:solidFill>
                  <a:schemeClr val="tx1"/>
                </a:solidFill>
              </a:rPr>
              <a:t>Rifampin - inducer of UGT1A1 → decrease DTG &amp; BIC [</a:t>
            </a:r>
            <a:r>
              <a:rPr lang="en-US" sz="2400" dirty="0">
                <a:solidFill>
                  <a:schemeClr val="tx1"/>
                </a:solidFill>
              </a:rPr>
              <a:t>DTG can be used BID]</a:t>
            </a:r>
          </a:p>
          <a:p>
            <a:pPr lvl="1"/>
            <a:r>
              <a:rPr lang="en-US" dirty="0">
                <a:solidFill>
                  <a:schemeClr val="tx1"/>
                </a:solidFill>
              </a:rPr>
              <a:t>Rifabutin- </a:t>
            </a:r>
            <a:r>
              <a:rPr lang="en-US" b="1" dirty="0">
                <a:solidFill>
                  <a:schemeClr val="tx1"/>
                </a:solidFill>
              </a:rPr>
              <a:t>DTG safe</a:t>
            </a:r>
            <a:r>
              <a:rPr lang="en-US" dirty="0">
                <a:solidFill>
                  <a:schemeClr val="tx1"/>
                </a:solidFill>
              </a:rPr>
              <a:t>. Do not use with BIC</a:t>
            </a:r>
          </a:p>
          <a:p>
            <a:pPr lvl="1"/>
            <a:r>
              <a:rPr lang="en-US" dirty="0">
                <a:solidFill>
                  <a:schemeClr val="tx1"/>
                </a:solidFill>
              </a:rPr>
              <a:t>Metformin – DTG ↑ concentration, max metformin 1000mg daily [</a:t>
            </a:r>
            <a:r>
              <a:rPr lang="en-US" sz="2400" dirty="0">
                <a:solidFill>
                  <a:schemeClr val="tx1"/>
                </a:solidFill>
              </a:rPr>
              <a:t>BIC not affected the same, can use full dose metformin if normal renal function]</a:t>
            </a:r>
          </a:p>
        </p:txBody>
      </p:sp>
      <p:sp>
        <p:nvSpPr>
          <p:cNvPr id="6" name="TextBox 5">
            <a:extLst>
              <a:ext uri="{FF2B5EF4-FFF2-40B4-BE49-F238E27FC236}">
                <a16:creationId xmlns:a16="http://schemas.microsoft.com/office/drawing/2014/main" id="{0C40DB71-CBD7-4E5D-8EF2-0E0A35F53393}"/>
              </a:ext>
            </a:extLst>
          </p:cNvPr>
          <p:cNvSpPr txBox="1"/>
          <p:nvPr/>
        </p:nvSpPr>
        <p:spPr>
          <a:xfrm>
            <a:off x="1232707" y="6419485"/>
            <a:ext cx="6933236" cy="461665"/>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3"/>
              </a:rPr>
              <a:t>www.hiv-druginteractions.org</a:t>
            </a:r>
            <a:r>
              <a:rPr lang="en" sz="1200" dirty="0">
                <a:solidFill>
                  <a:schemeClr val="bg1"/>
                </a:solidFill>
                <a:ea typeface="Roboto"/>
                <a:cs typeface="Roboto"/>
                <a:sym typeface="Roboto"/>
              </a:rPr>
              <a:t>; Clinical Pharmacology; </a:t>
            </a:r>
            <a:r>
              <a:rPr lang="en-US" sz="1200" dirty="0">
                <a:solidFill>
                  <a:schemeClr val="bg1"/>
                </a:solidFill>
                <a:ea typeface="Roboto"/>
                <a:cs typeface="Roboto"/>
                <a:sym typeface="Roboto"/>
                <a:hlinkClick r:id="rId4"/>
              </a:rPr>
              <a:t>https://clinicalinfo.hiv.gov/en/guidelines/adult-and-adolescent-arv/drug-interactions-between-integrase-inhibitors-and-other-drugs?view=full</a:t>
            </a:r>
            <a:r>
              <a:rPr lang="en-US" sz="1200" dirty="0">
                <a:solidFill>
                  <a:schemeClr val="bg1"/>
                </a:solidFill>
                <a:ea typeface="Roboto"/>
                <a:cs typeface="Roboto"/>
                <a:sym typeface="Roboto"/>
              </a:rPr>
              <a:t> </a:t>
            </a:r>
            <a:endParaRPr lang="en-US" sz="1200" dirty="0">
              <a:solidFill>
                <a:schemeClr val="bg1"/>
              </a:solidFill>
            </a:endParaRPr>
          </a:p>
        </p:txBody>
      </p:sp>
    </p:spTree>
    <p:extLst>
      <p:ext uri="{BB962C8B-B14F-4D97-AF65-F5344CB8AC3E}">
        <p14:creationId xmlns:p14="http://schemas.microsoft.com/office/powerpoint/2010/main" val="81837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Drug Interactions with PIs</a:t>
            </a:r>
          </a:p>
        </p:txBody>
      </p:sp>
      <p:sp>
        <p:nvSpPr>
          <p:cNvPr id="3" name="Text Placeholder 2"/>
          <p:cNvSpPr>
            <a:spLocks noGrp="1"/>
          </p:cNvSpPr>
          <p:nvPr>
            <p:ph type="body" sz="quarter" idx="20"/>
          </p:nvPr>
        </p:nvSpPr>
        <p:spPr>
          <a:xfrm>
            <a:off x="440575" y="1429789"/>
            <a:ext cx="8212974" cy="4547062"/>
          </a:xfrm>
        </p:spPr>
        <p:txBody>
          <a:bodyPr/>
          <a:lstStyle/>
          <a:p>
            <a:r>
              <a:rPr lang="en-US" dirty="0">
                <a:solidFill>
                  <a:schemeClr val="tx1"/>
                </a:solidFill>
              </a:rPr>
              <a:t>All are CYP3A4 substrates</a:t>
            </a:r>
          </a:p>
          <a:p>
            <a:r>
              <a:rPr lang="en-US" dirty="0">
                <a:solidFill>
                  <a:schemeClr val="tx1"/>
                </a:solidFill>
              </a:rPr>
              <a:t>Serum levels may be affected by CYP inducers or inhibitors</a:t>
            </a:r>
          </a:p>
          <a:p>
            <a:pPr lvl="1">
              <a:spcAft>
                <a:spcPts val="1200"/>
              </a:spcAft>
            </a:pPr>
            <a:r>
              <a:rPr lang="en-US" dirty="0">
                <a:solidFill>
                  <a:schemeClr val="tx1"/>
                </a:solidFill>
              </a:rPr>
              <a:t>Some PIs are also inducers or inhibitors of other CYP isoenzymes, P-glycoprotein (PGP), or other transporters</a:t>
            </a:r>
          </a:p>
          <a:p>
            <a:r>
              <a:rPr lang="en-US" dirty="0" err="1">
                <a:solidFill>
                  <a:schemeClr val="tx1"/>
                </a:solidFill>
              </a:rPr>
              <a:t>Darunavir</a:t>
            </a:r>
            <a:r>
              <a:rPr lang="en-US" dirty="0">
                <a:solidFill>
                  <a:schemeClr val="tx1"/>
                </a:solidFill>
              </a:rPr>
              <a:t> (DRV)</a:t>
            </a:r>
          </a:p>
          <a:p>
            <a:pPr lvl="1"/>
            <a:r>
              <a:rPr lang="en-US" dirty="0">
                <a:solidFill>
                  <a:schemeClr val="tx1"/>
                </a:solidFill>
              </a:rPr>
              <a:t>CYP3A4 (major), PGP</a:t>
            </a:r>
          </a:p>
          <a:p>
            <a:pPr lvl="1"/>
            <a:r>
              <a:rPr lang="en-US" dirty="0">
                <a:solidFill>
                  <a:schemeClr val="tx1"/>
                </a:solidFill>
              </a:rPr>
              <a:t>Toxicity- </a:t>
            </a:r>
            <a:r>
              <a:rPr lang="en-US" dirty="0" err="1">
                <a:solidFill>
                  <a:schemeClr val="tx1"/>
                </a:solidFill>
              </a:rPr>
              <a:t>simepravir</a:t>
            </a:r>
            <a:r>
              <a:rPr lang="en-US" dirty="0">
                <a:solidFill>
                  <a:schemeClr val="tx1"/>
                </a:solidFill>
              </a:rPr>
              <a:t>, simvastatin, lovastatin, red yeast rice, rivaroxaban, quetiapine, colchicine, </a:t>
            </a:r>
            <a:r>
              <a:rPr lang="en-US" dirty="0" err="1">
                <a:solidFill>
                  <a:schemeClr val="tx1"/>
                </a:solidFill>
              </a:rPr>
              <a:t>ubrogepant</a:t>
            </a:r>
            <a:endParaRPr lang="en-US" dirty="0">
              <a:solidFill>
                <a:schemeClr val="tx1"/>
              </a:solidFill>
            </a:endParaRPr>
          </a:p>
          <a:p>
            <a:pPr lvl="1"/>
            <a:r>
              <a:rPr lang="en-US" dirty="0">
                <a:solidFill>
                  <a:schemeClr val="tx1"/>
                </a:solidFill>
              </a:rPr>
              <a:t>Rifampin/rifabutin- ↓DRV concentrations</a:t>
            </a:r>
          </a:p>
          <a:p>
            <a:pPr lvl="2"/>
            <a:r>
              <a:rPr lang="en-US" sz="2400" dirty="0">
                <a:solidFill>
                  <a:schemeClr val="tx1"/>
                </a:solidFill>
              </a:rPr>
              <a:t>Can use rifabutin 150mg once daily</a:t>
            </a:r>
          </a:p>
          <a:p>
            <a:endParaRPr lang="en-US" dirty="0">
              <a:solidFill>
                <a:schemeClr val="tx1"/>
              </a:solidFill>
            </a:endParaRPr>
          </a:p>
        </p:txBody>
      </p:sp>
      <p:sp>
        <p:nvSpPr>
          <p:cNvPr id="4" name="TextBox 3">
            <a:extLst>
              <a:ext uri="{FF2B5EF4-FFF2-40B4-BE49-F238E27FC236}">
                <a16:creationId xmlns:a16="http://schemas.microsoft.com/office/drawing/2014/main" id="{A77B0647-0682-436E-9C00-3486D104E7F1}"/>
              </a:ext>
            </a:extLst>
          </p:cNvPr>
          <p:cNvSpPr txBox="1"/>
          <p:nvPr/>
        </p:nvSpPr>
        <p:spPr>
          <a:xfrm>
            <a:off x="1238491" y="6419485"/>
            <a:ext cx="6933236" cy="461665"/>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3"/>
              </a:rPr>
              <a:t>www.hiv-druginteractions.org</a:t>
            </a:r>
            <a:r>
              <a:rPr lang="en" sz="1200" dirty="0">
                <a:solidFill>
                  <a:schemeClr val="bg1"/>
                </a:solidFill>
                <a:ea typeface="Roboto"/>
                <a:cs typeface="Roboto"/>
                <a:sym typeface="Roboto"/>
              </a:rPr>
              <a:t>; Clinical Pharmacology; </a:t>
            </a:r>
            <a:r>
              <a:rPr lang="en-US" sz="1200" dirty="0">
                <a:solidFill>
                  <a:schemeClr val="bg1"/>
                </a:solidFill>
                <a:ea typeface="Roboto"/>
                <a:cs typeface="Roboto"/>
                <a:sym typeface="Roboto"/>
                <a:hlinkClick r:id="rId4"/>
              </a:rPr>
              <a:t>https://clinicalinfo.hiv.gov/en/guidelines/adult-and-adolescent-arv/drug-interactions-between-protease-inhibitors-and-other-drugs?view=full</a:t>
            </a:r>
            <a:r>
              <a:rPr lang="en-US" sz="1200" dirty="0">
                <a:solidFill>
                  <a:schemeClr val="bg1"/>
                </a:solidFill>
                <a:ea typeface="Roboto"/>
                <a:cs typeface="Roboto"/>
                <a:sym typeface="Roboto"/>
              </a:rPr>
              <a:t> </a:t>
            </a:r>
            <a:endParaRPr lang="en-US" sz="1200" dirty="0">
              <a:solidFill>
                <a:schemeClr val="bg1"/>
              </a:solidFill>
            </a:endParaRPr>
          </a:p>
        </p:txBody>
      </p:sp>
    </p:spTree>
    <p:extLst>
      <p:ext uri="{BB962C8B-B14F-4D97-AF65-F5344CB8AC3E}">
        <p14:creationId xmlns:p14="http://schemas.microsoft.com/office/powerpoint/2010/main" val="3248787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Drug Interactions with NRTIs</a:t>
            </a:r>
          </a:p>
        </p:txBody>
      </p:sp>
      <p:sp>
        <p:nvSpPr>
          <p:cNvPr id="3" name="Text Placeholder 2"/>
          <p:cNvSpPr>
            <a:spLocks noGrp="1"/>
          </p:cNvSpPr>
          <p:nvPr>
            <p:ph type="body" sz="quarter" idx="20"/>
          </p:nvPr>
        </p:nvSpPr>
        <p:spPr>
          <a:xfrm>
            <a:off x="349135" y="1363287"/>
            <a:ext cx="8493923" cy="4613564"/>
          </a:xfrm>
        </p:spPr>
        <p:txBody>
          <a:bodyPr/>
          <a:lstStyle/>
          <a:p>
            <a:r>
              <a:rPr lang="en-US" dirty="0">
                <a:solidFill>
                  <a:schemeClr val="tx1"/>
                </a:solidFill>
              </a:rPr>
              <a:t>NRTIs</a:t>
            </a:r>
          </a:p>
          <a:p>
            <a:pPr lvl="1"/>
            <a:r>
              <a:rPr lang="en-US" dirty="0">
                <a:solidFill>
                  <a:schemeClr val="tx1"/>
                </a:solidFill>
              </a:rPr>
              <a:t>No hepatic metabolism, however, 3A enzymes play a minor role in tenofovir metabolism</a:t>
            </a:r>
          </a:p>
          <a:p>
            <a:pPr lvl="2">
              <a:spcAft>
                <a:spcPts val="600"/>
              </a:spcAft>
            </a:pPr>
            <a:r>
              <a:rPr lang="en-US" sz="2400" dirty="0">
                <a:solidFill>
                  <a:schemeClr val="tx1"/>
                </a:solidFill>
              </a:rPr>
              <a:t>example: TAF &amp; rifampin/rifabutin</a:t>
            </a:r>
          </a:p>
          <a:p>
            <a:pPr lvl="1">
              <a:spcAft>
                <a:spcPts val="1200"/>
              </a:spcAft>
            </a:pPr>
            <a:r>
              <a:rPr lang="en-US" dirty="0">
                <a:solidFill>
                  <a:schemeClr val="tx1"/>
                </a:solidFill>
              </a:rPr>
              <a:t>Some NRTIs may interact via other mechanisms</a:t>
            </a:r>
          </a:p>
          <a:p>
            <a:pPr lvl="1">
              <a:spcAft>
                <a:spcPts val="1200"/>
              </a:spcAft>
            </a:pPr>
            <a:r>
              <a:rPr lang="en-US" dirty="0">
                <a:solidFill>
                  <a:schemeClr val="tx1"/>
                </a:solidFill>
              </a:rPr>
              <a:t>Avoid with TAF:</a:t>
            </a:r>
          </a:p>
          <a:p>
            <a:pPr lvl="2">
              <a:lnSpc>
                <a:spcPct val="100000"/>
              </a:lnSpc>
              <a:spcBef>
                <a:spcPts val="0"/>
              </a:spcBef>
              <a:spcAft>
                <a:spcPts val="600"/>
              </a:spcAft>
            </a:pPr>
            <a:r>
              <a:rPr lang="en-US" sz="2400" dirty="0">
                <a:solidFill>
                  <a:schemeClr val="tx1"/>
                </a:solidFill>
              </a:rPr>
              <a:t>Carbamazepine</a:t>
            </a:r>
          </a:p>
          <a:p>
            <a:pPr lvl="2">
              <a:lnSpc>
                <a:spcPct val="100000"/>
              </a:lnSpc>
              <a:spcBef>
                <a:spcPts val="0"/>
              </a:spcBef>
              <a:spcAft>
                <a:spcPts val="600"/>
              </a:spcAft>
            </a:pPr>
            <a:r>
              <a:rPr lang="en-US" sz="2400" dirty="0">
                <a:solidFill>
                  <a:schemeClr val="tx1"/>
                </a:solidFill>
              </a:rPr>
              <a:t>St. John’s Wort</a:t>
            </a:r>
          </a:p>
        </p:txBody>
      </p:sp>
      <p:sp>
        <p:nvSpPr>
          <p:cNvPr id="4" name="TextBox 3">
            <a:extLst>
              <a:ext uri="{FF2B5EF4-FFF2-40B4-BE49-F238E27FC236}">
                <a16:creationId xmlns:a16="http://schemas.microsoft.com/office/drawing/2014/main" id="{7A154704-F879-4225-A5E4-FF76D3F9E7FC}"/>
              </a:ext>
            </a:extLst>
          </p:cNvPr>
          <p:cNvSpPr txBox="1"/>
          <p:nvPr/>
        </p:nvSpPr>
        <p:spPr>
          <a:xfrm>
            <a:off x="1222078" y="6419485"/>
            <a:ext cx="6933236" cy="461665"/>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3"/>
              </a:rPr>
              <a:t>www.hiv-druginteractions.org</a:t>
            </a:r>
            <a:r>
              <a:rPr lang="en" sz="1200" dirty="0">
                <a:solidFill>
                  <a:schemeClr val="bg1"/>
                </a:solidFill>
                <a:ea typeface="Roboto"/>
                <a:cs typeface="Roboto"/>
                <a:sym typeface="Roboto"/>
              </a:rPr>
              <a:t>; Clinical Pharmacology; </a:t>
            </a:r>
            <a:r>
              <a:rPr lang="en-US" sz="1200" dirty="0">
                <a:solidFill>
                  <a:schemeClr val="bg1"/>
                </a:solidFill>
                <a:ea typeface="Roboto"/>
                <a:cs typeface="Roboto"/>
                <a:sym typeface="Roboto"/>
                <a:hlinkClick r:id="rId4"/>
              </a:rPr>
              <a:t>https://clinicalinfo.hiv.gov/en/guidelines/adult-and-adolescent-arv/drug-interactions-between-nucleoside-reverse-transcriptase?view=full</a:t>
            </a:r>
            <a:r>
              <a:rPr lang="en-US" sz="1200" dirty="0">
                <a:solidFill>
                  <a:schemeClr val="bg1"/>
                </a:solidFill>
                <a:ea typeface="Roboto"/>
                <a:cs typeface="Roboto"/>
                <a:sym typeface="Roboto"/>
              </a:rPr>
              <a:t> </a:t>
            </a:r>
            <a:endParaRPr lang="en-US" sz="1200" dirty="0">
              <a:solidFill>
                <a:schemeClr val="bg1"/>
              </a:solidFill>
            </a:endParaRPr>
          </a:p>
        </p:txBody>
      </p:sp>
    </p:spTree>
    <p:extLst>
      <p:ext uri="{BB962C8B-B14F-4D97-AF65-F5344CB8AC3E}">
        <p14:creationId xmlns:p14="http://schemas.microsoft.com/office/powerpoint/2010/main" val="11264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Drug Interactions with NNRTIs</a:t>
            </a:r>
          </a:p>
        </p:txBody>
      </p:sp>
      <p:sp>
        <p:nvSpPr>
          <p:cNvPr id="3" name="Text Placeholder 2"/>
          <p:cNvSpPr>
            <a:spLocks noGrp="1"/>
          </p:cNvSpPr>
          <p:nvPr>
            <p:ph type="body" sz="quarter" idx="20"/>
          </p:nvPr>
        </p:nvSpPr>
        <p:spPr>
          <a:xfrm>
            <a:off x="349135" y="1363287"/>
            <a:ext cx="8493923" cy="4613564"/>
          </a:xfrm>
        </p:spPr>
        <p:txBody>
          <a:bodyPr/>
          <a:lstStyle/>
          <a:p>
            <a:r>
              <a:rPr lang="en-US" dirty="0">
                <a:solidFill>
                  <a:schemeClr val="tx1"/>
                </a:solidFill>
              </a:rPr>
              <a:t>NNRTIs</a:t>
            </a:r>
          </a:p>
          <a:p>
            <a:pPr lvl="1"/>
            <a:r>
              <a:rPr lang="en-US" sz="2600" dirty="0">
                <a:solidFill>
                  <a:schemeClr val="tx1"/>
                </a:solidFill>
              </a:rPr>
              <a:t>Substrates of CYP3A4 can act as inducers (nevirapine) or mixed inducer and inhibitor (efavirenz)</a:t>
            </a:r>
          </a:p>
          <a:p>
            <a:pPr lvl="1"/>
            <a:r>
              <a:rPr lang="en-US" sz="2600" dirty="0">
                <a:solidFill>
                  <a:schemeClr val="tx1"/>
                </a:solidFill>
              </a:rPr>
              <a:t>Etravirine- 3A4 substrate/inducer, 2C9 &amp; 2C19 substrate/inhibitor </a:t>
            </a:r>
          </a:p>
          <a:p>
            <a:pPr lvl="1"/>
            <a:r>
              <a:rPr lang="en-US" sz="2600" dirty="0" err="1">
                <a:solidFill>
                  <a:schemeClr val="tx1"/>
                </a:solidFill>
              </a:rPr>
              <a:t>Rilpivirine</a:t>
            </a:r>
            <a:r>
              <a:rPr lang="en-US" sz="2600" dirty="0">
                <a:solidFill>
                  <a:schemeClr val="tx1"/>
                </a:solidFill>
              </a:rPr>
              <a:t> &amp; </a:t>
            </a:r>
            <a:r>
              <a:rPr lang="en-US" sz="2600" dirty="0" err="1">
                <a:solidFill>
                  <a:schemeClr val="tx1"/>
                </a:solidFill>
              </a:rPr>
              <a:t>doravirine</a:t>
            </a:r>
            <a:r>
              <a:rPr lang="en-US" sz="2600" dirty="0">
                <a:solidFill>
                  <a:schemeClr val="tx1"/>
                </a:solidFill>
              </a:rPr>
              <a:t>- primarily 3A4 metabolism, not inducers/inhibitors</a:t>
            </a:r>
          </a:p>
          <a:p>
            <a:pPr lvl="1"/>
            <a:r>
              <a:rPr lang="en-US" sz="2600" dirty="0" err="1">
                <a:solidFill>
                  <a:schemeClr val="tx1"/>
                </a:solidFill>
              </a:rPr>
              <a:t>Rilpivirine</a:t>
            </a:r>
            <a:r>
              <a:rPr lang="en-US" sz="2600" dirty="0">
                <a:solidFill>
                  <a:schemeClr val="tx1"/>
                </a:solidFill>
              </a:rPr>
              <a:t>- </a:t>
            </a:r>
            <a:r>
              <a:rPr lang="en-US" sz="2600" b="1" dirty="0">
                <a:solidFill>
                  <a:schemeClr val="tx1"/>
                </a:solidFill>
              </a:rPr>
              <a:t>do not use with PPIs</a:t>
            </a:r>
          </a:p>
        </p:txBody>
      </p:sp>
      <p:sp>
        <p:nvSpPr>
          <p:cNvPr id="4" name="TextBox 3">
            <a:extLst>
              <a:ext uri="{FF2B5EF4-FFF2-40B4-BE49-F238E27FC236}">
                <a16:creationId xmlns:a16="http://schemas.microsoft.com/office/drawing/2014/main" id="{7A154704-F879-4225-A5E4-FF76D3F9E7FC}"/>
              </a:ext>
            </a:extLst>
          </p:cNvPr>
          <p:cNvSpPr txBox="1"/>
          <p:nvPr/>
        </p:nvSpPr>
        <p:spPr>
          <a:xfrm>
            <a:off x="1233653" y="6419485"/>
            <a:ext cx="6933236" cy="461665"/>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3"/>
              </a:rPr>
              <a:t>www.hiv-druginteractions.org</a:t>
            </a:r>
            <a:r>
              <a:rPr lang="en" sz="1200" dirty="0">
                <a:solidFill>
                  <a:schemeClr val="bg1"/>
                </a:solidFill>
                <a:ea typeface="Roboto"/>
                <a:cs typeface="Roboto"/>
                <a:sym typeface="Roboto"/>
              </a:rPr>
              <a:t>; Clinical Pharmacology; </a:t>
            </a:r>
            <a:r>
              <a:rPr lang="en-US" sz="1200" dirty="0">
                <a:solidFill>
                  <a:schemeClr val="bg1"/>
                </a:solidFill>
                <a:ea typeface="Roboto"/>
                <a:cs typeface="Roboto"/>
                <a:sym typeface="Roboto"/>
                <a:hlinkClick r:id="rId4"/>
              </a:rPr>
              <a:t>https://clinicalinfo.hiv.gov/en/guidelines/adult-and-adolescent-arv/drug-interactions-between-non-nucleoside-reverse-transcriptase?view=full</a:t>
            </a:r>
            <a:r>
              <a:rPr lang="en-US" sz="1200" dirty="0">
                <a:solidFill>
                  <a:schemeClr val="bg1"/>
                </a:solidFill>
                <a:ea typeface="Roboto"/>
                <a:cs typeface="Roboto"/>
                <a:sym typeface="Roboto"/>
              </a:rPr>
              <a:t> </a:t>
            </a:r>
            <a:endParaRPr lang="en-US" sz="1200" dirty="0">
              <a:solidFill>
                <a:schemeClr val="bg1"/>
              </a:solidFill>
            </a:endParaRPr>
          </a:p>
        </p:txBody>
      </p:sp>
    </p:spTree>
    <p:extLst>
      <p:ext uri="{BB962C8B-B14F-4D97-AF65-F5344CB8AC3E}">
        <p14:creationId xmlns:p14="http://schemas.microsoft.com/office/powerpoint/2010/main" val="110866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1A7DB764-29DA-436B-B902-1AF60BE17230}"/>
              </a:ext>
            </a:extLst>
          </p:cNvPr>
          <p:cNvPicPr>
            <a:picLocks noChangeAspect="1"/>
          </p:cNvPicPr>
          <p:nvPr/>
        </p:nvPicPr>
        <p:blipFill rotWithShape="1">
          <a:blip r:embed="rId3"/>
          <a:srcRect t="1857" b="2616"/>
          <a:stretch/>
        </p:blipFill>
        <p:spPr>
          <a:xfrm>
            <a:off x="608082" y="0"/>
            <a:ext cx="7927836" cy="6435524"/>
          </a:xfrm>
          <a:prstGeom prst="rect">
            <a:avLst/>
          </a:prstGeom>
        </p:spPr>
      </p:pic>
      <p:sp>
        <p:nvSpPr>
          <p:cNvPr id="8" name="TextBox 7">
            <a:extLst>
              <a:ext uri="{FF2B5EF4-FFF2-40B4-BE49-F238E27FC236}">
                <a16:creationId xmlns:a16="http://schemas.microsoft.com/office/drawing/2014/main" id="{0C5CA114-3784-4787-8E66-A765ECC89848}"/>
              </a:ext>
            </a:extLst>
          </p:cNvPr>
          <p:cNvSpPr txBox="1"/>
          <p:nvPr/>
        </p:nvSpPr>
        <p:spPr>
          <a:xfrm>
            <a:off x="1122744" y="6484246"/>
            <a:ext cx="6933236" cy="286944"/>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4"/>
              </a:rPr>
              <a:t>www.hiv-druginteractions.org</a:t>
            </a:r>
            <a:r>
              <a:rPr lang="en" sz="1200" dirty="0">
                <a:solidFill>
                  <a:schemeClr val="bg1"/>
                </a:solidFill>
                <a:ea typeface="Roboto"/>
                <a:cs typeface="Roboto"/>
                <a:sym typeface="Roboto"/>
              </a:rPr>
              <a:t> </a:t>
            </a:r>
            <a:endParaRPr lang="en-US" sz="1200" dirty="0">
              <a:solidFill>
                <a:schemeClr val="bg1"/>
              </a:solidFill>
            </a:endParaRPr>
          </a:p>
        </p:txBody>
      </p:sp>
    </p:spTree>
    <p:extLst>
      <p:ext uri="{BB962C8B-B14F-4D97-AF65-F5344CB8AC3E}">
        <p14:creationId xmlns:p14="http://schemas.microsoft.com/office/powerpoint/2010/main" val="3793950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References</a:t>
            </a:r>
          </a:p>
        </p:txBody>
      </p:sp>
      <p:sp>
        <p:nvSpPr>
          <p:cNvPr id="3" name="Text Placeholder 2"/>
          <p:cNvSpPr>
            <a:spLocks noGrp="1"/>
          </p:cNvSpPr>
          <p:nvPr>
            <p:ph type="body" sz="quarter" idx="20"/>
          </p:nvPr>
        </p:nvSpPr>
        <p:spPr>
          <a:xfrm>
            <a:off x="490451" y="1233377"/>
            <a:ext cx="8154786" cy="5071730"/>
          </a:xfrm>
        </p:spPr>
        <p:txBody>
          <a:bodyPr/>
          <a:lstStyle/>
          <a:p>
            <a:r>
              <a:rPr lang="en-US" sz="2400" dirty="0">
                <a:solidFill>
                  <a:schemeClr val="tx1"/>
                </a:solidFill>
              </a:rPr>
              <a:t>HIV Guidelines: Drug-Drug Interactions </a:t>
            </a:r>
            <a:r>
              <a:rPr lang="en-US" sz="2400" dirty="0">
                <a:solidFill>
                  <a:schemeClr val="tx1"/>
                </a:solidFill>
                <a:hlinkClick r:id="rId3"/>
              </a:rPr>
              <a:t>https://clinicalinfo.hiv.gov/en/guidelines/adult-and-adolescent-arv/overview?view=full</a:t>
            </a:r>
            <a:endParaRPr lang="en-US" sz="2400" dirty="0">
              <a:solidFill>
                <a:schemeClr val="tx1"/>
              </a:solidFill>
            </a:endParaRPr>
          </a:p>
          <a:p>
            <a:r>
              <a:rPr lang="en-US" sz="2400" dirty="0">
                <a:solidFill>
                  <a:schemeClr val="tx1"/>
                </a:solidFill>
              </a:rPr>
              <a:t>Liverpool HIV Interactions </a:t>
            </a:r>
            <a:r>
              <a:rPr lang="en-US" sz="2400" dirty="0">
                <a:solidFill>
                  <a:schemeClr val="tx1"/>
                </a:solidFill>
                <a:hlinkClick r:id="rId4"/>
              </a:rPr>
              <a:t>www.hiv-druginteractions.org</a:t>
            </a:r>
            <a:endParaRPr lang="en-US" sz="2400" dirty="0">
              <a:solidFill>
                <a:schemeClr val="tx1"/>
              </a:solidFill>
            </a:endParaRPr>
          </a:p>
          <a:p>
            <a:r>
              <a:rPr lang="en-US" sz="2400" dirty="0">
                <a:solidFill>
                  <a:schemeClr val="tx1"/>
                </a:solidFill>
              </a:rPr>
              <a:t>Clinical Pharmacology (subscription required) </a:t>
            </a:r>
            <a:r>
              <a:rPr lang="en-US" sz="2400" dirty="0">
                <a:solidFill>
                  <a:schemeClr val="tx1"/>
                </a:solidFill>
                <a:hlinkClick r:id="rId5"/>
              </a:rPr>
              <a:t>www.clinicalkey.com/pharmacology/</a:t>
            </a:r>
            <a:r>
              <a:rPr lang="en-US" sz="2400" dirty="0">
                <a:solidFill>
                  <a:schemeClr val="tx1"/>
                </a:solidFill>
              </a:rPr>
              <a:t> </a:t>
            </a:r>
          </a:p>
        </p:txBody>
      </p:sp>
    </p:spTree>
    <p:extLst>
      <p:ext uri="{BB962C8B-B14F-4D97-AF65-F5344CB8AC3E}">
        <p14:creationId xmlns:p14="http://schemas.microsoft.com/office/powerpoint/2010/main" val="323825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Resources</a:t>
            </a:r>
          </a:p>
        </p:txBody>
      </p:sp>
      <p:sp>
        <p:nvSpPr>
          <p:cNvPr id="3" name="Text Placeholder 2"/>
          <p:cNvSpPr>
            <a:spLocks noGrp="1"/>
          </p:cNvSpPr>
          <p:nvPr>
            <p:ph type="body" sz="quarter" idx="20"/>
          </p:nvPr>
        </p:nvSpPr>
        <p:spPr/>
        <p:txBody>
          <a:bodyPr/>
          <a:lstStyle/>
          <a:p>
            <a:r>
              <a:rPr lang="en-US" dirty="0">
                <a:solidFill>
                  <a:schemeClr val="tx1"/>
                </a:solidFill>
              </a:rPr>
              <a:t>National Clinician  Consultation Center </a:t>
            </a:r>
            <a:r>
              <a:rPr lang="en-US" sz="1800" dirty="0">
                <a:hlinkClick r:id="rId3"/>
              </a:rPr>
              <a:t>http://nccc.ucsf.edu/</a:t>
            </a:r>
            <a:endParaRPr lang="en-US" sz="1950" dirty="0"/>
          </a:p>
          <a:p>
            <a:pPr lvl="1"/>
            <a:r>
              <a:rPr lang="en-US" dirty="0">
                <a:solidFill>
                  <a:schemeClr val="tx1"/>
                </a:solidFill>
              </a:rPr>
              <a:t>HIV Management</a:t>
            </a:r>
          </a:p>
          <a:p>
            <a:pPr lvl="1"/>
            <a:r>
              <a:rPr lang="en-US" dirty="0">
                <a:solidFill>
                  <a:schemeClr val="tx1"/>
                </a:solidFill>
              </a:rPr>
              <a:t>Perinatal HIV </a:t>
            </a:r>
          </a:p>
          <a:p>
            <a:pPr lvl="1"/>
            <a:r>
              <a:rPr lang="en-US" dirty="0">
                <a:solidFill>
                  <a:schemeClr val="tx1"/>
                </a:solidFill>
              </a:rPr>
              <a:t>HIV </a:t>
            </a:r>
            <a:r>
              <a:rPr lang="en-US" dirty="0" err="1">
                <a:solidFill>
                  <a:schemeClr val="tx1"/>
                </a:solidFill>
              </a:rPr>
              <a:t>PrEP</a:t>
            </a:r>
            <a:r>
              <a:rPr lang="en-US" dirty="0">
                <a:solidFill>
                  <a:schemeClr val="tx1"/>
                </a:solidFill>
              </a:rPr>
              <a:t> </a:t>
            </a:r>
          </a:p>
          <a:p>
            <a:pPr lvl="1"/>
            <a:r>
              <a:rPr lang="en-US" dirty="0">
                <a:solidFill>
                  <a:schemeClr val="tx1"/>
                </a:solidFill>
              </a:rPr>
              <a:t>HIV PEP line</a:t>
            </a:r>
          </a:p>
          <a:p>
            <a:pPr lvl="1"/>
            <a:r>
              <a:rPr lang="en-US" dirty="0">
                <a:solidFill>
                  <a:schemeClr val="tx1"/>
                </a:solidFill>
              </a:rPr>
              <a:t>HCV Management</a:t>
            </a:r>
          </a:p>
          <a:p>
            <a:pPr lvl="1"/>
            <a:r>
              <a:rPr lang="en-US" dirty="0">
                <a:solidFill>
                  <a:schemeClr val="tx1"/>
                </a:solidFill>
              </a:rPr>
              <a:t>Substance Use Management</a:t>
            </a:r>
          </a:p>
          <a:p>
            <a:pPr lvl="1"/>
            <a:endParaRPr lang="en-US" sz="600" dirty="0">
              <a:solidFill>
                <a:schemeClr val="tx1"/>
              </a:solidFill>
            </a:endParaRPr>
          </a:p>
          <a:p>
            <a:r>
              <a:rPr lang="en-US" dirty="0">
                <a:solidFill>
                  <a:schemeClr val="tx1"/>
                </a:solidFill>
              </a:rPr>
              <a:t>Present case on ECHO   </a:t>
            </a:r>
            <a:r>
              <a:rPr lang="en-US" sz="2200" dirty="0">
                <a:hlinkClick r:id="rId4"/>
              </a:rPr>
              <a:t>http://echo.unm.edu</a:t>
            </a:r>
            <a:r>
              <a:rPr lang="en-US" sz="2200" dirty="0"/>
              <a:t>        </a:t>
            </a:r>
            <a:r>
              <a:rPr lang="en-US" sz="2200" dirty="0">
                <a:hlinkClick r:id="rId5"/>
              </a:rPr>
              <a:t>hivecho@salud.unm.edu</a:t>
            </a:r>
            <a:r>
              <a:rPr lang="en-US" sz="2200" dirty="0"/>
              <a:t> </a:t>
            </a:r>
          </a:p>
        </p:txBody>
      </p:sp>
      <p:sp>
        <p:nvSpPr>
          <p:cNvPr id="4" name="Text Placeholder 3"/>
          <p:cNvSpPr>
            <a:spLocks noGrp="1"/>
          </p:cNvSpPr>
          <p:nvPr>
            <p:ph type="body" sz="quarter" idx="21"/>
          </p:nvPr>
        </p:nvSpPr>
        <p:spPr>
          <a:xfrm>
            <a:off x="3727938" y="1233377"/>
            <a:ext cx="5211266" cy="5071730"/>
          </a:xfrm>
        </p:spPr>
        <p:txBody>
          <a:bodyPr/>
          <a:lstStyle/>
          <a:p>
            <a:r>
              <a:rPr lang="en-US" dirty="0">
                <a:solidFill>
                  <a:schemeClr val="tx1"/>
                </a:solidFill>
              </a:rPr>
              <a:t>AETC National HIV Curriculum </a:t>
            </a:r>
            <a:r>
              <a:rPr lang="en-US" dirty="0">
                <a:hlinkClick r:id="rId6"/>
              </a:rPr>
              <a:t>https://aidsetc.org/nhc</a:t>
            </a:r>
            <a:endParaRPr lang="en-US" dirty="0"/>
          </a:p>
          <a:p>
            <a:r>
              <a:rPr lang="en-US" dirty="0">
                <a:solidFill>
                  <a:schemeClr val="tx1"/>
                </a:solidFill>
              </a:rPr>
              <a:t>Hepatitis C Online </a:t>
            </a:r>
            <a:r>
              <a:rPr lang="en-US" dirty="0">
                <a:solidFill>
                  <a:schemeClr val="tx1"/>
                </a:solidFill>
                <a:hlinkClick r:id="rId7"/>
              </a:rPr>
              <a:t>https://www.hepatitisc.uw.edu/</a:t>
            </a:r>
            <a:endParaRPr lang="en-US" dirty="0">
              <a:solidFill>
                <a:schemeClr val="tx1"/>
              </a:solidFill>
            </a:endParaRPr>
          </a:p>
          <a:p>
            <a:r>
              <a:rPr lang="en-US" dirty="0">
                <a:solidFill>
                  <a:schemeClr val="tx1"/>
                </a:solidFill>
              </a:rPr>
              <a:t>AETC National Coordinating Resource Center </a:t>
            </a:r>
            <a:r>
              <a:rPr lang="en-US" dirty="0">
                <a:hlinkClick r:id="rId8"/>
              </a:rPr>
              <a:t>https://targethiv.org/library/aetc-national-coordinating-resource-center-0</a:t>
            </a:r>
            <a:endParaRPr lang="en-US" dirty="0"/>
          </a:p>
          <a:p>
            <a:r>
              <a:rPr lang="en-US" dirty="0">
                <a:solidFill>
                  <a:schemeClr val="tx1"/>
                </a:solidFill>
              </a:rPr>
              <a:t>Additional trainings </a:t>
            </a:r>
            <a:r>
              <a:rPr lang="en-US" dirty="0">
                <a:hlinkClick r:id="rId9"/>
              </a:rPr>
              <a:t>scaetcecho@salud.unm.edu</a:t>
            </a:r>
            <a:endParaRPr lang="en-US" dirty="0"/>
          </a:p>
          <a:p>
            <a:r>
              <a:rPr lang="en-US" dirty="0">
                <a:hlinkClick r:id="rId10"/>
              </a:rPr>
              <a:t>www.scaetc.org</a:t>
            </a:r>
            <a:endParaRPr lang="en-US" dirty="0"/>
          </a:p>
        </p:txBody>
      </p:sp>
    </p:spTree>
    <p:extLst>
      <p:ext uri="{BB962C8B-B14F-4D97-AF65-F5344CB8AC3E}">
        <p14:creationId xmlns:p14="http://schemas.microsoft.com/office/powerpoint/2010/main" val="370596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of Interest Disclosure Statement</a:t>
            </a:r>
          </a:p>
        </p:txBody>
      </p:sp>
      <p:sp>
        <p:nvSpPr>
          <p:cNvPr id="3" name="Text Placeholder 2"/>
          <p:cNvSpPr>
            <a:spLocks noGrp="1"/>
          </p:cNvSpPr>
          <p:nvPr>
            <p:ph type="body" sz="quarter" idx="20"/>
          </p:nvPr>
        </p:nvSpPr>
        <p:spPr>
          <a:xfrm>
            <a:off x="679482" y="1443038"/>
            <a:ext cx="7692993" cy="4257546"/>
          </a:xfrm>
        </p:spPr>
        <p:txBody>
          <a:bodyPr/>
          <a:lstStyle/>
          <a:p>
            <a:r>
              <a:rPr lang="en-US" dirty="0">
                <a:solidFill>
                  <a:schemeClr val="tx1"/>
                </a:solidFill>
              </a:rPr>
              <a:t>Speaker has nothing to disclose.</a:t>
            </a:r>
          </a:p>
          <a:p>
            <a:endParaRPr lang="en-US" sz="2400" dirty="0">
              <a:solidFill>
                <a:schemeClr val="tx1"/>
              </a:solidFill>
            </a:endParaRPr>
          </a:p>
          <a:p>
            <a:r>
              <a:rPr lang="en-US" dirty="0">
                <a:solidFill>
                  <a:schemeClr val="tx1"/>
                </a:solidFill>
              </a:rPr>
              <a:t>This presentation was reviewed by UNMHSC and SCAETC faculty to ensure it meets Continuing Education guidelines.</a:t>
            </a:r>
          </a:p>
          <a:p>
            <a:endParaRPr lang="en-US" sz="2400" dirty="0">
              <a:solidFill>
                <a:schemeClr val="tx1"/>
              </a:solidFill>
            </a:endParaRPr>
          </a:p>
        </p:txBody>
      </p:sp>
      <p:sp>
        <p:nvSpPr>
          <p:cNvPr id="5" name="TextBox 4"/>
          <p:cNvSpPr txBox="1"/>
          <p:nvPr/>
        </p:nvSpPr>
        <p:spPr>
          <a:xfrm>
            <a:off x="451821" y="5334169"/>
            <a:ext cx="8315661" cy="1015663"/>
          </a:xfrm>
          <a:prstGeom prst="rect">
            <a:avLst/>
          </a:prstGeom>
          <a:noFill/>
        </p:spPr>
        <p:txBody>
          <a:bodyPr wrap="square" rtlCol="0">
            <a:spAutoFit/>
          </a:bodyPr>
          <a:lstStyle/>
          <a:p>
            <a:r>
              <a:rPr lang="en-US" sz="12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extLst>
      <p:ext uri="{BB962C8B-B14F-4D97-AF65-F5344CB8AC3E}">
        <p14:creationId xmlns:p14="http://schemas.microsoft.com/office/powerpoint/2010/main" val="314095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Objectives</a:t>
            </a:r>
          </a:p>
        </p:txBody>
      </p:sp>
      <p:sp>
        <p:nvSpPr>
          <p:cNvPr id="3" name="Text Placeholder 2"/>
          <p:cNvSpPr>
            <a:spLocks noGrp="1"/>
          </p:cNvSpPr>
          <p:nvPr>
            <p:ph type="body" sz="quarter" idx="20"/>
          </p:nvPr>
        </p:nvSpPr>
        <p:spPr>
          <a:xfrm>
            <a:off x="383058" y="1457325"/>
            <a:ext cx="8439665" cy="4243259"/>
          </a:xfrm>
        </p:spPr>
        <p:txBody>
          <a:bodyPr/>
          <a:lstStyle/>
          <a:p>
            <a:pPr marL="514350" indent="-514350">
              <a:buFont typeface="+mj-lt"/>
              <a:buAutoNum type="arabicPeriod"/>
            </a:pPr>
            <a:r>
              <a:rPr lang="en-US" dirty="0">
                <a:solidFill>
                  <a:schemeClr val="tx1"/>
                </a:solidFill>
              </a:rPr>
              <a:t>Recognize that antiretrovirals (ARVs) have multiple potential drug-drug interactions.</a:t>
            </a:r>
          </a:p>
          <a:p>
            <a:pPr marL="514350" indent="-514350">
              <a:buFont typeface="+mj-lt"/>
              <a:buAutoNum type="arabicPeriod"/>
            </a:pPr>
            <a:endParaRPr lang="en-US" dirty="0">
              <a:solidFill>
                <a:schemeClr val="tx1"/>
              </a:solidFill>
            </a:endParaRPr>
          </a:p>
          <a:p>
            <a:pPr marL="514350" indent="-514350">
              <a:buFont typeface="+mj-lt"/>
              <a:buAutoNum type="arabicPeriod"/>
            </a:pPr>
            <a:r>
              <a:rPr lang="en-US" dirty="0">
                <a:solidFill>
                  <a:schemeClr val="tx1"/>
                </a:solidFill>
              </a:rPr>
              <a:t>Identify a resource for the evaluation of drug-drug interactions.</a:t>
            </a:r>
          </a:p>
        </p:txBody>
      </p:sp>
    </p:spTree>
    <p:extLst>
      <p:ext uri="{BB962C8B-B14F-4D97-AF65-F5344CB8AC3E}">
        <p14:creationId xmlns:p14="http://schemas.microsoft.com/office/powerpoint/2010/main" val="110852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Reasons for Drug Interactions</a:t>
            </a:r>
          </a:p>
        </p:txBody>
      </p:sp>
      <p:sp>
        <p:nvSpPr>
          <p:cNvPr id="3" name="Text Placeholder 2"/>
          <p:cNvSpPr>
            <a:spLocks noGrp="1"/>
          </p:cNvSpPr>
          <p:nvPr>
            <p:ph type="body" sz="quarter" idx="20"/>
          </p:nvPr>
        </p:nvSpPr>
        <p:spPr>
          <a:xfrm>
            <a:off x="556953" y="1363287"/>
            <a:ext cx="8438190" cy="4613564"/>
          </a:xfrm>
        </p:spPr>
        <p:txBody>
          <a:bodyPr/>
          <a:lstStyle/>
          <a:p>
            <a:r>
              <a:rPr lang="en-US" dirty="0">
                <a:solidFill>
                  <a:schemeClr val="tx1"/>
                </a:solidFill>
              </a:rPr>
              <a:t>Polypharmacy</a:t>
            </a:r>
          </a:p>
          <a:p>
            <a:pPr lvl="1"/>
            <a:r>
              <a:rPr lang="en-US" sz="2800" dirty="0">
                <a:solidFill>
                  <a:schemeClr val="tx1"/>
                </a:solidFill>
              </a:rPr>
              <a:t>Average 6-10 medications</a:t>
            </a:r>
          </a:p>
          <a:p>
            <a:pPr lvl="1"/>
            <a:endParaRPr lang="en-US" sz="800" dirty="0">
              <a:solidFill>
                <a:schemeClr val="tx1"/>
              </a:solidFill>
            </a:endParaRPr>
          </a:p>
          <a:p>
            <a:r>
              <a:rPr lang="en-US" dirty="0">
                <a:solidFill>
                  <a:schemeClr val="tx1"/>
                </a:solidFill>
              </a:rPr>
              <a:t>Co-morbidities</a:t>
            </a:r>
          </a:p>
          <a:p>
            <a:pPr lvl="1"/>
            <a:r>
              <a:rPr lang="en-US" sz="2800" dirty="0">
                <a:solidFill>
                  <a:schemeClr val="tx1"/>
                </a:solidFill>
              </a:rPr>
              <a:t>Renal or hepatic dysfunction</a:t>
            </a:r>
          </a:p>
          <a:p>
            <a:pPr lvl="1"/>
            <a:r>
              <a:rPr lang="en-US" sz="2800" dirty="0">
                <a:solidFill>
                  <a:schemeClr val="tx1"/>
                </a:solidFill>
              </a:rPr>
              <a:t>Absorption issues</a:t>
            </a:r>
          </a:p>
          <a:p>
            <a:pPr lvl="1"/>
            <a:endParaRPr lang="en-US" sz="800" dirty="0">
              <a:solidFill>
                <a:schemeClr val="tx1"/>
              </a:solidFill>
            </a:endParaRPr>
          </a:p>
          <a:p>
            <a:r>
              <a:rPr lang="en-US" dirty="0">
                <a:solidFill>
                  <a:schemeClr val="tx1"/>
                </a:solidFill>
              </a:rPr>
              <a:t>Over the counter medications (OTCs) and herbals</a:t>
            </a:r>
          </a:p>
          <a:p>
            <a:endParaRPr lang="en-US" sz="800" dirty="0">
              <a:solidFill>
                <a:schemeClr val="tx1"/>
              </a:solidFill>
            </a:endParaRPr>
          </a:p>
          <a:p>
            <a:r>
              <a:rPr lang="en-US" dirty="0">
                <a:solidFill>
                  <a:schemeClr val="tx1"/>
                </a:solidFill>
              </a:rPr>
              <a:t>Diet</a:t>
            </a:r>
          </a:p>
          <a:p>
            <a:pPr lvl="1"/>
            <a:r>
              <a:rPr lang="en-US" sz="2800" dirty="0">
                <a:solidFill>
                  <a:schemeClr val="tx1"/>
                </a:solidFill>
              </a:rPr>
              <a:t>Food requirement</a:t>
            </a:r>
          </a:p>
          <a:p>
            <a:endParaRPr lang="en-US" dirty="0">
              <a:solidFill>
                <a:schemeClr val="tx1"/>
              </a:solidFill>
            </a:endParaRPr>
          </a:p>
        </p:txBody>
      </p:sp>
      <p:sp>
        <p:nvSpPr>
          <p:cNvPr id="4" name="TextBox 3">
            <a:extLst>
              <a:ext uri="{FF2B5EF4-FFF2-40B4-BE49-F238E27FC236}">
                <a16:creationId xmlns:a16="http://schemas.microsoft.com/office/drawing/2014/main" id="{04917D3D-20EE-4975-A428-8A5B4F479038}"/>
              </a:ext>
            </a:extLst>
          </p:cNvPr>
          <p:cNvSpPr txBox="1"/>
          <p:nvPr/>
        </p:nvSpPr>
        <p:spPr>
          <a:xfrm>
            <a:off x="1122744" y="6169915"/>
            <a:ext cx="6933236" cy="286944"/>
          </a:xfrm>
          <a:prstGeom prst="rect">
            <a:avLst/>
          </a:prstGeom>
          <a:noFill/>
        </p:spPr>
        <p:txBody>
          <a:bodyPr wrap="square" rtlCol="0">
            <a:spAutoFit/>
          </a:bodyPr>
          <a:lstStyle/>
          <a:p>
            <a:pPr algn="ctr"/>
            <a:r>
              <a:rPr lang="en-US" sz="1200" dirty="0">
                <a:solidFill>
                  <a:schemeClr val="bg1"/>
                </a:solidFill>
                <a:ea typeface="Roboto"/>
                <a:cs typeface="Roboto"/>
                <a:sym typeface="Roboto"/>
                <a:hlinkClick r:id="rId3"/>
              </a:rPr>
              <a:t>https://clinicalinfo.hiv.gov/en/guidelines/adult-and-adolescent-arv/overview?view=full</a:t>
            </a:r>
            <a:r>
              <a:rPr lang="en-US" sz="1200" dirty="0">
                <a:solidFill>
                  <a:schemeClr val="bg1"/>
                </a:solidFill>
                <a:ea typeface="Roboto"/>
                <a:cs typeface="Roboto"/>
                <a:sym typeface="Roboto"/>
              </a:rPr>
              <a:t> </a:t>
            </a:r>
          </a:p>
        </p:txBody>
      </p:sp>
    </p:spTree>
    <p:extLst>
      <p:ext uri="{BB962C8B-B14F-4D97-AF65-F5344CB8AC3E}">
        <p14:creationId xmlns:p14="http://schemas.microsoft.com/office/powerpoint/2010/main" val="412934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Mechanism of Interactions</a:t>
            </a:r>
          </a:p>
        </p:txBody>
      </p:sp>
      <p:sp>
        <p:nvSpPr>
          <p:cNvPr id="6" name="Text Placeholder 5"/>
          <p:cNvSpPr>
            <a:spLocks noGrp="1"/>
          </p:cNvSpPr>
          <p:nvPr>
            <p:ph type="body" sz="quarter" idx="20"/>
          </p:nvPr>
        </p:nvSpPr>
        <p:spPr>
          <a:xfrm>
            <a:off x="128803" y="1233377"/>
            <a:ext cx="4720989" cy="4810136"/>
          </a:xfrm>
        </p:spPr>
        <p:txBody>
          <a:bodyPr/>
          <a:lstStyle/>
          <a:p>
            <a:pPr marL="0" indent="0">
              <a:buNone/>
            </a:pPr>
            <a:r>
              <a:rPr lang="en-US" sz="3200" u="sng" dirty="0">
                <a:solidFill>
                  <a:schemeClr val="tx1"/>
                </a:solidFill>
              </a:rPr>
              <a:t>Pharmacokinetic (ADME)</a:t>
            </a:r>
          </a:p>
          <a:p>
            <a:pPr lvl="1"/>
            <a:r>
              <a:rPr lang="en-US" sz="2800" b="1" dirty="0">
                <a:solidFill>
                  <a:schemeClr val="tx1"/>
                </a:solidFill>
              </a:rPr>
              <a:t>A</a:t>
            </a:r>
            <a:r>
              <a:rPr lang="en-US" sz="2800" dirty="0">
                <a:solidFill>
                  <a:schemeClr val="tx1"/>
                </a:solidFill>
              </a:rPr>
              <a:t>bsorption (bioavailability)</a:t>
            </a:r>
          </a:p>
          <a:p>
            <a:pPr lvl="1"/>
            <a:r>
              <a:rPr lang="en-US" sz="2800" b="1" dirty="0">
                <a:solidFill>
                  <a:schemeClr val="tx1"/>
                </a:solidFill>
              </a:rPr>
              <a:t>D</a:t>
            </a:r>
            <a:r>
              <a:rPr lang="en-US" sz="2800" dirty="0">
                <a:solidFill>
                  <a:schemeClr val="tx1"/>
                </a:solidFill>
              </a:rPr>
              <a:t>istribution</a:t>
            </a:r>
          </a:p>
          <a:p>
            <a:pPr lvl="1"/>
            <a:r>
              <a:rPr lang="en-US" sz="2800" b="1" dirty="0">
                <a:solidFill>
                  <a:schemeClr val="tx1"/>
                </a:solidFill>
              </a:rPr>
              <a:t>M</a:t>
            </a:r>
            <a:r>
              <a:rPr lang="en-US" sz="2800" dirty="0">
                <a:solidFill>
                  <a:schemeClr val="tx1"/>
                </a:solidFill>
              </a:rPr>
              <a:t>etabolism </a:t>
            </a:r>
          </a:p>
          <a:p>
            <a:pPr lvl="2"/>
            <a:r>
              <a:rPr lang="en-US" sz="2400" dirty="0">
                <a:solidFill>
                  <a:schemeClr val="tx1"/>
                </a:solidFill>
              </a:rPr>
              <a:t>CYP450</a:t>
            </a:r>
          </a:p>
          <a:p>
            <a:pPr lvl="2"/>
            <a:r>
              <a:rPr lang="en-US" sz="2400" dirty="0">
                <a:solidFill>
                  <a:schemeClr val="tx1"/>
                </a:solidFill>
              </a:rPr>
              <a:t>uridine diphosphate glucuronosyltransferase (UGT)</a:t>
            </a:r>
          </a:p>
          <a:p>
            <a:pPr lvl="1"/>
            <a:r>
              <a:rPr lang="en-US" sz="2800" b="1" dirty="0">
                <a:solidFill>
                  <a:schemeClr val="tx1"/>
                </a:solidFill>
              </a:rPr>
              <a:t>E</a:t>
            </a:r>
            <a:r>
              <a:rPr lang="en-US" sz="2800" dirty="0">
                <a:solidFill>
                  <a:schemeClr val="tx1"/>
                </a:solidFill>
              </a:rPr>
              <a:t>xcretion</a:t>
            </a:r>
          </a:p>
          <a:p>
            <a:endParaRPr lang="en-US" dirty="0">
              <a:solidFill>
                <a:schemeClr val="tx1"/>
              </a:solidFill>
            </a:endParaRPr>
          </a:p>
        </p:txBody>
      </p:sp>
      <p:sp>
        <p:nvSpPr>
          <p:cNvPr id="7" name="Text Placeholder 6"/>
          <p:cNvSpPr>
            <a:spLocks noGrp="1"/>
          </p:cNvSpPr>
          <p:nvPr>
            <p:ph type="body" sz="quarter" idx="21"/>
          </p:nvPr>
        </p:nvSpPr>
        <p:spPr>
          <a:xfrm>
            <a:off x="4564913" y="1233377"/>
            <a:ext cx="4579088" cy="4810136"/>
          </a:xfrm>
        </p:spPr>
        <p:txBody>
          <a:bodyPr/>
          <a:lstStyle/>
          <a:p>
            <a:pPr marL="0" indent="0">
              <a:buNone/>
            </a:pPr>
            <a:r>
              <a:rPr lang="en-US" sz="3200" u="sng" dirty="0">
                <a:solidFill>
                  <a:schemeClr val="tx1"/>
                </a:solidFill>
              </a:rPr>
              <a:t>Pharmacodynamic</a:t>
            </a:r>
          </a:p>
          <a:p>
            <a:pPr marL="57150" indent="0">
              <a:buNone/>
            </a:pPr>
            <a:r>
              <a:rPr lang="en-US" sz="2800" dirty="0">
                <a:solidFill>
                  <a:schemeClr val="tx1"/>
                </a:solidFill>
              </a:rPr>
              <a:t>1. </a:t>
            </a:r>
            <a:r>
              <a:rPr lang="en-US" sz="2700" dirty="0">
                <a:solidFill>
                  <a:schemeClr val="tx1"/>
                </a:solidFill>
              </a:rPr>
              <a:t>Dose           Response</a:t>
            </a:r>
          </a:p>
          <a:p>
            <a:pPr marL="566738" lvl="1"/>
            <a:r>
              <a:rPr lang="en-US" sz="2800" dirty="0">
                <a:solidFill>
                  <a:schemeClr val="tx1"/>
                </a:solidFill>
              </a:rPr>
              <a:t>Dose directly affects response</a:t>
            </a:r>
          </a:p>
          <a:p>
            <a:pPr marL="457200" lvl="1" indent="0">
              <a:buNone/>
            </a:pPr>
            <a:endParaRPr lang="en-US" sz="800" dirty="0">
              <a:solidFill>
                <a:schemeClr val="tx1"/>
              </a:solidFill>
            </a:endParaRPr>
          </a:p>
          <a:p>
            <a:pPr marL="57150" indent="0">
              <a:buNone/>
            </a:pPr>
            <a:r>
              <a:rPr lang="en-US" dirty="0">
                <a:solidFill>
                  <a:schemeClr val="tx1"/>
                </a:solidFill>
              </a:rPr>
              <a:t>2</a:t>
            </a:r>
            <a:r>
              <a:rPr lang="en-US" sz="2700" dirty="0">
                <a:solidFill>
                  <a:schemeClr val="tx1"/>
                </a:solidFill>
              </a:rPr>
              <a:t>. Drug          Receptor Complex</a:t>
            </a:r>
          </a:p>
          <a:p>
            <a:pPr marL="566738" lvl="1"/>
            <a:r>
              <a:rPr lang="en-US" sz="2800" dirty="0">
                <a:solidFill>
                  <a:schemeClr val="tx1"/>
                </a:solidFill>
              </a:rPr>
              <a:t>Ability of drug to reach target receptor</a:t>
            </a:r>
          </a:p>
          <a:p>
            <a:endParaRPr lang="en-US" dirty="0">
              <a:solidFill>
                <a:schemeClr val="tx1"/>
              </a:solidFill>
            </a:endParaRPr>
          </a:p>
        </p:txBody>
      </p:sp>
      <p:sp>
        <p:nvSpPr>
          <p:cNvPr id="20" name="Text Placeholder 8"/>
          <p:cNvSpPr txBox="1">
            <a:spLocks/>
          </p:cNvSpPr>
          <p:nvPr/>
        </p:nvSpPr>
        <p:spPr>
          <a:xfrm>
            <a:off x="4645386" y="1250163"/>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1" name="Text Placeholder 8"/>
          <p:cNvSpPr txBox="1">
            <a:spLocks/>
          </p:cNvSpPr>
          <p:nvPr/>
        </p:nvSpPr>
        <p:spPr>
          <a:xfrm>
            <a:off x="281204" y="1385778"/>
            <a:ext cx="4283708" cy="479335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rgbClr val="50A5AB"/>
                </a:solidFill>
                <a:latin typeface="+mn-lt"/>
                <a:ea typeface="+mn-ea"/>
                <a:cs typeface="+mn-cs"/>
              </a:defRPr>
            </a:lvl1pPr>
            <a:lvl2pPr marL="685800" indent="-228600" algn="l" defTabSz="914400" rtl="0" eaLnBrk="1" latinLnBrk="0" hangingPunct="1">
              <a:lnSpc>
                <a:spcPct val="90000"/>
              </a:lnSpc>
              <a:spcBef>
                <a:spcPts val="500"/>
              </a:spcBef>
              <a:buFontTx/>
              <a:buBlip>
                <a:blip r:embed="rId4"/>
              </a:buBlip>
              <a:defRPr sz="2400" kern="1200">
                <a:solidFill>
                  <a:srgbClr val="50A5AB"/>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rgbClr val="50A5AB"/>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a:solidFill>
                  <a:srgbClr val="50A5AB"/>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800" kern="1200">
                <a:solidFill>
                  <a:srgbClr val="50A5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solidFill>
            </a:endParaRPr>
          </a:p>
        </p:txBody>
      </p:sp>
      <p:sp>
        <p:nvSpPr>
          <p:cNvPr id="2" name="Left-Right Arrow 1"/>
          <p:cNvSpPr/>
          <p:nvPr/>
        </p:nvSpPr>
        <p:spPr>
          <a:xfrm>
            <a:off x="5839244" y="1926785"/>
            <a:ext cx="684699" cy="199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Right Arrow 3"/>
          <p:cNvSpPr/>
          <p:nvPr/>
        </p:nvSpPr>
        <p:spPr>
          <a:xfrm>
            <a:off x="5792944" y="3465970"/>
            <a:ext cx="684699" cy="1995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6026F69-2F7E-459B-9F39-467C969E6AC0}"/>
              </a:ext>
            </a:extLst>
          </p:cNvPr>
          <p:cNvSpPr txBox="1"/>
          <p:nvPr/>
        </p:nvSpPr>
        <p:spPr>
          <a:xfrm>
            <a:off x="1122744" y="6098477"/>
            <a:ext cx="6933236" cy="286944"/>
          </a:xfrm>
          <a:prstGeom prst="rect">
            <a:avLst/>
          </a:prstGeom>
          <a:noFill/>
        </p:spPr>
        <p:txBody>
          <a:bodyPr wrap="square" rtlCol="0">
            <a:spAutoFit/>
          </a:bodyPr>
          <a:lstStyle/>
          <a:p>
            <a:pPr algn="ctr"/>
            <a:r>
              <a:rPr lang="en-US" sz="1200" dirty="0">
                <a:solidFill>
                  <a:schemeClr val="bg1"/>
                </a:solidFill>
                <a:ea typeface="Roboto"/>
                <a:cs typeface="Roboto"/>
                <a:sym typeface="Roboto"/>
                <a:hlinkClick r:id="rId7"/>
              </a:rPr>
              <a:t>https://clinicalinfo.hiv.gov/en/guidelines/adult-and-adolescent-arv/overview?view=full</a:t>
            </a:r>
            <a:r>
              <a:rPr lang="en-US" sz="1200" dirty="0">
                <a:solidFill>
                  <a:schemeClr val="bg1"/>
                </a:solidFill>
                <a:ea typeface="Roboto"/>
                <a:cs typeface="Roboto"/>
                <a:sym typeface="Roboto"/>
              </a:rPr>
              <a:t> </a:t>
            </a:r>
          </a:p>
        </p:txBody>
      </p:sp>
    </p:spTree>
    <p:extLst>
      <p:ext uri="{BB962C8B-B14F-4D97-AF65-F5344CB8AC3E}">
        <p14:creationId xmlns:p14="http://schemas.microsoft.com/office/powerpoint/2010/main" val="1219385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Drug Interactions with ARVs</a:t>
            </a:r>
          </a:p>
        </p:txBody>
      </p:sp>
      <p:sp>
        <p:nvSpPr>
          <p:cNvPr id="3" name="Text Placeholder 2"/>
          <p:cNvSpPr>
            <a:spLocks noGrp="1"/>
          </p:cNvSpPr>
          <p:nvPr>
            <p:ph type="body" sz="quarter" idx="20"/>
          </p:nvPr>
        </p:nvSpPr>
        <p:spPr>
          <a:xfrm>
            <a:off x="448887" y="1388225"/>
            <a:ext cx="8405746" cy="4588626"/>
          </a:xfrm>
        </p:spPr>
        <p:txBody>
          <a:bodyPr/>
          <a:lstStyle/>
          <a:p>
            <a:r>
              <a:rPr lang="en-US" dirty="0">
                <a:solidFill>
                  <a:schemeClr val="tx1"/>
                </a:solidFill>
              </a:rPr>
              <a:t>Two enzyme systems:</a:t>
            </a:r>
          </a:p>
          <a:p>
            <a:pPr lvl="1"/>
            <a:r>
              <a:rPr lang="en-US" sz="2800" dirty="0">
                <a:solidFill>
                  <a:schemeClr val="tx1"/>
                </a:solidFill>
              </a:rPr>
              <a:t>CYP3A4 – most common</a:t>
            </a:r>
          </a:p>
          <a:p>
            <a:pPr lvl="2"/>
            <a:r>
              <a:rPr lang="en-US" sz="2400" dirty="0">
                <a:solidFill>
                  <a:schemeClr val="tx1"/>
                </a:solidFill>
              </a:rPr>
              <a:t>All protease inhibitors (PIs) &amp; non-nucleoside/tide reverse transcriptase inhibitors (NNRTIs) metabolized by the hepatic CYP 450 system, particularly the CYP3A4</a:t>
            </a:r>
          </a:p>
          <a:p>
            <a:endParaRPr lang="en-US" dirty="0">
              <a:solidFill>
                <a:schemeClr val="tx1"/>
              </a:solidFill>
            </a:endParaRPr>
          </a:p>
          <a:p>
            <a:pPr lvl="1"/>
            <a:r>
              <a:rPr lang="en-US" sz="2800" dirty="0">
                <a:solidFill>
                  <a:schemeClr val="tx1"/>
                </a:solidFill>
              </a:rPr>
              <a:t>UGT1A1 enzyme</a:t>
            </a:r>
          </a:p>
          <a:p>
            <a:pPr lvl="2"/>
            <a:r>
              <a:rPr lang="en-US" sz="2400" dirty="0">
                <a:solidFill>
                  <a:schemeClr val="tx1"/>
                </a:solidFill>
              </a:rPr>
              <a:t>Primary metabolism for integrase inhibitors (INSTIs)-</a:t>
            </a:r>
            <a:r>
              <a:rPr lang="en-US" sz="2400" dirty="0" err="1">
                <a:solidFill>
                  <a:schemeClr val="tx1"/>
                </a:solidFill>
              </a:rPr>
              <a:t>bictegravir</a:t>
            </a:r>
            <a:r>
              <a:rPr lang="en-US" sz="2400" dirty="0">
                <a:solidFill>
                  <a:schemeClr val="tx1"/>
                </a:solidFill>
              </a:rPr>
              <a:t> (BIC), dolutegravir (DTG), and </a:t>
            </a:r>
            <a:r>
              <a:rPr lang="en-US" sz="2400" dirty="0" err="1">
                <a:solidFill>
                  <a:schemeClr val="tx1"/>
                </a:solidFill>
              </a:rPr>
              <a:t>raltegravir</a:t>
            </a:r>
            <a:r>
              <a:rPr lang="en-US" sz="2400" dirty="0">
                <a:solidFill>
                  <a:schemeClr val="tx1"/>
                </a:solidFill>
              </a:rPr>
              <a:t> (RAL)</a:t>
            </a:r>
          </a:p>
        </p:txBody>
      </p:sp>
      <p:sp>
        <p:nvSpPr>
          <p:cNvPr id="4" name="TextBox 3">
            <a:extLst>
              <a:ext uri="{FF2B5EF4-FFF2-40B4-BE49-F238E27FC236}">
                <a16:creationId xmlns:a16="http://schemas.microsoft.com/office/drawing/2014/main" id="{EE3E9232-6204-4437-9816-8DA199511A54}"/>
              </a:ext>
            </a:extLst>
          </p:cNvPr>
          <p:cNvSpPr txBox="1"/>
          <p:nvPr/>
        </p:nvSpPr>
        <p:spPr>
          <a:xfrm>
            <a:off x="1122744" y="6484246"/>
            <a:ext cx="6933236" cy="286944"/>
          </a:xfrm>
          <a:prstGeom prst="rect">
            <a:avLst/>
          </a:prstGeom>
          <a:noFill/>
        </p:spPr>
        <p:txBody>
          <a:bodyPr wrap="square" rtlCol="0">
            <a:spAutoFit/>
          </a:bodyPr>
          <a:lstStyle/>
          <a:p>
            <a:pPr algn="ctr"/>
            <a:r>
              <a:rPr lang="en" sz="1200" dirty="0">
                <a:solidFill>
                  <a:schemeClr val="bg1"/>
                </a:solidFill>
                <a:ea typeface="Roboto"/>
                <a:cs typeface="Roboto"/>
                <a:sym typeface="Roboto"/>
              </a:rPr>
              <a:t>Clinical Pharmacology</a:t>
            </a:r>
            <a:endParaRPr lang="en-US" sz="1200" dirty="0">
              <a:solidFill>
                <a:schemeClr val="bg1"/>
              </a:solidFill>
            </a:endParaRPr>
          </a:p>
        </p:txBody>
      </p:sp>
    </p:spTree>
    <p:extLst>
      <p:ext uri="{BB962C8B-B14F-4D97-AF65-F5344CB8AC3E}">
        <p14:creationId xmlns:p14="http://schemas.microsoft.com/office/powerpoint/2010/main" val="66879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5A1E01-DBE8-4EFB-B307-A430AE5FB97F}"/>
              </a:ext>
            </a:extLst>
          </p:cNvPr>
          <p:cNvSpPr>
            <a:spLocks noGrp="1"/>
          </p:cNvSpPr>
          <p:nvPr>
            <p:ph type="body" sz="quarter" idx="10"/>
          </p:nvPr>
        </p:nvSpPr>
        <p:spPr/>
        <p:txBody>
          <a:bodyPr/>
          <a:lstStyle/>
          <a:p>
            <a:r>
              <a:rPr lang="en-US" dirty="0"/>
              <a:t>Common Class Interactions with ARVs</a:t>
            </a:r>
          </a:p>
        </p:txBody>
      </p:sp>
      <p:sp>
        <p:nvSpPr>
          <p:cNvPr id="4" name="Text Placeholder 3">
            <a:extLst>
              <a:ext uri="{FF2B5EF4-FFF2-40B4-BE49-F238E27FC236}">
                <a16:creationId xmlns:a16="http://schemas.microsoft.com/office/drawing/2014/main" id="{C7AC51CA-1429-4DE1-AB8D-796F2ACB7FC5}"/>
              </a:ext>
            </a:extLst>
          </p:cNvPr>
          <p:cNvSpPr>
            <a:spLocks noGrp="1"/>
          </p:cNvSpPr>
          <p:nvPr>
            <p:ph type="body" sz="quarter" idx="20"/>
          </p:nvPr>
        </p:nvSpPr>
        <p:spPr>
          <a:xfrm>
            <a:off x="128804" y="1276241"/>
            <a:ext cx="9015196" cy="5136565"/>
          </a:xfrm>
        </p:spPr>
        <p:txBody>
          <a:bodyPr/>
          <a:lstStyle/>
          <a:p>
            <a:r>
              <a:rPr lang="en-US" dirty="0">
                <a:solidFill>
                  <a:schemeClr val="tx1"/>
                </a:solidFill>
              </a:rPr>
              <a:t>Anticonvulsants – lower levels of PIs, NNRTIs, INSTIs, &amp; TAF</a:t>
            </a:r>
          </a:p>
          <a:p>
            <a:pPr lvl="1"/>
            <a:r>
              <a:rPr lang="en-US" dirty="0">
                <a:solidFill>
                  <a:schemeClr val="tx1"/>
                </a:solidFill>
              </a:rPr>
              <a:t>Phenobarbital</a:t>
            </a:r>
          </a:p>
          <a:p>
            <a:pPr lvl="1"/>
            <a:r>
              <a:rPr lang="en-US" dirty="0">
                <a:solidFill>
                  <a:schemeClr val="tx1"/>
                </a:solidFill>
              </a:rPr>
              <a:t>Phenytoin</a:t>
            </a:r>
          </a:p>
          <a:p>
            <a:pPr lvl="1"/>
            <a:r>
              <a:rPr lang="en-US" dirty="0">
                <a:solidFill>
                  <a:schemeClr val="tx1"/>
                </a:solidFill>
              </a:rPr>
              <a:t>Carbamazepine, Oxcarbazepine</a:t>
            </a:r>
          </a:p>
          <a:p>
            <a:pPr lvl="1"/>
            <a:endParaRPr lang="en-US" sz="800" dirty="0">
              <a:solidFill>
                <a:schemeClr val="tx1"/>
              </a:solidFill>
            </a:endParaRPr>
          </a:p>
          <a:p>
            <a:r>
              <a:rPr lang="en-US" dirty="0" err="1">
                <a:solidFill>
                  <a:schemeClr val="tx1"/>
                </a:solidFill>
              </a:rPr>
              <a:t>Antimycobacterials</a:t>
            </a:r>
            <a:endParaRPr lang="en-US" dirty="0">
              <a:solidFill>
                <a:schemeClr val="tx1"/>
              </a:solidFill>
            </a:endParaRPr>
          </a:p>
          <a:p>
            <a:pPr lvl="1"/>
            <a:r>
              <a:rPr lang="en-US" dirty="0">
                <a:solidFill>
                  <a:schemeClr val="tx1"/>
                </a:solidFill>
              </a:rPr>
              <a:t>Clarithromycin – use alternative if NNRTI or boosted PI</a:t>
            </a:r>
          </a:p>
          <a:p>
            <a:pPr lvl="1"/>
            <a:r>
              <a:rPr lang="en-US" dirty="0">
                <a:solidFill>
                  <a:schemeClr val="tx1"/>
                </a:solidFill>
              </a:rPr>
              <a:t>Rifampin </a:t>
            </a:r>
          </a:p>
          <a:p>
            <a:pPr lvl="2"/>
            <a:r>
              <a:rPr lang="en-US" sz="2400" dirty="0">
                <a:solidFill>
                  <a:schemeClr val="tx1"/>
                </a:solidFill>
              </a:rPr>
              <a:t>Only safe with efavirenz, or with dose-adjusted RAL or DTG </a:t>
            </a:r>
          </a:p>
          <a:p>
            <a:pPr lvl="2"/>
            <a:r>
              <a:rPr lang="en-US" sz="2400" b="1" dirty="0">
                <a:solidFill>
                  <a:schemeClr val="tx1"/>
                </a:solidFill>
              </a:rPr>
              <a:t>Must use TDF</a:t>
            </a:r>
            <a:r>
              <a:rPr lang="en-US" sz="2400" dirty="0">
                <a:solidFill>
                  <a:schemeClr val="tx1"/>
                </a:solidFill>
              </a:rPr>
              <a:t> (not TAF)</a:t>
            </a:r>
          </a:p>
          <a:p>
            <a:pPr lvl="1"/>
            <a:r>
              <a:rPr lang="en-US" dirty="0">
                <a:solidFill>
                  <a:schemeClr val="tx1"/>
                </a:solidFill>
              </a:rPr>
              <a:t>Rifabutin – generally safer than rifampin</a:t>
            </a:r>
          </a:p>
          <a:p>
            <a:pPr lvl="2"/>
            <a:r>
              <a:rPr lang="en-US" sz="2400" b="1" dirty="0">
                <a:solidFill>
                  <a:schemeClr val="tx1"/>
                </a:solidFill>
              </a:rPr>
              <a:t>Avoid </a:t>
            </a:r>
            <a:r>
              <a:rPr lang="en-US" sz="2400" b="1" dirty="0" err="1">
                <a:solidFill>
                  <a:schemeClr val="tx1"/>
                </a:solidFill>
              </a:rPr>
              <a:t>bictegravir</a:t>
            </a:r>
            <a:r>
              <a:rPr lang="en-US" sz="2400" b="1" dirty="0">
                <a:solidFill>
                  <a:schemeClr val="tx1"/>
                </a:solidFill>
              </a:rPr>
              <a:t> (BIC) or elvitegravir (EVG)</a:t>
            </a:r>
            <a:r>
              <a:rPr lang="en-US" sz="2400" dirty="0">
                <a:solidFill>
                  <a:schemeClr val="tx1"/>
                </a:solidFill>
              </a:rPr>
              <a:t> regimens</a:t>
            </a:r>
          </a:p>
          <a:p>
            <a:pPr lvl="2"/>
            <a:r>
              <a:rPr lang="en-US" sz="2400" b="1" dirty="0">
                <a:solidFill>
                  <a:schemeClr val="tx1"/>
                </a:solidFill>
              </a:rPr>
              <a:t>Must use TDF</a:t>
            </a:r>
            <a:r>
              <a:rPr lang="en-US" sz="2400" dirty="0">
                <a:solidFill>
                  <a:schemeClr val="tx1"/>
                </a:solidFill>
              </a:rPr>
              <a:t> (not TAF)</a:t>
            </a:r>
          </a:p>
          <a:p>
            <a:pPr lvl="2"/>
            <a:endParaRPr lang="en-US" dirty="0"/>
          </a:p>
        </p:txBody>
      </p:sp>
      <p:sp>
        <p:nvSpPr>
          <p:cNvPr id="5" name="TextBox 4">
            <a:extLst>
              <a:ext uri="{FF2B5EF4-FFF2-40B4-BE49-F238E27FC236}">
                <a16:creationId xmlns:a16="http://schemas.microsoft.com/office/drawing/2014/main" id="{06710C61-D1BA-431F-87AA-A8DA50B23A29}"/>
              </a:ext>
            </a:extLst>
          </p:cNvPr>
          <p:cNvSpPr txBox="1"/>
          <p:nvPr/>
        </p:nvSpPr>
        <p:spPr>
          <a:xfrm>
            <a:off x="1122744" y="6484246"/>
            <a:ext cx="6933236" cy="461665"/>
          </a:xfrm>
          <a:prstGeom prst="rect">
            <a:avLst/>
          </a:prstGeom>
          <a:noFill/>
        </p:spPr>
        <p:txBody>
          <a:bodyPr wrap="square" rtlCol="0">
            <a:spAutoFit/>
          </a:bodyPr>
          <a:lstStyle/>
          <a:p>
            <a:pPr algn="ctr"/>
            <a:r>
              <a:rPr lang="en" sz="1200" dirty="0">
                <a:solidFill>
                  <a:schemeClr val="bg1"/>
                </a:solidFill>
                <a:ea typeface="Roboto"/>
                <a:cs typeface="Roboto"/>
                <a:sym typeface="Roboto"/>
              </a:rPr>
              <a:t>TAF = tenofovir alafenamide, TDF = tenofovir disoproxyl fumarate; </a:t>
            </a:r>
            <a:r>
              <a:rPr lang="en" sz="1200" dirty="0">
                <a:solidFill>
                  <a:schemeClr val="bg1"/>
                </a:solidFill>
                <a:ea typeface="Roboto"/>
                <a:cs typeface="Roboto"/>
                <a:sym typeface="Roboto"/>
                <a:hlinkClick r:id="rId3"/>
              </a:rPr>
              <a:t>www.hiv-druginteractions.org</a:t>
            </a:r>
            <a:r>
              <a:rPr lang="en" sz="1200" dirty="0">
                <a:solidFill>
                  <a:schemeClr val="bg1"/>
                </a:solidFill>
                <a:ea typeface="Roboto"/>
                <a:cs typeface="Roboto"/>
                <a:sym typeface="Roboto"/>
              </a:rPr>
              <a:t>; DHHS HIV Guidelines 2021</a:t>
            </a:r>
            <a:endParaRPr lang="en-US" sz="1200" dirty="0">
              <a:solidFill>
                <a:schemeClr val="bg1"/>
              </a:solidFill>
            </a:endParaRPr>
          </a:p>
        </p:txBody>
      </p:sp>
    </p:spTree>
    <p:extLst>
      <p:ext uri="{BB962C8B-B14F-4D97-AF65-F5344CB8AC3E}">
        <p14:creationId xmlns:p14="http://schemas.microsoft.com/office/powerpoint/2010/main" val="303969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5A1E01-DBE8-4EFB-B307-A430AE5FB97F}"/>
              </a:ext>
            </a:extLst>
          </p:cNvPr>
          <p:cNvSpPr>
            <a:spLocks noGrp="1"/>
          </p:cNvSpPr>
          <p:nvPr>
            <p:ph type="body" sz="quarter" idx="10"/>
          </p:nvPr>
        </p:nvSpPr>
        <p:spPr/>
        <p:txBody>
          <a:bodyPr/>
          <a:lstStyle/>
          <a:p>
            <a:r>
              <a:rPr lang="en-US" dirty="0"/>
              <a:t>Common Class Interactions with ARVs</a:t>
            </a:r>
          </a:p>
        </p:txBody>
      </p:sp>
      <p:sp>
        <p:nvSpPr>
          <p:cNvPr id="4" name="Text Placeholder 3">
            <a:extLst>
              <a:ext uri="{FF2B5EF4-FFF2-40B4-BE49-F238E27FC236}">
                <a16:creationId xmlns:a16="http://schemas.microsoft.com/office/drawing/2014/main" id="{C7AC51CA-1429-4DE1-AB8D-796F2ACB7FC5}"/>
              </a:ext>
            </a:extLst>
          </p:cNvPr>
          <p:cNvSpPr>
            <a:spLocks noGrp="1"/>
          </p:cNvSpPr>
          <p:nvPr>
            <p:ph type="body" sz="quarter" idx="20"/>
          </p:nvPr>
        </p:nvSpPr>
        <p:spPr>
          <a:xfrm>
            <a:off x="385763" y="1228725"/>
            <a:ext cx="8609380" cy="4471859"/>
          </a:xfrm>
        </p:spPr>
        <p:txBody>
          <a:bodyPr/>
          <a:lstStyle/>
          <a:p>
            <a:r>
              <a:rPr lang="en-US" dirty="0">
                <a:solidFill>
                  <a:schemeClr val="tx1"/>
                </a:solidFill>
              </a:rPr>
              <a:t>Statins – CYP3A4 metabolism</a:t>
            </a:r>
          </a:p>
          <a:p>
            <a:pPr lvl="1"/>
            <a:r>
              <a:rPr lang="en-US" sz="2800" dirty="0">
                <a:solidFill>
                  <a:srgbClr val="C00000"/>
                </a:solidFill>
              </a:rPr>
              <a:t>Lovastatin</a:t>
            </a:r>
          </a:p>
          <a:p>
            <a:pPr lvl="1"/>
            <a:r>
              <a:rPr lang="en-US" sz="2800" dirty="0">
                <a:solidFill>
                  <a:srgbClr val="C00000"/>
                </a:solidFill>
              </a:rPr>
              <a:t>Simvastatin</a:t>
            </a:r>
          </a:p>
          <a:p>
            <a:pPr lvl="1">
              <a:spcAft>
                <a:spcPts val="1200"/>
              </a:spcAft>
            </a:pPr>
            <a:r>
              <a:rPr lang="en-US" sz="2800" dirty="0">
                <a:solidFill>
                  <a:schemeClr val="tx1"/>
                </a:solidFill>
              </a:rPr>
              <a:t>Safe to use atorvastatin (</a:t>
            </a:r>
            <a:r>
              <a:rPr lang="en-US" sz="2800" u="sng" dirty="0">
                <a:solidFill>
                  <a:schemeClr val="tx1"/>
                </a:solidFill>
              </a:rPr>
              <a:t>&lt;</a:t>
            </a:r>
            <a:r>
              <a:rPr lang="en-US" sz="2800" dirty="0">
                <a:solidFill>
                  <a:schemeClr val="tx1"/>
                </a:solidFill>
              </a:rPr>
              <a:t>20mg), rosuvastatin (not a 3A4 substrate- start at lowest possible dose)</a:t>
            </a:r>
          </a:p>
          <a:p>
            <a:r>
              <a:rPr lang="en-US" dirty="0">
                <a:solidFill>
                  <a:schemeClr val="tx1"/>
                </a:solidFill>
              </a:rPr>
              <a:t>Antipsychotics – CYP3A4 metabolism</a:t>
            </a:r>
          </a:p>
          <a:p>
            <a:pPr lvl="1"/>
            <a:r>
              <a:rPr lang="en-US" sz="2800" dirty="0">
                <a:solidFill>
                  <a:schemeClr val="tx1"/>
                </a:solidFill>
              </a:rPr>
              <a:t>Levels of antipsychotics increased with boosted-regimens</a:t>
            </a:r>
          </a:p>
          <a:p>
            <a:pPr lvl="1"/>
            <a:r>
              <a:rPr lang="en-US" sz="2800" dirty="0">
                <a:solidFill>
                  <a:schemeClr val="tx1"/>
                </a:solidFill>
              </a:rPr>
              <a:t>NNRTIs- less significant interaction with </a:t>
            </a:r>
            <a:r>
              <a:rPr lang="en-US" sz="2800" dirty="0" err="1">
                <a:solidFill>
                  <a:schemeClr val="tx1"/>
                </a:solidFill>
              </a:rPr>
              <a:t>rilpivirine</a:t>
            </a:r>
            <a:r>
              <a:rPr lang="en-US" sz="2800" dirty="0">
                <a:solidFill>
                  <a:schemeClr val="tx1"/>
                </a:solidFill>
              </a:rPr>
              <a:t> or </a:t>
            </a:r>
            <a:r>
              <a:rPr lang="en-US" sz="2800" dirty="0" err="1">
                <a:solidFill>
                  <a:schemeClr val="tx1"/>
                </a:solidFill>
              </a:rPr>
              <a:t>doravirine</a:t>
            </a:r>
            <a:endParaRPr lang="en-US" sz="2800" dirty="0">
              <a:solidFill>
                <a:schemeClr val="tx1"/>
              </a:solidFill>
            </a:endParaRPr>
          </a:p>
        </p:txBody>
      </p:sp>
      <p:sp>
        <p:nvSpPr>
          <p:cNvPr id="5" name="TextBox 4">
            <a:extLst>
              <a:ext uri="{FF2B5EF4-FFF2-40B4-BE49-F238E27FC236}">
                <a16:creationId xmlns:a16="http://schemas.microsoft.com/office/drawing/2014/main" id="{26154F8E-9C98-414E-AF92-75E697C00C20}"/>
              </a:ext>
            </a:extLst>
          </p:cNvPr>
          <p:cNvSpPr txBox="1"/>
          <p:nvPr/>
        </p:nvSpPr>
        <p:spPr>
          <a:xfrm>
            <a:off x="1122744" y="6484246"/>
            <a:ext cx="6933236" cy="286944"/>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3"/>
              </a:rPr>
              <a:t>www.hiv-druginteractions.org</a:t>
            </a:r>
            <a:r>
              <a:rPr lang="en" sz="1200" dirty="0">
                <a:solidFill>
                  <a:schemeClr val="bg1"/>
                </a:solidFill>
                <a:ea typeface="Roboto"/>
                <a:cs typeface="Roboto"/>
                <a:sym typeface="Roboto"/>
              </a:rPr>
              <a:t>; DHHS HIV Guidelines 2021</a:t>
            </a:r>
            <a:endParaRPr lang="en-US" sz="1200" dirty="0">
              <a:solidFill>
                <a:schemeClr val="bg1"/>
              </a:solidFill>
            </a:endParaRPr>
          </a:p>
        </p:txBody>
      </p:sp>
    </p:spTree>
    <p:extLst>
      <p:ext uri="{BB962C8B-B14F-4D97-AF65-F5344CB8AC3E}">
        <p14:creationId xmlns:p14="http://schemas.microsoft.com/office/powerpoint/2010/main" val="19083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5A1E01-DBE8-4EFB-B307-A430AE5FB97F}"/>
              </a:ext>
            </a:extLst>
          </p:cNvPr>
          <p:cNvSpPr>
            <a:spLocks noGrp="1"/>
          </p:cNvSpPr>
          <p:nvPr>
            <p:ph type="body" sz="quarter" idx="10"/>
          </p:nvPr>
        </p:nvSpPr>
        <p:spPr/>
        <p:txBody>
          <a:bodyPr/>
          <a:lstStyle/>
          <a:p>
            <a:r>
              <a:rPr lang="en-US" dirty="0"/>
              <a:t>Common Class Interactions with ARVs</a:t>
            </a:r>
          </a:p>
        </p:txBody>
      </p:sp>
      <p:sp>
        <p:nvSpPr>
          <p:cNvPr id="4" name="Text Placeholder 3">
            <a:extLst>
              <a:ext uri="{FF2B5EF4-FFF2-40B4-BE49-F238E27FC236}">
                <a16:creationId xmlns:a16="http://schemas.microsoft.com/office/drawing/2014/main" id="{C7AC51CA-1429-4DE1-AB8D-796F2ACB7FC5}"/>
              </a:ext>
            </a:extLst>
          </p:cNvPr>
          <p:cNvSpPr>
            <a:spLocks noGrp="1"/>
          </p:cNvSpPr>
          <p:nvPr>
            <p:ph type="body" sz="quarter" idx="20"/>
          </p:nvPr>
        </p:nvSpPr>
        <p:spPr>
          <a:xfrm>
            <a:off x="243108" y="1319105"/>
            <a:ext cx="8729446" cy="4467207"/>
          </a:xfrm>
        </p:spPr>
        <p:txBody>
          <a:bodyPr/>
          <a:lstStyle/>
          <a:p>
            <a:r>
              <a:rPr lang="en-US" dirty="0">
                <a:solidFill>
                  <a:schemeClr val="tx1"/>
                </a:solidFill>
              </a:rPr>
              <a:t>Selective Serotonin Reuptake Inhibitors (SSRIs)</a:t>
            </a:r>
          </a:p>
          <a:p>
            <a:pPr lvl="1"/>
            <a:r>
              <a:rPr lang="en-US" sz="2800" dirty="0">
                <a:solidFill>
                  <a:schemeClr val="tx1"/>
                </a:solidFill>
              </a:rPr>
              <a:t>Levels can be increased or decreased by ARVs</a:t>
            </a:r>
          </a:p>
          <a:p>
            <a:pPr lvl="1">
              <a:spcAft>
                <a:spcPts val="1200"/>
              </a:spcAft>
            </a:pPr>
            <a:r>
              <a:rPr lang="en-US" sz="2800" dirty="0">
                <a:solidFill>
                  <a:schemeClr val="tx1"/>
                </a:solidFill>
              </a:rPr>
              <a:t>BIC, DTG, and RAL do not appear to impact SSRI levels</a:t>
            </a:r>
          </a:p>
          <a:p>
            <a:r>
              <a:rPr lang="en-US" dirty="0">
                <a:solidFill>
                  <a:schemeClr val="tx1"/>
                </a:solidFill>
              </a:rPr>
              <a:t>Benzodiazepines</a:t>
            </a:r>
          </a:p>
          <a:p>
            <a:pPr lvl="1"/>
            <a:r>
              <a:rPr lang="en-US" sz="2800" dirty="0">
                <a:solidFill>
                  <a:schemeClr val="tx1"/>
                </a:solidFill>
              </a:rPr>
              <a:t>Least drug interactions: lorazepam, oxazepam, temazepam</a:t>
            </a:r>
          </a:p>
          <a:p>
            <a:pPr lvl="1"/>
            <a:r>
              <a:rPr lang="en-US" sz="2800" b="1" dirty="0">
                <a:solidFill>
                  <a:schemeClr val="tx1"/>
                </a:solidFill>
              </a:rPr>
              <a:t>Do not use</a:t>
            </a:r>
            <a:r>
              <a:rPr lang="en-US" sz="2800" dirty="0">
                <a:solidFill>
                  <a:schemeClr val="tx1"/>
                </a:solidFill>
              </a:rPr>
              <a:t> with boosted-regimens, PIs, NNRTIs (benzodiazepine concentration raised):</a:t>
            </a:r>
          </a:p>
          <a:p>
            <a:pPr lvl="2"/>
            <a:r>
              <a:rPr lang="en-US" sz="2400" dirty="0">
                <a:solidFill>
                  <a:schemeClr val="tx1"/>
                </a:solidFill>
              </a:rPr>
              <a:t>Alprazolam</a:t>
            </a:r>
          </a:p>
          <a:p>
            <a:pPr lvl="2"/>
            <a:r>
              <a:rPr lang="en-US" sz="2400" dirty="0">
                <a:solidFill>
                  <a:schemeClr val="tx1"/>
                </a:solidFill>
              </a:rPr>
              <a:t>Clonazepam (exception: appears to be safe with NNRTIs)</a:t>
            </a:r>
          </a:p>
          <a:p>
            <a:pPr lvl="2"/>
            <a:r>
              <a:rPr lang="en-US" sz="2400" dirty="0">
                <a:solidFill>
                  <a:schemeClr val="tx1"/>
                </a:solidFill>
              </a:rPr>
              <a:t>Diazepam</a:t>
            </a:r>
          </a:p>
          <a:p>
            <a:pPr lvl="1"/>
            <a:endParaRPr lang="en-US" dirty="0"/>
          </a:p>
        </p:txBody>
      </p:sp>
      <p:sp>
        <p:nvSpPr>
          <p:cNvPr id="5" name="TextBox 4">
            <a:extLst>
              <a:ext uri="{FF2B5EF4-FFF2-40B4-BE49-F238E27FC236}">
                <a16:creationId xmlns:a16="http://schemas.microsoft.com/office/drawing/2014/main" id="{04C99986-0F60-42D4-AFC0-B3FB9E0E2266}"/>
              </a:ext>
            </a:extLst>
          </p:cNvPr>
          <p:cNvSpPr txBox="1"/>
          <p:nvPr/>
        </p:nvSpPr>
        <p:spPr>
          <a:xfrm>
            <a:off x="1122744" y="6484246"/>
            <a:ext cx="6933236" cy="286944"/>
          </a:xfrm>
          <a:prstGeom prst="rect">
            <a:avLst/>
          </a:prstGeom>
          <a:noFill/>
        </p:spPr>
        <p:txBody>
          <a:bodyPr wrap="square" rtlCol="0">
            <a:spAutoFit/>
          </a:bodyPr>
          <a:lstStyle/>
          <a:p>
            <a:pPr algn="ctr"/>
            <a:r>
              <a:rPr lang="en" sz="1200" dirty="0">
                <a:solidFill>
                  <a:schemeClr val="bg1"/>
                </a:solidFill>
                <a:ea typeface="Roboto"/>
                <a:cs typeface="Roboto"/>
                <a:sym typeface="Roboto"/>
                <a:hlinkClick r:id="rId3"/>
              </a:rPr>
              <a:t>www.hiv-druginteractions.org</a:t>
            </a:r>
            <a:r>
              <a:rPr lang="en" sz="1200" dirty="0">
                <a:solidFill>
                  <a:schemeClr val="bg1"/>
                </a:solidFill>
                <a:ea typeface="Roboto"/>
                <a:cs typeface="Roboto"/>
                <a:sym typeface="Roboto"/>
              </a:rPr>
              <a:t>; DHHS HIV Guidelines 2021</a:t>
            </a:r>
            <a:endParaRPr lang="en-US" sz="1200" dirty="0">
              <a:solidFill>
                <a:schemeClr val="bg1"/>
              </a:solidFill>
            </a:endParaRPr>
          </a:p>
        </p:txBody>
      </p:sp>
    </p:spTree>
    <p:extLst>
      <p:ext uri="{BB962C8B-B14F-4D97-AF65-F5344CB8AC3E}">
        <p14:creationId xmlns:p14="http://schemas.microsoft.com/office/powerpoint/2010/main" val="20874423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p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Quot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am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chnology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ic Slides">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losing">
  <a:themeElements>
    <a:clrScheme name="Project ECHO Colors">
      <a:dk1>
        <a:srgbClr val="1C344D"/>
      </a:dk1>
      <a:lt1>
        <a:sysClr val="window" lastClr="FFFFFF"/>
      </a:lt1>
      <a:dk2>
        <a:srgbClr val="008C99"/>
      </a:dk2>
      <a:lt2>
        <a:srgbClr val="D8D8D8"/>
      </a:lt2>
      <a:accent1>
        <a:srgbClr val="1C344D"/>
      </a:accent1>
      <a:accent2>
        <a:srgbClr val="008C99"/>
      </a:accent2>
      <a:accent3>
        <a:srgbClr val="50A5AB"/>
      </a:accent3>
      <a:accent4>
        <a:srgbClr val="BCF1F1"/>
      </a:accent4>
      <a:accent5>
        <a:srgbClr val="999999"/>
      </a:accent5>
      <a:accent6>
        <a:srgbClr val="666666"/>
      </a:accent6>
      <a:hlink>
        <a:srgbClr val="C72045"/>
      </a:hlink>
      <a:folHlink>
        <a:srgbClr val="9117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ultipurpos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E347053D512A4B990B481798FAA53D" ma:contentTypeVersion="9" ma:contentTypeDescription="Create a new document." ma:contentTypeScope="" ma:versionID="a7986e0be95369b605ea9b9e232d5508">
  <xsd:schema xmlns:xsd="http://www.w3.org/2001/XMLSchema" xmlns:xs="http://www.w3.org/2001/XMLSchema" xmlns:p="http://schemas.microsoft.com/office/2006/metadata/properties" xmlns:ns2="61107614-1b85-4d63-bfbe-29fcdc4d3c98" targetNamespace="http://schemas.microsoft.com/office/2006/metadata/properties" ma:root="true" ma:fieldsID="0df794d620e1639b8f80144e0a1bff91" ns2:_="">
    <xsd:import namespace="61107614-1b85-4d63-bfbe-29fcdc4d3c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07614-1b85-4d63-bfbe-29fcdc4d3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15F7BA-AD6F-476D-8A5A-6D905F618AA6}">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A452E8BD-3A97-41AF-A5B5-FE026B4DCD7B}">
  <ds:schemaRefs>
    <ds:schemaRef ds:uri="http://schemas.microsoft.com/sharepoint/v3/contenttype/forms"/>
  </ds:schemaRefs>
</ds:datastoreItem>
</file>

<file path=customXml/itemProps3.xml><?xml version="1.0" encoding="utf-8"?>
<ds:datastoreItem xmlns:ds="http://schemas.openxmlformats.org/officeDocument/2006/customXml" ds:itemID="{648DBC49-899E-441C-8B77-5D23B477A038}">
  <ds:schemaRefs>
    <ds:schemaRef ds:uri="http://schemas.microsoft.com/office/2006/metadata/contentType"/>
    <ds:schemaRef ds:uri="http://schemas.microsoft.com/office/2006/metadata/properties/metaAttributes"/>
    <ds:schemaRef ds:uri="http://www.w3.org/2000/xmlns/"/>
    <ds:schemaRef ds:uri="http://www.w3.org/2001/XMLSchema"/>
    <ds:schemaRef ds:uri="61107614-1b85-4d63-bfbe-29fcdc4d3c9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2912</TotalTime>
  <Words>4327</Words>
  <Application>Microsoft Office PowerPoint</Application>
  <PresentationFormat>On-screen Show (4:3)</PresentationFormat>
  <Paragraphs>267</Paragraphs>
  <Slides>19</Slides>
  <Notes>19</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19</vt:i4>
      </vt:variant>
    </vt:vector>
  </HeadingPairs>
  <TitlesOfParts>
    <vt:vector size="33" baseType="lpstr">
      <vt:lpstr>Arial</vt:lpstr>
      <vt:lpstr>Calibri</vt:lpstr>
      <vt:lpstr>Calibri Light</vt:lpstr>
      <vt:lpstr>Gill Sans MT</vt:lpstr>
      <vt:lpstr>Varela Round</vt:lpstr>
      <vt:lpstr>Multipurpose Slides</vt:lpstr>
      <vt:lpstr>Map Slides</vt:lpstr>
      <vt:lpstr>Quote Slides</vt:lpstr>
      <vt:lpstr>Team Slides</vt:lpstr>
      <vt:lpstr>Technology Slides</vt:lpstr>
      <vt:lpstr>Basic Slides</vt:lpstr>
      <vt:lpstr>Closing</vt:lpstr>
      <vt:lpstr>Office Theme</vt:lpstr>
      <vt:lpstr>Multipurpose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Borunda</dc:creator>
  <cp:lastModifiedBy>Judith Collins</cp:lastModifiedBy>
  <cp:revision>206</cp:revision>
  <dcterms:created xsi:type="dcterms:W3CDTF">2016-02-17T19:33:40Z</dcterms:created>
  <dcterms:modified xsi:type="dcterms:W3CDTF">2021-09-22T16:17:09Z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0x01010055E347053D512A4B990B481798FAA53D</vt:lpwstr>
  </property>
</Properties>
</file>