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30"/>
  </p:notesMasterIdLst>
  <p:handoutMasterIdLst>
    <p:handoutMasterId r:id="rId31"/>
  </p:handoutMasterIdLst>
  <p:sldIdLst>
    <p:sldId id="359" r:id="rId2"/>
    <p:sldId id="361" r:id="rId3"/>
    <p:sldId id="440" r:id="rId4"/>
    <p:sldId id="365" r:id="rId5"/>
    <p:sldId id="460" r:id="rId6"/>
    <p:sldId id="448" r:id="rId7"/>
    <p:sldId id="449" r:id="rId8"/>
    <p:sldId id="452" r:id="rId9"/>
    <p:sldId id="482" r:id="rId10"/>
    <p:sldId id="483" r:id="rId11"/>
    <p:sldId id="443" r:id="rId12"/>
    <p:sldId id="487" r:id="rId13"/>
    <p:sldId id="474" r:id="rId14"/>
    <p:sldId id="492" r:id="rId15"/>
    <p:sldId id="491" r:id="rId16"/>
    <p:sldId id="486" r:id="rId17"/>
    <p:sldId id="476" r:id="rId18"/>
    <p:sldId id="454" r:id="rId19"/>
    <p:sldId id="479" r:id="rId20"/>
    <p:sldId id="480" r:id="rId21"/>
    <p:sldId id="473" r:id="rId22"/>
    <p:sldId id="471" r:id="rId23"/>
    <p:sldId id="484" r:id="rId24"/>
    <p:sldId id="478" r:id="rId25"/>
    <p:sldId id="469" r:id="rId26"/>
    <p:sldId id="470" r:id="rId27"/>
    <p:sldId id="383" r:id="rId28"/>
    <p:sldId id="493" r:id="rId29"/>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61"/>
            <p14:sldId id="440"/>
            <p14:sldId id="365"/>
            <p14:sldId id="460"/>
            <p14:sldId id="448"/>
            <p14:sldId id="449"/>
            <p14:sldId id="452"/>
            <p14:sldId id="482"/>
            <p14:sldId id="483"/>
            <p14:sldId id="443"/>
            <p14:sldId id="487"/>
            <p14:sldId id="474"/>
            <p14:sldId id="492"/>
            <p14:sldId id="491"/>
            <p14:sldId id="486"/>
            <p14:sldId id="476"/>
            <p14:sldId id="454"/>
            <p14:sldId id="479"/>
            <p14:sldId id="480"/>
            <p14:sldId id="473"/>
            <p14:sldId id="471"/>
            <p14:sldId id="484"/>
            <p14:sldId id="478"/>
            <p14:sldId id="469"/>
            <p14:sldId id="470"/>
            <p14:sldId id="383"/>
            <p14:sldId id="49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76788" autoAdjust="0"/>
  </p:normalViewPr>
  <p:slideViewPr>
    <p:cSldViewPr>
      <p:cViewPr varScale="1">
        <p:scale>
          <a:sx n="96" d="100"/>
          <a:sy n="96" d="100"/>
        </p:scale>
        <p:origin x="534" y="90"/>
      </p:cViewPr>
      <p:guideLst>
        <p:guide orient="horz" pos="1620"/>
        <p:guide pos="2880"/>
      </p:guideLst>
    </p:cSldViewPr>
  </p:slideViewPr>
  <p:notesTextViewPr>
    <p:cViewPr>
      <p:scale>
        <a:sx n="100" d="100"/>
        <a:sy n="100" d="100"/>
      </p:scale>
      <p:origin x="0" y="0"/>
    </p:cViewPr>
  </p:notesTextViewPr>
  <p:sorterViewPr>
    <p:cViewPr>
      <p:scale>
        <a:sx n="170" d="100"/>
        <a:sy n="170" d="100"/>
      </p:scale>
      <p:origin x="0" y="-2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Age groups of patients</a:t>
            </a:r>
          </a:p>
        </c:rich>
      </c:tx>
      <c:layout>
        <c:manualLayout>
          <c:xMode val="edge"/>
          <c:yMode val="edge"/>
          <c:x val="0.34639141698196813"/>
          <c:y val="0.8767441860465116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413283566826874"/>
          <c:y val="9.1338887871574195E-2"/>
          <c:w val="0.82701383917919347"/>
          <c:h val="0.69738662027711651"/>
        </c:manualLayout>
      </c:layout>
      <c:barChart>
        <c:barDir val="col"/>
        <c:grouping val="clustered"/>
        <c:varyColors val="0"/>
        <c:ser>
          <c:idx val="0"/>
          <c:order val="0"/>
          <c:tx>
            <c:strRef>
              <c:f>Sheet1!$D$15</c:f>
              <c:strCache>
                <c:ptCount val="1"/>
                <c:pt idx="0">
                  <c:v>2010</c:v>
                </c:pt>
              </c:strCache>
            </c:strRef>
          </c:tx>
          <c:spPr>
            <a:solidFill>
              <a:schemeClr val="accent1"/>
            </a:solidFill>
            <a:ln>
              <a:noFill/>
            </a:ln>
            <a:effectLst/>
          </c:spPr>
          <c:invertIfNegative val="0"/>
          <c:cat>
            <c:strRef>
              <c:f>Sheet1!$C$16:$C$20</c:f>
              <c:strCache>
                <c:ptCount val="5"/>
                <c:pt idx="0">
                  <c:v>10-19yrs</c:v>
                </c:pt>
                <c:pt idx="1">
                  <c:v>20-29</c:v>
                </c:pt>
                <c:pt idx="2">
                  <c:v>30-39</c:v>
                </c:pt>
                <c:pt idx="3">
                  <c:v>40-49</c:v>
                </c:pt>
                <c:pt idx="4">
                  <c:v>50+</c:v>
                </c:pt>
              </c:strCache>
            </c:strRef>
          </c:cat>
          <c:val>
            <c:numRef>
              <c:f>Sheet1!$D$16:$D$20</c:f>
              <c:numCache>
                <c:formatCode>General</c:formatCode>
                <c:ptCount val="5"/>
                <c:pt idx="0">
                  <c:v>0.4</c:v>
                </c:pt>
                <c:pt idx="1">
                  <c:v>13.5</c:v>
                </c:pt>
                <c:pt idx="2">
                  <c:v>22.9</c:v>
                </c:pt>
                <c:pt idx="3">
                  <c:v>38.9</c:v>
                </c:pt>
                <c:pt idx="4">
                  <c:v>24.3</c:v>
                </c:pt>
              </c:numCache>
            </c:numRef>
          </c:val>
          <c:extLst>
            <c:ext xmlns:c16="http://schemas.microsoft.com/office/drawing/2014/chart" uri="{C3380CC4-5D6E-409C-BE32-E72D297353CC}">
              <c16:uniqueId val="{00000000-A248-4EEC-8042-93685DA10DCC}"/>
            </c:ext>
          </c:extLst>
        </c:ser>
        <c:ser>
          <c:idx val="1"/>
          <c:order val="1"/>
          <c:tx>
            <c:strRef>
              <c:f>Sheet1!$E$15</c:f>
              <c:strCache>
                <c:ptCount val="1"/>
                <c:pt idx="0">
                  <c:v>2020</c:v>
                </c:pt>
              </c:strCache>
            </c:strRef>
          </c:tx>
          <c:spPr>
            <a:solidFill>
              <a:schemeClr val="accent2"/>
            </a:solidFill>
            <a:ln>
              <a:noFill/>
            </a:ln>
            <a:effectLst/>
          </c:spPr>
          <c:invertIfNegative val="0"/>
          <c:cat>
            <c:strRef>
              <c:f>Sheet1!$C$16:$C$20</c:f>
              <c:strCache>
                <c:ptCount val="5"/>
                <c:pt idx="0">
                  <c:v>10-19yrs</c:v>
                </c:pt>
                <c:pt idx="1">
                  <c:v>20-29</c:v>
                </c:pt>
                <c:pt idx="2">
                  <c:v>30-39</c:v>
                </c:pt>
                <c:pt idx="3">
                  <c:v>40-49</c:v>
                </c:pt>
                <c:pt idx="4">
                  <c:v>50+</c:v>
                </c:pt>
              </c:strCache>
            </c:strRef>
          </c:cat>
          <c:val>
            <c:numRef>
              <c:f>Sheet1!$E$16:$E$20</c:f>
              <c:numCache>
                <c:formatCode>General</c:formatCode>
                <c:ptCount val="5"/>
                <c:pt idx="0">
                  <c:v>0.4</c:v>
                </c:pt>
                <c:pt idx="1">
                  <c:v>12.6</c:v>
                </c:pt>
                <c:pt idx="2">
                  <c:v>24</c:v>
                </c:pt>
                <c:pt idx="3">
                  <c:v>21.2</c:v>
                </c:pt>
                <c:pt idx="4">
                  <c:v>47.7</c:v>
                </c:pt>
              </c:numCache>
            </c:numRef>
          </c:val>
          <c:extLst>
            <c:ext xmlns:c16="http://schemas.microsoft.com/office/drawing/2014/chart" uri="{C3380CC4-5D6E-409C-BE32-E72D297353CC}">
              <c16:uniqueId val="{00000001-A248-4EEC-8042-93685DA10DCC}"/>
            </c:ext>
          </c:extLst>
        </c:ser>
        <c:dLbls>
          <c:showLegendKey val="0"/>
          <c:showVal val="0"/>
          <c:showCatName val="0"/>
          <c:showSerName val="0"/>
          <c:showPercent val="0"/>
          <c:showBubbleSize val="0"/>
        </c:dLbls>
        <c:gapWidth val="219"/>
        <c:overlap val="-27"/>
        <c:axId val="669941968"/>
        <c:axId val="669959024"/>
      </c:barChart>
      <c:catAx>
        <c:axId val="66994196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669959024"/>
        <c:crosses val="autoZero"/>
        <c:auto val="1"/>
        <c:lblAlgn val="ctr"/>
        <c:lblOffset val="100"/>
        <c:noMultiLvlLbl val="0"/>
      </c:catAx>
      <c:valAx>
        <c:axId val="6699590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out"/>
        <c:tickLblPos val="nextTo"/>
        <c:spPr>
          <a:noFill/>
          <a:ln w="1905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69941968"/>
        <c:crosses val="autoZero"/>
        <c:crossBetween val="between"/>
      </c:valAx>
      <c:spPr>
        <a:noFill/>
        <a:ln>
          <a:noFill/>
        </a:ln>
        <a:effectLst/>
      </c:spPr>
    </c:plotArea>
    <c:legend>
      <c:legendPos val="b"/>
      <c:layout>
        <c:manualLayout>
          <c:xMode val="edge"/>
          <c:yMode val="edge"/>
          <c:x val="0.47806848007635411"/>
          <c:y val="9.6621803088567423E-2"/>
          <c:w val="0.28857108770494599"/>
          <c:h val="0.134579747299029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9/22/2021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9/22/2021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 date_092021</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345046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 </a:t>
            </a:r>
            <a:r>
              <a:rPr lang="en-US" dirty="0" err="1"/>
              <a:t>TeleECHO</a:t>
            </a:r>
            <a:r>
              <a:rPr lang="en-US" dirty="0"/>
              <a:t> clinic in your area: </a:t>
            </a:r>
            <a:r>
              <a:rPr lang="en-US" dirty="0">
                <a:hlinkClick r:id="rId3"/>
              </a:rPr>
              <a:t>https://echo.unm.edu/locations-2/echo-hubs-superhubs-united-states/</a:t>
            </a:r>
            <a:endParaRPr lang="en-US" dirty="0"/>
          </a:p>
          <a:p>
            <a:r>
              <a:rPr lang="en-US" sz="1000" dirty="0"/>
              <a:t>AETC National HIV Curriculum: 6 core modules for self study; regularly updated; CME, CNE</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2532559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1519147"/>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3" y="3511263"/>
            <a:ext cx="7772399" cy="800100"/>
          </a:xfrm>
        </p:spPr>
        <p:txBody>
          <a:bodyPr anchor="t">
            <a:normAutofit/>
          </a:bodyPr>
          <a:lstStyle>
            <a:lvl1pPr marL="0" indent="0" algn="l">
              <a:buNone/>
              <a:defRPr sz="2000">
                <a:solidFill>
                  <a:srgbClr val="22222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a:prstGeom prst="rect">
            <a:avLst/>
          </a:prstGeo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61" y="4764530"/>
            <a:ext cx="4367299" cy="274320"/>
          </a:xfrm>
          <a:prstGeom prst="rect">
            <a:avLst/>
          </a:prstGeo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8" y="114300"/>
            <a:ext cx="2935231"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3" name="Rectangle 12"/>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5"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5" name="Rectangle 14"/>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7"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5"/>
          <p:cNvSpPr>
            <a:spLocks noGrp="1"/>
          </p:cNvSpPr>
          <p:nvPr>
            <p:ph type="title"/>
          </p:nvPr>
        </p:nvSpPr>
        <p:spPr>
          <a:xfrm>
            <a:off x="457204" y="205979"/>
            <a:ext cx="8315569" cy="857250"/>
          </a:xfrm>
        </p:spPr>
        <p:txBody>
          <a:bodyPr/>
          <a:lstStyle>
            <a:lvl1pPr>
              <a:defRPr sz="3600">
                <a:latin typeface="+mj-lt"/>
                <a:cs typeface="Calibri" panose="020F0502020204030204" pitchFamily="34" charset="0"/>
              </a:defRPr>
            </a:lvl1pPr>
          </a:lstStyle>
          <a:p>
            <a:r>
              <a:rPr lang="en-US"/>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20" name="Rectangle 19"/>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Date Placeholder 3"/>
          <p:cNvSpPr>
            <a:spLocks noGrp="1"/>
          </p:cNvSpPr>
          <p:nvPr>
            <p:ph type="dt" sz="half" idx="12"/>
          </p:nvPr>
        </p:nvSpPr>
        <p:spPr>
          <a:xfrm>
            <a:off x="7707129" y="4771814"/>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24" name="Footer Placeholder 4"/>
          <p:cNvSpPr>
            <a:spLocks noGrp="1"/>
          </p:cNvSpPr>
          <p:nvPr>
            <p:ph type="ftr" sz="quarter" idx="3"/>
          </p:nvPr>
        </p:nvSpPr>
        <p:spPr>
          <a:xfrm>
            <a:off x="3339833" y="4771814"/>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
        <p:nvSpPr>
          <p:cNvPr id="11" name="Slide Number Placeholder 8"/>
          <p:cNvSpPr>
            <a:spLocks noGrp="1"/>
          </p:cNvSpPr>
          <p:nvPr>
            <p:ph type="sldNum" sz="quarter" idx="11"/>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2" name="Rectangle 11"/>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4"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0198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8" name="Title 15"/>
          <p:cNvSpPr>
            <a:spLocks noGrp="1"/>
          </p:cNvSpPr>
          <p:nvPr>
            <p:ph type="title"/>
          </p:nvPr>
        </p:nvSpPr>
        <p:spPr>
          <a:xfrm>
            <a:off x="457204" y="205979"/>
            <a:ext cx="8315569" cy="857250"/>
          </a:xfrm>
        </p:spPr>
        <p:txBody>
          <a:bodyPr/>
          <a:lstStyle>
            <a:lvl1pPr>
              <a:defRPr sz="3600"/>
            </a:lvl1pPr>
          </a:lstStyle>
          <a:p>
            <a:r>
              <a:rPr lang="en-US"/>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2" name="Rectangle 11"/>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ate Placeholder 3"/>
          <p:cNvSpPr>
            <a:spLocks noGrp="1"/>
          </p:cNvSpPr>
          <p:nvPr>
            <p:ph type="dt" sz="half" idx="12"/>
          </p:nvPr>
        </p:nvSpPr>
        <p:spPr>
          <a:xfrm>
            <a:off x="7707129" y="4771814"/>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9" name="Footer Placeholder 4"/>
          <p:cNvSpPr>
            <a:spLocks noGrp="1"/>
          </p:cNvSpPr>
          <p:nvPr>
            <p:ph type="ftr" sz="quarter" idx="3"/>
          </p:nvPr>
        </p:nvSpPr>
        <p:spPr>
          <a:xfrm>
            <a:off x="3339833" y="4771814"/>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
        <p:nvSpPr>
          <p:cNvPr id="16" name="Slide Number Placeholder 8"/>
          <p:cNvSpPr>
            <a:spLocks noGrp="1"/>
          </p:cNvSpPr>
          <p:nvPr>
            <p:ph type="sldNum" sz="quarter" idx="11"/>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7" name="Rectangle 16"/>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8"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989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Tree>
    <p:extLst>
      <p:ext uri="{BB962C8B-B14F-4D97-AF65-F5344CB8AC3E}">
        <p14:creationId xmlns:p14="http://schemas.microsoft.com/office/powerpoint/2010/main" val="25856178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2" name="Rectangle 11"/>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4"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8"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8" y="1165225"/>
            <a:ext cx="6135687" cy="1225154"/>
          </a:xfrm>
        </p:spPr>
        <p:txBody>
          <a:bodyPr anchor="b"/>
          <a:lstStyle>
            <a:lvl1pPr marL="0" indent="0">
              <a:buNone/>
              <a:defRPr sz="2000">
                <a:solidFill>
                  <a:srgbClr val="22222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3" name="Rectangle 12"/>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5"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5"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4" name="Rectangle 13"/>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6"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3" y="1233452"/>
            <a:ext cx="3890108" cy="479822"/>
          </a:xfrm>
        </p:spPr>
        <p:txBody>
          <a:bodyPr anchor="b">
            <a:noAutofit/>
          </a:bodyPr>
          <a:lstStyle>
            <a:lvl1pPr marL="0" indent="0" algn="l">
              <a:buNone/>
              <a:defRPr sz="28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1806543"/>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3" y="1233452"/>
            <a:ext cx="4038599" cy="479822"/>
          </a:xfrm>
        </p:spPr>
        <p:txBody>
          <a:bodyPr anchor="b">
            <a:noAutofit/>
          </a:bodyPr>
          <a:lstStyle>
            <a:lvl1pPr marL="0" indent="0" algn="l">
              <a:buNone/>
              <a:defRPr sz="28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3" y="1806543"/>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sp>
        <p:nvSpPr>
          <p:cNvPr id="13" name="Slide Number Placeholder 8"/>
          <p:cNvSpPr>
            <a:spLocks noGrp="1"/>
          </p:cNvSpPr>
          <p:nvPr>
            <p:ph type="sldNum" sz="quarter" idx="11"/>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5" name="Rectangle 14"/>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6"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79"/>
            <a:ext cx="8315569" cy="857250"/>
          </a:xfrm>
        </p:spPr>
        <p:txBody>
          <a:bodyPr/>
          <a:lstStyle>
            <a:lvl1pPr>
              <a:defRPr sz="36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8531788" y="4729412"/>
            <a:ext cx="548640" cy="297180"/>
          </a:xfrm>
          <a:prstGeom prst="bracketPair">
            <a:avLst>
              <a:gd name="adj" fmla="val 17949"/>
            </a:avLst>
          </a:prstGeom>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3" name="Rectangle 12"/>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5"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1788" y="4729412"/>
            <a:ext cx="548640" cy="297180"/>
          </a:xfrm>
          <a:prstGeom prst="bracketPair">
            <a:avLst>
              <a:gd name="adj" fmla="val 17949"/>
            </a:avLst>
          </a:prstGeom>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1" name="Rectangle 10"/>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3"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31788" y="4729412"/>
            <a:ext cx="548640" cy="297180"/>
          </a:xfrm>
          <a:prstGeom prst="bracketPair">
            <a:avLst>
              <a:gd name="adj" fmla="val 17949"/>
            </a:avLst>
          </a:prstGeom>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a:xfrm>
            <a:off x="7719757" y="4764530"/>
            <a:ext cx="738443" cy="274320"/>
          </a:xfrm>
          <a:prstGeom prst="rect">
            <a:avLst/>
          </a:prstGeom>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a:xfrm>
            <a:off x="3352461" y="4764530"/>
            <a:ext cx="4367299" cy="274320"/>
          </a:xfrm>
          <a:prstGeom prst="rect">
            <a:avLst/>
          </a:prstGeom>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lvl1pPr>
              <a:defRPr sz="3600"/>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1" name="Rectangle 10"/>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3"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5"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5"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61" y="4764530"/>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4" name="Rectangle 13"/>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16"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5"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2" name="Title Placeholder 1"/>
          <p:cNvSpPr>
            <a:spLocks noGrp="1"/>
          </p:cNvSpPr>
          <p:nvPr>
            <p:ph type="title"/>
          </p:nvPr>
        </p:nvSpPr>
        <p:spPr>
          <a:xfrm>
            <a:off x="457204" y="205979"/>
            <a:ext cx="8315569" cy="8572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4"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200" y="4698066"/>
            <a:ext cx="1302037" cy="445434"/>
          </a:xfrm>
          <a:prstGeom prst="rect">
            <a:avLst/>
          </a:prstGeom>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200" y="4705350"/>
            <a:ext cx="1302037" cy="445434"/>
          </a:xfrm>
          <a:prstGeom prst="rect">
            <a:avLst/>
          </a:prstGeom>
        </p:spPr>
      </p:pic>
      <p:sp>
        <p:nvSpPr>
          <p:cNvPr id="12" name="Rectangle 11"/>
          <p:cNvSpPr/>
          <p:nvPr userDrawn="1"/>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ate Placeholder 3"/>
          <p:cNvSpPr>
            <a:spLocks noGrp="1"/>
          </p:cNvSpPr>
          <p:nvPr>
            <p:ph type="dt" sz="half" idx="2"/>
          </p:nvPr>
        </p:nvSpPr>
        <p:spPr>
          <a:xfrm>
            <a:off x="7707129" y="4771814"/>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9" name="Footer Placeholder 4"/>
          <p:cNvSpPr>
            <a:spLocks noGrp="1"/>
          </p:cNvSpPr>
          <p:nvPr>
            <p:ph type="ftr" sz="quarter" idx="3"/>
          </p:nvPr>
        </p:nvSpPr>
        <p:spPr>
          <a:xfrm>
            <a:off x="3339833" y="4771814"/>
            <a:ext cx="4367299"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3572" y="4705350"/>
            <a:ext cx="1302037" cy="445434"/>
          </a:xfrm>
          <a:prstGeom prst="rect">
            <a:avLst/>
          </a:prstGeom>
        </p:spPr>
      </p:pic>
      <p:sp>
        <p:nvSpPr>
          <p:cNvPr id="21" name="Slide Number Placeholder 8"/>
          <p:cNvSpPr>
            <a:spLocks noGrp="1"/>
          </p:cNvSpPr>
          <p:nvPr>
            <p:ph type="sldNum" sz="quarter" idx="4"/>
          </p:nvPr>
        </p:nvSpPr>
        <p:spPr>
          <a:xfrm>
            <a:off x="8531788" y="4729412"/>
            <a:ext cx="548640" cy="297180"/>
          </a:xfrm>
          <a:prstGeom prst="bracketPair">
            <a:avLst>
              <a:gd name="adj" fmla="val 17949"/>
            </a:avLst>
          </a:prstGeom>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22" name="Rectangle 21"/>
          <p:cNvSpPr/>
          <p:nvPr userDrawn="1"/>
        </p:nvSpPr>
        <p:spPr>
          <a:xfrm>
            <a:off x="8458199"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23" name="Slide Number Placeholder 8"/>
          <p:cNvSpPr txBox="1">
            <a:spLocks/>
          </p:cNvSpPr>
          <p:nvPr userDrawn="1"/>
        </p:nvSpPr>
        <p:spPr>
          <a:xfrm>
            <a:off x="8519160" y="4736696"/>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9995-A1BE-BF4E-BC5F-5A773C9D0009}" type="slidenum">
              <a:rPr lang="en-US" smtClean="0">
                <a:solidFill>
                  <a:srgbClr val="FFFFFF"/>
                </a:solidFill>
              </a:rPr>
              <a:pPr/>
              <a:t>‹#›</a:t>
            </a:fld>
            <a:endParaRPr lang="en-US"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 id="2147483812" r:id="rId13"/>
  </p:sldLayoutIdLst>
  <p:hf sldNum="0" hdr="0" ftr="0" dt="0"/>
  <p:txStyles>
    <p:titleStyle>
      <a:lvl1pPr algn="l" defTabSz="914377"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891" indent="-228594" algn="l" defTabSz="914377"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64" indent="-228594" algn="l" defTabSz="914377"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15" indent="-228594" algn="l" defTabSz="914377"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28" indent="-228594" algn="l" defTabSz="914377"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41" indent="-228594" algn="l" defTabSz="914377"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scaetc.org/" TargetMode="External"/><Relationship Id="rId3" Type="http://schemas.openxmlformats.org/officeDocument/2006/relationships/hyperlink" Target="http://nccc.ucsf.edu/" TargetMode="External"/><Relationship Id="rId7" Type="http://schemas.openxmlformats.org/officeDocument/2006/relationships/hyperlink" Target="mailto:scaetcecho@salud.unm.edu"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echo.unm.edu/" TargetMode="External"/><Relationship Id="rId9" Type="http://schemas.openxmlformats.org/officeDocument/2006/relationships/hyperlink" Target="https://hsc.unm.edu/scaetc/local-partners/ouhsc.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3" y="1885950"/>
            <a:ext cx="8229599" cy="1352467"/>
          </a:xfrm>
        </p:spPr>
        <p:txBody>
          <a:bodyPr/>
          <a:lstStyle/>
          <a:p>
            <a:pPr algn="ctr"/>
            <a:r>
              <a:rPr lang="en-US" sz="3600" dirty="0">
                <a:cs typeface="Arial"/>
              </a:rPr>
              <a:t>HIV &amp; Aging:</a:t>
            </a:r>
            <a:br>
              <a:rPr lang="en-US" sz="3600" dirty="0">
                <a:cs typeface="Arial"/>
              </a:rPr>
            </a:br>
            <a:r>
              <a:rPr lang="en-US" sz="3600" dirty="0">
                <a:cs typeface="Arial"/>
              </a:rPr>
              <a:t>The Greying of the HIV Pandemic</a:t>
            </a:r>
            <a:endParaRPr lang="en-US" sz="3600" dirty="0"/>
          </a:p>
        </p:txBody>
      </p:sp>
      <p:sp>
        <p:nvSpPr>
          <p:cNvPr id="4" name="Rectangle 3"/>
          <p:cNvSpPr/>
          <p:nvPr/>
        </p:nvSpPr>
        <p:spPr>
          <a:xfrm>
            <a:off x="1219206" y="3292737"/>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Clinical Vignette 3</a:t>
            </a:r>
          </a:p>
        </p:txBody>
      </p:sp>
      <p:sp>
        <p:nvSpPr>
          <p:cNvPr id="3" name="Content Placeholder 2"/>
          <p:cNvSpPr>
            <a:spLocks noGrp="1"/>
          </p:cNvSpPr>
          <p:nvPr>
            <p:ph idx="1"/>
          </p:nvPr>
        </p:nvSpPr>
        <p:spPr>
          <a:xfrm>
            <a:off x="381001" y="1123950"/>
            <a:ext cx="8229598" cy="3505200"/>
          </a:xfrm>
        </p:spPr>
        <p:txBody>
          <a:bodyPr>
            <a:noAutofit/>
          </a:bodyPr>
          <a:lstStyle/>
          <a:p>
            <a:pPr>
              <a:spcBef>
                <a:spcPts val="0"/>
              </a:spcBef>
            </a:pPr>
            <a:r>
              <a:rPr lang="en-US" sz="2000" b="1" dirty="0"/>
              <a:t>Clinical</a:t>
            </a:r>
          </a:p>
          <a:p>
            <a:pPr lvl="1">
              <a:spcBef>
                <a:spcPts val="0"/>
              </a:spcBef>
            </a:pPr>
            <a:r>
              <a:rPr lang="en-US" sz="1800" dirty="0"/>
              <a:t>69 </a:t>
            </a:r>
            <a:r>
              <a:rPr lang="en-US" sz="1800" dirty="0" err="1"/>
              <a:t>yo</a:t>
            </a:r>
            <a:r>
              <a:rPr lang="en-US" sz="1800" dirty="0"/>
              <a:t> man; generally well, self-</a:t>
            </a:r>
            <a:r>
              <a:rPr lang="en-US" sz="1800" dirty="0" err="1"/>
              <a:t>cath</a:t>
            </a:r>
            <a:r>
              <a:rPr lang="en-US" sz="1800" dirty="0"/>
              <a:t>, BMI 31.6</a:t>
            </a:r>
          </a:p>
          <a:p>
            <a:pPr>
              <a:spcBef>
                <a:spcPts val="0"/>
              </a:spcBef>
            </a:pPr>
            <a:r>
              <a:rPr lang="en-US" sz="2000" b="1" dirty="0"/>
              <a:t>Meds</a:t>
            </a:r>
          </a:p>
          <a:p>
            <a:pPr lvl="1">
              <a:spcBef>
                <a:spcPts val="0"/>
              </a:spcBef>
            </a:pPr>
            <a:r>
              <a:rPr lang="en-US" sz="1800" dirty="0"/>
              <a:t>Abacavir/lamivudine/dolutegravir, fluconazole, cetirizine, pregabalin, trazodone, ondansetron, finasteride, d</a:t>
            </a:r>
            <a:r>
              <a:rPr lang="it-IT" sz="1800" dirty="0"/>
              <a:t>ocusate </a:t>
            </a:r>
          </a:p>
          <a:p>
            <a:pPr>
              <a:spcBef>
                <a:spcPts val="0"/>
              </a:spcBef>
            </a:pPr>
            <a:r>
              <a:rPr lang="en-US" sz="2000" b="1" dirty="0"/>
              <a:t>Labs</a:t>
            </a:r>
          </a:p>
          <a:p>
            <a:pPr lvl="1">
              <a:spcBef>
                <a:spcPts val="0"/>
              </a:spcBef>
            </a:pPr>
            <a:r>
              <a:rPr lang="en-US" sz="1800" dirty="0"/>
              <a:t>CD4 276/17%, HIV not detected by PCR</a:t>
            </a:r>
          </a:p>
          <a:p>
            <a:r>
              <a:rPr lang="en-US" sz="2000" b="1" dirty="0"/>
              <a:t>Summary</a:t>
            </a:r>
          </a:p>
          <a:p>
            <a:pPr lvl="1"/>
            <a:r>
              <a:rPr lang="en-US" sz="1800" dirty="0"/>
              <a:t>Stable on ART with good HIV VL suppression but delayed CD4 reconstitution</a:t>
            </a:r>
          </a:p>
          <a:p>
            <a:pPr lvl="1"/>
            <a:r>
              <a:rPr lang="en-US" sz="1800" dirty="0"/>
              <a:t>Main difficulty is with urinary issues</a:t>
            </a:r>
          </a:p>
          <a:p>
            <a:pPr marL="85725" indent="0">
              <a:spcBef>
                <a:spcPts val="0"/>
              </a:spcBef>
              <a:buNone/>
            </a:pPr>
            <a:endParaRPr lang="en-US" sz="1800" dirty="0"/>
          </a:p>
        </p:txBody>
      </p:sp>
    </p:spTree>
    <p:extLst>
      <p:ext uri="{BB962C8B-B14F-4D97-AF65-F5344CB8AC3E}">
        <p14:creationId xmlns:p14="http://schemas.microsoft.com/office/powerpoint/2010/main" val="3642409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The greying of global HIV:</a:t>
            </a:r>
            <a:br>
              <a:rPr lang="en-US" sz="2800" dirty="0"/>
            </a:br>
            <a:r>
              <a:rPr lang="en-US" sz="2800" dirty="0"/>
              <a:t>People aged 50+ living with HIV by sex</a:t>
            </a:r>
          </a:p>
        </p:txBody>
      </p:sp>
      <p:pic>
        <p:nvPicPr>
          <p:cNvPr id="7" name="Picture 6"/>
          <p:cNvPicPr>
            <a:picLocks noChangeAspect="1"/>
          </p:cNvPicPr>
          <p:nvPr/>
        </p:nvPicPr>
        <p:blipFill rotWithShape="1">
          <a:blip r:embed="rId2"/>
          <a:srcRect t="6916"/>
          <a:stretch/>
        </p:blipFill>
        <p:spPr>
          <a:xfrm>
            <a:off x="914400" y="1098167"/>
            <a:ext cx="7239000" cy="3515657"/>
          </a:xfrm>
          <a:prstGeom prst="rect">
            <a:avLst/>
          </a:prstGeom>
        </p:spPr>
      </p:pic>
      <p:sp>
        <p:nvSpPr>
          <p:cNvPr id="8" name="Rectangle 7"/>
          <p:cNvSpPr/>
          <p:nvPr/>
        </p:nvSpPr>
        <p:spPr>
          <a:xfrm>
            <a:off x="3441621" y="4758933"/>
            <a:ext cx="2273379" cy="307777"/>
          </a:xfrm>
          <a:prstGeom prst="rect">
            <a:avLst/>
          </a:prstGeom>
        </p:spPr>
        <p:txBody>
          <a:bodyPr wrap="none">
            <a:spAutoFit/>
          </a:bodyPr>
          <a:lstStyle/>
          <a:p>
            <a:r>
              <a:rPr lang="en-US" sz="1400" dirty="0">
                <a:solidFill>
                  <a:schemeClr val="bg1"/>
                </a:solidFill>
              </a:rPr>
              <a:t>https://aidsinfo.unaids.org/</a:t>
            </a:r>
          </a:p>
        </p:txBody>
      </p:sp>
      <p:sp>
        <p:nvSpPr>
          <p:cNvPr id="3" name="TextBox 2"/>
          <p:cNvSpPr txBox="1"/>
          <p:nvPr/>
        </p:nvSpPr>
        <p:spPr>
          <a:xfrm rot="16200000">
            <a:off x="570464" y="2424731"/>
            <a:ext cx="958917" cy="338554"/>
          </a:xfrm>
          <a:prstGeom prst="rect">
            <a:avLst/>
          </a:prstGeom>
          <a:solidFill>
            <a:schemeClr val="bg1"/>
          </a:solidFill>
        </p:spPr>
        <p:txBody>
          <a:bodyPr wrap="none" rtlCol="0">
            <a:spAutoFit/>
          </a:bodyPr>
          <a:lstStyle/>
          <a:p>
            <a:r>
              <a:rPr lang="en-US" sz="1600" b="1" dirty="0"/>
              <a:t>Number</a:t>
            </a:r>
          </a:p>
        </p:txBody>
      </p:sp>
      <p:sp>
        <p:nvSpPr>
          <p:cNvPr id="9" name="TextBox 8"/>
          <p:cNvSpPr txBox="1"/>
          <p:nvPr/>
        </p:nvSpPr>
        <p:spPr>
          <a:xfrm>
            <a:off x="3048000" y="4310570"/>
            <a:ext cx="1409360" cy="276999"/>
          </a:xfrm>
          <a:prstGeom prst="rect">
            <a:avLst/>
          </a:prstGeom>
          <a:solidFill>
            <a:schemeClr val="bg1"/>
          </a:solidFill>
        </p:spPr>
        <p:txBody>
          <a:bodyPr wrap="none" rtlCol="0">
            <a:spAutoFit/>
          </a:bodyPr>
          <a:lstStyle/>
          <a:p>
            <a:r>
              <a:rPr lang="en-US" sz="1200" b="1" dirty="0"/>
              <a:t>Females 50+ est.</a:t>
            </a:r>
          </a:p>
        </p:txBody>
      </p:sp>
      <p:sp>
        <p:nvSpPr>
          <p:cNvPr id="10" name="TextBox 9"/>
          <p:cNvSpPr txBox="1"/>
          <p:nvPr/>
        </p:nvSpPr>
        <p:spPr>
          <a:xfrm>
            <a:off x="4614988" y="4310570"/>
            <a:ext cx="1221809" cy="276999"/>
          </a:xfrm>
          <a:prstGeom prst="rect">
            <a:avLst/>
          </a:prstGeom>
          <a:solidFill>
            <a:schemeClr val="bg1"/>
          </a:solidFill>
        </p:spPr>
        <p:txBody>
          <a:bodyPr wrap="none" rtlCol="0">
            <a:spAutoFit/>
          </a:bodyPr>
          <a:lstStyle/>
          <a:p>
            <a:r>
              <a:rPr lang="en-US" sz="1200" b="1" dirty="0"/>
              <a:t>Males 50+ est.</a:t>
            </a:r>
          </a:p>
        </p:txBody>
      </p:sp>
      <p:pic>
        <p:nvPicPr>
          <p:cNvPr id="6" name="Picture 5"/>
          <p:cNvPicPr>
            <a:picLocks noChangeAspect="1"/>
          </p:cNvPicPr>
          <p:nvPr/>
        </p:nvPicPr>
        <p:blipFill>
          <a:blip r:embed="rId3"/>
          <a:stretch>
            <a:fillRect/>
          </a:stretch>
        </p:blipFill>
        <p:spPr>
          <a:xfrm>
            <a:off x="6590960" y="4400550"/>
            <a:ext cx="1282130" cy="251193"/>
          </a:xfrm>
          <a:prstGeom prst="rect">
            <a:avLst/>
          </a:prstGeom>
        </p:spPr>
      </p:pic>
    </p:spTree>
    <p:extLst>
      <p:ext uri="{BB962C8B-B14F-4D97-AF65-F5344CB8AC3E}">
        <p14:creationId xmlns:p14="http://schemas.microsoft.com/office/powerpoint/2010/main" val="391937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Numbers of people over the age of 50 </a:t>
            </a:r>
            <a:br>
              <a:rPr lang="en-US" sz="3200" dirty="0"/>
            </a:br>
            <a:r>
              <a:rPr lang="en-US" sz="3200" dirty="0"/>
              <a:t>living with HIV in 2020</a:t>
            </a:r>
          </a:p>
        </p:txBody>
      </p:sp>
      <p:pic>
        <p:nvPicPr>
          <p:cNvPr id="5" name="Picture 4"/>
          <p:cNvPicPr>
            <a:picLocks noChangeAspect="1"/>
          </p:cNvPicPr>
          <p:nvPr/>
        </p:nvPicPr>
        <p:blipFill rotWithShape="1">
          <a:blip r:embed="rId2"/>
          <a:srcRect t="3950"/>
          <a:stretch/>
        </p:blipFill>
        <p:spPr>
          <a:xfrm>
            <a:off x="609600" y="1200149"/>
            <a:ext cx="7772400" cy="3329591"/>
          </a:xfrm>
          <a:prstGeom prst="rect">
            <a:avLst/>
          </a:prstGeom>
        </p:spPr>
      </p:pic>
      <p:sp>
        <p:nvSpPr>
          <p:cNvPr id="6" name="Rectangle 5"/>
          <p:cNvSpPr/>
          <p:nvPr/>
        </p:nvSpPr>
        <p:spPr>
          <a:xfrm>
            <a:off x="762000" y="2529304"/>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2495550"/>
            <a:ext cx="931665" cy="338554"/>
          </a:xfrm>
          <a:prstGeom prst="rect">
            <a:avLst/>
          </a:prstGeom>
          <a:noFill/>
        </p:spPr>
        <p:txBody>
          <a:bodyPr wrap="none" rtlCol="0">
            <a:spAutoFit/>
          </a:bodyPr>
          <a:lstStyle/>
          <a:p>
            <a:r>
              <a:rPr lang="en-US" sz="1600" b="1" dirty="0"/>
              <a:t>&gt;23,000</a:t>
            </a:r>
          </a:p>
        </p:txBody>
      </p:sp>
      <p:sp>
        <p:nvSpPr>
          <p:cNvPr id="8" name="Rectangle 7"/>
          <p:cNvSpPr/>
          <p:nvPr/>
        </p:nvSpPr>
        <p:spPr>
          <a:xfrm>
            <a:off x="762000" y="2910304"/>
            <a:ext cx="228600" cy="228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0600" y="2841523"/>
            <a:ext cx="1508746" cy="338554"/>
          </a:xfrm>
          <a:prstGeom prst="rect">
            <a:avLst/>
          </a:prstGeom>
          <a:noFill/>
        </p:spPr>
        <p:txBody>
          <a:bodyPr wrap="none" rtlCol="0">
            <a:spAutoFit/>
          </a:bodyPr>
          <a:lstStyle/>
          <a:p>
            <a:r>
              <a:rPr lang="en-US" sz="1600" b="1" dirty="0"/>
              <a:t>8,100 - 23,000</a:t>
            </a:r>
          </a:p>
        </p:txBody>
      </p:sp>
      <p:sp>
        <p:nvSpPr>
          <p:cNvPr id="10" name="Rectangle 9"/>
          <p:cNvSpPr/>
          <p:nvPr/>
        </p:nvSpPr>
        <p:spPr>
          <a:xfrm>
            <a:off x="762000" y="3284616"/>
            <a:ext cx="2286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0600" y="3246588"/>
            <a:ext cx="1394934" cy="338554"/>
          </a:xfrm>
          <a:prstGeom prst="rect">
            <a:avLst/>
          </a:prstGeom>
          <a:noFill/>
        </p:spPr>
        <p:txBody>
          <a:bodyPr wrap="none" rtlCol="0">
            <a:spAutoFit/>
          </a:bodyPr>
          <a:lstStyle/>
          <a:p>
            <a:r>
              <a:rPr lang="en-US" sz="1600" b="1" dirty="0"/>
              <a:t>1,900 - 8,100</a:t>
            </a:r>
          </a:p>
        </p:txBody>
      </p:sp>
      <p:sp>
        <p:nvSpPr>
          <p:cNvPr id="12" name="Rectangle 11"/>
          <p:cNvSpPr/>
          <p:nvPr/>
        </p:nvSpPr>
        <p:spPr>
          <a:xfrm>
            <a:off x="762000" y="3674706"/>
            <a:ext cx="228600" cy="228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90600" y="3602174"/>
            <a:ext cx="817853" cy="338554"/>
          </a:xfrm>
          <a:prstGeom prst="rect">
            <a:avLst/>
          </a:prstGeom>
          <a:noFill/>
        </p:spPr>
        <p:txBody>
          <a:bodyPr wrap="none" rtlCol="0">
            <a:spAutoFit/>
          </a:bodyPr>
          <a:lstStyle/>
          <a:p>
            <a:r>
              <a:rPr lang="en-US" sz="1600" b="1" dirty="0"/>
              <a:t>&lt;1,900</a:t>
            </a:r>
          </a:p>
        </p:txBody>
      </p:sp>
      <p:sp>
        <p:nvSpPr>
          <p:cNvPr id="14" name="Rectangle 13"/>
          <p:cNvSpPr/>
          <p:nvPr/>
        </p:nvSpPr>
        <p:spPr>
          <a:xfrm>
            <a:off x="762000" y="4102218"/>
            <a:ext cx="228600" cy="2286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3226" y="3944966"/>
            <a:ext cx="1906291" cy="584775"/>
          </a:xfrm>
          <a:prstGeom prst="rect">
            <a:avLst/>
          </a:prstGeom>
          <a:noFill/>
        </p:spPr>
        <p:txBody>
          <a:bodyPr wrap="none" rtlCol="0">
            <a:spAutoFit/>
          </a:bodyPr>
          <a:lstStyle/>
          <a:p>
            <a:r>
              <a:rPr lang="en-US" sz="1600" b="1" dirty="0"/>
              <a:t>No data</a:t>
            </a:r>
          </a:p>
          <a:p>
            <a:r>
              <a:rPr lang="en-US" sz="1600" b="1" dirty="0"/>
              <a:t>Not reported here</a:t>
            </a:r>
          </a:p>
        </p:txBody>
      </p:sp>
      <p:pic>
        <p:nvPicPr>
          <p:cNvPr id="16" name="Picture 15"/>
          <p:cNvPicPr>
            <a:picLocks noChangeAspect="1"/>
          </p:cNvPicPr>
          <p:nvPr/>
        </p:nvPicPr>
        <p:blipFill>
          <a:blip r:embed="rId3"/>
          <a:stretch>
            <a:fillRect/>
          </a:stretch>
        </p:blipFill>
        <p:spPr>
          <a:xfrm>
            <a:off x="6553200" y="4382694"/>
            <a:ext cx="869016" cy="170256"/>
          </a:xfrm>
          <a:prstGeom prst="rect">
            <a:avLst/>
          </a:prstGeom>
        </p:spPr>
      </p:pic>
      <p:sp>
        <p:nvSpPr>
          <p:cNvPr id="17" name="Rectangle 16"/>
          <p:cNvSpPr/>
          <p:nvPr/>
        </p:nvSpPr>
        <p:spPr>
          <a:xfrm>
            <a:off x="3670221" y="4758933"/>
            <a:ext cx="2273379" cy="307777"/>
          </a:xfrm>
          <a:prstGeom prst="rect">
            <a:avLst/>
          </a:prstGeom>
        </p:spPr>
        <p:txBody>
          <a:bodyPr wrap="none">
            <a:spAutoFit/>
          </a:bodyPr>
          <a:lstStyle/>
          <a:p>
            <a:r>
              <a:rPr lang="en-US" sz="1400" dirty="0">
                <a:solidFill>
                  <a:schemeClr val="bg1"/>
                </a:solidFill>
              </a:rPr>
              <a:t>https://aidsinfo.unaids.org/</a:t>
            </a:r>
          </a:p>
        </p:txBody>
      </p:sp>
    </p:spTree>
    <p:extLst>
      <p:ext uri="{BB962C8B-B14F-4D97-AF65-F5344CB8AC3E}">
        <p14:creationId xmlns:p14="http://schemas.microsoft.com/office/powerpoint/2010/main" val="4220306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Demographic data in the USA, 2018</a:t>
            </a:r>
          </a:p>
        </p:txBody>
      </p:sp>
      <p:sp>
        <p:nvSpPr>
          <p:cNvPr id="3" name="Content Placeholder 2"/>
          <p:cNvSpPr>
            <a:spLocks noGrp="1"/>
          </p:cNvSpPr>
          <p:nvPr>
            <p:ph idx="1"/>
          </p:nvPr>
        </p:nvSpPr>
        <p:spPr>
          <a:xfrm>
            <a:off x="457204" y="1195428"/>
            <a:ext cx="3581396" cy="3275474"/>
          </a:xfrm>
        </p:spPr>
        <p:txBody>
          <a:bodyPr>
            <a:normAutofit fontScale="92500" lnSpcReduction="10000"/>
          </a:bodyPr>
          <a:lstStyle/>
          <a:p>
            <a:r>
              <a:rPr lang="en-US" b="1" dirty="0"/>
              <a:t>People with HIV</a:t>
            </a:r>
          </a:p>
          <a:p>
            <a:pPr lvl="1"/>
            <a:r>
              <a:rPr lang="en-US" sz="2000" dirty="0"/>
              <a:t>1,039,680 </a:t>
            </a:r>
          </a:p>
          <a:p>
            <a:pPr lvl="1"/>
            <a:r>
              <a:rPr lang="en-US" sz="2000" dirty="0"/>
              <a:t>35.3% aged 55+</a:t>
            </a:r>
          </a:p>
          <a:p>
            <a:r>
              <a:rPr lang="en-US" b="1" dirty="0"/>
              <a:t>New HIV diagnoses</a:t>
            </a:r>
            <a:endParaRPr lang="en-US" sz="2800" b="1" dirty="0"/>
          </a:p>
          <a:p>
            <a:pPr lvl="1"/>
            <a:r>
              <a:rPr lang="en-US" sz="2000" dirty="0"/>
              <a:t>37,864 </a:t>
            </a:r>
          </a:p>
          <a:p>
            <a:pPr lvl="1"/>
            <a:r>
              <a:rPr lang="en-US" sz="2000" dirty="0"/>
              <a:t>10.1% aged 55+</a:t>
            </a:r>
          </a:p>
          <a:p>
            <a:r>
              <a:rPr lang="en-US" sz="2200" b="1" dirty="0"/>
              <a:t>Mortality</a:t>
            </a:r>
          </a:p>
          <a:p>
            <a:pPr lvl="1"/>
            <a:r>
              <a:rPr lang="en-US" sz="2000" dirty="0"/>
              <a:t>15,819</a:t>
            </a:r>
          </a:p>
          <a:p>
            <a:pPr lvl="1"/>
            <a:r>
              <a:rPr lang="en-US" sz="2000" dirty="0"/>
              <a:t>56.2% aged 55+</a:t>
            </a:r>
          </a:p>
        </p:txBody>
      </p:sp>
      <p:sp>
        <p:nvSpPr>
          <p:cNvPr id="4" name="Rectangle 3"/>
          <p:cNvSpPr/>
          <p:nvPr/>
        </p:nvSpPr>
        <p:spPr>
          <a:xfrm>
            <a:off x="3132930" y="4783798"/>
            <a:ext cx="3496470" cy="307777"/>
          </a:xfrm>
          <a:prstGeom prst="rect">
            <a:avLst/>
          </a:prstGeom>
        </p:spPr>
        <p:txBody>
          <a:bodyPr wrap="none">
            <a:spAutoFit/>
          </a:bodyPr>
          <a:lstStyle/>
          <a:p>
            <a:r>
              <a:rPr lang="en-US" sz="1400" dirty="0">
                <a:solidFill>
                  <a:schemeClr val="bg1"/>
                </a:solidFill>
              </a:rPr>
              <a:t>https://aidsvu.org/local-data/united-states/</a:t>
            </a:r>
          </a:p>
        </p:txBody>
      </p:sp>
      <p:pic>
        <p:nvPicPr>
          <p:cNvPr id="7" name="Picture 6"/>
          <p:cNvPicPr>
            <a:picLocks noChangeAspect="1"/>
          </p:cNvPicPr>
          <p:nvPr/>
        </p:nvPicPr>
        <p:blipFill rotWithShape="1">
          <a:blip r:embed="rId2"/>
          <a:srcRect t="95451" b="1072"/>
          <a:stretch/>
        </p:blipFill>
        <p:spPr>
          <a:xfrm>
            <a:off x="76199" y="4476749"/>
            <a:ext cx="8929342" cy="184207"/>
          </a:xfrm>
          <a:prstGeom prst="rect">
            <a:avLst/>
          </a:prstGeom>
        </p:spPr>
      </p:pic>
      <p:pic>
        <p:nvPicPr>
          <p:cNvPr id="11" name="Picture 10"/>
          <p:cNvPicPr>
            <a:picLocks noChangeAspect="1"/>
          </p:cNvPicPr>
          <p:nvPr/>
        </p:nvPicPr>
        <p:blipFill rotWithShape="1">
          <a:blip r:embed="rId3"/>
          <a:srcRect b="3475"/>
          <a:stretch/>
        </p:blipFill>
        <p:spPr>
          <a:xfrm>
            <a:off x="3813703" y="1657350"/>
            <a:ext cx="5191838" cy="2696557"/>
          </a:xfrm>
          <a:prstGeom prst="rect">
            <a:avLst/>
          </a:prstGeom>
        </p:spPr>
      </p:pic>
      <p:sp>
        <p:nvSpPr>
          <p:cNvPr id="12" name="Rectangle 11"/>
          <p:cNvSpPr/>
          <p:nvPr/>
        </p:nvSpPr>
        <p:spPr>
          <a:xfrm>
            <a:off x="4466524" y="1340355"/>
            <a:ext cx="3886195" cy="307777"/>
          </a:xfrm>
          <a:prstGeom prst="rect">
            <a:avLst/>
          </a:prstGeom>
        </p:spPr>
        <p:txBody>
          <a:bodyPr wrap="square">
            <a:spAutoFit/>
          </a:bodyPr>
          <a:lstStyle/>
          <a:p>
            <a:r>
              <a:rPr lang="en-US" sz="1400" b="1" dirty="0">
                <a:latin typeface="Arial" panose="020B0604020202020204" pitchFamily="34" charset="0"/>
              </a:rPr>
              <a:t>Rates of Persons, aged 55+, Living with HIV</a:t>
            </a:r>
            <a:endParaRPr lang="en-US" sz="1400" b="1" dirty="0"/>
          </a:p>
        </p:txBody>
      </p:sp>
    </p:spTree>
    <p:extLst>
      <p:ext uri="{BB962C8B-B14F-4D97-AF65-F5344CB8AC3E}">
        <p14:creationId xmlns:p14="http://schemas.microsoft.com/office/powerpoint/2010/main" val="222748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HIV+ over the age of 55</a:t>
            </a:r>
          </a:p>
        </p:txBody>
      </p:sp>
      <p:pic>
        <p:nvPicPr>
          <p:cNvPr id="3" name="Picture 2"/>
          <p:cNvPicPr>
            <a:picLocks noChangeAspect="1"/>
          </p:cNvPicPr>
          <p:nvPr/>
        </p:nvPicPr>
        <p:blipFill rotWithShape="1">
          <a:blip r:embed="rId2"/>
          <a:srcRect l="1873" t="19750" r="53171" b="8470"/>
          <a:stretch/>
        </p:blipFill>
        <p:spPr>
          <a:xfrm>
            <a:off x="1398629" y="1648755"/>
            <a:ext cx="1828800" cy="1107811"/>
          </a:xfrm>
          <a:prstGeom prst="rect">
            <a:avLst/>
          </a:prstGeom>
        </p:spPr>
      </p:pic>
      <p:pic>
        <p:nvPicPr>
          <p:cNvPr id="4" name="Picture 3"/>
          <p:cNvPicPr>
            <a:picLocks noChangeAspect="1"/>
          </p:cNvPicPr>
          <p:nvPr/>
        </p:nvPicPr>
        <p:blipFill rotWithShape="1">
          <a:blip r:embed="rId3"/>
          <a:srcRect l="2034" t="15707" r="49157" b="14660"/>
          <a:stretch/>
        </p:blipFill>
        <p:spPr>
          <a:xfrm>
            <a:off x="1398629" y="3316850"/>
            <a:ext cx="1828800" cy="1143000"/>
          </a:xfrm>
          <a:prstGeom prst="rect">
            <a:avLst/>
          </a:prstGeom>
        </p:spPr>
      </p:pic>
      <p:pic>
        <p:nvPicPr>
          <p:cNvPr id="5" name="Picture 4"/>
          <p:cNvPicPr>
            <a:picLocks noChangeAspect="1"/>
          </p:cNvPicPr>
          <p:nvPr/>
        </p:nvPicPr>
        <p:blipFill rotWithShape="1">
          <a:blip r:embed="rId4"/>
          <a:srcRect l="2034" t="14855" r="50177" b="10319"/>
          <a:stretch/>
        </p:blipFill>
        <p:spPr>
          <a:xfrm>
            <a:off x="5701360" y="1504951"/>
            <a:ext cx="2014400" cy="1295400"/>
          </a:xfrm>
          <a:prstGeom prst="rect">
            <a:avLst/>
          </a:prstGeom>
        </p:spPr>
      </p:pic>
      <p:pic>
        <p:nvPicPr>
          <p:cNvPr id="6" name="Picture 5"/>
          <p:cNvPicPr>
            <a:picLocks noChangeAspect="1"/>
          </p:cNvPicPr>
          <p:nvPr/>
        </p:nvPicPr>
        <p:blipFill rotWithShape="1">
          <a:blip r:embed="rId5"/>
          <a:srcRect t="15383" r="57141"/>
          <a:stretch/>
        </p:blipFill>
        <p:spPr>
          <a:xfrm>
            <a:off x="5692987" y="3316234"/>
            <a:ext cx="1927013" cy="1286575"/>
          </a:xfrm>
          <a:prstGeom prst="rect">
            <a:avLst/>
          </a:prstGeom>
        </p:spPr>
      </p:pic>
      <p:sp>
        <p:nvSpPr>
          <p:cNvPr id="7" name="TextBox 6"/>
          <p:cNvSpPr txBox="1"/>
          <p:nvPr/>
        </p:nvSpPr>
        <p:spPr>
          <a:xfrm>
            <a:off x="393273" y="1175878"/>
            <a:ext cx="4134465" cy="369332"/>
          </a:xfrm>
          <a:prstGeom prst="rect">
            <a:avLst/>
          </a:prstGeom>
          <a:noFill/>
        </p:spPr>
        <p:txBody>
          <a:bodyPr wrap="none" rtlCol="0">
            <a:spAutoFit/>
          </a:bodyPr>
          <a:lstStyle/>
          <a:p>
            <a:r>
              <a:rPr lang="en-US" b="1" u="sng" dirty="0"/>
              <a:t>Proportion with a </a:t>
            </a:r>
            <a:r>
              <a:rPr lang="en-US" b="1" u="sng" dirty="0">
                <a:solidFill>
                  <a:srgbClr val="C00000"/>
                </a:solidFill>
              </a:rPr>
              <a:t>late HIV diagnosis</a:t>
            </a:r>
          </a:p>
        </p:txBody>
      </p:sp>
      <p:sp>
        <p:nvSpPr>
          <p:cNvPr id="8" name="TextBox 7"/>
          <p:cNvSpPr txBox="1"/>
          <p:nvPr/>
        </p:nvSpPr>
        <p:spPr>
          <a:xfrm>
            <a:off x="745934" y="2863946"/>
            <a:ext cx="3365024" cy="369332"/>
          </a:xfrm>
          <a:prstGeom prst="rect">
            <a:avLst/>
          </a:prstGeom>
          <a:noFill/>
        </p:spPr>
        <p:txBody>
          <a:bodyPr wrap="none" rtlCol="0">
            <a:spAutoFit/>
          </a:bodyPr>
          <a:lstStyle/>
          <a:p>
            <a:r>
              <a:rPr lang="en-US" b="1" u="sng" dirty="0"/>
              <a:t>Proportion </a:t>
            </a:r>
            <a:r>
              <a:rPr lang="en-US" b="1" u="sng" dirty="0">
                <a:solidFill>
                  <a:srgbClr val="C00000"/>
                </a:solidFill>
              </a:rPr>
              <a:t>linked to HIV care</a:t>
            </a:r>
          </a:p>
        </p:txBody>
      </p:sp>
      <p:sp>
        <p:nvSpPr>
          <p:cNvPr id="9" name="TextBox 8"/>
          <p:cNvSpPr txBox="1"/>
          <p:nvPr/>
        </p:nvSpPr>
        <p:spPr>
          <a:xfrm>
            <a:off x="4891396" y="1200150"/>
            <a:ext cx="3877985" cy="369332"/>
          </a:xfrm>
          <a:prstGeom prst="rect">
            <a:avLst/>
          </a:prstGeom>
          <a:noFill/>
        </p:spPr>
        <p:txBody>
          <a:bodyPr wrap="none" rtlCol="0">
            <a:spAutoFit/>
          </a:bodyPr>
          <a:lstStyle/>
          <a:p>
            <a:r>
              <a:rPr lang="en-US" b="1" u="sng" dirty="0"/>
              <a:t>Proportion who </a:t>
            </a:r>
            <a:r>
              <a:rPr lang="en-US" b="1" u="sng" dirty="0">
                <a:solidFill>
                  <a:srgbClr val="C00000"/>
                </a:solidFill>
              </a:rPr>
              <a:t>received HIV care</a:t>
            </a:r>
          </a:p>
        </p:txBody>
      </p:sp>
      <p:sp>
        <p:nvSpPr>
          <p:cNvPr id="10" name="TextBox 9"/>
          <p:cNvSpPr txBox="1"/>
          <p:nvPr/>
        </p:nvSpPr>
        <p:spPr>
          <a:xfrm>
            <a:off x="4564719" y="2893126"/>
            <a:ext cx="4570482" cy="369332"/>
          </a:xfrm>
          <a:prstGeom prst="rect">
            <a:avLst/>
          </a:prstGeom>
          <a:noFill/>
        </p:spPr>
        <p:txBody>
          <a:bodyPr wrap="none" rtlCol="0">
            <a:spAutoFit/>
          </a:bodyPr>
          <a:lstStyle/>
          <a:p>
            <a:r>
              <a:rPr lang="en-US" b="1" u="sng" dirty="0"/>
              <a:t>Proportion who were </a:t>
            </a:r>
            <a:r>
              <a:rPr lang="en-US" b="1" u="sng" dirty="0">
                <a:solidFill>
                  <a:srgbClr val="C00000"/>
                </a:solidFill>
              </a:rPr>
              <a:t>virally suppressed</a:t>
            </a:r>
          </a:p>
        </p:txBody>
      </p:sp>
      <p:pic>
        <p:nvPicPr>
          <p:cNvPr id="11" name="Picture 10"/>
          <p:cNvPicPr>
            <a:picLocks noChangeAspect="1"/>
          </p:cNvPicPr>
          <p:nvPr/>
        </p:nvPicPr>
        <p:blipFill rotWithShape="1">
          <a:blip r:embed="rId2"/>
          <a:srcRect l="1873" t="19750" r="55573" b="8470"/>
          <a:stretch/>
        </p:blipFill>
        <p:spPr>
          <a:xfrm>
            <a:off x="1339294" y="1554074"/>
            <a:ext cx="1947471" cy="1246277"/>
          </a:xfrm>
          <a:prstGeom prst="rect">
            <a:avLst/>
          </a:prstGeom>
        </p:spPr>
      </p:pic>
      <p:pic>
        <p:nvPicPr>
          <p:cNvPr id="12" name="Picture 11"/>
          <p:cNvPicPr>
            <a:picLocks noChangeAspect="1"/>
          </p:cNvPicPr>
          <p:nvPr/>
        </p:nvPicPr>
        <p:blipFill rotWithShape="1">
          <a:blip r:embed="rId3"/>
          <a:srcRect l="2034" t="15707" r="50702" b="14660"/>
          <a:stretch/>
        </p:blipFill>
        <p:spPr>
          <a:xfrm>
            <a:off x="1316899" y="3287046"/>
            <a:ext cx="1992260" cy="1285872"/>
          </a:xfrm>
          <a:prstGeom prst="rect">
            <a:avLst/>
          </a:prstGeom>
        </p:spPr>
      </p:pic>
      <p:sp>
        <p:nvSpPr>
          <p:cNvPr id="13" name="Rectangle 12"/>
          <p:cNvSpPr/>
          <p:nvPr/>
        </p:nvSpPr>
        <p:spPr>
          <a:xfrm>
            <a:off x="2904330" y="4783798"/>
            <a:ext cx="3496470" cy="307777"/>
          </a:xfrm>
          <a:prstGeom prst="rect">
            <a:avLst/>
          </a:prstGeom>
        </p:spPr>
        <p:txBody>
          <a:bodyPr wrap="none">
            <a:spAutoFit/>
          </a:bodyPr>
          <a:lstStyle/>
          <a:p>
            <a:r>
              <a:rPr lang="en-US" sz="1400" dirty="0">
                <a:solidFill>
                  <a:schemeClr val="bg1"/>
                </a:solidFill>
              </a:rPr>
              <a:t>https://aidsvu.org/local-data/united-states/</a:t>
            </a:r>
          </a:p>
        </p:txBody>
      </p:sp>
      <p:sp>
        <p:nvSpPr>
          <p:cNvPr id="14" name="Rounded Rectangle 13"/>
          <p:cNvSpPr/>
          <p:nvPr/>
        </p:nvSpPr>
        <p:spPr>
          <a:xfrm>
            <a:off x="1143000" y="2547477"/>
            <a:ext cx="2166159" cy="2528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453841" y="2547477"/>
            <a:ext cx="2166159" cy="2528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62600" y="4324350"/>
            <a:ext cx="2166159" cy="2528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150374" y="4324350"/>
            <a:ext cx="2166159" cy="2528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78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closer look at Texas, 2018</a:t>
            </a:r>
          </a:p>
        </p:txBody>
      </p:sp>
      <p:pic>
        <p:nvPicPr>
          <p:cNvPr id="6" name="Picture 5"/>
          <p:cNvPicPr>
            <a:picLocks noChangeAspect="1"/>
          </p:cNvPicPr>
          <p:nvPr/>
        </p:nvPicPr>
        <p:blipFill rotWithShape="1">
          <a:blip r:embed="rId2"/>
          <a:srcRect t="95451" b="1072"/>
          <a:stretch/>
        </p:blipFill>
        <p:spPr>
          <a:xfrm>
            <a:off x="228600" y="4476750"/>
            <a:ext cx="8474537" cy="174849"/>
          </a:xfrm>
          <a:prstGeom prst="rect">
            <a:avLst/>
          </a:prstGeom>
        </p:spPr>
      </p:pic>
      <p:sp>
        <p:nvSpPr>
          <p:cNvPr id="8" name="Rectangle 7"/>
          <p:cNvSpPr/>
          <p:nvPr/>
        </p:nvSpPr>
        <p:spPr>
          <a:xfrm>
            <a:off x="2751930" y="4783798"/>
            <a:ext cx="3496470" cy="307777"/>
          </a:xfrm>
          <a:prstGeom prst="rect">
            <a:avLst/>
          </a:prstGeom>
        </p:spPr>
        <p:txBody>
          <a:bodyPr wrap="none">
            <a:spAutoFit/>
          </a:bodyPr>
          <a:lstStyle/>
          <a:p>
            <a:r>
              <a:rPr lang="en-US" sz="1400" dirty="0">
                <a:solidFill>
                  <a:schemeClr val="bg1"/>
                </a:solidFill>
              </a:rPr>
              <a:t>https://aidsvu.org/local-data/united-states/</a:t>
            </a:r>
          </a:p>
        </p:txBody>
      </p:sp>
      <p:pic>
        <p:nvPicPr>
          <p:cNvPr id="3" name="Picture 2"/>
          <p:cNvPicPr>
            <a:picLocks noChangeAspect="1"/>
          </p:cNvPicPr>
          <p:nvPr/>
        </p:nvPicPr>
        <p:blipFill rotWithShape="1">
          <a:blip r:embed="rId3"/>
          <a:srcRect l="33117" t="22151" r="32260" b="34231"/>
          <a:stretch/>
        </p:blipFill>
        <p:spPr>
          <a:xfrm>
            <a:off x="723902" y="1318720"/>
            <a:ext cx="3200400" cy="3061252"/>
          </a:xfrm>
          <a:prstGeom prst="rect">
            <a:avLst/>
          </a:prstGeom>
        </p:spPr>
      </p:pic>
      <p:sp>
        <p:nvSpPr>
          <p:cNvPr id="4" name="Rectangle 3"/>
          <p:cNvSpPr/>
          <p:nvPr/>
        </p:nvSpPr>
        <p:spPr>
          <a:xfrm>
            <a:off x="4375354" y="994331"/>
            <a:ext cx="4191000" cy="3416320"/>
          </a:xfrm>
          <a:prstGeom prst="rect">
            <a:avLst/>
          </a:prstGeom>
        </p:spPr>
        <p:txBody>
          <a:bodyPr wrap="square">
            <a:spAutoFit/>
          </a:bodyPr>
          <a:lstStyle/>
          <a:p>
            <a:pPr marL="285750" indent="-285750">
              <a:buFont typeface="Arial" panose="020B0604020202020204" pitchFamily="34" charset="0"/>
              <a:buChar char="•"/>
            </a:pPr>
            <a:r>
              <a:rPr lang="en-US" b="1" dirty="0"/>
              <a:t>Prevalence</a:t>
            </a:r>
          </a:p>
          <a:p>
            <a:pPr marL="742950" lvl="1" indent="-285750">
              <a:buFont typeface="Arial" panose="020B0604020202020204" pitchFamily="34" charset="0"/>
              <a:buChar char="•"/>
            </a:pPr>
            <a:r>
              <a:rPr lang="en-US" dirty="0"/>
              <a:t>91,764 </a:t>
            </a:r>
            <a:r>
              <a:rPr lang="en-US" dirty="0">
                <a:solidFill>
                  <a:srgbClr val="111111"/>
                </a:solidFill>
              </a:rPr>
              <a:t>people with HIV</a:t>
            </a:r>
          </a:p>
          <a:p>
            <a:pPr marL="742950" lvl="1" indent="-285750">
              <a:buFont typeface="Arial" panose="020B0604020202020204" pitchFamily="34" charset="0"/>
              <a:buChar char="•"/>
            </a:pPr>
            <a:r>
              <a:rPr lang="en-US" b="1" dirty="0">
                <a:solidFill>
                  <a:srgbClr val="C00000"/>
                </a:solidFill>
              </a:rPr>
              <a:t>24,317 (26.5%) </a:t>
            </a:r>
            <a:r>
              <a:rPr lang="en-US" dirty="0">
                <a:solidFill>
                  <a:srgbClr val="111111"/>
                </a:solidFill>
              </a:rPr>
              <a:t>55+ </a:t>
            </a:r>
            <a:r>
              <a:rPr lang="en-US" dirty="0" err="1">
                <a:solidFill>
                  <a:srgbClr val="111111"/>
                </a:solidFill>
              </a:rPr>
              <a:t>yrs</a:t>
            </a:r>
            <a:r>
              <a:rPr lang="en-US" dirty="0">
                <a:solidFill>
                  <a:srgbClr val="111111"/>
                </a:solidFill>
              </a:rPr>
              <a:t> of age</a:t>
            </a:r>
            <a:endParaRPr lang="en-US" b="1" dirty="0"/>
          </a:p>
          <a:p>
            <a:pPr marL="285750" indent="-285750">
              <a:buFont typeface="Arial" panose="020B0604020202020204" pitchFamily="34" charset="0"/>
              <a:buChar char="•"/>
            </a:pPr>
            <a:r>
              <a:rPr lang="en-US" b="1" dirty="0"/>
              <a:t>Incidence</a:t>
            </a:r>
          </a:p>
          <a:p>
            <a:pPr marL="742950" lvl="1" indent="-285750">
              <a:buFont typeface="Arial" panose="020B0604020202020204" pitchFamily="34" charset="0"/>
              <a:buChar char="•"/>
            </a:pPr>
            <a:r>
              <a:rPr lang="en-US" dirty="0"/>
              <a:t>4,388 new infections</a:t>
            </a:r>
          </a:p>
          <a:p>
            <a:pPr marL="742950" lvl="1" indent="-285750">
              <a:buFont typeface="Arial" panose="020B0604020202020204" pitchFamily="34" charset="0"/>
              <a:buChar char="•"/>
            </a:pPr>
            <a:r>
              <a:rPr lang="en-US" b="1" dirty="0">
                <a:solidFill>
                  <a:srgbClr val="C00000"/>
                </a:solidFill>
              </a:rPr>
              <a:t>338 (7.7%) </a:t>
            </a:r>
            <a:r>
              <a:rPr lang="en-US" dirty="0">
                <a:solidFill>
                  <a:srgbClr val="111111"/>
                </a:solidFill>
              </a:rPr>
              <a:t>55+ </a:t>
            </a:r>
            <a:r>
              <a:rPr lang="en-US" dirty="0" err="1">
                <a:solidFill>
                  <a:srgbClr val="111111"/>
                </a:solidFill>
              </a:rPr>
              <a:t>yrs</a:t>
            </a:r>
            <a:r>
              <a:rPr lang="en-US" dirty="0">
                <a:solidFill>
                  <a:srgbClr val="111111"/>
                </a:solidFill>
              </a:rPr>
              <a:t> of age</a:t>
            </a:r>
          </a:p>
          <a:p>
            <a:pPr marL="285750" indent="-285750">
              <a:buFont typeface="Arial" panose="020B0604020202020204" pitchFamily="34" charset="0"/>
              <a:buChar char="•"/>
            </a:pPr>
            <a:r>
              <a:rPr lang="en-US" b="1" dirty="0" err="1">
                <a:solidFill>
                  <a:srgbClr val="111111"/>
                </a:solidFill>
              </a:rPr>
              <a:t>PrEP</a:t>
            </a:r>
            <a:r>
              <a:rPr lang="en-US" dirty="0">
                <a:solidFill>
                  <a:srgbClr val="111111"/>
                </a:solidFill>
              </a:rPr>
              <a:t> (Pre-exposure prophylaxis)</a:t>
            </a:r>
          </a:p>
          <a:p>
            <a:pPr marL="742950" lvl="1" indent="-285750">
              <a:buFont typeface="Arial" panose="020B0604020202020204" pitchFamily="34" charset="0"/>
              <a:buChar char="•"/>
            </a:pPr>
            <a:r>
              <a:rPr lang="en-US" dirty="0"/>
              <a:t>16,319 users of </a:t>
            </a:r>
            <a:r>
              <a:rPr lang="en-US" dirty="0" err="1"/>
              <a:t>PrEP</a:t>
            </a:r>
            <a:endParaRPr lang="en-US" dirty="0"/>
          </a:p>
          <a:p>
            <a:pPr marL="742950" lvl="1" indent="-285750">
              <a:buFont typeface="Arial" panose="020B0604020202020204" pitchFamily="34" charset="0"/>
              <a:buChar char="•"/>
            </a:pPr>
            <a:r>
              <a:rPr lang="en-US" b="1" dirty="0">
                <a:solidFill>
                  <a:srgbClr val="C00000"/>
                </a:solidFill>
              </a:rPr>
              <a:t>1,294 (7.9%) </a:t>
            </a:r>
            <a:r>
              <a:rPr lang="en-US" dirty="0">
                <a:solidFill>
                  <a:srgbClr val="111111"/>
                </a:solidFill>
              </a:rPr>
              <a:t>55+ </a:t>
            </a:r>
            <a:r>
              <a:rPr lang="en-US" dirty="0" err="1">
                <a:solidFill>
                  <a:srgbClr val="111111"/>
                </a:solidFill>
              </a:rPr>
              <a:t>yrs</a:t>
            </a:r>
            <a:r>
              <a:rPr lang="en-US" dirty="0">
                <a:solidFill>
                  <a:srgbClr val="111111"/>
                </a:solidFill>
              </a:rPr>
              <a:t> of age</a:t>
            </a:r>
          </a:p>
          <a:p>
            <a:pPr marL="285750" indent="-285750">
              <a:buFont typeface="Arial" panose="020B0604020202020204" pitchFamily="34" charset="0"/>
              <a:buChar char="•"/>
            </a:pPr>
            <a:r>
              <a:rPr lang="en-US" b="1" dirty="0">
                <a:solidFill>
                  <a:srgbClr val="111111"/>
                </a:solidFill>
              </a:rPr>
              <a:t>Mortality</a:t>
            </a:r>
          </a:p>
          <a:p>
            <a:pPr marL="742950" lvl="1" indent="-285750">
              <a:buFont typeface="Arial" panose="020B0604020202020204" pitchFamily="34" charset="0"/>
              <a:buChar char="•"/>
            </a:pPr>
            <a:r>
              <a:rPr lang="en-US" dirty="0">
                <a:solidFill>
                  <a:srgbClr val="111111"/>
                </a:solidFill>
              </a:rPr>
              <a:t>1,308 deaths</a:t>
            </a:r>
          </a:p>
          <a:p>
            <a:pPr marL="742950" lvl="1" indent="-285750">
              <a:buFont typeface="Arial" panose="020B0604020202020204" pitchFamily="34" charset="0"/>
              <a:buChar char="•"/>
            </a:pPr>
            <a:r>
              <a:rPr lang="en-US" b="1" dirty="0">
                <a:solidFill>
                  <a:srgbClr val="C00000"/>
                </a:solidFill>
              </a:rPr>
              <a:t>590 (45.1%) </a:t>
            </a:r>
            <a:r>
              <a:rPr lang="en-US" dirty="0">
                <a:solidFill>
                  <a:srgbClr val="111111"/>
                </a:solidFill>
              </a:rPr>
              <a:t>55+ </a:t>
            </a:r>
            <a:r>
              <a:rPr lang="en-US" dirty="0" err="1">
                <a:solidFill>
                  <a:srgbClr val="111111"/>
                </a:solidFill>
              </a:rPr>
              <a:t>yrs</a:t>
            </a:r>
            <a:r>
              <a:rPr lang="en-US" dirty="0">
                <a:solidFill>
                  <a:srgbClr val="111111"/>
                </a:solidFill>
              </a:rPr>
              <a:t> of age</a:t>
            </a:r>
          </a:p>
        </p:txBody>
      </p:sp>
      <p:sp>
        <p:nvSpPr>
          <p:cNvPr id="9" name="Rectangle 8"/>
          <p:cNvSpPr/>
          <p:nvPr/>
        </p:nvSpPr>
        <p:spPr>
          <a:xfrm>
            <a:off x="373631" y="1032632"/>
            <a:ext cx="3886195" cy="307777"/>
          </a:xfrm>
          <a:prstGeom prst="rect">
            <a:avLst/>
          </a:prstGeom>
        </p:spPr>
        <p:txBody>
          <a:bodyPr wrap="square">
            <a:spAutoFit/>
          </a:bodyPr>
          <a:lstStyle/>
          <a:p>
            <a:r>
              <a:rPr lang="en-US" sz="1400" b="1" dirty="0">
                <a:latin typeface="Arial" panose="020B0604020202020204" pitchFamily="34" charset="0"/>
              </a:rPr>
              <a:t>Rates of Persons, aged 55+, living with HIV</a:t>
            </a:r>
            <a:endParaRPr lang="en-US" sz="1400" b="1" dirty="0"/>
          </a:p>
        </p:txBody>
      </p:sp>
    </p:spTree>
    <p:extLst>
      <p:ext uri="{BB962C8B-B14F-4D97-AF65-F5344CB8AC3E}">
        <p14:creationId xmlns:p14="http://schemas.microsoft.com/office/powerpoint/2010/main" val="1781383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Survival With HIV/AIDS: The Way It Was</a:t>
            </a:r>
          </a:p>
        </p:txBody>
      </p:sp>
      <p:sp>
        <p:nvSpPr>
          <p:cNvPr id="3" name="Content Placeholder 2"/>
          <p:cNvSpPr>
            <a:spLocks noGrp="1"/>
          </p:cNvSpPr>
          <p:nvPr>
            <p:ph idx="1"/>
          </p:nvPr>
        </p:nvSpPr>
        <p:spPr/>
        <p:txBody>
          <a:bodyPr>
            <a:noAutofit/>
          </a:bodyPr>
          <a:lstStyle/>
          <a:p>
            <a:r>
              <a:rPr lang="en-US" dirty="0"/>
              <a:t>Median survival time of the first 505 patients diagnosed with HIV/AIDS in San Francisco was 11 months.</a:t>
            </a:r>
          </a:p>
          <a:p>
            <a:r>
              <a:rPr lang="en-US" dirty="0"/>
              <a:t>Median survival time following AIDS onset in a prospective cohort of 2,647 men with HIV in Baltimore, Chicago, Los Angeles, and Pittsburgh.</a:t>
            </a:r>
          </a:p>
          <a:p>
            <a:pPr lvl="1"/>
            <a:r>
              <a:rPr lang="en-US" sz="2000" dirty="0"/>
              <a:t>11.6 months in 1984-1985 </a:t>
            </a:r>
          </a:p>
          <a:p>
            <a:pPr lvl="1"/>
            <a:r>
              <a:rPr lang="en-US" sz="2000" dirty="0"/>
              <a:t>19.5 months in 1988-1989</a:t>
            </a:r>
          </a:p>
          <a:p>
            <a:pPr lvl="1"/>
            <a:r>
              <a:rPr lang="en-US" sz="2000" dirty="0"/>
              <a:t>17.2 months in 1990-1991</a:t>
            </a:r>
          </a:p>
        </p:txBody>
      </p:sp>
      <p:sp>
        <p:nvSpPr>
          <p:cNvPr id="5" name="Rectangle 4"/>
          <p:cNvSpPr/>
          <p:nvPr/>
        </p:nvSpPr>
        <p:spPr>
          <a:xfrm>
            <a:off x="2881773" y="4702576"/>
            <a:ext cx="3366627" cy="415498"/>
          </a:xfrm>
          <a:prstGeom prst="rect">
            <a:avLst/>
          </a:prstGeom>
        </p:spPr>
        <p:txBody>
          <a:bodyPr wrap="none">
            <a:spAutoFit/>
          </a:bodyPr>
          <a:lstStyle/>
          <a:p>
            <a:r>
              <a:rPr lang="en-US" sz="1050" dirty="0" err="1">
                <a:solidFill>
                  <a:schemeClr val="bg1"/>
                </a:solidFill>
              </a:rPr>
              <a:t>Bacchetti</a:t>
            </a:r>
            <a:r>
              <a:rPr lang="en-US" sz="1050" dirty="0">
                <a:solidFill>
                  <a:schemeClr val="bg1"/>
                </a:solidFill>
              </a:rPr>
              <a:t>  et al. J Infect Dis. 1988;157(5):1044-7</a:t>
            </a:r>
          </a:p>
          <a:p>
            <a:r>
              <a:rPr lang="en-US" sz="1050" dirty="0">
                <a:solidFill>
                  <a:schemeClr val="bg1"/>
                </a:solidFill>
              </a:rPr>
              <a:t>Jacobson et al </a:t>
            </a:r>
            <a:r>
              <a:rPr lang="pl-PL" sz="1050" dirty="0">
                <a:solidFill>
                  <a:schemeClr val="bg1"/>
                </a:solidFill>
              </a:rPr>
              <a:t>Am J Epidemiol. 1993;138(11):952-64</a:t>
            </a:r>
            <a:endParaRPr lang="en-US" sz="1050" dirty="0">
              <a:solidFill>
                <a:schemeClr val="bg1"/>
              </a:solidFill>
            </a:endParaRPr>
          </a:p>
        </p:txBody>
      </p:sp>
    </p:spTree>
    <p:extLst>
      <p:ext uri="{BB962C8B-B14F-4D97-AF65-F5344CB8AC3E}">
        <p14:creationId xmlns:p14="http://schemas.microsoft.com/office/powerpoint/2010/main" val="248437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Annual age-adjusted rates of death with HIV infection </a:t>
            </a:r>
            <a:br>
              <a:rPr lang="en-US" sz="2800" dirty="0"/>
            </a:br>
            <a:r>
              <a:rPr lang="en-US" sz="2800" dirty="0"/>
              <a:t>as the underlying cause, 1987−2018, United States</a:t>
            </a:r>
          </a:p>
        </p:txBody>
      </p:sp>
      <p:pic>
        <p:nvPicPr>
          <p:cNvPr id="3" name="Picture 2" descr="The age-adjusted rate of death with HIV as the underlying cause increased almost linearly from 6 deaths per 100,000 population in 1987 to 17 deaths per 100,000 population in 1994 and 1995, then decreased to 7 deaths per 100,000 population in 1997. Thereafter, the rate almost leveled off at about 5 deaths per 100,000 population up to 2003, after which it decreased slowly through 2018. The age-adjusted HIV death rate decreased 28% from 1995 to 1996, 46% from 1996 to 1997, and 18% from 1997 to 1998. After 1998, the annual percentage decrease ranged from 3% to 13%. &#10;&#10;The decrease in the rate in 1996 and 1997 was largely due to improvements in antiretroviral therapy. Prophylactic medications for opportunistic infections and the prevention of HIV infection may also have contributed to this decrease. The slowing of the rate after 1998 may reflect a lack of access to or effectiveness of therapy among some persons. Possible reasons for this include delay in diagnosis of HIV infection until symptoms have occurred, inadequate treatment after diagnosis, difficulty in adherence to medication regimens, and development of viral resistance to therapy. Other barriers to effective therapy include failure to be linked to care or continuously engaged in care after diagnosis.&#10;&#10;To eliminate the effect of changes in the age distribution of the population, rates have been adjusted to appear as though the age distribution of the population in every year was the same as that of the US population in 2000 (the Public Health Service standard for age-adjustment). For comparison with data for 1999 and later, data for the years before 1999 were modified to appear as if the underlying cause had been selected according to ICD-10 rules instead of ICD-9 rules. &#10;&#10;The data for this slide come from death certificate data compiled by the National Center for Health Statistics.&#10;">
            <a:extLst>
              <a:ext uri="{FF2B5EF4-FFF2-40B4-BE49-F238E27FC236}">
                <a16:creationId xmlns:a16="http://schemas.microsoft.com/office/drawing/2014/main" id="{2F61D705-618F-4DD1-BAEB-279A9016669F}"/>
              </a:ext>
            </a:extLst>
          </p:cNvPr>
          <p:cNvPicPr>
            <a:picLocks noChangeAspect="1"/>
          </p:cNvPicPr>
          <p:nvPr/>
        </p:nvPicPr>
        <p:blipFill>
          <a:blip r:embed="rId2"/>
          <a:stretch>
            <a:fillRect/>
          </a:stretch>
        </p:blipFill>
        <p:spPr>
          <a:xfrm>
            <a:off x="685800" y="1276350"/>
            <a:ext cx="7397853" cy="3359676"/>
          </a:xfrm>
          <a:prstGeom prst="rect">
            <a:avLst/>
          </a:prstGeom>
        </p:spPr>
      </p:pic>
      <p:sp>
        <p:nvSpPr>
          <p:cNvPr id="4" name="Rectangle 3"/>
          <p:cNvSpPr/>
          <p:nvPr/>
        </p:nvSpPr>
        <p:spPr>
          <a:xfrm>
            <a:off x="2590800" y="4636026"/>
            <a:ext cx="4572000" cy="523220"/>
          </a:xfrm>
          <a:prstGeom prst="rect">
            <a:avLst/>
          </a:prstGeom>
        </p:spPr>
        <p:txBody>
          <a:bodyPr>
            <a:spAutoFit/>
          </a:bodyPr>
          <a:lstStyle/>
          <a:p>
            <a:r>
              <a:rPr lang="en-US" sz="1400" dirty="0">
                <a:solidFill>
                  <a:schemeClr val="bg1"/>
                </a:solidFill>
              </a:rPr>
              <a:t>https://www.cdc.gov/hiv/pdf/library/slidesets/cdc-hiv-surveillance-mortality-2018.pdf</a:t>
            </a:r>
          </a:p>
        </p:txBody>
      </p:sp>
    </p:spTree>
    <p:extLst>
      <p:ext uri="{BB962C8B-B14F-4D97-AF65-F5344CB8AC3E}">
        <p14:creationId xmlns:p14="http://schemas.microsoft.com/office/powerpoint/2010/main" val="370391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US" sz="3200" dirty="0"/>
              <a:t>Changing demographics in our outpatient clinic</a:t>
            </a:r>
          </a:p>
        </p:txBody>
      </p:sp>
      <p:sp>
        <p:nvSpPr>
          <p:cNvPr id="12" name="TextBox 11"/>
          <p:cNvSpPr txBox="1"/>
          <p:nvPr/>
        </p:nvSpPr>
        <p:spPr>
          <a:xfrm>
            <a:off x="3581400" y="4708693"/>
            <a:ext cx="2286000" cy="461665"/>
          </a:xfrm>
          <a:prstGeom prst="rect">
            <a:avLst/>
          </a:prstGeom>
          <a:noFill/>
        </p:spPr>
        <p:txBody>
          <a:bodyPr wrap="square" rtlCol="0">
            <a:spAutoFit/>
          </a:bodyPr>
          <a:lstStyle/>
          <a:p>
            <a:r>
              <a:rPr lang="en-US" sz="1200" dirty="0">
                <a:solidFill>
                  <a:schemeClr val="bg1"/>
                </a:solidFill>
              </a:rPr>
              <a:t>IDI, OUHSC </a:t>
            </a:r>
          </a:p>
          <a:p>
            <a:r>
              <a:rPr lang="en-US" sz="1200" dirty="0">
                <a:solidFill>
                  <a:schemeClr val="bg1"/>
                </a:solidFill>
              </a:rPr>
              <a:t>Data courtesy of M. Salvaggio</a:t>
            </a:r>
          </a:p>
        </p:txBody>
      </p:sp>
      <p:graphicFrame>
        <p:nvGraphicFramePr>
          <p:cNvPr id="9" name="Chart 8"/>
          <p:cNvGraphicFramePr>
            <a:graphicFrameLocks/>
          </p:cNvGraphicFramePr>
          <p:nvPr>
            <p:extLst>
              <p:ext uri="{D42A27DB-BD31-4B8C-83A1-F6EECF244321}">
                <p14:modId xmlns:p14="http://schemas.microsoft.com/office/powerpoint/2010/main" val="2579146989"/>
              </p:ext>
            </p:extLst>
          </p:nvPr>
        </p:nvGraphicFramePr>
        <p:xfrm>
          <a:off x="2133600" y="1223695"/>
          <a:ext cx="5867400"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484243" y="2215664"/>
            <a:ext cx="1752596" cy="646331"/>
          </a:xfrm>
          <a:prstGeom prst="rect">
            <a:avLst/>
          </a:prstGeom>
          <a:noFill/>
        </p:spPr>
        <p:txBody>
          <a:bodyPr wrap="square" rtlCol="0">
            <a:spAutoFit/>
          </a:bodyPr>
          <a:lstStyle/>
          <a:p>
            <a:pPr algn="ctr"/>
            <a:r>
              <a:rPr lang="en-US" b="1" dirty="0"/>
              <a:t>% Patients </a:t>
            </a:r>
          </a:p>
          <a:p>
            <a:pPr algn="ctr"/>
            <a:r>
              <a:rPr lang="en-US" b="1" dirty="0"/>
              <a:t>in age group</a:t>
            </a:r>
          </a:p>
        </p:txBody>
      </p:sp>
    </p:spTree>
    <p:extLst>
      <p:ext uri="{BB962C8B-B14F-4D97-AF65-F5344CB8AC3E}">
        <p14:creationId xmlns:p14="http://schemas.microsoft.com/office/powerpoint/2010/main" val="3450945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759"/>
            <a:ext cx="8315569" cy="857250"/>
          </a:xfrm>
        </p:spPr>
        <p:txBody>
          <a:bodyPr>
            <a:noAutofit/>
          </a:bodyPr>
          <a:lstStyle/>
          <a:p>
            <a:pPr algn="ctr"/>
            <a:r>
              <a:rPr lang="en-US" sz="2800" dirty="0"/>
              <a:t>No Satisfaction: The effect of age + mileage</a:t>
            </a:r>
          </a:p>
        </p:txBody>
      </p:sp>
      <p:sp>
        <p:nvSpPr>
          <p:cNvPr id="14" name="TextBox 13"/>
          <p:cNvSpPr txBox="1"/>
          <p:nvPr/>
        </p:nvSpPr>
        <p:spPr>
          <a:xfrm>
            <a:off x="2194517" y="4781550"/>
            <a:ext cx="2850460" cy="276999"/>
          </a:xfrm>
          <a:prstGeom prst="rect">
            <a:avLst/>
          </a:prstGeom>
          <a:noFill/>
        </p:spPr>
        <p:txBody>
          <a:bodyPr wrap="none" rtlCol="0">
            <a:spAutoFit/>
          </a:bodyPr>
          <a:lstStyle/>
          <a:p>
            <a:r>
              <a:rPr lang="en-US" sz="1200" b="1" dirty="0">
                <a:solidFill>
                  <a:schemeClr val="bg1"/>
                </a:solidFill>
              </a:rPr>
              <a:t>Rolling Stones logo by John </a:t>
            </a:r>
            <a:r>
              <a:rPr lang="en-US" sz="1200" b="1" dirty="0" err="1">
                <a:solidFill>
                  <a:schemeClr val="bg1"/>
                </a:solidFill>
              </a:rPr>
              <a:t>Pasche</a:t>
            </a:r>
            <a:endParaRPr lang="en-US" sz="1200" b="1" dirty="0">
              <a:solidFill>
                <a:schemeClr val="bg1"/>
              </a:solidFill>
            </a:endParaRPr>
          </a:p>
        </p:txBody>
      </p:sp>
      <p:pic>
        <p:nvPicPr>
          <p:cNvPr id="15" name="Picture 14"/>
          <p:cNvPicPr>
            <a:picLocks noChangeAspect="1"/>
          </p:cNvPicPr>
          <p:nvPr/>
        </p:nvPicPr>
        <p:blipFill>
          <a:blip r:embed="rId2"/>
          <a:stretch>
            <a:fillRect/>
          </a:stretch>
        </p:blipFill>
        <p:spPr>
          <a:xfrm>
            <a:off x="1809939" y="1123950"/>
            <a:ext cx="3518931" cy="3518931"/>
          </a:xfrm>
          <a:prstGeom prst="rect">
            <a:avLst/>
          </a:prstGeom>
        </p:spPr>
      </p:pic>
      <p:grpSp>
        <p:nvGrpSpPr>
          <p:cNvPr id="9" name="Group 8"/>
          <p:cNvGrpSpPr/>
          <p:nvPr/>
        </p:nvGrpSpPr>
        <p:grpSpPr>
          <a:xfrm>
            <a:off x="219506" y="1127284"/>
            <a:ext cx="3394864" cy="3525317"/>
            <a:chOff x="-132960" y="1411777"/>
            <a:chExt cx="4526485" cy="4700423"/>
          </a:xfrm>
        </p:grpSpPr>
        <p:sp>
          <p:nvSpPr>
            <p:cNvPr id="10" name="TextBox 9"/>
            <p:cNvSpPr txBox="1"/>
            <p:nvPr/>
          </p:nvSpPr>
          <p:spPr>
            <a:xfrm>
              <a:off x="-132960" y="2220132"/>
              <a:ext cx="2195473" cy="861775"/>
            </a:xfrm>
            <a:prstGeom prst="rect">
              <a:avLst/>
            </a:prstGeom>
            <a:noFill/>
          </p:spPr>
          <p:txBody>
            <a:bodyPr wrap="none" rtlCol="0">
              <a:spAutoFit/>
            </a:bodyPr>
            <a:lstStyle/>
            <a:p>
              <a:r>
                <a:rPr lang="en-US" b="1" dirty="0"/>
                <a:t>Keith &amp; Mick:</a:t>
              </a:r>
            </a:p>
            <a:p>
              <a:r>
                <a:rPr lang="en-US" b="1" dirty="0"/>
                <a:t>Then</a:t>
              </a:r>
            </a:p>
          </p:txBody>
        </p:sp>
        <p:pic>
          <p:nvPicPr>
            <p:cNvPr id="6" name="Picture 5"/>
            <p:cNvPicPr>
              <a:picLocks noChangeAspect="1"/>
            </p:cNvPicPr>
            <p:nvPr/>
          </p:nvPicPr>
          <p:blipFill rotWithShape="1">
            <a:blip r:embed="rId3"/>
            <a:srcRect r="50118"/>
            <a:stretch/>
          </p:blipFill>
          <p:spPr>
            <a:xfrm>
              <a:off x="2428980" y="1411777"/>
              <a:ext cx="1964545" cy="4700423"/>
            </a:xfrm>
            <a:prstGeom prst="rect">
              <a:avLst/>
            </a:prstGeom>
          </p:spPr>
        </p:pic>
      </p:grpSp>
      <p:grpSp>
        <p:nvGrpSpPr>
          <p:cNvPr id="12" name="Group 11"/>
          <p:cNvGrpSpPr/>
          <p:nvPr/>
        </p:nvGrpSpPr>
        <p:grpSpPr>
          <a:xfrm>
            <a:off x="3614371" y="1127284"/>
            <a:ext cx="3399576" cy="3525317"/>
            <a:chOff x="4835070" y="1411777"/>
            <a:chExt cx="4532769" cy="4700423"/>
          </a:xfrm>
        </p:grpSpPr>
        <p:sp>
          <p:nvSpPr>
            <p:cNvPr id="11" name="TextBox 10"/>
            <p:cNvSpPr txBox="1"/>
            <p:nvPr/>
          </p:nvSpPr>
          <p:spPr>
            <a:xfrm>
              <a:off x="7121069" y="2214854"/>
              <a:ext cx="2246770" cy="861775"/>
            </a:xfrm>
            <a:prstGeom prst="rect">
              <a:avLst/>
            </a:prstGeom>
            <a:noFill/>
          </p:spPr>
          <p:txBody>
            <a:bodyPr wrap="none" rtlCol="0">
              <a:spAutoFit/>
            </a:bodyPr>
            <a:lstStyle/>
            <a:p>
              <a:r>
                <a:rPr lang="en-US" b="1" dirty="0"/>
                <a:t>Keith &amp; Mick:</a:t>
              </a:r>
            </a:p>
            <a:p>
              <a:r>
                <a:rPr lang="en-US" b="1" dirty="0"/>
                <a:t>More recently</a:t>
              </a:r>
            </a:p>
          </p:txBody>
        </p:sp>
        <p:pic>
          <p:nvPicPr>
            <p:cNvPr id="8" name="Picture 7"/>
            <p:cNvPicPr>
              <a:picLocks noChangeAspect="1"/>
            </p:cNvPicPr>
            <p:nvPr/>
          </p:nvPicPr>
          <p:blipFill rotWithShape="1">
            <a:blip r:embed="rId3"/>
            <a:srcRect l="51567"/>
            <a:stretch/>
          </p:blipFill>
          <p:spPr>
            <a:xfrm>
              <a:off x="4835070" y="1411777"/>
              <a:ext cx="1907475" cy="4700423"/>
            </a:xfrm>
            <a:prstGeom prst="rect">
              <a:avLst/>
            </a:prstGeom>
          </p:spPr>
        </p:pic>
      </p:grpSp>
      <p:grpSp>
        <p:nvGrpSpPr>
          <p:cNvPr id="5" name="Group 4"/>
          <p:cNvGrpSpPr/>
          <p:nvPr/>
        </p:nvGrpSpPr>
        <p:grpSpPr>
          <a:xfrm>
            <a:off x="6076003" y="2683746"/>
            <a:ext cx="2534597" cy="2021604"/>
            <a:chOff x="5822260" y="2413408"/>
            <a:chExt cx="2534597" cy="2021604"/>
          </a:xfrm>
        </p:grpSpPr>
        <p:pic>
          <p:nvPicPr>
            <p:cNvPr id="3" name="Picture 2"/>
            <p:cNvPicPr>
              <a:picLocks noChangeAspect="1"/>
            </p:cNvPicPr>
            <p:nvPr/>
          </p:nvPicPr>
          <p:blipFill>
            <a:blip r:embed="rId4"/>
            <a:stretch>
              <a:fillRect/>
            </a:stretch>
          </p:blipFill>
          <p:spPr>
            <a:xfrm>
              <a:off x="5822260" y="2413408"/>
              <a:ext cx="2513229" cy="1675067"/>
            </a:xfrm>
            <a:prstGeom prst="rect">
              <a:avLst/>
            </a:prstGeom>
          </p:spPr>
        </p:pic>
        <p:sp>
          <p:nvSpPr>
            <p:cNvPr id="4" name="TextBox 3"/>
            <p:cNvSpPr txBox="1"/>
            <p:nvPr/>
          </p:nvSpPr>
          <p:spPr>
            <a:xfrm>
              <a:off x="5822260" y="4096458"/>
              <a:ext cx="2534597" cy="338554"/>
            </a:xfrm>
            <a:prstGeom prst="rect">
              <a:avLst/>
            </a:prstGeom>
            <a:noFill/>
          </p:spPr>
          <p:txBody>
            <a:bodyPr wrap="square" rtlCol="0">
              <a:spAutoFit/>
            </a:bodyPr>
            <a:lstStyle/>
            <a:p>
              <a:r>
                <a:rPr lang="en-US" sz="1600" b="1" dirty="0"/>
                <a:t>Charlie Watts 1941-2021</a:t>
              </a:r>
            </a:p>
          </p:txBody>
        </p:sp>
      </p:grpSp>
    </p:spTree>
    <p:extLst>
      <p:ext uri="{BB962C8B-B14F-4D97-AF65-F5344CB8AC3E}">
        <p14:creationId xmlns:p14="http://schemas.microsoft.com/office/powerpoint/2010/main" val="22309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Conflict of interest disclosure statement</a:t>
            </a:r>
          </a:p>
        </p:txBody>
      </p:sp>
      <p:sp>
        <p:nvSpPr>
          <p:cNvPr id="3" name="Content Placeholder 2"/>
          <p:cNvSpPr>
            <a:spLocks noGrp="1"/>
          </p:cNvSpPr>
          <p:nvPr>
            <p:ph idx="1"/>
          </p:nvPr>
        </p:nvSpPr>
        <p:spPr/>
        <p:txBody>
          <a:bodyPr>
            <a:normAutofit/>
          </a:bodyPr>
          <a:lstStyle/>
          <a:p>
            <a:pPr marL="0" indent="0">
              <a:buNone/>
            </a:pPr>
            <a:endParaRPr lang="en-US" dirty="0"/>
          </a:p>
          <a:p>
            <a:pPr marL="114297" indent="0">
              <a:buNone/>
            </a:pPr>
            <a:endParaRPr lang="en-US" dirty="0"/>
          </a:p>
        </p:txBody>
      </p:sp>
      <p:sp>
        <p:nvSpPr>
          <p:cNvPr id="7" name="TextBox 6"/>
          <p:cNvSpPr txBox="1"/>
          <p:nvPr/>
        </p:nvSpPr>
        <p:spPr>
          <a:xfrm>
            <a:off x="1386012" y="1504950"/>
            <a:ext cx="6457951" cy="1446550"/>
          </a:xfrm>
          <a:prstGeom prst="rect">
            <a:avLst/>
          </a:prstGeom>
          <a:noFill/>
        </p:spPr>
        <p:txBody>
          <a:bodyPr wrap="square" rtlCol="0">
            <a:spAutoFit/>
          </a:bodyPr>
          <a:lstStyle/>
          <a:p>
            <a:pPr algn="ctr"/>
            <a:r>
              <a:rPr lang="en-US" sz="2400" b="1" dirty="0">
                <a:solidFill>
                  <a:prstClr val="black"/>
                </a:solidFill>
                <a:latin typeface="Calibri" panose="020F0502020204030204" pitchFamily="34" charset="0"/>
                <a:cs typeface="Times New Roman" pitchFamily="18" charset="0"/>
              </a:rPr>
              <a:t>Douglas A. Drevets MD, DTM&amp;H, FIDSA</a:t>
            </a:r>
          </a:p>
          <a:p>
            <a:pPr algn="ctr"/>
            <a:endParaRPr lang="en-US" sz="2400" b="1" dirty="0">
              <a:solidFill>
                <a:prstClr val="black"/>
              </a:solidFill>
              <a:latin typeface="Calibri" panose="020F0502020204030204" pitchFamily="34" charset="0"/>
              <a:cs typeface="Times New Roman" pitchFamily="18" charset="0"/>
            </a:endParaRPr>
          </a:p>
          <a:p>
            <a:pPr algn="ctr"/>
            <a:r>
              <a:rPr lang="en-US" sz="2000" dirty="0">
                <a:solidFill>
                  <a:prstClr val="black"/>
                </a:solidFill>
                <a:latin typeface="Calibri" panose="020F0502020204030204" pitchFamily="34" charset="0"/>
                <a:cs typeface="Times New Roman" pitchFamily="18" charset="0"/>
              </a:rPr>
              <a:t>Has no relevant financial relationships or affiliations with commercial interests to disclose.</a:t>
            </a:r>
          </a:p>
        </p:txBody>
      </p:sp>
      <p:sp>
        <p:nvSpPr>
          <p:cNvPr id="4" name="TextBox 3">
            <a:extLst>
              <a:ext uri="{FF2B5EF4-FFF2-40B4-BE49-F238E27FC236}">
                <a16:creationId xmlns:a16="http://schemas.microsoft.com/office/drawing/2014/main" id="{D694C2AD-1DED-43B0-A8B6-10858056BFEB}"/>
              </a:ext>
            </a:extLst>
          </p:cNvPr>
          <p:cNvSpPr txBox="1"/>
          <p:nvPr/>
        </p:nvSpPr>
        <p:spPr>
          <a:xfrm>
            <a:off x="457204" y="3638550"/>
            <a:ext cx="8229592" cy="1015663"/>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This project is supported by the Health Resources and Services Administration (HRSA) of the U.S. Department of Health and Human Services (HHS). Under grant number U1OHA33225 (South Central AIDS Education and Training Center). It was awarded to the University of New Mexico. No percentage of this project was financed with non-governmental sources. This information or content and conclusions are those of the authors and should not be construed as the official position or policy of, nor should any endorsements be inferred by HRSA, HHS, or the U.S. Government.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8728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Rising numbers of medical co-morbidities in an </a:t>
            </a:r>
            <a:br>
              <a:rPr lang="en-US" sz="2400" dirty="0"/>
            </a:br>
            <a:r>
              <a:rPr lang="en-US" sz="2400" dirty="0"/>
              <a:t>urban Ryan White-funded clinic</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a:p>
        </p:txBody>
      </p:sp>
      <p:pic>
        <p:nvPicPr>
          <p:cNvPr id="5" name="Picture 4"/>
          <p:cNvPicPr>
            <a:picLocks noChangeAspect="1"/>
          </p:cNvPicPr>
          <p:nvPr/>
        </p:nvPicPr>
        <p:blipFill rotWithShape="1">
          <a:blip r:embed="rId2"/>
          <a:srcRect l="3601" r="6123" b="8869"/>
          <a:stretch/>
        </p:blipFill>
        <p:spPr>
          <a:xfrm>
            <a:off x="1973468" y="1200150"/>
            <a:ext cx="4655932" cy="3405562"/>
          </a:xfrm>
          <a:prstGeom prst="rect">
            <a:avLst/>
          </a:prstGeom>
        </p:spPr>
      </p:pic>
      <p:sp>
        <p:nvSpPr>
          <p:cNvPr id="17" name="TextBox 16"/>
          <p:cNvSpPr txBox="1"/>
          <p:nvPr/>
        </p:nvSpPr>
        <p:spPr>
          <a:xfrm>
            <a:off x="304800" y="2334892"/>
            <a:ext cx="1752600" cy="646331"/>
          </a:xfrm>
          <a:prstGeom prst="rect">
            <a:avLst/>
          </a:prstGeom>
          <a:noFill/>
        </p:spPr>
        <p:txBody>
          <a:bodyPr wrap="square" rtlCol="0">
            <a:spAutoFit/>
          </a:bodyPr>
          <a:lstStyle/>
          <a:p>
            <a:pPr algn="ctr"/>
            <a:r>
              <a:rPr lang="en-US" b="1" dirty="0"/>
              <a:t>% Patients with condition</a:t>
            </a:r>
          </a:p>
        </p:txBody>
      </p:sp>
      <p:grpSp>
        <p:nvGrpSpPr>
          <p:cNvPr id="3" name="Group 2"/>
          <p:cNvGrpSpPr/>
          <p:nvPr/>
        </p:nvGrpSpPr>
        <p:grpSpPr>
          <a:xfrm>
            <a:off x="6634459" y="1143001"/>
            <a:ext cx="2357141" cy="2066773"/>
            <a:chOff x="6415631" y="1143001"/>
            <a:chExt cx="2357141" cy="2066773"/>
          </a:xfrm>
        </p:grpSpPr>
        <p:sp>
          <p:nvSpPr>
            <p:cNvPr id="7" name="Rectangle 6"/>
            <p:cNvSpPr/>
            <p:nvPr/>
          </p:nvSpPr>
          <p:spPr>
            <a:xfrm>
              <a:off x="6415631" y="1200150"/>
              <a:ext cx="171450" cy="17145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6417624" y="1643063"/>
              <a:ext cx="171450" cy="17145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6415631" y="2085975"/>
              <a:ext cx="171450" cy="17145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415631" y="2528888"/>
              <a:ext cx="171450" cy="17145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6415631" y="2971800"/>
              <a:ext cx="171450" cy="1714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6650629" y="1143001"/>
              <a:ext cx="2122143" cy="300082"/>
            </a:xfrm>
            <a:prstGeom prst="rect">
              <a:avLst/>
            </a:prstGeom>
            <a:noFill/>
          </p:spPr>
          <p:txBody>
            <a:bodyPr wrap="square" rtlCol="0">
              <a:spAutoFit/>
            </a:bodyPr>
            <a:lstStyle/>
            <a:p>
              <a:r>
                <a:rPr lang="en-US" sz="1350" dirty="0"/>
                <a:t>Hypercholesterolemia</a:t>
              </a:r>
            </a:p>
          </p:txBody>
        </p:sp>
        <p:sp>
          <p:nvSpPr>
            <p:cNvPr id="14" name="TextBox 13"/>
            <p:cNvSpPr txBox="1"/>
            <p:nvPr/>
          </p:nvSpPr>
          <p:spPr>
            <a:xfrm>
              <a:off x="6650630" y="1600200"/>
              <a:ext cx="1204176" cy="300082"/>
            </a:xfrm>
            <a:prstGeom prst="rect">
              <a:avLst/>
            </a:prstGeom>
            <a:noFill/>
          </p:spPr>
          <p:txBody>
            <a:bodyPr wrap="none" rtlCol="0">
              <a:spAutoFit/>
            </a:bodyPr>
            <a:lstStyle/>
            <a:p>
              <a:r>
                <a:rPr lang="en-US" sz="1350" dirty="0"/>
                <a:t>Hypertension</a:t>
              </a:r>
            </a:p>
          </p:txBody>
        </p:sp>
        <p:sp>
          <p:nvSpPr>
            <p:cNvPr id="15" name="TextBox 14"/>
            <p:cNvSpPr txBox="1"/>
            <p:nvPr/>
          </p:nvSpPr>
          <p:spPr>
            <a:xfrm>
              <a:off x="6650631" y="2034810"/>
              <a:ext cx="867545" cy="300082"/>
            </a:xfrm>
            <a:prstGeom prst="rect">
              <a:avLst/>
            </a:prstGeom>
            <a:noFill/>
          </p:spPr>
          <p:txBody>
            <a:bodyPr wrap="none" rtlCol="0">
              <a:spAutoFit/>
            </a:bodyPr>
            <a:lstStyle/>
            <a:p>
              <a:r>
                <a:rPr lang="en-US" sz="1350" dirty="0"/>
                <a:t>Diabetes</a:t>
              </a:r>
            </a:p>
          </p:txBody>
        </p:sp>
        <p:sp>
          <p:nvSpPr>
            <p:cNvPr id="16" name="TextBox 15"/>
            <p:cNvSpPr txBox="1"/>
            <p:nvPr/>
          </p:nvSpPr>
          <p:spPr>
            <a:xfrm>
              <a:off x="6650630" y="2484952"/>
              <a:ext cx="1281120" cy="300082"/>
            </a:xfrm>
            <a:prstGeom prst="rect">
              <a:avLst/>
            </a:prstGeom>
            <a:noFill/>
          </p:spPr>
          <p:txBody>
            <a:bodyPr wrap="none" rtlCol="0">
              <a:spAutoFit/>
            </a:bodyPr>
            <a:lstStyle/>
            <a:p>
              <a:r>
                <a:rPr lang="en-US" sz="1350" dirty="0"/>
                <a:t>Renal disease</a:t>
              </a:r>
            </a:p>
          </p:txBody>
        </p:sp>
        <p:sp>
          <p:nvSpPr>
            <p:cNvPr id="18" name="TextBox 17"/>
            <p:cNvSpPr txBox="1"/>
            <p:nvPr/>
          </p:nvSpPr>
          <p:spPr>
            <a:xfrm>
              <a:off x="6650630" y="2909692"/>
              <a:ext cx="2122142" cy="300082"/>
            </a:xfrm>
            <a:prstGeom prst="rect">
              <a:avLst/>
            </a:prstGeom>
            <a:noFill/>
          </p:spPr>
          <p:txBody>
            <a:bodyPr wrap="square" rtlCol="0">
              <a:spAutoFit/>
            </a:bodyPr>
            <a:lstStyle/>
            <a:p>
              <a:r>
                <a:rPr lang="en-US" sz="1350" dirty="0"/>
                <a:t>Coronary artery disease</a:t>
              </a:r>
            </a:p>
          </p:txBody>
        </p:sp>
      </p:grpSp>
      <p:sp>
        <p:nvSpPr>
          <p:cNvPr id="19" name="Rectangle 18"/>
          <p:cNvSpPr/>
          <p:nvPr/>
        </p:nvSpPr>
        <p:spPr>
          <a:xfrm>
            <a:off x="2438400" y="4711418"/>
            <a:ext cx="4822355" cy="307777"/>
          </a:xfrm>
          <a:prstGeom prst="rect">
            <a:avLst/>
          </a:prstGeom>
        </p:spPr>
        <p:txBody>
          <a:bodyPr wrap="square">
            <a:spAutoFit/>
          </a:bodyPr>
          <a:lstStyle/>
          <a:p>
            <a:r>
              <a:rPr lang="en-US" sz="1400" dirty="0">
                <a:solidFill>
                  <a:schemeClr val="bg1"/>
                </a:solidFill>
              </a:rPr>
              <a:t>Vance et al., JANAC Vol. 22, No. 1, January/February 2011</a:t>
            </a:r>
          </a:p>
        </p:txBody>
      </p:sp>
    </p:spTree>
    <p:extLst>
      <p:ext uri="{BB962C8B-B14F-4D97-AF65-F5344CB8AC3E}">
        <p14:creationId xmlns:p14="http://schemas.microsoft.com/office/powerpoint/2010/main" val="4072464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Chronic disease onset among people with HIV in a large private insurance claims dataset</a:t>
            </a:r>
          </a:p>
        </p:txBody>
      </p:sp>
      <p:sp>
        <p:nvSpPr>
          <p:cNvPr id="5" name="Content Placeholder 4"/>
          <p:cNvSpPr>
            <a:spLocks noGrp="1"/>
          </p:cNvSpPr>
          <p:nvPr>
            <p:ph idx="1"/>
          </p:nvPr>
        </p:nvSpPr>
        <p:spPr>
          <a:xfrm>
            <a:off x="457204" y="1200150"/>
            <a:ext cx="8315569" cy="1905000"/>
          </a:xfrm>
        </p:spPr>
        <p:txBody>
          <a:bodyPr>
            <a:noAutofit/>
          </a:bodyPr>
          <a:lstStyle/>
          <a:p>
            <a:r>
              <a:rPr lang="en-US" sz="2200" dirty="0"/>
              <a:t>Evaluated the magnitude of association of HIV infection on developing chronic conditions</a:t>
            </a:r>
          </a:p>
          <a:p>
            <a:r>
              <a:rPr lang="en-US" sz="2200" dirty="0"/>
              <a:t>Controlled for: demographics, behavioral risk factors, chronic comorbidities</a:t>
            </a:r>
          </a:p>
          <a:p>
            <a:r>
              <a:rPr lang="en-US" sz="2200" dirty="0"/>
              <a:t>Compared chronic disease risks between those with and without HIV for: </a:t>
            </a:r>
          </a:p>
        </p:txBody>
      </p:sp>
      <p:sp>
        <p:nvSpPr>
          <p:cNvPr id="4" name="Rectangle 3"/>
          <p:cNvSpPr/>
          <p:nvPr/>
        </p:nvSpPr>
        <p:spPr>
          <a:xfrm>
            <a:off x="1905000" y="4781550"/>
            <a:ext cx="5824535" cy="307777"/>
          </a:xfrm>
          <a:prstGeom prst="rect">
            <a:avLst/>
          </a:prstGeom>
        </p:spPr>
        <p:txBody>
          <a:bodyPr wrap="square">
            <a:spAutoFit/>
          </a:bodyPr>
          <a:lstStyle/>
          <a:p>
            <a:r>
              <a:rPr lang="en-US" sz="1400" i="1" dirty="0">
                <a:solidFill>
                  <a:schemeClr val="bg1"/>
                </a:solidFill>
              </a:rPr>
              <a:t>Yang et al. Scientific Reports</a:t>
            </a:r>
            <a:r>
              <a:rPr lang="en-US" sz="1400" dirty="0">
                <a:solidFill>
                  <a:schemeClr val="bg1"/>
                </a:solidFill>
              </a:rPr>
              <a:t> </a:t>
            </a:r>
            <a:r>
              <a:rPr lang="en-US" sz="1400" b="1" dirty="0">
                <a:solidFill>
                  <a:schemeClr val="bg1"/>
                </a:solidFill>
              </a:rPr>
              <a:t>volume 9</a:t>
            </a:r>
            <a:r>
              <a:rPr lang="en-US" sz="1400" dirty="0">
                <a:solidFill>
                  <a:schemeClr val="bg1"/>
                </a:solidFill>
              </a:rPr>
              <a:t>, Article number: 18514 (2019)</a:t>
            </a:r>
          </a:p>
        </p:txBody>
      </p:sp>
      <p:sp>
        <p:nvSpPr>
          <p:cNvPr id="3" name="Rectangle 2"/>
          <p:cNvSpPr/>
          <p:nvPr/>
        </p:nvSpPr>
        <p:spPr>
          <a:xfrm>
            <a:off x="1945105" y="3336471"/>
            <a:ext cx="2398295" cy="1200329"/>
          </a:xfrm>
          <a:prstGeom prst="rect">
            <a:avLst/>
          </a:prstGeom>
        </p:spPr>
        <p:txBody>
          <a:bodyPr wrap="square">
            <a:spAutoFit/>
          </a:bodyPr>
          <a:lstStyle/>
          <a:p>
            <a:pPr marL="742950" lvl="1" indent="-285750">
              <a:buFont typeface="Arial" panose="020B0604020202020204" pitchFamily="34" charset="0"/>
              <a:buChar char="•"/>
            </a:pPr>
            <a:r>
              <a:rPr lang="en-US" dirty="0"/>
              <a:t>Diabetes</a:t>
            </a:r>
          </a:p>
          <a:p>
            <a:pPr marL="742950" lvl="1" indent="-285750">
              <a:buFont typeface="Arial" panose="020B0604020202020204" pitchFamily="34" charset="0"/>
              <a:buChar char="•"/>
            </a:pPr>
            <a:r>
              <a:rPr lang="en-US" dirty="0"/>
              <a:t>Hypertension</a:t>
            </a:r>
          </a:p>
          <a:p>
            <a:pPr marL="742950" lvl="1" indent="-285750">
              <a:buFont typeface="Arial" panose="020B0604020202020204" pitchFamily="34" charset="0"/>
              <a:buChar char="•"/>
            </a:pPr>
            <a:r>
              <a:rPr lang="en-US" dirty="0"/>
              <a:t>Stroke</a:t>
            </a:r>
          </a:p>
          <a:p>
            <a:pPr marL="742950" lvl="1" indent="-285750">
              <a:buFont typeface="Arial" panose="020B0604020202020204" pitchFamily="34" charset="0"/>
              <a:buChar char="•"/>
            </a:pPr>
            <a:r>
              <a:rPr lang="en-US" dirty="0"/>
              <a:t>Cancers</a:t>
            </a:r>
          </a:p>
        </p:txBody>
      </p:sp>
      <p:sp>
        <p:nvSpPr>
          <p:cNvPr id="6" name="Rectangle 5"/>
          <p:cNvSpPr/>
          <p:nvPr/>
        </p:nvSpPr>
        <p:spPr>
          <a:xfrm>
            <a:off x="4038600" y="3333750"/>
            <a:ext cx="3810000" cy="923330"/>
          </a:xfrm>
          <a:prstGeom prst="rect">
            <a:avLst/>
          </a:prstGeom>
        </p:spPr>
        <p:txBody>
          <a:bodyPr wrap="square">
            <a:spAutoFit/>
          </a:bodyPr>
          <a:lstStyle/>
          <a:p>
            <a:pPr marL="742950" lvl="1" indent="-285750">
              <a:buFont typeface="Arial" panose="020B0604020202020204" pitchFamily="34" charset="0"/>
              <a:buChar char="•"/>
            </a:pPr>
            <a:r>
              <a:rPr lang="en-US" dirty="0"/>
              <a:t>Lung diseases</a:t>
            </a:r>
          </a:p>
          <a:p>
            <a:pPr marL="742950" lvl="1" indent="-285750">
              <a:buFont typeface="Arial" panose="020B0604020202020204" pitchFamily="34" charset="0"/>
              <a:buChar char="•"/>
            </a:pPr>
            <a:r>
              <a:rPr lang="en-US" dirty="0"/>
              <a:t>Cardiovascular diseases</a:t>
            </a:r>
          </a:p>
          <a:p>
            <a:pPr marL="742950" lvl="1" indent="-285750">
              <a:buFont typeface="Arial" panose="020B0604020202020204" pitchFamily="34" charset="0"/>
              <a:buChar char="•"/>
            </a:pPr>
            <a:r>
              <a:rPr lang="en-US" dirty="0"/>
              <a:t>Cognitive impairment</a:t>
            </a:r>
          </a:p>
        </p:txBody>
      </p:sp>
    </p:spTree>
    <p:extLst>
      <p:ext uri="{BB962C8B-B14F-4D97-AF65-F5344CB8AC3E}">
        <p14:creationId xmlns:p14="http://schemas.microsoft.com/office/powerpoint/2010/main" val="3293752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Chronic disease onset among people with HIV and in a large private insurance claims dataset</a:t>
            </a:r>
          </a:p>
        </p:txBody>
      </p:sp>
      <p:graphicFrame>
        <p:nvGraphicFramePr>
          <p:cNvPr id="3" name="Table 2"/>
          <p:cNvGraphicFramePr>
            <a:graphicFrameLocks noGrp="1"/>
          </p:cNvGraphicFramePr>
          <p:nvPr>
            <p:extLst>
              <p:ext uri="{D42A27DB-BD31-4B8C-83A1-F6EECF244321}">
                <p14:modId xmlns:p14="http://schemas.microsoft.com/office/powerpoint/2010/main" val="4294925099"/>
              </p:ext>
            </p:extLst>
          </p:nvPr>
        </p:nvGraphicFramePr>
        <p:xfrm>
          <a:off x="457204" y="1428750"/>
          <a:ext cx="8315322" cy="3048000"/>
        </p:xfrm>
        <a:graphic>
          <a:graphicData uri="http://schemas.openxmlformats.org/drawingml/2006/table">
            <a:tbl>
              <a:tblPr/>
              <a:tblGrid>
                <a:gridCol w="748286">
                  <a:extLst>
                    <a:ext uri="{9D8B030D-6E8A-4147-A177-3AD203B41FA5}">
                      <a16:colId xmlns:a16="http://schemas.microsoft.com/office/drawing/2014/main" val="1075596924"/>
                    </a:ext>
                  </a:extLst>
                </a:gridCol>
                <a:gridCol w="1047599">
                  <a:extLst>
                    <a:ext uri="{9D8B030D-6E8A-4147-A177-3AD203B41FA5}">
                      <a16:colId xmlns:a16="http://schemas.microsoft.com/office/drawing/2014/main" val="3992713835"/>
                    </a:ext>
                  </a:extLst>
                </a:gridCol>
                <a:gridCol w="1122428">
                  <a:extLst>
                    <a:ext uri="{9D8B030D-6E8A-4147-A177-3AD203B41FA5}">
                      <a16:colId xmlns:a16="http://schemas.microsoft.com/office/drawing/2014/main" val="464185540"/>
                    </a:ext>
                  </a:extLst>
                </a:gridCol>
                <a:gridCol w="1047599">
                  <a:extLst>
                    <a:ext uri="{9D8B030D-6E8A-4147-A177-3AD203B41FA5}">
                      <a16:colId xmlns:a16="http://schemas.microsoft.com/office/drawing/2014/main" val="394927950"/>
                    </a:ext>
                  </a:extLst>
                </a:gridCol>
                <a:gridCol w="972771">
                  <a:extLst>
                    <a:ext uri="{9D8B030D-6E8A-4147-A177-3AD203B41FA5}">
                      <a16:colId xmlns:a16="http://schemas.microsoft.com/office/drawing/2014/main" val="4151582241"/>
                    </a:ext>
                  </a:extLst>
                </a:gridCol>
                <a:gridCol w="1122428">
                  <a:extLst>
                    <a:ext uri="{9D8B030D-6E8A-4147-A177-3AD203B41FA5}">
                      <a16:colId xmlns:a16="http://schemas.microsoft.com/office/drawing/2014/main" val="3747572793"/>
                    </a:ext>
                  </a:extLst>
                </a:gridCol>
                <a:gridCol w="1214796">
                  <a:extLst>
                    <a:ext uri="{9D8B030D-6E8A-4147-A177-3AD203B41FA5}">
                      <a16:colId xmlns:a16="http://schemas.microsoft.com/office/drawing/2014/main" val="700891821"/>
                    </a:ext>
                  </a:extLst>
                </a:gridCol>
                <a:gridCol w="1039415">
                  <a:extLst>
                    <a:ext uri="{9D8B030D-6E8A-4147-A177-3AD203B41FA5}">
                      <a16:colId xmlns:a16="http://schemas.microsoft.com/office/drawing/2014/main" val="464355762"/>
                    </a:ext>
                  </a:extLst>
                </a:gridCol>
              </a:tblGrid>
              <a:tr h="901422">
                <a:tc>
                  <a:txBody>
                    <a:bodyPr/>
                    <a:lstStyle/>
                    <a:p>
                      <a:pPr algn="l" fontAlgn="t"/>
                      <a:r>
                        <a:rPr lang="en-US" sz="1400" b="1" dirty="0">
                          <a:effectLst/>
                        </a:rPr>
                        <a:t>Interval</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a:effectLst/>
                        </a:rPr>
                        <a:t>Diabetes</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dirty="0">
                          <a:effectLst/>
                        </a:rPr>
                        <a:t>Hyper-tension</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a:effectLst/>
                        </a:rPr>
                        <a:t>Stroke</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a:effectLst/>
                        </a:rPr>
                        <a:t>Cancer</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a:effectLst/>
                        </a:rPr>
                        <a:t>Lung Disease</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dirty="0">
                          <a:effectLst/>
                        </a:rPr>
                        <a:t>Cardio-vascular Disease</a:t>
                      </a:r>
                    </a:p>
                  </a:txBody>
                  <a:tcPr marL="40042" marR="40042" marT="40042" marB="40042">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en-US" sz="1400" b="1" dirty="0">
                          <a:effectLst/>
                        </a:rPr>
                        <a:t>Cognitive Impairment/Dementia</a:t>
                      </a:r>
                    </a:p>
                  </a:txBody>
                  <a:tcPr marL="40042" marR="40042" marT="40042" marB="40042">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1811666096"/>
                  </a:ext>
                </a:extLst>
              </a:tr>
              <a:tr h="367301">
                <a:tc rowSpan="2">
                  <a:txBody>
                    <a:bodyPr/>
                    <a:lstStyle/>
                    <a:p>
                      <a:pPr algn="l" fontAlgn="ctr"/>
                      <a:r>
                        <a:rPr lang="en-US" sz="1400" b="1" dirty="0">
                          <a:effectLst/>
                        </a:rPr>
                        <a:t>2-year</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1.30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1.13</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1.28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1.44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1.26</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1.30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1.66</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438706862"/>
                  </a:ext>
                </a:extLst>
              </a:tr>
              <a:tr h="348225">
                <a:tc vMerge="1">
                  <a:txBody>
                    <a:bodyPr/>
                    <a:lstStyle/>
                    <a:p>
                      <a:endParaRPr lang="en-US"/>
                    </a:p>
                  </a:txBody>
                  <a:tcPr/>
                </a:tc>
                <a:tc>
                  <a:txBody>
                    <a:bodyPr/>
                    <a:lstStyle/>
                    <a:p>
                      <a:pPr algn="ctr" fontAlgn="ctr"/>
                      <a:r>
                        <a:rPr lang="en-US" sz="1300">
                          <a:effectLst/>
                        </a:rPr>
                        <a:t>(1.19–1.42)</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(1.06–1.20)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(1.16–1.40)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(1.31–1.58)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(1.19–1.34)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(1.20–1.40)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(1.48–1.86)</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288349675"/>
                  </a:ext>
                </a:extLst>
              </a:tr>
              <a:tr h="367301">
                <a:tc rowSpan="2">
                  <a:txBody>
                    <a:bodyPr/>
                    <a:lstStyle/>
                    <a:p>
                      <a:pPr algn="l" fontAlgn="ctr"/>
                      <a:r>
                        <a:rPr lang="en-US" sz="1400" b="1">
                          <a:effectLst/>
                        </a:rPr>
                        <a:t>5-year</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1.44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1.22</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1.43</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1.44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1.25</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1.38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1.56</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470283717"/>
                  </a:ext>
                </a:extLst>
              </a:tr>
              <a:tr h="348225">
                <a:tc vMerge="1">
                  <a:txBody>
                    <a:bodyPr/>
                    <a:lstStyle/>
                    <a:p>
                      <a:endParaRPr lang="en-US"/>
                    </a:p>
                  </a:txBody>
                  <a:tcPr/>
                </a:tc>
                <a:tc>
                  <a:txBody>
                    <a:bodyPr/>
                    <a:lstStyle/>
                    <a:p>
                      <a:pPr algn="ctr" fontAlgn="ctr"/>
                      <a:r>
                        <a:rPr lang="en-US" sz="1300">
                          <a:effectLst/>
                        </a:rPr>
                        <a:t>(1.33–1.57)</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(1.13–1.31)</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a:effectLst/>
                        </a:rPr>
                        <a:t>(1.30–1.57)</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(1.31–1.58)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(1.17–1.34)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(1.28–1.49)</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300" dirty="0">
                          <a:effectLst/>
                        </a:rPr>
                        <a:t>(1.40–1.72)</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714981382"/>
                  </a:ext>
                </a:extLst>
              </a:tr>
              <a:tr h="367301">
                <a:tc rowSpan="2">
                  <a:txBody>
                    <a:bodyPr/>
                    <a:lstStyle/>
                    <a:p>
                      <a:pPr algn="l" fontAlgn="ctr"/>
                      <a:r>
                        <a:rPr lang="en-US" sz="1400" b="1" dirty="0">
                          <a:effectLst/>
                        </a:rPr>
                        <a:t>10-year</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1">
                          <a:effectLst/>
                        </a:rPr>
                        <a:t>1.45</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1.36</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1.45</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1.37</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a:effectLst/>
                        </a:rPr>
                        <a:t>1.33</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1.37</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tc>
                  <a:txBody>
                    <a:bodyPr/>
                    <a:lstStyle/>
                    <a:p>
                      <a:pPr algn="ctr" fontAlgn="ctr"/>
                      <a:r>
                        <a:rPr lang="en-US" sz="1400" b="1" dirty="0">
                          <a:effectLst/>
                        </a:rPr>
                        <a:t>1.73</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987188178"/>
                  </a:ext>
                </a:extLst>
              </a:tr>
              <a:tr h="348225">
                <a:tc vMerge="1">
                  <a:txBody>
                    <a:bodyPr/>
                    <a:lstStyle/>
                    <a:p>
                      <a:endParaRPr lang="en-US"/>
                    </a:p>
                  </a:txBody>
                  <a:tcPr/>
                </a:tc>
                <a:tc>
                  <a:txBody>
                    <a:bodyPr/>
                    <a:lstStyle/>
                    <a:p>
                      <a:pPr algn="ctr" fontAlgn="ctr"/>
                      <a:r>
                        <a:rPr lang="en-US" sz="1300">
                          <a:effectLst/>
                        </a:rPr>
                        <a:t>(1.24–1.70)</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dirty="0">
                          <a:effectLst/>
                        </a:rPr>
                        <a:t>(1.17–1.58)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a:effectLst/>
                        </a:rPr>
                        <a:t>(1.22–1.73)</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dirty="0">
                          <a:effectLst/>
                        </a:rPr>
                        <a:t>(1.15–1.64)</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dirty="0">
                          <a:effectLst/>
                        </a:rPr>
                        <a:t>(1.16–1.52)</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a:effectLst/>
                        </a:rPr>
                        <a:t>(1.19–1.58)</a:t>
                      </a:r>
                    </a:p>
                  </a:txBody>
                  <a:tcPr marL="40042" marR="40042" marT="40042" marB="40042"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300" dirty="0">
                          <a:effectLst/>
                        </a:rPr>
                        <a:t>(1.44–2.08)</a:t>
                      </a:r>
                    </a:p>
                  </a:txBody>
                  <a:tcPr marL="40042" marR="40042" marT="40042" marB="40042"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29166120"/>
                  </a:ext>
                </a:extLst>
              </a:tr>
            </a:tbl>
          </a:graphicData>
        </a:graphic>
      </p:graphicFrame>
      <p:sp>
        <p:nvSpPr>
          <p:cNvPr id="4" name="Rectangle 3"/>
          <p:cNvSpPr/>
          <p:nvPr/>
        </p:nvSpPr>
        <p:spPr>
          <a:xfrm>
            <a:off x="1905000" y="4781550"/>
            <a:ext cx="5824535" cy="307777"/>
          </a:xfrm>
          <a:prstGeom prst="rect">
            <a:avLst/>
          </a:prstGeom>
        </p:spPr>
        <p:txBody>
          <a:bodyPr wrap="square">
            <a:spAutoFit/>
          </a:bodyPr>
          <a:lstStyle/>
          <a:p>
            <a:r>
              <a:rPr lang="en-US" sz="1400" i="1" dirty="0">
                <a:solidFill>
                  <a:schemeClr val="bg1"/>
                </a:solidFill>
              </a:rPr>
              <a:t>Yang et al. Scientific Reports</a:t>
            </a:r>
            <a:r>
              <a:rPr lang="en-US" sz="1400" dirty="0">
                <a:solidFill>
                  <a:schemeClr val="bg1"/>
                </a:solidFill>
              </a:rPr>
              <a:t> </a:t>
            </a:r>
            <a:r>
              <a:rPr lang="en-US" sz="1400" b="1" dirty="0">
                <a:solidFill>
                  <a:schemeClr val="bg1"/>
                </a:solidFill>
              </a:rPr>
              <a:t>volume 9</a:t>
            </a:r>
            <a:r>
              <a:rPr lang="en-US" sz="1400" dirty="0">
                <a:solidFill>
                  <a:schemeClr val="bg1"/>
                </a:solidFill>
              </a:rPr>
              <a:t>, Article number: 18514 (2019)</a:t>
            </a:r>
          </a:p>
        </p:txBody>
      </p:sp>
    </p:spTree>
    <p:extLst>
      <p:ext uri="{BB962C8B-B14F-4D97-AF65-F5344CB8AC3E}">
        <p14:creationId xmlns:p14="http://schemas.microsoft.com/office/powerpoint/2010/main" val="415025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Chronic disease onset among people with HIV in a large private insurance claims dataset</a:t>
            </a:r>
          </a:p>
        </p:txBody>
      </p:sp>
      <p:sp>
        <p:nvSpPr>
          <p:cNvPr id="6" name="Content Placeholder 5"/>
          <p:cNvSpPr>
            <a:spLocks noGrp="1"/>
          </p:cNvSpPr>
          <p:nvPr>
            <p:ph idx="1"/>
          </p:nvPr>
        </p:nvSpPr>
        <p:spPr>
          <a:xfrm>
            <a:off x="457204" y="1352549"/>
            <a:ext cx="8315569" cy="3123075"/>
          </a:xfrm>
        </p:spPr>
        <p:txBody>
          <a:bodyPr/>
          <a:lstStyle/>
          <a:p>
            <a:r>
              <a:rPr lang="en-US" b="1" dirty="0"/>
              <a:t>Conclusions</a:t>
            </a:r>
          </a:p>
          <a:p>
            <a:pPr lvl="1"/>
            <a:r>
              <a:rPr lang="en-US" sz="2400" dirty="0"/>
              <a:t>HIV is statistically significantly associated with higher levels for all chronic illnesses examined</a:t>
            </a:r>
          </a:p>
          <a:p>
            <a:pPr lvl="1"/>
            <a:r>
              <a:rPr lang="en-US" sz="2400" dirty="0"/>
              <a:t>Results were robust to multiple model specifications and duration of analysis (2, 5, and 10 years from enrollment) </a:t>
            </a:r>
          </a:p>
          <a:p>
            <a:endParaRPr lang="en-US" dirty="0"/>
          </a:p>
        </p:txBody>
      </p:sp>
      <p:sp>
        <p:nvSpPr>
          <p:cNvPr id="4" name="Rectangle 3"/>
          <p:cNvSpPr/>
          <p:nvPr/>
        </p:nvSpPr>
        <p:spPr>
          <a:xfrm>
            <a:off x="1905000" y="4781550"/>
            <a:ext cx="5824535" cy="307777"/>
          </a:xfrm>
          <a:prstGeom prst="rect">
            <a:avLst/>
          </a:prstGeom>
        </p:spPr>
        <p:txBody>
          <a:bodyPr wrap="square">
            <a:spAutoFit/>
          </a:bodyPr>
          <a:lstStyle/>
          <a:p>
            <a:r>
              <a:rPr lang="en-US" sz="1400" i="1" dirty="0">
                <a:solidFill>
                  <a:schemeClr val="bg1"/>
                </a:solidFill>
              </a:rPr>
              <a:t>Yang et al. Scientific Reports</a:t>
            </a:r>
            <a:r>
              <a:rPr lang="en-US" sz="1400" dirty="0">
                <a:solidFill>
                  <a:schemeClr val="bg1"/>
                </a:solidFill>
              </a:rPr>
              <a:t> </a:t>
            </a:r>
            <a:r>
              <a:rPr lang="en-US" sz="1400" b="1" dirty="0">
                <a:solidFill>
                  <a:schemeClr val="bg1"/>
                </a:solidFill>
              </a:rPr>
              <a:t>volume 9</a:t>
            </a:r>
            <a:r>
              <a:rPr lang="en-US" sz="1400" dirty="0">
                <a:solidFill>
                  <a:schemeClr val="bg1"/>
                </a:solidFill>
              </a:rPr>
              <a:t>, Article number: 18514 (2019)</a:t>
            </a:r>
          </a:p>
        </p:txBody>
      </p:sp>
    </p:spTree>
    <p:extLst>
      <p:ext uri="{BB962C8B-B14F-4D97-AF65-F5344CB8AC3E}">
        <p14:creationId xmlns:p14="http://schemas.microsoft.com/office/powerpoint/2010/main" val="335976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777526" cy="857250"/>
          </a:xfrm>
        </p:spPr>
        <p:txBody>
          <a:bodyPr/>
          <a:lstStyle/>
          <a:p>
            <a:pPr algn="ctr"/>
            <a:r>
              <a:rPr lang="en-US" sz="2800" dirty="0"/>
              <a:t>Prevalence of medical co-morbidities in Italian age-matched cohorts of PWH on ART and those without HIV</a:t>
            </a:r>
          </a:p>
        </p:txBody>
      </p:sp>
      <p:pic>
        <p:nvPicPr>
          <p:cNvPr id="4" name="Picture 3"/>
          <p:cNvPicPr>
            <a:picLocks noChangeAspect="1"/>
          </p:cNvPicPr>
          <p:nvPr/>
        </p:nvPicPr>
        <p:blipFill rotWithShape="1">
          <a:blip r:embed="rId2"/>
          <a:srcRect t="5030" b="9976"/>
          <a:stretch/>
        </p:blipFill>
        <p:spPr>
          <a:xfrm>
            <a:off x="1859014" y="1160203"/>
            <a:ext cx="6751586" cy="3465990"/>
          </a:xfrm>
          <a:prstGeom prst="rect">
            <a:avLst/>
          </a:prstGeom>
        </p:spPr>
      </p:pic>
      <p:sp>
        <p:nvSpPr>
          <p:cNvPr id="5" name="Rectangle 4"/>
          <p:cNvSpPr/>
          <p:nvPr/>
        </p:nvSpPr>
        <p:spPr>
          <a:xfrm>
            <a:off x="1913725" y="4767850"/>
            <a:ext cx="6324600" cy="307777"/>
          </a:xfrm>
          <a:prstGeom prst="rect">
            <a:avLst/>
          </a:prstGeom>
        </p:spPr>
        <p:txBody>
          <a:bodyPr wrap="square">
            <a:spAutoFit/>
          </a:bodyPr>
          <a:lstStyle/>
          <a:p>
            <a:r>
              <a:rPr lang="en-US" altLang="en-US" sz="1400" dirty="0">
                <a:solidFill>
                  <a:schemeClr val="bg1"/>
                </a:solidFill>
              </a:rPr>
              <a:t>https://journals.plos.org/plosone/article?id=10.1371/journal.pone.0118531</a:t>
            </a:r>
          </a:p>
        </p:txBody>
      </p:sp>
      <p:sp>
        <p:nvSpPr>
          <p:cNvPr id="20" name="TextBox 19"/>
          <p:cNvSpPr txBox="1"/>
          <p:nvPr/>
        </p:nvSpPr>
        <p:spPr>
          <a:xfrm>
            <a:off x="152400" y="2117886"/>
            <a:ext cx="1828800" cy="923330"/>
          </a:xfrm>
          <a:prstGeom prst="rect">
            <a:avLst/>
          </a:prstGeom>
          <a:noFill/>
        </p:spPr>
        <p:txBody>
          <a:bodyPr wrap="square" rtlCol="0">
            <a:spAutoFit/>
          </a:bodyPr>
          <a:lstStyle/>
          <a:p>
            <a:pPr algn="ctr"/>
            <a:r>
              <a:rPr lang="en-US" b="1" dirty="0"/>
              <a:t>Prevalence's of Co- &amp; Multi-morbidities</a:t>
            </a:r>
          </a:p>
        </p:txBody>
      </p:sp>
      <p:grpSp>
        <p:nvGrpSpPr>
          <p:cNvPr id="3" name="Group 2"/>
          <p:cNvGrpSpPr/>
          <p:nvPr/>
        </p:nvGrpSpPr>
        <p:grpSpPr>
          <a:xfrm>
            <a:off x="6324600" y="1276350"/>
            <a:ext cx="2621356" cy="1066800"/>
            <a:chOff x="6477000" y="1276350"/>
            <a:chExt cx="2621356" cy="1066800"/>
          </a:xfrm>
        </p:grpSpPr>
        <p:sp>
          <p:nvSpPr>
            <p:cNvPr id="21" name="Rectangle 20"/>
            <p:cNvSpPr/>
            <p:nvPr/>
          </p:nvSpPr>
          <p:spPr>
            <a:xfrm>
              <a:off x="6477000" y="1276350"/>
              <a:ext cx="2590800" cy="106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48408" y="1362578"/>
              <a:ext cx="2149948" cy="307777"/>
            </a:xfrm>
            <a:prstGeom prst="rect">
              <a:avLst/>
            </a:prstGeom>
            <a:noFill/>
          </p:spPr>
          <p:txBody>
            <a:bodyPr wrap="none" rtlCol="0">
              <a:spAutoFit/>
            </a:bodyPr>
            <a:lstStyle/>
            <a:p>
              <a:r>
                <a:rPr lang="en-US" sz="1400" b="1" dirty="0"/>
                <a:t>PWH </a:t>
              </a:r>
              <a:r>
                <a:rPr lang="en-US" sz="1400" b="1" dirty="0">
                  <a:sym typeface="Symbol" panose="05050102010706020507" pitchFamily="18" charset="2"/>
                </a:rPr>
                <a:t>20.6 </a:t>
              </a:r>
              <a:r>
                <a:rPr lang="en-US" sz="1400" b="1" dirty="0" err="1">
                  <a:sym typeface="Symbol" panose="05050102010706020507" pitchFamily="18" charset="2"/>
                </a:rPr>
                <a:t>yrs</a:t>
              </a:r>
              <a:r>
                <a:rPr lang="en-US" sz="1400" b="1" dirty="0">
                  <a:sym typeface="Symbol" panose="05050102010706020507" pitchFamily="18" charset="2"/>
                </a:rPr>
                <a:t> (n= 404)</a:t>
              </a:r>
              <a:endParaRPr lang="en-US" sz="1400" b="1" dirty="0"/>
            </a:p>
          </p:txBody>
        </p:sp>
        <p:sp>
          <p:nvSpPr>
            <p:cNvPr id="15" name="TextBox 14"/>
            <p:cNvSpPr txBox="1"/>
            <p:nvPr/>
          </p:nvSpPr>
          <p:spPr>
            <a:xfrm>
              <a:off x="6948408" y="1670355"/>
              <a:ext cx="2140073" cy="523220"/>
            </a:xfrm>
            <a:prstGeom prst="rect">
              <a:avLst/>
            </a:prstGeom>
            <a:noFill/>
          </p:spPr>
          <p:txBody>
            <a:bodyPr wrap="none" rtlCol="0">
              <a:spAutoFit/>
            </a:bodyPr>
            <a:lstStyle/>
            <a:p>
              <a:r>
                <a:rPr lang="en-US" sz="1400" b="1" dirty="0"/>
                <a:t>PWH </a:t>
              </a:r>
              <a:r>
                <a:rPr lang="en-US" sz="1400" b="1" dirty="0">
                  <a:sym typeface="Symbol" panose="05050102010706020507" pitchFamily="18" charset="2"/>
                </a:rPr>
                <a:t>11.3 </a:t>
              </a:r>
              <a:r>
                <a:rPr lang="en-US" sz="1400" b="1" dirty="0" err="1">
                  <a:sym typeface="Symbol" panose="05050102010706020507" pitchFamily="18" charset="2"/>
                </a:rPr>
                <a:t>yrs</a:t>
              </a:r>
              <a:r>
                <a:rPr lang="en-US" sz="1400" b="1" dirty="0">
                  <a:sym typeface="Symbol" panose="05050102010706020507" pitchFamily="18" charset="2"/>
                </a:rPr>
                <a:t> (n= 404)</a:t>
              </a:r>
              <a:endParaRPr lang="en-US" sz="1400" b="1" dirty="0"/>
            </a:p>
            <a:p>
              <a:endParaRPr lang="en-US" sz="1400" b="1" dirty="0"/>
            </a:p>
          </p:txBody>
        </p:sp>
        <p:sp>
          <p:nvSpPr>
            <p:cNvPr id="16" name="TextBox 15"/>
            <p:cNvSpPr txBox="1"/>
            <p:nvPr/>
          </p:nvSpPr>
          <p:spPr>
            <a:xfrm>
              <a:off x="6948408" y="1978132"/>
              <a:ext cx="2087431" cy="307777"/>
            </a:xfrm>
            <a:prstGeom prst="rect">
              <a:avLst/>
            </a:prstGeom>
            <a:noFill/>
          </p:spPr>
          <p:txBody>
            <a:bodyPr wrap="none" rtlCol="0">
              <a:spAutoFit/>
            </a:bodyPr>
            <a:lstStyle/>
            <a:p>
              <a:r>
                <a:rPr lang="en-US" sz="1400" b="1" dirty="0"/>
                <a:t>HIV negative </a:t>
              </a:r>
              <a:r>
                <a:rPr lang="en-US" sz="1400" b="1" dirty="0">
                  <a:sym typeface="Symbol" panose="05050102010706020507" pitchFamily="18" charset="2"/>
                </a:rPr>
                <a:t>(n= 2424)</a:t>
              </a:r>
              <a:endParaRPr lang="en-US" sz="1400" b="1" dirty="0"/>
            </a:p>
          </p:txBody>
        </p:sp>
        <p:sp>
          <p:nvSpPr>
            <p:cNvPr id="17" name="Rectangle 16"/>
            <p:cNvSpPr/>
            <p:nvPr/>
          </p:nvSpPr>
          <p:spPr>
            <a:xfrm>
              <a:off x="6629400" y="1388860"/>
              <a:ext cx="228600" cy="2204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32282" y="1738980"/>
              <a:ext cx="228600" cy="2204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29400" y="2056853"/>
              <a:ext cx="228600" cy="2204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7613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Association of HIV infection and cognitive impairment in older adults: A meta-analysis</a:t>
            </a:r>
          </a:p>
        </p:txBody>
      </p:sp>
      <p:pic>
        <p:nvPicPr>
          <p:cNvPr id="4" name="Picture 3"/>
          <p:cNvPicPr>
            <a:picLocks noChangeAspect="1"/>
          </p:cNvPicPr>
          <p:nvPr/>
        </p:nvPicPr>
        <p:blipFill>
          <a:blip r:embed="rId2"/>
          <a:stretch>
            <a:fillRect/>
          </a:stretch>
        </p:blipFill>
        <p:spPr>
          <a:xfrm>
            <a:off x="914400" y="1153539"/>
            <a:ext cx="7315200" cy="3475612"/>
          </a:xfrm>
          <a:prstGeom prst="rect">
            <a:avLst/>
          </a:prstGeom>
        </p:spPr>
      </p:pic>
      <p:sp>
        <p:nvSpPr>
          <p:cNvPr id="5" name="Rectangle 4"/>
          <p:cNvSpPr/>
          <p:nvPr/>
        </p:nvSpPr>
        <p:spPr>
          <a:xfrm>
            <a:off x="2454909" y="4781550"/>
            <a:ext cx="4320157" cy="307777"/>
          </a:xfrm>
          <a:prstGeom prst="rect">
            <a:avLst/>
          </a:prstGeom>
        </p:spPr>
        <p:txBody>
          <a:bodyPr wrap="none">
            <a:spAutoFit/>
          </a:bodyPr>
          <a:lstStyle/>
          <a:p>
            <a:r>
              <a:rPr lang="en-US" sz="1400" dirty="0">
                <a:solidFill>
                  <a:schemeClr val="bg1"/>
                </a:solidFill>
              </a:rPr>
              <a:t>Deng et al. https://doi.org/10.1016/j.arr.2021.101310</a:t>
            </a:r>
          </a:p>
        </p:txBody>
      </p:sp>
    </p:spTree>
    <p:extLst>
      <p:ext uri="{BB962C8B-B14F-4D97-AF65-F5344CB8AC3E}">
        <p14:creationId xmlns:p14="http://schemas.microsoft.com/office/powerpoint/2010/main" val="3446305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Results from the meta-analysis of </a:t>
            </a:r>
            <a:br>
              <a:rPr lang="en-US" sz="3200" dirty="0"/>
            </a:br>
            <a:r>
              <a:rPr lang="en-US" sz="3200" dirty="0"/>
              <a:t>cognitive domain impairment</a:t>
            </a:r>
          </a:p>
        </p:txBody>
      </p:sp>
      <p:graphicFrame>
        <p:nvGraphicFramePr>
          <p:cNvPr id="3" name="Table 2"/>
          <p:cNvGraphicFramePr>
            <a:graphicFrameLocks noGrp="1"/>
          </p:cNvGraphicFramePr>
          <p:nvPr>
            <p:extLst>
              <p:ext uri="{D42A27DB-BD31-4B8C-83A1-F6EECF244321}">
                <p14:modId xmlns:p14="http://schemas.microsoft.com/office/powerpoint/2010/main" val="490202012"/>
              </p:ext>
            </p:extLst>
          </p:nvPr>
        </p:nvGraphicFramePr>
        <p:xfrm>
          <a:off x="533400" y="1276350"/>
          <a:ext cx="7696200" cy="3150648"/>
        </p:xfrm>
        <a:graphic>
          <a:graphicData uri="http://schemas.openxmlformats.org/drawingml/2006/table">
            <a:tbl>
              <a:tblPr/>
              <a:tblGrid>
                <a:gridCol w="1731645">
                  <a:extLst>
                    <a:ext uri="{9D8B030D-6E8A-4147-A177-3AD203B41FA5}">
                      <a16:colId xmlns:a16="http://schemas.microsoft.com/office/drawing/2014/main" val="649308939"/>
                    </a:ext>
                  </a:extLst>
                </a:gridCol>
                <a:gridCol w="1544955">
                  <a:extLst>
                    <a:ext uri="{9D8B030D-6E8A-4147-A177-3AD203B41FA5}">
                      <a16:colId xmlns:a16="http://schemas.microsoft.com/office/drawing/2014/main" val="675011108"/>
                    </a:ext>
                  </a:extLst>
                </a:gridCol>
                <a:gridCol w="1371600">
                  <a:extLst>
                    <a:ext uri="{9D8B030D-6E8A-4147-A177-3AD203B41FA5}">
                      <a16:colId xmlns:a16="http://schemas.microsoft.com/office/drawing/2014/main" val="982171847"/>
                    </a:ext>
                  </a:extLst>
                </a:gridCol>
                <a:gridCol w="1905000">
                  <a:extLst>
                    <a:ext uri="{9D8B030D-6E8A-4147-A177-3AD203B41FA5}">
                      <a16:colId xmlns:a16="http://schemas.microsoft.com/office/drawing/2014/main" val="3083326434"/>
                    </a:ext>
                  </a:extLst>
                </a:gridCol>
                <a:gridCol w="609600">
                  <a:extLst>
                    <a:ext uri="{9D8B030D-6E8A-4147-A177-3AD203B41FA5}">
                      <a16:colId xmlns:a16="http://schemas.microsoft.com/office/drawing/2014/main" val="628004091"/>
                    </a:ext>
                  </a:extLst>
                </a:gridCol>
                <a:gridCol w="533400">
                  <a:extLst>
                    <a:ext uri="{9D8B030D-6E8A-4147-A177-3AD203B41FA5}">
                      <a16:colId xmlns:a16="http://schemas.microsoft.com/office/drawing/2014/main" val="2487717093"/>
                    </a:ext>
                  </a:extLst>
                </a:gridCol>
              </a:tblGrid>
              <a:tr h="438164">
                <a:tc>
                  <a:txBody>
                    <a:bodyPr/>
                    <a:lstStyle/>
                    <a:p>
                      <a:pPr algn="l"/>
                      <a:r>
                        <a:rPr lang="en-US" sz="1600" b="1" dirty="0">
                          <a:effectLst/>
                        </a:rPr>
                        <a:t>Domain</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effectLst/>
                        </a:rPr>
                        <a:t>K </a:t>
                      </a:r>
                    </a:p>
                    <a:p>
                      <a:pPr algn="ctr"/>
                      <a:r>
                        <a:rPr lang="en-US" sz="1600" b="1" dirty="0">
                          <a:effectLst/>
                        </a:rPr>
                        <a:t>(n of studies)</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effectLst/>
                        </a:rPr>
                        <a:t>Participants</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effectLst/>
                        </a:rPr>
                        <a:t>MD (95 % CI)</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i="1" dirty="0">
                          <a:effectLst/>
                        </a:rPr>
                        <a:t>p</a:t>
                      </a:r>
                      <a:endParaRPr lang="en-US" sz="1600" b="1" dirty="0">
                        <a:effectLst/>
                      </a:endParaRP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i="1" dirty="0">
                          <a:effectLst/>
                        </a:rPr>
                        <a:t>I</a:t>
                      </a:r>
                      <a:r>
                        <a:rPr lang="en-US" sz="1600" b="1" i="1" baseline="30000" dirty="0">
                          <a:effectLst/>
                        </a:rPr>
                        <a:t>2</a:t>
                      </a:r>
                      <a:r>
                        <a:rPr lang="en-US" sz="1600" b="1" dirty="0">
                          <a:effectLst/>
                        </a:rPr>
                        <a:t>(%)</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739492"/>
                  </a:ext>
                </a:extLst>
              </a:tr>
              <a:tr h="381234">
                <a:tc>
                  <a:txBody>
                    <a:bodyPr/>
                    <a:lstStyle/>
                    <a:p>
                      <a:pPr algn="l"/>
                      <a:r>
                        <a:rPr lang="en-US" sz="1200" b="1" dirty="0">
                          <a:effectLst/>
                        </a:rPr>
                        <a:t>Executive function</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5</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646</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−0.42 [-0.72, -0.11]</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0.01</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32</a:t>
                      </a:r>
                    </a:p>
                  </a:txBody>
                  <a:tcPr marL="21233" marR="21233" marT="21233" marB="21233" anchor="ctr">
                    <a:lnL>
                      <a:noFill/>
                    </a:lnL>
                    <a:lnR>
                      <a:noFill/>
                    </a:lnR>
                    <a:lnT w="12700" cap="flat" cmpd="sng" algn="ctr">
                      <a:solidFill>
                        <a:schemeClr val="tx1"/>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963541170"/>
                  </a:ext>
                </a:extLst>
              </a:tr>
              <a:tr h="381234">
                <a:tc>
                  <a:txBody>
                    <a:bodyPr/>
                    <a:lstStyle/>
                    <a:p>
                      <a:pPr algn="l"/>
                      <a:r>
                        <a:rPr lang="en-US" sz="1200" b="1" dirty="0">
                          <a:effectLst/>
                        </a:rPr>
                        <a:t>Processing speed</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712</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−0.33 [-0.59, -0.08]</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0.01</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16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955456343"/>
                  </a:ext>
                </a:extLst>
              </a:tr>
              <a:tr h="381234">
                <a:tc>
                  <a:txBody>
                    <a:bodyPr/>
                    <a:lstStyle/>
                    <a:p>
                      <a:pPr algn="l"/>
                      <a:r>
                        <a:rPr lang="en-US" sz="1200" b="1" dirty="0">
                          <a:effectLst/>
                        </a:rPr>
                        <a:t>Verbal</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5</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666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−0.29 [-0.48, -0.10]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&lt; 0.01</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769701893"/>
                  </a:ext>
                </a:extLst>
              </a:tr>
              <a:tr h="381234">
                <a:tc>
                  <a:txBody>
                    <a:bodyPr/>
                    <a:lstStyle/>
                    <a:p>
                      <a:pPr algn="l"/>
                      <a:r>
                        <a:rPr lang="en-US" sz="1200" b="1" dirty="0">
                          <a:effectLst/>
                        </a:rPr>
                        <a:t>Recall</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1010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−0.24 [-0.38, -0.10]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&lt; 0.01</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100270350"/>
                  </a:ext>
                </a:extLst>
              </a:tr>
              <a:tr h="397559">
                <a:tc>
                  <a:txBody>
                    <a:bodyPr/>
                    <a:lstStyle/>
                    <a:p>
                      <a:pPr algn="l"/>
                      <a:r>
                        <a:rPr lang="en-US" sz="1200" b="1" dirty="0">
                          <a:effectLst/>
                        </a:rPr>
                        <a:t>Working memory/Attention</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1309</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−0.17 [-0.46, 0.22]</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0.24</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83</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971210260"/>
                  </a:ext>
                </a:extLst>
              </a:tr>
              <a:tr h="381234">
                <a:tc>
                  <a:txBody>
                    <a:bodyPr/>
                    <a:lstStyle/>
                    <a:p>
                      <a:pPr algn="l"/>
                      <a:r>
                        <a:rPr lang="en-US" sz="1200" b="1" dirty="0">
                          <a:effectLst/>
                        </a:rPr>
                        <a:t>Motor/Psychomotor</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5</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967</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−0.38 [-0.59, -0.16]</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dirty="0">
                          <a:effectLst/>
                        </a:rPr>
                        <a:t>&lt; 0.01</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US" sz="1200" b="0">
                          <a:effectLst/>
                        </a:rPr>
                        <a:t>31</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45084618"/>
                  </a:ext>
                </a:extLst>
              </a:tr>
              <a:tr h="306106">
                <a:tc>
                  <a:txBody>
                    <a:bodyPr/>
                    <a:lstStyle/>
                    <a:p>
                      <a:pPr algn="l"/>
                      <a:r>
                        <a:rPr lang="en-US" sz="1200" b="1" dirty="0">
                          <a:effectLst/>
                        </a:rPr>
                        <a:t>Visuospatial</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effectLst/>
                        </a:rPr>
                        <a:t>3</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effectLst/>
                        </a:rPr>
                        <a:t>449</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effectLst/>
                        </a:rPr>
                        <a:t>−0.31 [-0.88, 0.27]</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effectLst/>
                        </a:rPr>
                        <a:t>0.30</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effectLst/>
                        </a:rPr>
                        <a:t>88</a:t>
                      </a:r>
                    </a:p>
                  </a:txBody>
                  <a:tcPr marL="21233" marR="21233" marT="21233" marB="21233" anchor="ctr">
                    <a:lnL>
                      <a:noFill/>
                    </a:lnL>
                    <a:lnR>
                      <a:noFill/>
                    </a:lnR>
                    <a:lnT w="9525" cap="flat" cmpd="sng" algn="ctr">
                      <a:solidFill>
                        <a:srgbClr val="EBEBE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6623264"/>
                  </a:ext>
                </a:extLst>
              </a:tr>
            </a:tbl>
          </a:graphicData>
        </a:graphic>
      </p:graphicFrame>
      <p:sp>
        <p:nvSpPr>
          <p:cNvPr id="5" name="Rectangle 4"/>
          <p:cNvSpPr/>
          <p:nvPr/>
        </p:nvSpPr>
        <p:spPr>
          <a:xfrm>
            <a:off x="2454909" y="4781550"/>
            <a:ext cx="4320157" cy="307777"/>
          </a:xfrm>
          <a:prstGeom prst="rect">
            <a:avLst/>
          </a:prstGeom>
        </p:spPr>
        <p:txBody>
          <a:bodyPr wrap="none">
            <a:spAutoFit/>
          </a:bodyPr>
          <a:lstStyle/>
          <a:p>
            <a:r>
              <a:rPr lang="en-US" sz="1400" dirty="0">
                <a:solidFill>
                  <a:schemeClr val="bg1"/>
                </a:solidFill>
              </a:rPr>
              <a:t>Deng et al. https://doi.org/10.1016/j.arr.2021.101310</a:t>
            </a:r>
          </a:p>
        </p:txBody>
      </p:sp>
    </p:spTree>
    <p:extLst>
      <p:ext uri="{BB962C8B-B14F-4D97-AF65-F5344CB8AC3E}">
        <p14:creationId xmlns:p14="http://schemas.microsoft.com/office/powerpoint/2010/main" val="3486004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Conclusions: HIV &amp; Aging</a:t>
            </a:r>
          </a:p>
        </p:txBody>
      </p:sp>
      <p:sp>
        <p:nvSpPr>
          <p:cNvPr id="3" name="Content Placeholder 2"/>
          <p:cNvSpPr>
            <a:spLocks noGrp="1"/>
          </p:cNvSpPr>
          <p:nvPr>
            <p:ph idx="1"/>
          </p:nvPr>
        </p:nvSpPr>
        <p:spPr>
          <a:xfrm>
            <a:off x="457204" y="1123950"/>
            <a:ext cx="5333992" cy="3428999"/>
          </a:xfrm>
        </p:spPr>
        <p:txBody>
          <a:bodyPr>
            <a:noAutofit/>
          </a:bodyPr>
          <a:lstStyle/>
          <a:p>
            <a:r>
              <a:rPr lang="en-US" sz="2200" dirty="0"/>
              <a:t>Increasing numbers of older people with HIV with more medical co-morbidities</a:t>
            </a:r>
          </a:p>
          <a:p>
            <a:r>
              <a:rPr lang="en-US" sz="2200" dirty="0"/>
              <a:t>Patients with HIV &gt;55 </a:t>
            </a:r>
            <a:r>
              <a:rPr lang="en-US" sz="2200" dirty="0" err="1"/>
              <a:t>yrs</a:t>
            </a:r>
            <a:r>
              <a:rPr lang="en-US" sz="2200" dirty="0"/>
              <a:t> of age tend to be diagnosed later, but respond well to ART</a:t>
            </a:r>
          </a:p>
          <a:p>
            <a:r>
              <a:rPr lang="en-US" sz="2200" dirty="0"/>
              <a:t>HIV infection accelerates / potentiates development of several common age-associated medical co-morbidities including cognitive impairment</a:t>
            </a:r>
          </a:p>
          <a:p>
            <a:endParaRPr lang="en-US" sz="1800" dirty="0"/>
          </a:p>
        </p:txBody>
      </p:sp>
      <p:pic>
        <p:nvPicPr>
          <p:cNvPr id="4" name="Picture 3"/>
          <p:cNvPicPr>
            <a:picLocks noChangeAspect="1"/>
          </p:cNvPicPr>
          <p:nvPr/>
        </p:nvPicPr>
        <p:blipFill>
          <a:blip r:embed="rId2"/>
          <a:stretch>
            <a:fillRect/>
          </a:stretch>
        </p:blipFill>
        <p:spPr>
          <a:xfrm>
            <a:off x="5715000" y="1230500"/>
            <a:ext cx="3322450" cy="3322450"/>
          </a:xfrm>
          <a:prstGeom prst="rect">
            <a:avLst/>
          </a:prstGeom>
        </p:spPr>
      </p:pic>
    </p:spTree>
    <p:extLst>
      <p:ext uri="{BB962C8B-B14F-4D97-AF65-F5344CB8AC3E}">
        <p14:creationId xmlns:p14="http://schemas.microsoft.com/office/powerpoint/2010/main" val="2545487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1085850"/>
            <a:ext cx="4743450" cy="3543300"/>
          </a:xfrm>
        </p:spPr>
        <p:txBody>
          <a:bodyPr>
            <a:normAutofit fontScale="92500" lnSpcReduction="20000"/>
          </a:bodyPr>
          <a:lstStyle/>
          <a:p>
            <a:r>
              <a:rPr lang="en-US" sz="2600" dirty="0"/>
              <a:t>National Clinical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a:t>
            </a:r>
            <a:r>
              <a:rPr lang="en-US" dirty="0" err="1"/>
              <a:t>PrEP</a:t>
            </a:r>
            <a:r>
              <a:rPr lang="en-US" dirty="0"/>
              <a:t> </a:t>
            </a:r>
          </a:p>
          <a:p>
            <a:pPr lvl="1"/>
            <a:r>
              <a:rPr lang="en-US" dirty="0"/>
              <a:t>HIV PEP line</a:t>
            </a:r>
          </a:p>
          <a:p>
            <a:pPr lvl="1"/>
            <a:r>
              <a:rPr lang="en-US" dirty="0"/>
              <a:t>HCV Management</a:t>
            </a:r>
          </a:p>
          <a:p>
            <a:pPr lvl="1"/>
            <a:r>
              <a:rPr lang="en-US" dirty="0"/>
              <a:t>Substance Use Management</a:t>
            </a:r>
          </a:p>
          <a:p>
            <a:pPr lvl="1"/>
            <a:endParaRPr lang="en-US" sz="600" dirty="0"/>
          </a:p>
          <a:p>
            <a:r>
              <a:rPr lang="en-US" dirty="0"/>
              <a:t>Present case on ECHO   </a:t>
            </a:r>
            <a:r>
              <a:rPr lang="en-US" sz="2200" dirty="0">
                <a:hlinkClick r:id="rId4"/>
              </a:rPr>
              <a:t>http://echo.unm.edu</a:t>
            </a:r>
            <a:endParaRPr lang="en-US" sz="2200" dirty="0"/>
          </a:p>
        </p:txBody>
      </p:sp>
      <p:sp>
        <p:nvSpPr>
          <p:cNvPr id="7" name="Content Placeholder 6"/>
          <p:cNvSpPr>
            <a:spLocks noGrp="1"/>
          </p:cNvSpPr>
          <p:nvPr>
            <p:ph sz="half" idx="2"/>
          </p:nvPr>
        </p:nvSpPr>
        <p:spPr>
          <a:xfrm>
            <a:off x="4629150" y="1086976"/>
            <a:ext cx="4451278" cy="3642436"/>
          </a:xfrm>
        </p:spPr>
        <p:txBody>
          <a:bodyPr>
            <a:normAutofit fontScale="70000" lnSpcReduction="20000"/>
          </a:bodyPr>
          <a:lstStyle/>
          <a:p>
            <a:r>
              <a:rPr lang="en-US" dirty="0"/>
              <a:t>AETC National HIV Curriculum </a:t>
            </a:r>
            <a:r>
              <a:rPr lang="en-US" dirty="0">
                <a:hlinkClick r:id="rId5"/>
              </a:rPr>
              <a:t>https://aidsetc.org/nhc</a:t>
            </a:r>
            <a:endParaRPr lang="en-US" dirty="0"/>
          </a:p>
          <a:p>
            <a:endParaRPr lang="en-US" sz="900" dirty="0"/>
          </a:p>
          <a:p>
            <a:r>
              <a:rPr lang="en-US" dirty="0"/>
              <a:t>AETC National Coordinating Resource Center </a:t>
            </a:r>
            <a:r>
              <a:rPr lang="en-US" dirty="0">
                <a:hlinkClick r:id="rId6"/>
              </a:rPr>
              <a:t>https://targethiv.org/library/aetc-national-coordinating-resource-center-0</a:t>
            </a:r>
            <a:endParaRPr lang="en-US" dirty="0"/>
          </a:p>
          <a:p>
            <a:endParaRPr lang="en-US" sz="800" dirty="0"/>
          </a:p>
          <a:p>
            <a:r>
              <a:rPr lang="en-US" dirty="0"/>
              <a:t>Additional trainings </a:t>
            </a:r>
            <a:r>
              <a:rPr lang="en-US" dirty="0">
                <a:hlinkClick r:id="rId7"/>
              </a:rPr>
              <a:t>scaetcecho@salud.unm.edu</a:t>
            </a:r>
            <a:endParaRPr lang="en-US" dirty="0"/>
          </a:p>
          <a:p>
            <a:r>
              <a:rPr lang="en-US" dirty="0">
                <a:hlinkClick r:id="rId8"/>
              </a:rPr>
              <a:t>www.scaetc.org</a:t>
            </a:r>
            <a:endParaRPr lang="en-US" dirty="0"/>
          </a:p>
          <a:p>
            <a:r>
              <a:rPr lang="en-US" dirty="0">
                <a:hlinkClick r:id="rId9"/>
              </a:rPr>
              <a:t>https://hsc.unm.edu/scaetc/local-partners/ouhsc.html</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spTree>
    <p:extLst>
      <p:ext uri="{BB962C8B-B14F-4D97-AF65-F5344CB8AC3E}">
        <p14:creationId xmlns:p14="http://schemas.microsoft.com/office/powerpoint/2010/main" val="171427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276350"/>
            <a:ext cx="4876800" cy="243143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Gap 1</a:t>
            </a:r>
            <a:r>
              <a:rPr lang="en-US" sz="2400" dirty="0">
                <a:latin typeface="Calibri" panose="020F0502020204030204" pitchFamily="34" charset="0"/>
                <a:cs typeface="Calibri" panose="020F0502020204030204" pitchFamily="34" charset="0"/>
              </a:rPr>
              <a:t>: There are gaps in understanding the changing demographics of people with HIV</a:t>
            </a:r>
          </a:p>
          <a:p>
            <a:endParaRPr lang="en-US" sz="8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Gap 2</a:t>
            </a:r>
            <a:r>
              <a:rPr lang="en-US" sz="2400" dirty="0">
                <a:latin typeface="Calibri" panose="020F0502020204030204" pitchFamily="34" charset="0"/>
                <a:cs typeface="Calibri" panose="020F0502020204030204" pitchFamily="34" charset="0"/>
              </a:rPr>
              <a:t>: There are gaps in understanding the impact of aging on co-morbidities in people with HIV. </a:t>
            </a:r>
          </a:p>
        </p:txBody>
      </p:sp>
      <p:pic>
        <p:nvPicPr>
          <p:cNvPr id="5" name="Picture 4"/>
          <p:cNvPicPr>
            <a:picLocks noChangeAspect="1"/>
          </p:cNvPicPr>
          <p:nvPr/>
        </p:nvPicPr>
        <p:blipFill>
          <a:blip r:embed="rId2"/>
          <a:stretch>
            <a:fillRect/>
          </a:stretch>
        </p:blipFill>
        <p:spPr>
          <a:xfrm>
            <a:off x="5365632" y="1352550"/>
            <a:ext cx="3079940" cy="2571750"/>
          </a:xfrm>
          <a:prstGeom prst="rect">
            <a:avLst/>
          </a:prstGeom>
        </p:spPr>
      </p:pic>
      <p:sp>
        <p:nvSpPr>
          <p:cNvPr id="8" name="Title 7"/>
          <p:cNvSpPr>
            <a:spLocks noGrp="1"/>
          </p:cNvSpPr>
          <p:nvPr>
            <p:ph type="title"/>
          </p:nvPr>
        </p:nvSpPr>
        <p:spPr/>
        <p:txBody>
          <a:bodyPr>
            <a:normAutofit/>
          </a:bodyPr>
          <a:lstStyle/>
          <a:p>
            <a:pPr algn="ctr"/>
            <a:r>
              <a:rPr lang="en-US" dirty="0"/>
              <a:t>Professional practice gaps</a:t>
            </a:r>
          </a:p>
        </p:txBody>
      </p:sp>
    </p:spTree>
    <p:extLst>
      <p:ext uri="{BB962C8B-B14F-4D97-AF65-F5344CB8AC3E}">
        <p14:creationId xmlns:p14="http://schemas.microsoft.com/office/powerpoint/2010/main" val="204224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381000" y="1200157"/>
            <a:ext cx="4648197" cy="3417324"/>
          </a:xfrm>
        </p:spPr>
        <p:txBody>
          <a:bodyPr>
            <a:normAutofit/>
          </a:bodyPr>
          <a:lstStyle/>
          <a:p>
            <a:pPr marL="514338" indent="-514338">
              <a:buFont typeface="+mj-lt"/>
              <a:buAutoNum type="arabicPeriod"/>
            </a:pPr>
            <a:r>
              <a:rPr lang="en-US" dirty="0"/>
              <a:t>Review clinical vignettes and data illustrating key points of aging and HIV.</a:t>
            </a:r>
          </a:p>
          <a:p>
            <a:pPr marL="514338" indent="-514338">
              <a:buFont typeface="+mj-lt"/>
              <a:buAutoNum type="arabicPeriod"/>
            </a:pPr>
            <a:r>
              <a:rPr lang="en-US" dirty="0"/>
              <a:t>Review the current epidemiology of HIV.</a:t>
            </a:r>
          </a:p>
          <a:p>
            <a:pPr marL="514338" indent="-514338">
              <a:buFont typeface="+mj-lt"/>
              <a:buAutoNum type="arabicPeriod"/>
            </a:pPr>
            <a:r>
              <a:rPr lang="en-US" dirty="0"/>
              <a:t>Identify the impacts of changing demographics of HIV.</a:t>
            </a:r>
            <a:endParaRPr lang="en-US" sz="600" dirty="0"/>
          </a:p>
          <a:p>
            <a:pPr marL="514338" indent="-514338">
              <a:buFont typeface="+mj-lt"/>
              <a:buAutoNum type="arabicPeriod"/>
            </a:pPr>
            <a:endParaRPr lang="en-US" sz="2000" dirty="0"/>
          </a:p>
          <a:p>
            <a:pPr marL="114297" indent="0">
              <a:buNone/>
            </a:pPr>
            <a:endParaRPr lang="en-US" sz="2000" dirty="0"/>
          </a:p>
        </p:txBody>
      </p:sp>
      <p:pic>
        <p:nvPicPr>
          <p:cNvPr id="4" name="Picture 3"/>
          <p:cNvPicPr>
            <a:picLocks noChangeAspect="1"/>
          </p:cNvPicPr>
          <p:nvPr/>
        </p:nvPicPr>
        <p:blipFill>
          <a:blip r:embed="rId3"/>
          <a:stretch>
            <a:fillRect/>
          </a:stretch>
        </p:blipFill>
        <p:spPr>
          <a:xfrm>
            <a:off x="4957011" y="438150"/>
            <a:ext cx="3947160" cy="3947160"/>
          </a:xfrm>
          <a:prstGeom prst="rect">
            <a:avLst/>
          </a:prstGeom>
        </p:spPr>
      </p:pic>
    </p:spTree>
    <p:extLst>
      <p:ext uri="{BB962C8B-B14F-4D97-AF65-F5344CB8AC3E}">
        <p14:creationId xmlns:p14="http://schemas.microsoft.com/office/powerpoint/2010/main" val="857907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Clinical vignettes</a:t>
            </a:r>
          </a:p>
        </p:txBody>
      </p:sp>
      <p:sp>
        <p:nvSpPr>
          <p:cNvPr id="3" name="Content Placeholder 2"/>
          <p:cNvSpPr>
            <a:spLocks noGrp="1"/>
          </p:cNvSpPr>
          <p:nvPr>
            <p:ph idx="1"/>
          </p:nvPr>
        </p:nvSpPr>
        <p:spPr>
          <a:xfrm>
            <a:off x="457204" y="1200151"/>
            <a:ext cx="4267195" cy="3275474"/>
          </a:xfrm>
        </p:spPr>
        <p:txBody>
          <a:bodyPr/>
          <a:lstStyle/>
          <a:p>
            <a:r>
              <a:rPr lang="en-US" dirty="0"/>
              <a:t>Acquisition of HIV infection after 55yrs of age</a:t>
            </a:r>
          </a:p>
          <a:p>
            <a:endParaRPr lang="en-US" dirty="0"/>
          </a:p>
          <a:p>
            <a:r>
              <a:rPr lang="en-US" dirty="0"/>
              <a:t>Effective antiretroviral therapy (ART) and prolonged lifespan</a:t>
            </a:r>
          </a:p>
          <a:p>
            <a:endParaRPr lang="en-US" dirty="0"/>
          </a:p>
        </p:txBody>
      </p:sp>
      <p:pic>
        <p:nvPicPr>
          <p:cNvPr id="4" name="Picture 3"/>
          <p:cNvPicPr>
            <a:picLocks noChangeAspect="1"/>
          </p:cNvPicPr>
          <p:nvPr/>
        </p:nvPicPr>
        <p:blipFill>
          <a:blip r:embed="rId2"/>
          <a:stretch>
            <a:fillRect/>
          </a:stretch>
        </p:blipFill>
        <p:spPr>
          <a:xfrm>
            <a:off x="5363332" y="1075176"/>
            <a:ext cx="3325374" cy="3325374"/>
          </a:xfrm>
          <a:prstGeom prst="rect">
            <a:avLst/>
          </a:prstGeom>
        </p:spPr>
      </p:pic>
    </p:spTree>
    <p:extLst>
      <p:ext uri="{BB962C8B-B14F-4D97-AF65-F5344CB8AC3E}">
        <p14:creationId xmlns:p14="http://schemas.microsoft.com/office/powerpoint/2010/main" val="3559927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Clinical Vignette 1</a:t>
            </a:r>
          </a:p>
        </p:txBody>
      </p:sp>
      <p:sp>
        <p:nvSpPr>
          <p:cNvPr id="3" name="Content Placeholder 2"/>
          <p:cNvSpPr>
            <a:spLocks noGrp="1"/>
          </p:cNvSpPr>
          <p:nvPr>
            <p:ph idx="1"/>
          </p:nvPr>
        </p:nvSpPr>
        <p:spPr>
          <a:xfrm>
            <a:off x="457204" y="1156032"/>
            <a:ext cx="8315569" cy="3549318"/>
          </a:xfrm>
        </p:spPr>
        <p:txBody>
          <a:bodyPr>
            <a:noAutofit/>
          </a:bodyPr>
          <a:lstStyle/>
          <a:p>
            <a:pPr>
              <a:spcBef>
                <a:spcPts val="0"/>
              </a:spcBef>
            </a:pPr>
            <a:r>
              <a:rPr lang="en-US" sz="1800" b="1" dirty="0"/>
              <a:t>60 </a:t>
            </a:r>
            <a:r>
              <a:rPr lang="en-US" sz="1800" b="1" dirty="0" err="1"/>
              <a:t>yo</a:t>
            </a:r>
            <a:r>
              <a:rPr lang="en-US" sz="1800" b="1" dirty="0"/>
              <a:t> man referred for HIV infection</a:t>
            </a:r>
          </a:p>
          <a:p>
            <a:pPr>
              <a:spcBef>
                <a:spcPts val="0"/>
              </a:spcBef>
            </a:pPr>
            <a:r>
              <a:rPr lang="en-US" sz="1800" b="1" dirty="0"/>
              <a:t>History</a:t>
            </a:r>
          </a:p>
          <a:p>
            <a:pPr lvl="1">
              <a:spcBef>
                <a:spcPts val="0"/>
              </a:spcBef>
            </a:pPr>
            <a:r>
              <a:rPr lang="en-US" sz="1800" dirty="0"/>
              <a:t>Found to be HIV positive at age 59 on HIV screening prior to ureteral stent for </a:t>
            </a:r>
            <a:r>
              <a:rPr lang="en-US" sz="1800" dirty="0" err="1"/>
              <a:t>nephrolithiasias</a:t>
            </a:r>
            <a:endParaRPr lang="en-US" sz="1800" dirty="0"/>
          </a:p>
          <a:p>
            <a:pPr lvl="1">
              <a:spcBef>
                <a:spcPts val="0"/>
              </a:spcBef>
            </a:pPr>
            <a:r>
              <a:rPr lang="en-US" sz="1800" dirty="0">
                <a:solidFill>
                  <a:srgbClr val="000000"/>
                </a:solidFill>
              </a:rPr>
              <a:t>Reported having 19units of blood 20yrs earlier after gunshot wound</a:t>
            </a:r>
          </a:p>
          <a:p>
            <a:pPr lvl="1">
              <a:spcBef>
                <a:spcPts val="0"/>
              </a:spcBef>
            </a:pPr>
            <a:r>
              <a:rPr lang="en-US" sz="1800" dirty="0">
                <a:solidFill>
                  <a:srgbClr val="000000"/>
                </a:solidFill>
              </a:rPr>
              <a:t>Multiple female sexual partners</a:t>
            </a:r>
          </a:p>
          <a:p>
            <a:pPr lvl="1">
              <a:spcBef>
                <a:spcPts val="0"/>
              </a:spcBef>
            </a:pPr>
            <a:r>
              <a:rPr lang="en-US" sz="1800" dirty="0">
                <a:solidFill>
                  <a:srgbClr val="000000"/>
                </a:solidFill>
              </a:rPr>
              <a:t>Denied IDU but some sex partners might have engaged in IDU</a:t>
            </a:r>
          </a:p>
          <a:p>
            <a:pPr lvl="1">
              <a:spcBef>
                <a:spcPts val="0"/>
              </a:spcBef>
            </a:pPr>
            <a:r>
              <a:rPr lang="en-US" sz="1800" dirty="0">
                <a:solidFill>
                  <a:srgbClr val="000000"/>
                </a:solidFill>
              </a:rPr>
              <a:t>CD4 244 cells/ml /8%, HIV VL 123,972 copies/ml</a:t>
            </a:r>
            <a:endParaRPr lang="en-US" sz="1800" dirty="0"/>
          </a:p>
          <a:p>
            <a:pPr>
              <a:spcBef>
                <a:spcPts val="0"/>
              </a:spcBef>
            </a:pPr>
            <a:r>
              <a:rPr lang="en-US" sz="1800" b="1" dirty="0"/>
              <a:t>Encounter</a:t>
            </a:r>
          </a:p>
          <a:p>
            <a:pPr lvl="1">
              <a:spcBef>
                <a:spcPts val="0"/>
              </a:spcBef>
            </a:pPr>
            <a:r>
              <a:rPr lang="en-US" sz="1800" dirty="0"/>
              <a:t>Presented to the IDI as new patient with girlfriend who has HIV</a:t>
            </a:r>
          </a:p>
          <a:p>
            <a:pPr lvl="1">
              <a:spcBef>
                <a:spcPts val="0"/>
              </a:spcBef>
            </a:pPr>
            <a:r>
              <a:rPr lang="en-US" sz="1800" dirty="0"/>
              <a:t>Refused to fill out paperwork to access HDAP due to fear of being reported to the IRS for not paying taxes</a:t>
            </a:r>
          </a:p>
        </p:txBody>
      </p:sp>
      <p:sp>
        <p:nvSpPr>
          <p:cNvPr id="4" name="TextBox 3">
            <a:extLst>
              <a:ext uri="{FF2B5EF4-FFF2-40B4-BE49-F238E27FC236}">
                <a16:creationId xmlns:a16="http://schemas.microsoft.com/office/drawing/2014/main" id="{2A5697EE-266D-4185-96C2-BC215C611A3B}"/>
              </a:ext>
            </a:extLst>
          </p:cNvPr>
          <p:cNvSpPr txBox="1"/>
          <p:nvPr/>
        </p:nvSpPr>
        <p:spPr>
          <a:xfrm>
            <a:off x="1981200" y="4809351"/>
            <a:ext cx="5257800" cy="276999"/>
          </a:xfrm>
          <a:prstGeom prst="rect">
            <a:avLst/>
          </a:prstGeom>
          <a:noFill/>
        </p:spPr>
        <p:txBody>
          <a:bodyPr wrap="square" rtlCol="0">
            <a:spAutoFit/>
          </a:bodyPr>
          <a:lstStyle/>
          <a:p>
            <a:pPr algn="ctr"/>
            <a:r>
              <a:rPr lang="en-US" sz="1200" dirty="0">
                <a:solidFill>
                  <a:schemeClr val="bg1"/>
                </a:solidFill>
              </a:rPr>
              <a:t>IDU=injection drug use; IDI=infectious disease institute</a:t>
            </a:r>
          </a:p>
        </p:txBody>
      </p:sp>
    </p:spTree>
    <p:extLst>
      <p:ext uri="{BB962C8B-B14F-4D97-AF65-F5344CB8AC3E}">
        <p14:creationId xmlns:p14="http://schemas.microsoft.com/office/powerpoint/2010/main" val="237782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Clinical Vignette 1</a:t>
            </a:r>
          </a:p>
        </p:txBody>
      </p:sp>
      <p:sp>
        <p:nvSpPr>
          <p:cNvPr id="3" name="Content Placeholder 2"/>
          <p:cNvSpPr>
            <a:spLocks noGrp="1"/>
          </p:cNvSpPr>
          <p:nvPr>
            <p:ph idx="1"/>
          </p:nvPr>
        </p:nvSpPr>
        <p:spPr/>
        <p:txBody>
          <a:bodyPr>
            <a:noAutofit/>
          </a:bodyPr>
          <a:lstStyle/>
          <a:p>
            <a:pPr marL="85725" indent="0">
              <a:spcBef>
                <a:spcPts val="0"/>
              </a:spcBef>
              <a:buNone/>
            </a:pPr>
            <a:r>
              <a:rPr lang="en-US" sz="1800" b="1" dirty="0"/>
              <a:t>Clinical Course</a:t>
            </a:r>
          </a:p>
          <a:p>
            <a:pPr>
              <a:spcBef>
                <a:spcPts val="0"/>
              </a:spcBef>
            </a:pPr>
            <a:r>
              <a:rPr lang="en-US" sz="1800" b="1" dirty="0"/>
              <a:t>12 months later</a:t>
            </a:r>
          </a:p>
          <a:p>
            <a:pPr lvl="1">
              <a:spcBef>
                <a:spcPts val="0"/>
              </a:spcBef>
            </a:pPr>
            <a:r>
              <a:rPr lang="en-US" sz="1800" dirty="0"/>
              <a:t>Febrile illness with malaise</a:t>
            </a:r>
          </a:p>
          <a:p>
            <a:pPr lvl="1">
              <a:spcBef>
                <a:spcPts val="0"/>
              </a:spcBef>
            </a:pPr>
            <a:r>
              <a:rPr lang="en-US" sz="1800" dirty="0">
                <a:solidFill>
                  <a:srgbClr val="000000"/>
                </a:solidFill>
              </a:rPr>
              <a:t>CD4 67 cells/ml /3%, HIV VL 302,000 copies/ml</a:t>
            </a:r>
            <a:endParaRPr lang="en-US" sz="1800" dirty="0"/>
          </a:p>
          <a:p>
            <a:pPr lvl="1">
              <a:spcBef>
                <a:spcPts val="0"/>
              </a:spcBef>
            </a:pPr>
            <a:r>
              <a:rPr lang="en-US" sz="1800" dirty="0">
                <a:solidFill>
                  <a:srgbClr val="000000"/>
                </a:solidFill>
              </a:rPr>
              <a:t>Serum </a:t>
            </a:r>
            <a:r>
              <a:rPr lang="en-US" sz="1800" dirty="0" err="1">
                <a:solidFill>
                  <a:srgbClr val="000000"/>
                </a:solidFill>
              </a:rPr>
              <a:t>Cryptococcal</a:t>
            </a:r>
            <a:r>
              <a:rPr lang="en-US" sz="1800" dirty="0">
                <a:solidFill>
                  <a:srgbClr val="000000"/>
                </a:solidFill>
              </a:rPr>
              <a:t> Ag 1:32, CSF </a:t>
            </a:r>
            <a:r>
              <a:rPr lang="en-US" sz="1800" dirty="0" err="1">
                <a:solidFill>
                  <a:srgbClr val="000000"/>
                </a:solidFill>
              </a:rPr>
              <a:t>neg</a:t>
            </a:r>
            <a:endParaRPr lang="en-US" sz="1800" dirty="0">
              <a:solidFill>
                <a:srgbClr val="000000"/>
              </a:solidFill>
            </a:endParaRPr>
          </a:p>
          <a:p>
            <a:pPr lvl="1">
              <a:spcBef>
                <a:spcPts val="0"/>
              </a:spcBef>
            </a:pPr>
            <a:r>
              <a:rPr lang="en-US" sz="1800" dirty="0">
                <a:solidFill>
                  <a:srgbClr val="000000"/>
                </a:solidFill>
              </a:rPr>
              <a:t>Diagnosis catalyzed drug assistance and he was started on ART</a:t>
            </a:r>
          </a:p>
          <a:p>
            <a:pPr>
              <a:spcBef>
                <a:spcPts val="0"/>
              </a:spcBef>
            </a:pPr>
            <a:r>
              <a:rPr lang="en-US" sz="1800" b="1" dirty="0">
                <a:solidFill>
                  <a:srgbClr val="000000"/>
                </a:solidFill>
              </a:rPr>
              <a:t>2 months later</a:t>
            </a:r>
          </a:p>
          <a:p>
            <a:pPr lvl="1">
              <a:spcBef>
                <a:spcPts val="0"/>
              </a:spcBef>
            </a:pPr>
            <a:r>
              <a:rPr lang="en-US" sz="1800" dirty="0">
                <a:solidFill>
                  <a:srgbClr val="000000"/>
                </a:solidFill>
              </a:rPr>
              <a:t>CD4 93 cells/ml /4%, HIV VL &lt;400 copies/ml</a:t>
            </a:r>
            <a:endParaRPr lang="en-US" sz="1800" dirty="0"/>
          </a:p>
          <a:p>
            <a:pPr>
              <a:spcBef>
                <a:spcPts val="0"/>
              </a:spcBef>
            </a:pPr>
            <a:r>
              <a:rPr lang="en-US" sz="1800" b="1" dirty="0"/>
              <a:t>Subsequently</a:t>
            </a:r>
          </a:p>
          <a:p>
            <a:pPr lvl="1">
              <a:spcBef>
                <a:spcPts val="0"/>
              </a:spcBef>
            </a:pPr>
            <a:r>
              <a:rPr lang="en-US" sz="1800" dirty="0"/>
              <a:t>The next year started on a statin for hyperlipidemia</a:t>
            </a:r>
          </a:p>
          <a:p>
            <a:pPr lvl="1">
              <a:spcBef>
                <a:spcPts val="0"/>
              </a:spcBef>
            </a:pPr>
            <a:r>
              <a:rPr lang="en-US" sz="1800" dirty="0"/>
              <a:t>4 years later developed type 2 diabetes, mild hypertension, arthritis</a:t>
            </a:r>
          </a:p>
          <a:p>
            <a:pPr lvl="1">
              <a:spcBef>
                <a:spcPts val="0"/>
              </a:spcBef>
            </a:pPr>
            <a:r>
              <a:rPr lang="en-US" sz="1800" dirty="0"/>
              <a:t>20 years later – CD4 504/21% with tweaks to ART and other meds</a:t>
            </a:r>
          </a:p>
          <a:p>
            <a:pPr lvl="1">
              <a:spcBef>
                <a:spcPts val="0"/>
              </a:spcBef>
            </a:pPr>
            <a:endParaRPr lang="en-US" sz="1600" b="1" dirty="0"/>
          </a:p>
        </p:txBody>
      </p:sp>
    </p:spTree>
    <p:extLst>
      <p:ext uri="{BB962C8B-B14F-4D97-AF65-F5344CB8AC3E}">
        <p14:creationId xmlns:p14="http://schemas.microsoft.com/office/powerpoint/2010/main" val="334948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Clinical Vignette 2</a:t>
            </a:r>
          </a:p>
        </p:txBody>
      </p:sp>
      <p:sp>
        <p:nvSpPr>
          <p:cNvPr id="3" name="Content Placeholder 2"/>
          <p:cNvSpPr>
            <a:spLocks noGrp="1"/>
          </p:cNvSpPr>
          <p:nvPr>
            <p:ph idx="1"/>
          </p:nvPr>
        </p:nvSpPr>
        <p:spPr>
          <a:xfrm>
            <a:off x="381001" y="1123950"/>
            <a:ext cx="8467973" cy="3505200"/>
          </a:xfrm>
        </p:spPr>
        <p:txBody>
          <a:bodyPr>
            <a:noAutofit/>
          </a:bodyPr>
          <a:lstStyle/>
          <a:p>
            <a:pPr marL="114297" indent="0">
              <a:spcBef>
                <a:spcPts val="0"/>
              </a:spcBef>
              <a:buNone/>
            </a:pPr>
            <a:r>
              <a:rPr lang="en-US" sz="1800" b="1" dirty="0"/>
              <a:t>64 </a:t>
            </a:r>
            <a:r>
              <a:rPr lang="en-US" sz="1800" b="1" dirty="0" err="1"/>
              <a:t>yo</a:t>
            </a:r>
            <a:r>
              <a:rPr lang="en-US" sz="1800" b="1" dirty="0"/>
              <a:t> man presented to OSH with weight loss and confusion</a:t>
            </a:r>
          </a:p>
          <a:p>
            <a:pPr>
              <a:spcBef>
                <a:spcPts val="0"/>
              </a:spcBef>
            </a:pPr>
            <a:r>
              <a:rPr lang="en-US" sz="1800" b="1" dirty="0"/>
              <a:t>Illness leading to diagnosis</a:t>
            </a:r>
          </a:p>
          <a:p>
            <a:pPr lvl="1">
              <a:spcBef>
                <a:spcPts val="0"/>
              </a:spcBef>
            </a:pPr>
            <a:r>
              <a:rPr lang="en-US" sz="1800" dirty="0">
                <a:solidFill>
                  <a:srgbClr val="000000"/>
                </a:solidFill>
              </a:rPr>
              <a:t>Diagnosed with HIV/AIDS </a:t>
            </a:r>
          </a:p>
          <a:p>
            <a:pPr lvl="1">
              <a:spcBef>
                <a:spcPts val="0"/>
              </a:spcBef>
            </a:pPr>
            <a:r>
              <a:rPr lang="en-US" sz="1800" dirty="0" err="1">
                <a:solidFill>
                  <a:srgbClr val="000000"/>
                </a:solidFill>
              </a:rPr>
              <a:t>Cryptococcal</a:t>
            </a:r>
            <a:r>
              <a:rPr lang="en-US" sz="1800" dirty="0">
                <a:solidFill>
                  <a:srgbClr val="000000"/>
                </a:solidFill>
              </a:rPr>
              <a:t> meningitis CSF </a:t>
            </a:r>
            <a:r>
              <a:rPr lang="en-US" sz="1800" dirty="0" err="1">
                <a:solidFill>
                  <a:srgbClr val="000000"/>
                </a:solidFill>
              </a:rPr>
              <a:t>CrAg</a:t>
            </a:r>
            <a:r>
              <a:rPr lang="en-US" sz="1800" dirty="0">
                <a:solidFill>
                  <a:srgbClr val="000000"/>
                </a:solidFill>
              </a:rPr>
              <a:t> 1:256, culture </a:t>
            </a:r>
            <a:r>
              <a:rPr lang="en-US" sz="1800" i="1" dirty="0">
                <a:solidFill>
                  <a:srgbClr val="000000"/>
                </a:solidFill>
              </a:rPr>
              <a:t>C. </a:t>
            </a:r>
            <a:r>
              <a:rPr lang="en-US" sz="1800" i="1" dirty="0" err="1">
                <a:solidFill>
                  <a:srgbClr val="000000"/>
                </a:solidFill>
              </a:rPr>
              <a:t>neoformans</a:t>
            </a:r>
            <a:endParaRPr lang="en-US" sz="1800" i="1" dirty="0">
              <a:solidFill>
                <a:srgbClr val="000000"/>
              </a:solidFill>
            </a:endParaRPr>
          </a:p>
          <a:p>
            <a:pPr lvl="1">
              <a:spcBef>
                <a:spcPts val="0"/>
              </a:spcBef>
            </a:pPr>
            <a:r>
              <a:rPr lang="en-US" sz="1800" dirty="0">
                <a:solidFill>
                  <a:srgbClr val="000000"/>
                </a:solidFill>
              </a:rPr>
              <a:t>CD4 33 cells/ml /4%, HIV VL 97,750 copies/ml</a:t>
            </a:r>
          </a:p>
          <a:p>
            <a:pPr>
              <a:spcBef>
                <a:spcPts val="0"/>
              </a:spcBef>
            </a:pPr>
            <a:r>
              <a:rPr lang="en-US" sz="2000" b="1" dirty="0">
                <a:solidFill>
                  <a:srgbClr val="000000"/>
                </a:solidFill>
              </a:rPr>
              <a:t>Recent Medical History</a:t>
            </a:r>
            <a:endParaRPr lang="en-US" sz="2000" b="1" dirty="0"/>
          </a:p>
          <a:p>
            <a:pPr lvl="1">
              <a:spcBef>
                <a:spcPts val="0"/>
              </a:spcBef>
            </a:pPr>
            <a:r>
              <a:rPr lang="en-US" sz="1800" dirty="0">
                <a:solidFill>
                  <a:srgbClr val="000000"/>
                </a:solidFill>
              </a:rPr>
              <a:t>Dermatomal shingles 3 years prior</a:t>
            </a:r>
          </a:p>
          <a:p>
            <a:pPr lvl="1">
              <a:spcBef>
                <a:spcPts val="0"/>
              </a:spcBef>
            </a:pPr>
            <a:r>
              <a:rPr lang="en-US" sz="1800" dirty="0">
                <a:solidFill>
                  <a:srgbClr val="000000"/>
                </a:solidFill>
              </a:rPr>
              <a:t>Failing health, sinusitis and thrush after antibiotics</a:t>
            </a:r>
          </a:p>
          <a:p>
            <a:pPr>
              <a:spcBef>
                <a:spcPts val="0"/>
              </a:spcBef>
            </a:pPr>
            <a:r>
              <a:rPr lang="en-US" sz="2000" b="1" dirty="0"/>
              <a:t>Social History</a:t>
            </a:r>
          </a:p>
          <a:p>
            <a:pPr lvl="1">
              <a:spcBef>
                <a:spcPts val="0"/>
              </a:spcBef>
            </a:pPr>
            <a:r>
              <a:rPr lang="en-US" sz="1800" dirty="0"/>
              <a:t>Married, heterosexual, denied high risk sexual behavior</a:t>
            </a:r>
          </a:p>
          <a:p>
            <a:pPr lvl="1">
              <a:spcBef>
                <a:spcPts val="0"/>
              </a:spcBef>
            </a:pPr>
            <a:r>
              <a:rPr lang="en-US" sz="1800" dirty="0"/>
              <a:t>Had a mid-life crises in late 50’s, turned to IDU meth and cocaine </a:t>
            </a:r>
          </a:p>
          <a:p>
            <a:pPr marL="114297" indent="0">
              <a:spcBef>
                <a:spcPts val="0"/>
              </a:spcBef>
              <a:buNone/>
            </a:pPr>
            <a:endParaRPr lang="en-US" sz="1800" dirty="0"/>
          </a:p>
          <a:p>
            <a:pPr marL="85725" indent="0">
              <a:spcBef>
                <a:spcPts val="0"/>
              </a:spcBef>
              <a:buNone/>
            </a:pPr>
            <a:endParaRPr lang="en-US" sz="1600" dirty="0"/>
          </a:p>
        </p:txBody>
      </p:sp>
      <p:sp>
        <p:nvSpPr>
          <p:cNvPr id="4" name="TextBox 3">
            <a:extLst>
              <a:ext uri="{FF2B5EF4-FFF2-40B4-BE49-F238E27FC236}">
                <a16:creationId xmlns:a16="http://schemas.microsoft.com/office/drawing/2014/main" id="{63F33164-5680-4B42-97DE-14485ADB0C87}"/>
              </a:ext>
            </a:extLst>
          </p:cNvPr>
          <p:cNvSpPr txBox="1"/>
          <p:nvPr/>
        </p:nvSpPr>
        <p:spPr>
          <a:xfrm>
            <a:off x="2362200" y="4781550"/>
            <a:ext cx="4876800" cy="276999"/>
          </a:xfrm>
          <a:prstGeom prst="rect">
            <a:avLst/>
          </a:prstGeom>
          <a:noFill/>
        </p:spPr>
        <p:txBody>
          <a:bodyPr wrap="square" rtlCol="0">
            <a:spAutoFit/>
          </a:bodyPr>
          <a:lstStyle/>
          <a:p>
            <a:pPr algn="ctr"/>
            <a:r>
              <a:rPr lang="en-US" sz="1200" dirty="0">
                <a:solidFill>
                  <a:schemeClr val="bg1"/>
                </a:solidFill>
              </a:rPr>
              <a:t>OSH=outside hospital</a:t>
            </a:r>
          </a:p>
        </p:txBody>
      </p:sp>
    </p:spTree>
    <p:extLst>
      <p:ext uri="{BB962C8B-B14F-4D97-AF65-F5344CB8AC3E}">
        <p14:creationId xmlns:p14="http://schemas.microsoft.com/office/powerpoint/2010/main" val="183435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Clinical Vignette 2</a:t>
            </a:r>
          </a:p>
        </p:txBody>
      </p:sp>
      <p:sp>
        <p:nvSpPr>
          <p:cNvPr id="3" name="Content Placeholder 2"/>
          <p:cNvSpPr>
            <a:spLocks noGrp="1"/>
          </p:cNvSpPr>
          <p:nvPr>
            <p:ph idx="1"/>
          </p:nvPr>
        </p:nvSpPr>
        <p:spPr>
          <a:xfrm>
            <a:off x="381001" y="1123950"/>
            <a:ext cx="8467973" cy="3505200"/>
          </a:xfrm>
        </p:spPr>
        <p:txBody>
          <a:bodyPr>
            <a:noAutofit/>
          </a:bodyPr>
          <a:lstStyle/>
          <a:p>
            <a:pPr marL="114297" indent="0">
              <a:spcBef>
                <a:spcPts val="0"/>
              </a:spcBef>
              <a:buNone/>
            </a:pPr>
            <a:r>
              <a:rPr lang="en-US" sz="2000" b="1" dirty="0"/>
              <a:t>Seen in the IDI as a new patient 3 months later</a:t>
            </a:r>
          </a:p>
          <a:p>
            <a:pPr>
              <a:spcBef>
                <a:spcPts val="0"/>
              </a:spcBef>
            </a:pPr>
            <a:r>
              <a:rPr lang="en-US" sz="2000" b="1" dirty="0"/>
              <a:t>Clinical</a:t>
            </a:r>
          </a:p>
          <a:p>
            <a:pPr lvl="1">
              <a:spcBef>
                <a:spcPts val="0"/>
              </a:spcBef>
            </a:pPr>
            <a:r>
              <a:rPr lang="en-US" sz="1800" dirty="0"/>
              <a:t>Noted nausea, and a rash on hairline, face, neck, and upper body</a:t>
            </a:r>
          </a:p>
          <a:p>
            <a:pPr lvl="1">
              <a:spcBef>
                <a:spcPts val="0"/>
              </a:spcBef>
            </a:pPr>
            <a:r>
              <a:rPr lang="en-US" sz="1800" dirty="0"/>
              <a:t>BMI 26.0</a:t>
            </a:r>
          </a:p>
          <a:p>
            <a:pPr>
              <a:spcBef>
                <a:spcPts val="0"/>
              </a:spcBef>
            </a:pPr>
            <a:r>
              <a:rPr lang="en-US" sz="2000" b="1" dirty="0"/>
              <a:t>Meds</a:t>
            </a:r>
          </a:p>
          <a:p>
            <a:pPr lvl="1">
              <a:spcBef>
                <a:spcPts val="0"/>
              </a:spcBef>
            </a:pPr>
            <a:r>
              <a:rPr lang="en-US" sz="1800" dirty="0"/>
              <a:t>Tenofovir/emtricitabine/elvitegravir/cobicistat </a:t>
            </a:r>
          </a:p>
          <a:p>
            <a:pPr lvl="1">
              <a:spcBef>
                <a:spcPts val="0"/>
              </a:spcBef>
            </a:pPr>
            <a:r>
              <a:rPr lang="en-US" sz="1800" dirty="0"/>
              <a:t>Trimethoprim-sulfamethoxazole (TMP/SMX)</a:t>
            </a:r>
          </a:p>
          <a:p>
            <a:pPr lvl="1">
              <a:spcBef>
                <a:spcPts val="0"/>
              </a:spcBef>
            </a:pPr>
            <a:r>
              <a:rPr lang="en-US" sz="1800" dirty="0"/>
              <a:t>Fluconazole</a:t>
            </a:r>
          </a:p>
          <a:p>
            <a:pPr lvl="1">
              <a:spcBef>
                <a:spcPts val="0"/>
              </a:spcBef>
            </a:pPr>
            <a:r>
              <a:rPr lang="en-US" sz="1800" dirty="0"/>
              <a:t>Azithromycin</a:t>
            </a:r>
          </a:p>
          <a:p>
            <a:pPr>
              <a:spcBef>
                <a:spcPts val="0"/>
              </a:spcBef>
            </a:pPr>
            <a:r>
              <a:rPr lang="en-US" sz="2000" b="1" dirty="0"/>
              <a:t>Labs</a:t>
            </a:r>
          </a:p>
          <a:p>
            <a:pPr lvl="1">
              <a:spcBef>
                <a:spcPts val="0"/>
              </a:spcBef>
            </a:pPr>
            <a:r>
              <a:rPr lang="en-US" sz="1800" dirty="0"/>
              <a:t>CD4 82/6% </a:t>
            </a:r>
          </a:p>
          <a:p>
            <a:pPr lvl="1">
              <a:spcBef>
                <a:spcPts val="0"/>
              </a:spcBef>
            </a:pPr>
            <a:r>
              <a:rPr lang="en-US" sz="1800" dirty="0"/>
              <a:t>HIV VL 22 copies/</a:t>
            </a:r>
            <a:r>
              <a:rPr lang="en-US" sz="1800" dirty="0">
                <a:latin typeface="Symbol" panose="05050102010706020507" pitchFamily="18" charset="2"/>
              </a:rPr>
              <a:t>m</a:t>
            </a:r>
            <a:r>
              <a:rPr lang="en-US" sz="1800" dirty="0"/>
              <a:t>l</a:t>
            </a:r>
          </a:p>
          <a:p>
            <a:pPr>
              <a:spcBef>
                <a:spcPts val="0"/>
              </a:spcBef>
            </a:pPr>
            <a:endParaRPr lang="en-US" sz="2000" dirty="0"/>
          </a:p>
          <a:p>
            <a:pPr marL="85725" indent="0">
              <a:spcBef>
                <a:spcPts val="0"/>
              </a:spcBef>
              <a:buNone/>
            </a:pPr>
            <a:endParaRPr lang="en-US" sz="1800" dirty="0"/>
          </a:p>
        </p:txBody>
      </p:sp>
    </p:spTree>
    <p:extLst>
      <p:ext uri="{BB962C8B-B14F-4D97-AF65-F5344CB8AC3E}">
        <p14:creationId xmlns:p14="http://schemas.microsoft.com/office/powerpoint/2010/main" val="1909245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6966</TotalTime>
  <Words>1827</Words>
  <Application>Microsoft Office PowerPoint</Application>
  <PresentationFormat>On-screen Show (16:9)</PresentationFormat>
  <Paragraphs>318</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ITC Avant Garde Std Bk</vt:lpstr>
      <vt:lpstr>Symbol</vt:lpstr>
      <vt:lpstr>Wingdings</vt:lpstr>
      <vt:lpstr>AETC-BLANK-MASTER</vt:lpstr>
      <vt:lpstr>HIV &amp; Aging: The Greying of the HIV Pandemic</vt:lpstr>
      <vt:lpstr>Conflict of interest disclosure statement</vt:lpstr>
      <vt:lpstr>Professional practice gaps</vt:lpstr>
      <vt:lpstr>Learning objectives</vt:lpstr>
      <vt:lpstr>Clinical vignettes</vt:lpstr>
      <vt:lpstr>Clinical Vignette 1</vt:lpstr>
      <vt:lpstr>Clinical Vignette 1</vt:lpstr>
      <vt:lpstr>Clinical Vignette 2</vt:lpstr>
      <vt:lpstr>Clinical Vignette 2</vt:lpstr>
      <vt:lpstr>Clinical Vignette 3</vt:lpstr>
      <vt:lpstr>The greying of global HIV: People aged 50+ living with HIV by sex</vt:lpstr>
      <vt:lpstr>Numbers of people over the age of 50  living with HIV in 2020</vt:lpstr>
      <vt:lpstr>Demographic data in the USA, 2018</vt:lpstr>
      <vt:lpstr>HIV+ over the age of 55</vt:lpstr>
      <vt:lpstr>A closer look at Texas, 2018</vt:lpstr>
      <vt:lpstr>Survival With HIV/AIDS: The Way It Was</vt:lpstr>
      <vt:lpstr>Annual age-adjusted rates of death with HIV infection  as the underlying cause, 1987−2018, United States</vt:lpstr>
      <vt:lpstr>Changing demographics in our outpatient clinic</vt:lpstr>
      <vt:lpstr>No Satisfaction: The effect of age + mileage</vt:lpstr>
      <vt:lpstr>Rising numbers of medical co-morbidities in an  urban Ryan White-funded clinic</vt:lpstr>
      <vt:lpstr>Chronic disease onset among people with HIV in a large private insurance claims dataset</vt:lpstr>
      <vt:lpstr>Chronic disease onset among people with HIV and in a large private insurance claims dataset</vt:lpstr>
      <vt:lpstr>Chronic disease onset among people with HIV in a large private insurance claims dataset</vt:lpstr>
      <vt:lpstr>Prevalence of medical co-morbidities in Italian age-matched cohorts of PWH on ART and those without HIV</vt:lpstr>
      <vt:lpstr>Association of HIV infection and cognitive impairment in older adults: A meta-analysis</vt:lpstr>
      <vt:lpstr>Results from the meta-analysis of  cognitive domain impairment</vt:lpstr>
      <vt:lpstr>Conclusions: HIV &amp; Aging</vt:lpstr>
      <vt:lpstr>Resources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Judith Collins</cp:lastModifiedBy>
  <cp:revision>716</cp:revision>
  <cp:lastPrinted>2020-04-03T19:30:52Z</cp:lastPrinted>
  <dcterms:created xsi:type="dcterms:W3CDTF">2016-03-30T16:09:11Z</dcterms:created>
  <dcterms:modified xsi:type="dcterms:W3CDTF">2021-09-22T17:42:42Z</dcterms:modified>
  <cp:contentStatus/>
</cp:coreProperties>
</file>