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6.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9.xml" ContentType="application/vnd.openxmlformats-officedocument.presentationml.tags+xml"/>
  <Override PartName="/ppt/tags/tag10.xml" ContentType="application/vnd.openxmlformats-officedocument.presentationml.tags+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 id="2147483870" r:id="rId2"/>
  </p:sldMasterIdLst>
  <p:notesMasterIdLst>
    <p:notesMasterId r:id="rId78"/>
  </p:notesMasterIdLst>
  <p:sldIdLst>
    <p:sldId id="256" r:id="rId3"/>
    <p:sldId id="2428" r:id="rId4"/>
    <p:sldId id="259" r:id="rId5"/>
    <p:sldId id="322" r:id="rId6"/>
    <p:sldId id="303" r:id="rId7"/>
    <p:sldId id="1172" r:id="rId8"/>
    <p:sldId id="442" r:id="rId9"/>
    <p:sldId id="410" r:id="rId10"/>
    <p:sldId id="336" r:id="rId11"/>
    <p:sldId id="2453" r:id="rId12"/>
    <p:sldId id="265" r:id="rId13"/>
    <p:sldId id="449" r:id="rId14"/>
    <p:sldId id="2440" r:id="rId15"/>
    <p:sldId id="416" r:id="rId16"/>
    <p:sldId id="470" r:id="rId17"/>
    <p:sldId id="306" r:id="rId18"/>
    <p:sldId id="2447" r:id="rId19"/>
    <p:sldId id="2454" r:id="rId20"/>
    <p:sldId id="2400" r:id="rId21"/>
    <p:sldId id="459" r:id="rId22"/>
    <p:sldId id="2448" r:id="rId23"/>
    <p:sldId id="460" r:id="rId24"/>
    <p:sldId id="2450" r:id="rId25"/>
    <p:sldId id="364" r:id="rId26"/>
    <p:sldId id="365" r:id="rId27"/>
    <p:sldId id="366" r:id="rId28"/>
    <p:sldId id="367" r:id="rId29"/>
    <p:sldId id="368" r:id="rId30"/>
    <p:sldId id="2455" r:id="rId31"/>
    <p:sldId id="1688" r:id="rId32"/>
    <p:sldId id="1689" r:id="rId33"/>
    <p:sldId id="1637" r:id="rId34"/>
    <p:sldId id="1639" r:id="rId35"/>
    <p:sldId id="1698" r:id="rId36"/>
    <p:sldId id="496" r:id="rId37"/>
    <p:sldId id="1693" r:id="rId38"/>
    <p:sldId id="1695" r:id="rId39"/>
    <p:sldId id="1606" r:id="rId40"/>
    <p:sldId id="1699" r:id="rId41"/>
    <p:sldId id="1608" r:id="rId42"/>
    <p:sldId id="2456" r:id="rId43"/>
    <p:sldId id="1349" r:id="rId44"/>
    <p:sldId id="2415" r:id="rId45"/>
    <p:sldId id="2435" r:id="rId46"/>
    <p:sldId id="2429" r:id="rId47"/>
    <p:sldId id="1324" r:id="rId48"/>
    <p:sldId id="1325" r:id="rId49"/>
    <p:sldId id="1583" r:id="rId50"/>
    <p:sldId id="1353" r:id="rId51"/>
    <p:sldId id="2393" r:id="rId52"/>
    <p:sldId id="2434" r:id="rId53"/>
    <p:sldId id="2395" r:id="rId54"/>
    <p:sldId id="2403" r:id="rId55"/>
    <p:sldId id="2396" r:id="rId56"/>
    <p:sldId id="2397" r:id="rId57"/>
    <p:sldId id="2398" r:id="rId58"/>
    <p:sldId id="2438" r:id="rId59"/>
    <p:sldId id="476" r:id="rId60"/>
    <p:sldId id="2431" r:id="rId61"/>
    <p:sldId id="432" r:id="rId62"/>
    <p:sldId id="465" r:id="rId63"/>
    <p:sldId id="2414" r:id="rId64"/>
    <p:sldId id="447" r:id="rId65"/>
    <p:sldId id="595" r:id="rId66"/>
    <p:sldId id="2439" r:id="rId67"/>
    <p:sldId id="591" r:id="rId68"/>
    <p:sldId id="2402" r:id="rId69"/>
    <p:sldId id="473" r:id="rId70"/>
    <p:sldId id="2446" r:id="rId71"/>
    <p:sldId id="2451" r:id="rId72"/>
    <p:sldId id="429" r:id="rId73"/>
    <p:sldId id="807" r:id="rId74"/>
    <p:sldId id="874" r:id="rId75"/>
    <p:sldId id="823" r:id="rId76"/>
    <p:sldId id="428"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4E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86505" autoAdjust="0"/>
  </p:normalViewPr>
  <p:slideViewPr>
    <p:cSldViewPr snapToGrid="0">
      <p:cViewPr varScale="1">
        <p:scale>
          <a:sx n="85" d="100"/>
          <a:sy n="85" d="100"/>
        </p:scale>
        <p:origin x="632" y="1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989734523791837E-2"/>
          <c:y val="6.2030091376503921E-2"/>
          <c:w val="0.86150268150283005"/>
          <c:h val="0.74883217210820496"/>
        </c:manualLayout>
      </c:layout>
      <c:barChart>
        <c:barDir val="col"/>
        <c:grouping val="clustered"/>
        <c:varyColors val="0"/>
        <c:ser>
          <c:idx val="0"/>
          <c:order val="0"/>
          <c:tx>
            <c:strRef>
              <c:f>Sheet1!$B$1</c:f>
              <c:strCache>
                <c:ptCount val="1"/>
                <c:pt idx="0">
                  <c:v>DOX</c:v>
                </c:pt>
              </c:strCache>
            </c:strRef>
          </c:tx>
          <c:spPr>
            <a:solidFill>
              <a:schemeClr val="accent1">
                <a:lumMod val="60000"/>
                <a:lumOff val="40000"/>
              </a:schemeClr>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layout>
                <c:manualLayout>
                  <c:x val="-3.4916730426823766E-3"/>
                  <c:y val="7.04406708161543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C1-45FE-87C8-EF86E3F8D71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Complete Case</c:v>
                </c:pt>
                <c:pt idx="1">
                  <c:v>Intention to Treat</c:v>
                </c:pt>
                <c:pt idx="2">
                  <c:v>Per Protocol</c:v>
                </c:pt>
              </c:strCache>
            </c:strRef>
          </c:cat>
          <c:val>
            <c:numRef>
              <c:f>Sheet1!$B$2:$B$4</c:f>
              <c:numCache>
                <c:formatCode>0%</c:formatCode>
                <c:ptCount val="3"/>
                <c:pt idx="0">
                  <c:v>1</c:v>
                </c:pt>
                <c:pt idx="1">
                  <c:v>0.91</c:v>
                </c:pt>
                <c:pt idx="2">
                  <c:v>1</c:v>
                </c:pt>
              </c:numCache>
            </c:numRef>
          </c:val>
          <c:extLst>
            <c:ext xmlns:c16="http://schemas.microsoft.com/office/drawing/2014/chart" uri="{C3380CC4-5D6E-409C-BE32-E72D297353CC}">
              <c16:uniqueId val="{00000000-56F6-46F9-9108-BAA7F4848393}"/>
            </c:ext>
          </c:extLst>
        </c:ser>
        <c:ser>
          <c:idx val="1"/>
          <c:order val="1"/>
          <c:tx>
            <c:strRef>
              <c:f>Sheet1!$C$1</c:f>
              <c:strCache>
                <c:ptCount val="1"/>
                <c:pt idx="0">
                  <c:v>AZM</c:v>
                </c:pt>
              </c:strCache>
            </c:strRef>
          </c:tx>
          <c:spPr>
            <a:solidFill>
              <a:schemeClr val="accent2">
                <a:lumMod val="75000"/>
              </a:schemeClr>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layout>
                <c:manualLayout>
                  <c:x val="0"/>
                  <c:y val="8.75009688837597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C1-45FE-87C8-EF86E3F8D71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Complete Case</c:v>
                </c:pt>
                <c:pt idx="1">
                  <c:v>Intention to Treat</c:v>
                </c:pt>
                <c:pt idx="2">
                  <c:v>Per Protocol</c:v>
                </c:pt>
              </c:strCache>
            </c:strRef>
          </c:cat>
          <c:val>
            <c:numRef>
              <c:f>Sheet1!$C$2:$C$4</c:f>
              <c:numCache>
                <c:formatCode>0%</c:formatCode>
                <c:ptCount val="3"/>
                <c:pt idx="0">
                  <c:v>0.74</c:v>
                </c:pt>
                <c:pt idx="1">
                  <c:v>0.71</c:v>
                </c:pt>
                <c:pt idx="2">
                  <c:v>0.77</c:v>
                </c:pt>
              </c:numCache>
            </c:numRef>
          </c:val>
          <c:extLst>
            <c:ext xmlns:c16="http://schemas.microsoft.com/office/drawing/2014/chart" uri="{C3380CC4-5D6E-409C-BE32-E72D297353CC}">
              <c16:uniqueId val="{00000001-56F6-46F9-9108-BAA7F4848393}"/>
            </c:ext>
          </c:extLst>
        </c:ser>
        <c:dLbls>
          <c:dLblPos val="inEnd"/>
          <c:showLegendKey val="0"/>
          <c:showVal val="1"/>
          <c:showCatName val="0"/>
          <c:showSerName val="0"/>
          <c:showPercent val="0"/>
          <c:showBubbleSize val="0"/>
        </c:dLbls>
        <c:gapWidth val="100"/>
        <c:overlap val="-24"/>
        <c:axId val="640204824"/>
        <c:axId val="640205152"/>
      </c:barChart>
      <c:catAx>
        <c:axId val="640204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40205152"/>
        <c:crosses val="autoZero"/>
        <c:auto val="1"/>
        <c:lblAlgn val="ctr"/>
        <c:lblOffset val="100"/>
        <c:noMultiLvlLbl val="0"/>
      </c:catAx>
      <c:valAx>
        <c:axId val="6402051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40204824"/>
        <c:crosses val="autoZero"/>
        <c:crossBetween val="between"/>
      </c:valAx>
      <c:spPr>
        <a:noFill/>
        <a:ln>
          <a:noFill/>
        </a:ln>
        <a:effectLst/>
      </c:spPr>
    </c:plotArea>
    <c:legend>
      <c:legendPos val="b"/>
      <c:layout>
        <c:manualLayout>
          <c:xMode val="edge"/>
          <c:yMode val="edge"/>
          <c:x val="0.36974908292634096"/>
          <c:y val="8.6562186599595681E-3"/>
          <c:w val="0.22780889278445471"/>
          <c:h val="6.479507031943021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2C73A6-386E-4251-B083-110F37EB656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9353D5DC-9AFD-4607-8C03-FDAA22A22868}">
      <dgm:prSet phldrT="[Text]" custT="1"/>
      <dgm:spPr>
        <a:solidFill>
          <a:schemeClr val="accent2">
            <a:lumMod val="75000"/>
          </a:schemeClr>
        </a:solidFill>
      </dgm:spPr>
      <dgm:t>
        <a:bodyPr/>
        <a:lstStyle/>
        <a:p>
          <a:r>
            <a:rPr lang="en-US" sz="3200" dirty="0"/>
            <a:t>Females</a:t>
          </a:r>
        </a:p>
      </dgm:t>
    </dgm:pt>
    <dgm:pt modelId="{5DF20814-67A8-48F1-B601-B3834160A17E}" type="parTrans" cxnId="{46154561-8557-45D8-9282-FFF004B39442}">
      <dgm:prSet/>
      <dgm:spPr/>
      <dgm:t>
        <a:bodyPr/>
        <a:lstStyle/>
        <a:p>
          <a:endParaRPr lang="en-US" sz="1800"/>
        </a:p>
      </dgm:t>
    </dgm:pt>
    <dgm:pt modelId="{877C1BB1-EE96-4EBC-B14C-9700D5C890F2}" type="sibTrans" cxnId="{46154561-8557-45D8-9282-FFF004B39442}">
      <dgm:prSet/>
      <dgm:spPr/>
      <dgm:t>
        <a:bodyPr/>
        <a:lstStyle/>
        <a:p>
          <a:endParaRPr lang="en-US" sz="1800"/>
        </a:p>
      </dgm:t>
    </dgm:pt>
    <dgm:pt modelId="{3F558BC8-BD56-4332-AC3B-D8328D293F22}">
      <dgm:prSet phldrT="[Text]" custT="1"/>
      <dgm:spPr/>
      <dgm:t>
        <a:bodyPr/>
        <a:lstStyle/>
        <a:p>
          <a:pPr>
            <a:spcAft>
              <a:spcPts val="0"/>
            </a:spcAft>
          </a:pPr>
          <a:r>
            <a:rPr lang="en-US" sz="2400" b="1" dirty="0"/>
            <a:t>&lt; 25 annually, 25+ if at risk</a:t>
          </a:r>
        </a:p>
      </dgm:t>
    </dgm:pt>
    <dgm:pt modelId="{A1187306-1715-4E19-BA23-C783A8BF59E8}" type="parTrans" cxnId="{6D567305-22AE-47B7-95E1-562CD0548FF7}">
      <dgm:prSet/>
      <dgm:spPr/>
      <dgm:t>
        <a:bodyPr/>
        <a:lstStyle/>
        <a:p>
          <a:endParaRPr lang="en-US" sz="1800"/>
        </a:p>
      </dgm:t>
    </dgm:pt>
    <dgm:pt modelId="{C2DB6095-B818-44A7-B266-6EB3F6DA4068}" type="sibTrans" cxnId="{6D567305-22AE-47B7-95E1-562CD0548FF7}">
      <dgm:prSet/>
      <dgm:spPr/>
      <dgm:t>
        <a:bodyPr/>
        <a:lstStyle/>
        <a:p>
          <a:endParaRPr lang="en-US" sz="1800"/>
        </a:p>
      </dgm:t>
    </dgm:pt>
    <dgm:pt modelId="{451E0BA4-EA59-4D95-A21D-F0A7B0F72108}">
      <dgm:prSet phldrT="[Text]" custT="1"/>
      <dgm:spPr>
        <a:solidFill>
          <a:schemeClr val="accent1">
            <a:lumMod val="75000"/>
          </a:schemeClr>
        </a:solidFill>
      </dgm:spPr>
      <dgm:t>
        <a:bodyPr/>
        <a:lstStyle/>
        <a:p>
          <a:r>
            <a:rPr lang="en-US" sz="3200" dirty="0"/>
            <a:t>MSM(W)</a:t>
          </a:r>
        </a:p>
      </dgm:t>
    </dgm:pt>
    <dgm:pt modelId="{81E1558D-C17E-4441-98C9-88E323452789}" type="parTrans" cxnId="{93CC2C69-DBC3-46CD-A2DF-0DFB9B05BACA}">
      <dgm:prSet/>
      <dgm:spPr/>
      <dgm:t>
        <a:bodyPr/>
        <a:lstStyle/>
        <a:p>
          <a:endParaRPr lang="en-US" sz="1800"/>
        </a:p>
      </dgm:t>
    </dgm:pt>
    <dgm:pt modelId="{C52D7CF2-10FC-4821-BD14-847C2CE342F3}" type="sibTrans" cxnId="{93CC2C69-DBC3-46CD-A2DF-0DFB9B05BACA}">
      <dgm:prSet/>
      <dgm:spPr/>
      <dgm:t>
        <a:bodyPr/>
        <a:lstStyle/>
        <a:p>
          <a:endParaRPr lang="en-US" sz="1800"/>
        </a:p>
      </dgm:t>
    </dgm:pt>
    <dgm:pt modelId="{597BF953-5B52-400F-871B-489374A58D9C}">
      <dgm:prSet phldrT="[Text]" custT="1"/>
      <dgm:spPr/>
      <dgm:t>
        <a:bodyPr/>
        <a:lstStyle/>
        <a:p>
          <a:pPr>
            <a:spcAft>
              <a:spcPts val="0"/>
            </a:spcAft>
          </a:pPr>
          <a:r>
            <a:rPr lang="en-US" sz="2400" b="1" dirty="0"/>
            <a:t>At least annually</a:t>
          </a:r>
        </a:p>
      </dgm:t>
    </dgm:pt>
    <dgm:pt modelId="{F4DB0C69-93D4-4717-9640-AB279938D5D8}" type="parTrans" cxnId="{4ABC5FC2-2D21-456D-A7CC-8FF213AF51ED}">
      <dgm:prSet/>
      <dgm:spPr/>
      <dgm:t>
        <a:bodyPr/>
        <a:lstStyle/>
        <a:p>
          <a:endParaRPr lang="en-US" sz="1800"/>
        </a:p>
      </dgm:t>
    </dgm:pt>
    <dgm:pt modelId="{A51E55BB-FCC7-4B2D-A0BC-F810D9A1BC54}" type="sibTrans" cxnId="{4ABC5FC2-2D21-456D-A7CC-8FF213AF51ED}">
      <dgm:prSet/>
      <dgm:spPr/>
      <dgm:t>
        <a:bodyPr/>
        <a:lstStyle/>
        <a:p>
          <a:endParaRPr lang="en-US" sz="1800"/>
        </a:p>
      </dgm:t>
    </dgm:pt>
    <dgm:pt modelId="{D4572503-2661-4A76-9847-EFA975B27023}">
      <dgm:prSet phldrT="[Text]" custT="1"/>
      <dgm:spPr>
        <a:solidFill>
          <a:schemeClr val="accent3">
            <a:lumMod val="75000"/>
          </a:schemeClr>
        </a:solidFill>
      </dgm:spPr>
      <dgm:t>
        <a:bodyPr/>
        <a:lstStyle/>
        <a:p>
          <a:r>
            <a:rPr lang="en-US" sz="3200" dirty="0"/>
            <a:t>MSW</a:t>
          </a:r>
        </a:p>
      </dgm:t>
    </dgm:pt>
    <dgm:pt modelId="{5F55B8B7-4F24-43FA-8F4F-5A23F027E94B}" type="parTrans" cxnId="{2C280CC5-ACC5-49B7-8FB7-49D1B2B97EC3}">
      <dgm:prSet/>
      <dgm:spPr/>
      <dgm:t>
        <a:bodyPr/>
        <a:lstStyle/>
        <a:p>
          <a:endParaRPr lang="en-US" sz="1800"/>
        </a:p>
      </dgm:t>
    </dgm:pt>
    <dgm:pt modelId="{33B04955-FB2C-4409-B659-86A4FECCB01B}" type="sibTrans" cxnId="{2C280CC5-ACC5-49B7-8FB7-49D1B2B97EC3}">
      <dgm:prSet/>
      <dgm:spPr/>
      <dgm:t>
        <a:bodyPr/>
        <a:lstStyle/>
        <a:p>
          <a:endParaRPr lang="en-US" sz="1800"/>
        </a:p>
      </dgm:t>
    </dgm:pt>
    <dgm:pt modelId="{2DC36E61-C977-42FB-B121-7E098622F89D}">
      <dgm:prSet phldrT="[Text]" custT="1"/>
      <dgm:spPr/>
      <dgm:t>
        <a:bodyPr/>
        <a:lstStyle/>
        <a:p>
          <a:r>
            <a:rPr lang="en-US" sz="2400" b="1" dirty="0"/>
            <a:t>High prevalence settings</a:t>
          </a:r>
        </a:p>
      </dgm:t>
    </dgm:pt>
    <dgm:pt modelId="{4366B004-364E-4E28-B415-670D99BFCEBC}" type="parTrans" cxnId="{2760DBB4-A902-4E0B-9726-AE01CF0819A7}">
      <dgm:prSet/>
      <dgm:spPr/>
      <dgm:t>
        <a:bodyPr/>
        <a:lstStyle/>
        <a:p>
          <a:endParaRPr lang="en-US" sz="1800"/>
        </a:p>
      </dgm:t>
    </dgm:pt>
    <dgm:pt modelId="{51856E82-D566-44F2-ACB7-AB4B474CA67D}" type="sibTrans" cxnId="{2760DBB4-A902-4E0B-9726-AE01CF0819A7}">
      <dgm:prSet/>
      <dgm:spPr/>
      <dgm:t>
        <a:bodyPr/>
        <a:lstStyle/>
        <a:p>
          <a:endParaRPr lang="en-US" sz="1800"/>
        </a:p>
      </dgm:t>
    </dgm:pt>
    <dgm:pt modelId="{6C8C7BD7-16E5-4B19-8A91-2C55E7FE9FC5}">
      <dgm:prSet phldrT="[Text]" custT="1"/>
      <dgm:spPr/>
      <dgm:t>
        <a:bodyPr/>
        <a:lstStyle/>
        <a:p>
          <a:pPr>
            <a:spcAft>
              <a:spcPts val="0"/>
            </a:spcAft>
          </a:pPr>
          <a:r>
            <a:rPr lang="en-US" sz="2400" b="1" dirty="0"/>
            <a:t>Pregnant &lt;25, if at risk</a:t>
          </a:r>
        </a:p>
      </dgm:t>
    </dgm:pt>
    <dgm:pt modelId="{1D6A8C58-8433-4CB0-AEBA-3F6E15CA63C1}" type="parTrans" cxnId="{8F98468B-94BB-4297-8209-4F39BA367D94}">
      <dgm:prSet/>
      <dgm:spPr/>
      <dgm:t>
        <a:bodyPr/>
        <a:lstStyle/>
        <a:p>
          <a:endParaRPr lang="en-US" sz="1800"/>
        </a:p>
      </dgm:t>
    </dgm:pt>
    <dgm:pt modelId="{F7AD1C07-7EA7-472C-99FA-116153CC6288}" type="sibTrans" cxnId="{8F98468B-94BB-4297-8209-4F39BA367D94}">
      <dgm:prSet/>
      <dgm:spPr/>
      <dgm:t>
        <a:bodyPr/>
        <a:lstStyle/>
        <a:p>
          <a:endParaRPr lang="en-US" sz="1800"/>
        </a:p>
      </dgm:t>
    </dgm:pt>
    <dgm:pt modelId="{04269102-82EC-4675-B283-BD5AA37C2D62}">
      <dgm:prSet phldrT="[Text]" custT="1"/>
      <dgm:spPr/>
      <dgm:t>
        <a:bodyPr/>
        <a:lstStyle/>
        <a:p>
          <a:pPr>
            <a:spcAft>
              <a:spcPts val="0"/>
            </a:spcAft>
          </a:pPr>
          <a:r>
            <a:rPr lang="en-US" sz="2400" b="1" dirty="0"/>
            <a:t>Exposed sites: genital, rectal, throat</a:t>
          </a:r>
        </a:p>
      </dgm:t>
    </dgm:pt>
    <dgm:pt modelId="{509E337E-49B3-4DDB-9BDE-CC9E8A32614B}" type="parTrans" cxnId="{46798EC7-9159-4C2C-AE78-904811A5A546}">
      <dgm:prSet/>
      <dgm:spPr/>
      <dgm:t>
        <a:bodyPr/>
        <a:lstStyle/>
        <a:p>
          <a:endParaRPr lang="en-US" sz="1800"/>
        </a:p>
      </dgm:t>
    </dgm:pt>
    <dgm:pt modelId="{3D4853CB-1E2E-46E9-AE94-B80D35222FAE}" type="sibTrans" cxnId="{46798EC7-9159-4C2C-AE78-904811A5A546}">
      <dgm:prSet/>
      <dgm:spPr/>
      <dgm:t>
        <a:bodyPr/>
        <a:lstStyle/>
        <a:p>
          <a:endParaRPr lang="en-US" sz="1800"/>
        </a:p>
      </dgm:t>
    </dgm:pt>
    <dgm:pt modelId="{9FB1F73B-1F09-4F3C-8DAA-C190AD72C85E}">
      <dgm:prSet phldrT="[Text]" custT="1"/>
      <dgm:spPr>
        <a:solidFill>
          <a:schemeClr val="accent4">
            <a:lumMod val="75000"/>
          </a:schemeClr>
        </a:solidFill>
      </dgm:spPr>
      <dgm:t>
        <a:bodyPr/>
        <a:lstStyle/>
        <a:p>
          <a:r>
            <a:rPr lang="en-US" sz="3200" dirty="0">
              <a:solidFill>
                <a:schemeClr val="bg1"/>
              </a:solidFill>
            </a:rPr>
            <a:t>HIV +</a:t>
          </a:r>
        </a:p>
      </dgm:t>
    </dgm:pt>
    <dgm:pt modelId="{85352751-E1E5-4B45-A45C-0E594187FB23}" type="parTrans" cxnId="{DF12FD05-CFE4-4C48-BB9D-E41D2A89084D}">
      <dgm:prSet/>
      <dgm:spPr/>
      <dgm:t>
        <a:bodyPr/>
        <a:lstStyle/>
        <a:p>
          <a:endParaRPr lang="en-US" sz="1800"/>
        </a:p>
      </dgm:t>
    </dgm:pt>
    <dgm:pt modelId="{A79F4D56-7EB2-4A45-9382-69366557CB8B}" type="sibTrans" cxnId="{DF12FD05-CFE4-4C48-BB9D-E41D2A89084D}">
      <dgm:prSet/>
      <dgm:spPr/>
      <dgm:t>
        <a:bodyPr/>
        <a:lstStyle/>
        <a:p>
          <a:endParaRPr lang="en-US" sz="1800"/>
        </a:p>
      </dgm:t>
    </dgm:pt>
    <dgm:pt modelId="{0B981CCE-DB7F-458A-8BF9-92FACBD69F38}">
      <dgm:prSet phldrT="[Text]" custT="1"/>
      <dgm:spPr/>
      <dgm:t>
        <a:bodyPr/>
        <a:lstStyle/>
        <a:p>
          <a:pPr>
            <a:spcAft>
              <a:spcPts val="0"/>
            </a:spcAft>
          </a:pPr>
          <a:r>
            <a:rPr lang="en-US" sz="2400" b="1" dirty="0"/>
            <a:t>At least annually</a:t>
          </a:r>
        </a:p>
      </dgm:t>
    </dgm:pt>
    <dgm:pt modelId="{FD20857C-FFD4-432C-A077-F5177074A943}" type="parTrans" cxnId="{8D38F915-B104-4F6C-9C3D-40E0B408117C}">
      <dgm:prSet/>
      <dgm:spPr/>
      <dgm:t>
        <a:bodyPr/>
        <a:lstStyle/>
        <a:p>
          <a:endParaRPr lang="en-US" sz="1600"/>
        </a:p>
      </dgm:t>
    </dgm:pt>
    <dgm:pt modelId="{FB445286-F234-4C5C-AAC5-CDFE91011261}" type="sibTrans" cxnId="{8D38F915-B104-4F6C-9C3D-40E0B408117C}">
      <dgm:prSet/>
      <dgm:spPr/>
      <dgm:t>
        <a:bodyPr/>
        <a:lstStyle/>
        <a:p>
          <a:endParaRPr lang="en-US" sz="1600"/>
        </a:p>
      </dgm:t>
    </dgm:pt>
    <dgm:pt modelId="{6F877575-DECA-4F13-9230-28D41F960164}">
      <dgm:prSet custT="1"/>
      <dgm:spPr>
        <a:solidFill>
          <a:schemeClr val="accent5">
            <a:lumMod val="75000"/>
          </a:schemeClr>
        </a:solidFill>
      </dgm:spPr>
      <dgm:t>
        <a:bodyPr/>
        <a:lstStyle/>
        <a:p>
          <a:r>
            <a:rPr lang="en-US" sz="3200" dirty="0">
              <a:solidFill>
                <a:schemeClr val="bg1"/>
              </a:solidFill>
            </a:rPr>
            <a:t>Patients on </a:t>
          </a:r>
          <a:r>
            <a:rPr lang="en-US" sz="3200" dirty="0" err="1">
              <a:solidFill>
                <a:schemeClr val="bg1"/>
              </a:solidFill>
            </a:rPr>
            <a:t>PrEP</a:t>
          </a:r>
          <a:endParaRPr lang="en-US" sz="3200" dirty="0">
            <a:solidFill>
              <a:schemeClr val="bg1"/>
            </a:solidFill>
          </a:endParaRPr>
        </a:p>
      </dgm:t>
    </dgm:pt>
    <dgm:pt modelId="{19732396-6138-4730-BEBB-7E2DEA5149F6}" type="parTrans" cxnId="{F734FF40-247E-4427-B835-1800C541FED6}">
      <dgm:prSet/>
      <dgm:spPr/>
      <dgm:t>
        <a:bodyPr/>
        <a:lstStyle/>
        <a:p>
          <a:endParaRPr lang="en-US"/>
        </a:p>
      </dgm:t>
    </dgm:pt>
    <dgm:pt modelId="{4FADDCE6-C205-452B-B042-2EE4E05C1FE1}" type="sibTrans" cxnId="{F734FF40-247E-4427-B835-1800C541FED6}">
      <dgm:prSet/>
      <dgm:spPr/>
      <dgm:t>
        <a:bodyPr/>
        <a:lstStyle/>
        <a:p>
          <a:endParaRPr lang="en-US"/>
        </a:p>
      </dgm:t>
    </dgm:pt>
    <dgm:pt modelId="{BAF6A114-BBEA-413E-B22C-5F358E76DB90}">
      <dgm:prSet custT="1"/>
      <dgm:spPr>
        <a:solidFill>
          <a:schemeClr val="accent6">
            <a:lumMod val="75000"/>
          </a:schemeClr>
        </a:solidFill>
      </dgm:spPr>
      <dgm:t>
        <a:bodyPr/>
        <a:lstStyle/>
        <a:p>
          <a:r>
            <a:rPr lang="en-US" sz="3200" dirty="0"/>
            <a:t>Post-</a:t>
          </a:r>
          <a:r>
            <a:rPr lang="en-US" sz="3200" dirty="0" err="1"/>
            <a:t>Tx</a:t>
          </a:r>
          <a:endParaRPr lang="en-US" sz="3200" dirty="0"/>
        </a:p>
      </dgm:t>
    </dgm:pt>
    <dgm:pt modelId="{59F04B2B-E45F-463E-BF1C-BACB997A6BB9}" type="parTrans" cxnId="{7456F1C3-4209-4FB9-BF68-040F5492FC40}">
      <dgm:prSet/>
      <dgm:spPr/>
      <dgm:t>
        <a:bodyPr/>
        <a:lstStyle/>
        <a:p>
          <a:endParaRPr lang="en-US"/>
        </a:p>
      </dgm:t>
    </dgm:pt>
    <dgm:pt modelId="{24F24D46-67CD-49EA-B73C-74B58FB9A4CF}" type="sibTrans" cxnId="{7456F1C3-4209-4FB9-BF68-040F5492FC40}">
      <dgm:prSet/>
      <dgm:spPr/>
      <dgm:t>
        <a:bodyPr/>
        <a:lstStyle/>
        <a:p>
          <a:endParaRPr lang="en-US"/>
        </a:p>
      </dgm:t>
    </dgm:pt>
    <dgm:pt modelId="{D6088963-FA95-45DB-A28E-055B84E36BFA}">
      <dgm:prSet custT="1"/>
      <dgm:spPr/>
      <dgm:t>
        <a:bodyPr/>
        <a:lstStyle/>
        <a:p>
          <a:r>
            <a:rPr lang="en-US" sz="2400" b="1" dirty="0"/>
            <a:t>All patients, 3 months after treatment</a:t>
          </a:r>
        </a:p>
      </dgm:t>
    </dgm:pt>
    <dgm:pt modelId="{2B439E47-F931-4BB9-AEAF-4CDE59CC30B9}" type="parTrans" cxnId="{E643D441-7100-4855-A320-DA91A55D118D}">
      <dgm:prSet/>
      <dgm:spPr/>
      <dgm:t>
        <a:bodyPr/>
        <a:lstStyle/>
        <a:p>
          <a:endParaRPr lang="en-US"/>
        </a:p>
      </dgm:t>
    </dgm:pt>
    <dgm:pt modelId="{B5420C5C-AB61-4939-9D66-7EDEB84CAE14}" type="sibTrans" cxnId="{E643D441-7100-4855-A320-DA91A55D118D}">
      <dgm:prSet/>
      <dgm:spPr/>
      <dgm:t>
        <a:bodyPr/>
        <a:lstStyle/>
        <a:p>
          <a:endParaRPr lang="en-US"/>
        </a:p>
      </dgm:t>
    </dgm:pt>
    <dgm:pt modelId="{0C06580D-A8A8-4418-A55A-9B7DD7A86162}">
      <dgm:prSet phldrT="[Text]" custT="1"/>
      <dgm:spPr/>
      <dgm:t>
        <a:bodyPr/>
        <a:lstStyle/>
        <a:p>
          <a:pPr>
            <a:spcAft>
              <a:spcPts val="0"/>
            </a:spcAft>
          </a:pPr>
          <a:r>
            <a:rPr lang="en-US" sz="2400" b="1" dirty="0"/>
            <a:t>All exposed sites</a:t>
          </a:r>
        </a:p>
      </dgm:t>
    </dgm:pt>
    <dgm:pt modelId="{D05CB679-A316-4CA3-9770-AAB89E021929}" type="parTrans" cxnId="{D58B2C4C-BF9A-4787-B925-6C9B19CC35FE}">
      <dgm:prSet/>
      <dgm:spPr/>
      <dgm:t>
        <a:bodyPr/>
        <a:lstStyle/>
        <a:p>
          <a:endParaRPr lang="en-US"/>
        </a:p>
      </dgm:t>
    </dgm:pt>
    <dgm:pt modelId="{2DC45046-E9FC-43AC-81CB-339EB33D91E1}" type="sibTrans" cxnId="{D58B2C4C-BF9A-4787-B925-6C9B19CC35FE}">
      <dgm:prSet/>
      <dgm:spPr/>
      <dgm:t>
        <a:bodyPr/>
        <a:lstStyle/>
        <a:p>
          <a:endParaRPr lang="en-US"/>
        </a:p>
      </dgm:t>
    </dgm:pt>
    <dgm:pt modelId="{C6F97155-6083-4623-BACA-761A7A813936}">
      <dgm:prSet custT="1"/>
      <dgm:spPr/>
      <dgm:t>
        <a:bodyPr/>
        <a:lstStyle/>
        <a:p>
          <a:r>
            <a:rPr lang="en-US" sz="2400" b="1" dirty="0"/>
            <a:t>Every 3 months</a:t>
          </a:r>
        </a:p>
      </dgm:t>
    </dgm:pt>
    <dgm:pt modelId="{6713F807-D2ED-47F1-89CB-2BCF6E1C11A2}" type="parTrans" cxnId="{3EE61746-1693-4907-A690-D119811DC28F}">
      <dgm:prSet/>
      <dgm:spPr/>
      <dgm:t>
        <a:bodyPr/>
        <a:lstStyle/>
        <a:p>
          <a:endParaRPr lang="en-US"/>
        </a:p>
      </dgm:t>
    </dgm:pt>
    <dgm:pt modelId="{42FC345F-D3EF-4772-8C7B-A50880C144ED}" type="sibTrans" cxnId="{3EE61746-1693-4907-A690-D119811DC28F}">
      <dgm:prSet/>
      <dgm:spPr/>
      <dgm:t>
        <a:bodyPr/>
        <a:lstStyle/>
        <a:p>
          <a:endParaRPr lang="en-US"/>
        </a:p>
      </dgm:t>
    </dgm:pt>
    <dgm:pt modelId="{725C2768-3B5D-4F21-9759-29D67E5009FC}" type="pres">
      <dgm:prSet presAssocID="{332C73A6-386E-4251-B083-110F37EB6567}" presName="Name0" presStyleCnt="0">
        <dgm:presLayoutVars>
          <dgm:dir/>
          <dgm:animLvl val="lvl"/>
          <dgm:resizeHandles val="exact"/>
        </dgm:presLayoutVars>
      </dgm:prSet>
      <dgm:spPr/>
    </dgm:pt>
    <dgm:pt modelId="{7AECB120-930A-4048-8D54-86BACFDB5181}" type="pres">
      <dgm:prSet presAssocID="{9353D5DC-9AFD-4607-8C03-FDAA22A22868}" presName="linNode" presStyleCnt="0"/>
      <dgm:spPr/>
    </dgm:pt>
    <dgm:pt modelId="{28412892-3670-4F21-8D3F-FB609BB7BC0C}" type="pres">
      <dgm:prSet presAssocID="{9353D5DC-9AFD-4607-8C03-FDAA22A22868}" presName="parentText" presStyleLbl="node1" presStyleIdx="0" presStyleCnt="6" custScaleY="127572" custLinFactNeighborY="9310">
        <dgm:presLayoutVars>
          <dgm:chMax val="1"/>
          <dgm:bulletEnabled val="1"/>
        </dgm:presLayoutVars>
      </dgm:prSet>
      <dgm:spPr/>
    </dgm:pt>
    <dgm:pt modelId="{1D484E1F-59DA-4567-8FB3-621C11E3252F}" type="pres">
      <dgm:prSet presAssocID="{9353D5DC-9AFD-4607-8C03-FDAA22A22868}" presName="descendantText" presStyleLbl="alignAccFollowNode1" presStyleIdx="0" presStyleCnt="6" custScaleY="137530">
        <dgm:presLayoutVars>
          <dgm:bulletEnabled val="1"/>
        </dgm:presLayoutVars>
      </dgm:prSet>
      <dgm:spPr/>
    </dgm:pt>
    <dgm:pt modelId="{FBC91431-CEC2-40EB-AE44-1BB68B09C00B}" type="pres">
      <dgm:prSet presAssocID="{877C1BB1-EE96-4EBC-B14C-9700D5C890F2}" presName="sp" presStyleCnt="0"/>
      <dgm:spPr/>
    </dgm:pt>
    <dgm:pt modelId="{A2818BE9-6A2C-47F9-9875-97A8DA4963A3}" type="pres">
      <dgm:prSet presAssocID="{451E0BA4-EA59-4D95-A21D-F0A7B0F72108}" presName="linNode" presStyleCnt="0"/>
      <dgm:spPr/>
    </dgm:pt>
    <dgm:pt modelId="{4E76FC7E-894F-434F-843D-DEFAA223FF48}" type="pres">
      <dgm:prSet presAssocID="{451E0BA4-EA59-4D95-A21D-F0A7B0F72108}" presName="parentText" presStyleLbl="node1" presStyleIdx="1" presStyleCnt="6" custScaleY="110972">
        <dgm:presLayoutVars>
          <dgm:chMax val="1"/>
          <dgm:bulletEnabled val="1"/>
        </dgm:presLayoutVars>
      </dgm:prSet>
      <dgm:spPr/>
    </dgm:pt>
    <dgm:pt modelId="{C8A1F0F3-AA7D-4943-864F-D40006E63754}" type="pres">
      <dgm:prSet presAssocID="{451E0BA4-EA59-4D95-A21D-F0A7B0F72108}" presName="descendantText" presStyleLbl="alignAccFollowNode1" presStyleIdx="1" presStyleCnt="6" custScaleY="153941">
        <dgm:presLayoutVars>
          <dgm:bulletEnabled val="1"/>
        </dgm:presLayoutVars>
      </dgm:prSet>
      <dgm:spPr/>
    </dgm:pt>
    <dgm:pt modelId="{320C4C40-5655-4BEC-A7F5-49B5FE3B4112}" type="pres">
      <dgm:prSet presAssocID="{C52D7CF2-10FC-4821-BD14-847C2CE342F3}" presName="sp" presStyleCnt="0"/>
      <dgm:spPr/>
    </dgm:pt>
    <dgm:pt modelId="{D945F7A4-550D-4AA5-9B83-22C18E61141F}" type="pres">
      <dgm:prSet presAssocID="{D4572503-2661-4A76-9847-EFA975B27023}" presName="linNode" presStyleCnt="0"/>
      <dgm:spPr/>
    </dgm:pt>
    <dgm:pt modelId="{CA525E82-0F2E-4BBD-B68B-7E270B266387}" type="pres">
      <dgm:prSet presAssocID="{D4572503-2661-4A76-9847-EFA975B27023}" presName="parentText" presStyleLbl="node1" presStyleIdx="2" presStyleCnt="6">
        <dgm:presLayoutVars>
          <dgm:chMax val="1"/>
          <dgm:bulletEnabled val="1"/>
        </dgm:presLayoutVars>
      </dgm:prSet>
      <dgm:spPr/>
    </dgm:pt>
    <dgm:pt modelId="{2B19CA28-022F-4516-92DC-0E91F4634A7F}" type="pres">
      <dgm:prSet presAssocID="{D4572503-2661-4A76-9847-EFA975B27023}" presName="descendantText" presStyleLbl="alignAccFollowNode1" presStyleIdx="2" presStyleCnt="6">
        <dgm:presLayoutVars>
          <dgm:bulletEnabled val="1"/>
        </dgm:presLayoutVars>
      </dgm:prSet>
      <dgm:spPr/>
    </dgm:pt>
    <dgm:pt modelId="{D7D8396F-CAAB-4A89-B148-47ED3B264FE2}" type="pres">
      <dgm:prSet presAssocID="{33B04955-FB2C-4409-B659-86A4FECCB01B}" presName="sp" presStyleCnt="0"/>
      <dgm:spPr/>
    </dgm:pt>
    <dgm:pt modelId="{B6584917-CACA-4448-B2B3-F3195CAA97FC}" type="pres">
      <dgm:prSet presAssocID="{9FB1F73B-1F09-4F3C-8DAA-C190AD72C85E}" presName="linNode" presStyleCnt="0"/>
      <dgm:spPr/>
    </dgm:pt>
    <dgm:pt modelId="{1B6B7721-6872-4A4C-8E6A-01DD14C99329}" type="pres">
      <dgm:prSet presAssocID="{9FB1F73B-1F09-4F3C-8DAA-C190AD72C85E}" presName="parentText" presStyleLbl="node1" presStyleIdx="3" presStyleCnt="6" custScaleY="126379">
        <dgm:presLayoutVars>
          <dgm:chMax val="1"/>
          <dgm:bulletEnabled val="1"/>
        </dgm:presLayoutVars>
      </dgm:prSet>
      <dgm:spPr/>
    </dgm:pt>
    <dgm:pt modelId="{1FAF1D64-854C-4BF2-8275-036952BE22EA}" type="pres">
      <dgm:prSet presAssocID="{9FB1F73B-1F09-4F3C-8DAA-C190AD72C85E}" presName="descendantText" presStyleLbl="alignAccFollowNode1" presStyleIdx="3" presStyleCnt="6" custScaleY="135978">
        <dgm:presLayoutVars>
          <dgm:bulletEnabled val="1"/>
        </dgm:presLayoutVars>
      </dgm:prSet>
      <dgm:spPr/>
    </dgm:pt>
    <dgm:pt modelId="{D729A123-9028-420A-8EB5-23C247CBB306}" type="pres">
      <dgm:prSet presAssocID="{A79F4D56-7EB2-4A45-9382-69366557CB8B}" presName="sp" presStyleCnt="0"/>
      <dgm:spPr/>
    </dgm:pt>
    <dgm:pt modelId="{4377C475-FCA8-4D9C-80F1-BEB1472E244E}" type="pres">
      <dgm:prSet presAssocID="{6F877575-DECA-4F13-9230-28D41F960164}" presName="linNode" presStyleCnt="0"/>
      <dgm:spPr/>
    </dgm:pt>
    <dgm:pt modelId="{FAD95379-FD40-4CC3-BAB2-918C949FA558}" type="pres">
      <dgm:prSet presAssocID="{6F877575-DECA-4F13-9230-28D41F960164}" presName="parentText" presStyleLbl="node1" presStyleIdx="4" presStyleCnt="6">
        <dgm:presLayoutVars>
          <dgm:chMax val="1"/>
          <dgm:bulletEnabled val="1"/>
        </dgm:presLayoutVars>
      </dgm:prSet>
      <dgm:spPr/>
    </dgm:pt>
    <dgm:pt modelId="{3752EFC5-222C-438F-8730-4986BB9A541E}" type="pres">
      <dgm:prSet presAssocID="{6F877575-DECA-4F13-9230-28D41F960164}" presName="descendantText" presStyleLbl="alignAccFollowNode1" presStyleIdx="4" presStyleCnt="6">
        <dgm:presLayoutVars>
          <dgm:bulletEnabled val="1"/>
        </dgm:presLayoutVars>
      </dgm:prSet>
      <dgm:spPr/>
    </dgm:pt>
    <dgm:pt modelId="{A63D57B2-D9BC-44FA-98E9-3CEC6F490899}" type="pres">
      <dgm:prSet presAssocID="{4FADDCE6-C205-452B-B042-2EE4E05C1FE1}" presName="sp" presStyleCnt="0"/>
      <dgm:spPr/>
    </dgm:pt>
    <dgm:pt modelId="{2A3DB71A-A611-4370-BF62-E5E8547531C2}" type="pres">
      <dgm:prSet presAssocID="{BAF6A114-BBEA-413E-B22C-5F358E76DB90}" presName="linNode" presStyleCnt="0"/>
      <dgm:spPr/>
    </dgm:pt>
    <dgm:pt modelId="{0820D7DF-8655-46F6-8659-2AD8F0C5769B}" type="pres">
      <dgm:prSet presAssocID="{BAF6A114-BBEA-413E-B22C-5F358E76DB90}" presName="parentText" presStyleLbl="node1" presStyleIdx="5" presStyleCnt="6">
        <dgm:presLayoutVars>
          <dgm:chMax val="1"/>
          <dgm:bulletEnabled val="1"/>
        </dgm:presLayoutVars>
      </dgm:prSet>
      <dgm:spPr/>
    </dgm:pt>
    <dgm:pt modelId="{ECA108CB-A42A-4A48-9BBC-E75805218AE7}" type="pres">
      <dgm:prSet presAssocID="{BAF6A114-BBEA-413E-B22C-5F358E76DB90}" presName="descendantText" presStyleLbl="alignAccFollowNode1" presStyleIdx="5" presStyleCnt="6">
        <dgm:presLayoutVars>
          <dgm:bulletEnabled val="1"/>
        </dgm:presLayoutVars>
      </dgm:prSet>
      <dgm:spPr/>
    </dgm:pt>
  </dgm:ptLst>
  <dgm:cxnLst>
    <dgm:cxn modelId="{6D567305-22AE-47B7-95E1-562CD0548FF7}" srcId="{9353D5DC-9AFD-4607-8C03-FDAA22A22868}" destId="{3F558BC8-BD56-4332-AC3B-D8328D293F22}" srcOrd="0" destOrd="0" parTransId="{A1187306-1715-4E19-BA23-C783A8BF59E8}" sibTransId="{C2DB6095-B818-44A7-B266-6EB3F6DA4068}"/>
    <dgm:cxn modelId="{DF12FD05-CFE4-4C48-BB9D-E41D2A89084D}" srcId="{332C73A6-386E-4251-B083-110F37EB6567}" destId="{9FB1F73B-1F09-4F3C-8DAA-C190AD72C85E}" srcOrd="3" destOrd="0" parTransId="{85352751-E1E5-4B45-A45C-0E594187FB23}" sibTransId="{A79F4D56-7EB2-4A45-9382-69366557CB8B}"/>
    <dgm:cxn modelId="{8D38F915-B104-4F6C-9C3D-40E0B408117C}" srcId="{9FB1F73B-1F09-4F3C-8DAA-C190AD72C85E}" destId="{0B981CCE-DB7F-458A-8BF9-92FACBD69F38}" srcOrd="0" destOrd="0" parTransId="{FD20857C-FFD4-432C-A077-F5177074A943}" sibTransId="{FB445286-F234-4C5C-AAC5-CDFE91011261}"/>
    <dgm:cxn modelId="{85AFE726-C2D7-4F01-8D2D-6DE301CBADF1}" type="presOf" srcId="{451E0BA4-EA59-4D95-A21D-F0A7B0F72108}" destId="{4E76FC7E-894F-434F-843D-DEFAA223FF48}" srcOrd="0" destOrd="0" presId="urn:microsoft.com/office/officeart/2005/8/layout/vList5"/>
    <dgm:cxn modelId="{0EC57227-86A4-4A38-9FBD-DBB01E4253A4}" type="presOf" srcId="{6F877575-DECA-4F13-9230-28D41F960164}" destId="{FAD95379-FD40-4CC3-BAB2-918C949FA558}" srcOrd="0" destOrd="0" presId="urn:microsoft.com/office/officeart/2005/8/layout/vList5"/>
    <dgm:cxn modelId="{BF5DFD31-056E-4B2C-9D0B-C8F0F913ECD7}" type="presOf" srcId="{D4572503-2661-4A76-9847-EFA975B27023}" destId="{CA525E82-0F2E-4BBD-B68B-7E270B266387}" srcOrd="0" destOrd="0" presId="urn:microsoft.com/office/officeart/2005/8/layout/vList5"/>
    <dgm:cxn modelId="{6FBB7837-0799-4560-A216-E8FBA8B7AC23}" type="presOf" srcId="{332C73A6-386E-4251-B083-110F37EB6567}" destId="{725C2768-3B5D-4F21-9759-29D67E5009FC}" srcOrd="0" destOrd="0" presId="urn:microsoft.com/office/officeart/2005/8/layout/vList5"/>
    <dgm:cxn modelId="{F734FF40-247E-4427-B835-1800C541FED6}" srcId="{332C73A6-386E-4251-B083-110F37EB6567}" destId="{6F877575-DECA-4F13-9230-28D41F960164}" srcOrd="4" destOrd="0" parTransId="{19732396-6138-4730-BEBB-7E2DEA5149F6}" sibTransId="{4FADDCE6-C205-452B-B042-2EE4E05C1FE1}"/>
    <dgm:cxn modelId="{E643D441-7100-4855-A320-DA91A55D118D}" srcId="{BAF6A114-BBEA-413E-B22C-5F358E76DB90}" destId="{D6088963-FA95-45DB-A28E-055B84E36BFA}" srcOrd="0" destOrd="0" parTransId="{2B439E47-F931-4BB9-AEAF-4CDE59CC30B9}" sibTransId="{B5420C5C-AB61-4939-9D66-7EDEB84CAE14}"/>
    <dgm:cxn modelId="{3EE61746-1693-4907-A690-D119811DC28F}" srcId="{6F877575-DECA-4F13-9230-28D41F960164}" destId="{C6F97155-6083-4623-BACA-761A7A813936}" srcOrd="0" destOrd="0" parTransId="{6713F807-D2ED-47F1-89CB-2BCF6E1C11A2}" sibTransId="{42FC345F-D3EF-4772-8C7B-A50880C144ED}"/>
    <dgm:cxn modelId="{184E6A49-8549-4F35-AF97-1B7D2D0D0E21}" type="presOf" srcId="{597BF953-5B52-400F-871B-489374A58D9C}" destId="{C8A1F0F3-AA7D-4943-864F-D40006E63754}" srcOrd="0" destOrd="0" presId="urn:microsoft.com/office/officeart/2005/8/layout/vList5"/>
    <dgm:cxn modelId="{D58B2C4C-BF9A-4787-B925-6C9B19CC35FE}" srcId="{9FB1F73B-1F09-4F3C-8DAA-C190AD72C85E}" destId="{0C06580D-A8A8-4418-A55A-9B7DD7A86162}" srcOrd="1" destOrd="0" parTransId="{D05CB679-A316-4CA3-9770-AAB89E021929}" sibTransId="{2DC45046-E9FC-43AC-81CB-339EB33D91E1}"/>
    <dgm:cxn modelId="{99B2D05E-76A7-4B07-A931-5C3794E5663C}" type="presOf" srcId="{0B981CCE-DB7F-458A-8BF9-92FACBD69F38}" destId="{1FAF1D64-854C-4BF2-8275-036952BE22EA}" srcOrd="0" destOrd="0" presId="urn:microsoft.com/office/officeart/2005/8/layout/vList5"/>
    <dgm:cxn modelId="{6AA9CC5F-415B-466E-A314-DD3F6B118C74}" type="presOf" srcId="{BAF6A114-BBEA-413E-B22C-5F358E76DB90}" destId="{0820D7DF-8655-46F6-8659-2AD8F0C5769B}" srcOrd="0" destOrd="0" presId="urn:microsoft.com/office/officeart/2005/8/layout/vList5"/>
    <dgm:cxn modelId="{46154561-8557-45D8-9282-FFF004B39442}" srcId="{332C73A6-386E-4251-B083-110F37EB6567}" destId="{9353D5DC-9AFD-4607-8C03-FDAA22A22868}" srcOrd="0" destOrd="0" parTransId="{5DF20814-67A8-48F1-B601-B3834160A17E}" sibTransId="{877C1BB1-EE96-4EBC-B14C-9700D5C890F2}"/>
    <dgm:cxn modelId="{93CC2C69-DBC3-46CD-A2DF-0DFB9B05BACA}" srcId="{332C73A6-386E-4251-B083-110F37EB6567}" destId="{451E0BA4-EA59-4D95-A21D-F0A7B0F72108}" srcOrd="1" destOrd="0" parTransId="{81E1558D-C17E-4441-98C9-88E323452789}" sibTransId="{C52D7CF2-10FC-4821-BD14-847C2CE342F3}"/>
    <dgm:cxn modelId="{F54AC16A-7331-4CB7-B582-2DE869A0F1EC}" type="presOf" srcId="{D6088963-FA95-45DB-A28E-055B84E36BFA}" destId="{ECA108CB-A42A-4A48-9BBC-E75805218AE7}" srcOrd="0" destOrd="0" presId="urn:microsoft.com/office/officeart/2005/8/layout/vList5"/>
    <dgm:cxn modelId="{8F98468B-94BB-4297-8209-4F39BA367D94}" srcId="{9353D5DC-9AFD-4607-8C03-FDAA22A22868}" destId="{6C8C7BD7-16E5-4B19-8A91-2C55E7FE9FC5}" srcOrd="1" destOrd="0" parTransId="{1D6A8C58-8433-4CB0-AEBA-3F6E15CA63C1}" sibTransId="{F7AD1C07-7EA7-472C-99FA-116153CC6288}"/>
    <dgm:cxn modelId="{E9694D8B-EBFC-4A61-B04E-5D5A9FD144E4}" type="presOf" srcId="{04269102-82EC-4675-B283-BD5AA37C2D62}" destId="{C8A1F0F3-AA7D-4943-864F-D40006E63754}" srcOrd="0" destOrd="1" presId="urn:microsoft.com/office/officeart/2005/8/layout/vList5"/>
    <dgm:cxn modelId="{2C81E0B3-1E19-47B6-BC41-1040CBB84428}" type="presOf" srcId="{C6F97155-6083-4623-BACA-761A7A813936}" destId="{3752EFC5-222C-438F-8730-4986BB9A541E}" srcOrd="0" destOrd="0" presId="urn:microsoft.com/office/officeart/2005/8/layout/vList5"/>
    <dgm:cxn modelId="{2760DBB4-A902-4E0B-9726-AE01CF0819A7}" srcId="{D4572503-2661-4A76-9847-EFA975B27023}" destId="{2DC36E61-C977-42FB-B121-7E098622F89D}" srcOrd="0" destOrd="0" parTransId="{4366B004-364E-4E28-B415-670D99BFCEBC}" sibTransId="{51856E82-D566-44F2-ACB7-AB4B474CA67D}"/>
    <dgm:cxn modelId="{72DF75BD-8D4C-4F39-9B62-49AB5C74DB09}" type="presOf" srcId="{2DC36E61-C977-42FB-B121-7E098622F89D}" destId="{2B19CA28-022F-4516-92DC-0E91F4634A7F}" srcOrd="0" destOrd="0" presId="urn:microsoft.com/office/officeart/2005/8/layout/vList5"/>
    <dgm:cxn modelId="{4ABC5FC2-2D21-456D-A7CC-8FF213AF51ED}" srcId="{451E0BA4-EA59-4D95-A21D-F0A7B0F72108}" destId="{597BF953-5B52-400F-871B-489374A58D9C}" srcOrd="0" destOrd="0" parTransId="{F4DB0C69-93D4-4717-9640-AB279938D5D8}" sibTransId="{A51E55BB-FCC7-4B2D-A0BC-F810D9A1BC54}"/>
    <dgm:cxn modelId="{7456F1C3-4209-4FB9-BF68-040F5492FC40}" srcId="{332C73A6-386E-4251-B083-110F37EB6567}" destId="{BAF6A114-BBEA-413E-B22C-5F358E76DB90}" srcOrd="5" destOrd="0" parTransId="{59F04B2B-E45F-463E-BF1C-BACB997A6BB9}" sibTransId="{24F24D46-67CD-49EA-B73C-74B58FB9A4CF}"/>
    <dgm:cxn modelId="{2C280CC5-ACC5-49B7-8FB7-49D1B2B97EC3}" srcId="{332C73A6-386E-4251-B083-110F37EB6567}" destId="{D4572503-2661-4A76-9847-EFA975B27023}" srcOrd="2" destOrd="0" parTransId="{5F55B8B7-4F24-43FA-8F4F-5A23F027E94B}" sibTransId="{33B04955-FB2C-4409-B659-86A4FECCB01B}"/>
    <dgm:cxn modelId="{46798EC7-9159-4C2C-AE78-904811A5A546}" srcId="{451E0BA4-EA59-4D95-A21D-F0A7B0F72108}" destId="{04269102-82EC-4675-B283-BD5AA37C2D62}" srcOrd="1" destOrd="0" parTransId="{509E337E-49B3-4DDB-9BDE-CC9E8A32614B}" sibTransId="{3D4853CB-1E2E-46E9-AE94-B80D35222FAE}"/>
    <dgm:cxn modelId="{139EB3D1-E7D7-4FE5-B5CC-73A0D916E525}" type="presOf" srcId="{9FB1F73B-1F09-4F3C-8DAA-C190AD72C85E}" destId="{1B6B7721-6872-4A4C-8E6A-01DD14C99329}" srcOrd="0" destOrd="0" presId="urn:microsoft.com/office/officeart/2005/8/layout/vList5"/>
    <dgm:cxn modelId="{9B30BFD8-958D-4D5F-B94E-0D439859F381}" type="presOf" srcId="{3F558BC8-BD56-4332-AC3B-D8328D293F22}" destId="{1D484E1F-59DA-4567-8FB3-621C11E3252F}" srcOrd="0" destOrd="0" presId="urn:microsoft.com/office/officeart/2005/8/layout/vList5"/>
    <dgm:cxn modelId="{0ECF41DE-1748-42FD-A93C-41F9B901CDD5}" type="presOf" srcId="{9353D5DC-9AFD-4607-8C03-FDAA22A22868}" destId="{28412892-3670-4F21-8D3F-FB609BB7BC0C}" srcOrd="0" destOrd="0" presId="urn:microsoft.com/office/officeart/2005/8/layout/vList5"/>
    <dgm:cxn modelId="{73D434EE-3390-4702-85C5-869DB0F78C62}" type="presOf" srcId="{6C8C7BD7-16E5-4B19-8A91-2C55E7FE9FC5}" destId="{1D484E1F-59DA-4567-8FB3-621C11E3252F}" srcOrd="0" destOrd="1" presId="urn:microsoft.com/office/officeart/2005/8/layout/vList5"/>
    <dgm:cxn modelId="{57F6FFFF-92EE-4429-87EE-64356675E279}" type="presOf" srcId="{0C06580D-A8A8-4418-A55A-9B7DD7A86162}" destId="{1FAF1D64-854C-4BF2-8275-036952BE22EA}" srcOrd="0" destOrd="1" presId="urn:microsoft.com/office/officeart/2005/8/layout/vList5"/>
    <dgm:cxn modelId="{3CAF3AD2-4737-402F-8D92-37BF390BEDE6}" type="presParOf" srcId="{725C2768-3B5D-4F21-9759-29D67E5009FC}" destId="{7AECB120-930A-4048-8D54-86BACFDB5181}" srcOrd="0" destOrd="0" presId="urn:microsoft.com/office/officeart/2005/8/layout/vList5"/>
    <dgm:cxn modelId="{4D248E33-D928-4AFA-8429-7BEE7C85EEE8}" type="presParOf" srcId="{7AECB120-930A-4048-8D54-86BACFDB5181}" destId="{28412892-3670-4F21-8D3F-FB609BB7BC0C}" srcOrd="0" destOrd="0" presId="urn:microsoft.com/office/officeart/2005/8/layout/vList5"/>
    <dgm:cxn modelId="{1BFAE5BC-0579-4838-ABA3-E89A7E15A4FB}" type="presParOf" srcId="{7AECB120-930A-4048-8D54-86BACFDB5181}" destId="{1D484E1F-59DA-4567-8FB3-621C11E3252F}" srcOrd="1" destOrd="0" presId="urn:microsoft.com/office/officeart/2005/8/layout/vList5"/>
    <dgm:cxn modelId="{463BE5B8-5BC7-4CB4-8A5A-0135FF5E0488}" type="presParOf" srcId="{725C2768-3B5D-4F21-9759-29D67E5009FC}" destId="{FBC91431-CEC2-40EB-AE44-1BB68B09C00B}" srcOrd="1" destOrd="0" presId="urn:microsoft.com/office/officeart/2005/8/layout/vList5"/>
    <dgm:cxn modelId="{CE26EC2D-FE01-4C78-A4AB-6253AEE0F0FA}" type="presParOf" srcId="{725C2768-3B5D-4F21-9759-29D67E5009FC}" destId="{A2818BE9-6A2C-47F9-9875-97A8DA4963A3}" srcOrd="2" destOrd="0" presId="urn:microsoft.com/office/officeart/2005/8/layout/vList5"/>
    <dgm:cxn modelId="{042D4109-C67C-49DA-B15F-80179E6586B3}" type="presParOf" srcId="{A2818BE9-6A2C-47F9-9875-97A8DA4963A3}" destId="{4E76FC7E-894F-434F-843D-DEFAA223FF48}" srcOrd="0" destOrd="0" presId="urn:microsoft.com/office/officeart/2005/8/layout/vList5"/>
    <dgm:cxn modelId="{67124905-8F82-458D-8D08-077B3D457187}" type="presParOf" srcId="{A2818BE9-6A2C-47F9-9875-97A8DA4963A3}" destId="{C8A1F0F3-AA7D-4943-864F-D40006E63754}" srcOrd="1" destOrd="0" presId="urn:microsoft.com/office/officeart/2005/8/layout/vList5"/>
    <dgm:cxn modelId="{8D163FFB-028B-4946-BF4F-B6D5C23AB05C}" type="presParOf" srcId="{725C2768-3B5D-4F21-9759-29D67E5009FC}" destId="{320C4C40-5655-4BEC-A7F5-49B5FE3B4112}" srcOrd="3" destOrd="0" presId="urn:microsoft.com/office/officeart/2005/8/layout/vList5"/>
    <dgm:cxn modelId="{1F9FF241-C125-4808-A12E-38DE9AAFF037}" type="presParOf" srcId="{725C2768-3B5D-4F21-9759-29D67E5009FC}" destId="{D945F7A4-550D-4AA5-9B83-22C18E61141F}" srcOrd="4" destOrd="0" presId="urn:microsoft.com/office/officeart/2005/8/layout/vList5"/>
    <dgm:cxn modelId="{9B51E6EF-6BF0-42D9-A60E-62C0FF142466}" type="presParOf" srcId="{D945F7A4-550D-4AA5-9B83-22C18E61141F}" destId="{CA525E82-0F2E-4BBD-B68B-7E270B266387}" srcOrd="0" destOrd="0" presId="urn:microsoft.com/office/officeart/2005/8/layout/vList5"/>
    <dgm:cxn modelId="{C50CC2DD-FA2A-4718-A1D8-C8F909B2ACB9}" type="presParOf" srcId="{D945F7A4-550D-4AA5-9B83-22C18E61141F}" destId="{2B19CA28-022F-4516-92DC-0E91F4634A7F}" srcOrd="1" destOrd="0" presId="urn:microsoft.com/office/officeart/2005/8/layout/vList5"/>
    <dgm:cxn modelId="{BC39ED4D-0B47-482D-ABE6-42F31282B129}" type="presParOf" srcId="{725C2768-3B5D-4F21-9759-29D67E5009FC}" destId="{D7D8396F-CAAB-4A89-B148-47ED3B264FE2}" srcOrd="5" destOrd="0" presId="urn:microsoft.com/office/officeart/2005/8/layout/vList5"/>
    <dgm:cxn modelId="{FB09C768-1E36-4489-802C-6FB3849B90BA}" type="presParOf" srcId="{725C2768-3B5D-4F21-9759-29D67E5009FC}" destId="{B6584917-CACA-4448-B2B3-F3195CAA97FC}" srcOrd="6" destOrd="0" presId="urn:microsoft.com/office/officeart/2005/8/layout/vList5"/>
    <dgm:cxn modelId="{CC098C3A-179F-4900-8BF8-698E741F7E78}" type="presParOf" srcId="{B6584917-CACA-4448-B2B3-F3195CAA97FC}" destId="{1B6B7721-6872-4A4C-8E6A-01DD14C99329}" srcOrd="0" destOrd="0" presId="urn:microsoft.com/office/officeart/2005/8/layout/vList5"/>
    <dgm:cxn modelId="{6CB81FDB-62FB-4D6E-B551-A89D7BA4FE10}" type="presParOf" srcId="{B6584917-CACA-4448-B2B3-F3195CAA97FC}" destId="{1FAF1D64-854C-4BF2-8275-036952BE22EA}" srcOrd="1" destOrd="0" presId="urn:microsoft.com/office/officeart/2005/8/layout/vList5"/>
    <dgm:cxn modelId="{3EC01DC6-73CF-4EAD-82C2-00B5AEC4B1F0}" type="presParOf" srcId="{725C2768-3B5D-4F21-9759-29D67E5009FC}" destId="{D729A123-9028-420A-8EB5-23C247CBB306}" srcOrd="7" destOrd="0" presId="urn:microsoft.com/office/officeart/2005/8/layout/vList5"/>
    <dgm:cxn modelId="{03B83257-9271-4399-B767-A4C036247C43}" type="presParOf" srcId="{725C2768-3B5D-4F21-9759-29D67E5009FC}" destId="{4377C475-FCA8-4D9C-80F1-BEB1472E244E}" srcOrd="8" destOrd="0" presId="urn:microsoft.com/office/officeart/2005/8/layout/vList5"/>
    <dgm:cxn modelId="{D83F96EC-94D5-48EA-AB81-BBD417A013A2}" type="presParOf" srcId="{4377C475-FCA8-4D9C-80F1-BEB1472E244E}" destId="{FAD95379-FD40-4CC3-BAB2-918C949FA558}" srcOrd="0" destOrd="0" presId="urn:microsoft.com/office/officeart/2005/8/layout/vList5"/>
    <dgm:cxn modelId="{0BF2CB1F-6BA5-4229-A013-33E95A3BEC9F}" type="presParOf" srcId="{4377C475-FCA8-4D9C-80F1-BEB1472E244E}" destId="{3752EFC5-222C-438F-8730-4986BB9A541E}" srcOrd="1" destOrd="0" presId="urn:microsoft.com/office/officeart/2005/8/layout/vList5"/>
    <dgm:cxn modelId="{6252A228-621D-4264-AEA1-83669EDB2CD7}" type="presParOf" srcId="{725C2768-3B5D-4F21-9759-29D67E5009FC}" destId="{A63D57B2-D9BC-44FA-98E9-3CEC6F490899}" srcOrd="9" destOrd="0" presId="urn:microsoft.com/office/officeart/2005/8/layout/vList5"/>
    <dgm:cxn modelId="{BE9AC777-E48F-442C-B834-D08F974D15A0}" type="presParOf" srcId="{725C2768-3B5D-4F21-9759-29D67E5009FC}" destId="{2A3DB71A-A611-4370-BF62-E5E8547531C2}" srcOrd="10" destOrd="0" presId="urn:microsoft.com/office/officeart/2005/8/layout/vList5"/>
    <dgm:cxn modelId="{8C602BDC-20A5-4636-9810-7435F44D5695}" type="presParOf" srcId="{2A3DB71A-A611-4370-BF62-E5E8547531C2}" destId="{0820D7DF-8655-46F6-8659-2AD8F0C5769B}" srcOrd="0" destOrd="0" presId="urn:microsoft.com/office/officeart/2005/8/layout/vList5"/>
    <dgm:cxn modelId="{E964E434-A47D-4532-8489-37B7F4547B6E}" type="presParOf" srcId="{2A3DB71A-A611-4370-BF62-E5E8547531C2}" destId="{ECA108CB-A42A-4A48-9BBC-E75805218AE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2C73A6-386E-4251-B083-110F37EB656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9353D5DC-9AFD-4607-8C03-FDAA22A22868}">
      <dgm:prSet phldrT="[Text]" custT="1"/>
      <dgm:spPr>
        <a:solidFill>
          <a:schemeClr val="accent2">
            <a:lumMod val="75000"/>
          </a:schemeClr>
        </a:solidFill>
      </dgm:spPr>
      <dgm:t>
        <a:bodyPr/>
        <a:lstStyle/>
        <a:p>
          <a:r>
            <a:rPr lang="en-US" sz="3200" dirty="0"/>
            <a:t>Females</a:t>
          </a:r>
        </a:p>
      </dgm:t>
    </dgm:pt>
    <dgm:pt modelId="{5DF20814-67A8-48F1-B601-B3834160A17E}" type="parTrans" cxnId="{46154561-8557-45D8-9282-FFF004B39442}">
      <dgm:prSet/>
      <dgm:spPr/>
      <dgm:t>
        <a:bodyPr/>
        <a:lstStyle/>
        <a:p>
          <a:endParaRPr lang="en-US" sz="1800"/>
        </a:p>
      </dgm:t>
    </dgm:pt>
    <dgm:pt modelId="{877C1BB1-EE96-4EBC-B14C-9700D5C890F2}" type="sibTrans" cxnId="{46154561-8557-45D8-9282-FFF004B39442}">
      <dgm:prSet/>
      <dgm:spPr/>
      <dgm:t>
        <a:bodyPr/>
        <a:lstStyle/>
        <a:p>
          <a:endParaRPr lang="en-US" sz="1800"/>
        </a:p>
      </dgm:t>
    </dgm:pt>
    <dgm:pt modelId="{3F558BC8-BD56-4332-AC3B-D8328D293F22}">
      <dgm:prSet phldrT="[Text]" custT="1"/>
      <dgm:spPr/>
      <dgm:t>
        <a:bodyPr/>
        <a:lstStyle/>
        <a:p>
          <a:pPr>
            <a:spcAft>
              <a:spcPts val="0"/>
            </a:spcAft>
          </a:pPr>
          <a:r>
            <a:rPr lang="en-US" sz="2000" b="1" dirty="0"/>
            <a:t>&lt; 25 annually, 25+ if at risk</a:t>
          </a:r>
        </a:p>
      </dgm:t>
    </dgm:pt>
    <dgm:pt modelId="{A1187306-1715-4E19-BA23-C783A8BF59E8}" type="parTrans" cxnId="{6D567305-22AE-47B7-95E1-562CD0548FF7}">
      <dgm:prSet/>
      <dgm:spPr/>
      <dgm:t>
        <a:bodyPr/>
        <a:lstStyle/>
        <a:p>
          <a:endParaRPr lang="en-US" sz="1800"/>
        </a:p>
      </dgm:t>
    </dgm:pt>
    <dgm:pt modelId="{C2DB6095-B818-44A7-B266-6EB3F6DA4068}" type="sibTrans" cxnId="{6D567305-22AE-47B7-95E1-562CD0548FF7}">
      <dgm:prSet/>
      <dgm:spPr/>
      <dgm:t>
        <a:bodyPr/>
        <a:lstStyle/>
        <a:p>
          <a:endParaRPr lang="en-US" sz="1800"/>
        </a:p>
      </dgm:t>
    </dgm:pt>
    <dgm:pt modelId="{451E0BA4-EA59-4D95-A21D-F0A7B0F72108}">
      <dgm:prSet phldrT="[Text]" custT="1"/>
      <dgm:spPr>
        <a:solidFill>
          <a:schemeClr val="accent1">
            <a:lumMod val="75000"/>
          </a:schemeClr>
        </a:solidFill>
      </dgm:spPr>
      <dgm:t>
        <a:bodyPr/>
        <a:lstStyle/>
        <a:p>
          <a:r>
            <a:rPr lang="en-US" sz="3200" dirty="0"/>
            <a:t>MSM(W)</a:t>
          </a:r>
        </a:p>
      </dgm:t>
    </dgm:pt>
    <dgm:pt modelId="{81E1558D-C17E-4441-98C9-88E323452789}" type="parTrans" cxnId="{93CC2C69-DBC3-46CD-A2DF-0DFB9B05BACA}">
      <dgm:prSet/>
      <dgm:spPr/>
      <dgm:t>
        <a:bodyPr/>
        <a:lstStyle/>
        <a:p>
          <a:endParaRPr lang="en-US" sz="1800"/>
        </a:p>
      </dgm:t>
    </dgm:pt>
    <dgm:pt modelId="{C52D7CF2-10FC-4821-BD14-847C2CE342F3}" type="sibTrans" cxnId="{93CC2C69-DBC3-46CD-A2DF-0DFB9B05BACA}">
      <dgm:prSet/>
      <dgm:spPr/>
      <dgm:t>
        <a:bodyPr/>
        <a:lstStyle/>
        <a:p>
          <a:endParaRPr lang="en-US" sz="1800"/>
        </a:p>
      </dgm:t>
    </dgm:pt>
    <dgm:pt modelId="{597BF953-5B52-400F-871B-489374A58D9C}">
      <dgm:prSet phldrT="[Text]" custT="1"/>
      <dgm:spPr/>
      <dgm:t>
        <a:bodyPr/>
        <a:lstStyle/>
        <a:p>
          <a:pPr>
            <a:spcAft>
              <a:spcPts val="0"/>
            </a:spcAft>
          </a:pPr>
          <a:r>
            <a:rPr lang="en-US" sz="2000" b="1" dirty="0"/>
            <a:t>At least annually</a:t>
          </a:r>
        </a:p>
      </dgm:t>
    </dgm:pt>
    <dgm:pt modelId="{F4DB0C69-93D4-4717-9640-AB279938D5D8}" type="parTrans" cxnId="{4ABC5FC2-2D21-456D-A7CC-8FF213AF51ED}">
      <dgm:prSet/>
      <dgm:spPr/>
      <dgm:t>
        <a:bodyPr/>
        <a:lstStyle/>
        <a:p>
          <a:endParaRPr lang="en-US" sz="1800"/>
        </a:p>
      </dgm:t>
    </dgm:pt>
    <dgm:pt modelId="{A51E55BB-FCC7-4B2D-A0BC-F810D9A1BC54}" type="sibTrans" cxnId="{4ABC5FC2-2D21-456D-A7CC-8FF213AF51ED}">
      <dgm:prSet/>
      <dgm:spPr/>
      <dgm:t>
        <a:bodyPr/>
        <a:lstStyle/>
        <a:p>
          <a:endParaRPr lang="en-US" sz="1800"/>
        </a:p>
      </dgm:t>
    </dgm:pt>
    <dgm:pt modelId="{2DC36E61-C977-42FB-B121-7E098622F89D}">
      <dgm:prSet phldrT="[Text]" custT="1"/>
      <dgm:spPr/>
      <dgm:t>
        <a:bodyPr/>
        <a:lstStyle/>
        <a:p>
          <a:r>
            <a:rPr lang="en-US" sz="2000" b="1" dirty="0"/>
            <a:t>High prevalence settings (or at high risk)</a:t>
          </a:r>
        </a:p>
      </dgm:t>
    </dgm:pt>
    <dgm:pt modelId="{4366B004-364E-4E28-B415-670D99BFCEBC}" type="parTrans" cxnId="{2760DBB4-A902-4E0B-9726-AE01CF0819A7}">
      <dgm:prSet/>
      <dgm:spPr/>
      <dgm:t>
        <a:bodyPr/>
        <a:lstStyle/>
        <a:p>
          <a:endParaRPr lang="en-US" sz="1800"/>
        </a:p>
      </dgm:t>
    </dgm:pt>
    <dgm:pt modelId="{51856E82-D566-44F2-ACB7-AB4B474CA67D}" type="sibTrans" cxnId="{2760DBB4-A902-4E0B-9726-AE01CF0819A7}">
      <dgm:prSet/>
      <dgm:spPr/>
      <dgm:t>
        <a:bodyPr/>
        <a:lstStyle/>
        <a:p>
          <a:endParaRPr lang="en-US" sz="1800"/>
        </a:p>
      </dgm:t>
    </dgm:pt>
    <dgm:pt modelId="{6C8C7BD7-16E5-4B19-8A91-2C55E7FE9FC5}">
      <dgm:prSet phldrT="[Text]" custT="1"/>
      <dgm:spPr/>
      <dgm:t>
        <a:bodyPr/>
        <a:lstStyle/>
        <a:p>
          <a:pPr>
            <a:spcAft>
              <a:spcPts val="0"/>
            </a:spcAft>
          </a:pPr>
          <a:r>
            <a:rPr lang="en-US" sz="2000" b="1" dirty="0"/>
            <a:t>Pregnant &lt;25, if at risk</a:t>
          </a:r>
        </a:p>
      </dgm:t>
    </dgm:pt>
    <dgm:pt modelId="{1D6A8C58-8433-4CB0-AEBA-3F6E15CA63C1}" type="parTrans" cxnId="{8F98468B-94BB-4297-8209-4F39BA367D94}">
      <dgm:prSet/>
      <dgm:spPr/>
      <dgm:t>
        <a:bodyPr/>
        <a:lstStyle/>
        <a:p>
          <a:endParaRPr lang="en-US" sz="1800"/>
        </a:p>
      </dgm:t>
    </dgm:pt>
    <dgm:pt modelId="{F7AD1C07-7EA7-472C-99FA-116153CC6288}" type="sibTrans" cxnId="{8F98468B-94BB-4297-8209-4F39BA367D94}">
      <dgm:prSet/>
      <dgm:spPr/>
      <dgm:t>
        <a:bodyPr/>
        <a:lstStyle/>
        <a:p>
          <a:endParaRPr lang="en-US" sz="1800"/>
        </a:p>
      </dgm:t>
    </dgm:pt>
    <dgm:pt modelId="{04269102-82EC-4675-B283-BD5AA37C2D62}">
      <dgm:prSet phldrT="[Text]" custT="1"/>
      <dgm:spPr/>
      <dgm:t>
        <a:bodyPr/>
        <a:lstStyle/>
        <a:p>
          <a:pPr>
            <a:spcAft>
              <a:spcPts val="0"/>
            </a:spcAft>
          </a:pPr>
          <a:r>
            <a:rPr lang="en-US" sz="2000" b="1" dirty="0"/>
            <a:t>Exposed sites: genital, rectal, throat</a:t>
          </a:r>
        </a:p>
      </dgm:t>
    </dgm:pt>
    <dgm:pt modelId="{509E337E-49B3-4DDB-9BDE-CC9E8A32614B}" type="parTrans" cxnId="{46798EC7-9159-4C2C-AE78-904811A5A546}">
      <dgm:prSet/>
      <dgm:spPr/>
      <dgm:t>
        <a:bodyPr/>
        <a:lstStyle/>
        <a:p>
          <a:endParaRPr lang="en-US" sz="1800"/>
        </a:p>
      </dgm:t>
    </dgm:pt>
    <dgm:pt modelId="{3D4853CB-1E2E-46E9-AE94-B80D35222FAE}" type="sibTrans" cxnId="{46798EC7-9159-4C2C-AE78-904811A5A546}">
      <dgm:prSet/>
      <dgm:spPr/>
      <dgm:t>
        <a:bodyPr/>
        <a:lstStyle/>
        <a:p>
          <a:endParaRPr lang="en-US" sz="1800"/>
        </a:p>
      </dgm:t>
    </dgm:pt>
    <dgm:pt modelId="{9FB1F73B-1F09-4F3C-8DAA-C190AD72C85E}">
      <dgm:prSet phldrT="[Text]" custT="1"/>
      <dgm:spPr>
        <a:solidFill>
          <a:schemeClr val="accent4">
            <a:lumMod val="75000"/>
          </a:schemeClr>
        </a:solidFill>
      </dgm:spPr>
      <dgm:t>
        <a:bodyPr/>
        <a:lstStyle/>
        <a:p>
          <a:r>
            <a:rPr lang="en-US" sz="3200" dirty="0">
              <a:solidFill>
                <a:schemeClr val="bg1"/>
              </a:solidFill>
            </a:rPr>
            <a:t>HIV +</a:t>
          </a:r>
        </a:p>
      </dgm:t>
    </dgm:pt>
    <dgm:pt modelId="{85352751-E1E5-4B45-A45C-0E594187FB23}" type="parTrans" cxnId="{DF12FD05-CFE4-4C48-BB9D-E41D2A89084D}">
      <dgm:prSet/>
      <dgm:spPr/>
      <dgm:t>
        <a:bodyPr/>
        <a:lstStyle/>
        <a:p>
          <a:endParaRPr lang="en-US" sz="1800"/>
        </a:p>
      </dgm:t>
    </dgm:pt>
    <dgm:pt modelId="{A79F4D56-7EB2-4A45-9382-69366557CB8B}" type="sibTrans" cxnId="{DF12FD05-CFE4-4C48-BB9D-E41D2A89084D}">
      <dgm:prSet/>
      <dgm:spPr/>
      <dgm:t>
        <a:bodyPr/>
        <a:lstStyle/>
        <a:p>
          <a:endParaRPr lang="en-US" sz="1800"/>
        </a:p>
      </dgm:t>
    </dgm:pt>
    <dgm:pt modelId="{0B981CCE-DB7F-458A-8BF9-92FACBD69F38}">
      <dgm:prSet phldrT="[Text]" custT="1"/>
      <dgm:spPr/>
      <dgm:t>
        <a:bodyPr/>
        <a:lstStyle/>
        <a:p>
          <a:pPr>
            <a:spcAft>
              <a:spcPts val="0"/>
            </a:spcAft>
          </a:pPr>
          <a:r>
            <a:rPr lang="en-US" sz="2000" b="1" dirty="0"/>
            <a:t>At least annually</a:t>
          </a:r>
        </a:p>
      </dgm:t>
    </dgm:pt>
    <dgm:pt modelId="{FD20857C-FFD4-432C-A077-F5177074A943}" type="parTrans" cxnId="{8D38F915-B104-4F6C-9C3D-40E0B408117C}">
      <dgm:prSet/>
      <dgm:spPr/>
      <dgm:t>
        <a:bodyPr/>
        <a:lstStyle/>
        <a:p>
          <a:endParaRPr lang="en-US" sz="1600"/>
        </a:p>
      </dgm:t>
    </dgm:pt>
    <dgm:pt modelId="{FB445286-F234-4C5C-AAC5-CDFE91011261}" type="sibTrans" cxnId="{8D38F915-B104-4F6C-9C3D-40E0B408117C}">
      <dgm:prSet/>
      <dgm:spPr/>
      <dgm:t>
        <a:bodyPr/>
        <a:lstStyle/>
        <a:p>
          <a:endParaRPr lang="en-US" sz="1600"/>
        </a:p>
      </dgm:t>
    </dgm:pt>
    <dgm:pt modelId="{6F877575-DECA-4F13-9230-28D41F960164}">
      <dgm:prSet custT="1"/>
      <dgm:spPr>
        <a:solidFill>
          <a:schemeClr val="accent5">
            <a:lumMod val="75000"/>
          </a:schemeClr>
        </a:solidFill>
      </dgm:spPr>
      <dgm:t>
        <a:bodyPr/>
        <a:lstStyle/>
        <a:p>
          <a:r>
            <a:rPr lang="en-US" sz="3200" dirty="0">
              <a:solidFill>
                <a:schemeClr val="bg1"/>
              </a:solidFill>
            </a:rPr>
            <a:t>Patients on </a:t>
          </a:r>
          <a:r>
            <a:rPr lang="en-US" sz="3200" dirty="0" err="1">
              <a:solidFill>
                <a:schemeClr val="bg1"/>
              </a:solidFill>
            </a:rPr>
            <a:t>PrEP</a:t>
          </a:r>
          <a:endParaRPr lang="en-US" sz="3200" dirty="0">
            <a:solidFill>
              <a:schemeClr val="bg1"/>
            </a:solidFill>
          </a:endParaRPr>
        </a:p>
      </dgm:t>
    </dgm:pt>
    <dgm:pt modelId="{19732396-6138-4730-BEBB-7E2DEA5149F6}" type="parTrans" cxnId="{F734FF40-247E-4427-B835-1800C541FED6}">
      <dgm:prSet/>
      <dgm:spPr/>
      <dgm:t>
        <a:bodyPr/>
        <a:lstStyle/>
        <a:p>
          <a:endParaRPr lang="en-US"/>
        </a:p>
      </dgm:t>
    </dgm:pt>
    <dgm:pt modelId="{4FADDCE6-C205-452B-B042-2EE4E05C1FE1}" type="sibTrans" cxnId="{F734FF40-247E-4427-B835-1800C541FED6}">
      <dgm:prSet/>
      <dgm:spPr/>
      <dgm:t>
        <a:bodyPr/>
        <a:lstStyle/>
        <a:p>
          <a:endParaRPr lang="en-US"/>
        </a:p>
      </dgm:t>
    </dgm:pt>
    <dgm:pt modelId="{BAF6A114-BBEA-413E-B22C-5F358E76DB90}">
      <dgm:prSet custT="1"/>
      <dgm:spPr>
        <a:solidFill>
          <a:schemeClr val="accent6">
            <a:lumMod val="75000"/>
          </a:schemeClr>
        </a:solidFill>
      </dgm:spPr>
      <dgm:t>
        <a:bodyPr/>
        <a:lstStyle/>
        <a:p>
          <a:r>
            <a:rPr lang="en-US" sz="3200" dirty="0"/>
            <a:t>Post-</a:t>
          </a:r>
          <a:r>
            <a:rPr lang="en-US" sz="3200" dirty="0" err="1"/>
            <a:t>Tx</a:t>
          </a:r>
          <a:endParaRPr lang="en-US" sz="3200" dirty="0"/>
        </a:p>
      </dgm:t>
    </dgm:pt>
    <dgm:pt modelId="{59F04B2B-E45F-463E-BF1C-BACB997A6BB9}" type="parTrans" cxnId="{7456F1C3-4209-4FB9-BF68-040F5492FC40}">
      <dgm:prSet/>
      <dgm:spPr/>
      <dgm:t>
        <a:bodyPr/>
        <a:lstStyle/>
        <a:p>
          <a:endParaRPr lang="en-US"/>
        </a:p>
      </dgm:t>
    </dgm:pt>
    <dgm:pt modelId="{24F24D46-67CD-49EA-B73C-74B58FB9A4CF}" type="sibTrans" cxnId="{7456F1C3-4209-4FB9-BF68-040F5492FC40}">
      <dgm:prSet/>
      <dgm:spPr/>
      <dgm:t>
        <a:bodyPr/>
        <a:lstStyle/>
        <a:p>
          <a:endParaRPr lang="en-US"/>
        </a:p>
      </dgm:t>
    </dgm:pt>
    <dgm:pt modelId="{D6088963-FA95-45DB-A28E-055B84E36BFA}">
      <dgm:prSet custT="1"/>
      <dgm:spPr/>
      <dgm:t>
        <a:bodyPr/>
        <a:lstStyle/>
        <a:p>
          <a:r>
            <a:rPr lang="en-US" sz="2000" b="1" dirty="0"/>
            <a:t>All patients, 3 months after treatment</a:t>
          </a:r>
        </a:p>
      </dgm:t>
    </dgm:pt>
    <dgm:pt modelId="{2B439E47-F931-4BB9-AEAF-4CDE59CC30B9}" type="parTrans" cxnId="{E643D441-7100-4855-A320-DA91A55D118D}">
      <dgm:prSet/>
      <dgm:spPr/>
      <dgm:t>
        <a:bodyPr/>
        <a:lstStyle/>
        <a:p>
          <a:endParaRPr lang="en-US"/>
        </a:p>
      </dgm:t>
    </dgm:pt>
    <dgm:pt modelId="{B5420C5C-AB61-4939-9D66-7EDEB84CAE14}" type="sibTrans" cxnId="{E643D441-7100-4855-A320-DA91A55D118D}">
      <dgm:prSet/>
      <dgm:spPr/>
      <dgm:t>
        <a:bodyPr/>
        <a:lstStyle/>
        <a:p>
          <a:endParaRPr lang="en-US"/>
        </a:p>
      </dgm:t>
    </dgm:pt>
    <dgm:pt modelId="{0C06580D-A8A8-4418-A55A-9B7DD7A86162}">
      <dgm:prSet phldrT="[Text]" custT="1"/>
      <dgm:spPr/>
      <dgm:t>
        <a:bodyPr/>
        <a:lstStyle/>
        <a:p>
          <a:pPr>
            <a:spcAft>
              <a:spcPts val="0"/>
            </a:spcAft>
          </a:pPr>
          <a:r>
            <a:rPr lang="en-US" sz="2000" b="1" dirty="0"/>
            <a:t>All exposed sites</a:t>
          </a:r>
        </a:p>
      </dgm:t>
    </dgm:pt>
    <dgm:pt modelId="{D05CB679-A316-4CA3-9770-AAB89E021929}" type="parTrans" cxnId="{D58B2C4C-BF9A-4787-B925-6C9B19CC35FE}">
      <dgm:prSet/>
      <dgm:spPr/>
      <dgm:t>
        <a:bodyPr/>
        <a:lstStyle/>
        <a:p>
          <a:endParaRPr lang="en-US"/>
        </a:p>
      </dgm:t>
    </dgm:pt>
    <dgm:pt modelId="{2DC45046-E9FC-43AC-81CB-339EB33D91E1}" type="sibTrans" cxnId="{D58B2C4C-BF9A-4787-B925-6C9B19CC35FE}">
      <dgm:prSet/>
      <dgm:spPr/>
      <dgm:t>
        <a:bodyPr/>
        <a:lstStyle/>
        <a:p>
          <a:endParaRPr lang="en-US"/>
        </a:p>
      </dgm:t>
    </dgm:pt>
    <dgm:pt modelId="{C6F97155-6083-4623-BACA-761A7A813936}">
      <dgm:prSet custT="1"/>
      <dgm:spPr/>
      <dgm:t>
        <a:bodyPr/>
        <a:lstStyle/>
        <a:p>
          <a:r>
            <a:rPr lang="en-US" sz="2000" b="1" dirty="0"/>
            <a:t>Every 3 months</a:t>
          </a:r>
        </a:p>
      </dgm:t>
    </dgm:pt>
    <dgm:pt modelId="{6713F807-D2ED-47F1-89CB-2BCF6E1C11A2}" type="parTrans" cxnId="{3EE61746-1693-4907-A690-D119811DC28F}">
      <dgm:prSet/>
      <dgm:spPr/>
      <dgm:t>
        <a:bodyPr/>
        <a:lstStyle/>
        <a:p>
          <a:endParaRPr lang="en-US"/>
        </a:p>
      </dgm:t>
    </dgm:pt>
    <dgm:pt modelId="{42FC345F-D3EF-4772-8C7B-A50880C144ED}" type="sibTrans" cxnId="{3EE61746-1693-4907-A690-D119811DC28F}">
      <dgm:prSet/>
      <dgm:spPr/>
      <dgm:t>
        <a:bodyPr/>
        <a:lstStyle/>
        <a:p>
          <a:endParaRPr lang="en-US"/>
        </a:p>
      </dgm:t>
    </dgm:pt>
    <dgm:pt modelId="{D4572503-2661-4A76-9847-EFA975B27023}">
      <dgm:prSet phldrT="[Text]" custT="1"/>
      <dgm:spPr>
        <a:solidFill>
          <a:schemeClr val="accent3">
            <a:lumMod val="75000"/>
          </a:schemeClr>
        </a:solidFill>
      </dgm:spPr>
      <dgm:t>
        <a:bodyPr/>
        <a:lstStyle/>
        <a:p>
          <a:r>
            <a:rPr lang="en-US" sz="3200" dirty="0"/>
            <a:t>MSW</a:t>
          </a:r>
        </a:p>
      </dgm:t>
    </dgm:pt>
    <dgm:pt modelId="{33B04955-FB2C-4409-B659-86A4FECCB01B}" type="sibTrans" cxnId="{2C280CC5-ACC5-49B7-8FB7-49D1B2B97EC3}">
      <dgm:prSet/>
      <dgm:spPr/>
      <dgm:t>
        <a:bodyPr/>
        <a:lstStyle/>
        <a:p>
          <a:endParaRPr lang="en-US" sz="1800"/>
        </a:p>
      </dgm:t>
    </dgm:pt>
    <dgm:pt modelId="{5F55B8B7-4F24-43FA-8F4F-5A23F027E94B}" type="parTrans" cxnId="{2C280CC5-ACC5-49B7-8FB7-49D1B2B97EC3}">
      <dgm:prSet/>
      <dgm:spPr/>
      <dgm:t>
        <a:bodyPr/>
        <a:lstStyle/>
        <a:p>
          <a:endParaRPr lang="en-US" sz="1800"/>
        </a:p>
      </dgm:t>
    </dgm:pt>
    <dgm:pt modelId="{725C2768-3B5D-4F21-9759-29D67E5009FC}" type="pres">
      <dgm:prSet presAssocID="{332C73A6-386E-4251-B083-110F37EB6567}" presName="Name0" presStyleCnt="0">
        <dgm:presLayoutVars>
          <dgm:dir/>
          <dgm:animLvl val="lvl"/>
          <dgm:resizeHandles val="exact"/>
        </dgm:presLayoutVars>
      </dgm:prSet>
      <dgm:spPr/>
    </dgm:pt>
    <dgm:pt modelId="{7AECB120-930A-4048-8D54-86BACFDB5181}" type="pres">
      <dgm:prSet presAssocID="{9353D5DC-9AFD-4607-8C03-FDAA22A22868}" presName="linNode" presStyleCnt="0"/>
      <dgm:spPr/>
    </dgm:pt>
    <dgm:pt modelId="{28412892-3670-4F21-8D3F-FB609BB7BC0C}" type="pres">
      <dgm:prSet presAssocID="{9353D5DC-9AFD-4607-8C03-FDAA22A22868}" presName="parentText" presStyleLbl="node1" presStyleIdx="0" presStyleCnt="6" custScaleY="102296" custLinFactNeighborY="9310">
        <dgm:presLayoutVars>
          <dgm:chMax val="1"/>
          <dgm:bulletEnabled val="1"/>
        </dgm:presLayoutVars>
      </dgm:prSet>
      <dgm:spPr/>
    </dgm:pt>
    <dgm:pt modelId="{1D484E1F-59DA-4567-8FB3-621C11E3252F}" type="pres">
      <dgm:prSet presAssocID="{9353D5DC-9AFD-4607-8C03-FDAA22A22868}" presName="descendantText" presStyleLbl="alignAccFollowNode1" presStyleIdx="0" presStyleCnt="6" custScaleY="137530" custLinFactNeighborY="11357">
        <dgm:presLayoutVars>
          <dgm:bulletEnabled val="1"/>
        </dgm:presLayoutVars>
      </dgm:prSet>
      <dgm:spPr/>
    </dgm:pt>
    <dgm:pt modelId="{FBC91431-CEC2-40EB-AE44-1BB68B09C00B}" type="pres">
      <dgm:prSet presAssocID="{877C1BB1-EE96-4EBC-B14C-9700D5C890F2}" presName="sp" presStyleCnt="0"/>
      <dgm:spPr/>
    </dgm:pt>
    <dgm:pt modelId="{A2818BE9-6A2C-47F9-9875-97A8DA4963A3}" type="pres">
      <dgm:prSet presAssocID="{451E0BA4-EA59-4D95-A21D-F0A7B0F72108}" presName="linNode" presStyleCnt="0"/>
      <dgm:spPr/>
    </dgm:pt>
    <dgm:pt modelId="{4E76FC7E-894F-434F-843D-DEFAA223FF48}" type="pres">
      <dgm:prSet presAssocID="{451E0BA4-EA59-4D95-A21D-F0A7B0F72108}" presName="parentText" presStyleLbl="node1" presStyleIdx="1" presStyleCnt="6" custScaleY="110972">
        <dgm:presLayoutVars>
          <dgm:chMax val="1"/>
          <dgm:bulletEnabled val="1"/>
        </dgm:presLayoutVars>
      </dgm:prSet>
      <dgm:spPr/>
    </dgm:pt>
    <dgm:pt modelId="{C8A1F0F3-AA7D-4943-864F-D40006E63754}" type="pres">
      <dgm:prSet presAssocID="{451E0BA4-EA59-4D95-A21D-F0A7B0F72108}" presName="descendantText" presStyleLbl="alignAccFollowNode1" presStyleIdx="1" presStyleCnt="6" custScaleY="128500" custLinFactNeighborY="7983">
        <dgm:presLayoutVars>
          <dgm:bulletEnabled val="1"/>
        </dgm:presLayoutVars>
      </dgm:prSet>
      <dgm:spPr/>
    </dgm:pt>
    <dgm:pt modelId="{320C4C40-5655-4BEC-A7F5-49B5FE3B4112}" type="pres">
      <dgm:prSet presAssocID="{C52D7CF2-10FC-4821-BD14-847C2CE342F3}" presName="sp" presStyleCnt="0"/>
      <dgm:spPr/>
    </dgm:pt>
    <dgm:pt modelId="{D945F7A4-550D-4AA5-9B83-22C18E61141F}" type="pres">
      <dgm:prSet presAssocID="{D4572503-2661-4A76-9847-EFA975B27023}" presName="linNode" presStyleCnt="0"/>
      <dgm:spPr/>
    </dgm:pt>
    <dgm:pt modelId="{CA525E82-0F2E-4BBD-B68B-7E270B266387}" type="pres">
      <dgm:prSet presAssocID="{D4572503-2661-4A76-9847-EFA975B27023}" presName="parentText" presStyleLbl="node1" presStyleIdx="2" presStyleCnt="6">
        <dgm:presLayoutVars>
          <dgm:chMax val="1"/>
          <dgm:bulletEnabled val="1"/>
        </dgm:presLayoutVars>
      </dgm:prSet>
      <dgm:spPr/>
    </dgm:pt>
    <dgm:pt modelId="{2B19CA28-022F-4516-92DC-0E91F4634A7F}" type="pres">
      <dgm:prSet presAssocID="{D4572503-2661-4A76-9847-EFA975B27023}" presName="descendantText" presStyleLbl="alignAccFollowNode1" presStyleIdx="2" presStyleCnt="6" custLinFactNeighborY="2661">
        <dgm:presLayoutVars>
          <dgm:bulletEnabled val="1"/>
        </dgm:presLayoutVars>
      </dgm:prSet>
      <dgm:spPr/>
    </dgm:pt>
    <dgm:pt modelId="{D7D8396F-CAAB-4A89-B148-47ED3B264FE2}" type="pres">
      <dgm:prSet presAssocID="{33B04955-FB2C-4409-B659-86A4FECCB01B}" presName="sp" presStyleCnt="0"/>
      <dgm:spPr/>
    </dgm:pt>
    <dgm:pt modelId="{B6584917-CACA-4448-B2B3-F3195CAA97FC}" type="pres">
      <dgm:prSet presAssocID="{9FB1F73B-1F09-4F3C-8DAA-C190AD72C85E}" presName="linNode" presStyleCnt="0"/>
      <dgm:spPr/>
    </dgm:pt>
    <dgm:pt modelId="{1B6B7721-6872-4A4C-8E6A-01DD14C99329}" type="pres">
      <dgm:prSet presAssocID="{9FB1F73B-1F09-4F3C-8DAA-C190AD72C85E}" presName="parentText" presStyleLbl="node1" presStyleIdx="3" presStyleCnt="6" custScaleY="126379">
        <dgm:presLayoutVars>
          <dgm:chMax val="1"/>
          <dgm:bulletEnabled val="1"/>
        </dgm:presLayoutVars>
      </dgm:prSet>
      <dgm:spPr/>
    </dgm:pt>
    <dgm:pt modelId="{1FAF1D64-854C-4BF2-8275-036952BE22EA}" type="pres">
      <dgm:prSet presAssocID="{9FB1F73B-1F09-4F3C-8DAA-C190AD72C85E}" presName="descendantText" presStyleLbl="alignAccFollowNode1" presStyleIdx="3" presStyleCnt="6" custScaleY="135978" custLinFactNeighborY="2661">
        <dgm:presLayoutVars>
          <dgm:bulletEnabled val="1"/>
        </dgm:presLayoutVars>
      </dgm:prSet>
      <dgm:spPr/>
    </dgm:pt>
    <dgm:pt modelId="{D729A123-9028-420A-8EB5-23C247CBB306}" type="pres">
      <dgm:prSet presAssocID="{A79F4D56-7EB2-4A45-9382-69366557CB8B}" presName="sp" presStyleCnt="0"/>
      <dgm:spPr/>
    </dgm:pt>
    <dgm:pt modelId="{4377C475-FCA8-4D9C-80F1-BEB1472E244E}" type="pres">
      <dgm:prSet presAssocID="{6F877575-DECA-4F13-9230-28D41F960164}" presName="linNode" presStyleCnt="0"/>
      <dgm:spPr/>
    </dgm:pt>
    <dgm:pt modelId="{FAD95379-FD40-4CC3-BAB2-918C949FA558}" type="pres">
      <dgm:prSet presAssocID="{6F877575-DECA-4F13-9230-28D41F960164}" presName="parentText" presStyleLbl="node1" presStyleIdx="4" presStyleCnt="6">
        <dgm:presLayoutVars>
          <dgm:chMax val="1"/>
          <dgm:bulletEnabled val="1"/>
        </dgm:presLayoutVars>
      </dgm:prSet>
      <dgm:spPr/>
    </dgm:pt>
    <dgm:pt modelId="{3752EFC5-222C-438F-8730-4986BB9A541E}" type="pres">
      <dgm:prSet presAssocID="{6F877575-DECA-4F13-9230-28D41F960164}" presName="descendantText" presStyleLbl="alignAccFollowNode1" presStyleIdx="4" presStyleCnt="6" custLinFactNeighborY="2661">
        <dgm:presLayoutVars>
          <dgm:bulletEnabled val="1"/>
        </dgm:presLayoutVars>
      </dgm:prSet>
      <dgm:spPr/>
    </dgm:pt>
    <dgm:pt modelId="{A63D57B2-D9BC-44FA-98E9-3CEC6F490899}" type="pres">
      <dgm:prSet presAssocID="{4FADDCE6-C205-452B-B042-2EE4E05C1FE1}" presName="sp" presStyleCnt="0"/>
      <dgm:spPr/>
    </dgm:pt>
    <dgm:pt modelId="{2A3DB71A-A611-4370-BF62-E5E8547531C2}" type="pres">
      <dgm:prSet presAssocID="{BAF6A114-BBEA-413E-B22C-5F358E76DB90}" presName="linNode" presStyleCnt="0"/>
      <dgm:spPr/>
    </dgm:pt>
    <dgm:pt modelId="{0820D7DF-8655-46F6-8659-2AD8F0C5769B}" type="pres">
      <dgm:prSet presAssocID="{BAF6A114-BBEA-413E-B22C-5F358E76DB90}" presName="parentText" presStyleLbl="node1" presStyleIdx="5" presStyleCnt="6">
        <dgm:presLayoutVars>
          <dgm:chMax val="1"/>
          <dgm:bulletEnabled val="1"/>
        </dgm:presLayoutVars>
      </dgm:prSet>
      <dgm:spPr/>
    </dgm:pt>
    <dgm:pt modelId="{ECA108CB-A42A-4A48-9BBC-E75805218AE7}" type="pres">
      <dgm:prSet presAssocID="{BAF6A114-BBEA-413E-B22C-5F358E76DB90}" presName="descendantText" presStyleLbl="alignAccFollowNode1" presStyleIdx="5" presStyleCnt="6">
        <dgm:presLayoutVars>
          <dgm:bulletEnabled val="1"/>
        </dgm:presLayoutVars>
      </dgm:prSet>
      <dgm:spPr/>
    </dgm:pt>
  </dgm:ptLst>
  <dgm:cxnLst>
    <dgm:cxn modelId="{6D567305-22AE-47B7-95E1-562CD0548FF7}" srcId="{9353D5DC-9AFD-4607-8C03-FDAA22A22868}" destId="{3F558BC8-BD56-4332-AC3B-D8328D293F22}" srcOrd="0" destOrd="0" parTransId="{A1187306-1715-4E19-BA23-C783A8BF59E8}" sibTransId="{C2DB6095-B818-44A7-B266-6EB3F6DA4068}"/>
    <dgm:cxn modelId="{DF12FD05-CFE4-4C48-BB9D-E41D2A89084D}" srcId="{332C73A6-386E-4251-B083-110F37EB6567}" destId="{9FB1F73B-1F09-4F3C-8DAA-C190AD72C85E}" srcOrd="3" destOrd="0" parTransId="{85352751-E1E5-4B45-A45C-0E594187FB23}" sibTransId="{A79F4D56-7EB2-4A45-9382-69366557CB8B}"/>
    <dgm:cxn modelId="{8D38F915-B104-4F6C-9C3D-40E0B408117C}" srcId="{9FB1F73B-1F09-4F3C-8DAA-C190AD72C85E}" destId="{0B981CCE-DB7F-458A-8BF9-92FACBD69F38}" srcOrd="0" destOrd="0" parTransId="{FD20857C-FFD4-432C-A077-F5177074A943}" sibTransId="{FB445286-F234-4C5C-AAC5-CDFE91011261}"/>
    <dgm:cxn modelId="{85AFE726-C2D7-4F01-8D2D-6DE301CBADF1}" type="presOf" srcId="{451E0BA4-EA59-4D95-A21D-F0A7B0F72108}" destId="{4E76FC7E-894F-434F-843D-DEFAA223FF48}" srcOrd="0" destOrd="0" presId="urn:microsoft.com/office/officeart/2005/8/layout/vList5"/>
    <dgm:cxn modelId="{0EC57227-86A4-4A38-9FBD-DBB01E4253A4}" type="presOf" srcId="{6F877575-DECA-4F13-9230-28D41F960164}" destId="{FAD95379-FD40-4CC3-BAB2-918C949FA558}" srcOrd="0" destOrd="0" presId="urn:microsoft.com/office/officeart/2005/8/layout/vList5"/>
    <dgm:cxn modelId="{BF5DFD31-056E-4B2C-9D0B-C8F0F913ECD7}" type="presOf" srcId="{D4572503-2661-4A76-9847-EFA975B27023}" destId="{CA525E82-0F2E-4BBD-B68B-7E270B266387}" srcOrd="0" destOrd="0" presId="urn:microsoft.com/office/officeart/2005/8/layout/vList5"/>
    <dgm:cxn modelId="{6FBB7837-0799-4560-A216-E8FBA8B7AC23}" type="presOf" srcId="{332C73A6-386E-4251-B083-110F37EB6567}" destId="{725C2768-3B5D-4F21-9759-29D67E5009FC}" srcOrd="0" destOrd="0" presId="urn:microsoft.com/office/officeart/2005/8/layout/vList5"/>
    <dgm:cxn modelId="{F734FF40-247E-4427-B835-1800C541FED6}" srcId="{332C73A6-386E-4251-B083-110F37EB6567}" destId="{6F877575-DECA-4F13-9230-28D41F960164}" srcOrd="4" destOrd="0" parTransId="{19732396-6138-4730-BEBB-7E2DEA5149F6}" sibTransId="{4FADDCE6-C205-452B-B042-2EE4E05C1FE1}"/>
    <dgm:cxn modelId="{E643D441-7100-4855-A320-DA91A55D118D}" srcId="{BAF6A114-BBEA-413E-B22C-5F358E76DB90}" destId="{D6088963-FA95-45DB-A28E-055B84E36BFA}" srcOrd="0" destOrd="0" parTransId="{2B439E47-F931-4BB9-AEAF-4CDE59CC30B9}" sibTransId="{B5420C5C-AB61-4939-9D66-7EDEB84CAE14}"/>
    <dgm:cxn modelId="{3EE61746-1693-4907-A690-D119811DC28F}" srcId="{6F877575-DECA-4F13-9230-28D41F960164}" destId="{C6F97155-6083-4623-BACA-761A7A813936}" srcOrd="0" destOrd="0" parTransId="{6713F807-D2ED-47F1-89CB-2BCF6E1C11A2}" sibTransId="{42FC345F-D3EF-4772-8C7B-A50880C144ED}"/>
    <dgm:cxn modelId="{184E6A49-8549-4F35-AF97-1B7D2D0D0E21}" type="presOf" srcId="{597BF953-5B52-400F-871B-489374A58D9C}" destId="{C8A1F0F3-AA7D-4943-864F-D40006E63754}" srcOrd="0" destOrd="0" presId="urn:microsoft.com/office/officeart/2005/8/layout/vList5"/>
    <dgm:cxn modelId="{D58B2C4C-BF9A-4787-B925-6C9B19CC35FE}" srcId="{9FB1F73B-1F09-4F3C-8DAA-C190AD72C85E}" destId="{0C06580D-A8A8-4418-A55A-9B7DD7A86162}" srcOrd="1" destOrd="0" parTransId="{D05CB679-A316-4CA3-9770-AAB89E021929}" sibTransId="{2DC45046-E9FC-43AC-81CB-339EB33D91E1}"/>
    <dgm:cxn modelId="{99B2D05E-76A7-4B07-A931-5C3794E5663C}" type="presOf" srcId="{0B981CCE-DB7F-458A-8BF9-92FACBD69F38}" destId="{1FAF1D64-854C-4BF2-8275-036952BE22EA}" srcOrd="0" destOrd="0" presId="urn:microsoft.com/office/officeart/2005/8/layout/vList5"/>
    <dgm:cxn modelId="{6AA9CC5F-415B-466E-A314-DD3F6B118C74}" type="presOf" srcId="{BAF6A114-BBEA-413E-B22C-5F358E76DB90}" destId="{0820D7DF-8655-46F6-8659-2AD8F0C5769B}" srcOrd="0" destOrd="0" presId="urn:microsoft.com/office/officeart/2005/8/layout/vList5"/>
    <dgm:cxn modelId="{46154561-8557-45D8-9282-FFF004B39442}" srcId="{332C73A6-386E-4251-B083-110F37EB6567}" destId="{9353D5DC-9AFD-4607-8C03-FDAA22A22868}" srcOrd="0" destOrd="0" parTransId="{5DF20814-67A8-48F1-B601-B3834160A17E}" sibTransId="{877C1BB1-EE96-4EBC-B14C-9700D5C890F2}"/>
    <dgm:cxn modelId="{93CC2C69-DBC3-46CD-A2DF-0DFB9B05BACA}" srcId="{332C73A6-386E-4251-B083-110F37EB6567}" destId="{451E0BA4-EA59-4D95-A21D-F0A7B0F72108}" srcOrd="1" destOrd="0" parTransId="{81E1558D-C17E-4441-98C9-88E323452789}" sibTransId="{C52D7CF2-10FC-4821-BD14-847C2CE342F3}"/>
    <dgm:cxn modelId="{F54AC16A-7331-4CB7-B582-2DE869A0F1EC}" type="presOf" srcId="{D6088963-FA95-45DB-A28E-055B84E36BFA}" destId="{ECA108CB-A42A-4A48-9BBC-E75805218AE7}" srcOrd="0" destOrd="0" presId="urn:microsoft.com/office/officeart/2005/8/layout/vList5"/>
    <dgm:cxn modelId="{8F98468B-94BB-4297-8209-4F39BA367D94}" srcId="{9353D5DC-9AFD-4607-8C03-FDAA22A22868}" destId="{6C8C7BD7-16E5-4B19-8A91-2C55E7FE9FC5}" srcOrd="1" destOrd="0" parTransId="{1D6A8C58-8433-4CB0-AEBA-3F6E15CA63C1}" sibTransId="{F7AD1C07-7EA7-472C-99FA-116153CC6288}"/>
    <dgm:cxn modelId="{E9694D8B-EBFC-4A61-B04E-5D5A9FD144E4}" type="presOf" srcId="{04269102-82EC-4675-B283-BD5AA37C2D62}" destId="{C8A1F0F3-AA7D-4943-864F-D40006E63754}" srcOrd="0" destOrd="1" presId="urn:microsoft.com/office/officeart/2005/8/layout/vList5"/>
    <dgm:cxn modelId="{2C81E0B3-1E19-47B6-BC41-1040CBB84428}" type="presOf" srcId="{C6F97155-6083-4623-BACA-761A7A813936}" destId="{3752EFC5-222C-438F-8730-4986BB9A541E}" srcOrd="0" destOrd="0" presId="urn:microsoft.com/office/officeart/2005/8/layout/vList5"/>
    <dgm:cxn modelId="{2760DBB4-A902-4E0B-9726-AE01CF0819A7}" srcId="{D4572503-2661-4A76-9847-EFA975B27023}" destId="{2DC36E61-C977-42FB-B121-7E098622F89D}" srcOrd="0" destOrd="0" parTransId="{4366B004-364E-4E28-B415-670D99BFCEBC}" sibTransId="{51856E82-D566-44F2-ACB7-AB4B474CA67D}"/>
    <dgm:cxn modelId="{72DF75BD-8D4C-4F39-9B62-49AB5C74DB09}" type="presOf" srcId="{2DC36E61-C977-42FB-B121-7E098622F89D}" destId="{2B19CA28-022F-4516-92DC-0E91F4634A7F}" srcOrd="0" destOrd="0" presId="urn:microsoft.com/office/officeart/2005/8/layout/vList5"/>
    <dgm:cxn modelId="{4ABC5FC2-2D21-456D-A7CC-8FF213AF51ED}" srcId="{451E0BA4-EA59-4D95-A21D-F0A7B0F72108}" destId="{597BF953-5B52-400F-871B-489374A58D9C}" srcOrd="0" destOrd="0" parTransId="{F4DB0C69-93D4-4717-9640-AB279938D5D8}" sibTransId="{A51E55BB-FCC7-4B2D-A0BC-F810D9A1BC54}"/>
    <dgm:cxn modelId="{7456F1C3-4209-4FB9-BF68-040F5492FC40}" srcId="{332C73A6-386E-4251-B083-110F37EB6567}" destId="{BAF6A114-BBEA-413E-B22C-5F358E76DB90}" srcOrd="5" destOrd="0" parTransId="{59F04B2B-E45F-463E-BF1C-BACB997A6BB9}" sibTransId="{24F24D46-67CD-49EA-B73C-74B58FB9A4CF}"/>
    <dgm:cxn modelId="{2C280CC5-ACC5-49B7-8FB7-49D1B2B97EC3}" srcId="{332C73A6-386E-4251-B083-110F37EB6567}" destId="{D4572503-2661-4A76-9847-EFA975B27023}" srcOrd="2" destOrd="0" parTransId="{5F55B8B7-4F24-43FA-8F4F-5A23F027E94B}" sibTransId="{33B04955-FB2C-4409-B659-86A4FECCB01B}"/>
    <dgm:cxn modelId="{46798EC7-9159-4C2C-AE78-904811A5A546}" srcId="{451E0BA4-EA59-4D95-A21D-F0A7B0F72108}" destId="{04269102-82EC-4675-B283-BD5AA37C2D62}" srcOrd="1" destOrd="0" parTransId="{509E337E-49B3-4DDB-9BDE-CC9E8A32614B}" sibTransId="{3D4853CB-1E2E-46E9-AE94-B80D35222FAE}"/>
    <dgm:cxn modelId="{139EB3D1-E7D7-4FE5-B5CC-73A0D916E525}" type="presOf" srcId="{9FB1F73B-1F09-4F3C-8DAA-C190AD72C85E}" destId="{1B6B7721-6872-4A4C-8E6A-01DD14C99329}" srcOrd="0" destOrd="0" presId="urn:microsoft.com/office/officeart/2005/8/layout/vList5"/>
    <dgm:cxn modelId="{9B30BFD8-958D-4D5F-B94E-0D439859F381}" type="presOf" srcId="{3F558BC8-BD56-4332-AC3B-D8328D293F22}" destId="{1D484E1F-59DA-4567-8FB3-621C11E3252F}" srcOrd="0" destOrd="0" presId="urn:microsoft.com/office/officeart/2005/8/layout/vList5"/>
    <dgm:cxn modelId="{0ECF41DE-1748-42FD-A93C-41F9B901CDD5}" type="presOf" srcId="{9353D5DC-9AFD-4607-8C03-FDAA22A22868}" destId="{28412892-3670-4F21-8D3F-FB609BB7BC0C}" srcOrd="0" destOrd="0" presId="urn:microsoft.com/office/officeart/2005/8/layout/vList5"/>
    <dgm:cxn modelId="{73D434EE-3390-4702-85C5-869DB0F78C62}" type="presOf" srcId="{6C8C7BD7-16E5-4B19-8A91-2C55E7FE9FC5}" destId="{1D484E1F-59DA-4567-8FB3-621C11E3252F}" srcOrd="0" destOrd="1" presId="urn:microsoft.com/office/officeart/2005/8/layout/vList5"/>
    <dgm:cxn modelId="{57F6FFFF-92EE-4429-87EE-64356675E279}" type="presOf" srcId="{0C06580D-A8A8-4418-A55A-9B7DD7A86162}" destId="{1FAF1D64-854C-4BF2-8275-036952BE22EA}" srcOrd="0" destOrd="1" presId="urn:microsoft.com/office/officeart/2005/8/layout/vList5"/>
    <dgm:cxn modelId="{3CAF3AD2-4737-402F-8D92-37BF390BEDE6}" type="presParOf" srcId="{725C2768-3B5D-4F21-9759-29D67E5009FC}" destId="{7AECB120-930A-4048-8D54-86BACFDB5181}" srcOrd="0" destOrd="0" presId="urn:microsoft.com/office/officeart/2005/8/layout/vList5"/>
    <dgm:cxn modelId="{4D248E33-D928-4AFA-8429-7BEE7C85EEE8}" type="presParOf" srcId="{7AECB120-930A-4048-8D54-86BACFDB5181}" destId="{28412892-3670-4F21-8D3F-FB609BB7BC0C}" srcOrd="0" destOrd="0" presId="urn:microsoft.com/office/officeart/2005/8/layout/vList5"/>
    <dgm:cxn modelId="{1BFAE5BC-0579-4838-ABA3-E89A7E15A4FB}" type="presParOf" srcId="{7AECB120-930A-4048-8D54-86BACFDB5181}" destId="{1D484E1F-59DA-4567-8FB3-621C11E3252F}" srcOrd="1" destOrd="0" presId="urn:microsoft.com/office/officeart/2005/8/layout/vList5"/>
    <dgm:cxn modelId="{463BE5B8-5BC7-4CB4-8A5A-0135FF5E0488}" type="presParOf" srcId="{725C2768-3B5D-4F21-9759-29D67E5009FC}" destId="{FBC91431-CEC2-40EB-AE44-1BB68B09C00B}" srcOrd="1" destOrd="0" presId="urn:microsoft.com/office/officeart/2005/8/layout/vList5"/>
    <dgm:cxn modelId="{CE26EC2D-FE01-4C78-A4AB-6253AEE0F0FA}" type="presParOf" srcId="{725C2768-3B5D-4F21-9759-29D67E5009FC}" destId="{A2818BE9-6A2C-47F9-9875-97A8DA4963A3}" srcOrd="2" destOrd="0" presId="urn:microsoft.com/office/officeart/2005/8/layout/vList5"/>
    <dgm:cxn modelId="{042D4109-C67C-49DA-B15F-80179E6586B3}" type="presParOf" srcId="{A2818BE9-6A2C-47F9-9875-97A8DA4963A3}" destId="{4E76FC7E-894F-434F-843D-DEFAA223FF48}" srcOrd="0" destOrd="0" presId="urn:microsoft.com/office/officeart/2005/8/layout/vList5"/>
    <dgm:cxn modelId="{67124905-8F82-458D-8D08-077B3D457187}" type="presParOf" srcId="{A2818BE9-6A2C-47F9-9875-97A8DA4963A3}" destId="{C8A1F0F3-AA7D-4943-864F-D40006E63754}" srcOrd="1" destOrd="0" presId="urn:microsoft.com/office/officeart/2005/8/layout/vList5"/>
    <dgm:cxn modelId="{8D163FFB-028B-4946-BF4F-B6D5C23AB05C}" type="presParOf" srcId="{725C2768-3B5D-4F21-9759-29D67E5009FC}" destId="{320C4C40-5655-4BEC-A7F5-49B5FE3B4112}" srcOrd="3" destOrd="0" presId="urn:microsoft.com/office/officeart/2005/8/layout/vList5"/>
    <dgm:cxn modelId="{1F9FF241-C125-4808-A12E-38DE9AAFF037}" type="presParOf" srcId="{725C2768-3B5D-4F21-9759-29D67E5009FC}" destId="{D945F7A4-550D-4AA5-9B83-22C18E61141F}" srcOrd="4" destOrd="0" presId="urn:microsoft.com/office/officeart/2005/8/layout/vList5"/>
    <dgm:cxn modelId="{9B51E6EF-6BF0-42D9-A60E-62C0FF142466}" type="presParOf" srcId="{D945F7A4-550D-4AA5-9B83-22C18E61141F}" destId="{CA525E82-0F2E-4BBD-B68B-7E270B266387}" srcOrd="0" destOrd="0" presId="urn:microsoft.com/office/officeart/2005/8/layout/vList5"/>
    <dgm:cxn modelId="{C50CC2DD-FA2A-4718-A1D8-C8F909B2ACB9}" type="presParOf" srcId="{D945F7A4-550D-4AA5-9B83-22C18E61141F}" destId="{2B19CA28-022F-4516-92DC-0E91F4634A7F}" srcOrd="1" destOrd="0" presId="urn:microsoft.com/office/officeart/2005/8/layout/vList5"/>
    <dgm:cxn modelId="{BC39ED4D-0B47-482D-ABE6-42F31282B129}" type="presParOf" srcId="{725C2768-3B5D-4F21-9759-29D67E5009FC}" destId="{D7D8396F-CAAB-4A89-B148-47ED3B264FE2}" srcOrd="5" destOrd="0" presId="urn:microsoft.com/office/officeart/2005/8/layout/vList5"/>
    <dgm:cxn modelId="{FB09C768-1E36-4489-802C-6FB3849B90BA}" type="presParOf" srcId="{725C2768-3B5D-4F21-9759-29D67E5009FC}" destId="{B6584917-CACA-4448-B2B3-F3195CAA97FC}" srcOrd="6" destOrd="0" presId="urn:microsoft.com/office/officeart/2005/8/layout/vList5"/>
    <dgm:cxn modelId="{CC098C3A-179F-4900-8BF8-698E741F7E78}" type="presParOf" srcId="{B6584917-CACA-4448-B2B3-F3195CAA97FC}" destId="{1B6B7721-6872-4A4C-8E6A-01DD14C99329}" srcOrd="0" destOrd="0" presId="urn:microsoft.com/office/officeart/2005/8/layout/vList5"/>
    <dgm:cxn modelId="{6CB81FDB-62FB-4D6E-B551-A89D7BA4FE10}" type="presParOf" srcId="{B6584917-CACA-4448-B2B3-F3195CAA97FC}" destId="{1FAF1D64-854C-4BF2-8275-036952BE22EA}" srcOrd="1" destOrd="0" presId="urn:microsoft.com/office/officeart/2005/8/layout/vList5"/>
    <dgm:cxn modelId="{3EC01DC6-73CF-4EAD-82C2-00B5AEC4B1F0}" type="presParOf" srcId="{725C2768-3B5D-4F21-9759-29D67E5009FC}" destId="{D729A123-9028-420A-8EB5-23C247CBB306}" srcOrd="7" destOrd="0" presId="urn:microsoft.com/office/officeart/2005/8/layout/vList5"/>
    <dgm:cxn modelId="{03B83257-9271-4399-B767-A4C036247C43}" type="presParOf" srcId="{725C2768-3B5D-4F21-9759-29D67E5009FC}" destId="{4377C475-FCA8-4D9C-80F1-BEB1472E244E}" srcOrd="8" destOrd="0" presId="urn:microsoft.com/office/officeart/2005/8/layout/vList5"/>
    <dgm:cxn modelId="{D83F96EC-94D5-48EA-AB81-BBD417A013A2}" type="presParOf" srcId="{4377C475-FCA8-4D9C-80F1-BEB1472E244E}" destId="{FAD95379-FD40-4CC3-BAB2-918C949FA558}" srcOrd="0" destOrd="0" presId="urn:microsoft.com/office/officeart/2005/8/layout/vList5"/>
    <dgm:cxn modelId="{0BF2CB1F-6BA5-4229-A013-33E95A3BEC9F}" type="presParOf" srcId="{4377C475-FCA8-4D9C-80F1-BEB1472E244E}" destId="{3752EFC5-222C-438F-8730-4986BB9A541E}" srcOrd="1" destOrd="0" presId="urn:microsoft.com/office/officeart/2005/8/layout/vList5"/>
    <dgm:cxn modelId="{6252A228-621D-4264-AEA1-83669EDB2CD7}" type="presParOf" srcId="{725C2768-3B5D-4F21-9759-29D67E5009FC}" destId="{A63D57B2-D9BC-44FA-98E9-3CEC6F490899}" srcOrd="9" destOrd="0" presId="urn:microsoft.com/office/officeart/2005/8/layout/vList5"/>
    <dgm:cxn modelId="{BE9AC777-E48F-442C-B834-D08F974D15A0}" type="presParOf" srcId="{725C2768-3B5D-4F21-9759-29D67E5009FC}" destId="{2A3DB71A-A611-4370-BF62-E5E8547531C2}" srcOrd="10" destOrd="0" presId="urn:microsoft.com/office/officeart/2005/8/layout/vList5"/>
    <dgm:cxn modelId="{8C602BDC-20A5-4636-9810-7435F44D5695}" type="presParOf" srcId="{2A3DB71A-A611-4370-BF62-E5E8547531C2}" destId="{0820D7DF-8655-46F6-8659-2AD8F0C5769B}" srcOrd="0" destOrd="0" presId="urn:microsoft.com/office/officeart/2005/8/layout/vList5"/>
    <dgm:cxn modelId="{E964E434-A47D-4532-8489-37B7F4547B6E}" type="presParOf" srcId="{2A3DB71A-A611-4370-BF62-E5E8547531C2}" destId="{ECA108CB-A42A-4A48-9BBC-E75805218AE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84E1F-59DA-4567-8FB3-621C11E3252F}">
      <dsp:nvSpPr>
        <dsp:cNvPr id="0" name=""/>
        <dsp:cNvSpPr/>
      </dsp:nvSpPr>
      <dsp:spPr>
        <a:xfrm rot="5400000">
          <a:off x="7015272" y="-3044885"/>
          <a:ext cx="739848" cy="6950773"/>
        </a:xfrm>
        <a:prstGeom prst="round2Same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ts val="0"/>
            </a:spcAft>
            <a:buChar char="•"/>
          </a:pPr>
          <a:r>
            <a:rPr lang="en-US" sz="2400" b="1" kern="1200" dirty="0"/>
            <a:t>&lt; 25 annually, 25+ if at risk</a:t>
          </a:r>
        </a:p>
        <a:p>
          <a:pPr marL="228600" lvl="1" indent="-228600" algn="l" defTabSz="1066800">
            <a:lnSpc>
              <a:spcPct val="90000"/>
            </a:lnSpc>
            <a:spcBef>
              <a:spcPct val="0"/>
            </a:spcBef>
            <a:spcAft>
              <a:spcPts val="0"/>
            </a:spcAft>
            <a:buChar char="•"/>
          </a:pPr>
          <a:r>
            <a:rPr lang="en-US" sz="2400" b="1" kern="1200" dirty="0"/>
            <a:t>Pregnant &lt;25, if at risk</a:t>
          </a:r>
        </a:p>
      </dsp:txBody>
      <dsp:txXfrm rot="-5400000">
        <a:off x="3909810" y="96693"/>
        <a:ext cx="6914657" cy="667616"/>
      </dsp:txXfrm>
    </dsp:sp>
    <dsp:sp modelId="{28412892-3670-4F21-8D3F-FB609BB7BC0C}">
      <dsp:nvSpPr>
        <dsp:cNvPr id="0" name=""/>
        <dsp:cNvSpPr/>
      </dsp:nvSpPr>
      <dsp:spPr>
        <a:xfrm>
          <a:off x="0" y="64181"/>
          <a:ext cx="3909810" cy="857848"/>
        </a:xfrm>
        <a:prstGeom prst="round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Females</a:t>
          </a:r>
        </a:p>
      </dsp:txBody>
      <dsp:txXfrm>
        <a:off x="41877" y="106058"/>
        <a:ext cx="3826056" cy="774094"/>
      </dsp:txXfrm>
    </dsp:sp>
    <dsp:sp modelId="{C8A1F0F3-AA7D-4943-864F-D40006E63754}">
      <dsp:nvSpPr>
        <dsp:cNvPr id="0" name=""/>
        <dsp:cNvSpPr/>
      </dsp:nvSpPr>
      <dsp:spPr>
        <a:xfrm rot="5400000">
          <a:off x="6971130" y="-2168272"/>
          <a:ext cx="828131" cy="6950773"/>
        </a:xfrm>
        <a:prstGeom prst="round2SameRect">
          <a:avLst/>
        </a:prstGeom>
        <a:solidFill>
          <a:schemeClr val="accent5">
            <a:tint val="40000"/>
            <a:alpha val="90000"/>
            <a:hueOff val="267447"/>
            <a:satOff val="4414"/>
            <a:lumOff val="-285"/>
            <a:alphaOff val="0"/>
          </a:schemeClr>
        </a:solidFill>
        <a:ln w="15875" cap="flat" cmpd="sng" algn="ctr">
          <a:solidFill>
            <a:schemeClr val="accent5">
              <a:tint val="40000"/>
              <a:alpha val="90000"/>
              <a:hueOff val="267447"/>
              <a:satOff val="4414"/>
              <a:lumOff val="-2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ts val="0"/>
            </a:spcAft>
            <a:buChar char="•"/>
          </a:pPr>
          <a:r>
            <a:rPr lang="en-US" sz="2400" b="1" kern="1200" dirty="0"/>
            <a:t>At least annually</a:t>
          </a:r>
        </a:p>
        <a:p>
          <a:pPr marL="228600" lvl="1" indent="-228600" algn="l" defTabSz="1066800">
            <a:lnSpc>
              <a:spcPct val="90000"/>
            </a:lnSpc>
            <a:spcBef>
              <a:spcPct val="0"/>
            </a:spcBef>
            <a:spcAft>
              <a:spcPts val="0"/>
            </a:spcAft>
            <a:buChar char="•"/>
          </a:pPr>
          <a:r>
            <a:rPr lang="en-US" sz="2400" b="1" kern="1200" dirty="0"/>
            <a:t>Exposed sites: genital, rectal, throat</a:t>
          </a:r>
        </a:p>
      </dsp:txBody>
      <dsp:txXfrm rot="-5400000">
        <a:off x="3909809" y="933475"/>
        <a:ext cx="6910347" cy="747279"/>
      </dsp:txXfrm>
    </dsp:sp>
    <dsp:sp modelId="{4E76FC7E-894F-434F-843D-DEFAA223FF48}">
      <dsp:nvSpPr>
        <dsp:cNvPr id="0" name=""/>
        <dsp:cNvSpPr/>
      </dsp:nvSpPr>
      <dsp:spPr>
        <a:xfrm>
          <a:off x="0" y="934002"/>
          <a:ext cx="3909810" cy="746223"/>
        </a:xfrm>
        <a:prstGeom prst="round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MSM(W)</a:t>
          </a:r>
        </a:p>
      </dsp:txBody>
      <dsp:txXfrm>
        <a:off x="36428" y="970430"/>
        <a:ext cx="3836954" cy="673367"/>
      </dsp:txXfrm>
    </dsp:sp>
    <dsp:sp modelId="{2B19CA28-022F-4516-92DC-0E91F4634A7F}">
      <dsp:nvSpPr>
        <dsp:cNvPr id="0" name=""/>
        <dsp:cNvSpPr/>
      </dsp:nvSpPr>
      <dsp:spPr>
        <a:xfrm rot="5400000">
          <a:off x="7123438" y="-1387760"/>
          <a:ext cx="537954" cy="6957568"/>
        </a:xfrm>
        <a:prstGeom prst="round2SameRect">
          <a:avLst/>
        </a:prstGeom>
        <a:solidFill>
          <a:schemeClr val="accent5">
            <a:tint val="40000"/>
            <a:alpha val="90000"/>
            <a:hueOff val="534895"/>
            <a:satOff val="8828"/>
            <a:lumOff val="-570"/>
            <a:alphaOff val="0"/>
          </a:schemeClr>
        </a:solidFill>
        <a:ln w="15875" cap="flat" cmpd="sng" algn="ctr">
          <a:solidFill>
            <a:schemeClr val="accent5">
              <a:tint val="40000"/>
              <a:alpha val="90000"/>
              <a:hueOff val="534895"/>
              <a:satOff val="8828"/>
              <a:lumOff val="-5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t>High prevalence settings</a:t>
          </a:r>
        </a:p>
      </dsp:txBody>
      <dsp:txXfrm rot="-5400000">
        <a:off x="3913632" y="1848307"/>
        <a:ext cx="6931307" cy="485432"/>
      </dsp:txXfrm>
    </dsp:sp>
    <dsp:sp modelId="{CA525E82-0F2E-4BBD-B68B-7E270B266387}">
      <dsp:nvSpPr>
        <dsp:cNvPr id="0" name=""/>
        <dsp:cNvSpPr/>
      </dsp:nvSpPr>
      <dsp:spPr>
        <a:xfrm>
          <a:off x="0" y="1754802"/>
          <a:ext cx="3913632" cy="672442"/>
        </a:xfrm>
        <a:prstGeom prst="roundRect">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MSW</a:t>
          </a:r>
        </a:p>
      </dsp:txBody>
      <dsp:txXfrm>
        <a:off x="32826" y="1787628"/>
        <a:ext cx="3847980" cy="606790"/>
      </dsp:txXfrm>
    </dsp:sp>
    <dsp:sp modelId="{1FAF1D64-854C-4BF2-8275-036952BE22EA}">
      <dsp:nvSpPr>
        <dsp:cNvPr id="0" name=""/>
        <dsp:cNvSpPr/>
      </dsp:nvSpPr>
      <dsp:spPr>
        <a:xfrm rot="5400000">
          <a:off x="7019447" y="-589606"/>
          <a:ext cx="731499" cy="6950773"/>
        </a:xfrm>
        <a:prstGeom prst="round2SameRect">
          <a:avLst/>
        </a:prstGeom>
        <a:solidFill>
          <a:schemeClr val="accent5">
            <a:tint val="40000"/>
            <a:alpha val="90000"/>
            <a:hueOff val="802342"/>
            <a:satOff val="13242"/>
            <a:lumOff val="-855"/>
            <a:alphaOff val="0"/>
          </a:schemeClr>
        </a:solidFill>
        <a:ln w="15875" cap="flat" cmpd="sng" algn="ctr">
          <a:solidFill>
            <a:schemeClr val="accent5">
              <a:tint val="40000"/>
              <a:alpha val="90000"/>
              <a:hueOff val="802342"/>
              <a:satOff val="13242"/>
              <a:lumOff val="-8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ts val="0"/>
            </a:spcAft>
            <a:buChar char="•"/>
          </a:pPr>
          <a:r>
            <a:rPr lang="en-US" sz="2400" b="1" kern="1200" dirty="0"/>
            <a:t>At least annually</a:t>
          </a:r>
        </a:p>
        <a:p>
          <a:pPr marL="228600" lvl="1" indent="-228600" algn="l" defTabSz="1066800">
            <a:lnSpc>
              <a:spcPct val="90000"/>
            </a:lnSpc>
            <a:spcBef>
              <a:spcPct val="0"/>
            </a:spcBef>
            <a:spcAft>
              <a:spcPts val="0"/>
            </a:spcAft>
            <a:buChar char="•"/>
          </a:pPr>
          <a:r>
            <a:rPr lang="en-US" sz="2400" b="1" kern="1200" dirty="0"/>
            <a:t>All exposed sites</a:t>
          </a:r>
        </a:p>
      </dsp:txBody>
      <dsp:txXfrm rot="-5400000">
        <a:off x="3909811" y="2555739"/>
        <a:ext cx="6915064" cy="660081"/>
      </dsp:txXfrm>
    </dsp:sp>
    <dsp:sp modelId="{1B6B7721-6872-4A4C-8E6A-01DD14C99329}">
      <dsp:nvSpPr>
        <dsp:cNvPr id="0" name=""/>
        <dsp:cNvSpPr/>
      </dsp:nvSpPr>
      <dsp:spPr>
        <a:xfrm>
          <a:off x="0" y="2460866"/>
          <a:ext cx="3909810" cy="849826"/>
        </a:xfrm>
        <a:prstGeom prst="roundRect">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HIV +</a:t>
          </a:r>
        </a:p>
      </dsp:txBody>
      <dsp:txXfrm>
        <a:off x="41485" y="2502351"/>
        <a:ext cx="3826840" cy="766856"/>
      </dsp:txXfrm>
    </dsp:sp>
    <dsp:sp modelId="{3752EFC5-222C-438F-8730-4986BB9A541E}">
      <dsp:nvSpPr>
        <dsp:cNvPr id="0" name=""/>
        <dsp:cNvSpPr/>
      </dsp:nvSpPr>
      <dsp:spPr>
        <a:xfrm rot="5400000">
          <a:off x="7123438" y="201752"/>
          <a:ext cx="537954" cy="6957568"/>
        </a:xfrm>
        <a:prstGeom prst="round2SameRect">
          <a:avLst/>
        </a:prstGeom>
        <a:solidFill>
          <a:schemeClr val="accent5">
            <a:tint val="40000"/>
            <a:alpha val="90000"/>
            <a:hueOff val="1069789"/>
            <a:satOff val="17656"/>
            <a:lumOff val="-1140"/>
            <a:alphaOff val="0"/>
          </a:schemeClr>
        </a:solidFill>
        <a:ln w="15875" cap="flat" cmpd="sng" algn="ctr">
          <a:solidFill>
            <a:schemeClr val="accent5">
              <a:tint val="40000"/>
              <a:alpha val="90000"/>
              <a:hueOff val="1069789"/>
              <a:satOff val="17656"/>
              <a:lumOff val="-11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t>Every 3 months</a:t>
          </a:r>
        </a:p>
      </dsp:txBody>
      <dsp:txXfrm rot="-5400000">
        <a:off x="3913632" y="3437820"/>
        <a:ext cx="6931307" cy="485432"/>
      </dsp:txXfrm>
    </dsp:sp>
    <dsp:sp modelId="{FAD95379-FD40-4CC3-BAB2-918C949FA558}">
      <dsp:nvSpPr>
        <dsp:cNvPr id="0" name=""/>
        <dsp:cNvSpPr/>
      </dsp:nvSpPr>
      <dsp:spPr>
        <a:xfrm>
          <a:off x="0" y="3344315"/>
          <a:ext cx="3913632" cy="672442"/>
        </a:xfrm>
        <a:prstGeom prst="roundRect">
          <a:avLst/>
        </a:prstGeom>
        <a:solidFill>
          <a:schemeClr val="accent5">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Patients on </a:t>
          </a:r>
          <a:r>
            <a:rPr lang="en-US" sz="3200" kern="1200" dirty="0" err="1">
              <a:solidFill>
                <a:schemeClr val="bg1"/>
              </a:solidFill>
            </a:rPr>
            <a:t>PrEP</a:t>
          </a:r>
          <a:endParaRPr lang="en-US" sz="3200" kern="1200" dirty="0">
            <a:solidFill>
              <a:schemeClr val="bg1"/>
            </a:solidFill>
          </a:endParaRPr>
        </a:p>
      </dsp:txBody>
      <dsp:txXfrm>
        <a:off x="32826" y="3377141"/>
        <a:ext cx="3847980" cy="606790"/>
      </dsp:txXfrm>
    </dsp:sp>
    <dsp:sp modelId="{ECA108CB-A42A-4A48-9BBC-E75805218AE7}">
      <dsp:nvSpPr>
        <dsp:cNvPr id="0" name=""/>
        <dsp:cNvSpPr/>
      </dsp:nvSpPr>
      <dsp:spPr>
        <a:xfrm rot="5400000">
          <a:off x="7123438" y="907817"/>
          <a:ext cx="537954" cy="6957568"/>
        </a:xfrm>
        <a:prstGeom prst="round2SameRect">
          <a:avLst/>
        </a:prstGeom>
        <a:solidFill>
          <a:schemeClr val="accent5">
            <a:tint val="40000"/>
            <a:alpha val="90000"/>
            <a:hueOff val="1337237"/>
            <a:satOff val="22070"/>
            <a:lumOff val="-1425"/>
            <a:alphaOff val="0"/>
          </a:schemeClr>
        </a:solidFill>
        <a:ln w="15875" cap="flat" cmpd="sng" algn="ctr">
          <a:solidFill>
            <a:schemeClr val="accent5">
              <a:tint val="40000"/>
              <a:alpha val="90000"/>
              <a:hueOff val="1337237"/>
              <a:satOff val="22070"/>
              <a:lumOff val="-14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t>All patients, 3 months after treatment</a:t>
          </a:r>
        </a:p>
      </dsp:txBody>
      <dsp:txXfrm rot="-5400000">
        <a:off x="3913632" y="4143885"/>
        <a:ext cx="6931307" cy="485432"/>
      </dsp:txXfrm>
    </dsp:sp>
    <dsp:sp modelId="{0820D7DF-8655-46F6-8659-2AD8F0C5769B}">
      <dsp:nvSpPr>
        <dsp:cNvPr id="0" name=""/>
        <dsp:cNvSpPr/>
      </dsp:nvSpPr>
      <dsp:spPr>
        <a:xfrm>
          <a:off x="0" y="4050380"/>
          <a:ext cx="3913632" cy="672442"/>
        </a:xfrm>
        <a:prstGeom prst="round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Post-</a:t>
          </a:r>
          <a:r>
            <a:rPr lang="en-US" sz="3200" kern="1200" dirty="0" err="1"/>
            <a:t>Tx</a:t>
          </a:r>
          <a:endParaRPr lang="en-US" sz="3200" kern="1200" dirty="0"/>
        </a:p>
      </dsp:txBody>
      <dsp:txXfrm>
        <a:off x="32826" y="4083206"/>
        <a:ext cx="3847980" cy="6067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84E1F-59DA-4567-8FB3-621C11E3252F}">
      <dsp:nvSpPr>
        <dsp:cNvPr id="0" name=""/>
        <dsp:cNvSpPr/>
      </dsp:nvSpPr>
      <dsp:spPr>
        <a:xfrm rot="5400000">
          <a:off x="5948717" y="-2605793"/>
          <a:ext cx="556001" cy="5860440"/>
        </a:xfrm>
        <a:prstGeom prst="round2Same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ts val="0"/>
            </a:spcAft>
            <a:buChar char="•"/>
          </a:pPr>
          <a:r>
            <a:rPr lang="en-US" sz="2000" b="1" kern="1200" dirty="0"/>
            <a:t>&lt; 25 annually, 25+ if at risk</a:t>
          </a:r>
        </a:p>
        <a:p>
          <a:pPr marL="228600" lvl="1" indent="-228600" algn="l" defTabSz="889000">
            <a:lnSpc>
              <a:spcPct val="90000"/>
            </a:lnSpc>
            <a:spcBef>
              <a:spcPct val="0"/>
            </a:spcBef>
            <a:spcAft>
              <a:spcPts val="0"/>
            </a:spcAft>
            <a:buChar char="•"/>
          </a:pPr>
          <a:r>
            <a:rPr lang="en-US" sz="2000" b="1" kern="1200" dirty="0"/>
            <a:t>Pregnant &lt;25, if at risk</a:t>
          </a:r>
        </a:p>
      </dsp:txBody>
      <dsp:txXfrm rot="-5400000">
        <a:off x="3296498" y="73568"/>
        <a:ext cx="5833298" cy="501717"/>
      </dsp:txXfrm>
    </dsp:sp>
    <dsp:sp modelId="{28412892-3670-4F21-8D3F-FB609BB7BC0C}">
      <dsp:nvSpPr>
        <dsp:cNvPr id="0" name=""/>
        <dsp:cNvSpPr/>
      </dsp:nvSpPr>
      <dsp:spPr>
        <a:xfrm>
          <a:off x="0" y="67087"/>
          <a:ext cx="3296497" cy="516947"/>
        </a:xfrm>
        <a:prstGeom prst="round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Females</a:t>
          </a:r>
        </a:p>
      </dsp:txBody>
      <dsp:txXfrm>
        <a:off x="25235" y="92322"/>
        <a:ext cx="3246027" cy="466477"/>
      </dsp:txXfrm>
    </dsp:sp>
    <dsp:sp modelId="{C8A1F0F3-AA7D-4943-864F-D40006E63754}">
      <dsp:nvSpPr>
        <dsp:cNvPr id="0" name=""/>
        <dsp:cNvSpPr/>
      </dsp:nvSpPr>
      <dsp:spPr>
        <a:xfrm rot="5400000">
          <a:off x="5966970" y="-2035769"/>
          <a:ext cx="519494" cy="5860440"/>
        </a:xfrm>
        <a:prstGeom prst="round2SameRect">
          <a:avLst/>
        </a:prstGeom>
        <a:solidFill>
          <a:schemeClr val="accent5">
            <a:tint val="40000"/>
            <a:alpha val="90000"/>
            <a:hueOff val="267447"/>
            <a:satOff val="4414"/>
            <a:lumOff val="-285"/>
            <a:alphaOff val="0"/>
          </a:schemeClr>
        </a:solidFill>
        <a:ln w="15875" cap="flat" cmpd="sng" algn="ctr">
          <a:solidFill>
            <a:schemeClr val="accent5">
              <a:tint val="40000"/>
              <a:alpha val="90000"/>
              <a:hueOff val="267447"/>
              <a:satOff val="4414"/>
              <a:lumOff val="-2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ts val="0"/>
            </a:spcAft>
            <a:buChar char="•"/>
          </a:pPr>
          <a:r>
            <a:rPr lang="en-US" sz="2000" b="1" kern="1200" dirty="0"/>
            <a:t>At least annually</a:t>
          </a:r>
        </a:p>
        <a:p>
          <a:pPr marL="228600" lvl="1" indent="-228600" algn="l" defTabSz="889000">
            <a:lnSpc>
              <a:spcPct val="90000"/>
            </a:lnSpc>
            <a:spcBef>
              <a:spcPct val="0"/>
            </a:spcBef>
            <a:spcAft>
              <a:spcPts val="0"/>
            </a:spcAft>
            <a:buChar char="•"/>
          </a:pPr>
          <a:r>
            <a:rPr lang="en-US" sz="2000" b="1" kern="1200" dirty="0"/>
            <a:t>Exposed sites: genital, rectal, throat</a:t>
          </a:r>
        </a:p>
      </dsp:txBody>
      <dsp:txXfrm rot="-5400000">
        <a:off x="3296497" y="660064"/>
        <a:ext cx="5835080" cy="468774"/>
      </dsp:txXfrm>
    </dsp:sp>
    <dsp:sp modelId="{4E76FC7E-894F-434F-843D-DEFAA223FF48}">
      <dsp:nvSpPr>
        <dsp:cNvPr id="0" name=""/>
        <dsp:cNvSpPr/>
      </dsp:nvSpPr>
      <dsp:spPr>
        <a:xfrm>
          <a:off x="0" y="581781"/>
          <a:ext cx="3296497" cy="560791"/>
        </a:xfrm>
        <a:prstGeom prst="round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MSM(W)</a:t>
          </a:r>
        </a:p>
      </dsp:txBody>
      <dsp:txXfrm>
        <a:off x="27376" y="609157"/>
        <a:ext cx="3241745" cy="506039"/>
      </dsp:txXfrm>
    </dsp:sp>
    <dsp:sp modelId="{2B19CA28-022F-4516-92DC-0E91F4634A7F}">
      <dsp:nvSpPr>
        <dsp:cNvPr id="0" name=""/>
        <dsp:cNvSpPr/>
      </dsp:nvSpPr>
      <dsp:spPr>
        <a:xfrm rot="5400000">
          <a:off x="6030666" y="-1501813"/>
          <a:ext cx="404276" cy="5866168"/>
        </a:xfrm>
        <a:prstGeom prst="round2SameRect">
          <a:avLst/>
        </a:prstGeom>
        <a:solidFill>
          <a:schemeClr val="accent5">
            <a:tint val="40000"/>
            <a:alpha val="90000"/>
            <a:hueOff val="534895"/>
            <a:satOff val="8828"/>
            <a:lumOff val="-570"/>
            <a:alphaOff val="0"/>
          </a:schemeClr>
        </a:solidFill>
        <a:ln w="15875" cap="flat" cmpd="sng" algn="ctr">
          <a:solidFill>
            <a:schemeClr val="accent5">
              <a:tint val="40000"/>
              <a:alpha val="90000"/>
              <a:hueOff val="534895"/>
              <a:satOff val="8828"/>
              <a:lumOff val="-5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t>High prevalence settings (or at high risk)</a:t>
          </a:r>
        </a:p>
      </dsp:txBody>
      <dsp:txXfrm rot="-5400000">
        <a:off x="3299721" y="1248867"/>
        <a:ext cx="5846433" cy="364806"/>
      </dsp:txXfrm>
    </dsp:sp>
    <dsp:sp modelId="{CA525E82-0F2E-4BBD-B68B-7E270B266387}">
      <dsp:nvSpPr>
        <dsp:cNvPr id="0" name=""/>
        <dsp:cNvSpPr/>
      </dsp:nvSpPr>
      <dsp:spPr>
        <a:xfrm>
          <a:off x="0" y="1167840"/>
          <a:ext cx="3299720" cy="505345"/>
        </a:xfrm>
        <a:prstGeom prst="roundRect">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MSW</a:t>
          </a:r>
        </a:p>
      </dsp:txBody>
      <dsp:txXfrm>
        <a:off x="24669" y="1192509"/>
        <a:ext cx="3250382" cy="456007"/>
      </dsp:txXfrm>
    </dsp:sp>
    <dsp:sp modelId="{1FAF1D64-854C-4BF2-8275-036952BE22EA}">
      <dsp:nvSpPr>
        <dsp:cNvPr id="0" name=""/>
        <dsp:cNvSpPr/>
      </dsp:nvSpPr>
      <dsp:spPr>
        <a:xfrm rot="5400000">
          <a:off x="5951854" y="-901684"/>
          <a:ext cx="549726" cy="5860440"/>
        </a:xfrm>
        <a:prstGeom prst="round2SameRect">
          <a:avLst/>
        </a:prstGeom>
        <a:solidFill>
          <a:schemeClr val="accent5">
            <a:tint val="40000"/>
            <a:alpha val="90000"/>
            <a:hueOff val="802342"/>
            <a:satOff val="13242"/>
            <a:lumOff val="-855"/>
            <a:alphaOff val="0"/>
          </a:schemeClr>
        </a:solidFill>
        <a:ln w="15875" cap="flat" cmpd="sng" algn="ctr">
          <a:solidFill>
            <a:schemeClr val="accent5">
              <a:tint val="40000"/>
              <a:alpha val="90000"/>
              <a:hueOff val="802342"/>
              <a:satOff val="13242"/>
              <a:lumOff val="-8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ts val="0"/>
            </a:spcAft>
            <a:buChar char="•"/>
          </a:pPr>
          <a:r>
            <a:rPr lang="en-US" sz="2000" b="1" kern="1200" dirty="0"/>
            <a:t>At least annually</a:t>
          </a:r>
        </a:p>
        <a:p>
          <a:pPr marL="228600" lvl="1" indent="-228600" algn="l" defTabSz="889000">
            <a:lnSpc>
              <a:spcPct val="90000"/>
            </a:lnSpc>
            <a:spcBef>
              <a:spcPct val="0"/>
            </a:spcBef>
            <a:spcAft>
              <a:spcPts val="0"/>
            </a:spcAft>
            <a:buChar char="•"/>
          </a:pPr>
          <a:r>
            <a:rPr lang="en-US" sz="2000" b="1" kern="1200" dirty="0"/>
            <a:t>All exposed sites</a:t>
          </a:r>
        </a:p>
      </dsp:txBody>
      <dsp:txXfrm rot="-5400000">
        <a:off x="3296498" y="1780507"/>
        <a:ext cx="5833605" cy="496056"/>
      </dsp:txXfrm>
    </dsp:sp>
    <dsp:sp modelId="{1B6B7721-6872-4A4C-8E6A-01DD14C99329}">
      <dsp:nvSpPr>
        <dsp:cNvPr id="0" name=""/>
        <dsp:cNvSpPr/>
      </dsp:nvSpPr>
      <dsp:spPr>
        <a:xfrm>
          <a:off x="0" y="1698452"/>
          <a:ext cx="3296497" cy="638650"/>
        </a:xfrm>
        <a:prstGeom prst="roundRect">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HIV +</a:t>
          </a:r>
        </a:p>
      </dsp:txBody>
      <dsp:txXfrm>
        <a:off x="31176" y="1729628"/>
        <a:ext cx="3234145" cy="576298"/>
      </dsp:txXfrm>
    </dsp:sp>
    <dsp:sp modelId="{3752EFC5-222C-438F-8730-4986BB9A541E}">
      <dsp:nvSpPr>
        <dsp:cNvPr id="0" name=""/>
        <dsp:cNvSpPr/>
      </dsp:nvSpPr>
      <dsp:spPr>
        <a:xfrm rot="5400000">
          <a:off x="6030666" y="-307283"/>
          <a:ext cx="404276" cy="5866168"/>
        </a:xfrm>
        <a:prstGeom prst="round2SameRect">
          <a:avLst/>
        </a:prstGeom>
        <a:solidFill>
          <a:schemeClr val="accent5">
            <a:tint val="40000"/>
            <a:alpha val="90000"/>
            <a:hueOff val="1069789"/>
            <a:satOff val="17656"/>
            <a:lumOff val="-1140"/>
            <a:alphaOff val="0"/>
          </a:schemeClr>
        </a:solidFill>
        <a:ln w="15875" cap="flat" cmpd="sng" algn="ctr">
          <a:solidFill>
            <a:schemeClr val="accent5">
              <a:tint val="40000"/>
              <a:alpha val="90000"/>
              <a:hueOff val="1069789"/>
              <a:satOff val="17656"/>
              <a:lumOff val="-11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t>Every 3 months</a:t>
          </a:r>
        </a:p>
      </dsp:txBody>
      <dsp:txXfrm rot="-5400000">
        <a:off x="3299721" y="2443397"/>
        <a:ext cx="5846433" cy="364806"/>
      </dsp:txXfrm>
    </dsp:sp>
    <dsp:sp modelId="{FAD95379-FD40-4CC3-BAB2-918C949FA558}">
      <dsp:nvSpPr>
        <dsp:cNvPr id="0" name=""/>
        <dsp:cNvSpPr/>
      </dsp:nvSpPr>
      <dsp:spPr>
        <a:xfrm>
          <a:off x="0" y="2362370"/>
          <a:ext cx="3299720" cy="505345"/>
        </a:xfrm>
        <a:prstGeom prst="roundRect">
          <a:avLst/>
        </a:prstGeom>
        <a:solidFill>
          <a:schemeClr val="accent5">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Patients on </a:t>
          </a:r>
          <a:r>
            <a:rPr lang="en-US" sz="3200" kern="1200" dirty="0" err="1">
              <a:solidFill>
                <a:schemeClr val="bg1"/>
              </a:solidFill>
            </a:rPr>
            <a:t>PrEP</a:t>
          </a:r>
          <a:endParaRPr lang="en-US" sz="3200" kern="1200" dirty="0">
            <a:solidFill>
              <a:schemeClr val="bg1"/>
            </a:solidFill>
          </a:endParaRPr>
        </a:p>
      </dsp:txBody>
      <dsp:txXfrm>
        <a:off x="24669" y="2387039"/>
        <a:ext cx="3250382" cy="456007"/>
      </dsp:txXfrm>
    </dsp:sp>
    <dsp:sp modelId="{ECA108CB-A42A-4A48-9BBC-E75805218AE7}">
      <dsp:nvSpPr>
        <dsp:cNvPr id="0" name=""/>
        <dsp:cNvSpPr/>
      </dsp:nvSpPr>
      <dsp:spPr>
        <a:xfrm rot="5400000">
          <a:off x="6030666" y="212570"/>
          <a:ext cx="404276" cy="5866168"/>
        </a:xfrm>
        <a:prstGeom prst="round2SameRect">
          <a:avLst/>
        </a:prstGeom>
        <a:solidFill>
          <a:schemeClr val="accent5">
            <a:tint val="40000"/>
            <a:alpha val="90000"/>
            <a:hueOff val="1337237"/>
            <a:satOff val="22070"/>
            <a:lumOff val="-1425"/>
            <a:alphaOff val="0"/>
          </a:schemeClr>
        </a:solidFill>
        <a:ln w="15875" cap="flat" cmpd="sng" algn="ctr">
          <a:solidFill>
            <a:schemeClr val="accent5">
              <a:tint val="40000"/>
              <a:alpha val="90000"/>
              <a:hueOff val="1337237"/>
              <a:satOff val="22070"/>
              <a:lumOff val="-14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t>All patients, 3 months after treatment</a:t>
          </a:r>
        </a:p>
      </dsp:txBody>
      <dsp:txXfrm rot="-5400000">
        <a:off x="3299721" y="2963251"/>
        <a:ext cx="5846433" cy="364806"/>
      </dsp:txXfrm>
    </dsp:sp>
    <dsp:sp modelId="{0820D7DF-8655-46F6-8659-2AD8F0C5769B}">
      <dsp:nvSpPr>
        <dsp:cNvPr id="0" name=""/>
        <dsp:cNvSpPr/>
      </dsp:nvSpPr>
      <dsp:spPr>
        <a:xfrm>
          <a:off x="0" y="2892982"/>
          <a:ext cx="3299720" cy="505345"/>
        </a:xfrm>
        <a:prstGeom prst="round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Post-</a:t>
          </a:r>
          <a:r>
            <a:rPr lang="en-US" sz="3200" kern="1200" dirty="0" err="1"/>
            <a:t>Tx</a:t>
          </a:r>
          <a:endParaRPr lang="en-US" sz="3200" kern="1200" dirty="0"/>
        </a:p>
      </dsp:txBody>
      <dsp:txXfrm>
        <a:off x="24669" y="2917651"/>
        <a:ext cx="3250382" cy="45600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06B5D4-23DF-4082-BF80-2E2F25A73850}" type="datetimeFigureOut">
              <a:rPr lang="en-US" smtClean="0"/>
              <a:t>4/14/21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AF5428-6F87-4DB4-A27F-BF6CBB5BF26D}" type="slidenum">
              <a:rPr lang="en-US" smtClean="0"/>
              <a:t>‹#›</a:t>
            </a:fld>
            <a:endParaRPr lang="en-US"/>
          </a:p>
        </p:txBody>
      </p:sp>
    </p:spTree>
    <p:extLst>
      <p:ext uri="{BB962C8B-B14F-4D97-AF65-F5344CB8AC3E}">
        <p14:creationId xmlns:p14="http://schemas.microsoft.com/office/powerpoint/2010/main" val="554463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slide" Target="../slides/slide6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AF5428-6F87-4DB4-A27F-BF6CBB5BF26D}" type="slidenum">
              <a:rPr lang="en-US" smtClean="0"/>
              <a:t>1</a:t>
            </a:fld>
            <a:endParaRPr lang="en-US"/>
          </a:p>
        </p:txBody>
      </p:sp>
    </p:spTree>
    <p:extLst>
      <p:ext uri="{BB962C8B-B14F-4D97-AF65-F5344CB8AC3E}">
        <p14:creationId xmlns:p14="http://schemas.microsoft.com/office/powerpoint/2010/main" val="161667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i="0" baseline="0" dirty="0"/>
          </a:p>
        </p:txBody>
      </p:sp>
      <p:sp>
        <p:nvSpPr>
          <p:cNvPr id="4" name="Slide Number Placeholder 3"/>
          <p:cNvSpPr>
            <a:spLocks noGrp="1"/>
          </p:cNvSpPr>
          <p:nvPr>
            <p:ph type="sldNum" sz="quarter" idx="10"/>
          </p:nvPr>
        </p:nvSpPr>
        <p:spPr/>
        <p:txBody>
          <a:bodyPr/>
          <a:lstStyle/>
          <a:p>
            <a:pPr>
              <a:defRPr/>
            </a:pPr>
            <a:fld id="{3163372E-1F70-410F-A471-75175BE95882}" type="slidenum">
              <a:rPr lang="en-US" smtClean="0"/>
              <a:pPr>
                <a:defRPr/>
              </a:pPr>
              <a:t>11</a:t>
            </a:fld>
            <a:endParaRPr lang="en-US"/>
          </a:p>
        </p:txBody>
      </p:sp>
    </p:spTree>
    <p:extLst>
      <p:ext uri="{BB962C8B-B14F-4D97-AF65-F5344CB8AC3E}">
        <p14:creationId xmlns:p14="http://schemas.microsoft.com/office/powerpoint/2010/main" val="1262206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C788F7F9-D031-4BF7-8F29-36EA3762AF9D}" type="slidenum">
              <a:rPr lang="en-US" smtClean="0"/>
              <a:t>12</a:t>
            </a:fld>
            <a:endParaRPr lang="en-US"/>
          </a:p>
        </p:txBody>
      </p:sp>
    </p:spTree>
    <p:extLst>
      <p:ext uri="{BB962C8B-B14F-4D97-AF65-F5344CB8AC3E}">
        <p14:creationId xmlns:p14="http://schemas.microsoft.com/office/powerpoint/2010/main" val="228193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881390">
              <a:buFontTx/>
              <a:buNone/>
              <a:defRPr/>
            </a:pPr>
            <a:endParaRPr lang="en-US" dirty="0"/>
          </a:p>
        </p:txBody>
      </p:sp>
      <p:sp>
        <p:nvSpPr>
          <p:cNvPr id="4" name="Slide Number Placeholder 3"/>
          <p:cNvSpPr>
            <a:spLocks noGrp="1"/>
          </p:cNvSpPr>
          <p:nvPr>
            <p:ph type="sldNum" sz="quarter" idx="10"/>
          </p:nvPr>
        </p:nvSpPr>
        <p:spPr/>
        <p:txBody>
          <a:bodyPr/>
          <a:lstStyle/>
          <a:p>
            <a:fld id="{C788F7F9-D031-4BF7-8F29-36EA3762AF9D}" type="slidenum">
              <a:rPr lang="en-US" smtClean="0"/>
              <a:t>13</a:t>
            </a:fld>
            <a:endParaRPr lang="en-US"/>
          </a:p>
        </p:txBody>
      </p:sp>
    </p:spTree>
    <p:extLst>
      <p:ext uri="{BB962C8B-B14F-4D97-AF65-F5344CB8AC3E}">
        <p14:creationId xmlns:p14="http://schemas.microsoft.com/office/powerpoint/2010/main" val="2719805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8F7F9-D031-4BF7-8F29-36EA3762AF9D}" type="slidenum">
              <a:rPr lang="en-US" smtClean="0"/>
              <a:t>14</a:t>
            </a:fld>
            <a:endParaRPr lang="en-US"/>
          </a:p>
        </p:txBody>
      </p:sp>
    </p:spTree>
    <p:extLst>
      <p:ext uri="{BB962C8B-B14F-4D97-AF65-F5344CB8AC3E}">
        <p14:creationId xmlns:p14="http://schemas.microsoft.com/office/powerpoint/2010/main" val="1005299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C788F7F9-D031-4BF7-8F29-36EA3762AF9D}" type="slidenum">
              <a:rPr lang="en-US" smtClean="0"/>
              <a:t>15</a:t>
            </a:fld>
            <a:endParaRPr lang="en-US"/>
          </a:p>
        </p:txBody>
      </p:sp>
    </p:spTree>
    <p:extLst>
      <p:ext uri="{BB962C8B-B14F-4D97-AF65-F5344CB8AC3E}">
        <p14:creationId xmlns:p14="http://schemas.microsoft.com/office/powerpoint/2010/main" val="1953745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8F7F9-D031-4BF7-8F29-36EA3762AF9D}" type="slidenum">
              <a:rPr lang="en-US" smtClean="0"/>
              <a:t>16</a:t>
            </a:fld>
            <a:endParaRPr lang="en-US"/>
          </a:p>
        </p:txBody>
      </p:sp>
    </p:spTree>
    <p:extLst>
      <p:ext uri="{BB962C8B-B14F-4D97-AF65-F5344CB8AC3E}">
        <p14:creationId xmlns:p14="http://schemas.microsoft.com/office/powerpoint/2010/main" val="1621773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AF5428-6F87-4DB4-A27F-BF6CBB5BF26D}" type="slidenum">
              <a:rPr lang="en-US" smtClean="0"/>
              <a:t>17</a:t>
            </a:fld>
            <a:endParaRPr lang="en-US"/>
          </a:p>
        </p:txBody>
      </p:sp>
    </p:spTree>
    <p:extLst>
      <p:ext uri="{BB962C8B-B14F-4D97-AF65-F5344CB8AC3E}">
        <p14:creationId xmlns:p14="http://schemas.microsoft.com/office/powerpoint/2010/main" val="2628721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549275"/>
            <a:ext cx="5575300" cy="31369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A380502-7B00-416E-9E29-8B2928212D76}" type="slidenum">
              <a:rPr lang="en-US" smtClean="0"/>
              <a:t>19</a:t>
            </a:fld>
            <a:endParaRPr lang="en-US"/>
          </a:p>
        </p:txBody>
      </p:sp>
    </p:spTree>
    <p:extLst>
      <p:ext uri="{BB962C8B-B14F-4D97-AF65-F5344CB8AC3E}">
        <p14:creationId xmlns:p14="http://schemas.microsoft.com/office/powerpoint/2010/main" val="2486112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8F7F9-D031-4BF7-8F29-36EA3762AF9D}" type="slidenum">
              <a:rPr lang="en-US" smtClean="0"/>
              <a:t>20</a:t>
            </a:fld>
            <a:endParaRPr lang="en-US"/>
          </a:p>
        </p:txBody>
      </p:sp>
    </p:spTree>
    <p:extLst>
      <p:ext uri="{BB962C8B-B14F-4D97-AF65-F5344CB8AC3E}">
        <p14:creationId xmlns:p14="http://schemas.microsoft.com/office/powerpoint/2010/main" val="3738472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788F7F9-D031-4BF7-8F29-36EA3762AF9D}" type="slidenum">
              <a:rPr lang="en-US" smtClean="0"/>
              <a:t>21</a:t>
            </a:fld>
            <a:endParaRPr lang="en-US"/>
          </a:p>
        </p:txBody>
      </p:sp>
    </p:spTree>
    <p:extLst>
      <p:ext uri="{BB962C8B-B14F-4D97-AF65-F5344CB8AC3E}">
        <p14:creationId xmlns:p14="http://schemas.microsoft.com/office/powerpoint/2010/main" val="227213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549275"/>
            <a:ext cx="5575300" cy="31369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A380502-7B00-416E-9E29-8B2928212D76}" type="slidenum">
              <a:rPr lang="en-US" smtClean="0"/>
              <a:t>2</a:t>
            </a:fld>
            <a:endParaRPr lang="en-US"/>
          </a:p>
        </p:txBody>
      </p:sp>
    </p:spTree>
    <p:extLst>
      <p:ext uri="{BB962C8B-B14F-4D97-AF65-F5344CB8AC3E}">
        <p14:creationId xmlns:p14="http://schemas.microsoft.com/office/powerpoint/2010/main" val="4069928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788F7F9-D031-4BF7-8F29-36EA3762AF9D}" type="slidenum">
              <a:rPr lang="en-US" smtClean="0"/>
              <a:t>22</a:t>
            </a:fld>
            <a:endParaRPr lang="en-US"/>
          </a:p>
        </p:txBody>
      </p:sp>
    </p:spTree>
    <p:extLst>
      <p:ext uri="{BB962C8B-B14F-4D97-AF65-F5344CB8AC3E}">
        <p14:creationId xmlns:p14="http://schemas.microsoft.com/office/powerpoint/2010/main" val="964075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8F7F9-D031-4BF7-8F29-36EA3762AF9D}" type="slidenum">
              <a:rPr lang="en-US" smtClean="0"/>
              <a:t>23</a:t>
            </a:fld>
            <a:endParaRPr lang="en-US"/>
          </a:p>
        </p:txBody>
      </p:sp>
    </p:spTree>
    <p:extLst>
      <p:ext uri="{BB962C8B-B14F-4D97-AF65-F5344CB8AC3E}">
        <p14:creationId xmlns:p14="http://schemas.microsoft.com/office/powerpoint/2010/main" val="148381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notes"/>
          <p:cNvSpPr>
            <a:spLocks noGrp="1" noRot="1" noChangeAspect="1"/>
          </p:cNvSpPr>
          <p:nvPr>
            <p:ph type="sldImg" idx="2"/>
          </p:nvPr>
        </p:nvSpPr>
        <p:spPr>
          <a:xfrm>
            <a:off x="631825" y="1106488"/>
            <a:ext cx="5308600" cy="2987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6:notes"/>
          <p:cNvSpPr txBox="1">
            <a:spLocks noGrp="1"/>
          </p:cNvSpPr>
          <p:nvPr>
            <p:ph type="body" idx="1"/>
          </p:nvPr>
        </p:nvSpPr>
        <p:spPr>
          <a:xfrm>
            <a:off x="657225" y="4260850"/>
            <a:ext cx="5257800" cy="3486150"/>
          </a:xfrm>
          <a:prstGeom prst="rect">
            <a:avLst/>
          </a:prstGeom>
          <a:noFill/>
          <a:ln>
            <a:noFill/>
          </a:ln>
        </p:spPr>
        <p:txBody>
          <a:bodyPr spcFirstLastPara="1" wrap="square" lIns="88125" tIns="44050" rIns="88125" bIns="44050" anchor="t" anchorCtr="0">
            <a:noAutofit/>
          </a:bodyPr>
          <a:lstStyle/>
          <a:p>
            <a:endParaRPr dirty="0"/>
          </a:p>
        </p:txBody>
      </p:sp>
      <p:sp>
        <p:nvSpPr>
          <p:cNvPr id="183" name="Google Shape;183;p6:notes"/>
          <p:cNvSpPr txBox="1">
            <a:spLocks noGrp="1"/>
          </p:cNvSpPr>
          <p:nvPr>
            <p:ph type="sldNum" idx="12"/>
          </p:nvPr>
        </p:nvSpPr>
        <p:spPr>
          <a:xfrm>
            <a:off x="3722754" y="8409493"/>
            <a:ext cx="2847975" cy="444222"/>
          </a:xfrm>
          <a:prstGeom prst="rect">
            <a:avLst/>
          </a:prstGeom>
          <a:noFill/>
          <a:ln>
            <a:noFill/>
          </a:ln>
        </p:spPr>
        <p:txBody>
          <a:bodyPr spcFirstLastPara="1" wrap="square" lIns="88125" tIns="44050" rIns="88125" bIns="44050" anchor="b" anchorCtr="0">
            <a:noAutofit/>
          </a:bodyPr>
          <a:lstStyle/>
          <a:p>
            <a:fld id="{00000000-1234-1234-1234-123412341234}" type="slidenum">
              <a:rPr lang="en-US"/>
              <a:pPr/>
              <a:t>24</a:t>
            </a:fld>
            <a:endParaRPr/>
          </a:p>
        </p:txBody>
      </p:sp>
    </p:spTree>
    <p:extLst>
      <p:ext uri="{BB962C8B-B14F-4D97-AF65-F5344CB8AC3E}">
        <p14:creationId xmlns:p14="http://schemas.microsoft.com/office/powerpoint/2010/main" val="2614141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631825" y="1106488"/>
            <a:ext cx="5308600" cy="2987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657225" y="4260850"/>
            <a:ext cx="5257800" cy="3486150"/>
          </a:xfrm>
          <a:prstGeom prst="rect">
            <a:avLst/>
          </a:prstGeom>
          <a:noFill/>
          <a:ln>
            <a:noFill/>
          </a:ln>
        </p:spPr>
        <p:txBody>
          <a:bodyPr spcFirstLastPara="1" wrap="square" lIns="88125" tIns="44050" rIns="88125" bIns="44050" anchor="t" anchorCtr="0">
            <a:noAutofit/>
          </a:bodyPr>
          <a:lstStyle/>
          <a:p>
            <a:endParaRPr dirty="0"/>
          </a:p>
        </p:txBody>
      </p:sp>
      <p:sp>
        <p:nvSpPr>
          <p:cNvPr id="195" name="Google Shape;195;p7:notes"/>
          <p:cNvSpPr txBox="1">
            <a:spLocks noGrp="1"/>
          </p:cNvSpPr>
          <p:nvPr>
            <p:ph type="sldNum" idx="12"/>
          </p:nvPr>
        </p:nvSpPr>
        <p:spPr>
          <a:xfrm>
            <a:off x="3722754" y="8409493"/>
            <a:ext cx="2847975" cy="444222"/>
          </a:xfrm>
          <a:prstGeom prst="rect">
            <a:avLst/>
          </a:prstGeom>
          <a:noFill/>
          <a:ln>
            <a:noFill/>
          </a:ln>
        </p:spPr>
        <p:txBody>
          <a:bodyPr spcFirstLastPara="1" wrap="square" lIns="88125" tIns="44050" rIns="88125" bIns="44050" anchor="b" anchorCtr="0">
            <a:noAutofit/>
          </a:bodyPr>
          <a:lstStyle/>
          <a:p>
            <a:fld id="{00000000-1234-1234-1234-123412341234}" type="slidenum">
              <a:rPr lang="en-US"/>
              <a:pPr/>
              <a:t>25</a:t>
            </a:fld>
            <a:endParaRPr/>
          </a:p>
        </p:txBody>
      </p:sp>
    </p:spTree>
    <p:extLst>
      <p:ext uri="{BB962C8B-B14F-4D97-AF65-F5344CB8AC3E}">
        <p14:creationId xmlns:p14="http://schemas.microsoft.com/office/powerpoint/2010/main" val="3138158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8:notes"/>
          <p:cNvSpPr>
            <a:spLocks noGrp="1" noRot="1" noChangeAspect="1"/>
          </p:cNvSpPr>
          <p:nvPr>
            <p:ph type="sldImg" idx="2"/>
          </p:nvPr>
        </p:nvSpPr>
        <p:spPr>
          <a:xfrm>
            <a:off x="631825" y="1106488"/>
            <a:ext cx="5308600" cy="2987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8:notes"/>
          <p:cNvSpPr txBox="1">
            <a:spLocks noGrp="1"/>
          </p:cNvSpPr>
          <p:nvPr>
            <p:ph type="body" idx="1"/>
          </p:nvPr>
        </p:nvSpPr>
        <p:spPr>
          <a:xfrm>
            <a:off x="657225" y="4260850"/>
            <a:ext cx="5257800" cy="3486150"/>
          </a:xfrm>
          <a:prstGeom prst="rect">
            <a:avLst/>
          </a:prstGeom>
          <a:noFill/>
          <a:ln>
            <a:noFill/>
          </a:ln>
        </p:spPr>
        <p:txBody>
          <a:bodyPr spcFirstLastPara="1" wrap="square" lIns="88125" tIns="44050" rIns="88125" bIns="44050" anchor="t" anchorCtr="0">
            <a:noAutofit/>
          </a:bodyPr>
          <a:lstStyle/>
          <a:p>
            <a:endParaRPr dirty="0"/>
          </a:p>
        </p:txBody>
      </p:sp>
      <p:sp>
        <p:nvSpPr>
          <p:cNvPr id="204" name="Google Shape;204;p8:notes"/>
          <p:cNvSpPr txBox="1">
            <a:spLocks noGrp="1"/>
          </p:cNvSpPr>
          <p:nvPr>
            <p:ph type="sldNum" idx="12"/>
          </p:nvPr>
        </p:nvSpPr>
        <p:spPr>
          <a:xfrm>
            <a:off x="3722754" y="8409493"/>
            <a:ext cx="2847975" cy="444222"/>
          </a:xfrm>
          <a:prstGeom prst="rect">
            <a:avLst/>
          </a:prstGeom>
          <a:noFill/>
          <a:ln>
            <a:noFill/>
          </a:ln>
        </p:spPr>
        <p:txBody>
          <a:bodyPr spcFirstLastPara="1" wrap="square" lIns="88125" tIns="44050" rIns="88125" bIns="44050" anchor="b" anchorCtr="0">
            <a:noAutofit/>
          </a:bodyPr>
          <a:lstStyle/>
          <a:p>
            <a:fld id="{00000000-1234-1234-1234-123412341234}" type="slidenum">
              <a:rPr lang="en-US"/>
              <a:pPr/>
              <a:t>26</a:t>
            </a:fld>
            <a:endParaRPr/>
          </a:p>
        </p:txBody>
      </p:sp>
    </p:spTree>
    <p:extLst>
      <p:ext uri="{BB962C8B-B14F-4D97-AF65-F5344CB8AC3E}">
        <p14:creationId xmlns:p14="http://schemas.microsoft.com/office/powerpoint/2010/main" val="3976730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a:spLocks noGrp="1" noRot="1" noChangeAspect="1"/>
          </p:cNvSpPr>
          <p:nvPr>
            <p:ph type="sldImg" idx="2"/>
          </p:nvPr>
        </p:nvSpPr>
        <p:spPr>
          <a:xfrm>
            <a:off x="631825" y="1106488"/>
            <a:ext cx="5308600" cy="2987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9:notes"/>
          <p:cNvSpPr txBox="1">
            <a:spLocks noGrp="1"/>
          </p:cNvSpPr>
          <p:nvPr>
            <p:ph type="body" idx="1"/>
          </p:nvPr>
        </p:nvSpPr>
        <p:spPr>
          <a:xfrm>
            <a:off x="657225" y="4260850"/>
            <a:ext cx="5257800" cy="3486150"/>
          </a:xfrm>
          <a:prstGeom prst="rect">
            <a:avLst/>
          </a:prstGeom>
          <a:noFill/>
          <a:ln>
            <a:noFill/>
          </a:ln>
        </p:spPr>
        <p:txBody>
          <a:bodyPr spcFirstLastPara="1" wrap="square" lIns="88125" tIns="44050" rIns="88125" bIns="44050" anchor="t" anchorCtr="0">
            <a:noAutofit/>
          </a:bodyPr>
          <a:lstStyle/>
          <a:p>
            <a:endParaRPr dirty="0"/>
          </a:p>
        </p:txBody>
      </p:sp>
      <p:sp>
        <p:nvSpPr>
          <p:cNvPr id="215" name="Google Shape;215;p9:notes"/>
          <p:cNvSpPr txBox="1">
            <a:spLocks noGrp="1"/>
          </p:cNvSpPr>
          <p:nvPr>
            <p:ph type="sldNum" idx="12"/>
          </p:nvPr>
        </p:nvSpPr>
        <p:spPr>
          <a:xfrm>
            <a:off x="3722754" y="8409493"/>
            <a:ext cx="2847975" cy="444222"/>
          </a:xfrm>
          <a:prstGeom prst="rect">
            <a:avLst/>
          </a:prstGeom>
          <a:noFill/>
          <a:ln>
            <a:noFill/>
          </a:ln>
        </p:spPr>
        <p:txBody>
          <a:bodyPr spcFirstLastPara="1" wrap="square" lIns="88125" tIns="44050" rIns="88125" bIns="44050" anchor="b" anchorCtr="0">
            <a:noAutofit/>
          </a:bodyPr>
          <a:lstStyle/>
          <a:p>
            <a:fld id="{00000000-1234-1234-1234-123412341234}" type="slidenum">
              <a:rPr lang="en-US"/>
              <a:pPr/>
              <a:t>27</a:t>
            </a:fld>
            <a:endParaRPr/>
          </a:p>
        </p:txBody>
      </p:sp>
    </p:spTree>
    <p:extLst>
      <p:ext uri="{BB962C8B-B14F-4D97-AF65-F5344CB8AC3E}">
        <p14:creationId xmlns:p14="http://schemas.microsoft.com/office/powerpoint/2010/main" val="796751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notes"/>
          <p:cNvSpPr>
            <a:spLocks noGrp="1" noRot="1" noChangeAspect="1"/>
          </p:cNvSpPr>
          <p:nvPr>
            <p:ph type="sldImg" idx="2"/>
          </p:nvPr>
        </p:nvSpPr>
        <p:spPr>
          <a:xfrm>
            <a:off x="631825" y="1106488"/>
            <a:ext cx="5308600" cy="2987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0:notes"/>
          <p:cNvSpPr txBox="1">
            <a:spLocks noGrp="1"/>
          </p:cNvSpPr>
          <p:nvPr>
            <p:ph type="body" idx="1"/>
          </p:nvPr>
        </p:nvSpPr>
        <p:spPr>
          <a:xfrm>
            <a:off x="657225" y="4260850"/>
            <a:ext cx="5257800" cy="3486150"/>
          </a:xfrm>
          <a:prstGeom prst="rect">
            <a:avLst/>
          </a:prstGeom>
          <a:noFill/>
          <a:ln>
            <a:noFill/>
          </a:ln>
        </p:spPr>
        <p:txBody>
          <a:bodyPr spcFirstLastPara="1" wrap="square" lIns="88125" tIns="44050" rIns="88125" bIns="44050" anchor="t" anchorCtr="0">
            <a:noAutofit/>
          </a:bodyPr>
          <a:lstStyle/>
          <a:p>
            <a:endParaRPr i="1" dirty="0"/>
          </a:p>
        </p:txBody>
      </p:sp>
      <p:sp>
        <p:nvSpPr>
          <p:cNvPr id="225" name="Google Shape;225;p10:notes"/>
          <p:cNvSpPr txBox="1">
            <a:spLocks noGrp="1"/>
          </p:cNvSpPr>
          <p:nvPr>
            <p:ph type="sldNum" idx="12"/>
          </p:nvPr>
        </p:nvSpPr>
        <p:spPr>
          <a:xfrm>
            <a:off x="3722754" y="8409493"/>
            <a:ext cx="2847975" cy="444222"/>
          </a:xfrm>
          <a:prstGeom prst="rect">
            <a:avLst/>
          </a:prstGeom>
          <a:noFill/>
          <a:ln>
            <a:noFill/>
          </a:ln>
        </p:spPr>
        <p:txBody>
          <a:bodyPr spcFirstLastPara="1" wrap="square" lIns="88125" tIns="44050" rIns="88125" bIns="44050" anchor="b" anchorCtr="0">
            <a:noAutofit/>
          </a:bodyPr>
          <a:lstStyle/>
          <a:p>
            <a:fld id="{00000000-1234-1234-1234-123412341234}" type="slidenum">
              <a:rPr lang="en-US"/>
              <a:pPr/>
              <a:t>28</a:t>
            </a:fld>
            <a:endParaRPr/>
          </a:p>
        </p:txBody>
      </p:sp>
    </p:spTree>
    <p:extLst>
      <p:ext uri="{BB962C8B-B14F-4D97-AF65-F5344CB8AC3E}">
        <p14:creationId xmlns:p14="http://schemas.microsoft.com/office/powerpoint/2010/main" val="877211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0469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4832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9576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8F7F9-D031-4BF7-8F29-36EA3762AF9D}" type="slidenum">
              <a:rPr lang="en-US" smtClean="0"/>
              <a:t>3</a:t>
            </a:fld>
            <a:endParaRPr lang="en-US"/>
          </a:p>
        </p:txBody>
      </p:sp>
    </p:spTree>
    <p:extLst>
      <p:ext uri="{BB962C8B-B14F-4D97-AF65-F5344CB8AC3E}">
        <p14:creationId xmlns:p14="http://schemas.microsoft.com/office/powerpoint/2010/main" val="2436707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33</a:t>
            </a:fld>
            <a:endParaRPr lang="en-US" dirty="0"/>
          </a:p>
        </p:txBody>
      </p:sp>
    </p:spTree>
    <p:extLst>
      <p:ext uri="{BB962C8B-B14F-4D97-AF65-F5344CB8AC3E}">
        <p14:creationId xmlns:p14="http://schemas.microsoft.com/office/powerpoint/2010/main" val="1960026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34</a:t>
            </a:fld>
            <a:endParaRPr lang="en-US" dirty="0"/>
          </a:p>
        </p:txBody>
      </p:sp>
    </p:spTree>
    <p:extLst>
      <p:ext uri="{BB962C8B-B14F-4D97-AF65-F5344CB8AC3E}">
        <p14:creationId xmlns:p14="http://schemas.microsoft.com/office/powerpoint/2010/main" val="31451746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18448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dirty="0">
              <a:effectLst/>
              <a:cs typeface="Arial"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36</a:t>
            </a:fld>
            <a:endParaRPr lang="en-US" dirty="0"/>
          </a:p>
        </p:txBody>
      </p:sp>
    </p:spTree>
    <p:extLst>
      <p:ext uri="{BB962C8B-B14F-4D97-AF65-F5344CB8AC3E}">
        <p14:creationId xmlns:p14="http://schemas.microsoft.com/office/powerpoint/2010/main" val="25352067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37</a:t>
            </a:fld>
            <a:endParaRPr lang="en-US" dirty="0"/>
          </a:p>
        </p:txBody>
      </p:sp>
    </p:spTree>
    <p:extLst>
      <p:ext uri="{BB962C8B-B14F-4D97-AF65-F5344CB8AC3E}">
        <p14:creationId xmlns:p14="http://schemas.microsoft.com/office/powerpoint/2010/main" val="20200102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0810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44035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68490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55012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549275"/>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42</a:t>
            </a:fld>
            <a:endParaRPr lang="en-US"/>
          </a:p>
        </p:txBody>
      </p:sp>
    </p:spTree>
    <p:extLst>
      <p:ext uri="{BB962C8B-B14F-4D97-AF65-F5344CB8AC3E}">
        <p14:creationId xmlns:p14="http://schemas.microsoft.com/office/powerpoint/2010/main" val="1033899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8F7F9-D031-4BF7-8F29-36EA3762AF9D}" type="slidenum">
              <a:rPr lang="en-US" smtClean="0"/>
              <a:t>5</a:t>
            </a:fld>
            <a:endParaRPr lang="en-US"/>
          </a:p>
        </p:txBody>
      </p:sp>
    </p:spTree>
    <p:extLst>
      <p:ext uri="{BB962C8B-B14F-4D97-AF65-F5344CB8AC3E}">
        <p14:creationId xmlns:p14="http://schemas.microsoft.com/office/powerpoint/2010/main" val="21705832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AF5428-6F87-4DB4-A27F-BF6CBB5BF26D}" type="slidenum">
              <a:rPr lang="en-US" smtClean="0"/>
              <a:t>43</a:t>
            </a:fld>
            <a:endParaRPr lang="en-US"/>
          </a:p>
        </p:txBody>
      </p:sp>
    </p:spTree>
    <p:extLst>
      <p:ext uri="{BB962C8B-B14F-4D97-AF65-F5344CB8AC3E}">
        <p14:creationId xmlns:p14="http://schemas.microsoft.com/office/powerpoint/2010/main" val="4654917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AF5428-6F87-4DB4-A27F-BF6CBB5BF26D}" type="slidenum">
              <a:rPr lang="en-US" smtClean="0"/>
              <a:t>44</a:t>
            </a:fld>
            <a:endParaRPr lang="en-US"/>
          </a:p>
        </p:txBody>
      </p:sp>
    </p:spTree>
    <p:extLst>
      <p:ext uri="{BB962C8B-B14F-4D97-AF65-F5344CB8AC3E}">
        <p14:creationId xmlns:p14="http://schemas.microsoft.com/office/powerpoint/2010/main" val="7522833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549275"/>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380502-7B00-416E-9E29-8B2928212D76}" type="slidenum">
              <a:rPr lang="en-US" smtClean="0"/>
              <a:t>45</a:t>
            </a:fld>
            <a:endParaRPr lang="en-US"/>
          </a:p>
        </p:txBody>
      </p:sp>
    </p:spTree>
    <p:extLst>
      <p:ext uri="{BB962C8B-B14F-4D97-AF65-F5344CB8AC3E}">
        <p14:creationId xmlns:p14="http://schemas.microsoft.com/office/powerpoint/2010/main" val="23035759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549275"/>
            <a:ext cx="5575300" cy="31369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42A9736-667B-4587-A79C-8B3852B0FAB0}" type="slidenum">
              <a:rPr lang="en-US" smtClean="0"/>
              <a:t>46</a:t>
            </a:fld>
            <a:endParaRPr lang="en-US"/>
          </a:p>
        </p:txBody>
      </p:sp>
    </p:spTree>
    <p:extLst>
      <p:ext uri="{BB962C8B-B14F-4D97-AF65-F5344CB8AC3E}">
        <p14:creationId xmlns:p14="http://schemas.microsoft.com/office/powerpoint/2010/main" val="68922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549275"/>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42A9736-667B-4587-A79C-8B3852B0FAB0}" type="slidenum">
              <a:rPr lang="en-US" smtClean="0"/>
              <a:t>47</a:t>
            </a:fld>
            <a:endParaRPr lang="en-US"/>
          </a:p>
        </p:txBody>
      </p:sp>
    </p:spTree>
    <p:extLst>
      <p:ext uri="{BB962C8B-B14F-4D97-AF65-F5344CB8AC3E}">
        <p14:creationId xmlns:p14="http://schemas.microsoft.com/office/powerpoint/2010/main" val="31008008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549275"/>
            <a:ext cx="5575300" cy="31369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A380502-7B00-416E-9E29-8B2928212D76}" type="slidenum">
              <a:rPr lang="en-US" smtClean="0"/>
              <a:t>49</a:t>
            </a:fld>
            <a:endParaRPr lang="en-US"/>
          </a:p>
        </p:txBody>
      </p:sp>
    </p:spTree>
    <p:extLst>
      <p:ext uri="{BB962C8B-B14F-4D97-AF65-F5344CB8AC3E}">
        <p14:creationId xmlns:p14="http://schemas.microsoft.com/office/powerpoint/2010/main" val="30076209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549275"/>
            <a:ext cx="5575300" cy="31369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A380502-7B00-416E-9E29-8B2928212D76}" type="slidenum">
              <a:rPr lang="en-US" smtClean="0"/>
              <a:t>50</a:t>
            </a:fld>
            <a:endParaRPr lang="en-US"/>
          </a:p>
        </p:txBody>
      </p:sp>
    </p:spTree>
    <p:extLst>
      <p:ext uri="{BB962C8B-B14F-4D97-AF65-F5344CB8AC3E}">
        <p14:creationId xmlns:p14="http://schemas.microsoft.com/office/powerpoint/2010/main" val="40622939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549275"/>
            <a:ext cx="5575300" cy="31369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r>
              <a:rPr lang="en-US"/>
              <a:t>Page </a:t>
            </a:r>
            <a:fld id="{75703479-72E7-473D-BE27-614435F76E34}" type="slidenum">
              <a:rPr lang="en-US" smtClean="0"/>
              <a:pPr/>
              <a:t>51</a:t>
            </a:fld>
            <a:endParaRPr lang="en-US" dirty="0"/>
          </a:p>
        </p:txBody>
      </p:sp>
    </p:spTree>
    <p:extLst>
      <p:ext uri="{BB962C8B-B14F-4D97-AF65-F5344CB8AC3E}">
        <p14:creationId xmlns:p14="http://schemas.microsoft.com/office/powerpoint/2010/main" val="19995736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549275"/>
            <a:ext cx="5575300" cy="31369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A380502-7B00-416E-9E29-8B2928212D76}" type="slidenum">
              <a:rPr lang="en-US" smtClean="0"/>
              <a:t>52</a:t>
            </a:fld>
            <a:endParaRPr lang="en-US"/>
          </a:p>
        </p:txBody>
      </p:sp>
    </p:spTree>
    <p:extLst>
      <p:ext uri="{BB962C8B-B14F-4D97-AF65-F5344CB8AC3E}">
        <p14:creationId xmlns:p14="http://schemas.microsoft.com/office/powerpoint/2010/main" val="24344916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549275"/>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380502-7B00-416E-9E29-8B2928212D76}" type="slidenum">
              <a:rPr lang="en-US" smtClean="0"/>
              <a:t>53</a:t>
            </a:fld>
            <a:endParaRPr lang="en-US"/>
          </a:p>
        </p:txBody>
      </p:sp>
    </p:spTree>
    <p:extLst>
      <p:ext uri="{BB962C8B-B14F-4D97-AF65-F5344CB8AC3E}">
        <p14:creationId xmlns:p14="http://schemas.microsoft.com/office/powerpoint/2010/main" val="927133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192088"/>
            <a:ext cx="5102225" cy="2870200"/>
          </a:xfrm>
          <a:prstGeom prst="rect">
            <a:avLst/>
          </a:prstGeom>
        </p:spPr>
      </p:sp>
      <p:sp>
        <p:nvSpPr>
          <p:cNvPr id="3" name="Notes Placeholder 2"/>
          <p:cNvSpPr>
            <a:spLocks noGrp="1"/>
          </p:cNvSpPr>
          <p:nvPr>
            <p:ph type="body" idx="1"/>
          </p:nvPr>
        </p:nvSpPr>
        <p:spPr>
          <a:xfrm>
            <a:off x="964395" y="3179799"/>
            <a:ext cx="8005169" cy="3564167"/>
          </a:xfrm>
          <a:prstGeom prst="rect">
            <a:avLst/>
          </a:prstGeom>
        </p:spPr>
        <p:txBody>
          <a:bodyPr/>
          <a:lstStyle/>
          <a:p>
            <a:endParaRPr lang="en-US" baseline="0" dirty="0"/>
          </a:p>
        </p:txBody>
      </p:sp>
      <p:sp>
        <p:nvSpPr>
          <p:cNvPr id="4" name="Slide Number Placeholder 3"/>
          <p:cNvSpPr>
            <a:spLocks noGrp="1"/>
          </p:cNvSpPr>
          <p:nvPr>
            <p:ph type="sldNum" sz="quarter" idx="10"/>
          </p:nvPr>
        </p:nvSpPr>
        <p:spPr>
          <a:xfrm>
            <a:off x="7984482" y="192050"/>
            <a:ext cx="1083876" cy="351736"/>
          </a:xfrm>
          <a:prstGeom prst="rect">
            <a:avLst/>
          </a:prstGeom>
        </p:spPr>
        <p:txBody>
          <a:bodyPr lIns="88139" tIns="44070" rIns="88139" bIns="44070"/>
          <a:lstStyle/>
          <a:p>
            <a:fld id="{C788F7F9-D031-4BF7-8F29-36EA3762AF9D}" type="slidenum">
              <a:rPr lang="en-US" smtClean="0"/>
              <a:t>6</a:t>
            </a:fld>
            <a:endParaRPr lang="en-US"/>
          </a:p>
        </p:txBody>
      </p:sp>
    </p:spTree>
    <p:extLst>
      <p:ext uri="{BB962C8B-B14F-4D97-AF65-F5344CB8AC3E}">
        <p14:creationId xmlns:p14="http://schemas.microsoft.com/office/powerpoint/2010/main" val="8674376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549275"/>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380502-7B00-416E-9E29-8B2928212D76}" type="slidenum">
              <a:rPr lang="en-US" smtClean="0"/>
              <a:t>54</a:t>
            </a:fld>
            <a:endParaRPr lang="en-US"/>
          </a:p>
        </p:txBody>
      </p:sp>
    </p:spTree>
    <p:extLst>
      <p:ext uri="{BB962C8B-B14F-4D97-AF65-F5344CB8AC3E}">
        <p14:creationId xmlns:p14="http://schemas.microsoft.com/office/powerpoint/2010/main" val="10453527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549275"/>
            <a:ext cx="5575300" cy="31369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A380502-7B00-416E-9E29-8B2928212D76}" type="slidenum">
              <a:rPr lang="en-US" smtClean="0"/>
              <a:t>55</a:t>
            </a:fld>
            <a:endParaRPr lang="en-US"/>
          </a:p>
        </p:txBody>
      </p:sp>
    </p:spTree>
    <p:extLst>
      <p:ext uri="{BB962C8B-B14F-4D97-AF65-F5344CB8AC3E}">
        <p14:creationId xmlns:p14="http://schemas.microsoft.com/office/powerpoint/2010/main" val="15227258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549275"/>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380502-7B00-416E-9E29-8B2928212D76}" type="slidenum">
              <a:rPr lang="en-US" smtClean="0"/>
              <a:t>56</a:t>
            </a:fld>
            <a:endParaRPr lang="en-US"/>
          </a:p>
        </p:txBody>
      </p:sp>
    </p:spTree>
    <p:extLst>
      <p:ext uri="{BB962C8B-B14F-4D97-AF65-F5344CB8AC3E}">
        <p14:creationId xmlns:p14="http://schemas.microsoft.com/office/powerpoint/2010/main" val="10836398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549275"/>
            <a:ext cx="5575300" cy="31369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942A9736-667B-4587-A79C-8B3852B0FAB0}" type="slidenum">
              <a:rPr lang="en-US" smtClean="0"/>
              <a:t>57</a:t>
            </a:fld>
            <a:endParaRPr lang="en-US"/>
          </a:p>
        </p:txBody>
      </p:sp>
    </p:spTree>
    <p:extLst>
      <p:ext uri="{BB962C8B-B14F-4D97-AF65-F5344CB8AC3E}">
        <p14:creationId xmlns:p14="http://schemas.microsoft.com/office/powerpoint/2010/main" val="15578263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549275"/>
            <a:ext cx="5575300" cy="3136900"/>
          </a:xfrm>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5"/>
          </p:nvPr>
        </p:nvSpPr>
        <p:spPr/>
        <p:txBody>
          <a:bodyPr/>
          <a:lstStyle/>
          <a:p>
            <a:fld id="{C788F7F9-D031-4BF7-8F29-36EA3762AF9D}" type="slidenum">
              <a:rPr lang="en-US" smtClean="0"/>
              <a:t>58</a:t>
            </a:fld>
            <a:endParaRPr lang="en-US"/>
          </a:p>
        </p:txBody>
      </p:sp>
    </p:spTree>
    <p:extLst>
      <p:ext uri="{BB962C8B-B14F-4D97-AF65-F5344CB8AC3E}">
        <p14:creationId xmlns:p14="http://schemas.microsoft.com/office/powerpoint/2010/main" val="25292813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549275"/>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380502-7B00-416E-9E29-8B2928212D76}" type="slidenum">
              <a:rPr lang="en-US" smtClean="0"/>
              <a:t>59</a:t>
            </a:fld>
            <a:endParaRPr lang="en-US"/>
          </a:p>
        </p:txBody>
      </p:sp>
    </p:spTree>
    <p:extLst>
      <p:ext uri="{BB962C8B-B14F-4D97-AF65-F5344CB8AC3E}">
        <p14:creationId xmlns:p14="http://schemas.microsoft.com/office/powerpoint/2010/main" val="38221351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549275"/>
            <a:ext cx="5575300" cy="3136900"/>
          </a:xfrm>
        </p:spPr>
      </p:sp>
      <p:sp>
        <p:nvSpPr>
          <p:cNvPr id="3" name="Notes Placeholder 2"/>
          <p:cNvSpPr>
            <a:spLocks noGrp="1"/>
          </p:cNvSpPr>
          <p:nvPr>
            <p:ph type="body" idx="1"/>
          </p:nvPr>
        </p:nvSpPr>
        <p:spPr/>
        <p:txBody>
          <a:bodyPr/>
          <a:lstStyle/>
          <a:p>
            <a:pPr marL="285750" indent="-285750">
              <a:buFontTx/>
              <a:buChar char="-"/>
            </a:pPr>
            <a:endParaRPr lang="en-US" i="1" dirty="0"/>
          </a:p>
        </p:txBody>
      </p:sp>
      <p:sp>
        <p:nvSpPr>
          <p:cNvPr id="4" name="Slide Number Placeholder 3"/>
          <p:cNvSpPr>
            <a:spLocks noGrp="1"/>
          </p:cNvSpPr>
          <p:nvPr>
            <p:ph type="sldNum" sz="quarter" idx="10"/>
          </p:nvPr>
        </p:nvSpPr>
        <p:spPr/>
        <p:txBody>
          <a:bodyPr/>
          <a:lstStyle/>
          <a:p>
            <a:fld id="{C788F7F9-D031-4BF7-8F29-36EA3762AF9D}" type="slidenum">
              <a:rPr lang="en-US" smtClean="0"/>
              <a:t>60</a:t>
            </a:fld>
            <a:endParaRPr lang="en-US"/>
          </a:p>
        </p:txBody>
      </p:sp>
    </p:spTree>
    <p:extLst>
      <p:ext uri="{BB962C8B-B14F-4D97-AF65-F5344CB8AC3E}">
        <p14:creationId xmlns:p14="http://schemas.microsoft.com/office/powerpoint/2010/main" val="40505547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549275"/>
            <a:ext cx="5575300"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788F7F9-D031-4BF7-8F29-36EA3762AF9D}" type="slidenum">
              <a:rPr lang="en-US" smtClean="0"/>
              <a:t>61</a:t>
            </a:fld>
            <a:endParaRPr lang="en-US"/>
          </a:p>
        </p:txBody>
      </p:sp>
    </p:spTree>
    <p:extLst>
      <p:ext uri="{BB962C8B-B14F-4D97-AF65-F5344CB8AC3E}">
        <p14:creationId xmlns:p14="http://schemas.microsoft.com/office/powerpoint/2010/main" val="37581243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549275"/>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380502-7B00-416E-9E29-8B2928212D76}" type="slidenum">
              <a:rPr lang="en-US" smtClean="0"/>
              <a:t>62</a:t>
            </a:fld>
            <a:endParaRPr lang="en-US"/>
          </a:p>
        </p:txBody>
      </p:sp>
    </p:spTree>
    <p:extLst>
      <p:ext uri="{BB962C8B-B14F-4D97-AF65-F5344CB8AC3E}">
        <p14:creationId xmlns:p14="http://schemas.microsoft.com/office/powerpoint/2010/main" val="38213554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549275"/>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8F7F9-D031-4BF7-8F29-36EA3762AF9D}" type="slidenum">
              <a:rPr lang="en-US" smtClean="0"/>
              <a:t>63</a:t>
            </a:fld>
            <a:endParaRPr lang="en-US"/>
          </a:p>
        </p:txBody>
      </p:sp>
    </p:spTree>
    <p:extLst>
      <p:ext uri="{BB962C8B-B14F-4D97-AF65-F5344CB8AC3E}">
        <p14:creationId xmlns:p14="http://schemas.microsoft.com/office/powerpoint/2010/main" val="1933201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8F7F9-D031-4BF7-8F29-36EA3762AF9D}" type="slidenum">
              <a:rPr lang="en-US" smtClean="0"/>
              <a:t>7</a:t>
            </a:fld>
            <a:endParaRPr lang="en-US"/>
          </a:p>
        </p:txBody>
      </p:sp>
    </p:spTree>
    <p:extLst>
      <p:ext uri="{BB962C8B-B14F-4D97-AF65-F5344CB8AC3E}">
        <p14:creationId xmlns:p14="http://schemas.microsoft.com/office/powerpoint/2010/main" val="34527388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Page </a:t>
            </a:r>
            <a:fld id="{75703479-72E7-473D-BE27-614435F76E34}" type="slidenum">
              <a:rPr lang="en-US" smtClean="0"/>
              <a:pPr/>
              <a:t>64</a:t>
            </a:fld>
            <a:endParaRPr lang="en-US" dirty="0"/>
          </a:p>
        </p:txBody>
      </p:sp>
    </p:spTree>
    <p:extLst>
      <p:ext uri="{BB962C8B-B14F-4D97-AF65-F5344CB8AC3E}">
        <p14:creationId xmlns:p14="http://schemas.microsoft.com/office/powerpoint/2010/main" val="11810607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549275"/>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A380502-7B00-416E-9E29-8B2928212D76}" type="slidenum">
              <a:rPr lang="en-US" smtClean="0"/>
              <a:t>65</a:t>
            </a:fld>
            <a:endParaRPr lang="en-US"/>
          </a:p>
        </p:txBody>
      </p:sp>
    </p:spTree>
    <p:extLst>
      <p:ext uri="{BB962C8B-B14F-4D97-AF65-F5344CB8AC3E}">
        <p14:creationId xmlns:p14="http://schemas.microsoft.com/office/powerpoint/2010/main" val="14815398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549275"/>
            <a:ext cx="5575300" cy="3136900"/>
          </a:xfrm>
        </p:spPr>
      </p:sp>
      <p:sp>
        <p:nvSpPr>
          <p:cNvPr id="3" name="Notes Placeholder 2"/>
          <p:cNvSpPr>
            <a:spLocks noGrp="1"/>
          </p:cNvSpPr>
          <p:nvPr>
            <p:ph type="body" idx="1"/>
            <p:custDataLst>
              <p:tags r:id="rId1"/>
            </p:custDataLst>
          </p:nvPr>
        </p:nvSpPr>
        <p:spPr/>
        <p:txBody>
          <a:bodyPr/>
          <a:lstStyle/>
          <a:p>
            <a:pPr defTabSz="881390">
              <a:defRPr/>
            </a:pPr>
            <a:endParaRPr lang="en-US" dirty="0"/>
          </a:p>
        </p:txBody>
      </p:sp>
      <p:sp>
        <p:nvSpPr>
          <p:cNvPr id="4" name="Slide Number Placeholder 3"/>
          <p:cNvSpPr>
            <a:spLocks noGrp="1"/>
          </p:cNvSpPr>
          <p:nvPr>
            <p:ph type="sldNum" sz="quarter" idx="10"/>
          </p:nvPr>
        </p:nvSpPr>
        <p:spPr/>
        <p:txBody>
          <a:bodyPr/>
          <a:lstStyle/>
          <a:p>
            <a:pPr>
              <a:defRPr/>
            </a:pPr>
            <a:fld id="{1C4CE1D9-ED55-442B-A68F-B743719C6C88}" type="slidenum">
              <a:rPr lang="en-US" smtClean="0"/>
              <a:pPr>
                <a:defRPr/>
              </a:pPr>
              <a:t>66</a:t>
            </a:fld>
            <a:endParaRPr lang="en-US"/>
          </a:p>
        </p:txBody>
      </p:sp>
    </p:spTree>
    <p:extLst>
      <p:ext uri="{BB962C8B-B14F-4D97-AF65-F5344CB8AC3E}">
        <p14:creationId xmlns:p14="http://schemas.microsoft.com/office/powerpoint/2010/main" val="27993685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549275"/>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380502-7B00-416E-9E29-8B2928212D76}" type="slidenum">
              <a:rPr lang="en-US" smtClean="0"/>
              <a:t>67</a:t>
            </a:fld>
            <a:endParaRPr lang="en-US"/>
          </a:p>
        </p:txBody>
      </p:sp>
    </p:spTree>
    <p:extLst>
      <p:ext uri="{BB962C8B-B14F-4D97-AF65-F5344CB8AC3E}">
        <p14:creationId xmlns:p14="http://schemas.microsoft.com/office/powerpoint/2010/main" val="25437087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203200"/>
            <a:ext cx="5160962" cy="29035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4710">
              <a:defRPr/>
            </a:pPr>
            <a:r>
              <a:rPr lang="en-US" sz="1600">
                <a:solidFill>
                  <a:srgbClr val="303030">
                    <a:lumMod val="50000"/>
                    <a:lumOff val="50000"/>
                  </a:srgbClr>
                </a:solidFill>
                <a:latin typeface="Tw Cen MT Condensed" panose="020B0606020104020203" pitchFamily="34" charset="0"/>
              </a:rPr>
              <a:t>Page </a:t>
            </a:r>
            <a:fld id="{75703479-72E7-473D-BE27-614435F76E34}" type="slidenum">
              <a:rPr lang="en-US" sz="1600">
                <a:solidFill>
                  <a:srgbClr val="303030">
                    <a:lumMod val="50000"/>
                    <a:lumOff val="50000"/>
                  </a:srgbClr>
                </a:solidFill>
                <a:latin typeface="Tw Cen MT Condensed" panose="020B0606020104020203" pitchFamily="34" charset="0"/>
              </a:rPr>
              <a:pPr defTabSz="474710">
                <a:defRPr/>
              </a:pPr>
              <a:t>68</a:t>
            </a:fld>
            <a:endParaRPr lang="en-US" sz="1600" dirty="0">
              <a:solidFill>
                <a:srgbClr val="303030">
                  <a:lumMod val="50000"/>
                  <a:lumOff val="50000"/>
                </a:srgbClr>
              </a:solidFill>
              <a:latin typeface="Tw Cen MT Condensed" panose="020B0606020104020203" pitchFamily="34" charset="0"/>
            </a:endParaRPr>
          </a:p>
        </p:txBody>
      </p:sp>
    </p:spTree>
    <p:extLst>
      <p:ext uri="{BB962C8B-B14F-4D97-AF65-F5344CB8AC3E}">
        <p14:creationId xmlns:p14="http://schemas.microsoft.com/office/powerpoint/2010/main" val="15165715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8F7F9-D031-4BF7-8F29-36EA3762AF9D}" type="slidenum">
              <a:rPr lang="en-US" smtClean="0"/>
              <a:t>70</a:t>
            </a:fld>
            <a:endParaRPr lang="en-US"/>
          </a:p>
        </p:txBody>
      </p:sp>
    </p:spTree>
    <p:extLst>
      <p:ext uri="{BB962C8B-B14F-4D97-AF65-F5344CB8AC3E}">
        <p14:creationId xmlns:p14="http://schemas.microsoft.com/office/powerpoint/2010/main" val="34703318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C788F7F9-D031-4BF7-8F29-36EA3762AF9D}" type="slidenum">
              <a:rPr lang="en-US" smtClean="0"/>
              <a:t>71</a:t>
            </a:fld>
            <a:endParaRPr lang="en-US"/>
          </a:p>
        </p:txBody>
      </p:sp>
    </p:spTree>
    <p:extLst>
      <p:ext uri="{BB962C8B-B14F-4D97-AF65-F5344CB8AC3E}">
        <p14:creationId xmlns:p14="http://schemas.microsoft.com/office/powerpoint/2010/main" val="26002701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84216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22505D-1D84-4207-895F-F6B1C99CC6EB}" type="slidenum">
              <a:rPr lang="en-US" smtClean="0"/>
              <a:pPr/>
              <a:t>73</a:t>
            </a:fld>
            <a:endParaRPr lang="en-US" dirty="0"/>
          </a:p>
        </p:txBody>
      </p:sp>
    </p:spTree>
    <p:extLst>
      <p:ext uri="{BB962C8B-B14F-4D97-AF65-F5344CB8AC3E}">
        <p14:creationId xmlns:p14="http://schemas.microsoft.com/office/powerpoint/2010/main" val="14526521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4891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8F7F9-D031-4BF7-8F29-36EA3762AF9D}" type="slidenum">
              <a:rPr lang="en-US" smtClean="0"/>
              <a:t>8</a:t>
            </a:fld>
            <a:endParaRPr lang="en-US"/>
          </a:p>
        </p:txBody>
      </p:sp>
    </p:spTree>
    <p:extLst>
      <p:ext uri="{BB962C8B-B14F-4D97-AF65-F5344CB8AC3E}">
        <p14:creationId xmlns:p14="http://schemas.microsoft.com/office/powerpoint/2010/main" val="37020607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8F7F9-D031-4BF7-8F29-36EA3762AF9D}" type="slidenum">
              <a:rPr lang="en-US" smtClean="0"/>
              <a:t>75</a:t>
            </a:fld>
            <a:endParaRPr lang="en-US"/>
          </a:p>
        </p:txBody>
      </p:sp>
    </p:spTree>
    <p:extLst>
      <p:ext uri="{BB962C8B-B14F-4D97-AF65-F5344CB8AC3E}">
        <p14:creationId xmlns:p14="http://schemas.microsoft.com/office/powerpoint/2010/main" val="752374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8F7F9-D031-4BF7-8F29-36EA3762AF9D}" type="slidenum">
              <a:rPr lang="en-US" smtClean="0"/>
              <a:t>9</a:t>
            </a:fld>
            <a:endParaRPr lang="en-US"/>
          </a:p>
        </p:txBody>
      </p:sp>
    </p:spTree>
    <p:extLst>
      <p:ext uri="{BB962C8B-B14F-4D97-AF65-F5344CB8AC3E}">
        <p14:creationId xmlns:p14="http://schemas.microsoft.com/office/powerpoint/2010/main" val="1708458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8F7F9-D031-4BF7-8F29-36EA3762AF9D}" type="slidenum">
              <a:rPr lang="en-US" smtClean="0"/>
              <a:t>10</a:t>
            </a:fld>
            <a:endParaRPr lang="en-US"/>
          </a:p>
        </p:txBody>
      </p:sp>
    </p:spTree>
    <p:extLst>
      <p:ext uri="{BB962C8B-B14F-4D97-AF65-F5344CB8AC3E}">
        <p14:creationId xmlns:p14="http://schemas.microsoft.com/office/powerpoint/2010/main" val="460250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EA1AB-09E6-4EFD-AE90-E54DEC6ABE7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66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EA1AB-09E6-4EFD-AE90-E54DEC6ABE74}" type="slidenum">
              <a:rPr lang="en-US" smtClean="0"/>
              <a:t>‹#›</a:t>
            </a:fld>
            <a:endParaRPr lang="en-US"/>
          </a:p>
        </p:txBody>
      </p:sp>
    </p:spTree>
    <p:extLst>
      <p:ext uri="{BB962C8B-B14F-4D97-AF65-F5344CB8AC3E}">
        <p14:creationId xmlns:p14="http://schemas.microsoft.com/office/powerpoint/2010/main" val="3551241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EA1AB-09E6-4EFD-AE90-E54DEC6ABE74}" type="slidenum">
              <a:rPr lang="en-US" smtClean="0"/>
              <a:t>‹#›</a:t>
            </a:fld>
            <a:endParaRPr lang="en-US"/>
          </a:p>
        </p:txBody>
      </p:sp>
    </p:spTree>
    <p:extLst>
      <p:ext uri="{BB962C8B-B14F-4D97-AF65-F5344CB8AC3E}">
        <p14:creationId xmlns:p14="http://schemas.microsoft.com/office/powerpoint/2010/main" val="1998047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182880" tIns="182880" rIns="182880" bIns="182880"/>
          <a:lstStyle>
            <a:lvl1pPr>
              <a:defRPr cap="none" baseline="0"/>
            </a:lvl1pPr>
          </a:lstStyle>
          <a:p>
            <a:r>
              <a:rPr lang="en-US" dirty="0"/>
              <a:t>Click to edit Master title style</a:t>
            </a:r>
          </a:p>
        </p:txBody>
      </p:sp>
      <p:sp>
        <p:nvSpPr>
          <p:cNvPr id="8" name="Content Placeholder 7"/>
          <p:cNvSpPr>
            <a:spLocks noGrp="1"/>
          </p:cNvSpPr>
          <p:nvPr>
            <p:ph sz="quarter" idx="10"/>
          </p:nvPr>
        </p:nvSpPr>
        <p:spPr>
          <a:xfrm>
            <a:off x="627322" y="2105024"/>
            <a:ext cx="10972800" cy="44021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1770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1078464" cy="533400"/>
          </a:xfrm>
        </p:spPr>
        <p:txBody>
          <a:bodyPr/>
          <a:lstStyle>
            <a:lvl1pPr>
              <a:defRPr baseline="0">
                <a:solidFill>
                  <a:srgbClr val="5A5A5A"/>
                </a:solidFill>
              </a:defRPr>
            </a:lvl1pPr>
          </a:lstStyle>
          <a:p>
            <a:r>
              <a:rPr lang="en-US"/>
              <a:t>Click to edit Master title style</a:t>
            </a:r>
            <a:endParaRPr lang="en-US" dirty="0"/>
          </a:p>
        </p:txBody>
      </p:sp>
      <p:sp>
        <p:nvSpPr>
          <p:cNvPr id="8" name="Content Placeholder 7"/>
          <p:cNvSpPr>
            <a:spLocks noGrp="1"/>
          </p:cNvSpPr>
          <p:nvPr>
            <p:ph sz="quarter" idx="13"/>
          </p:nvPr>
        </p:nvSpPr>
        <p:spPr>
          <a:xfrm>
            <a:off x="711200" y="1219200"/>
            <a:ext cx="10871200" cy="4724400"/>
          </a:xfrm>
        </p:spPr>
        <p:txBody>
          <a:bodyPr/>
          <a:lstStyle>
            <a:lvl1pPr>
              <a:buFont typeface="Wingdings 2" pitchFamily="18" charset="2"/>
              <a:buChar char="¤"/>
              <a:defRPr/>
            </a:lvl1pPr>
            <a:lvl2pPr>
              <a:buFont typeface="Wingdings" pitchFamily="2" charset="2"/>
              <a:buChar char="£"/>
              <a:defRPr/>
            </a:lvl2pPr>
            <a:lvl4pPr>
              <a:buFont typeface="Wingdings 2" pitchFamily="18" charset="2"/>
              <a:buChar char=""/>
              <a:defRPr/>
            </a:lvl4pPr>
            <a:lvl5pPr>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smtClean="0"/>
            </a:lvl1pPr>
          </a:lstStyle>
          <a:p>
            <a:pPr>
              <a:defRPr/>
            </a:pPr>
            <a:endParaRPr lang="en-US" altLang="en-US"/>
          </a:p>
        </p:txBody>
      </p:sp>
      <p:sp>
        <p:nvSpPr>
          <p:cNvPr id="5" name="Slide Number Placeholder 5"/>
          <p:cNvSpPr>
            <a:spLocks noGrp="1"/>
          </p:cNvSpPr>
          <p:nvPr>
            <p:ph type="sldNum" sz="quarter" idx="15"/>
          </p:nvPr>
        </p:nvSpPr>
        <p:spPr/>
        <p:txBody>
          <a:bodyPr/>
          <a:lstStyle>
            <a:lvl1pPr>
              <a:defRPr smtClean="0"/>
            </a:lvl1pPr>
          </a:lstStyle>
          <a:p>
            <a:pPr>
              <a:defRPr/>
            </a:pPr>
            <a:fld id="{AD711519-F99E-4C74-974C-4C83FD5DA254}" type="slidenum">
              <a:rPr lang="en-US" altLang="en-US"/>
              <a:pPr>
                <a:defRPr/>
              </a:pPr>
              <a:t>‹#›</a:t>
            </a:fld>
            <a:endParaRPr lang="en-US" altLang="en-US"/>
          </a:p>
        </p:txBody>
      </p:sp>
    </p:spTree>
    <p:extLst>
      <p:ext uri="{BB962C8B-B14F-4D97-AF65-F5344CB8AC3E}">
        <p14:creationId xmlns:p14="http://schemas.microsoft.com/office/powerpoint/2010/main" val="1741992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0" name="Rectangle 9"/>
          <p:cNvSpPr/>
          <p:nvPr userDrawn="1"/>
        </p:nvSpPr>
        <p:spPr>
          <a:xfrm>
            <a:off x="256673" y="5341121"/>
            <a:ext cx="11713464" cy="1240153"/>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Bahnschrift SemiBold SemiConden" panose="020B0502040204020203" pitchFamily="34" charset="0"/>
            </a:endParaRPr>
          </a:p>
        </p:txBody>
      </p:sp>
      <p:sp>
        <p:nvSpPr>
          <p:cNvPr id="9" name="Rectangle 8"/>
          <p:cNvSpPr/>
          <p:nvPr userDrawn="1"/>
        </p:nvSpPr>
        <p:spPr>
          <a:xfrm>
            <a:off x="256673" y="2122070"/>
            <a:ext cx="11713464" cy="301190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Bahnschrift SemiBold SemiConden" panose="020B0502040204020203" pitchFamily="34" charset="0"/>
            </a:endParaRPr>
          </a:p>
        </p:txBody>
      </p:sp>
      <p:sp>
        <p:nvSpPr>
          <p:cNvPr id="2" name="Title 1"/>
          <p:cNvSpPr>
            <a:spLocks noGrp="1"/>
          </p:cNvSpPr>
          <p:nvPr>
            <p:ph type="ctrTitle" hasCustomPrompt="1"/>
          </p:nvPr>
        </p:nvSpPr>
        <p:spPr>
          <a:xfrm>
            <a:off x="584475" y="2417763"/>
            <a:ext cx="11057860" cy="2078037"/>
          </a:xfrm>
        </p:spPr>
        <p:txBody>
          <a:bodyPr anchor="ctr">
            <a:normAutofit/>
          </a:bodyPr>
          <a:lstStyle>
            <a:lvl1pPr algn="ctr">
              <a:defRPr sz="6000"/>
            </a:lvl1pPr>
          </a:lstStyle>
          <a:p>
            <a:r>
              <a:rPr lang="en-US" dirty="0"/>
              <a:t>Section title goes here</a:t>
            </a:r>
          </a:p>
        </p:txBody>
      </p:sp>
    </p:spTree>
    <p:extLst>
      <p:ext uri="{BB962C8B-B14F-4D97-AF65-F5344CB8AC3E}">
        <p14:creationId xmlns:p14="http://schemas.microsoft.com/office/powerpoint/2010/main" val="3143956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09600" y="6248400"/>
            <a:ext cx="10972800" cy="457200"/>
          </a:xfrm>
        </p:spPr>
        <p:txBody>
          <a:bodyPr/>
          <a:lstStyle>
            <a:lvl1pPr marL="0" indent="0">
              <a:buNone/>
              <a:defRPr sz="1600" b="0"/>
            </a:lvl1pPr>
          </a:lstStyle>
          <a:p>
            <a:pPr lvl="0"/>
            <a:r>
              <a:rPr lang="en-US"/>
              <a:t>Click to edit Master text styles</a:t>
            </a:r>
          </a:p>
        </p:txBody>
      </p:sp>
      <p:sp>
        <p:nvSpPr>
          <p:cNvPr id="11" name="Slide Number Placeholder 5"/>
          <p:cNvSpPr>
            <a:spLocks noGrp="1"/>
          </p:cNvSpPr>
          <p:nvPr>
            <p:ph type="sldNum" sz="quarter" idx="14"/>
          </p:nvPr>
        </p:nvSpPr>
        <p:spPr>
          <a:xfrm>
            <a:off x="9042400" y="6248400"/>
            <a:ext cx="2540000" cy="457200"/>
          </a:xfrm>
          <a:prstGeom prst="rect">
            <a:avLst/>
          </a:prstGeom>
        </p:spPr>
        <p:txBody>
          <a:bodyPr/>
          <a:lstStyle>
            <a:lvl1pPr eaLnBrk="0" hangingPunct="0">
              <a:defRPr/>
            </a:lvl1pPr>
          </a:lstStyle>
          <a:p>
            <a:pPr>
              <a:defRPr/>
            </a:pPr>
            <a:fld id="{B299AAA8-2BC9-4A98-BAB4-4DE1391CD7E2}" type="slidenum">
              <a:rPr lang="en-US"/>
              <a:pPr>
                <a:defRPr/>
              </a:pPr>
              <a:t>‹#›</a:t>
            </a:fld>
            <a:endParaRPr lang="en-US"/>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06813" y="5979941"/>
            <a:ext cx="1170747" cy="878060"/>
          </a:xfrm>
          <a:prstGeom prst="rect">
            <a:avLst/>
          </a:prstGeom>
        </p:spPr>
      </p:pic>
    </p:spTree>
    <p:extLst>
      <p:ext uri="{BB962C8B-B14F-4D97-AF65-F5344CB8AC3E}">
        <p14:creationId xmlns:p14="http://schemas.microsoft.com/office/powerpoint/2010/main" val="4075559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0614369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88145024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609585" indent="-609585">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1219170" indent="-609585">
              <a:buClr>
                <a:srgbClr val="005984"/>
              </a:buClr>
              <a:buSzPct val="100000"/>
              <a:buFont typeface="Wingdings" panose="05000000000000000000" pitchFamily="2" charset="2"/>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descr="graphic" title="footer"/>
          <p:cNvPicPr/>
          <p:nvPr userDrawn="1"/>
        </p:nvPicPr>
        <p:blipFill>
          <a:blip r:embed="rId2" cstate="print">
            <a:extLst>
              <a:ext uri="{28A0092B-C50C-407E-A947-70E740481C1C}">
                <a14:useLocalDpi xmlns:a14="http://schemas.microsoft.com/office/drawing/2010/main" val="0"/>
              </a:ext>
            </a:extLst>
          </a:blip>
          <a:stretch>
            <a:fillRect/>
          </a:stretch>
        </p:blipFill>
        <p:spPr>
          <a:xfrm>
            <a:off x="0" y="6689514"/>
            <a:ext cx="12192000" cy="168487"/>
          </a:xfrm>
          <a:prstGeom prst="rect">
            <a:avLst/>
          </a:prstGeom>
        </p:spPr>
      </p:pic>
    </p:spTree>
    <p:extLst>
      <p:ext uri="{BB962C8B-B14F-4D97-AF65-F5344CB8AC3E}">
        <p14:creationId xmlns:p14="http://schemas.microsoft.com/office/powerpoint/2010/main" val="151160306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Header Only Slide">
  <p:cSld name="Header Only Slide">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08000" y="355847"/>
            <a:ext cx="11175013" cy="105439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lt1"/>
              </a:buClr>
              <a:buSzPts val="3600"/>
              <a:buFont typeface="Source Sans Pr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624679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EA1AB-09E6-4EFD-AE90-E54DEC6ABE74}" type="slidenum">
              <a:rPr lang="en-US" smtClean="0"/>
              <a:t>‹#›</a:t>
            </a:fld>
            <a:endParaRPr lang="en-US"/>
          </a:p>
        </p:txBody>
      </p:sp>
    </p:spTree>
    <p:extLst>
      <p:ext uri="{BB962C8B-B14F-4D97-AF65-F5344CB8AC3E}">
        <p14:creationId xmlns:p14="http://schemas.microsoft.com/office/powerpoint/2010/main" val="2300909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800" y="304800"/>
            <a:ext cx="11353800" cy="990600"/>
          </a:xfrm>
          <a:prstGeom prst="rect">
            <a:avLst/>
          </a:prstGeom>
        </p:spPr>
        <p:txBody>
          <a:bodyPr anchor="ctr" anchorCtr="0">
            <a:normAutofit/>
          </a:bodyPr>
          <a:lstStyle>
            <a:lvl1pPr>
              <a:defRPr sz="2800" baseline="0">
                <a:solidFill>
                  <a:schemeClr val="bg1"/>
                </a:solidFill>
              </a:defRPr>
            </a:lvl1pPr>
          </a:lstStyle>
          <a:p>
            <a:r>
              <a:rPr lang="en-US" dirty="0"/>
              <a:t>Text Slide: click to add title</a:t>
            </a:r>
          </a:p>
        </p:txBody>
      </p:sp>
      <p:sp>
        <p:nvSpPr>
          <p:cNvPr id="4" name="Content Placeholder 3"/>
          <p:cNvSpPr>
            <a:spLocks noGrp="1"/>
          </p:cNvSpPr>
          <p:nvPr>
            <p:ph sz="half" idx="2" hasCustomPrompt="1"/>
          </p:nvPr>
        </p:nvSpPr>
        <p:spPr>
          <a:xfrm>
            <a:off x="431800" y="1587500"/>
            <a:ext cx="11353800" cy="4800600"/>
          </a:xfrm>
          <a:prstGeom prst="rect">
            <a:avLst/>
          </a:prstGeom>
        </p:spPr>
        <p:txBody>
          <a:bodyPr anchor="t" anchorCtr="0">
            <a:normAutofit/>
          </a:bodyPr>
          <a:lstStyle>
            <a:lvl1pPr marL="228600" indent="-228600">
              <a:lnSpc>
                <a:spcPts val="2800"/>
              </a:lnSpc>
              <a:spcBef>
                <a:spcPts val="800"/>
              </a:spcBef>
              <a:buClr>
                <a:schemeClr val="tx2"/>
              </a:buClr>
              <a:defRPr sz="2400">
                <a:solidFill>
                  <a:srgbClr val="000000"/>
                </a:solidFill>
              </a:defRPr>
            </a:lvl1pPr>
            <a:lvl2pPr marL="400050" indent="-171450">
              <a:lnSpc>
                <a:spcPts val="2800"/>
              </a:lnSpc>
              <a:spcBef>
                <a:spcPts val="800"/>
              </a:spcBef>
              <a:buClr>
                <a:schemeClr val="tx2"/>
              </a:buClr>
              <a:buFont typeface="Arial" pitchFamily="34" charset="0"/>
              <a:buChar char="-"/>
              <a:defRPr sz="2400">
                <a:solidFill>
                  <a:srgbClr val="000000"/>
                </a:solidFill>
              </a:defRPr>
            </a:lvl2pPr>
            <a:lvl3pPr>
              <a:lnSpc>
                <a:spcPts val="2800"/>
              </a:lnSpc>
              <a:spcBef>
                <a:spcPts val="800"/>
              </a:spcBef>
              <a:defRPr sz="16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edit first level text</a:t>
            </a:r>
          </a:p>
          <a:p>
            <a:pPr lvl="1"/>
            <a:r>
              <a:rPr lang="en-US" dirty="0"/>
              <a:t>Second level</a:t>
            </a:r>
          </a:p>
        </p:txBody>
      </p:sp>
      <p:sp>
        <p:nvSpPr>
          <p:cNvPr id="9" name="Content Placeholder 4"/>
          <p:cNvSpPr>
            <a:spLocks noGrp="1"/>
          </p:cNvSpPr>
          <p:nvPr>
            <p:ph sz="quarter" idx="13" hasCustomPrompt="1"/>
          </p:nvPr>
        </p:nvSpPr>
        <p:spPr>
          <a:xfrm>
            <a:off x="406402" y="6461760"/>
            <a:ext cx="9843005"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89070280"/>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Slide">
    <p:spTree>
      <p:nvGrpSpPr>
        <p:cNvPr id="1" name=""/>
        <p:cNvGrpSpPr/>
        <p:nvPr/>
      </p:nvGrpSpPr>
      <p:grpSpPr>
        <a:xfrm>
          <a:off x="0" y="0"/>
          <a:ext cx="0" cy="0"/>
          <a:chOff x="0" y="0"/>
          <a:chExt cx="0" cy="0"/>
        </a:xfrm>
      </p:grpSpPr>
      <p:sp>
        <p:nvSpPr>
          <p:cNvPr id="11" name="Rectangle 10"/>
          <p:cNvSpPr/>
          <p:nvPr userDrawn="1"/>
        </p:nvSpPr>
        <p:spPr>
          <a:xfrm>
            <a:off x="0" y="5913067"/>
            <a:ext cx="12192000" cy="9449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Rectangle 1"/>
          <p:cNvSpPr/>
          <p:nvPr userDrawn="1"/>
        </p:nvSpPr>
        <p:spPr>
          <a:xfrm>
            <a:off x="0" y="0"/>
            <a:ext cx="121920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Rectangle 2"/>
          <p:cNvSpPr/>
          <p:nvPr userDrawn="1"/>
        </p:nvSpPr>
        <p:spPr>
          <a:xfrm>
            <a:off x="0" y="1107721"/>
            <a:ext cx="12192000" cy="4805347"/>
          </a:xfrm>
          <a:prstGeom prst="rect">
            <a:avLst/>
          </a:prstGeom>
          <a:gradFill>
            <a:gsLst>
              <a:gs pos="100000">
                <a:srgbClr val="0B455A"/>
              </a:gs>
              <a:gs pos="0">
                <a:srgbClr val="05243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Rectangle 16"/>
          <p:cNvSpPr/>
          <p:nvPr userDrawn="1"/>
        </p:nvSpPr>
        <p:spPr>
          <a:xfrm>
            <a:off x="6461760" y="1107720"/>
            <a:ext cx="5730240" cy="4800600"/>
          </a:xfrm>
          <a:prstGeom prst="rect">
            <a:avLst/>
          </a:prstGeom>
          <a:blipFill dpi="0" rotWithShape="1">
            <a:blip r:embed="rId2">
              <a:alphaModFix amt="70000"/>
            </a:blip>
            <a:srcRect/>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7" name="Rectangle 146"/>
          <p:cNvSpPr/>
          <p:nvPr userDrawn="1"/>
        </p:nvSpPr>
        <p:spPr>
          <a:xfrm>
            <a:off x="0" y="1107721"/>
            <a:ext cx="12192000" cy="4805347"/>
          </a:xfrm>
          <a:prstGeom prst="rect">
            <a:avLst/>
          </a:prstGeom>
          <a:gradFill>
            <a:gsLst>
              <a:gs pos="100000">
                <a:srgbClr val="0B455A">
                  <a:alpha val="0"/>
                </a:srgbClr>
              </a:gs>
              <a:gs pos="0">
                <a:srgbClr val="052431"/>
              </a:gs>
              <a:gs pos="60000">
                <a:srgbClr val="0B455A"/>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
        <p:nvSpPr>
          <p:cNvPr id="7" name="Title 5"/>
          <p:cNvSpPr txBox="1">
            <a:spLocks/>
          </p:cNvSpPr>
          <p:nvPr userDrawn="1"/>
        </p:nvSpPr>
        <p:spPr>
          <a:xfrm>
            <a:off x="0" y="914400"/>
            <a:ext cx="12192000" cy="228600"/>
          </a:xfrm>
          <a:prstGeom prst="rect">
            <a:avLst/>
          </a:prstGeom>
          <a:solidFill>
            <a:srgbClr val="008094"/>
          </a:solidFill>
        </p:spPr>
        <p:txBody>
          <a:bodyPr anchor="ctr" anchorCtr="0">
            <a:normAutofit fontScale="47500" lnSpcReduction="20000"/>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z="2000" i="1" dirty="0">
                <a:solidFill>
                  <a:srgbClr val="FFFFFF"/>
                </a:solidFill>
              </a:rPr>
              <a:t>      </a:t>
            </a:r>
          </a:p>
        </p:txBody>
      </p:sp>
      <p:sp>
        <p:nvSpPr>
          <p:cNvPr id="247" name="Text Placeholder 18"/>
          <p:cNvSpPr>
            <a:spLocks noGrp="1"/>
          </p:cNvSpPr>
          <p:nvPr userDrawn="1">
            <p:ph type="body" sz="quarter" idx="10" hasCustomPrompt="1"/>
          </p:nvPr>
        </p:nvSpPr>
        <p:spPr>
          <a:xfrm>
            <a:off x="574520" y="5162255"/>
            <a:ext cx="8778240" cy="545592"/>
          </a:xfrm>
          <a:prstGeom prst="rect">
            <a:avLst/>
          </a:prstGeom>
        </p:spPr>
        <p:txBody>
          <a:bodyPr vert="horz" anchor="ctr"/>
          <a:lstStyle>
            <a:lvl1pPr marL="0" indent="0">
              <a:spcBef>
                <a:spcPts val="0"/>
              </a:spcBef>
              <a:buNone/>
              <a:defRPr sz="1400" baseline="0">
                <a:solidFill>
                  <a:schemeClr val="accent5">
                    <a:lumMod val="20000"/>
                    <a:lumOff val="80000"/>
                  </a:schemeClr>
                </a:solidFill>
                <a:latin typeface="Arial"/>
              </a:defRPr>
            </a:lvl1pPr>
          </a:lstStyle>
          <a:p>
            <a:pPr lvl="0"/>
            <a:r>
              <a:rPr lang="en-US" dirty="0"/>
              <a:t>Add Last Updated</a:t>
            </a:r>
          </a:p>
        </p:txBody>
      </p:sp>
      <p:sp>
        <p:nvSpPr>
          <p:cNvPr id="15" name="Text Placeholder 18"/>
          <p:cNvSpPr>
            <a:spLocks noGrp="1"/>
          </p:cNvSpPr>
          <p:nvPr userDrawn="1">
            <p:ph type="body" sz="quarter" idx="11" hasCustomPrompt="1"/>
          </p:nvPr>
        </p:nvSpPr>
        <p:spPr>
          <a:xfrm>
            <a:off x="574520" y="3429000"/>
            <a:ext cx="8778240" cy="1143000"/>
          </a:xfrm>
          <a:prstGeom prst="rect">
            <a:avLst/>
          </a:prstGeom>
        </p:spPr>
        <p:txBody>
          <a:bodyPr vert="horz" anchor="t" anchorCtr="0"/>
          <a:lstStyle>
            <a:lvl1pPr marL="0" indent="0">
              <a:spcBef>
                <a:spcPts val="0"/>
              </a:spcBef>
              <a:buNone/>
              <a:defRPr sz="1800" baseline="0">
                <a:solidFill>
                  <a:srgbClr val="FFFFFF"/>
                </a:solidFill>
                <a:latin typeface="Arial"/>
              </a:defRPr>
            </a:lvl1pPr>
          </a:lstStyle>
          <a:p>
            <a:pPr lvl="0"/>
            <a:r>
              <a:rPr lang="en-US" dirty="0"/>
              <a:t>Add Author Information</a:t>
            </a:r>
          </a:p>
        </p:txBody>
      </p:sp>
      <p:sp>
        <p:nvSpPr>
          <p:cNvPr id="16" name="Text Placeholder 18"/>
          <p:cNvSpPr>
            <a:spLocks noGrp="1"/>
          </p:cNvSpPr>
          <p:nvPr userDrawn="1">
            <p:ph type="body" sz="quarter" idx="12" hasCustomPrompt="1"/>
          </p:nvPr>
        </p:nvSpPr>
        <p:spPr>
          <a:xfrm>
            <a:off x="574520" y="2057400"/>
            <a:ext cx="11086592" cy="1143000"/>
          </a:xfrm>
          <a:prstGeom prst="rect">
            <a:avLst/>
          </a:prstGeom>
        </p:spPr>
        <p:txBody>
          <a:bodyPr vert="horz" anchor="t" anchorCtr="0"/>
          <a:lstStyle>
            <a:lvl1pPr marL="0" indent="0">
              <a:spcBef>
                <a:spcPts val="0"/>
              </a:spcBef>
              <a:buNone/>
              <a:defRPr sz="3200" baseline="0">
                <a:solidFill>
                  <a:srgbClr val="FFFFFF"/>
                </a:solidFill>
                <a:latin typeface="Arial"/>
              </a:defRPr>
            </a:lvl1pPr>
          </a:lstStyle>
          <a:p>
            <a:pPr lvl="0"/>
            <a:r>
              <a:rPr lang="en-US" dirty="0"/>
              <a:t>Add Title</a:t>
            </a:r>
          </a:p>
        </p:txBody>
      </p:sp>
      <p:grpSp>
        <p:nvGrpSpPr>
          <p:cNvPr id="86" name="Logo"/>
          <p:cNvGrpSpPr>
            <a:grpSpLocks noChangeAspect="1"/>
          </p:cNvGrpSpPr>
          <p:nvPr userDrawn="1"/>
        </p:nvGrpSpPr>
        <p:grpSpPr bwMode="auto">
          <a:xfrm>
            <a:off x="304719" y="304967"/>
            <a:ext cx="1219200" cy="497407"/>
            <a:chOff x="2976" y="1823"/>
            <a:chExt cx="2570" cy="1398"/>
          </a:xfrm>
        </p:grpSpPr>
        <p:sp>
          <p:nvSpPr>
            <p:cNvPr id="87" name="Freeform 86"/>
            <p:cNvSpPr>
              <a:spLocks noEditPoints="1"/>
            </p:cNvSpPr>
            <p:nvPr/>
          </p:nvSpPr>
          <p:spPr bwMode="auto">
            <a:xfrm>
              <a:off x="2976" y="1823"/>
              <a:ext cx="2570" cy="1398"/>
            </a:xfrm>
            <a:custGeom>
              <a:avLst/>
              <a:gdLst>
                <a:gd name="T0" fmla="*/ 4267 w 4267"/>
                <a:gd name="T1" fmla="*/ 0 h 2314"/>
                <a:gd name="T2" fmla="*/ 4267 w 4267"/>
                <a:gd name="T3" fmla="*/ 0 h 2314"/>
                <a:gd name="T4" fmla="*/ 1 w 4267"/>
                <a:gd name="T5" fmla="*/ 0 h 2314"/>
                <a:gd name="T6" fmla="*/ 1 w 4267"/>
                <a:gd name="T7" fmla="*/ 1426 h 2314"/>
                <a:gd name="T8" fmla="*/ 0 w 4267"/>
                <a:gd name="T9" fmla="*/ 1430 h 2314"/>
                <a:gd name="T10" fmla="*/ 0 w 4267"/>
                <a:gd name="T11" fmla="*/ 2314 h 2314"/>
                <a:gd name="T12" fmla="*/ 4263 w 4267"/>
                <a:gd name="T13" fmla="*/ 2314 h 2314"/>
                <a:gd name="T14" fmla="*/ 4263 w 4267"/>
                <a:gd name="T15" fmla="*/ 2314 h 2314"/>
                <a:gd name="T16" fmla="*/ 4267 w 4267"/>
                <a:gd name="T17" fmla="*/ 2314 h 2314"/>
                <a:gd name="T18" fmla="*/ 4267 w 4267"/>
                <a:gd name="T19" fmla="*/ 0 h 2314"/>
                <a:gd name="T20" fmla="*/ 4214 w 4267"/>
                <a:gd name="T21" fmla="*/ 52 h 2314"/>
                <a:gd name="T22" fmla="*/ 4214 w 4267"/>
                <a:gd name="T23" fmla="*/ 52 h 2314"/>
                <a:gd name="T24" fmla="*/ 4214 w 4267"/>
                <a:gd name="T25" fmla="*/ 1308 h 2314"/>
                <a:gd name="T26" fmla="*/ 3968 w 4267"/>
                <a:gd name="T27" fmla="*/ 1242 h 2314"/>
                <a:gd name="T28" fmla="*/ 3712 w 4267"/>
                <a:gd name="T29" fmla="*/ 1079 h 2314"/>
                <a:gd name="T30" fmla="*/ 3405 w 4267"/>
                <a:gd name="T31" fmla="*/ 946 h 2314"/>
                <a:gd name="T32" fmla="*/ 3085 w 4267"/>
                <a:gd name="T33" fmla="*/ 786 h 2314"/>
                <a:gd name="T34" fmla="*/ 2885 w 4267"/>
                <a:gd name="T35" fmla="*/ 626 h 2314"/>
                <a:gd name="T36" fmla="*/ 2672 w 4267"/>
                <a:gd name="T37" fmla="*/ 466 h 2314"/>
                <a:gd name="T38" fmla="*/ 2298 w 4267"/>
                <a:gd name="T39" fmla="*/ 466 h 2314"/>
                <a:gd name="T40" fmla="*/ 2098 w 4267"/>
                <a:gd name="T41" fmla="*/ 426 h 2314"/>
                <a:gd name="T42" fmla="*/ 1885 w 4267"/>
                <a:gd name="T43" fmla="*/ 452 h 2314"/>
                <a:gd name="T44" fmla="*/ 1712 w 4267"/>
                <a:gd name="T45" fmla="*/ 399 h 2314"/>
                <a:gd name="T46" fmla="*/ 1565 w 4267"/>
                <a:gd name="T47" fmla="*/ 506 h 2314"/>
                <a:gd name="T48" fmla="*/ 1325 w 4267"/>
                <a:gd name="T49" fmla="*/ 599 h 2314"/>
                <a:gd name="T50" fmla="*/ 1125 w 4267"/>
                <a:gd name="T51" fmla="*/ 772 h 2314"/>
                <a:gd name="T52" fmla="*/ 965 w 4267"/>
                <a:gd name="T53" fmla="*/ 932 h 2314"/>
                <a:gd name="T54" fmla="*/ 818 w 4267"/>
                <a:gd name="T55" fmla="*/ 1079 h 2314"/>
                <a:gd name="T56" fmla="*/ 525 w 4267"/>
                <a:gd name="T57" fmla="*/ 1199 h 2314"/>
                <a:gd name="T58" fmla="*/ 312 w 4267"/>
                <a:gd name="T59" fmla="*/ 1252 h 2314"/>
                <a:gd name="T60" fmla="*/ 54 w 4267"/>
                <a:gd name="T61" fmla="*/ 1366 h 2314"/>
                <a:gd name="T62" fmla="*/ 54 w 4267"/>
                <a:gd name="T63" fmla="*/ 52 h 2314"/>
                <a:gd name="T64" fmla="*/ 4214 w 4267"/>
                <a:gd name="T65" fmla="*/ 52 h 2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67" h="2314">
                  <a:moveTo>
                    <a:pt x="4267" y="0"/>
                  </a:moveTo>
                  <a:lnTo>
                    <a:pt x="4267" y="0"/>
                  </a:lnTo>
                  <a:lnTo>
                    <a:pt x="1" y="0"/>
                  </a:lnTo>
                  <a:lnTo>
                    <a:pt x="1" y="1426"/>
                  </a:lnTo>
                  <a:cubicBezTo>
                    <a:pt x="0" y="1428"/>
                    <a:pt x="0" y="1429"/>
                    <a:pt x="0" y="1430"/>
                  </a:cubicBezTo>
                  <a:lnTo>
                    <a:pt x="0" y="2314"/>
                  </a:lnTo>
                  <a:lnTo>
                    <a:pt x="4263" y="2314"/>
                  </a:lnTo>
                  <a:lnTo>
                    <a:pt x="4263" y="2314"/>
                  </a:lnTo>
                  <a:lnTo>
                    <a:pt x="4267" y="2314"/>
                  </a:lnTo>
                  <a:lnTo>
                    <a:pt x="4267" y="0"/>
                  </a:lnTo>
                  <a:close/>
                  <a:moveTo>
                    <a:pt x="4214" y="52"/>
                  </a:moveTo>
                  <a:lnTo>
                    <a:pt x="4214" y="52"/>
                  </a:lnTo>
                  <a:lnTo>
                    <a:pt x="4214" y="1308"/>
                  </a:lnTo>
                  <a:cubicBezTo>
                    <a:pt x="4161" y="1284"/>
                    <a:pt x="4070" y="1250"/>
                    <a:pt x="3968" y="1242"/>
                  </a:cubicBezTo>
                  <a:cubicBezTo>
                    <a:pt x="3876" y="1162"/>
                    <a:pt x="3760" y="1079"/>
                    <a:pt x="3712" y="1079"/>
                  </a:cubicBezTo>
                  <a:cubicBezTo>
                    <a:pt x="3618" y="1079"/>
                    <a:pt x="3498" y="972"/>
                    <a:pt x="3405" y="946"/>
                  </a:cubicBezTo>
                  <a:cubicBezTo>
                    <a:pt x="3312" y="919"/>
                    <a:pt x="3165" y="812"/>
                    <a:pt x="3085" y="786"/>
                  </a:cubicBezTo>
                  <a:cubicBezTo>
                    <a:pt x="3005" y="759"/>
                    <a:pt x="2952" y="652"/>
                    <a:pt x="2885" y="626"/>
                  </a:cubicBezTo>
                  <a:cubicBezTo>
                    <a:pt x="2818" y="599"/>
                    <a:pt x="2725" y="466"/>
                    <a:pt x="2672" y="466"/>
                  </a:cubicBezTo>
                  <a:cubicBezTo>
                    <a:pt x="2618" y="466"/>
                    <a:pt x="2338" y="479"/>
                    <a:pt x="2298" y="466"/>
                  </a:cubicBezTo>
                  <a:cubicBezTo>
                    <a:pt x="2258" y="452"/>
                    <a:pt x="2138" y="426"/>
                    <a:pt x="2098" y="426"/>
                  </a:cubicBezTo>
                  <a:cubicBezTo>
                    <a:pt x="2058" y="426"/>
                    <a:pt x="1938" y="452"/>
                    <a:pt x="1885" y="452"/>
                  </a:cubicBezTo>
                  <a:cubicBezTo>
                    <a:pt x="1830" y="452"/>
                    <a:pt x="1752" y="399"/>
                    <a:pt x="1712" y="399"/>
                  </a:cubicBezTo>
                  <a:cubicBezTo>
                    <a:pt x="1672" y="399"/>
                    <a:pt x="1618" y="479"/>
                    <a:pt x="1565" y="506"/>
                  </a:cubicBezTo>
                  <a:cubicBezTo>
                    <a:pt x="1512" y="532"/>
                    <a:pt x="1432" y="532"/>
                    <a:pt x="1325" y="599"/>
                  </a:cubicBezTo>
                  <a:cubicBezTo>
                    <a:pt x="1218" y="666"/>
                    <a:pt x="1178" y="772"/>
                    <a:pt x="1125" y="772"/>
                  </a:cubicBezTo>
                  <a:cubicBezTo>
                    <a:pt x="1072" y="772"/>
                    <a:pt x="992" y="892"/>
                    <a:pt x="965" y="932"/>
                  </a:cubicBezTo>
                  <a:cubicBezTo>
                    <a:pt x="938" y="972"/>
                    <a:pt x="925" y="986"/>
                    <a:pt x="818" y="1079"/>
                  </a:cubicBezTo>
                  <a:cubicBezTo>
                    <a:pt x="712" y="1172"/>
                    <a:pt x="592" y="1172"/>
                    <a:pt x="525" y="1199"/>
                  </a:cubicBezTo>
                  <a:cubicBezTo>
                    <a:pt x="458" y="1226"/>
                    <a:pt x="312" y="1252"/>
                    <a:pt x="312" y="1252"/>
                  </a:cubicBezTo>
                  <a:cubicBezTo>
                    <a:pt x="312" y="1252"/>
                    <a:pt x="144" y="1303"/>
                    <a:pt x="54" y="1366"/>
                  </a:cubicBezTo>
                  <a:lnTo>
                    <a:pt x="54" y="52"/>
                  </a:lnTo>
                  <a:lnTo>
                    <a:pt x="4214" y="52"/>
                  </a:lnTo>
                  <a:close/>
                </a:path>
              </a:pathLst>
            </a:custGeom>
            <a:solidFill>
              <a:srgbClr val="153C4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8" name="Freeform 87"/>
            <p:cNvSpPr>
              <a:spLocks/>
            </p:cNvSpPr>
            <p:nvPr/>
          </p:nvSpPr>
          <p:spPr bwMode="auto">
            <a:xfrm>
              <a:off x="3709" y="2075"/>
              <a:ext cx="1165" cy="497"/>
            </a:xfrm>
            <a:custGeom>
              <a:avLst/>
              <a:gdLst>
                <a:gd name="T0" fmla="*/ 1440 w 1934"/>
                <a:gd name="T1" fmla="*/ 94 h 822"/>
                <a:gd name="T2" fmla="*/ 1440 w 1934"/>
                <a:gd name="T3" fmla="*/ 94 h 822"/>
                <a:gd name="T4" fmla="*/ 1154 w 1934"/>
                <a:gd name="T5" fmla="*/ 208 h 822"/>
                <a:gd name="T6" fmla="*/ 1167 w 1934"/>
                <a:gd name="T7" fmla="*/ 323 h 822"/>
                <a:gd name="T8" fmla="*/ 1161 w 1934"/>
                <a:gd name="T9" fmla="*/ 335 h 822"/>
                <a:gd name="T10" fmla="*/ 1040 w 1934"/>
                <a:gd name="T11" fmla="*/ 294 h 822"/>
                <a:gd name="T12" fmla="*/ 867 w 1934"/>
                <a:gd name="T13" fmla="*/ 194 h 822"/>
                <a:gd name="T14" fmla="*/ 574 w 1934"/>
                <a:gd name="T15" fmla="*/ 61 h 822"/>
                <a:gd name="T16" fmla="*/ 397 w 1934"/>
                <a:gd name="T17" fmla="*/ 123 h 822"/>
                <a:gd name="T18" fmla="*/ 404 w 1934"/>
                <a:gd name="T19" fmla="*/ 135 h 822"/>
                <a:gd name="T20" fmla="*/ 507 w 1934"/>
                <a:gd name="T21" fmla="*/ 141 h 822"/>
                <a:gd name="T22" fmla="*/ 427 w 1934"/>
                <a:gd name="T23" fmla="*/ 248 h 822"/>
                <a:gd name="T24" fmla="*/ 260 w 1934"/>
                <a:gd name="T25" fmla="*/ 308 h 822"/>
                <a:gd name="T26" fmla="*/ 147 w 1934"/>
                <a:gd name="T27" fmla="*/ 434 h 822"/>
                <a:gd name="T28" fmla="*/ 47 w 1934"/>
                <a:gd name="T29" fmla="*/ 528 h 822"/>
                <a:gd name="T30" fmla="*/ 3 w 1934"/>
                <a:gd name="T31" fmla="*/ 594 h 822"/>
                <a:gd name="T32" fmla="*/ 15 w 1934"/>
                <a:gd name="T33" fmla="*/ 602 h 822"/>
                <a:gd name="T34" fmla="*/ 200 w 1934"/>
                <a:gd name="T35" fmla="*/ 474 h 822"/>
                <a:gd name="T36" fmla="*/ 127 w 1934"/>
                <a:gd name="T37" fmla="*/ 741 h 822"/>
                <a:gd name="T38" fmla="*/ 70 w 1934"/>
                <a:gd name="T39" fmla="*/ 807 h 822"/>
                <a:gd name="T40" fmla="*/ 80 w 1934"/>
                <a:gd name="T41" fmla="*/ 818 h 822"/>
                <a:gd name="T42" fmla="*/ 247 w 1934"/>
                <a:gd name="T43" fmla="*/ 688 h 822"/>
                <a:gd name="T44" fmla="*/ 568 w 1934"/>
                <a:gd name="T45" fmla="*/ 742 h 822"/>
                <a:gd name="T46" fmla="*/ 573 w 1934"/>
                <a:gd name="T47" fmla="*/ 730 h 822"/>
                <a:gd name="T48" fmla="*/ 525 w 1934"/>
                <a:gd name="T49" fmla="*/ 563 h 822"/>
                <a:gd name="T50" fmla="*/ 540 w 1934"/>
                <a:gd name="T51" fmla="*/ 562 h 822"/>
                <a:gd name="T52" fmla="*/ 699 w 1934"/>
                <a:gd name="T53" fmla="*/ 716 h 822"/>
                <a:gd name="T54" fmla="*/ 709 w 1934"/>
                <a:gd name="T55" fmla="*/ 707 h 822"/>
                <a:gd name="T56" fmla="*/ 780 w 1934"/>
                <a:gd name="T57" fmla="*/ 568 h 822"/>
                <a:gd name="T58" fmla="*/ 714 w 1934"/>
                <a:gd name="T59" fmla="*/ 381 h 822"/>
                <a:gd name="T60" fmla="*/ 1014 w 1934"/>
                <a:gd name="T61" fmla="*/ 668 h 822"/>
                <a:gd name="T62" fmla="*/ 994 w 1934"/>
                <a:gd name="T63" fmla="*/ 481 h 822"/>
                <a:gd name="T64" fmla="*/ 1005 w 1934"/>
                <a:gd name="T65" fmla="*/ 472 h 822"/>
                <a:gd name="T66" fmla="*/ 1254 w 1934"/>
                <a:gd name="T67" fmla="*/ 621 h 822"/>
                <a:gd name="T68" fmla="*/ 1427 w 1934"/>
                <a:gd name="T69" fmla="*/ 548 h 822"/>
                <a:gd name="T70" fmla="*/ 1354 w 1934"/>
                <a:gd name="T71" fmla="*/ 368 h 822"/>
                <a:gd name="T72" fmla="*/ 1607 w 1934"/>
                <a:gd name="T73" fmla="*/ 441 h 822"/>
                <a:gd name="T74" fmla="*/ 1887 w 1934"/>
                <a:gd name="T75" fmla="*/ 514 h 822"/>
                <a:gd name="T76" fmla="*/ 1580 w 1934"/>
                <a:gd name="T77" fmla="*/ 361 h 822"/>
                <a:gd name="T78" fmla="*/ 1667 w 1934"/>
                <a:gd name="T79" fmla="*/ 314 h 822"/>
                <a:gd name="T80" fmla="*/ 1480 w 1934"/>
                <a:gd name="T81" fmla="*/ 208 h 822"/>
                <a:gd name="T82" fmla="*/ 1440 w 1934"/>
                <a:gd name="T83" fmla="*/ 94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34" h="822">
                  <a:moveTo>
                    <a:pt x="1440" y="94"/>
                  </a:moveTo>
                  <a:lnTo>
                    <a:pt x="1440" y="94"/>
                  </a:lnTo>
                  <a:cubicBezTo>
                    <a:pt x="1440" y="94"/>
                    <a:pt x="1167" y="94"/>
                    <a:pt x="1154" y="208"/>
                  </a:cubicBezTo>
                  <a:cubicBezTo>
                    <a:pt x="1146" y="276"/>
                    <a:pt x="1157" y="308"/>
                    <a:pt x="1167" y="323"/>
                  </a:cubicBezTo>
                  <a:cubicBezTo>
                    <a:pt x="1171" y="328"/>
                    <a:pt x="1167" y="335"/>
                    <a:pt x="1161" y="335"/>
                  </a:cubicBezTo>
                  <a:cubicBezTo>
                    <a:pt x="1128" y="334"/>
                    <a:pt x="1060" y="329"/>
                    <a:pt x="1040" y="294"/>
                  </a:cubicBezTo>
                  <a:cubicBezTo>
                    <a:pt x="1014" y="248"/>
                    <a:pt x="907" y="194"/>
                    <a:pt x="867" y="194"/>
                  </a:cubicBezTo>
                  <a:cubicBezTo>
                    <a:pt x="827" y="194"/>
                    <a:pt x="640" y="81"/>
                    <a:pt x="574" y="61"/>
                  </a:cubicBezTo>
                  <a:cubicBezTo>
                    <a:pt x="511" y="42"/>
                    <a:pt x="513" y="0"/>
                    <a:pt x="397" y="123"/>
                  </a:cubicBezTo>
                  <a:cubicBezTo>
                    <a:pt x="391" y="129"/>
                    <a:pt x="397" y="138"/>
                    <a:pt x="404" y="135"/>
                  </a:cubicBezTo>
                  <a:cubicBezTo>
                    <a:pt x="435" y="125"/>
                    <a:pt x="482" y="116"/>
                    <a:pt x="507" y="141"/>
                  </a:cubicBezTo>
                  <a:cubicBezTo>
                    <a:pt x="547" y="181"/>
                    <a:pt x="480" y="241"/>
                    <a:pt x="427" y="248"/>
                  </a:cubicBezTo>
                  <a:cubicBezTo>
                    <a:pt x="374" y="254"/>
                    <a:pt x="287" y="281"/>
                    <a:pt x="260" y="308"/>
                  </a:cubicBezTo>
                  <a:cubicBezTo>
                    <a:pt x="234" y="334"/>
                    <a:pt x="180" y="421"/>
                    <a:pt x="147" y="434"/>
                  </a:cubicBezTo>
                  <a:cubicBezTo>
                    <a:pt x="114" y="448"/>
                    <a:pt x="87" y="494"/>
                    <a:pt x="47" y="528"/>
                  </a:cubicBezTo>
                  <a:cubicBezTo>
                    <a:pt x="25" y="546"/>
                    <a:pt x="11" y="573"/>
                    <a:pt x="3" y="594"/>
                  </a:cubicBezTo>
                  <a:cubicBezTo>
                    <a:pt x="0" y="601"/>
                    <a:pt x="9" y="607"/>
                    <a:pt x="15" y="602"/>
                  </a:cubicBezTo>
                  <a:cubicBezTo>
                    <a:pt x="54" y="567"/>
                    <a:pt x="140" y="494"/>
                    <a:pt x="200" y="474"/>
                  </a:cubicBezTo>
                  <a:cubicBezTo>
                    <a:pt x="280" y="448"/>
                    <a:pt x="187" y="681"/>
                    <a:pt x="127" y="741"/>
                  </a:cubicBezTo>
                  <a:cubicBezTo>
                    <a:pt x="98" y="770"/>
                    <a:pt x="82" y="791"/>
                    <a:pt x="70" y="807"/>
                  </a:cubicBezTo>
                  <a:cubicBezTo>
                    <a:pt x="65" y="813"/>
                    <a:pt x="73" y="822"/>
                    <a:pt x="80" y="818"/>
                  </a:cubicBezTo>
                  <a:cubicBezTo>
                    <a:pt x="132" y="786"/>
                    <a:pt x="219" y="729"/>
                    <a:pt x="247" y="688"/>
                  </a:cubicBezTo>
                  <a:cubicBezTo>
                    <a:pt x="286" y="629"/>
                    <a:pt x="370" y="755"/>
                    <a:pt x="568" y="742"/>
                  </a:cubicBezTo>
                  <a:cubicBezTo>
                    <a:pt x="573" y="742"/>
                    <a:pt x="576" y="735"/>
                    <a:pt x="573" y="730"/>
                  </a:cubicBezTo>
                  <a:cubicBezTo>
                    <a:pt x="556" y="703"/>
                    <a:pt x="514" y="629"/>
                    <a:pt x="525" y="563"/>
                  </a:cubicBezTo>
                  <a:cubicBezTo>
                    <a:pt x="526" y="555"/>
                    <a:pt x="537" y="555"/>
                    <a:pt x="540" y="562"/>
                  </a:cubicBezTo>
                  <a:cubicBezTo>
                    <a:pt x="552" y="601"/>
                    <a:pt x="588" y="673"/>
                    <a:pt x="699" y="716"/>
                  </a:cubicBezTo>
                  <a:cubicBezTo>
                    <a:pt x="705" y="718"/>
                    <a:pt x="711" y="713"/>
                    <a:pt x="709" y="707"/>
                  </a:cubicBezTo>
                  <a:cubicBezTo>
                    <a:pt x="698" y="666"/>
                    <a:pt x="677" y="557"/>
                    <a:pt x="780" y="568"/>
                  </a:cubicBezTo>
                  <a:cubicBezTo>
                    <a:pt x="907" y="581"/>
                    <a:pt x="547" y="401"/>
                    <a:pt x="714" y="381"/>
                  </a:cubicBezTo>
                  <a:cubicBezTo>
                    <a:pt x="880" y="361"/>
                    <a:pt x="993" y="671"/>
                    <a:pt x="1014" y="668"/>
                  </a:cubicBezTo>
                  <a:cubicBezTo>
                    <a:pt x="1035" y="664"/>
                    <a:pt x="1036" y="573"/>
                    <a:pt x="994" y="481"/>
                  </a:cubicBezTo>
                  <a:cubicBezTo>
                    <a:pt x="991" y="474"/>
                    <a:pt x="999" y="467"/>
                    <a:pt x="1005" y="472"/>
                  </a:cubicBezTo>
                  <a:cubicBezTo>
                    <a:pt x="1058" y="508"/>
                    <a:pt x="1182" y="590"/>
                    <a:pt x="1254" y="621"/>
                  </a:cubicBezTo>
                  <a:cubicBezTo>
                    <a:pt x="1347" y="661"/>
                    <a:pt x="1380" y="548"/>
                    <a:pt x="1427" y="548"/>
                  </a:cubicBezTo>
                  <a:cubicBezTo>
                    <a:pt x="1474" y="548"/>
                    <a:pt x="1254" y="401"/>
                    <a:pt x="1354" y="368"/>
                  </a:cubicBezTo>
                  <a:cubicBezTo>
                    <a:pt x="1454" y="334"/>
                    <a:pt x="1534" y="394"/>
                    <a:pt x="1607" y="441"/>
                  </a:cubicBezTo>
                  <a:cubicBezTo>
                    <a:pt x="1680" y="488"/>
                    <a:pt x="1840" y="514"/>
                    <a:pt x="1887" y="514"/>
                  </a:cubicBezTo>
                  <a:cubicBezTo>
                    <a:pt x="1934" y="514"/>
                    <a:pt x="1647" y="441"/>
                    <a:pt x="1580" y="361"/>
                  </a:cubicBezTo>
                  <a:cubicBezTo>
                    <a:pt x="1514" y="281"/>
                    <a:pt x="1607" y="308"/>
                    <a:pt x="1667" y="314"/>
                  </a:cubicBezTo>
                  <a:cubicBezTo>
                    <a:pt x="1727" y="321"/>
                    <a:pt x="1600" y="214"/>
                    <a:pt x="1480" y="208"/>
                  </a:cubicBezTo>
                  <a:cubicBezTo>
                    <a:pt x="1360" y="201"/>
                    <a:pt x="1547" y="88"/>
                    <a:pt x="1440" y="94"/>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9" name="Freeform 88"/>
            <p:cNvSpPr>
              <a:spLocks/>
            </p:cNvSpPr>
            <p:nvPr/>
          </p:nvSpPr>
          <p:spPr bwMode="auto">
            <a:xfrm>
              <a:off x="4177" y="2102"/>
              <a:ext cx="220" cy="115"/>
            </a:xfrm>
            <a:custGeom>
              <a:avLst/>
              <a:gdLst>
                <a:gd name="T0" fmla="*/ 12 w 365"/>
                <a:gd name="T1" fmla="*/ 30 h 191"/>
                <a:gd name="T2" fmla="*/ 12 w 365"/>
                <a:gd name="T3" fmla="*/ 30 h 191"/>
                <a:gd name="T4" fmla="*/ 271 w 365"/>
                <a:gd name="T5" fmla="*/ 36 h 191"/>
                <a:gd name="T6" fmla="*/ 280 w 365"/>
                <a:gd name="T7" fmla="*/ 42 h 191"/>
                <a:gd name="T8" fmla="*/ 263 w 365"/>
                <a:gd name="T9" fmla="*/ 137 h 191"/>
                <a:gd name="T10" fmla="*/ 15 w 365"/>
                <a:gd name="T11" fmla="*/ 56 h 191"/>
                <a:gd name="T12" fmla="*/ 12 w 365"/>
                <a:gd name="T13" fmla="*/ 30 h 191"/>
              </a:gdLst>
              <a:ahLst/>
              <a:cxnLst>
                <a:cxn ang="0">
                  <a:pos x="T0" y="T1"/>
                </a:cxn>
                <a:cxn ang="0">
                  <a:pos x="T2" y="T3"/>
                </a:cxn>
                <a:cxn ang="0">
                  <a:pos x="T4" y="T5"/>
                </a:cxn>
                <a:cxn ang="0">
                  <a:pos x="T6" y="T7"/>
                </a:cxn>
                <a:cxn ang="0">
                  <a:pos x="T8" y="T9"/>
                </a:cxn>
                <a:cxn ang="0">
                  <a:pos x="T10" y="T11"/>
                </a:cxn>
                <a:cxn ang="0">
                  <a:pos x="T12" y="T13"/>
                </a:cxn>
              </a:cxnLst>
              <a:rect l="0" t="0" r="r" b="b"/>
              <a:pathLst>
                <a:path w="365" h="191">
                  <a:moveTo>
                    <a:pt x="12" y="30"/>
                  </a:moveTo>
                  <a:lnTo>
                    <a:pt x="12" y="30"/>
                  </a:lnTo>
                  <a:cubicBezTo>
                    <a:pt x="47" y="14"/>
                    <a:pt x="122" y="0"/>
                    <a:pt x="271" y="36"/>
                  </a:cubicBezTo>
                  <a:cubicBezTo>
                    <a:pt x="275" y="36"/>
                    <a:pt x="278" y="39"/>
                    <a:pt x="280" y="42"/>
                  </a:cubicBezTo>
                  <a:cubicBezTo>
                    <a:pt x="296" y="69"/>
                    <a:pt x="365" y="191"/>
                    <a:pt x="263" y="137"/>
                  </a:cubicBezTo>
                  <a:cubicBezTo>
                    <a:pt x="180" y="93"/>
                    <a:pt x="69" y="67"/>
                    <a:pt x="15" y="56"/>
                  </a:cubicBezTo>
                  <a:cubicBezTo>
                    <a:pt x="2" y="54"/>
                    <a:pt x="0" y="35"/>
                    <a:pt x="12" y="3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0" name="Freeform 89"/>
            <p:cNvSpPr>
              <a:spLocks/>
            </p:cNvSpPr>
            <p:nvPr/>
          </p:nvSpPr>
          <p:spPr bwMode="auto">
            <a:xfrm>
              <a:off x="3558" y="2191"/>
              <a:ext cx="296" cy="260"/>
            </a:xfrm>
            <a:custGeom>
              <a:avLst/>
              <a:gdLst>
                <a:gd name="T0" fmla="*/ 486 w 491"/>
                <a:gd name="T1" fmla="*/ 16 h 430"/>
                <a:gd name="T2" fmla="*/ 486 w 491"/>
                <a:gd name="T3" fmla="*/ 16 h 430"/>
                <a:gd name="T4" fmla="*/ 475 w 491"/>
                <a:gd name="T5" fmla="*/ 5 h 430"/>
                <a:gd name="T6" fmla="*/ 251 w 491"/>
                <a:gd name="T7" fmla="*/ 190 h 430"/>
                <a:gd name="T8" fmla="*/ 125 w 491"/>
                <a:gd name="T9" fmla="*/ 243 h 430"/>
                <a:gd name="T10" fmla="*/ 11 w 491"/>
                <a:gd name="T11" fmla="*/ 410 h 430"/>
                <a:gd name="T12" fmla="*/ 198 w 491"/>
                <a:gd name="T13" fmla="*/ 297 h 430"/>
                <a:gd name="T14" fmla="*/ 351 w 491"/>
                <a:gd name="T15" fmla="*/ 157 h 430"/>
                <a:gd name="T16" fmla="*/ 486 w 491"/>
                <a:gd name="T17" fmla="*/ 1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430">
                  <a:moveTo>
                    <a:pt x="486" y="16"/>
                  </a:moveTo>
                  <a:lnTo>
                    <a:pt x="486" y="16"/>
                  </a:lnTo>
                  <a:cubicBezTo>
                    <a:pt x="491" y="9"/>
                    <a:pt x="483" y="0"/>
                    <a:pt x="475" y="5"/>
                  </a:cubicBezTo>
                  <a:cubicBezTo>
                    <a:pt x="411" y="45"/>
                    <a:pt x="281" y="130"/>
                    <a:pt x="251" y="190"/>
                  </a:cubicBezTo>
                  <a:cubicBezTo>
                    <a:pt x="211" y="270"/>
                    <a:pt x="145" y="217"/>
                    <a:pt x="125" y="243"/>
                  </a:cubicBezTo>
                  <a:cubicBezTo>
                    <a:pt x="105" y="270"/>
                    <a:pt x="0" y="390"/>
                    <a:pt x="11" y="410"/>
                  </a:cubicBezTo>
                  <a:cubicBezTo>
                    <a:pt x="23" y="430"/>
                    <a:pt x="128" y="309"/>
                    <a:pt x="198" y="297"/>
                  </a:cubicBezTo>
                  <a:cubicBezTo>
                    <a:pt x="271" y="283"/>
                    <a:pt x="291" y="197"/>
                    <a:pt x="351" y="157"/>
                  </a:cubicBezTo>
                  <a:cubicBezTo>
                    <a:pt x="392" y="129"/>
                    <a:pt x="452" y="58"/>
                    <a:pt x="486" y="16"/>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1" name="Freeform 90"/>
            <p:cNvSpPr>
              <a:spLocks/>
            </p:cNvSpPr>
            <p:nvPr/>
          </p:nvSpPr>
          <p:spPr bwMode="auto">
            <a:xfrm>
              <a:off x="3272" y="2848"/>
              <a:ext cx="198" cy="243"/>
            </a:xfrm>
            <a:custGeom>
              <a:avLst/>
              <a:gdLst>
                <a:gd name="T0" fmla="*/ 0 w 330"/>
                <a:gd name="T1" fmla="*/ 231 h 403"/>
                <a:gd name="T2" fmla="*/ 0 w 330"/>
                <a:gd name="T3" fmla="*/ 231 h 403"/>
                <a:gd name="T4" fmla="*/ 0 w 330"/>
                <a:gd name="T5" fmla="*/ 0 h 403"/>
                <a:gd name="T6" fmla="*/ 44 w 330"/>
                <a:gd name="T7" fmla="*/ 0 h 403"/>
                <a:gd name="T8" fmla="*/ 44 w 330"/>
                <a:gd name="T9" fmla="*/ 228 h 403"/>
                <a:gd name="T10" fmla="*/ 166 w 330"/>
                <a:gd name="T11" fmla="*/ 362 h 403"/>
                <a:gd name="T12" fmla="*/ 285 w 330"/>
                <a:gd name="T13" fmla="*/ 231 h 403"/>
                <a:gd name="T14" fmla="*/ 285 w 330"/>
                <a:gd name="T15" fmla="*/ 0 h 403"/>
                <a:gd name="T16" fmla="*/ 330 w 330"/>
                <a:gd name="T17" fmla="*/ 0 h 403"/>
                <a:gd name="T18" fmla="*/ 330 w 330"/>
                <a:gd name="T19" fmla="*/ 228 h 403"/>
                <a:gd name="T20" fmla="*/ 165 w 330"/>
                <a:gd name="T21" fmla="*/ 403 h 403"/>
                <a:gd name="T22" fmla="*/ 0 w 330"/>
                <a:gd name="T23" fmla="*/ 231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03">
                  <a:moveTo>
                    <a:pt x="0" y="231"/>
                  </a:moveTo>
                  <a:lnTo>
                    <a:pt x="0" y="231"/>
                  </a:lnTo>
                  <a:lnTo>
                    <a:pt x="0" y="0"/>
                  </a:lnTo>
                  <a:lnTo>
                    <a:pt x="44" y="0"/>
                  </a:lnTo>
                  <a:lnTo>
                    <a:pt x="44" y="228"/>
                  </a:lnTo>
                  <a:cubicBezTo>
                    <a:pt x="44" y="314"/>
                    <a:pt x="90" y="362"/>
                    <a:pt x="166" y="362"/>
                  </a:cubicBezTo>
                  <a:cubicBezTo>
                    <a:pt x="239" y="362"/>
                    <a:pt x="285" y="318"/>
                    <a:pt x="285" y="231"/>
                  </a:cubicBezTo>
                  <a:lnTo>
                    <a:pt x="285" y="0"/>
                  </a:lnTo>
                  <a:lnTo>
                    <a:pt x="330" y="0"/>
                  </a:lnTo>
                  <a:lnTo>
                    <a:pt x="330" y="228"/>
                  </a:lnTo>
                  <a:cubicBezTo>
                    <a:pt x="330" y="343"/>
                    <a:pt x="264" y="403"/>
                    <a:pt x="165" y="403"/>
                  </a:cubicBezTo>
                  <a:cubicBezTo>
                    <a:pt x="66" y="403"/>
                    <a:pt x="0" y="343"/>
                    <a:pt x="0" y="231"/>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2" name="Freeform 91"/>
            <p:cNvSpPr>
              <a:spLocks/>
            </p:cNvSpPr>
            <p:nvPr/>
          </p:nvSpPr>
          <p:spPr bwMode="auto">
            <a:xfrm>
              <a:off x="3519" y="2847"/>
              <a:ext cx="348" cy="243"/>
            </a:xfrm>
            <a:custGeom>
              <a:avLst/>
              <a:gdLst>
                <a:gd name="T0" fmla="*/ 0 w 577"/>
                <a:gd name="T1" fmla="*/ 1 h 401"/>
                <a:gd name="T2" fmla="*/ 0 w 577"/>
                <a:gd name="T3" fmla="*/ 1 h 401"/>
                <a:gd name="T4" fmla="*/ 49 w 577"/>
                <a:gd name="T5" fmla="*/ 1 h 401"/>
                <a:gd name="T6" fmla="*/ 162 w 577"/>
                <a:gd name="T7" fmla="*/ 332 h 401"/>
                <a:gd name="T8" fmla="*/ 271 w 577"/>
                <a:gd name="T9" fmla="*/ 0 h 401"/>
                <a:gd name="T10" fmla="*/ 308 w 577"/>
                <a:gd name="T11" fmla="*/ 0 h 401"/>
                <a:gd name="T12" fmla="*/ 417 w 577"/>
                <a:gd name="T13" fmla="*/ 332 h 401"/>
                <a:gd name="T14" fmla="*/ 530 w 577"/>
                <a:gd name="T15" fmla="*/ 1 h 401"/>
                <a:gd name="T16" fmla="*/ 577 w 577"/>
                <a:gd name="T17" fmla="*/ 1 h 401"/>
                <a:gd name="T18" fmla="*/ 436 w 577"/>
                <a:gd name="T19" fmla="*/ 401 h 401"/>
                <a:gd name="T20" fmla="*/ 398 w 577"/>
                <a:gd name="T21" fmla="*/ 401 h 401"/>
                <a:gd name="T22" fmla="*/ 289 w 577"/>
                <a:gd name="T23" fmla="*/ 79 h 401"/>
                <a:gd name="T24" fmla="*/ 179 w 577"/>
                <a:gd name="T25" fmla="*/ 401 h 401"/>
                <a:gd name="T26" fmla="*/ 142 w 577"/>
                <a:gd name="T27" fmla="*/ 401 h 401"/>
                <a:gd name="T28" fmla="*/ 0 w 577"/>
                <a:gd name="T29" fmla="*/ 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7" h="401">
                  <a:moveTo>
                    <a:pt x="0" y="1"/>
                  </a:moveTo>
                  <a:lnTo>
                    <a:pt x="0" y="1"/>
                  </a:lnTo>
                  <a:lnTo>
                    <a:pt x="49" y="1"/>
                  </a:lnTo>
                  <a:lnTo>
                    <a:pt x="162" y="332"/>
                  </a:lnTo>
                  <a:lnTo>
                    <a:pt x="271" y="0"/>
                  </a:lnTo>
                  <a:lnTo>
                    <a:pt x="308" y="0"/>
                  </a:lnTo>
                  <a:lnTo>
                    <a:pt x="417" y="332"/>
                  </a:lnTo>
                  <a:lnTo>
                    <a:pt x="530" y="1"/>
                  </a:lnTo>
                  <a:lnTo>
                    <a:pt x="577" y="1"/>
                  </a:lnTo>
                  <a:lnTo>
                    <a:pt x="436" y="401"/>
                  </a:lnTo>
                  <a:lnTo>
                    <a:pt x="398" y="401"/>
                  </a:lnTo>
                  <a:lnTo>
                    <a:pt x="289" y="79"/>
                  </a:lnTo>
                  <a:lnTo>
                    <a:pt x="179" y="401"/>
                  </a:lnTo>
                  <a:lnTo>
                    <a:pt x="142" y="401"/>
                  </a:lnTo>
                  <a:lnTo>
                    <a:pt x="0" y="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3" name="Freeform 92"/>
            <p:cNvSpPr>
              <a:spLocks noEditPoints="1"/>
            </p:cNvSpPr>
            <p:nvPr/>
          </p:nvSpPr>
          <p:spPr bwMode="auto">
            <a:xfrm>
              <a:off x="3959" y="2838"/>
              <a:ext cx="210" cy="250"/>
            </a:xfrm>
            <a:custGeom>
              <a:avLst/>
              <a:gdLst>
                <a:gd name="T0" fmla="*/ 0 w 349"/>
                <a:gd name="T1" fmla="*/ 0 h 413"/>
                <a:gd name="T2" fmla="*/ 0 w 349"/>
                <a:gd name="T3" fmla="*/ 0 h 413"/>
                <a:gd name="T4" fmla="*/ 177 w 349"/>
                <a:gd name="T5" fmla="*/ 0 h 413"/>
                <a:gd name="T6" fmla="*/ 349 w 349"/>
                <a:gd name="T7" fmla="*/ 145 h 413"/>
                <a:gd name="T8" fmla="*/ 349 w 349"/>
                <a:gd name="T9" fmla="*/ 146 h 413"/>
                <a:gd name="T10" fmla="*/ 171 w 349"/>
                <a:gd name="T11" fmla="*/ 295 h 413"/>
                <a:gd name="T12" fmla="*/ 114 w 349"/>
                <a:gd name="T13" fmla="*/ 295 h 413"/>
                <a:gd name="T14" fmla="*/ 114 w 349"/>
                <a:gd name="T15" fmla="*/ 413 h 413"/>
                <a:gd name="T16" fmla="*/ 0 w 349"/>
                <a:gd name="T17" fmla="*/ 413 h 413"/>
                <a:gd name="T18" fmla="*/ 0 w 349"/>
                <a:gd name="T19" fmla="*/ 0 h 413"/>
                <a:gd name="T20" fmla="*/ 168 w 349"/>
                <a:gd name="T21" fmla="*/ 205 h 413"/>
                <a:gd name="T22" fmla="*/ 168 w 349"/>
                <a:gd name="T23" fmla="*/ 205 h 413"/>
                <a:gd name="T24" fmla="*/ 234 w 349"/>
                <a:gd name="T25" fmla="*/ 151 h 413"/>
                <a:gd name="T26" fmla="*/ 234 w 349"/>
                <a:gd name="T27" fmla="*/ 150 h 413"/>
                <a:gd name="T28" fmla="*/ 168 w 349"/>
                <a:gd name="T29" fmla="*/ 96 h 413"/>
                <a:gd name="T30" fmla="*/ 114 w 349"/>
                <a:gd name="T31" fmla="*/ 96 h 413"/>
                <a:gd name="T32" fmla="*/ 114 w 349"/>
                <a:gd name="T33" fmla="*/ 205 h 413"/>
                <a:gd name="T34" fmla="*/ 168 w 349"/>
                <a:gd name="T35" fmla="*/ 20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9" h="413">
                  <a:moveTo>
                    <a:pt x="0" y="0"/>
                  </a:moveTo>
                  <a:lnTo>
                    <a:pt x="0" y="0"/>
                  </a:lnTo>
                  <a:lnTo>
                    <a:pt x="177" y="0"/>
                  </a:lnTo>
                  <a:cubicBezTo>
                    <a:pt x="281" y="0"/>
                    <a:pt x="349" y="53"/>
                    <a:pt x="349" y="145"/>
                  </a:cubicBezTo>
                  <a:lnTo>
                    <a:pt x="349" y="146"/>
                  </a:lnTo>
                  <a:cubicBezTo>
                    <a:pt x="349" y="244"/>
                    <a:pt x="274" y="295"/>
                    <a:pt x="171" y="295"/>
                  </a:cubicBezTo>
                  <a:lnTo>
                    <a:pt x="114" y="295"/>
                  </a:lnTo>
                  <a:lnTo>
                    <a:pt x="114" y="413"/>
                  </a:lnTo>
                  <a:lnTo>
                    <a:pt x="0" y="413"/>
                  </a:lnTo>
                  <a:lnTo>
                    <a:pt x="0" y="0"/>
                  </a:lnTo>
                  <a:close/>
                  <a:moveTo>
                    <a:pt x="168" y="205"/>
                  </a:moveTo>
                  <a:lnTo>
                    <a:pt x="168" y="205"/>
                  </a:lnTo>
                  <a:cubicBezTo>
                    <a:pt x="209" y="205"/>
                    <a:pt x="234" y="184"/>
                    <a:pt x="234" y="151"/>
                  </a:cubicBezTo>
                  <a:lnTo>
                    <a:pt x="234" y="150"/>
                  </a:lnTo>
                  <a:cubicBezTo>
                    <a:pt x="234" y="115"/>
                    <a:pt x="209" y="96"/>
                    <a:pt x="168" y="96"/>
                  </a:cubicBezTo>
                  <a:lnTo>
                    <a:pt x="114" y="96"/>
                  </a:lnTo>
                  <a:lnTo>
                    <a:pt x="114" y="205"/>
                  </a:lnTo>
                  <a:lnTo>
                    <a:pt x="168" y="20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4" name="Freeform 93"/>
            <p:cNvSpPr>
              <a:spLocks/>
            </p:cNvSpPr>
            <p:nvPr/>
          </p:nvSpPr>
          <p:spPr bwMode="auto">
            <a:xfrm>
              <a:off x="4211" y="2838"/>
              <a:ext cx="226" cy="250"/>
            </a:xfrm>
            <a:custGeom>
              <a:avLst/>
              <a:gdLst>
                <a:gd name="T0" fmla="*/ 0 w 376"/>
                <a:gd name="T1" fmla="*/ 0 h 413"/>
                <a:gd name="T2" fmla="*/ 0 w 376"/>
                <a:gd name="T3" fmla="*/ 0 h 413"/>
                <a:gd name="T4" fmla="*/ 114 w 376"/>
                <a:gd name="T5" fmla="*/ 0 h 413"/>
                <a:gd name="T6" fmla="*/ 114 w 376"/>
                <a:gd name="T7" fmla="*/ 154 h 413"/>
                <a:gd name="T8" fmla="*/ 261 w 376"/>
                <a:gd name="T9" fmla="*/ 154 h 413"/>
                <a:gd name="T10" fmla="*/ 261 w 376"/>
                <a:gd name="T11" fmla="*/ 0 h 413"/>
                <a:gd name="T12" fmla="*/ 376 w 376"/>
                <a:gd name="T13" fmla="*/ 0 h 413"/>
                <a:gd name="T14" fmla="*/ 376 w 376"/>
                <a:gd name="T15" fmla="*/ 413 h 413"/>
                <a:gd name="T16" fmla="*/ 261 w 376"/>
                <a:gd name="T17" fmla="*/ 413 h 413"/>
                <a:gd name="T18" fmla="*/ 261 w 376"/>
                <a:gd name="T19" fmla="*/ 256 h 413"/>
                <a:gd name="T20" fmla="*/ 114 w 376"/>
                <a:gd name="T21" fmla="*/ 256 h 413"/>
                <a:gd name="T22" fmla="*/ 114 w 376"/>
                <a:gd name="T23" fmla="*/ 413 h 413"/>
                <a:gd name="T24" fmla="*/ 0 w 376"/>
                <a:gd name="T25" fmla="*/ 413 h 413"/>
                <a:gd name="T26" fmla="*/ 0 w 376"/>
                <a:gd name="T27"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6" h="413">
                  <a:moveTo>
                    <a:pt x="0" y="0"/>
                  </a:moveTo>
                  <a:lnTo>
                    <a:pt x="0" y="0"/>
                  </a:lnTo>
                  <a:lnTo>
                    <a:pt x="114" y="0"/>
                  </a:lnTo>
                  <a:lnTo>
                    <a:pt x="114" y="154"/>
                  </a:lnTo>
                  <a:lnTo>
                    <a:pt x="261" y="154"/>
                  </a:lnTo>
                  <a:lnTo>
                    <a:pt x="261" y="0"/>
                  </a:lnTo>
                  <a:lnTo>
                    <a:pt x="376" y="0"/>
                  </a:lnTo>
                  <a:lnTo>
                    <a:pt x="376" y="413"/>
                  </a:lnTo>
                  <a:lnTo>
                    <a:pt x="261" y="413"/>
                  </a:lnTo>
                  <a:lnTo>
                    <a:pt x="261" y="256"/>
                  </a:lnTo>
                  <a:lnTo>
                    <a:pt x="114" y="256"/>
                  </a:lnTo>
                  <a:lnTo>
                    <a:pt x="114" y="413"/>
                  </a:lnTo>
                  <a:lnTo>
                    <a:pt x="0" y="41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5" name="Freeform 94"/>
            <p:cNvSpPr>
              <a:spLocks/>
            </p:cNvSpPr>
            <p:nvPr/>
          </p:nvSpPr>
          <p:spPr bwMode="auto">
            <a:xfrm>
              <a:off x="4485" y="2833"/>
              <a:ext cx="239" cy="260"/>
            </a:xfrm>
            <a:custGeom>
              <a:avLst/>
              <a:gdLst>
                <a:gd name="T0" fmla="*/ 0 w 396"/>
                <a:gd name="T1" fmla="*/ 217 h 430"/>
                <a:gd name="T2" fmla="*/ 0 w 396"/>
                <a:gd name="T3" fmla="*/ 217 h 430"/>
                <a:gd name="T4" fmla="*/ 0 w 396"/>
                <a:gd name="T5" fmla="*/ 215 h 430"/>
                <a:gd name="T6" fmla="*/ 217 w 396"/>
                <a:gd name="T7" fmla="*/ 0 h 430"/>
                <a:gd name="T8" fmla="*/ 393 w 396"/>
                <a:gd name="T9" fmla="*/ 87 h 430"/>
                <a:gd name="T10" fmla="*/ 307 w 396"/>
                <a:gd name="T11" fmla="*/ 153 h 430"/>
                <a:gd name="T12" fmla="*/ 216 w 396"/>
                <a:gd name="T13" fmla="*/ 105 h 430"/>
                <a:gd name="T14" fmla="*/ 118 w 396"/>
                <a:gd name="T15" fmla="*/ 214 h 430"/>
                <a:gd name="T16" fmla="*/ 118 w 396"/>
                <a:gd name="T17" fmla="*/ 215 h 430"/>
                <a:gd name="T18" fmla="*/ 216 w 396"/>
                <a:gd name="T19" fmla="*/ 326 h 430"/>
                <a:gd name="T20" fmla="*/ 310 w 396"/>
                <a:gd name="T21" fmla="*/ 276 h 430"/>
                <a:gd name="T22" fmla="*/ 396 w 396"/>
                <a:gd name="T23" fmla="*/ 337 h 430"/>
                <a:gd name="T24" fmla="*/ 213 w 396"/>
                <a:gd name="T25" fmla="*/ 430 h 430"/>
                <a:gd name="T26" fmla="*/ 0 w 396"/>
                <a:gd name="T27" fmla="*/ 217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430">
                  <a:moveTo>
                    <a:pt x="0" y="217"/>
                  </a:moveTo>
                  <a:lnTo>
                    <a:pt x="0" y="217"/>
                  </a:lnTo>
                  <a:lnTo>
                    <a:pt x="0" y="215"/>
                  </a:lnTo>
                  <a:cubicBezTo>
                    <a:pt x="0" y="95"/>
                    <a:pt x="92" y="0"/>
                    <a:pt x="217" y="0"/>
                  </a:cubicBezTo>
                  <a:cubicBezTo>
                    <a:pt x="302" y="0"/>
                    <a:pt x="356" y="36"/>
                    <a:pt x="393" y="87"/>
                  </a:cubicBezTo>
                  <a:lnTo>
                    <a:pt x="307" y="153"/>
                  </a:lnTo>
                  <a:cubicBezTo>
                    <a:pt x="283" y="124"/>
                    <a:pt x="256" y="105"/>
                    <a:pt x="216" y="105"/>
                  </a:cubicBezTo>
                  <a:cubicBezTo>
                    <a:pt x="158" y="105"/>
                    <a:pt x="118" y="154"/>
                    <a:pt x="118" y="214"/>
                  </a:cubicBezTo>
                  <a:lnTo>
                    <a:pt x="118" y="215"/>
                  </a:lnTo>
                  <a:cubicBezTo>
                    <a:pt x="118" y="277"/>
                    <a:pt x="158" y="326"/>
                    <a:pt x="216" y="326"/>
                  </a:cubicBezTo>
                  <a:cubicBezTo>
                    <a:pt x="259" y="326"/>
                    <a:pt x="285" y="306"/>
                    <a:pt x="310" y="276"/>
                  </a:cubicBezTo>
                  <a:lnTo>
                    <a:pt x="396" y="337"/>
                  </a:lnTo>
                  <a:cubicBezTo>
                    <a:pt x="357" y="391"/>
                    <a:pt x="304" y="430"/>
                    <a:pt x="213" y="430"/>
                  </a:cubicBezTo>
                  <a:cubicBezTo>
                    <a:pt x="95" y="430"/>
                    <a:pt x="0" y="340"/>
                    <a:pt x="0" y="217"/>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6" name="Freeform 95"/>
            <p:cNvSpPr>
              <a:spLocks noEditPoints="1"/>
            </p:cNvSpPr>
            <p:nvPr/>
          </p:nvSpPr>
          <p:spPr bwMode="auto">
            <a:xfrm>
              <a:off x="4765" y="2838"/>
              <a:ext cx="223" cy="250"/>
            </a:xfrm>
            <a:custGeom>
              <a:avLst/>
              <a:gdLst>
                <a:gd name="T0" fmla="*/ 0 w 370"/>
                <a:gd name="T1" fmla="*/ 0 h 413"/>
                <a:gd name="T2" fmla="*/ 0 w 370"/>
                <a:gd name="T3" fmla="*/ 0 h 413"/>
                <a:gd name="T4" fmla="*/ 212 w 370"/>
                <a:gd name="T5" fmla="*/ 0 h 413"/>
                <a:gd name="T6" fmla="*/ 325 w 370"/>
                <a:gd name="T7" fmla="*/ 37 h 413"/>
                <a:gd name="T8" fmla="*/ 352 w 370"/>
                <a:gd name="T9" fmla="*/ 104 h 413"/>
                <a:gd name="T10" fmla="*/ 352 w 370"/>
                <a:gd name="T11" fmla="*/ 105 h 413"/>
                <a:gd name="T12" fmla="*/ 288 w 370"/>
                <a:gd name="T13" fmla="*/ 197 h 413"/>
                <a:gd name="T14" fmla="*/ 370 w 370"/>
                <a:gd name="T15" fmla="*/ 298 h 413"/>
                <a:gd name="T16" fmla="*/ 370 w 370"/>
                <a:gd name="T17" fmla="*/ 299 h 413"/>
                <a:gd name="T18" fmla="*/ 214 w 370"/>
                <a:gd name="T19" fmla="*/ 413 h 413"/>
                <a:gd name="T20" fmla="*/ 0 w 370"/>
                <a:gd name="T21" fmla="*/ 413 h 413"/>
                <a:gd name="T22" fmla="*/ 0 w 370"/>
                <a:gd name="T23" fmla="*/ 0 h 413"/>
                <a:gd name="T24" fmla="*/ 184 w 370"/>
                <a:gd name="T25" fmla="*/ 164 h 413"/>
                <a:gd name="T26" fmla="*/ 184 w 370"/>
                <a:gd name="T27" fmla="*/ 164 h 413"/>
                <a:gd name="T28" fmla="*/ 238 w 370"/>
                <a:gd name="T29" fmla="*/ 128 h 413"/>
                <a:gd name="T30" fmla="*/ 238 w 370"/>
                <a:gd name="T31" fmla="*/ 127 h 413"/>
                <a:gd name="T32" fmla="*/ 186 w 370"/>
                <a:gd name="T33" fmla="*/ 92 h 413"/>
                <a:gd name="T34" fmla="*/ 112 w 370"/>
                <a:gd name="T35" fmla="*/ 92 h 413"/>
                <a:gd name="T36" fmla="*/ 112 w 370"/>
                <a:gd name="T37" fmla="*/ 164 h 413"/>
                <a:gd name="T38" fmla="*/ 184 w 370"/>
                <a:gd name="T39" fmla="*/ 164 h 413"/>
                <a:gd name="T40" fmla="*/ 201 w 370"/>
                <a:gd name="T41" fmla="*/ 321 h 413"/>
                <a:gd name="T42" fmla="*/ 201 w 370"/>
                <a:gd name="T43" fmla="*/ 321 h 413"/>
                <a:gd name="T44" fmla="*/ 256 w 370"/>
                <a:gd name="T45" fmla="*/ 283 h 413"/>
                <a:gd name="T46" fmla="*/ 256 w 370"/>
                <a:gd name="T47" fmla="*/ 282 h 413"/>
                <a:gd name="T48" fmla="*/ 199 w 370"/>
                <a:gd name="T49" fmla="*/ 245 h 413"/>
                <a:gd name="T50" fmla="*/ 112 w 370"/>
                <a:gd name="T51" fmla="*/ 245 h 413"/>
                <a:gd name="T52" fmla="*/ 112 w 370"/>
                <a:gd name="T53" fmla="*/ 321 h 413"/>
                <a:gd name="T54" fmla="*/ 201 w 370"/>
                <a:gd name="T55" fmla="*/ 321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0" h="413">
                  <a:moveTo>
                    <a:pt x="0" y="0"/>
                  </a:moveTo>
                  <a:lnTo>
                    <a:pt x="0" y="0"/>
                  </a:lnTo>
                  <a:lnTo>
                    <a:pt x="212" y="0"/>
                  </a:lnTo>
                  <a:cubicBezTo>
                    <a:pt x="264" y="0"/>
                    <a:pt x="301" y="13"/>
                    <a:pt x="325" y="37"/>
                  </a:cubicBezTo>
                  <a:cubicBezTo>
                    <a:pt x="342" y="53"/>
                    <a:pt x="352" y="75"/>
                    <a:pt x="352" y="104"/>
                  </a:cubicBezTo>
                  <a:lnTo>
                    <a:pt x="352" y="105"/>
                  </a:lnTo>
                  <a:cubicBezTo>
                    <a:pt x="352" y="153"/>
                    <a:pt x="325" y="181"/>
                    <a:pt x="288" y="197"/>
                  </a:cubicBezTo>
                  <a:cubicBezTo>
                    <a:pt x="338" y="213"/>
                    <a:pt x="370" y="242"/>
                    <a:pt x="370" y="298"/>
                  </a:cubicBezTo>
                  <a:lnTo>
                    <a:pt x="370" y="299"/>
                  </a:lnTo>
                  <a:cubicBezTo>
                    <a:pt x="370" y="370"/>
                    <a:pt x="312" y="413"/>
                    <a:pt x="214" y="413"/>
                  </a:cubicBezTo>
                  <a:lnTo>
                    <a:pt x="0" y="413"/>
                  </a:lnTo>
                  <a:lnTo>
                    <a:pt x="0" y="0"/>
                  </a:lnTo>
                  <a:close/>
                  <a:moveTo>
                    <a:pt x="184" y="164"/>
                  </a:moveTo>
                  <a:lnTo>
                    <a:pt x="184" y="164"/>
                  </a:lnTo>
                  <a:cubicBezTo>
                    <a:pt x="219" y="164"/>
                    <a:pt x="238" y="153"/>
                    <a:pt x="238" y="128"/>
                  </a:cubicBezTo>
                  <a:lnTo>
                    <a:pt x="238" y="127"/>
                  </a:lnTo>
                  <a:cubicBezTo>
                    <a:pt x="238" y="105"/>
                    <a:pt x="221" y="92"/>
                    <a:pt x="186" y="92"/>
                  </a:cubicBezTo>
                  <a:lnTo>
                    <a:pt x="112" y="92"/>
                  </a:lnTo>
                  <a:lnTo>
                    <a:pt x="112" y="164"/>
                  </a:lnTo>
                  <a:lnTo>
                    <a:pt x="184" y="164"/>
                  </a:lnTo>
                  <a:close/>
                  <a:moveTo>
                    <a:pt x="201" y="321"/>
                  </a:moveTo>
                  <a:lnTo>
                    <a:pt x="201" y="321"/>
                  </a:lnTo>
                  <a:cubicBezTo>
                    <a:pt x="236" y="321"/>
                    <a:pt x="256" y="307"/>
                    <a:pt x="256" y="283"/>
                  </a:cubicBezTo>
                  <a:lnTo>
                    <a:pt x="256" y="282"/>
                  </a:lnTo>
                  <a:cubicBezTo>
                    <a:pt x="256" y="259"/>
                    <a:pt x="238" y="245"/>
                    <a:pt x="199" y="245"/>
                  </a:cubicBezTo>
                  <a:lnTo>
                    <a:pt x="112" y="245"/>
                  </a:lnTo>
                  <a:lnTo>
                    <a:pt x="112" y="321"/>
                  </a:lnTo>
                  <a:lnTo>
                    <a:pt x="201" y="32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7" name="Freeform 96"/>
            <p:cNvSpPr>
              <a:spLocks/>
            </p:cNvSpPr>
            <p:nvPr/>
          </p:nvSpPr>
          <p:spPr bwMode="auto">
            <a:xfrm>
              <a:off x="5023" y="2833"/>
              <a:ext cx="240" cy="260"/>
            </a:xfrm>
            <a:custGeom>
              <a:avLst/>
              <a:gdLst>
                <a:gd name="T0" fmla="*/ 0 w 397"/>
                <a:gd name="T1" fmla="*/ 217 h 430"/>
                <a:gd name="T2" fmla="*/ 0 w 397"/>
                <a:gd name="T3" fmla="*/ 217 h 430"/>
                <a:gd name="T4" fmla="*/ 0 w 397"/>
                <a:gd name="T5" fmla="*/ 215 h 430"/>
                <a:gd name="T6" fmla="*/ 218 w 397"/>
                <a:gd name="T7" fmla="*/ 0 h 430"/>
                <a:gd name="T8" fmla="*/ 394 w 397"/>
                <a:gd name="T9" fmla="*/ 87 h 430"/>
                <a:gd name="T10" fmla="*/ 307 w 397"/>
                <a:gd name="T11" fmla="*/ 153 h 430"/>
                <a:gd name="T12" fmla="*/ 217 w 397"/>
                <a:gd name="T13" fmla="*/ 105 h 430"/>
                <a:gd name="T14" fmla="*/ 118 w 397"/>
                <a:gd name="T15" fmla="*/ 214 h 430"/>
                <a:gd name="T16" fmla="*/ 118 w 397"/>
                <a:gd name="T17" fmla="*/ 215 h 430"/>
                <a:gd name="T18" fmla="*/ 217 w 397"/>
                <a:gd name="T19" fmla="*/ 326 h 430"/>
                <a:gd name="T20" fmla="*/ 310 w 397"/>
                <a:gd name="T21" fmla="*/ 276 h 430"/>
                <a:gd name="T22" fmla="*/ 397 w 397"/>
                <a:gd name="T23" fmla="*/ 337 h 430"/>
                <a:gd name="T24" fmla="*/ 213 w 397"/>
                <a:gd name="T25" fmla="*/ 430 h 430"/>
                <a:gd name="T26" fmla="*/ 0 w 397"/>
                <a:gd name="T27" fmla="*/ 217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7" h="430">
                  <a:moveTo>
                    <a:pt x="0" y="217"/>
                  </a:moveTo>
                  <a:lnTo>
                    <a:pt x="0" y="217"/>
                  </a:lnTo>
                  <a:lnTo>
                    <a:pt x="0" y="215"/>
                  </a:lnTo>
                  <a:cubicBezTo>
                    <a:pt x="0" y="95"/>
                    <a:pt x="93" y="0"/>
                    <a:pt x="218" y="0"/>
                  </a:cubicBezTo>
                  <a:cubicBezTo>
                    <a:pt x="303" y="0"/>
                    <a:pt x="357" y="36"/>
                    <a:pt x="394" y="87"/>
                  </a:cubicBezTo>
                  <a:lnTo>
                    <a:pt x="307" y="153"/>
                  </a:lnTo>
                  <a:cubicBezTo>
                    <a:pt x="284" y="124"/>
                    <a:pt x="257" y="105"/>
                    <a:pt x="217" y="105"/>
                  </a:cubicBezTo>
                  <a:cubicBezTo>
                    <a:pt x="159" y="105"/>
                    <a:pt x="118" y="154"/>
                    <a:pt x="118" y="214"/>
                  </a:cubicBezTo>
                  <a:lnTo>
                    <a:pt x="118" y="215"/>
                  </a:lnTo>
                  <a:cubicBezTo>
                    <a:pt x="118" y="277"/>
                    <a:pt x="159" y="326"/>
                    <a:pt x="217" y="326"/>
                  </a:cubicBezTo>
                  <a:cubicBezTo>
                    <a:pt x="260" y="326"/>
                    <a:pt x="285" y="306"/>
                    <a:pt x="310" y="276"/>
                  </a:cubicBezTo>
                  <a:lnTo>
                    <a:pt x="397" y="337"/>
                  </a:lnTo>
                  <a:cubicBezTo>
                    <a:pt x="358" y="391"/>
                    <a:pt x="305" y="430"/>
                    <a:pt x="213" y="430"/>
                  </a:cubicBezTo>
                  <a:cubicBezTo>
                    <a:pt x="95" y="430"/>
                    <a:pt x="0" y="340"/>
                    <a:pt x="0" y="217"/>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nvGrpSpPr>
          <p:cNvPr id="125" name="logo type"/>
          <p:cNvGrpSpPr/>
          <p:nvPr userDrawn="1"/>
        </p:nvGrpSpPr>
        <p:grpSpPr>
          <a:xfrm>
            <a:off x="1662836" y="411692"/>
            <a:ext cx="4216165" cy="373440"/>
            <a:chOff x="1247127" y="411692"/>
            <a:chExt cx="3162124" cy="373440"/>
          </a:xfrm>
          <a:solidFill>
            <a:srgbClr val="153C4A"/>
          </a:solidFill>
        </p:grpSpPr>
        <p:sp>
          <p:nvSpPr>
            <p:cNvPr id="2070" name="Freeform 75"/>
            <p:cNvSpPr>
              <a:spLocks/>
            </p:cNvSpPr>
            <p:nvPr userDrawn="1"/>
          </p:nvSpPr>
          <p:spPr bwMode="auto">
            <a:xfrm>
              <a:off x="1255210" y="415734"/>
              <a:ext cx="126905" cy="132563"/>
            </a:xfrm>
            <a:custGeom>
              <a:avLst/>
              <a:gdLst>
                <a:gd name="T0" fmla="*/ 204 w 261"/>
                <a:gd name="T1" fmla="*/ 171 h 269"/>
                <a:gd name="T2" fmla="*/ 204 w 261"/>
                <a:gd name="T3" fmla="*/ 171 h 269"/>
                <a:gd name="T4" fmla="*/ 221 w 261"/>
                <a:gd name="T5" fmla="*/ 44 h 269"/>
                <a:gd name="T6" fmla="*/ 195 w 261"/>
                <a:gd name="T7" fmla="*/ 9 h 269"/>
                <a:gd name="T8" fmla="*/ 199 w 261"/>
                <a:gd name="T9" fmla="*/ 5 h 269"/>
                <a:gd name="T10" fmla="*/ 231 w 261"/>
                <a:gd name="T11" fmla="*/ 7 h 269"/>
                <a:gd name="T12" fmla="*/ 257 w 261"/>
                <a:gd name="T13" fmla="*/ 5 h 269"/>
                <a:gd name="T14" fmla="*/ 261 w 261"/>
                <a:gd name="T15" fmla="*/ 8 h 269"/>
                <a:gd name="T16" fmla="*/ 237 w 261"/>
                <a:gd name="T17" fmla="*/ 45 h 269"/>
                <a:gd name="T18" fmla="*/ 97 w 261"/>
                <a:gd name="T19" fmla="*/ 269 h 269"/>
                <a:gd name="T20" fmla="*/ 9 w 261"/>
                <a:gd name="T21" fmla="*/ 192 h 269"/>
                <a:gd name="T22" fmla="*/ 23 w 261"/>
                <a:gd name="T23" fmla="*/ 37 h 269"/>
                <a:gd name="T24" fmla="*/ 0 w 261"/>
                <a:gd name="T25" fmla="*/ 9 h 269"/>
                <a:gd name="T26" fmla="*/ 6 w 261"/>
                <a:gd name="T27" fmla="*/ 5 h 269"/>
                <a:gd name="T28" fmla="*/ 37 w 261"/>
                <a:gd name="T29" fmla="*/ 7 h 269"/>
                <a:gd name="T30" fmla="*/ 70 w 261"/>
                <a:gd name="T31" fmla="*/ 5 h 269"/>
                <a:gd name="T32" fmla="*/ 75 w 261"/>
                <a:gd name="T33" fmla="*/ 9 h 269"/>
                <a:gd name="T34" fmla="*/ 49 w 261"/>
                <a:gd name="T35" fmla="*/ 50 h 269"/>
                <a:gd name="T36" fmla="*/ 36 w 261"/>
                <a:gd name="T37" fmla="*/ 188 h 269"/>
                <a:gd name="T38" fmla="*/ 105 w 261"/>
                <a:gd name="T39" fmla="*/ 256 h 269"/>
                <a:gd name="T40" fmla="*/ 204 w 261"/>
                <a:gd name="T41" fmla="*/ 17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1" h="269">
                  <a:moveTo>
                    <a:pt x="204" y="171"/>
                  </a:moveTo>
                  <a:lnTo>
                    <a:pt x="204" y="171"/>
                  </a:lnTo>
                  <a:cubicBezTo>
                    <a:pt x="210" y="150"/>
                    <a:pt x="221" y="81"/>
                    <a:pt x="221" y="44"/>
                  </a:cubicBezTo>
                  <a:cubicBezTo>
                    <a:pt x="221" y="3"/>
                    <a:pt x="195" y="22"/>
                    <a:pt x="195" y="9"/>
                  </a:cubicBezTo>
                  <a:cubicBezTo>
                    <a:pt x="195" y="6"/>
                    <a:pt x="197" y="5"/>
                    <a:pt x="199" y="5"/>
                  </a:cubicBezTo>
                  <a:cubicBezTo>
                    <a:pt x="205" y="5"/>
                    <a:pt x="215" y="7"/>
                    <a:pt x="231" y="7"/>
                  </a:cubicBezTo>
                  <a:cubicBezTo>
                    <a:pt x="245" y="7"/>
                    <a:pt x="250" y="5"/>
                    <a:pt x="257" y="5"/>
                  </a:cubicBezTo>
                  <a:cubicBezTo>
                    <a:pt x="261" y="5"/>
                    <a:pt x="261" y="7"/>
                    <a:pt x="261" y="8"/>
                  </a:cubicBezTo>
                  <a:cubicBezTo>
                    <a:pt x="261" y="22"/>
                    <a:pt x="243" y="2"/>
                    <a:pt x="237" y="45"/>
                  </a:cubicBezTo>
                  <a:cubicBezTo>
                    <a:pt x="218" y="171"/>
                    <a:pt x="222" y="269"/>
                    <a:pt x="97" y="269"/>
                  </a:cubicBezTo>
                  <a:cubicBezTo>
                    <a:pt x="69" y="269"/>
                    <a:pt x="9" y="266"/>
                    <a:pt x="9" y="192"/>
                  </a:cubicBezTo>
                  <a:cubicBezTo>
                    <a:pt x="9" y="153"/>
                    <a:pt x="23" y="56"/>
                    <a:pt x="23" y="37"/>
                  </a:cubicBezTo>
                  <a:cubicBezTo>
                    <a:pt x="23" y="6"/>
                    <a:pt x="0" y="20"/>
                    <a:pt x="0" y="9"/>
                  </a:cubicBezTo>
                  <a:cubicBezTo>
                    <a:pt x="0" y="6"/>
                    <a:pt x="3" y="5"/>
                    <a:pt x="6" y="5"/>
                  </a:cubicBezTo>
                  <a:cubicBezTo>
                    <a:pt x="10" y="5"/>
                    <a:pt x="20" y="7"/>
                    <a:pt x="37" y="7"/>
                  </a:cubicBezTo>
                  <a:cubicBezTo>
                    <a:pt x="57" y="7"/>
                    <a:pt x="66" y="5"/>
                    <a:pt x="70" y="5"/>
                  </a:cubicBezTo>
                  <a:cubicBezTo>
                    <a:pt x="74" y="5"/>
                    <a:pt x="75" y="6"/>
                    <a:pt x="75" y="9"/>
                  </a:cubicBezTo>
                  <a:cubicBezTo>
                    <a:pt x="75" y="22"/>
                    <a:pt x="55" y="0"/>
                    <a:pt x="49" y="50"/>
                  </a:cubicBezTo>
                  <a:cubicBezTo>
                    <a:pt x="42" y="104"/>
                    <a:pt x="36" y="175"/>
                    <a:pt x="36" y="188"/>
                  </a:cubicBezTo>
                  <a:cubicBezTo>
                    <a:pt x="36" y="246"/>
                    <a:pt x="72" y="256"/>
                    <a:pt x="105" y="256"/>
                  </a:cubicBezTo>
                  <a:cubicBezTo>
                    <a:pt x="192" y="256"/>
                    <a:pt x="202" y="180"/>
                    <a:pt x="204" y="17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71" name="Freeform 76"/>
            <p:cNvSpPr>
              <a:spLocks/>
            </p:cNvSpPr>
            <p:nvPr userDrawn="1"/>
          </p:nvSpPr>
          <p:spPr bwMode="auto">
            <a:xfrm>
              <a:off x="1391815" y="467466"/>
              <a:ext cx="86490" cy="80023"/>
            </a:xfrm>
            <a:custGeom>
              <a:avLst/>
              <a:gdLst>
                <a:gd name="T0" fmla="*/ 143 w 178"/>
                <a:gd name="T1" fmla="*/ 131 h 163"/>
                <a:gd name="T2" fmla="*/ 143 w 178"/>
                <a:gd name="T3" fmla="*/ 131 h 163"/>
                <a:gd name="T4" fmla="*/ 148 w 178"/>
                <a:gd name="T5" fmla="*/ 141 h 163"/>
                <a:gd name="T6" fmla="*/ 174 w 178"/>
                <a:gd name="T7" fmla="*/ 121 h 163"/>
                <a:gd name="T8" fmla="*/ 178 w 178"/>
                <a:gd name="T9" fmla="*/ 124 h 163"/>
                <a:gd name="T10" fmla="*/ 134 w 178"/>
                <a:gd name="T11" fmla="*/ 163 h 163"/>
                <a:gd name="T12" fmla="*/ 119 w 178"/>
                <a:gd name="T13" fmla="*/ 138 h 163"/>
                <a:gd name="T14" fmla="*/ 127 w 178"/>
                <a:gd name="T15" fmla="*/ 45 h 163"/>
                <a:gd name="T16" fmla="*/ 99 w 178"/>
                <a:gd name="T17" fmla="*/ 17 h 163"/>
                <a:gd name="T18" fmla="*/ 55 w 178"/>
                <a:gd name="T19" fmla="*/ 93 h 163"/>
                <a:gd name="T20" fmla="*/ 46 w 178"/>
                <a:gd name="T21" fmla="*/ 150 h 163"/>
                <a:gd name="T22" fmla="*/ 41 w 178"/>
                <a:gd name="T23" fmla="*/ 161 h 163"/>
                <a:gd name="T24" fmla="*/ 28 w 178"/>
                <a:gd name="T25" fmla="*/ 161 h 163"/>
                <a:gd name="T26" fmla="*/ 20 w 178"/>
                <a:gd name="T27" fmla="*/ 156 h 163"/>
                <a:gd name="T28" fmla="*/ 36 w 178"/>
                <a:gd name="T29" fmla="*/ 48 h 163"/>
                <a:gd name="T30" fmla="*/ 28 w 178"/>
                <a:gd name="T31" fmla="*/ 25 h 163"/>
                <a:gd name="T32" fmla="*/ 4 w 178"/>
                <a:gd name="T33" fmla="*/ 47 h 163"/>
                <a:gd name="T34" fmla="*/ 0 w 178"/>
                <a:gd name="T35" fmla="*/ 43 h 163"/>
                <a:gd name="T36" fmla="*/ 36 w 178"/>
                <a:gd name="T37" fmla="*/ 0 h 163"/>
                <a:gd name="T38" fmla="*/ 52 w 178"/>
                <a:gd name="T39" fmla="*/ 42 h 163"/>
                <a:gd name="T40" fmla="*/ 53 w 178"/>
                <a:gd name="T41" fmla="*/ 42 h 163"/>
                <a:gd name="T42" fmla="*/ 114 w 178"/>
                <a:gd name="T43" fmla="*/ 0 h 163"/>
                <a:gd name="T44" fmla="*/ 150 w 178"/>
                <a:gd name="T45" fmla="*/ 42 h 163"/>
                <a:gd name="T46" fmla="*/ 143 w 178"/>
                <a:gd name="T47" fmla="*/ 13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8" h="163">
                  <a:moveTo>
                    <a:pt x="143" y="131"/>
                  </a:moveTo>
                  <a:lnTo>
                    <a:pt x="143" y="131"/>
                  </a:lnTo>
                  <a:cubicBezTo>
                    <a:pt x="143" y="140"/>
                    <a:pt x="144" y="141"/>
                    <a:pt x="148" y="141"/>
                  </a:cubicBezTo>
                  <a:cubicBezTo>
                    <a:pt x="161" y="141"/>
                    <a:pt x="170" y="121"/>
                    <a:pt x="174" y="121"/>
                  </a:cubicBezTo>
                  <a:cubicBezTo>
                    <a:pt x="176" y="121"/>
                    <a:pt x="178" y="122"/>
                    <a:pt x="178" y="124"/>
                  </a:cubicBezTo>
                  <a:cubicBezTo>
                    <a:pt x="178" y="132"/>
                    <a:pt x="155" y="163"/>
                    <a:pt x="134" y="163"/>
                  </a:cubicBezTo>
                  <a:cubicBezTo>
                    <a:pt x="124" y="163"/>
                    <a:pt x="119" y="158"/>
                    <a:pt x="119" y="138"/>
                  </a:cubicBezTo>
                  <a:cubicBezTo>
                    <a:pt x="119" y="124"/>
                    <a:pt x="127" y="51"/>
                    <a:pt x="127" y="45"/>
                  </a:cubicBezTo>
                  <a:cubicBezTo>
                    <a:pt x="127" y="40"/>
                    <a:pt x="131" y="17"/>
                    <a:pt x="99" y="17"/>
                  </a:cubicBezTo>
                  <a:cubicBezTo>
                    <a:pt x="69" y="17"/>
                    <a:pt x="58" y="70"/>
                    <a:pt x="55" y="93"/>
                  </a:cubicBezTo>
                  <a:lnTo>
                    <a:pt x="46" y="150"/>
                  </a:lnTo>
                  <a:cubicBezTo>
                    <a:pt x="45" y="157"/>
                    <a:pt x="45" y="161"/>
                    <a:pt x="41" y="161"/>
                  </a:cubicBezTo>
                  <a:lnTo>
                    <a:pt x="28" y="161"/>
                  </a:lnTo>
                  <a:cubicBezTo>
                    <a:pt x="23" y="161"/>
                    <a:pt x="20" y="162"/>
                    <a:pt x="20" y="156"/>
                  </a:cubicBezTo>
                  <a:cubicBezTo>
                    <a:pt x="20" y="145"/>
                    <a:pt x="36" y="62"/>
                    <a:pt x="36" y="48"/>
                  </a:cubicBezTo>
                  <a:cubicBezTo>
                    <a:pt x="36" y="33"/>
                    <a:pt x="35" y="25"/>
                    <a:pt x="28" y="25"/>
                  </a:cubicBezTo>
                  <a:cubicBezTo>
                    <a:pt x="12" y="25"/>
                    <a:pt x="11" y="47"/>
                    <a:pt x="4" y="47"/>
                  </a:cubicBezTo>
                  <a:cubicBezTo>
                    <a:pt x="1" y="47"/>
                    <a:pt x="0" y="45"/>
                    <a:pt x="0" y="43"/>
                  </a:cubicBezTo>
                  <a:cubicBezTo>
                    <a:pt x="0" y="28"/>
                    <a:pt x="19" y="0"/>
                    <a:pt x="36" y="0"/>
                  </a:cubicBezTo>
                  <a:cubicBezTo>
                    <a:pt x="56" y="0"/>
                    <a:pt x="52" y="33"/>
                    <a:pt x="52" y="42"/>
                  </a:cubicBezTo>
                  <a:lnTo>
                    <a:pt x="53" y="42"/>
                  </a:lnTo>
                  <a:cubicBezTo>
                    <a:pt x="66" y="22"/>
                    <a:pt x="91" y="0"/>
                    <a:pt x="114" y="0"/>
                  </a:cubicBezTo>
                  <a:cubicBezTo>
                    <a:pt x="141" y="0"/>
                    <a:pt x="150" y="17"/>
                    <a:pt x="150" y="42"/>
                  </a:cubicBezTo>
                  <a:cubicBezTo>
                    <a:pt x="150" y="67"/>
                    <a:pt x="143" y="113"/>
                    <a:pt x="143" y="1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72" name="Freeform 77"/>
            <p:cNvSpPr>
              <a:spLocks noEditPoints="1"/>
            </p:cNvSpPr>
            <p:nvPr userDrawn="1"/>
          </p:nvSpPr>
          <p:spPr bwMode="auto">
            <a:xfrm>
              <a:off x="1496088" y="427050"/>
              <a:ext cx="32333" cy="120438"/>
            </a:xfrm>
            <a:custGeom>
              <a:avLst/>
              <a:gdLst>
                <a:gd name="T0" fmla="*/ 40 w 67"/>
                <a:gd name="T1" fmla="*/ 220 h 245"/>
                <a:gd name="T2" fmla="*/ 40 w 67"/>
                <a:gd name="T3" fmla="*/ 220 h 245"/>
                <a:gd name="T4" fmla="*/ 63 w 67"/>
                <a:gd name="T5" fmla="*/ 198 h 245"/>
                <a:gd name="T6" fmla="*/ 66 w 67"/>
                <a:gd name="T7" fmla="*/ 201 h 245"/>
                <a:gd name="T8" fmla="*/ 25 w 67"/>
                <a:gd name="T9" fmla="*/ 245 h 245"/>
                <a:gd name="T10" fmla="*/ 9 w 67"/>
                <a:gd name="T11" fmla="*/ 222 h 245"/>
                <a:gd name="T12" fmla="*/ 28 w 67"/>
                <a:gd name="T13" fmla="*/ 104 h 245"/>
                <a:gd name="T14" fmla="*/ 0 w 67"/>
                <a:gd name="T15" fmla="*/ 93 h 245"/>
                <a:gd name="T16" fmla="*/ 39 w 67"/>
                <a:gd name="T17" fmla="*/ 86 h 245"/>
                <a:gd name="T18" fmla="*/ 52 w 67"/>
                <a:gd name="T19" fmla="*/ 82 h 245"/>
                <a:gd name="T20" fmla="*/ 57 w 67"/>
                <a:gd name="T21" fmla="*/ 86 h 245"/>
                <a:gd name="T22" fmla="*/ 34 w 67"/>
                <a:gd name="T23" fmla="*/ 211 h 245"/>
                <a:gd name="T24" fmla="*/ 40 w 67"/>
                <a:gd name="T25" fmla="*/ 220 h 245"/>
                <a:gd name="T26" fmla="*/ 52 w 67"/>
                <a:gd name="T27" fmla="*/ 40 h 245"/>
                <a:gd name="T28" fmla="*/ 52 w 67"/>
                <a:gd name="T29" fmla="*/ 40 h 245"/>
                <a:gd name="T30" fmla="*/ 38 w 67"/>
                <a:gd name="T31" fmla="*/ 19 h 245"/>
                <a:gd name="T32" fmla="*/ 53 w 67"/>
                <a:gd name="T33" fmla="*/ 0 h 245"/>
                <a:gd name="T34" fmla="*/ 67 w 67"/>
                <a:gd name="T35" fmla="*/ 21 h 245"/>
                <a:gd name="T36" fmla="*/ 52 w 67"/>
                <a:gd name="T37" fmla="*/ 4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45">
                  <a:moveTo>
                    <a:pt x="40" y="220"/>
                  </a:moveTo>
                  <a:lnTo>
                    <a:pt x="40" y="220"/>
                  </a:lnTo>
                  <a:cubicBezTo>
                    <a:pt x="49" y="220"/>
                    <a:pt x="58" y="198"/>
                    <a:pt x="63" y="198"/>
                  </a:cubicBezTo>
                  <a:cubicBezTo>
                    <a:pt x="65" y="198"/>
                    <a:pt x="66" y="199"/>
                    <a:pt x="66" y="201"/>
                  </a:cubicBezTo>
                  <a:cubicBezTo>
                    <a:pt x="66" y="209"/>
                    <a:pt x="45" y="245"/>
                    <a:pt x="25" y="245"/>
                  </a:cubicBezTo>
                  <a:cubicBezTo>
                    <a:pt x="13" y="245"/>
                    <a:pt x="9" y="231"/>
                    <a:pt x="9" y="222"/>
                  </a:cubicBezTo>
                  <a:cubicBezTo>
                    <a:pt x="9" y="186"/>
                    <a:pt x="28" y="114"/>
                    <a:pt x="28" y="104"/>
                  </a:cubicBezTo>
                  <a:cubicBezTo>
                    <a:pt x="28" y="92"/>
                    <a:pt x="0" y="103"/>
                    <a:pt x="0" y="93"/>
                  </a:cubicBezTo>
                  <a:cubicBezTo>
                    <a:pt x="0" y="86"/>
                    <a:pt x="15" y="90"/>
                    <a:pt x="39" y="86"/>
                  </a:cubicBezTo>
                  <a:cubicBezTo>
                    <a:pt x="45" y="85"/>
                    <a:pt x="49" y="82"/>
                    <a:pt x="52" y="82"/>
                  </a:cubicBezTo>
                  <a:cubicBezTo>
                    <a:pt x="57" y="82"/>
                    <a:pt x="57" y="84"/>
                    <a:pt x="57" y="86"/>
                  </a:cubicBezTo>
                  <a:cubicBezTo>
                    <a:pt x="57" y="88"/>
                    <a:pt x="34" y="188"/>
                    <a:pt x="34" y="211"/>
                  </a:cubicBezTo>
                  <a:cubicBezTo>
                    <a:pt x="34" y="218"/>
                    <a:pt x="35" y="220"/>
                    <a:pt x="40" y="220"/>
                  </a:cubicBezTo>
                  <a:close/>
                  <a:moveTo>
                    <a:pt x="52" y="40"/>
                  </a:moveTo>
                  <a:lnTo>
                    <a:pt x="52" y="40"/>
                  </a:lnTo>
                  <a:cubicBezTo>
                    <a:pt x="46" y="40"/>
                    <a:pt x="38" y="23"/>
                    <a:pt x="38" y="19"/>
                  </a:cubicBezTo>
                  <a:cubicBezTo>
                    <a:pt x="38" y="13"/>
                    <a:pt x="48" y="0"/>
                    <a:pt x="53" y="0"/>
                  </a:cubicBezTo>
                  <a:cubicBezTo>
                    <a:pt x="59" y="0"/>
                    <a:pt x="67" y="17"/>
                    <a:pt x="67" y="21"/>
                  </a:cubicBezTo>
                  <a:cubicBezTo>
                    <a:pt x="67" y="27"/>
                    <a:pt x="57" y="40"/>
                    <a:pt x="52"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73" name="Freeform 78"/>
            <p:cNvSpPr>
              <a:spLocks noEditPoints="1"/>
            </p:cNvSpPr>
            <p:nvPr userDrawn="1"/>
          </p:nvSpPr>
          <p:spPr bwMode="auto">
            <a:xfrm>
              <a:off x="1549436" y="467466"/>
              <a:ext cx="69515" cy="80831"/>
            </a:xfrm>
            <a:custGeom>
              <a:avLst/>
              <a:gdLst>
                <a:gd name="T0" fmla="*/ 127 w 143"/>
                <a:gd name="T1" fmla="*/ 46 h 165"/>
                <a:gd name="T2" fmla="*/ 127 w 143"/>
                <a:gd name="T3" fmla="*/ 46 h 165"/>
                <a:gd name="T4" fmla="*/ 120 w 143"/>
                <a:gd name="T5" fmla="*/ 13 h 165"/>
                <a:gd name="T6" fmla="*/ 130 w 143"/>
                <a:gd name="T7" fmla="*/ 0 h 165"/>
                <a:gd name="T8" fmla="*/ 143 w 143"/>
                <a:gd name="T9" fmla="*/ 24 h 165"/>
                <a:gd name="T10" fmla="*/ 53 w 143"/>
                <a:gd name="T11" fmla="*/ 165 h 165"/>
                <a:gd name="T12" fmla="*/ 32 w 143"/>
                <a:gd name="T13" fmla="*/ 117 h 165"/>
                <a:gd name="T14" fmla="*/ 22 w 143"/>
                <a:gd name="T15" fmla="*/ 106 h 165"/>
                <a:gd name="T16" fmla="*/ 0 w 143"/>
                <a:gd name="T17" fmla="*/ 69 h 165"/>
                <a:gd name="T18" fmla="*/ 45 w 143"/>
                <a:gd name="T19" fmla="*/ 0 h 165"/>
                <a:gd name="T20" fmla="*/ 61 w 143"/>
                <a:gd name="T21" fmla="*/ 24 h 165"/>
                <a:gd name="T22" fmla="*/ 56 w 143"/>
                <a:gd name="T23" fmla="*/ 113 h 165"/>
                <a:gd name="T24" fmla="*/ 73 w 143"/>
                <a:gd name="T25" fmla="*/ 141 h 165"/>
                <a:gd name="T26" fmla="*/ 127 w 143"/>
                <a:gd name="T27" fmla="*/ 46 h 165"/>
                <a:gd name="T28" fmla="*/ 9 w 143"/>
                <a:gd name="T29" fmla="*/ 74 h 165"/>
                <a:gd name="T30" fmla="*/ 9 w 143"/>
                <a:gd name="T31" fmla="*/ 74 h 165"/>
                <a:gd name="T32" fmla="*/ 25 w 143"/>
                <a:gd name="T33" fmla="*/ 97 h 165"/>
                <a:gd name="T34" fmla="*/ 33 w 143"/>
                <a:gd name="T35" fmla="*/ 90 h 165"/>
                <a:gd name="T36" fmla="*/ 38 w 143"/>
                <a:gd name="T37" fmla="*/ 41 h 165"/>
                <a:gd name="T38" fmla="*/ 33 w 143"/>
                <a:gd name="T39" fmla="*/ 30 h 165"/>
                <a:gd name="T40" fmla="*/ 9 w 143"/>
                <a:gd name="T41" fmla="*/ 7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5">
                  <a:moveTo>
                    <a:pt x="127" y="46"/>
                  </a:moveTo>
                  <a:lnTo>
                    <a:pt x="127" y="46"/>
                  </a:lnTo>
                  <a:cubicBezTo>
                    <a:pt x="127" y="28"/>
                    <a:pt x="120" y="27"/>
                    <a:pt x="120" y="13"/>
                  </a:cubicBezTo>
                  <a:cubicBezTo>
                    <a:pt x="120" y="3"/>
                    <a:pt x="125" y="0"/>
                    <a:pt x="130" y="0"/>
                  </a:cubicBezTo>
                  <a:cubicBezTo>
                    <a:pt x="133" y="0"/>
                    <a:pt x="143" y="2"/>
                    <a:pt x="143" y="24"/>
                  </a:cubicBezTo>
                  <a:cubicBezTo>
                    <a:pt x="143" y="102"/>
                    <a:pt x="82" y="165"/>
                    <a:pt x="53" y="165"/>
                  </a:cubicBezTo>
                  <a:cubicBezTo>
                    <a:pt x="36" y="165"/>
                    <a:pt x="32" y="129"/>
                    <a:pt x="32" y="117"/>
                  </a:cubicBezTo>
                  <a:cubicBezTo>
                    <a:pt x="32" y="109"/>
                    <a:pt x="31" y="107"/>
                    <a:pt x="22" y="106"/>
                  </a:cubicBezTo>
                  <a:cubicBezTo>
                    <a:pt x="3" y="102"/>
                    <a:pt x="0" y="86"/>
                    <a:pt x="0" y="69"/>
                  </a:cubicBezTo>
                  <a:cubicBezTo>
                    <a:pt x="0" y="25"/>
                    <a:pt x="29" y="0"/>
                    <a:pt x="45" y="0"/>
                  </a:cubicBezTo>
                  <a:cubicBezTo>
                    <a:pt x="52" y="0"/>
                    <a:pt x="61" y="4"/>
                    <a:pt x="61" y="24"/>
                  </a:cubicBezTo>
                  <a:cubicBezTo>
                    <a:pt x="61" y="50"/>
                    <a:pt x="56" y="85"/>
                    <a:pt x="56" y="113"/>
                  </a:cubicBezTo>
                  <a:cubicBezTo>
                    <a:pt x="56" y="121"/>
                    <a:pt x="53" y="141"/>
                    <a:pt x="73" y="141"/>
                  </a:cubicBezTo>
                  <a:cubicBezTo>
                    <a:pt x="87" y="141"/>
                    <a:pt x="127" y="99"/>
                    <a:pt x="127" y="46"/>
                  </a:cubicBezTo>
                  <a:close/>
                  <a:moveTo>
                    <a:pt x="9" y="74"/>
                  </a:moveTo>
                  <a:lnTo>
                    <a:pt x="9" y="74"/>
                  </a:lnTo>
                  <a:cubicBezTo>
                    <a:pt x="9" y="85"/>
                    <a:pt x="13" y="97"/>
                    <a:pt x="25" y="97"/>
                  </a:cubicBezTo>
                  <a:cubicBezTo>
                    <a:pt x="28" y="97"/>
                    <a:pt x="33" y="95"/>
                    <a:pt x="33" y="90"/>
                  </a:cubicBezTo>
                  <a:cubicBezTo>
                    <a:pt x="33" y="74"/>
                    <a:pt x="38" y="54"/>
                    <a:pt x="38" y="41"/>
                  </a:cubicBezTo>
                  <a:cubicBezTo>
                    <a:pt x="38" y="33"/>
                    <a:pt x="37" y="30"/>
                    <a:pt x="33" y="30"/>
                  </a:cubicBezTo>
                  <a:cubicBezTo>
                    <a:pt x="26" y="30"/>
                    <a:pt x="9" y="46"/>
                    <a:pt x="9" y="7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74" name="Freeform 79"/>
            <p:cNvSpPr>
              <a:spLocks noEditPoints="1"/>
            </p:cNvSpPr>
            <p:nvPr userDrawn="1"/>
          </p:nvSpPr>
          <p:spPr bwMode="auto">
            <a:xfrm>
              <a:off x="1637543" y="467466"/>
              <a:ext cx="58199" cy="80831"/>
            </a:xfrm>
            <a:custGeom>
              <a:avLst/>
              <a:gdLst>
                <a:gd name="T0" fmla="*/ 88 w 120"/>
                <a:gd name="T1" fmla="*/ 0 h 165"/>
                <a:gd name="T2" fmla="*/ 88 w 120"/>
                <a:gd name="T3" fmla="*/ 0 h 165"/>
                <a:gd name="T4" fmla="*/ 120 w 120"/>
                <a:gd name="T5" fmla="*/ 31 h 165"/>
                <a:gd name="T6" fmla="*/ 34 w 120"/>
                <a:gd name="T7" fmla="*/ 85 h 165"/>
                <a:gd name="T8" fmla="*/ 24 w 120"/>
                <a:gd name="T9" fmla="*/ 95 h 165"/>
                <a:gd name="T10" fmla="*/ 71 w 120"/>
                <a:gd name="T11" fmla="*/ 146 h 165"/>
                <a:gd name="T12" fmla="*/ 116 w 120"/>
                <a:gd name="T13" fmla="*/ 129 h 165"/>
                <a:gd name="T14" fmla="*/ 120 w 120"/>
                <a:gd name="T15" fmla="*/ 133 h 165"/>
                <a:gd name="T16" fmla="*/ 52 w 120"/>
                <a:gd name="T17" fmla="*/ 165 h 165"/>
                <a:gd name="T18" fmla="*/ 0 w 120"/>
                <a:gd name="T19" fmla="*/ 110 h 165"/>
                <a:gd name="T20" fmla="*/ 88 w 120"/>
                <a:gd name="T21" fmla="*/ 0 h 165"/>
                <a:gd name="T22" fmla="*/ 26 w 120"/>
                <a:gd name="T23" fmla="*/ 74 h 165"/>
                <a:gd name="T24" fmla="*/ 26 w 120"/>
                <a:gd name="T25" fmla="*/ 74 h 165"/>
                <a:gd name="T26" fmla="*/ 35 w 120"/>
                <a:gd name="T27" fmla="*/ 77 h 165"/>
                <a:gd name="T28" fmla="*/ 98 w 120"/>
                <a:gd name="T29" fmla="*/ 31 h 165"/>
                <a:gd name="T30" fmla="*/ 79 w 120"/>
                <a:gd name="T31" fmla="*/ 12 h 165"/>
                <a:gd name="T32" fmla="*/ 26 w 120"/>
                <a:gd name="T33" fmla="*/ 7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165">
                  <a:moveTo>
                    <a:pt x="88" y="0"/>
                  </a:moveTo>
                  <a:lnTo>
                    <a:pt x="88" y="0"/>
                  </a:lnTo>
                  <a:cubicBezTo>
                    <a:pt x="102" y="0"/>
                    <a:pt x="120" y="6"/>
                    <a:pt x="120" y="31"/>
                  </a:cubicBezTo>
                  <a:cubicBezTo>
                    <a:pt x="120" y="71"/>
                    <a:pt x="63" y="85"/>
                    <a:pt x="34" y="85"/>
                  </a:cubicBezTo>
                  <a:cubicBezTo>
                    <a:pt x="25" y="85"/>
                    <a:pt x="24" y="85"/>
                    <a:pt x="24" y="95"/>
                  </a:cubicBezTo>
                  <a:cubicBezTo>
                    <a:pt x="24" y="134"/>
                    <a:pt x="43" y="146"/>
                    <a:pt x="71" y="146"/>
                  </a:cubicBezTo>
                  <a:cubicBezTo>
                    <a:pt x="100" y="146"/>
                    <a:pt x="108" y="129"/>
                    <a:pt x="116" y="129"/>
                  </a:cubicBezTo>
                  <a:cubicBezTo>
                    <a:pt x="119" y="129"/>
                    <a:pt x="120" y="130"/>
                    <a:pt x="120" y="133"/>
                  </a:cubicBezTo>
                  <a:cubicBezTo>
                    <a:pt x="120" y="138"/>
                    <a:pt x="92" y="165"/>
                    <a:pt x="52" y="165"/>
                  </a:cubicBezTo>
                  <a:cubicBezTo>
                    <a:pt x="19" y="165"/>
                    <a:pt x="0" y="142"/>
                    <a:pt x="0" y="110"/>
                  </a:cubicBezTo>
                  <a:cubicBezTo>
                    <a:pt x="0" y="54"/>
                    <a:pt x="47" y="0"/>
                    <a:pt x="88" y="0"/>
                  </a:cubicBezTo>
                  <a:close/>
                  <a:moveTo>
                    <a:pt x="26" y="74"/>
                  </a:moveTo>
                  <a:lnTo>
                    <a:pt x="26" y="74"/>
                  </a:lnTo>
                  <a:cubicBezTo>
                    <a:pt x="26" y="76"/>
                    <a:pt x="29" y="77"/>
                    <a:pt x="35" y="77"/>
                  </a:cubicBezTo>
                  <a:cubicBezTo>
                    <a:pt x="55" y="77"/>
                    <a:pt x="98" y="63"/>
                    <a:pt x="98" y="31"/>
                  </a:cubicBezTo>
                  <a:cubicBezTo>
                    <a:pt x="98" y="19"/>
                    <a:pt x="91" y="12"/>
                    <a:pt x="79" y="12"/>
                  </a:cubicBezTo>
                  <a:cubicBezTo>
                    <a:pt x="48" y="12"/>
                    <a:pt x="26" y="61"/>
                    <a:pt x="26" y="7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75" name="Freeform 80"/>
            <p:cNvSpPr>
              <a:spLocks/>
            </p:cNvSpPr>
            <p:nvPr userDrawn="1"/>
          </p:nvSpPr>
          <p:spPr bwMode="auto">
            <a:xfrm>
              <a:off x="1718374" y="467466"/>
              <a:ext cx="58199" cy="80023"/>
            </a:xfrm>
            <a:custGeom>
              <a:avLst/>
              <a:gdLst>
                <a:gd name="T0" fmla="*/ 120 w 120"/>
                <a:gd name="T1" fmla="*/ 11 h 162"/>
                <a:gd name="T2" fmla="*/ 120 w 120"/>
                <a:gd name="T3" fmla="*/ 11 h 162"/>
                <a:gd name="T4" fmla="*/ 108 w 120"/>
                <a:gd name="T5" fmla="*/ 39 h 162"/>
                <a:gd name="T6" fmla="*/ 89 w 120"/>
                <a:gd name="T7" fmla="*/ 22 h 162"/>
                <a:gd name="T8" fmla="*/ 63 w 120"/>
                <a:gd name="T9" fmla="*/ 75 h 162"/>
                <a:gd name="T10" fmla="*/ 51 w 120"/>
                <a:gd name="T11" fmla="*/ 150 h 162"/>
                <a:gd name="T12" fmla="*/ 46 w 120"/>
                <a:gd name="T13" fmla="*/ 161 h 162"/>
                <a:gd name="T14" fmla="*/ 33 w 120"/>
                <a:gd name="T15" fmla="*/ 161 h 162"/>
                <a:gd name="T16" fmla="*/ 25 w 120"/>
                <a:gd name="T17" fmla="*/ 156 h 162"/>
                <a:gd name="T18" fmla="*/ 40 w 120"/>
                <a:gd name="T19" fmla="*/ 61 h 162"/>
                <a:gd name="T20" fmla="*/ 25 w 120"/>
                <a:gd name="T21" fmla="*/ 28 h 162"/>
                <a:gd name="T22" fmla="*/ 2 w 120"/>
                <a:gd name="T23" fmla="*/ 57 h 162"/>
                <a:gd name="T24" fmla="*/ 0 w 120"/>
                <a:gd name="T25" fmla="*/ 50 h 162"/>
                <a:gd name="T26" fmla="*/ 31 w 120"/>
                <a:gd name="T27" fmla="*/ 0 h 162"/>
                <a:gd name="T28" fmla="*/ 56 w 120"/>
                <a:gd name="T29" fmla="*/ 41 h 162"/>
                <a:gd name="T30" fmla="*/ 104 w 120"/>
                <a:gd name="T31" fmla="*/ 0 h 162"/>
                <a:gd name="T32" fmla="*/ 120 w 120"/>
                <a:gd name="T33" fmla="*/ 1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162">
                  <a:moveTo>
                    <a:pt x="120" y="11"/>
                  </a:moveTo>
                  <a:lnTo>
                    <a:pt x="120" y="11"/>
                  </a:lnTo>
                  <a:cubicBezTo>
                    <a:pt x="120" y="14"/>
                    <a:pt x="114" y="39"/>
                    <a:pt x="108" y="39"/>
                  </a:cubicBezTo>
                  <a:cubicBezTo>
                    <a:pt x="104" y="39"/>
                    <a:pt x="103" y="22"/>
                    <a:pt x="89" y="22"/>
                  </a:cubicBezTo>
                  <a:cubicBezTo>
                    <a:pt x="71" y="22"/>
                    <a:pt x="65" y="61"/>
                    <a:pt x="63" y="75"/>
                  </a:cubicBezTo>
                  <a:lnTo>
                    <a:pt x="51" y="150"/>
                  </a:lnTo>
                  <a:cubicBezTo>
                    <a:pt x="51" y="157"/>
                    <a:pt x="50" y="161"/>
                    <a:pt x="46" y="161"/>
                  </a:cubicBezTo>
                  <a:lnTo>
                    <a:pt x="33" y="161"/>
                  </a:lnTo>
                  <a:cubicBezTo>
                    <a:pt x="28" y="161"/>
                    <a:pt x="25" y="162"/>
                    <a:pt x="25" y="156"/>
                  </a:cubicBezTo>
                  <a:cubicBezTo>
                    <a:pt x="39" y="79"/>
                    <a:pt x="40" y="71"/>
                    <a:pt x="40" y="61"/>
                  </a:cubicBezTo>
                  <a:cubicBezTo>
                    <a:pt x="40" y="51"/>
                    <a:pt x="40" y="28"/>
                    <a:pt x="25" y="28"/>
                  </a:cubicBezTo>
                  <a:cubicBezTo>
                    <a:pt x="12" y="28"/>
                    <a:pt x="11" y="57"/>
                    <a:pt x="2" y="57"/>
                  </a:cubicBezTo>
                  <a:cubicBezTo>
                    <a:pt x="0" y="57"/>
                    <a:pt x="0" y="55"/>
                    <a:pt x="0" y="50"/>
                  </a:cubicBezTo>
                  <a:cubicBezTo>
                    <a:pt x="0" y="38"/>
                    <a:pt x="12" y="0"/>
                    <a:pt x="31" y="0"/>
                  </a:cubicBezTo>
                  <a:cubicBezTo>
                    <a:pt x="41" y="0"/>
                    <a:pt x="54" y="13"/>
                    <a:pt x="56" y="41"/>
                  </a:cubicBezTo>
                  <a:cubicBezTo>
                    <a:pt x="62" y="34"/>
                    <a:pt x="82" y="0"/>
                    <a:pt x="104" y="0"/>
                  </a:cubicBezTo>
                  <a:cubicBezTo>
                    <a:pt x="108" y="0"/>
                    <a:pt x="120" y="4"/>
                    <a:pt x="120"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76" name="Freeform 81"/>
            <p:cNvSpPr>
              <a:spLocks/>
            </p:cNvSpPr>
            <p:nvPr userDrawn="1"/>
          </p:nvSpPr>
          <p:spPr bwMode="auto">
            <a:xfrm>
              <a:off x="1789506" y="467466"/>
              <a:ext cx="50115" cy="80831"/>
            </a:xfrm>
            <a:custGeom>
              <a:avLst/>
              <a:gdLst>
                <a:gd name="T0" fmla="*/ 76 w 103"/>
                <a:gd name="T1" fmla="*/ 130 h 165"/>
                <a:gd name="T2" fmla="*/ 76 w 103"/>
                <a:gd name="T3" fmla="*/ 130 h 165"/>
                <a:gd name="T4" fmla="*/ 20 w 103"/>
                <a:gd name="T5" fmla="*/ 42 h 165"/>
                <a:gd name="T6" fmla="*/ 69 w 103"/>
                <a:gd name="T7" fmla="*/ 0 h 165"/>
                <a:gd name="T8" fmla="*/ 103 w 103"/>
                <a:gd name="T9" fmla="*/ 21 h 165"/>
                <a:gd name="T10" fmla="*/ 91 w 103"/>
                <a:gd name="T11" fmla="*/ 32 h 165"/>
                <a:gd name="T12" fmla="*/ 59 w 103"/>
                <a:gd name="T13" fmla="*/ 9 h 165"/>
                <a:gd name="T14" fmla="*/ 40 w 103"/>
                <a:gd name="T15" fmla="*/ 30 h 165"/>
                <a:gd name="T16" fmla="*/ 97 w 103"/>
                <a:gd name="T17" fmla="*/ 119 h 165"/>
                <a:gd name="T18" fmla="*/ 42 w 103"/>
                <a:gd name="T19" fmla="*/ 165 h 165"/>
                <a:gd name="T20" fmla="*/ 0 w 103"/>
                <a:gd name="T21" fmla="*/ 141 h 165"/>
                <a:gd name="T22" fmla="*/ 11 w 103"/>
                <a:gd name="T23" fmla="*/ 130 h 165"/>
                <a:gd name="T24" fmla="*/ 46 w 103"/>
                <a:gd name="T25" fmla="*/ 156 h 165"/>
                <a:gd name="T26" fmla="*/ 76 w 103"/>
                <a:gd name="T27" fmla="*/ 13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65">
                  <a:moveTo>
                    <a:pt x="76" y="130"/>
                  </a:moveTo>
                  <a:lnTo>
                    <a:pt x="76" y="130"/>
                  </a:lnTo>
                  <a:cubicBezTo>
                    <a:pt x="76" y="94"/>
                    <a:pt x="20" y="79"/>
                    <a:pt x="20" y="42"/>
                  </a:cubicBezTo>
                  <a:cubicBezTo>
                    <a:pt x="20" y="6"/>
                    <a:pt x="51" y="0"/>
                    <a:pt x="69" y="0"/>
                  </a:cubicBezTo>
                  <a:cubicBezTo>
                    <a:pt x="95" y="0"/>
                    <a:pt x="103" y="15"/>
                    <a:pt x="103" y="21"/>
                  </a:cubicBezTo>
                  <a:cubicBezTo>
                    <a:pt x="103" y="30"/>
                    <a:pt x="95" y="32"/>
                    <a:pt x="91" y="32"/>
                  </a:cubicBezTo>
                  <a:cubicBezTo>
                    <a:pt x="73" y="32"/>
                    <a:pt x="79" y="9"/>
                    <a:pt x="59" y="9"/>
                  </a:cubicBezTo>
                  <a:cubicBezTo>
                    <a:pt x="48" y="9"/>
                    <a:pt x="40" y="17"/>
                    <a:pt x="40" y="30"/>
                  </a:cubicBezTo>
                  <a:cubicBezTo>
                    <a:pt x="40" y="57"/>
                    <a:pt x="97" y="76"/>
                    <a:pt x="97" y="119"/>
                  </a:cubicBezTo>
                  <a:cubicBezTo>
                    <a:pt x="97" y="153"/>
                    <a:pt x="68" y="165"/>
                    <a:pt x="42" y="165"/>
                  </a:cubicBezTo>
                  <a:cubicBezTo>
                    <a:pt x="30" y="165"/>
                    <a:pt x="0" y="161"/>
                    <a:pt x="0" y="141"/>
                  </a:cubicBezTo>
                  <a:cubicBezTo>
                    <a:pt x="0" y="140"/>
                    <a:pt x="0" y="130"/>
                    <a:pt x="11" y="130"/>
                  </a:cubicBezTo>
                  <a:cubicBezTo>
                    <a:pt x="29" y="130"/>
                    <a:pt x="21" y="156"/>
                    <a:pt x="46" y="156"/>
                  </a:cubicBezTo>
                  <a:cubicBezTo>
                    <a:pt x="64" y="156"/>
                    <a:pt x="76" y="145"/>
                    <a:pt x="76" y="1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77" name="Freeform 82"/>
            <p:cNvSpPr>
              <a:spLocks noEditPoints="1"/>
            </p:cNvSpPr>
            <p:nvPr userDrawn="1"/>
          </p:nvSpPr>
          <p:spPr bwMode="auto">
            <a:xfrm>
              <a:off x="1863062" y="427050"/>
              <a:ext cx="32333" cy="120438"/>
            </a:xfrm>
            <a:custGeom>
              <a:avLst/>
              <a:gdLst>
                <a:gd name="T0" fmla="*/ 40 w 67"/>
                <a:gd name="T1" fmla="*/ 220 h 245"/>
                <a:gd name="T2" fmla="*/ 40 w 67"/>
                <a:gd name="T3" fmla="*/ 220 h 245"/>
                <a:gd name="T4" fmla="*/ 63 w 67"/>
                <a:gd name="T5" fmla="*/ 198 h 245"/>
                <a:gd name="T6" fmla="*/ 66 w 67"/>
                <a:gd name="T7" fmla="*/ 201 h 245"/>
                <a:gd name="T8" fmla="*/ 25 w 67"/>
                <a:gd name="T9" fmla="*/ 245 h 245"/>
                <a:gd name="T10" fmla="*/ 10 w 67"/>
                <a:gd name="T11" fmla="*/ 222 h 245"/>
                <a:gd name="T12" fmla="*/ 28 w 67"/>
                <a:gd name="T13" fmla="*/ 104 h 245"/>
                <a:gd name="T14" fmla="*/ 0 w 67"/>
                <a:gd name="T15" fmla="*/ 93 h 245"/>
                <a:gd name="T16" fmla="*/ 39 w 67"/>
                <a:gd name="T17" fmla="*/ 86 h 245"/>
                <a:gd name="T18" fmla="*/ 52 w 67"/>
                <a:gd name="T19" fmla="*/ 82 h 245"/>
                <a:gd name="T20" fmla="*/ 57 w 67"/>
                <a:gd name="T21" fmla="*/ 86 h 245"/>
                <a:gd name="T22" fmla="*/ 34 w 67"/>
                <a:gd name="T23" fmla="*/ 211 h 245"/>
                <a:gd name="T24" fmla="*/ 40 w 67"/>
                <a:gd name="T25" fmla="*/ 220 h 245"/>
                <a:gd name="T26" fmla="*/ 52 w 67"/>
                <a:gd name="T27" fmla="*/ 40 h 245"/>
                <a:gd name="T28" fmla="*/ 52 w 67"/>
                <a:gd name="T29" fmla="*/ 40 h 245"/>
                <a:gd name="T30" fmla="*/ 38 w 67"/>
                <a:gd name="T31" fmla="*/ 19 h 245"/>
                <a:gd name="T32" fmla="*/ 54 w 67"/>
                <a:gd name="T33" fmla="*/ 0 h 245"/>
                <a:gd name="T34" fmla="*/ 67 w 67"/>
                <a:gd name="T35" fmla="*/ 21 h 245"/>
                <a:gd name="T36" fmla="*/ 52 w 67"/>
                <a:gd name="T37" fmla="*/ 4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45">
                  <a:moveTo>
                    <a:pt x="40" y="220"/>
                  </a:moveTo>
                  <a:lnTo>
                    <a:pt x="40" y="220"/>
                  </a:lnTo>
                  <a:cubicBezTo>
                    <a:pt x="49" y="220"/>
                    <a:pt x="58" y="198"/>
                    <a:pt x="63" y="198"/>
                  </a:cubicBezTo>
                  <a:cubicBezTo>
                    <a:pt x="65" y="198"/>
                    <a:pt x="66" y="199"/>
                    <a:pt x="66" y="201"/>
                  </a:cubicBezTo>
                  <a:cubicBezTo>
                    <a:pt x="66" y="209"/>
                    <a:pt x="45" y="245"/>
                    <a:pt x="25" y="245"/>
                  </a:cubicBezTo>
                  <a:cubicBezTo>
                    <a:pt x="13" y="245"/>
                    <a:pt x="10" y="231"/>
                    <a:pt x="10" y="222"/>
                  </a:cubicBezTo>
                  <a:cubicBezTo>
                    <a:pt x="10" y="186"/>
                    <a:pt x="28" y="114"/>
                    <a:pt x="28" y="104"/>
                  </a:cubicBezTo>
                  <a:cubicBezTo>
                    <a:pt x="28" y="92"/>
                    <a:pt x="0" y="103"/>
                    <a:pt x="0" y="93"/>
                  </a:cubicBezTo>
                  <a:cubicBezTo>
                    <a:pt x="0" y="86"/>
                    <a:pt x="15" y="90"/>
                    <a:pt x="39" y="86"/>
                  </a:cubicBezTo>
                  <a:cubicBezTo>
                    <a:pt x="45" y="85"/>
                    <a:pt x="49" y="82"/>
                    <a:pt x="52" y="82"/>
                  </a:cubicBezTo>
                  <a:cubicBezTo>
                    <a:pt x="57" y="82"/>
                    <a:pt x="57" y="84"/>
                    <a:pt x="57" y="86"/>
                  </a:cubicBezTo>
                  <a:cubicBezTo>
                    <a:pt x="57" y="88"/>
                    <a:pt x="34" y="188"/>
                    <a:pt x="34" y="211"/>
                  </a:cubicBezTo>
                  <a:cubicBezTo>
                    <a:pt x="34" y="218"/>
                    <a:pt x="35" y="220"/>
                    <a:pt x="40" y="220"/>
                  </a:cubicBezTo>
                  <a:close/>
                  <a:moveTo>
                    <a:pt x="52" y="40"/>
                  </a:moveTo>
                  <a:lnTo>
                    <a:pt x="52" y="40"/>
                  </a:lnTo>
                  <a:cubicBezTo>
                    <a:pt x="46" y="40"/>
                    <a:pt x="38" y="23"/>
                    <a:pt x="38" y="19"/>
                  </a:cubicBezTo>
                  <a:cubicBezTo>
                    <a:pt x="38" y="13"/>
                    <a:pt x="48" y="0"/>
                    <a:pt x="54" y="0"/>
                  </a:cubicBezTo>
                  <a:cubicBezTo>
                    <a:pt x="59" y="0"/>
                    <a:pt x="67" y="17"/>
                    <a:pt x="67" y="21"/>
                  </a:cubicBezTo>
                  <a:cubicBezTo>
                    <a:pt x="67" y="27"/>
                    <a:pt x="57" y="40"/>
                    <a:pt x="52"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78" name="Freeform 83"/>
            <p:cNvSpPr>
              <a:spLocks/>
            </p:cNvSpPr>
            <p:nvPr userDrawn="1"/>
          </p:nvSpPr>
          <p:spPr bwMode="auto">
            <a:xfrm>
              <a:off x="1918028" y="452916"/>
              <a:ext cx="41224" cy="95381"/>
            </a:xfrm>
            <a:custGeom>
              <a:avLst/>
              <a:gdLst>
                <a:gd name="T0" fmla="*/ 75 w 85"/>
                <a:gd name="T1" fmla="*/ 37 h 194"/>
                <a:gd name="T2" fmla="*/ 75 w 85"/>
                <a:gd name="T3" fmla="*/ 37 h 194"/>
                <a:gd name="T4" fmla="*/ 85 w 85"/>
                <a:gd name="T5" fmla="*/ 44 h 194"/>
                <a:gd name="T6" fmla="*/ 75 w 85"/>
                <a:gd name="T7" fmla="*/ 51 h 194"/>
                <a:gd name="T8" fmla="*/ 47 w 85"/>
                <a:gd name="T9" fmla="*/ 51 h 194"/>
                <a:gd name="T10" fmla="*/ 30 w 85"/>
                <a:gd name="T11" fmla="*/ 152 h 194"/>
                <a:gd name="T12" fmla="*/ 44 w 85"/>
                <a:gd name="T13" fmla="*/ 171 h 194"/>
                <a:gd name="T14" fmla="*/ 80 w 85"/>
                <a:gd name="T15" fmla="*/ 150 h 194"/>
                <a:gd name="T16" fmla="*/ 84 w 85"/>
                <a:gd name="T17" fmla="*/ 153 h 194"/>
                <a:gd name="T18" fmla="*/ 29 w 85"/>
                <a:gd name="T19" fmla="*/ 194 h 194"/>
                <a:gd name="T20" fmla="*/ 6 w 85"/>
                <a:gd name="T21" fmla="*/ 161 h 194"/>
                <a:gd name="T22" fmla="*/ 19 w 85"/>
                <a:gd name="T23" fmla="*/ 54 h 194"/>
                <a:gd name="T24" fmla="*/ 0 w 85"/>
                <a:gd name="T25" fmla="*/ 46 h 194"/>
                <a:gd name="T26" fmla="*/ 16 w 85"/>
                <a:gd name="T27" fmla="*/ 34 h 194"/>
                <a:gd name="T28" fmla="*/ 51 w 85"/>
                <a:gd name="T29" fmla="*/ 0 h 194"/>
                <a:gd name="T30" fmla="*/ 55 w 85"/>
                <a:gd name="T31" fmla="*/ 5 h 194"/>
                <a:gd name="T32" fmla="*/ 53 w 85"/>
                <a:gd name="T33" fmla="*/ 13 h 194"/>
                <a:gd name="T34" fmla="*/ 48 w 85"/>
                <a:gd name="T35" fmla="*/ 37 h 194"/>
                <a:gd name="T36" fmla="*/ 75 w 85"/>
                <a:gd name="T37" fmla="*/ 3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194">
                  <a:moveTo>
                    <a:pt x="75" y="37"/>
                  </a:moveTo>
                  <a:lnTo>
                    <a:pt x="75" y="37"/>
                  </a:lnTo>
                  <a:cubicBezTo>
                    <a:pt x="80" y="37"/>
                    <a:pt x="85" y="36"/>
                    <a:pt x="85" y="44"/>
                  </a:cubicBezTo>
                  <a:cubicBezTo>
                    <a:pt x="85" y="51"/>
                    <a:pt x="80" y="51"/>
                    <a:pt x="75" y="51"/>
                  </a:cubicBezTo>
                  <a:lnTo>
                    <a:pt x="47" y="51"/>
                  </a:lnTo>
                  <a:cubicBezTo>
                    <a:pt x="43" y="51"/>
                    <a:pt x="30" y="144"/>
                    <a:pt x="30" y="152"/>
                  </a:cubicBezTo>
                  <a:cubicBezTo>
                    <a:pt x="30" y="159"/>
                    <a:pt x="30" y="171"/>
                    <a:pt x="44" y="171"/>
                  </a:cubicBezTo>
                  <a:cubicBezTo>
                    <a:pt x="65" y="171"/>
                    <a:pt x="73" y="150"/>
                    <a:pt x="80" y="150"/>
                  </a:cubicBezTo>
                  <a:cubicBezTo>
                    <a:pt x="84" y="150"/>
                    <a:pt x="84" y="152"/>
                    <a:pt x="84" y="153"/>
                  </a:cubicBezTo>
                  <a:cubicBezTo>
                    <a:pt x="84" y="158"/>
                    <a:pt x="57" y="194"/>
                    <a:pt x="29" y="194"/>
                  </a:cubicBezTo>
                  <a:cubicBezTo>
                    <a:pt x="10" y="194"/>
                    <a:pt x="6" y="176"/>
                    <a:pt x="6" y="161"/>
                  </a:cubicBezTo>
                  <a:cubicBezTo>
                    <a:pt x="6" y="141"/>
                    <a:pt x="19" y="62"/>
                    <a:pt x="19" y="54"/>
                  </a:cubicBezTo>
                  <a:cubicBezTo>
                    <a:pt x="19" y="45"/>
                    <a:pt x="0" y="55"/>
                    <a:pt x="0" y="46"/>
                  </a:cubicBezTo>
                  <a:cubicBezTo>
                    <a:pt x="0" y="44"/>
                    <a:pt x="2" y="41"/>
                    <a:pt x="16" y="34"/>
                  </a:cubicBezTo>
                  <a:cubicBezTo>
                    <a:pt x="37" y="23"/>
                    <a:pt x="43" y="0"/>
                    <a:pt x="51" y="0"/>
                  </a:cubicBezTo>
                  <a:cubicBezTo>
                    <a:pt x="53" y="0"/>
                    <a:pt x="55" y="1"/>
                    <a:pt x="55" y="5"/>
                  </a:cubicBezTo>
                  <a:cubicBezTo>
                    <a:pt x="55" y="6"/>
                    <a:pt x="53" y="10"/>
                    <a:pt x="53" y="13"/>
                  </a:cubicBezTo>
                  <a:lnTo>
                    <a:pt x="48" y="37"/>
                  </a:lnTo>
                  <a:lnTo>
                    <a:pt x="75" y="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79" name="Freeform 84"/>
            <p:cNvSpPr>
              <a:spLocks/>
            </p:cNvSpPr>
            <p:nvPr userDrawn="1"/>
          </p:nvSpPr>
          <p:spPr bwMode="auto">
            <a:xfrm>
              <a:off x="1979459" y="467466"/>
              <a:ext cx="65473" cy="116397"/>
            </a:xfrm>
            <a:custGeom>
              <a:avLst/>
              <a:gdLst>
                <a:gd name="T0" fmla="*/ 135 w 135"/>
                <a:gd name="T1" fmla="*/ 26 h 236"/>
                <a:gd name="T2" fmla="*/ 135 w 135"/>
                <a:gd name="T3" fmla="*/ 26 h 236"/>
                <a:gd name="T4" fmla="*/ 26 w 135"/>
                <a:gd name="T5" fmla="*/ 236 h 236"/>
                <a:gd name="T6" fmla="*/ 0 w 135"/>
                <a:gd name="T7" fmla="*/ 218 h 236"/>
                <a:gd name="T8" fmla="*/ 11 w 135"/>
                <a:gd name="T9" fmla="*/ 207 h 236"/>
                <a:gd name="T10" fmla="*/ 38 w 135"/>
                <a:gd name="T11" fmla="*/ 218 h 236"/>
                <a:gd name="T12" fmla="*/ 89 w 135"/>
                <a:gd name="T13" fmla="*/ 155 h 236"/>
                <a:gd name="T14" fmla="*/ 25 w 135"/>
                <a:gd name="T15" fmla="*/ 28 h 236"/>
                <a:gd name="T16" fmla="*/ 4 w 135"/>
                <a:gd name="T17" fmla="*/ 58 h 236"/>
                <a:gd name="T18" fmla="*/ 0 w 135"/>
                <a:gd name="T19" fmla="*/ 52 h 236"/>
                <a:gd name="T20" fmla="*/ 32 w 135"/>
                <a:gd name="T21" fmla="*/ 0 h 236"/>
                <a:gd name="T22" fmla="*/ 68 w 135"/>
                <a:gd name="T23" fmla="*/ 37 h 236"/>
                <a:gd name="T24" fmla="*/ 107 w 135"/>
                <a:gd name="T25" fmla="*/ 112 h 236"/>
                <a:gd name="T26" fmla="*/ 120 w 135"/>
                <a:gd name="T27" fmla="*/ 55 h 236"/>
                <a:gd name="T28" fmla="*/ 110 w 135"/>
                <a:gd name="T29" fmla="*/ 14 h 236"/>
                <a:gd name="T30" fmla="*/ 121 w 135"/>
                <a:gd name="T31" fmla="*/ 0 h 236"/>
                <a:gd name="T32" fmla="*/ 135 w 135"/>
                <a:gd name="T33" fmla="*/ 2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5" h="236">
                  <a:moveTo>
                    <a:pt x="135" y="26"/>
                  </a:moveTo>
                  <a:lnTo>
                    <a:pt x="135" y="26"/>
                  </a:lnTo>
                  <a:cubicBezTo>
                    <a:pt x="135" y="79"/>
                    <a:pt x="90" y="236"/>
                    <a:pt x="26" y="236"/>
                  </a:cubicBezTo>
                  <a:cubicBezTo>
                    <a:pt x="9" y="236"/>
                    <a:pt x="0" y="227"/>
                    <a:pt x="0" y="218"/>
                  </a:cubicBezTo>
                  <a:cubicBezTo>
                    <a:pt x="0" y="211"/>
                    <a:pt x="6" y="207"/>
                    <a:pt x="11" y="207"/>
                  </a:cubicBezTo>
                  <a:cubicBezTo>
                    <a:pt x="19" y="207"/>
                    <a:pt x="32" y="218"/>
                    <a:pt x="38" y="218"/>
                  </a:cubicBezTo>
                  <a:cubicBezTo>
                    <a:pt x="65" y="218"/>
                    <a:pt x="89" y="164"/>
                    <a:pt x="89" y="155"/>
                  </a:cubicBezTo>
                  <a:cubicBezTo>
                    <a:pt x="89" y="119"/>
                    <a:pt x="44" y="28"/>
                    <a:pt x="25" y="28"/>
                  </a:cubicBezTo>
                  <a:cubicBezTo>
                    <a:pt x="8" y="28"/>
                    <a:pt x="12" y="58"/>
                    <a:pt x="4" y="58"/>
                  </a:cubicBezTo>
                  <a:cubicBezTo>
                    <a:pt x="2" y="58"/>
                    <a:pt x="0" y="57"/>
                    <a:pt x="0" y="52"/>
                  </a:cubicBezTo>
                  <a:cubicBezTo>
                    <a:pt x="0" y="15"/>
                    <a:pt x="16" y="0"/>
                    <a:pt x="32" y="0"/>
                  </a:cubicBezTo>
                  <a:cubicBezTo>
                    <a:pt x="47" y="0"/>
                    <a:pt x="61" y="25"/>
                    <a:pt x="68" y="37"/>
                  </a:cubicBezTo>
                  <a:cubicBezTo>
                    <a:pt x="98" y="87"/>
                    <a:pt x="101" y="112"/>
                    <a:pt x="107" y="112"/>
                  </a:cubicBezTo>
                  <a:cubicBezTo>
                    <a:pt x="110" y="112"/>
                    <a:pt x="120" y="74"/>
                    <a:pt x="120" y="55"/>
                  </a:cubicBezTo>
                  <a:cubicBezTo>
                    <a:pt x="120" y="26"/>
                    <a:pt x="110" y="25"/>
                    <a:pt x="110" y="14"/>
                  </a:cubicBezTo>
                  <a:cubicBezTo>
                    <a:pt x="110" y="5"/>
                    <a:pt x="114" y="0"/>
                    <a:pt x="121" y="0"/>
                  </a:cubicBezTo>
                  <a:cubicBezTo>
                    <a:pt x="132" y="0"/>
                    <a:pt x="135" y="10"/>
                    <a:pt x="135" y="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4" name="Freeform 85"/>
            <p:cNvSpPr>
              <a:spLocks noEditPoints="1"/>
            </p:cNvSpPr>
            <p:nvPr userDrawn="1"/>
          </p:nvSpPr>
          <p:spPr bwMode="auto">
            <a:xfrm>
              <a:off x="2130614" y="467466"/>
              <a:ext cx="69515" cy="80831"/>
            </a:xfrm>
            <a:custGeom>
              <a:avLst/>
              <a:gdLst>
                <a:gd name="T0" fmla="*/ 0 w 143"/>
                <a:gd name="T1" fmla="*/ 101 h 165"/>
                <a:gd name="T2" fmla="*/ 0 w 143"/>
                <a:gd name="T3" fmla="*/ 101 h 165"/>
                <a:gd name="T4" fmla="*/ 83 w 143"/>
                <a:gd name="T5" fmla="*/ 0 h 165"/>
                <a:gd name="T6" fmla="*/ 143 w 143"/>
                <a:gd name="T7" fmla="*/ 67 h 165"/>
                <a:gd name="T8" fmla="*/ 60 w 143"/>
                <a:gd name="T9" fmla="*/ 165 h 165"/>
                <a:gd name="T10" fmla="*/ 0 w 143"/>
                <a:gd name="T11" fmla="*/ 101 h 165"/>
                <a:gd name="T12" fmla="*/ 60 w 143"/>
                <a:gd name="T13" fmla="*/ 157 h 165"/>
                <a:gd name="T14" fmla="*/ 60 w 143"/>
                <a:gd name="T15" fmla="*/ 157 h 165"/>
                <a:gd name="T16" fmla="*/ 119 w 143"/>
                <a:gd name="T17" fmla="*/ 58 h 165"/>
                <a:gd name="T18" fmla="*/ 82 w 143"/>
                <a:gd name="T19" fmla="*/ 8 h 165"/>
                <a:gd name="T20" fmla="*/ 25 w 143"/>
                <a:gd name="T21" fmla="*/ 104 h 165"/>
                <a:gd name="T22" fmla="*/ 60 w 143"/>
                <a:gd name="T23" fmla="*/ 15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3" h="165">
                  <a:moveTo>
                    <a:pt x="0" y="101"/>
                  </a:moveTo>
                  <a:lnTo>
                    <a:pt x="0" y="101"/>
                  </a:lnTo>
                  <a:cubicBezTo>
                    <a:pt x="0" y="55"/>
                    <a:pt x="31" y="0"/>
                    <a:pt x="83" y="0"/>
                  </a:cubicBezTo>
                  <a:cubicBezTo>
                    <a:pt x="123" y="0"/>
                    <a:pt x="143" y="29"/>
                    <a:pt x="143" y="67"/>
                  </a:cubicBezTo>
                  <a:cubicBezTo>
                    <a:pt x="143" y="115"/>
                    <a:pt x="112" y="165"/>
                    <a:pt x="60" y="165"/>
                  </a:cubicBezTo>
                  <a:cubicBezTo>
                    <a:pt x="21" y="165"/>
                    <a:pt x="0" y="138"/>
                    <a:pt x="0" y="101"/>
                  </a:cubicBezTo>
                  <a:close/>
                  <a:moveTo>
                    <a:pt x="60" y="157"/>
                  </a:moveTo>
                  <a:lnTo>
                    <a:pt x="60" y="157"/>
                  </a:lnTo>
                  <a:cubicBezTo>
                    <a:pt x="107" y="157"/>
                    <a:pt x="119" y="94"/>
                    <a:pt x="119" y="58"/>
                  </a:cubicBezTo>
                  <a:cubicBezTo>
                    <a:pt x="119" y="32"/>
                    <a:pt x="112" y="8"/>
                    <a:pt x="82" y="8"/>
                  </a:cubicBezTo>
                  <a:cubicBezTo>
                    <a:pt x="37" y="8"/>
                    <a:pt x="25" y="69"/>
                    <a:pt x="25" y="104"/>
                  </a:cubicBezTo>
                  <a:cubicBezTo>
                    <a:pt x="25" y="127"/>
                    <a:pt x="30" y="157"/>
                    <a:pt x="60" y="15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5" name="Freeform 86"/>
            <p:cNvSpPr>
              <a:spLocks/>
            </p:cNvSpPr>
            <p:nvPr userDrawn="1"/>
          </p:nvSpPr>
          <p:spPr bwMode="auto">
            <a:xfrm>
              <a:off x="2208212" y="413309"/>
              <a:ext cx="73557" cy="171362"/>
            </a:xfrm>
            <a:custGeom>
              <a:avLst/>
              <a:gdLst>
                <a:gd name="T0" fmla="*/ 57 w 152"/>
                <a:gd name="T1" fmla="*/ 118 h 348"/>
                <a:gd name="T2" fmla="*/ 57 w 152"/>
                <a:gd name="T3" fmla="*/ 118 h 348"/>
                <a:gd name="T4" fmla="*/ 75 w 152"/>
                <a:gd name="T5" fmla="*/ 60 h 348"/>
                <a:gd name="T6" fmla="*/ 136 w 152"/>
                <a:gd name="T7" fmla="*/ 0 h 348"/>
                <a:gd name="T8" fmla="*/ 152 w 152"/>
                <a:gd name="T9" fmla="*/ 11 h 348"/>
                <a:gd name="T10" fmla="*/ 146 w 152"/>
                <a:gd name="T11" fmla="*/ 33 h 348"/>
                <a:gd name="T12" fmla="*/ 122 w 152"/>
                <a:gd name="T13" fmla="*/ 16 h 348"/>
                <a:gd name="T14" fmla="*/ 86 w 152"/>
                <a:gd name="T15" fmla="*/ 112 h 348"/>
                <a:gd name="T16" fmla="*/ 86 w 152"/>
                <a:gd name="T17" fmla="*/ 118 h 348"/>
                <a:gd name="T18" fmla="*/ 109 w 152"/>
                <a:gd name="T19" fmla="*/ 118 h 348"/>
                <a:gd name="T20" fmla="*/ 120 w 152"/>
                <a:gd name="T21" fmla="*/ 125 h 348"/>
                <a:gd name="T22" fmla="*/ 109 w 152"/>
                <a:gd name="T23" fmla="*/ 132 h 348"/>
                <a:gd name="T24" fmla="*/ 90 w 152"/>
                <a:gd name="T25" fmla="*/ 132 h 348"/>
                <a:gd name="T26" fmla="*/ 81 w 152"/>
                <a:gd name="T27" fmla="*/ 146 h 348"/>
                <a:gd name="T28" fmla="*/ 65 w 152"/>
                <a:gd name="T29" fmla="*/ 281 h 348"/>
                <a:gd name="T30" fmla="*/ 11 w 152"/>
                <a:gd name="T31" fmla="*/ 348 h 348"/>
                <a:gd name="T32" fmla="*/ 0 w 152"/>
                <a:gd name="T33" fmla="*/ 338 h 348"/>
                <a:gd name="T34" fmla="*/ 10 w 152"/>
                <a:gd name="T35" fmla="*/ 312 h 348"/>
                <a:gd name="T36" fmla="*/ 23 w 152"/>
                <a:gd name="T37" fmla="*/ 331 h 348"/>
                <a:gd name="T38" fmla="*/ 39 w 152"/>
                <a:gd name="T39" fmla="*/ 307 h 348"/>
                <a:gd name="T40" fmla="*/ 58 w 152"/>
                <a:gd name="T41" fmla="*/ 135 h 348"/>
                <a:gd name="T42" fmla="*/ 56 w 152"/>
                <a:gd name="T43" fmla="*/ 132 h 348"/>
                <a:gd name="T44" fmla="*/ 35 w 152"/>
                <a:gd name="T45" fmla="*/ 132 h 348"/>
                <a:gd name="T46" fmla="*/ 25 w 152"/>
                <a:gd name="T47" fmla="*/ 125 h 348"/>
                <a:gd name="T48" fmla="*/ 35 w 152"/>
                <a:gd name="T49" fmla="*/ 118 h 348"/>
                <a:gd name="T50" fmla="*/ 57 w 152"/>
                <a:gd name="T51" fmla="*/ 11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348">
                  <a:moveTo>
                    <a:pt x="57" y="118"/>
                  </a:moveTo>
                  <a:lnTo>
                    <a:pt x="57" y="118"/>
                  </a:lnTo>
                  <a:cubicBezTo>
                    <a:pt x="62" y="118"/>
                    <a:pt x="61" y="99"/>
                    <a:pt x="75" y="60"/>
                  </a:cubicBezTo>
                  <a:cubicBezTo>
                    <a:pt x="87" y="23"/>
                    <a:pt x="112" y="0"/>
                    <a:pt x="136" y="0"/>
                  </a:cubicBezTo>
                  <a:cubicBezTo>
                    <a:pt x="151" y="0"/>
                    <a:pt x="152" y="4"/>
                    <a:pt x="152" y="11"/>
                  </a:cubicBezTo>
                  <a:cubicBezTo>
                    <a:pt x="152" y="20"/>
                    <a:pt x="152" y="33"/>
                    <a:pt x="146" y="33"/>
                  </a:cubicBezTo>
                  <a:cubicBezTo>
                    <a:pt x="140" y="33"/>
                    <a:pt x="139" y="16"/>
                    <a:pt x="122" y="16"/>
                  </a:cubicBezTo>
                  <a:cubicBezTo>
                    <a:pt x="94" y="16"/>
                    <a:pt x="86" y="105"/>
                    <a:pt x="86" y="112"/>
                  </a:cubicBezTo>
                  <a:cubicBezTo>
                    <a:pt x="86" y="114"/>
                    <a:pt x="84" y="118"/>
                    <a:pt x="86" y="118"/>
                  </a:cubicBezTo>
                  <a:lnTo>
                    <a:pt x="109" y="118"/>
                  </a:lnTo>
                  <a:cubicBezTo>
                    <a:pt x="115" y="118"/>
                    <a:pt x="120" y="117"/>
                    <a:pt x="120" y="125"/>
                  </a:cubicBezTo>
                  <a:cubicBezTo>
                    <a:pt x="120" y="132"/>
                    <a:pt x="115" y="132"/>
                    <a:pt x="109" y="132"/>
                  </a:cubicBezTo>
                  <a:lnTo>
                    <a:pt x="90" y="132"/>
                  </a:lnTo>
                  <a:cubicBezTo>
                    <a:pt x="80" y="132"/>
                    <a:pt x="82" y="136"/>
                    <a:pt x="81" y="146"/>
                  </a:cubicBezTo>
                  <a:lnTo>
                    <a:pt x="65" y="281"/>
                  </a:lnTo>
                  <a:cubicBezTo>
                    <a:pt x="58" y="343"/>
                    <a:pt x="16" y="348"/>
                    <a:pt x="11" y="348"/>
                  </a:cubicBezTo>
                  <a:cubicBezTo>
                    <a:pt x="5" y="348"/>
                    <a:pt x="0" y="345"/>
                    <a:pt x="0" y="338"/>
                  </a:cubicBezTo>
                  <a:cubicBezTo>
                    <a:pt x="0" y="328"/>
                    <a:pt x="4" y="312"/>
                    <a:pt x="10" y="312"/>
                  </a:cubicBezTo>
                  <a:cubicBezTo>
                    <a:pt x="17" y="312"/>
                    <a:pt x="14" y="331"/>
                    <a:pt x="23" y="331"/>
                  </a:cubicBezTo>
                  <a:cubicBezTo>
                    <a:pt x="25" y="331"/>
                    <a:pt x="36" y="333"/>
                    <a:pt x="39" y="307"/>
                  </a:cubicBezTo>
                  <a:lnTo>
                    <a:pt x="58" y="135"/>
                  </a:lnTo>
                  <a:cubicBezTo>
                    <a:pt x="59" y="133"/>
                    <a:pt x="58" y="132"/>
                    <a:pt x="56" y="132"/>
                  </a:cubicBezTo>
                  <a:lnTo>
                    <a:pt x="35" y="132"/>
                  </a:lnTo>
                  <a:cubicBezTo>
                    <a:pt x="30" y="132"/>
                    <a:pt x="25" y="132"/>
                    <a:pt x="25" y="125"/>
                  </a:cubicBezTo>
                  <a:cubicBezTo>
                    <a:pt x="25" y="117"/>
                    <a:pt x="30" y="118"/>
                    <a:pt x="35" y="118"/>
                  </a:cubicBezTo>
                  <a:lnTo>
                    <a:pt x="57" y="11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6" name="Freeform 87"/>
            <p:cNvSpPr>
              <a:spLocks/>
            </p:cNvSpPr>
            <p:nvPr userDrawn="1"/>
          </p:nvSpPr>
          <p:spPr bwMode="auto">
            <a:xfrm>
              <a:off x="2343201" y="414925"/>
              <a:ext cx="173787" cy="135796"/>
            </a:xfrm>
            <a:custGeom>
              <a:avLst/>
              <a:gdLst>
                <a:gd name="T0" fmla="*/ 204 w 358"/>
                <a:gd name="T1" fmla="*/ 75 h 275"/>
                <a:gd name="T2" fmla="*/ 204 w 358"/>
                <a:gd name="T3" fmla="*/ 75 h 275"/>
                <a:gd name="T4" fmla="*/ 174 w 358"/>
                <a:gd name="T5" fmla="*/ 128 h 275"/>
                <a:gd name="T6" fmla="*/ 187 w 358"/>
                <a:gd name="T7" fmla="*/ 177 h 275"/>
                <a:gd name="T8" fmla="*/ 206 w 358"/>
                <a:gd name="T9" fmla="*/ 231 h 275"/>
                <a:gd name="T10" fmla="*/ 308 w 358"/>
                <a:gd name="T11" fmla="*/ 31 h 275"/>
                <a:gd name="T12" fmla="*/ 282 w 358"/>
                <a:gd name="T13" fmla="*/ 12 h 275"/>
                <a:gd name="T14" fmla="*/ 287 w 358"/>
                <a:gd name="T15" fmla="*/ 7 h 275"/>
                <a:gd name="T16" fmla="*/ 330 w 358"/>
                <a:gd name="T17" fmla="*/ 9 h 275"/>
                <a:gd name="T18" fmla="*/ 354 w 358"/>
                <a:gd name="T19" fmla="*/ 7 h 275"/>
                <a:gd name="T20" fmla="*/ 358 w 358"/>
                <a:gd name="T21" fmla="*/ 11 h 275"/>
                <a:gd name="T22" fmla="*/ 318 w 358"/>
                <a:gd name="T23" fmla="*/ 55 h 275"/>
                <a:gd name="T24" fmla="*/ 193 w 358"/>
                <a:gd name="T25" fmla="*/ 275 h 275"/>
                <a:gd name="T26" fmla="*/ 170 w 358"/>
                <a:gd name="T27" fmla="*/ 209 h 275"/>
                <a:gd name="T28" fmla="*/ 155 w 358"/>
                <a:gd name="T29" fmla="*/ 165 h 275"/>
                <a:gd name="T30" fmla="*/ 125 w 358"/>
                <a:gd name="T31" fmla="*/ 215 h 275"/>
                <a:gd name="T32" fmla="*/ 86 w 358"/>
                <a:gd name="T33" fmla="*/ 275 h 275"/>
                <a:gd name="T34" fmla="*/ 20 w 358"/>
                <a:gd name="T35" fmla="*/ 33 h 275"/>
                <a:gd name="T36" fmla="*/ 0 w 358"/>
                <a:gd name="T37" fmla="*/ 10 h 275"/>
                <a:gd name="T38" fmla="*/ 10 w 358"/>
                <a:gd name="T39" fmla="*/ 7 h 275"/>
                <a:gd name="T40" fmla="*/ 27 w 358"/>
                <a:gd name="T41" fmla="*/ 9 h 275"/>
                <a:gd name="T42" fmla="*/ 67 w 358"/>
                <a:gd name="T43" fmla="*/ 7 h 275"/>
                <a:gd name="T44" fmla="*/ 70 w 358"/>
                <a:gd name="T45" fmla="*/ 11 h 275"/>
                <a:gd name="T46" fmla="*/ 49 w 358"/>
                <a:gd name="T47" fmla="*/ 34 h 275"/>
                <a:gd name="T48" fmla="*/ 92 w 358"/>
                <a:gd name="T49" fmla="*/ 210 h 275"/>
                <a:gd name="T50" fmla="*/ 100 w 358"/>
                <a:gd name="T51" fmla="*/ 229 h 275"/>
                <a:gd name="T52" fmla="*/ 133 w 358"/>
                <a:gd name="T53" fmla="*/ 179 h 275"/>
                <a:gd name="T54" fmla="*/ 152 w 358"/>
                <a:gd name="T55" fmla="*/ 145 h 275"/>
                <a:gd name="T56" fmla="*/ 122 w 358"/>
                <a:gd name="T57" fmla="*/ 38 h 275"/>
                <a:gd name="T58" fmla="*/ 92 w 358"/>
                <a:gd name="T59" fmla="*/ 11 h 275"/>
                <a:gd name="T60" fmla="*/ 99 w 358"/>
                <a:gd name="T61" fmla="*/ 7 h 275"/>
                <a:gd name="T62" fmla="*/ 136 w 358"/>
                <a:gd name="T63" fmla="*/ 9 h 275"/>
                <a:gd name="T64" fmla="*/ 163 w 358"/>
                <a:gd name="T65" fmla="*/ 7 h 275"/>
                <a:gd name="T66" fmla="*/ 168 w 358"/>
                <a:gd name="T67" fmla="*/ 11 h 275"/>
                <a:gd name="T68" fmla="*/ 149 w 358"/>
                <a:gd name="T69" fmla="*/ 30 h 275"/>
                <a:gd name="T70" fmla="*/ 170 w 358"/>
                <a:gd name="T71" fmla="*/ 109 h 275"/>
                <a:gd name="T72" fmla="*/ 207 w 358"/>
                <a:gd name="T73" fmla="*/ 31 h 275"/>
                <a:gd name="T74" fmla="*/ 183 w 358"/>
                <a:gd name="T75" fmla="*/ 12 h 275"/>
                <a:gd name="T76" fmla="*/ 187 w 358"/>
                <a:gd name="T77" fmla="*/ 7 h 275"/>
                <a:gd name="T78" fmla="*/ 224 w 358"/>
                <a:gd name="T79" fmla="*/ 9 h 275"/>
                <a:gd name="T80" fmla="*/ 249 w 358"/>
                <a:gd name="T81" fmla="*/ 7 h 275"/>
                <a:gd name="T82" fmla="*/ 255 w 358"/>
                <a:gd name="T83" fmla="*/ 12 h 275"/>
                <a:gd name="T84" fmla="*/ 226 w 358"/>
                <a:gd name="T85" fmla="*/ 36 h 275"/>
                <a:gd name="T86" fmla="*/ 204 w 358"/>
                <a:gd name="T87" fmla="*/ 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8" h="275">
                  <a:moveTo>
                    <a:pt x="204" y="75"/>
                  </a:moveTo>
                  <a:lnTo>
                    <a:pt x="204" y="75"/>
                  </a:lnTo>
                  <a:cubicBezTo>
                    <a:pt x="186" y="109"/>
                    <a:pt x="174" y="126"/>
                    <a:pt x="174" y="128"/>
                  </a:cubicBezTo>
                  <a:cubicBezTo>
                    <a:pt x="174" y="130"/>
                    <a:pt x="180" y="151"/>
                    <a:pt x="187" y="177"/>
                  </a:cubicBezTo>
                  <a:cubicBezTo>
                    <a:pt x="196" y="208"/>
                    <a:pt x="202" y="231"/>
                    <a:pt x="206" y="231"/>
                  </a:cubicBezTo>
                  <a:cubicBezTo>
                    <a:pt x="210" y="231"/>
                    <a:pt x="308" y="60"/>
                    <a:pt x="308" y="31"/>
                  </a:cubicBezTo>
                  <a:cubicBezTo>
                    <a:pt x="308" y="11"/>
                    <a:pt x="282" y="24"/>
                    <a:pt x="282" y="12"/>
                  </a:cubicBezTo>
                  <a:cubicBezTo>
                    <a:pt x="282" y="8"/>
                    <a:pt x="284" y="7"/>
                    <a:pt x="287" y="7"/>
                  </a:cubicBezTo>
                  <a:cubicBezTo>
                    <a:pt x="293" y="7"/>
                    <a:pt x="308" y="9"/>
                    <a:pt x="330" y="9"/>
                  </a:cubicBezTo>
                  <a:cubicBezTo>
                    <a:pt x="340" y="9"/>
                    <a:pt x="351" y="7"/>
                    <a:pt x="354" y="7"/>
                  </a:cubicBezTo>
                  <a:cubicBezTo>
                    <a:pt x="357" y="7"/>
                    <a:pt x="358" y="8"/>
                    <a:pt x="358" y="11"/>
                  </a:cubicBezTo>
                  <a:cubicBezTo>
                    <a:pt x="358" y="27"/>
                    <a:pt x="346" y="0"/>
                    <a:pt x="318" y="55"/>
                  </a:cubicBezTo>
                  <a:cubicBezTo>
                    <a:pt x="254" y="180"/>
                    <a:pt x="204" y="275"/>
                    <a:pt x="193" y="275"/>
                  </a:cubicBezTo>
                  <a:cubicBezTo>
                    <a:pt x="189" y="275"/>
                    <a:pt x="187" y="269"/>
                    <a:pt x="170" y="209"/>
                  </a:cubicBezTo>
                  <a:cubicBezTo>
                    <a:pt x="159" y="173"/>
                    <a:pt x="157" y="165"/>
                    <a:pt x="155" y="165"/>
                  </a:cubicBezTo>
                  <a:cubicBezTo>
                    <a:pt x="154" y="165"/>
                    <a:pt x="141" y="187"/>
                    <a:pt x="125" y="215"/>
                  </a:cubicBezTo>
                  <a:cubicBezTo>
                    <a:pt x="94" y="268"/>
                    <a:pt x="91" y="275"/>
                    <a:pt x="86" y="275"/>
                  </a:cubicBezTo>
                  <a:cubicBezTo>
                    <a:pt x="78" y="275"/>
                    <a:pt x="77" y="253"/>
                    <a:pt x="20" y="33"/>
                  </a:cubicBezTo>
                  <a:cubicBezTo>
                    <a:pt x="15" y="14"/>
                    <a:pt x="0" y="21"/>
                    <a:pt x="0" y="10"/>
                  </a:cubicBezTo>
                  <a:cubicBezTo>
                    <a:pt x="0" y="6"/>
                    <a:pt x="7" y="7"/>
                    <a:pt x="10" y="7"/>
                  </a:cubicBezTo>
                  <a:cubicBezTo>
                    <a:pt x="16" y="7"/>
                    <a:pt x="22" y="9"/>
                    <a:pt x="27" y="9"/>
                  </a:cubicBezTo>
                  <a:cubicBezTo>
                    <a:pt x="50" y="9"/>
                    <a:pt x="58" y="7"/>
                    <a:pt x="67" y="7"/>
                  </a:cubicBezTo>
                  <a:cubicBezTo>
                    <a:pt x="69" y="7"/>
                    <a:pt x="70" y="10"/>
                    <a:pt x="70" y="11"/>
                  </a:cubicBezTo>
                  <a:cubicBezTo>
                    <a:pt x="70" y="21"/>
                    <a:pt x="49" y="11"/>
                    <a:pt x="49" y="34"/>
                  </a:cubicBezTo>
                  <a:cubicBezTo>
                    <a:pt x="49" y="51"/>
                    <a:pt x="74" y="137"/>
                    <a:pt x="92" y="210"/>
                  </a:cubicBezTo>
                  <a:cubicBezTo>
                    <a:pt x="94" y="216"/>
                    <a:pt x="97" y="229"/>
                    <a:pt x="100" y="229"/>
                  </a:cubicBezTo>
                  <a:cubicBezTo>
                    <a:pt x="103" y="229"/>
                    <a:pt x="107" y="223"/>
                    <a:pt x="133" y="179"/>
                  </a:cubicBezTo>
                  <a:cubicBezTo>
                    <a:pt x="143" y="161"/>
                    <a:pt x="152" y="146"/>
                    <a:pt x="152" y="145"/>
                  </a:cubicBezTo>
                  <a:cubicBezTo>
                    <a:pt x="152" y="144"/>
                    <a:pt x="142" y="108"/>
                    <a:pt x="122" y="38"/>
                  </a:cubicBezTo>
                  <a:cubicBezTo>
                    <a:pt x="115" y="11"/>
                    <a:pt x="92" y="25"/>
                    <a:pt x="92" y="11"/>
                  </a:cubicBezTo>
                  <a:cubicBezTo>
                    <a:pt x="92" y="8"/>
                    <a:pt x="94" y="7"/>
                    <a:pt x="99" y="7"/>
                  </a:cubicBezTo>
                  <a:cubicBezTo>
                    <a:pt x="104" y="7"/>
                    <a:pt x="111" y="9"/>
                    <a:pt x="136" y="9"/>
                  </a:cubicBezTo>
                  <a:cubicBezTo>
                    <a:pt x="146" y="9"/>
                    <a:pt x="156" y="7"/>
                    <a:pt x="163" y="7"/>
                  </a:cubicBezTo>
                  <a:cubicBezTo>
                    <a:pt x="168" y="7"/>
                    <a:pt x="168" y="10"/>
                    <a:pt x="168" y="11"/>
                  </a:cubicBezTo>
                  <a:cubicBezTo>
                    <a:pt x="168" y="19"/>
                    <a:pt x="149" y="15"/>
                    <a:pt x="149" y="30"/>
                  </a:cubicBezTo>
                  <a:cubicBezTo>
                    <a:pt x="149" y="42"/>
                    <a:pt x="166" y="109"/>
                    <a:pt x="170" y="109"/>
                  </a:cubicBezTo>
                  <a:cubicBezTo>
                    <a:pt x="172" y="109"/>
                    <a:pt x="207" y="51"/>
                    <a:pt x="207" y="31"/>
                  </a:cubicBezTo>
                  <a:cubicBezTo>
                    <a:pt x="207" y="14"/>
                    <a:pt x="183" y="21"/>
                    <a:pt x="183" y="12"/>
                  </a:cubicBezTo>
                  <a:cubicBezTo>
                    <a:pt x="183" y="10"/>
                    <a:pt x="184" y="7"/>
                    <a:pt x="187" y="7"/>
                  </a:cubicBezTo>
                  <a:cubicBezTo>
                    <a:pt x="196" y="7"/>
                    <a:pt x="202" y="9"/>
                    <a:pt x="224" y="9"/>
                  </a:cubicBezTo>
                  <a:cubicBezTo>
                    <a:pt x="232" y="9"/>
                    <a:pt x="243" y="7"/>
                    <a:pt x="249" y="7"/>
                  </a:cubicBezTo>
                  <a:cubicBezTo>
                    <a:pt x="253" y="7"/>
                    <a:pt x="255" y="8"/>
                    <a:pt x="255" y="12"/>
                  </a:cubicBezTo>
                  <a:cubicBezTo>
                    <a:pt x="255" y="23"/>
                    <a:pt x="242" y="6"/>
                    <a:pt x="226" y="36"/>
                  </a:cubicBezTo>
                  <a:lnTo>
                    <a:pt x="204" y="7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7" name="Freeform 88"/>
            <p:cNvSpPr>
              <a:spLocks noEditPoints="1"/>
            </p:cNvSpPr>
            <p:nvPr userDrawn="1"/>
          </p:nvSpPr>
          <p:spPr bwMode="auto">
            <a:xfrm>
              <a:off x="2507288" y="463424"/>
              <a:ext cx="77598" cy="84873"/>
            </a:xfrm>
            <a:custGeom>
              <a:avLst/>
              <a:gdLst>
                <a:gd name="T0" fmla="*/ 94 w 160"/>
                <a:gd name="T1" fmla="*/ 8 h 173"/>
                <a:gd name="T2" fmla="*/ 94 w 160"/>
                <a:gd name="T3" fmla="*/ 8 h 173"/>
                <a:gd name="T4" fmla="*/ 109 w 160"/>
                <a:gd name="T5" fmla="*/ 12 h 173"/>
                <a:gd name="T6" fmla="*/ 123 w 160"/>
                <a:gd name="T7" fmla="*/ 16 h 173"/>
                <a:gd name="T8" fmla="*/ 139 w 160"/>
                <a:gd name="T9" fmla="*/ 0 h 173"/>
                <a:gd name="T10" fmla="*/ 143 w 160"/>
                <a:gd name="T11" fmla="*/ 3 h 173"/>
                <a:gd name="T12" fmla="*/ 124 w 160"/>
                <a:gd name="T13" fmla="*/ 131 h 173"/>
                <a:gd name="T14" fmla="*/ 133 w 160"/>
                <a:gd name="T15" fmla="*/ 148 h 173"/>
                <a:gd name="T16" fmla="*/ 155 w 160"/>
                <a:gd name="T17" fmla="*/ 126 h 173"/>
                <a:gd name="T18" fmla="*/ 160 w 160"/>
                <a:gd name="T19" fmla="*/ 129 h 173"/>
                <a:gd name="T20" fmla="*/ 123 w 160"/>
                <a:gd name="T21" fmla="*/ 171 h 173"/>
                <a:gd name="T22" fmla="*/ 100 w 160"/>
                <a:gd name="T23" fmla="*/ 132 h 173"/>
                <a:gd name="T24" fmla="*/ 100 w 160"/>
                <a:gd name="T25" fmla="*/ 131 h 173"/>
                <a:gd name="T26" fmla="*/ 34 w 160"/>
                <a:gd name="T27" fmla="*/ 173 h 173"/>
                <a:gd name="T28" fmla="*/ 0 w 160"/>
                <a:gd name="T29" fmla="*/ 131 h 173"/>
                <a:gd name="T30" fmla="*/ 94 w 160"/>
                <a:gd name="T31" fmla="*/ 8 h 173"/>
                <a:gd name="T32" fmla="*/ 49 w 160"/>
                <a:gd name="T33" fmla="*/ 155 h 173"/>
                <a:gd name="T34" fmla="*/ 49 w 160"/>
                <a:gd name="T35" fmla="*/ 155 h 173"/>
                <a:gd name="T36" fmla="*/ 99 w 160"/>
                <a:gd name="T37" fmla="*/ 114 h 173"/>
                <a:gd name="T38" fmla="*/ 113 w 160"/>
                <a:gd name="T39" fmla="*/ 34 h 173"/>
                <a:gd name="T40" fmla="*/ 92 w 160"/>
                <a:gd name="T41" fmla="*/ 19 h 173"/>
                <a:gd name="T42" fmla="*/ 24 w 160"/>
                <a:gd name="T43" fmla="*/ 124 h 173"/>
                <a:gd name="T44" fmla="*/ 49 w 160"/>
                <a:gd name="T45" fmla="*/ 15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0" h="173">
                  <a:moveTo>
                    <a:pt x="94" y="8"/>
                  </a:moveTo>
                  <a:lnTo>
                    <a:pt x="94" y="8"/>
                  </a:lnTo>
                  <a:cubicBezTo>
                    <a:pt x="99" y="8"/>
                    <a:pt x="104" y="10"/>
                    <a:pt x="109" y="12"/>
                  </a:cubicBezTo>
                  <a:cubicBezTo>
                    <a:pt x="113" y="14"/>
                    <a:pt x="118" y="16"/>
                    <a:pt x="123" y="16"/>
                  </a:cubicBezTo>
                  <a:cubicBezTo>
                    <a:pt x="129" y="16"/>
                    <a:pt x="135" y="0"/>
                    <a:pt x="139" y="0"/>
                  </a:cubicBezTo>
                  <a:cubicBezTo>
                    <a:pt x="141" y="0"/>
                    <a:pt x="143" y="1"/>
                    <a:pt x="143" y="3"/>
                  </a:cubicBezTo>
                  <a:cubicBezTo>
                    <a:pt x="143" y="6"/>
                    <a:pt x="124" y="89"/>
                    <a:pt x="124" y="131"/>
                  </a:cubicBezTo>
                  <a:cubicBezTo>
                    <a:pt x="124" y="148"/>
                    <a:pt x="131" y="148"/>
                    <a:pt x="133" y="148"/>
                  </a:cubicBezTo>
                  <a:cubicBezTo>
                    <a:pt x="144" y="148"/>
                    <a:pt x="149" y="126"/>
                    <a:pt x="155" y="126"/>
                  </a:cubicBezTo>
                  <a:cubicBezTo>
                    <a:pt x="157" y="126"/>
                    <a:pt x="160" y="125"/>
                    <a:pt x="160" y="129"/>
                  </a:cubicBezTo>
                  <a:cubicBezTo>
                    <a:pt x="160" y="134"/>
                    <a:pt x="142" y="171"/>
                    <a:pt x="123" y="171"/>
                  </a:cubicBezTo>
                  <a:cubicBezTo>
                    <a:pt x="106" y="171"/>
                    <a:pt x="99" y="147"/>
                    <a:pt x="100" y="132"/>
                  </a:cubicBezTo>
                  <a:lnTo>
                    <a:pt x="100" y="131"/>
                  </a:lnTo>
                  <a:cubicBezTo>
                    <a:pt x="85" y="152"/>
                    <a:pt x="63" y="173"/>
                    <a:pt x="34" y="173"/>
                  </a:cubicBezTo>
                  <a:cubicBezTo>
                    <a:pt x="8" y="173"/>
                    <a:pt x="0" y="154"/>
                    <a:pt x="0" y="131"/>
                  </a:cubicBezTo>
                  <a:cubicBezTo>
                    <a:pt x="0" y="87"/>
                    <a:pt x="45" y="8"/>
                    <a:pt x="94" y="8"/>
                  </a:cubicBezTo>
                  <a:close/>
                  <a:moveTo>
                    <a:pt x="49" y="155"/>
                  </a:moveTo>
                  <a:lnTo>
                    <a:pt x="49" y="155"/>
                  </a:lnTo>
                  <a:cubicBezTo>
                    <a:pt x="78" y="155"/>
                    <a:pt x="99" y="119"/>
                    <a:pt x="99" y="114"/>
                  </a:cubicBezTo>
                  <a:cubicBezTo>
                    <a:pt x="99" y="108"/>
                    <a:pt x="113" y="45"/>
                    <a:pt x="113" y="34"/>
                  </a:cubicBezTo>
                  <a:cubicBezTo>
                    <a:pt x="113" y="29"/>
                    <a:pt x="109" y="19"/>
                    <a:pt x="92" y="19"/>
                  </a:cubicBezTo>
                  <a:cubicBezTo>
                    <a:pt x="57" y="19"/>
                    <a:pt x="24" y="85"/>
                    <a:pt x="24" y="124"/>
                  </a:cubicBezTo>
                  <a:cubicBezTo>
                    <a:pt x="24" y="130"/>
                    <a:pt x="24" y="155"/>
                    <a:pt x="49" y="1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8" name="Freeform 89"/>
            <p:cNvSpPr>
              <a:spLocks/>
            </p:cNvSpPr>
            <p:nvPr userDrawn="1"/>
          </p:nvSpPr>
          <p:spPr bwMode="auto">
            <a:xfrm>
              <a:off x="2603478" y="467466"/>
              <a:ext cx="50115" cy="80831"/>
            </a:xfrm>
            <a:custGeom>
              <a:avLst/>
              <a:gdLst>
                <a:gd name="T0" fmla="*/ 77 w 103"/>
                <a:gd name="T1" fmla="*/ 130 h 165"/>
                <a:gd name="T2" fmla="*/ 77 w 103"/>
                <a:gd name="T3" fmla="*/ 130 h 165"/>
                <a:gd name="T4" fmla="*/ 21 w 103"/>
                <a:gd name="T5" fmla="*/ 42 h 165"/>
                <a:gd name="T6" fmla="*/ 69 w 103"/>
                <a:gd name="T7" fmla="*/ 0 h 165"/>
                <a:gd name="T8" fmla="*/ 103 w 103"/>
                <a:gd name="T9" fmla="*/ 21 h 165"/>
                <a:gd name="T10" fmla="*/ 91 w 103"/>
                <a:gd name="T11" fmla="*/ 32 h 165"/>
                <a:gd name="T12" fmla="*/ 60 w 103"/>
                <a:gd name="T13" fmla="*/ 9 h 165"/>
                <a:gd name="T14" fmla="*/ 40 w 103"/>
                <a:gd name="T15" fmla="*/ 30 h 165"/>
                <a:gd name="T16" fmla="*/ 98 w 103"/>
                <a:gd name="T17" fmla="*/ 119 h 165"/>
                <a:gd name="T18" fmla="*/ 43 w 103"/>
                <a:gd name="T19" fmla="*/ 165 h 165"/>
                <a:gd name="T20" fmla="*/ 1 w 103"/>
                <a:gd name="T21" fmla="*/ 141 h 165"/>
                <a:gd name="T22" fmla="*/ 12 w 103"/>
                <a:gd name="T23" fmla="*/ 130 h 165"/>
                <a:gd name="T24" fmla="*/ 46 w 103"/>
                <a:gd name="T25" fmla="*/ 156 h 165"/>
                <a:gd name="T26" fmla="*/ 77 w 103"/>
                <a:gd name="T27" fmla="*/ 13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65">
                  <a:moveTo>
                    <a:pt x="77" y="130"/>
                  </a:moveTo>
                  <a:lnTo>
                    <a:pt x="77" y="130"/>
                  </a:lnTo>
                  <a:cubicBezTo>
                    <a:pt x="77" y="94"/>
                    <a:pt x="21" y="79"/>
                    <a:pt x="21" y="42"/>
                  </a:cubicBezTo>
                  <a:cubicBezTo>
                    <a:pt x="21" y="6"/>
                    <a:pt x="51" y="0"/>
                    <a:pt x="69" y="0"/>
                  </a:cubicBezTo>
                  <a:cubicBezTo>
                    <a:pt x="95" y="0"/>
                    <a:pt x="103" y="15"/>
                    <a:pt x="103" y="21"/>
                  </a:cubicBezTo>
                  <a:cubicBezTo>
                    <a:pt x="103" y="30"/>
                    <a:pt x="95" y="32"/>
                    <a:pt x="91" y="32"/>
                  </a:cubicBezTo>
                  <a:cubicBezTo>
                    <a:pt x="73" y="32"/>
                    <a:pt x="80" y="9"/>
                    <a:pt x="60" y="9"/>
                  </a:cubicBezTo>
                  <a:cubicBezTo>
                    <a:pt x="49" y="9"/>
                    <a:pt x="40" y="17"/>
                    <a:pt x="40" y="30"/>
                  </a:cubicBezTo>
                  <a:cubicBezTo>
                    <a:pt x="40" y="57"/>
                    <a:pt x="98" y="76"/>
                    <a:pt x="98" y="119"/>
                  </a:cubicBezTo>
                  <a:cubicBezTo>
                    <a:pt x="98" y="153"/>
                    <a:pt x="68" y="165"/>
                    <a:pt x="43" y="165"/>
                  </a:cubicBezTo>
                  <a:cubicBezTo>
                    <a:pt x="30" y="165"/>
                    <a:pt x="1" y="161"/>
                    <a:pt x="1" y="141"/>
                  </a:cubicBezTo>
                  <a:cubicBezTo>
                    <a:pt x="1" y="140"/>
                    <a:pt x="0" y="130"/>
                    <a:pt x="12" y="130"/>
                  </a:cubicBezTo>
                  <a:cubicBezTo>
                    <a:pt x="30" y="130"/>
                    <a:pt x="22" y="156"/>
                    <a:pt x="46" y="156"/>
                  </a:cubicBezTo>
                  <a:cubicBezTo>
                    <a:pt x="64" y="156"/>
                    <a:pt x="77" y="145"/>
                    <a:pt x="77" y="1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9" name="Freeform 90"/>
            <p:cNvSpPr>
              <a:spLocks/>
            </p:cNvSpPr>
            <p:nvPr userDrawn="1"/>
          </p:nvSpPr>
          <p:spPr bwMode="auto">
            <a:xfrm>
              <a:off x="2675418" y="411692"/>
              <a:ext cx="74365" cy="135796"/>
            </a:xfrm>
            <a:custGeom>
              <a:avLst/>
              <a:gdLst>
                <a:gd name="T0" fmla="*/ 35 w 154"/>
                <a:gd name="T1" fmla="*/ 43 h 276"/>
                <a:gd name="T2" fmla="*/ 35 w 154"/>
                <a:gd name="T3" fmla="*/ 43 h 276"/>
                <a:gd name="T4" fmla="*/ 37 w 154"/>
                <a:gd name="T5" fmla="*/ 21 h 276"/>
                <a:gd name="T6" fmla="*/ 11 w 154"/>
                <a:gd name="T7" fmla="*/ 11 h 276"/>
                <a:gd name="T8" fmla="*/ 51 w 154"/>
                <a:gd name="T9" fmla="*/ 1 h 276"/>
                <a:gd name="T10" fmla="*/ 60 w 154"/>
                <a:gd name="T11" fmla="*/ 0 h 276"/>
                <a:gd name="T12" fmla="*/ 65 w 154"/>
                <a:gd name="T13" fmla="*/ 2 h 276"/>
                <a:gd name="T14" fmla="*/ 63 w 154"/>
                <a:gd name="T15" fmla="*/ 14 h 276"/>
                <a:gd name="T16" fmla="*/ 44 w 154"/>
                <a:gd name="T17" fmla="*/ 145 h 276"/>
                <a:gd name="T18" fmla="*/ 45 w 154"/>
                <a:gd name="T19" fmla="*/ 146 h 276"/>
                <a:gd name="T20" fmla="*/ 96 w 154"/>
                <a:gd name="T21" fmla="*/ 113 h 276"/>
                <a:gd name="T22" fmla="*/ 127 w 154"/>
                <a:gd name="T23" fmla="*/ 159 h 276"/>
                <a:gd name="T24" fmla="*/ 124 w 154"/>
                <a:gd name="T25" fmla="*/ 203 h 276"/>
                <a:gd name="T26" fmla="*/ 120 w 154"/>
                <a:gd name="T27" fmla="*/ 239 h 276"/>
                <a:gd name="T28" fmla="*/ 128 w 154"/>
                <a:gd name="T29" fmla="*/ 254 h 276"/>
                <a:gd name="T30" fmla="*/ 151 w 154"/>
                <a:gd name="T31" fmla="*/ 238 h 276"/>
                <a:gd name="T32" fmla="*/ 154 w 154"/>
                <a:gd name="T33" fmla="*/ 241 h 276"/>
                <a:gd name="T34" fmla="*/ 112 w 154"/>
                <a:gd name="T35" fmla="*/ 276 h 276"/>
                <a:gd name="T36" fmla="*/ 97 w 154"/>
                <a:gd name="T37" fmla="*/ 250 h 276"/>
                <a:gd name="T38" fmla="*/ 103 w 154"/>
                <a:gd name="T39" fmla="*/ 164 h 276"/>
                <a:gd name="T40" fmla="*/ 83 w 154"/>
                <a:gd name="T41" fmla="*/ 133 h 276"/>
                <a:gd name="T42" fmla="*/ 26 w 154"/>
                <a:gd name="T43" fmla="*/ 263 h 276"/>
                <a:gd name="T44" fmla="*/ 21 w 154"/>
                <a:gd name="T45" fmla="*/ 274 h 276"/>
                <a:gd name="T46" fmla="*/ 8 w 154"/>
                <a:gd name="T47" fmla="*/ 274 h 276"/>
                <a:gd name="T48" fmla="*/ 0 w 154"/>
                <a:gd name="T49" fmla="*/ 269 h 276"/>
                <a:gd name="T50" fmla="*/ 19 w 154"/>
                <a:gd name="T51" fmla="*/ 158 h 276"/>
                <a:gd name="T52" fmla="*/ 35 w 154"/>
                <a:gd name="T53" fmla="*/ 4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4" h="276">
                  <a:moveTo>
                    <a:pt x="35" y="43"/>
                  </a:moveTo>
                  <a:lnTo>
                    <a:pt x="35" y="43"/>
                  </a:lnTo>
                  <a:cubicBezTo>
                    <a:pt x="37" y="29"/>
                    <a:pt x="37" y="25"/>
                    <a:pt x="37" y="21"/>
                  </a:cubicBezTo>
                  <a:cubicBezTo>
                    <a:pt x="37" y="10"/>
                    <a:pt x="11" y="19"/>
                    <a:pt x="11" y="11"/>
                  </a:cubicBezTo>
                  <a:cubicBezTo>
                    <a:pt x="11" y="4"/>
                    <a:pt x="25" y="7"/>
                    <a:pt x="51" y="1"/>
                  </a:cubicBezTo>
                  <a:cubicBezTo>
                    <a:pt x="55" y="0"/>
                    <a:pt x="58" y="0"/>
                    <a:pt x="60" y="0"/>
                  </a:cubicBezTo>
                  <a:cubicBezTo>
                    <a:pt x="63" y="0"/>
                    <a:pt x="65" y="1"/>
                    <a:pt x="65" y="2"/>
                  </a:cubicBezTo>
                  <a:cubicBezTo>
                    <a:pt x="65" y="4"/>
                    <a:pt x="64" y="9"/>
                    <a:pt x="63" y="14"/>
                  </a:cubicBezTo>
                  <a:cubicBezTo>
                    <a:pt x="62" y="21"/>
                    <a:pt x="45" y="134"/>
                    <a:pt x="44" y="145"/>
                  </a:cubicBezTo>
                  <a:lnTo>
                    <a:pt x="45" y="146"/>
                  </a:lnTo>
                  <a:cubicBezTo>
                    <a:pt x="55" y="130"/>
                    <a:pt x="76" y="113"/>
                    <a:pt x="96" y="113"/>
                  </a:cubicBezTo>
                  <a:cubicBezTo>
                    <a:pt x="121" y="113"/>
                    <a:pt x="127" y="137"/>
                    <a:pt x="127" y="159"/>
                  </a:cubicBezTo>
                  <a:cubicBezTo>
                    <a:pt x="127" y="174"/>
                    <a:pt x="125" y="189"/>
                    <a:pt x="124" y="203"/>
                  </a:cubicBezTo>
                  <a:cubicBezTo>
                    <a:pt x="122" y="216"/>
                    <a:pt x="120" y="229"/>
                    <a:pt x="120" y="239"/>
                  </a:cubicBezTo>
                  <a:cubicBezTo>
                    <a:pt x="120" y="243"/>
                    <a:pt x="121" y="254"/>
                    <a:pt x="128" y="254"/>
                  </a:cubicBezTo>
                  <a:cubicBezTo>
                    <a:pt x="137" y="254"/>
                    <a:pt x="145" y="238"/>
                    <a:pt x="151" y="238"/>
                  </a:cubicBezTo>
                  <a:cubicBezTo>
                    <a:pt x="152" y="238"/>
                    <a:pt x="154" y="239"/>
                    <a:pt x="154" y="241"/>
                  </a:cubicBezTo>
                  <a:cubicBezTo>
                    <a:pt x="154" y="246"/>
                    <a:pt x="134" y="276"/>
                    <a:pt x="112" y="276"/>
                  </a:cubicBezTo>
                  <a:cubicBezTo>
                    <a:pt x="97" y="276"/>
                    <a:pt x="97" y="262"/>
                    <a:pt x="97" y="250"/>
                  </a:cubicBezTo>
                  <a:cubicBezTo>
                    <a:pt x="97" y="220"/>
                    <a:pt x="103" y="173"/>
                    <a:pt x="103" y="164"/>
                  </a:cubicBezTo>
                  <a:cubicBezTo>
                    <a:pt x="103" y="147"/>
                    <a:pt x="99" y="133"/>
                    <a:pt x="83" y="133"/>
                  </a:cubicBezTo>
                  <a:cubicBezTo>
                    <a:pt x="55" y="133"/>
                    <a:pt x="38" y="164"/>
                    <a:pt x="26" y="263"/>
                  </a:cubicBezTo>
                  <a:cubicBezTo>
                    <a:pt x="25" y="270"/>
                    <a:pt x="25" y="274"/>
                    <a:pt x="21" y="274"/>
                  </a:cubicBezTo>
                  <a:lnTo>
                    <a:pt x="8" y="274"/>
                  </a:lnTo>
                  <a:cubicBezTo>
                    <a:pt x="3" y="274"/>
                    <a:pt x="0" y="275"/>
                    <a:pt x="0" y="269"/>
                  </a:cubicBezTo>
                  <a:cubicBezTo>
                    <a:pt x="0" y="265"/>
                    <a:pt x="12" y="202"/>
                    <a:pt x="19" y="158"/>
                  </a:cubicBezTo>
                  <a:lnTo>
                    <a:pt x="35" y="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70" name="Freeform 91"/>
            <p:cNvSpPr>
              <a:spLocks noEditPoints="1"/>
            </p:cNvSpPr>
            <p:nvPr userDrawn="1"/>
          </p:nvSpPr>
          <p:spPr bwMode="auto">
            <a:xfrm>
              <a:off x="2767565" y="427050"/>
              <a:ext cx="32333" cy="120438"/>
            </a:xfrm>
            <a:custGeom>
              <a:avLst/>
              <a:gdLst>
                <a:gd name="T0" fmla="*/ 40 w 67"/>
                <a:gd name="T1" fmla="*/ 220 h 245"/>
                <a:gd name="T2" fmla="*/ 40 w 67"/>
                <a:gd name="T3" fmla="*/ 220 h 245"/>
                <a:gd name="T4" fmla="*/ 63 w 67"/>
                <a:gd name="T5" fmla="*/ 198 h 245"/>
                <a:gd name="T6" fmla="*/ 66 w 67"/>
                <a:gd name="T7" fmla="*/ 201 h 245"/>
                <a:gd name="T8" fmla="*/ 25 w 67"/>
                <a:gd name="T9" fmla="*/ 245 h 245"/>
                <a:gd name="T10" fmla="*/ 9 w 67"/>
                <a:gd name="T11" fmla="*/ 222 h 245"/>
                <a:gd name="T12" fmla="*/ 28 w 67"/>
                <a:gd name="T13" fmla="*/ 104 h 245"/>
                <a:gd name="T14" fmla="*/ 0 w 67"/>
                <a:gd name="T15" fmla="*/ 93 h 245"/>
                <a:gd name="T16" fmla="*/ 39 w 67"/>
                <a:gd name="T17" fmla="*/ 86 h 245"/>
                <a:gd name="T18" fmla="*/ 52 w 67"/>
                <a:gd name="T19" fmla="*/ 82 h 245"/>
                <a:gd name="T20" fmla="*/ 57 w 67"/>
                <a:gd name="T21" fmla="*/ 86 h 245"/>
                <a:gd name="T22" fmla="*/ 34 w 67"/>
                <a:gd name="T23" fmla="*/ 211 h 245"/>
                <a:gd name="T24" fmla="*/ 40 w 67"/>
                <a:gd name="T25" fmla="*/ 220 h 245"/>
                <a:gd name="T26" fmla="*/ 51 w 67"/>
                <a:gd name="T27" fmla="*/ 40 h 245"/>
                <a:gd name="T28" fmla="*/ 51 w 67"/>
                <a:gd name="T29" fmla="*/ 40 h 245"/>
                <a:gd name="T30" fmla="*/ 38 w 67"/>
                <a:gd name="T31" fmla="*/ 19 h 245"/>
                <a:gd name="T32" fmla="*/ 53 w 67"/>
                <a:gd name="T33" fmla="*/ 0 h 245"/>
                <a:gd name="T34" fmla="*/ 67 w 67"/>
                <a:gd name="T35" fmla="*/ 21 h 245"/>
                <a:gd name="T36" fmla="*/ 51 w 67"/>
                <a:gd name="T37" fmla="*/ 4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45">
                  <a:moveTo>
                    <a:pt x="40" y="220"/>
                  </a:moveTo>
                  <a:lnTo>
                    <a:pt x="40" y="220"/>
                  </a:lnTo>
                  <a:cubicBezTo>
                    <a:pt x="49" y="220"/>
                    <a:pt x="57" y="198"/>
                    <a:pt x="63" y="198"/>
                  </a:cubicBezTo>
                  <a:cubicBezTo>
                    <a:pt x="64" y="198"/>
                    <a:pt x="66" y="199"/>
                    <a:pt x="66" y="201"/>
                  </a:cubicBezTo>
                  <a:cubicBezTo>
                    <a:pt x="66" y="209"/>
                    <a:pt x="45" y="245"/>
                    <a:pt x="25" y="245"/>
                  </a:cubicBezTo>
                  <a:cubicBezTo>
                    <a:pt x="13" y="245"/>
                    <a:pt x="9" y="231"/>
                    <a:pt x="9" y="222"/>
                  </a:cubicBezTo>
                  <a:cubicBezTo>
                    <a:pt x="9" y="186"/>
                    <a:pt x="28" y="114"/>
                    <a:pt x="28" y="104"/>
                  </a:cubicBezTo>
                  <a:cubicBezTo>
                    <a:pt x="28" y="92"/>
                    <a:pt x="0" y="103"/>
                    <a:pt x="0" y="93"/>
                  </a:cubicBezTo>
                  <a:cubicBezTo>
                    <a:pt x="0" y="86"/>
                    <a:pt x="15" y="90"/>
                    <a:pt x="39" y="86"/>
                  </a:cubicBezTo>
                  <a:cubicBezTo>
                    <a:pt x="45" y="85"/>
                    <a:pt x="49" y="82"/>
                    <a:pt x="52" y="82"/>
                  </a:cubicBezTo>
                  <a:cubicBezTo>
                    <a:pt x="57" y="82"/>
                    <a:pt x="57" y="84"/>
                    <a:pt x="57" y="86"/>
                  </a:cubicBezTo>
                  <a:cubicBezTo>
                    <a:pt x="57" y="88"/>
                    <a:pt x="34" y="188"/>
                    <a:pt x="34" y="211"/>
                  </a:cubicBezTo>
                  <a:cubicBezTo>
                    <a:pt x="34" y="218"/>
                    <a:pt x="35" y="220"/>
                    <a:pt x="40" y="220"/>
                  </a:cubicBezTo>
                  <a:close/>
                  <a:moveTo>
                    <a:pt x="51" y="40"/>
                  </a:moveTo>
                  <a:lnTo>
                    <a:pt x="51" y="40"/>
                  </a:lnTo>
                  <a:cubicBezTo>
                    <a:pt x="46" y="40"/>
                    <a:pt x="38" y="23"/>
                    <a:pt x="38" y="19"/>
                  </a:cubicBezTo>
                  <a:cubicBezTo>
                    <a:pt x="38" y="13"/>
                    <a:pt x="48" y="0"/>
                    <a:pt x="53" y="0"/>
                  </a:cubicBezTo>
                  <a:cubicBezTo>
                    <a:pt x="59" y="0"/>
                    <a:pt x="67" y="17"/>
                    <a:pt x="67" y="21"/>
                  </a:cubicBezTo>
                  <a:cubicBezTo>
                    <a:pt x="67" y="27"/>
                    <a:pt x="57" y="40"/>
                    <a:pt x="51"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71" name="Freeform 92"/>
            <p:cNvSpPr>
              <a:spLocks/>
            </p:cNvSpPr>
            <p:nvPr userDrawn="1"/>
          </p:nvSpPr>
          <p:spPr bwMode="auto">
            <a:xfrm>
              <a:off x="2817681" y="467466"/>
              <a:ext cx="86490" cy="80023"/>
            </a:xfrm>
            <a:custGeom>
              <a:avLst/>
              <a:gdLst>
                <a:gd name="T0" fmla="*/ 142 w 177"/>
                <a:gd name="T1" fmla="*/ 131 h 163"/>
                <a:gd name="T2" fmla="*/ 142 w 177"/>
                <a:gd name="T3" fmla="*/ 131 h 163"/>
                <a:gd name="T4" fmla="*/ 148 w 177"/>
                <a:gd name="T5" fmla="*/ 141 h 163"/>
                <a:gd name="T6" fmla="*/ 174 w 177"/>
                <a:gd name="T7" fmla="*/ 121 h 163"/>
                <a:gd name="T8" fmla="*/ 177 w 177"/>
                <a:gd name="T9" fmla="*/ 124 h 163"/>
                <a:gd name="T10" fmla="*/ 133 w 177"/>
                <a:gd name="T11" fmla="*/ 163 h 163"/>
                <a:gd name="T12" fmla="*/ 118 w 177"/>
                <a:gd name="T13" fmla="*/ 138 h 163"/>
                <a:gd name="T14" fmla="*/ 126 w 177"/>
                <a:gd name="T15" fmla="*/ 45 h 163"/>
                <a:gd name="T16" fmla="*/ 99 w 177"/>
                <a:gd name="T17" fmla="*/ 17 h 163"/>
                <a:gd name="T18" fmla="*/ 54 w 177"/>
                <a:gd name="T19" fmla="*/ 93 h 163"/>
                <a:gd name="T20" fmla="*/ 45 w 177"/>
                <a:gd name="T21" fmla="*/ 150 h 163"/>
                <a:gd name="T22" fmla="*/ 41 w 177"/>
                <a:gd name="T23" fmla="*/ 161 h 163"/>
                <a:gd name="T24" fmla="*/ 27 w 177"/>
                <a:gd name="T25" fmla="*/ 161 h 163"/>
                <a:gd name="T26" fmla="*/ 19 w 177"/>
                <a:gd name="T27" fmla="*/ 156 h 163"/>
                <a:gd name="T28" fmla="*/ 35 w 177"/>
                <a:gd name="T29" fmla="*/ 48 h 163"/>
                <a:gd name="T30" fmla="*/ 28 w 177"/>
                <a:gd name="T31" fmla="*/ 25 h 163"/>
                <a:gd name="T32" fmla="*/ 3 w 177"/>
                <a:gd name="T33" fmla="*/ 47 h 163"/>
                <a:gd name="T34" fmla="*/ 0 w 177"/>
                <a:gd name="T35" fmla="*/ 43 h 163"/>
                <a:gd name="T36" fmla="*/ 35 w 177"/>
                <a:gd name="T37" fmla="*/ 0 h 163"/>
                <a:gd name="T38" fmla="*/ 52 w 177"/>
                <a:gd name="T39" fmla="*/ 42 h 163"/>
                <a:gd name="T40" fmla="*/ 52 w 177"/>
                <a:gd name="T41" fmla="*/ 42 h 163"/>
                <a:gd name="T42" fmla="*/ 114 w 177"/>
                <a:gd name="T43" fmla="*/ 0 h 163"/>
                <a:gd name="T44" fmla="*/ 149 w 177"/>
                <a:gd name="T45" fmla="*/ 42 h 163"/>
                <a:gd name="T46" fmla="*/ 142 w 177"/>
                <a:gd name="T47" fmla="*/ 13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7" h="163">
                  <a:moveTo>
                    <a:pt x="142" y="131"/>
                  </a:moveTo>
                  <a:lnTo>
                    <a:pt x="142" y="131"/>
                  </a:lnTo>
                  <a:cubicBezTo>
                    <a:pt x="142" y="140"/>
                    <a:pt x="144" y="141"/>
                    <a:pt x="148" y="141"/>
                  </a:cubicBezTo>
                  <a:cubicBezTo>
                    <a:pt x="160" y="141"/>
                    <a:pt x="169" y="121"/>
                    <a:pt x="174" y="121"/>
                  </a:cubicBezTo>
                  <a:cubicBezTo>
                    <a:pt x="175" y="121"/>
                    <a:pt x="177" y="122"/>
                    <a:pt x="177" y="124"/>
                  </a:cubicBezTo>
                  <a:cubicBezTo>
                    <a:pt x="177" y="132"/>
                    <a:pt x="155" y="163"/>
                    <a:pt x="133" y="163"/>
                  </a:cubicBezTo>
                  <a:cubicBezTo>
                    <a:pt x="124" y="163"/>
                    <a:pt x="118" y="158"/>
                    <a:pt x="118" y="138"/>
                  </a:cubicBezTo>
                  <a:cubicBezTo>
                    <a:pt x="118" y="124"/>
                    <a:pt x="126" y="51"/>
                    <a:pt x="126" y="45"/>
                  </a:cubicBezTo>
                  <a:cubicBezTo>
                    <a:pt x="126" y="40"/>
                    <a:pt x="131" y="17"/>
                    <a:pt x="99" y="17"/>
                  </a:cubicBezTo>
                  <a:cubicBezTo>
                    <a:pt x="68" y="17"/>
                    <a:pt x="57" y="70"/>
                    <a:pt x="54" y="93"/>
                  </a:cubicBezTo>
                  <a:lnTo>
                    <a:pt x="45" y="150"/>
                  </a:lnTo>
                  <a:cubicBezTo>
                    <a:pt x="45" y="157"/>
                    <a:pt x="44" y="161"/>
                    <a:pt x="41" y="161"/>
                  </a:cubicBezTo>
                  <a:lnTo>
                    <a:pt x="27" y="161"/>
                  </a:lnTo>
                  <a:cubicBezTo>
                    <a:pt x="22" y="161"/>
                    <a:pt x="19" y="162"/>
                    <a:pt x="19" y="156"/>
                  </a:cubicBezTo>
                  <a:cubicBezTo>
                    <a:pt x="19" y="145"/>
                    <a:pt x="35" y="62"/>
                    <a:pt x="35" y="48"/>
                  </a:cubicBezTo>
                  <a:cubicBezTo>
                    <a:pt x="35" y="33"/>
                    <a:pt x="35" y="25"/>
                    <a:pt x="28" y="25"/>
                  </a:cubicBezTo>
                  <a:cubicBezTo>
                    <a:pt x="11" y="25"/>
                    <a:pt x="11" y="47"/>
                    <a:pt x="3" y="47"/>
                  </a:cubicBezTo>
                  <a:cubicBezTo>
                    <a:pt x="1" y="47"/>
                    <a:pt x="0" y="45"/>
                    <a:pt x="0" y="43"/>
                  </a:cubicBezTo>
                  <a:cubicBezTo>
                    <a:pt x="0" y="28"/>
                    <a:pt x="18" y="0"/>
                    <a:pt x="35" y="0"/>
                  </a:cubicBezTo>
                  <a:cubicBezTo>
                    <a:pt x="55" y="0"/>
                    <a:pt x="52" y="33"/>
                    <a:pt x="52" y="42"/>
                  </a:cubicBezTo>
                  <a:lnTo>
                    <a:pt x="52" y="42"/>
                  </a:lnTo>
                  <a:cubicBezTo>
                    <a:pt x="66" y="22"/>
                    <a:pt x="90" y="0"/>
                    <a:pt x="114" y="0"/>
                  </a:cubicBezTo>
                  <a:cubicBezTo>
                    <a:pt x="140" y="0"/>
                    <a:pt x="149" y="17"/>
                    <a:pt x="149" y="42"/>
                  </a:cubicBezTo>
                  <a:cubicBezTo>
                    <a:pt x="149" y="67"/>
                    <a:pt x="142" y="113"/>
                    <a:pt x="142" y="1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72" name="Freeform 93"/>
            <p:cNvSpPr>
              <a:spLocks noEditPoints="1"/>
            </p:cNvSpPr>
            <p:nvPr userDrawn="1"/>
          </p:nvSpPr>
          <p:spPr bwMode="auto">
            <a:xfrm>
              <a:off x="2915487" y="467466"/>
              <a:ext cx="77598" cy="116397"/>
            </a:xfrm>
            <a:custGeom>
              <a:avLst/>
              <a:gdLst>
                <a:gd name="T0" fmla="*/ 103 w 160"/>
                <a:gd name="T1" fmla="*/ 5 h 236"/>
                <a:gd name="T2" fmla="*/ 103 w 160"/>
                <a:gd name="T3" fmla="*/ 5 h 236"/>
                <a:gd name="T4" fmla="*/ 122 w 160"/>
                <a:gd name="T5" fmla="*/ 11 h 236"/>
                <a:gd name="T6" fmla="*/ 139 w 160"/>
                <a:gd name="T7" fmla="*/ 7 h 236"/>
                <a:gd name="T8" fmla="*/ 152 w 160"/>
                <a:gd name="T9" fmla="*/ 3 h 236"/>
                <a:gd name="T10" fmla="*/ 160 w 160"/>
                <a:gd name="T11" fmla="*/ 12 h 236"/>
                <a:gd name="T12" fmla="*/ 145 w 160"/>
                <a:gd name="T13" fmla="*/ 23 h 236"/>
                <a:gd name="T14" fmla="*/ 123 w 160"/>
                <a:gd name="T15" fmla="*/ 19 h 236"/>
                <a:gd name="T16" fmla="*/ 121 w 160"/>
                <a:gd name="T17" fmla="*/ 20 h 236"/>
                <a:gd name="T18" fmla="*/ 129 w 160"/>
                <a:gd name="T19" fmla="*/ 54 h 236"/>
                <a:gd name="T20" fmla="*/ 76 w 160"/>
                <a:gd name="T21" fmla="*/ 117 h 236"/>
                <a:gd name="T22" fmla="*/ 53 w 160"/>
                <a:gd name="T23" fmla="*/ 115 h 236"/>
                <a:gd name="T24" fmla="*/ 41 w 160"/>
                <a:gd name="T25" fmla="*/ 127 h 236"/>
                <a:gd name="T26" fmla="*/ 103 w 160"/>
                <a:gd name="T27" fmla="*/ 162 h 236"/>
                <a:gd name="T28" fmla="*/ 136 w 160"/>
                <a:gd name="T29" fmla="*/ 198 h 236"/>
                <a:gd name="T30" fmla="*/ 71 w 160"/>
                <a:gd name="T31" fmla="*/ 236 h 236"/>
                <a:gd name="T32" fmla="*/ 0 w 160"/>
                <a:gd name="T33" fmla="*/ 189 h 236"/>
                <a:gd name="T34" fmla="*/ 32 w 160"/>
                <a:gd name="T35" fmla="*/ 153 h 236"/>
                <a:gd name="T36" fmla="*/ 27 w 160"/>
                <a:gd name="T37" fmla="*/ 133 h 236"/>
                <a:gd name="T38" fmla="*/ 42 w 160"/>
                <a:gd name="T39" fmla="*/ 110 h 236"/>
                <a:gd name="T40" fmla="*/ 26 w 160"/>
                <a:gd name="T41" fmla="*/ 66 h 236"/>
                <a:gd name="T42" fmla="*/ 79 w 160"/>
                <a:gd name="T43" fmla="*/ 0 h 236"/>
                <a:gd name="T44" fmla="*/ 103 w 160"/>
                <a:gd name="T45" fmla="*/ 5 h 236"/>
                <a:gd name="T46" fmla="*/ 114 w 160"/>
                <a:gd name="T47" fmla="*/ 206 h 236"/>
                <a:gd name="T48" fmla="*/ 114 w 160"/>
                <a:gd name="T49" fmla="*/ 206 h 236"/>
                <a:gd name="T50" fmla="*/ 38 w 160"/>
                <a:gd name="T51" fmla="*/ 160 h 236"/>
                <a:gd name="T52" fmla="*/ 18 w 160"/>
                <a:gd name="T53" fmla="*/ 189 h 236"/>
                <a:gd name="T54" fmla="*/ 73 w 160"/>
                <a:gd name="T55" fmla="*/ 229 h 236"/>
                <a:gd name="T56" fmla="*/ 114 w 160"/>
                <a:gd name="T57" fmla="*/ 206 h 236"/>
                <a:gd name="T58" fmla="*/ 106 w 160"/>
                <a:gd name="T59" fmla="*/ 50 h 236"/>
                <a:gd name="T60" fmla="*/ 106 w 160"/>
                <a:gd name="T61" fmla="*/ 50 h 236"/>
                <a:gd name="T62" fmla="*/ 85 w 160"/>
                <a:gd name="T63" fmla="*/ 11 h 236"/>
                <a:gd name="T64" fmla="*/ 49 w 160"/>
                <a:gd name="T65" fmla="*/ 69 h 236"/>
                <a:gd name="T66" fmla="*/ 73 w 160"/>
                <a:gd name="T67" fmla="*/ 109 h 236"/>
                <a:gd name="T68" fmla="*/ 106 w 160"/>
                <a:gd name="T69" fmla="*/ 5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236">
                  <a:moveTo>
                    <a:pt x="103" y="5"/>
                  </a:moveTo>
                  <a:lnTo>
                    <a:pt x="103" y="5"/>
                  </a:lnTo>
                  <a:cubicBezTo>
                    <a:pt x="108" y="8"/>
                    <a:pt x="112" y="11"/>
                    <a:pt x="122" y="11"/>
                  </a:cubicBezTo>
                  <a:cubicBezTo>
                    <a:pt x="128" y="11"/>
                    <a:pt x="133" y="9"/>
                    <a:pt x="139" y="7"/>
                  </a:cubicBezTo>
                  <a:cubicBezTo>
                    <a:pt x="144" y="5"/>
                    <a:pt x="149" y="3"/>
                    <a:pt x="152" y="3"/>
                  </a:cubicBezTo>
                  <a:cubicBezTo>
                    <a:pt x="158" y="3"/>
                    <a:pt x="160" y="8"/>
                    <a:pt x="160" y="12"/>
                  </a:cubicBezTo>
                  <a:cubicBezTo>
                    <a:pt x="160" y="21"/>
                    <a:pt x="149" y="23"/>
                    <a:pt x="145" y="23"/>
                  </a:cubicBezTo>
                  <a:cubicBezTo>
                    <a:pt x="133" y="23"/>
                    <a:pt x="125" y="19"/>
                    <a:pt x="123" y="19"/>
                  </a:cubicBezTo>
                  <a:cubicBezTo>
                    <a:pt x="122" y="19"/>
                    <a:pt x="121" y="19"/>
                    <a:pt x="121" y="20"/>
                  </a:cubicBezTo>
                  <a:cubicBezTo>
                    <a:pt x="121" y="25"/>
                    <a:pt x="129" y="29"/>
                    <a:pt x="129" y="54"/>
                  </a:cubicBezTo>
                  <a:cubicBezTo>
                    <a:pt x="129" y="85"/>
                    <a:pt x="109" y="117"/>
                    <a:pt x="76" y="117"/>
                  </a:cubicBezTo>
                  <a:cubicBezTo>
                    <a:pt x="68" y="117"/>
                    <a:pt x="61" y="115"/>
                    <a:pt x="53" y="115"/>
                  </a:cubicBezTo>
                  <a:cubicBezTo>
                    <a:pt x="48" y="115"/>
                    <a:pt x="41" y="117"/>
                    <a:pt x="41" y="127"/>
                  </a:cubicBezTo>
                  <a:cubicBezTo>
                    <a:pt x="41" y="143"/>
                    <a:pt x="58" y="146"/>
                    <a:pt x="103" y="162"/>
                  </a:cubicBezTo>
                  <a:cubicBezTo>
                    <a:pt x="121" y="168"/>
                    <a:pt x="136" y="177"/>
                    <a:pt x="136" y="198"/>
                  </a:cubicBezTo>
                  <a:cubicBezTo>
                    <a:pt x="136" y="233"/>
                    <a:pt x="97" y="236"/>
                    <a:pt x="71" y="236"/>
                  </a:cubicBezTo>
                  <a:cubicBezTo>
                    <a:pt x="39" y="236"/>
                    <a:pt x="0" y="228"/>
                    <a:pt x="0" y="189"/>
                  </a:cubicBezTo>
                  <a:cubicBezTo>
                    <a:pt x="0" y="160"/>
                    <a:pt x="32" y="157"/>
                    <a:pt x="32" y="153"/>
                  </a:cubicBezTo>
                  <a:cubicBezTo>
                    <a:pt x="32" y="150"/>
                    <a:pt x="27" y="147"/>
                    <a:pt x="27" y="133"/>
                  </a:cubicBezTo>
                  <a:cubicBezTo>
                    <a:pt x="27" y="122"/>
                    <a:pt x="39" y="114"/>
                    <a:pt x="42" y="110"/>
                  </a:cubicBezTo>
                  <a:cubicBezTo>
                    <a:pt x="39" y="106"/>
                    <a:pt x="26" y="95"/>
                    <a:pt x="26" y="66"/>
                  </a:cubicBezTo>
                  <a:cubicBezTo>
                    <a:pt x="26" y="31"/>
                    <a:pt x="51" y="0"/>
                    <a:pt x="79" y="0"/>
                  </a:cubicBezTo>
                  <a:cubicBezTo>
                    <a:pt x="93" y="0"/>
                    <a:pt x="99" y="3"/>
                    <a:pt x="103" y="5"/>
                  </a:cubicBezTo>
                  <a:close/>
                  <a:moveTo>
                    <a:pt x="114" y="206"/>
                  </a:moveTo>
                  <a:lnTo>
                    <a:pt x="114" y="206"/>
                  </a:lnTo>
                  <a:cubicBezTo>
                    <a:pt x="114" y="180"/>
                    <a:pt x="48" y="170"/>
                    <a:pt x="38" y="160"/>
                  </a:cubicBezTo>
                  <a:cubicBezTo>
                    <a:pt x="23" y="164"/>
                    <a:pt x="18" y="174"/>
                    <a:pt x="18" y="189"/>
                  </a:cubicBezTo>
                  <a:cubicBezTo>
                    <a:pt x="18" y="219"/>
                    <a:pt x="48" y="229"/>
                    <a:pt x="73" y="229"/>
                  </a:cubicBezTo>
                  <a:cubicBezTo>
                    <a:pt x="109" y="229"/>
                    <a:pt x="114" y="212"/>
                    <a:pt x="114" y="206"/>
                  </a:cubicBezTo>
                  <a:close/>
                  <a:moveTo>
                    <a:pt x="106" y="50"/>
                  </a:moveTo>
                  <a:lnTo>
                    <a:pt x="106" y="50"/>
                  </a:lnTo>
                  <a:cubicBezTo>
                    <a:pt x="106" y="34"/>
                    <a:pt x="100" y="11"/>
                    <a:pt x="85" y="11"/>
                  </a:cubicBezTo>
                  <a:cubicBezTo>
                    <a:pt x="76" y="11"/>
                    <a:pt x="49" y="12"/>
                    <a:pt x="49" y="69"/>
                  </a:cubicBezTo>
                  <a:cubicBezTo>
                    <a:pt x="49" y="85"/>
                    <a:pt x="52" y="109"/>
                    <a:pt x="73" y="109"/>
                  </a:cubicBezTo>
                  <a:cubicBezTo>
                    <a:pt x="101" y="109"/>
                    <a:pt x="106" y="71"/>
                    <a:pt x="106" y="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73" name="Freeform 94"/>
            <p:cNvSpPr>
              <a:spLocks/>
            </p:cNvSpPr>
            <p:nvPr userDrawn="1"/>
          </p:nvSpPr>
          <p:spPr bwMode="auto">
            <a:xfrm>
              <a:off x="3012485" y="452916"/>
              <a:ext cx="41224" cy="95381"/>
            </a:xfrm>
            <a:custGeom>
              <a:avLst/>
              <a:gdLst>
                <a:gd name="T0" fmla="*/ 75 w 86"/>
                <a:gd name="T1" fmla="*/ 37 h 194"/>
                <a:gd name="T2" fmla="*/ 75 w 86"/>
                <a:gd name="T3" fmla="*/ 37 h 194"/>
                <a:gd name="T4" fmla="*/ 86 w 86"/>
                <a:gd name="T5" fmla="*/ 44 h 194"/>
                <a:gd name="T6" fmla="*/ 75 w 86"/>
                <a:gd name="T7" fmla="*/ 51 h 194"/>
                <a:gd name="T8" fmla="*/ 47 w 86"/>
                <a:gd name="T9" fmla="*/ 51 h 194"/>
                <a:gd name="T10" fmla="*/ 30 w 86"/>
                <a:gd name="T11" fmla="*/ 152 h 194"/>
                <a:gd name="T12" fmla="*/ 45 w 86"/>
                <a:gd name="T13" fmla="*/ 171 h 194"/>
                <a:gd name="T14" fmla="*/ 80 w 86"/>
                <a:gd name="T15" fmla="*/ 150 h 194"/>
                <a:gd name="T16" fmla="*/ 84 w 86"/>
                <a:gd name="T17" fmla="*/ 153 h 194"/>
                <a:gd name="T18" fmla="*/ 29 w 86"/>
                <a:gd name="T19" fmla="*/ 194 h 194"/>
                <a:gd name="T20" fmla="*/ 6 w 86"/>
                <a:gd name="T21" fmla="*/ 161 h 194"/>
                <a:gd name="T22" fmla="*/ 19 w 86"/>
                <a:gd name="T23" fmla="*/ 54 h 194"/>
                <a:gd name="T24" fmla="*/ 0 w 86"/>
                <a:gd name="T25" fmla="*/ 46 h 194"/>
                <a:gd name="T26" fmla="*/ 16 w 86"/>
                <a:gd name="T27" fmla="*/ 34 h 194"/>
                <a:gd name="T28" fmla="*/ 51 w 86"/>
                <a:gd name="T29" fmla="*/ 0 h 194"/>
                <a:gd name="T30" fmla="*/ 55 w 86"/>
                <a:gd name="T31" fmla="*/ 5 h 194"/>
                <a:gd name="T32" fmla="*/ 53 w 86"/>
                <a:gd name="T33" fmla="*/ 13 h 194"/>
                <a:gd name="T34" fmla="*/ 48 w 86"/>
                <a:gd name="T35" fmla="*/ 37 h 194"/>
                <a:gd name="T36" fmla="*/ 75 w 86"/>
                <a:gd name="T37" fmla="*/ 3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94">
                  <a:moveTo>
                    <a:pt x="75" y="37"/>
                  </a:moveTo>
                  <a:lnTo>
                    <a:pt x="75" y="37"/>
                  </a:lnTo>
                  <a:cubicBezTo>
                    <a:pt x="80" y="37"/>
                    <a:pt x="86" y="36"/>
                    <a:pt x="86" y="44"/>
                  </a:cubicBezTo>
                  <a:cubicBezTo>
                    <a:pt x="86" y="51"/>
                    <a:pt x="80" y="51"/>
                    <a:pt x="75" y="51"/>
                  </a:cubicBezTo>
                  <a:lnTo>
                    <a:pt x="47" y="51"/>
                  </a:lnTo>
                  <a:cubicBezTo>
                    <a:pt x="43" y="51"/>
                    <a:pt x="30" y="144"/>
                    <a:pt x="30" y="152"/>
                  </a:cubicBezTo>
                  <a:cubicBezTo>
                    <a:pt x="30" y="159"/>
                    <a:pt x="30" y="171"/>
                    <a:pt x="45" y="171"/>
                  </a:cubicBezTo>
                  <a:cubicBezTo>
                    <a:pt x="65" y="171"/>
                    <a:pt x="73" y="150"/>
                    <a:pt x="80" y="150"/>
                  </a:cubicBezTo>
                  <a:cubicBezTo>
                    <a:pt x="84" y="150"/>
                    <a:pt x="84" y="152"/>
                    <a:pt x="84" y="153"/>
                  </a:cubicBezTo>
                  <a:cubicBezTo>
                    <a:pt x="84" y="158"/>
                    <a:pt x="57" y="194"/>
                    <a:pt x="29" y="194"/>
                  </a:cubicBezTo>
                  <a:cubicBezTo>
                    <a:pt x="10" y="194"/>
                    <a:pt x="6" y="176"/>
                    <a:pt x="6" y="161"/>
                  </a:cubicBezTo>
                  <a:cubicBezTo>
                    <a:pt x="6" y="141"/>
                    <a:pt x="19" y="62"/>
                    <a:pt x="19" y="54"/>
                  </a:cubicBezTo>
                  <a:cubicBezTo>
                    <a:pt x="19" y="45"/>
                    <a:pt x="0" y="55"/>
                    <a:pt x="0" y="46"/>
                  </a:cubicBezTo>
                  <a:cubicBezTo>
                    <a:pt x="0" y="44"/>
                    <a:pt x="2" y="41"/>
                    <a:pt x="16" y="34"/>
                  </a:cubicBezTo>
                  <a:cubicBezTo>
                    <a:pt x="37" y="23"/>
                    <a:pt x="43" y="0"/>
                    <a:pt x="51" y="0"/>
                  </a:cubicBezTo>
                  <a:cubicBezTo>
                    <a:pt x="53" y="0"/>
                    <a:pt x="55" y="1"/>
                    <a:pt x="55" y="5"/>
                  </a:cubicBezTo>
                  <a:cubicBezTo>
                    <a:pt x="55" y="6"/>
                    <a:pt x="53" y="10"/>
                    <a:pt x="53" y="13"/>
                  </a:cubicBezTo>
                  <a:lnTo>
                    <a:pt x="48" y="37"/>
                  </a:lnTo>
                  <a:lnTo>
                    <a:pt x="75" y="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74" name="Freeform 95"/>
            <p:cNvSpPr>
              <a:spLocks noEditPoints="1"/>
            </p:cNvSpPr>
            <p:nvPr userDrawn="1"/>
          </p:nvSpPr>
          <p:spPr bwMode="auto">
            <a:xfrm>
              <a:off x="3073108" y="467466"/>
              <a:ext cx="69515" cy="80831"/>
            </a:xfrm>
            <a:custGeom>
              <a:avLst/>
              <a:gdLst>
                <a:gd name="T0" fmla="*/ 0 w 143"/>
                <a:gd name="T1" fmla="*/ 101 h 165"/>
                <a:gd name="T2" fmla="*/ 0 w 143"/>
                <a:gd name="T3" fmla="*/ 101 h 165"/>
                <a:gd name="T4" fmla="*/ 82 w 143"/>
                <a:gd name="T5" fmla="*/ 0 h 165"/>
                <a:gd name="T6" fmla="*/ 143 w 143"/>
                <a:gd name="T7" fmla="*/ 67 h 165"/>
                <a:gd name="T8" fmla="*/ 59 w 143"/>
                <a:gd name="T9" fmla="*/ 165 h 165"/>
                <a:gd name="T10" fmla="*/ 0 w 143"/>
                <a:gd name="T11" fmla="*/ 101 h 165"/>
                <a:gd name="T12" fmla="*/ 59 w 143"/>
                <a:gd name="T13" fmla="*/ 157 h 165"/>
                <a:gd name="T14" fmla="*/ 59 w 143"/>
                <a:gd name="T15" fmla="*/ 157 h 165"/>
                <a:gd name="T16" fmla="*/ 118 w 143"/>
                <a:gd name="T17" fmla="*/ 58 h 165"/>
                <a:gd name="T18" fmla="*/ 82 w 143"/>
                <a:gd name="T19" fmla="*/ 8 h 165"/>
                <a:gd name="T20" fmla="*/ 24 w 143"/>
                <a:gd name="T21" fmla="*/ 104 h 165"/>
                <a:gd name="T22" fmla="*/ 59 w 143"/>
                <a:gd name="T23" fmla="*/ 15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3" h="165">
                  <a:moveTo>
                    <a:pt x="0" y="101"/>
                  </a:moveTo>
                  <a:lnTo>
                    <a:pt x="0" y="101"/>
                  </a:lnTo>
                  <a:cubicBezTo>
                    <a:pt x="0" y="55"/>
                    <a:pt x="31" y="0"/>
                    <a:pt x="82" y="0"/>
                  </a:cubicBezTo>
                  <a:cubicBezTo>
                    <a:pt x="122" y="0"/>
                    <a:pt x="143" y="29"/>
                    <a:pt x="143" y="67"/>
                  </a:cubicBezTo>
                  <a:cubicBezTo>
                    <a:pt x="143" y="115"/>
                    <a:pt x="111" y="165"/>
                    <a:pt x="59" y="165"/>
                  </a:cubicBezTo>
                  <a:cubicBezTo>
                    <a:pt x="20" y="165"/>
                    <a:pt x="0" y="138"/>
                    <a:pt x="0" y="101"/>
                  </a:cubicBezTo>
                  <a:close/>
                  <a:moveTo>
                    <a:pt x="59" y="157"/>
                  </a:moveTo>
                  <a:lnTo>
                    <a:pt x="59" y="157"/>
                  </a:lnTo>
                  <a:cubicBezTo>
                    <a:pt x="106" y="157"/>
                    <a:pt x="118" y="94"/>
                    <a:pt x="118" y="58"/>
                  </a:cubicBezTo>
                  <a:cubicBezTo>
                    <a:pt x="118" y="32"/>
                    <a:pt x="112" y="8"/>
                    <a:pt x="82" y="8"/>
                  </a:cubicBezTo>
                  <a:cubicBezTo>
                    <a:pt x="36" y="8"/>
                    <a:pt x="24" y="69"/>
                    <a:pt x="24" y="104"/>
                  </a:cubicBezTo>
                  <a:cubicBezTo>
                    <a:pt x="24" y="127"/>
                    <a:pt x="29" y="157"/>
                    <a:pt x="59" y="15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75" name="Freeform 96"/>
            <p:cNvSpPr>
              <a:spLocks/>
            </p:cNvSpPr>
            <p:nvPr userDrawn="1"/>
          </p:nvSpPr>
          <p:spPr bwMode="auto">
            <a:xfrm>
              <a:off x="3163639" y="467466"/>
              <a:ext cx="86490" cy="80023"/>
            </a:xfrm>
            <a:custGeom>
              <a:avLst/>
              <a:gdLst>
                <a:gd name="T0" fmla="*/ 143 w 178"/>
                <a:gd name="T1" fmla="*/ 131 h 163"/>
                <a:gd name="T2" fmla="*/ 143 w 178"/>
                <a:gd name="T3" fmla="*/ 131 h 163"/>
                <a:gd name="T4" fmla="*/ 148 w 178"/>
                <a:gd name="T5" fmla="*/ 141 h 163"/>
                <a:gd name="T6" fmla="*/ 174 w 178"/>
                <a:gd name="T7" fmla="*/ 121 h 163"/>
                <a:gd name="T8" fmla="*/ 178 w 178"/>
                <a:gd name="T9" fmla="*/ 124 h 163"/>
                <a:gd name="T10" fmla="*/ 134 w 178"/>
                <a:gd name="T11" fmla="*/ 163 h 163"/>
                <a:gd name="T12" fmla="*/ 119 w 178"/>
                <a:gd name="T13" fmla="*/ 138 h 163"/>
                <a:gd name="T14" fmla="*/ 127 w 178"/>
                <a:gd name="T15" fmla="*/ 45 h 163"/>
                <a:gd name="T16" fmla="*/ 99 w 178"/>
                <a:gd name="T17" fmla="*/ 17 h 163"/>
                <a:gd name="T18" fmla="*/ 55 w 178"/>
                <a:gd name="T19" fmla="*/ 93 h 163"/>
                <a:gd name="T20" fmla="*/ 46 w 178"/>
                <a:gd name="T21" fmla="*/ 150 h 163"/>
                <a:gd name="T22" fmla="*/ 41 w 178"/>
                <a:gd name="T23" fmla="*/ 161 h 163"/>
                <a:gd name="T24" fmla="*/ 28 w 178"/>
                <a:gd name="T25" fmla="*/ 161 h 163"/>
                <a:gd name="T26" fmla="*/ 20 w 178"/>
                <a:gd name="T27" fmla="*/ 156 h 163"/>
                <a:gd name="T28" fmla="*/ 36 w 178"/>
                <a:gd name="T29" fmla="*/ 48 h 163"/>
                <a:gd name="T30" fmla="*/ 28 w 178"/>
                <a:gd name="T31" fmla="*/ 25 h 163"/>
                <a:gd name="T32" fmla="*/ 4 w 178"/>
                <a:gd name="T33" fmla="*/ 47 h 163"/>
                <a:gd name="T34" fmla="*/ 0 w 178"/>
                <a:gd name="T35" fmla="*/ 43 h 163"/>
                <a:gd name="T36" fmla="*/ 36 w 178"/>
                <a:gd name="T37" fmla="*/ 0 h 163"/>
                <a:gd name="T38" fmla="*/ 52 w 178"/>
                <a:gd name="T39" fmla="*/ 42 h 163"/>
                <a:gd name="T40" fmla="*/ 53 w 178"/>
                <a:gd name="T41" fmla="*/ 42 h 163"/>
                <a:gd name="T42" fmla="*/ 114 w 178"/>
                <a:gd name="T43" fmla="*/ 0 h 163"/>
                <a:gd name="T44" fmla="*/ 150 w 178"/>
                <a:gd name="T45" fmla="*/ 42 h 163"/>
                <a:gd name="T46" fmla="*/ 143 w 178"/>
                <a:gd name="T47" fmla="*/ 13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8" h="163">
                  <a:moveTo>
                    <a:pt x="143" y="131"/>
                  </a:moveTo>
                  <a:lnTo>
                    <a:pt x="143" y="131"/>
                  </a:lnTo>
                  <a:cubicBezTo>
                    <a:pt x="143" y="140"/>
                    <a:pt x="144" y="141"/>
                    <a:pt x="148" y="141"/>
                  </a:cubicBezTo>
                  <a:cubicBezTo>
                    <a:pt x="161" y="141"/>
                    <a:pt x="170" y="121"/>
                    <a:pt x="174" y="121"/>
                  </a:cubicBezTo>
                  <a:cubicBezTo>
                    <a:pt x="176" y="121"/>
                    <a:pt x="178" y="122"/>
                    <a:pt x="178" y="124"/>
                  </a:cubicBezTo>
                  <a:cubicBezTo>
                    <a:pt x="178" y="132"/>
                    <a:pt x="155" y="163"/>
                    <a:pt x="134" y="163"/>
                  </a:cubicBezTo>
                  <a:cubicBezTo>
                    <a:pt x="124" y="163"/>
                    <a:pt x="119" y="158"/>
                    <a:pt x="119" y="138"/>
                  </a:cubicBezTo>
                  <a:cubicBezTo>
                    <a:pt x="119" y="124"/>
                    <a:pt x="127" y="51"/>
                    <a:pt x="127" y="45"/>
                  </a:cubicBezTo>
                  <a:cubicBezTo>
                    <a:pt x="127" y="40"/>
                    <a:pt x="131" y="17"/>
                    <a:pt x="99" y="17"/>
                  </a:cubicBezTo>
                  <a:cubicBezTo>
                    <a:pt x="69" y="17"/>
                    <a:pt x="58" y="70"/>
                    <a:pt x="55" y="93"/>
                  </a:cubicBezTo>
                  <a:lnTo>
                    <a:pt x="46" y="150"/>
                  </a:lnTo>
                  <a:cubicBezTo>
                    <a:pt x="45" y="157"/>
                    <a:pt x="45" y="161"/>
                    <a:pt x="41" y="161"/>
                  </a:cubicBezTo>
                  <a:lnTo>
                    <a:pt x="28" y="161"/>
                  </a:lnTo>
                  <a:cubicBezTo>
                    <a:pt x="23" y="161"/>
                    <a:pt x="20" y="162"/>
                    <a:pt x="20" y="156"/>
                  </a:cubicBezTo>
                  <a:cubicBezTo>
                    <a:pt x="20" y="145"/>
                    <a:pt x="36" y="62"/>
                    <a:pt x="36" y="48"/>
                  </a:cubicBezTo>
                  <a:cubicBezTo>
                    <a:pt x="36" y="33"/>
                    <a:pt x="35" y="25"/>
                    <a:pt x="28" y="25"/>
                  </a:cubicBezTo>
                  <a:cubicBezTo>
                    <a:pt x="12" y="25"/>
                    <a:pt x="11" y="47"/>
                    <a:pt x="4" y="47"/>
                  </a:cubicBezTo>
                  <a:cubicBezTo>
                    <a:pt x="1" y="47"/>
                    <a:pt x="0" y="45"/>
                    <a:pt x="0" y="43"/>
                  </a:cubicBezTo>
                  <a:cubicBezTo>
                    <a:pt x="0" y="28"/>
                    <a:pt x="19" y="0"/>
                    <a:pt x="36" y="0"/>
                  </a:cubicBezTo>
                  <a:cubicBezTo>
                    <a:pt x="56" y="0"/>
                    <a:pt x="52" y="33"/>
                    <a:pt x="52" y="42"/>
                  </a:cubicBezTo>
                  <a:lnTo>
                    <a:pt x="53" y="42"/>
                  </a:lnTo>
                  <a:cubicBezTo>
                    <a:pt x="66" y="22"/>
                    <a:pt x="91" y="0"/>
                    <a:pt x="114" y="0"/>
                  </a:cubicBezTo>
                  <a:cubicBezTo>
                    <a:pt x="141" y="0"/>
                    <a:pt x="150" y="17"/>
                    <a:pt x="150" y="42"/>
                  </a:cubicBezTo>
                  <a:cubicBezTo>
                    <a:pt x="150" y="67"/>
                    <a:pt x="143" y="113"/>
                    <a:pt x="143" y="1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76" name="Freeform 97"/>
            <p:cNvSpPr>
              <a:spLocks/>
            </p:cNvSpPr>
            <p:nvPr userDrawn="1"/>
          </p:nvSpPr>
          <p:spPr bwMode="auto">
            <a:xfrm>
              <a:off x="1247127" y="619428"/>
              <a:ext cx="92148" cy="130138"/>
            </a:xfrm>
            <a:custGeom>
              <a:avLst/>
              <a:gdLst>
                <a:gd name="T0" fmla="*/ 55 w 190"/>
                <a:gd name="T1" fmla="*/ 208 h 263"/>
                <a:gd name="T2" fmla="*/ 55 w 190"/>
                <a:gd name="T3" fmla="*/ 208 h 263"/>
                <a:gd name="T4" fmla="*/ 53 w 190"/>
                <a:gd name="T5" fmla="*/ 231 h 263"/>
                <a:gd name="T6" fmla="*/ 89 w 190"/>
                <a:gd name="T7" fmla="*/ 257 h 263"/>
                <a:gd name="T8" fmla="*/ 79 w 190"/>
                <a:gd name="T9" fmla="*/ 262 h 263"/>
                <a:gd name="T10" fmla="*/ 41 w 190"/>
                <a:gd name="T11" fmla="*/ 260 h 263"/>
                <a:gd name="T12" fmla="*/ 9 w 190"/>
                <a:gd name="T13" fmla="*/ 262 h 263"/>
                <a:gd name="T14" fmla="*/ 0 w 190"/>
                <a:gd name="T15" fmla="*/ 259 h 263"/>
                <a:gd name="T16" fmla="*/ 26 w 190"/>
                <a:gd name="T17" fmla="*/ 231 h 263"/>
                <a:gd name="T18" fmla="*/ 49 w 190"/>
                <a:gd name="T19" fmla="*/ 37 h 263"/>
                <a:gd name="T20" fmla="*/ 49 w 190"/>
                <a:gd name="T21" fmla="*/ 26 h 263"/>
                <a:gd name="T22" fmla="*/ 20 w 190"/>
                <a:gd name="T23" fmla="*/ 5 h 263"/>
                <a:gd name="T24" fmla="*/ 27 w 190"/>
                <a:gd name="T25" fmla="*/ 0 h 263"/>
                <a:gd name="T26" fmla="*/ 80 w 190"/>
                <a:gd name="T27" fmla="*/ 2 h 263"/>
                <a:gd name="T28" fmla="*/ 123 w 190"/>
                <a:gd name="T29" fmla="*/ 0 h 263"/>
                <a:gd name="T30" fmla="*/ 190 w 190"/>
                <a:gd name="T31" fmla="*/ 62 h 263"/>
                <a:gd name="T32" fmla="*/ 103 w 190"/>
                <a:gd name="T33" fmla="*/ 141 h 263"/>
                <a:gd name="T34" fmla="*/ 76 w 190"/>
                <a:gd name="T35" fmla="*/ 134 h 263"/>
                <a:gd name="T36" fmla="*/ 82 w 190"/>
                <a:gd name="T37" fmla="*/ 130 h 263"/>
                <a:gd name="T38" fmla="*/ 94 w 190"/>
                <a:gd name="T39" fmla="*/ 130 h 263"/>
                <a:gd name="T40" fmla="*/ 160 w 190"/>
                <a:gd name="T41" fmla="*/ 65 h 263"/>
                <a:gd name="T42" fmla="*/ 102 w 190"/>
                <a:gd name="T43" fmla="*/ 11 h 263"/>
                <a:gd name="T44" fmla="*/ 76 w 190"/>
                <a:gd name="T45" fmla="*/ 42 h 263"/>
                <a:gd name="T46" fmla="*/ 55 w 190"/>
                <a:gd name="T47" fmla="*/ 20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0" h="263">
                  <a:moveTo>
                    <a:pt x="55" y="208"/>
                  </a:moveTo>
                  <a:lnTo>
                    <a:pt x="55" y="208"/>
                  </a:lnTo>
                  <a:cubicBezTo>
                    <a:pt x="54" y="215"/>
                    <a:pt x="53" y="224"/>
                    <a:pt x="53" y="231"/>
                  </a:cubicBezTo>
                  <a:cubicBezTo>
                    <a:pt x="53" y="261"/>
                    <a:pt x="89" y="247"/>
                    <a:pt x="89" y="257"/>
                  </a:cubicBezTo>
                  <a:cubicBezTo>
                    <a:pt x="89" y="262"/>
                    <a:pt x="83" y="262"/>
                    <a:pt x="79" y="262"/>
                  </a:cubicBezTo>
                  <a:cubicBezTo>
                    <a:pt x="69" y="262"/>
                    <a:pt x="60" y="260"/>
                    <a:pt x="41" y="260"/>
                  </a:cubicBezTo>
                  <a:cubicBezTo>
                    <a:pt x="28" y="260"/>
                    <a:pt x="14" y="262"/>
                    <a:pt x="9" y="262"/>
                  </a:cubicBezTo>
                  <a:cubicBezTo>
                    <a:pt x="4" y="262"/>
                    <a:pt x="0" y="263"/>
                    <a:pt x="0" y="259"/>
                  </a:cubicBezTo>
                  <a:cubicBezTo>
                    <a:pt x="0" y="245"/>
                    <a:pt x="22" y="261"/>
                    <a:pt x="26" y="231"/>
                  </a:cubicBezTo>
                  <a:lnTo>
                    <a:pt x="49" y="37"/>
                  </a:lnTo>
                  <a:cubicBezTo>
                    <a:pt x="49" y="34"/>
                    <a:pt x="49" y="28"/>
                    <a:pt x="49" y="26"/>
                  </a:cubicBezTo>
                  <a:cubicBezTo>
                    <a:pt x="49" y="6"/>
                    <a:pt x="20" y="16"/>
                    <a:pt x="20" y="5"/>
                  </a:cubicBezTo>
                  <a:cubicBezTo>
                    <a:pt x="20" y="1"/>
                    <a:pt x="23" y="0"/>
                    <a:pt x="27" y="0"/>
                  </a:cubicBezTo>
                  <a:cubicBezTo>
                    <a:pt x="34" y="0"/>
                    <a:pt x="43" y="2"/>
                    <a:pt x="80" y="2"/>
                  </a:cubicBezTo>
                  <a:cubicBezTo>
                    <a:pt x="94" y="2"/>
                    <a:pt x="109" y="0"/>
                    <a:pt x="123" y="0"/>
                  </a:cubicBezTo>
                  <a:cubicBezTo>
                    <a:pt x="164" y="0"/>
                    <a:pt x="190" y="20"/>
                    <a:pt x="190" y="62"/>
                  </a:cubicBezTo>
                  <a:cubicBezTo>
                    <a:pt x="190" y="111"/>
                    <a:pt x="149" y="141"/>
                    <a:pt x="103" y="141"/>
                  </a:cubicBezTo>
                  <a:cubicBezTo>
                    <a:pt x="93" y="141"/>
                    <a:pt x="76" y="141"/>
                    <a:pt x="76" y="134"/>
                  </a:cubicBezTo>
                  <a:cubicBezTo>
                    <a:pt x="76" y="131"/>
                    <a:pt x="78" y="130"/>
                    <a:pt x="82" y="130"/>
                  </a:cubicBezTo>
                  <a:cubicBezTo>
                    <a:pt x="85" y="130"/>
                    <a:pt x="89" y="130"/>
                    <a:pt x="94" y="130"/>
                  </a:cubicBezTo>
                  <a:cubicBezTo>
                    <a:pt x="154" y="130"/>
                    <a:pt x="160" y="79"/>
                    <a:pt x="160" y="65"/>
                  </a:cubicBezTo>
                  <a:cubicBezTo>
                    <a:pt x="160" y="29"/>
                    <a:pt x="136" y="11"/>
                    <a:pt x="102" y="11"/>
                  </a:cubicBezTo>
                  <a:cubicBezTo>
                    <a:pt x="77" y="11"/>
                    <a:pt x="79" y="17"/>
                    <a:pt x="76" y="42"/>
                  </a:cubicBezTo>
                  <a:lnTo>
                    <a:pt x="55" y="20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77" name="Freeform 98"/>
            <p:cNvSpPr>
              <a:spLocks/>
            </p:cNvSpPr>
            <p:nvPr userDrawn="1"/>
          </p:nvSpPr>
          <p:spPr bwMode="auto">
            <a:xfrm>
              <a:off x="1353016" y="668735"/>
              <a:ext cx="84873" cy="81639"/>
            </a:xfrm>
            <a:custGeom>
              <a:avLst/>
              <a:gdLst>
                <a:gd name="T0" fmla="*/ 31 w 174"/>
                <a:gd name="T1" fmla="*/ 53 h 166"/>
                <a:gd name="T2" fmla="*/ 31 w 174"/>
                <a:gd name="T3" fmla="*/ 53 h 166"/>
                <a:gd name="T4" fmla="*/ 33 w 174"/>
                <a:gd name="T5" fmla="*/ 35 h 166"/>
                <a:gd name="T6" fmla="*/ 29 w 174"/>
                <a:gd name="T7" fmla="*/ 27 h 166"/>
                <a:gd name="T8" fmla="*/ 3 w 174"/>
                <a:gd name="T9" fmla="*/ 54 h 166"/>
                <a:gd name="T10" fmla="*/ 0 w 174"/>
                <a:gd name="T11" fmla="*/ 50 h 166"/>
                <a:gd name="T12" fmla="*/ 41 w 174"/>
                <a:gd name="T13" fmla="*/ 0 h 166"/>
                <a:gd name="T14" fmla="*/ 57 w 174"/>
                <a:gd name="T15" fmla="*/ 26 h 166"/>
                <a:gd name="T16" fmla="*/ 50 w 174"/>
                <a:gd name="T17" fmla="*/ 80 h 166"/>
                <a:gd name="T18" fmla="*/ 41 w 174"/>
                <a:gd name="T19" fmla="*/ 134 h 166"/>
                <a:gd name="T20" fmla="*/ 49 w 174"/>
                <a:gd name="T21" fmla="*/ 145 h 166"/>
                <a:gd name="T22" fmla="*/ 132 w 174"/>
                <a:gd name="T23" fmla="*/ 11 h 166"/>
                <a:gd name="T24" fmla="*/ 140 w 174"/>
                <a:gd name="T25" fmla="*/ 3 h 166"/>
                <a:gd name="T26" fmla="*/ 152 w 174"/>
                <a:gd name="T27" fmla="*/ 3 h 166"/>
                <a:gd name="T28" fmla="*/ 155 w 174"/>
                <a:gd name="T29" fmla="*/ 7 h 166"/>
                <a:gd name="T30" fmla="*/ 133 w 174"/>
                <a:gd name="T31" fmla="*/ 130 h 166"/>
                <a:gd name="T32" fmla="*/ 140 w 174"/>
                <a:gd name="T33" fmla="*/ 142 h 166"/>
                <a:gd name="T34" fmla="*/ 171 w 174"/>
                <a:gd name="T35" fmla="*/ 118 h 166"/>
                <a:gd name="T36" fmla="*/ 174 w 174"/>
                <a:gd name="T37" fmla="*/ 122 h 166"/>
                <a:gd name="T38" fmla="*/ 122 w 174"/>
                <a:gd name="T39" fmla="*/ 166 h 166"/>
                <a:gd name="T40" fmla="*/ 108 w 174"/>
                <a:gd name="T41" fmla="*/ 145 h 166"/>
                <a:gd name="T42" fmla="*/ 116 w 174"/>
                <a:gd name="T43" fmla="*/ 86 h 166"/>
                <a:gd name="T44" fmla="*/ 115 w 174"/>
                <a:gd name="T45" fmla="*/ 86 h 166"/>
                <a:gd name="T46" fmla="*/ 31 w 174"/>
                <a:gd name="T47" fmla="*/ 166 h 166"/>
                <a:gd name="T48" fmla="*/ 17 w 174"/>
                <a:gd name="T49" fmla="*/ 144 h 166"/>
                <a:gd name="T50" fmla="*/ 20 w 174"/>
                <a:gd name="T51" fmla="*/ 117 h 166"/>
                <a:gd name="T52" fmla="*/ 31 w 174"/>
                <a:gd name="T53" fmla="*/ 5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 h="166">
                  <a:moveTo>
                    <a:pt x="31" y="53"/>
                  </a:moveTo>
                  <a:lnTo>
                    <a:pt x="31" y="53"/>
                  </a:lnTo>
                  <a:cubicBezTo>
                    <a:pt x="33" y="46"/>
                    <a:pt x="33" y="41"/>
                    <a:pt x="33" y="35"/>
                  </a:cubicBezTo>
                  <a:cubicBezTo>
                    <a:pt x="33" y="32"/>
                    <a:pt x="33" y="27"/>
                    <a:pt x="29" y="27"/>
                  </a:cubicBezTo>
                  <a:cubicBezTo>
                    <a:pt x="15" y="27"/>
                    <a:pt x="11" y="54"/>
                    <a:pt x="3" y="54"/>
                  </a:cubicBezTo>
                  <a:cubicBezTo>
                    <a:pt x="0" y="54"/>
                    <a:pt x="0" y="51"/>
                    <a:pt x="0" y="50"/>
                  </a:cubicBezTo>
                  <a:cubicBezTo>
                    <a:pt x="0" y="27"/>
                    <a:pt x="28" y="0"/>
                    <a:pt x="41" y="0"/>
                  </a:cubicBezTo>
                  <a:cubicBezTo>
                    <a:pt x="58" y="0"/>
                    <a:pt x="57" y="19"/>
                    <a:pt x="57" y="26"/>
                  </a:cubicBezTo>
                  <a:cubicBezTo>
                    <a:pt x="57" y="30"/>
                    <a:pt x="53" y="55"/>
                    <a:pt x="50" y="80"/>
                  </a:cubicBezTo>
                  <a:cubicBezTo>
                    <a:pt x="46" y="105"/>
                    <a:pt x="41" y="130"/>
                    <a:pt x="41" y="134"/>
                  </a:cubicBezTo>
                  <a:cubicBezTo>
                    <a:pt x="41" y="138"/>
                    <a:pt x="42" y="145"/>
                    <a:pt x="49" y="145"/>
                  </a:cubicBezTo>
                  <a:cubicBezTo>
                    <a:pt x="64" y="145"/>
                    <a:pt x="119" y="81"/>
                    <a:pt x="132" y="11"/>
                  </a:cubicBezTo>
                  <a:cubicBezTo>
                    <a:pt x="134" y="3"/>
                    <a:pt x="136" y="3"/>
                    <a:pt x="140" y="3"/>
                  </a:cubicBezTo>
                  <a:lnTo>
                    <a:pt x="152" y="3"/>
                  </a:lnTo>
                  <a:cubicBezTo>
                    <a:pt x="154" y="3"/>
                    <a:pt x="155" y="3"/>
                    <a:pt x="155" y="7"/>
                  </a:cubicBezTo>
                  <a:cubicBezTo>
                    <a:pt x="155" y="13"/>
                    <a:pt x="133" y="114"/>
                    <a:pt x="133" y="130"/>
                  </a:cubicBezTo>
                  <a:cubicBezTo>
                    <a:pt x="133" y="136"/>
                    <a:pt x="133" y="142"/>
                    <a:pt x="140" y="142"/>
                  </a:cubicBezTo>
                  <a:cubicBezTo>
                    <a:pt x="158" y="142"/>
                    <a:pt x="165" y="118"/>
                    <a:pt x="171" y="118"/>
                  </a:cubicBezTo>
                  <a:cubicBezTo>
                    <a:pt x="173" y="118"/>
                    <a:pt x="174" y="119"/>
                    <a:pt x="174" y="122"/>
                  </a:cubicBezTo>
                  <a:cubicBezTo>
                    <a:pt x="174" y="132"/>
                    <a:pt x="150" y="166"/>
                    <a:pt x="122" y="166"/>
                  </a:cubicBezTo>
                  <a:cubicBezTo>
                    <a:pt x="111" y="166"/>
                    <a:pt x="108" y="154"/>
                    <a:pt x="108" y="145"/>
                  </a:cubicBezTo>
                  <a:cubicBezTo>
                    <a:pt x="108" y="135"/>
                    <a:pt x="114" y="97"/>
                    <a:pt x="116" y="86"/>
                  </a:cubicBezTo>
                  <a:lnTo>
                    <a:pt x="115" y="86"/>
                  </a:lnTo>
                  <a:cubicBezTo>
                    <a:pt x="97" y="116"/>
                    <a:pt x="63" y="166"/>
                    <a:pt x="31" y="166"/>
                  </a:cubicBezTo>
                  <a:cubicBezTo>
                    <a:pt x="26" y="166"/>
                    <a:pt x="17" y="163"/>
                    <a:pt x="17" y="144"/>
                  </a:cubicBezTo>
                  <a:cubicBezTo>
                    <a:pt x="17" y="135"/>
                    <a:pt x="18" y="126"/>
                    <a:pt x="20" y="117"/>
                  </a:cubicBezTo>
                  <a:lnTo>
                    <a:pt x="31" y="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78" name="Freeform 99"/>
            <p:cNvSpPr>
              <a:spLocks noEditPoints="1"/>
            </p:cNvSpPr>
            <p:nvPr userDrawn="1"/>
          </p:nvSpPr>
          <p:spPr bwMode="auto">
            <a:xfrm>
              <a:off x="1459714" y="612153"/>
              <a:ext cx="70323" cy="138221"/>
            </a:xfrm>
            <a:custGeom>
              <a:avLst/>
              <a:gdLst>
                <a:gd name="T0" fmla="*/ 30 w 144"/>
                <a:gd name="T1" fmla="*/ 44 h 280"/>
                <a:gd name="T2" fmla="*/ 30 w 144"/>
                <a:gd name="T3" fmla="*/ 44 h 280"/>
                <a:gd name="T4" fmla="*/ 33 w 144"/>
                <a:gd name="T5" fmla="*/ 22 h 280"/>
                <a:gd name="T6" fmla="*/ 6 w 144"/>
                <a:gd name="T7" fmla="*/ 12 h 280"/>
                <a:gd name="T8" fmla="*/ 46 w 144"/>
                <a:gd name="T9" fmla="*/ 2 h 280"/>
                <a:gd name="T10" fmla="*/ 56 w 144"/>
                <a:gd name="T11" fmla="*/ 0 h 280"/>
                <a:gd name="T12" fmla="*/ 60 w 144"/>
                <a:gd name="T13" fmla="*/ 4 h 280"/>
                <a:gd name="T14" fmla="*/ 59 w 144"/>
                <a:gd name="T15" fmla="*/ 15 h 280"/>
                <a:gd name="T16" fmla="*/ 38 w 144"/>
                <a:gd name="T17" fmla="*/ 151 h 280"/>
                <a:gd name="T18" fmla="*/ 39 w 144"/>
                <a:gd name="T19" fmla="*/ 151 h 280"/>
                <a:gd name="T20" fmla="*/ 98 w 144"/>
                <a:gd name="T21" fmla="*/ 114 h 280"/>
                <a:gd name="T22" fmla="*/ 144 w 144"/>
                <a:gd name="T23" fmla="*/ 167 h 280"/>
                <a:gd name="T24" fmla="*/ 43 w 144"/>
                <a:gd name="T25" fmla="*/ 280 h 280"/>
                <a:gd name="T26" fmla="*/ 0 w 144"/>
                <a:gd name="T27" fmla="*/ 247 h 280"/>
                <a:gd name="T28" fmla="*/ 2 w 144"/>
                <a:gd name="T29" fmla="*/ 227 h 280"/>
                <a:gd name="T30" fmla="*/ 30 w 144"/>
                <a:gd name="T31" fmla="*/ 44 h 280"/>
                <a:gd name="T32" fmla="*/ 23 w 144"/>
                <a:gd name="T33" fmla="*/ 244 h 280"/>
                <a:gd name="T34" fmla="*/ 23 w 144"/>
                <a:gd name="T35" fmla="*/ 244 h 280"/>
                <a:gd name="T36" fmla="*/ 47 w 144"/>
                <a:gd name="T37" fmla="*/ 270 h 280"/>
                <a:gd name="T38" fmla="*/ 120 w 144"/>
                <a:gd name="T39" fmla="*/ 174 h 280"/>
                <a:gd name="T40" fmla="*/ 85 w 144"/>
                <a:gd name="T41" fmla="*/ 135 h 280"/>
                <a:gd name="T42" fmla="*/ 23 w 144"/>
                <a:gd name="T43" fmla="*/ 24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280">
                  <a:moveTo>
                    <a:pt x="30" y="44"/>
                  </a:moveTo>
                  <a:lnTo>
                    <a:pt x="30" y="44"/>
                  </a:lnTo>
                  <a:cubicBezTo>
                    <a:pt x="32" y="30"/>
                    <a:pt x="33" y="26"/>
                    <a:pt x="33" y="22"/>
                  </a:cubicBezTo>
                  <a:cubicBezTo>
                    <a:pt x="33" y="11"/>
                    <a:pt x="6" y="20"/>
                    <a:pt x="6" y="12"/>
                  </a:cubicBezTo>
                  <a:cubicBezTo>
                    <a:pt x="6" y="5"/>
                    <a:pt x="20" y="8"/>
                    <a:pt x="46" y="2"/>
                  </a:cubicBezTo>
                  <a:cubicBezTo>
                    <a:pt x="51" y="1"/>
                    <a:pt x="53" y="0"/>
                    <a:pt x="56" y="0"/>
                  </a:cubicBezTo>
                  <a:cubicBezTo>
                    <a:pt x="59" y="0"/>
                    <a:pt x="60" y="2"/>
                    <a:pt x="60" y="4"/>
                  </a:cubicBezTo>
                  <a:cubicBezTo>
                    <a:pt x="60" y="5"/>
                    <a:pt x="60" y="11"/>
                    <a:pt x="59" y="15"/>
                  </a:cubicBezTo>
                  <a:lnTo>
                    <a:pt x="38" y="151"/>
                  </a:lnTo>
                  <a:lnTo>
                    <a:pt x="39" y="151"/>
                  </a:lnTo>
                  <a:cubicBezTo>
                    <a:pt x="53" y="131"/>
                    <a:pt x="79" y="114"/>
                    <a:pt x="98" y="114"/>
                  </a:cubicBezTo>
                  <a:cubicBezTo>
                    <a:pt x="129" y="114"/>
                    <a:pt x="144" y="137"/>
                    <a:pt x="144" y="167"/>
                  </a:cubicBezTo>
                  <a:cubicBezTo>
                    <a:pt x="144" y="207"/>
                    <a:pt x="107" y="277"/>
                    <a:pt x="43" y="280"/>
                  </a:cubicBezTo>
                  <a:cubicBezTo>
                    <a:pt x="22" y="280"/>
                    <a:pt x="0" y="273"/>
                    <a:pt x="0" y="247"/>
                  </a:cubicBezTo>
                  <a:cubicBezTo>
                    <a:pt x="0" y="240"/>
                    <a:pt x="1" y="234"/>
                    <a:pt x="2" y="227"/>
                  </a:cubicBezTo>
                  <a:lnTo>
                    <a:pt x="30" y="44"/>
                  </a:lnTo>
                  <a:close/>
                  <a:moveTo>
                    <a:pt x="23" y="244"/>
                  </a:moveTo>
                  <a:lnTo>
                    <a:pt x="23" y="244"/>
                  </a:lnTo>
                  <a:cubicBezTo>
                    <a:pt x="23" y="260"/>
                    <a:pt x="25" y="270"/>
                    <a:pt x="47" y="270"/>
                  </a:cubicBezTo>
                  <a:cubicBezTo>
                    <a:pt x="91" y="270"/>
                    <a:pt x="120" y="212"/>
                    <a:pt x="120" y="174"/>
                  </a:cubicBezTo>
                  <a:cubicBezTo>
                    <a:pt x="120" y="152"/>
                    <a:pt x="109" y="135"/>
                    <a:pt x="85" y="135"/>
                  </a:cubicBezTo>
                  <a:cubicBezTo>
                    <a:pt x="53" y="135"/>
                    <a:pt x="23" y="176"/>
                    <a:pt x="23" y="2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79" name="Freeform 100"/>
            <p:cNvSpPr>
              <a:spLocks/>
            </p:cNvSpPr>
            <p:nvPr userDrawn="1"/>
          </p:nvSpPr>
          <p:spPr bwMode="auto">
            <a:xfrm>
              <a:off x="1552670" y="612153"/>
              <a:ext cx="32333" cy="136605"/>
            </a:xfrm>
            <a:custGeom>
              <a:avLst/>
              <a:gdLst>
                <a:gd name="T0" fmla="*/ 28 w 66"/>
                <a:gd name="T1" fmla="*/ 44 h 277"/>
                <a:gd name="T2" fmla="*/ 28 w 66"/>
                <a:gd name="T3" fmla="*/ 44 h 277"/>
                <a:gd name="T4" fmla="*/ 30 w 66"/>
                <a:gd name="T5" fmla="*/ 22 h 277"/>
                <a:gd name="T6" fmla="*/ 4 w 66"/>
                <a:gd name="T7" fmla="*/ 12 h 277"/>
                <a:gd name="T8" fmla="*/ 44 w 66"/>
                <a:gd name="T9" fmla="*/ 2 h 277"/>
                <a:gd name="T10" fmla="*/ 53 w 66"/>
                <a:gd name="T11" fmla="*/ 0 h 277"/>
                <a:gd name="T12" fmla="*/ 58 w 66"/>
                <a:gd name="T13" fmla="*/ 4 h 277"/>
                <a:gd name="T14" fmla="*/ 50 w 66"/>
                <a:gd name="T15" fmla="*/ 51 h 277"/>
                <a:gd name="T16" fmla="*/ 26 w 66"/>
                <a:gd name="T17" fmla="*/ 227 h 277"/>
                <a:gd name="T18" fmla="*/ 24 w 66"/>
                <a:gd name="T19" fmla="*/ 243 h 277"/>
                <a:gd name="T20" fmla="*/ 31 w 66"/>
                <a:gd name="T21" fmla="*/ 254 h 277"/>
                <a:gd name="T22" fmla="*/ 62 w 66"/>
                <a:gd name="T23" fmla="*/ 227 h 277"/>
                <a:gd name="T24" fmla="*/ 66 w 66"/>
                <a:gd name="T25" fmla="*/ 232 h 277"/>
                <a:gd name="T26" fmla="*/ 15 w 66"/>
                <a:gd name="T27" fmla="*/ 277 h 277"/>
                <a:gd name="T28" fmla="*/ 0 w 66"/>
                <a:gd name="T29" fmla="*/ 252 h 277"/>
                <a:gd name="T30" fmla="*/ 3 w 66"/>
                <a:gd name="T31" fmla="*/ 220 h 277"/>
                <a:gd name="T32" fmla="*/ 28 w 66"/>
                <a:gd name="T3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277">
                  <a:moveTo>
                    <a:pt x="28" y="44"/>
                  </a:moveTo>
                  <a:lnTo>
                    <a:pt x="28" y="44"/>
                  </a:lnTo>
                  <a:cubicBezTo>
                    <a:pt x="29" y="37"/>
                    <a:pt x="30" y="26"/>
                    <a:pt x="30" y="22"/>
                  </a:cubicBezTo>
                  <a:cubicBezTo>
                    <a:pt x="30" y="11"/>
                    <a:pt x="4" y="20"/>
                    <a:pt x="4" y="12"/>
                  </a:cubicBezTo>
                  <a:cubicBezTo>
                    <a:pt x="4" y="5"/>
                    <a:pt x="18" y="8"/>
                    <a:pt x="44" y="2"/>
                  </a:cubicBezTo>
                  <a:cubicBezTo>
                    <a:pt x="48" y="1"/>
                    <a:pt x="51" y="0"/>
                    <a:pt x="53" y="0"/>
                  </a:cubicBezTo>
                  <a:cubicBezTo>
                    <a:pt x="56" y="0"/>
                    <a:pt x="58" y="2"/>
                    <a:pt x="58" y="4"/>
                  </a:cubicBezTo>
                  <a:cubicBezTo>
                    <a:pt x="58" y="5"/>
                    <a:pt x="52" y="38"/>
                    <a:pt x="50" y="51"/>
                  </a:cubicBezTo>
                  <a:lnTo>
                    <a:pt x="26" y="227"/>
                  </a:lnTo>
                  <a:cubicBezTo>
                    <a:pt x="25" y="232"/>
                    <a:pt x="24" y="240"/>
                    <a:pt x="24" y="243"/>
                  </a:cubicBezTo>
                  <a:cubicBezTo>
                    <a:pt x="24" y="249"/>
                    <a:pt x="26" y="254"/>
                    <a:pt x="31" y="254"/>
                  </a:cubicBezTo>
                  <a:cubicBezTo>
                    <a:pt x="43" y="254"/>
                    <a:pt x="56" y="227"/>
                    <a:pt x="62" y="227"/>
                  </a:cubicBezTo>
                  <a:cubicBezTo>
                    <a:pt x="64" y="227"/>
                    <a:pt x="66" y="229"/>
                    <a:pt x="66" y="232"/>
                  </a:cubicBezTo>
                  <a:cubicBezTo>
                    <a:pt x="66" y="240"/>
                    <a:pt x="43" y="277"/>
                    <a:pt x="15" y="277"/>
                  </a:cubicBezTo>
                  <a:cubicBezTo>
                    <a:pt x="4" y="277"/>
                    <a:pt x="0" y="265"/>
                    <a:pt x="0" y="252"/>
                  </a:cubicBezTo>
                  <a:cubicBezTo>
                    <a:pt x="0" y="239"/>
                    <a:pt x="2" y="225"/>
                    <a:pt x="3" y="220"/>
                  </a:cubicBezTo>
                  <a:lnTo>
                    <a:pt x="28" y="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0" name="Freeform 101"/>
            <p:cNvSpPr>
              <a:spLocks noEditPoints="1"/>
            </p:cNvSpPr>
            <p:nvPr userDrawn="1"/>
          </p:nvSpPr>
          <p:spPr bwMode="auto">
            <a:xfrm>
              <a:off x="1601168" y="628320"/>
              <a:ext cx="32333" cy="120438"/>
            </a:xfrm>
            <a:custGeom>
              <a:avLst/>
              <a:gdLst>
                <a:gd name="T0" fmla="*/ 40 w 67"/>
                <a:gd name="T1" fmla="*/ 220 h 245"/>
                <a:gd name="T2" fmla="*/ 40 w 67"/>
                <a:gd name="T3" fmla="*/ 220 h 245"/>
                <a:gd name="T4" fmla="*/ 63 w 67"/>
                <a:gd name="T5" fmla="*/ 198 h 245"/>
                <a:gd name="T6" fmla="*/ 67 w 67"/>
                <a:gd name="T7" fmla="*/ 201 h 245"/>
                <a:gd name="T8" fmla="*/ 25 w 67"/>
                <a:gd name="T9" fmla="*/ 245 h 245"/>
                <a:gd name="T10" fmla="*/ 10 w 67"/>
                <a:gd name="T11" fmla="*/ 222 h 245"/>
                <a:gd name="T12" fmla="*/ 28 w 67"/>
                <a:gd name="T13" fmla="*/ 104 h 245"/>
                <a:gd name="T14" fmla="*/ 0 w 67"/>
                <a:gd name="T15" fmla="*/ 93 h 245"/>
                <a:gd name="T16" fmla="*/ 39 w 67"/>
                <a:gd name="T17" fmla="*/ 86 h 245"/>
                <a:gd name="T18" fmla="*/ 52 w 67"/>
                <a:gd name="T19" fmla="*/ 82 h 245"/>
                <a:gd name="T20" fmla="*/ 58 w 67"/>
                <a:gd name="T21" fmla="*/ 86 h 245"/>
                <a:gd name="T22" fmla="*/ 34 w 67"/>
                <a:gd name="T23" fmla="*/ 211 h 245"/>
                <a:gd name="T24" fmla="*/ 40 w 67"/>
                <a:gd name="T25" fmla="*/ 220 h 245"/>
                <a:gd name="T26" fmla="*/ 52 w 67"/>
                <a:gd name="T27" fmla="*/ 40 h 245"/>
                <a:gd name="T28" fmla="*/ 52 w 67"/>
                <a:gd name="T29" fmla="*/ 40 h 245"/>
                <a:gd name="T30" fmla="*/ 39 w 67"/>
                <a:gd name="T31" fmla="*/ 19 h 245"/>
                <a:gd name="T32" fmla="*/ 54 w 67"/>
                <a:gd name="T33" fmla="*/ 0 h 245"/>
                <a:gd name="T34" fmla="*/ 67 w 67"/>
                <a:gd name="T35" fmla="*/ 21 h 245"/>
                <a:gd name="T36" fmla="*/ 52 w 67"/>
                <a:gd name="T37" fmla="*/ 4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45">
                  <a:moveTo>
                    <a:pt x="40" y="220"/>
                  </a:moveTo>
                  <a:lnTo>
                    <a:pt x="40" y="220"/>
                  </a:lnTo>
                  <a:cubicBezTo>
                    <a:pt x="49" y="220"/>
                    <a:pt x="58" y="198"/>
                    <a:pt x="63" y="198"/>
                  </a:cubicBezTo>
                  <a:cubicBezTo>
                    <a:pt x="65" y="198"/>
                    <a:pt x="67" y="199"/>
                    <a:pt x="67" y="201"/>
                  </a:cubicBezTo>
                  <a:cubicBezTo>
                    <a:pt x="67" y="209"/>
                    <a:pt x="45" y="245"/>
                    <a:pt x="25" y="245"/>
                  </a:cubicBezTo>
                  <a:cubicBezTo>
                    <a:pt x="13" y="245"/>
                    <a:pt x="10" y="231"/>
                    <a:pt x="10" y="222"/>
                  </a:cubicBezTo>
                  <a:cubicBezTo>
                    <a:pt x="10" y="187"/>
                    <a:pt x="28" y="114"/>
                    <a:pt x="28" y="104"/>
                  </a:cubicBezTo>
                  <a:cubicBezTo>
                    <a:pt x="28" y="92"/>
                    <a:pt x="0" y="103"/>
                    <a:pt x="0" y="93"/>
                  </a:cubicBezTo>
                  <a:cubicBezTo>
                    <a:pt x="0" y="86"/>
                    <a:pt x="16" y="90"/>
                    <a:pt x="39" y="86"/>
                  </a:cubicBezTo>
                  <a:cubicBezTo>
                    <a:pt x="45" y="85"/>
                    <a:pt x="49" y="82"/>
                    <a:pt x="52" y="82"/>
                  </a:cubicBezTo>
                  <a:cubicBezTo>
                    <a:pt x="58" y="82"/>
                    <a:pt x="58" y="84"/>
                    <a:pt x="58" y="86"/>
                  </a:cubicBezTo>
                  <a:cubicBezTo>
                    <a:pt x="58" y="88"/>
                    <a:pt x="34" y="188"/>
                    <a:pt x="34" y="211"/>
                  </a:cubicBezTo>
                  <a:cubicBezTo>
                    <a:pt x="34" y="218"/>
                    <a:pt x="36" y="220"/>
                    <a:pt x="40" y="220"/>
                  </a:cubicBezTo>
                  <a:close/>
                  <a:moveTo>
                    <a:pt x="52" y="40"/>
                  </a:moveTo>
                  <a:lnTo>
                    <a:pt x="52" y="40"/>
                  </a:lnTo>
                  <a:cubicBezTo>
                    <a:pt x="46" y="40"/>
                    <a:pt x="39" y="23"/>
                    <a:pt x="39" y="19"/>
                  </a:cubicBezTo>
                  <a:cubicBezTo>
                    <a:pt x="39" y="13"/>
                    <a:pt x="48" y="0"/>
                    <a:pt x="54" y="0"/>
                  </a:cubicBezTo>
                  <a:cubicBezTo>
                    <a:pt x="59" y="0"/>
                    <a:pt x="67" y="17"/>
                    <a:pt x="67" y="21"/>
                  </a:cubicBezTo>
                  <a:cubicBezTo>
                    <a:pt x="67" y="27"/>
                    <a:pt x="58" y="40"/>
                    <a:pt x="52"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1" name="Freeform 102"/>
            <p:cNvSpPr>
              <a:spLocks/>
            </p:cNvSpPr>
            <p:nvPr userDrawn="1"/>
          </p:nvSpPr>
          <p:spPr bwMode="auto">
            <a:xfrm>
              <a:off x="1655326" y="668735"/>
              <a:ext cx="62240" cy="81639"/>
            </a:xfrm>
            <a:custGeom>
              <a:avLst/>
              <a:gdLst>
                <a:gd name="T0" fmla="*/ 66 w 128"/>
                <a:gd name="T1" fmla="*/ 146 h 166"/>
                <a:gd name="T2" fmla="*/ 66 w 128"/>
                <a:gd name="T3" fmla="*/ 146 h 166"/>
                <a:gd name="T4" fmla="*/ 117 w 128"/>
                <a:gd name="T5" fmla="*/ 126 h 166"/>
                <a:gd name="T6" fmla="*/ 120 w 128"/>
                <a:gd name="T7" fmla="*/ 130 h 166"/>
                <a:gd name="T8" fmla="*/ 49 w 128"/>
                <a:gd name="T9" fmla="*/ 166 h 166"/>
                <a:gd name="T10" fmla="*/ 0 w 128"/>
                <a:gd name="T11" fmla="*/ 108 h 166"/>
                <a:gd name="T12" fmla="*/ 88 w 128"/>
                <a:gd name="T13" fmla="*/ 0 h 166"/>
                <a:gd name="T14" fmla="*/ 128 w 128"/>
                <a:gd name="T15" fmla="*/ 25 h 166"/>
                <a:gd name="T16" fmla="*/ 114 w 128"/>
                <a:gd name="T17" fmla="*/ 39 h 166"/>
                <a:gd name="T18" fmla="*/ 75 w 128"/>
                <a:gd name="T19" fmla="*/ 13 h 166"/>
                <a:gd name="T20" fmla="*/ 25 w 128"/>
                <a:gd name="T21" fmla="*/ 94 h 166"/>
                <a:gd name="T22" fmla="*/ 66 w 128"/>
                <a:gd name="T23" fmla="*/ 14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66">
                  <a:moveTo>
                    <a:pt x="66" y="146"/>
                  </a:moveTo>
                  <a:lnTo>
                    <a:pt x="66" y="146"/>
                  </a:lnTo>
                  <a:cubicBezTo>
                    <a:pt x="100" y="146"/>
                    <a:pt x="110" y="126"/>
                    <a:pt x="117" y="126"/>
                  </a:cubicBezTo>
                  <a:cubicBezTo>
                    <a:pt x="119" y="126"/>
                    <a:pt x="120" y="128"/>
                    <a:pt x="120" y="130"/>
                  </a:cubicBezTo>
                  <a:cubicBezTo>
                    <a:pt x="120" y="132"/>
                    <a:pt x="97" y="166"/>
                    <a:pt x="49" y="166"/>
                  </a:cubicBezTo>
                  <a:cubicBezTo>
                    <a:pt x="15" y="166"/>
                    <a:pt x="0" y="139"/>
                    <a:pt x="0" y="108"/>
                  </a:cubicBezTo>
                  <a:cubicBezTo>
                    <a:pt x="0" y="42"/>
                    <a:pt x="45" y="0"/>
                    <a:pt x="88" y="0"/>
                  </a:cubicBezTo>
                  <a:cubicBezTo>
                    <a:pt x="104" y="0"/>
                    <a:pt x="128" y="10"/>
                    <a:pt x="128" y="25"/>
                  </a:cubicBezTo>
                  <a:cubicBezTo>
                    <a:pt x="128" y="36"/>
                    <a:pt x="121" y="39"/>
                    <a:pt x="114" y="39"/>
                  </a:cubicBezTo>
                  <a:cubicBezTo>
                    <a:pt x="101" y="39"/>
                    <a:pt x="104" y="13"/>
                    <a:pt x="75" y="13"/>
                  </a:cubicBezTo>
                  <a:cubicBezTo>
                    <a:pt x="38" y="13"/>
                    <a:pt x="25" y="65"/>
                    <a:pt x="25" y="94"/>
                  </a:cubicBezTo>
                  <a:cubicBezTo>
                    <a:pt x="25" y="122"/>
                    <a:pt x="35" y="146"/>
                    <a:pt x="66" y="1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2" name="Freeform 103"/>
            <p:cNvSpPr>
              <a:spLocks/>
            </p:cNvSpPr>
            <p:nvPr userDrawn="1"/>
          </p:nvSpPr>
          <p:spPr bwMode="auto">
            <a:xfrm>
              <a:off x="1796780" y="619428"/>
              <a:ext cx="133372" cy="129330"/>
            </a:xfrm>
            <a:custGeom>
              <a:avLst/>
              <a:gdLst>
                <a:gd name="T0" fmla="*/ 207 w 275"/>
                <a:gd name="T1" fmla="*/ 148 h 262"/>
                <a:gd name="T2" fmla="*/ 207 w 275"/>
                <a:gd name="T3" fmla="*/ 148 h 262"/>
                <a:gd name="T4" fmla="*/ 208 w 275"/>
                <a:gd name="T5" fmla="*/ 139 h 262"/>
                <a:gd name="T6" fmla="*/ 200 w 275"/>
                <a:gd name="T7" fmla="*/ 133 h 262"/>
                <a:gd name="T8" fmla="*/ 68 w 275"/>
                <a:gd name="T9" fmla="*/ 133 h 262"/>
                <a:gd name="T10" fmla="*/ 62 w 275"/>
                <a:gd name="T11" fmla="*/ 146 h 262"/>
                <a:gd name="T12" fmla="*/ 55 w 275"/>
                <a:gd name="T13" fmla="*/ 219 h 262"/>
                <a:gd name="T14" fmla="*/ 54 w 275"/>
                <a:gd name="T15" fmla="*/ 232 h 262"/>
                <a:gd name="T16" fmla="*/ 88 w 275"/>
                <a:gd name="T17" fmla="*/ 258 h 262"/>
                <a:gd name="T18" fmla="*/ 84 w 275"/>
                <a:gd name="T19" fmla="*/ 262 h 262"/>
                <a:gd name="T20" fmla="*/ 42 w 275"/>
                <a:gd name="T21" fmla="*/ 260 h 262"/>
                <a:gd name="T22" fmla="*/ 5 w 275"/>
                <a:gd name="T23" fmla="*/ 262 h 262"/>
                <a:gd name="T24" fmla="*/ 0 w 275"/>
                <a:gd name="T25" fmla="*/ 258 h 262"/>
                <a:gd name="T26" fmla="*/ 26 w 275"/>
                <a:gd name="T27" fmla="*/ 236 h 262"/>
                <a:gd name="T28" fmla="*/ 45 w 275"/>
                <a:gd name="T29" fmla="*/ 61 h 262"/>
                <a:gd name="T30" fmla="*/ 47 w 275"/>
                <a:gd name="T31" fmla="*/ 33 h 262"/>
                <a:gd name="T32" fmla="*/ 15 w 275"/>
                <a:gd name="T33" fmla="*/ 4 h 262"/>
                <a:gd name="T34" fmla="*/ 21 w 275"/>
                <a:gd name="T35" fmla="*/ 0 h 262"/>
                <a:gd name="T36" fmla="*/ 56 w 275"/>
                <a:gd name="T37" fmla="*/ 2 h 262"/>
                <a:gd name="T38" fmla="*/ 100 w 275"/>
                <a:gd name="T39" fmla="*/ 0 h 262"/>
                <a:gd name="T40" fmla="*/ 104 w 275"/>
                <a:gd name="T41" fmla="*/ 5 h 262"/>
                <a:gd name="T42" fmla="*/ 75 w 275"/>
                <a:gd name="T43" fmla="*/ 34 h 262"/>
                <a:gd name="T44" fmla="*/ 68 w 275"/>
                <a:gd name="T45" fmla="*/ 105 h 262"/>
                <a:gd name="T46" fmla="*/ 67 w 275"/>
                <a:gd name="T47" fmla="*/ 115 h 262"/>
                <a:gd name="T48" fmla="*/ 77 w 275"/>
                <a:gd name="T49" fmla="*/ 119 h 262"/>
                <a:gd name="T50" fmla="*/ 201 w 275"/>
                <a:gd name="T51" fmla="*/ 119 h 262"/>
                <a:gd name="T52" fmla="*/ 211 w 275"/>
                <a:gd name="T53" fmla="*/ 107 h 262"/>
                <a:gd name="T54" fmla="*/ 215 w 275"/>
                <a:gd name="T55" fmla="*/ 61 h 262"/>
                <a:gd name="T56" fmla="*/ 218 w 275"/>
                <a:gd name="T57" fmla="*/ 33 h 262"/>
                <a:gd name="T58" fmla="*/ 186 w 275"/>
                <a:gd name="T59" fmla="*/ 4 h 262"/>
                <a:gd name="T60" fmla="*/ 192 w 275"/>
                <a:gd name="T61" fmla="*/ 0 h 262"/>
                <a:gd name="T62" fmla="*/ 227 w 275"/>
                <a:gd name="T63" fmla="*/ 2 h 262"/>
                <a:gd name="T64" fmla="*/ 271 w 275"/>
                <a:gd name="T65" fmla="*/ 0 h 262"/>
                <a:gd name="T66" fmla="*/ 275 w 275"/>
                <a:gd name="T67" fmla="*/ 5 h 262"/>
                <a:gd name="T68" fmla="*/ 246 w 275"/>
                <a:gd name="T69" fmla="*/ 34 h 262"/>
                <a:gd name="T70" fmla="*/ 226 w 275"/>
                <a:gd name="T71" fmla="*/ 219 h 262"/>
                <a:gd name="T72" fmla="*/ 225 w 275"/>
                <a:gd name="T73" fmla="*/ 232 h 262"/>
                <a:gd name="T74" fmla="*/ 262 w 275"/>
                <a:gd name="T75" fmla="*/ 258 h 262"/>
                <a:gd name="T76" fmla="*/ 255 w 275"/>
                <a:gd name="T77" fmla="*/ 262 h 262"/>
                <a:gd name="T78" fmla="*/ 213 w 275"/>
                <a:gd name="T79" fmla="*/ 260 h 262"/>
                <a:gd name="T80" fmla="*/ 175 w 275"/>
                <a:gd name="T81" fmla="*/ 262 h 262"/>
                <a:gd name="T82" fmla="*/ 171 w 275"/>
                <a:gd name="T83" fmla="*/ 258 h 262"/>
                <a:gd name="T84" fmla="*/ 197 w 275"/>
                <a:gd name="T85" fmla="*/ 236 h 262"/>
                <a:gd name="T86" fmla="*/ 207 w 275"/>
                <a:gd name="T87" fmla="*/ 14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5" h="262">
                  <a:moveTo>
                    <a:pt x="207" y="148"/>
                  </a:moveTo>
                  <a:lnTo>
                    <a:pt x="207" y="148"/>
                  </a:lnTo>
                  <a:cubicBezTo>
                    <a:pt x="207" y="146"/>
                    <a:pt x="208" y="142"/>
                    <a:pt x="208" y="139"/>
                  </a:cubicBezTo>
                  <a:cubicBezTo>
                    <a:pt x="208" y="133"/>
                    <a:pt x="204" y="133"/>
                    <a:pt x="200" y="133"/>
                  </a:cubicBezTo>
                  <a:lnTo>
                    <a:pt x="68" y="133"/>
                  </a:lnTo>
                  <a:cubicBezTo>
                    <a:pt x="65" y="133"/>
                    <a:pt x="64" y="135"/>
                    <a:pt x="62" y="146"/>
                  </a:cubicBezTo>
                  <a:lnTo>
                    <a:pt x="55" y="219"/>
                  </a:lnTo>
                  <a:cubicBezTo>
                    <a:pt x="55" y="224"/>
                    <a:pt x="54" y="229"/>
                    <a:pt x="54" y="232"/>
                  </a:cubicBezTo>
                  <a:cubicBezTo>
                    <a:pt x="54" y="258"/>
                    <a:pt x="88" y="245"/>
                    <a:pt x="88" y="258"/>
                  </a:cubicBezTo>
                  <a:cubicBezTo>
                    <a:pt x="88" y="260"/>
                    <a:pt x="86" y="262"/>
                    <a:pt x="84" y="262"/>
                  </a:cubicBezTo>
                  <a:cubicBezTo>
                    <a:pt x="70" y="262"/>
                    <a:pt x="56" y="260"/>
                    <a:pt x="42" y="260"/>
                  </a:cubicBezTo>
                  <a:cubicBezTo>
                    <a:pt x="30" y="260"/>
                    <a:pt x="10" y="262"/>
                    <a:pt x="5" y="262"/>
                  </a:cubicBezTo>
                  <a:cubicBezTo>
                    <a:pt x="0" y="262"/>
                    <a:pt x="0" y="260"/>
                    <a:pt x="0" y="258"/>
                  </a:cubicBezTo>
                  <a:cubicBezTo>
                    <a:pt x="0" y="247"/>
                    <a:pt x="24" y="258"/>
                    <a:pt x="26" y="236"/>
                  </a:cubicBezTo>
                  <a:lnTo>
                    <a:pt x="45" y="61"/>
                  </a:lnTo>
                  <a:cubicBezTo>
                    <a:pt x="46" y="54"/>
                    <a:pt x="47" y="37"/>
                    <a:pt x="47" y="33"/>
                  </a:cubicBezTo>
                  <a:cubicBezTo>
                    <a:pt x="47" y="7"/>
                    <a:pt x="15" y="17"/>
                    <a:pt x="15" y="4"/>
                  </a:cubicBezTo>
                  <a:cubicBezTo>
                    <a:pt x="15" y="1"/>
                    <a:pt x="17" y="0"/>
                    <a:pt x="21" y="0"/>
                  </a:cubicBezTo>
                  <a:cubicBezTo>
                    <a:pt x="27" y="0"/>
                    <a:pt x="37" y="2"/>
                    <a:pt x="56" y="2"/>
                  </a:cubicBezTo>
                  <a:cubicBezTo>
                    <a:pt x="76" y="2"/>
                    <a:pt x="90" y="0"/>
                    <a:pt x="100" y="0"/>
                  </a:cubicBezTo>
                  <a:cubicBezTo>
                    <a:pt x="103" y="0"/>
                    <a:pt x="104" y="2"/>
                    <a:pt x="104" y="5"/>
                  </a:cubicBezTo>
                  <a:cubicBezTo>
                    <a:pt x="104" y="11"/>
                    <a:pt x="78" y="10"/>
                    <a:pt x="75" y="34"/>
                  </a:cubicBezTo>
                  <a:lnTo>
                    <a:pt x="68" y="105"/>
                  </a:lnTo>
                  <a:cubicBezTo>
                    <a:pt x="68" y="108"/>
                    <a:pt x="67" y="113"/>
                    <a:pt x="67" y="115"/>
                  </a:cubicBezTo>
                  <a:cubicBezTo>
                    <a:pt x="67" y="119"/>
                    <a:pt x="71" y="119"/>
                    <a:pt x="77" y="119"/>
                  </a:cubicBezTo>
                  <a:lnTo>
                    <a:pt x="201" y="119"/>
                  </a:lnTo>
                  <a:cubicBezTo>
                    <a:pt x="208" y="119"/>
                    <a:pt x="210" y="115"/>
                    <a:pt x="211" y="107"/>
                  </a:cubicBezTo>
                  <a:lnTo>
                    <a:pt x="215" y="61"/>
                  </a:lnTo>
                  <a:cubicBezTo>
                    <a:pt x="216" y="54"/>
                    <a:pt x="218" y="37"/>
                    <a:pt x="218" y="33"/>
                  </a:cubicBezTo>
                  <a:cubicBezTo>
                    <a:pt x="218" y="7"/>
                    <a:pt x="186" y="17"/>
                    <a:pt x="186" y="4"/>
                  </a:cubicBezTo>
                  <a:cubicBezTo>
                    <a:pt x="186" y="1"/>
                    <a:pt x="188" y="0"/>
                    <a:pt x="192" y="0"/>
                  </a:cubicBezTo>
                  <a:cubicBezTo>
                    <a:pt x="198" y="0"/>
                    <a:pt x="208" y="2"/>
                    <a:pt x="227" y="2"/>
                  </a:cubicBezTo>
                  <a:cubicBezTo>
                    <a:pt x="247" y="2"/>
                    <a:pt x="261" y="0"/>
                    <a:pt x="271" y="0"/>
                  </a:cubicBezTo>
                  <a:cubicBezTo>
                    <a:pt x="275" y="0"/>
                    <a:pt x="275" y="2"/>
                    <a:pt x="275" y="5"/>
                  </a:cubicBezTo>
                  <a:cubicBezTo>
                    <a:pt x="275" y="11"/>
                    <a:pt x="249" y="10"/>
                    <a:pt x="246" y="34"/>
                  </a:cubicBezTo>
                  <a:lnTo>
                    <a:pt x="226" y="219"/>
                  </a:lnTo>
                  <a:cubicBezTo>
                    <a:pt x="225" y="224"/>
                    <a:pt x="225" y="229"/>
                    <a:pt x="225" y="232"/>
                  </a:cubicBezTo>
                  <a:cubicBezTo>
                    <a:pt x="225" y="258"/>
                    <a:pt x="262" y="245"/>
                    <a:pt x="262" y="258"/>
                  </a:cubicBezTo>
                  <a:cubicBezTo>
                    <a:pt x="262" y="261"/>
                    <a:pt x="260" y="262"/>
                    <a:pt x="255" y="262"/>
                  </a:cubicBezTo>
                  <a:cubicBezTo>
                    <a:pt x="241" y="262"/>
                    <a:pt x="227" y="260"/>
                    <a:pt x="213" y="260"/>
                  </a:cubicBezTo>
                  <a:cubicBezTo>
                    <a:pt x="201" y="260"/>
                    <a:pt x="178" y="262"/>
                    <a:pt x="175" y="262"/>
                  </a:cubicBezTo>
                  <a:cubicBezTo>
                    <a:pt x="173" y="262"/>
                    <a:pt x="171" y="260"/>
                    <a:pt x="171" y="258"/>
                  </a:cubicBezTo>
                  <a:cubicBezTo>
                    <a:pt x="171" y="248"/>
                    <a:pt x="195" y="257"/>
                    <a:pt x="197" y="236"/>
                  </a:cubicBezTo>
                  <a:lnTo>
                    <a:pt x="207" y="14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5" name="Freeform 104"/>
            <p:cNvSpPr>
              <a:spLocks noEditPoints="1"/>
            </p:cNvSpPr>
            <p:nvPr userDrawn="1"/>
          </p:nvSpPr>
          <p:spPr bwMode="auto">
            <a:xfrm>
              <a:off x="1944702" y="668735"/>
              <a:ext cx="59007" cy="81639"/>
            </a:xfrm>
            <a:custGeom>
              <a:avLst/>
              <a:gdLst>
                <a:gd name="T0" fmla="*/ 87 w 120"/>
                <a:gd name="T1" fmla="*/ 0 h 166"/>
                <a:gd name="T2" fmla="*/ 87 w 120"/>
                <a:gd name="T3" fmla="*/ 0 h 166"/>
                <a:gd name="T4" fmla="*/ 120 w 120"/>
                <a:gd name="T5" fmla="*/ 31 h 166"/>
                <a:gd name="T6" fmla="*/ 34 w 120"/>
                <a:gd name="T7" fmla="*/ 85 h 166"/>
                <a:gd name="T8" fmla="*/ 24 w 120"/>
                <a:gd name="T9" fmla="*/ 95 h 166"/>
                <a:gd name="T10" fmla="*/ 70 w 120"/>
                <a:gd name="T11" fmla="*/ 146 h 166"/>
                <a:gd name="T12" fmla="*/ 116 w 120"/>
                <a:gd name="T13" fmla="*/ 129 h 166"/>
                <a:gd name="T14" fmla="*/ 120 w 120"/>
                <a:gd name="T15" fmla="*/ 133 h 166"/>
                <a:gd name="T16" fmla="*/ 52 w 120"/>
                <a:gd name="T17" fmla="*/ 166 h 166"/>
                <a:gd name="T18" fmla="*/ 0 w 120"/>
                <a:gd name="T19" fmla="*/ 110 h 166"/>
                <a:gd name="T20" fmla="*/ 87 w 120"/>
                <a:gd name="T21" fmla="*/ 0 h 166"/>
                <a:gd name="T22" fmla="*/ 26 w 120"/>
                <a:gd name="T23" fmla="*/ 74 h 166"/>
                <a:gd name="T24" fmla="*/ 26 w 120"/>
                <a:gd name="T25" fmla="*/ 74 h 166"/>
                <a:gd name="T26" fmla="*/ 34 w 120"/>
                <a:gd name="T27" fmla="*/ 77 h 166"/>
                <a:gd name="T28" fmla="*/ 97 w 120"/>
                <a:gd name="T29" fmla="*/ 31 h 166"/>
                <a:gd name="T30" fmla="*/ 79 w 120"/>
                <a:gd name="T31" fmla="*/ 12 h 166"/>
                <a:gd name="T32" fmla="*/ 26 w 120"/>
                <a:gd name="T33" fmla="*/ 7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166">
                  <a:moveTo>
                    <a:pt x="87" y="0"/>
                  </a:moveTo>
                  <a:lnTo>
                    <a:pt x="87" y="0"/>
                  </a:lnTo>
                  <a:cubicBezTo>
                    <a:pt x="102" y="0"/>
                    <a:pt x="120" y="6"/>
                    <a:pt x="120" y="31"/>
                  </a:cubicBezTo>
                  <a:cubicBezTo>
                    <a:pt x="120" y="71"/>
                    <a:pt x="63" y="85"/>
                    <a:pt x="34" y="85"/>
                  </a:cubicBezTo>
                  <a:cubicBezTo>
                    <a:pt x="24" y="85"/>
                    <a:pt x="24" y="85"/>
                    <a:pt x="24" y="95"/>
                  </a:cubicBezTo>
                  <a:cubicBezTo>
                    <a:pt x="24" y="134"/>
                    <a:pt x="42" y="146"/>
                    <a:pt x="70" y="146"/>
                  </a:cubicBezTo>
                  <a:cubicBezTo>
                    <a:pt x="100" y="146"/>
                    <a:pt x="107" y="129"/>
                    <a:pt x="116" y="129"/>
                  </a:cubicBezTo>
                  <a:cubicBezTo>
                    <a:pt x="118" y="129"/>
                    <a:pt x="120" y="130"/>
                    <a:pt x="120" y="133"/>
                  </a:cubicBezTo>
                  <a:cubicBezTo>
                    <a:pt x="120" y="138"/>
                    <a:pt x="91" y="166"/>
                    <a:pt x="52" y="166"/>
                  </a:cubicBezTo>
                  <a:cubicBezTo>
                    <a:pt x="19" y="166"/>
                    <a:pt x="0" y="142"/>
                    <a:pt x="0" y="110"/>
                  </a:cubicBezTo>
                  <a:cubicBezTo>
                    <a:pt x="0" y="54"/>
                    <a:pt x="46" y="0"/>
                    <a:pt x="87" y="0"/>
                  </a:cubicBezTo>
                  <a:close/>
                  <a:moveTo>
                    <a:pt x="26" y="74"/>
                  </a:moveTo>
                  <a:lnTo>
                    <a:pt x="26" y="74"/>
                  </a:lnTo>
                  <a:cubicBezTo>
                    <a:pt x="26" y="76"/>
                    <a:pt x="28" y="77"/>
                    <a:pt x="34" y="77"/>
                  </a:cubicBezTo>
                  <a:cubicBezTo>
                    <a:pt x="54" y="77"/>
                    <a:pt x="97" y="63"/>
                    <a:pt x="97" y="31"/>
                  </a:cubicBezTo>
                  <a:cubicBezTo>
                    <a:pt x="97" y="19"/>
                    <a:pt x="91" y="12"/>
                    <a:pt x="79" y="12"/>
                  </a:cubicBezTo>
                  <a:cubicBezTo>
                    <a:pt x="47" y="12"/>
                    <a:pt x="26" y="61"/>
                    <a:pt x="26" y="7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105"/>
            <p:cNvSpPr>
              <a:spLocks noEditPoints="1"/>
            </p:cNvSpPr>
            <p:nvPr userDrawn="1"/>
          </p:nvSpPr>
          <p:spPr bwMode="auto">
            <a:xfrm>
              <a:off x="2025533" y="664694"/>
              <a:ext cx="78406" cy="85681"/>
            </a:xfrm>
            <a:custGeom>
              <a:avLst/>
              <a:gdLst>
                <a:gd name="T0" fmla="*/ 95 w 160"/>
                <a:gd name="T1" fmla="*/ 8 h 174"/>
                <a:gd name="T2" fmla="*/ 95 w 160"/>
                <a:gd name="T3" fmla="*/ 8 h 174"/>
                <a:gd name="T4" fmla="*/ 109 w 160"/>
                <a:gd name="T5" fmla="*/ 12 h 174"/>
                <a:gd name="T6" fmla="*/ 123 w 160"/>
                <a:gd name="T7" fmla="*/ 16 h 174"/>
                <a:gd name="T8" fmla="*/ 140 w 160"/>
                <a:gd name="T9" fmla="*/ 0 h 174"/>
                <a:gd name="T10" fmla="*/ 143 w 160"/>
                <a:gd name="T11" fmla="*/ 4 h 174"/>
                <a:gd name="T12" fmla="*/ 125 w 160"/>
                <a:gd name="T13" fmla="*/ 131 h 174"/>
                <a:gd name="T14" fmla="*/ 134 w 160"/>
                <a:gd name="T15" fmla="*/ 148 h 174"/>
                <a:gd name="T16" fmla="*/ 155 w 160"/>
                <a:gd name="T17" fmla="*/ 126 h 174"/>
                <a:gd name="T18" fmla="*/ 160 w 160"/>
                <a:gd name="T19" fmla="*/ 130 h 174"/>
                <a:gd name="T20" fmla="*/ 123 w 160"/>
                <a:gd name="T21" fmla="*/ 171 h 174"/>
                <a:gd name="T22" fmla="*/ 101 w 160"/>
                <a:gd name="T23" fmla="*/ 132 h 174"/>
                <a:gd name="T24" fmla="*/ 100 w 160"/>
                <a:gd name="T25" fmla="*/ 131 h 174"/>
                <a:gd name="T26" fmla="*/ 34 w 160"/>
                <a:gd name="T27" fmla="*/ 174 h 174"/>
                <a:gd name="T28" fmla="*/ 0 w 160"/>
                <a:gd name="T29" fmla="*/ 131 h 174"/>
                <a:gd name="T30" fmla="*/ 95 w 160"/>
                <a:gd name="T31" fmla="*/ 8 h 174"/>
                <a:gd name="T32" fmla="*/ 50 w 160"/>
                <a:gd name="T33" fmla="*/ 155 h 174"/>
                <a:gd name="T34" fmla="*/ 50 w 160"/>
                <a:gd name="T35" fmla="*/ 155 h 174"/>
                <a:gd name="T36" fmla="*/ 100 w 160"/>
                <a:gd name="T37" fmla="*/ 114 h 174"/>
                <a:gd name="T38" fmla="*/ 114 w 160"/>
                <a:gd name="T39" fmla="*/ 34 h 174"/>
                <a:gd name="T40" fmla="*/ 92 w 160"/>
                <a:gd name="T41" fmla="*/ 19 h 174"/>
                <a:gd name="T42" fmla="*/ 24 w 160"/>
                <a:gd name="T43" fmla="*/ 124 h 174"/>
                <a:gd name="T44" fmla="*/ 50 w 160"/>
                <a:gd name="T45" fmla="*/ 15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0" h="174">
                  <a:moveTo>
                    <a:pt x="95" y="8"/>
                  </a:moveTo>
                  <a:lnTo>
                    <a:pt x="95" y="8"/>
                  </a:lnTo>
                  <a:cubicBezTo>
                    <a:pt x="99" y="8"/>
                    <a:pt x="104" y="10"/>
                    <a:pt x="109" y="12"/>
                  </a:cubicBezTo>
                  <a:cubicBezTo>
                    <a:pt x="114" y="14"/>
                    <a:pt x="119" y="16"/>
                    <a:pt x="123" y="16"/>
                  </a:cubicBezTo>
                  <a:cubicBezTo>
                    <a:pt x="129" y="16"/>
                    <a:pt x="135" y="0"/>
                    <a:pt x="140" y="0"/>
                  </a:cubicBezTo>
                  <a:cubicBezTo>
                    <a:pt x="141" y="0"/>
                    <a:pt x="143" y="1"/>
                    <a:pt x="143" y="4"/>
                  </a:cubicBezTo>
                  <a:cubicBezTo>
                    <a:pt x="143" y="6"/>
                    <a:pt x="125" y="89"/>
                    <a:pt x="125" y="131"/>
                  </a:cubicBezTo>
                  <a:cubicBezTo>
                    <a:pt x="125" y="148"/>
                    <a:pt x="131" y="148"/>
                    <a:pt x="134" y="148"/>
                  </a:cubicBezTo>
                  <a:cubicBezTo>
                    <a:pt x="144" y="148"/>
                    <a:pt x="149" y="126"/>
                    <a:pt x="155" y="126"/>
                  </a:cubicBezTo>
                  <a:cubicBezTo>
                    <a:pt x="158" y="126"/>
                    <a:pt x="160" y="125"/>
                    <a:pt x="160" y="130"/>
                  </a:cubicBezTo>
                  <a:cubicBezTo>
                    <a:pt x="160" y="134"/>
                    <a:pt x="143" y="171"/>
                    <a:pt x="123" y="171"/>
                  </a:cubicBezTo>
                  <a:cubicBezTo>
                    <a:pt x="106" y="171"/>
                    <a:pt x="100" y="147"/>
                    <a:pt x="101" y="132"/>
                  </a:cubicBezTo>
                  <a:lnTo>
                    <a:pt x="100" y="131"/>
                  </a:lnTo>
                  <a:cubicBezTo>
                    <a:pt x="86" y="152"/>
                    <a:pt x="63" y="174"/>
                    <a:pt x="34" y="174"/>
                  </a:cubicBezTo>
                  <a:cubicBezTo>
                    <a:pt x="9" y="174"/>
                    <a:pt x="0" y="154"/>
                    <a:pt x="0" y="131"/>
                  </a:cubicBezTo>
                  <a:cubicBezTo>
                    <a:pt x="0" y="87"/>
                    <a:pt x="45" y="8"/>
                    <a:pt x="95" y="8"/>
                  </a:cubicBezTo>
                  <a:close/>
                  <a:moveTo>
                    <a:pt x="50" y="155"/>
                  </a:moveTo>
                  <a:lnTo>
                    <a:pt x="50" y="155"/>
                  </a:lnTo>
                  <a:cubicBezTo>
                    <a:pt x="78" y="155"/>
                    <a:pt x="100" y="119"/>
                    <a:pt x="100" y="114"/>
                  </a:cubicBezTo>
                  <a:cubicBezTo>
                    <a:pt x="100" y="108"/>
                    <a:pt x="114" y="45"/>
                    <a:pt x="114" y="34"/>
                  </a:cubicBezTo>
                  <a:cubicBezTo>
                    <a:pt x="114" y="29"/>
                    <a:pt x="109" y="19"/>
                    <a:pt x="92" y="19"/>
                  </a:cubicBezTo>
                  <a:cubicBezTo>
                    <a:pt x="57" y="19"/>
                    <a:pt x="24" y="85"/>
                    <a:pt x="24" y="124"/>
                  </a:cubicBezTo>
                  <a:cubicBezTo>
                    <a:pt x="24" y="130"/>
                    <a:pt x="25" y="155"/>
                    <a:pt x="50" y="1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106"/>
            <p:cNvSpPr>
              <a:spLocks/>
            </p:cNvSpPr>
            <p:nvPr userDrawn="1"/>
          </p:nvSpPr>
          <p:spPr bwMode="auto">
            <a:xfrm>
              <a:off x="2125764" y="612153"/>
              <a:ext cx="31524" cy="136605"/>
            </a:xfrm>
            <a:custGeom>
              <a:avLst/>
              <a:gdLst>
                <a:gd name="T0" fmla="*/ 27 w 65"/>
                <a:gd name="T1" fmla="*/ 44 h 277"/>
                <a:gd name="T2" fmla="*/ 27 w 65"/>
                <a:gd name="T3" fmla="*/ 44 h 277"/>
                <a:gd name="T4" fmla="*/ 30 w 65"/>
                <a:gd name="T5" fmla="*/ 22 h 277"/>
                <a:gd name="T6" fmla="*/ 4 w 65"/>
                <a:gd name="T7" fmla="*/ 12 h 277"/>
                <a:gd name="T8" fmla="*/ 44 w 65"/>
                <a:gd name="T9" fmla="*/ 2 h 277"/>
                <a:gd name="T10" fmla="*/ 53 w 65"/>
                <a:gd name="T11" fmla="*/ 0 h 277"/>
                <a:gd name="T12" fmla="*/ 58 w 65"/>
                <a:gd name="T13" fmla="*/ 4 h 277"/>
                <a:gd name="T14" fmla="*/ 50 w 65"/>
                <a:gd name="T15" fmla="*/ 51 h 277"/>
                <a:gd name="T16" fmla="*/ 26 w 65"/>
                <a:gd name="T17" fmla="*/ 227 h 277"/>
                <a:gd name="T18" fmla="*/ 24 w 65"/>
                <a:gd name="T19" fmla="*/ 243 h 277"/>
                <a:gd name="T20" fmla="*/ 31 w 65"/>
                <a:gd name="T21" fmla="*/ 254 h 277"/>
                <a:gd name="T22" fmla="*/ 61 w 65"/>
                <a:gd name="T23" fmla="*/ 227 h 277"/>
                <a:gd name="T24" fmla="*/ 65 w 65"/>
                <a:gd name="T25" fmla="*/ 232 h 277"/>
                <a:gd name="T26" fmla="*/ 15 w 65"/>
                <a:gd name="T27" fmla="*/ 277 h 277"/>
                <a:gd name="T28" fmla="*/ 0 w 65"/>
                <a:gd name="T29" fmla="*/ 252 h 277"/>
                <a:gd name="T30" fmla="*/ 3 w 65"/>
                <a:gd name="T31" fmla="*/ 220 h 277"/>
                <a:gd name="T32" fmla="*/ 27 w 65"/>
                <a:gd name="T3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277">
                  <a:moveTo>
                    <a:pt x="27" y="44"/>
                  </a:moveTo>
                  <a:lnTo>
                    <a:pt x="27" y="44"/>
                  </a:lnTo>
                  <a:cubicBezTo>
                    <a:pt x="29" y="37"/>
                    <a:pt x="30" y="26"/>
                    <a:pt x="30" y="22"/>
                  </a:cubicBezTo>
                  <a:cubicBezTo>
                    <a:pt x="30" y="11"/>
                    <a:pt x="4" y="20"/>
                    <a:pt x="4" y="12"/>
                  </a:cubicBezTo>
                  <a:cubicBezTo>
                    <a:pt x="4" y="5"/>
                    <a:pt x="18" y="8"/>
                    <a:pt x="44" y="2"/>
                  </a:cubicBezTo>
                  <a:cubicBezTo>
                    <a:pt x="48" y="1"/>
                    <a:pt x="51" y="0"/>
                    <a:pt x="53" y="0"/>
                  </a:cubicBezTo>
                  <a:cubicBezTo>
                    <a:pt x="56" y="0"/>
                    <a:pt x="58" y="2"/>
                    <a:pt x="58" y="4"/>
                  </a:cubicBezTo>
                  <a:cubicBezTo>
                    <a:pt x="58" y="5"/>
                    <a:pt x="51" y="38"/>
                    <a:pt x="50" y="51"/>
                  </a:cubicBezTo>
                  <a:lnTo>
                    <a:pt x="26" y="227"/>
                  </a:lnTo>
                  <a:cubicBezTo>
                    <a:pt x="25" y="232"/>
                    <a:pt x="24" y="240"/>
                    <a:pt x="24" y="243"/>
                  </a:cubicBezTo>
                  <a:cubicBezTo>
                    <a:pt x="24" y="249"/>
                    <a:pt x="26" y="254"/>
                    <a:pt x="31" y="254"/>
                  </a:cubicBezTo>
                  <a:cubicBezTo>
                    <a:pt x="43" y="254"/>
                    <a:pt x="56" y="227"/>
                    <a:pt x="61" y="227"/>
                  </a:cubicBezTo>
                  <a:cubicBezTo>
                    <a:pt x="64" y="227"/>
                    <a:pt x="65" y="229"/>
                    <a:pt x="65" y="232"/>
                  </a:cubicBezTo>
                  <a:cubicBezTo>
                    <a:pt x="65" y="240"/>
                    <a:pt x="43" y="277"/>
                    <a:pt x="15" y="277"/>
                  </a:cubicBezTo>
                  <a:cubicBezTo>
                    <a:pt x="4" y="277"/>
                    <a:pt x="0" y="265"/>
                    <a:pt x="0" y="252"/>
                  </a:cubicBezTo>
                  <a:cubicBezTo>
                    <a:pt x="0" y="239"/>
                    <a:pt x="2" y="225"/>
                    <a:pt x="3" y="220"/>
                  </a:cubicBezTo>
                  <a:lnTo>
                    <a:pt x="27" y="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107"/>
            <p:cNvSpPr>
              <a:spLocks/>
            </p:cNvSpPr>
            <p:nvPr userDrawn="1"/>
          </p:nvSpPr>
          <p:spPr bwMode="auto">
            <a:xfrm>
              <a:off x="2177496" y="654994"/>
              <a:ext cx="42032" cy="95381"/>
            </a:xfrm>
            <a:custGeom>
              <a:avLst/>
              <a:gdLst>
                <a:gd name="T0" fmla="*/ 75 w 86"/>
                <a:gd name="T1" fmla="*/ 36 h 194"/>
                <a:gd name="T2" fmla="*/ 75 w 86"/>
                <a:gd name="T3" fmla="*/ 36 h 194"/>
                <a:gd name="T4" fmla="*/ 86 w 86"/>
                <a:gd name="T5" fmla="*/ 43 h 194"/>
                <a:gd name="T6" fmla="*/ 75 w 86"/>
                <a:gd name="T7" fmla="*/ 50 h 194"/>
                <a:gd name="T8" fmla="*/ 47 w 86"/>
                <a:gd name="T9" fmla="*/ 50 h 194"/>
                <a:gd name="T10" fmla="*/ 30 w 86"/>
                <a:gd name="T11" fmla="*/ 151 h 194"/>
                <a:gd name="T12" fmla="*/ 45 w 86"/>
                <a:gd name="T13" fmla="*/ 170 h 194"/>
                <a:gd name="T14" fmla="*/ 80 w 86"/>
                <a:gd name="T15" fmla="*/ 149 h 194"/>
                <a:gd name="T16" fmla="*/ 84 w 86"/>
                <a:gd name="T17" fmla="*/ 153 h 194"/>
                <a:gd name="T18" fmla="*/ 29 w 86"/>
                <a:gd name="T19" fmla="*/ 194 h 194"/>
                <a:gd name="T20" fmla="*/ 6 w 86"/>
                <a:gd name="T21" fmla="*/ 160 h 194"/>
                <a:gd name="T22" fmla="*/ 19 w 86"/>
                <a:gd name="T23" fmla="*/ 54 h 194"/>
                <a:gd name="T24" fmla="*/ 0 w 86"/>
                <a:gd name="T25" fmla="*/ 45 h 194"/>
                <a:gd name="T26" fmla="*/ 16 w 86"/>
                <a:gd name="T27" fmla="*/ 33 h 194"/>
                <a:gd name="T28" fmla="*/ 51 w 86"/>
                <a:gd name="T29" fmla="*/ 0 h 194"/>
                <a:gd name="T30" fmla="*/ 55 w 86"/>
                <a:gd name="T31" fmla="*/ 4 h 194"/>
                <a:gd name="T32" fmla="*/ 53 w 86"/>
                <a:gd name="T33" fmla="*/ 13 h 194"/>
                <a:gd name="T34" fmla="*/ 48 w 86"/>
                <a:gd name="T35" fmla="*/ 36 h 194"/>
                <a:gd name="T36" fmla="*/ 75 w 86"/>
                <a:gd name="T37" fmla="*/ 3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94">
                  <a:moveTo>
                    <a:pt x="75" y="36"/>
                  </a:moveTo>
                  <a:lnTo>
                    <a:pt x="75" y="36"/>
                  </a:lnTo>
                  <a:cubicBezTo>
                    <a:pt x="80" y="36"/>
                    <a:pt x="86" y="35"/>
                    <a:pt x="86" y="43"/>
                  </a:cubicBezTo>
                  <a:cubicBezTo>
                    <a:pt x="86" y="51"/>
                    <a:pt x="80" y="50"/>
                    <a:pt x="75" y="50"/>
                  </a:cubicBezTo>
                  <a:lnTo>
                    <a:pt x="47" y="50"/>
                  </a:lnTo>
                  <a:cubicBezTo>
                    <a:pt x="44" y="50"/>
                    <a:pt x="30" y="143"/>
                    <a:pt x="30" y="151"/>
                  </a:cubicBezTo>
                  <a:cubicBezTo>
                    <a:pt x="30" y="158"/>
                    <a:pt x="31" y="170"/>
                    <a:pt x="45" y="170"/>
                  </a:cubicBezTo>
                  <a:cubicBezTo>
                    <a:pt x="65" y="170"/>
                    <a:pt x="73" y="149"/>
                    <a:pt x="80" y="149"/>
                  </a:cubicBezTo>
                  <a:cubicBezTo>
                    <a:pt x="84" y="149"/>
                    <a:pt x="84" y="151"/>
                    <a:pt x="84" y="153"/>
                  </a:cubicBezTo>
                  <a:cubicBezTo>
                    <a:pt x="84" y="157"/>
                    <a:pt x="57" y="194"/>
                    <a:pt x="29" y="194"/>
                  </a:cubicBezTo>
                  <a:cubicBezTo>
                    <a:pt x="10" y="194"/>
                    <a:pt x="6" y="175"/>
                    <a:pt x="6" y="160"/>
                  </a:cubicBezTo>
                  <a:cubicBezTo>
                    <a:pt x="6" y="140"/>
                    <a:pt x="19" y="61"/>
                    <a:pt x="19" y="54"/>
                  </a:cubicBezTo>
                  <a:cubicBezTo>
                    <a:pt x="19" y="44"/>
                    <a:pt x="0" y="54"/>
                    <a:pt x="0" y="45"/>
                  </a:cubicBezTo>
                  <a:cubicBezTo>
                    <a:pt x="0" y="43"/>
                    <a:pt x="2" y="40"/>
                    <a:pt x="16" y="33"/>
                  </a:cubicBezTo>
                  <a:cubicBezTo>
                    <a:pt x="37" y="22"/>
                    <a:pt x="44" y="0"/>
                    <a:pt x="51" y="0"/>
                  </a:cubicBezTo>
                  <a:cubicBezTo>
                    <a:pt x="53" y="0"/>
                    <a:pt x="55" y="0"/>
                    <a:pt x="55" y="4"/>
                  </a:cubicBezTo>
                  <a:cubicBezTo>
                    <a:pt x="55" y="5"/>
                    <a:pt x="53" y="10"/>
                    <a:pt x="53" y="13"/>
                  </a:cubicBezTo>
                  <a:lnTo>
                    <a:pt x="48" y="36"/>
                  </a:lnTo>
                  <a:lnTo>
                    <a:pt x="75" y="3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8"/>
            <p:cNvSpPr>
              <a:spLocks/>
            </p:cNvSpPr>
            <p:nvPr userDrawn="1"/>
          </p:nvSpPr>
          <p:spPr bwMode="auto">
            <a:xfrm>
              <a:off x="2238120" y="612153"/>
              <a:ext cx="74365" cy="136605"/>
            </a:xfrm>
            <a:custGeom>
              <a:avLst/>
              <a:gdLst>
                <a:gd name="T0" fmla="*/ 35 w 154"/>
                <a:gd name="T1" fmla="*/ 44 h 277"/>
                <a:gd name="T2" fmla="*/ 35 w 154"/>
                <a:gd name="T3" fmla="*/ 44 h 277"/>
                <a:gd name="T4" fmla="*/ 37 w 154"/>
                <a:gd name="T5" fmla="*/ 22 h 277"/>
                <a:gd name="T6" fmla="*/ 11 w 154"/>
                <a:gd name="T7" fmla="*/ 12 h 277"/>
                <a:gd name="T8" fmla="*/ 51 w 154"/>
                <a:gd name="T9" fmla="*/ 2 h 277"/>
                <a:gd name="T10" fmla="*/ 60 w 154"/>
                <a:gd name="T11" fmla="*/ 0 h 277"/>
                <a:gd name="T12" fmla="*/ 65 w 154"/>
                <a:gd name="T13" fmla="*/ 4 h 277"/>
                <a:gd name="T14" fmla="*/ 63 w 154"/>
                <a:gd name="T15" fmla="*/ 15 h 277"/>
                <a:gd name="T16" fmla="*/ 44 w 154"/>
                <a:gd name="T17" fmla="*/ 146 h 277"/>
                <a:gd name="T18" fmla="*/ 45 w 154"/>
                <a:gd name="T19" fmla="*/ 147 h 277"/>
                <a:gd name="T20" fmla="*/ 95 w 154"/>
                <a:gd name="T21" fmla="*/ 114 h 277"/>
                <a:gd name="T22" fmla="*/ 127 w 154"/>
                <a:gd name="T23" fmla="*/ 160 h 277"/>
                <a:gd name="T24" fmla="*/ 124 w 154"/>
                <a:gd name="T25" fmla="*/ 204 h 277"/>
                <a:gd name="T26" fmla="*/ 120 w 154"/>
                <a:gd name="T27" fmla="*/ 240 h 277"/>
                <a:gd name="T28" fmla="*/ 128 w 154"/>
                <a:gd name="T29" fmla="*/ 255 h 277"/>
                <a:gd name="T30" fmla="*/ 151 w 154"/>
                <a:gd name="T31" fmla="*/ 239 h 277"/>
                <a:gd name="T32" fmla="*/ 154 w 154"/>
                <a:gd name="T33" fmla="*/ 242 h 277"/>
                <a:gd name="T34" fmla="*/ 112 w 154"/>
                <a:gd name="T35" fmla="*/ 277 h 277"/>
                <a:gd name="T36" fmla="*/ 97 w 154"/>
                <a:gd name="T37" fmla="*/ 251 h 277"/>
                <a:gd name="T38" fmla="*/ 103 w 154"/>
                <a:gd name="T39" fmla="*/ 165 h 277"/>
                <a:gd name="T40" fmla="*/ 83 w 154"/>
                <a:gd name="T41" fmla="*/ 134 h 277"/>
                <a:gd name="T42" fmla="*/ 26 w 154"/>
                <a:gd name="T43" fmla="*/ 264 h 277"/>
                <a:gd name="T44" fmla="*/ 21 w 154"/>
                <a:gd name="T45" fmla="*/ 275 h 277"/>
                <a:gd name="T46" fmla="*/ 8 w 154"/>
                <a:gd name="T47" fmla="*/ 275 h 277"/>
                <a:gd name="T48" fmla="*/ 0 w 154"/>
                <a:gd name="T49" fmla="*/ 270 h 277"/>
                <a:gd name="T50" fmla="*/ 19 w 154"/>
                <a:gd name="T51" fmla="*/ 159 h 277"/>
                <a:gd name="T52" fmla="*/ 35 w 154"/>
                <a:gd name="T5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4" h="277">
                  <a:moveTo>
                    <a:pt x="35" y="44"/>
                  </a:moveTo>
                  <a:lnTo>
                    <a:pt x="35" y="44"/>
                  </a:lnTo>
                  <a:cubicBezTo>
                    <a:pt x="37" y="30"/>
                    <a:pt x="37" y="26"/>
                    <a:pt x="37" y="22"/>
                  </a:cubicBezTo>
                  <a:cubicBezTo>
                    <a:pt x="37" y="11"/>
                    <a:pt x="11" y="20"/>
                    <a:pt x="11" y="12"/>
                  </a:cubicBezTo>
                  <a:cubicBezTo>
                    <a:pt x="11" y="5"/>
                    <a:pt x="25" y="8"/>
                    <a:pt x="51" y="2"/>
                  </a:cubicBezTo>
                  <a:cubicBezTo>
                    <a:pt x="55" y="1"/>
                    <a:pt x="58" y="0"/>
                    <a:pt x="60" y="0"/>
                  </a:cubicBezTo>
                  <a:cubicBezTo>
                    <a:pt x="63" y="0"/>
                    <a:pt x="65" y="2"/>
                    <a:pt x="65" y="4"/>
                  </a:cubicBezTo>
                  <a:cubicBezTo>
                    <a:pt x="65" y="5"/>
                    <a:pt x="64" y="11"/>
                    <a:pt x="63" y="15"/>
                  </a:cubicBezTo>
                  <a:cubicBezTo>
                    <a:pt x="62" y="22"/>
                    <a:pt x="45" y="135"/>
                    <a:pt x="44" y="146"/>
                  </a:cubicBezTo>
                  <a:lnTo>
                    <a:pt x="45" y="147"/>
                  </a:lnTo>
                  <a:cubicBezTo>
                    <a:pt x="55" y="131"/>
                    <a:pt x="76" y="114"/>
                    <a:pt x="95" y="114"/>
                  </a:cubicBezTo>
                  <a:cubicBezTo>
                    <a:pt x="121" y="114"/>
                    <a:pt x="127" y="138"/>
                    <a:pt x="127" y="160"/>
                  </a:cubicBezTo>
                  <a:cubicBezTo>
                    <a:pt x="127" y="175"/>
                    <a:pt x="125" y="190"/>
                    <a:pt x="124" y="204"/>
                  </a:cubicBezTo>
                  <a:cubicBezTo>
                    <a:pt x="122" y="217"/>
                    <a:pt x="120" y="230"/>
                    <a:pt x="120" y="240"/>
                  </a:cubicBezTo>
                  <a:cubicBezTo>
                    <a:pt x="120" y="244"/>
                    <a:pt x="121" y="255"/>
                    <a:pt x="128" y="255"/>
                  </a:cubicBezTo>
                  <a:cubicBezTo>
                    <a:pt x="137" y="255"/>
                    <a:pt x="145" y="239"/>
                    <a:pt x="151" y="239"/>
                  </a:cubicBezTo>
                  <a:cubicBezTo>
                    <a:pt x="152" y="239"/>
                    <a:pt x="154" y="240"/>
                    <a:pt x="154" y="242"/>
                  </a:cubicBezTo>
                  <a:cubicBezTo>
                    <a:pt x="154" y="247"/>
                    <a:pt x="134" y="277"/>
                    <a:pt x="112" y="277"/>
                  </a:cubicBezTo>
                  <a:cubicBezTo>
                    <a:pt x="97" y="277"/>
                    <a:pt x="97" y="263"/>
                    <a:pt x="97" y="251"/>
                  </a:cubicBezTo>
                  <a:cubicBezTo>
                    <a:pt x="97" y="222"/>
                    <a:pt x="103" y="174"/>
                    <a:pt x="103" y="165"/>
                  </a:cubicBezTo>
                  <a:cubicBezTo>
                    <a:pt x="103" y="148"/>
                    <a:pt x="99" y="134"/>
                    <a:pt x="83" y="134"/>
                  </a:cubicBezTo>
                  <a:cubicBezTo>
                    <a:pt x="55" y="134"/>
                    <a:pt x="38" y="165"/>
                    <a:pt x="26" y="264"/>
                  </a:cubicBezTo>
                  <a:cubicBezTo>
                    <a:pt x="25" y="271"/>
                    <a:pt x="25" y="275"/>
                    <a:pt x="21" y="275"/>
                  </a:cubicBezTo>
                  <a:lnTo>
                    <a:pt x="8" y="275"/>
                  </a:lnTo>
                  <a:cubicBezTo>
                    <a:pt x="3" y="275"/>
                    <a:pt x="0" y="276"/>
                    <a:pt x="0" y="270"/>
                  </a:cubicBezTo>
                  <a:cubicBezTo>
                    <a:pt x="0" y="266"/>
                    <a:pt x="12" y="203"/>
                    <a:pt x="19" y="159"/>
                  </a:cubicBezTo>
                  <a:lnTo>
                    <a:pt x="35" y="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09"/>
            <p:cNvSpPr>
              <a:spLocks/>
            </p:cNvSpPr>
            <p:nvPr userDrawn="1"/>
          </p:nvSpPr>
          <p:spPr bwMode="auto">
            <a:xfrm>
              <a:off x="2389275" y="617811"/>
              <a:ext cx="118822" cy="132563"/>
            </a:xfrm>
            <a:custGeom>
              <a:avLst/>
              <a:gdLst>
                <a:gd name="T0" fmla="*/ 242 w 244"/>
                <a:gd name="T1" fmla="*/ 78 h 268"/>
                <a:gd name="T2" fmla="*/ 242 w 244"/>
                <a:gd name="T3" fmla="*/ 78 h 268"/>
                <a:gd name="T4" fmla="*/ 240 w 244"/>
                <a:gd name="T5" fmla="*/ 89 h 268"/>
                <a:gd name="T6" fmla="*/ 217 w 244"/>
                <a:gd name="T7" fmla="*/ 46 h 268"/>
                <a:gd name="T8" fmla="*/ 134 w 244"/>
                <a:gd name="T9" fmla="*/ 11 h 268"/>
                <a:gd name="T10" fmla="*/ 29 w 244"/>
                <a:gd name="T11" fmla="*/ 136 h 268"/>
                <a:gd name="T12" fmla="*/ 130 w 244"/>
                <a:gd name="T13" fmla="*/ 256 h 268"/>
                <a:gd name="T14" fmla="*/ 232 w 244"/>
                <a:gd name="T15" fmla="*/ 189 h 268"/>
                <a:gd name="T16" fmla="*/ 235 w 244"/>
                <a:gd name="T17" fmla="*/ 193 h 268"/>
                <a:gd name="T18" fmla="*/ 225 w 244"/>
                <a:gd name="T19" fmla="*/ 235 h 268"/>
                <a:gd name="T20" fmla="*/ 220 w 244"/>
                <a:gd name="T21" fmla="*/ 240 h 268"/>
                <a:gd name="T22" fmla="*/ 118 w 244"/>
                <a:gd name="T23" fmla="*/ 268 h 268"/>
                <a:gd name="T24" fmla="*/ 0 w 244"/>
                <a:gd name="T25" fmla="*/ 142 h 268"/>
                <a:gd name="T26" fmla="*/ 135 w 244"/>
                <a:gd name="T27" fmla="*/ 0 h 268"/>
                <a:gd name="T28" fmla="*/ 228 w 244"/>
                <a:gd name="T29" fmla="*/ 27 h 268"/>
                <a:gd name="T30" fmla="*/ 237 w 244"/>
                <a:gd name="T31" fmla="*/ 20 h 268"/>
                <a:gd name="T32" fmla="*/ 240 w 244"/>
                <a:gd name="T33" fmla="*/ 28 h 268"/>
                <a:gd name="T34" fmla="*/ 242 w 244"/>
                <a:gd name="T35" fmla="*/ 7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68">
                  <a:moveTo>
                    <a:pt x="242" y="78"/>
                  </a:moveTo>
                  <a:lnTo>
                    <a:pt x="242" y="78"/>
                  </a:lnTo>
                  <a:cubicBezTo>
                    <a:pt x="242" y="81"/>
                    <a:pt x="244" y="89"/>
                    <a:pt x="240" y="89"/>
                  </a:cubicBezTo>
                  <a:cubicBezTo>
                    <a:pt x="230" y="89"/>
                    <a:pt x="231" y="60"/>
                    <a:pt x="217" y="46"/>
                  </a:cubicBezTo>
                  <a:cubicBezTo>
                    <a:pt x="192" y="23"/>
                    <a:pt x="167" y="11"/>
                    <a:pt x="134" y="11"/>
                  </a:cubicBezTo>
                  <a:cubicBezTo>
                    <a:pt x="109" y="11"/>
                    <a:pt x="29" y="26"/>
                    <a:pt x="29" y="136"/>
                  </a:cubicBezTo>
                  <a:cubicBezTo>
                    <a:pt x="29" y="192"/>
                    <a:pt x="60" y="256"/>
                    <a:pt x="130" y="256"/>
                  </a:cubicBezTo>
                  <a:cubicBezTo>
                    <a:pt x="209" y="256"/>
                    <a:pt x="223" y="189"/>
                    <a:pt x="232" y="189"/>
                  </a:cubicBezTo>
                  <a:cubicBezTo>
                    <a:pt x="235" y="189"/>
                    <a:pt x="235" y="191"/>
                    <a:pt x="235" y="193"/>
                  </a:cubicBezTo>
                  <a:cubicBezTo>
                    <a:pt x="235" y="202"/>
                    <a:pt x="228" y="220"/>
                    <a:pt x="225" y="235"/>
                  </a:cubicBezTo>
                  <a:cubicBezTo>
                    <a:pt x="225" y="237"/>
                    <a:pt x="222" y="239"/>
                    <a:pt x="220" y="240"/>
                  </a:cubicBezTo>
                  <a:cubicBezTo>
                    <a:pt x="208" y="246"/>
                    <a:pt x="183" y="268"/>
                    <a:pt x="118" y="268"/>
                  </a:cubicBezTo>
                  <a:cubicBezTo>
                    <a:pt x="42" y="268"/>
                    <a:pt x="0" y="216"/>
                    <a:pt x="0" y="142"/>
                  </a:cubicBezTo>
                  <a:cubicBezTo>
                    <a:pt x="0" y="65"/>
                    <a:pt x="56" y="0"/>
                    <a:pt x="135" y="0"/>
                  </a:cubicBezTo>
                  <a:cubicBezTo>
                    <a:pt x="189" y="0"/>
                    <a:pt x="218" y="27"/>
                    <a:pt x="228" y="27"/>
                  </a:cubicBezTo>
                  <a:cubicBezTo>
                    <a:pt x="232" y="27"/>
                    <a:pt x="233" y="20"/>
                    <a:pt x="237" y="20"/>
                  </a:cubicBezTo>
                  <a:cubicBezTo>
                    <a:pt x="241" y="20"/>
                    <a:pt x="240" y="24"/>
                    <a:pt x="240" y="28"/>
                  </a:cubicBezTo>
                  <a:lnTo>
                    <a:pt x="242" y="7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10"/>
            <p:cNvSpPr>
              <a:spLocks noEditPoints="1"/>
            </p:cNvSpPr>
            <p:nvPr userDrawn="1"/>
          </p:nvSpPr>
          <p:spPr bwMode="auto">
            <a:xfrm>
              <a:off x="2527496" y="664694"/>
              <a:ext cx="77598" cy="85681"/>
            </a:xfrm>
            <a:custGeom>
              <a:avLst/>
              <a:gdLst>
                <a:gd name="T0" fmla="*/ 94 w 160"/>
                <a:gd name="T1" fmla="*/ 8 h 174"/>
                <a:gd name="T2" fmla="*/ 94 w 160"/>
                <a:gd name="T3" fmla="*/ 8 h 174"/>
                <a:gd name="T4" fmla="*/ 109 w 160"/>
                <a:gd name="T5" fmla="*/ 12 h 174"/>
                <a:gd name="T6" fmla="*/ 123 w 160"/>
                <a:gd name="T7" fmla="*/ 16 h 174"/>
                <a:gd name="T8" fmla="*/ 139 w 160"/>
                <a:gd name="T9" fmla="*/ 0 h 174"/>
                <a:gd name="T10" fmla="*/ 143 w 160"/>
                <a:gd name="T11" fmla="*/ 4 h 174"/>
                <a:gd name="T12" fmla="*/ 124 w 160"/>
                <a:gd name="T13" fmla="*/ 131 h 174"/>
                <a:gd name="T14" fmla="*/ 134 w 160"/>
                <a:gd name="T15" fmla="*/ 148 h 174"/>
                <a:gd name="T16" fmla="*/ 155 w 160"/>
                <a:gd name="T17" fmla="*/ 126 h 174"/>
                <a:gd name="T18" fmla="*/ 160 w 160"/>
                <a:gd name="T19" fmla="*/ 130 h 174"/>
                <a:gd name="T20" fmla="*/ 123 w 160"/>
                <a:gd name="T21" fmla="*/ 171 h 174"/>
                <a:gd name="T22" fmla="*/ 101 w 160"/>
                <a:gd name="T23" fmla="*/ 132 h 174"/>
                <a:gd name="T24" fmla="*/ 100 w 160"/>
                <a:gd name="T25" fmla="*/ 131 h 174"/>
                <a:gd name="T26" fmla="*/ 34 w 160"/>
                <a:gd name="T27" fmla="*/ 174 h 174"/>
                <a:gd name="T28" fmla="*/ 0 w 160"/>
                <a:gd name="T29" fmla="*/ 131 h 174"/>
                <a:gd name="T30" fmla="*/ 94 w 160"/>
                <a:gd name="T31" fmla="*/ 8 h 174"/>
                <a:gd name="T32" fmla="*/ 49 w 160"/>
                <a:gd name="T33" fmla="*/ 155 h 174"/>
                <a:gd name="T34" fmla="*/ 49 w 160"/>
                <a:gd name="T35" fmla="*/ 155 h 174"/>
                <a:gd name="T36" fmla="*/ 100 w 160"/>
                <a:gd name="T37" fmla="*/ 114 h 174"/>
                <a:gd name="T38" fmla="*/ 114 w 160"/>
                <a:gd name="T39" fmla="*/ 34 h 174"/>
                <a:gd name="T40" fmla="*/ 92 w 160"/>
                <a:gd name="T41" fmla="*/ 19 h 174"/>
                <a:gd name="T42" fmla="*/ 24 w 160"/>
                <a:gd name="T43" fmla="*/ 124 h 174"/>
                <a:gd name="T44" fmla="*/ 49 w 160"/>
                <a:gd name="T45" fmla="*/ 15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0" h="174">
                  <a:moveTo>
                    <a:pt x="94" y="8"/>
                  </a:moveTo>
                  <a:lnTo>
                    <a:pt x="94" y="8"/>
                  </a:lnTo>
                  <a:cubicBezTo>
                    <a:pt x="99" y="8"/>
                    <a:pt x="104" y="10"/>
                    <a:pt x="109" y="12"/>
                  </a:cubicBezTo>
                  <a:cubicBezTo>
                    <a:pt x="114" y="14"/>
                    <a:pt x="118" y="16"/>
                    <a:pt x="123" y="16"/>
                  </a:cubicBezTo>
                  <a:cubicBezTo>
                    <a:pt x="129" y="16"/>
                    <a:pt x="135" y="0"/>
                    <a:pt x="139" y="0"/>
                  </a:cubicBezTo>
                  <a:cubicBezTo>
                    <a:pt x="141" y="0"/>
                    <a:pt x="143" y="1"/>
                    <a:pt x="143" y="4"/>
                  </a:cubicBezTo>
                  <a:cubicBezTo>
                    <a:pt x="143" y="6"/>
                    <a:pt x="124" y="89"/>
                    <a:pt x="124" y="131"/>
                  </a:cubicBezTo>
                  <a:cubicBezTo>
                    <a:pt x="124" y="148"/>
                    <a:pt x="131" y="148"/>
                    <a:pt x="134" y="148"/>
                  </a:cubicBezTo>
                  <a:cubicBezTo>
                    <a:pt x="144" y="148"/>
                    <a:pt x="149" y="126"/>
                    <a:pt x="155" y="126"/>
                  </a:cubicBezTo>
                  <a:cubicBezTo>
                    <a:pt x="158" y="126"/>
                    <a:pt x="160" y="125"/>
                    <a:pt x="160" y="130"/>
                  </a:cubicBezTo>
                  <a:cubicBezTo>
                    <a:pt x="160" y="134"/>
                    <a:pt x="142" y="171"/>
                    <a:pt x="123" y="171"/>
                  </a:cubicBezTo>
                  <a:cubicBezTo>
                    <a:pt x="106" y="171"/>
                    <a:pt x="100" y="147"/>
                    <a:pt x="101" y="132"/>
                  </a:cubicBezTo>
                  <a:lnTo>
                    <a:pt x="100" y="131"/>
                  </a:lnTo>
                  <a:cubicBezTo>
                    <a:pt x="86" y="152"/>
                    <a:pt x="63" y="174"/>
                    <a:pt x="34" y="174"/>
                  </a:cubicBezTo>
                  <a:cubicBezTo>
                    <a:pt x="9" y="174"/>
                    <a:pt x="0" y="154"/>
                    <a:pt x="0" y="131"/>
                  </a:cubicBezTo>
                  <a:cubicBezTo>
                    <a:pt x="0" y="87"/>
                    <a:pt x="45" y="8"/>
                    <a:pt x="94" y="8"/>
                  </a:cubicBezTo>
                  <a:close/>
                  <a:moveTo>
                    <a:pt x="49" y="155"/>
                  </a:moveTo>
                  <a:lnTo>
                    <a:pt x="49" y="155"/>
                  </a:lnTo>
                  <a:cubicBezTo>
                    <a:pt x="78" y="155"/>
                    <a:pt x="100" y="119"/>
                    <a:pt x="100" y="114"/>
                  </a:cubicBezTo>
                  <a:cubicBezTo>
                    <a:pt x="100" y="108"/>
                    <a:pt x="114" y="45"/>
                    <a:pt x="114" y="34"/>
                  </a:cubicBezTo>
                  <a:cubicBezTo>
                    <a:pt x="114" y="29"/>
                    <a:pt x="109" y="19"/>
                    <a:pt x="92" y="19"/>
                  </a:cubicBezTo>
                  <a:cubicBezTo>
                    <a:pt x="57" y="19"/>
                    <a:pt x="24" y="85"/>
                    <a:pt x="24" y="124"/>
                  </a:cubicBezTo>
                  <a:cubicBezTo>
                    <a:pt x="24" y="130"/>
                    <a:pt x="25" y="155"/>
                    <a:pt x="49" y="1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11"/>
            <p:cNvSpPr>
              <a:spLocks noEditPoints="1"/>
            </p:cNvSpPr>
            <p:nvPr userDrawn="1"/>
          </p:nvSpPr>
          <p:spPr bwMode="auto">
            <a:xfrm>
              <a:off x="2613178" y="646102"/>
              <a:ext cx="80023" cy="139030"/>
            </a:xfrm>
            <a:custGeom>
              <a:avLst/>
              <a:gdLst>
                <a:gd name="T0" fmla="*/ 44 w 164"/>
                <a:gd name="T1" fmla="*/ 65 h 283"/>
                <a:gd name="T2" fmla="*/ 44 w 164"/>
                <a:gd name="T3" fmla="*/ 65 h 283"/>
                <a:gd name="T4" fmla="*/ 23 w 164"/>
                <a:gd name="T5" fmla="*/ 73 h 283"/>
                <a:gd name="T6" fmla="*/ 19 w 164"/>
                <a:gd name="T7" fmla="*/ 69 h 283"/>
                <a:gd name="T8" fmla="*/ 46 w 164"/>
                <a:gd name="T9" fmla="*/ 54 h 283"/>
                <a:gd name="T10" fmla="*/ 52 w 164"/>
                <a:gd name="T11" fmla="*/ 11 h 283"/>
                <a:gd name="T12" fmla="*/ 72 w 164"/>
                <a:gd name="T13" fmla="*/ 0 h 283"/>
                <a:gd name="T14" fmla="*/ 76 w 164"/>
                <a:gd name="T15" fmla="*/ 5 h 283"/>
                <a:gd name="T16" fmla="*/ 71 w 164"/>
                <a:gd name="T17" fmla="*/ 45 h 283"/>
                <a:gd name="T18" fmla="*/ 74 w 164"/>
                <a:gd name="T19" fmla="*/ 49 h 283"/>
                <a:gd name="T20" fmla="*/ 83 w 164"/>
                <a:gd name="T21" fmla="*/ 48 h 283"/>
                <a:gd name="T22" fmla="*/ 102 w 164"/>
                <a:gd name="T23" fmla="*/ 46 h 283"/>
                <a:gd name="T24" fmla="*/ 164 w 164"/>
                <a:gd name="T25" fmla="*/ 107 h 283"/>
                <a:gd name="T26" fmla="*/ 63 w 164"/>
                <a:gd name="T27" fmla="*/ 212 h 283"/>
                <a:gd name="T28" fmla="*/ 56 w 164"/>
                <a:gd name="T29" fmla="*/ 211 h 283"/>
                <a:gd name="T30" fmla="*/ 52 w 164"/>
                <a:gd name="T31" fmla="*/ 210 h 283"/>
                <a:gd name="T32" fmla="*/ 44 w 164"/>
                <a:gd name="T33" fmla="*/ 257 h 283"/>
                <a:gd name="T34" fmla="*/ 74 w 164"/>
                <a:gd name="T35" fmla="*/ 278 h 283"/>
                <a:gd name="T36" fmla="*/ 68 w 164"/>
                <a:gd name="T37" fmla="*/ 282 h 283"/>
                <a:gd name="T38" fmla="*/ 29 w 164"/>
                <a:gd name="T39" fmla="*/ 281 h 283"/>
                <a:gd name="T40" fmla="*/ 6 w 164"/>
                <a:gd name="T41" fmla="*/ 282 h 283"/>
                <a:gd name="T42" fmla="*/ 0 w 164"/>
                <a:gd name="T43" fmla="*/ 279 h 283"/>
                <a:gd name="T44" fmla="*/ 20 w 164"/>
                <a:gd name="T45" fmla="*/ 256 h 283"/>
                <a:gd name="T46" fmla="*/ 44 w 164"/>
                <a:gd name="T47" fmla="*/ 65 h 283"/>
                <a:gd name="T48" fmla="*/ 52 w 164"/>
                <a:gd name="T49" fmla="*/ 181 h 283"/>
                <a:gd name="T50" fmla="*/ 52 w 164"/>
                <a:gd name="T51" fmla="*/ 181 h 283"/>
                <a:gd name="T52" fmla="*/ 52 w 164"/>
                <a:gd name="T53" fmla="*/ 192 h 283"/>
                <a:gd name="T54" fmla="*/ 65 w 164"/>
                <a:gd name="T55" fmla="*/ 203 h 283"/>
                <a:gd name="T56" fmla="*/ 138 w 164"/>
                <a:gd name="T57" fmla="*/ 112 h 283"/>
                <a:gd name="T58" fmla="*/ 84 w 164"/>
                <a:gd name="T59" fmla="*/ 56 h 283"/>
                <a:gd name="T60" fmla="*/ 67 w 164"/>
                <a:gd name="T61" fmla="*/ 66 h 283"/>
                <a:gd name="T62" fmla="*/ 52 w 164"/>
                <a:gd name="T63" fmla="*/ 18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283">
                  <a:moveTo>
                    <a:pt x="44" y="65"/>
                  </a:moveTo>
                  <a:lnTo>
                    <a:pt x="44" y="65"/>
                  </a:lnTo>
                  <a:cubicBezTo>
                    <a:pt x="31" y="68"/>
                    <a:pt x="25" y="73"/>
                    <a:pt x="23" y="73"/>
                  </a:cubicBezTo>
                  <a:cubicBezTo>
                    <a:pt x="20" y="73"/>
                    <a:pt x="19" y="72"/>
                    <a:pt x="19" y="69"/>
                  </a:cubicBezTo>
                  <a:cubicBezTo>
                    <a:pt x="19" y="63"/>
                    <a:pt x="34" y="57"/>
                    <a:pt x="46" y="54"/>
                  </a:cubicBezTo>
                  <a:cubicBezTo>
                    <a:pt x="47" y="54"/>
                    <a:pt x="50" y="21"/>
                    <a:pt x="52" y="11"/>
                  </a:cubicBezTo>
                  <a:cubicBezTo>
                    <a:pt x="54" y="4"/>
                    <a:pt x="68" y="0"/>
                    <a:pt x="72" y="0"/>
                  </a:cubicBezTo>
                  <a:cubicBezTo>
                    <a:pt x="75" y="0"/>
                    <a:pt x="76" y="1"/>
                    <a:pt x="76" y="5"/>
                  </a:cubicBezTo>
                  <a:cubicBezTo>
                    <a:pt x="76" y="8"/>
                    <a:pt x="71" y="43"/>
                    <a:pt x="71" y="45"/>
                  </a:cubicBezTo>
                  <a:cubicBezTo>
                    <a:pt x="71" y="48"/>
                    <a:pt x="72" y="49"/>
                    <a:pt x="74" y="49"/>
                  </a:cubicBezTo>
                  <a:cubicBezTo>
                    <a:pt x="76" y="49"/>
                    <a:pt x="79" y="48"/>
                    <a:pt x="83" y="48"/>
                  </a:cubicBezTo>
                  <a:cubicBezTo>
                    <a:pt x="88" y="47"/>
                    <a:pt x="94" y="46"/>
                    <a:pt x="102" y="46"/>
                  </a:cubicBezTo>
                  <a:cubicBezTo>
                    <a:pt x="134" y="46"/>
                    <a:pt x="164" y="64"/>
                    <a:pt x="164" y="107"/>
                  </a:cubicBezTo>
                  <a:cubicBezTo>
                    <a:pt x="164" y="147"/>
                    <a:pt x="134" y="212"/>
                    <a:pt x="63" y="212"/>
                  </a:cubicBezTo>
                  <a:cubicBezTo>
                    <a:pt x="60" y="212"/>
                    <a:pt x="58" y="211"/>
                    <a:pt x="56" y="211"/>
                  </a:cubicBezTo>
                  <a:cubicBezTo>
                    <a:pt x="54" y="210"/>
                    <a:pt x="53" y="210"/>
                    <a:pt x="52" y="210"/>
                  </a:cubicBezTo>
                  <a:cubicBezTo>
                    <a:pt x="48" y="210"/>
                    <a:pt x="44" y="249"/>
                    <a:pt x="44" y="257"/>
                  </a:cubicBezTo>
                  <a:cubicBezTo>
                    <a:pt x="44" y="282"/>
                    <a:pt x="74" y="269"/>
                    <a:pt x="74" y="278"/>
                  </a:cubicBezTo>
                  <a:cubicBezTo>
                    <a:pt x="74" y="281"/>
                    <a:pt x="72" y="282"/>
                    <a:pt x="68" y="282"/>
                  </a:cubicBezTo>
                  <a:cubicBezTo>
                    <a:pt x="57" y="282"/>
                    <a:pt x="43" y="281"/>
                    <a:pt x="29" y="281"/>
                  </a:cubicBezTo>
                  <a:cubicBezTo>
                    <a:pt x="21" y="281"/>
                    <a:pt x="14" y="282"/>
                    <a:pt x="6" y="282"/>
                  </a:cubicBezTo>
                  <a:cubicBezTo>
                    <a:pt x="3" y="282"/>
                    <a:pt x="0" y="283"/>
                    <a:pt x="0" y="279"/>
                  </a:cubicBezTo>
                  <a:cubicBezTo>
                    <a:pt x="0" y="268"/>
                    <a:pt x="17" y="280"/>
                    <a:pt x="20" y="256"/>
                  </a:cubicBezTo>
                  <a:lnTo>
                    <a:pt x="44" y="65"/>
                  </a:lnTo>
                  <a:close/>
                  <a:moveTo>
                    <a:pt x="52" y="181"/>
                  </a:moveTo>
                  <a:lnTo>
                    <a:pt x="52" y="181"/>
                  </a:lnTo>
                  <a:cubicBezTo>
                    <a:pt x="52" y="187"/>
                    <a:pt x="52" y="190"/>
                    <a:pt x="52" y="192"/>
                  </a:cubicBezTo>
                  <a:cubicBezTo>
                    <a:pt x="52" y="201"/>
                    <a:pt x="56" y="203"/>
                    <a:pt x="65" y="203"/>
                  </a:cubicBezTo>
                  <a:cubicBezTo>
                    <a:pt x="114" y="203"/>
                    <a:pt x="138" y="154"/>
                    <a:pt x="138" y="112"/>
                  </a:cubicBezTo>
                  <a:cubicBezTo>
                    <a:pt x="138" y="63"/>
                    <a:pt x="99" y="55"/>
                    <a:pt x="84" y="56"/>
                  </a:cubicBezTo>
                  <a:cubicBezTo>
                    <a:pt x="77" y="56"/>
                    <a:pt x="68" y="58"/>
                    <a:pt x="67" y="66"/>
                  </a:cubicBezTo>
                  <a:lnTo>
                    <a:pt x="52"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12"/>
            <p:cNvSpPr>
              <a:spLocks noEditPoints="1"/>
            </p:cNvSpPr>
            <p:nvPr userDrawn="1"/>
          </p:nvSpPr>
          <p:spPr bwMode="auto">
            <a:xfrm>
              <a:off x="2712600" y="664694"/>
              <a:ext cx="77598" cy="85681"/>
            </a:xfrm>
            <a:custGeom>
              <a:avLst/>
              <a:gdLst>
                <a:gd name="T0" fmla="*/ 94 w 160"/>
                <a:gd name="T1" fmla="*/ 8 h 174"/>
                <a:gd name="T2" fmla="*/ 94 w 160"/>
                <a:gd name="T3" fmla="*/ 8 h 174"/>
                <a:gd name="T4" fmla="*/ 108 w 160"/>
                <a:gd name="T5" fmla="*/ 12 h 174"/>
                <a:gd name="T6" fmla="*/ 123 w 160"/>
                <a:gd name="T7" fmla="*/ 16 h 174"/>
                <a:gd name="T8" fmla="*/ 139 w 160"/>
                <a:gd name="T9" fmla="*/ 0 h 174"/>
                <a:gd name="T10" fmla="*/ 142 w 160"/>
                <a:gd name="T11" fmla="*/ 4 h 174"/>
                <a:gd name="T12" fmla="*/ 124 w 160"/>
                <a:gd name="T13" fmla="*/ 131 h 174"/>
                <a:gd name="T14" fmla="*/ 133 w 160"/>
                <a:gd name="T15" fmla="*/ 148 h 174"/>
                <a:gd name="T16" fmla="*/ 155 w 160"/>
                <a:gd name="T17" fmla="*/ 126 h 174"/>
                <a:gd name="T18" fmla="*/ 160 w 160"/>
                <a:gd name="T19" fmla="*/ 130 h 174"/>
                <a:gd name="T20" fmla="*/ 123 w 160"/>
                <a:gd name="T21" fmla="*/ 171 h 174"/>
                <a:gd name="T22" fmla="*/ 100 w 160"/>
                <a:gd name="T23" fmla="*/ 132 h 174"/>
                <a:gd name="T24" fmla="*/ 100 w 160"/>
                <a:gd name="T25" fmla="*/ 131 h 174"/>
                <a:gd name="T26" fmla="*/ 34 w 160"/>
                <a:gd name="T27" fmla="*/ 174 h 174"/>
                <a:gd name="T28" fmla="*/ 0 w 160"/>
                <a:gd name="T29" fmla="*/ 131 h 174"/>
                <a:gd name="T30" fmla="*/ 94 w 160"/>
                <a:gd name="T31" fmla="*/ 8 h 174"/>
                <a:gd name="T32" fmla="*/ 49 w 160"/>
                <a:gd name="T33" fmla="*/ 155 h 174"/>
                <a:gd name="T34" fmla="*/ 49 w 160"/>
                <a:gd name="T35" fmla="*/ 155 h 174"/>
                <a:gd name="T36" fmla="*/ 99 w 160"/>
                <a:gd name="T37" fmla="*/ 114 h 174"/>
                <a:gd name="T38" fmla="*/ 113 w 160"/>
                <a:gd name="T39" fmla="*/ 34 h 174"/>
                <a:gd name="T40" fmla="*/ 92 w 160"/>
                <a:gd name="T41" fmla="*/ 19 h 174"/>
                <a:gd name="T42" fmla="*/ 23 w 160"/>
                <a:gd name="T43" fmla="*/ 124 h 174"/>
                <a:gd name="T44" fmla="*/ 49 w 160"/>
                <a:gd name="T45" fmla="*/ 15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0" h="174">
                  <a:moveTo>
                    <a:pt x="94" y="8"/>
                  </a:moveTo>
                  <a:lnTo>
                    <a:pt x="94" y="8"/>
                  </a:lnTo>
                  <a:cubicBezTo>
                    <a:pt x="99" y="8"/>
                    <a:pt x="104" y="10"/>
                    <a:pt x="108" y="12"/>
                  </a:cubicBezTo>
                  <a:cubicBezTo>
                    <a:pt x="113" y="14"/>
                    <a:pt x="118" y="16"/>
                    <a:pt x="123" y="16"/>
                  </a:cubicBezTo>
                  <a:cubicBezTo>
                    <a:pt x="128" y="16"/>
                    <a:pt x="135" y="0"/>
                    <a:pt x="139" y="0"/>
                  </a:cubicBezTo>
                  <a:cubicBezTo>
                    <a:pt x="141" y="0"/>
                    <a:pt x="142" y="1"/>
                    <a:pt x="142" y="4"/>
                  </a:cubicBezTo>
                  <a:cubicBezTo>
                    <a:pt x="142" y="6"/>
                    <a:pt x="124" y="89"/>
                    <a:pt x="124" y="131"/>
                  </a:cubicBezTo>
                  <a:cubicBezTo>
                    <a:pt x="124" y="148"/>
                    <a:pt x="131" y="148"/>
                    <a:pt x="133" y="148"/>
                  </a:cubicBezTo>
                  <a:cubicBezTo>
                    <a:pt x="144" y="148"/>
                    <a:pt x="149" y="126"/>
                    <a:pt x="155" y="126"/>
                  </a:cubicBezTo>
                  <a:cubicBezTo>
                    <a:pt x="157" y="126"/>
                    <a:pt x="160" y="125"/>
                    <a:pt x="160" y="130"/>
                  </a:cubicBezTo>
                  <a:cubicBezTo>
                    <a:pt x="160" y="134"/>
                    <a:pt x="142" y="171"/>
                    <a:pt x="123" y="171"/>
                  </a:cubicBezTo>
                  <a:cubicBezTo>
                    <a:pt x="106" y="171"/>
                    <a:pt x="99" y="147"/>
                    <a:pt x="100" y="132"/>
                  </a:cubicBezTo>
                  <a:lnTo>
                    <a:pt x="100" y="131"/>
                  </a:lnTo>
                  <a:cubicBezTo>
                    <a:pt x="85" y="152"/>
                    <a:pt x="63" y="174"/>
                    <a:pt x="34" y="174"/>
                  </a:cubicBezTo>
                  <a:cubicBezTo>
                    <a:pt x="8" y="174"/>
                    <a:pt x="0" y="154"/>
                    <a:pt x="0" y="131"/>
                  </a:cubicBezTo>
                  <a:cubicBezTo>
                    <a:pt x="0" y="87"/>
                    <a:pt x="45" y="8"/>
                    <a:pt x="94" y="8"/>
                  </a:cubicBezTo>
                  <a:close/>
                  <a:moveTo>
                    <a:pt x="49" y="155"/>
                  </a:moveTo>
                  <a:lnTo>
                    <a:pt x="49" y="155"/>
                  </a:lnTo>
                  <a:cubicBezTo>
                    <a:pt x="78" y="155"/>
                    <a:pt x="99" y="119"/>
                    <a:pt x="99" y="114"/>
                  </a:cubicBezTo>
                  <a:cubicBezTo>
                    <a:pt x="99" y="108"/>
                    <a:pt x="113" y="45"/>
                    <a:pt x="113" y="34"/>
                  </a:cubicBezTo>
                  <a:cubicBezTo>
                    <a:pt x="113" y="29"/>
                    <a:pt x="109" y="19"/>
                    <a:pt x="92" y="19"/>
                  </a:cubicBezTo>
                  <a:cubicBezTo>
                    <a:pt x="56" y="19"/>
                    <a:pt x="23" y="85"/>
                    <a:pt x="23" y="124"/>
                  </a:cubicBezTo>
                  <a:cubicBezTo>
                    <a:pt x="23" y="130"/>
                    <a:pt x="24" y="155"/>
                    <a:pt x="49" y="1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13"/>
            <p:cNvSpPr>
              <a:spLocks/>
            </p:cNvSpPr>
            <p:nvPr userDrawn="1"/>
          </p:nvSpPr>
          <p:spPr bwMode="auto">
            <a:xfrm>
              <a:off x="2810406" y="668735"/>
              <a:ext cx="62240" cy="81639"/>
            </a:xfrm>
            <a:custGeom>
              <a:avLst/>
              <a:gdLst>
                <a:gd name="T0" fmla="*/ 66 w 128"/>
                <a:gd name="T1" fmla="*/ 146 h 166"/>
                <a:gd name="T2" fmla="*/ 66 w 128"/>
                <a:gd name="T3" fmla="*/ 146 h 166"/>
                <a:gd name="T4" fmla="*/ 117 w 128"/>
                <a:gd name="T5" fmla="*/ 126 h 166"/>
                <a:gd name="T6" fmla="*/ 120 w 128"/>
                <a:gd name="T7" fmla="*/ 130 h 166"/>
                <a:gd name="T8" fmla="*/ 49 w 128"/>
                <a:gd name="T9" fmla="*/ 166 h 166"/>
                <a:gd name="T10" fmla="*/ 0 w 128"/>
                <a:gd name="T11" fmla="*/ 108 h 166"/>
                <a:gd name="T12" fmla="*/ 88 w 128"/>
                <a:gd name="T13" fmla="*/ 0 h 166"/>
                <a:gd name="T14" fmla="*/ 128 w 128"/>
                <a:gd name="T15" fmla="*/ 25 h 166"/>
                <a:gd name="T16" fmla="*/ 114 w 128"/>
                <a:gd name="T17" fmla="*/ 39 h 166"/>
                <a:gd name="T18" fmla="*/ 74 w 128"/>
                <a:gd name="T19" fmla="*/ 13 h 166"/>
                <a:gd name="T20" fmla="*/ 24 w 128"/>
                <a:gd name="T21" fmla="*/ 94 h 166"/>
                <a:gd name="T22" fmla="*/ 66 w 128"/>
                <a:gd name="T23" fmla="*/ 14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66">
                  <a:moveTo>
                    <a:pt x="66" y="146"/>
                  </a:moveTo>
                  <a:lnTo>
                    <a:pt x="66" y="146"/>
                  </a:lnTo>
                  <a:cubicBezTo>
                    <a:pt x="100" y="146"/>
                    <a:pt x="109" y="126"/>
                    <a:pt x="117" y="126"/>
                  </a:cubicBezTo>
                  <a:cubicBezTo>
                    <a:pt x="119" y="126"/>
                    <a:pt x="120" y="128"/>
                    <a:pt x="120" y="130"/>
                  </a:cubicBezTo>
                  <a:cubicBezTo>
                    <a:pt x="120" y="132"/>
                    <a:pt x="97" y="166"/>
                    <a:pt x="49" y="166"/>
                  </a:cubicBezTo>
                  <a:cubicBezTo>
                    <a:pt x="15" y="166"/>
                    <a:pt x="0" y="139"/>
                    <a:pt x="0" y="108"/>
                  </a:cubicBezTo>
                  <a:cubicBezTo>
                    <a:pt x="0" y="42"/>
                    <a:pt x="45" y="0"/>
                    <a:pt x="88" y="0"/>
                  </a:cubicBezTo>
                  <a:cubicBezTo>
                    <a:pt x="104" y="0"/>
                    <a:pt x="128" y="10"/>
                    <a:pt x="128" y="25"/>
                  </a:cubicBezTo>
                  <a:cubicBezTo>
                    <a:pt x="128" y="36"/>
                    <a:pt x="121" y="39"/>
                    <a:pt x="114" y="39"/>
                  </a:cubicBezTo>
                  <a:cubicBezTo>
                    <a:pt x="101" y="39"/>
                    <a:pt x="104" y="13"/>
                    <a:pt x="74" y="13"/>
                  </a:cubicBezTo>
                  <a:cubicBezTo>
                    <a:pt x="37" y="13"/>
                    <a:pt x="24" y="65"/>
                    <a:pt x="24" y="94"/>
                  </a:cubicBezTo>
                  <a:cubicBezTo>
                    <a:pt x="24" y="122"/>
                    <a:pt x="35" y="146"/>
                    <a:pt x="66" y="1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14"/>
            <p:cNvSpPr>
              <a:spLocks noEditPoints="1"/>
            </p:cNvSpPr>
            <p:nvPr userDrawn="1"/>
          </p:nvSpPr>
          <p:spPr bwMode="auto">
            <a:xfrm>
              <a:off x="2893662" y="628320"/>
              <a:ext cx="31524" cy="120438"/>
            </a:xfrm>
            <a:custGeom>
              <a:avLst/>
              <a:gdLst>
                <a:gd name="T0" fmla="*/ 39 w 66"/>
                <a:gd name="T1" fmla="*/ 220 h 245"/>
                <a:gd name="T2" fmla="*/ 39 w 66"/>
                <a:gd name="T3" fmla="*/ 220 h 245"/>
                <a:gd name="T4" fmla="*/ 62 w 66"/>
                <a:gd name="T5" fmla="*/ 198 h 245"/>
                <a:gd name="T6" fmla="*/ 66 w 66"/>
                <a:gd name="T7" fmla="*/ 201 h 245"/>
                <a:gd name="T8" fmla="*/ 24 w 66"/>
                <a:gd name="T9" fmla="*/ 245 h 245"/>
                <a:gd name="T10" fmla="*/ 9 w 66"/>
                <a:gd name="T11" fmla="*/ 222 h 245"/>
                <a:gd name="T12" fmla="*/ 28 w 66"/>
                <a:gd name="T13" fmla="*/ 104 h 245"/>
                <a:gd name="T14" fmla="*/ 0 w 66"/>
                <a:gd name="T15" fmla="*/ 93 h 245"/>
                <a:gd name="T16" fmla="*/ 39 w 66"/>
                <a:gd name="T17" fmla="*/ 86 h 245"/>
                <a:gd name="T18" fmla="*/ 52 w 66"/>
                <a:gd name="T19" fmla="*/ 82 h 245"/>
                <a:gd name="T20" fmla="*/ 57 w 66"/>
                <a:gd name="T21" fmla="*/ 86 h 245"/>
                <a:gd name="T22" fmla="*/ 34 w 66"/>
                <a:gd name="T23" fmla="*/ 211 h 245"/>
                <a:gd name="T24" fmla="*/ 39 w 66"/>
                <a:gd name="T25" fmla="*/ 220 h 245"/>
                <a:gd name="T26" fmla="*/ 51 w 66"/>
                <a:gd name="T27" fmla="*/ 40 h 245"/>
                <a:gd name="T28" fmla="*/ 51 w 66"/>
                <a:gd name="T29" fmla="*/ 40 h 245"/>
                <a:gd name="T30" fmla="*/ 38 w 66"/>
                <a:gd name="T31" fmla="*/ 19 h 245"/>
                <a:gd name="T32" fmla="*/ 53 w 66"/>
                <a:gd name="T33" fmla="*/ 0 h 245"/>
                <a:gd name="T34" fmla="*/ 66 w 66"/>
                <a:gd name="T35" fmla="*/ 21 h 245"/>
                <a:gd name="T36" fmla="*/ 51 w 66"/>
                <a:gd name="T37" fmla="*/ 4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245">
                  <a:moveTo>
                    <a:pt x="39" y="220"/>
                  </a:moveTo>
                  <a:lnTo>
                    <a:pt x="39" y="220"/>
                  </a:lnTo>
                  <a:cubicBezTo>
                    <a:pt x="48" y="220"/>
                    <a:pt x="57" y="198"/>
                    <a:pt x="62" y="198"/>
                  </a:cubicBezTo>
                  <a:cubicBezTo>
                    <a:pt x="64" y="198"/>
                    <a:pt x="66" y="199"/>
                    <a:pt x="66" y="201"/>
                  </a:cubicBezTo>
                  <a:cubicBezTo>
                    <a:pt x="66" y="209"/>
                    <a:pt x="45" y="245"/>
                    <a:pt x="24" y="245"/>
                  </a:cubicBezTo>
                  <a:cubicBezTo>
                    <a:pt x="12" y="245"/>
                    <a:pt x="9" y="231"/>
                    <a:pt x="9" y="222"/>
                  </a:cubicBezTo>
                  <a:cubicBezTo>
                    <a:pt x="9" y="187"/>
                    <a:pt x="28" y="114"/>
                    <a:pt x="28" y="104"/>
                  </a:cubicBezTo>
                  <a:cubicBezTo>
                    <a:pt x="28" y="92"/>
                    <a:pt x="0" y="103"/>
                    <a:pt x="0" y="93"/>
                  </a:cubicBezTo>
                  <a:cubicBezTo>
                    <a:pt x="0" y="86"/>
                    <a:pt x="15" y="90"/>
                    <a:pt x="39" y="86"/>
                  </a:cubicBezTo>
                  <a:cubicBezTo>
                    <a:pt x="45" y="85"/>
                    <a:pt x="49" y="82"/>
                    <a:pt x="52" y="82"/>
                  </a:cubicBezTo>
                  <a:cubicBezTo>
                    <a:pt x="57" y="82"/>
                    <a:pt x="57" y="84"/>
                    <a:pt x="57" y="86"/>
                  </a:cubicBezTo>
                  <a:cubicBezTo>
                    <a:pt x="57" y="88"/>
                    <a:pt x="34" y="188"/>
                    <a:pt x="34" y="211"/>
                  </a:cubicBezTo>
                  <a:cubicBezTo>
                    <a:pt x="34" y="218"/>
                    <a:pt x="35" y="220"/>
                    <a:pt x="39" y="220"/>
                  </a:cubicBezTo>
                  <a:close/>
                  <a:moveTo>
                    <a:pt x="51" y="40"/>
                  </a:moveTo>
                  <a:lnTo>
                    <a:pt x="51" y="40"/>
                  </a:lnTo>
                  <a:cubicBezTo>
                    <a:pt x="46" y="40"/>
                    <a:pt x="38" y="23"/>
                    <a:pt x="38" y="19"/>
                  </a:cubicBezTo>
                  <a:cubicBezTo>
                    <a:pt x="38" y="13"/>
                    <a:pt x="48" y="0"/>
                    <a:pt x="53" y="0"/>
                  </a:cubicBezTo>
                  <a:cubicBezTo>
                    <a:pt x="59" y="0"/>
                    <a:pt x="66" y="17"/>
                    <a:pt x="66" y="21"/>
                  </a:cubicBezTo>
                  <a:cubicBezTo>
                    <a:pt x="66" y="27"/>
                    <a:pt x="57" y="40"/>
                    <a:pt x="51"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15"/>
            <p:cNvSpPr>
              <a:spLocks/>
            </p:cNvSpPr>
            <p:nvPr userDrawn="1"/>
          </p:nvSpPr>
          <p:spPr bwMode="auto">
            <a:xfrm>
              <a:off x="2948628" y="654994"/>
              <a:ext cx="41224" cy="95381"/>
            </a:xfrm>
            <a:custGeom>
              <a:avLst/>
              <a:gdLst>
                <a:gd name="T0" fmla="*/ 75 w 85"/>
                <a:gd name="T1" fmla="*/ 36 h 194"/>
                <a:gd name="T2" fmla="*/ 75 w 85"/>
                <a:gd name="T3" fmla="*/ 36 h 194"/>
                <a:gd name="T4" fmla="*/ 85 w 85"/>
                <a:gd name="T5" fmla="*/ 43 h 194"/>
                <a:gd name="T6" fmla="*/ 75 w 85"/>
                <a:gd name="T7" fmla="*/ 50 h 194"/>
                <a:gd name="T8" fmla="*/ 46 w 85"/>
                <a:gd name="T9" fmla="*/ 50 h 194"/>
                <a:gd name="T10" fmla="*/ 30 w 85"/>
                <a:gd name="T11" fmla="*/ 151 h 194"/>
                <a:gd name="T12" fmla="*/ 44 w 85"/>
                <a:gd name="T13" fmla="*/ 170 h 194"/>
                <a:gd name="T14" fmla="*/ 79 w 85"/>
                <a:gd name="T15" fmla="*/ 149 h 194"/>
                <a:gd name="T16" fmla="*/ 83 w 85"/>
                <a:gd name="T17" fmla="*/ 153 h 194"/>
                <a:gd name="T18" fmla="*/ 29 w 85"/>
                <a:gd name="T19" fmla="*/ 194 h 194"/>
                <a:gd name="T20" fmla="*/ 6 w 85"/>
                <a:gd name="T21" fmla="*/ 160 h 194"/>
                <a:gd name="T22" fmla="*/ 19 w 85"/>
                <a:gd name="T23" fmla="*/ 54 h 194"/>
                <a:gd name="T24" fmla="*/ 0 w 85"/>
                <a:gd name="T25" fmla="*/ 45 h 194"/>
                <a:gd name="T26" fmla="*/ 15 w 85"/>
                <a:gd name="T27" fmla="*/ 33 h 194"/>
                <a:gd name="T28" fmla="*/ 50 w 85"/>
                <a:gd name="T29" fmla="*/ 0 h 194"/>
                <a:gd name="T30" fmla="*/ 54 w 85"/>
                <a:gd name="T31" fmla="*/ 4 h 194"/>
                <a:gd name="T32" fmla="*/ 53 w 85"/>
                <a:gd name="T33" fmla="*/ 13 h 194"/>
                <a:gd name="T34" fmla="*/ 48 w 85"/>
                <a:gd name="T35" fmla="*/ 36 h 194"/>
                <a:gd name="T36" fmla="*/ 75 w 85"/>
                <a:gd name="T37" fmla="*/ 3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194">
                  <a:moveTo>
                    <a:pt x="75" y="36"/>
                  </a:moveTo>
                  <a:lnTo>
                    <a:pt x="75" y="36"/>
                  </a:lnTo>
                  <a:cubicBezTo>
                    <a:pt x="80" y="36"/>
                    <a:pt x="85" y="35"/>
                    <a:pt x="85" y="43"/>
                  </a:cubicBezTo>
                  <a:cubicBezTo>
                    <a:pt x="85" y="51"/>
                    <a:pt x="80" y="50"/>
                    <a:pt x="75" y="50"/>
                  </a:cubicBezTo>
                  <a:lnTo>
                    <a:pt x="46" y="50"/>
                  </a:lnTo>
                  <a:cubicBezTo>
                    <a:pt x="43" y="50"/>
                    <a:pt x="30" y="143"/>
                    <a:pt x="30" y="151"/>
                  </a:cubicBezTo>
                  <a:cubicBezTo>
                    <a:pt x="30" y="158"/>
                    <a:pt x="30" y="170"/>
                    <a:pt x="44" y="170"/>
                  </a:cubicBezTo>
                  <a:cubicBezTo>
                    <a:pt x="65" y="170"/>
                    <a:pt x="73" y="149"/>
                    <a:pt x="79" y="149"/>
                  </a:cubicBezTo>
                  <a:cubicBezTo>
                    <a:pt x="83" y="149"/>
                    <a:pt x="83" y="151"/>
                    <a:pt x="83" y="153"/>
                  </a:cubicBezTo>
                  <a:cubicBezTo>
                    <a:pt x="83" y="157"/>
                    <a:pt x="57" y="194"/>
                    <a:pt x="29" y="194"/>
                  </a:cubicBezTo>
                  <a:cubicBezTo>
                    <a:pt x="9" y="194"/>
                    <a:pt x="6" y="175"/>
                    <a:pt x="6" y="160"/>
                  </a:cubicBezTo>
                  <a:cubicBezTo>
                    <a:pt x="6" y="140"/>
                    <a:pt x="19" y="61"/>
                    <a:pt x="19" y="54"/>
                  </a:cubicBezTo>
                  <a:cubicBezTo>
                    <a:pt x="19" y="44"/>
                    <a:pt x="0" y="54"/>
                    <a:pt x="0" y="45"/>
                  </a:cubicBezTo>
                  <a:cubicBezTo>
                    <a:pt x="0" y="43"/>
                    <a:pt x="2" y="40"/>
                    <a:pt x="15" y="33"/>
                  </a:cubicBezTo>
                  <a:cubicBezTo>
                    <a:pt x="37" y="22"/>
                    <a:pt x="43" y="0"/>
                    <a:pt x="50" y="0"/>
                  </a:cubicBezTo>
                  <a:cubicBezTo>
                    <a:pt x="52" y="0"/>
                    <a:pt x="54" y="0"/>
                    <a:pt x="54" y="4"/>
                  </a:cubicBezTo>
                  <a:cubicBezTo>
                    <a:pt x="54" y="5"/>
                    <a:pt x="53" y="10"/>
                    <a:pt x="53" y="13"/>
                  </a:cubicBezTo>
                  <a:lnTo>
                    <a:pt x="48" y="36"/>
                  </a:lnTo>
                  <a:lnTo>
                    <a:pt x="75" y="3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16"/>
            <p:cNvSpPr>
              <a:spLocks/>
            </p:cNvSpPr>
            <p:nvPr userDrawn="1"/>
          </p:nvSpPr>
          <p:spPr bwMode="auto">
            <a:xfrm>
              <a:off x="3010060" y="668735"/>
              <a:ext cx="65473" cy="115589"/>
            </a:xfrm>
            <a:custGeom>
              <a:avLst/>
              <a:gdLst>
                <a:gd name="T0" fmla="*/ 135 w 135"/>
                <a:gd name="T1" fmla="*/ 26 h 236"/>
                <a:gd name="T2" fmla="*/ 135 w 135"/>
                <a:gd name="T3" fmla="*/ 26 h 236"/>
                <a:gd name="T4" fmla="*/ 25 w 135"/>
                <a:gd name="T5" fmla="*/ 236 h 236"/>
                <a:gd name="T6" fmla="*/ 0 w 135"/>
                <a:gd name="T7" fmla="*/ 218 h 236"/>
                <a:gd name="T8" fmla="*/ 10 w 135"/>
                <a:gd name="T9" fmla="*/ 207 h 236"/>
                <a:gd name="T10" fmla="*/ 38 w 135"/>
                <a:gd name="T11" fmla="*/ 218 h 236"/>
                <a:gd name="T12" fmla="*/ 88 w 135"/>
                <a:gd name="T13" fmla="*/ 156 h 236"/>
                <a:gd name="T14" fmla="*/ 25 w 135"/>
                <a:gd name="T15" fmla="*/ 28 h 236"/>
                <a:gd name="T16" fmla="*/ 3 w 135"/>
                <a:gd name="T17" fmla="*/ 58 h 236"/>
                <a:gd name="T18" fmla="*/ 0 w 135"/>
                <a:gd name="T19" fmla="*/ 52 h 236"/>
                <a:gd name="T20" fmla="*/ 32 w 135"/>
                <a:gd name="T21" fmla="*/ 0 h 236"/>
                <a:gd name="T22" fmla="*/ 68 w 135"/>
                <a:gd name="T23" fmla="*/ 37 h 236"/>
                <a:gd name="T24" fmla="*/ 106 w 135"/>
                <a:gd name="T25" fmla="*/ 112 h 236"/>
                <a:gd name="T26" fmla="*/ 119 w 135"/>
                <a:gd name="T27" fmla="*/ 55 h 236"/>
                <a:gd name="T28" fmla="*/ 109 w 135"/>
                <a:gd name="T29" fmla="*/ 14 h 236"/>
                <a:gd name="T30" fmla="*/ 121 w 135"/>
                <a:gd name="T31" fmla="*/ 0 h 236"/>
                <a:gd name="T32" fmla="*/ 135 w 135"/>
                <a:gd name="T33" fmla="*/ 2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5" h="236">
                  <a:moveTo>
                    <a:pt x="135" y="26"/>
                  </a:moveTo>
                  <a:lnTo>
                    <a:pt x="135" y="26"/>
                  </a:lnTo>
                  <a:cubicBezTo>
                    <a:pt x="135" y="79"/>
                    <a:pt x="89" y="236"/>
                    <a:pt x="25" y="236"/>
                  </a:cubicBezTo>
                  <a:cubicBezTo>
                    <a:pt x="9" y="236"/>
                    <a:pt x="0" y="227"/>
                    <a:pt x="0" y="218"/>
                  </a:cubicBezTo>
                  <a:cubicBezTo>
                    <a:pt x="0" y="211"/>
                    <a:pt x="6" y="207"/>
                    <a:pt x="10" y="207"/>
                  </a:cubicBezTo>
                  <a:cubicBezTo>
                    <a:pt x="18" y="207"/>
                    <a:pt x="32" y="218"/>
                    <a:pt x="38" y="218"/>
                  </a:cubicBezTo>
                  <a:cubicBezTo>
                    <a:pt x="65" y="218"/>
                    <a:pt x="88" y="164"/>
                    <a:pt x="88" y="156"/>
                  </a:cubicBezTo>
                  <a:cubicBezTo>
                    <a:pt x="88" y="119"/>
                    <a:pt x="43" y="28"/>
                    <a:pt x="25" y="28"/>
                  </a:cubicBezTo>
                  <a:cubicBezTo>
                    <a:pt x="8" y="28"/>
                    <a:pt x="12" y="58"/>
                    <a:pt x="3" y="58"/>
                  </a:cubicBezTo>
                  <a:cubicBezTo>
                    <a:pt x="2" y="58"/>
                    <a:pt x="0" y="57"/>
                    <a:pt x="0" y="52"/>
                  </a:cubicBezTo>
                  <a:cubicBezTo>
                    <a:pt x="0" y="15"/>
                    <a:pt x="16" y="0"/>
                    <a:pt x="32" y="0"/>
                  </a:cubicBezTo>
                  <a:cubicBezTo>
                    <a:pt x="46" y="0"/>
                    <a:pt x="61" y="25"/>
                    <a:pt x="68" y="37"/>
                  </a:cubicBezTo>
                  <a:cubicBezTo>
                    <a:pt x="97" y="87"/>
                    <a:pt x="100" y="112"/>
                    <a:pt x="106" y="112"/>
                  </a:cubicBezTo>
                  <a:cubicBezTo>
                    <a:pt x="109" y="112"/>
                    <a:pt x="119" y="74"/>
                    <a:pt x="119" y="55"/>
                  </a:cubicBezTo>
                  <a:cubicBezTo>
                    <a:pt x="119" y="26"/>
                    <a:pt x="109" y="26"/>
                    <a:pt x="109" y="14"/>
                  </a:cubicBezTo>
                  <a:cubicBezTo>
                    <a:pt x="109" y="6"/>
                    <a:pt x="113" y="0"/>
                    <a:pt x="121" y="0"/>
                  </a:cubicBezTo>
                  <a:cubicBezTo>
                    <a:pt x="132" y="0"/>
                    <a:pt x="135" y="10"/>
                    <a:pt x="135" y="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17"/>
            <p:cNvSpPr>
              <a:spLocks noEditPoints="1"/>
            </p:cNvSpPr>
            <p:nvPr userDrawn="1"/>
          </p:nvSpPr>
          <p:spPr bwMode="auto">
            <a:xfrm>
              <a:off x="3161214" y="619428"/>
              <a:ext cx="94573" cy="129330"/>
            </a:xfrm>
            <a:custGeom>
              <a:avLst/>
              <a:gdLst>
                <a:gd name="T0" fmla="*/ 43 w 194"/>
                <a:gd name="T1" fmla="*/ 51 h 262"/>
                <a:gd name="T2" fmla="*/ 43 w 194"/>
                <a:gd name="T3" fmla="*/ 51 h 262"/>
                <a:gd name="T4" fmla="*/ 44 w 194"/>
                <a:gd name="T5" fmla="*/ 34 h 262"/>
                <a:gd name="T6" fmla="*/ 15 w 194"/>
                <a:gd name="T7" fmla="*/ 5 h 262"/>
                <a:gd name="T8" fmla="*/ 29 w 194"/>
                <a:gd name="T9" fmla="*/ 0 h 262"/>
                <a:gd name="T10" fmla="*/ 68 w 194"/>
                <a:gd name="T11" fmla="*/ 2 h 262"/>
                <a:gd name="T12" fmla="*/ 116 w 194"/>
                <a:gd name="T13" fmla="*/ 0 h 262"/>
                <a:gd name="T14" fmla="*/ 191 w 194"/>
                <a:gd name="T15" fmla="*/ 60 h 262"/>
                <a:gd name="T16" fmla="*/ 142 w 194"/>
                <a:gd name="T17" fmla="*/ 123 h 262"/>
                <a:gd name="T18" fmla="*/ 142 w 194"/>
                <a:gd name="T19" fmla="*/ 124 h 262"/>
                <a:gd name="T20" fmla="*/ 194 w 194"/>
                <a:gd name="T21" fmla="*/ 184 h 262"/>
                <a:gd name="T22" fmla="*/ 106 w 194"/>
                <a:gd name="T23" fmla="*/ 262 h 262"/>
                <a:gd name="T24" fmla="*/ 69 w 194"/>
                <a:gd name="T25" fmla="*/ 260 h 262"/>
                <a:gd name="T26" fmla="*/ 7 w 194"/>
                <a:gd name="T27" fmla="*/ 262 h 262"/>
                <a:gd name="T28" fmla="*/ 0 w 194"/>
                <a:gd name="T29" fmla="*/ 259 h 262"/>
                <a:gd name="T30" fmla="*/ 24 w 194"/>
                <a:gd name="T31" fmla="*/ 232 h 262"/>
                <a:gd name="T32" fmla="*/ 43 w 194"/>
                <a:gd name="T33" fmla="*/ 51 h 262"/>
                <a:gd name="T34" fmla="*/ 50 w 194"/>
                <a:gd name="T35" fmla="*/ 221 h 262"/>
                <a:gd name="T36" fmla="*/ 50 w 194"/>
                <a:gd name="T37" fmla="*/ 221 h 262"/>
                <a:gd name="T38" fmla="*/ 50 w 194"/>
                <a:gd name="T39" fmla="*/ 235 h 262"/>
                <a:gd name="T40" fmla="*/ 80 w 194"/>
                <a:gd name="T41" fmla="*/ 251 h 262"/>
                <a:gd name="T42" fmla="*/ 165 w 194"/>
                <a:gd name="T43" fmla="*/ 187 h 262"/>
                <a:gd name="T44" fmla="*/ 79 w 194"/>
                <a:gd name="T45" fmla="*/ 127 h 262"/>
                <a:gd name="T46" fmla="*/ 60 w 194"/>
                <a:gd name="T47" fmla="*/ 136 h 262"/>
                <a:gd name="T48" fmla="*/ 50 w 194"/>
                <a:gd name="T49" fmla="*/ 221 h 262"/>
                <a:gd name="T50" fmla="*/ 65 w 194"/>
                <a:gd name="T51" fmla="*/ 89 h 262"/>
                <a:gd name="T52" fmla="*/ 65 w 194"/>
                <a:gd name="T53" fmla="*/ 89 h 262"/>
                <a:gd name="T54" fmla="*/ 63 w 194"/>
                <a:gd name="T55" fmla="*/ 110 h 262"/>
                <a:gd name="T56" fmla="*/ 108 w 194"/>
                <a:gd name="T57" fmla="*/ 118 h 262"/>
                <a:gd name="T58" fmla="*/ 164 w 194"/>
                <a:gd name="T59" fmla="*/ 65 h 262"/>
                <a:gd name="T60" fmla="*/ 99 w 194"/>
                <a:gd name="T61" fmla="*/ 11 h 262"/>
                <a:gd name="T62" fmla="*/ 78 w 194"/>
                <a:gd name="T63" fmla="*/ 15 h 262"/>
                <a:gd name="T64" fmla="*/ 72 w 194"/>
                <a:gd name="T65" fmla="*/ 27 h 262"/>
                <a:gd name="T66" fmla="*/ 65 w 194"/>
                <a:gd name="T67" fmla="*/ 8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 h="262">
                  <a:moveTo>
                    <a:pt x="43" y="51"/>
                  </a:moveTo>
                  <a:lnTo>
                    <a:pt x="43" y="51"/>
                  </a:lnTo>
                  <a:cubicBezTo>
                    <a:pt x="44" y="44"/>
                    <a:pt x="44" y="37"/>
                    <a:pt x="44" y="34"/>
                  </a:cubicBezTo>
                  <a:cubicBezTo>
                    <a:pt x="44" y="3"/>
                    <a:pt x="15" y="17"/>
                    <a:pt x="15" y="5"/>
                  </a:cubicBezTo>
                  <a:cubicBezTo>
                    <a:pt x="15" y="0"/>
                    <a:pt x="21" y="0"/>
                    <a:pt x="29" y="0"/>
                  </a:cubicBezTo>
                  <a:cubicBezTo>
                    <a:pt x="35" y="0"/>
                    <a:pt x="55" y="2"/>
                    <a:pt x="68" y="2"/>
                  </a:cubicBezTo>
                  <a:cubicBezTo>
                    <a:pt x="80" y="2"/>
                    <a:pt x="93" y="0"/>
                    <a:pt x="116" y="0"/>
                  </a:cubicBezTo>
                  <a:cubicBezTo>
                    <a:pt x="190" y="0"/>
                    <a:pt x="191" y="51"/>
                    <a:pt x="191" y="60"/>
                  </a:cubicBezTo>
                  <a:cubicBezTo>
                    <a:pt x="191" y="105"/>
                    <a:pt x="151" y="121"/>
                    <a:pt x="142" y="123"/>
                  </a:cubicBezTo>
                  <a:lnTo>
                    <a:pt x="142" y="124"/>
                  </a:lnTo>
                  <a:cubicBezTo>
                    <a:pt x="152" y="127"/>
                    <a:pt x="194" y="131"/>
                    <a:pt x="194" y="184"/>
                  </a:cubicBezTo>
                  <a:cubicBezTo>
                    <a:pt x="194" y="225"/>
                    <a:pt x="153" y="262"/>
                    <a:pt x="106" y="262"/>
                  </a:cubicBezTo>
                  <a:cubicBezTo>
                    <a:pt x="84" y="262"/>
                    <a:pt x="77" y="261"/>
                    <a:pt x="69" y="260"/>
                  </a:cubicBezTo>
                  <a:cubicBezTo>
                    <a:pt x="49" y="260"/>
                    <a:pt x="28" y="262"/>
                    <a:pt x="7" y="262"/>
                  </a:cubicBezTo>
                  <a:cubicBezTo>
                    <a:pt x="3" y="262"/>
                    <a:pt x="0" y="262"/>
                    <a:pt x="0" y="259"/>
                  </a:cubicBezTo>
                  <a:cubicBezTo>
                    <a:pt x="0" y="246"/>
                    <a:pt x="21" y="257"/>
                    <a:pt x="24" y="232"/>
                  </a:cubicBezTo>
                  <a:lnTo>
                    <a:pt x="43" y="51"/>
                  </a:lnTo>
                  <a:close/>
                  <a:moveTo>
                    <a:pt x="50" y="221"/>
                  </a:moveTo>
                  <a:lnTo>
                    <a:pt x="50" y="221"/>
                  </a:lnTo>
                  <a:cubicBezTo>
                    <a:pt x="50" y="225"/>
                    <a:pt x="50" y="232"/>
                    <a:pt x="50" y="235"/>
                  </a:cubicBezTo>
                  <a:cubicBezTo>
                    <a:pt x="50" y="247"/>
                    <a:pt x="60" y="251"/>
                    <a:pt x="80" y="251"/>
                  </a:cubicBezTo>
                  <a:cubicBezTo>
                    <a:pt x="143" y="251"/>
                    <a:pt x="165" y="225"/>
                    <a:pt x="165" y="187"/>
                  </a:cubicBezTo>
                  <a:cubicBezTo>
                    <a:pt x="165" y="153"/>
                    <a:pt x="147" y="127"/>
                    <a:pt x="79" y="127"/>
                  </a:cubicBezTo>
                  <a:cubicBezTo>
                    <a:pt x="68" y="127"/>
                    <a:pt x="61" y="127"/>
                    <a:pt x="60" y="136"/>
                  </a:cubicBezTo>
                  <a:lnTo>
                    <a:pt x="50" y="221"/>
                  </a:lnTo>
                  <a:close/>
                  <a:moveTo>
                    <a:pt x="65" y="89"/>
                  </a:moveTo>
                  <a:lnTo>
                    <a:pt x="65" y="89"/>
                  </a:lnTo>
                  <a:cubicBezTo>
                    <a:pt x="64" y="95"/>
                    <a:pt x="63" y="102"/>
                    <a:pt x="63" y="110"/>
                  </a:cubicBezTo>
                  <a:cubicBezTo>
                    <a:pt x="63" y="119"/>
                    <a:pt x="101" y="118"/>
                    <a:pt x="108" y="118"/>
                  </a:cubicBezTo>
                  <a:cubicBezTo>
                    <a:pt x="160" y="118"/>
                    <a:pt x="164" y="82"/>
                    <a:pt x="164" y="65"/>
                  </a:cubicBezTo>
                  <a:cubicBezTo>
                    <a:pt x="164" y="58"/>
                    <a:pt x="164" y="11"/>
                    <a:pt x="99" y="11"/>
                  </a:cubicBezTo>
                  <a:cubicBezTo>
                    <a:pt x="94" y="11"/>
                    <a:pt x="81" y="13"/>
                    <a:pt x="78" y="15"/>
                  </a:cubicBezTo>
                  <a:cubicBezTo>
                    <a:pt x="76" y="16"/>
                    <a:pt x="72" y="22"/>
                    <a:pt x="72" y="27"/>
                  </a:cubicBezTo>
                  <a:lnTo>
                    <a:pt x="65" y="8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118"/>
            <p:cNvSpPr>
              <a:spLocks/>
            </p:cNvSpPr>
            <p:nvPr userDrawn="1"/>
          </p:nvSpPr>
          <p:spPr bwMode="auto">
            <a:xfrm>
              <a:off x="3280845" y="668735"/>
              <a:ext cx="84065" cy="81639"/>
            </a:xfrm>
            <a:custGeom>
              <a:avLst/>
              <a:gdLst>
                <a:gd name="T0" fmla="*/ 31 w 174"/>
                <a:gd name="T1" fmla="*/ 53 h 166"/>
                <a:gd name="T2" fmla="*/ 31 w 174"/>
                <a:gd name="T3" fmla="*/ 53 h 166"/>
                <a:gd name="T4" fmla="*/ 33 w 174"/>
                <a:gd name="T5" fmla="*/ 35 h 166"/>
                <a:gd name="T6" fmla="*/ 28 w 174"/>
                <a:gd name="T7" fmla="*/ 27 h 166"/>
                <a:gd name="T8" fmla="*/ 3 w 174"/>
                <a:gd name="T9" fmla="*/ 54 h 166"/>
                <a:gd name="T10" fmla="*/ 0 w 174"/>
                <a:gd name="T11" fmla="*/ 50 h 166"/>
                <a:gd name="T12" fmla="*/ 40 w 174"/>
                <a:gd name="T13" fmla="*/ 0 h 166"/>
                <a:gd name="T14" fmla="*/ 57 w 174"/>
                <a:gd name="T15" fmla="*/ 26 h 166"/>
                <a:gd name="T16" fmla="*/ 49 w 174"/>
                <a:gd name="T17" fmla="*/ 80 h 166"/>
                <a:gd name="T18" fmla="*/ 41 w 174"/>
                <a:gd name="T19" fmla="*/ 134 h 166"/>
                <a:gd name="T20" fmla="*/ 49 w 174"/>
                <a:gd name="T21" fmla="*/ 145 h 166"/>
                <a:gd name="T22" fmla="*/ 132 w 174"/>
                <a:gd name="T23" fmla="*/ 11 h 166"/>
                <a:gd name="T24" fmla="*/ 139 w 174"/>
                <a:gd name="T25" fmla="*/ 3 h 166"/>
                <a:gd name="T26" fmla="*/ 152 w 174"/>
                <a:gd name="T27" fmla="*/ 3 h 166"/>
                <a:gd name="T28" fmla="*/ 155 w 174"/>
                <a:gd name="T29" fmla="*/ 7 h 166"/>
                <a:gd name="T30" fmla="*/ 133 w 174"/>
                <a:gd name="T31" fmla="*/ 130 h 166"/>
                <a:gd name="T32" fmla="*/ 140 w 174"/>
                <a:gd name="T33" fmla="*/ 142 h 166"/>
                <a:gd name="T34" fmla="*/ 170 w 174"/>
                <a:gd name="T35" fmla="*/ 118 h 166"/>
                <a:gd name="T36" fmla="*/ 174 w 174"/>
                <a:gd name="T37" fmla="*/ 122 h 166"/>
                <a:gd name="T38" fmla="*/ 121 w 174"/>
                <a:gd name="T39" fmla="*/ 166 h 166"/>
                <a:gd name="T40" fmla="*/ 108 w 174"/>
                <a:gd name="T41" fmla="*/ 145 h 166"/>
                <a:gd name="T42" fmla="*/ 116 w 174"/>
                <a:gd name="T43" fmla="*/ 86 h 166"/>
                <a:gd name="T44" fmla="*/ 115 w 174"/>
                <a:gd name="T45" fmla="*/ 86 h 166"/>
                <a:gd name="T46" fmla="*/ 31 w 174"/>
                <a:gd name="T47" fmla="*/ 166 h 166"/>
                <a:gd name="T48" fmla="*/ 16 w 174"/>
                <a:gd name="T49" fmla="*/ 144 h 166"/>
                <a:gd name="T50" fmla="*/ 19 w 174"/>
                <a:gd name="T51" fmla="*/ 117 h 166"/>
                <a:gd name="T52" fmla="*/ 31 w 174"/>
                <a:gd name="T53" fmla="*/ 5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 h="166">
                  <a:moveTo>
                    <a:pt x="31" y="53"/>
                  </a:moveTo>
                  <a:lnTo>
                    <a:pt x="31" y="53"/>
                  </a:lnTo>
                  <a:cubicBezTo>
                    <a:pt x="32" y="46"/>
                    <a:pt x="33" y="41"/>
                    <a:pt x="33" y="35"/>
                  </a:cubicBezTo>
                  <a:cubicBezTo>
                    <a:pt x="33" y="32"/>
                    <a:pt x="32" y="27"/>
                    <a:pt x="28" y="27"/>
                  </a:cubicBezTo>
                  <a:cubicBezTo>
                    <a:pt x="15" y="27"/>
                    <a:pt x="11" y="54"/>
                    <a:pt x="3" y="54"/>
                  </a:cubicBezTo>
                  <a:cubicBezTo>
                    <a:pt x="0" y="54"/>
                    <a:pt x="0" y="51"/>
                    <a:pt x="0" y="50"/>
                  </a:cubicBezTo>
                  <a:cubicBezTo>
                    <a:pt x="0" y="27"/>
                    <a:pt x="27" y="0"/>
                    <a:pt x="40" y="0"/>
                  </a:cubicBezTo>
                  <a:cubicBezTo>
                    <a:pt x="58" y="0"/>
                    <a:pt x="57" y="19"/>
                    <a:pt x="57" y="26"/>
                  </a:cubicBezTo>
                  <a:cubicBezTo>
                    <a:pt x="57" y="30"/>
                    <a:pt x="53" y="55"/>
                    <a:pt x="49" y="80"/>
                  </a:cubicBezTo>
                  <a:cubicBezTo>
                    <a:pt x="45" y="105"/>
                    <a:pt x="41" y="130"/>
                    <a:pt x="41" y="134"/>
                  </a:cubicBezTo>
                  <a:cubicBezTo>
                    <a:pt x="41" y="138"/>
                    <a:pt x="41" y="145"/>
                    <a:pt x="49" y="145"/>
                  </a:cubicBezTo>
                  <a:cubicBezTo>
                    <a:pt x="63" y="145"/>
                    <a:pt x="119" y="81"/>
                    <a:pt x="132" y="11"/>
                  </a:cubicBezTo>
                  <a:cubicBezTo>
                    <a:pt x="133" y="3"/>
                    <a:pt x="136" y="3"/>
                    <a:pt x="139" y="3"/>
                  </a:cubicBezTo>
                  <a:lnTo>
                    <a:pt x="152" y="3"/>
                  </a:lnTo>
                  <a:cubicBezTo>
                    <a:pt x="153" y="3"/>
                    <a:pt x="155" y="3"/>
                    <a:pt x="155" y="7"/>
                  </a:cubicBezTo>
                  <a:cubicBezTo>
                    <a:pt x="155" y="13"/>
                    <a:pt x="133" y="114"/>
                    <a:pt x="133" y="130"/>
                  </a:cubicBezTo>
                  <a:cubicBezTo>
                    <a:pt x="133" y="136"/>
                    <a:pt x="133" y="142"/>
                    <a:pt x="140" y="142"/>
                  </a:cubicBezTo>
                  <a:cubicBezTo>
                    <a:pt x="158" y="142"/>
                    <a:pt x="165" y="118"/>
                    <a:pt x="170" y="118"/>
                  </a:cubicBezTo>
                  <a:cubicBezTo>
                    <a:pt x="172" y="118"/>
                    <a:pt x="174" y="119"/>
                    <a:pt x="174" y="122"/>
                  </a:cubicBezTo>
                  <a:cubicBezTo>
                    <a:pt x="174" y="132"/>
                    <a:pt x="150" y="166"/>
                    <a:pt x="121" y="166"/>
                  </a:cubicBezTo>
                  <a:cubicBezTo>
                    <a:pt x="110" y="166"/>
                    <a:pt x="108" y="154"/>
                    <a:pt x="108" y="145"/>
                  </a:cubicBezTo>
                  <a:cubicBezTo>
                    <a:pt x="108" y="135"/>
                    <a:pt x="114" y="97"/>
                    <a:pt x="116" y="86"/>
                  </a:cubicBezTo>
                  <a:lnTo>
                    <a:pt x="115" y="86"/>
                  </a:lnTo>
                  <a:cubicBezTo>
                    <a:pt x="97" y="116"/>
                    <a:pt x="63" y="166"/>
                    <a:pt x="31" y="166"/>
                  </a:cubicBezTo>
                  <a:cubicBezTo>
                    <a:pt x="26" y="166"/>
                    <a:pt x="16" y="163"/>
                    <a:pt x="16" y="144"/>
                  </a:cubicBezTo>
                  <a:cubicBezTo>
                    <a:pt x="16" y="135"/>
                    <a:pt x="17" y="126"/>
                    <a:pt x="19" y="117"/>
                  </a:cubicBezTo>
                  <a:lnTo>
                    <a:pt x="31" y="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119"/>
            <p:cNvSpPr>
              <a:spLocks noEditPoints="1"/>
            </p:cNvSpPr>
            <p:nvPr userDrawn="1"/>
          </p:nvSpPr>
          <p:spPr bwMode="auto">
            <a:xfrm>
              <a:off x="3382692" y="628320"/>
              <a:ext cx="32333" cy="120438"/>
            </a:xfrm>
            <a:custGeom>
              <a:avLst/>
              <a:gdLst>
                <a:gd name="T0" fmla="*/ 40 w 67"/>
                <a:gd name="T1" fmla="*/ 220 h 245"/>
                <a:gd name="T2" fmla="*/ 40 w 67"/>
                <a:gd name="T3" fmla="*/ 220 h 245"/>
                <a:gd name="T4" fmla="*/ 63 w 67"/>
                <a:gd name="T5" fmla="*/ 198 h 245"/>
                <a:gd name="T6" fmla="*/ 66 w 67"/>
                <a:gd name="T7" fmla="*/ 201 h 245"/>
                <a:gd name="T8" fmla="*/ 25 w 67"/>
                <a:gd name="T9" fmla="*/ 245 h 245"/>
                <a:gd name="T10" fmla="*/ 9 w 67"/>
                <a:gd name="T11" fmla="*/ 222 h 245"/>
                <a:gd name="T12" fmla="*/ 28 w 67"/>
                <a:gd name="T13" fmla="*/ 104 h 245"/>
                <a:gd name="T14" fmla="*/ 0 w 67"/>
                <a:gd name="T15" fmla="*/ 93 h 245"/>
                <a:gd name="T16" fmla="*/ 39 w 67"/>
                <a:gd name="T17" fmla="*/ 86 h 245"/>
                <a:gd name="T18" fmla="*/ 52 w 67"/>
                <a:gd name="T19" fmla="*/ 82 h 245"/>
                <a:gd name="T20" fmla="*/ 57 w 67"/>
                <a:gd name="T21" fmla="*/ 86 h 245"/>
                <a:gd name="T22" fmla="*/ 34 w 67"/>
                <a:gd name="T23" fmla="*/ 211 h 245"/>
                <a:gd name="T24" fmla="*/ 40 w 67"/>
                <a:gd name="T25" fmla="*/ 220 h 245"/>
                <a:gd name="T26" fmla="*/ 52 w 67"/>
                <a:gd name="T27" fmla="*/ 40 h 245"/>
                <a:gd name="T28" fmla="*/ 52 w 67"/>
                <a:gd name="T29" fmla="*/ 40 h 245"/>
                <a:gd name="T30" fmla="*/ 38 w 67"/>
                <a:gd name="T31" fmla="*/ 19 h 245"/>
                <a:gd name="T32" fmla="*/ 53 w 67"/>
                <a:gd name="T33" fmla="*/ 0 h 245"/>
                <a:gd name="T34" fmla="*/ 67 w 67"/>
                <a:gd name="T35" fmla="*/ 21 h 245"/>
                <a:gd name="T36" fmla="*/ 52 w 67"/>
                <a:gd name="T37" fmla="*/ 4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45">
                  <a:moveTo>
                    <a:pt x="40" y="220"/>
                  </a:moveTo>
                  <a:lnTo>
                    <a:pt x="40" y="220"/>
                  </a:lnTo>
                  <a:cubicBezTo>
                    <a:pt x="49" y="220"/>
                    <a:pt x="58" y="198"/>
                    <a:pt x="63" y="198"/>
                  </a:cubicBezTo>
                  <a:cubicBezTo>
                    <a:pt x="65" y="198"/>
                    <a:pt x="66" y="199"/>
                    <a:pt x="66" y="201"/>
                  </a:cubicBezTo>
                  <a:cubicBezTo>
                    <a:pt x="66" y="209"/>
                    <a:pt x="45" y="245"/>
                    <a:pt x="25" y="245"/>
                  </a:cubicBezTo>
                  <a:cubicBezTo>
                    <a:pt x="13" y="245"/>
                    <a:pt x="9" y="231"/>
                    <a:pt x="9" y="222"/>
                  </a:cubicBezTo>
                  <a:cubicBezTo>
                    <a:pt x="9" y="187"/>
                    <a:pt x="28" y="114"/>
                    <a:pt x="28" y="104"/>
                  </a:cubicBezTo>
                  <a:cubicBezTo>
                    <a:pt x="28" y="92"/>
                    <a:pt x="0" y="103"/>
                    <a:pt x="0" y="93"/>
                  </a:cubicBezTo>
                  <a:cubicBezTo>
                    <a:pt x="0" y="86"/>
                    <a:pt x="15" y="90"/>
                    <a:pt x="39" y="86"/>
                  </a:cubicBezTo>
                  <a:cubicBezTo>
                    <a:pt x="45" y="85"/>
                    <a:pt x="49" y="82"/>
                    <a:pt x="52" y="82"/>
                  </a:cubicBezTo>
                  <a:cubicBezTo>
                    <a:pt x="57" y="82"/>
                    <a:pt x="57" y="84"/>
                    <a:pt x="57" y="86"/>
                  </a:cubicBezTo>
                  <a:cubicBezTo>
                    <a:pt x="57" y="88"/>
                    <a:pt x="34" y="188"/>
                    <a:pt x="34" y="211"/>
                  </a:cubicBezTo>
                  <a:cubicBezTo>
                    <a:pt x="34" y="218"/>
                    <a:pt x="35" y="220"/>
                    <a:pt x="40" y="220"/>
                  </a:cubicBezTo>
                  <a:close/>
                  <a:moveTo>
                    <a:pt x="52" y="40"/>
                  </a:moveTo>
                  <a:lnTo>
                    <a:pt x="52" y="40"/>
                  </a:lnTo>
                  <a:cubicBezTo>
                    <a:pt x="46" y="40"/>
                    <a:pt x="38" y="23"/>
                    <a:pt x="38" y="19"/>
                  </a:cubicBezTo>
                  <a:cubicBezTo>
                    <a:pt x="38" y="13"/>
                    <a:pt x="48" y="0"/>
                    <a:pt x="53" y="0"/>
                  </a:cubicBezTo>
                  <a:cubicBezTo>
                    <a:pt x="59" y="0"/>
                    <a:pt x="67" y="17"/>
                    <a:pt x="67" y="21"/>
                  </a:cubicBezTo>
                  <a:cubicBezTo>
                    <a:pt x="67" y="27"/>
                    <a:pt x="57" y="40"/>
                    <a:pt x="52"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120"/>
            <p:cNvSpPr>
              <a:spLocks/>
            </p:cNvSpPr>
            <p:nvPr userDrawn="1"/>
          </p:nvSpPr>
          <p:spPr bwMode="auto">
            <a:xfrm>
              <a:off x="3439274" y="612153"/>
              <a:ext cx="31524" cy="136605"/>
            </a:xfrm>
            <a:custGeom>
              <a:avLst/>
              <a:gdLst>
                <a:gd name="T0" fmla="*/ 27 w 65"/>
                <a:gd name="T1" fmla="*/ 44 h 277"/>
                <a:gd name="T2" fmla="*/ 27 w 65"/>
                <a:gd name="T3" fmla="*/ 44 h 277"/>
                <a:gd name="T4" fmla="*/ 30 w 65"/>
                <a:gd name="T5" fmla="*/ 22 h 277"/>
                <a:gd name="T6" fmla="*/ 3 w 65"/>
                <a:gd name="T7" fmla="*/ 12 h 277"/>
                <a:gd name="T8" fmla="*/ 43 w 65"/>
                <a:gd name="T9" fmla="*/ 2 h 277"/>
                <a:gd name="T10" fmla="*/ 53 w 65"/>
                <a:gd name="T11" fmla="*/ 0 h 277"/>
                <a:gd name="T12" fmla="*/ 57 w 65"/>
                <a:gd name="T13" fmla="*/ 4 h 277"/>
                <a:gd name="T14" fmla="*/ 49 w 65"/>
                <a:gd name="T15" fmla="*/ 51 h 277"/>
                <a:gd name="T16" fmla="*/ 26 w 65"/>
                <a:gd name="T17" fmla="*/ 227 h 277"/>
                <a:gd name="T18" fmla="*/ 24 w 65"/>
                <a:gd name="T19" fmla="*/ 243 h 277"/>
                <a:gd name="T20" fmla="*/ 30 w 65"/>
                <a:gd name="T21" fmla="*/ 254 h 277"/>
                <a:gd name="T22" fmla="*/ 61 w 65"/>
                <a:gd name="T23" fmla="*/ 227 h 277"/>
                <a:gd name="T24" fmla="*/ 65 w 65"/>
                <a:gd name="T25" fmla="*/ 232 h 277"/>
                <a:gd name="T26" fmla="*/ 14 w 65"/>
                <a:gd name="T27" fmla="*/ 277 h 277"/>
                <a:gd name="T28" fmla="*/ 0 w 65"/>
                <a:gd name="T29" fmla="*/ 252 h 277"/>
                <a:gd name="T30" fmla="*/ 3 w 65"/>
                <a:gd name="T31" fmla="*/ 220 h 277"/>
                <a:gd name="T32" fmla="*/ 27 w 65"/>
                <a:gd name="T3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277">
                  <a:moveTo>
                    <a:pt x="27" y="44"/>
                  </a:moveTo>
                  <a:lnTo>
                    <a:pt x="27" y="44"/>
                  </a:lnTo>
                  <a:cubicBezTo>
                    <a:pt x="28" y="37"/>
                    <a:pt x="30" y="26"/>
                    <a:pt x="30" y="22"/>
                  </a:cubicBezTo>
                  <a:cubicBezTo>
                    <a:pt x="30" y="11"/>
                    <a:pt x="3" y="20"/>
                    <a:pt x="3" y="12"/>
                  </a:cubicBezTo>
                  <a:cubicBezTo>
                    <a:pt x="3" y="5"/>
                    <a:pt x="17" y="8"/>
                    <a:pt x="43" y="2"/>
                  </a:cubicBezTo>
                  <a:cubicBezTo>
                    <a:pt x="48" y="1"/>
                    <a:pt x="50" y="0"/>
                    <a:pt x="53" y="0"/>
                  </a:cubicBezTo>
                  <a:cubicBezTo>
                    <a:pt x="55" y="0"/>
                    <a:pt x="57" y="2"/>
                    <a:pt x="57" y="4"/>
                  </a:cubicBezTo>
                  <a:cubicBezTo>
                    <a:pt x="57" y="5"/>
                    <a:pt x="51" y="38"/>
                    <a:pt x="49" y="51"/>
                  </a:cubicBezTo>
                  <a:lnTo>
                    <a:pt x="26" y="227"/>
                  </a:lnTo>
                  <a:cubicBezTo>
                    <a:pt x="25" y="232"/>
                    <a:pt x="24" y="240"/>
                    <a:pt x="24" y="243"/>
                  </a:cubicBezTo>
                  <a:cubicBezTo>
                    <a:pt x="24" y="249"/>
                    <a:pt x="26" y="254"/>
                    <a:pt x="30" y="254"/>
                  </a:cubicBezTo>
                  <a:cubicBezTo>
                    <a:pt x="43" y="254"/>
                    <a:pt x="56" y="227"/>
                    <a:pt x="61" y="227"/>
                  </a:cubicBezTo>
                  <a:cubicBezTo>
                    <a:pt x="64" y="227"/>
                    <a:pt x="65" y="229"/>
                    <a:pt x="65" y="232"/>
                  </a:cubicBezTo>
                  <a:cubicBezTo>
                    <a:pt x="65" y="240"/>
                    <a:pt x="43" y="277"/>
                    <a:pt x="14" y="277"/>
                  </a:cubicBezTo>
                  <a:cubicBezTo>
                    <a:pt x="3" y="277"/>
                    <a:pt x="0" y="265"/>
                    <a:pt x="0" y="252"/>
                  </a:cubicBezTo>
                  <a:cubicBezTo>
                    <a:pt x="0" y="239"/>
                    <a:pt x="2" y="225"/>
                    <a:pt x="3" y="220"/>
                  </a:cubicBezTo>
                  <a:lnTo>
                    <a:pt x="27" y="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121"/>
            <p:cNvSpPr>
              <a:spLocks noEditPoints="1"/>
            </p:cNvSpPr>
            <p:nvPr userDrawn="1"/>
          </p:nvSpPr>
          <p:spPr bwMode="auto">
            <a:xfrm>
              <a:off x="3489390" y="612153"/>
              <a:ext cx="78406" cy="138221"/>
            </a:xfrm>
            <a:custGeom>
              <a:avLst/>
              <a:gdLst>
                <a:gd name="T0" fmla="*/ 122 w 160"/>
                <a:gd name="T1" fmla="*/ 44 h 280"/>
                <a:gd name="T2" fmla="*/ 122 w 160"/>
                <a:gd name="T3" fmla="*/ 44 h 280"/>
                <a:gd name="T4" fmla="*/ 124 w 160"/>
                <a:gd name="T5" fmla="*/ 22 h 280"/>
                <a:gd name="T6" fmla="*/ 98 w 160"/>
                <a:gd name="T7" fmla="*/ 12 h 280"/>
                <a:gd name="T8" fmla="*/ 138 w 160"/>
                <a:gd name="T9" fmla="*/ 2 h 280"/>
                <a:gd name="T10" fmla="*/ 147 w 160"/>
                <a:gd name="T11" fmla="*/ 0 h 280"/>
                <a:gd name="T12" fmla="*/ 152 w 160"/>
                <a:gd name="T13" fmla="*/ 4 h 280"/>
                <a:gd name="T14" fmla="*/ 150 w 160"/>
                <a:gd name="T15" fmla="*/ 15 h 280"/>
                <a:gd name="T16" fmla="*/ 123 w 160"/>
                <a:gd name="T17" fmla="*/ 228 h 280"/>
                <a:gd name="T18" fmla="*/ 133 w 160"/>
                <a:gd name="T19" fmla="*/ 257 h 280"/>
                <a:gd name="T20" fmla="*/ 157 w 160"/>
                <a:gd name="T21" fmla="*/ 233 h 280"/>
                <a:gd name="T22" fmla="*/ 160 w 160"/>
                <a:gd name="T23" fmla="*/ 236 h 280"/>
                <a:gd name="T24" fmla="*/ 121 w 160"/>
                <a:gd name="T25" fmla="*/ 277 h 280"/>
                <a:gd name="T26" fmla="*/ 100 w 160"/>
                <a:gd name="T27" fmla="*/ 239 h 280"/>
                <a:gd name="T28" fmla="*/ 99 w 160"/>
                <a:gd name="T29" fmla="*/ 238 h 280"/>
                <a:gd name="T30" fmla="*/ 41 w 160"/>
                <a:gd name="T31" fmla="*/ 280 h 280"/>
                <a:gd name="T32" fmla="*/ 0 w 160"/>
                <a:gd name="T33" fmla="*/ 231 h 280"/>
                <a:gd name="T34" fmla="*/ 88 w 160"/>
                <a:gd name="T35" fmla="*/ 114 h 280"/>
                <a:gd name="T36" fmla="*/ 112 w 160"/>
                <a:gd name="T37" fmla="*/ 123 h 280"/>
                <a:gd name="T38" fmla="*/ 122 w 160"/>
                <a:gd name="T39" fmla="*/ 44 h 280"/>
                <a:gd name="T40" fmla="*/ 97 w 160"/>
                <a:gd name="T41" fmla="*/ 226 h 280"/>
                <a:gd name="T42" fmla="*/ 97 w 160"/>
                <a:gd name="T43" fmla="*/ 226 h 280"/>
                <a:gd name="T44" fmla="*/ 110 w 160"/>
                <a:gd name="T45" fmla="*/ 145 h 280"/>
                <a:gd name="T46" fmla="*/ 88 w 160"/>
                <a:gd name="T47" fmla="*/ 124 h 280"/>
                <a:gd name="T48" fmla="*/ 22 w 160"/>
                <a:gd name="T49" fmla="*/ 225 h 280"/>
                <a:gd name="T50" fmla="*/ 52 w 160"/>
                <a:gd name="T51" fmla="*/ 261 h 280"/>
                <a:gd name="T52" fmla="*/ 97 w 160"/>
                <a:gd name="T53" fmla="*/ 22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0" h="280">
                  <a:moveTo>
                    <a:pt x="122" y="44"/>
                  </a:moveTo>
                  <a:lnTo>
                    <a:pt x="122" y="44"/>
                  </a:lnTo>
                  <a:cubicBezTo>
                    <a:pt x="124" y="30"/>
                    <a:pt x="124" y="26"/>
                    <a:pt x="124" y="22"/>
                  </a:cubicBezTo>
                  <a:cubicBezTo>
                    <a:pt x="124" y="11"/>
                    <a:pt x="98" y="20"/>
                    <a:pt x="98" y="12"/>
                  </a:cubicBezTo>
                  <a:cubicBezTo>
                    <a:pt x="98" y="5"/>
                    <a:pt x="112" y="8"/>
                    <a:pt x="138" y="2"/>
                  </a:cubicBezTo>
                  <a:cubicBezTo>
                    <a:pt x="142" y="1"/>
                    <a:pt x="145" y="0"/>
                    <a:pt x="147" y="0"/>
                  </a:cubicBezTo>
                  <a:cubicBezTo>
                    <a:pt x="150" y="0"/>
                    <a:pt x="152" y="2"/>
                    <a:pt x="152" y="4"/>
                  </a:cubicBezTo>
                  <a:cubicBezTo>
                    <a:pt x="152" y="5"/>
                    <a:pt x="151" y="11"/>
                    <a:pt x="150" y="15"/>
                  </a:cubicBezTo>
                  <a:cubicBezTo>
                    <a:pt x="145" y="49"/>
                    <a:pt x="123" y="208"/>
                    <a:pt x="123" y="228"/>
                  </a:cubicBezTo>
                  <a:cubicBezTo>
                    <a:pt x="123" y="243"/>
                    <a:pt x="121" y="257"/>
                    <a:pt x="133" y="257"/>
                  </a:cubicBezTo>
                  <a:cubicBezTo>
                    <a:pt x="142" y="257"/>
                    <a:pt x="149" y="233"/>
                    <a:pt x="157" y="233"/>
                  </a:cubicBezTo>
                  <a:cubicBezTo>
                    <a:pt x="158" y="233"/>
                    <a:pt x="160" y="234"/>
                    <a:pt x="160" y="236"/>
                  </a:cubicBezTo>
                  <a:cubicBezTo>
                    <a:pt x="160" y="247"/>
                    <a:pt x="142" y="277"/>
                    <a:pt x="121" y="277"/>
                  </a:cubicBezTo>
                  <a:cubicBezTo>
                    <a:pt x="101" y="277"/>
                    <a:pt x="100" y="253"/>
                    <a:pt x="100" y="239"/>
                  </a:cubicBezTo>
                  <a:lnTo>
                    <a:pt x="99" y="238"/>
                  </a:lnTo>
                  <a:cubicBezTo>
                    <a:pt x="90" y="264"/>
                    <a:pt x="67" y="280"/>
                    <a:pt x="41" y="280"/>
                  </a:cubicBezTo>
                  <a:cubicBezTo>
                    <a:pt x="13" y="280"/>
                    <a:pt x="0" y="257"/>
                    <a:pt x="0" y="231"/>
                  </a:cubicBezTo>
                  <a:cubicBezTo>
                    <a:pt x="0" y="199"/>
                    <a:pt x="29" y="114"/>
                    <a:pt x="88" y="114"/>
                  </a:cubicBezTo>
                  <a:cubicBezTo>
                    <a:pt x="98" y="114"/>
                    <a:pt x="105" y="118"/>
                    <a:pt x="112" y="123"/>
                  </a:cubicBezTo>
                  <a:lnTo>
                    <a:pt x="122" y="44"/>
                  </a:lnTo>
                  <a:close/>
                  <a:moveTo>
                    <a:pt x="97" y="226"/>
                  </a:moveTo>
                  <a:lnTo>
                    <a:pt x="97" y="226"/>
                  </a:lnTo>
                  <a:cubicBezTo>
                    <a:pt x="103" y="212"/>
                    <a:pt x="110" y="155"/>
                    <a:pt x="110" y="145"/>
                  </a:cubicBezTo>
                  <a:cubicBezTo>
                    <a:pt x="110" y="133"/>
                    <a:pt x="109" y="124"/>
                    <a:pt x="88" y="124"/>
                  </a:cubicBezTo>
                  <a:cubicBezTo>
                    <a:pt x="41" y="124"/>
                    <a:pt x="22" y="202"/>
                    <a:pt x="22" y="225"/>
                  </a:cubicBezTo>
                  <a:cubicBezTo>
                    <a:pt x="22" y="243"/>
                    <a:pt x="32" y="261"/>
                    <a:pt x="52" y="261"/>
                  </a:cubicBezTo>
                  <a:cubicBezTo>
                    <a:pt x="73" y="261"/>
                    <a:pt x="90" y="244"/>
                    <a:pt x="97" y="2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122"/>
            <p:cNvSpPr>
              <a:spLocks noEditPoints="1"/>
            </p:cNvSpPr>
            <p:nvPr userDrawn="1"/>
          </p:nvSpPr>
          <p:spPr bwMode="auto">
            <a:xfrm>
              <a:off x="3584771" y="628320"/>
              <a:ext cx="32333" cy="120438"/>
            </a:xfrm>
            <a:custGeom>
              <a:avLst/>
              <a:gdLst>
                <a:gd name="T0" fmla="*/ 40 w 67"/>
                <a:gd name="T1" fmla="*/ 220 h 245"/>
                <a:gd name="T2" fmla="*/ 40 w 67"/>
                <a:gd name="T3" fmla="*/ 220 h 245"/>
                <a:gd name="T4" fmla="*/ 63 w 67"/>
                <a:gd name="T5" fmla="*/ 198 h 245"/>
                <a:gd name="T6" fmla="*/ 66 w 67"/>
                <a:gd name="T7" fmla="*/ 201 h 245"/>
                <a:gd name="T8" fmla="*/ 25 w 67"/>
                <a:gd name="T9" fmla="*/ 245 h 245"/>
                <a:gd name="T10" fmla="*/ 10 w 67"/>
                <a:gd name="T11" fmla="*/ 222 h 245"/>
                <a:gd name="T12" fmla="*/ 28 w 67"/>
                <a:gd name="T13" fmla="*/ 104 h 245"/>
                <a:gd name="T14" fmla="*/ 0 w 67"/>
                <a:gd name="T15" fmla="*/ 93 h 245"/>
                <a:gd name="T16" fmla="*/ 39 w 67"/>
                <a:gd name="T17" fmla="*/ 86 h 245"/>
                <a:gd name="T18" fmla="*/ 52 w 67"/>
                <a:gd name="T19" fmla="*/ 82 h 245"/>
                <a:gd name="T20" fmla="*/ 57 w 67"/>
                <a:gd name="T21" fmla="*/ 86 h 245"/>
                <a:gd name="T22" fmla="*/ 34 w 67"/>
                <a:gd name="T23" fmla="*/ 211 h 245"/>
                <a:gd name="T24" fmla="*/ 40 w 67"/>
                <a:gd name="T25" fmla="*/ 220 h 245"/>
                <a:gd name="T26" fmla="*/ 52 w 67"/>
                <a:gd name="T27" fmla="*/ 40 h 245"/>
                <a:gd name="T28" fmla="*/ 52 w 67"/>
                <a:gd name="T29" fmla="*/ 40 h 245"/>
                <a:gd name="T30" fmla="*/ 38 w 67"/>
                <a:gd name="T31" fmla="*/ 19 h 245"/>
                <a:gd name="T32" fmla="*/ 54 w 67"/>
                <a:gd name="T33" fmla="*/ 0 h 245"/>
                <a:gd name="T34" fmla="*/ 67 w 67"/>
                <a:gd name="T35" fmla="*/ 21 h 245"/>
                <a:gd name="T36" fmla="*/ 52 w 67"/>
                <a:gd name="T37" fmla="*/ 4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45">
                  <a:moveTo>
                    <a:pt x="40" y="220"/>
                  </a:moveTo>
                  <a:lnTo>
                    <a:pt x="40" y="220"/>
                  </a:lnTo>
                  <a:cubicBezTo>
                    <a:pt x="49" y="220"/>
                    <a:pt x="58" y="198"/>
                    <a:pt x="63" y="198"/>
                  </a:cubicBezTo>
                  <a:cubicBezTo>
                    <a:pt x="65" y="198"/>
                    <a:pt x="66" y="199"/>
                    <a:pt x="66" y="201"/>
                  </a:cubicBezTo>
                  <a:cubicBezTo>
                    <a:pt x="66" y="209"/>
                    <a:pt x="45" y="245"/>
                    <a:pt x="25" y="245"/>
                  </a:cubicBezTo>
                  <a:cubicBezTo>
                    <a:pt x="13" y="245"/>
                    <a:pt x="10" y="231"/>
                    <a:pt x="10" y="222"/>
                  </a:cubicBezTo>
                  <a:cubicBezTo>
                    <a:pt x="10" y="187"/>
                    <a:pt x="28" y="114"/>
                    <a:pt x="28" y="104"/>
                  </a:cubicBezTo>
                  <a:cubicBezTo>
                    <a:pt x="28" y="92"/>
                    <a:pt x="0" y="103"/>
                    <a:pt x="0" y="93"/>
                  </a:cubicBezTo>
                  <a:cubicBezTo>
                    <a:pt x="0" y="86"/>
                    <a:pt x="15" y="90"/>
                    <a:pt x="39" y="86"/>
                  </a:cubicBezTo>
                  <a:cubicBezTo>
                    <a:pt x="45" y="85"/>
                    <a:pt x="49" y="82"/>
                    <a:pt x="52" y="82"/>
                  </a:cubicBezTo>
                  <a:cubicBezTo>
                    <a:pt x="57" y="82"/>
                    <a:pt x="57" y="84"/>
                    <a:pt x="57" y="86"/>
                  </a:cubicBezTo>
                  <a:cubicBezTo>
                    <a:pt x="57" y="88"/>
                    <a:pt x="34" y="188"/>
                    <a:pt x="34" y="211"/>
                  </a:cubicBezTo>
                  <a:cubicBezTo>
                    <a:pt x="34" y="218"/>
                    <a:pt x="35" y="220"/>
                    <a:pt x="40" y="220"/>
                  </a:cubicBezTo>
                  <a:close/>
                  <a:moveTo>
                    <a:pt x="52" y="40"/>
                  </a:moveTo>
                  <a:lnTo>
                    <a:pt x="52" y="40"/>
                  </a:lnTo>
                  <a:cubicBezTo>
                    <a:pt x="46" y="40"/>
                    <a:pt x="38" y="23"/>
                    <a:pt x="38" y="19"/>
                  </a:cubicBezTo>
                  <a:cubicBezTo>
                    <a:pt x="38" y="13"/>
                    <a:pt x="48" y="0"/>
                    <a:pt x="54" y="0"/>
                  </a:cubicBezTo>
                  <a:cubicBezTo>
                    <a:pt x="59" y="0"/>
                    <a:pt x="67" y="17"/>
                    <a:pt x="67" y="21"/>
                  </a:cubicBezTo>
                  <a:cubicBezTo>
                    <a:pt x="67" y="27"/>
                    <a:pt x="57" y="40"/>
                    <a:pt x="52"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123"/>
            <p:cNvSpPr>
              <a:spLocks/>
            </p:cNvSpPr>
            <p:nvPr userDrawn="1"/>
          </p:nvSpPr>
          <p:spPr bwMode="auto">
            <a:xfrm>
              <a:off x="3634886" y="668735"/>
              <a:ext cx="86490" cy="80023"/>
            </a:xfrm>
            <a:custGeom>
              <a:avLst/>
              <a:gdLst>
                <a:gd name="T0" fmla="*/ 142 w 177"/>
                <a:gd name="T1" fmla="*/ 131 h 163"/>
                <a:gd name="T2" fmla="*/ 142 w 177"/>
                <a:gd name="T3" fmla="*/ 131 h 163"/>
                <a:gd name="T4" fmla="*/ 148 w 177"/>
                <a:gd name="T5" fmla="*/ 142 h 163"/>
                <a:gd name="T6" fmla="*/ 174 w 177"/>
                <a:gd name="T7" fmla="*/ 122 h 163"/>
                <a:gd name="T8" fmla="*/ 177 w 177"/>
                <a:gd name="T9" fmla="*/ 124 h 163"/>
                <a:gd name="T10" fmla="*/ 133 w 177"/>
                <a:gd name="T11" fmla="*/ 163 h 163"/>
                <a:gd name="T12" fmla="*/ 118 w 177"/>
                <a:gd name="T13" fmla="*/ 139 h 163"/>
                <a:gd name="T14" fmla="*/ 126 w 177"/>
                <a:gd name="T15" fmla="*/ 45 h 163"/>
                <a:gd name="T16" fmla="*/ 99 w 177"/>
                <a:gd name="T17" fmla="*/ 17 h 163"/>
                <a:gd name="T18" fmla="*/ 54 w 177"/>
                <a:gd name="T19" fmla="*/ 93 h 163"/>
                <a:gd name="T20" fmla="*/ 46 w 177"/>
                <a:gd name="T21" fmla="*/ 150 h 163"/>
                <a:gd name="T22" fmla="*/ 41 w 177"/>
                <a:gd name="T23" fmla="*/ 161 h 163"/>
                <a:gd name="T24" fmla="*/ 27 w 177"/>
                <a:gd name="T25" fmla="*/ 161 h 163"/>
                <a:gd name="T26" fmla="*/ 20 w 177"/>
                <a:gd name="T27" fmla="*/ 156 h 163"/>
                <a:gd name="T28" fmla="*/ 36 w 177"/>
                <a:gd name="T29" fmla="*/ 48 h 163"/>
                <a:gd name="T30" fmla="*/ 28 w 177"/>
                <a:gd name="T31" fmla="*/ 26 h 163"/>
                <a:gd name="T32" fmla="*/ 3 w 177"/>
                <a:gd name="T33" fmla="*/ 47 h 163"/>
                <a:gd name="T34" fmla="*/ 0 w 177"/>
                <a:gd name="T35" fmla="*/ 43 h 163"/>
                <a:gd name="T36" fmla="*/ 35 w 177"/>
                <a:gd name="T37" fmla="*/ 0 h 163"/>
                <a:gd name="T38" fmla="*/ 52 w 177"/>
                <a:gd name="T39" fmla="*/ 43 h 163"/>
                <a:gd name="T40" fmla="*/ 53 w 177"/>
                <a:gd name="T41" fmla="*/ 43 h 163"/>
                <a:gd name="T42" fmla="*/ 114 w 177"/>
                <a:gd name="T43" fmla="*/ 0 h 163"/>
                <a:gd name="T44" fmla="*/ 149 w 177"/>
                <a:gd name="T45" fmla="*/ 43 h 163"/>
                <a:gd name="T46" fmla="*/ 142 w 177"/>
                <a:gd name="T47" fmla="*/ 13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7" h="163">
                  <a:moveTo>
                    <a:pt x="142" y="131"/>
                  </a:moveTo>
                  <a:lnTo>
                    <a:pt x="142" y="131"/>
                  </a:lnTo>
                  <a:cubicBezTo>
                    <a:pt x="142" y="140"/>
                    <a:pt x="144" y="142"/>
                    <a:pt x="148" y="142"/>
                  </a:cubicBezTo>
                  <a:cubicBezTo>
                    <a:pt x="160" y="142"/>
                    <a:pt x="169" y="122"/>
                    <a:pt x="174" y="122"/>
                  </a:cubicBezTo>
                  <a:cubicBezTo>
                    <a:pt x="176" y="122"/>
                    <a:pt x="177" y="122"/>
                    <a:pt x="177" y="124"/>
                  </a:cubicBezTo>
                  <a:cubicBezTo>
                    <a:pt x="177" y="132"/>
                    <a:pt x="155" y="163"/>
                    <a:pt x="133" y="163"/>
                  </a:cubicBezTo>
                  <a:cubicBezTo>
                    <a:pt x="124" y="163"/>
                    <a:pt x="118" y="159"/>
                    <a:pt x="118" y="139"/>
                  </a:cubicBezTo>
                  <a:cubicBezTo>
                    <a:pt x="118" y="125"/>
                    <a:pt x="126" y="51"/>
                    <a:pt x="126" y="45"/>
                  </a:cubicBezTo>
                  <a:cubicBezTo>
                    <a:pt x="126" y="40"/>
                    <a:pt x="131" y="17"/>
                    <a:pt x="99" y="17"/>
                  </a:cubicBezTo>
                  <a:cubicBezTo>
                    <a:pt x="68" y="17"/>
                    <a:pt x="57" y="70"/>
                    <a:pt x="54" y="93"/>
                  </a:cubicBezTo>
                  <a:lnTo>
                    <a:pt x="46" y="150"/>
                  </a:lnTo>
                  <a:cubicBezTo>
                    <a:pt x="45" y="157"/>
                    <a:pt x="44" y="161"/>
                    <a:pt x="41" y="161"/>
                  </a:cubicBezTo>
                  <a:lnTo>
                    <a:pt x="27" y="161"/>
                  </a:lnTo>
                  <a:cubicBezTo>
                    <a:pt x="23" y="161"/>
                    <a:pt x="20" y="162"/>
                    <a:pt x="20" y="156"/>
                  </a:cubicBezTo>
                  <a:cubicBezTo>
                    <a:pt x="20" y="145"/>
                    <a:pt x="36" y="62"/>
                    <a:pt x="36" y="48"/>
                  </a:cubicBezTo>
                  <a:cubicBezTo>
                    <a:pt x="36" y="33"/>
                    <a:pt x="35" y="26"/>
                    <a:pt x="28" y="26"/>
                  </a:cubicBezTo>
                  <a:cubicBezTo>
                    <a:pt x="11" y="26"/>
                    <a:pt x="11" y="47"/>
                    <a:pt x="3" y="47"/>
                  </a:cubicBezTo>
                  <a:cubicBezTo>
                    <a:pt x="1" y="47"/>
                    <a:pt x="0" y="45"/>
                    <a:pt x="0" y="43"/>
                  </a:cubicBezTo>
                  <a:cubicBezTo>
                    <a:pt x="0" y="28"/>
                    <a:pt x="19" y="0"/>
                    <a:pt x="35" y="0"/>
                  </a:cubicBezTo>
                  <a:cubicBezTo>
                    <a:pt x="56" y="0"/>
                    <a:pt x="52" y="33"/>
                    <a:pt x="52" y="43"/>
                  </a:cubicBezTo>
                  <a:lnTo>
                    <a:pt x="53" y="43"/>
                  </a:lnTo>
                  <a:cubicBezTo>
                    <a:pt x="66" y="22"/>
                    <a:pt x="90" y="0"/>
                    <a:pt x="114" y="0"/>
                  </a:cubicBezTo>
                  <a:cubicBezTo>
                    <a:pt x="140" y="0"/>
                    <a:pt x="149" y="17"/>
                    <a:pt x="149" y="43"/>
                  </a:cubicBezTo>
                  <a:cubicBezTo>
                    <a:pt x="149" y="67"/>
                    <a:pt x="142" y="113"/>
                    <a:pt x="142" y="1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8" name="Freeform 124"/>
            <p:cNvSpPr>
              <a:spLocks noEditPoints="1"/>
            </p:cNvSpPr>
            <p:nvPr userDrawn="1"/>
          </p:nvSpPr>
          <p:spPr bwMode="auto">
            <a:xfrm>
              <a:off x="3732692" y="668735"/>
              <a:ext cx="77598" cy="115589"/>
            </a:xfrm>
            <a:custGeom>
              <a:avLst/>
              <a:gdLst>
                <a:gd name="T0" fmla="*/ 104 w 160"/>
                <a:gd name="T1" fmla="*/ 5 h 236"/>
                <a:gd name="T2" fmla="*/ 104 w 160"/>
                <a:gd name="T3" fmla="*/ 5 h 236"/>
                <a:gd name="T4" fmla="*/ 122 w 160"/>
                <a:gd name="T5" fmla="*/ 11 h 236"/>
                <a:gd name="T6" fmla="*/ 139 w 160"/>
                <a:gd name="T7" fmla="*/ 7 h 236"/>
                <a:gd name="T8" fmla="*/ 152 w 160"/>
                <a:gd name="T9" fmla="*/ 3 h 236"/>
                <a:gd name="T10" fmla="*/ 160 w 160"/>
                <a:gd name="T11" fmla="*/ 12 h 236"/>
                <a:gd name="T12" fmla="*/ 145 w 160"/>
                <a:gd name="T13" fmla="*/ 23 h 236"/>
                <a:gd name="T14" fmla="*/ 123 w 160"/>
                <a:gd name="T15" fmla="*/ 19 h 236"/>
                <a:gd name="T16" fmla="*/ 121 w 160"/>
                <a:gd name="T17" fmla="*/ 20 h 236"/>
                <a:gd name="T18" fmla="*/ 129 w 160"/>
                <a:gd name="T19" fmla="*/ 54 h 236"/>
                <a:gd name="T20" fmla="*/ 76 w 160"/>
                <a:gd name="T21" fmla="*/ 117 h 236"/>
                <a:gd name="T22" fmla="*/ 53 w 160"/>
                <a:gd name="T23" fmla="*/ 115 h 236"/>
                <a:gd name="T24" fmla="*/ 41 w 160"/>
                <a:gd name="T25" fmla="*/ 127 h 236"/>
                <a:gd name="T26" fmla="*/ 103 w 160"/>
                <a:gd name="T27" fmla="*/ 162 h 236"/>
                <a:gd name="T28" fmla="*/ 136 w 160"/>
                <a:gd name="T29" fmla="*/ 198 h 236"/>
                <a:gd name="T30" fmla="*/ 71 w 160"/>
                <a:gd name="T31" fmla="*/ 236 h 236"/>
                <a:gd name="T32" fmla="*/ 0 w 160"/>
                <a:gd name="T33" fmla="*/ 189 h 236"/>
                <a:gd name="T34" fmla="*/ 33 w 160"/>
                <a:gd name="T35" fmla="*/ 153 h 236"/>
                <a:gd name="T36" fmla="*/ 27 w 160"/>
                <a:gd name="T37" fmla="*/ 133 h 236"/>
                <a:gd name="T38" fmla="*/ 43 w 160"/>
                <a:gd name="T39" fmla="*/ 110 h 236"/>
                <a:gd name="T40" fmla="*/ 26 w 160"/>
                <a:gd name="T41" fmla="*/ 67 h 236"/>
                <a:gd name="T42" fmla="*/ 80 w 160"/>
                <a:gd name="T43" fmla="*/ 0 h 236"/>
                <a:gd name="T44" fmla="*/ 104 w 160"/>
                <a:gd name="T45" fmla="*/ 5 h 236"/>
                <a:gd name="T46" fmla="*/ 115 w 160"/>
                <a:gd name="T47" fmla="*/ 206 h 236"/>
                <a:gd name="T48" fmla="*/ 115 w 160"/>
                <a:gd name="T49" fmla="*/ 206 h 236"/>
                <a:gd name="T50" fmla="*/ 38 w 160"/>
                <a:gd name="T51" fmla="*/ 160 h 236"/>
                <a:gd name="T52" fmla="*/ 19 w 160"/>
                <a:gd name="T53" fmla="*/ 189 h 236"/>
                <a:gd name="T54" fmla="*/ 73 w 160"/>
                <a:gd name="T55" fmla="*/ 229 h 236"/>
                <a:gd name="T56" fmla="*/ 115 w 160"/>
                <a:gd name="T57" fmla="*/ 206 h 236"/>
                <a:gd name="T58" fmla="*/ 106 w 160"/>
                <a:gd name="T59" fmla="*/ 50 h 236"/>
                <a:gd name="T60" fmla="*/ 106 w 160"/>
                <a:gd name="T61" fmla="*/ 50 h 236"/>
                <a:gd name="T62" fmla="*/ 85 w 160"/>
                <a:gd name="T63" fmla="*/ 11 h 236"/>
                <a:gd name="T64" fmla="*/ 49 w 160"/>
                <a:gd name="T65" fmla="*/ 69 h 236"/>
                <a:gd name="T66" fmla="*/ 73 w 160"/>
                <a:gd name="T67" fmla="*/ 109 h 236"/>
                <a:gd name="T68" fmla="*/ 106 w 160"/>
                <a:gd name="T69" fmla="*/ 5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236">
                  <a:moveTo>
                    <a:pt x="104" y="5"/>
                  </a:moveTo>
                  <a:lnTo>
                    <a:pt x="104" y="5"/>
                  </a:lnTo>
                  <a:cubicBezTo>
                    <a:pt x="108" y="8"/>
                    <a:pt x="112" y="11"/>
                    <a:pt x="122" y="11"/>
                  </a:cubicBezTo>
                  <a:cubicBezTo>
                    <a:pt x="128" y="11"/>
                    <a:pt x="134" y="9"/>
                    <a:pt x="139" y="7"/>
                  </a:cubicBezTo>
                  <a:cubicBezTo>
                    <a:pt x="144" y="5"/>
                    <a:pt x="149" y="3"/>
                    <a:pt x="152" y="3"/>
                  </a:cubicBezTo>
                  <a:cubicBezTo>
                    <a:pt x="158" y="3"/>
                    <a:pt x="160" y="8"/>
                    <a:pt x="160" y="12"/>
                  </a:cubicBezTo>
                  <a:cubicBezTo>
                    <a:pt x="160" y="21"/>
                    <a:pt x="149" y="23"/>
                    <a:pt x="145" y="23"/>
                  </a:cubicBezTo>
                  <a:cubicBezTo>
                    <a:pt x="133" y="23"/>
                    <a:pt x="125" y="19"/>
                    <a:pt x="123" y="19"/>
                  </a:cubicBezTo>
                  <a:cubicBezTo>
                    <a:pt x="122" y="19"/>
                    <a:pt x="121" y="19"/>
                    <a:pt x="121" y="20"/>
                  </a:cubicBezTo>
                  <a:cubicBezTo>
                    <a:pt x="121" y="25"/>
                    <a:pt x="129" y="29"/>
                    <a:pt x="129" y="54"/>
                  </a:cubicBezTo>
                  <a:cubicBezTo>
                    <a:pt x="129" y="85"/>
                    <a:pt x="109" y="117"/>
                    <a:pt x="76" y="117"/>
                  </a:cubicBezTo>
                  <a:cubicBezTo>
                    <a:pt x="68" y="117"/>
                    <a:pt x="61" y="115"/>
                    <a:pt x="53" y="115"/>
                  </a:cubicBezTo>
                  <a:cubicBezTo>
                    <a:pt x="49" y="115"/>
                    <a:pt x="41" y="117"/>
                    <a:pt x="41" y="127"/>
                  </a:cubicBezTo>
                  <a:cubicBezTo>
                    <a:pt x="41" y="143"/>
                    <a:pt x="58" y="146"/>
                    <a:pt x="103" y="162"/>
                  </a:cubicBezTo>
                  <a:cubicBezTo>
                    <a:pt x="121" y="168"/>
                    <a:pt x="136" y="177"/>
                    <a:pt x="136" y="198"/>
                  </a:cubicBezTo>
                  <a:cubicBezTo>
                    <a:pt x="136" y="234"/>
                    <a:pt x="97" y="236"/>
                    <a:pt x="71" y="236"/>
                  </a:cubicBezTo>
                  <a:cubicBezTo>
                    <a:pt x="39" y="236"/>
                    <a:pt x="0" y="228"/>
                    <a:pt x="0" y="189"/>
                  </a:cubicBezTo>
                  <a:cubicBezTo>
                    <a:pt x="0" y="160"/>
                    <a:pt x="33" y="157"/>
                    <a:pt x="33" y="153"/>
                  </a:cubicBezTo>
                  <a:cubicBezTo>
                    <a:pt x="33" y="150"/>
                    <a:pt x="27" y="147"/>
                    <a:pt x="27" y="133"/>
                  </a:cubicBezTo>
                  <a:cubicBezTo>
                    <a:pt x="27" y="122"/>
                    <a:pt x="39" y="114"/>
                    <a:pt x="43" y="110"/>
                  </a:cubicBezTo>
                  <a:cubicBezTo>
                    <a:pt x="39" y="106"/>
                    <a:pt x="26" y="95"/>
                    <a:pt x="26" y="67"/>
                  </a:cubicBezTo>
                  <a:cubicBezTo>
                    <a:pt x="26" y="31"/>
                    <a:pt x="51" y="0"/>
                    <a:pt x="80" y="0"/>
                  </a:cubicBezTo>
                  <a:cubicBezTo>
                    <a:pt x="93" y="0"/>
                    <a:pt x="99" y="3"/>
                    <a:pt x="104" y="5"/>
                  </a:cubicBezTo>
                  <a:close/>
                  <a:moveTo>
                    <a:pt x="115" y="206"/>
                  </a:moveTo>
                  <a:lnTo>
                    <a:pt x="115" y="206"/>
                  </a:lnTo>
                  <a:cubicBezTo>
                    <a:pt x="115" y="180"/>
                    <a:pt x="48" y="170"/>
                    <a:pt x="38" y="160"/>
                  </a:cubicBezTo>
                  <a:cubicBezTo>
                    <a:pt x="23" y="164"/>
                    <a:pt x="19" y="174"/>
                    <a:pt x="19" y="189"/>
                  </a:cubicBezTo>
                  <a:cubicBezTo>
                    <a:pt x="19" y="219"/>
                    <a:pt x="48" y="229"/>
                    <a:pt x="73" y="229"/>
                  </a:cubicBezTo>
                  <a:cubicBezTo>
                    <a:pt x="109" y="229"/>
                    <a:pt x="115" y="212"/>
                    <a:pt x="115" y="206"/>
                  </a:cubicBezTo>
                  <a:close/>
                  <a:moveTo>
                    <a:pt x="106" y="50"/>
                  </a:moveTo>
                  <a:lnTo>
                    <a:pt x="106" y="50"/>
                  </a:lnTo>
                  <a:cubicBezTo>
                    <a:pt x="106" y="34"/>
                    <a:pt x="100" y="11"/>
                    <a:pt x="85" y="11"/>
                  </a:cubicBezTo>
                  <a:cubicBezTo>
                    <a:pt x="77" y="11"/>
                    <a:pt x="49" y="12"/>
                    <a:pt x="49" y="69"/>
                  </a:cubicBezTo>
                  <a:cubicBezTo>
                    <a:pt x="49" y="85"/>
                    <a:pt x="53" y="109"/>
                    <a:pt x="73" y="109"/>
                  </a:cubicBezTo>
                  <a:cubicBezTo>
                    <a:pt x="101" y="109"/>
                    <a:pt x="106" y="71"/>
                    <a:pt x="106" y="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9" name="Freeform 125"/>
            <p:cNvSpPr>
              <a:spLocks/>
            </p:cNvSpPr>
            <p:nvPr userDrawn="1"/>
          </p:nvSpPr>
          <p:spPr bwMode="auto">
            <a:xfrm>
              <a:off x="3880614" y="617811"/>
              <a:ext cx="118014" cy="132563"/>
            </a:xfrm>
            <a:custGeom>
              <a:avLst/>
              <a:gdLst>
                <a:gd name="T0" fmla="*/ 242 w 244"/>
                <a:gd name="T1" fmla="*/ 78 h 268"/>
                <a:gd name="T2" fmla="*/ 242 w 244"/>
                <a:gd name="T3" fmla="*/ 78 h 268"/>
                <a:gd name="T4" fmla="*/ 240 w 244"/>
                <a:gd name="T5" fmla="*/ 89 h 268"/>
                <a:gd name="T6" fmla="*/ 217 w 244"/>
                <a:gd name="T7" fmla="*/ 46 h 268"/>
                <a:gd name="T8" fmla="*/ 134 w 244"/>
                <a:gd name="T9" fmla="*/ 11 h 268"/>
                <a:gd name="T10" fmla="*/ 29 w 244"/>
                <a:gd name="T11" fmla="*/ 136 h 268"/>
                <a:gd name="T12" fmla="*/ 130 w 244"/>
                <a:gd name="T13" fmla="*/ 256 h 268"/>
                <a:gd name="T14" fmla="*/ 232 w 244"/>
                <a:gd name="T15" fmla="*/ 189 h 268"/>
                <a:gd name="T16" fmla="*/ 235 w 244"/>
                <a:gd name="T17" fmla="*/ 193 h 268"/>
                <a:gd name="T18" fmla="*/ 225 w 244"/>
                <a:gd name="T19" fmla="*/ 235 h 268"/>
                <a:gd name="T20" fmla="*/ 220 w 244"/>
                <a:gd name="T21" fmla="*/ 240 h 268"/>
                <a:gd name="T22" fmla="*/ 118 w 244"/>
                <a:gd name="T23" fmla="*/ 268 h 268"/>
                <a:gd name="T24" fmla="*/ 0 w 244"/>
                <a:gd name="T25" fmla="*/ 142 h 268"/>
                <a:gd name="T26" fmla="*/ 135 w 244"/>
                <a:gd name="T27" fmla="*/ 0 h 268"/>
                <a:gd name="T28" fmla="*/ 228 w 244"/>
                <a:gd name="T29" fmla="*/ 27 h 268"/>
                <a:gd name="T30" fmla="*/ 237 w 244"/>
                <a:gd name="T31" fmla="*/ 20 h 268"/>
                <a:gd name="T32" fmla="*/ 241 w 244"/>
                <a:gd name="T33" fmla="*/ 28 h 268"/>
                <a:gd name="T34" fmla="*/ 242 w 244"/>
                <a:gd name="T35" fmla="*/ 7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68">
                  <a:moveTo>
                    <a:pt x="242" y="78"/>
                  </a:moveTo>
                  <a:lnTo>
                    <a:pt x="242" y="78"/>
                  </a:lnTo>
                  <a:cubicBezTo>
                    <a:pt x="242" y="81"/>
                    <a:pt x="244" y="89"/>
                    <a:pt x="240" y="89"/>
                  </a:cubicBezTo>
                  <a:cubicBezTo>
                    <a:pt x="230" y="89"/>
                    <a:pt x="231" y="60"/>
                    <a:pt x="217" y="46"/>
                  </a:cubicBezTo>
                  <a:cubicBezTo>
                    <a:pt x="192" y="23"/>
                    <a:pt x="167" y="11"/>
                    <a:pt x="134" y="11"/>
                  </a:cubicBezTo>
                  <a:cubicBezTo>
                    <a:pt x="109" y="11"/>
                    <a:pt x="29" y="26"/>
                    <a:pt x="29" y="136"/>
                  </a:cubicBezTo>
                  <a:cubicBezTo>
                    <a:pt x="29" y="192"/>
                    <a:pt x="60" y="256"/>
                    <a:pt x="130" y="256"/>
                  </a:cubicBezTo>
                  <a:cubicBezTo>
                    <a:pt x="209" y="256"/>
                    <a:pt x="223" y="189"/>
                    <a:pt x="232" y="189"/>
                  </a:cubicBezTo>
                  <a:cubicBezTo>
                    <a:pt x="235" y="189"/>
                    <a:pt x="235" y="191"/>
                    <a:pt x="235" y="193"/>
                  </a:cubicBezTo>
                  <a:cubicBezTo>
                    <a:pt x="235" y="202"/>
                    <a:pt x="228" y="220"/>
                    <a:pt x="225" y="235"/>
                  </a:cubicBezTo>
                  <a:cubicBezTo>
                    <a:pt x="225" y="237"/>
                    <a:pt x="222" y="239"/>
                    <a:pt x="220" y="240"/>
                  </a:cubicBezTo>
                  <a:cubicBezTo>
                    <a:pt x="208" y="246"/>
                    <a:pt x="183" y="268"/>
                    <a:pt x="118" y="268"/>
                  </a:cubicBezTo>
                  <a:cubicBezTo>
                    <a:pt x="42" y="268"/>
                    <a:pt x="0" y="216"/>
                    <a:pt x="0" y="142"/>
                  </a:cubicBezTo>
                  <a:cubicBezTo>
                    <a:pt x="0" y="65"/>
                    <a:pt x="56" y="0"/>
                    <a:pt x="135" y="0"/>
                  </a:cubicBezTo>
                  <a:cubicBezTo>
                    <a:pt x="189" y="0"/>
                    <a:pt x="218" y="27"/>
                    <a:pt x="228" y="27"/>
                  </a:cubicBezTo>
                  <a:cubicBezTo>
                    <a:pt x="233" y="27"/>
                    <a:pt x="234" y="20"/>
                    <a:pt x="237" y="20"/>
                  </a:cubicBezTo>
                  <a:cubicBezTo>
                    <a:pt x="241" y="20"/>
                    <a:pt x="241" y="24"/>
                    <a:pt x="241" y="28"/>
                  </a:cubicBezTo>
                  <a:lnTo>
                    <a:pt x="242" y="7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0" name="Freeform 126"/>
            <p:cNvSpPr>
              <a:spLocks noEditPoints="1"/>
            </p:cNvSpPr>
            <p:nvPr userDrawn="1"/>
          </p:nvSpPr>
          <p:spPr bwMode="auto">
            <a:xfrm>
              <a:off x="4019644" y="668735"/>
              <a:ext cx="59007" cy="81639"/>
            </a:xfrm>
            <a:custGeom>
              <a:avLst/>
              <a:gdLst>
                <a:gd name="T0" fmla="*/ 88 w 121"/>
                <a:gd name="T1" fmla="*/ 0 h 166"/>
                <a:gd name="T2" fmla="*/ 88 w 121"/>
                <a:gd name="T3" fmla="*/ 0 h 166"/>
                <a:gd name="T4" fmla="*/ 121 w 121"/>
                <a:gd name="T5" fmla="*/ 31 h 166"/>
                <a:gd name="T6" fmla="*/ 34 w 121"/>
                <a:gd name="T7" fmla="*/ 85 h 166"/>
                <a:gd name="T8" fmla="*/ 24 w 121"/>
                <a:gd name="T9" fmla="*/ 95 h 166"/>
                <a:gd name="T10" fmla="*/ 71 w 121"/>
                <a:gd name="T11" fmla="*/ 146 h 166"/>
                <a:gd name="T12" fmla="*/ 116 w 121"/>
                <a:gd name="T13" fmla="*/ 129 h 166"/>
                <a:gd name="T14" fmla="*/ 120 w 121"/>
                <a:gd name="T15" fmla="*/ 133 h 166"/>
                <a:gd name="T16" fmla="*/ 53 w 121"/>
                <a:gd name="T17" fmla="*/ 166 h 166"/>
                <a:gd name="T18" fmla="*/ 0 w 121"/>
                <a:gd name="T19" fmla="*/ 110 h 166"/>
                <a:gd name="T20" fmla="*/ 88 w 121"/>
                <a:gd name="T21" fmla="*/ 0 h 166"/>
                <a:gd name="T22" fmla="*/ 26 w 121"/>
                <a:gd name="T23" fmla="*/ 74 h 166"/>
                <a:gd name="T24" fmla="*/ 26 w 121"/>
                <a:gd name="T25" fmla="*/ 74 h 166"/>
                <a:gd name="T26" fmla="*/ 35 w 121"/>
                <a:gd name="T27" fmla="*/ 77 h 166"/>
                <a:gd name="T28" fmla="*/ 98 w 121"/>
                <a:gd name="T29" fmla="*/ 31 h 166"/>
                <a:gd name="T30" fmla="*/ 79 w 121"/>
                <a:gd name="T31" fmla="*/ 12 h 166"/>
                <a:gd name="T32" fmla="*/ 26 w 121"/>
                <a:gd name="T33" fmla="*/ 7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166">
                  <a:moveTo>
                    <a:pt x="88" y="0"/>
                  </a:moveTo>
                  <a:lnTo>
                    <a:pt x="88" y="0"/>
                  </a:lnTo>
                  <a:cubicBezTo>
                    <a:pt x="102" y="0"/>
                    <a:pt x="121" y="6"/>
                    <a:pt x="121" y="31"/>
                  </a:cubicBezTo>
                  <a:cubicBezTo>
                    <a:pt x="121" y="71"/>
                    <a:pt x="63" y="85"/>
                    <a:pt x="34" y="85"/>
                  </a:cubicBezTo>
                  <a:cubicBezTo>
                    <a:pt x="25" y="85"/>
                    <a:pt x="24" y="85"/>
                    <a:pt x="24" y="95"/>
                  </a:cubicBezTo>
                  <a:cubicBezTo>
                    <a:pt x="24" y="134"/>
                    <a:pt x="43" y="146"/>
                    <a:pt x="71" y="146"/>
                  </a:cubicBezTo>
                  <a:cubicBezTo>
                    <a:pt x="101" y="146"/>
                    <a:pt x="108" y="129"/>
                    <a:pt x="116" y="129"/>
                  </a:cubicBezTo>
                  <a:cubicBezTo>
                    <a:pt x="119" y="129"/>
                    <a:pt x="120" y="130"/>
                    <a:pt x="120" y="133"/>
                  </a:cubicBezTo>
                  <a:cubicBezTo>
                    <a:pt x="120" y="138"/>
                    <a:pt x="92" y="166"/>
                    <a:pt x="53" y="166"/>
                  </a:cubicBezTo>
                  <a:cubicBezTo>
                    <a:pt x="20" y="166"/>
                    <a:pt x="0" y="142"/>
                    <a:pt x="0" y="110"/>
                  </a:cubicBezTo>
                  <a:cubicBezTo>
                    <a:pt x="0" y="54"/>
                    <a:pt x="47" y="0"/>
                    <a:pt x="88" y="0"/>
                  </a:cubicBezTo>
                  <a:close/>
                  <a:moveTo>
                    <a:pt x="26" y="74"/>
                  </a:moveTo>
                  <a:lnTo>
                    <a:pt x="26" y="74"/>
                  </a:lnTo>
                  <a:cubicBezTo>
                    <a:pt x="26" y="76"/>
                    <a:pt x="29" y="77"/>
                    <a:pt x="35" y="77"/>
                  </a:cubicBezTo>
                  <a:cubicBezTo>
                    <a:pt x="55" y="77"/>
                    <a:pt x="98" y="63"/>
                    <a:pt x="98" y="31"/>
                  </a:cubicBezTo>
                  <a:cubicBezTo>
                    <a:pt x="98" y="19"/>
                    <a:pt x="91" y="12"/>
                    <a:pt x="79" y="12"/>
                  </a:cubicBezTo>
                  <a:cubicBezTo>
                    <a:pt x="48" y="12"/>
                    <a:pt x="26" y="61"/>
                    <a:pt x="26" y="7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1" name="Freeform 127"/>
            <p:cNvSpPr>
              <a:spLocks/>
            </p:cNvSpPr>
            <p:nvPr userDrawn="1"/>
          </p:nvSpPr>
          <p:spPr bwMode="auto">
            <a:xfrm>
              <a:off x="4101283" y="668735"/>
              <a:ext cx="86490" cy="80023"/>
            </a:xfrm>
            <a:custGeom>
              <a:avLst/>
              <a:gdLst>
                <a:gd name="T0" fmla="*/ 142 w 178"/>
                <a:gd name="T1" fmla="*/ 131 h 163"/>
                <a:gd name="T2" fmla="*/ 142 w 178"/>
                <a:gd name="T3" fmla="*/ 131 h 163"/>
                <a:gd name="T4" fmla="*/ 148 w 178"/>
                <a:gd name="T5" fmla="*/ 142 h 163"/>
                <a:gd name="T6" fmla="*/ 174 w 178"/>
                <a:gd name="T7" fmla="*/ 122 h 163"/>
                <a:gd name="T8" fmla="*/ 178 w 178"/>
                <a:gd name="T9" fmla="*/ 124 h 163"/>
                <a:gd name="T10" fmla="*/ 134 w 178"/>
                <a:gd name="T11" fmla="*/ 163 h 163"/>
                <a:gd name="T12" fmla="*/ 118 w 178"/>
                <a:gd name="T13" fmla="*/ 139 h 163"/>
                <a:gd name="T14" fmla="*/ 126 w 178"/>
                <a:gd name="T15" fmla="*/ 45 h 163"/>
                <a:gd name="T16" fmla="*/ 99 w 178"/>
                <a:gd name="T17" fmla="*/ 17 h 163"/>
                <a:gd name="T18" fmla="*/ 54 w 178"/>
                <a:gd name="T19" fmla="*/ 93 h 163"/>
                <a:gd name="T20" fmla="*/ 46 w 178"/>
                <a:gd name="T21" fmla="*/ 150 h 163"/>
                <a:gd name="T22" fmla="*/ 41 w 178"/>
                <a:gd name="T23" fmla="*/ 161 h 163"/>
                <a:gd name="T24" fmla="*/ 27 w 178"/>
                <a:gd name="T25" fmla="*/ 161 h 163"/>
                <a:gd name="T26" fmla="*/ 20 w 178"/>
                <a:gd name="T27" fmla="*/ 156 h 163"/>
                <a:gd name="T28" fmla="*/ 36 w 178"/>
                <a:gd name="T29" fmla="*/ 48 h 163"/>
                <a:gd name="T30" fmla="*/ 28 w 178"/>
                <a:gd name="T31" fmla="*/ 26 h 163"/>
                <a:gd name="T32" fmla="*/ 3 w 178"/>
                <a:gd name="T33" fmla="*/ 47 h 163"/>
                <a:gd name="T34" fmla="*/ 0 w 178"/>
                <a:gd name="T35" fmla="*/ 43 h 163"/>
                <a:gd name="T36" fmla="*/ 35 w 178"/>
                <a:gd name="T37" fmla="*/ 0 h 163"/>
                <a:gd name="T38" fmla="*/ 52 w 178"/>
                <a:gd name="T39" fmla="*/ 43 h 163"/>
                <a:gd name="T40" fmla="*/ 53 w 178"/>
                <a:gd name="T41" fmla="*/ 43 h 163"/>
                <a:gd name="T42" fmla="*/ 114 w 178"/>
                <a:gd name="T43" fmla="*/ 0 h 163"/>
                <a:gd name="T44" fmla="*/ 149 w 178"/>
                <a:gd name="T45" fmla="*/ 43 h 163"/>
                <a:gd name="T46" fmla="*/ 142 w 178"/>
                <a:gd name="T47" fmla="*/ 13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8" h="163">
                  <a:moveTo>
                    <a:pt x="142" y="131"/>
                  </a:moveTo>
                  <a:lnTo>
                    <a:pt x="142" y="131"/>
                  </a:lnTo>
                  <a:cubicBezTo>
                    <a:pt x="142" y="140"/>
                    <a:pt x="144" y="142"/>
                    <a:pt x="148" y="142"/>
                  </a:cubicBezTo>
                  <a:cubicBezTo>
                    <a:pt x="160" y="142"/>
                    <a:pt x="169" y="122"/>
                    <a:pt x="174" y="122"/>
                  </a:cubicBezTo>
                  <a:cubicBezTo>
                    <a:pt x="176" y="122"/>
                    <a:pt x="178" y="122"/>
                    <a:pt x="178" y="124"/>
                  </a:cubicBezTo>
                  <a:cubicBezTo>
                    <a:pt x="178" y="132"/>
                    <a:pt x="155" y="163"/>
                    <a:pt x="134" y="163"/>
                  </a:cubicBezTo>
                  <a:cubicBezTo>
                    <a:pt x="124" y="163"/>
                    <a:pt x="118" y="159"/>
                    <a:pt x="118" y="139"/>
                  </a:cubicBezTo>
                  <a:cubicBezTo>
                    <a:pt x="118" y="125"/>
                    <a:pt x="126" y="51"/>
                    <a:pt x="126" y="45"/>
                  </a:cubicBezTo>
                  <a:cubicBezTo>
                    <a:pt x="126" y="40"/>
                    <a:pt x="131" y="17"/>
                    <a:pt x="99" y="17"/>
                  </a:cubicBezTo>
                  <a:cubicBezTo>
                    <a:pt x="69" y="17"/>
                    <a:pt x="57" y="70"/>
                    <a:pt x="54" y="93"/>
                  </a:cubicBezTo>
                  <a:lnTo>
                    <a:pt x="46" y="150"/>
                  </a:lnTo>
                  <a:cubicBezTo>
                    <a:pt x="45" y="157"/>
                    <a:pt x="45" y="161"/>
                    <a:pt x="41" y="161"/>
                  </a:cubicBezTo>
                  <a:lnTo>
                    <a:pt x="27" y="161"/>
                  </a:lnTo>
                  <a:cubicBezTo>
                    <a:pt x="23" y="161"/>
                    <a:pt x="20" y="162"/>
                    <a:pt x="20" y="156"/>
                  </a:cubicBezTo>
                  <a:cubicBezTo>
                    <a:pt x="20" y="145"/>
                    <a:pt x="36" y="62"/>
                    <a:pt x="36" y="48"/>
                  </a:cubicBezTo>
                  <a:cubicBezTo>
                    <a:pt x="36" y="33"/>
                    <a:pt x="35" y="26"/>
                    <a:pt x="28" y="26"/>
                  </a:cubicBezTo>
                  <a:cubicBezTo>
                    <a:pt x="11" y="26"/>
                    <a:pt x="11" y="47"/>
                    <a:pt x="3" y="47"/>
                  </a:cubicBezTo>
                  <a:cubicBezTo>
                    <a:pt x="1" y="47"/>
                    <a:pt x="0" y="45"/>
                    <a:pt x="0" y="43"/>
                  </a:cubicBezTo>
                  <a:cubicBezTo>
                    <a:pt x="0" y="28"/>
                    <a:pt x="19" y="0"/>
                    <a:pt x="35" y="0"/>
                  </a:cubicBezTo>
                  <a:cubicBezTo>
                    <a:pt x="56" y="0"/>
                    <a:pt x="52" y="33"/>
                    <a:pt x="52" y="43"/>
                  </a:cubicBezTo>
                  <a:lnTo>
                    <a:pt x="53" y="43"/>
                  </a:lnTo>
                  <a:cubicBezTo>
                    <a:pt x="66" y="22"/>
                    <a:pt x="90" y="0"/>
                    <a:pt x="114" y="0"/>
                  </a:cubicBezTo>
                  <a:cubicBezTo>
                    <a:pt x="140" y="0"/>
                    <a:pt x="149" y="17"/>
                    <a:pt x="149" y="43"/>
                  </a:cubicBezTo>
                  <a:cubicBezTo>
                    <a:pt x="149" y="67"/>
                    <a:pt x="142" y="113"/>
                    <a:pt x="142" y="1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2" name="Freeform 128"/>
            <p:cNvSpPr>
              <a:spLocks/>
            </p:cNvSpPr>
            <p:nvPr userDrawn="1"/>
          </p:nvSpPr>
          <p:spPr bwMode="auto">
            <a:xfrm>
              <a:off x="4208789" y="654994"/>
              <a:ext cx="41224" cy="95381"/>
            </a:xfrm>
            <a:custGeom>
              <a:avLst/>
              <a:gdLst>
                <a:gd name="T0" fmla="*/ 75 w 86"/>
                <a:gd name="T1" fmla="*/ 36 h 194"/>
                <a:gd name="T2" fmla="*/ 75 w 86"/>
                <a:gd name="T3" fmla="*/ 36 h 194"/>
                <a:gd name="T4" fmla="*/ 86 w 86"/>
                <a:gd name="T5" fmla="*/ 43 h 194"/>
                <a:gd name="T6" fmla="*/ 75 w 86"/>
                <a:gd name="T7" fmla="*/ 50 h 194"/>
                <a:gd name="T8" fmla="*/ 47 w 86"/>
                <a:gd name="T9" fmla="*/ 50 h 194"/>
                <a:gd name="T10" fmla="*/ 30 w 86"/>
                <a:gd name="T11" fmla="*/ 151 h 194"/>
                <a:gd name="T12" fmla="*/ 45 w 86"/>
                <a:gd name="T13" fmla="*/ 170 h 194"/>
                <a:gd name="T14" fmla="*/ 80 w 86"/>
                <a:gd name="T15" fmla="*/ 149 h 194"/>
                <a:gd name="T16" fmla="*/ 84 w 86"/>
                <a:gd name="T17" fmla="*/ 153 h 194"/>
                <a:gd name="T18" fmla="*/ 29 w 86"/>
                <a:gd name="T19" fmla="*/ 194 h 194"/>
                <a:gd name="T20" fmla="*/ 6 w 86"/>
                <a:gd name="T21" fmla="*/ 160 h 194"/>
                <a:gd name="T22" fmla="*/ 20 w 86"/>
                <a:gd name="T23" fmla="*/ 54 h 194"/>
                <a:gd name="T24" fmla="*/ 0 w 86"/>
                <a:gd name="T25" fmla="*/ 45 h 194"/>
                <a:gd name="T26" fmla="*/ 16 w 86"/>
                <a:gd name="T27" fmla="*/ 33 h 194"/>
                <a:gd name="T28" fmla="*/ 51 w 86"/>
                <a:gd name="T29" fmla="*/ 0 h 194"/>
                <a:gd name="T30" fmla="*/ 55 w 86"/>
                <a:gd name="T31" fmla="*/ 4 h 194"/>
                <a:gd name="T32" fmla="*/ 53 w 86"/>
                <a:gd name="T33" fmla="*/ 13 h 194"/>
                <a:gd name="T34" fmla="*/ 48 w 86"/>
                <a:gd name="T35" fmla="*/ 36 h 194"/>
                <a:gd name="T36" fmla="*/ 75 w 86"/>
                <a:gd name="T37" fmla="*/ 3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94">
                  <a:moveTo>
                    <a:pt x="75" y="36"/>
                  </a:moveTo>
                  <a:lnTo>
                    <a:pt x="75" y="36"/>
                  </a:lnTo>
                  <a:cubicBezTo>
                    <a:pt x="80" y="36"/>
                    <a:pt x="86" y="35"/>
                    <a:pt x="86" y="43"/>
                  </a:cubicBezTo>
                  <a:cubicBezTo>
                    <a:pt x="86" y="51"/>
                    <a:pt x="80" y="50"/>
                    <a:pt x="75" y="50"/>
                  </a:cubicBezTo>
                  <a:lnTo>
                    <a:pt x="47" y="50"/>
                  </a:lnTo>
                  <a:cubicBezTo>
                    <a:pt x="44" y="50"/>
                    <a:pt x="30" y="143"/>
                    <a:pt x="30" y="151"/>
                  </a:cubicBezTo>
                  <a:cubicBezTo>
                    <a:pt x="30" y="158"/>
                    <a:pt x="31" y="170"/>
                    <a:pt x="45" y="170"/>
                  </a:cubicBezTo>
                  <a:cubicBezTo>
                    <a:pt x="65" y="170"/>
                    <a:pt x="73" y="149"/>
                    <a:pt x="80" y="149"/>
                  </a:cubicBezTo>
                  <a:cubicBezTo>
                    <a:pt x="84" y="149"/>
                    <a:pt x="84" y="151"/>
                    <a:pt x="84" y="153"/>
                  </a:cubicBezTo>
                  <a:cubicBezTo>
                    <a:pt x="84" y="157"/>
                    <a:pt x="57" y="194"/>
                    <a:pt x="29" y="194"/>
                  </a:cubicBezTo>
                  <a:cubicBezTo>
                    <a:pt x="10" y="194"/>
                    <a:pt x="6" y="175"/>
                    <a:pt x="6" y="160"/>
                  </a:cubicBezTo>
                  <a:cubicBezTo>
                    <a:pt x="6" y="140"/>
                    <a:pt x="20" y="61"/>
                    <a:pt x="20" y="54"/>
                  </a:cubicBezTo>
                  <a:cubicBezTo>
                    <a:pt x="20" y="44"/>
                    <a:pt x="0" y="54"/>
                    <a:pt x="0" y="45"/>
                  </a:cubicBezTo>
                  <a:cubicBezTo>
                    <a:pt x="0" y="43"/>
                    <a:pt x="2" y="40"/>
                    <a:pt x="16" y="33"/>
                  </a:cubicBezTo>
                  <a:cubicBezTo>
                    <a:pt x="37" y="22"/>
                    <a:pt x="44" y="0"/>
                    <a:pt x="51" y="0"/>
                  </a:cubicBezTo>
                  <a:cubicBezTo>
                    <a:pt x="53" y="0"/>
                    <a:pt x="55" y="0"/>
                    <a:pt x="55" y="4"/>
                  </a:cubicBezTo>
                  <a:cubicBezTo>
                    <a:pt x="55" y="5"/>
                    <a:pt x="54" y="10"/>
                    <a:pt x="53" y="13"/>
                  </a:cubicBezTo>
                  <a:lnTo>
                    <a:pt x="48" y="36"/>
                  </a:lnTo>
                  <a:lnTo>
                    <a:pt x="75" y="3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3" name="Freeform 129"/>
            <p:cNvSpPr>
              <a:spLocks noEditPoints="1"/>
            </p:cNvSpPr>
            <p:nvPr userDrawn="1"/>
          </p:nvSpPr>
          <p:spPr bwMode="auto">
            <a:xfrm>
              <a:off x="4270221" y="668735"/>
              <a:ext cx="58199" cy="81639"/>
            </a:xfrm>
            <a:custGeom>
              <a:avLst/>
              <a:gdLst>
                <a:gd name="T0" fmla="*/ 87 w 120"/>
                <a:gd name="T1" fmla="*/ 0 h 166"/>
                <a:gd name="T2" fmla="*/ 87 w 120"/>
                <a:gd name="T3" fmla="*/ 0 h 166"/>
                <a:gd name="T4" fmla="*/ 120 w 120"/>
                <a:gd name="T5" fmla="*/ 31 h 166"/>
                <a:gd name="T6" fmla="*/ 34 w 120"/>
                <a:gd name="T7" fmla="*/ 85 h 166"/>
                <a:gd name="T8" fmla="*/ 23 w 120"/>
                <a:gd name="T9" fmla="*/ 95 h 166"/>
                <a:gd name="T10" fmla="*/ 70 w 120"/>
                <a:gd name="T11" fmla="*/ 146 h 166"/>
                <a:gd name="T12" fmla="*/ 115 w 120"/>
                <a:gd name="T13" fmla="*/ 129 h 166"/>
                <a:gd name="T14" fmla="*/ 119 w 120"/>
                <a:gd name="T15" fmla="*/ 133 h 166"/>
                <a:gd name="T16" fmla="*/ 52 w 120"/>
                <a:gd name="T17" fmla="*/ 166 h 166"/>
                <a:gd name="T18" fmla="*/ 0 w 120"/>
                <a:gd name="T19" fmla="*/ 110 h 166"/>
                <a:gd name="T20" fmla="*/ 87 w 120"/>
                <a:gd name="T21" fmla="*/ 0 h 166"/>
                <a:gd name="T22" fmla="*/ 25 w 120"/>
                <a:gd name="T23" fmla="*/ 74 h 166"/>
                <a:gd name="T24" fmla="*/ 25 w 120"/>
                <a:gd name="T25" fmla="*/ 74 h 166"/>
                <a:gd name="T26" fmla="*/ 34 w 120"/>
                <a:gd name="T27" fmla="*/ 77 h 166"/>
                <a:gd name="T28" fmla="*/ 97 w 120"/>
                <a:gd name="T29" fmla="*/ 31 h 166"/>
                <a:gd name="T30" fmla="*/ 78 w 120"/>
                <a:gd name="T31" fmla="*/ 12 h 166"/>
                <a:gd name="T32" fmla="*/ 25 w 120"/>
                <a:gd name="T33" fmla="*/ 7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166">
                  <a:moveTo>
                    <a:pt x="87" y="0"/>
                  </a:moveTo>
                  <a:lnTo>
                    <a:pt x="87" y="0"/>
                  </a:lnTo>
                  <a:cubicBezTo>
                    <a:pt x="101" y="0"/>
                    <a:pt x="120" y="6"/>
                    <a:pt x="120" y="31"/>
                  </a:cubicBezTo>
                  <a:cubicBezTo>
                    <a:pt x="120" y="71"/>
                    <a:pt x="62" y="85"/>
                    <a:pt x="34" y="85"/>
                  </a:cubicBezTo>
                  <a:cubicBezTo>
                    <a:pt x="24" y="85"/>
                    <a:pt x="23" y="85"/>
                    <a:pt x="23" y="95"/>
                  </a:cubicBezTo>
                  <a:cubicBezTo>
                    <a:pt x="23" y="134"/>
                    <a:pt x="42" y="146"/>
                    <a:pt x="70" y="146"/>
                  </a:cubicBezTo>
                  <a:cubicBezTo>
                    <a:pt x="100" y="146"/>
                    <a:pt x="107" y="129"/>
                    <a:pt x="115" y="129"/>
                  </a:cubicBezTo>
                  <a:cubicBezTo>
                    <a:pt x="118" y="129"/>
                    <a:pt x="119" y="130"/>
                    <a:pt x="119" y="133"/>
                  </a:cubicBezTo>
                  <a:cubicBezTo>
                    <a:pt x="119" y="138"/>
                    <a:pt x="91" y="166"/>
                    <a:pt x="52" y="166"/>
                  </a:cubicBezTo>
                  <a:cubicBezTo>
                    <a:pt x="19" y="166"/>
                    <a:pt x="0" y="142"/>
                    <a:pt x="0" y="110"/>
                  </a:cubicBezTo>
                  <a:cubicBezTo>
                    <a:pt x="0" y="54"/>
                    <a:pt x="46" y="0"/>
                    <a:pt x="87" y="0"/>
                  </a:cubicBezTo>
                  <a:close/>
                  <a:moveTo>
                    <a:pt x="25" y="74"/>
                  </a:moveTo>
                  <a:lnTo>
                    <a:pt x="25" y="74"/>
                  </a:lnTo>
                  <a:cubicBezTo>
                    <a:pt x="25" y="76"/>
                    <a:pt x="28" y="77"/>
                    <a:pt x="34" y="77"/>
                  </a:cubicBezTo>
                  <a:cubicBezTo>
                    <a:pt x="54" y="77"/>
                    <a:pt x="97" y="63"/>
                    <a:pt x="97" y="31"/>
                  </a:cubicBezTo>
                  <a:cubicBezTo>
                    <a:pt x="97" y="19"/>
                    <a:pt x="90" y="12"/>
                    <a:pt x="78" y="12"/>
                  </a:cubicBezTo>
                  <a:cubicBezTo>
                    <a:pt x="47" y="12"/>
                    <a:pt x="25" y="61"/>
                    <a:pt x="25" y="7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4" name="Freeform 130"/>
            <p:cNvSpPr>
              <a:spLocks/>
            </p:cNvSpPr>
            <p:nvPr userDrawn="1"/>
          </p:nvSpPr>
          <p:spPr bwMode="auto">
            <a:xfrm>
              <a:off x="4350244" y="668735"/>
              <a:ext cx="59007" cy="79215"/>
            </a:xfrm>
            <a:custGeom>
              <a:avLst/>
              <a:gdLst>
                <a:gd name="T0" fmla="*/ 121 w 121"/>
                <a:gd name="T1" fmla="*/ 11 h 162"/>
                <a:gd name="T2" fmla="*/ 121 w 121"/>
                <a:gd name="T3" fmla="*/ 11 h 162"/>
                <a:gd name="T4" fmla="*/ 108 w 121"/>
                <a:gd name="T5" fmla="*/ 40 h 162"/>
                <a:gd name="T6" fmla="*/ 89 w 121"/>
                <a:gd name="T7" fmla="*/ 23 h 162"/>
                <a:gd name="T8" fmla="*/ 63 w 121"/>
                <a:gd name="T9" fmla="*/ 75 h 162"/>
                <a:gd name="T10" fmla="*/ 52 w 121"/>
                <a:gd name="T11" fmla="*/ 150 h 162"/>
                <a:gd name="T12" fmla="*/ 47 w 121"/>
                <a:gd name="T13" fmla="*/ 161 h 162"/>
                <a:gd name="T14" fmla="*/ 33 w 121"/>
                <a:gd name="T15" fmla="*/ 161 h 162"/>
                <a:gd name="T16" fmla="*/ 26 w 121"/>
                <a:gd name="T17" fmla="*/ 156 h 162"/>
                <a:gd name="T18" fmla="*/ 40 w 121"/>
                <a:gd name="T19" fmla="*/ 61 h 162"/>
                <a:gd name="T20" fmla="*/ 25 w 121"/>
                <a:gd name="T21" fmla="*/ 28 h 162"/>
                <a:gd name="T22" fmla="*/ 2 w 121"/>
                <a:gd name="T23" fmla="*/ 57 h 162"/>
                <a:gd name="T24" fmla="*/ 0 w 121"/>
                <a:gd name="T25" fmla="*/ 50 h 162"/>
                <a:gd name="T26" fmla="*/ 31 w 121"/>
                <a:gd name="T27" fmla="*/ 0 h 162"/>
                <a:gd name="T28" fmla="*/ 56 w 121"/>
                <a:gd name="T29" fmla="*/ 41 h 162"/>
                <a:gd name="T30" fmla="*/ 104 w 121"/>
                <a:gd name="T31" fmla="*/ 0 h 162"/>
                <a:gd name="T32" fmla="*/ 121 w 121"/>
                <a:gd name="T33" fmla="*/ 1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162">
                  <a:moveTo>
                    <a:pt x="121" y="11"/>
                  </a:moveTo>
                  <a:lnTo>
                    <a:pt x="121" y="11"/>
                  </a:lnTo>
                  <a:cubicBezTo>
                    <a:pt x="121" y="14"/>
                    <a:pt x="115" y="40"/>
                    <a:pt x="108" y="40"/>
                  </a:cubicBezTo>
                  <a:cubicBezTo>
                    <a:pt x="104" y="40"/>
                    <a:pt x="103" y="23"/>
                    <a:pt x="89" y="23"/>
                  </a:cubicBezTo>
                  <a:cubicBezTo>
                    <a:pt x="71" y="23"/>
                    <a:pt x="65" y="61"/>
                    <a:pt x="63" y="75"/>
                  </a:cubicBezTo>
                  <a:lnTo>
                    <a:pt x="52" y="150"/>
                  </a:lnTo>
                  <a:cubicBezTo>
                    <a:pt x="51" y="157"/>
                    <a:pt x="50" y="161"/>
                    <a:pt x="47" y="161"/>
                  </a:cubicBezTo>
                  <a:lnTo>
                    <a:pt x="33" y="161"/>
                  </a:lnTo>
                  <a:cubicBezTo>
                    <a:pt x="29" y="161"/>
                    <a:pt x="26" y="162"/>
                    <a:pt x="26" y="156"/>
                  </a:cubicBezTo>
                  <a:cubicBezTo>
                    <a:pt x="39" y="79"/>
                    <a:pt x="40" y="71"/>
                    <a:pt x="40" y="61"/>
                  </a:cubicBezTo>
                  <a:cubicBezTo>
                    <a:pt x="40" y="51"/>
                    <a:pt x="40" y="28"/>
                    <a:pt x="25" y="28"/>
                  </a:cubicBezTo>
                  <a:cubicBezTo>
                    <a:pt x="12" y="28"/>
                    <a:pt x="11" y="57"/>
                    <a:pt x="2" y="57"/>
                  </a:cubicBezTo>
                  <a:cubicBezTo>
                    <a:pt x="0" y="57"/>
                    <a:pt x="0" y="55"/>
                    <a:pt x="0" y="50"/>
                  </a:cubicBezTo>
                  <a:cubicBezTo>
                    <a:pt x="0" y="38"/>
                    <a:pt x="13" y="0"/>
                    <a:pt x="31" y="0"/>
                  </a:cubicBezTo>
                  <a:cubicBezTo>
                    <a:pt x="41" y="0"/>
                    <a:pt x="54" y="13"/>
                    <a:pt x="56" y="41"/>
                  </a:cubicBezTo>
                  <a:cubicBezTo>
                    <a:pt x="62" y="34"/>
                    <a:pt x="83" y="0"/>
                    <a:pt x="104" y="0"/>
                  </a:cubicBezTo>
                  <a:cubicBezTo>
                    <a:pt x="108" y="0"/>
                    <a:pt x="121" y="4"/>
                    <a:pt x="121"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3400227989"/>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5" y="2025527"/>
            <a:ext cx="103631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2" y="4681685"/>
            <a:ext cx="10363197" cy="1066800"/>
          </a:xfrm>
        </p:spPr>
        <p:txBody>
          <a:bodyPr anchor="t">
            <a:normAutofit/>
          </a:bodyPr>
          <a:lstStyle>
            <a:lvl1pPr marL="0" indent="0" algn="l">
              <a:buNone/>
              <a:defRPr sz="2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sp>
        <p:nvSpPr>
          <p:cNvPr id="11" name="Date Placeholder 3"/>
          <p:cNvSpPr>
            <a:spLocks noGrp="1"/>
          </p:cNvSpPr>
          <p:nvPr>
            <p:ph type="dt" sz="half" idx="10"/>
          </p:nvPr>
        </p:nvSpPr>
        <p:spPr>
          <a:xfrm>
            <a:off x="10293014" y="6352708"/>
            <a:ext cx="984591" cy="365760"/>
          </a:xfrm>
          <a:prstGeom prst="rect">
            <a:avLst/>
          </a:prstGeom>
        </p:spPr>
        <p:txBody>
          <a:bodyPr anchor="ctr"/>
          <a:lstStyle>
            <a:lvl1pPr>
              <a:defRPr sz="1200" b="0" i="0">
                <a:solidFill>
                  <a:srgbClr val="88A7DF"/>
                </a:solidFill>
                <a:latin typeface="+mn-lt"/>
                <a:cs typeface="ITC Avant Garde Std Bk Cn"/>
              </a:defRPr>
            </a:lvl1pPr>
          </a:lstStyle>
          <a:p>
            <a:fld id="{79B5CB50-9D49-6A42-A3BA-71BD02FED546}" type="datetime1">
              <a:rPr lang="en-US" smtClean="0"/>
              <a:t>4/14/21</a:t>
            </a:fld>
            <a:endParaRPr lang="en-US" dirty="0"/>
          </a:p>
        </p:txBody>
      </p:sp>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a:t>paetc.org</a:t>
            </a:r>
            <a:endParaRPr lang="en-US" dirty="0"/>
          </a:p>
        </p:txBody>
      </p:sp>
      <p:pic>
        <p:nvPicPr>
          <p:cNvPr id="4" name="Picture 3" descr="image0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997" y="349494"/>
            <a:ext cx="3942080" cy="1005840"/>
          </a:xfrm>
          <a:prstGeom prst="rect">
            <a:avLst/>
          </a:prstGeom>
        </p:spPr>
      </p:pic>
    </p:spTree>
    <p:extLst>
      <p:ext uri="{BB962C8B-B14F-4D97-AF65-F5344CB8AC3E}">
        <p14:creationId xmlns:p14="http://schemas.microsoft.com/office/powerpoint/2010/main" val="2654419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8B6FE2D8-96E1-A84F-AF81-31C353BBAB5D}" type="datetime1">
              <a:rPr lang="en-US" smtClean="0"/>
              <a:t>4/14/21</a:t>
            </a:fld>
            <a:endParaRPr lang="en-US"/>
          </a:p>
        </p:txBody>
      </p:sp>
      <p:pic>
        <p:nvPicPr>
          <p:cNvPr id="7" name="Picture 6"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4" y="6274522"/>
            <a:ext cx="1819401" cy="552118"/>
          </a:xfrm>
          <a:prstGeom prst="rect">
            <a:avLst/>
          </a:prstGeom>
        </p:spPr>
      </p:pic>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a:t>paetc.org</a:t>
            </a:r>
            <a:endParaRPr lang="en-US" dirty="0"/>
          </a:p>
        </p:txBody>
      </p:sp>
    </p:spTree>
    <p:extLst>
      <p:ext uri="{BB962C8B-B14F-4D97-AF65-F5344CB8AC3E}">
        <p14:creationId xmlns:p14="http://schemas.microsoft.com/office/powerpoint/2010/main" val="1669736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9" y="3187173"/>
            <a:ext cx="10212916"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90" y="1553633"/>
            <a:ext cx="8180916"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B167E5F1-27B9-824E-9D13-C3BE89638FF1}" type="datetime1">
              <a:rPr lang="en-US" smtClean="0"/>
              <a:t>4/14/21</a:t>
            </a:fld>
            <a:endParaRPr lang="en-US"/>
          </a:p>
        </p:txBody>
      </p:sp>
      <p:pic>
        <p:nvPicPr>
          <p:cNvPr id="10" name="Picture 9"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4" y="6274522"/>
            <a:ext cx="1819401" cy="552118"/>
          </a:xfrm>
          <a:prstGeom prst="rect">
            <a:avLst/>
          </a:prstGeom>
        </p:spPr>
      </p:pic>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a:t>paetc.org</a:t>
            </a:r>
            <a:endParaRPr lang="en-US" dirty="0"/>
          </a:p>
        </p:txBody>
      </p:sp>
    </p:spTree>
    <p:extLst>
      <p:ext uri="{BB962C8B-B14F-4D97-AF65-F5344CB8AC3E}">
        <p14:creationId xmlns:p14="http://schemas.microsoft.com/office/powerpoint/2010/main" val="1529296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536192"/>
            <a:ext cx="48768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3" y="1536192"/>
            <a:ext cx="53847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Date Placeholder 3"/>
          <p:cNvSpPr>
            <a:spLocks noGrp="1"/>
          </p:cNvSpPr>
          <p:nvPr>
            <p:ph type="dt" sz="half" idx="13"/>
          </p:nvPr>
        </p:nvSpPr>
        <p:spPr>
          <a:xfrm>
            <a:off x="10293014" y="6352708"/>
            <a:ext cx="984591" cy="365760"/>
          </a:xfrm>
          <a:prstGeom prst="rect">
            <a:avLst/>
          </a:prstGeom>
        </p:spPr>
        <p:txBody>
          <a:bodyPr anchor="ctr"/>
          <a:lstStyle>
            <a:lvl1pPr>
              <a:defRPr sz="1200">
                <a:solidFill>
                  <a:srgbClr val="88A7DF"/>
                </a:solidFill>
              </a:defRPr>
            </a:lvl1pPr>
          </a:lstStyle>
          <a:p>
            <a:fld id="{5F92D01F-63AE-D541-A52F-9BD786893816}" type="datetime1">
              <a:rPr lang="en-US" smtClean="0"/>
              <a:t>4/14/21</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4" y="6274522"/>
            <a:ext cx="1819401" cy="552118"/>
          </a:xfrm>
          <a:prstGeom prst="rect">
            <a:avLst/>
          </a:prstGeom>
        </p:spPr>
      </p:pic>
      <p:sp>
        <p:nvSpPr>
          <p:cNvPr id="13"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a:t>paetc.org</a:t>
            </a:r>
            <a:endParaRPr lang="en-US" dirty="0"/>
          </a:p>
        </p:txBody>
      </p:sp>
    </p:spTree>
    <p:extLst>
      <p:ext uri="{BB962C8B-B14F-4D97-AF65-F5344CB8AC3E}">
        <p14:creationId xmlns:p14="http://schemas.microsoft.com/office/powerpoint/2010/main" val="1465231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44605"/>
            <a:ext cx="5186811"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08722"/>
            <a:ext cx="5186811"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614" y="1644605"/>
            <a:ext cx="53847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09614" y="2408722"/>
            <a:ext cx="53847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
        <p:nvSpPr>
          <p:cNvPr id="11" name="Date Placeholder 3"/>
          <p:cNvSpPr>
            <a:spLocks noGrp="1"/>
          </p:cNvSpPr>
          <p:nvPr>
            <p:ph type="dt" sz="half" idx="13"/>
          </p:nvPr>
        </p:nvSpPr>
        <p:spPr>
          <a:xfrm>
            <a:off x="10293014" y="6352708"/>
            <a:ext cx="984591" cy="365760"/>
          </a:xfrm>
          <a:prstGeom prst="rect">
            <a:avLst/>
          </a:prstGeom>
        </p:spPr>
        <p:txBody>
          <a:bodyPr anchor="ctr"/>
          <a:lstStyle>
            <a:lvl1pPr>
              <a:defRPr sz="1200">
                <a:solidFill>
                  <a:srgbClr val="88A7DF"/>
                </a:solidFill>
              </a:defRPr>
            </a:lvl1pPr>
          </a:lstStyle>
          <a:p>
            <a:fld id="{BDC0CF74-FC58-614C-B95C-AD0FA7757DEA}" type="datetime1">
              <a:rPr lang="en-US" smtClean="0"/>
              <a:t>4/14/21</a:t>
            </a:fld>
            <a:endParaRPr lang="en-US"/>
          </a:p>
        </p:txBody>
      </p:sp>
      <p:pic>
        <p:nvPicPr>
          <p:cNvPr id="13" name="Picture 12"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4" y="6274522"/>
            <a:ext cx="1819401" cy="552118"/>
          </a:xfrm>
          <a:prstGeom prst="rect">
            <a:avLst/>
          </a:prstGeom>
        </p:spPr>
      </p:pic>
      <p:sp>
        <p:nvSpPr>
          <p:cNvPr id="15"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a:t>paetc.org</a:t>
            </a:r>
            <a:endParaRPr lang="en-US" dirty="0"/>
          </a:p>
        </p:txBody>
      </p:sp>
    </p:spTree>
    <p:extLst>
      <p:ext uri="{BB962C8B-B14F-4D97-AF65-F5344CB8AC3E}">
        <p14:creationId xmlns:p14="http://schemas.microsoft.com/office/powerpoint/2010/main" val="3833119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sp>
        <p:nvSpPr>
          <p:cNvPr id="7"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F8C01DF9-D358-0142-93B9-42327D292D5F}" type="datetime1">
              <a:rPr lang="en-US" smtClean="0"/>
              <a:t>4/14/21</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4" y="6274522"/>
            <a:ext cx="1819401" cy="552118"/>
          </a:xfrm>
          <a:prstGeom prst="rect">
            <a:avLst/>
          </a:prstGeom>
        </p:spPr>
      </p:pic>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a:t>paetc.org</a:t>
            </a:r>
            <a:endParaRPr lang="en-US" dirty="0"/>
          </a:p>
        </p:txBody>
      </p:sp>
    </p:spTree>
    <p:extLst>
      <p:ext uri="{BB962C8B-B14F-4D97-AF65-F5344CB8AC3E}">
        <p14:creationId xmlns:p14="http://schemas.microsoft.com/office/powerpoint/2010/main" val="192773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sp>
        <p:nvSpPr>
          <p:cNvPr id="6"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58D193D8-E8F8-4E47-A5DB-EA9B5BAC6A51}" type="datetime1">
              <a:rPr lang="en-US" smtClean="0"/>
              <a:t>4/14/21</a:t>
            </a:fld>
            <a:endParaRPr lang="en-US"/>
          </a:p>
        </p:txBody>
      </p:sp>
      <p:pic>
        <p:nvPicPr>
          <p:cNvPr id="8" name="Picture 7"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4" y="6274522"/>
            <a:ext cx="1819401" cy="552118"/>
          </a:xfrm>
          <a:prstGeom prst="rect">
            <a:avLst/>
          </a:prstGeom>
        </p:spPr>
      </p:pic>
      <p:sp>
        <p:nvSpPr>
          <p:cNvPr id="10"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a:t>paetc.org</a:t>
            </a:r>
            <a:endParaRPr lang="en-US" dirty="0"/>
          </a:p>
        </p:txBody>
      </p:sp>
    </p:spTree>
    <p:extLst>
      <p:ext uri="{BB962C8B-B14F-4D97-AF65-F5344CB8AC3E}">
        <p14:creationId xmlns:p14="http://schemas.microsoft.com/office/powerpoint/2010/main" val="2475688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5" y="5495544"/>
            <a:ext cx="11355753"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406405" y="381002"/>
            <a:ext cx="11355753"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1A7C471A-D924-E741-9D28-52270CEED4B4}" type="datetime1">
              <a:rPr lang="en-US" smtClean="0"/>
              <a:t>4/14/21</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4" y="6274522"/>
            <a:ext cx="1819401" cy="552118"/>
          </a:xfrm>
          <a:prstGeom prst="rect">
            <a:avLst/>
          </a:prstGeom>
        </p:spPr>
      </p:pic>
      <p:sp>
        <p:nvSpPr>
          <p:cNvPr id="13"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a:t>paetc.org</a:t>
            </a:r>
            <a:endParaRPr lang="en-US" dirty="0"/>
          </a:p>
        </p:txBody>
      </p:sp>
    </p:spTree>
    <p:extLst>
      <p:ext uri="{BB962C8B-B14F-4D97-AF65-F5344CB8AC3E}">
        <p14:creationId xmlns:p14="http://schemas.microsoft.com/office/powerpoint/2010/main" val="245542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EA1AB-09E6-4EFD-AE90-E54DEC6ABE7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8405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006832"/>
            <a:ext cx="11450997"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12192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02336" y="5607552"/>
            <a:ext cx="11450997"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sp>
        <p:nvSpPr>
          <p:cNvPr id="10" name="Date Placeholder 3"/>
          <p:cNvSpPr>
            <a:spLocks noGrp="1"/>
          </p:cNvSpPr>
          <p:nvPr>
            <p:ph type="dt" sz="half" idx="12"/>
          </p:nvPr>
        </p:nvSpPr>
        <p:spPr>
          <a:xfrm>
            <a:off x="10293014" y="6352708"/>
            <a:ext cx="984591" cy="365760"/>
          </a:xfrm>
          <a:prstGeom prst="rect">
            <a:avLst/>
          </a:prstGeom>
        </p:spPr>
        <p:txBody>
          <a:bodyPr anchor="ctr"/>
          <a:lstStyle>
            <a:lvl1pPr>
              <a:defRPr sz="1200">
                <a:solidFill>
                  <a:srgbClr val="88A7DF"/>
                </a:solidFill>
              </a:defRPr>
            </a:lvl1pPr>
          </a:lstStyle>
          <a:p>
            <a:fld id="{3BF8B4CF-9F68-4A40-884A-A45E1B3AF2E8}" type="datetime1">
              <a:rPr lang="en-US" smtClean="0"/>
              <a:t>4/14/21</a:t>
            </a:fld>
            <a:endParaRPr lang="en-US"/>
          </a:p>
        </p:txBody>
      </p:sp>
      <p:pic>
        <p:nvPicPr>
          <p:cNvPr id="12" name="Picture 11"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4" y="6274522"/>
            <a:ext cx="1819401" cy="552118"/>
          </a:xfrm>
          <a:prstGeom prst="rect">
            <a:avLst/>
          </a:prstGeom>
        </p:spPr>
      </p:pic>
      <p:sp>
        <p:nvSpPr>
          <p:cNvPr id="14" name="Footer Placeholder 4"/>
          <p:cNvSpPr>
            <a:spLocks noGrp="1"/>
          </p:cNvSpPr>
          <p:nvPr>
            <p:ph type="ftr" sz="quarter" idx="13"/>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a:t>paetc.org</a:t>
            </a:r>
            <a:endParaRPr lang="en-US" dirty="0"/>
          </a:p>
        </p:txBody>
      </p:sp>
    </p:spTree>
    <p:extLst>
      <p:ext uri="{BB962C8B-B14F-4D97-AF65-F5344CB8AC3E}">
        <p14:creationId xmlns:p14="http://schemas.microsoft.com/office/powerpoint/2010/main" val="3997925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EA1AB-09E6-4EFD-AE90-E54DEC6ABE74}" type="slidenum">
              <a:rPr lang="en-US" smtClean="0"/>
              <a:t>‹#›</a:t>
            </a:fld>
            <a:endParaRPr lang="en-US"/>
          </a:p>
        </p:txBody>
      </p:sp>
    </p:spTree>
    <p:extLst>
      <p:ext uri="{BB962C8B-B14F-4D97-AF65-F5344CB8AC3E}">
        <p14:creationId xmlns:p14="http://schemas.microsoft.com/office/powerpoint/2010/main" val="183376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8EA1AB-09E6-4EFD-AE90-E54DEC6ABE74}" type="slidenum">
              <a:rPr lang="en-US" smtClean="0"/>
              <a:t>‹#›</a:t>
            </a:fld>
            <a:endParaRPr lang="en-US"/>
          </a:p>
        </p:txBody>
      </p:sp>
    </p:spTree>
    <p:extLst>
      <p:ext uri="{BB962C8B-B14F-4D97-AF65-F5344CB8AC3E}">
        <p14:creationId xmlns:p14="http://schemas.microsoft.com/office/powerpoint/2010/main" val="1192703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8EA1AB-09E6-4EFD-AE90-E54DEC6ABE74}" type="slidenum">
              <a:rPr lang="en-US" smtClean="0"/>
              <a:t>‹#›</a:t>
            </a:fld>
            <a:endParaRPr lang="en-US"/>
          </a:p>
        </p:txBody>
      </p:sp>
    </p:spTree>
    <p:extLst>
      <p:ext uri="{BB962C8B-B14F-4D97-AF65-F5344CB8AC3E}">
        <p14:creationId xmlns:p14="http://schemas.microsoft.com/office/powerpoint/2010/main" val="357540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58EA1AB-09E6-4EFD-AE90-E54DEC6ABE74}" type="slidenum">
              <a:rPr lang="en-US" smtClean="0"/>
              <a:t>‹#›</a:t>
            </a:fld>
            <a:endParaRPr lang="en-US"/>
          </a:p>
        </p:txBody>
      </p:sp>
    </p:spTree>
    <p:extLst>
      <p:ext uri="{BB962C8B-B14F-4D97-AF65-F5344CB8AC3E}">
        <p14:creationId xmlns:p14="http://schemas.microsoft.com/office/powerpoint/2010/main" val="110209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58EA1AB-09E6-4EFD-AE90-E54DEC6ABE74}" type="slidenum">
              <a:rPr lang="en-US" smtClean="0"/>
              <a:t>‹#›</a:t>
            </a:fld>
            <a:endParaRPr lang="en-US"/>
          </a:p>
        </p:txBody>
      </p:sp>
    </p:spTree>
    <p:extLst>
      <p:ext uri="{BB962C8B-B14F-4D97-AF65-F5344CB8AC3E}">
        <p14:creationId xmlns:p14="http://schemas.microsoft.com/office/powerpoint/2010/main" val="1544074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EA1AB-09E6-4EFD-AE90-E54DEC6ABE74}" type="slidenum">
              <a:rPr lang="en-US" smtClean="0"/>
              <a:t>‹#›</a:t>
            </a:fld>
            <a:endParaRPr lang="en-US"/>
          </a:p>
        </p:txBody>
      </p:sp>
    </p:spTree>
    <p:extLst>
      <p:ext uri="{BB962C8B-B14F-4D97-AF65-F5344CB8AC3E}">
        <p14:creationId xmlns:p14="http://schemas.microsoft.com/office/powerpoint/2010/main" val="4150495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6.png"/><Relationship Id="rId5" Type="http://schemas.openxmlformats.org/officeDocument/2006/relationships/slideLayout" Target="../slideLayouts/slideLayout26.xml"/><Relationship Id="rId10" Type="http://schemas.openxmlformats.org/officeDocument/2006/relationships/theme" Target="../theme/theme2.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58EA1AB-09E6-4EFD-AE90-E54DEC6ABE7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99556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7" r:id="rId13"/>
    <p:sldLayoutId id="2147483859" r:id="rId14"/>
    <p:sldLayoutId id="2147483861" r:id="rId15"/>
    <p:sldLayoutId id="2147483862" r:id="rId16"/>
    <p:sldLayoutId id="2147483863" r:id="rId17"/>
    <p:sldLayoutId id="2147483864" r:id="rId18"/>
    <p:sldLayoutId id="2147483865" r:id="rId19"/>
    <p:sldLayoutId id="2147483868" r:id="rId20"/>
    <p:sldLayoutId id="2147483869" r:id="rId2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1">
            <a:extLst>
              <a:ext uri="{28A0092B-C50C-407E-A947-70E740481C1C}">
                <a14:useLocalDpi xmlns:a14="http://schemas.microsoft.com/office/drawing/2010/main" val="0"/>
              </a:ext>
            </a:extLst>
          </a:blip>
          <a:srcRect l="22457" t="32317" r="11115"/>
          <a:stretch/>
        </p:blipFill>
        <p:spPr>
          <a:xfrm>
            <a:off x="6" y="5"/>
            <a:ext cx="12191999" cy="6197487"/>
          </a:xfrm>
          <a:prstGeom prst="rect">
            <a:avLst/>
          </a:prstGeom>
        </p:spPr>
      </p:pic>
      <p:sp>
        <p:nvSpPr>
          <p:cNvPr id="7" name="Rectangle 6"/>
          <p:cNvSpPr/>
          <p:nvPr/>
        </p:nvSpPr>
        <p:spPr>
          <a:xfrm>
            <a:off x="6" y="6223069"/>
            <a:ext cx="12191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sz="1800"/>
          </a:p>
        </p:txBody>
      </p:sp>
      <p:sp>
        <p:nvSpPr>
          <p:cNvPr id="2" name="Title Placeholder 1"/>
          <p:cNvSpPr>
            <a:spLocks noGrp="1"/>
          </p:cNvSpPr>
          <p:nvPr>
            <p:ph type="title"/>
          </p:nvPr>
        </p:nvSpPr>
        <p:spPr>
          <a:xfrm>
            <a:off x="609604" y="274639"/>
            <a:ext cx="11087425"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4" y="1600203"/>
            <a:ext cx="11087425"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7600" y="6223069"/>
            <a:ext cx="9144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sz="1800">
              <a:solidFill>
                <a:schemeClr val="accent6"/>
              </a:solidFill>
            </a:endParaRPr>
          </a:p>
        </p:txBody>
      </p:sp>
      <p:sp>
        <p:nvSpPr>
          <p:cNvPr id="6" name="Slide Number Placeholder 5"/>
          <p:cNvSpPr>
            <a:spLocks noGrp="1"/>
          </p:cNvSpPr>
          <p:nvPr>
            <p:ph type="sldNum" sz="quarter" idx="4"/>
          </p:nvPr>
        </p:nvSpPr>
        <p:spPr>
          <a:xfrm>
            <a:off x="11375717" y="6305882"/>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10293014" y="6352708"/>
            <a:ext cx="984591" cy="365760"/>
          </a:xfrm>
          <a:prstGeom prst="rect">
            <a:avLst/>
          </a:prstGeom>
        </p:spPr>
        <p:txBody>
          <a:bodyPr lIns="91290" tIns="45645" rIns="91290" bIns="45645" anchor="ctr"/>
          <a:lstStyle>
            <a:lvl1pPr>
              <a:defRPr sz="1200">
                <a:solidFill>
                  <a:srgbClr val="88A7DF"/>
                </a:solidFill>
              </a:defRPr>
            </a:lvl1pPr>
          </a:lstStyle>
          <a:p>
            <a:fld id="{8F85C437-A3DD-3747-B7B8-A576BA399B37}" type="datetime1">
              <a:rPr lang="en-US" smtClean="0"/>
              <a:t>4/14/21</a:t>
            </a:fld>
            <a:endParaRPr lang="en-US"/>
          </a:p>
        </p:txBody>
      </p:sp>
      <p:sp>
        <p:nvSpPr>
          <p:cNvPr id="10" name="Footer Placeholder 4"/>
          <p:cNvSpPr>
            <a:spLocks noGrp="1"/>
          </p:cNvSpPr>
          <p:nvPr>
            <p:ph type="ftr" sz="quarter" idx="3"/>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a:t>paetc.org</a:t>
            </a:r>
            <a:endParaRPr lang="en-US" dirty="0"/>
          </a:p>
        </p:txBody>
      </p:sp>
    </p:spTree>
    <p:extLst>
      <p:ext uri="{BB962C8B-B14F-4D97-AF65-F5344CB8AC3E}">
        <p14:creationId xmlns:p14="http://schemas.microsoft.com/office/powerpoint/2010/main" val="1214580812"/>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Lst>
  <p:hf hdr="0" ft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5.jp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oleObject" Target="../embeddings/oleObject1.bin"/><Relationship Id="rId4" Type="http://schemas.openxmlformats.org/officeDocument/2006/relationships/hyperlink" Target="https://www.cdc.gov/mmwr/volumes/69/wr/mm6950a6.htm?s_cid=mm6950a6_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hyperlink" Target="http://www.google.com/url?sa=i&amp;rct=j&amp;q=urethritis&amp;source=images&amp;cd=&amp;cad=rja&amp;docid=ZHwGUY4OrudDxM&amp;tbnid=IrDJWMv06C3JMM:&amp;ved=0CAUQjRw&amp;url=http://mshc.org.au/healthpro/MakingaDiagnosis/UrethritisinMen/GonococcalDischarge/tabid/348/Default.aspx&amp;ei=K4WzUfv8MsWkiQL7ioDAAw&amp;bvm=bv.47534661,d.cGE&amp;psig=AFQjCNGpTdG_-m3YBwUNb3LWHLCSHrWICA&amp;ust=1370805909428480" TargetMode="Externa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MyH-8eEkcgCFdGliAoddBgLSQ&amp;url=http://www.dallasivf.com/treatments-available/infertility-surgery/&amp;psig=AFQjCNGdNpbhrshjEKSpbgwsGRmTh_6JTg&amp;ust=1443230984622633"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8.png"/><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url?sa=i&amp;source=images&amp;cd=&amp;cad=rja&amp;docid=rgYQtLZ7IO0pJM&amp;tbnid=3ZlNzq284zvf0M:&amp;ved=0CAgQjRwwAA&amp;url=http://topmedicaljournals.com/gonorrhea-throat-causes-symptoms-and-treatment&amp;ei=gIazUfbjAsipiALzp4CgDw&amp;psig=AFQjCNFa19DqC1268y3cFwXuRSf1G6SPGA&amp;ust=1370806272080039" TargetMode="External"/><Relationship Id="rId7"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nejm.org/doi/full/10.1056/NEJMicm181112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nejm.org/doi/full/10.1056/NEJMicm181112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nejm.org/doi/full/10.1056/NEJMicm181112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gif"/></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16.xml"/><Relationship Id="rId5" Type="http://schemas.openxmlformats.org/officeDocument/2006/relationships/hyperlink" Target="http://www.cdc.gov/std" TargetMode="Externa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16.xml"/><Relationship Id="rId5" Type="http://schemas.openxmlformats.org/officeDocument/2006/relationships/hyperlink" Target="http://www.cdc.gov/std" TargetMode="Externa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8.xml"/><Relationship Id="rId4" Type="http://schemas.openxmlformats.org/officeDocument/2006/relationships/hyperlink" Target="https://www.cdph.ca.gov/Programs/CID/DCDC/CDPH%20Document%20Library/DGI_Dear_Colleague_Letter.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hyperlink" Target="https://www.cdph.ca.gov/Programs/CID/DCDC/CDPH%20Document%20Library/Dear-Colleague-Letter-for-Medical-Providers-Increasing-DGI-in-CA-12.23.20.pdf"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stdccn.org/"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notesSlide" Target="../notesSlides/notesSlide57.xml"/><Relationship Id="rId1" Type="http://schemas.openxmlformats.org/officeDocument/2006/relationships/slideLayout" Target="../slideLayouts/slideLayout5.xml"/><Relationship Id="rId6" Type="http://schemas.openxmlformats.org/officeDocument/2006/relationships/hyperlink" Target="https://azdhs.gov/documents/preparedness/epidemiology-disease-control/disease-integrated-services/std-control/ept-factsheet-physicians.pdf" TargetMode="External"/><Relationship Id="rId5" Type="http://schemas.openxmlformats.org/officeDocument/2006/relationships/hyperlink" Target="https://azdhs.gov/documents/preparedness/epidemiology-disease-control/disease-integrated-services/std-control/ept-faqs-medical-professionals.pdf" TargetMode="External"/><Relationship Id="rId4" Type="http://schemas.openxmlformats.org/officeDocument/2006/relationships/image" Target="../media/image53.tmp"/></Relationships>
</file>

<file path=ppt/slides/_rels/slide62.xml.rels><?xml version="1.0" encoding="UTF-8" standalone="yes"?>
<Relationships xmlns="http://schemas.openxmlformats.org/package/2006/relationships"><Relationship Id="rId3" Type="http://schemas.openxmlformats.org/officeDocument/2006/relationships/hyperlink" Target="Tellyourpartner.org" TargetMode="External"/><Relationship Id="rId2" Type="http://schemas.openxmlformats.org/officeDocument/2006/relationships/notesSlide" Target="../notesSlides/notesSlide58.xml"/><Relationship Id="rId1" Type="http://schemas.openxmlformats.org/officeDocument/2006/relationships/slideLayout" Target="../slideLayouts/slideLayout12.xml"/><Relationship Id="rId5" Type="http://schemas.openxmlformats.org/officeDocument/2006/relationships/image" Target="../media/image54.tmp"/><Relationship Id="rId4" Type="http://schemas.openxmlformats.org/officeDocument/2006/relationships/hyperlink" Target="https://tellyourpartner.org/"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notesSlide" Target="../notesSlides/notesSlide61.xml"/><Relationship Id="rId7" Type="http://schemas.openxmlformats.org/officeDocument/2006/relationships/image" Target="../media/image58.pn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57.tmp"/><Relationship Id="rId5" Type="http://schemas.openxmlformats.org/officeDocument/2006/relationships/image" Target="../media/image56.emf"/><Relationship Id="rId10" Type="http://schemas.openxmlformats.org/officeDocument/2006/relationships/hyperlink" Target="mailto:lizzete.alvarado@cdph.ca.gov" TargetMode="External"/><Relationship Id="rId4" Type="http://schemas.openxmlformats.org/officeDocument/2006/relationships/oleObject" Target="../embeddings/oleObject2.bin"/><Relationship Id="rId9" Type="http://schemas.openxmlformats.org/officeDocument/2006/relationships/hyperlink" Target="https://californiaptc.com/wp-content/uploads/2021/01/DGI-FAQ-FINAL-Version2_reformatted_PTClogo.pdf" TargetMode="External"/></Relationships>
</file>

<file path=ppt/slides/_rels/slide6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hyperlink" Target="http://www.cdc.gov/std/treatment/" TargetMode="External"/><Relationship Id="rId7" Type="http://schemas.openxmlformats.org/officeDocument/2006/relationships/image" Target="../media/image62.png"/><Relationship Id="rId2" Type="http://schemas.openxmlformats.org/officeDocument/2006/relationships/notesSlide" Target="../notesSlides/notesSlide62.xml"/><Relationship Id="rId1" Type="http://schemas.openxmlformats.org/officeDocument/2006/relationships/slideLayout" Target="../slideLayouts/slideLayout15.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hyperlink" Target="https://stdccn.org/" TargetMode="External"/><Relationship Id="rId9" Type="http://schemas.openxmlformats.org/officeDocument/2006/relationships/image" Target="../media/image64.jpeg"/></Relationships>
</file>

<file path=ppt/slides/_rels/slide67.xml.rels><?xml version="1.0" encoding="UTF-8" standalone="yes"?>
<Relationships xmlns="http://schemas.openxmlformats.org/package/2006/relationships"><Relationship Id="rId3" Type="http://schemas.openxmlformats.org/officeDocument/2006/relationships/hyperlink" Target="https://www.cdc.gov/mmwr/volumes/69/wr/mm6950a6.htm" TargetMode="External"/><Relationship Id="rId7" Type="http://schemas.openxmlformats.org/officeDocument/2006/relationships/hyperlink" Target="https://www.cdc.gov/std/laboratory/2014labrec/default.htm"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s://www.aphl.org/AboutAPHL/publications/Documents/ID_2014Mar_Transportation-of-Specimens-for-Neisseria-gonorrhoeae-Culture.pdf" TargetMode="External"/><Relationship Id="rId5" Type="http://schemas.openxmlformats.org/officeDocument/2006/relationships/hyperlink" Target="https://www.cdc.gov/std/dstdp/DCL-STDTreatment-COVID19-04062020.pdf" TargetMode="External"/><Relationship Id="rId4" Type="http://schemas.openxmlformats.org/officeDocument/2006/relationships/hyperlink" Target="https://www.cdc.gov/std/program/outbreakresources/DGICaseReportingForm-508.pdf"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mailto:diana.ramos@cdph.ca.gov" TargetMode="External"/><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2.png"/><Relationship Id="rId4" Type="http://schemas.openxmlformats.org/officeDocument/2006/relationships/notesSlide" Target="../notesSlides/notesSlide65.xml"/></Relationships>
</file>

<file path=ppt/slides/_rels/slide7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6.xml"/><Relationship Id="rId1" Type="http://schemas.openxmlformats.org/officeDocument/2006/relationships/slideLayout" Target="../slideLayouts/slideLayout12.xml"/><Relationship Id="rId4" Type="http://schemas.openxmlformats.org/officeDocument/2006/relationships/image" Target="../media/image66.png"/></Relationships>
</file>

<file path=ppt/slides/_rels/slide72.xml.rels><?xml version="1.0" encoding="UTF-8" standalone="yes"?>
<Relationships xmlns="http://schemas.openxmlformats.org/package/2006/relationships"><Relationship Id="rId8" Type="http://schemas.openxmlformats.org/officeDocument/2006/relationships/image" Target="../media/image71.jpg"/><Relationship Id="rId3" Type="http://schemas.openxmlformats.org/officeDocument/2006/relationships/image" Target="../media/image67.png"/><Relationship Id="rId7" Type="http://schemas.openxmlformats.org/officeDocument/2006/relationships/image" Target="cid:46a49889-3cda-4dbf-8788-6835ea7266f8" TargetMode="External"/><Relationship Id="rId2" Type="http://schemas.openxmlformats.org/officeDocument/2006/relationships/notesSlide" Target="../notesSlides/notesSlide67.xml"/><Relationship Id="rId1" Type="http://schemas.openxmlformats.org/officeDocument/2006/relationships/slideLayout" Target="../slideLayouts/slideLayout2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jpeg"/><Relationship Id="rId9" Type="http://schemas.openxmlformats.org/officeDocument/2006/relationships/image" Target="../media/image72.jp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2.png"/><Relationship Id="rId4" Type="http://schemas.openxmlformats.org/officeDocument/2006/relationships/notesSlide" Target="../notesSlides/notesSlide7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CD43-B4F1-4FCF-9D3C-51B9A31D154F}"/>
              </a:ext>
            </a:extLst>
          </p:cNvPr>
          <p:cNvSpPr>
            <a:spLocks noGrp="1"/>
          </p:cNvSpPr>
          <p:nvPr>
            <p:ph type="ctrTitle"/>
          </p:nvPr>
        </p:nvSpPr>
        <p:spPr/>
        <p:txBody>
          <a:bodyPr>
            <a:noAutofit/>
          </a:bodyPr>
          <a:lstStyle/>
          <a:p>
            <a:r>
              <a:rPr lang="en-US" sz="6600" dirty="0"/>
              <a:t>Mind the Clap: A Resurgence of Disseminated Gonococcal Infection?</a:t>
            </a:r>
          </a:p>
        </p:txBody>
      </p:sp>
      <p:sp>
        <p:nvSpPr>
          <p:cNvPr id="3" name="Subtitle 2">
            <a:extLst>
              <a:ext uri="{FF2B5EF4-FFF2-40B4-BE49-F238E27FC236}">
                <a16:creationId xmlns:a16="http://schemas.microsoft.com/office/drawing/2014/main" id="{EBBB20E4-7A4B-4435-8F21-7EB6A4A2CFD6}"/>
              </a:ext>
            </a:extLst>
          </p:cNvPr>
          <p:cNvSpPr>
            <a:spLocks noGrp="1"/>
          </p:cNvSpPr>
          <p:nvPr>
            <p:ph type="subTitle" idx="1"/>
          </p:nvPr>
        </p:nvSpPr>
        <p:spPr/>
        <p:txBody>
          <a:bodyPr>
            <a:normAutofit fontScale="92500" lnSpcReduction="10000"/>
          </a:bodyPr>
          <a:lstStyle/>
          <a:p>
            <a:r>
              <a:rPr lang="en-US" sz="3100" b="1" dirty="0">
                <a:solidFill>
                  <a:schemeClr val="accent2"/>
                </a:solidFill>
              </a:rPr>
              <a:t>Eric Tang, MD, MPH</a:t>
            </a:r>
            <a:br>
              <a:rPr lang="en-US" sz="3100" b="1" dirty="0"/>
            </a:br>
            <a:br>
              <a:rPr lang="en-US" sz="400" b="1" dirty="0"/>
            </a:br>
            <a:r>
              <a:rPr lang="en-US" sz="1700" dirty="0"/>
              <a:t>Clinical Faculty | California Prevention Training Center</a:t>
            </a:r>
            <a:br>
              <a:rPr lang="en-US" sz="1700" dirty="0"/>
            </a:br>
            <a:br>
              <a:rPr lang="en-US" sz="1700" dirty="0"/>
            </a:br>
            <a:r>
              <a:rPr lang="en-US" sz="1700" dirty="0"/>
              <a:t>Arizona 2021 HIV/STI/TB Clinical Update | April 13, 2021</a:t>
            </a:r>
          </a:p>
        </p:txBody>
      </p:sp>
      <p:sp>
        <p:nvSpPr>
          <p:cNvPr id="4" name="Slide Number Placeholder 3">
            <a:extLst>
              <a:ext uri="{FF2B5EF4-FFF2-40B4-BE49-F238E27FC236}">
                <a16:creationId xmlns:a16="http://schemas.microsoft.com/office/drawing/2014/main" id="{D299366A-ECDB-469E-9592-EBB0D23B3D5A}"/>
              </a:ext>
            </a:extLst>
          </p:cNvPr>
          <p:cNvSpPr>
            <a:spLocks noGrp="1"/>
          </p:cNvSpPr>
          <p:nvPr>
            <p:ph type="sldNum" sz="quarter" idx="12"/>
          </p:nvPr>
        </p:nvSpPr>
        <p:spPr/>
        <p:txBody>
          <a:bodyPr/>
          <a:lstStyle/>
          <a:p>
            <a:fld id="{658EA1AB-09E6-4EFD-AE90-E54DEC6ABE74}" type="slidenum">
              <a:rPr lang="en-US" smtClean="0"/>
              <a:t>1</a:t>
            </a:fld>
            <a:endParaRPr lang="en-US"/>
          </a:p>
        </p:txBody>
      </p:sp>
    </p:spTree>
    <p:extLst>
      <p:ext uri="{BB962C8B-B14F-4D97-AF65-F5344CB8AC3E}">
        <p14:creationId xmlns:p14="http://schemas.microsoft.com/office/powerpoint/2010/main" val="143846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scenario Continued</a:t>
            </a:r>
          </a:p>
        </p:txBody>
      </p:sp>
      <p:sp>
        <p:nvSpPr>
          <p:cNvPr id="3" name="Content Placeholder 2"/>
          <p:cNvSpPr>
            <a:spLocks noGrp="1"/>
          </p:cNvSpPr>
          <p:nvPr>
            <p:ph sz="quarter" idx="10"/>
          </p:nvPr>
        </p:nvSpPr>
        <p:spPr>
          <a:xfrm>
            <a:off x="627322" y="1943654"/>
            <a:ext cx="10972800" cy="4402101"/>
          </a:xfrm>
        </p:spPr>
        <p:txBody>
          <a:bodyPr>
            <a:noAutofit/>
          </a:bodyPr>
          <a:lstStyle/>
          <a:p>
            <a:r>
              <a:rPr lang="en-US" sz="2400" dirty="0"/>
              <a:t>27-year-old man presents to your clinic for routine visit.  He has no symptoms but requests STI testing.  </a:t>
            </a:r>
          </a:p>
          <a:p>
            <a:r>
              <a:rPr lang="en-US" sz="2400" dirty="0"/>
              <a:t>Any additional information you want to know?</a:t>
            </a:r>
          </a:p>
          <a:p>
            <a:r>
              <a:rPr lang="en-US" sz="2400" dirty="0"/>
              <a:t>Last tested for STIs 6 months ago; HIV negative; has sex with men, says he is “versatile” and last had sex with a man 3 weeks ago and had both oral and anal sex</a:t>
            </a:r>
          </a:p>
          <a:p>
            <a:r>
              <a:rPr lang="en-US" sz="2400" dirty="0"/>
              <a:t>In addition to HIV and syphilis testing, what other tests should you perform?  </a:t>
            </a:r>
            <a:br>
              <a:rPr lang="en-US" sz="2400" dirty="0"/>
            </a:br>
            <a:r>
              <a:rPr lang="en-US" sz="2400" dirty="0"/>
              <a:t>A. Urine Chlamydia/Gonorrhea </a:t>
            </a:r>
            <a:br>
              <a:rPr lang="en-US" sz="2400" dirty="0"/>
            </a:br>
            <a:r>
              <a:rPr lang="en-US" sz="2400" dirty="0"/>
              <a:t>B. Pharyngeal Gonorrhea</a:t>
            </a:r>
            <a:br>
              <a:rPr lang="en-US" sz="2400" dirty="0"/>
            </a:br>
            <a:r>
              <a:rPr lang="en-US" sz="2400" dirty="0"/>
              <a:t>C. Rectal Chlamydia/Gonorrhea</a:t>
            </a:r>
            <a:br>
              <a:rPr lang="en-US" sz="2400" dirty="0"/>
            </a:br>
            <a:r>
              <a:rPr lang="en-US" sz="2400" dirty="0"/>
              <a:t>D. </a:t>
            </a:r>
            <a:r>
              <a:rPr lang="en-US" sz="2400" dirty="0">
                <a:solidFill>
                  <a:srgbClr val="00B050"/>
                </a:solidFill>
              </a:rPr>
              <a:t>All of the above</a:t>
            </a:r>
            <a:br>
              <a:rPr lang="en-US" sz="2400" dirty="0"/>
            </a:br>
            <a:r>
              <a:rPr lang="en-US" sz="2400" dirty="0"/>
              <a:t>E. None of the above</a:t>
            </a:r>
          </a:p>
          <a:p>
            <a:endParaRPr lang="en-US" sz="2400" dirty="0"/>
          </a:p>
        </p:txBody>
      </p:sp>
    </p:spTree>
    <p:extLst>
      <p:ext uri="{BB962C8B-B14F-4D97-AF65-F5344CB8AC3E}">
        <p14:creationId xmlns:p14="http://schemas.microsoft.com/office/powerpoint/2010/main" val="2252732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568" y="878805"/>
            <a:ext cx="11078464" cy="533400"/>
          </a:xfrm>
        </p:spPr>
        <p:txBody>
          <a:bodyPr>
            <a:normAutofit fontScale="90000"/>
          </a:bodyPr>
          <a:lstStyle/>
          <a:p>
            <a:r>
              <a:rPr lang="en-US" dirty="0">
                <a:solidFill>
                  <a:schemeClr val="tx1"/>
                </a:solidFill>
              </a:rPr>
              <a:t>Who Should be Screened for CT/GC?</a:t>
            </a:r>
          </a:p>
        </p:txBody>
      </p:sp>
      <p:graphicFrame>
        <p:nvGraphicFramePr>
          <p:cNvPr id="4" name="Content Placeholder 3" descr="Females who are &lt; 25 annually, 25+ if at risk or pregnant &lt;25, if at risk. Men who have sex with men and women should be screened at least annually or exposed sites: genital, rectal, or throat. Men who have sex with women who are in high prevalence settings. People who are HIV+ should be screened at least annually at all exposed sites. Patients on PrEP should be screened every 3 months. All post-treatment patients should be screened 3 months after treatment. "/>
          <p:cNvGraphicFramePr>
            <a:graphicFrameLocks noGrp="1"/>
          </p:cNvGraphicFramePr>
          <p:nvPr>
            <p:ph sz="quarter" idx="13"/>
            <p:extLst>
              <p:ext uri="{D42A27DB-BD31-4B8C-83A1-F6EECF244321}">
                <p14:modId xmlns:p14="http://schemas.microsoft.com/office/powerpoint/2010/main" val="1691591948"/>
              </p:ext>
            </p:extLst>
          </p:nvPr>
        </p:nvGraphicFramePr>
        <p:xfrm>
          <a:off x="711200" y="1540042"/>
          <a:ext cx="10871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8487229" y="6410169"/>
            <a:ext cx="3720634" cy="369332"/>
          </a:xfrm>
          <a:prstGeom prst="rect">
            <a:avLst/>
          </a:prstGeom>
        </p:spPr>
        <p:txBody>
          <a:bodyPr wrap="none">
            <a:spAutoFit/>
          </a:bodyPr>
          <a:lstStyle/>
          <a:p>
            <a:pPr lvl="0">
              <a:defRPr/>
            </a:pPr>
            <a:r>
              <a:rPr lang="en-US" dirty="0">
                <a:solidFill>
                  <a:srgbClr val="303030"/>
                </a:solidFill>
                <a:latin typeface="Tw Cen MT" panose="020B0602020104020603" pitchFamily="34" charset="0"/>
              </a:rPr>
              <a:t>CDC 2015 STD Treatment Guidelines</a:t>
            </a:r>
            <a:endParaRPr lang="en-US" dirty="0">
              <a:solidFill>
                <a:srgbClr val="303030"/>
              </a:solidFill>
              <a:highlight>
                <a:srgbClr val="FFFF00"/>
              </a:highlight>
              <a:latin typeface="Tw Cen MT" panose="020B0602020104020603" pitchFamily="34" charset="0"/>
            </a:endParaRPr>
          </a:p>
        </p:txBody>
      </p:sp>
      <p:sp>
        <p:nvSpPr>
          <p:cNvPr id="8" name="Slide Number Placeholder 7">
            <a:extLst>
              <a:ext uri="{FF2B5EF4-FFF2-40B4-BE49-F238E27FC236}">
                <a16:creationId xmlns:a16="http://schemas.microsoft.com/office/drawing/2014/main" id="{4FCA4F1E-CE3D-47AA-A4D0-EB58D133EAF8}"/>
              </a:ext>
            </a:extLst>
          </p:cNvPr>
          <p:cNvSpPr>
            <a:spLocks noGrp="1"/>
          </p:cNvSpPr>
          <p:nvPr>
            <p:ph type="sldNum" sz="quarter" idx="15"/>
          </p:nvPr>
        </p:nvSpPr>
        <p:spPr/>
        <p:txBody>
          <a:bodyPr/>
          <a:lstStyle/>
          <a:p>
            <a:pPr>
              <a:defRPr/>
            </a:pPr>
            <a:fld id="{AD711519-F99E-4C74-974C-4C83FD5DA254}" type="slidenum">
              <a:rPr lang="en-US" altLang="en-US" smtClean="0"/>
              <a:pPr>
                <a:defRPr/>
              </a:pPr>
              <a:t>11</a:t>
            </a:fld>
            <a:endParaRPr lang="en-US" altLang="en-US"/>
          </a:p>
        </p:txBody>
      </p:sp>
    </p:spTree>
    <p:extLst>
      <p:ext uri="{BB962C8B-B14F-4D97-AF65-F5344CB8AC3E}">
        <p14:creationId xmlns:p14="http://schemas.microsoft.com/office/powerpoint/2010/main" val="644622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CDC Testing Recommendations</a:t>
            </a:r>
          </a:p>
        </p:txBody>
      </p:sp>
      <p:sp>
        <p:nvSpPr>
          <p:cNvPr id="3" name="Content Placeholder 2"/>
          <p:cNvSpPr>
            <a:spLocks noGrp="1"/>
          </p:cNvSpPr>
          <p:nvPr>
            <p:ph sz="quarter" idx="10"/>
          </p:nvPr>
        </p:nvSpPr>
        <p:spPr/>
        <p:txBody>
          <a:bodyPr>
            <a:normAutofit/>
          </a:bodyPr>
          <a:lstStyle/>
          <a:p>
            <a:r>
              <a:rPr lang="en-US" sz="2800" dirty="0"/>
              <a:t>Nucleic Acid Amplification Tests (NAATs) recommended over culture</a:t>
            </a:r>
          </a:p>
          <a:p>
            <a:pPr lvl="1"/>
            <a:r>
              <a:rPr lang="en-US" sz="2400" dirty="0"/>
              <a:t>Both symptomatic and asymptomatic</a:t>
            </a:r>
          </a:p>
          <a:p>
            <a:pPr lvl="1"/>
            <a:r>
              <a:rPr lang="en-US" sz="2400" dirty="0"/>
              <a:t>Urogenital, pharyngeal &amp; rectal sites</a:t>
            </a:r>
          </a:p>
          <a:p>
            <a:r>
              <a:rPr lang="en-US" sz="2800" dirty="0"/>
              <a:t>Optimal specimen types:</a:t>
            </a:r>
          </a:p>
          <a:p>
            <a:pPr lvl="1"/>
            <a:r>
              <a:rPr lang="en-US" sz="2400" dirty="0"/>
              <a:t>First catch urine for men</a:t>
            </a:r>
          </a:p>
          <a:p>
            <a:pPr lvl="1"/>
            <a:r>
              <a:rPr lang="en-US" sz="2400" dirty="0"/>
              <a:t>Vaginal swabs for women</a:t>
            </a:r>
          </a:p>
          <a:p>
            <a:pPr lvl="1"/>
            <a:endParaRPr lang="en-US" sz="2400" dirty="0"/>
          </a:p>
          <a:p>
            <a:endParaRPr lang="en-US" sz="2800" dirty="0"/>
          </a:p>
        </p:txBody>
      </p:sp>
      <p:pic>
        <p:nvPicPr>
          <p:cNvPr id="6" name="Content Placeholder 6" descr="CDC Morbidity and Mortality weekly report in 2014 on the recommendations for the laboratory-based detection of chlamydia trachomatis and Neisseria gonorrhoeae. ">
            <a:extLst>
              <a:ext uri="{FF2B5EF4-FFF2-40B4-BE49-F238E27FC236}">
                <a16:creationId xmlns:a16="http://schemas.microsoft.com/office/drawing/2014/main" id="{D80D6D85-6540-493D-9CEF-74492B1C88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96" r="3696"/>
          <a:stretch>
            <a:fillRect/>
          </a:stretch>
        </p:blipFill>
        <p:spPr>
          <a:xfrm>
            <a:off x="6096000" y="2998298"/>
            <a:ext cx="5333283" cy="2891791"/>
          </a:xfrm>
          <a:prstGeom prst="rect">
            <a:avLst/>
          </a:prstGeom>
        </p:spPr>
      </p:pic>
      <p:sp>
        <p:nvSpPr>
          <p:cNvPr id="4" name="Rectangle 3"/>
          <p:cNvSpPr/>
          <p:nvPr/>
        </p:nvSpPr>
        <p:spPr>
          <a:xfrm>
            <a:off x="9619055" y="6386731"/>
            <a:ext cx="2186176" cy="369332"/>
          </a:xfrm>
          <a:prstGeom prst="rect">
            <a:avLst/>
          </a:prstGeom>
        </p:spPr>
        <p:txBody>
          <a:bodyPr wrap="none">
            <a:spAutoFit/>
          </a:bodyPr>
          <a:lstStyle/>
          <a:p>
            <a:pPr lvl="0">
              <a:defRPr/>
            </a:pPr>
            <a:r>
              <a:rPr lang="en-US" dirty="0">
                <a:solidFill>
                  <a:srgbClr val="303030"/>
                </a:solidFill>
                <a:latin typeface="Tw Cen MT" panose="020B0602020104020603" pitchFamily="34" charset="0"/>
              </a:rPr>
              <a:t>Papp, 2014 - MMWR</a:t>
            </a:r>
          </a:p>
        </p:txBody>
      </p:sp>
    </p:spTree>
    <p:extLst>
      <p:ext uri="{BB962C8B-B14F-4D97-AF65-F5344CB8AC3E}">
        <p14:creationId xmlns:p14="http://schemas.microsoft.com/office/powerpoint/2010/main" val="2236516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97620"/>
            <a:ext cx="10058400" cy="1450757"/>
          </a:xfrm>
        </p:spPr>
        <p:txBody>
          <a:bodyPr/>
          <a:lstStyle/>
          <a:p>
            <a:r>
              <a:rPr lang="en-US" dirty="0"/>
              <a:t>Nucleic Acid Amplification Test (NAAT)</a:t>
            </a:r>
          </a:p>
        </p:txBody>
      </p:sp>
      <p:sp>
        <p:nvSpPr>
          <p:cNvPr id="3" name="Content Placeholder 2"/>
          <p:cNvSpPr>
            <a:spLocks noGrp="1"/>
          </p:cNvSpPr>
          <p:nvPr>
            <p:ph sz="quarter" idx="10"/>
          </p:nvPr>
        </p:nvSpPr>
        <p:spPr>
          <a:xfrm>
            <a:off x="627322" y="2105024"/>
            <a:ext cx="4426618" cy="4256447"/>
          </a:xfrm>
        </p:spPr>
        <p:txBody>
          <a:bodyPr>
            <a:normAutofit fontScale="92500"/>
          </a:bodyPr>
          <a:lstStyle/>
          <a:p>
            <a:r>
              <a:rPr lang="en-US" sz="3200" dirty="0"/>
              <a:t>FDA-cleared tests for oropharyngeal and rectal specimens</a:t>
            </a:r>
          </a:p>
          <a:p>
            <a:pPr lvl="1"/>
            <a:r>
              <a:rPr lang="en-US" sz="2800" dirty="0" err="1"/>
              <a:t>Aptima</a:t>
            </a:r>
            <a:r>
              <a:rPr lang="en-US" sz="2800" dirty="0"/>
              <a:t> Combo 2 Assay*</a:t>
            </a:r>
          </a:p>
          <a:p>
            <a:pPr lvl="1"/>
            <a:r>
              <a:rPr lang="en-US" sz="2800" dirty="0" err="1"/>
              <a:t>Xpert</a:t>
            </a:r>
            <a:r>
              <a:rPr lang="en-US" sz="2800" dirty="0"/>
              <a:t> CT/NG*</a:t>
            </a:r>
          </a:p>
          <a:p>
            <a:pPr lvl="1"/>
            <a:endParaRPr lang="en-US" sz="2800" dirty="0"/>
          </a:p>
          <a:p>
            <a:pPr lvl="1"/>
            <a:r>
              <a:rPr lang="en-US" sz="2800" dirty="0"/>
              <a:t>Many labs have validated their own tests for extragenital testing, including for self-collected specimens</a:t>
            </a:r>
            <a:endParaRPr lang="en-US" sz="2800" i="1" dirty="0"/>
          </a:p>
          <a:p>
            <a:pPr lvl="1"/>
            <a:endParaRPr lang="en-US" sz="2800" dirty="0"/>
          </a:p>
          <a:p>
            <a:endParaRPr lang="en-US" sz="3200" i="1" dirty="0"/>
          </a:p>
          <a:p>
            <a:endParaRPr lang="en-US" sz="3200" dirty="0"/>
          </a:p>
        </p:txBody>
      </p:sp>
      <p:pic>
        <p:nvPicPr>
          <p:cNvPr id="4" name="Picture 3" descr="FDA clears first diagnostic tests for extragenital testing for chlamydia and gonorrhea for immediate release on May 23, 2019."/>
          <p:cNvPicPr>
            <a:picLocks noChangeAspect="1"/>
          </p:cNvPicPr>
          <p:nvPr/>
        </p:nvPicPr>
        <p:blipFill>
          <a:blip r:embed="rId3"/>
          <a:stretch>
            <a:fillRect/>
          </a:stretch>
        </p:blipFill>
        <p:spPr>
          <a:xfrm>
            <a:off x="5289962" y="2177290"/>
            <a:ext cx="6467475" cy="2200275"/>
          </a:xfrm>
          <a:prstGeom prst="rect">
            <a:avLst/>
          </a:prstGeom>
          <a:ln>
            <a:solidFill>
              <a:srgbClr val="FFC000"/>
            </a:solidFill>
          </a:ln>
          <a:effectLst>
            <a:glow rad="228600">
              <a:schemeClr val="accent4">
                <a:satMod val="175000"/>
                <a:alpha val="40000"/>
              </a:schemeClr>
            </a:glow>
          </a:effectLst>
        </p:spPr>
      </p:pic>
      <p:pic>
        <p:nvPicPr>
          <p:cNvPr id="6" name="Picture 5" descr="Packaging for Aptima Combo 2 Assay"/>
          <p:cNvPicPr>
            <a:picLocks noChangeAspect="1"/>
          </p:cNvPicPr>
          <p:nvPr/>
        </p:nvPicPr>
        <p:blipFill>
          <a:blip r:embed="rId4"/>
          <a:stretch>
            <a:fillRect/>
          </a:stretch>
        </p:blipFill>
        <p:spPr>
          <a:xfrm>
            <a:off x="5567877" y="4501915"/>
            <a:ext cx="2649023" cy="1859104"/>
          </a:xfrm>
          <a:prstGeom prst="rect">
            <a:avLst/>
          </a:prstGeom>
        </p:spPr>
      </p:pic>
      <p:pic>
        <p:nvPicPr>
          <p:cNvPr id="10" name="Picture 9" descr="Packaging for Xpert CT/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4891" y="4628107"/>
            <a:ext cx="1606720" cy="1606720"/>
          </a:xfrm>
          <a:prstGeom prst="rect">
            <a:avLst/>
          </a:prstGeom>
        </p:spPr>
      </p:pic>
      <p:sp>
        <p:nvSpPr>
          <p:cNvPr id="5" name="Rectangle 4"/>
          <p:cNvSpPr/>
          <p:nvPr/>
        </p:nvSpPr>
        <p:spPr>
          <a:xfrm>
            <a:off x="188976" y="6416611"/>
            <a:ext cx="8027924" cy="307777"/>
          </a:xfrm>
          <a:prstGeom prst="rect">
            <a:avLst/>
          </a:prstGeom>
        </p:spPr>
        <p:txBody>
          <a:bodyPr wrap="square">
            <a:spAutoFit/>
          </a:bodyPr>
          <a:lstStyle/>
          <a:p>
            <a:r>
              <a:rPr lang="en-US" sz="1400" dirty="0">
                <a:solidFill>
                  <a:srgbClr val="000000"/>
                </a:solidFill>
                <a:latin typeface="+mj-lt"/>
              </a:rPr>
              <a:t>*Company and test names are provided for informational purposes only and do not imply endorsement. </a:t>
            </a:r>
            <a:endParaRPr lang="en-US" sz="1400" dirty="0">
              <a:latin typeface="+mj-lt"/>
            </a:endParaRPr>
          </a:p>
        </p:txBody>
      </p:sp>
    </p:spTree>
    <p:extLst>
      <p:ext uri="{BB962C8B-B14F-4D97-AF65-F5344CB8AC3E}">
        <p14:creationId xmlns:p14="http://schemas.microsoft.com/office/powerpoint/2010/main" val="1705965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Self-collected STI </a:t>
            </a:r>
            <a:r>
              <a:rPr lang="en-US" dirty="0"/>
              <a:t>Testing </a:t>
            </a:r>
          </a:p>
        </p:txBody>
      </p:sp>
      <p:sp>
        <p:nvSpPr>
          <p:cNvPr id="3" name="Content Placeholder 2"/>
          <p:cNvSpPr>
            <a:spLocks noGrp="1"/>
          </p:cNvSpPr>
          <p:nvPr>
            <p:ph sz="quarter" idx="10"/>
          </p:nvPr>
        </p:nvSpPr>
        <p:spPr>
          <a:xfrm>
            <a:off x="627323" y="2105024"/>
            <a:ext cx="6870758" cy="4402101"/>
          </a:xfrm>
        </p:spPr>
        <p:txBody>
          <a:bodyPr>
            <a:normAutofit/>
          </a:bodyPr>
          <a:lstStyle/>
          <a:p>
            <a:r>
              <a:rPr lang="en-US" sz="2400" dirty="0"/>
              <a:t>Self-collected swabs accurate and acceptable</a:t>
            </a:r>
          </a:p>
          <a:p>
            <a:r>
              <a:rPr lang="en-US" sz="2400" dirty="0"/>
              <a:t>Similar performance to provider-collected specimens</a:t>
            </a:r>
          </a:p>
          <a:p>
            <a:r>
              <a:rPr lang="en-US" sz="2400" dirty="0"/>
              <a:t>Can be performed at lab along with blood draw/urine collection or in the exam room before/after the provider visit </a:t>
            </a:r>
          </a:p>
          <a:p>
            <a:r>
              <a:rPr lang="en-US" sz="2400" dirty="0"/>
              <a:t>May save the provider time</a:t>
            </a:r>
          </a:p>
          <a:p>
            <a:r>
              <a:rPr lang="en-US" sz="2400" dirty="0"/>
              <a:t>May save patient an office visit </a:t>
            </a:r>
          </a:p>
          <a:p>
            <a:endParaRPr lang="en-US" sz="2400" dirty="0"/>
          </a:p>
          <a:p>
            <a:endParaRPr lang="en-US" sz="2400" i="1" dirty="0"/>
          </a:p>
          <a:p>
            <a:endParaRPr lang="en-US" sz="2400" dirty="0"/>
          </a:p>
        </p:txBody>
      </p:sp>
      <p:pic>
        <p:nvPicPr>
          <p:cNvPr id="5" name="Picture 4" descr="Self-instruction fact sheet on how to do an oral self-te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456" y="780054"/>
            <a:ext cx="2195659" cy="2775069"/>
          </a:xfrm>
          <a:prstGeom prst="rect">
            <a:avLst/>
          </a:prstGeom>
        </p:spPr>
      </p:pic>
      <p:pic>
        <p:nvPicPr>
          <p:cNvPr id="7" name="Picture 6" descr="Self-instruction fact sheet on how to do a vaginal self-tes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9375" y="2669733"/>
            <a:ext cx="2130497" cy="2471955"/>
          </a:xfrm>
          <a:prstGeom prst="rect">
            <a:avLst/>
          </a:prstGeom>
        </p:spPr>
      </p:pic>
      <p:pic>
        <p:nvPicPr>
          <p:cNvPr id="6" name="Picture 5" descr="Self-instruction fact sheet on how to do an anal self-tes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5926" y="3675083"/>
            <a:ext cx="2195659" cy="2764904"/>
          </a:xfrm>
          <a:prstGeom prst="rect">
            <a:avLst/>
          </a:prstGeom>
        </p:spPr>
      </p:pic>
    </p:spTree>
    <p:extLst>
      <p:ext uri="{BB962C8B-B14F-4D97-AF65-F5344CB8AC3E}">
        <p14:creationId xmlns:p14="http://schemas.microsoft.com/office/powerpoint/2010/main" val="2249263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6580229" cy="1450757"/>
          </a:xfrm>
        </p:spPr>
        <p:txBody>
          <a:bodyPr>
            <a:normAutofit fontScale="90000"/>
          </a:bodyPr>
          <a:lstStyle/>
          <a:p>
            <a:r>
              <a:rPr lang="en-US" dirty="0"/>
              <a:t>CDC Extragenital Screening Recommendations</a:t>
            </a:r>
          </a:p>
        </p:txBody>
      </p:sp>
      <p:sp>
        <p:nvSpPr>
          <p:cNvPr id="3" name="Content Placeholder 2"/>
          <p:cNvSpPr>
            <a:spLocks noGrp="1"/>
          </p:cNvSpPr>
          <p:nvPr>
            <p:ph sz="quarter" idx="10"/>
          </p:nvPr>
        </p:nvSpPr>
        <p:spPr>
          <a:xfrm>
            <a:off x="627322" y="2105024"/>
            <a:ext cx="8792723" cy="4402101"/>
          </a:xfrm>
        </p:spPr>
        <p:txBody>
          <a:bodyPr>
            <a:normAutofit/>
          </a:bodyPr>
          <a:lstStyle/>
          <a:p>
            <a:r>
              <a:rPr lang="en-US" sz="2400" dirty="0"/>
              <a:t>Sexually active MSM (HIV+ or HIV-)</a:t>
            </a:r>
          </a:p>
          <a:p>
            <a:pPr lvl="1"/>
            <a:r>
              <a:rPr lang="en-US" sz="2000" dirty="0"/>
              <a:t>Oral GC and Rectal GC/CT (in addition to urogenital GC/CT)</a:t>
            </a:r>
          </a:p>
          <a:p>
            <a:pPr lvl="1"/>
            <a:r>
              <a:rPr lang="en-US" sz="2000" dirty="0"/>
              <a:t>For reported exposure, regardless of condom use during exposure</a:t>
            </a:r>
          </a:p>
          <a:p>
            <a:r>
              <a:rPr lang="en-US" sz="2400" dirty="0"/>
              <a:t>Women and MSW</a:t>
            </a:r>
          </a:p>
          <a:p>
            <a:pPr lvl="1"/>
            <a:r>
              <a:rPr lang="en-US" sz="2000" dirty="0"/>
              <a:t>“Less clear” but can be considered in any individual reporting exposure</a:t>
            </a:r>
          </a:p>
          <a:p>
            <a:pPr lvl="1"/>
            <a:r>
              <a:rPr lang="en-US" sz="2000" dirty="0"/>
              <a:t>If GC is positive at urogenital/rectal site, recommend asking about oral exposure </a:t>
            </a:r>
          </a:p>
          <a:p>
            <a:pPr lvl="2"/>
            <a:r>
              <a:rPr lang="en-US" sz="1600" dirty="0"/>
              <a:t>If reported, </a:t>
            </a:r>
            <a:r>
              <a:rPr lang="en-US" sz="1600" dirty="0" err="1"/>
              <a:t>tx</a:t>
            </a:r>
            <a:r>
              <a:rPr lang="en-US" sz="1600" dirty="0"/>
              <a:t> with regimen with acceptable efficacy against pharyngeal GC</a:t>
            </a:r>
          </a:p>
          <a:p>
            <a:r>
              <a:rPr lang="en-US" sz="2400" dirty="0"/>
              <a:t>Transgender Men and Women</a:t>
            </a:r>
          </a:p>
          <a:p>
            <a:pPr lvl="1"/>
            <a:r>
              <a:rPr lang="en-US" sz="2000" dirty="0"/>
              <a:t>Assess STD risk based of current anatomy and sexual behavior</a:t>
            </a:r>
          </a:p>
          <a:p>
            <a:pPr lvl="1"/>
            <a:endParaRPr lang="en-US" sz="2000" dirty="0"/>
          </a:p>
          <a:p>
            <a:endParaRPr lang="en-US" sz="2400" dirty="0"/>
          </a:p>
        </p:txBody>
      </p:sp>
      <p:pic>
        <p:nvPicPr>
          <p:cNvPr id="5" name="Picture 2" descr="Cartoon of a cotton swab">
            <a:extLst>
              <a:ext uri="{FF2B5EF4-FFF2-40B4-BE49-F238E27FC236}">
                <a16:creationId xmlns:a16="http://schemas.microsoft.com/office/drawing/2014/main" id="{36DC16BC-F403-49F2-955B-2CA1BFE3B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7587" y="350875"/>
            <a:ext cx="3352535" cy="33078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247587" y="6291833"/>
            <a:ext cx="3593997" cy="369332"/>
          </a:xfrm>
          <a:prstGeom prst="rect">
            <a:avLst/>
          </a:prstGeom>
        </p:spPr>
        <p:txBody>
          <a:bodyPr wrap="none">
            <a:spAutoFit/>
          </a:bodyPr>
          <a:lstStyle/>
          <a:p>
            <a:pPr lvl="0">
              <a:defRPr/>
            </a:pPr>
            <a:r>
              <a:rPr lang="en-US" dirty="0">
                <a:solidFill>
                  <a:srgbClr val="303030"/>
                </a:solidFill>
                <a:latin typeface="Tw Cen MT" panose="020B0602020104020603" pitchFamily="34" charset="0"/>
              </a:rPr>
              <a:t>CDC 2015 STD Treatment Guidelines</a:t>
            </a:r>
          </a:p>
        </p:txBody>
      </p:sp>
    </p:spTree>
    <p:extLst>
      <p:ext uri="{BB962C8B-B14F-4D97-AF65-F5344CB8AC3E}">
        <p14:creationId xmlns:p14="http://schemas.microsoft.com/office/powerpoint/2010/main" val="1339444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(Uncomplicated) Gonorrhea Treatment</a:t>
            </a:r>
          </a:p>
        </p:txBody>
      </p:sp>
    </p:spTree>
    <p:extLst>
      <p:ext uri="{BB962C8B-B14F-4D97-AF65-F5344CB8AC3E}">
        <p14:creationId xmlns:p14="http://schemas.microsoft.com/office/powerpoint/2010/main" val="3972125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23496-56CA-448C-8F5E-58C5E9E6676A}"/>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46162771-C2EC-4169-BA07-EBC5A7ED17AD}"/>
              </a:ext>
            </a:extLst>
          </p:cNvPr>
          <p:cNvSpPr>
            <a:spLocks noGrp="1"/>
          </p:cNvSpPr>
          <p:nvPr>
            <p:ph idx="1"/>
          </p:nvPr>
        </p:nvSpPr>
        <p:spPr/>
        <p:txBody>
          <a:bodyPr>
            <a:normAutofit/>
          </a:bodyPr>
          <a:lstStyle/>
          <a:p>
            <a:pPr marL="0" indent="0">
              <a:buNone/>
            </a:pPr>
            <a:r>
              <a:rPr lang="en-US" dirty="0"/>
              <a:t>27 year-old, HIV-negative MSM sees you for routine STD screening.  You test him for HIV, syphilis, and oropharyngeal, rectal, and urine GC/CT with NAAT.  Pharyngeal GC NAAT is positive and the rest of his lab results are negative.</a:t>
            </a:r>
          </a:p>
          <a:p>
            <a:pPr marL="0" indent="0">
              <a:buNone/>
            </a:pPr>
            <a:r>
              <a:rPr lang="en-US" dirty="0"/>
              <a:t>Which of the following should you use to treat him?</a:t>
            </a:r>
          </a:p>
          <a:p>
            <a:pPr marL="0" indent="0">
              <a:buNone/>
            </a:pPr>
            <a:r>
              <a:rPr lang="en-US" dirty="0"/>
              <a:t>A. Ceftriaxone 250mg IM x 1</a:t>
            </a:r>
          </a:p>
          <a:p>
            <a:pPr marL="0" indent="0">
              <a:buNone/>
            </a:pPr>
            <a:r>
              <a:rPr lang="en-US" dirty="0"/>
              <a:t>B. Azithromycin 1g IM x 1 </a:t>
            </a:r>
          </a:p>
          <a:p>
            <a:pPr marL="0" indent="0">
              <a:buNone/>
            </a:pPr>
            <a:r>
              <a:rPr lang="en-US" dirty="0"/>
              <a:t>C. Doxycycline 100mg BID PO x 7 days</a:t>
            </a:r>
          </a:p>
          <a:p>
            <a:pPr marL="0" indent="0">
              <a:buNone/>
            </a:pPr>
            <a:r>
              <a:rPr lang="en-US" dirty="0"/>
              <a:t>D. Both A &amp; C</a:t>
            </a:r>
          </a:p>
          <a:p>
            <a:pPr marL="0" indent="0">
              <a:buNone/>
            </a:pPr>
            <a:r>
              <a:rPr lang="en-US" dirty="0"/>
              <a:t>E. Ceftriaxone 500mg IM x 1</a:t>
            </a:r>
          </a:p>
        </p:txBody>
      </p:sp>
      <p:sp>
        <p:nvSpPr>
          <p:cNvPr id="4" name="Slide Number Placeholder 3">
            <a:extLst>
              <a:ext uri="{FF2B5EF4-FFF2-40B4-BE49-F238E27FC236}">
                <a16:creationId xmlns:a16="http://schemas.microsoft.com/office/drawing/2014/main" id="{6051C842-9533-40CA-A15E-E0B27B559B6C}"/>
              </a:ext>
            </a:extLst>
          </p:cNvPr>
          <p:cNvSpPr>
            <a:spLocks noGrp="1"/>
          </p:cNvSpPr>
          <p:nvPr>
            <p:ph type="sldNum" sz="quarter" idx="12"/>
          </p:nvPr>
        </p:nvSpPr>
        <p:spPr/>
        <p:txBody>
          <a:bodyPr/>
          <a:lstStyle/>
          <a:p>
            <a:fld id="{658EA1AB-09E6-4EFD-AE90-E54DEC6ABE74}" type="slidenum">
              <a:rPr lang="en-US" smtClean="0"/>
              <a:t>17</a:t>
            </a:fld>
            <a:endParaRPr lang="en-US"/>
          </a:p>
        </p:txBody>
      </p:sp>
    </p:spTree>
    <p:extLst>
      <p:ext uri="{BB962C8B-B14F-4D97-AF65-F5344CB8AC3E}">
        <p14:creationId xmlns:p14="http://schemas.microsoft.com/office/powerpoint/2010/main" val="1477078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23496-56CA-448C-8F5E-58C5E9E6676A}"/>
              </a:ext>
            </a:extLst>
          </p:cNvPr>
          <p:cNvSpPr>
            <a:spLocks noGrp="1"/>
          </p:cNvSpPr>
          <p:nvPr>
            <p:ph type="title"/>
          </p:nvPr>
        </p:nvSpPr>
        <p:spPr/>
        <p:txBody>
          <a:bodyPr/>
          <a:lstStyle/>
          <a:p>
            <a:r>
              <a:rPr lang="en-US" dirty="0"/>
              <a:t>Case 1 continued:</a:t>
            </a:r>
          </a:p>
        </p:txBody>
      </p:sp>
      <p:sp>
        <p:nvSpPr>
          <p:cNvPr id="3" name="Content Placeholder 2">
            <a:extLst>
              <a:ext uri="{FF2B5EF4-FFF2-40B4-BE49-F238E27FC236}">
                <a16:creationId xmlns:a16="http://schemas.microsoft.com/office/drawing/2014/main" id="{46162771-C2EC-4169-BA07-EBC5A7ED17AD}"/>
              </a:ext>
            </a:extLst>
          </p:cNvPr>
          <p:cNvSpPr>
            <a:spLocks noGrp="1"/>
          </p:cNvSpPr>
          <p:nvPr>
            <p:ph idx="1"/>
          </p:nvPr>
        </p:nvSpPr>
        <p:spPr/>
        <p:txBody>
          <a:bodyPr>
            <a:normAutofit/>
          </a:bodyPr>
          <a:lstStyle/>
          <a:p>
            <a:pPr marL="0" indent="0">
              <a:buNone/>
            </a:pPr>
            <a:r>
              <a:rPr lang="en-US" dirty="0"/>
              <a:t>27 year-old, HIV-negative MSM sees you for routine STD screening.  You test him for HIV, syphilis, and oropharyngeal, rectal, and urine GC/CT with NAAT.  Pharyngeal GC NAAT is positive and the rest of his lab results are negative.</a:t>
            </a:r>
          </a:p>
          <a:p>
            <a:pPr marL="0" indent="0">
              <a:buNone/>
            </a:pPr>
            <a:r>
              <a:rPr lang="en-US" dirty="0"/>
              <a:t>Which of the following should you use to treat him?</a:t>
            </a:r>
          </a:p>
          <a:p>
            <a:pPr marL="0" indent="0">
              <a:buNone/>
            </a:pPr>
            <a:r>
              <a:rPr lang="en-US" dirty="0"/>
              <a:t>A. Ceftriaxone 250mg IM x 1 </a:t>
            </a:r>
            <a:r>
              <a:rPr lang="en-US" dirty="0">
                <a:solidFill>
                  <a:srgbClr val="FF0000"/>
                </a:solidFill>
                <a:sym typeface="Wingdings" panose="05000000000000000000" pitchFamily="2" charset="2"/>
              </a:rPr>
              <a:t></a:t>
            </a:r>
            <a:r>
              <a:rPr lang="en-US" dirty="0"/>
              <a:t> </a:t>
            </a:r>
            <a:r>
              <a:rPr lang="en-US" dirty="0">
                <a:solidFill>
                  <a:srgbClr val="FF0000"/>
                </a:solidFill>
              </a:rPr>
              <a:t>Requires hire dose</a:t>
            </a:r>
          </a:p>
          <a:p>
            <a:pPr marL="0" indent="0">
              <a:buNone/>
            </a:pPr>
            <a:r>
              <a:rPr lang="en-US" dirty="0"/>
              <a:t>B. Azithromycin 1g IM x 1 </a:t>
            </a:r>
            <a:r>
              <a:rPr lang="en-US" dirty="0">
                <a:solidFill>
                  <a:srgbClr val="FF0000"/>
                </a:solidFill>
                <a:sym typeface="Wingdings" panose="05000000000000000000" pitchFamily="2" charset="2"/>
              </a:rPr>
              <a:t></a:t>
            </a:r>
            <a:r>
              <a:rPr lang="en-US" dirty="0"/>
              <a:t> </a:t>
            </a:r>
            <a:r>
              <a:rPr lang="en-US" dirty="0">
                <a:solidFill>
                  <a:srgbClr val="FF0000"/>
                </a:solidFill>
              </a:rPr>
              <a:t>No longer recommended for uncomplicated gonorrhea treatment</a:t>
            </a:r>
          </a:p>
          <a:p>
            <a:pPr marL="0" indent="0">
              <a:buNone/>
            </a:pPr>
            <a:r>
              <a:rPr lang="en-US" dirty="0"/>
              <a:t>C. Doxycycline 100mg BID PO x 7 days </a:t>
            </a:r>
            <a:r>
              <a:rPr lang="en-US" dirty="0">
                <a:solidFill>
                  <a:srgbClr val="FF0000"/>
                </a:solidFill>
                <a:sym typeface="Wingdings" panose="05000000000000000000" pitchFamily="2" charset="2"/>
              </a:rPr>
              <a:t></a:t>
            </a:r>
            <a:r>
              <a:rPr lang="en-US" dirty="0"/>
              <a:t> </a:t>
            </a:r>
            <a:r>
              <a:rPr lang="en-US" dirty="0">
                <a:solidFill>
                  <a:srgbClr val="FF0000"/>
                </a:solidFill>
              </a:rPr>
              <a:t>Used to treat chlamydia</a:t>
            </a:r>
          </a:p>
          <a:p>
            <a:pPr marL="0" indent="0">
              <a:buNone/>
            </a:pPr>
            <a:r>
              <a:rPr lang="en-US" dirty="0"/>
              <a:t>D. Both A &amp; C </a:t>
            </a:r>
            <a:r>
              <a:rPr lang="en-US" dirty="0">
                <a:solidFill>
                  <a:srgbClr val="FF0000"/>
                </a:solidFill>
                <a:sym typeface="Wingdings" panose="05000000000000000000" pitchFamily="2" charset="2"/>
              </a:rPr>
              <a:t></a:t>
            </a:r>
            <a:r>
              <a:rPr lang="en-US" dirty="0"/>
              <a:t> </a:t>
            </a:r>
            <a:r>
              <a:rPr lang="en-US" dirty="0">
                <a:solidFill>
                  <a:srgbClr val="FF0000"/>
                </a:solidFill>
              </a:rPr>
              <a:t>No longer recommended for treatment of uncomplicated gonorrhea</a:t>
            </a:r>
          </a:p>
          <a:p>
            <a:pPr marL="0" indent="0">
              <a:buNone/>
            </a:pPr>
            <a:r>
              <a:rPr lang="en-US" dirty="0">
                <a:solidFill>
                  <a:srgbClr val="00B050"/>
                </a:solidFill>
              </a:rPr>
              <a:t>E. Ceftriaxone 500mg IM x 1</a:t>
            </a:r>
          </a:p>
        </p:txBody>
      </p:sp>
      <p:sp>
        <p:nvSpPr>
          <p:cNvPr id="4" name="Slide Number Placeholder 3">
            <a:extLst>
              <a:ext uri="{FF2B5EF4-FFF2-40B4-BE49-F238E27FC236}">
                <a16:creationId xmlns:a16="http://schemas.microsoft.com/office/drawing/2014/main" id="{C3CA4F67-87AD-4345-9B1E-49E864D2C78C}"/>
              </a:ext>
            </a:extLst>
          </p:cNvPr>
          <p:cNvSpPr>
            <a:spLocks noGrp="1"/>
          </p:cNvSpPr>
          <p:nvPr>
            <p:ph type="sldNum" sz="quarter" idx="12"/>
          </p:nvPr>
        </p:nvSpPr>
        <p:spPr/>
        <p:txBody>
          <a:bodyPr/>
          <a:lstStyle/>
          <a:p>
            <a:fld id="{658EA1AB-09E6-4EFD-AE90-E54DEC6ABE74}" type="slidenum">
              <a:rPr lang="en-US" smtClean="0"/>
              <a:t>18</a:t>
            </a:fld>
            <a:endParaRPr lang="en-US"/>
          </a:p>
        </p:txBody>
      </p:sp>
    </p:spTree>
    <p:extLst>
      <p:ext uri="{BB962C8B-B14F-4D97-AF65-F5344CB8AC3E}">
        <p14:creationId xmlns:p14="http://schemas.microsoft.com/office/powerpoint/2010/main" val="1660557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94359"/>
            <a:ext cx="3464805" cy="2286000"/>
          </a:xfrm>
        </p:spPr>
        <p:txBody>
          <a:bodyPr>
            <a:normAutofit/>
          </a:bodyPr>
          <a:lstStyle/>
          <a:p>
            <a:r>
              <a:rPr lang="en-US" dirty="0"/>
              <a:t>Updated CDC GC Treatment Guidelines</a:t>
            </a:r>
          </a:p>
        </p:txBody>
      </p:sp>
      <p:sp>
        <p:nvSpPr>
          <p:cNvPr id="6" name="Text Placeholder 5">
            <a:extLst>
              <a:ext uri="{FF2B5EF4-FFF2-40B4-BE49-F238E27FC236}">
                <a16:creationId xmlns:a16="http://schemas.microsoft.com/office/drawing/2014/main" id="{0A8D977C-528E-41DF-BBC7-3CCA20FF1B59}"/>
              </a:ext>
            </a:extLst>
          </p:cNvPr>
          <p:cNvSpPr>
            <a:spLocks noGrp="1"/>
          </p:cNvSpPr>
          <p:nvPr>
            <p:ph type="body" sz="half" idx="2"/>
          </p:nvPr>
        </p:nvSpPr>
        <p:spPr/>
        <p:txBody>
          <a:bodyPr>
            <a:normAutofit/>
          </a:bodyPr>
          <a:lstStyle/>
          <a:p>
            <a:pPr lvl="1"/>
            <a:r>
              <a:rPr lang="en-US" sz="1800" dirty="0">
                <a:solidFill>
                  <a:schemeClr val="bg1"/>
                </a:solidFill>
              </a:rPr>
              <a:t>Released December 2020</a:t>
            </a:r>
          </a:p>
          <a:p>
            <a:pPr lvl="1"/>
            <a:endParaRPr lang="en-US" sz="1800" dirty="0">
              <a:solidFill>
                <a:schemeClr val="bg1"/>
              </a:solidFill>
            </a:endParaRPr>
          </a:p>
          <a:p>
            <a:pPr lvl="1"/>
            <a:r>
              <a:rPr lang="en-US" sz="1800" dirty="0">
                <a:solidFill>
                  <a:schemeClr val="bg1"/>
                </a:solidFill>
              </a:rPr>
              <a:t>Recommend </a:t>
            </a:r>
            <a:r>
              <a:rPr lang="en-US" sz="1800" b="1" u="sng" dirty="0">
                <a:solidFill>
                  <a:schemeClr val="bg1"/>
                </a:solidFill>
              </a:rPr>
              <a:t>monotherapy</a:t>
            </a:r>
            <a:r>
              <a:rPr lang="en-US" sz="1800" dirty="0">
                <a:solidFill>
                  <a:schemeClr val="bg1"/>
                </a:solidFill>
              </a:rPr>
              <a:t> with ceftriaxone at a higher dose</a:t>
            </a:r>
          </a:p>
          <a:p>
            <a:pPr lvl="1"/>
            <a:endParaRPr lang="en-US" sz="1800" dirty="0">
              <a:solidFill>
                <a:schemeClr val="bg1"/>
              </a:solidFill>
            </a:endParaRPr>
          </a:p>
          <a:p>
            <a:pPr lvl="1"/>
            <a:r>
              <a:rPr lang="en-US" sz="1800" b="1" u="sng" dirty="0">
                <a:solidFill>
                  <a:schemeClr val="bg1"/>
                </a:solidFill>
              </a:rPr>
              <a:t>No longer</a:t>
            </a:r>
            <a:r>
              <a:rPr lang="en-US" sz="1800" b="1" dirty="0">
                <a:solidFill>
                  <a:schemeClr val="bg1"/>
                </a:solidFill>
              </a:rPr>
              <a:t> </a:t>
            </a:r>
            <a:r>
              <a:rPr lang="en-US" sz="1800" dirty="0">
                <a:solidFill>
                  <a:schemeClr val="bg1"/>
                </a:solidFill>
              </a:rPr>
              <a:t>recommending dual treatment with azithromycin</a:t>
            </a:r>
          </a:p>
          <a:p>
            <a:endParaRPr lang="en-US" sz="1800" dirty="0"/>
          </a:p>
        </p:txBody>
      </p:sp>
      <p:sp>
        <p:nvSpPr>
          <p:cNvPr id="5" name="Rectangle 4">
            <a:extLst>
              <a:ext uri="{FF2B5EF4-FFF2-40B4-BE49-F238E27FC236}">
                <a16:creationId xmlns:a16="http://schemas.microsoft.com/office/drawing/2014/main" id="{A81DEBF7-6475-430A-9427-F1CBF7A5E059}"/>
              </a:ext>
            </a:extLst>
          </p:cNvPr>
          <p:cNvSpPr/>
          <p:nvPr/>
        </p:nvSpPr>
        <p:spPr>
          <a:xfrm>
            <a:off x="6043333" y="214218"/>
            <a:ext cx="4235496" cy="400110"/>
          </a:xfrm>
          <a:prstGeom prst="rect">
            <a:avLst/>
          </a:prstGeom>
        </p:spPr>
        <p:txBody>
          <a:bodyPr wrap="square">
            <a:spAutoFit/>
          </a:bodyPr>
          <a:lstStyle/>
          <a:p>
            <a:r>
              <a:rPr lang="en-US" sz="1000" dirty="0">
                <a:latin typeface="+mj-lt"/>
                <a:hlinkClick r:id="rId4"/>
              </a:rPr>
              <a:t>Link to CDC MMWR for Updated Treatment Guidelines for </a:t>
            </a:r>
            <a:r>
              <a:rPr lang="en-US" sz="1000" dirty="0" err="1">
                <a:latin typeface="+mj-lt"/>
                <a:hlinkClick r:id="rId4"/>
              </a:rPr>
              <a:t>Gonococal</a:t>
            </a:r>
            <a:r>
              <a:rPr lang="en-US" sz="1000" dirty="0">
                <a:latin typeface="+mj-lt"/>
                <a:hlinkClick r:id="rId4"/>
              </a:rPr>
              <a:t> Infection</a:t>
            </a:r>
            <a:endParaRPr lang="en-US" sz="1000" dirty="0">
              <a:latin typeface="+mj-lt"/>
            </a:endParaRPr>
          </a:p>
          <a:p>
            <a:endParaRPr lang="en-US" sz="1000" dirty="0">
              <a:solidFill>
                <a:schemeClr val="bg1"/>
              </a:solidFill>
              <a:latin typeface="+mj-lt"/>
            </a:endParaRPr>
          </a:p>
        </p:txBody>
      </p:sp>
      <p:graphicFrame>
        <p:nvGraphicFramePr>
          <p:cNvPr id="4" name="Object 3" descr="Screenshot of the journal article: Update to CDC's Treatment Guidelines for Gonococcal Infection in 2020. ">
            <a:extLst>
              <a:ext uri="{FF2B5EF4-FFF2-40B4-BE49-F238E27FC236}">
                <a16:creationId xmlns:a16="http://schemas.microsoft.com/office/drawing/2014/main" id="{15711BE9-1CA7-4021-9241-56B17DD7958B}"/>
              </a:ext>
            </a:extLst>
          </p:cNvPr>
          <p:cNvGraphicFramePr>
            <a:graphicFrameLocks noChangeAspect="1"/>
          </p:cNvGraphicFramePr>
          <p:nvPr>
            <p:extLst>
              <p:ext uri="{D42A27DB-BD31-4B8C-83A1-F6EECF244321}">
                <p14:modId xmlns:p14="http://schemas.microsoft.com/office/powerpoint/2010/main" val="173033754"/>
              </p:ext>
            </p:extLst>
          </p:nvPr>
        </p:nvGraphicFramePr>
        <p:xfrm>
          <a:off x="4914961" y="414273"/>
          <a:ext cx="6492241" cy="8402737"/>
        </p:xfrm>
        <a:graphic>
          <a:graphicData uri="http://schemas.openxmlformats.org/presentationml/2006/ole">
            <mc:AlternateContent xmlns:mc="http://schemas.openxmlformats.org/markup-compatibility/2006">
              <mc:Choice xmlns:v="urn:schemas-microsoft-com:vml" Requires="v">
                <p:oleObj spid="_x0000_s2094" name="Acrobat Document" r:id="rId5" imgW="5828911" imgH="7543536" progId="Acrobat.Document.DC">
                  <p:embed/>
                </p:oleObj>
              </mc:Choice>
              <mc:Fallback>
                <p:oleObj name="Acrobat Document" r:id="rId5" imgW="5828911" imgH="7543536" progId="Acrobat.Document.DC">
                  <p:embed/>
                  <p:pic>
                    <p:nvPicPr>
                      <p:cNvPr id="4" name="Object 3">
                        <a:extLst>
                          <a:ext uri="{FF2B5EF4-FFF2-40B4-BE49-F238E27FC236}">
                            <a16:creationId xmlns:a16="http://schemas.microsoft.com/office/drawing/2014/main" id="{15711BE9-1CA7-4021-9241-56B17DD7958B}"/>
                          </a:ext>
                        </a:extLst>
                      </p:cNvPr>
                      <p:cNvPicPr/>
                      <p:nvPr/>
                    </p:nvPicPr>
                    <p:blipFill>
                      <a:blip r:embed="rId6"/>
                      <a:stretch>
                        <a:fillRect/>
                      </a:stretch>
                    </p:blipFill>
                    <p:spPr>
                      <a:xfrm>
                        <a:off x="4914961" y="414273"/>
                        <a:ext cx="6492241" cy="8402737"/>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D152E57D-AFD3-43BE-B1FA-081AD8262724}"/>
              </a:ext>
            </a:extLst>
          </p:cNvPr>
          <p:cNvSpPr>
            <a:spLocks noGrp="1"/>
          </p:cNvSpPr>
          <p:nvPr>
            <p:ph type="sldNum" sz="quarter" idx="12"/>
          </p:nvPr>
        </p:nvSpPr>
        <p:spPr/>
        <p:txBody>
          <a:bodyPr/>
          <a:lstStyle/>
          <a:p>
            <a:fld id="{658EA1AB-09E6-4EFD-AE90-E54DEC6ABE74}" type="slidenum">
              <a:rPr lang="en-US" smtClean="0"/>
              <a:t>19</a:t>
            </a:fld>
            <a:endParaRPr lang="en-US"/>
          </a:p>
        </p:txBody>
      </p:sp>
    </p:spTree>
    <p:extLst>
      <p:ext uri="{BB962C8B-B14F-4D97-AF65-F5344CB8AC3E}">
        <p14:creationId xmlns:p14="http://schemas.microsoft.com/office/powerpoint/2010/main" val="3156075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161A2-9714-4A63-97D5-42BCA2F3509C}"/>
              </a:ext>
            </a:extLst>
          </p:cNvPr>
          <p:cNvSpPr>
            <a:spLocks noGrp="1"/>
          </p:cNvSpPr>
          <p:nvPr>
            <p:ph type="title"/>
          </p:nvPr>
        </p:nvSpPr>
        <p:spPr/>
        <p:txBody>
          <a:bodyPr>
            <a:normAutofit/>
          </a:bodyPr>
          <a:lstStyle/>
          <a:p>
            <a:r>
              <a:rPr lang="en-US" dirty="0"/>
              <a:t>Roadmap</a:t>
            </a:r>
          </a:p>
        </p:txBody>
      </p:sp>
      <p:sp>
        <p:nvSpPr>
          <p:cNvPr id="3" name="Content Placeholder 2">
            <a:extLst>
              <a:ext uri="{FF2B5EF4-FFF2-40B4-BE49-F238E27FC236}">
                <a16:creationId xmlns:a16="http://schemas.microsoft.com/office/drawing/2014/main" id="{41392A07-5812-4984-9A4C-509AB8726F69}"/>
              </a:ext>
            </a:extLst>
          </p:cNvPr>
          <p:cNvSpPr>
            <a:spLocks noGrp="1"/>
          </p:cNvSpPr>
          <p:nvPr>
            <p:ph idx="1"/>
          </p:nvPr>
        </p:nvSpPr>
        <p:spPr>
          <a:xfrm>
            <a:off x="1097280" y="1845734"/>
            <a:ext cx="4277910" cy="4023360"/>
          </a:xfrm>
        </p:spPr>
        <p:txBody>
          <a:bodyPr/>
          <a:lstStyle/>
          <a:p>
            <a:r>
              <a:rPr lang="en-US" dirty="0"/>
              <a:t>Gonorrhea Overview</a:t>
            </a:r>
          </a:p>
          <a:p>
            <a:pPr lvl="1"/>
            <a:r>
              <a:rPr lang="en-US" dirty="0"/>
              <a:t>Screening</a:t>
            </a:r>
          </a:p>
          <a:p>
            <a:pPr lvl="1"/>
            <a:r>
              <a:rPr lang="en-US" dirty="0"/>
              <a:t>Treatment </a:t>
            </a:r>
            <a:r>
              <a:rPr lang="en-US" dirty="0">
                <a:solidFill>
                  <a:srgbClr val="FF0000"/>
                </a:solidFill>
              </a:rPr>
              <a:t>*UPDATE*</a:t>
            </a:r>
          </a:p>
          <a:p>
            <a:pPr lvl="1"/>
            <a:r>
              <a:rPr lang="en-US" dirty="0"/>
              <a:t>Clinical Manifestations</a:t>
            </a:r>
          </a:p>
          <a:p>
            <a:r>
              <a:rPr lang="en-US" dirty="0"/>
              <a:t>Disseminated Gonococcal Infection</a:t>
            </a:r>
          </a:p>
          <a:p>
            <a:pPr lvl="1"/>
            <a:r>
              <a:rPr lang="en-US" dirty="0"/>
              <a:t>Diagnosis</a:t>
            </a:r>
          </a:p>
          <a:p>
            <a:pPr lvl="1"/>
            <a:r>
              <a:rPr lang="en-US" dirty="0"/>
              <a:t>Treatment</a:t>
            </a:r>
          </a:p>
          <a:p>
            <a:r>
              <a:rPr lang="en-US" dirty="0"/>
              <a:t>What Clinicians Can Do</a:t>
            </a:r>
          </a:p>
          <a:p>
            <a:pPr lvl="1"/>
            <a:r>
              <a:rPr lang="en-US" dirty="0"/>
              <a:t>Additional Management Considerations</a:t>
            </a:r>
          </a:p>
          <a:p>
            <a:r>
              <a:rPr lang="en-US" dirty="0"/>
              <a:t>Resources</a:t>
            </a:r>
          </a:p>
          <a:p>
            <a:endParaRPr lang="en-US" dirty="0"/>
          </a:p>
        </p:txBody>
      </p:sp>
      <p:pic>
        <p:nvPicPr>
          <p:cNvPr id="11268" name="Picture 4" descr="Road with destination markers along it.">
            <a:extLst>
              <a:ext uri="{FF2B5EF4-FFF2-40B4-BE49-F238E27FC236}">
                <a16:creationId xmlns:a16="http://schemas.microsoft.com/office/drawing/2014/main" id="{FF52578C-53B5-425E-909B-57288872F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190" y="753622"/>
            <a:ext cx="6816810" cy="436701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C58DED6-34EB-4F8F-8FEC-29F04B21792E}"/>
              </a:ext>
            </a:extLst>
          </p:cNvPr>
          <p:cNvSpPr>
            <a:spLocks noGrp="1"/>
          </p:cNvSpPr>
          <p:nvPr>
            <p:ph type="sldNum" sz="quarter" idx="12"/>
          </p:nvPr>
        </p:nvSpPr>
        <p:spPr/>
        <p:txBody>
          <a:bodyPr/>
          <a:lstStyle/>
          <a:p>
            <a:fld id="{658EA1AB-09E6-4EFD-AE90-E54DEC6ABE74}" type="slidenum">
              <a:rPr lang="en-US" smtClean="0"/>
              <a:t>2</a:t>
            </a:fld>
            <a:endParaRPr lang="en-US"/>
          </a:p>
        </p:txBody>
      </p:sp>
    </p:spTree>
    <p:extLst>
      <p:ext uri="{BB962C8B-B14F-4D97-AF65-F5344CB8AC3E}">
        <p14:creationId xmlns:p14="http://schemas.microsoft.com/office/powerpoint/2010/main" val="4210839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2"/>
                </a:solidFill>
              </a:rPr>
              <a:t>*New*</a:t>
            </a:r>
            <a:r>
              <a:rPr lang="en-US" dirty="0">
                <a:solidFill>
                  <a:schemeClr val="accent2"/>
                </a:solidFill>
              </a:rPr>
              <a:t> </a:t>
            </a:r>
            <a:r>
              <a:rPr lang="en-US" dirty="0"/>
              <a:t>Gonorrhea Treatment Guidelines</a:t>
            </a:r>
            <a:br>
              <a:rPr lang="en-US" sz="2000" dirty="0"/>
            </a:br>
            <a:r>
              <a:rPr lang="en-US" sz="2000" dirty="0"/>
              <a:t>for uncomplicated infections</a:t>
            </a:r>
          </a:p>
        </p:txBody>
      </p:sp>
      <p:sp>
        <p:nvSpPr>
          <p:cNvPr id="30" name="Rectangle 29">
            <a:extLst>
              <a:ext uri="{FF2B5EF4-FFF2-40B4-BE49-F238E27FC236}">
                <a16:creationId xmlns:a16="http://schemas.microsoft.com/office/drawing/2014/main" id="{9B440CCF-3BCA-4D73-B06C-42FA9A46BF7A}"/>
              </a:ext>
              <a:ext uri="{C183D7F6-B498-43B3-948B-1728B52AA6E4}">
                <adec:decorative xmlns:adec="http://schemas.microsoft.com/office/drawing/2017/decorative" val="1"/>
              </a:ext>
            </a:extLst>
          </p:cNvPr>
          <p:cNvSpPr/>
          <p:nvPr/>
        </p:nvSpPr>
        <p:spPr>
          <a:xfrm>
            <a:off x="598819" y="1888455"/>
            <a:ext cx="5497182" cy="3016681"/>
          </a:xfrm>
          <a:prstGeom prst="rect">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 descr="Ceftriaxone 500 mg IM x 1 for persons weighing &lt;150 kg*">
            <a:extLst>
              <a:ext uri="{FF2B5EF4-FFF2-40B4-BE49-F238E27FC236}">
                <a16:creationId xmlns:a16="http://schemas.microsoft.com/office/drawing/2014/main" id="{DEAC2322-9CA0-433C-B9E1-1F1F82F5EBDB}"/>
              </a:ext>
            </a:extLst>
          </p:cNvPr>
          <p:cNvGrpSpPr>
            <a:grpSpLocks/>
          </p:cNvGrpSpPr>
          <p:nvPr/>
        </p:nvGrpSpPr>
        <p:grpSpPr bwMode="auto">
          <a:xfrm>
            <a:off x="883738" y="2416023"/>
            <a:ext cx="5274900" cy="1254339"/>
            <a:chOff x="598488" y="2006599"/>
            <a:chExt cx="4486275" cy="1254339"/>
          </a:xfrm>
        </p:grpSpPr>
        <p:pic>
          <p:nvPicPr>
            <p:cNvPr id="35" name="Picture 37" descr="Rectangle 11_pptX">
              <a:extLst>
                <a:ext uri="{FF2B5EF4-FFF2-40B4-BE49-F238E27FC236}">
                  <a16:creationId xmlns:a16="http://schemas.microsoft.com/office/drawing/2014/main" id="{E5BEAAAE-4DAF-46B8-8C56-60B59EAF9404}"/>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598488" y="2006599"/>
              <a:ext cx="4486275" cy="125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45">
              <a:extLst>
                <a:ext uri="{FF2B5EF4-FFF2-40B4-BE49-F238E27FC236}">
                  <a16:creationId xmlns:a16="http://schemas.microsoft.com/office/drawing/2014/main" id="{CD73A3DF-67BE-4A68-BB56-0DAD1B747C6D}"/>
                </a:ext>
              </a:extLst>
            </p:cNvPr>
            <p:cNvSpPr txBox="1">
              <a:spLocks noChangeArrowheads="1"/>
            </p:cNvSpPr>
            <p:nvPr/>
          </p:nvSpPr>
          <p:spPr bwMode="auto">
            <a:xfrm>
              <a:off x="614363" y="2122488"/>
              <a:ext cx="4016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rgbClr val="CCFF33"/>
                  </a:solidFill>
                  <a:latin typeface="Times New Roman" panose="02020603050405020304" pitchFamily="18" charset="0"/>
                </a:defRPr>
              </a:lvl1pPr>
              <a:lvl2pPr marL="742950" indent="-285750">
                <a:defRPr sz="2400" u="sng">
                  <a:solidFill>
                    <a:srgbClr val="CCFF33"/>
                  </a:solidFill>
                  <a:latin typeface="Times New Roman" panose="02020603050405020304" pitchFamily="18" charset="0"/>
                </a:defRPr>
              </a:lvl2pPr>
              <a:lvl3pPr marL="1143000" indent="-228600">
                <a:defRPr sz="2400" u="sng">
                  <a:solidFill>
                    <a:srgbClr val="CCFF33"/>
                  </a:solidFill>
                  <a:latin typeface="Times New Roman" panose="02020603050405020304" pitchFamily="18" charset="0"/>
                </a:defRPr>
              </a:lvl3pPr>
              <a:lvl4pPr marL="1600200" indent="-228600">
                <a:defRPr sz="2400" u="sng">
                  <a:solidFill>
                    <a:srgbClr val="CCFF33"/>
                  </a:solidFill>
                  <a:latin typeface="Times New Roman" panose="02020603050405020304" pitchFamily="18" charset="0"/>
                </a:defRPr>
              </a:lvl4pPr>
              <a:lvl5pPr marL="2057400" indent="-228600">
                <a:defRPr sz="2400" u="sng">
                  <a:solidFill>
                    <a:srgbClr val="CCFF33"/>
                  </a:solidFill>
                  <a:latin typeface="Times New Roman" panose="02020603050405020304" pitchFamily="18" charset="0"/>
                </a:defRPr>
              </a:lvl5pPr>
              <a:lvl6pPr marL="2514600" indent="-228600" eaLnBrk="0" fontAlgn="base" hangingPunct="0">
                <a:spcBef>
                  <a:spcPct val="0"/>
                </a:spcBef>
                <a:spcAft>
                  <a:spcPct val="0"/>
                </a:spcAft>
                <a:defRPr sz="2400" u="sng">
                  <a:solidFill>
                    <a:srgbClr val="CCFF33"/>
                  </a:solidFill>
                  <a:latin typeface="Times New Roman" panose="02020603050405020304" pitchFamily="18" charset="0"/>
                </a:defRPr>
              </a:lvl6pPr>
              <a:lvl7pPr marL="2971800" indent="-228600" eaLnBrk="0" fontAlgn="base" hangingPunct="0">
                <a:spcBef>
                  <a:spcPct val="0"/>
                </a:spcBef>
                <a:spcAft>
                  <a:spcPct val="0"/>
                </a:spcAft>
                <a:defRPr sz="2400" u="sng">
                  <a:solidFill>
                    <a:srgbClr val="CCFF33"/>
                  </a:solidFill>
                  <a:latin typeface="Times New Roman" panose="02020603050405020304" pitchFamily="18" charset="0"/>
                </a:defRPr>
              </a:lvl7pPr>
              <a:lvl8pPr marL="3429000" indent="-228600" eaLnBrk="0" fontAlgn="base" hangingPunct="0">
                <a:spcBef>
                  <a:spcPct val="0"/>
                </a:spcBef>
                <a:spcAft>
                  <a:spcPct val="0"/>
                </a:spcAft>
                <a:defRPr sz="2400" u="sng">
                  <a:solidFill>
                    <a:srgbClr val="CCFF33"/>
                  </a:solidFill>
                  <a:latin typeface="Times New Roman" panose="02020603050405020304" pitchFamily="18" charset="0"/>
                </a:defRPr>
              </a:lvl8pPr>
              <a:lvl9pPr marL="3886200" indent="-228600" eaLnBrk="0" fontAlgn="base" hangingPunct="0">
                <a:spcBef>
                  <a:spcPct val="0"/>
                </a:spcBef>
                <a:spcAft>
                  <a:spcPct val="0"/>
                </a:spcAft>
                <a:defRPr sz="2400" u="sng">
                  <a:solidFill>
                    <a:srgbClr val="CCFF33"/>
                  </a:solidFill>
                  <a:latin typeface="Times New Roman" panose="02020603050405020304" pitchFamily="18" charset="0"/>
                </a:defRPr>
              </a:lvl9pPr>
            </a:lstStyle>
            <a:p>
              <a:pPr algn="ctr"/>
              <a:r>
                <a:rPr lang="en-US" altLang="en-US" sz="2800" u="none" dirty="0">
                  <a:solidFill>
                    <a:srgbClr val="FFFFFF"/>
                  </a:solidFill>
                </a:rPr>
                <a:t>Ceftriaxone </a:t>
              </a:r>
              <a:r>
                <a:rPr lang="en-US" altLang="en-US" sz="2800" b="1" dirty="0">
                  <a:solidFill>
                    <a:srgbClr val="FFFFFF"/>
                  </a:solidFill>
                </a:rPr>
                <a:t>500</a:t>
              </a:r>
              <a:r>
                <a:rPr lang="en-US" altLang="en-US" sz="2800" u="none" dirty="0">
                  <a:solidFill>
                    <a:srgbClr val="FFFFFF"/>
                  </a:solidFill>
                </a:rPr>
                <a:t> mg IM x 1 </a:t>
              </a:r>
              <a:br>
                <a:rPr lang="en-US" altLang="en-US" sz="2800" u="none" dirty="0">
                  <a:solidFill>
                    <a:srgbClr val="FFFFFF"/>
                  </a:solidFill>
                </a:rPr>
              </a:br>
              <a:r>
                <a:rPr lang="en-US" altLang="en-US" sz="2000" u="none" dirty="0">
                  <a:solidFill>
                    <a:srgbClr val="FFFFFF"/>
                  </a:solidFill>
                </a:rPr>
                <a:t>for persons weighing &lt;150kg*</a:t>
              </a:r>
            </a:p>
          </p:txBody>
        </p:sp>
      </p:grpSp>
      <p:sp>
        <p:nvSpPr>
          <p:cNvPr id="25" name="Rectangle 24"/>
          <p:cNvSpPr/>
          <p:nvPr/>
        </p:nvSpPr>
        <p:spPr>
          <a:xfrm>
            <a:off x="801115" y="3773086"/>
            <a:ext cx="5000766" cy="646331"/>
          </a:xfrm>
          <a:prstGeom prst="rect">
            <a:avLst/>
          </a:prstGeom>
        </p:spPr>
        <p:txBody>
          <a:bodyPr wrap="square">
            <a:spAutoFit/>
          </a:bodyPr>
          <a:lstStyle/>
          <a:p>
            <a:pPr algn="ctr">
              <a:defRPr/>
            </a:pPr>
            <a:r>
              <a:rPr lang="en-US" dirty="0">
                <a:solidFill>
                  <a:prstClr val="black"/>
                </a:solidFill>
              </a:rPr>
              <a:t>*For persons weighing </a:t>
            </a:r>
            <a:r>
              <a:rPr lang="en-US" dirty="0"/>
              <a:t>≥ 150kg, 1 g of IM ceftriaxone should be administered</a:t>
            </a:r>
            <a:endParaRPr lang="en-US" dirty="0">
              <a:solidFill>
                <a:prstClr val="black"/>
              </a:solidFill>
            </a:endParaRPr>
          </a:p>
        </p:txBody>
      </p:sp>
      <p:sp>
        <p:nvSpPr>
          <p:cNvPr id="9" name="Rectangle 8">
            <a:extLst>
              <a:ext uri="{FF2B5EF4-FFF2-40B4-BE49-F238E27FC236}">
                <a16:creationId xmlns:a16="http://schemas.microsoft.com/office/drawing/2014/main" id="{E53D2BE4-E1E7-40E2-B33D-853A72763FD2}"/>
              </a:ext>
              <a:ext uri="{C183D7F6-B498-43B3-948B-1728B52AA6E4}">
                <adec:decorative xmlns:adec="http://schemas.microsoft.com/office/drawing/2017/decorative" val="1"/>
              </a:ext>
            </a:extLst>
          </p:cNvPr>
          <p:cNvSpPr/>
          <p:nvPr/>
        </p:nvSpPr>
        <p:spPr>
          <a:xfrm>
            <a:off x="7159557" y="1897336"/>
            <a:ext cx="4289693" cy="3016681"/>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3345512-82EA-4597-961F-7126488BCE93}"/>
              </a:ext>
            </a:extLst>
          </p:cNvPr>
          <p:cNvSpPr/>
          <p:nvPr/>
        </p:nvSpPr>
        <p:spPr>
          <a:xfrm>
            <a:off x="7416310" y="1986875"/>
            <a:ext cx="3907666" cy="646331"/>
          </a:xfrm>
          <a:prstGeom prst="rect">
            <a:avLst/>
          </a:prstGeom>
        </p:spPr>
        <p:txBody>
          <a:bodyPr wrap="square">
            <a:spAutoFit/>
          </a:bodyPr>
          <a:lstStyle/>
          <a:p>
            <a:pPr algn="ctr">
              <a:defRPr/>
            </a:pPr>
            <a:r>
              <a:rPr lang="en-US" dirty="0">
                <a:solidFill>
                  <a:prstClr val="black"/>
                </a:solidFill>
              </a:rPr>
              <a:t>However, if chlamydia has </a:t>
            </a:r>
            <a:r>
              <a:rPr lang="en-US" u="sng" dirty="0">
                <a:solidFill>
                  <a:prstClr val="black"/>
                </a:solidFill>
              </a:rPr>
              <a:t>not</a:t>
            </a:r>
            <a:r>
              <a:rPr lang="en-US" dirty="0">
                <a:solidFill>
                  <a:prstClr val="black"/>
                </a:solidFill>
              </a:rPr>
              <a:t> been excluded, treat for chlamydia with:</a:t>
            </a:r>
          </a:p>
        </p:txBody>
      </p:sp>
      <p:grpSp>
        <p:nvGrpSpPr>
          <p:cNvPr id="21" name="Group 3" descr="Doxycycline 100 mg PO BID x 7 days">
            <a:extLst>
              <a:ext uri="{FF2B5EF4-FFF2-40B4-BE49-F238E27FC236}">
                <a16:creationId xmlns:a16="http://schemas.microsoft.com/office/drawing/2014/main" id="{9306EEFF-DBDB-4158-B222-09378412B9A1}"/>
              </a:ext>
            </a:extLst>
          </p:cNvPr>
          <p:cNvGrpSpPr>
            <a:grpSpLocks/>
          </p:cNvGrpSpPr>
          <p:nvPr/>
        </p:nvGrpSpPr>
        <p:grpSpPr bwMode="auto">
          <a:xfrm>
            <a:off x="7465747" y="2710292"/>
            <a:ext cx="3935896" cy="1254339"/>
            <a:chOff x="5675040" y="4085513"/>
            <a:chExt cx="2697163" cy="1712525"/>
          </a:xfrm>
        </p:grpSpPr>
        <p:pic>
          <p:nvPicPr>
            <p:cNvPr id="22" name="Picture 39" descr="Rectangle 14_pptX">
              <a:extLst>
                <a:ext uri="{FF2B5EF4-FFF2-40B4-BE49-F238E27FC236}">
                  <a16:creationId xmlns:a16="http://schemas.microsoft.com/office/drawing/2014/main" id="{86040892-E8C6-4883-A25E-97A1495BBFA2}"/>
                </a:ext>
              </a:extLst>
            </p:cNvPr>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5675040" y="4085513"/>
              <a:ext cx="2697163" cy="171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47">
              <a:extLst>
                <a:ext uri="{FF2B5EF4-FFF2-40B4-BE49-F238E27FC236}">
                  <a16:creationId xmlns:a16="http://schemas.microsoft.com/office/drawing/2014/main" id="{EC25E052-BEBA-480A-8885-B54946301B34}"/>
                </a:ext>
              </a:extLst>
            </p:cNvPr>
            <p:cNvSpPr txBox="1">
              <a:spLocks noChangeArrowheads="1"/>
            </p:cNvSpPr>
            <p:nvPr/>
          </p:nvSpPr>
          <p:spPr bwMode="auto">
            <a:xfrm>
              <a:off x="5709990" y="4196258"/>
              <a:ext cx="2474914" cy="1302624"/>
            </a:xfrm>
            <a:prstGeom prst="rect">
              <a:avLst/>
            </a:prstGeom>
            <a:noFill/>
            <a:ln w="9525">
              <a:noFill/>
              <a:miter lim="800000"/>
              <a:headEnd/>
              <a:tailEnd/>
            </a:ln>
          </p:spPr>
          <p:txBody>
            <a:bodyPr>
              <a:spAutoFit/>
            </a:bodyPr>
            <a:lstStyle/>
            <a:p>
              <a:pPr algn="ctr">
                <a:defRPr/>
              </a:pPr>
              <a:r>
                <a:rPr lang="en-US" sz="2800" dirty="0">
                  <a:solidFill>
                    <a:prstClr val="white"/>
                  </a:solidFill>
                  <a:latin typeface="Times New Roman" panose="02020603050405020304" pitchFamily="18" charset="0"/>
                  <a:cs typeface="Times New Roman" panose="02020603050405020304" pitchFamily="18" charset="0"/>
                </a:rPr>
                <a:t>Doxycycline 100 mg PO BID x 7 days</a:t>
              </a:r>
              <a:endParaRPr lang="en-US" dirty="0">
                <a:solidFill>
                  <a:prstClr val="white"/>
                </a:solidFill>
                <a:latin typeface="Times New Roman" panose="02020603050405020304" pitchFamily="18" charset="0"/>
                <a:cs typeface="Times New Roman" panose="02020603050405020304" pitchFamily="18" charset="0"/>
              </a:endParaRPr>
            </a:p>
          </p:txBody>
        </p:sp>
      </p:grpSp>
      <p:sp>
        <p:nvSpPr>
          <p:cNvPr id="27" name="Rectangle 26">
            <a:extLst>
              <a:ext uri="{FF2B5EF4-FFF2-40B4-BE49-F238E27FC236}">
                <a16:creationId xmlns:a16="http://schemas.microsoft.com/office/drawing/2014/main" id="{6BDF7D46-2E02-4973-9129-4DC86055340E}"/>
              </a:ext>
            </a:extLst>
          </p:cNvPr>
          <p:cNvSpPr/>
          <p:nvPr/>
        </p:nvSpPr>
        <p:spPr>
          <a:xfrm>
            <a:off x="7564356" y="4068507"/>
            <a:ext cx="3471158" cy="923330"/>
          </a:xfrm>
          <a:prstGeom prst="rect">
            <a:avLst/>
          </a:prstGeom>
        </p:spPr>
        <p:txBody>
          <a:bodyPr wrap="square">
            <a:spAutoFit/>
          </a:bodyPr>
          <a:lstStyle/>
          <a:p>
            <a:pPr algn="ctr">
              <a:defRPr/>
            </a:pPr>
            <a:r>
              <a:rPr lang="en-US" dirty="0">
                <a:solidFill>
                  <a:prstClr val="black"/>
                </a:solidFill>
              </a:rPr>
              <a:t>For pregnancy, allergy, or concern for non-adherence, 1g PO azithromycin x 1 can be used</a:t>
            </a:r>
          </a:p>
        </p:txBody>
      </p:sp>
      <p:sp>
        <p:nvSpPr>
          <p:cNvPr id="3" name="Content Placeholder 2"/>
          <p:cNvSpPr>
            <a:spLocks noGrp="1"/>
          </p:cNvSpPr>
          <p:nvPr>
            <p:ph sz="quarter" idx="10"/>
          </p:nvPr>
        </p:nvSpPr>
        <p:spPr>
          <a:xfrm>
            <a:off x="627322" y="5081687"/>
            <a:ext cx="10972800" cy="1225259"/>
          </a:xfrm>
        </p:spPr>
        <p:txBody>
          <a:bodyPr>
            <a:normAutofit/>
          </a:bodyPr>
          <a:lstStyle/>
          <a:p>
            <a:pPr>
              <a:buFont typeface="Wingdings" panose="05000000000000000000" pitchFamily="2" charset="2"/>
              <a:buChar char="§"/>
            </a:pPr>
            <a:r>
              <a:rPr lang="en-US" sz="2800" dirty="0"/>
              <a:t> New, higher dose ceftriaxone monotherapy</a:t>
            </a:r>
          </a:p>
          <a:p>
            <a:pPr>
              <a:buFont typeface="Wingdings" panose="05000000000000000000" pitchFamily="2" charset="2"/>
              <a:buChar char="§"/>
            </a:pPr>
            <a:r>
              <a:rPr lang="en-US" sz="2800" dirty="0"/>
              <a:t> No longer recommending dual therapy with azithromycin</a:t>
            </a:r>
          </a:p>
        </p:txBody>
      </p:sp>
      <p:sp>
        <p:nvSpPr>
          <p:cNvPr id="26" name="Rectangle 25"/>
          <p:cNvSpPr/>
          <p:nvPr/>
        </p:nvSpPr>
        <p:spPr>
          <a:xfrm>
            <a:off x="4598037" y="6443912"/>
            <a:ext cx="7430367" cy="369332"/>
          </a:xfrm>
          <a:prstGeom prst="rect">
            <a:avLst/>
          </a:prstGeom>
        </p:spPr>
        <p:txBody>
          <a:bodyPr wrap="none">
            <a:spAutoFit/>
          </a:bodyPr>
          <a:lstStyle/>
          <a:p>
            <a:pPr lvl="0">
              <a:defRPr/>
            </a:pPr>
            <a:r>
              <a:rPr lang="en-US" dirty="0">
                <a:solidFill>
                  <a:srgbClr val="303030"/>
                </a:solidFill>
                <a:latin typeface="Tw Cen MT" panose="020B0602020104020603" pitchFamily="34" charset="0"/>
              </a:rPr>
              <a:t>Update to CDC’s Treatment Guidelines for Gonococcal infection, 2020; MMWR</a:t>
            </a:r>
          </a:p>
        </p:txBody>
      </p:sp>
    </p:spTree>
    <p:extLst>
      <p:ext uri="{BB962C8B-B14F-4D97-AF65-F5344CB8AC3E}">
        <p14:creationId xmlns:p14="http://schemas.microsoft.com/office/powerpoint/2010/main" val="3862955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*New*</a:t>
            </a:r>
            <a:r>
              <a:rPr lang="en-US" dirty="0"/>
              <a:t> </a:t>
            </a:r>
            <a:r>
              <a:rPr lang="en-US" b="1" dirty="0">
                <a:solidFill>
                  <a:schemeClr val="accent2"/>
                </a:solidFill>
              </a:rPr>
              <a:t>Alternative</a:t>
            </a:r>
            <a:r>
              <a:rPr lang="en-US" b="1" dirty="0"/>
              <a:t> </a:t>
            </a:r>
            <a:r>
              <a:rPr lang="en-US" dirty="0"/>
              <a:t>Gonorrhea Treatment</a:t>
            </a:r>
            <a:br>
              <a:rPr lang="en-US" dirty="0"/>
            </a:br>
            <a:r>
              <a:rPr lang="en-US" sz="2200" dirty="0"/>
              <a:t>for uncomplicated infections of the cervix, urethra, and rectum </a:t>
            </a:r>
            <a:r>
              <a:rPr lang="en-US" sz="2200" b="1" u="sng" dirty="0"/>
              <a:t>if ceftriaxone is not available</a:t>
            </a:r>
            <a:r>
              <a:rPr lang="en-US" sz="2200" dirty="0"/>
              <a:t>:</a:t>
            </a:r>
          </a:p>
        </p:txBody>
      </p:sp>
      <p:sp>
        <p:nvSpPr>
          <p:cNvPr id="42" name="Rectangle 41">
            <a:extLst>
              <a:ext uri="{FF2B5EF4-FFF2-40B4-BE49-F238E27FC236}">
                <a16:creationId xmlns:a16="http://schemas.microsoft.com/office/drawing/2014/main" id="{11FDF93F-0738-4FA1-B736-CB8A7DAEB770}"/>
              </a:ext>
              <a:ext uri="{C183D7F6-B498-43B3-948B-1728B52AA6E4}">
                <adec:decorative xmlns:adec="http://schemas.microsoft.com/office/drawing/2017/decorative" val="1"/>
              </a:ext>
            </a:extLst>
          </p:cNvPr>
          <p:cNvSpPr/>
          <p:nvPr/>
        </p:nvSpPr>
        <p:spPr>
          <a:xfrm>
            <a:off x="598819" y="1888455"/>
            <a:ext cx="5497182" cy="3016681"/>
          </a:xfrm>
          <a:prstGeom prst="rect">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1" descr="Cefixime 800 mg PO x 1">
            <a:extLst>
              <a:ext uri="{FF2B5EF4-FFF2-40B4-BE49-F238E27FC236}">
                <a16:creationId xmlns:a16="http://schemas.microsoft.com/office/drawing/2014/main" id="{9FED29D9-2038-4EA7-B92A-3EFBC76C9A74}"/>
              </a:ext>
            </a:extLst>
          </p:cNvPr>
          <p:cNvGrpSpPr>
            <a:grpSpLocks/>
          </p:cNvGrpSpPr>
          <p:nvPr/>
        </p:nvGrpSpPr>
        <p:grpSpPr bwMode="auto">
          <a:xfrm>
            <a:off x="883738" y="2932392"/>
            <a:ext cx="5274900" cy="888426"/>
            <a:chOff x="598488" y="2006600"/>
            <a:chExt cx="4486275" cy="1254340"/>
          </a:xfrm>
        </p:grpSpPr>
        <p:pic>
          <p:nvPicPr>
            <p:cNvPr id="44" name="Picture 37" descr="Rectangle 11_pptX">
              <a:extLst>
                <a:ext uri="{FF2B5EF4-FFF2-40B4-BE49-F238E27FC236}">
                  <a16:creationId xmlns:a16="http://schemas.microsoft.com/office/drawing/2014/main" id="{3C5F077F-8864-4DC2-B8E8-00D2F1A51A6A}"/>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598488" y="2006600"/>
              <a:ext cx="4486275" cy="125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 Box 45">
              <a:extLst>
                <a:ext uri="{FF2B5EF4-FFF2-40B4-BE49-F238E27FC236}">
                  <a16:creationId xmlns:a16="http://schemas.microsoft.com/office/drawing/2014/main" id="{02AD2D18-3FF1-44EC-AC89-891ADE556CED}"/>
                </a:ext>
              </a:extLst>
            </p:cNvPr>
            <p:cNvSpPr txBox="1">
              <a:spLocks noChangeArrowheads="1"/>
            </p:cNvSpPr>
            <p:nvPr/>
          </p:nvSpPr>
          <p:spPr bwMode="auto">
            <a:xfrm>
              <a:off x="614363" y="2122488"/>
              <a:ext cx="4016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rgbClr val="CCFF33"/>
                  </a:solidFill>
                  <a:latin typeface="Times New Roman" panose="02020603050405020304" pitchFamily="18" charset="0"/>
                </a:defRPr>
              </a:lvl1pPr>
              <a:lvl2pPr marL="742950" indent="-285750">
                <a:defRPr sz="2400" u="sng">
                  <a:solidFill>
                    <a:srgbClr val="CCFF33"/>
                  </a:solidFill>
                  <a:latin typeface="Times New Roman" panose="02020603050405020304" pitchFamily="18" charset="0"/>
                </a:defRPr>
              </a:lvl2pPr>
              <a:lvl3pPr marL="1143000" indent="-228600">
                <a:defRPr sz="2400" u="sng">
                  <a:solidFill>
                    <a:srgbClr val="CCFF33"/>
                  </a:solidFill>
                  <a:latin typeface="Times New Roman" panose="02020603050405020304" pitchFamily="18" charset="0"/>
                </a:defRPr>
              </a:lvl3pPr>
              <a:lvl4pPr marL="1600200" indent="-228600">
                <a:defRPr sz="2400" u="sng">
                  <a:solidFill>
                    <a:srgbClr val="CCFF33"/>
                  </a:solidFill>
                  <a:latin typeface="Times New Roman" panose="02020603050405020304" pitchFamily="18" charset="0"/>
                </a:defRPr>
              </a:lvl4pPr>
              <a:lvl5pPr marL="2057400" indent="-228600">
                <a:defRPr sz="2400" u="sng">
                  <a:solidFill>
                    <a:srgbClr val="CCFF33"/>
                  </a:solidFill>
                  <a:latin typeface="Times New Roman" panose="02020603050405020304" pitchFamily="18" charset="0"/>
                </a:defRPr>
              </a:lvl5pPr>
              <a:lvl6pPr marL="2514600" indent="-228600" eaLnBrk="0" fontAlgn="base" hangingPunct="0">
                <a:spcBef>
                  <a:spcPct val="0"/>
                </a:spcBef>
                <a:spcAft>
                  <a:spcPct val="0"/>
                </a:spcAft>
                <a:defRPr sz="2400" u="sng">
                  <a:solidFill>
                    <a:srgbClr val="CCFF33"/>
                  </a:solidFill>
                  <a:latin typeface="Times New Roman" panose="02020603050405020304" pitchFamily="18" charset="0"/>
                </a:defRPr>
              </a:lvl6pPr>
              <a:lvl7pPr marL="2971800" indent="-228600" eaLnBrk="0" fontAlgn="base" hangingPunct="0">
                <a:spcBef>
                  <a:spcPct val="0"/>
                </a:spcBef>
                <a:spcAft>
                  <a:spcPct val="0"/>
                </a:spcAft>
                <a:defRPr sz="2400" u="sng">
                  <a:solidFill>
                    <a:srgbClr val="CCFF33"/>
                  </a:solidFill>
                  <a:latin typeface="Times New Roman" panose="02020603050405020304" pitchFamily="18" charset="0"/>
                </a:defRPr>
              </a:lvl7pPr>
              <a:lvl8pPr marL="3429000" indent="-228600" eaLnBrk="0" fontAlgn="base" hangingPunct="0">
                <a:spcBef>
                  <a:spcPct val="0"/>
                </a:spcBef>
                <a:spcAft>
                  <a:spcPct val="0"/>
                </a:spcAft>
                <a:defRPr sz="2400" u="sng">
                  <a:solidFill>
                    <a:srgbClr val="CCFF33"/>
                  </a:solidFill>
                  <a:latin typeface="Times New Roman" panose="02020603050405020304" pitchFamily="18" charset="0"/>
                </a:defRPr>
              </a:lvl8pPr>
              <a:lvl9pPr marL="3886200" indent="-228600" eaLnBrk="0" fontAlgn="base" hangingPunct="0">
                <a:spcBef>
                  <a:spcPct val="0"/>
                </a:spcBef>
                <a:spcAft>
                  <a:spcPct val="0"/>
                </a:spcAft>
                <a:defRPr sz="2400" u="sng">
                  <a:solidFill>
                    <a:srgbClr val="CCFF33"/>
                  </a:solidFill>
                  <a:latin typeface="Times New Roman" panose="02020603050405020304" pitchFamily="18" charset="0"/>
                </a:defRPr>
              </a:lvl9pPr>
            </a:lstStyle>
            <a:p>
              <a:pPr algn="ctr"/>
              <a:r>
                <a:rPr lang="en-US" altLang="en-US" sz="2800" u="none" dirty="0">
                  <a:solidFill>
                    <a:srgbClr val="FFFFFF"/>
                  </a:solidFill>
                </a:rPr>
                <a:t>Cefixime </a:t>
              </a:r>
              <a:r>
                <a:rPr lang="en-US" altLang="en-US" sz="2800" b="1" dirty="0">
                  <a:solidFill>
                    <a:srgbClr val="FFFFFF"/>
                  </a:solidFill>
                </a:rPr>
                <a:t>800 </a:t>
              </a:r>
              <a:r>
                <a:rPr lang="en-US" altLang="en-US" sz="2800" u="none" dirty="0">
                  <a:solidFill>
                    <a:srgbClr val="FFFFFF"/>
                  </a:solidFill>
                </a:rPr>
                <a:t>mg PO x 1</a:t>
              </a:r>
              <a:endParaRPr lang="en-US" altLang="en-US" sz="2000" u="none" dirty="0">
                <a:solidFill>
                  <a:srgbClr val="FFFFFF"/>
                </a:solidFill>
              </a:endParaRPr>
            </a:p>
          </p:txBody>
        </p:sp>
      </p:grpSp>
      <p:sp>
        <p:nvSpPr>
          <p:cNvPr id="41" name="Rectangle 40">
            <a:extLst>
              <a:ext uri="{FF2B5EF4-FFF2-40B4-BE49-F238E27FC236}">
                <a16:creationId xmlns:a16="http://schemas.microsoft.com/office/drawing/2014/main" id="{98E88FD4-9AD8-4B9F-B545-0DF72CE7E2A4}"/>
              </a:ext>
              <a:ext uri="{C183D7F6-B498-43B3-948B-1728B52AA6E4}">
                <adec:decorative xmlns:adec="http://schemas.microsoft.com/office/drawing/2017/decorative" val="1"/>
              </a:ext>
            </a:extLst>
          </p:cNvPr>
          <p:cNvSpPr/>
          <p:nvPr/>
        </p:nvSpPr>
        <p:spPr>
          <a:xfrm>
            <a:off x="7159557" y="1897336"/>
            <a:ext cx="4289693" cy="3016681"/>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D022186-4952-45F3-BB21-6BB98DD4EA38}"/>
              </a:ext>
            </a:extLst>
          </p:cNvPr>
          <p:cNvSpPr/>
          <p:nvPr/>
        </p:nvSpPr>
        <p:spPr>
          <a:xfrm>
            <a:off x="7416310" y="1986875"/>
            <a:ext cx="3907666" cy="646331"/>
          </a:xfrm>
          <a:prstGeom prst="rect">
            <a:avLst/>
          </a:prstGeom>
        </p:spPr>
        <p:txBody>
          <a:bodyPr wrap="square">
            <a:spAutoFit/>
          </a:bodyPr>
          <a:lstStyle/>
          <a:p>
            <a:pPr algn="ctr">
              <a:defRPr/>
            </a:pPr>
            <a:r>
              <a:rPr lang="en-US" dirty="0">
                <a:solidFill>
                  <a:prstClr val="black"/>
                </a:solidFill>
              </a:rPr>
              <a:t>However, if chlamydia has </a:t>
            </a:r>
            <a:r>
              <a:rPr lang="en-US" u="sng" dirty="0">
                <a:solidFill>
                  <a:prstClr val="black"/>
                </a:solidFill>
              </a:rPr>
              <a:t>not</a:t>
            </a:r>
            <a:r>
              <a:rPr lang="en-US" dirty="0">
                <a:solidFill>
                  <a:prstClr val="black"/>
                </a:solidFill>
              </a:rPr>
              <a:t> been excluded, treat for chlamydia with:</a:t>
            </a:r>
          </a:p>
        </p:txBody>
      </p:sp>
      <p:grpSp>
        <p:nvGrpSpPr>
          <p:cNvPr id="36" name="Group 3" descr="Doxycycline 100 mg PO BID x 7 days">
            <a:extLst>
              <a:ext uri="{FF2B5EF4-FFF2-40B4-BE49-F238E27FC236}">
                <a16:creationId xmlns:a16="http://schemas.microsoft.com/office/drawing/2014/main" id="{E7B27165-2872-46E5-AB2E-17C9D484C462}"/>
              </a:ext>
            </a:extLst>
          </p:cNvPr>
          <p:cNvGrpSpPr>
            <a:grpSpLocks/>
          </p:cNvGrpSpPr>
          <p:nvPr/>
        </p:nvGrpSpPr>
        <p:grpSpPr bwMode="auto">
          <a:xfrm>
            <a:off x="7465747" y="2710292"/>
            <a:ext cx="3935896" cy="1254339"/>
            <a:chOff x="5675040" y="4085513"/>
            <a:chExt cx="2697163" cy="1712525"/>
          </a:xfrm>
        </p:grpSpPr>
        <p:pic>
          <p:nvPicPr>
            <p:cNvPr id="37" name="Picture 39" descr="Rectangle 14_pptX">
              <a:extLst>
                <a:ext uri="{FF2B5EF4-FFF2-40B4-BE49-F238E27FC236}">
                  <a16:creationId xmlns:a16="http://schemas.microsoft.com/office/drawing/2014/main" id="{B8A32ABA-18D5-4E4D-AD10-63094CFF6664}"/>
                </a:ext>
              </a:extLst>
            </p:cNvPr>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5675040" y="4085513"/>
              <a:ext cx="2697163" cy="171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47">
              <a:extLst>
                <a:ext uri="{FF2B5EF4-FFF2-40B4-BE49-F238E27FC236}">
                  <a16:creationId xmlns:a16="http://schemas.microsoft.com/office/drawing/2014/main" id="{F83926B1-F9A0-453F-9A2F-0C66A93DF3E8}"/>
                </a:ext>
              </a:extLst>
            </p:cNvPr>
            <p:cNvSpPr txBox="1">
              <a:spLocks noChangeArrowheads="1"/>
            </p:cNvSpPr>
            <p:nvPr/>
          </p:nvSpPr>
          <p:spPr bwMode="auto">
            <a:xfrm>
              <a:off x="5709990" y="4196258"/>
              <a:ext cx="2474914" cy="1302624"/>
            </a:xfrm>
            <a:prstGeom prst="rect">
              <a:avLst/>
            </a:prstGeom>
            <a:noFill/>
            <a:ln w="9525">
              <a:noFill/>
              <a:miter lim="800000"/>
              <a:headEnd/>
              <a:tailEnd/>
            </a:ln>
          </p:spPr>
          <p:txBody>
            <a:bodyPr>
              <a:spAutoFit/>
            </a:bodyPr>
            <a:lstStyle/>
            <a:p>
              <a:pPr algn="ctr">
                <a:defRPr/>
              </a:pPr>
              <a:r>
                <a:rPr lang="en-US" sz="2800" dirty="0">
                  <a:solidFill>
                    <a:prstClr val="white"/>
                  </a:solidFill>
                  <a:latin typeface="Times New Roman" panose="02020603050405020304" pitchFamily="18" charset="0"/>
                  <a:cs typeface="Times New Roman" panose="02020603050405020304" pitchFamily="18" charset="0"/>
                </a:rPr>
                <a:t>Doxycycline 100 mg PO BID x 7 days</a:t>
              </a:r>
              <a:endParaRPr lang="en-US" dirty="0">
                <a:solidFill>
                  <a:prstClr val="white"/>
                </a:solidFill>
                <a:latin typeface="Times New Roman" panose="02020603050405020304" pitchFamily="18" charset="0"/>
                <a:cs typeface="Times New Roman" panose="02020603050405020304" pitchFamily="18" charset="0"/>
              </a:endParaRPr>
            </a:p>
          </p:txBody>
        </p:sp>
      </p:grpSp>
      <p:sp>
        <p:nvSpPr>
          <p:cNvPr id="46" name="Rectangle 45">
            <a:extLst>
              <a:ext uri="{FF2B5EF4-FFF2-40B4-BE49-F238E27FC236}">
                <a16:creationId xmlns:a16="http://schemas.microsoft.com/office/drawing/2014/main" id="{3A4D16E9-5AD1-411D-8E78-C5A7AEDD3D9D}"/>
              </a:ext>
            </a:extLst>
          </p:cNvPr>
          <p:cNvSpPr/>
          <p:nvPr/>
        </p:nvSpPr>
        <p:spPr>
          <a:xfrm>
            <a:off x="7564356" y="4068507"/>
            <a:ext cx="3471158" cy="923330"/>
          </a:xfrm>
          <a:prstGeom prst="rect">
            <a:avLst/>
          </a:prstGeom>
        </p:spPr>
        <p:txBody>
          <a:bodyPr wrap="square">
            <a:spAutoFit/>
          </a:bodyPr>
          <a:lstStyle/>
          <a:p>
            <a:pPr algn="ctr">
              <a:defRPr/>
            </a:pPr>
            <a:r>
              <a:rPr lang="en-US" dirty="0">
                <a:solidFill>
                  <a:prstClr val="black"/>
                </a:solidFill>
              </a:rPr>
              <a:t>For pregnancy, allergy, or concern for non-adherence, 1g PO azithromycin x 1 can be used</a:t>
            </a:r>
          </a:p>
        </p:txBody>
      </p:sp>
      <p:sp>
        <p:nvSpPr>
          <p:cNvPr id="17" name="TextBox 16">
            <a:extLst>
              <a:ext uri="{FF2B5EF4-FFF2-40B4-BE49-F238E27FC236}">
                <a16:creationId xmlns:a16="http://schemas.microsoft.com/office/drawing/2014/main" id="{4EE85826-C16F-455E-A210-455D8D540BC6}"/>
              </a:ext>
            </a:extLst>
          </p:cNvPr>
          <p:cNvSpPr txBox="1">
            <a:spLocks noChangeArrowheads="1"/>
          </p:cNvSpPr>
          <p:nvPr/>
        </p:nvSpPr>
        <p:spPr bwMode="auto">
          <a:xfrm>
            <a:off x="1603501" y="5067027"/>
            <a:ext cx="9154144" cy="400110"/>
          </a:xfrm>
          <a:prstGeom prst="rect">
            <a:avLst/>
          </a:prstGeom>
          <a:solidFill>
            <a:schemeClr val="accent4"/>
          </a:solidFill>
          <a:ln w="9525">
            <a:solidFill>
              <a:schemeClr val="tx1"/>
            </a:solidFill>
            <a:miter lim="800000"/>
            <a:headEnd/>
            <a:tailEnd/>
          </a:ln>
        </p:spPr>
        <p:txBody>
          <a:bodyPr wrap="square">
            <a:spAutoFit/>
          </a:bodyPr>
          <a:lstStyle>
            <a:lvl1pPr>
              <a:defRPr sz="2400" u="sng">
                <a:solidFill>
                  <a:srgbClr val="CCFF33"/>
                </a:solidFill>
                <a:latin typeface="Times New Roman" panose="02020603050405020304" pitchFamily="18" charset="0"/>
              </a:defRPr>
            </a:lvl1pPr>
            <a:lvl2pPr marL="742950" indent="-285750">
              <a:defRPr sz="2400" u="sng">
                <a:solidFill>
                  <a:srgbClr val="CCFF33"/>
                </a:solidFill>
                <a:latin typeface="Times New Roman" panose="02020603050405020304" pitchFamily="18" charset="0"/>
              </a:defRPr>
            </a:lvl2pPr>
            <a:lvl3pPr marL="1143000" indent="-228600">
              <a:defRPr sz="2400" u="sng">
                <a:solidFill>
                  <a:srgbClr val="CCFF33"/>
                </a:solidFill>
                <a:latin typeface="Times New Roman" panose="02020603050405020304" pitchFamily="18" charset="0"/>
              </a:defRPr>
            </a:lvl3pPr>
            <a:lvl4pPr marL="1600200" indent="-228600">
              <a:defRPr sz="2400" u="sng">
                <a:solidFill>
                  <a:srgbClr val="CCFF33"/>
                </a:solidFill>
                <a:latin typeface="Times New Roman" panose="02020603050405020304" pitchFamily="18" charset="0"/>
              </a:defRPr>
            </a:lvl4pPr>
            <a:lvl5pPr marL="2057400" indent="-228600">
              <a:defRPr sz="2400" u="sng">
                <a:solidFill>
                  <a:srgbClr val="CCFF33"/>
                </a:solidFill>
                <a:latin typeface="Times New Roman" panose="02020603050405020304" pitchFamily="18" charset="0"/>
              </a:defRPr>
            </a:lvl5pPr>
            <a:lvl6pPr marL="2514600" indent="-228600" eaLnBrk="0" fontAlgn="base" hangingPunct="0">
              <a:spcBef>
                <a:spcPct val="0"/>
              </a:spcBef>
              <a:spcAft>
                <a:spcPct val="0"/>
              </a:spcAft>
              <a:defRPr sz="2400" u="sng">
                <a:solidFill>
                  <a:srgbClr val="CCFF33"/>
                </a:solidFill>
                <a:latin typeface="Times New Roman" panose="02020603050405020304" pitchFamily="18" charset="0"/>
              </a:defRPr>
            </a:lvl6pPr>
            <a:lvl7pPr marL="2971800" indent="-228600" eaLnBrk="0" fontAlgn="base" hangingPunct="0">
              <a:spcBef>
                <a:spcPct val="0"/>
              </a:spcBef>
              <a:spcAft>
                <a:spcPct val="0"/>
              </a:spcAft>
              <a:defRPr sz="2400" u="sng">
                <a:solidFill>
                  <a:srgbClr val="CCFF33"/>
                </a:solidFill>
                <a:latin typeface="Times New Roman" panose="02020603050405020304" pitchFamily="18" charset="0"/>
              </a:defRPr>
            </a:lvl7pPr>
            <a:lvl8pPr marL="3429000" indent="-228600" eaLnBrk="0" fontAlgn="base" hangingPunct="0">
              <a:spcBef>
                <a:spcPct val="0"/>
              </a:spcBef>
              <a:spcAft>
                <a:spcPct val="0"/>
              </a:spcAft>
              <a:defRPr sz="2400" u="sng">
                <a:solidFill>
                  <a:srgbClr val="CCFF33"/>
                </a:solidFill>
                <a:latin typeface="Times New Roman" panose="02020603050405020304" pitchFamily="18" charset="0"/>
              </a:defRPr>
            </a:lvl8pPr>
            <a:lvl9pPr marL="3886200" indent="-228600" eaLnBrk="0" fontAlgn="base" hangingPunct="0">
              <a:spcBef>
                <a:spcPct val="0"/>
              </a:spcBef>
              <a:spcAft>
                <a:spcPct val="0"/>
              </a:spcAft>
              <a:defRPr sz="2400" u="sng">
                <a:solidFill>
                  <a:srgbClr val="CCFF33"/>
                </a:solidFill>
                <a:latin typeface="Times New Roman" panose="02020603050405020304" pitchFamily="18" charset="0"/>
              </a:defRPr>
            </a:lvl9pPr>
          </a:lstStyle>
          <a:p>
            <a:pPr algn="ctr"/>
            <a:r>
              <a:rPr lang="en-US" altLang="en-US" sz="2000" b="1" u="none" dirty="0">
                <a:solidFill>
                  <a:schemeClr val="bg1"/>
                </a:solidFill>
                <a:latin typeface="Tahoma" panose="020B0604030504040204" pitchFamily="34" charset="0"/>
              </a:rPr>
              <a:t>Cephalosporin allergy: Gentamicin 240 mg IM + azithromycin 2 g PO </a:t>
            </a:r>
          </a:p>
        </p:txBody>
      </p:sp>
      <p:sp>
        <p:nvSpPr>
          <p:cNvPr id="3" name="Content Placeholder 2"/>
          <p:cNvSpPr>
            <a:spLocks noGrp="1"/>
          </p:cNvSpPr>
          <p:nvPr>
            <p:ph sz="quarter" idx="10"/>
          </p:nvPr>
        </p:nvSpPr>
        <p:spPr>
          <a:xfrm>
            <a:off x="944698" y="5608367"/>
            <a:ext cx="10972800" cy="720490"/>
          </a:xfrm>
        </p:spPr>
        <p:txBody>
          <a:bodyPr>
            <a:normAutofit fontScale="85000" lnSpcReduction="20000"/>
          </a:bodyPr>
          <a:lstStyle/>
          <a:p>
            <a:pPr>
              <a:buFont typeface="Wingdings" panose="05000000000000000000" pitchFamily="2" charset="2"/>
              <a:buChar char="§"/>
            </a:pPr>
            <a:r>
              <a:rPr lang="en-US" sz="2800" dirty="0"/>
              <a:t> No reliable alternative treatments are available for </a:t>
            </a:r>
            <a:r>
              <a:rPr lang="en-US" sz="2800" b="1" u="sng" dirty="0"/>
              <a:t>pharyngeal</a:t>
            </a:r>
            <a:r>
              <a:rPr lang="en-US" sz="2800" dirty="0"/>
              <a:t> gonorrhea</a:t>
            </a:r>
          </a:p>
          <a:p>
            <a:pPr lvl="1">
              <a:buFont typeface="Wingdings" panose="05000000000000000000" pitchFamily="2" charset="2"/>
              <a:buChar char="§"/>
            </a:pPr>
            <a:r>
              <a:rPr lang="en-US" sz="2600" dirty="0"/>
              <a:t>Get Test-of-Cure at 7-14 days post treatment </a:t>
            </a:r>
            <a:r>
              <a:rPr lang="en-US" sz="2400" dirty="0"/>
              <a:t>for </a:t>
            </a:r>
            <a:r>
              <a:rPr lang="en-US" sz="2400" b="1" u="sng" dirty="0"/>
              <a:t>pharyngeal</a:t>
            </a:r>
            <a:r>
              <a:rPr lang="en-US" sz="2400" dirty="0"/>
              <a:t> gonorrhea</a:t>
            </a:r>
            <a:endParaRPr lang="en-US" sz="2600" dirty="0"/>
          </a:p>
          <a:p>
            <a:pPr>
              <a:buFont typeface="Wingdings" panose="05000000000000000000" pitchFamily="2" charset="2"/>
              <a:buChar char="§"/>
            </a:pPr>
            <a:endParaRPr lang="en-US" sz="2800" dirty="0"/>
          </a:p>
        </p:txBody>
      </p:sp>
      <p:sp>
        <p:nvSpPr>
          <p:cNvPr id="26" name="Rectangle 25"/>
          <p:cNvSpPr/>
          <p:nvPr/>
        </p:nvSpPr>
        <p:spPr>
          <a:xfrm>
            <a:off x="4598037" y="6443912"/>
            <a:ext cx="7430367" cy="369332"/>
          </a:xfrm>
          <a:prstGeom prst="rect">
            <a:avLst/>
          </a:prstGeom>
        </p:spPr>
        <p:txBody>
          <a:bodyPr wrap="none">
            <a:spAutoFit/>
          </a:bodyPr>
          <a:lstStyle/>
          <a:p>
            <a:pPr lvl="0">
              <a:defRPr/>
            </a:pPr>
            <a:r>
              <a:rPr lang="en-US" dirty="0">
                <a:solidFill>
                  <a:srgbClr val="303030"/>
                </a:solidFill>
                <a:latin typeface="Tw Cen MT" panose="020B0602020104020603" pitchFamily="34" charset="0"/>
              </a:rPr>
              <a:t>Update to CDC’s Treatment Guidelines for Gonococcal infection, 2020; MMWR</a:t>
            </a:r>
          </a:p>
        </p:txBody>
      </p:sp>
    </p:spTree>
    <p:extLst>
      <p:ext uri="{BB962C8B-B14F-4D97-AF65-F5344CB8AC3E}">
        <p14:creationId xmlns:p14="http://schemas.microsoft.com/office/powerpoint/2010/main" val="131388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the change in GC treatment recommendation?</a:t>
            </a:r>
            <a:endParaRPr lang="en-US" b="1" dirty="0"/>
          </a:p>
        </p:txBody>
      </p:sp>
      <p:sp>
        <p:nvSpPr>
          <p:cNvPr id="8" name="Content Placeholder 7">
            <a:extLst>
              <a:ext uri="{FF2B5EF4-FFF2-40B4-BE49-F238E27FC236}">
                <a16:creationId xmlns:a16="http://schemas.microsoft.com/office/drawing/2014/main" id="{D5662F34-032B-4B9A-A6C2-50184413D63A}"/>
              </a:ext>
            </a:extLst>
          </p:cNvPr>
          <p:cNvSpPr>
            <a:spLocks noGrp="1"/>
          </p:cNvSpPr>
          <p:nvPr>
            <p:ph idx="1"/>
          </p:nvPr>
        </p:nvSpPr>
        <p:spPr/>
        <p:txBody>
          <a:bodyPr>
            <a:normAutofit/>
          </a:bodyPr>
          <a:lstStyle/>
          <a:p>
            <a:pPr marL="0" indent="0">
              <a:buNone/>
            </a:pPr>
            <a:r>
              <a:rPr lang="en-US" sz="2800" dirty="0"/>
              <a:t>Antimicrobial stewardship</a:t>
            </a:r>
          </a:p>
          <a:p>
            <a:pPr lvl="1">
              <a:buFont typeface="Wingdings" panose="05000000000000000000" pitchFamily="2" charset="2"/>
              <a:buChar char="§"/>
            </a:pPr>
            <a:r>
              <a:rPr lang="en-US" sz="2400" dirty="0"/>
              <a:t>Increasing azithromycin resistance in </a:t>
            </a:r>
            <a:r>
              <a:rPr lang="en-US" sz="2400" i="1" dirty="0"/>
              <a:t>Streptococcus pneumoniae, M. </a:t>
            </a:r>
            <a:r>
              <a:rPr lang="en-US" sz="2400" i="1" dirty="0" err="1"/>
              <a:t>genitalium</a:t>
            </a:r>
            <a:r>
              <a:rPr lang="en-US" sz="2400" dirty="0"/>
              <a:t>, </a:t>
            </a:r>
            <a:r>
              <a:rPr lang="en-US" sz="2400" i="1" dirty="0"/>
              <a:t>Shigella</a:t>
            </a:r>
            <a:r>
              <a:rPr lang="en-US" sz="2400" dirty="0"/>
              <a:t>, and </a:t>
            </a:r>
            <a:r>
              <a:rPr lang="en-US" sz="2400" i="1" dirty="0"/>
              <a:t>Campylobacter</a:t>
            </a:r>
            <a:endParaRPr lang="en-US" sz="2400" dirty="0"/>
          </a:p>
          <a:p>
            <a:pPr marL="0" indent="0">
              <a:buNone/>
            </a:pPr>
            <a:r>
              <a:rPr lang="en-US" sz="2800" dirty="0"/>
              <a:t>Pharmacokinetic and pharmacodynamic considerations</a:t>
            </a:r>
          </a:p>
          <a:p>
            <a:pPr lvl="1">
              <a:buFont typeface="Wingdings" panose="05000000000000000000" pitchFamily="2" charset="2"/>
              <a:buChar char="§"/>
            </a:pPr>
            <a:r>
              <a:rPr lang="en-US" sz="2400" dirty="0"/>
              <a:t>A 250mg ceftriaxone dose does not reliably achieve adequate levels for an extended duration</a:t>
            </a:r>
          </a:p>
          <a:p>
            <a:pPr marL="0" indent="0">
              <a:buNone/>
            </a:pPr>
            <a:r>
              <a:rPr lang="en-US" sz="2800" dirty="0"/>
              <a:t>Changes in azithromycin susceptibility</a:t>
            </a:r>
          </a:p>
          <a:p>
            <a:pPr lvl="1">
              <a:buFont typeface="Wingdings" panose="05000000000000000000" pitchFamily="2" charset="2"/>
              <a:buChar char="§"/>
            </a:pPr>
            <a:r>
              <a:rPr lang="en-US" sz="2400" dirty="0"/>
              <a:t>Azithromycin MIC for GC isolates has steadily increased</a:t>
            </a:r>
          </a:p>
          <a:p>
            <a:pPr lvl="1">
              <a:buFont typeface="Wingdings" panose="05000000000000000000" pitchFamily="2" charset="2"/>
              <a:buChar char="§"/>
            </a:pPr>
            <a:r>
              <a:rPr lang="en-US" sz="2400" dirty="0"/>
              <a:t>Ceftriaxone and cefixime MICs for GC has stabilized</a:t>
            </a:r>
          </a:p>
        </p:txBody>
      </p:sp>
      <p:sp>
        <p:nvSpPr>
          <p:cNvPr id="14" name="Rectangle 13">
            <a:extLst>
              <a:ext uri="{FF2B5EF4-FFF2-40B4-BE49-F238E27FC236}">
                <a16:creationId xmlns:a16="http://schemas.microsoft.com/office/drawing/2014/main" id="{46D17A20-D53E-49AD-B115-E21236E0FE9C}"/>
              </a:ext>
            </a:extLst>
          </p:cNvPr>
          <p:cNvSpPr/>
          <p:nvPr/>
        </p:nvSpPr>
        <p:spPr>
          <a:xfrm>
            <a:off x="2802288" y="6386731"/>
            <a:ext cx="7430367" cy="369332"/>
          </a:xfrm>
          <a:prstGeom prst="rect">
            <a:avLst/>
          </a:prstGeom>
        </p:spPr>
        <p:txBody>
          <a:bodyPr wrap="none">
            <a:spAutoFit/>
          </a:bodyPr>
          <a:lstStyle/>
          <a:p>
            <a:pPr lvl="0">
              <a:defRPr/>
            </a:pPr>
            <a:r>
              <a:rPr lang="en-US" dirty="0">
                <a:solidFill>
                  <a:srgbClr val="303030"/>
                </a:solidFill>
                <a:latin typeface="Tw Cen MT" panose="020B0602020104020603" pitchFamily="34" charset="0"/>
              </a:rPr>
              <a:t>Update to CDC’s Treatment Guidelines for Gonococcal infection, 2020; MMWR</a:t>
            </a:r>
          </a:p>
        </p:txBody>
      </p:sp>
      <p:sp>
        <p:nvSpPr>
          <p:cNvPr id="3" name="Slide Number Placeholder 2">
            <a:extLst>
              <a:ext uri="{FF2B5EF4-FFF2-40B4-BE49-F238E27FC236}">
                <a16:creationId xmlns:a16="http://schemas.microsoft.com/office/drawing/2014/main" id="{BD33DD1E-C469-472C-8F8B-B4F298CEB9A8}"/>
              </a:ext>
            </a:extLst>
          </p:cNvPr>
          <p:cNvSpPr>
            <a:spLocks noGrp="1"/>
          </p:cNvSpPr>
          <p:nvPr>
            <p:ph type="sldNum" sz="quarter" idx="12"/>
          </p:nvPr>
        </p:nvSpPr>
        <p:spPr/>
        <p:txBody>
          <a:bodyPr/>
          <a:lstStyle/>
          <a:p>
            <a:fld id="{658EA1AB-09E6-4EFD-AE90-E54DEC6ABE74}" type="slidenum">
              <a:rPr lang="en-US" smtClean="0"/>
              <a:t>22</a:t>
            </a:fld>
            <a:endParaRPr lang="en-US"/>
          </a:p>
        </p:txBody>
      </p:sp>
    </p:spTree>
    <p:extLst>
      <p:ext uri="{BB962C8B-B14F-4D97-AF65-F5344CB8AC3E}">
        <p14:creationId xmlns:p14="http://schemas.microsoft.com/office/powerpoint/2010/main" val="2900384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Clinical Manifestations of Gonorrhea</a:t>
            </a:r>
          </a:p>
        </p:txBody>
      </p:sp>
    </p:spTree>
    <p:extLst>
      <p:ext uri="{BB962C8B-B14F-4D97-AF65-F5344CB8AC3E}">
        <p14:creationId xmlns:p14="http://schemas.microsoft.com/office/powerpoint/2010/main" val="1310601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p27"/>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lt1"/>
              </a:buClr>
              <a:buSzPts val="3200"/>
            </a:pPr>
            <a:r>
              <a:rPr lang="en-US" dirty="0"/>
              <a:t>CERVICITIS, URETHRITIS</a:t>
            </a:r>
            <a:endParaRPr dirty="0"/>
          </a:p>
        </p:txBody>
      </p:sp>
      <p:pic>
        <p:nvPicPr>
          <p:cNvPr id="189" name="Google Shape;189;p27" descr="Image of a bloody urethra of a penis"/>
          <p:cNvPicPr preferRelativeResize="0"/>
          <p:nvPr/>
        </p:nvPicPr>
        <p:blipFill rotWithShape="1">
          <a:blip r:embed="rId3">
            <a:alphaModFix/>
          </a:blip>
          <a:srcRect/>
          <a:stretch/>
        </p:blipFill>
        <p:spPr>
          <a:xfrm>
            <a:off x="1349985" y="2091372"/>
            <a:ext cx="2825663" cy="2780213"/>
          </a:xfrm>
          <a:prstGeom prst="rect">
            <a:avLst/>
          </a:prstGeom>
          <a:noFill/>
          <a:ln w="9525" cap="flat" cmpd="sng">
            <a:solidFill>
              <a:schemeClr val="dk1"/>
            </a:solidFill>
            <a:prstDash val="solid"/>
            <a:miter lim="800000"/>
            <a:headEnd type="none" w="sm" len="sm"/>
            <a:tailEnd type="none" w="sm" len="sm"/>
          </a:ln>
        </p:spPr>
      </p:pic>
      <p:pic>
        <p:nvPicPr>
          <p:cNvPr id="190" name="Google Shape;190;p27" descr="bloody cervix"/>
          <p:cNvPicPr preferRelativeResize="0"/>
          <p:nvPr/>
        </p:nvPicPr>
        <p:blipFill rotWithShape="1">
          <a:blip r:embed="rId4">
            <a:alphaModFix/>
          </a:blip>
          <a:srcRect/>
          <a:stretch/>
        </p:blipFill>
        <p:spPr>
          <a:xfrm>
            <a:off x="4619047" y="2316556"/>
            <a:ext cx="2953905" cy="2329841"/>
          </a:xfrm>
          <a:prstGeom prst="rect">
            <a:avLst/>
          </a:prstGeom>
          <a:noFill/>
          <a:ln w="9525" cap="flat" cmpd="sng">
            <a:solidFill>
              <a:schemeClr val="dk1"/>
            </a:solidFill>
            <a:prstDash val="solid"/>
            <a:miter lim="800000"/>
            <a:headEnd type="none" w="sm" len="sm"/>
            <a:tailEnd type="none" w="sm" len="sm"/>
          </a:ln>
        </p:spPr>
      </p:pic>
      <p:pic>
        <p:nvPicPr>
          <p:cNvPr id="191" name="Google Shape;191;p27" descr="gonococcal discharge of a man's penis">
            <a:hlinkClick r:id="rId5"/>
          </p:cNvPr>
          <p:cNvPicPr preferRelativeResize="0"/>
          <p:nvPr/>
        </p:nvPicPr>
        <p:blipFill rotWithShape="1">
          <a:blip r:embed="rId6">
            <a:alphaModFix/>
          </a:blip>
          <a:srcRect/>
          <a:stretch/>
        </p:blipFill>
        <p:spPr>
          <a:xfrm>
            <a:off x="8016354" y="2275026"/>
            <a:ext cx="3161679" cy="2412903"/>
          </a:xfrm>
          <a:prstGeom prst="rect">
            <a:avLst/>
          </a:prstGeom>
          <a:noFill/>
          <a:ln>
            <a:noFill/>
          </a:ln>
        </p:spPr>
      </p:pic>
      <p:pic>
        <p:nvPicPr>
          <p:cNvPr id="188" name="Google Shape;188;p27">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4619047" y="6450125"/>
            <a:ext cx="1219200" cy="357188"/>
          </a:xfrm>
          <a:prstGeom prst="rect">
            <a:avLst/>
          </a:prstGeom>
          <a:noFill/>
          <a:ln>
            <a:noFill/>
          </a:ln>
        </p:spPr>
      </p:pic>
      <p:sp>
        <p:nvSpPr>
          <p:cNvPr id="187" name="Google Shape;187;p27">
            <a:extLst>
              <a:ext uri="{C183D7F6-B498-43B3-948B-1728B52AA6E4}">
                <adec:decorative xmlns:adec="http://schemas.microsoft.com/office/drawing/2017/decorative" val="1"/>
              </a:ext>
            </a:extLst>
          </p:cNvPr>
          <p:cNvSpPr txBox="1"/>
          <p:nvPr/>
        </p:nvSpPr>
        <p:spPr>
          <a:xfrm>
            <a:off x="6033418" y="6430281"/>
            <a:ext cx="1982936" cy="396875"/>
          </a:xfrm>
          <a:prstGeom prst="rect">
            <a:avLst/>
          </a:prstGeom>
          <a:noFill/>
          <a:ln>
            <a:noFill/>
          </a:ln>
        </p:spPr>
        <p:txBody>
          <a:bodyPr spcFirstLastPara="1" wrap="square" lIns="91425" tIns="45700" rIns="91425" bIns="45700" anchor="t" anchorCtr="0">
            <a:noAutofit/>
          </a:bodyPr>
          <a:lstStyle/>
          <a:p>
            <a:r>
              <a:rPr lang="en-US" sz="2000" i="1" dirty="0">
                <a:solidFill>
                  <a:srgbClr val="0099CC"/>
                </a:solidFill>
                <a:latin typeface="Source Sans Pro"/>
                <a:ea typeface="Source Sans Pro"/>
                <a:cs typeface="Source Sans Pro"/>
                <a:sym typeface="Source Sans Pro"/>
              </a:rPr>
              <a:t>STD Atlas, 1997</a:t>
            </a:r>
            <a:endParaRPr i="1" dirty="0">
              <a:solidFill>
                <a:srgbClr val="FFFFFF"/>
              </a:solidFill>
              <a:latin typeface="Source Sans Pro"/>
              <a:ea typeface="Source Sans Pro"/>
              <a:cs typeface="Source Sans Pro"/>
              <a:sym typeface="Source Sans Pro"/>
            </a:endParaRPr>
          </a:p>
        </p:txBody>
      </p:sp>
      <p:sp>
        <p:nvSpPr>
          <p:cNvPr id="3" name="Slide Number Placeholder 2">
            <a:extLst>
              <a:ext uri="{FF2B5EF4-FFF2-40B4-BE49-F238E27FC236}">
                <a16:creationId xmlns:a16="http://schemas.microsoft.com/office/drawing/2014/main" id="{5CD4E537-183F-4387-96C1-3550280DABA0}"/>
              </a:ext>
            </a:extLst>
          </p:cNvPr>
          <p:cNvSpPr>
            <a:spLocks noGrp="1"/>
          </p:cNvSpPr>
          <p:nvPr>
            <p:ph type="sldNum" sz="quarter" idx="12"/>
          </p:nvPr>
        </p:nvSpPr>
        <p:spPr/>
        <p:txBody>
          <a:bodyPr/>
          <a:lstStyle/>
          <a:p>
            <a:fld id="{658EA1AB-09E6-4EFD-AE90-E54DEC6ABE74}" type="slidenum">
              <a:rPr lang="en-US" smtClean="0"/>
              <a:t>24</a:t>
            </a:fld>
            <a:endParaRPr lang="en-US"/>
          </a:p>
        </p:txBody>
      </p:sp>
    </p:spTree>
    <p:extLst>
      <p:ext uri="{BB962C8B-B14F-4D97-AF65-F5344CB8AC3E}">
        <p14:creationId xmlns:p14="http://schemas.microsoft.com/office/powerpoint/2010/main" val="2509088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buSzPts val="3240"/>
            </a:pPr>
            <a:r>
              <a:rPr lang="en-US" sz="3000" dirty="0"/>
              <a:t>NORMAL TUBES/OVARIES AND PELVIC INFLAMMATORY DISEASE</a:t>
            </a:r>
            <a:endParaRPr sz="3000" dirty="0"/>
          </a:p>
        </p:txBody>
      </p:sp>
      <p:pic>
        <p:nvPicPr>
          <p:cNvPr id="200" name="Google Shape;200;p28" descr="Laproscropic view of normal ovaries and fallopian tubes. ">
            <a:hlinkClick r:id="rId3"/>
          </p:cNvPr>
          <p:cNvPicPr preferRelativeResize="0"/>
          <p:nvPr/>
        </p:nvPicPr>
        <p:blipFill rotWithShape="1">
          <a:blip r:embed="rId4">
            <a:alphaModFix/>
          </a:blip>
          <a:srcRect/>
          <a:stretch/>
        </p:blipFill>
        <p:spPr>
          <a:xfrm>
            <a:off x="1580653" y="2059548"/>
            <a:ext cx="4114952" cy="3595732"/>
          </a:xfrm>
          <a:prstGeom prst="rect">
            <a:avLst/>
          </a:prstGeom>
          <a:noFill/>
          <a:ln>
            <a:noFill/>
          </a:ln>
        </p:spPr>
      </p:pic>
      <p:pic>
        <p:nvPicPr>
          <p:cNvPr id="198" name="Google Shape;198;p28" descr="Laproscopic view of pelvic inflammatory disease"/>
          <p:cNvPicPr preferRelativeResize="0"/>
          <p:nvPr/>
        </p:nvPicPr>
        <p:blipFill rotWithShape="1">
          <a:blip r:embed="rId5">
            <a:alphaModFix/>
          </a:blip>
          <a:srcRect/>
          <a:stretch/>
        </p:blipFill>
        <p:spPr>
          <a:xfrm>
            <a:off x="7162306" y="2100845"/>
            <a:ext cx="3513138" cy="3513137"/>
          </a:xfrm>
          <a:prstGeom prst="rect">
            <a:avLst/>
          </a:prstGeom>
          <a:noFill/>
          <a:ln w="9525" cap="flat" cmpd="sng">
            <a:solidFill>
              <a:schemeClr val="dk1"/>
            </a:solidFill>
            <a:prstDash val="solid"/>
            <a:miter lim="800000"/>
            <a:headEnd type="none" w="sm" len="sm"/>
            <a:tailEnd type="none" w="sm" len="sm"/>
          </a:ln>
        </p:spPr>
      </p:pic>
      <p:sp>
        <p:nvSpPr>
          <p:cNvPr id="9" name="Google Shape;187;p27">
            <a:extLst>
              <a:ext uri="{FF2B5EF4-FFF2-40B4-BE49-F238E27FC236}">
                <a16:creationId xmlns:a16="http://schemas.microsoft.com/office/drawing/2014/main" id="{4986484A-6443-4663-908A-CE05487C793D}"/>
              </a:ext>
              <a:ext uri="{C183D7F6-B498-43B3-948B-1728B52AA6E4}">
                <adec:decorative xmlns:adec="http://schemas.microsoft.com/office/drawing/2017/decorative" val="1"/>
              </a:ext>
            </a:extLst>
          </p:cNvPr>
          <p:cNvSpPr txBox="1"/>
          <p:nvPr/>
        </p:nvSpPr>
        <p:spPr>
          <a:xfrm>
            <a:off x="6033418" y="6430281"/>
            <a:ext cx="1982936" cy="396875"/>
          </a:xfrm>
          <a:prstGeom prst="rect">
            <a:avLst/>
          </a:prstGeom>
          <a:noFill/>
          <a:ln>
            <a:noFill/>
          </a:ln>
        </p:spPr>
        <p:txBody>
          <a:bodyPr spcFirstLastPara="1" wrap="square" lIns="91425" tIns="45700" rIns="91425" bIns="45700" anchor="t" anchorCtr="0">
            <a:noAutofit/>
          </a:bodyPr>
          <a:lstStyle/>
          <a:p>
            <a:r>
              <a:rPr lang="en-US" sz="2000" i="1" dirty="0">
                <a:solidFill>
                  <a:srgbClr val="0099CC"/>
                </a:solidFill>
                <a:latin typeface="Source Sans Pro"/>
                <a:ea typeface="Source Sans Pro"/>
                <a:cs typeface="Source Sans Pro"/>
                <a:sym typeface="Source Sans Pro"/>
              </a:rPr>
              <a:t>STD Atlas, 1997</a:t>
            </a:r>
            <a:endParaRPr i="1" dirty="0">
              <a:solidFill>
                <a:srgbClr val="FFFFFF"/>
              </a:solidFill>
              <a:latin typeface="Source Sans Pro"/>
              <a:ea typeface="Source Sans Pro"/>
              <a:cs typeface="Source Sans Pro"/>
              <a:sym typeface="Source Sans Pro"/>
            </a:endParaRPr>
          </a:p>
        </p:txBody>
      </p:sp>
      <p:pic>
        <p:nvPicPr>
          <p:cNvPr id="10" name="Google Shape;188;p27">
            <a:extLst>
              <a:ext uri="{FF2B5EF4-FFF2-40B4-BE49-F238E27FC236}">
                <a16:creationId xmlns:a16="http://schemas.microsoft.com/office/drawing/2014/main" id="{A1067ADD-5DEF-4FCB-9343-C44719D35B41}"/>
              </a:ex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4619047" y="6450125"/>
            <a:ext cx="1219200" cy="357188"/>
          </a:xfrm>
          <a:prstGeom prst="rect">
            <a:avLst/>
          </a:prstGeom>
          <a:noFill/>
          <a:ln>
            <a:noFill/>
          </a:ln>
        </p:spPr>
      </p:pic>
      <p:sp>
        <p:nvSpPr>
          <p:cNvPr id="2" name="Slide Number Placeholder 1">
            <a:extLst>
              <a:ext uri="{FF2B5EF4-FFF2-40B4-BE49-F238E27FC236}">
                <a16:creationId xmlns:a16="http://schemas.microsoft.com/office/drawing/2014/main" id="{38881D74-3321-45BE-9DB0-7E894C5840F2}"/>
              </a:ext>
            </a:extLst>
          </p:cNvPr>
          <p:cNvSpPr>
            <a:spLocks noGrp="1"/>
          </p:cNvSpPr>
          <p:nvPr>
            <p:ph type="sldNum" sz="quarter" idx="12"/>
          </p:nvPr>
        </p:nvSpPr>
        <p:spPr/>
        <p:txBody>
          <a:bodyPr/>
          <a:lstStyle/>
          <a:p>
            <a:fld id="{658EA1AB-09E6-4EFD-AE90-E54DEC6ABE74}" type="slidenum">
              <a:rPr lang="en-US" smtClean="0"/>
              <a:t>25</a:t>
            </a:fld>
            <a:endParaRPr lang="en-US"/>
          </a:p>
        </p:txBody>
      </p:sp>
    </p:spTree>
    <p:extLst>
      <p:ext uri="{BB962C8B-B14F-4D97-AF65-F5344CB8AC3E}">
        <p14:creationId xmlns:p14="http://schemas.microsoft.com/office/powerpoint/2010/main" val="234302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9" descr="Image of EPIDIDYMITIS showing the inflammation of the tube at the back of the testicle."/>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lt1"/>
              </a:buClr>
              <a:buSzPts val="3600"/>
            </a:pPr>
            <a:r>
              <a:rPr lang="en-US" sz="3600" dirty="0"/>
              <a:t>PHARYNGITIS, EPIDIDYMITIS, AND PROCTITIS</a:t>
            </a:r>
            <a:endParaRPr sz="3600" dirty="0"/>
          </a:p>
        </p:txBody>
      </p:sp>
      <p:pic>
        <p:nvPicPr>
          <p:cNvPr id="211" name="Google Shape;211;p29" descr="Image of pharyngitis">
            <a:hlinkClick r:id="rId3"/>
          </p:cNvPr>
          <p:cNvPicPr preferRelativeResize="0"/>
          <p:nvPr/>
        </p:nvPicPr>
        <p:blipFill rotWithShape="1">
          <a:blip r:embed="rId4">
            <a:alphaModFix/>
          </a:blip>
          <a:srcRect/>
          <a:stretch/>
        </p:blipFill>
        <p:spPr>
          <a:xfrm>
            <a:off x="1272314" y="3139588"/>
            <a:ext cx="2818772" cy="1792202"/>
          </a:xfrm>
          <a:prstGeom prst="rect">
            <a:avLst/>
          </a:prstGeom>
          <a:noFill/>
          <a:ln>
            <a:noFill/>
          </a:ln>
        </p:spPr>
      </p:pic>
      <p:pic>
        <p:nvPicPr>
          <p:cNvPr id="207" name="Google Shape;207;p29" descr="Image of EPIDIDYMITIS showing the inflammation of the tube at the back of the testicle."/>
          <p:cNvPicPr preferRelativeResize="0"/>
          <p:nvPr/>
        </p:nvPicPr>
        <p:blipFill rotWithShape="1">
          <a:blip r:embed="rId5">
            <a:alphaModFix/>
          </a:blip>
          <a:srcRect/>
          <a:stretch/>
        </p:blipFill>
        <p:spPr>
          <a:xfrm>
            <a:off x="4595273" y="2535499"/>
            <a:ext cx="2667003" cy="3000378"/>
          </a:xfrm>
          <a:prstGeom prst="rect">
            <a:avLst/>
          </a:prstGeom>
          <a:noFill/>
          <a:ln w="9525" cap="flat" cmpd="sng">
            <a:solidFill>
              <a:schemeClr val="dk1"/>
            </a:solidFill>
            <a:prstDash val="solid"/>
            <a:miter lim="800000"/>
            <a:headEnd type="none" w="sm" len="sm"/>
            <a:tailEnd type="none" w="sm" len="sm"/>
          </a:ln>
        </p:spPr>
      </p:pic>
      <p:pic>
        <p:nvPicPr>
          <p:cNvPr id="210" name="Google Shape;210;p29" descr="Inflammation of the inner rectum or proctitis."/>
          <p:cNvPicPr preferRelativeResize="0"/>
          <p:nvPr/>
        </p:nvPicPr>
        <p:blipFill rotWithShape="1">
          <a:blip r:embed="rId6">
            <a:alphaModFix/>
          </a:blip>
          <a:srcRect/>
          <a:stretch/>
        </p:blipFill>
        <p:spPr>
          <a:xfrm>
            <a:off x="8302634" y="2594132"/>
            <a:ext cx="2784595" cy="2883113"/>
          </a:xfrm>
          <a:prstGeom prst="rect">
            <a:avLst/>
          </a:prstGeom>
          <a:noFill/>
          <a:ln>
            <a:noFill/>
          </a:ln>
        </p:spPr>
      </p:pic>
      <p:sp>
        <p:nvSpPr>
          <p:cNvPr id="9" name="Google Shape;187;p27">
            <a:extLst>
              <a:ext uri="{FF2B5EF4-FFF2-40B4-BE49-F238E27FC236}">
                <a16:creationId xmlns:a16="http://schemas.microsoft.com/office/drawing/2014/main" id="{362F26BF-B044-4F20-8398-94BC6BEE4472}"/>
              </a:ext>
              <a:ext uri="{C183D7F6-B498-43B3-948B-1728B52AA6E4}">
                <adec:decorative xmlns:adec="http://schemas.microsoft.com/office/drawing/2017/decorative" val="1"/>
              </a:ext>
            </a:extLst>
          </p:cNvPr>
          <p:cNvSpPr txBox="1"/>
          <p:nvPr/>
        </p:nvSpPr>
        <p:spPr>
          <a:xfrm>
            <a:off x="6033418" y="6430281"/>
            <a:ext cx="1982936" cy="396875"/>
          </a:xfrm>
          <a:prstGeom prst="rect">
            <a:avLst/>
          </a:prstGeom>
          <a:noFill/>
          <a:ln>
            <a:noFill/>
          </a:ln>
        </p:spPr>
        <p:txBody>
          <a:bodyPr spcFirstLastPara="1" wrap="square" lIns="91425" tIns="45700" rIns="91425" bIns="45700" anchor="t" anchorCtr="0">
            <a:noAutofit/>
          </a:bodyPr>
          <a:lstStyle/>
          <a:p>
            <a:r>
              <a:rPr lang="en-US" sz="2000" i="1" dirty="0">
                <a:solidFill>
                  <a:srgbClr val="0099CC"/>
                </a:solidFill>
                <a:latin typeface="Source Sans Pro"/>
                <a:ea typeface="Source Sans Pro"/>
                <a:cs typeface="Source Sans Pro"/>
                <a:sym typeface="Source Sans Pro"/>
              </a:rPr>
              <a:t>STD Atlas, 1997</a:t>
            </a:r>
            <a:endParaRPr i="1" dirty="0">
              <a:solidFill>
                <a:srgbClr val="FFFFFF"/>
              </a:solidFill>
              <a:latin typeface="Source Sans Pro"/>
              <a:ea typeface="Source Sans Pro"/>
              <a:cs typeface="Source Sans Pro"/>
              <a:sym typeface="Source Sans Pro"/>
            </a:endParaRPr>
          </a:p>
        </p:txBody>
      </p:sp>
      <p:pic>
        <p:nvPicPr>
          <p:cNvPr id="10" name="Google Shape;188;p27">
            <a:extLst>
              <a:ext uri="{FF2B5EF4-FFF2-40B4-BE49-F238E27FC236}">
                <a16:creationId xmlns:a16="http://schemas.microsoft.com/office/drawing/2014/main" id="{613DA84D-6A38-4295-A20B-D15F4FF3293A}"/>
              </a:ex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4619047" y="6450125"/>
            <a:ext cx="1219200" cy="357188"/>
          </a:xfrm>
          <a:prstGeom prst="rect">
            <a:avLst/>
          </a:prstGeom>
          <a:noFill/>
          <a:ln>
            <a:noFill/>
          </a:ln>
        </p:spPr>
      </p:pic>
      <p:sp>
        <p:nvSpPr>
          <p:cNvPr id="3" name="Slide Number Placeholder 2">
            <a:extLst>
              <a:ext uri="{FF2B5EF4-FFF2-40B4-BE49-F238E27FC236}">
                <a16:creationId xmlns:a16="http://schemas.microsoft.com/office/drawing/2014/main" id="{BDA03ECA-788D-4BC3-B703-019EA9707807}"/>
              </a:ext>
            </a:extLst>
          </p:cNvPr>
          <p:cNvSpPr>
            <a:spLocks noGrp="1"/>
          </p:cNvSpPr>
          <p:nvPr>
            <p:ph type="sldNum" sz="quarter" idx="12"/>
          </p:nvPr>
        </p:nvSpPr>
        <p:spPr/>
        <p:txBody>
          <a:bodyPr/>
          <a:lstStyle/>
          <a:p>
            <a:fld id="{658EA1AB-09E6-4EFD-AE90-E54DEC6ABE74}" type="slidenum">
              <a:rPr lang="en-US" smtClean="0"/>
              <a:t>26</a:t>
            </a:fld>
            <a:endParaRPr lang="en-US"/>
          </a:p>
        </p:txBody>
      </p:sp>
    </p:spTree>
    <p:extLst>
      <p:ext uri="{BB962C8B-B14F-4D97-AF65-F5344CB8AC3E}">
        <p14:creationId xmlns:p14="http://schemas.microsoft.com/office/powerpoint/2010/main" val="1136527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0"/>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lt1"/>
              </a:buClr>
              <a:buSzPts val="3200"/>
            </a:pPr>
            <a:r>
              <a:rPr lang="en-US" dirty="0"/>
              <a:t>CONJUNCTIVITIS</a:t>
            </a:r>
            <a:endParaRPr dirty="0"/>
          </a:p>
        </p:txBody>
      </p:sp>
      <p:pic>
        <p:nvPicPr>
          <p:cNvPr id="221" name="Google Shape;221;p30" descr="Conjunctivitis of the eye"/>
          <p:cNvPicPr preferRelativeResize="0"/>
          <p:nvPr/>
        </p:nvPicPr>
        <p:blipFill rotWithShape="1">
          <a:blip r:embed="rId3">
            <a:alphaModFix/>
          </a:blip>
          <a:srcRect/>
          <a:stretch/>
        </p:blipFill>
        <p:spPr>
          <a:xfrm>
            <a:off x="1385380" y="2410282"/>
            <a:ext cx="4160728" cy="3208805"/>
          </a:xfrm>
          <a:prstGeom prst="rect">
            <a:avLst/>
          </a:prstGeom>
          <a:noFill/>
          <a:ln w="9525" cap="flat" cmpd="sng">
            <a:solidFill>
              <a:schemeClr val="dk1"/>
            </a:solidFill>
            <a:prstDash val="solid"/>
            <a:miter lim="800000"/>
            <a:headEnd type="none" w="sm" len="sm"/>
            <a:tailEnd type="none" w="sm" len="sm"/>
          </a:ln>
        </p:spPr>
      </p:pic>
      <p:pic>
        <p:nvPicPr>
          <p:cNvPr id="7" name="Google Shape;252;p33" descr="severe conjunctivitis  of the eye">
            <a:extLst>
              <a:ext uri="{FF2B5EF4-FFF2-40B4-BE49-F238E27FC236}">
                <a16:creationId xmlns:a16="http://schemas.microsoft.com/office/drawing/2014/main" id="{9FFAA9DA-4C37-4F98-B69D-5B99B1AC03E6}"/>
              </a:ext>
            </a:extLst>
          </p:cNvPr>
          <p:cNvPicPr preferRelativeResize="0"/>
          <p:nvPr/>
        </p:nvPicPr>
        <p:blipFill rotWithShape="1">
          <a:blip r:embed="rId4">
            <a:alphaModFix/>
          </a:blip>
          <a:srcRect/>
          <a:stretch/>
        </p:blipFill>
        <p:spPr>
          <a:xfrm>
            <a:off x="6916848" y="2667896"/>
            <a:ext cx="4036584" cy="2787857"/>
          </a:xfrm>
          <a:prstGeom prst="rect">
            <a:avLst/>
          </a:prstGeom>
          <a:noFill/>
          <a:ln w="9525" cap="flat" cmpd="sng">
            <a:solidFill>
              <a:schemeClr val="dk1"/>
            </a:solidFill>
            <a:prstDash val="solid"/>
            <a:miter lim="800000"/>
            <a:headEnd type="none" w="sm" len="sm"/>
            <a:tailEnd type="none" w="sm" len="sm"/>
          </a:ln>
        </p:spPr>
      </p:pic>
      <p:sp>
        <p:nvSpPr>
          <p:cNvPr id="8" name="Google Shape;187;p27">
            <a:extLst>
              <a:ext uri="{FF2B5EF4-FFF2-40B4-BE49-F238E27FC236}">
                <a16:creationId xmlns:a16="http://schemas.microsoft.com/office/drawing/2014/main" id="{640BAC6F-8982-4823-9279-4C118CE28505}"/>
              </a:ext>
              <a:ext uri="{C183D7F6-B498-43B3-948B-1728B52AA6E4}">
                <adec:decorative xmlns:adec="http://schemas.microsoft.com/office/drawing/2017/decorative" val="1"/>
              </a:ext>
            </a:extLst>
          </p:cNvPr>
          <p:cNvSpPr txBox="1"/>
          <p:nvPr/>
        </p:nvSpPr>
        <p:spPr>
          <a:xfrm>
            <a:off x="6033418" y="6430281"/>
            <a:ext cx="1982936" cy="396875"/>
          </a:xfrm>
          <a:prstGeom prst="rect">
            <a:avLst/>
          </a:prstGeom>
          <a:noFill/>
          <a:ln>
            <a:noFill/>
          </a:ln>
        </p:spPr>
        <p:txBody>
          <a:bodyPr spcFirstLastPara="1" wrap="square" lIns="91425" tIns="45700" rIns="91425" bIns="45700" anchor="t" anchorCtr="0">
            <a:noAutofit/>
          </a:bodyPr>
          <a:lstStyle/>
          <a:p>
            <a:r>
              <a:rPr lang="en-US" sz="2000" i="1" dirty="0">
                <a:solidFill>
                  <a:srgbClr val="0099CC"/>
                </a:solidFill>
                <a:latin typeface="Source Sans Pro"/>
                <a:ea typeface="Source Sans Pro"/>
                <a:cs typeface="Source Sans Pro"/>
                <a:sym typeface="Source Sans Pro"/>
              </a:rPr>
              <a:t>STD Atlas, 1997</a:t>
            </a:r>
            <a:endParaRPr i="1" dirty="0">
              <a:solidFill>
                <a:srgbClr val="FFFFFF"/>
              </a:solidFill>
              <a:latin typeface="Source Sans Pro"/>
              <a:ea typeface="Source Sans Pro"/>
              <a:cs typeface="Source Sans Pro"/>
              <a:sym typeface="Source Sans Pro"/>
            </a:endParaRPr>
          </a:p>
        </p:txBody>
      </p:sp>
      <p:pic>
        <p:nvPicPr>
          <p:cNvPr id="9" name="Google Shape;188;p27">
            <a:extLst>
              <a:ext uri="{FF2B5EF4-FFF2-40B4-BE49-F238E27FC236}">
                <a16:creationId xmlns:a16="http://schemas.microsoft.com/office/drawing/2014/main" id="{9434B956-FFAB-42EE-86F3-47A5F4942C96}"/>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4619047" y="6450125"/>
            <a:ext cx="1219200" cy="357188"/>
          </a:xfrm>
          <a:prstGeom prst="rect">
            <a:avLst/>
          </a:prstGeom>
          <a:noFill/>
          <a:ln>
            <a:noFill/>
          </a:ln>
        </p:spPr>
      </p:pic>
      <p:sp>
        <p:nvSpPr>
          <p:cNvPr id="2" name="Slide Number Placeholder 1">
            <a:extLst>
              <a:ext uri="{FF2B5EF4-FFF2-40B4-BE49-F238E27FC236}">
                <a16:creationId xmlns:a16="http://schemas.microsoft.com/office/drawing/2014/main" id="{422434F9-8412-413D-AC90-74715170A0F2}"/>
              </a:ext>
            </a:extLst>
          </p:cNvPr>
          <p:cNvSpPr>
            <a:spLocks noGrp="1"/>
          </p:cNvSpPr>
          <p:nvPr>
            <p:ph type="sldNum" sz="quarter" idx="12"/>
          </p:nvPr>
        </p:nvSpPr>
        <p:spPr/>
        <p:txBody>
          <a:bodyPr/>
          <a:lstStyle/>
          <a:p>
            <a:fld id="{658EA1AB-09E6-4EFD-AE90-E54DEC6ABE74}" type="slidenum">
              <a:rPr lang="en-US" smtClean="0"/>
              <a:t>27</a:t>
            </a:fld>
            <a:endParaRPr lang="en-US"/>
          </a:p>
        </p:txBody>
      </p:sp>
    </p:spTree>
    <p:extLst>
      <p:ext uri="{BB962C8B-B14F-4D97-AF65-F5344CB8AC3E}">
        <p14:creationId xmlns:p14="http://schemas.microsoft.com/office/powerpoint/2010/main" val="3116058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1"/>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lt1"/>
              </a:buClr>
              <a:buSzPts val="3200"/>
            </a:pPr>
            <a:r>
              <a:rPr lang="en-US" dirty="0"/>
              <a:t>DISSEMINATED GONOCOCCAL INFECTION</a:t>
            </a:r>
            <a:endParaRPr dirty="0"/>
          </a:p>
        </p:txBody>
      </p:sp>
      <p:pic>
        <p:nvPicPr>
          <p:cNvPr id="228" name="Google Shape;228;p31" descr="rash on feet"/>
          <p:cNvPicPr preferRelativeResize="0"/>
          <p:nvPr/>
        </p:nvPicPr>
        <p:blipFill rotWithShape="1">
          <a:blip r:embed="rId3">
            <a:alphaModFix/>
          </a:blip>
          <a:srcRect/>
          <a:stretch/>
        </p:blipFill>
        <p:spPr>
          <a:xfrm>
            <a:off x="1281703" y="2286422"/>
            <a:ext cx="4360863" cy="3514725"/>
          </a:xfrm>
          <a:prstGeom prst="rect">
            <a:avLst/>
          </a:prstGeom>
          <a:noFill/>
          <a:ln w="9525" cap="flat" cmpd="sng">
            <a:solidFill>
              <a:schemeClr val="dk1"/>
            </a:solidFill>
            <a:prstDash val="solid"/>
            <a:miter lim="800000"/>
            <a:headEnd type="none" w="sm" len="sm"/>
            <a:tailEnd type="none" w="sm" len="sm"/>
          </a:ln>
        </p:spPr>
      </p:pic>
      <p:pic>
        <p:nvPicPr>
          <p:cNvPr id="231" name="Google Shape;231;p31" descr="rash on hands"/>
          <p:cNvPicPr preferRelativeResize="0"/>
          <p:nvPr/>
        </p:nvPicPr>
        <p:blipFill rotWithShape="1">
          <a:blip r:embed="rId4">
            <a:alphaModFix/>
          </a:blip>
          <a:srcRect/>
          <a:stretch/>
        </p:blipFill>
        <p:spPr>
          <a:xfrm>
            <a:off x="7228567" y="2526135"/>
            <a:ext cx="3429000" cy="3035300"/>
          </a:xfrm>
          <a:prstGeom prst="rect">
            <a:avLst/>
          </a:prstGeom>
          <a:noFill/>
          <a:ln w="9525" cap="flat" cmpd="sng">
            <a:solidFill>
              <a:schemeClr val="dk1"/>
            </a:solidFill>
            <a:prstDash val="solid"/>
            <a:miter lim="800000"/>
            <a:headEnd type="none" w="sm" len="sm"/>
            <a:tailEnd type="none" w="sm" len="sm"/>
          </a:ln>
        </p:spPr>
      </p:pic>
      <p:sp>
        <p:nvSpPr>
          <p:cNvPr id="8" name="Google Shape;187;p27">
            <a:extLst>
              <a:ext uri="{FF2B5EF4-FFF2-40B4-BE49-F238E27FC236}">
                <a16:creationId xmlns:a16="http://schemas.microsoft.com/office/drawing/2014/main" id="{54687675-FF4F-4C82-963D-849A98AC160D}"/>
              </a:ext>
              <a:ext uri="{C183D7F6-B498-43B3-948B-1728B52AA6E4}">
                <adec:decorative xmlns:adec="http://schemas.microsoft.com/office/drawing/2017/decorative" val="1"/>
              </a:ext>
            </a:extLst>
          </p:cNvPr>
          <p:cNvSpPr txBox="1"/>
          <p:nvPr/>
        </p:nvSpPr>
        <p:spPr>
          <a:xfrm>
            <a:off x="6033418" y="6430281"/>
            <a:ext cx="1982936" cy="396875"/>
          </a:xfrm>
          <a:prstGeom prst="rect">
            <a:avLst/>
          </a:prstGeom>
          <a:noFill/>
          <a:ln>
            <a:noFill/>
          </a:ln>
        </p:spPr>
        <p:txBody>
          <a:bodyPr spcFirstLastPara="1" wrap="square" lIns="91425" tIns="45700" rIns="91425" bIns="45700" anchor="t" anchorCtr="0">
            <a:noAutofit/>
          </a:bodyPr>
          <a:lstStyle/>
          <a:p>
            <a:r>
              <a:rPr lang="en-US" sz="2000" i="1" dirty="0">
                <a:solidFill>
                  <a:srgbClr val="0099CC"/>
                </a:solidFill>
                <a:latin typeface="Source Sans Pro"/>
                <a:ea typeface="Source Sans Pro"/>
                <a:cs typeface="Source Sans Pro"/>
                <a:sym typeface="Source Sans Pro"/>
              </a:rPr>
              <a:t>STD Atlas, 1997</a:t>
            </a:r>
            <a:endParaRPr i="1" dirty="0">
              <a:solidFill>
                <a:srgbClr val="FFFFFF"/>
              </a:solidFill>
              <a:latin typeface="Source Sans Pro"/>
              <a:ea typeface="Source Sans Pro"/>
              <a:cs typeface="Source Sans Pro"/>
              <a:sym typeface="Source Sans Pro"/>
            </a:endParaRPr>
          </a:p>
        </p:txBody>
      </p:sp>
      <p:pic>
        <p:nvPicPr>
          <p:cNvPr id="9" name="Google Shape;188;p27">
            <a:extLst>
              <a:ext uri="{FF2B5EF4-FFF2-40B4-BE49-F238E27FC236}">
                <a16:creationId xmlns:a16="http://schemas.microsoft.com/office/drawing/2014/main" id="{502640F3-D7CC-4F8F-AB5E-4A722945AF08}"/>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4619047" y="6450125"/>
            <a:ext cx="1219200" cy="357188"/>
          </a:xfrm>
          <a:prstGeom prst="rect">
            <a:avLst/>
          </a:prstGeom>
          <a:noFill/>
          <a:ln>
            <a:noFill/>
          </a:ln>
        </p:spPr>
      </p:pic>
      <p:sp>
        <p:nvSpPr>
          <p:cNvPr id="2" name="Slide Number Placeholder 1">
            <a:extLst>
              <a:ext uri="{FF2B5EF4-FFF2-40B4-BE49-F238E27FC236}">
                <a16:creationId xmlns:a16="http://schemas.microsoft.com/office/drawing/2014/main" id="{3F5525AF-C0A7-48E4-A2E4-CB9CD086832D}"/>
              </a:ext>
            </a:extLst>
          </p:cNvPr>
          <p:cNvSpPr>
            <a:spLocks noGrp="1"/>
          </p:cNvSpPr>
          <p:nvPr>
            <p:ph type="sldNum" sz="quarter" idx="12"/>
          </p:nvPr>
        </p:nvSpPr>
        <p:spPr/>
        <p:txBody>
          <a:bodyPr/>
          <a:lstStyle/>
          <a:p>
            <a:fld id="{658EA1AB-09E6-4EFD-AE90-E54DEC6ABE74}" type="slidenum">
              <a:rPr lang="en-US" smtClean="0"/>
              <a:t>28</a:t>
            </a:fld>
            <a:endParaRPr lang="en-US"/>
          </a:p>
        </p:txBody>
      </p:sp>
    </p:spTree>
    <p:extLst>
      <p:ext uri="{BB962C8B-B14F-4D97-AF65-F5344CB8AC3E}">
        <p14:creationId xmlns:p14="http://schemas.microsoft.com/office/powerpoint/2010/main" val="420664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923C-350E-4BB7-9184-22D674E90951}"/>
              </a:ext>
            </a:extLst>
          </p:cNvPr>
          <p:cNvSpPr>
            <a:spLocks noGrp="1"/>
          </p:cNvSpPr>
          <p:nvPr>
            <p:ph type="title"/>
          </p:nvPr>
        </p:nvSpPr>
        <p:spPr/>
        <p:txBody>
          <a:bodyPr/>
          <a:lstStyle/>
          <a:p>
            <a:r>
              <a:rPr lang="en-US" dirty="0"/>
              <a:t>Case 2: 20-year-old woman presents with a rash…</a:t>
            </a:r>
          </a:p>
        </p:txBody>
      </p:sp>
      <p:sp>
        <p:nvSpPr>
          <p:cNvPr id="6" name="Text Placeholder 6">
            <a:extLst>
              <a:ext uri="{FF2B5EF4-FFF2-40B4-BE49-F238E27FC236}">
                <a16:creationId xmlns:a16="http://schemas.microsoft.com/office/drawing/2014/main" id="{19D3C46C-1721-480A-AADE-788A77047685}"/>
              </a:ext>
            </a:extLst>
          </p:cNvPr>
          <p:cNvSpPr>
            <a:spLocks noGrp="1"/>
          </p:cNvSpPr>
          <p:nvPr>
            <p:ph idx="1"/>
          </p:nvPr>
        </p:nvSpPr>
        <p:spPr>
          <a:xfrm>
            <a:off x="1097280" y="1845734"/>
            <a:ext cx="2485016" cy="4023360"/>
          </a:xfrm>
        </p:spPr>
        <p:txBody>
          <a:bodyPr>
            <a:normAutofit lnSpcReduction="10000"/>
          </a:bodyPr>
          <a:lstStyle/>
          <a:p>
            <a:pPr marL="0" indent="0">
              <a:buNone/>
            </a:pPr>
            <a:r>
              <a:rPr lang="en-US" sz="2133" b="1" dirty="0">
                <a:cs typeface="Arial" pitchFamily="34" charset="0"/>
              </a:rPr>
              <a:t>Rash</a:t>
            </a:r>
            <a:r>
              <a:rPr lang="en-US" sz="2133" dirty="0">
                <a:cs typeface="Arial" pitchFamily="34" charset="0"/>
              </a:rPr>
              <a:t> on arms, legs, trunk, and scalp for one day</a:t>
            </a:r>
            <a:endParaRPr lang="en-US" sz="1067" dirty="0">
              <a:cs typeface="Arial" pitchFamily="34" charset="0"/>
            </a:endParaRPr>
          </a:p>
          <a:p>
            <a:pPr marL="0" indent="0">
              <a:buNone/>
            </a:pPr>
            <a:r>
              <a:rPr lang="en-US" sz="2133" b="1" dirty="0">
                <a:cs typeface="Arial" pitchFamily="34" charset="0"/>
              </a:rPr>
              <a:t>Generalized muscle aches, fever, and pain in both ankles</a:t>
            </a:r>
            <a:endParaRPr lang="en-US" sz="1067" dirty="0">
              <a:cs typeface="Arial" pitchFamily="34" charset="0"/>
            </a:endParaRPr>
          </a:p>
          <a:p>
            <a:pPr marL="0" indent="0">
              <a:buNone/>
            </a:pPr>
            <a:r>
              <a:rPr lang="en-US" sz="2133" b="1" dirty="0">
                <a:cs typeface="Arial" pitchFamily="34" charset="0"/>
              </a:rPr>
              <a:t>2 weeks prior </a:t>
            </a:r>
            <a:r>
              <a:rPr lang="en-US" sz="2133" dirty="0">
                <a:cs typeface="Arial" pitchFamily="34" charset="0"/>
              </a:rPr>
              <a:t>– vaginal sex with new partner without barrier protection</a:t>
            </a:r>
          </a:p>
          <a:p>
            <a:pPr marL="0" indent="0">
              <a:buNone/>
            </a:pPr>
            <a:r>
              <a:rPr lang="en-US" dirty="0"/>
              <a:t>Denies vaginal discharge or pain on urination</a:t>
            </a:r>
            <a:endParaRPr lang="en-US" dirty="0">
              <a:cs typeface="Arial" pitchFamily="34" charset="0"/>
            </a:endParaRPr>
          </a:p>
          <a:p>
            <a:pPr lvl="1"/>
            <a:endParaRPr lang="en-US" dirty="0">
              <a:cs typeface="Arial" pitchFamily="34" charset="0"/>
            </a:endParaRPr>
          </a:p>
          <a:p>
            <a:pPr lvl="1"/>
            <a:endParaRPr lang="en-US" dirty="0">
              <a:cs typeface="Arial" pitchFamily="34" charset="0"/>
            </a:endParaRPr>
          </a:p>
          <a:p>
            <a:endParaRPr lang="en-US" dirty="0">
              <a:cs typeface="Arial" pitchFamily="34" charset="0"/>
            </a:endParaRPr>
          </a:p>
        </p:txBody>
      </p:sp>
      <p:pic>
        <p:nvPicPr>
          <p:cNvPr id="8" name="Picture 7" descr="rash on hands with three circles points out the rash papule. ">
            <a:extLst>
              <a:ext uri="{FF2B5EF4-FFF2-40B4-BE49-F238E27FC236}">
                <a16:creationId xmlns:a16="http://schemas.microsoft.com/office/drawing/2014/main" id="{C73311A3-5B88-48AA-B4C8-20795F391051}"/>
              </a:ext>
            </a:extLst>
          </p:cNvPr>
          <p:cNvPicPr>
            <a:picLocks noChangeAspect="1"/>
          </p:cNvPicPr>
          <p:nvPr/>
        </p:nvPicPr>
        <p:blipFill rotWithShape="1">
          <a:blip r:embed="rId3"/>
          <a:srcRect r="60665"/>
          <a:stretch/>
        </p:blipFill>
        <p:spPr>
          <a:xfrm>
            <a:off x="3716799" y="1589129"/>
            <a:ext cx="3297367" cy="4305209"/>
          </a:xfrm>
          <a:prstGeom prst="rect">
            <a:avLst/>
          </a:prstGeom>
        </p:spPr>
      </p:pic>
      <p:sp>
        <p:nvSpPr>
          <p:cNvPr id="9" name="Rectangle 8">
            <a:extLst>
              <a:ext uri="{FF2B5EF4-FFF2-40B4-BE49-F238E27FC236}">
                <a16:creationId xmlns:a16="http://schemas.microsoft.com/office/drawing/2014/main" id="{94762229-B45B-44D6-9D3B-F5A051AF1713}"/>
              </a:ext>
              <a:ext uri="{C183D7F6-B498-43B3-948B-1728B52AA6E4}">
                <adec:decorative xmlns:adec="http://schemas.microsoft.com/office/drawing/2017/decorative" val="1"/>
              </a:ext>
            </a:extLst>
          </p:cNvPr>
          <p:cNvSpPr/>
          <p:nvPr/>
        </p:nvSpPr>
        <p:spPr>
          <a:xfrm>
            <a:off x="7014165" y="1409313"/>
            <a:ext cx="5177835" cy="45925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dirty="0">
              <a:solidFill>
                <a:srgbClr val="FFC000"/>
              </a:solidFill>
              <a:latin typeface="Myriad Web Pro"/>
            </a:endParaRPr>
          </a:p>
        </p:txBody>
      </p:sp>
      <p:sp>
        <p:nvSpPr>
          <p:cNvPr id="11" name="Oval 10">
            <a:extLst>
              <a:ext uri="{FF2B5EF4-FFF2-40B4-BE49-F238E27FC236}">
                <a16:creationId xmlns:a16="http://schemas.microsoft.com/office/drawing/2014/main" id="{8B1D2F65-34C1-401C-8B87-AFE81711B8A0}"/>
              </a:ext>
              <a:ext uri="{C183D7F6-B498-43B3-948B-1728B52AA6E4}">
                <adec:decorative xmlns:adec="http://schemas.microsoft.com/office/drawing/2017/decorative" val="1"/>
              </a:ext>
            </a:extLst>
          </p:cNvPr>
          <p:cNvSpPr/>
          <p:nvPr/>
        </p:nvSpPr>
        <p:spPr>
          <a:xfrm>
            <a:off x="5314766" y="1589129"/>
            <a:ext cx="686540" cy="517839"/>
          </a:xfrm>
          <a:prstGeom prst="ellipse">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rgbClr val="FFC000"/>
              </a:solidFill>
              <a:latin typeface="Myriad Web Pro"/>
            </a:endParaRPr>
          </a:p>
        </p:txBody>
      </p:sp>
      <p:sp>
        <p:nvSpPr>
          <p:cNvPr id="12" name="Oval 11">
            <a:extLst>
              <a:ext uri="{FF2B5EF4-FFF2-40B4-BE49-F238E27FC236}">
                <a16:creationId xmlns:a16="http://schemas.microsoft.com/office/drawing/2014/main" id="{EDBE894B-AE54-4BC5-8CCE-78A82E383B27}"/>
              </a:ext>
              <a:ext uri="{C183D7F6-B498-43B3-948B-1728B52AA6E4}">
                <adec:decorative xmlns:adec="http://schemas.microsoft.com/office/drawing/2017/decorative" val="1"/>
              </a:ext>
            </a:extLst>
          </p:cNvPr>
          <p:cNvSpPr/>
          <p:nvPr/>
        </p:nvSpPr>
        <p:spPr>
          <a:xfrm>
            <a:off x="5859263" y="3390507"/>
            <a:ext cx="828583" cy="739040"/>
          </a:xfrm>
          <a:prstGeom prst="ellipse">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rgbClr val="FFC000"/>
              </a:solidFill>
              <a:latin typeface="Myriad Web Pro"/>
            </a:endParaRPr>
          </a:p>
        </p:txBody>
      </p:sp>
      <p:sp>
        <p:nvSpPr>
          <p:cNvPr id="13" name="Oval 12">
            <a:extLst>
              <a:ext uri="{FF2B5EF4-FFF2-40B4-BE49-F238E27FC236}">
                <a16:creationId xmlns:a16="http://schemas.microsoft.com/office/drawing/2014/main" id="{EFD06C41-495B-40C8-ADAB-1EAB6BE0594B}"/>
              </a:ext>
              <a:ext uri="{C183D7F6-B498-43B3-948B-1728B52AA6E4}">
                <adec:decorative xmlns:adec="http://schemas.microsoft.com/office/drawing/2017/decorative" val="1"/>
              </a:ext>
            </a:extLst>
          </p:cNvPr>
          <p:cNvSpPr/>
          <p:nvPr/>
        </p:nvSpPr>
        <p:spPr>
          <a:xfrm>
            <a:off x="4426120" y="4624341"/>
            <a:ext cx="782112" cy="656369"/>
          </a:xfrm>
          <a:prstGeom prst="ellipse">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rgbClr val="FFC000"/>
              </a:solidFill>
              <a:latin typeface="Myriad Web Pro"/>
            </a:endParaRPr>
          </a:p>
        </p:txBody>
      </p:sp>
      <p:sp>
        <p:nvSpPr>
          <p:cNvPr id="10" name="Text Placeholder 6">
            <a:extLst>
              <a:ext uri="{FF2B5EF4-FFF2-40B4-BE49-F238E27FC236}">
                <a16:creationId xmlns:a16="http://schemas.microsoft.com/office/drawing/2014/main" id="{E2A2E517-501D-4005-9169-1A0DE7874C84}"/>
              </a:ext>
            </a:extLst>
          </p:cNvPr>
          <p:cNvSpPr txBox="1">
            <a:spLocks/>
          </p:cNvSpPr>
          <p:nvPr/>
        </p:nvSpPr>
        <p:spPr>
          <a:xfrm>
            <a:off x="7148669" y="1589129"/>
            <a:ext cx="4769521" cy="4412732"/>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400" dirty="0"/>
              <a:t>Physical exam: erythematous pustules on the wrist and fingers, also visualized on her trunk, scalp, and both ankles.  Mild swelling and pain with passive motion in the right ankle, and tenosynovitis involving the tendons of both ankles, but no appreciative joint effusions. </a:t>
            </a:r>
          </a:p>
          <a:p>
            <a:pPr marL="0" indent="0">
              <a:buNone/>
            </a:pPr>
            <a:r>
              <a:rPr lang="en-US" sz="2400" dirty="0"/>
              <a:t>To make the diagnosis of DGI, at what anatomic sites should diagnostic tests be performed?  </a:t>
            </a:r>
          </a:p>
          <a:p>
            <a:pPr marL="0" indent="0">
              <a:buNone/>
            </a:pPr>
            <a:r>
              <a:rPr lang="en-US" sz="2400" dirty="0"/>
              <a:t>A. Blood (i.e. blood cultures)</a:t>
            </a:r>
            <a:br>
              <a:rPr lang="en-US" sz="2400" dirty="0"/>
            </a:br>
            <a:r>
              <a:rPr lang="en-US" sz="2400" dirty="0"/>
              <a:t>B. Genital (genital NAAT and culture, if available)</a:t>
            </a:r>
            <a:br>
              <a:rPr lang="en-US" sz="2400" dirty="0"/>
            </a:br>
            <a:r>
              <a:rPr lang="en-US" sz="2400" dirty="0"/>
              <a:t>C. Skin lesion (culture)</a:t>
            </a:r>
            <a:br>
              <a:rPr lang="en-US" sz="2400" dirty="0"/>
            </a:br>
            <a:r>
              <a:rPr lang="en-US" sz="2400" dirty="0">
                <a:solidFill>
                  <a:schemeClr val="tx1"/>
                </a:solidFill>
              </a:rPr>
              <a:t>D. All of the above</a:t>
            </a:r>
            <a:endParaRPr lang="en-US" dirty="0">
              <a:solidFill>
                <a:schemeClr val="tx1"/>
              </a:solidFill>
              <a:cs typeface="Arial" pitchFamily="34" charset="0"/>
            </a:endParaRPr>
          </a:p>
        </p:txBody>
      </p:sp>
      <p:sp>
        <p:nvSpPr>
          <p:cNvPr id="14" name="TextBox 13">
            <a:extLst>
              <a:ext uri="{FF2B5EF4-FFF2-40B4-BE49-F238E27FC236}">
                <a16:creationId xmlns:a16="http://schemas.microsoft.com/office/drawing/2014/main" id="{6AF84F5A-BA19-4884-ABC7-ADE16304D855}"/>
              </a:ext>
            </a:extLst>
          </p:cNvPr>
          <p:cNvSpPr txBox="1"/>
          <p:nvPr/>
        </p:nvSpPr>
        <p:spPr>
          <a:xfrm>
            <a:off x="7014165" y="6414084"/>
            <a:ext cx="5204855" cy="338554"/>
          </a:xfrm>
          <a:prstGeom prst="rect">
            <a:avLst/>
          </a:prstGeom>
          <a:noFill/>
        </p:spPr>
        <p:txBody>
          <a:bodyPr wrap="square" rtlCol="0">
            <a:spAutoFit/>
          </a:bodyPr>
          <a:lstStyle/>
          <a:p>
            <a:pPr defTabSz="1219170" eaLnBrk="0" fontAlgn="base" hangingPunct="0">
              <a:spcBef>
                <a:spcPct val="0"/>
              </a:spcBef>
              <a:spcAft>
                <a:spcPct val="0"/>
              </a:spcAft>
              <a:defRPr/>
            </a:pPr>
            <a:r>
              <a:rPr lang="en-US" sz="1600" dirty="0">
                <a:latin typeface="Calibri" panose="020F0502020204030204" pitchFamily="34" charset="0"/>
                <a:hlinkClick r:id="rId4">
                  <a:extLst>
                    <a:ext uri="{A12FA001-AC4F-418D-AE19-62706E023703}">
                      <ahyp:hlinkClr xmlns:ahyp="http://schemas.microsoft.com/office/drawing/2018/hyperlinkcolor" val="tx"/>
                    </a:ext>
                  </a:extLst>
                </a:hlinkClick>
              </a:rPr>
              <a:t>Link to New England Journal of Medicine</a:t>
            </a:r>
            <a:r>
              <a:rPr lang="en-US" sz="1600" dirty="0">
                <a:latin typeface="Calibri" panose="020F0502020204030204" pitchFamily="34" charset="0"/>
              </a:rPr>
              <a:t> </a:t>
            </a:r>
          </a:p>
        </p:txBody>
      </p:sp>
      <p:sp>
        <p:nvSpPr>
          <p:cNvPr id="3" name="Slide Number Placeholder 2">
            <a:extLst>
              <a:ext uri="{FF2B5EF4-FFF2-40B4-BE49-F238E27FC236}">
                <a16:creationId xmlns:a16="http://schemas.microsoft.com/office/drawing/2014/main" id="{76EDFF61-C000-4CD9-94D4-1ADF31629298}"/>
              </a:ext>
            </a:extLst>
          </p:cNvPr>
          <p:cNvSpPr>
            <a:spLocks noGrp="1"/>
          </p:cNvSpPr>
          <p:nvPr>
            <p:ph type="sldNum" sz="quarter" idx="12"/>
          </p:nvPr>
        </p:nvSpPr>
        <p:spPr/>
        <p:txBody>
          <a:bodyPr/>
          <a:lstStyle/>
          <a:p>
            <a:fld id="{658EA1AB-09E6-4EFD-AE90-E54DEC6ABE74}" type="slidenum">
              <a:rPr lang="en-US" smtClean="0"/>
              <a:t>29</a:t>
            </a:fld>
            <a:endParaRPr lang="en-US"/>
          </a:p>
        </p:txBody>
      </p:sp>
    </p:spTree>
    <p:extLst>
      <p:ext uri="{BB962C8B-B14F-4D97-AF65-F5344CB8AC3E}">
        <p14:creationId xmlns:p14="http://schemas.microsoft.com/office/powerpoint/2010/main" val="320925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 Information</a:t>
            </a:r>
          </a:p>
        </p:txBody>
      </p:sp>
      <p:sp>
        <p:nvSpPr>
          <p:cNvPr id="3" name="Content Placeholder 2"/>
          <p:cNvSpPr>
            <a:spLocks noGrp="1"/>
          </p:cNvSpPr>
          <p:nvPr>
            <p:ph idx="1"/>
          </p:nvPr>
        </p:nvSpPr>
        <p:spPr/>
        <p:txBody>
          <a:bodyPr/>
          <a:lstStyle/>
          <a:p>
            <a:r>
              <a:rPr lang="en-US" sz="2800" dirty="0">
                <a:solidFill>
                  <a:schemeClr val="tx1"/>
                </a:solidFill>
              </a:rPr>
              <a:t>I have no relevant financial relationships with an entity producing, marketing, re-selling, or distributing health care goods or services consumed by, or used on patients</a:t>
            </a:r>
          </a:p>
          <a:p>
            <a:r>
              <a:rPr lang="en-US" sz="2800" dirty="0">
                <a:solidFill>
                  <a:schemeClr val="tx1"/>
                </a:solidFill>
              </a:rPr>
              <a:t>Any mention of commercial companies is not an endorsement and is for informational purposes only</a:t>
            </a:r>
          </a:p>
          <a:p>
            <a:pPr marL="0" indent="0">
              <a:buNone/>
            </a:pPr>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99960B68-6FE1-449C-9FEA-8A070E302966}"/>
              </a:ext>
            </a:extLst>
          </p:cNvPr>
          <p:cNvSpPr>
            <a:spLocks noGrp="1"/>
          </p:cNvSpPr>
          <p:nvPr>
            <p:ph type="sldNum" sz="quarter" idx="12"/>
          </p:nvPr>
        </p:nvSpPr>
        <p:spPr/>
        <p:txBody>
          <a:bodyPr/>
          <a:lstStyle/>
          <a:p>
            <a:fld id="{658EA1AB-09E6-4EFD-AE90-E54DEC6ABE74}" type="slidenum">
              <a:rPr lang="en-US" smtClean="0"/>
              <a:t>3</a:t>
            </a:fld>
            <a:endParaRPr lang="en-US"/>
          </a:p>
        </p:txBody>
      </p:sp>
    </p:spTree>
    <p:extLst>
      <p:ext uri="{BB962C8B-B14F-4D97-AF65-F5344CB8AC3E}">
        <p14:creationId xmlns:p14="http://schemas.microsoft.com/office/powerpoint/2010/main" val="3364063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923C-350E-4BB7-9184-22D674E90951}"/>
              </a:ext>
            </a:extLst>
          </p:cNvPr>
          <p:cNvSpPr>
            <a:spLocks noGrp="1"/>
          </p:cNvSpPr>
          <p:nvPr>
            <p:ph type="title"/>
          </p:nvPr>
        </p:nvSpPr>
        <p:spPr/>
        <p:txBody>
          <a:bodyPr/>
          <a:lstStyle/>
          <a:p>
            <a:r>
              <a:rPr lang="en-US" dirty="0"/>
              <a:t>Case 2 Continued: 20-year-old woman presents with a rash…</a:t>
            </a:r>
          </a:p>
        </p:txBody>
      </p:sp>
      <p:sp>
        <p:nvSpPr>
          <p:cNvPr id="6" name="Text Placeholder 6">
            <a:extLst>
              <a:ext uri="{FF2B5EF4-FFF2-40B4-BE49-F238E27FC236}">
                <a16:creationId xmlns:a16="http://schemas.microsoft.com/office/drawing/2014/main" id="{19D3C46C-1721-480A-AADE-788A77047685}"/>
              </a:ext>
            </a:extLst>
          </p:cNvPr>
          <p:cNvSpPr>
            <a:spLocks noGrp="1"/>
          </p:cNvSpPr>
          <p:nvPr>
            <p:ph idx="1"/>
          </p:nvPr>
        </p:nvSpPr>
        <p:spPr>
          <a:xfrm>
            <a:off x="1097280" y="1845734"/>
            <a:ext cx="2485016" cy="4023360"/>
          </a:xfrm>
        </p:spPr>
        <p:txBody>
          <a:bodyPr>
            <a:normAutofit lnSpcReduction="10000"/>
          </a:bodyPr>
          <a:lstStyle/>
          <a:p>
            <a:pPr marL="0" indent="0">
              <a:buNone/>
            </a:pPr>
            <a:r>
              <a:rPr lang="en-US" sz="2133" b="1" dirty="0">
                <a:cs typeface="Arial" pitchFamily="34" charset="0"/>
              </a:rPr>
              <a:t>Rash</a:t>
            </a:r>
            <a:r>
              <a:rPr lang="en-US" sz="2133" dirty="0">
                <a:cs typeface="Arial" pitchFamily="34" charset="0"/>
              </a:rPr>
              <a:t> on arms, legs, trunk, and scalp for one day</a:t>
            </a:r>
            <a:endParaRPr lang="en-US" sz="1067" dirty="0">
              <a:cs typeface="Arial" pitchFamily="34" charset="0"/>
            </a:endParaRPr>
          </a:p>
          <a:p>
            <a:pPr marL="0" indent="0">
              <a:buNone/>
            </a:pPr>
            <a:r>
              <a:rPr lang="en-US" sz="2133" b="1" dirty="0">
                <a:cs typeface="Arial" pitchFamily="34" charset="0"/>
              </a:rPr>
              <a:t>Generalized muscle aches, fever, and pain in both ankles</a:t>
            </a:r>
            <a:endParaRPr lang="en-US" sz="1067" dirty="0">
              <a:cs typeface="Arial" pitchFamily="34" charset="0"/>
            </a:endParaRPr>
          </a:p>
          <a:p>
            <a:pPr marL="0" indent="0">
              <a:buNone/>
            </a:pPr>
            <a:r>
              <a:rPr lang="en-US" sz="2133" b="1" dirty="0">
                <a:cs typeface="Arial" pitchFamily="34" charset="0"/>
              </a:rPr>
              <a:t>2 weeks prior </a:t>
            </a:r>
            <a:r>
              <a:rPr lang="en-US" sz="2133" dirty="0">
                <a:cs typeface="Arial" pitchFamily="34" charset="0"/>
              </a:rPr>
              <a:t>– vaginal sex with new partner without barrier protection</a:t>
            </a:r>
          </a:p>
          <a:p>
            <a:pPr marL="0" indent="0">
              <a:buNone/>
            </a:pPr>
            <a:r>
              <a:rPr lang="en-US" dirty="0"/>
              <a:t>Denies vaginal discharge or pain on urination</a:t>
            </a:r>
            <a:endParaRPr lang="en-US" dirty="0">
              <a:cs typeface="Arial" pitchFamily="34" charset="0"/>
            </a:endParaRPr>
          </a:p>
          <a:p>
            <a:pPr lvl="1"/>
            <a:endParaRPr lang="en-US" dirty="0">
              <a:cs typeface="Arial" pitchFamily="34" charset="0"/>
            </a:endParaRPr>
          </a:p>
          <a:p>
            <a:pPr lvl="1"/>
            <a:endParaRPr lang="en-US" dirty="0">
              <a:cs typeface="Arial" pitchFamily="34" charset="0"/>
            </a:endParaRPr>
          </a:p>
          <a:p>
            <a:endParaRPr lang="en-US" dirty="0">
              <a:cs typeface="Arial" pitchFamily="34" charset="0"/>
            </a:endParaRPr>
          </a:p>
        </p:txBody>
      </p:sp>
      <p:pic>
        <p:nvPicPr>
          <p:cNvPr id="8" name="Picture 7">
            <a:extLst>
              <a:ext uri="{FF2B5EF4-FFF2-40B4-BE49-F238E27FC236}">
                <a16:creationId xmlns:a16="http://schemas.microsoft.com/office/drawing/2014/main" id="{C73311A3-5B88-48AA-B4C8-20795F391051}"/>
              </a:ext>
              <a:ext uri="{C183D7F6-B498-43B3-948B-1728B52AA6E4}">
                <adec:decorative xmlns:adec="http://schemas.microsoft.com/office/drawing/2017/decorative" val="1"/>
              </a:ext>
            </a:extLst>
          </p:cNvPr>
          <p:cNvPicPr>
            <a:picLocks noChangeAspect="1"/>
          </p:cNvPicPr>
          <p:nvPr/>
        </p:nvPicPr>
        <p:blipFill rotWithShape="1">
          <a:blip r:embed="rId3"/>
          <a:srcRect r="60665"/>
          <a:stretch/>
        </p:blipFill>
        <p:spPr>
          <a:xfrm>
            <a:off x="3716799" y="1589129"/>
            <a:ext cx="3297367" cy="4305209"/>
          </a:xfrm>
          <a:prstGeom prst="rect">
            <a:avLst/>
          </a:prstGeom>
        </p:spPr>
      </p:pic>
      <p:sp>
        <p:nvSpPr>
          <p:cNvPr id="9" name="Rectangle 8">
            <a:extLst>
              <a:ext uri="{FF2B5EF4-FFF2-40B4-BE49-F238E27FC236}">
                <a16:creationId xmlns:a16="http://schemas.microsoft.com/office/drawing/2014/main" id="{94762229-B45B-44D6-9D3B-F5A051AF1713}"/>
              </a:ext>
              <a:ext uri="{C183D7F6-B498-43B3-948B-1728B52AA6E4}">
                <adec:decorative xmlns:adec="http://schemas.microsoft.com/office/drawing/2017/decorative" val="1"/>
              </a:ext>
            </a:extLst>
          </p:cNvPr>
          <p:cNvSpPr/>
          <p:nvPr/>
        </p:nvSpPr>
        <p:spPr>
          <a:xfrm>
            <a:off x="7014165" y="1409313"/>
            <a:ext cx="5177835" cy="45925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dirty="0">
              <a:solidFill>
                <a:srgbClr val="FFC000"/>
              </a:solidFill>
              <a:latin typeface="Myriad Web Pro"/>
            </a:endParaRPr>
          </a:p>
        </p:txBody>
      </p:sp>
      <p:sp>
        <p:nvSpPr>
          <p:cNvPr id="11" name="Oval 10">
            <a:extLst>
              <a:ext uri="{FF2B5EF4-FFF2-40B4-BE49-F238E27FC236}">
                <a16:creationId xmlns:a16="http://schemas.microsoft.com/office/drawing/2014/main" id="{8B1D2F65-34C1-401C-8B87-AFE81711B8A0}"/>
              </a:ext>
              <a:ext uri="{C183D7F6-B498-43B3-948B-1728B52AA6E4}">
                <adec:decorative xmlns:adec="http://schemas.microsoft.com/office/drawing/2017/decorative" val="1"/>
              </a:ext>
            </a:extLst>
          </p:cNvPr>
          <p:cNvSpPr/>
          <p:nvPr/>
        </p:nvSpPr>
        <p:spPr>
          <a:xfrm>
            <a:off x="5314766" y="1589129"/>
            <a:ext cx="686540" cy="517839"/>
          </a:xfrm>
          <a:prstGeom prst="ellipse">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rgbClr val="FFC000"/>
              </a:solidFill>
              <a:latin typeface="Myriad Web Pro"/>
            </a:endParaRPr>
          </a:p>
        </p:txBody>
      </p:sp>
      <p:sp>
        <p:nvSpPr>
          <p:cNvPr id="12" name="Oval 11">
            <a:extLst>
              <a:ext uri="{FF2B5EF4-FFF2-40B4-BE49-F238E27FC236}">
                <a16:creationId xmlns:a16="http://schemas.microsoft.com/office/drawing/2014/main" id="{EDBE894B-AE54-4BC5-8CCE-78A82E383B27}"/>
              </a:ext>
              <a:ext uri="{C183D7F6-B498-43B3-948B-1728B52AA6E4}">
                <adec:decorative xmlns:adec="http://schemas.microsoft.com/office/drawing/2017/decorative" val="1"/>
              </a:ext>
            </a:extLst>
          </p:cNvPr>
          <p:cNvSpPr/>
          <p:nvPr/>
        </p:nvSpPr>
        <p:spPr>
          <a:xfrm>
            <a:off x="5859263" y="3390507"/>
            <a:ext cx="828583" cy="739040"/>
          </a:xfrm>
          <a:prstGeom prst="ellipse">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rgbClr val="FFC000"/>
              </a:solidFill>
              <a:latin typeface="Myriad Web Pro"/>
            </a:endParaRPr>
          </a:p>
        </p:txBody>
      </p:sp>
      <p:sp>
        <p:nvSpPr>
          <p:cNvPr id="13" name="Oval 12">
            <a:extLst>
              <a:ext uri="{FF2B5EF4-FFF2-40B4-BE49-F238E27FC236}">
                <a16:creationId xmlns:a16="http://schemas.microsoft.com/office/drawing/2014/main" id="{EFD06C41-495B-40C8-ADAB-1EAB6BE0594B}"/>
              </a:ext>
              <a:ext uri="{C183D7F6-B498-43B3-948B-1728B52AA6E4}">
                <adec:decorative xmlns:adec="http://schemas.microsoft.com/office/drawing/2017/decorative" val="1"/>
              </a:ext>
            </a:extLst>
          </p:cNvPr>
          <p:cNvSpPr/>
          <p:nvPr/>
        </p:nvSpPr>
        <p:spPr>
          <a:xfrm>
            <a:off x="4426120" y="4624341"/>
            <a:ext cx="782112" cy="656369"/>
          </a:xfrm>
          <a:prstGeom prst="ellipse">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rgbClr val="FFC000"/>
              </a:solidFill>
              <a:latin typeface="Myriad Web Pro"/>
            </a:endParaRPr>
          </a:p>
        </p:txBody>
      </p:sp>
      <p:sp>
        <p:nvSpPr>
          <p:cNvPr id="10" name="Text Placeholder 6">
            <a:extLst>
              <a:ext uri="{FF2B5EF4-FFF2-40B4-BE49-F238E27FC236}">
                <a16:creationId xmlns:a16="http://schemas.microsoft.com/office/drawing/2014/main" id="{E2A2E517-501D-4005-9169-1A0DE7874C84}"/>
              </a:ext>
            </a:extLst>
          </p:cNvPr>
          <p:cNvSpPr txBox="1">
            <a:spLocks/>
          </p:cNvSpPr>
          <p:nvPr/>
        </p:nvSpPr>
        <p:spPr>
          <a:xfrm>
            <a:off x="7148669" y="1589129"/>
            <a:ext cx="4769521" cy="4412732"/>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400" dirty="0"/>
              <a:t>Physical exam: erythematous pustules on the wrist and fingers, also visualized on her trunk, scalp, and both ankles.  Mild swelling and pain with passive motion in the right ankle, and tenosynovitis involving the tendons of both ankles, but no appreciative joint effusions. </a:t>
            </a:r>
          </a:p>
          <a:p>
            <a:pPr marL="0" indent="0">
              <a:buNone/>
            </a:pPr>
            <a:r>
              <a:rPr lang="en-US" sz="2400" dirty="0"/>
              <a:t>To make the diagnosis of DGI, at what anatomic sites should diagnostic tests be performed?  </a:t>
            </a:r>
          </a:p>
          <a:p>
            <a:pPr marL="0" indent="0">
              <a:buNone/>
            </a:pPr>
            <a:r>
              <a:rPr lang="en-US" sz="2400" dirty="0"/>
              <a:t>A. Blood (i.e. blood cultures)</a:t>
            </a:r>
            <a:br>
              <a:rPr lang="en-US" sz="2400" dirty="0"/>
            </a:br>
            <a:r>
              <a:rPr lang="en-US" sz="2400" dirty="0"/>
              <a:t>B. Genital (genital NAAT and culture, if available)</a:t>
            </a:r>
            <a:br>
              <a:rPr lang="en-US" sz="2400" dirty="0"/>
            </a:br>
            <a:r>
              <a:rPr lang="en-US" sz="2400" dirty="0"/>
              <a:t>C. Skin lesion (culture)</a:t>
            </a:r>
            <a:br>
              <a:rPr lang="en-US" sz="2400" dirty="0"/>
            </a:br>
            <a:r>
              <a:rPr lang="en-US" sz="2400" dirty="0">
                <a:solidFill>
                  <a:srgbClr val="00B050"/>
                </a:solidFill>
              </a:rPr>
              <a:t>D. All of the above</a:t>
            </a:r>
            <a:endParaRPr lang="en-US" dirty="0">
              <a:solidFill>
                <a:srgbClr val="00B050"/>
              </a:solidFill>
              <a:cs typeface="Arial" pitchFamily="34" charset="0"/>
            </a:endParaRPr>
          </a:p>
        </p:txBody>
      </p:sp>
      <p:sp>
        <p:nvSpPr>
          <p:cNvPr id="14" name="TextBox 13">
            <a:extLst>
              <a:ext uri="{FF2B5EF4-FFF2-40B4-BE49-F238E27FC236}">
                <a16:creationId xmlns:a16="http://schemas.microsoft.com/office/drawing/2014/main" id="{6AF84F5A-BA19-4884-ABC7-ADE16304D855}"/>
              </a:ext>
            </a:extLst>
          </p:cNvPr>
          <p:cNvSpPr txBox="1"/>
          <p:nvPr/>
        </p:nvSpPr>
        <p:spPr>
          <a:xfrm>
            <a:off x="7014165" y="6414084"/>
            <a:ext cx="5204855" cy="338554"/>
          </a:xfrm>
          <a:prstGeom prst="rect">
            <a:avLst/>
          </a:prstGeom>
          <a:noFill/>
        </p:spPr>
        <p:txBody>
          <a:bodyPr wrap="square" rtlCol="0">
            <a:spAutoFit/>
          </a:bodyPr>
          <a:lstStyle/>
          <a:p>
            <a:pPr defTabSz="1219170" eaLnBrk="0" fontAlgn="base" hangingPunct="0">
              <a:spcBef>
                <a:spcPct val="0"/>
              </a:spcBef>
              <a:spcAft>
                <a:spcPct val="0"/>
              </a:spcAft>
              <a:defRPr/>
            </a:pPr>
            <a:r>
              <a:rPr lang="en-US" sz="1600" dirty="0">
                <a:latin typeface="Calibri" panose="020F0502020204030204" pitchFamily="34" charset="0"/>
                <a:hlinkClick r:id="rId4">
                  <a:extLst>
                    <a:ext uri="{A12FA001-AC4F-418D-AE19-62706E023703}">
                      <ahyp:hlinkClr xmlns:ahyp="http://schemas.microsoft.com/office/drawing/2018/hyperlinkcolor" val="tx"/>
                    </a:ext>
                  </a:extLst>
                </a:hlinkClick>
              </a:rPr>
              <a:t>Link to New England Journal of Medicine</a:t>
            </a:r>
            <a:r>
              <a:rPr lang="en-US" sz="1600" dirty="0">
                <a:latin typeface="Calibri" panose="020F0502020204030204" pitchFamily="34" charset="0"/>
              </a:rPr>
              <a:t> </a:t>
            </a:r>
          </a:p>
        </p:txBody>
      </p:sp>
      <p:sp>
        <p:nvSpPr>
          <p:cNvPr id="3" name="Slide Number Placeholder 2">
            <a:extLst>
              <a:ext uri="{FF2B5EF4-FFF2-40B4-BE49-F238E27FC236}">
                <a16:creationId xmlns:a16="http://schemas.microsoft.com/office/drawing/2014/main" id="{57163395-115F-4EBF-A802-4DB450B29BFA}"/>
              </a:ext>
            </a:extLst>
          </p:cNvPr>
          <p:cNvSpPr>
            <a:spLocks noGrp="1"/>
          </p:cNvSpPr>
          <p:nvPr>
            <p:ph type="sldNum" sz="quarter" idx="12"/>
          </p:nvPr>
        </p:nvSpPr>
        <p:spPr/>
        <p:txBody>
          <a:bodyPr/>
          <a:lstStyle/>
          <a:p>
            <a:fld id="{658EA1AB-09E6-4EFD-AE90-E54DEC6ABE74}" type="slidenum">
              <a:rPr lang="en-US" smtClean="0"/>
              <a:t>30</a:t>
            </a:fld>
            <a:endParaRPr lang="en-US"/>
          </a:p>
        </p:txBody>
      </p:sp>
    </p:spTree>
    <p:extLst>
      <p:ext uri="{BB962C8B-B14F-4D97-AF65-F5344CB8AC3E}">
        <p14:creationId xmlns:p14="http://schemas.microsoft.com/office/powerpoint/2010/main" val="1749110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923C-350E-4BB7-9184-22D674E90951}"/>
              </a:ext>
            </a:extLst>
          </p:cNvPr>
          <p:cNvSpPr>
            <a:spLocks noGrp="1"/>
          </p:cNvSpPr>
          <p:nvPr>
            <p:ph type="title"/>
          </p:nvPr>
        </p:nvSpPr>
        <p:spPr/>
        <p:txBody>
          <a:bodyPr/>
          <a:lstStyle/>
          <a:p>
            <a:r>
              <a:rPr lang="en-US" dirty="0"/>
              <a:t>Case 2 blood culture: 20-year-old woman presents with a rash…</a:t>
            </a:r>
          </a:p>
        </p:txBody>
      </p:sp>
      <p:sp>
        <p:nvSpPr>
          <p:cNvPr id="14" name="Text Placeholder 6">
            <a:extLst>
              <a:ext uri="{FF2B5EF4-FFF2-40B4-BE49-F238E27FC236}">
                <a16:creationId xmlns:a16="http://schemas.microsoft.com/office/drawing/2014/main" id="{5DB5E09F-F638-404D-9834-BB6817AB2107}"/>
              </a:ext>
            </a:extLst>
          </p:cNvPr>
          <p:cNvSpPr txBox="1">
            <a:spLocks/>
          </p:cNvSpPr>
          <p:nvPr/>
        </p:nvSpPr>
        <p:spPr>
          <a:xfrm>
            <a:off x="1097280" y="1845734"/>
            <a:ext cx="2485016" cy="4023360"/>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133" b="1" dirty="0">
                <a:cs typeface="Arial" pitchFamily="34" charset="0"/>
              </a:rPr>
              <a:t>Rash</a:t>
            </a:r>
            <a:r>
              <a:rPr lang="en-US" sz="2133" dirty="0">
                <a:cs typeface="Arial" pitchFamily="34" charset="0"/>
              </a:rPr>
              <a:t> on arms, legs, trunk, and scalp for one day</a:t>
            </a:r>
            <a:endParaRPr lang="en-US" sz="1067" dirty="0">
              <a:cs typeface="Arial" pitchFamily="34" charset="0"/>
            </a:endParaRPr>
          </a:p>
          <a:p>
            <a:pPr marL="0" indent="0">
              <a:buFont typeface="Calibri" panose="020F0502020204030204" pitchFamily="34" charset="0"/>
              <a:buNone/>
            </a:pPr>
            <a:r>
              <a:rPr lang="en-US" sz="2133" b="1" dirty="0">
                <a:cs typeface="Arial" pitchFamily="34" charset="0"/>
              </a:rPr>
              <a:t>Generalized muscle aches, fever, and pain in both ankles</a:t>
            </a:r>
            <a:endParaRPr lang="en-US" sz="1067" dirty="0">
              <a:cs typeface="Arial" pitchFamily="34" charset="0"/>
            </a:endParaRPr>
          </a:p>
          <a:p>
            <a:pPr marL="0" indent="0">
              <a:buFont typeface="Calibri" panose="020F0502020204030204" pitchFamily="34" charset="0"/>
              <a:buNone/>
            </a:pPr>
            <a:r>
              <a:rPr lang="en-US" sz="2133" b="1" dirty="0">
                <a:cs typeface="Arial" pitchFamily="34" charset="0"/>
              </a:rPr>
              <a:t>2 weeks prior </a:t>
            </a:r>
            <a:r>
              <a:rPr lang="en-US" sz="2133" dirty="0">
                <a:cs typeface="Arial" pitchFamily="34" charset="0"/>
              </a:rPr>
              <a:t>– vaginal sex with new partner without barrier protection</a:t>
            </a:r>
          </a:p>
          <a:p>
            <a:pPr marL="0" indent="0">
              <a:buFont typeface="Calibri" panose="020F0502020204030204" pitchFamily="34" charset="0"/>
              <a:buNone/>
            </a:pPr>
            <a:r>
              <a:rPr lang="en-US" dirty="0"/>
              <a:t>Denies vaginal discharge or pain on urination</a:t>
            </a:r>
            <a:endParaRPr lang="en-US" dirty="0">
              <a:cs typeface="Arial" pitchFamily="34" charset="0"/>
            </a:endParaRPr>
          </a:p>
          <a:p>
            <a:pPr lvl="1"/>
            <a:endParaRPr lang="en-US" dirty="0">
              <a:cs typeface="Arial" pitchFamily="34" charset="0"/>
            </a:endParaRPr>
          </a:p>
          <a:p>
            <a:pPr lvl="1"/>
            <a:endParaRPr lang="en-US" dirty="0">
              <a:cs typeface="Arial" pitchFamily="34" charset="0"/>
            </a:endParaRPr>
          </a:p>
          <a:p>
            <a:endParaRPr lang="en-US" dirty="0">
              <a:cs typeface="Arial" pitchFamily="34" charset="0"/>
            </a:endParaRPr>
          </a:p>
        </p:txBody>
      </p:sp>
      <p:pic>
        <p:nvPicPr>
          <p:cNvPr id="4" name="Picture 3" descr="blood culture showing DGI">
            <a:extLst>
              <a:ext uri="{FF2B5EF4-FFF2-40B4-BE49-F238E27FC236}">
                <a16:creationId xmlns:a16="http://schemas.microsoft.com/office/drawing/2014/main" id="{A0FAD65B-9C4D-4A1B-A25A-109B630C97B0}"/>
              </a:ext>
            </a:extLst>
          </p:cNvPr>
          <p:cNvPicPr>
            <a:picLocks noChangeAspect="1"/>
          </p:cNvPicPr>
          <p:nvPr/>
        </p:nvPicPr>
        <p:blipFill>
          <a:blip r:embed="rId3"/>
          <a:stretch>
            <a:fillRect/>
          </a:stretch>
        </p:blipFill>
        <p:spPr>
          <a:xfrm>
            <a:off x="3716799" y="1589129"/>
            <a:ext cx="8382741" cy="4305209"/>
          </a:xfrm>
          <a:prstGeom prst="rect">
            <a:avLst/>
          </a:prstGeom>
        </p:spPr>
      </p:pic>
      <p:cxnSp>
        <p:nvCxnSpPr>
          <p:cNvPr id="8" name="Straight Arrow Connector 7">
            <a:extLst>
              <a:ext uri="{FF2B5EF4-FFF2-40B4-BE49-F238E27FC236}">
                <a16:creationId xmlns:a16="http://schemas.microsoft.com/office/drawing/2014/main" id="{D8695617-86F5-4B95-ADBD-8B947926401E}"/>
              </a:ext>
              <a:ext uri="{C183D7F6-B498-43B3-948B-1728B52AA6E4}">
                <adec:decorative xmlns:adec="http://schemas.microsoft.com/office/drawing/2017/decorative" val="1"/>
              </a:ext>
            </a:extLst>
          </p:cNvPr>
          <p:cNvCxnSpPr>
            <a:cxnSpLocks/>
          </p:cNvCxnSpPr>
          <p:nvPr/>
        </p:nvCxnSpPr>
        <p:spPr>
          <a:xfrm flipH="1">
            <a:off x="9291963" y="3219636"/>
            <a:ext cx="1290220" cy="623656"/>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0BBEBB2-30AF-4E9A-B525-B4A9E1E0456C}"/>
              </a:ext>
              <a:ext uri="{C183D7F6-B498-43B3-948B-1728B52AA6E4}">
                <adec:decorative xmlns:adec="http://schemas.microsoft.com/office/drawing/2017/decorative" val="1"/>
              </a:ext>
            </a:extLst>
          </p:cNvPr>
          <p:cNvCxnSpPr>
            <a:cxnSpLocks/>
          </p:cNvCxnSpPr>
          <p:nvPr/>
        </p:nvCxnSpPr>
        <p:spPr>
          <a:xfrm flipH="1">
            <a:off x="10714629" y="1964925"/>
            <a:ext cx="867771" cy="448884"/>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CFF27D45-56CC-467E-A437-A9B4D5176670}"/>
              </a:ext>
              <a:ext uri="{C183D7F6-B498-43B3-948B-1728B52AA6E4}">
                <adec:decorative xmlns:adec="http://schemas.microsoft.com/office/drawing/2017/decorative" val="1"/>
              </a:ext>
            </a:extLst>
          </p:cNvPr>
          <p:cNvSpPr/>
          <p:nvPr/>
        </p:nvSpPr>
        <p:spPr>
          <a:xfrm>
            <a:off x="5314766" y="1589129"/>
            <a:ext cx="686540" cy="517839"/>
          </a:xfrm>
          <a:prstGeom prst="ellipse">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rgbClr val="FFC000"/>
              </a:solidFill>
              <a:latin typeface="Myriad Web Pro"/>
            </a:endParaRPr>
          </a:p>
        </p:txBody>
      </p:sp>
      <p:sp>
        <p:nvSpPr>
          <p:cNvPr id="17" name="Oval 16">
            <a:extLst>
              <a:ext uri="{FF2B5EF4-FFF2-40B4-BE49-F238E27FC236}">
                <a16:creationId xmlns:a16="http://schemas.microsoft.com/office/drawing/2014/main" id="{EAE30D87-464F-44AD-A44D-8D3190DD173B}"/>
              </a:ext>
              <a:ext uri="{C183D7F6-B498-43B3-948B-1728B52AA6E4}">
                <adec:decorative xmlns:adec="http://schemas.microsoft.com/office/drawing/2017/decorative" val="1"/>
              </a:ext>
            </a:extLst>
          </p:cNvPr>
          <p:cNvSpPr/>
          <p:nvPr/>
        </p:nvSpPr>
        <p:spPr>
          <a:xfrm>
            <a:off x="5859263" y="3390507"/>
            <a:ext cx="828583" cy="739040"/>
          </a:xfrm>
          <a:prstGeom prst="ellipse">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rgbClr val="FFC000"/>
              </a:solidFill>
              <a:latin typeface="Myriad Web Pro"/>
            </a:endParaRPr>
          </a:p>
        </p:txBody>
      </p:sp>
      <p:sp>
        <p:nvSpPr>
          <p:cNvPr id="18" name="Oval 17">
            <a:extLst>
              <a:ext uri="{FF2B5EF4-FFF2-40B4-BE49-F238E27FC236}">
                <a16:creationId xmlns:a16="http://schemas.microsoft.com/office/drawing/2014/main" id="{9927DE79-4FD1-4D12-AA49-267AEB9AC8B0}"/>
              </a:ext>
              <a:ext uri="{C183D7F6-B498-43B3-948B-1728B52AA6E4}">
                <adec:decorative xmlns:adec="http://schemas.microsoft.com/office/drawing/2017/decorative" val="1"/>
              </a:ext>
            </a:extLst>
          </p:cNvPr>
          <p:cNvSpPr/>
          <p:nvPr/>
        </p:nvSpPr>
        <p:spPr>
          <a:xfrm>
            <a:off x="4426120" y="4624341"/>
            <a:ext cx="782112" cy="656369"/>
          </a:xfrm>
          <a:prstGeom prst="ellipse">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rgbClr val="FFC000"/>
              </a:solidFill>
              <a:latin typeface="Myriad Web Pro"/>
            </a:endParaRPr>
          </a:p>
        </p:txBody>
      </p:sp>
      <p:sp>
        <p:nvSpPr>
          <p:cNvPr id="19" name="TextBox 18">
            <a:extLst>
              <a:ext uri="{FF2B5EF4-FFF2-40B4-BE49-F238E27FC236}">
                <a16:creationId xmlns:a16="http://schemas.microsoft.com/office/drawing/2014/main" id="{92AF0C91-CF02-47CB-A506-A25B3B0373DB}"/>
              </a:ext>
            </a:extLst>
          </p:cNvPr>
          <p:cNvSpPr txBox="1"/>
          <p:nvPr/>
        </p:nvSpPr>
        <p:spPr>
          <a:xfrm>
            <a:off x="7014165" y="6414084"/>
            <a:ext cx="5204855" cy="338554"/>
          </a:xfrm>
          <a:prstGeom prst="rect">
            <a:avLst/>
          </a:prstGeom>
          <a:noFill/>
        </p:spPr>
        <p:txBody>
          <a:bodyPr wrap="square" rtlCol="0">
            <a:spAutoFit/>
          </a:bodyPr>
          <a:lstStyle/>
          <a:p>
            <a:pPr defTabSz="1219170" eaLnBrk="0" fontAlgn="base" hangingPunct="0">
              <a:spcBef>
                <a:spcPct val="0"/>
              </a:spcBef>
              <a:spcAft>
                <a:spcPct val="0"/>
              </a:spcAft>
              <a:defRPr/>
            </a:pPr>
            <a:r>
              <a:rPr lang="en-US" sz="1600" dirty="0">
                <a:latin typeface="Calibri" panose="020F0502020204030204" pitchFamily="34" charset="0"/>
                <a:hlinkClick r:id="rId4">
                  <a:extLst>
                    <a:ext uri="{A12FA001-AC4F-418D-AE19-62706E023703}">
                      <ahyp:hlinkClr xmlns:ahyp="http://schemas.microsoft.com/office/drawing/2018/hyperlinkcolor" val="tx"/>
                    </a:ext>
                  </a:extLst>
                </a:hlinkClick>
              </a:rPr>
              <a:t>Link to New England Journal of Medicine</a:t>
            </a:r>
            <a:r>
              <a:rPr lang="en-US" sz="1600" dirty="0">
                <a:latin typeface="Calibri" panose="020F0502020204030204" pitchFamily="34" charset="0"/>
              </a:rPr>
              <a:t> </a:t>
            </a:r>
          </a:p>
        </p:txBody>
      </p:sp>
      <p:sp>
        <p:nvSpPr>
          <p:cNvPr id="3" name="Slide Number Placeholder 2">
            <a:extLst>
              <a:ext uri="{FF2B5EF4-FFF2-40B4-BE49-F238E27FC236}">
                <a16:creationId xmlns:a16="http://schemas.microsoft.com/office/drawing/2014/main" id="{9ABC7609-3016-41ED-B18B-7B831AB07703}"/>
              </a:ext>
            </a:extLst>
          </p:cNvPr>
          <p:cNvSpPr>
            <a:spLocks noGrp="1"/>
          </p:cNvSpPr>
          <p:nvPr>
            <p:ph type="sldNum" sz="quarter" idx="12"/>
          </p:nvPr>
        </p:nvSpPr>
        <p:spPr/>
        <p:txBody>
          <a:bodyPr/>
          <a:lstStyle/>
          <a:p>
            <a:fld id="{658EA1AB-09E6-4EFD-AE90-E54DEC6ABE74}" type="slidenum">
              <a:rPr lang="en-US" smtClean="0"/>
              <a:t>31</a:t>
            </a:fld>
            <a:endParaRPr lang="en-US"/>
          </a:p>
        </p:txBody>
      </p:sp>
    </p:spTree>
    <p:extLst>
      <p:ext uri="{BB962C8B-B14F-4D97-AF65-F5344CB8AC3E}">
        <p14:creationId xmlns:p14="http://schemas.microsoft.com/office/powerpoint/2010/main" val="4020301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623B3-92ED-49ED-923B-1A5D46456FFC}"/>
              </a:ext>
            </a:extLst>
          </p:cNvPr>
          <p:cNvSpPr>
            <a:spLocks noGrp="1"/>
          </p:cNvSpPr>
          <p:nvPr>
            <p:ph type="ctrTitle"/>
          </p:nvPr>
        </p:nvSpPr>
        <p:spPr/>
        <p:txBody>
          <a:bodyPr/>
          <a:lstStyle/>
          <a:p>
            <a:r>
              <a:rPr lang="en-US" dirty="0">
                <a:solidFill>
                  <a:schemeClr val="bg1"/>
                </a:solidFill>
              </a:rPr>
              <a:t>Disseminated Gonococcal Infection (DGI)</a:t>
            </a:r>
          </a:p>
        </p:txBody>
      </p:sp>
    </p:spTree>
    <p:extLst>
      <p:ext uri="{BB962C8B-B14F-4D97-AF65-F5344CB8AC3E}">
        <p14:creationId xmlns:p14="http://schemas.microsoft.com/office/powerpoint/2010/main" val="2966697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A5CC3-FE0C-498F-8E03-DE241EE750F7}"/>
              </a:ext>
            </a:extLst>
          </p:cNvPr>
          <p:cNvSpPr>
            <a:spLocks noGrp="1"/>
          </p:cNvSpPr>
          <p:nvPr>
            <p:ph type="title"/>
          </p:nvPr>
        </p:nvSpPr>
        <p:spPr/>
        <p:txBody>
          <a:bodyPr/>
          <a:lstStyle/>
          <a:p>
            <a:r>
              <a:rPr lang="en-US" dirty="0"/>
              <a:t>Epidemiology and Predisposing Factors</a:t>
            </a:r>
          </a:p>
        </p:txBody>
      </p:sp>
      <p:sp>
        <p:nvSpPr>
          <p:cNvPr id="3" name="Text Placeholder 2">
            <a:extLst>
              <a:ext uri="{FF2B5EF4-FFF2-40B4-BE49-F238E27FC236}">
                <a16:creationId xmlns:a16="http://schemas.microsoft.com/office/drawing/2014/main" id="{BF2ADA3A-0830-4A4C-A29A-AB047C3F20B9}"/>
              </a:ext>
            </a:extLst>
          </p:cNvPr>
          <p:cNvSpPr>
            <a:spLocks noGrp="1"/>
          </p:cNvSpPr>
          <p:nvPr>
            <p:ph idx="1"/>
          </p:nvPr>
        </p:nvSpPr>
        <p:spPr/>
        <p:txBody>
          <a:bodyPr>
            <a:normAutofit lnSpcReduction="10000"/>
          </a:bodyPr>
          <a:lstStyle/>
          <a:p>
            <a:r>
              <a:rPr lang="en-US" sz="2930" b="1" dirty="0"/>
              <a:t>Considered to be a </a:t>
            </a:r>
            <a:r>
              <a:rPr lang="en-US" sz="2930" b="1" u="sng" dirty="0"/>
              <a:t>rare</a:t>
            </a:r>
            <a:r>
              <a:rPr lang="en-US" sz="2930" b="1" dirty="0"/>
              <a:t> complication</a:t>
            </a:r>
          </a:p>
          <a:p>
            <a:pPr lvl="1"/>
            <a:r>
              <a:rPr lang="en-US" dirty="0"/>
              <a:t>Estimated 0.5–3% of untreated gonococcal infections</a:t>
            </a:r>
            <a:endParaRPr lang="en-US" sz="1067" b="1" dirty="0"/>
          </a:p>
          <a:p>
            <a:r>
              <a:rPr lang="en-US" sz="3000" b="1" dirty="0"/>
              <a:t>Host factors: </a:t>
            </a:r>
            <a:r>
              <a:rPr lang="en-US" sz="3000" dirty="0"/>
              <a:t>female, recent menstruation, pregnancy, terminal complement deficiency </a:t>
            </a:r>
          </a:p>
          <a:p>
            <a:pPr lvl="1"/>
            <a:r>
              <a:rPr lang="en-US" dirty="0"/>
              <a:t>Eculizumab</a:t>
            </a:r>
          </a:p>
          <a:p>
            <a:pPr lvl="2"/>
            <a:r>
              <a:rPr lang="en-US" sz="2400" dirty="0"/>
              <a:t>Monoclonal C5 antibody approved for diseases associated with dysregulation of complement activation (e.g., aplastic anemia, paroxysmal nocturnal hemoglobinuria)</a:t>
            </a:r>
          </a:p>
          <a:p>
            <a:pPr lvl="2"/>
            <a:r>
              <a:rPr lang="en-US" sz="2400" dirty="0"/>
              <a:t>Several DGI case reports among patients treated with eculizumab</a:t>
            </a:r>
          </a:p>
          <a:p>
            <a:pPr lvl="2"/>
            <a:r>
              <a:rPr lang="en-US" sz="2400" dirty="0"/>
              <a:t>8 cases per ongoing analysis of FDA adverse event reporting system</a:t>
            </a:r>
          </a:p>
          <a:p>
            <a:endParaRPr lang="en-US" dirty="0"/>
          </a:p>
          <a:p>
            <a:pPr marL="0" indent="0">
              <a:buNone/>
            </a:pPr>
            <a:endParaRPr lang="en-US" dirty="0"/>
          </a:p>
        </p:txBody>
      </p:sp>
      <p:sp>
        <p:nvSpPr>
          <p:cNvPr id="4" name="TextBox 3">
            <a:extLst>
              <a:ext uri="{FF2B5EF4-FFF2-40B4-BE49-F238E27FC236}">
                <a16:creationId xmlns:a16="http://schemas.microsoft.com/office/drawing/2014/main" id="{BC422EBA-B2BB-4EEC-9A11-514158B2A74D}"/>
              </a:ext>
            </a:extLst>
          </p:cNvPr>
          <p:cNvSpPr txBox="1"/>
          <p:nvPr/>
        </p:nvSpPr>
        <p:spPr>
          <a:xfrm>
            <a:off x="7240812" y="6466137"/>
            <a:ext cx="5243677" cy="318100"/>
          </a:xfrm>
          <a:prstGeom prst="rect">
            <a:avLst/>
          </a:prstGeom>
          <a:noFill/>
        </p:spPr>
        <p:txBody>
          <a:bodyPr wrap="square" rtlCol="0">
            <a:spAutoFit/>
          </a:bodyPr>
          <a:lstStyle/>
          <a:p>
            <a:pPr defTabSz="914377"/>
            <a:r>
              <a:rPr lang="en-US" sz="1400" i="1" dirty="0" err="1">
                <a:solidFill>
                  <a:prstClr val="black"/>
                </a:solidFill>
                <a:latin typeface="Tw Cen MT" panose="020B0602020104020603" pitchFamily="34" charset="0"/>
              </a:rPr>
              <a:t>Gleesing</a:t>
            </a:r>
            <a:r>
              <a:rPr lang="en-US" sz="1400" i="1" dirty="0">
                <a:solidFill>
                  <a:prstClr val="black"/>
                </a:solidFill>
                <a:latin typeface="Tw Cen MT" panose="020B0602020104020603" pitchFamily="34" charset="0"/>
              </a:rPr>
              <a:t> 2012; </a:t>
            </a:r>
            <a:r>
              <a:rPr lang="en-US" sz="1400" i="1" dirty="0" err="1">
                <a:solidFill>
                  <a:prstClr val="black"/>
                </a:solidFill>
                <a:latin typeface="Tw Cen MT" panose="020B0602020104020603" pitchFamily="34" charset="0"/>
              </a:rPr>
              <a:t>Hublikar</a:t>
            </a:r>
            <a:r>
              <a:rPr lang="en-US" sz="1400" i="1" dirty="0">
                <a:solidFill>
                  <a:prstClr val="black"/>
                </a:solidFill>
                <a:latin typeface="Tw Cen MT" panose="020B0602020104020603" pitchFamily="34" charset="0"/>
              </a:rPr>
              <a:t> S,2014; Khandelwal, 2017; Crew, 2019</a:t>
            </a:r>
          </a:p>
        </p:txBody>
      </p:sp>
      <p:sp>
        <p:nvSpPr>
          <p:cNvPr id="5" name="Slide Number Placeholder 4">
            <a:extLst>
              <a:ext uri="{FF2B5EF4-FFF2-40B4-BE49-F238E27FC236}">
                <a16:creationId xmlns:a16="http://schemas.microsoft.com/office/drawing/2014/main" id="{E0EF5DA6-E15C-4B42-94E8-D92437B9534A}"/>
              </a:ext>
            </a:extLst>
          </p:cNvPr>
          <p:cNvSpPr>
            <a:spLocks noGrp="1"/>
          </p:cNvSpPr>
          <p:nvPr>
            <p:ph type="sldNum" sz="quarter" idx="12"/>
          </p:nvPr>
        </p:nvSpPr>
        <p:spPr/>
        <p:txBody>
          <a:bodyPr/>
          <a:lstStyle/>
          <a:p>
            <a:fld id="{658EA1AB-09E6-4EFD-AE90-E54DEC6ABE74}" type="slidenum">
              <a:rPr lang="en-US" smtClean="0"/>
              <a:t>33</a:t>
            </a:fld>
            <a:endParaRPr lang="en-US"/>
          </a:p>
        </p:txBody>
      </p:sp>
    </p:spTree>
    <p:extLst>
      <p:ext uri="{BB962C8B-B14F-4D97-AF65-F5344CB8AC3E}">
        <p14:creationId xmlns:p14="http://schemas.microsoft.com/office/powerpoint/2010/main" val="35039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A5CC3-FE0C-498F-8E03-DE241EE750F7}"/>
              </a:ext>
            </a:extLst>
          </p:cNvPr>
          <p:cNvSpPr>
            <a:spLocks noGrp="1"/>
          </p:cNvSpPr>
          <p:nvPr>
            <p:ph type="title"/>
          </p:nvPr>
        </p:nvSpPr>
        <p:spPr/>
        <p:txBody>
          <a:bodyPr/>
          <a:lstStyle/>
          <a:p>
            <a:pPr algn="ctr"/>
            <a:r>
              <a:rPr lang="en-US" dirty="0"/>
              <a:t>Epidemiology and Predisposing Factors: Microbial</a:t>
            </a:r>
          </a:p>
        </p:txBody>
      </p:sp>
      <p:sp>
        <p:nvSpPr>
          <p:cNvPr id="3" name="Text Placeholder 2">
            <a:extLst>
              <a:ext uri="{FF2B5EF4-FFF2-40B4-BE49-F238E27FC236}">
                <a16:creationId xmlns:a16="http://schemas.microsoft.com/office/drawing/2014/main" id="{BF2ADA3A-0830-4A4C-A29A-AB047C3F20B9}"/>
              </a:ext>
            </a:extLst>
          </p:cNvPr>
          <p:cNvSpPr>
            <a:spLocks noGrp="1"/>
          </p:cNvSpPr>
          <p:nvPr>
            <p:ph idx="1"/>
          </p:nvPr>
        </p:nvSpPr>
        <p:spPr/>
        <p:txBody>
          <a:bodyPr>
            <a:normAutofit/>
          </a:bodyPr>
          <a:lstStyle/>
          <a:p>
            <a:r>
              <a:rPr lang="en-US" sz="3000" b="1" dirty="0"/>
              <a:t>Microbial factors</a:t>
            </a:r>
          </a:p>
          <a:p>
            <a:pPr lvl="1"/>
            <a:r>
              <a:rPr lang="en-US" sz="2400" dirty="0"/>
              <a:t>Historically virulence factors and growth factors associated with serum resistance and increased propensity to cause DGI</a:t>
            </a:r>
          </a:p>
          <a:p>
            <a:pPr lvl="2"/>
            <a:r>
              <a:rPr lang="en-US" sz="2000" dirty="0"/>
              <a:t>PorB1A</a:t>
            </a:r>
          </a:p>
          <a:p>
            <a:pPr lvl="2"/>
            <a:endParaRPr lang="en-US" sz="900" dirty="0"/>
          </a:p>
          <a:p>
            <a:pPr lvl="1"/>
            <a:r>
              <a:rPr lang="en-US" sz="2400" b="1" dirty="0"/>
              <a:t>DGI suspected to result from multifactorial process in which certain bacterial traits are probably necessary, but not sufficient</a:t>
            </a:r>
            <a:r>
              <a:rPr lang="en-US" sz="2400" dirty="0"/>
              <a:t> (i.e., there are strains that cause DGI in some individuals, but are found circulating among individuals with uncomplicated gonorrhea)</a:t>
            </a:r>
          </a:p>
          <a:p>
            <a:pPr lvl="1"/>
            <a:endParaRPr lang="en-US" sz="900" dirty="0"/>
          </a:p>
        </p:txBody>
      </p:sp>
      <p:sp>
        <p:nvSpPr>
          <p:cNvPr id="4" name="Slide Number Placeholder 3">
            <a:extLst>
              <a:ext uri="{FF2B5EF4-FFF2-40B4-BE49-F238E27FC236}">
                <a16:creationId xmlns:a16="http://schemas.microsoft.com/office/drawing/2014/main" id="{7D6BED08-93A7-4402-AE81-AEC3BFC2C932}"/>
              </a:ext>
            </a:extLst>
          </p:cNvPr>
          <p:cNvSpPr>
            <a:spLocks noGrp="1"/>
          </p:cNvSpPr>
          <p:nvPr>
            <p:ph type="sldNum" sz="quarter" idx="12"/>
          </p:nvPr>
        </p:nvSpPr>
        <p:spPr/>
        <p:txBody>
          <a:bodyPr/>
          <a:lstStyle/>
          <a:p>
            <a:fld id="{658EA1AB-09E6-4EFD-AE90-E54DEC6ABE74}" type="slidenum">
              <a:rPr lang="en-US" smtClean="0"/>
              <a:t>34</a:t>
            </a:fld>
            <a:endParaRPr lang="en-US"/>
          </a:p>
        </p:txBody>
      </p:sp>
    </p:spTree>
    <p:extLst>
      <p:ext uri="{BB962C8B-B14F-4D97-AF65-F5344CB8AC3E}">
        <p14:creationId xmlns:p14="http://schemas.microsoft.com/office/powerpoint/2010/main" val="1531876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Disseminated Gonococcal Infection (DGI) Clinical Manifestations</a:t>
            </a:r>
          </a:p>
        </p:txBody>
      </p:sp>
      <p:sp>
        <p:nvSpPr>
          <p:cNvPr id="7" name="Text Placeholder 6"/>
          <p:cNvSpPr>
            <a:spLocks noGrp="1"/>
          </p:cNvSpPr>
          <p:nvPr>
            <p:ph idx="1"/>
          </p:nvPr>
        </p:nvSpPr>
        <p:spPr/>
        <p:txBody>
          <a:bodyPr/>
          <a:lstStyle/>
          <a:p>
            <a:r>
              <a:rPr lang="en-US" sz="3200" b="1" i="1" dirty="0">
                <a:cs typeface="Arial" pitchFamily="34" charset="0"/>
              </a:rPr>
              <a:t>N. gonorrhoeae </a:t>
            </a:r>
            <a:r>
              <a:rPr lang="en-US" sz="3200" b="1" dirty="0">
                <a:cs typeface="Arial" pitchFamily="34" charset="0"/>
              </a:rPr>
              <a:t>invades bloodstream and </a:t>
            </a:r>
            <a:br>
              <a:rPr lang="en-US" sz="3200" b="1" dirty="0">
                <a:cs typeface="Arial" pitchFamily="34" charset="0"/>
              </a:rPr>
            </a:br>
            <a:r>
              <a:rPr lang="en-US" sz="3200" b="1" dirty="0">
                <a:cs typeface="Arial" pitchFamily="34" charset="0"/>
              </a:rPr>
              <a:t>spreads to distant sites in the body</a:t>
            </a:r>
          </a:p>
          <a:p>
            <a:endParaRPr lang="en-US" sz="667" dirty="0">
              <a:cs typeface="Arial" pitchFamily="34" charset="0"/>
            </a:endParaRPr>
          </a:p>
          <a:p>
            <a:r>
              <a:rPr lang="en-US" sz="3200" b="1" dirty="0">
                <a:cs typeface="Arial" pitchFamily="34" charset="0"/>
              </a:rPr>
              <a:t>Clinical manifestations</a:t>
            </a:r>
          </a:p>
          <a:p>
            <a:pPr lvl="1"/>
            <a:r>
              <a:rPr lang="en-US" sz="2933" dirty="0">
                <a:cs typeface="Arial" pitchFamily="34" charset="0"/>
              </a:rPr>
              <a:t>Fever, petechial/pustular skin lesions, </a:t>
            </a:r>
            <a:br>
              <a:rPr lang="en-US" sz="2933" dirty="0">
                <a:cs typeface="Arial" pitchFamily="34" charset="0"/>
              </a:rPr>
            </a:br>
            <a:r>
              <a:rPr lang="en-US" sz="2933" dirty="0">
                <a:cs typeface="Arial" pitchFamily="34" charset="0"/>
              </a:rPr>
              <a:t>polyarthralgias, tenosynovitis, septic arthritis</a:t>
            </a:r>
          </a:p>
          <a:p>
            <a:pPr lvl="1"/>
            <a:r>
              <a:rPr lang="en-US" sz="2933" dirty="0">
                <a:cs typeface="Arial" pitchFamily="34" charset="0"/>
              </a:rPr>
              <a:t>Endocarditis, meningitis, osteomyelitis</a:t>
            </a:r>
          </a:p>
          <a:p>
            <a:pPr marL="609585" lvl="1" indent="0">
              <a:buNone/>
            </a:pPr>
            <a:endParaRPr lang="en-US" sz="667" dirty="0">
              <a:cs typeface="Arial" pitchFamily="34" charset="0"/>
            </a:endParaRPr>
          </a:p>
          <a:p>
            <a:endParaRPr lang="en-US" sz="667" b="1" dirty="0"/>
          </a:p>
          <a:p>
            <a:endParaRPr lang="en-US" sz="3200" b="1" dirty="0">
              <a:cs typeface="Arial" pitchFamily="34" charset="0"/>
            </a:endParaRPr>
          </a:p>
          <a:p>
            <a:pPr lvl="1"/>
            <a:endParaRPr lang="en-US" dirty="0">
              <a:cs typeface="Arial" pitchFamily="34" charset="0"/>
            </a:endParaRPr>
          </a:p>
          <a:p>
            <a:pPr lvl="1"/>
            <a:endParaRPr lang="en-US" dirty="0">
              <a:cs typeface="Arial" pitchFamily="34" charset="0"/>
            </a:endParaRPr>
          </a:p>
          <a:p>
            <a:pPr lvl="1"/>
            <a:endParaRPr lang="en-US" dirty="0">
              <a:cs typeface="Arial" pitchFamily="34" charset="0"/>
            </a:endParaRPr>
          </a:p>
          <a:p>
            <a:endParaRPr lang="en-US" dirty="0">
              <a:cs typeface="Arial" pitchFamily="34" charset="0"/>
            </a:endParaRPr>
          </a:p>
        </p:txBody>
      </p:sp>
      <p:pic>
        <p:nvPicPr>
          <p:cNvPr id="9" name="Picture 8">
            <a:extLst>
              <a:ext uri="{FF2B5EF4-FFF2-40B4-BE49-F238E27FC236}">
                <a16:creationId xmlns:a16="http://schemas.microsoft.com/office/drawing/2014/main" id="{79CEFD14-5897-4E31-9BC4-CADA9C7B3C80}"/>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417" t="5029" r="27590" b="19771"/>
          <a:stretch/>
        </p:blipFill>
        <p:spPr>
          <a:xfrm>
            <a:off x="10363442" y="1729761"/>
            <a:ext cx="1420007" cy="2427289"/>
          </a:xfrm>
          <a:prstGeom prst="rect">
            <a:avLst/>
          </a:prstGeom>
        </p:spPr>
      </p:pic>
      <p:pic>
        <p:nvPicPr>
          <p:cNvPr id="10" name="Graphic 9">
            <a:extLst>
              <a:ext uri="{FF2B5EF4-FFF2-40B4-BE49-F238E27FC236}">
                <a16:creationId xmlns:a16="http://schemas.microsoft.com/office/drawing/2014/main" id="{AFA05EA8-A5B8-42E3-B1B3-0623C97E3FC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84065" y="2460159"/>
            <a:ext cx="1633916" cy="1633916"/>
          </a:xfrm>
          <a:prstGeom prst="rect">
            <a:avLst/>
          </a:prstGeom>
        </p:spPr>
      </p:pic>
      <p:pic>
        <p:nvPicPr>
          <p:cNvPr id="3" name="Picture 2">
            <a:extLst>
              <a:ext uri="{FF2B5EF4-FFF2-40B4-BE49-F238E27FC236}">
                <a16:creationId xmlns:a16="http://schemas.microsoft.com/office/drawing/2014/main" id="{66E3BDD2-3D0C-416C-BF5F-CF57D8BEBDDF}"/>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3693"/>
          <a:stretch/>
        </p:blipFill>
        <p:spPr>
          <a:xfrm>
            <a:off x="8901023" y="4249587"/>
            <a:ext cx="2172423" cy="1874947"/>
          </a:xfrm>
          <a:prstGeom prst="rect">
            <a:avLst/>
          </a:prstGeom>
        </p:spPr>
      </p:pic>
      <p:sp>
        <p:nvSpPr>
          <p:cNvPr id="2" name="Slide Number Placeholder 1">
            <a:extLst>
              <a:ext uri="{FF2B5EF4-FFF2-40B4-BE49-F238E27FC236}">
                <a16:creationId xmlns:a16="http://schemas.microsoft.com/office/drawing/2014/main" id="{500E3BF6-73C2-4BAF-8B22-76A543DD3811}"/>
              </a:ext>
            </a:extLst>
          </p:cNvPr>
          <p:cNvSpPr>
            <a:spLocks noGrp="1"/>
          </p:cNvSpPr>
          <p:nvPr>
            <p:ph type="sldNum" sz="quarter" idx="12"/>
          </p:nvPr>
        </p:nvSpPr>
        <p:spPr/>
        <p:txBody>
          <a:bodyPr/>
          <a:lstStyle/>
          <a:p>
            <a:fld id="{658EA1AB-09E6-4EFD-AE90-E54DEC6ABE74}" type="slidenum">
              <a:rPr lang="en-US" smtClean="0"/>
              <a:t>35</a:t>
            </a:fld>
            <a:endParaRPr lang="en-US"/>
          </a:p>
        </p:txBody>
      </p:sp>
    </p:spTree>
    <p:extLst>
      <p:ext uri="{BB962C8B-B14F-4D97-AF65-F5344CB8AC3E}">
        <p14:creationId xmlns:p14="http://schemas.microsoft.com/office/powerpoint/2010/main" val="3832082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A45030C1-222F-450B-A598-359B62955221}"/>
              </a:ext>
            </a:extLst>
          </p:cNvPr>
          <p:cNvSpPr>
            <a:spLocks noGrp="1"/>
          </p:cNvSpPr>
          <p:nvPr>
            <p:ph type="title"/>
          </p:nvPr>
        </p:nvSpPr>
        <p:spPr>
          <a:xfrm>
            <a:off x="1097280" y="286603"/>
            <a:ext cx="6079897" cy="1450757"/>
          </a:xfrm>
        </p:spPr>
        <p:txBody>
          <a:bodyPr/>
          <a:lstStyle/>
          <a:p>
            <a:r>
              <a:rPr lang="en-US" dirty="0"/>
              <a:t>Clinical Manifestations</a:t>
            </a:r>
          </a:p>
        </p:txBody>
      </p:sp>
      <p:sp>
        <p:nvSpPr>
          <p:cNvPr id="3" name="Content Placeholder 2">
            <a:extLst>
              <a:ext uri="{FF2B5EF4-FFF2-40B4-BE49-F238E27FC236}">
                <a16:creationId xmlns:a16="http://schemas.microsoft.com/office/drawing/2014/main" id="{B475F6EE-DD44-4FA7-BA84-9C0F7B5C70AF}"/>
              </a:ext>
            </a:extLst>
          </p:cNvPr>
          <p:cNvSpPr>
            <a:spLocks noGrp="1"/>
          </p:cNvSpPr>
          <p:nvPr>
            <p:ph idx="1"/>
          </p:nvPr>
        </p:nvSpPr>
        <p:spPr>
          <a:xfrm>
            <a:off x="1097280" y="1845734"/>
            <a:ext cx="6079897" cy="4023360"/>
          </a:xfrm>
        </p:spPr>
        <p:txBody>
          <a:bodyPr>
            <a:normAutofit/>
          </a:bodyPr>
          <a:lstStyle/>
          <a:p>
            <a:pPr>
              <a:buClr>
                <a:srgbClr val="006166"/>
              </a:buClr>
            </a:pPr>
            <a:r>
              <a:rPr lang="en-US" sz="3200" dirty="0">
                <a:solidFill>
                  <a:schemeClr val="accent1"/>
                </a:solidFill>
              </a:rPr>
              <a:t>“Arthritis-dermatitis syndrome”</a:t>
            </a:r>
          </a:p>
          <a:p>
            <a:pPr lvl="1"/>
            <a:r>
              <a:rPr lang="en-US" sz="2800" dirty="0">
                <a:cs typeface="Arial" pitchFamily="34" charset="0"/>
              </a:rPr>
              <a:t>Historically most common presentation</a:t>
            </a:r>
          </a:p>
          <a:p>
            <a:pPr lvl="1"/>
            <a:r>
              <a:rPr lang="en-US" sz="2800" b="1" dirty="0">
                <a:cs typeface="Arial" pitchFamily="34" charset="0"/>
              </a:rPr>
              <a:t>Polyarthralgias and tenosynovitis</a:t>
            </a:r>
          </a:p>
          <a:p>
            <a:pPr lvl="2"/>
            <a:r>
              <a:rPr lang="en-US" sz="2000" dirty="0">
                <a:cs typeface="Arial" pitchFamily="34" charset="0"/>
              </a:rPr>
              <a:t>Wrist, MCP joints, ankle</a:t>
            </a:r>
          </a:p>
          <a:p>
            <a:pPr lvl="2"/>
            <a:r>
              <a:rPr lang="en-US" sz="2000" dirty="0">
                <a:cs typeface="Arial" pitchFamily="34" charset="0"/>
              </a:rPr>
              <a:t>Migratory, asymmetric polyarthralgia</a:t>
            </a:r>
          </a:p>
          <a:p>
            <a:pPr lvl="1"/>
            <a:r>
              <a:rPr lang="en-US" sz="2800" b="1" dirty="0">
                <a:cs typeface="Arial" pitchFamily="34" charset="0"/>
              </a:rPr>
              <a:t>Skin lesions </a:t>
            </a:r>
            <a:r>
              <a:rPr lang="en-US" sz="2800" dirty="0">
                <a:cs typeface="Arial" pitchFamily="34" charset="0"/>
              </a:rPr>
              <a:t>– mostly on extremities</a:t>
            </a:r>
          </a:p>
          <a:p>
            <a:pPr lvl="1"/>
            <a:r>
              <a:rPr lang="en-US" sz="2800" b="1" dirty="0">
                <a:cs typeface="Arial" pitchFamily="34" charset="0"/>
              </a:rPr>
              <a:t>Fever, chills, malaise</a:t>
            </a:r>
          </a:p>
          <a:p>
            <a:pPr lvl="1"/>
            <a:r>
              <a:rPr lang="en-US" sz="2800" dirty="0">
                <a:cs typeface="Arial" pitchFamily="34" charset="0"/>
              </a:rPr>
              <a:t>“Bacteremic stage” – bacteremia in up to 50% of cases</a:t>
            </a:r>
          </a:p>
          <a:p>
            <a:pPr lvl="1"/>
            <a:endParaRPr lang="en-US" sz="2800" dirty="0"/>
          </a:p>
        </p:txBody>
      </p:sp>
      <p:pic>
        <p:nvPicPr>
          <p:cNvPr id="9" name="Picture 8" descr="Skin lesions on hands and toes.">
            <a:extLst>
              <a:ext uri="{FF2B5EF4-FFF2-40B4-BE49-F238E27FC236}">
                <a16:creationId xmlns:a16="http://schemas.microsoft.com/office/drawing/2014/main" id="{A2C522DD-740F-484C-A3EF-B2A4C69C2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4292" y="532053"/>
            <a:ext cx="4440957" cy="2916841"/>
          </a:xfrm>
          <a:prstGeom prst="rect">
            <a:avLst/>
          </a:prstGeom>
        </p:spPr>
      </p:pic>
      <p:pic>
        <p:nvPicPr>
          <p:cNvPr id="6" name="Picture 5" descr="Image of severe skin lesion">
            <a:extLst>
              <a:ext uri="{FF2B5EF4-FFF2-40B4-BE49-F238E27FC236}">
                <a16:creationId xmlns:a16="http://schemas.microsoft.com/office/drawing/2014/main" id="{196156F8-3675-4C06-BD03-C72CE8EF0E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1580" y="3728652"/>
            <a:ext cx="3116455" cy="2091975"/>
          </a:xfrm>
          <a:prstGeom prst="rect">
            <a:avLst/>
          </a:prstGeom>
        </p:spPr>
      </p:pic>
      <p:sp>
        <p:nvSpPr>
          <p:cNvPr id="17" name="TextBox 16">
            <a:extLst>
              <a:ext uri="{FF2B5EF4-FFF2-40B4-BE49-F238E27FC236}">
                <a16:creationId xmlns:a16="http://schemas.microsoft.com/office/drawing/2014/main" id="{3DBBC99F-CCEE-43BB-8517-9736FD0ACF84}"/>
              </a:ext>
            </a:extLst>
          </p:cNvPr>
          <p:cNvSpPr txBox="1"/>
          <p:nvPr/>
        </p:nvSpPr>
        <p:spPr>
          <a:xfrm>
            <a:off x="5078828" y="6467012"/>
            <a:ext cx="5723068" cy="297454"/>
          </a:xfrm>
          <a:prstGeom prst="rect">
            <a:avLst/>
          </a:prstGeom>
          <a:noFill/>
        </p:spPr>
        <p:txBody>
          <a:bodyPr wrap="square" rtlCol="0">
            <a:spAutoFit/>
          </a:bodyPr>
          <a:lstStyle/>
          <a:p>
            <a:pPr defTabSz="914377"/>
            <a:r>
              <a:rPr lang="en-US" sz="1333" dirty="0">
                <a:solidFill>
                  <a:prstClr val="black"/>
                </a:solidFill>
                <a:latin typeface="Calibri" panose="020F0502020204030204"/>
              </a:rPr>
              <a:t>Photos: KK Holmes et al. </a:t>
            </a:r>
            <a:r>
              <a:rPr lang="en-US" sz="1333" i="1" dirty="0">
                <a:solidFill>
                  <a:prstClr val="black"/>
                </a:solidFill>
                <a:latin typeface="Calibri" panose="020F0502020204030204"/>
              </a:rPr>
              <a:t>Ann Intern Med </a:t>
            </a:r>
            <a:r>
              <a:rPr lang="en-US" sz="1333" dirty="0">
                <a:solidFill>
                  <a:prstClr val="black"/>
                </a:solidFill>
                <a:latin typeface="Calibri" panose="020F0502020204030204"/>
              </a:rPr>
              <a:t>1971; CDC Public Health Image Library </a:t>
            </a:r>
          </a:p>
        </p:txBody>
      </p:sp>
      <p:sp>
        <p:nvSpPr>
          <p:cNvPr id="2" name="Slide Number Placeholder 1">
            <a:extLst>
              <a:ext uri="{FF2B5EF4-FFF2-40B4-BE49-F238E27FC236}">
                <a16:creationId xmlns:a16="http://schemas.microsoft.com/office/drawing/2014/main" id="{D9E9B061-B983-414A-83D7-C9950233D1A8}"/>
              </a:ext>
            </a:extLst>
          </p:cNvPr>
          <p:cNvSpPr>
            <a:spLocks noGrp="1"/>
          </p:cNvSpPr>
          <p:nvPr>
            <p:ph type="sldNum" sz="quarter" idx="12"/>
          </p:nvPr>
        </p:nvSpPr>
        <p:spPr/>
        <p:txBody>
          <a:bodyPr/>
          <a:lstStyle/>
          <a:p>
            <a:fld id="{658EA1AB-09E6-4EFD-AE90-E54DEC6ABE74}" type="slidenum">
              <a:rPr lang="en-US" smtClean="0"/>
              <a:t>36</a:t>
            </a:fld>
            <a:endParaRPr lang="en-US"/>
          </a:p>
        </p:txBody>
      </p:sp>
    </p:spTree>
    <p:extLst>
      <p:ext uri="{BB962C8B-B14F-4D97-AF65-F5344CB8AC3E}">
        <p14:creationId xmlns:p14="http://schemas.microsoft.com/office/powerpoint/2010/main" val="40941617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A45030C1-222F-450B-A598-359B62955221}"/>
              </a:ext>
            </a:extLst>
          </p:cNvPr>
          <p:cNvSpPr>
            <a:spLocks noGrp="1"/>
          </p:cNvSpPr>
          <p:nvPr>
            <p:ph type="title"/>
          </p:nvPr>
        </p:nvSpPr>
        <p:spPr>
          <a:xfrm>
            <a:off x="1097280" y="275845"/>
            <a:ext cx="10058400" cy="1450757"/>
          </a:xfrm>
        </p:spPr>
        <p:txBody>
          <a:bodyPr/>
          <a:lstStyle/>
          <a:p>
            <a:r>
              <a:rPr lang="en-US" dirty="0"/>
              <a:t>Clinical Manifestations Continued</a:t>
            </a:r>
          </a:p>
        </p:txBody>
      </p:sp>
      <p:sp>
        <p:nvSpPr>
          <p:cNvPr id="4" name="Content Placeholder 3">
            <a:extLst>
              <a:ext uri="{FF2B5EF4-FFF2-40B4-BE49-F238E27FC236}">
                <a16:creationId xmlns:a16="http://schemas.microsoft.com/office/drawing/2014/main" id="{6520EEF8-AC0F-4325-AAC0-1A5ECFA553E9}"/>
              </a:ext>
            </a:extLst>
          </p:cNvPr>
          <p:cNvSpPr>
            <a:spLocks noGrp="1"/>
          </p:cNvSpPr>
          <p:nvPr>
            <p:ph idx="4294967295"/>
          </p:nvPr>
        </p:nvSpPr>
        <p:spPr>
          <a:xfrm>
            <a:off x="6883400" y="2062779"/>
            <a:ext cx="5089861" cy="4191000"/>
          </a:xfrm>
        </p:spPr>
        <p:txBody>
          <a:bodyPr>
            <a:normAutofit/>
          </a:bodyPr>
          <a:lstStyle/>
          <a:p>
            <a:pPr>
              <a:buClr>
                <a:srgbClr val="006166"/>
              </a:buClr>
            </a:pPr>
            <a:r>
              <a:rPr lang="en-US" sz="3200" dirty="0">
                <a:solidFill>
                  <a:schemeClr val="accent1"/>
                </a:solidFill>
                <a:cs typeface="Arial" pitchFamily="34" charset="0"/>
              </a:rPr>
              <a:t>Septic (purulent) arthritis</a:t>
            </a:r>
          </a:p>
          <a:p>
            <a:pPr lvl="1"/>
            <a:r>
              <a:rPr lang="en-US" sz="2800" dirty="0">
                <a:cs typeface="Arial" pitchFamily="34" charset="0"/>
              </a:rPr>
              <a:t>Historically less than 50% </a:t>
            </a:r>
            <a:br>
              <a:rPr lang="en-US" sz="2800" dirty="0">
                <a:cs typeface="Arial" pitchFamily="34" charset="0"/>
              </a:rPr>
            </a:br>
            <a:r>
              <a:rPr lang="en-US" sz="2800" dirty="0">
                <a:cs typeface="Arial" pitchFamily="34" charset="0"/>
              </a:rPr>
              <a:t>of DGI cases</a:t>
            </a:r>
          </a:p>
          <a:p>
            <a:pPr lvl="1"/>
            <a:r>
              <a:rPr lang="en-US" sz="2800" b="1" dirty="0">
                <a:cs typeface="Arial" pitchFamily="34" charset="0"/>
              </a:rPr>
              <a:t>Monoarticular or oligoarticular</a:t>
            </a:r>
          </a:p>
          <a:p>
            <a:pPr lvl="1"/>
            <a:r>
              <a:rPr lang="en-US" sz="2800" dirty="0">
                <a:cs typeface="Arial" pitchFamily="34" charset="0"/>
              </a:rPr>
              <a:t>Knees, wrists, ankles</a:t>
            </a:r>
          </a:p>
          <a:p>
            <a:pPr lvl="1"/>
            <a:r>
              <a:rPr lang="en-US" sz="2800" dirty="0">
                <a:cs typeface="Arial" pitchFamily="34" charset="0"/>
              </a:rPr>
              <a:t>Direct extension can result </a:t>
            </a:r>
            <a:br>
              <a:rPr lang="en-US" sz="2800" dirty="0">
                <a:cs typeface="Arial" pitchFamily="34" charset="0"/>
              </a:rPr>
            </a:br>
            <a:r>
              <a:rPr lang="en-US" sz="2800" dirty="0">
                <a:cs typeface="Arial" pitchFamily="34" charset="0"/>
              </a:rPr>
              <a:t>in osteomyelitis (rare)</a:t>
            </a:r>
          </a:p>
          <a:p>
            <a:pPr lvl="1"/>
            <a:endParaRPr lang="en-US" sz="2800" dirty="0">
              <a:cs typeface="Arial" pitchFamily="34" charset="0"/>
            </a:endParaRPr>
          </a:p>
          <a:p>
            <a:endParaRPr lang="en-US" sz="3200" dirty="0"/>
          </a:p>
        </p:txBody>
      </p:sp>
      <p:pic>
        <p:nvPicPr>
          <p:cNvPr id="9" name="Picture 8" descr="septic arthritis of the elbow">
            <a:extLst>
              <a:ext uri="{FF2B5EF4-FFF2-40B4-BE49-F238E27FC236}">
                <a16:creationId xmlns:a16="http://schemas.microsoft.com/office/drawing/2014/main" id="{2A9173F1-29FD-47D5-B520-2DFA381D24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573" y="1920899"/>
            <a:ext cx="2718919" cy="3808229"/>
          </a:xfrm>
          <a:prstGeom prst="rect">
            <a:avLst/>
          </a:prstGeom>
        </p:spPr>
      </p:pic>
      <p:pic>
        <p:nvPicPr>
          <p:cNvPr id="12" name="Picture 11" descr="A picture of septic arthritis of the hand knuckles. ">
            <a:extLst>
              <a:ext uri="{FF2B5EF4-FFF2-40B4-BE49-F238E27FC236}">
                <a16:creationId xmlns:a16="http://schemas.microsoft.com/office/drawing/2014/main" id="{8D3210E1-C58E-4059-A416-9BBE8FBBC4E8}"/>
              </a:ext>
            </a:extLst>
          </p:cNvPr>
          <p:cNvPicPr>
            <a:picLocks noChangeAspect="1"/>
          </p:cNvPicPr>
          <p:nvPr/>
        </p:nvPicPr>
        <p:blipFill rotWithShape="1">
          <a:blip r:embed="rId4">
            <a:extLst>
              <a:ext uri="{28A0092B-C50C-407E-A947-70E740481C1C}">
                <a14:useLocalDpi xmlns:a14="http://schemas.microsoft.com/office/drawing/2010/main" val="0"/>
              </a:ext>
            </a:extLst>
          </a:blip>
          <a:srcRect t="16053" r="57571"/>
          <a:stretch/>
        </p:blipFill>
        <p:spPr>
          <a:xfrm>
            <a:off x="3326498" y="2620029"/>
            <a:ext cx="3421749" cy="2409968"/>
          </a:xfrm>
          <a:prstGeom prst="rect">
            <a:avLst/>
          </a:prstGeom>
        </p:spPr>
      </p:pic>
      <p:sp>
        <p:nvSpPr>
          <p:cNvPr id="10" name="TextBox 9">
            <a:extLst>
              <a:ext uri="{FF2B5EF4-FFF2-40B4-BE49-F238E27FC236}">
                <a16:creationId xmlns:a16="http://schemas.microsoft.com/office/drawing/2014/main" id="{BF7D9468-476B-419F-AF40-2CE150E941AD}"/>
              </a:ext>
            </a:extLst>
          </p:cNvPr>
          <p:cNvSpPr txBox="1"/>
          <p:nvPr/>
        </p:nvSpPr>
        <p:spPr>
          <a:xfrm>
            <a:off x="302573" y="6440527"/>
            <a:ext cx="9987235" cy="297454"/>
          </a:xfrm>
          <a:prstGeom prst="rect">
            <a:avLst/>
          </a:prstGeom>
          <a:noFill/>
        </p:spPr>
        <p:txBody>
          <a:bodyPr wrap="square" rtlCol="0">
            <a:spAutoFit/>
          </a:bodyPr>
          <a:lstStyle/>
          <a:p>
            <a:pPr defTabSz="914377"/>
            <a:r>
              <a:rPr lang="en-US" sz="1333" dirty="0">
                <a:solidFill>
                  <a:prstClr val="black"/>
                </a:solidFill>
                <a:latin typeface="Calibri" panose="020F0502020204030204"/>
              </a:rPr>
              <a:t>Photos: CDC Public Health Image Library; HS Lambert et al, </a:t>
            </a:r>
            <a:r>
              <a:rPr lang="en-US" sz="1333" i="1" dirty="0">
                <a:solidFill>
                  <a:prstClr val="black"/>
                </a:solidFill>
                <a:latin typeface="Calibri" panose="020F0502020204030204"/>
              </a:rPr>
              <a:t>Slide Atlas of Infectious Diseases: Disseminated Infections</a:t>
            </a:r>
            <a:r>
              <a:rPr lang="en-US" sz="1333" dirty="0">
                <a:solidFill>
                  <a:prstClr val="black"/>
                </a:solidFill>
                <a:latin typeface="Calibri" panose="020F0502020204030204"/>
              </a:rPr>
              <a:t>, 1982.  </a:t>
            </a:r>
          </a:p>
        </p:txBody>
      </p:sp>
      <p:sp>
        <p:nvSpPr>
          <p:cNvPr id="8" name="Slide Number Placeholder 7">
            <a:extLst>
              <a:ext uri="{FF2B5EF4-FFF2-40B4-BE49-F238E27FC236}">
                <a16:creationId xmlns:a16="http://schemas.microsoft.com/office/drawing/2014/main" id="{76C2DF3E-E82B-430B-8BD7-683D939AEC6C}"/>
              </a:ext>
            </a:extLst>
          </p:cNvPr>
          <p:cNvSpPr>
            <a:spLocks noGrp="1"/>
          </p:cNvSpPr>
          <p:nvPr>
            <p:ph type="sldNum" sz="quarter" idx="12"/>
          </p:nvPr>
        </p:nvSpPr>
        <p:spPr/>
        <p:txBody>
          <a:bodyPr/>
          <a:lstStyle/>
          <a:p>
            <a:fld id="{658EA1AB-09E6-4EFD-AE90-E54DEC6ABE74}" type="slidenum">
              <a:rPr lang="en-US" smtClean="0"/>
              <a:t>37</a:t>
            </a:fld>
            <a:endParaRPr lang="en-US"/>
          </a:p>
        </p:txBody>
      </p:sp>
    </p:spTree>
    <p:extLst>
      <p:ext uri="{BB962C8B-B14F-4D97-AF65-F5344CB8AC3E}">
        <p14:creationId xmlns:p14="http://schemas.microsoft.com/office/powerpoint/2010/main" val="3066178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Making the Diagnosis of DGI</a:t>
            </a:r>
          </a:p>
        </p:txBody>
      </p:sp>
      <p:sp>
        <p:nvSpPr>
          <p:cNvPr id="7" name="Text Placeholder 6"/>
          <p:cNvSpPr>
            <a:spLocks noGrp="1"/>
          </p:cNvSpPr>
          <p:nvPr>
            <p:ph idx="1"/>
          </p:nvPr>
        </p:nvSpPr>
        <p:spPr/>
        <p:txBody>
          <a:bodyPr>
            <a:normAutofit lnSpcReduction="10000"/>
          </a:bodyPr>
          <a:lstStyle/>
          <a:p>
            <a:r>
              <a:rPr lang="en-US" sz="3467" b="1" dirty="0"/>
              <a:t>Specimen collection</a:t>
            </a:r>
          </a:p>
          <a:p>
            <a:endParaRPr lang="en-US" sz="667" dirty="0">
              <a:cs typeface="Arial" pitchFamily="34" charset="0"/>
            </a:endParaRPr>
          </a:p>
          <a:p>
            <a:pPr lvl="1"/>
            <a:r>
              <a:rPr lang="en-US" sz="3200" b="1" dirty="0"/>
              <a:t>Mucosal sites </a:t>
            </a:r>
            <a:r>
              <a:rPr lang="en-US" sz="2400" b="1" dirty="0"/>
              <a:t>(urogenital, pharyngeal, rectal)</a:t>
            </a:r>
          </a:p>
          <a:p>
            <a:pPr marL="1219170" lvl="2" indent="0">
              <a:buNone/>
            </a:pPr>
            <a:endParaRPr lang="en-US" sz="1333" dirty="0"/>
          </a:p>
          <a:p>
            <a:pPr marL="1219170" lvl="2" indent="0">
              <a:buNone/>
            </a:pPr>
            <a:endParaRPr lang="en-US" sz="1333" dirty="0"/>
          </a:p>
          <a:p>
            <a:pPr marL="1219170" lvl="2" indent="0">
              <a:buNone/>
            </a:pPr>
            <a:endParaRPr lang="en-US" sz="1333" dirty="0"/>
          </a:p>
          <a:p>
            <a:pPr marL="1219170" lvl="2" indent="0">
              <a:buNone/>
            </a:pPr>
            <a:endParaRPr lang="en-US" sz="1333" dirty="0"/>
          </a:p>
          <a:p>
            <a:pPr marL="1219170" lvl="2" indent="0">
              <a:buNone/>
            </a:pPr>
            <a:endParaRPr lang="en-US" sz="1333" dirty="0"/>
          </a:p>
          <a:p>
            <a:pPr marL="609585" lvl="1" indent="0">
              <a:buNone/>
            </a:pPr>
            <a:endParaRPr lang="en-US" sz="1067" b="1" dirty="0"/>
          </a:p>
          <a:p>
            <a:pPr marL="609585" lvl="1" indent="0">
              <a:buNone/>
            </a:pPr>
            <a:endParaRPr lang="en-US" sz="533" b="1" dirty="0"/>
          </a:p>
          <a:p>
            <a:pPr marL="609585" lvl="1" indent="0">
              <a:buNone/>
            </a:pPr>
            <a:endParaRPr lang="en-US" sz="533" b="1" dirty="0"/>
          </a:p>
          <a:p>
            <a:pPr marL="609585" lvl="1" indent="0">
              <a:buNone/>
            </a:pPr>
            <a:endParaRPr lang="en-US" sz="533" b="1" dirty="0"/>
          </a:p>
          <a:p>
            <a:pPr lvl="1"/>
            <a:r>
              <a:rPr lang="en-US" sz="3200" b="1" dirty="0"/>
              <a:t>Disseminated sites </a:t>
            </a:r>
            <a:r>
              <a:rPr lang="en-US" sz="2400" b="1" dirty="0"/>
              <a:t>(e.g., skin, synovial fluid, blood, or cerebrospinal fluid)</a:t>
            </a:r>
          </a:p>
          <a:p>
            <a:pPr marL="609585" lvl="1" indent="0">
              <a:buNone/>
            </a:pPr>
            <a:endParaRPr lang="en-US" sz="800" dirty="0"/>
          </a:p>
          <a:p>
            <a:pPr marL="609585" lvl="1" indent="0">
              <a:buNone/>
            </a:pPr>
            <a:endParaRPr lang="en-US" sz="800" dirty="0"/>
          </a:p>
          <a:p>
            <a:pPr marL="609585" lvl="1" indent="0">
              <a:buNone/>
            </a:pPr>
            <a:endParaRPr lang="en-US" sz="800" dirty="0"/>
          </a:p>
          <a:p>
            <a:pPr marL="609585" lvl="1" indent="0">
              <a:buNone/>
            </a:pPr>
            <a:endParaRPr lang="en-US" sz="800" dirty="0"/>
          </a:p>
          <a:p>
            <a:pPr marL="609585" lvl="1" indent="0">
              <a:buNone/>
            </a:pPr>
            <a:endParaRPr lang="en-US" sz="800" dirty="0"/>
          </a:p>
          <a:p>
            <a:pPr marL="609585" lvl="1" indent="0">
              <a:buNone/>
            </a:pPr>
            <a:endParaRPr lang="en-US" sz="800" dirty="0"/>
          </a:p>
          <a:p>
            <a:pPr marL="609585" lvl="1" indent="0">
              <a:buNone/>
            </a:pPr>
            <a:endParaRPr lang="en-US" sz="800" dirty="0"/>
          </a:p>
          <a:p>
            <a:endParaRPr lang="en-US" sz="800" b="1" dirty="0"/>
          </a:p>
          <a:p>
            <a:endParaRPr lang="en-US" sz="3200" b="1" dirty="0">
              <a:cs typeface="Arial" pitchFamily="34" charset="0"/>
            </a:endParaRPr>
          </a:p>
          <a:p>
            <a:pPr lvl="1"/>
            <a:endParaRPr lang="en-US" dirty="0">
              <a:cs typeface="Arial" pitchFamily="34" charset="0"/>
            </a:endParaRPr>
          </a:p>
          <a:p>
            <a:pPr lvl="1"/>
            <a:endParaRPr lang="en-US" dirty="0">
              <a:cs typeface="Arial" pitchFamily="34" charset="0"/>
            </a:endParaRPr>
          </a:p>
          <a:p>
            <a:pPr lvl="1"/>
            <a:endParaRPr lang="en-US" dirty="0">
              <a:cs typeface="Arial" pitchFamily="34" charset="0"/>
            </a:endParaRPr>
          </a:p>
          <a:p>
            <a:endParaRPr lang="en-US" dirty="0">
              <a:cs typeface="Arial" pitchFamily="34" charset="0"/>
            </a:endParaRPr>
          </a:p>
        </p:txBody>
      </p:sp>
      <p:sp>
        <p:nvSpPr>
          <p:cNvPr id="17" name="TextBox 16">
            <a:extLst>
              <a:ext uri="{FF2B5EF4-FFF2-40B4-BE49-F238E27FC236}">
                <a16:creationId xmlns:a16="http://schemas.microsoft.com/office/drawing/2014/main" id="{BD0B3048-DD52-4664-A92F-506F685647D0}"/>
              </a:ext>
            </a:extLst>
          </p:cNvPr>
          <p:cNvSpPr txBox="1"/>
          <p:nvPr/>
        </p:nvSpPr>
        <p:spPr>
          <a:xfrm>
            <a:off x="2123591" y="3429619"/>
            <a:ext cx="3571220" cy="830997"/>
          </a:xfrm>
          <a:prstGeom prst="rect">
            <a:avLst/>
          </a:prstGeom>
          <a:noFill/>
        </p:spPr>
        <p:txBody>
          <a:bodyPr wrap="square" rtlCol="0">
            <a:spAutoFit/>
          </a:bodyPr>
          <a:lstStyle/>
          <a:p>
            <a:pPr algn="ctr"/>
            <a:r>
              <a:rPr lang="en-US" sz="2400" b="1" dirty="0">
                <a:solidFill>
                  <a:srgbClr val="000000"/>
                </a:solidFill>
                <a:latin typeface="Calibri" panose="020F0502020204030204" pitchFamily="34" charset="0"/>
              </a:rPr>
              <a:t>Nucleic acid amplification testing (NAAT)</a:t>
            </a:r>
          </a:p>
        </p:txBody>
      </p:sp>
      <p:pic>
        <p:nvPicPr>
          <p:cNvPr id="13" name="Picture 12">
            <a:extLst>
              <a:ext uri="{FF2B5EF4-FFF2-40B4-BE49-F238E27FC236}">
                <a16:creationId xmlns:a16="http://schemas.microsoft.com/office/drawing/2014/main" id="{090DC5DE-BB95-491A-AD8A-5DB601D5501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4558" y="3226566"/>
            <a:ext cx="1453471" cy="1516339"/>
          </a:xfrm>
          <a:prstGeom prst="rect">
            <a:avLst/>
          </a:prstGeom>
        </p:spPr>
      </p:pic>
      <p:sp>
        <p:nvSpPr>
          <p:cNvPr id="14" name="Plus Sign 13" descr="plus">
            <a:extLst>
              <a:ext uri="{FF2B5EF4-FFF2-40B4-BE49-F238E27FC236}">
                <a16:creationId xmlns:a16="http://schemas.microsoft.com/office/drawing/2014/main" id="{94F86C85-871E-42EA-BBBD-1EA65FA42B4B}"/>
              </a:ext>
            </a:extLst>
          </p:cNvPr>
          <p:cNvSpPr/>
          <p:nvPr/>
        </p:nvSpPr>
        <p:spPr>
          <a:xfrm>
            <a:off x="7123959" y="3584408"/>
            <a:ext cx="712923" cy="649100"/>
          </a:xfrm>
          <a:prstGeom prst="mathPlus">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extBox 17">
            <a:extLst>
              <a:ext uri="{FF2B5EF4-FFF2-40B4-BE49-F238E27FC236}">
                <a16:creationId xmlns:a16="http://schemas.microsoft.com/office/drawing/2014/main" id="{E8CE06C8-DA31-44E4-86A0-143EE4BC63E7}"/>
              </a:ext>
            </a:extLst>
          </p:cNvPr>
          <p:cNvSpPr txBox="1"/>
          <p:nvPr/>
        </p:nvSpPr>
        <p:spPr>
          <a:xfrm>
            <a:off x="8220715" y="3459903"/>
            <a:ext cx="1453472" cy="461665"/>
          </a:xfrm>
          <a:prstGeom prst="rect">
            <a:avLst/>
          </a:prstGeom>
          <a:noFill/>
        </p:spPr>
        <p:txBody>
          <a:bodyPr wrap="square" rtlCol="0">
            <a:spAutoFit/>
          </a:bodyPr>
          <a:lstStyle/>
          <a:p>
            <a:pPr algn="ctr"/>
            <a:r>
              <a:rPr lang="en-US" sz="2400" b="1" dirty="0">
                <a:solidFill>
                  <a:srgbClr val="000000"/>
                </a:solidFill>
                <a:latin typeface="Calibri" panose="020F0502020204030204" pitchFamily="34" charset="0"/>
              </a:rPr>
              <a:t>Culture</a:t>
            </a:r>
          </a:p>
        </p:txBody>
      </p:sp>
      <p:pic>
        <p:nvPicPr>
          <p:cNvPr id="11" name="Picture 10">
            <a:extLst>
              <a:ext uri="{FF2B5EF4-FFF2-40B4-BE49-F238E27FC236}">
                <a16:creationId xmlns:a16="http://schemas.microsoft.com/office/drawing/2014/main" id="{B4FF3200-268B-4BDB-AA11-92985AFF02E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135" y="3226567"/>
            <a:ext cx="1308200" cy="1264015"/>
          </a:xfrm>
          <a:prstGeom prst="rect">
            <a:avLst/>
          </a:prstGeom>
        </p:spPr>
      </p:pic>
      <p:sp>
        <p:nvSpPr>
          <p:cNvPr id="16" name="TextBox 15">
            <a:extLst>
              <a:ext uri="{FF2B5EF4-FFF2-40B4-BE49-F238E27FC236}">
                <a16:creationId xmlns:a16="http://schemas.microsoft.com/office/drawing/2014/main" id="{F3980389-F638-4209-9F1E-3369409F79E3}"/>
              </a:ext>
            </a:extLst>
          </p:cNvPr>
          <p:cNvSpPr txBox="1"/>
          <p:nvPr/>
        </p:nvSpPr>
        <p:spPr>
          <a:xfrm>
            <a:off x="2481403" y="5526567"/>
            <a:ext cx="1453472" cy="461665"/>
          </a:xfrm>
          <a:prstGeom prst="rect">
            <a:avLst/>
          </a:prstGeom>
          <a:noFill/>
        </p:spPr>
        <p:txBody>
          <a:bodyPr wrap="square" rtlCol="0">
            <a:spAutoFit/>
          </a:bodyPr>
          <a:lstStyle/>
          <a:p>
            <a:pPr algn="ctr"/>
            <a:r>
              <a:rPr lang="en-US" sz="2400" b="1" dirty="0">
                <a:solidFill>
                  <a:srgbClr val="000000"/>
                </a:solidFill>
                <a:latin typeface="Calibri" panose="020F0502020204030204" pitchFamily="34" charset="0"/>
              </a:rPr>
              <a:t>Culture</a:t>
            </a:r>
          </a:p>
        </p:txBody>
      </p:sp>
      <p:pic>
        <p:nvPicPr>
          <p:cNvPr id="15" name="Picture 14">
            <a:extLst>
              <a:ext uri="{FF2B5EF4-FFF2-40B4-BE49-F238E27FC236}">
                <a16:creationId xmlns:a16="http://schemas.microsoft.com/office/drawing/2014/main" id="{7038CC31-2D60-4A7E-8829-698C0967880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1823" y="5293231"/>
            <a:ext cx="1308200" cy="1264015"/>
          </a:xfrm>
          <a:prstGeom prst="rect">
            <a:avLst/>
          </a:prstGeom>
        </p:spPr>
      </p:pic>
      <p:sp>
        <p:nvSpPr>
          <p:cNvPr id="2" name="Slide Number Placeholder 1">
            <a:extLst>
              <a:ext uri="{FF2B5EF4-FFF2-40B4-BE49-F238E27FC236}">
                <a16:creationId xmlns:a16="http://schemas.microsoft.com/office/drawing/2014/main" id="{A9355227-60A9-4346-8C7A-0964C26CD60B}"/>
              </a:ext>
            </a:extLst>
          </p:cNvPr>
          <p:cNvSpPr>
            <a:spLocks noGrp="1"/>
          </p:cNvSpPr>
          <p:nvPr>
            <p:ph type="sldNum" sz="quarter" idx="12"/>
          </p:nvPr>
        </p:nvSpPr>
        <p:spPr/>
        <p:txBody>
          <a:bodyPr/>
          <a:lstStyle/>
          <a:p>
            <a:fld id="{658EA1AB-09E6-4EFD-AE90-E54DEC6ABE74}" type="slidenum">
              <a:rPr lang="en-US" smtClean="0"/>
              <a:t>38</a:t>
            </a:fld>
            <a:endParaRPr lang="en-US"/>
          </a:p>
        </p:txBody>
      </p:sp>
    </p:spTree>
    <p:extLst>
      <p:ext uri="{BB962C8B-B14F-4D97-AF65-F5344CB8AC3E}">
        <p14:creationId xmlns:p14="http://schemas.microsoft.com/office/powerpoint/2010/main" val="25450520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Making the Diagnosis of DGI Continued</a:t>
            </a:r>
          </a:p>
        </p:txBody>
      </p:sp>
      <p:sp>
        <p:nvSpPr>
          <p:cNvPr id="7" name="Text Placeholder 6"/>
          <p:cNvSpPr>
            <a:spLocks noGrp="1"/>
          </p:cNvSpPr>
          <p:nvPr>
            <p:ph idx="1"/>
          </p:nvPr>
        </p:nvSpPr>
        <p:spPr/>
        <p:txBody>
          <a:bodyPr>
            <a:normAutofit lnSpcReduction="10000"/>
          </a:bodyPr>
          <a:lstStyle/>
          <a:p>
            <a:r>
              <a:rPr lang="en-US" sz="3467" b="1" dirty="0"/>
              <a:t>Specimen collection</a:t>
            </a:r>
          </a:p>
          <a:p>
            <a:endParaRPr lang="en-US" sz="667" dirty="0">
              <a:cs typeface="Arial" pitchFamily="34" charset="0"/>
            </a:endParaRPr>
          </a:p>
          <a:p>
            <a:pPr lvl="1"/>
            <a:r>
              <a:rPr lang="en-US" sz="3200" b="1" dirty="0"/>
              <a:t>Mucosal sites </a:t>
            </a:r>
            <a:r>
              <a:rPr lang="en-US" sz="2400" b="1" dirty="0"/>
              <a:t>(urogenital, pharyngeal, rectal)</a:t>
            </a:r>
          </a:p>
          <a:p>
            <a:pPr marL="1219170" lvl="2" indent="0">
              <a:buNone/>
            </a:pPr>
            <a:endParaRPr lang="en-US" sz="1333" dirty="0"/>
          </a:p>
          <a:p>
            <a:pPr marL="1219170" lvl="2" indent="0">
              <a:buNone/>
            </a:pPr>
            <a:endParaRPr lang="en-US" sz="1333" dirty="0"/>
          </a:p>
          <a:p>
            <a:pPr marL="1219170" lvl="2" indent="0">
              <a:buNone/>
            </a:pPr>
            <a:endParaRPr lang="en-US" sz="1333" dirty="0"/>
          </a:p>
          <a:p>
            <a:pPr marL="1219170" lvl="2" indent="0">
              <a:buNone/>
            </a:pPr>
            <a:endParaRPr lang="en-US" sz="1333" dirty="0"/>
          </a:p>
          <a:p>
            <a:pPr marL="1219170" lvl="2" indent="0">
              <a:buNone/>
            </a:pPr>
            <a:endParaRPr lang="en-US" sz="1333" dirty="0"/>
          </a:p>
          <a:p>
            <a:pPr marL="609585" lvl="1" indent="0">
              <a:buNone/>
            </a:pPr>
            <a:endParaRPr lang="en-US" sz="1067" b="1" dirty="0"/>
          </a:p>
          <a:p>
            <a:pPr marL="609585" lvl="1" indent="0">
              <a:buNone/>
            </a:pPr>
            <a:endParaRPr lang="en-US" sz="533" b="1" dirty="0"/>
          </a:p>
          <a:p>
            <a:pPr marL="609585" lvl="1" indent="0">
              <a:buNone/>
            </a:pPr>
            <a:endParaRPr lang="en-US" sz="533" b="1" dirty="0"/>
          </a:p>
          <a:p>
            <a:pPr marL="609585" lvl="1" indent="0">
              <a:buNone/>
            </a:pPr>
            <a:endParaRPr lang="en-US" sz="533" b="1" dirty="0"/>
          </a:p>
          <a:p>
            <a:pPr lvl="1"/>
            <a:r>
              <a:rPr lang="en-US" sz="3200" b="1" dirty="0"/>
              <a:t>Disseminated sites </a:t>
            </a:r>
            <a:r>
              <a:rPr lang="en-US" sz="2400" b="1" dirty="0"/>
              <a:t>(e.g., skin, synovial fluid, blood, or cerebrospinal fluid)</a:t>
            </a:r>
          </a:p>
          <a:p>
            <a:pPr marL="609585" lvl="1" indent="0">
              <a:buNone/>
            </a:pPr>
            <a:endParaRPr lang="en-US" sz="800" dirty="0"/>
          </a:p>
          <a:p>
            <a:pPr marL="609585" lvl="1" indent="0">
              <a:buNone/>
            </a:pPr>
            <a:endParaRPr lang="en-US" sz="800" dirty="0"/>
          </a:p>
          <a:p>
            <a:pPr marL="609585" lvl="1" indent="0">
              <a:buNone/>
            </a:pPr>
            <a:endParaRPr lang="en-US" sz="800" dirty="0"/>
          </a:p>
          <a:p>
            <a:pPr marL="609585" lvl="1" indent="0">
              <a:buNone/>
            </a:pPr>
            <a:endParaRPr lang="en-US" sz="800" dirty="0"/>
          </a:p>
          <a:p>
            <a:pPr marL="609585" lvl="1" indent="0">
              <a:buNone/>
            </a:pPr>
            <a:endParaRPr lang="en-US" sz="800" dirty="0"/>
          </a:p>
          <a:p>
            <a:pPr marL="609585" lvl="1" indent="0">
              <a:buNone/>
            </a:pPr>
            <a:endParaRPr lang="en-US" sz="800" dirty="0"/>
          </a:p>
          <a:p>
            <a:pPr marL="609585" lvl="1" indent="0">
              <a:buNone/>
            </a:pPr>
            <a:endParaRPr lang="en-US" sz="800" dirty="0"/>
          </a:p>
          <a:p>
            <a:endParaRPr lang="en-US" sz="800" b="1" dirty="0"/>
          </a:p>
          <a:p>
            <a:endParaRPr lang="en-US" sz="3200" b="1" dirty="0">
              <a:cs typeface="Arial" pitchFamily="34" charset="0"/>
            </a:endParaRPr>
          </a:p>
          <a:p>
            <a:pPr lvl="1"/>
            <a:endParaRPr lang="en-US" dirty="0">
              <a:cs typeface="Arial" pitchFamily="34" charset="0"/>
            </a:endParaRPr>
          </a:p>
          <a:p>
            <a:pPr lvl="1"/>
            <a:endParaRPr lang="en-US" dirty="0">
              <a:cs typeface="Arial" pitchFamily="34" charset="0"/>
            </a:endParaRPr>
          </a:p>
          <a:p>
            <a:pPr lvl="1"/>
            <a:endParaRPr lang="en-US" dirty="0">
              <a:cs typeface="Arial" pitchFamily="34" charset="0"/>
            </a:endParaRPr>
          </a:p>
          <a:p>
            <a:endParaRPr lang="en-US" dirty="0">
              <a:cs typeface="Arial" pitchFamily="34" charset="0"/>
            </a:endParaRPr>
          </a:p>
        </p:txBody>
      </p:sp>
      <p:sp>
        <p:nvSpPr>
          <p:cNvPr id="17" name="TextBox 16">
            <a:extLst>
              <a:ext uri="{FF2B5EF4-FFF2-40B4-BE49-F238E27FC236}">
                <a16:creationId xmlns:a16="http://schemas.microsoft.com/office/drawing/2014/main" id="{6FCC2F3E-08C0-4940-A687-FE65D7794AEF}"/>
              </a:ext>
            </a:extLst>
          </p:cNvPr>
          <p:cNvSpPr txBox="1"/>
          <p:nvPr/>
        </p:nvSpPr>
        <p:spPr>
          <a:xfrm>
            <a:off x="2123591" y="3429619"/>
            <a:ext cx="3571220" cy="830997"/>
          </a:xfrm>
          <a:prstGeom prst="rect">
            <a:avLst/>
          </a:prstGeom>
          <a:noFill/>
        </p:spPr>
        <p:txBody>
          <a:bodyPr wrap="square" rtlCol="0">
            <a:spAutoFit/>
          </a:bodyPr>
          <a:lstStyle/>
          <a:p>
            <a:pPr algn="ctr"/>
            <a:r>
              <a:rPr lang="en-US" sz="2400" b="1" dirty="0">
                <a:solidFill>
                  <a:srgbClr val="000000"/>
                </a:solidFill>
                <a:latin typeface="Calibri" panose="020F0502020204030204" pitchFamily="34" charset="0"/>
              </a:rPr>
              <a:t>Nucleic acid amplification testing (NAAT)</a:t>
            </a:r>
          </a:p>
        </p:txBody>
      </p:sp>
      <p:pic>
        <p:nvPicPr>
          <p:cNvPr id="13" name="Picture 12">
            <a:extLst>
              <a:ext uri="{FF2B5EF4-FFF2-40B4-BE49-F238E27FC236}">
                <a16:creationId xmlns:a16="http://schemas.microsoft.com/office/drawing/2014/main" id="{75077322-3A7D-44D6-80E5-1DC72116CCB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4558" y="3226566"/>
            <a:ext cx="1453471" cy="1516339"/>
          </a:xfrm>
          <a:prstGeom prst="rect">
            <a:avLst/>
          </a:prstGeom>
        </p:spPr>
      </p:pic>
      <p:sp>
        <p:nvSpPr>
          <p:cNvPr id="14" name="Plus Sign 13" descr="plus">
            <a:extLst>
              <a:ext uri="{FF2B5EF4-FFF2-40B4-BE49-F238E27FC236}">
                <a16:creationId xmlns:a16="http://schemas.microsoft.com/office/drawing/2014/main" id="{1CB6136F-6856-4766-8C54-604009447E3E}"/>
              </a:ext>
            </a:extLst>
          </p:cNvPr>
          <p:cNvSpPr/>
          <p:nvPr/>
        </p:nvSpPr>
        <p:spPr>
          <a:xfrm>
            <a:off x="7123959" y="3584408"/>
            <a:ext cx="712923" cy="649100"/>
          </a:xfrm>
          <a:prstGeom prst="mathPlus">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extBox 17">
            <a:extLst>
              <a:ext uri="{FF2B5EF4-FFF2-40B4-BE49-F238E27FC236}">
                <a16:creationId xmlns:a16="http://schemas.microsoft.com/office/drawing/2014/main" id="{96044C93-B1AA-4783-9802-9A18069A4217}"/>
              </a:ext>
            </a:extLst>
          </p:cNvPr>
          <p:cNvSpPr txBox="1"/>
          <p:nvPr/>
        </p:nvSpPr>
        <p:spPr>
          <a:xfrm>
            <a:off x="8220715" y="3459903"/>
            <a:ext cx="1453472" cy="461665"/>
          </a:xfrm>
          <a:prstGeom prst="rect">
            <a:avLst/>
          </a:prstGeom>
          <a:noFill/>
        </p:spPr>
        <p:txBody>
          <a:bodyPr wrap="square" rtlCol="0">
            <a:spAutoFit/>
          </a:bodyPr>
          <a:lstStyle/>
          <a:p>
            <a:pPr algn="ctr"/>
            <a:r>
              <a:rPr lang="en-US" sz="2400" b="1" dirty="0">
                <a:solidFill>
                  <a:srgbClr val="000000"/>
                </a:solidFill>
                <a:latin typeface="Calibri" panose="020F0502020204030204" pitchFamily="34" charset="0"/>
              </a:rPr>
              <a:t>Culture</a:t>
            </a:r>
          </a:p>
        </p:txBody>
      </p:sp>
      <p:pic>
        <p:nvPicPr>
          <p:cNvPr id="11" name="Picture 10">
            <a:extLst>
              <a:ext uri="{FF2B5EF4-FFF2-40B4-BE49-F238E27FC236}">
                <a16:creationId xmlns:a16="http://schemas.microsoft.com/office/drawing/2014/main" id="{1FC5C762-729C-4E8D-A7A4-5A4D058814E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135" y="3226567"/>
            <a:ext cx="1308200" cy="1264015"/>
          </a:xfrm>
          <a:prstGeom prst="rect">
            <a:avLst/>
          </a:prstGeom>
        </p:spPr>
      </p:pic>
      <p:sp>
        <p:nvSpPr>
          <p:cNvPr id="19" name="Rectangle 18">
            <a:extLst>
              <a:ext uri="{FF2B5EF4-FFF2-40B4-BE49-F238E27FC236}">
                <a16:creationId xmlns:a16="http://schemas.microsoft.com/office/drawing/2014/main" id="{6F326435-576D-4467-8BE8-0931FC1A445B}"/>
              </a:ext>
              <a:ext uri="{C183D7F6-B498-43B3-948B-1728B52AA6E4}">
                <adec:decorative xmlns:adec="http://schemas.microsoft.com/office/drawing/2017/decorative" val="1"/>
              </a:ext>
            </a:extLst>
          </p:cNvPr>
          <p:cNvSpPr/>
          <p:nvPr/>
        </p:nvSpPr>
        <p:spPr>
          <a:xfrm>
            <a:off x="8057542" y="1907863"/>
            <a:ext cx="3586724" cy="121033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rgbClr val="C00000"/>
              </a:solidFill>
            </a:endParaRPr>
          </a:p>
        </p:txBody>
      </p:sp>
      <p:sp>
        <p:nvSpPr>
          <p:cNvPr id="20" name="TextBox 19">
            <a:extLst>
              <a:ext uri="{FF2B5EF4-FFF2-40B4-BE49-F238E27FC236}">
                <a16:creationId xmlns:a16="http://schemas.microsoft.com/office/drawing/2014/main" id="{69774ABC-285B-4142-90E0-0EF56B93E9AD}"/>
              </a:ext>
            </a:extLst>
          </p:cNvPr>
          <p:cNvSpPr txBox="1"/>
          <p:nvPr/>
        </p:nvSpPr>
        <p:spPr>
          <a:xfrm>
            <a:off x="7550916" y="1958197"/>
            <a:ext cx="4641084" cy="1241237"/>
          </a:xfrm>
          <a:prstGeom prst="rect">
            <a:avLst/>
          </a:prstGeom>
          <a:noFill/>
        </p:spPr>
        <p:txBody>
          <a:bodyPr wrap="square" rtlCol="0">
            <a:spAutoFit/>
          </a:bodyPr>
          <a:lstStyle/>
          <a:p>
            <a:pPr algn="ctr"/>
            <a:r>
              <a:rPr lang="en-US" sz="3733" b="1" dirty="0">
                <a:solidFill>
                  <a:srgbClr val="C00000"/>
                </a:solidFill>
                <a:latin typeface="Calibri" panose="020F0502020204030204" pitchFamily="34" charset="0"/>
                <a:cs typeface="Calibri" panose="020F0502020204030204" pitchFamily="34" charset="0"/>
              </a:rPr>
              <a:t>Usually </a:t>
            </a:r>
          </a:p>
          <a:p>
            <a:pPr algn="ctr"/>
            <a:r>
              <a:rPr lang="en-US" sz="3733" b="1" i="1" dirty="0">
                <a:solidFill>
                  <a:srgbClr val="C00000"/>
                </a:solidFill>
                <a:latin typeface="Calibri" panose="020F0502020204030204" pitchFamily="34" charset="0"/>
                <a:cs typeface="Calibri" panose="020F0502020204030204" pitchFamily="34" charset="0"/>
              </a:rPr>
              <a:t>clinical diagnosis</a:t>
            </a:r>
          </a:p>
        </p:txBody>
      </p:sp>
      <p:sp>
        <p:nvSpPr>
          <p:cNvPr id="16" name="TextBox 15">
            <a:extLst>
              <a:ext uri="{FF2B5EF4-FFF2-40B4-BE49-F238E27FC236}">
                <a16:creationId xmlns:a16="http://schemas.microsoft.com/office/drawing/2014/main" id="{F3980389-F638-4209-9F1E-3369409F79E3}"/>
              </a:ext>
            </a:extLst>
          </p:cNvPr>
          <p:cNvSpPr txBox="1"/>
          <p:nvPr/>
        </p:nvSpPr>
        <p:spPr>
          <a:xfrm>
            <a:off x="2481403" y="5526567"/>
            <a:ext cx="1453472" cy="461665"/>
          </a:xfrm>
          <a:prstGeom prst="rect">
            <a:avLst/>
          </a:prstGeom>
          <a:noFill/>
        </p:spPr>
        <p:txBody>
          <a:bodyPr wrap="square" rtlCol="0">
            <a:spAutoFit/>
          </a:bodyPr>
          <a:lstStyle/>
          <a:p>
            <a:pPr algn="ctr"/>
            <a:r>
              <a:rPr lang="en-US" sz="2400" b="1" dirty="0">
                <a:solidFill>
                  <a:srgbClr val="000000"/>
                </a:solidFill>
                <a:latin typeface="Calibri" panose="020F0502020204030204" pitchFamily="34" charset="0"/>
              </a:rPr>
              <a:t>Culture</a:t>
            </a:r>
          </a:p>
        </p:txBody>
      </p:sp>
      <p:pic>
        <p:nvPicPr>
          <p:cNvPr id="15" name="Picture 14">
            <a:extLst>
              <a:ext uri="{FF2B5EF4-FFF2-40B4-BE49-F238E27FC236}">
                <a16:creationId xmlns:a16="http://schemas.microsoft.com/office/drawing/2014/main" id="{7038CC31-2D60-4A7E-8829-698C0967880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1823" y="5293231"/>
            <a:ext cx="1308200" cy="1264015"/>
          </a:xfrm>
          <a:prstGeom prst="rect">
            <a:avLst/>
          </a:prstGeom>
        </p:spPr>
      </p:pic>
      <p:sp>
        <p:nvSpPr>
          <p:cNvPr id="2" name="Slide Number Placeholder 1">
            <a:extLst>
              <a:ext uri="{FF2B5EF4-FFF2-40B4-BE49-F238E27FC236}">
                <a16:creationId xmlns:a16="http://schemas.microsoft.com/office/drawing/2014/main" id="{A8F45092-E9E3-4E09-81CB-816F7BA10733}"/>
              </a:ext>
            </a:extLst>
          </p:cNvPr>
          <p:cNvSpPr>
            <a:spLocks noGrp="1"/>
          </p:cNvSpPr>
          <p:nvPr>
            <p:ph type="sldNum" sz="quarter" idx="12"/>
          </p:nvPr>
        </p:nvSpPr>
        <p:spPr/>
        <p:txBody>
          <a:bodyPr/>
          <a:lstStyle/>
          <a:p>
            <a:fld id="{658EA1AB-09E6-4EFD-AE90-E54DEC6ABE74}" type="slidenum">
              <a:rPr lang="en-US" smtClean="0"/>
              <a:t>39</a:t>
            </a:fld>
            <a:endParaRPr lang="en-US"/>
          </a:p>
        </p:txBody>
      </p:sp>
    </p:spTree>
    <p:extLst>
      <p:ext uri="{BB962C8B-B14F-4D97-AF65-F5344CB8AC3E}">
        <p14:creationId xmlns:p14="http://schemas.microsoft.com/office/powerpoint/2010/main" val="3012178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9" name="Content Placeholder 2">
            <a:extLst>
              <a:ext uri="{FF2B5EF4-FFF2-40B4-BE49-F238E27FC236}">
                <a16:creationId xmlns:a16="http://schemas.microsoft.com/office/drawing/2014/main" id="{5BFD5D02-445A-42D6-AC6C-15A57564FBD8}"/>
              </a:ext>
            </a:extLst>
          </p:cNvPr>
          <p:cNvSpPr>
            <a:spLocks noGrp="1"/>
          </p:cNvSpPr>
          <p:nvPr>
            <p:ph idx="1"/>
          </p:nvPr>
        </p:nvSpPr>
        <p:spPr>
          <a:xfrm>
            <a:off x="1000126" y="1417640"/>
            <a:ext cx="9296648" cy="4549864"/>
          </a:xfrm>
        </p:spPr>
        <p:txBody>
          <a:bodyPr>
            <a:normAutofit lnSpcReduction="10000"/>
          </a:bodyPr>
          <a:lstStyle/>
          <a:p>
            <a:pPr marL="85584" indent="0">
              <a:buNone/>
            </a:pPr>
            <a:r>
              <a:rPr lang="en-US" sz="1800" i="1" dirty="0"/>
              <a:t>“This presentation is supported by the Health Resources and Services Administration (HRSA) of the U.S. Department of Health and Human Services (HHS) as part of an award totaling $3,278,366. The contents are those of the author(s) and do not necessarily represent the official views of, nor an endorsement, by HRSA, HHS or the U.S. Government.”</a:t>
            </a:r>
          </a:p>
          <a:p>
            <a:pPr marL="85584" indent="0">
              <a:buNone/>
            </a:pPr>
            <a:endParaRPr lang="en-US" sz="1800" dirty="0"/>
          </a:p>
          <a:p>
            <a:pPr marL="85584" indent="0">
              <a:buNone/>
            </a:pPr>
            <a:endParaRPr lang="en-US" sz="1800" i="1" dirty="0"/>
          </a:p>
          <a:p>
            <a:pPr marL="85584" indent="0">
              <a:buNone/>
            </a:pPr>
            <a:r>
              <a:rPr lang="en-US" sz="1800" i="1" dirty="0"/>
              <a:t>The views and opinions expressed in this presentation are not necessarily those of the Pacific AIDS Education and Training Centers (PAETC), the Regents of the University of California or its San Francisco campus (UCSF or collectively, University) nor of our funder the Health Resources and Services Administration (HRSA).  Neither PAETC, University, HRSA nor any of their officers, board members, agents, employees, students or volunteers make any warranty, express or implied, including the warranties of merchantability and fitness for a particular purpose; nor assume any legal liability or responsibility for the accuracy, completeness or usefulness of information [,apparatus, product] or process assessed or described; nor represent that its use would not infringe privately owned rights. </a:t>
            </a:r>
            <a:endParaRPr lang="en-US" sz="1800" dirty="0"/>
          </a:p>
          <a:p>
            <a:pPr marL="85584" indent="0">
              <a:buNone/>
            </a:pPr>
            <a:endParaRPr lang="en-US" dirty="0"/>
          </a:p>
        </p:txBody>
      </p:sp>
      <p:sp>
        <p:nvSpPr>
          <p:cNvPr id="4" name="Slide Number Placeholder 3">
            <a:extLst>
              <a:ext uri="{FF2B5EF4-FFF2-40B4-BE49-F238E27FC236}">
                <a16:creationId xmlns:a16="http://schemas.microsoft.com/office/drawing/2014/main" id="{B24E661A-A10D-4717-9832-3D82BD4103D3}"/>
              </a:ext>
            </a:extLst>
          </p:cNvPr>
          <p:cNvSpPr>
            <a:spLocks noGrp="1"/>
          </p:cNvSpPr>
          <p:nvPr>
            <p:ph type="sldNum" sz="quarter" idx="12"/>
          </p:nvPr>
        </p:nvSpPr>
        <p:spPr>
          <a:xfrm>
            <a:off x="10055788" y="6305882"/>
            <a:ext cx="548640" cy="396240"/>
          </a:xfrm>
        </p:spPr>
        <p:txBody>
          <a:bodyPr/>
          <a:lstStyle/>
          <a:p>
            <a:pPr defTabSz="456449"/>
            <a:fld id="{1D2EA5EF-C699-AF4C-BA42-C0A1CAAB713C}" type="slidenum">
              <a:rPr lang="en-US">
                <a:solidFill>
                  <a:srgbClr val="FFFFFF"/>
                </a:solidFill>
                <a:latin typeface="Arial"/>
              </a:rPr>
              <a:pPr defTabSz="456449"/>
              <a:t>4</a:t>
            </a:fld>
            <a:endParaRPr lang="en-US">
              <a:solidFill>
                <a:srgbClr val="FFFFFF"/>
              </a:solidFill>
              <a:latin typeface="Arial"/>
            </a:endParaRPr>
          </a:p>
        </p:txBody>
      </p:sp>
    </p:spTree>
    <p:extLst>
      <p:ext uri="{BB962C8B-B14F-4D97-AF65-F5344CB8AC3E}">
        <p14:creationId xmlns:p14="http://schemas.microsoft.com/office/powerpoint/2010/main" val="5974581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DGI Management and Treatment</a:t>
            </a:r>
          </a:p>
        </p:txBody>
      </p:sp>
      <p:sp>
        <p:nvSpPr>
          <p:cNvPr id="5" name="Pentagon 11">
            <a:extLst>
              <a:ext uri="{FF2B5EF4-FFF2-40B4-BE49-F238E27FC236}">
                <a16:creationId xmlns:a16="http://schemas.microsoft.com/office/drawing/2014/main" id="{3F674421-C4AC-4FBC-86E7-2C6C7AEB62CA}"/>
              </a:ext>
              <a:ext uri="{C183D7F6-B498-43B3-948B-1728B52AA6E4}">
                <adec:decorative xmlns:adec="http://schemas.microsoft.com/office/drawing/2017/decorative" val="1"/>
              </a:ext>
            </a:extLst>
          </p:cNvPr>
          <p:cNvSpPr/>
          <p:nvPr/>
        </p:nvSpPr>
        <p:spPr>
          <a:xfrm>
            <a:off x="1021190" y="1954169"/>
            <a:ext cx="5936975" cy="1157904"/>
          </a:xfrm>
          <a:prstGeom prst="homePlate">
            <a:avLst/>
          </a:prstGeom>
          <a:solidFill>
            <a:srgbClr val="00788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xtBox 7">
            <a:extLst>
              <a:ext uri="{FF2B5EF4-FFF2-40B4-BE49-F238E27FC236}">
                <a16:creationId xmlns:a16="http://schemas.microsoft.com/office/drawing/2014/main" id="{7D1BC4E7-D8B1-461D-8BE3-8880026C2267}"/>
              </a:ext>
            </a:extLst>
          </p:cNvPr>
          <p:cNvSpPr txBox="1"/>
          <p:nvPr/>
        </p:nvSpPr>
        <p:spPr>
          <a:xfrm>
            <a:off x="1146875" y="1979123"/>
            <a:ext cx="5197099" cy="1077218"/>
          </a:xfrm>
          <a:prstGeom prst="rect">
            <a:avLst/>
          </a:prstGeom>
          <a:noFill/>
          <a:ln>
            <a:noFill/>
          </a:ln>
        </p:spPr>
        <p:txBody>
          <a:bodyPr wrap="square" rtlCol="0">
            <a:spAutoFit/>
          </a:bodyPr>
          <a:lstStyle/>
          <a:p>
            <a:pPr algn="ctr"/>
            <a:r>
              <a:rPr lang="en-US" sz="3200" b="1" dirty="0">
                <a:solidFill>
                  <a:schemeClr val="bg2"/>
                </a:solidFill>
                <a:latin typeface="Calibri" panose="020F0502020204030204" pitchFamily="34" charset="0"/>
              </a:rPr>
              <a:t>Consult CDC STD Treatment Guidelines</a:t>
            </a:r>
          </a:p>
        </p:txBody>
      </p:sp>
      <p:sp>
        <p:nvSpPr>
          <p:cNvPr id="7" name="Text Placeholder 6"/>
          <p:cNvSpPr>
            <a:spLocks noGrp="1"/>
          </p:cNvSpPr>
          <p:nvPr>
            <p:ph type="body" sz="quarter" idx="10"/>
          </p:nvPr>
        </p:nvSpPr>
        <p:spPr>
          <a:xfrm>
            <a:off x="554852" y="3344608"/>
            <a:ext cx="6381145" cy="3289872"/>
          </a:xfrm>
        </p:spPr>
        <p:txBody>
          <a:bodyPr>
            <a:normAutofit/>
          </a:bodyPr>
          <a:lstStyle/>
          <a:p>
            <a:r>
              <a:rPr lang="en-US" sz="2933" b="1" dirty="0"/>
              <a:t>Hospitalization and consultation with Infectious Disease specialist</a:t>
            </a:r>
            <a:endParaRPr lang="en-US" sz="800" b="1" dirty="0"/>
          </a:p>
          <a:p>
            <a:r>
              <a:rPr lang="en-US" sz="2933" b="1" dirty="0"/>
              <a:t>Antimicrobial treatment per CDC STD Treatment Guidelines</a:t>
            </a:r>
            <a:endParaRPr lang="en-US" sz="800" b="1" dirty="0">
              <a:solidFill>
                <a:srgbClr val="5F5F5F"/>
              </a:solidFill>
            </a:endParaRPr>
          </a:p>
          <a:p>
            <a:r>
              <a:rPr lang="en-US" sz="2933" b="1" dirty="0">
                <a:solidFill>
                  <a:srgbClr val="5F5F5F"/>
                </a:solidFill>
              </a:rPr>
              <a:t>Antimicrobial susceptibility testing (AST) on </a:t>
            </a:r>
            <a:r>
              <a:rPr lang="en-US" sz="2933" b="1" u="sng" dirty="0">
                <a:solidFill>
                  <a:srgbClr val="5F5F5F"/>
                </a:solidFill>
              </a:rPr>
              <a:t>ALL</a:t>
            </a:r>
            <a:r>
              <a:rPr lang="en-US" sz="2933" b="1" dirty="0">
                <a:solidFill>
                  <a:srgbClr val="5F5F5F"/>
                </a:solidFill>
              </a:rPr>
              <a:t> isolates</a:t>
            </a:r>
          </a:p>
          <a:p>
            <a:endParaRPr lang="en-US" dirty="0">
              <a:cs typeface="Arial" pitchFamily="34" charset="0"/>
            </a:endParaRPr>
          </a:p>
          <a:p>
            <a:pPr lvl="1"/>
            <a:endParaRPr lang="en-US" dirty="0">
              <a:cs typeface="Arial" pitchFamily="34" charset="0"/>
            </a:endParaRPr>
          </a:p>
          <a:p>
            <a:endParaRPr lang="en-US" dirty="0">
              <a:cs typeface="Arial" pitchFamily="34" charset="0"/>
            </a:endParaRPr>
          </a:p>
        </p:txBody>
      </p:sp>
      <p:pic>
        <p:nvPicPr>
          <p:cNvPr id="9" name="Picture 8" descr="screenshot of the cover of the CDC MMWR sexually transmitted diseases treatment guidelines for 2015">
            <a:extLst>
              <a:ext uri="{FF2B5EF4-FFF2-40B4-BE49-F238E27FC236}">
                <a16:creationId xmlns:a16="http://schemas.microsoft.com/office/drawing/2014/main" id="{C94F3F1F-F020-434E-B50C-16A04A9355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671" y="1162045"/>
            <a:ext cx="3847159" cy="4914393"/>
          </a:xfrm>
          <a:prstGeom prst="rect">
            <a:avLst/>
          </a:prstGeom>
          <a:effectLst>
            <a:outerShdw blurRad="50800" dist="38100" dir="8100000" algn="tr" rotWithShape="0">
              <a:prstClr val="black">
                <a:alpha val="40000"/>
              </a:prstClr>
            </a:outerShdw>
          </a:effectLst>
        </p:spPr>
      </p:pic>
      <p:pic>
        <p:nvPicPr>
          <p:cNvPr id="10" name="Picture 9" descr="Mobile CDC STD treatment guidelines">
            <a:extLst>
              <a:ext uri="{FF2B5EF4-FFF2-40B4-BE49-F238E27FC236}">
                <a16:creationId xmlns:a16="http://schemas.microsoft.com/office/drawing/2014/main" id="{0262B984-8485-4DE8-B80C-F9FDA928A36F}"/>
              </a:ext>
            </a:extLst>
          </p:cNvPr>
          <p:cNvPicPr>
            <a:picLocks noChangeAspect="1"/>
          </p:cNvPicPr>
          <p:nvPr/>
        </p:nvPicPr>
        <p:blipFill>
          <a:blip r:embed="rId4"/>
          <a:stretch>
            <a:fillRect/>
          </a:stretch>
        </p:blipFill>
        <p:spPr>
          <a:xfrm>
            <a:off x="7350064" y="3988072"/>
            <a:ext cx="1784197" cy="2869929"/>
          </a:xfrm>
          <a:prstGeom prst="rect">
            <a:avLst/>
          </a:prstGeom>
          <a:effectLst>
            <a:outerShdw blurRad="50800" dist="38100" dir="8100000" algn="tr" rotWithShape="0">
              <a:prstClr val="black">
                <a:alpha val="40000"/>
              </a:prstClr>
            </a:outerShdw>
          </a:effectLst>
        </p:spPr>
      </p:pic>
      <p:sp>
        <p:nvSpPr>
          <p:cNvPr id="11" name="TextBox 10">
            <a:extLst>
              <a:ext uri="{FF2B5EF4-FFF2-40B4-BE49-F238E27FC236}">
                <a16:creationId xmlns:a16="http://schemas.microsoft.com/office/drawing/2014/main" id="{14205FF6-7B65-4A54-BC1D-BAB206CD2236}"/>
              </a:ext>
            </a:extLst>
          </p:cNvPr>
          <p:cNvSpPr txBox="1"/>
          <p:nvPr/>
        </p:nvSpPr>
        <p:spPr>
          <a:xfrm>
            <a:off x="8955425" y="6076438"/>
            <a:ext cx="2663019" cy="338554"/>
          </a:xfrm>
          <a:prstGeom prst="rect">
            <a:avLst/>
          </a:prstGeom>
          <a:noFill/>
        </p:spPr>
        <p:txBody>
          <a:bodyPr wrap="square" rtlCol="0">
            <a:spAutoFit/>
          </a:bodyPr>
          <a:lstStyle/>
          <a:p>
            <a:pPr algn="ctr"/>
            <a:r>
              <a:rPr lang="en-US" sz="1600" dirty="0">
                <a:latin typeface="Calibri" panose="020F0502020204030204" pitchFamily="34" charset="0"/>
                <a:hlinkClick r:id="rId5">
                  <a:extLst>
                    <a:ext uri="{A12FA001-AC4F-418D-AE19-62706E023703}">
                      <ahyp:hlinkClr xmlns:ahyp="http://schemas.microsoft.com/office/drawing/2018/hyperlinkcolor" val="tx"/>
                    </a:ext>
                  </a:extLst>
                </a:hlinkClick>
              </a:rPr>
              <a:t>Link to CDC's STD Website</a:t>
            </a:r>
            <a:r>
              <a:rPr lang="en-US" sz="1600" dirty="0">
                <a:latin typeface="Calibri" panose="020F0502020204030204" pitchFamily="34" charset="0"/>
              </a:rPr>
              <a:t> </a:t>
            </a:r>
          </a:p>
        </p:txBody>
      </p:sp>
    </p:spTree>
    <p:extLst>
      <p:ext uri="{BB962C8B-B14F-4D97-AF65-F5344CB8AC3E}">
        <p14:creationId xmlns:p14="http://schemas.microsoft.com/office/powerpoint/2010/main" val="1970875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DGI Management and Treatment Continued</a:t>
            </a:r>
          </a:p>
        </p:txBody>
      </p:sp>
      <p:sp>
        <p:nvSpPr>
          <p:cNvPr id="5" name="Pentagon 11">
            <a:extLst>
              <a:ext uri="{FF2B5EF4-FFF2-40B4-BE49-F238E27FC236}">
                <a16:creationId xmlns:a16="http://schemas.microsoft.com/office/drawing/2014/main" id="{3F674421-C4AC-4FBC-86E7-2C6C7AEB62CA}"/>
              </a:ext>
              <a:ext uri="{C183D7F6-B498-43B3-948B-1728B52AA6E4}">
                <adec:decorative xmlns:adec="http://schemas.microsoft.com/office/drawing/2017/decorative" val="1"/>
              </a:ext>
            </a:extLst>
          </p:cNvPr>
          <p:cNvSpPr/>
          <p:nvPr/>
        </p:nvSpPr>
        <p:spPr>
          <a:xfrm>
            <a:off x="1021190" y="1954169"/>
            <a:ext cx="5936975" cy="1157904"/>
          </a:xfrm>
          <a:prstGeom prst="homePlate">
            <a:avLst/>
          </a:prstGeom>
          <a:solidFill>
            <a:srgbClr val="00788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xtBox 7">
            <a:extLst>
              <a:ext uri="{FF2B5EF4-FFF2-40B4-BE49-F238E27FC236}">
                <a16:creationId xmlns:a16="http://schemas.microsoft.com/office/drawing/2014/main" id="{7D1BC4E7-D8B1-461D-8BE3-8880026C2267}"/>
              </a:ext>
            </a:extLst>
          </p:cNvPr>
          <p:cNvSpPr txBox="1"/>
          <p:nvPr/>
        </p:nvSpPr>
        <p:spPr>
          <a:xfrm>
            <a:off x="1146875" y="1979123"/>
            <a:ext cx="5197099" cy="1077218"/>
          </a:xfrm>
          <a:prstGeom prst="rect">
            <a:avLst/>
          </a:prstGeom>
          <a:noFill/>
          <a:ln>
            <a:noFill/>
          </a:ln>
        </p:spPr>
        <p:txBody>
          <a:bodyPr wrap="square" rtlCol="0">
            <a:spAutoFit/>
          </a:bodyPr>
          <a:lstStyle/>
          <a:p>
            <a:pPr algn="ctr"/>
            <a:r>
              <a:rPr lang="en-US" sz="3200" b="1" dirty="0">
                <a:solidFill>
                  <a:schemeClr val="bg2"/>
                </a:solidFill>
                <a:latin typeface="Calibri" panose="020F0502020204030204" pitchFamily="34" charset="0"/>
              </a:rPr>
              <a:t>Consult CDC STD Treatment Guidelines</a:t>
            </a:r>
          </a:p>
        </p:txBody>
      </p:sp>
      <p:sp>
        <p:nvSpPr>
          <p:cNvPr id="7" name="Text Placeholder 6"/>
          <p:cNvSpPr>
            <a:spLocks noGrp="1"/>
          </p:cNvSpPr>
          <p:nvPr>
            <p:ph type="body" sz="quarter" idx="10"/>
          </p:nvPr>
        </p:nvSpPr>
        <p:spPr>
          <a:xfrm>
            <a:off x="554852" y="3344608"/>
            <a:ext cx="6381145" cy="3289872"/>
          </a:xfrm>
        </p:spPr>
        <p:txBody>
          <a:bodyPr>
            <a:normAutofit/>
          </a:bodyPr>
          <a:lstStyle/>
          <a:p>
            <a:r>
              <a:rPr lang="en-US" sz="2933" b="1" dirty="0"/>
              <a:t>Hospitalization and consultation with Infectious Disease specialist</a:t>
            </a:r>
            <a:endParaRPr lang="en-US" sz="800" b="1" dirty="0"/>
          </a:p>
          <a:p>
            <a:r>
              <a:rPr lang="en-US" sz="2933" b="1" dirty="0"/>
              <a:t>Antimicrobial treatment per CDC STD Treatment Guidelines</a:t>
            </a:r>
            <a:endParaRPr lang="en-US" sz="800" b="1" dirty="0">
              <a:solidFill>
                <a:srgbClr val="5F5F5F"/>
              </a:solidFill>
            </a:endParaRPr>
          </a:p>
          <a:p>
            <a:r>
              <a:rPr lang="en-US" sz="2933" b="1" dirty="0">
                <a:solidFill>
                  <a:srgbClr val="5F5F5F"/>
                </a:solidFill>
              </a:rPr>
              <a:t>Antimicrobial susceptibility testing (AST) on </a:t>
            </a:r>
            <a:r>
              <a:rPr lang="en-US" sz="2933" b="1" u="sng" dirty="0">
                <a:solidFill>
                  <a:srgbClr val="5F5F5F"/>
                </a:solidFill>
              </a:rPr>
              <a:t>ALL</a:t>
            </a:r>
            <a:r>
              <a:rPr lang="en-US" sz="2933" b="1" dirty="0">
                <a:solidFill>
                  <a:srgbClr val="5F5F5F"/>
                </a:solidFill>
              </a:rPr>
              <a:t> isolates</a:t>
            </a:r>
          </a:p>
          <a:p>
            <a:endParaRPr lang="en-US" dirty="0">
              <a:cs typeface="Arial" pitchFamily="34" charset="0"/>
            </a:endParaRPr>
          </a:p>
          <a:p>
            <a:pPr lvl="1"/>
            <a:endParaRPr lang="en-US" dirty="0">
              <a:cs typeface="Arial" pitchFamily="34" charset="0"/>
            </a:endParaRPr>
          </a:p>
          <a:p>
            <a:endParaRPr lang="en-US" dirty="0">
              <a:cs typeface="Arial" pitchFamily="34" charset="0"/>
            </a:endParaRPr>
          </a:p>
        </p:txBody>
      </p:sp>
      <p:pic>
        <p:nvPicPr>
          <p:cNvPr id="9" name="Picture 8">
            <a:extLst>
              <a:ext uri="{FF2B5EF4-FFF2-40B4-BE49-F238E27FC236}">
                <a16:creationId xmlns:a16="http://schemas.microsoft.com/office/drawing/2014/main" id="{C94F3F1F-F020-434E-B50C-16A04A93551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671" y="1162045"/>
            <a:ext cx="3847159" cy="4914393"/>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0262B984-8485-4DE8-B80C-F9FDA928A36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350064" y="3988072"/>
            <a:ext cx="1784197" cy="2869929"/>
          </a:xfrm>
          <a:prstGeom prst="rect">
            <a:avLst/>
          </a:prstGeom>
          <a:effectLst>
            <a:outerShdw blurRad="50800" dist="38100" dir="8100000" algn="tr" rotWithShape="0">
              <a:prstClr val="black">
                <a:alpha val="40000"/>
              </a:prstClr>
            </a:outerShdw>
          </a:effectLst>
        </p:spPr>
      </p:pic>
      <p:sp>
        <p:nvSpPr>
          <p:cNvPr id="12" name="Rectangle 11">
            <a:extLst>
              <a:ext uri="{FF2B5EF4-FFF2-40B4-BE49-F238E27FC236}">
                <a16:creationId xmlns:a16="http://schemas.microsoft.com/office/drawing/2014/main" id="{EED8EFBB-9668-40DE-8D96-DF98FD378297}"/>
              </a:ext>
            </a:extLst>
          </p:cNvPr>
          <p:cNvSpPr/>
          <p:nvPr/>
        </p:nvSpPr>
        <p:spPr>
          <a:xfrm>
            <a:off x="7350064" y="2305045"/>
            <a:ext cx="4680976" cy="1336607"/>
          </a:xfrm>
          <a:prstGeom prst="rect">
            <a:avLst/>
          </a:prstGeom>
          <a:solidFill>
            <a:schemeClr val="bg2"/>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33" b="1" dirty="0">
                <a:solidFill>
                  <a:srgbClr val="C00000"/>
                </a:solidFill>
                <a:latin typeface="Calibri" panose="020F0502020204030204" pitchFamily="34" charset="0"/>
                <a:cs typeface="Calibri" panose="020F0502020204030204" pitchFamily="34" charset="0"/>
              </a:rPr>
              <a:t>2021 CDC STD Treatment Guidelines Coming Soon…</a:t>
            </a:r>
          </a:p>
        </p:txBody>
      </p:sp>
      <p:sp>
        <p:nvSpPr>
          <p:cNvPr id="11" name="TextBox 10">
            <a:extLst>
              <a:ext uri="{FF2B5EF4-FFF2-40B4-BE49-F238E27FC236}">
                <a16:creationId xmlns:a16="http://schemas.microsoft.com/office/drawing/2014/main" id="{14205FF6-7B65-4A54-BC1D-BAB206CD2236}"/>
              </a:ext>
            </a:extLst>
          </p:cNvPr>
          <p:cNvSpPr txBox="1"/>
          <p:nvPr/>
        </p:nvSpPr>
        <p:spPr>
          <a:xfrm>
            <a:off x="8919381" y="6076438"/>
            <a:ext cx="2663019" cy="338554"/>
          </a:xfrm>
          <a:prstGeom prst="rect">
            <a:avLst/>
          </a:prstGeom>
          <a:noFill/>
        </p:spPr>
        <p:txBody>
          <a:bodyPr wrap="square" rtlCol="0">
            <a:spAutoFit/>
          </a:bodyPr>
          <a:lstStyle/>
          <a:p>
            <a:pPr algn="ctr"/>
            <a:r>
              <a:rPr lang="en-US" sz="1600" dirty="0">
                <a:latin typeface="Calibri" panose="020F0502020204030204" pitchFamily="34" charset="0"/>
                <a:hlinkClick r:id="rId5">
                  <a:extLst>
                    <a:ext uri="{A12FA001-AC4F-418D-AE19-62706E023703}">
                      <ahyp:hlinkClr xmlns:ahyp="http://schemas.microsoft.com/office/drawing/2018/hyperlinkcolor" val="tx"/>
                    </a:ext>
                  </a:extLst>
                </a:hlinkClick>
              </a:rPr>
              <a:t>Link to CDC's STD Website</a:t>
            </a:r>
            <a:endParaRPr lang="en-US" sz="1600" dirty="0">
              <a:latin typeface="Calibri" panose="020F0502020204030204" pitchFamily="34" charset="0"/>
            </a:endParaRPr>
          </a:p>
        </p:txBody>
      </p:sp>
    </p:spTree>
    <p:extLst>
      <p:ext uri="{BB962C8B-B14F-4D97-AF65-F5344CB8AC3E}">
        <p14:creationId xmlns:p14="http://schemas.microsoft.com/office/powerpoint/2010/main" val="1206033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dirty="0">
                <a:solidFill>
                  <a:schemeClr val="bg1"/>
                </a:solidFill>
                <a:latin typeface="Calibri" panose="020F0502020204030204" pitchFamily="34" charset="0"/>
              </a:rPr>
              <a:t>DGI Treatment</a:t>
            </a:r>
            <a:endParaRPr lang="en-US" sz="60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717601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ADD76-475B-40CC-8B1D-6038E8BF1199}"/>
              </a:ext>
            </a:extLst>
          </p:cNvPr>
          <p:cNvSpPr>
            <a:spLocks noGrp="1"/>
          </p:cNvSpPr>
          <p:nvPr>
            <p:ph type="title"/>
          </p:nvPr>
        </p:nvSpPr>
        <p:spPr/>
        <p:txBody>
          <a:bodyPr>
            <a:normAutofit/>
          </a:bodyPr>
          <a:lstStyle/>
          <a:p>
            <a:r>
              <a:rPr lang="en-US" dirty="0"/>
              <a:t>Case 2 : Treatment of DGI</a:t>
            </a:r>
          </a:p>
        </p:txBody>
      </p:sp>
      <p:sp>
        <p:nvSpPr>
          <p:cNvPr id="3" name="Content Placeholder 2">
            <a:extLst>
              <a:ext uri="{FF2B5EF4-FFF2-40B4-BE49-F238E27FC236}">
                <a16:creationId xmlns:a16="http://schemas.microsoft.com/office/drawing/2014/main" id="{285EE53D-8A94-4640-8B9F-D9EF417E20AB}"/>
              </a:ext>
            </a:extLst>
          </p:cNvPr>
          <p:cNvSpPr>
            <a:spLocks noGrp="1"/>
          </p:cNvSpPr>
          <p:nvPr>
            <p:ph idx="1"/>
          </p:nvPr>
        </p:nvSpPr>
        <p:spPr/>
        <p:txBody>
          <a:bodyPr>
            <a:normAutofit/>
          </a:bodyPr>
          <a:lstStyle/>
          <a:p>
            <a:r>
              <a:rPr lang="en-US" sz="2800" dirty="0"/>
              <a:t>What is the recommended treatment regimen for DGI arthritis and arthritis-dermatitis syndrome? </a:t>
            </a:r>
          </a:p>
          <a:p>
            <a:pPr marL="324000" lvl="1" indent="0">
              <a:buNone/>
            </a:pPr>
            <a:r>
              <a:rPr lang="en-US" sz="2400" dirty="0"/>
              <a:t>A. Ceftriaxone 250mg IM/IV q24h + Azithromycin 1g PO</a:t>
            </a:r>
          </a:p>
          <a:p>
            <a:pPr marL="324000" lvl="1" indent="0">
              <a:buNone/>
            </a:pPr>
            <a:r>
              <a:rPr lang="en-US" sz="2400" dirty="0"/>
              <a:t>B. Ceftriaxone 500mg IM/IV q24h</a:t>
            </a:r>
          </a:p>
          <a:p>
            <a:pPr marL="324000" lvl="1" indent="0">
              <a:buNone/>
            </a:pPr>
            <a:r>
              <a:rPr lang="en-US" sz="2400" dirty="0"/>
              <a:t>C. Ceftriaxone 1g IM/IV q24h + Azithromycin 1g PO</a:t>
            </a:r>
          </a:p>
          <a:p>
            <a:pPr marL="324000" lvl="1" indent="0">
              <a:buNone/>
            </a:pPr>
            <a:r>
              <a:rPr lang="en-US" sz="2400" dirty="0"/>
              <a:t>D. Ceftriaxone 1g IM/IV q24h</a:t>
            </a:r>
          </a:p>
          <a:p>
            <a:pPr marL="324000" lvl="1" indent="0">
              <a:buNone/>
            </a:pPr>
            <a:r>
              <a:rPr lang="en-US" sz="2400" dirty="0"/>
              <a:t>E. Ceftriaxone 1-2g IV q12-24h + Azithromycin 1g PO</a:t>
            </a:r>
          </a:p>
        </p:txBody>
      </p:sp>
      <p:sp>
        <p:nvSpPr>
          <p:cNvPr id="4" name="Slide Number Placeholder 3">
            <a:extLst>
              <a:ext uri="{FF2B5EF4-FFF2-40B4-BE49-F238E27FC236}">
                <a16:creationId xmlns:a16="http://schemas.microsoft.com/office/drawing/2014/main" id="{1B65F4CF-92F2-4ABB-8E46-297050168D56}"/>
              </a:ext>
            </a:extLst>
          </p:cNvPr>
          <p:cNvSpPr>
            <a:spLocks noGrp="1"/>
          </p:cNvSpPr>
          <p:nvPr>
            <p:ph type="sldNum" sz="quarter" idx="12"/>
          </p:nvPr>
        </p:nvSpPr>
        <p:spPr/>
        <p:txBody>
          <a:bodyPr/>
          <a:lstStyle/>
          <a:p>
            <a:fld id="{658EA1AB-09E6-4EFD-AE90-E54DEC6ABE74}" type="slidenum">
              <a:rPr lang="en-US" smtClean="0"/>
              <a:t>43</a:t>
            </a:fld>
            <a:endParaRPr lang="en-US"/>
          </a:p>
        </p:txBody>
      </p:sp>
    </p:spTree>
    <p:extLst>
      <p:ext uri="{BB962C8B-B14F-4D97-AF65-F5344CB8AC3E}">
        <p14:creationId xmlns:p14="http://schemas.microsoft.com/office/powerpoint/2010/main" val="437124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ADD76-475B-40CC-8B1D-6038E8BF1199}"/>
              </a:ext>
            </a:extLst>
          </p:cNvPr>
          <p:cNvSpPr>
            <a:spLocks noGrp="1"/>
          </p:cNvSpPr>
          <p:nvPr>
            <p:ph type="title"/>
          </p:nvPr>
        </p:nvSpPr>
        <p:spPr/>
        <p:txBody>
          <a:bodyPr>
            <a:normAutofit/>
          </a:bodyPr>
          <a:lstStyle/>
          <a:p>
            <a:r>
              <a:rPr lang="en-US" dirty="0"/>
              <a:t>Case 2 continued: Treatment of DGI</a:t>
            </a:r>
          </a:p>
        </p:txBody>
      </p:sp>
      <p:sp>
        <p:nvSpPr>
          <p:cNvPr id="3" name="Content Placeholder 2">
            <a:extLst>
              <a:ext uri="{FF2B5EF4-FFF2-40B4-BE49-F238E27FC236}">
                <a16:creationId xmlns:a16="http://schemas.microsoft.com/office/drawing/2014/main" id="{285EE53D-8A94-4640-8B9F-D9EF417E20AB}"/>
              </a:ext>
            </a:extLst>
          </p:cNvPr>
          <p:cNvSpPr>
            <a:spLocks noGrp="1"/>
          </p:cNvSpPr>
          <p:nvPr>
            <p:ph idx="1"/>
          </p:nvPr>
        </p:nvSpPr>
        <p:spPr/>
        <p:txBody>
          <a:bodyPr>
            <a:normAutofit/>
          </a:bodyPr>
          <a:lstStyle/>
          <a:p>
            <a:r>
              <a:rPr lang="en-US" sz="2800" dirty="0"/>
              <a:t>What is the recommended treatment regimen for DGI arthritis and arthritis-dermatitis syndrome? </a:t>
            </a:r>
          </a:p>
          <a:p>
            <a:pPr marL="324000" lvl="1" indent="0">
              <a:buNone/>
            </a:pPr>
            <a:r>
              <a:rPr lang="en-US" sz="2400" dirty="0"/>
              <a:t>A. Ceftriaxone 250mg IM/IV q24h + Azithromycin 1g PO</a:t>
            </a:r>
          </a:p>
          <a:p>
            <a:pPr marL="324000" lvl="1" indent="0">
              <a:buNone/>
            </a:pPr>
            <a:r>
              <a:rPr lang="en-US" sz="2400" dirty="0"/>
              <a:t>B. Ceftriaxone 500mg IM/IV q24h</a:t>
            </a:r>
          </a:p>
          <a:p>
            <a:pPr marL="324000" lvl="1" indent="0">
              <a:buNone/>
            </a:pPr>
            <a:r>
              <a:rPr lang="en-US" sz="2400" dirty="0">
                <a:solidFill>
                  <a:srgbClr val="00B050"/>
                </a:solidFill>
              </a:rPr>
              <a:t>C. Ceftriaxone 1g IM/IV q24h + Azithromycin 1g PO</a:t>
            </a:r>
          </a:p>
          <a:p>
            <a:pPr marL="324000" lvl="1" indent="0">
              <a:buNone/>
            </a:pPr>
            <a:r>
              <a:rPr lang="en-US" sz="2400" dirty="0"/>
              <a:t>D. Ceftriaxone 1g IM/IV q24h</a:t>
            </a:r>
          </a:p>
          <a:p>
            <a:pPr marL="324000" lvl="1" indent="0">
              <a:buNone/>
            </a:pPr>
            <a:r>
              <a:rPr lang="en-US" sz="2400" dirty="0"/>
              <a:t>E. Ceftriaxone 1-2g IV q12-24h + Azithromycin 1g PO</a:t>
            </a:r>
          </a:p>
        </p:txBody>
      </p:sp>
      <p:sp>
        <p:nvSpPr>
          <p:cNvPr id="4" name="Slide Number Placeholder 3">
            <a:extLst>
              <a:ext uri="{FF2B5EF4-FFF2-40B4-BE49-F238E27FC236}">
                <a16:creationId xmlns:a16="http://schemas.microsoft.com/office/drawing/2014/main" id="{E9716CFE-AAE3-4D30-8176-62A405BDE565}"/>
              </a:ext>
            </a:extLst>
          </p:cNvPr>
          <p:cNvSpPr>
            <a:spLocks noGrp="1"/>
          </p:cNvSpPr>
          <p:nvPr>
            <p:ph type="sldNum" sz="quarter" idx="12"/>
          </p:nvPr>
        </p:nvSpPr>
        <p:spPr/>
        <p:txBody>
          <a:bodyPr/>
          <a:lstStyle/>
          <a:p>
            <a:fld id="{658EA1AB-09E6-4EFD-AE90-E54DEC6ABE74}" type="slidenum">
              <a:rPr lang="en-US" smtClean="0"/>
              <a:t>44</a:t>
            </a:fld>
            <a:endParaRPr lang="en-US"/>
          </a:p>
        </p:txBody>
      </p:sp>
    </p:spTree>
    <p:extLst>
      <p:ext uri="{BB962C8B-B14F-4D97-AF65-F5344CB8AC3E}">
        <p14:creationId xmlns:p14="http://schemas.microsoft.com/office/powerpoint/2010/main" val="42072103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ADD76-475B-40CC-8B1D-6038E8BF1199}"/>
              </a:ext>
            </a:extLst>
          </p:cNvPr>
          <p:cNvSpPr>
            <a:spLocks noGrp="1"/>
          </p:cNvSpPr>
          <p:nvPr>
            <p:ph type="title"/>
          </p:nvPr>
        </p:nvSpPr>
        <p:spPr/>
        <p:txBody>
          <a:bodyPr>
            <a:normAutofit/>
          </a:bodyPr>
          <a:lstStyle/>
          <a:p>
            <a:r>
              <a:rPr lang="en-US" dirty="0"/>
              <a:t>Case 2 note: Treatment of DGI</a:t>
            </a:r>
          </a:p>
        </p:txBody>
      </p:sp>
      <p:sp>
        <p:nvSpPr>
          <p:cNvPr id="3" name="Content Placeholder 2">
            <a:extLst>
              <a:ext uri="{FF2B5EF4-FFF2-40B4-BE49-F238E27FC236}">
                <a16:creationId xmlns:a16="http://schemas.microsoft.com/office/drawing/2014/main" id="{285EE53D-8A94-4640-8B9F-D9EF417E20AB}"/>
              </a:ext>
            </a:extLst>
          </p:cNvPr>
          <p:cNvSpPr>
            <a:spLocks noGrp="1"/>
          </p:cNvSpPr>
          <p:nvPr>
            <p:ph idx="1"/>
          </p:nvPr>
        </p:nvSpPr>
        <p:spPr/>
        <p:txBody>
          <a:bodyPr>
            <a:normAutofit/>
          </a:bodyPr>
          <a:lstStyle/>
          <a:p>
            <a:r>
              <a:rPr lang="en-US" sz="2800" dirty="0"/>
              <a:t>What is the recommended treatment regimen for DGI arthritis and arthritis-dermatitis syndrome? </a:t>
            </a:r>
          </a:p>
          <a:p>
            <a:pPr marL="324000" lvl="1" indent="0">
              <a:buNone/>
            </a:pPr>
            <a:r>
              <a:rPr lang="en-US" sz="2400" dirty="0"/>
              <a:t>A. Ceftriaxone 250mg IM/IV q24h + Azithromycin 1g PO </a:t>
            </a:r>
            <a:r>
              <a:rPr lang="en-US" sz="2400" dirty="0">
                <a:solidFill>
                  <a:srgbClr val="FF0000"/>
                </a:solidFill>
                <a:sym typeface="Wingdings" panose="05000000000000000000" pitchFamily="2" charset="2"/>
              </a:rPr>
              <a:t></a:t>
            </a:r>
            <a:r>
              <a:rPr lang="en-US" sz="2400" dirty="0">
                <a:solidFill>
                  <a:srgbClr val="FF0000"/>
                </a:solidFill>
              </a:rPr>
              <a:t> CTX dose to low</a:t>
            </a:r>
          </a:p>
          <a:p>
            <a:pPr marL="324000" lvl="1" indent="0">
              <a:buNone/>
            </a:pPr>
            <a:r>
              <a:rPr lang="en-US" sz="2400" dirty="0"/>
              <a:t>B. Ceftriaxone 500mg IM/IV q24h </a:t>
            </a:r>
            <a:r>
              <a:rPr lang="en-US" sz="2400" dirty="0">
                <a:solidFill>
                  <a:srgbClr val="FF0000"/>
                </a:solidFill>
                <a:sym typeface="Wingdings" panose="05000000000000000000" pitchFamily="2" charset="2"/>
              </a:rPr>
              <a:t></a:t>
            </a:r>
            <a:r>
              <a:rPr lang="en-US" sz="2400" dirty="0">
                <a:solidFill>
                  <a:srgbClr val="FF0000"/>
                </a:solidFill>
              </a:rPr>
              <a:t> CTX dose to low</a:t>
            </a:r>
            <a:endParaRPr lang="en-US" sz="2400" dirty="0"/>
          </a:p>
          <a:p>
            <a:pPr marL="324000" lvl="1" indent="0">
              <a:buNone/>
            </a:pPr>
            <a:r>
              <a:rPr lang="en-US" sz="2400" dirty="0">
                <a:solidFill>
                  <a:srgbClr val="00B050"/>
                </a:solidFill>
              </a:rPr>
              <a:t>C. Ceftriaxone 1g IM/IV q24h + Azithromycin 1g PO</a:t>
            </a:r>
          </a:p>
          <a:p>
            <a:pPr marL="324000" lvl="1" indent="0">
              <a:buNone/>
            </a:pPr>
            <a:r>
              <a:rPr lang="en-US" sz="2400" dirty="0"/>
              <a:t>D. Ceftriaxone 1g IM/IV q24h </a:t>
            </a:r>
            <a:r>
              <a:rPr lang="en-US" sz="2400" dirty="0">
                <a:solidFill>
                  <a:srgbClr val="FF0000"/>
                </a:solidFill>
                <a:sym typeface="Wingdings" panose="05000000000000000000" pitchFamily="2" charset="2"/>
              </a:rPr>
              <a:t></a:t>
            </a:r>
            <a:r>
              <a:rPr lang="en-US" sz="2400" dirty="0">
                <a:solidFill>
                  <a:srgbClr val="FF0000"/>
                </a:solidFill>
              </a:rPr>
              <a:t> azithromycin still in 2015 recommendations</a:t>
            </a:r>
            <a:endParaRPr lang="en-US" sz="2400" dirty="0"/>
          </a:p>
          <a:p>
            <a:pPr marL="324000" lvl="1" indent="0">
              <a:buNone/>
            </a:pPr>
            <a:r>
              <a:rPr lang="en-US" sz="2400" dirty="0"/>
              <a:t>E. Ceftriaxone 1-2g IV q12-24h + Azithromycin 1g PO</a:t>
            </a:r>
            <a:r>
              <a:rPr lang="en-US" sz="2400" dirty="0">
                <a:solidFill>
                  <a:srgbClr val="FF0000"/>
                </a:solidFill>
              </a:rPr>
              <a:t> </a:t>
            </a:r>
            <a:r>
              <a:rPr lang="en-US" sz="2400" dirty="0">
                <a:solidFill>
                  <a:srgbClr val="FF0000"/>
                </a:solidFill>
                <a:sym typeface="Wingdings" panose="05000000000000000000" pitchFamily="2" charset="2"/>
              </a:rPr>
              <a:t></a:t>
            </a:r>
            <a:r>
              <a:rPr lang="en-US" sz="2400" dirty="0">
                <a:solidFill>
                  <a:srgbClr val="FF0000"/>
                </a:solidFill>
              </a:rPr>
              <a:t> Tx for DGI endocarditis or meningitis</a:t>
            </a:r>
          </a:p>
        </p:txBody>
      </p:sp>
      <p:sp>
        <p:nvSpPr>
          <p:cNvPr id="4" name="Rectangle 3">
            <a:extLst>
              <a:ext uri="{FF2B5EF4-FFF2-40B4-BE49-F238E27FC236}">
                <a16:creationId xmlns:a16="http://schemas.microsoft.com/office/drawing/2014/main" id="{62F52C45-6522-49F0-8CDB-80C6D0EA0FC7}"/>
              </a:ext>
            </a:extLst>
          </p:cNvPr>
          <p:cNvSpPr/>
          <p:nvPr/>
        </p:nvSpPr>
        <p:spPr>
          <a:xfrm>
            <a:off x="1012224" y="5569518"/>
            <a:ext cx="10167552" cy="954107"/>
          </a:xfrm>
          <a:prstGeom prst="rect">
            <a:avLst/>
          </a:prstGeom>
          <a:solidFill>
            <a:srgbClr val="FFFF00"/>
          </a:solidFill>
        </p:spPr>
        <p:txBody>
          <a:bodyPr wrap="square">
            <a:spAutoFit/>
          </a:bodyPr>
          <a:lstStyle/>
          <a:p>
            <a:pPr marL="324000" lvl="1" indent="0" algn="ctr">
              <a:buNone/>
            </a:pPr>
            <a:r>
              <a:rPr lang="en-US" sz="2800" dirty="0">
                <a:latin typeface="+mj-lt"/>
              </a:rPr>
              <a:t>Note: Ceftriaxone 1g IM/IV q24h alone may be the recommended regimen once the 2021 CDC STI Treatment Guidelines are released</a:t>
            </a:r>
          </a:p>
        </p:txBody>
      </p:sp>
      <p:sp>
        <p:nvSpPr>
          <p:cNvPr id="5" name="Slide Number Placeholder 4">
            <a:extLst>
              <a:ext uri="{FF2B5EF4-FFF2-40B4-BE49-F238E27FC236}">
                <a16:creationId xmlns:a16="http://schemas.microsoft.com/office/drawing/2014/main" id="{F9E96EB8-0022-4F95-BEBE-5A87029DE06A}"/>
              </a:ext>
            </a:extLst>
          </p:cNvPr>
          <p:cNvSpPr>
            <a:spLocks noGrp="1"/>
          </p:cNvSpPr>
          <p:nvPr>
            <p:ph type="sldNum" sz="quarter" idx="12"/>
          </p:nvPr>
        </p:nvSpPr>
        <p:spPr/>
        <p:txBody>
          <a:bodyPr/>
          <a:lstStyle/>
          <a:p>
            <a:fld id="{658EA1AB-09E6-4EFD-AE90-E54DEC6ABE74}" type="slidenum">
              <a:rPr lang="en-US" smtClean="0"/>
              <a:t>45</a:t>
            </a:fld>
            <a:endParaRPr lang="en-US"/>
          </a:p>
        </p:txBody>
      </p:sp>
    </p:spTree>
    <p:extLst>
      <p:ext uri="{BB962C8B-B14F-4D97-AF65-F5344CB8AC3E}">
        <p14:creationId xmlns:p14="http://schemas.microsoft.com/office/powerpoint/2010/main" val="119352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Treatment of </a:t>
            </a:r>
            <a:r>
              <a:rPr lang="en-US" sz="4000" dirty="0">
                <a:solidFill>
                  <a:schemeClr val="accent2"/>
                </a:solidFill>
              </a:rPr>
              <a:t>Arthritis and Arthritis-Dermatitis Syndrome</a:t>
            </a:r>
            <a:endParaRPr lang="en-US" sz="5400" dirty="0">
              <a:solidFill>
                <a:schemeClr val="tx1"/>
              </a:solidFill>
            </a:endParaRPr>
          </a:p>
        </p:txBody>
      </p:sp>
      <p:sp>
        <p:nvSpPr>
          <p:cNvPr id="3" name="Content Placeholder 2"/>
          <p:cNvSpPr>
            <a:spLocks noGrp="1"/>
          </p:cNvSpPr>
          <p:nvPr>
            <p:ph idx="1"/>
          </p:nvPr>
        </p:nvSpPr>
        <p:spPr/>
        <p:txBody>
          <a:bodyPr>
            <a:normAutofit lnSpcReduction="10000"/>
          </a:bodyPr>
          <a:lstStyle/>
          <a:p>
            <a:r>
              <a:rPr lang="en-US" b="1" i="1" dirty="0">
                <a:solidFill>
                  <a:srgbClr val="0070C0"/>
                </a:solidFill>
              </a:rPr>
              <a:t>Recommended Regimen</a:t>
            </a:r>
            <a:endParaRPr lang="en-US" b="1" dirty="0">
              <a:solidFill>
                <a:srgbClr val="0070C0"/>
              </a:solidFill>
            </a:endParaRPr>
          </a:p>
          <a:p>
            <a:pPr marL="0" indent="0">
              <a:buNone/>
            </a:pPr>
            <a:r>
              <a:rPr lang="en-US" b="1" dirty="0"/>
              <a:t>	Ceftriaxone</a:t>
            </a:r>
            <a:r>
              <a:rPr lang="en-US" dirty="0"/>
              <a:t> 1 g </a:t>
            </a:r>
            <a:r>
              <a:rPr lang="en-US" u="sng" dirty="0"/>
              <a:t>IM</a:t>
            </a:r>
            <a:r>
              <a:rPr lang="en-US" dirty="0"/>
              <a:t> or </a:t>
            </a:r>
            <a:r>
              <a:rPr lang="en-US" u="sng" dirty="0"/>
              <a:t>IV</a:t>
            </a:r>
            <a:r>
              <a:rPr lang="en-US" dirty="0"/>
              <a:t> every 24 hours</a:t>
            </a:r>
            <a:br>
              <a:rPr lang="en-US" dirty="0"/>
            </a:br>
            <a:r>
              <a:rPr lang="en-US" dirty="0"/>
              <a:t>		</a:t>
            </a:r>
            <a:r>
              <a:rPr lang="en-US" i="1" u="sng" dirty="0">
                <a:solidFill>
                  <a:schemeClr val="tx2">
                    <a:lumMod val="25000"/>
                    <a:lumOff val="75000"/>
                  </a:schemeClr>
                </a:solidFill>
              </a:rPr>
              <a:t>PLUS*</a:t>
            </a:r>
          </a:p>
          <a:p>
            <a:pPr marL="0" indent="0">
              <a:buNone/>
            </a:pPr>
            <a:r>
              <a:rPr lang="en-US" b="1" i="1" dirty="0">
                <a:solidFill>
                  <a:schemeClr val="tx2">
                    <a:lumMod val="25000"/>
                    <a:lumOff val="75000"/>
                  </a:schemeClr>
                </a:solidFill>
              </a:rPr>
              <a:t>	Azithromycin</a:t>
            </a:r>
            <a:r>
              <a:rPr lang="en-US" i="1" dirty="0">
                <a:solidFill>
                  <a:schemeClr val="tx2">
                    <a:lumMod val="25000"/>
                    <a:lumOff val="75000"/>
                  </a:schemeClr>
                </a:solidFill>
              </a:rPr>
              <a:t> 1 g orally in a single dose</a:t>
            </a:r>
          </a:p>
          <a:p>
            <a:r>
              <a:rPr lang="en-US" b="1" i="1" dirty="0">
                <a:solidFill>
                  <a:srgbClr val="0070C0"/>
                </a:solidFill>
              </a:rPr>
              <a:t>Alternative Regimens</a:t>
            </a:r>
            <a:endParaRPr lang="en-US" b="1" dirty="0">
              <a:solidFill>
                <a:srgbClr val="0070C0"/>
              </a:solidFill>
            </a:endParaRPr>
          </a:p>
          <a:p>
            <a:pPr marL="0" indent="0">
              <a:buNone/>
            </a:pPr>
            <a:r>
              <a:rPr lang="en-US" b="1" dirty="0"/>
              <a:t>	Cefotaxime</a:t>
            </a:r>
            <a:r>
              <a:rPr lang="en-US" dirty="0"/>
              <a:t> </a:t>
            </a:r>
            <a:r>
              <a:rPr lang="en-US" u="sng" dirty="0"/>
              <a:t>OR</a:t>
            </a:r>
            <a:r>
              <a:rPr lang="en-US" dirty="0"/>
              <a:t> </a:t>
            </a:r>
            <a:r>
              <a:rPr lang="en-US" b="1" dirty="0"/>
              <a:t>Ceftizoxime </a:t>
            </a:r>
            <a:r>
              <a:rPr lang="en-US" dirty="0"/>
              <a:t>1 g </a:t>
            </a:r>
            <a:r>
              <a:rPr lang="en-US" u="sng" dirty="0"/>
              <a:t>IV</a:t>
            </a:r>
            <a:r>
              <a:rPr lang="en-US" dirty="0"/>
              <a:t> every 8 hours</a:t>
            </a:r>
            <a:br>
              <a:rPr lang="en-US" dirty="0"/>
            </a:br>
            <a:r>
              <a:rPr lang="en-US" dirty="0"/>
              <a:t>		</a:t>
            </a:r>
            <a:r>
              <a:rPr lang="en-US" i="1" u="sng" dirty="0">
                <a:solidFill>
                  <a:schemeClr val="tx2">
                    <a:lumMod val="25000"/>
                    <a:lumOff val="75000"/>
                  </a:schemeClr>
                </a:solidFill>
              </a:rPr>
              <a:t>PLUS*</a:t>
            </a:r>
          </a:p>
          <a:p>
            <a:pPr marL="0" indent="0">
              <a:buNone/>
            </a:pPr>
            <a:r>
              <a:rPr lang="en-US" b="1" i="1" dirty="0">
                <a:solidFill>
                  <a:schemeClr val="tx2">
                    <a:lumMod val="25000"/>
                    <a:lumOff val="75000"/>
                  </a:schemeClr>
                </a:solidFill>
              </a:rPr>
              <a:t>	Azithromycin</a:t>
            </a:r>
            <a:r>
              <a:rPr lang="en-US" i="1" dirty="0">
                <a:solidFill>
                  <a:schemeClr val="tx2">
                    <a:lumMod val="25000"/>
                    <a:lumOff val="75000"/>
                  </a:schemeClr>
                </a:solidFill>
              </a:rPr>
              <a:t> 1 g orally in a single dose</a:t>
            </a:r>
          </a:p>
          <a:p>
            <a:r>
              <a:rPr lang="en-US" dirty="0"/>
              <a:t>When treating for the arthritis-dermatitis syndrome, the provider can </a:t>
            </a:r>
            <a:r>
              <a:rPr lang="en-US" b="1" dirty="0"/>
              <a:t>switch to an oral agent guided by antimicrobial susceptibility testing 24–48 hours after substantial clinical improvement</a:t>
            </a:r>
            <a:r>
              <a:rPr lang="en-US" dirty="0"/>
              <a:t>, for a total treatment course of </a:t>
            </a:r>
            <a:r>
              <a:rPr lang="en-US" b="1" dirty="0"/>
              <a:t>at least 7 days</a:t>
            </a:r>
            <a:r>
              <a:rPr lang="en-US" dirty="0"/>
              <a:t>.</a:t>
            </a:r>
          </a:p>
        </p:txBody>
      </p:sp>
      <p:sp>
        <p:nvSpPr>
          <p:cNvPr id="4" name="TextBox 3">
            <a:extLst>
              <a:ext uri="{FF2B5EF4-FFF2-40B4-BE49-F238E27FC236}">
                <a16:creationId xmlns:a16="http://schemas.microsoft.com/office/drawing/2014/main" id="{1C2AB754-7A3E-4DEB-8672-552EE9D30299}"/>
              </a:ext>
            </a:extLst>
          </p:cNvPr>
          <p:cNvSpPr txBox="1"/>
          <p:nvPr/>
        </p:nvSpPr>
        <p:spPr>
          <a:xfrm>
            <a:off x="1503428" y="6474917"/>
            <a:ext cx="9185143" cy="307777"/>
          </a:xfrm>
          <a:prstGeom prst="rect">
            <a:avLst/>
          </a:prstGeom>
          <a:noFill/>
        </p:spPr>
        <p:txBody>
          <a:bodyPr wrap="none" rtlCol="0">
            <a:spAutoFit/>
          </a:bodyPr>
          <a:lstStyle/>
          <a:p>
            <a:r>
              <a:rPr lang="en-US" sz="1400" dirty="0">
                <a:latin typeface="+mj-lt"/>
              </a:rPr>
              <a:t>*Per CDC 2015 STD Treatment Guidelines; azithromycin may be dropped in the updated CDC 2021 STI Treatment Guidelines</a:t>
            </a:r>
          </a:p>
        </p:txBody>
      </p:sp>
      <p:sp>
        <p:nvSpPr>
          <p:cNvPr id="5" name="Slide Number Placeholder 4">
            <a:extLst>
              <a:ext uri="{FF2B5EF4-FFF2-40B4-BE49-F238E27FC236}">
                <a16:creationId xmlns:a16="http://schemas.microsoft.com/office/drawing/2014/main" id="{ADC33DFE-4C36-4829-B5DD-0F958D677AE7}"/>
              </a:ext>
            </a:extLst>
          </p:cNvPr>
          <p:cNvSpPr>
            <a:spLocks noGrp="1"/>
          </p:cNvSpPr>
          <p:nvPr>
            <p:ph type="sldNum" sz="quarter" idx="12"/>
          </p:nvPr>
        </p:nvSpPr>
        <p:spPr/>
        <p:txBody>
          <a:bodyPr/>
          <a:lstStyle/>
          <a:p>
            <a:fld id="{658EA1AB-09E6-4EFD-AE90-E54DEC6ABE74}" type="slidenum">
              <a:rPr lang="en-US" smtClean="0"/>
              <a:t>46</a:t>
            </a:fld>
            <a:endParaRPr lang="en-US"/>
          </a:p>
        </p:txBody>
      </p:sp>
    </p:spTree>
    <p:extLst>
      <p:ext uri="{BB962C8B-B14F-4D97-AF65-F5344CB8AC3E}">
        <p14:creationId xmlns:p14="http://schemas.microsoft.com/office/powerpoint/2010/main" val="1868781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Treatment of Gonococcal </a:t>
            </a:r>
            <a:r>
              <a:rPr lang="en-US" sz="4000" dirty="0">
                <a:solidFill>
                  <a:schemeClr val="accent2"/>
                </a:solidFill>
              </a:rPr>
              <a:t>Meningitis and Endocarditis</a:t>
            </a:r>
          </a:p>
        </p:txBody>
      </p:sp>
      <p:sp>
        <p:nvSpPr>
          <p:cNvPr id="3" name="Content Placeholder 2"/>
          <p:cNvSpPr>
            <a:spLocks noGrp="1"/>
          </p:cNvSpPr>
          <p:nvPr>
            <p:ph idx="1"/>
          </p:nvPr>
        </p:nvSpPr>
        <p:spPr/>
        <p:txBody>
          <a:bodyPr>
            <a:normAutofit/>
          </a:bodyPr>
          <a:lstStyle/>
          <a:p>
            <a:r>
              <a:rPr lang="en-US" b="1" i="1" dirty="0">
                <a:solidFill>
                  <a:srgbClr val="0070C0"/>
                </a:solidFill>
              </a:rPr>
              <a:t>Recommended Regimen</a:t>
            </a:r>
            <a:endParaRPr lang="en-US" b="1" dirty="0">
              <a:solidFill>
                <a:srgbClr val="0070C0"/>
              </a:solidFill>
            </a:endParaRPr>
          </a:p>
          <a:p>
            <a:pPr marL="0" indent="0">
              <a:buNone/>
            </a:pPr>
            <a:r>
              <a:rPr lang="en-US" b="1" dirty="0"/>
              <a:t>	Ceftriaxone</a:t>
            </a:r>
            <a:r>
              <a:rPr lang="en-US" dirty="0"/>
              <a:t> 1–2 g </a:t>
            </a:r>
            <a:r>
              <a:rPr lang="en-US" b="1" u="sng" dirty="0"/>
              <a:t>IV</a:t>
            </a:r>
            <a:r>
              <a:rPr lang="en-US" dirty="0"/>
              <a:t> every 12–24 hours</a:t>
            </a:r>
            <a:br>
              <a:rPr lang="en-US" dirty="0"/>
            </a:br>
            <a:r>
              <a:rPr lang="en-US" dirty="0"/>
              <a:t>		</a:t>
            </a:r>
            <a:r>
              <a:rPr lang="en-US" i="1" u="sng" dirty="0">
                <a:solidFill>
                  <a:schemeClr val="tx2">
                    <a:lumMod val="25000"/>
                    <a:lumOff val="75000"/>
                  </a:schemeClr>
                </a:solidFill>
              </a:rPr>
              <a:t>PLUS*</a:t>
            </a:r>
          </a:p>
          <a:p>
            <a:pPr marL="0" indent="0">
              <a:buNone/>
            </a:pPr>
            <a:r>
              <a:rPr lang="en-US" b="1" i="1" dirty="0">
                <a:solidFill>
                  <a:schemeClr val="tx2">
                    <a:lumMod val="25000"/>
                    <a:lumOff val="75000"/>
                  </a:schemeClr>
                </a:solidFill>
              </a:rPr>
              <a:t>	Azithromycin</a:t>
            </a:r>
            <a:r>
              <a:rPr lang="en-US" i="1" dirty="0">
                <a:solidFill>
                  <a:schemeClr val="tx2">
                    <a:lumMod val="25000"/>
                    <a:lumOff val="75000"/>
                  </a:schemeClr>
                </a:solidFill>
              </a:rPr>
              <a:t> 1 g orally in a single dose</a:t>
            </a:r>
          </a:p>
          <a:p>
            <a:r>
              <a:rPr lang="en-US" b="1" dirty="0"/>
              <a:t>The duration of treatment of DGI has not been systematically studied </a:t>
            </a:r>
            <a:r>
              <a:rPr lang="en-US" dirty="0"/>
              <a:t>and should be determined in consultation with an infectious-disease specialist. </a:t>
            </a:r>
          </a:p>
          <a:p>
            <a:r>
              <a:rPr lang="en-US" dirty="0"/>
              <a:t>Guided by the results of antimicrobial susceptibility testing. Pending antimicrobial susceptibility results, treatment decisions should be made on the basis of clinical presentation. </a:t>
            </a:r>
          </a:p>
          <a:p>
            <a:r>
              <a:rPr lang="en-US" b="1" dirty="0"/>
              <a:t>Therapy for meningitis should be continued for </a:t>
            </a:r>
            <a:r>
              <a:rPr lang="en-US" b="1" u="sng" dirty="0"/>
              <a:t>10–14 days</a:t>
            </a:r>
            <a:r>
              <a:rPr lang="en-US" b="1" dirty="0"/>
              <a:t>. </a:t>
            </a:r>
          </a:p>
          <a:p>
            <a:r>
              <a:rPr lang="en-US" b="1" dirty="0"/>
              <a:t>Therapy for endocarditis should be administered for at least </a:t>
            </a:r>
            <a:r>
              <a:rPr lang="en-US" b="1" u="sng" dirty="0"/>
              <a:t>4 weeks</a:t>
            </a:r>
            <a:r>
              <a:rPr lang="en-US" b="1" dirty="0"/>
              <a:t>.</a:t>
            </a:r>
          </a:p>
          <a:p>
            <a:endParaRPr lang="en-US" dirty="0"/>
          </a:p>
          <a:p>
            <a:endParaRPr lang="en-US" dirty="0"/>
          </a:p>
        </p:txBody>
      </p:sp>
      <p:sp>
        <p:nvSpPr>
          <p:cNvPr id="4" name="TextBox 3">
            <a:extLst>
              <a:ext uri="{FF2B5EF4-FFF2-40B4-BE49-F238E27FC236}">
                <a16:creationId xmlns:a16="http://schemas.microsoft.com/office/drawing/2014/main" id="{C0ED2568-2D68-4345-AAC8-6F2A0A3F57EF}"/>
              </a:ext>
            </a:extLst>
          </p:cNvPr>
          <p:cNvSpPr txBox="1"/>
          <p:nvPr/>
        </p:nvSpPr>
        <p:spPr>
          <a:xfrm>
            <a:off x="1503428" y="6474917"/>
            <a:ext cx="9185143" cy="307777"/>
          </a:xfrm>
          <a:prstGeom prst="rect">
            <a:avLst/>
          </a:prstGeom>
          <a:noFill/>
        </p:spPr>
        <p:txBody>
          <a:bodyPr wrap="none" rtlCol="0">
            <a:spAutoFit/>
          </a:bodyPr>
          <a:lstStyle/>
          <a:p>
            <a:r>
              <a:rPr lang="en-US" sz="1400" dirty="0">
                <a:latin typeface="+mj-lt"/>
              </a:rPr>
              <a:t>*Per CDC 2015 STD Treatment Guidelines; azithromycin may be dropped in the updated CDC 2021 STI Treatment Guidelines</a:t>
            </a:r>
          </a:p>
        </p:txBody>
      </p:sp>
      <p:sp>
        <p:nvSpPr>
          <p:cNvPr id="5" name="Slide Number Placeholder 4">
            <a:extLst>
              <a:ext uri="{FF2B5EF4-FFF2-40B4-BE49-F238E27FC236}">
                <a16:creationId xmlns:a16="http://schemas.microsoft.com/office/drawing/2014/main" id="{01DB1833-7979-4D6D-913C-1CC124C2491C}"/>
              </a:ext>
            </a:extLst>
          </p:cNvPr>
          <p:cNvSpPr>
            <a:spLocks noGrp="1"/>
          </p:cNvSpPr>
          <p:nvPr>
            <p:ph type="sldNum" sz="quarter" idx="12"/>
          </p:nvPr>
        </p:nvSpPr>
        <p:spPr/>
        <p:txBody>
          <a:bodyPr/>
          <a:lstStyle/>
          <a:p>
            <a:fld id="{658EA1AB-09E6-4EFD-AE90-E54DEC6ABE74}" type="slidenum">
              <a:rPr lang="en-US" smtClean="0"/>
              <a:t>47</a:t>
            </a:fld>
            <a:endParaRPr lang="en-US"/>
          </a:p>
        </p:txBody>
      </p:sp>
    </p:spTree>
    <p:extLst>
      <p:ext uri="{BB962C8B-B14F-4D97-AF65-F5344CB8AC3E}">
        <p14:creationId xmlns:p14="http://schemas.microsoft.com/office/powerpoint/2010/main" val="9040615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8B171-052A-40CB-BC17-08DEA8808968}"/>
              </a:ext>
            </a:extLst>
          </p:cNvPr>
          <p:cNvSpPr>
            <a:spLocks noGrp="1"/>
          </p:cNvSpPr>
          <p:nvPr>
            <p:ph type="ctrTitle"/>
          </p:nvPr>
        </p:nvSpPr>
        <p:spPr/>
        <p:txBody>
          <a:bodyPr>
            <a:normAutofit/>
          </a:bodyPr>
          <a:lstStyle/>
          <a:p>
            <a:r>
              <a:rPr lang="en-US" dirty="0">
                <a:solidFill>
                  <a:schemeClr val="bg1"/>
                </a:solidFill>
              </a:rPr>
              <a:t>Increase in DGI Cases in</a:t>
            </a:r>
            <a:br>
              <a:rPr lang="en-US" dirty="0">
                <a:solidFill>
                  <a:schemeClr val="bg1"/>
                </a:solidFill>
              </a:rPr>
            </a:br>
            <a:r>
              <a:rPr lang="en-US" dirty="0">
                <a:solidFill>
                  <a:schemeClr val="bg1"/>
                </a:solidFill>
              </a:rPr>
              <a:t>the United States?</a:t>
            </a:r>
          </a:p>
        </p:txBody>
      </p:sp>
    </p:spTree>
    <p:extLst>
      <p:ext uri="{BB962C8B-B14F-4D97-AF65-F5344CB8AC3E}">
        <p14:creationId xmlns:p14="http://schemas.microsoft.com/office/powerpoint/2010/main" val="23406775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661A4-87B9-45E4-BF5A-72D072EF5FB9}"/>
              </a:ext>
            </a:extLst>
          </p:cNvPr>
          <p:cNvSpPr>
            <a:spLocks noGrp="1"/>
          </p:cNvSpPr>
          <p:nvPr>
            <p:ph type="title"/>
          </p:nvPr>
        </p:nvSpPr>
        <p:spPr/>
        <p:txBody>
          <a:bodyPr>
            <a:normAutofit/>
          </a:bodyPr>
          <a:lstStyle/>
          <a:p>
            <a:r>
              <a:rPr lang="en-US" dirty="0"/>
              <a:t>CDC DGI Dear Colleague Letter </a:t>
            </a:r>
          </a:p>
        </p:txBody>
      </p:sp>
      <p:sp>
        <p:nvSpPr>
          <p:cNvPr id="7" name="Text Placeholder 6">
            <a:extLst>
              <a:ext uri="{FF2B5EF4-FFF2-40B4-BE49-F238E27FC236}">
                <a16:creationId xmlns:a16="http://schemas.microsoft.com/office/drawing/2014/main" id="{032BCDC3-9BAD-489A-B7C7-95977D0064FD}"/>
              </a:ext>
            </a:extLst>
          </p:cNvPr>
          <p:cNvSpPr>
            <a:spLocks noGrp="1"/>
          </p:cNvSpPr>
          <p:nvPr>
            <p:ph type="body" sz="half" idx="2"/>
          </p:nvPr>
        </p:nvSpPr>
        <p:spPr>
          <a:xfrm>
            <a:off x="457200" y="2926080"/>
            <a:ext cx="3512372" cy="3379124"/>
          </a:xfrm>
        </p:spPr>
        <p:txBody>
          <a:bodyPr>
            <a:normAutofit/>
          </a:bodyPr>
          <a:lstStyle/>
          <a:p>
            <a:endParaRPr lang="en-US" sz="2000" dirty="0"/>
          </a:p>
          <a:p>
            <a:r>
              <a:rPr lang="en-US" sz="2000" dirty="0"/>
              <a:t>Released December 5, 2019</a:t>
            </a:r>
          </a:p>
          <a:p>
            <a:r>
              <a:rPr lang="en-US" sz="2000" dirty="0"/>
              <a:t>CDC reports increase of DGI in Michigan</a:t>
            </a:r>
          </a:p>
          <a:p>
            <a:r>
              <a:rPr lang="en-US" sz="2000" dirty="0"/>
              <a:t>Majority of cases reported amphetamine and some opioid injection use</a:t>
            </a:r>
          </a:p>
          <a:p>
            <a:endParaRPr lang="en-US" sz="2000" dirty="0"/>
          </a:p>
        </p:txBody>
      </p:sp>
      <p:pic>
        <p:nvPicPr>
          <p:cNvPr id="4" name="Picture 3" descr="Screenshot of the CDC DGI Dear Colleague letter">
            <a:extLst>
              <a:ext uri="{FF2B5EF4-FFF2-40B4-BE49-F238E27FC236}">
                <a16:creationId xmlns:a16="http://schemas.microsoft.com/office/drawing/2014/main" id="{B88FEF17-3207-40ED-ABDF-31BE3F1BE6AC}"/>
              </a:ext>
            </a:extLst>
          </p:cNvPr>
          <p:cNvPicPr>
            <a:picLocks noChangeAspect="1"/>
          </p:cNvPicPr>
          <p:nvPr/>
        </p:nvPicPr>
        <p:blipFill rotWithShape="1">
          <a:blip r:embed="rId3"/>
          <a:srcRect r="1782"/>
          <a:stretch/>
        </p:blipFill>
        <p:spPr>
          <a:xfrm>
            <a:off x="5767613" y="300759"/>
            <a:ext cx="5222411" cy="6196860"/>
          </a:xfrm>
          <a:prstGeom prst="rect">
            <a:avLst/>
          </a:prstGeom>
          <a:ln>
            <a:solidFill>
              <a:schemeClr val="tx1"/>
            </a:solidFill>
          </a:ln>
        </p:spPr>
      </p:pic>
      <p:sp>
        <p:nvSpPr>
          <p:cNvPr id="5" name="Rectangle 4">
            <a:extLst>
              <a:ext uri="{FF2B5EF4-FFF2-40B4-BE49-F238E27FC236}">
                <a16:creationId xmlns:a16="http://schemas.microsoft.com/office/drawing/2014/main" id="{63BEC185-E4FC-4971-A067-E2D5BAEA6E46}"/>
              </a:ext>
            </a:extLst>
          </p:cNvPr>
          <p:cNvSpPr/>
          <p:nvPr/>
        </p:nvSpPr>
        <p:spPr>
          <a:xfrm>
            <a:off x="7259224" y="6573238"/>
            <a:ext cx="2239188" cy="253916"/>
          </a:xfrm>
          <a:prstGeom prst="rect">
            <a:avLst/>
          </a:prstGeom>
        </p:spPr>
        <p:txBody>
          <a:bodyPr wrap="square">
            <a:spAutoFit/>
          </a:bodyPr>
          <a:lstStyle/>
          <a:p>
            <a:r>
              <a:rPr lang="en-US" sz="1050" dirty="0">
                <a:hlinkClick r:id="rId4">
                  <a:extLst>
                    <a:ext uri="{A12FA001-AC4F-418D-AE19-62706E023703}">
                      <ahyp:hlinkClr xmlns:ahyp="http://schemas.microsoft.com/office/drawing/2018/hyperlinkcolor" val="tx"/>
                    </a:ext>
                  </a:extLst>
                </a:hlinkClick>
              </a:rPr>
              <a:t>Link to CDC DGI Dear Colleague Letter</a:t>
            </a:r>
            <a:endParaRPr lang="en-US" sz="1050" dirty="0"/>
          </a:p>
        </p:txBody>
      </p:sp>
      <p:sp>
        <p:nvSpPr>
          <p:cNvPr id="6" name="Slide Number Placeholder 5">
            <a:extLst>
              <a:ext uri="{FF2B5EF4-FFF2-40B4-BE49-F238E27FC236}">
                <a16:creationId xmlns:a16="http://schemas.microsoft.com/office/drawing/2014/main" id="{5EE0AD41-B674-4E8E-96E9-B405E0E3BB63}"/>
              </a:ext>
            </a:extLst>
          </p:cNvPr>
          <p:cNvSpPr>
            <a:spLocks noGrp="1"/>
          </p:cNvSpPr>
          <p:nvPr>
            <p:ph type="sldNum" sz="quarter" idx="12"/>
          </p:nvPr>
        </p:nvSpPr>
        <p:spPr/>
        <p:txBody>
          <a:bodyPr/>
          <a:lstStyle/>
          <a:p>
            <a:fld id="{658EA1AB-09E6-4EFD-AE90-E54DEC6ABE74}" type="slidenum">
              <a:rPr lang="en-US" smtClean="0"/>
              <a:t>49</a:t>
            </a:fld>
            <a:endParaRPr lang="en-US"/>
          </a:p>
        </p:txBody>
      </p:sp>
    </p:spTree>
    <p:extLst>
      <p:ext uri="{BB962C8B-B14F-4D97-AF65-F5344CB8AC3E}">
        <p14:creationId xmlns:p14="http://schemas.microsoft.com/office/powerpoint/2010/main" val="933080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Gonorrhea Overview</a:t>
            </a:r>
          </a:p>
        </p:txBody>
      </p:sp>
    </p:spTree>
    <p:extLst>
      <p:ext uri="{BB962C8B-B14F-4D97-AF65-F5344CB8AC3E}">
        <p14:creationId xmlns:p14="http://schemas.microsoft.com/office/powerpoint/2010/main" val="14581707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BC852-F580-45FA-BB46-705A846B1E8D}"/>
              </a:ext>
            </a:extLst>
          </p:cNvPr>
          <p:cNvSpPr>
            <a:spLocks noGrp="1"/>
          </p:cNvSpPr>
          <p:nvPr>
            <p:ph type="title"/>
          </p:nvPr>
        </p:nvSpPr>
        <p:spPr/>
        <p:txBody>
          <a:bodyPr>
            <a:normAutofit fontScale="90000"/>
          </a:bodyPr>
          <a:lstStyle/>
          <a:p>
            <a:r>
              <a:rPr lang="en-US" dirty="0"/>
              <a:t>California Department of Public Health DGI Dear Colleague Letter</a:t>
            </a:r>
          </a:p>
        </p:txBody>
      </p:sp>
      <p:sp>
        <p:nvSpPr>
          <p:cNvPr id="7" name="Text Placeholder 6">
            <a:extLst>
              <a:ext uri="{FF2B5EF4-FFF2-40B4-BE49-F238E27FC236}">
                <a16:creationId xmlns:a16="http://schemas.microsoft.com/office/drawing/2014/main" id="{F8D420D0-FFDE-4C16-8EBC-EEC24CF3FC37}"/>
              </a:ext>
            </a:extLst>
          </p:cNvPr>
          <p:cNvSpPr>
            <a:spLocks noGrp="1"/>
          </p:cNvSpPr>
          <p:nvPr>
            <p:ph type="body" sz="half" idx="2"/>
          </p:nvPr>
        </p:nvSpPr>
        <p:spPr/>
        <p:txBody>
          <a:bodyPr>
            <a:normAutofit/>
          </a:bodyPr>
          <a:lstStyle/>
          <a:p>
            <a:r>
              <a:rPr lang="en-US" sz="2000" dirty="0"/>
              <a:t>Released letter for CA clinicians on December 23, 2020</a:t>
            </a:r>
          </a:p>
          <a:p>
            <a:r>
              <a:rPr lang="en-US" sz="2000" dirty="0"/>
              <a:t>Increase in cases noted among patients who reported experiencing homelessness and/or illicit drugs, particularly methamphetamine</a:t>
            </a:r>
          </a:p>
        </p:txBody>
      </p:sp>
      <p:pic>
        <p:nvPicPr>
          <p:cNvPr id="12" name="Content Placeholder 11" descr="Screenshot of the California department of public health DGI Dear Colleague letter">
            <a:extLst>
              <a:ext uri="{FF2B5EF4-FFF2-40B4-BE49-F238E27FC236}">
                <a16:creationId xmlns:a16="http://schemas.microsoft.com/office/drawing/2014/main" id="{56CD708B-AB4F-474B-A953-871C1B8D78B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3112" t="18619" r="33955" b="363"/>
          <a:stretch/>
        </p:blipFill>
        <p:spPr>
          <a:xfrm>
            <a:off x="5985830" y="434374"/>
            <a:ext cx="4516915" cy="5982159"/>
          </a:xfrm>
          <a:ln>
            <a:solidFill>
              <a:schemeClr val="tx1"/>
            </a:solidFill>
          </a:ln>
        </p:spPr>
      </p:pic>
      <p:sp>
        <p:nvSpPr>
          <p:cNvPr id="5" name="Rectangle 4">
            <a:extLst>
              <a:ext uri="{FF2B5EF4-FFF2-40B4-BE49-F238E27FC236}">
                <a16:creationId xmlns:a16="http://schemas.microsoft.com/office/drawing/2014/main" id="{56425DD4-F1FB-46EC-929A-FA4313E8ADB4}"/>
              </a:ext>
            </a:extLst>
          </p:cNvPr>
          <p:cNvSpPr/>
          <p:nvPr/>
        </p:nvSpPr>
        <p:spPr>
          <a:xfrm>
            <a:off x="6295792" y="6442502"/>
            <a:ext cx="3896989" cy="415498"/>
          </a:xfrm>
          <a:prstGeom prst="rect">
            <a:avLst/>
          </a:prstGeom>
        </p:spPr>
        <p:txBody>
          <a:bodyPr wrap="square">
            <a:spAutoFit/>
          </a:bodyPr>
          <a:lstStyle/>
          <a:p>
            <a:r>
              <a:rPr lang="en-US" sz="1050" dirty="0">
                <a:hlinkClick r:id="rId4">
                  <a:extLst>
                    <a:ext uri="{A12FA001-AC4F-418D-AE19-62706E023703}">
                      <ahyp:hlinkClr xmlns:ahyp="http://schemas.microsoft.com/office/drawing/2018/hyperlinkcolor" val="tx"/>
                    </a:ext>
                  </a:extLst>
                </a:hlinkClick>
              </a:rPr>
              <a:t>Link to California Department of Public Health Dear Colleague Letter</a:t>
            </a:r>
            <a:endParaRPr lang="en-US" sz="1050" dirty="0"/>
          </a:p>
          <a:p>
            <a:endParaRPr lang="en-US" sz="1050" dirty="0"/>
          </a:p>
        </p:txBody>
      </p:sp>
      <p:sp>
        <p:nvSpPr>
          <p:cNvPr id="3" name="Slide Number Placeholder 2">
            <a:extLst>
              <a:ext uri="{FF2B5EF4-FFF2-40B4-BE49-F238E27FC236}">
                <a16:creationId xmlns:a16="http://schemas.microsoft.com/office/drawing/2014/main" id="{5844935D-5A0F-4A6F-B606-180684CC164E}"/>
              </a:ext>
            </a:extLst>
          </p:cNvPr>
          <p:cNvSpPr>
            <a:spLocks noGrp="1"/>
          </p:cNvSpPr>
          <p:nvPr>
            <p:ph type="sldNum" sz="quarter" idx="12"/>
          </p:nvPr>
        </p:nvSpPr>
        <p:spPr/>
        <p:txBody>
          <a:bodyPr/>
          <a:lstStyle/>
          <a:p>
            <a:fld id="{658EA1AB-09E6-4EFD-AE90-E54DEC6ABE74}" type="slidenum">
              <a:rPr lang="en-US" smtClean="0"/>
              <a:t>50</a:t>
            </a:fld>
            <a:endParaRPr lang="en-US"/>
          </a:p>
        </p:txBody>
      </p:sp>
    </p:spTree>
    <p:extLst>
      <p:ext uri="{BB962C8B-B14F-4D97-AF65-F5344CB8AC3E}">
        <p14:creationId xmlns:p14="http://schemas.microsoft.com/office/powerpoint/2010/main" val="37741523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What can clinicians do?</a:t>
            </a:r>
          </a:p>
        </p:txBody>
      </p:sp>
    </p:spTree>
    <p:extLst>
      <p:ext uri="{BB962C8B-B14F-4D97-AF65-F5344CB8AC3E}">
        <p14:creationId xmlns:p14="http://schemas.microsoft.com/office/powerpoint/2010/main" val="1656114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Provider Recommendation #1</a:t>
            </a:r>
          </a:p>
        </p:txBody>
      </p:sp>
      <p:sp>
        <p:nvSpPr>
          <p:cNvPr id="3" name="Content Placeholder 2"/>
          <p:cNvSpPr>
            <a:spLocks noGrp="1"/>
          </p:cNvSpPr>
          <p:nvPr>
            <p:ph idx="1"/>
          </p:nvPr>
        </p:nvSpPr>
        <p:spPr>
          <a:xfrm>
            <a:off x="1097280" y="1845733"/>
            <a:ext cx="10058400" cy="4725664"/>
          </a:xfrm>
        </p:spPr>
        <p:txBody>
          <a:bodyPr>
            <a:normAutofit/>
          </a:bodyPr>
          <a:lstStyle/>
          <a:p>
            <a:r>
              <a:rPr lang="en-US" b="1" dirty="0">
                <a:solidFill>
                  <a:srgbClr val="FF0000"/>
                </a:solidFill>
              </a:rPr>
              <a:t>Providers should reinstate routine screening for STDs among:</a:t>
            </a:r>
          </a:p>
          <a:p>
            <a:endParaRPr lang="en-US" b="1" dirty="0">
              <a:solidFill>
                <a:srgbClr val="FF0000"/>
              </a:solidFill>
            </a:endParaRPr>
          </a:p>
          <a:p>
            <a:pPr lvl="1"/>
            <a:endParaRPr lang="en-US" b="1" dirty="0"/>
          </a:p>
          <a:p>
            <a:pPr lvl="1"/>
            <a:endParaRPr lang="en-US" b="1" dirty="0"/>
          </a:p>
          <a:p>
            <a:pPr lvl="1"/>
            <a:endParaRPr lang="en-US" b="1" dirty="0"/>
          </a:p>
          <a:p>
            <a:pPr lvl="1"/>
            <a:endParaRPr lang="en-US" b="1" dirty="0"/>
          </a:p>
          <a:p>
            <a:pPr lvl="1"/>
            <a:endParaRPr lang="en-US" b="1" dirty="0"/>
          </a:p>
          <a:p>
            <a:pPr lvl="1"/>
            <a:endParaRPr lang="en-US" b="1" dirty="0"/>
          </a:p>
          <a:p>
            <a:pPr lvl="1"/>
            <a:endParaRPr lang="en-US" b="1" dirty="0"/>
          </a:p>
          <a:p>
            <a:pPr lvl="1"/>
            <a:endParaRPr lang="en-US" b="1" dirty="0"/>
          </a:p>
          <a:p>
            <a:pPr lvl="1"/>
            <a:endParaRPr lang="en-US" b="1" dirty="0"/>
          </a:p>
          <a:p>
            <a:pPr lvl="1"/>
            <a:r>
              <a:rPr lang="en-US" b="1" dirty="0"/>
              <a:t>Individuals using illicit drugs, particularly (meth)amphetamine/IV drugs</a:t>
            </a:r>
          </a:p>
          <a:p>
            <a:pPr lvl="1"/>
            <a:r>
              <a:rPr lang="en-US" b="1" dirty="0"/>
              <a:t>Individuals experiencing homelessness</a:t>
            </a:r>
          </a:p>
        </p:txBody>
      </p:sp>
      <p:graphicFrame>
        <p:nvGraphicFramePr>
          <p:cNvPr id="4" name="Content Placeholder 3" descr="Females who are &lt; 25 annually, 25+ if at risk or pregnant &lt;25, if at risk. Men who have sex with men and women should be screened at least annually or exposed sites: genital, rectal, or throat. Men who have sex with women who are in high prevalence settings. People who are HIV+ should be screened at least annually at all exposed sites. Patients on PrEP should be screened every 3 months. All post-treatment patients should be screened 3 months after treatment. ">
            <a:extLst>
              <a:ext uri="{FF2B5EF4-FFF2-40B4-BE49-F238E27FC236}">
                <a16:creationId xmlns:a16="http://schemas.microsoft.com/office/drawing/2014/main" id="{60782333-85C8-483C-8233-F53E90FDC6F6}"/>
              </a:ext>
            </a:extLst>
          </p:cNvPr>
          <p:cNvGraphicFramePr>
            <a:graphicFrameLocks/>
          </p:cNvGraphicFramePr>
          <p:nvPr>
            <p:extLst>
              <p:ext uri="{D42A27DB-BD31-4B8C-83A1-F6EECF244321}">
                <p14:modId xmlns:p14="http://schemas.microsoft.com/office/powerpoint/2010/main" val="2692976044"/>
              </p:ext>
            </p:extLst>
          </p:nvPr>
        </p:nvGraphicFramePr>
        <p:xfrm>
          <a:off x="1513055" y="2140772"/>
          <a:ext cx="9165889" cy="3398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0680016D-2697-4579-B8F1-4AA104FD1E4E}"/>
              </a:ext>
            </a:extLst>
          </p:cNvPr>
          <p:cNvSpPr>
            <a:spLocks noGrp="1"/>
          </p:cNvSpPr>
          <p:nvPr>
            <p:ph type="sldNum" sz="quarter" idx="12"/>
          </p:nvPr>
        </p:nvSpPr>
        <p:spPr/>
        <p:txBody>
          <a:bodyPr/>
          <a:lstStyle/>
          <a:p>
            <a:fld id="{658EA1AB-09E6-4EFD-AE90-E54DEC6ABE74}" type="slidenum">
              <a:rPr lang="en-US" smtClean="0"/>
              <a:t>52</a:t>
            </a:fld>
            <a:endParaRPr lang="en-US"/>
          </a:p>
        </p:txBody>
      </p:sp>
    </p:spTree>
    <p:extLst>
      <p:ext uri="{BB962C8B-B14F-4D97-AF65-F5344CB8AC3E}">
        <p14:creationId xmlns:p14="http://schemas.microsoft.com/office/powerpoint/2010/main" val="419890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Provider Recommendation #2</a:t>
            </a:r>
          </a:p>
        </p:txBody>
      </p:sp>
      <p:sp>
        <p:nvSpPr>
          <p:cNvPr id="3" name="Content Placeholder 2"/>
          <p:cNvSpPr>
            <a:spLocks noGrp="1"/>
          </p:cNvSpPr>
          <p:nvPr>
            <p:ph idx="1"/>
          </p:nvPr>
        </p:nvSpPr>
        <p:spPr/>
        <p:txBody>
          <a:bodyPr>
            <a:normAutofit/>
          </a:bodyPr>
          <a:lstStyle/>
          <a:p>
            <a:r>
              <a:rPr lang="en-US" sz="2800" b="1" dirty="0">
                <a:solidFill>
                  <a:srgbClr val="FF0000"/>
                </a:solidFill>
              </a:rPr>
              <a:t>Providers should increase their clinical suspicion for DGI in patients with joint pain</a:t>
            </a:r>
          </a:p>
          <a:p>
            <a:pPr lvl="1"/>
            <a:r>
              <a:rPr lang="en-US" sz="2400" b="1" dirty="0">
                <a:solidFill>
                  <a:schemeClr val="tx1"/>
                </a:solidFill>
              </a:rPr>
              <a:t>Expand differential dx beyond osteoarthritis, joint sprain, and gout</a:t>
            </a:r>
            <a:endParaRPr lang="en-US" sz="2400" b="1" dirty="0">
              <a:solidFill>
                <a:srgbClr val="FF0000"/>
              </a:solidFill>
            </a:endParaRPr>
          </a:p>
          <a:p>
            <a:pPr lvl="1"/>
            <a:r>
              <a:rPr lang="en-US" sz="2400" b="1" dirty="0">
                <a:solidFill>
                  <a:schemeClr val="tx1"/>
                </a:solidFill>
              </a:rPr>
              <a:t>Explore nature of joint pain (is it migratory?)</a:t>
            </a:r>
          </a:p>
          <a:p>
            <a:pPr lvl="1"/>
            <a:r>
              <a:rPr lang="en-US" sz="2400" b="1" dirty="0">
                <a:solidFill>
                  <a:schemeClr val="tx1"/>
                </a:solidFill>
              </a:rPr>
              <a:t>Ask about rash and conduct skin exam, with attention to hands and feet </a:t>
            </a:r>
          </a:p>
          <a:p>
            <a:pPr lvl="1"/>
            <a:r>
              <a:rPr lang="en-US" sz="2400" b="1" dirty="0">
                <a:solidFill>
                  <a:schemeClr val="tx1"/>
                </a:solidFill>
              </a:rPr>
              <a:t>Ask about urogenital (as well as rectal, pharyngeal) symptoms</a:t>
            </a:r>
          </a:p>
          <a:p>
            <a:pPr lvl="1"/>
            <a:r>
              <a:rPr lang="en-US" sz="2400" b="1" dirty="0">
                <a:solidFill>
                  <a:schemeClr val="tx1"/>
                </a:solidFill>
              </a:rPr>
              <a:t>Take a social history - sexual history, drug use, and housing status</a:t>
            </a:r>
          </a:p>
          <a:p>
            <a:pPr lvl="1"/>
            <a:r>
              <a:rPr lang="en-US" sz="2400" b="1" dirty="0">
                <a:solidFill>
                  <a:schemeClr val="tx1"/>
                </a:solidFill>
              </a:rPr>
              <a:t>Aspirate joint if there is an effusion</a:t>
            </a:r>
          </a:p>
        </p:txBody>
      </p:sp>
      <p:sp>
        <p:nvSpPr>
          <p:cNvPr id="4" name="Slide Number Placeholder 3">
            <a:extLst>
              <a:ext uri="{FF2B5EF4-FFF2-40B4-BE49-F238E27FC236}">
                <a16:creationId xmlns:a16="http://schemas.microsoft.com/office/drawing/2014/main" id="{97FF3AD5-483B-4E43-A69A-50B025A0F6A7}"/>
              </a:ext>
            </a:extLst>
          </p:cNvPr>
          <p:cNvSpPr>
            <a:spLocks noGrp="1"/>
          </p:cNvSpPr>
          <p:nvPr>
            <p:ph type="sldNum" sz="quarter" idx="12"/>
          </p:nvPr>
        </p:nvSpPr>
        <p:spPr/>
        <p:txBody>
          <a:bodyPr/>
          <a:lstStyle/>
          <a:p>
            <a:fld id="{658EA1AB-09E6-4EFD-AE90-E54DEC6ABE74}" type="slidenum">
              <a:rPr lang="en-US" smtClean="0"/>
              <a:t>53</a:t>
            </a:fld>
            <a:endParaRPr lang="en-US"/>
          </a:p>
        </p:txBody>
      </p:sp>
    </p:spTree>
    <p:extLst>
      <p:ext uri="{BB962C8B-B14F-4D97-AF65-F5344CB8AC3E}">
        <p14:creationId xmlns:p14="http://schemas.microsoft.com/office/powerpoint/2010/main" val="265365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Provider Recommendation #3</a:t>
            </a:r>
          </a:p>
        </p:txBody>
      </p:sp>
      <p:sp>
        <p:nvSpPr>
          <p:cNvPr id="3" name="Content Placeholder 2"/>
          <p:cNvSpPr>
            <a:spLocks noGrp="1"/>
          </p:cNvSpPr>
          <p:nvPr>
            <p:ph idx="1"/>
          </p:nvPr>
        </p:nvSpPr>
        <p:spPr/>
        <p:txBody>
          <a:bodyPr>
            <a:normAutofit/>
          </a:bodyPr>
          <a:lstStyle/>
          <a:p>
            <a:r>
              <a:rPr lang="en-US" sz="2800" b="1" dirty="0">
                <a:solidFill>
                  <a:srgbClr val="FF0000"/>
                </a:solidFill>
              </a:rPr>
              <a:t>Manage DGI cases per the CDC STD Treatment Guidelines</a:t>
            </a:r>
            <a:endParaRPr lang="en-US" sz="2800" dirty="0"/>
          </a:p>
          <a:p>
            <a:pPr lvl="1"/>
            <a:r>
              <a:rPr lang="en-US" sz="2400" b="1" dirty="0">
                <a:solidFill>
                  <a:schemeClr val="tx1"/>
                </a:solidFill>
              </a:rPr>
              <a:t>Before initiating empiric antibiotic </a:t>
            </a:r>
            <a:r>
              <a:rPr lang="en-US" sz="2400" b="1" dirty="0" err="1">
                <a:solidFill>
                  <a:schemeClr val="tx1"/>
                </a:solidFill>
              </a:rPr>
              <a:t>tx</a:t>
            </a:r>
            <a:r>
              <a:rPr lang="en-US" sz="2400" b="1" dirty="0">
                <a:solidFill>
                  <a:schemeClr val="tx1"/>
                </a:solidFill>
              </a:rPr>
              <a:t> for suspected DGI, obtain:</a:t>
            </a:r>
          </a:p>
          <a:p>
            <a:pPr lvl="2"/>
            <a:r>
              <a:rPr lang="en-US" sz="1800" b="1" dirty="0">
                <a:solidFill>
                  <a:schemeClr val="tx1"/>
                </a:solidFill>
              </a:rPr>
              <a:t>Blood cultures as well as cultures from synovial fluid/skin pustules (if applicable) </a:t>
            </a:r>
          </a:p>
          <a:p>
            <a:pPr lvl="2"/>
            <a:r>
              <a:rPr lang="en-US" sz="1800" b="1" dirty="0">
                <a:solidFill>
                  <a:schemeClr val="tx1"/>
                </a:solidFill>
              </a:rPr>
              <a:t>NAAT </a:t>
            </a:r>
            <a:r>
              <a:rPr lang="en-US" sz="1800" b="1" u="sng" dirty="0">
                <a:solidFill>
                  <a:schemeClr val="tx1"/>
                </a:solidFill>
              </a:rPr>
              <a:t>and</a:t>
            </a:r>
            <a:r>
              <a:rPr lang="en-US" sz="1800" b="1" dirty="0">
                <a:solidFill>
                  <a:schemeClr val="tx1"/>
                </a:solidFill>
              </a:rPr>
              <a:t> culture (if available) at genital AND extragenital sites (pharyngeal and rectal) </a:t>
            </a:r>
          </a:p>
          <a:p>
            <a:pPr lvl="1"/>
            <a:r>
              <a:rPr lang="en-US" sz="2400" b="1" dirty="0">
                <a:solidFill>
                  <a:schemeClr val="tx1"/>
                </a:solidFill>
              </a:rPr>
              <a:t>Hospitalized and consultation with an infectious disease specialist when available are recommended for initial therapy</a:t>
            </a:r>
          </a:p>
          <a:p>
            <a:pPr lvl="1"/>
            <a:r>
              <a:rPr lang="en-US" sz="2400" b="1" dirty="0">
                <a:solidFill>
                  <a:schemeClr val="tx1"/>
                </a:solidFill>
              </a:rPr>
              <a:t>Clinical consultation for DGI management is also available through the STD Clinical Consultation Network (</a:t>
            </a:r>
            <a:r>
              <a:rPr lang="en-US" sz="2400" b="1" dirty="0">
                <a:solidFill>
                  <a:schemeClr val="tx1"/>
                </a:solidFill>
                <a:hlinkClick r:id="rId3">
                  <a:extLst>
                    <a:ext uri="{A12FA001-AC4F-418D-AE19-62706E023703}">
                      <ahyp:hlinkClr xmlns:ahyp="http://schemas.microsoft.com/office/drawing/2018/hyperlinkcolor" val="tx"/>
                    </a:ext>
                  </a:extLst>
                </a:hlinkClick>
              </a:rPr>
              <a:t>Link to STD Clinical Consultation Network</a:t>
            </a:r>
            <a:r>
              <a:rPr lang="en-US" sz="2400" b="1" dirty="0">
                <a:solidFill>
                  <a:schemeClr val="tx1"/>
                </a:solidFill>
              </a:rPr>
              <a:t>)</a:t>
            </a:r>
            <a:endParaRPr lang="en-US" sz="2400" b="1" dirty="0"/>
          </a:p>
          <a:p>
            <a:pPr marL="0" indent="0">
              <a:buNone/>
            </a:pPr>
            <a:endParaRPr lang="en-US" sz="2800" dirty="0"/>
          </a:p>
        </p:txBody>
      </p:sp>
      <p:sp>
        <p:nvSpPr>
          <p:cNvPr id="4" name="Slide Number Placeholder 3">
            <a:extLst>
              <a:ext uri="{FF2B5EF4-FFF2-40B4-BE49-F238E27FC236}">
                <a16:creationId xmlns:a16="http://schemas.microsoft.com/office/drawing/2014/main" id="{79FB1484-6F60-4B03-ABF1-CDD2A9673DD6}"/>
              </a:ext>
            </a:extLst>
          </p:cNvPr>
          <p:cNvSpPr>
            <a:spLocks noGrp="1"/>
          </p:cNvSpPr>
          <p:nvPr>
            <p:ph type="sldNum" sz="quarter" idx="12"/>
          </p:nvPr>
        </p:nvSpPr>
        <p:spPr/>
        <p:txBody>
          <a:bodyPr/>
          <a:lstStyle/>
          <a:p>
            <a:fld id="{658EA1AB-09E6-4EFD-AE90-E54DEC6ABE74}" type="slidenum">
              <a:rPr lang="en-US" smtClean="0"/>
              <a:t>54</a:t>
            </a:fld>
            <a:endParaRPr lang="en-US"/>
          </a:p>
        </p:txBody>
      </p:sp>
    </p:spTree>
    <p:extLst>
      <p:ext uri="{BB962C8B-B14F-4D97-AF65-F5344CB8AC3E}">
        <p14:creationId xmlns:p14="http://schemas.microsoft.com/office/powerpoint/2010/main" val="93150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Provider Recommendation #4</a:t>
            </a:r>
          </a:p>
        </p:txBody>
      </p:sp>
      <p:sp>
        <p:nvSpPr>
          <p:cNvPr id="3" name="Content Placeholder 2"/>
          <p:cNvSpPr>
            <a:spLocks noGrp="1"/>
          </p:cNvSpPr>
          <p:nvPr>
            <p:ph idx="1"/>
          </p:nvPr>
        </p:nvSpPr>
        <p:spPr/>
        <p:txBody>
          <a:bodyPr>
            <a:normAutofit/>
          </a:bodyPr>
          <a:lstStyle/>
          <a:p>
            <a:r>
              <a:rPr lang="en-US" sz="2800" b="1" dirty="0">
                <a:solidFill>
                  <a:srgbClr val="FF0000"/>
                </a:solidFill>
              </a:rPr>
              <a:t>Test all GC isolates from DGI cases for antimicrobial susceptibility</a:t>
            </a:r>
          </a:p>
          <a:p>
            <a:pPr lvl="1"/>
            <a:r>
              <a:rPr lang="en-US" sz="2400" b="1" dirty="0">
                <a:solidFill>
                  <a:schemeClr val="tx1"/>
                </a:solidFill>
              </a:rPr>
              <a:t>Antimicrobial susceptibility requires CULTURE</a:t>
            </a:r>
          </a:p>
          <a:p>
            <a:pPr lvl="2"/>
            <a:r>
              <a:rPr lang="en-US" sz="1800" b="1" dirty="0">
                <a:solidFill>
                  <a:schemeClr val="tx1"/>
                </a:solidFill>
              </a:rPr>
              <a:t>Please contact your local health department for guidance on obtaining culture if not available at your site</a:t>
            </a:r>
          </a:p>
          <a:p>
            <a:pPr lvl="2"/>
            <a:r>
              <a:rPr lang="en-US" sz="1800" b="1" dirty="0">
                <a:solidFill>
                  <a:schemeClr val="tx1"/>
                </a:solidFill>
              </a:rPr>
              <a:t>Some public health and commercial labs also provide GC culture +/- antimicrobial susceptibility</a:t>
            </a:r>
          </a:p>
          <a:p>
            <a:pPr lvl="3"/>
            <a:r>
              <a:rPr lang="en-US" sz="1800" dirty="0">
                <a:solidFill>
                  <a:schemeClr val="tx1"/>
                </a:solidFill>
              </a:rPr>
              <a:t>Mayo Clinic and CDC can also perform GC susceptibility testing</a:t>
            </a:r>
          </a:p>
          <a:p>
            <a:pPr lvl="3"/>
            <a:endParaRPr lang="en-US" sz="1800" dirty="0">
              <a:solidFill>
                <a:schemeClr val="tx1"/>
              </a:solidFill>
            </a:endParaRPr>
          </a:p>
        </p:txBody>
      </p:sp>
      <p:sp>
        <p:nvSpPr>
          <p:cNvPr id="4" name="Slide Number Placeholder 3">
            <a:extLst>
              <a:ext uri="{FF2B5EF4-FFF2-40B4-BE49-F238E27FC236}">
                <a16:creationId xmlns:a16="http://schemas.microsoft.com/office/drawing/2014/main" id="{D4719356-A17C-4728-9543-D836DC1E2B78}"/>
              </a:ext>
            </a:extLst>
          </p:cNvPr>
          <p:cNvSpPr>
            <a:spLocks noGrp="1"/>
          </p:cNvSpPr>
          <p:nvPr>
            <p:ph type="sldNum" sz="quarter" idx="12"/>
          </p:nvPr>
        </p:nvSpPr>
        <p:spPr/>
        <p:txBody>
          <a:bodyPr/>
          <a:lstStyle/>
          <a:p>
            <a:fld id="{658EA1AB-09E6-4EFD-AE90-E54DEC6ABE74}" type="slidenum">
              <a:rPr lang="en-US" smtClean="0"/>
              <a:t>55</a:t>
            </a:fld>
            <a:endParaRPr lang="en-US"/>
          </a:p>
        </p:txBody>
      </p:sp>
    </p:spTree>
    <p:extLst>
      <p:ext uri="{BB962C8B-B14F-4D97-AF65-F5344CB8AC3E}">
        <p14:creationId xmlns:p14="http://schemas.microsoft.com/office/powerpoint/2010/main" val="138175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Provider Recommendation #5</a:t>
            </a:r>
          </a:p>
        </p:txBody>
      </p:sp>
      <p:sp>
        <p:nvSpPr>
          <p:cNvPr id="3" name="Content Placeholder 2"/>
          <p:cNvSpPr>
            <a:spLocks noGrp="1"/>
          </p:cNvSpPr>
          <p:nvPr>
            <p:ph idx="1"/>
          </p:nvPr>
        </p:nvSpPr>
        <p:spPr/>
        <p:txBody>
          <a:bodyPr>
            <a:normAutofit/>
          </a:bodyPr>
          <a:lstStyle/>
          <a:p>
            <a:r>
              <a:rPr lang="en-US" sz="2800" b="1" dirty="0">
                <a:solidFill>
                  <a:srgbClr val="FF0000"/>
                </a:solidFill>
              </a:rPr>
              <a:t>Report all laboratory confirmed and clinically suspected cases of DGI to the local health department within 24 hours of identification</a:t>
            </a:r>
            <a:endParaRPr lang="en-US" sz="2800" b="1" dirty="0">
              <a:solidFill>
                <a:schemeClr val="tx1"/>
              </a:solidFill>
            </a:endParaRPr>
          </a:p>
          <a:p>
            <a:pPr lvl="2"/>
            <a:endParaRPr lang="en-US" sz="1800" dirty="0"/>
          </a:p>
          <a:p>
            <a:pPr lvl="2"/>
            <a:endParaRPr lang="en-US" sz="1800" dirty="0"/>
          </a:p>
        </p:txBody>
      </p:sp>
      <p:pic>
        <p:nvPicPr>
          <p:cNvPr id="4" name="Picture 3" descr="Screenshot of a fake communicable disease report for healthcare providers from ADHS ">
            <a:extLst>
              <a:ext uri="{FF2B5EF4-FFF2-40B4-BE49-F238E27FC236}">
                <a16:creationId xmlns:a16="http://schemas.microsoft.com/office/drawing/2014/main" id="{A0E6F0EB-FCE0-4826-940F-7216C733E659}"/>
              </a:ext>
            </a:extLst>
          </p:cNvPr>
          <p:cNvPicPr>
            <a:picLocks noChangeAspect="1"/>
          </p:cNvPicPr>
          <p:nvPr/>
        </p:nvPicPr>
        <p:blipFill rotWithShape="1">
          <a:blip r:embed="rId3"/>
          <a:srcRect t="1285"/>
          <a:stretch/>
        </p:blipFill>
        <p:spPr>
          <a:xfrm>
            <a:off x="3332794" y="2709401"/>
            <a:ext cx="5296426" cy="4023360"/>
          </a:xfrm>
          <a:prstGeom prst="rect">
            <a:avLst/>
          </a:prstGeom>
        </p:spPr>
      </p:pic>
      <p:sp>
        <p:nvSpPr>
          <p:cNvPr id="5" name="Slide Number Placeholder 4">
            <a:extLst>
              <a:ext uri="{FF2B5EF4-FFF2-40B4-BE49-F238E27FC236}">
                <a16:creationId xmlns:a16="http://schemas.microsoft.com/office/drawing/2014/main" id="{59AC903D-ECDA-46EA-8EC0-9EA719974A6E}"/>
              </a:ext>
            </a:extLst>
          </p:cNvPr>
          <p:cNvSpPr>
            <a:spLocks noGrp="1"/>
          </p:cNvSpPr>
          <p:nvPr>
            <p:ph type="sldNum" sz="quarter" idx="12"/>
          </p:nvPr>
        </p:nvSpPr>
        <p:spPr/>
        <p:txBody>
          <a:bodyPr/>
          <a:lstStyle/>
          <a:p>
            <a:fld id="{658EA1AB-09E6-4EFD-AE90-E54DEC6ABE74}" type="slidenum">
              <a:rPr lang="en-US" smtClean="0"/>
              <a:t>56</a:t>
            </a:fld>
            <a:endParaRPr lang="en-US"/>
          </a:p>
        </p:txBody>
      </p:sp>
    </p:spTree>
    <p:extLst>
      <p:ext uri="{BB962C8B-B14F-4D97-AF65-F5344CB8AC3E}">
        <p14:creationId xmlns:p14="http://schemas.microsoft.com/office/powerpoint/2010/main" val="144422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dirty="0">
                <a:solidFill>
                  <a:schemeClr val="bg1"/>
                </a:solidFill>
                <a:latin typeface="Calibri" panose="020F0502020204030204" pitchFamily="34" charset="0"/>
              </a:rPr>
              <a:t>Additional Management</a:t>
            </a:r>
            <a:endParaRPr lang="en-US" sz="60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411188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AE0AE-0634-4BFF-B586-4EFE26BBD760}"/>
              </a:ext>
            </a:extLst>
          </p:cNvPr>
          <p:cNvSpPr>
            <a:spLocks noGrp="1"/>
          </p:cNvSpPr>
          <p:nvPr>
            <p:ph type="title"/>
          </p:nvPr>
        </p:nvSpPr>
        <p:spPr/>
        <p:txBody>
          <a:bodyPr>
            <a:normAutofit/>
          </a:bodyPr>
          <a:lstStyle/>
          <a:p>
            <a:r>
              <a:rPr lang="en-US" dirty="0"/>
              <a:t>Additional management of DGI/GC</a:t>
            </a:r>
          </a:p>
        </p:txBody>
      </p:sp>
      <p:sp>
        <p:nvSpPr>
          <p:cNvPr id="3" name="Content Placeholder 2">
            <a:extLst>
              <a:ext uri="{FF2B5EF4-FFF2-40B4-BE49-F238E27FC236}">
                <a16:creationId xmlns:a16="http://schemas.microsoft.com/office/drawing/2014/main" id="{225D4659-46E4-48EA-A712-B96C5AB79B96}"/>
              </a:ext>
            </a:extLst>
          </p:cNvPr>
          <p:cNvSpPr>
            <a:spLocks noGrp="1"/>
          </p:cNvSpPr>
          <p:nvPr>
            <p:ph idx="1"/>
          </p:nvPr>
        </p:nvSpPr>
        <p:spPr/>
        <p:txBody>
          <a:bodyPr>
            <a:normAutofit/>
          </a:bodyPr>
          <a:lstStyle/>
          <a:p>
            <a:r>
              <a:rPr lang="en-US" sz="2800" dirty="0"/>
              <a:t>If dx with gonorrhea, </a:t>
            </a:r>
            <a:r>
              <a:rPr lang="en-US" sz="2800" dirty="0">
                <a:solidFill>
                  <a:srgbClr val="FF0000"/>
                </a:solidFill>
              </a:rPr>
              <a:t>test for HIV, syphilis, and chlamydia (CT)</a:t>
            </a:r>
          </a:p>
          <a:p>
            <a:r>
              <a:rPr lang="en-US" sz="2800" dirty="0">
                <a:solidFill>
                  <a:srgbClr val="FF0000"/>
                </a:solidFill>
              </a:rPr>
              <a:t>Offer HIV Preexposure Prophylaxis (</a:t>
            </a:r>
            <a:r>
              <a:rPr lang="en-US" sz="2800" dirty="0" err="1">
                <a:solidFill>
                  <a:srgbClr val="FF0000"/>
                </a:solidFill>
              </a:rPr>
              <a:t>PrEP</a:t>
            </a:r>
            <a:r>
              <a:rPr lang="en-US" sz="2800" dirty="0">
                <a:solidFill>
                  <a:srgbClr val="FF0000"/>
                </a:solidFill>
              </a:rPr>
              <a:t>) </a:t>
            </a:r>
            <a:r>
              <a:rPr lang="en-US" sz="2800" dirty="0"/>
              <a:t>– indications include:</a:t>
            </a:r>
          </a:p>
          <a:p>
            <a:pPr lvl="1"/>
            <a:r>
              <a:rPr lang="en-US" sz="2400" dirty="0"/>
              <a:t>Man who has sex with men (MSM) with GC (or CT or syphilis) diagnosed or reported in the past 6 months</a:t>
            </a:r>
          </a:p>
          <a:p>
            <a:pPr lvl="1"/>
            <a:r>
              <a:rPr lang="en-US" sz="2400" dirty="0"/>
              <a:t>Any woman or man with GC (or syphilis) diagnosed/reported in the past 6 months</a:t>
            </a:r>
          </a:p>
          <a:p>
            <a:pPr lvl="2"/>
            <a:endParaRPr lang="en-US" sz="1800" dirty="0"/>
          </a:p>
        </p:txBody>
      </p:sp>
      <p:sp>
        <p:nvSpPr>
          <p:cNvPr id="4" name="Slide Number Placeholder 3">
            <a:extLst>
              <a:ext uri="{FF2B5EF4-FFF2-40B4-BE49-F238E27FC236}">
                <a16:creationId xmlns:a16="http://schemas.microsoft.com/office/drawing/2014/main" id="{2209A080-30DF-4AF5-9F92-658EA31C0FA5}"/>
              </a:ext>
            </a:extLst>
          </p:cNvPr>
          <p:cNvSpPr>
            <a:spLocks noGrp="1"/>
          </p:cNvSpPr>
          <p:nvPr>
            <p:ph type="sldNum" sz="quarter" idx="12"/>
          </p:nvPr>
        </p:nvSpPr>
        <p:spPr/>
        <p:txBody>
          <a:bodyPr/>
          <a:lstStyle/>
          <a:p>
            <a:fld id="{658EA1AB-09E6-4EFD-AE90-E54DEC6ABE74}" type="slidenum">
              <a:rPr lang="en-US" smtClean="0"/>
              <a:t>58</a:t>
            </a:fld>
            <a:endParaRPr lang="en-US"/>
          </a:p>
        </p:txBody>
      </p:sp>
    </p:spTree>
    <p:extLst>
      <p:ext uri="{BB962C8B-B14F-4D97-AF65-F5344CB8AC3E}">
        <p14:creationId xmlns:p14="http://schemas.microsoft.com/office/powerpoint/2010/main" val="428545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2A4A-D9F2-4C70-8096-31148CE5677E}"/>
              </a:ext>
            </a:extLst>
          </p:cNvPr>
          <p:cNvSpPr>
            <a:spLocks noGrp="1"/>
          </p:cNvSpPr>
          <p:nvPr>
            <p:ph type="title"/>
          </p:nvPr>
        </p:nvSpPr>
        <p:spPr/>
        <p:txBody>
          <a:bodyPr>
            <a:normAutofit/>
          </a:bodyPr>
          <a:lstStyle/>
          <a:p>
            <a:pPr algn="ctr"/>
            <a:r>
              <a:rPr lang="en-US" dirty="0"/>
              <a:t>Additional management of DGI/GC Continued</a:t>
            </a:r>
          </a:p>
        </p:txBody>
      </p:sp>
      <p:sp>
        <p:nvSpPr>
          <p:cNvPr id="3" name="Content Placeholder 2">
            <a:extLst>
              <a:ext uri="{FF2B5EF4-FFF2-40B4-BE49-F238E27FC236}">
                <a16:creationId xmlns:a16="http://schemas.microsoft.com/office/drawing/2014/main" id="{82616653-029D-476D-8969-8671FD633D5B}"/>
              </a:ext>
            </a:extLst>
          </p:cNvPr>
          <p:cNvSpPr>
            <a:spLocks noGrp="1"/>
          </p:cNvSpPr>
          <p:nvPr>
            <p:ph idx="1"/>
          </p:nvPr>
        </p:nvSpPr>
        <p:spPr/>
        <p:txBody>
          <a:bodyPr>
            <a:normAutofit/>
          </a:bodyPr>
          <a:lstStyle/>
          <a:p>
            <a:r>
              <a:rPr lang="en-US" sz="2800" dirty="0">
                <a:solidFill>
                  <a:srgbClr val="FF0000"/>
                </a:solidFill>
              </a:rPr>
              <a:t>Treat partners</a:t>
            </a:r>
          </a:p>
          <a:p>
            <a:pPr lvl="1"/>
            <a:r>
              <a:rPr lang="en-US" sz="2400" dirty="0">
                <a:solidFill>
                  <a:srgbClr val="FF0000"/>
                </a:solidFill>
              </a:rPr>
              <a:t>Recent sex partners within the </a:t>
            </a:r>
            <a:r>
              <a:rPr lang="en-US" sz="2400" u="sng" dirty="0">
                <a:solidFill>
                  <a:srgbClr val="FF0000"/>
                </a:solidFill>
              </a:rPr>
              <a:t>60 days</a:t>
            </a:r>
            <a:r>
              <a:rPr lang="en-US" sz="2400" dirty="0">
                <a:solidFill>
                  <a:srgbClr val="FF0000"/>
                </a:solidFill>
              </a:rPr>
              <a:t> preceding onset of symptoms or diagnosis of DGI/GC should be referred for evaluation, testing, and </a:t>
            </a:r>
            <a:r>
              <a:rPr lang="en-US" sz="2400" b="1" dirty="0">
                <a:solidFill>
                  <a:srgbClr val="FF0000"/>
                </a:solidFill>
              </a:rPr>
              <a:t>presumptive</a:t>
            </a:r>
            <a:r>
              <a:rPr lang="en-US" sz="2400" dirty="0">
                <a:solidFill>
                  <a:srgbClr val="FF0000"/>
                </a:solidFill>
              </a:rPr>
              <a:t> treatment</a:t>
            </a:r>
          </a:p>
          <a:p>
            <a:pPr lvl="1"/>
            <a:r>
              <a:rPr lang="en-US" sz="2400" dirty="0">
                <a:solidFill>
                  <a:schemeClr val="tx1"/>
                </a:solidFill>
              </a:rPr>
              <a:t>Gonococcal infection frequently is </a:t>
            </a:r>
            <a:r>
              <a:rPr lang="en-US" sz="2400" u="sng" dirty="0">
                <a:solidFill>
                  <a:schemeClr val="tx1"/>
                </a:solidFill>
              </a:rPr>
              <a:t>asymptomatic</a:t>
            </a:r>
            <a:r>
              <a:rPr lang="en-US" sz="2400" dirty="0">
                <a:solidFill>
                  <a:schemeClr val="tx1"/>
                </a:solidFill>
              </a:rPr>
              <a:t> in sex partners of persons who have DGI</a:t>
            </a:r>
          </a:p>
          <a:p>
            <a:pPr lvl="1"/>
            <a:r>
              <a:rPr lang="en-US" sz="2400" dirty="0">
                <a:solidFill>
                  <a:schemeClr val="tx1"/>
                </a:solidFill>
              </a:rPr>
              <a:t>Test for GC/CT at all sites of exposure</a:t>
            </a:r>
          </a:p>
          <a:p>
            <a:pPr lvl="1"/>
            <a:r>
              <a:rPr lang="en-US" sz="2400" dirty="0">
                <a:solidFill>
                  <a:schemeClr val="tx1"/>
                </a:solidFill>
              </a:rPr>
              <a:t>To avoid reinfection, sex partners should abstain from unprotected sex for 7 days after they and their sexual partner(s) have completed treatment and after resolution of symptoms, if present.</a:t>
            </a:r>
          </a:p>
          <a:p>
            <a:endParaRPr lang="en-US" sz="2800" dirty="0"/>
          </a:p>
        </p:txBody>
      </p:sp>
      <p:sp>
        <p:nvSpPr>
          <p:cNvPr id="4" name="Slide Number Placeholder 3">
            <a:extLst>
              <a:ext uri="{FF2B5EF4-FFF2-40B4-BE49-F238E27FC236}">
                <a16:creationId xmlns:a16="http://schemas.microsoft.com/office/drawing/2014/main" id="{EE6D2EA7-47F0-48B6-B852-15667DF7CBF6}"/>
              </a:ext>
            </a:extLst>
          </p:cNvPr>
          <p:cNvSpPr>
            <a:spLocks noGrp="1"/>
          </p:cNvSpPr>
          <p:nvPr>
            <p:ph type="sldNum" sz="quarter" idx="12"/>
          </p:nvPr>
        </p:nvSpPr>
        <p:spPr/>
        <p:txBody>
          <a:bodyPr/>
          <a:lstStyle/>
          <a:p>
            <a:fld id="{658EA1AB-09E6-4EFD-AE90-E54DEC6ABE74}" type="slidenum">
              <a:rPr lang="en-US" smtClean="0"/>
              <a:t>59</a:t>
            </a:fld>
            <a:endParaRPr lang="en-US"/>
          </a:p>
        </p:txBody>
      </p:sp>
    </p:spTree>
    <p:extLst>
      <p:ext uri="{BB962C8B-B14F-4D97-AF65-F5344CB8AC3E}">
        <p14:creationId xmlns:p14="http://schemas.microsoft.com/office/powerpoint/2010/main" val="189586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5D5BCE-4033-4A16-AAB2-18E8145D2F5C}"/>
              </a:ext>
              <a:ext uri="{C183D7F6-B498-43B3-948B-1728B52AA6E4}">
                <adec:decorative xmlns:adec="http://schemas.microsoft.com/office/drawing/2017/decorative" val="1"/>
              </a:ext>
            </a:extLst>
          </p:cNvPr>
          <p:cNvSpPr/>
          <p:nvPr/>
        </p:nvSpPr>
        <p:spPr>
          <a:xfrm>
            <a:off x="1066800" y="958645"/>
            <a:ext cx="4449097" cy="1076632"/>
          </a:xfrm>
          <a:prstGeom prst="rect">
            <a:avLst/>
          </a:prstGeom>
          <a:solidFill>
            <a:srgbClr val="9A4E9E"/>
          </a:solidFill>
          <a:ln>
            <a:solidFill>
              <a:srgbClr val="9A4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C183D7F6-B498-43B3-948B-1728B52AA6E4}">
                <adec:decorative xmlns:adec="http://schemas.microsoft.com/office/drawing/2017/decorative" val="0"/>
              </a:ext>
            </a:extLst>
          </p:cNvPr>
          <p:cNvSpPr>
            <a:spLocks noGrp="1"/>
          </p:cNvSpPr>
          <p:nvPr>
            <p:ph type="title"/>
          </p:nvPr>
        </p:nvSpPr>
        <p:spPr>
          <a:xfrm>
            <a:off x="1066800" y="853594"/>
            <a:ext cx="4449097" cy="1390166"/>
          </a:xfrm>
        </p:spPr>
        <p:txBody>
          <a:bodyPr>
            <a:noAutofit/>
          </a:bodyPr>
          <a:lstStyle/>
          <a:p>
            <a:r>
              <a:rPr lang="en-US" sz="4000" dirty="0">
                <a:solidFill>
                  <a:schemeClr val="bg1"/>
                </a:solidFill>
              </a:rPr>
              <a:t>The State of STDs in the United States</a:t>
            </a:r>
          </a:p>
        </p:txBody>
      </p:sp>
      <p:pic>
        <p:nvPicPr>
          <p:cNvPr id="7" name="Content Placeholder 6" descr="In 2018, STDs surge for the fifth straight year, reaching an all-time high. &#10;&#10;1.8 million cases of chlamydia or a 19% rate increase since 2014. &#10;&#10;583,405 cases of gonorrhea or 63% rate increase since 2014.&#10;&#10;115,045 cases of syphilis or 71% rate increase of infectious syphilis since 2014. &#10;&#10;1,306 cases of syphilis among newborns or 18% rate increase since 2014. &#10;&#10;Go to www.cdc.gov/std/ to learn more.">
            <a:extLst>
              <a:ext uri="{FF2B5EF4-FFF2-40B4-BE49-F238E27FC236}">
                <a16:creationId xmlns:a16="http://schemas.microsoft.com/office/drawing/2014/main" id="{3F11DD08-4101-411B-874D-EF51C2C51023}"/>
              </a:ext>
            </a:extLst>
          </p:cNvPr>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1800" t="3924" r="1891" b="3900"/>
          <a:stretch/>
        </p:blipFill>
        <p:spPr>
          <a:xfrm>
            <a:off x="875070" y="853593"/>
            <a:ext cx="10441859" cy="5471651"/>
          </a:xfrm>
        </p:spPr>
      </p:pic>
      <p:sp>
        <p:nvSpPr>
          <p:cNvPr id="3" name="Rectangle 2" descr="Box animation that highlights the 583,405 cases of gonorrhea.">
            <a:extLst>
              <a:ext uri="{FF2B5EF4-FFF2-40B4-BE49-F238E27FC236}">
                <a16:creationId xmlns:a16="http://schemas.microsoft.com/office/drawing/2014/main" id="{C820134D-CE19-4A43-915B-CAA90BE1892F}"/>
              </a:ext>
            </a:extLst>
          </p:cNvPr>
          <p:cNvSpPr/>
          <p:nvPr/>
        </p:nvSpPr>
        <p:spPr>
          <a:xfrm>
            <a:off x="5116748" y="2243760"/>
            <a:ext cx="6077842" cy="1450757"/>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684863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Expedited Partner Therapy (EPT)</a:t>
            </a:r>
          </a:p>
        </p:txBody>
      </p:sp>
      <p:sp>
        <p:nvSpPr>
          <p:cNvPr id="3" name="Content Placeholder 2"/>
          <p:cNvSpPr>
            <a:spLocks noGrp="1"/>
          </p:cNvSpPr>
          <p:nvPr>
            <p:ph idx="1"/>
          </p:nvPr>
        </p:nvSpPr>
        <p:spPr/>
        <p:txBody>
          <a:bodyPr>
            <a:normAutofit/>
          </a:bodyPr>
          <a:lstStyle/>
          <a:p>
            <a:r>
              <a:rPr lang="en-US" dirty="0"/>
              <a:t>The practice of treating the partners of patients for STDs without performing a physical exam</a:t>
            </a:r>
          </a:p>
          <a:p>
            <a:r>
              <a:rPr lang="en-US" b="1" dirty="0"/>
              <a:t>Permissible by law in AZ </a:t>
            </a:r>
            <a:r>
              <a:rPr lang="en-US" dirty="0"/>
              <a:t>for contacts of reportable communicable diseases (i.e., GC, CT)</a:t>
            </a:r>
          </a:p>
          <a:p>
            <a:r>
              <a:rPr lang="en-US" dirty="0"/>
              <a:t>Can be used when provider cannot confidently ensure all patient’s sex partners from the prior 60 days will be treated</a:t>
            </a:r>
          </a:p>
          <a:p>
            <a:r>
              <a:rPr lang="en-US" b="1" dirty="0"/>
              <a:t>Prevents reinfection</a:t>
            </a:r>
            <a:r>
              <a:rPr lang="en-US" dirty="0"/>
              <a:t>, transmission, and cost savings relative to clinic visits</a:t>
            </a:r>
          </a:p>
          <a:p>
            <a:r>
              <a:rPr lang="en-US" dirty="0"/>
              <a:t>All dispensed drugs (including those dispensed for EPT) require the following:</a:t>
            </a:r>
          </a:p>
          <a:p>
            <a:pPr lvl="1">
              <a:buFont typeface="Arial" panose="020B0604020202020204" pitchFamily="34" charset="0"/>
              <a:buChar char="•"/>
            </a:pPr>
            <a:r>
              <a:rPr lang="en-US" dirty="0"/>
              <a:t>The dispensing doctor’s name, address, and telephone number</a:t>
            </a:r>
          </a:p>
          <a:p>
            <a:pPr lvl="1">
              <a:buFont typeface="Arial" panose="020B0604020202020204" pitchFamily="34" charset="0"/>
              <a:buChar char="•"/>
            </a:pPr>
            <a:r>
              <a:rPr lang="en-US" dirty="0"/>
              <a:t>The date the drug is dispensed</a:t>
            </a:r>
          </a:p>
          <a:p>
            <a:pPr lvl="1">
              <a:buFont typeface="Arial" panose="020B0604020202020204" pitchFamily="34" charset="0"/>
              <a:buChar char="•"/>
            </a:pPr>
            <a:r>
              <a:rPr lang="en-US" dirty="0"/>
              <a:t>The patient’s name</a:t>
            </a:r>
          </a:p>
          <a:p>
            <a:pPr lvl="1">
              <a:buFont typeface="Arial" panose="020B0604020202020204" pitchFamily="34" charset="0"/>
              <a:buChar char="•"/>
            </a:pPr>
            <a:r>
              <a:rPr lang="en-US" dirty="0"/>
              <a:t>The name and strength of the drug, directions for its use, and any cautionary statements</a:t>
            </a:r>
          </a:p>
          <a:p>
            <a:endParaRPr lang="en-US" dirty="0"/>
          </a:p>
        </p:txBody>
      </p:sp>
      <p:sp>
        <p:nvSpPr>
          <p:cNvPr id="4" name="Slide Number Placeholder 3">
            <a:extLst>
              <a:ext uri="{FF2B5EF4-FFF2-40B4-BE49-F238E27FC236}">
                <a16:creationId xmlns:a16="http://schemas.microsoft.com/office/drawing/2014/main" id="{FAC05E07-E2DE-4124-83DA-709C7FDA4ACD}"/>
              </a:ext>
            </a:extLst>
          </p:cNvPr>
          <p:cNvSpPr>
            <a:spLocks noGrp="1"/>
          </p:cNvSpPr>
          <p:nvPr>
            <p:ph type="sldNum" sz="quarter" idx="12"/>
          </p:nvPr>
        </p:nvSpPr>
        <p:spPr/>
        <p:txBody>
          <a:bodyPr/>
          <a:lstStyle/>
          <a:p>
            <a:fld id="{658EA1AB-09E6-4EFD-AE90-E54DEC6ABE74}" type="slidenum">
              <a:rPr lang="en-US" smtClean="0"/>
              <a:t>60</a:t>
            </a:fld>
            <a:endParaRPr lang="en-US"/>
          </a:p>
        </p:txBody>
      </p:sp>
    </p:spTree>
    <p:extLst>
      <p:ext uri="{BB962C8B-B14F-4D97-AF65-F5344CB8AC3E}">
        <p14:creationId xmlns:p14="http://schemas.microsoft.com/office/powerpoint/2010/main" val="28740348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EPT Recommendations</a:t>
            </a:r>
          </a:p>
        </p:txBody>
      </p:sp>
      <p:sp>
        <p:nvSpPr>
          <p:cNvPr id="3" name="Content Placeholder 2"/>
          <p:cNvSpPr>
            <a:spLocks noGrp="1"/>
          </p:cNvSpPr>
          <p:nvPr>
            <p:ph sz="half" idx="2"/>
          </p:nvPr>
        </p:nvSpPr>
        <p:spPr>
          <a:xfrm>
            <a:off x="1097280" y="1932792"/>
            <a:ext cx="5497158" cy="3936303"/>
          </a:xfrm>
        </p:spPr>
        <p:txBody>
          <a:bodyPr>
            <a:normAutofit/>
          </a:bodyPr>
          <a:lstStyle/>
          <a:p>
            <a:pPr lvl="1"/>
            <a:r>
              <a:rPr lang="en-US" sz="2400" dirty="0"/>
              <a:t>For Gonorrhea: </a:t>
            </a:r>
            <a:r>
              <a:rPr lang="en-US" sz="2400" b="1" dirty="0"/>
              <a:t>Cefixime</a:t>
            </a:r>
            <a:r>
              <a:rPr lang="en-US" sz="2400" dirty="0"/>
              <a:t> </a:t>
            </a:r>
            <a:r>
              <a:rPr lang="en-US" sz="2400" b="1" u="sng" dirty="0"/>
              <a:t>800</a:t>
            </a:r>
            <a:r>
              <a:rPr lang="en-US" sz="2400" b="1" dirty="0"/>
              <a:t>mg x 1</a:t>
            </a:r>
            <a:endParaRPr lang="en-US" sz="2400" dirty="0"/>
          </a:p>
          <a:p>
            <a:pPr lvl="1"/>
            <a:r>
              <a:rPr lang="en-US" sz="2400" dirty="0"/>
              <a:t>When chlamydia cannot be excluded: </a:t>
            </a:r>
          </a:p>
          <a:p>
            <a:pPr lvl="2"/>
            <a:r>
              <a:rPr lang="en-US" sz="1800" dirty="0"/>
              <a:t>Add Doxycycline 100mg BID x 7 days</a:t>
            </a:r>
          </a:p>
          <a:p>
            <a:pPr lvl="2"/>
            <a:r>
              <a:rPr lang="en-US" sz="1800" dirty="0"/>
              <a:t>Alternative (e.g., in case of pregnancy or concern for compliance, allergy): Azithromycin 1g PO x 1</a:t>
            </a:r>
          </a:p>
          <a:p>
            <a:pPr lvl="1"/>
            <a:r>
              <a:rPr lang="en-US" sz="2400" dirty="0"/>
              <a:t>Providing meds better than Rx if possible</a:t>
            </a:r>
          </a:p>
          <a:p>
            <a:pPr lvl="1"/>
            <a:r>
              <a:rPr lang="en-US" sz="2400" dirty="0"/>
              <a:t>Should be accompanied by instructions/warnings</a:t>
            </a:r>
          </a:p>
          <a:p>
            <a:pPr lvl="2"/>
            <a:r>
              <a:rPr lang="en-US" sz="1800" dirty="0"/>
              <a:t>e.g., allergies; need for in-person evaluation, particularly women who are pregnant and/or with symptoms of pelvic inflammatory disease</a:t>
            </a:r>
          </a:p>
          <a:p>
            <a:endParaRPr lang="en-US" sz="2800" dirty="0"/>
          </a:p>
          <a:p>
            <a:endParaRPr lang="en-US" sz="2800" dirty="0"/>
          </a:p>
        </p:txBody>
      </p:sp>
      <p:pic>
        <p:nvPicPr>
          <p:cNvPr id="12" name="Picture 11" descr="Screenshot of the frequently asked questions for the expedited partner therapy (EPT) for the treatment of chlamydia and gonorrhea. ">
            <a:extLst>
              <a:ext uri="{FF2B5EF4-FFF2-40B4-BE49-F238E27FC236}">
                <a16:creationId xmlns:a16="http://schemas.microsoft.com/office/drawing/2014/main" id="{FFE5AD1E-2EF5-49C3-93FF-77D9A980F5B6}"/>
              </a:ext>
            </a:extLst>
          </p:cNvPr>
          <p:cNvPicPr>
            <a:picLocks noChangeAspect="1"/>
          </p:cNvPicPr>
          <p:nvPr/>
        </p:nvPicPr>
        <p:blipFill rotWithShape="1">
          <a:blip r:embed="rId3">
            <a:extLst>
              <a:ext uri="{28A0092B-C50C-407E-A947-70E740481C1C}">
                <a14:useLocalDpi xmlns:a14="http://schemas.microsoft.com/office/drawing/2010/main" val="0"/>
              </a:ext>
            </a:extLst>
          </a:blip>
          <a:srcRect l="6819" t="19140" r="7558"/>
          <a:stretch/>
        </p:blipFill>
        <p:spPr>
          <a:xfrm>
            <a:off x="6766622" y="1711816"/>
            <a:ext cx="5042870" cy="2563851"/>
          </a:xfrm>
          <a:prstGeom prst="rect">
            <a:avLst/>
          </a:prstGeom>
          <a:ln>
            <a:solidFill>
              <a:schemeClr val="tx1"/>
            </a:solidFill>
          </a:ln>
        </p:spPr>
      </p:pic>
      <p:pic>
        <p:nvPicPr>
          <p:cNvPr id="10" name="Content Placeholder 9" descr="Screenshot of the expedited partner therapy fact sheet for medical providers">
            <a:extLst>
              <a:ext uri="{FF2B5EF4-FFF2-40B4-BE49-F238E27FC236}">
                <a16:creationId xmlns:a16="http://schemas.microsoft.com/office/drawing/2014/main" id="{90C311E4-2E51-45B5-8986-6F70EAF77450}"/>
              </a:ext>
            </a:extLst>
          </p:cNvPr>
          <p:cNvPicPr>
            <a:picLocks noGrp="1" noChangeAspect="1"/>
          </p:cNvPicPr>
          <p:nvPr>
            <p:ph sz="quarter" idx="4"/>
          </p:nvPr>
        </p:nvPicPr>
        <p:blipFill rotWithShape="1">
          <a:blip r:embed="rId4">
            <a:extLst>
              <a:ext uri="{28A0092B-C50C-407E-A947-70E740481C1C}">
                <a14:useLocalDpi xmlns:a14="http://schemas.microsoft.com/office/drawing/2010/main" val="0"/>
              </a:ext>
            </a:extLst>
          </a:blip>
          <a:srcRect t="18215" r="6429" b="1124"/>
          <a:stretch/>
        </p:blipFill>
        <p:spPr>
          <a:xfrm>
            <a:off x="6986754" y="3881484"/>
            <a:ext cx="4937760" cy="2291468"/>
          </a:xfrm>
          <a:ln>
            <a:solidFill>
              <a:schemeClr val="tx1"/>
            </a:solidFill>
          </a:ln>
        </p:spPr>
      </p:pic>
      <p:sp>
        <p:nvSpPr>
          <p:cNvPr id="13" name="Rectangle 12">
            <a:extLst>
              <a:ext uri="{FF2B5EF4-FFF2-40B4-BE49-F238E27FC236}">
                <a16:creationId xmlns:a16="http://schemas.microsoft.com/office/drawing/2014/main" id="{4CEEC31D-9E80-4BB5-A0BF-FF13644DD8EE}"/>
              </a:ext>
            </a:extLst>
          </p:cNvPr>
          <p:cNvSpPr/>
          <p:nvPr/>
        </p:nvSpPr>
        <p:spPr>
          <a:xfrm>
            <a:off x="7852951" y="6365348"/>
            <a:ext cx="3205365" cy="276999"/>
          </a:xfrm>
          <a:prstGeom prst="rect">
            <a:avLst/>
          </a:prstGeom>
        </p:spPr>
        <p:txBody>
          <a:bodyPr wrap="none">
            <a:spAutoFit/>
          </a:bodyPr>
          <a:lstStyle/>
          <a:p>
            <a:pPr algn="r"/>
            <a:r>
              <a:rPr lang="en-US" sz="1200" dirty="0">
                <a:hlinkClick r:id="rId5">
                  <a:extLst>
                    <a:ext uri="{A12FA001-AC4F-418D-AE19-62706E023703}">
                      <ahyp:hlinkClr xmlns:ahyp="http://schemas.microsoft.com/office/drawing/2018/hyperlinkcolor" val="tx"/>
                    </a:ext>
                  </a:extLst>
                </a:hlinkClick>
              </a:rPr>
              <a:t>Link to </a:t>
            </a:r>
            <a:r>
              <a:rPr lang="en-US" sz="1200" dirty="0" err="1">
                <a:hlinkClick r:id="rId5">
                  <a:extLst>
                    <a:ext uri="{A12FA001-AC4F-418D-AE19-62706E023703}">
                      <ahyp:hlinkClr xmlns:ahyp="http://schemas.microsoft.com/office/drawing/2018/hyperlinkcolor" val="tx"/>
                    </a:ext>
                  </a:extLst>
                </a:hlinkClick>
              </a:rPr>
              <a:t>AzDHS</a:t>
            </a:r>
            <a:r>
              <a:rPr lang="en-US" sz="1200" dirty="0">
                <a:hlinkClick r:id="rId5">
                  <a:extLst>
                    <a:ext uri="{A12FA001-AC4F-418D-AE19-62706E023703}">
                      <ahyp:hlinkClr xmlns:ahyp="http://schemas.microsoft.com/office/drawing/2018/hyperlinkcolor" val="tx"/>
                    </a:ext>
                  </a:extLst>
                </a:hlinkClick>
              </a:rPr>
              <a:t> EPT FAQ for Medical Professionals</a:t>
            </a:r>
            <a:endParaRPr lang="en-US" sz="1200" dirty="0"/>
          </a:p>
        </p:txBody>
      </p:sp>
      <p:sp>
        <p:nvSpPr>
          <p:cNvPr id="14" name="Rectangle 13">
            <a:extLst>
              <a:ext uri="{FF2B5EF4-FFF2-40B4-BE49-F238E27FC236}">
                <a16:creationId xmlns:a16="http://schemas.microsoft.com/office/drawing/2014/main" id="{944D4727-4990-4D3C-A973-FD1C9DDE1377}"/>
              </a:ext>
            </a:extLst>
          </p:cNvPr>
          <p:cNvSpPr/>
          <p:nvPr/>
        </p:nvSpPr>
        <p:spPr>
          <a:xfrm>
            <a:off x="7862285" y="6555122"/>
            <a:ext cx="2882328" cy="276999"/>
          </a:xfrm>
          <a:prstGeom prst="rect">
            <a:avLst/>
          </a:prstGeom>
        </p:spPr>
        <p:txBody>
          <a:bodyPr wrap="none">
            <a:spAutoFit/>
          </a:bodyPr>
          <a:lstStyle/>
          <a:p>
            <a:pPr algn="r"/>
            <a:r>
              <a:rPr lang="en-US" sz="1200" dirty="0">
                <a:hlinkClick r:id="rId6">
                  <a:extLst>
                    <a:ext uri="{A12FA001-AC4F-418D-AE19-62706E023703}">
                      <ahyp:hlinkClr xmlns:ahyp="http://schemas.microsoft.com/office/drawing/2018/hyperlinkcolor" val="tx"/>
                    </a:ext>
                  </a:extLst>
                </a:hlinkClick>
              </a:rPr>
              <a:t>Link to </a:t>
            </a:r>
            <a:r>
              <a:rPr lang="en-US" sz="1200" dirty="0" err="1">
                <a:hlinkClick r:id="rId6">
                  <a:extLst>
                    <a:ext uri="{A12FA001-AC4F-418D-AE19-62706E023703}">
                      <ahyp:hlinkClr xmlns:ahyp="http://schemas.microsoft.com/office/drawing/2018/hyperlinkcolor" val="tx"/>
                    </a:ext>
                  </a:extLst>
                </a:hlinkClick>
              </a:rPr>
              <a:t>AzDHS</a:t>
            </a:r>
            <a:r>
              <a:rPr lang="en-US" sz="1200" dirty="0">
                <a:hlinkClick r:id="rId6">
                  <a:extLst>
                    <a:ext uri="{A12FA001-AC4F-418D-AE19-62706E023703}">
                      <ahyp:hlinkClr xmlns:ahyp="http://schemas.microsoft.com/office/drawing/2018/hyperlinkcolor" val="tx"/>
                    </a:ext>
                  </a:extLst>
                </a:hlinkClick>
              </a:rPr>
              <a:t> EPT Fact Sheet for Physicians</a:t>
            </a:r>
            <a:endParaRPr lang="en-US" sz="1200" dirty="0"/>
          </a:p>
        </p:txBody>
      </p:sp>
      <p:sp>
        <p:nvSpPr>
          <p:cNvPr id="4" name="Slide Number Placeholder 3">
            <a:extLst>
              <a:ext uri="{FF2B5EF4-FFF2-40B4-BE49-F238E27FC236}">
                <a16:creationId xmlns:a16="http://schemas.microsoft.com/office/drawing/2014/main" id="{653971DC-8AAD-4022-BD97-6FC0B2CC499C}"/>
              </a:ext>
            </a:extLst>
          </p:cNvPr>
          <p:cNvSpPr>
            <a:spLocks noGrp="1"/>
          </p:cNvSpPr>
          <p:nvPr>
            <p:ph type="sldNum" sz="quarter" idx="12"/>
          </p:nvPr>
        </p:nvSpPr>
        <p:spPr/>
        <p:txBody>
          <a:bodyPr/>
          <a:lstStyle/>
          <a:p>
            <a:fld id="{658EA1AB-09E6-4EFD-AE90-E54DEC6ABE74}" type="slidenum">
              <a:rPr lang="en-US" smtClean="0"/>
              <a:t>61</a:t>
            </a:fld>
            <a:endParaRPr lang="en-US"/>
          </a:p>
        </p:txBody>
      </p:sp>
    </p:spTree>
    <p:extLst>
      <p:ext uri="{BB962C8B-B14F-4D97-AF65-F5344CB8AC3E}">
        <p14:creationId xmlns:p14="http://schemas.microsoft.com/office/powerpoint/2010/main" val="6234095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8F3A2-1DE4-4B64-9E66-B044727E46E1}"/>
              </a:ext>
            </a:extLst>
          </p:cNvPr>
          <p:cNvSpPr>
            <a:spLocks noGrp="1"/>
          </p:cNvSpPr>
          <p:nvPr>
            <p:ph type="title"/>
          </p:nvPr>
        </p:nvSpPr>
        <p:spPr/>
        <p:txBody>
          <a:bodyPr>
            <a:normAutofit/>
          </a:bodyPr>
          <a:lstStyle/>
          <a:p>
            <a:r>
              <a:rPr lang="en-US" dirty="0">
                <a:solidFill>
                  <a:schemeClr val="tx1"/>
                </a:solidFill>
                <a:hlinkClick r:id="rId3" action="ppaction://hlinkfile">
                  <a:extLst>
                    <a:ext uri="{A12FA001-AC4F-418D-AE19-62706E023703}">
                      <ahyp:hlinkClr xmlns:ahyp="http://schemas.microsoft.com/office/drawing/2018/hyperlinkcolor" val="tx"/>
                    </a:ext>
                  </a:extLst>
                </a:hlinkClick>
              </a:rPr>
              <a:t>Link to Tellyourpartner.org</a:t>
            </a:r>
            <a:endParaRPr lang="en-US" dirty="0">
              <a:solidFill>
                <a:schemeClr val="tx1"/>
              </a:solidFill>
            </a:endParaRPr>
          </a:p>
        </p:txBody>
      </p:sp>
      <p:pic>
        <p:nvPicPr>
          <p:cNvPr id="9" name="Picture 8" descr="Screenshot of the tell your partner website where people can let their partners know that they should get tested using text">
            <a:hlinkClick r:id="rId4"/>
            <a:extLst>
              <a:ext uri="{FF2B5EF4-FFF2-40B4-BE49-F238E27FC236}">
                <a16:creationId xmlns:a16="http://schemas.microsoft.com/office/drawing/2014/main" id="{6EA62E31-B645-47D8-BFE9-76A0AC980A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9936" y="1737360"/>
            <a:ext cx="8576593" cy="4617211"/>
          </a:xfrm>
          <a:prstGeom prst="rect">
            <a:avLst/>
          </a:prstGeom>
        </p:spPr>
      </p:pic>
    </p:spTree>
    <p:extLst>
      <p:ext uri="{BB962C8B-B14F-4D97-AF65-F5344CB8AC3E}">
        <p14:creationId xmlns:p14="http://schemas.microsoft.com/office/powerpoint/2010/main" val="28494443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Take Home Points</a:t>
            </a:r>
          </a:p>
        </p:txBody>
      </p:sp>
      <p:sp>
        <p:nvSpPr>
          <p:cNvPr id="3" name="Content Placeholder 2"/>
          <p:cNvSpPr>
            <a:spLocks noGrp="1"/>
          </p:cNvSpPr>
          <p:nvPr>
            <p:ph idx="1"/>
          </p:nvPr>
        </p:nvSpPr>
        <p:spPr>
          <a:xfrm>
            <a:off x="1097279" y="1845734"/>
            <a:ext cx="10381129" cy="4023360"/>
          </a:xfrm>
        </p:spPr>
        <p:txBody>
          <a:bodyPr>
            <a:normAutofit lnSpcReduction="10000"/>
          </a:bodyPr>
          <a:lstStyle/>
          <a:p>
            <a:pPr>
              <a:buFont typeface="Arial" panose="020B0604020202020204" pitchFamily="34" charset="0"/>
              <a:buChar char="•"/>
            </a:pPr>
            <a:r>
              <a:rPr lang="en-US" sz="2800" dirty="0"/>
              <a:t> Reinstate routine STD screening </a:t>
            </a:r>
          </a:p>
          <a:p>
            <a:pPr>
              <a:buFont typeface="Arial" panose="020B0604020202020204" pitchFamily="34" charset="0"/>
              <a:buChar char="•"/>
            </a:pPr>
            <a:r>
              <a:rPr lang="en-US" sz="2800" dirty="0"/>
              <a:t> Treat uncomplicated GC with ceftriaxone </a:t>
            </a:r>
            <a:r>
              <a:rPr lang="en-US" sz="2800" b="1" u="sng" dirty="0"/>
              <a:t>500</a:t>
            </a:r>
            <a:r>
              <a:rPr lang="en-US" sz="2800" b="1" dirty="0"/>
              <a:t> </a:t>
            </a:r>
            <a:r>
              <a:rPr lang="en-US" sz="2800" dirty="0"/>
              <a:t>mg IM </a:t>
            </a:r>
            <a:r>
              <a:rPr lang="en-US" sz="2800" b="1" dirty="0"/>
              <a:t>monotherapy</a:t>
            </a:r>
          </a:p>
          <a:p>
            <a:pPr>
              <a:buFont typeface="Arial" panose="020B0604020202020204" pitchFamily="34" charset="0"/>
              <a:buChar char="•"/>
            </a:pPr>
            <a:r>
              <a:rPr lang="en-US" sz="2800" dirty="0"/>
              <a:t> DGI is increasing in the US – increase your clinical suspicion for DGI for patients with joint pain</a:t>
            </a:r>
          </a:p>
          <a:p>
            <a:pPr>
              <a:buFont typeface="Arial" panose="020B0604020202020204" pitchFamily="34" charset="0"/>
              <a:buChar char="•"/>
            </a:pPr>
            <a:r>
              <a:rPr lang="en-US" sz="2800" dirty="0"/>
              <a:t> Obtain NAAT </a:t>
            </a:r>
            <a:r>
              <a:rPr lang="en-US" sz="2800" b="1" u="sng" dirty="0"/>
              <a:t>and</a:t>
            </a:r>
            <a:r>
              <a:rPr lang="en-US" sz="2800" dirty="0"/>
              <a:t> culture specimens at all exposed anatomic sites for patients with suspected DGI</a:t>
            </a:r>
          </a:p>
          <a:p>
            <a:pPr>
              <a:buFont typeface="Arial" panose="020B0604020202020204" pitchFamily="34" charset="0"/>
              <a:buChar char="•"/>
            </a:pPr>
            <a:r>
              <a:rPr lang="en-US" sz="2800" dirty="0"/>
              <a:t> Report GC/DGI cases to your local health department</a:t>
            </a:r>
          </a:p>
          <a:p>
            <a:pPr>
              <a:buFont typeface="Arial" panose="020B0604020202020204" pitchFamily="34" charset="0"/>
              <a:buChar char="•"/>
            </a:pPr>
            <a:r>
              <a:rPr lang="en-US" sz="2800" dirty="0"/>
              <a:t> Treat partners and if needed, by expedited partner therapy </a:t>
            </a:r>
          </a:p>
          <a:p>
            <a:pPr>
              <a:buFont typeface="Arial" panose="020B0604020202020204" pitchFamily="34" charset="0"/>
              <a:buChar char="•"/>
            </a:pPr>
            <a:endParaRPr lang="en-US" sz="2800" dirty="0"/>
          </a:p>
        </p:txBody>
      </p:sp>
      <p:pic>
        <p:nvPicPr>
          <p:cNvPr id="9218" name="Picture 2" descr="Gonorrhea - STD information from CDC">
            <a:extLst>
              <a:ext uri="{FF2B5EF4-FFF2-40B4-BE49-F238E27FC236}">
                <a16:creationId xmlns:a16="http://schemas.microsoft.com/office/drawing/2014/main" id="{6D2022B5-9BD4-4E6B-AD96-1FD7F5A27E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811"/>
          <a:stretch/>
        </p:blipFill>
        <p:spPr bwMode="auto">
          <a:xfrm>
            <a:off x="6169506" y="-2416"/>
            <a:ext cx="4534350" cy="173977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74D53B9-A15F-437F-9432-06EE1C72E515}"/>
              </a:ext>
            </a:extLst>
          </p:cNvPr>
          <p:cNvSpPr>
            <a:spLocks noGrp="1"/>
          </p:cNvSpPr>
          <p:nvPr>
            <p:ph type="sldNum" sz="quarter" idx="12"/>
          </p:nvPr>
        </p:nvSpPr>
        <p:spPr/>
        <p:txBody>
          <a:bodyPr/>
          <a:lstStyle/>
          <a:p>
            <a:fld id="{658EA1AB-09E6-4EFD-AE90-E54DEC6ABE74}" type="slidenum">
              <a:rPr lang="en-US" smtClean="0"/>
              <a:t>63</a:t>
            </a:fld>
            <a:endParaRPr lang="en-US"/>
          </a:p>
        </p:txBody>
      </p:sp>
    </p:spTree>
    <p:extLst>
      <p:ext uri="{BB962C8B-B14F-4D97-AF65-F5344CB8AC3E}">
        <p14:creationId xmlns:p14="http://schemas.microsoft.com/office/powerpoint/2010/main" val="29923547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3FF170EE-FBD2-47D6-AAAB-423972737CBD}"/>
              </a:ext>
            </a:extLst>
          </p:cNvPr>
          <p:cNvSpPr>
            <a:spLocks noGrp="1"/>
          </p:cNvSpPr>
          <p:nvPr>
            <p:ph type="sldNum" sz="quarter" idx="12"/>
          </p:nvPr>
        </p:nvSpPr>
        <p:spPr/>
        <p:txBody>
          <a:bodyPr/>
          <a:lstStyle/>
          <a:p>
            <a:fld id="{658EA1AB-09E6-4EFD-AE90-E54DEC6ABE74}" type="slidenum">
              <a:rPr lang="en-US" smtClean="0"/>
              <a:t>64</a:t>
            </a:fld>
            <a:endParaRPr lang="en-US"/>
          </a:p>
        </p:txBody>
      </p:sp>
    </p:spTree>
    <p:extLst>
      <p:ext uri="{BB962C8B-B14F-4D97-AF65-F5344CB8AC3E}">
        <p14:creationId xmlns:p14="http://schemas.microsoft.com/office/powerpoint/2010/main" val="18311315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C3F87-C220-4C25-BF35-15F752A0880B}"/>
              </a:ext>
            </a:extLst>
          </p:cNvPr>
          <p:cNvSpPr>
            <a:spLocks noGrp="1"/>
          </p:cNvSpPr>
          <p:nvPr>
            <p:ph type="title"/>
          </p:nvPr>
        </p:nvSpPr>
        <p:spPr/>
        <p:txBody>
          <a:bodyPr>
            <a:normAutofit/>
          </a:bodyPr>
          <a:lstStyle/>
          <a:p>
            <a:r>
              <a:rPr lang="en-US" dirty="0"/>
              <a:t>Additional DGI resources</a:t>
            </a:r>
          </a:p>
        </p:txBody>
      </p:sp>
      <p:sp>
        <p:nvSpPr>
          <p:cNvPr id="3" name="Content Placeholder 2">
            <a:extLst>
              <a:ext uri="{FF2B5EF4-FFF2-40B4-BE49-F238E27FC236}">
                <a16:creationId xmlns:a16="http://schemas.microsoft.com/office/drawing/2014/main" id="{D854E1C2-405B-49A0-A433-6D1345799ECC}"/>
              </a:ext>
            </a:extLst>
          </p:cNvPr>
          <p:cNvSpPr>
            <a:spLocks noGrp="1"/>
          </p:cNvSpPr>
          <p:nvPr>
            <p:ph sz="half" idx="1"/>
          </p:nvPr>
        </p:nvSpPr>
        <p:spPr>
          <a:xfrm>
            <a:off x="1377696" y="1845734"/>
            <a:ext cx="4937760" cy="4023359"/>
          </a:xfrm>
        </p:spPr>
        <p:txBody>
          <a:bodyPr>
            <a:normAutofit/>
          </a:bodyPr>
          <a:lstStyle/>
          <a:p>
            <a:pPr marL="0" indent="0">
              <a:buNone/>
            </a:pPr>
            <a:r>
              <a:rPr lang="en-US" sz="2400" dirty="0"/>
              <a:t>DGI FAQ for Medical Providers</a:t>
            </a:r>
          </a:p>
        </p:txBody>
      </p:sp>
      <p:graphicFrame>
        <p:nvGraphicFramePr>
          <p:cNvPr id="7" name="Object 6">
            <a:extLst>
              <a:ext uri="{FF2B5EF4-FFF2-40B4-BE49-F238E27FC236}">
                <a16:creationId xmlns:a16="http://schemas.microsoft.com/office/drawing/2014/main" id="{E01834A5-C2A8-48E5-8B3B-B445C79774B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71120835"/>
              </p:ext>
            </p:extLst>
          </p:nvPr>
        </p:nvGraphicFramePr>
        <p:xfrm>
          <a:off x="1713039" y="2155857"/>
          <a:ext cx="3203206" cy="4145826"/>
        </p:xfrm>
        <a:graphic>
          <a:graphicData uri="http://schemas.openxmlformats.org/presentationml/2006/ole">
            <mc:AlternateContent xmlns:mc="http://schemas.openxmlformats.org/markup-compatibility/2006">
              <mc:Choice xmlns:v="urn:schemas-microsoft-com:vml" Requires="v">
                <p:oleObj spid="_x0000_s4144" name="Acrobat Document" r:id="rId4" imgW="5828911" imgH="7543536" progId="Acrobat.Document.DC">
                  <p:embed/>
                </p:oleObj>
              </mc:Choice>
              <mc:Fallback>
                <p:oleObj name="Acrobat Document" r:id="rId4" imgW="5828911" imgH="7543536" progId="Acrobat.Document.DC">
                  <p:embed/>
                  <p:pic>
                    <p:nvPicPr>
                      <p:cNvPr id="7" name="Object 6">
                        <a:extLst>
                          <a:ext uri="{FF2B5EF4-FFF2-40B4-BE49-F238E27FC236}">
                            <a16:creationId xmlns:a16="http://schemas.microsoft.com/office/drawing/2014/main" id="{E01834A5-C2A8-48E5-8B3B-B445C79774B1}"/>
                          </a:ext>
                        </a:extLst>
                      </p:cNvPr>
                      <p:cNvPicPr/>
                      <p:nvPr/>
                    </p:nvPicPr>
                    <p:blipFill>
                      <a:blip r:embed="rId5"/>
                      <a:stretch>
                        <a:fillRect/>
                      </a:stretch>
                    </p:blipFill>
                    <p:spPr>
                      <a:xfrm>
                        <a:off x="1713039" y="2155857"/>
                        <a:ext cx="3203206" cy="4145826"/>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6F8E4DE3-A623-46CE-ABDC-27255FDADC41}"/>
              </a:ext>
            </a:extLst>
          </p:cNvPr>
          <p:cNvSpPr>
            <a:spLocks noGrp="1"/>
          </p:cNvSpPr>
          <p:nvPr>
            <p:ph sz="half" idx="2"/>
          </p:nvPr>
        </p:nvSpPr>
        <p:spPr>
          <a:xfrm>
            <a:off x="6028944" y="1845734"/>
            <a:ext cx="5454127" cy="4023361"/>
          </a:xfrm>
        </p:spPr>
        <p:txBody>
          <a:bodyPr>
            <a:normAutofit/>
          </a:bodyPr>
          <a:lstStyle/>
          <a:p>
            <a:r>
              <a:rPr lang="en-US" sz="2400" dirty="0"/>
              <a:t>Patient education flyers/cards for clinics</a:t>
            </a:r>
          </a:p>
          <a:p>
            <a:endParaRPr lang="en-US" sz="2400" dirty="0"/>
          </a:p>
        </p:txBody>
      </p:sp>
      <p:pic>
        <p:nvPicPr>
          <p:cNvPr id="18" name="Picture 17">
            <a:extLst>
              <a:ext uri="{FF2B5EF4-FFF2-40B4-BE49-F238E27FC236}">
                <a16:creationId xmlns:a16="http://schemas.microsoft.com/office/drawing/2014/main" id="{8A190F57-487B-4B6F-9162-E1D96EE600E2}"/>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28840" t="3907" r="28804" b="3894"/>
          <a:stretch/>
        </p:blipFill>
        <p:spPr>
          <a:xfrm>
            <a:off x="5815556" y="2457246"/>
            <a:ext cx="3002904" cy="3970538"/>
          </a:xfrm>
          <a:prstGeom prst="rect">
            <a:avLst/>
          </a:prstGeom>
          <a:ln>
            <a:solidFill>
              <a:schemeClr val="tx1"/>
            </a:solidFill>
          </a:ln>
        </p:spPr>
      </p:pic>
      <p:pic>
        <p:nvPicPr>
          <p:cNvPr id="14" name="Picture 13">
            <a:extLst>
              <a:ext uri="{FF2B5EF4-FFF2-40B4-BE49-F238E27FC236}">
                <a16:creationId xmlns:a16="http://schemas.microsoft.com/office/drawing/2014/main" id="{D4A69542-D5F2-4544-B9DC-B941202BC4C6}"/>
              </a:ext>
              <a:ext uri="{C183D7F6-B498-43B3-948B-1728B52AA6E4}">
                <adec:decorative xmlns:adec="http://schemas.microsoft.com/office/drawing/2017/decorative" val="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686" t="3072" r="7055" b="2615"/>
          <a:stretch/>
        </p:blipFill>
        <p:spPr>
          <a:xfrm>
            <a:off x="8955024" y="2475583"/>
            <a:ext cx="2664611" cy="1790450"/>
          </a:xfrm>
          <a:prstGeom prst="rect">
            <a:avLst/>
          </a:prstGeom>
          <a:ln>
            <a:solidFill>
              <a:schemeClr val="tx1"/>
            </a:solidFill>
          </a:ln>
        </p:spPr>
      </p:pic>
      <p:pic>
        <p:nvPicPr>
          <p:cNvPr id="16" name="Picture 15">
            <a:extLst>
              <a:ext uri="{FF2B5EF4-FFF2-40B4-BE49-F238E27FC236}">
                <a16:creationId xmlns:a16="http://schemas.microsoft.com/office/drawing/2014/main" id="{CD7149F8-BD4F-47A9-B7BF-327EFB8D1AC2}"/>
              </a:ext>
              <a:ext uri="{C183D7F6-B498-43B3-948B-1728B52AA6E4}">
                <adec:decorative xmlns:adec="http://schemas.microsoft.com/office/drawing/2017/decorative" val="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988" t="3411" r="7937" b="7541"/>
          <a:stretch/>
        </p:blipFill>
        <p:spPr>
          <a:xfrm>
            <a:off x="8955024" y="4266033"/>
            <a:ext cx="2664611" cy="1714295"/>
          </a:xfrm>
          <a:prstGeom prst="rect">
            <a:avLst/>
          </a:prstGeom>
          <a:ln>
            <a:solidFill>
              <a:schemeClr val="tx1"/>
            </a:solidFill>
          </a:ln>
        </p:spPr>
      </p:pic>
      <p:sp>
        <p:nvSpPr>
          <p:cNvPr id="8" name="Rectangle 7">
            <a:extLst>
              <a:ext uri="{FF2B5EF4-FFF2-40B4-BE49-F238E27FC236}">
                <a16:creationId xmlns:a16="http://schemas.microsoft.com/office/drawing/2014/main" id="{5B29DD3F-4AD4-4775-989B-39FAF6FC56F0}"/>
              </a:ext>
            </a:extLst>
          </p:cNvPr>
          <p:cNvSpPr/>
          <p:nvPr/>
        </p:nvSpPr>
        <p:spPr>
          <a:xfrm>
            <a:off x="408432" y="6360858"/>
            <a:ext cx="5907024" cy="461665"/>
          </a:xfrm>
          <a:prstGeom prst="rect">
            <a:avLst/>
          </a:prstGeom>
        </p:spPr>
        <p:txBody>
          <a:bodyPr wrap="square">
            <a:spAutoFit/>
          </a:bodyPr>
          <a:lstStyle/>
          <a:p>
            <a:r>
              <a:rPr lang="en-US" sz="1200" dirty="0">
                <a:hlinkClick r:id="rId9">
                  <a:extLst>
                    <a:ext uri="{A12FA001-AC4F-418D-AE19-62706E023703}">
                      <ahyp:hlinkClr xmlns:ahyp="http://schemas.microsoft.com/office/drawing/2018/hyperlinkcolor" val="tx"/>
                    </a:ext>
                  </a:extLst>
                </a:hlinkClick>
              </a:rPr>
              <a:t>Link to DGI FAQ for Medical Providers</a:t>
            </a:r>
            <a:endParaRPr lang="en-US" sz="1200" dirty="0"/>
          </a:p>
          <a:p>
            <a:endParaRPr lang="en-US" sz="1200" dirty="0"/>
          </a:p>
        </p:txBody>
      </p:sp>
      <p:sp>
        <p:nvSpPr>
          <p:cNvPr id="10" name="Rectangle 9">
            <a:extLst>
              <a:ext uri="{FF2B5EF4-FFF2-40B4-BE49-F238E27FC236}">
                <a16:creationId xmlns:a16="http://schemas.microsoft.com/office/drawing/2014/main" id="{4B19A15B-F51F-48D2-83F0-0BC2D93607CD}"/>
              </a:ext>
            </a:extLst>
          </p:cNvPr>
          <p:cNvSpPr/>
          <p:nvPr/>
        </p:nvSpPr>
        <p:spPr>
          <a:xfrm>
            <a:off x="4311850" y="6516447"/>
            <a:ext cx="6505676" cy="553998"/>
          </a:xfrm>
          <a:prstGeom prst="rect">
            <a:avLst/>
          </a:prstGeom>
        </p:spPr>
        <p:txBody>
          <a:bodyPr wrap="square">
            <a:spAutoFit/>
          </a:bodyPr>
          <a:lstStyle/>
          <a:p>
            <a:r>
              <a:rPr lang="en-US" sz="1200" dirty="0"/>
              <a:t>Flyer also available in Spanish!  If interested in these resources, contact </a:t>
            </a:r>
            <a:r>
              <a:rPr lang="en-US" sz="1200" dirty="0">
                <a:hlinkClick r:id="rId10">
                  <a:extLst>
                    <a:ext uri="{A12FA001-AC4F-418D-AE19-62706E023703}">
                      <ahyp:hlinkClr xmlns:ahyp="http://schemas.microsoft.com/office/drawing/2018/hyperlinkcolor" val="tx"/>
                    </a:ext>
                  </a:extLst>
                </a:hlinkClick>
              </a:rPr>
              <a:t>lizzete.alvarado@cdph.ca.gov</a:t>
            </a:r>
            <a:endParaRPr lang="en-US" sz="1200" dirty="0"/>
          </a:p>
          <a:p>
            <a:endParaRPr lang="en-US" dirty="0"/>
          </a:p>
        </p:txBody>
      </p:sp>
      <p:sp>
        <p:nvSpPr>
          <p:cNvPr id="5" name="Slide Number Placeholder 4">
            <a:extLst>
              <a:ext uri="{FF2B5EF4-FFF2-40B4-BE49-F238E27FC236}">
                <a16:creationId xmlns:a16="http://schemas.microsoft.com/office/drawing/2014/main" id="{364FD193-224B-4A4A-BD4E-6A7731635DC6}"/>
              </a:ext>
            </a:extLst>
          </p:cNvPr>
          <p:cNvSpPr>
            <a:spLocks noGrp="1"/>
          </p:cNvSpPr>
          <p:nvPr>
            <p:ph type="sldNum" sz="quarter" idx="12"/>
          </p:nvPr>
        </p:nvSpPr>
        <p:spPr/>
        <p:txBody>
          <a:bodyPr/>
          <a:lstStyle/>
          <a:p>
            <a:fld id="{658EA1AB-09E6-4EFD-AE90-E54DEC6ABE74}" type="slidenum">
              <a:rPr lang="en-US" smtClean="0"/>
              <a:t>65</a:t>
            </a:fld>
            <a:endParaRPr lang="en-US"/>
          </a:p>
        </p:txBody>
      </p:sp>
    </p:spTree>
    <p:extLst>
      <p:ext uri="{BB962C8B-B14F-4D97-AF65-F5344CB8AC3E}">
        <p14:creationId xmlns:p14="http://schemas.microsoft.com/office/powerpoint/2010/main" val="18139542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4"/>
          <p:cNvSpPr>
            <a:spLocks noGrp="1"/>
          </p:cNvSpPr>
          <p:nvPr>
            <p:ph type="title"/>
          </p:nvPr>
        </p:nvSpPr>
        <p:spPr>
          <a:xfrm>
            <a:off x="318513" y="-64654"/>
            <a:ext cx="11102883" cy="1143000"/>
          </a:xfrm>
        </p:spPr>
        <p:txBody>
          <a:bodyPr>
            <a:normAutofit/>
          </a:bodyPr>
          <a:lstStyle/>
          <a:p>
            <a:r>
              <a:rPr lang="en-US" sz="3600" dirty="0"/>
              <a:t>MORE Clinical Guidelines and Electronic Consultation</a:t>
            </a:r>
          </a:p>
        </p:txBody>
      </p:sp>
      <p:sp>
        <p:nvSpPr>
          <p:cNvPr id="89090" name="Rectangle 3"/>
          <p:cNvSpPr>
            <a:spLocks noGrp="1"/>
          </p:cNvSpPr>
          <p:nvPr>
            <p:ph type="body" sz="quarter" idx="13"/>
          </p:nvPr>
        </p:nvSpPr>
        <p:spPr>
          <a:xfrm>
            <a:off x="1063501" y="5291196"/>
            <a:ext cx="2818504" cy="341240"/>
          </a:xfrm>
        </p:spPr>
        <p:txBody>
          <a:bodyPr>
            <a:normAutofit fontScale="85000" lnSpcReduction="10000"/>
          </a:bodyPr>
          <a:lstStyle/>
          <a:p>
            <a:pPr>
              <a:buFont typeface="Arial" charset="0"/>
              <a:buNone/>
            </a:pPr>
            <a:r>
              <a:rPr lang="en-US" sz="1600" b="1" dirty="0">
                <a:solidFill>
                  <a:schemeClr val="tx1"/>
                </a:solidFill>
                <a:latin typeface="+mj-lt"/>
                <a:hlinkClick r:id="rId3">
                  <a:extLst>
                    <a:ext uri="{A12FA001-AC4F-418D-AE19-62706E023703}">
                      <ahyp:hlinkClr xmlns:ahyp="http://schemas.microsoft.com/office/drawing/2018/hyperlinkcolor" val="tx"/>
                    </a:ext>
                  </a:extLst>
                </a:hlinkClick>
              </a:rPr>
              <a:t>Link to CDC STD Treatment Guidelines</a:t>
            </a:r>
            <a:endParaRPr lang="en-US" sz="1600" b="1" dirty="0">
              <a:solidFill>
                <a:schemeClr val="tx1"/>
              </a:solidFill>
              <a:latin typeface="+mj-lt"/>
            </a:endParaRPr>
          </a:p>
          <a:p>
            <a:pPr>
              <a:buFont typeface="Arial" charset="0"/>
              <a:buNone/>
            </a:pPr>
            <a:endParaRPr lang="en-US" sz="1600" dirty="0"/>
          </a:p>
          <a:p>
            <a:pPr>
              <a:buFont typeface="Arial" charset="0"/>
              <a:buNone/>
            </a:pPr>
            <a:endParaRPr lang="en-US" sz="1600" dirty="0">
              <a:latin typeface="+mj-lt"/>
            </a:endParaRPr>
          </a:p>
          <a:p>
            <a:pPr>
              <a:buFont typeface="Arial" charset="0"/>
              <a:buNone/>
            </a:pPr>
            <a:endParaRPr lang="en-US" sz="1600" dirty="0">
              <a:latin typeface="+mj-lt"/>
            </a:endParaRPr>
          </a:p>
          <a:p>
            <a:pPr>
              <a:buFont typeface="Arial" charset="0"/>
              <a:buNone/>
            </a:pPr>
            <a:endParaRPr lang="en-US" sz="1600" dirty="0">
              <a:latin typeface="+mj-lt"/>
            </a:endParaRPr>
          </a:p>
        </p:txBody>
      </p:sp>
      <p:sp>
        <p:nvSpPr>
          <p:cNvPr id="89092" name="Text Box 7"/>
          <p:cNvSpPr txBox="1">
            <a:spLocks noChangeArrowheads="1"/>
          </p:cNvSpPr>
          <p:nvPr/>
        </p:nvSpPr>
        <p:spPr bwMode="auto">
          <a:xfrm>
            <a:off x="4835814" y="4636977"/>
            <a:ext cx="2787363" cy="1877437"/>
          </a:xfrm>
          <a:prstGeom prst="rect">
            <a:avLst/>
          </a:prstGeom>
          <a:noFill/>
          <a:ln w="9525">
            <a:noFill/>
            <a:miter lim="800000"/>
            <a:headEnd/>
            <a:tailEnd/>
          </a:ln>
        </p:spPr>
        <p:txBody>
          <a:bodyPr wrap="square">
            <a:spAutoFit/>
          </a:bodyPr>
          <a:lstStyle/>
          <a:p>
            <a:pPr algn="ctr"/>
            <a:r>
              <a:rPr lang="en-US" sz="1600" b="1" dirty="0">
                <a:latin typeface="+mj-lt"/>
              </a:rPr>
              <a:t>STD Clinical </a:t>
            </a:r>
          </a:p>
          <a:p>
            <a:pPr algn="ctr"/>
            <a:r>
              <a:rPr lang="en-US" sz="1600" b="1" dirty="0">
                <a:latin typeface="+mj-lt"/>
              </a:rPr>
              <a:t>Consultation  Network   </a:t>
            </a:r>
          </a:p>
          <a:p>
            <a:pPr algn="ctr"/>
            <a:r>
              <a:rPr lang="en-US" sz="2800" b="1" dirty="0">
                <a:solidFill>
                  <a:srgbClr val="00B0F0"/>
                </a:solidFill>
                <a:latin typeface="+mj-lt"/>
                <a:hlinkClick r:id="rId4"/>
              </a:rPr>
              <a:t>Link to STD Clinical Care Network</a:t>
            </a:r>
            <a:endParaRPr lang="en-US" sz="2800" b="1" dirty="0">
              <a:latin typeface="+mj-lt"/>
            </a:endParaRPr>
          </a:p>
        </p:txBody>
      </p:sp>
      <p:pic>
        <p:nvPicPr>
          <p:cNvPr id="29698" name="Picture 2">
            <a:extLs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000376" y="2309577"/>
            <a:ext cx="2664229" cy="17983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909268" y="4275938"/>
            <a:ext cx="3512128" cy="1077218"/>
          </a:xfrm>
          <a:prstGeom prst="rect">
            <a:avLst/>
          </a:prstGeom>
          <a:noFill/>
        </p:spPr>
        <p:txBody>
          <a:bodyPr wrap="square" rtlCol="0">
            <a:spAutoFit/>
          </a:bodyPr>
          <a:lstStyle/>
          <a:p>
            <a:pPr algn="r"/>
            <a:r>
              <a:rPr lang="en-US" sz="1600" b="1" dirty="0">
                <a:latin typeface="+mj-lt"/>
              </a:rPr>
              <a:t>CDC STD Treatment</a:t>
            </a:r>
          </a:p>
          <a:p>
            <a:pPr algn="r"/>
            <a:r>
              <a:rPr lang="en-US" sz="1600" b="1" dirty="0">
                <a:latin typeface="+mj-lt"/>
              </a:rPr>
              <a:t> Guidelines App</a:t>
            </a:r>
          </a:p>
          <a:p>
            <a:pPr algn="r"/>
            <a:r>
              <a:rPr lang="en-US" sz="1600" b="1" dirty="0">
                <a:latin typeface="+mj-lt"/>
              </a:rPr>
              <a:t>Available now, free</a:t>
            </a:r>
          </a:p>
          <a:p>
            <a:pPr algn="r"/>
            <a:r>
              <a:rPr lang="en-US" sz="1600" b="1" dirty="0">
                <a:latin typeface="+mj-lt"/>
              </a:rPr>
              <a:t>Search for “STD TX”</a:t>
            </a:r>
          </a:p>
        </p:txBody>
      </p:sp>
      <p:pic>
        <p:nvPicPr>
          <p:cNvPr id="4098" name="Picture 2">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63501" y="2171350"/>
            <a:ext cx="22098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2" name="Content Placeholder 4">
            <a:extLs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68096" y="2089929"/>
            <a:ext cx="3937485" cy="3126174"/>
          </a:xfrm>
          <a:prstGeom prst="rect">
            <a:avLst/>
          </a:prstGeom>
        </p:spPr>
      </p:pic>
      <p:pic>
        <p:nvPicPr>
          <p:cNvPr id="13" name="Picture 12">
            <a:extLs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28061" y="5660599"/>
            <a:ext cx="2185263" cy="736539"/>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88254" y="5995971"/>
            <a:ext cx="960293" cy="736539"/>
          </a:xfrm>
          <a:prstGeom prst="rect">
            <a:avLst/>
          </a:prstGeom>
        </p:spPr>
      </p:pic>
      <p:sp>
        <p:nvSpPr>
          <p:cNvPr id="3" name="Slide Number Placeholder 2">
            <a:extLst>
              <a:ext uri="{FF2B5EF4-FFF2-40B4-BE49-F238E27FC236}">
                <a16:creationId xmlns:a16="http://schemas.microsoft.com/office/drawing/2014/main" id="{B3B30845-F9E9-4337-9A39-DA9B2BF90E64}"/>
              </a:ext>
            </a:extLst>
          </p:cNvPr>
          <p:cNvSpPr>
            <a:spLocks noGrp="1"/>
          </p:cNvSpPr>
          <p:nvPr>
            <p:ph type="sldNum" sz="quarter" idx="14"/>
          </p:nvPr>
        </p:nvSpPr>
        <p:spPr/>
        <p:txBody>
          <a:bodyPr/>
          <a:lstStyle/>
          <a:p>
            <a:pPr>
              <a:defRPr/>
            </a:pPr>
            <a:fld id="{B299AAA8-2BC9-4A98-BAB4-4DE1391CD7E2}" type="slidenum">
              <a:rPr lang="en-US" smtClean="0"/>
              <a:pPr>
                <a:defRPr/>
              </a:pPr>
              <a:t>66</a:t>
            </a:fld>
            <a:endParaRPr lang="en-US"/>
          </a:p>
        </p:txBody>
      </p:sp>
    </p:spTree>
    <p:extLst>
      <p:ext uri="{BB962C8B-B14F-4D97-AF65-F5344CB8AC3E}">
        <p14:creationId xmlns:p14="http://schemas.microsoft.com/office/powerpoint/2010/main" val="25680900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11EA0-B265-47D2-94B6-81FC1EDE6319}"/>
              </a:ext>
            </a:extLst>
          </p:cNvPr>
          <p:cNvSpPr>
            <a:spLocks noGrp="1"/>
          </p:cNvSpPr>
          <p:nvPr>
            <p:ph type="title"/>
          </p:nvPr>
        </p:nvSpPr>
        <p:spPr/>
        <p:txBody>
          <a:bodyPr>
            <a:normAutofit/>
          </a:bodyPr>
          <a:lstStyle/>
          <a:p>
            <a:r>
              <a:rPr lang="en-US" dirty="0"/>
              <a:t>Additional Resources with Links</a:t>
            </a:r>
          </a:p>
        </p:txBody>
      </p:sp>
      <p:sp>
        <p:nvSpPr>
          <p:cNvPr id="3" name="Content Placeholder 2">
            <a:extLst>
              <a:ext uri="{FF2B5EF4-FFF2-40B4-BE49-F238E27FC236}">
                <a16:creationId xmlns:a16="http://schemas.microsoft.com/office/drawing/2014/main" id="{6C84D86A-DD6D-40B1-B497-787015A88A9F}"/>
              </a:ext>
            </a:extLst>
          </p:cNvPr>
          <p:cNvSpPr>
            <a:spLocks noGrp="1"/>
          </p:cNvSpPr>
          <p:nvPr>
            <p:ph idx="1"/>
          </p:nvPr>
        </p:nvSpPr>
        <p:spPr/>
        <p:txBody>
          <a:bodyPr>
            <a:normAutofit/>
          </a:bodyPr>
          <a:lstStyle/>
          <a:p>
            <a:r>
              <a:rPr lang="en-US" dirty="0">
                <a:solidFill>
                  <a:schemeClr val="tx1"/>
                </a:solidFill>
                <a:hlinkClick r:id="rId3">
                  <a:extLst>
                    <a:ext uri="{A12FA001-AC4F-418D-AE19-62706E023703}">
                      <ahyp:hlinkClr xmlns:ahyp="http://schemas.microsoft.com/office/drawing/2018/hyperlinkcolor" val="tx"/>
                    </a:ext>
                  </a:extLst>
                </a:hlinkClick>
              </a:rPr>
              <a:t>Link to CDC 2020 Update to Treatment for Gonococcal Infections</a:t>
            </a:r>
            <a:r>
              <a:rPr lang="en-US" dirty="0">
                <a:solidFill>
                  <a:schemeClr val="tx1"/>
                </a:solidFill>
              </a:rPr>
              <a:t> </a:t>
            </a:r>
          </a:p>
          <a:p>
            <a:r>
              <a:rPr lang="en-US" sz="2000" dirty="0">
                <a:solidFill>
                  <a:schemeClr val="tx1"/>
                </a:solidFill>
                <a:hlinkClick r:id="rId4">
                  <a:extLst>
                    <a:ext uri="{A12FA001-AC4F-418D-AE19-62706E023703}">
                      <ahyp:hlinkClr xmlns:ahyp="http://schemas.microsoft.com/office/drawing/2018/hyperlinkcolor" val="tx"/>
                    </a:ext>
                  </a:extLst>
                </a:hlinkClick>
              </a:rPr>
              <a:t>Link to CDC DGI Case Reporting form</a:t>
            </a:r>
            <a:endParaRPr lang="en-US" sz="2000" dirty="0">
              <a:solidFill>
                <a:schemeClr val="tx1"/>
              </a:solidFill>
            </a:endParaRPr>
          </a:p>
          <a:p>
            <a:r>
              <a:rPr lang="en-US" dirty="0">
                <a:solidFill>
                  <a:schemeClr val="tx1"/>
                </a:solidFill>
                <a:hlinkClick r:id="rId5">
                  <a:extLst>
                    <a:ext uri="{A12FA001-AC4F-418D-AE19-62706E023703}">
                      <ahyp:hlinkClr xmlns:ahyp="http://schemas.microsoft.com/office/drawing/2018/hyperlinkcolor" val="tx"/>
                    </a:ext>
                  </a:extLst>
                </a:hlinkClick>
              </a:rPr>
              <a:t>Link to Dear Colleague Letter: STD Care and Prevention Guidance During Disruption of Clinical Services due to the COVID-19 pandemic (April 6, 2020) </a:t>
            </a:r>
            <a:endParaRPr lang="en-US" sz="2000" dirty="0">
              <a:solidFill>
                <a:schemeClr val="tx1"/>
              </a:solidFill>
            </a:endParaRPr>
          </a:p>
          <a:p>
            <a:r>
              <a:rPr lang="en-US" sz="2000" dirty="0">
                <a:solidFill>
                  <a:schemeClr val="tx1"/>
                </a:solidFill>
                <a:hlinkClick r:id="rId6">
                  <a:extLst>
                    <a:ext uri="{A12FA001-AC4F-418D-AE19-62706E023703}">
                      <ahyp:hlinkClr xmlns:ahyp="http://schemas.microsoft.com/office/drawing/2018/hyperlinkcolor" val="tx"/>
                    </a:ext>
                  </a:extLst>
                </a:hlinkClick>
              </a:rPr>
              <a:t>Link to Transportation of Specimens for Culture of Neisseria gonorrhoeae </a:t>
            </a:r>
            <a:endParaRPr lang="en-US" sz="2000" dirty="0">
              <a:solidFill>
                <a:schemeClr val="tx1"/>
              </a:solidFill>
            </a:endParaRPr>
          </a:p>
          <a:p>
            <a:r>
              <a:rPr lang="en-US" sz="2000" dirty="0">
                <a:solidFill>
                  <a:schemeClr val="tx1"/>
                </a:solidFill>
                <a:hlinkClick r:id="rId7">
                  <a:extLst>
                    <a:ext uri="{A12FA001-AC4F-418D-AE19-62706E023703}">
                      <ahyp:hlinkClr xmlns:ahyp="http://schemas.microsoft.com/office/drawing/2018/hyperlinkcolor" val="tx"/>
                    </a:ext>
                  </a:extLst>
                </a:hlinkClick>
              </a:rPr>
              <a:t>Link to Recommendations for the Laboratory-Based Detection of C. trachomatis and N. gonorrhoeae – 2014</a:t>
            </a:r>
            <a:endParaRPr lang="en-US" sz="2000" dirty="0">
              <a:solidFill>
                <a:schemeClr val="tx1"/>
              </a:solidFill>
            </a:endParaRPr>
          </a:p>
        </p:txBody>
      </p:sp>
      <p:sp>
        <p:nvSpPr>
          <p:cNvPr id="4" name="Slide Number Placeholder 3">
            <a:extLst>
              <a:ext uri="{FF2B5EF4-FFF2-40B4-BE49-F238E27FC236}">
                <a16:creationId xmlns:a16="http://schemas.microsoft.com/office/drawing/2014/main" id="{5B08C2DA-E723-47CF-8C03-36A3CD961944}"/>
              </a:ext>
            </a:extLst>
          </p:cNvPr>
          <p:cNvSpPr>
            <a:spLocks noGrp="1"/>
          </p:cNvSpPr>
          <p:nvPr>
            <p:ph type="sldNum" sz="quarter" idx="12"/>
          </p:nvPr>
        </p:nvSpPr>
        <p:spPr/>
        <p:txBody>
          <a:bodyPr/>
          <a:lstStyle/>
          <a:p>
            <a:fld id="{658EA1AB-09E6-4EFD-AE90-E54DEC6ABE74}" type="slidenum">
              <a:rPr lang="en-US" smtClean="0"/>
              <a:t>67</a:t>
            </a:fld>
            <a:endParaRPr lang="en-US"/>
          </a:p>
        </p:txBody>
      </p:sp>
    </p:spTree>
    <p:extLst>
      <p:ext uri="{BB962C8B-B14F-4D97-AF65-F5344CB8AC3E}">
        <p14:creationId xmlns:p14="http://schemas.microsoft.com/office/powerpoint/2010/main" val="1437588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6B8FB9D-1BBB-4A2C-8F51-A26E9096CC40}"/>
              </a:ext>
            </a:extLst>
          </p:cNvPr>
          <p:cNvSpPr>
            <a:spLocks noGrp="1"/>
          </p:cNvSpPr>
          <p:nvPr>
            <p:ph type="title"/>
          </p:nvPr>
        </p:nvSpPr>
        <p:spPr>
          <a:xfrm>
            <a:off x="877305" y="170483"/>
            <a:ext cx="11059884" cy="1162051"/>
          </a:xfrm>
        </p:spPr>
        <p:txBody>
          <a:bodyPr>
            <a:normAutofit/>
          </a:bodyPr>
          <a:lstStyle/>
          <a:p>
            <a:r>
              <a:rPr lang="en-US" sz="5400" dirty="0">
                <a:solidFill>
                  <a:schemeClr val="bg1"/>
                </a:solidFill>
                <a:latin typeface="Lucida Calligraphy" panose="03010101010101010101" pitchFamily="66" charset="0"/>
              </a:rPr>
              <a:t>Thank you</a:t>
            </a:r>
          </a:p>
        </p:txBody>
      </p:sp>
      <p:sp>
        <p:nvSpPr>
          <p:cNvPr id="12" name="Text Placeholder 11">
            <a:extLst>
              <a:ext uri="{FF2B5EF4-FFF2-40B4-BE49-F238E27FC236}">
                <a16:creationId xmlns:a16="http://schemas.microsoft.com/office/drawing/2014/main" id="{FE7D0875-96DC-44C2-859C-48D588ABB54E}"/>
              </a:ext>
            </a:extLst>
          </p:cNvPr>
          <p:cNvSpPr>
            <a:spLocks noGrp="1"/>
          </p:cNvSpPr>
          <p:nvPr>
            <p:ph type="body" idx="1"/>
          </p:nvPr>
        </p:nvSpPr>
        <p:spPr>
          <a:xfrm>
            <a:off x="5572522" y="553732"/>
            <a:ext cx="10363200" cy="568325"/>
          </a:xfrm>
        </p:spPr>
        <p:txBody>
          <a:bodyPr/>
          <a:lstStyle/>
          <a:p>
            <a:pPr lvl="0">
              <a:spcAft>
                <a:spcPts val="600"/>
              </a:spcAft>
              <a:defRPr/>
            </a:pPr>
            <a:r>
              <a:rPr lang="en-US" sz="2400" dirty="0">
                <a:solidFill>
                  <a:schemeClr val="bg1"/>
                </a:solidFill>
                <a:latin typeface="+mj-lt"/>
              </a:rPr>
              <a:t>Contact information: Eric.Tang@cdph.ca.gov</a:t>
            </a:r>
            <a:endParaRPr lang="en-US" sz="2400" dirty="0">
              <a:solidFill>
                <a:schemeClr val="bg1"/>
              </a:solidFill>
              <a:latin typeface="+mj-lt"/>
              <a:hlinkClick r:id="rId3">
                <a:extLst>
                  <a:ext uri="{A12FA001-AC4F-418D-AE19-62706E023703}">
                    <ahyp:hlinkClr xmlns:ahyp="http://schemas.microsoft.com/office/drawing/2018/hyperlinkcolor" val="tx"/>
                  </a:ext>
                </a:extLst>
              </a:hlinkClick>
            </a:endParaRPr>
          </a:p>
        </p:txBody>
      </p:sp>
      <p:sp>
        <p:nvSpPr>
          <p:cNvPr id="6" name="Content Placeholder 2"/>
          <p:cNvSpPr txBox="1">
            <a:spLocks/>
          </p:cNvSpPr>
          <p:nvPr/>
        </p:nvSpPr>
        <p:spPr>
          <a:xfrm>
            <a:off x="877305" y="1722366"/>
            <a:ext cx="6783884" cy="4402101"/>
          </a:xfrm>
          <a:prstGeom prst="rect">
            <a:avLst/>
          </a:prstGeom>
        </p:spPr>
        <p:txBody>
          <a:bodyPr>
            <a:normAutofit/>
          </a:bodyPr>
          <a:lstStyle>
            <a:lvl1pPr marL="306000" indent="-306000" algn="l" defTabSz="457200" rtl="0" eaLnBrk="1" latinLnBrk="0" hangingPunct="1">
              <a:lnSpc>
                <a:spcPct val="110000"/>
              </a:lnSpc>
              <a:spcBef>
                <a:spcPts val="0"/>
              </a:spcBef>
              <a:spcAft>
                <a:spcPts val="600"/>
              </a:spcAft>
              <a:buClr>
                <a:schemeClr val="accent2"/>
              </a:buClr>
              <a:buSzPct val="92000"/>
              <a:buFont typeface="Wingdings" panose="05000000000000000000" pitchFamily="2" charset="2"/>
              <a:buChar char="§"/>
              <a:defRPr sz="3200" kern="1200">
                <a:solidFill>
                  <a:schemeClr val="tx2"/>
                </a:solidFill>
                <a:latin typeface="Tw Cen MT" panose="020B0602020104020603" pitchFamily="34" charset="0"/>
                <a:ea typeface="+mn-ea"/>
                <a:cs typeface="+mn-cs"/>
              </a:defRPr>
            </a:lvl1pPr>
            <a:lvl2pPr marL="630000" indent="-306000" algn="l" defTabSz="457200" rtl="0" eaLnBrk="1" latinLnBrk="0" hangingPunct="1">
              <a:lnSpc>
                <a:spcPct val="110000"/>
              </a:lnSpc>
              <a:spcBef>
                <a:spcPts val="0"/>
              </a:spcBef>
              <a:spcAft>
                <a:spcPts val="600"/>
              </a:spcAft>
              <a:buClr>
                <a:schemeClr val="accent2"/>
              </a:buClr>
              <a:buSzPct val="92000"/>
              <a:buFont typeface="Wingdings" panose="05000000000000000000" pitchFamily="2" charset="2"/>
              <a:buChar char="§"/>
              <a:defRPr sz="2800" kern="1200">
                <a:solidFill>
                  <a:schemeClr val="tx2"/>
                </a:solidFill>
                <a:latin typeface="Tw Cen MT" panose="020B0602020104020603" pitchFamily="34" charset="0"/>
                <a:ea typeface="+mn-ea"/>
                <a:cs typeface="+mn-cs"/>
              </a:defRPr>
            </a:lvl2pPr>
            <a:lvl3pPr marL="900000" indent="-270000" algn="l" defTabSz="457200" rtl="0" eaLnBrk="1" latinLnBrk="0" hangingPunct="1">
              <a:lnSpc>
                <a:spcPct val="110000"/>
              </a:lnSpc>
              <a:spcBef>
                <a:spcPts val="0"/>
              </a:spcBef>
              <a:spcAft>
                <a:spcPts val="600"/>
              </a:spcAft>
              <a:buClr>
                <a:schemeClr val="accent2"/>
              </a:buClr>
              <a:buSzPct val="92000"/>
              <a:buFont typeface="Wingdings" panose="05000000000000000000" pitchFamily="2" charset="2"/>
              <a:buChar char="§"/>
              <a:defRPr sz="2400" kern="1200">
                <a:solidFill>
                  <a:schemeClr val="tx2"/>
                </a:solidFill>
                <a:latin typeface="Tw Cen MT" panose="020B0602020104020603" pitchFamily="34" charset="0"/>
                <a:ea typeface="+mn-ea"/>
                <a:cs typeface="+mn-cs"/>
              </a:defRPr>
            </a:lvl3pPr>
            <a:lvl4pPr marL="1242000" indent="-234000" algn="l" defTabSz="457200" rtl="0" eaLnBrk="1" latinLnBrk="0" hangingPunct="1">
              <a:lnSpc>
                <a:spcPct val="110000"/>
              </a:lnSpc>
              <a:spcBef>
                <a:spcPts val="0"/>
              </a:spcBef>
              <a:spcAft>
                <a:spcPts val="600"/>
              </a:spcAft>
              <a:buClr>
                <a:schemeClr val="accent2"/>
              </a:buClr>
              <a:buSzPct val="110000"/>
              <a:buFont typeface="Wingdings" panose="05000000000000000000" pitchFamily="2" charset="2"/>
              <a:buChar char="§"/>
              <a:defRPr sz="2000" kern="1200">
                <a:solidFill>
                  <a:schemeClr val="tx2"/>
                </a:solidFill>
                <a:latin typeface="Tw Cen MT" panose="020B0602020104020603" pitchFamily="34" charset="0"/>
                <a:ea typeface="+mn-ea"/>
                <a:cs typeface="+mn-cs"/>
              </a:defRPr>
            </a:lvl4pPr>
            <a:lvl5pPr marL="1602000" indent="-234000" algn="l" defTabSz="457200" rtl="0" eaLnBrk="1" latinLnBrk="0" hangingPunct="1">
              <a:lnSpc>
                <a:spcPct val="110000"/>
              </a:lnSpc>
              <a:spcBef>
                <a:spcPts val="0"/>
              </a:spcBef>
              <a:spcAft>
                <a:spcPts val="600"/>
              </a:spcAft>
              <a:buClr>
                <a:schemeClr val="accent2"/>
              </a:buClr>
              <a:buSzPct val="92000"/>
              <a:buFont typeface="Wingdings" panose="05000000000000000000" pitchFamily="2" charset="2"/>
              <a:buChar char="§"/>
              <a:defRPr sz="2000" kern="1200">
                <a:solidFill>
                  <a:schemeClr val="tx2"/>
                </a:solidFill>
                <a:latin typeface="Tw Cen MT" panose="020B0602020104020603"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panose="05000000000000000000" pitchFamily="2" charset="2"/>
              <a:buNone/>
            </a:pPr>
            <a:r>
              <a:rPr lang="en-US" dirty="0">
                <a:solidFill>
                  <a:schemeClr val="bg1"/>
                </a:solidFill>
              </a:rPr>
              <a:t>Acknowledgements:</a:t>
            </a:r>
            <a:endParaRPr lang="en-US" sz="2400" dirty="0">
              <a:solidFill>
                <a:schemeClr val="bg1"/>
              </a:solidFill>
            </a:endParaRPr>
          </a:p>
          <a:p>
            <a:endParaRPr lang="en-US" dirty="0">
              <a:solidFill>
                <a:schemeClr val="bg1"/>
              </a:solidFill>
            </a:endParaRPr>
          </a:p>
        </p:txBody>
      </p:sp>
      <p:sp>
        <p:nvSpPr>
          <p:cNvPr id="5" name="Rectangle 4">
            <a:extLst>
              <a:ext uri="{FF2B5EF4-FFF2-40B4-BE49-F238E27FC236}">
                <a16:creationId xmlns:a16="http://schemas.microsoft.com/office/drawing/2014/main" id="{2DC3E0BD-1F8A-4661-A38A-26E0911C1395}"/>
              </a:ext>
            </a:extLst>
          </p:cNvPr>
          <p:cNvSpPr/>
          <p:nvPr/>
        </p:nvSpPr>
        <p:spPr>
          <a:xfrm>
            <a:off x="1193216" y="2371775"/>
            <a:ext cx="6096000" cy="3693319"/>
          </a:xfrm>
          <a:prstGeom prst="rect">
            <a:avLst/>
          </a:prstGeom>
        </p:spPr>
        <p:txBody>
          <a:bodyPr>
            <a:spAutoFit/>
          </a:bodyPr>
          <a:lstStyle/>
          <a:p>
            <a:r>
              <a:rPr lang="en-US" dirty="0">
                <a:solidFill>
                  <a:schemeClr val="bg1"/>
                </a:solidFill>
                <a:latin typeface="+mj-lt"/>
              </a:rPr>
              <a:t>Kathleen Jacobson</a:t>
            </a:r>
          </a:p>
          <a:p>
            <a:r>
              <a:rPr lang="en-US" dirty="0" err="1">
                <a:solidFill>
                  <a:schemeClr val="bg1"/>
                </a:solidFill>
                <a:latin typeface="+mj-lt"/>
              </a:rPr>
              <a:t>Lizzete</a:t>
            </a:r>
            <a:r>
              <a:rPr lang="en-US" dirty="0">
                <a:solidFill>
                  <a:schemeClr val="bg1"/>
                </a:solidFill>
                <a:latin typeface="+mj-lt"/>
              </a:rPr>
              <a:t> Alvarado</a:t>
            </a:r>
          </a:p>
          <a:p>
            <a:r>
              <a:rPr lang="en-US" dirty="0">
                <a:solidFill>
                  <a:schemeClr val="bg1"/>
                </a:solidFill>
                <a:latin typeface="+mj-lt"/>
              </a:rPr>
              <a:t>Kelly Johnson </a:t>
            </a:r>
          </a:p>
          <a:p>
            <a:r>
              <a:rPr lang="en-US" dirty="0">
                <a:solidFill>
                  <a:schemeClr val="bg1"/>
                </a:solidFill>
                <a:latin typeface="+mj-lt"/>
              </a:rPr>
              <a:t>Rosalyn Plotzker</a:t>
            </a:r>
            <a:br>
              <a:rPr lang="en-US" dirty="0">
                <a:solidFill>
                  <a:schemeClr val="bg1"/>
                </a:solidFill>
                <a:latin typeface="+mj-lt"/>
              </a:rPr>
            </a:br>
            <a:r>
              <a:rPr lang="en-US" dirty="0">
                <a:solidFill>
                  <a:schemeClr val="bg1"/>
                </a:solidFill>
                <a:latin typeface="+mj-lt"/>
              </a:rPr>
              <a:t>Ina Park</a:t>
            </a:r>
          </a:p>
          <a:p>
            <a:r>
              <a:rPr lang="en-US" dirty="0">
                <a:solidFill>
                  <a:schemeClr val="bg1"/>
                </a:solidFill>
                <a:latin typeface="+mj-lt"/>
              </a:rPr>
              <a:t>Nicole Burghardt</a:t>
            </a:r>
          </a:p>
          <a:p>
            <a:r>
              <a:rPr lang="en-US" dirty="0">
                <a:solidFill>
                  <a:schemeClr val="bg1"/>
                </a:solidFill>
                <a:latin typeface="+mj-lt"/>
              </a:rPr>
              <a:t>Denise Gilson</a:t>
            </a:r>
          </a:p>
          <a:p>
            <a:r>
              <a:rPr lang="en-US" dirty="0">
                <a:solidFill>
                  <a:schemeClr val="bg1"/>
                </a:solidFill>
                <a:latin typeface="+mj-lt"/>
              </a:rPr>
              <a:t>Ryan Murphy</a:t>
            </a:r>
          </a:p>
          <a:p>
            <a:r>
              <a:rPr lang="en-US" dirty="0">
                <a:solidFill>
                  <a:schemeClr val="bg1"/>
                </a:solidFill>
                <a:latin typeface="+mj-lt"/>
              </a:rPr>
              <a:t>Edwin Lopez</a:t>
            </a:r>
          </a:p>
          <a:p>
            <a:r>
              <a:rPr lang="en-US" dirty="0">
                <a:solidFill>
                  <a:schemeClr val="bg1"/>
                </a:solidFill>
                <a:latin typeface="+mj-lt"/>
              </a:rPr>
              <a:t>Lupe </a:t>
            </a:r>
            <a:r>
              <a:rPr lang="en-US" dirty="0" err="1">
                <a:solidFill>
                  <a:schemeClr val="bg1"/>
                </a:solidFill>
                <a:latin typeface="+mj-lt"/>
              </a:rPr>
              <a:t>Espain</a:t>
            </a:r>
            <a:endParaRPr lang="en-US" dirty="0">
              <a:solidFill>
                <a:schemeClr val="bg1"/>
              </a:solidFill>
              <a:latin typeface="+mj-lt"/>
            </a:endParaRPr>
          </a:p>
          <a:p>
            <a:r>
              <a:rPr lang="en-US" dirty="0">
                <a:solidFill>
                  <a:schemeClr val="bg1"/>
                </a:solidFill>
                <a:latin typeface="+mj-lt"/>
              </a:rPr>
              <a:t>Bryan Hughes</a:t>
            </a:r>
          </a:p>
          <a:p>
            <a:r>
              <a:rPr lang="en-US" dirty="0" err="1">
                <a:solidFill>
                  <a:schemeClr val="bg1"/>
                </a:solidFill>
                <a:latin typeface="+mj-lt"/>
              </a:rPr>
              <a:t>Tazima</a:t>
            </a:r>
            <a:r>
              <a:rPr lang="en-US" dirty="0">
                <a:solidFill>
                  <a:schemeClr val="bg1"/>
                </a:solidFill>
                <a:latin typeface="+mj-lt"/>
              </a:rPr>
              <a:t> Jenkins-Barnes</a:t>
            </a:r>
            <a:br>
              <a:rPr lang="en-US" dirty="0">
                <a:solidFill>
                  <a:schemeClr val="bg1"/>
                </a:solidFill>
                <a:latin typeface="+mj-lt"/>
              </a:rPr>
            </a:br>
            <a:r>
              <a:rPr lang="en-US" dirty="0">
                <a:solidFill>
                  <a:schemeClr val="bg1"/>
                </a:solidFill>
                <a:latin typeface="+mj-lt"/>
              </a:rPr>
              <a:t>Hillary Berman-Watson</a:t>
            </a:r>
          </a:p>
        </p:txBody>
      </p:sp>
      <p:sp>
        <p:nvSpPr>
          <p:cNvPr id="3" name="Rectangle 2">
            <a:extLst>
              <a:ext uri="{FF2B5EF4-FFF2-40B4-BE49-F238E27FC236}">
                <a16:creationId xmlns:a16="http://schemas.microsoft.com/office/drawing/2014/main" id="{E8960837-B78F-4F92-8754-4D67BE830B25}"/>
              </a:ext>
            </a:extLst>
          </p:cNvPr>
          <p:cNvSpPr/>
          <p:nvPr/>
        </p:nvSpPr>
        <p:spPr>
          <a:xfrm>
            <a:off x="4314086" y="2404812"/>
            <a:ext cx="2667481" cy="2585323"/>
          </a:xfrm>
          <a:prstGeom prst="rect">
            <a:avLst/>
          </a:prstGeom>
        </p:spPr>
        <p:txBody>
          <a:bodyPr wrap="square">
            <a:spAutoFit/>
          </a:bodyPr>
          <a:lstStyle/>
          <a:p>
            <a:r>
              <a:rPr lang="en-US" dirty="0">
                <a:solidFill>
                  <a:schemeClr val="bg1"/>
                </a:solidFill>
                <a:latin typeface="+mj-lt"/>
              </a:rPr>
              <a:t>Laura Quilter</a:t>
            </a:r>
          </a:p>
          <a:p>
            <a:r>
              <a:rPr lang="en-US" dirty="0">
                <a:solidFill>
                  <a:schemeClr val="bg1"/>
                </a:solidFill>
                <a:latin typeface="+mj-lt"/>
              </a:rPr>
              <a:t>Brian Raphael</a:t>
            </a:r>
          </a:p>
          <a:p>
            <a:endParaRPr lang="en-US" dirty="0">
              <a:solidFill>
                <a:schemeClr val="bg1"/>
              </a:solidFill>
              <a:latin typeface="+mj-lt"/>
            </a:endParaRPr>
          </a:p>
          <a:p>
            <a:r>
              <a:rPr lang="en-US" dirty="0">
                <a:solidFill>
                  <a:schemeClr val="bg1"/>
                </a:solidFill>
                <a:latin typeface="+mj-lt"/>
              </a:rPr>
              <a:t>Jim Kent</a:t>
            </a:r>
          </a:p>
          <a:p>
            <a:r>
              <a:rPr lang="en-US" dirty="0">
                <a:solidFill>
                  <a:schemeClr val="bg1"/>
                </a:solidFill>
                <a:latin typeface="+mj-lt"/>
              </a:rPr>
              <a:t>William Nettleton</a:t>
            </a:r>
          </a:p>
          <a:p>
            <a:r>
              <a:rPr lang="en-US" dirty="0">
                <a:solidFill>
                  <a:schemeClr val="bg1"/>
                </a:solidFill>
                <a:latin typeface="+mj-lt"/>
              </a:rPr>
              <a:t>Justin </a:t>
            </a:r>
            <a:r>
              <a:rPr lang="en-US" dirty="0" err="1">
                <a:solidFill>
                  <a:schemeClr val="bg1"/>
                </a:solidFill>
                <a:latin typeface="+mj-lt"/>
              </a:rPr>
              <a:t>Holderman</a:t>
            </a:r>
            <a:endParaRPr lang="en-US" dirty="0">
              <a:solidFill>
                <a:schemeClr val="bg1"/>
              </a:solidFill>
              <a:latin typeface="+mj-lt"/>
            </a:endParaRPr>
          </a:p>
          <a:p>
            <a:r>
              <a:rPr lang="en-US" dirty="0">
                <a:solidFill>
                  <a:schemeClr val="bg1"/>
                </a:solidFill>
                <a:latin typeface="+mj-lt"/>
              </a:rPr>
              <a:t>Alison Ridpath</a:t>
            </a:r>
          </a:p>
          <a:p>
            <a:endParaRPr lang="en-US" dirty="0">
              <a:solidFill>
                <a:schemeClr val="bg1"/>
              </a:solidFill>
              <a:latin typeface="+mj-lt"/>
            </a:endParaRPr>
          </a:p>
          <a:p>
            <a:r>
              <a:rPr lang="en-US" dirty="0">
                <a:solidFill>
                  <a:schemeClr val="bg1"/>
                </a:solidFill>
                <a:latin typeface="+mj-lt"/>
              </a:rPr>
              <a:t>Becca Scranton</a:t>
            </a:r>
          </a:p>
        </p:txBody>
      </p:sp>
      <p:sp>
        <p:nvSpPr>
          <p:cNvPr id="10" name="Rectangle 9">
            <a:extLst>
              <a:ext uri="{FF2B5EF4-FFF2-40B4-BE49-F238E27FC236}">
                <a16:creationId xmlns:a16="http://schemas.microsoft.com/office/drawing/2014/main" id="{F714F9DC-D44B-4A76-B37D-5E7B8E411553}"/>
              </a:ext>
            </a:extLst>
          </p:cNvPr>
          <p:cNvSpPr/>
          <p:nvPr/>
        </p:nvSpPr>
        <p:spPr>
          <a:xfrm>
            <a:off x="7243727" y="2404812"/>
            <a:ext cx="4239196" cy="2862322"/>
          </a:xfrm>
          <a:prstGeom prst="rect">
            <a:avLst/>
          </a:prstGeom>
        </p:spPr>
        <p:txBody>
          <a:bodyPr wrap="square">
            <a:spAutoFit/>
          </a:bodyPr>
          <a:lstStyle/>
          <a:p>
            <a:r>
              <a:rPr lang="en-US" dirty="0">
                <a:solidFill>
                  <a:schemeClr val="bg1"/>
                </a:solidFill>
                <a:latin typeface="+mj-lt"/>
              </a:rPr>
              <a:t>Nessa Meshkaty</a:t>
            </a:r>
            <a:br>
              <a:rPr lang="en-US" dirty="0">
                <a:solidFill>
                  <a:schemeClr val="bg1"/>
                </a:solidFill>
                <a:latin typeface="+mj-lt"/>
              </a:rPr>
            </a:br>
            <a:r>
              <a:rPr lang="en-US" dirty="0">
                <a:solidFill>
                  <a:schemeClr val="bg1"/>
                </a:solidFill>
                <a:latin typeface="+mj-lt"/>
              </a:rPr>
              <a:t>MelissaLee Barger</a:t>
            </a:r>
          </a:p>
          <a:p>
            <a:br>
              <a:rPr lang="en-US" dirty="0">
                <a:solidFill>
                  <a:schemeClr val="bg1"/>
                </a:solidFill>
                <a:latin typeface="+mj-lt"/>
              </a:rPr>
            </a:br>
            <a:r>
              <a:rPr lang="en-US" dirty="0">
                <a:solidFill>
                  <a:schemeClr val="bg1"/>
                </a:solidFill>
                <a:latin typeface="+mj-lt"/>
              </a:rPr>
              <a:t>Will Geisler</a:t>
            </a:r>
          </a:p>
          <a:p>
            <a:r>
              <a:rPr lang="en-US" dirty="0">
                <a:solidFill>
                  <a:schemeClr val="bg1"/>
                </a:solidFill>
                <a:latin typeface="+mj-lt"/>
              </a:rPr>
              <a:t>Stephanie Cohen </a:t>
            </a:r>
            <a:br>
              <a:rPr lang="en-US" dirty="0">
                <a:solidFill>
                  <a:schemeClr val="bg1"/>
                </a:solidFill>
                <a:latin typeface="+mj-lt"/>
              </a:rPr>
            </a:br>
            <a:r>
              <a:rPr lang="en-US" dirty="0">
                <a:solidFill>
                  <a:schemeClr val="bg1"/>
                </a:solidFill>
                <a:latin typeface="+mj-lt"/>
              </a:rPr>
              <a:t>Julie Dombrowski</a:t>
            </a:r>
          </a:p>
          <a:p>
            <a:endParaRPr lang="en-US" dirty="0">
              <a:solidFill>
                <a:schemeClr val="bg1"/>
              </a:solidFill>
              <a:latin typeface="+mj-lt"/>
            </a:endParaRPr>
          </a:p>
          <a:p>
            <a:endParaRPr lang="en-US" dirty="0">
              <a:solidFill>
                <a:schemeClr val="bg1"/>
              </a:solidFill>
              <a:latin typeface="+mj-lt"/>
            </a:endParaRPr>
          </a:p>
          <a:p>
            <a:endParaRPr lang="en-US" dirty="0">
              <a:solidFill>
                <a:schemeClr val="bg1"/>
              </a:solidFill>
              <a:latin typeface="+mj-lt"/>
            </a:endParaRPr>
          </a:p>
          <a:p>
            <a:endParaRPr lang="en-US" dirty="0">
              <a:solidFill>
                <a:schemeClr val="bg1"/>
              </a:solidFill>
              <a:latin typeface="+mj-lt"/>
            </a:endParaRPr>
          </a:p>
        </p:txBody>
      </p:sp>
    </p:spTree>
    <p:extLst>
      <p:ext uri="{BB962C8B-B14F-4D97-AF65-F5344CB8AC3E}">
        <p14:creationId xmlns:p14="http://schemas.microsoft.com/office/powerpoint/2010/main" val="479184725"/>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9D3C7B-A9D3-45D8-81DA-F0D204C80828}"/>
              </a:ext>
            </a:extLst>
          </p:cNvPr>
          <p:cNvSpPr>
            <a:spLocks noGrp="1"/>
          </p:cNvSpPr>
          <p:nvPr>
            <p:ph type="ctrTitle"/>
          </p:nvPr>
        </p:nvSpPr>
        <p:spPr/>
        <p:txBody>
          <a:bodyPr/>
          <a:lstStyle/>
          <a:p>
            <a:r>
              <a:rPr lang="en-US" dirty="0"/>
              <a:t>Extra Slides</a:t>
            </a:r>
          </a:p>
        </p:txBody>
      </p:sp>
      <p:sp>
        <p:nvSpPr>
          <p:cNvPr id="5" name="Subtitle 4">
            <a:extLst>
              <a:ext uri="{FF2B5EF4-FFF2-40B4-BE49-F238E27FC236}">
                <a16:creationId xmlns:a16="http://schemas.microsoft.com/office/drawing/2014/main" id="{8C485030-A174-4DC5-8927-0CBF4297BDED}"/>
              </a:ext>
            </a:extLst>
          </p:cNvPr>
          <p:cNvSpPr>
            <a:spLocks noGrp="1"/>
          </p:cNvSpPr>
          <p:nvPr>
            <p:ph type="subTitle" idx="1"/>
          </p:nvPr>
        </p:nvSpPr>
        <p:spPr/>
        <p:txBody>
          <a:bodyPr/>
          <a:lstStyle/>
          <a:p>
            <a:endParaRPr lang="en-US" dirty="0"/>
          </a:p>
        </p:txBody>
      </p:sp>
      <p:sp>
        <p:nvSpPr>
          <p:cNvPr id="2" name="Slide Number Placeholder 1">
            <a:extLst>
              <a:ext uri="{FF2B5EF4-FFF2-40B4-BE49-F238E27FC236}">
                <a16:creationId xmlns:a16="http://schemas.microsoft.com/office/drawing/2014/main" id="{E6580BF1-5133-4530-B829-30C58E77B6CD}"/>
              </a:ext>
            </a:extLst>
          </p:cNvPr>
          <p:cNvSpPr>
            <a:spLocks noGrp="1"/>
          </p:cNvSpPr>
          <p:nvPr>
            <p:ph type="sldNum" sz="quarter" idx="12"/>
          </p:nvPr>
        </p:nvSpPr>
        <p:spPr/>
        <p:txBody>
          <a:bodyPr/>
          <a:lstStyle/>
          <a:p>
            <a:fld id="{658EA1AB-09E6-4EFD-AE90-E54DEC6ABE74}" type="slidenum">
              <a:rPr lang="en-US" smtClean="0"/>
              <a:t>69</a:t>
            </a:fld>
            <a:endParaRPr lang="en-US"/>
          </a:p>
        </p:txBody>
      </p:sp>
    </p:spTree>
    <p:extLst>
      <p:ext uri="{BB962C8B-B14F-4D97-AF65-F5344CB8AC3E}">
        <p14:creationId xmlns:p14="http://schemas.microsoft.com/office/powerpoint/2010/main" val="2459436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Neisseria gonorrhea </a:t>
            </a:r>
            <a:r>
              <a:rPr lang="en-US" dirty="0"/>
              <a:t>(GC)</a:t>
            </a:r>
            <a:endParaRPr lang="en-US" i="1" dirty="0"/>
          </a:p>
        </p:txBody>
      </p:sp>
      <p:sp>
        <p:nvSpPr>
          <p:cNvPr id="3" name="Content Placeholder 2"/>
          <p:cNvSpPr>
            <a:spLocks noGrp="1"/>
          </p:cNvSpPr>
          <p:nvPr>
            <p:ph idx="1"/>
          </p:nvPr>
        </p:nvSpPr>
        <p:spPr/>
        <p:txBody>
          <a:bodyPr>
            <a:normAutofit fontScale="92500" lnSpcReduction="20000"/>
          </a:bodyPr>
          <a:lstStyle/>
          <a:p>
            <a:r>
              <a:rPr lang="en-US" sz="3200" dirty="0"/>
              <a:t>GC is the second most common bacterial STD</a:t>
            </a:r>
          </a:p>
          <a:p>
            <a:r>
              <a:rPr lang="en-US" sz="3200" dirty="0"/>
              <a:t>Transmission</a:t>
            </a:r>
          </a:p>
          <a:p>
            <a:pPr lvl="1"/>
            <a:r>
              <a:rPr lang="en-US" sz="3000" dirty="0"/>
              <a:t> During vaginal, anal, or oral sex</a:t>
            </a:r>
          </a:p>
          <a:p>
            <a:pPr lvl="1"/>
            <a:r>
              <a:rPr lang="en-US" sz="3000" dirty="0"/>
              <a:t> During delivery by infected mother</a:t>
            </a:r>
          </a:p>
          <a:p>
            <a:r>
              <a:rPr lang="en-US" sz="3200" dirty="0"/>
              <a:t>Causes a range of clinical syndromes</a:t>
            </a:r>
          </a:p>
          <a:p>
            <a:pPr lvl="1"/>
            <a:r>
              <a:rPr lang="en-US" sz="2800" dirty="0"/>
              <a:t>Typically asymptomatic in women until complications (e.g., PID) develop</a:t>
            </a:r>
          </a:p>
          <a:p>
            <a:pPr lvl="1"/>
            <a:r>
              <a:rPr lang="en-US" sz="2800" dirty="0"/>
              <a:t>In men, urethral infections usually symptomatic, but extragenital infections are mostly asymptomatic</a:t>
            </a:r>
          </a:p>
          <a:p>
            <a:r>
              <a:rPr lang="en-US" sz="3200" dirty="0"/>
              <a:t>Incidence highest among adolescents and young adults</a:t>
            </a:r>
          </a:p>
        </p:txBody>
      </p:sp>
      <p:pic>
        <p:nvPicPr>
          <p:cNvPr id="4" name="Picture 0" descr="microscope slide showing Neisseria gonorrhea"/>
          <p:cNvPicPr>
            <a:picLocks noChangeAspect="1" noChangeArrowheads="1"/>
          </p:cNvPicPr>
          <p:nvPr/>
        </p:nvPicPr>
        <p:blipFill>
          <a:blip r:embed="rId3">
            <a:extLst>
              <a:ext uri="{28A0092B-C50C-407E-A947-70E740481C1C}">
                <a14:useLocalDpi xmlns:a14="http://schemas.microsoft.com/office/drawing/2010/main" val="0"/>
              </a:ext>
            </a:extLst>
          </a:blip>
          <a:srcRect l="21587" t="21428" r="32571" b="33766"/>
          <a:stretch>
            <a:fillRect/>
          </a:stretch>
        </p:blipFill>
        <p:spPr bwMode="auto">
          <a:xfrm>
            <a:off x="8560267" y="1931453"/>
            <a:ext cx="2961172" cy="1792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Slide Number Placeholder 4">
            <a:extLst>
              <a:ext uri="{FF2B5EF4-FFF2-40B4-BE49-F238E27FC236}">
                <a16:creationId xmlns:a16="http://schemas.microsoft.com/office/drawing/2014/main" id="{21A93085-7E0E-4157-99BC-57060D69E1EA}"/>
              </a:ext>
            </a:extLst>
          </p:cNvPr>
          <p:cNvSpPr>
            <a:spLocks noGrp="1"/>
          </p:cNvSpPr>
          <p:nvPr>
            <p:ph type="sldNum" sz="quarter" idx="12"/>
          </p:nvPr>
        </p:nvSpPr>
        <p:spPr/>
        <p:txBody>
          <a:bodyPr/>
          <a:lstStyle/>
          <a:p>
            <a:fld id="{658EA1AB-09E6-4EFD-AE90-E54DEC6ABE74}" type="slidenum">
              <a:rPr lang="en-US" smtClean="0"/>
              <a:t>7</a:t>
            </a:fld>
            <a:endParaRPr lang="en-US"/>
          </a:p>
        </p:txBody>
      </p:sp>
    </p:spTree>
    <p:extLst>
      <p:ext uri="{BB962C8B-B14F-4D97-AF65-F5344CB8AC3E}">
        <p14:creationId xmlns:p14="http://schemas.microsoft.com/office/powerpoint/2010/main" val="1073533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CDC 2015 STD Treatment Guidelines Chlamydia Treatment</a:t>
            </a:r>
          </a:p>
        </p:txBody>
      </p:sp>
      <p:sp>
        <p:nvSpPr>
          <p:cNvPr id="3" name="Content Placeholder 2"/>
          <p:cNvSpPr>
            <a:spLocks noGrp="1"/>
          </p:cNvSpPr>
          <p:nvPr>
            <p:ph sz="quarter" idx="10"/>
          </p:nvPr>
        </p:nvSpPr>
        <p:spPr>
          <a:xfrm>
            <a:off x="627322" y="2105024"/>
            <a:ext cx="10972800" cy="595591"/>
          </a:xfrm>
        </p:spPr>
        <p:txBody>
          <a:bodyPr>
            <a:normAutofit/>
          </a:bodyPr>
          <a:lstStyle/>
          <a:p>
            <a:r>
              <a:rPr lang="en-US" dirty="0"/>
              <a:t>Recommended first-line treatment:</a:t>
            </a:r>
          </a:p>
        </p:txBody>
      </p:sp>
      <p:grpSp>
        <p:nvGrpSpPr>
          <p:cNvPr id="14" name="Group 3" descr="Azithromycin 1 g PO in a single dose">
            <a:extLst>
              <a:ext uri="{FF2B5EF4-FFF2-40B4-BE49-F238E27FC236}">
                <a16:creationId xmlns:a16="http://schemas.microsoft.com/office/drawing/2014/main" id="{9306EEFF-DBDB-4158-B222-09378412B9A1}"/>
              </a:ext>
            </a:extLst>
          </p:cNvPr>
          <p:cNvGrpSpPr>
            <a:grpSpLocks/>
          </p:cNvGrpSpPr>
          <p:nvPr/>
        </p:nvGrpSpPr>
        <p:grpSpPr bwMode="auto">
          <a:xfrm>
            <a:off x="1459704" y="2700614"/>
            <a:ext cx="4168441" cy="1761659"/>
            <a:chOff x="6069931" y="2085157"/>
            <a:chExt cx="2901088" cy="3179174"/>
          </a:xfrm>
        </p:grpSpPr>
        <p:pic>
          <p:nvPicPr>
            <p:cNvPr id="15" name="Picture 39" descr="Rectangle 14_pptX">
              <a:extLst>
                <a:ext uri="{FF2B5EF4-FFF2-40B4-BE49-F238E27FC236}">
                  <a16:creationId xmlns:a16="http://schemas.microsoft.com/office/drawing/2014/main" id="{86040892-E8C6-4883-A25E-97A1495BBFA2}"/>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6248400" y="2085157"/>
              <a:ext cx="2697163" cy="317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47">
              <a:extLst>
                <a:ext uri="{FF2B5EF4-FFF2-40B4-BE49-F238E27FC236}">
                  <a16:creationId xmlns:a16="http://schemas.microsoft.com/office/drawing/2014/main" id="{EC25E052-BEBA-480A-8885-B54946301B34}"/>
                </a:ext>
              </a:extLst>
            </p:cNvPr>
            <p:cNvSpPr txBox="1">
              <a:spLocks noChangeArrowheads="1"/>
            </p:cNvSpPr>
            <p:nvPr/>
          </p:nvSpPr>
          <p:spPr bwMode="auto">
            <a:xfrm>
              <a:off x="6069931" y="2637020"/>
              <a:ext cx="2901088" cy="2588581"/>
            </a:xfrm>
            <a:prstGeom prst="rect">
              <a:avLst/>
            </a:prstGeom>
            <a:noFill/>
            <a:ln w="9525">
              <a:noFill/>
              <a:miter lim="800000"/>
              <a:headEnd/>
              <a:tailEnd/>
            </a:ln>
          </p:spPr>
          <p:txBody>
            <a:bodyPr wrap="square">
              <a:spAutoFit/>
            </a:bodyPr>
            <a:lstStyle/>
            <a:p>
              <a:pPr algn="ctr">
                <a:defRPr/>
              </a:pPr>
              <a:r>
                <a:rPr lang="en-US" sz="2800" dirty="0">
                  <a:solidFill>
                    <a:prstClr val="white"/>
                  </a:solidFill>
                </a:rPr>
                <a:t>Azithromycin 1 g PO</a:t>
              </a:r>
              <a:br>
                <a:rPr lang="en-US" sz="2800" dirty="0">
                  <a:solidFill>
                    <a:prstClr val="white"/>
                  </a:solidFill>
                </a:rPr>
              </a:br>
              <a:r>
                <a:rPr lang="en-US" sz="2800" dirty="0">
                  <a:solidFill>
                    <a:prstClr val="white"/>
                  </a:solidFill>
                </a:rPr>
                <a:t> in a single dose</a:t>
              </a:r>
            </a:p>
            <a:p>
              <a:pPr algn="ctr">
                <a:defRPr/>
              </a:pPr>
              <a:endParaRPr lang="en-US" sz="2800" dirty="0">
                <a:solidFill>
                  <a:prstClr val="white"/>
                </a:solidFill>
              </a:endParaRPr>
            </a:p>
          </p:txBody>
        </p:sp>
      </p:grpSp>
      <p:sp>
        <p:nvSpPr>
          <p:cNvPr id="19" name="Content Placeholder 2"/>
          <p:cNvSpPr txBox="1">
            <a:spLocks/>
          </p:cNvSpPr>
          <p:nvPr/>
        </p:nvSpPr>
        <p:spPr>
          <a:xfrm>
            <a:off x="1704432" y="4574932"/>
            <a:ext cx="4639622" cy="1606412"/>
          </a:xfrm>
          <a:prstGeom prst="rect">
            <a:avLst/>
          </a:prstGeom>
        </p:spPr>
        <p:txBody>
          <a:bodyPr vert="horz" lIns="91440" tIns="45720" rIns="91440" bIns="45720" rtlCol="0" anchor="t">
            <a:normAutofit fontScale="70000" lnSpcReduction="20000"/>
          </a:bodyPr>
          <a:lstStyle>
            <a:lvl1pPr marL="306000" indent="-306000" algn="l" defTabSz="457200" rtl="0" eaLnBrk="1" latinLnBrk="0" hangingPunct="1">
              <a:lnSpc>
                <a:spcPct val="110000"/>
              </a:lnSpc>
              <a:spcBef>
                <a:spcPts val="0"/>
              </a:spcBef>
              <a:spcAft>
                <a:spcPts val="600"/>
              </a:spcAft>
              <a:buClr>
                <a:schemeClr val="accent2"/>
              </a:buClr>
              <a:buSzPct val="92000"/>
              <a:buFont typeface="Wingdings" panose="05000000000000000000" pitchFamily="2" charset="2"/>
              <a:buChar char="§"/>
              <a:defRPr sz="3200" kern="1200">
                <a:solidFill>
                  <a:schemeClr val="tx2"/>
                </a:solidFill>
                <a:latin typeface="Tw Cen MT" panose="020B0602020104020603" pitchFamily="34" charset="0"/>
                <a:ea typeface="+mn-ea"/>
                <a:cs typeface="+mn-cs"/>
              </a:defRPr>
            </a:lvl1pPr>
            <a:lvl2pPr marL="630000" indent="-306000" algn="l" defTabSz="457200" rtl="0" eaLnBrk="1" latinLnBrk="0" hangingPunct="1">
              <a:lnSpc>
                <a:spcPct val="110000"/>
              </a:lnSpc>
              <a:spcBef>
                <a:spcPts val="0"/>
              </a:spcBef>
              <a:spcAft>
                <a:spcPts val="600"/>
              </a:spcAft>
              <a:buClr>
                <a:schemeClr val="accent2"/>
              </a:buClr>
              <a:buSzPct val="92000"/>
              <a:buFont typeface="Wingdings" panose="05000000000000000000" pitchFamily="2" charset="2"/>
              <a:buChar char="§"/>
              <a:defRPr sz="2800" kern="1200">
                <a:solidFill>
                  <a:schemeClr val="tx2"/>
                </a:solidFill>
                <a:latin typeface="Tw Cen MT" panose="020B0602020104020603" pitchFamily="34" charset="0"/>
                <a:ea typeface="+mn-ea"/>
                <a:cs typeface="+mn-cs"/>
              </a:defRPr>
            </a:lvl2pPr>
            <a:lvl3pPr marL="900000" indent="-270000" algn="l" defTabSz="457200" rtl="0" eaLnBrk="1" latinLnBrk="0" hangingPunct="1">
              <a:lnSpc>
                <a:spcPct val="110000"/>
              </a:lnSpc>
              <a:spcBef>
                <a:spcPts val="0"/>
              </a:spcBef>
              <a:spcAft>
                <a:spcPts val="600"/>
              </a:spcAft>
              <a:buClr>
                <a:schemeClr val="accent2"/>
              </a:buClr>
              <a:buSzPct val="92000"/>
              <a:buFont typeface="Wingdings" panose="05000000000000000000" pitchFamily="2" charset="2"/>
              <a:buChar char="§"/>
              <a:defRPr sz="2400" kern="1200">
                <a:solidFill>
                  <a:schemeClr val="tx2"/>
                </a:solidFill>
                <a:latin typeface="Tw Cen MT" panose="020B0602020104020603" pitchFamily="34" charset="0"/>
                <a:ea typeface="+mn-ea"/>
                <a:cs typeface="+mn-cs"/>
              </a:defRPr>
            </a:lvl3pPr>
            <a:lvl4pPr marL="1242000" indent="-234000" algn="l" defTabSz="457200" rtl="0" eaLnBrk="1" latinLnBrk="0" hangingPunct="1">
              <a:lnSpc>
                <a:spcPct val="110000"/>
              </a:lnSpc>
              <a:spcBef>
                <a:spcPts val="0"/>
              </a:spcBef>
              <a:spcAft>
                <a:spcPts val="600"/>
              </a:spcAft>
              <a:buClr>
                <a:schemeClr val="accent2"/>
              </a:buClr>
              <a:buSzPct val="110000"/>
              <a:buFont typeface="Wingdings" panose="05000000000000000000" pitchFamily="2" charset="2"/>
              <a:buChar char="§"/>
              <a:defRPr sz="2000" kern="1200">
                <a:solidFill>
                  <a:schemeClr val="tx2"/>
                </a:solidFill>
                <a:latin typeface="Tw Cen MT" panose="020B0602020104020603" pitchFamily="34" charset="0"/>
                <a:ea typeface="+mn-ea"/>
                <a:cs typeface="+mn-cs"/>
              </a:defRPr>
            </a:lvl4pPr>
            <a:lvl5pPr marL="1602000" indent="-234000" algn="l" defTabSz="457200" rtl="0" eaLnBrk="1" latinLnBrk="0" hangingPunct="1">
              <a:lnSpc>
                <a:spcPct val="110000"/>
              </a:lnSpc>
              <a:spcBef>
                <a:spcPts val="0"/>
              </a:spcBef>
              <a:spcAft>
                <a:spcPts val="600"/>
              </a:spcAft>
              <a:buClr>
                <a:schemeClr val="accent2"/>
              </a:buClr>
              <a:buSzPct val="92000"/>
              <a:buFont typeface="Wingdings" panose="05000000000000000000" pitchFamily="2" charset="2"/>
              <a:buChar char="§"/>
              <a:defRPr sz="2000" kern="1200">
                <a:solidFill>
                  <a:schemeClr val="tx2"/>
                </a:solidFill>
                <a:latin typeface="Tw Cen MT" panose="020B0602020104020603"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Single dose regimen</a:t>
            </a:r>
          </a:p>
          <a:p>
            <a:r>
              <a:rPr lang="en-US" dirty="0"/>
              <a:t>Can be directly observed</a:t>
            </a:r>
          </a:p>
          <a:p>
            <a:r>
              <a:rPr lang="en-US" dirty="0"/>
              <a:t>Use when non-adherence is a concern</a:t>
            </a:r>
          </a:p>
          <a:p>
            <a:endParaRPr lang="en-US" dirty="0"/>
          </a:p>
          <a:p>
            <a:endParaRPr lang="en-US" dirty="0"/>
          </a:p>
          <a:p>
            <a:endParaRPr lang="en-US" dirty="0"/>
          </a:p>
          <a:p>
            <a:endParaRPr lang="en-US" dirty="0"/>
          </a:p>
          <a:p>
            <a:endParaRPr lang="en-US" dirty="0"/>
          </a:p>
        </p:txBody>
      </p:sp>
      <p:sp>
        <p:nvSpPr>
          <p:cNvPr id="17" name="Text Box 14">
            <a:extLst>
              <a:ext uri="{FF2B5EF4-FFF2-40B4-BE49-F238E27FC236}">
                <a16:creationId xmlns:a16="http://schemas.microsoft.com/office/drawing/2014/main" id="{53A75447-9E15-4FBC-A03C-45704C2C9721}"/>
              </a:ext>
            </a:extLst>
          </p:cNvPr>
          <p:cNvSpPr txBox="1">
            <a:spLocks noChangeArrowheads="1"/>
          </p:cNvSpPr>
          <p:nvPr/>
        </p:nvSpPr>
        <p:spPr bwMode="auto">
          <a:xfrm>
            <a:off x="5814361" y="3127242"/>
            <a:ext cx="72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u="sng">
                <a:solidFill>
                  <a:srgbClr val="CCFF33"/>
                </a:solidFill>
                <a:latin typeface="Times New Roman" panose="02020603050405020304" pitchFamily="18" charset="0"/>
              </a:defRPr>
            </a:lvl1pPr>
            <a:lvl2pPr marL="742950" indent="-285750">
              <a:defRPr sz="2400" u="sng">
                <a:solidFill>
                  <a:srgbClr val="CCFF33"/>
                </a:solidFill>
                <a:latin typeface="Times New Roman" panose="02020603050405020304" pitchFamily="18" charset="0"/>
              </a:defRPr>
            </a:lvl2pPr>
            <a:lvl3pPr marL="1143000" indent="-228600">
              <a:defRPr sz="2400" u="sng">
                <a:solidFill>
                  <a:srgbClr val="CCFF33"/>
                </a:solidFill>
                <a:latin typeface="Times New Roman" panose="02020603050405020304" pitchFamily="18" charset="0"/>
              </a:defRPr>
            </a:lvl3pPr>
            <a:lvl4pPr marL="1600200" indent="-228600">
              <a:defRPr sz="2400" u="sng">
                <a:solidFill>
                  <a:srgbClr val="CCFF33"/>
                </a:solidFill>
                <a:latin typeface="Times New Roman" panose="02020603050405020304" pitchFamily="18" charset="0"/>
              </a:defRPr>
            </a:lvl4pPr>
            <a:lvl5pPr marL="2057400" indent="-228600">
              <a:defRPr sz="2400" u="sng">
                <a:solidFill>
                  <a:srgbClr val="CCFF33"/>
                </a:solidFill>
                <a:latin typeface="Times New Roman" panose="02020603050405020304" pitchFamily="18" charset="0"/>
              </a:defRPr>
            </a:lvl5pPr>
            <a:lvl6pPr marL="2514600" indent="-228600" eaLnBrk="0" fontAlgn="base" hangingPunct="0">
              <a:spcBef>
                <a:spcPct val="0"/>
              </a:spcBef>
              <a:spcAft>
                <a:spcPct val="0"/>
              </a:spcAft>
              <a:defRPr sz="2400" u="sng">
                <a:solidFill>
                  <a:srgbClr val="CCFF33"/>
                </a:solidFill>
                <a:latin typeface="Times New Roman" panose="02020603050405020304" pitchFamily="18" charset="0"/>
              </a:defRPr>
            </a:lvl6pPr>
            <a:lvl7pPr marL="2971800" indent="-228600" eaLnBrk="0" fontAlgn="base" hangingPunct="0">
              <a:spcBef>
                <a:spcPct val="0"/>
              </a:spcBef>
              <a:spcAft>
                <a:spcPct val="0"/>
              </a:spcAft>
              <a:defRPr sz="2400" u="sng">
                <a:solidFill>
                  <a:srgbClr val="CCFF33"/>
                </a:solidFill>
                <a:latin typeface="Times New Roman" panose="02020603050405020304" pitchFamily="18" charset="0"/>
              </a:defRPr>
            </a:lvl7pPr>
            <a:lvl8pPr marL="3429000" indent="-228600" eaLnBrk="0" fontAlgn="base" hangingPunct="0">
              <a:spcBef>
                <a:spcPct val="0"/>
              </a:spcBef>
              <a:spcAft>
                <a:spcPct val="0"/>
              </a:spcAft>
              <a:defRPr sz="2400" u="sng">
                <a:solidFill>
                  <a:srgbClr val="CCFF33"/>
                </a:solidFill>
                <a:latin typeface="Times New Roman" panose="02020603050405020304" pitchFamily="18" charset="0"/>
              </a:defRPr>
            </a:lvl8pPr>
            <a:lvl9pPr marL="3886200" indent="-228600" eaLnBrk="0" fontAlgn="base" hangingPunct="0">
              <a:spcBef>
                <a:spcPct val="0"/>
              </a:spcBef>
              <a:spcAft>
                <a:spcPct val="0"/>
              </a:spcAft>
              <a:defRPr sz="2400" u="sng">
                <a:solidFill>
                  <a:srgbClr val="CCFF33"/>
                </a:solidFill>
                <a:latin typeface="Times New Roman" panose="02020603050405020304" pitchFamily="18" charset="0"/>
              </a:defRPr>
            </a:lvl9pPr>
          </a:lstStyle>
          <a:p>
            <a:r>
              <a:rPr lang="en-US" altLang="en-US" sz="2800" b="1" dirty="0">
                <a:solidFill>
                  <a:srgbClr val="000000"/>
                </a:solidFill>
              </a:rPr>
              <a:t>OR</a:t>
            </a:r>
          </a:p>
        </p:txBody>
      </p:sp>
      <p:grpSp>
        <p:nvGrpSpPr>
          <p:cNvPr id="5" name="Group 3" descr="Doxycycline 100 mg PO BID x 7 days">
            <a:extLst>
              <a:ext uri="{FF2B5EF4-FFF2-40B4-BE49-F238E27FC236}">
                <a16:creationId xmlns:a16="http://schemas.microsoft.com/office/drawing/2014/main" id="{9306EEFF-DBDB-4158-B222-09378412B9A1}"/>
              </a:ext>
            </a:extLst>
          </p:cNvPr>
          <p:cNvGrpSpPr>
            <a:grpSpLocks/>
          </p:cNvGrpSpPr>
          <p:nvPr/>
        </p:nvGrpSpPr>
        <p:grpSpPr bwMode="auto">
          <a:xfrm>
            <a:off x="7096540" y="2676318"/>
            <a:ext cx="3839684" cy="2385488"/>
            <a:chOff x="6248400" y="2063806"/>
            <a:chExt cx="2697163" cy="2646115"/>
          </a:xfrm>
        </p:grpSpPr>
        <p:pic>
          <p:nvPicPr>
            <p:cNvPr id="6" name="Picture 39" descr="Rectangle 14_pptX">
              <a:extLst>
                <a:ext uri="{FF2B5EF4-FFF2-40B4-BE49-F238E27FC236}">
                  <a16:creationId xmlns:a16="http://schemas.microsoft.com/office/drawing/2014/main" id="{86040892-E8C6-4883-A25E-97A1495BBFA2}"/>
                </a:ext>
              </a:extLst>
            </p:cNvPr>
            <p:cNvPicPr>
              <a:picLocks noChangeAspect="1" noChangeArrowheads="1"/>
            </p:cNvPicPr>
            <p:nvPr>
              <p:custDataLst>
                <p:tags r:id="rId1"/>
              </p:custDataLst>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48400" y="2063806"/>
              <a:ext cx="2697163" cy="198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7">
              <a:extLst>
                <a:ext uri="{FF2B5EF4-FFF2-40B4-BE49-F238E27FC236}">
                  <a16:creationId xmlns:a16="http://schemas.microsoft.com/office/drawing/2014/main" id="{EC25E052-BEBA-480A-8885-B54946301B34}"/>
                </a:ext>
              </a:extLst>
            </p:cNvPr>
            <p:cNvSpPr txBox="1">
              <a:spLocks noChangeArrowheads="1"/>
            </p:cNvSpPr>
            <p:nvPr/>
          </p:nvSpPr>
          <p:spPr bwMode="auto">
            <a:xfrm>
              <a:off x="6248400" y="2388382"/>
              <a:ext cx="2474914" cy="2321539"/>
            </a:xfrm>
            <a:prstGeom prst="rect">
              <a:avLst/>
            </a:prstGeom>
            <a:noFill/>
            <a:ln w="9525">
              <a:noFill/>
              <a:miter lim="800000"/>
              <a:headEnd/>
              <a:tailEnd/>
            </a:ln>
          </p:spPr>
          <p:txBody>
            <a:bodyPr>
              <a:spAutoFit/>
            </a:bodyPr>
            <a:lstStyle/>
            <a:p>
              <a:pPr algn="ctr">
                <a:defRPr/>
              </a:pPr>
              <a:r>
                <a:rPr lang="en-US" sz="2800" dirty="0">
                  <a:solidFill>
                    <a:prstClr val="white"/>
                  </a:solidFill>
                </a:rPr>
                <a:t>Doxycycline 100mg PO BID x 7 days</a:t>
              </a:r>
            </a:p>
            <a:p>
              <a:pPr algn="ctr">
                <a:defRPr/>
              </a:pPr>
              <a:endParaRPr lang="en-US" sz="2800" dirty="0">
                <a:solidFill>
                  <a:prstClr val="white"/>
                </a:solidFill>
              </a:endParaRPr>
            </a:p>
            <a:p>
              <a:pPr algn="ctr">
                <a:defRPr/>
              </a:pPr>
              <a:endParaRPr lang="en-US" sz="2800" strike="sngStrike" dirty="0">
                <a:solidFill>
                  <a:prstClr val="white"/>
                </a:solidFill>
              </a:endParaRPr>
            </a:p>
            <a:p>
              <a:pPr algn="ctr">
                <a:defRPr/>
              </a:pPr>
              <a:endParaRPr lang="en-US" strike="sngStrike" dirty="0">
                <a:solidFill>
                  <a:prstClr val="white"/>
                </a:solidFill>
              </a:endParaRPr>
            </a:p>
          </p:txBody>
        </p:sp>
      </p:grpSp>
      <p:sp>
        <p:nvSpPr>
          <p:cNvPr id="18" name="Content Placeholder 2"/>
          <p:cNvSpPr txBox="1">
            <a:spLocks/>
          </p:cNvSpPr>
          <p:nvPr/>
        </p:nvSpPr>
        <p:spPr>
          <a:xfrm>
            <a:off x="7096540" y="4574931"/>
            <a:ext cx="4639622" cy="907305"/>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ts val="0"/>
              </a:spcBef>
              <a:spcAft>
                <a:spcPts val="600"/>
              </a:spcAft>
              <a:buClr>
                <a:schemeClr val="accent2"/>
              </a:buClr>
              <a:buSzPct val="92000"/>
              <a:buFont typeface="Wingdings" panose="05000000000000000000" pitchFamily="2" charset="2"/>
              <a:buChar char="§"/>
              <a:defRPr sz="3200" kern="1200">
                <a:solidFill>
                  <a:schemeClr val="tx2"/>
                </a:solidFill>
                <a:latin typeface="Tw Cen MT" panose="020B0602020104020603" pitchFamily="34" charset="0"/>
                <a:ea typeface="+mn-ea"/>
                <a:cs typeface="+mn-cs"/>
              </a:defRPr>
            </a:lvl1pPr>
            <a:lvl2pPr marL="630000" indent="-306000" algn="l" defTabSz="457200" rtl="0" eaLnBrk="1" latinLnBrk="0" hangingPunct="1">
              <a:lnSpc>
                <a:spcPct val="110000"/>
              </a:lnSpc>
              <a:spcBef>
                <a:spcPts val="0"/>
              </a:spcBef>
              <a:spcAft>
                <a:spcPts val="600"/>
              </a:spcAft>
              <a:buClr>
                <a:schemeClr val="accent2"/>
              </a:buClr>
              <a:buSzPct val="92000"/>
              <a:buFont typeface="Wingdings" panose="05000000000000000000" pitchFamily="2" charset="2"/>
              <a:buChar char="§"/>
              <a:defRPr sz="2800" kern="1200">
                <a:solidFill>
                  <a:schemeClr val="tx2"/>
                </a:solidFill>
                <a:latin typeface="Tw Cen MT" panose="020B0602020104020603" pitchFamily="34" charset="0"/>
                <a:ea typeface="+mn-ea"/>
                <a:cs typeface="+mn-cs"/>
              </a:defRPr>
            </a:lvl2pPr>
            <a:lvl3pPr marL="900000" indent="-270000" algn="l" defTabSz="457200" rtl="0" eaLnBrk="1" latinLnBrk="0" hangingPunct="1">
              <a:lnSpc>
                <a:spcPct val="110000"/>
              </a:lnSpc>
              <a:spcBef>
                <a:spcPts val="0"/>
              </a:spcBef>
              <a:spcAft>
                <a:spcPts val="600"/>
              </a:spcAft>
              <a:buClr>
                <a:schemeClr val="accent2"/>
              </a:buClr>
              <a:buSzPct val="92000"/>
              <a:buFont typeface="Wingdings" panose="05000000000000000000" pitchFamily="2" charset="2"/>
              <a:buChar char="§"/>
              <a:defRPr sz="2400" kern="1200">
                <a:solidFill>
                  <a:schemeClr val="tx2"/>
                </a:solidFill>
                <a:latin typeface="Tw Cen MT" panose="020B0602020104020603" pitchFamily="34" charset="0"/>
                <a:ea typeface="+mn-ea"/>
                <a:cs typeface="+mn-cs"/>
              </a:defRPr>
            </a:lvl3pPr>
            <a:lvl4pPr marL="1242000" indent="-234000" algn="l" defTabSz="457200" rtl="0" eaLnBrk="1" latinLnBrk="0" hangingPunct="1">
              <a:lnSpc>
                <a:spcPct val="110000"/>
              </a:lnSpc>
              <a:spcBef>
                <a:spcPts val="0"/>
              </a:spcBef>
              <a:spcAft>
                <a:spcPts val="600"/>
              </a:spcAft>
              <a:buClr>
                <a:schemeClr val="accent2"/>
              </a:buClr>
              <a:buSzPct val="110000"/>
              <a:buFont typeface="Wingdings" panose="05000000000000000000" pitchFamily="2" charset="2"/>
              <a:buChar char="§"/>
              <a:defRPr sz="2000" kern="1200">
                <a:solidFill>
                  <a:schemeClr val="tx2"/>
                </a:solidFill>
                <a:latin typeface="Tw Cen MT" panose="020B0602020104020603" pitchFamily="34" charset="0"/>
                <a:ea typeface="+mn-ea"/>
                <a:cs typeface="+mn-cs"/>
              </a:defRPr>
            </a:lvl4pPr>
            <a:lvl5pPr marL="1602000" indent="-234000" algn="l" defTabSz="457200" rtl="0" eaLnBrk="1" latinLnBrk="0" hangingPunct="1">
              <a:lnSpc>
                <a:spcPct val="110000"/>
              </a:lnSpc>
              <a:spcBef>
                <a:spcPts val="0"/>
              </a:spcBef>
              <a:spcAft>
                <a:spcPts val="600"/>
              </a:spcAft>
              <a:buClr>
                <a:schemeClr val="accent2"/>
              </a:buClr>
              <a:buSzPct val="92000"/>
              <a:buFont typeface="Wingdings" panose="05000000000000000000" pitchFamily="2" charset="2"/>
              <a:buChar char="§"/>
              <a:defRPr sz="2000" kern="1200">
                <a:solidFill>
                  <a:schemeClr val="tx2"/>
                </a:solidFill>
                <a:latin typeface="Tw Cen MT" panose="020B0602020104020603"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200" dirty="0"/>
              <a:t>Contraindicated in pregnancy</a:t>
            </a:r>
          </a:p>
        </p:txBody>
      </p:sp>
      <p:sp>
        <p:nvSpPr>
          <p:cNvPr id="13" name="Rectangle 12">
            <a:extLst>
              <a:ext uri="{FF2B5EF4-FFF2-40B4-BE49-F238E27FC236}">
                <a16:creationId xmlns:a16="http://schemas.microsoft.com/office/drawing/2014/main" id="{07692B97-54D0-4398-B039-780CE356C2BD}"/>
              </a:ext>
            </a:extLst>
          </p:cNvPr>
          <p:cNvSpPr/>
          <p:nvPr/>
        </p:nvSpPr>
        <p:spPr>
          <a:xfrm>
            <a:off x="8361128" y="6433137"/>
            <a:ext cx="3593997" cy="369332"/>
          </a:xfrm>
          <a:prstGeom prst="rect">
            <a:avLst/>
          </a:prstGeom>
        </p:spPr>
        <p:txBody>
          <a:bodyPr wrap="none">
            <a:spAutoFit/>
          </a:bodyPr>
          <a:lstStyle/>
          <a:p>
            <a:pPr lvl="0">
              <a:defRPr/>
            </a:pPr>
            <a:r>
              <a:rPr lang="en-US" dirty="0">
                <a:solidFill>
                  <a:srgbClr val="303030"/>
                </a:solidFill>
                <a:latin typeface="Tw Cen MT" panose="020B0602020104020603" pitchFamily="34" charset="0"/>
              </a:rPr>
              <a:t>CDC 2015 STD Treatment Guidelines</a:t>
            </a:r>
          </a:p>
        </p:txBody>
      </p:sp>
    </p:spTree>
    <p:extLst>
      <p:ext uri="{BB962C8B-B14F-4D97-AF65-F5344CB8AC3E}">
        <p14:creationId xmlns:p14="http://schemas.microsoft.com/office/powerpoint/2010/main" val="381734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Evidence supporting doxycycline better than azithromycin for CT?</a:t>
            </a:r>
          </a:p>
        </p:txBody>
      </p:sp>
      <p:pic>
        <p:nvPicPr>
          <p:cNvPr id="5" name="Picture 4" descr="Evidence for doxycycline versus azithromycin for urogenital chlamydia"/>
          <p:cNvPicPr>
            <a:picLocks noChangeAspect="1"/>
          </p:cNvPicPr>
          <p:nvPr/>
        </p:nvPicPr>
        <p:blipFill>
          <a:blip r:embed="rId3"/>
          <a:stretch>
            <a:fillRect/>
          </a:stretch>
        </p:blipFill>
        <p:spPr>
          <a:xfrm>
            <a:off x="188976" y="2096825"/>
            <a:ext cx="5978111" cy="4492487"/>
          </a:xfrm>
          <a:prstGeom prst="rect">
            <a:avLst/>
          </a:prstGeom>
        </p:spPr>
      </p:pic>
      <p:pic>
        <p:nvPicPr>
          <p:cNvPr id="4" name="Picture 3" descr="Evidence for doxycycline versus azithromycin for rectal chlamydia. "/>
          <p:cNvPicPr>
            <a:picLocks noChangeAspect="1"/>
          </p:cNvPicPr>
          <p:nvPr/>
        </p:nvPicPr>
        <p:blipFill>
          <a:blip r:embed="rId4"/>
          <a:stretch>
            <a:fillRect/>
          </a:stretch>
        </p:blipFill>
        <p:spPr>
          <a:xfrm>
            <a:off x="6039977" y="2096824"/>
            <a:ext cx="5998491" cy="4492487"/>
          </a:xfrm>
          <a:prstGeom prst="rect">
            <a:avLst/>
          </a:prstGeom>
        </p:spPr>
      </p:pic>
      <p:sp>
        <p:nvSpPr>
          <p:cNvPr id="6" name="Rectangle 5"/>
          <p:cNvSpPr/>
          <p:nvPr/>
        </p:nvSpPr>
        <p:spPr>
          <a:xfrm>
            <a:off x="9019258" y="6516405"/>
            <a:ext cx="2983766" cy="369332"/>
          </a:xfrm>
          <a:prstGeom prst="rect">
            <a:avLst/>
          </a:prstGeom>
        </p:spPr>
        <p:txBody>
          <a:bodyPr wrap="none">
            <a:spAutoFit/>
          </a:bodyPr>
          <a:lstStyle/>
          <a:p>
            <a:pPr lvl="0">
              <a:defRPr/>
            </a:pPr>
            <a:r>
              <a:rPr lang="en-US" dirty="0">
                <a:solidFill>
                  <a:srgbClr val="303030"/>
                </a:solidFill>
                <a:latin typeface="Tw Cen MT" panose="020B0602020104020603" pitchFamily="34" charset="0"/>
              </a:rPr>
              <a:t>Slides courtesy of Will Geisler</a:t>
            </a:r>
          </a:p>
        </p:txBody>
      </p:sp>
    </p:spTree>
    <p:extLst>
      <p:ext uri="{BB962C8B-B14F-4D97-AF65-F5344CB8AC3E}">
        <p14:creationId xmlns:p14="http://schemas.microsoft.com/office/powerpoint/2010/main" val="1461957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4307E1-2281-4D8E-8BC4-4CCB0AECDF99}"/>
              </a:ext>
            </a:extLst>
          </p:cNvPr>
          <p:cNvSpPr>
            <a:spLocks noGrp="1"/>
          </p:cNvSpPr>
          <p:nvPr>
            <p:ph type="title" idx="4294967295"/>
          </p:nvPr>
        </p:nvSpPr>
        <p:spPr>
          <a:xfrm>
            <a:off x="1066800" y="1271557"/>
            <a:ext cx="10058400" cy="1902909"/>
          </a:xfrm>
        </p:spPr>
        <p:txBody>
          <a:bodyPr/>
          <a:lstStyle/>
          <a:p>
            <a:pPr rtl="0" eaLnBrk="1" latinLnBrk="0" hangingPunct="1"/>
            <a:r>
              <a:rPr lang="en-US" sz="2800" b="1" kern="1200" baseline="0" dirty="0">
                <a:solidFill>
                  <a:srgbClr val="FFFFFF"/>
                </a:solidFill>
                <a:effectLst/>
                <a:latin typeface="Arial" panose="020B0604020202020204" pitchFamily="34" charset="0"/>
                <a:ea typeface="+mn-ea"/>
                <a:cs typeface="+mn-cs"/>
              </a:rPr>
              <a:t>A Randomized Trial of Azithromycin vs. Doxycycline for the Treatment of Rectal Chlamydia in Men who Have Sex with Men</a:t>
            </a:r>
            <a:endParaRPr lang="en-US" dirty="0">
              <a:effectLst/>
            </a:endParaRPr>
          </a:p>
          <a:p>
            <a:endParaRPr lang="en-US" dirty="0"/>
          </a:p>
        </p:txBody>
      </p:sp>
      <p:sp>
        <p:nvSpPr>
          <p:cNvPr id="4" name="Text Placeholder 3"/>
          <p:cNvSpPr>
            <a:spLocks noGrp="1"/>
          </p:cNvSpPr>
          <p:nvPr>
            <p:ph type="body" sz="quarter" idx="12"/>
          </p:nvPr>
        </p:nvSpPr>
        <p:spPr>
          <a:xfrm>
            <a:off x="1886955" y="2616200"/>
            <a:ext cx="8314944" cy="2654300"/>
          </a:xfrm>
        </p:spPr>
        <p:txBody>
          <a:bodyPr>
            <a:noAutofit/>
          </a:bodyPr>
          <a:lstStyle/>
          <a:p>
            <a:endParaRPr lang="en-US" sz="2800" b="1" dirty="0"/>
          </a:p>
          <a:p>
            <a:r>
              <a:rPr lang="en-US" sz="1800" dirty="0"/>
              <a:t>(DMID Protocol 17-0092)</a:t>
            </a:r>
          </a:p>
          <a:p>
            <a:endParaRPr lang="en-US" sz="2800" b="1" dirty="0"/>
          </a:p>
          <a:p>
            <a:endParaRPr lang="en-US" sz="2800" b="1" dirty="0"/>
          </a:p>
        </p:txBody>
      </p:sp>
      <p:sp>
        <p:nvSpPr>
          <p:cNvPr id="8" name="Text Placeholder 2"/>
          <p:cNvSpPr txBox="1">
            <a:spLocks/>
          </p:cNvSpPr>
          <p:nvPr/>
        </p:nvSpPr>
        <p:spPr>
          <a:xfrm>
            <a:off x="1886955" y="3753835"/>
            <a:ext cx="8314944" cy="914400"/>
          </a:xfrm>
          <a:prstGeom prst="rect">
            <a:avLst/>
          </a:prstGeom>
        </p:spPr>
        <p:txBody>
          <a:bodyPr vert="horz" anchor="t" anchorCtr="0"/>
          <a:lstStyle>
            <a:lvl1pPr marL="0" indent="0" algn="l" defTabSz="914400" rtl="0" eaLnBrk="1" latinLnBrk="0" hangingPunct="1">
              <a:spcBef>
                <a:spcPts val="0"/>
              </a:spcBef>
              <a:buFont typeface="Arial" pitchFamily="34" charset="0"/>
              <a:buNone/>
              <a:defRPr sz="1800" kern="1200" baseline="0">
                <a:solidFill>
                  <a:srgbClr val="FFFFFF"/>
                </a:solidFill>
                <a:latin typeface="Arial"/>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800" b="0" i="0" u="sng" strike="noStrike" kern="1200" cap="none" spc="0" normalizeH="0" baseline="0" noProof="0" dirty="0">
                <a:ln>
                  <a:noFill/>
                </a:ln>
                <a:solidFill>
                  <a:prstClr val="white"/>
                </a:solidFill>
                <a:effectLst/>
                <a:uLnTx/>
                <a:uFillTx/>
                <a:latin typeface="Arial"/>
                <a:ea typeface="+mn-ea"/>
                <a:cs typeface="+mn-cs"/>
              </a:rPr>
              <a:t>Julie Dombrowski</a:t>
            </a:r>
            <a:r>
              <a:rPr kumimoji="0" lang="en-US" sz="1800" b="0" i="0" u="none" strike="noStrike" kern="1200" cap="none" spc="0" normalizeH="0" baseline="0" noProof="0" dirty="0">
                <a:ln>
                  <a:noFill/>
                </a:ln>
                <a:solidFill>
                  <a:prstClr val="white"/>
                </a:solidFill>
                <a:effectLst/>
                <a:uLnTx/>
                <a:uFillTx/>
                <a:latin typeface="Arial"/>
                <a:ea typeface="+mn-ea"/>
                <a:cs typeface="+mn-cs"/>
              </a:rPr>
              <a:t>, Michael R. Wierzbicki, Lori Newman, Jonathan Powell, Ashley Miller, Dwyn Dithmer, Olusegun Soge, Kenneth H. Mayer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br>
              <a:rPr kumimoji="0" lang="en-US" sz="1800" b="0" i="0" u="none" strike="noStrike" kern="1200" cap="none" spc="0" normalizeH="0" baseline="0" noProof="0" dirty="0">
                <a:ln>
                  <a:noFill/>
                </a:ln>
                <a:solidFill>
                  <a:srgbClr val="FFFFFF"/>
                </a:solidFill>
                <a:effectLst/>
                <a:uLnTx/>
                <a:uFillTx/>
                <a:latin typeface="Arial"/>
                <a:ea typeface="+mn-ea"/>
                <a:cs typeface="+mn-cs"/>
              </a:rPr>
            </a:b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ectangle 1">
            <a:extLst>
              <a:ext uri="{C183D7F6-B498-43B3-948B-1728B52AA6E4}">
                <adec:decorative xmlns:adec="http://schemas.microsoft.com/office/drawing/2017/decorative" val="1"/>
              </a:ext>
            </a:extLst>
          </p:cNvPr>
          <p:cNvSpPr/>
          <p:nvPr/>
        </p:nvSpPr>
        <p:spPr>
          <a:xfrm>
            <a:off x="1628661" y="224626"/>
            <a:ext cx="43434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Placeholder 3"/>
          <p:cNvSpPr>
            <a:spLocks noGrp="1"/>
          </p:cNvSpPr>
          <p:nvPr>
            <p:ph type="body" sz="quarter" idx="12"/>
          </p:nvPr>
        </p:nvSpPr>
        <p:spPr>
          <a:xfrm>
            <a:off x="1886955" y="4720691"/>
            <a:ext cx="8314944" cy="838200"/>
          </a:xfrm>
        </p:spPr>
        <p:txBody>
          <a:bodyPr>
            <a:normAutofit/>
          </a:bodyPr>
          <a:lstStyle/>
          <a:p>
            <a:pPr>
              <a:spcBef>
                <a:spcPts val="600"/>
              </a:spcBef>
              <a:spcAft>
                <a:spcPts val="600"/>
              </a:spcAft>
            </a:pPr>
            <a:r>
              <a:rPr lang="en-US" sz="2000" dirty="0"/>
              <a:t>2020 STD Prevention Conference</a:t>
            </a:r>
          </a:p>
          <a:p>
            <a:pPr>
              <a:spcBef>
                <a:spcPts val="600"/>
              </a:spcBef>
              <a:spcAft>
                <a:spcPts val="600"/>
              </a:spcAft>
            </a:pPr>
            <a:endParaRPr lang="en-US" sz="2000" dirty="0"/>
          </a:p>
        </p:txBody>
      </p:sp>
      <p:grpSp>
        <p:nvGrpSpPr>
          <p:cNvPr id="3" name="Group 2" descr="Various logos: for the University of Washington Public Health Capacity Building Center, the National Institute of Allergy and Infectious Diseases, FHI 360, Emmes, STI Clinical Trials Group, the University of Washington, and Fenway Health.">
            <a:extLst>
              <a:ext uri="{FF2B5EF4-FFF2-40B4-BE49-F238E27FC236}">
                <a16:creationId xmlns:a16="http://schemas.microsoft.com/office/drawing/2014/main" id="{88976775-6E49-4143-8B6F-76AC9CF43152}"/>
              </a:ext>
            </a:extLst>
          </p:cNvPr>
          <p:cNvGrpSpPr/>
          <p:nvPr/>
        </p:nvGrpSpPr>
        <p:grpSpPr>
          <a:xfrm>
            <a:off x="2819401" y="69886"/>
            <a:ext cx="6365387" cy="6753121"/>
            <a:chOff x="-134354" y="32498"/>
            <a:chExt cx="6365387" cy="6753121"/>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0829" y="5917766"/>
              <a:ext cx="1262833" cy="621259"/>
            </a:xfrm>
            <a:prstGeom prst="rect">
              <a:avLst/>
            </a:prstGeom>
          </p:spPr>
        </p:pic>
        <p:pic>
          <p:nvPicPr>
            <p:cNvPr id="10" name="Picture 9">
              <a:extLst>
                <a:ext uri="{FF2B5EF4-FFF2-40B4-BE49-F238E27FC236}">
                  <a16:creationId xmlns:a16="http://schemas.microsoft.com/office/drawing/2014/main" id="{B1C937D1-8723-45B1-BB9D-96A8A8D6EB9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9046" y="32498"/>
              <a:ext cx="2021987" cy="793567"/>
            </a:xfrm>
            <a:prstGeom prst="rect">
              <a:avLst/>
            </a:prstGeom>
            <a:noFill/>
            <a:ln>
              <a:noFill/>
            </a:ln>
          </p:spPr>
        </p:pic>
        <p:pic>
          <p:nvPicPr>
            <p:cNvPr id="1026" name="Picture 1">
              <a:extLst>
                <a:ext uri="{FF2B5EF4-FFF2-40B4-BE49-F238E27FC236}">
                  <a16:creationId xmlns:a16="http://schemas.microsoft.com/office/drawing/2014/main" id="{B7BA9CA5-E3F7-4C8C-ACCA-644BBFA097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54" y="144944"/>
              <a:ext cx="2247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CF78628C-A074-439F-8CAD-DA70144A4148}"/>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4209046" y="5907988"/>
              <a:ext cx="916022" cy="8427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drawing&#10;&#10;Description automatically generated">
              <a:extLst>
                <a:ext uri="{FF2B5EF4-FFF2-40B4-BE49-F238E27FC236}">
                  <a16:creationId xmlns:a16="http://schemas.microsoft.com/office/drawing/2014/main" id="{6874FC76-A544-4EE2-9AEB-455148779980}"/>
                </a:ext>
              </a:extLst>
            </p:cNvPr>
            <p:cNvPicPr>
              <a:picLocks noChangeAspect="1"/>
            </p:cNvPicPr>
            <p:nvPr/>
          </p:nvPicPr>
          <p:blipFill>
            <a:blip r:embed="rId8"/>
            <a:stretch>
              <a:fillRect/>
            </a:stretch>
          </p:blipFill>
          <p:spPr>
            <a:xfrm>
              <a:off x="2374669" y="101064"/>
              <a:ext cx="1372538" cy="611237"/>
            </a:xfrm>
            <a:prstGeom prst="rect">
              <a:avLst/>
            </a:prstGeom>
          </p:spPr>
        </p:pic>
        <p:pic>
          <p:nvPicPr>
            <p:cNvPr id="15" name="Picture 14" descr="A drawing of a person&#10;&#10;Description automatically generated">
              <a:extLst>
                <a:ext uri="{FF2B5EF4-FFF2-40B4-BE49-F238E27FC236}">
                  <a16:creationId xmlns:a16="http://schemas.microsoft.com/office/drawing/2014/main" id="{4DE83097-8592-4944-93BC-F895CA6220A5}"/>
                </a:ext>
              </a:extLst>
            </p:cNvPr>
            <p:cNvPicPr>
              <a:picLocks noChangeAspect="1"/>
            </p:cNvPicPr>
            <p:nvPr/>
          </p:nvPicPr>
          <p:blipFill rotWithShape="1">
            <a:blip r:embed="rId9"/>
            <a:srcRect t="7589" b="7577"/>
            <a:stretch/>
          </p:blipFill>
          <p:spPr>
            <a:xfrm>
              <a:off x="1307869" y="5932527"/>
              <a:ext cx="883302" cy="853092"/>
            </a:xfrm>
            <a:prstGeom prst="rect">
              <a:avLst/>
            </a:prstGeom>
          </p:spPr>
        </p:pic>
      </p:grpSp>
    </p:spTree>
    <p:extLst>
      <p:ext uri="{BB962C8B-B14F-4D97-AF65-F5344CB8AC3E}">
        <p14:creationId xmlns:p14="http://schemas.microsoft.com/office/powerpoint/2010/main" val="1320231734"/>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56FB9-2CF6-8A47-A624-54BBED13BAF4}"/>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21550213-ECF1-A042-85BC-3976D94424F5}"/>
              </a:ext>
            </a:extLst>
          </p:cNvPr>
          <p:cNvSpPr>
            <a:spLocks noGrp="1"/>
          </p:cNvSpPr>
          <p:nvPr>
            <p:ph idx="1"/>
          </p:nvPr>
        </p:nvSpPr>
        <p:spPr/>
        <p:txBody>
          <a:bodyPr>
            <a:normAutofit/>
          </a:bodyPr>
          <a:lstStyle/>
          <a:p>
            <a:r>
              <a:rPr lang="en-US" sz="2800" dirty="0"/>
              <a:t>Placebo controlled RCT comparing:</a:t>
            </a:r>
          </a:p>
          <a:p>
            <a:pPr lvl="1"/>
            <a:r>
              <a:rPr lang="en-US" sz="2600" dirty="0"/>
              <a:t>Azithromycin 1g x 1 vs doxycycline 100mg BID x 7d for rectal CT</a:t>
            </a:r>
          </a:p>
          <a:p>
            <a:r>
              <a:rPr lang="en-US" sz="2800" dirty="0"/>
              <a:t>Primary outcome: microbiologic cure at 4 weeks</a:t>
            </a:r>
          </a:p>
          <a:p>
            <a:r>
              <a:rPr lang="en-US" sz="2800" dirty="0"/>
              <a:t>Secondary outcomes: microbiologic cure at 2w; effect of LGV on cure</a:t>
            </a:r>
          </a:p>
          <a:p>
            <a:r>
              <a:rPr lang="en-US" sz="2800" dirty="0"/>
              <a:t>Participants: MSM testing NAAT(+) for rectal CT at two STI clinics in Seattle and Boston, with no or low-level symptoms (itch, irritation)</a:t>
            </a:r>
          </a:p>
        </p:txBody>
      </p:sp>
      <p:sp>
        <p:nvSpPr>
          <p:cNvPr id="4" name="TextBox 3">
            <a:extLst>
              <a:ext uri="{FF2B5EF4-FFF2-40B4-BE49-F238E27FC236}">
                <a16:creationId xmlns:a16="http://schemas.microsoft.com/office/drawing/2014/main" id="{3C88DE0C-6B6C-5E44-B1CB-C646FC3E4A71}"/>
              </a:ext>
            </a:extLst>
          </p:cNvPr>
          <p:cNvSpPr txBox="1"/>
          <p:nvPr/>
        </p:nvSpPr>
        <p:spPr>
          <a:xfrm>
            <a:off x="7733063" y="6419782"/>
            <a:ext cx="57188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rPr>
              <a:t>Dombrowski et al, STD Prevention Conf 2020</a:t>
            </a:r>
          </a:p>
        </p:txBody>
      </p:sp>
      <p:sp>
        <p:nvSpPr>
          <p:cNvPr id="5" name="Slide Number Placeholder 4">
            <a:extLst>
              <a:ext uri="{FF2B5EF4-FFF2-40B4-BE49-F238E27FC236}">
                <a16:creationId xmlns:a16="http://schemas.microsoft.com/office/drawing/2014/main" id="{A0983800-B31D-448F-8AE9-2A1B385508D4}"/>
              </a:ext>
            </a:extLst>
          </p:cNvPr>
          <p:cNvSpPr>
            <a:spLocks noGrp="1"/>
          </p:cNvSpPr>
          <p:nvPr>
            <p:ph type="sldNum" sz="quarter" idx="12"/>
          </p:nvPr>
        </p:nvSpPr>
        <p:spPr/>
        <p:txBody>
          <a:bodyPr/>
          <a:lstStyle/>
          <a:p>
            <a:fld id="{658EA1AB-09E6-4EFD-AE90-E54DEC6ABE74}" type="slidenum">
              <a:rPr lang="en-US" smtClean="0"/>
              <a:t>73</a:t>
            </a:fld>
            <a:endParaRPr lang="en-US"/>
          </a:p>
        </p:txBody>
      </p:sp>
    </p:spTree>
    <p:extLst>
      <p:ext uri="{BB962C8B-B14F-4D97-AF65-F5344CB8AC3E}">
        <p14:creationId xmlns:p14="http://schemas.microsoft.com/office/powerpoint/2010/main" val="3418162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6613"/>
            <a:ext cx="12192000" cy="1446418"/>
          </a:xfrm>
        </p:spPr>
        <p:txBody>
          <a:bodyPr>
            <a:normAutofit/>
          </a:bodyPr>
          <a:lstStyle/>
          <a:p>
            <a:pPr algn="ctr"/>
            <a:r>
              <a:rPr lang="en-US" sz="3600" dirty="0"/>
              <a:t>Microbiologic Cure at Four Weeks, by Treatment Group</a:t>
            </a:r>
          </a:p>
        </p:txBody>
      </p:sp>
      <p:graphicFrame>
        <p:nvGraphicFramePr>
          <p:cNvPr id="13" name="Chart 12" descr="Graph showing doxycycline and azithromycin % with negative NAAT at 4 weeks. "/>
          <p:cNvGraphicFramePr/>
          <p:nvPr>
            <p:extLst>
              <p:ext uri="{D42A27DB-BD31-4B8C-83A1-F6EECF244321}">
                <p14:modId xmlns:p14="http://schemas.microsoft.com/office/powerpoint/2010/main" val="1594002105"/>
              </p:ext>
            </p:extLst>
          </p:nvPr>
        </p:nvGraphicFramePr>
        <p:xfrm>
          <a:off x="2743200" y="744557"/>
          <a:ext cx="6992350" cy="502552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C183D7F6-B498-43B3-948B-1728B52AA6E4}">
                <adec:decorative xmlns:adec="http://schemas.microsoft.com/office/drawing/2017/decorative" val="1"/>
              </a:ext>
            </a:extLst>
          </p:cNvPr>
          <p:cNvSpPr txBox="1"/>
          <p:nvPr/>
        </p:nvSpPr>
        <p:spPr>
          <a:xfrm>
            <a:off x="3679156" y="3335358"/>
            <a:ext cx="7620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eneva" pitchFamily="31" charset="0"/>
                <a:ea typeface="+mn-ea"/>
                <a:cs typeface="+mn-cs"/>
              </a:rPr>
              <a:t>n=70/70</a:t>
            </a:r>
          </a:p>
        </p:txBody>
      </p:sp>
      <p:sp>
        <p:nvSpPr>
          <p:cNvPr id="11" name="TextBox 10">
            <a:extLst>
              <a:ext uri="{C183D7F6-B498-43B3-948B-1728B52AA6E4}">
                <adec:decorative xmlns:adec="http://schemas.microsoft.com/office/drawing/2017/decorative" val="1"/>
              </a:ext>
            </a:extLst>
          </p:cNvPr>
          <p:cNvSpPr txBox="1"/>
          <p:nvPr/>
        </p:nvSpPr>
        <p:spPr>
          <a:xfrm>
            <a:off x="4468251" y="3335358"/>
            <a:ext cx="1354078"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eneva" pitchFamily="31" charset="0"/>
                <a:ea typeface="+mn-ea"/>
                <a:cs typeface="+mn-cs"/>
              </a:rPr>
              <a:t>n=48/65</a:t>
            </a:r>
          </a:p>
        </p:txBody>
      </p:sp>
      <p:sp>
        <p:nvSpPr>
          <p:cNvPr id="12" name="TextBox 11">
            <a:extLst>
              <a:ext uri="{C183D7F6-B498-43B3-948B-1728B52AA6E4}">
                <adec:decorative xmlns:adec="http://schemas.microsoft.com/office/drawing/2017/decorative" val="1"/>
              </a:ext>
            </a:extLst>
          </p:cNvPr>
          <p:cNvSpPr txBox="1"/>
          <p:nvPr/>
        </p:nvSpPr>
        <p:spPr>
          <a:xfrm>
            <a:off x="5663723" y="3334682"/>
            <a:ext cx="1354078"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eneva" pitchFamily="31" charset="0"/>
                <a:ea typeface="+mn-ea"/>
                <a:cs typeface="+mn-cs"/>
              </a:rPr>
              <a:t>n=80/88</a:t>
            </a:r>
          </a:p>
        </p:txBody>
      </p:sp>
      <p:sp>
        <p:nvSpPr>
          <p:cNvPr id="15" name="TextBox 14">
            <a:extLst>
              <a:ext uri="{C183D7F6-B498-43B3-948B-1728B52AA6E4}">
                <adec:decorative xmlns:adec="http://schemas.microsoft.com/office/drawing/2017/decorative" val="1"/>
              </a:ext>
            </a:extLst>
          </p:cNvPr>
          <p:cNvSpPr txBox="1"/>
          <p:nvPr/>
        </p:nvSpPr>
        <p:spPr>
          <a:xfrm>
            <a:off x="6468819" y="3345861"/>
            <a:ext cx="1354078"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eneva" pitchFamily="31" charset="0"/>
                <a:ea typeface="+mn-ea"/>
                <a:cs typeface="+mn-cs"/>
              </a:rPr>
              <a:t>n=63/89</a:t>
            </a:r>
          </a:p>
        </p:txBody>
      </p:sp>
      <p:sp>
        <p:nvSpPr>
          <p:cNvPr id="19" name="TextBox 18">
            <a:extLst>
              <a:ext uri="{C183D7F6-B498-43B3-948B-1728B52AA6E4}">
                <adec:decorative xmlns:adec="http://schemas.microsoft.com/office/drawing/2017/decorative" val="1"/>
              </a:ext>
            </a:extLst>
          </p:cNvPr>
          <p:cNvSpPr txBox="1"/>
          <p:nvPr/>
        </p:nvSpPr>
        <p:spPr>
          <a:xfrm>
            <a:off x="7704457" y="3334682"/>
            <a:ext cx="823768"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eneva" pitchFamily="31" charset="0"/>
                <a:ea typeface="+mn-ea"/>
                <a:cs typeface="+mn-cs"/>
              </a:rPr>
              <a:t>n=46/46</a:t>
            </a:r>
          </a:p>
        </p:txBody>
      </p:sp>
      <p:sp>
        <p:nvSpPr>
          <p:cNvPr id="20" name="TextBox 19">
            <a:extLst>
              <a:ext uri="{C183D7F6-B498-43B3-948B-1728B52AA6E4}">
                <adec:decorative xmlns:adec="http://schemas.microsoft.com/office/drawing/2017/decorative" val="1"/>
              </a:ext>
            </a:extLst>
          </p:cNvPr>
          <p:cNvSpPr txBox="1"/>
          <p:nvPr/>
        </p:nvSpPr>
        <p:spPr>
          <a:xfrm>
            <a:off x="8496482" y="3345861"/>
            <a:ext cx="1354078"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eneva" pitchFamily="31" charset="0"/>
                <a:ea typeface="+mn-ea"/>
                <a:cs typeface="+mn-cs"/>
              </a:rPr>
              <a:t>n=37/48</a:t>
            </a:r>
          </a:p>
        </p:txBody>
      </p:sp>
      <p:sp>
        <p:nvSpPr>
          <p:cNvPr id="29" name="TextBox 28">
            <a:extLst>
              <a:ext uri="{C183D7F6-B498-43B3-948B-1728B52AA6E4}">
                <adec:decorative xmlns:adec="http://schemas.microsoft.com/office/drawing/2017/decorative" val="1"/>
              </a:ext>
            </a:extLst>
          </p:cNvPr>
          <p:cNvSpPr txBox="1"/>
          <p:nvPr/>
        </p:nvSpPr>
        <p:spPr>
          <a:xfrm rot="16200000">
            <a:off x="769149" y="2711409"/>
            <a:ext cx="3529836"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eneva" pitchFamily="31" charset="0"/>
                <a:ea typeface="+mn-ea"/>
                <a:cs typeface="+mn-cs"/>
              </a:rPr>
              <a:t>% with Negative NAAT at 4 weeks</a:t>
            </a:r>
          </a:p>
        </p:txBody>
      </p:sp>
      <p:sp>
        <p:nvSpPr>
          <p:cNvPr id="30" name="TextBox 29">
            <a:extLst>
              <a:ext uri="{C183D7F6-B498-43B3-948B-1728B52AA6E4}">
                <adec:decorative xmlns:adec="http://schemas.microsoft.com/office/drawing/2017/decorative" val="1"/>
              </a:ext>
            </a:extLst>
          </p:cNvPr>
          <p:cNvSpPr txBox="1"/>
          <p:nvPr/>
        </p:nvSpPr>
        <p:spPr>
          <a:xfrm>
            <a:off x="2229183" y="5330994"/>
            <a:ext cx="1028034" cy="738664"/>
          </a:xfrm>
          <a:prstGeom prst="rect">
            <a:avLst/>
          </a:prstGeom>
          <a:solidFill>
            <a:schemeClr val="bg1">
              <a:lumMod val="75000"/>
            </a:schemeClr>
          </a:solidFill>
          <a:scene3d>
            <a:camera prst="orthographicFront"/>
            <a:lightRig rig="threePt" dir="t"/>
          </a:scene3d>
          <a:sp3d>
            <a:bevelT/>
          </a:sp3d>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eneva" pitchFamily="31" charset="0"/>
                <a:ea typeface="+mn-ea"/>
                <a:cs typeface="+mn-cs"/>
              </a:rPr>
              <a:t>Absolute Difference</a:t>
            </a:r>
          </a:p>
        </p:txBody>
      </p:sp>
      <p:sp>
        <p:nvSpPr>
          <p:cNvPr id="31" name="TextBox 30">
            <a:extLst>
              <a:ext uri="{C183D7F6-B498-43B3-948B-1728B52AA6E4}">
                <adec:decorative xmlns:adec="http://schemas.microsoft.com/office/drawing/2017/decorative" val="1"/>
              </a:ext>
            </a:extLst>
          </p:cNvPr>
          <p:cNvSpPr txBox="1"/>
          <p:nvPr/>
        </p:nvSpPr>
        <p:spPr>
          <a:xfrm>
            <a:off x="3638554" y="5329617"/>
            <a:ext cx="1619249" cy="954107"/>
          </a:xfrm>
          <a:prstGeom prst="rect">
            <a:avLst/>
          </a:prstGeom>
          <a:solidFill>
            <a:schemeClr val="bg1">
              <a:lumMod val="75000"/>
            </a:schemeClr>
          </a:solidFill>
          <a:scene3d>
            <a:camera prst="orthographicFront"/>
            <a:lightRig rig="threePt" dir="t"/>
          </a:scene3d>
          <a:sp3d>
            <a:bevelT/>
          </a:sp3d>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Geneva" pitchFamily="31" charset="0"/>
                <a:ea typeface="+mn-ea"/>
                <a:cs typeface="+mn-cs"/>
              </a:rPr>
              <a:t>26%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eneva" pitchFamily="31" charset="0"/>
                <a:ea typeface="+mn-ea"/>
                <a:cs typeface="+mn-cs"/>
              </a:rPr>
              <a:t>(95% CI: 16-36%)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eneva" pitchFamily="31" charset="0"/>
                <a:ea typeface="+mn-ea"/>
                <a:cs typeface="+mn-cs"/>
              </a:rPr>
              <a:t>p&lt;0.001</a:t>
            </a:r>
          </a:p>
        </p:txBody>
      </p:sp>
      <p:sp>
        <p:nvSpPr>
          <p:cNvPr id="32" name="TextBox 31">
            <a:extLst>
              <a:ext uri="{C183D7F6-B498-43B3-948B-1728B52AA6E4}">
                <adec:decorative xmlns:adec="http://schemas.microsoft.com/office/drawing/2017/decorative" val="1"/>
              </a:ext>
            </a:extLst>
          </p:cNvPr>
          <p:cNvSpPr txBox="1"/>
          <p:nvPr/>
        </p:nvSpPr>
        <p:spPr>
          <a:xfrm>
            <a:off x="5747094" y="5329617"/>
            <a:ext cx="1514474" cy="954107"/>
          </a:xfrm>
          <a:prstGeom prst="rect">
            <a:avLst/>
          </a:prstGeom>
          <a:solidFill>
            <a:schemeClr val="bg1">
              <a:lumMod val="75000"/>
            </a:schemeClr>
          </a:solidFill>
          <a:scene3d>
            <a:camera prst="orthographicFront"/>
            <a:lightRig rig="threePt" dir="t"/>
          </a:scene3d>
          <a:sp3d>
            <a:bevelT/>
          </a:sp3d>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Geneva" pitchFamily="31" charset="0"/>
                <a:ea typeface="+mn-ea"/>
                <a:cs typeface="+mn-cs"/>
              </a:rPr>
              <a:t>20%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eneva" pitchFamily="31" charset="0"/>
                <a:ea typeface="+mn-ea"/>
                <a:cs typeface="+mn-cs"/>
              </a:rPr>
              <a:t>(95% CI: 9-31%)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eneva" pitchFamily="31" charset="0"/>
                <a:ea typeface="+mn-ea"/>
                <a:cs typeface="+mn-cs"/>
              </a:rPr>
              <a:t>p&lt;0.001</a:t>
            </a:r>
          </a:p>
        </p:txBody>
      </p:sp>
      <p:sp>
        <p:nvSpPr>
          <p:cNvPr id="41" name="TextBox 40">
            <a:extLst>
              <a:ext uri="{C183D7F6-B498-43B3-948B-1728B52AA6E4}">
                <adec:decorative xmlns:adec="http://schemas.microsoft.com/office/drawing/2017/decorative" val="1"/>
              </a:ext>
            </a:extLst>
          </p:cNvPr>
          <p:cNvSpPr txBox="1"/>
          <p:nvPr/>
        </p:nvSpPr>
        <p:spPr>
          <a:xfrm>
            <a:off x="7704458" y="5315359"/>
            <a:ext cx="1654339" cy="954107"/>
          </a:xfrm>
          <a:prstGeom prst="rect">
            <a:avLst/>
          </a:prstGeom>
          <a:solidFill>
            <a:schemeClr val="bg1">
              <a:lumMod val="75000"/>
            </a:schemeClr>
          </a:solidFill>
          <a:scene3d>
            <a:camera prst="orthographicFront"/>
            <a:lightRig rig="threePt" dir="t"/>
          </a:scene3d>
          <a:sp3d>
            <a:bevelT/>
          </a:sp3d>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Geneva" pitchFamily="31" charset="0"/>
                <a:ea typeface="+mn-ea"/>
                <a:cs typeface="+mn-cs"/>
              </a:rPr>
              <a:t>23%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eneva" pitchFamily="31" charset="0"/>
                <a:ea typeface="+mn-ea"/>
                <a:cs typeface="+mn-cs"/>
              </a:rPr>
              <a:t>(95% CI: 11-37%)</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eneva" pitchFamily="31" charset="0"/>
                <a:ea typeface="+mn-ea"/>
                <a:cs typeface="+mn-cs"/>
              </a:rPr>
              <a:t>p&lt;0.001</a:t>
            </a:r>
          </a:p>
        </p:txBody>
      </p:sp>
      <p:sp>
        <p:nvSpPr>
          <p:cNvPr id="17" name="TextBox 16">
            <a:extLst>
              <a:ext uri="{FF2B5EF4-FFF2-40B4-BE49-F238E27FC236}">
                <a16:creationId xmlns:a16="http://schemas.microsoft.com/office/drawing/2014/main" id="{BC3B086C-1EA4-4063-B523-65D1F8D467B0}"/>
              </a:ext>
            </a:extLst>
          </p:cNvPr>
          <p:cNvSpPr txBox="1"/>
          <p:nvPr/>
        </p:nvSpPr>
        <p:spPr>
          <a:xfrm>
            <a:off x="9762645" y="2094607"/>
            <a:ext cx="2267312" cy="2739211"/>
          </a:xfrm>
          <a:prstGeom prst="rect">
            <a:avLst/>
          </a:prstGeom>
          <a:solidFill>
            <a:schemeClr val="bg1">
              <a:lumMod val="75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Conclusion:</a:t>
            </a:r>
          </a:p>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mn-cs"/>
              </a:rPr>
              <a:t>Doxycycline 100mg BID x 7d substantially better than azithromycin 1g x1 for rectal CT in MSM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5EE9E58C-679F-43CB-96D1-6B09137CCE76}"/>
              </a:ext>
            </a:extLst>
          </p:cNvPr>
          <p:cNvSpPr txBox="1"/>
          <p:nvPr/>
        </p:nvSpPr>
        <p:spPr>
          <a:xfrm>
            <a:off x="7733063" y="6419005"/>
            <a:ext cx="57188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rPr>
              <a:t>Dombrowski et al, STD Prevention Conf 2020</a:t>
            </a:r>
          </a:p>
        </p:txBody>
      </p:sp>
    </p:spTree>
    <p:extLst>
      <p:ext uri="{BB962C8B-B14F-4D97-AF65-F5344CB8AC3E}">
        <p14:creationId xmlns:p14="http://schemas.microsoft.com/office/powerpoint/2010/main" val="300367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CT Treatment – CDC 2015 STD Treatment Guidelines</a:t>
            </a:r>
          </a:p>
        </p:txBody>
      </p:sp>
      <p:sp>
        <p:nvSpPr>
          <p:cNvPr id="3" name="Content Placeholder 2"/>
          <p:cNvSpPr>
            <a:spLocks noGrp="1"/>
          </p:cNvSpPr>
          <p:nvPr>
            <p:ph sz="quarter" idx="10"/>
          </p:nvPr>
        </p:nvSpPr>
        <p:spPr>
          <a:xfrm>
            <a:off x="627322" y="2105024"/>
            <a:ext cx="10972800" cy="595591"/>
          </a:xfrm>
        </p:spPr>
        <p:txBody>
          <a:bodyPr>
            <a:normAutofit/>
          </a:bodyPr>
          <a:lstStyle/>
          <a:p>
            <a:r>
              <a:rPr lang="en-US" dirty="0"/>
              <a:t>*Recommended first-line treatment:</a:t>
            </a:r>
          </a:p>
        </p:txBody>
      </p:sp>
      <p:grpSp>
        <p:nvGrpSpPr>
          <p:cNvPr id="14" name="Group 3" descr="Azithromycin 1 g PO in a single dose">
            <a:extLst>
              <a:ext uri="{FF2B5EF4-FFF2-40B4-BE49-F238E27FC236}">
                <a16:creationId xmlns:a16="http://schemas.microsoft.com/office/drawing/2014/main" id="{9306EEFF-DBDB-4158-B222-09378412B9A1}"/>
              </a:ext>
            </a:extLst>
          </p:cNvPr>
          <p:cNvGrpSpPr>
            <a:grpSpLocks/>
          </p:cNvGrpSpPr>
          <p:nvPr/>
        </p:nvGrpSpPr>
        <p:grpSpPr bwMode="auto">
          <a:xfrm>
            <a:off x="1459704" y="2700614"/>
            <a:ext cx="4168441" cy="1761659"/>
            <a:chOff x="6069931" y="2085157"/>
            <a:chExt cx="2901088" cy="3179174"/>
          </a:xfrm>
        </p:grpSpPr>
        <p:pic>
          <p:nvPicPr>
            <p:cNvPr id="15" name="Picture 39" descr="Rectangle 14_pptX">
              <a:extLst>
                <a:ext uri="{FF2B5EF4-FFF2-40B4-BE49-F238E27FC236}">
                  <a16:creationId xmlns:a16="http://schemas.microsoft.com/office/drawing/2014/main" id="{86040892-E8C6-4883-A25E-97A1495BBFA2}"/>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6248400" y="2085157"/>
              <a:ext cx="2697163" cy="317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47">
              <a:extLst>
                <a:ext uri="{FF2B5EF4-FFF2-40B4-BE49-F238E27FC236}">
                  <a16:creationId xmlns:a16="http://schemas.microsoft.com/office/drawing/2014/main" id="{EC25E052-BEBA-480A-8885-B54946301B34}"/>
                </a:ext>
              </a:extLst>
            </p:cNvPr>
            <p:cNvSpPr txBox="1">
              <a:spLocks noChangeArrowheads="1"/>
            </p:cNvSpPr>
            <p:nvPr/>
          </p:nvSpPr>
          <p:spPr bwMode="auto">
            <a:xfrm>
              <a:off x="6069931" y="2637020"/>
              <a:ext cx="2901088" cy="2588581"/>
            </a:xfrm>
            <a:prstGeom prst="rect">
              <a:avLst/>
            </a:prstGeom>
            <a:noFill/>
            <a:ln w="9525">
              <a:noFill/>
              <a:miter lim="800000"/>
              <a:headEnd/>
              <a:tailEnd/>
            </a:ln>
          </p:spPr>
          <p:txBody>
            <a:bodyPr wrap="square">
              <a:spAutoFit/>
            </a:bodyPr>
            <a:lstStyle/>
            <a:p>
              <a:pPr algn="ctr">
                <a:defRPr/>
              </a:pPr>
              <a:r>
                <a:rPr lang="en-US" sz="2800" dirty="0">
                  <a:solidFill>
                    <a:prstClr val="white"/>
                  </a:solidFill>
                </a:rPr>
                <a:t>Azithromycin 1 g PO</a:t>
              </a:r>
              <a:br>
                <a:rPr lang="en-US" sz="2800" dirty="0">
                  <a:solidFill>
                    <a:prstClr val="white"/>
                  </a:solidFill>
                </a:rPr>
              </a:br>
              <a:r>
                <a:rPr lang="en-US" sz="2800" dirty="0">
                  <a:solidFill>
                    <a:prstClr val="white"/>
                  </a:solidFill>
                </a:rPr>
                <a:t> in a single dose</a:t>
              </a:r>
            </a:p>
            <a:p>
              <a:pPr algn="ctr">
                <a:defRPr/>
              </a:pPr>
              <a:endParaRPr lang="en-US" sz="2800" dirty="0">
                <a:solidFill>
                  <a:prstClr val="white"/>
                </a:solidFill>
              </a:endParaRPr>
            </a:p>
          </p:txBody>
        </p:sp>
      </p:grpSp>
      <p:sp>
        <p:nvSpPr>
          <p:cNvPr id="19" name="Content Placeholder 2"/>
          <p:cNvSpPr txBox="1">
            <a:spLocks/>
          </p:cNvSpPr>
          <p:nvPr/>
        </p:nvSpPr>
        <p:spPr>
          <a:xfrm>
            <a:off x="1704432" y="4574932"/>
            <a:ext cx="4639622" cy="1606412"/>
          </a:xfrm>
          <a:prstGeom prst="rect">
            <a:avLst/>
          </a:prstGeom>
        </p:spPr>
        <p:txBody>
          <a:bodyPr vert="horz" lIns="91440" tIns="45720" rIns="91440" bIns="45720" rtlCol="0" anchor="t">
            <a:normAutofit fontScale="70000" lnSpcReduction="20000"/>
          </a:bodyPr>
          <a:lstStyle>
            <a:lvl1pPr marL="306000" indent="-306000" algn="l" defTabSz="457200" rtl="0" eaLnBrk="1" latinLnBrk="0" hangingPunct="1">
              <a:lnSpc>
                <a:spcPct val="110000"/>
              </a:lnSpc>
              <a:spcBef>
                <a:spcPts val="0"/>
              </a:spcBef>
              <a:spcAft>
                <a:spcPts val="600"/>
              </a:spcAft>
              <a:buClr>
                <a:schemeClr val="accent2"/>
              </a:buClr>
              <a:buSzPct val="92000"/>
              <a:buFont typeface="Wingdings" panose="05000000000000000000" pitchFamily="2" charset="2"/>
              <a:buChar char="§"/>
              <a:defRPr sz="3200" kern="1200">
                <a:solidFill>
                  <a:schemeClr val="tx2"/>
                </a:solidFill>
                <a:latin typeface="Tw Cen MT" panose="020B0602020104020603" pitchFamily="34" charset="0"/>
                <a:ea typeface="+mn-ea"/>
                <a:cs typeface="+mn-cs"/>
              </a:defRPr>
            </a:lvl1pPr>
            <a:lvl2pPr marL="630000" indent="-306000" algn="l" defTabSz="457200" rtl="0" eaLnBrk="1" latinLnBrk="0" hangingPunct="1">
              <a:lnSpc>
                <a:spcPct val="110000"/>
              </a:lnSpc>
              <a:spcBef>
                <a:spcPts val="0"/>
              </a:spcBef>
              <a:spcAft>
                <a:spcPts val="600"/>
              </a:spcAft>
              <a:buClr>
                <a:schemeClr val="accent2"/>
              </a:buClr>
              <a:buSzPct val="92000"/>
              <a:buFont typeface="Wingdings" panose="05000000000000000000" pitchFamily="2" charset="2"/>
              <a:buChar char="§"/>
              <a:defRPr sz="2800" kern="1200">
                <a:solidFill>
                  <a:schemeClr val="tx2"/>
                </a:solidFill>
                <a:latin typeface="Tw Cen MT" panose="020B0602020104020603" pitchFamily="34" charset="0"/>
                <a:ea typeface="+mn-ea"/>
                <a:cs typeface="+mn-cs"/>
              </a:defRPr>
            </a:lvl2pPr>
            <a:lvl3pPr marL="900000" indent="-270000" algn="l" defTabSz="457200" rtl="0" eaLnBrk="1" latinLnBrk="0" hangingPunct="1">
              <a:lnSpc>
                <a:spcPct val="110000"/>
              </a:lnSpc>
              <a:spcBef>
                <a:spcPts val="0"/>
              </a:spcBef>
              <a:spcAft>
                <a:spcPts val="600"/>
              </a:spcAft>
              <a:buClr>
                <a:schemeClr val="accent2"/>
              </a:buClr>
              <a:buSzPct val="92000"/>
              <a:buFont typeface="Wingdings" panose="05000000000000000000" pitchFamily="2" charset="2"/>
              <a:buChar char="§"/>
              <a:defRPr sz="2400" kern="1200">
                <a:solidFill>
                  <a:schemeClr val="tx2"/>
                </a:solidFill>
                <a:latin typeface="Tw Cen MT" panose="020B0602020104020603" pitchFamily="34" charset="0"/>
                <a:ea typeface="+mn-ea"/>
                <a:cs typeface="+mn-cs"/>
              </a:defRPr>
            </a:lvl3pPr>
            <a:lvl4pPr marL="1242000" indent="-234000" algn="l" defTabSz="457200" rtl="0" eaLnBrk="1" latinLnBrk="0" hangingPunct="1">
              <a:lnSpc>
                <a:spcPct val="110000"/>
              </a:lnSpc>
              <a:spcBef>
                <a:spcPts val="0"/>
              </a:spcBef>
              <a:spcAft>
                <a:spcPts val="600"/>
              </a:spcAft>
              <a:buClr>
                <a:schemeClr val="accent2"/>
              </a:buClr>
              <a:buSzPct val="110000"/>
              <a:buFont typeface="Wingdings" panose="05000000000000000000" pitchFamily="2" charset="2"/>
              <a:buChar char="§"/>
              <a:defRPr sz="2000" kern="1200">
                <a:solidFill>
                  <a:schemeClr val="tx2"/>
                </a:solidFill>
                <a:latin typeface="Tw Cen MT" panose="020B0602020104020603" pitchFamily="34" charset="0"/>
                <a:ea typeface="+mn-ea"/>
                <a:cs typeface="+mn-cs"/>
              </a:defRPr>
            </a:lvl4pPr>
            <a:lvl5pPr marL="1602000" indent="-234000" algn="l" defTabSz="457200" rtl="0" eaLnBrk="1" latinLnBrk="0" hangingPunct="1">
              <a:lnSpc>
                <a:spcPct val="110000"/>
              </a:lnSpc>
              <a:spcBef>
                <a:spcPts val="0"/>
              </a:spcBef>
              <a:spcAft>
                <a:spcPts val="600"/>
              </a:spcAft>
              <a:buClr>
                <a:schemeClr val="accent2"/>
              </a:buClr>
              <a:buSzPct val="92000"/>
              <a:buFont typeface="Wingdings" panose="05000000000000000000" pitchFamily="2" charset="2"/>
              <a:buChar char="§"/>
              <a:defRPr sz="2000" kern="1200">
                <a:solidFill>
                  <a:schemeClr val="tx2"/>
                </a:solidFill>
                <a:latin typeface="Tw Cen MT" panose="020B0602020104020603"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Single dose regimen</a:t>
            </a:r>
          </a:p>
          <a:p>
            <a:r>
              <a:rPr lang="en-US" dirty="0"/>
              <a:t>Can be directly observed</a:t>
            </a:r>
          </a:p>
          <a:p>
            <a:r>
              <a:rPr lang="en-US" dirty="0"/>
              <a:t>Use when non-adherence is a concern</a:t>
            </a:r>
          </a:p>
          <a:p>
            <a:endParaRPr lang="en-US" dirty="0"/>
          </a:p>
          <a:p>
            <a:endParaRPr lang="en-US" dirty="0"/>
          </a:p>
          <a:p>
            <a:endParaRPr lang="en-US" dirty="0"/>
          </a:p>
          <a:p>
            <a:endParaRPr lang="en-US" dirty="0"/>
          </a:p>
          <a:p>
            <a:endParaRPr lang="en-US" dirty="0"/>
          </a:p>
        </p:txBody>
      </p:sp>
      <p:sp>
        <p:nvSpPr>
          <p:cNvPr id="17" name="Text Box 14">
            <a:extLst>
              <a:ext uri="{FF2B5EF4-FFF2-40B4-BE49-F238E27FC236}">
                <a16:creationId xmlns:a16="http://schemas.microsoft.com/office/drawing/2014/main" id="{53A75447-9E15-4FBC-A03C-45704C2C9721}"/>
              </a:ext>
            </a:extLst>
          </p:cNvPr>
          <p:cNvSpPr txBox="1">
            <a:spLocks noChangeArrowheads="1"/>
          </p:cNvSpPr>
          <p:nvPr/>
        </p:nvSpPr>
        <p:spPr bwMode="auto">
          <a:xfrm>
            <a:off x="5814361" y="3127242"/>
            <a:ext cx="72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u="sng">
                <a:solidFill>
                  <a:srgbClr val="CCFF33"/>
                </a:solidFill>
                <a:latin typeface="Times New Roman" panose="02020603050405020304" pitchFamily="18" charset="0"/>
              </a:defRPr>
            </a:lvl1pPr>
            <a:lvl2pPr marL="742950" indent="-285750">
              <a:defRPr sz="2400" u="sng">
                <a:solidFill>
                  <a:srgbClr val="CCFF33"/>
                </a:solidFill>
                <a:latin typeface="Times New Roman" panose="02020603050405020304" pitchFamily="18" charset="0"/>
              </a:defRPr>
            </a:lvl2pPr>
            <a:lvl3pPr marL="1143000" indent="-228600">
              <a:defRPr sz="2400" u="sng">
                <a:solidFill>
                  <a:srgbClr val="CCFF33"/>
                </a:solidFill>
                <a:latin typeface="Times New Roman" panose="02020603050405020304" pitchFamily="18" charset="0"/>
              </a:defRPr>
            </a:lvl3pPr>
            <a:lvl4pPr marL="1600200" indent="-228600">
              <a:defRPr sz="2400" u="sng">
                <a:solidFill>
                  <a:srgbClr val="CCFF33"/>
                </a:solidFill>
                <a:latin typeface="Times New Roman" panose="02020603050405020304" pitchFamily="18" charset="0"/>
              </a:defRPr>
            </a:lvl4pPr>
            <a:lvl5pPr marL="2057400" indent="-228600">
              <a:defRPr sz="2400" u="sng">
                <a:solidFill>
                  <a:srgbClr val="CCFF33"/>
                </a:solidFill>
                <a:latin typeface="Times New Roman" panose="02020603050405020304" pitchFamily="18" charset="0"/>
              </a:defRPr>
            </a:lvl5pPr>
            <a:lvl6pPr marL="2514600" indent="-228600" eaLnBrk="0" fontAlgn="base" hangingPunct="0">
              <a:spcBef>
                <a:spcPct val="0"/>
              </a:spcBef>
              <a:spcAft>
                <a:spcPct val="0"/>
              </a:spcAft>
              <a:defRPr sz="2400" u="sng">
                <a:solidFill>
                  <a:srgbClr val="CCFF33"/>
                </a:solidFill>
                <a:latin typeface="Times New Roman" panose="02020603050405020304" pitchFamily="18" charset="0"/>
              </a:defRPr>
            </a:lvl6pPr>
            <a:lvl7pPr marL="2971800" indent="-228600" eaLnBrk="0" fontAlgn="base" hangingPunct="0">
              <a:spcBef>
                <a:spcPct val="0"/>
              </a:spcBef>
              <a:spcAft>
                <a:spcPct val="0"/>
              </a:spcAft>
              <a:defRPr sz="2400" u="sng">
                <a:solidFill>
                  <a:srgbClr val="CCFF33"/>
                </a:solidFill>
                <a:latin typeface="Times New Roman" panose="02020603050405020304" pitchFamily="18" charset="0"/>
              </a:defRPr>
            </a:lvl7pPr>
            <a:lvl8pPr marL="3429000" indent="-228600" eaLnBrk="0" fontAlgn="base" hangingPunct="0">
              <a:spcBef>
                <a:spcPct val="0"/>
              </a:spcBef>
              <a:spcAft>
                <a:spcPct val="0"/>
              </a:spcAft>
              <a:defRPr sz="2400" u="sng">
                <a:solidFill>
                  <a:srgbClr val="CCFF33"/>
                </a:solidFill>
                <a:latin typeface="Times New Roman" panose="02020603050405020304" pitchFamily="18" charset="0"/>
              </a:defRPr>
            </a:lvl8pPr>
            <a:lvl9pPr marL="3886200" indent="-228600" eaLnBrk="0" fontAlgn="base" hangingPunct="0">
              <a:spcBef>
                <a:spcPct val="0"/>
              </a:spcBef>
              <a:spcAft>
                <a:spcPct val="0"/>
              </a:spcAft>
              <a:defRPr sz="2400" u="sng">
                <a:solidFill>
                  <a:srgbClr val="CCFF33"/>
                </a:solidFill>
                <a:latin typeface="Times New Roman" panose="02020603050405020304" pitchFamily="18" charset="0"/>
              </a:defRPr>
            </a:lvl9pPr>
          </a:lstStyle>
          <a:p>
            <a:r>
              <a:rPr lang="en-US" altLang="en-US" sz="2800" b="1" dirty="0">
                <a:solidFill>
                  <a:srgbClr val="000000"/>
                </a:solidFill>
              </a:rPr>
              <a:t>OR</a:t>
            </a:r>
          </a:p>
        </p:txBody>
      </p:sp>
      <p:grpSp>
        <p:nvGrpSpPr>
          <p:cNvPr id="5" name="Group 3" descr="Doxycycline 100mg or PO BID x 7 days">
            <a:extLst>
              <a:ext uri="{FF2B5EF4-FFF2-40B4-BE49-F238E27FC236}">
                <a16:creationId xmlns:a16="http://schemas.microsoft.com/office/drawing/2014/main" id="{9306EEFF-DBDB-4158-B222-09378412B9A1}"/>
              </a:ext>
            </a:extLst>
          </p:cNvPr>
          <p:cNvGrpSpPr>
            <a:grpSpLocks/>
          </p:cNvGrpSpPr>
          <p:nvPr/>
        </p:nvGrpSpPr>
        <p:grpSpPr bwMode="auto">
          <a:xfrm>
            <a:off x="7096540" y="2676318"/>
            <a:ext cx="3839684" cy="2385488"/>
            <a:chOff x="6248400" y="2063806"/>
            <a:chExt cx="2697163" cy="2646115"/>
          </a:xfrm>
        </p:grpSpPr>
        <p:pic>
          <p:nvPicPr>
            <p:cNvPr id="6" name="Picture 39" descr="Rectangle 14_pptX">
              <a:extLst>
                <a:ext uri="{FF2B5EF4-FFF2-40B4-BE49-F238E27FC236}">
                  <a16:creationId xmlns:a16="http://schemas.microsoft.com/office/drawing/2014/main" id="{86040892-E8C6-4883-A25E-97A1495BBFA2}"/>
                </a:ext>
              </a:extLst>
            </p:cNvPr>
            <p:cNvPicPr>
              <a:picLocks noChangeAspect="1" noChangeArrowheads="1"/>
            </p:cNvPicPr>
            <p:nvPr>
              <p:custDataLst>
                <p:tags r:id="rId1"/>
              </p:custDataLst>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48400" y="2063806"/>
              <a:ext cx="2697163" cy="198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7">
              <a:extLst>
                <a:ext uri="{FF2B5EF4-FFF2-40B4-BE49-F238E27FC236}">
                  <a16:creationId xmlns:a16="http://schemas.microsoft.com/office/drawing/2014/main" id="{EC25E052-BEBA-480A-8885-B54946301B34}"/>
                </a:ext>
              </a:extLst>
            </p:cNvPr>
            <p:cNvSpPr txBox="1">
              <a:spLocks noChangeArrowheads="1"/>
            </p:cNvSpPr>
            <p:nvPr/>
          </p:nvSpPr>
          <p:spPr bwMode="auto">
            <a:xfrm>
              <a:off x="6248400" y="2388382"/>
              <a:ext cx="2474914" cy="2321539"/>
            </a:xfrm>
            <a:prstGeom prst="rect">
              <a:avLst/>
            </a:prstGeom>
            <a:noFill/>
            <a:ln w="9525">
              <a:noFill/>
              <a:miter lim="800000"/>
              <a:headEnd/>
              <a:tailEnd/>
            </a:ln>
          </p:spPr>
          <p:txBody>
            <a:bodyPr>
              <a:spAutoFit/>
            </a:bodyPr>
            <a:lstStyle/>
            <a:p>
              <a:pPr algn="ctr">
                <a:defRPr/>
              </a:pPr>
              <a:r>
                <a:rPr lang="en-US" sz="2800" dirty="0">
                  <a:solidFill>
                    <a:prstClr val="white"/>
                  </a:solidFill>
                </a:rPr>
                <a:t>Doxycycline 100mg or PO BID x 7 days</a:t>
              </a:r>
            </a:p>
            <a:p>
              <a:pPr algn="ctr">
                <a:defRPr/>
              </a:pPr>
              <a:endParaRPr lang="en-US" sz="2800" dirty="0">
                <a:solidFill>
                  <a:prstClr val="white"/>
                </a:solidFill>
              </a:endParaRPr>
            </a:p>
            <a:p>
              <a:pPr algn="ctr">
                <a:defRPr/>
              </a:pPr>
              <a:endParaRPr lang="en-US" sz="2800" strike="sngStrike" dirty="0">
                <a:solidFill>
                  <a:prstClr val="white"/>
                </a:solidFill>
              </a:endParaRPr>
            </a:p>
            <a:p>
              <a:pPr algn="ctr">
                <a:defRPr/>
              </a:pPr>
              <a:endParaRPr lang="en-US" strike="sngStrike" dirty="0">
                <a:solidFill>
                  <a:prstClr val="white"/>
                </a:solidFill>
              </a:endParaRPr>
            </a:p>
          </p:txBody>
        </p:sp>
      </p:grpSp>
      <p:sp>
        <p:nvSpPr>
          <p:cNvPr id="18" name="Content Placeholder 2"/>
          <p:cNvSpPr txBox="1">
            <a:spLocks/>
          </p:cNvSpPr>
          <p:nvPr/>
        </p:nvSpPr>
        <p:spPr>
          <a:xfrm>
            <a:off x="7053508" y="4574931"/>
            <a:ext cx="4026867" cy="907305"/>
          </a:xfrm>
          <a:prstGeom prst="rect">
            <a:avLst/>
          </a:prstGeom>
        </p:spPr>
        <p:txBody>
          <a:bodyPr vert="horz" lIns="91440" tIns="45720" rIns="91440" bIns="45720" rtlCol="0" anchor="t">
            <a:noAutofit/>
          </a:bodyPr>
          <a:lstStyle>
            <a:lvl1pPr marL="306000" indent="-306000" algn="l" defTabSz="457200" rtl="0" eaLnBrk="1" latinLnBrk="0" hangingPunct="1">
              <a:lnSpc>
                <a:spcPct val="110000"/>
              </a:lnSpc>
              <a:spcBef>
                <a:spcPts val="0"/>
              </a:spcBef>
              <a:spcAft>
                <a:spcPts val="600"/>
              </a:spcAft>
              <a:buClr>
                <a:schemeClr val="accent2"/>
              </a:buClr>
              <a:buSzPct val="92000"/>
              <a:buFont typeface="Wingdings" panose="05000000000000000000" pitchFamily="2" charset="2"/>
              <a:buChar char="§"/>
              <a:defRPr sz="3200" kern="1200">
                <a:solidFill>
                  <a:schemeClr val="tx2"/>
                </a:solidFill>
                <a:latin typeface="Tw Cen MT" panose="020B0602020104020603" pitchFamily="34" charset="0"/>
                <a:ea typeface="+mn-ea"/>
                <a:cs typeface="+mn-cs"/>
              </a:defRPr>
            </a:lvl1pPr>
            <a:lvl2pPr marL="630000" indent="-306000" algn="l" defTabSz="457200" rtl="0" eaLnBrk="1" latinLnBrk="0" hangingPunct="1">
              <a:lnSpc>
                <a:spcPct val="110000"/>
              </a:lnSpc>
              <a:spcBef>
                <a:spcPts val="0"/>
              </a:spcBef>
              <a:spcAft>
                <a:spcPts val="600"/>
              </a:spcAft>
              <a:buClr>
                <a:schemeClr val="accent2"/>
              </a:buClr>
              <a:buSzPct val="92000"/>
              <a:buFont typeface="Wingdings" panose="05000000000000000000" pitchFamily="2" charset="2"/>
              <a:buChar char="§"/>
              <a:defRPr sz="2800" kern="1200">
                <a:solidFill>
                  <a:schemeClr val="tx2"/>
                </a:solidFill>
                <a:latin typeface="Tw Cen MT" panose="020B0602020104020603" pitchFamily="34" charset="0"/>
                <a:ea typeface="+mn-ea"/>
                <a:cs typeface="+mn-cs"/>
              </a:defRPr>
            </a:lvl2pPr>
            <a:lvl3pPr marL="900000" indent="-270000" algn="l" defTabSz="457200" rtl="0" eaLnBrk="1" latinLnBrk="0" hangingPunct="1">
              <a:lnSpc>
                <a:spcPct val="110000"/>
              </a:lnSpc>
              <a:spcBef>
                <a:spcPts val="0"/>
              </a:spcBef>
              <a:spcAft>
                <a:spcPts val="600"/>
              </a:spcAft>
              <a:buClr>
                <a:schemeClr val="accent2"/>
              </a:buClr>
              <a:buSzPct val="92000"/>
              <a:buFont typeface="Wingdings" panose="05000000000000000000" pitchFamily="2" charset="2"/>
              <a:buChar char="§"/>
              <a:defRPr sz="2400" kern="1200">
                <a:solidFill>
                  <a:schemeClr val="tx2"/>
                </a:solidFill>
                <a:latin typeface="Tw Cen MT" panose="020B0602020104020603" pitchFamily="34" charset="0"/>
                <a:ea typeface="+mn-ea"/>
                <a:cs typeface="+mn-cs"/>
              </a:defRPr>
            </a:lvl3pPr>
            <a:lvl4pPr marL="1242000" indent="-234000" algn="l" defTabSz="457200" rtl="0" eaLnBrk="1" latinLnBrk="0" hangingPunct="1">
              <a:lnSpc>
                <a:spcPct val="110000"/>
              </a:lnSpc>
              <a:spcBef>
                <a:spcPts val="0"/>
              </a:spcBef>
              <a:spcAft>
                <a:spcPts val="600"/>
              </a:spcAft>
              <a:buClr>
                <a:schemeClr val="accent2"/>
              </a:buClr>
              <a:buSzPct val="110000"/>
              <a:buFont typeface="Wingdings" panose="05000000000000000000" pitchFamily="2" charset="2"/>
              <a:buChar char="§"/>
              <a:defRPr sz="2000" kern="1200">
                <a:solidFill>
                  <a:schemeClr val="tx2"/>
                </a:solidFill>
                <a:latin typeface="Tw Cen MT" panose="020B0602020104020603" pitchFamily="34" charset="0"/>
                <a:ea typeface="+mn-ea"/>
                <a:cs typeface="+mn-cs"/>
              </a:defRPr>
            </a:lvl4pPr>
            <a:lvl5pPr marL="1602000" indent="-234000" algn="l" defTabSz="457200" rtl="0" eaLnBrk="1" latinLnBrk="0" hangingPunct="1">
              <a:lnSpc>
                <a:spcPct val="110000"/>
              </a:lnSpc>
              <a:spcBef>
                <a:spcPts val="0"/>
              </a:spcBef>
              <a:spcAft>
                <a:spcPts val="600"/>
              </a:spcAft>
              <a:buClr>
                <a:schemeClr val="accent2"/>
              </a:buClr>
              <a:buSzPct val="92000"/>
              <a:buFont typeface="Wingdings" panose="05000000000000000000" pitchFamily="2" charset="2"/>
              <a:buChar char="§"/>
              <a:defRPr sz="2000" kern="1200">
                <a:solidFill>
                  <a:schemeClr val="tx2"/>
                </a:solidFill>
                <a:latin typeface="Tw Cen MT" panose="020B0602020104020603"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200" dirty="0"/>
              <a:t>Contraindicated in pregnancy</a:t>
            </a:r>
          </a:p>
          <a:p>
            <a:r>
              <a:rPr lang="en-US" sz="2200" dirty="0"/>
              <a:t>Better for rectal infections; underdiagnosed/</a:t>
            </a:r>
            <a:r>
              <a:rPr lang="en-US" sz="2200" dirty="0" err="1"/>
              <a:t>tx</a:t>
            </a:r>
            <a:r>
              <a:rPr lang="en-US" sz="2200" dirty="0"/>
              <a:t> in females?</a:t>
            </a:r>
          </a:p>
        </p:txBody>
      </p:sp>
      <p:sp>
        <p:nvSpPr>
          <p:cNvPr id="20" name="Rectangle 19">
            <a:extLst>
              <a:ext uri="{FF2B5EF4-FFF2-40B4-BE49-F238E27FC236}">
                <a16:creationId xmlns:a16="http://schemas.microsoft.com/office/drawing/2014/main" id="{AE3D16F9-7BCA-4A29-B028-B12D16156888}"/>
              </a:ext>
              <a:ext uri="{C183D7F6-B498-43B3-948B-1728B52AA6E4}">
                <adec:decorative xmlns:adec="http://schemas.microsoft.com/office/drawing/2017/decorative" val="1"/>
              </a:ext>
            </a:extLst>
          </p:cNvPr>
          <p:cNvSpPr/>
          <p:nvPr/>
        </p:nvSpPr>
        <p:spPr>
          <a:xfrm>
            <a:off x="6770750" y="2226833"/>
            <a:ext cx="4363416" cy="3847024"/>
          </a:xfrm>
          <a:prstGeom prst="rect">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038123D-BE79-4325-AC9F-BAB8AACAF03F}"/>
              </a:ext>
            </a:extLst>
          </p:cNvPr>
          <p:cNvSpPr txBox="1"/>
          <p:nvPr/>
        </p:nvSpPr>
        <p:spPr>
          <a:xfrm>
            <a:off x="298567" y="6442647"/>
            <a:ext cx="11668066" cy="307777"/>
          </a:xfrm>
          <a:prstGeom prst="rect">
            <a:avLst/>
          </a:prstGeom>
          <a:noFill/>
        </p:spPr>
        <p:txBody>
          <a:bodyPr wrap="none" rtlCol="0">
            <a:spAutoFit/>
          </a:bodyPr>
          <a:lstStyle/>
          <a:p>
            <a:r>
              <a:rPr lang="en-US" sz="1400" dirty="0">
                <a:latin typeface="+mj-lt"/>
              </a:rPr>
              <a:t>*Per CDC 2015 STD Treatment Guidelines; doxycycline may be first-line </a:t>
            </a:r>
            <a:r>
              <a:rPr lang="en-US" sz="1400" dirty="0" err="1">
                <a:latin typeface="+mj-lt"/>
              </a:rPr>
              <a:t>tx</a:t>
            </a:r>
            <a:r>
              <a:rPr lang="en-US" sz="1400" dirty="0">
                <a:latin typeface="+mj-lt"/>
              </a:rPr>
              <a:t>, with azithromycin as alternative </a:t>
            </a:r>
            <a:r>
              <a:rPr lang="en-US" sz="1400" dirty="0" err="1">
                <a:latin typeface="+mj-lt"/>
              </a:rPr>
              <a:t>tx</a:t>
            </a:r>
            <a:r>
              <a:rPr lang="en-US" sz="1400" dirty="0">
                <a:latin typeface="+mj-lt"/>
              </a:rPr>
              <a:t> in the updated CDC 2021 STI Treatment Guidelines</a:t>
            </a:r>
          </a:p>
        </p:txBody>
      </p:sp>
    </p:spTree>
    <p:extLst>
      <p:ext uri="{BB962C8B-B14F-4D97-AF65-F5344CB8AC3E}">
        <p14:creationId xmlns:p14="http://schemas.microsoft.com/office/powerpoint/2010/main" val="357840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Screening for Gonorrhea</a:t>
            </a:r>
            <a:br>
              <a:rPr lang="en-US" dirty="0">
                <a:solidFill>
                  <a:schemeClr val="bg1"/>
                </a:solidFill>
              </a:rPr>
            </a:br>
            <a:r>
              <a:rPr lang="en-US" dirty="0">
                <a:solidFill>
                  <a:schemeClr val="bg1"/>
                </a:solidFill>
              </a:rPr>
              <a:t>(and Chlamydia)</a:t>
            </a:r>
          </a:p>
        </p:txBody>
      </p:sp>
    </p:spTree>
    <p:extLst>
      <p:ext uri="{BB962C8B-B14F-4D97-AF65-F5344CB8AC3E}">
        <p14:creationId xmlns:p14="http://schemas.microsoft.com/office/powerpoint/2010/main" val="3960751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scenario</a:t>
            </a:r>
          </a:p>
        </p:txBody>
      </p:sp>
      <p:sp>
        <p:nvSpPr>
          <p:cNvPr id="3" name="Content Placeholder 2"/>
          <p:cNvSpPr>
            <a:spLocks noGrp="1"/>
          </p:cNvSpPr>
          <p:nvPr>
            <p:ph sz="quarter" idx="10"/>
          </p:nvPr>
        </p:nvSpPr>
        <p:spPr>
          <a:xfrm>
            <a:off x="627322" y="1943654"/>
            <a:ext cx="10972800" cy="4402101"/>
          </a:xfrm>
        </p:spPr>
        <p:txBody>
          <a:bodyPr>
            <a:noAutofit/>
          </a:bodyPr>
          <a:lstStyle/>
          <a:p>
            <a:r>
              <a:rPr lang="en-US" sz="2400" dirty="0"/>
              <a:t>27-year-old man presents to your clinic for routine visit.  He has no symptoms but requests STI testing.  </a:t>
            </a:r>
          </a:p>
          <a:p>
            <a:r>
              <a:rPr lang="en-US" sz="2400" dirty="0"/>
              <a:t>Any additional information you want to know?</a:t>
            </a:r>
          </a:p>
          <a:p>
            <a:r>
              <a:rPr lang="en-US" sz="2400" dirty="0"/>
              <a:t>Last tested for STIs 6 months ago; HIV negative; has sex with men, says he is “versatile” and last had sex with a man 3 weeks ago and had both oral and anal sex</a:t>
            </a:r>
          </a:p>
          <a:p>
            <a:r>
              <a:rPr lang="en-US" sz="2400" dirty="0"/>
              <a:t>In addition to HIV and syphilis testing, what other tests should you perform?  </a:t>
            </a:r>
            <a:br>
              <a:rPr lang="en-US" sz="2400" dirty="0"/>
            </a:br>
            <a:r>
              <a:rPr lang="en-US" sz="2400" dirty="0"/>
              <a:t>A. Urine Chlamydia/Gonorrhea </a:t>
            </a:r>
            <a:br>
              <a:rPr lang="en-US" sz="2400" dirty="0"/>
            </a:br>
            <a:r>
              <a:rPr lang="en-US" sz="2400" dirty="0"/>
              <a:t>B. Pharyngeal Gonorrhea</a:t>
            </a:r>
            <a:br>
              <a:rPr lang="en-US" sz="2400" dirty="0"/>
            </a:br>
            <a:r>
              <a:rPr lang="en-US" sz="2400" dirty="0"/>
              <a:t>C. Rectal Chlamydia/Gonorrhea</a:t>
            </a:r>
            <a:br>
              <a:rPr lang="en-US" sz="2400" dirty="0"/>
            </a:br>
            <a:r>
              <a:rPr lang="en-US" sz="2400" dirty="0"/>
              <a:t>D. All of the above</a:t>
            </a:r>
            <a:br>
              <a:rPr lang="en-US" sz="2400" dirty="0"/>
            </a:br>
            <a:r>
              <a:rPr lang="en-US" sz="2400" dirty="0"/>
              <a:t>E. None of the above</a:t>
            </a:r>
          </a:p>
          <a:p>
            <a:endParaRPr lang="en-US" sz="2400" dirty="0"/>
          </a:p>
        </p:txBody>
      </p:sp>
    </p:spTree>
    <p:extLst>
      <p:ext uri="{BB962C8B-B14F-4D97-AF65-F5344CB8AC3E}">
        <p14:creationId xmlns:p14="http://schemas.microsoft.com/office/powerpoint/2010/main" val="327580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PPTXSS_ORIGINAL" val="1895438,Rectangle 14,438,Slide183"/>
  <p:tag name="PPTXSS_SETTINGS" val="8355711,8,8,150,50,3,True,True"/>
  <p:tag name="PTXSS_ORIGID" val="1895463"/>
</p:tagLst>
</file>

<file path=ppt/tags/tag2.xml><?xml version="1.0" encoding="utf-8"?>
<p:tagLst xmlns:a="http://schemas.openxmlformats.org/drawingml/2006/main" xmlns:r="http://schemas.openxmlformats.org/officeDocument/2006/relationships" xmlns:p="http://schemas.openxmlformats.org/presentationml/2006/main">
  <p:tag name="PPTXSS_ORIGINAL" val="1895438,Rectangle 14,438,Slide183"/>
  <p:tag name="PPTXSS_SETTINGS" val="8355711,8,8,150,50,3,True,True"/>
  <p:tag name="PTXSS_ORIGID" val="1895463"/>
</p:tagLst>
</file>

<file path=ppt/tags/tag3.xml><?xml version="1.0" encoding="utf-8"?>
<p:tagLst xmlns:a="http://schemas.openxmlformats.org/drawingml/2006/main" xmlns:r="http://schemas.openxmlformats.org/officeDocument/2006/relationships" xmlns:p="http://schemas.openxmlformats.org/presentationml/2006/main">
  <p:tag name="PPTXSS_ORIGINAL" val="1895435,Rectangle 11,438,Slide183"/>
  <p:tag name="PPTXSS_SETTINGS" val="8355711,8,8,150,50,3,True,True"/>
  <p:tag name="PTXSS_ORIGID" val="1895461"/>
</p:tagLst>
</file>

<file path=ppt/tags/tag4.xml><?xml version="1.0" encoding="utf-8"?>
<p:tagLst xmlns:a="http://schemas.openxmlformats.org/drawingml/2006/main" xmlns:r="http://schemas.openxmlformats.org/officeDocument/2006/relationships" xmlns:p="http://schemas.openxmlformats.org/presentationml/2006/main">
  <p:tag name="PPTXSS_ORIGINAL" val="1895438,Rectangle 14,438,Slide183"/>
  <p:tag name="PPTXSS_SETTINGS" val="8355711,8,8,150,50,3,True,True"/>
  <p:tag name="PTXSS_ORIGID" val="1895463"/>
</p:tagLst>
</file>

<file path=ppt/tags/tag5.xml><?xml version="1.0" encoding="utf-8"?>
<p:tagLst xmlns:a="http://schemas.openxmlformats.org/drawingml/2006/main" xmlns:r="http://schemas.openxmlformats.org/officeDocument/2006/relationships" xmlns:p="http://schemas.openxmlformats.org/presentationml/2006/main">
  <p:tag name="PPTXSS_ORIGINAL" val="1895435,Rectangle 11,438,Slide183"/>
  <p:tag name="PPTXSS_SETTINGS" val="8355711,8,8,150,50,3,True,True"/>
  <p:tag name="PTXSS_ORIGID" val="1895461"/>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PPTXSS_ORIGINAL" val="1895438,Rectangle 14,438,Slide183"/>
  <p:tag name="PPTXSS_SETTINGS" val="8355711,8,8,150,50,3,True,True"/>
  <p:tag name="PTXSS_ORIGID" val="1895463"/>
</p:tagLst>
</file>

<file path=ppt/tags/tag8.xml><?xml version="1.0" encoding="utf-8"?>
<p:tagLst xmlns:a="http://schemas.openxmlformats.org/drawingml/2006/main" xmlns:r="http://schemas.openxmlformats.org/officeDocument/2006/relationships" xmlns:p="http://schemas.openxmlformats.org/presentationml/2006/main">
  <p:tag name="PPTXSS_ORIGINAL" val="1895438,Rectangle 14,438,Slide183"/>
  <p:tag name="PPTXSS_SETTINGS" val="8355711,8,8,150,50,3,True,True"/>
  <p:tag name="PTXSS_ORIGID" val="1895463"/>
</p:tagLst>
</file>

<file path=ppt/tags/tag9.xml><?xml version="1.0" encoding="utf-8"?>
<p:tagLst xmlns:a="http://schemas.openxmlformats.org/drawingml/2006/main" xmlns:r="http://schemas.openxmlformats.org/officeDocument/2006/relationships" xmlns:p="http://schemas.openxmlformats.org/presentationml/2006/main">
  <p:tag name="PPTXSS_ORIGINAL" val="1895438,Rectangle 14,438,Slide183"/>
  <p:tag name="PPTXSS_SETTINGS" val="8355711,8,8,150,50,3,True,True"/>
  <p:tag name="PTXSS_ORIGID" val="1895463"/>
</p:tagLst>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Retrospec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AETC Program master slide template 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2229</TotalTime>
  <Words>4613</Words>
  <Application>Microsoft Macintosh PowerPoint</Application>
  <PresentationFormat>Widescreen</PresentationFormat>
  <Paragraphs>678</Paragraphs>
  <Slides>75</Slides>
  <Notes>70</Notes>
  <HiddenSlides>0</HiddenSlides>
  <MMClips>0</MMClips>
  <ScaleCrop>false</ScaleCrop>
  <HeadingPairs>
    <vt:vector size="8" baseType="variant">
      <vt:variant>
        <vt:lpstr>Fonts Used</vt:lpstr>
      </vt:variant>
      <vt:variant>
        <vt:i4>16</vt:i4>
      </vt:variant>
      <vt:variant>
        <vt:lpstr>Theme</vt:lpstr>
      </vt:variant>
      <vt:variant>
        <vt:i4>2</vt:i4>
      </vt:variant>
      <vt:variant>
        <vt:lpstr>Embedded OLE Servers</vt:lpstr>
      </vt:variant>
      <vt:variant>
        <vt:i4>1</vt:i4>
      </vt:variant>
      <vt:variant>
        <vt:lpstr>Slide Titles</vt:lpstr>
      </vt:variant>
      <vt:variant>
        <vt:i4>75</vt:i4>
      </vt:variant>
    </vt:vector>
  </HeadingPairs>
  <TitlesOfParts>
    <vt:vector size="94" baseType="lpstr">
      <vt:lpstr>Arial</vt:lpstr>
      <vt:lpstr>Bahnschrift SemiBold SemiConden</vt:lpstr>
      <vt:lpstr>Calibri</vt:lpstr>
      <vt:lpstr>Calibri Light</vt:lpstr>
      <vt:lpstr>Courier New</vt:lpstr>
      <vt:lpstr>Geneva</vt:lpstr>
      <vt:lpstr>ITC Avant Garde Std Bk</vt:lpstr>
      <vt:lpstr>Lucida Calligraphy</vt:lpstr>
      <vt:lpstr>Myriad Web Pro</vt:lpstr>
      <vt:lpstr>Source Sans Pro</vt:lpstr>
      <vt:lpstr>Tahoma</vt:lpstr>
      <vt:lpstr>Times New Roman</vt:lpstr>
      <vt:lpstr>Tw Cen MT</vt:lpstr>
      <vt:lpstr>Tw Cen MT Condensed</vt:lpstr>
      <vt:lpstr>Wingdings</vt:lpstr>
      <vt:lpstr>Wingdings 2</vt:lpstr>
      <vt:lpstr>Retrospect</vt:lpstr>
      <vt:lpstr>AETC Program master slide template 4x3</vt:lpstr>
      <vt:lpstr>Acrobat Document</vt:lpstr>
      <vt:lpstr>Mind the Clap: A Resurgence of Disseminated Gonococcal Infection?</vt:lpstr>
      <vt:lpstr>Roadmap</vt:lpstr>
      <vt:lpstr>Disclosure Information</vt:lpstr>
      <vt:lpstr>Disclaimer</vt:lpstr>
      <vt:lpstr>Gonorrhea Overview</vt:lpstr>
      <vt:lpstr>The State of STDs in the United States</vt:lpstr>
      <vt:lpstr>Neisseria gonorrhea (GC)</vt:lpstr>
      <vt:lpstr>Screening for Gonorrhea (and Chlamydia)</vt:lpstr>
      <vt:lpstr>Clinical scenario</vt:lpstr>
      <vt:lpstr>Clinical scenario Continued</vt:lpstr>
      <vt:lpstr>Who Should be Screened for CT/GC?</vt:lpstr>
      <vt:lpstr>CDC Testing Recommendations</vt:lpstr>
      <vt:lpstr>Nucleic Acid Amplification Test (NAAT)</vt:lpstr>
      <vt:lpstr>Self-collected STI Testing </vt:lpstr>
      <vt:lpstr>CDC Extragenital Screening Recommendations</vt:lpstr>
      <vt:lpstr>(Uncomplicated) Gonorrhea Treatment</vt:lpstr>
      <vt:lpstr>Case 1:</vt:lpstr>
      <vt:lpstr>Case 1 continued:</vt:lpstr>
      <vt:lpstr>Updated CDC GC Treatment Guidelines</vt:lpstr>
      <vt:lpstr>*New* Gonorrhea Treatment Guidelines for uncomplicated infections</vt:lpstr>
      <vt:lpstr>*New* Alternative Gonorrhea Treatment for uncomplicated infections of the cervix, urethra, and rectum if ceftriaxone is not available:</vt:lpstr>
      <vt:lpstr>Why the change in GC treatment recommendation?</vt:lpstr>
      <vt:lpstr>Clinical Manifestations of Gonorrhea</vt:lpstr>
      <vt:lpstr>CERVICITIS, URETHRITIS</vt:lpstr>
      <vt:lpstr>NORMAL TUBES/OVARIES AND PELVIC INFLAMMATORY DISEASE</vt:lpstr>
      <vt:lpstr>PHARYNGITIS, EPIDIDYMITIS, AND PROCTITIS</vt:lpstr>
      <vt:lpstr>CONJUNCTIVITIS</vt:lpstr>
      <vt:lpstr>DISSEMINATED GONOCOCCAL INFECTION</vt:lpstr>
      <vt:lpstr>Case 2: 20-year-old woman presents with a rash…</vt:lpstr>
      <vt:lpstr>Case 2 Continued: 20-year-old woman presents with a rash…</vt:lpstr>
      <vt:lpstr>Case 2 blood culture: 20-year-old woman presents with a rash…</vt:lpstr>
      <vt:lpstr>Disseminated Gonococcal Infection (DGI)</vt:lpstr>
      <vt:lpstr>Epidemiology and Predisposing Factors</vt:lpstr>
      <vt:lpstr>Epidemiology and Predisposing Factors: Microbial</vt:lpstr>
      <vt:lpstr>Disseminated Gonococcal Infection (DGI) Clinical Manifestations</vt:lpstr>
      <vt:lpstr>Clinical Manifestations</vt:lpstr>
      <vt:lpstr>Clinical Manifestations Continued</vt:lpstr>
      <vt:lpstr>Making the Diagnosis of DGI</vt:lpstr>
      <vt:lpstr>Making the Diagnosis of DGI Continued</vt:lpstr>
      <vt:lpstr>DGI Management and Treatment</vt:lpstr>
      <vt:lpstr>DGI Management and Treatment Continued</vt:lpstr>
      <vt:lpstr>DGI Treatment</vt:lpstr>
      <vt:lpstr>Case 2 : Treatment of DGI</vt:lpstr>
      <vt:lpstr>Case 2 continued: Treatment of DGI</vt:lpstr>
      <vt:lpstr>Case 2 note: Treatment of DGI</vt:lpstr>
      <vt:lpstr>Treatment of Arthritis and Arthritis-Dermatitis Syndrome</vt:lpstr>
      <vt:lpstr>Treatment of Gonococcal Meningitis and Endocarditis</vt:lpstr>
      <vt:lpstr>Increase in DGI Cases in the United States?</vt:lpstr>
      <vt:lpstr>CDC DGI Dear Colleague Letter </vt:lpstr>
      <vt:lpstr>California Department of Public Health DGI Dear Colleague Letter</vt:lpstr>
      <vt:lpstr>What can clinicians do?</vt:lpstr>
      <vt:lpstr>Provider Recommendation #1</vt:lpstr>
      <vt:lpstr>Provider Recommendation #2</vt:lpstr>
      <vt:lpstr>Provider Recommendation #3</vt:lpstr>
      <vt:lpstr>Provider Recommendation #4</vt:lpstr>
      <vt:lpstr>Provider Recommendation #5</vt:lpstr>
      <vt:lpstr>Additional Management</vt:lpstr>
      <vt:lpstr>Additional management of DGI/GC</vt:lpstr>
      <vt:lpstr>Additional management of DGI/GC Continued</vt:lpstr>
      <vt:lpstr>Expedited Partner Therapy (EPT)</vt:lpstr>
      <vt:lpstr>EPT Recommendations</vt:lpstr>
      <vt:lpstr>Link to Tellyourpartner.org</vt:lpstr>
      <vt:lpstr>Take Home Points</vt:lpstr>
      <vt:lpstr>Resources</vt:lpstr>
      <vt:lpstr>Additional DGI resources</vt:lpstr>
      <vt:lpstr>MORE Clinical Guidelines and Electronic Consultation</vt:lpstr>
      <vt:lpstr>Additional Resources with Links</vt:lpstr>
      <vt:lpstr>Thank you</vt:lpstr>
      <vt:lpstr>Extra Slides</vt:lpstr>
      <vt:lpstr>CDC 2015 STD Treatment Guidelines Chlamydia Treatment</vt:lpstr>
      <vt:lpstr>Evidence supporting doxycycline better than azithromycin for CT?</vt:lpstr>
      <vt:lpstr>A Randomized Trial of Azithromycin vs. Doxycycline for the Treatment of Rectal Chlamydia in Men who Have Sex with Men </vt:lpstr>
      <vt:lpstr>Objectives:</vt:lpstr>
      <vt:lpstr>Microbiologic Cure at Four Weeks, by Treatment Group</vt:lpstr>
      <vt:lpstr>CT Treatment – CDC 2015 STD Treatment Guidelines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 DGI</dc:title>
  <dc:creator>Tang, Eric@CDPH</dc:creator>
  <cp:lastModifiedBy>Nigon, Brittany Marie - (bmnigon)</cp:lastModifiedBy>
  <cp:revision>85</cp:revision>
  <dcterms:created xsi:type="dcterms:W3CDTF">2021-03-19T06:46:11Z</dcterms:created>
  <dcterms:modified xsi:type="dcterms:W3CDTF">2021-04-14T17:42:38Z</dcterms:modified>
</cp:coreProperties>
</file>