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4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9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34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798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248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69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14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59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Nelson" initials="JN" lastIdx="1" clrIdx="0"/>
  <p:cmAuthor id="1" name="UMDNJ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7" autoAdjust="0"/>
    <p:restoredTop sz="76271" autoAdjust="0"/>
  </p:normalViewPr>
  <p:slideViewPr>
    <p:cSldViewPr snapToGrid="0" snapToObjects="1">
      <p:cViewPr varScale="1">
        <p:scale>
          <a:sx n="93" d="100"/>
          <a:sy n="93" d="100"/>
        </p:scale>
        <p:origin x="12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39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5C59-C1FD-6442-AEB5-D92696AF80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4F94-7953-2847-870B-5C6DE618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0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A58B-C66D-0E4D-9CF4-D0A97D2815B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3D7C-E79C-464D-870B-78CB3C242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4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9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4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98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248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69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14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59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1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3D7C-E79C-464D-870B-78CB3C242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6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025526"/>
            <a:ext cx="7772399" cy="2474409"/>
          </a:xfrm>
        </p:spPr>
        <p:txBody>
          <a:bodyPr anchor="t"/>
          <a:lstStyle>
            <a:lvl1pPr>
              <a:defRPr sz="4800" b="1" i="0" baseline="0">
                <a:ln>
                  <a:noFill/>
                </a:ln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681685"/>
            <a:ext cx="7772398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222222"/>
                </a:solidFill>
              </a:defRPr>
            </a:lvl1pPr>
            <a:lvl2pPr marL="45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TC Avant Garde Std Bk"/>
                <a:cs typeface="ITC Avant Garde Std Bk"/>
              </a:defRPr>
            </a:lvl1pPr>
          </a:lstStyle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ETC National Coordinating Resource Cent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48" y="209653"/>
            <a:ext cx="5791212" cy="124968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67BAA5C3-034A-4BD9-8151-B9F7D927D9AF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DCB42A20-978E-4CBB-81F9-AEEE65C4D430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1" name="Picture 10" descr="AETC National Coordinating Resource Center graphic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34457"/>
            <a:ext cx="2374166" cy="412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1553633"/>
            <a:ext cx="7659687" cy="1168401"/>
          </a:xfrm>
        </p:spPr>
        <p:txBody>
          <a:bodyPr anchor="t"/>
          <a:lstStyle>
            <a:lvl1pPr algn="l">
              <a:defRPr sz="4000" b="1" i="0" cap="none" baseline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75" y="2722034"/>
            <a:ext cx="6135687" cy="1633538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222222"/>
                </a:solidFill>
              </a:defRPr>
            </a:lvl1pPr>
            <a:lvl2pPr marL="4564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C47BF8E7-DC98-41EF-B06A-511807FE792F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4" name="Picture 13" descr="AETC National Coordinating Resource Center graphic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34457"/>
            <a:ext cx="2374166" cy="412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431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2" y="1536192"/>
            <a:ext cx="4038599" cy="4431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D81F042C-D086-4A74-B8A6-B13C66E1C7EC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5" name="Picture 14" descr="AETC National Coordinating Resource Center graphic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34457"/>
            <a:ext cx="2374166" cy="412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4605"/>
            <a:ext cx="3890108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8721"/>
            <a:ext cx="3890108" cy="355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2210" y="1644605"/>
            <a:ext cx="4038599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2210" y="2408721"/>
            <a:ext cx="4038599" cy="355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3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BE2B4BA0-0AF3-4211-98CC-55611B53C44B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7" name="Picture 16" descr="AETC National Coordinating Resource Center graphic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34457"/>
            <a:ext cx="2374166" cy="412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A45AD805-A799-4514-AB69-BA9FCFFF6107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3" name="Picture 12" descr="AETC National Coordinating Resource Center graphic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34457"/>
            <a:ext cx="2374166" cy="412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076C94B8-A85E-4F3A-9DF0-05BEDFC8505B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2" name="Picture 11" descr="AETC National Coordinating Resource Center graphic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34457"/>
            <a:ext cx="2374166" cy="412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5495544"/>
            <a:ext cx="8516815" cy="594360"/>
          </a:xfrm>
        </p:spPr>
        <p:txBody>
          <a:bodyPr anchor="b"/>
          <a:lstStyle>
            <a:lvl1pPr algn="ctr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3" y="381001"/>
            <a:ext cx="8516815" cy="494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851E143E-1F27-437F-8D9A-B3263DBE8D80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5" name="Picture 14" descr="AETC National Coordinating Resource Center graphic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34457"/>
            <a:ext cx="2374166" cy="412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006831"/>
            <a:ext cx="8588248" cy="522557"/>
          </a:xfrm>
        </p:spPr>
        <p:txBody>
          <a:bodyPr anchor="b"/>
          <a:lstStyle>
            <a:lvl1pPr algn="ctr">
              <a:defRPr sz="2200" b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327"/>
            <a:ext cx="9144000" cy="4913922"/>
          </a:xfrm>
        </p:spPr>
        <p:txBody>
          <a:bodyPr/>
          <a:lstStyle>
            <a:lvl1pPr marL="0" indent="0">
              <a:buNone/>
              <a:defRPr sz="3200"/>
            </a:lvl1pPr>
            <a:lvl2pPr marL="456449" indent="0">
              <a:buNone/>
              <a:defRPr sz="2800"/>
            </a:lvl2pPr>
            <a:lvl3pPr marL="912899" indent="0">
              <a:buNone/>
              <a:defRPr sz="2400"/>
            </a:lvl3pPr>
            <a:lvl4pPr marL="1369349" indent="0">
              <a:buNone/>
              <a:defRPr sz="2000"/>
            </a:lvl4pPr>
            <a:lvl5pPr marL="1825798" indent="0">
              <a:buNone/>
              <a:defRPr sz="2000"/>
            </a:lvl5pPr>
            <a:lvl6pPr marL="2282248" indent="0">
              <a:buNone/>
              <a:defRPr sz="2000"/>
            </a:lvl6pPr>
            <a:lvl7pPr marL="2738697" indent="0">
              <a:buNone/>
              <a:defRPr sz="2000"/>
            </a:lvl7pPr>
            <a:lvl8pPr marL="3195147" indent="0">
              <a:buNone/>
              <a:defRPr sz="2000"/>
            </a:lvl8pPr>
            <a:lvl9pPr marL="36515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607552"/>
            <a:ext cx="8588248" cy="53839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449" indent="0">
              <a:buNone/>
              <a:defRPr sz="1200"/>
            </a:lvl2pPr>
            <a:lvl3pPr marL="912899" indent="0">
              <a:buNone/>
              <a:defRPr sz="1000"/>
            </a:lvl3pPr>
            <a:lvl4pPr marL="1369349" indent="0">
              <a:buNone/>
              <a:defRPr sz="900"/>
            </a:lvl4pPr>
            <a:lvl5pPr marL="1825798" indent="0">
              <a:buNone/>
              <a:defRPr sz="900"/>
            </a:lvl5pPr>
            <a:lvl6pPr marL="2282248" indent="0">
              <a:buNone/>
              <a:defRPr sz="900"/>
            </a:lvl6pPr>
            <a:lvl7pPr marL="2738697" indent="0">
              <a:buNone/>
              <a:defRPr sz="900"/>
            </a:lvl7pPr>
            <a:lvl8pPr marL="3195147" indent="0">
              <a:buNone/>
              <a:defRPr sz="900"/>
            </a:lvl8pPr>
            <a:lvl9pPr marL="3651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2"/>
          </p:nvPr>
        </p:nvSpPr>
        <p:spPr>
          <a:xfrm>
            <a:off x="7543800" y="6352708"/>
            <a:ext cx="91440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EABFE609-5F38-4CB1-88CB-20933054236F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19134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6" name="Picture 15" descr="AETC National Coordinating Resource Center graphic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" y="6334457"/>
            <a:ext cx="2374166" cy="41258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ribbo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t="32317" r="11115"/>
          <a:stretch/>
        </p:blipFill>
        <p:spPr>
          <a:xfrm>
            <a:off x="4" y="4"/>
            <a:ext cx="9143999" cy="6197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" y="6223069"/>
            <a:ext cx="9143999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645" rIns="91290" bIns="4564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315569" cy="1143000"/>
          </a:xfrm>
          <a:prstGeom prst="rect">
            <a:avLst/>
          </a:prstGeom>
        </p:spPr>
        <p:txBody>
          <a:bodyPr vert="horz" lIns="91290" tIns="45645" rIns="91290" bIns="45645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315569" cy="4367299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6223069"/>
            <a:ext cx="685800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645" rIns="91290" bIns="45645"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305882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1D2EA5EF-C699-AF4C-BA42-C0A1CAAB71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lIns="91290" tIns="45645" rIns="91290" bIns="45645"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FB429361-EF61-4DF7-A2C2-BC9EA1845A20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lIns="91290" tIns="45645" rIns="91290" bIns="45645"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www.aidsetc.org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defTabSz="912899" rtl="0" eaLnBrk="1" latinLnBrk="0" hangingPunct="1">
        <a:spcBef>
          <a:spcPct val="0"/>
        </a:spcBef>
        <a:buNone/>
        <a:defRPr sz="4000" b="0" i="0" kern="1200" cap="none" spc="-100" baseline="0">
          <a:ln>
            <a:noFill/>
          </a:ln>
          <a:solidFill>
            <a:schemeClr val="accent6"/>
          </a:solidFill>
          <a:effectLst/>
          <a:latin typeface="+mj-lt"/>
          <a:ea typeface="+mj-ea"/>
          <a:cs typeface="ITC Avant Garde Std Md"/>
        </a:defRPr>
      </a:lvl1pPr>
    </p:titleStyle>
    <p:bodyStyle>
      <a:lvl1pPr marL="342337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ITC Avant Garde Std Md"/>
        </a:defRPr>
      </a:lvl1pPr>
      <a:lvl2pPr marL="639030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200" b="0" i="0" kern="1200">
          <a:solidFill>
            <a:schemeClr val="tx1"/>
          </a:solidFill>
          <a:latin typeface="+mn-lt"/>
          <a:ea typeface="+mn-ea"/>
          <a:cs typeface="ITC Avant Garde Std Md"/>
        </a:defRPr>
      </a:lvl2pPr>
      <a:lvl3pPr marL="1004189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ITC Avant Garde Std Md"/>
        </a:defRPr>
      </a:lvl3pPr>
      <a:lvl4pPr marL="1278059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ITC Avant Garde Std Md"/>
        </a:defRPr>
      </a:lvl4pPr>
      <a:lvl5pPr marL="1551928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ITC Avant Garde Std Md"/>
        </a:defRPr>
      </a:lvl5pPr>
      <a:lvl6pPr marL="1734509" indent="-182580" algn="l" defTabSz="91289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088" indent="-182580" algn="l" defTabSz="91289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99668" indent="-182580" algn="l" defTabSz="912899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248" indent="-182580" algn="l" defTabSz="912899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9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4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98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48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9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4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9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intro slide 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8431" y="2397918"/>
            <a:ext cx="8315569" cy="1143000"/>
          </a:xfrm>
          <a:prstGeom prst="rect">
            <a:avLst/>
          </a:prstGeom>
        </p:spPr>
        <p:txBody>
          <a:bodyPr vert="horz" lIns="91290" tIns="45645" rIns="91290" bIns="45645" rtlCol="0" anchor="t">
            <a:noAutofit/>
          </a:bodyPr>
          <a:lstStyle>
            <a:lvl1pPr algn="l" defTabSz="912899" rtl="0" eaLnBrk="1" latinLnBrk="0" hangingPunct="1">
              <a:spcBef>
                <a:spcPct val="0"/>
              </a:spcBef>
              <a:buNone/>
              <a:defRPr sz="4800" b="1" i="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j-ea"/>
                <a:cs typeface="ITC Avant Garde Std M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Infographic title page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4" y="4834085"/>
            <a:ext cx="7772398" cy="1066800"/>
          </a:xfrm>
        </p:spPr>
        <p:txBody>
          <a:bodyPr>
            <a:normAutofit/>
          </a:bodyPr>
          <a:lstStyle/>
          <a:p>
            <a:r>
              <a:rPr lang="en-US" sz="3600" dirty="0"/>
              <a:t>Infographic Slide Set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8FA7B-8D72-4D14-A4C4-D04ABC17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444642"/>
            <a:ext cx="9144000" cy="34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10</a:t>
            </a:r>
          </a:p>
        </p:txBody>
      </p:sp>
      <p:pic>
        <p:nvPicPr>
          <p:cNvPr id="7" name="Content Placeholder 6" descr="Final slide. AETC NCRC logo and information where to find infographinc references and more training resources " title="infographic image slide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" y="636771"/>
            <a:ext cx="8858496" cy="35252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4BC84A-8F60-48F9-95C7-EA8D4915E9E2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4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598796-549A-4985-99DB-BD6AA8FB70DB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9E64E53-592A-4146-887F-404FBA5EA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5" y="456894"/>
            <a:ext cx="9116885" cy="5481568"/>
          </a:xfrm>
        </p:spPr>
      </p:pic>
    </p:spTree>
    <p:extLst>
      <p:ext uri="{BB962C8B-B14F-4D97-AF65-F5344CB8AC3E}">
        <p14:creationId xmlns:p14="http://schemas.microsoft.com/office/powerpoint/2010/main" val="304157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91803" y="1117120"/>
            <a:ext cx="7171361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BB9D50-8A1F-4881-834B-DE68B8757994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116160-91BC-48FA-8ED6-704DBB34A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72" y="184741"/>
            <a:ext cx="9080428" cy="5817485"/>
          </a:xfrm>
        </p:spPr>
      </p:pic>
    </p:spTree>
    <p:extLst>
      <p:ext uri="{BB962C8B-B14F-4D97-AF65-F5344CB8AC3E}">
        <p14:creationId xmlns:p14="http://schemas.microsoft.com/office/powerpoint/2010/main" val="155784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92494" y="274639"/>
            <a:ext cx="6328881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735543-6C86-47A3-B986-EE2DE62E34A5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91F246-B08A-4994-B088-0731BB7C8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281" y="0"/>
            <a:ext cx="7186771" cy="6235182"/>
          </a:xfrm>
        </p:spPr>
      </p:pic>
    </p:spTree>
    <p:extLst>
      <p:ext uri="{BB962C8B-B14F-4D97-AF65-F5344CB8AC3E}">
        <p14:creationId xmlns:p14="http://schemas.microsoft.com/office/powerpoint/2010/main" val="229868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2" y="1779589"/>
            <a:ext cx="8315569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5</a:t>
            </a:r>
          </a:p>
        </p:txBody>
      </p:sp>
      <p:pic>
        <p:nvPicPr>
          <p:cNvPr id="3" name="Content Placeholder 2" descr="Less than 30% of HIV/HCV coinfected patients in  U.S. are &quot;considered eligible&quot; for HCV treatment&#10;Less than 10% actually receive treatment" title="infographic image slid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225448"/>
            <a:ext cx="8908979" cy="21695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6BA67A-CC55-4C10-A19C-2372955B0A8C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9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87703" y="274639"/>
            <a:ext cx="6010382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6</a:t>
            </a:r>
          </a:p>
        </p:txBody>
      </p:sp>
      <p:pic>
        <p:nvPicPr>
          <p:cNvPr id="3" name="Content Placeholder 2" descr="Patient barriers: comorbiditites, social determinants of health and patient readiness" title="infographic image slid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8" y="87497"/>
            <a:ext cx="7066295" cy="60362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D1D65-9266-4973-A4EE-806C532D5D2D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9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02769" y="274639"/>
            <a:ext cx="7170002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C4856F-B175-4FE4-9B9A-1FC7EAAF6423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A866EC-C5C6-4BC1-B349-61A1B343D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286" y="89703"/>
            <a:ext cx="7815917" cy="6118521"/>
          </a:xfrm>
        </p:spPr>
      </p:pic>
    </p:spTree>
    <p:extLst>
      <p:ext uri="{BB962C8B-B14F-4D97-AF65-F5344CB8AC3E}">
        <p14:creationId xmlns:p14="http://schemas.microsoft.com/office/powerpoint/2010/main" val="29995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03461" y="274639"/>
            <a:ext cx="5540339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8</a:t>
            </a:r>
          </a:p>
        </p:txBody>
      </p:sp>
      <p:pic>
        <p:nvPicPr>
          <p:cNvPr id="7" name="Content Placeholder 6" descr="What providers should know: HCV treatment guidance from the DHHS Panel on Antiretroviral Guidelines for Adult and Adolescents-Guidelines for the use of ARVs in HIV-1 infected adults and adolescents " title="infograhic image slid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75" y="0"/>
            <a:ext cx="6951601" cy="61573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85FC6E-A386-4A2C-B3B3-248385037A92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slide 9</a:t>
            </a:r>
          </a:p>
        </p:txBody>
      </p:sp>
      <p:pic>
        <p:nvPicPr>
          <p:cNvPr id="3" name="Content Placeholder 2" descr="6 additional considerations to help health professionals to navigate some of the HCV treatment challenges" title="infographic image slide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85801"/>
            <a:ext cx="8892788" cy="44765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0D89FC-FE82-45F8-870D-FE475D5D2C51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89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CRC-Template-4x3">
  <a:themeElements>
    <a:clrScheme name="Custom 8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NCRC-Template-4x3</Template>
  <TotalTime>533</TotalTime>
  <Words>112</Words>
  <Application>Microsoft Office PowerPoint</Application>
  <PresentationFormat>On-screen Show (4:3)</PresentationFormat>
  <Paragraphs>47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ITC Avant Garde Std Bk</vt:lpstr>
      <vt:lpstr>ITC Avant Garde Std Md</vt:lpstr>
      <vt:lpstr>Wingdings</vt:lpstr>
      <vt:lpstr>NCRC-Template-4x3</vt:lpstr>
      <vt:lpstr>Infographic intro slide 1</vt:lpstr>
      <vt:lpstr>Infographic slide 2</vt:lpstr>
      <vt:lpstr>Infographic slide 3</vt:lpstr>
      <vt:lpstr>Infographic slide 4</vt:lpstr>
      <vt:lpstr>Infographic slide 5</vt:lpstr>
      <vt:lpstr>Infographic slide 6</vt:lpstr>
      <vt:lpstr>Infographic slide 7</vt:lpstr>
      <vt:lpstr>Infographic slide 8</vt:lpstr>
      <vt:lpstr>Infographic slide 9</vt:lpstr>
      <vt:lpstr>Infographic slide 10</vt:lpstr>
    </vt:vector>
  </TitlesOfParts>
  <Company>UMDNJ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UMDNJ</dc:creator>
  <cp:lastModifiedBy>Collins, Judith</cp:lastModifiedBy>
  <cp:revision>32</cp:revision>
  <dcterms:created xsi:type="dcterms:W3CDTF">2016-05-13T13:38:31Z</dcterms:created>
  <dcterms:modified xsi:type="dcterms:W3CDTF">2020-01-06T21:11:35Z</dcterms:modified>
</cp:coreProperties>
</file>