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9"/>
  </p:notesMasterIdLst>
  <p:handoutMasterIdLst>
    <p:handoutMasterId r:id="rId50"/>
  </p:handoutMasterIdLst>
  <p:sldIdLst>
    <p:sldId id="256" r:id="rId5"/>
    <p:sldId id="258" r:id="rId6"/>
    <p:sldId id="475" r:id="rId7"/>
    <p:sldId id="260" r:id="rId8"/>
    <p:sldId id="354" r:id="rId9"/>
    <p:sldId id="355" r:id="rId10"/>
    <p:sldId id="356" r:id="rId11"/>
    <p:sldId id="358" r:id="rId12"/>
    <p:sldId id="271" r:id="rId13"/>
    <p:sldId id="274" r:id="rId14"/>
    <p:sldId id="275" r:id="rId15"/>
    <p:sldId id="276" r:id="rId16"/>
    <p:sldId id="368" r:id="rId17"/>
    <p:sldId id="369" r:id="rId18"/>
    <p:sldId id="370" r:id="rId19"/>
    <p:sldId id="374" r:id="rId20"/>
    <p:sldId id="375" r:id="rId21"/>
    <p:sldId id="365" r:id="rId22"/>
    <p:sldId id="378" r:id="rId23"/>
    <p:sldId id="474" r:id="rId24"/>
    <p:sldId id="279" r:id="rId25"/>
    <p:sldId id="280" r:id="rId26"/>
    <p:sldId id="264" r:id="rId27"/>
    <p:sldId id="263" r:id="rId28"/>
    <p:sldId id="267" r:id="rId29"/>
    <p:sldId id="281" r:id="rId30"/>
    <p:sldId id="268" r:id="rId31"/>
    <p:sldId id="292" r:id="rId32"/>
    <p:sldId id="270" r:id="rId33"/>
    <p:sldId id="293" r:id="rId34"/>
    <p:sldId id="291" r:id="rId35"/>
    <p:sldId id="303" r:id="rId36"/>
    <p:sldId id="340" r:id="rId37"/>
    <p:sldId id="298" r:id="rId38"/>
    <p:sldId id="307" r:id="rId39"/>
    <p:sldId id="335" r:id="rId40"/>
    <p:sldId id="343" r:id="rId41"/>
    <p:sldId id="312" r:id="rId42"/>
    <p:sldId id="315" r:id="rId43"/>
    <p:sldId id="316" r:id="rId44"/>
    <p:sldId id="319" r:id="rId45"/>
    <p:sldId id="360" r:id="rId46"/>
    <p:sldId id="473" r:id="rId47"/>
    <p:sldId id="334" r:id="rId48"/>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 id="2" name="Administrator" initials="A" lastIdx="14" clrIdx="1">
    <p:extLst/>
  </p:cmAuthor>
  <p:cmAuthor id="3" name="Beal, Jeff A" initials="BJA [2]" lastIdx="33" clrIdx="2">
    <p:extLst/>
  </p:cmAuthor>
  <p:cmAuthor id="4" name="Beal, Jeff A" initials="BJA" lastIdx="18" clrIdx="3">
    <p:extLst/>
  </p:cmAuthor>
  <p:cmAuthor id="5" name="Judy Collins"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15" autoAdjust="0"/>
  </p:normalViewPr>
  <p:slideViewPr>
    <p:cSldViewPr snapToGrid="0" snapToObjects="1">
      <p:cViewPr>
        <p:scale>
          <a:sx n="100" d="100"/>
          <a:sy n="100" d="100"/>
        </p:scale>
        <p:origin x="-1208" y="-80"/>
      </p:cViewPr>
      <p:guideLst>
        <p:guide orient="horz" pos="2160"/>
        <p:guide pos="38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Scenario 1</c:v>
                </c:pt>
              </c:strCache>
            </c:strRef>
          </c:tx>
          <c:spPr>
            <a:solidFill>
              <a:srgbClr val="00A1B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Black" panose="020B0A0402010202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Scenario 1</c:v>
                </c:pt>
                <c:pt idx="1">
                  <c:v>Scenario 2</c:v>
                </c:pt>
                <c:pt idx="2">
                  <c:v>Scenario 3</c:v>
                </c:pt>
                <c:pt idx="3">
                  <c:v>Scenario 4</c:v>
                </c:pt>
              </c:strCache>
            </c:strRef>
          </c:cat>
          <c:val>
            <c:numRef>
              <c:f>Sheet1!$B$2:$B$5</c:f>
              <c:numCache>
                <c:formatCode>#,##0</c:formatCode>
                <c:ptCount val="4"/>
                <c:pt idx="0">
                  <c:v>265330.0</c:v>
                </c:pt>
                <c:pt idx="1">
                  <c:v>217109.0</c:v>
                </c:pt>
                <c:pt idx="2">
                  <c:v>144434.0</c:v>
                </c:pt>
                <c:pt idx="3">
                  <c:v>80270.0</c:v>
                </c:pt>
              </c:numCache>
            </c:numRef>
          </c:val>
          <c:extLst xmlns:c16r2="http://schemas.microsoft.com/office/drawing/2015/06/chart">
            <c:ext xmlns:c16="http://schemas.microsoft.com/office/drawing/2014/chart" uri="{C3380CC4-5D6E-409C-BE32-E72D297353CC}">
              <c16:uniqueId val="{00000000-751C-400F-BFCB-80AD15A147B9}"/>
            </c:ext>
          </c:extLst>
        </c:ser>
        <c:ser>
          <c:idx val="1"/>
          <c:order val="1"/>
          <c:tx>
            <c:strRef>
              <c:f>Sheet1!$C$1</c:f>
              <c:strCache>
                <c:ptCount val="1"/>
                <c:pt idx="0">
                  <c:v>Scenario 2</c:v>
                </c:pt>
              </c:strCache>
            </c:strRef>
          </c:tx>
          <c:spPr>
            <a:solidFill>
              <a:srgbClr val="C0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Scenario 1</c:v>
                </c:pt>
                <c:pt idx="1">
                  <c:v>Scenario 2</c:v>
                </c:pt>
                <c:pt idx="2">
                  <c:v>Scenario 3</c:v>
                </c:pt>
                <c:pt idx="3">
                  <c:v>Scenario 4</c:v>
                </c:pt>
              </c:strCache>
            </c:strRef>
          </c:cat>
          <c:val>
            <c:numRef>
              <c:f>Sheet1!$C$2:$C$5</c:f>
              <c:numCache>
                <c:formatCode>General</c:formatCode>
                <c:ptCount val="4"/>
                <c:pt idx="2" formatCode="#,##0">
                  <c:v>88908.0</c:v>
                </c:pt>
                <c:pt idx="3" formatCode="#,##0">
                  <c:v>168132.0</c:v>
                </c:pt>
              </c:numCache>
            </c:numRef>
          </c:val>
          <c:extLst xmlns:c16r2="http://schemas.microsoft.com/office/drawing/2015/06/chart">
            <c:ext xmlns:c16="http://schemas.microsoft.com/office/drawing/2014/chart" uri="{C3380CC4-5D6E-409C-BE32-E72D297353CC}">
              <c16:uniqueId val="{00000001-751C-400F-BFCB-80AD15A147B9}"/>
            </c:ext>
          </c:extLst>
        </c:ser>
        <c:ser>
          <c:idx val="2"/>
          <c:order val="2"/>
          <c:tx>
            <c:strRef>
              <c:f>Sheet1!$D$1</c:f>
              <c:strCache>
                <c:ptCount val="1"/>
                <c:pt idx="0">
                  <c:v>Scenario 3</c:v>
                </c:pt>
              </c:strCache>
            </c:strRef>
          </c:tx>
          <c:spPr>
            <a:solidFill>
              <a:srgbClr val="ED7D3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Scenario 1</c:v>
                </c:pt>
                <c:pt idx="1">
                  <c:v>Scenario 2</c:v>
                </c:pt>
                <c:pt idx="2">
                  <c:v>Scenario 3</c:v>
                </c:pt>
                <c:pt idx="3">
                  <c:v>Scenario 4</c:v>
                </c:pt>
              </c:strCache>
            </c:strRef>
          </c:cat>
          <c:val>
            <c:numRef>
              <c:f>Sheet1!$D$2:$D$5</c:f>
              <c:numCache>
                <c:formatCode>#,##0</c:formatCode>
                <c:ptCount val="4"/>
                <c:pt idx="1">
                  <c:v>48221.0</c:v>
                </c:pt>
                <c:pt idx="2">
                  <c:v>31988.0</c:v>
                </c:pt>
                <c:pt idx="3">
                  <c:v>16928.0</c:v>
                </c:pt>
              </c:numCache>
            </c:numRef>
          </c:val>
          <c:extLst xmlns:c16r2="http://schemas.microsoft.com/office/drawing/2015/06/chart">
            <c:ext xmlns:c16="http://schemas.microsoft.com/office/drawing/2014/chart" uri="{C3380CC4-5D6E-409C-BE32-E72D297353CC}">
              <c16:uniqueId val="{00000002-751C-400F-BFCB-80AD15A147B9}"/>
            </c:ext>
          </c:extLst>
        </c:ser>
        <c:dLbls>
          <c:dLblPos val="ctr"/>
          <c:showLegendKey val="0"/>
          <c:showVal val="1"/>
          <c:showCatName val="0"/>
          <c:showSerName val="0"/>
          <c:showPercent val="0"/>
          <c:showBubbleSize val="0"/>
        </c:dLbls>
        <c:gapWidth val="150"/>
        <c:overlap val="100"/>
        <c:axId val="2114726392"/>
        <c:axId val="2114729976"/>
      </c:barChart>
      <c:catAx>
        <c:axId val="2114726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14729976"/>
        <c:crosses val="autoZero"/>
        <c:auto val="1"/>
        <c:lblAlgn val="ctr"/>
        <c:lblOffset val="100"/>
        <c:noMultiLvlLbl val="0"/>
      </c:catAx>
      <c:valAx>
        <c:axId val="211472997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Rounded MT Bold" panose="020F0704030504030204" pitchFamily="34" charset="0"/>
                <a:ea typeface="+mn-ea"/>
                <a:cs typeface="+mn-cs"/>
              </a:defRPr>
            </a:pPr>
            <a:endParaRPr lang="en-US"/>
          </a:p>
        </c:txPr>
        <c:crossAx val="211472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10/15/20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dirty="0"/>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10/15/20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dirty="0"/>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s://www.cdc.gov/hiv/pdf/programresources/cdc-hiv-npep-guidelines.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john.begert@walgreens.com" TargetMode="External"/><Relationship Id="rId4" Type="http://schemas.openxmlformats.org/officeDocument/2006/relationships/hyperlink" Target="mailto:rona.saunders@walgreens.com" TargetMode="External"/><Relationship Id="rId5" Type="http://schemas.openxmlformats.org/officeDocument/2006/relationships/hyperlink" Target="mailto:nancy.tishler@walgreens.com" TargetMode="External"/><Relationship Id="rId6" Type="http://schemas.openxmlformats.org/officeDocument/2006/relationships/hyperlink" Target="mailto:david.hayes@walgreens.com" TargetMode="External"/><Relationship Id="rId7" Type="http://schemas.openxmlformats.org/officeDocument/2006/relationships/hyperlink" Target="mailto:george.kress@walgreens.com"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a:t>
            </a:fld>
            <a:endParaRPr lang="en-US" dirty="0"/>
          </a:p>
        </p:txBody>
      </p:sp>
    </p:spTree>
    <p:extLst>
      <p:ext uri="{BB962C8B-B14F-4D97-AF65-F5344CB8AC3E}">
        <p14:creationId xmlns:p14="http://schemas.microsoft.com/office/powerpoint/2010/main" val="314445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clinical benefit to screening for STI every THREE months</a:t>
            </a:r>
          </a:p>
        </p:txBody>
      </p:sp>
      <p:sp>
        <p:nvSpPr>
          <p:cNvPr id="4" name="Slide Number Placeholder 3"/>
          <p:cNvSpPr>
            <a:spLocks noGrp="1"/>
          </p:cNvSpPr>
          <p:nvPr>
            <p:ph type="sldNum" sz="quarter" idx="5"/>
          </p:nvPr>
        </p:nvSpPr>
        <p:spPr/>
        <p:txBody>
          <a:bodyPr/>
          <a:lstStyle/>
          <a:p>
            <a:pPr>
              <a:defRPr/>
            </a:pPr>
            <a:fld id="{CDB5B8DA-C272-4067-A65A-295CFF1C312B}" type="slidenum">
              <a:rPr lang="en-US" smtClean="0"/>
              <a:pPr>
                <a:defRPr/>
              </a:pPr>
              <a:t>28</a:t>
            </a:fld>
            <a:endParaRPr lang="en-US"/>
          </a:p>
        </p:txBody>
      </p:sp>
    </p:spTree>
    <p:extLst>
      <p:ext uri="{BB962C8B-B14F-4D97-AF65-F5344CB8AC3E}">
        <p14:creationId xmlns:p14="http://schemas.microsoft.com/office/powerpoint/2010/main" val="354617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Substantial risk include: </a:t>
            </a:r>
          </a:p>
          <a:p>
            <a:pPr marL="628650" lvl="1" indent="-171450">
              <a:buFont typeface="Arial" panose="020B0604020202020204" pitchFamily="34" charset="0"/>
              <a:buChar char="•"/>
            </a:pPr>
            <a:r>
              <a:rPr lang="en-US" b="0" dirty="0"/>
              <a:t>Exposure of vagina, rectum, eye, mouth, or other mucous membranes, nonintact skin; with blood, semen, vaginal secretions, breast milk, or b</a:t>
            </a:r>
            <a:r>
              <a:rPr lang="en-US" dirty="0"/>
              <a:t>ody fluids that are visibly contaminated with blood.</a:t>
            </a:r>
          </a:p>
        </p:txBody>
      </p:sp>
      <p:sp>
        <p:nvSpPr>
          <p:cNvPr id="4" name="Slide Number Placeholder 3"/>
          <p:cNvSpPr>
            <a:spLocks noGrp="1"/>
          </p:cNvSpPr>
          <p:nvPr>
            <p:ph type="sldNum" sz="quarter" idx="5"/>
          </p:nvPr>
        </p:nvSpPr>
        <p:spPr/>
        <p:txBody>
          <a:bodyPr/>
          <a:lstStyle/>
          <a:p>
            <a:pPr>
              <a:defRPr/>
            </a:pPr>
            <a:fld id="{CDB5B8DA-C272-4067-A65A-295CFF1C312B}" type="slidenum">
              <a:rPr lang="en-US" smtClean="0"/>
              <a:pPr>
                <a:defRPr/>
              </a:pPr>
              <a:t>36</a:t>
            </a:fld>
            <a:endParaRPr lang="en-US"/>
          </a:p>
        </p:txBody>
      </p:sp>
    </p:spTree>
    <p:extLst>
      <p:ext uri="{BB962C8B-B14F-4D97-AF65-F5344CB8AC3E}">
        <p14:creationId xmlns:p14="http://schemas.microsoft.com/office/powerpoint/2010/main" val="184818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Page 30 of </a:t>
            </a:r>
            <a:r>
              <a:rPr lang="en-US" sz="1200" u="sng" dirty="0">
                <a:hlinkClick r:id="rId3"/>
              </a:rPr>
              <a:t>https://www.cdc.gov/hiv/pdf/programresources/cdc-hiv-npep-guidelines.pdf</a:t>
            </a:r>
            <a:endParaRPr lang="en-US" sz="1200" dirty="0">
              <a:solidFill>
                <a:prstClr val="black"/>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CDB5B8DA-C272-4067-A65A-295CFF1C312B}" type="slidenum">
              <a:rPr lang="en-US" smtClean="0"/>
              <a:pPr>
                <a:defRPr/>
              </a:pPr>
              <a:t>37</a:t>
            </a:fld>
            <a:endParaRPr lang="en-US"/>
          </a:p>
        </p:txBody>
      </p:sp>
    </p:spTree>
    <p:extLst>
      <p:ext uri="{BB962C8B-B14F-4D97-AF65-F5344CB8AC3E}">
        <p14:creationId xmlns:p14="http://schemas.microsoft.com/office/powerpoint/2010/main" val="18721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marL="171450" indent="-171450">
              <a:buFont typeface="Arial" panose="020B0604020202020204" pitchFamily="34" charset="0"/>
              <a:buChar char="•"/>
            </a:pPr>
            <a:r>
              <a:rPr lang="en-US" dirty="0"/>
              <a:t>Pregnancy is not a contraindication for </a:t>
            </a:r>
            <a:r>
              <a:rPr lang="en-US" dirty="0" err="1"/>
              <a:t>nPEP</a:t>
            </a:r>
            <a:endParaRPr lang="en-US" dirty="0"/>
          </a:p>
          <a:p>
            <a:pPr marL="171450" indent="-171450">
              <a:buFont typeface="Arial" panose="020B0604020202020204" pitchFamily="34" charset="0"/>
              <a:buChar char="•"/>
            </a:pPr>
            <a:r>
              <a:rPr lang="en-US" dirty="0"/>
              <a:t>A rapid HIV test should be done at baseline if available</a:t>
            </a:r>
          </a:p>
          <a:p>
            <a:pPr marL="171450" indent="-171450">
              <a:buFont typeface="Arial" panose="020B0604020202020204" pitchFamily="34" charset="0"/>
              <a:buChar char="•"/>
            </a:pPr>
            <a:r>
              <a:rPr lang="en-US" dirty="0"/>
              <a:t>A urine NAAT for GC/CT should be collect as well as a swab from all sites that have been expose during sex such as Vagina, oral, and or anus.</a:t>
            </a:r>
          </a:p>
          <a:p>
            <a:pPr marL="171450" indent="-171450">
              <a:buFont typeface="Arial" panose="020B0604020202020204" pitchFamily="34" charset="0"/>
              <a:buChar char="•"/>
            </a:pPr>
            <a:r>
              <a:rPr lang="en-US" dirty="0"/>
              <a:t>Hep B serology, including: Hep B surface antigen, Hep B surface antibody, Hep B core antibody </a:t>
            </a:r>
          </a:p>
          <a:p>
            <a:pPr marL="171450" indent="-171450">
              <a:buFont typeface="Arial" panose="020B0604020202020204" pitchFamily="34" charset="0"/>
              <a:buChar char="•"/>
            </a:pPr>
            <a:r>
              <a:rPr lang="en-US" dirty="0"/>
              <a:t>HIV testing at 24 weeks is only needed if the exposed person acquired Hep C during the original exposure; Delayed HIV seroconversion has been seen in persons who simultaneously acquire HIV and Hep C infection</a:t>
            </a:r>
          </a:p>
        </p:txBody>
      </p:sp>
      <p:sp>
        <p:nvSpPr>
          <p:cNvPr id="4" name="Slide Number Placeholder 3"/>
          <p:cNvSpPr>
            <a:spLocks noGrp="1"/>
          </p:cNvSpPr>
          <p:nvPr>
            <p:ph type="sldNum" sz="quarter" idx="5"/>
          </p:nvPr>
        </p:nvSpPr>
        <p:spPr/>
        <p:txBody>
          <a:bodyPr/>
          <a:lstStyle/>
          <a:p>
            <a:pPr>
              <a:defRPr/>
            </a:pPr>
            <a:fld id="{CDB5B8DA-C272-4067-A65A-295CFF1C312B}" type="slidenum">
              <a:rPr lang="en-US" smtClean="0"/>
              <a:pPr>
                <a:defRPr/>
              </a:pPr>
              <a:t>38</a:t>
            </a:fld>
            <a:endParaRPr lang="en-US"/>
          </a:p>
        </p:txBody>
      </p:sp>
    </p:spTree>
    <p:extLst>
      <p:ext uri="{BB962C8B-B14F-4D97-AF65-F5344CB8AC3E}">
        <p14:creationId xmlns:p14="http://schemas.microsoft.com/office/powerpoint/2010/main" val="224100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Florida providers, you can contact the Walgreens Specialty</a:t>
            </a:r>
            <a:r>
              <a:rPr lang="en-US" baseline="0" dirty="0"/>
              <a:t> pharmacy supervisor in your area.  They will consider starting a specialty nPEP and PrEP service in your area.  Then any provider can submit prescriptions for PrEP or for nPEP and they will fill and complete and follow-up the patient assistance program requirements.  Pts will not have to wait on their drug. They will get it on arrival.</a:t>
            </a:r>
          </a:p>
          <a:p>
            <a:endParaRPr lang="en-US" baseline="0" dirty="0"/>
          </a:p>
          <a:p>
            <a:pPr rtl="0" fontAlgn="base"/>
            <a:r>
              <a:rPr lang="en-US" sz="1200" b="0" i="0" kern="1200" dirty="0">
                <a:solidFill>
                  <a:schemeClr val="tx1"/>
                </a:solidFill>
                <a:effectLst/>
                <a:latin typeface="+mn-lt"/>
                <a:ea typeface="+mn-ea"/>
                <a:cs typeface="+mn-cs"/>
              </a:rPr>
              <a:t>John Begert        </a:t>
            </a:r>
            <a:r>
              <a:rPr lang="en-US" sz="1200" b="0" i="0" kern="1200" dirty="0">
                <a:solidFill>
                  <a:schemeClr val="tx1"/>
                </a:solidFill>
                <a:effectLst/>
                <a:latin typeface="+mn-lt"/>
                <a:ea typeface="+mn-ea"/>
                <a:cs typeface="+mn-cs"/>
                <a:hlinkClick r:id="rId3"/>
              </a:rPr>
              <a:t>john.begert@walgreens.com</a:t>
            </a:r>
            <a:r>
              <a:rPr lang="en-US" sz="1200" b="0" i="0" kern="1200" dirty="0">
                <a:solidFill>
                  <a:schemeClr val="tx1"/>
                </a:solidFill>
                <a:effectLst/>
                <a:latin typeface="+mn-lt"/>
                <a:ea typeface="+mn-ea"/>
                <a:cs typeface="+mn-cs"/>
              </a:rPr>
              <a:t>       954-706-6657     FLL/Daytona/</a:t>
            </a:r>
            <a:r>
              <a:rPr lang="en-US" sz="1200" b="0" i="0" kern="1200" dirty="0" err="1">
                <a:solidFill>
                  <a:schemeClr val="tx1"/>
                </a:solidFill>
                <a:effectLst/>
                <a:latin typeface="+mn-lt"/>
                <a:ea typeface="+mn-ea"/>
                <a:cs typeface="+mn-cs"/>
              </a:rPr>
              <a:t>FtMyers</a:t>
            </a:r>
            <a:r>
              <a:rPr lang="en-US" sz="1200" b="0" i="0" kern="1200" dirty="0">
                <a:solidFill>
                  <a:schemeClr val="tx1"/>
                </a:solidFill>
                <a:effectLst/>
                <a:latin typeface="+mn-lt"/>
                <a:ea typeface="+mn-ea"/>
                <a:cs typeface="+mn-cs"/>
              </a:rPr>
              <a:t> </a:t>
            </a:r>
            <a:endParaRPr lang="en-US" b="0" i="0" dirty="0">
              <a:effectLst/>
            </a:endParaRPr>
          </a:p>
          <a:p>
            <a:pPr rtl="0" fontAlgn="base"/>
            <a:r>
              <a:rPr lang="en-US" sz="1200" b="0" i="0" kern="1200" dirty="0">
                <a:solidFill>
                  <a:schemeClr val="tx1"/>
                </a:solidFill>
                <a:effectLst/>
                <a:latin typeface="+mn-lt"/>
                <a:ea typeface="+mn-ea"/>
                <a:cs typeface="+mn-cs"/>
              </a:rPr>
              <a:t>Rona Saunders   </a:t>
            </a:r>
            <a:r>
              <a:rPr lang="en-US" sz="1200" b="0" i="0" kern="1200" dirty="0">
                <a:solidFill>
                  <a:schemeClr val="tx1"/>
                </a:solidFill>
                <a:effectLst/>
                <a:latin typeface="+mn-lt"/>
                <a:ea typeface="+mn-ea"/>
                <a:cs typeface="+mn-cs"/>
                <a:hlinkClick r:id="rId4"/>
              </a:rPr>
              <a:t>rona.saunders@walgreens.com</a:t>
            </a:r>
            <a:r>
              <a:rPr lang="en-US" sz="1200" b="0" i="0" kern="1200" dirty="0">
                <a:solidFill>
                  <a:schemeClr val="tx1"/>
                </a:solidFill>
                <a:effectLst/>
                <a:latin typeface="+mn-lt"/>
                <a:ea typeface="+mn-ea"/>
                <a:cs typeface="+mn-cs"/>
              </a:rPr>
              <a:t>  786-510-3229     South Florida </a:t>
            </a:r>
            <a:endParaRPr lang="en-US" b="0" i="0" dirty="0">
              <a:effectLst/>
            </a:endParaRPr>
          </a:p>
          <a:p>
            <a:pPr rtl="0" fontAlgn="base"/>
            <a:r>
              <a:rPr lang="en-US" sz="1200" b="0" i="0" kern="1200" dirty="0">
                <a:solidFill>
                  <a:schemeClr val="tx1"/>
                </a:solidFill>
                <a:effectLst/>
                <a:latin typeface="+mn-lt"/>
                <a:ea typeface="+mn-ea"/>
                <a:cs typeface="+mn-cs"/>
              </a:rPr>
              <a:t>Nancy </a:t>
            </a:r>
            <a:r>
              <a:rPr lang="en-US" sz="1200" b="0" i="0" kern="1200" dirty="0" err="1">
                <a:solidFill>
                  <a:schemeClr val="tx1"/>
                </a:solidFill>
                <a:effectLst/>
                <a:latin typeface="+mn-lt"/>
                <a:ea typeface="+mn-ea"/>
                <a:cs typeface="+mn-cs"/>
              </a:rPr>
              <a:t>Tishler</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nancy.tishler@walgreens.com</a:t>
            </a:r>
            <a:r>
              <a:rPr lang="en-US" sz="1200" b="0" i="0" kern="1200" dirty="0">
                <a:solidFill>
                  <a:schemeClr val="tx1"/>
                </a:solidFill>
                <a:effectLst/>
                <a:latin typeface="+mn-lt"/>
                <a:ea typeface="+mn-ea"/>
                <a:cs typeface="+mn-cs"/>
              </a:rPr>
              <a:t>     727-776-7988     Tampa Bay/Orlando </a:t>
            </a:r>
            <a:endParaRPr lang="en-US" b="0" i="0" dirty="0">
              <a:effectLst/>
            </a:endParaRPr>
          </a:p>
          <a:p>
            <a:pPr rtl="0" fontAlgn="base"/>
            <a:r>
              <a:rPr lang="en-US" sz="1200" b="0" i="0" kern="1200" dirty="0">
                <a:solidFill>
                  <a:schemeClr val="tx1"/>
                </a:solidFill>
                <a:effectLst/>
                <a:latin typeface="+mn-lt"/>
                <a:ea typeface="+mn-ea"/>
                <a:cs typeface="+mn-cs"/>
              </a:rPr>
              <a:t>David Hayes        </a:t>
            </a:r>
            <a:r>
              <a:rPr lang="en-US" sz="1200" b="0" i="0" kern="1200" dirty="0">
                <a:solidFill>
                  <a:schemeClr val="tx1"/>
                </a:solidFill>
                <a:effectLst/>
                <a:latin typeface="+mn-lt"/>
                <a:ea typeface="+mn-ea"/>
                <a:cs typeface="+mn-cs"/>
                <a:hlinkClick r:id="rId6"/>
              </a:rPr>
              <a:t>david.hayes@walgreens.com</a:t>
            </a:r>
            <a:r>
              <a:rPr lang="en-US" sz="1200" b="0" i="0" kern="1200" dirty="0">
                <a:solidFill>
                  <a:schemeClr val="tx1"/>
                </a:solidFill>
                <a:effectLst/>
                <a:latin typeface="+mn-lt"/>
                <a:ea typeface="+mn-ea"/>
                <a:cs typeface="+mn-cs"/>
              </a:rPr>
              <a:t>       904-295-4695     North Florida </a:t>
            </a:r>
            <a:endParaRPr lang="en-US" b="0" i="0" dirty="0">
              <a:effectLst/>
            </a:endParaRPr>
          </a:p>
          <a:p>
            <a:pPr rtl="0" fontAlgn="base"/>
            <a:r>
              <a:rPr lang="en-US" sz="1200" b="0" i="0" kern="1200" dirty="0">
                <a:solidFill>
                  <a:schemeClr val="tx1"/>
                </a:solidFill>
                <a:effectLst/>
                <a:latin typeface="+mn-lt"/>
                <a:ea typeface="+mn-ea"/>
                <a:cs typeface="+mn-cs"/>
              </a:rPr>
              <a:t>George Kress      </a:t>
            </a:r>
            <a:r>
              <a:rPr lang="en-US" sz="1200" b="0" i="0" kern="1200" dirty="0">
                <a:solidFill>
                  <a:schemeClr val="tx1"/>
                </a:solidFill>
                <a:effectLst/>
                <a:latin typeface="+mn-lt"/>
                <a:ea typeface="+mn-ea"/>
                <a:cs typeface="+mn-cs"/>
                <a:hlinkClick r:id="rId7"/>
              </a:rPr>
              <a:t>george.kress@walgreens.com</a:t>
            </a:r>
            <a:r>
              <a:rPr lang="en-US" sz="1200" b="0" i="0" kern="1200" dirty="0">
                <a:solidFill>
                  <a:schemeClr val="tx1"/>
                </a:solidFill>
                <a:effectLst/>
                <a:latin typeface="+mn-lt"/>
                <a:ea typeface="+mn-ea"/>
                <a:cs typeface="+mn-cs"/>
              </a:rPr>
              <a:t>     954-540-9323     HIV Pharmacist Lead State of Florida</a:t>
            </a:r>
            <a:endParaRPr lang="en-US" b="0" i="0" dirty="0">
              <a:effectLst/>
            </a:endParaRPr>
          </a:p>
          <a:p>
            <a:endParaRPr lang="en-US" dirty="0"/>
          </a:p>
        </p:txBody>
      </p:sp>
      <p:sp>
        <p:nvSpPr>
          <p:cNvPr id="4" name="Slide Number Placeholder 3"/>
          <p:cNvSpPr>
            <a:spLocks noGrp="1"/>
          </p:cNvSpPr>
          <p:nvPr>
            <p:ph type="sldNum" sz="quarter" idx="10"/>
          </p:nvPr>
        </p:nvSpPr>
        <p:spPr/>
        <p:txBody>
          <a:bodyPr/>
          <a:lstStyle/>
          <a:p>
            <a:pPr>
              <a:defRPr/>
            </a:pPr>
            <a:fld id="{CDB5B8DA-C272-4067-A65A-295CFF1C312B}" type="slidenum">
              <a:rPr lang="en-US" smtClean="0"/>
              <a:pPr>
                <a:defRPr/>
              </a:pPr>
              <a:t>39</a:t>
            </a:fld>
            <a:endParaRPr lang="en-US"/>
          </a:p>
        </p:txBody>
      </p:sp>
    </p:spTree>
    <p:extLst>
      <p:ext uri="{BB962C8B-B14F-4D97-AF65-F5344CB8AC3E}">
        <p14:creationId xmlns:p14="http://schemas.microsoft.com/office/powerpoint/2010/main" val="22710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that</a:t>
            </a:r>
            <a:r>
              <a:rPr lang="en-US" baseline="0" dirty="0"/>
              <a:t> the patient needs to achieve and maintain viral suppression VL &lt;200</a:t>
            </a:r>
          </a:p>
          <a:p>
            <a:r>
              <a:rPr lang="en-US" baseline="0" dirty="0"/>
              <a:t>Time to viral suppression, most people will achieve an undetectable VL  within 6 months of starting ART</a:t>
            </a:r>
          </a:p>
          <a:p>
            <a:r>
              <a:rPr lang="en-US" baseline="0" dirty="0"/>
              <a:t>-need to have regular VL testing</a:t>
            </a:r>
          </a:p>
          <a:p>
            <a:r>
              <a:rPr lang="en-US" baseline="0" dirty="0"/>
              <a:t>Adherence is very important and the good adherence is the best way to maintain an undetectable viral load</a:t>
            </a:r>
            <a:endParaRPr lang="en-US" dirty="0"/>
          </a:p>
          <a:p>
            <a:r>
              <a:rPr lang="en-US" dirty="0">
                <a:effectLst/>
              </a:rPr>
              <a:t>Don’t stop meds because VL will risk quickly</a:t>
            </a:r>
          </a:p>
          <a:p>
            <a:endParaRPr lang="en-US" dirty="0">
              <a:effectLst/>
            </a:endParaRPr>
          </a:p>
          <a:p>
            <a:endParaRPr lang="en-US" dirty="0">
              <a:effectLst/>
            </a:endParaRPr>
          </a:p>
          <a:p>
            <a:r>
              <a:rPr lang="en-US" dirty="0">
                <a:effectLst/>
              </a:rPr>
              <a:t>The most important study is the PARTNER study published in 2016. This is an international study.</a:t>
            </a:r>
            <a:endParaRPr lang="en-US" dirty="0"/>
          </a:p>
        </p:txBody>
      </p:sp>
      <p:sp>
        <p:nvSpPr>
          <p:cNvPr id="4" name="Slide Number Placeholder 3"/>
          <p:cNvSpPr>
            <a:spLocks noGrp="1"/>
          </p:cNvSpPr>
          <p:nvPr>
            <p:ph type="sldNum" sz="quarter" idx="10"/>
          </p:nvPr>
        </p:nvSpPr>
        <p:spPr/>
        <p:txBody>
          <a:bodyPr/>
          <a:lstStyle/>
          <a:p>
            <a:fld id="{DEB2511A-25DA-4CF1-BDF4-1CE586BBADA4}" type="slidenum">
              <a:rPr lang="en-US" smtClean="0"/>
              <a:t>43</a:t>
            </a:fld>
            <a:endParaRPr lang="en-US" dirty="0"/>
          </a:p>
        </p:txBody>
      </p:sp>
    </p:spTree>
    <p:extLst>
      <p:ext uri="{BB962C8B-B14F-4D97-AF65-F5344CB8AC3E}">
        <p14:creationId xmlns:p14="http://schemas.microsoft.com/office/powerpoint/2010/main" val="118883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treatment, HIV advances in stages.</a:t>
            </a:r>
            <a:r>
              <a:rPr lang="en-US" baseline="0" dirty="0"/>
              <a:t> The three stages of HIV infection are (1) acute infection (2) clinical latency and (3) AIDS</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8</a:t>
            </a:fld>
            <a:endParaRPr lang="en-US" dirty="0"/>
          </a:p>
        </p:txBody>
      </p:sp>
    </p:spTree>
    <p:extLst>
      <p:ext uri="{BB962C8B-B14F-4D97-AF65-F5344CB8AC3E}">
        <p14:creationId xmlns:p14="http://schemas.microsoft.com/office/powerpoint/2010/main" val="356371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DB5B8DA-C272-4067-A65A-295CFF1C312B}" type="slidenum">
              <a:rPr lang="en-US" smtClean="0"/>
              <a:pPr>
                <a:defRPr/>
              </a:pPr>
              <a:t>9</a:t>
            </a:fld>
            <a:endParaRPr lang="en-US"/>
          </a:p>
        </p:txBody>
      </p:sp>
    </p:spTree>
    <p:extLst>
      <p:ext uri="{BB962C8B-B14F-4D97-AF65-F5344CB8AC3E}">
        <p14:creationId xmlns:p14="http://schemas.microsoft.com/office/powerpoint/2010/main" val="77255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that</a:t>
            </a:r>
            <a:r>
              <a:rPr lang="en-US" baseline="0" dirty="0"/>
              <a:t> the patient needs to achieve and maintain viral suppression VL &lt;200</a:t>
            </a:r>
          </a:p>
          <a:p>
            <a:r>
              <a:rPr lang="en-US" baseline="0" dirty="0"/>
              <a:t>Time to viral suppression, most people will achieve an undetectable VL  within 6 months of starting ART</a:t>
            </a:r>
          </a:p>
          <a:p>
            <a:r>
              <a:rPr lang="en-US" baseline="0" dirty="0"/>
              <a:t>-need to have regular VL testing</a:t>
            </a:r>
          </a:p>
          <a:p>
            <a:r>
              <a:rPr lang="en-US" baseline="0" dirty="0"/>
              <a:t>Adherence is very important and the good adherence is the best way to maintain an undetectable viral load</a:t>
            </a:r>
            <a:endParaRPr lang="en-US" dirty="0"/>
          </a:p>
          <a:p>
            <a:r>
              <a:rPr lang="en-US" dirty="0">
                <a:effectLst/>
              </a:rPr>
              <a:t>Don’t stop meds because VL will risk quickly</a:t>
            </a:r>
          </a:p>
          <a:p>
            <a:endParaRPr lang="en-US" dirty="0">
              <a:effectLst/>
            </a:endParaRPr>
          </a:p>
          <a:p>
            <a:endParaRPr lang="en-US" dirty="0">
              <a:effectLst/>
            </a:endParaRPr>
          </a:p>
          <a:p>
            <a:r>
              <a:rPr lang="en-US" dirty="0">
                <a:effectLst/>
              </a:rPr>
              <a:t>The most important study is the PARTNER study published in 2016. This is an international study.</a:t>
            </a:r>
            <a:endParaRPr lang="en-US" dirty="0"/>
          </a:p>
        </p:txBody>
      </p:sp>
      <p:sp>
        <p:nvSpPr>
          <p:cNvPr id="4" name="Slide Number Placeholder 3"/>
          <p:cNvSpPr>
            <a:spLocks noGrp="1"/>
          </p:cNvSpPr>
          <p:nvPr>
            <p:ph type="sldNum" sz="quarter" idx="10"/>
          </p:nvPr>
        </p:nvSpPr>
        <p:spPr/>
        <p:txBody>
          <a:bodyPr/>
          <a:lstStyle/>
          <a:p>
            <a:fld id="{DEB2511A-25DA-4CF1-BDF4-1CE586BBADA4}" type="slidenum">
              <a:rPr lang="en-US" smtClean="0"/>
              <a:t>15</a:t>
            </a:fld>
            <a:endParaRPr lang="en-US" dirty="0"/>
          </a:p>
        </p:txBody>
      </p:sp>
    </p:spTree>
    <p:extLst>
      <p:ext uri="{BB962C8B-B14F-4D97-AF65-F5344CB8AC3E}">
        <p14:creationId xmlns:p14="http://schemas.microsoft.com/office/powerpoint/2010/main" val="27056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16</a:t>
            </a:fld>
            <a:endParaRPr lang="en-US" dirty="0"/>
          </a:p>
        </p:txBody>
      </p:sp>
    </p:spTree>
    <p:extLst>
      <p:ext uri="{BB962C8B-B14F-4D97-AF65-F5344CB8AC3E}">
        <p14:creationId xmlns:p14="http://schemas.microsoft.com/office/powerpoint/2010/main" val="236350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markers of HIV-1</a:t>
            </a:r>
            <a:r>
              <a:rPr lang="en-US" baseline="0" dirty="0"/>
              <a:t> infection appear at different time points. Our ability to diagnose HIV infection depends on the diagnostic assay used the time from HIV infection. The HIV viral load becomes positive in 10-15 days from infection. The p24 antigen, a viral core protein that appears in the blood as the viral RNA rises following HIV infection, becomes positive at 15 to 20 days. Therefore, for patients in whom a diagnosis of acute HIV infection is being considered, ordering both an HIV viral load as well as 4</a:t>
            </a:r>
            <a:r>
              <a:rPr lang="en-US" baseline="30000" dirty="0"/>
              <a:t>th</a:t>
            </a:r>
            <a:r>
              <a:rPr lang="en-US" baseline="0" dirty="0"/>
              <a:t> generation AG/Ab test may increase detection of acute infection.</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17</a:t>
            </a:fld>
            <a:endParaRPr lang="en-US" dirty="0"/>
          </a:p>
        </p:txBody>
      </p:sp>
    </p:spTree>
    <p:extLst>
      <p:ext uri="{BB962C8B-B14F-4D97-AF65-F5344CB8AC3E}">
        <p14:creationId xmlns:p14="http://schemas.microsoft.com/office/powerpoint/2010/main" val="26494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HIV test is negative, results can be</a:t>
            </a:r>
            <a:r>
              <a:rPr lang="en-US" baseline="0" dirty="0"/>
              <a:t> provided to the patient without direct personal contact between the patient and health-care provider. People known to be a high risk for HIV infection should be advised of recommendations for retesting and should be offered prevention counseling or be referred for prevention counseling.</a:t>
            </a:r>
          </a:p>
          <a:p>
            <a:r>
              <a:rPr lang="en-US" baseline="0" dirty="0"/>
              <a:t>In the event of a positive HIV test result, the healthcare provider, counselor or other skilled staff should provide results in a confidential manner. If an interpreter is needed for communication with a patient, that patient’s family or friends should not be used as interpreters to disclose HIV-positive test results.</a:t>
            </a:r>
          </a:p>
          <a:p>
            <a:r>
              <a:rPr lang="en-US" baseline="0" dirty="0"/>
              <a:t>If the test is positive, the patient should be notified in a confidential manner by the healthcare provider, nurse, counselor or other trained staff. The department of health can assist with locating and informing patients of their results in the event of testing in the emergency room or other facility from which the patient has been discharged prior to the results of the test being available. People receiving a positive HIV test result, should be encouraged to disclose their HIV status to </a:t>
            </a:r>
            <a:r>
              <a:rPr lang="en-US" dirty="0"/>
              <a:t>spouses, current sex partners and previous sex partners and recommend that these partners be tested for HIV infection</a:t>
            </a:r>
          </a:p>
          <a:p>
            <a:r>
              <a:rPr lang="en-US" dirty="0"/>
              <a:t>Inform the patient that they might be contacted by health department staff </a:t>
            </a:r>
          </a:p>
          <a:p>
            <a:r>
              <a:rPr lang="en-US" dirty="0"/>
              <a:t>While</a:t>
            </a:r>
            <a:r>
              <a:rPr lang="en-US" baseline="0" dirty="0"/>
              <a:t> a rapid test result is more than 99% accurate, supplemental testing is still needed for confirmation. In the event of a positive rapid test, disclose results in a private area and stress that the preliminary positive result needs to be confirmed with another test. Order a confirmatory HIV test and if acute HIV is suspected, order a viral load test. For all patients with a positive test, reassure the patient that he or she isn’t alone and medical care, emotional support and other services are available. Link the patient to HIV primary care either through HIV providers you know in your community or contact the Florida Department of Health in your area for assistance finding HIV providers. </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19</a:t>
            </a:fld>
            <a:endParaRPr lang="en-US" dirty="0"/>
          </a:p>
        </p:txBody>
      </p:sp>
    </p:spTree>
    <p:extLst>
      <p:ext uri="{BB962C8B-B14F-4D97-AF65-F5344CB8AC3E}">
        <p14:creationId xmlns:p14="http://schemas.microsoft.com/office/powerpoint/2010/main" val="228076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PWID: persons who inject drugs</a:t>
            </a:r>
          </a:p>
          <a:p>
            <a:r>
              <a:rPr lang="en-US" dirty="0"/>
              <a:t>HET: heterosexual</a:t>
            </a:r>
          </a:p>
        </p:txBody>
      </p:sp>
      <p:sp>
        <p:nvSpPr>
          <p:cNvPr id="4" name="Slide Number Placeholder 3"/>
          <p:cNvSpPr>
            <a:spLocks noGrp="1"/>
          </p:cNvSpPr>
          <p:nvPr>
            <p:ph type="sldNum" sz="quarter" idx="5"/>
          </p:nvPr>
        </p:nvSpPr>
        <p:spPr/>
        <p:txBody>
          <a:bodyPr/>
          <a:lstStyle/>
          <a:p>
            <a:pPr>
              <a:defRPr/>
            </a:pPr>
            <a:fld id="{CDB5B8DA-C272-4067-A65A-295CFF1C312B}" type="slidenum">
              <a:rPr lang="en-US" smtClean="0"/>
              <a:pPr>
                <a:defRPr/>
              </a:pPr>
              <a:t>23</a:t>
            </a:fld>
            <a:endParaRPr lang="en-US"/>
          </a:p>
        </p:txBody>
      </p:sp>
    </p:spTree>
    <p:extLst>
      <p:ext uri="{BB962C8B-B14F-4D97-AF65-F5344CB8AC3E}">
        <p14:creationId xmlns:p14="http://schemas.microsoft.com/office/powerpoint/2010/main" val="305763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B5B8DA-C272-4067-A65A-295CFF1C312B}" type="slidenum">
              <a:rPr lang="en-US" smtClean="0"/>
              <a:pPr>
                <a:defRPr/>
              </a:pPr>
              <a:t>24</a:t>
            </a:fld>
            <a:endParaRPr lang="en-US"/>
          </a:p>
        </p:txBody>
      </p:sp>
    </p:spTree>
    <p:extLst>
      <p:ext uri="{BB962C8B-B14F-4D97-AF65-F5344CB8AC3E}">
        <p14:creationId xmlns:p14="http://schemas.microsoft.com/office/powerpoint/2010/main" val="107763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6" y="94596"/>
            <a:ext cx="3492817" cy="1187196"/>
          </a:xfrm>
          <a:prstGeom prst="rect">
            <a:avLst/>
          </a:prstGeom>
        </p:spPr>
      </p:pic>
      <p:sp>
        <p:nvSpPr>
          <p:cNvPr id="11" name="Date Placeholder 3"/>
          <p:cNvSpPr>
            <a:spLocks noGrp="1"/>
          </p:cNvSpPr>
          <p:nvPr>
            <p:ph type="dt" sz="half" idx="10"/>
          </p:nvPr>
        </p:nvSpPr>
        <p:spPr>
          <a:xfrm>
            <a:off x="10290330" y="6352707"/>
            <a:ext cx="984334" cy="365760"/>
          </a:xfrm>
          <a:prstGeom prst="rect">
            <a:avLst/>
          </a:prstGeom>
        </p:spPr>
        <p:txBody>
          <a:bodyPr anchor="ctr"/>
          <a:lstStyle>
            <a:lvl1pPr>
              <a:defRPr sz="1200" b="0" i="0">
                <a:solidFill>
                  <a:srgbClr val="88A7DF"/>
                </a:solidFill>
                <a:latin typeface="+mn-lt"/>
                <a:cs typeface="ITC Avant Garde Std Bk Cn"/>
              </a:defRPr>
            </a:lvl1pPr>
          </a:lstStyle>
          <a:p>
            <a:fld id="{1008CC0D-F83F-444E-8E11-2D811F4BB895}" type="datetimeFigureOut">
              <a:rPr lang="en-US" smtClean="0"/>
              <a:pPr/>
              <a:t>10/15/20</a:t>
            </a:fld>
            <a:endParaRPr lang="en-US" dirty="0"/>
          </a:p>
        </p:txBody>
      </p:sp>
      <p:sp>
        <p:nvSpPr>
          <p:cNvPr id="12" name="Footer Placeholder 4"/>
          <p:cNvSpPr>
            <a:spLocks noGrp="1"/>
          </p:cNvSpPr>
          <p:nvPr>
            <p:ph type="ftr" sz="quarter" idx="11"/>
          </p:nvPr>
        </p:nvSpPr>
        <p:spPr>
          <a:xfrm>
            <a:off x="4468781" y="6352707"/>
            <a:ext cx="5821548"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400">
                <a:solidFill>
                  <a:srgbClr val="88A7DF"/>
                </a:solidFill>
              </a:defRPr>
            </a:lvl1pPr>
          </a:lstStyle>
          <a:p>
            <a:fld id="{1008CC0D-F83F-444E-8E11-2D811F4BB895}" type="datetimeFigureOut">
              <a:rPr lang="en-US" smtClean="0"/>
              <a:pPr/>
              <a:t>10/15/20</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3187171"/>
            <a:ext cx="1021025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9"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536192"/>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1266" y="1536192"/>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10290330" y="6352707"/>
            <a:ext cx="984334" cy="365760"/>
          </a:xfrm>
          <a:prstGeom prst="rect">
            <a:avLst/>
          </a:prstGeom>
        </p:spPr>
        <p:txBody>
          <a:bodyPr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44603"/>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2408718"/>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7968" y="1644603"/>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307968" y="2408718"/>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10290330" y="6352707"/>
            <a:ext cx="984334" cy="365760"/>
          </a:xfrm>
          <a:prstGeom prst="rect">
            <a:avLst/>
          </a:prstGeom>
        </p:spPr>
        <p:txBody>
          <a:bodyPr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12" name="Footer Placeholder 4"/>
          <p:cNvSpPr>
            <a:spLocks noGrp="1"/>
          </p:cNvSpPr>
          <p:nvPr>
            <p:ph type="ftr" sz="quarter" idx="14"/>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10290330" y="6352707"/>
            <a:ext cx="984334" cy="365760"/>
          </a:xfrm>
          <a:prstGeom prst="rect">
            <a:avLst/>
          </a:prstGeom>
        </p:spPr>
        <p:txBody>
          <a:bodyPr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8"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10290330" y="6352707"/>
            <a:ext cx="984334" cy="365760"/>
          </a:xfrm>
          <a:prstGeom prst="rect">
            <a:avLst/>
          </a:prstGeom>
        </p:spPr>
        <p:txBody>
          <a:bodyPr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7"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406295" y="381000"/>
            <a:ext cx="11352796"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88825" cy="4913923"/>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10290330" y="6352707"/>
            <a:ext cx="984334" cy="365760"/>
          </a:xfrm>
          <a:prstGeom prst="rect">
            <a:avLst/>
          </a:prstGeom>
        </p:spPr>
        <p:txBody>
          <a:bodyPr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11"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88825" cy="6223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10290330" y="6352707"/>
            <a:ext cx="984334" cy="365760"/>
          </a:xfrm>
          <a:prstGeom prst="rect">
            <a:avLst/>
          </a:prstGeom>
        </p:spPr>
        <p:txBody>
          <a:bodyPr lIns="121899" tIns="60949" rIns="121899" bIns="60949" anchor="ctr"/>
          <a:lstStyle>
            <a:lvl1pPr>
              <a:defRPr sz="1200">
                <a:solidFill>
                  <a:srgbClr val="88A7DF"/>
                </a:solidFill>
              </a:defRPr>
            </a:lvl1pPr>
          </a:lstStyle>
          <a:p>
            <a:fld id="{1008CC0D-F83F-444E-8E11-2D811F4BB895}" type="datetimeFigureOut">
              <a:rPr lang="en-US" smtClean="0"/>
              <a:pPr/>
              <a:t>10/15/20</a:t>
            </a:fld>
            <a:endParaRPr lang="en-US" dirty="0"/>
          </a:p>
        </p:txBody>
      </p:sp>
      <p:sp>
        <p:nvSpPr>
          <p:cNvPr id="16" name="Footer Placeholder 4"/>
          <p:cNvSpPr>
            <a:spLocks noGrp="1"/>
          </p:cNvSpPr>
          <p:nvPr>
            <p:ph type="ftr" sz="quarter" idx="3"/>
          </p:nvPr>
        </p:nvSpPr>
        <p:spPr>
          <a:xfrm>
            <a:off x="4468781" y="6352707"/>
            <a:ext cx="5821548"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preventiveservicestaskforce.org/Page/Name/uspstf-a-and-b-recommendat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hyperlink" Target="http://www.wallstreetotc.com/hiv-prevention-drug-TDF/FTC/220671/" TargetMode="External"/><Relationship Id="rId4" Type="http://schemas.openxmlformats.org/officeDocument/2006/relationships/hyperlink" Target="https://www.pan.org.au/blog/2018/11/23/descovy-as-prep" TargetMode="External"/><Relationship Id="rId5"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ids.gov/hiv-aids-basics/prevention/reduce-your-risk/pre-exposure-prophylaxis" TargetMode="External"/><Relationship Id="rId4" Type="http://schemas.openxmlformats.org/officeDocument/2006/relationships/hyperlink" Target="http://www.centerforaids.org/nPEP.html" TargetMode="External"/><Relationship Id="rId1" Type="http://schemas.openxmlformats.org/officeDocument/2006/relationships/slideLayout" Target="../slideLayouts/slideLayout4.xml"/><Relationship Id="rId2" Type="http://schemas.openxmlformats.org/officeDocument/2006/relationships/image" Target="../media/image22.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cdc.gov/hiv/pdf/programresources/cdc-hiv-npep-guidelines.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cdc.gov/hiv/statistics/overview/ataglance.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 Id="rId3"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ncbi.nlm.nih.gov/pubmed/28325538"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t>HIV Transmission </a:t>
            </a:r>
            <a:r>
              <a:rPr lang="en-US" sz="4400" b="1" dirty="0" err="1"/>
              <a:t>PrEP</a:t>
            </a:r>
            <a:r>
              <a:rPr lang="en-US" sz="4400" b="1" dirty="0"/>
              <a:t>/</a:t>
            </a:r>
            <a:r>
              <a:rPr lang="en-US" sz="4400" b="1" dirty="0" err="1"/>
              <a:t>nPEP</a:t>
            </a:r>
            <a:r>
              <a:rPr lang="en-US" sz="4400" b="1" dirty="0"/>
              <a:t/>
            </a:r>
            <a:br>
              <a:rPr lang="en-US" sz="4400" b="1" dirty="0"/>
            </a:br>
            <a:endParaRPr lang="en-US" sz="4400" dirty="0"/>
          </a:p>
        </p:txBody>
      </p:sp>
      <p:sp>
        <p:nvSpPr>
          <p:cNvPr id="3" name="Subtitle 2"/>
          <p:cNvSpPr>
            <a:spLocks noGrp="1"/>
          </p:cNvSpPr>
          <p:nvPr>
            <p:ph type="subTitle" idx="1"/>
          </p:nvPr>
        </p:nvSpPr>
        <p:spPr>
          <a:xfrm>
            <a:off x="914162" y="3597898"/>
            <a:ext cx="10360499" cy="1066800"/>
          </a:xfrm>
        </p:spPr>
        <p:txBody>
          <a:bodyPr>
            <a:normAutofit fontScale="25000" lnSpcReduction="20000"/>
          </a:bodyPr>
          <a:lstStyle/>
          <a:p>
            <a:r>
              <a:rPr lang="en-US" sz="5600" b="1" dirty="0"/>
              <a:t>Mark Schweizer, DDS MPH</a:t>
            </a:r>
          </a:p>
          <a:p>
            <a:r>
              <a:rPr lang="en-US" sz="5600" dirty="0"/>
              <a:t>Director Infection Prevention </a:t>
            </a:r>
            <a:r>
              <a:rPr lang="en-US" sz="5600" dirty="0" err="1"/>
              <a:t>Progrmas</a:t>
            </a:r>
            <a:endParaRPr lang="en-US" sz="5600" dirty="0"/>
          </a:p>
          <a:p>
            <a:r>
              <a:rPr lang="en-US" sz="5600" dirty="0"/>
              <a:t>Nova Southeastern University College of Dental Medicine</a:t>
            </a:r>
          </a:p>
          <a:p>
            <a:r>
              <a:rPr lang="en-US" sz="5600" dirty="0"/>
              <a:t>Dental Director South Florida Southeast AIDS Education and Training Center </a:t>
            </a:r>
          </a:p>
          <a:p>
            <a:endParaRPr lang="en-US" sz="5600" dirty="0"/>
          </a:p>
          <a:p>
            <a:r>
              <a:rPr lang="en-US" sz="5600" b="1" dirty="0"/>
              <a:t> </a:t>
            </a:r>
            <a:endParaRPr lang="en-US" sz="5600" dirty="0"/>
          </a:p>
          <a:p>
            <a:pPr fontAlgn="base"/>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226" y="2081068"/>
            <a:ext cx="1800208" cy="2358067"/>
          </a:xfrm>
          <a:prstGeom prst="rect">
            <a:avLst/>
          </a:prstGeom>
        </p:spPr>
      </p:pic>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7567" y="419170"/>
            <a:ext cx="6094413" cy="1138645"/>
          </a:xfrm>
          <a:prstGeom prst="rect">
            <a:avLst/>
          </a:prstGeom>
        </p:spPr>
        <p:txBody>
          <a:bodyPr>
            <a:spAutoFit/>
          </a:bodyPr>
          <a:lstStyle/>
          <a:p>
            <a:r>
              <a:rPr lang="en-US" sz="3600" b="1" dirty="0">
                <a:solidFill>
                  <a:srgbClr val="FF0000"/>
                </a:solidFill>
                <a:latin typeface="Century" panose="02040604050505020304" pitchFamily="18" charset="0"/>
              </a:rPr>
              <a:t>Modes of Transmission</a:t>
            </a:r>
            <a:r>
              <a:rPr lang="en-US" sz="3199" dirty="0">
                <a:solidFill>
                  <a:schemeClr val="accent1"/>
                </a:solidFill>
                <a:latin typeface="Century" panose="02040604050505020304" pitchFamily="18" charset="0"/>
              </a:rPr>
              <a:t/>
            </a:r>
            <a:br>
              <a:rPr lang="en-US" sz="3199" dirty="0">
                <a:solidFill>
                  <a:schemeClr val="accent1"/>
                </a:solidFill>
                <a:latin typeface="Century" panose="02040604050505020304" pitchFamily="18" charset="0"/>
              </a:rPr>
            </a:br>
            <a:endParaRPr lang="en-US" sz="3199" dirty="0">
              <a:solidFill>
                <a:schemeClr val="accent1"/>
              </a:solidFill>
              <a:latin typeface="Century" panose="02040604050505020304" pitchFamily="18" charset="0"/>
            </a:endParaRPr>
          </a:p>
        </p:txBody>
      </p:sp>
      <p:sp>
        <p:nvSpPr>
          <p:cNvPr id="2" name="Rectangle 1"/>
          <p:cNvSpPr/>
          <p:nvPr/>
        </p:nvSpPr>
        <p:spPr>
          <a:xfrm>
            <a:off x="1287802" y="1065143"/>
            <a:ext cx="9422899" cy="4524059"/>
          </a:xfrm>
          <a:prstGeom prst="rect">
            <a:avLst/>
          </a:prstGeom>
        </p:spPr>
        <p:txBody>
          <a:bodyPr wrap="square">
            <a:spAutoFit/>
          </a:bodyPr>
          <a:lstStyle/>
          <a:p>
            <a:r>
              <a:rPr lang="en-US" sz="2000" dirty="0">
                <a:latin typeface="Century" panose="02040604050505020304" pitchFamily="18" charset="0"/>
              </a:rPr>
              <a:t>Only certain body fluids—</a:t>
            </a:r>
            <a:r>
              <a:rPr lang="en-US" sz="2000" b="1" dirty="0">
                <a:latin typeface="Century" panose="02040604050505020304" pitchFamily="18" charset="0"/>
              </a:rPr>
              <a:t>blood, semen (</a:t>
            </a:r>
            <a:r>
              <a:rPr lang="en-US" sz="2000" b="1" i="1" dirty="0">
                <a:latin typeface="Century" panose="02040604050505020304" pitchFamily="18" charset="0"/>
              </a:rPr>
              <a:t>cum</a:t>
            </a:r>
            <a:r>
              <a:rPr lang="en-US" sz="2000" b="1" dirty="0">
                <a:latin typeface="Century" panose="02040604050505020304" pitchFamily="18" charset="0"/>
              </a:rPr>
              <a:t>), pre-seminal fluid (</a:t>
            </a:r>
            <a:r>
              <a:rPr lang="en-US" sz="2000" b="1" i="1" dirty="0">
                <a:latin typeface="Century" panose="02040604050505020304" pitchFamily="18" charset="0"/>
              </a:rPr>
              <a:t>pre-cum</a:t>
            </a:r>
            <a:r>
              <a:rPr lang="en-US" sz="2000" b="1" dirty="0">
                <a:latin typeface="Century" panose="02040604050505020304" pitchFamily="18" charset="0"/>
              </a:rPr>
              <a:t>), rectal fluids, vaginal fluids, and breast milk</a:t>
            </a:r>
            <a:r>
              <a:rPr lang="en-US" sz="2000" dirty="0">
                <a:latin typeface="Century" panose="02040604050505020304" pitchFamily="18" charset="0"/>
              </a:rPr>
              <a:t>—from a person who has HIV can transmit HIV. These fluids must come in contact with a mucous membrane or damaged tissue or be directly injected into the bloodstream (from a needle or syringe) for transmission to occur. Mucous membranes are found inside the rectum, vagina, penis, and mouth.</a:t>
            </a:r>
          </a:p>
          <a:p>
            <a:r>
              <a:rPr lang="en-US" sz="2000" dirty="0">
                <a:latin typeface="Century" panose="02040604050505020304" pitchFamily="18" charset="0"/>
              </a:rPr>
              <a:t>In the United States, HIV is spread mainly by</a:t>
            </a:r>
          </a:p>
          <a:p>
            <a:pPr>
              <a:buFont typeface="Arial" panose="020B0604020202020204" pitchFamily="34" charset="0"/>
              <a:buChar char="•"/>
            </a:pPr>
            <a:r>
              <a:rPr lang="en-US" sz="2000" dirty="0">
                <a:latin typeface="Century" panose="02040604050505020304" pitchFamily="18" charset="0"/>
              </a:rPr>
              <a:t>Having </a:t>
            </a:r>
            <a:r>
              <a:rPr lang="en-US" sz="2000" b="1" dirty="0">
                <a:latin typeface="Century" panose="02040604050505020304" pitchFamily="18" charset="0"/>
              </a:rPr>
              <a:t>anal or vaginal sex with someone who has HIV without using a condom or taking medicines to prevent or treat HIV. </a:t>
            </a:r>
          </a:p>
          <a:p>
            <a:pPr marL="742727" lvl="1" indent="-285664">
              <a:buFont typeface="Arial" panose="020B0604020202020204" pitchFamily="34" charset="0"/>
              <a:buChar char="•"/>
            </a:pPr>
            <a:r>
              <a:rPr lang="en-US" sz="2000" dirty="0">
                <a:latin typeface="Century" panose="02040604050505020304" pitchFamily="18" charset="0"/>
              </a:rPr>
              <a:t>For the HIV-negative partner, receptive anal sex (bottoming) is the highest-risk sexual behavior, but you can also get HIV from insertive anal sex (topping).</a:t>
            </a:r>
          </a:p>
          <a:p>
            <a:pPr marL="742727" lvl="1" indent="-285664">
              <a:buFont typeface="Arial" panose="020B0604020202020204" pitchFamily="34" charset="0"/>
              <a:buChar char="•"/>
            </a:pPr>
            <a:r>
              <a:rPr lang="en-US" sz="2000" dirty="0">
                <a:latin typeface="Century" panose="02040604050505020304" pitchFamily="18" charset="0"/>
              </a:rPr>
              <a:t>Either partner can get HIV through vaginal sex, though it is less risky for getting HIV than receptive anal sex.</a:t>
            </a:r>
          </a:p>
        </p:txBody>
      </p:sp>
    </p:spTree>
    <p:extLst>
      <p:ext uri="{BB962C8B-B14F-4D97-AF65-F5344CB8AC3E}">
        <p14:creationId xmlns:p14="http://schemas.microsoft.com/office/powerpoint/2010/main" val="271988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7567" y="419170"/>
            <a:ext cx="6094413" cy="1138645"/>
          </a:xfrm>
          <a:prstGeom prst="rect">
            <a:avLst/>
          </a:prstGeom>
        </p:spPr>
        <p:txBody>
          <a:bodyPr>
            <a:spAutoFit/>
          </a:bodyPr>
          <a:lstStyle/>
          <a:p>
            <a:r>
              <a:rPr lang="en-US" sz="3600" b="1" dirty="0">
                <a:solidFill>
                  <a:srgbClr val="FF0000"/>
                </a:solidFill>
                <a:latin typeface="Century" panose="02040604050505020304" pitchFamily="18" charset="0"/>
              </a:rPr>
              <a:t>Modes of Transmission</a:t>
            </a:r>
            <a:r>
              <a:rPr lang="en-US" sz="3199" dirty="0">
                <a:solidFill>
                  <a:schemeClr val="accent1"/>
                </a:solidFill>
                <a:latin typeface="Century" panose="02040604050505020304" pitchFamily="18" charset="0"/>
              </a:rPr>
              <a:t/>
            </a:r>
            <a:br>
              <a:rPr lang="en-US" sz="3199" dirty="0">
                <a:solidFill>
                  <a:schemeClr val="accent1"/>
                </a:solidFill>
                <a:latin typeface="Century" panose="02040604050505020304" pitchFamily="18" charset="0"/>
              </a:rPr>
            </a:br>
            <a:endParaRPr lang="en-US" sz="3199" dirty="0">
              <a:solidFill>
                <a:schemeClr val="accent1"/>
              </a:solidFill>
              <a:latin typeface="Century" panose="02040604050505020304" pitchFamily="18" charset="0"/>
            </a:endParaRPr>
          </a:p>
        </p:txBody>
      </p:sp>
      <p:sp>
        <p:nvSpPr>
          <p:cNvPr id="4" name="Rectangle 3">
            <a:extLst>
              <a:ext uri="{FF2B5EF4-FFF2-40B4-BE49-F238E27FC236}">
                <a16:creationId xmlns:a16="http://schemas.microsoft.com/office/drawing/2014/main" xmlns="" id="{589F8C47-B09F-43C3-8EC3-B24839C57120}"/>
              </a:ext>
            </a:extLst>
          </p:cNvPr>
          <p:cNvSpPr/>
          <p:nvPr/>
        </p:nvSpPr>
        <p:spPr>
          <a:xfrm>
            <a:off x="1034005" y="1479543"/>
            <a:ext cx="10540679" cy="3785652"/>
          </a:xfrm>
          <a:prstGeom prst="rect">
            <a:avLst/>
          </a:prstGeom>
        </p:spPr>
        <p:txBody>
          <a:bodyPr wrap="square">
            <a:spAutoFit/>
          </a:bodyPr>
          <a:lstStyle/>
          <a:p>
            <a:pPr>
              <a:buFont typeface="Arial" panose="020B0604020202020204" pitchFamily="34" charset="0"/>
              <a:buChar char="•"/>
            </a:pPr>
            <a:r>
              <a:rPr lang="en-US" sz="2000" dirty="0">
                <a:latin typeface="Century" panose="02040604050505020304" pitchFamily="18" charset="0"/>
              </a:rPr>
              <a:t>Sharing needles or syringes, rinse water, or other equipment (works) used to prepare drugs for injection with someone who has HIV. </a:t>
            </a:r>
          </a:p>
          <a:p>
            <a:r>
              <a:rPr lang="en-US" sz="2000" b="1" dirty="0">
                <a:latin typeface="Century" panose="02040604050505020304" pitchFamily="18" charset="0"/>
              </a:rPr>
              <a:t>Less commonly, HIV may be spread</a:t>
            </a:r>
            <a:endParaRPr lang="en-US" sz="2000" dirty="0">
              <a:latin typeface="Century" panose="02040604050505020304" pitchFamily="18" charset="0"/>
            </a:endParaRPr>
          </a:p>
          <a:p>
            <a:pPr>
              <a:buFont typeface="Arial" panose="020B0604020202020204" pitchFamily="34" charset="0"/>
              <a:buChar char="•"/>
            </a:pPr>
            <a:r>
              <a:rPr lang="en-US" sz="2000" dirty="0">
                <a:latin typeface="Century" panose="02040604050505020304" pitchFamily="18" charset="0"/>
              </a:rPr>
              <a:t>From mother to child during </a:t>
            </a:r>
            <a:r>
              <a:rPr lang="en-US" sz="2000" b="1" dirty="0">
                <a:latin typeface="Century" panose="02040604050505020304" pitchFamily="18" charset="0"/>
              </a:rPr>
              <a:t>pregnancy, birth, or breastfeeding. </a:t>
            </a:r>
            <a:r>
              <a:rPr lang="en-US" sz="2000" dirty="0">
                <a:latin typeface="Century" panose="02040604050505020304" pitchFamily="18" charset="0"/>
              </a:rPr>
              <a:t>Although the risk can be high if a mother is living with HIV and not taking medicine, recommendations to test all pregnant women for HIV and start HIV treatment immediately have lowered the number of babies who are born with HIV.</a:t>
            </a:r>
          </a:p>
          <a:p>
            <a:pPr>
              <a:buFont typeface="Arial" panose="020B0604020202020204" pitchFamily="34" charset="0"/>
              <a:buChar char="•"/>
            </a:pPr>
            <a:r>
              <a:rPr lang="en-US" sz="2000" dirty="0">
                <a:latin typeface="Century" panose="02040604050505020304" pitchFamily="18" charset="0"/>
              </a:rPr>
              <a:t>By being stuck with an HIV-contaminated needle or other sharp object. This is a risk mainly for health care workers.</a:t>
            </a:r>
          </a:p>
          <a:p>
            <a:pPr>
              <a:buFont typeface="Arial" panose="020B0604020202020204" pitchFamily="34" charset="0"/>
              <a:buChar char="•"/>
            </a:pPr>
            <a:r>
              <a:rPr lang="en-US" sz="2000" b="1" dirty="0">
                <a:latin typeface="Century" panose="02040604050505020304" pitchFamily="18" charset="0"/>
              </a:rPr>
              <a:t>Having another sexually transmitted disease (STD) can increase the risk of getting or transmitting HIV.</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94831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6438" y="419170"/>
            <a:ext cx="9352580" cy="1076937"/>
          </a:xfrm>
          <a:prstGeom prst="rect">
            <a:avLst/>
          </a:prstGeom>
        </p:spPr>
        <p:txBody>
          <a:bodyPr wrap="square">
            <a:spAutoFit/>
          </a:bodyPr>
          <a:lstStyle/>
          <a:p>
            <a:r>
              <a:rPr lang="en-US" sz="3200" b="1" dirty="0">
                <a:solidFill>
                  <a:srgbClr val="FF0000"/>
                </a:solidFill>
                <a:latin typeface="Century" panose="02040604050505020304" pitchFamily="18" charset="0"/>
              </a:rPr>
              <a:t>Modes of Transmission/Health Care Workers</a:t>
            </a:r>
            <a:r>
              <a:rPr lang="en-US" sz="3200" dirty="0">
                <a:solidFill>
                  <a:schemeClr val="accent1"/>
                </a:solidFill>
                <a:latin typeface="Century" panose="02040604050505020304" pitchFamily="18" charset="0"/>
              </a:rPr>
              <a:t/>
            </a:r>
            <a:br>
              <a:rPr lang="en-US" sz="3200" dirty="0">
                <a:solidFill>
                  <a:schemeClr val="accent1"/>
                </a:solidFill>
                <a:latin typeface="Century" panose="02040604050505020304" pitchFamily="18" charset="0"/>
              </a:rPr>
            </a:br>
            <a:endParaRPr lang="en-US" sz="3200" dirty="0">
              <a:solidFill>
                <a:schemeClr val="accent1"/>
              </a:solidFill>
              <a:latin typeface="Century" panose="02040604050505020304" pitchFamily="18" charset="0"/>
            </a:endParaRPr>
          </a:p>
        </p:txBody>
      </p:sp>
      <p:sp>
        <p:nvSpPr>
          <p:cNvPr id="2" name="Rectangle 1"/>
          <p:cNvSpPr/>
          <p:nvPr/>
        </p:nvSpPr>
        <p:spPr>
          <a:xfrm>
            <a:off x="1122744" y="1120177"/>
            <a:ext cx="10252074" cy="5016758"/>
          </a:xfrm>
          <a:prstGeom prst="rect">
            <a:avLst/>
          </a:prstGeom>
        </p:spPr>
        <p:txBody>
          <a:bodyPr wrap="square">
            <a:spAutoFit/>
          </a:bodyPr>
          <a:lstStyle/>
          <a:p>
            <a:r>
              <a:rPr lang="en-US" sz="2000" dirty="0">
                <a:latin typeface="Century" panose="02040604050505020304" pitchFamily="18" charset="0"/>
              </a:rPr>
              <a:t>The average risk of HIV infection after a needle stick or cut </a:t>
            </a:r>
          </a:p>
          <a:p>
            <a:r>
              <a:rPr lang="en-US" sz="2000" dirty="0">
                <a:latin typeface="Century" panose="02040604050505020304" pitchFamily="18" charset="0"/>
              </a:rPr>
              <a:t>exposure to HlV-infected blood is </a:t>
            </a:r>
            <a:r>
              <a:rPr lang="en-US" sz="2000" b="1" dirty="0">
                <a:latin typeface="Century" panose="02040604050505020304" pitchFamily="18" charset="0"/>
              </a:rPr>
              <a:t>0.3% </a:t>
            </a:r>
            <a:r>
              <a:rPr lang="en-US" sz="2000" dirty="0">
                <a:latin typeface="Century" panose="02040604050505020304" pitchFamily="18" charset="0"/>
              </a:rPr>
              <a:t>(i.e., three-tenths of one </a:t>
            </a:r>
          </a:p>
          <a:p>
            <a:r>
              <a:rPr lang="en-US" sz="2000" dirty="0">
                <a:latin typeface="Century" panose="02040604050505020304" pitchFamily="18" charset="0"/>
              </a:rPr>
              <a:t>percent, or about 1 in 300). Stated another way, 99.7% of </a:t>
            </a:r>
          </a:p>
          <a:p>
            <a:r>
              <a:rPr lang="en-US" sz="2000" dirty="0">
                <a:latin typeface="Century" panose="02040604050505020304" pitchFamily="18" charset="0"/>
              </a:rPr>
              <a:t>needle stick/cut exposures do not lead to infection.</a:t>
            </a:r>
          </a:p>
          <a:p>
            <a:endParaRPr lang="en-US" sz="2000" dirty="0">
              <a:latin typeface="Century" panose="02040604050505020304" pitchFamily="18" charset="0"/>
            </a:endParaRPr>
          </a:p>
          <a:p>
            <a:r>
              <a:rPr lang="en-US" sz="2000" dirty="0">
                <a:latin typeface="Century" panose="02040604050505020304" pitchFamily="18" charset="0"/>
              </a:rPr>
              <a:t>The risk after exposure of the eye, nose, or mouth to HIV-infected </a:t>
            </a:r>
          </a:p>
          <a:p>
            <a:r>
              <a:rPr lang="en-US" sz="2000" dirty="0">
                <a:latin typeface="Century" panose="02040604050505020304" pitchFamily="18" charset="0"/>
              </a:rPr>
              <a:t>blood is estimated to be, on average, </a:t>
            </a:r>
            <a:r>
              <a:rPr lang="en-US" sz="2000" b="1" dirty="0">
                <a:latin typeface="Century" panose="02040604050505020304" pitchFamily="18" charset="0"/>
              </a:rPr>
              <a:t>0.1% </a:t>
            </a:r>
            <a:r>
              <a:rPr lang="en-US" sz="2000" dirty="0">
                <a:latin typeface="Century" panose="02040604050505020304" pitchFamily="18" charset="0"/>
              </a:rPr>
              <a:t>(1 in 1,000).</a:t>
            </a:r>
          </a:p>
          <a:p>
            <a:endParaRPr lang="en-US" sz="2000" dirty="0">
              <a:latin typeface="Century" panose="02040604050505020304" pitchFamily="18" charset="0"/>
            </a:endParaRPr>
          </a:p>
          <a:p>
            <a:r>
              <a:rPr lang="en-US" sz="2000" dirty="0">
                <a:latin typeface="Century" panose="02040604050505020304" pitchFamily="18" charset="0"/>
              </a:rPr>
              <a:t>The risk after exposure of non-intact skin to HlV-infected blood is </a:t>
            </a:r>
          </a:p>
          <a:p>
            <a:r>
              <a:rPr lang="en-US" sz="2000" dirty="0">
                <a:latin typeface="Century" panose="02040604050505020304" pitchFamily="18" charset="0"/>
              </a:rPr>
              <a:t>estimated to be </a:t>
            </a:r>
            <a:r>
              <a:rPr lang="en-US" sz="2000" b="1" dirty="0">
                <a:latin typeface="Century" panose="02040604050505020304" pitchFamily="18" charset="0"/>
              </a:rPr>
              <a:t>less than 0.1%. </a:t>
            </a:r>
            <a:r>
              <a:rPr lang="en-US" sz="2000" dirty="0">
                <a:latin typeface="Century" panose="02040604050505020304" pitchFamily="18" charset="0"/>
              </a:rPr>
              <a:t>A small amount of blood on intact skin probably poses no risk at all. There have been no documented cases of HIV transmission due to an exposure involving a small amount of blood on intact skin (a few drops of blood on skin for a short period of time).</a:t>
            </a:r>
          </a:p>
          <a:p>
            <a:endParaRPr lang="en-US" sz="2000" dirty="0">
              <a:latin typeface="Century" panose="02040604050505020304" pitchFamily="18" charset="0"/>
            </a:endParaRPr>
          </a:p>
          <a:p>
            <a:r>
              <a:rPr lang="en-US" sz="2000" b="1" dirty="0">
                <a:latin typeface="Century" panose="02040604050505020304" pitchFamily="18" charset="0"/>
              </a:rPr>
              <a:t>There is only a single documented risk of occupational exposure since 1999 and no reported dental exposure since 1998. </a:t>
            </a:r>
          </a:p>
        </p:txBody>
      </p:sp>
    </p:spTree>
    <p:extLst>
      <p:ext uri="{BB962C8B-B14F-4D97-AF65-F5344CB8AC3E}">
        <p14:creationId xmlns:p14="http://schemas.microsoft.com/office/powerpoint/2010/main" val="28380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5011" y="1139738"/>
            <a:ext cx="5455378" cy="536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3405" y="113756"/>
            <a:ext cx="10478589" cy="1143000"/>
          </a:xfrm>
        </p:spPr>
        <p:txBody>
          <a:bodyPr/>
          <a:lstStyle/>
          <a:p>
            <a:pPr algn="ctr"/>
            <a:r>
              <a:rPr lang="en-US" sz="3200" b="1" dirty="0">
                <a:latin typeface="Century" panose="02040604050505020304" pitchFamily="18" charset="0"/>
                <a:cs typeface="Arial" panose="020B0604020202020204" pitchFamily="34" charset="0"/>
              </a:rPr>
              <a:t>Estimated Per-Act Probability of Acquiring HIV from an Infected Source</a:t>
            </a:r>
          </a:p>
        </p:txBody>
      </p:sp>
      <p:sp>
        <p:nvSpPr>
          <p:cNvPr id="4" name="TextBox 3"/>
          <p:cNvSpPr txBox="1"/>
          <p:nvPr/>
        </p:nvSpPr>
        <p:spPr>
          <a:xfrm>
            <a:off x="4429418" y="6504802"/>
            <a:ext cx="314656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http://www.cdc.gov/hiv/policies/law/risk.html</a:t>
            </a:r>
          </a:p>
        </p:txBody>
      </p:sp>
    </p:spTree>
    <p:extLst>
      <p:ext uri="{BB962C8B-B14F-4D97-AF65-F5344CB8AC3E}">
        <p14:creationId xmlns:p14="http://schemas.microsoft.com/office/powerpoint/2010/main" val="363898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442" y="274639"/>
            <a:ext cx="11084538" cy="513637"/>
          </a:xfrm>
        </p:spPr>
        <p:txBody>
          <a:bodyPr/>
          <a:lstStyle/>
          <a:p>
            <a:r>
              <a:rPr lang="en-US" sz="4000" dirty="0">
                <a:latin typeface="Arial Black" pitchFamily="34" charset="0"/>
              </a:rPr>
              <a:t/>
            </a:r>
            <a:br>
              <a:rPr lang="en-US" sz="4000" dirty="0">
                <a:latin typeface="Arial Black" pitchFamily="34" charset="0"/>
              </a:rPr>
            </a:br>
            <a:r>
              <a:rPr lang="en-US" sz="4000" b="1" dirty="0">
                <a:latin typeface="Century" panose="02040604050505020304" pitchFamily="18" charset="0"/>
              </a:rPr>
              <a:t>Prevention of Transmission of HIV/AIDS</a:t>
            </a:r>
          </a:p>
        </p:txBody>
      </p:sp>
      <p:sp>
        <p:nvSpPr>
          <p:cNvPr id="9219" name="Rectangle 3"/>
          <p:cNvSpPr>
            <a:spLocks noGrp="1" noChangeArrowheads="1"/>
          </p:cNvSpPr>
          <p:nvPr>
            <p:ph sz="half" idx="1"/>
          </p:nvPr>
        </p:nvSpPr>
        <p:spPr>
          <a:xfrm>
            <a:off x="609442" y="1192219"/>
            <a:ext cx="4875530" cy="4431307"/>
          </a:xfrm>
        </p:spPr>
        <p:txBody>
          <a:bodyPr>
            <a:noAutofit/>
          </a:bodyPr>
          <a:lstStyle/>
          <a:p>
            <a:r>
              <a:rPr lang="en-US" sz="2800" b="1" dirty="0"/>
              <a:t>Sexual</a:t>
            </a:r>
          </a:p>
          <a:p>
            <a:pPr lvl="1"/>
            <a:r>
              <a:rPr lang="en-US" sz="2800" dirty="0"/>
              <a:t>Abstinence</a:t>
            </a:r>
          </a:p>
          <a:p>
            <a:pPr lvl="1"/>
            <a:r>
              <a:rPr lang="en-US" sz="2800" dirty="0"/>
              <a:t>Barriers: condoms etc.</a:t>
            </a:r>
          </a:p>
          <a:p>
            <a:pPr lvl="1"/>
            <a:r>
              <a:rPr lang="en-US" sz="2800" dirty="0"/>
              <a:t>HIV treatment</a:t>
            </a:r>
          </a:p>
          <a:p>
            <a:r>
              <a:rPr lang="en-US" sz="2800" b="1" dirty="0"/>
              <a:t>Blood products</a:t>
            </a:r>
          </a:p>
          <a:p>
            <a:pPr lvl="1"/>
            <a:r>
              <a:rPr lang="en-US" sz="2800" dirty="0"/>
              <a:t>Testing for HIV</a:t>
            </a:r>
          </a:p>
          <a:p>
            <a:pPr lvl="1"/>
            <a:r>
              <a:rPr lang="en-US" sz="2800" dirty="0"/>
              <a:t>Discriminating use</a:t>
            </a:r>
          </a:p>
          <a:p>
            <a:pPr lvl="1"/>
            <a:r>
              <a:rPr lang="en-US" sz="2800" dirty="0"/>
              <a:t>Standard precautions</a:t>
            </a:r>
          </a:p>
          <a:p>
            <a:pPr lvl="1"/>
            <a:r>
              <a:rPr lang="en-US" sz="2800" dirty="0"/>
              <a:t>Needle exchange</a:t>
            </a:r>
          </a:p>
          <a:p>
            <a:pPr lvl="1"/>
            <a:endParaRPr lang="en-US" sz="2800" dirty="0"/>
          </a:p>
        </p:txBody>
      </p:sp>
      <p:pic>
        <p:nvPicPr>
          <p:cNvPr id="5" name="Picture 4">
            <a:extLst>
              <a:ext uri="{FF2B5EF4-FFF2-40B4-BE49-F238E27FC236}">
                <a16:creationId xmlns:a16="http://schemas.microsoft.com/office/drawing/2014/main" xmlns="" id="{6F625959-B39C-44BE-8002-8DE6FB7ABCC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0132" r="12412" b="1"/>
          <a:stretch/>
        </p:blipFill>
        <p:spPr>
          <a:xfrm>
            <a:off x="8996058" y="5079124"/>
            <a:ext cx="3192767" cy="1765738"/>
          </a:xfrm>
          <a:prstGeom prst="rect">
            <a:avLst/>
          </a:prstGeom>
          <a:effectLst/>
        </p:spPr>
      </p:pic>
      <p:sp>
        <p:nvSpPr>
          <p:cNvPr id="2" name="Content Placeholder 1"/>
          <p:cNvSpPr>
            <a:spLocks noGrp="1"/>
          </p:cNvSpPr>
          <p:nvPr>
            <p:ph sz="half" idx="2"/>
          </p:nvPr>
        </p:nvSpPr>
        <p:spPr>
          <a:xfrm>
            <a:off x="6310584" y="1441600"/>
            <a:ext cx="5383396" cy="4431307"/>
          </a:xfrm>
        </p:spPr>
        <p:txBody>
          <a:bodyPr>
            <a:normAutofit/>
          </a:bodyPr>
          <a:lstStyle/>
          <a:p>
            <a:r>
              <a:rPr lang="en-US" sz="3000" b="1" dirty="0"/>
              <a:t>Mother to Child</a:t>
            </a:r>
          </a:p>
          <a:p>
            <a:pPr lvl="1"/>
            <a:r>
              <a:rPr lang="en-US" sz="3000" dirty="0"/>
              <a:t>Anti-HIV treatment of mother</a:t>
            </a:r>
          </a:p>
          <a:p>
            <a:pPr lvl="1"/>
            <a:r>
              <a:rPr lang="en-US" sz="3000" dirty="0"/>
              <a:t>Preventative treatment of newborn</a:t>
            </a:r>
          </a:p>
          <a:p>
            <a:pPr lvl="1"/>
            <a:r>
              <a:rPr lang="en-US" sz="3000" dirty="0"/>
              <a:t>Avoidance of breastfeeding</a:t>
            </a:r>
          </a:p>
          <a:p>
            <a:endParaRPr lang="en-US" dirty="0"/>
          </a:p>
        </p:txBody>
      </p:sp>
    </p:spTree>
    <p:extLst>
      <p:ext uri="{BB962C8B-B14F-4D97-AF65-F5344CB8AC3E}">
        <p14:creationId xmlns:p14="http://schemas.microsoft.com/office/powerpoint/2010/main" val="310699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397" y="833603"/>
            <a:ext cx="10156084" cy="5014567"/>
          </a:xfrm>
          <a:prstGeom prst="rect">
            <a:avLst/>
          </a:prstGeom>
        </p:spPr>
      </p:pic>
    </p:spTree>
    <p:extLst>
      <p:ext uri="{BB962C8B-B14F-4D97-AF65-F5344CB8AC3E}">
        <p14:creationId xmlns:p14="http://schemas.microsoft.com/office/powerpoint/2010/main" val="137847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entury" panose="02040604050505020304" pitchFamily="18" charset="0"/>
              </a:rPr>
              <a:t>How Do We Test For HIV Infection?</a:t>
            </a:r>
          </a:p>
        </p:txBody>
      </p:sp>
      <p:sp>
        <p:nvSpPr>
          <p:cNvPr id="3" name="Content Placeholder 2"/>
          <p:cNvSpPr>
            <a:spLocks noGrp="1"/>
          </p:cNvSpPr>
          <p:nvPr>
            <p:ph idx="1"/>
          </p:nvPr>
        </p:nvSpPr>
        <p:spPr/>
        <p:txBody>
          <a:bodyPr>
            <a:normAutofit lnSpcReduction="10000"/>
          </a:bodyPr>
          <a:lstStyle/>
          <a:p>
            <a:r>
              <a:rPr lang="en-US" dirty="0"/>
              <a:t>HIV Antigen/Antibody Test (4</a:t>
            </a:r>
            <a:r>
              <a:rPr lang="en-US" baseline="30000" dirty="0"/>
              <a:t>th</a:t>
            </a:r>
            <a:r>
              <a:rPr lang="en-US" dirty="0"/>
              <a:t> generation testing)</a:t>
            </a:r>
          </a:p>
          <a:p>
            <a:pPr lvl="1"/>
            <a:r>
              <a:rPr lang="en-US" dirty="0"/>
              <a:t>Can detect acute HIV infection</a:t>
            </a:r>
          </a:p>
          <a:p>
            <a:r>
              <a:rPr lang="en-US" dirty="0"/>
              <a:t>HIV Antibody Test (3</a:t>
            </a:r>
            <a:r>
              <a:rPr lang="en-US" baseline="30000" dirty="0"/>
              <a:t>rd</a:t>
            </a:r>
            <a:r>
              <a:rPr lang="en-US" dirty="0"/>
              <a:t> generation)</a:t>
            </a:r>
          </a:p>
          <a:p>
            <a:r>
              <a:rPr lang="en-US" dirty="0"/>
              <a:t>Rapid HIV Test</a:t>
            </a:r>
          </a:p>
          <a:p>
            <a:pPr lvl="1"/>
            <a:r>
              <a:rPr lang="en-US" dirty="0"/>
              <a:t>Blood or sputum</a:t>
            </a:r>
          </a:p>
          <a:p>
            <a:pPr lvl="1"/>
            <a:r>
              <a:rPr lang="en-US" dirty="0"/>
              <a:t>Requires confirmation</a:t>
            </a:r>
          </a:p>
          <a:p>
            <a:r>
              <a:rPr lang="en-US" dirty="0"/>
              <a:t>HIV viral load</a:t>
            </a:r>
          </a:p>
          <a:p>
            <a:pPr lvl="1"/>
            <a:r>
              <a:rPr lang="en-US" dirty="0"/>
              <a:t>Can detect acute HIV infection</a:t>
            </a:r>
          </a:p>
        </p:txBody>
      </p:sp>
      <p:pic>
        <p:nvPicPr>
          <p:cNvPr id="6" name="Picture 5"/>
          <p:cNvPicPr>
            <a:picLocks noChangeAspect="1"/>
          </p:cNvPicPr>
          <p:nvPr/>
        </p:nvPicPr>
        <p:blipFill>
          <a:blip r:embed="rId3"/>
          <a:stretch>
            <a:fillRect/>
          </a:stretch>
        </p:blipFill>
        <p:spPr>
          <a:xfrm>
            <a:off x="8343655" y="4466492"/>
            <a:ext cx="3845170" cy="2391508"/>
          </a:xfrm>
          <a:prstGeom prst="rect">
            <a:avLst/>
          </a:prstGeom>
        </p:spPr>
      </p:pic>
    </p:spTree>
    <p:extLst>
      <p:ext uri="{BB962C8B-B14F-4D97-AF65-F5344CB8AC3E}">
        <p14:creationId xmlns:p14="http://schemas.microsoft.com/office/powerpoint/2010/main" val="208392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43" y="152656"/>
            <a:ext cx="11084538" cy="1143000"/>
          </a:xfrm>
        </p:spPr>
        <p:txBody>
          <a:bodyPr>
            <a:noAutofit/>
          </a:bodyPr>
          <a:lstStyle/>
          <a:p>
            <a:pPr algn="ctr"/>
            <a:r>
              <a:rPr lang="en-US" sz="3600" b="1" dirty="0">
                <a:latin typeface="Century" panose="02040604050505020304" pitchFamily="18" charset="0"/>
                <a:cs typeface="Arial" panose="020B0604020202020204" pitchFamily="34" charset="0"/>
              </a:rPr>
              <a:t>Sequence of Appearance of Lab Markers of HIV-1 Infection</a:t>
            </a:r>
          </a:p>
        </p:txBody>
      </p:sp>
      <p:pic>
        <p:nvPicPr>
          <p:cNvPr id="4" name="Picture 3"/>
          <p:cNvPicPr>
            <a:picLocks noChangeAspect="1"/>
          </p:cNvPicPr>
          <p:nvPr/>
        </p:nvPicPr>
        <p:blipFill>
          <a:blip r:embed="rId3"/>
          <a:stretch>
            <a:fillRect/>
          </a:stretch>
        </p:blipFill>
        <p:spPr>
          <a:xfrm>
            <a:off x="742951" y="1295656"/>
            <a:ext cx="10201275" cy="4833573"/>
          </a:xfrm>
          <a:prstGeom prst="rect">
            <a:avLst/>
          </a:prstGeom>
        </p:spPr>
      </p:pic>
      <p:sp>
        <p:nvSpPr>
          <p:cNvPr id="6" name="TextBox 5"/>
          <p:cNvSpPr txBox="1"/>
          <p:nvPr/>
        </p:nvSpPr>
        <p:spPr>
          <a:xfrm>
            <a:off x="2371725" y="6396335"/>
            <a:ext cx="8869095" cy="461665"/>
          </a:xfrm>
          <a:prstGeom prst="rect">
            <a:avLst/>
          </a:prstGeom>
          <a:noFill/>
        </p:spPr>
        <p:txBody>
          <a:bodyPr wrap="none" rtlCol="0">
            <a:spAutoFit/>
          </a:bodyPr>
          <a:lstStyle/>
          <a:p>
            <a:r>
              <a:rPr lang="en-US" sz="1200" dirty="0">
                <a:solidFill>
                  <a:schemeClr val="bg1"/>
                </a:solidFill>
              </a:rPr>
              <a:t>Branson BM, et al. Laboratory Testing for the Diagnosis of HIV Infection: Updated Recommendations. CDC.gov. June 27, 2014. </a:t>
            </a:r>
          </a:p>
          <a:p>
            <a:r>
              <a:rPr lang="en-US" sz="1200" dirty="0">
                <a:solidFill>
                  <a:schemeClr val="bg1"/>
                </a:solidFill>
              </a:rPr>
              <a:t>Available at http://stacks.cdc.gov/view/cdc/23446.</a:t>
            </a:r>
            <a:r>
              <a:rPr lang="en-US" sz="1200" dirty="0"/>
              <a:t>.</a:t>
            </a:r>
          </a:p>
        </p:txBody>
      </p:sp>
    </p:spTree>
    <p:extLst>
      <p:ext uri="{BB962C8B-B14F-4D97-AF65-F5344CB8AC3E}">
        <p14:creationId xmlns:p14="http://schemas.microsoft.com/office/powerpoint/2010/main" val="243841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938" y="157957"/>
            <a:ext cx="8272463" cy="944562"/>
          </a:xfrm>
        </p:spPr>
        <p:txBody>
          <a:bodyPr/>
          <a:lstStyle/>
          <a:p>
            <a:pPr algn="ctr"/>
            <a:r>
              <a:rPr lang="en-US" dirty="0"/>
              <a:t/>
            </a:r>
            <a:br>
              <a:rPr lang="en-US" dirty="0"/>
            </a:br>
            <a:r>
              <a:rPr lang="en-US" sz="2800" dirty="0"/>
              <a:t>HIV Infection: Screening</a:t>
            </a:r>
            <a:br>
              <a:rPr lang="en-US" sz="2800" dirty="0"/>
            </a:br>
            <a:r>
              <a:rPr lang="en-US" sz="2800" dirty="0"/>
              <a:t>Summary of Recommendations and </a:t>
            </a:r>
            <a:br>
              <a:rPr lang="en-US" sz="2800" dirty="0"/>
            </a:br>
            <a:r>
              <a:rPr lang="en-US" sz="2800" dirty="0"/>
              <a:t>Evidence – June 2019 </a:t>
            </a:r>
            <a:r>
              <a:rPr lang="en-US" sz="2800" dirty="0">
                <a:solidFill>
                  <a:srgbClr val="000000"/>
                </a:solidFill>
                <a:latin typeface="Arial" panose="020B0604020202020204" pitchFamily="34" charset="0"/>
              </a:rPr>
              <a:t/>
            </a:r>
            <a:br>
              <a:rPr lang="en-US" sz="2800" dirty="0">
                <a:solidFill>
                  <a:srgbClr val="000000"/>
                </a:solidFill>
                <a:latin typeface="Arial" panose="020B0604020202020204" pitchFamily="34" charset="0"/>
              </a:rPr>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29705"/>
              </p:ext>
            </p:extLst>
          </p:nvPr>
        </p:nvGraphicFramePr>
        <p:xfrm>
          <a:off x="1818745" y="1687733"/>
          <a:ext cx="9225076" cy="3991968"/>
        </p:xfrm>
        <a:graphic>
          <a:graphicData uri="http://schemas.openxmlformats.org/drawingml/2006/table">
            <a:tbl>
              <a:tblPr firstRow="1" bandRow="1">
                <a:tableStyleId>{85BE263C-DBD7-4A20-BB59-AAB30ACAA65A}</a:tableStyleId>
              </a:tblPr>
              <a:tblGrid>
                <a:gridCol w="4612538">
                  <a:extLst>
                    <a:ext uri="{9D8B030D-6E8A-4147-A177-3AD203B41FA5}">
                      <a16:colId xmlns:a16="http://schemas.microsoft.com/office/drawing/2014/main" xmlns="" val="20000"/>
                    </a:ext>
                  </a:extLst>
                </a:gridCol>
                <a:gridCol w="4612538">
                  <a:extLst>
                    <a:ext uri="{9D8B030D-6E8A-4147-A177-3AD203B41FA5}">
                      <a16:colId xmlns:a16="http://schemas.microsoft.com/office/drawing/2014/main" xmlns="" val="20001"/>
                    </a:ext>
                  </a:extLst>
                </a:gridCol>
              </a:tblGrid>
              <a:tr h="51724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400" rtl="0" eaLnBrk="1" latinLnBrk="0" hangingPunct="1"/>
                      <a:r>
                        <a:rPr lang="en-US" sz="1800" kern="1200" dirty="0"/>
                        <a:t>Population</a:t>
                      </a:r>
                      <a:endParaRPr lang="en-US"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dirty="0"/>
                        <a:t>Recommendation-Grade A</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7883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Adolescents and Adults 15-64 Years Old</a:t>
                      </a:r>
                      <a:endParaRPr lang="en-US" sz="18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dirty="0">
                          <a:effectLst/>
                        </a:rPr>
                        <a:t>The United States Preventive Services Task Force (USPSTF) recommends that clinicians screen for HIV infection in adolescents and adults aged 15 to 65 years. Younger adolescents and older adults who are at increased risk should also be screened.  </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12135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Pregnant Women</a:t>
                      </a:r>
                      <a:endParaRPr lang="en-US" sz="1800" dirty="0">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The USPSTF recommends that clinicians screen all pregnant women for HIV, including those who present in labor who are untested and whose HIV status is unknown.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6" name="TextBox 5"/>
          <p:cNvSpPr txBox="1"/>
          <p:nvPr/>
        </p:nvSpPr>
        <p:spPr>
          <a:xfrm>
            <a:off x="1818746" y="6010620"/>
            <a:ext cx="7374466" cy="261610"/>
          </a:xfrm>
          <a:prstGeom prst="rect">
            <a:avLst/>
          </a:prstGeom>
          <a:noFill/>
        </p:spPr>
        <p:txBody>
          <a:bodyPr wrap="square" rtlCol="0">
            <a:spAutoFit/>
          </a:bodyPr>
          <a:lstStyle/>
          <a:p>
            <a:r>
              <a:rPr lang="en-US" sz="1100" dirty="0">
                <a:hlinkClick r:id="rId2"/>
              </a:rPr>
              <a:t>https://www.uspreventiveservicestaskforce.org/Page/Name/uspstf-a-and-b-recommendations/</a:t>
            </a:r>
            <a:r>
              <a:rPr lang="en-US" sz="1100" dirty="0"/>
              <a:t>  accessed 8-6-19</a:t>
            </a:r>
            <a:endParaRPr lang="en-US"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1432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entury" panose="02040604050505020304" pitchFamily="18" charset="0"/>
              </a:rPr>
              <a:t>What happens if the test is positive?</a:t>
            </a:r>
          </a:p>
        </p:txBody>
      </p:sp>
      <p:sp>
        <p:nvSpPr>
          <p:cNvPr id="3" name="Content Placeholder 2"/>
          <p:cNvSpPr>
            <a:spLocks noGrp="1"/>
          </p:cNvSpPr>
          <p:nvPr>
            <p:ph idx="1"/>
          </p:nvPr>
        </p:nvSpPr>
        <p:spPr/>
        <p:txBody>
          <a:bodyPr>
            <a:normAutofit fontScale="92500" lnSpcReduction="20000"/>
          </a:bodyPr>
          <a:lstStyle/>
          <a:p>
            <a:r>
              <a:rPr lang="en-US" dirty="0">
                <a:latin typeface="Century" panose="02040604050505020304" pitchFamily="18" charset="0"/>
              </a:rPr>
              <a:t>Positive rapid tests require confirmation</a:t>
            </a:r>
          </a:p>
          <a:p>
            <a:r>
              <a:rPr lang="en-US" dirty="0">
                <a:latin typeface="Century" panose="02040604050505020304" pitchFamily="18" charset="0"/>
              </a:rPr>
              <a:t>Results should be communicated confidentially through personal contact</a:t>
            </a:r>
          </a:p>
          <a:p>
            <a:r>
              <a:rPr lang="en-US" dirty="0">
                <a:latin typeface="Century" panose="02040604050505020304" pitchFamily="18" charset="0"/>
              </a:rPr>
              <a:t>Provide counseling</a:t>
            </a:r>
          </a:p>
          <a:p>
            <a:pPr lvl="1"/>
            <a:r>
              <a:rPr lang="en-US" dirty="0">
                <a:latin typeface="Century" panose="02040604050505020304" pitchFamily="18" charset="0"/>
              </a:rPr>
              <a:t>HIV is a manageable disease</a:t>
            </a:r>
          </a:p>
          <a:p>
            <a:pPr lvl="1"/>
            <a:r>
              <a:rPr lang="en-US" dirty="0">
                <a:latin typeface="Century" panose="02040604050505020304" pitchFamily="18" charset="0"/>
              </a:rPr>
              <a:t>Discuss HIV risk reduction</a:t>
            </a:r>
          </a:p>
          <a:p>
            <a:pPr lvl="1"/>
            <a:r>
              <a:rPr lang="en-US" dirty="0">
                <a:latin typeface="Century" panose="02040604050505020304" pitchFamily="18" charset="0"/>
              </a:rPr>
              <a:t>Discuss ways to handle the emotional consequences of a positive result</a:t>
            </a:r>
          </a:p>
          <a:p>
            <a:r>
              <a:rPr lang="en-US" dirty="0">
                <a:latin typeface="Century" panose="02040604050505020304" pitchFamily="18" charset="0"/>
              </a:rPr>
              <a:t>Inform the patient that they might be contacted by health department staff </a:t>
            </a:r>
          </a:p>
          <a:p>
            <a:pPr lvl="1"/>
            <a:endParaRPr lang="en-US" dirty="0"/>
          </a:p>
        </p:txBody>
      </p:sp>
    </p:spTree>
    <p:extLst>
      <p:ext uri="{BB962C8B-B14F-4D97-AF65-F5344CB8AC3E}">
        <p14:creationId xmlns:p14="http://schemas.microsoft.com/office/powerpoint/2010/main" val="234520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0000"/>
                </a:solidFill>
                <a:latin typeface="Century" panose="02040604050505020304" pitchFamily="18" charset="0"/>
              </a:rPr>
              <a:t>Disclosures</a:t>
            </a:r>
          </a:p>
        </p:txBody>
      </p:sp>
      <p:sp>
        <p:nvSpPr>
          <p:cNvPr id="3" name="Content Placeholder 2"/>
          <p:cNvSpPr>
            <a:spLocks noGrp="1"/>
          </p:cNvSpPr>
          <p:nvPr>
            <p:ph idx="1"/>
          </p:nvPr>
        </p:nvSpPr>
        <p:spPr/>
        <p:txBody>
          <a:bodyPr>
            <a:normAutofit/>
          </a:bodyPr>
          <a:lstStyle/>
          <a:p>
            <a:pPr>
              <a:lnSpc>
                <a:spcPct val="90000"/>
              </a:lnSpc>
              <a:defRPr/>
            </a:pPr>
            <a:r>
              <a:rPr lang="en-US" sz="2399" b="1" dirty="0">
                <a:solidFill>
                  <a:srgbClr val="000000"/>
                </a:solidFill>
                <a:latin typeface="Century" panose="02040604050505020304" pitchFamily="18" charset="0"/>
                <a:cs typeface="Arial" pitchFamily="34" charset="0"/>
              </a:rPr>
              <a:t>The activity planners and speakers do not have any financial relationships with commercial entities to disclose. </a:t>
            </a:r>
          </a:p>
          <a:p>
            <a:pPr>
              <a:lnSpc>
                <a:spcPct val="90000"/>
              </a:lnSpc>
              <a:defRPr/>
            </a:pPr>
            <a:r>
              <a:rPr lang="en-US" sz="2399" b="1" dirty="0">
                <a:solidFill>
                  <a:srgbClr val="000000"/>
                </a:solidFill>
                <a:latin typeface="Century" panose="02040604050505020304" pitchFamily="18" charset="0"/>
                <a:cs typeface="Arial" pitchFamily="34" charset="0"/>
              </a:rPr>
              <a:t>The speakers will not discuss any off-label use or investigational product during the program.</a:t>
            </a:r>
          </a:p>
          <a:p>
            <a:r>
              <a:rPr lang="en-US" sz="2399" b="1" kern="0" dirty="0">
                <a:solidFill>
                  <a:srgbClr val="000000"/>
                </a:solidFill>
                <a:latin typeface="Century" panose="02040604050505020304" pitchFamily="18" charset="0"/>
              </a:rPr>
              <a:t>This slide set has been peer-reviewed to ensure that there are no conflicts of interest represented in the presentation</a:t>
            </a:r>
          </a:p>
          <a:p>
            <a:endParaRPr lang="en-US" sz="2399" b="1" kern="0" dirty="0">
              <a:solidFill>
                <a:srgbClr val="000000"/>
              </a:solidFill>
              <a:latin typeface="Century" panose="02040604050505020304" pitchFamily="18" charset="0"/>
            </a:endParaRPr>
          </a:p>
          <a:p>
            <a:endParaRPr lang="en-US" sz="2399" b="1" kern="0" dirty="0">
              <a:solidFill>
                <a:srgbClr val="000000"/>
              </a:solidFill>
              <a:latin typeface="Century" panose="02040604050505020304" pitchFamily="18" charset="0"/>
            </a:endParaRPr>
          </a:p>
          <a:p>
            <a:r>
              <a:rPr lang="en-US" sz="2399" b="1" kern="0" dirty="0">
                <a:solidFill>
                  <a:srgbClr val="000000"/>
                </a:solidFill>
                <a:latin typeface="Century" panose="02040604050505020304" pitchFamily="18" charset="0"/>
              </a:rPr>
              <a:t>Special thanks to Dr. Elizabeth Sherman from the South Florida AETC for her contributions to this presentation</a:t>
            </a:r>
            <a:endParaRPr lang="en-US" sz="2399" b="1" dirty="0">
              <a:latin typeface="Century" panose="02040604050505020304" pitchFamily="18" charset="0"/>
            </a:endParaRPr>
          </a:p>
        </p:txBody>
      </p:sp>
    </p:spTree>
    <p:extLst>
      <p:ext uri="{BB962C8B-B14F-4D97-AF65-F5344CB8AC3E}">
        <p14:creationId xmlns:p14="http://schemas.microsoft.com/office/powerpoint/2010/main" val="355965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xmlns="" id="{0C55B887-94F4-41A0-BFC8-9F1721D3E39F}"/>
              </a:ext>
            </a:extLst>
          </p:cNvPr>
          <p:cNvPicPr>
            <a:picLocks noChangeAspect="1"/>
          </p:cNvPicPr>
          <p:nvPr/>
        </p:nvPicPr>
        <p:blipFill>
          <a:blip r:embed="rId2"/>
          <a:stretch>
            <a:fillRect/>
          </a:stretch>
        </p:blipFill>
        <p:spPr>
          <a:xfrm>
            <a:off x="1174071" y="158621"/>
            <a:ext cx="8503614" cy="2868283"/>
          </a:xfrm>
          <a:prstGeom prst="rect">
            <a:avLst/>
          </a:prstGeom>
        </p:spPr>
      </p:pic>
      <p:pic>
        <p:nvPicPr>
          <p:cNvPr id="7" name="Picture 6" descr="Chart, bar chart&#10;&#10;Description automatically generated">
            <a:extLst>
              <a:ext uri="{FF2B5EF4-FFF2-40B4-BE49-F238E27FC236}">
                <a16:creationId xmlns:a16="http://schemas.microsoft.com/office/drawing/2014/main" xmlns="" id="{08C099DD-4D18-4D3E-B275-7C92017E9306}"/>
              </a:ext>
            </a:extLst>
          </p:cNvPr>
          <p:cNvPicPr>
            <a:picLocks noChangeAspect="1"/>
          </p:cNvPicPr>
          <p:nvPr/>
        </p:nvPicPr>
        <p:blipFill>
          <a:blip r:embed="rId3"/>
          <a:stretch>
            <a:fillRect/>
          </a:stretch>
        </p:blipFill>
        <p:spPr>
          <a:xfrm>
            <a:off x="3918856" y="3133490"/>
            <a:ext cx="4212739" cy="3091097"/>
          </a:xfrm>
          <a:prstGeom prst="rect">
            <a:avLst/>
          </a:prstGeom>
        </p:spPr>
      </p:pic>
    </p:spTree>
    <p:extLst>
      <p:ext uri="{BB962C8B-B14F-4D97-AF65-F5344CB8AC3E}">
        <p14:creationId xmlns:p14="http://schemas.microsoft.com/office/powerpoint/2010/main" val="70729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8938" y="2535238"/>
            <a:ext cx="3546475" cy="1147762"/>
          </a:xfrm>
        </p:spPr>
        <p:txBody>
          <a:bodyPr/>
          <a:lstStyle/>
          <a:p>
            <a:r>
              <a:rPr lang="en-US" sz="4000" dirty="0"/>
              <a:t>What is PrEP?</a:t>
            </a:r>
          </a:p>
        </p:txBody>
      </p:sp>
    </p:spTree>
    <p:extLst>
      <p:ext uri="{BB962C8B-B14F-4D97-AF65-F5344CB8AC3E}">
        <p14:creationId xmlns:p14="http://schemas.microsoft.com/office/powerpoint/2010/main" val="3918258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0876" y="233917"/>
            <a:ext cx="6339221" cy="2264734"/>
          </a:xfrm>
        </p:spPr>
        <p:txBody>
          <a:bodyPr>
            <a:normAutofit fontScale="85000" lnSpcReduction="20000"/>
          </a:bodyPr>
          <a:lstStyle/>
          <a:p>
            <a:pPr marL="0" indent="0">
              <a:buNone/>
            </a:pPr>
            <a:r>
              <a:rPr lang="en-US" b="1" dirty="0">
                <a:solidFill>
                  <a:srgbClr val="47197D"/>
                </a:solidFill>
              </a:rPr>
              <a:t>What is PrEP?</a:t>
            </a:r>
            <a:endParaRPr lang="en-US" b="1" dirty="0">
              <a:solidFill>
                <a:srgbClr val="47197D"/>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PrEP stands for </a:t>
            </a:r>
            <a:r>
              <a:rPr lang="en-US" b="1" dirty="0">
                <a:latin typeface="Arial" panose="020B0604020202020204" pitchFamily="34" charset="0"/>
                <a:cs typeface="Arial" panose="020B0604020202020204" pitchFamily="34" charset="0"/>
              </a:rPr>
              <a:t>Pr</a:t>
            </a:r>
            <a:r>
              <a:rPr lang="en-US" dirty="0">
                <a:latin typeface="Arial" panose="020B0604020202020204" pitchFamily="34" charset="0"/>
                <a:cs typeface="Arial" panose="020B0604020202020204" pitchFamily="34" charset="0"/>
              </a:rPr>
              <a:t>e-</a:t>
            </a:r>
            <a:r>
              <a:rPr lang="en-US" b="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xposure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rophylaxis</a:t>
            </a:r>
          </a:p>
          <a:p>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is intended to prevent a person from becoming HIV infected if exposure to the virus occurs.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34" y="2777067"/>
            <a:ext cx="6050877" cy="298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42585" y="6115698"/>
            <a:ext cx="9104051" cy="400110"/>
          </a:xfrm>
          <a:prstGeom prst="rect">
            <a:avLst/>
          </a:prstGeom>
          <a:noFill/>
        </p:spPr>
        <p:txBody>
          <a:bodyPr wrap="square" rtlCol="0">
            <a:spAutoFit/>
          </a:bodyPr>
          <a:lstStyle/>
          <a:p>
            <a:pPr>
              <a:defRPr/>
            </a:pPr>
            <a:r>
              <a:rPr lang="en-US" sz="1000" dirty="0">
                <a:solidFill>
                  <a:prstClr val="black"/>
                </a:solidFill>
                <a:latin typeface="Arial" panose="020B0604020202020204" pitchFamily="34" charset="0"/>
                <a:ea typeface="ヒラギノ角ゴ Pro W3" pitchFamily="36" charset="-128"/>
              </a:rPr>
              <a:t>http://aids.gov/hiv-aids-basics/prevention/reduce-your-risk/pre-exposure-prophylaxis/</a:t>
            </a:r>
          </a:p>
          <a:p>
            <a:pPr>
              <a:defRPr/>
            </a:pPr>
            <a:r>
              <a:rPr lang="en-US" sz="1000" dirty="0">
                <a:solidFill>
                  <a:prstClr val="black"/>
                </a:solidFill>
                <a:latin typeface="Arial" panose="020B0604020202020204" pitchFamily="34" charset="0"/>
                <a:ea typeface="ヒラギノ角ゴ Pro W3" pitchFamily="36" charset="-128"/>
              </a:rPr>
              <a:t>http://www.TDF/FTCpreprems.com/online-training </a:t>
            </a:r>
          </a:p>
        </p:txBody>
      </p:sp>
    </p:spTree>
    <p:extLst>
      <p:ext uri="{BB962C8B-B14F-4D97-AF65-F5344CB8AC3E}">
        <p14:creationId xmlns:p14="http://schemas.microsoft.com/office/powerpoint/2010/main" val="77860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0696" y="438450"/>
            <a:ext cx="7853516" cy="1785104"/>
            <a:chOff x="376084" y="1026857"/>
            <a:chExt cx="5007077" cy="1785104"/>
          </a:xfrm>
        </p:grpSpPr>
        <p:sp>
          <p:nvSpPr>
            <p:cNvPr id="5" name="TextBox 4"/>
            <p:cNvSpPr txBox="1"/>
            <p:nvPr/>
          </p:nvSpPr>
          <p:spPr>
            <a:xfrm>
              <a:off x="479323" y="1026857"/>
              <a:ext cx="4903838" cy="1785104"/>
            </a:xfrm>
            <a:prstGeom prst="rect">
              <a:avLst/>
            </a:prstGeom>
            <a:noFill/>
          </p:spPr>
          <p:txBody>
            <a:bodyPr wrap="square" rtlCol="0" anchor="ctr">
              <a:spAutoFit/>
            </a:bodyPr>
            <a:lstStyle/>
            <a:p>
              <a:pPr defTabSz="914400">
                <a:defRPr/>
              </a:pPr>
              <a:r>
                <a:rPr lang="en-US" sz="2000" b="1" kern="0" dirty="0">
                  <a:solidFill>
                    <a:srgbClr val="47197D"/>
                  </a:solidFill>
                  <a:latin typeface="Arial" panose="020B0604020202020204" pitchFamily="34" charset="0"/>
                  <a:cs typeface="Arial" panose="020B0604020202020204" pitchFamily="34" charset="0"/>
                </a:rPr>
                <a:t>Four Scenarios of the Potential Impact of Expanded HIV Testing, Treatment and PrEP in the United States, 2015 </a:t>
              </a:r>
              <a:r>
                <a:rPr lang="en-US" altLang="en-US" sz="2000" b="1" dirty="0">
                  <a:solidFill>
                    <a:srgbClr val="47197D"/>
                  </a:solidFill>
                  <a:latin typeface="Arial" panose="020B0604020202020204" pitchFamily="34" charset="0"/>
                  <a:ea typeface="SimSun" pitchFamily="2" charset="-122"/>
                  <a:cs typeface="Arial" panose="020B0604020202020204" pitchFamily="34" charset="0"/>
                </a:rPr>
                <a:t>̶</a:t>
              </a:r>
              <a:r>
                <a:rPr lang="en-US" sz="2000" b="1" kern="0" dirty="0">
                  <a:solidFill>
                    <a:srgbClr val="47197D"/>
                  </a:solidFill>
                  <a:latin typeface="Arial" panose="020B0604020202020204" pitchFamily="34" charset="0"/>
                  <a:cs typeface="Arial" panose="020B0604020202020204" pitchFamily="34" charset="0"/>
                </a:rPr>
                <a:t> 2020</a:t>
              </a:r>
            </a:p>
            <a:p>
              <a:pPr defTabSz="914400">
                <a:defRPr/>
              </a:pPr>
              <a:endParaRPr lang="en-US" sz="900" kern="0" dirty="0">
                <a:solidFill>
                  <a:prstClr val="black"/>
                </a:solidFill>
              </a:endParaRPr>
            </a:p>
            <a:p>
              <a:pPr defTabSz="914400">
                <a:spcAft>
                  <a:spcPts val="150"/>
                </a:spcAft>
                <a:defRPr/>
              </a:pPr>
              <a:r>
                <a:rPr lang="en-US" sz="1400" kern="0" dirty="0">
                  <a:solidFill>
                    <a:prstClr val="black"/>
                  </a:solidFill>
                </a:rPr>
                <a:t>New Infections</a:t>
              </a:r>
            </a:p>
            <a:p>
              <a:pPr defTabSz="914400">
                <a:spcAft>
                  <a:spcPts val="150"/>
                </a:spcAft>
                <a:defRPr/>
              </a:pPr>
              <a:r>
                <a:rPr lang="en-US" sz="1400" kern="0" dirty="0">
                  <a:solidFill>
                    <a:prstClr val="black"/>
                  </a:solidFill>
                </a:rPr>
                <a:t>HIV Infections prevented due to expanded testing and treatment</a:t>
              </a:r>
            </a:p>
            <a:p>
              <a:pPr defTabSz="914400">
                <a:spcAft>
                  <a:spcPts val="150"/>
                </a:spcAft>
                <a:defRPr/>
              </a:pPr>
              <a:r>
                <a:rPr lang="en-US" sz="1400" kern="0" dirty="0">
                  <a:solidFill>
                    <a:prstClr val="black"/>
                  </a:solidFill>
                </a:rPr>
                <a:t>HIV Infections prevents due to PrEP (assumes PrEP use among </a:t>
              </a:r>
            </a:p>
            <a:p>
              <a:pPr defTabSz="914400">
                <a:spcAft>
                  <a:spcPts val="150"/>
                </a:spcAft>
                <a:defRPr/>
              </a:pPr>
              <a:r>
                <a:rPr lang="en-US" sz="1400" kern="0" dirty="0">
                  <a:solidFill>
                    <a:prstClr val="black"/>
                  </a:solidFill>
                </a:rPr>
                <a:t>high=risk populations = 40% MSM; 10% PWID; 10% HET)</a:t>
              </a:r>
            </a:p>
          </p:txBody>
        </p:sp>
        <p:sp>
          <p:nvSpPr>
            <p:cNvPr id="6" name="Rectangle 5"/>
            <p:cNvSpPr/>
            <p:nvPr/>
          </p:nvSpPr>
          <p:spPr>
            <a:xfrm>
              <a:off x="376084" y="1865057"/>
              <a:ext cx="103239" cy="117987"/>
            </a:xfrm>
            <a:prstGeom prst="rect">
              <a:avLst/>
            </a:prstGeom>
            <a:solidFill>
              <a:srgbClr val="00A1B0"/>
            </a:solidFill>
            <a:ln w="12700" cap="flat" cmpd="sng" algn="ctr">
              <a:solidFill>
                <a:srgbClr val="5B9BD5">
                  <a:shade val="50000"/>
                </a:srgbClr>
              </a:solidFill>
              <a:prstDash val="solid"/>
              <a:miter lim="800000"/>
            </a:ln>
            <a:effectLst/>
          </p:spPr>
          <p:txBody>
            <a:bodyPr rtlCol="0" anchor="ctr"/>
            <a:lstStyle/>
            <a:p>
              <a:pPr algn="ctr" defTabSz="914400">
                <a:defRPr/>
              </a:pPr>
              <a:endParaRPr lang="en-US" sz="1350" kern="0">
                <a:solidFill>
                  <a:prstClr val="white"/>
                </a:solidFill>
                <a:latin typeface="Calibri"/>
              </a:endParaRPr>
            </a:p>
          </p:txBody>
        </p:sp>
        <p:sp>
          <p:nvSpPr>
            <p:cNvPr id="7" name="Rectangle 6"/>
            <p:cNvSpPr/>
            <p:nvPr/>
          </p:nvSpPr>
          <p:spPr>
            <a:xfrm>
              <a:off x="376084" y="2354628"/>
              <a:ext cx="103239" cy="117987"/>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400">
                <a:defRPr/>
              </a:pPr>
              <a:endParaRPr lang="en-US" sz="1350" kern="0">
                <a:solidFill>
                  <a:prstClr val="white"/>
                </a:solidFill>
                <a:latin typeface="Calibri"/>
              </a:endParaRPr>
            </a:p>
          </p:txBody>
        </p:sp>
        <p:sp>
          <p:nvSpPr>
            <p:cNvPr id="8" name="Rectangle 7"/>
            <p:cNvSpPr/>
            <p:nvPr/>
          </p:nvSpPr>
          <p:spPr>
            <a:xfrm>
              <a:off x="376084" y="2093723"/>
              <a:ext cx="103239" cy="117987"/>
            </a:xfrm>
            <a:prstGeom prst="rect">
              <a:avLst/>
            </a:prstGeom>
            <a:solidFill>
              <a:srgbClr val="C00000"/>
            </a:solidFill>
            <a:ln w="12700" cap="flat" cmpd="sng" algn="ctr">
              <a:solidFill>
                <a:srgbClr val="5B9BD5">
                  <a:shade val="50000"/>
                </a:srgbClr>
              </a:solidFill>
              <a:prstDash val="solid"/>
              <a:miter lim="800000"/>
            </a:ln>
            <a:effectLst/>
          </p:spPr>
          <p:txBody>
            <a:bodyPr rtlCol="0" anchor="ctr"/>
            <a:lstStyle/>
            <a:p>
              <a:pPr algn="ctr" defTabSz="914400">
                <a:defRPr/>
              </a:pPr>
              <a:endParaRPr lang="en-US" sz="1350" kern="0">
                <a:solidFill>
                  <a:prstClr val="white"/>
                </a:solidFill>
                <a:latin typeface="Calibri"/>
              </a:endParaRPr>
            </a:p>
          </p:txBody>
        </p:sp>
      </p:grpSp>
      <p:grpSp>
        <p:nvGrpSpPr>
          <p:cNvPr id="10" name="Group 9"/>
          <p:cNvGrpSpPr/>
          <p:nvPr/>
        </p:nvGrpSpPr>
        <p:grpSpPr>
          <a:xfrm>
            <a:off x="2064279" y="2370668"/>
            <a:ext cx="7661836" cy="4179979"/>
            <a:chOff x="1700689" y="1767344"/>
            <a:chExt cx="8269642" cy="4839453"/>
          </a:xfrm>
        </p:grpSpPr>
        <p:grpSp>
          <p:nvGrpSpPr>
            <p:cNvPr id="11" name="Group 10"/>
            <p:cNvGrpSpPr/>
            <p:nvPr/>
          </p:nvGrpSpPr>
          <p:grpSpPr>
            <a:xfrm>
              <a:off x="1700689" y="1767344"/>
              <a:ext cx="7937381" cy="4839453"/>
              <a:chOff x="1405721" y="2278622"/>
              <a:chExt cx="7937381" cy="4839453"/>
            </a:xfrm>
          </p:grpSpPr>
          <p:graphicFrame>
            <p:nvGraphicFramePr>
              <p:cNvPr id="17" name="Chart 16"/>
              <p:cNvGraphicFramePr/>
              <p:nvPr/>
            </p:nvGraphicFramePr>
            <p:xfrm>
              <a:off x="1976283" y="2408903"/>
              <a:ext cx="7366819" cy="347570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rot="16200000">
                <a:off x="-215017" y="3899360"/>
                <a:ext cx="3736259" cy="494783"/>
              </a:xfrm>
              <a:prstGeom prst="rect">
                <a:avLst/>
              </a:prstGeom>
              <a:noFill/>
            </p:spPr>
            <p:txBody>
              <a:bodyPr wrap="square" rtlCol="0">
                <a:spAutoFit/>
              </a:bodyPr>
              <a:lstStyle/>
              <a:p>
                <a:pPr algn="ctr" defTabSz="914400">
                  <a:defRPr/>
                </a:pPr>
                <a:r>
                  <a:rPr lang="en-US" sz="1200" kern="0" dirty="0">
                    <a:solidFill>
                      <a:prstClr val="black"/>
                    </a:solidFill>
                    <a:latin typeface="Arial Rounded MT Bold" panose="020F0704030504030204" pitchFamily="34" charset="0"/>
                  </a:rPr>
                  <a:t>Total number of new HIV infections</a:t>
                </a:r>
              </a:p>
              <a:p>
                <a:pPr algn="ctr" defTabSz="914400">
                  <a:defRPr/>
                </a:pPr>
                <a:r>
                  <a:rPr lang="en-US" sz="1200" kern="0" dirty="0">
                    <a:solidFill>
                      <a:prstClr val="black"/>
                    </a:solidFill>
                    <a:latin typeface="Arial Rounded MT Bold" panose="020F0704030504030204" pitchFamily="34" charset="0"/>
                  </a:rPr>
                  <a:t>2015 through 2020</a:t>
                </a:r>
              </a:p>
            </p:txBody>
          </p:sp>
          <p:sp>
            <p:nvSpPr>
              <p:cNvPr id="19" name="TextBox 18"/>
              <p:cNvSpPr txBox="1"/>
              <p:nvPr/>
            </p:nvSpPr>
            <p:spPr>
              <a:xfrm>
                <a:off x="2740688" y="5771536"/>
                <a:ext cx="1661650" cy="819569"/>
              </a:xfrm>
              <a:prstGeom prst="rect">
                <a:avLst/>
              </a:prstGeom>
              <a:noFill/>
            </p:spPr>
            <p:txBody>
              <a:bodyPr wrap="square" rtlCol="0">
                <a:spAutoFit/>
              </a:bodyPr>
              <a:lstStyle/>
              <a:p>
                <a:pPr algn="ctr" defTabSz="914400">
                  <a:defRPr/>
                </a:pPr>
                <a:r>
                  <a:rPr lang="en-US" sz="1000" b="1" kern="0" dirty="0">
                    <a:solidFill>
                      <a:prstClr val="black"/>
                    </a:solidFill>
                  </a:rPr>
                  <a:t>Projected new</a:t>
                </a:r>
              </a:p>
              <a:p>
                <a:pPr algn="ctr" defTabSz="914400">
                  <a:defRPr/>
                </a:pPr>
                <a:r>
                  <a:rPr lang="en-US" sz="1000" b="1" kern="0" dirty="0">
                    <a:solidFill>
                      <a:prstClr val="black"/>
                    </a:solidFill>
                  </a:rPr>
                  <a:t>infections by 2020</a:t>
                </a:r>
              </a:p>
              <a:p>
                <a:pPr algn="ctr" defTabSz="914400">
                  <a:defRPr/>
                </a:pPr>
                <a:r>
                  <a:rPr lang="en-US" sz="1000" b="1" kern="0" dirty="0">
                    <a:solidFill>
                      <a:prstClr val="black"/>
                    </a:solidFill>
                  </a:rPr>
                  <a:t>at current testing</a:t>
                </a:r>
              </a:p>
              <a:p>
                <a:pPr algn="ctr" defTabSz="914400">
                  <a:defRPr/>
                </a:pPr>
                <a:r>
                  <a:rPr lang="en-US" sz="1000" b="1" kern="0" dirty="0">
                    <a:solidFill>
                      <a:prstClr val="black"/>
                    </a:solidFill>
                  </a:rPr>
                  <a:t>and treatment rates </a:t>
                </a:r>
              </a:p>
            </p:txBody>
          </p:sp>
          <p:sp>
            <p:nvSpPr>
              <p:cNvPr id="20" name="TextBox 19"/>
              <p:cNvSpPr txBox="1"/>
              <p:nvPr/>
            </p:nvSpPr>
            <p:spPr>
              <a:xfrm>
                <a:off x="4402339" y="5771534"/>
                <a:ext cx="1661650" cy="997736"/>
              </a:xfrm>
              <a:prstGeom prst="rect">
                <a:avLst/>
              </a:prstGeom>
              <a:noFill/>
            </p:spPr>
            <p:txBody>
              <a:bodyPr wrap="square" rtlCol="0">
                <a:spAutoFit/>
              </a:bodyPr>
              <a:lstStyle/>
              <a:p>
                <a:pPr algn="ctr" defTabSz="914400">
                  <a:defRPr/>
                </a:pPr>
                <a:r>
                  <a:rPr lang="en-US" sz="1000" b="1" kern="0" dirty="0">
                    <a:solidFill>
                      <a:prstClr val="black"/>
                    </a:solidFill>
                  </a:rPr>
                  <a:t>If PrEP use increases</a:t>
                </a:r>
              </a:p>
              <a:p>
                <a:pPr algn="ctr" defTabSz="914400">
                  <a:defRPr/>
                </a:pPr>
                <a:r>
                  <a:rPr lang="en-US" sz="1000" b="1" kern="0" dirty="0">
                    <a:solidFill>
                      <a:prstClr val="black"/>
                    </a:solidFill>
                  </a:rPr>
                  <a:t>among high-risk</a:t>
                </a:r>
              </a:p>
              <a:p>
                <a:pPr algn="ctr" defTabSz="914400">
                  <a:defRPr/>
                </a:pPr>
                <a:r>
                  <a:rPr lang="en-US" sz="1000" b="1" kern="0" dirty="0">
                    <a:solidFill>
                      <a:prstClr val="black"/>
                    </a:solidFill>
                  </a:rPr>
                  <a:t>populations at </a:t>
                </a:r>
              </a:p>
              <a:p>
                <a:pPr algn="ctr" defTabSz="914400">
                  <a:defRPr/>
                </a:pPr>
                <a:r>
                  <a:rPr lang="en-US" sz="1000" b="1" kern="0" dirty="0">
                    <a:solidFill>
                      <a:prstClr val="black"/>
                    </a:solidFill>
                  </a:rPr>
                  <a:t>current testing</a:t>
                </a:r>
              </a:p>
              <a:p>
                <a:pPr algn="ctr" defTabSz="914400">
                  <a:defRPr/>
                </a:pPr>
                <a:r>
                  <a:rPr lang="en-US" sz="1000" b="1" kern="0" dirty="0">
                    <a:solidFill>
                      <a:prstClr val="black"/>
                    </a:solidFill>
                  </a:rPr>
                  <a:t>and treatment rates </a:t>
                </a:r>
              </a:p>
            </p:txBody>
          </p:sp>
          <p:sp>
            <p:nvSpPr>
              <p:cNvPr id="21" name="TextBox 20"/>
              <p:cNvSpPr txBox="1"/>
              <p:nvPr/>
            </p:nvSpPr>
            <p:spPr>
              <a:xfrm>
                <a:off x="5985330" y="5766515"/>
                <a:ext cx="1661650" cy="997736"/>
              </a:xfrm>
              <a:prstGeom prst="rect">
                <a:avLst/>
              </a:prstGeom>
              <a:noFill/>
            </p:spPr>
            <p:txBody>
              <a:bodyPr wrap="square" rtlCol="0">
                <a:spAutoFit/>
              </a:bodyPr>
              <a:lstStyle/>
              <a:p>
                <a:pPr algn="ctr" defTabSz="914400">
                  <a:defRPr/>
                </a:pPr>
                <a:r>
                  <a:rPr lang="en-US" sz="1000" b="1" kern="0" dirty="0">
                    <a:solidFill>
                      <a:prstClr val="black"/>
                    </a:solidFill>
                  </a:rPr>
                  <a:t>If 85% of people diagnosed are linked to care, 60% achieve viral suppression,</a:t>
                </a:r>
              </a:p>
              <a:p>
                <a:pPr algn="ctr" defTabSz="914400">
                  <a:defRPr/>
                </a:pPr>
                <a:r>
                  <a:rPr lang="en-US" sz="1000" b="1" kern="0" dirty="0">
                    <a:solidFill>
                      <a:prstClr val="black"/>
                    </a:solidFill>
                  </a:rPr>
                  <a:t> plus PrEP use</a:t>
                </a:r>
              </a:p>
            </p:txBody>
          </p:sp>
          <p:sp>
            <p:nvSpPr>
              <p:cNvPr id="22" name="TextBox 21"/>
              <p:cNvSpPr txBox="1"/>
              <p:nvPr/>
            </p:nvSpPr>
            <p:spPr>
              <a:xfrm>
                <a:off x="7633511" y="5764004"/>
                <a:ext cx="1661650" cy="1354071"/>
              </a:xfrm>
              <a:prstGeom prst="rect">
                <a:avLst/>
              </a:prstGeom>
              <a:noFill/>
            </p:spPr>
            <p:txBody>
              <a:bodyPr wrap="square" rtlCol="0">
                <a:spAutoFit/>
              </a:bodyPr>
              <a:lstStyle/>
              <a:p>
                <a:pPr algn="ctr" defTabSz="914400">
                  <a:defRPr/>
                </a:pPr>
                <a:r>
                  <a:rPr lang="en-US" sz="1000" b="1" kern="0" dirty="0">
                    <a:solidFill>
                      <a:prstClr val="black"/>
                    </a:solidFill>
                  </a:rPr>
                  <a:t>Achieving NHAS goals – if 85% of people diagnosed are linked to care, 80% achieve viral suppression, plus PrEP use</a:t>
                </a:r>
              </a:p>
            </p:txBody>
          </p:sp>
        </p:grpSp>
        <p:sp>
          <p:nvSpPr>
            <p:cNvPr id="12" name="TextBox 11"/>
            <p:cNvSpPr txBox="1"/>
            <p:nvPr/>
          </p:nvSpPr>
          <p:spPr>
            <a:xfrm>
              <a:off x="5846425" y="1864804"/>
              <a:ext cx="973395" cy="890835"/>
            </a:xfrm>
            <a:prstGeom prst="rect">
              <a:avLst/>
            </a:prstGeom>
            <a:noFill/>
          </p:spPr>
          <p:txBody>
            <a:bodyPr wrap="square" rtlCol="0">
              <a:spAutoFit/>
            </a:bodyPr>
            <a:lstStyle/>
            <a:p>
              <a:pPr algn="ctr" defTabSz="914400">
                <a:defRPr/>
              </a:pPr>
              <a:r>
                <a:rPr lang="en-US" sz="1100" b="1" kern="0" dirty="0">
                  <a:solidFill>
                    <a:prstClr val="black"/>
                  </a:solidFill>
                </a:rPr>
                <a:t>Infections prevented through PrEP</a:t>
              </a:r>
            </a:p>
          </p:txBody>
        </p:sp>
        <p:sp>
          <p:nvSpPr>
            <p:cNvPr id="13" name="TextBox 12"/>
            <p:cNvSpPr txBox="1"/>
            <p:nvPr/>
          </p:nvSpPr>
          <p:spPr>
            <a:xfrm>
              <a:off x="7430712" y="1906702"/>
              <a:ext cx="973394" cy="890835"/>
            </a:xfrm>
            <a:prstGeom prst="rect">
              <a:avLst/>
            </a:prstGeom>
            <a:noFill/>
          </p:spPr>
          <p:txBody>
            <a:bodyPr wrap="square" rtlCol="0">
              <a:spAutoFit/>
            </a:bodyPr>
            <a:lstStyle/>
            <a:p>
              <a:pPr algn="ctr" defTabSz="914400">
                <a:defRPr/>
              </a:pPr>
              <a:r>
                <a:rPr lang="en-US" sz="1100" b="1" kern="0" dirty="0">
                  <a:solidFill>
                    <a:prstClr val="black"/>
                  </a:solidFill>
                </a:rPr>
                <a:t>Infections prevented through PrEP</a:t>
              </a:r>
            </a:p>
          </p:txBody>
        </p:sp>
        <p:sp>
          <p:nvSpPr>
            <p:cNvPr id="14" name="TextBox 13"/>
            <p:cNvSpPr txBox="1"/>
            <p:nvPr/>
          </p:nvSpPr>
          <p:spPr>
            <a:xfrm>
              <a:off x="8996937" y="1919484"/>
              <a:ext cx="973394" cy="890835"/>
            </a:xfrm>
            <a:prstGeom prst="rect">
              <a:avLst/>
            </a:prstGeom>
            <a:noFill/>
          </p:spPr>
          <p:txBody>
            <a:bodyPr wrap="square" rtlCol="0">
              <a:spAutoFit/>
            </a:bodyPr>
            <a:lstStyle/>
            <a:p>
              <a:pPr algn="ctr" defTabSz="914400">
                <a:defRPr/>
              </a:pPr>
              <a:r>
                <a:rPr lang="en-US" sz="1100" b="1" kern="0" dirty="0">
                  <a:solidFill>
                    <a:prstClr val="black"/>
                  </a:solidFill>
                </a:rPr>
                <a:t>Infections prevented through PrEP</a:t>
              </a:r>
            </a:p>
          </p:txBody>
        </p:sp>
        <p:sp>
          <p:nvSpPr>
            <p:cNvPr id="15" name="TextBox 14"/>
            <p:cNvSpPr txBox="1"/>
            <p:nvPr/>
          </p:nvSpPr>
          <p:spPr>
            <a:xfrm>
              <a:off x="9055933" y="3001331"/>
              <a:ext cx="914398" cy="1282804"/>
            </a:xfrm>
            <a:prstGeom prst="rect">
              <a:avLst/>
            </a:prstGeom>
            <a:noFill/>
          </p:spPr>
          <p:txBody>
            <a:bodyPr wrap="square" rtlCol="0">
              <a:spAutoFit/>
            </a:bodyPr>
            <a:lstStyle/>
            <a:p>
              <a:pPr algn="ctr" defTabSz="914400">
                <a:defRPr/>
              </a:pPr>
              <a:r>
                <a:rPr lang="en-US" sz="1100" b="1" kern="0" dirty="0">
                  <a:solidFill>
                    <a:prstClr val="black"/>
                  </a:solidFill>
                </a:rPr>
                <a:t>Infections prevents through testing and treatment</a:t>
              </a:r>
            </a:p>
          </p:txBody>
        </p:sp>
        <p:sp>
          <p:nvSpPr>
            <p:cNvPr id="16" name="TextBox 15"/>
            <p:cNvSpPr txBox="1"/>
            <p:nvPr/>
          </p:nvSpPr>
          <p:spPr>
            <a:xfrm>
              <a:off x="7425918" y="2821797"/>
              <a:ext cx="914398" cy="1282804"/>
            </a:xfrm>
            <a:prstGeom prst="rect">
              <a:avLst/>
            </a:prstGeom>
            <a:noFill/>
          </p:spPr>
          <p:txBody>
            <a:bodyPr wrap="square" rtlCol="0">
              <a:spAutoFit/>
            </a:bodyPr>
            <a:lstStyle/>
            <a:p>
              <a:pPr algn="ctr" defTabSz="914400">
                <a:defRPr/>
              </a:pPr>
              <a:r>
                <a:rPr lang="en-US" sz="1100" b="1" kern="0" dirty="0">
                  <a:solidFill>
                    <a:prstClr val="black"/>
                  </a:solidFill>
                </a:rPr>
                <a:t>Infections prevents through testing and treatment</a:t>
              </a:r>
            </a:p>
          </p:txBody>
        </p:sp>
      </p:grpSp>
      <p:sp>
        <p:nvSpPr>
          <p:cNvPr id="23" name="TextBox 22"/>
          <p:cNvSpPr txBox="1"/>
          <p:nvPr/>
        </p:nvSpPr>
        <p:spPr>
          <a:xfrm>
            <a:off x="1881706" y="6327804"/>
            <a:ext cx="7003903" cy="400110"/>
          </a:xfrm>
          <a:prstGeom prst="rect">
            <a:avLst/>
          </a:prstGeom>
          <a:noFill/>
        </p:spPr>
        <p:txBody>
          <a:bodyPr wrap="square" rtlCol="0">
            <a:spAutoFit/>
          </a:bodyPr>
          <a:lstStyle/>
          <a:p>
            <a:r>
              <a:rPr lang="en-US" sz="1000" dirty="0">
                <a:solidFill>
                  <a:prstClr val="black"/>
                </a:solidFill>
                <a:latin typeface="Arial" panose="020B0604020202020204" pitchFamily="34" charset="0"/>
                <a:cs typeface="Arial" panose="020B0604020202020204" pitchFamily="34" charset="0"/>
              </a:rPr>
              <a:t>Source: Centers for Disease Control and Prevention</a:t>
            </a:r>
          </a:p>
          <a:p>
            <a:r>
              <a:rPr lang="en-US" sz="1000" dirty="0">
                <a:solidFill>
                  <a:prstClr val="black"/>
                </a:solidFill>
                <a:latin typeface="Arial" panose="020B0604020202020204" pitchFamily="34" charset="0"/>
                <a:cs typeface="Arial" panose="020B0604020202020204" pitchFamily="34" charset="0"/>
              </a:rPr>
              <a:t>http://www.cdc.gov/nchhstp/newsroom/images/2016/croi_croi_four_scenarios_graph.jpg</a:t>
            </a:r>
          </a:p>
        </p:txBody>
      </p:sp>
    </p:spTree>
    <p:extLst>
      <p:ext uri="{BB962C8B-B14F-4D97-AF65-F5344CB8AC3E}">
        <p14:creationId xmlns:p14="http://schemas.microsoft.com/office/powerpoint/2010/main" val="421117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Antiretrovirals Used in HIV Prevention:</a:t>
            </a:r>
            <a:br>
              <a:rPr lang="en-US" altLang="en-US" dirty="0"/>
            </a:br>
            <a:r>
              <a:rPr lang="en-US" altLang="en-US" dirty="0"/>
              <a:t>The Foundation for PrEP</a:t>
            </a:r>
            <a:endParaRPr lang="en-US" dirty="0"/>
          </a:p>
        </p:txBody>
      </p:sp>
      <p:sp>
        <p:nvSpPr>
          <p:cNvPr id="3" name="Content Placeholder 2"/>
          <p:cNvSpPr>
            <a:spLocks noGrp="1"/>
          </p:cNvSpPr>
          <p:nvPr>
            <p:ph idx="1"/>
          </p:nvPr>
        </p:nvSpPr>
        <p:spPr>
          <a:xfrm>
            <a:off x="1937809" y="1573213"/>
            <a:ext cx="8288337" cy="4551362"/>
          </a:xfrm>
        </p:spPr>
        <p:txBody>
          <a:bodyPr>
            <a:normAutofit fontScale="77500" lnSpcReduction="20000"/>
          </a:bodyPr>
          <a:lstStyle/>
          <a:p>
            <a:r>
              <a:rPr lang="en-US" altLang="en-US" dirty="0">
                <a:latin typeface="Arial" panose="020B0604020202020204" pitchFamily="34" charset="0"/>
                <a:cs typeface="Arial" panose="020B0604020202020204" pitchFamily="34" charset="0"/>
              </a:rPr>
              <a:t>Prevention of mother-to-child transmission (PMTCT)</a:t>
            </a:r>
          </a:p>
          <a:p>
            <a:pPr lvl="1">
              <a:spcBef>
                <a:spcPts val="0"/>
              </a:spcBef>
              <a:spcAft>
                <a:spcPts val="1200"/>
              </a:spcAft>
              <a:buFont typeface="Arial"/>
              <a:buChar char="•"/>
            </a:pPr>
            <a:r>
              <a:rPr lang="en-US" altLang="en-US" dirty="0" err="1">
                <a:latin typeface="Arial" panose="020B0604020202020204" pitchFamily="34" charset="0"/>
                <a:cs typeface="Arial" panose="020B0604020202020204" pitchFamily="34" charset="0"/>
              </a:rPr>
              <a:t>Antiretrovirals</a:t>
            </a:r>
            <a:r>
              <a:rPr lang="en-US" altLang="en-US" dirty="0">
                <a:latin typeface="Arial" panose="020B0604020202020204" pitchFamily="34" charset="0"/>
                <a:cs typeface="Arial" panose="020B0604020202020204" pitchFamily="34" charset="0"/>
              </a:rPr>
              <a:t> given to the mother during pregnancy, labor, and delivery and to the infant postpartum</a:t>
            </a:r>
            <a:r>
              <a:rPr lang="en-US" altLang="en-US" baseline="30000" dirty="0">
                <a:latin typeface="Arial" panose="020B0604020202020204" pitchFamily="34" charset="0"/>
                <a:cs typeface="Arial" panose="020B0604020202020204" pitchFamily="34" charset="0"/>
              </a:rPr>
              <a:t>[1]</a:t>
            </a:r>
          </a:p>
          <a:p>
            <a:pPr lvl="1">
              <a:buFont typeface="Arial"/>
              <a:buChar char="•"/>
            </a:pPr>
            <a:r>
              <a:rPr lang="en-US" altLang="en-US" dirty="0">
                <a:latin typeface="Arial" panose="020B0604020202020204" pitchFamily="34" charset="0"/>
                <a:cs typeface="Arial" panose="020B0604020202020204" pitchFamily="34" charset="0"/>
              </a:rPr>
              <a:t>PMTCT has virtually eliminated perinatal HIV infection in the US and other developed countries</a:t>
            </a:r>
          </a:p>
          <a:p>
            <a:pPr marL="228600" lvl="1" indent="0">
              <a:buNone/>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Post-exposure prophylaxis (PEP) has been used for many years for occupational and non-occupational exposures</a:t>
            </a:r>
          </a:p>
          <a:p>
            <a:pPr lvl="1">
              <a:buFont typeface="Arial"/>
              <a:buChar char="•"/>
            </a:pPr>
            <a:r>
              <a:rPr lang="en-US" altLang="en-US" dirty="0">
                <a:latin typeface="Arial" panose="020B0604020202020204" pitchFamily="34" charset="0"/>
                <a:cs typeface="Arial" panose="020B0604020202020204" pitchFamily="34" charset="0"/>
              </a:rPr>
              <a:t>Antiretrovirals given within 72 hours of a known or suspected HIV exposure (for example, needle stick injury, rape)</a:t>
            </a:r>
          </a:p>
          <a:p>
            <a:endParaRPr lang="en-US" dirty="0"/>
          </a:p>
        </p:txBody>
      </p:sp>
      <p:sp>
        <p:nvSpPr>
          <p:cNvPr id="4" name="TextBox 3"/>
          <p:cNvSpPr txBox="1">
            <a:spLocks noChangeArrowheads="1"/>
          </p:cNvSpPr>
          <p:nvPr/>
        </p:nvSpPr>
        <p:spPr bwMode="auto">
          <a:xfrm>
            <a:off x="1937809" y="5869695"/>
            <a:ext cx="8794751" cy="246221"/>
          </a:xfrm>
          <a:prstGeom prst="rect">
            <a:avLst/>
          </a:prstGeom>
          <a:noFill/>
          <a:ln>
            <a:noFill/>
          </a:ln>
        </p:spPr>
        <p:txBody>
          <a:bodyPr>
            <a:spAutoFit/>
          </a:bodyPr>
          <a:lstStyle>
            <a:lvl1pPr>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Arial" panose="020B0604020202020204" pitchFamily="34" charset="0"/>
                <a:ea typeface="ＭＳ Ｐゴシック" panose="020B0600070205080204" pitchFamily="34" charset="-128"/>
              </a:defRPr>
            </a:lvl1pPr>
            <a:lvl2pPr marL="742950" indent="-28575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Arial" panose="020B0604020202020204" pitchFamily="34" charset="0"/>
                <a:ea typeface="ＭＳ Ｐゴシック" panose="020B0600070205080204" pitchFamily="34" charset="-128"/>
              </a:defRPr>
            </a:lvl2pPr>
            <a:lvl3pPr marL="1143000" indent="-22860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Arial" panose="020B0604020202020204" pitchFamily="34" charset="0"/>
                <a:ea typeface="ＭＳ Ｐゴシック" panose="020B0600070205080204" pitchFamily="34" charset="-128"/>
              </a:defRPr>
            </a:lvl3pPr>
            <a:lvl4pPr marL="1600200" indent="-22860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Arial" panose="020B0604020202020204" pitchFamily="34" charset="0"/>
                <a:ea typeface="ＭＳ Ｐゴシック" panose="020B0600070205080204" pitchFamily="34" charset="-128"/>
              </a:defRPr>
            </a:lvl4pPr>
            <a:lvl5pPr marL="2057400" indent="-22860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5pPr>
            <a:lvl6pPr marL="25146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6pPr>
            <a:lvl7pPr marL="29718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7pPr>
            <a:lvl8pPr marL="34290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8pPr>
            <a:lvl9pPr marL="3886200" indent="-22860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Arial" panose="020B0604020202020204" pitchFamily="34" charset="0"/>
                <a:ea typeface="ＭＳ Ｐゴシック" panose="020B0600070205080204" pitchFamily="34" charset="-128"/>
              </a:defRPr>
            </a:lvl9pPr>
          </a:lstStyle>
          <a:p>
            <a:pPr marL="228600" indent="-228600" fontAlgn="base">
              <a:lnSpc>
                <a:spcPct val="100000"/>
              </a:lnSpc>
              <a:spcBef>
                <a:spcPct val="0"/>
              </a:spcBef>
              <a:spcAft>
                <a:spcPct val="0"/>
              </a:spcAft>
              <a:buClrTx/>
              <a:buAutoNum type="arabicPeriod"/>
              <a:defRPr/>
            </a:pPr>
            <a:r>
              <a:rPr lang="en-US" altLang="en-US" sz="1000" dirty="0">
                <a:solidFill>
                  <a:schemeClr val="tx1"/>
                </a:solidFill>
                <a:cs typeface="Arial" panose="020B0604020202020204" pitchFamily="34" charset="0"/>
              </a:rPr>
              <a:t>DHHS. Perinatal Guidelines. 2016 </a:t>
            </a:r>
          </a:p>
        </p:txBody>
      </p:sp>
      <p:sp>
        <p:nvSpPr>
          <p:cNvPr id="5" name="TextBox 4"/>
          <p:cNvSpPr txBox="1"/>
          <p:nvPr/>
        </p:nvSpPr>
        <p:spPr>
          <a:xfrm>
            <a:off x="1937809" y="5628780"/>
            <a:ext cx="4240503" cy="246221"/>
          </a:xfrm>
          <a:prstGeom prst="rect">
            <a:avLst/>
          </a:prstGeom>
          <a:noFill/>
        </p:spPr>
        <p:txBody>
          <a:bodyPr wrap="square" rtlCol="0">
            <a:spAutoFit/>
          </a:bodyPr>
          <a:lstStyle/>
          <a:p>
            <a:pPr>
              <a:defRPr/>
            </a:pPr>
            <a:r>
              <a:rPr lang="en-US" sz="1000" dirty="0">
                <a:solidFill>
                  <a:prstClr val="black"/>
                </a:solidFill>
                <a:latin typeface="Arial" panose="020B0604020202020204" pitchFamily="34" charset="0"/>
                <a:ea typeface="ヒラギノ角ゴ Pro W3" pitchFamily="36" charset="-128"/>
              </a:rPr>
              <a:t>Modified from Clinical Care Options: clinicaloptions.com/</a:t>
            </a:r>
            <a:r>
              <a:rPr lang="en-US" sz="1000" dirty="0" err="1">
                <a:solidFill>
                  <a:prstClr val="black"/>
                </a:solidFill>
                <a:latin typeface="Arial" panose="020B0604020202020204" pitchFamily="34" charset="0"/>
                <a:ea typeface="ヒラギノ角ゴ Pro W3" pitchFamily="36" charset="-128"/>
              </a:rPr>
              <a:t>hiv</a:t>
            </a:r>
            <a:endParaRPr lang="en-US" sz="1000" dirty="0">
              <a:solidFill>
                <a:prstClr val="black"/>
              </a:solidFill>
              <a:latin typeface="Arial" panose="020B0604020202020204" pitchFamily="34" charset="0"/>
              <a:ea typeface="ヒラギノ角ゴ Pro W3" pitchFamily="36" charset="-128"/>
            </a:endParaRPr>
          </a:p>
        </p:txBody>
      </p:sp>
    </p:spTree>
    <p:extLst>
      <p:ext uri="{BB962C8B-B14F-4D97-AF65-F5344CB8AC3E}">
        <p14:creationId xmlns:p14="http://schemas.microsoft.com/office/powerpoint/2010/main" val="1051909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 Key Points</a:t>
            </a:r>
          </a:p>
        </p:txBody>
      </p:sp>
      <p:sp>
        <p:nvSpPr>
          <p:cNvPr id="4" name="Content Placeholder 3"/>
          <p:cNvSpPr>
            <a:spLocks noGrp="1"/>
          </p:cNvSpPr>
          <p:nvPr>
            <p:ph sz="half" idx="1"/>
          </p:nvPr>
        </p:nvSpPr>
        <p:spPr>
          <a:xfrm>
            <a:off x="1808123" y="1186391"/>
            <a:ext cx="4609627" cy="5078782"/>
          </a:xfrm>
        </p:spPr>
        <p:txBody>
          <a:bodyPr>
            <a:normAutofit lnSpcReduction="10000"/>
          </a:bodyPr>
          <a:lstStyle/>
          <a:p>
            <a:r>
              <a:rPr lang="en-US" sz="2000" dirty="0">
                <a:latin typeface="Arial" panose="020B0604020202020204" pitchFamily="34" charset="0"/>
                <a:cs typeface="Arial" panose="020B0604020202020204" pitchFamily="34" charset="0"/>
              </a:rPr>
              <a:t>The approved medication is a combination of </a:t>
            </a:r>
            <a:r>
              <a:rPr lang="en-US" sz="2000" dirty="0" err="1">
                <a:latin typeface="Arial" panose="020B0604020202020204" pitchFamily="34" charset="0"/>
                <a:cs typeface="Arial" panose="020B0604020202020204" pitchFamily="34" charset="0"/>
              </a:rPr>
              <a:t>nucleos</a:t>
            </a:r>
            <a:r>
              <a:rPr lang="en-US" sz="2000" dirty="0">
                <a:latin typeface="Arial" panose="020B0604020202020204" pitchFamily="34" charset="0"/>
                <a:cs typeface="Arial" panose="020B0604020202020204" pitchFamily="34" charset="0"/>
              </a:rPr>
              <a:t>(t)ide reverse transcriptase inhibitors (NRTIs) </a:t>
            </a:r>
          </a:p>
          <a:p>
            <a:pPr lvl="1"/>
            <a:r>
              <a:rPr lang="en-US" sz="1600" dirty="0">
                <a:latin typeface="Arial" panose="020B0604020202020204" pitchFamily="34" charset="0"/>
                <a:cs typeface="Arial" panose="020B0604020202020204" pitchFamily="34" charset="0"/>
              </a:rPr>
              <a:t>emtricitabine 200 mg (FTC) &amp; tenofovir disoproxil fumarate 300 mg (TDF)</a:t>
            </a:r>
          </a:p>
          <a:p>
            <a:pPr lvl="2"/>
            <a:r>
              <a:rPr lang="en-US" sz="1600" dirty="0">
                <a:latin typeface="Arial" panose="020B0604020202020204" pitchFamily="34" charset="0"/>
                <a:cs typeface="Arial" panose="020B0604020202020204" pitchFamily="34" charset="0"/>
              </a:rPr>
              <a:t>FDA approved for men &amp; women in 2004 to treat HIV and in 2012 for </a:t>
            </a:r>
            <a:r>
              <a:rPr lang="en-US" sz="1600" dirty="0" err="1">
                <a:latin typeface="Arial" panose="020B0604020202020204" pitchFamily="34" charset="0"/>
                <a:cs typeface="Arial" panose="020B0604020202020204" pitchFamily="34" charset="0"/>
              </a:rPr>
              <a:t>PrEP</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emtricitabine 200 mg &amp; tenofovir alafenamide 25 mg (F/TAF)</a:t>
            </a:r>
          </a:p>
          <a:p>
            <a:pPr lvl="2"/>
            <a:r>
              <a:rPr lang="en-US" sz="1600" dirty="0">
                <a:latin typeface="Arial" panose="020B0604020202020204" pitchFamily="34" charset="0"/>
                <a:cs typeface="Arial" panose="020B0604020202020204" pitchFamily="34" charset="0"/>
              </a:rPr>
              <a:t>FDA approved for men and transgender women who have sex with men in 2019</a:t>
            </a:r>
          </a:p>
          <a:p>
            <a:r>
              <a:rPr lang="en-US" sz="2000" dirty="0">
                <a:latin typeface="Arial" panose="020B0604020202020204" pitchFamily="34" charset="0"/>
                <a:cs typeface="Arial" panose="020B0604020202020204" pitchFamily="34" charset="0"/>
              </a:rPr>
              <a:t>Both work by inhibiting HIV from replicating when it enters the body</a:t>
            </a:r>
          </a:p>
          <a:p>
            <a:r>
              <a:rPr lang="en-US" sz="2000" dirty="0">
                <a:latin typeface="Arial" panose="020B0604020202020204" pitchFamily="34" charset="0"/>
                <a:cs typeface="Arial" panose="020B0604020202020204" pitchFamily="34" charset="0"/>
              </a:rPr>
              <a:t>This keeps HIV from establishing itself in the body permanently</a:t>
            </a:r>
          </a:p>
          <a:p>
            <a:endParaRPr lang="en-US" dirty="0"/>
          </a:p>
        </p:txBody>
      </p:sp>
      <p:pic>
        <p:nvPicPr>
          <p:cNvPr id="6"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077" r="1077"/>
          <a:stretch>
            <a:fillRect/>
          </a:stretch>
        </p:blipFill>
        <p:spPr>
          <a:xfrm>
            <a:off x="7201848" y="797720"/>
            <a:ext cx="2621904" cy="3015035"/>
          </a:xfrm>
        </p:spPr>
      </p:pic>
      <p:sp>
        <p:nvSpPr>
          <p:cNvPr id="7" name="TextBox 6"/>
          <p:cNvSpPr txBox="1"/>
          <p:nvPr/>
        </p:nvSpPr>
        <p:spPr>
          <a:xfrm>
            <a:off x="4728582" y="6446249"/>
            <a:ext cx="4927751"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Image credit: </a:t>
            </a:r>
            <a:r>
              <a:rPr lang="en-US" sz="1000" dirty="0">
                <a:latin typeface="Arial" panose="020B0604020202020204" pitchFamily="34" charset="0"/>
                <a:cs typeface="Arial" panose="020B0604020202020204" pitchFamily="34" charset="0"/>
                <a:hlinkClick r:id="rId3"/>
              </a:rPr>
              <a:t>http://www.wallstreetotc.com/hiv-prevention-drug-TDF/FTC/220671/</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Image credit: </a:t>
            </a:r>
            <a:r>
              <a:rPr lang="en-US" sz="1000" dirty="0">
                <a:hlinkClick r:id="rId4"/>
              </a:rPr>
              <a:t>https://www.pan.org.au/blog/2018/11/23/descovy-as-prep</a:t>
            </a:r>
            <a:endParaRPr lang="en-US" sz="1000" dirty="0">
              <a:latin typeface="Arial" panose="020B0604020202020204" pitchFamily="34" charset="0"/>
              <a:cs typeface="Arial" panose="020B0604020202020204" pitchFamily="34" charset="0"/>
            </a:endParaRPr>
          </a:p>
        </p:txBody>
      </p:sp>
      <p:pic>
        <p:nvPicPr>
          <p:cNvPr id="1026" name="Picture 2" descr="Image result for descov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5530" y="4082984"/>
            <a:ext cx="3655758" cy="19119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92458" y="5517397"/>
            <a:ext cx="2828509" cy="309966"/>
          </a:xfrm>
          <a:prstGeom prst="rect">
            <a:avLst/>
          </a:prstGeom>
          <a:noFill/>
        </p:spPr>
        <p:txBody>
          <a:bodyPr wrap="square" rtlCol="0">
            <a:spAutoFit/>
          </a:bodyPr>
          <a:lstStyle/>
          <a:p>
            <a:r>
              <a:rPr lang="en-US" sz="1400" dirty="0"/>
              <a:t>Tablet not shown at actual size</a:t>
            </a:r>
          </a:p>
        </p:txBody>
      </p:sp>
      <p:sp>
        <p:nvSpPr>
          <p:cNvPr id="5" name="TextBox 4"/>
          <p:cNvSpPr txBox="1"/>
          <p:nvPr/>
        </p:nvSpPr>
        <p:spPr>
          <a:xfrm>
            <a:off x="8716614" y="4430859"/>
            <a:ext cx="1107139" cy="830997"/>
          </a:xfrm>
          <a:prstGeom prst="rect">
            <a:avLst/>
          </a:prstGeom>
          <a:noFill/>
        </p:spPr>
        <p:txBody>
          <a:bodyPr wrap="square" rtlCol="0">
            <a:spAutoFit/>
          </a:bodyPr>
          <a:lstStyle/>
          <a:p>
            <a:r>
              <a:rPr lang="en-US" b="1" dirty="0"/>
              <a:t>(F/TAF)</a:t>
            </a:r>
          </a:p>
        </p:txBody>
      </p:sp>
      <p:sp>
        <p:nvSpPr>
          <p:cNvPr id="9" name="TextBox 8"/>
          <p:cNvSpPr txBox="1"/>
          <p:nvPr/>
        </p:nvSpPr>
        <p:spPr>
          <a:xfrm>
            <a:off x="7342955" y="4430859"/>
            <a:ext cx="1287933" cy="830997"/>
          </a:xfrm>
          <a:prstGeom prst="rect">
            <a:avLst/>
          </a:prstGeom>
          <a:noFill/>
        </p:spPr>
        <p:txBody>
          <a:bodyPr wrap="square" rtlCol="0">
            <a:spAutoFit/>
          </a:bodyPr>
          <a:lstStyle/>
          <a:p>
            <a:r>
              <a:rPr lang="en-US" b="1" dirty="0"/>
              <a:t>(FTC/TDF)</a:t>
            </a:r>
          </a:p>
        </p:txBody>
      </p:sp>
    </p:spTree>
    <p:extLst>
      <p:ext uri="{BB962C8B-B14F-4D97-AF65-F5344CB8AC3E}">
        <p14:creationId xmlns:p14="http://schemas.microsoft.com/office/powerpoint/2010/main" val="162629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 Key Points </a:t>
            </a:r>
            <a:r>
              <a:rPr lang="en-US" sz="2000" dirty="0"/>
              <a:t>(continued)</a:t>
            </a:r>
          </a:p>
        </p:txBody>
      </p:sp>
      <p:sp>
        <p:nvSpPr>
          <p:cNvPr id="4" name="Content Placeholder 3"/>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TDF/FTC or F/TAF </a:t>
            </a:r>
            <a:r>
              <a:rPr lang="en-US" dirty="0">
                <a:solidFill>
                  <a:prstClr val="black"/>
                </a:solidFill>
                <a:latin typeface="Arial" panose="020B0604020202020204" pitchFamily="34" charset="0"/>
                <a:cs typeface="Arial" panose="020B0604020202020204" pitchFamily="34" charset="0"/>
              </a:rPr>
              <a:t>for PrEP is one component of a comprehensive  prevention strategy that includes:</a:t>
            </a:r>
          </a:p>
          <a:p>
            <a:pPr marL="0" indent="0">
              <a:buNone/>
            </a:pPr>
            <a:endParaRPr lang="en-US" dirty="0">
              <a:solidFill>
                <a:prstClr val="black"/>
              </a:solidFill>
              <a:latin typeface="Arial" panose="020B0604020202020204" pitchFamily="34" charset="0"/>
              <a:cs typeface="Arial" panose="020B0604020202020204" pitchFamily="34" charset="0"/>
            </a:endParaRPr>
          </a:p>
          <a:p>
            <a:pPr lvl="1"/>
            <a:r>
              <a:rPr lang="en-US" dirty="0">
                <a:solidFill>
                  <a:prstClr val="black"/>
                </a:solidFill>
                <a:latin typeface="Arial" panose="020B0604020202020204" pitchFamily="34" charset="0"/>
                <a:cs typeface="Arial" panose="020B0604020202020204" pitchFamily="34" charset="0"/>
              </a:rPr>
              <a:t> Safer sex practices</a:t>
            </a:r>
          </a:p>
          <a:p>
            <a:pPr lvl="1"/>
            <a:r>
              <a:rPr lang="en-US" dirty="0">
                <a:solidFill>
                  <a:prstClr val="black"/>
                </a:solidFill>
                <a:latin typeface="Arial" panose="020B0604020202020204" pitchFamily="34" charset="0"/>
                <a:cs typeface="Arial" panose="020B0604020202020204" pitchFamily="34" charset="0"/>
              </a:rPr>
              <a:t>Consistent use of condoms</a:t>
            </a:r>
          </a:p>
          <a:p>
            <a:pPr lvl="1"/>
            <a:r>
              <a:rPr lang="en-US" dirty="0">
                <a:solidFill>
                  <a:prstClr val="black"/>
                </a:solidFill>
                <a:latin typeface="Arial" panose="020B0604020202020204" pitchFamily="34" charset="0"/>
                <a:cs typeface="Arial" panose="020B0604020202020204" pitchFamily="34" charset="0"/>
              </a:rPr>
              <a:t>Sexually Transmitted Disease (STD) screening</a:t>
            </a:r>
          </a:p>
          <a:p>
            <a:pPr lvl="1"/>
            <a:r>
              <a:rPr lang="en-US" dirty="0">
                <a:solidFill>
                  <a:prstClr val="black"/>
                </a:solidFill>
                <a:latin typeface="Arial" panose="020B0604020202020204" pitchFamily="34" charset="0"/>
                <a:cs typeface="Arial" panose="020B0604020202020204" pitchFamily="34" charset="0"/>
              </a:rPr>
              <a:t>Not sharing needles or equipment</a:t>
            </a:r>
          </a:p>
          <a:p>
            <a:pPr lvl="1"/>
            <a:r>
              <a:rPr lang="en-US" dirty="0">
                <a:solidFill>
                  <a:prstClr val="black"/>
                </a:solidFill>
                <a:latin typeface="Arial" panose="020B0604020202020204" pitchFamily="34" charset="0"/>
                <a:cs typeface="Arial" panose="020B0604020202020204" pitchFamily="34" charset="0"/>
              </a:rPr>
              <a:t>Cleaning “works”</a:t>
            </a:r>
          </a:p>
          <a:p>
            <a:pPr lvl="1"/>
            <a:r>
              <a:rPr lang="en-US" dirty="0">
                <a:solidFill>
                  <a:prstClr val="black"/>
                </a:solidFill>
                <a:latin typeface="Arial" panose="020B0604020202020204" pitchFamily="34" charset="0"/>
                <a:cs typeface="Arial" panose="020B0604020202020204" pitchFamily="34" charset="0"/>
              </a:rPr>
              <a:t>Motivational interviewing directed at behavioral change.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5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Who Should Be Offered </a:t>
            </a:r>
            <a:r>
              <a:rPr lang="en-US" altLang="en-US" dirty="0" err="1"/>
              <a:t>PrEP</a:t>
            </a:r>
            <a:r>
              <a:rPr lang="en-US" altLang="en-US" dirty="0"/>
              <a:t>? </a:t>
            </a:r>
            <a:br>
              <a:rPr lang="en-US" altLang="en-US" dirty="0"/>
            </a:br>
            <a:endParaRPr lang="en-US" dirty="0"/>
          </a:p>
        </p:txBody>
      </p:sp>
      <p:sp>
        <p:nvSpPr>
          <p:cNvPr id="4" name="TextBox 2"/>
          <p:cNvSpPr txBox="1">
            <a:spLocks noChangeArrowheads="1"/>
          </p:cNvSpPr>
          <p:nvPr/>
        </p:nvSpPr>
        <p:spPr bwMode="auto">
          <a:xfrm>
            <a:off x="1972761" y="1485080"/>
            <a:ext cx="6311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Arial" panose="020B0604020202020204" pitchFamily="34" charset="0"/>
                <a:cs typeface="Arial" panose="020B0604020202020204" pitchFamily="34" charset="0"/>
              </a:rPr>
              <a:t>Any person at risk of acquiring HIV infection:</a:t>
            </a:r>
          </a:p>
        </p:txBody>
      </p:sp>
      <p:sp>
        <p:nvSpPr>
          <p:cNvPr id="7" name="TextBox 1"/>
          <p:cNvSpPr txBox="1">
            <a:spLocks noChangeArrowheads="1"/>
          </p:cNvSpPr>
          <p:nvPr/>
        </p:nvSpPr>
        <p:spPr bwMode="auto">
          <a:xfrm>
            <a:off x="1998138" y="5868584"/>
            <a:ext cx="56792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dirty="0">
                <a:latin typeface="Arial" panose="020B0604020202020204" pitchFamily="34" charset="0"/>
              </a:rPr>
              <a:t>Center for Disease Control and Prevention Guidelines 2017</a:t>
            </a:r>
          </a:p>
          <a:p>
            <a:r>
              <a:rPr lang="en-US" sz="1000" dirty="0">
                <a:latin typeface="Arial" panose="020B0604020202020204" pitchFamily="34" charset="0"/>
                <a:cs typeface="Arial" panose="020B0604020202020204" pitchFamily="34" charset="0"/>
              </a:rPr>
              <a:t>www.cdc.gov/hiv/pdf/guidelines/PrEPguidelines2017.pdf</a:t>
            </a:r>
            <a:endParaRPr lang="en-US" altLang="en-US" sz="1000" dirty="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013658B7-8D78-45D8-98FE-6033F973DB22}"/>
              </a:ext>
            </a:extLst>
          </p:cNvPr>
          <p:cNvSpPr txBox="1"/>
          <p:nvPr/>
        </p:nvSpPr>
        <p:spPr>
          <a:xfrm>
            <a:off x="1998138" y="2261937"/>
            <a:ext cx="6585457" cy="3046988"/>
          </a:xfrm>
          <a:prstGeom prst="rect">
            <a:avLst/>
          </a:prstGeom>
          <a:noFill/>
        </p:spPr>
        <p:txBody>
          <a:bodyPr wrap="none" rtlCol="0">
            <a:spAutoFit/>
          </a:bodyPr>
          <a:lstStyle/>
          <a:p>
            <a:pPr marL="285750" indent="-285750">
              <a:buFont typeface="Arial" panose="020B0604020202020204" pitchFamily="34" charset="0"/>
              <a:buChar char="•"/>
            </a:pPr>
            <a:r>
              <a:rPr lang="en-US" dirty="0"/>
              <a:t>Recent infection of STI</a:t>
            </a:r>
          </a:p>
          <a:p>
            <a:pPr marL="285750" indent="-285750">
              <a:buFont typeface="Arial" panose="020B0604020202020204" pitchFamily="34" charset="0"/>
              <a:buChar char="•"/>
            </a:pPr>
            <a:r>
              <a:rPr lang="en-US" dirty="0"/>
              <a:t>History of multiple sex partners</a:t>
            </a:r>
          </a:p>
          <a:p>
            <a:pPr marL="285750" indent="-285750">
              <a:buFont typeface="Arial" panose="020B0604020202020204" pitchFamily="34" charset="0"/>
              <a:buChar char="•"/>
            </a:pPr>
            <a:r>
              <a:rPr lang="en-US" dirty="0"/>
              <a:t>History of inconsistent or no condom use</a:t>
            </a:r>
          </a:p>
          <a:p>
            <a:pPr marL="285750" indent="-285750">
              <a:buFont typeface="Arial" panose="020B0604020202020204" pitchFamily="34" charset="0"/>
              <a:buChar char="•"/>
            </a:pPr>
            <a:r>
              <a:rPr lang="en-US" dirty="0"/>
              <a:t>In a relationship with a person living with HIV</a:t>
            </a:r>
          </a:p>
          <a:p>
            <a:pPr marL="285750" indent="-285750">
              <a:buFont typeface="Arial" panose="020B0604020202020204" pitchFamily="34" charset="0"/>
              <a:buChar char="•"/>
            </a:pPr>
            <a:r>
              <a:rPr lang="en-US" dirty="0"/>
              <a:t>In a high HIV prevalence area or network</a:t>
            </a:r>
          </a:p>
          <a:p>
            <a:pPr marL="285750" indent="-285750">
              <a:buFont typeface="Arial" panose="020B0604020202020204" pitchFamily="34" charset="0"/>
              <a:buChar char="•"/>
            </a:pPr>
            <a:r>
              <a:rPr lang="en-US" dirty="0"/>
              <a:t>Commercial sex worker</a:t>
            </a:r>
          </a:p>
          <a:p>
            <a:pPr marL="285750" indent="-285750">
              <a:buFont typeface="Arial" panose="020B0604020202020204" pitchFamily="34" charset="0"/>
              <a:buChar char="•"/>
            </a:pPr>
            <a:r>
              <a:rPr lang="en-US" dirty="0"/>
              <a:t>Sharing needles or injection equipment</a:t>
            </a:r>
          </a:p>
          <a:p>
            <a:pPr marL="285750" indent="-285750">
              <a:buFont typeface="Arial" panose="020B0604020202020204" pitchFamily="34" charset="0"/>
              <a:buChar char="•"/>
            </a:pPr>
            <a:r>
              <a:rPr lang="en-US" dirty="0"/>
              <a:t>HIV-positive injecting partner</a:t>
            </a:r>
          </a:p>
        </p:txBody>
      </p:sp>
    </p:spTree>
    <p:extLst>
      <p:ext uri="{BB962C8B-B14F-4D97-AF65-F5344CB8AC3E}">
        <p14:creationId xmlns:p14="http://schemas.microsoft.com/office/powerpoint/2010/main" val="3502391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Prescribing and Monitoring</a:t>
            </a:r>
          </a:p>
        </p:txBody>
      </p:sp>
      <p:sp>
        <p:nvSpPr>
          <p:cNvPr id="3" name="Content Placeholder 2"/>
          <p:cNvSpPr>
            <a:spLocks noGrp="1"/>
          </p:cNvSpPr>
          <p:nvPr>
            <p:ph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Clinical follow-up </a:t>
            </a:r>
          </a:p>
          <a:p>
            <a:pPr lvl="1"/>
            <a:r>
              <a:rPr lang="en-US" dirty="0">
                <a:latin typeface="Arial" panose="020B0604020202020204" pitchFamily="34" charset="0"/>
                <a:cs typeface="Arial" panose="020B0604020202020204" pitchFamily="34" charset="0"/>
              </a:rPr>
              <a:t>Every 3 months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generation Ag/</a:t>
            </a:r>
            <a:r>
              <a:rPr lang="en-US" dirty="0" err="1">
                <a:latin typeface="Arial" panose="020B0604020202020204" pitchFamily="34" charset="0"/>
                <a:cs typeface="Arial" panose="020B0604020202020204" pitchFamily="34" charset="0"/>
              </a:rPr>
              <a:t>Ab</a:t>
            </a:r>
            <a:r>
              <a:rPr lang="en-US" dirty="0">
                <a:latin typeface="Arial" panose="020B0604020202020204" pitchFamily="34" charset="0"/>
                <a:cs typeface="Arial" panose="020B0604020202020204" pitchFamily="34" charset="0"/>
              </a:rPr>
              <a:t> HIV testing; assess for signs symptoms of acute HIV infection; assess STI symptoms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Pregnancy testing for women who may become pregnant and offer contraception if at risk of becoming pregnant</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Assess side effects, adherence, and HIV acquisition risk behaviors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Counsel regarding adherence and risk reduction</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Consider STI testing—see next slides</a:t>
            </a:r>
          </a:p>
          <a:p>
            <a:pPr lvl="1"/>
            <a:r>
              <a:rPr lang="en-US" dirty="0">
                <a:latin typeface="Arial" panose="020B0604020202020204" pitchFamily="34" charset="0"/>
                <a:cs typeface="Arial" panose="020B0604020202020204" pitchFamily="34" charset="0"/>
              </a:rPr>
              <a:t>Every 6 months</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Estimated creatinine clearance</a:t>
            </a:r>
          </a:p>
          <a:p>
            <a:pPr lvl="2">
              <a:buFont typeface="Wingdings" panose="05000000000000000000" pitchFamily="2" charset="2"/>
              <a:buChar char="§"/>
            </a:pPr>
            <a:r>
              <a:rPr lang="en-US" dirty="0">
                <a:latin typeface="Arial" panose="020B0604020202020204" pitchFamily="34" charset="0"/>
                <a:cs typeface="Arial" panose="020B0604020202020204" pitchFamily="34" charset="0"/>
              </a:rPr>
              <a:t>STI testing</a:t>
            </a:r>
          </a:p>
          <a:p>
            <a:pPr lvl="1"/>
            <a:r>
              <a:rPr lang="en-US" dirty="0">
                <a:latin typeface="Arial" panose="020B0604020202020204" pitchFamily="34" charset="0"/>
                <a:cs typeface="Arial" panose="020B0604020202020204" pitchFamily="34" charset="0"/>
              </a:rPr>
              <a:t>Every 12 months evaluate need to continue PrEP </a:t>
            </a:r>
          </a:p>
        </p:txBody>
      </p:sp>
    </p:spTree>
    <p:extLst>
      <p:ext uri="{BB962C8B-B14F-4D97-AF65-F5344CB8AC3E}">
        <p14:creationId xmlns:p14="http://schemas.microsoft.com/office/powerpoint/2010/main" val="220540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When Prescribing</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TDF/FTC and F/TAF are part of a comprehensive prevention plan to prevent HIV infection</a:t>
            </a:r>
          </a:p>
          <a:p>
            <a:r>
              <a:rPr lang="en-US" dirty="0">
                <a:latin typeface="Arial" panose="020B0604020202020204" pitchFamily="34" charset="0"/>
                <a:cs typeface="Arial" panose="020B0604020202020204" pitchFamily="34" charset="0"/>
              </a:rPr>
              <a:t>Counsel patients on the importance of adherence to the prescribed medication regimen </a:t>
            </a:r>
          </a:p>
          <a:p>
            <a:pPr lvl="1"/>
            <a:r>
              <a:rPr lang="en-US" dirty="0">
                <a:latin typeface="Arial" panose="020B0604020202020204" pitchFamily="34" charset="0"/>
                <a:cs typeface="Arial" panose="020B0604020202020204" pitchFamily="34" charset="0"/>
              </a:rPr>
              <a:t>TDF/FTC &amp; F/TAF effectiveness is strongly correlated with consistent adherence</a:t>
            </a:r>
          </a:p>
          <a:p>
            <a:r>
              <a:rPr lang="en-US" dirty="0">
                <a:latin typeface="Arial" panose="020B0604020202020204" pitchFamily="34" charset="0"/>
                <a:cs typeface="Arial" panose="020B0604020202020204" pitchFamily="34" charset="0"/>
              </a:rPr>
              <a:t>TDF/FTC requires 7 days for adequate rectal tissue levels &amp; 20 days for blood and vaginal tissue protection</a:t>
            </a:r>
          </a:p>
          <a:p>
            <a:r>
              <a:rPr lang="en-US" dirty="0">
                <a:latin typeface="Arial" panose="020B0604020202020204" pitchFamily="34" charset="0"/>
                <a:cs typeface="Arial" panose="020B0604020202020204" pitchFamily="34" charset="0"/>
              </a:rPr>
              <a:t>F/TAF lacks data for protection in vaginal tissue or for IDU – not recommended in such patients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107" y="5026957"/>
            <a:ext cx="1143000" cy="1609725"/>
          </a:xfrm>
          <a:prstGeom prst="rect">
            <a:avLst/>
          </a:prstGeom>
        </p:spPr>
      </p:pic>
      <p:sp>
        <p:nvSpPr>
          <p:cNvPr id="5" name="TextBox 4"/>
          <p:cNvSpPr txBox="1"/>
          <p:nvPr/>
        </p:nvSpPr>
        <p:spPr>
          <a:xfrm>
            <a:off x="2063188" y="6406524"/>
            <a:ext cx="9104051" cy="246221"/>
          </a:xfrm>
          <a:prstGeom prst="rect">
            <a:avLst/>
          </a:prstGeom>
          <a:noFill/>
        </p:spPr>
        <p:txBody>
          <a:bodyPr wrap="square" rtlCol="0">
            <a:spAutoFit/>
          </a:bodyPr>
          <a:lstStyle/>
          <a:p>
            <a:pPr>
              <a:defRPr/>
            </a:pPr>
            <a:r>
              <a:rPr lang="en-US" sz="1000" dirty="0">
                <a:solidFill>
                  <a:prstClr val="black"/>
                </a:solidFill>
                <a:latin typeface="Arial" panose="020B0604020202020204" pitchFamily="34" charset="0"/>
                <a:ea typeface="ヒラギノ角ゴ Pro W3" pitchFamily="36" charset="-128"/>
              </a:rPr>
              <a:t>Modified from http://www.TDF/FTCpreprems.com/online-training</a:t>
            </a:r>
          </a:p>
        </p:txBody>
      </p:sp>
    </p:spTree>
    <p:extLst>
      <p:ext uri="{BB962C8B-B14F-4D97-AF65-F5344CB8AC3E}">
        <p14:creationId xmlns:p14="http://schemas.microsoft.com/office/powerpoint/2010/main" val="45029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55B6-73F2-4C70-A3AB-B9FCF3A1D98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07990559-7FEA-4176-A16B-4505790D1D79}"/>
              </a:ext>
            </a:extLst>
          </p:cNvPr>
          <p:cNvSpPr>
            <a:spLocks noGrp="1"/>
          </p:cNvSpPr>
          <p:nvPr>
            <p:ph idx="1"/>
          </p:nvPr>
        </p:nvSpPr>
        <p:spPr/>
        <p:txBody>
          <a:bodyPr>
            <a:normAutofit/>
          </a:bodyPr>
          <a:lstStyle/>
          <a:p>
            <a:r>
              <a:rPr lang="en-US" sz="2400" dirty="0"/>
              <a:t>Explain the current demographics of HIV and the disparities in race/ethnicity.</a:t>
            </a:r>
          </a:p>
          <a:p>
            <a:r>
              <a:rPr lang="en-US" sz="2400" dirty="0"/>
              <a:t>Discuss the modes of transmission of HIV</a:t>
            </a:r>
          </a:p>
          <a:p>
            <a:r>
              <a:rPr lang="en-US" sz="2400" dirty="0"/>
              <a:t>Understand the significance of the HIV Care Continuum</a:t>
            </a:r>
          </a:p>
          <a:p>
            <a:r>
              <a:rPr lang="en-US" sz="2400" dirty="0"/>
              <a:t>Discuss and understand the role and methods of using </a:t>
            </a:r>
            <a:r>
              <a:rPr lang="en-US" sz="2400" dirty="0" err="1"/>
              <a:t>PrEP</a:t>
            </a:r>
            <a:r>
              <a:rPr lang="en-US" sz="2400" dirty="0"/>
              <a:t> in HIV prevention</a:t>
            </a:r>
          </a:p>
          <a:p>
            <a:r>
              <a:rPr lang="en-US" sz="2400" dirty="0"/>
              <a:t>Discuss and understand the role of </a:t>
            </a:r>
            <a:r>
              <a:rPr lang="en-US" sz="2400" dirty="0" err="1"/>
              <a:t>nPEP</a:t>
            </a:r>
            <a:r>
              <a:rPr lang="en-US" sz="2400" dirty="0"/>
              <a:t> in potential exposures to HIV</a:t>
            </a:r>
          </a:p>
          <a:p>
            <a:pPr marL="152373" indent="0">
              <a:buNone/>
            </a:pPr>
            <a:endParaRPr lang="en-US" dirty="0"/>
          </a:p>
        </p:txBody>
      </p:sp>
    </p:spTree>
    <p:extLst>
      <p:ext uri="{BB962C8B-B14F-4D97-AF65-F5344CB8AC3E}">
        <p14:creationId xmlns:p14="http://schemas.microsoft.com/office/powerpoint/2010/main" val="1904242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and STIs</a:t>
            </a:r>
          </a:p>
        </p:txBody>
      </p:sp>
      <p:sp>
        <p:nvSpPr>
          <p:cNvPr id="3" name="Content Placeholder 2"/>
          <p:cNvSpPr>
            <a:spLocks noGrp="1"/>
          </p:cNvSpPr>
          <p:nvPr>
            <p:ph idx="1"/>
          </p:nvPr>
        </p:nvSpPr>
        <p:spPr/>
        <p:txBody>
          <a:bodyPr/>
          <a:lstStyle/>
          <a:p>
            <a:pPr>
              <a:defRPr/>
            </a:pPr>
            <a:r>
              <a:rPr lang="en-US" dirty="0">
                <a:latin typeface="Arial" panose="020B0604020202020204" pitchFamily="34" charset="0"/>
                <a:cs typeface="Arial" panose="020B0604020202020204" pitchFamily="34" charset="0"/>
              </a:rPr>
              <a:t>STARK Project, NYC Golub CROI 2016 #869</a:t>
            </a:r>
          </a:p>
          <a:p>
            <a:pPr lvl="1">
              <a:spcAft>
                <a:spcPts val="600"/>
              </a:spcAft>
              <a:defRPr/>
            </a:pPr>
            <a:r>
              <a:rPr lang="en-US" dirty="0">
                <a:latin typeface="Arial" panose="020B0604020202020204" pitchFamily="34" charset="0"/>
                <a:cs typeface="Arial" panose="020B0604020202020204" pitchFamily="34" charset="0"/>
              </a:rPr>
              <a:t>280 participants</a:t>
            </a:r>
          </a:p>
          <a:p>
            <a:pPr lvl="1">
              <a:spcAft>
                <a:spcPts val="600"/>
              </a:spcAft>
              <a:defRPr/>
            </a:pPr>
            <a:r>
              <a:rPr lang="en-US" dirty="0">
                <a:latin typeface="Arial" panose="020B0604020202020204" pitchFamily="34" charset="0"/>
                <a:cs typeface="Arial" panose="020B0604020202020204" pitchFamily="34" charset="0"/>
              </a:rPr>
              <a:t>21% had STI in 6 months prior to starting PrEP</a:t>
            </a:r>
          </a:p>
          <a:p>
            <a:pPr lvl="1">
              <a:spcAft>
                <a:spcPts val="600"/>
              </a:spcAft>
              <a:defRPr/>
            </a:pPr>
            <a:r>
              <a:rPr lang="en-US" dirty="0">
                <a:latin typeface="Arial" panose="020B0604020202020204" pitchFamily="34" charset="0"/>
                <a:cs typeface="Arial" panose="020B0604020202020204" pitchFamily="34" charset="0"/>
              </a:rPr>
              <a:t>13% at 3 months and 15% at 9 months after starting PrEP had positive STI screen</a:t>
            </a:r>
          </a:p>
          <a:p>
            <a:pPr lvl="1">
              <a:defRPr/>
            </a:pPr>
            <a:r>
              <a:rPr lang="en-US" dirty="0">
                <a:latin typeface="Arial" panose="020B0604020202020204" pitchFamily="34" charset="0"/>
                <a:cs typeface="Arial" panose="020B0604020202020204" pitchFamily="34" charset="0"/>
              </a:rPr>
              <a:t>Conclusion:  more frequent testing, particularly with STI </a:t>
            </a:r>
            <a:r>
              <a:rPr lang="en-US" dirty="0" err="1">
                <a:latin typeface="Arial" panose="020B0604020202020204" pitchFamily="34" charset="0"/>
                <a:cs typeface="Arial" panose="020B0604020202020204" pitchFamily="34" charset="0"/>
              </a:rPr>
              <a:t>hx</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09910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Warnings, Precautions, and Adverse Events</a:t>
            </a:r>
          </a:p>
        </p:txBody>
      </p:sp>
      <p:sp>
        <p:nvSpPr>
          <p:cNvPr id="3" name="Content Placeholder 2"/>
          <p:cNvSpPr>
            <a:spLocks noGrp="1"/>
          </p:cNvSpPr>
          <p:nvPr>
            <p:ph idx="1"/>
          </p:nvPr>
        </p:nvSpPr>
        <p:spPr/>
        <p:txBody>
          <a:bodyPr>
            <a:normAutofit fontScale="85000" lnSpcReduction="20000"/>
          </a:bodyPr>
          <a:lstStyle/>
          <a:p>
            <a:pPr marL="0" indent="0" algn="ctr">
              <a:spcBef>
                <a:spcPts val="0"/>
              </a:spcBef>
              <a:buNone/>
            </a:pPr>
            <a:r>
              <a:rPr lang="en-US" b="1" i="1" dirty="0">
                <a:latin typeface="Arial" panose="020B0604020202020204" pitchFamily="34" charset="0"/>
                <a:cs typeface="Arial" panose="020B0604020202020204" pitchFamily="34" charset="0"/>
              </a:rPr>
              <a:t>Renal Impairment</a:t>
            </a:r>
          </a:p>
          <a:p>
            <a:pPr marL="0" indent="0" algn="ctr">
              <a:spcBef>
                <a:spcPts val="0"/>
              </a:spcBef>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New onset/worsening </a:t>
            </a:r>
            <a:r>
              <a:rPr lang="en-US" b="1" dirty="0">
                <a:latin typeface="Arial" panose="020B0604020202020204" pitchFamily="34" charset="0"/>
                <a:cs typeface="Arial" panose="020B0604020202020204" pitchFamily="34" charset="0"/>
              </a:rPr>
              <a:t>renal impairment </a:t>
            </a:r>
            <a:r>
              <a:rPr lang="en-US" dirty="0">
                <a:latin typeface="Arial" panose="020B0604020202020204" pitchFamily="34" charset="0"/>
                <a:cs typeface="Arial" panose="020B0604020202020204" pitchFamily="34" charset="0"/>
              </a:rPr>
              <a:t>(including acute renal failure and Fanconi syndrome) TDF/FTC &gt; F/TAF</a:t>
            </a:r>
          </a:p>
          <a:p>
            <a:pPr lvl="1">
              <a:spcBef>
                <a:spcPts val="0"/>
              </a:spcBef>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Estimated creatinine clearance (</a:t>
            </a:r>
            <a:r>
              <a:rPr lang="en-US" dirty="0" err="1">
                <a:latin typeface="Arial" panose="020B0604020202020204" pitchFamily="34" charset="0"/>
                <a:cs typeface="Arial" panose="020B0604020202020204" pitchFamily="34" charset="0"/>
              </a:rPr>
              <a:t>eCrCl</a:t>
            </a:r>
            <a:r>
              <a:rPr lang="en-US" dirty="0">
                <a:latin typeface="Arial" panose="020B0604020202020204" pitchFamily="34" charset="0"/>
                <a:cs typeface="Arial" panose="020B0604020202020204" pitchFamily="34" charset="0"/>
              </a:rPr>
              <a:t>) should be assessed prior to starting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medication</a:t>
            </a:r>
          </a:p>
          <a:p>
            <a:pPr lvl="1">
              <a:spcBef>
                <a:spcPts val="0"/>
              </a:spcBef>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TDF/FTC for PrEP should not be used if </a:t>
            </a:r>
            <a:r>
              <a:rPr lang="en-US" dirty="0" err="1">
                <a:latin typeface="Arial" panose="020B0604020202020204" pitchFamily="34" charset="0"/>
                <a:cs typeface="Arial" panose="020B0604020202020204" pitchFamily="34" charset="0"/>
              </a:rPr>
              <a:t>CrCl</a:t>
            </a:r>
            <a:r>
              <a:rPr lang="en-US" dirty="0">
                <a:latin typeface="Arial" panose="020B0604020202020204" pitchFamily="34" charset="0"/>
                <a:cs typeface="Arial" panose="020B0604020202020204" pitchFamily="34" charset="0"/>
              </a:rPr>
              <a:t> is &lt; 60 mL/min; &lt; 30 mL/min for F/TAF</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If a patient is at risk for renal impairment, then </a:t>
            </a:r>
            <a:r>
              <a:rPr lang="en-US" dirty="0" err="1">
                <a:latin typeface="Arial" panose="020B0604020202020204" pitchFamily="34" charset="0"/>
                <a:cs typeface="Arial" panose="020B0604020202020204" pitchFamily="34" charset="0"/>
              </a:rPr>
              <a:t>CrCl</a:t>
            </a:r>
            <a:r>
              <a:rPr lang="en-US" dirty="0">
                <a:latin typeface="Arial" panose="020B0604020202020204" pitchFamily="34" charset="0"/>
                <a:cs typeface="Arial" panose="020B0604020202020204" pitchFamily="34" charset="0"/>
              </a:rPr>
              <a:t>, serum phosphorus, urine glucose, and urine protein should be monitored before and during </a:t>
            </a:r>
            <a:r>
              <a:rPr lang="en-US" dirty="0" err="1">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medication use</a:t>
            </a:r>
          </a:p>
          <a:p>
            <a:pPr marL="0" indent="0">
              <a:buNone/>
            </a:pPr>
            <a:endParaRPr lang="en-US" dirty="0"/>
          </a:p>
        </p:txBody>
      </p:sp>
      <p:sp>
        <p:nvSpPr>
          <p:cNvPr id="4" name="TextBox 3"/>
          <p:cNvSpPr txBox="1"/>
          <p:nvPr/>
        </p:nvSpPr>
        <p:spPr>
          <a:xfrm>
            <a:off x="1901531" y="6266374"/>
            <a:ext cx="9104051" cy="246221"/>
          </a:xfrm>
          <a:prstGeom prst="rect">
            <a:avLst/>
          </a:prstGeom>
          <a:noFill/>
        </p:spPr>
        <p:txBody>
          <a:bodyPr wrap="square" rtlCol="0">
            <a:spAutoFit/>
          </a:bodyPr>
          <a:lstStyle/>
          <a:p>
            <a:pPr>
              <a:defRPr/>
            </a:pPr>
            <a:r>
              <a:rPr lang="en-US" sz="1000" dirty="0">
                <a:solidFill>
                  <a:prstClr val="black"/>
                </a:solidFill>
                <a:latin typeface="Arial" panose="020B0604020202020204" pitchFamily="34" charset="0"/>
                <a:ea typeface="ヒラギノ角ゴ Pro W3" pitchFamily="36" charset="-128"/>
              </a:rPr>
              <a:t>http://www.TDF/FTCpreprems.com/online-training</a:t>
            </a:r>
          </a:p>
        </p:txBody>
      </p:sp>
    </p:spTree>
    <p:extLst>
      <p:ext uri="{BB962C8B-B14F-4D97-AF65-F5344CB8AC3E}">
        <p14:creationId xmlns:p14="http://schemas.microsoft.com/office/powerpoint/2010/main" val="2562158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Warnings, Precautions, and Adverse Events </a:t>
            </a:r>
            <a:r>
              <a:rPr lang="en-US" sz="2000" dirty="0"/>
              <a:t>(continued)</a:t>
            </a:r>
          </a:p>
        </p:txBody>
      </p:sp>
      <p:sp>
        <p:nvSpPr>
          <p:cNvPr id="3" name="Content Placeholder 2"/>
          <p:cNvSpPr>
            <a:spLocks noGrp="1"/>
          </p:cNvSpPr>
          <p:nvPr>
            <p:ph idx="1"/>
          </p:nvPr>
        </p:nvSpPr>
        <p:spPr/>
        <p:txBody>
          <a:bodyPr/>
          <a:lstStyle/>
          <a:p>
            <a:pPr marL="0" indent="0" algn="ctr">
              <a:spcBef>
                <a:spcPts val="0"/>
              </a:spcBef>
              <a:buNone/>
            </a:pPr>
            <a:r>
              <a:rPr lang="en-US" b="1" i="1" dirty="0">
                <a:latin typeface="Arial" panose="020B0604020202020204" pitchFamily="34" charset="0"/>
                <a:cs typeface="Arial" panose="020B0604020202020204" pitchFamily="34" charset="0"/>
              </a:rPr>
              <a:t>Bone Density</a:t>
            </a:r>
          </a:p>
          <a:p>
            <a:pPr marL="0" indent="0" algn="ctr">
              <a:spcBef>
                <a:spcPts val="0"/>
              </a:spcBef>
              <a:buNone/>
            </a:pPr>
            <a:endParaRPr lang="en-US" dirty="0">
              <a:latin typeface="Arial" panose="020B0604020202020204" pitchFamily="34" charset="0"/>
              <a:cs typeface="Arial" panose="020B0604020202020204" pitchFamily="34" charset="0"/>
            </a:endParaRPr>
          </a:p>
          <a:p>
            <a:pPr marL="0" indent="0">
              <a:spcBef>
                <a:spcPts val="0"/>
              </a:spcBef>
              <a:buNone/>
            </a:pPr>
            <a:r>
              <a:rPr lang="en-US" sz="2200" dirty="0">
                <a:latin typeface="Arial" panose="020B0604020202020204" pitchFamily="34" charset="0"/>
                <a:cs typeface="Arial" panose="020B0604020202020204" pitchFamily="34" charset="0"/>
              </a:rPr>
              <a:t>Changes in bone mineral density (BMD) and mineralization problems have been noted in those taking TDF/FTC &gt; F/TAF</a:t>
            </a:r>
          </a:p>
          <a:p>
            <a:pPr marL="0" indent="0">
              <a:spcBef>
                <a:spcPts val="0"/>
              </a:spcBef>
              <a:buNone/>
            </a:pPr>
            <a:endParaRPr lang="en-US" sz="1400" dirty="0">
              <a:latin typeface="Arial" panose="020B0604020202020204" pitchFamily="34" charset="0"/>
              <a:cs typeface="Arial" panose="020B0604020202020204" pitchFamily="34" charset="0"/>
            </a:endParaRPr>
          </a:p>
          <a:p>
            <a:pPr lvl="1">
              <a:spcBef>
                <a:spcPts val="0"/>
              </a:spcBef>
              <a:spcAft>
                <a:spcPts val="1200"/>
              </a:spcAft>
            </a:pPr>
            <a:r>
              <a:rPr lang="en-US" sz="2200" dirty="0">
                <a:latin typeface="Arial" panose="020B0604020202020204" pitchFamily="34" charset="0"/>
                <a:cs typeface="Arial" panose="020B0604020202020204" pitchFamily="34" charset="0"/>
              </a:rPr>
              <a:t>Assess BMD in patients with history of pathologic fractures and/or risk for osteoporosis or bone loss</a:t>
            </a:r>
          </a:p>
          <a:p>
            <a:pPr lvl="1">
              <a:spcBef>
                <a:spcPts val="0"/>
              </a:spcBef>
            </a:pPr>
            <a:r>
              <a:rPr lang="en-US" sz="2200" dirty="0">
                <a:latin typeface="Arial" panose="020B0604020202020204" pitchFamily="34" charset="0"/>
                <a:cs typeface="Arial" panose="020B0604020202020204" pitchFamily="34" charset="0"/>
              </a:rPr>
              <a:t>Monitor for persistent and/or worsening bone pain, fractures, and/or muscle weakness</a:t>
            </a:r>
          </a:p>
          <a:p>
            <a:pPr marL="0" indent="0">
              <a:buNone/>
            </a:pPr>
            <a:endParaRPr lang="en-US" dirty="0"/>
          </a:p>
        </p:txBody>
      </p:sp>
      <p:sp>
        <p:nvSpPr>
          <p:cNvPr id="4" name="TextBox 3"/>
          <p:cNvSpPr txBox="1"/>
          <p:nvPr/>
        </p:nvSpPr>
        <p:spPr>
          <a:xfrm>
            <a:off x="2095569" y="6397911"/>
            <a:ext cx="9104051" cy="246221"/>
          </a:xfrm>
          <a:prstGeom prst="rect">
            <a:avLst/>
          </a:prstGeom>
          <a:noFill/>
        </p:spPr>
        <p:txBody>
          <a:bodyPr wrap="square" rtlCol="0">
            <a:spAutoFit/>
          </a:bodyPr>
          <a:lstStyle/>
          <a:p>
            <a:pPr>
              <a:defRPr/>
            </a:pPr>
            <a:r>
              <a:rPr lang="en-US" sz="1000" dirty="0">
                <a:solidFill>
                  <a:prstClr val="black"/>
                </a:solidFill>
                <a:latin typeface="Arial" panose="020B0604020202020204" pitchFamily="34" charset="0"/>
                <a:ea typeface="ヒラギノ角ゴ Pro W3" pitchFamily="36" charset="-128"/>
              </a:rPr>
              <a:t>http://www.TDF/FTCpreprems.com/online-training</a:t>
            </a:r>
          </a:p>
        </p:txBody>
      </p:sp>
    </p:spTree>
    <p:extLst>
      <p:ext uri="{BB962C8B-B14F-4D97-AF65-F5344CB8AC3E}">
        <p14:creationId xmlns:p14="http://schemas.microsoft.com/office/powerpoint/2010/main" val="1456670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D2067-7114-45DA-8F83-A896E29FEF15}"/>
              </a:ext>
            </a:extLst>
          </p:cNvPr>
          <p:cNvSpPr>
            <a:spLocks noGrp="1"/>
          </p:cNvSpPr>
          <p:nvPr>
            <p:ph type="title"/>
          </p:nvPr>
        </p:nvSpPr>
        <p:spPr/>
        <p:txBody>
          <a:bodyPr/>
          <a:lstStyle/>
          <a:p>
            <a:r>
              <a:rPr lang="en-US" dirty="0"/>
              <a:t>Women and Barriers to PrEP</a:t>
            </a:r>
          </a:p>
        </p:txBody>
      </p:sp>
      <p:sp>
        <p:nvSpPr>
          <p:cNvPr id="3" name="Content Placeholder 2">
            <a:extLst>
              <a:ext uri="{FF2B5EF4-FFF2-40B4-BE49-F238E27FC236}">
                <a16:creationId xmlns:a16="http://schemas.microsoft.com/office/drawing/2014/main" xmlns="" id="{E96D9866-C784-4B68-8001-01DB0FB42ED2}"/>
              </a:ext>
            </a:extLst>
          </p:cNvPr>
          <p:cNvSpPr>
            <a:spLocks noGrp="1"/>
          </p:cNvSpPr>
          <p:nvPr>
            <p:ph idx="1"/>
          </p:nvPr>
        </p:nvSpPr>
        <p:spPr>
          <a:xfrm>
            <a:off x="1920876" y="1319213"/>
            <a:ext cx="8288337" cy="5001376"/>
          </a:xfrm>
        </p:spPr>
        <p:txBody>
          <a:bodyPr>
            <a:normAutofit fontScale="85000" lnSpcReduction="20000"/>
          </a:bodyPr>
          <a:lstStyle/>
          <a:p>
            <a:r>
              <a:rPr lang="en-US" dirty="0"/>
              <a:t>Women’s lack of knowledge about PrEP, HIV-related health literacy, and HIV risk perception</a:t>
            </a:r>
          </a:p>
          <a:p>
            <a:r>
              <a:rPr lang="en-US" dirty="0"/>
              <a:t>Challenges identifying women who might benefit from HIV prevention with PrEP and assessing women’s risk of acquiring HIV</a:t>
            </a:r>
          </a:p>
          <a:p>
            <a:r>
              <a:rPr lang="en-US" dirty="0"/>
              <a:t>Healthcare provider bias based on a woman’s race, social class, or sexual behavior that might hinder effective communication about HIV risk and PrEP</a:t>
            </a:r>
          </a:p>
          <a:p>
            <a:r>
              <a:rPr lang="en-US" dirty="0"/>
              <a:t>High costs associated with </a:t>
            </a:r>
            <a:r>
              <a:rPr lang="en-US" dirty="0" err="1"/>
              <a:t>PrEP</a:t>
            </a:r>
            <a:endParaRPr lang="en-US" dirty="0"/>
          </a:p>
          <a:p>
            <a:r>
              <a:rPr lang="en-US" dirty="0"/>
              <a:t>Lack of resources and infrastructure to provide PrEP for women in settings and venues they frequently use for healthcare</a:t>
            </a:r>
          </a:p>
        </p:txBody>
      </p:sp>
      <p:sp>
        <p:nvSpPr>
          <p:cNvPr id="4" name="TextBox 3">
            <a:extLst>
              <a:ext uri="{FF2B5EF4-FFF2-40B4-BE49-F238E27FC236}">
                <a16:creationId xmlns:a16="http://schemas.microsoft.com/office/drawing/2014/main" xmlns="" id="{F3734AC7-B938-46D2-912E-EF682BF95B30}"/>
              </a:ext>
            </a:extLst>
          </p:cNvPr>
          <p:cNvSpPr txBox="1"/>
          <p:nvPr/>
        </p:nvSpPr>
        <p:spPr>
          <a:xfrm>
            <a:off x="2316496" y="6436895"/>
            <a:ext cx="9504948" cy="246221"/>
          </a:xfrm>
          <a:prstGeom prst="rect">
            <a:avLst/>
          </a:prstGeom>
          <a:noFill/>
        </p:spPr>
        <p:txBody>
          <a:bodyPr wrap="square" rtlCol="0">
            <a:spAutoFit/>
          </a:bodyPr>
          <a:lstStyle/>
          <a:p>
            <a:r>
              <a:rPr lang="en-US" sz="1000" dirty="0"/>
              <a:t>www.cdc.gov/hiv/pdf/group/gender/women/cdc-hiv-women-and-PrEP-discussion-series.pdf</a:t>
            </a:r>
          </a:p>
        </p:txBody>
      </p:sp>
    </p:spTree>
    <p:extLst>
      <p:ext uri="{BB962C8B-B14F-4D97-AF65-F5344CB8AC3E}">
        <p14:creationId xmlns:p14="http://schemas.microsoft.com/office/powerpoint/2010/main" val="358568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Help Lines</a:t>
            </a:r>
          </a:p>
        </p:txBody>
      </p:sp>
      <p:sp>
        <p:nvSpPr>
          <p:cNvPr id="3" name="Content Placeholder 2"/>
          <p:cNvSpPr>
            <a:spLocks noGrp="1"/>
          </p:cNvSpPr>
          <p:nvPr>
            <p:ph idx="1"/>
          </p:nvPr>
        </p:nvSpPr>
        <p:spPr>
          <a:xfrm>
            <a:off x="1903237" y="1619112"/>
            <a:ext cx="8288337" cy="4551362"/>
          </a:xfrm>
        </p:spPr>
        <p:txBody>
          <a:bodyPr>
            <a:normAutofit fontScale="92500" lnSpcReduction="10000"/>
          </a:bodyPr>
          <a:lstStyle/>
          <a:p>
            <a:pPr marL="0" indent="0" algn="ctr">
              <a:lnSpc>
                <a:spcPct val="95000"/>
              </a:lnSpc>
              <a:buNone/>
              <a:defRPr/>
            </a:pPr>
            <a:r>
              <a:rPr lang="en-US"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PrEP</a:t>
            </a:r>
            <a:r>
              <a:rPr lang="en-US" dirty="0">
                <a:latin typeface="Arial" panose="020B0604020202020204" pitchFamily="34" charset="0"/>
                <a:cs typeface="Arial" panose="020B0604020202020204" pitchFamily="34" charset="0"/>
              </a:rPr>
              <a:t> advice and inquiries, please call the PrEP line:</a:t>
            </a:r>
          </a:p>
          <a:p>
            <a:pPr marL="0" indent="0" algn="ctr">
              <a:lnSpc>
                <a:spcPct val="95000"/>
              </a:lnSpc>
              <a:buNone/>
              <a:defRPr/>
            </a:pPr>
            <a:r>
              <a:rPr lang="en-US" dirty="0">
                <a:latin typeface="Arial" panose="020B0604020202020204" pitchFamily="34" charset="0"/>
                <a:cs typeface="Arial" panose="020B0604020202020204" pitchFamily="34" charset="0"/>
              </a:rPr>
              <a:t>(855) 448-7737</a:t>
            </a:r>
          </a:p>
          <a:p>
            <a:pPr marL="0" indent="0" algn="ctr">
              <a:lnSpc>
                <a:spcPct val="95000"/>
              </a:lnSpc>
              <a:buNone/>
              <a:defRPr/>
            </a:pPr>
            <a:r>
              <a:rPr lang="en-US" dirty="0">
                <a:latin typeface="Arial" panose="020B0604020202020204" pitchFamily="34" charset="0"/>
                <a:cs typeface="Arial" panose="020B0604020202020204" pitchFamily="34" charset="0"/>
              </a:rPr>
              <a:t>or</a:t>
            </a:r>
          </a:p>
          <a:p>
            <a:pPr marL="0" indent="0" algn="ctr">
              <a:lnSpc>
                <a:spcPct val="95000"/>
              </a:lnSpc>
              <a:buNone/>
              <a:defRPr/>
            </a:pPr>
            <a:r>
              <a:rPr lang="en-US" dirty="0">
                <a:latin typeface="Arial" panose="020B0604020202020204" pitchFamily="34" charset="0"/>
                <a:cs typeface="Arial" panose="020B0604020202020204" pitchFamily="34" charset="0"/>
              </a:rPr>
              <a:t>(855) HIV-</a:t>
            </a:r>
            <a:r>
              <a:rPr lang="en-US" dirty="0" err="1">
                <a:latin typeface="Arial" panose="020B0604020202020204" pitchFamily="34" charset="0"/>
                <a:cs typeface="Arial" panose="020B0604020202020204" pitchFamily="34" charset="0"/>
              </a:rPr>
              <a:t>PrEP</a:t>
            </a:r>
            <a:endParaRPr lang="en-US" dirty="0">
              <a:latin typeface="Arial" panose="020B0604020202020204" pitchFamily="34" charset="0"/>
              <a:cs typeface="Arial" panose="020B0604020202020204" pitchFamily="34" charset="0"/>
            </a:endParaRPr>
          </a:p>
          <a:p>
            <a:pPr algn="ctr">
              <a:lnSpc>
                <a:spcPct val="95000"/>
              </a:lnSpc>
              <a:defRPr/>
            </a:pPr>
            <a:endParaRPr lang="en-US" sz="2000" dirty="0">
              <a:latin typeface="Arial" panose="020B0604020202020204" pitchFamily="34" charset="0"/>
              <a:cs typeface="Arial" panose="020B0604020202020204" pitchFamily="34" charset="0"/>
            </a:endParaRPr>
          </a:p>
          <a:p>
            <a:pPr marL="0" indent="0" algn="ctr">
              <a:lnSpc>
                <a:spcPct val="95000"/>
              </a:lnSpc>
              <a:buNone/>
              <a:defRPr/>
            </a:pPr>
            <a:r>
              <a:rPr lang="en-US" dirty="0">
                <a:latin typeface="Arial" panose="020B0604020202020204" pitchFamily="34" charset="0"/>
                <a:cs typeface="Arial" panose="020B0604020202020204" pitchFamily="34" charset="0"/>
              </a:rPr>
              <a:t>Monday through Friday, 11 a.m. – 6 p.m. EST</a:t>
            </a:r>
          </a:p>
          <a:p>
            <a:pPr algn="ctr">
              <a:lnSpc>
                <a:spcPct val="95000"/>
              </a:lnSpc>
              <a:defRPr/>
            </a:pPr>
            <a:endParaRPr lang="en-US" sz="2000" dirty="0">
              <a:latin typeface="Arial" panose="020B0604020202020204" pitchFamily="34" charset="0"/>
              <a:cs typeface="Arial" panose="020B0604020202020204" pitchFamily="34" charset="0"/>
            </a:endParaRPr>
          </a:p>
          <a:p>
            <a:pPr marL="0" indent="0" algn="ctr">
              <a:lnSpc>
                <a:spcPct val="95000"/>
              </a:lnSpc>
              <a:buNone/>
              <a:defRPr/>
            </a:pPr>
            <a:r>
              <a:rPr lang="en-US" dirty="0">
                <a:latin typeface="Arial" panose="020B0604020202020204" pitchFamily="34" charset="0"/>
                <a:cs typeface="Arial" panose="020B0604020202020204" pitchFamily="34" charset="0"/>
              </a:rPr>
              <a:t>Provides free, expert advice about PrEP to clinicians across the country</a:t>
            </a:r>
          </a:p>
          <a:p>
            <a:pPr marL="0" indent="0">
              <a:buNone/>
            </a:pPr>
            <a:endParaRPr lang="en-US" dirty="0"/>
          </a:p>
        </p:txBody>
      </p:sp>
    </p:spTree>
    <p:extLst>
      <p:ext uri="{BB962C8B-B14F-4D97-AF65-F5344CB8AC3E}">
        <p14:creationId xmlns:p14="http://schemas.microsoft.com/office/powerpoint/2010/main" val="364955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nPEP</a:t>
            </a:r>
            <a:r>
              <a:rPr lang="en-US" dirty="0"/>
              <a:t>?</a:t>
            </a:r>
          </a:p>
        </p:txBody>
      </p:sp>
      <p:sp>
        <p:nvSpPr>
          <p:cNvPr id="4" name="Content Placeholder 3"/>
          <p:cNvSpPr>
            <a:spLocks noGrp="1"/>
          </p:cNvSpPr>
          <p:nvPr>
            <p:ph sz="half" idx="1"/>
          </p:nvPr>
        </p:nvSpPr>
        <p:spPr>
          <a:xfrm>
            <a:off x="1979612" y="1404810"/>
            <a:ext cx="4038600" cy="5034141"/>
          </a:xfrm>
        </p:spPr>
        <p:txBody>
          <a:bodyPr/>
          <a:lstStyle/>
          <a:p>
            <a:r>
              <a:rPr lang="en-US" sz="1800" dirty="0">
                <a:latin typeface="Arial" panose="020B0604020202020204" pitchFamily="34" charset="0"/>
                <a:cs typeface="Arial" panose="020B0604020202020204" pitchFamily="34" charset="0"/>
              </a:rPr>
              <a:t>Non-occupational Post-exposure Prophylaxis </a:t>
            </a:r>
            <a:r>
              <a:rPr lang="en-US" sz="1800" b="1" dirty="0">
                <a:latin typeface="Arial" panose="020B0604020202020204" pitchFamily="34" charset="0"/>
                <a:cs typeface="Arial" panose="020B0604020202020204" pitchFamily="34" charset="0"/>
              </a:rPr>
              <a:t>(</a:t>
            </a:r>
            <a:r>
              <a:rPr lang="en-US" sz="1800" b="1" dirty="0" err="1">
                <a:latin typeface="Arial" panose="020B0604020202020204" pitchFamily="34" charset="0"/>
                <a:cs typeface="Arial" panose="020B0604020202020204" pitchFamily="34" charset="0"/>
              </a:rPr>
              <a:t>nPEP</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is intended to prevent HIV infection.</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Administered </a:t>
            </a:r>
            <a:r>
              <a:rPr lang="en-US" sz="1800" b="1" dirty="0">
                <a:latin typeface="Arial" panose="020B0604020202020204" pitchFamily="34" charset="0"/>
                <a:cs typeface="Arial" panose="020B0604020202020204" pitchFamily="34" charset="0"/>
              </a:rPr>
              <a:t>no later than 72 hours</a:t>
            </a:r>
            <a:r>
              <a:rPr lang="en-US" sz="1800" dirty="0">
                <a:latin typeface="Arial" panose="020B0604020202020204" pitchFamily="34" charset="0"/>
                <a:cs typeface="Arial" panose="020B0604020202020204" pitchFamily="34" charset="0"/>
              </a:rPr>
              <a:t> following an exposure.</a:t>
            </a:r>
          </a:p>
          <a:p>
            <a:endParaRPr lang="en-US" sz="1800" dirty="0">
              <a:latin typeface="Arial" panose="020B0604020202020204" pitchFamily="34" charset="0"/>
              <a:cs typeface="Arial" panose="020B0604020202020204" pitchFamily="34" charset="0"/>
            </a:endParaRPr>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l="-7118" r="-7118"/>
          <a:stretch>
            <a:fillRect/>
          </a:stretch>
        </p:blipFill>
        <p:spPr>
          <a:prstGeom prst="rect">
            <a:avLst/>
          </a:prstGeom>
        </p:spPr>
      </p:pic>
      <p:sp>
        <p:nvSpPr>
          <p:cNvPr id="7" name="TextBox 6"/>
          <p:cNvSpPr txBox="1"/>
          <p:nvPr/>
        </p:nvSpPr>
        <p:spPr>
          <a:xfrm>
            <a:off x="1673109" y="6304002"/>
            <a:ext cx="8221767" cy="553998"/>
          </a:xfrm>
          <a:prstGeom prst="rect">
            <a:avLst/>
          </a:prstGeom>
          <a:noFill/>
        </p:spPr>
        <p:txBody>
          <a:bodyPr wrap="square">
            <a:spAutoFit/>
          </a:bodyPr>
          <a:lstStyle/>
          <a:p>
            <a:pPr>
              <a:defRPr/>
            </a:pPr>
            <a:r>
              <a:rPr lang="en-US" sz="1000" dirty="0">
                <a:latin typeface="Arial" panose="020B0604020202020204" pitchFamily="34" charset="0"/>
                <a:ea typeface="ヒラギノ角ゴ Pro W3" pitchFamily="36" charset="-128"/>
                <a:cs typeface="Arial" panose="020B0604020202020204" pitchFamily="34" charset="0"/>
              </a:rPr>
              <a:t>Modified from </a:t>
            </a:r>
            <a:r>
              <a:rPr lang="en-US" sz="1000" dirty="0">
                <a:latin typeface="Arial" panose="020B0604020202020204" pitchFamily="34" charset="0"/>
                <a:ea typeface="ヒラギノ角ゴ Pro W3" pitchFamily="36" charset="-128"/>
                <a:cs typeface="Arial" panose="020B0604020202020204" pitchFamily="34" charset="0"/>
                <a:hlinkClick r:id="rId3"/>
              </a:rPr>
              <a:t>http://aids.gov/hiv-aids-basics/prevention/reduce-your-risk/pre-exposure-prophylaxis</a:t>
            </a:r>
            <a:r>
              <a:rPr lang="en-US" sz="1000" dirty="0">
                <a:latin typeface="Arial" panose="020B0604020202020204" pitchFamily="34" charset="0"/>
                <a:ea typeface="ヒラギノ角ゴ Pro W3" pitchFamily="36" charset="-128"/>
                <a:cs typeface="Arial" panose="020B0604020202020204" pitchFamily="34" charset="0"/>
              </a:rPr>
              <a:t>, </a:t>
            </a:r>
            <a:r>
              <a:rPr lang="en-US" sz="1000" dirty="0">
                <a:latin typeface="Arial" panose="020B0604020202020204" pitchFamily="34" charset="0"/>
                <a:ea typeface="ヒラギノ角ゴ Pro W3" pitchFamily="36" charset="-128"/>
                <a:cs typeface="Arial" panose="020B0604020202020204" pitchFamily="34" charset="0"/>
                <a:hlinkClick r:id="rId4"/>
              </a:rPr>
              <a:t>http://www.centerforaids.org/nPEP.html</a:t>
            </a:r>
            <a:r>
              <a:rPr lang="en-US" sz="1000" dirty="0">
                <a:latin typeface="Arial" panose="020B0604020202020204" pitchFamily="34" charset="0"/>
                <a:ea typeface="ヒラギノ角ゴ Pro W3" pitchFamily="36" charset="-128"/>
                <a:cs typeface="Arial" panose="020B0604020202020204" pitchFamily="34" charset="0"/>
              </a:rPr>
              <a:t> </a:t>
            </a:r>
          </a:p>
          <a:p>
            <a:pPr>
              <a:defRPr/>
            </a:pPr>
            <a:r>
              <a:rPr lang="en-US" sz="1000" dirty="0"/>
              <a:t>Image credit: http://kliniknasontan.blogspot.com/?view=classic</a:t>
            </a:r>
          </a:p>
          <a:p>
            <a:pPr>
              <a:defRPr/>
            </a:pPr>
            <a:endParaRPr lang="en-US" sz="1000" dirty="0">
              <a:latin typeface="Arial" panose="020B0604020202020204" pitchFamily="34" charset="0"/>
              <a:ea typeface="ヒラギノ角ゴ Pro W3" pitchFamily="36" charset="-128"/>
              <a:cs typeface="Arial" panose="020B0604020202020204" pitchFamily="34" charset="0"/>
            </a:endParaRPr>
          </a:p>
        </p:txBody>
      </p:sp>
    </p:spTree>
    <p:extLst>
      <p:ext uri="{BB962C8B-B14F-4D97-AF65-F5344CB8AC3E}">
        <p14:creationId xmlns:p14="http://schemas.microsoft.com/office/powerpoint/2010/main" val="976096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DAF2FED-2CB4-4C70-B48A-A467D7D130CF}"/>
              </a:ext>
            </a:extLst>
          </p:cNvPr>
          <p:cNvSpPr>
            <a:spLocks noGrp="1"/>
          </p:cNvSpPr>
          <p:nvPr>
            <p:ph type="title"/>
          </p:nvPr>
        </p:nvSpPr>
        <p:spPr/>
        <p:txBody>
          <a:bodyPr/>
          <a:lstStyle/>
          <a:p>
            <a:r>
              <a:rPr lang="en-US" dirty="0"/>
              <a:t>Consider </a:t>
            </a:r>
            <a:r>
              <a:rPr lang="en-US" dirty="0" err="1"/>
              <a:t>nPEP</a:t>
            </a:r>
            <a:r>
              <a:rPr lang="en-US" dirty="0"/>
              <a:t>  When:</a:t>
            </a:r>
          </a:p>
        </p:txBody>
      </p:sp>
      <p:sp>
        <p:nvSpPr>
          <p:cNvPr id="6" name="Content Placeholder 5">
            <a:extLst>
              <a:ext uri="{FF2B5EF4-FFF2-40B4-BE49-F238E27FC236}">
                <a16:creationId xmlns:a16="http://schemas.microsoft.com/office/drawing/2014/main" xmlns="" id="{3967D5BC-6AA2-4B2C-9F75-64483A2A0128}"/>
              </a:ext>
            </a:extLst>
          </p:cNvPr>
          <p:cNvSpPr>
            <a:spLocks noGrp="1"/>
          </p:cNvSpPr>
          <p:nvPr>
            <p:ph idx="1"/>
          </p:nvPr>
        </p:nvSpPr>
        <p:spPr/>
        <p:txBody>
          <a:bodyPr>
            <a:normAutofit lnSpcReduction="10000"/>
          </a:bodyPr>
          <a:lstStyle/>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Anyone who has had unprotected sex with a substantial risk for HIV exposure</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Anyone who share injection needles or drug paraphernalia with someone else who may have a risk for HIV</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Anyone who is a victim of sexual assault</a:t>
            </a:r>
          </a:p>
          <a:p>
            <a:pPr marL="0" indent="0">
              <a:buNone/>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source is known to be HIV-positive and the exposure presents a substantial risk for transmission</a:t>
            </a:r>
          </a:p>
          <a:p>
            <a:endParaRPr lang="en-US" dirty="0"/>
          </a:p>
        </p:txBody>
      </p:sp>
    </p:spTree>
    <p:extLst>
      <p:ext uri="{BB962C8B-B14F-4D97-AF65-F5344CB8AC3E}">
        <p14:creationId xmlns:p14="http://schemas.microsoft.com/office/powerpoint/2010/main" val="2729465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HIV </a:t>
            </a:r>
            <a:r>
              <a:rPr lang="en-US" dirty="0" err="1"/>
              <a:t>nPEP</a:t>
            </a:r>
            <a:r>
              <a:rPr lang="en-US" dirty="0"/>
              <a:t> Regimen</a:t>
            </a:r>
          </a:p>
        </p:txBody>
      </p:sp>
      <p:sp>
        <p:nvSpPr>
          <p:cNvPr id="3" name="Content Placeholder 2"/>
          <p:cNvSpPr>
            <a:spLocks noGrp="1"/>
          </p:cNvSpPr>
          <p:nvPr>
            <p:ph idx="1"/>
          </p:nvPr>
        </p:nvSpPr>
        <p:spPr>
          <a:xfrm>
            <a:off x="1920876" y="1319213"/>
            <a:ext cx="8288337" cy="4804861"/>
          </a:xfrm>
        </p:spPr>
        <p:txBody>
          <a:bodyPr>
            <a:normAutofit lnSpcReduction="10000"/>
          </a:bodyPr>
          <a:lstStyle/>
          <a:p>
            <a:pPr marL="0" indent="0" algn="ctr">
              <a:buNone/>
            </a:pPr>
            <a:r>
              <a:rPr lang="en-US" sz="1600" b="1" u="sng" dirty="0">
                <a:latin typeface="Arial" panose="020B0604020202020204" pitchFamily="34" charset="0"/>
                <a:cs typeface="Arial" panose="020B0604020202020204" pitchFamily="34" charset="0"/>
              </a:rPr>
              <a:t>Recommended Regimen for HIV </a:t>
            </a:r>
            <a:r>
              <a:rPr lang="en-US" sz="1600" b="1" u="sng" dirty="0" err="1">
                <a:latin typeface="Arial" panose="020B0604020202020204" pitchFamily="34" charset="0"/>
                <a:cs typeface="Arial" panose="020B0604020202020204" pitchFamily="34" charset="0"/>
              </a:rPr>
              <a:t>nPEP</a:t>
            </a:r>
            <a:endParaRPr lang="en-US" sz="1600" b="1" u="sng" dirty="0">
              <a:latin typeface="Arial" panose="020B0604020202020204" pitchFamily="34" charset="0"/>
              <a:cs typeface="Arial" panose="020B0604020202020204" pitchFamily="34" charset="0"/>
            </a:endParaRPr>
          </a:p>
          <a:p>
            <a:pPr marL="0" indent="0" algn="ctr">
              <a:lnSpc>
                <a:spcPct val="110000"/>
              </a:lnSpc>
              <a:spcBef>
                <a:spcPts val="1200"/>
              </a:spcBef>
              <a:spcAft>
                <a:spcPts val="1200"/>
              </a:spcAft>
              <a:buNone/>
            </a:pPr>
            <a:r>
              <a:rPr lang="en-US" sz="1600" dirty="0">
                <a:latin typeface="Arial" panose="020B0604020202020204" pitchFamily="34" charset="0"/>
                <a:cs typeface="Arial" panose="020B0604020202020204" pitchFamily="34" charset="0"/>
              </a:rPr>
              <a:t>Tenofovir DF 300 mg + Emtricitabine 200 mg taken once daily for</a:t>
            </a:r>
            <a:r>
              <a:rPr lang="en-US" sz="1600" b="1" dirty="0">
                <a:latin typeface="Arial" panose="020B0604020202020204" pitchFamily="34" charset="0"/>
                <a:cs typeface="Arial" panose="020B0604020202020204" pitchFamily="34" charset="0"/>
              </a:rPr>
              <a:t> 28 days</a:t>
            </a:r>
          </a:p>
          <a:p>
            <a:pPr marL="0" indent="0" algn="ctr">
              <a:lnSpc>
                <a:spcPct val="120000"/>
              </a:lnSpc>
              <a:spcBef>
                <a:spcPts val="600"/>
              </a:spcBef>
              <a:spcAft>
                <a:spcPts val="600"/>
              </a:spcAft>
              <a:buNone/>
            </a:pPr>
            <a:r>
              <a:rPr lang="en-US" sz="1600" b="1" dirty="0">
                <a:solidFill>
                  <a:srgbClr val="FF0000"/>
                </a:solidFill>
                <a:latin typeface="Arial" panose="020B0604020202020204" pitchFamily="34" charset="0"/>
                <a:cs typeface="Arial" panose="020B0604020202020204" pitchFamily="34" charset="0"/>
              </a:rPr>
              <a:t>PLUS</a:t>
            </a:r>
          </a:p>
          <a:p>
            <a:pPr marL="0" indent="0" algn="ctr">
              <a:lnSpc>
                <a:spcPct val="120000"/>
              </a:lnSpc>
              <a:spcBef>
                <a:spcPts val="600"/>
              </a:spcBef>
              <a:spcAft>
                <a:spcPts val="600"/>
              </a:spcAft>
              <a:buNone/>
            </a:pPr>
            <a:r>
              <a:rPr lang="en-US" sz="1600" b="1"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Dolutegravir 50 mg PO taken once daily with or without food for </a:t>
            </a:r>
            <a:r>
              <a:rPr lang="en-US" sz="1600" b="1" dirty="0">
                <a:latin typeface="Arial" panose="020B0604020202020204" pitchFamily="34" charset="0"/>
                <a:cs typeface="Arial" panose="020B0604020202020204" pitchFamily="34" charset="0"/>
              </a:rPr>
              <a:t>28 days</a:t>
            </a:r>
            <a:endParaRPr lang="en-US" sz="1600" b="1" dirty="0">
              <a:solidFill>
                <a:srgbClr val="FF0000"/>
              </a:solidFill>
              <a:latin typeface="Arial" panose="020B0604020202020204" pitchFamily="34" charset="0"/>
              <a:cs typeface="Arial" panose="020B0604020202020204" pitchFamily="34" charset="0"/>
            </a:endParaRPr>
          </a:p>
          <a:p>
            <a:pPr marL="0" indent="0" algn="ctr">
              <a:buNone/>
            </a:pPr>
            <a:r>
              <a:rPr lang="en-US" sz="1600" b="1" dirty="0">
                <a:solidFill>
                  <a:srgbClr val="FF0000"/>
                </a:solidFill>
                <a:latin typeface="Arial" panose="020B0604020202020204" pitchFamily="34" charset="0"/>
                <a:cs typeface="Arial" panose="020B0604020202020204" pitchFamily="34" charset="0"/>
              </a:rPr>
              <a:t>OR</a:t>
            </a:r>
          </a:p>
          <a:p>
            <a:pPr marL="0" indent="0" algn="ctr">
              <a:buNone/>
            </a:pPr>
            <a:r>
              <a:rPr lang="en-US" sz="1600" dirty="0" err="1">
                <a:latin typeface="Arial" panose="020B0604020202020204" pitchFamily="34" charset="0"/>
                <a:cs typeface="Arial" panose="020B0604020202020204" pitchFamily="34" charset="0"/>
              </a:rPr>
              <a:t>Raltegravir</a:t>
            </a:r>
            <a:r>
              <a:rPr lang="en-US" sz="1600" dirty="0">
                <a:latin typeface="Arial" panose="020B0604020202020204" pitchFamily="34" charset="0"/>
                <a:cs typeface="Arial" panose="020B0604020202020204" pitchFamily="34" charset="0"/>
              </a:rPr>
              <a:t> 400 mg PO twice daily with or without food for </a:t>
            </a:r>
            <a:r>
              <a:rPr lang="en-US" sz="1600" b="1" dirty="0">
                <a:latin typeface="Arial" panose="020B0604020202020204" pitchFamily="34" charset="0"/>
                <a:cs typeface="Arial" panose="020B0604020202020204" pitchFamily="34" charset="0"/>
              </a:rPr>
              <a:t>28 days</a:t>
            </a:r>
          </a:p>
          <a:p>
            <a:pPr marL="0" indent="0">
              <a:buNone/>
            </a:pPr>
            <a:endParaRPr lang="en-US" sz="1200" i="1" dirty="0">
              <a:latin typeface="Arial" panose="020B0604020202020204" pitchFamily="34" charset="0"/>
              <a:cs typeface="Arial" panose="020B0604020202020204" pitchFamily="34" charset="0"/>
            </a:endParaRPr>
          </a:p>
          <a:p>
            <a:pPr marL="0" indent="0">
              <a:buNone/>
            </a:pPr>
            <a:r>
              <a:rPr lang="en-US" sz="1200" b="1" i="1" dirty="0">
                <a:latin typeface="Arial" panose="020B0604020202020204" pitchFamily="34" charset="0"/>
                <a:cs typeface="Arial" panose="020B0604020202020204" pitchFamily="34" charset="0"/>
              </a:rPr>
              <a:t>*Do not use in women with pregnancy potential or on inadequate birth control or in 1</a:t>
            </a:r>
            <a:r>
              <a:rPr lang="en-US" sz="1200" b="1" i="1" baseline="30000" dirty="0">
                <a:latin typeface="Arial" panose="020B0604020202020204" pitchFamily="34" charset="0"/>
                <a:cs typeface="Arial" panose="020B0604020202020204" pitchFamily="34" charset="0"/>
              </a:rPr>
              <a:t>st</a:t>
            </a:r>
            <a:r>
              <a:rPr lang="en-US" sz="1200" b="1" i="1" dirty="0">
                <a:latin typeface="Arial" panose="020B0604020202020204" pitchFamily="34" charset="0"/>
                <a:cs typeface="Arial" panose="020B0604020202020204" pitchFamily="34" charset="0"/>
              </a:rPr>
              <a:t> trimester of pregnancy</a:t>
            </a:r>
          </a:p>
          <a:p>
            <a:pPr marL="0" indent="0">
              <a:buNone/>
            </a:pPr>
            <a:endParaRPr lang="en-US" sz="1200" i="1" dirty="0">
              <a:latin typeface="Arial" panose="020B0604020202020204" pitchFamily="34" charset="0"/>
              <a:cs typeface="Arial" panose="020B0604020202020204" pitchFamily="34" charset="0"/>
            </a:endParaRPr>
          </a:p>
          <a:p>
            <a:pPr marL="0" indent="0">
              <a:buNone/>
            </a:pPr>
            <a:r>
              <a:rPr lang="en-US" sz="1200" i="1" dirty="0">
                <a:latin typeface="Arial" panose="020B0604020202020204" pitchFamily="34" charset="0"/>
                <a:cs typeface="Arial" panose="020B0604020202020204" pitchFamily="34" charset="0"/>
              </a:rPr>
              <a:t>Alternative: Tenofovir DF 300 mg + Emtricitabine 200 mg </a:t>
            </a:r>
            <a:r>
              <a:rPr lang="en-US" sz="1200" b="1" i="1" dirty="0">
                <a:latin typeface="Arial" panose="020B0604020202020204" pitchFamily="34" charset="0"/>
                <a:cs typeface="Arial" panose="020B0604020202020204" pitchFamily="34" charset="0"/>
              </a:rPr>
              <a:t>with</a:t>
            </a:r>
            <a:r>
              <a:rPr lang="en-US" sz="1200" i="1" dirty="0">
                <a:latin typeface="Arial" panose="020B0604020202020204" pitchFamily="34" charset="0"/>
                <a:cs typeface="Arial" panose="020B0604020202020204" pitchFamily="34" charset="0"/>
              </a:rPr>
              <a:t> Darunavir 800 mg </a:t>
            </a:r>
            <a:r>
              <a:rPr lang="en-US" sz="1200" b="1" i="1" dirty="0">
                <a:latin typeface="Arial" panose="020B0604020202020204" pitchFamily="34" charset="0"/>
                <a:cs typeface="Arial" panose="020B0604020202020204" pitchFamily="34" charset="0"/>
              </a:rPr>
              <a:t>and</a:t>
            </a:r>
            <a:r>
              <a:rPr lang="en-US" sz="1200" i="1" dirty="0">
                <a:latin typeface="Arial" panose="020B0604020202020204" pitchFamily="34" charset="0"/>
                <a:cs typeface="Arial" panose="020B0604020202020204" pitchFamily="34" charset="0"/>
              </a:rPr>
              <a:t> </a:t>
            </a:r>
          </a:p>
          <a:p>
            <a:pPr marL="0" indent="0">
              <a:buNone/>
            </a:pPr>
            <a:r>
              <a:rPr lang="en-US" sz="1200" i="1" dirty="0">
                <a:latin typeface="Arial" panose="020B0604020202020204" pitchFamily="34" charset="0"/>
                <a:cs typeface="Arial" panose="020B0604020202020204" pitchFamily="34" charset="0"/>
              </a:rPr>
              <a:t>Ritonavir 100 mg all taken once daily with food</a:t>
            </a:r>
          </a:p>
          <a:p>
            <a:pPr marL="0" indent="0">
              <a:buNone/>
            </a:pPr>
            <a:endParaRPr lang="en-US" sz="1200" i="1" dirty="0">
              <a:latin typeface="Arial" panose="020B0604020202020204" pitchFamily="34" charset="0"/>
              <a:cs typeface="Arial" panose="020B0604020202020204" pitchFamily="34" charset="0"/>
            </a:endParaRPr>
          </a:p>
          <a:p>
            <a:pPr marL="0" indent="0">
              <a:buNone/>
            </a:pPr>
            <a:r>
              <a:rPr lang="en-US" sz="1200" i="1" dirty="0">
                <a:latin typeface="Arial" panose="020B0604020202020204" pitchFamily="34" charset="0"/>
                <a:cs typeface="Arial" panose="020B0604020202020204" pitchFamily="34" charset="0"/>
              </a:rPr>
              <a:t>CrCl &lt; 60 mL/min  Zidovudine and Lamivudine (with both doses adjusted to degree of renal function) </a:t>
            </a:r>
            <a:r>
              <a:rPr lang="en-US" sz="1200" b="1" i="1" dirty="0">
                <a:latin typeface="Arial" panose="020B0604020202020204" pitchFamily="34" charset="0"/>
                <a:cs typeface="Arial" panose="020B0604020202020204" pitchFamily="34" charset="0"/>
              </a:rPr>
              <a:t>with</a:t>
            </a:r>
            <a:r>
              <a:rPr lang="en-US" sz="1200" i="1" dirty="0">
                <a:latin typeface="Arial" panose="020B0604020202020204" pitchFamily="34" charset="0"/>
                <a:cs typeface="Arial" panose="020B0604020202020204" pitchFamily="34" charset="0"/>
              </a:rPr>
              <a:t> Raltegravir 400 mg twice daily </a:t>
            </a:r>
            <a:r>
              <a:rPr lang="en-US" sz="1200" b="1" i="1" dirty="0">
                <a:latin typeface="Arial" panose="020B0604020202020204" pitchFamily="34" charset="0"/>
                <a:cs typeface="Arial" panose="020B0604020202020204" pitchFamily="34" charset="0"/>
              </a:rPr>
              <a:t>or</a:t>
            </a:r>
            <a:r>
              <a:rPr lang="en-US" sz="1200" i="1" dirty="0">
                <a:latin typeface="Arial" panose="020B0604020202020204" pitchFamily="34" charset="0"/>
                <a:cs typeface="Arial" panose="020B0604020202020204" pitchFamily="34" charset="0"/>
              </a:rPr>
              <a:t> Dolutegravir 50 mg once daily</a:t>
            </a:r>
          </a:p>
          <a:p>
            <a:pPr marL="0" indent="0">
              <a:buNone/>
            </a:pPr>
            <a:endParaRPr lang="en-US" sz="1200" i="1" dirty="0">
              <a:latin typeface="Arial" panose="020B0604020202020204" pitchFamily="34" charset="0"/>
              <a:cs typeface="Arial" panose="020B0604020202020204" pitchFamily="34" charset="0"/>
            </a:endParaRPr>
          </a:p>
          <a:p>
            <a:pPr marL="0" indent="0" algn="ctr">
              <a:buNone/>
            </a:pPr>
            <a:r>
              <a:rPr lang="en-US" sz="2000" b="1" i="1" dirty="0" err="1">
                <a:solidFill>
                  <a:srgbClr val="FF0000"/>
                </a:solidFill>
                <a:latin typeface="Arial" panose="020B0604020202020204" pitchFamily="34" charset="0"/>
                <a:cs typeface="Arial" panose="020B0604020202020204" pitchFamily="34" charset="0"/>
              </a:rPr>
              <a:t>nPEP</a:t>
            </a:r>
            <a:r>
              <a:rPr lang="en-US" sz="2000" b="1" i="1" dirty="0">
                <a:solidFill>
                  <a:srgbClr val="FF0000"/>
                </a:solidFill>
                <a:latin typeface="Arial" panose="020B0604020202020204" pitchFamily="34" charset="0"/>
                <a:cs typeface="Arial" panose="020B0604020202020204" pitchFamily="34" charset="0"/>
              </a:rPr>
              <a:t> must be started within 72 hours of exposure</a:t>
            </a:r>
          </a:p>
          <a:p>
            <a:pPr marL="0" indent="0" algn="ctr">
              <a:buNone/>
            </a:pPr>
            <a:r>
              <a:rPr lang="en-US" sz="2000" b="1" i="1" dirty="0">
                <a:solidFill>
                  <a:srgbClr val="FF0000"/>
                </a:solidFill>
                <a:latin typeface="Arial" panose="020B0604020202020204" pitchFamily="34" charset="0"/>
                <a:cs typeface="Arial" panose="020B0604020202020204" pitchFamily="34" charset="0"/>
              </a:rPr>
              <a:t>Pregnancy is not a contraindication for </a:t>
            </a:r>
            <a:r>
              <a:rPr lang="en-US" sz="2000" b="1" i="1" dirty="0" err="1">
                <a:solidFill>
                  <a:srgbClr val="FF0000"/>
                </a:solidFill>
                <a:latin typeface="Arial" panose="020B0604020202020204" pitchFamily="34" charset="0"/>
                <a:cs typeface="Arial" panose="020B0604020202020204" pitchFamily="34" charset="0"/>
              </a:rPr>
              <a:t>nPEP</a:t>
            </a:r>
            <a:endParaRPr lang="en-US" sz="2000" b="1" i="1"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TextBox 3"/>
          <p:cNvSpPr txBox="1"/>
          <p:nvPr/>
        </p:nvSpPr>
        <p:spPr>
          <a:xfrm>
            <a:off x="2085618" y="6427573"/>
            <a:ext cx="4397358" cy="246221"/>
          </a:xfrm>
          <a:prstGeom prst="rect">
            <a:avLst/>
          </a:prstGeom>
          <a:noFill/>
        </p:spPr>
        <p:txBody>
          <a:bodyPr wrap="none">
            <a:spAutoFit/>
          </a:bodyPr>
          <a:lstStyle/>
          <a:p>
            <a:pPr>
              <a:defRPr/>
            </a:pPr>
            <a:r>
              <a:rPr lang="en-US" sz="1000" u="sng" dirty="0">
                <a:hlinkClick r:id="rId3"/>
              </a:rPr>
              <a:t>https://www.cdc.gov/hiv/pdf/programresources/cdc-hiv-npep-guidelines.pdf</a:t>
            </a:r>
            <a:endParaRPr lang="en-US" sz="1000" dirty="0">
              <a:solidFill>
                <a:prstClr val="black"/>
              </a:solidFill>
              <a:latin typeface="Arial" panose="020B0604020202020204" pitchFamily="34" charset="0"/>
            </a:endParaRPr>
          </a:p>
        </p:txBody>
      </p:sp>
    </p:spTree>
    <p:extLst>
      <p:ext uri="{BB962C8B-B14F-4D97-AF65-F5344CB8AC3E}">
        <p14:creationId xmlns:p14="http://schemas.microsoft.com/office/powerpoint/2010/main" val="2990578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483063804"/>
              </p:ext>
            </p:extLst>
          </p:nvPr>
        </p:nvGraphicFramePr>
        <p:xfrm>
          <a:off x="202130" y="0"/>
          <a:ext cx="11261557" cy="5913120"/>
        </p:xfrm>
        <a:graphic>
          <a:graphicData uri="http://schemas.openxmlformats.org/drawingml/2006/table">
            <a:tbl>
              <a:tblPr firstRow="1" bandRow="1">
                <a:tableStyleId>{21E4AEA4-8DFA-4A89-87EB-49C32662AFE0}</a:tableStyleId>
              </a:tblPr>
              <a:tblGrid>
                <a:gridCol w="2526936">
                  <a:extLst>
                    <a:ext uri="{9D8B030D-6E8A-4147-A177-3AD203B41FA5}">
                      <a16:colId xmlns:a16="http://schemas.microsoft.com/office/drawing/2014/main" xmlns="" val="20000"/>
                    </a:ext>
                  </a:extLst>
                </a:gridCol>
                <a:gridCol w="1523858">
                  <a:extLst>
                    <a:ext uri="{9D8B030D-6E8A-4147-A177-3AD203B41FA5}">
                      <a16:colId xmlns:a16="http://schemas.microsoft.com/office/drawing/2014/main" xmlns="" val="20001"/>
                    </a:ext>
                  </a:extLst>
                </a:gridCol>
                <a:gridCol w="1950675">
                  <a:extLst>
                    <a:ext uri="{9D8B030D-6E8A-4147-A177-3AD203B41FA5}">
                      <a16:colId xmlns:a16="http://schemas.microsoft.com/office/drawing/2014/main" xmlns="" val="20002"/>
                    </a:ext>
                  </a:extLst>
                </a:gridCol>
                <a:gridCol w="1352863">
                  <a:extLst>
                    <a:ext uri="{9D8B030D-6E8A-4147-A177-3AD203B41FA5}">
                      <a16:colId xmlns:a16="http://schemas.microsoft.com/office/drawing/2014/main" xmlns="" val="20003"/>
                    </a:ext>
                  </a:extLst>
                </a:gridCol>
                <a:gridCol w="1154760">
                  <a:extLst>
                    <a:ext uri="{9D8B030D-6E8A-4147-A177-3AD203B41FA5}">
                      <a16:colId xmlns:a16="http://schemas.microsoft.com/office/drawing/2014/main" xmlns="" val="20005"/>
                    </a:ext>
                  </a:extLst>
                </a:gridCol>
                <a:gridCol w="1125082">
                  <a:extLst>
                    <a:ext uri="{9D8B030D-6E8A-4147-A177-3AD203B41FA5}">
                      <a16:colId xmlns:a16="http://schemas.microsoft.com/office/drawing/2014/main" xmlns="" val="20006"/>
                    </a:ext>
                  </a:extLst>
                </a:gridCol>
                <a:gridCol w="1627383">
                  <a:extLst>
                    <a:ext uri="{9D8B030D-6E8A-4147-A177-3AD203B41FA5}">
                      <a16:colId xmlns:a16="http://schemas.microsoft.com/office/drawing/2014/main" xmlns="" val="20007"/>
                    </a:ext>
                  </a:extLst>
                </a:gridCol>
              </a:tblGrid>
              <a:tr h="1111126">
                <a:tc>
                  <a:txBody>
                    <a:bodyPr/>
                    <a:lstStyle/>
                    <a:p>
                      <a:endParaRPr lang="en-US" dirty="0"/>
                    </a:p>
                  </a:txBody>
                  <a:tcPr/>
                </a:tc>
                <a:tc>
                  <a:txBody>
                    <a:bodyPr/>
                    <a:lstStyle/>
                    <a:p>
                      <a:pPr algn="ctr"/>
                      <a:r>
                        <a:rPr lang="en-US" dirty="0"/>
                        <a:t>Baseline only for</a:t>
                      </a:r>
                    </a:p>
                    <a:p>
                      <a:pPr algn="ctr"/>
                      <a:r>
                        <a:rPr lang="en-US" dirty="0"/>
                        <a:t>Source </a:t>
                      </a:r>
                    </a:p>
                  </a:txBody>
                  <a:tcPr/>
                </a:tc>
                <a:tc>
                  <a:txBody>
                    <a:bodyPr/>
                    <a:lstStyle/>
                    <a:p>
                      <a:pPr algn="ctr"/>
                      <a:r>
                        <a:rPr lang="en-US" dirty="0"/>
                        <a:t>Baseline</a:t>
                      </a:r>
                    </a:p>
                    <a:p>
                      <a:pPr algn="ctr"/>
                      <a:r>
                        <a:rPr lang="en-US" dirty="0"/>
                        <a:t>Exposed person</a:t>
                      </a:r>
                    </a:p>
                  </a:txBody>
                  <a:tcPr/>
                </a:tc>
                <a:tc>
                  <a:txBody>
                    <a:bodyPr/>
                    <a:lstStyle/>
                    <a:p>
                      <a:pPr algn="ctr"/>
                      <a:r>
                        <a:rPr lang="en-US" dirty="0"/>
                        <a:t>WK 1</a:t>
                      </a:r>
                    </a:p>
                  </a:txBody>
                  <a:tcPr/>
                </a:tc>
                <a:tc>
                  <a:txBody>
                    <a:bodyPr/>
                    <a:lstStyle/>
                    <a:p>
                      <a:pPr algn="ctr"/>
                      <a:r>
                        <a:rPr lang="en-US" dirty="0" err="1"/>
                        <a:t>Wk</a:t>
                      </a:r>
                      <a:r>
                        <a:rPr lang="en-US" dirty="0"/>
                        <a:t> 4</a:t>
                      </a:r>
                    </a:p>
                  </a:txBody>
                  <a:tcPr/>
                </a:tc>
                <a:tc>
                  <a:txBody>
                    <a:bodyPr/>
                    <a:lstStyle/>
                    <a:p>
                      <a:pPr algn="ctr"/>
                      <a:r>
                        <a:rPr lang="en-US" dirty="0" err="1"/>
                        <a:t>Wk</a:t>
                      </a:r>
                      <a:r>
                        <a:rPr lang="en-US" dirty="0"/>
                        <a:t> 12</a:t>
                      </a:r>
                    </a:p>
                  </a:txBody>
                  <a:tcPr/>
                </a:tc>
                <a:tc>
                  <a:txBody>
                    <a:bodyPr/>
                    <a:lstStyle/>
                    <a:p>
                      <a:pPr algn="ctr"/>
                      <a:r>
                        <a:rPr lang="en-US" dirty="0" err="1"/>
                        <a:t>Wk</a:t>
                      </a:r>
                      <a:r>
                        <a:rPr lang="en-US" baseline="0" dirty="0"/>
                        <a:t> 24</a:t>
                      </a:r>
                      <a:endParaRPr lang="en-US" dirty="0"/>
                    </a:p>
                  </a:txBody>
                  <a:tcPr/>
                </a:tc>
                <a:extLst>
                  <a:ext uri="{0D108BD9-81ED-4DB2-BD59-A6C34878D82A}">
                    <a16:rowId xmlns:a16="http://schemas.microsoft.com/office/drawing/2014/main" xmlns="" val="10000"/>
                  </a:ext>
                </a:extLst>
              </a:tr>
              <a:tr h="703622">
                <a:tc>
                  <a:txBody>
                    <a:bodyPr/>
                    <a:lstStyle/>
                    <a:p>
                      <a:r>
                        <a:rPr lang="en-US" dirty="0"/>
                        <a:t>Clinic Visit</a:t>
                      </a:r>
                    </a:p>
                  </a:txBody>
                  <a:tcPr/>
                </a:tc>
                <a:tc>
                  <a:txBody>
                    <a:bodyPr/>
                    <a:lstStyle/>
                    <a:p>
                      <a:pPr algn="ctr"/>
                      <a:r>
                        <a:rPr lang="en-US" dirty="0">
                          <a:latin typeface="Zapf Dingbats"/>
                          <a:ea typeface="Zapf Dingbats"/>
                          <a:cs typeface="Zapf Dingbats"/>
                          <a:sym typeface="Zapf Dingbats"/>
                        </a:rPr>
                        <a: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r>
                        <a:rPr lang="en-US" sz="1600" dirty="0"/>
                        <a:t>(or call)</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sz="1600" dirty="0"/>
                    </a:p>
                  </a:txBody>
                  <a:tcPr/>
                </a:tc>
                <a:extLst>
                  <a:ext uri="{0D108BD9-81ED-4DB2-BD59-A6C34878D82A}">
                    <a16:rowId xmlns:a16="http://schemas.microsoft.com/office/drawing/2014/main" xmlns="" val="10001"/>
                  </a:ext>
                </a:extLst>
              </a:tr>
              <a:tr h="390901">
                <a:tc>
                  <a:txBody>
                    <a:bodyPr/>
                    <a:lstStyle/>
                    <a:p>
                      <a:r>
                        <a:rPr lang="en-US" sz="1600" dirty="0"/>
                        <a:t>Pregnancy</a:t>
                      </a:r>
                      <a:r>
                        <a:rPr lang="en-US" sz="1600" baseline="0" dirty="0"/>
                        <a:t> Test</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10002"/>
                  </a:ext>
                </a:extLst>
              </a:tr>
              <a:tr h="495141">
                <a:tc>
                  <a:txBody>
                    <a:bodyPr/>
                    <a:lstStyle/>
                    <a:p>
                      <a:r>
                        <a:rPr lang="en-US" sz="1600" dirty="0"/>
                        <a:t>ALT,</a:t>
                      </a:r>
                      <a:r>
                        <a:rPr lang="en-US" sz="1600" baseline="0" dirty="0"/>
                        <a:t> AST, Creatine</a:t>
                      </a:r>
                    </a:p>
                    <a:p>
                      <a:r>
                        <a:rPr lang="en-US" sz="1600" baseline="0" dirty="0"/>
                        <a:t>(Can do a CMP)</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10003"/>
                  </a:ext>
                </a:extLst>
              </a:tr>
              <a:tr h="703622">
                <a:tc>
                  <a:txBody>
                    <a:bodyPr/>
                    <a:lstStyle/>
                    <a:p>
                      <a:r>
                        <a:rPr lang="en-US" sz="1600" dirty="0"/>
                        <a:t>HIV Ag/Ab</a:t>
                      </a:r>
                      <a:r>
                        <a:rPr lang="en-US" sz="1600" baseline="0" dirty="0"/>
                        <a:t> Test (4</a:t>
                      </a:r>
                      <a:r>
                        <a:rPr lang="en-US" sz="1600" baseline="30000" dirty="0"/>
                        <a:t>th</a:t>
                      </a:r>
                      <a:r>
                        <a:rPr lang="en-US" sz="1600" baseline="0" dirty="0"/>
                        <a:t> Generation) and Rapid HIV if available</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algn="ctr"/>
                      <a:endParaRPr lang="en-US" dirty="0"/>
                    </a:p>
                  </a:txBody>
                  <a:tcPr/>
                </a:tc>
                <a:extLst>
                  <a:ext uri="{0D108BD9-81ED-4DB2-BD59-A6C34878D82A}">
                    <a16:rowId xmlns:a16="http://schemas.microsoft.com/office/drawing/2014/main" xmlns="" val="10004"/>
                  </a:ext>
                </a:extLst>
              </a:tr>
              <a:tr h="390901">
                <a:tc>
                  <a:txBody>
                    <a:bodyPr/>
                    <a:lstStyle/>
                    <a:p>
                      <a:r>
                        <a:rPr lang="en-US" sz="1600" dirty="0"/>
                        <a:t>Syphilis*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extLst>
                  <a:ext uri="{0D108BD9-81ED-4DB2-BD59-A6C34878D82A}">
                    <a16:rowId xmlns:a16="http://schemas.microsoft.com/office/drawing/2014/main" xmlns="" val="10005"/>
                  </a:ext>
                </a:extLst>
              </a:tr>
              <a:tr h="495141">
                <a:tc>
                  <a:txBody>
                    <a:bodyPr/>
                    <a:lstStyle/>
                    <a:p>
                      <a:r>
                        <a:rPr lang="en-US" sz="1600" dirty="0"/>
                        <a:t>Gonorrhea-chlamydia (all sites as appropriate)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extLst>
                  <a:ext uri="{0D108BD9-81ED-4DB2-BD59-A6C34878D82A}">
                    <a16:rowId xmlns:a16="http://schemas.microsoft.com/office/drawing/2014/main" xmlns="" val="10006"/>
                  </a:ext>
                </a:extLst>
              </a:tr>
              <a:tr h="703622">
                <a:tc>
                  <a:txBody>
                    <a:bodyPr/>
                    <a:lstStyle/>
                    <a:p>
                      <a:r>
                        <a:rPr lang="en-US" sz="1600" dirty="0" err="1"/>
                        <a:t>Hep</a:t>
                      </a:r>
                      <a:r>
                        <a:rPr lang="en-US" sz="1600" dirty="0"/>
                        <a:t> B &amp; C</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Zapf Dingbats"/>
                          <a:ea typeface="Zapf Dingbats"/>
                          <a:cs typeface="Zapf Dingbats"/>
                          <a:sym typeface="Zapf Dingbats"/>
                        </a:rPr>
                        <a:t>(only if coinfected with Hep C)</a:t>
                      </a:r>
                      <a:endParaRPr lang="en-US" sz="1200" dirty="0"/>
                    </a:p>
                  </a:txBody>
                  <a:tcPr/>
                </a:tc>
                <a:extLst>
                  <a:ext uri="{0D108BD9-81ED-4DB2-BD59-A6C34878D82A}">
                    <a16:rowId xmlns:a16="http://schemas.microsoft.com/office/drawing/2014/main" xmlns="" val="10007"/>
                  </a:ext>
                </a:extLst>
              </a:tr>
            </a:tbl>
          </a:graphicData>
        </a:graphic>
      </p:graphicFrame>
      <p:sp>
        <p:nvSpPr>
          <p:cNvPr id="10" name="TextBox 9"/>
          <p:cNvSpPr txBox="1"/>
          <p:nvPr/>
        </p:nvSpPr>
        <p:spPr>
          <a:xfrm>
            <a:off x="2257970" y="5517562"/>
            <a:ext cx="6190594" cy="738664"/>
          </a:xfrm>
          <a:prstGeom prst="rect">
            <a:avLst/>
          </a:prstGeom>
          <a:noFill/>
          <a:ln w="6350" cmpd="sng">
            <a:solidFill>
              <a:schemeClr val="tx1"/>
            </a:solidFill>
          </a:ln>
        </p:spPr>
        <p:txBody>
          <a:bodyPr wrap="square" rtlCol="0">
            <a:spAutoFit/>
          </a:bodyPr>
          <a:lstStyle/>
          <a:p>
            <a:r>
              <a:rPr lang="en-US" sz="1400" dirty="0"/>
              <a:t>*If infected and treated, repeat at 6 months.  If not presumptively treated at baseline or is symptomatic, repeat at 4 weeks.</a:t>
            </a:r>
          </a:p>
          <a:p>
            <a:r>
              <a:rPr lang="en-US" sz="1400" dirty="0"/>
              <a:t>**If susceptible at baseline, repeat at 6 months</a:t>
            </a:r>
          </a:p>
        </p:txBody>
      </p:sp>
    </p:spTree>
    <p:extLst>
      <p:ext uri="{BB962C8B-B14F-4D97-AF65-F5344CB8AC3E}">
        <p14:creationId xmlns:p14="http://schemas.microsoft.com/office/powerpoint/2010/main" val="2567720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Considerations for All Patients Treated</a:t>
            </a:r>
            <a:br>
              <a:rPr lang="en-US" sz="3200" dirty="0"/>
            </a:br>
            <a:r>
              <a:rPr lang="en-US" sz="3200" dirty="0"/>
              <a:t>with </a:t>
            </a:r>
            <a:r>
              <a:rPr lang="en-US" sz="3200" dirty="0" err="1"/>
              <a:t>nPEP</a:t>
            </a:r>
            <a:endParaRPr lang="en-US" sz="3200" dirty="0"/>
          </a:p>
        </p:txBody>
      </p:sp>
      <p:sp>
        <p:nvSpPr>
          <p:cNvPr id="3" name="Content Placeholder 2"/>
          <p:cNvSpPr>
            <a:spLocks noGrp="1"/>
          </p:cNvSpPr>
          <p:nvPr>
            <p:ph idx="1"/>
          </p:nvPr>
        </p:nvSpPr>
        <p:spPr>
          <a:xfrm>
            <a:off x="1906110" y="1422591"/>
            <a:ext cx="8288337" cy="4551362"/>
          </a:xfrm>
        </p:spPr>
        <p:txBody>
          <a:bodyPr>
            <a:normAutofit fontScale="92500" lnSpcReduction="20000"/>
          </a:bodyPr>
          <a:lstStyle/>
          <a:p>
            <a:pPr eaLnBrk="1" hangingPunct="1">
              <a:lnSpc>
                <a:spcPct val="80000"/>
              </a:lnSpc>
              <a:defRPr/>
            </a:pPr>
            <a:r>
              <a:rPr lang="en-US" dirty="0">
                <a:latin typeface="Arial" panose="020B0604020202020204" pitchFamily="34" charset="0"/>
                <a:cs typeface="Arial" panose="020B0604020202020204" pitchFamily="34" charset="0"/>
              </a:rPr>
              <a:t>Use starter packs (if available)</a:t>
            </a:r>
          </a:p>
          <a:p>
            <a:pPr eaLnBrk="1" hangingPunct="1">
              <a:lnSpc>
                <a:spcPct val="80000"/>
              </a:lnSpc>
              <a:defRPr/>
            </a:pPr>
            <a:r>
              <a:rPr lang="en-US" dirty="0">
                <a:latin typeface="Arial" panose="020B0604020202020204" pitchFamily="34" charset="0"/>
                <a:cs typeface="Arial" panose="020B0604020202020204" pitchFamily="34" charset="0"/>
              </a:rPr>
              <a:t>Clinicians not experienced using ART should consult with HIV-care specialist*</a:t>
            </a:r>
          </a:p>
          <a:p>
            <a:pPr lvl="1">
              <a:lnSpc>
                <a:spcPct val="80000"/>
              </a:lnSpc>
              <a:buFont typeface="Arial"/>
              <a:buChar char="•"/>
              <a:defRPr/>
            </a:pPr>
            <a:r>
              <a:rPr lang="en-US" dirty="0">
                <a:latin typeface="Arial" panose="020B0604020202020204" pitchFamily="34" charset="0"/>
                <a:cs typeface="Arial" panose="020B0604020202020204" pitchFamily="34" charset="0"/>
              </a:rPr>
              <a:t>However, this should not delay treatment</a:t>
            </a:r>
          </a:p>
          <a:p>
            <a:pPr eaLnBrk="1" hangingPunct="1">
              <a:lnSpc>
                <a:spcPct val="80000"/>
              </a:lnSpc>
              <a:defRPr/>
            </a:pPr>
            <a:r>
              <a:rPr lang="en-US" dirty="0">
                <a:latin typeface="Arial" panose="020B0604020202020204" pitchFamily="34" charset="0"/>
                <a:cs typeface="Arial" panose="020B0604020202020204" pitchFamily="34" charset="0"/>
              </a:rPr>
              <a:t>Facilitate adherence</a:t>
            </a:r>
          </a:p>
          <a:p>
            <a:pPr eaLnBrk="1" hangingPunct="1">
              <a:lnSpc>
                <a:spcPct val="80000"/>
              </a:lnSpc>
              <a:defRPr/>
            </a:pPr>
            <a:r>
              <a:rPr lang="en-US" dirty="0">
                <a:latin typeface="Arial" panose="020B0604020202020204" pitchFamily="34" charset="0"/>
                <a:cs typeface="Arial" panose="020B0604020202020204" pitchFamily="34" charset="0"/>
              </a:rPr>
              <a:t>Monitor for signs and symptoms associated with acute infection</a:t>
            </a:r>
          </a:p>
          <a:p>
            <a:pPr marL="0" indent="0">
              <a:lnSpc>
                <a:spcPct val="80000"/>
              </a:lnSpc>
              <a:buNone/>
              <a:defRPr/>
            </a:pPr>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Post-Exposure Prophylaxis (PEP) Hotline</a:t>
            </a:r>
          </a:p>
          <a:p>
            <a:pPr lvl="1" indent="0">
              <a:buNone/>
            </a:pPr>
            <a:r>
              <a:rPr lang="en-US" dirty="0">
                <a:latin typeface="Arial" panose="020B0604020202020204" pitchFamily="34" charset="0"/>
                <a:cs typeface="Arial" panose="020B0604020202020204" pitchFamily="34" charset="0"/>
              </a:rPr>
              <a:t>National HIV/AIDS Clinicians’ Consultation Center (NCCC):  </a:t>
            </a:r>
          </a:p>
          <a:p>
            <a:pPr lvl="1" indent="0">
              <a:buNone/>
            </a:pPr>
            <a:r>
              <a:rPr lang="en-US" dirty="0">
                <a:latin typeface="Arial" panose="020B0604020202020204" pitchFamily="34" charset="0"/>
                <a:cs typeface="Arial" panose="020B0604020202020204" pitchFamily="34" charset="0"/>
              </a:rPr>
              <a:t>Call for a Phone Consultation (888) 448-4911 </a:t>
            </a:r>
          </a:p>
          <a:p>
            <a:pPr marL="630936" lvl="2" indent="0">
              <a:buNone/>
            </a:pPr>
            <a:r>
              <a:rPr lang="en-US" sz="2000" dirty="0">
                <a:latin typeface="Arial" panose="020B0604020202020204" pitchFamily="34" charset="0"/>
                <a:cs typeface="Arial" panose="020B0604020202020204" pitchFamily="34" charset="0"/>
              </a:rPr>
              <a:t>9 a.m. – 2 a.m. EST, Seven days a week </a:t>
            </a:r>
          </a:p>
          <a:p>
            <a:endParaRPr lang="en-US" dirty="0"/>
          </a:p>
        </p:txBody>
      </p:sp>
      <p:sp>
        <p:nvSpPr>
          <p:cNvPr id="4" name="TextBox 3"/>
          <p:cNvSpPr txBox="1"/>
          <p:nvPr/>
        </p:nvSpPr>
        <p:spPr>
          <a:xfrm>
            <a:off x="1940108" y="6238298"/>
            <a:ext cx="6613725" cy="261610"/>
          </a:xfrm>
          <a:prstGeom prst="rect">
            <a:avLst/>
          </a:prstGeom>
          <a:noFill/>
        </p:spPr>
        <p:txBody>
          <a:bodyPr wrap="square" rtlCol="0">
            <a:spAutoFit/>
          </a:bodyPr>
          <a:lstStyle/>
          <a:p>
            <a:r>
              <a:rPr lang="en-US" sz="1100" dirty="0"/>
              <a:t>Centers for Disease Control and Prevention, U.S Department of Health and Human Services, (2016)</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78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3052" y="1036188"/>
            <a:ext cx="9746695" cy="5500208"/>
          </a:xfrm>
        </p:spPr>
        <p:txBody>
          <a:bodyPr>
            <a:normAutofit fontScale="70000" lnSpcReduction="20000"/>
          </a:bodyPr>
          <a:lstStyle/>
          <a:p>
            <a:pPr marL="571500" indent="-571500">
              <a:buFont typeface="Arial" panose="020B0604020202020204" pitchFamily="34" charset="0"/>
              <a:buChar char="•"/>
            </a:pPr>
            <a:r>
              <a:rPr lang="en-US" sz="3400" dirty="0">
                <a:solidFill>
                  <a:schemeClr val="tx1"/>
                </a:solidFill>
                <a:latin typeface="Century" panose="02040604050505020304" pitchFamily="18" charset="0"/>
              </a:rPr>
              <a:t>In 2018, an estimated 38,000 people were diagnosed with HIV infection in the United States.</a:t>
            </a:r>
          </a:p>
          <a:p>
            <a:pPr marL="571500" indent="-571500">
              <a:buFont typeface="Arial" panose="020B0604020202020204" pitchFamily="34" charset="0"/>
              <a:buChar char="•"/>
            </a:pPr>
            <a:r>
              <a:rPr lang="en-US" sz="3400" dirty="0">
                <a:solidFill>
                  <a:schemeClr val="tx1"/>
                </a:solidFill>
                <a:latin typeface="Century" panose="02040604050505020304" pitchFamily="18" charset="0"/>
              </a:rPr>
              <a:t>About 700,000 people have died from HIV and about 13,000 additional lives are lost each year. </a:t>
            </a:r>
          </a:p>
          <a:p>
            <a:pPr marL="571500" indent="-571500">
              <a:buFont typeface="Arial" panose="020B0604020202020204" pitchFamily="34" charset="0"/>
              <a:buChar char="•"/>
            </a:pPr>
            <a:r>
              <a:rPr lang="en-US" sz="3400" dirty="0">
                <a:solidFill>
                  <a:schemeClr val="tx1"/>
                </a:solidFill>
                <a:latin typeface="Century" panose="02040604050505020304" pitchFamily="18" charset="0"/>
              </a:rPr>
              <a:t>More than 1.2 million people in the US are living with HIV, and </a:t>
            </a:r>
            <a:r>
              <a:rPr lang="en-US" sz="3400" b="1" u="sng" dirty="0">
                <a:solidFill>
                  <a:srgbClr val="FF0000"/>
                </a:solidFill>
                <a:latin typeface="Century" panose="02040604050505020304" pitchFamily="18" charset="0"/>
              </a:rPr>
              <a:t>1 in 7 or 15% </a:t>
            </a:r>
            <a:r>
              <a:rPr lang="en-US" sz="3400" dirty="0">
                <a:solidFill>
                  <a:schemeClr val="tx1"/>
                </a:solidFill>
                <a:latin typeface="Century" panose="02040604050505020304" pitchFamily="18" charset="0"/>
              </a:rPr>
              <a:t>of them don’t know it. </a:t>
            </a:r>
          </a:p>
          <a:p>
            <a:pPr marL="571500" indent="-571500">
              <a:buFont typeface="Arial" panose="020B0604020202020204" pitchFamily="34" charset="0"/>
              <a:buChar char="•"/>
            </a:pPr>
            <a:r>
              <a:rPr lang="en-US" sz="3400" dirty="0">
                <a:solidFill>
                  <a:schemeClr val="tx1"/>
                </a:solidFill>
                <a:latin typeface="Century" panose="02040604050505020304" pitchFamily="18" charset="0"/>
              </a:rPr>
              <a:t>Over the last decade, the annual number of new HIV diagnoses declined 19%.</a:t>
            </a:r>
          </a:p>
          <a:p>
            <a:pPr marL="571500" indent="-571500">
              <a:buFont typeface="Arial" panose="020B0604020202020204" pitchFamily="34" charset="0"/>
              <a:buChar char="•"/>
            </a:pPr>
            <a:r>
              <a:rPr lang="en-US" sz="3400" dirty="0">
                <a:solidFill>
                  <a:schemeClr val="tx1"/>
                </a:solidFill>
                <a:latin typeface="Century" panose="02040604050505020304" pitchFamily="18" charset="0"/>
              </a:rPr>
              <a:t>Gay and bisexual men accounted for an estimated 83% (29,418) of HIV diagnoses among males and 67% of all diagnoses.</a:t>
            </a:r>
          </a:p>
          <a:p>
            <a:pPr marL="571500" indent="-571500">
              <a:buFont typeface="Arial" panose="020B0604020202020204" pitchFamily="34" charset="0"/>
              <a:buChar char="•"/>
            </a:pPr>
            <a:r>
              <a:rPr lang="en-US" sz="3400" dirty="0">
                <a:solidFill>
                  <a:schemeClr val="tx1"/>
                </a:solidFill>
                <a:latin typeface="Century" panose="02040604050505020304" pitchFamily="18" charset="0"/>
              </a:rPr>
              <a:t>Black/African American gay and bisexual men accounted for the largest number of estimated HIV diagnoses (11,201), followed by white gay and bisexual men (9,008).</a:t>
            </a:r>
          </a:p>
          <a:p>
            <a:endParaRPr lang="en-US" sz="4399" dirty="0"/>
          </a:p>
          <a:p>
            <a:r>
              <a:rPr lang="en-US" sz="1800" dirty="0">
                <a:hlinkClick r:id="rId3"/>
              </a:rPr>
              <a:t>http://www.cdc.gov/hiv/statistics/overview/ataglance.html</a:t>
            </a:r>
            <a:endParaRPr lang="en-US" sz="1800" dirty="0"/>
          </a:p>
          <a:p>
            <a:endParaRPr lang="en-US" sz="2499" dirty="0"/>
          </a:p>
        </p:txBody>
      </p:sp>
      <p:sp>
        <p:nvSpPr>
          <p:cNvPr id="6" name="TextBox 5">
            <a:extLst>
              <a:ext uri="{FF2B5EF4-FFF2-40B4-BE49-F238E27FC236}">
                <a16:creationId xmlns:a16="http://schemas.microsoft.com/office/drawing/2014/main" xmlns="" id="{92F1CAFC-431B-4121-8E96-BE03EAD421A4}"/>
              </a:ext>
            </a:extLst>
          </p:cNvPr>
          <p:cNvSpPr txBox="1"/>
          <p:nvPr/>
        </p:nvSpPr>
        <p:spPr>
          <a:xfrm>
            <a:off x="2106592" y="451413"/>
            <a:ext cx="7118431" cy="584775"/>
          </a:xfrm>
          <a:prstGeom prst="rect">
            <a:avLst/>
          </a:prstGeom>
          <a:noFill/>
        </p:spPr>
        <p:txBody>
          <a:bodyPr wrap="square" rtlCol="0">
            <a:spAutoFit/>
          </a:bodyPr>
          <a:lstStyle/>
          <a:p>
            <a:r>
              <a:rPr lang="en-US" sz="3200" b="1" dirty="0">
                <a:solidFill>
                  <a:schemeClr val="accent6"/>
                </a:solidFill>
                <a:latin typeface="Century" panose="02040604050505020304" pitchFamily="18" charset="0"/>
              </a:rPr>
              <a:t>HIV in the United States</a:t>
            </a:r>
          </a:p>
        </p:txBody>
      </p:sp>
    </p:spTree>
    <p:extLst>
      <p:ext uri="{BB962C8B-B14F-4D97-AF65-F5344CB8AC3E}">
        <p14:creationId xmlns:p14="http://schemas.microsoft.com/office/powerpoint/2010/main" val="267373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Considerations for All Patients Treated</a:t>
            </a:r>
            <a:br>
              <a:rPr lang="en-US" sz="3200" dirty="0"/>
            </a:br>
            <a:r>
              <a:rPr lang="en-US" sz="3200" dirty="0"/>
              <a:t>with </a:t>
            </a:r>
            <a:r>
              <a:rPr lang="en-US" sz="3200" dirty="0" err="1"/>
              <a:t>nPEP</a:t>
            </a:r>
            <a:r>
              <a:rPr lang="en-US" sz="3200" dirty="0"/>
              <a:t> </a:t>
            </a:r>
            <a:r>
              <a:rPr lang="en-US" sz="1800" dirty="0"/>
              <a:t>(continued)</a:t>
            </a:r>
          </a:p>
        </p:txBody>
      </p:sp>
      <p:sp>
        <p:nvSpPr>
          <p:cNvPr id="3" name="Content Placeholder 2"/>
          <p:cNvSpPr>
            <a:spLocks noGrp="1"/>
          </p:cNvSpPr>
          <p:nvPr>
            <p:ph idx="1"/>
          </p:nvPr>
        </p:nvSpPr>
        <p:spPr>
          <a:xfrm>
            <a:off x="1906110" y="1422591"/>
            <a:ext cx="8288337" cy="4551362"/>
          </a:xfrm>
        </p:spPr>
        <p:txBody>
          <a:bodyPr>
            <a:normAutofit/>
          </a:bodyPr>
          <a:lstStyle/>
          <a:p>
            <a:pPr>
              <a:spcBef>
                <a:spcPts val="0"/>
              </a:spcBef>
              <a:spcAft>
                <a:spcPts val="1200"/>
              </a:spcAft>
              <a:defRPr/>
            </a:pPr>
            <a:r>
              <a:rPr lang="en-US" sz="1600" dirty="0">
                <a:latin typeface="Arial" panose="020B0604020202020204" pitchFamily="34" charset="0"/>
                <a:cs typeface="Arial" panose="020B0604020202020204" pitchFamily="34" charset="0"/>
              </a:rPr>
              <a:t>Follow up HIV test 4</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generation antibody/antigen at 4-6 weeks and 3 months</a:t>
            </a:r>
          </a:p>
          <a:p>
            <a:pPr>
              <a:spcBef>
                <a:spcPts val="0"/>
              </a:spcBef>
              <a:spcAft>
                <a:spcPts val="1200"/>
              </a:spcAft>
              <a:defRPr/>
            </a:pPr>
            <a:r>
              <a:rPr lang="en-US" sz="1600" dirty="0">
                <a:latin typeface="Arial" panose="020B0604020202020204" pitchFamily="34" charset="0"/>
                <a:cs typeface="Arial" panose="020B0604020202020204" pitchFamily="34" charset="0"/>
              </a:rPr>
              <a:t>Follow up HIV test 4</a:t>
            </a:r>
            <a:r>
              <a:rPr lang="en-US" sz="1600" baseline="30000" dirty="0">
                <a:latin typeface="Arial" panose="020B0604020202020204" pitchFamily="34" charset="0"/>
                <a:cs typeface="Arial" panose="020B0604020202020204" pitchFamily="34" charset="0"/>
              </a:rPr>
              <a:t>th</a:t>
            </a:r>
            <a:r>
              <a:rPr lang="en-US" sz="1600" dirty="0">
                <a:latin typeface="Arial" panose="020B0604020202020204" pitchFamily="34" charset="0"/>
                <a:cs typeface="Arial" panose="020B0604020202020204" pitchFamily="34" charset="0"/>
              </a:rPr>
              <a:t> generation antibody/antigen at 6 months (if person </a:t>
            </a:r>
            <a:r>
              <a:rPr lang="en-US" sz="1600" dirty="0"/>
              <a:t>acquired Hep C during the original exposure; Delayed HIV seroconversion has been seen in persons who simultaneously acquire HIV and Hep C infection)</a:t>
            </a:r>
            <a:endParaRPr lang="en-US" sz="1600" dirty="0">
              <a:latin typeface="Arial" panose="020B0604020202020204" pitchFamily="34" charset="0"/>
              <a:cs typeface="Arial" panose="020B0604020202020204" pitchFamily="34" charset="0"/>
            </a:endParaRPr>
          </a:p>
          <a:p>
            <a:pPr>
              <a:spcBef>
                <a:spcPts val="0"/>
              </a:spcBef>
              <a:spcAft>
                <a:spcPts val="1200"/>
              </a:spcAft>
              <a:defRPr/>
            </a:pPr>
            <a:r>
              <a:rPr lang="en-US" sz="1600" dirty="0">
                <a:latin typeface="Arial" panose="020B0604020202020204" pitchFamily="34" charset="0"/>
                <a:cs typeface="Arial" panose="020B0604020202020204" pitchFamily="34" charset="0"/>
              </a:rPr>
              <a:t>HIV PCR/RNA viral load testing if signs/symptoms of acute HIV infection occur</a:t>
            </a:r>
          </a:p>
          <a:p>
            <a:pPr lvl="1">
              <a:spcBef>
                <a:spcPts val="0"/>
              </a:spcBef>
              <a:spcAft>
                <a:spcPts val="1200"/>
              </a:spcAft>
              <a:buFont typeface="Arial"/>
              <a:buChar char="•"/>
              <a:defRPr/>
            </a:pPr>
            <a:r>
              <a:rPr lang="en-US" sz="1600" dirty="0">
                <a:latin typeface="Arial" panose="020B0604020202020204" pitchFamily="34" charset="0"/>
                <a:cs typeface="Arial" panose="020B0604020202020204" pitchFamily="34" charset="0"/>
              </a:rPr>
              <a:t>If positive HIV viral load – draw HIV-1 genotype and begin combination antiretroviral therapy (ART) by accessing a Test and Treat program, if Test and Treat program is not available start ART as soon as possible</a:t>
            </a:r>
          </a:p>
          <a:p>
            <a:pPr>
              <a:spcBef>
                <a:spcPts val="0"/>
              </a:spcBef>
              <a:spcAft>
                <a:spcPts val="1200"/>
              </a:spcAft>
              <a:defRPr/>
            </a:pPr>
            <a:r>
              <a:rPr lang="en-US" sz="1600" dirty="0">
                <a:latin typeface="Arial" panose="020B0604020202020204" pitchFamily="34" charset="0"/>
                <a:cs typeface="Arial" panose="020B0604020202020204" pitchFamily="34" charset="0"/>
              </a:rPr>
              <a:t>HIV prevention and risk reduction counseling </a:t>
            </a:r>
          </a:p>
          <a:p>
            <a:pPr>
              <a:spcBef>
                <a:spcPts val="0"/>
              </a:spcBef>
              <a:spcAft>
                <a:spcPts val="1200"/>
              </a:spcAft>
              <a:defRPr/>
            </a:pPr>
            <a:r>
              <a:rPr lang="en-US" sz="1600" b="1" dirty="0">
                <a:latin typeface="Arial" panose="020B0604020202020204" pitchFamily="34" charset="0"/>
                <a:cs typeface="Arial" panose="020B0604020202020204" pitchFamily="34" charset="0"/>
              </a:rPr>
              <a:t>Consider appropriateness for PrEP and plan to start PrEP at the finish of </a:t>
            </a:r>
            <a:r>
              <a:rPr lang="en-US" sz="1600" b="1" dirty="0" err="1">
                <a:latin typeface="Arial" panose="020B0604020202020204" pitchFamily="34" charset="0"/>
                <a:cs typeface="Arial" panose="020B0604020202020204" pitchFamily="34" charset="0"/>
              </a:rPr>
              <a:t>nPEP</a:t>
            </a:r>
            <a:r>
              <a:rPr lang="en-US" sz="1600" b="1" dirty="0">
                <a:latin typeface="Arial" panose="020B0604020202020204" pitchFamily="34" charset="0"/>
                <a:cs typeface="Arial" panose="020B0604020202020204" pitchFamily="34" charset="0"/>
              </a:rPr>
              <a:t> to avoid any break in protection</a:t>
            </a:r>
          </a:p>
          <a:p>
            <a:endParaRPr lang="en-US" dirty="0"/>
          </a:p>
        </p:txBody>
      </p:sp>
      <p:sp>
        <p:nvSpPr>
          <p:cNvPr id="4" name="TextBox 3"/>
          <p:cNvSpPr txBox="1"/>
          <p:nvPr/>
        </p:nvSpPr>
        <p:spPr>
          <a:xfrm>
            <a:off x="1277670" y="5352434"/>
            <a:ext cx="5894292" cy="723275"/>
          </a:xfrm>
          <a:prstGeom prst="rect">
            <a:avLst/>
          </a:prstGeom>
          <a:noFill/>
        </p:spPr>
        <p:txBody>
          <a:bodyPr wrap="square" rtlCol="0">
            <a:spAutoFit/>
          </a:bodyPr>
          <a:lstStyle/>
          <a:p>
            <a:r>
              <a:rPr lang="en-US" sz="1000" dirty="0"/>
              <a:t>Centers for Disease Control and Prevention, U.S Department of Health and Human Services, (2016)</a:t>
            </a:r>
          </a:p>
          <a:p>
            <a:r>
              <a:rPr lang="en-US" sz="1050" dirty="0" err="1"/>
              <a:t>Lifson</a:t>
            </a:r>
            <a:r>
              <a:rPr lang="en-US" sz="1050" dirty="0"/>
              <a:t>, A. R., et al., (2017, April 24). Improved quality of life with immediate versus deferred initiation of antiretroviral therapy in early asymptomatic HIV infection. </a:t>
            </a:r>
            <a:r>
              <a:rPr lang="en-US" sz="1050" i="1" dirty="0"/>
              <a:t>AIDS, 31</a:t>
            </a:r>
            <a:r>
              <a:rPr lang="en-US" sz="1050" dirty="0"/>
              <a:t>(7), 953-963.</a:t>
            </a:r>
          </a:p>
          <a:p>
            <a:endParaRPr lang="en-US" sz="1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919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Assistance for </a:t>
            </a:r>
            <a:r>
              <a:rPr lang="en-US" dirty="0" err="1"/>
              <a:t>nPEP</a:t>
            </a:r>
            <a:r>
              <a:rPr lang="en-US" dirty="0"/>
              <a:t>:</a:t>
            </a:r>
            <a:br>
              <a:rPr lang="en-US" dirty="0"/>
            </a:br>
            <a:r>
              <a:rPr lang="en-US" dirty="0"/>
              <a:t>When the Patient has Insurance</a:t>
            </a:r>
          </a:p>
        </p:txBody>
      </p:sp>
      <p:sp>
        <p:nvSpPr>
          <p:cNvPr id="3" name="Content Placeholder 2"/>
          <p:cNvSpPr>
            <a:spLocks noGrp="1"/>
          </p:cNvSpPr>
          <p:nvPr>
            <p:ph idx="1"/>
          </p:nvPr>
        </p:nvSpPr>
        <p:spPr>
          <a:xfrm>
            <a:off x="1906110" y="1570273"/>
            <a:ext cx="8288337" cy="4551362"/>
          </a:xfrm>
        </p:spPr>
        <p:txBody>
          <a:bodyPr anchor="ctr"/>
          <a:lstStyle/>
          <a:p>
            <a:pPr marL="0" indent="0" algn="ctr">
              <a:buNone/>
            </a:pPr>
            <a:r>
              <a:rPr lang="en-US" sz="2000" b="1" dirty="0">
                <a:latin typeface="Arial" panose="020B0604020202020204" pitchFamily="34" charset="0"/>
                <a:cs typeface="Arial" panose="020B0604020202020204" pitchFamily="34" charset="0"/>
              </a:rPr>
              <a:t>Patient Advocate Foundation (PAF) Co-Pay Relief:</a:t>
            </a: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If the patient has health insurance and the insurance covers medications for which patient needs assistance</a:t>
            </a:r>
          </a:p>
          <a:p>
            <a:pPr algn="ctr"/>
            <a:r>
              <a:rPr lang="en-US" sz="2000" dirty="0">
                <a:latin typeface="Arial" panose="020B0604020202020204" pitchFamily="34" charset="0"/>
                <a:cs typeface="Arial" panose="020B0604020202020204" pitchFamily="34" charset="0"/>
              </a:rPr>
              <a:t>PAF </a:t>
            </a:r>
            <a:r>
              <a:rPr lang="en-US" sz="2000" dirty="0" err="1">
                <a:latin typeface="Arial" panose="020B0604020202020204" pitchFamily="34" charset="0"/>
                <a:cs typeface="Arial" panose="020B0604020202020204" pitchFamily="34" charset="0"/>
              </a:rPr>
              <a:t>CareLine</a:t>
            </a:r>
            <a:r>
              <a:rPr lang="en-US" sz="2000" dirty="0">
                <a:latin typeface="Arial" panose="020B0604020202020204" pitchFamily="34" charset="0"/>
                <a:cs typeface="Arial" panose="020B0604020202020204" pitchFamily="34" charset="0"/>
              </a:rPr>
              <a:t> 800-532-5274</a:t>
            </a: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sz="2000" b="1" dirty="0">
                <a:latin typeface="Arial" panose="020B0604020202020204" pitchFamily="34" charset="0"/>
                <a:cs typeface="Arial" panose="020B0604020202020204" pitchFamily="34" charset="0"/>
              </a:rPr>
              <a:t>Gilead’s Co-Pay Coupon Program:</a:t>
            </a: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If the patient has commercial insurance, he/she may contact or be referred to Gilead’s Co-Pay Coupon Program</a:t>
            </a:r>
          </a:p>
          <a:p>
            <a:pPr algn="ctr"/>
            <a:r>
              <a:rPr lang="en-US" sz="2000" dirty="0">
                <a:latin typeface="Arial" panose="020B0604020202020204" pitchFamily="34" charset="0"/>
                <a:cs typeface="Arial" panose="020B0604020202020204" pitchFamily="34" charset="0"/>
              </a:rPr>
              <a:t>1-877-505-6986</a:t>
            </a:r>
          </a:p>
          <a:p>
            <a:pPr algn="ctr"/>
            <a:r>
              <a:rPr lang="en-US" sz="2000" dirty="0">
                <a:latin typeface="Arial" panose="020B0604020202020204" pitchFamily="34" charset="0"/>
                <a:cs typeface="Arial" panose="020B0604020202020204" pitchFamily="34" charset="0"/>
              </a:rPr>
              <a:t>The patient is given an authorization number to present with the prescription and other insurance at the pharmacy</a:t>
            </a:r>
          </a:p>
          <a:p>
            <a:pPr marL="0" indent="0">
              <a:buNone/>
            </a:pPr>
            <a:endParaRPr lang="en-US" sz="2000" dirty="0"/>
          </a:p>
        </p:txBody>
      </p:sp>
    </p:spTree>
    <p:extLst>
      <p:ext uri="{BB962C8B-B14F-4D97-AF65-F5344CB8AC3E}">
        <p14:creationId xmlns:p14="http://schemas.microsoft.com/office/powerpoint/2010/main" val="17374985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C0165-3C0A-1348-9C52-BB439664D3CE}"/>
              </a:ext>
            </a:extLst>
          </p:cNvPr>
          <p:cNvSpPr>
            <a:spLocks noGrp="1"/>
          </p:cNvSpPr>
          <p:nvPr>
            <p:ph type="title"/>
          </p:nvPr>
        </p:nvSpPr>
        <p:spPr>
          <a:xfrm>
            <a:off x="1958181" y="2484438"/>
            <a:ext cx="8272463" cy="944562"/>
          </a:xfrm>
        </p:spPr>
        <p:txBody>
          <a:bodyPr/>
          <a:lstStyle/>
          <a:p>
            <a:pPr algn="ctr"/>
            <a:r>
              <a:rPr lang="en-US" dirty="0"/>
              <a:t>New Approaches and Developments for </a:t>
            </a:r>
            <a:r>
              <a:rPr lang="en-US" dirty="0" err="1"/>
              <a:t>PrEP</a:t>
            </a:r>
            <a:endParaRPr lang="en-US" dirty="0"/>
          </a:p>
        </p:txBody>
      </p:sp>
    </p:spTree>
    <p:extLst>
      <p:ext uri="{BB962C8B-B14F-4D97-AF65-F5344CB8AC3E}">
        <p14:creationId xmlns:p14="http://schemas.microsoft.com/office/powerpoint/2010/main" val="1488484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714" y="834280"/>
            <a:ext cx="10153439" cy="5013261"/>
          </a:xfrm>
          <a:prstGeom prst="rect">
            <a:avLst/>
          </a:prstGeom>
        </p:spPr>
      </p:pic>
    </p:spTree>
    <p:extLst>
      <p:ext uri="{BB962C8B-B14F-4D97-AF65-F5344CB8AC3E}">
        <p14:creationId xmlns:p14="http://schemas.microsoft.com/office/powerpoint/2010/main" val="328163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sign&#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41275" r="7655"/>
          <a:stretch/>
        </p:blipFill>
        <p:spPr>
          <a:xfrm>
            <a:off x="-1554" y="1731"/>
            <a:ext cx="4669873" cy="6858000"/>
          </a:xfrm>
          <a:prstGeom prst="rect">
            <a:avLst/>
          </a:prstGeom>
        </p:spPr>
      </p:pic>
      <p:pic>
        <p:nvPicPr>
          <p:cNvPr id="5" name="Picture 4" descr="A close up of a logo&#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587" y="6188183"/>
            <a:ext cx="1519238" cy="669817"/>
          </a:xfrm>
          <a:prstGeom prst="rect">
            <a:avLst/>
          </a:prstGeom>
        </p:spPr>
      </p:pic>
      <p:sp>
        <p:nvSpPr>
          <p:cNvPr id="2" name="Title 1"/>
          <p:cNvSpPr>
            <a:spLocks noGrp="1"/>
          </p:cNvSpPr>
          <p:nvPr>
            <p:ph type="title"/>
          </p:nvPr>
        </p:nvSpPr>
        <p:spPr>
          <a:xfrm>
            <a:off x="6481407" y="624110"/>
            <a:ext cx="5020209" cy="1280890"/>
          </a:xfrm>
        </p:spPr>
        <p:txBody>
          <a:bodyPr vert="horz" lIns="91440" tIns="45720" rIns="91440" bIns="45720" rtlCol="0" anchor="t">
            <a:normAutofit/>
          </a:bodyPr>
          <a:lstStyle/>
          <a:p>
            <a:pPr defTabSz="457200"/>
            <a:r>
              <a:rPr lang="en-US" sz="3600" dirty="0"/>
              <a:t>Thank you</a:t>
            </a:r>
          </a:p>
        </p:txBody>
      </p:sp>
      <p:sp>
        <p:nvSpPr>
          <p:cNvPr id="3" name="TextBox 2"/>
          <p:cNvSpPr txBox="1"/>
          <p:nvPr/>
        </p:nvSpPr>
        <p:spPr>
          <a:xfrm>
            <a:off x="6436514" y="2133600"/>
            <a:ext cx="5065100" cy="3777622"/>
          </a:xfrm>
          <a:prstGeom prst="rect">
            <a:avLst/>
          </a:prstGeom>
        </p:spPr>
        <p:txBody>
          <a:bodyPr vert="horz" lIns="91440" tIns="45720" rIns="91440" bIns="45720" rtlCol="0">
            <a:normAutofit/>
          </a:bodyPr>
          <a:lstStyle/>
          <a:p>
            <a:pPr defTabSz="457200">
              <a:spcBef>
                <a:spcPts val="1000"/>
              </a:spcBef>
              <a:buClr>
                <a:schemeClr val="accent1"/>
              </a:buClr>
              <a:buFont typeface="Wingdings 3" charset="2"/>
              <a:buChar char=""/>
            </a:pPr>
            <a:r>
              <a:rPr lang="en-US" b="1" dirty="0">
                <a:solidFill>
                  <a:schemeClr val="tx1">
                    <a:lumMod val="75000"/>
                    <a:lumOff val="25000"/>
                  </a:schemeClr>
                </a:solidFill>
              </a:rPr>
              <a:t>We are available for clinical consultations and trainings</a:t>
            </a:r>
          </a:p>
          <a:p>
            <a:pPr defTabSz="457200">
              <a:spcBef>
                <a:spcPts val="1000"/>
              </a:spcBef>
              <a:buClr>
                <a:schemeClr val="accent1"/>
              </a:buClr>
              <a:buFont typeface="Wingdings 3" charset="2"/>
              <a:buChar char=""/>
            </a:pPr>
            <a:endParaRPr lang="en-US" b="1" dirty="0">
              <a:solidFill>
                <a:schemeClr val="tx1">
                  <a:lumMod val="75000"/>
                  <a:lumOff val="25000"/>
                </a:schemeClr>
              </a:solidFill>
            </a:endParaRPr>
          </a:p>
          <a:p>
            <a:pPr defTabSz="457200">
              <a:spcBef>
                <a:spcPts val="1000"/>
              </a:spcBef>
              <a:buClr>
                <a:schemeClr val="accent1"/>
              </a:buClr>
            </a:pPr>
            <a:endParaRPr lang="en-US" b="1" dirty="0">
              <a:solidFill>
                <a:schemeClr val="tx1">
                  <a:lumMod val="75000"/>
                  <a:lumOff val="25000"/>
                </a:schemeClr>
              </a:solidFill>
            </a:endParaRPr>
          </a:p>
          <a:p>
            <a:pPr defTabSz="457200">
              <a:spcBef>
                <a:spcPts val="1000"/>
              </a:spcBef>
              <a:buClr>
                <a:schemeClr val="accent1"/>
              </a:buClr>
              <a:buFont typeface="Wingdings 3" charset="2"/>
              <a:buChar char=""/>
            </a:pPr>
            <a:endParaRPr lang="en-US" b="1" dirty="0">
              <a:solidFill>
                <a:schemeClr val="tx1">
                  <a:lumMod val="75000"/>
                  <a:lumOff val="25000"/>
                </a:schemeClr>
              </a:solidFill>
            </a:endParaRPr>
          </a:p>
          <a:p>
            <a:pPr defTabSz="457200">
              <a:spcBef>
                <a:spcPts val="1000"/>
              </a:spcBef>
              <a:buClr>
                <a:schemeClr val="accent1"/>
              </a:buClr>
              <a:buFont typeface="Wingdings 3" charset="2"/>
              <a:buChar char=""/>
            </a:pPr>
            <a:endParaRPr lang="en-US" b="1" dirty="0">
              <a:solidFill>
                <a:schemeClr val="tx1">
                  <a:lumMod val="75000"/>
                  <a:lumOff val="25000"/>
                </a:schemeClr>
              </a:solidFill>
            </a:endParaRPr>
          </a:p>
          <a:p>
            <a:pPr defTabSz="457200">
              <a:spcBef>
                <a:spcPts val="1000"/>
              </a:spcBef>
              <a:buClr>
                <a:schemeClr val="accent1"/>
              </a:buClr>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6482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588539" y="6135106"/>
            <a:ext cx="7618015" cy="365030"/>
          </a:xfrm>
          <a:prstGeom prst="rect">
            <a:avLst/>
          </a:prstGeom>
        </p:spPr>
        <p:txBody>
          <a:bodyPr/>
          <a:lstStyle/>
          <a:p>
            <a:r>
              <a:rPr lang="en-US" dirty="0">
                <a:solidFill>
                  <a:prstClr val="black">
                    <a:tint val="75000"/>
                  </a:prstClr>
                </a:solidFill>
              </a:rPr>
              <a:t>https://www.cdc.gov/hiv/basics/statistics.html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012" y="962668"/>
            <a:ext cx="6046800" cy="4932665"/>
          </a:xfrm>
          <a:prstGeom prst="rect">
            <a:avLst/>
          </a:prstGeom>
        </p:spPr>
      </p:pic>
    </p:spTree>
    <p:extLst>
      <p:ext uri="{BB962C8B-B14F-4D97-AF65-F5344CB8AC3E}">
        <p14:creationId xmlns:p14="http://schemas.microsoft.com/office/powerpoint/2010/main" val="60140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588539" y="6135106"/>
            <a:ext cx="7618015" cy="365030"/>
          </a:xfrm>
          <a:prstGeom prst="rect">
            <a:avLst/>
          </a:prstGeom>
        </p:spPr>
        <p:txBody>
          <a:bodyPr/>
          <a:lstStyle/>
          <a:p>
            <a:r>
              <a:rPr lang="en-US" dirty="0">
                <a:solidFill>
                  <a:prstClr val="black">
                    <a:tint val="75000"/>
                  </a:prstClr>
                </a:solidFill>
              </a:rPr>
              <a:t>https://www.cdc.gov/hiv/basics/statistics.html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012" y="476728"/>
            <a:ext cx="6046800" cy="5532584"/>
          </a:xfrm>
          <a:prstGeom prst="rect">
            <a:avLst/>
          </a:prstGeom>
        </p:spPr>
      </p:pic>
    </p:spTree>
    <p:extLst>
      <p:ext uri="{BB962C8B-B14F-4D97-AF65-F5344CB8AC3E}">
        <p14:creationId xmlns:p14="http://schemas.microsoft.com/office/powerpoint/2010/main" val="23084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588539" y="6135106"/>
            <a:ext cx="7618015" cy="365030"/>
          </a:xfrm>
          <a:prstGeom prst="rect">
            <a:avLst/>
          </a:prstGeom>
        </p:spPr>
        <p:txBody>
          <a:bodyPr/>
          <a:lstStyle/>
          <a:p>
            <a:r>
              <a:rPr lang="en-US" dirty="0">
                <a:solidFill>
                  <a:prstClr val="black">
                    <a:tint val="75000"/>
                  </a:prstClr>
                </a:solidFill>
              </a:rPr>
              <a:t>https://www.cdc.gov/hiv/basics/statistics.html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317" y="509250"/>
            <a:ext cx="8570268" cy="3542377"/>
          </a:xfrm>
          <a:prstGeom prst="rect">
            <a:avLst/>
          </a:prstGeom>
        </p:spPr>
      </p:pic>
      <p:sp>
        <p:nvSpPr>
          <p:cNvPr id="6" name="Rectangle 5"/>
          <p:cNvSpPr/>
          <p:nvPr/>
        </p:nvSpPr>
        <p:spPr>
          <a:xfrm>
            <a:off x="2695605" y="4354894"/>
            <a:ext cx="8356377" cy="738472"/>
          </a:xfrm>
          <a:prstGeom prst="rect">
            <a:avLst/>
          </a:prstGeom>
        </p:spPr>
        <p:txBody>
          <a:bodyPr wrap="square">
            <a:spAutoFit/>
          </a:bodyPr>
          <a:lstStyle/>
          <a:p>
            <a:r>
              <a:rPr lang="en-US" sz="1400" b="1" dirty="0"/>
              <a:t>6,721 people died from HIV and AIDS in 2014. HIV remains a significant cause of death for certain populations. In 2014, it was the 8th leading cause of death for those aged 25-34 and 9th for those aged 35-44.</a:t>
            </a:r>
          </a:p>
        </p:txBody>
      </p:sp>
    </p:spTree>
    <p:extLst>
      <p:ext uri="{BB962C8B-B14F-4D97-AF65-F5344CB8AC3E}">
        <p14:creationId xmlns:p14="http://schemas.microsoft.com/office/powerpoint/2010/main" val="1408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7100015f1"/>
          <p:cNvPicPr>
            <a:picLocks noChangeAspect="1" noChangeArrowheads="1"/>
          </p:cNvPicPr>
          <p:nvPr/>
        </p:nvPicPr>
        <p:blipFill>
          <a:blip r:embed="rId3" cstate="print"/>
          <a:srcRect/>
          <a:stretch>
            <a:fillRect/>
          </a:stretch>
        </p:blipFill>
        <p:spPr bwMode="auto">
          <a:xfrm>
            <a:off x="2589212" y="1473201"/>
            <a:ext cx="6934200" cy="4595813"/>
          </a:xfrm>
          <a:prstGeom prst="rect">
            <a:avLst/>
          </a:prstGeom>
          <a:noFill/>
          <a:ln w="9525">
            <a:noFill/>
            <a:miter lim="800000"/>
            <a:headEnd/>
            <a:tailEnd/>
          </a:ln>
        </p:spPr>
      </p:pic>
      <p:sp>
        <p:nvSpPr>
          <p:cNvPr id="5" name="TextBox 4"/>
          <p:cNvSpPr txBox="1"/>
          <p:nvPr/>
        </p:nvSpPr>
        <p:spPr>
          <a:xfrm>
            <a:off x="561975" y="135458"/>
            <a:ext cx="11449050" cy="1200329"/>
          </a:xfrm>
          <a:prstGeom prst="rect">
            <a:avLst/>
          </a:prstGeom>
          <a:noFill/>
        </p:spPr>
        <p:txBody>
          <a:bodyPr wrap="square" rtlCol="0">
            <a:spAutoFit/>
          </a:bodyPr>
          <a:lstStyle/>
          <a:p>
            <a:pPr algn="ctr"/>
            <a:r>
              <a:rPr lang="en-US" sz="3600" dirty="0">
                <a:solidFill>
                  <a:srgbClr val="050607"/>
                </a:solidFill>
                <a:effectLst>
                  <a:outerShdw blurRad="38100" dist="38100" dir="2700000" algn="tl">
                    <a:srgbClr val="FFFFFF"/>
                  </a:outerShdw>
                </a:effectLst>
                <a:latin typeface="Century" panose="02040604050505020304" pitchFamily="18" charset="0"/>
                <a:cs typeface="Arabic Typesetting" panose="03020402040406030203" pitchFamily="66" charset="-78"/>
              </a:rPr>
              <a:t>Typical Course of an HIV </a:t>
            </a:r>
          </a:p>
          <a:p>
            <a:pPr algn="ctr"/>
            <a:r>
              <a:rPr lang="en-US" sz="3600" dirty="0">
                <a:solidFill>
                  <a:srgbClr val="050607"/>
                </a:solidFill>
                <a:effectLst>
                  <a:outerShdw blurRad="38100" dist="38100" dir="2700000" algn="tl">
                    <a:srgbClr val="FFFFFF"/>
                  </a:outerShdw>
                </a:effectLst>
                <a:latin typeface="Century" panose="02040604050505020304" pitchFamily="18" charset="0"/>
                <a:cs typeface="Arabic Typesetting" panose="03020402040406030203" pitchFamily="66" charset="-78"/>
              </a:rPr>
              <a:t>Infected Individual - Untreated</a:t>
            </a:r>
            <a:endParaRPr lang="en-US" sz="3600" dirty="0">
              <a:latin typeface="Century" panose="02040604050505020304" pitchFamily="18" charset="0"/>
              <a:cs typeface="Arabic Typesetting" panose="03020402040406030203" pitchFamily="66" charset="-78"/>
            </a:endParaRPr>
          </a:p>
        </p:txBody>
      </p:sp>
      <p:sp>
        <p:nvSpPr>
          <p:cNvPr id="7" name="Rectangle 6"/>
          <p:cNvSpPr/>
          <p:nvPr/>
        </p:nvSpPr>
        <p:spPr>
          <a:xfrm>
            <a:off x="2589212" y="6343841"/>
            <a:ext cx="7772400" cy="630942"/>
          </a:xfrm>
          <a:prstGeom prst="rect">
            <a:avLst/>
          </a:prstGeom>
        </p:spPr>
        <p:txBody>
          <a:bodyPr wrap="square">
            <a:spAutoFit/>
          </a:bodyPr>
          <a:lstStyle/>
          <a:p>
            <a:r>
              <a:rPr lang="en-US" sz="1500" dirty="0">
                <a:solidFill>
                  <a:schemeClr val="bg1"/>
                </a:solidFill>
                <a:latin typeface="Arial" panose="020B0604020202020204" pitchFamily="34" charset="0"/>
                <a:cs typeface="Arial" panose="020B0604020202020204" pitchFamily="34" charset="0"/>
              </a:rPr>
              <a:t>Munier ML and Kelleher AD. Immunol</a:t>
            </a:r>
            <a:r>
              <a:rPr lang="en-US" sz="1500" b="1" dirty="0">
                <a:solidFill>
                  <a:schemeClr val="bg1"/>
                </a:solidFill>
                <a:latin typeface="Arial" panose="020B0604020202020204" pitchFamily="34" charset="0"/>
                <a:cs typeface="Arial" panose="020B0604020202020204" pitchFamily="34" charset="0"/>
              </a:rPr>
              <a:t> </a:t>
            </a:r>
            <a:r>
              <a:rPr lang="en-US" sz="1500" dirty="0">
                <a:solidFill>
                  <a:schemeClr val="bg1"/>
                </a:solidFill>
                <a:latin typeface="Arial" panose="020B0604020202020204" pitchFamily="34" charset="0"/>
                <a:cs typeface="Arial" panose="020B0604020202020204" pitchFamily="34" charset="0"/>
              </a:rPr>
              <a:t>Cell Biol. 2007 Jan;85(1):6-15. Epub 2006 Dec 5.</a:t>
            </a:r>
            <a:r>
              <a:rPr lang="en-US" sz="1500" b="1" dirty="0">
                <a:solidFill>
                  <a:schemeClr val="bg1"/>
                </a:solidFill>
                <a:latin typeface="Arial" panose="020B0604020202020204" pitchFamily="34" charset="0"/>
                <a:cs typeface="Arial" panose="020B0604020202020204" pitchFamily="34" charset="0"/>
              </a:rPr>
              <a:t> </a:t>
            </a:r>
            <a:endParaRPr lang="en-US" sz="1500" dirty="0">
              <a:solidFill>
                <a:schemeClr val="bg1"/>
              </a:solidFill>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14481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tx2"/>
                </a:solidFill>
                <a:latin typeface="Arial"/>
              </a:rPr>
              <a:t>Estimating the Lifetime Risk of HIV Diagnosis in the U.S</a:t>
            </a:r>
            <a:endParaRPr lang="en-US" sz="2400" dirty="0">
              <a:solidFill>
                <a:schemeClr val="tx2"/>
              </a:solidFill>
            </a:endParaRPr>
          </a:p>
        </p:txBody>
      </p:sp>
      <p:sp>
        <p:nvSpPr>
          <p:cNvPr id="5" name="Content Placeholder 2"/>
          <p:cNvSpPr txBox="1">
            <a:spLocks/>
          </p:cNvSpPr>
          <p:nvPr/>
        </p:nvSpPr>
        <p:spPr>
          <a:xfrm>
            <a:off x="2053295" y="1459559"/>
            <a:ext cx="3575957" cy="790900"/>
          </a:xfrm>
          <a:prstGeom prst="rect">
            <a:avLst/>
          </a:prstGeom>
        </p:spPr>
        <p:txBody>
          <a:bodyPr>
            <a:normAutofit/>
          </a:bodyPr>
          <a:lstStyle>
            <a:lvl1pPr marL="228600" indent="-228600" algn="l" defTabSz="457200" rtl="0" fontAlgn="base">
              <a:spcBef>
                <a:spcPct val="20000"/>
              </a:spcBef>
              <a:spcAft>
                <a:spcPct val="0"/>
              </a:spcAft>
              <a:buClr>
                <a:srgbClr val="118A60"/>
              </a:buClr>
              <a:buFont typeface="Arial" charset="0"/>
              <a:buChar char="•"/>
              <a:defRPr sz="2400" kern="1200">
                <a:solidFill>
                  <a:schemeClr val="tx1"/>
                </a:solidFill>
                <a:latin typeface="Arial"/>
                <a:ea typeface="+mn-ea"/>
                <a:cs typeface="Arial"/>
              </a:defRPr>
            </a:lvl1pPr>
            <a:lvl2pPr marL="457200" indent="-228600" algn="l" defTabSz="457200" rtl="0" fontAlgn="base">
              <a:spcBef>
                <a:spcPct val="20000"/>
              </a:spcBef>
              <a:spcAft>
                <a:spcPct val="0"/>
              </a:spcAft>
              <a:buClr>
                <a:schemeClr val="accent1"/>
              </a:buClr>
              <a:buFont typeface="Arial" charset="0"/>
              <a:buChar char="–"/>
              <a:tabLst>
                <a:tab pos="457200" algn="l"/>
              </a:tabLst>
              <a:defRPr sz="2000" kern="1200">
                <a:solidFill>
                  <a:schemeClr val="tx1"/>
                </a:solidFill>
                <a:latin typeface="Arial"/>
                <a:ea typeface="+mn-ea"/>
                <a:cs typeface="Arial"/>
              </a:defRPr>
            </a:lvl2pPr>
            <a:lvl3pPr marL="1143000" indent="-228600" algn="l" defTabSz="457200" rtl="0" fontAlgn="base">
              <a:spcBef>
                <a:spcPct val="20000"/>
              </a:spcBef>
              <a:spcAft>
                <a:spcPct val="0"/>
              </a:spcAft>
              <a:buClr>
                <a:schemeClr val="tx2"/>
              </a:buClr>
              <a:buFont typeface="Arial" charset="0"/>
              <a:buChar char="•"/>
              <a:defRPr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16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pPr>
            <a:endParaRPr lang="en-GB" sz="1400" dirty="0"/>
          </a:p>
          <a:p>
            <a:pPr lvl="1">
              <a:spcBef>
                <a:spcPts val="0"/>
              </a:spcBef>
            </a:pPr>
            <a:endParaRPr lang="en-GB" sz="1400" dirty="0"/>
          </a:p>
          <a:p>
            <a:pPr lvl="1">
              <a:spcBef>
                <a:spcPts val="0"/>
              </a:spcBef>
            </a:pPr>
            <a:endParaRPr lang="en-GB" sz="1400" dirty="0"/>
          </a:p>
          <a:p>
            <a:pPr marL="0" indent="0">
              <a:buNone/>
            </a:pPr>
            <a:endParaRPr lang="en-GB" sz="14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269" y="1650895"/>
            <a:ext cx="5567967" cy="3318190"/>
          </a:xfrm>
          <a:prstGeom prst="rect">
            <a:avLst/>
          </a:prstGeom>
        </p:spPr>
      </p:pic>
      <p:sp>
        <p:nvSpPr>
          <p:cNvPr id="9" name="TextBox 21"/>
          <p:cNvSpPr txBox="1">
            <a:spLocks noChangeArrowheads="1"/>
          </p:cNvSpPr>
          <p:nvPr/>
        </p:nvSpPr>
        <p:spPr bwMode="auto">
          <a:xfrm>
            <a:off x="1873287" y="6528392"/>
            <a:ext cx="37559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u="sng" dirty="0">
                <a:hlinkClick r:id="rId4" tooltip="Annals of epidemiology."/>
              </a:rPr>
              <a:t>Ann Epidemiol.</a:t>
            </a:r>
            <a:r>
              <a:rPr lang="en-US" sz="900" dirty="0"/>
              <a:t> 2017 Apr;27(4):238-243 doi:10.1016/j.annepidem.2017.02.003. </a:t>
            </a:r>
            <a:r>
              <a:rPr lang="en-US" sz="900" dirty="0" err="1"/>
              <a:t>Epub</a:t>
            </a:r>
            <a:r>
              <a:rPr lang="en-US" sz="900" dirty="0"/>
              <a:t> 2017 Feb 21</a:t>
            </a:r>
            <a:endParaRPr lang="en-US" sz="900" dirty="0">
              <a:solidFill>
                <a:prstClr val="black"/>
              </a:solidFill>
            </a:endParaRPr>
          </a:p>
        </p:txBody>
      </p:sp>
      <p:sp>
        <p:nvSpPr>
          <p:cNvPr id="10" name="TextBox 9"/>
          <p:cNvSpPr txBox="1"/>
          <p:nvPr/>
        </p:nvSpPr>
        <p:spPr>
          <a:xfrm>
            <a:off x="6959514" y="1563672"/>
            <a:ext cx="3555380" cy="470898"/>
          </a:xfrm>
          <a:prstGeom prst="rect">
            <a:avLst/>
          </a:prstGeom>
          <a:noFill/>
        </p:spPr>
        <p:txBody>
          <a:bodyPr wrap="square" lIns="0" tIns="0" rIns="0" bIns="0" rtlCol="0">
            <a:spAutoFit/>
          </a:bodyPr>
          <a:lstStyle/>
          <a:p>
            <a:pPr algn="ctr">
              <a:lnSpc>
                <a:spcPct val="90000"/>
              </a:lnSpc>
            </a:pPr>
            <a:r>
              <a:rPr lang="en-US" sz="1100" b="1" dirty="0">
                <a:solidFill>
                  <a:prstClr val="black"/>
                </a:solidFill>
                <a:latin typeface="Arial"/>
              </a:rPr>
              <a:t>Lifetime Risk of an HIV</a:t>
            </a:r>
          </a:p>
          <a:p>
            <a:pPr algn="ctr">
              <a:lnSpc>
                <a:spcPct val="90000"/>
              </a:lnSpc>
            </a:pPr>
            <a:r>
              <a:rPr lang="en-US" sz="1100" b="1" dirty="0">
                <a:solidFill>
                  <a:prstClr val="black"/>
                </a:solidFill>
                <a:latin typeface="Arial"/>
              </a:rPr>
              <a:t> Diagnosis by US State</a:t>
            </a:r>
            <a:r>
              <a:rPr lang="en-US" sz="1200" b="1" dirty="0">
                <a:solidFill>
                  <a:prstClr val="black"/>
                </a:solidFill>
                <a:latin typeface="Arial"/>
              </a:rPr>
              <a:t/>
            </a:r>
            <a:br>
              <a:rPr lang="en-US" sz="1200" b="1" dirty="0">
                <a:solidFill>
                  <a:prstClr val="black"/>
                </a:solidFill>
                <a:latin typeface="Arial"/>
              </a:rPr>
            </a:br>
            <a:endParaRPr lang="en-US" sz="1200" b="1" dirty="0">
              <a:solidFill>
                <a:prstClr val="black"/>
              </a:solidFill>
              <a:latin typeface="Arial"/>
            </a:endParaRPr>
          </a:p>
        </p:txBody>
      </p:sp>
      <p:sp>
        <p:nvSpPr>
          <p:cNvPr id="13" name="TextBox 12">
            <a:extLst>
              <a:ext uri="{FF2B5EF4-FFF2-40B4-BE49-F238E27FC236}">
                <a16:creationId xmlns:a16="http://schemas.microsoft.com/office/drawing/2014/main" xmlns="" id="{EFD8997B-7A77-4EB5-96C1-163E35D59A83}"/>
              </a:ext>
            </a:extLst>
          </p:cNvPr>
          <p:cNvSpPr txBox="1"/>
          <p:nvPr/>
        </p:nvSpPr>
        <p:spPr>
          <a:xfrm>
            <a:off x="2053294" y="2667470"/>
            <a:ext cx="2374368" cy="954107"/>
          </a:xfrm>
          <a:prstGeom prst="rect">
            <a:avLst/>
          </a:prstGeom>
          <a:noFill/>
        </p:spPr>
        <p:txBody>
          <a:bodyPr wrap="none" rtlCol="0">
            <a:spAutoFit/>
          </a:bodyPr>
          <a:lstStyle/>
          <a:p>
            <a:r>
              <a:rPr lang="en-US" sz="1400" b="1" dirty="0"/>
              <a:t>Lifetime risk for Men</a:t>
            </a:r>
          </a:p>
          <a:p>
            <a:pPr marL="285750" indent="-285750">
              <a:buFont typeface="Wingdings" panose="05000000000000000000" pitchFamily="2" charset="2"/>
              <a:buChar char="§"/>
            </a:pPr>
            <a:r>
              <a:rPr lang="en-US" sz="1400" dirty="0"/>
              <a:t>AA 1 in 22</a:t>
            </a:r>
          </a:p>
          <a:p>
            <a:pPr marL="285750" indent="-285750">
              <a:buFont typeface="Wingdings" panose="05000000000000000000" pitchFamily="2" charset="2"/>
              <a:buChar char="§"/>
            </a:pPr>
            <a:r>
              <a:rPr lang="en-US" sz="1400" dirty="0"/>
              <a:t>Hispanic/Latinos 1 in 51</a:t>
            </a:r>
          </a:p>
          <a:p>
            <a:pPr marL="285750" indent="-285750">
              <a:buFont typeface="Wingdings" panose="05000000000000000000" pitchFamily="2" charset="2"/>
              <a:buChar char="§"/>
            </a:pPr>
            <a:r>
              <a:rPr lang="en-US" sz="1400" dirty="0"/>
              <a:t>Caucasians: 1 in 140</a:t>
            </a:r>
          </a:p>
        </p:txBody>
      </p:sp>
      <p:sp>
        <p:nvSpPr>
          <p:cNvPr id="14" name="TextBox 13">
            <a:extLst>
              <a:ext uri="{FF2B5EF4-FFF2-40B4-BE49-F238E27FC236}">
                <a16:creationId xmlns:a16="http://schemas.microsoft.com/office/drawing/2014/main" xmlns="" id="{6EC9B2AE-AA96-452D-BDF7-0BF8F69DD50A}"/>
              </a:ext>
            </a:extLst>
          </p:cNvPr>
          <p:cNvSpPr txBox="1"/>
          <p:nvPr/>
        </p:nvSpPr>
        <p:spPr>
          <a:xfrm>
            <a:off x="2053294" y="4272480"/>
            <a:ext cx="2473754" cy="954107"/>
          </a:xfrm>
          <a:prstGeom prst="rect">
            <a:avLst/>
          </a:prstGeom>
          <a:noFill/>
        </p:spPr>
        <p:txBody>
          <a:bodyPr wrap="none" rtlCol="0">
            <a:spAutoFit/>
          </a:bodyPr>
          <a:lstStyle/>
          <a:p>
            <a:r>
              <a:rPr lang="en-US" sz="1400" b="1" dirty="0"/>
              <a:t>Lifetime risk for Women</a:t>
            </a:r>
          </a:p>
          <a:p>
            <a:pPr marL="285750" indent="-285750">
              <a:buFont typeface="Wingdings" panose="05000000000000000000" pitchFamily="2" charset="2"/>
              <a:buChar char="§"/>
            </a:pPr>
            <a:r>
              <a:rPr lang="en-US" sz="1400" dirty="0"/>
              <a:t>AA 1 in 54</a:t>
            </a:r>
          </a:p>
          <a:p>
            <a:pPr marL="285750" indent="-285750">
              <a:buFont typeface="Wingdings" panose="05000000000000000000" pitchFamily="2" charset="2"/>
              <a:buChar char="§"/>
            </a:pPr>
            <a:r>
              <a:rPr lang="en-US" sz="1400" dirty="0"/>
              <a:t>Hispanic/Latinos 1 in 256</a:t>
            </a:r>
          </a:p>
          <a:p>
            <a:pPr marL="285750" indent="-285750">
              <a:buFont typeface="Wingdings" panose="05000000000000000000" pitchFamily="2" charset="2"/>
              <a:buChar char="§"/>
            </a:pPr>
            <a:r>
              <a:rPr lang="en-US" sz="1400" dirty="0"/>
              <a:t>Caucasians: 1 in 941</a:t>
            </a:r>
          </a:p>
        </p:txBody>
      </p:sp>
      <p:sp>
        <p:nvSpPr>
          <p:cNvPr id="16" name="Rectangle 15">
            <a:extLst>
              <a:ext uri="{FF2B5EF4-FFF2-40B4-BE49-F238E27FC236}">
                <a16:creationId xmlns:a16="http://schemas.microsoft.com/office/drawing/2014/main" xmlns="" id="{62E90977-169B-46C4-8CE4-43C49522B1E5}"/>
              </a:ext>
            </a:extLst>
          </p:cNvPr>
          <p:cNvSpPr/>
          <p:nvPr/>
        </p:nvSpPr>
        <p:spPr>
          <a:xfrm>
            <a:off x="2053294" y="1303778"/>
            <a:ext cx="4572000" cy="738664"/>
          </a:xfrm>
          <a:prstGeom prst="rect">
            <a:avLst/>
          </a:prstGeom>
        </p:spPr>
        <p:txBody>
          <a:bodyPr>
            <a:spAutoFit/>
          </a:bodyPr>
          <a:lstStyle/>
          <a:p>
            <a:r>
              <a:rPr lang="en-US" sz="1400" b="1" dirty="0"/>
              <a:t>Lifetime risk of Acquiring HIV</a:t>
            </a:r>
          </a:p>
          <a:p>
            <a:pPr marL="285750" indent="-285750">
              <a:buFont typeface="Wingdings" panose="05000000000000000000" pitchFamily="2" charset="2"/>
              <a:buChar char="§"/>
            </a:pPr>
            <a:r>
              <a:rPr lang="en-US" sz="1400" dirty="0"/>
              <a:t>Male: 1 in 68</a:t>
            </a:r>
          </a:p>
          <a:p>
            <a:pPr marL="285750" indent="-285750">
              <a:buFont typeface="Wingdings" panose="05000000000000000000" pitchFamily="2" charset="2"/>
              <a:buChar char="§"/>
            </a:pPr>
            <a:r>
              <a:rPr lang="en-US" sz="1400" dirty="0"/>
              <a:t>Female: 1 in 253</a:t>
            </a:r>
          </a:p>
        </p:txBody>
      </p:sp>
    </p:spTree>
    <p:extLst>
      <p:ext uri="{BB962C8B-B14F-4D97-AF65-F5344CB8AC3E}">
        <p14:creationId xmlns:p14="http://schemas.microsoft.com/office/powerpoint/2010/main" val="4081427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SE-AETC-NCRC-Template-16x9.potx" id="{A872215F-D30E-4ACC-850C-52D7FCCE7B58}" vid="{C479F962-4728-419A-BE3C-03F10AB2B7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83447752F2254A8C762798AE315F30" ma:contentTypeVersion="14" ma:contentTypeDescription="Create a new document." ma:contentTypeScope="" ma:versionID="1e0f30ee3129cd525710bf93125462bf">
  <xsd:schema xmlns:xsd="http://www.w3.org/2001/XMLSchema" xmlns:xs="http://www.w3.org/2001/XMLSchema" xmlns:p="http://schemas.microsoft.com/office/2006/metadata/properties" xmlns:ns1="http://schemas.microsoft.com/sharepoint/v3" xmlns:ns3="a3a47dc6-62b6-4bff-a038-7ddac9c45d68" xmlns:ns4="f1ad154d-8a58-455e-86af-b279eda0d1d8" targetNamespace="http://schemas.microsoft.com/office/2006/metadata/properties" ma:root="true" ma:fieldsID="198f2a2096252bee98413015f2edebc6" ns1:_="" ns3:_="" ns4:_="">
    <xsd:import namespace="http://schemas.microsoft.com/sharepoint/v3"/>
    <xsd:import namespace="a3a47dc6-62b6-4bff-a038-7ddac9c45d68"/>
    <xsd:import namespace="f1ad154d-8a58-455e-86af-b279eda0d1d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a47dc6-62b6-4bff-a038-7ddac9c45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ad154d-8a58-455e-86af-b279eda0d1d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7FC1347-A8A6-452B-84B2-A32735EEE4E3}">
  <ds:schemaRefs>
    <ds:schemaRef ds:uri="http://schemas.microsoft.com/sharepoint/v3/contenttype/forms"/>
  </ds:schemaRefs>
</ds:datastoreItem>
</file>

<file path=customXml/itemProps2.xml><?xml version="1.0" encoding="utf-8"?>
<ds:datastoreItem xmlns:ds="http://schemas.openxmlformats.org/officeDocument/2006/customXml" ds:itemID="{D4EA18D5-7757-42E6-BE74-0132B44B3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a47dc6-62b6-4bff-a038-7ddac9c45d68"/>
    <ds:schemaRef ds:uri="f1ad154d-8a58-455e-86af-b279eda0d1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28E17B-DDBD-4AAE-A8FE-DEBCCBAB3A7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SE-AETC-NCRC-Template-16x9</Template>
  <TotalTime>492</TotalTime>
  <Words>4389</Words>
  <Application>Microsoft Macintosh PowerPoint</Application>
  <PresentationFormat>Custom</PresentationFormat>
  <Paragraphs>426</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AETC-NCRC-16x9-template</vt:lpstr>
      <vt:lpstr>HIV Transmission PrEP/nPEP </vt:lpstr>
      <vt:lpstr>Disclosures</vt:lpstr>
      <vt:lpstr>objectives</vt:lpstr>
      <vt:lpstr>PowerPoint Presentation</vt:lpstr>
      <vt:lpstr>PowerPoint Presentation</vt:lpstr>
      <vt:lpstr>PowerPoint Presentation</vt:lpstr>
      <vt:lpstr>PowerPoint Presentation</vt:lpstr>
      <vt:lpstr>PowerPoint Presentation</vt:lpstr>
      <vt:lpstr>Estimating the Lifetime Risk of HIV Diagnosis in the U.S</vt:lpstr>
      <vt:lpstr>PowerPoint Presentation</vt:lpstr>
      <vt:lpstr>PowerPoint Presentation</vt:lpstr>
      <vt:lpstr>PowerPoint Presentation</vt:lpstr>
      <vt:lpstr>Estimated Per-Act Probability of Acquiring HIV from an Infected Source</vt:lpstr>
      <vt:lpstr> Prevention of Transmission of HIV/AIDS</vt:lpstr>
      <vt:lpstr>PowerPoint Presentation</vt:lpstr>
      <vt:lpstr>How Do We Test For HIV Infection?</vt:lpstr>
      <vt:lpstr>Sequence of Appearance of Lab Markers of HIV-1 Infection</vt:lpstr>
      <vt:lpstr> HIV Infection: Screening Summary of Recommendations and  Evidence – June 2019  </vt:lpstr>
      <vt:lpstr>What happens if the test is positive?</vt:lpstr>
      <vt:lpstr>PowerPoint Presentation</vt:lpstr>
      <vt:lpstr>What is PrEP?</vt:lpstr>
      <vt:lpstr>PowerPoint Presentation</vt:lpstr>
      <vt:lpstr>PowerPoint Presentation</vt:lpstr>
      <vt:lpstr>Antiretrovirals Used in HIV Prevention: The Foundation for PrEP</vt:lpstr>
      <vt:lpstr>PrEP – Key Points</vt:lpstr>
      <vt:lpstr>PrEP – Key Points (continued)</vt:lpstr>
      <vt:lpstr>Who Should Be Offered PrEP?  </vt:lpstr>
      <vt:lpstr>Prescribing and Monitoring</vt:lpstr>
      <vt:lpstr>Considerations When Prescribing</vt:lpstr>
      <vt:lpstr>PrEP and STIs</vt:lpstr>
      <vt:lpstr>Warnings, Precautions, and Adverse Events</vt:lpstr>
      <vt:lpstr>Warnings, Precautions, and Adverse Events (continued)</vt:lpstr>
      <vt:lpstr>Women and Barriers to PrEP</vt:lpstr>
      <vt:lpstr>PrEP Help Lines</vt:lpstr>
      <vt:lpstr>What is nPEP?</vt:lpstr>
      <vt:lpstr>Consider nPEP  When:</vt:lpstr>
      <vt:lpstr>Preferred HIV nPEP Regimen</vt:lpstr>
      <vt:lpstr>PowerPoint Presentation</vt:lpstr>
      <vt:lpstr>Considerations for All Patients Treated with nPEP</vt:lpstr>
      <vt:lpstr>Considerations for All Patients Treated with nPEP (continued)</vt:lpstr>
      <vt:lpstr>Patient Assistance for nPEP: When the Patient has Insurance</vt:lpstr>
      <vt:lpstr>New Approaches and Developments for PrEP</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Bob</dc:creator>
  <cp:lastModifiedBy>Judy Collins</cp:lastModifiedBy>
  <cp:revision>61</cp:revision>
  <dcterms:created xsi:type="dcterms:W3CDTF">2017-12-30T22:54:17Z</dcterms:created>
  <dcterms:modified xsi:type="dcterms:W3CDTF">2020-10-15T15:15:51Z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0x0101008083447752F2254A8C762798AE315F30</vt:lpwstr>
  </property>
</Properties>
</file>