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  <p:sldMasterId id="2147483675" r:id="rId2"/>
    <p:sldMasterId id="2147483716" r:id="rId3"/>
    <p:sldMasterId id="2147483720" r:id="rId4"/>
    <p:sldMasterId id="2147483722" r:id="rId5"/>
    <p:sldMasterId id="2147483730" r:id="rId6"/>
  </p:sldMasterIdLst>
  <p:notesMasterIdLst>
    <p:notesMasterId r:id="rId45"/>
  </p:notesMasterIdLst>
  <p:handoutMasterIdLst>
    <p:handoutMasterId r:id="rId46"/>
  </p:handoutMasterIdLst>
  <p:sldIdLst>
    <p:sldId id="405" r:id="rId7"/>
    <p:sldId id="257" r:id="rId8"/>
    <p:sldId id="447" r:id="rId9"/>
    <p:sldId id="448" r:id="rId10"/>
    <p:sldId id="411" r:id="rId11"/>
    <p:sldId id="2141412075" r:id="rId12"/>
    <p:sldId id="2141412043" r:id="rId13"/>
    <p:sldId id="2141412044" r:id="rId14"/>
    <p:sldId id="2141412045" r:id="rId15"/>
    <p:sldId id="2141412046" r:id="rId16"/>
    <p:sldId id="2141412077" r:id="rId17"/>
    <p:sldId id="2141412076" r:id="rId18"/>
    <p:sldId id="2141412079" r:id="rId19"/>
    <p:sldId id="2141412080" r:id="rId20"/>
    <p:sldId id="2141412038" r:id="rId21"/>
    <p:sldId id="2141412039" r:id="rId22"/>
    <p:sldId id="2141412078" r:id="rId23"/>
    <p:sldId id="2141412040" r:id="rId24"/>
    <p:sldId id="2141412051" r:id="rId25"/>
    <p:sldId id="2141412091" r:id="rId26"/>
    <p:sldId id="2141412059" r:id="rId27"/>
    <p:sldId id="2141412060" r:id="rId28"/>
    <p:sldId id="2141412092" r:id="rId29"/>
    <p:sldId id="2141412093" r:id="rId30"/>
    <p:sldId id="2141412094" r:id="rId31"/>
    <p:sldId id="2141412071" r:id="rId32"/>
    <p:sldId id="2141412072" r:id="rId33"/>
    <p:sldId id="2141412081" r:id="rId34"/>
    <p:sldId id="2141412082" r:id="rId35"/>
    <p:sldId id="2141412083" r:id="rId36"/>
    <p:sldId id="2141412084" r:id="rId37"/>
    <p:sldId id="2141412085" r:id="rId38"/>
    <p:sldId id="2141412086" r:id="rId39"/>
    <p:sldId id="2141412087" r:id="rId40"/>
    <p:sldId id="2141412088" r:id="rId41"/>
    <p:sldId id="2141412095" r:id="rId42"/>
    <p:sldId id="2141412096" r:id="rId43"/>
    <p:sldId id="2141412066" r:id="rId4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866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866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866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866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866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866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866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866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866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52" userDrawn="1">
          <p15:clr>
            <a:srgbClr val="A4A3A4"/>
          </p15:clr>
        </p15:guide>
        <p15:guide id="2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e Friedman" initials="MF" lastIdx="2" clrIdx="0">
    <p:extLst>
      <p:ext uri="{19B8F6BF-5375-455C-9EA6-DF929625EA0E}">
        <p15:presenceInfo xmlns:p15="http://schemas.microsoft.com/office/powerpoint/2012/main" userId="S::mfriedman506@insite.4cd.edu::881bf119-6d23-42c5-aea2-08784123bd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AE6"/>
    <a:srgbClr val="C4E0EB"/>
    <a:srgbClr val="D0E4EF"/>
    <a:srgbClr val="8096B6"/>
    <a:srgbClr val="DDDCD3"/>
    <a:srgbClr val="F8F6F0"/>
    <a:srgbClr val="FCFAF4"/>
    <a:srgbClr val="F0EDE4"/>
    <a:srgbClr val="E7E5D9"/>
    <a:srgbClr val="C5C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42" autoAdjust="0"/>
    <p:restoredTop sz="96327" autoAdjust="0"/>
  </p:normalViewPr>
  <p:slideViewPr>
    <p:cSldViewPr snapToGrid="0">
      <p:cViewPr varScale="1">
        <p:scale>
          <a:sx n="92" d="100"/>
          <a:sy n="92" d="100"/>
        </p:scale>
        <p:origin x="2088" y="90"/>
      </p:cViewPr>
      <p:guideLst>
        <p:guide orient="horz" pos="1552"/>
        <p:guide pos="25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1592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D4BC3-4558-412F-8D5B-8D118CCE74BB}" type="datetimeFigureOut">
              <a:rPr lang="en-US" smtClean="0"/>
              <a:pPr/>
              <a:t>6/2/2023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3289E-2394-452D-948A-64C5AC31F6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50774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2226 492 24575,'9'80'0,"1"0"0,-1 0 0,0 0 0,1 0 0,-3-21 0,0-1 0,1 14 0,3 23 0,0 1 0,0-22 0,-2-45 0,-1-62 0,0-46 0,-2-13 0,0 18 0,1 19 0,0-1-246,0-19 0,1-17 0,0 1 0,-1 22-738,3-5 492,-1 25 0,0 3 318,1-2 908,2-14-734,-6 46 0,-5 3 0,2 6 983,0 1 0,0 29-557,0 6-426,0 42 0,-3 3-492,0-27 0,0 1 415,0 4 1,0 2 76,0 2 0,0 2-492,0 8 0,0 0 199,0-2 1,0-3 292,0-9 0,0-1-221,0 4 0,0-3 221,0 17 0,0 11 0,0-21 0,0-14 0,0-12 983,2-7-947,18-73 291,-7 0 1,1-13 0,0-5-169,3-3 0,2-6 0,-1-2 0,-1 3-159,0-8 0,-1 2 0,0 0 170,3-9 0,0 0 0,-2 22-170,-2 23 0,-2 17 0,-1 79 0,-3 34 0,-6-9 0,-3 2 0,5-19 0,0 0 0,-1-2 0,-4 18 0,0-19 0,0-42 0,13-73 0,-2-21 0,-1 18 0,0-2 0,1 5 0,-1 7 0,-3 12 0,4 79 0,-11 1 0,1 18 0,3 18 0,0-12 0,5 13 0,2-114 0,5-38 0,-2 14 0,3 18 0,-8-25 0,0-29 0,-1 9 0,-1 49 0,1 56 0,0 12 0,6 27 0,1 7 0,1-5 0,3 9 0,-4-16 0,0 6 0,2-14 0,-8-7 0,3-14 0,-5-5 0,-1-9 0,1-4 0,-1-2 0,4-16 0,-6-18 0,2-23 0,-6 0 0,4-4 0,-3 13 0,3-1 0,-4 10 0,0 3 0,0 16 0,3 6 0,4 35 0,3 14 0,2 29 0,-2-8 0,0 2 0,-1-10 0,0 6 0,1-7 0,-1-5 0,-1-13 0,0-6 0,-1-11 0,0-3 0,-4-6 0,2-4 0,0-43 0,-1 4 0,0-28 0,0 15 0,-3 9 0,3 1 0,0 1 0,-3 9 0,2 9 0,0 7 0,0 9 0,15 36 0,-8-9 0,14 41 0,-5-17 0,0 5 0,0-2 0,-3-15 0,-4-3 0,0-9 0,-2-8 0,-3-1 0,-1-8 0,0-2 0,1-27 0,1-15 0,-4-35 0,0 12 0,1-15 0,-4 16 0,7 1 0,-7 2 0,3 22 0,0 3 0,-3 16 0,2 3 0,0 9 0,8 33 0,-2 11 0,12 31 0,-7-17 0,1 7 0,2-15 0,-7 12 0,7-11 0,-7-4 0,2-14 0,-5-2 0,-2-8 0,-2-1 0,-3-8 0,0 0 0,0-4 0,0 3 0,0-2 0,-13-1 0,0-3 0,-13-3 0,-1 0 0,-1 0 0,-5 0 0,0 0 0,-6 0 0,5 0 0,-4 0 0,5 0 0,0 0 0,0 4 0,5 0 0,0 4 0,6-1 0,3 1 0,1 2 0,4 1 0,3 2 0,-2 5 0,5 1 0,-3 4 0,3-1 0,1 1 0,-1 0 0,4-4 0,-3-2 0,7-6 0,-3-2 0,3-2 0,-14-31 0,3 0 0,-8-24 0,2 5 0,4 9 0,0-9 0,-3 8 0,7-3 0,-3 10 0,4 0 0,1 13 0,0-2 0,3 10 0,-1 0 0,-1 2 0,-1 4 0,-2 10 0,6 0 0,-4 10 0,7-5 0,-6 0 0,5 0 0,-5-4 0,2 3 0,-2-2 0,-1-1 0,-3 0 0,0-3 0,-4-1 0,0 1 0,0 0 0,-8-3 0,-3-1 0,-13-3 0,-1-4 0,-13-15 0,-4-19 0,23 9 0,0-3-492,-1-4 0,0-3 416,-2-7 0,1-2 76,-2 2 0,2 0 0,8 3 0,0 0-321,-4 1 0,2 0 321,-9-26 0,-4 0 0,7 8 0,13 19 0,5 9 0,6 16 0,5 3 983,-1 9-868,1 21 565,3 14-680,0 15 0,3 10 0,0-4 0,0 5 0,0-5 0,0-1 0,0-12 0,0-5 0,0-11 0,0-5 0,0-8 0,0 0 0,0-40 0,0 10 0,0-32 0,0 14 0,-3 8 0,2-2 0,-6 9 0,3 8 0,0 1 0,-1 11 0,-1 0 0,-5 18 0,1-2 0,-1 19 0,3-4 0,-4 5 0,7 0 0,-6-5 0,7 0 0,-4-9 0,2-5 0,2-4 0,1-4 0,0 0 0,-13-9 0,1-16 0,-15-18 0,1-16 0,5 6 0,-8-4 0,10 12 0,-1-6 0,2 10 0,5 3 0,4 13 0,2 5 0,6 4 0,-1 7 0,4 23 0,-2 0 0,3 21 0,0-8 0,0 0 0,0-5 0,0 0 0,0-10 0,0 0 0,0-7 0,0-2 0,-13-26 0,3 0 0,-12-18 0,5-2 0,1 2 0,-6-5 0,4 1 0,0 5 0,4 10 0,5-3 0,-1 16 0,6-3 0,-1 8 0,2 2 0,-5 25 0,5 0 0,-1 16 0,4-5 0,-3-8 0,2 3 0,-2-12 0,3 2 0,0-10 0,-3 0 0,-2-40 0,-3-1 0,-1-34 0,0 16 0,-1-4 0,1 10 0,-4-4 0,7 10 0,-5 11 0,7 3 0,-3 14 0,0 1 0,4 31 0,0 11 0,3 23 0,0-2 0,0 4 0,0 2 0,4-5 0,1 4 0,4-17 0,-1-7 0,0-10 0,-1-5 0,-3-7 0,2-2 0,-3-5 0,9-14 0,-4-4 0,8-7 0,-4-1 0,2 3 0,5 0 0,0 0 0,4 8 0,4-1 0,2 5 0,9 2 0,-4 1 0,9 4 0,-3 0 0,4 0 0,-9 0 0,2 0 0,-13 0 0,-1 0 0,-8 3 0,-6 1 0,-2-1 0,2 3 0,-3-6 0,-33 6 0,2-10 0,-33-2 0,13-12 0,4-5 0,-2-3 0,6-5 0,-3-1 0,9 1 0,6-2 0,8 8 0,9-2 0,5 0 0,3 3 0,14-1 0,15 5 0,7 7 0,18-1 0,-8 10 0,6-1 0,-2 5 0,-10 0 0,-7 0 0,-5 0 0,-10 0 0,0 0 0,-7 11 0,-1-3 0,-2 14 0,-4-7 0,-1 6 0,-3-6 0,0 3 0,0 0 0,0-4 0,0 8 0,0-7 0,-7 7 0,-5-7 0,-7 4 0,-8-4 0,-2 1 0,-9 1 0,4-4 0,-9 4 0,8-8 0,-3 4 0,10-9 0,1 0 0,8-4 0,4 0 0,6 0 0,3 0 0,-1-9 0,-2 1 0,-12-14 0,-5 1 0,-19-7 0,-9 0 0,-18 2-492,28 10 0,0 0 486,-1 4 1,0 1 5,-36-7-479,3 4 479,13 13 0,0-4 0,7 5 0,17 0 0,9 0 0,17 0 970,1 0-970,8 0 504,3 12-504,0-3 0,3 10 0,3-9 0,3 3 0,5-6 0,3 3 0,-1-3 0,-2 0 0,-2-3 0,-2-1 0,-38-15 0,10 5 0,-36-13 0,17 10 0,-4-3 0,-1 8 0,6-2 0,1 6 0,5-3 0,8 4 0,3 0 0,8 0 0,4 0 0,0 0 0,4 0 0,-3-5 0,2 1 0,-1-2 0,-2 0 0,-4 2 0,-5-3 0,-4-1 0,0 4 0,1-3 0,3 3 0,-3-3 0,4-1 0,-1 4 0,1-2 0,4 2 0,0-3 0,1 0 0,-1 3 0,0-2 0,4 5 0,-3-5 0,5 5 0,-5-5 0,7 3 0,-4-1 0,4 1 0,0 1 0,28-4 0,2 2 0,21-1 0,-2 5 0,2 0 0,1 0 0,5 0 0,-12 0 0,-1 0 0,-9 0 0,-2 0 0,-8 0 0,-1 0 0,-5 3 0,-2-2 0,-2 5 0,-2-6 0,-1 6 0,-31-12 0,7 3 0,-29-12 0,14 6 0,-4-3 0,7 0 0,-7 3 0,17-2 0,-2 7 0,8-2 0,4 5 0,3-5 0,29 10 0,-1 1 0,28 9 0,-15-1 0,9 4 0,-13-5 0,2 1 0,-13-2 0,-1-4 0,-8-3 0,0-1 0,-49-3 0,11-4 0,-39-1 0,23-8 0,-7 3 0,5-3 0,1 0 0,7 4 0,10-3 0,4 4 0,10 4 0,4-2 0,4 3 0,0 0 0,23 21 0,1 4 0,29 26 0,-2-4 0,11 8-781,3 5 781,-28-27 0,1 0 0,25 18 0,0 7 0,-4-15-226,-3 6 226,5-2 0,-13-11 0,-1-1 0,-11-10 0,-2-2 771,-9-9-771,-1 3 236,-4-6-236,-4 1 0,0-2 0,-4-4 0,0 3 0,3-5 0,-2 1 0,2-2 0,0 0 0,-2 0 0,5 0 0,-2 0 0,4 0 0,0 0 0,0 0 0,3-3 0,-5 2 0,5-5 0,-10 5 0,6-5 0,-6 5 0,3-5 0,-4 6 0,0-9 0,0 2 0,-2-2 0,-2 0 0,-2 3 0,11 5 0,-5 5 0,12 11 0,-3 0 0,10 13 0,0-6 0,10 8 0,-5-4 0,1 0 0,3-4 0,-10-3 0,8-6 0,-8-2 0,8-3 0,-8 0 0,7-4 0,-2 0 0,15-4 0,2 0 0,12 0 0,5 0 0,9 0-492,-28-2 0,0-1 491,4-5 1,1-1 0,11-1 0,1-1-492,1-6 0,2-1 0,11 3 0,2 2 477,-5-6 1,-1 0 14,7 5 0,-4 0 0,-21 2 0,-3 0-167,6 1 0,-3 0 167,8-4 0,10-1 0,-25 3 867,-6 4-867,-13-2 983,-11 0 0,1-4-500,-9-3-483,2-5 0,-5-1 0,2-3 0,-7 4 0,4 4 0,-4 2 0,0 6 0,0 1 0,-4 32 0,-4-4 0,-6 30 0,-3-8 0,3-1 0,-2-1 0,7-10 0,-2 0 0,4-13 0,0-1 0,1-8 0,-4-3 0,3 0 0,-10-6 0,0-14 0,-8-10 0,-8-21 0,-2-6 0,5 6 0,-2-9 0,8 11 0,5-1 0,-2 3 0,15 16 0,-4 1 0,9 8 0,-2 4 0,3 6 0,0 3 0,8 0 0,1-1 0,7 4 0,-2 0 0,0 3 0,0 0 0,0 0 0,-1 0 0,1 0 0,-3 6 0,-1 5 0,-3 4 0,1 7 0,-4-3 0,-1 3 0,-3 6 0,0-4 0,-7 7 0,-16 0 0,-5-8 0,-31 14 0,22-25 0,-40 18 0,27-19 0,-27 0 0,11-7 0,1-4 0,-5-9 0,4-7 0,-8-16 0,18 1 0,-10-14 0,22 10 0,-4-8 0,11 7 0,7 5 0,9 2 0,5 6 0,8 0 0,5 0 0,3-4 0,0 3 0,15-9 0,5 3 0,27-8 0,-2 0 0,19 2 0,-7-3 0,15 2 0,-11 1 0,-1 6 0,17 0 0,-31 14 0,36-5 0,-34 12 0,22-1 0,-12 5 0,6 0 0,-6 5 0,6 0 0,-16 4 0,15 15 0,-21 6 0,8 19 0,-7 0 0,-10-1 0,6 21 0,-9-13 0,6 26 0,-11-18-405,-4 19 405,-7-11 0,-8-25 0,-1 2 0,1 36 0,-3-37 0,-1 1 0,-2 0 0,0-1 0,0 5 0,0 0 0,-6-4 0,-3 0-430,-1 7 1,-4 0 429,-2-2 0,-3-2 0,-2 2 0,-2-1 0,3-2 0,1-2 0,-18 23-423,-8 0 423,11-20-25,-9 2 25,1-7 379,6-15-379,-9 0 855,6-14-855,-1 0 451,-15-8-451,7-1 0,5-15 0,1-5 0,-8-6 27,-15-24-27,33 10 0,0-3 0,7 8 0,7-6 0,11 8 0,3 1 0,4 1 0,0 4 0,0 4 0,6 5 0,10 3 0,9 3 0,19-1 0,2 5 0,12-1 0,6 5 0,-5 0 0,-1 0 0,-7 8 0,-1 7 0,-8 12 0,7 2 0,-17 1 0,3 0 0,-18 0 0,3 4 0,-10-1 0,2 0 0,-4-5 0,-4 4 0,-1-3 0,-3-1 0,4-1 0,-3-4 0,2-4 0,-3-5 0,0-4 0,0-4 0,11-68 0,-8 9 0,5-14 0,1-5-492,-6 28 0,0 1 471,0-15 0,1-2 21,1 15 0,-1 0-166,-1 0 0,0 0 166,8-35 0,-2 22 0,-3 18 0,1 7 0,-6 18 983,5 4-958,-3 8 325,11 23-350,0 11 0,13 27 0,-1 14-397,-10-32 1,0 1 396,1 3 0,-1-1 0,6 32 0,8 1 0,-14-17 0,4 5 0,-4-18 0,-6-7 0,1-15 0,-4-10 0,0-4 793,-4-61-793,0-6 0,-3 4 0,0-6-378,0 2 0,0 2 378,0 11 0,0 2 0,0-5 0,0 1 0,0-20 0,0 1 0,-4 12 0,3 14 0,-2 15 0,3 10 756,2 12-756,7 26 0,9 13 0,3 34 0,9 4-324,-17-28 1,-2 1 323,10 22 0,-10-28 0,-2-1 0,2 19 0,3 0 0,-5-13 0,0-15 0,-5-13 0,2-5 0,-5-4 647,1-54-647,-2 4 0,0-12 0,0-6-492,0 8 0,0 0 434,0-8 0,0 1 58,0 11 0,0 1-101,2-2 0,1 2 101,3-16 0,4-4 0,-2 24 0,0 13 0,-1 16 983,3 6-878,0 6 109,4 6-214,-2 15 0,4 22 0,-1 17 0,1 12 0,-1-12 0,-1 9 0,-3-16 0,4 17 0,-6-16 0,0-3 0,0-13 0,-2-13 0,-2-3 0,-2-11 0,-3-2 0,0-49 0,0-7 0,0-4 0,0-6-318,-3 8 1,1-1 317,1 1 0,0 1 0,-3 0 0,-2 2 0,1-27-33,-6 1 33,2 14 0,3 12 0,-1 17 0,7 10 0,-3 17 634,3 46-634,0-2 0,0 42 0,4-12 0,1-15 0,6 17 0,2-26 0,-2 16 34,3-12-34,-6-11 0,0-9 0,0-13 0,-2-5 0,-2-4 0,2-4 0,-3-31 0,0-5 0,0-37 0,-3 14 0,0-16 0,4 16 0,-3-11 0,4 18 0,-5 7 0,0 11 0,0 13 0,0 1 0,2 11 0,6 23 0,0 5 0,8 28 0,-1 5 0,0-4 0,-1 8 0,0-10 0,-4 0 0,4-2 0,-6-15 0,0-3 0,0-13 0,-2-4 0,-2-6 0,-1-3 0,-3-39 0,0-6 0,0-20 0,-4-2 0,-1 20 0,-4-4 0,1 11 0,3 11 0,2 5 0,0 7 0,7 62 0,9-1 0,-5 1 0,2 4 0,3-10 0,0-3 0,8 27 0,-1 6 0,0-15 0,-1 0 0,0-3 0,-6-23 0,-1-5 0,-5-11 0,0-8 0,0-3 0,-4-41 0,0-8 0,-3-42 0,0 17-477,0-17 477,-5 17 0,0-5 0,-1 8 0,-2 17 0,7 8 0,-2 16 0,3 8 0,0 11 0,4 41 477,1-4-477,8 36 0,1-23 0,5 11 0,-1-11 0,-4-1 0,2-7 0,-7-14 0,2-5 0,-4-6 0,-4-6 0,0 3 0,-3-38 0,0-2 0,0-46 0,-8 21 0,2-21 0,-7 22 0,3-10 0,1 18 0,0 2 0,1 16 0,3 8 0,2 6 0,12 53 0,2 8 0,8 25 0,2 4 0,-2-23 0,0 5 0,-1-7 0,-4-17 0,-2-1 0,-5-18 0,0-1 0,-1-8 0,-3-46 0,0 0 0,-5-3 0,-1-4 0,-2-14 0,-5-8 0,1 17 0,0 5 0,0 3 0,4 20 0,-2 1 0,7 13 0,-3 57 0,6-27 0,2 56 0,3-41 0,1 5 0,-1-2 0,0-14 0,-1-1 0,0-13 0,-3 0 0,-2-4 0,-14-43 0,-10 3 0,-2-28 0,-8 12 0,9 10 0,-2 5 0,3 2 0,3 13 0,8 6 0,2 4 0,3 7 0,-1 0 0,1 16 0,-1 0 0,4 13 0,-1-3 0,4-5 0,0 0 0,0-7 0,0-2 0,0-3 0,-16-32 0,8 7 0,-16-28 0,15 14 0,-7 0 0,7 4 0,-2 6 0,4 9 0,1 4 0,2 4 0,1 25 0,3-6 0,0 22 0,0-12 0,0-4 0,0-1 0,0-8 0,0 0 0,0-4 0,0-33 0,0 8 0,-3-21 0,-1 14 0,0 11 0,-2-3 0,5 8 0,-2 0 0,3 4 0,19 10 0,-4 6 0,18 10 0,-7 10 0,-1 4 0,-2 2 0,-2 7 0,-3-3 0,0 10 0,-4-4 0,-1 4 0,-4-5 0,0-6 0,0-1 0,-5-9 0,0-2 0,-1-4 0,-2-4 0,2-1 0,0-8 0,-2 0 0,2-4 0,-3 3 0,2-45 0,-1 6 0,1-48 0,-2 13 0,0 10 0,0-6 0,0 15 0,0-6 0,0 11 0,0 9 0,0 13 0,0 5 0,5 46 0,0 7 0,2 2 0,2 4 0,7 36 0,5-7-283,-13-32 1,1 0 282,9 25 0,-6 5 0,2-14 0,-5-17 0,-1-9 0,-1-13 0,0-5 0,-3-4 0,-2-46 565,-2-4-565,0-27 0,-4 4 0,-1 12 0,-5-7 0,1 11 0,4 3 0,-2 20 0,7 2 0,-3 11 0,6 50 0,2-5 0,4 37 0,0-20 0,0-12 0,-1-1 0,0-9 0,0-6 0,-1-9 0,-3-4 0,-2-4 0,-2-27 0,0-9 0,0-40 0,0-12-462,0 12 462,-2 24 0,0 2 0,-4-11 0,0-10 0,2 15 0,1 15 0,2 7 0,-3 13 0,4 11 462,0 28-462,0 10 0,0 30 0,4-16 0,2 19 0,3-18 0,0 15 0,1-7 0,-1-10 0,0-4 0,-1-18 0,-1-3 0,-3-11 0,2-2 0,-6-3 0,3-28 0,-3 4 0,0-31 0,0 9 0,0 1 0,0 5 0,0 11 0,0 5 0,0 4 0,0 4 0,4 45 0,2 5 0,3 30 0,0-8 0,0-16 0,1 4 0,-2-10 0,1-7 0,-5-9 0,2-10 0,-5-4 0,2-52 0,-3 19 0,-5-51 0,0 33 0,-4-9 0,1 15 0,-1-2 0,5 17 0,-2 1 0,5 9 0,-2 47 0,3-15 0,0 32 0,0-27 0,3-8 0,-2-2 0,2-6 0,0-2 0,-2-2 0,1-31 0,-2 10 0,0-26 0,0 17 0,0-4 0,0 3 0,0 1 0,0 5 0,0 4 0,0 0 0,0 0 0,0 4 0,0 0 0,0 4 0,0-7 0,0-2 0,0-12 0,0 3 0,0-4 0,0 10 0,0 0 0,0 4 0,0 4 0,3 3 0,4 27 0,1 0 0,3 26 0,-3-12 0,1 0 0,-1-7 0,-1-4 0,-3-8 0,0 2 0,-2-10 0,-1 3 0,2-36 0,-6 16 0,2-30 0,-5 25 0,2-3 0,0 4 0,1 4 0,0 0 0,3 4 0,-16 3 0,-7 0 0,-14 3 0,-13 0 0,-15 0 0,-17-10-492,12 3 0,-4-2 0,9-5 0,-3-3 364,6 2 0,-4-2 1,2-1-201,8 1 0,2-2 0,-3-2 0,-12-5 0,-2-2 0,-1-1 0,-1 1 0,1-1 0,-2 0 82,13 3 0,-2-1 0,1 0 0,3 1-82,-4 0 0,4 1 0,-2-1 0,-12-6 0,-2-2 0,5 3-164,-7-1 0,0 1 164,14 4 0,-4-1 0,3 1 192,7 5 0,2 1 0,2 1 414,-23-8 0,5 2-278,18 10 0,3 1 491,-1 0 1,2 3 376,-18 1-868,-12-5 0,19 6 983,4 5 0,11-3 0,6 7 0,5-6 0,7 6 0,4-3 0,-4 1 0,3 2-623,-8-3-360,4 4 0,-30 0 0,19 0 0,-29 0 0,27 0 0,-4 0 0,1 0 0,10 4 0,-4 0 0,5 1 0,0 2 0,0-2 0,0 3 0,0 0 0,0 1 0,0-1 0,-5 0 0,4 1 0,-9 4 0,8-4 0,-3 7 0,0-7 0,8 6 0,-6-5 0,12 1 0,-4 0 0,6-3 0,3 3 0,-3 0 0,4-3 0,-1 6 0,-4 2 0,8-1 0,-8 4 0,8-1 0,-3-3 0,3 7 0,4-7 0,-3 7 0,6-11 0,-2 6 0,4-10 0,2 3 0,1-4 0,0 0 0,3 6 0,-3-7 0,3 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5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5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5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6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518 204 24575,'-23'-10'0,"3"0"0,10-1 0,2-2 0,-2 6 0,4-3 0,0 6 0,-1-1 0,-2 24 0,4-2 0,-1 22 0,6-1 0,0-4 0,0 5 0,0-6 0,0-5 0,0-5 0,0-5 0,0-7 0,0-2 0,0-3 0,-7-27 0,-1 7 0,-4-28 0,-2 18 0,5-3 0,-2 4 0,0 0 0,3 0 0,-3 8 0,4-2 0,3 10 0,-1-3 0,4 4 0,-8 23 0,5-8 0,-3 15 0,4-14 0,3-4 0,-3 3 0,-2-5 0,-2 2 0,-5-15 0,5 0 0,-3-11 0,0 5 0,2-3 0,1 8 0,1 0 0,2 1 0,1 2 0,-3 0 0,5 33 0,-2-9 0,3 25 0,0-24 0,3 0 0,1-4 0,0-4 0,2 0 0,-5-4 0,1 3 0,-11-33 0,3 12 0,-11-26 0,9 21 0,-5 3 0,6 3 0,0 2 0,1 2 0,3 4 0,0 19 0,0-5 0,3 15 0,0-12 0,0-4 0,0 0 0,0-4 0,-10-30 0,5 14 0,-8-25 0,6 21 0,0 1 0,3 2 0,-2 2 0,6 2 0,-6-2 0,5 0 0,-2 0 0,3 1 0,0-1 0,0-1 0,0 0 0,0 0 0,0 1 0,0 1 0,0-5 0,0 6 0,0-6 0,0 6 0,0-2 0,-2 0 0,1 2 0,-2-2 0,-4 5 0,2 2 0,-8 1 0,6 1 0,-1 0 0,0 0 0,4 8 0,1-1 0,4 5 0,2-4 0,-3-1 0,2 2 0,-1-3 0,2 3 0,-3 0 0,0-2 0,0 2 0,3 0 0,-3-2 0,3 2 0,0 0 0,0-5 0,3 4 0,3-4 0,1 2 0,0 1 0,3-1 0,-3 1 0,8 0 0,-3 0 0,6 1 0,-6 2 0,7 1 0,-3 0 0,3 4 0,1-4 0,0 5 0,-1-1 0,2 4 0,-1-3 0,0 4 0,1-1 0,-1-3 0,1 4 0,-1-1 0,0-3 0,1 4 0,-1-1 0,0-3 0,2 8 0,-6-8 0,4 3 0,-9-5 0,4 0 0,-4-3 0,-4-1 0,0-4 0,-4 1 0,1-1 0,-1 0 0,-3 0 0,-6-33 0,-2 15 0,-5-27 0,6 26 0,-2 2 0,2-2 0,1 3 0,0-1 0,-1-2 0,4 3 0,-6 0 0,5-3 0,-2 5 0,0-4 0,3 4 0,-3-1 0,3-1 0,-3 3 0,2-2 0,-4 0 0,4 2 0,-2-1 0,14 26 0,-5-12 0,9 19 0,-9-19 0,0 0 0,0 1 0,-2-1 0,1 0 0,-1 0 0,2 1 0,0-1 0,-2 0 0,1 0 0,-1 0 0,2 3 0,-3-2 0,3 0 0,-3 1 0,4-4 0,-1 5 0,-3-3 0,2 0 0,-1 2 0,2-1 0,-3 2 0,3-3 0,-3 0 0,3 0 0,0 3 0,-3-3 0,3 1 0,-3 1 0,0-4 0,3 5 0,-3-3 0,1 0 0,1 2 0,-1-1 0,-1 2 0,3-3 0,-3 0 0,0 3 0,3-2 0,-6 2 0,6-3 0,-5 3 0,4-2 0,-5 1 0,5-2 0,-4 2 0,-7-1 0,-2 5 0,-13-1 0,7 3 0,-14 7 0,7-1 0,-13 6 0,3 0 0,-1 5 0,-1-8 0,6 5 0,4-11 0,4 1 0,5-4 0,4-4 0,0 0 0,4-4 0,0 1 0,-3-2 0,2 5 0,-5 4 0,0 5 0,-2 0 0,-1 2 0,1-6 0,3 0 0,1-2 0,3-6 0,1 2 0,2-30 0,2-3 0,2-31 0,0-3 0,0 4 0,-5-8 0,0 10 0,-4 0 0,0 7 0,0 7 0,5 14 0,-3 5 0,4 9 0,-3 7 0,-7 16 0,5 6 0,-5 11 0,4 2 0,-2-9 0,2 9 0,-5-8 0,6-1 0,-3-5 0,4-4 0,3-3 0,-2-2 0,3-3 0,-3-2 0,-6-14 0,3-4 0,-4-11 0,6 2 0,-1 0 0,1 5 0,3-4 0,-2 7 0,5 1 0,-2 4 0,3 4 0,0 26 0,0-14 0,0 22 0,0-22 0,0-5 0,0-19 0,0-5 0,-4-15 0,3 0 0,-6 3 0,2-3 0,-3 5 0,3 5 0,-1 5 0,2 5 0,0 8 0,-2 0 0,6 4 0,-6 27 0,2-7 0,1 23 0,-1-14 0,1 0 0,2-1 0,-2 1 0,0-4 0,2-1 0,-2-5 0,3-2 0,0 2 0,-3-6 0,2 2 0,-1-30 0,2 15 0,0-22 0,0 22 0,0-4 0,0 0 0,0-1 0,0-2 0,0 3 0,0-1 0,0-2 0,0 3 0,0-1 0,0 2 0,0-1 0,0 3 0,0-2 0,-3 0 0,2 2 0,-2-2 0,1 2 0,1-2 0,-2 2 0,1-1 0,1-1 0,-2 2 0,3-2 0,-2 0 0,1 3 0,-2-3 0,1 1 0,1 1 0,-4-2 0,4 1 0,-5 4 0,6 23 0,-3-6 0,3 23 0,0-17 0,3 0 0,1 2 0,0-6 0,3 3 0,-7-8 0,3 3 0,-3-6 0,3 3 0,-2-1 0,2-2 0,-3 2 0,0 0 0,0-2 0,2 1 0,-1 1 0,2-39 0,-3 17 0,0-33 0,0 23 0,0 4 0,0-3 0,0 4 0,0-1 0,0-3 0,0 7 0,0-3 0,0 5 0,0-1 0,0 3 0,0-2 0,0 6 0,0-6 0,0 6 0,0-2 0,0 0 0,0 2 0,3-6 0,-3 6 0,3-2 0,-3 0 0,0 2 0,0-2 0,0 0 0,0 2 0,0-1 0,0-1 0,0 3 0,0-5 0,0 4 0,0-2 0,0 0 0,0-1 0,0 0 0,0 1 0,8 35 0,5-6 0,10 33 0,4-6 0,13 13-748,-2 8 748,-14-27 0,1 0 0,0-2 0,-2-1 0,11 30 0,15-2 0,-17-12 0,13 8-144,-10-8 144,3-1 0,-6-12 0,1 1 0,3-1 0,-8-4 742,4 4-742,-6-10 150,0-2-150,-6-5 0,-1-4 0,-8-2 0,-1-8 0,-3 3 0,2-3 0,-2-3 0,-14-25 0,0 2 0,-14-21 0,5 15 0,1-1 0,4 0 0,-3 4 0,9 5 0,-4 1 0,5 9 0,0-5 0,16 36 0,9-2 0,15 30 0,8-1 0,-4 1-646,12 13 646,-4 1 0,-5-10 0,2 6 0,-17-23 0,5 6 0,-11-14 0,-2-6 0,-8-9 0,-2-4 646,-4-6-646,1-3 0,-4 1 0,0-26 0,-11-4 0,-1-14 0,-8-5 0,1 12 0,-1-8 0,1 9 0,4 6 0,1 6 0,7 6 0,1 2 0,23 45 0,-9-19 0,22 45 0,-12-31 0,6 8 0,-9-9 0,2-1 0,-12-10 0,2-5 0,-3-4 0,-1-4 0,-2 0 0,1 0 0,-1 3 0,2-2 0,-3 2 0,3 0 0,-2-2 0,2 3 0,1 0 0,-1-3 0,-2 2 0,1-3 0,-4 1 0,5 2 0,-3-3 0,0 3 0,3-3 0,-3 4 0,4-3 0,0 6 0,-1-3 0,1 4 0,0-4 0,-1 0 0,0-4 0,1 0 0,-4 1 0,3-1 0,-3 3 0,1-2 0,1 2 0,-4-3 0,4 0 0,1 3 0,-2-3 0,4 0 0,-4 0 0,-19-3 0,12 0 0,-15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6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1 306 24575,'0'-22'0,"0"3"0,0 13 0,0 0 0,0-5 0,0 4 0,0-4 0,0 3 0,0 2 0,0-5 0,0 5 0,0-3 0,2 1 0,-1 1 0,2-2 0,-3 0 0,0 3 0,0-3 0,0 0 0,0 2 0,0-2 0,2 1 0,-1 1 0,1-2 0,-2 1 0,0 2 0,0-5 0,0 4 0,0-1 0,0 0 0,0 1 0,0-4 0,0 5 0,0-3 0,0 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1488 954 24575,'-29'-3'0,"6"2"0,5-5 0,4 2 0,0-3 0,1 0 0,-1 0 0,3 1 0,2-1 0,3 4 0,-1-3 0,1 3 0,-3-1 0,2-1 0,-2 1 0,3 1 0,0-3 0,-3 6 0,2-6 0,-2 6 0,3-6 0,0 3 0,-3-4 0,2 4 0,1-3 0,-3 3 0,5-3 0,-5 2 0,3-1 0,0 1 0,-3-2 0,2 0 0,-2 3 0,3-3 0,0 5 0,-3-4 0,2 1 0,-2 1 0,3-3 0,-1 3 0,-2-3 0,2-1 0,-1 4 0,1-2 0,1 4 0,-3-7 0,2 6 0,-1-6 0,1 5 0,1-1 0,-3-1 0,5 1 0,-4-2 0,1 0 0,0 2 0,-2-1 0,3 4 0,0-4 0,-3 1 0,2-2 0,-2 2 0,-1 2 0,6-1 0,-8 2 0,8-4 0,-6 1 0,4 1 0,0-3 0,-3 6 0,2-6 0,-2 6 0,0-6 0,2 5 0,-2-4 0,0 1 0,2-2 0,-2 3 0,3 0 0,0 0 0,-3 0 0,2-4 0,-2 4 0,3-3 0,0 6 0,-3-6 0,2 5 0,-2-4 0,2 1 0,1 1 0,-3-3 0,2 3 0,-2-1 0,3-1 0,0 4 0,-3-4 0,2 1 0,-2 1 0,3-3 0,-3 3 0,2-1 0,-2-1 0,3 4 0,0-4 0,-3 1 0,2 1 0,-2 0 0,3 0 0,0 0 0,-3-1 0,2-1 0,-2 1 0,3 1 0,0-2 0,-3 1 0,2 1 0,-2-3 0,3 6 0,0-6 0,-3 3 0,2 0 0,-2-3 0,3 3 0,0-1 0,-3-1 0,2 2 0,-2-1 0,3-1 0,0 1 0,0-2 0,-3 0 0,2 0 0,-2 0 0,3 2 0,0-1 0,-1 1 0,1-2 0,-4 2 0,3-1 0,1 1 0,-3-2 0,5 0 0,-5 2 0,3-1 0,0 1 0,0-2 0,-1 0 0,4 0 0,-3 0 0,3 0 0,-3 0 0,0 0 0,0 0 0,2 0 0,-1 0 0,1 0 0,-2 0 0,0 0 0,3-1 0,-3 1 0,3 0 0,-3 0 0,0 0 0,-1-1 0,2 4 0,-1-5 0,0 4 0,0-5 0,0 3 0,3 1 0,-5-1 0,7-1 0,-7 1 0,4 0 0,-1 0 0,-1 0 0,0 0 0,0 0 0,-3 0 0,3 0 0,-3 3 0,3-2 0,0 1 0,1-2 0,-4 0 0,3 0 0,-3 3 0,3-2 0,0 1 0,0-2 0,0 0 0,0 0 0,0 0 0,0 1 0,0-1 0,0 0 0,0 0 0,0 0 0,0 0 0,0 0 0,0 1 0,1-1 0,-1 0 0,0 0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290 204 24575,'-21'-18'0,"0"1"0,10 7 0,1 0 0,-3 3 0,5 1 0,-1-1 0,3 1 0,-1 0 0,1 2 0,0-1 0,0 1 0,0-2 0,-3 0 0,2 0 0,-2 3 0,3 0 0,-2-2 0,1 4 0,-2-7 0,3 4 0,0 1 0,-2-2 0,1 1 0,-2-2 0,2 0 0,1-1 0,0 4 0,0-3 0,-1 3 0,1-3 0,-3 0 0,2 2 0,-2 1 0,3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5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297 194 24575,'-13'-16'0,"4"0"0,4 13 0,2-1 0,-6-4 0,5 4 0,-3-2 0,1 0 0,0 6 0,-3-5 0,1 1 0,1 1 0,-2 0 0,3 0 0,-7 0 0,6-1 0,-9-2 0,7 2 0,-5-3 0,0 0 0,0 0 0,0 0 0,4 4 0,-3-4 0,6 4 0,-3-1 0,4-1 0,0 1 0,-1-2 0,1 0 0,0 0 0,0 0 0,1 0 0,-1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96 33 24575,'0'21'0,"0"-4"0,3-11 0,-3 1 0,6 1 0,-6-1 0,3 2 0,0 0 0,-2-2 0,1 2 0,1-1 0,-2-1 0,1 1 0,11-15 0,-7 7 0,9-10 0,-9 10 0,0 0 0,-18-14 0,5 7 0,-16-14 0,13 13 0,-3-1 0,6 3 0,-3-1 0,4 1 0,0 3 0,0-3 0,-1 3 0,7 24 0,1-11 0,7 25 0,-1-16 0,0 0 0,4 2 0,-3-9 0,2 5 0,-3-10 0,-4 2 0,3-2 0,-5-1 0,1 3 0,-14-34 0,2 13 0,-8-29 0,3 18 0,4 0 0,-1 4 0,1-1 0,1 5 0,5 0 0,-4 2 0,5 6 0,1-2 0,-3 2 0,5 1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20 367 24575,'0'-9'0,"0"0"0,0 3 0,0 0 0,0 0 0,0 0 0,0 1 0,0-1 0,0 0 0,0 0 0,0 0 0,0 0 0,0 0 0,0 0 0,0 0 0,0 0 0,2 0 0,-1 0 0,2 0 0,-3 0 0,0 0 0,0 0 0,0 0 0,3 3 0,-3-3 0,3 3 0,-3-3 0,0 1 0,0-1 0,0 0 0,0 0 0,0 0 0,0 0 0,0 0 0,0 0 0,0 1 0,0-1 0,0 0 0,0 0 0,0 0 0,0 0 0,0 1 0,0-1 0,0 0 0,0 0 0,0 1 0,0-1 0,0 0 0,0 0 0,0 0 0,0 0 0,0 0 0,0 0 0,0 0 0,0 0 0,0 0 0,0 1 0,0 4 0,0 7 0,0 5 0,0 2 0,0-4 0,0 1 0,0-3 0,0 2 0,0-2 0,0-1 0,0 3 0,0-1 0,0 1 0,0-3 0,0 1 0,0-1 0,0 0 0,0 0 0,0 1 0,0-1 0,0 0 0,0 0 0,0 1 0,0-1 0,0 0 0,0 0 0,0 0 0,0 0 0,0 0 0,0 0 0,0 0 0,0 0 0,0 0 0,0 1 0,0-1 0,0 0 0,0 0 0,0 0 0,0 0 0,0 0 0,0 0 0,0 1 0,0-1 0,0 0 0,0 0 0,0 0 0,0 0 0,0 0 0,0 1 0,0-1 0,0 0 0,0 0 0,0 0 0,0 1 0,0-1 0,0 0 0,0 0 0,0 1 0,0-1 0,0 0 0,0 0 0,0 1 0,0-1 0,0 3 0,0-2 0,0 3 0,0-4 0,0 1 0,0-1 0,0 3 0,0-2 0,0 3 0,0-4 0,0 1 0,0-1 0,0 0 0,0 0 0,0 0 0,0 1 0,0-1 0,0 0 0,0 0 0,0 1 0,0-1 0,0 0 0,0 0 0,0 0 0,0 0 0,0 0 0,0 0 0,0 0 0,0 0 0,0 0 0,0 0 0,0 0 0,0 0 0,0 0 0,0 0 0,0 0 0,0 0 0,0 0 0,0 1 0,0-1 0,0 0 0,0 0 0,0 0 0,0 1 0,0-1 0,0 0 0,0 0 0,0-5 0,0-8 0,0-8 0,0-2 0,0-1 0,0 0 0,0 3 0,0-6 0,0 6 0,0-7 0,0 7 0,0-2 0,0 6 0,0-2 0,0 3 0,0-1 0,0 2 0,0 2 0,0 1 0,0 0 0,0 0 0,0 0 0,0-1 0,0 1 0,0 0 0,0 0 0,0 0 0,0 0 0,0 0 0,0 0 0,0 0 0,0 0 0,0 0 0,0 0 0,0 0 0,0 0 0,0 0 0,0 0 0,0-1 0,0 1 0,0 0 0,0 0 0,0-1 0,0-2 0,0 2 0,0-3 0,0 1 0,0 1 0,0-5 0,0 3 0,0 0 0,0 0 0,0 0 0,0 3 0,0-2 0,0 2 0,0 1 0,0 0 0,0 0 0,0 0 0,0 0 0,0 0 0,0 0 0,0 0 0,0 0 0,0 0 0,0 0 0,0 0 0,0 1 0,0-2 0,0 1 0,0 0 0,0 0 0,0 0 0,0 0 0,0 0 0,0 0 0,0 0 0,0 0 0,0 0 0,0 0 0,0 0 0,0 0 0,0-1 0,0 1 0,0 0 0,0 0 0,0 0 0,0 0 0,0 0 0,0 0 0,0 0 0,0 0 0,0 1 0,0-1 0,0 5 0,0 8 0,0 0 0,0 4 0,0-4 0,0-1 0,0 0 0,0 4 0,0-3 0,0 2 0,0 1 0,0-3 0,0 3 0,0-1 0,0-2 0,0 3 0,0 0 0,0-3 0,0 2 0,0-2 0,0-1 0,0 0 0,0 0 0,0 0 0,0 1 0,0-1 0,0 0 0,0 0 0,0 0 0,0 0 0,0-1 0,0 1 0,0 0 0,0 1 0,0-1 0,0 0 0,0 0 0,0 0 0,0 0 0,0 1 0,0-1 0,0 0 0,0 0 0,0 0 0,0 1 0,0-1 0,0 0 0,0 0 0,0 1 0,0-1 0,0 0 0,0 0 0,0 1 0,0-1 0,0 3 0,-3-2 0,3 3 0,-3-4 0,3 1 0,0-1 0,-3 0 0,2 0 0,-1 1 0,2-1 0,-4 0 0,3 0 0,-2 0 0,1 1 0,1-1 0,-2 0 0,1-3 0,1 3 0,-2-3 0,3-2 0,0-4 0,0-4 0,0-5 0,0 5 0,0-6 0,3 2 0,-2-3 0,2 1 0,-3-5 0,0 3 0,3-3 0,-2 4 0,2-14 0,-3 13 0,0-9 0,0 18 0,0-1 0,0 1 0,0 0 0,0 0 0,0-1 0,0 1 0,0 0 0,0 0 0,0 0 0,0-1 0,0 1 0,0 0 0,0 0 0,0 0 0,0 0 0,0 0 0,0 0 0,0 0 0,0 0 0,0 0 0,0 1 0,0-1 0,0 0 0,0-1 0,0 1 0,0-4 0,0 3 0,0-2 0,0-1 0,0 3 0,0-2 0,0 2 0,0 1 0,0 20 0,0-6 0,0 21 0,0-14 0,0 2 0,0-3 0,0 0 0,0 0 0,0 0 0,0-4 0,0 3 0,0-6 0,0 3 0,0-4 0,0 0 0,0 1 0,0-1 0,0 0 0,0 0 0,0 0 0,0 1 0,0-1 0,0 0 0,0 0 0,0 0 0,0 0 0,0 1 0,0-2 0,0 2 0,0-1 0,0 0 0,0 0 0,0 0 0,0 0 0,0 0 0,3 0 0,-3 0 0,4 1 0,-4-1 0,0 0 0,0 0 0,0 1 0,0-1 0,3 0 0,-2 0 0,1 1 0,-2-1 0,0 0 0,0 0 0,3 0 0,-2 1 0,2-1 0,-3 0 0,0 0 0,0 0 0,2-2 0,-1 1 0,1-4 0,-2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2T19:14:47.95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200" b="0" i="0" u="none" strike="noStrike" cap="none" baseline="0"/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 dirty="0"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200" b="0" i="0" u="none" strike="noStrike" cap="none" baseline="0"/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 dirty="0"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800" b="0" i="0" u="none" strike="noStrike" cap="none" baseline="0"/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 sz="1200" b="0" i="0" u="none" strike="noStrike" cap="none" baseline="0"/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defRPr sz="1200" b="0" i="0" u="none" strike="noStrike" cap="none" baseline="0"/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4938878"/>
      </p:ext>
    </p:extLst>
  </p:cSld>
  <p:clrMap bg1="lt1" tx1="dk1" bg2="dk2" tx2="lt2" accent1="accent1" accent2="accent2" accent3="accent3" accent4="accent4" accent5="accent5" accent6="accent6" hlink="hlink" folHlink="folHlink"/>
  <p:hf hd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06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bg>
      <p:bgPr>
        <a:gradFill>
          <a:gsLst>
            <a:gs pos="17000">
              <a:schemeClr val="tx2">
                <a:lumMod val="75000"/>
              </a:schemeClr>
            </a:gs>
            <a:gs pos="10000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ctrTitle"/>
          </p:nvPr>
        </p:nvSpPr>
        <p:spPr>
          <a:xfrm>
            <a:off x="1559926" y="2209800"/>
            <a:ext cx="6485275" cy="8382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800" b="0" i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/Presenter"/>
          <p:cNvSpPr>
            <a:spLocks noGrp="1"/>
          </p:cNvSpPr>
          <p:nvPr>
            <p:ph type="body" sz="quarter" idx="10" hasCustomPrompt="1"/>
          </p:nvPr>
        </p:nvSpPr>
        <p:spPr>
          <a:xfrm>
            <a:off x="1555643" y="3667800"/>
            <a:ext cx="5217762" cy="4956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399" b="0" i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or Presenter Name</a:t>
            </a: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CD1522D8-D85B-114D-BA65-311E6510E5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5643" y="4170962"/>
            <a:ext cx="5217762" cy="4956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399" b="0" i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9" name="ribbon">
            <a:extLst>
              <a:ext uri="{FF2B5EF4-FFF2-40B4-BE49-F238E27FC236}">
                <a16:creationId xmlns:a16="http://schemas.microsoft.com/office/drawing/2014/main" id="{159CB8F6-BEFA-E843-AF63-904C612DB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205297" y="0"/>
            <a:ext cx="947238" cy="6858000"/>
          </a:xfrm>
          <a:prstGeom prst="rect">
            <a:avLst/>
          </a:prstGeom>
        </p:spPr>
      </p:pic>
      <p:sp>
        <p:nvSpPr>
          <p:cNvPr id="8" name="red rule">
            <a:extLst>
              <a:ext uri="{FF2B5EF4-FFF2-40B4-BE49-F238E27FC236}">
                <a16:creationId xmlns:a16="http://schemas.microsoft.com/office/drawing/2014/main" id="{E58C2001-4BAA-F641-9C90-15743A761429}"/>
              </a:ext>
            </a:extLst>
          </p:cNvPr>
          <p:cNvSpPr/>
          <p:nvPr userDrawn="1"/>
        </p:nvSpPr>
        <p:spPr>
          <a:xfrm>
            <a:off x="1555643" y="3322460"/>
            <a:ext cx="6400800" cy="6094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2487" dirty="0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FE38E886-6CD8-440F-8F93-0A194509ED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387" y="5492495"/>
            <a:ext cx="2941326" cy="99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415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5088E65-7B0A-2B48-94E1-2853A9E0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773" y="2691240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488009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2FE8953-CC33-2C45-A9FA-27859439A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773" y="2691240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895307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1F5AB0-1A36-E845-B537-69548D35E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773" y="2691240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926494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F03EF72A-8772-7F43-9512-C4B063F6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5" y="1202374"/>
            <a:ext cx="7886372" cy="648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4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content area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039" y="2141308"/>
            <a:ext cx="7213077" cy="2986087"/>
          </a:xfrm>
          <a:prstGeom prst="rect">
            <a:avLst/>
          </a:prstGeom>
        </p:spPr>
        <p:txBody>
          <a:bodyPr/>
          <a:lstStyle>
            <a:lvl1pPr marL="257244" indent="-257244">
              <a:spcBef>
                <a:spcPts val="0"/>
              </a:spcBef>
              <a:spcAft>
                <a:spcPts val="9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1pPr>
            <a:lvl2pPr marL="514487" indent="-260673">
              <a:spcBef>
                <a:spcPts val="0"/>
              </a:spcBef>
              <a:spcAft>
                <a:spcPts val="450"/>
              </a:spcAft>
              <a:defRPr sz="1800">
                <a:latin typeface="+mn-lt"/>
              </a:defRPr>
            </a:lvl2pPr>
            <a:lvl3pPr marL="768301" indent="-260673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3pPr>
            <a:lvl4pPr marL="1111292" indent="-260673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System Font Regular"/>
              <a:buChar char="–"/>
              <a:defRPr sz="1800">
                <a:latin typeface="+mn-lt"/>
              </a:defRPr>
            </a:lvl4pPr>
            <a:lvl5pPr marL="1371966" indent="-260673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SzPct val="100000"/>
              <a:buFont typeface="System Font Regular"/>
              <a:buChar char="–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0BF51A89-F001-FB42-93CF-822574F66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356351"/>
            <a:ext cx="20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5711D-CA17-45FD-8471-C62E86CE735D}" type="datetime4">
              <a:rPr lang="en-US" smtClean="0"/>
              <a:t>June 2, 2023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F03EF72A-8772-7F43-9512-C4B063F6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5" y="1162570"/>
            <a:ext cx="7886372" cy="648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4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lumn 1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038" y="2049030"/>
            <a:ext cx="3879590" cy="2986087"/>
          </a:xfrm>
          <a:prstGeom prst="rect">
            <a:avLst/>
          </a:prstGeom>
        </p:spPr>
        <p:txBody>
          <a:bodyPr/>
          <a:lstStyle>
            <a:lvl1pPr marL="257244" indent="-257244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1650">
                <a:solidFill>
                  <a:schemeClr val="tx1"/>
                </a:solidFill>
                <a:latin typeface="+mn-lt"/>
              </a:defRPr>
            </a:lvl1pPr>
            <a:lvl2pPr marL="385865" indent="-25962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50">
                <a:latin typeface="+mn-lt"/>
              </a:defRPr>
            </a:lvl2pPr>
            <a:lvl3pPr marL="514487" indent="-21437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50">
                <a:latin typeface="+mn-lt"/>
              </a:defRPr>
            </a:lvl3pPr>
            <a:lvl4pPr marL="685983" indent="-257244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­"/>
              <a:defRPr sz="1650">
                <a:latin typeface="+mn-lt"/>
              </a:defRPr>
            </a:lvl4pPr>
            <a:lvl5pPr marL="771731" indent="-257244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System Font Regular"/>
              <a:buChar char="–"/>
              <a:defRPr sz="165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lumn 2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2454" y="2049029"/>
            <a:ext cx="3879590" cy="2986087"/>
          </a:xfrm>
          <a:prstGeom prst="rect">
            <a:avLst/>
          </a:prstGeom>
        </p:spPr>
        <p:txBody>
          <a:bodyPr/>
          <a:lstStyle>
            <a:lvl1pPr marL="257244" indent="-257244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1650">
                <a:solidFill>
                  <a:schemeClr val="tx1"/>
                </a:solidFill>
                <a:latin typeface="+mn-lt"/>
              </a:defRPr>
            </a:lvl1pPr>
            <a:lvl2pPr marL="385865" indent="-25962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50">
                <a:latin typeface="+mn-lt"/>
              </a:defRPr>
            </a:lvl2pPr>
            <a:lvl3pPr marL="514487" indent="-21437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̶"/>
              <a:defRPr sz="1650">
                <a:latin typeface="+mn-lt"/>
              </a:defRPr>
            </a:lvl3pPr>
            <a:lvl4pPr marL="685983" indent="-257244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­"/>
              <a:defRPr sz="1650">
                <a:latin typeface="+mn-lt"/>
              </a:defRPr>
            </a:lvl4pPr>
            <a:lvl5pPr marL="771731" indent="-257244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System Font Regular"/>
              <a:buChar char="–"/>
              <a:defRPr sz="165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0BF51A89-F001-FB42-93CF-822574F66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356351"/>
            <a:ext cx="20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A14F4-0CE7-440D-A9AD-AE6DF60A6C88}" type="datetime4">
              <a:rPr lang="en-US" smtClean="0"/>
              <a:t>June 2,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0699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F03EF72A-8772-7F43-9512-C4B063F6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5" y="1137403"/>
            <a:ext cx="7886372" cy="648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4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lumn 1 Text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594" y="2085597"/>
            <a:ext cx="2583490" cy="29860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900"/>
              </a:spcAft>
              <a:buClr>
                <a:schemeClr val="accent6"/>
              </a:buClr>
              <a:buFontTx/>
              <a:buNone/>
              <a:defRPr sz="1650">
                <a:solidFill>
                  <a:schemeClr val="tx1"/>
                </a:solidFill>
                <a:latin typeface="+mn-lt"/>
              </a:defRPr>
            </a:lvl1pPr>
            <a:lvl2pPr marL="213179" indent="-213179">
              <a:spcBef>
                <a:spcPts val="0"/>
              </a:spcBef>
              <a:spcAft>
                <a:spcPts val="450"/>
              </a:spcAft>
              <a:defRPr sz="1650">
                <a:latin typeface="+mn-lt"/>
              </a:defRPr>
            </a:lvl2pPr>
            <a:lvl3pPr marL="344183" indent="-167923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650">
                <a:latin typeface="+mn-lt"/>
              </a:defRPr>
            </a:lvl3pPr>
            <a:lvl4pPr marL="513297" indent="-169114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System Font Regular"/>
              <a:buChar char="–"/>
              <a:tabLst/>
              <a:defRPr sz="1650">
                <a:latin typeface="+mn-lt"/>
              </a:defRPr>
            </a:lvl4pPr>
            <a:lvl5pPr marL="1030166" indent="-172687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SzPct val="100000"/>
              <a:buFont typeface="System Font Regular"/>
              <a:buChar char="–"/>
              <a:defRPr sz="165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lumn 2 Text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141" y="2085597"/>
            <a:ext cx="2583490" cy="29860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900"/>
              </a:spcAft>
              <a:buClr>
                <a:schemeClr val="accent6"/>
              </a:buClr>
              <a:buFontTx/>
              <a:buNone/>
              <a:defRPr sz="1650">
                <a:solidFill>
                  <a:schemeClr val="tx1"/>
                </a:solidFill>
                <a:latin typeface="+mn-lt"/>
              </a:defRPr>
            </a:lvl1pPr>
            <a:lvl2pPr marL="213179" indent="-213179">
              <a:spcBef>
                <a:spcPts val="0"/>
              </a:spcBef>
              <a:spcAft>
                <a:spcPts val="450"/>
              </a:spcAft>
              <a:defRPr sz="1650">
                <a:latin typeface="+mn-lt"/>
              </a:defRPr>
            </a:lvl2pPr>
            <a:lvl3pPr marL="344183" indent="-167923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650">
                <a:latin typeface="+mn-lt"/>
              </a:defRPr>
            </a:lvl3pPr>
            <a:lvl4pPr marL="513297" indent="-169114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System Font Regular"/>
              <a:buChar char="–"/>
              <a:tabLst/>
              <a:defRPr sz="1650">
                <a:latin typeface="+mn-lt"/>
              </a:defRPr>
            </a:lvl4pPr>
            <a:lvl5pPr marL="1030166" indent="-172687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SzPct val="100000"/>
              <a:buFont typeface="System Font Regular"/>
              <a:buChar char="–"/>
              <a:defRPr sz="165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lumn 3 Text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0688" y="2078952"/>
            <a:ext cx="2583490" cy="29860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900"/>
              </a:spcAft>
              <a:buClr>
                <a:schemeClr val="accent6"/>
              </a:buClr>
              <a:buFontTx/>
              <a:buNone/>
              <a:defRPr sz="1650">
                <a:solidFill>
                  <a:schemeClr val="tx1"/>
                </a:solidFill>
                <a:latin typeface="+mn-lt"/>
              </a:defRPr>
            </a:lvl1pPr>
            <a:lvl2pPr marL="213179" indent="-213179">
              <a:spcBef>
                <a:spcPts val="0"/>
              </a:spcBef>
              <a:spcAft>
                <a:spcPts val="450"/>
              </a:spcAft>
              <a:defRPr sz="1650">
                <a:latin typeface="+mn-lt"/>
              </a:defRPr>
            </a:lvl2pPr>
            <a:lvl3pPr marL="344183" indent="-167923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650">
                <a:latin typeface="+mn-lt"/>
              </a:defRPr>
            </a:lvl3pPr>
            <a:lvl4pPr marL="513297" indent="-169114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System Font Regular"/>
              <a:buChar char="–"/>
              <a:tabLst/>
              <a:defRPr sz="1650">
                <a:latin typeface="+mn-lt"/>
              </a:defRPr>
            </a:lvl4pPr>
            <a:lvl5pPr marL="1030166" indent="-172687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SzPct val="100000"/>
              <a:buFont typeface="System Font Regular"/>
              <a:buChar char="–"/>
              <a:defRPr sz="165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0BF51A89-F001-FB42-93CF-822574F66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356351"/>
            <a:ext cx="20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D475-BD3D-4D8F-9C25-3936DE8BD1EA}" type="datetime4">
              <a:rPr lang="en-US" smtClean="0"/>
              <a:t>June 2,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75927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F03EF72A-8772-7F43-9512-C4B063F6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5" y="1170959"/>
            <a:ext cx="7886372" cy="648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4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Column 1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594" y="2052044"/>
            <a:ext cx="2057936" cy="29860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900"/>
              </a:spcAft>
              <a:buClr>
                <a:schemeClr val="accent6"/>
              </a:buClr>
              <a:buFontTx/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258435" indent="-172687">
              <a:spcBef>
                <a:spcPts val="0"/>
              </a:spcBef>
              <a:spcAft>
                <a:spcPts val="450"/>
              </a:spcAft>
              <a:defRPr sz="1500">
                <a:latin typeface="+mn-lt"/>
              </a:defRPr>
            </a:lvl2pPr>
            <a:lvl3pPr marL="344183" indent="-171496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3pPr>
            <a:lvl4pPr marL="427549" indent="-172687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System Font Regular"/>
              <a:buChar char="–"/>
              <a:tabLst/>
              <a:defRPr sz="1500">
                <a:latin typeface="+mn-lt"/>
              </a:defRPr>
            </a:lvl4pPr>
            <a:lvl5pPr marL="513297" indent="-169114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SzPct val="100000"/>
              <a:buFont typeface="System Font Regular"/>
              <a:buChar char="–"/>
              <a:defRPr sz="15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Column 2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70904" y="2052042"/>
            <a:ext cx="2057936" cy="29860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900"/>
              </a:spcAft>
              <a:buClr>
                <a:schemeClr val="accent6"/>
              </a:buClr>
              <a:buFontTx/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258435" indent="-172687">
              <a:spcBef>
                <a:spcPts val="0"/>
              </a:spcBef>
              <a:spcAft>
                <a:spcPts val="450"/>
              </a:spcAft>
              <a:defRPr sz="1500">
                <a:latin typeface="+mn-lt"/>
              </a:defRPr>
            </a:lvl2pPr>
            <a:lvl3pPr marL="344183" indent="-171496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3pPr>
            <a:lvl4pPr marL="427549" indent="-172687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System Font Regular"/>
              <a:buChar char="–"/>
              <a:tabLst/>
              <a:defRPr sz="1500">
                <a:latin typeface="+mn-lt"/>
              </a:defRPr>
            </a:lvl4pPr>
            <a:lvl5pPr marL="513297" indent="-169114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SzPct val="100000"/>
              <a:buFont typeface="System Font Regular"/>
              <a:buChar char="–"/>
              <a:defRPr sz="15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Column 3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4213" y="2048314"/>
            <a:ext cx="2057936" cy="29860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900"/>
              </a:spcAft>
              <a:buClr>
                <a:schemeClr val="accent6"/>
              </a:buClr>
              <a:buFontTx/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258435" indent="-172687">
              <a:spcBef>
                <a:spcPts val="0"/>
              </a:spcBef>
              <a:spcAft>
                <a:spcPts val="450"/>
              </a:spcAft>
              <a:defRPr sz="1500">
                <a:latin typeface="+mn-lt"/>
              </a:defRPr>
            </a:lvl2pPr>
            <a:lvl3pPr marL="344183" indent="-171496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3pPr>
            <a:lvl4pPr marL="427549" indent="-172687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System Font Regular"/>
              <a:buChar char="–"/>
              <a:tabLst/>
              <a:defRPr sz="1500">
                <a:latin typeface="+mn-lt"/>
              </a:defRPr>
            </a:lvl4pPr>
            <a:lvl5pPr marL="513297" indent="-169114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SzPct val="100000"/>
              <a:buFont typeface="System Font Regular"/>
              <a:buChar char="–"/>
              <a:defRPr sz="15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Column 4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7522" y="2056886"/>
            <a:ext cx="2057936" cy="29860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900"/>
              </a:spcAft>
              <a:buClr>
                <a:schemeClr val="accent6"/>
              </a:buClr>
              <a:buFontTx/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258435" indent="-172687">
              <a:spcBef>
                <a:spcPts val="0"/>
              </a:spcBef>
              <a:spcAft>
                <a:spcPts val="450"/>
              </a:spcAft>
              <a:defRPr sz="1500">
                <a:latin typeface="+mn-lt"/>
              </a:defRPr>
            </a:lvl2pPr>
            <a:lvl3pPr marL="344183" indent="-171496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3pPr>
            <a:lvl4pPr marL="427549" indent="-172687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 typeface="System Font Regular"/>
              <a:buChar char="–"/>
              <a:tabLst/>
              <a:defRPr sz="1500">
                <a:latin typeface="+mn-lt"/>
              </a:defRPr>
            </a:lvl4pPr>
            <a:lvl5pPr marL="513297" indent="-169114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SzPct val="100000"/>
              <a:buFont typeface="System Font Regular"/>
              <a:buChar char="–"/>
              <a:defRPr sz="15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0BF51A89-F001-FB42-93CF-822574F66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356351"/>
            <a:ext cx="20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C9B5D-6673-4FC7-A4F7-F32A14DBF67B}" type="datetime4">
              <a:rPr lang="en-US" smtClean="0"/>
              <a:t>June 2,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08582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F03EF72A-8772-7F43-9512-C4B063F6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5" y="1154181"/>
            <a:ext cx="7886372" cy="648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4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lumn 1 Text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039" y="2040641"/>
            <a:ext cx="3937469" cy="2986087"/>
          </a:xfrm>
          <a:prstGeom prst="rect">
            <a:avLst/>
          </a:prstGeom>
        </p:spPr>
        <p:txBody>
          <a:bodyPr/>
          <a:lstStyle>
            <a:lvl1pPr marL="300118" indent="-257244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1pPr>
            <a:lvl2pPr marL="514487" indent="-260673">
              <a:spcBef>
                <a:spcPts val="0"/>
              </a:spcBef>
              <a:spcAft>
                <a:spcPts val="600"/>
              </a:spcAft>
              <a:defRPr sz="1800">
                <a:latin typeface="+mn-lt"/>
              </a:defRPr>
            </a:lvl2pPr>
            <a:lvl3pPr marL="728857" indent="-210797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3pPr>
            <a:lvl4pPr marL="1028974" indent="-300118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System Font Regular"/>
              <a:buChar char="–"/>
              <a:defRPr sz="1800">
                <a:latin typeface="+mn-lt"/>
              </a:defRPr>
            </a:lvl4pPr>
            <a:lvl5pPr marL="1286218" indent="-257244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System Font Regular"/>
              <a:buChar char="–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lumn 2 Picture">
            <a:extLst>
              <a:ext uri="{FF2B5EF4-FFF2-40B4-BE49-F238E27FC236}">
                <a16:creationId xmlns:a16="http://schemas.microsoft.com/office/drawing/2014/main" id="{FBAF9846-71DA-A44F-8AF9-87E1DDB943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2042458"/>
            <a:ext cx="3782410" cy="2987675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BF51A89-F001-FB42-93CF-822574F66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356351"/>
            <a:ext cx="20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B010B-938C-4BD0-AF7C-9746274FFE3D}" type="datetime4">
              <a:rPr lang="en-US" smtClean="0"/>
              <a:t>June 2,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14454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(behind picture)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E8EA923E-BC71-C347-8E04-0810876CF6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595" y="1371601"/>
            <a:ext cx="8206225" cy="4246879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en-US" dirty="0"/>
          </a:p>
        </p:txBody>
      </p:sp>
      <p:sp>
        <p:nvSpPr>
          <p:cNvPr id="11" name="Date">
            <a:extLst>
              <a:ext uri="{FF2B5EF4-FFF2-40B4-BE49-F238E27FC236}">
                <a16:creationId xmlns:a16="http://schemas.microsoft.com/office/drawing/2014/main" id="{7E01E1C4-2C84-CE47-85DB-593C82C0EB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356351"/>
            <a:ext cx="20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8423-1295-4128-9C08-61F5C8343238}" type="datetime4">
              <a:rPr lang="en-US" smtClean="0"/>
              <a:t>June 2,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3593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paragraph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F03EF72A-8772-7F43-9512-C4B063F6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5" y="1145792"/>
            <a:ext cx="7886372" cy="648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4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Area 1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038" y="2032252"/>
            <a:ext cx="7203849" cy="2986087"/>
          </a:xfrm>
          <a:prstGeom prst="rect">
            <a:avLst/>
          </a:prstGeom>
        </p:spPr>
        <p:txBody>
          <a:bodyPr/>
          <a:lstStyle>
            <a:lvl1pPr marL="85748" indent="0">
              <a:spcBef>
                <a:spcPts val="0"/>
              </a:spcBef>
              <a:spcAft>
                <a:spcPts val="900"/>
              </a:spcAft>
              <a:buClr>
                <a:schemeClr val="accent6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253814" indent="0">
              <a:spcBef>
                <a:spcPts val="0"/>
              </a:spcBef>
              <a:spcAft>
                <a:spcPts val="450"/>
              </a:spcAft>
              <a:buFontTx/>
              <a:buNone/>
              <a:defRPr sz="1650">
                <a:latin typeface="+mn-lt"/>
              </a:defRPr>
            </a:lvl2pPr>
            <a:lvl3pPr marL="507627" indent="0">
              <a:spcBef>
                <a:spcPts val="0"/>
              </a:spcBef>
              <a:spcAft>
                <a:spcPts val="450"/>
              </a:spcAft>
              <a:buFontTx/>
              <a:buNone/>
              <a:defRPr sz="1650">
                <a:latin typeface="+mn-lt"/>
              </a:defRPr>
            </a:lvl3pPr>
            <a:lvl4pPr marL="850619" indent="0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Tx/>
              <a:buNone/>
              <a:defRPr sz="1650">
                <a:latin typeface="+mn-lt"/>
              </a:defRPr>
            </a:lvl4pPr>
            <a:lvl5pPr marL="1111292" indent="0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SzPct val="100000"/>
              <a:buFontTx/>
              <a:buNone/>
              <a:defRPr sz="1650">
                <a:latin typeface="+mn-lt"/>
              </a:defRPr>
            </a:lvl5pPr>
          </a:lstStyle>
          <a:p>
            <a:pPr lvl="0"/>
            <a:r>
              <a:rPr lang="en-US" dirty="0"/>
              <a:t>Click to edit Master plain text styles</a:t>
            </a: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0BF51A89-F001-FB42-93CF-822574F66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356351"/>
            <a:ext cx="20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4C82B-53BB-49C0-8529-67F839443334}" type="datetime4">
              <a:rPr lang="en-US" smtClean="0"/>
              <a:t>June 2,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5911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D51F1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88" b="1" i="0">
                <a:solidFill>
                  <a:srgbClr val="21212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002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aragraph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F03EF72A-8772-7F43-9512-C4B063F6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39" y="1046680"/>
            <a:ext cx="7886372" cy="648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4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039" y="1935958"/>
            <a:ext cx="7886372" cy="2986087"/>
          </a:xfrm>
          <a:prstGeom prst="rect">
            <a:avLst/>
          </a:prstGeom>
        </p:spPr>
        <p:txBody>
          <a:bodyPr/>
          <a:lstStyle>
            <a:lvl1pPr marL="260677" indent="0">
              <a:spcBef>
                <a:spcPts val="0"/>
              </a:spcBef>
              <a:spcAft>
                <a:spcPts val="900"/>
              </a:spcAft>
              <a:buClr>
                <a:schemeClr val="accent6"/>
              </a:buClr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253818" indent="0">
              <a:spcBef>
                <a:spcPts val="0"/>
              </a:spcBef>
              <a:spcAft>
                <a:spcPts val="450"/>
              </a:spcAft>
              <a:buFontTx/>
              <a:buNone/>
              <a:defRPr sz="1650">
                <a:latin typeface="+mn-lt"/>
              </a:defRPr>
            </a:lvl2pPr>
            <a:lvl3pPr marL="507636" indent="0">
              <a:spcBef>
                <a:spcPts val="0"/>
              </a:spcBef>
              <a:spcAft>
                <a:spcPts val="450"/>
              </a:spcAft>
              <a:buFontTx/>
              <a:buNone/>
              <a:defRPr sz="1650">
                <a:latin typeface="+mn-lt"/>
              </a:defRPr>
            </a:lvl3pPr>
            <a:lvl4pPr marL="850633" indent="0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Tx/>
              <a:buNone/>
              <a:defRPr sz="1650">
                <a:latin typeface="+mn-lt"/>
              </a:defRPr>
            </a:lvl4pPr>
            <a:lvl5pPr marL="1111310" indent="0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SzPct val="100000"/>
              <a:buFontTx/>
              <a:buNone/>
              <a:defRPr sz="1650">
                <a:latin typeface="+mn-lt"/>
              </a:defRPr>
            </a:lvl5pPr>
          </a:lstStyle>
          <a:p>
            <a:pPr lvl="0"/>
            <a:r>
              <a:rPr lang="en-US" dirty="0"/>
              <a:t>Click to edit Master plain text styles</a:t>
            </a: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0BF51A89-F001-FB42-93CF-822574F66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356355"/>
            <a:ext cx="20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5815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aragraph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F03EF72A-8772-7F43-9512-C4B063F6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40" y="1046681"/>
            <a:ext cx="7886372" cy="648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4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040" y="1935958"/>
            <a:ext cx="7886372" cy="369332"/>
          </a:xfrm>
          <a:prstGeom prst="rect">
            <a:avLst/>
          </a:prstGeom>
        </p:spPr>
        <p:txBody>
          <a:bodyPr/>
          <a:lstStyle>
            <a:lvl1pPr marL="260608" indent="0">
              <a:spcBef>
                <a:spcPts val="0"/>
              </a:spcBef>
              <a:spcAft>
                <a:spcPts val="900"/>
              </a:spcAft>
              <a:buClr>
                <a:schemeClr val="accent6"/>
              </a:buClr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253751" indent="0">
              <a:spcBef>
                <a:spcPts val="0"/>
              </a:spcBef>
              <a:spcAft>
                <a:spcPts val="450"/>
              </a:spcAft>
              <a:buFontTx/>
              <a:buNone/>
              <a:defRPr sz="1649">
                <a:latin typeface="+mn-lt"/>
              </a:defRPr>
            </a:lvl2pPr>
            <a:lvl3pPr marL="507500" indent="0">
              <a:spcBef>
                <a:spcPts val="0"/>
              </a:spcBef>
              <a:spcAft>
                <a:spcPts val="450"/>
              </a:spcAft>
              <a:buFontTx/>
              <a:buNone/>
              <a:defRPr sz="1649">
                <a:latin typeface="+mn-lt"/>
              </a:defRPr>
            </a:lvl3pPr>
            <a:lvl4pPr marL="850406" indent="0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FontTx/>
              <a:buNone/>
              <a:defRPr sz="1649">
                <a:latin typeface="+mn-lt"/>
              </a:defRPr>
            </a:lvl4pPr>
            <a:lvl5pPr marL="1111014" indent="0"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SzPct val="100000"/>
              <a:buFontTx/>
              <a:buNone/>
              <a:defRPr sz="1649">
                <a:latin typeface="+mn-lt"/>
              </a:defRPr>
            </a:lvl5pPr>
          </a:lstStyle>
          <a:p>
            <a:pPr lvl="0"/>
            <a:r>
              <a:rPr lang="en-US" dirty="0"/>
              <a:t>Click to edit Master plain text styles</a:t>
            </a: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0BF51A89-F001-FB42-93CF-822574F66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400419"/>
            <a:ext cx="2057936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146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ragraph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F03EF72A-8772-7F43-9512-C4B063F6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39" y="1046678"/>
            <a:ext cx="7886372" cy="648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039" y="1935956"/>
            <a:ext cx="7886372" cy="2986087"/>
          </a:xfrm>
          <a:prstGeom prst="rect">
            <a:avLst/>
          </a:prstGeom>
        </p:spPr>
        <p:txBody>
          <a:bodyPr/>
          <a:lstStyle>
            <a:lvl1pPr marL="347477" indent="0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338334" indent="0">
              <a:spcBef>
                <a:spcPts val="0"/>
              </a:spcBef>
              <a:spcAft>
                <a:spcPts val="600"/>
              </a:spcAft>
              <a:buFontTx/>
              <a:buNone/>
              <a:defRPr sz="2199">
                <a:latin typeface="+mn-lt"/>
              </a:defRPr>
            </a:lvl2pPr>
            <a:lvl3pPr marL="676667" indent="0">
              <a:spcBef>
                <a:spcPts val="0"/>
              </a:spcBef>
              <a:spcAft>
                <a:spcPts val="600"/>
              </a:spcAft>
              <a:buFontTx/>
              <a:buNone/>
              <a:defRPr sz="2199">
                <a:latin typeface="+mn-lt"/>
              </a:defRPr>
            </a:lvl3pPr>
            <a:lvl4pPr marL="1133875" indent="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sz="2199">
                <a:latin typeface="+mn-lt"/>
              </a:defRPr>
            </a:lvl4pPr>
            <a:lvl5pPr marL="1481352" indent="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00000"/>
              <a:buFontTx/>
              <a:buNone/>
              <a:defRPr sz="2199">
                <a:latin typeface="+mn-lt"/>
              </a:defRPr>
            </a:lvl5pPr>
          </a:lstStyle>
          <a:p>
            <a:pPr lvl="0"/>
            <a:r>
              <a:rPr lang="en-US" dirty="0"/>
              <a:t>Click to edit Master plain text styles</a:t>
            </a: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0BF51A89-F001-FB42-93CF-822574F66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20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5911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9">
            <a:extLst>
              <a:ext uri="{FF2B5EF4-FFF2-40B4-BE49-F238E27FC236}">
                <a16:creationId xmlns:a16="http://schemas.microsoft.com/office/drawing/2014/main" id="{F03EF72A-8772-7F43-9512-C4B063F6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4" y="1033711"/>
            <a:ext cx="7886372" cy="648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594" y="1953419"/>
            <a:ext cx="7886372" cy="2986087"/>
          </a:xfrm>
          <a:prstGeom prst="rect">
            <a:avLst/>
          </a:prstGeom>
        </p:spPr>
        <p:txBody>
          <a:bodyPr/>
          <a:lstStyle>
            <a:lvl1pPr marL="685800" indent="-3413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1pPr>
            <a:lvl2pPr marL="685800" indent="-341313">
              <a:spcBef>
                <a:spcPts val="0"/>
              </a:spcBef>
              <a:spcAft>
                <a:spcPts val="600"/>
              </a:spcAft>
              <a:defRPr sz="2400">
                <a:latin typeface="+mn-lt"/>
              </a:defRPr>
            </a:lvl2pPr>
            <a:lvl3pPr marL="1024145" indent="-347477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latin typeface="+mn-lt"/>
              </a:defRPr>
            </a:lvl3pPr>
            <a:lvl4pPr marL="1481352" indent="-347477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System Font Regular"/>
              <a:buChar char="–"/>
              <a:defRPr sz="2199">
                <a:latin typeface="+mn-lt"/>
              </a:defRPr>
            </a:lvl4pPr>
            <a:lvl5pPr marL="1828831" indent="-347477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System Font Regular"/>
              <a:buChar char="–"/>
              <a:defRPr sz="2199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BF51A89-F001-FB42-93CF-822574F66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20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_Paragraph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F03EF72A-8772-7F43-9512-C4B063F6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5" y="1026393"/>
            <a:ext cx="7886372" cy="648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Col 1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594" y="1933632"/>
            <a:ext cx="3879590" cy="2986087"/>
          </a:xfrm>
          <a:prstGeom prst="rect">
            <a:avLst/>
          </a:prstGeom>
        </p:spPr>
        <p:txBody>
          <a:bodyPr/>
          <a:lstStyle>
            <a:lvl1pPr marL="457200" indent="-342900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itchFamily="2" charset="2"/>
              <a:buChar char="§"/>
              <a:defRPr sz="2199">
                <a:solidFill>
                  <a:schemeClr val="tx1"/>
                </a:solidFill>
                <a:latin typeface="+mn-lt"/>
              </a:defRPr>
            </a:lvl1pPr>
            <a:lvl2pPr marL="457200" indent="-342900">
              <a:spcBef>
                <a:spcPts val="0"/>
              </a:spcBef>
              <a:spcAft>
                <a:spcPts val="600"/>
              </a:spcAft>
              <a:defRPr sz="2199">
                <a:latin typeface="+mn-lt"/>
              </a:defRPr>
            </a:lvl2pPr>
            <a:lvl3pPr marL="685800" indent="-3460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99">
                <a:latin typeface="+mn-lt"/>
              </a:defRPr>
            </a:lvl3pPr>
            <a:lvl4pPr marL="1030288" indent="-346075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System Font Regular"/>
              <a:buChar char="–"/>
              <a:defRPr sz="2199">
                <a:latin typeface="+mn-lt"/>
              </a:defRPr>
            </a:lvl4pPr>
            <a:lvl5pPr marL="1258888" indent="-346075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System Font Regular"/>
              <a:buChar char="–"/>
              <a:defRPr sz="2199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Col 2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4377" y="1933631"/>
            <a:ext cx="3879590" cy="2986087"/>
          </a:xfrm>
          <a:prstGeom prst="rect">
            <a:avLst/>
          </a:prstGeom>
        </p:spPr>
        <p:txBody>
          <a:bodyPr/>
          <a:lstStyle>
            <a:lvl1pPr marL="457200" indent="-342900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itchFamily="2" charset="2"/>
              <a:buChar char="§"/>
              <a:defRPr sz="2199">
                <a:solidFill>
                  <a:schemeClr val="tx1"/>
                </a:solidFill>
                <a:latin typeface="+mn-lt"/>
              </a:defRPr>
            </a:lvl1pPr>
            <a:lvl2pPr marL="457200" indent="-342900">
              <a:spcBef>
                <a:spcPts val="0"/>
              </a:spcBef>
              <a:spcAft>
                <a:spcPts val="600"/>
              </a:spcAft>
              <a:defRPr sz="2199">
                <a:latin typeface="+mn-lt"/>
              </a:defRPr>
            </a:lvl2pPr>
            <a:lvl3pPr marL="685800" indent="-3460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99">
                <a:latin typeface="+mn-lt"/>
              </a:defRPr>
            </a:lvl3pPr>
            <a:lvl4pPr marL="1030288" indent="-346075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System Font Regular"/>
              <a:buChar char="–"/>
              <a:defRPr sz="2199">
                <a:latin typeface="+mn-lt"/>
              </a:defRPr>
            </a:lvl4pPr>
            <a:lvl5pPr marL="1258888" indent="-346075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System Font Regular"/>
              <a:buChar char="–"/>
              <a:defRPr sz="2199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0BF51A89-F001-FB42-93CF-822574F66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20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0699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-Paragraph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9">
            <a:extLst>
              <a:ext uri="{FF2B5EF4-FFF2-40B4-BE49-F238E27FC236}">
                <a16:creationId xmlns:a16="http://schemas.microsoft.com/office/drawing/2014/main" id="{F03EF72A-8772-7F43-9512-C4B063F6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4" y="1046065"/>
            <a:ext cx="7886372" cy="648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594" y="1935125"/>
            <a:ext cx="2736518" cy="2986087"/>
          </a:xfrm>
          <a:prstGeom prst="rect">
            <a:avLst/>
          </a:prstGeom>
        </p:spPr>
        <p:txBody>
          <a:bodyPr/>
          <a:lstStyle>
            <a:lvl1pPr marL="227013" indent="-2270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1pPr>
            <a:lvl2pPr marL="228600" indent="-228600">
              <a:spcBef>
                <a:spcPts val="0"/>
              </a:spcBef>
              <a:spcAft>
                <a:spcPts val="600"/>
              </a:spcAft>
              <a:defRPr sz="2000">
                <a:latin typeface="+mn-lt"/>
              </a:defRPr>
            </a:lvl2pPr>
            <a:lvl3pPr marL="457200" indent="-2222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573088" indent="-22225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System Font Regular"/>
              <a:buChar char="–"/>
              <a:defRPr sz="2000">
                <a:latin typeface="+mn-lt"/>
              </a:defRPr>
            </a:lvl4pPr>
            <a:lvl5pPr marL="685800" indent="-22860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System Font Regular"/>
              <a:buChar char="–"/>
              <a:tabLst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BF51A89-F001-FB42-93CF-822574F66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20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75663" y="1935125"/>
            <a:ext cx="2736518" cy="2986087"/>
          </a:xfrm>
          <a:prstGeom prst="rect">
            <a:avLst/>
          </a:prstGeom>
        </p:spPr>
        <p:txBody>
          <a:bodyPr/>
          <a:lstStyle>
            <a:lvl1pPr marL="227013" indent="-2270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1pPr>
            <a:lvl2pPr marL="228600" indent="-228600">
              <a:spcBef>
                <a:spcPts val="0"/>
              </a:spcBef>
              <a:spcAft>
                <a:spcPts val="600"/>
              </a:spcAft>
              <a:defRPr sz="2000">
                <a:latin typeface="+mn-lt"/>
              </a:defRPr>
            </a:lvl2pPr>
            <a:lvl3pPr marL="457200" indent="-2222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573088" indent="-22225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System Font Regular"/>
              <a:buChar char="–"/>
              <a:defRPr sz="2000">
                <a:latin typeface="+mn-lt"/>
              </a:defRPr>
            </a:lvl4pPr>
            <a:lvl5pPr marL="685800" indent="-22860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System Font Regular"/>
              <a:buChar char="–"/>
              <a:tabLst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1085" y="1935125"/>
            <a:ext cx="2736518" cy="2986087"/>
          </a:xfrm>
          <a:prstGeom prst="rect">
            <a:avLst/>
          </a:prstGeom>
        </p:spPr>
        <p:txBody>
          <a:bodyPr/>
          <a:lstStyle>
            <a:lvl1pPr marL="227013" indent="-2270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1pPr>
            <a:lvl2pPr marL="228600" indent="-228600">
              <a:spcBef>
                <a:spcPts val="0"/>
              </a:spcBef>
              <a:spcAft>
                <a:spcPts val="600"/>
              </a:spcAft>
              <a:defRPr sz="2000">
                <a:latin typeface="+mn-lt"/>
              </a:defRPr>
            </a:lvl2pPr>
            <a:lvl3pPr marL="457200" indent="-2222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573088" indent="-22225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System Font Regular"/>
              <a:buChar char="–"/>
              <a:defRPr sz="2000">
                <a:latin typeface="+mn-lt"/>
              </a:defRPr>
            </a:lvl4pPr>
            <a:lvl5pPr marL="685800" indent="-22860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System Font Regular"/>
              <a:buChar char="–"/>
              <a:tabLst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932607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: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9">
            <a:extLst>
              <a:ext uri="{FF2B5EF4-FFF2-40B4-BE49-F238E27FC236}">
                <a16:creationId xmlns:a16="http://schemas.microsoft.com/office/drawing/2014/main" id="{F03EF72A-8772-7F43-9512-C4B063F6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4" y="1064973"/>
            <a:ext cx="7886372" cy="648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2F0C1DF-6492-8445-A2F1-D57652FA6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150" y="1984681"/>
            <a:ext cx="3937469" cy="2986087"/>
          </a:xfrm>
          <a:prstGeom prst="rect">
            <a:avLst/>
          </a:prstGeom>
        </p:spPr>
        <p:txBody>
          <a:bodyPr/>
          <a:lstStyle>
            <a:lvl1pPr marL="457200" indent="-3413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itchFamily="2" charset="2"/>
              <a:buChar char="§"/>
              <a:defRPr sz="2199">
                <a:solidFill>
                  <a:schemeClr val="tx1"/>
                </a:solidFill>
                <a:latin typeface="+mn-lt"/>
              </a:defRPr>
            </a:lvl1pPr>
            <a:lvl2pPr marL="457200" indent="-341313">
              <a:spcBef>
                <a:spcPts val="0"/>
              </a:spcBef>
              <a:spcAft>
                <a:spcPts val="600"/>
              </a:spcAft>
              <a:defRPr sz="2199">
                <a:latin typeface="+mn-lt"/>
              </a:defRPr>
            </a:lvl2pPr>
            <a:lvl3pPr marL="855663" indent="-3460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99">
                <a:latin typeface="+mn-lt"/>
              </a:defRPr>
            </a:lvl3pPr>
            <a:lvl4pPr marL="1201738" indent="-346075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System Font Regular"/>
              <a:buChar char="–"/>
              <a:defRPr sz="2199">
                <a:latin typeface="+mn-lt"/>
              </a:defRPr>
            </a:lvl4pPr>
            <a:lvl5pPr marL="1371600" indent="-346075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System Font Regular"/>
              <a:buChar char="–"/>
              <a:defRPr sz="2199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BF51A89-F001-FB42-93CF-822574F66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20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AF9846-71DA-A44F-8AF9-87E1DDB943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1984681"/>
            <a:ext cx="3782410" cy="2987675"/>
          </a:xfrm>
          <a:prstGeom prst="rect">
            <a:avLst/>
          </a:prstGeom>
        </p:spPr>
        <p:txBody>
          <a:bodyPr anchor="ctr"/>
          <a:lstStyle>
            <a:lvl1pPr algn="ctr"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1445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 hidden="1">
            <a:extLst>
              <a:ext uri="{FF2B5EF4-FFF2-40B4-BE49-F238E27FC236}">
                <a16:creationId xmlns:a16="http://schemas.microsoft.com/office/drawing/2014/main" id="{7E01E1C4-2C84-CE47-85DB-593C82C0EB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20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19CEB-2028-2842-AF60-6C74C4CAB384}" type="datetime4">
              <a:rPr lang="en-US" smtClean="0"/>
              <a:t>June 2, 2023</a:t>
            </a:fld>
            <a:endParaRPr lang="en-US" dirty="0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E8EA923E-BC71-C347-8E04-0810876CF6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3653" y="1052853"/>
            <a:ext cx="8206225" cy="4471845"/>
          </a:xfrm>
          <a:prstGeom prst="rect">
            <a:avLst/>
          </a:prstGeom>
        </p:spPr>
        <p:txBody>
          <a:bodyPr anchor="ctr"/>
          <a:lstStyle>
            <a:lvl1pPr algn="ctr"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359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2"/>
            </a:gs>
            <a:gs pos="100000">
              <a:schemeClr val="tx2">
                <a:lumMod val="7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87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37" r:id="rId2"/>
    <p:sldLayoutId id="2147483738" r:id="rId3"/>
  </p:sldLayoutIdLst>
  <p:transition spd="slow">
    <p:fade/>
  </p:transition>
  <p:hf sldNum="0" hdr="0" ftr="0"/>
  <p:txStyles>
    <p:titleStyle>
      <a:lvl1pPr algn="ctr" defTabSz="121891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4" indent="-457094" algn="l" defTabSz="1218915" rtl="0" eaLnBrk="1" latinLnBrk="0" hangingPunct="1">
        <a:spcBef>
          <a:spcPct val="20000"/>
        </a:spcBef>
        <a:buFont typeface="Arial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68" indent="-380911" algn="l" defTabSz="1218915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644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03" indent="-304729" algn="l" defTabSz="1218915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0" indent="-304729" algn="l" defTabSz="1218915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2018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75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933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91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58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915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73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830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89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747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204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662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0F4FCDD2-5E10-224D-8C68-31BC1F67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4" y="1052853"/>
            <a:ext cx="8098344" cy="648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"/>
            <a:ext cx="9144000" cy="728547"/>
          </a:xfrm>
          <a:prstGeom prst="rect">
            <a:avLst/>
          </a:prstGeom>
          <a:gradFill>
            <a:gsLst>
              <a:gs pos="23000">
                <a:schemeClr val="tx2">
                  <a:lumMod val="75000"/>
                </a:schemeClr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399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C63F7F3-9642-BA4D-83B9-EB92AB17B872}"/>
              </a:ext>
            </a:extLst>
          </p:cNvPr>
          <p:cNvSpPr/>
          <p:nvPr userDrawn="1"/>
        </p:nvSpPr>
        <p:spPr>
          <a:xfrm>
            <a:off x="8632825" y="220765"/>
            <a:ext cx="310452" cy="3076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87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8C0E48-51A4-0042-B570-D9B72B6AACAE}"/>
              </a:ext>
            </a:extLst>
          </p:cNvPr>
          <p:cNvSpPr txBox="1"/>
          <p:nvPr userDrawn="1"/>
        </p:nvSpPr>
        <p:spPr>
          <a:xfrm>
            <a:off x="8632826" y="247656"/>
            <a:ext cx="31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565D13D-210D-7741-99FD-FE938200C5BF}" type="slidenum">
              <a:rPr lang="en-US" sz="900" b="1" smtClean="0">
                <a:solidFill>
                  <a:schemeClr val="bg1"/>
                </a:solidFill>
              </a:rPr>
              <a:t>‹#›</a:t>
            </a:fld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41C3474-27D8-8049-BB94-405BB23B8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20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10242-F90A-904E-87EE-58F44D16EACF}" type="datetime4">
              <a:rPr lang="en-US" smtClean="0"/>
              <a:t>June 2, 2023</a:t>
            </a:fld>
            <a:endParaRPr lang="en-US" dirty="0"/>
          </a:p>
        </p:txBody>
      </p:sp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9BE5708-8BC3-4C5F-A173-E8145A69F3E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021" y="5740127"/>
            <a:ext cx="2190256" cy="8971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677" r:id="rId2"/>
    <p:sldLayoutId id="2147483725" r:id="rId3"/>
    <p:sldLayoutId id="2147483733" r:id="rId4"/>
    <p:sldLayoutId id="2147483724" r:id="rId5"/>
    <p:sldLayoutId id="2147483701" r:id="rId6"/>
  </p:sldLayoutIdLst>
  <p:transition spd="slow">
    <p:fade/>
  </p:transition>
  <p:hf sldNum="0" hdr="0" ftr="0"/>
  <p:txStyles>
    <p:titleStyle>
      <a:lvl1pPr algn="l" defTabSz="1218915" rtl="0" eaLnBrk="1" latinLnBrk="0" hangingPunct="1">
        <a:spcBef>
          <a:spcPct val="0"/>
        </a:spcBef>
        <a:buNone/>
        <a:defRPr sz="3200" kern="1200">
          <a:solidFill>
            <a:schemeClr val="accent6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1218915" rtl="0" eaLnBrk="1" latinLnBrk="0" hangingPunct="1">
        <a:spcBef>
          <a:spcPct val="20000"/>
        </a:spcBef>
        <a:buFont typeface="Arial" pitchFamily="34" charset="0"/>
        <a:buNone/>
        <a:defRPr sz="3732" b="0" kern="1200">
          <a:solidFill>
            <a:schemeClr val="accent6"/>
          </a:solidFill>
          <a:latin typeface="+mj-lt"/>
          <a:ea typeface="+mn-ea"/>
          <a:cs typeface="Arial" pitchFamily="34" charset="0"/>
        </a:defRPr>
      </a:lvl1pPr>
      <a:lvl2pPr marL="1066665" indent="-457207" algn="l" defTabSz="1218915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2601" kern="1200">
          <a:solidFill>
            <a:schemeClr val="tx1"/>
          </a:solidFill>
          <a:latin typeface="+mj-lt"/>
          <a:ea typeface="+mn-ea"/>
          <a:cs typeface="Arial" pitchFamily="34" charset="0"/>
        </a:defRPr>
      </a:lvl2pPr>
      <a:lvl3pPr marL="1523644" indent="-304729" algn="l" defTabSz="1218915" rtl="0" eaLnBrk="1" latinLnBrk="0" hangingPunct="1">
        <a:spcBef>
          <a:spcPct val="20000"/>
        </a:spcBef>
        <a:buClr>
          <a:schemeClr val="accent6"/>
        </a:buClr>
        <a:buFont typeface="STIXGeneral-Regular" pitchFamily="2" charset="2"/>
        <a:buChar char="⎯"/>
        <a:defRPr sz="2601" kern="1200">
          <a:solidFill>
            <a:schemeClr val="tx1"/>
          </a:solidFill>
          <a:latin typeface="+mj-lt"/>
          <a:ea typeface="+mn-ea"/>
          <a:cs typeface="Arial" pitchFamily="34" charset="0"/>
        </a:defRPr>
      </a:lvl3pPr>
      <a:lvl4pPr marL="2133103" indent="-304729" algn="l" defTabSz="1218915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560" indent="-304729" algn="l" defTabSz="1218915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018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75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933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91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58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915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73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830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89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747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204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662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2">
                <a:lumMod val="75000"/>
              </a:schemeClr>
            </a:gs>
            <a:gs pos="99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7773" y="2691240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D2DF8-A095-7041-8A98-EC9FC1876B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205297" y="0"/>
            <a:ext cx="947238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A18124F-7900-4A54-A7AF-87392571AC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761" y="5858303"/>
            <a:ext cx="2035059" cy="6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2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ransition spd="slow">
    <p:fade/>
  </p:transition>
  <p:hf sldNum="0" hdr="0" ftr="0"/>
  <p:txStyles>
    <p:titleStyle>
      <a:lvl1pPr algn="l" defTabSz="1218915" rtl="0" eaLnBrk="1" latinLnBrk="0" hangingPunct="1">
        <a:spcBef>
          <a:spcPct val="0"/>
        </a:spcBef>
        <a:buNone/>
        <a:defRPr sz="3800" b="0" i="0" kern="1200">
          <a:solidFill>
            <a:schemeClr val="bg1"/>
          </a:solidFill>
          <a:latin typeface="Arial" panose="020B0604020202020204" pitchFamily="34" charset="0"/>
          <a:ea typeface="+mj-ea"/>
          <a:cs typeface="Arial" pitchFamily="34" charset="0"/>
        </a:defRPr>
      </a:lvl1pPr>
    </p:titleStyle>
    <p:bodyStyle>
      <a:lvl1pPr marL="457094" indent="-457094" algn="l" defTabSz="1218915" rtl="0" eaLnBrk="1" latinLnBrk="0" hangingPunct="1">
        <a:spcBef>
          <a:spcPct val="20000"/>
        </a:spcBef>
        <a:buFont typeface="Arial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68" indent="-380911" algn="l" defTabSz="1218915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644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03" indent="-304729" algn="l" defTabSz="1218915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0" indent="-304729" algn="l" defTabSz="1218915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2018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75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933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91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58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915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73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830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89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747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204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662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57000">
              <a:srgbClr val="B41B1A"/>
            </a:gs>
            <a:gs pos="0">
              <a:schemeClr val="accent3"/>
            </a:gs>
            <a:gs pos="9900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6D2DF8-A095-7041-8A98-EC9FC1876B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205297" y="0"/>
            <a:ext cx="947238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D9DD1BC-81E8-1B42-AB2F-FA7D4C98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773" y="2691240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8DCA1FC9-160A-467F-916E-0E6516AF43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761" y="5858303"/>
            <a:ext cx="2035059" cy="6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8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ransition spd="slow">
    <p:fade/>
  </p:transition>
  <p:hf sldNum="0" hdr="0" ftr="0"/>
  <p:txStyles>
    <p:titleStyle>
      <a:lvl1pPr algn="l" defTabSz="1218915" rtl="0" eaLnBrk="1" latinLnBrk="0" hangingPunct="1">
        <a:spcBef>
          <a:spcPct val="0"/>
        </a:spcBef>
        <a:buNone/>
        <a:defRPr sz="3800" b="0" i="0" kern="1200">
          <a:solidFill>
            <a:schemeClr val="bg1"/>
          </a:solidFill>
          <a:latin typeface="Arial" panose="020B0604020202020204" pitchFamily="34" charset="0"/>
          <a:ea typeface="+mj-ea"/>
          <a:cs typeface="Arial" pitchFamily="34" charset="0"/>
        </a:defRPr>
      </a:lvl1pPr>
    </p:titleStyle>
    <p:bodyStyle>
      <a:lvl1pPr marL="457094" indent="-457094" algn="l" defTabSz="1218915" rtl="0" eaLnBrk="1" latinLnBrk="0" hangingPunct="1">
        <a:spcBef>
          <a:spcPct val="20000"/>
        </a:spcBef>
        <a:buFont typeface="Arial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68" indent="-380911" algn="l" defTabSz="1218915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644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03" indent="-304729" algn="l" defTabSz="1218915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0" indent="-304729" algn="l" defTabSz="1218915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2018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75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933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91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58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915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73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830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89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747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204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662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DDDCD3"/>
            </a:gs>
            <a:gs pos="99000">
              <a:srgbClr val="F8F6F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6D2DF8-A095-7041-8A98-EC9FC1876B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6000"/>
          </a:blip>
          <a:stretch>
            <a:fillRect/>
          </a:stretch>
        </p:blipFill>
        <p:spPr>
          <a:xfrm>
            <a:off x="198637" y="0"/>
            <a:ext cx="947238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2BEEF32-7CEA-9D40-9BFF-27C90A880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773" y="2691240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04DE6B2-CB95-483C-BBB1-8C5EA5A7AE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021" y="5740127"/>
            <a:ext cx="2190256" cy="89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4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ransition spd="slow">
    <p:fade/>
  </p:transition>
  <p:hf sldNum="0" hdr="0" ftr="0"/>
  <p:txStyles>
    <p:titleStyle>
      <a:lvl1pPr algn="l" defTabSz="1218915" rtl="0" eaLnBrk="1" latinLnBrk="0" hangingPunct="1">
        <a:spcBef>
          <a:spcPct val="0"/>
        </a:spcBef>
        <a:buNone/>
        <a:defRPr sz="3800" b="0" i="0" kern="1200">
          <a:solidFill>
            <a:schemeClr val="accent1"/>
          </a:solidFill>
          <a:latin typeface="Arial" panose="020B0604020202020204" pitchFamily="34" charset="0"/>
          <a:ea typeface="+mj-ea"/>
          <a:cs typeface="Arial" pitchFamily="34" charset="0"/>
        </a:defRPr>
      </a:lvl1pPr>
    </p:titleStyle>
    <p:bodyStyle>
      <a:lvl1pPr marL="457094" indent="-457094" algn="l" defTabSz="1218915" rtl="0" eaLnBrk="1" latinLnBrk="0" hangingPunct="1">
        <a:spcBef>
          <a:spcPct val="20000"/>
        </a:spcBef>
        <a:buFont typeface="Arial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68" indent="-380911" algn="l" defTabSz="1218915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644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03" indent="-304729" algn="l" defTabSz="1218915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0" indent="-304729" algn="l" defTabSz="1218915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2018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75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933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91" indent="-304729" algn="l" defTabSz="121891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58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915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73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830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89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747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204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662" algn="l" defTabSz="121891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0F4FCDD2-5E10-224D-8C68-31BC1F67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4" y="1136035"/>
            <a:ext cx="8098344" cy="648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op bar"/>
          <p:cNvSpPr/>
          <p:nvPr/>
        </p:nvSpPr>
        <p:spPr>
          <a:xfrm>
            <a:off x="0" y="1"/>
            <a:ext cx="9144000" cy="728547"/>
          </a:xfrm>
          <a:prstGeom prst="rect">
            <a:avLst/>
          </a:prstGeom>
          <a:gradFill>
            <a:gsLst>
              <a:gs pos="23000">
                <a:schemeClr val="tx2">
                  <a:lumMod val="75000"/>
                </a:schemeClr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" name="Slide Number Circle">
            <a:extLst>
              <a:ext uri="{FF2B5EF4-FFF2-40B4-BE49-F238E27FC236}">
                <a16:creationId xmlns:a16="http://schemas.microsoft.com/office/drawing/2014/main" id="{DC63F7F3-9642-BA4D-83B9-EB92AB17B872}"/>
              </a:ext>
            </a:extLst>
          </p:cNvPr>
          <p:cNvSpPr/>
          <p:nvPr userDrawn="1"/>
        </p:nvSpPr>
        <p:spPr>
          <a:xfrm>
            <a:off x="8712445" y="220765"/>
            <a:ext cx="230832" cy="3076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6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7B8C0E48-51A4-0042-B570-D9B72B6AACAE}"/>
              </a:ext>
            </a:extLst>
          </p:cNvPr>
          <p:cNvSpPr txBox="1"/>
          <p:nvPr userDrawn="1"/>
        </p:nvSpPr>
        <p:spPr>
          <a:xfrm>
            <a:off x="8676393" y="247656"/>
            <a:ext cx="302935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565D13D-210D-7741-99FD-FE938200C5BF}" type="slidenum">
              <a:rPr lang="en-US" sz="788" b="1" smtClean="0">
                <a:solidFill>
                  <a:schemeClr val="bg1"/>
                </a:solidFill>
              </a:rPr>
              <a:t>‹#›</a:t>
            </a:fld>
            <a:endParaRPr lang="en-US" sz="788" b="1" dirty="0">
              <a:solidFill>
                <a:schemeClr val="bg1"/>
              </a:solidFill>
            </a:endParaRPr>
          </a:p>
        </p:txBody>
      </p:sp>
      <p:sp>
        <p:nvSpPr>
          <p:cNvPr id="15" name="Date">
            <a:extLst>
              <a:ext uri="{FF2B5EF4-FFF2-40B4-BE49-F238E27FC236}">
                <a16:creationId xmlns:a16="http://schemas.microsoft.com/office/drawing/2014/main" id="{841C3474-27D8-8049-BB94-405BB23B8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594" y="6356351"/>
            <a:ext cx="2057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7F011-C873-4C3E-B563-159F3DEE9B17}" type="datetime4">
              <a:rPr lang="en-US" smtClean="0"/>
              <a:t>June 2, 2023</a:t>
            </a:fld>
            <a:endParaRPr lang="en-US" dirty="0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605063C-3227-4F51-A3BF-A1BEBBD951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741" y="5713237"/>
            <a:ext cx="1643120" cy="8971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27" r:id="rId3"/>
    <p:sldLayoutId id="2147483728" r:id="rId4"/>
    <p:sldLayoutId id="2147483734" r:id="rId5"/>
    <p:sldLayoutId id="2147483735" r:id="rId6"/>
    <p:sldLayoutId id="2147483736" r:id="rId7"/>
    <p:sldLayoutId id="2147483729" r:id="rId8"/>
  </p:sldLayoutIdLst>
  <p:transition spd="slow">
    <p:fade/>
  </p:transition>
  <p:hf sldNum="0" hdr="0"/>
  <p:txStyles>
    <p:titleStyle>
      <a:lvl1pPr algn="l" defTabSz="914415" rtl="0" eaLnBrk="1" latinLnBrk="0" hangingPunct="1">
        <a:spcBef>
          <a:spcPct val="0"/>
        </a:spcBef>
        <a:buNone/>
        <a:defRPr sz="2600" kern="1200">
          <a:solidFill>
            <a:schemeClr val="accent6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415" rtl="0" eaLnBrk="1" latinLnBrk="0" hangingPunct="1">
        <a:spcBef>
          <a:spcPct val="20000"/>
        </a:spcBef>
        <a:buFont typeface="Arial" pitchFamily="34" charset="0"/>
        <a:buNone/>
        <a:defRPr sz="2800" b="0" kern="1200">
          <a:solidFill>
            <a:schemeClr val="accent6"/>
          </a:solidFill>
          <a:latin typeface="+mj-lt"/>
          <a:ea typeface="+mn-ea"/>
          <a:cs typeface="Arial" pitchFamily="34" charset="0"/>
        </a:defRPr>
      </a:lvl1pPr>
      <a:lvl2pPr marL="800199" indent="-342991" algn="l" defTabSz="914415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951" kern="1200">
          <a:solidFill>
            <a:schemeClr val="tx1"/>
          </a:solidFill>
          <a:latin typeface="+mj-lt"/>
          <a:ea typeface="+mn-ea"/>
          <a:cs typeface="Arial" pitchFamily="34" charset="0"/>
        </a:defRPr>
      </a:lvl2pPr>
      <a:lvl3pPr marL="1143019" indent="-228604" algn="l" defTabSz="914415" rtl="0" eaLnBrk="1" latinLnBrk="0" hangingPunct="1">
        <a:spcBef>
          <a:spcPct val="20000"/>
        </a:spcBef>
        <a:buClr>
          <a:schemeClr val="accent6"/>
        </a:buClr>
        <a:buFont typeface="STIXGeneral-Regular" pitchFamily="2" charset="2"/>
        <a:buChar char="⎯"/>
        <a:defRPr sz="1951" kern="1200">
          <a:solidFill>
            <a:schemeClr val="tx1"/>
          </a:solidFill>
          <a:latin typeface="+mj-lt"/>
          <a:ea typeface="+mn-ea"/>
          <a:cs typeface="Arial" pitchFamily="34" charset="0"/>
        </a:defRPr>
      </a:lvl3pPr>
      <a:lvl4pPr marL="1600227" indent="-228604" algn="l" defTabSz="91441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34" indent="-228604" algn="l" defTabSz="91441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42" indent="-228604" algn="l" defTabSz="9144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9" indent="-228604" algn="l" defTabSz="9144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7" indent="-228604" algn="l" defTabSz="9144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5" indent="-228604" algn="l" defTabSz="91441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ccc/ucsf.edu" TargetMode="External"/><Relationship Id="rId2" Type="http://schemas.openxmlformats.org/officeDocument/2006/relationships/hyperlink" Target="https://aidsetc.org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hiv.uw.edu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emf"/><Relationship Id="rId18" Type="http://schemas.openxmlformats.org/officeDocument/2006/relationships/customXml" Target="../ink/ink8.xml"/><Relationship Id="rId26" Type="http://schemas.openxmlformats.org/officeDocument/2006/relationships/customXml" Target="../ink/ink15.xml"/><Relationship Id="rId3" Type="http://schemas.openxmlformats.org/officeDocument/2006/relationships/image" Target="../media/image36.emf"/><Relationship Id="rId21" Type="http://schemas.openxmlformats.org/officeDocument/2006/relationships/customXml" Target="../ink/ink10.xml"/><Relationship Id="rId34" Type="http://schemas.openxmlformats.org/officeDocument/2006/relationships/customXml" Target="../ink/ink22.xml"/><Relationship Id="rId7" Type="http://schemas.openxmlformats.org/officeDocument/2006/relationships/image" Target="../media/image21.emf"/><Relationship Id="rId12" Type="http://schemas.openxmlformats.org/officeDocument/2006/relationships/customXml" Target="../ink/ink5.xml"/><Relationship Id="rId17" Type="http://schemas.openxmlformats.org/officeDocument/2006/relationships/image" Target="../media/image260.emf"/><Relationship Id="rId25" Type="http://schemas.openxmlformats.org/officeDocument/2006/relationships/customXml" Target="../ink/ink14.xml"/><Relationship Id="rId33" Type="http://schemas.openxmlformats.org/officeDocument/2006/relationships/image" Target="../media/image280.emf"/><Relationship Id="rId2" Type="http://schemas.openxmlformats.org/officeDocument/2006/relationships/image" Target="../media/image35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customXml" Target="../ink/ink18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.xml"/><Relationship Id="rId11" Type="http://schemas.openxmlformats.org/officeDocument/2006/relationships/image" Target="../media/image230.emf"/><Relationship Id="rId24" Type="http://schemas.openxmlformats.org/officeDocument/2006/relationships/customXml" Target="../ink/ink13.xml"/><Relationship Id="rId32" Type="http://schemas.openxmlformats.org/officeDocument/2006/relationships/customXml" Target="../ink/ink21.xml"/><Relationship Id="rId5" Type="http://schemas.openxmlformats.org/officeDocument/2006/relationships/image" Target="../media/image20.emf"/><Relationship Id="rId15" Type="http://schemas.openxmlformats.org/officeDocument/2006/relationships/image" Target="../media/image25.emf"/><Relationship Id="rId23" Type="http://schemas.openxmlformats.org/officeDocument/2006/relationships/customXml" Target="../ink/ink12.xml"/><Relationship Id="rId28" Type="http://schemas.openxmlformats.org/officeDocument/2006/relationships/customXml" Target="../ink/ink17.xml"/><Relationship Id="rId36" Type="http://schemas.openxmlformats.org/officeDocument/2006/relationships/customXml" Target="../ink/ink24.xml"/><Relationship Id="rId10" Type="http://schemas.openxmlformats.org/officeDocument/2006/relationships/customXml" Target="../ink/ink4.xml"/><Relationship Id="rId19" Type="http://schemas.openxmlformats.org/officeDocument/2006/relationships/image" Target="../media/image270.emf"/><Relationship Id="rId31" Type="http://schemas.openxmlformats.org/officeDocument/2006/relationships/customXml" Target="../ink/ink20.xml"/><Relationship Id="rId4" Type="http://schemas.openxmlformats.org/officeDocument/2006/relationships/customXml" Target="../ink/ink1.xml"/><Relationship Id="rId9" Type="http://schemas.openxmlformats.org/officeDocument/2006/relationships/image" Target="../media/image22.emf"/><Relationship Id="rId14" Type="http://schemas.openxmlformats.org/officeDocument/2006/relationships/customXml" Target="../ink/ink6.xml"/><Relationship Id="rId22" Type="http://schemas.openxmlformats.org/officeDocument/2006/relationships/customXml" Target="../ink/ink11.xml"/><Relationship Id="rId27" Type="http://schemas.openxmlformats.org/officeDocument/2006/relationships/customXml" Target="../ink/ink16.xml"/><Relationship Id="rId30" Type="http://schemas.openxmlformats.org/officeDocument/2006/relationships/customXml" Target="../ink/ink19.xml"/><Relationship Id="rId35" Type="http://schemas.openxmlformats.org/officeDocument/2006/relationships/customXml" Target="../ink/ink23.xml"/><Relationship Id="rId8" Type="http://schemas.openxmlformats.org/officeDocument/2006/relationships/customXml" Target="../ink/ink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C1D727-79A9-1C46-9155-28B81A3889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Role of Broadly Neutralizing Antibodies in Ending the HIV Epidemic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66E6BF-13E8-6E42-B8E3-9C187F839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Kathryn Stephenson, MD, MPH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6C4969-A995-8946-A121-625D52800F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8096B6"/>
                </a:solidFill>
              </a:rPr>
              <a:t>May 1</a:t>
            </a:r>
            <a:r>
              <a:rPr lang="en-US" baseline="30000" dirty="0">
                <a:solidFill>
                  <a:srgbClr val="8096B6"/>
                </a:solidFill>
              </a:rPr>
              <a:t>st</a:t>
            </a:r>
            <a:r>
              <a:rPr lang="en-US" dirty="0">
                <a:solidFill>
                  <a:srgbClr val="8096B6"/>
                </a:solidFill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254658216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6228770" cy="365125"/>
          </a:xfrm>
        </p:spPr>
        <p:txBody>
          <a:bodyPr/>
          <a:lstStyle/>
          <a:p>
            <a:r>
              <a:rPr lang="en-US" dirty="0"/>
              <a:t>Adapted from Haynes et al. </a:t>
            </a:r>
            <a:r>
              <a:rPr lang="en-US" i="1" dirty="0"/>
              <a:t>Nat Rev </a:t>
            </a:r>
            <a:r>
              <a:rPr lang="en-US" i="1" dirty="0" err="1"/>
              <a:t>Immunol</a:t>
            </a:r>
            <a:r>
              <a:rPr lang="en-US" i="1" dirty="0"/>
              <a:t> </a:t>
            </a:r>
            <a:r>
              <a:rPr lang="en-US" dirty="0"/>
              <a:t>2023 Mar;23(3):142-158</a:t>
            </a:r>
          </a:p>
        </p:txBody>
      </p:sp>
      <p:sp>
        <p:nvSpPr>
          <p:cNvPr id="6" name="Title 14">
            <a:extLst>
              <a:ext uri="{FF2B5EF4-FFF2-40B4-BE49-F238E27FC236}">
                <a16:creationId xmlns:a16="http://schemas.microsoft.com/office/drawing/2014/main" id="{DC742BFA-78B1-E54D-AE00-634E840A1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4" y="1033711"/>
            <a:ext cx="7886372" cy="648915"/>
          </a:xfrm>
        </p:spPr>
        <p:txBody>
          <a:bodyPr/>
          <a:lstStyle/>
          <a:p>
            <a:r>
              <a:rPr lang="en-US" dirty="0"/>
              <a:t>HIV and B cells evolve together over time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0072" y="2104670"/>
            <a:ext cx="8857674" cy="3617258"/>
            <a:chOff x="120072" y="2104670"/>
            <a:chExt cx="8857674" cy="36172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0072" y="2104670"/>
              <a:ext cx="8857674" cy="219947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84726" y="4121490"/>
              <a:ext cx="1357747" cy="1600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Transmitted/</a:t>
              </a:r>
            </a:p>
            <a:p>
              <a:r>
                <a:rPr lang="en-US" sz="1400" dirty="0"/>
                <a:t>founder viruses stimulate weakly neutralizing antibodies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90251" y="4416988"/>
              <a:ext cx="1754912" cy="1169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Transmitted/</a:t>
              </a:r>
            </a:p>
            <a:p>
              <a:r>
                <a:rPr lang="en-US" sz="1400" dirty="0"/>
                <a:t>founder mutants expand these B cells, maturing antibodies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70588" y="4416987"/>
              <a:ext cx="3197515" cy="1169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Upon diversification of HIV-1 in chronic infection, mutated </a:t>
              </a:r>
              <a:r>
                <a:rPr lang="en-US" sz="1400" dirty="0" err="1"/>
                <a:t>Envs</a:t>
              </a:r>
              <a:r>
                <a:rPr lang="en-US" sz="1400" dirty="0"/>
                <a:t> select for multiple functional mutations required for </a:t>
              </a:r>
              <a:r>
                <a:rPr lang="en-US" sz="1400" dirty="0" err="1"/>
                <a:t>bNAb</a:t>
              </a:r>
              <a:r>
                <a:rPr lang="en-US" sz="1400" dirty="0"/>
                <a:t> potency and breadth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25723" y="4121490"/>
              <a:ext cx="1696607" cy="1169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Plasma cells with functional, rare mutations secrete one or a few bNAbs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740644" y="1990764"/>
            <a:ext cx="955711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bNAbs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F200F3-C1C3-A645-8127-5A28061EB769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8218499" y="2370227"/>
            <a:ext cx="1" cy="4220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31096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Cells that secrete bNAbs can be isolated and cloned to produce a clinical product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874" y="3320539"/>
            <a:ext cx="1803400" cy="1397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1653" y="2499241"/>
            <a:ext cx="717007" cy="1169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8330" y="4114074"/>
            <a:ext cx="717007" cy="11698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1840" y="2369452"/>
            <a:ext cx="856649" cy="13976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5323" y="3896972"/>
            <a:ext cx="925415" cy="15098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2015" y="3221649"/>
            <a:ext cx="717007" cy="1169850"/>
          </a:xfrm>
          <a:prstGeom prst="rect">
            <a:avLst/>
          </a:prstGeom>
        </p:spPr>
      </p:pic>
      <p:pic>
        <p:nvPicPr>
          <p:cNvPr id="1028" name="Picture 4" descr="Syringe - Free medical icon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6819" y="3180490"/>
            <a:ext cx="1918758" cy="19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937110" y="2888352"/>
            <a:ext cx="2556933" cy="666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Monoclonal Antibody Product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1F200F3-C1C3-A645-8127-5A28061EB769}"/>
              </a:ext>
            </a:extLst>
          </p:cNvPr>
          <p:cNvCxnSpPr>
            <a:cxnSpLocks/>
          </p:cNvCxnSpPr>
          <p:nvPr/>
        </p:nvCxnSpPr>
        <p:spPr>
          <a:xfrm flipH="1">
            <a:off x="6798733" y="3554945"/>
            <a:ext cx="319102" cy="389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3" y="6356353"/>
            <a:ext cx="6475073" cy="365125"/>
          </a:xfrm>
        </p:spPr>
        <p:txBody>
          <a:bodyPr/>
          <a:lstStyle/>
          <a:p>
            <a:r>
              <a:rPr lang="en-US" dirty="0"/>
              <a:t>Adapted from Haynes et al. </a:t>
            </a:r>
            <a:r>
              <a:rPr lang="en-US" i="1" dirty="0"/>
              <a:t>Nat Rev </a:t>
            </a:r>
            <a:r>
              <a:rPr lang="en-US" i="1" dirty="0" err="1"/>
              <a:t>Immunol</a:t>
            </a:r>
            <a:r>
              <a:rPr lang="en-US" i="1" dirty="0"/>
              <a:t> </a:t>
            </a:r>
            <a:r>
              <a:rPr lang="en-US" dirty="0"/>
              <a:t>2023 Mar;23(3):142-158; syringe image: Flaticon.com</a:t>
            </a:r>
          </a:p>
        </p:txBody>
      </p:sp>
    </p:spTree>
    <p:extLst>
      <p:ext uri="{BB962C8B-B14F-4D97-AF65-F5344CB8AC3E}">
        <p14:creationId xmlns:p14="http://schemas.microsoft.com/office/powerpoint/2010/main" val="252159915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54" b="1258"/>
          <a:stretch/>
        </p:blipFill>
        <p:spPr>
          <a:xfrm>
            <a:off x="2125132" y="1704938"/>
            <a:ext cx="4953007" cy="4528033"/>
          </a:xfrm>
          <a:prstGeom prst="round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classes of bNAbs target different sites on the Env protein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6228770" cy="365125"/>
          </a:xfrm>
        </p:spPr>
        <p:txBody>
          <a:bodyPr/>
          <a:lstStyle/>
          <a:p>
            <a:r>
              <a:rPr lang="en-US" dirty="0"/>
              <a:t>Haynes et al. </a:t>
            </a:r>
            <a:r>
              <a:rPr lang="en-US" i="1" dirty="0"/>
              <a:t>Nat Rev </a:t>
            </a:r>
            <a:r>
              <a:rPr lang="en-US" i="1" dirty="0" err="1"/>
              <a:t>Immunol</a:t>
            </a:r>
            <a:r>
              <a:rPr lang="en-US" i="1" dirty="0"/>
              <a:t> </a:t>
            </a:r>
            <a:r>
              <a:rPr lang="en-US" dirty="0"/>
              <a:t>2023 Mar;23(3):142-158</a:t>
            </a:r>
          </a:p>
        </p:txBody>
      </p:sp>
    </p:spTree>
    <p:extLst>
      <p:ext uri="{BB962C8B-B14F-4D97-AF65-F5344CB8AC3E}">
        <p14:creationId xmlns:p14="http://schemas.microsoft.com/office/powerpoint/2010/main" val="111324951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bNAbs can do </a:t>
            </a:r>
            <a:r>
              <a:rPr lang="en-US" i="1" dirty="0"/>
              <a:t>more</a:t>
            </a:r>
            <a:r>
              <a:rPr lang="en-US" dirty="0"/>
              <a:t> than neutralize virus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Antibodies can recognize Env on surface of infected cells as viruses replicate</a:t>
            </a:r>
          </a:p>
          <a:p>
            <a:r>
              <a:rPr lang="en-US" dirty="0"/>
              <a:t>bNAbs can then signal to innate and cellular immune system to kill those cells</a:t>
            </a:r>
          </a:p>
          <a:p>
            <a:r>
              <a:rPr lang="en-US" dirty="0"/>
              <a:t>Antibody-dependent cell killing is a way bNAbs can modify </a:t>
            </a:r>
            <a:r>
              <a:rPr lang="en-US" b="1" dirty="0"/>
              <a:t>host immunity</a:t>
            </a:r>
            <a:r>
              <a:rPr lang="en-US" dirty="0"/>
              <a:t> and </a:t>
            </a:r>
            <a:r>
              <a:rPr lang="en-US" b="1" dirty="0"/>
              <a:t>target HIV reservoirs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3" y="6356353"/>
            <a:ext cx="2665073" cy="365125"/>
          </a:xfrm>
        </p:spPr>
        <p:txBody>
          <a:bodyPr/>
          <a:lstStyle/>
          <a:p>
            <a:r>
              <a:rPr lang="en-US" dirty="0"/>
              <a:t>Rossignol et al. JID 2021:223</a:t>
            </a:r>
          </a:p>
        </p:txBody>
      </p:sp>
    </p:spTree>
    <p:extLst>
      <p:ext uri="{BB962C8B-B14F-4D97-AF65-F5344CB8AC3E}">
        <p14:creationId xmlns:p14="http://schemas.microsoft.com/office/powerpoint/2010/main" val="219180610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 about </a:t>
            </a:r>
            <a:r>
              <a:rPr lang="en-US" dirty="0" err="1"/>
              <a:t>bNAb</a:t>
            </a:r>
            <a:r>
              <a:rPr lang="en-US" dirty="0"/>
              <a:t> biology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200" dirty="0"/>
              <a:t>bNAbs can inhibit HIV replication, modulate immunity, and target the HIV reservoir – </a:t>
            </a:r>
            <a:r>
              <a:rPr lang="en-US" sz="2200" b="1" dirty="0"/>
              <a:t>act as immunotherapy</a:t>
            </a:r>
          </a:p>
          <a:p>
            <a:r>
              <a:rPr lang="en-US" sz="2200" dirty="0"/>
              <a:t>bNAbs were isolated from generous PWH who participated in research – </a:t>
            </a:r>
            <a:r>
              <a:rPr lang="en-US" sz="2200" b="1" dirty="0"/>
              <a:t>derived from nature! </a:t>
            </a:r>
          </a:p>
          <a:p>
            <a:r>
              <a:rPr lang="en-US" sz="2200" dirty="0"/>
              <a:t>bNAbs and antiretroviral drugs do not work via the same mechanisms – </a:t>
            </a:r>
            <a:r>
              <a:rPr lang="en-US" sz="2200" b="1" dirty="0"/>
              <a:t>no overlapping resistance with ART</a:t>
            </a:r>
          </a:p>
          <a:p>
            <a:r>
              <a:rPr lang="en-US" sz="2200" dirty="0"/>
              <a:t>bNAbs do not target human proteins and have a very </a:t>
            </a:r>
            <a:r>
              <a:rPr lang="en-US" sz="2200" b="1" dirty="0"/>
              <a:t>benign safety profile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0568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 dirty="0"/>
              <a:t>Early efforts to use antibodies for treatment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200" dirty="0"/>
              <a:t>1985-1995: infusions of pooled plasma from donors with HIV were explored as a treatment for HIV</a:t>
            </a:r>
          </a:p>
          <a:p>
            <a:r>
              <a:rPr lang="en-US" sz="2200" dirty="0"/>
              <a:t>Three randomized, placebo-controlled trials</a:t>
            </a:r>
          </a:p>
          <a:p>
            <a:pPr lvl="2"/>
            <a:r>
              <a:rPr lang="en-US" sz="2200" dirty="0"/>
              <a:t>No statistically significant decrease in mortality</a:t>
            </a:r>
          </a:p>
          <a:p>
            <a:pPr lvl="2"/>
            <a:r>
              <a:rPr lang="en-US" sz="2200" dirty="0"/>
              <a:t>Trend towards longer survival and reduced OI’s</a:t>
            </a:r>
          </a:p>
          <a:p>
            <a:pPr lvl="2"/>
            <a:r>
              <a:rPr lang="en-US" sz="2200" dirty="0"/>
              <a:t>Evidence of transient drops in plasma HIV RNA</a:t>
            </a:r>
          </a:p>
          <a:p>
            <a:r>
              <a:rPr lang="en-US" sz="2200" dirty="0"/>
              <a:t>Important early data that infusion of HIV-specific antibodies might lead to clinical benefits</a:t>
            </a: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4A573-10B9-5F4D-B3C1-5422969D3E00}"/>
              </a:ext>
            </a:extLst>
          </p:cNvPr>
          <p:cNvSpPr txBox="1"/>
          <p:nvPr/>
        </p:nvSpPr>
        <p:spPr>
          <a:xfrm>
            <a:off x="370840" y="5911035"/>
            <a:ext cx="6366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Jackson Lancet 1988: 647; Jacobson JID 1993: 298; Levy Blood 1994: 2130;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Vittecoq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JID 1992: 364;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Vittecoq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PNAS 1995: 1195;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Karpas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PNAS 1990: 7613;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Morand-Joubert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Vox Sang 1997: 149</a:t>
            </a:r>
          </a:p>
        </p:txBody>
      </p:sp>
    </p:spTree>
    <p:extLst>
      <p:ext uri="{BB962C8B-B14F-4D97-AF65-F5344CB8AC3E}">
        <p14:creationId xmlns:p14="http://schemas.microsoft.com/office/powerpoint/2010/main" val="38132518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 dirty="0"/>
              <a:t>First generation of ‘broadly’ neutralizing Abs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200" dirty="0"/>
              <a:t>1995-2014: first monoclonal Abs were tested in humans</a:t>
            </a:r>
          </a:p>
          <a:p>
            <a:r>
              <a:rPr lang="en-US" sz="2200" dirty="0"/>
              <a:t>Trials focused on three monoclonal antibodies (2G12, 2F5, and 4E10)</a:t>
            </a:r>
          </a:p>
          <a:p>
            <a:r>
              <a:rPr lang="en-US" sz="2200" b="1" dirty="0"/>
              <a:t>Safe and well-tolerated </a:t>
            </a:r>
            <a:r>
              <a:rPr lang="en-US" sz="2200" dirty="0"/>
              <a:t>in PWH on ART</a:t>
            </a:r>
          </a:p>
          <a:p>
            <a:r>
              <a:rPr lang="en-US" sz="2200" dirty="0" err="1"/>
              <a:t>mAb</a:t>
            </a:r>
            <a:r>
              <a:rPr lang="en-US" sz="2200" dirty="0"/>
              <a:t> combination therapy did not prevent viral rebound following treatment interruption</a:t>
            </a:r>
          </a:p>
          <a:p>
            <a:r>
              <a:rPr lang="en-US" sz="2200" b="1" dirty="0"/>
              <a:t>Viral escape mutations developed in nearly everyone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DD827-AD57-EF4D-978D-B16AEBF44351}"/>
              </a:ext>
            </a:extLst>
          </p:cNvPr>
          <p:cNvSpPr txBox="1"/>
          <p:nvPr/>
        </p:nvSpPr>
        <p:spPr>
          <a:xfrm>
            <a:off x="467594" y="5888223"/>
            <a:ext cx="6153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Armbruster JAC 2004: 915;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Stiegler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AIDS 2002: 2019;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Trkola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Nat Med 2005: 615;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Joos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AAC 2006: 1773; Morris;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PLoS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ONE 2014: e116153;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Gunthard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JID 1994: 1384;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Mehandru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JVI 2007: 11016</a:t>
            </a:r>
          </a:p>
        </p:txBody>
      </p:sp>
    </p:spTree>
    <p:extLst>
      <p:ext uri="{BB962C8B-B14F-4D97-AF65-F5344CB8AC3E}">
        <p14:creationId xmlns:p14="http://schemas.microsoft.com/office/powerpoint/2010/main" val="91303264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Biggest weakness of bNAbs for treatment….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LOW BARRIER TO RESISTANCE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18615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 dirty="0"/>
              <a:t>Discovery of broader and more potent bNAbs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200" dirty="0"/>
              <a:t>Last 10 years: explosion in the # of bNAbs discovered</a:t>
            </a:r>
          </a:p>
          <a:p>
            <a:pPr lvl="2"/>
            <a:r>
              <a:rPr lang="en-US" sz="2200" dirty="0"/>
              <a:t>Advances in high throughput single-cell B cell amplification</a:t>
            </a:r>
          </a:p>
          <a:p>
            <a:pPr lvl="2"/>
            <a:r>
              <a:rPr lang="en-US" sz="2200" dirty="0"/>
              <a:t>New soluble trimeric </a:t>
            </a:r>
            <a:r>
              <a:rPr lang="en-US" sz="2200" dirty="0" err="1"/>
              <a:t>Envs</a:t>
            </a:r>
            <a:r>
              <a:rPr lang="en-US" sz="2200" dirty="0"/>
              <a:t> to select bNAbs</a:t>
            </a:r>
          </a:p>
          <a:p>
            <a:r>
              <a:rPr lang="en-US" sz="2200" dirty="0"/>
              <a:t>At least 7 different classes of bNAbs are in clinical development</a:t>
            </a:r>
          </a:p>
          <a:p>
            <a:r>
              <a:rPr lang="en-US" sz="2200" dirty="0"/>
              <a:t>New bNAbs are also being engineered to be more potent and have a longer half-life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40C11-9F84-1C47-8321-78F854229E45}"/>
              </a:ext>
            </a:extLst>
          </p:cNvPr>
          <p:cNvSpPr txBox="1"/>
          <p:nvPr/>
        </p:nvSpPr>
        <p:spPr>
          <a:xfrm>
            <a:off x="166139" y="6136050"/>
            <a:ext cx="6492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Caskey et al. Nature Med 2019: 457; Stephenson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Barouch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Current HIV/AIDS Rep 2016: 31 </a:t>
            </a:r>
          </a:p>
        </p:txBody>
      </p:sp>
    </p:spTree>
    <p:extLst>
      <p:ext uri="{BB962C8B-B14F-4D97-AF65-F5344CB8AC3E}">
        <p14:creationId xmlns:p14="http://schemas.microsoft.com/office/powerpoint/2010/main" val="119445474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advanced bNAbs in clinical development target two key regions of HIV Env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3" y="6356353"/>
            <a:ext cx="3581073" cy="365125"/>
          </a:xfrm>
        </p:spPr>
        <p:txBody>
          <a:bodyPr/>
          <a:lstStyle/>
          <a:p>
            <a:r>
              <a:rPr lang="da-DK" dirty="0"/>
              <a:t>Adapted from Caskey et al. Nature Med 2019: 457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95966" y="2111001"/>
            <a:ext cx="6126616" cy="3816977"/>
            <a:chOff x="1267366" y="1908825"/>
            <a:chExt cx="6126616" cy="381697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E7E3047-3E7F-544A-9011-260DEEA8BB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67366" y="1908825"/>
              <a:ext cx="6126616" cy="3816977"/>
              <a:chOff x="4820055" y="1271928"/>
              <a:chExt cx="3957737" cy="246573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BB80D3C-5468-124A-96C7-0167127C1C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0679" t="27037" r="51593" b="56055"/>
              <a:stretch/>
            </p:blipFill>
            <p:spPr>
              <a:xfrm>
                <a:off x="4820055" y="1271928"/>
                <a:ext cx="3957737" cy="235801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87CAA0-A274-3047-9789-B4993A13FC6A}"/>
                  </a:ext>
                </a:extLst>
              </p:cNvPr>
              <p:cNvSpPr txBox="1"/>
              <p:nvPr/>
            </p:nvSpPr>
            <p:spPr>
              <a:xfrm>
                <a:off x="6081341" y="3522216"/>
                <a:ext cx="1321199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400" b="1" dirty="0"/>
                  <a:t>Virion</a:t>
                </a:r>
              </a:p>
            </p:txBody>
          </p:sp>
        </p:grpSp>
        <p:sp>
          <p:nvSpPr>
            <p:cNvPr id="9" name="Rectangle 3"/>
            <p:cNvSpPr/>
            <p:nvPr/>
          </p:nvSpPr>
          <p:spPr>
            <a:xfrm>
              <a:off x="1873448" y="3140222"/>
              <a:ext cx="2175218" cy="907366"/>
            </a:xfrm>
            <a:custGeom>
              <a:avLst/>
              <a:gdLst>
                <a:gd name="connsiteX0" fmla="*/ 0 w 2187527"/>
                <a:gd name="connsiteY0" fmla="*/ 0 h 907366"/>
                <a:gd name="connsiteX1" fmla="*/ 2187527 w 2187527"/>
                <a:gd name="connsiteY1" fmla="*/ 0 h 907366"/>
                <a:gd name="connsiteX2" fmla="*/ 2187527 w 2187527"/>
                <a:gd name="connsiteY2" fmla="*/ 907366 h 907366"/>
                <a:gd name="connsiteX3" fmla="*/ 0 w 2187527"/>
                <a:gd name="connsiteY3" fmla="*/ 907366 h 907366"/>
                <a:gd name="connsiteX4" fmla="*/ 0 w 2187527"/>
                <a:gd name="connsiteY4" fmla="*/ 0 h 907366"/>
                <a:gd name="connsiteX0" fmla="*/ 0 w 2187527"/>
                <a:gd name="connsiteY0" fmla="*/ 0 h 907366"/>
                <a:gd name="connsiteX1" fmla="*/ 2111327 w 2187527"/>
                <a:gd name="connsiteY1" fmla="*/ 95250 h 907366"/>
                <a:gd name="connsiteX2" fmla="*/ 2187527 w 2187527"/>
                <a:gd name="connsiteY2" fmla="*/ 907366 h 907366"/>
                <a:gd name="connsiteX3" fmla="*/ 0 w 2187527"/>
                <a:gd name="connsiteY3" fmla="*/ 907366 h 907366"/>
                <a:gd name="connsiteX4" fmla="*/ 0 w 2187527"/>
                <a:gd name="connsiteY4" fmla="*/ 0 h 907366"/>
                <a:gd name="connsiteX0" fmla="*/ 0 w 2120852"/>
                <a:gd name="connsiteY0" fmla="*/ 0 h 907366"/>
                <a:gd name="connsiteX1" fmla="*/ 2111327 w 2120852"/>
                <a:gd name="connsiteY1" fmla="*/ 95250 h 907366"/>
                <a:gd name="connsiteX2" fmla="*/ 2120852 w 2120852"/>
                <a:gd name="connsiteY2" fmla="*/ 831166 h 907366"/>
                <a:gd name="connsiteX3" fmla="*/ 0 w 2120852"/>
                <a:gd name="connsiteY3" fmla="*/ 907366 h 907366"/>
                <a:gd name="connsiteX4" fmla="*/ 0 w 2120852"/>
                <a:gd name="connsiteY4" fmla="*/ 0 h 907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0852" h="907366">
                  <a:moveTo>
                    <a:pt x="0" y="0"/>
                  </a:moveTo>
                  <a:lnTo>
                    <a:pt x="2111327" y="95250"/>
                  </a:lnTo>
                  <a:lnTo>
                    <a:pt x="2120852" y="831166"/>
                  </a:lnTo>
                  <a:lnTo>
                    <a:pt x="0" y="90736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rgbClr val="F47E3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3"/>
            <p:cNvSpPr/>
            <p:nvPr/>
          </p:nvSpPr>
          <p:spPr>
            <a:xfrm>
              <a:off x="4157133" y="2651081"/>
              <a:ext cx="1789260" cy="989585"/>
            </a:xfrm>
            <a:custGeom>
              <a:avLst/>
              <a:gdLst>
                <a:gd name="connsiteX0" fmla="*/ 0 w 1857375"/>
                <a:gd name="connsiteY0" fmla="*/ 0 h 999978"/>
                <a:gd name="connsiteX1" fmla="*/ 1857375 w 1857375"/>
                <a:gd name="connsiteY1" fmla="*/ 0 h 999978"/>
                <a:gd name="connsiteX2" fmla="*/ 1857375 w 1857375"/>
                <a:gd name="connsiteY2" fmla="*/ 999978 h 999978"/>
                <a:gd name="connsiteX3" fmla="*/ 0 w 1857375"/>
                <a:gd name="connsiteY3" fmla="*/ 999978 h 999978"/>
                <a:gd name="connsiteX4" fmla="*/ 0 w 1857375"/>
                <a:gd name="connsiteY4" fmla="*/ 0 h 999978"/>
                <a:gd name="connsiteX0" fmla="*/ 76200 w 1857375"/>
                <a:gd name="connsiteY0" fmla="*/ 161925 h 999978"/>
                <a:gd name="connsiteX1" fmla="*/ 1857375 w 1857375"/>
                <a:gd name="connsiteY1" fmla="*/ 0 h 999978"/>
                <a:gd name="connsiteX2" fmla="*/ 1857375 w 1857375"/>
                <a:gd name="connsiteY2" fmla="*/ 999978 h 999978"/>
                <a:gd name="connsiteX3" fmla="*/ 0 w 1857375"/>
                <a:gd name="connsiteY3" fmla="*/ 999978 h 999978"/>
                <a:gd name="connsiteX4" fmla="*/ 76200 w 1857375"/>
                <a:gd name="connsiteY4" fmla="*/ 161925 h 99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75" h="999978">
                  <a:moveTo>
                    <a:pt x="76200" y="161925"/>
                  </a:moveTo>
                  <a:lnTo>
                    <a:pt x="1857375" y="0"/>
                  </a:lnTo>
                  <a:lnTo>
                    <a:pt x="1857375" y="999978"/>
                  </a:lnTo>
                  <a:lnTo>
                    <a:pt x="0" y="999978"/>
                  </a:lnTo>
                  <a:lnTo>
                    <a:pt x="76200" y="161925"/>
                  </a:lnTo>
                  <a:close/>
                </a:path>
              </a:pathLst>
            </a:custGeom>
            <a:noFill/>
            <a:ln>
              <a:solidFill>
                <a:srgbClr val="43B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194154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250"/>
            <a:ext cx="9144000" cy="51435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2280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228079"/>
              <a:ext cx="11277600" cy="629920"/>
            </a:xfrm>
            <a:custGeom>
              <a:avLst/>
              <a:gdLst/>
              <a:ahLst/>
              <a:cxnLst/>
              <a:rect l="l" t="t" r="r" b="b"/>
              <a:pathLst>
                <a:path w="11277600" h="629920">
                  <a:moveTo>
                    <a:pt x="0" y="629917"/>
                  </a:moveTo>
                  <a:lnTo>
                    <a:pt x="11277600" y="629917"/>
                  </a:lnTo>
                  <a:lnTo>
                    <a:pt x="11277600" y="0"/>
                  </a:lnTo>
                  <a:lnTo>
                    <a:pt x="0" y="0"/>
                  </a:lnTo>
                  <a:lnTo>
                    <a:pt x="0" y="629917"/>
                  </a:lnTo>
                  <a:close/>
                </a:path>
              </a:pathLst>
            </a:custGeom>
            <a:solidFill>
              <a:srgbClr val="1C3768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" name="object 5"/>
            <p:cNvSpPr/>
            <p:nvPr/>
          </p:nvSpPr>
          <p:spPr>
            <a:xfrm>
              <a:off x="11277600" y="6228079"/>
              <a:ext cx="914400" cy="629920"/>
            </a:xfrm>
            <a:custGeom>
              <a:avLst/>
              <a:gdLst/>
              <a:ahLst/>
              <a:cxnLst/>
              <a:rect l="l" t="t" r="r" b="b"/>
              <a:pathLst>
                <a:path w="914400" h="629920">
                  <a:moveTo>
                    <a:pt x="914400" y="0"/>
                  </a:moveTo>
                  <a:lnTo>
                    <a:pt x="0" y="0"/>
                  </a:lnTo>
                  <a:lnTo>
                    <a:pt x="0" y="629917"/>
                  </a:lnTo>
                  <a:lnTo>
                    <a:pt x="914400" y="629917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D51F1A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68540" y="857250"/>
            <a:ext cx="1737359" cy="4953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51498" y="1416843"/>
            <a:ext cx="1438751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b="0" spc="-113" dirty="0"/>
              <a:t>Disclosures</a:t>
            </a:r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664130" y="1925431"/>
            <a:ext cx="488061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8125" indent="-229076">
              <a:spcBef>
                <a:spcPts val="75"/>
              </a:spcBef>
              <a:buClr>
                <a:srgbClr val="D51F1A"/>
              </a:buClr>
              <a:buFont typeface="Wingdings"/>
              <a:buChar char=""/>
              <a:tabLst>
                <a:tab pos="238125" algn="l"/>
                <a:tab pos="238601" algn="l"/>
              </a:tabLst>
            </a:pPr>
            <a:r>
              <a:rPr sz="1500" i="1" dirty="0">
                <a:solidFill>
                  <a:schemeClr val="bg1"/>
                </a:solidFill>
              </a:rPr>
              <a:t>Partial</a:t>
            </a:r>
            <a:r>
              <a:rPr sz="1500" i="1" spc="-41" dirty="0">
                <a:solidFill>
                  <a:schemeClr val="bg1"/>
                </a:solidFill>
              </a:rPr>
              <a:t> </a:t>
            </a:r>
            <a:r>
              <a:rPr sz="1500" i="1" dirty="0">
                <a:solidFill>
                  <a:schemeClr val="bg1"/>
                </a:solidFill>
              </a:rPr>
              <a:t>Salary</a:t>
            </a:r>
            <a:r>
              <a:rPr sz="1500" i="1" spc="-23" dirty="0">
                <a:solidFill>
                  <a:schemeClr val="bg1"/>
                </a:solidFill>
              </a:rPr>
              <a:t> </a:t>
            </a:r>
            <a:r>
              <a:rPr sz="1500" i="1" dirty="0">
                <a:solidFill>
                  <a:schemeClr val="bg1"/>
                </a:solidFill>
              </a:rPr>
              <a:t>support</a:t>
            </a:r>
            <a:r>
              <a:rPr sz="1500" i="1" spc="-53" dirty="0">
                <a:solidFill>
                  <a:schemeClr val="bg1"/>
                </a:solidFill>
              </a:rPr>
              <a:t> </a:t>
            </a:r>
            <a:r>
              <a:rPr sz="1500" i="1" dirty="0">
                <a:solidFill>
                  <a:schemeClr val="bg1"/>
                </a:solidFill>
              </a:rPr>
              <a:t>through</a:t>
            </a:r>
            <a:r>
              <a:rPr sz="1500" i="1" spc="-49" dirty="0">
                <a:solidFill>
                  <a:schemeClr val="bg1"/>
                </a:solidFill>
              </a:rPr>
              <a:t> </a:t>
            </a:r>
            <a:r>
              <a:rPr sz="1500" i="1" dirty="0">
                <a:solidFill>
                  <a:schemeClr val="bg1"/>
                </a:solidFill>
              </a:rPr>
              <a:t>the</a:t>
            </a:r>
            <a:r>
              <a:rPr sz="1500" i="1" spc="4" dirty="0">
                <a:solidFill>
                  <a:schemeClr val="bg1"/>
                </a:solidFill>
              </a:rPr>
              <a:t> </a:t>
            </a:r>
            <a:r>
              <a:rPr sz="1500" i="1" dirty="0">
                <a:solidFill>
                  <a:schemeClr val="bg1"/>
                </a:solidFill>
              </a:rPr>
              <a:t>NIH ANCHOR</a:t>
            </a:r>
            <a:r>
              <a:rPr sz="1500" i="1" spc="4" dirty="0">
                <a:solidFill>
                  <a:schemeClr val="bg1"/>
                </a:solidFill>
              </a:rPr>
              <a:t> </a:t>
            </a:r>
            <a:r>
              <a:rPr sz="1500" i="1" spc="-8" dirty="0">
                <a:solidFill>
                  <a:schemeClr val="bg1"/>
                </a:solidFill>
              </a:rPr>
              <a:t>grant.</a:t>
            </a:r>
            <a:endParaRPr sz="1500" dirty="0">
              <a:solidFill>
                <a:schemeClr val="bg1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4130" y="3008995"/>
            <a:ext cx="7600950" cy="1738650"/>
          </a:xfrm>
          <a:prstGeom prst="rect">
            <a:avLst/>
          </a:prstGeom>
        </p:spPr>
        <p:txBody>
          <a:bodyPr vert="horz" wrap="square" lIns="0" tIns="18574" rIns="0" bIns="0" rtlCol="0">
            <a:spAutoFit/>
          </a:bodyPr>
          <a:lstStyle/>
          <a:p>
            <a:pPr marL="238125" marR="3810" indent="-229076">
              <a:lnSpc>
                <a:spcPts val="1260"/>
              </a:lnSpc>
              <a:spcBef>
                <a:spcPts val="146"/>
              </a:spcBef>
              <a:buClr>
                <a:srgbClr val="D51F1A"/>
              </a:buClr>
              <a:buFont typeface="Wingdings"/>
              <a:buChar char=""/>
              <a:tabLst>
                <a:tab pos="238125" algn="l"/>
                <a:tab pos="238601" algn="l"/>
              </a:tabLst>
            </a:pPr>
            <a:r>
              <a:rPr sz="1088" i="1" dirty="0">
                <a:solidFill>
                  <a:schemeClr val="bg1"/>
                </a:solidFill>
              </a:rPr>
              <a:t>This</a:t>
            </a:r>
            <a:r>
              <a:rPr sz="1088" i="1" spc="-109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program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is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supported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by</a:t>
            </a:r>
            <a:r>
              <a:rPr sz="1088" i="1" spc="-38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the</a:t>
            </a:r>
            <a:r>
              <a:rPr sz="1088" i="1" spc="-38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Health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Resources</a:t>
            </a:r>
            <a:r>
              <a:rPr sz="1088" i="1" spc="-172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and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Services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19" dirty="0">
                <a:solidFill>
                  <a:schemeClr val="bg1"/>
                </a:solidFill>
              </a:rPr>
              <a:t>Administration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(HRSA)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of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the</a:t>
            </a:r>
            <a:r>
              <a:rPr sz="1088" i="1" spc="-38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U.S.</a:t>
            </a:r>
            <a:r>
              <a:rPr sz="1088" i="1" spc="-41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Department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of</a:t>
            </a:r>
            <a:r>
              <a:rPr sz="1088" i="1" spc="-38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Health and</a:t>
            </a:r>
            <a:r>
              <a:rPr sz="1088" i="1" spc="-53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Human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Services</a:t>
            </a:r>
            <a:r>
              <a:rPr sz="1088" i="1" spc="-113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(HHS)</a:t>
            </a:r>
            <a:r>
              <a:rPr sz="1088" i="1" spc="-116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under</a:t>
            </a:r>
            <a:r>
              <a:rPr sz="1088" i="1" spc="-113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grant</a:t>
            </a:r>
            <a:r>
              <a:rPr sz="1088" i="1" spc="-113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number</a:t>
            </a:r>
            <a:r>
              <a:rPr sz="1088" i="1" spc="-113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U1OHA30535</a:t>
            </a:r>
            <a:r>
              <a:rPr sz="1088" i="1" spc="-113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as</a:t>
            </a:r>
            <a:r>
              <a:rPr sz="1088" i="1" spc="-113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part</a:t>
            </a:r>
            <a:r>
              <a:rPr sz="1088" i="1" spc="-49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of</a:t>
            </a:r>
            <a:r>
              <a:rPr sz="1088" i="1" spc="-49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an</a:t>
            </a:r>
            <a:r>
              <a:rPr sz="1088" i="1" spc="-49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award</a:t>
            </a:r>
            <a:r>
              <a:rPr sz="1088" i="1" spc="-49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totaling</a:t>
            </a:r>
            <a:r>
              <a:rPr sz="1088" i="1" spc="-113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$4.2m.</a:t>
            </a:r>
            <a:r>
              <a:rPr sz="1088" i="1" spc="-113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The</a:t>
            </a:r>
            <a:r>
              <a:rPr sz="1088" i="1" spc="-113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contents</a:t>
            </a:r>
            <a:r>
              <a:rPr sz="1088" i="1" spc="-113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are</a:t>
            </a:r>
            <a:r>
              <a:rPr sz="1088" i="1" spc="-49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those</a:t>
            </a:r>
            <a:r>
              <a:rPr sz="1088" i="1" spc="-113" dirty="0">
                <a:solidFill>
                  <a:schemeClr val="bg1"/>
                </a:solidFill>
              </a:rPr>
              <a:t> </a:t>
            </a:r>
            <a:r>
              <a:rPr sz="1088" i="1" spc="-19" dirty="0">
                <a:solidFill>
                  <a:schemeClr val="bg1"/>
                </a:solidFill>
              </a:rPr>
              <a:t>of </a:t>
            </a:r>
            <a:r>
              <a:rPr sz="1088" i="1" spc="-8" dirty="0">
                <a:solidFill>
                  <a:schemeClr val="bg1"/>
                </a:solidFill>
              </a:rPr>
              <a:t>the</a:t>
            </a:r>
            <a:r>
              <a:rPr sz="1088" i="1" spc="-49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author(s)</a:t>
            </a:r>
            <a:r>
              <a:rPr sz="1088" i="1" spc="-113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and</a:t>
            </a:r>
            <a:r>
              <a:rPr sz="1088" i="1" spc="-109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do</a:t>
            </a:r>
            <a:r>
              <a:rPr sz="1088" i="1" spc="19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not</a:t>
            </a:r>
            <a:r>
              <a:rPr sz="1088" i="1" spc="-45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necessarily</a:t>
            </a:r>
            <a:r>
              <a:rPr sz="1088" i="1" spc="-116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represent</a:t>
            </a:r>
            <a:r>
              <a:rPr sz="1088" i="1" spc="-109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the</a:t>
            </a:r>
            <a:r>
              <a:rPr sz="1088" i="1" spc="-113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official</a:t>
            </a:r>
            <a:r>
              <a:rPr sz="1088" i="1" spc="-109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views</a:t>
            </a:r>
            <a:r>
              <a:rPr sz="1088" i="1" spc="-109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of,</a:t>
            </a:r>
            <a:r>
              <a:rPr sz="1088" i="1" spc="-116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nor</a:t>
            </a:r>
            <a:r>
              <a:rPr sz="1088" i="1" spc="-45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an</a:t>
            </a:r>
            <a:r>
              <a:rPr sz="1088" i="1" spc="-45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endorsement,</a:t>
            </a:r>
            <a:r>
              <a:rPr sz="1088" i="1" spc="-172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by</a:t>
            </a:r>
            <a:r>
              <a:rPr sz="1088" i="1" spc="-49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HRSA,</a:t>
            </a:r>
            <a:r>
              <a:rPr sz="1088" i="1" spc="-109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HHS,</a:t>
            </a:r>
            <a:r>
              <a:rPr sz="1088" i="1" spc="-45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or</a:t>
            </a:r>
            <a:r>
              <a:rPr sz="1088" i="1" spc="-45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the</a:t>
            </a:r>
            <a:r>
              <a:rPr sz="1088" i="1" spc="-45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U.S. </a:t>
            </a:r>
            <a:r>
              <a:rPr sz="1088" i="1" spc="-8" dirty="0">
                <a:solidFill>
                  <a:schemeClr val="bg1"/>
                </a:solidFill>
              </a:rPr>
              <a:t>Government.</a:t>
            </a:r>
            <a:r>
              <a:rPr sz="1088" i="1" spc="-86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For</a:t>
            </a:r>
            <a:r>
              <a:rPr sz="1088" i="1" spc="-83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more</a:t>
            </a:r>
            <a:r>
              <a:rPr sz="1088" i="1" spc="-83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information,</a:t>
            </a:r>
            <a:r>
              <a:rPr sz="1088" i="1" spc="-83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please</a:t>
            </a:r>
            <a:r>
              <a:rPr sz="1088" i="1" spc="-161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visit</a:t>
            </a:r>
            <a:r>
              <a:rPr sz="1088" i="1" spc="-158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HRSA.gov.</a:t>
            </a:r>
            <a:endParaRPr sz="1088" dirty="0">
              <a:solidFill>
                <a:schemeClr val="bg1"/>
              </a:solidFill>
            </a:endParaRPr>
          </a:p>
          <a:p>
            <a:pPr>
              <a:spcBef>
                <a:spcPts val="8"/>
              </a:spcBef>
              <a:buClr>
                <a:srgbClr val="D51F1A"/>
              </a:buClr>
              <a:buFont typeface="Wingdings"/>
              <a:buChar char=""/>
            </a:pPr>
            <a:endParaRPr sz="1538" dirty="0">
              <a:solidFill>
                <a:schemeClr val="bg1"/>
              </a:solidFill>
            </a:endParaRPr>
          </a:p>
          <a:p>
            <a:pPr marL="238125" marR="112871" indent="-229076">
              <a:lnSpc>
                <a:spcPct val="96600"/>
              </a:lnSpc>
              <a:spcBef>
                <a:spcPts val="4"/>
              </a:spcBef>
              <a:buClr>
                <a:srgbClr val="D51F1A"/>
              </a:buClr>
              <a:buFont typeface="Wingdings"/>
              <a:buChar char=""/>
              <a:tabLst>
                <a:tab pos="238125" algn="l"/>
                <a:tab pos="238601" algn="l"/>
              </a:tabLst>
            </a:pPr>
            <a:r>
              <a:rPr sz="1088" i="1" dirty="0">
                <a:solidFill>
                  <a:schemeClr val="bg1"/>
                </a:solidFill>
              </a:rPr>
              <a:t>“Funding</a:t>
            </a:r>
            <a:r>
              <a:rPr sz="1088" i="1" spc="-86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for</a:t>
            </a:r>
            <a:r>
              <a:rPr sz="1088" i="1" spc="-86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this</a:t>
            </a:r>
            <a:r>
              <a:rPr sz="1088" i="1" spc="-86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presentation</a:t>
            </a:r>
            <a:r>
              <a:rPr sz="1088" i="1" spc="-90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was</a:t>
            </a:r>
            <a:r>
              <a:rPr sz="1088" i="1" spc="-86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made</a:t>
            </a:r>
            <a:r>
              <a:rPr sz="1088" i="1" spc="-83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possible</a:t>
            </a:r>
            <a:r>
              <a:rPr sz="1088" i="1" spc="-83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by</a:t>
            </a:r>
            <a:r>
              <a:rPr sz="1088" i="1" spc="-90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cooperative</a:t>
            </a:r>
            <a:r>
              <a:rPr sz="1088" i="1" spc="-158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agreement</a:t>
            </a:r>
            <a:r>
              <a:rPr sz="1088" i="1" spc="-188" dirty="0">
                <a:solidFill>
                  <a:schemeClr val="bg1"/>
                </a:solidFill>
              </a:rPr>
              <a:t> </a:t>
            </a:r>
            <a:r>
              <a:rPr sz="1088" i="1" spc="-19" dirty="0">
                <a:solidFill>
                  <a:schemeClr val="bg1"/>
                </a:solidFill>
              </a:rPr>
              <a:t>U1OHA30535</a:t>
            </a:r>
            <a:r>
              <a:rPr sz="1088" i="1" spc="-83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from</a:t>
            </a:r>
            <a:r>
              <a:rPr sz="1088" i="1" spc="-90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the</a:t>
            </a:r>
            <a:r>
              <a:rPr sz="1088" i="1" spc="-15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Health</a:t>
            </a:r>
            <a:r>
              <a:rPr sz="1088" i="1" spc="-86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Resources</a:t>
            </a:r>
            <a:r>
              <a:rPr sz="1088" i="1" spc="-161" dirty="0">
                <a:solidFill>
                  <a:schemeClr val="bg1"/>
                </a:solidFill>
              </a:rPr>
              <a:t> </a:t>
            </a:r>
            <a:r>
              <a:rPr sz="1088" i="1" spc="-19" dirty="0">
                <a:solidFill>
                  <a:schemeClr val="bg1"/>
                </a:solidFill>
              </a:rPr>
              <a:t>and </a:t>
            </a:r>
            <a:r>
              <a:rPr sz="1088" i="1" dirty="0">
                <a:solidFill>
                  <a:schemeClr val="bg1"/>
                </a:solidFill>
              </a:rPr>
              <a:t>Services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19" dirty="0">
                <a:solidFill>
                  <a:schemeClr val="bg1"/>
                </a:solidFill>
              </a:rPr>
              <a:t>Administration</a:t>
            </a:r>
            <a:r>
              <a:rPr sz="1088" i="1" spc="-98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HIV/AIDS</a:t>
            </a:r>
            <a:r>
              <a:rPr sz="1088" i="1" spc="-101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Bureau.</a:t>
            </a:r>
            <a:r>
              <a:rPr sz="1088" i="1" spc="-101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The</a:t>
            </a:r>
            <a:r>
              <a:rPr sz="1088" i="1" spc="-101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views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expressed</a:t>
            </a:r>
            <a:r>
              <a:rPr sz="1088" i="1" spc="-169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do</a:t>
            </a:r>
            <a:r>
              <a:rPr sz="1088" i="1" spc="-98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not</a:t>
            </a:r>
            <a:r>
              <a:rPr sz="1088" i="1" spc="-34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necessarily</a:t>
            </a:r>
            <a:r>
              <a:rPr sz="1088" i="1" spc="-101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reflect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the</a:t>
            </a:r>
            <a:r>
              <a:rPr sz="1088" i="1" spc="-98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official</a:t>
            </a:r>
            <a:r>
              <a:rPr sz="1088" i="1" spc="-101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policies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of</a:t>
            </a:r>
            <a:r>
              <a:rPr sz="1088" i="1" spc="-101" dirty="0">
                <a:solidFill>
                  <a:schemeClr val="bg1"/>
                </a:solidFill>
              </a:rPr>
              <a:t> </a:t>
            </a:r>
            <a:r>
              <a:rPr sz="1088" i="1" spc="-19" dirty="0">
                <a:solidFill>
                  <a:schemeClr val="bg1"/>
                </a:solidFill>
              </a:rPr>
              <a:t>the </a:t>
            </a:r>
            <a:r>
              <a:rPr sz="1088" i="1" spc="-8" dirty="0">
                <a:solidFill>
                  <a:schemeClr val="bg1"/>
                </a:solidFill>
              </a:rPr>
              <a:t>Department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of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Health</a:t>
            </a:r>
            <a:r>
              <a:rPr sz="1088" i="1" spc="-101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and</a:t>
            </a:r>
            <a:r>
              <a:rPr sz="1088" i="1" spc="-38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Human</a:t>
            </a:r>
            <a:r>
              <a:rPr sz="1088" i="1" spc="-98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Services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nor</a:t>
            </a:r>
            <a:r>
              <a:rPr sz="1088" i="1" spc="-101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does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mention</a:t>
            </a:r>
            <a:r>
              <a:rPr sz="1088" i="1" spc="-101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of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trade</a:t>
            </a:r>
            <a:r>
              <a:rPr sz="1088" i="1" spc="-34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names,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commercial</a:t>
            </a:r>
            <a:r>
              <a:rPr sz="1088" i="1" spc="-101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practices,</a:t>
            </a:r>
            <a:r>
              <a:rPr sz="1088" i="1" spc="-109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or</a:t>
            </a:r>
            <a:r>
              <a:rPr sz="1088" i="1" spc="-105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organizations</a:t>
            </a:r>
            <a:r>
              <a:rPr sz="1088" i="1" spc="-101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imply </a:t>
            </a:r>
            <a:r>
              <a:rPr sz="1088" i="1" spc="-15" dirty="0">
                <a:solidFill>
                  <a:schemeClr val="bg1"/>
                </a:solidFill>
              </a:rPr>
              <a:t>endorsement</a:t>
            </a:r>
            <a:r>
              <a:rPr sz="1088" i="1" spc="-98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by</a:t>
            </a:r>
            <a:r>
              <a:rPr sz="1088" i="1" spc="-98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the</a:t>
            </a:r>
            <a:r>
              <a:rPr sz="1088" i="1" spc="-30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U.S.</a:t>
            </a:r>
            <a:r>
              <a:rPr sz="1088" i="1" spc="-26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Government.</a:t>
            </a:r>
            <a:r>
              <a:rPr sz="1088" i="1" spc="-98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Any</a:t>
            </a:r>
            <a:r>
              <a:rPr sz="1088" i="1" spc="-98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trade/brand</a:t>
            </a:r>
            <a:r>
              <a:rPr sz="1088" i="1" spc="-94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names</a:t>
            </a:r>
            <a:r>
              <a:rPr sz="1088" i="1" spc="-98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for</a:t>
            </a:r>
            <a:r>
              <a:rPr sz="1088" i="1" spc="-98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products</a:t>
            </a:r>
            <a:r>
              <a:rPr sz="1088" i="1" spc="-101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mentioned</a:t>
            </a:r>
            <a:r>
              <a:rPr sz="1088" i="1" spc="-98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during</a:t>
            </a:r>
            <a:r>
              <a:rPr sz="1088" i="1" spc="-169" dirty="0">
                <a:solidFill>
                  <a:schemeClr val="bg1"/>
                </a:solidFill>
              </a:rPr>
              <a:t> </a:t>
            </a:r>
            <a:r>
              <a:rPr sz="1088" i="1" dirty="0">
                <a:solidFill>
                  <a:schemeClr val="bg1"/>
                </a:solidFill>
              </a:rPr>
              <a:t>this</a:t>
            </a:r>
            <a:r>
              <a:rPr sz="1088" i="1" spc="-98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presentation</a:t>
            </a:r>
            <a:r>
              <a:rPr sz="1088" i="1" spc="-169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are</a:t>
            </a:r>
            <a:r>
              <a:rPr sz="1088" i="1" spc="-98" dirty="0">
                <a:solidFill>
                  <a:schemeClr val="bg1"/>
                </a:solidFill>
              </a:rPr>
              <a:t> </a:t>
            </a:r>
            <a:r>
              <a:rPr sz="1088" i="1" spc="-19" dirty="0">
                <a:solidFill>
                  <a:schemeClr val="bg1"/>
                </a:solidFill>
              </a:rPr>
              <a:t>for</a:t>
            </a:r>
            <a:endParaRPr sz="1088" dirty="0">
              <a:solidFill>
                <a:schemeClr val="bg1"/>
              </a:solidFill>
            </a:endParaRPr>
          </a:p>
          <a:p>
            <a:pPr marL="238125">
              <a:lnSpc>
                <a:spcPts val="1264"/>
              </a:lnSpc>
            </a:pPr>
            <a:r>
              <a:rPr sz="1088" i="1" dirty="0">
                <a:solidFill>
                  <a:schemeClr val="bg1"/>
                </a:solidFill>
              </a:rPr>
              <a:t>training</a:t>
            </a:r>
            <a:r>
              <a:rPr sz="1088" i="1" spc="-83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and</a:t>
            </a:r>
            <a:r>
              <a:rPr sz="1088" i="1" spc="-79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identification</a:t>
            </a:r>
            <a:r>
              <a:rPr sz="1088" i="1" spc="-79" dirty="0">
                <a:solidFill>
                  <a:schemeClr val="bg1"/>
                </a:solidFill>
              </a:rPr>
              <a:t> </a:t>
            </a:r>
            <a:r>
              <a:rPr sz="1088" i="1" spc="-15" dirty="0">
                <a:solidFill>
                  <a:schemeClr val="bg1"/>
                </a:solidFill>
              </a:rPr>
              <a:t>purposes</a:t>
            </a:r>
            <a:r>
              <a:rPr sz="1088" i="1" spc="-79" dirty="0">
                <a:solidFill>
                  <a:schemeClr val="bg1"/>
                </a:solidFill>
              </a:rPr>
              <a:t> </a:t>
            </a:r>
            <a:r>
              <a:rPr sz="1088" i="1" spc="-8" dirty="0">
                <a:solidFill>
                  <a:schemeClr val="bg1"/>
                </a:solidFill>
              </a:rPr>
              <a:t>only.”</a:t>
            </a:r>
            <a:endParaRPr sz="1088" dirty="0">
              <a:solidFill>
                <a:schemeClr val="bg1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25161" y="5621417"/>
            <a:ext cx="55292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15265" algn="l"/>
                <a:tab pos="466725" algn="l"/>
              </a:tabLst>
            </a:pPr>
            <a:r>
              <a:rPr sz="1800" spc="-38" dirty="0">
                <a:solidFill>
                  <a:srgbClr val="FFFFFF"/>
                </a:solidFill>
              </a:rPr>
              <a:t>(</a:t>
            </a:r>
            <a:r>
              <a:rPr sz="1800" dirty="0">
                <a:solidFill>
                  <a:srgbClr val="FFFFFF"/>
                </a:solidFill>
              </a:rPr>
              <a:t>	</a:t>
            </a:r>
            <a:r>
              <a:rPr sz="1800" spc="-38" dirty="0">
                <a:solidFill>
                  <a:srgbClr val="FFFFFF"/>
                </a:solidFill>
              </a:rPr>
              <a:t>2</a:t>
            </a:r>
            <a:r>
              <a:rPr sz="1800" dirty="0">
                <a:solidFill>
                  <a:srgbClr val="FFFFFF"/>
                </a:solidFill>
              </a:rPr>
              <a:t>	</a:t>
            </a:r>
            <a:r>
              <a:rPr sz="1800" spc="-38" dirty="0">
                <a:solidFill>
                  <a:srgbClr val="FFFFFF"/>
                </a:solidFill>
              </a:rPr>
              <a:t>)</a:t>
            </a:r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VRC01 for treatment of HIV-1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2580406" cy="365125"/>
          </a:xfrm>
        </p:spPr>
        <p:txBody>
          <a:bodyPr/>
          <a:lstStyle/>
          <a:p>
            <a:r>
              <a:rPr lang="en-US" dirty="0"/>
              <a:t>Bar et al. NEJM 2016; 375:2037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072548"/>
            <a:ext cx="7628467" cy="344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6540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Antiviral activity of PGT121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4307606" cy="365125"/>
          </a:xfrm>
        </p:spPr>
        <p:txBody>
          <a:bodyPr/>
          <a:lstStyle/>
          <a:p>
            <a:r>
              <a:rPr lang="da-DK" dirty="0"/>
              <a:t>Stephenson &amp; Julg et al. Nature Medicine 2021; doi 10.1038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C60C66-53A8-DF48-B447-B6BDFC758D1B}"/>
              </a:ext>
            </a:extLst>
          </p:cNvPr>
          <p:cNvGrpSpPr/>
          <p:nvPr/>
        </p:nvGrpSpPr>
        <p:grpSpPr>
          <a:xfrm>
            <a:off x="467594" y="2298369"/>
            <a:ext cx="8105025" cy="3067269"/>
            <a:chOff x="817991" y="1047750"/>
            <a:chExt cx="8105025" cy="306726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991" y="1047750"/>
              <a:ext cx="8105025" cy="306726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3FFEDF-55B7-0344-9E49-19B1A9F4101A}"/>
                </a:ext>
              </a:extLst>
            </p:cNvPr>
            <p:cNvSpPr/>
            <p:nvPr/>
          </p:nvSpPr>
          <p:spPr>
            <a:xfrm>
              <a:off x="914400" y="1177636"/>
              <a:ext cx="346364" cy="332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161878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Antiviral Activity of PGT121 at Very Low Concentrations in People Living with HIV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3" y="6356353"/>
            <a:ext cx="4925673" cy="365125"/>
          </a:xfrm>
        </p:spPr>
        <p:txBody>
          <a:bodyPr/>
          <a:lstStyle/>
          <a:p>
            <a:r>
              <a:rPr lang="da-DK" dirty="0"/>
              <a:t>Stephenson &amp; Julg et al. Nature Medicine 2021; doi 10.1038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90" y="2794074"/>
            <a:ext cx="7794700" cy="22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3776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Combination of 3BNC117 and 10-1074 provide sustained </a:t>
            </a:r>
            <a:r>
              <a:rPr lang="en-US" dirty="0" err="1"/>
              <a:t>virological</a:t>
            </a:r>
            <a:r>
              <a:rPr lang="en-US" dirty="0"/>
              <a:t> suppression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7594" y="2283619"/>
            <a:ext cx="7886372" cy="2986087"/>
          </a:xfrm>
        </p:spPr>
        <p:txBody>
          <a:bodyPr/>
          <a:lstStyle/>
          <a:p>
            <a:r>
              <a:rPr lang="en-US" sz="2200" dirty="0"/>
              <a:t>Up to 8 infusions were administered over 24 weeks</a:t>
            </a:r>
          </a:p>
          <a:p>
            <a:r>
              <a:rPr lang="en-US" sz="2200" dirty="0"/>
              <a:t>Q4 week dosing</a:t>
            </a:r>
          </a:p>
          <a:p>
            <a:r>
              <a:rPr lang="en-US" sz="2200" dirty="0"/>
              <a:t>Compared to placebo, maintained complete suppression up to 43 weeks after ATI, for those with sensitive viruses</a:t>
            </a:r>
          </a:p>
          <a:p>
            <a:r>
              <a:rPr lang="en-US" sz="2200" dirty="0"/>
              <a:t>Also suppressed virus in treatment naïve people if they had sensitive virus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err="1"/>
              <a:t>Sneller</a:t>
            </a:r>
            <a:r>
              <a:rPr lang="en-US" dirty="0"/>
              <a:t> Nature 606, 2022</a:t>
            </a:r>
          </a:p>
        </p:txBody>
      </p:sp>
    </p:spTree>
    <p:extLst>
      <p:ext uri="{BB962C8B-B14F-4D97-AF65-F5344CB8AC3E}">
        <p14:creationId xmlns:p14="http://schemas.microsoft.com/office/powerpoint/2010/main" val="292227167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83"/>
          <a:stretch/>
        </p:blipFill>
        <p:spPr>
          <a:xfrm>
            <a:off x="2080544" y="3369734"/>
            <a:ext cx="4525006" cy="2800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14" y="1213525"/>
            <a:ext cx="7592485" cy="1543265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2057936" cy="365125"/>
          </a:xfrm>
        </p:spPr>
        <p:txBody>
          <a:bodyPr/>
          <a:lstStyle/>
          <a:p>
            <a:r>
              <a:rPr lang="en-US" dirty="0" err="1"/>
              <a:t>Sneller</a:t>
            </a:r>
            <a:r>
              <a:rPr lang="en-US" dirty="0"/>
              <a:t> Nature 606, 2022</a:t>
            </a:r>
          </a:p>
        </p:txBody>
      </p:sp>
    </p:spTree>
    <p:extLst>
      <p:ext uri="{BB962C8B-B14F-4D97-AF65-F5344CB8AC3E}">
        <p14:creationId xmlns:p14="http://schemas.microsoft.com/office/powerpoint/2010/main" val="187167397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Prolonged viral suppression with anti-HIV-1 antibody therapy (3BNC117 and 10-1074)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7594" y="2193069"/>
            <a:ext cx="7886372" cy="2986087"/>
          </a:xfrm>
        </p:spPr>
        <p:txBody>
          <a:bodyPr/>
          <a:lstStyle/>
          <a:p>
            <a:r>
              <a:rPr lang="en-US" sz="2200" dirty="0"/>
              <a:t>PWLH received seven doses of </a:t>
            </a:r>
            <a:r>
              <a:rPr lang="en-US" sz="2200" dirty="0" err="1"/>
              <a:t>bNAb</a:t>
            </a:r>
            <a:r>
              <a:rPr lang="en-US" sz="2200" dirty="0"/>
              <a:t> combination over 20 weeks in the presence or absence of ART </a:t>
            </a:r>
          </a:p>
          <a:p>
            <a:r>
              <a:rPr lang="en-US" sz="2200" dirty="0"/>
              <a:t>76% (13 out of 17) of the volunteers maintained </a:t>
            </a:r>
            <a:r>
              <a:rPr lang="en-US" sz="2200" dirty="0" err="1"/>
              <a:t>virologic</a:t>
            </a:r>
            <a:r>
              <a:rPr lang="en-US" sz="2200" dirty="0"/>
              <a:t> suppression for at least 20 weeks off ART</a:t>
            </a:r>
          </a:p>
          <a:p>
            <a:r>
              <a:rPr lang="en-US" sz="2200" dirty="0"/>
              <a:t>Two of the individuals who received all seven antibody doses maintained suppression after one year </a:t>
            </a:r>
          </a:p>
          <a:p>
            <a:r>
              <a:rPr lang="en-US" sz="2200" dirty="0"/>
              <a:t>Reservoir analysis performed after six months of antibody therapy revealed changes in the size and composition of the intact </a:t>
            </a:r>
            <a:r>
              <a:rPr lang="en-US" sz="2200" dirty="0" err="1"/>
              <a:t>proviral</a:t>
            </a:r>
            <a:r>
              <a:rPr lang="en-US" sz="2200" dirty="0"/>
              <a:t> reservoir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3" y="6356353"/>
            <a:ext cx="2851339" cy="365125"/>
          </a:xfrm>
        </p:spPr>
        <p:txBody>
          <a:bodyPr/>
          <a:lstStyle/>
          <a:p>
            <a:r>
              <a:rPr lang="en-US" dirty="0" err="1"/>
              <a:t>Gaebler</a:t>
            </a:r>
            <a:r>
              <a:rPr lang="en-US" dirty="0"/>
              <a:t> et al. Nature Vol 606 2022</a:t>
            </a:r>
          </a:p>
        </p:txBody>
      </p:sp>
    </p:spTree>
    <p:extLst>
      <p:ext uri="{BB962C8B-B14F-4D97-AF65-F5344CB8AC3E}">
        <p14:creationId xmlns:p14="http://schemas.microsoft.com/office/powerpoint/2010/main" val="80984446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Early intervention with 3BNC117 and </a:t>
            </a:r>
            <a:r>
              <a:rPr lang="en-US" dirty="0" err="1"/>
              <a:t>romidepsin</a:t>
            </a:r>
            <a:r>
              <a:rPr lang="en-US" dirty="0"/>
              <a:t> at ART initiation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7594" y="2165085"/>
            <a:ext cx="7886372" cy="2986087"/>
          </a:xfrm>
        </p:spPr>
        <p:txBody>
          <a:bodyPr/>
          <a:lstStyle/>
          <a:p>
            <a:r>
              <a:rPr lang="en-US" sz="2200" dirty="0"/>
              <a:t>55 newly diagnosed people</a:t>
            </a:r>
          </a:p>
          <a:p>
            <a:r>
              <a:rPr lang="en-US" sz="2200" dirty="0"/>
              <a:t>3BNC117 treatment with or without </a:t>
            </a:r>
            <a:r>
              <a:rPr lang="en-US" sz="2200" dirty="0" err="1"/>
              <a:t>romidepsin</a:t>
            </a:r>
            <a:r>
              <a:rPr lang="en-US" sz="2200" dirty="0"/>
              <a:t> enhanced decay rates compared to ART alone</a:t>
            </a:r>
          </a:p>
          <a:p>
            <a:r>
              <a:rPr lang="en-US" sz="2200" dirty="0"/>
              <a:t>3BNC117 accelerated clearance of infected cells compared to ART alone</a:t>
            </a:r>
          </a:p>
          <a:p>
            <a:r>
              <a:rPr lang="en-US" sz="2200" dirty="0"/>
              <a:t>Lower reservoir and improved CD8+ T cells in treated groups</a:t>
            </a:r>
          </a:p>
          <a:p>
            <a:r>
              <a:rPr lang="en-US" sz="2200" dirty="0"/>
              <a:t>12 week ATI: ART-free </a:t>
            </a:r>
            <a:r>
              <a:rPr lang="en-US" sz="2200" dirty="0" err="1"/>
              <a:t>virologic</a:t>
            </a:r>
            <a:r>
              <a:rPr lang="en-US" sz="2200" dirty="0"/>
              <a:t> control was observed among persons with 3BNC117 sensitive viruses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2707406" cy="365125"/>
          </a:xfrm>
        </p:spPr>
        <p:txBody>
          <a:bodyPr/>
          <a:lstStyle/>
          <a:p>
            <a:r>
              <a:rPr lang="en-US" dirty="0" err="1"/>
              <a:t>Gunst</a:t>
            </a:r>
            <a:r>
              <a:rPr lang="en-US" dirty="0"/>
              <a:t> et al. Nat Med 2022:2424</a:t>
            </a:r>
          </a:p>
        </p:txBody>
      </p:sp>
    </p:spTree>
    <p:extLst>
      <p:ext uri="{BB962C8B-B14F-4D97-AF65-F5344CB8AC3E}">
        <p14:creationId xmlns:p14="http://schemas.microsoft.com/office/powerpoint/2010/main" val="19278903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73" y="1109134"/>
            <a:ext cx="7261357" cy="4823522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2707406" cy="365125"/>
          </a:xfrm>
        </p:spPr>
        <p:txBody>
          <a:bodyPr/>
          <a:lstStyle/>
          <a:p>
            <a:r>
              <a:rPr lang="en-US" dirty="0" err="1"/>
              <a:t>Gunst</a:t>
            </a:r>
            <a:r>
              <a:rPr lang="en-US" dirty="0"/>
              <a:t> et al. Nat Med 2022:2424</a:t>
            </a:r>
          </a:p>
        </p:txBody>
      </p:sp>
    </p:spTree>
    <p:extLst>
      <p:ext uri="{BB962C8B-B14F-4D97-AF65-F5344CB8AC3E}">
        <p14:creationId xmlns:p14="http://schemas.microsoft.com/office/powerpoint/2010/main" val="374300262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HIV-1 clades are defined by different Env types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7F9141-A021-2447-90BA-12B795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3" t="87830" r="44712" b="7824"/>
          <a:stretch/>
        </p:blipFill>
        <p:spPr>
          <a:xfrm>
            <a:off x="467594" y="5398453"/>
            <a:ext cx="6136375" cy="656878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5298206" cy="365125"/>
          </a:xfrm>
        </p:spPr>
        <p:txBody>
          <a:bodyPr/>
          <a:lstStyle/>
          <a:p>
            <a:r>
              <a:rPr lang="en-US" dirty="0"/>
              <a:t>Adapted from Stephenson &amp; </a:t>
            </a:r>
            <a:r>
              <a:rPr lang="en-US" dirty="0" err="1"/>
              <a:t>Wagh</a:t>
            </a:r>
            <a:r>
              <a:rPr lang="en-US" dirty="0"/>
              <a:t> et al. Ann Rev </a:t>
            </a:r>
            <a:r>
              <a:rPr lang="en-US" dirty="0" err="1"/>
              <a:t>Immunol</a:t>
            </a:r>
            <a:r>
              <a:rPr lang="en-US" dirty="0"/>
              <a:t> 2020; 38:673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28" y="1812266"/>
            <a:ext cx="6978932" cy="345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3817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509" y="2159001"/>
            <a:ext cx="4284706" cy="3089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HIV-1 global Env diversity is immense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3" y="6356353"/>
            <a:ext cx="5289739" cy="365125"/>
          </a:xfrm>
        </p:spPr>
        <p:txBody>
          <a:bodyPr/>
          <a:lstStyle/>
          <a:p>
            <a:r>
              <a:rPr lang="en-US" dirty="0"/>
              <a:t>Adapted from Stephenson &amp; </a:t>
            </a:r>
            <a:r>
              <a:rPr lang="en-US" dirty="0" err="1"/>
              <a:t>Wagh</a:t>
            </a:r>
            <a:r>
              <a:rPr lang="en-US" dirty="0"/>
              <a:t> et al. Ann Rev </a:t>
            </a:r>
            <a:r>
              <a:rPr lang="en-US" dirty="0" err="1"/>
              <a:t>Immunol</a:t>
            </a:r>
            <a:r>
              <a:rPr lang="en-US" dirty="0"/>
              <a:t> 2020; 38:673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94" y="1867524"/>
            <a:ext cx="4037647" cy="42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991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5FFD-1F04-5C48-AC56-F0265E3B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AETC Program National Centers and HIV Curriculum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8663" y="2309217"/>
            <a:ext cx="7884318" cy="2851586"/>
          </a:xfrm>
        </p:spPr>
        <p:txBody>
          <a:bodyPr/>
          <a:lstStyle/>
          <a:p>
            <a:pPr marL="517783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National Coordinating Resource Center – serves as the central web –based repository for AETC Program training and capacity building resources; its website includes a free virtual library with training and technical assistance materials, a program directory, and a calendar of trainings and other events. Learn more: </a:t>
            </a:r>
            <a:r>
              <a:rPr lang="en-US" sz="1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https://aidsetc.org/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  <a:p>
            <a:pPr marL="517783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National Clinician Consultation Center – provides free, peer-to-peer, expert advice for health professionals on HIV prevention, care, and treatment and related topics. Learn more: </a:t>
            </a:r>
            <a:r>
              <a:rPr lang="en-US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https://nccc/ucsf.edu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  <a:p>
            <a:pPr marL="517783" indent="-2571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National HIV Curriculum – provides ongoing, up –to-date HIV training and information for health professionals through a free, web –based curriculum; also provides free CME credits, CNE contact hours, CE contact hours, and maintenance of certification credits. Learn more: </a:t>
            </a:r>
            <a:r>
              <a:rPr lang="en-US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www.hiv.uw.edu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  <a:p>
            <a:pPr marL="517783" indent="-257175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17783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517783" indent="-25717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8B3C692-BF53-D946-BEDB-2E1B40FA29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3E5F16E-B800-3E48-BDCB-A7E906166C26}" type="datetime4">
              <a:rPr lang="en-US" smtClean="0"/>
              <a:pPr/>
              <a:t>June 2,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5577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 comparison: HIV-1 vs. SARS-CoV-2 sequence diversity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3" y="6356353"/>
            <a:ext cx="4341473" cy="365125"/>
          </a:xfrm>
        </p:spPr>
        <p:txBody>
          <a:bodyPr/>
          <a:lstStyle/>
          <a:p>
            <a:r>
              <a:rPr lang="en-US" dirty="0"/>
              <a:t>Fischer et al. Cell Host &amp; Microbe 29, July 14,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67936-CD44-D948-8F77-4E48FE7874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6" t="14111" r="39884" b="66684"/>
          <a:stretch/>
        </p:blipFill>
        <p:spPr>
          <a:xfrm>
            <a:off x="365993" y="2726908"/>
            <a:ext cx="4191000" cy="266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121502-F721-3B43-B8D3-57A4ADE9B7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92" t="34639" r="39819" b="46156"/>
          <a:stretch/>
        </p:blipFill>
        <p:spPr>
          <a:xfrm>
            <a:off x="4704833" y="2726908"/>
            <a:ext cx="4190999" cy="2667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823337" y="2274074"/>
            <a:ext cx="1276311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HIV-1 Env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7741" y="2274074"/>
            <a:ext cx="2263761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SARS-CoV-2 Spike</a:t>
            </a:r>
          </a:p>
        </p:txBody>
      </p:sp>
    </p:spTree>
    <p:extLst>
      <p:ext uri="{BB962C8B-B14F-4D97-AF65-F5344CB8AC3E}">
        <p14:creationId xmlns:p14="http://schemas.microsoft.com/office/powerpoint/2010/main" val="156522395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VRC01 protects humans against sensitive HIV-1 strains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81F1ED5-D146-CB43-A24A-E324747375C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94474" y="6400802"/>
            <a:ext cx="3962400" cy="276225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Corey et al. NEJM 2021; 384:1003-1014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58501" y="2638867"/>
            <a:ext cx="914400" cy="37147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Sensitive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8501" y="3486156"/>
            <a:ext cx="914400" cy="37147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Resistant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4800" y="5073090"/>
            <a:ext cx="2238375" cy="333375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Weeks since Enrollment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921" y="3290082"/>
            <a:ext cx="1390652" cy="586856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Prevention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Efficacy (%)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F0520A-97F6-E548-866E-D3CE52A3F5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2" t="8704" r="22839" b="69441"/>
          <a:stretch/>
        </p:blipFill>
        <p:spPr>
          <a:xfrm>
            <a:off x="1980801" y="2398614"/>
            <a:ext cx="5077700" cy="264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8725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VRC01 Does Not Protect Overall in </a:t>
            </a:r>
            <a:br>
              <a:rPr lang="en-US" sz="3200" dirty="0"/>
            </a:br>
            <a:r>
              <a:rPr lang="en-US" sz="3200" dirty="0"/>
              <a:t>Context of Diverse HIV-1 Strains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EF5ED-A0BD-9F46-AC22-FA63D5DDAB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32" t="10370" r="71751" b="64270"/>
          <a:stretch/>
        </p:blipFill>
        <p:spPr>
          <a:xfrm rot="5400000">
            <a:off x="3321114" y="1227375"/>
            <a:ext cx="2359605" cy="471616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81F1ED5-D146-CB43-A24A-E324747375C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14223" y="6400802"/>
            <a:ext cx="3962400" cy="276225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Corey et al. NEJM 2021; 384:1003-1014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4836" y="3368988"/>
            <a:ext cx="1314450" cy="327464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HVTN 703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38248" y="4903140"/>
            <a:ext cx="2238375" cy="333375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Weeks since Enrollment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2183" y="3109596"/>
            <a:ext cx="1390652" cy="586856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Cumulative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 Incidence (%)</a:t>
            </a:r>
          </a:p>
        </p:txBody>
      </p:sp>
    </p:spTree>
    <p:extLst>
      <p:ext uri="{BB962C8B-B14F-4D97-AF65-F5344CB8AC3E}">
        <p14:creationId xmlns:p14="http://schemas.microsoft.com/office/powerpoint/2010/main" val="202549925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Engineering Increased Breadth and Potency</a:t>
            </a:r>
            <a:br>
              <a:rPr lang="en-US" sz="3200" dirty="0"/>
            </a:br>
            <a:r>
              <a:rPr lang="en-US" sz="3200" dirty="0"/>
              <a:t>VRC01 </a:t>
            </a:r>
            <a:r>
              <a:rPr lang="en-US" sz="3200" dirty="0">
                <a:sym typeface="Wingdings" panose="05000000000000000000" pitchFamily="2" charset="2"/>
              </a:rPr>
              <a:t> VRC07-523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81F1ED5-D146-CB43-A24A-E324747375C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25713" y="6408000"/>
            <a:ext cx="3962400" cy="261718"/>
          </a:xfrm>
          <a:prstGeom prst="rect">
            <a:avLst/>
          </a:prstGeom>
        </p:spPr>
        <p:txBody>
          <a:bodyPr/>
          <a:lstStyle/>
          <a:p>
            <a:r>
              <a:rPr lang="en-US" sz="1200" dirty="0" err="1"/>
              <a:t>Rudicell</a:t>
            </a:r>
            <a:r>
              <a:rPr lang="en-US" sz="1200" dirty="0"/>
              <a:t> et al. Journal of Virology 2014, 88(21): 12669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78902" y="2468826"/>
            <a:ext cx="5569436" cy="3152973"/>
            <a:chOff x="1694187" y="1259223"/>
            <a:chExt cx="5569436" cy="3152973"/>
          </a:xfrm>
        </p:grpSpPr>
        <p:grpSp>
          <p:nvGrpSpPr>
            <p:cNvPr id="7" name="Group 6"/>
            <p:cNvGrpSpPr/>
            <p:nvPr/>
          </p:nvGrpSpPr>
          <p:grpSpPr>
            <a:xfrm>
              <a:off x="1694187" y="1259223"/>
              <a:ext cx="5569436" cy="3152973"/>
              <a:chOff x="1694187" y="1259223"/>
              <a:chExt cx="5569436" cy="3152973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694187" y="1259223"/>
                <a:ext cx="5569436" cy="3152973"/>
                <a:chOff x="1616814" y="1113106"/>
                <a:chExt cx="5569436" cy="3152973"/>
              </a:xfrm>
            </p:grpSpPr>
            <p:grpSp>
              <p:nvGrpSpPr>
                <p:cNvPr id="11" name="Group 10"/>
                <p:cNvGrpSpPr>
                  <a:grpSpLocks noChangeAspect="1"/>
                </p:cNvGrpSpPr>
                <p:nvPr/>
              </p:nvGrpSpPr>
              <p:grpSpPr>
                <a:xfrm>
                  <a:off x="1616814" y="1113106"/>
                  <a:ext cx="5569436" cy="3152973"/>
                  <a:chOff x="872029" y="1195727"/>
                  <a:chExt cx="6138371" cy="3475056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1B257281-108E-7344-BF97-87FBEA9EC5C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40000" y="1206012"/>
                    <a:ext cx="4470400" cy="2905188"/>
                    <a:chOff x="2407920" y="1276350"/>
                    <a:chExt cx="4470400" cy="2905188"/>
                  </a:xfrm>
                </p:grpSpPr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2AAC00AF-0424-B345-990E-B8F44A5FE9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62904" t="46183" r="11867" b="39705"/>
                    <a:stretch/>
                  </p:blipFill>
                  <p:spPr>
                    <a:xfrm>
                      <a:off x="2997982" y="1276350"/>
                      <a:ext cx="3880338" cy="290518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05F95416-678B-1F44-AE8E-3AE668FE22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07920" y="1276350"/>
                      <a:ext cx="228600" cy="1524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5"/>
                    </a:lnRef>
                    <a:fillRef idx="1">
                      <a:schemeClr val="lt1"/>
                    </a:fillRef>
                    <a:effectRef idx="0">
                      <a:schemeClr val="accent5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872029" y="2160617"/>
                    <a:ext cx="1673731" cy="814700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chemeClr val="tx1"/>
                        </a:solidFill>
                      </a:rPr>
                      <a:t>% of Diverse HIV-1 Viruses Neutralized</a:t>
                    </a: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2291787" y="1195727"/>
                    <a:ext cx="907246" cy="330591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Autofit/>
                  </a:bodyPr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100%</a:t>
                    </a: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2428812" y="3137124"/>
                    <a:ext cx="790527" cy="330591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Autofit/>
                  </a:bodyPr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20%</a:t>
                    </a: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2428032" y="2160617"/>
                    <a:ext cx="790527" cy="330591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Autofit/>
                  </a:bodyPr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60%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3605726" y="4125476"/>
                    <a:ext cx="2929008" cy="545307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chemeClr val="tx1"/>
                        </a:solidFill>
                      </a:rPr>
                      <a:t>Concentration of Antibody</a:t>
                    </a:r>
                  </a:p>
                  <a:p>
                    <a:pPr algn="ctr"/>
                    <a:r>
                      <a:rPr lang="en-US" sz="1600" b="1" dirty="0">
                        <a:solidFill>
                          <a:schemeClr val="tx1"/>
                        </a:solidFill>
                      </a:rPr>
                      <a:t>(IC50, </a:t>
                    </a:r>
                    <a:r>
                      <a:rPr lang="en-US" sz="1600" b="1" dirty="0" err="1">
                        <a:solidFill>
                          <a:schemeClr val="tx1"/>
                        </a:solidFill>
                      </a:rPr>
                      <a:t>ug</a:t>
                    </a:r>
                    <a:r>
                      <a:rPr lang="en-US" sz="1600" b="1" dirty="0">
                        <a:solidFill>
                          <a:schemeClr val="tx1"/>
                        </a:solidFill>
                      </a:rPr>
                      <a:t>/ml)</a:t>
                    </a:r>
                  </a:p>
                </p:txBody>
              </p:sp>
            </p:grpSp>
            <p:sp>
              <p:nvSpPr>
                <p:cNvPr id="12" name="Rectangle 11"/>
                <p:cNvSpPr/>
                <p:nvPr/>
              </p:nvSpPr>
              <p:spPr>
                <a:xfrm>
                  <a:off x="5590739" y="2120824"/>
                  <a:ext cx="1209822" cy="12449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3987807" y="1424295"/>
                  <a:ext cx="1001477" cy="365012"/>
                </a:xfrm>
                <a:prstGeom prst="rect">
                  <a:avLst/>
                </a:prstGeom>
                <a:ln w="19050">
                  <a:noFill/>
                </a:ln>
              </p:spPr>
              <p:txBody>
                <a:bodyPr vert="horz" wrap="none" lIns="91440" tIns="45720" rIns="91440" bIns="45720" rtlCol="0">
                  <a:norm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0CAEE9"/>
                      </a:solidFill>
                    </a:rPr>
                    <a:t>VRC07-523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5251284" y="2727756"/>
                  <a:ext cx="678909" cy="365012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>
                  <a:norm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72C08E"/>
                      </a:solidFill>
                    </a:rPr>
                    <a:t>VRC01</a:t>
                  </a:r>
                </a:p>
              </p:txBody>
            </p:sp>
          </p:grpSp>
          <p:cxnSp>
            <p:nvCxnSpPr>
              <p:cNvPr id="10" name="Straight Connector 9"/>
              <p:cNvCxnSpPr>
                <a:stCxn id="14" idx="1"/>
              </p:cNvCxnSpPr>
              <p:nvPr/>
            </p:nvCxnSpPr>
            <p:spPr>
              <a:xfrm flipH="1" flipV="1">
                <a:off x="5141746" y="3020683"/>
                <a:ext cx="186911" cy="35696"/>
              </a:xfrm>
              <a:prstGeom prst="line">
                <a:avLst/>
              </a:prstGeom>
              <a:ln w="19050">
                <a:solidFill>
                  <a:srgbClr val="72C0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>
              <a:off x="4945488" y="1876453"/>
              <a:ext cx="196258" cy="176913"/>
            </a:xfrm>
            <a:prstGeom prst="line">
              <a:avLst/>
            </a:prstGeom>
            <a:ln w="19050">
              <a:solidFill>
                <a:srgbClr val="0CAE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154641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Increasing Half-Life</a:t>
            </a:r>
            <a:br>
              <a:rPr lang="en-US" sz="3200" dirty="0"/>
            </a:br>
            <a:r>
              <a:rPr lang="en-US" sz="3200" dirty="0"/>
              <a:t>VRC07-523 </a:t>
            </a:r>
            <a:r>
              <a:rPr lang="en-US" sz="3200" dirty="0">
                <a:sym typeface="Wingdings" panose="05000000000000000000" pitchFamily="2" charset="2"/>
              </a:rPr>
              <a:t> VRC07-523LS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81F1ED5-D146-CB43-A24A-E324747375C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96148" y="6402533"/>
            <a:ext cx="3962400" cy="235483"/>
          </a:xfrm>
          <a:prstGeom prst="rect">
            <a:avLst/>
          </a:prstGeom>
        </p:spPr>
        <p:txBody>
          <a:bodyPr/>
          <a:lstStyle/>
          <a:p>
            <a:r>
              <a:rPr lang="en-US" sz="1200" dirty="0" err="1"/>
              <a:t>Gaudinski</a:t>
            </a:r>
            <a:r>
              <a:rPr lang="en-US" sz="1200" dirty="0"/>
              <a:t> et al. Lancet HIV 2019, 6: e667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D1ED8F-FB54-E846-9679-5D7FBA1B3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47" t="71503" r="5536" b="12963"/>
          <a:stretch/>
        </p:blipFill>
        <p:spPr>
          <a:xfrm>
            <a:off x="807856" y="2724083"/>
            <a:ext cx="6857024" cy="28710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3524" y="2413143"/>
            <a:ext cx="914400" cy="295421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VRC07-523LS SC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47850" y="2397624"/>
            <a:ext cx="914400" cy="295421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VRC07-523LS IV</a:t>
            </a:r>
          </a:p>
        </p:txBody>
      </p:sp>
    </p:spTree>
    <p:extLst>
      <p:ext uri="{BB962C8B-B14F-4D97-AF65-F5344CB8AC3E}">
        <p14:creationId xmlns:p14="http://schemas.microsoft.com/office/powerpoint/2010/main" val="113399268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Final Product with Predicted Increased Breadth </a:t>
            </a:r>
            <a:r>
              <a:rPr lang="en-US" sz="3200" i="1" dirty="0"/>
              <a:t>Over Time: </a:t>
            </a:r>
            <a:r>
              <a:rPr lang="en-US" sz="3200" dirty="0"/>
              <a:t>VRC07-523LS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81F1ED5-D146-CB43-A24A-E324747375C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2923" y="6340893"/>
            <a:ext cx="3962400" cy="299569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Adapted from </a:t>
            </a:r>
            <a:r>
              <a:rPr lang="en-US" sz="1200" dirty="0" err="1"/>
              <a:t>Gaudinski</a:t>
            </a:r>
            <a:r>
              <a:rPr lang="en-US" sz="1200" dirty="0"/>
              <a:t> et al. Lancet HIV 2019, 6: e667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C96BEF-505C-CE4F-A6DD-BED7BC2C8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304849" y="2832403"/>
            <a:ext cx="2351405" cy="3404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486734-EBFA-3644-9525-834C0BA2A444}"/>
              </a:ext>
            </a:extLst>
          </p:cNvPr>
          <p:cNvGrpSpPr>
            <a:grpSpLocks noChangeAspect="1"/>
          </p:cNvGrpSpPr>
          <p:nvPr/>
        </p:nvGrpSpPr>
        <p:grpSpPr>
          <a:xfrm>
            <a:off x="5184370" y="3213451"/>
            <a:ext cx="1946186" cy="1128248"/>
            <a:chOff x="5242560" y="1653559"/>
            <a:chExt cx="1287780" cy="7465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F68B0D-D908-C644-AADE-87E9A4C6E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011" t="16578" r="45587" b="82096"/>
            <a:stretch/>
          </p:blipFill>
          <p:spPr>
            <a:xfrm>
              <a:off x="5242560" y="1653559"/>
              <a:ext cx="914400" cy="25435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849D33-5896-0445-9024-93F77970D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734" t="16483" r="38798" b="82191"/>
            <a:stretch/>
          </p:blipFill>
          <p:spPr>
            <a:xfrm>
              <a:off x="5257800" y="1891404"/>
              <a:ext cx="1066800" cy="25435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554418-D821-A24F-B3C6-1053671CF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295" t="16483" r="30797" b="82191"/>
            <a:stretch/>
          </p:blipFill>
          <p:spPr>
            <a:xfrm>
              <a:off x="5257800" y="2145759"/>
              <a:ext cx="1272540" cy="25435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7E0A6B-7C39-3045-9946-5FA74179FC60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05" y="2463568"/>
            <a:ext cx="3374465" cy="3607659"/>
            <a:chOff x="1653778" y="878449"/>
            <a:chExt cx="3940658" cy="421297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9ACE164-5AFC-D94B-85C6-34AA548271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53778" y="878449"/>
              <a:ext cx="3940658" cy="4212979"/>
              <a:chOff x="1653778" y="878449"/>
              <a:chExt cx="3940658" cy="4212979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AF427E59-7B18-9A42-A50C-99E6EEFC95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0270" t="19125" r="9563" b="66296"/>
              <a:stretch/>
            </p:blipFill>
            <p:spPr>
              <a:xfrm>
                <a:off x="1653778" y="878449"/>
                <a:ext cx="3865407" cy="375230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1E91D3AE-766E-D442-84C3-E251CBE8DE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/>
              <a:stretch/>
            </p:blipFill>
            <p:spPr>
              <a:xfrm>
                <a:off x="2431965" y="4399279"/>
                <a:ext cx="3162471" cy="692149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AFAF04E-6B68-2349-AD18-E16C760A980F}"/>
                </a:ext>
              </a:extLst>
            </p:cNvPr>
            <p:cNvGrpSpPr/>
            <p:nvPr/>
          </p:nvGrpSpPr>
          <p:grpSpPr>
            <a:xfrm>
              <a:off x="2541640" y="2888040"/>
              <a:ext cx="2839680" cy="1370160"/>
              <a:chOff x="2541640" y="2888040"/>
              <a:chExt cx="2839680" cy="1370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651B231D-400E-3547-ACDE-8F98EF734A6D}"/>
                      </a:ext>
                    </a:extLst>
                  </p14:cNvPr>
                  <p14:cNvContentPartPr/>
                  <p14:nvPr/>
                </p14:nvContentPartPr>
                <p14:xfrm>
                  <a:off x="3352360" y="3039600"/>
                  <a:ext cx="2028960" cy="80532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xmlns="" xmlns:p14="http://schemas.microsoft.com/office/powerpoint/2010/main" id="{651B231D-400E-3547-ACDE-8F98EF734A6D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251038" y="2938305"/>
                    <a:ext cx="2231604" cy="1007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818E7B97-3FC0-1A44-9CF6-DE485751DAE0}"/>
                      </a:ext>
                    </a:extLst>
                  </p14:cNvPr>
                  <p14:cNvContentPartPr/>
                  <p14:nvPr/>
                </p14:nvContentPartPr>
                <p14:xfrm>
                  <a:off x="2624080" y="2944920"/>
                  <a:ext cx="610560" cy="88488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xmlns="" xmlns:p14="http://schemas.microsoft.com/office/powerpoint/2010/main" id="{818E7B97-3FC0-1A44-9CF6-DE485751DAE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522810" y="2843611"/>
                    <a:ext cx="813100" cy="10874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A980ADD9-A126-AE47-A373-FF6CA1C64C92}"/>
                      </a:ext>
                    </a:extLst>
                  </p14:cNvPr>
                  <p14:cNvContentPartPr/>
                  <p14:nvPr/>
                </p14:nvContentPartPr>
                <p14:xfrm>
                  <a:off x="3625240" y="3856800"/>
                  <a:ext cx="625680" cy="4014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xmlns="" xmlns:p14="http://schemas.microsoft.com/office/powerpoint/2010/main" id="{A980ADD9-A126-AE47-A373-FF6CA1C64C92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523903" y="3755504"/>
                    <a:ext cx="828353" cy="6039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5CB65111-B27A-CB48-B082-DC912384642D}"/>
                      </a:ext>
                    </a:extLst>
                  </p14:cNvPr>
                  <p14:cNvContentPartPr/>
                  <p14:nvPr/>
                </p14:nvContentPartPr>
                <p14:xfrm>
                  <a:off x="5356120" y="3491040"/>
                  <a:ext cx="360" cy="3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xmlns="" xmlns:p14="http://schemas.microsoft.com/office/powerpoint/2010/main" id="{5CB65111-B27A-CB48-B082-DC912384642D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269360" y="3404280"/>
                    <a:ext cx="173880" cy="17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16D32E62-7069-5C40-BBF1-D1E8F4599BC7}"/>
                      </a:ext>
                    </a:extLst>
                  </p14:cNvPr>
                  <p14:cNvContentPartPr/>
                  <p14:nvPr/>
                </p14:nvContentPartPr>
                <p14:xfrm>
                  <a:off x="3211600" y="3726120"/>
                  <a:ext cx="122400" cy="8604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xmlns="" xmlns:p14="http://schemas.microsoft.com/office/powerpoint/2010/main" id="{16D32E62-7069-5C40-BBF1-D1E8F4599BC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110231" y="3624971"/>
                    <a:ext cx="325138" cy="2883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5D7EF5A6-0FB0-454D-B19F-AC775063E79D}"/>
                      </a:ext>
                    </a:extLst>
                  </p14:cNvPr>
                  <p14:cNvContentPartPr/>
                  <p14:nvPr/>
                </p14:nvContentPartPr>
                <p14:xfrm>
                  <a:off x="3232120" y="3787320"/>
                  <a:ext cx="125280" cy="8172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xmlns="" xmlns:p14="http://schemas.microsoft.com/office/powerpoint/2010/main" id="{5D7EF5A6-0FB0-454D-B19F-AC775063E79D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130803" y="3686322"/>
                    <a:ext cx="327914" cy="2837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9F2B1DA-CE5D-4B43-8434-30C595ACA83F}"/>
                      </a:ext>
                    </a:extLst>
                  </p14:cNvPr>
                  <p14:cNvContentPartPr/>
                  <p14:nvPr/>
                </p14:nvContentPartPr>
                <p14:xfrm>
                  <a:off x="2907040" y="3117360"/>
                  <a:ext cx="69840" cy="10188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xmlns="" xmlns:p14="http://schemas.microsoft.com/office/powerpoint/2010/main" id="{D9F2B1DA-CE5D-4B43-8434-30C595ACA83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805646" y="3015901"/>
                    <a:ext cx="272628" cy="3047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80C68256-B07E-C24F-8B32-6B4571A6FCE9}"/>
                      </a:ext>
                    </a:extLst>
                  </p14:cNvPr>
                  <p14:cNvContentPartPr/>
                  <p14:nvPr/>
                </p14:nvContentPartPr>
                <p14:xfrm>
                  <a:off x="2541640" y="2888040"/>
                  <a:ext cx="16560" cy="31464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xmlns="" xmlns:p14="http://schemas.microsoft.com/office/powerpoint/2010/main" id="{80C68256-B07E-C24F-8B32-6B4571A6FCE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513074" y="2859054"/>
                    <a:ext cx="73692" cy="372611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62A4C76-4B19-724A-AD0A-DA161AEC1F48}"/>
                  </a:ext>
                </a:extLst>
              </p:cNvPr>
              <p:cNvGrpSpPr/>
              <p:nvPr/>
            </p:nvGrpSpPr>
            <p:grpSpPr>
              <a:xfrm>
                <a:off x="2618320" y="2946720"/>
                <a:ext cx="766800" cy="361080"/>
                <a:chOff x="2618320" y="2946720"/>
                <a:chExt cx="766800" cy="3610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3151F8D2-12B6-6A4D-BE40-D36E121EAD3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84760" y="3307440"/>
                    <a:ext cx="360" cy="36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xmlns="" xmlns:p14="http://schemas.microsoft.com/office/powerpoint/2010/main" id="{3151F8D2-12B6-6A4D-BE40-D36E121EAD3A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3298000" y="3220680"/>
                      <a:ext cx="173880" cy="173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">
                  <p14:nvContentPartPr>
                    <p14:cNvPr id="24" name="Ink 23">
                      <a:extLst>
                        <a:ext uri="{FF2B5EF4-FFF2-40B4-BE49-F238E27FC236}">
                          <a16:creationId xmlns:a16="http://schemas.microsoft.com/office/drawing/2014/main" id="{40892115-9813-B544-8A4C-5CDCCC8E521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67480" y="3307440"/>
                    <a:ext cx="360" cy="36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xmlns="" xmlns:p14="http://schemas.microsoft.com/office/powerpoint/2010/main" id="{40892115-9813-B544-8A4C-5CDCCC8E521D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3280720" y="3220680"/>
                      <a:ext cx="173880" cy="173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0E97D05E-F0E6-DC4D-A589-8D1E164A2B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90440" y="3277200"/>
                    <a:ext cx="360" cy="36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xmlns="" xmlns:p14="http://schemas.microsoft.com/office/powerpoint/2010/main" id="{0E97D05E-F0E6-DC4D-A589-8D1E164A2B93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3203680" y="3190440"/>
                      <a:ext cx="173880" cy="173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26" name="Ink 25">
                      <a:extLst>
                        <a:ext uri="{FF2B5EF4-FFF2-40B4-BE49-F238E27FC236}">
                          <a16:creationId xmlns:a16="http://schemas.microsoft.com/office/drawing/2014/main" id="{A0C91E95-ECA3-9946-AC96-33940F93E4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07720" y="3198720"/>
                    <a:ext cx="360" cy="360"/>
                  </p14:xfrm>
                </p:contentPart>
              </mc:Choice>
              <mc:Fallback xmlns="">
                <p:pic>
                  <p:nvPicPr>
                    <p:cNvPr id="26" name="Ink 25">
                      <a:extLst>
                        <a:ext uri="{FF2B5EF4-FFF2-40B4-BE49-F238E27FC236}">
                          <a16:creationId xmlns:a16="http://schemas.microsoft.com/office/drawing/2014/main" xmlns="" xmlns:p14="http://schemas.microsoft.com/office/powerpoint/2010/main" id="{A0C91E95-ECA3-9946-AC96-33940F93E455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3220960" y="3111960"/>
                      <a:ext cx="173880" cy="173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38FDC3FF-C0A6-B049-8073-3B8B3CF157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23840" y="3159840"/>
                    <a:ext cx="360" cy="360"/>
                  </p14:xfrm>
                </p:contentPart>
              </mc:Choice>
              <mc:Fallback xmlns="">
                <p:pic>
                  <p:nvPicPr>
                    <p:cNvPr id="27" name="Ink 26">
                      <a:extLst>
                        <a:ext uri="{FF2B5EF4-FFF2-40B4-BE49-F238E27FC236}">
                          <a16:creationId xmlns:a16="http://schemas.microsoft.com/office/drawing/2014/main" xmlns="" xmlns:p14="http://schemas.microsoft.com/office/powerpoint/2010/main" id="{38FDC3FF-C0A6-B049-8073-3B8B3CF157E6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3137080" y="3073080"/>
                      <a:ext cx="173880" cy="173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5EF27F80-08F2-8D4E-BFB1-90B7A9E0A19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79560" y="3085320"/>
                    <a:ext cx="360" cy="360"/>
                  </p14:xfrm>
                </p:contentPart>
              </mc:Choice>
              <mc:Fallback xmlns=""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xmlns="" xmlns:p14="http://schemas.microsoft.com/office/powerpoint/2010/main" id="{5EF27F80-08F2-8D4E-BFB1-90B7A9E0A19C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3092800" y="2998560"/>
                      <a:ext cx="173880" cy="173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7ADD6375-C83A-D14F-AFCA-C84EA9DC59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34880" y="3218880"/>
                    <a:ext cx="360" cy="360"/>
                  </p14:xfrm>
                </p:contentPart>
              </mc:Choice>
              <mc:Fallback xmlns=""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xmlns="" xmlns:p14="http://schemas.microsoft.com/office/powerpoint/2010/main" id="{7ADD6375-C83A-D14F-AFCA-C84EA9DC59D2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548120" y="3132120"/>
                      <a:ext cx="173880" cy="173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4611D111-7078-D642-A061-507BD569A1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30200" y="3143280"/>
                    <a:ext cx="360" cy="36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xmlns="" xmlns:p14="http://schemas.microsoft.com/office/powerpoint/2010/main" id="{4611D111-7078-D642-A061-507BD569A13B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543440" y="3056520"/>
                      <a:ext cx="173880" cy="173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D48070CA-F85E-7945-B45D-3789AB962D2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30200" y="3162720"/>
                    <a:ext cx="360" cy="36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xmlns="" xmlns:p14="http://schemas.microsoft.com/office/powerpoint/2010/main" id="{D48070CA-F85E-7945-B45D-3789AB962D2E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543440" y="3075960"/>
                      <a:ext cx="173880" cy="173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D2BDF48B-3C9B-BB4A-AE03-409CE9B0DCA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30200" y="3120240"/>
                    <a:ext cx="360" cy="360"/>
                  </p14:xfrm>
                </p:contentPart>
              </mc:Choice>
              <mc:Fallback xmlns="">
                <p:pic>
                  <p:nvPicPr>
                    <p:cNvPr id="32" name="Ink 31">
                      <a:extLst>
                        <a:ext uri="{FF2B5EF4-FFF2-40B4-BE49-F238E27FC236}">
                          <a16:creationId xmlns:a16="http://schemas.microsoft.com/office/drawing/2014/main" xmlns="" xmlns:p14="http://schemas.microsoft.com/office/powerpoint/2010/main" id="{D2BDF48B-3C9B-BB4A-AE03-409CE9B0DCA1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543440" y="3033480"/>
                      <a:ext cx="173880" cy="173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3B4D9E83-9C84-2A44-BFB3-0F1543B086F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18320" y="3025920"/>
                    <a:ext cx="360" cy="36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xmlns="" xmlns:p14="http://schemas.microsoft.com/office/powerpoint/2010/main" id="{3B4D9E83-9C84-2A44-BFB3-0F1543B086FC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531560" y="2939160"/>
                      <a:ext cx="173880" cy="173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18ACD869-3142-E44F-8B83-49AED2AA865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20840" y="2946720"/>
                    <a:ext cx="360" cy="36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xmlns="" xmlns:p14="http://schemas.microsoft.com/office/powerpoint/2010/main" id="{18ACD869-3142-E44F-8B83-49AED2AA865B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534080" y="2859960"/>
                      <a:ext cx="173880" cy="173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84024BC4-81F0-C84F-BFC1-FD8187387AC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18320" y="2947080"/>
                    <a:ext cx="5400" cy="128520"/>
                  </p14:xfrm>
                </p:contentPart>
              </mc:Choice>
              <mc:Fallback xmlns="">
                <p:pic>
                  <p:nvPicPr>
                    <p:cNvPr id="35" name="Ink 34">
                      <a:extLst>
                        <a:ext uri="{FF2B5EF4-FFF2-40B4-BE49-F238E27FC236}">
                          <a16:creationId xmlns:a16="http://schemas.microsoft.com/office/drawing/2014/main" xmlns="" xmlns:p14="http://schemas.microsoft.com/office/powerpoint/2010/main" id="{84024BC4-81F0-C84F-BFC1-FD8187387AC4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2509870" y="2845860"/>
                      <a:ext cx="222300" cy="33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BE7F4A5B-44FF-2740-B6BA-CBF09E17B81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18680" y="3075960"/>
                    <a:ext cx="360" cy="360"/>
                  </p14:xfrm>
                </p:contentPart>
              </mc:Choice>
              <mc:Fallback xmlns=""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xmlns="" xmlns:p14="http://schemas.microsoft.com/office/powerpoint/2010/main" id="{BE7F4A5B-44FF-2740-B6BA-CBF09E17B811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531920" y="2989200"/>
                      <a:ext cx="173880" cy="173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9E848991-297B-F144-951E-C5B261F198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18680" y="3101520"/>
                    <a:ext cx="360" cy="360"/>
                  </p14:xfrm>
                </p:contentPart>
              </mc:Choice>
              <mc:Fallback xmlns=""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xmlns="" xmlns:p14="http://schemas.microsoft.com/office/powerpoint/2010/main" id="{9E848991-297B-F144-951E-C5B261F198A3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531920" y="3014760"/>
                      <a:ext cx="173880" cy="173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">
                  <p14:nvContentPartPr>
                    <p14:cNvPr id="38" name="Ink 37">
                      <a:extLst>
                        <a:ext uri="{FF2B5EF4-FFF2-40B4-BE49-F238E27FC236}">
                          <a16:creationId xmlns:a16="http://schemas.microsoft.com/office/drawing/2014/main" id="{4D1175D8-B59E-8F44-A65D-133B6BD890C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18680" y="3172440"/>
                    <a:ext cx="360" cy="360"/>
                  </p14:xfrm>
                </p:contentPart>
              </mc:Choice>
              <mc:Fallback xmlns="">
                <p:pic>
                  <p:nvPicPr>
                    <p:cNvPr id="38" name="Ink 37">
                      <a:extLst>
                        <a:ext uri="{FF2B5EF4-FFF2-40B4-BE49-F238E27FC236}">
                          <a16:creationId xmlns:a16="http://schemas.microsoft.com/office/drawing/2014/main" xmlns="" xmlns:p14="http://schemas.microsoft.com/office/powerpoint/2010/main" id="{4D1175D8-B59E-8F44-A65D-133B6BD890CB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531920" y="3085680"/>
                      <a:ext cx="173880" cy="1738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28692431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HVTN Path Forward for </a:t>
            </a:r>
            <a:r>
              <a:rPr lang="en-US" sz="3200" dirty="0" err="1"/>
              <a:t>bNAb</a:t>
            </a:r>
            <a:r>
              <a:rPr lang="en-US" sz="3200" dirty="0"/>
              <a:t> Prevention:</a:t>
            </a:r>
            <a:br>
              <a:rPr lang="en-US" sz="3200" dirty="0"/>
            </a:br>
            <a:r>
              <a:rPr lang="en-US" sz="3200" dirty="0"/>
              <a:t>Triple </a:t>
            </a:r>
            <a:r>
              <a:rPr lang="en-US" sz="3200" dirty="0" err="1"/>
              <a:t>bNAb</a:t>
            </a:r>
            <a:r>
              <a:rPr lang="en-US" sz="3200" dirty="0"/>
              <a:t> Combination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905" t="1013" r="3893" b="1140"/>
          <a:stretch/>
        </p:blipFill>
        <p:spPr>
          <a:xfrm rot="5400000">
            <a:off x="4372865" y="953058"/>
            <a:ext cx="504432" cy="7028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173"/>
          <a:stretch/>
        </p:blipFill>
        <p:spPr>
          <a:xfrm rot="5400000">
            <a:off x="4194538" y="518923"/>
            <a:ext cx="1182116" cy="4843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5530" y="2063121"/>
            <a:ext cx="2400301" cy="379234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Panel of Diverse HIV-1 Strains (In Vitro)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232379" y="4952293"/>
            <a:ext cx="1358847" cy="306357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030173" y="2463256"/>
            <a:ext cx="1400176" cy="37923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r"/>
            <a:r>
              <a:rPr lang="en-US" sz="1600" b="1" dirty="0">
                <a:solidFill>
                  <a:schemeClr val="tx1"/>
                </a:solidFill>
              </a:rPr>
              <a:t>VRC07-523LS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4722" y="2815061"/>
            <a:ext cx="1204914" cy="37923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r"/>
            <a:r>
              <a:rPr lang="en-US" sz="1600" b="1" dirty="0">
                <a:solidFill>
                  <a:schemeClr val="tx1"/>
                </a:solidFill>
              </a:rPr>
              <a:t>PGDM1400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93255" y="3161010"/>
            <a:ext cx="923926" cy="37923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r"/>
            <a:r>
              <a:rPr lang="en-US" sz="1600" b="1" dirty="0">
                <a:solidFill>
                  <a:schemeClr val="tx1"/>
                </a:solidFill>
              </a:rPr>
              <a:t>PGT121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49782" y="3826129"/>
            <a:ext cx="1228381" cy="37923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</a:rPr>
              <a:t>Triple </a:t>
            </a:r>
            <a:r>
              <a:rPr lang="en-US" b="1" dirty="0" err="1">
                <a:solidFill>
                  <a:schemeClr val="tx2"/>
                </a:solidFill>
              </a:rPr>
              <a:t>bNAb</a:t>
            </a:r>
            <a:r>
              <a:rPr lang="en-US" b="1" dirty="0">
                <a:solidFill>
                  <a:schemeClr val="tx2"/>
                </a:solidFill>
              </a:rPr>
              <a:t> Combo (Prediction)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ABD8C70-23F6-F04D-87E4-322B2177739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37179" y="6404066"/>
            <a:ext cx="4693920" cy="263126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Stephenson &amp; </a:t>
            </a:r>
            <a:r>
              <a:rPr lang="en-US" sz="1200" dirty="0" err="1"/>
              <a:t>Wagh</a:t>
            </a:r>
            <a:r>
              <a:rPr lang="en-US" sz="1200" dirty="0"/>
              <a:t> et al. Ann Rev </a:t>
            </a:r>
            <a:r>
              <a:rPr lang="en-US" sz="1200" dirty="0" err="1"/>
              <a:t>Immunol</a:t>
            </a:r>
            <a:r>
              <a:rPr lang="en-US" sz="1200" dirty="0"/>
              <a:t> 2020; 38:673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6D5388-C2EC-9246-9EF4-EE12DE98FA6A}"/>
              </a:ext>
            </a:extLst>
          </p:cNvPr>
          <p:cNvSpPr/>
          <p:nvPr/>
        </p:nvSpPr>
        <p:spPr>
          <a:xfrm>
            <a:off x="1109965" y="4195503"/>
            <a:ext cx="7029497" cy="51684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250BA5-0FC1-474A-8EFE-2E53EA13F291}"/>
              </a:ext>
            </a:extLst>
          </p:cNvPr>
          <p:cNvSpPr txBox="1"/>
          <p:nvPr/>
        </p:nvSpPr>
        <p:spPr>
          <a:xfrm>
            <a:off x="5852079" y="5197704"/>
            <a:ext cx="2203724" cy="332449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IC</a:t>
            </a:r>
            <a:r>
              <a:rPr lang="en-US" sz="1400" baseline="-25000" dirty="0">
                <a:solidFill>
                  <a:schemeClr val="tx1"/>
                </a:solidFill>
              </a:rPr>
              <a:t>80</a:t>
            </a:r>
            <a:r>
              <a:rPr lang="en-US" sz="1400" dirty="0">
                <a:solidFill>
                  <a:schemeClr val="tx1"/>
                </a:solidFill>
              </a:rPr>
              <a:t> Resistant 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 Sensitive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2C1AA4-829B-7B4F-B72B-822383430E7B}"/>
              </a:ext>
            </a:extLst>
          </p:cNvPr>
          <p:cNvSpPr txBox="1"/>
          <p:nvPr/>
        </p:nvSpPr>
        <p:spPr>
          <a:xfrm>
            <a:off x="768595" y="5161936"/>
            <a:ext cx="3815970" cy="37923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&gt;95% of Viruses Sensitive to the 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Triple </a:t>
            </a:r>
            <a:r>
              <a:rPr lang="en-US" dirty="0" err="1">
                <a:solidFill>
                  <a:schemeClr val="tx2"/>
                </a:solidFill>
              </a:rPr>
              <a:t>bNAb</a:t>
            </a:r>
            <a:r>
              <a:rPr lang="en-US" dirty="0">
                <a:solidFill>
                  <a:schemeClr val="tx2"/>
                </a:solidFill>
              </a:rPr>
              <a:t> Combination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BB4572-EFE1-AC4A-BF21-AEE4D33E1D2C}"/>
              </a:ext>
            </a:extLst>
          </p:cNvPr>
          <p:cNvCxnSpPr>
            <a:stCxn id="16" idx="0"/>
          </p:cNvCxnSpPr>
          <p:nvPr/>
        </p:nvCxnSpPr>
        <p:spPr>
          <a:xfrm flipV="1">
            <a:off x="2676580" y="4913029"/>
            <a:ext cx="0" cy="248907"/>
          </a:xfrm>
          <a:prstGeom prst="line">
            <a:avLst/>
          </a:prstGeom>
          <a:ln w="28575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148783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Engineering monoclonal Abs for the future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5DB29-7382-DE42-9BE6-A8B02270F2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07" t="5818" r="7807" b="73980"/>
          <a:stretch/>
        </p:blipFill>
        <p:spPr>
          <a:xfrm>
            <a:off x="467594" y="2274637"/>
            <a:ext cx="8187701" cy="2527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DC687C-0309-0943-B8DB-E52DA71CD893}"/>
              </a:ext>
            </a:extLst>
          </p:cNvPr>
          <p:cNvSpPr txBox="1"/>
          <p:nvPr/>
        </p:nvSpPr>
        <p:spPr>
          <a:xfrm>
            <a:off x="535979" y="5456564"/>
            <a:ext cx="3478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>
                <a:solidFill>
                  <a:prstClr val="white">
                    <a:lumMod val="50000"/>
                  </a:prstClr>
                </a:solidFill>
                <a:ea typeface="Arial" charset="0"/>
                <a:cs typeface="Arial" charset="0"/>
              </a:rPr>
              <a:t>Karuma &amp; Corey Ann Rev Med 2020: 335</a:t>
            </a:r>
          </a:p>
        </p:txBody>
      </p:sp>
    </p:spTree>
    <p:extLst>
      <p:ext uri="{BB962C8B-B14F-4D97-AF65-F5344CB8AC3E}">
        <p14:creationId xmlns:p14="http://schemas.microsoft.com/office/powerpoint/2010/main" val="114289158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0DD43B1-01E5-D847-B965-FC264A9E1869}" type="datetime4">
              <a:rPr lang="en-US" smtClean="0"/>
              <a:t>June 2, 2023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DCF87-B18B-FF49-B910-ABB723664DEB}"/>
              </a:ext>
            </a:extLst>
          </p:cNvPr>
          <p:cNvSpPr txBox="1"/>
          <p:nvPr/>
        </p:nvSpPr>
        <p:spPr>
          <a:xfrm>
            <a:off x="6630827" y="4708159"/>
            <a:ext cx="190893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TRIAL PARTICIPANTS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452E0-6B52-0647-BE34-1A035AD9E2B0}"/>
              </a:ext>
            </a:extLst>
          </p:cNvPr>
          <p:cNvSpPr txBox="1"/>
          <p:nvPr/>
        </p:nvSpPr>
        <p:spPr>
          <a:xfrm>
            <a:off x="3565267" y="2095144"/>
            <a:ext cx="2438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Los Alamos National Laboratory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Kshitij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Wagh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Bette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Korber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452E0-6B52-0647-BE34-1A035AD9E2B0}"/>
              </a:ext>
            </a:extLst>
          </p:cNvPr>
          <p:cNvSpPr txBox="1"/>
          <p:nvPr/>
        </p:nvSpPr>
        <p:spPr>
          <a:xfrm>
            <a:off x="758653" y="2095144"/>
            <a:ext cx="19343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BIDMC /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Ragon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Barouch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Boris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Julg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Michael Seaman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452E0-6B52-0647-BE34-1A035AD9E2B0}"/>
              </a:ext>
            </a:extLst>
          </p:cNvPr>
          <p:cNvSpPr txBox="1"/>
          <p:nvPr/>
        </p:nvSpPr>
        <p:spPr>
          <a:xfrm>
            <a:off x="1207892" y="4466535"/>
            <a:ext cx="3380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PGT121 &amp; PGDM1400 Program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International AIDS Vaccine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Initiatve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Tomaras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Lab, Duke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VISC, Fred Hutch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Gates Foundation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3248FE-A8D0-6244-8C55-6833C2E47F6A}"/>
              </a:ext>
            </a:extLst>
          </p:cNvPr>
          <p:cNvSpPr txBox="1"/>
          <p:nvPr/>
        </p:nvSpPr>
        <p:spPr>
          <a:xfrm>
            <a:off x="4827066" y="4461937"/>
            <a:ext cx="15648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Ragon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Institute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NIH K23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HVTN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9452E0-6B52-0647-BE34-1A035AD9E2B0}"/>
              </a:ext>
            </a:extLst>
          </p:cNvPr>
          <p:cNvSpPr txBox="1"/>
          <p:nvPr/>
        </p:nvSpPr>
        <p:spPr>
          <a:xfrm>
            <a:off x="6391918" y="2097775"/>
            <a:ext cx="2438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HVTN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Larry Corey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Jim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Kublin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HVTN 136 Co-Chairs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320241D-865D-4E48-A075-AFE423B6B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521" y="3276599"/>
            <a:ext cx="863653" cy="86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E4CA2E2-FBD8-E144-B212-D2E711DF5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5387" y="3275995"/>
            <a:ext cx="863653" cy="86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Los Alamos scientist Bette Korber to discuss her work developing an HIV  vaccine">
            <a:extLst>
              <a:ext uri="{FF2B5EF4-FFF2-40B4-BE49-F238E27FC236}">
                <a16:creationId xmlns:a16="http://schemas.microsoft.com/office/drawing/2014/main" id="{3B38E9E9-3F71-E647-9EAE-2D1E08BAE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4360" y="3275996"/>
            <a:ext cx="954814" cy="8633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Loop | Kshitij Wagh">
            <a:extLst>
              <a:ext uri="{FF2B5EF4-FFF2-40B4-BE49-F238E27FC236}">
                <a16:creationId xmlns:a16="http://schemas.microsoft.com/office/drawing/2014/main" id="{6DAC5E67-6076-5540-A038-867BB2D8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436" y="3275995"/>
            <a:ext cx="863379" cy="8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E3CF89-DF3F-7F41-BC8D-90F270D39ECC}"/>
              </a:ext>
            </a:extLst>
          </p:cNvPr>
          <p:cNvSpPr txBox="1"/>
          <p:nvPr/>
        </p:nvSpPr>
        <p:spPr>
          <a:xfrm>
            <a:off x="2703388" y="536123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16" name="Picture 10" descr="Larry Corey, M.D.">
            <a:extLst>
              <a:ext uri="{FF2B5EF4-FFF2-40B4-BE49-F238E27FC236}">
                <a16:creationId xmlns:a16="http://schemas.microsoft.com/office/drawing/2014/main" id="{8F006DF2-98C0-8D43-8D16-94BD586F6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3350" y="3215465"/>
            <a:ext cx="810609" cy="92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Jim Kublin, M.D., M.P.H.">
            <a:extLst>
              <a:ext uri="{FF2B5EF4-FFF2-40B4-BE49-F238E27FC236}">
                <a16:creationId xmlns:a16="http://schemas.microsoft.com/office/drawing/2014/main" id="{FA4A1B6A-709D-C643-B025-576FDAB35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4110" y="3215465"/>
            <a:ext cx="853449" cy="92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9324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5FFD-1F04-5C48-AC56-F0265E3B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594" y="1831697"/>
            <a:ext cx="7886817" cy="3194606"/>
          </a:xfrm>
        </p:spPr>
        <p:txBody>
          <a:bodyPr/>
          <a:lstStyle/>
          <a:p>
            <a:pPr marL="517921" indent="-257244">
              <a:buFont typeface="Arial" panose="020B0604020202020204" pitchFamily="34" charset="0"/>
              <a:buChar char="•"/>
            </a:pPr>
            <a:r>
              <a:rPr lang="en-US" dirty="0"/>
              <a:t>By the end of this session, each participant will be able to: </a:t>
            </a:r>
          </a:p>
          <a:p>
            <a:pPr marL="847111" lvl="2" indent="-257244">
              <a:buFont typeface="Arial" panose="020B0604020202020204" pitchFamily="34" charset="0"/>
              <a:buChar char="•"/>
            </a:pPr>
            <a:r>
              <a:rPr lang="en-US" dirty="0"/>
              <a:t>Define broadly neutralizing antibodies (bNAbs) and how they develop in people with HIV </a:t>
            </a:r>
          </a:p>
          <a:p>
            <a:pPr marL="847111" lvl="2" indent="-257244">
              <a:buFont typeface="Arial" panose="020B0604020202020204" pitchFamily="34" charset="0"/>
              <a:buChar char="•"/>
            </a:pPr>
            <a:r>
              <a:rPr lang="en-US" dirty="0"/>
              <a:t>Describe the potential future uses of bNAbs to </a:t>
            </a:r>
            <a:r>
              <a:rPr lang="en-US" b="1" dirty="0"/>
              <a:t>prevent</a:t>
            </a:r>
            <a:r>
              <a:rPr lang="en-US" dirty="0"/>
              <a:t>, </a:t>
            </a:r>
            <a:r>
              <a:rPr lang="en-US" b="1" dirty="0"/>
              <a:t>treat</a:t>
            </a:r>
            <a:r>
              <a:rPr lang="en-US" dirty="0"/>
              <a:t> and/or </a:t>
            </a:r>
            <a:r>
              <a:rPr lang="en-US" b="1" dirty="0"/>
              <a:t>cure</a:t>
            </a:r>
            <a:r>
              <a:rPr lang="en-US" dirty="0"/>
              <a:t> HIV</a:t>
            </a:r>
          </a:p>
          <a:p>
            <a:pPr marL="847111" lvl="2" indent="-257244">
              <a:buFont typeface="Arial" panose="020B0604020202020204" pitchFamily="34" charset="0"/>
              <a:buChar char="•"/>
            </a:pPr>
            <a:r>
              <a:rPr lang="en-US" dirty="0"/>
              <a:t>List the primary challenges in developing bNAbs for clinical use in the context of long-acting ART</a:t>
            </a:r>
          </a:p>
        </p:txBody>
      </p:sp>
    </p:spTree>
    <p:extLst>
      <p:ext uri="{BB962C8B-B14F-4D97-AF65-F5344CB8AC3E}">
        <p14:creationId xmlns:p14="http://schemas.microsoft.com/office/powerpoint/2010/main" val="392813619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DC742BFA-78B1-E54D-AE00-634E840A1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Antibodies against HIV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9B1950F-1997-E44F-8DD0-697A15C1F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594" y="1953419"/>
            <a:ext cx="7886372" cy="3549914"/>
          </a:xfrm>
        </p:spPr>
        <p:txBody>
          <a:bodyPr/>
          <a:lstStyle/>
          <a:p>
            <a:r>
              <a:rPr lang="en-US" sz="2200" dirty="0"/>
              <a:t>Antibodies develop in nearly everyone within ~21 days of infection but do not stop viral replication</a:t>
            </a:r>
          </a:p>
          <a:p>
            <a:r>
              <a:rPr lang="en-US" sz="2200" dirty="0"/>
              <a:t>Antibodies target Envelope protein on surface of virus</a:t>
            </a:r>
          </a:p>
          <a:p>
            <a:r>
              <a:rPr lang="en-US" sz="2200" dirty="0"/>
              <a:t>Some antibodies can neutralize virus but </a:t>
            </a:r>
            <a:r>
              <a:rPr lang="en-US" sz="2200" b="1" dirty="0"/>
              <a:t>HIV mutates and escapes </a:t>
            </a:r>
            <a:r>
              <a:rPr lang="en-US" sz="2200" dirty="0"/>
              <a:t>rapidly</a:t>
            </a:r>
          </a:p>
          <a:p>
            <a:r>
              <a:rPr lang="en-US" sz="2200" dirty="0"/>
              <a:t>B cells (and antibodies) evolve in response</a:t>
            </a:r>
          </a:p>
          <a:p>
            <a:r>
              <a:rPr lang="en-US" sz="2200" dirty="0"/>
              <a:t>Broadly neutralizing Abs – </a:t>
            </a:r>
            <a:r>
              <a:rPr lang="en-US" sz="2200" b="1" dirty="0"/>
              <a:t>that recognize many different Env variants</a:t>
            </a:r>
            <a:r>
              <a:rPr lang="en-US" sz="2200" dirty="0"/>
              <a:t> – develop in 10-20% of untreated individuals over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594" y="6425432"/>
            <a:ext cx="3804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Ackerman &amp; Alter, NEJM 2013: 389; hive.scripps.edu</a:t>
            </a:r>
          </a:p>
        </p:txBody>
      </p:sp>
    </p:spTree>
    <p:extLst>
      <p:ext uri="{BB962C8B-B14F-4D97-AF65-F5344CB8AC3E}">
        <p14:creationId xmlns:p14="http://schemas.microsoft.com/office/powerpoint/2010/main" val="172212592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Antibodies target HIV Env protein, primarily</a:t>
            </a: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32050" y="2060685"/>
            <a:ext cx="3867810" cy="2785441"/>
            <a:chOff x="681902" y="1722137"/>
            <a:chExt cx="3222775" cy="23209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7EB989-2D0E-3242-BBBD-143A34F77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0283" y="1993380"/>
              <a:ext cx="2124394" cy="204966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76144A-B75C-D944-BC2F-FB08AD0006D5}"/>
                </a:ext>
              </a:extLst>
            </p:cNvPr>
            <p:cNvSpPr txBox="1"/>
            <p:nvPr/>
          </p:nvSpPr>
          <p:spPr>
            <a:xfrm>
              <a:off x="681902" y="1722137"/>
              <a:ext cx="2196762" cy="2564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000" dirty="0"/>
                <a:t>Envelope protein (Env)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1F200F3-C1C3-A645-8127-5A28061EB769}"/>
                </a:ext>
              </a:extLst>
            </p:cNvPr>
            <p:cNvCxnSpPr>
              <a:cxnSpLocks/>
            </p:cNvCxnSpPr>
            <p:nvPr/>
          </p:nvCxnSpPr>
          <p:spPr>
            <a:xfrm>
              <a:off x="1683951" y="2022968"/>
              <a:ext cx="407586" cy="2072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089758" y="2623090"/>
            <a:ext cx="3472607" cy="1660632"/>
            <a:chOff x="5038958" y="2581332"/>
            <a:chExt cx="3472607" cy="166063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2AEA532-A336-FEFB-81EE-65B6CE419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521" t="38952" r="6064" b="47988"/>
            <a:stretch/>
          </p:blipFill>
          <p:spPr>
            <a:xfrm>
              <a:off x="5038958" y="2581332"/>
              <a:ext cx="3472607" cy="166063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DA4591B-1F9F-A478-CF77-8D536FDE3A80}"/>
                </a:ext>
              </a:extLst>
            </p:cNvPr>
            <p:cNvSpPr txBox="1"/>
            <p:nvPr/>
          </p:nvSpPr>
          <p:spPr>
            <a:xfrm>
              <a:off x="5485817" y="3303926"/>
              <a:ext cx="49404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0" rIns="91440" bIns="0" rtlCol="0">
              <a:spAutoFit/>
            </a:bodyPr>
            <a:lstStyle/>
            <a:p>
              <a:r>
                <a:rPr lang="en-US" sz="1400" dirty="0"/>
                <a:t>Env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7594" y="6425432"/>
            <a:ext cx="3804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Ackerman &amp; Alter, NEJM 2013: 389; hive.scripps.edu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5491" y="5287615"/>
            <a:ext cx="482600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This is in contrast to most ARVs, which target internal HIV proteins</a:t>
            </a:r>
          </a:p>
        </p:txBody>
      </p:sp>
    </p:spTree>
    <p:extLst>
      <p:ext uri="{BB962C8B-B14F-4D97-AF65-F5344CB8AC3E}">
        <p14:creationId xmlns:p14="http://schemas.microsoft.com/office/powerpoint/2010/main" val="115319801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0072" y="2104670"/>
            <a:ext cx="1597892" cy="1839257"/>
            <a:chOff x="120072" y="2104670"/>
            <a:chExt cx="1597892" cy="18392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0072" y="2104670"/>
              <a:ext cx="1477819" cy="183925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052945" y="3565236"/>
              <a:ext cx="665019" cy="249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4">
            <a:extLst>
              <a:ext uri="{FF2B5EF4-FFF2-40B4-BE49-F238E27FC236}">
                <a16:creationId xmlns:a16="http://schemas.microsoft.com/office/drawing/2014/main" id="{DC742BFA-78B1-E54D-AE00-634E840A1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4" y="1033711"/>
            <a:ext cx="7886372" cy="648915"/>
          </a:xfrm>
        </p:spPr>
        <p:txBody>
          <a:bodyPr/>
          <a:lstStyle/>
          <a:p>
            <a:r>
              <a:rPr lang="en-US" dirty="0"/>
              <a:t>HIV and B cells evolve together over 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726" y="4121490"/>
            <a:ext cx="1357747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Transmitted/</a:t>
            </a:r>
          </a:p>
          <a:p>
            <a:r>
              <a:rPr lang="en-US" sz="1400" dirty="0"/>
              <a:t>founder viruses stimulate weakly neutralizing antibodies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6228770" cy="365125"/>
          </a:xfrm>
        </p:spPr>
        <p:txBody>
          <a:bodyPr/>
          <a:lstStyle/>
          <a:p>
            <a:r>
              <a:rPr lang="en-US" dirty="0"/>
              <a:t>Adapted from Haynes et al. </a:t>
            </a:r>
            <a:r>
              <a:rPr lang="en-US" i="1" dirty="0"/>
              <a:t>Nat Rev </a:t>
            </a:r>
            <a:r>
              <a:rPr lang="en-US" i="1" dirty="0" err="1"/>
              <a:t>Immunol</a:t>
            </a:r>
            <a:r>
              <a:rPr lang="en-US" i="1" dirty="0"/>
              <a:t> </a:t>
            </a:r>
            <a:r>
              <a:rPr lang="en-US" dirty="0"/>
              <a:t>2023 Mar;23(3):142-158</a:t>
            </a:r>
          </a:p>
        </p:txBody>
      </p:sp>
    </p:spTree>
    <p:extLst>
      <p:ext uri="{BB962C8B-B14F-4D97-AF65-F5344CB8AC3E}">
        <p14:creationId xmlns:p14="http://schemas.microsoft.com/office/powerpoint/2010/main" val="170272842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0072" y="2104670"/>
            <a:ext cx="3794416" cy="2208712"/>
            <a:chOff x="120072" y="2104670"/>
            <a:chExt cx="3794416" cy="22087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0072" y="2104670"/>
              <a:ext cx="3500583" cy="220871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249469" y="3600906"/>
              <a:ext cx="665019" cy="249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4">
            <a:extLst>
              <a:ext uri="{FF2B5EF4-FFF2-40B4-BE49-F238E27FC236}">
                <a16:creationId xmlns:a16="http://schemas.microsoft.com/office/drawing/2014/main" id="{DC742BFA-78B1-E54D-AE00-634E840A1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4" y="1033711"/>
            <a:ext cx="7886372" cy="648915"/>
          </a:xfrm>
        </p:spPr>
        <p:txBody>
          <a:bodyPr/>
          <a:lstStyle/>
          <a:p>
            <a:r>
              <a:rPr lang="en-US" dirty="0"/>
              <a:t>HIV and B cells evolve together over 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726" y="4121490"/>
            <a:ext cx="1357747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Transmitted/</a:t>
            </a:r>
          </a:p>
          <a:p>
            <a:r>
              <a:rPr lang="en-US" sz="1400" dirty="0"/>
              <a:t>founder viruses stimulate weakly neutralizing antibodies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0251" y="4416988"/>
            <a:ext cx="1754912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Transmitted/</a:t>
            </a:r>
          </a:p>
          <a:p>
            <a:r>
              <a:rPr lang="en-US" sz="1400" dirty="0"/>
              <a:t>founder mutants expand these B cells, maturing antibodies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6228770" cy="365125"/>
          </a:xfrm>
        </p:spPr>
        <p:txBody>
          <a:bodyPr/>
          <a:lstStyle/>
          <a:p>
            <a:r>
              <a:rPr lang="en-US" dirty="0"/>
              <a:t>Adapted from Haynes et al. </a:t>
            </a:r>
            <a:r>
              <a:rPr lang="en-US" i="1" dirty="0"/>
              <a:t>Nat Rev </a:t>
            </a:r>
            <a:r>
              <a:rPr lang="en-US" i="1" dirty="0" err="1"/>
              <a:t>Immunol</a:t>
            </a:r>
            <a:r>
              <a:rPr lang="en-US" i="1" dirty="0"/>
              <a:t> </a:t>
            </a:r>
            <a:r>
              <a:rPr lang="en-US" dirty="0"/>
              <a:t>2023 Mar;23(3):142-158</a:t>
            </a:r>
          </a:p>
        </p:txBody>
      </p:sp>
    </p:spTree>
    <p:extLst>
      <p:ext uri="{BB962C8B-B14F-4D97-AF65-F5344CB8AC3E}">
        <p14:creationId xmlns:p14="http://schemas.microsoft.com/office/powerpoint/2010/main" val="167881396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072" y="2104670"/>
            <a:ext cx="6761019" cy="2190239"/>
          </a:xfrm>
          <a:prstGeom prst="rect">
            <a:avLst/>
          </a:prstGeom>
        </p:spPr>
      </p:pic>
      <p:sp>
        <p:nvSpPr>
          <p:cNvPr id="6" name="Title 14">
            <a:extLst>
              <a:ext uri="{FF2B5EF4-FFF2-40B4-BE49-F238E27FC236}">
                <a16:creationId xmlns:a16="http://schemas.microsoft.com/office/drawing/2014/main" id="{DC742BFA-78B1-E54D-AE00-634E840A1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4" y="1033711"/>
            <a:ext cx="7886372" cy="648915"/>
          </a:xfrm>
        </p:spPr>
        <p:txBody>
          <a:bodyPr/>
          <a:lstStyle/>
          <a:p>
            <a:r>
              <a:rPr lang="en-US" dirty="0"/>
              <a:t>HIV and B cells evolve together over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4726" y="4121490"/>
            <a:ext cx="1357747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Transmitted/</a:t>
            </a:r>
          </a:p>
          <a:p>
            <a:r>
              <a:rPr lang="en-US" sz="1400" dirty="0"/>
              <a:t>founder viruses stimulate weakly neutralizing antibodies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0251" y="4416988"/>
            <a:ext cx="1754912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Transmitted/</a:t>
            </a:r>
          </a:p>
          <a:p>
            <a:r>
              <a:rPr lang="en-US" sz="1400" dirty="0"/>
              <a:t>founder mutants expand these B cells, maturing antibodies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0588" y="4416987"/>
            <a:ext cx="3197515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Upon diversification of HIV-1 in chronic infection, mutated </a:t>
            </a:r>
            <a:r>
              <a:rPr lang="en-US" sz="1400" dirty="0" err="1"/>
              <a:t>Envs</a:t>
            </a:r>
            <a:r>
              <a:rPr lang="en-US" sz="1400" dirty="0"/>
              <a:t> select for multiple functional mutations required for </a:t>
            </a:r>
            <a:r>
              <a:rPr lang="en-US" sz="1400" dirty="0" err="1"/>
              <a:t>bNAb</a:t>
            </a:r>
            <a:r>
              <a:rPr lang="en-US" sz="1400" dirty="0"/>
              <a:t> potency and breadth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67594" y="6356353"/>
            <a:ext cx="6228770" cy="365125"/>
          </a:xfrm>
        </p:spPr>
        <p:txBody>
          <a:bodyPr/>
          <a:lstStyle/>
          <a:p>
            <a:r>
              <a:rPr lang="en-US" dirty="0"/>
              <a:t>Adapted from Haynes et al. </a:t>
            </a:r>
            <a:r>
              <a:rPr lang="en-US" i="1" dirty="0"/>
              <a:t>Nat Rev </a:t>
            </a:r>
            <a:r>
              <a:rPr lang="en-US" i="1" dirty="0" err="1"/>
              <a:t>Immunol</a:t>
            </a:r>
            <a:r>
              <a:rPr lang="en-US" i="1" dirty="0"/>
              <a:t> </a:t>
            </a:r>
            <a:r>
              <a:rPr lang="en-US" dirty="0"/>
              <a:t>2023 Mar;23(3):142-158</a:t>
            </a:r>
          </a:p>
        </p:txBody>
      </p:sp>
    </p:spTree>
    <p:extLst>
      <p:ext uri="{BB962C8B-B14F-4D97-AF65-F5344CB8AC3E}">
        <p14:creationId xmlns:p14="http://schemas.microsoft.com/office/powerpoint/2010/main" val="272844532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itle slide master">
  <a:themeElements>
    <a:clrScheme name="AETC">
      <a:dk1>
        <a:srgbClr val="222222"/>
      </a:dk1>
      <a:lt1>
        <a:srgbClr val="FFFFFF"/>
      </a:lt1>
      <a:dk2>
        <a:srgbClr val="1C3768"/>
      </a:dk2>
      <a:lt2>
        <a:srgbClr val="D6D6D6"/>
      </a:lt2>
      <a:accent1>
        <a:srgbClr val="F1A21F"/>
      </a:accent1>
      <a:accent2>
        <a:srgbClr val="8F3E97"/>
      </a:accent2>
      <a:accent3>
        <a:srgbClr val="1EB24B"/>
      </a:accent3>
      <a:accent4>
        <a:srgbClr val="0054A6"/>
      </a:accent4>
      <a:accent5>
        <a:srgbClr val="F37520"/>
      </a:accent5>
      <a:accent6>
        <a:srgbClr val="D6201A"/>
      </a:accent6>
      <a:hlink>
        <a:srgbClr val="478FCC"/>
      </a:hlink>
      <a:folHlink>
        <a:srgbClr val="677983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TC-Program-slide-template-standard.potx" id="{34EAC476-FE6A-4DFC-9597-6E92740CECE6}" vid="{DB94FE83-C4A5-456B-B4A2-5902906AA6C7}"/>
    </a:ext>
  </a:extLst>
</a:theme>
</file>

<file path=ppt/theme/theme2.xml><?xml version="1.0" encoding="utf-8"?>
<a:theme xmlns:a="http://schemas.openxmlformats.org/drawingml/2006/main" name="Content slide master">
  <a:themeElements>
    <a:clrScheme name="AETC">
      <a:dk1>
        <a:srgbClr val="222222"/>
      </a:dk1>
      <a:lt1>
        <a:srgbClr val="FFFFFF"/>
      </a:lt1>
      <a:dk2>
        <a:srgbClr val="1C3768"/>
      </a:dk2>
      <a:lt2>
        <a:srgbClr val="D6D6D6"/>
      </a:lt2>
      <a:accent1>
        <a:srgbClr val="F1A21F"/>
      </a:accent1>
      <a:accent2>
        <a:srgbClr val="8F3E97"/>
      </a:accent2>
      <a:accent3>
        <a:srgbClr val="1EB24B"/>
      </a:accent3>
      <a:accent4>
        <a:srgbClr val="0054A6"/>
      </a:accent4>
      <a:accent5>
        <a:srgbClr val="F37520"/>
      </a:accent5>
      <a:accent6>
        <a:srgbClr val="D6201A"/>
      </a:accent6>
      <a:hlink>
        <a:srgbClr val="478FCC"/>
      </a:hlink>
      <a:folHlink>
        <a:srgbClr val="6779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TC-Program-slide-template-standard.potx" id="{34EAC476-FE6A-4DFC-9597-6E92740CECE6}" vid="{BB90FE39-8A75-497F-BCD1-30EF58DFA9A5}"/>
    </a:ext>
  </a:extLst>
</a:theme>
</file>

<file path=ppt/theme/theme3.xml><?xml version="1.0" encoding="utf-8"?>
<a:theme xmlns:a="http://schemas.openxmlformats.org/drawingml/2006/main" name="3_Custom Design">
  <a:themeElements>
    <a:clrScheme name="AETC Template">
      <a:dk1>
        <a:srgbClr val="222222"/>
      </a:dk1>
      <a:lt1>
        <a:srgbClr val="FFFFFF"/>
      </a:lt1>
      <a:dk2>
        <a:srgbClr val="1C3768"/>
      </a:dk2>
      <a:lt2>
        <a:srgbClr val="F8F6F0"/>
      </a:lt2>
      <a:accent1>
        <a:srgbClr val="0053A6"/>
      </a:accent1>
      <a:accent2>
        <a:srgbClr val="8096B6"/>
      </a:accent2>
      <a:accent3>
        <a:srgbClr val="A01813"/>
      </a:accent3>
      <a:accent4>
        <a:srgbClr val="D62027"/>
      </a:accent4>
      <a:accent5>
        <a:srgbClr val="DDDCD3"/>
      </a:accent5>
      <a:accent6>
        <a:srgbClr val="FFFFFF"/>
      </a:accent6>
      <a:hlink>
        <a:srgbClr val="0053A6"/>
      </a:hlink>
      <a:folHlink>
        <a:srgbClr val="7F95B6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TC-Program-slide-template-standard.potx" id="{34EAC476-FE6A-4DFC-9597-6E92740CECE6}" vid="{63121381-A124-4430-9936-466EDD55743B}"/>
    </a:ext>
  </a:extLst>
</a:theme>
</file>

<file path=ppt/theme/theme4.xml><?xml version="1.0" encoding="utf-8"?>
<a:theme xmlns:a="http://schemas.openxmlformats.org/drawingml/2006/main" name="5_Custom Design">
  <a:themeElements>
    <a:clrScheme name="AETC Template">
      <a:dk1>
        <a:srgbClr val="222222"/>
      </a:dk1>
      <a:lt1>
        <a:srgbClr val="FFFFFF"/>
      </a:lt1>
      <a:dk2>
        <a:srgbClr val="1C3768"/>
      </a:dk2>
      <a:lt2>
        <a:srgbClr val="F8F6F0"/>
      </a:lt2>
      <a:accent1>
        <a:srgbClr val="0053A6"/>
      </a:accent1>
      <a:accent2>
        <a:srgbClr val="8096B6"/>
      </a:accent2>
      <a:accent3>
        <a:srgbClr val="A01813"/>
      </a:accent3>
      <a:accent4>
        <a:srgbClr val="D62027"/>
      </a:accent4>
      <a:accent5>
        <a:srgbClr val="DDDCD3"/>
      </a:accent5>
      <a:accent6>
        <a:srgbClr val="FFFFFF"/>
      </a:accent6>
      <a:hlink>
        <a:srgbClr val="0053A6"/>
      </a:hlink>
      <a:folHlink>
        <a:srgbClr val="7F95B6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TC-Program-slide-template-standard.potx" id="{34EAC476-FE6A-4DFC-9597-6E92740CECE6}" vid="{4439C41D-C638-4FC3-8778-D30378E68C26}"/>
    </a:ext>
  </a:extLst>
</a:theme>
</file>

<file path=ppt/theme/theme5.xml><?xml version="1.0" encoding="utf-8"?>
<a:theme xmlns:a="http://schemas.openxmlformats.org/drawingml/2006/main" name="6_Custom Design">
  <a:themeElements>
    <a:clrScheme name="AETC Template">
      <a:dk1>
        <a:srgbClr val="222222"/>
      </a:dk1>
      <a:lt1>
        <a:srgbClr val="FFFFFF"/>
      </a:lt1>
      <a:dk2>
        <a:srgbClr val="1C3768"/>
      </a:dk2>
      <a:lt2>
        <a:srgbClr val="F8F6F0"/>
      </a:lt2>
      <a:accent1>
        <a:srgbClr val="0053A6"/>
      </a:accent1>
      <a:accent2>
        <a:srgbClr val="8096B6"/>
      </a:accent2>
      <a:accent3>
        <a:srgbClr val="A01813"/>
      </a:accent3>
      <a:accent4>
        <a:srgbClr val="D62027"/>
      </a:accent4>
      <a:accent5>
        <a:srgbClr val="DDDCD3"/>
      </a:accent5>
      <a:accent6>
        <a:srgbClr val="FFFFFF"/>
      </a:accent6>
      <a:hlink>
        <a:srgbClr val="0053A6"/>
      </a:hlink>
      <a:folHlink>
        <a:srgbClr val="7F95B6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TC-Program-slide-template-standard.potx" id="{34EAC476-FE6A-4DFC-9597-6E92740CECE6}" vid="{57998027-AF2E-49EF-B091-2A5C7B576C69}"/>
    </a:ext>
  </a:extLst>
</a:theme>
</file>

<file path=ppt/theme/theme6.xml><?xml version="1.0" encoding="utf-8"?>
<a:theme xmlns:a="http://schemas.openxmlformats.org/drawingml/2006/main" name="Content slide master">
  <a:themeElements>
    <a:clrScheme name="AETC">
      <a:dk1>
        <a:srgbClr val="222222"/>
      </a:dk1>
      <a:lt1>
        <a:srgbClr val="FFFFFF"/>
      </a:lt1>
      <a:dk2>
        <a:srgbClr val="1C3768"/>
      </a:dk2>
      <a:lt2>
        <a:srgbClr val="D6D6D6"/>
      </a:lt2>
      <a:accent1>
        <a:srgbClr val="F1A21F"/>
      </a:accent1>
      <a:accent2>
        <a:srgbClr val="8F3E97"/>
      </a:accent2>
      <a:accent3>
        <a:srgbClr val="1EB24B"/>
      </a:accent3>
      <a:accent4>
        <a:srgbClr val="0054A6"/>
      </a:accent4>
      <a:accent5>
        <a:srgbClr val="F37520"/>
      </a:accent5>
      <a:accent6>
        <a:srgbClr val="D6201A"/>
      </a:accent6>
      <a:hlink>
        <a:srgbClr val="478FCC"/>
      </a:hlink>
      <a:folHlink>
        <a:srgbClr val="6779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TC-program-template-widescreen.potx" id="{9F6C5F33-26FD-4486-8FC3-68FFBBA79920}" vid="{49E2E7B5-6607-4336-B3B4-DCF1EC204D3F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AETC-Program-slide-template-standard</Template>
  <TotalTime>902</TotalTime>
  <Words>1901</Words>
  <Application>Microsoft Office PowerPoint</Application>
  <PresentationFormat>On-screen Show (4:3)</PresentationFormat>
  <Paragraphs>210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Calibri</vt:lpstr>
      <vt:lpstr>STIXGeneral-Regular</vt:lpstr>
      <vt:lpstr>System Font Regular</vt:lpstr>
      <vt:lpstr>Wingdings</vt:lpstr>
      <vt:lpstr>Title slide master</vt:lpstr>
      <vt:lpstr>Content slide master</vt:lpstr>
      <vt:lpstr>3_Custom Design</vt:lpstr>
      <vt:lpstr>5_Custom Design</vt:lpstr>
      <vt:lpstr>6_Custom Design</vt:lpstr>
      <vt:lpstr>Content slide master</vt:lpstr>
      <vt:lpstr>The Role of Broadly Neutralizing Antibodies in Ending the HIV Epidemic</vt:lpstr>
      <vt:lpstr>Disclosures</vt:lpstr>
      <vt:lpstr>AETC Program National Centers and HIV Curriculum</vt:lpstr>
      <vt:lpstr>Learning Objectives </vt:lpstr>
      <vt:lpstr>Antibodies against HIV</vt:lpstr>
      <vt:lpstr>Antibodies target HIV Env protein, primarily</vt:lpstr>
      <vt:lpstr>HIV and B cells evolve together over time</vt:lpstr>
      <vt:lpstr>HIV and B cells evolve together over time</vt:lpstr>
      <vt:lpstr>HIV and B cells evolve together over time</vt:lpstr>
      <vt:lpstr>HIV and B cells evolve together over time</vt:lpstr>
      <vt:lpstr>Cells that secrete bNAbs can be isolated and cloned to produce a clinical product</vt:lpstr>
      <vt:lpstr>Different classes of bNAbs target different sites on the Env protein</vt:lpstr>
      <vt:lpstr>bNAbs can do more than neutralize virus</vt:lpstr>
      <vt:lpstr>Key points about bNAb biology</vt:lpstr>
      <vt:lpstr>Early efforts to use antibodies for treatment</vt:lpstr>
      <vt:lpstr>First generation of ‘broadly’ neutralizing Abs</vt:lpstr>
      <vt:lpstr>Biggest weakness of bNAbs for treatment….</vt:lpstr>
      <vt:lpstr>Discovery of broader and more potent bNAbs</vt:lpstr>
      <vt:lpstr>Most advanced bNAbs in clinical development target two key regions of HIV Env</vt:lpstr>
      <vt:lpstr>VRC01 for treatment of HIV-1</vt:lpstr>
      <vt:lpstr>Antiviral activity of PGT121</vt:lpstr>
      <vt:lpstr>Antiviral Activity of PGT121 at Very Low Concentrations in People Living with HIV</vt:lpstr>
      <vt:lpstr>Combination of 3BNC117 and 10-1074 provide sustained virological suppression</vt:lpstr>
      <vt:lpstr>PowerPoint Presentation</vt:lpstr>
      <vt:lpstr>Prolonged viral suppression with anti-HIV-1 antibody therapy (3BNC117 and 10-1074)</vt:lpstr>
      <vt:lpstr>Early intervention with 3BNC117 and romidepsin at ART initiation</vt:lpstr>
      <vt:lpstr>PowerPoint Presentation</vt:lpstr>
      <vt:lpstr>HIV-1 clades are defined by different Env types</vt:lpstr>
      <vt:lpstr>HIV-1 global Env diversity is immense</vt:lpstr>
      <vt:lpstr>For comparison: HIV-1 vs. SARS-CoV-2 sequence diversity</vt:lpstr>
      <vt:lpstr>VRC01 protects humans against sensitive HIV-1 strains</vt:lpstr>
      <vt:lpstr>VRC01 Does Not Protect Overall in  Context of Diverse HIV-1 Strains </vt:lpstr>
      <vt:lpstr>Engineering Increased Breadth and Potency VRC01  VRC07-523</vt:lpstr>
      <vt:lpstr>Increasing Half-Life VRC07-523  VRC07-523LS</vt:lpstr>
      <vt:lpstr>Final Product with Predicted Increased Breadth Over Time: VRC07-523LS</vt:lpstr>
      <vt:lpstr>HVTN Path Forward for bNAb Prevention: Triple bNAb Combination</vt:lpstr>
      <vt:lpstr>Engineering monoclonal Abs for the future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Souvannaraj, Jake</dc:creator>
  <cp:lastModifiedBy>Judith Collins</cp:lastModifiedBy>
  <cp:revision>121</cp:revision>
  <cp:lastPrinted>2014-09-18T20:07:37Z</cp:lastPrinted>
  <dcterms:created xsi:type="dcterms:W3CDTF">2022-02-08T21:28:33Z</dcterms:created>
  <dcterms:modified xsi:type="dcterms:W3CDTF">2023-06-02T19:45:25Z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92c8cef-6f2b-4af1-b4ac-d815ff795cd6_Enabled">
    <vt:lpwstr>true</vt:lpwstr>
  </property>
  <property fmtid="{D5CDD505-2E9C-101B-9397-08002B2CF9AE}" pid="3" name="MSIP_Label_792c8cef-6f2b-4af1-b4ac-d815ff795cd6_SetDate">
    <vt:lpwstr>2023-02-09T00:20:47Z</vt:lpwstr>
  </property>
  <property fmtid="{D5CDD505-2E9C-101B-9397-08002B2CF9AE}" pid="4" name="MSIP_Label_792c8cef-6f2b-4af1-b4ac-d815ff795cd6_Method">
    <vt:lpwstr>Standard</vt:lpwstr>
  </property>
  <property fmtid="{D5CDD505-2E9C-101B-9397-08002B2CF9AE}" pid="5" name="MSIP_Label_792c8cef-6f2b-4af1-b4ac-d815ff795cd6_Name">
    <vt:lpwstr>VUMC General</vt:lpwstr>
  </property>
  <property fmtid="{D5CDD505-2E9C-101B-9397-08002B2CF9AE}" pid="6" name="MSIP_Label_792c8cef-6f2b-4af1-b4ac-d815ff795cd6_SiteId">
    <vt:lpwstr>ef575030-1424-4ed8-b83c-12c533d879ab</vt:lpwstr>
  </property>
  <property fmtid="{D5CDD505-2E9C-101B-9397-08002B2CF9AE}" pid="7" name="MSIP_Label_792c8cef-6f2b-4af1-b4ac-d815ff795cd6_ActionId">
    <vt:lpwstr>b8a288ad-1325-4370-91a5-2da5c4df086c</vt:lpwstr>
  </property>
  <property fmtid="{D5CDD505-2E9C-101B-9397-08002B2CF9AE}" pid="8" name="MSIP_Label_792c8cef-6f2b-4af1-b4ac-d815ff795cd6_ContentBits">
    <vt:lpwstr>0</vt:lpwstr>
  </property>
</Properties>
</file>