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3"/>
  </p:notesMasterIdLst>
  <p:sldIdLst>
    <p:sldId id="256" r:id="rId6"/>
    <p:sldId id="257" r:id="rId7"/>
    <p:sldId id="258" r:id="rId8"/>
    <p:sldId id="266" r:id="rId9"/>
    <p:sldId id="259" r:id="rId10"/>
    <p:sldId id="260" r:id="rId11"/>
    <p:sldId id="267" r:id="rId12"/>
    <p:sldId id="288" r:id="rId13"/>
    <p:sldId id="292" r:id="rId14"/>
    <p:sldId id="290" r:id="rId15"/>
    <p:sldId id="262" r:id="rId16"/>
    <p:sldId id="263" r:id="rId17"/>
    <p:sldId id="293" r:id="rId18"/>
    <p:sldId id="302" r:id="rId19"/>
    <p:sldId id="294" r:id="rId20"/>
    <p:sldId id="287" r:id="rId21"/>
    <p:sldId id="303" r:id="rId22"/>
    <p:sldId id="304" r:id="rId23"/>
    <p:sldId id="305" r:id="rId24"/>
    <p:sldId id="273" r:id="rId25"/>
    <p:sldId id="297" r:id="rId26"/>
    <p:sldId id="301" r:id="rId27"/>
    <p:sldId id="300" r:id="rId28"/>
    <p:sldId id="299" r:id="rId29"/>
    <p:sldId id="298" r:id="rId30"/>
    <p:sldId id="296" r:id="rId31"/>
    <p:sldId id="26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9" autoAdjust="0"/>
    <p:restoredTop sz="92597" autoAdjust="0"/>
  </p:normalViewPr>
  <p:slideViewPr>
    <p:cSldViewPr snapToGrid="0" snapToObjects="1">
      <p:cViewPr varScale="1">
        <p:scale>
          <a:sx n="85" d="100"/>
          <a:sy n="85" d="100"/>
        </p:scale>
        <p:origin x="24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83234-7531-4A15-991E-E39172D64D1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82F7304-E9AB-49C2-A667-266559C77D8C}">
      <dgm:prSet custT="1"/>
      <dgm:spPr>
        <a:solidFill>
          <a:schemeClr val="accent5">
            <a:lumMod val="50000"/>
          </a:schemeClr>
        </a:solidFill>
      </dgm:spPr>
      <dgm:t>
        <a:bodyPr/>
        <a:lstStyle/>
        <a:p>
          <a:r>
            <a:rPr lang="en-US" sz="2400" dirty="0"/>
            <a:t>Similar to posting on Facebook or an online forum</a:t>
          </a:r>
        </a:p>
      </dgm:t>
    </dgm:pt>
    <dgm:pt modelId="{57D52190-5B1C-4086-A04A-A007C871235E}" type="parTrans" cxnId="{0B11F6EF-D50E-490B-81C6-5E70FD4B514E}">
      <dgm:prSet/>
      <dgm:spPr/>
      <dgm:t>
        <a:bodyPr/>
        <a:lstStyle/>
        <a:p>
          <a:endParaRPr lang="en-US"/>
        </a:p>
      </dgm:t>
    </dgm:pt>
    <dgm:pt modelId="{F6953C11-BCC0-4608-8F67-CB8C82540410}" type="sibTrans" cxnId="{0B11F6EF-D50E-490B-81C6-5E70FD4B514E}">
      <dgm:prSet/>
      <dgm:spPr>
        <a:ln w="19050">
          <a:solidFill>
            <a:srgbClr val="ED1C24">
              <a:alpha val="90000"/>
            </a:srgbClr>
          </a:solidFill>
        </a:ln>
      </dgm:spPr>
      <dgm:t>
        <a:bodyPr/>
        <a:lstStyle/>
        <a:p>
          <a:endParaRPr lang="en-US"/>
        </a:p>
      </dgm:t>
    </dgm:pt>
    <dgm:pt modelId="{6DD33363-E570-40A8-A743-D773AF81A109}">
      <dgm:prSet custT="1"/>
      <dgm:spPr>
        <a:solidFill>
          <a:schemeClr val="accent5">
            <a:lumMod val="50000"/>
          </a:schemeClr>
        </a:solidFill>
      </dgm:spPr>
      <dgm:t>
        <a:bodyPr/>
        <a:lstStyle/>
        <a:p>
          <a:r>
            <a:rPr lang="en-US" sz="2400" dirty="0"/>
            <a:t>Everyone can see and reply to posts</a:t>
          </a:r>
        </a:p>
      </dgm:t>
    </dgm:pt>
    <dgm:pt modelId="{F89FB966-2234-461B-BDAD-32517B1914E7}" type="parTrans" cxnId="{3BF595B7-C261-4034-8A06-9E13E7EE9626}">
      <dgm:prSet/>
      <dgm:spPr/>
      <dgm:t>
        <a:bodyPr/>
        <a:lstStyle/>
        <a:p>
          <a:endParaRPr lang="en-US"/>
        </a:p>
      </dgm:t>
    </dgm:pt>
    <dgm:pt modelId="{9B1AD266-EA84-46BB-959C-AB5BB8EDC168}" type="sibTrans" cxnId="{3BF595B7-C261-4034-8A06-9E13E7EE9626}">
      <dgm:prSet/>
      <dgm:spPr>
        <a:ln w="19050">
          <a:solidFill>
            <a:srgbClr val="ED1C24">
              <a:alpha val="90000"/>
            </a:srgbClr>
          </a:solidFill>
        </a:ln>
      </dgm:spPr>
      <dgm:t>
        <a:bodyPr/>
        <a:lstStyle/>
        <a:p>
          <a:endParaRPr lang="en-US"/>
        </a:p>
      </dgm:t>
    </dgm:pt>
    <dgm:pt modelId="{E901BCA0-CDCD-495A-A4E0-FA4313216848}">
      <dgm:prSet custT="1"/>
      <dgm:spPr>
        <a:solidFill>
          <a:schemeClr val="accent5">
            <a:lumMod val="50000"/>
          </a:schemeClr>
        </a:solidFill>
      </dgm:spPr>
      <dgm:t>
        <a:bodyPr/>
        <a:lstStyle/>
        <a:p>
          <a:r>
            <a:rPr lang="en-US" sz="2400" dirty="0"/>
            <a:t>Admins can add in links to external or in-app content</a:t>
          </a:r>
        </a:p>
      </dgm:t>
    </dgm:pt>
    <dgm:pt modelId="{47EE7D9F-52A2-41B5-B9F7-3B7381C6C541}" type="parTrans" cxnId="{3D72923B-3A85-4C88-9FC7-EE91B88669F2}">
      <dgm:prSet/>
      <dgm:spPr/>
      <dgm:t>
        <a:bodyPr/>
        <a:lstStyle/>
        <a:p>
          <a:endParaRPr lang="en-US"/>
        </a:p>
      </dgm:t>
    </dgm:pt>
    <dgm:pt modelId="{360824C7-37B0-4420-AB82-1AD457AFCBFC}" type="sibTrans" cxnId="{3D72923B-3A85-4C88-9FC7-EE91B88669F2}">
      <dgm:prSet/>
      <dgm:spPr>
        <a:ln w="19050">
          <a:solidFill>
            <a:srgbClr val="ED1C24">
              <a:alpha val="90000"/>
            </a:srgbClr>
          </a:solidFill>
        </a:ln>
      </dgm:spPr>
      <dgm:t>
        <a:bodyPr/>
        <a:lstStyle/>
        <a:p>
          <a:endParaRPr lang="en-US"/>
        </a:p>
      </dgm:t>
    </dgm:pt>
    <dgm:pt modelId="{B9E1991A-2E6F-4A83-8B5D-251F7CAA4797}">
      <dgm:prSet custT="1"/>
      <dgm:spPr>
        <a:solidFill>
          <a:schemeClr val="accent5">
            <a:lumMod val="50000"/>
          </a:schemeClr>
        </a:solidFill>
      </dgm:spPr>
      <dgm:t>
        <a:bodyPr/>
        <a:lstStyle/>
        <a:p>
          <a:r>
            <a:rPr lang="en-US" sz="2400" dirty="0"/>
            <a:t>Everyone can use emojis </a:t>
          </a:r>
          <a:r>
            <a:rPr lang="en-US" sz="2400" dirty="0">
              <a:sym typeface="Wingdings" panose="05000000000000000000" pitchFamily="2" charset="2"/>
            </a:rPr>
            <a:t></a:t>
          </a:r>
          <a:r>
            <a:rPr lang="en-US" sz="2400" dirty="0"/>
            <a:t> and GIFs </a:t>
          </a:r>
        </a:p>
      </dgm:t>
    </dgm:pt>
    <dgm:pt modelId="{95FB2ADF-8830-4638-99C7-3F267AD31EDE}" type="parTrans" cxnId="{7217C936-851E-4F44-B379-C5F568FB9573}">
      <dgm:prSet/>
      <dgm:spPr/>
      <dgm:t>
        <a:bodyPr/>
        <a:lstStyle/>
        <a:p>
          <a:endParaRPr lang="en-US"/>
        </a:p>
      </dgm:t>
    </dgm:pt>
    <dgm:pt modelId="{C5E3C409-5666-46D9-A2D5-02AE7A0ECB0D}" type="sibTrans" cxnId="{7217C936-851E-4F44-B379-C5F568FB9573}">
      <dgm:prSet/>
      <dgm:spPr>
        <a:ln w="19050">
          <a:solidFill>
            <a:srgbClr val="ED1C24">
              <a:alpha val="90000"/>
            </a:srgbClr>
          </a:solidFill>
        </a:ln>
      </dgm:spPr>
      <dgm:t>
        <a:bodyPr/>
        <a:lstStyle/>
        <a:p>
          <a:endParaRPr lang="en-US"/>
        </a:p>
      </dgm:t>
    </dgm:pt>
    <dgm:pt modelId="{7C402453-A12E-4A74-8F4F-1A32E49C8C7E}">
      <dgm:prSet custT="1"/>
      <dgm:spPr>
        <a:solidFill>
          <a:schemeClr val="accent5">
            <a:lumMod val="50000"/>
          </a:schemeClr>
        </a:solidFill>
      </dgm:spPr>
      <dgm:t>
        <a:bodyPr/>
        <a:lstStyle/>
        <a:p>
          <a:r>
            <a:rPr lang="en-US" sz="2400" dirty="0"/>
            <a:t>Participants cannot upload and share pictures or videos</a:t>
          </a:r>
        </a:p>
      </dgm:t>
    </dgm:pt>
    <dgm:pt modelId="{924528A1-70CB-4D41-A3B0-9C84016A60C7}" type="parTrans" cxnId="{810FF8D3-DD73-4201-9371-A39923D6CCD3}">
      <dgm:prSet/>
      <dgm:spPr/>
      <dgm:t>
        <a:bodyPr/>
        <a:lstStyle/>
        <a:p>
          <a:endParaRPr lang="en-US"/>
        </a:p>
      </dgm:t>
    </dgm:pt>
    <dgm:pt modelId="{B1E572F2-8108-404D-BB51-F5DD2B49C298}" type="sibTrans" cxnId="{810FF8D3-DD73-4201-9371-A39923D6CCD3}">
      <dgm:prSet/>
      <dgm:spPr/>
      <dgm:t>
        <a:bodyPr/>
        <a:lstStyle/>
        <a:p>
          <a:endParaRPr lang="en-US"/>
        </a:p>
      </dgm:t>
    </dgm:pt>
    <dgm:pt modelId="{7789C3C1-1B9B-4003-93B2-DD0ED3DBA54B}" type="pres">
      <dgm:prSet presAssocID="{D2683234-7531-4A15-991E-E39172D64D12}" presName="outerComposite" presStyleCnt="0">
        <dgm:presLayoutVars>
          <dgm:chMax val="5"/>
          <dgm:dir/>
          <dgm:resizeHandles val="exact"/>
        </dgm:presLayoutVars>
      </dgm:prSet>
      <dgm:spPr/>
    </dgm:pt>
    <dgm:pt modelId="{14449C62-6FDB-438E-948B-D6C356628DBD}" type="pres">
      <dgm:prSet presAssocID="{D2683234-7531-4A15-991E-E39172D64D12}" presName="dummyMaxCanvas" presStyleCnt="0">
        <dgm:presLayoutVars/>
      </dgm:prSet>
      <dgm:spPr/>
    </dgm:pt>
    <dgm:pt modelId="{B401F353-FA20-435C-9D52-6DF5E0F8D3DE}" type="pres">
      <dgm:prSet presAssocID="{D2683234-7531-4A15-991E-E39172D64D12}" presName="FiveNodes_1" presStyleLbl="node1" presStyleIdx="0" presStyleCnt="5">
        <dgm:presLayoutVars>
          <dgm:bulletEnabled val="1"/>
        </dgm:presLayoutVars>
      </dgm:prSet>
      <dgm:spPr/>
    </dgm:pt>
    <dgm:pt modelId="{EDE3E4C5-85DA-49BB-87CD-8D17C92C3B14}" type="pres">
      <dgm:prSet presAssocID="{D2683234-7531-4A15-991E-E39172D64D12}" presName="FiveNodes_2" presStyleLbl="node1" presStyleIdx="1" presStyleCnt="5">
        <dgm:presLayoutVars>
          <dgm:bulletEnabled val="1"/>
        </dgm:presLayoutVars>
      </dgm:prSet>
      <dgm:spPr/>
    </dgm:pt>
    <dgm:pt modelId="{2C65A538-4162-4512-AC29-64DD98067595}" type="pres">
      <dgm:prSet presAssocID="{D2683234-7531-4A15-991E-E39172D64D12}" presName="FiveNodes_3" presStyleLbl="node1" presStyleIdx="2" presStyleCnt="5">
        <dgm:presLayoutVars>
          <dgm:bulletEnabled val="1"/>
        </dgm:presLayoutVars>
      </dgm:prSet>
      <dgm:spPr/>
    </dgm:pt>
    <dgm:pt modelId="{1022E1F9-EBD2-40CF-8192-AE791F407B6E}" type="pres">
      <dgm:prSet presAssocID="{D2683234-7531-4A15-991E-E39172D64D12}" presName="FiveNodes_4" presStyleLbl="node1" presStyleIdx="3" presStyleCnt="5">
        <dgm:presLayoutVars>
          <dgm:bulletEnabled val="1"/>
        </dgm:presLayoutVars>
      </dgm:prSet>
      <dgm:spPr/>
    </dgm:pt>
    <dgm:pt modelId="{A45BF05D-BAD0-474A-9530-EDB0C4E30D78}" type="pres">
      <dgm:prSet presAssocID="{D2683234-7531-4A15-991E-E39172D64D12}" presName="FiveNodes_5" presStyleLbl="node1" presStyleIdx="4" presStyleCnt="5">
        <dgm:presLayoutVars>
          <dgm:bulletEnabled val="1"/>
        </dgm:presLayoutVars>
      </dgm:prSet>
      <dgm:spPr/>
    </dgm:pt>
    <dgm:pt modelId="{77440BE9-947C-4E5D-9C48-234DE8040002}" type="pres">
      <dgm:prSet presAssocID="{D2683234-7531-4A15-991E-E39172D64D12}" presName="FiveConn_1-2" presStyleLbl="fgAccFollowNode1" presStyleIdx="0" presStyleCnt="4">
        <dgm:presLayoutVars>
          <dgm:bulletEnabled val="1"/>
        </dgm:presLayoutVars>
      </dgm:prSet>
      <dgm:spPr/>
    </dgm:pt>
    <dgm:pt modelId="{ADF9B11C-3406-432C-8313-1BD0DCB2024D}" type="pres">
      <dgm:prSet presAssocID="{D2683234-7531-4A15-991E-E39172D64D12}" presName="FiveConn_2-3" presStyleLbl="fgAccFollowNode1" presStyleIdx="1" presStyleCnt="4">
        <dgm:presLayoutVars>
          <dgm:bulletEnabled val="1"/>
        </dgm:presLayoutVars>
      </dgm:prSet>
      <dgm:spPr/>
    </dgm:pt>
    <dgm:pt modelId="{41C58B71-3298-407D-8E8E-D79F2FCB4AFE}" type="pres">
      <dgm:prSet presAssocID="{D2683234-7531-4A15-991E-E39172D64D12}" presName="FiveConn_3-4" presStyleLbl="fgAccFollowNode1" presStyleIdx="2" presStyleCnt="4">
        <dgm:presLayoutVars>
          <dgm:bulletEnabled val="1"/>
        </dgm:presLayoutVars>
      </dgm:prSet>
      <dgm:spPr/>
    </dgm:pt>
    <dgm:pt modelId="{A5B00E6A-F612-4C78-9DA6-5DAF81B2E183}" type="pres">
      <dgm:prSet presAssocID="{D2683234-7531-4A15-991E-E39172D64D12}" presName="FiveConn_4-5" presStyleLbl="fgAccFollowNode1" presStyleIdx="3" presStyleCnt="4">
        <dgm:presLayoutVars>
          <dgm:bulletEnabled val="1"/>
        </dgm:presLayoutVars>
      </dgm:prSet>
      <dgm:spPr/>
    </dgm:pt>
    <dgm:pt modelId="{7909290F-E554-4B8B-A994-D7E62E028446}" type="pres">
      <dgm:prSet presAssocID="{D2683234-7531-4A15-991E-E39172D64D12}" presName="FiveNodes_1_text" presStyleLbl="node1" presStyleIdx="4" presStyleCnt="5">
        <dgm:presLayoutVars>
          <dgm:bulletEnabled val="1"/>
        </dgm:presLayoutVars>
      </dgm:prSet>
      <dgm:spPr/>
    </dgm:pt>
    <dgm:pt modelId="{7BCDB270-3B8D-44AD-B20F-83E7118DCBBF}" type="pres">
      <dgm:prSet presAssocID="{D2683234-7531-4A15-991E-E39172D64D12}" presName="FiveNodes_2_text" presStyleLbl="node1" presStyleIdx="4" presStyleCnt="5">
        <dgm:presLayoutVars>
          <dgm:bulletEnabled val="1"/>
        </dgm:presLayoutVars>
      </dgm:prSet>
      <dgm:spPr/>
    </dgm:pt>
    <dgm:pt modelId="{578E262E-A0D1-4525-990B-93267C705EDC}" type="pres">
      <dgm:prSet presAssocID="{D2683234-7531-4A15-991E-E39172D64D12}" presName="FiveNodes_3_text" presStyleLbl="node1" presStyleIdx="4" presStyleCnt="5">
        <dgm:presLayoutVars>
          <dgm:bulletEnabled val="1"/>
        </dgm:presLayoutVars>
      </dgm:prSet>
      <dgm:spPr/>
    </dgm:pt>
    <dgm:pt modelId="{C9A77A04-A2F3-43DA-9AE4-3FB892D72366}" type="pres">
      <dgm:prSet presAssocID="{D2683234-7531-4A15-991E-E39172D64D12}" presName="FiveNodes_4_text" presStyleLbl="node1" presStyleIdx="4" presStyleCnt="5">
        <dgm:presLayoutVars>
          <dgm:bulletEnabled val="1"/>
        </dgm:presLayoutVars>
      </dgm:prSet>
      <dgm:spPr/>
    </dgm:pt>
    <dgm:pt modelId="{6E5492CF-2683-4BE5-8F96-BA3F739C08FE}" type="pres">
      <dgm:prSet presAssocID="{D2683234-7531-4A15-991E-E39172D64D12}" presName="FiveNodes_5_text" presStyleLbl="node1" presStyleIdx="4" presStyleCnt="5">
        <dgm:presLayoutVars>
          <dgm:bulletEnabled val="1"/>
        </dgm:presLayoutVars>
      </dgm:prSet>
      <dgm:spPr/>
    </dgm:pt>
  </dgm:ptLst>
  <dgm:cxnLst>
    <dgm:cxn modelId="{85392803-ECA5-4910-A1C9-8EDE8AD16EC5}" type="presOf" srcId="{7C402453-A12E-4A74-8F4F-1A32E49C8C7E}" destId="{6E5492CF-2683-4BE5-8F96-BA3F739C08FE}" srcOrd="1" destOrd="0" presId="urn:microsoft.com/office/officeart/2005/8/layout/vProcess5"/>
    <dgm:cxn modelId="{109E1509-1E05-4121-9149-204D746ECC8C}" type="presOf" srcId="{E82F7304-E9AB-49C2-A667-266559C77D8C}" destId="{B401F353-FA20-435C-9D52-6DF5E0F8D3DE}" srcOrd="0" destOrd="0" presId="urn:microsoft.com/office/officeart/2005/8/layout/vProcess5"/>
    <dgm:cxn modelId="{0ED0EE1D-86BD-463E-9BE4-1BBA51B8F16C}" type="presOf" srcId="{E901BCA0-CDCD-495A-A4E0-FA4313216848}" destId="{2C65A538-4162-4512-AC29-64DD98067595}" srcOrd="0" destOrd="0" presId="urn:microsoft.com/office/officeart/2005/8/layout/vProcess5"/>
    <dgm:cxn modelId="{230CF333-604F-482F-8318-C526F4C1229B}" type="presOf" srcId="{360824C7-37B0-4420-AB82-1AD457AFCBFC}" destId="{41C58B71-3298-407D-8E8E-D79F2FCB4AFE}" srcOrd="0" destOrd="0" presId="urn:microsoft.com/office/officeart/2005/8/layout/vProcess5"/>
    <dgm:cxn modelId="{7217C936-851E-4F44-B379-C5F568FB9573}" srcId="{D2683234-7531-4A15-991E-E39172D64D12}" destId="{B9E1991A-2E6F-4A83-8B5D-251F7CAA4797}" srcOrd="3" destOrd="0" parTransId="{95FB2ADF-8830-4638-99C7-3F267AD31EDE}" sibTransId="{C5E3C409-5666-46D9-A2D5-02AE7A0ECB0D}"/>
    <dgm:cxn modelId="{3D72923B-3A85-4C88-9FC7-EE91B88669F2}" srcId="{D2683234-7531-4A15-991E-E39172D64D12}" destId="{E901BCA0-CDCD-495A-A4E0-FA4313216848}" srcOrd="2" destOrd="0" parTransId="{47EE7D9F-52A2-41B5-B9F7-3B7381C6C541}" sibTransId="{360824C7-37B0-4420-AB82-1AD457AFCBFC}"/>
    <dgm:cxn modelId="{B9DB4F49-0A29-4C2B-B0EE-2F3364E644E9}" type="presOf" srcId="{E901BCA0-CDCD-495A-A4E0-FA4313216848}" destId="{578E262E-A0D1-4525-990B-93267C705EDC}" srcOrd="1" destOrd="0" presId="urn:microsoft.com/office/officeart/2005/8/layout/vProcess5"/>
    <dgm:cxn modelId="{3862F954-C783-4819-B785-7873D26E2A60}" type="presOf" srcId="{B9E1991A-2E6F-4A83-8B5D-251F7CAA4797}" destId="{C9A77A04-A2F3-43DA-9AE4-3FB892D72366}" srcOrd="1" destOrd="0" presId="urn:microsoft.com/office/officeart/2005/8/layout/vProcess5"/>
    <dgm:cxn modelId="{C10BED7F-BC2F-430F-A31C-F764683B86B7}" type="presOf" srcId="{6DD33363-E570-40A8-A743-D773AF81A109}" destId="{7BCDB270-3B8D-44AD-B20F-83E7118DCBBF}" srcOrd="1" destOrd="0" presId="urn:microsoft.com/office/officeart/2005/8/layout/vProcess5"/>
    <dgm:cxn modelId="{BFFAE990-9D76-4A44-819D-D2280F084412}" type="presOf" srcId="{D2683234-7531-4A15-991E-E39172D64D12}" destId="{7789C3C1-1B9B-4003-93B2-DD0ED3DBA54B}" srcOrd="0" destOrd="0" presId="urn:microsoft.com/office/officeart/2005/8/layout/vProcess5"/>
    <dgm:cxn modelId="{1C977692-0304-4DF2-A447-0B7E8DF5E3A5}" type="presOf" srcId="{7C402453-A12E-4A74-8F4F-1A32E49C8C7E}" destId="{A45BF05D-BAD0-474A-9530-EDB0C4E30D78}" srcOrd="0" destOrd="0" presId="urn:microsoft.com/office/officeart/2005/8/layout/vProcess5"/>
    <dgm:cxn modelId="{3CE24F9E-4319-4253-83AD-C208ED382092}" type="presOf" srcId="{9B1AD266-EA84-46BB-959C-AB5BB8EDC168}" destId="{ADF9B11C-3406-432C-8313-1BD0DCB2024D}" srcOrd="0" destOrd="0" presId="urn:microsoft.com/office/officeart/2005/8/layout/vProcess5"/>
    <dgm:cxn modelId="{3422B2A4-BA42-4B4A-8CA8-8891C8D24AA9}" type="presOf" srcId="{C5E3C409-5666-46D9-A2D5-02AE7A0ECB0D}" destId="{A5B00E6A-F612-4C78-9DA6-5DAF81B2E183}" srcOrd="0" destOrd="0" presId="urn:microsoft.com/office/officeart/2005/8/layout/vProcess5"/>
    <dgm:cxn modelId="{B2C0DCAE-96A9-4703-90E6-FC44675A0855}" type="presOf" srcId="{E82F7304-E9AB-49C2-A667-266559C77D8C}" destId="{7909290F-E554-4B8B-A994-D7E62E028446}" srcOrd="1" destOrd="0" presId="urn:microsoft.com/office/officeart/2005/8/layout/vProcess5"/>
    <dgm:cxn modelId="{3BF595B7-C261-4034-8A06-9E13E7EE9626}" srcId="{D2683234-7531-4A15-991E-E39172D64D12}" destId="{6DD33363-E570-40A8-A743-D773AF81A109}" srcOrd="1" destOrd="0" parTransId="{F89FB966-2234-461B-BDAD-32517B1914E7}" sibTransId="{9B1AD266-EA84-46BB-959C-AB5BB8EDC168}"/>
    <dgm:cxn modelId="{1F34BFBE-DB4E-46C1-837D-10CD0CD94B65}" type="presOf" srcId="{F6953C11-BCC0-4608-8F67-CB8C82540410}" destId="{77440BE9-947C-4E5D-9C48-234DE8040002}" srcOrd="0" destOrd="0" presId="urn:microsoft.com/office/officeart/2005/8/layout/vProcess5"/>
    <dgm:cxn modelId="{810FF8D3-DD73-4201-9371-A39923D6CCD3}" srcId="{D2683234-7531-4A15-991E-E39172D64D12}" destId="{7C402453-A12E-4A74-8F4F-1A32E49C8C7E}" srcOrd="4" destOrd="0" parTransId="{924528A1-70CB-4D41-A3B0-9C84016A60C7}" sibTransId="{B1E572F2-8108-404D-BB51-F5DD2B49C298}"/>
    <dgm:cxn modelId="{2E5664DA-5F28-474F-830D-8E44EACF6D7B}" type="presOf" srcId="{B9E1991A-2E6F-4A83-8B5D-251F7CAA4797}" destId="{1022E1F9-EBD2-40CF-8192-AE791F407B6E}" srcOrd="0" destOrd="0" presId="urn:microsoft.com/office/officeart/2005/8/layout/vProcess5"/>
    <dgm:cxn modelId="{0B11F6EF-D50E-490B-81C6-5E70FD4B514E}" srcId="{D2683234-7531-4A15-991E-E39172D64D12}" destId="{E82F7304-E9AB-49C2-A667-266559C77D8C}" srcOrd="0" destOrd="0" parTransId="{57D52190-5B1C-4086-A04A-A007C871235E}" sibTransId="{F6953C11-BCC0-4608-8F67-CB8C82540410}"/>
    <dgm:cxn modelId="{3CB862F8-26F6-4ECD-9CB1-5A1BEC1A2246}" type="presOf" srcId="{6DD33363-E570-40A8-A743-D773AF81A109}" destId="{EDE3E4C5-85DA-49BB-87CD-8D17C92C3B14}" srcOrd="0" destOrd="0" presId="urn:microsoft.com/office/officeart/2005/8/layout/vProcess5"/>
    <dgm:cxn modelId="{1C6DC069-1752-4AD8-8907-1C1A01EE3298}" type="presParOf" srcId="{7789C3C1-1B9B-4003-93B2-DD0ED3DBA54B}" destId="{14449C62-6FDB-438E-948B-D6C356628DBD}" srcOrd="0" destOrd="0" presId="urn:microsoft.com/office/officeart/2005/8/layout/vProcess5"/>
    <dgm:cxn modelId="{DF04E199-2C9C-47F3-A325-B55B918D870C}" type="presParOf" srcId="{7789C3C1-1B9B-4003-93B2-DD0ED3DBA54B}" destId="{B401F353-FA20-435C-9D52-6DF5E0F8D3DE}" srcOrd="1" destOrd="0" presId="urn:microsoft.com/office/officeart/2005/8/layout/vProcess5"/>
    <dgm:cxn modelId="{DF09B6AE-A121-4951-87F7-A6A23E7DF973}" type="presParOf" srcId="{7789C3C1-1B9B-4003-93B2-DD0ED3DBA54B}" destId="{EDE3E4C5-85DA-49BB-87CD-8D17C92C3B14}" srcOrd="2" destOrd="0" presId="urn:microsoft.com/office/officeart/2005/8/layout/vProcess5"/>
    <dgm:cxn modelId="{681B3D09-C44E-45CE-B933-FE986B6D7027}" type="presParOf" srcId="{7789C3C1-1B9B-4003-93B2-DD0ED3DBA54B}" destId="{2C65A538-4162-4512-AC29-64DD98067595}" srcOrd="3" destOrd="0" presId="urn:microsoft.com/office/officeart/2005/8/layout/vProcess5"/>
    <dgm:cxn modelId="{D2217947-C7CD-42FB-A7F1-6F784B9E6D89}" type="presParOf" srcId="{7789C3C1-1B9B-4003-93B2-DD0ED3DBA54B}" destId="{1022E1F9-EBD2-40CF-8192-AE791F407B6E}" srcOrd="4" destOrd="0" presId="urn:microsoft.com/office/officeart/2005/8/layout/vProcess5"/>
    <dgm:cxn modelId="{740C5698-8BC0-4A20-9EC3-B9815CD03C17}" type="presParOf" srcId="{7789C3C1-1B9B-4003-93B2-DD0ED3DBA54B}" destId="{A45BF05D-BAD0-474A-9530-EDB0C4E30D78}" srcOrd="5" destOrd="0" presId="urn:microsoft.com/office/officeart/2005/8/layout/vProcess5"/>
    <dgm:cxn modelId="{6D8C24E5-D201-46F5-8CED-C07481F383A2}" type="presParOf" srcId="{7789C3C1-1B9B-4003-93B2-DD0ED3DBA54B}" destId="{77440BE9-947C-4E5D-9C48-234DE8040002}" srcOrd="6" destOrd="0" presId="urn:microsoft.com/office/officeart/2005/8/layout/vProcess5"/>
    <dgm:cxn modelId="{1A397600-29BC-4C9B-9E69-14FB1C778745}" type="presParOf" srcId="{7789C3C1-1B9B-4003-93B2-DD0ED3DBA54B}" destId="{ADF9B11C-3406-432C-8313-1BD0DCB2024D}" srcOrd="7" destOrd="0" presId="urn:microsoft.com/office/officeart/2005/8/layout/vProcess5"/>
    <dgm:cxn modelId="{F16BD272-5161-4920-83E0-84414D2D37D5}" type="presParOf" srcId="{7789C3C1-1B9B-4003-93B2-DD0ED3DBA54B}" destId="{41C58B71-3298-407D-8E8E-D79F2FCB4AFE}" srcOrd="8" destOrd="0" presId="urn:microsoft.com/office/officeart/2005/8/layout/vProcess5"/>
    <dgm:cxn modelId="{802F2187-309D-464E-AD1C-A680BB55A470}" type="presParOf" srcId="{7789C3C1-1B9B-4003-93B2-DD0ED3DBA54B}" destId="{A5B00E6A-F612-4C78-9DA6-5DAF81B2E183}" srcOrd="9" destOrd="0" presId="urn:microsoft.com/office/officeart/2005/8/layout/vProcess5"/>
    <dgm:cxn modelId="{1EF0349F-601F-445F-9442-667161D00B18}" type="presParOf" srcId="{7789C3C1-1B9B-4003-93B2-DD0ED3DBA54B}" destId="{7909290F-E554-4B8B-A994-D7E62E028446}" srcOrd="10" destOrd="0" presId="urn:microsoft.com/office/officeart/2005/8/layout/vProcess5"/>
    <dgm:cxn modelId="{1557CEDD-1167-4F6C-98A4-65A8571BD4C4}" type="presParOf" srcId="{7789C3C1-1B9B-4003-93B2-DD0ED3DBA54B}" destId="{7BCDB270-3B8D-44AD-B20F-83E7118DCBBF}" srcOrd="11" destOrd="0" presId="urn:microsoft.com/office/officeart/2005/8/layout/vProcess5"/>
    <dgm:cxn modelId="{47EB8AC2-07A5-4DBA-AC15-6E2BEB37D9B6}" type="presParOf" srcId="{7789C3C1-1B9B-4003-93B2-DD0ED3DBA54B}" destId="{578E262E-A0D1-4525-990B-93267C705EDC}" srcOrd="12" destOrd="0" presId="urn:microsoft.com/office/officeart/2005/8/layout/vProcess5"/>
    <dgm:cxn modelId="{01D97F47-2A58-4A05-9F9E-655839593A1A}" type="presParOf" srcId="{7789C3C1-1B9B-4003-93B2-DD0ED3DBA54B}" destId="{C9A77A04-A2F3-43DA-9AE4-3FB892D72366}" srcOrd="13" destOrd="0" presId="urn:microsoft.com/office/officeart/2005/8/layout/vProcess5"/>
    <dgm:cxn modelId="{7CEFB49E-4D32-41FF-983B-2F86B0B7D86B}" type="presParOf" srcId="{7789C3C1-1B9B-4003-93B2-DD0ED3DBA54B}" destId="{6E5492CF-2683-4BE5-8F96-BA3F739C08F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2D9E5-88AE-4154-B991-791CFAE4DD1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4F811A66-7CDC-4EC4-B422-D8567DA28EE0}">
      <dgm:prSet custT="1"/>
      <dgm:spPr>
        <a:solidFill>
          <a:schemeClr val="accent5">
            <a:lumMod val="50000"/>
          </a:schemeClr>
        </a:solidFill>
        <a:ln w="28575">
          <a:noFill/>
        </a:ln>
      </dgm:spPr>
      <dgm:t>
        <a:bodyPr/>
        <a:lstStyle/>
        <a:p>
          <a:r>
            <a:rPr lang="en-US" sz="2200" dirty="0"/>
            <a:t>After initial SPNS grant period ended and Positive Peers was well received, </a:t>
          </a:r>
          <a:r>
            <a:rPr lang="en-US" sz="2200" dirty="0" err="1"/>
            <a:t>MetroHealth</a:t>
          </a:r>
          <a:r>
            <a:rPr lang="en-US" sz="2200" dirty="0"/>
            <a:t> used local and internal resources to fund a scale-up strategy to bring the app to all eligible young people with HIV in the US for FREE</a:t>
          </a:r>
        </a:p>
      </dgm:t>
    </dgm:pt>
    <dgm:pt modelId="{CB4D625A-06FA-4AB8-B9E8-51EE8D943675}" type="parTrans" cxnId="{C17A3A65-387B-4F88-BD9C-4624ED450808}">
      <dgm:prSet/>
      <dgm:spPr/>
      <dgm:t>
        <a:bodyPr/>
        <a:lstStyle/>
        <a:p>
          <a:endParaRPr lang="en-US"/>
        </a:p>
      </dgm:t>
    </dgm:pt>
    <dgm:pt modelId="{28810D6B-1742-4EA6-AE6F-89A0DEC3125C}" type="sibTrans" cxnId="{C17A3A65-387B-4F88-BD9C-4624ED450808}">
      <dgm:prSet/>
      <dgm:spPr/>
      <dgm:t>
        <a:bodyPr/>
        <a:lstStyle/>
        <a:p>
          <a:endParaRPr lang="en-US"/>
        </a:p>
      </dgm:t>
    </dgm:pt>
    <dgm:pt modelId="{9DF04F2A-426D-4EA9-94EA-3FB37A4E8B72}">
      <dgm:prSet custT="1"/>
      <dgm:spPr>
        <a:solidFill>
          <a:schemeClr val="accent5">
            <a:lumMod val="50000"/>
          </a:schemeClr>
        </a:solidFill>
        <a:ln>
          <a:noFill/>
        </a:ln>
      </dgm:spPr>
      <dgm:t>
        <a:bodyPr/>
        <a:lstStyle/>
        <a:p>
          <a:r>
            <a:rPr lang="en-US" sz="1800" dirty="0"/>
            <a:t>As of the end of 2022, there are app users from 25 different states,</a:t>
          </a:r>
          <a:br>
            <a:rPr lang="en-US" sz="1800" dirty="0"/>
          </a:br>
          <a:r>
            <a:rPr lang="en-US" sz="1800" dirty="0"/>
            <a:t>and we have Key Health Partnerships in 5 different states:</a:t>
          </a:r>
        </a:p>
      </dgm:t>
    </dgm:pt>
    <dgm:pt modelId="{1D37D85F-B13B-4CFA-B675-FA68179C3067}" type="parTrans" cxnId="{2DCDAFD7-3C99-4050-9ED9-9095A6A57693}">
      <dgm:prSet/>
      <dgm:spPr/>
      <dgm:t>
        <a:bodyPr/>
        <a:lstStyle/>
        <a:p>
          <a:endParaRPr lang="en-US"/>
        </a:p>
      </dgm:t>
    </dgm:pt>
    <dgm:pt modelId="{7C5AA614-CEE9-4DA4-AF8D-757E022A9521}" type="sibTrans" cxnId="{2DCDAFD7-3C99-4050-9ED9-9095A6A57693}">
      <dgm:prSet/>
      <dgm:spPr/>
      <dgm:t>
        <a:bodyPr/>
        <a:lstStyle/>
        <a:p>
          <a:endParaRPr lang="en-US"/>
        </a:p>
      </dgm:t>
    </dgm:pt>
    <dgm:pt modelId="{A4C8FDC4-EDF1-4030-92F3-CF0D22ECF6C2}">
      <dgm:prSet custT="1"/>
      <dgm:spPr/>
      <dgm:t>
        <a:bodyPr/>
        <a:lstStyle/>
        <a:p>
          <a:r>
            <a:rPr lang="en-US" sz="1400" dirty="0"/>
            <a:t>Maricopa County Ryan White, AZ</a:t>
          </a:r>
        </a:p>
      </dgm:t>
    </dgm:pt>
    <dgm:pt modelId="{A89EBD9E-B630-4B3D-8C8F-7C06A2375D89}" type="parTrans" cxnId="{ACACFA9F-4736-4246-A3C8-E9D166280968}">
      <dgm:prSet/>
      <dgm:spPr/>
      <dgm:t>
        <a:bodyPr/>
        <a:lstStyle/>
        <a:p>
          <a:endParaRPr lang="en-US"/>
        </a:p>
      </dgm:t>
    </dgm:pt>
    <dgm:pt modelId="{76A2A02E-86FD-4301-9A9F-D522EB68732D}" type="sibTrans" cxnId="{ACACFA9F-4736-4246-A3C8-E9D166280968}">
      <dgm:prSet/>
      <dgm:spPr/>
      <dgm:t>
        <a:bodyPr/>
        <a:lstStyle/>
        <a:p>
          <a:endParaRPr lang="en-US"/>
        </a:p>
      </dgm:t>
    </dgm:pt>
    <dgm:pt modelId="{EC45734F-2384-41F0-B563-CAFFF22B40AB}">
      <dgm:prSet custT="1"/>
      <dgm:spPr/>
      <dgm:t>
        <a:bodyPr/>
        <a:lstStyle/>
        <a:p>
          <a:r>
            <a:rPr lang="en-US" sz="1400" dirty="0"/>
            <a:t>Sacramento County Ryan White, CA</a:t>
          </a:r>
        </a:p>
      </dgm:t>
    </dgm:pt>
    <dgm:pt modelId="{40B9D158-AE78-454C-B7EB-BD7AA10D4773}" type="parTrans" cxnId="{0A28FF4B-C44B-44C1-AC83-E9146C98745E}">
      <dgm:prSet/>
      <dgm:spPr/>
      <dgm:t>
        <a:bodyPr/>
        <a:lstStyle/>
        <a:p>
          <a:endParaRPr lang="en-US"/>
        </a:p>
      </dgm:t>
    </dgm:pt>
    <dgm:pt modelId="{1DB20525-4192-4546-A856-27CBADA0F8D5}" type="sibTrans" cxnId="{0A28FF4B-C44B-44C1-AC83-E9146C98745E}">
      <dgm:prSet/>
      <dgm:spPr/>
      <dgm:t>
        <a:bodyPr/>
        <a:lstStyle/>
        <a:p>
          <a:endParaRPr lang="en-US"/>
        </a:p>
      </dgm:t>
    </dgm:pt>
    <dgm:pt modelId="{0E8A2877-6C8D-489C-A8ED-269855D1B73A}">
      <dgm:prSet custT="1"/>
      <dgm:spPr/>
      <dgm:t>
        <a:bodyPr/>
        <a:lstStyle/>
        <a:p>
          <a:r>
            <a:rPr lang="en-US" sz="1400" dirty="0"/>
            <a:t>Tennessee Department of Health, TN</a:t>
          </a:r>
        </a:p>
      </dgm:t>
    </dgm:pt>
    <dgm:pt modelId="{069D73E2-91D2-49E2-B6C1-80EBAABB4FA4}" type="parTrans" cxnId="{24BF4CDF-0626-4FFC-AB71-1409703CFEA8}">
      <dgm:prSet/>
      <dgm:spPr/>
      <dgm:t>
        <a:bodyPr/>
        <a:lstStyle/>
        <a:p>
          <a:endParaRPr lang="en-US"/>
        </a:p>
      </dgm:t>
    </dgm:pt>
    <dgm:pt modelId="{C3E4C171-E7AC-4CF2-BB8E-54BA1E1D0BAF}" type="sibTrans" cxnId="{24BF4CDF-0626-4FFC-AB71-1409703CFEA8}">
      <dgm:prSet/>
      <dgm:spPr/>
      <dgm:t>
        <a:bodyPr/>
        <a:lstStyle/>
        <a:p>
          <a:endParaRPr lang="en-US"/>
        </a:p>
      </dgm:t>
    </dgm:pt>
    <dgm:pt modelId="{C56BF3AD-5C16-4557-8446-FA2454C568CE}">
      <dgm:prSet custT="1"/>
      <dgm:spPr/>
      <dgm:t>
        <a:bodyPr/>
        <a:lstStyle/>
        <a:p>
          <a:r>
            <a:rPr lang="en-US" sz="1400" dirty="0" err="1"/>
            <a:t>Equitas</a:t>
          </a:r>
          <a:r>
            <a:rPr lang="en-US" sz="1400" dirty="0"/>
            <a:t> Health, an ASO in OH</a:t>
          </a:r>
        </a:p>
      </dgm:t>
    </dgm:pt>
    <dgm:pt modelId="{632FD9F2-6D5A-4DD0-A626-CBC510BFEF86}" type="parTrans" cxnId="{F26388FF-405E-4ACF-BD28-DA8AEF6F307A}">
      <dgm:prSet/>
      <dgm:spPr/>
      <dgm:t>
        <a:bodyPr/>
        <a:lstStyle/>
        <a:p>
          <a:endParaRPr lang="en-US"/>
        </a:p>
      </dgm:t>
    </dgm:pt>
    <dgm:pt modelId="{59B8B213-80F9-4494-B3C4-6EE26FAA60EA}" type="sibTrans" cxnId="{F26388FF-405E-4ACF-BD28-DA8AEF6F307A}">
      <dgm:prSet/>
      <dgm:spPr/>
      <dgm:t>
        <a:bodyPr/>
        <a:lstStyle/>
        <a:p>
          <a:endParaRPr lang="en-US"/>
        </a:p>
      </dgm:t>
    </dgm:pt>
    <dgm:pt modelId="{1C7912B3-0456-4657-8D14-652DE27B68D8}">
      <dgm:prSet custT="1"/>
      <dgm:spPr/>
      <dgm:t>
        <a:bodyPr/>
        <a:lstStyle/>
        <a:p>
          <a:r>
            <a:rPr lang="en-US" sz="1400" dirty="0"/>
            <a:t>Oklahoma State Department of Health, OK</a:t>
          </a:r>
        </a:p>
      </dgm:t>
    </dgm:pt>
    <dgm:pt modelId="{B9A91230-ECAE-4D53-AB5D-013293141990}" type="parTrans" cxnId="{9D10E688-6DD0-4103-9396-452AD76FE6D2}">
      <dgm:prSet/>
      <dgm:spPr/>
      <dgm:t>
        <a:bodyPr/>
        <a:lstStyle/>
        <a:p>
          <a:endParaRPr lang="en-US"/>
        </a:p>
      </dgm:t>
    </dgm:pt>
    <dgm:pt modelId="{2883DCB1-B847-4E50-A916-629B49619E78}" type="sibTrans" cxnId="{9D10E688-6DD0-4103-9396-452AD76FE6D2}">
      <dgm:prSet/>
      <dgm:spPr/>
      <dgm:t>
        <a:bodyPr/>
        <a:lstStyle/>
        <a:p>
          <a:endParaRPr lang="en-US"/>
        </a:p>
      </dgm:t>
    </dgm:pt>
    <dgm:pt modelId="{82808223-B649-48CD-A2B1-B46AA4F414DD}" type="pres">
      <dgm:prSet presAssocID="{4342D9E5-88AE-4154-B991-791CFAE4DD1C}" presName="Name0" presStyleCnt="0">
        <dgm:presLayoutVars>
          <dgm:dir/>
          <dgm:animLvl val="lvl"/>
          <dgm:resizeHandles val="exact"/>
        </dgm:presLayoutVars>
      </dgm:prSet>
      <dgm:spPr/>
    </dgm:pt>
    <dgm:pt modelId="{84460012-3244-4824-A24E-305673F6F2F1}" type="pres">
      <dgm:prSet presAssocID="{9DF04F2A-426D-4EA9-94EA-3FB37A4E8B72}" presName="boxAndChildren" presStyleCnt="0"/>
      <dgm:spPr/>
    </dgm:pt>
    <dgm:pt modelId="{C4667DFB-3543-478B-85C6-2CEAAF627403}" type="pres">
      <dgm:prSet presAssocID="{9DF04F2A-426D-4EA9-94EA-3FB37A4E8B72}" presName="parentTextBox" presStyleLbl="node1" presStyleIdx="0" presStyleCnt="2"/>
      <dgm:spPr/>
    </dgm:pt>
    <dgm:pt modelId="{53EAF32C-092C-4EDC-9E79-236BAF9016C9}" type="pres">
      <dgm:prSet presAssocID="{9DF04F2A-426D-4EA9-94EA-3FB37A4E8B72}" presName="entireBox" presStyleLbl="node1" presStyleIdx="0" presStyleCnt="2" custScaleY="98820" custLinFactNeighborX="2397" custLinFactNeighborY="5801"/>
      <dgm:spPr/>
    </dgm:pt>
    <dgm:pt modelId="{9CD78D6C-C912-442D-B1E2-1FA54042A8E4}" type="pres">
      <dgm:prSet presAssocID="{9DF04F2A-426D-4EA9-94EA-3FB37A4E8B72}" presName="descendantBox" presStyleCnt="0"/>
      <dgm:spPr/>
    </dgm:pt>
    <dgm:pt modelId="{A0F131D9-CFDA-4388-A9D2-01CB82015095}" type="pres">
      <dgm:prSet presAssocID="{A4C8FDC4-EDF1-4030-92F3-CF0D22ECF6C2}" presName="childTextBox" presStyleLbl="fgAccFollowNode1" presStyleIdx="0" presStyleCnt="5">
        <dgm:presLayoutVars>
          <dgm:bulletEnabled val="1"/>
        </dgm:presLayoutVars>
      </dgm:prSet>
      <dgm:spPr/>
    </dgm:pt>
    <dgm:pt modelId="{EC7E9932-C318-42C2-AA1B-511DDD8125B2}" type="pres">
      <dgm:prSet presAssocID="{EC45734F-2384-41F0-B563-CAFFF22B40AB}" presName="childTextBox" presStyleLbl="fgAccFollowNode1" presStyleIdx="1" presStyleCnt="5" custScaleX="103175">
        <dgm:presLayoutVars>
          <dgm:bulletEnabled val="1"/>
        </dgm:presLayoutVars>
      </dgm:prSet>
      <dgm:spPr/>
    </dgm:pt>
    <dgm:pt modelId="{3635DAA2-4155-4D34-93FA-C14A2CCDEB17}" type="pres">
      <dgm:prSet presAssocID="{0E8A2877-6C8D-489C-A8ED-269855D1B73A}" presName="childTextBox" presStyleLbl="fgAccFollowNode1" presStyleIdx="2" presStyleCnt="5" custScaleX="114930">
        <dgm:presLayoutVars>
          <dgm:bulletEnabled val="1"/>
        </dgm:presLayoutVars>
      </dgm:prSet>
      <dgm:spPr/>
    </dgm:pt>
    <dgm:pt modelId="{2F33A4D3-C0B8-462B-B09A-D0F6CB3229CE}" type="pres">
      <dgm:prSet presAssocID="{C56BF3AD-5C16-4557-8446-FA2454C568CE}" presName="childTextBox" presStyleLbl="fgAccFollowNode1" presStyleIdx="3" presStyleCnt="5" custScaleX="85735">
        <dgm:presLayoutVars>
          <dgm:bulletEnabled val="1"/>
        </dgm:presLayoutVars>
      </dgm:prSet>
      <dgm:spPr/>
    </dgm:pt>
    <dgm:pt modelId="{449E1835-9874-43DA-B368-A5371AB90759}" type="pres">
      <dgm:prSet presAssocID="{1C7912B3-0456-4657-8D14-652DE27B68D8}" presName="childTextBox" presStyleLbl="fgAccFollowNode1" presStyleIdx="4" presStyleCnt="5" custScaleX="114803">
        <dgm:presLayoutVars>
          <dgm:bulletEnabled val="1"/>
        </dgm:presLayoutVars>
      </dgm:prSet>
      <dgm:spPr/>
    </dgm:pt>
    <dgm:pt modelId="{CED29F63-3BFF-4296-983E-2AF19B308B8B}" type="pres">
      <dgm:prSet presAssocID="{28810D6B-1742-4EA6-AE6F-89A0DEC3125C}" presName="sp" presStyleCnt="0"/>
      <dgm:spPr/>
    </dgm:pt>
    <dgm:pt modelId="{1E59D5AF-773E-434A-B98B-33B81FC0FB70}" type="pres">
      <dgm:prSet presAssocID="{4F811A66-7CDC-4EC4-B422-D8567DA28EE0}" presName="arrowAndChildren" presStyleCnt="0"/>
      <dgm:spPr/>
    </dgm:pt>
    <dgm:pt modelId="{76BA8EA1-D8F9-48AF-B7D0-FAC06B38818C}" type="pres">
      <dgm:prSet presAssocID="{4F811A66-7CDC-4EC4-B422-D8567DA28EE0}" presName="parentTextArrow" presStyleLbl="node1" presStyleIdx="1" presStyleCnt="2"/>
      <dgm:spPr/>
    </dgm:pt>
  </dgm:ptLst>
  <dgm:cxnLst>
    <dgm:cxn modelId="{8F8BA50F-5B64-4663-AE1F-35D66E187083}" type="presOf" srcId="{C56BF3AD-5C16-4557-8446-FA2454C568CE}" destId="{2F33A4D3-C0B8-462B-B09A-D0F6CB3229CE}" srcOrd="0" destOrd="0" presId="urn:microsoft.com/office/officeart/2005/8/layout/process4"/>
    <dgm:cxn modelId="{C17A3A65-387B-4F88-BD9C-4624ED450808}" srcId="{4342D9E5-88AE-4154-B991-791CFAE4DD1C}" destId="{4F811A66-7CDC-4EC4-B422-D8567DA28EE0}" srcOrd="0" destOrd="0" parTransId="{CB4D625A-06FA-4AB8-B9E8-51EE8D943675}" sibTransId="{28810D6B-1742-4EA6-AE6F-89A0DEC3125C}"/>
    <dgm:cxn modelId="{981E5F69-8CC3-4360-A241-E655F147D364}" type="presOf" srcId="{4342D9E5-88AE-4154-B991-791CFAE4DD1C}" destId="{82808223-B649-48CD-A2B1-B46AA4F414DD}" srcOrd="0" destOrd="0" presId="urn:microsoft.com/office/officeart/2005/8/layout/process4"/>
    <dgm:cxn modelId="{0A28FF4B-C44B-44C1-AC83-E9146C98745E}" srcId="{9DF04F2A-426D-4EA9-94EA-3FB37A4E8B72}" destId="{EC45734F-2384-41F0-B563-CAFFF22B40AB}" srcOrd="1" destOrd="0" parTransId="{40B9D158-AE78-454C-B7EB-BD7AA10D4773}" sibTransId="{1DB20525-4192-4546-A856-27CBADA0F8D5}"/>
    <dgm:cxn modelId="{9D10E688-6DD0-4103-9396-452AD76FE6D2}" srcId="{9DF04F2A-426D-4EA9-94EA-3FB37A4E8B72}" destId="{1C7912B3-0456-4657-8D14-652DE27B68D8}" srcOrd="4" destOrd="0" parTransId="{B9A91230-ECAE-4D53-AB5D-013293141990}" sibTransId="{2883DCB1-B847-4E50-A916-629B49619E78}"/>
    <dgm:cxn modelId="{ACACFA9F-4736-4246-A3C8-E9D166280968}" srcId="{9DF04F2A-426D-4EA9-94EA-3FB37A4E8B72}" destId="{A4C8FDC4-EDF1-4030-92F3-CF0D22ECF6C2}" srcOrd="0" destOrd="0" parTransId="{A89EBD9E-B630-4B3D-8C8F-7C06A2375D89}" sibTransId="{76A2A02E-86FD-4301-9A9F-D522EB68732D}"/>
    <dgm:cxn modelId="{7E8C76A0-8886-428C-8177-DC62E51953A7}" type="presOf" srcId="{9DF04F2A-426D-4EA9-94EA-3FB37A4E8B72}" destId="{C4667DFB-3543-478B-85C6-2CEAAF627403}" srcOrd="0" destOrd="0" presId="urn:microsoft.com/office/officeart/2005/8/layout/process4"/>
    <dgm:cxn modelId="{E4DA38A6-A22A-4088-9B48-2A8FB39F8816}" type="presOf" srcId="{1C7912B3-0456-4657-8D14-652DE27B68D8}" destId="{449E1835-9874-43DA-B368-A5371AB90759}" srcOrd="0" destOrd="0" presId="urn:microsoft.com/office/officeart/2005/8/layout/process4"/>
    <dgm:cxn modelId="{E4B118BD-78B6-4740-A422-2CF6256BB343}" type="presOf" srcId="{0E8A2877-6C8D-489C-A8ED-269855D1B73A}" destId="{3635DAA2-4155-4D34-93FA-C14A2CCDEB17}" srcOrd="0" destOrd="0" presId="urn:microsoft.com/office/officeart/2005/8/layout/process4"/>
    <dgm:cxn modelId="{C9DC12C3-4B0C-453D-B986-5511578BE0B6}" type="presOf" srcId="{A4C8FDC4-EDF1-4030-92F3-CF0D22ECF6C2}" destId="{A0F131D9-CFDA-4388-A9D2-01CB82015095}" srcOrd="0" destOrd="0" presId="urn:microsoft.com/office/officeart/2005/8/layout/process4"/>
    <dgm:cxn modelId="{2DCDAFD7-3C99-4050-9ED9-9095A6A57693}" srcId="{4342D9E5-88AE-4154-B991-791CFAE4DD1C}" destId="{9DF04F2A-426D-4EA9-94EA-3FB37A4E8B72}" srcOrd="1" destOrd="0" parTransId="{1D37D85F-B13B-4CFA-B675-FA68179C3067}" sibTransId="{7C5AA614-CEE9-4DA4-AF8D-757E022A9521}"/>
    <dgm:cxn modelId="{021C2DDA-A88F-4F3A-AF0E-A02B12D24008}" type="presOf" srcId="{EC45734F-2384-41F0-B563-CAFFF22B40AB}" destId="{EC7E9932-C318-42C2-AA1B-511DDD8125B2}" srcOrd="0" destOrd="0" presId="urn:microsoft.com/office/officeart/2005/8/layout/process4"/>
    <dgm:cxn modelId="{24BF4CDF-0626-4FFC-AB71-1409703CFEA8}" srcId="{9DF04F2A-426D-4EA9-94EA-3FB37A4E8B72}" destId="{0E8A2877-6C8D-489C-A8ED-269855D1B73A}" srcOrd="2" destOrd="0" parTransId="{069D73E2-91D2-49E2-B6C1-80EBAABB4FA4}" sibTransId="{C3E4C171-E7AC-4CF2-BB8E-54BA1E1D0BAF}"/>
    <dgm:cxn modelId="{4FF742EF-0B1A-4FE2-9C87-AF51A1CF59C8}" type="presOf" srcId="{4F811A66-7CDC-4EC4-B422-D8567DA28EE0}" destId="{76BA8EA1-D8F9-48AF-B7D0-FAC06B38818C}" srcOrd="0" destOrd="0" presId="urn:microsoft.com/office/officeart/2005/8/layout/process4"/>
    <dgm:cxn modelId="{BCCB8CF3-C14A-4243-8103-672BFA50D21C}" type="presOf" srcId="{9DF04F2A-426D-4EA9-94EA-3FB37A4E8B72}" destId="{53EAF32C-092C-4EDC-9E79-236BAF9016C9}" srcOrd="1" destOrd="0" presId="urn:microsoft.com/office/officeart/2005/8/layout/process4"/>
    <dgm:cxn modelId="{F26388FF-405E-4ACF-BD28-DA8AEF6F307A}" srcId="{9DF04F2A-426D-4EA9-94EA-3FB37A4E8B72}" destId="{C56BF3AD-5C16-4557-8446-FA2454C568CE}" srcOrd="3" destOrd="0" parTransId="{632FD9F2-6D5A-4DD0-A626-CBC510BFEF86}" sibTransId="{59B8B213-80F9-4494-B3C4-6EE26FAA60EA}"/>
    <dgm:cxn modelId="{8EA57F30-EBE7-4B92-A916-FCB0F3EB0E0D}" type="presParOf" srcId="{82808223-B649-48CD-A2B1-B46AA4F414DD}" destId="{84460012-3244-4824-A24E-305673F6F2F1}" srcOrd="0" destOrd="0" presId="urn:microsoft.com/office/officeart/2005/8/layout/process4"/>
    <dgm:cxn modelId="{41AC9270-FF71-4179-A1A1-28030C38C57F}" type="presParOf" srcId="{84460012-3244-4824-A24E-305673F6F2F1}" destId="{C4667DFB-3543-478B-85C6-2CEAAF627403}" srcOrd="0" destOrd="0" presId="urn:microsoft.com/office/officeart/2005/8/layout/process4"/>
    <dgm:cxn modelId="{280EF5E5-4E56-4AB4-9BD8-77C52EA63982}" type="presParOf" srcId="{84460012-3244-4824-A24E-305673F6F2F1}" destId="{53EAF32C-092C-4EDC-9E79-236BAF9016C9}" srcOrd="1" destOrd="0" presId="urn:microsoft.com/office/officeart/2005/8/layout/process4"/>
    <dgm:cxn modelId="{FB1DC1D4-87FE-48D7-BB68-34AE56A2825F}" type="presParOf" srcId="{84460012-3244-4824-A24E-305673F6F2F1}" destId="{9CD78D6C-C912-442D-B1E2-1FA54042A8E4}" srcOrd="2" destOrd="0" presId="urn:microsoft.com/office/officeart/2005/8/layout/process4"/>
    <dgm:cxn modelId="{595B292D-F95A-4AF1-8E85-2B556F051788}" type="presParOf" srcId="{9CD78D6C-C912-442D-B1E2-1FA54042A8E4}" destId="{A0F131D9-CFDA-4388-A9D2-01CB82015095}" srcOrd="0" destOrd="0" presId="urn:microsoft.com/office/officeart/2005/8/layout/process4"/>
    <dgm:cxn modelId="{54648180-FD6F-48CD-A94F-128878880A73}" type="presParOf" srcId="{9CD78D6C-C912-442D-B1E2-1FA54042A8E4}" destId="{EC7E9932-C318-42C2-AA1B-511DDD8125B2}" srcOrd="1" destOrd="0" presId="urn:microsoft.com/office/officeart/2005/8/layout/process4"/>
    <dgm:cxn modelId="{BFD16B77-597F-4417-9934-B2E0E063F264}" type="presParOf" srcId="{9CD78D6C-C912-442D-B1E2-1FA54042A8E4}" destId="{3635DAA2-4155-4D34-93FA-C14A2CCDEB17}" srcOrd="2" destOrd="0" presId="urn:microsoft.com/office/officeart/2005/8/layout/process4"/>
    <dgm:cxn modelId="{27E9CE7A-695D-4329-B65C-07FC80193EDA}" type="presParOf" srcId="{9CD78D6C-C912-442D-B1E2-1FA54042A8E4}" destId="{2F33A4D3-C0B8-462B-B09A-D0F6CB3229CE}" srcOrd="3" destOrd="0" presId="urn:microsoft.com/office/officeart/2005/8/layout/process4"/>
    <dgm:cxn modelId="{40D29AB8-6C78-4F3F-AE59-622ADBAC5915}" type="presParOf" srcId="{9CD78D6C-C912-442D-B1E2-1FA54042A8E4}" destId="{449E1835-9874-43DA-B368-A5371AB90759}" srcOrd="4" destOrd="0" presId="urn:microsoft.com/office/officeart/2005/8/layout/process4"/>
    <dgm:cxn modelId="{D11F0C10-5D1D-4694-BC5F-177B136A9164}" type="presParOf" srcId="{82808223-B649-48CD-A2B1-B46AA4F414DD}" destId="{CED29F63-3BFF-4296-983E-2AF19B308B8B}" srcOrd="1" destOrd="0" presId="urn:microsoft.com/office/officeart/2005/8/layout/process4"/>
    <dgm:cxn modelId="{257DD65A-D9DF-401B-8345-6F7FAF3A8711}" type="presParOf" srcId="{82808223-B649-48CD-A2B1-B46AA4F414DD}" destId="{1E59D5AF-773E-434A-B98B-33B81FC0FB70}" srcOrd="2" destOrd="0" presId="urn:microsoft.com/office/officeart/2005/8/layout/process4"/>
    <dgm:cxn modelId="{7B97E6A1-A245-4F35-ACC1-FA2BA14A780D}" type="presParOf" srcId="{1E59D5AF-773E-434A-B98B-33B81FC0FB70}" destId="{76BA8EA1-D8F9-48AF-B7D0-FAC06B38818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1F353-FA20-435C-9D52-6DF5E0F8D3DE}">
      <dsp:nvSpPr>
        <dsp:cNvPr id="0" name=""/>
        <dsp:cNvSpPr/>
      </dsp:nvSpPr>
      <dsp:spPr>
        <a:xfrm>
          <a:off x="0" y="0"/>
          <a:ext cx="6072759" cy="59454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Similar to posting on Facebook or an online forum</a:t>
          </a:r>
        </a:p>
      </dsp:txBody>
      <dsp:txXfrm>
        <a:off x="17414" y="17414"/>
        <a:ext cx="5361630" cy="559721"/>
      </dsp:txXfrm>
    </dsp:sp>
    <dsp:sp modelId="{EDE3E4C5-85DA-49BB-87CD-8D17C92C3B14}">
      <dsp:nvSpPr>
        <dsp:cNvPr id="0" name=""/>
        <dsp:cNvSpPr/>
      </dsp:nvSpPr>
      <dsp:spPr>
        <a:xfrm>
          <a:off x="453485" y="677126"/>
          <a:ext cx="6072759" cy="59454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Everyone can see and reply to posts</a:t>
          </a:r>
        </a:p>
      </dsp:txBody>
      <dsp:txXfrm>
        <a:off x="470899" y="694540"/>
        <a:ext cx="5197988" cy="559721"/>
      </dsp:txXfrm>
    </dsp:sp>
    <dsp:sp modelId="{2C65A538-4162-4512-AC29-64DD98067595}">
      <dsp:nvSpPr>
        <dsp:cNvPr id="0" name=""/>
        <dsp:cNvSpPr/>
      </dsp:nvSpPr>
      <dsp:spPr>
        <a:xfrm>
          <a:off x="906970" y="1354252"/>
          <a:ext cx="6072759" cy="59454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Admins can add in links to external or in-app content</a:t>
          </a:r>
        </a:p>
      </dsp:txBody>
      <dsp:txXfrm>
        <a:off x="924384" y="1371666"/>
        <a:ext cx="5197988" cy="559721"/>
      </dsp:txXfrm>
    </dsp:sp>
    <dsp:sp modelId="{1022E1F9-EBD2-40CF-8192-AE791F407B6E}">
      <dsp:nvSpPr>
        <dsp:cNvPr id="0" name=""/>
        <dsp:cNvSpPr/>
      </dsp:nvSpPr>
      <dsp:spPr>
        <a:xfrm>
          <a:off x="1360455" y="2031378"/>
          <a:ext cx="6072759" cy="59454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Everyone can use emojis </a:t>
          </a:r>
          <a:r>
            <a:rPr lang="en-US" sz="2400" kern="1200" dirty="0">
              <a:sym typeface="Wingdings" panose="05000000000000000000" pitchFamily="2" charset="2"/>
            </a:rPr>
            <a:t></a:t>
          </a:r>
          <a:r>
            <a:rPr lang="en-US" sz="2400" kern="1200" dirty="0"/>
            <a:t> and GIFs </a:t>
          </a:r>
        </a:p>
      </dsp:txBody>
      <dsp:txXfrm>
        <a:off x="1377869" y="2048792"/>
        <a:ext cx="5197988" cy="559721"/>
      </dsp:txXfrm>
    </dsp:sp>
    <dsp:sp modelId="{A45BF05D-BAD0-474A-9530-EDB0C4E30D78}">
      <dsp:nvSpPr>
        <dsp:cNvPr id="0" name=""/>
        <dsp:cNvSpPr/>
      </dsp:nvSpPr>
      <dsp:spPr>
        <a:xfrm>
          <a:off x="1813940" y="2708504"/>
          <a:ext cx="6072759" cy="594549"/>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Participants cannot upload and share pictures or videos</a:t>
          </a:r>
        </a:p>
      </dsp:txBody>
      <dsp:txXfrm>
        <a:off x="1831354" y="2725918"/>
        <a:ext cx="5197988" cy="559721"/>
      </dsp:txXfrm>
    </dsp:sp>
    <dsp:sp modelId="{77440BE9-947C-4E5D-9C48-234DE8040002}">
      <dsp:nvSpPr>
        <dsp:cNvPr id="0" name=""/>
        <dsp:cNvSpPr/>
      </dsp:nvSpPr>
      <dsp:spPr>
        <a:xfrm>
          <a:off x="5686301" y="434351"/>
          <a:ext cx="386457" cy="38645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ED1C2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773254" y="434351"/>
        <a:ext cx="212551" cy="290809"/>
      </dsp:txXfrm>
    </dsp:sp>
    <dsp:sp modelId="{ADF9B11C-3406-432C-8313-1BD0DCB2024D}">
      <dsp:nvSpPr>
        <dsp:cNvPr id="0" name=""/>
        <dsp:cNvSpPr/>
      </dsp:nvSpPr>
      <dsp:spPr>
        <a:xfrm>
          <a:off x="6139786" y="1111477"/>
          <a:ext cx="386457" cy="38645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ED1C2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226739" y="1111477"/>
        <a:ext cx="212551" cy="290809"/>
      </dsp:txXfrm>
    </dsp:sp>
    <dsp:sp modelId="{41C58B71-3298-407D-8E8E-D79F2FCB4AFE}">
      <dsp:nvSpPr>
        <dsp:cNvPr id="0" name=""/>
        <dsp:cNvSpPr/>
      </dsp:nvSpPr>
      <dsp:spPr>
        <a:xfrm>
          <a:off x="6593272" y="1778694"/>
          <a:ext cx="386457" cy="38645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ED1C2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680225" y="1778694"/>
        <a:ext cx="212551" cy="290809"/>
      </dsp:txXfrm>
    </dsp:sp>
    <dsp:sp modelId="{A5B00E6A-F612-4C78-9DA6-5DAF81B2E183}">
      <dsp:nvSpPr>
        <dsp:cNvPr id="0" name=""/>
        <dsp:cNvSpPr/>
      </dsp:nvSpPr>
      <dsp:spPr>
        <a:xfrm>
          <a:off x="7046757" y="2462426"/>
          <a:ext cx="386457" cy="38645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rgbClr val="ED1C24">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7133710" y="2462426"/>
        <a:ext cx="212551" cy="290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AF32C-092C-4EDC-9E79-236BAF9016C9}">
      <dsp:nvSpPr>
        <dsp:cNvPr id="0" name=""/>
        <dsp:cNvSpPr/>
      </dsp:nvSpPr>
      <dsp:spPr>
        <a:xfrm>
          <a:off x="0" y="2036723"/>
          <a:ext cx="7886700" cy="1320070"/>
        </a:xfrm>
        <a:prstGeom prst="rect">
          <a:avLst/>
        </a:prstGeom>
        <a:solidFill>
          <a:schemeClr val="accent5">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As of the end of 2022, there are app users from 25 different states,</a:t>
          </a:r>
          <a:br>
            <a:rPr lang="en-US" sz="1800" kern="1200" dirty="0"/>
          </a:br>
          <a:r>
            <a:rPr lang="en-US" sz="1800" kern="1200" dirty="0"/>
            <a:t>and we have Key Health Partnerships in 5 different states:</a:t>
          </a:r>
        </a:p>
      </dsp:txBody>
      <dsp:txXfrm>
        <a:off x="0" y="2036723"/>
        <a:ext cx="7886700" cy="712838"/>
      </dsp:txXfrm>
    </dsp:sp>
    <dsp:sp modelId="{A0F131D9-CFDA-4388-A9D2-01CB82015095}">
      <dsp:nvSpPr>
        <dsp:cNvPr id="0" name=""/>
        <dsp:cNvSpPr/>
      </dsp:nvSpPr>
      <dsp:spPr>
        <a:xfrm>
          <a:off x="3761" y="2722350"/>
          <a:ext cx="1519190" cy="614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Maricopa County Ryan White, AZ</a:t>
          </a:r>
        </a:p>
      </dsp:txBody>
      <dsp:txXfrm>
        <a:off x="3761" y="2722350"/>
        <a:ext cx="1519190" cy="614483"/>
      </dsp:txXfrm>
    </dsp:sp>
    <dsp:sp modelId="{EC7E9932-C318-42C2-AA1B-511DDD8125B2}">
      <dsp:nvSpPr>
        <dsp:cNvPr id="0" name=""/>
        <dsp:cNvSpPr/>
      </dsp:nvSpPr>
      <dsp:spPr>
        <a:xfrm>
          <a:off x="1522952" y="2722350"/>
          <a:ext cx="1567425" cy="614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Sacramento County Ryan White, CA</a:t>
          </a:r>
        </a:p>
      </dsp:txBody>
      <dsp:txXfrm>
        <a:off x="1522952" y="2722350"/>
        <a:ext cx="1567425" cy="614483"/>
      </dsp:txXfrm>
    </dsp:sp>
    <dsp:sp modelId="{3635DAA2-4155-4D34-93FA-C14A2CCDEB17}">
      <dsp:nvSpPr>
        <dsp:cNvPr id="0" name=""/>
        <dsp:cNvSpPr/>
      </dsp:nvSpPr>
      <dsp:spPr>
        <a:xfrm>
          <a:off x="3090377" y="2722350"/>
          <a:ext cx="1746006" cy="614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Tennessee Department of Health, TN</a:t>
          </a:r>
        </a:p>
      </dsp:txBody>
      <dsp:txXfrm>
        <a:off x="3090377" y="2722350"/>
        <a:ext cx="1746006" cy="614483"/>
      </dsp:txXfrm>
    </dsp:sp>
    <dsp:sp modelId="{2F33A4D3-C0B8-462B-B09A-D0F6CB3229CE}">
      <dsp:nvSpPr>
        <dsp:cNvPr id="0" name=""/>
        <dsp:cNvSpPr/>
      </dsp:nvSpPr>
      <dsp:spPr>
        <a:xfrm>
          <a:off x="4836383" y="2722350"/>
          <a:ext cx="1302478" cy="614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err="1"/>
            <a:t>Equitas</a:t>
          </a:r>
          <a:r>
            <a:rPr lang="en-US" sz="1400" kern="1200" dirty="0"/>
            <a:t> Health, an ASO in OH</a:t>
          </a:r>
        </a:p>
      </dsp:txBody>
      <dsp:txXfrm>
        <a:off x="4836383" y="2722350"/>
        <a:ext cx="1302478" cy="614483"/>
      </dsp:txXfrm>
    </dsp:sp>
    <dsp:sp modelId="{449E1835-9874-43DA-B368-A5371AB90759}">
      <dsp:nvSpPr>
        <dsp:cNvPr id="0" name=""/>
        <dsp:cNvSpPr/>
      </dsp:nvSpPr>
      <dsp:spPr>
        <a:xfrm>
          <a:off x="6138862" y="2722350"/>
          <a:ext cx="1744076" cy="6144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Oklahoma State Department of Health, OK</a:t>
          </a:r>
        </a:p>
      </dsp:txBody>
      <dsp:txXfrm>
        <a:off x="6138862" y="2722350"/>
        <a:ext cx="1744076" cy="614483"/>
      </dsp:txXfrm>
    </dsp:sp>
    <dsp:sp modelId="{76BA8EA1-D8F9-48AF-B7D0-FAC06B38818C}">
      <dsp:nvSpPr>
        <dsp:cNvPr id="0" name=""/>
        <dsp:cNvSpPr/>
      </dsp:nvSpPr>
      <dsp:spPr>
        <a:xfrm rot="10800000">
          <a:off x="0" y="1124"/>
          <a:ext cx="7886700" cy="2054511"/>
        </a:xfrm>
        <a:prstGeom prst="upArrowCallout">
          <a:avLst/>
        </a:prstGeom>
        <a:solidFill>
          <a:schemeClr val="accent5">
            <a:lumMod val="50000"/>
          </a:schemeClr>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After initial SPNS grant period ended and Positive Peers was well received, </a:t>
          </a:r>
          <a:r>
            <a:rPr lang="en-US" sz="2200" kern="1200" dirty="0" err="1"/>
            <a:t>MetroHealth</a:t>
          </a:r>
          <a:r>
            <a:rPr lang="en-US" sz="2200" kern="1200" dirty="0"/>
            <a:t> used local and internal resources to fund a scale-up strategy to bring the app to all eligible young people with HIV in the US for FREE</a:t>
          </a:r>
        </a:p>
      </dsp:txBody>
      <dsp:txXfrm rot="10800000">
        <a:off x="0" y="1124"/>
        <a:ext cx="7886700" cy="133496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77CC8-76CF-4D03-B8C7-DC45521A5D62}" type="datetimeFigureOut">
              <a:rPr lang="en-US" smtClean="0"/>
              <a:t>7/7/2023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3E59B-0EFE-427C-8E62-13AC7746464A}" type="slidenum">
              <a:rPr lang="en-US" smtClean="0"/>
              <a:t>‹#›</a:t>
            </a:fld>
            <a:endParaRPr lang="en-US"/>
          </a:p>
        </p:txBody>
      </p:sp>
    </p:spTree>
    <p:extLst>
      <p:ext uri="{BB962C8B-B14F-4D97-AF65-F5344CB8AC3E}">
        <p14:creationId xmlns:p14="http://schemas.microsoft.com/office/powerpoint/2010/main" val="101333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A3E59B-0EFE-427C-8E62-13AC7746464A}" type="slidenum">
              <a:rPr lang="en-US" smtClean="0"/>
              <a:t>6</a:t>
            </a:fld>
            <a:endParaRPr lang="en-US"/>
          </a:p>
        </p:txBody>
      </p:sp>
    </p:spTree>
    <p:extLst>
      <p:ext uri="{BB962C8B-B14F-4D97-AF65-F5344CB8AC3E}">
        <p14:creationId xmlns:p14="http://schemas.microsoft.com/office/powerpoint/2010/main" val="1178290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DDE7AD-ABE3-91D2-1285-B3E49F5FB291}"/>
              </a:ext>
            </a:extLst>
          </p:cNvPr>
          <p:cNvSpPr/>
          <p:nvPr userDrawn="1"/>
        </p:nvSpPr>
        <p:spPr>
          <a:xfrm>
            <a:off x="0" y="1838425"/>
            <a:ext cx="9144000" cy="4433421"/>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0FD2B445-4DDC-865B-EA35-E48BCB5AF1B5}"/>
              </a:ext>
            </a:extLst>
          </p:cNvPr>
          <p:cNvSpPr>
            <a:spLocks noGrp="1"/>
          </p:cNvSpPr>
          <p:nvPr>
            <p:ph type="ctrTitle" hasCustomPrompt="1"/>
          </p:nvPr>
        </p:nvSpPr>
        <p:spPr>
          <a:xfrm>
            <a:off x="1143000" y="3360834"/>
            <a:ext cx="6858000" cy="1130907"/>
          </a:xfrm>
        </p:spPr>
        <p:txBody>
          <a:bodyPr anchor="b"/>
          <a:lstStyle>
            <a:lvl1pPr algn="ctr">
              <a:defRPr sz="4500" b="1">
                <a:solidFill>
                  <a:schemeClr val="bg1"/>
                </a:solidFill>
              </a:defRPr>
            </a:lvl1pPr>
          </a:lstStyle>
          <a:p>
            <a:r>
              <a:rPr lang="en-US" dirty="0"/>
              <a:t>Slide Title</a:t>
            </a:r>
          </a:p>
        </p:txBody>
      </p:sp>
      <p:sp>
        <p:nvSpPr>
          <p:cNvPr id="3" name="Subtitle 2">
            <a:extLst>
              <a:ext uri="{FF2B5EF4-FFF2-40B4-BE49-F238E27FC236}">
                <a16:creationId xmlns:a16="http://schemas.microsoft.com/office/drawing/2014/main" id="{0F315E62-A828-FE6A-F6BC-FEC408345286}"/>
              </a:ext>
            </a:extLst>
          </p:cNvPr>
          <p:cNvSpPr>
            <a:spLocks noGrp="1"/>
          </p:cNvSpPr>
          <p:nvPr>
            <p:ph type="subTitle" idx="1" hasCustomPrompt="1"/>
          </p:nvPr>
        </p:nvSpPr>
        <p:spPr>
          <a:xfrm>
            <a:off x="1143000" y="4836620"/>
            <a:ext cx="6858000" cy="1130907"/>
          </a:xfrm>
        </p:spPr>
        <p:txBody>
          <a:bodyPr>
            <a:normAutofit/>
          </a:bodyPr>
          <a:lstStyle>
            <a:lvl1pPr marL="0" indent="0" algn="ctr">
              <a:buNone/>
              <a:defRPr sz="27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Slide Subtitle</a:t>
            </a:r>
          </a:p>
        </p:txBody>
      </p:sp>
      <p:sp>
        <p:nvSpPr>
          <p:cNvPr id="4" name="Date Placeholder 3">
            <a:extLst>
              <a:ext uri="{FF2B5EF4-FFF2-40B4-BE49-F238E27FC236}">
                <a16:creationId xmlns:a16="http://schemas.microsoft.com/office/drawing/2014/main" id="{9161A9B4-EF1C-A334-C533-EF00BD187E5F}"/>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6" name="Slide Number Placeholder 5">
            <a:extLst>
              <a:ext uri="{FF2B5EF4-FFF2-40B4-BE49-F238E27FC236}">
                <a16:creationId xmlns:a16="http://schemas.microsoft.com/office/drawing/2014/main" id="{76572974-0920-447F-58AF-A06904361F1B}"/>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pic>
        <p:nvPicPr>
          <p:cNvPr id="10" name="Picture 9">
            <a:extLst>
              <a:ext uri="{FF2B5EF4-FFF2-40B4-BE49-F238E27FC236}">
                <a16:creationId xmlns:a16="http://schemas.microsoft.com/office/drawing/2014/main" id="{853AEDD0-A7D9-CA80-A7B7-848CCB4E50D9}"/>
              </a:ext>
            </a:extLst>
          </p:cNvPr>
          <p:cNvPicPr>
            <a:picLocks noChangeAspect="1"/>
          </p:cNvPicPr>
          <p:nvPr userDrawn="1"/>
        </p:nvPicPr>
        <p:blipFill rotWithShape="1">
          <a:blip r:embed="rId2"/>
          <a:srcRect l="551" b="80530"/>
          <a:stretch/>
        </p:blipFill>
        <p:spPr>
          <a:xfrm>
            <a:off x="0" y="1"/>
            <a:ext cx="9164465" cy="1838425"/>
          </a:xfrm>
          <a:prstGeom prst="rect">
            <a:avLst/>
          </a:prstGeom>
        </p:spPr>
      </p:pic>
      <p:cxnSp>
        <p:nvCxnSpPr>
          <p:cNvPr id="13" name="Straight Connector 12">
            <a:extLst>
              <a:ext uri="{FF2B5EF4-FFF2-40B4-BE49-F238E27FC236}">
                <a16:creationId xmlns:a16="http://schemas.microsoft.com/office/drawing/2014/main" id="{3E5180A5-EBDC-ABE7-49AE-63882061E04E}"/>
              </a:ext>
            </a:extLst>
          </p:cNvPr>
          <p:cNvCxnSpPr/>
          <p:nvPr userDrawn="1"/>
        </p:nvCxnSpPr>
        <p:spPr>
          <a:xfrm>
            <a:off x="0" y="1838425"/>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89724896-DE30-330A-8A54-6665F7B96B1F}"/>
              </a:ext>
            </a:extLst>
          </p:cNvPr>
          <p:cNvSpPr/>
          <p:nvPr userDrawn="1"/>
        </p:nvSpPr>
        <p:spPr>
          <a:xfrm>
            <a:off x="3737918" y="775745"/>
            <a:ext cx="1594022" cy="2125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9A861A77-E772-9E79-A2A7-732DAB717519}"/>
              </a:ext>
            </a:extLst>
          </p:cNvPr>
          <p:cNvPicPr>
            <a:picLocks noChangeAspect="1"/>
          </p:cNvPicPr>
          <p:nvPr userDrawn="1"/>
        </p:nvPicPr>
        <p:blipFill>
          <a:blip r:embed="rId3"/>
          <a:stretch>
            <a:fillRect/>
          </a:stretch>
        </p:blipFill>
        <p:spPr>
          <a:xfrm>
            <a:off x="3711404" y="832051"/>
            <a:ext cx="1666875" cy="2032000"/>
          </a:xfrm>
          <a:prstGeom prst="rect">
            <a:avLst/>
          </a:prstGeom>
        </p:spPr>
      </p:pic>
      <p:cxnSp>
        <p:nvCxnSpPr>
          <p:cNvPr id="19" name="Straight Connector 18">
            <a:extLst>
              <a:ext uri="{FF2B5EF4-FFF2-40B4-BE49-F238E27FC236}">
                <a16:creationId xmlns:a16="http://schemas.microsoft.com/office/drawing/2014/main" id="{47C2D47F-47AC-10B6-DB14-A3FE0A7FF694}"/>
              </a:ext>
            </a:extLst>
          </p:cNvPr>
          <p:cNvCxnSpPr/>
          <p:nvPr userDrawn="1"/>
        </p:nvCxnSpPr>
        <p:spPr>
          <a:xfrm>
            <a:off x="1143000" y="4557559"/>
            <a:ext cx="6858000" cy="0"/>
          </a:xfrm>
          <a:prstGeom prst="line">
            <a:avLst/>
          </a:prstGeom>
          <a:ln>
            <a:solidFill>
              <a:srgbClr val="ED1C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28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s/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EC6FFC-DCF5-A0DE-9DD2-B147BC11AF0C}"/>
              </a:ext>
            </a:extLst>
          </p:cNvPr>
          <p:cNvSpPr/>
          <p:nvPr userDrawn="1"/>
        </p:nvSpPr>
        <p:spPr>
          <a:xfrm>
            <a:off x="0" y="961294"/>
            <a:ext cx="9144000" cy="886765"/>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E02C97FB-6690-6FBC-BB33-F4BE2ED5FAC6}"/>
              </a:ext>
            </a:extLst>
          </p:cNvPr>
          <p:cNvSpPr>
            <a:spLocks noGrp="1"/>
          </p:cNvSpPr>
          <p:nvPr>
            <p:ph type="title" hasCustomPrompt="1"/>
          </p:nvPr>
        </p:nvSpPr>
        <p:spPr>
          <a:xfrm>
            <a:off x="628650" y="974722"/>
            <a:ext cx="7886700" cy="910600"/>
          </a:xfrm>
        </p:spPr>
        <p:txBody>
          <a:bodyPr/>
          <a:lstStyle>
            <a:lvl1pPr>
              <a:defRPr b="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F64276-387E-CEC5-AED3-3DACA9AB0529}"/>
              </a:ext>
            </a:extLst>
          </p:cNvPr>
          <p:cNvSpPr>
            <a:spLocks noGrp="1"/>
          </p:cNvSpPr>
          <p:nvPr>
            <p:ph idx="1"/>
          </p:nvPr>
        </p:nvSpPr>
        <p:spPr>
          <a:xfrm>
            <a:off x="628650" y="2110156"/>
            <a:ext cx="7886700" cy="4056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9298D4DA-4707-68ED-4746-E37C736E99B5}"/>
              </a:ext>
            </a:extLst>
          </p:cNvPr>
          <p:cNvPicPr>
            <a:picLocks noChangeAspect="1"/>
          </p:cNvPicPr>
          <p:nvPr userDrawn="1"/>
        </p:nvPicPr>
        <p:blipFill rotWithShape="1">
          <a:blip r:embed="rId2"/>
          <a:srcRect l="551" b="89819"/>
          <a:stretch/>
        </p:blipFill>
        <p:spPr>
          <a:xfrm>
            <a:off x="0" y="1"/>
            <a:ext cx="9164465" cy="961292"/>
          </a:xfrm>
          <a:prstGeom prst="rect">
            <a:avLst/>
          </a:prstGeom>
        </p:spPr>
      </p:pic>
      <p:cxnSp>
        <p:nvCxnSpPr>
          <p:cNvPr id="9" name="Straight Connector 8">
            <a:extLst>
              <a:ext uri="{FF2B5EF4-FFF2-40B4-BE49-F238E27FC236}">
                <a16:creationId xmlns:a16="http://schemas.microsoft.com/office/drawing/2014/main" id="{F4037D3A-CDF0-21E4-9E28-3D6B70BBE4E0}"/>
              </a:ext>
            </a:extLst>
          </p:cNvPr>
          <p:cNvCxnSpPr/>
          <p:nvPr userDrawn="1"/>
        </p:nvCxnSpPr>
        <p:spPr>
          <a:xfrm>
            <a:off x="0" y="924029"/>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E229213D-B373-5F58-2FC9-F2D52FA2236F}"/>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14" name="Slide Number Placeholder 5">
            <a:extLst>
              <a:ext uri="{FF2B5EF4-FFF2-40B4-BE49-F238E27FC236}">
                <a16:creationId xmlns:a16="http://schemas.microsoft.com/office/drawing/2014/main" id="{2D974884-5721-8E59-72DC-B42D27EC41B7}"/>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Tree>
    <p:extLst>
      <p:ext uri="{BB962C8B-B14F-4D97-AF65-F5344CB8AC3E}">
        <p14:creationId xmlns:p14="http://schemas.microsoft.com/office/powerpoint/2010/main" val="202679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ext 1-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6AFBF-4DEF-D060-88A5-FE11A171AE02}"/>
              </a:ext>
            </a:extLst>
          </p:cNvPr>
          <p:cNvSpPr/>
          <p:nvPr userDrawn="1"/>
        </p:nvSpPr>
        <p:spPr>
          <a:xfrm>
            <a:off x="0" y="961294"/>
            <a:ext cx="9144000" cy="886765"/>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8AB2B87-83BF-EA3E-20E8-8560D22AAE44}"/>
              </a:ext>
            </a:extLst>
          </p:cNvPr>
          <p:cNvSpPr>
            <a:spLocks noGrp="1"/>
          </p:cNvSpPr>
          <p:nvPr>
            <p:ph type="title" hasCustomPrompt="1"/>
          </p:nvPr>
        </p:nvSpPr>
        <p:spPr>
          <a:xfrm>
            <a:off x="623888" y="916496"/>
            <a:ext cx="7886700" cy="849502"/>
          </a:xfrm>
        </p:spPr>
        <p:txBody>
          <a:bodyPr anchor="b">
            <a:normAutofit/>
          </a:bodyPr>
          <a:lstStyle>
            <a:lvl1pPr>
              <a:defRPr sz="33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727A31F-D704-B992-6EDE-D558D3A9A84B}"/>
              </a:ext>
            </a:extLst>
          </p:cNvPr>
          <p:cNvSpPr>
            <a:spLocks noGrp="1"/>
          </p:cNvSpPr>
          <p:nvPr>
            <p:ph type="body" idx="1"/>
          </p:nvPr>
        </p:nvSpPr>
        <p:spPr>
          <a:xfrm>
            <a:off x="623888" y="2145324"/>
            <a:ext cx="7886700" cy="394432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14AD7064-54E0-A5C0-5EB1-DCEDA12843CA}"/>
              </a:ext>
            </a:extLst>
          </p:cNvPr>
          <p:cNvPicPr>
            <a:picLocks noChangeAspect="1"/>
          </p:cNvPicPr>
          <p:nvPr userDrawn="1"/>
        </p:nvPicPr>
        <p:blipFill rotWithShape="1">
          <a:blip r:embed="rId2"/>
          <a:srcRect l="551" b="89819"/>
          <a:stretch/>
        </p:blipFill>
        <p:spPr>
          <a:xfrm>
            <a:off x="0" y="1"/>
            <a:ext cx="9164465" cy="961292"/>
          </a:xfrm>
          <a:prstGeom prst="rect">
            <a:avLst/>
          </a:prstGeom>
        </p:spPr>
      </p:pic>
      <p:cxnSp>
        <p:nvCxnSpPr>
          <p:cNvPr id="9" name="Straight Connector 8">
            <a:extLst>
              <a:ext uri="{FF2B5EF4-FFF2-40B4-BE49-F238E27FC236}">
                <a16:creationId xmlns:a16="http://schemas.microsoft.com/office/drawing/2014/main" id="{2DC15FD2-98CA-0008-F52C-F12B8D20BB7C}"/>
              </a:ext>
            </a:extLst>
          </p:cNvPr>
          <p:cNvCxnSpPr/>
          <p:nvPr userDrawn="1"/>
        </p:nvCxnSpPr>
        <p:spPr>
          <a:xfrm>
            <a:off x="0" y="924029"/>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F6518F9E-50D2-1728-B5CB-72E4BE56F816}"/>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14" name="Slide Number Placeholder 5">
            <a:extLst>
              <a:ext uri="{FF2B5EF4-FFF2-40B4-BE49-F238E27FC236}">
                <a16:creationId xmlns:a16="http://schemas.microsoft.com/office/drawing/2014/main" id="{B0C62F03-5DA5-AC88-5120-BA9B0FD8C8A2}"/>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Tree>
    <p:extLst>
      <p:ext uri="{BB962C8B-B14F-4D97-AF65-F5344CB8AC3E}">
        <p14:creationId xmlns:p14="http://schemas.microsoft.com/office/powerpoint/2010/main" val="387692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ext Cente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6AFBF-4DEF-D060-88A5-FE11A171AE02}"/>
              </a:ext>
            </a:extLst>
          </p:cNvPr>
          <p:cNvSpPr/>
          <p:nvPr userDrawn="1"/>
        </p:nvSpPr>
        <p:spPr>
          <a:xfrm>
            <a:off x="0" y="961294"/>
            <a:ext cx="9144000" cy="1948957"/>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88AB2B87-83BF-EA3E-20E8-8560D22AAE44}"/>
              </a:ext>
            </a:extLst>
          </p:cNvPr>
          <p:cNvSpPr>
            <a:spLocks noGrp="1"/>
          </p:cNvSpPr>
          <p:nvPr>
            <p:ph type="title" hasCustomPrompt="1"/>
          </p:nvPr>
        </p:nvSpPr>
        <p:spPr>
          <a:xfrm>
            <a:off x="623888" y="1899141"/>
            <a:ext cx="7886700" cy="849502"/>
          </a:xfrm>
        </p:spPr>
        <p:txBody>
          <a:bodyPr anchor="b">
            <a:normAutofit/>
          </a:bodyPr>
          <a:lstStyle>
            <a:lvl1pPr algn="ctr">
              <a:defRPr sz="33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727A31F-D704-B992-6EDE-D558D3A9A84B}"/>
              </a:ext>
            </a:extLst>
          </p:cNvPr>
          <p:cNvSpPr>
            <a:spLocks noGrp="1"/>
          </p:cNvSpPr>
          <p:nvPr>
            <p:ph type="body" idx="1"/>
          </p:nvPr>
        </p:nvSpPr>
        <p:spPr>
          <a:xfrm>
            <a:off x="623888" y="3223846"/>
            <a:ext cx="7886700" cy="2865804"/>
          </a:xfrm>
        </p:spPr>
        <p:txBody>
          <a:bodyPr/>
          <a:lstStyle>
            <a:lvl1pPr marL="0" indent="0" algn="ctr">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14AD7064-54E0-A5C0-5EB1-DCEDA12843CA}"/>
              </a:ext>
            </a:extLst>
          </p:cNvPr>
          <p:cNvPicPr>
            <a:picLocks noChangeAspect="1"/>
          </p:cNvPicPr>
          <p:nvPr userDrawn="1"/>
        </p:nvPicPr>
        <p:blipFill rotWithShape="1">
          <a:blip r:embed="rId2"/>
          <a:srcRect l="551" b="89819"/>
          <a:stretch/>
        </p:blipFill>
        <p:spPr>
          <a:xfrm>
            <a:off x="0" y="1"/>
            <a:ext cx="9164465" cy="961292"/>
          </a:xfrm>
          <a:prstGeom prst="rect">
            <a:avLst/>
          </a:prstGeom>
        </p:spPr>
      </p:pic>
      <p:cxnSp>
        <p:nvCxnSpPr>
          <p:cNvPr id="9" name="Straight Connector 8">
            <a:extLst>
              <a:ext uri="{FF2B5EF4-FFF2-40B4-BE49-F238E27FC236}">
                <a16:creationId xmlns:a16="http://schemas.microsoft.com/office/drawing/2014/main" id="{2DC15FD2-98CA-0008-F52C-F12B8D20BB7C}"/>
              </a:ext>
            </a:extLst>
          </p:cNvPr>
          <p:cNvCxnSpPr/>
          <p:nvPr userDrawn="1"/>
        </p:nvCxnSpPr>
        <p:spPr>
          <a:xfrm>
            <a:off x="0" y="924029"/>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F6518F9E-50D2-1728-B5CB-72E4BE56F816}"/>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14" name="Slide Number Placeholder 5">
            <a:extLst>
              <a:ext uri="{FF2B5EF4-FFF2-40B4-BE49-F238E27FC236}">
                <a16:creationId xmlns:a16="http://schemas.microsoft.com/office/drawing/2014/main" id="{B0C62F03-5DA5-AC88-5120-BA9B0FD8C8A2}"/>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
        <p:nvSpPr>
          <p:cNvPr id="11" name="Oval 10">
            <a:extLst>
              <a:ext uri="{FF2B5EF4-FFF2-40B4-BE49-F238E27FC236}">
                <a16:creationId xmlns:a16="http://schemas.microsoft.com/office/drawing/2014/main" id="{7F6F6E44-CF9D-8996-BF87-5B0CB49DE38B}"/>
              </a:ext>
            </a:extLst>
          </p:cNvPr>
          <p:cNvSpPr/>
          <p:nvPr userDrawn="1"/>
        </p:nvSpPr>
        <p:spPr>
          <a:xfrm>
            <a:off x="3984102" y="201319"/>
            <a:ext cx="1168186" cy="1557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a:extLst>
              <a:ext uri="{FF2B5EF4-FFF2-40B4-BE49-F238E27FC236}">
                <a16:creationId xmlns:a16="http://schemas.microsoft.com/office/drawing/2014/main" id="{3139889A-88C5-6E0F-ABF1-1F8BE4BD9881}"/>
              </a:ext>
            </a:extLst>
          </p:cNvPr>
          <p:cNvPicPr>
            <a:picLocks noChangeAspect="1"/>
          </p:cNvPicPr>
          <p:nvPr userDrawn="1"/>
        </p:nvPicPr>
        <p:blipFill>
          <a:blip r:embed="rId3"/>
          <a:stretch>
            <a:fillRect/>
          </a:stretch>
        </p:blipFill>
        <p:spPr>
          <a:xfrm>
            <a:off x="3960746" y="252187"/>
            <a:ext cx="1228070" cy="1497075"/>
          </a:xfrm>
          <a:prstGeom prst="rect">
            <a:avLst/>
          </a:prstGeom>
        </p:spPr>
      </p:pic>
    </p:spTree>
    <p:extLst>
      <p:ext uri="{BB962C8B-B14F-4D97-AF65-F5344CB8AC3E}">
        <p14:creationId xmlns:p14="http://schemas.microsoft.com/office/powerpoint/2010/main" val="50435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2-Colum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5DDFFD-5EB2-4A29-CFA6-DFB3B2A20308}"/>
              </a:ext>
            </a:extLst>
          </p:cNvPr>
          <p:cNvSpPr/>
          <p:nvPr userDrawn="1"/>
        </p:nvSpPr>
        <p:spPr>
          <a:xfrm>
            <a:off x="0" y="961294"/>
            <a:ext cx="9144000" cy="886765"/>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09DA40E-84EA-C93E-C16D-313265ED37B9}"/>
              </a:ext>
            </a:extLst>
          </p:cNvPr>
          <p:cNvSpPr>
            <a:spLocks noGrp="1"/>
          </p:cNvSpPr>
          <p:nvPr>
            <p:ph type="title" hasCustomPrompt="1"/>
          </p:nvPr>
        </p:nvSpPr>
        <p:spPr>
          <a:xfrm>
            <a:off x="628650" y="956323"/>
            <a:ext cx="7886700" cy="886765"/>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5E23991-0893-1004-8530-AB59D1DBD1EF}"/>
              </a:ext>
            </a:extLst>
          </p:cNvPr>
          <p:cNvSpPr>
            <a:spLocks noGrp="1"/>
          </p:cNvSpPr>
          <p:nvPr>
            <p:ph sz="half" idx="1"/>
          </p:nvPr>
        </p:nvSpPr>
        <p:spPr>
          <a:xfrm>
            <a:off x="628650" y="2142147"/>
            <a:ext cx="3886200" cy="4038149"/>
          </a:xfrm>
        </p:spPr>
        <p:txBody>
          <a:bodyPr/>
          <a:lstStyle>
            <a:lvl1pPr marL="0" indent="0" algn="l">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B77DBF-B744-5358-4A2F-B6D6405AD5A3}"/>
              </a:ext>
            </a:extLst>
          </p:cNvPr>
          <p:cNvSpPr>
            <a:spLocks noGrp="1"/>
          </p:cNvSpPr>
          <p:nvPr>
            <p:ph sz="half" idx="2"/>
          </p:nvPr>
        </p:nvSpPr>
        <p:spPr>
          <a:xfrm>
            <a:off x="4629150" y="2142146"/>
            <a:ext cx="3886200" cy="4056834"/>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C7B5C579-F342-7A1C-CBE4-F9B49E2A7C0C}"/>
              </a:ext>
            </a:extLst>
          </p:cNvPr>
          <p:cNvPicPr>
            <a:picLocks noChangeAspect="1"/>
          </p:cNvPicPr>
          <p:nvPr userDrawn="1"/>
        </p:nvPicPr>
        <p:blipFill rotWithShape="1">
          <a:blip r:embed="rId2"/>
          <a:srcRect l="551" b="89819"/>
          <a:stretch/>
        </p:blipFill>
        <p:spPr>
          <a:xfrm>
            <a:off x="0" y="1"/>
            <a:ext cx="9164465" cy="961292"/>
          </a:xfrm>
          <a:prstGeom prst="rect">
            <a:avLst/>
          </a:prstGeom>
        </p:spPr>
      </p:pic>
      <p:cxnSp>
        <p:nvCxnSpPr>
          <p:cNvPr id="10" name="Straight Connector 9">
            <a:extLst>
              <a:ext uri="{FF2B5EF4-FFF2-40B4-BE49-F238E27FC236}">
                <a16:creationId xmlns:a16="http://schemas.microsoft.com/office/drawing/2014/main" id="{EB5D94F1-CABB-FD70-3EF1-9EE75665D759}"/>
              </a:ext>
            </a:extLst>
          </p:cNvPr>
          <p:cNvCxnSpPr/>
          <p:nvPr userDrawn="1"/>
        </p:nvCxnSpPr>
        <p:spPr>
          <a:xfrm>
            <a:off x="0" y="924029"/>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4" name="Date Placeholder 3">
            <a:extLst>
              <a:ext uri="{FF2B5EF4-FFF2-40B4-BE49-F238E27FC236}">
                <a16:creationId xmlns:a16="http://schemas.microsoft.com/office/drawing/2014/main" id="{68652231-AD1E-451C-C976-5DD5D0615F11}"/>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15" name="Slide Number Placeholder 5">
            <a:extLst>
              <a:ext uri="{FF2B5EF4-FFF2-40B4-BE49-F238E27FC236}">
                <a16:creationId xmlns:a16="http://schemas.microsoft.com/office/drawing/2014/main" id="{FF62297B-9BCB-E93B-8D35-75E1917D8CD2}"/>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Tree>
    <p:extLst>
      <p:ext uri="{BB962C8B-B14F-4D97-AF65-F5344CB8AC3E}">
        <p14:creationId xmlns:p14="http://schemas.microsoft.com/office/powerpoint/2010/main" val="1985631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DB0010-CB43-FF0F-DA79-C077080A7DA6}"/>
              </a:ext>
            </a:extLst>
          </p:cNvPr>
          <p:cNvPicPr>
            <a:picLocks noChangeAspect="1"/>
          </p:cNvPicPr>
          <p:nvPr userDrawn="1"/>
        </p:nvPicPr>
        <p:blipFill rotWithShape="1">
          <a:blip r:embed="rId2"/>
          <a:srcRect l="551" b="89819"/>
          <a:stretch/>
        </p:blipFill>
        <p:spPr>
          <a:xfrm>
            <a:off x="0" y="1"/>
            <a:ext cx="9164465" cy="961292"/>
          </a:xfrm>
          <a:prstGeom prst="rect">
            <a:avLst/>
          </a:prstGeom>
        </p:spPr>
      </p:pic>
      <p:sp>
        <p:nvSpPr>
          <p:cNvPr id="6" name="Rectangle 5">
            <a:extLst>
              <a:ext uri="{FF2B5EF4-FFF2-40B4-BE49-F238E27FC236}">
                <a16:creationId xmlns:a16="http://schemas.microsoft.com/office/drawing/2014/main" id="{21E1E168-7E9A-54B8-4CF9-76AC38AE5F29}"/>
              </a:ext>
            </a:extLst>
          </p:cNvPr>
          <p:cNvSpPr/>
          <p:nvPr userDrawn="1"/>
        </p:nvSpPr>
        <p:spPr>
          <a:xfrm>
            <a:off x="0" y="961294"/>
            <a:ext cx="628650" cy="886765"/>
          </a:xfrm>
          <a:prstGeom prst="rect">
            <a:avLst/>
          </a:prstGeom>
          <a:solidFill>
            <a:srgbClr val="0B4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E8C7EBA-272A-B84D-B799-2175C732B4E4}"/>
              </a:ext>
            </a:extLst>
          </p:cNvPr>
          <p:cNvSpPr>
            <a:spLocks noGrp="1"/>
          </p:cNvSpPr>
          <p:nvPr>
            <p:ph type="title" hasCustomPrompt="1"/>
          </p:nvPr>
        </p:nvSpPr>
        <p:spPr>
          <a:xfrm>
            <a:off x="628650" y="46898"/>
            <a:ext cx="7886700" cy="886765"/>
          </a:xfrm>
        </p:spPr>
        <p:txBody>
          <a:bodyPr/>
          <a:lstStyle>
            <a:lvl1pPr>
              <a:defRPr>
                <a:solidFill>
                  <a:srgbClr val="0B4778"/>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7BB11817-EC1B-C7B2-9923-6D499455DF1F}"/>
              </a:ext>
            </a:extLst>
          </p:cNvPr>
          <p:cNvCxnSpPr/>
          <p:nvPr userDrawn="1"/>
        </p:nvCxnSpPr>
        <p:spPr>
          <a:xfrm>
            <a:off x="0" y="924029"/>
            <a:ext cx="9144000" cy="0"/>
          </a:xfrm>
          <a:prstGeom prst="line">
            <a:avLst/>
          </a:prstGeom>
          <a:ln w="76200">
            <a:solidFill>
              <a:srgbClr val="ED1C24"/>
            </a:solidFill>
          </a:ln>
        </p:spPr>
        <p:style>
          <a:lnRef idx="1">
            <a:schemeClr val="accent1"/>
          </a:lnRef>
          <a:fillRef idx="0">
            <a:schemeClr val="accent1"/>
          </a:fillRef>
          <a:effectRef idx="0">
            <a:schemeClr val="accent1"/>
          </a:effectRef>
          <a:fontRef idx="minor">
            <a:schemeClr val="tx1"/>
          </a:fontRef>
        </p:style>
      </p:cxnSp>
      <p:sp>
        <p:nvSpPr>
          <p:cNvPr id="12" name="Picture Placeholder 2">
            <a:extLst>
              <a:ext uri="{FF2B5EF4-FFF2-40B4-BE49-F238E27FC236}">
                <a16:creationId xmlns:a16="http://schemas.microsoft.com/office/drawing/2014/main" id="{B7449F8E-58E9-AB8F-C997-E8D0A9DD50B8}"/>
              </a:ext>
            </a:extLst>
          </p:cNvPr>
          <p:cNvSpPr>
            <a:spLocks noGrp="1"/>
          </p:cNvSpPr>
          <p:nvPr>
            <p:ph type="pic" idx="1"/>
          </p:nvPr>
        </p:nvSpPr>
        <p:spPr>
          <a:xfrm>
            <a:off x="3877407" y="1203325"/>
            <a:ext cx="5077556"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13" name="Date Placeholder 3">
            <a:extLst>
              <a:ext uri="{FF2B5EF4-FFF2-40B4-BE49-F238E27FC236}">
                <a16:creationId xmlns:a16="http://schemas.microsoft.com/office/drawing/2014/main" id="{738BA31E-87E7-5D9E-5C07-7DC051C6A787}"/>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14" name="Slide Number Placeholder 5">
            <a:extLst>
              <a:ext uri="{FF2B5EF4-FFF2-40B4-BE49-F238E27FC236}">
                <a16:creationId xmlns:a16="http://schemas.microsoft.com/office/drawing/2014/main" id="{DD868B40-A633-A89B-6F70-EC2FBF4BA795}"/>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
        <p:nvSpPr>
          <p:cNvPr id="15" name="Text Placeholder 2">
            <a:extLst>
              <a:ext uri="{FF2B5EF4-FFF2-40B4-BE49-F238E27FC236}">
                <a16:creationId xmlns:a16="http://schemas.microsoft.com/office/drawing/2014/main" id="{083A3188-9939-83E6-4AFA-7525E9CF6361}"/>
              </a:ext>
            </a:extLst>
          </p:cNvPr>
          <p:cNvSpPr>
            <a:spLocks noGrp="1"/>
          </p:cNvSpPr>
          <p:nvPr>
            <p:ph type="body" idx="13"/>
          </p:nvPr>
        </p:nvSpPr>
        <p:spPr>
          <a:xfrm>
            <a:off x="780135" y="1199279"/>
            <a:ext cx="2798335" cy="4873625"/>
          </a:xfr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664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69A27A18-5143-F2F2-266C-08430B95577D}"/>
              </a:ext>
            </a:extLst>
          </p:cNvPr>
          <p:cNvSpPr>
            <a:spLocks noGrp="1"/>
          </p:cNvSpPr>
          <p:nvPr>
            <p:ph type="dt" sz="half" idx="10"/>
          </p:nvPr>
        </p:nvSpPr>
        <p:spPr>
          <a:xfrm>
            <a:off x="92323" y="6403243"/>
            <a:ext cx="2057400" cy="365125"/>
          </a:xfrm>
        </p:spPr>
        <p:txBody>
          <a:bodyPr/>
          <a:lstStyle>
            <a:lvl1pPr>
              <a:defRPr>
                <a:solidFill>
                  <a:srgbClr val="0B4778"/>
                </a:solidFill>
              </a:defRPr>
            </a:lvl1pPr>
          </a:lstStyle>
          <a:p>
            <a:fld id="{11ECF4C7-240F-FE45-A3CB-6C4226CF1D0F}" type="datetime1">
              <a:rPr lang="en-US" smtClean="0"/>
              <a:t>7/7/2023</a:t>
            </a:fld>
            <a:endParaRPr lang="en-US" dirty="0"/>
          </a:p>
        </p:txBody>
      </p:sp>
      <p:sp>
        <p:nvSpPr>
          <p:cNvPr id="9" name="Slide Number Placeholder 5">
            <a:extLst>
              <a:ext uri="{FF2B5EF4-FFF2-40B4-BE49-F238E27FC236}">
                <a16:creationId xmlns:a16="http://schemas.microsoft.com/office/drawing/2014/main" id="{9248F2DB-F1C3-BFCD-3694-42AFAEC92C27}"/>
              </a:ext>
            </a:extLst>
          </p:cNvPr>
          <p:cNvSpPr>
            <a:spLocks noGrp="1"/>
          </p:cNvSpPr>
          <p:nvPr>
            <p:ph type="sldNum" sz="quarter" idx="12"/>
          </p:nvPr>
        </p:nvSpPr>
        <p:spPr>
          <a:xfrm>
            <a:off x="6897562" y="6403243"/>
            <a:ext cx="2057400" cy="365125"/>
          </a:xfrm>
        </p:spPr>
        <p:txBody>
          <a:bodyPr/>
          <a:lstStyle>
            <a:lvl1pPr>
              <a:defRPr>
                <a:solidFill>
                  <a:srgbClr val="0B4778"/>
                </a:solidFill>
              </a:defRPr>
            </a:lvl1pPr>
          </a:lstStyle>
          <a:p>
            <a:fld id="{D93D0B0B-5B78-A343-9456-AC5D3A06CECA}" type="slidenum">
              <a:rPr lang="en-US" smtClean="0"/>
              <a:pPr/>
              <a:t>‹#›</a:t>
            </a:fld>
            <a:endParaRPr lang="en-US" dirty="0"/>
          </a:p>
        </p:txBody>
      </p:sp>
    </p:spTree>
    <p:extLst>
      <p:ext uri="{BB962C8B-B14F-4D97-AF65-F5344CB8AC3E}">
        <p14:creationId xmlns:p14="http://schemas.microsoft.com/office/powerpoint/2010/main" val="258015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6EA067DB-0869-284B-B1D9-BD9B2E9CA69D}" type="datetimeFigureOut">
              <a:rPr lang="en-US" smtClean="0"/>
              <a:t>7/7/2023</a:t>
            </a:fld>
            <a:endParaRPr lang="en-US"/>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5341E8-1E1F-2C84-06E9-8A4D5689DE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16B65-2E32-0278-705D-E09C94000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A3F74-6BF7-31A6-E962-3A4A7E3A6D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F1673D-D63C-A54E-AAE7-A2EBFAAE3C23}" type="datetime1">
              <a:rPr lang="en-US" smtClean="0"/>
              <a:t>7/7/2023</a:t>
            </a:fld>
            <a:endParaRPr lang="en-US"/>
          </a:p>
        </p:txBody>
      </p:sp>
      <p:sp>
        <p:nvSpPr>
          <p:cNvPr id="5" name="Footer Placeholder 4">
            <a:extLst>
              <a:ext uri="{FF2B5EF4-FFF2-40B4-BE49-F238E27FC236}">
                <a16:creationId xmlns:a16="http://schemas.microsoft.com/office/drawing/2014/main" id="{518B4F5F-CEDD-9117-1C44-15CEB274B1D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678D9B-C1E9-4686-26F5-85157A2A3F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D0B0B-5B78-A343-9456-AC5D3A06CECA}" type="slidenum">
              <a:rPr lang="en-US" smtClean="0"/>
              <a:t>‹#›</a:t>
            </a:fld>
            <a:endParaRPr lang="en-US"/>
          </a:p>
        </p:txBody>
      </p:sp>
    </p:spTree>
    <p:extLst>
      <p:ext uri="{BB962C8B-B14F-4D97-AF65-F5344CB8AC3E}">
        <p14:creationId xmlns:p14="http://schemas.microsoft.com/office/powerpoint/2010/main" val="3109026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icalnewstoday.com/articles/321321.php#1" TargetMode="External"/><Relationship Id="rId7" Type="http://schemas.openxmlformats.org/officeDocument/2006/relationships/hyperlink" Target="https://www.webmd.com/hiv-aids/apps-for-hiv"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hyperlink" Target="https://www.verywellhealth.com/best-hiv-support-groups-4843445" TargetMode="External"/><Relationship Id="rId5" Type="http://schemas.openxmlformats.org/officeDocument/2006/relationships/hyperlink" Target="https://blog.feedspot.com/hiv_blogs/" TargetMode="External"/><Relationship Id="rId4" Type="http://schemas.openxmlformats.org/officeDocument/2006/relationships/hyperlink" Target="https://www.mytherapyapp.com/blog/the-best-hiv-and-aids-blogs-of-201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ormative.jmir.org/2020/1/e13495/" TargetMode="External"/><Relationship Id="rId2" Type="http://schemas.openxmlformats.org/officeDocument/2006/relationships/hyperlink" Target="https://targethiv.org/library/spns-social-media-initiative-demonstration-site-resources" TargetMode="External"/><Relationship Id="rId1" Type="http://schemas.openxmlformats.org/officeDocument/2006/relationships/slideLayout" Target="../slideLayouts/slideLayout7.xml"/><Relationship Id="rId5" Type="http://schemas.openxmlformats.org/officeDocument/2006/relationships/hyperlink" Target="https://mhealth.jmir.org/2022/9/e37868/" TargetMode="External"/><Relationship Id="rId4" Type="http://schemas.openxmlformats.org/officeDocument/2006/relationships/hyperlink" Target="https://journals.sagepub.com/doi/pdf/10.1177/152483992093624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cdc.gov/hiv/library/reports/hiv-surveillance/vol-26-no-2/index.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EBBFCF-13B9-4447-B2A4-E5D8DF4A019D}"/>
              </a:ext>
            </a:extLst>
          </p:cNvPr>
          <p:cNvSpPr>
            <a:spLocks noGrp="1"/>
          </p:cNvSpPr>
          <p:nvPr>
            <p:ph type="ctrTitle"/>
          </p:nvPr>
        </p:nvSpPr>
        <p:spPr>
          <a:xfrm>
            <a:off x="914400" y="2130426"/>
            <a:ext cx="6701589" cy="1470025"/>
          </a:xfrm>
        </p:spPr>
        <p:txBody>
          <a:bodyPr/>
          <a:lstStyle/>
          <a:p>
            <a:pPr algn="ctr"/>
            <a:r>
              <a:rPr lang="en-US" sz="3600" b="1" dirty="0"/>
              <a:t>Positive Peers:</a:t>
            </a:r>
            <a:br>
              <a:rPr lang="en-US" sz="3600" b="1" dirty="0"/>
            </a:br>
            <a:r>
              <a:rPr lang="en-US" sz="2400" dirty="0"/>
              <a:t>A nationwide app connecting young people with HIV to each other &amp; retaining them in care</a:t>
            </a:r>
          </a:p>
        </p:txBody>
      </p:sp>
      <p:sp>
        <p:nvSpPr>
          <p:cNvPr id="6" name="Subtitle 2">
            <a:extLst>
              <a:ext uri="{FF2B5EF4-FFF2-40B4-BE49-F238E27FC236}">
                <a16:creationId xmlns:a16="http://schemas.microsoft.com/office/drawing/2014/main" id="{422C7FF1-837A-45C6-A9D4-DDCE50AC3AA0}"/>
              </a:ext>
            </a:extLst>
          </p:cNvPr>
          <p:cNvSpPr>
            <a:spLocks noGrp="1"/>
          </p:cNvSpPr>
          <p:nvPr>
            <p:ph type="subTitle" idx="1"/>
          </p:nvPr>
        </p:nvSpPr>
        <p:spPr>
          <a:xfrm>
            <a:off x="1828800" y="3886200"/>
            <a:ext cx="5518956" cy="1752600"/>
          </a:xfrm>
        </p:spPr>
        <p:txBody>
          <a:bodyPr>
            <a:normAutofit/>
          </a:bodyPr>
          <a:lstStyle/>
          <a:p>
            <a:pPr algn="ctr"/>
            <a:r>
              <a:rPr lang="en-US" sz="2200" dirty="0"/>
              <a:t>Jennifer McMillen Smith, MSSA, LISW-S </a:t>
            </a:r>
          </a:p>
          <a:p>
            <a:pPr algn="ctr"/>
            <a:r>
              <a:rPr lang="en-US" sz="1600" dirty="0"/>
              <a:t>Project Director</a:t>
            </a:r>
          </a:p>
          <a:p>
            <a:pPr algn="ctr"/>
            <a:r>
              <a:rPr lang="en-US" sz="1400" dirty="0"/>
              <a:t>The </a:t>
            </a:r>
            <a:r>
              <a:rPr lang="en-US" sz="1400" dirty="0" err="1"/>
              <a:t>MetroHealth</a:t>
            </a:r>
            <a:r>
              <a:rPr lang="en-US" sz="1400" dirty="0"/>
              <a:t> System, Cleveland, OH</a:t>
            </a:r>
          </a:p>
          <a:p>
            <a:pPr algn="ctr"/>
            <a:endParaRPr lang="en-US" dirty="0"/>
          </a:p>
        </p:txBody>
      </p:sp>
      <p:pic>
        <p:nvPicPr>
          <p:cNvPr id="3" name="Picture 2">
            <a:extLst>
              <a:ext uri="{FF2B5EF4-FFF2-40B4-BE49-F238E27FC236}">
                <a16:creationId xmlns:a16="http://schemas.microsoft.com/office/drawing/2014/main" id="{B4649DB3-DF99-457B-888F-61EB1797F2C3}"/>
              </a:ext>
            </a:extLst>
          </p:cNvPr>
          <p:cNvPicPr>
            <a:picLocks noChangeAspect="1"/>
          </p:cNvPicPr>
          <p:nvPr/>
        </p:nvPicPr>
        <p:blipFill>
          <a:blip r:embed="rId2"/>
          <a:stretch>
            <a:fillRect/>
          </a:stretch>
        </p:blipFill>
        <p:spPr>
          <a:xfrm>
            <a:off x="6809359" y="-125273"/>
            <a:ext cx="2297197" cy="2297197"/>
          </a:xfrm>
          <a:prstGeom prst="rect">
            <a:avLst/>
          </a:prstGeom>
        </p:spPr>
      </p:pic>
      <p:pic>
        <p:nvPicPr>
          <p:cNvPr id="2" name="Picture 1">
            <a:extLst>
              <a:ext uri="{FF2B5EF4-FFF2-40B4-BE49-F238E27FC236}">
                <a16:creationId xmlns:a16="http://schemas.microsoft.com/office/drawing/2014/main" id="{15C0AA66-D109-6F03-C457-3208A0B50A91}"/>
              </a:ext>
            </a:extLst>
          </p:cNvPr>
          <p:cNvPicPr>
            <a:picLocks noChangeAspect="1"/>
          </p:cNvPicPr>
          <p:nvPr/>
        </p:nvPicPr>
        <p:blipFill>
          <a:blip r:embed="rId3"/>
          <a:stretch>
            <a:fillRect/>
          </a:stretch>
        </p:blipFill>
        <p:spPr>
          <a:xfrm>
            <a:off x="6647400" y="2971800"/>
            <a:ext cx="2459156" cy="3165111"/>
          </a:xfrm>
          <a:prstGeom prst="rect">
            <a:avLst/>
          </a:prstGeom>
        </p:spPr>
      </p:pic>
    </p:spTree>
    <p:extLst>
      <p:ext uri="{BB962C8B-B14F-4D97-AF65-F5344CB8AC3E}">
        <p14:creationId xmlns:p14="http://schemas.microsoft.com/office/powerpoint/2010/main" val="3526702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DE76C2-6E25-6326-4E69-DA0003CD71CB}"/>
              </a:ext>
              <a:ext uri="{C183D7F6-B498-43B3-948B-1728B52AA6E4}">
                <adec:decorative xmlns:adec="http://schemas.microsoft.com/office/drawing/2017/decorative" val="1"/>
              </a:ext>
            </a:extLst>
          </p:cNvPr>
          <p:cNvPicPr>
            <a:picLocks noChangeAspect="1"/>
          </p:cNvPicPr>
          <p:nvPr/>
        </p:nvPicPr>
        <p:blipFill rotWithShape="1">
          <a:blip r:embed="rId2"/>
          <a:srcRect t="13970" r="2" b="2"/>
          <a:stretch/>
        </p:blipFill>
        <p:spPr>
          <a:xfrm>
            <a:off x="5101105" y="1399754"/>
            <a:ext cx="3532255" cy="1986894"/>
          </a:xfrm>
          <a:prstGeom prst="rect">
            <a:avLst/>
          </a:prstGeom>
          <a:ln w="76200">
            <a:solidFill>
              <a:srgbClr val="002060"/>
            </a:solidFill>
          </a:ln>
        </p:spPr>
      </p:pic>
      <p:sp>
        <p:nvSpPr>
          <p:cNvPr id="6" name="Title 5">
            <a:extLst>
              <a:ext uri="{FF2B5EF4-FFF2-40B4-BE49-F238E27FC236}">
                <a16:creationId xmlns:a16="http://schemas.microsoft.com/office/drawing/2014/main" id="{65D0AAB7-C23A-E964-D26B-24D7C7F78CED}"/>
              </a:ext>
            </a:extLst>
          </p:cNvPr>
          <p:cNvSpPr txBox="1">
            <a:spLocks noGrp="1"/>
          </p:cNvSpPr>
          <p:nvPr>
            <p:ph type="title" idx="4294967295"/>
          </p:nvPr>
        </p:nvSpPr>
        <p:spPr>
          <a:xfrm>
            <a:off x="514258" y="513214"/>
            <a:ext cx="5010685" cy="793685"/>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algn="ctr" defTabSz="685800">
              <a:lnSpc>
                <a:spcPct val="90000"/>
              </a:lnSpc>
              <a:spcAft>
                <a:spcPts val="450"/>
              </a:spcAft>
              <a:defRPr/>
            </a:pPr>
            <a:r>
              <a:rPr lang="en-US" sz="3300" spc="0" dirty="0">
                <a:cs typeface="+mj-cs"/>
              </a:rPr>
              <a:t>Media Affordance Theory</a:t>
            </a:r>
          </a:p>
        </p:txBody>
      </p:sp>
      <p:sp>
        <p:nvSpPr>
          <p:cNvPr id="3" name="Slide Number Placeholder 2">
            <a:extLst>
              <a:ext uri="{FF2B5EF4-FFF2-40B4-BE49-F238E27FC236}">
                <a16:creationId xmlns:a16="http://schemas.microsoft.com/office/drawing/2014/main" id="{40F80B58-BB5B-39E8-656E-9EA2DF0DE8EE}"/>
              </a:ext>
            </a:extLst>
          </p:cNvPr>
          <p:cNvSpPr>
            <a:spLocks noGrp="1"/>
          </p:cNvSpPr>
          <p:nvPr>
            <p:ph type="sldNum" sz="quarter" idx="12"/>
          </p:nvPr>
        </p:nvSpPr>
        <p:spPr>
          <a:xfrm>
            <a:off x="6457950" y="5624513"/>
            <a:ext cx="2057400" cy="273844"/>
          </a:xfrm>
        </p:spPr>
        <p:txBody>
          <a:bodyPr vert="horz" lIns="68580" tIns="34290" rIns="68580" bIns="34290" rtlCol="0" anchor="ctr">
            <a:normAutofit fontScale="77500" lnSpcReduction="20000"/>
          </a:bodyPr>
          <a:lstStyle/>
          <a:p>
            <a:pPr defTabSz="342900">
              <a:spcAft>
                <a:spcPts val="450"/>
              </a:spcAft>
            </a:pPr>
            <a:fld id="{D93D0B0B-5B78-A343-9456-AC5D3A06CECA}" type="slidenum">
              <a:rPr lang="en-US">
                <a:solidFill>
                  <a:srgbClr val="FFFFFF"/>
                </a:solidFill>
              </a:rPr>
              <a:pPr defTabSz="342900">
                <a:spcAft>
                  <a:spcPts val="450"/>
                </a:spcAft>
              </a:pPr>
              <a:t>10</a:t>
            </a:fld>
            <a:endParaRPr lang="en-US">
              <a:solidFill>
                <a:srgbClr val="FFFFFF"/>
              </a:solidFill>
            </a:endParaRPr>
          </a:p>
        </p:txBody>
      </p:sp>
      <p:sp>
        <p:nvSpPr>
          <p:cNvPr id="12" name="TextBox 11">
            <a:extLst>
              <a:ext uri="{FF2B5EF4-FFF2-40B4-BE49-F238E27FC236}">
                <a16:creationId xmlns:a16="http://schemas.microsoft.com/office/drawing/2014/main" id="{3227693F-A198-4468-D820-5CC570B1F20F}"/>
              </a:ext>
            </a:extLst>
          </p:cNvPr>
          <p:cNvSpPr txBox="1"/>
          <p:nvPr/>
        </p:nvSpPr>
        <p:spPr>
          <a:xfrm>
            <a:off x="345231" y="1622919"/>
            <a:ext cx="6686505" cy="3739485"/>
          </a:xfrm>
          <a:prstGeom prst="rect">
            <a:avLst/>
          </a:prstGeom>
          <a:noFill/>
        </p:spPr>
        <p:txBody>
          <a:bodyPr wrap="square">
            <a:spAutoFit/>
          </a:bodyPr>
          <a:lstStyle/>
          <a:p>
            <a:r>
              <a:rPr lang="en-US" sz="1950" dirty="0">
                <a:solidFill>
                  <a:srgbClr val="002060"/>
                </a:solidFill>
              </a:rPr>
              <a:t>Positive Peers is based on </a:t>
            </a:r>
            <a:br>
              <a:rPr lang="en-US" sz="1950" dirty="0">
                <a:solidFill>
                  <a:srgbClr val="002060"/>
                </a:solidFill>
              </a:rPr>
            </a:br>
            <a:r>
              <a:rPr lang="en-US" sz="1950" dirty="0">
                <a:solidFill>
                  <a:srgbClr val="002060"/>
                </a:solidFill>
              </a:rPr>
              <a:t>Media Affordance Theory</a:t>
            </a:r>
            <a:br>
              <a:rPr lang="en-US" dirty="0">
                <a:solidFill>
                  <a:srgbClr val="002060"/>
                </a:solidFill>
              </a:rPr>
            </a:br>
            <a:endParaRPr lang="en-US" dirty="0">
              <a:solidFill>
                <a:srgbClr val="002060"/>
              </a:solidFill>
            </a:endParaRPr>
          </a:p>
          <a:p>
            <a:r>
              <a:rPr lang="en-US" i="1" dirty="0">
                <a:solidFill>
                  <a:srgbClr val="002060"/>
                </a:solidFill>
              </a:rPr>
              <a:t>Affordances</a:t>
            </a:r>
            <a:r>
              <a:rPr lang="en-US" dirty="0">
                <a:solidFill>
                  <a:srgbClr val="002060"/>
                </a:solidFill>
              </a:rPr>
              <a:t> are </a:t>
            </a:r>
            <a:r>
              <a:rPr lang="en-US" b="1" dirty="0">
                <a:solidFill>
                  <a:srgbClr val="002060"/>
                </a:solidFill>
              </a:rPr>
              <a:t>features of </a:t>
            </a:r>
            <a:br>
              <a:rPr lang="en-US" b="1" dirty="0">
                <a:solidFill>
                  <a:srgbClr val="002060"/>
                </a:solidFill>
              </a:rPr>
            </a:br>
            <a:r>
              <a:rPr lang="en-US" b="1" dirty="0">
                <a:solidFill>
                  <a:srgbClr val="002060"/>
                </a:solidFill>
              </a:rPr>
              <a:t>user/technology </a:t>
            </a:r>
            <a:r>
              <a:rPr lang="en-US" dirty="0">
                <a:solidFill>
                  <a:srgbClr val="002060"/>
                </a:solidFill>
              </a:rPr>
              <a:t>interaction that offer </a:t>
            </a:r>
            <a:br>
              <a:rPr lang="en-US" dirty="0">
                <a:solidFill>
                  <a:srgbClr val="002060"/>
                </a:solidFill>
              </a:rPr>
            </a:br>
            <a:r>
              <a:rPr lang="en-US" dirty="0">
                <a:solidFill>
                  <a:srgbClr val="002060"/>
                </a:solidFill>
              </a:rPr>
              <a:t>gratification of perceived needs</a:t>
            </a:r>
            <a:br>
              <a:rPr lang="en-US" dirty="0">
                <a:solidFill>
                  <a:srgbClr val="002060"/>
                </a:solidFill>
              </a:rPr>
            </a:br>
            <a:endParaRPr lang="en-US" dirty="0">
              <a:solidFill>
                <a:srgbClr val="002060"/>
              </a:solidFill>
            </a:endParaRPr>
          </a:p>
          <a:p>
            <a:r>
              <a:rPr lang="en-US" i="1" dirty="0">
                <a:solidFill>
                  <a:srgbClr val="002060"/>
                </a:solidFill>
              </a:rPr>
              <a:t>Affordances </a:t>
            </a:r>
            <a:r>
              <a:rPr lang="en-US" b="1" dirty="0">
                <a:solidFill>
                  <a:srgbClr val="002060"/>
                </a:solidFill>
              </a:rPr>
              <a:t>emerge from interaction </a:t>
            </a:r>
            <a:r>
              <a:rPr lang="en-US" dirty="0">
                <a:solidFill>
                  <a:srgbClr val="002060"/>
                </a:solidFill>
              </a:rPr>
              <a:t>with technologies (Leonardi, 2011)</a:t>
            </a:r>
          </a:p>
          <a:p>
            <a:pPr marL="600075" lvl="1" indent="-257175">
              <a:buFont typeface="Arial" panose="020B0604020202020204" pitchFamily="34" charset="0"/>
              <a:buChar char="•"/>
            </a:pPr>
            <a:r>
              <a:rPr lang="en-US" dirty="0">
                <a:solidFill>
                  <a:srgbClr val="002060"/>
                </a:solidFill>
              </a:rPr>
              <a:t>Experimentation and adaptation shape user’s perceptions of how technology can work for them</a:t>
            </a:r>
          </a:p>
          <a:p>
            <a:pPr marL="600075" lvl="1" indent="-257175">
              <a:buFont typeface="Arial" panose="020B0604020202020204" pitchFamily="34" charset="0"/>
              <a:buChar char="•"/>
            </a:pPr>
            <a:r>
              <a:rPr lang="en-US" dirty="0">
                <a:solidFill>
                  <a:srgbClr val="002060"/>
                </a:solidFill>
              </a:rPr>
              <a:t>Relational actions occur among users with technologies (Leonardi &amp; Barley, 2008; Faraj &amp; Azad, 2012)</a:t>
            </a:r>
          </a:p>
        </p:txBody>
      </p:sp>
    </p:spTree>
    <p:extLst>
      <p:ext uri="{BB962C8B-B14F-4D97-AF65-F5344CB8AC3E}">
        <p14:creationId xmlns:p14="http://schemas.microsoft.com/office/powerpoint/2010/main" val="51182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 descr="Screenshot of Positive Peers app Blog page showing four current articles.">
            <a:extLst>
              <a:ext uri="{FF2B5EF4-FFF2-40B4-BE49-F238E27FC236}">
                <a16:creationId xmlns:a16="http://schemas.microsoft.com/office/drawing/2014/main" id="{81B1DE25-453E-DE8B-713B-8E7D149B33A2}"/>
              </a:ext>
            </a:extLst>
          </p:cNvPr>
          <p:cNvPicPr preferRelativeResize="0">
            <a:picLocks/>
          </p:cNvPicPr>
          <p:nvPr/>
        </p:nvPicPr>
        <p:blipFill rotWithShape="1">
          <a:blip r:embed="rId2"/>
          <a:srcRect t="20711" r="1" b="4276"/>
          <a:stretch/>
        </p:blipFill>
        <p:spPr>
          <a:xfrm>
            <a:off x="641267" y="712519"/>
            <a:ext cx="3040083" cy="4952011"/>
          </a:xfrm>
          <a:prstGeom prst="rect">
            <a:avLst/>
          </a:prstGeom>
          <a:effectLst/>
        </p:spPr>
      </p:pic>
      <p:sp>
        <p:nvSpPr>
          <p:cNvPr id="4" name="TextBox 3">
            <a:extLst>
              <a:ext uri="{FF2B5EF4-FFF2-40B4-BE49-F238E27FC236}">
                <a16:creationId xmlns:a16="http://schemas.microsoft.com/office/drawing/2014/main" id="{74DADBE0-291A-A15C-5670-02B086972A4F}"/>
              </a:ext>
            </a:extLst>
          </p:cNvPr>
          <p:cNvSpPr txBox="1"/>
          <p:nvPr/>
        </p:nvSpPr>
        <p:spPr>
          <a:xfrm>
            <a:off x="3930733" y="633978"/>
            <a:ext cx="4572000" cy="5386090"/>
          </a:xfrm>
          <a:prstGeom prst="rect">
            <a:avLst/>
          </a:prstGeom>
          <a:noFill/>
        </p:spPr>
        <p:txBody>
          <a:bodyPr wrap="square">
            <a:spAutoFit/>
          </a:bodyPr>
          <a:lstStyle/>
          <a:p>
            <a:r>
              <a:rPr lang="en-US" sz="2000" b="1" dirty="0">
                <a:solidFill>
                  <a:srgbClr val="002060"/>
                </a:solidFill>
              </a:rPr>
              <a:t>Positive Peers Provides: </a:t>
            </a:r>
          </a:p>
          <a:p>
            <a:pPr marL="257175" indent="-257175">
              <a:buFont typeface="Arial" panose="020B0604020202020204" pitchFamily="34" charset="0"/>
              <a:buChar char="•"/>
            </a:pPr>
            <a:r>
              <a:rPr lang="en-US" sz="1800" dirty="0">
                <a:solidFill>
                  <a:srgbClr val="002060"/>
                </a:solidFill>
              </a:rPr>
              <a:t>Accurate, easy-to-understand HIV health and wellness education information in 300+ articles written at a 6</a:t>
            </a:r>
            <a:r>
              <a:rPr lang="en-US" sz="1800" baseline="30000" dirty="0">
                <a:solidFill>
                  <a:srgbClr val="002060"/>
                </a:solidFill>
              </a:rPr>
              <a:t>th</a:t>
            </a:r>
            <a:r>
              <a:rPr lang="en-US" sz="1800" dirty="0">
                <a:solidFill>
                  <a:srgbClr val="002060"/>
                </a:solidFill>
              </a:rPr>
              <a:t> grade level</a:t>
            </a:r>
            <a:br>
              <a:rPr lang="en-US" sz="1800" dirty="0">
                <a:solidFill>
                  <a:srgbClr val="002060"/>
                </a:solidFill>
              </a:rPr>
            </a:br>
            <a:endParaRPr lang="en-US" sz="1800" dirty="0">
              <a:solidFill>
                <a:srgbClr val="002060"/>
              </a:solidFill>
            </a:endParaRPr>
          </a:p>
          <a:p>
            <a:pPr marL="257175" indent="-257175">
              <a:buFont typeface="Arial" panose="020B0604020202020204" pitchFamily="34" charset="0"/>
              <a:buChar char="•"/>
            </a:pPr>
            <a:r>
              <a:rPr lang="en-US" sz="1800" dirty="0">
                <a:hlinkClick r:id="rId3"/>
              </a:rPr>
              <a:t>Medical News Today</a:t>
            </a:r>
            <a:r>
              <a:rPr lang="en-US" sz="1800" dirty="0"/>
              <a:t> </a:t>
            </a:r>
            <a:r>
              <a:rPr lang="en-US" sz="1800" dirty="0">
                <a:solidFill>
                  <a:srgbClr val="002060"/>
                </a:solidFill>
              </a:rPr>
              <a:t>named Positive Peers one of the top 10 best blogs on HIV/AIDS in 2018</a:t>
            </a:r>
          </a:p>
          <a:p>
            <a:pPr marL="257175" indent="-257175">
              <a:buFont typeface="Arial" panose="020B0604020202020204" pitchFamily="34" charset="0"/>
              <a:buChar char="•"/>
            </a:pPr>
            <a:r>
              <a:rPr lang="en-US" sz="1800" dirty="0" err="1">
                <a:hlinkClick r:id="rId4"/>
              </a:rPr>
              <a:t>MyTherapy</a:t>
            </a:r>
            <a:r>
              <a:rPr lang="en-US" sz="1800" dirty="0"/>
              <a:t> </a:t>
            </a:r>
            <a:r>
              <a:rPr lang="en-US" sz="1800" dirty="0">
                <a:solidFill>
                  <a:srgbClr val="002060"/>
                </a:solidFill>
              </a:rPr>
              <a:t>listed Positive Peers among the top 10 Best HIV and AIDS Blogs in 2019</a:t>
            </a:r>
          </a:p>
          <a:p>
            <a:pPr marL="257175" indent="-257175">
              <a:buFont typeface="Arial" panose="020B0604020202020204" pitchFamily="34" charset="0"/>
              <a:buChar char="•"/>
            </a:pPr>
            <a:r>
              <a:rPr lang="en-US" sz="1800" dirty="0" err="1">
                <a:hlinkClick r:id="rId5"/>
              </a:rPr>
              <a:t>FeedSpot</a:t>
            </a:r>
            <a:r>
              <a:rPr lang="en-US" sz="1800" dirty="0"/>
              <a:t> </a:t>
            </a:r>
            <a:r>
              <a:rPr lang="en-US" sz="1800" dirty="0">
                <a:solidFill>
                  <a:srgbClr val="002060"/>
                </a:solidFill>
              </a:rPr>
              <a:t>named Positive Peers one of the Top 50 HIV Blogs, Websites and Influencers in 2019 and 2020</a:t>
            </a:r>
          </a:p>
          <a:p>
            <a:pPr marL="257175" indent="-257175">
              <a:buFont typeface="Arial" panose="020B0604020202020204" pitchFamily="34" charset="0"/>
              <a:buChar char="•"/>
            </a:pPr>
            <a:r>
              <a:rPr lang="en-US" sz="1800" dirty="0" err="1">
                <a:hlinkClick r:id="rId6"/>
              </a:rPr>
              <a:t>Verywell</a:t>
            </a:r>
            <a:r>
              <a:rPr lang="en-US" sz="1800" dirty="0">
                <a:hlinkClick r:id="rId6"/>
              </a:rPr>
              <a:t> Health</a:t>
            </a:r>
            <a:r>
              <a:rPr lang="en-US" sz="1800" dirty="0"/>
              <a:t> </a:t>
            </a:r>
            <a:r>
              <a:rPr lang="en-US" sz="1800" dirty="0">
                <a:solidFill>
                  <a:srgbClr val="002060"/>
                </a:solidFill>
              </a:rPr>
              <a:t>named Positive Peers one of the 7 Best HIV Support Groups of 2021</a:t>
            </a:r>
          </a:p>
          <a:p>
            <a:pPr marL="257175" indent="-257175">
              <a:buFont typeface="Arial" panose="020B0604020202020204" pitchFamily="34" charset="0"/>
              <a:buChar char="•"/>
            </a:pPr>
            <a:r>
              <a:rPr lang="en-US" sz="1800" dirty="0">
                <a:solidFill>
                  <a:srgbClr val="002060"/>
                </a:solidFill>
                <a:hlinkClick r:id="rId7"/>
              </a:rPr>
              <a:t>WebMD</a:t>
            </a:r>
            <a:r>
              <a:rPr lang="en-US" sz="1800" dirty="0">
                <a:solidFill>
                  <a:srgbClr val="002060"/>
                </a:solidFill>
              </a:rPr>
              <a:t> lists Positive Peers as a support app for PWH</a:t>
            </a:r>
          </a:p>
        </p:txBody>
      </p:sp>
    </p:spTree>
    <p:extLst>
      <p:ext uri="{BB962C8B-B14F-4D97-AF65-F5344CB8AC3E}">
        <p14:creationId xmlns:p14="http://schemas.microsoft.com/office/powerpoint/2010/main" val="1577830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descr="Graphical user interface&#10;&#10;Description automatically generated">
            <a:extLst>
              <a:ext uri="{FF2B5EF4-FFF2-40B4-BE49-F238E27FC236}">
                <a16:creationId xmlns:a16="http://schemas.microsoft.com/office/drawing/2014/main" id="{83D52B94-A13B-0CA6-9538-4DD3E2AC2B34}"/>
              </a:ext>
            </a:extLst>
          </p:cNvPr>
          <p:cNvPicPr preferRelativeResize="0">
            <a:picLocks/>
          </p:cNvPicPr>
          <p:nvPr/>
        </p:nvPicPr>
        <p:blipFill rotWithShape="1">
          <a:blip r:embed="rId2"/>
          <a:srcRect t="25270" r="1" b="11027"/>
          <a:stretch/>
        </p:blipFill>
        <p:spPr>
          <a:xfrm>
            <a:off x="422533" y="548078"/>
            <a:ext cx="3413198" cy="5211453"/>
          </a:xfrm>
          <a:prstGeom prst="rect">
            <a:avLst/>
          </a:prstGeom>
        </p:spPr>
      </p:pic>
      <p:sp>
        <p:nvSpPr>
          <p:cNvPr id="3" name="Text Placeholder 19">
            <a:extLst>
              <a:ext uri="{FF2B5EF4-FFF2-40B4-BE49-F238E27FC236}">
                <a16:creationId xmlns:a16="http://schemas.microsoft.com/office/drawing/2014/main" id="{7AD30E6E-8CFE-97E0-5BE2-2C9D5427AB1A}"/>
              </a:ext>
            </a:extLst>
          </p:cNvPr>
          <p:cNvSpPr txBox="1">
            <a:spLocks/>
          </p:cNvSpPr>
          <p:nvPr/>
        </p:nvSpPr>
        <p:spPr>
          <a:xfrm>
            <a:off x="4117713" y="3322240"/>
            <a:ext cx="4342460" cy="1704593"/>
          </a:xfrm>
          <a:prstGeom prst="rect">
            <a:avLst/>
          </a:prstGeom>
        </p:spPr>
        <p:txBody>
          <a:bodyPr vert="horz" lIns="68580" tIns="34290" rIns="68580" bIns="3429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50">
                <a:solidFill>
                  <a:srgbClr val="002060"/>
                </a:solidFill>
              </a:rPr>
              <a:t>Personal stories of real young people living with HIV</a:t>
            </a:r>
          </a:p>
          <a:p>
            <a:endParaRPr lang="en-US" sz="1650" dirty="0"/>
          </a:p>
        </p:txBody>
      </p:sp>
      <p:sp>
        <p:nvSpPr>
          <p:cNvPr id="4" name="Title 3">
            <a:extLst>
              <a:ext uri="{FF2B5EF4-FFF2-40B4-BE49-F238E27FC236}">
                <a16:creationId xmlns:a16="http://schemas.microsoft.com/office/drawing/2014/main" id="{C7F6E33C-9500-B895-B747-8B7A47374041}"/>
              </a:ext>
            </a:extLst>
          </p:cNvPr>
          <p:cNvSpPr txBox="1">
            <a:spLocks/>
          </p:cNvSpPr>
          <p:nvPr/>
        </p:nvSpPr>
        <p:spPr>
          <a:xfrm>
            <a:off x="4439412" y="1535814"/>
            <a:ext cx="4704588" cy="1151288"/>
          </a:xfrm>
          <a:prstGeom prst="rect">
            <a:avLst/>
          </a:prstGeom>
        </p:spPr>
        <p:txBody>
          <a:bodyPr vert="horz" lIns="68580" tIns="34290" rIns="68580" bIns="34290" rtlCol="0" anchor="b">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Tales of Triumph</a:t>
            </a:r>
          </a:p>
        </p:txBody>
      </p:sp>
    </p:spTree>
    <p:extLst>
      <p:ext uri="{BB962C8B-B14F-4D97-AF65-F5344CB8AC3E}">
        <p14:creationId xmlns:p14="http://schemas.microsoft.com/office/powerpoint/2010/main" val="410217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28292CD7-CBD9-411E-5182-A8A701BA5CED}"/>
              </a:ext>
            </a:extLst>
          </p:cNvPr>
          <p:cNvSpPr txBox="1">
            <a:spLocks/>
          </p:cNvSpPr>
          <p:nvPr/>
        </p:nvSpPr>
        <p:spPr>
          <a:xfrm>
            <a:off x="350353" y="2285698"/>
            <a:ext cx="3138281" cy="3117575"/>
          </a:xfrm>
          <a:prstGeom prst="rect">
            <a:avLst/>
          </a:prstGeom>
        </p:spPr>
        <p:txBody>
          <a:bodyPr vert="horz" lIns="68580" tIns="34290" rIns="68580" bIns="3429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50" dirty="0">
                <a:solidFill>
                  <a:srgbClr val="002060"/>
                </a:solidFill>
              </a:rPr>
              <a:t>Positive Peers provides c</a:t>
            </a:r>
            <a:r>
              <a:rPr lang="en-US" sz="2175" dirty="0">
                <a:solidFill>
                  <a:srgbClr val="002060"/>
                </a:solidFill>
              </a:rPr>
              <a:t>urated community resources that can be customized and maintained by Key Health Partners</a:t>
            </a:r>
          </a:p>
          <a:p>
            <a:endParaRPr lang="en-US" sz="1200" dirty="0">
              <a:solidFill>
                <a:srgbClr val="002060"/>
              </a:solidFill>
            </a:endParaRPr>
          </a:p>
          <a:p>
            <a:endParaRPr lang="en-US" sz="1200" dirty="0"/>
          </a:p>
        </p:txBody>
      </p:sp>
      <p:pic>
        <p:nvPicPr>
          <p:cNvPr id="3" name="Picture 2" descr="Graphical user interface, text, application&#10;&#10;Description automatically generated">
            <a:extLst>
              <a:ext uri="{FF2B5EF4-FFF2-40B4-BE49-F238E27FC236}">
                <a16:creationId xmlns:a16="http://schemas.microsoft.com/office/drawing/2014/main" id="{0257D70C-07AA-90F3-D2C8-DE47B44EE919}"/>
              </a:ext>
            </a:extLst>
          </p:cNvPr>
          <p:cNvPicPr>
            <a:picLocks noChangeAspect="1"/>
          </p:cNvPicPr>
          <p:nvPr/>
        </p:nvPicPr>
        <p:blipFill>
          <a:blip r:embed="rId2"/>
          <a:stretch>
            <a:fillRect/>
          </a:stretch>
        </p:blipFill>
        <p:spPr>
          <a:xfrm>
            <a:off x="3628738" y="1300868"/>
            <a:ext cx="2562098" cy="4102405"/>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77B9D794-E32B-639B-231F-359BA523F32D}"/>
              </a:ext>
            </a:extLst>
          </p:cNvPr>
          <p:cNvPicPr>
            <a:picLocks noChangeAspect="1"/>
          </p:cNvPicPr>
          <p:nvPr/>
        </p:nvPicPr>
        <p:blipFill>
          <a:blip r:embed="rId3"/>
          <a:stretch>
            <a:fillRect/>
          </a:stretch>
        </p:blipFill>
        <p:spPr>
          <a:xfrm>
            <a:off x="6231547" y="1306899"/>
            <a:ext cx="2562098" cy="4270030"/>
          </a:xfrm>
          <a:prstGeom prst="rect">
            <a:avLst/>
          </a:prstGeom>
        </p:spPr>
      </p:pic>
      <p:sp>
        <p:nvSpPr>
          <p:cNvPr id="5" name="Title 5">
            <a:extLst>
              <a:ext uri="{FF2B5EF4-FFF2-40B4-BE49-F238E27FC236}">
                <a16:creationId xmlns:a16="http://schemas.microsoft.com/office/drawing/2014/main" id="{D7EA7995-9411-8256-A948-724C2D85D4A4}"/>
              </a:ext>
            </a:extLst>
          </p:cNvPr>
          <p:cNvSpPr txBox="1">
            <a:spLocks/>
          </p:cNvSpPr>
          <p:nvPr/>
        </p:nvSpPr>
        <p:spPr>
          <a:xfrm>
            <a:off x="-585848" y="515789"/>
            <a:ext cx="5010685" cy="793685"/>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defTabSz="685800">
              <a:lnSpc>
                <a:spcPct val="90000"/>
              </a:lnSpc>
              <a:spcAft>
                <a:spcPts val="450"/>
              </a:spcAft>
              <a:defRPr/>
            </a:pPr>
            <a:r>
              <a:rPr lang="en-US" sz="3300" spc="0" dirty="0">
                <a:cs typeface="+mj-cs"/>
              </a:rPr>
              <a:t>Resources</a:t>
            </a:r>
          </a:p>
        </p:txBody>
      </p:sp>
    </p:spTree>
    <p:extLst>
      <p:ext uri="{BB962C8B-B14F-4D97-AF65-F5344CB8AC3E}">
        <p14:creationId xmlns:p14="http://schemas.microsoft.com/office/powerpoint/2010/main" val="155883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62A556-2634-D7FA-0AB9-05623B79BB85}"/>
              </a:ext>
            </a:extLst>
          </p:cNvPr>
          <p:cNvSpPr txBox="1"/>
          <p:nvPr/>
        </p:nvSpPr>
        <p:spPr>
          <a:xfrm>
            <a:off x="566928" y="650445"/>
            <a:ext cx="4572000" cy="1323439"/>
          </a:xfrm>
          <a:prstGeom prst="rect">
            <a:avLst/>
          </a:prstGeom>
          <a:noFill/>
        </p:spPr>
        <p:txBody>
          <a:bodyPr wrap="square">
            <a:spAutoFit/>
          </a:bodyPr>
          <a:lstStyle/>
          <a:p>
            <a:r>
              <a:rPr kumimoji="0" lang="en-US" sz="4000" b="0" i="0" u="none" strike="noStrike" kern="1200" cap="none" spc="-100" normalizeH="0" baseline="0" noProof="0" dirty="0">
                <a:ln>
                  <a:noFill/>
                </a:ln>
                <a:solidFill>
                  <a:schemeClr val="accent6"/>
                </a:solidFill>
                <a:effectLst/>
                <a:uLnTx/>
                <a:uFillTx/>
                <a:latin typeface="Arial"/>
                <a:ea typeface="+mj-ea"/>
              </a:rPr>
              <a:t>Community Connection</a:t>
            </a:r>
            <a:endParaRPr lang="en-US" dirty="0">
              <a:solidFill>
                <a:schemeClr val="accent6"/>
              </a:solidFill>
            </a:endParaRPr>
          </a:p>
        </p:txBody>
      </p:sp>
      <p:sp>
        <p:nvSpPr>
          <p:cNvPr id="5" name="TextBox 4">
            <a:extLst>
              <a:ext uri="{FF2B5EF4-FFF2-40B4-BE49-F238E27FC236}">
                <a16:creationId xmlns:a16="http://schemas.microsoft.com/office/drawing/2014/main" id="{0EDD07B5-C685-D7A2-4B80-B9DF715D822C}"/>
              </a:ext>
            </a:extLst>
          </p:cNvPr>
          <p:cNvSpPr txBox="1"/>
          <p:nvPr/>
        </p:nvSpPr>
        <p:spPr>
          <a:xfrm>
            <a:off x="566928" y="2413337"/>
            <a:ext cx="3026664" cy="2031325"/>
          </a:xfrm>
          <a:prstGeom prst="rect">
            <a:avLst/>
          </a:prstGeom>
          <a:noFill/>
        </p:spPr>
        <p:txBody>
          <a:bodyPr wrap="square">
            <a:spAutoFit/>
          </a:bodyPr>
          <a:lstStyle/>
          <a:p>
            <a:r>
              <a:rPr lang="en-US" sz="1800" dirty="0">
                <a:solidFill>
                  <a:srgbClr val="002060"/>
                </a:solidFill>
              </a:rPr>
              <a:t>Positive Peers Provides: </a:t>
            </a:r>
          </a:p>
          <a:p>
            <a:endParaRPr lang="en-US" sz="1800" dirty="0">
              <a:solidFill>
                <a:srgbClr val="002060"/>
              </a:solidFill>
            </a:endParaRPr>
          </a:p>
          <a:p>
            <a:r>
              <a:rPr lang="en-US" sz="1800" dirty="0">
                <a:solidFill>
                  <a:srgbClr val="002060"/>
                </a:solidFill>
              </a:rPr>
              <a:t>Human connection in a virtual space through social networking in a community conversation and private chats </a:t>
            </a:r>
          </a:p>
        </p:txBody>
      </p:sp>
      <p:pic>
        <p:nvPicPr>
          <p:cNvPr id="6" name="Picture 5">
            <a:extLst>
              <a:ext uri="{FF2B5EF4-FFF2-40B4-BE49-F238E27FC236}">
                <a16:creationId xmlns:a16="http://schemas.microsoft.com/office/drawing/2014/main" id="{1660BDB2-E4B6-7BE9-964A-D82B88068063}"/>
              </a:ext>
            </a:extLst>
          </p:cNvPr>
          <p:cNvPicPr>
            <a:picLocks noChangeAspect="1"/>
          </p:cNvPicPr>
          <p:nvPr/>
        </p:nvPicPr>
        <p:blipFill>
          <a:blip r:embed="rId2"/>
          <a:stretch>
            <a:fillRect/>
          </a:stretch>
        </p:blipFill>
        <p:spPr>
          <a:xfrm>
            <a:off x="3593592" y="366602"/>
            <a:ext cx="2441448" cy="4371211"/>
          </a:xfrm>
          <a:prstGeom prst="rect">
            <a:avLst/>
          </a:prstGeom>
        </p:spPr>
      </p:pic>
      <p:pic>
        <p:nvPicPr>
          <p:cNvPr id="7" name="Picture 6">
            <a:extLst>
              <a:ext uri="{FF2B5EF4-FFF2-40B4-BE49-F238E27FC236}">
                <a16:creationId xmlns:a16="http://schemas.microsoft.com/office/drawing/2014/main" id="{CFAC558D-1832-FBB9-46FB-D569C20DC0B1}"/>
              </a:ext>
            </a:extLst>
          </p:cNvPr>
          <p:cNvPicPr>
            <a:picLocks noChangeAspect="1"/>
          </p:cNvPicPr>
          <p:nvPr/>
        </p:nvPicPr>
        <p:blipFill>
          <a:blip r:embed="rId3"/>
          <a:stretch>
            <a:fillRect/>
          </a:stretch>
        </p:blipFill>
        <p:spPr>
          <a:xfrm>
            <a:off x="6227064" y="1389698"/>
            <a:ext cx="2615411" cy="4371211"/>
          </a:xfrm>
          <a:prstGeom prst="rect">
            <a:avLst/>
          </a:prstGeom>
        </p:spPr>
      </p:pic>
    </p:spTree>
    <p:extLst>
      <p:ext uri="{BB962C8B-B14F-4D97-AF65-F5344CB8AC3E}">
        <p14:creationId xmlns:p14="http://schemas.microsoft.com/office/powerpoint/2010/main" val="100063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4E2A3D-9061-2BF0-3FFD-242C3E3818B6}"/>
              </a:ext>
            </a:extLst>
          </p:cNvPr>
          <p:cNvSpPr>
            <a:spLocks noGrp="1"/>
          </p:cNvSpPr>
          <p:nvPr>
            <p:ph type="title"/>
          </p:nvPr>
        </p:nvSpPr>
        <p:spPr/>
        <p:txBody>
          <a:bodyPr/>
          <a:lstStyle/>
          <a:p>
            <a:r>
              <a:rPr lang="en-US" dirty="0"/>
              <a:t>Community </a:t>
            </a:r>
          </a:p>
        </p:txBody>
      </p:sp>
      <p:graphicFrame>
        <p:nvGraphicFramePr>
          <p:cNvPr id="9" name="Text Placeholder 4" descr="A description of different examples of the typed of communities that would use the app. The descriptions are listed in text boxed from top to bottom on the screen.">
            <a:extLst>
              <a:ext uri="{FF2B5EF4-FFF2-40B4-BE49-F238E27FC236}">
                <a16:creationId xmlns:a16="http://schemas.microsoft.com/office/drawing/2014/main" id="{6A45BEA6-6BA3-EDCC-7FD6-E37B6994050E}"/>
              </a:ext>
            </a:extLst>
          </p:cNvPr>
          <p:cNvGraphicFramePr/>
          <p:nvPr>
            <p:extLst>
              <p:ext uri="{D42A27DB-BD31-4B8C-83A1-F6EECF244321}">
                <p14:modId xmlns:p14="http://schemas.microsoft.com/office/powerpoint/2010/main" val="164811626"/>
              </p:ext>
            </p:extLst>
          </p:nvPr>
        </p:nvGraphicFramePr>
        <p:xfrm>
          <a:off x="623888" y="2410691"/>
          <a:ext cx="7886700" cy="3303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671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nk speech balloons">
            <a:extLst>
              <a:ext uri="{FF2B5EF4-FFF2-40B4-BE49-F238E27FC236}">
                <a16:creationId xmlns:a16="http://schemas.microsoft.com/office/drawing/2014/main" id="{97E811F0-C4A3-BC9C-852B-310B031C95A9}"/>
              </a:ext>
            </a:extLst>
          </p:cNvPr>
          <p:cNvPicPr>
            <a:picLocks noChangeAspect="1"/>
          </p:cNvPicPr>
          <p:nvPr/>
        </p:nvPicPr>
        <p:blipFill rotWithShape="1">
          <a:blip r:embed="rId2"/>
          <a:srcRect t="3491" b="17553"/>
          <a:stretch/>
        </p:blipFill>
        <p:spPr>
          <a:xfrm>
            <a:off x="342900" y="1199990"/>
            <a:ext cx="8458200" cy="4457700"/>
          </a:xfrm>
          <a:prstGeom prst="rect">
            <a:avLst/>
          </a:prstGeom>
        </p:spPr>
      </p:pic>
      <p:sp>
        <p:nvSpPr>
          <p:cNvPr id="2" name="Date Placeholder 1">
            <a:extLst>
              <a:ext uri="{FF2B5EF4-FFF2-40B4-BE49-F238E27FC236}">
                <a16:creationId xmlns:a16="http://schemas.microsoft.com/office/drawing/2014/main" id="{1A2C39A9-B127-C888-B06F-1801FDEF3976}"/>
              </a:ext>
            </a:extLst>
          </p:cNvPr>
          <p:cNvSpPr>
            <a:spLocks noGrp="1"/>
          </p:cNvSpPr>
          <p:nvPr>
            <p:ph type="dt" sz="half" idx="10"/>
          </p:nvPr>
        </p:nvSpPr>
        <p:spPr>
          <a:xfrm>
            <a:off x="-3468" y="5745021"/>
            <a:ext cx="590036" cy="273844"/>
          </a:xfrm>
        </p:spPr>
        <p:txBody>
          <a:bodyPr>
            <a:normAutofit fontScale="85000" lnSpcReduction="10000"/>
          </a:bodyPr>
          <a:lstStyle/>
          <a:p>
            <a:pPr algn="r">
              <a:spcAft>
                <a:spcPts val="450"/>
              </a:spcAft>
            </a:pPr>
            <a:fld id="{11ECF4C7-240F-FE45-A3CB-6C4226CF1D0F}" type="datetime1">
              <a:rPr lang="en-US" sz="825">
                <a:solidFill>
                  <a:srgbClr val="FFFFFF"/>
                </a:solidFill>
              </a:rPr>
              <a:pPr algn="r">
                <a:spcAft>
                  <a:spcPts val="450"/>
                </a:spcAft>
              </a:pPr>
              <a:t>7/7/2023</a:t>
            </a:fld>
            <a:endParaRPr lang="en-US" sz="825" dirty="0">
              <a:solidFill>
                <a:srgbClr val="FFFFFF"/>
              </a:solidFill>
            </a:endParaRPr>
          </a:p>
        </p:txBody>
      </p:sp>
      <p:sp>
        <p:nvSpPr>
          <p:cNvPr id="3" name="Slide Number Placeholder 2">
            <a:extLst>
              <a:ext uri="{FF2B5EF4-FFF2-40B4-BE49-F238E27FC236}">
                <a16:creationId xmlns:a16="http://schemas.microsoft.com/office/drawing/2014/main" id="{F3971B6F-5080-5609-DCBC-404E40E3CE2E}"/>
              </a:ext>
            </a:extLst>
          </p:cNvPr>
          <p:cNvSpPr>
            <a:spLocks noGrp="1"/>
          </p:cNvSpPr>
          <p:nvPr>
            <p:ph type="sldNum" sz="quarter" idx="12"/>
          </p:nvPr>
        </p:nvSpPr>
        <p:spPr>
          <a:xfrm>
            <a:off x="8778240" y="5698998"/>
            <a:ext cx="336042" cy="273844"/>
          </a:xfrm>
        </p:spPr>
        <p:txBody>
          <a:bodyPr>
            <a:normAutofit/>
          </a:bodyPr>
          <a:lstStyle/>
          <a:p>
            <a:pPr>
              <a:spcAft>
                <a:spcPts val="450"/>
              </a:spcAft>
            </a:pPr>
            <a:fld id="{D93D0B0B-5B78-A343-9456-AC5D3A06CECA}" type="slidenum">
              <a:rPr lang="en-US" sz="825">
                <a:solidFill>
                  <a:srgbClr val="FFFFFF"/>
                </a:solidFill>
              </a:rPr>
              <a:pPr>
                <a:spcAft>
                  <a:spcPts val="450"/>
                </a:spcAft>
              </a:pPr>
              <a:t>16</a:t>
            </a:fld>
            <a:endParaRPr lang="en-US" sz="825" dirty="0">
              <a:solidFill>
                <a:srgbClr val="FFFFFF"/>
              </a:solidFill>
            </a:endParaRPr>
          </a:p>
        </p:txBody>
      </p:sp>
      <p:pic>
        <p:nvPicPr>
          <p:cNvPr id="6" name="Picture 5" descr="Logo&#10;&#10;Description automatically generated">
            <a:extLst>
              <a:ext uri="{FF2B5EF4-FFF2-40B4-BE49-F238E27FC236}">
                <a16:creationId xmlns:a16="http://schemas.microsoft.com/office/drawing/2014/main" id="{4DC233ED-90FF-D41B-41EB-B4C1ACA83CFA}"/>
              </a:ext>
            </a:extLst>
          </p:cNvPr>
          <p:cNvPicPr>
            <a:picLocks noChangeAspect="1"/>
          </p:cNvPicPr>
          <p:nvPr/>
        </p:nvPicPr>
        <p:blipFill>
          <a:blip r:embed="rId3"/>
          <a:stretch>
            <a:fillRect/>
          </a:stretch>
        </p:blipFill>
        <p:spPr>
          <a:xfrm>
            <a:off x="2891939" y="3315264"/>
            <a:ext cx="3657917" cy="97849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7DE7E971-1FFB-929E-6EC5-A3CDFF6E3613}"/>
              </a:ext>
            </a:extLst>
          </p:cNvPr>
          <p:cNvPicPr>
            <a:picLocks noChangeAspect="1"/>
          </p:cNvPicPr>
          <p:nvPr/>
        </p:nvPicPr>
        <p:blipFill>
          <a:blip r:embed="rId4"/>
          <a:stretch>
            <a:fillRect/>
          </a:stretch>
        </p:blipFill>
        <p:spPr>
          <a:xfrm>
            <a:off x="6371532" y="1568164"/>
            <a:ext cx="2007282" cy="1719221"/>
          </a:xfrm>
          <a:prstGeom prst="rect">
            <a:avLst/>
          </a:prstGeom>
        </p:spPr>
      </p:pic>
      <p:pic>
        <p:nvPicPr>
          <p:cNvPr id="25" name="Picture 24" descr="A picture containing text, sign&#10;&#10;Description automatically generated">
            <a:extLst>
              <a:ext uri="{FF2B5EF4-FFF2-40B4-BE49-F238E27FC236}">
                <a16:creationId xmlns:a16="http://schemas.microsoft.com/office/drawing/2014/main" id="{E222A7F2-43B9-CE48-ADFC-EC2749C0B852}"/>
              </a:ext>
            </a:extLst>
          </p:cNvPr>
          <p:cNvPicPr>
            <a:picLocks noChangeAspect="1"/>
          </p:cNvPicPr>
          <p:nvPr/>
        </p:nvPicPr>
        <p:blipFill>
          <a:blip r:embed="rId5"/>
          <a:stretch>
            <a:fillRect/>
          </a:stretch>
        </p:blipFill>
        <p:spPr>
          <a:xfrm>
            <a:off x="5246722" y="4205126"/>
            <a:ext cx="3132092" cy="1417443"/>
          </a:xfrm>
          <a:prstGeom prst="rect">
            <a:avLst/>
          </a:prstGeom>
        </p:spPr>
      </p:pic>
      <p:pic>
        <p:nvPicPr>
          <p:cNvPr id="29" name="Picture 28" descr="Shape&#10;&#10;Description automatically generated">
            <a:extLst>
              <a:ext uri="{FF2B5EF4-FFF2-40B4-BE49-F238E27FC236}">
                <a16:creationId xmlns:a16="http://schemas.microsoft.com/office/drawing/2014/main" id="{E6855617-E2D7-D30F-C0E2-849DF4C5C5BA}"/>
              </a:ext>
            </a:extLst>
          </p:cNvPr>
          <p:cNvPicPr>
            <a:picLocks noChangeAspect="1"/>
          </p:cNvPicPr>
          <p:nvPr/>
        </p:nvPicPr>
        <p:blipFill>
          <a:blip r:embed="rId6"/>
          <a:stretch>
            <a:fillRect/>
          </a:stretch>
        </p:blipFill>
        <p:spPr>
          <a:xfrm>
            <a:off x="1450181" y="4224029"/>
            <a:ext cx="2750793" cy="1392863"/>
          </a:xfrm>
          <a:prstGeom prst="rect">
            <a:avLst/>
          </a:prstGeom>
        </p:spPr>
      </p:pic>
      <p:pic>
        <p:nvPicPr>
          <p:cNvPr id="31" name="Picture 30" descr="Shape&#10;&#10;Description automatically generated">
            <a:extLst>
              <a:ext uri="{FF2B5EF4-FFF2-40B4-BE49-F238E27FC236}">
                <a16:creationId xmlns:a16="http://schemas.microsoft.com/office/drawing/2014/main" id="{B3F35DE6-7A25-CF63-63DA-3B98A0FE5FCD}"/>
              </a:ext>
            </a:extLst>
          </p:cNvPr>
          <p:cNvPicPr>
            <a:picLocks noChangeAspect="1"/>
          </p:cNvPicPr>
          <p:nvPr/>
        </p:nvPicPr>
        <p:blipFill>
          <a:blip r:embed="rId7"/>
          <a:stretch>
            <a:fillRect/>
          </a:stretch>
        </p:blipFill>
        <p:spPr>
          <a:xfrm>
            <a:off x="3516489" y="1270680"/>
            <a:ext cx="2110448" cy="1933549"/>
          </a:xfrm>
          <a:prstGeom prst="rect">
            <a:avLst/>
          </a:prstGeom>
        </p:spPr>
      </p:pic>
      <p:sp>
        <p:nvSpPr>
          <p:cNvPr id="33" name="TextBox 32">
            <a:extLst>
              <a:ext uri="{FF2B5EF4-FFF2-40B4-BE49-F238E27FC236}">
                <a16:creationId xmlns:a16="http://schemas.microsoft.com/office/drawing/2014/main" id="{89B403AF-EEC6-A0BE-B97B-0A00F029A2A2}"/>
              </a:ext>
            </a:extLst>
          </p:cNvPr>
          <p:cNvSpPr txBox="1"/>
          <p:nvPr/>
        </p:nvSpPr>
        <p:spPr>
          <a:xfrm>
            <a:off x="3835950" y="1391766"/>
            <a:ext cx="1432686" cy="1246495"/>
          </a:xfrm>
          <a:prstGeom prst="rect">
            <a:avLst/>
          </a:prstGeom>
          <a:noFill/>
        </p:spPr>
        <p:txBody>
          <a:bodyPr wrap="square">
            <a:spAutoFit/>
          </a:bodyPr>
          <a:lstStyle/>
          <a:p>
            <a:pPr algn="ctr"/>
            <a:r>
              <a:rPr lang="en-US" sz="1500" b="1" dirty="0">
                <a:solidFill>
                  <a:schemeClr val="accent1">
                    <a:lumMod val="50000"/>
                  </a:schemeClr>
                </a:solidFill>
              </a:rPr>
              <a:t>Users and Key Health Partner admins can message one another</a:t>
            </a:r>
          </a:p>
        </p:txBody>
      </p:sp>
      <p:pic>
        <p:nvPicPr>
          <p:cNvPr id="34" name="Picture 33" descr="Shape&#10;&#10;Description automatically generated">
            <a:extLst>
              <a:ext uri="{FF2B5EF4-FFF2-40B4-BE49-F238E27FC236}">
                <a16:creationId xmlns:a16="http://schemas.microsoft.com/office/drawing/2014/main" id="{DB1454F5-FBD4-3A46-6787-4BF407B83F67}"/>
              </a:ext>
            </a:extLst>
          </p:cNvPr>
          <p:cNvPicPr>
            <a:picLocks noChangeAspect="1"/>
          </p:cNvPicPr>
          <p:nvPr/>
        </p:nvPicPr>
        <p:blipFill>
          <a:blip r:embed="rId8"/>
          <a:stretch>
            <a:fillRect/>
          </a:stretch>
        </p:blipFill>
        <p:spPr>
          <a:xfrm>
            <a:off x="451331" y="1289352"/>
            <a:ext cx="2513745" cy="1989043"/>
          </a:xfrm>
          <a:prstGeom prst="rect">
            <a:avLst/>
          </a:prstGeom>
        </p:spPr>
      </p:pic>
      <p:sp>
        <p:nvSpPr>
          <p:cNvPr id="36" name="TextBox 35">
            <a:extLst>
              <a:ext uri="{FF2B5EF4-FFF2-40B4-BE49-F238E27FC236}">
                <a16:creationId xmlns:a16="http://schemas.microsoft.com/office/drawing/2014/main" id="{295F7736-534B-D95B-4E7D-F7693161E579}"/>
              </a:ext>
            </a:extLst>
          </p:cNvPr>
          <p:cNvSpPr txBox="1"/>
          <p:nvPr/>
        </p:nvSpPr>
        <p:spPr>
          <a:xfrm>
            <a:off x="908404" y="1444864"/>
            <a:ext cx="1855694" cy="1546577"/>
          </a:xfrm>
          <a:prstGeom prst="rect">
            <a:avLst/>
          </a:prstGeom>
          <a:noFill/>
        </p:spPr>
        <p:txBody>
          <a:bodyPr wrap="square">
            <a:spAutoFit/>
          </a:bodyPr>
          <a:lstStyle/>
          <a:p>
            <a:r>
              <a:rPr lang="en-US" sz="1350" b="1" dirty="0">
                <a:solidFill>
                  <a:schemeClr val="accent1">
                    <a:lumMod val="50000"/>
                  </a:schemeClr>
                </a:solidFill>
              </a:rPr>
              <a:t>App 2.0 upgrade includes extra admin features in chat – all users in that geographic area are listed for easy one-click messaging by admins</a:t>
            </a:r>
          </a:p>
        </p:txBody>
      </p:sp>
      <p:sp>
        <p:nvSpPr>
          <p:cNvPr id="39" name="Title 38">
            <a:extLst>
              <a:ext uri="{FF2B5EF4-FFF2-40B4-BE49-F238E27FC236}">
                <a16:creationId xmlns:a16="http://schemas.microsoft.com/office/drawing/2014/main" id="{B0F3B421-8593-8863-D5AC-D82AFC254343}"/>
              </a:ext>
            </a:extLst>
          </p:cNvPr>
          <p:cNvSpPr>
            <a:spLocks noGrp="1"/>
          </p:cNvSpPr>
          <p:nvPr>
            <p:ph type="title" idx="4294967295"/>
          </p:nvPr>
        </p:nvSpPr>
        <p:spPr>
          <a:xfrm>
            <a:off x="628650" y="-136922"/>
            <a:ext cx="7886700" cy="994172"/>
          </a:xfrm>
        </p:spPr>
        <p:txBody>
          <a:bodyPr vert="horz" lIns="68580" tIns="34290" rIns="68580" bIns="34290" rtlCol="0" anchor="b">
            <a:normAutofit/>
          </a:bodyPr>
          <a:lstStyle/>
          <a:p>
            <a:r>
              <a:rPr lang="en-US" sz="4400" dirty="0">
                <a:solidFill>
                  <a:schemeClr val="accent1">
                    <a:lumMod val="50000"/>
                  </a:schemeClr>
                </a:solidFill>
              </a:rPr>
              <a:t>Chat</a:t>
            </a:r>
          </a:p>
        </p:txBody>
      </p:sp>
      <p:sp>
        <p:nvSpPr>
          <p:cNvPr id="4" name="TextBox 3">
            <a:extLst>
              <a:ext uri="{FF2B5EF4-FFF2-40B4-BE49-F238E27FC236}">
                <a16:creationId xmlns:a16="http://schemas.microsoft.com/office/drawing/2014/main" id="{08D78BFD-8D65-4995-77BF-1A997D9DFDD6}"/>
              </a:ext>
            </a:extLst>
          </p:cNvPr>
          <p:cNvSpPr txBox="1"/>
          <p:nvPr/>
        </p:nvSpPr>
        <p:spPr>
          <a:xfrm>
            <a:off x="1836250" y="4539586"/>
            <a:ext cx="1553129" cy="784830"/>
          </a:xfrm>
          <a:prstGeom prst="rect">
            <a:avLst/>
          </a:prstGeom>
          <a:noFill/>
        </p:spPr>
        <p:txBody>
          <a:bodyPr wrap="square" rtlCol="0">
            <a:spAutoFit/>
          </a:bodyPr>
          <a:lstStyle/>
          <a:p>
            <a:r>
              <a:rPr lang="en-US" sz="1500" b="1" dirty="0">
                <a:solidFill>
                  <a:schemeClr val="accent1">
                    <a:lumMod val="50000"/>
                  </a:schemeClr>
                </a:solidFill>
              </a:rPr>
              <a:t>Similar to direct messaging (DMs) on Instagram</a:t>
            </a:r>
          </a:p>
        </p:txBody>
      </p:sp>
    </p:spTree>
    <p:extLst>
      <p:ext uri="{BB962C8B-B14F-4D97-AF65-F5344CB8AC3E}">
        <p14:creationId xmlns:p14="http://schemas.microsoft.com/office/powerpoint/2010/main" val="562627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44A63-8A8B-8DA0-0D77-1D29FAD3125D}"/>
              </a:ext>
            </a:extLst>
          </p:cNvPr>
          <p:cNvSpPr txBox="1"/>
          <p:nvPr/>
        </p:nvSpPr>
        <p:spPr>
          <a:xfrm>
            <a:off x="411480" y="510832"/>
            <a:ext cx="5495544" cy="646331"/>
          </a:xfrm>
          <a:prstGeom prst="rect">
            <a:avLst/>
          </a:prstGeom>
          <a:noFill/>
        </p:spPr>
        <p:txBody>
          <a:bodyPr wrap="square">
            <a:spAutoFit/>
          </a:bodyPr>
          <a:lstStyle/>
          <a:p>
            <a:r>
              <a:rPr kumimoji="0" lang="en-US" sz="3600" b="0" i="0" u="none" strike="noStrike" kern="1200" cap="none" spc="0" normalizeH="0" baseline="0" noProof="0" dirty="0">
                <a:ln>
                  <a:noFill/>
                </a:ln>
                <a:solidFill>
                  <a:schemeClr val="accent6"/>
                </a:solidFill>
                <a:effectLst/>
                <a:uLnTx/>
                <a:uFillTx/>
                <a:latin typeface="Calibri" panose="020F0502020204030204"/>
                <a:ea typeface="+mj-ea"/>
                <a:cs typeface="+mj-cs"/>
              </a:rPr>
              <a:t>Health Management Tools</a:t>
            </a:r>
            <a:endParaRPr lang="en-US" dirty="0">
              <a:solidFill>
                <a:schemeClr val="accent6"/>
              </a:solidFill>
            </a:endParaRPr>
          </a:p>
        </p:txBody>
      </p:sp>
      <p:sp>
        <p:nvSpPr>
          <p:cNvPr id="5" name="TextBox 4">
            <a:extLst>
              <a:ext uri="{FF2B5EF4-FFF2-40B4-BE49-F238E27FC236}">
                <a16:creationId xmlns:a16="http://schemas.microsoft.com/office/drawing/2014/main" id="{6F09FF9F-8D04-736B-AD83-A6ECA295950E}"/>
              </a:ext>
            </a:extLst>
          </p:cNvPr>
          <p:cNvSpPr txBox="1"/>
          <p:nvPr/>
        </p:nvSpPr>
        <p:spPr>
          <a:xfrm>
            <a:off x="539496" y="1892766"/>
            <a:ext cx="3172968" cy="1650452"/>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250" b="0" i="0" u="none" strike="noStrike" kern="1200" cap="none" spc="0" normalizeH="0" baseline="0" noProof="0" dirty="0">
                <a:ln>
                  <a:noFill/>
                </a:ln>
                <a:solidFill>
                  <a:srgbClr val="002060"/>
                </a:solidFill>
                <a:effectLst/>
                <a:uLnTx/>
                <a:uFillTx/>
                <a:latin typeface="Calibri" panose="020F0502020204030204"/>
                <a:ea typeface="+mn-ea"/>
                <a:cs typeface="+mn-cs"/>
              </a:rPr>
              <a:t>Positive Peers Provides health management tools, such as our customized medication reminder</a:t>
            </a:r>
          </a:p>
        </p:txBody>
      </p:sp>
      <p:pic>
        <p:nvPicPr>
          <p:cNvPr id="6" name="Picture 5">
            <a:extLst>
              <a:ext uri="{FF2B5EF4-FFF2-40B4-BE49-F238E27FC236}">
                <a16:creationId xmlns:a16="http://schemas.microsoft.com/office/drawing/2014/main" id="{D670A6AB-58D4-F511-F5E8-29B9B5B56480}"/>
              </a:ext>
            </a:extLst>
          </p:cNvPr>
          <p:cNvPicPr>
            <a:picLocks noChangeAspect="1"/>
          </p:cNvPicPr>
          <p:nvPr/>
        </p:nvPicPr>
        <p:blipFill>
          <a:blip r:embed="rId2"/>
          <a:stretch>
            <a:fillRect/>
          </a:stretch>
        </p:blipFill>
        <p:spPr>
          <a:xfrm>
            <a:off x="3419756" y="1356180"/>
            <a:ext cx="2304488" cy="4145639"/>
          </a:xfrm>
          <a:prstGeom prst="rect">
            <a:avLst/>
          </a:prstGeom>
        </p:spPr>
      </p:pic>
      <p:pic>
        <p:nvPicPr>
          <p:cNvPr id="7" name="Picture 6">
            <a:extLst>
              <a:ext uri="{FF2B5EF4-FFF2-40B4-BE49-F238E27FC236}">
                <a16:creationId xmlns:a16="http://schemas.microsoft.com/office/drawing/2014/main" id="{6C24663B-7679-C731-3002-0F83BFE00041}"/>
              </a:ext>
            </a:extLst>
          </p:cNvPr>
          <p:cNvPicPr>
            <a:picLocks noChangeAspect="1"/>
          </p:cNvPicPr>
          <p:nvPr/>
        </p:nvPicPr>
        <p:blipFill>
          <a:blip r:embed="rId3"/>
          <a:stretch>
            <a:fillRect/>
          </a:stretch>
        </p:blipFill>
        <p:spPr>
          <a:xfrm>
            <a:off x="6205628" y="833997"/>
            <a:ext cx="2304488" cy="4145639"/>
          </a:xfrm>
          <a:prstGeom prst="rect">
            <a:avLst/>
          </a:prstGeom>
        </p:spPr>
      </p:pic>
    </p:spTree>
    <p:extLst>
      <p:ext uri="{BB962C8B-B14F-4D97-AF65-F5344CB8AC3E}">
        <p14:creationId xmlns:p14="http://schemas.microsoft.com/office/powerpoint/2010/main" val="358612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4B16367-D9D0-EF3E-4112-ADC176795824}"/>
              </a:ext>
            </a:extLst>
          </p:cNvPr>
          <p:cNvSpPr txBox="1">
            <a:spLocks/>
          </p:cNvSpPr>
          <p:nvPr/>
        </p:nvSpPr>
        <p:spPr>
          <a:xfrm>
            <a:off x="570906" y="869110"/>
            <a:ext cx="2887047" cy="952499"/>
          </a:xfrm>
          <a:prstGeom prst="rect">
            <a:avLst/>
          </a:prstGeom>
        </p:spPr>
        <p:txBody>
          <a:bodyPr vert="horz" lIns="68580" tIns="34290" rIns="68580" bIns="34290" rtlCol="0" anchor="b">
            <a:normAutofit lnSpcReduction="10000"/>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000" dirty="0"/>
              <a:t>Wellness Tracker</a:t>
            </a:r>
            <a:br>
              <a:rPr lang="en-US" sz="3000" dirty="0">
                <a:solidFill>
                  <a:srgbClr val="002060"/>
                </a:solidFill>
              </a:rPr>
            </a:br>
            <a:endParaRPr lang="en-US" sz="3000" dirty="0">
              <a:solidFill>
                <a:srgbClr val="002060"/>
              </a:solidFill>
            </a:endParaRPr>
          </a:p>
        </p:txBody>
      </p:sp>
      <p:sp>
        <p:nvSpPr>
          <p:cNvPr id="3" name="Text Placeholder 19">
            <a:extLst>
              <a:ext uri="{FF2B5EF4-FFF2-40B4-BE49-F238E27FC236}">
                <a16:creationId xmlns:a16="http://schemas.microsoft.com/office/drawing/2014/main" id="{0B86493E-9987-3E81-A7DB-E17252270BE2}"/>
              </a:ext>
            </a:extLst>
          </p:cNvPr>
          <p:cNvSpPr txBox="1">
            <a:spLocks/>
          </p:cNvSpPr>
          <p:nvPr/>
        </p:nvSpPr>
        <p:spPr>
          <a:xfrm>
            <a:off x="489803" y="2160005"/>
            <a:ext cx="3049251" cy="2267675"/>
          </a:xfrm>
          <a:prstGeom prst="rect">
            <a:avLst/>
          </a:prstGeom>
        </p:spPr>
        <p:txBody>
          <a:bodyPr vert="horz" lIns="68580" tIns="34290" rIns="68580" bIns="34290" rtlCol="0">
            <a:normAutofit fontScale="92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50" dirty="0">
                <a:solidFill>
                  <a:srgbClr val="002060"/>
                </a:solidFill>
              </a:rPr>
              <a:t>Positive Peers Provides: </a:t>
            </a:r>
          </a:p>
          <a:p>
            <a:endParaRPr lang="en-US" sz="2250" dirty="0">
              <a:solidFill>
                <a:srgbClr val="002060"/>
              </a:solidFill>
            </a:endParaRPr>
          </a:p>
          <a:p>
            <a:r>
              <a:rPr lang="en-US" sz="2250" dirty="0">
                <a:solidFill>
                  <a:srgbClr val="002060"/>
                </a:solidFill>
              </a:rPr>
              <a:t>A Wellness Tracker where users can accumulate daily points in mind, body, and spirit</a:t>
            </a:r>
          </a:p>
          <a:p>
            <a:endParaRPr lang="en-US" sz="1500" dirty="0"/>
          </a:p>
        </p:txBody>
      </p:sp>
      <p:pic>
        <p:nvPicPr>
          <p:cNvPr id="4" name="Picture 3">
            <a:extLst>
              <a:ext uri="{FF2B5EF4-FFF2-40B4-BE49-F238E27FC236}">
                <a16:creationId xmlns:a16="http://schemas.microsoft.com/office/drawing/2014/main" id="{12685689-20BD-9A57-923D-EB1430EDF3A8}"/>
              </a:ext>
            </a:extLst>
          </p:cNvPr>
          <p:cNvPicPr>
            <a:picLocks noChangeAspect="1"/>
          </p:cNvPicPr>
          <p:nvPr/>
        </p:nvPicPr>
        <p:blipFill>
          <a:blip r:embed="rId2"/>
          <a:stretch>
            <a:fillRect/>
          </a:stretch>
        </p:blipFill>
        <p:spPr>
          <a:xfrm>
            <a:off x="3956208" y="520001"/>
            <a:ext cx="2219136" cy="4157832"/>
          </a:xfrm>
          <a:prstGeom prst="rect">
            <a:avLst/>
          </a:prstGeom>
        </p:spPr>
      </p:pic>
      <p:pic>
        <p:nvPicPr>
          <p:cNvPr id="5" name="Picture 4">
            <a:extLst>
              <a:ext uri="{FF2B5EF4-FFF2-40B4-BE49-F238E27FC236}">
                <a16:creationId xmlns:a16="http://schemas.microsoft.com/office/drawing/2014/main" id="{DE441583-C70C-CFBA-ED70-AC4CE01D1F09}"/>
              </a:ext>
            </a:extLst>
          </p:cNvPr>
          <p:cNvPicPr>
            <a:picLocks noChangeAspect="1"/>
          </p:cNvPicPr>
          <p:nvPr/>
        </p:nvPicPr>
        <p:blipFill>
          <a:blip r:embed="rId3"/>
          <a:stretch>
            <a:fillRect/>
          </a:stretch>
        </p:blipFill>
        <p:spPr>
          <a:xfrm>
            <a:off x="6516524" y="1505532"/>
            <a:ext cx="2292295" cy="4157832"/>
          </a:xfrm>
          <a:prstGeom prst="rect">
            <a:avLst/>
          </a:prstGeom>
        </p:spPr>
      </p:pic>
    </p:spTree>
    <p:extLst>
      <p:ext uri="{BB962C8B-B14F-4D97-AF65-F5344CB8AC3E}">
        <p14:creationId xmlns:p14="http://schemas.microsoft.com/office/powerpoint/2010/main" val="726928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4853FB5-2934-EE64-76B8-CCE13EE58013}"/>
              </a:ext>
            </a:extLst>
          </p:cNvPr>
          <p:cNvSpPr txBox="1">
            <a:spLocks/>
          </p:cNvSpPr>
          <p:nvPr/>
        </p:nvSpPr>
        <p:spPr>
          <a:xfrm>
            <a:off x="560257" y="648686"/>
            <a:ext cx="3943350" cy="998131"/>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cs typeface="+mj-cs"/>
              </a:rPr>
              <a:t>Enrollment</a:t>
            </a:r>
          </a:p>
        </p:txBody>
      </p:sp>
      <p:sp>
        <p:nvSpPr>
          <p:cNvPr id="3" name="Text Placeholder 19">
            <a:extLst>
              <a:ext uri="{FF2B5EF4-FFF2-40B4-BE49-F238E27FC236}">
                <a16:creationId xmlns:a16="http://schemas.microsoft.com/office/drawing/2014/main" id="{18148084-7A64-C2F6-C807-76B2E3A8D912}"/>
              </a:ext>
            </a:extLst>
          </p:cNvPr>
          <p:cNvSpPr txBox="1">
            <a:spLocks/>
          </p:cNvSpPr>
          <p:nvPr/>
        </p:nvSpPr>
        <p:spPr>
          <a:xfrm>
            <a:off x="244386" y="1959835"/>
            <a:ext cx="3719225" cy="2938330"/>
          </a:xfrm>
          <a:prstGeom prst="rect">
            <a:avLst/>
          </a:prstGeom>
        </p:spPr>
        <p:txBody>
          <a:bodyPr vert="horz" lIns="68580" tIns="34290" rIns="68580" bIns="3429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250">
                <a:solidFill>
                  <a:srgbClr val="002060"/>
                </a:solidFill>
              </a:rPr>
              <a:t>Positive Peers Provides: </a:t>
            </a:r>
          </a:p>
          <a:p>
            <a:endParaRPr lang="en-US" sz="2250">
              <a:solidFill>
                <a:srgbClr val="002060"/>
              </a:solidFill>
            </a:endParaRPr>
          </a:p>
          <a:p>
            <a:pPr indent="-171450">
              <a:buFont typeface="Arial" panose="020B0604020202020204" pitchFamily="34" charset="0"/>
              <a:buChar char="•"/>
            </a:pPr>
            <a:r>
              <a:rPr lang="en-US" sz="2250">
                <a:solidFill>
                  <a:srgbClr val="002060"/>
                </a:solidFill>
              </a:rPr>
              <a:t>FREE and easy online enrollment</a:t>
            </a:r>
          </a:p>
          <a:p>
            <a:pPr indent="-171450">
              <a:buFont typeface="Arial" panose="020B0604020202020204" pitchFamily="34" charset="0"/>
              <a:buChar char="•"/>
            </a:pPr>
            <a:r>
              <a:rPr lang="en-US" sz="2250">
                <a:solidFill>
                  <a:srgbClr val="002060"/>
                </a:solidFill>
              </a:rPr>
              <a:t>Option to upload proof of age and status or choose to allow Key Health Partner to verify eligibility</a:t>
            </a:r>
          </a:p>
          <a:p>
            <a:pPr indent="-171450">
              <a:buFont typeface="Arial" panose="020B0604020202020204" pitchFamily="34" charset="0"/>
              <a:buChar char="•"/>
            </a:pPr>
            <a:endParaRPr lang="en-US" sz="1500" dirty="0"/>
          </a:p>
        </p:txBody>
      </p:sp>
      <p:pic>
        <p:nvPicPr>
          <p:cNvPr id="4" name="Picture 3">
            <a:extLst>
              <a:ext uri="{FF2B5EF4-FFF2-40B4-BE49-F238E27FC236}">
                <a16:creationId xmlns:a16="http://schemas.microsoft.com/office/drawing/2014/main" id="{C68A6B40-11DE-7BCB-9F60-AF61388AF5B6}"/>
              </a:ext>
            </a:extLst>
          </p:cNvPr>
          <p:cNvPicPr>
            <a:picLocks noChangeAspect="1"/>
          </p:cNvPicPr>
          <p:nvPr/>
        </p:nvPicPr>
        <p:blipFill>
          <a:blip r:embed="rId2"/>
          <a:stretch>
            <a:fillRect/>
          </a:stretch>
        </p:blipFill>
        <p:spPr>
          <a:xfrm>
            <a:off x="4081073" y="1145850"/>
            <a:ext cx="4584589" cy="4566300"/>
          </a:xfrm>
          <a:prstGeom prst="rect">
            <a:avLst/>
          </a:prstGeom>
        </p:spPr>
      </p:pic>
    </p:spTree>
    <p:extLst>
      <p:ext uri="{BB962C8B-B14F-4D97-AF65-F5344CB8AC3E}">
        <p14:creationId xmlns:p14="http://schemas.microsoft.com/office/powerpoint/2010/main" val="270020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FE93-1622-2BA7-A00A-4B9438D490CE}"/>
              </a:ext>
            </a:extLst>
          </p:cNvPr>
          <p:cNvSpPr>
            <a:spLocks noGrp="1"/>
          </p:cNvSpPr>
          <p:nvPr>
            <p:ph type="title"/>
          </p:nvPr>
        </p:nvSpPr>
        <p:spPr/>
        <p:txBody>
          <a:bodyPr/>
          <a:lstStyle/>
          <a:p>
            <a:r>
              <a:rPr lang="en-US" dirty="0"/>
              <a:t>Intervention Successes</a:t>
            </a:r>
          </a:p>
        </p:txBody>
      </p:sp>
      <p:sp>
        <p:nvSpPr>
          <p:cNvPr id="5" name="Slide Number Placeholder 4">
            <a:extLst>
              <a:ext uri="{FF2B5EF4-FFF2-40B4-BE49-F238E27FC236}">
                <a16:creationId xmlns:a16="http://schemas.microsoft.com/office/drawing/2014/main" id="{9E0A979F-3F33-BAC4-77A3-50A45CDCE4EE}"/>
              </a:ext>
            </a:extLst>
          </p:cNvPr>
          <p:cNvSpPr>
            <a:spLocks noGrp="1"/>
          </p:cNvSpPr>
          <p:nvPr>
            <p:ph type="sldNum" sz="quarter" idx="12"/>
          </p:nvPr>
        </p:nvSpPr>
        <p:spPr>
          <a:xfrm>
            <a:off x="8699625" y="5726907"/>
            <a:ext cx="444375" cy="273844"/>
          </a:xfrm>
        </p:spPr>
        <p:txBody>
          <a:bodyPr/>
          <a:lstStyle/>
          <a:p>
            <a:fld id="{D93D0B0B-5B78-A343-9456-AC5D3A06CECA}" type="slidenum">
              <a:rPr lang="en-US" smtClean="0"/>
              <a:pPr/>
              <a:t>20</a:t>
            </a:fld>
            <a:endParaRPr lang="en-US" dirty="0"/>
          </a:p>
        </p:txBody>
      </p:sp>
      <p:graphicFrame>
        <p:nvGraphicFramePr>
          <p:cNvPr id="7" name="Text Placeholder 2" descr="Title: Intervention Successes&#10;After initial SPNS grant period ended and Positive Peers was well received,,MetroHealth used local and internal resources to fund a scaled-up strategy to bring the app to all eligible young people with HIV in the US for free.">
            <a:extLst>
              <a:ext uri="{FF2B5EF4-FFF2-40B4-BE49-F238E27FC236}">
                <a16:creationId xmlns:a16="http://schemas.microsoft.com/office/drawing/2014/main" id="{BF899BE3-19D0-FD6B-778F-E16B49095193}"/>
              </a:ext>
            </a:extLst>
          </p:cNvPr>
          <p:cNvGraphicFramePr/>
          <p:nvPr>
            <p:extLst>
              <p:ext uri="{D42A27DB-BD31-4B8C-83A1-F6EECF244321}">
                <p14:modId xmlns:p14="http://schemas.microsoft.com/office/powerpoint/2010/main" val="3102377394"/>
              </p:ext>
            </p:extLst>
          </p:nvPr>
        </p:nvGraphicFramePr>
        <p:xfrm>
          <a:off x="623888" y="2280062"/>
          <a:ext cx="7886700" cy="335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041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9C5F3-FC10-19DA-773E-7C37450F6C4A}"/>
              </a:ext>
            </a:extLst>
          </p:cNvPr>
          <p:cNvSpPr txBox="1"/>
          <p:nvPr/>
        </p:nvSpPr>
        <p:spPr>
          <a:xfrm>
            <a:off x="687897" y="604007"/>
            <a:ext cx="8053432" cy="584775"/>
          </a:xfrm>
          <a:prstGeom prst="rect">
            <a:avLst/>
          </a:prstGeom>
          <a:noFill/>
        </p:spPr>
        <p:txBody>
          <a:bodyPr wrap="square" rtlCol="0">
            <a:spAutoFit/>
          </a:bodyPr>
          <a:lstStyle/>
          <a:p>
            <a:r>
              <a:rPr lang="en-US" sz="3200" dirty="0">
                <a:solidFill>
                  <a:schemeClr val="accent6"/>
                </a:solidFill>
              </a:rPr>
              <a:t>Published Outcomes – JMIR 2022</a:t>
            </a:r>
          </a:p>
        </p:txBody>
      </p:sp>
      <p:sp>
        <p:nvSpPr>
          <p:cNvPr id="7" name="TextBox 6">
            <a:extLst>
              <a:ext uri="{FF2B5EF4-FFF2-40B4-BE49-F238E27FC236}">
                <a16:creationId xmlns:a16="http://schemas.microsoft.com/office/drawing/2014/main" id="{C9926521-4778-8A95-464B-0E25F05C2695}"/>
              </a:ext>
            </a:extLst>
          </p:cNvPr>
          <p:cNvSpPr txBox="1"/>
          <p:nvPr/>
        </p:nvSpPr>
        <p:spPr>
          <a:xfrm>
            <a:off x="687897" y="1572185"/>
            <a:ext cx="7969542" cy="2954655"/>
          </a:xfrm>
          <a:prstGeom prst="rect">
            <a:avLst/>
          </a:prstGeom>
          <a:noFill/>
        </p:spPr>
        <p:txBody>
          <a:bodyPr wrap="square" rtlCol="0">
            <a:spAutoFit/>
          </a:bodyPr>
          <a:lstStyle/>
          <a:p>
            <a:r>
              <a:rPr lang="en-US" sz="1800" b="1" dirty="0">
                <a:solidFill>
                  <a:srgbClr val="002060"/>
                </a:solidFill>
              </a:rPr>
              <a:t>Positive Peers app use and viral suppression</a:t>
            </a:r>
          </a:p>
          <a:p>
            <a:endParaRPr lang="en-US" sz="800" dirty="0">
              <a:solidFill>
                <a:srgbClr val="002060"/>
              </a:solidFill>
            </a:endParaRPr>
          </a:p>
          <a:p>
            <a:pPr marL="342900" indent="-342900">
              <a:buFont typeface="Arial" panose="020B0604020202020204" pitchFamily="34" charset="0"/>
              <a:buChar char="•"/>
            </a:pPr>
            <a:r>
              <a:rPr lang="en-US" sz="1800" dirty="0">
                <a:solidFill>
                  <a:srgbClr val="002060"/>
                </a:solidFill>
              </a:rPr>
              <a:t>One year after enrollment in the study, app users on average experienced more optimal health outcomes than the comparison group</a:t>
            </a:r>
          </a:p>
          <a:p>
            <a:endParaRPr lang="en-US" sz="800" dirty="0">
              <a:solidFill>
                <a:srgbClr val="002060"/>
              </a:solidFill>
            </a:endParaRPr>
          </a:p>
          <a:p>
            <a:pPr marL="342900" indent="-342900">
              <a:buFont typeface="Arial" panose="020B0604020202020204" pitchFamily="34" charset="0"/>
              <a:buChar char="•"/>
            </a:pPr>
            <a:r>
              <a:rPr lang="en-US" sz="1800" dirty="0">
                <a:solidFill>
                  <a:srgbClr val="002060"/>
                </a:solidFill>
              </a:rPr>
              <a:t>App users overall were 1.66 times more likely to attend office visits than those who did not use the app</a:t>
            </a:r>
          </a:p>
          <a:p>
            <a:endParaRPr lang="en-US" sz="800" dirty="0">
              <a:solidFill>
                <a:srgbClr val="002060"/>
              </a:solidFill>
            </a:endParaRPr>
          </a:p>
          <a:p>
            <a:pPr marL="342900" indent="-342900">
              <a:buFont typeface="Arial" panose="020B0604020202020204" pitchFamily="34" charset="0"/>
              <a:buChar char="•"/>
            </a:pPr>
            <a:r>
              <a:rPr lang="en-US" sz="1800" dirty="0">
                <a:solidFill>
                  <a:srgbClr val="002060"/>
                </a:solidFill>
              </a:rPr>
              <a:t>The youngest group, ages 13-24, were 2.85 times more likely to obtain HIV laboratory tests and were </a:t>
            </a:r>
            <a:r>
              <a:rPr lang="en-US" sz="1800" b="1" u="sng" dirty="0">
                <a:solidFill>
                  <a:srgbClr val="002060"/>
                </a:solidFill>
              </a:rPr>
              <a:t>4.22 times more likely to achieve HIV viral suppression</a:t>
            </a:r>
            <a:r>
              <a:rPr lang="en-US" sz="1800" dirty="0">
                <a:solidFill>
                  <a:srgbClr val="002060"/>
                </a:solidFill>
              </a:rPr>
              <a:t> than the comparison group</a:t>
            </a:r>
          </a:p>
          <a:p>
            <a:pPr marL="342900" indent="-342900">
              <a:buFont typeface="Arial" panose="020B0604020202020204" pitchFamily="34" charset="0"/>
              <a:buChar char="•"/>
            </a:pPr>
            <a:endParaRPr lang="en-US" sz="1800" dirty="0">
              <a:solidFill>
                <a:srgbClr val="002060"/>
              </a:solidFill>
            </a:endParaRPr>
          </a:p>
        </p:txBody>
      </p:sp>
    </p:spTree>
    <p:extLst>
      <p:ext uri="{BB962C8B-B14F-4D97-AF65-F5344CB8AC3E}">
        <p14:creationId xmlns:p14="http://schemas.microsoft.com/office/powerpoint/2010/main" val="185922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9C5F3-FC10-19DA-773E-7C37450F6C4A}"/>
              </a:ext>
            </a:extLst>
          </p:cNvPr>
          <p:cNvSpPr txBox="1"/>
          <p:nvPr/>
        </p:nvSpPr>
        <p:spPr>
          <a:xfrm>
            <a:off x="687897" y="604007"/>
            <a:ext cx="8053432" cy="584775"/>
          </a:xfrm>
          <a:prstGeom prst="rect">
            <a:avLst/>
          </a:prstGeom>
          <a:noFill/>
        </p:spPr>
        <p:txBody>
          <a:bodyPr wrap="square" rtlCol="0">
            <a:spAutoFit/>
          </a:bodyPr>
          <a:lstStyle/>
          <a:p>
            <a:r>
              <a:rPr lang="en-US" sz="3200" dirty="0">
                <a:solidFill>
                  <a:schemeClr val="accent6"/>
                </a:solidFill>
              </a:rPr>
              <a:t>Published Outcomes – HPP 2020</a:t>
            </a:r>
          </a:p>
        </p:txBody>
      </p:sp>
      <p:sp>
        <p:nvSpPr>
          <p:cNvPr id="7" name="TextBox 6">
            <a:extLst>
              <a:ext uri="{FF2B5EF4-FFF2-40B4-BE49-F238E27FC236}">
                <a16:creationId xmlns:a16="http://schemas.microsoft.com/office/drawing/2014/main" id="{C9926521-4778-8A95-464B-0E25F05C2695}"/>
              </a:ext>
            </a:extLst>
          </p:cNvPr>
          <p:cNvSpPr txBox="1"/>
          <p:nvPr/>
        </p:nvSpPr>
        <p:spPr>
          <a:xfrm>
            <a:off x="687897" y="1320516"/>
            <a:ext cx="7969542" cy="4069319"/>
          </a:xfrm>
          <a:prstGeom prst="rect">
            <a:avLst/>
          </a:prstGeom>
          <a:noFill/>
        </p:spPr>
        <p:txBody>
          <a:bodyPr wrap="square" rtlCol="0">
            <a:spAutoFit/>
          </a:bodyPr>
          <a:lstStyle/>
          <a:p>
            <a:pPr marL="0" marR="0" lvl="0" indent="0" algn="l" defTabSz="685800" rtl="0" eaLnBrk="1" fontAlgn="auto" latinLnBrk="0" hangingPunct="1">
              <a:lnSpc>
                <a:spcPct val="120000"/>
              </a:lnSpc>
              <a:spcBef>
                <a:spcPts val="450"/>
              </a:spcBef>
              <a:spcAft>
                <a:spcPts val="0"/>
              </a:spcAft>
              <a:buClrTx/>
              <a:buSzTx/>
              <a:buFont typeface="Arial" panose="020B0604020202020204" pitchFamily="34" charset="0"/>
              <a:buNone/>
              <a:tabLst/>
              <a:defRPr/>
            </a:pPr>
            <a:r>
              <a:rPr kumimoji="0" lang="en-US" sz="1650" b="1" i="0" u="none" strike="noStrike" kern="1200" cap="none" spc="0" normalizeH="0" baseline="0" noProof="0" dirty="0">
                <a:ln>
                  <a:noFill/>
                </a:ln>
                <a:solidFill>
                  <a:srgbClr val="002060"/>
                </a:solidFill>
                <a:effectLst/>
                <a:uLnTx/>
                <a:uFillTx/>
                <a:latin typeface="Calibri" panose="020F0502020204030204"/>
                <a:ea typeface="+mn-ea"/>
                <a:cs typeface="+mn-cs"/>
              </a:rPr>
              <a:t>Positive Peers app use and stigma</a:t>
            </a:r>
          </a:p>
          <a:p>
            <a:pPr marL="0" marR="0" lvl="0" indent="0" algn="l" defTabSz="685800" rtl="0" eaLnBrk="1" fontAlgn="auto" latinLnBrk="0" hangingPunct="1">
              <a:lnSpc>
                <a:spcPct val="120000"/>
              </a:lnSpc>
              <a:spcBef>
                <a:spcPts val="45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t>Black participants reported less stigma than other participants both at baseline and over time </a:t>
            </a:r>
            <a:r>
              <a:rPr kumimoji="0" lang="en-US" sz="1575" b="0" i="1" u="none" strike="noStrike" kern="1200" cap="none" spc="0" normalizeH="0" baseline="0" noProof="0" dirty="0">
                <a:ln>
                  <a:noFill/>
                </a:ln>
                <a:solidFill>
                  <a:srgbClr val="002060"/>
                </a:solidFill>
                <a:effectLst/>
                <a:uLnTx/>
                <a:uFillTx/>
                <a:latin typeface="Calibri" panose="020F0502020204030204"/>
                <a:ea typeface="+mn-ea"/>
                <a:cs typeface="+mn-cs"/>
              </a:rPr>
              <a:t>(Specific stigma measures included: overall stigma, personal stigma, disclosure stigma, self image stigma, and perceived public attitudes)</a:t>
            </a:r>
          </a:p>
          <a:p>
            <a:pPr marL="214313" marR="0" lvl="0" indent="-214313" algn="l" defTabSz="685800" rtl="0" eaLnBrk="1" fontAlgn="auto" latinLnBrk="0" hangingPunct="1">
              <a:lnSpc>
                <a:spcPct val="120000"/>
              </a:lnSpc>
              <a:spcBef>
                <a:spcPts val="450"/>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t>Overall stigma and public attitudes stigma lessened for all participants over all time points</a:t>
            </a:r>
          </a:p>
          <a:p>
            <a:pPr marL="214313" marR="0" lvl="0" indent="-214313" algn="l" defTabSz="685800" rtl="0" eaLnBrk="1" fontAlgn="auto" latinLnBrk="0" hangingPunct="1">
              <a:lnSpc>
                <a:spcPct val="120000"/>
              </a:lnSpc>
              <a:spcBef>
                <a:spcPts val="450"/>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t>Participants who were under 25 years old reported less disclosure stigma over time </a:t>
            </a:r>
            <a:b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1575" b="0" i="1" u="none" strike="noStrike" kern="1200" cap="none" spc="0" normalizeH="0" baseline="0" noProof="0" dirty="0">
                <a:ln>
                  <a:noFill/>
                </a:ln>
                <a:solidFill>
                  <a:srgbClr val="002060"/>
                </a:solidFill>
                <a:effectLst/>
                <a:uLnTx/>
                <a:uFillTx/>
                <a:latin typeface="Calibri" panose="020F0502020204030204"/>
                <a:ea typeface="+mn-ea"/>
                <a:cs typeface="+mn-cs"/>
              </a:rPr>
              <a:t>(p=.06; p=.03)</a:t>
            </a:r>
          </a:p>
          <a:p>
            <a:pPr marL="214313" marR="0" lvl="0" indent="-214313" algn="l" defTabSz="685800" rtl="0" eaLnBrk="1" fontAlgn="auto" latinLnBrk="0" hangingPunct="1">
              <a:lnSpc>
                <a:spcPct val="120000"/>
              </a:lnSpc>
              <a:spcBef>
                <a:spcPts val="450"/>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t>Participants who were 30 years and older reported less public attitudes stigma over time </a:t>
            </a:r>
            <a:r>
              <a:rPr kumimoji="0" lang="en-US" sz="1575" b="0" i="1" u="none" strike="noStrike" kern="1200" cap="none" spc="0" normalizeH="0" baseline="0" noProof="0" dirty="0">
                <a:ln>
                  <a:noFill/>
                </a:ln>
                <a:solidFill>
                  <a:srgbClr val="002060"/>
                </a:solidFill>
                <a:effectLst/>
                <a:uLnTx/>
                <a:uFillTx/>
                <a:latin typeface="Calibri" panose="020F0502020204030204"/>
                <a:ea typeface="+mn-ea"/>
                <a:cs typeface="+mn-cs"/>
              </a:rPr>
              <a:t>(p=.01)</a:t>
            </a:r>
          </a:p>
          <a:p>
            <a:pPr marL="214313" marR="0" lvl="0" indent="-214313" algn="l" defTabSz="685800" rtl="0" eaLnBrk="1" fontAlgn="auto" latinLnBrk="0" hangingPunct="1">
              <a:lnSpc>
                <a:spcPct val="120000"/>
              </a:lnSpc>
              <a:spcBef>
                <a:spcPts val="450"/>
              </a:spcBef>
              <a:spcAft>
                <a:spcPts val="0"/>
              </a:spcAft>
              <a:buClrTx/>
              <a:buSzTx/>
              <a:buFont typeface="Arial" panose="020B0604020202020204" pitchFamily="34" charset="0"/>
              <a:buChar char="•"/>
              <a:tabLst/>
              <a:defRPr/>
            </a:pPr>
            <a: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t>There is a trending inverse relationship for broad use of the app and disclosure stigma </a:t>
            </a:r>
            <a:br>
              <a:rPr kumimoji="0" lang="en-US" sz="1575" b="0" i="0" u="none" strike="noStrike" kern="1200" cap="none" spc="0" normalizeH="0" baseline="0" noProof="0" dirty="0">
                <a:ln>
                  <a:noFill/>
                </a:ln>
                <a:solidFill>
                  <a:srgbClr val="002060"/>
                </a:solidFill>
                <a:effectLst/>
                <a:uLnTx/>
                <a:uFillTx/>
                <a:latin typeface="Calibri" panose="020F0502020204030204"/>
                <a:ea typeface="+mn-ea"/>
                <a:cs typeface="+mn-cs"/>
              </a:rPr>
            </a:br>
            <a:r>
              <a:rPr kumimoji="0" lang="en-US" sz="1575" b="0" i="1" u="none" strike="noStrike" kern="1200" cap="none" spc="0" normalizeH="0" baseline="0" noProof="0" dirty="0">
                <a:ln>
                  <a:noFill/>
                </a:ln>
                <a:solidFill>
                  <a:srgbClr val="002060"/>
                </a:solidFill>
                <a:effectLst/>
                <a:uLnTx/>
                <a:uFillTx/>
                <a:latin typeface="Calibri" panose="020F0502020204030204"/>
                <a:ea typeface="+mn-ea"/>
                <a:cs typeface="+mn-cs"/>
              </a:rPr>
              <a:t>(p =.09)</a:t>
            </a:r>
          </a:p>
          <a:p>
            <a:pPr marL="342900" indent="-342900">
              <a:buFont typeface="Arial" panose="020B0604020202020204" pitchFamily="34" charset="0"/>
              <a:buChar char="•"/>
            </a:pPr>
            <a:endParaRPr lang="en-US" sz="1800" dirty="0">
              <a:solidFill>
                <a:srgbClr val="002060"/>
              </a:solidFill>
            </a:endParaRPr>
          </a:p>
        </p:txBody>
      </p:sp>
    </p:spTree>
    <p:extLst>
      <p:ext uri="{BB962C8B-B14F-4D97-AF65-F5344CB8AC3E}">
        <p14:creationId xmlns:p14="http://schemas.microsoft.com/office/powerpoint/2010/main" val="3673349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9C5F3-FC10-19DA-773E-7C37450F6C4A}"/>
              </a:ext>
            </a:extLst>
          </p:cNvPr>
          <p:cNvSpPr txBox="1"/>
          <p:nvPr/>
        </p:nvSpPr>
        <p:spPr>
          <a:xfrm>
            <a:off x="369115" y="604007"/>
            <a:ext cx="8053432" cy="584775"/>
          </a:xfrm>
          <a:prstGeom prst="rect">
            <a:avLst/>
          </a:prstGeom>
          <a:noFill/>
        </p:spPr>
        <p:txBody>
          <a:bodyPr wrap="square" rtlCol="0">
            <a:spAutoFit/>
          </a:bodyPr>
          <a:lstStyle/>
          <a:p>
            <a:r>
              <a:rPr lang="en-US" sz="3200" dirty="0">
                <a:solidFill>
                  <a:schemeClr val="accent6"/>
                </a:solidFill>
              </a:rPr>
              <a:t>Positive Peers App Benefits</a:t>
            </a:r>
          </a:p>
        </p:txBody>
      </p:sp>
      <p:sp>
        <p:nvSpPr>
          <p:cNvPr id="7" name="TextBox 6">
            <a:extLst>
              <a:ext uri="{FF2B5EF4-FFF2-40B4-BE49-F238E27FC236}">
                <a16:creationId xmlns:a16="http://schemas.microsoft.com/office/drawing/2014/main" id="{C9926521-4778-8A95-464B-0E25F05C2695}"/>
              </a:ext>
            </a:extLst>
          </p:cNvPr>
          <p:cNvSpPr txBox="1"/>
          <p:nvPr/>
        </p:nvSpPr>
        <p:spPr>
          <a:xfrm>
            <a:off x="1048624" y="1610686"/>
            <a:ext cx="6593747" cy="4370427"/>
          </a:xfrm>
          <a:prstGeom prst="rect">
            <a:avLst/>
          </a:prstGeom>
          <a:noFill/>
        </p:spPr>
        <p:txBody>
          <a:bodyPr wrap="square" rtlCol="0">
            <a:spAutoFit/>
          </a:bodyPr>
          <a:lstStyle/>
          <a:p>
            <a:r>
              <a:rPr lang="en-US" sz="1800" b="1" dirty="0">
                <a:solidFill>
                  <a:srgbClr val="002060"/>
                </a:solidFill>
              </a:rPr>
              <a:t>Meet young people where they are</a:t>
            </a:r>
          </a:p>
          <a:p>
            <a:pPr marL="342900" indent="-342900">
              <a:buFont typeface="Arial" panose="020B0604020202020204" pitchFamily="34" charset="0"/>
              <a:buChar char="•"/>
            </a:pPr>
            <a:r>
              <a:rPr lang="en-US" sz="1800" dirty="0">
                <a:solidFill>
                  <a:srgbClr val="002060"/>
                </a:solidFill>
                <a:ea typeface="Yu Mincho" panose="02020400000000000000" pitchFamily="18" charset="-128"/>
                <a:cs typeface="Times New Roman" panose="02020603050405020304" pitchFamily="18" charset="0"/>
              </a:rPr>
              <a:t>Young people see their phones and social media as their most important means of communicating and socializing. Positive Peers is a way to meet them where they are.</a:t>
            </a:r>
          </a:p>
          <a:p>
            <a:pPr marL="342900" indent="-342900">
              <a:buFont typeface="Arial" panose="020B0604020202020204" pitchFamily="34" charset="0"/>
              <a:buChar char="•"/>
            </a:pPr>
            <a:r>
              <a:rPr lang="en-US" sz="1800" dirty="0">
                <a:solidFill>
                  <a:srgbClr val="002060"/>
                </a:solidFill>
                <a:ea typeface="Yu Mincho" panose="02020400000000000000" pitchFamily="18" charset="-128"/>
              </a:rPr>
              <a:t>Young people often change their addresses, phone numbers, and even email addresses. They typically do not change social media handles—so once a person is registered for Positive Peers, you have another way to reach them and (re)engage them in care if needed.</a:t>
            </a:r>
            <a:endParaRPr lang="en-US" sz="1800" dirty="0">
              <a:solidFill>
                <a:srgbClr val="002060"/>
              </a:solidFill>
              <a:ea typeface="Yu Mincho" panose="02020400000000000000" pitchFamily="18" charset="-128"/>
              <a:cs typeface="Times New Roman" panose="02020603050405020304" pitchFamily="18" charset="0"/>
            </a:endParaRPr>
          </a:p>
          <a:p>
            <a:endParaRPr lang="en-US" sz="800" b="1" dirty="0">
              <a:solidFill>
                <a:srgbClr val="002060"/>
              </a:solidFill>
            </a:endParaRPr>
          </a:p>
          <a:p>
            <a:r>
              <a:rPr lang="en-US" sz="1800" b="1" dirty="0">
                <a:solidFill>
                  <a:srgbClr val="002060"/>
                </a:solidFill>
              </a:rPr>
              <a:t>Promotional materials and training</a:t>
            </a:r>
            <a:endParaRPr lang="en-US" sz="1800" dirty="0">
              <a:solidFill>
                <a:srgbClr val="002060"/>
              </a:solidFill>
            </a:endParaRPr>
          </a:p>
          <a:p>
            <a:pPr marL="342900" indent="-342900">
              <a:buFont typeface="Arial" panose="020B0604020202020204" pitchFamily="34" charset="0"/>
              <a:buChar char="•"/>
            </a:pPr>
            <a:r>
              <a:rPr lang="en-US" sz="1800" dirty="0">
                <a:solidFill>
                  <a:srgbClr val="002060"/>
                </a:solidFill>
              </a:rPr>
              <a:t>Spread awareness of the app within your community with available posters, marketing handouts, promotional pins, and stickers provided by the interventionist.</a:t>
            </a:r>
          </a:p>
          <a:p>
            <a:pPr marL="342900" indent="-342900">
              <a:buFont typeface="Arial" panose="020B0604020202020204" pitchFamily="34" charset="0"/>
              <a:buChar char="•"/>
            </a:pPr>
            <a:r>
              <a:rPr lang="en-US" sz="1800" dirty="0">
                <a:solidFill>
                  <a:srgbClr val="002060"/>
                </a:solidFill>
              </a:rPr>
              <a:t>Receive virtual training, upon request, to better understand the features and administration of the app.</a:t>
            </a:r>
          </a:p>
        </p:txBody>
      </p:sp>
    </p:spTree>
    <p:extLst>
      <p:ext uri="{BB962C8B-B14F-4D97-AF65-F5344CB8AC3E}">
        <p14:creationId xmlns:p14="http://schemas.microsoft.com/office/powerpoint/2010/main" val="417923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C9C5F3-FC10-19DA-773E-7C37450F6C4A}"/>
              </a:ext>
            </a:extLst>
          </p:cNvPr>
          <p:cNvSpPr txBox="1"/>
          <p:nvPr/>
        </p:nvSpPr>
        <p:spPr>
          <a:xfrm>
            <a:off x="369115" y="604007"/>
            <a:ext cx="8053432" cy="584775"/>
          </a:xfrm>
          <a:prstGeom prst="rect">
            <a:avLst/>
          </a:prstGeom>
          <a:noFill/>
        </p:spPr>
        <p:txBody>
          <a:bodyPr wrap="square" rtlCol="0">
            <a:spAutoFit/>
          </a:bodyPr>
          <a:lstStyle/>
          <a:p>
            <a:r>
              <a:rPr lang="en-US" sz="3200" dirty="0">
                <a:solidFill>
                  <a:schemeClr val="accent6"/>
                </a:solidFill>
              </a:rPr>
              <a:t>Positive Peers App Benefits (continued)</a:t>
            </a:r>
          </a:p>
        </p:txBody>
      </p:sp>
      <p:sp>
        <p:nvSpPr>
          <p:cNvPr id="7" name="TextBox 6">
            <a:extLst>
              <a:ext uri="{FF2B5EF4-FFF2-40B4-BE49-F238E27FC236}">
                <a16:creationId xmlns:a16="http://schemas.microsoft.com/office/drawing/2014/main" id="{C9926521-4778-8A95-464B-0E25F05C2695}"/>
              </a:ext>
            </a:extLst>
          </p:cNvPr>
          <p:cNvSpPr txBox="1"/>
          <p:nvPr/>
        </p:nvSpPr>
        <p:spPr>
          <a:xfrm>
            <a:off x="1048624" y="1610686"/>
            <a:ext cx="6593747" cy="3939540"/>
          </a:xfrm>
          <a:prstGeom prst="rect">
            <a:avLst/>
          </a:prstGeom>
          <a:noFill/>
        </p:spPr>
        <p:txBody>
          <a:bodyPr wrap="square" rtlCol="0">
            <a:spAutoFit/>
          </a:bodyPr>
          <a:lstStyle/>
          <a:p>
            <a:r>
              <a:rPr lang="en-US" sz="1800" b="1" dirty="0">
                <a:solidFill>
                  <a:srgbClr val="002060"/>
                </a:solidFill>
              </a:rPr>
              <a:t>Admin access</a:t>
            </a:r>
          </a:p>
          <a:p>
            <a:pPr marL="257175" indent="-257175">
              <a:buFont typeface="Arial" panose="020B0604020202020204" pitchFamily="34" charset="0"/>
              <a:buChar char="•"/>
            </a:pPr>
            <a:r>
              <a:rPr lang="en-US" sz="1800" dirty="0">
                <a:solidFill>
                  <a:srgbClr val="002060"/>
                </a:solidFill>
              </a:rPr>
              <a:t>A mutually agreed-upon staff member will have admin access to interact directly with users in your geo-location</a:t>
            </a:r>
          </a:p>
          <a:p>
            <a:pPr marL="257175" indent="-257175">
              <a:buFont typeface="Arial" panose="020B0604020202020204" pitchFamily="34" charset="0"/>
              <a:buChar char="•"/>
            </a:pPr>
            <a:r>
              <a:rPr lang="en-US" sz="1800" dirty="0">
                <a:solidFill>
                  <a:srgbClr val="002060"/>
                </a:solidFill>
              </a:rPr>
              <a:t>Post and reply to all Positive Peers users within the community forum</a:t>
            </a:r>
          </a:p>
          <a:p>
            <a:pPr marL="257175" indent="-257175">
              <a:buFont typeface="Arial" panose="020B0604020202020204" pitchFamily="34" charset="0"/>
              <a:buChar char="•"/>
            </a:pPr>
            <a:r>
              <a:rPr lang="en-US" sz="1800" dirty="0">
                <a:solidFill>
                  <a:srgbClr val="002060"/>
                </a:solidFill>
              </a:rPr>
              <a:t>Send private chats &amp; push notifications</a:t>
            </a:r>
          </a:p>
          <a:p>
            <a:endParaRPr lang="en-US" sz="800" b="1" dirty="0">
              <a:solidFill>
                <a:srgbClr val="002060"/>
              </a:solidFill>
            </a:endParaRPr>
          </a:p>
          <a:p>
            <a:r>
              <a:rPr lang="en-US" sz="1800" b="1" dirty="0">
                <a:solidFill>
                  <a:srgbClr val="002060"/>
                </a:solidFill>
              </a:rPr>
              <a:t>Provide regional content for your community</a:t>
            </a:r>
          </a:p>
          <a:p>
            <a:pPr marL="257175" indent="-257175">
              <a:buFont typeface="Arial" panose="020B0604020202020204" pitchFamily="34" charset="0"/>
              <a:buChar char="•"/>
            </a:pPr>
            <a:r>
              <a:rPr lang="en-US" sz="1800" dirty="0">
                <a:solidFill>
                  <a:srgbClr val="002060"/>
                </a:solidFill>
              </a:rPr>
              <a:t>Curate a regional calendar for local events</a:t>
            </a:r>
          </a:p>
          <a:p>
            <a:pPr marL="257175" indent="-257175">
              <a:buFont typeface="Arial" panose="020B0604020202020204" pitchFamily="34" charset="0"/>
              <a:buChar char="•"/>
            </a:pPr>
            <a:r>
              <a:rPr lang="en-US" sz="1800" dirty="0">
                <a:solidFill>
                  <a:srgbClr val="002060"/>
                </a:solidFill>
              </a:rPr>
              <a:t>Add your community resources</a:t>
            </a:r>
          </a:p>
          <a:p>
            <a:pPr marL="257175" indent="-257175">
              <a:buFont typeface="Arial" panose="020B0604020202020204" pitchFamily="34" charset="0"/>
              <a:buChar char="•"/>
            </a:pPr>
            <a:r>
              <a:rPr lang="en-US" sz="1800" dirty="0">
                <a:solidFill>
                  <a:srgbClr val="002060"/>
                </a:solidFill>
              </a:rPr>
              <a:t>Share success stories about your local young people with HIV (YPWH) in Tales of Triumph</a:t>
            </a:r>
          </a:p>
          <a:p>
            <a:endParaRPr lang="en-US" sz="800" b="1" dirty="0">
              <a:solidFill>
                <a:srgbClr val="002060"/>
              </a:solidFill>
            </a:endParaRPr>
          </a:p>
          <a:p>
            <a:r>
              <a:rPr lang="en-US" sz="1800" b="1" dirty="0">
                <a:solidFill>
                  <a:srgbClr val="002060"/>
                </a:solidFill>
              </a:rPr>
              <a:t>Local, aggregate data </a:t>
            </a:r>
          </a:p>
          <a:p>
            <a:r>
              <a:rPr lang="en-US" sz="1800" dirty="0">
                <a:solidFill>
                  <a:srgbClr val="002060"/>
                </a:solidFill>
              </a:rPr>
              <a:t>Get data about local YPWH from optional baseline surveys </a:t>
            </a:r>
          </a:p>
        </p:txBody>
      </p:sp>
    </p:spTree>
    <p:extLst>
      <p:ext uri="{BB962C8B-B14F-4D97-AF65-F5344CB8AC3E}">
        <p14:creationId xmlns:p14="http://schemas.microsoft.com/office/powerpoint/2010/main" val="3073215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A9A653-889C-991B-95CE-E79FC81B6785}"/>
              </a:ext>
            </a:extLst>
          </p:cNvPr>
          <p:cNvSpPr txBox="1"/>
          <p:nvPr/>
        </p:nvSpPr>
        <p:spPr>
          <a:xfrm>
            <a:off x="427838" y="1469329"/>
            <a:ext cx="8414157" cy="4108817"/>
          </a:xfrm>
          <a:prstGeom prst="rect">
            <a:avLst/>
          </a:prstGeom>
          <a:noFill/>
        </p:spPr>
        <p:txBody>
          <a:bodyPr wrap="square">
            <a:spAutoFit/>
          </a:bodyPr>
          <a:lstStyle/>
          <a:p>
            <a:pPr>
              <a:spcBef>
                <a:spcPts val="0"/>
              </a:spcBef>
              <a:spcAft>
                <a:spcPts val="600"/>
              </a:spcAft>
            </a:pPr>
            <a:r>
              <a:rPr lang="en-US" sz="1600" dirty="0">
                <a:ea typeface="Yu Mincho" panose="02020400000000000000" pitchFamily="18" charset="-128"/>
                <a:cs typeface="Times New Roman" panose="02020603050405020304" pitchFamily="18" charset="0"/>
              </a:rPr>
              <a:t>The Positive Peers Monograph and Implementation Manual located under the SPNS Social Media Initiative Demonstration Site website (Target HIV): Click on this link and scroll down to “Positive Peers Application (PPA) - Mobile App”: </a:t>
            </a:r>
            <a:br>
              <a:rPr lang="en-US" sz="1600" dirty="0">
                <a:ea typeface="Yu Mincho" panose="02020400000000000000" pitchFamily="18" charset="-128"/>
                <a:cs typeface="Times New Roman" panose="02020603050405020304" pitchFamily="18" charset="0"/>
              </a:rPr>
            </a:br>
            <a:r>
              <a:rPr lang="en-US" sz="1600" u="sng" dirty="0">
                <a:solidFill>
                  <a:srgbClr val="0563C1"/>
                </a:solidFill>
                <a:ea typeface="Yu Mincho" panose="02020400000000000000" pitchFamily="18" charset="-128"/>
                <a:cs typeface="Times New Roman" panose="02020603050405020304" pitchFamily="18" charset="0"/>
                <a:hlinkClick r:id="rId2"/>
              </a:rPr>
              <a:t>https://targethiv.org/library/spns-social-media-initiative-demonstration-site-resources</a:t>
            </a:r>
            <a:endParaRPr lang="en-US" sz="1600" dirty="0">
              <a:ea typeface="Yu Mincho" panose="02020400000000000000" pitchFamily="18" charset="-128"/>
              <a:cs typeface="Times New Roman" panose="02020603050405020304" pitchFamily="18" charset="0"/>
            </a:endParaRPr>
          </a:p>
          <a:p>
            <a:pPr>
              <a:spcBef>
                <a:spcPts val="0"/>
              </a:spcBef>
            </a:pPr>
            <a:r>
              <a:rPr lang="en-US" sz="1600" dirty="0">
                <a:ea typeface="Yu Mincho" panose="02020400000000000000" pitchFamily="18" charset="-128"/>
                <a:cs typeface="Times New Roman" panose="02020603050405020304" pitchFamily="18" charset="0"/>
              </a:rPr>
              <a:t> </a:t>
            </a:r>
          </a:p>
          <a:p>
            <a:pPr>
              <a:spcBef>
                <a:spcPts val="0"/>
              </a:spcBef>
            </a:pPr>
            <a:r>
              <a:rPr lang="en-US" sz="1600" dirty="0">
                <a:ea typeface="Yu Mincho" panose="02020400000000000000" pitchFamily="18" charset="-128"/>
                <a:cs typeface="Times New Roman" panose="02020603050405020304" pitchFamily="18" charset="0"/>
              </a:rPr>
              <a:t>“Positive Peers”: Function and Content Development of a Mobile App for Engaging and Retaining Young Adults in HIV Care:</a:t>
            </a:r>
          </a:p>
          <a:p>
            <a:pPr>
              <a:spcBef>
                <a:spcPts val="0"/>
              </a:spcBef>
            </a:pPr>
            <a:r>
              <a:rPr lang="en-US" sz="1600" u="sng" dirty="0">
                <a:solidFill>
                  <a:srgbClr val="0563C1"/>
                </a:solidFill>
                <a:ea typeface="Yu Mincho" panose="02020400000000000000" pitchFamily="18" charset="-128"/>
                <a:cs typeface="Times New Roman" panose="02020603050405020304" pitchFamily="18" charset="0"/>
                <a:hlinkClick r:id="rId3"/>
              </a:rPr>
              <a:t>https://formative.jmir.org/2020/1/e13495/</a:t>
            </a:r>
            <a:endParaRPr lang="en-US" sz="1600" dirty="0">
              <a:ea typeface="Yu Mincho" panose="02020400000000000000" pitchFamily="18" charset="-128"/>
              <a:cs typeface="Times New Roman" panose="02020603050405020304" pitchFamily="18" charset="0"/>
            </a:endParaRPr>
          </a:p>
          <a:p>
            <a:pPr marL="342900">
              <a:spcBef>
                <a:spcPts val="0"/>
              </a:spcBef>
            </a:pPr>
            <a:r>
              <a:rPr lang="en-US" sz="1600" dirty="0">
                <a:ea typeface="Yu Mincho" panose="02020400000000000000" pitchFamily="18" charset="-128"/>
                <a:cs typeface="Times New Roman" panose="02020603050405020304" pitchFamily="18" charset="0"/>
              </a:rPr>
              <a:t> </a:t>
            </a:r>
          </a:p>
          <a:p>
            <a:pPr>
              <a:spcBef>
                <a:spcPts val="0"/>
              </a:spcBef>
            </a:pPr>
            <a:r>
              <a:rPr lang="en-US" sz="1600" dirty="0">
                <a:ea typeface="Yu Mincho" panose="02020400000000000000" pitchFamily="18" charset="-128"/>
                <a:cs typeface="Times New Roman" panose="02020603050405020304" pitchFamily="18" charset="0"/>
              </a:rPr>
              <a:t>Positive Peers Mobile Application Reduces Stigma Perception Among Young People Living With HIV: </a:t>
            </a:r>
          </a:p>
          <a:p>
            <a:pPr>
              <a:spcBef>
                <a:spcPts val="0"/>
              </a:spcBef>
            </a:pPr>
            <a:r>
              <a:rPr lang="en-US" sz="1600" u="sng" dirty="0">
                <a:solidFill>
                  <a:srgbClr val="0563C1"/>
                </a:solidFill>
                <a:ea typeface="Yu Mincho" panose="02020400000000000000" pitchFamily="18" charset="-128"/>
                <a:cs typeface="Times New Roman" panose="02020603050405020304" pitchFamily="18" charset="0"/>
                <a:hlinkClick r:id="rId4"/>
              </a:rPr>
              <a:t>https://journals.sagepub.com/doi/pdf/10.1177/1524839920936244</a:t>
            </a:r>
            <a:endParaRPr lang="en-US" sz="1600" dirty="0">
              <a:ea typeface="Yu Mincho" panose="02020400000000000000" pitchFamily="18" charset="-128"/>
              <a:cs typeface="Times New Roman" panose="02020603050405020304" pitchFamily="18" charset="0"/>
            </a:endParaRPr>
          </a:p>
          <a:p>
            <a:pPr>
              <a:spcBef>
                <a:spcPts val="0"/>
              </a:spcBef>
            </a:pPr>
            <a:r>
              <a:rPr lang="en-US" sz="1600" dirty="0">
                <a:ea typeface="Yu Mincho" panose="02020400000000000000" pitchFamily="18" charset="-128"/>
                <a:cs typeface="Times New Roman" panose="02020603050405020304" pitchFamily="18" charset="0"/>
              </a:rPr>
              <a:t> </a:t>
            </a:r>
          </a:p>
          <a:p>
            <a:pPr>
              <a:spcBef>
                <a:spcPts val="0"/>
              </a:spcBef>
            </a:pPr>
            <a:r>
              <a:rPr lang="en-US" sz="1600" dirty="0">
                <a:ea typeface="Yu Mincho" panose="02020400000000000000" pitchFamily="18" charset="-128"/>
                <a:cs typeface="Times New Roman" panose="02020603050405020304" pitchFamily="18" charset="0"/>
              </a:rPr>
              <a:t>The Use of Positive Peers Mobile App to Improve Clinical Outcomes for Young People With HIV: Prospective Observational Cohort Comparison:</a:t>
            </a:r>
          </a:p>
          <a:p>
            <a:pPr>
              <a:spcBef>
                <a:spcPts val="0"/>
              </a:spcBef>
            </a:pPr>
            <a:r>
              <a:rPr lang="en-US" sz="1600" u="sng" dirty="0">
                <a:solidFill>
                  <a:srgbClr val="0563C1"/>
                </a:solidFill>
                <a:ea typeface="Yu Mincho" panose="02020400000000000000" pitchFamily="18" charset="-128"/>
                <a:cs typeface="Times New Roman" panose="02020603050405020304" pitchFamily="18" charset="0"/>
                <a:hlinkClick r:id="rId5"/>
              </a:rPr>
              <a:t>https://mhealth.jmir.org/2022/9/e37868/</a:t>
            </a:r>
            <a:endParaRPr lang="en-US" sz="1600" dirty="0">
              <a:ea typeface="Yu Mincho" panose="02020400000000000000" pitchFamily="18" charset="-128"/>
              <a:cs typeface="Times New Roman" panose="02020603050405020304" pitchFamily="18" charset="0"/>
            </a:endParaRPr>
          </a:p>
        </p:txBody>
      </p:sp>
      <p:sp>
        <p:nvSpPr>
          <p:cNvPr id="6" name="TextBox 5">
            <a:extLst>
              <a:ext uri="{FF2B5EF4-FFF2-40B4-BE49-F238E27FC236}">
                <a16:creationId xmlns:a16="http://schemas.microsoft.com/office/drawing/2014/main" id="{16C9C5F3-FC10-19DA-773E-7C37450F6C4A}"/>
              </a:ext>
            </a:extLst>
          </p:cNvPr>
          <p:cNvSpPr txBox="1"/>
          <p:nvPr/>
        </p:nvSpPr>
        <p:spPr>
          <a:xfrm>
            <a:off x="369115" y="604007"/>
            <a:ext cx="6065241" cy="646331"/>
          </a:xfrm>
          <a:prstGeom prst="rect">
            <a:avLst/>
          </a:prstGeom>
          <a:noFill/>
        </p:spPr>
        <p:txBody>
          <a:bodyPr wrap="square" rtlCol="0">
            <a:spAutoFit/>
          </a:bodyPr>
          <a:lstStyle/>
          <a:p>
            <a:r>
              <a:rPr lang="en-US" sz="3600" dirty="0">
                <a:solidFill>
                  <a:schemeClr val="accent6"/>
                </a:solidFill>
              </a:rPr>
              <a:t>References</a:t>
            </a:r>
          </a:p>
        </p:txBody>
      </p:sp>
    </p:spTree>
    <p:extLst>
      <p:ext uri="{BB962C8B-B14F-4D97-AF65-F5344CB8AC3E}">
        <p14:creationId xmlns:p14="http://schemas.microsoft.com/office/powerpoint/2010/main" val="89002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46FA-D2DD-82A4-9137-69F5E73BFC11}"/>
              </a:ext>
            </a:extLst>
          </p:cNvPr>
          <p:cNvSpPr>
            <a:spLocks noGrp="1"/>
          </p:cNvSpPr>
          <p:nvPr>
            <p:ph type="title"/>
          </p:nvPr>
        </p:nvSpPr>
        <p:spPr/>
        <p:txBody>
          <a:bodyPr/>
          <a:lstStyle/>
          <a:p>
            <a:r>
              <a:rPr lang="en-US" sz="6000" dirty="0"/>
              <a:t>Q &amp; A</a:t>
            </a:r>
          </a:p>
        </p:txBody>
      </p:sp>
      <p:sp>
        <p:nvSpPr>
          <p:cNvPr id="3" name="Content Placeholder 2">
            <a:extLst>
              <a:ext uri="{FF2B5EF4-FFF2-40B4-BE49-F238E27FC236}">
                <a16:creationId xmlns:a16="http://schemas.microsoft.com/office/drawing/2014/main" id="{DB5D9583-572C-B89F-0749-2033E5A22EDA}"/>
              </a:ext>
            </a:extLst>
          </p:cNvPr>
          <p:cNvSpPr>
            <a:spLocks noGrp="1"/>
          </p:cNvSpPr>
          <p:nvPr>
            <p:ph idx="1"/>
          </p:nvPr>
        </p:nvSpPr>
        <p:spPr/>
        <p:txBody>
          <a:bodyPr/>
          <a:lstStyle/>
          <a:p>
            <a:pPr marL="114300" indent="0">
              <a:buNone/>
            </a:pPr>
            <a:r>
              <a:rPr lang="en-US" dirty="0"/>
              <a:t>PI: Ann K. Avery, MD</a:t>
            </a:r>
          </a:p>
          <a:p>
            <a:pPr marL="114300" indent="0">
              <a:buNone/>
            </a:pPr>
            <a:r>
              <a:rPr lang="en-US" sz="1800" dirty="0"/>
              <a:t>aavery@metrohealth.org</a:t>
            </a:r>
            <a:br>
              <a:rPr lang="en-US" dirty="0"/>
            </a:br>
            <a:endParaRPr lang="en-US" dirty="0"/>
          </a:p>
          <a:p>
            <a:pPr marL="114300" indent="0">
              <a:buNone/>
            </a:pPr>
            <a:r>
              <a:rPr lang="en-US" dirty="0"/>
              <a:t>Project Director: Jen McMillen Smith, MSSA, LISW-S</a:t>
            </a:r>
          </a:p>
          <a:p>
            <a:pPr marL="114300" indent="0">
              <a:buNone/>
            </a:pPr>
            <a:r>
              <a:rPr lang="en-US" sz="1800" dirty="0"/>
              <a:t>jmsmith@metrohealth.org</a:t>
            </a:r>
          </a:p>
          <a:p>
            <a:endParaRPr lang="en-US" dirty="0"/>
          </a:p>
          <a:p>
            <a:pPr marL="114300" indent="0">
              <a:buNone/>
            </a:pPr>
            <a:r>
              <a:rPr lang="en-US" dirty="0"/>
              <a:t>Visit &amp; Follow:</a:t>
            </a:r>
            <a:br>
              <a:rPr lang="en-US" dirty="0"/>
            </a:br>
            <a:r>
              <a:rPr lang="en-US" sz="2800" dirty="0"/>
              <a:t>positivepeers.org</a:t>
            </a:r>
            <a:br>
              <a:rPr lang="en-US" sz="2800" dirty="0"/>
            </a:br>
            <a:r>
              <a:rPr lang="en-US" sz="2800" dirty="0"/>
              <a:t>@PositivePeers4U</a:t>
            </a:r>
          </a:p>
          <a:p>
            <a:endParaRPr lang="en-US" dirty="0"/>
          </a:p>
        </p:txBody>
      </p:sp>
    </p:spTree>
    <p:extLst>
      <p:ext uri="{BB962C8B-B14F-4D97-AF65-F5344CB8AC3E}">
        <p14:creationId xmlns:p14="http://schemas.microsoft.com/office/powerpoint/2010/main" val="2393290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 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0AF-E9D4-4D3F-B165-9FF0C46226AB}"/>
              </a:ext>
            </a:extLst>
          </p:cNvPr>
          <p:cNvSpPr txBox="1">
            <a:spLocks/>
          </p:cNvSpPr>
          <p:nvPr/>
        </p:nvSpPr>
        <p:spPr>
          <a:xfrm>
            <a:off x="609600" y="274638"/>
            <a:ext cx="7908758" cy="1143000"/>
          </a:xfrm>
          <a:prstGeom prst="rect">
            <a:avLst/>
          </a:prstGeom>
        </p:spPr>
        <p:txBody>
          <a:bodyP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Educational Need/Practice Gap</a:t>
            </a:r>
          </a:p>
        </p:txBody>
      </p:sp>
      <p:sp>
        <p:nvSpPr>
          <p:cNvPr id="3" name="Content Placeholder 2">
            <a:extLst>
              <a:ext uri="{FF2B5EF4-FFF2-40B4-BE49-F238E27FC236}">
                <a16:creationId xmlns:a16="http://schemas.microsoft.com/office/drawing/2014/main" id="{7A8CF8D0-CBD7-425C-8DA3-4034EC2EF77A}"/>
              </a:ext>
            </a:extLst>
          </p:cNvPr>
          <p:cNvSpPr txBox="1">
            <a:spLocks/>
          </p:cNvSpPr>
          <p:nvPr/>
        </p:nvSpPr>
        <p:spPr>
          <a:xfrm>
            <a:off x="609600" y="1600201"/>
            <a:ext cx="7908758"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a:spcBef>
                <a:spcPts val="0"/>
              </a:spcBef>
              <a:spcAft>
                <a:spcPts val="800"/>
              </a:spcAft>
            </a:pPr>
            <a:r>
              <a:rPr lang="en-US" sz="2800" dirty="0">
                <a:effectLst/>
                <a:latin typeface="Arial" panose="020B0604020202020204" pitchFamily="34" charset="0"/>
                <a:ea typeface="Calibri" panose="020F0502020204030204" pitchFamily="34" charset="0"/>
              </a:rPr>
              <a:t>The younger a person is, the less likely they are retained in HIV care and achieving sustained viral suppression. Nationwide in 2019, just 63% of people in the youngest age range, 13-24, were virally suppressed.</a:t>
            </a:r>
            <a:br>
              <a:rPr lang="en-US" sz="2800" dirty="0">
                <a:effectLst/>
                <a:latin typeface="Arial" panose="020B0604020202020204" pitchFamily="34" charset="0"/>
                <a:ea typeface="Calibri" panose="020F0502020204030204" pitchFamily="34" charset="0"/>
              </a:rPr>
            </a:br>
            <a:endParaRPr lang="en-US" sz="2800" dirty="0">
              <a:latin typeface="Arial" panose="020B0604020202020204" pitchFamily="34" charset="0"/>
              <a:ea typeface="Calibri" panose="020F0502020204030204" pitchFamily="34" charset="0"/>
            </a:endParaRPr>
          </a:p>
          <a:p>
            <a:pPr marL="0" indent="0">
              <a:spcBef>
                <a:spcPts val="0"/>
              </a:spcBef>
              <a:spcAft>
                <a:spcPts val="800"/>
              </a:spcAft>
              <a:buNone/>
            </a:pPr>
            <a:r>
              <a:rPr lang="en-US" sz="14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CDC.</a:t>
            </a:r>
            <a:r>
              <a:rPr lang="en-US" sz="1400" u="sng" dirty="0">
                <a:solidFill>
                  <a:srgbClr val="075290"/>
                </a:solidFill>
                <a:effectLst/>
                <a:latin typeface="Arial" panose="020B0604020202020204" pitchFamily="34" charset="0"/>
                <a:ea typeface="Calibri" panose="020F0502020204030204" pitchFamily="34" charset="0"/>
                <a:cs typeface="Times New Roman" panose="02020603050405020304" pitchFamily="18" charset="0"/>
                <a:hlinkClick r:id="rId2"/>
              </a:rPr>
              <a:t> </a:t>
            </a:r>
            <a:r>
              <a:rPr lang="en-US" sz="1400" u="sng" dirty="0">
                <a:solidFill>
                  <a:srgbClr val="075290"/>
                </a:solidFill>
                <a:effectLst/>
                <a:latin typeface="Open Sans" panose="020B0606030504020204" pitchFamily="34" charset="0"/>
                <a:ea typeface="Calibri" panose="020F0502020204030204" pitchFamily="34" charset="0"/>
                <a:cs typeface="Times New Roman" panose="02020603050405020304" pitchFamily="18" charset="0"/>
                <a:hlinkClick r:id="rId2"/>
              </a:rPr>
              <a:t>Monitoring selected national HIV prevention and care objectives by using HIV surveillance data—United States and 6 dependent areas, 2019</a:t>
            </a:r>
            <a:r>
              <a:rPr lang="en-US" sz="14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i="1"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HIV Surveillance Supplemental Report</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2021;26(2).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endParaRPr lang="en-US" sz="28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68377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38C5B4-E624-1F00-CF15-F470DD6A4478}"/>
              </a:ext>
            </a:extLst>
          </p:cNvPr>
          <p:cNvSpPr txBox="1"/>
          <p:nvPr/>
        </p:nvSpPr>
        <p:spPr>
          <a:xfrm>
            <a:off x="409699" y="135870"/>
            <a:ext cx="8324602" cy="5457904"/>
          </a:xfrm>
          <a:prstGeom prst="rect">
            <a:avLst/>
          </a:prstGeom>
          <a:noFill/>
        </p:spPr>
        <p:txBody>
          <a:bodyPr wrap="square">
            <a:spAutoFit/>
          </a:bodyPr>
          <a:lstStyle/>
          <a:p>
            <a:pPr marL="0" marR="0">
              <a:spcBef>
                <a:spcPts val="0"/>
              </a:spcBef>
              <a:spcAft>
                <a:spcPts val="800"/>
              </a:spcAft>
            </a:pPr>
            <a:endParaRPr lang="en-US" sz="2000" dirty="0">
              <a:latin typeface="Arial" panose="020B0604020202020204" pitchFamily="34" charset="0"/>
              <a:ea typeface="Calibri" panose="020F0502020204030204" pitchFamily="34" charset="0"/>
            </a:endParaRPr>
          </a:p>
          <a:p>
            <a:pPr marR="0">
              <a:spcBef>
                <a:spcPts val="0"/>
              </a:spcBef>
              <a:spcAft>
                <a:spcPts val="800"/>
              </a:spcAft>
            </a:pPr>
            <a:r>
              <a:rPr lang="en-US" sz="2800" dirty="0">
                <a:effectLst/>
                <a:ea typeface="Calibri" panose="020F0502020204030204" pitchFamily="34" charset="0"/>
              </a:rPr>
              <a:t>Young people living with HIV (YPLWH) are very likely to be at the intersection of multiple marginalized identities (LGBTQIA) and disenfranchised communities (BIPOC) – </a:t>
            </a:r>
            <a:br>
              <a:rPr lang="en-US" sz="2800" dirty="0">
                <a:effectLst/>
                <a:ea typeface="Calibri" panose="020F0502020204030204" pitchFamily="34" charset="0"/>
              </a:rPr>
            </a:br>
            <a:r>
              <a:rPr lang="en-US" sz="2800" dirty="0">
                <a:effectLst/>
                <a:ea typeface="Calibri" panose="020F0502020204030204" pitchFamily="34" charset="0"/>
              </a:rPr>
              <a:t>and often experience compounding stigma, isolation and social drivers of health-related barriers to HIV care, overall health and longevity. </a:t>
            </a:r>
            <a:r>
              <a:rPr lang="en-US" sz="2800" dirty="0">
                <a:effectLst/>
                <a:ea typeface="Calibri" panose="020F0502020204030204" pitchFamily="34" charset="0"/>
                <a:cs typeface="Times New Roman" panose="02020603050405020304" pitchFamily="18" charset="0"/>
              </a:rPr>
              <a:t> </a:t>
            </a:r>
            <a:br>
              <a:rPr lang="en-US" sz="2800" dirty="0">
                <a:effectLst/>
                <a:ea typeface="Calibri" panose="020F0502020204030204" pitchFamily="34" charset="0"/>
                <a:cs typeface="Times New Roman" panose="02020603050405020304" pitchFamily="18" charset="0"/>
              </a:rPr>
            </a:br>
            <a:endParaRPr lang="en-US" sz="2800" dirty="0">
              <a:effectLst/>
              <a:ea typeface="Calibri" panose="020F0502020204030204" pitchFamily="34" charset="0"/>
              <a:cs typeface="Times New Roman" panose="02020603050405020304" pitchFamily="18" charset="0"/>
            </a:endParaRPr>
          </a:p>
          <a:p>
            <a:pPr marL="0" marR="0">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Reisner SL, Jadwin-Cakmak L, White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Hughto</a:t>
            </a:r>
            <a:r>
              <a:rPr lang="en-US" sz="1200" dirty="0">
                <a:effectLst/>
                <a:latin typeface="Calibri" panose="020F0502020204030204" pitchFamily="34" charset="0"/>
                <a:ea typeface="Calibri" panose="020F0502020204030204" pitchFamily="34" charset="0"/>
                <a:cs typeface="Times New Roman" panose="02020603050405020304" pitchFamily="18" charset="0"/>
              </a:rPr>
              <a:t> JM, Martinez M, Salomon L, Harper GW. Characterizing the HIV prevention and care continua in a sample of transgender youth in the US. AIDS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Behav</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2017 Dec;21(12):3312-3327 [doi:10.1007/s10461-017-1938-8]  </a:t>
            </a:r>
          </a:p>
          <a:p>
            <a:pPr marL="0" marR="0">
              <a:spcBef>
                <a:spcPts val="0"/>
              </a:spcBef>
              <a:spcAft>
                <a:spcPts val="80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Senn</a:t>
            </a:r>
            <a:r>
              <a:rPr lang="en-US" sz="1200" dirty="0">
                <a:effectLst/>
                <a:latin typeface="Calibri" panose="020F0502020204030204" pitchFamily="34" charset="0"/>
                <a:ea typeface="Calibri" panose="020F0502020204030204" pitchFamily="34" charset="0"/>
                <a:cs typeface="Times New Roman" panose="02020603050405020304" pitchFamily="18" charset="0"/>
              </a:rPr>
              <a:t> TE,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Braksmayer</a:t>
            </a:r>
            <a:r>
              <a:rPr lang="en-US" sz="1200" dirty="0">
                <a:effectLst/>
                <a:latin typeface="Calibri" panose="020F0502020204030204" pitchFamily="34" charset="0"/>
                <a:ea typeface="Calibri" panose="020F0502020204030204" pitchFamily="34" charset="0"/>
                <a:cs typeface="Times New Roman" panose="02020603050405020304" pitchFamily="18" charset="0"/>
              </a:rPr>
              <a:t> 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Coury-Doniger</a:t>
            </a:r>
            <a:r>
              <a:rPr lang="en-US" sz="1200" dirty="0">
                <a:effectLst/>
                <a:latin typeface="Calibri" panose="020F0502020204030204" pitchFamily="34" charset="0"/>
                <a:ea typeface="Calibri" panose="020F0502020204030204" pitchFamily="34" charset="0"/>
                <a:cs typeface="Times New Roman" panose="02020603050405020304" pitchFamily="18" charset="0"/>
              </a:rPr>
              <a:t> P, Urban MA, Rossi A, Carey MP, Development and preliminary pilot testing of a peer support text messaging intervention for HIV-infected black men who have sex with men. J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Acquir</a:t>
            </a:r>
            <a:r>
              <a:rPr lang="en-US" sz="1200" dirty="0">
                <a:effectLst/>
                <a:latin typeface="Calibri" panose="020F0502020204030204" pitchFamily="34" charset="0"/>
                <a:ea typeface="Calibri" panose="020F0502020204030204" pitchFamily="34" charset="0"/>
                <a:cs typeface="Times New Roman" panose="02020603050405020304" pitchFamily="18" charset="0"/>
              </a:rPr>
              <a:t> Immune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Defic</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Syndr</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2017 Feb 01;74(Suppl 2):S121-S127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doi</a:t>
            </a:r>
            <a:r>
              <a:rPr lang="en-US" sz="1200" dirty="0">
                <a:effectLst/>
                <a:latin typeface="Calibri" panose="020F0502020204030204" pitchFamily="34" charset="0"/>
                <a:ea typeface="Calibri" panose="020F0502020204030204" pitchFamily="34" charset="0"/>
                <a:cs typeface="Times New Roman" panose="02020603050405020304" pitchFamily="18" charset="0"/>
              </a:rPr>
              <a:t>: 10.1097/QAI.0000000000001241] </a:t>
            </a:r>
          </a:p>
          <a:p>
            <a:pPr marL="0" marR="0">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8239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1BD2-EA77-4295-AE75-F7C8387C4B2E}"/>
              </a:ext>
            </a:extLst>
          </p:cNvPr>
          <p:cNvSpPr txBox="1">
            <a:spLocks/>
          </p:cNvSpPr>
          <p:nvPr/>
        </p:nvSpPr>
        <p:spPr>
          <a:xfrm>
            <a:off x="609600" y="274638"/>
            <a:ext cx="7956884"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Objectives</a:t>
            </a:r>
            <a:endParaRPr lang="en-US" dirty="0"/>
          </a:p>
        </p:txBody>
      </p:sp>
      <p:sp>
        <p:nvSpPr>
          <p:cNvPr id="3" name="Content Placeholder 2">
            <a:extLst>
              <a:ext uri="{FF2B5EF4-FFF2-40B4-BE49-F238E27FC236}">
                <a16:creationId xmlns:a16="http://schemas.microsoft.com/office/drawing/2014/main" id="{6DD1F98D-B487-433D-BC8B-B8AEDE3114FB}"/>
              </a:ext>
            </a:extLst>
          </p:cNvPr>
          <p:cNvSpPr txBox="1">
            <a:spLocks/>
          </p:cNvSpPr>
          <p:nvPr/>
        </p:nvSpPr>
        <p:spPr>
          <a:xfrm>
            <a:off x="609600" y="1600201"/>
            <a:ext cx="7956884"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2000" dirty="0">
                <a:effectLst/>
                <a:latin typeface="Arial" panose="020B0604020202020204" pitchFamily="34" charset="0"/>
                <a:ea typeface="Calibri" panose="020F0502020204030204" pitchFamily="34" charset="0"/>
                <a:cs typeface="Arial" panose="020B0604020202020204" pitchFamily="34" charset="0"/>
              </a:rPr>
              <a:t>Upon completion of this activity, participants will be able to:</a:t>
            </a:r>
            <a:br>
              <a:rPr lang="en-US" dirty="0">
                <a:effectLst/>
                <a:latin typeface="Arial" panose="020B0604020202020204" pitchFamily="34" charset="0"/>
                <a:ea typeface="Calibri" panose="020F0502020204030204" pitchFamily="34" charset="0"/>
                <a:cs typeface="Arial" panose="020B0604020202020204" pitchFamily="34" charset="0"/>
              </a:rPr>
            </a:br>
            <a:endParaRPr lang="en-US"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arenR"/>
            </a:pPr>
            <a:r>
              <a:rPr lang="en-US" dirty="0">
                <a:effectLst/>
                <a:latin typeface="Arial" panose="020B0604020202020204" pitchFamily="34" charset="0"/>
                <a:ea typeface="Calibri" panose="020F0502020204030204" pitchFamily="34" charset="0"/>
                <a:cs typeface="Arial" panose="020B0604020202020204" pitchFamily="34" charset="0"/>
              </a:rPr>
              <a:t>Identify unique challenges of achieving sustained viral suppression faced by young people living with HIV.</a:t>
            </a:r>
          </a:p>
          <a:p>
            <a:pPr marL="342900" marR="0" lvl="0" indent="-342900">
              <a:lnSpc>
                <a:spcPct val="107000"/>
              </a:lnSpc>
              <a:spcBef>
                <a:spcPts val="0"/>
              </a:spcBef>
              <a:spcAft>
                <a:spcPts val="0"/>
              </a:spcAft>
              <a:buFont typeface="+mj-lt"/>
              <a:buAutoNum type="arabicParenR"/>
            </a:pPr>
            <a:r>
              <a:rPr lang="en-US" dirty="0">
                <a:effectLst/>
                <a:latin typeface="Arial" panose="020B0604020202020204" pitchFamily="34" charset="0"/>
                <a:ea typeface="Calibri" panose="020F0502020204030204" pitchFamily="34" charset="0"/>
                <a:cs typeface="Arial" panose="020B0604020202020204" pitchFamily="34" charset="0"/>
              </a:rPr>
              <a:t>Recognize the Positive Peers App mHealth intervention as a tool to decrease stigma perception and increase retention in care.</a:t>
            </a:r>
          </a:p>
          <a:p>
            <a:pPr marL="342900" marR="0" lvl="0" indent="-342900">
              <a:lnSpc>
                <a:spcPct val="107000"/>
              </a:lnSpc>
              <a:spcBef>
                <a:spcPts val="0"/>
              </a:spcBef>
              <a:spcAft>
                <a:spcPts val="800"/>
              </a:spcAft>
              <a:buFont typeface="+mj-lt"/>
              <a:buAutoNum type="arabicParenR"/>
            </a:pPr>
            <a:r>
              <a:rPr lang="en-US" dirty="0">
                <a:effectLst/>
                <a:latin typeface="Arial" panose="020B0604020202020204" pitchFamily="34" charset="0"/>
                <a:ea typeface="Calibri" panose="020F0502020204030204" pitchFamily="34" charset="0"/>
                <a:cs typeface="Arial" panose="020B0604020202020204" pitchFamily="34" charset="0"/>
              </a:rPr>
              <a:t>Use Affordance Theory to conceptualize human interaction with and via mHealth technology.</a:t>
            </a:r>
          </a:p>
          <a:p>
            <a:endParaRPr lang="en-US" dirty="0"/>
          </a:p>
        </p:txBody>
      </p:sp>
    </p:spTree>
    <p:extLst>
      <p:ext uri="{BB962C8B-B14F-4D97-AF65-F5344CB8AC3E}">
        <p14:creationId xmlns:p14="http://schemas.microsoft.com/office/powerpoint/2010/main" val="270056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575510" y="183357"/>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Expected </a:t>
            </a:r>
            <a:br>
              <a:rPr lang="en-US" dirty="0"/>
            </a:br>
            <a:r>
              <a:rPr lang="en-US" dirty="0"/>
              <a:t>Outcome</a:t>
            </a:r>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575510" y="2341182"/>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Consider recommending Positive Peers for YPWH so they can connect with peers and maximize chances for retention in care &amp; viral suppression.</a:t>
            </a:r>
          </a:p>
        </p:txBody>
      </p:sp>
      <p:pic>
        <p:nvPicPr>
          <p:cNvPr id="4" name="Picture 3">
            <a:extLst>
              <a:ext uri="{FF2B5EF4-FFF2-40B4-BE49-F238E27FC236}">
                <a16:creationId xmlns:a16="http://schemas.microsoft.com/office/drawing/2014/main" id="{0CE4F051-3473-93F9-AB03-597C17183BE1}"/>
              </a:ext>
            </a:extLst>
          </p:cNvPr>
          <p:cNvPicPr>
            <a:picLocks noChangeAspect="1"/>
          </p:cNvPicPr>
          <p:nvPr/>
        </p:nvPicPr>
        <p:blipFill>
          <a:blip r:embed="rId3"/>
          <a:stretch>
            <a:fillRect/>
          </a:stretch>
        </p:blipFill>
        <p:spPr>
          <a:xfrm>
            <a:off x="427281" y="-8667"/>
            <a:ext cx="9144000" cy="6233042"/>
          </a:xfrm>
          <a:prstGeom prst="rect">
            <a:avLst/>
          </a:prstGeom>
        </p:spPr>
      </p:pic>
    </p:spTree>
    <p:extLst>
      <p:ext uri="{BB962C8B-B14F-4D97-AF65-F5344CB8AC3E}">
        <p14:creationId xmlns:p14="http://schemas.microsoft.com/office/powerpoint/2010/main" val="249126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BF0C-E90F-9995-5D70-104DBB7250CD}"/>
              </a:ext>
            </a:extLst>
          </p:cNvPr>
          <p:cNvSpPr>
            <a:spLocks noGrp="1"/>
          </p:cNvSpPr>
          <p:nvPr>
            <p:ph type="title"/>
          </p:nvPr>
        </p:nvSpPr>
        <p:spPr/>
        <p:txBody>
          <a:bodyPr/>
          <a:lstStyle/>
          <a:p>
            <a:r>
              <a:rPr lang="en-US" dirty="0"/>
              <a:t>Intervention Overview</a:t>
            </a:r>
          </a:p>
        </p:txBody>
      </p:sp>
      <p:sp>
        <p:nvSpPr>
          <p:cNvPr id="3" name="Content Placeholder 2">
            <a:extLst>
              <a:ext uri="{FF2B5EF4-FFF2-40B4-BE49-F238E27FC236}">
                <a16:creationId xmlns:a16="http://schemas.microsoft.com/office/drawing/2014/main" id="{B28BA3D4-5977-AC78-4479-FA97E2DC52C5}"/>
              </a:ext>
            </a:extLst>
          </p:cNvPr>
          <p:cNvSpPr>
            <a:spLocks noGrp="1"/>
          </p:cNvSpPr>
          <p:nvPr>
            <p:ph idx="1"/>
          </p:nvPr>
        </p:nvSpPr>
        <p:spPr>
          <a:xfrm>
            <a:off x="635231" y="1567149"/>
            <a:ext cx="6214601" cy="3042137"/>
          </a:xfrm>
        </p:spPr>
        <p:txBody>
          <a:bodyPr/>
          <a:lstStyle/>
          <a:p>
            <a:pPr marL="0" indent="0">
              <a:lnSpc>
                <a:spcPct val="110000"/>
              </a:lnSpc>
              <a:buNone/>
            </a:pPr>
            <a:r>
              <a:rPr lang="en-US" sz="2100" b="1" i="1" dirty="0">
                <a:solidFill>
                  <a:srgbClr val="002060"/>
                </a:solidFill>
              </a:rPr>
              <a:t>Positive Peers </a:t>
            </a:r>
            <a:r>
              <a:rPr lang="en-US" sz="2100" dirty="0">
                <a:solidFill>
                  <a:srgbClr val="002060"/>
                </a:solidFill>
              </a:rPr>
              <a:t>is an app</a:t>
            </a:r>
            <a:br>
              <a:rPr lang="en-US" sz="2100" dirty="0">
                <a:solidFill>
                  <a:srgbClr val="002060"/>
                </a:solidFill>
              </a:rPr>
            </a:br>
            <a:r>
              <a:rPr lang="en-US" sz="2100" dirty="0">
                <a:solidFill>
                  <a:srgbClr val="002060"/>
                </a:solidFill>
              </a:rPr>
              <a:t>with companion social media and a website that aims to engage young people in HIV care and connect them to a private, stigma-free, supportive community of peers from all over the US  </a:t>
            </a:r>
            <a:br>
              <a:rPr lang="en-US" sz="2100" dirty="0">
                <a:solidFill>
                  <a:srgbClr val="002060"/>
                </a:solidFill>
              </a:rPr>
            </a:br>
            <a:r>
              <a:rPr lang="en-US" sz="2100" dirty="0">
                <a:solidFill>
                  <a:srgbClr val="002060"/>
                </a:solidFill>
              </a:rPr>
              <a:t>					</a:t>
            </a:r>
            <a:br>
              <a:rPr lang="en-US" sz="2100" dirty="0">
                <a:solidFill>
                  <a:srgbClr val="002060"/>
                </a:solidFill>
              </a:rPr>
            </a:br>
            <a:r>
              <a:rPr lang="en-US" sz="2100" dirty="0">
                <a:solidFill>
                  <a:srgbClr val="002060"/>
                </a:solidFill>
              </a:rPr>
              <a:t>	     </a:t>
            </a:r>
            <a:r>
              <a:rPr lang="en-US" sz="2100" dirty="0">
                <a:solidFill>
                  <a:schemeClr val="accent2"/>
                </a:solidFill>
              </a:rPr>
              <a:t>positivepeers.org</a:t>
            </a:r>
            <a:br>
              <a:rPr lang="en-US" sz="2100" dirty="0">
                <a:solidFill>
                  <a:schemeClr val="accent2"/>
                </a:solidFill>
              </a:rPr>
            </a:br>
            <a:r>
              <a:rPr lang="en-US" sz="2100" dirty="0">
                <a:solidFill>
                  <a:schemeClr val="accent2"/>
                </a:solidFill>
              </a:rPr>
              <a:t>	</a:t>
            </a:r>
            <a:r>
              <a:rPr lang="en-US" dirty="0">
                <a:solidFill>
                  <a:schemeClr val="accent2"/>
                </a:solidFill>
              </a:rPr>
              <a:t>     </a:t>
            </a:r>
            <a:r>
              <a:rPr lang="en-US" sz="2100" dirty="0">
                <a:solidFill>
                  <a:schemeClr val="accent2"/>
                </a:solidFill>
              </a:rPr>
              <a:t>@PositivePeers4U</a:t>
            </a:r>
          </a:p>
          <a:p>
            <a:endParaRPr lang="en-US" dirty="0"/>
          </a:p>
        </p:txBody>
      </p:sp>
      <p:sp>
        <p:nvSpPr>
          <p:cNvPr id="5" name="Slide Number Placeholder 4">
            <a:extLst>
              <a:ext uri="{FF2B5EF4-FFF2-40B4-BE49-F238E27FC236}">
                <a16:creationId xmlns:a16="http://schemas.microsoft.com/office/drawing/2014/main" id="{36702E3C-3D14-B70B-072E-3C6A58C8456D}"/>
              </a:ext>
            </a:extLst>
          </p:cNvPr>
          <p:cNvSpPr>
            <a:spLocks noGrp="1"/>
          </p:cNvSpPr>
          <p:nvPr>
            <p:ph type="sldNum" sz="quarter" idx="12"/>
          </p:nvPr>
        </p:nvSpPr>
        <p:spPr>
          <a:xfrm>
            <a:off x="8659911" y="5726907"/>
            <a:ext cx="439613" cy="273844"/>
          </a:xfrm>
        </p:spPr>
        <p:txBody>
          <a:bodyPr/>
          <a:lstStyle/>
          <a:p>
            <a:fld id="{D93D0B0B-5B78-A343-9456-AC5D3A06CECA}" type="slidenum">
              <a:rPr lang="en-US" smtClean="0"/>
              <a:pPr/>
              <a:t>7</a:t>
            </a:fld>
            <a:endParaRPr lang="en-US" dirty="0"/>
          </a:p>
        </p:txBody>
      </p:sp>
      <p:pic>
        <p:nvPicPr>
          <p:cNvPr id="6" name="Picture 5" descr="Social media icons">
            <a:extLst>
              <a:ext uri="{FF2B5EF4-FFF2-40B4-BE49-F238E27FC236}">
                <a16:creationId xmlns:a16="http://schemas.microsoft.com/office/drawing/2014/main" id="{F7A31921-7C1D-4059-B70D-C656B2D52D59}"/>
              </a:ext>
            </a:extLst>
          </p:cNvPr>
          <p:cNvPicPr>
            <a:picLocks noChangeAspect="1"/>
          </p:cNvPicPr>
          <p:nvPr/>
        </p:nvPicPr>
        <p:blipFill>
          <a:blip r:embed="rId2"/>
          <a:stretch>
            <a:fillRect/>
          </a:stretch>
        </p:blipFill>
        <p:spPr>
          <a:xfrm>
            <a:off x="1028312" y="4129405"/>
            <a:ext cx="932769" cy="333785"/>
          </a:xfrm>
          <a:prstGeom prst="rect">
            <a:avLst/>
          </a:prstGeom>
        </p:spPr>
      </p:pic>
      <p:pic>
        <p:nvPicPr>
          <p:cNvPr id="7" name="Picture 6">
            <a:extLst>
              <a:ext uri="{FF2B5EF4-FFF2-40B4-BE49-F238E27FC236}">
                <a16:creationId xmlns:a16="http://schemas.microsoft.com/office/drawing/2014/main" id="{7CAE13E5-07F0-4810-896C-2D605A26BE5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829545">
            <a:off x="6681349" y="2652953"/>
            <a:ext cx="1795140" cy="2743136"/>
          </a:xfrm>
          <a:prstGeom prst="rect">
            <a:avLst/>
          </a:prstGeom>
        </p:spPr>
      </p:pic>
    </p:spTree>
    <p:extLst>
      <p:ext uri="{BB962C8B-B14F-4D97-AF65-F5344CB8AC3E}">
        <p14:creationId xmlns:p14="http://schemas.microsoft.com/office/powerpoint/2010/main" val="2941610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D1E96-7E22-0315-0EAC-5220B217682A}"/>
              </a:ext>
            </a:extLst>
          </p:cNvPr>
          <p:cNvSpPr>
            <a:spLocks noGrp="1"/>
          </p:cNvSpPr>
          <p:nvPr>
            <p:ph type="dt" sz="half" idx="10"/>
          </p:nvPr>
        </p:nvSpPr>
        <p:spPr>
          <a:xfrm>
            <a:off x="123097" y="6403242"/>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rgbClr val="0B47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450"/>
              </a:spcAft>
            </a:pPr>
            <a:fld id="{11ECF4C7-240F-FE45-A3CB-6C4226CF1D0F}" type="datetime1">
              <a:rPr lang="en-US" smtClean="0"/>
              <a:pPr algn="r">
                <a:spcAft>
                  <a:spcPts val="450"/>
                </a:spcAft>
              </a:pPr>
              <a:t>7/7/2023</a:t>
            </a:fld>
            <a:endParaRPr lang="en-US" sz="825" dirty="0">
              <a:solidFill>
                <a:srgbClr val="FFFFFF"/>
              </a:solidFill>
            </a:endParaRPr>
          </a:p>
        </p:txBody>
      </p:sp>
      <p:sp>
        <p:nvSpPr>
          <p:cNvPr id="3" name="Slide Number Placeholder 2">
            <a:extLst>
              <a:ext uri="{FF2B5EF4-FFF2-40B4-BE49-F238E27FC236}">
                <a16:creationId xmlns:a16="http://schemas.microsoft.com/office/drawing/2014/main" id="{A4E4AEEC-14EC-3450-3DBD-322C6F8F0AE8}"/>
              </a:ext>
            </a:extLst>
          </p:cNvPr>
          <p:cNvSpPr>
            <a:spLocks noGrp="1"/>
          </p:cNvSpPr>
          <p:nvPr>
            <p:ph type="sldNum" sz="quarter" idx="12"/>
          </p:nvPr>
        </p:nvSpPr>
        <p:spPr>
          <a:xfrm>
            <a:off x="8778240" y="5726586"/>
            <a:ext cx="336042" cy="273844"/>
          </a:xfrm>
        </p:spPr>
        <p:txBody>
          <a:bodyPr>
            <a:normAutofit/>
          </a:bodyPr>
          <a:lstStyle/>
          <a:p>
            <a:pPr>
              <a:spcAft>
                <a:spcPts val="450"/>
              </a:spcAft>
            </a:pPr>
            <a:fld id="{D93D0B0B-5B78-A343-9456-AC5D3A06CECA}" type="slidenum">
              <a:rPr lang="en-US" sz="825">
                <a:solidFill>
                  <a:srgbClr val="FFFFFF"/>
                </a:solidFill>
              </a:rPr>
              <a:pPr>
                <a:spcAft>
                  <a:spcPts val="450"/>
                </a:spcAft>
              </a:pPr>
              <a:t>8</a:t>
            </a:fld>
            <a:endParaRPr lang="en-US" sz="825" dirty="0">
              <a:solidFill>
                <a:srgbClr val="FFFFFF"/>
              </a:solidFill>
            </a:endParaRPr>
          </a:p>
        </p:txBody>
      </p:sp>
      <p:sp>
        <p:nvSpPr>
          <p:cNvPr id="7" name="TextBox 6">
            <a:extLst>
              <a:ext uri="{FF2B5EF4-FFF2-40B4-BE49-F238E27FC236}">
                <a16:creationId xmlns:a16="http://schemas.microsoft.com/office/drawing/2014/main" id="{89BF4DC6-FF8F-5A43-9B2A-57740805466F}"/>
              </a:ext>
            </a:extLst>
          </p:cNvPr>
          <p:cNvSpPr txBox="1"/>
          <p:nvPr/>
        </p:nvSpPr>
        <p:spPr>
          <a:xfrm>
            <a:off x="455112" y="2602470"/>
            <a:ext cx="2039318" cy="2677656"/>
          </a:xfrm>
          <a:prstGeom prst="rect">
            <a:avLst/>
          </a:prstGeom>
          <a:noFill/>
        </p:spPr>
        <p:txBody>
          <a:bodyPr wrap="square">
            <a:spAutoFit/>
          </a:bodyPr>
          <a:lstStyle/>
          <a:p>
            <a:r>
              <a:rPr lang="en-US" sz="2100" dirty="0">
                <a:solidFill>
                  <a:srgbClr val="00153E"/>
                </a:solidFill>
              </a:rPr>
              <a:t>Positive Peers is always free for young people with HIV and has users from all over the United States</a:t>
            </a:r>
          </a:p>
        </p:txBody>
      </p:sp>
      <p:sp>
        <p:nvSpPr>
          <p:cNvPr id="10" name="Title 9">
            <a:extLst>
              <a:ext uri="{FF2B5EF4-FFF2-40B4-BE49-F238E27FC236}">
                <a16:creationId xmlns:a16="http://schemas.microsoft.com/office/drawing/2014/main" id="{AEE906B4-F4E8-09A5-6506-5678B5CFB468}"/>
              </a:ext>
            </a:extLst>
          </p:cNvPr>
          <p:cNvSpPr txBox="1">
            <a:spLocks noGrp="1"/>
          </p:cNvSpPr>
          <p:nvPr>
            <p:ph type="title" idx="4294967295"/>
          </p:nvPr>
        </p:nvSpPr>
        <p:spPr>
          <a:xfrm>
            <a:off x="314545" y="679001"/>
            <a:ext cx="2483165" cy="931024"/>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spcBef>
                <a:spcPts val="0"/>
              </a:spcBef>
              <a:defRPr/>
            </a:pPr>
            <a:r>
              <a:rPr lang="en-US" sz="2800" spc="0" dirty="0">
                <a:latin typeface="+mn-lt"/>
                <a:ea typeface="+mn-ea"/>
                <a:cs typeface="+mn-cs"/>
              </a:rPr>
              <a:t>Demographic Overview</a:t>
            </a:r>
            <a:endParaRPr lang="en-US" sz="3300" spc="0" dirty="0">
              <a:latin typeface="+mn-lt"/>
              <a:ea typeface="+mn-ea"/>
              <a:cs typeface="+mn-cs"/>
            </a:endParaRPr>
          </a:p>
        </p:txBody>
      </p:sp>
      <p:pic>
        <p:nvPicPr>
          <p:cNvPr id="6" name="Picture 5" descr="Diagram&#10;&#10;Description automatically generated">
            <a:extLst>
              <a:ext uri="{FF2B5EF4-FFF2-40B4-BE49-F238E27FC236}">
                <a16:creationId xmlns:a16="http://schemas.microsoft.com/office/drawing/2014/main" id="{E33F8095-492A-4F3F-9539-34B238CA7688}"/>
              </a:ext>
            </a:extLst>
          </p:cNvPr>
          <p:cNvPicPr>
            <a:picLocks noChangeAspect="1"/>
          </p:cNvPicPr>
          <p:nvPr/>
        </p:nvPicPr>
        <p:blipFill>
          <a:blip r:embed="rId2"/>
          <a:stretch>
            <a:fillRect/>
          </a:stretch>
        </p:blipFill>
        <p:spPr>
          <a:xfrm>
            <a:off x="2866297" y="979387"/>
            <a:ext cx="5974178" cy="4620512"/>
          </a:xfrm>
          <a:prstGeom prst="rect">
            <a:avLst/>
          </a:prstGeom>
        </p:spPr>
      </p:pic>
    </p:spTree>
    <p:extLst>
      <p:ext uri="{BB962C8B-B14F-4D97-AF65-F5344CB8AC3E}">
        <p14:creationId xmlns:p14="http://schemas.microsoft.com/office/powerpoint/2010/main" val="100908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E1B3B2-8E86-4EE1-A89B-9CF10DDAE5AB}"/>
              </a:ext>
            </a:extLst>
          </p:cNvPr>
          <p:cNvSpPr>
            <a:spLocks noGrp="1"/>
          </p:cNvSpPr>
          <p:nvPr>
            <p:ph type="body" idx="1"/>
          </p:nvPr>
        </p:nvSpPr>
        <p:spPr>
          <a:xfrm>
            <a:off x="722313" y="1553632"/>
            <a:ext cx="7809475" cy="4455282"/>
          </a:xfrm>
        </p:spPr>
        <p:txBody>
          <a:bodyPr>
            <a:normAutofit fontScale="70000" lnSpcReduction="20000"/>
          </a:bodyPr>
          <a:lstStyle/>
          <a:p>
            <a:pPr marL="342900" indent="-342900">
              <a:buAutoNum type="arabicPeriod"/>
            </a:pPr>
            <a:r>
              <a:rPr lang="en-US" sz="4200" dirty="0"/>
              <a:t> </a:t>
            </a:r>
            <a:r>
              <a:rPr lang="en-US" sz="4000" dirty="0"/>
              <a:t>Connect with family and friends</a:t>
            </a:r>
          </a:p>
          <a:p>
            <a:pPr marL="342900" indent="-342900">
              <a:buAutoNum type="arabicPeriod"/>
            </a:pPr>
            <a:r>
              <a:rPr lang="en-US" sz="4000" dirty="0"/>
              <a:t> Meet new people</a:t>
            </a:r>
          </a:p>
          <a:p>
            <a:pPr marL="342900" indent="-342900">
              <a:buAutoNum type="arabicPeriod"/>
            </a:pPr>
            <a:r>
              <a:rPr lang="en-US" sz="4000" dirty="0"/>
              <a:t> For News / current events</a:t>
            </a:r>
          </a:p>
          <a:p>
            <a:pPr marL="342900" indent="-342900">
              <a:buAutoNum type="arabicPeriod"/>
            </a:pPr>
            <a:r>
              <a:rPr lang="en-US" sz="4000" dirty="0"/>
              <a:t> To Learn things</a:t>
            </a:r>
          </a:p>
          <a:p>
            <a:pPr marL="342900" indent="-342900">
              <a:buAutoNum type="arabicPeriod"/>
            </a:pPr>
            <a:r>
              <a:rPr lang="en-US" sz="4000" dirty="0"/>
              <a:t> Be aware of the cool things going on in my area (cultural events, new restaurants, </a:t>
            </a:r>
            <a:r>
              <a:rPr lang="en-US" sz="4000" dirty="0" err="1"/>
              <a:t>etc</a:t>
            </a:r>
            <a:r>
              <a:rPr lang="en-US" sz="4000" dirty="0"/>
              <a:t>)</a:t>
            </a:r>
          </a:p>
          <a:p>
            <a:pPr marL="342900" indent="-342900">
              <a:buAutoNum type="arabicPeriod"/>
            </a:pPr>
            <a:r>
              <a:rPr lang="en-US" sz="4000" dirty="0"/>
              <a:t> Following the latest trends and celebrities</a:t>
            </a:r>
          </a:p>
          <a:p>
            <a:pPr marL="342900" indent="-342900">
              <a:buAutoNum type="arabicPeriod"/>
            </a:pPr>
            <a:r>
              <a:rPr lang="en-US" sz="4000" dirty="0"/>
              <a:t> Watch funny videos</a:t>
            </a:r>
          </a:p>
          <a:p>
            <a:pPr marL="342900" indent="-342900">
              <a:buAutoNum type="arabicPeriod"/>
            </a:pPr>
            <a:r>
              <a:rPr lang="en-US" sz="4000" dirty="0"/>
              <a:t> View other peoples’ drama / lurk / troll</a:t>
            </a:r>
          </a:p>
          <a:p>
            <a:endParaRPr lang="en-US" dirty="0"/>
          </a:p>
          <a:p>
            <a:pPr marL="342900" indent="-342900">
              <a:buAutoNum type="arabicPeriod"/>
            </a:pPr>
            <a:endParaRPr lang="en-US" dirty="0"/>
          </a:p>
        </p:txBody>
      </p:sp>
      <p:sp>
        <p:nvSpPr>
          <p:cNvPr id="5" name="Slide Number Placeholder 4">
            <a:extLst>
              <a:ext uri="{FF2B5EF4-FFF2-40B4-BE49-F238E27FC236}">
                <a16:creationId xmlns:a16="http://schemas.microsoft.com/office/drawing/2014/main" id="{40DB8E12-5B12-4F93-886B-6CADA73AC534}"/>
              </a:ext>
            </a:extLst>
          </p:cNvPr>
          <p:cNvSpPr>
            <a:spLocks noGrp="1"/>
          </p:cNvSpPr>
          <p:nvPr>
            <p:ph type="sldNum" sz="quarter" idx="12"/>
          </p:nvPr>
        </p:nvSpPr>
        <p:spPr/>
        <p:txBody>
          <a:bodyPr/>
          <a:lstStyle/>
          <a:p>
            <a:fld id="{D93D0B0B-5B78-A343-9456-AC5D3A06CECA}" type="slidenum">
              <a:rPr lang="en-US" smtClean="0"/>
              <a:pPr/>
              <a:t>9</a:t>
            </a:fld>
            <a:endParaRPr lang="en-US" dirty="0"/>
          </a:p>
        </p:txBody>
      </p:sp>
      <p:sp>
        <p:nvSpPr>
          <p:cNvPr id="6" name="Title 1">
            <a:extLst>
              <a:ext uri="{FF2B5EF4-FFF2-40B4-BE49-F238E27FC236}">
                <a16:creationId xmlns:a16="http://schemas.microsoft.com/office/drawing/2014/main" id="{CD62DCF8-F5C3-1BE6-5D95-A54D90DBAE95}"/>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sz="3600" dirty="0"/>
              <a:t>What are the top 2 ways you usually use your favorite social app?</a:t>
            </a:r>
          </a:p>
        </p:txBody>
      </p:sp>
    </p:spTree>
    <p:extLst>
      <p:ext uri="{BB962C8B-B14F-4D97-AF65-F5344CB8AC3E}">
        <p14:creationId xmlns:p14="http://schemas.microsoft.com/office/powerpoint/2010/main" val="1058473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9a0a29-f901-4f80-a0b6-fef874ca8871">
      <Terms xmlns="http://schemas.microsoft.com/office/infopath/2007/PartnerControls"/>
    </lcf76f155ced4ddcb4097134ff3c332f>
    <TaxCatchAll xmlns="d5c82a1a-2a8a-49b4-8a9c-deebcf1aae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410992C17FFB4AA99C1035259D0A26" ma:contentTypeVersion="16" ma:contentTypeDescription="Create a new document." ma:contentTypeScope="" ma:versionID="10e29b1792157348ef5a81ee27b7fdc6">
  <xsd:schema xmlns:xsd="http://www.w3.org/2001/XMLSchema" xmlns:xs="http://www.w3.org/2001/XMLSchema" xmlns:p="http://schemas.microsoft.com/office/2006/metadata/properties" xmlns:ns2="a89a0a29-f901-4f80-a0b6-fef874ca8871" xmlns:ns3="d5c82a1a-2a8a-49b4-8a9c-deebcf1aae21" targetNamespace="http://schemas.microsoft.com/office/2006/metadata/properties" ma:root="true" ma:fieldsID="bf6e0cfe5d7b4930767f35449df4f5d5" ns2:_="" ns3:_="">
    <xsd:import namespace="a89a0a29-f901-4f80-a0b6-fef874ca8871"/>
    <xsd:import namespace="d5c82a1a-2a8a-49b4-8a9c-deebcf1aae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9a0a29-f901-4f80-a0b6-fef874ca8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5c82a1a-2a8a-49b4-8a9c-deebcf1aae2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c9bd5e-805f-4db5-93f9-e8a50b5d5c4b}" ma:internalName="TaxCatchAll" ma:showField="CatchAllData" ma:web="d5c82a1a-2a8a-49b4-8a9c-deebcf1aae2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7319EE-532B-4990-B69F-573CFE6F372E}">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purl.org/dc/dcmitype/"/>
    <ds:schemaRef ds:uri="5661bd68-91d7-413a-9236-892cdea936d6"/>
    <ds:schemaRef ds:uri="http://schemas.openxmlformats.org/package/2006/metadata/core-properties"/>
    <ds:schemaRef ds:uri="851590d9-cba4-459a-b434-389629fc4743"/>
    <ds:schemaRef ds:uri="http://www.w3.org/XML/1998/namespace"/>
    <ds:schemaRef ds:uri="a89a0a29-f901-4f80-a0b6-fef874ca8871"/>
    <ds:schemaRef ds:uri="d5c82a1a-2a8a-49b4-8a9c-deebcf1aae21"/>
  </ds:schemaRefs>
</ds:datastoreItem>
</file>

<file path=customXml/itemProps2.xml><?xml version="1.0" encoding="utf-8"?>
<ds:datastoreItem xmlns:ds="http://schemas.openxmlformats.org/officeDocument/2006/customXml" ds:itemID="{6E8343FF-224E-4D8A-97CB-2811C061F13F}">
  <ds:schemaRefs>
    <ds:schemaRef ds:uri="http://schemas.microsoft.com/sharepoint/v3/contenttype/forms"/>
  </ds:schemaRefs>
</ds:datastoreItem>
</file>

<file path=customXml/itemProps3.xml><?xml version="1.0" encoding="utf-8"?>
<ds:datastoreItem xmlns:ds="http://schemas.openxmlformats.org/officeDocument/2006/customXml" ds:itemID="{C5718385-7965-4805-BC40-D018C18B3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9a0a29-f901-4f80-a0b6-fef874ca8871"/>
    <ds:schemaRef ds:uri="d5c82a1a-2a8a-49b4-8a9c-deebcf1aae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SE-AETC-NCRC-Template-4x3 standard</Template>
  <TotalTime>221</TotalTime>
  <Words>1981</Words>
  <Application>Microsoft Office PowerPoint</Application>
  <PresentationFormat>On-screen Show (4:3)</PresentationFormat>
  <Paragraphs>165</Paragraphs>
  <Slides>27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ITC Avant Garde Std Bk</vt:lpstr>
      <vt:lpstr>ITC Avant Garde Std Bk Cn</vt:lpstr>
      <vt:lpstr>Open Sans</vt:lpstr>
      <vt:lpstr>Wingdings</vt:lpstr>
      <vt:lpstr>AETC-2016_V4</vt:lpstr>
      <vt:lpstr>Office Theme</vt:lpstr>
      <vt:lpstr>Positive Peers: A nationwide app connecting young people with HIV to each other &amp; retaining them in care</vt:lpstr>
      <vt:lpstr>PowerPoint Presentation</vt:lpstr>
      <vt:lpstr>PowerPoint Presentation</vt:lpstr>
      <vt:lpstr>PowerPoint Presentation</vt:lpstr>
      <vt:lpstr>PowerPoint Presentation</vt:lpstr>
      <vt:lpstr>PowerPoint Presentation</vt:lpstr>
      <vt:lpstr>Intervention Overview</vt:lpstr>
      <vt:lpstr>Demographic Overview</vt:lpstr>
      <vt:lpstr>PowerPoint Presentation</vt:lpstr>
      <vt:lpstr>Media Affordance Theory</vt:lpstr>
      <vt:lpstr>PowerPoint Presentation</vt:lpstr>
      <vt:lpstr>PowerPoint Presentation</vt:lpstr>
      <vt:lpstr>PowerPoint Presentation</vt:lpstr>
      <vt:lpstr>PowerPoint Presentation</vt:lpstr>
      <vt:lpstr>Community </vt:lpstr>
      <vt:lpstr>Chat</vt:lpstr>
      <vt:lpstr>PowerPoint Presentation</vt:lpstr>
      <vt:lpstr>PowerPoint Presentation</vt:lpstr>
      <vt:lpstr>PowerPoint Presentation</vt:lpstr>
      <vt:lpstr>Intervention Successes</vt:lpstr>
      <vt:lpstr>PowerPoint Presentation</vt:lpstr>
      <vt:lpstr>PowerPoint Presentation</vt:lpstr>
      <vt:lpstr>PowerPoint Presentation</vt:lpstr>
      <vt:lpstr>PowerPoint Presentation</vt:lpstr>
      <vt:lpstr>PowerPoint Presentation</vt:lpstr>
      <vt:lpstr>Q &amp; A</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Stover, Crystal D.</dc:creator>
  <cp:lastModifiedBy>Judith Collins</cp:lastModifiedBy>
  <cp:revision>19</cp:revision>
  <dcterms:created xsi:type="dcterms:W3CDTF">2020-01-28T20:12:38Z</dcterms:created>
  <dcterms:modified xsi:type="dcterms:W3CDTF">2023-07-07T18:49:31Z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0x0101004E410992C17FFB4AA99C1035259D0A26</vt:lpwstr>
  </property>
</Properties>
</file>