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5"/>
  </p:notesMasterIdLst>
  <p:sldIdLst>
    <p:sldId id="256" r:id="rId2"/>
    <p:sldId id="273" r:id="rId3"/>
    <p:sldId id="274" r:id="rId4"/>
    <p:sldId id="257" r:id="rId5"/>
    <p:sldId id="301" r:id="rId6"/>
    <p:sldId id="270" r:id="rId7"/>
    <p:sldId id="259" r:id="rId8"/>
    <p:sldId id="302" r:id="rId9"/>
    <p:sldId id="260" r:id="rId10"/>
    <p:sldId id="267" r:id="rId11"/>
    <p:sldId id="303" r:id="rId12"/>
    <p:sldId id="261" r:id="rId13"/>
    <p:sldId id="262" r:id="rId14"/>
    <p:sldId id="266" r:id="rId15"/>
    <p:sldId id="268" r:id="rId16"/>
    <p:sldId id="263" r:id="rId17"/>
    <p:sldId id="264" r:id="rId18"/>
    <p:sldId id="265" r:id="rId19"/>
    <p:sldId id="269" r:id="rId20"/>
    <p:sldId id="271" r:id="rId21"/>
    <p:sldId id="299" r:id="rId22"/>
    <p:sldId id="300" r:id="rId23"/>
    <p:sldId id="2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4"/>
    <p:restoredTop sz="84264" autoAdjust="0"/>
  </p:normalViewPr>
  <p:slideViewPr>
    <p:cSldViewPr snapToGrid="0">
      <p:cViewPr varScale="1">
        <p:scale>
          <a:sx n="67" d="100"/>
          <a:sy n="67" d="100"/>
        </p:scale>
        <p:origin x="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E2245-6670-234D-A77B-0D07209E5D6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3FFD1-8407-244B-B3F3-6549408D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5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ho.unm.edu/locations-2/echo-hubs-superhubs-united-states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date_05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FFD1-8407-244B-B3F3-6549408DD9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2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greater the education level the lower this performs due to compensation.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FFD1-8407-244B-B3F3-6549408DD9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3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Comes in a variety of languages. </a:t>
            </a:r>
          </a:p>
          <a:p>
            <a:r>
              <a:rPr lang="en-US" dirty="0"/>
              <a:t>Does have a higher-level questions compared to alternatives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3FFD1-8407-244B-B3F3-6549408DD9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69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en-US" dirty="0"/>
              <a:t>Find an HIV-related topic TeleECHO in your area: </a:t>
            </a:r>
            <a:r>
              <a:rPr lang="en-US" dirty="0">
                <a:hlinkClick r:id="rId3"/>
              </a:rPr>
              <a:t>https://echo.unm.edu/locations-2/echo-hubs-superhubs-united-states/</a:t>
            </a:r>
            <a:endParaRPr lang="en-US" dirty="0"/>
          </a:p>
          <a:p>
            <a:r>
              <a:rPr lang="en-US" sz="1000" dirty="0"/>
              <a:t>IDEA Platform: Infectious Diseases Education &amp; Assessment. https://idea.medicine.uw.edu/</a:t>
            </a:r>
          </a:p>
          <a:p>
            <a:r>
              <a:rPr lang="en-US" sz="1000" dirty="0"/>
              <a:t>AETC National HIV Curriculum: 6 core modules for self study; regularly updated; CME, CNE</a:t>
            </a:r>
          </a:p>
          <a:p>
            <a:r>
              <a:rPr lang="en-US" sz="1000" dirty="0"/>
              <a:t>Hepatitis C Online Curriculum: https://www.hepatitisc.uw.edu/</a:t>
            </a:r>
          </a:p>
          <a:p>
            <a:r>
              <a:rPr lang="en-US" sz="1000" dirty="0"/>
              <a:t>Hepatitis B Online Curriculum: https://www.hepatitisb.uw.edu/</a:t>
            </a:r>
          </a:p>
          <a:p>
            <a:r>
              <a:rPr lang="en-US" sz="1000" dirty="0"/>
              <a:t>National STD Curriculum: https://www.std.uw.edu/</a:t>
            </a:r>
          </a:p>
          <a:p>
            <a:endParaRPr lang="en-US" sz="1000" dirty="0"/>
          </a:p>
          <a:p>
            <a:pPr defTabSz="91293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4BA1E-6AC7-4534-AA62-D6AA5C834DC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5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C01ED83-08D3-D88F-AD49-2E089D21B46D}"/>
              </a:ext>
            </a:extLst>
          </p:cNvPr>
          <p:cNvGrpSpPr/>
          <p:nvPr userDrawn="1"/>
        </p:nvGrpSpPr>
        <p:grpSpPr>
          <a:xfrm>
            <a:off x="8910347" y="5470899"/>
            <a:ext cx="2480906" cy="1346721"/>
            <a:chOff x="5642811" y="4858544"/>
            <a:chExt cx="3196152" cy="1803400"/>
          </a:xfrm>
        </p:grpSpPr>
        <p:pic>
          <p:nvPicPr>
            <p:cNvPr id="8" name="Picture 7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C6376DB5-4195-905B-2F62-66ACEA0A7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054" t="19796" r="10565" b="22463"/>
            <a:stretch/>
          </p:blipFill>
          <p:spPr>
            <a:xfrm>
              <a:off x="5642811" y="5314950"/>
              <a:ext cx="1937084" cy="1040130"/>
            </a:xfrm>
            <a:prstGeom prst="rect">
              <a:avLst/>
            </a:prstGeom>
          </p:spPr>
        </p:pic>
        <p:pic>
          <p:nvPicPr>
            <p:cNvPr id="9" name="Picture 8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1A35A95D-840D-AB6D-E1CE-8097A403B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099" r="49956"/>
            <a:stretch/>
          </p:blipFill>
          <p:spPr>
            <a:xfrm>
              <a:off x="7222217" y="4858544"/>
              <a:ext cx="325464" cy="1803400"/>
            </a:xfrm>
            <a:prstGeom prst="rect">
              <a:avLst/>
            </a:prstGeom>
          </p:spPr>
        </p:pic>
        <p:pic>
          <p:nvPicPr>
            <p:cNvPr id="10" name="Picture 9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406CEDBD-60F7-5E06-ACC3-BC6F938BB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904" t="17015" r="54069"/>
            <a:stretch/>
          </p:blipFill>
          <p:spPr>
            <a:xfrm>
              <a:off x="7384949" y="5130346"/>
              <a:ext cx="1454014" cy="1496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4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327C89-5A74-78EA-F8FC-2A4CCA002827}"/>
              </a:ext>
            </a:extLst>
          </p:cNvPr>
          <p:cNvGrpSpPr/>
          <p:nvPr userDrawn="1"/>
        </p:nvGrpSpPr>
        <p:grpSpPr>
          <a:xfrm>
            <a:off x="8910347" y="5470899"/>
            <a:ext cx="2480906" cy="1346721"/>
            <a:chOff x="5642811" y="4858544"/>
            <a:chExt cx="3196152" cy="1803400"/>
          </a:xfrm>
        </p:grpSpPr>
        <p:pic>
          <p:nvPicPr>
            <p:cNvPr id="8" name="Picture 7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34961C2D-7ED0-D99E-88ED-733A0947E4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054" t="19796" r="10565" b="22463"/>
            <a:stretch/>
          </p:blipFill>
          <p:spPr>
            <a:xfrm>
              <a:off x="5642811" y="5314950"/>
              <a:ext cx="1937084" cy="1040130"/>
            </a:xfrm>
            <a:prstGeom prst="rect">
              <a:avLst/>
            </a:prstGeom>
          </p:spPr>
        </p:pic>
        <p:pic>
          <p:nvPicPr>
            <p:cNvPr id="9" name="Picture 8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DCCF210D-5B54-0F3D-7238-E2FDB2FD09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099" r="49956"/>
            <a:stretch/>
          </p:blipFill>
          <p:spPr>
            <a:xfrm>
              <a:off x="7222217" y="4858544"/>
              <a:ext cx="325464" cy="1803400"/>
            </a:xfrm>
            <a:prstGeom prst="rect">
              <a:avLst/>
            </a:prstGeom>
          </p:spPr>
        </p:pic>
        <p:pic>
          <p:nvPicPr>
            <p:cNvPr id="10" name="Picture 9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0760E498-9BE5-ED6C-8A46-C11CE4D0C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904" t="17015" r="54069"/>
            <a:stretch/>
          </p:blipFill>
          <p:spPr>
            <a:xfrm>
              <a:off x="7384949" y="5130346"/>
              <a:ext cx="1454014" cy="1496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543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2CDAAA-A2E2-84FD-A201-DB7B86CFB8C3}"/>
              </a:ext>
            </a:extLst>
          </p:cNvPr>
          <p:cNvGrpSpPr/>
          <p:nvPr userDrawn="1"/>
        </p:nvGrpSpPr>
        <p:grpSpPr>
          <a:xfrm>
            <a:off x="8910347" y="5470899"/>
            <a:ext cx="2480906" cy="1346721"/>
            <a:chOff x="5642811" y="4858544"/>
            <a:chExt cx="3196152" cy="1803400"/>
          </a:xfrm>
        </p:grpSpPr>
        <p:pic>
          <p:nvPicPr>
            <p:cNvPr id="15" name="Picture 14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E6285151-B993-4C32-5E5D-510D43B3E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054" t="19796" r="10565" b="22463"/>
            <a:stretch/>
          </p:blipFill>
          <p:spPr>
            <a:xfrm>
              <a:off x="5642811" y="5314950"/>
              <a:ext cx="1937084" cy="1040130"/>
            </a:xfrm>
            <a:prstGeom prst="rect">
              <a:avLst/>
            </a:prstGeom>
          </p:spPr>
        </p:pic>
        <p:pic>
          <p:nvPicPr>
            <p:cNvPr id="17" name="Picture 16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C654C223-3ABC-FD12-604D-63DFDF631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099" r="49956"/>
            <a:stretch/>
          </p:blipFill>
          <p:spPr>
            <a:xfrm>
              <a:off x="7222217" y="4858544"/>
              <a:ext cx="325464" cy="1803400"/>
            </a:xfrm>
            <a:prstGeom prst="rect">
              <a:avLst/>
            </a:prstGeom>
          </p:spPr>
        </p:pic>
        <p:pic>
          <p:nvPicPr>
            <p:cNvPr id="19" name="Picture 18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E5FCC8C3-DA82-FA75-44F4-709639DA9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904" t="17015" r="54069"/>
            <a:stretch/>
          </p:blipFill>
          <p:spPr>
            <a:xfrm>
              <a:off x="7384949" y="5130346"/>
              <a:ext cx="1454014" cy="1496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36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EFA4AE-8EDF-95D9-8CEC-674AE6B0174F}"/>
              </a:ext>
            </a:extLst>
          </p:cNvPr>
          <p:cNvGrpSpPr/>
          <p:nvPr userDrawn="1"/>
        </p:nvGrpSpPr>
        <p:grpSpPr>
          <a:xfrm>
            <a:off x="8910347" y="5470899"/>
            <a:ext cx="2480906" cy="1346721"/>
            <a:chOff x="5642811" y="4858544"/>
            <a:chExt cx="3196152" cy="1803400"/>
          </a:xfrm>
        </p:grpSpPr>
        <p:pic>
          <p:nvPicPr>
            <p:cNvPr id="8" name="Picture 7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E6AE80E3-AFEC-F689-4384-56A213D95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054" t="19796" r="10565" b="22463"/>
            <a:stretch/>
          </p:blipFill>
          <p:spPr>
            <a:xfrm>
              <a:off x="5642811" y="5314950"/>
              <a:ext cx="1937084" cy="1040130"/>
            </a:xfrm>
            <a:prstGeom prst="rect">
              <a:avLst/>
            </a:prstGeom>
          </p:spPr>
        </p:pic>
        <p:pic>
          <p:nvPicPr>
            <p:cNvPr id="9" name="Picture 8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7AE57027-7DC1-8596-FC69-BB8C8B786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099" r="49956"/>
            <a:stretch/>
          </p:blipFill>
          <p:spPr>
            <a:xfrm>
              <a:off x="7222217" y="4858544"/>
              <a:ext cx="325464" cy="1803400"/>
            </a:xfrm>
            <a:prstGeom prst="rect">
              <a:avLst/>
            </a:prstGeom>
          </p:spPr>
        </p:pic>
        <p:pic>
          <p:nvPicPr>
            <p:cNvPr id="10" name="Picture 9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8EA3AF46-821F-D65A-5700-93016D1587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904" t="17015" r="54069"/>
            <a:stretch/>
          </p:blipFill>
          <p:spPr>
            <a:xfrm>
              <a:off x="7384949" y="5130346"/>
              <a:ext cx="1454014" cy="1496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706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E427A0D-CFB2-C84B-75E1-63A949CB9759}"/>
              </a:ext>
            </a:extLst>
          </p:cNvPr>
          <p:cNvGrpSpPr/>
          <p:nvPr userDrawn="1"/>
        </p:nvGrpSpPr>
        <p:grpSpPr>
          <a:xfrm>
            <a:off x="8910347" y="5470899"/>
            <a:ext cx="2480906" cy="1346721"/>
            <a:chOff x="5642811" y="4858544"/>
            <a:chExt cx="3196152" cy="1803400"/>
          </a:xfrm>
        </p:grpSpPr>
        <p:pic>
          <p:nvPicPr>
            <p:cNvPr id="8" name="Picture 7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1B247760-BAD4-46B9-6080-4F4A7ED22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054" t="19796" r="10565" b="22463"/>
            <a:stretch/>
          </p:blipFill>
          <p:spPr>
            <a:xfrm>
              <a:off x="5642811" y="5314950"/>
              <a:ext cx="1937084" cy="1040130"/>
            </a:xfrm>
            <a:prstGeom prst="rect">
              <a:avLst/>
            </a:prstGeom>
          </p:spPr>
        </p:pic>
        <p:pic>
          <p:nvPicPr>
            <p:cNvPr id="9" name="Picture 8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22851B5B-95E3-6EED-F026-94DB352CD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099" r="49956"/>
            <a:stretch/>
          </p:blipFill>
          <p:spPr>
            <a:xfrm>
              <a:off x="7222217" y="4858544"/>
              <a:ext cx="325464" cy="1803400"/>
            </a:xfrm>
            <a:prstGeom prst="rect">
              <a:avLst/>
            </a:prstGeom>
          </p:spPr>
        </p:pic>
        <p:pic>
          <p:nvPicPr>
            <p:cNvPr id="10" name="Picture 9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AB403B8C-CBD8-F044-EA5A-D7BDDB322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904" t="17015" r="54069"/>
            <a:stretch/>
          </p:blipFill>
          <p:spPr>
            <a:xfrm>
              <a:off x="7384949" y="5130346"/>
              <a:ext cx="1454014" cy="1496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97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824DEA-A146-4556-DA2A-AEF2E297894D}"/>
              </a:ext>
            </a:extLst>
          </p:cNvPr>
          <p:cNvGrpSpPr/>
          <p:nvPr userDrawn="1"/>
        </p:nvGrpSpPr>
        <p:grpSpPr>
          <a:xfrm>
            <a:off x="8910347" y="5470899"/>
            <a:ext cx="2480906" cy="1346721"/>
            <a:chOff x="5642811" y="4858544"/>
            <a:chExt cx="3196152" cy="1803400"/>
          </a:xfrm>
        </p:grpSpPr>
        <p:pic>
          <p:nvPicPr>
            <p:cNvPr id="10" name="Picture 9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BCD53D6B-CC4F-DE05-8B46-89461033B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054" t="19796" r="10565" b="22463"/>
            <a:stretch/>
          </p:blipFill>
          <p:spPr>
            <a:xfrm>
              <a:off x="5642811" y="5314950"/>
              <a:ext cx="1937084" cy="1040130"/>
            </a:xfrm>
            <a:prstGeom prst="rect">
              <a:avLst/>
            </a:prstGeom>
          </p:spPr>
        </p:pic>
        <p:pic>
          <p:nvPicPr>
            <p:cNvPr id="12" name="Picture 11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6C15C342-674E-9EAD-6D42-D228FEBD7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099" r="49956"/>
            <a:stretch/>
          </p:blipFill>
          <p:spPr>
            <a:xfrm>
              <a:off x="7222217" y="4858544"/>
              <a:ext cx="325464" cy="1803400"/>
            </a:xfrm>
            <a:prstGeom prst="rect">
              <a:avLst/>
            </a:prstGeom>
          </p:spPr>
        </p:pic>
        <p:pic>
          <p:nvPicPr>
            <p:cNvPr id="16" name="Picture 15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7AB7ADF9-AE24-0443-B2A2-8D38AC659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904" t="17015" r="54069"/>
            <a:stretch/>
          </p:blipFill>
          <p:spPr>
            <a:xfrm>
              <a:off x="7384949" y="5130346"/>
              <a:ext cx="1454014" cy="1496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065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CCC013-E517-D2A1-ED23-35D35C2D6365}"/>
              </a:ext>
            </a:extLst>
          </p:cNvPr>
          <p:cNvGrpSpPr/>
          <p:nvPr userDrawn="1"/>
        </p:nvGrpSpPr>
        <p:grpSpPr>
          <a:xfrm>
            <a:off x="8910347" y="5470899"/>
            <a:ext cx="2480906" cy="1346721"/>
            <a:chOff x="5642811" y="4858544"/>
            <a:chExt cx="3196152" cy="1803400"/>
          </a:xfrm>
        </p:grpSpPr>
        <p:pic>
          <p:nvPicPr>
            <p:cNvPr id="12" name="Picture 11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7C5C1CD6-9FE5-9D6C-12CC-5C336FB88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054" t="19796" r="10565" b="22463"/>
            <a:stretch/>
          </p:blipFill>
          <p:spPr>
            <a:xfrm>
              <a:off x="5642811" y="5314950"/>
              <a:ext cx="1937084" cy="1040130"/>
            </a:xfrm>
            <a:prstGeom prst="rect">
              <a:avLst/>
            </a:prstGeom>
          </p:spPr>
        </p:pic>
        <p:pic>
          <p:nvPicPr>
            <p:cNvPr id="14" name="Picture 13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28F835D6-E053-E5E2-84E5-5E985473F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099" r="49956"/>
            <a:stretch/>
          </p:blipFill>
          <p:spPr>
            <a:xfrm>
              <a:off x="7222217" y="4858544"/>
              <a:ext cx="325464" cy="1803400"/>
            </a:xfrm>
            <a:prstGeom prst="rect">
              <a:avLst/>
            </a:prstGeom>
          </p:spPr>
        </p:pic>
        <p:pic>
          <p:nvPicPr>
            <p:cNvPr id="20" name="Picture 19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B0D25EFA-12DB-6985-65C6-C82960F524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904" t="17015" r="54069"/>
            <a:stretch/>
          </p:blipFill>
          <p:spPr>
            <a:xfrm>
              <a:off x="7384949" y="5130346"/>
              <a:ext cx="1454014" cy="1496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03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9ADF0E-6678-3622-16CB-EE75FE8D7B65}"/>
              </a:ext>
            </a:extLst>
          </p:cNvPr>
          <p:cNvGrpSpPr/>
          <p:nvPr userDrawn="1"/>
        </p:nvGrpSpPr>
        <p:grpSpPr>
          <a:xfrm>
            <a:off x="8910347" y="5470899"/>
            <a:ext cx="2480906" cy="1346721"/>
            <a:chOff x="5642811" y="4858544"/>
            <a:chExt cx="3196152" cy="1803400"/>
          </a:xfrm>
        </p:grpSpPr>
        <p:pic>
          <p:nvPicPr>
            <p:cNvPr id="7" name="Picture 6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B8BC94C2-56DE-5621-8AA1-F68A15081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054" t="19796" r="10565" b="22463"/>
            <a:stretch/>
          </p:blipFill>
          <p:spPr>
            <a:xfrm>
              <a:off x="5642811" y="5314950"/>
              <a:ext cx="1937084" cy="1040130"/>
            </a:xfrm>
            <a:prstGeom prst="rect">
              <a:avLst/>
            </a:prstGeom>
          </p:spPr>
        </p:pic>
        <p:pic>
          <p:nvPicPr>
            <p:cNvPr id="8" name="Picture 7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D3C3EE48-B959-D524-5D7F-809C0F4E9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099" r="49956"/>
            <a:stretch/>
          </p:blipFill>
          <p:spPr>
            <a:xfrm>
              <a:off x="7222217" y="4858544"/>
              <a:ext cx="325464" cy="1803400"/>
            </a:xfrm>
            <a:prstGeom prst="rect">
              <a:avLst/>
            </a:prstGeom>
          </p:spPr>
        </p:pic>
        <p:pic>
          <p:nvPicPr>
            <p:cNvPr id="9" name="Picture 8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EF2AAF06-0799-ADFF-3111-281ECD11B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904" t="17015" r="54069"/>
            <a:stretch/>
          </p:blipFill>
          <p:spPr>
            <a:xfrm>
              <a:off x="7384949" y="5130346"/>
              <a:ext cx="1454014" cy="1496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18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DA415D-F359-9230-60EB-12A51C126AEE}"/>
              </a:ext>
            </a:extLst>
          </p:cNvPr>
          <p:cNvGrpSpPr/>
          <p:nvPr userDrawn="1"/>
        </p:nvGrpSpPr>
        <p:grpSpPr>
          <a:xfrm>
            <a:off x="8910347" y="5470899"/>
            <a:ext cx="2480906" cy="1346721"/>
            <a:chOff x="5642811" y="4858544"/>
            <a:chExt cx="3196152" cy="1803400"/>
          </a:xfrm>
        </p:grpSpPr>
        <p:pic>
          <p:nvPicPr>
            <p:cNvPr id="6" name="Picture 5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43623DAF-88B7-FED7-21B1-A95B12CB9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054" t="19796" r="10565" b="22463"/>
            <a:stretch/>
          </p:blipFill>
          <p:spPr>
            <a:xfrm>
              <a:off x="5642811" y="5314950"/>
              <a:ext cx="1937084" cy="1040130"/>
            </a:xfrm>
            <a:prstGeom prst="rect">
              <a:avLst/>
            </a:prstGeom>
          </p:spPr>
        </p:pic>
        <p:pic>
          <p:nvPicPr>
            <p:cNvPr id="7" name="Picture 6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8820C17C-400B-4101-9CF0-B8A71F30C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099" r="49956"/>
            <a:stretch/>
          </p:blipFill>
          <p:spPr>
            <a:xfrm>
              <a:off x="7222217" y="4858544"/>
              <a:ext cx="325464" cy="1803400"/>
            </a:xfrm>
            <a:prstGeom prst="rect">
              <a:avLst/>
            </a:prstGeom>
          </p:spPr>
        </p:pic>
        <p:pic>
          <p:nvPicPr>
            <p:cNvPr id="8" name="Picture 7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6A0451F9-54B2-C48D-0AD3-BECCECB669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904" t="17015" r="54069"/>
            <a:stretch/>
          </p:blipFill>
          <p:spPr>
            <a:xfrm>
              <a:off x="7384949" y="5130346"/>
              <a:ext cx="1454014" cy="1496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894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B06AAC-DA69-A791-1D33-FDE76AD6776D}"/>
              </a:ext>
            </a:extLst>
          </p:cNvPr>
          <p:cNvGrpSpPr/>
          <p:nvPr userDrawn="1"/>
        </p:nvGrpSpPr>
        <p:grpSpPr>
          <a:xfrm>
            <a:off x="8910347" y="5470899"/>
            <a:ext cx="2480906" cy="1346721"/>
            <a:chOff x="5642811" y="4858544"/>
            <a:chExt cx="3196152" cy="1803400"/>
          </a:xfrm>
        </p:grpSpPr>
        <p:pic>
          <p:nvPicPr>
            <p:cNvPr id="10" name="Picture 9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048544E0-0CED-898B-04D7-1FBFE5CCDD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054" t="19796" r="10565" b="22463"/>
            <a:stretch/>
          </p:blipFill>
          <p:spPr>
            <a:xfrm>
              <a:off x="5642811" y="5314950"/>
              <a:ext cx="1937084" cy="1040130"/>
            </a:xfrm>
            <a:prstGeom prst="rect">
              <a:avLst/>
            </a:prstGeom>
          </p:spPr>
        </p:pic>
        <p:pic>
          <p:nvPicPr>
            <p:cNvPr id="12" name="Picture 11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9502F0D1-750A-E275-A034-7F696F76D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099" r="49956"/>
            <a:stretch/>
          </p:blipFill>
          <p:spPr>
            <a:xfrm>
              <a:off x="7222217" y="4858544"/>
              <a:ext cx="325464" cy="1803400"/>
            </a:xfrm>
            <a:prstGeom prst="rect">
              <a:avLst/>
            </a:prstGeom>
          </p:spPr>
        </p:pic>
        <p:pic>
          <p:nvPicPr>
            <p:cNvPr id="21" name="Picture 20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1DCC781C-995D-6160-685F-E17692D32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904" t="17015" r="54069"/>
            <a:stretch/>
          </p:blipFill>
          <p:spPr>
            <a:xfrm>
              <a:off x="7384949" y="5130346"/>
              <a:ext cx="1454014" cy="1496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092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75EC27-FC35-86CB-24B1-C19F5E5A6788}"/>
              </a:ext>
            </a:extLst>
          </p:cNvPr>
          <p:cNvGrpSpPr/>
          <p:nvPr userDrawn="1"/>
        </p:nvGrpSpPr>
        <p:grpSpPr>
          <a:xfrm>
            <a:off x="8910347" y="5470899"/>
            <a:ext cx="2480906" cy="1346721"/>
            <a:chOff x="5642811" y="4858544"/>
            <a:chExt cx="3196152" cy="1803400"/>
          </a:xfrm>
        </p:grpSpPr>
        <p:pic>
          <p:nvPicPr>
            <p:cNvPr id="10" name="Picture 9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058BAC65-DEC2-6B99-FAEE-54777AA8F0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054" t="19796" r="10565" b="22463"/>
            <a:stretch/>
          </p:blipFill>
          <p:spPr>
            <a:xfrm>
              <a:off x="5642811" y="5314950"/>
              <a:ext cx="1937084" cy="1040130"/>
            </a:xfrm>
            <a:prstGeom prst="rect">
              <a:avLst/>
            </a:prstGeom>
          </p:spPr>
        </p:pic>
        <p:pic>
          <p:nvPicPr>
            <p:cNvPr id="12" name="Picture 11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E55177C5-1680-D02A-250E-8CD1BDC60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099" r="49956"/>
            <a:stretch/>
          </p:blipFill>
          <p:spPr>
            <a:xfrm>
              <a:off x="7222217" y="4858544"/>
              <a:ext cx="325464" cy="1803400"/>
            </a:xfrm>
            <a:prstGeom prst="rect">
              <a:avLst/>
            </a:prstGeom>
          </p:spPr>
        </p:pic>
        <p:pic>
          <p:nvPicPr>
            <p:cNvPr id="21" name="Picture 20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BC017F1F-D8E8-E742-3799-AC6EDE500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904" t="17015" r="54069"/>
            <a:stretch/>
          </p:blipFill>
          <p:spPr>
            <a:xfrm>
              <a:off x="7384949" y="5130346"/>
              <a:ext cx="1454014" cy="1496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479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50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aetc.org/" TargetMode="External"/><Relationship Id="rId3" Type="http://schemas.openxmlformats.org/officeDocument/2006/relationships/hyperlink" Target="http://nccc.ucsf.edu/" TargetMode="External"/><Relationship Id="rId7" Type="http://schemas.openxmlformats.org/officeDocument/2006/relationships/hyperlink" Target="mailto:scaetcecho@salud.unm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argethiv.org/library/aetc-national-coordinating-resource-center-0" TargetMode="External"/><Relationship Id="rId5" Type="http://schemas.openxmlformats.org/officeDocument/2006/relationships/hyperlink" Target="https://aidsetc.org/nhc" TargetMode="External"/><Relationship Id="rId4" Type="http://schemas.openxmlformats.org/officeDocument/2006/relationships/hyperlink" Target="https://hsc.unm.edu/scaetc/programs-services/echo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Jigsaw puzzles in plastic figures">
            <a:extLst>
              <a:ext uri="{FF2B5EF4-FFF2-40B4-BE49-F238E27FC236}">
                <a16:creationId xmlns:a16="http://schemas.microsoft.com/office/drawing/2014/main" id="{8BC4CEFC-B77A-4BB6-ECAE-CCF64F1465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t="5041" r="-1" b="13710"/>
          <a:stretch/>
        </p:blipFill>
        <p:spPr>
          <a:xfrm>
            <a:off x="0" y="0"/>
            <a:ext cx="1218892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22408B-2579-8E5A-5E13-86BFD16B7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017" y="821341"/>
            <a:ext cx="8630138" cy="189114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Neurocognitive Screening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in HIV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E6D6C-5AB8-BCC2-5A38-9A91B8FEF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1366" y="3763439"/>
            <a:ext cx="3281947" cy="11438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Alex Young PsyD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433877-8295-4A0D-94F7-BFD8A6336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1FD208E-0612-408E-9D15-241B45325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0005FEAC-EF53-4E59-AFAA-B72D0F702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D9F4E7-B583-4E44-AE18-421B268FB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1D6DC-5CB2-4929-AAA8-328E7AA84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810D7DDE-644B-4D22-86B4-C3FEDF985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5777DB78-76A6-4C7E-884B-AE5A8540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9A1239-5C88-7906-85FE-C063ED00F84A}"/>
              </a:ext>
            </a:extLst>
          </p:cNvPr>
          <p:cNvGrpSpPr/>
          <p:nvPr/>
        </p:nvGrpSpPr>
        <p:grpSpPr>
          <a:xfrm>
            <a:off x="9548815" y="5426102"/>
            <a:ext cx="2480906" cy="1431888"/>
            <a:chOff x="5642811" y="4858544"/>
            <a:chExt cx="3196152" cy="1803400"/>
          </a:xfrm>
        </p:grpSpPr>
        <p:pic>
          <p:nvPicPr>
            <p:cNvPr id="6" name="Picture 5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48999A34-560A-CF14-0F13-0736FD5BEA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8054" t="19796" r="10565" b="22463"/>
            <a:stretch/>
          </p:blipFill>
          <p:spPr>
            <a:xfrm>
              <a:off x="5642811" y="5314950"/>
              <a:ext cx="1937084" cy="1040130"/>
            </a:xfrm>
            <a:prstGeom prst="rect">
              <a:avLst/>
            </a:prstGeom>
          </p:spPr>
        </p:pic>
        <p:pic>
          <p:nvPicPr>
            <p:cNvPr id="7" name="Picture 6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EB9E9A7F-977C-7BFB-458B-C91D9594C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099" r="49956"/>
            <a:stretch/>
          </p:blipFill>
          <p:spPr>
            <a:xfrm>
              <a:off x="7222217" y="4858544"/>
              <a:ext cx="325464" cy="1803400"/>
            </a:xfrm>
            <a:prstGeom prst="rect">
              <a:avLst/>
            </a:prstGeom>
          </p:spPr>
        </p:pic>
        <p:pic>
          <p:nvPicPr>
            <p:cNvPr id="8" name="Picture 7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3A7765F9-1A39-35D8-AABE-3AD5F0EC6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904" t="17015" r="54069"/>
            <a:stretch/>
          </p:blipFill>
          <p:spPr>
            <a:xfrm>
              <a:off x="7384949" y="5130346"/>
              <a:ext cx="1454014" cy="1496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732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DD86-287D-7EB6-C302-0DBAFF03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159"/>
            <a:ext cx="7685037" cy="866461"/>
          </a:xfrm>
        </p:spPr>
        <p:txBody>
          <a:bodyPr/>
          <a:lstStyle/>
          <a:p>
            <a:r>
              <a:rPr lang="en-US" dirty="0"/>
              <a:t>A focus on Latin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9E19-6312-EE4E-0505-E82125B82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1145"/>
            <a:ext cx="7786255" cy="485434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Latin communities make up 14% of the US population, but 18% of persons living with HIV (PWH) in the US</a:t>
            </a:r>
          </a:p>
          <a:p>
            <a:pPr lvl="1"/>
            <a:r>
              <a:rPr lang="en-US" sz="2800" dirty="0"/>
              <a:t>Another point of information suggests 18% and 26% respectively </a:t>
            </a:r>
          </a:p>
          <a:p>
            <a:endParaRPr lang="en-US" sz="2800" dirty="0"/>
          </a:p>
          <a:p>
            <a:r>
              <a:rPr lang="en-US" sz="2800" dirty="0"/>
              <a:t>Latinos are more likely to be diagnosed with late- stage HIV compared to peers </a:t>
            </a:r>
          </a:p>
          <a:p>
            <a:endParaRPr lang="en-US" sz="2800" dirty="0"/>
          </a:p>
          <a:p>
            <a:r>
              <a:rPr lang="en-US" sz="2800" dirty="0"/>
              <a:t>These diagnoses were more like to be discovered during inpatient visits to hospitals </a:t>
            </a:r>
          </a:p>
        </p:txBody>
      </p:sp>
    </p:spTree>
    <p:extLst>
      <p:ext uri="{BB962C8B-B14F-4D97-AF65-F5344CB8AC3E}">
        <p14:creationId xmlns:p14="http://schemas.microsoft.com/office/powerpoint/2010/main" val="4687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DD86-287D-7EB6-C302-0DBAFF03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8714"/>
            <a:ext cx="7685037" cy="866461"/>
          </a:xfrm>
        </p:spPr>
        <p:txBody>
          <a:bodyPr/>
          <a:lstStyle/>
          <a:p>
            <a:r>
              <a:rPr lang="en-US" dirty="0"/>
              <a:t>A focus on Latin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39E19-6312-EE4E-0505-E82125B82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1145"/>
            <a:ext cx="7786255" cy="4854346"/>
          </a:xfrm>
        </p:spPr>
        <p:txBody>
          <a:bodyPr>
            <a:normAutofit/>
          </a:bodyPr>
          <a:lstStyle/>
          <a:p>
            <a:r>
              <a:rPr lang="en-US" sz="2800" dirty="0"/>
              <a:t>Years life lost after HIV diagnosis were greater in Latino patients than non-Hispanic black or white peers</a:t>
            </a:r>
          </a:p>
          <a:p>
            <a:endParaRPr lang="en-US" sz="1000" dirty="0"/>
          </a:p>
          <a:p>
            <a:r>
              <a:rPr lang="en-US" sz="2800" dirty="0"/>
              <a:t>Interestingly Latino men rather than women are more likely to be diagnosed later with infection</a:t>
            </a:r>
          </a:p>
          <a:p>
            <a:pPr lvl="1"/>
            <a:r>
              <a:rPr lang="en-US" sz="2800" dirty="0"/>
              <a:t>Possibly due to other female-focused visits such as routine gynecologic exams </a:t>
            </a:r>
          </a:p>
          <a:p>
            <a:endParaRPr lang="en-US" sz="1000" dirty="0"/>
          </a:p>
          <a:p>
            <a:r>
              <a:rPr lang="en-US" sz="2800" dirty="0"/>
              <a:t>Lastly subgroups of the Latin population vary in their healthcare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2431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BF45-6259-C459-D27F-5AFD58A9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85037" cy="883660"/>
          </a:xfrm>
        </p:spPr>
        <p:txBody>
          <a:bodyPr/>
          <a:lstStyle/>
          <a:p>
            <a:pPr algn="ctr"/>
            <a:r>
              <a:rPr lang="en-US" dirty="0"/>
              <a:t>Testing Instruments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FCDAE-0A18-94CD-97A8-0ED06C0B0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IHDS-International HIV Dementia Scale</a:t>
            </a:r>
          </a:p>
          <a:p>
            <a:r>
              <a:rPr lang="en-US" sz="2800" dirty="0"/>
              <a:t>MoCA-Montreal Cognitive Assessment</a:t>
            </a:r>
          </a:p>
          <a:p>
            <a:r>
              <a:rPr lang="en-US" sz="2800" dirty="0"/>
              <a:t>MMSE- Mini Mental Status Exam</a:t>
            </a:r>
          </a:p>
          <a:p>
            <a:r>
              <a:rPr lang="en-US" sz="2800" dirty="0"/>
              <a:t>SLUMS- The Saint Louis University Mental Status Exam</a:t>
            </a:r>
          </a:p>
          <a:p>
            <a:r>
              <a:rPr lang="en-US" sz="2800" dirty="0"/>
              <a:t>BOMC- Blessed Orientation Memory Concentration</a:t>
            </a:r>
          </a:p>
          <a:p>
            <a:r>
              <a:rPr lang="en-US" sz="2800" dirty="0"/>
              <a:t>Mini-Cog</a:t>
            </a:r>
          </a:p>
        </p:txBody>
      </p:sp>
    </p:spTree>
    <p:extLst>
      <p:ext uri="{BB962C8B-B14F-4D97-AF65-F5344CB8AC3E}">
        <p14:creationId xmlns:p14="http://schemas.microsoft.com/office/powerpoint/2010/main" val="312251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Graphic 9">
            <a:extLst>
              <a:ext uri="{FF2B5EF4-FFF2-40B4-BE49-F238E27FC236}">
                <a16:creationId xmlns:a16="http://schemas.microsoft.com/office/drawing/2014/main" id="{9A450B93-9615-4854-BEA5-4A85DF5CD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2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D371C-A966-118B-2D4E-D620C521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0219"/>
            <a:ext cx="4640729" cy="840581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IHDS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2D9833-C604-DD29-99A8-C067DA425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8178"/>
            <a:ext cx="4640729" cy="496711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IHDS and HDS are specific memory screeners for cognitive decline in persons with HIV </a:t>
            </a:r>
          </a:p>
          <a:p>
            <a:r>
              <a:rPr lang="en-US" sz="2800" dirty="0"/>
              <a:t>However, research suggests that it is not reliable and is a poor predictor</a:t>
            </a:r>
          </a:p>
          <a:p>
            <a:pPr lvl="1"/>
            <a:r>
              <a:rPr lang="en-US" sz="2800" dirty="0"/>
              <a:t>This is especially true for persons with low to mild cognitive impairment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www.hiv.uw.edu</a:t>
            </a:r>
            <a:r>
              <a:rPr lang="en-US" dirty="0"/>
              <a:t>/page/mental-health-screening/</a:t>
            </a:r>
            <a:r>
              <a:rPr lang="en-US" dirty="0" err="1"/>
              <a:t>ihds</a:t>
            </a:r>
            <a:endParaRPr lang="en-US" dirty="0"/>
          </a:p>
        </p:txBody>
      </p:sp>
      <p:pic>
        <p:nvPicPr>
          <p:cNvPr id="9" name="Content Placeholder 8" descr="A screenshot of a medical test&#10;&#10;Description automatically generated with low confidence">
            <a:extLst>
              <a:ext uri="{FF2B5EF4-FFF2-40B4-BE49-F238E27FC236}">
                <a16:creationId xmlns:a16="http://schemas.microsoft.com/office/drawing/2014/main" id="{8AF8D70C-515B-7C28-852C-B3D3910BC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751" y="220420"/>
            <a:ext cx="6086107" cy="624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olor Fill">
            <a:extLst>
              <a:ext uri="{FF2B5EF4-FFF2-40B4-BE49-F238E27FC236}">
                <a16:creationId xmlns:a16="http://schemas.microsoft.com/office/drawing/2014/main" id="{3FFB0B4B-B126-43E0-A25C-BA563433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Graphic 9">
            <a:extLst>
              <a:ext uri="{FF2B5EF4-FFF2-40B4-BE49-F238E27FC236}">
                <a16:creationId xmlns:a16="http://schemas.microsoft.com/office/drawing/2014/main" id="{D9C0F9DF-6CF4-451E-A975-A223B0DD4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0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33067-8EDC-94F8-99E2-C0CCCA14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907"/>
            <a:ext cx="4503557" cy="759506"/>
          </a:xfrm>
        </p:spPr>
        <p:txBody>
          <a:bodyPr anchor="b">
            <a:normAutofit/>
          </a:bodyPr>
          <a:lstStyle/>
          <a:p>
            <a:r>
              <a:rPr lang="en-US" dirty="0"/>
              <a:t>MoCA</a:t>
            </a:r>
          </a:p>
        </p:txBody>
      </p:sp>
      <p:sp>
        <p:nvSpPr>
          <p:cNvPr id="31" name="Content Placeholder 10">
            <a:extLst>
              <a:ext uri="{FF2B5EF4-FFF2-40B4-BE49-F238E27FC236}">
                <a16:creationId xmlns:a16="http://schemas.microsoft.com/office/drawing/2014/main" id="{EBDAAD58-4F83-1027-587B-2FD77409A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8843"/>
            <a:ext cx="4503557" cy="5113867"/>
          </a:xfrm>
        </p:spPr>
        <p:txBody>
          <a:bodyPr>
            <a:noAutofit/>
          </a:bodyPr>
          <a:lstStyle/>
          <a:p>
            <a:r>
              <a:rPr lang="en-US" sz="2400" dirty="0"/>
              <a:t>Research suggests that the MoCA is a reasonable measure to use for individuals with suspected cognitive impairment from HIV</a:t>
            </a:r>
          </a:p>
          <a:p>
            <a:pPr lvl="1"/>
            <a:r>
              <a:rPr lang="en-US" sz="2400" dirty="0"/>
              <a:t>However, the score should be lowered from 26 to 23</a:t>
            </a:r>
          </a:p>
          <a:p>
            <a:pPr lvl="1"/>
            <a:r>
              <a:rPr lang="en-US" sz="2400" dirty="0"/>
              <a:t>This lowering can reduce false positives and improve accuracy</a:t>
            </a:r>
          </a:p>
          <a:p>
            <a:r>
              <a:rPr lang="en-US" sz="2400" dirty="0"/>
              <a:t>Any score equal to or greater than 26 is considered “normal” </a:t>
            </a:r>
          </a:p>
          <a:p>
            <a:r>
              <a:rPr lang="en-US" sz="2400" dirty="0"/>
              <a:t>Recommended to be combined with other measures </a:t>
            </a:r>
          </a:p>
        </p:txBody>
      </p:sp>
      <p:pic>
        <p:nvPicPr>
          <p:cNvPr id="5" name="Content Placeholder 4" descr="A picture containing text, diagram, drawing, sketch&#10;&#10;Description automatically generated">
            <a:extLst>
              <a:ext uri="{FF2B5EF4-FFF2-40B4-BE49-F238E27FC236}">
                <a16:creationId xmlns:a16="http://schemas.microsoft.com/office/drawing/2014/main" id="{3EB22600-785D-E1DD-C6E2-038C20A1F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745" y="28403"/>
            <a:ext cx="6262255" cy="680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1A69-39D7-14A2-354C-2737619F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MoCA-Blind</a:t>
            </a:r>
          </a:p>
        </p:txBody>
      </p:sp>
      <p:pic>
        <p:nvPicPr>
          <p:cNvPr id="4" name="Picture 3" descr="A close-up of a form&#10;&#10;Description automatically generated with low confidence">
            <a:extLst>
              <a:ext uri="{FF2B5EF4-FFF2-40B4-BE49-F238E27FC236}">
                <a16:creationId xmlns:a16="http://schemas.microsoft.com/office/drawing/2014/main" id="{7244FCCB-A0A4-76B2-78D1-489E5D0CF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192" y="0"/>
            <a:ext cx="5401408" cy="692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5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Graphic 9">
            <a:extLst>
              <a:ext uri="{FF2B5EF4-FFF2-40B4-BE49-F238E27FC236}">
                <a16:creationId xmlns:a16="http://schemas.microsoft.com/office/drawing/2014/main" id="{9A450B93-9615-4854-BEA5-4A85DF5CD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8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E1924A-8D8F-44E1-89D4-9F54D0F0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3822"/>
            <a:ext cx="4640729" cy="993423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MMSE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09EC04-F950-47B6-1C13-D2C02957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1068"/>
            <a:ext cx="4640729" cy="4713110"/>
          </a:xfrm>
        </p:spPr>
        <p:txBody>
          <a:bodyPr>
            <a:noAutofit/>
          </a:bodyPr>
          <a:lstStyle/>
          <a:p>
            <a:r>
              <a:rPr lang="en-US" sz="2400" dirty="0"/>
              <a:t>Research suggests that overall, the MMSE is not a superior tool for the identification of HAND </a:t>
            </a:r>
          </a:p>
          <a:p>
            <a:r>
              <a:rPr lang="en-US" sz="2400" dirty="0"/>
              <a:t>In some studies, it produced similar findings to that of the IHDS and HDS</a:t>
            </a:r>
          </a:p>
          <a:p>
            <a:r>
              <a:rPr lang="en-US" sz="2400" dirty="0"/>
              <a:t>Some studies have suggested that educational level may play a role in false positives </a:t>
            </a:r>
          </a:p>
          <a:p>
            <a:r>
              <a:rPr lang="en-US" sz="2400" dirty="0"/>
              <a:t>Scores below 25 are considered “abnormal”</a:t>
            </a:r>
          </a:p>
        </p:txBody>
      </p:sp>
      <p:pic>
        <p:nvPicPr>
          <p:cNvPr id="5" name="Content Placeholder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7FF4E2E1-3FB2-C403-BA5A-D3D9D88C8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09" y="272210"/>
            <a:ext cx="5896256" cy="62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36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Graphic 9">
            <a:extLst>
              <a:ext uri="{FF2B5EF4-FFF2-40B4-BE49-F238E27FC236}">
                <a16:creationId xmlns:a16="http://schemas.microsoft.com/office/drawing/2014/main" id="{9A450B93-9615-4854-BEA5-4A85DF5CD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8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98D5A-892E-B9BD-9D18-BB60F077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540"/>
            <a:ext cx="4640729" cy="85146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SLUMS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4D780F-239C-2051-548D-D28554A6B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6063129" cy="5562600"/>
          </a:xfrm>
        </p:spPr>
        <p:txBody>
          <a:bodyPr>
            <a:normAutofit/>
          </a:bodyPr>
          <a:lstStyle/>
          <a:p>
            <a:r>
              <a:rPr lang="en-US" sz="2400" dirty="0"/>
              <a:t>There is little to no research on the use of the SLUMS with HIV related cognitive impairment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/>
              <a:t>Q1-Q3: Attention, immediate recall, and orientation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/>
              <a:t>Q4 and Q7: Delayed recall with interference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/>
              <a:t>Q5: Numeric calculation and registration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/>
              <a:t>Q6: Memory: immediate recall with interference (time constraint)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/>
              <a:t>Q8: Registration and digit span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/>
              <a:t>Q9: Visual spatial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/>
              <a:t>Q10: Visual spatial and executive function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/>
              <a:t>Q11: Executive function plus extrapolation</a:t>
            </a:r>
          </a:p>
          <a:p>
            <a:endParaRPr lang="en-US" dirty="0"/>
          </a:p>
        </p:txBody>
      </p:sp>
      <p:pic>
        <p:nvPicPr>
          <p:cNvPr id="5" name="Content Placeholder 4" descr="A screenshot of a test&#10;&#10;Description automatically generated with low confidence">
            <a:extLst>
              <a:ext uri="{FF2B5EF4-FFF2-40B4-BE49-F238E27FC236}">
                <a16:creationId xmlns:a16="http://schemas.microsoft.com/office/drawing/2014/main" id="{4E5A8752-4950-1AE6-2BE0-FDDDAB858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587"/>
          <a:stretch/>
        </p:blipFill>
        <p:spPr>
          <a:xfrm>
            <a:off x="6565487" y="0"/>
            <a:ext cx="5671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5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Graphic 9">
            <a:extLst>
              <a:ext uri="{FF2B5EF4-FFF2-40B4-BE49-F238E27FC236}">
                <a16:creationId xmlns:a16="http://schemas.microsoft.com/office/drawing/2014/main" id="{9A450B93-9615-4854-BEA5-4A85DF5CD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8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54A5F-FAA1-2589-28CA-F2A89C75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4640729" cy="842633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BOMC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FBAA98-ABCD-F682-AB64-1D52ADCC0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4218"/>
            <a:ext cx="4640729" cy="4787515"/>
          </a:xfrm>
        </p:spPr>
        <p:txBody>
          <a:bodyPr>
            <a:normAutofit/>
          </a:bodyPr>
          <a:lstStyle/>
          <a:p>
            <a:r>
              <a:rPr lang="en-US" sz="2400" dirty="0"/>
              <a:t>Score max is 28</a:t>
            </a:r>
          </a:p>
          <a:p>
            <a:r>
              <a:rPr lang="en-US" sz="2400" dirty="0"/>
              <a:t>4 or under is normal </a:t>
            </a:r>
          </a:p>
          <a:p>
            <a:r>
              <a:rPr lang="en-US" sz="2400" dirty="0"/>
              <a:t>10 or more is consistent with dementia</a:t>
            </a:r>
          </a:p>
          <a:p>
            <a:r>
              <a:rPr lang="en-US" sz="2400" dirty="0"/>
              <a:t>Primarily used for older adults greater than 55</a:t>
            </a:r>
          </a:p>
          <a:p>
            <a:r>
              <a:rPr lang="en-US" sz="2400" dirty="0"/>
              <a:t>Quick and dirty memory test</a:t>
            </a:r>
          </a:p>
          <a:p>
            <a:pPr lvl="1"/>
            <a:r>
              <a:rPr lang="en-US" sz="2400" dirty="0"/>
              <a:t>Not good on its own</a:t>
            </a:r>
          </a:p>
          <a:p>
            <a:pPr lvl="1"/>
            <a:r>
              <a:rPr lang="en-US" sz="2400" dirty="0"/>
              <a:t>Can create false positives </a:t>
            </a:r>
          </a:p>
        </p:txBody>
      </p:sp>
      <p:pic>
        <p:nvPicPr>
          <p:cNvPr id="5" name="Content Placeholder 4" descr="A close-up of a questionnaire&#10;&#10;Description automatically generated with low confidence">
            <a:extLst>
              <a:ext uri="{FF2B5EF4-FFF2-40B4-BE49-F238E27FC236}">
                <a16:creationId xmlns:a16="http://schemas.microsoft.com/office/drawing/2014/main" id="{EC6809BD-1043-0E1B-15F9-9B165ECF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081" y="71351"/>
            <a:ext cx="6636871" cy="685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80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Graphic 9">
            <a:extLst>
              <a:ext uri="{FF2B5EF4-FFF2-40B4-BE49-F238E27FC236}">
                <a16:creationId xmlns:a16="http://schemas.microsoft.com/office/drawing/2014/main" id="{9A450B93-9615-4854-BEA5-4A85DF5CD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8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AE45D-4855-561A-27E8-B3C9170A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978"/>
            <a:ext cx="4640729" cy="1027289"/>
          </a:xfrm>
        </p:spPr>
        <p:txBody>
          <a:bodyPr anchor="b">
            <a:normAutofit/>
          </a:bodyPr>
          <a:lstStyle/>
          <a:p>
            <a:r>
              <a:rPr lang="en-US" dirty="0"/>
              <a:t>Mini-Cog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B798CA-FB44-93C0-EC48-A0F049C21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3644"/>
            <a:ext cx="5740400" cy="4730045"/>
          </a:xfrm>
        </p:spPr>
        <p:txBody>
          <a:bodyPr>
            <a:normAutofit/>
          </a:bodyPr>
          <a:lstStyle/>
          <a:p>
            <a:r>
              <a:rPr lang="en-US" sz="2400" dirty="0"/>
              <a:t>Little to no research involving the Mini-Cog and HIV populations </a:t>
            </a:r>
          </a:p>
          <a:p>
            <a:r>
              <a:rPr lang="en-US" sz="2400" dirty="0"/>
              <a:t>However, this simple 3 item test has a 76% specificity and an 89% of detecting dementia</a:t>
            </a:r>
          </a:p>
          <a:p>
            <a:r>
              <a:rPr lang="en-US" sz="2400" dirty="0"/>
              <a:t>Has a lower educational threshold, but due to its briefness may not be able to identify milder symptoms</a:t>
            </a:r>
          </a:p>
          <a:p>
            <a:r>
              <a:rPr lang="en-US" sz="2400" dirty="0"/>
              <a:t>Should be used with another measure </a:t>
            </a:r>
          </a:p>
        </p:txBody>
      </p:sp>
      <p:pic>
        <p:nvPicPr>
          <p:cNvPr id="5" name="Content Placeholder 4" descr="A picture containing text, screenshot, font, document&#10;&#10;Description automatically generated">
            <a:extLst>
              <a:ext uri="{FF2B5EF4-FFF2-40B4-BE49-F238E27FC236}">
                <a16:creationId xmlns:a16="http://schemas.microsoft.com/office/drawing/2014/main" id="{B2B64D90-E217-0D9C-23A1-88E1C8661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473" y="1"/>
            <a:ext cx="5628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7DB0-1646-43EC-8F1B-ED33B1546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Interest Disclosure Statement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73A4A-2E6C-4A5D-86A2-A14EDD5F5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4533"/>
            <a:ext cx="7685037" cy="3772430"/>
          </a:xfrm>
        </p:spPr>
        <p:txBody>
          <a:bodyPr vert="horz" lIns="91290" tIns="45645" rIns="91290" bIns="45645" rtlCol="0" anchor="t">
            <a:normAutofit/>
          </a:bodyPr>
          <a:lstStyle/>
          <a:p>
            <a:pPr marL="342265" indent="-227965"/>
            <a:r>
              <a:rPr lang="en-US" sz="2400" dirty="0">
                <a:ea typeface="+mn-lt"/>
                <a:cs typeface="+mn-lt"/>
              </a:rPr>
              <a:t>The presenter has no conflicts to declare.</a:t>
            </a:r>
          </a:p>
          <a:p>
            <a:pPr marL="342265" indent="-227965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17F855-82C1-B17D-4BA7-B62E95FF336D}"/>
              </a:ext>
            </a:extLst>
          </p:cNvPr>
          <p:cNvSpPr txBox="1"/>
          <p:nvPr/>
        </p:nvSpPr>
        <p:spPr>
          <a:xfrm>
            <a:off x="554728" y="5645226"/>
            <a:ext cx="7489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program is supported by the Health Resources and Services Administration (HRSA) of the U.S. Department of Health and Human Services (HHS) as part of an award totaling $3,132,205, with 0% financed with non-governmental sources. The contents are those of the author(s) and do not necessarily represent the official views of, nor</a:t>
            </a: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 does mention of trade names, commercial practices, or organizations imply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endorsement by HRSA, HHS, or the U.S. Government. For more information, please visit HRSA.gov. </a:t>
            </a:r>
            <a:r>
              <a:rPr lang="en-US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trade/brand names for products mentioned during this presentation are for training and identification purposes only.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AA91A9-1298-EBCE-A68D-3948B6C0CBE7}"/>
              </a:ext>
            </a:extLst>
          </p:cNvPr>
          <p:cNvGrpSpPr/>
          <p:nvPr/>
        </p:nvGrpSpPr>
        <p:grpSpPr>
          <a:xfrm>
            <a:off x="8910347" y="5470899"/>
            <a:ext cx="2480906" cy="1346721"/>
            <a:chOff x="5642811" y="4858544"/>
            <a:chExt cx="3196152" cy="1803400"/>
          </a:xfrm>
        </p:grpSpPr>
        <p:pic>
          <p:nvPicPr>
            <p:cNvPr id="6" name="Picture 5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671233E6-660B-C727-251F-DF92A3E7A4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054" t="19796" r="10565" b="22463"/>
            <a:stretch/>
          </p:blipFill>
          <p:spPr>
            <a:xfrm>
              <a:off x="5642811" y="5314950"/>
              <a:ext cx="1937084" cy="1040130"/>
            </a:xfrm>
            <a:prstGeom prst="rect">
              <a:avLst/>
            </a:prstGeom>
          </p:spPr>
        </p:pic>
        <p:pic>
          <p:nvPicPr>
            <p:cNvPr id="7" name="Picture 6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12239CF8-FC90-B778-641D-CEA503E976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099" r="49956"/>
            <a:stretch/>
          </p:blipFill>
          <p:spPr>
            <a:xfrm>
              <a:off x="7222217" y="4858544"/>
              <a:ext cx="325464" cy="1803400"/>
            </a:xfrm>
            <a:prstGeom prst="rect">
              <a:avLst/>
            </a:prstGeom>
          </p:spPr>
        </p:pic>
        <p:pic>
          <p:nvPicPr>
            <p:cNvPr id="8" name="Picture 7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C11C0636-B89B-8DB9-37FE-ED72EF7AD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904" t="17015" r="54069"/>
            <a:stretch/>
          </p:blipFill>
          <p:spPr>
            <a:xfrm>
              <a:off x="7384949" y="5130346"/>
              <a:ext cx="1454014" cy="1496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8404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D256B-5780-8AD3-5F63-F202B7F2E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6176"/>
            <a:ext cx="7685037" cy="8353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19E67-FAA6-D347-B81C-82C270EE2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2436"/>
            <a:ext cx="7685037" cy="4694527"/>
          </a:xfrm>
        </p:spPr>
        <p:txBody>
          <a:bodyPr>
            <a:normAutofit/>
          </a:bodyPr>
          <a:lstStyle/>
          <a:p>
            <a:r>
              <a:rPr lang="en-US" sz="2400" dirty="0"/>
              <a:t>Brief neurocognitive screening should be a regular occurrence for individual living with HIV </a:t>
            </a:r>
          </a:p>
          <a:p>
            <a:pPr lvl="1"/>
            <a:r>
              <a:rPr lang="en-US" sz="2400" dirty="0"/>
              <a:t>This screening is even more important for older individuals </a:t>
            </a:r>
          </a:p>
          <a:p>
            <a:r>
              <a:rPr lang="en-US" sz="2400" dirty="0"/>
              <a:t>Other factors such as depression, anxiety, substance use disorder, and medication usage can alter the results of these screeners</a:t>
            </a:r>
          </a:p>
          <a:p>
            <a:r>
              <a:rPr lang="en-US" sz="2400" dirty="0"/>
              <a:t>Memory Screeners should be used in tandem with each other to ensure that false positives and false negatives are not missed</a:t>
            </a:r>
          </a:p>
          <a:p>
            <a:r>
              <a:rPr lang="en-US" sz="2400" dirty="0"/>
              <a:t>HAND is common occurrence for those living with HIV with ANI being the most common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40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7620" y="594448"/>
            <a:ext cx="8767536" cy="53697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33663" y="1543049"/>
            <a:ext cx="4743450" cy="4586817"/>
          </a:xfrm>
        </p:spPr>
        <p:txBody>
          <a:bodyPr>
            <a:normAutofit/>
          </a:bodyPr>
          <a:lstStyle/>
          <a:p>
            <a:r>
              <a:rPr lang="en-US" sz="2400" dirty="0"/>
              <a:t>National Clinician  Consultation Center 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http://nccc.ucsf.edu/</a:t>
            </a:r>
            <a:endParaRPr lang="en-US" sz="2400" dirty="0"/>
          </a:p>
          <a:p>
            <a:pPr lvl="1"/>
            <a:r>
              <a:rPr lang="en-US" sz="2400" dirty="0"/>
              <a:t>HIV Management</a:t>
            </a:r>
          </a:p>
          <a:p>
            <a:pPr lvl="1"/>
            <a:r>
              <a:rPr lang="en-US" sz="2400" dirty="0"/>
              <a:t>Perinatal HIV </a:t>
            </a:r>
          </a:p>
          <a:p>
            <a:pPr lvl="1"/>
            <a:r>
              <a:rPr lang="en-US" sz="2400" dirty="0"/>
              <a:t>HIV PrEP </a:t>
            </a:r>
          </a:p>
          <a:p>
            <a:pPr lvl="1"/>
            <a:r>
              <a:rPr lang="en-US" sz="2400" dirty="0"/>
              <a:t>HIV PEP line</a:t>
            </a:r>
          </a:p>
          <a:p>
            <a:pPr lvl="1"/>
            <a:r>
              <a:rPr lang="en-US" sz="2400" dirty="0"/>
              <a:t>HCV Management</a:t>
            </a:r>
          </a:p>
          <a:p>
            <a:pPr lvl="1"/>
            <a:r>
              <a:rPr lang="en-US" sz="2400" dirty="0"/>
              <a:t>Substance Use Management</a:t>
            </a:r>
          </a:p>
          <a:p>
            <a:r>
              <a:rPr lang="en-US" sz="3200" dirty="0"/>
              <a:t>Present case on ECHO   </a:t>
            </a:r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https://hsc.unm.edu/scaetc/programs-services/echo.html</a:t>
            </a:r>
            <a:r>
              <a:rPr lang="en-US" sz="2400" dirty="0"/>
              <a:t> </a:t>
            </a:r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96000" y="1543049"/>
            <a:ext cx="4605964" cy="4361039"/>
          </a:xfrm>
        </p:spPr>
        <p:txBody>
          <a:bodyPr>
            <a:normAutofit/>
          </a:bodyPr>
          <a:lstStyle/>
          <a:p>
            <a:r>
              <a:rPr lang="en-US" sz="2400" dirty="0"/>
              <a:t>AETC National HIV Curriculum </a:t>
            </a:r>
            <a:r>
              <a:rPr lang="en-US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https://aidsetc.org/nhc</a:t>
            </a:r>
            <a:endParaRPr lang="en-US" sz="2400" dirty="0"/>
          </a:p>
          <a:p>
            <a:r>
              <a:rPr lang="en-US" sz="2400" dirty="0"/>
              <a:t>AETC National Coordinating Resource Center </a:t>
            </a:r>
            <a:r>
              <a:rPr lang="en-US" sz="2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https://targethiv.org/library/aetc-national-coordinating-resource-center-0</a:t>
            </a:r>
            <a:endParaRPr lang="en-US" sz="2400" dirty="0"/>
          </a:p>
          <a:p>
            <a:r>
              <a:rPr lang="en-US" sz="3200" dirty="0"/>
              <a:t>Additional trainings </a:t>
            </a:r>
            <a:r>
              <a:rPr lang="en-US" sz="2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scaetcecho@salud.unm.edu</a:t>
            </a:r>
            <a:endParaRPr lang="en-US" sz="2400" dirty="0"/>
          </a:p>
          <a:p>
            <a:r>
              <a:rPr lang="en-US" sz="24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www.scaetc.org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02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57C1D38A-4EC2-C741-AE47-5E9B5EE4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686"/>
            <a:ext cx="10452100" cy="954381"/>
          </a:xfrm>
        </p:spPr>
        <p:txBody>
          <a:bodyPr/>
          <a:lstStyle/>
          <a:p>
            <a:pPr algn="ctr"/>
            <a:r>
              <a:rPr lang="en-US" dirty="0">
                <a:ea typeface="+mj-lt"/>
                <a:cs typeface="+mj-lt"/>
              </a:rPr>
              <a:t>SCAETC Social Media</a:t>
            </a:r>
          </a:p>
        </p:txBody>
      </p:sp>
      <p:pic>
        <p:nvPicPr>
          <p:cNvPr id="7" name="Picture 10" descr="Qr code">
            <a:extLst>
              <a:ext uri="{FF2B5EF4-FFF2-40B4-BE49-F238E27FC236}">
                <a16:creationId xmlns:a16="http://schemas.microsoft.com/office/drawing/2014/main" id="{1235CABA-D020-725B-6BE5-6C0C00277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07" y="1702220"/>
            <a:ext cx="6778486" cy="38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2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64BA3-C8A5-DE9D-90EE-A4DB11BA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490"/>
            <a:ext cx="7685037" cy="73377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543F8-3363-74B5-C734-A27CF581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8268"/>
            <a:ext cx="7685037" cy="5599288"/>
          </a:xfrm>
        </p:spPr>
        <p:txBody>
          <a:bodyPr>
            <a:normAutofit fontScale="70000" lnSpcReduction="20000"/>
          </a:bodyPr>
          <a:lstStyle/>
          <a:p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Chen, N. E., Gallant, J. E., &amp; Page, K. R. (2012). A systematic review of HIV/AIDS survival and delayed diagnosis among Hispanics in the United States. </a:t>
            </a:r>
            <a:r>
              <a:rPr lang="en-US" b="0" i="1" u="none" strike="noStrike" dirty="0">
                <a:effectLst/>
                <a:latin typeface="Arial" panose="020B0604020202020204" pitchFamily="34" charset="0"/>
              </a:rPr>
              <a:t>Journal of Immigrant and Minority Health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 </a:t>
            </a:r>
            <a:r>
              <a:rPr lang="en-US" b="0" i="1" u="none" strike="noStrike" dirty="0">
                <a:effectLst/>
                <a:latin typeface="Arial" panose="020B0604020202020204" pitchFamily="34" charset="0"/>
              </a:rPr>
              <a:t>14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 65-81.</a:t>
            </a:r>
          </a:p>
          <a:p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Cohen, R. A.,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Seider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 T. R., &amp;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Navia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 B. (2015). HIV effects on age-associated neurocognitive dysfunction: premature cognitive aging or neurodegenerative disease?. </a:t>
            </a:r>
            <a:r>
              <a:rPr lang="en-US" b="0" i="1" u="none" strike="noStrike" dirty="0">
                <a:effectLst/>
                <a:latin typeface="Arial" panose="020B0604020202020204" pitchFamily="34" charset="0"/>
              </a:rPr>
              <a:t>Alzheimer's research &amp; therapy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 </a:t>
            </a:r>
            <a:r>
              <a:rPr lang="en-US" b="0" i="1" u="none" strike="noStrike" dirty="0">
                <a:effectLst/>
                <a:latin typeface="Arial" panose="020B0604020202020204" pitchFamily="34" charset="0"/>
              </a:rPr>
              <a:t>7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(1), 1-10.</a:t>
            </a:r>
          </a:p>
          <a:p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Grant, I., Franklin, D. R., Deutsch, R., Woods, S. P.,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Vaida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 F., Ellis, R. J., ... &amp; CHARTER Group. (2014). Asymptomatic HIV-associated neurocognitive impairment increases risk for symptomatic decline. </a:t>
            </a:r>
            <a:r>
              <a:rPr lang="en-US" b="0" i="1" u="none" strike="noStrike" dirty="0">
                <a:effectLst/>
                <a:latin typeface="Arial" panose="020B0604020202020204" pitchFamily="34" charset="0"/>
              </a:rPr>
              <a:t>Neurology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 </a:t>
            </a:r>
            <a:r>
              <a:rPr lang="en-US" b="0" i="1" u="none" strike="noStrike" dirty="0">
                <a:effectLst/>
                <a:latin typeface="Arial" panose="020B0604020202020204" pitchFamily="34" charset="0"/>
              </a:rPr>
              <a:t>82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(23), 2055-2062.</a:t>
            </a:r>
          </a:p>
          <a:p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Heaton, R. K., Franklin Jr, D. R., Deutsch, R.,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Letendre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 S., Ellis, R. J., </a:t>
            </a:r>
            <a:r>
              <a:rPr lang="en-US" b="0" i="0" u="none" strike="noStrike" dirty="0" err="1">
                <a:effectLst/>
                <a:latin typeface="Arial" panose="020B0604020202020204" pitchFamily="34" charset="0"/>
              </a:rPr>
              <a:t>Casaletto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 K., ... &amp; Teshome, M. (2015). Neurocognitive change in the era of HIV combination antiretroviral therapy: the longitudinal CHARTER study. </a:t>
            </a:r>
            <a:r>
              <a:rPr lang="en-US" b="0" i="1" u="none" strike="noStrike" dirty="0">
                <a:effectLst/>
                <a:latin typeface="Arial" panose="020B0604020202020204" pitchFamily="34" charset="0"/>
              </a:rPr>
              <a:t>Clinical Infectious Diseases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, </a:t>
            </a:r>
            <a:r>
              <a:rPr lang="en-US" b="0" i="1" u="none" strike="noStrike" dirty="0">
                <a:effectLst/>
                <a:latin typeface="Arial" panose="020B0604020202020204" pitchFamily="34" charset="0"/>
              </a:rPr>
              <a:t>60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(3), 473-480.</a:t>
            </a:r>
          </a:p>
          <a:p>
            <a:r>
              <a:rPr lang="en-US" dirty="0" err="1">
                <a:latin typeface="Arial" panose="020B0604020202020204" pitchFamily="34" charset="0"/>
              </a:rPr>
              <a:t>Rosca</a:t>
            </a:r>
            <a:r>
              <a:rPr lang="en-US" dirty="0">
                <a:latin typeface="Arial" panose="020B0604020202020204" pitchFamily="34" charset="0"/>
              </a:rPr>
              <a:t>, E. C., </a:t>
            </a:r>
            <a:r>
              <a:rPr lang="en-US" dirty="0" err="1">
                <a:latin typeface="Arial" panose="020B0604020202020204" pitchFamily="34" charset="0"/>
              </a:rPr>
              <a:t>Albarqouni</a:t>
            </a:r>
            <a:r>
              <a:rPr lang="en-US" dirty="0">
                <a:latin typeface="Arial" panose="020B0604020202020204" pitchFamily="34" charset="0"/>
              </a:rPr>
              <a:t>, L., &amp; Simu, M. (2019). Montreal cognitive assessment (MoCA) for HIV-associated neurocognitive disorders. Neuropsychology Review, 29(3), 313-327.</a:t>
            </a:r>
          </a:p>
          <a:p>
            <a:r>
              <a:rPr lang="en-US" dirty="0">
                <a:latin typeface="Arial" panose="020B0604020202020204" pitchFamily="34" charset="0"/>
              </a:rPr>
              <a:t>Lyon, M. E., McCarter, R., &amp; D'Angelo, L. J. (2009). Detecting HIV associated neurocognitive disorders in adolescents: what is the best screening tool?. Journal of adolescent health, 44(2), 133-135.</a:t>
            </a:r>
          </a:p>
          <a:p>
            <a:r>
              <a:rPr lang="en-US" dirty="0">
                <a:latin typeface="Arial" panose="020B0604020202020204" pitchFamily="34" charset="0"/>
              </a:rPr>
              <a:t>Skinner, S., Adewale, A. J., </a:t>
            </a:r>
            <a:r>
              <a:rPr lang="en-US" dirty="0" err="1">
                <a:latin typeface="Arial" panose="020B0604020202020204" pitchFamily="34" charset="0"/>
              </a:rPr>
              <a:t>DeBlock</a:t>
            </a:r>
            <a:r>
              <a:rPr lang="en-US" dirty="0">
                <a:latin typeface="Arial" panose="020B0604020202020204" pitchFamily="34" charset="0"/>
              </a:rPr>
              <a:t>, L., Gill, M. J., &amp; Power, C. (2009). Neurocognitive screening tools in HIV/AIDS: comparative performance among patients exposed to antiretroviral therapy. HIV medicine, 10(4), 246-252.</a:t>
            </a:r>
          </a:p>
          <a:p>
            <a:r>
              <a:rPr lang="en-US" dirty="0" err="1">
                <a:latin typeface="Arial" panose="020B0604020202020204" pitchFamily="34" charset="0"/>
              </a:rPr>
              <a:t>Ances</a:t>
            </a:r>
            <a:r>
              <a:rPr lang="en-US" dirty="0">
                <a:latin typeface="Arial" panose="020B0604020202020204" pitchFamily="34" charset="0"/>
              </a:rPr>
              <a:t>, B. M., &amp; Ellis, R. J. (2007, February). Dementia and neurocognitive disorders due to HIV-1 infection. In Seminars in neurology (Vol. 27, No. 01, pp. 086-092). Copyright© 2007 by </a:t>
            </a:r>
            <a:r>
              <a:rPr lang="en-US" dirty="0" err="1">
                <a:latin typeface="Arial" panose="020B0604020202020204" pitchFamily="34" charset="0"/>
              </a:rPr>
              <a:t>Thieme</a:t>
            </a:r>
            <a:r>
              <a:rPr lang="en-US" dirty="0">
                <a:latin typeface="Arial" panose="020B0604020202020204" pitchFamily="34" charset="0"/>
              </a:rPr>
              <a:t> Medical Publishers, Inc., 333 Seventh Avenue, New York, NY 10001, USA..</a:t>
            </a:r>
          </a:p>
          <a:p>
            <a:r>
              <a:rPr lang="en-US" dirty="0">
                <a:latin typeface="Arial" panose="020B0604020202020204" pitchFamily="34" charset="0"/>
              </a:rPr>
              <a:t>Falk, N., Cole, A., &amp; Meredith, T. J. (2018). Evaluation of suspected dementia. American family physician, 97(6), 398-405.</a:t>
            </a:r>
          </a:p>
          <a:p>
            <a:r>
              <a:rPr lang="en-US" dirty="0" err="1">
                <a:latin typeface="Arial" panose="020B0604020202020204" pitchFamily="34" charset="0"/>
              </a:rPr>
              <a:t>Rosca</a:t>
            </a:r>
            <a:r>
              <a:rPr lang="en-US" dirty="0">
                <a:latin typeface="Arial" panose="020B0604020202020204" pitchFamily="34" charset="0"/>
              </a:rPr>
              <a:t>, E. C., </a:t>
            </a:r>
            <a:r>
              <a:rPr lang="en-US" dirty="0" err="1">
                <a:latin typeface="Arial" panose="020B0604020202020204" pitchFamily="34" charset="0"/>
              </a:rPr>
              <a:t>Tadger</a:t>
            </a:r>
            <a:r>
              <a:rPr lang="en-US" dirty="0">
                <a:latin typeface="Arial" panose="020B0604020202020204" pitchFamily="34" charset="0"/>
              </a:rPr>
              <a:t>, P., Cornea, A., Tudor, R., </a:t>
            </a:r>
            <a:r>
              <a:rPr lang="en-US" dirty="0" err="1">
                <a:latin typeface="Arial" panose="020B0604020202020204" pitchFamily="34" charset="0"/>
              </a:rPr>
              <a:t>Oancea</a:t>
            </a:r>
            <a:r>
              <a:rPr lang="en-US" dirty="0">
                <a:latin typeface="Arial" panose="020B0604020202020204" pitchFamily="34" charset="0"/>
              </a:rPr>
              <a:t>, C., &amp; Simu, M. (2021). International HIV dementia scale for HIV-associated neurocognitive disorders: a systematic review and meta-analysis. Diagnostics, 11(6), 1124.</a:t>
            </a:r>
          </a:p>
        </p:txBody>
      </p:sp>
    </p:spTree>
    <p:extLst>
      <p:ext uri="{BB962C8B-B14F-4D97-AF65-F5344CB8AC3E}">
        <p14:creationId xmlns:p14="http://schemas.microsoft.com/office/powerpoint/2010/main" val="386115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87E19-7796-4CED-B3B7-160FF232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BDEA6C-CD55-4E30-911A-9DEB64CD2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290" tIns="45645" rIns="91290" bIns="45645" rtlCol="0" anchor="t">
            <a:normAutofit/>
          </a:bodyPr>
          <a:lstStyle/>
          <a:p>
            <a:pPr marL="570865" indent="-457200">
              <a:buFont typeface="+mj-lt"/>
              <a:buAutoNum type="arabicPeriod"/>
            </a:pPr>
            <a:r>
              <a:rPr lang="en-US" sz="2400" dirty="0"/>
              <a:t>Discuss HIV and its effects on cognitive processes.</a:t>
            </a:r>
          </a:p>
          <a:p>
            <a:pPr marL="570865" indent="-457200">
              <a:buFont typeface="+mj-lt"/>
              <a:buAutoNum type="arabicPeriod"/>
            </a:pPr>
            <a:r>
              <a:rPr lang="en-US" sz="2400" dirty="0"/>
              <a:t>Assist learners in conceptualizing when to engage in neurocognitive screening. </a:t>
            </a:r>
          </a:p>
          <a:p>
            <a:pPr marL="570865" indent="-457200">
              <a:buFont typeface="+mj-lt"/>
              <a:buAutoNum type="arabicPeriod"/>
            </a:pPr>
            <a:r>
              <a:rPr lang="en-US" sz="2400" dirty="0"/>
              <a:t>Learn about various brief memory screeners that may be helpful neurocognitive impairment. </a:t>
            </a:r>
          </a:p>
        </p:txBody>
      </p:sp>
    </p:spTree>
    <p:extLst>
      <p:ext uri="{BB962C8B-B14F-4D97-AF65-F5344CB8AC3E}">
        <p14:creationId xmlns:p14="http://schemas.microsoft.com/office/powerpoint/2010/main" val="1436261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B34A-F394-9FF7-8033-37D2FDE3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12" y="366046"/>
            <a:ext cx="7685037" cy="758969"/>
          </a:xfrm>
        </p:spPr>
        <p:txBody>
          <a:bodyPr/>
          <a:lstStyle/>
          <a:p>
            <a:pPr algn="ctr"/>
            <a:r>
              <a:rPr lang="en-US" dirty="0"/>
              <a:t>HIV effects on 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BA921-466F-A05C-F0FD-76B98E051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12" y="1535289"/>
            <a:ext cx="7685037" cy="4185556"/>
          </a:xfrm>
        </p:spPr>
        <p:txBody>
          <a:bodyPr>
            <a:noAutofit/>
          </a:bodyPr>
          <a:lstStyle/>
          <a:p>
            <a:r>
              <a:rPr lang="en-US" sz="2800" dirty="0"/>
              <a:t>HIV can cause premature aging of the brain and create cognitive decline. Longitudinal studies have shown that over time patients can develop issues with memory and cognitive functioning. </a:t>
            </a:r>
          </a:p>
          <a:p>
            <a:endParaRPr lang="en-US" sz="2800" dirty="0"/>
          </a:p>
          <a:p>
            <a:r>
              <a:rPr lang="en-US" sz="2800" dirty="0"/>
              <a:t>Important factors to keep in mind include medication adherence, drug usage, and other health factors such as heart disease. </a:t>
            </a:r>
          </a:p>
        </p:txBody>
      </p:sp>
    </p:spTree>
    <p:extLst>
      <p:ext uri="{BB962C8B-B14F-4D97-AF65-F5344CB8AC3E}">
        <p14:creationId xmlns:p14="http://schemas.microsoft.com/office/powerpoint/2010/main" val="104019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B34A-F394-9FF7-8033-37D2FDE3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12" y="366046"/>
            <a:ext cx="7685037" cy="758969"/>
          </a:xfrm>
        </p:spPr>
        <p:txBody>
          <a:bodyPr/>
          <a:lstStyle/>
          <a:p>
            <a:pPr algn="ctr"/>
            <a:r>
              <a:rPr lang="en-US" dirty="0"/>
              <a:t>HIV effects on 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BA921-466F-A05C-F0FD-76B98E051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12" y="1332088"/>
            <a:ext cx="7685037" cy="4786489"/>
          </a:xfrm>
        </p:spPr>
        <p:txBody>
          <a:bodyPr>
            <a:noAutofit/>
          </a:bodyPr>
          <a:lstStyle/>
          <a:p>
            <a:r>
              <a:rPr lang="en-US" sz="2800" dirty="0"/>
              <a:t>HAND otherwise know as ”HIV associated neurocognitive disorder” exists on a spectrum that provides some guidance for staging cognitive decline. </a:t>
            </a:r>
          </a:p>
          <a:p>
            <a:pPr lvl="1"/>
            <a:r>
              <a:rPr lang="en-US" sz="2400" dirty="0"/>
              <a:t>Mild with no functional associated neurocognitive impairment (ANI)</a:t>
            </a:r>
          </a:p>
          <a:p>
            <a:pPr lvl="1"/>
            <a:r>
              <a:rPr lang="en-US" sz="2400" dirty="0"/>
              <a:t>Cognitive difficulties with mild functional impairment Motor Neuron Disease (MND)</a:t>
            </a:r>
          </a:p>
          <a:p>
            <a:pPr lvl="1"/>
            <a:r>
              <a:rPr lang="en-US" sz="2400" dirty="0"/>
              <a:t>Dementia with significant functional impairment HIV Associated Disorder (HAD)</a:t>
            </a:r>
          </a:p>
          <a:p>
            <a:r>
              <a:rPr lang="en-US" sz="2800" dirty="0"/>
              <a:t>HAND occurs in 30-50% of patients over their lifetime. </a:t>
            </a:r>
          </a:p>
        </p:txBody>
      </p:sp>
    </p:spTree>
    <p:extLst>
      <p:ext uri="{BB962C8B-B14F-4D97-AF65-F5344CB8AC3E}">
        <p14:creationId xmlns:p14="http://schemas.microsoft.com/office/powerpoint/2010/main" val="36425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Background Fill">
            <a:extLst>
              <a:ext uri="{FF2B5EF4-FFF2-40B4-BE49-F238E27FC236}">
                <a16:creationId xmlns:a16="http://schemas.microsoft.com/office/drawing/2014/main" id="{FAFB3478-4AEC-431E-93B2-1593839C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olor Fill">
            <a:extLst>
              <a:ext uri="{FF2B5EF4-FFF2-40B4-BE49-F238E27FC236}">
                <a16:creationId xmlns:a16="http://schemas.microsoft.com/office/drawing/2014/main" id="{A8A68745-355E-4D81-AA5F-942C71082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Graphic 9">
            <a:extLst>
              <a:ext uri="{FF2B5EF4-FFF2-40B4-BE49-F238E27FC236}">
                <a16:creationId xmlns:a16="http://schemas.microsoft.com/office/drawing/2014/main" id="{9A450B93-9615-4854-BEA5-4A85DF5CD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671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Texture">
            <a:extLst>
              <a:ext uri="{FF2B5EF4-FFF2-40B4-BE49-F238E27FC236}">
                <a16:creationId xmlns:a16="http://schemas.microsoft.com/office/drawing/2014/main" id="{2E922E9E-A29B-4164-A634-B718A4336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BD0BD-F1E5-2F08-612A-0B8630B69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58952"/>
            <a:ext cx="4640729" cy="1325563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Screening for HAND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337DA-6B59-F814-1554-A17B06D3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4640729" cy="3887585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URWPalladioL"/>
              </a:rPr>
              <a:t>Screening suggestions vary by study and country. One study recommended that screening within six months of diagnosis, before ART initiation, every 6–12 months if there is a high risk, every 12–24 months if there is low risk, and immediately if there is any clinical deterioration.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" name="Graphic 6" descr="Decision chart">
            <a:extLst>
              <a:ext uri="{FF2B5EF4-FFF2-40B4-BE49-F238E27FC236}">
                <a16:creationId xmlns:a16="http://schemas.microsoft.com/office/drawing/2014/main" id="{700285B9-4CCB-B3C9-1028-D5FF2787B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6913" y="1197430"/>
            <a:ext cx="4593771" cy="45937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CC31158-CA3F-99D3-571F-DB2EF7985CFF}"/>
              </a:ext>
            </a:extLst>
          </p:cNvPr>
          <p:cNvGrpSpPr/>
          <p:nvPr/>
        </p:nvGrpSpPr>
        <p:grpSpPr>
          <a:xfrm>
            <a:off x="8910347" y="5470899"/>
            <a:ext cx="2480906" cy="1346721"/>
            <a:chOff x="5642811" y="4858544"/>
            <a:chExt cx="3196152" cy="1803400"/>
          </a:xfrm>
        </p:grpSpPr>
        <p:pic>
          <p:nvPicPr>
            <p:cNvPr id="5" name="Picture 4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A4DEB260-FCC2-2467-C4CB-63AEDF6FC9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8054" t="19796" r="10565" b="22463"/>
            <a:stretch/>
          </p:blipFill>
          <p:spPr>
            <a:xfrm>
              <a:off x="5642811" y="5314950"/>
              <a:ext cx="1937084" cy="1040130"/>
            </a:xfrm>
            <a:prstGeom prst="rect">
              <a:avLst/>
            </a:prstGeom>
          </p:spPr>
        </p:pic>
        <p:pic>
          <p:nvPicPr>
            <p:cNvPr id="6" name="Picture 5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6DBB81CF-C106-F3CF-A0D9-4BD8FB2DEF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3099" r="49956"/>
            <a:stretch/>
          </p:blipFill>
          <p:spPr>
            <a:xfrm>
              <a:off x="7222217" y="4858544"/>
              <a:ext cx="325464" cy="1803400"/>
            </a:xfrm>
            <a:prstGeom prst="rect">
              <a:avLst/>
            </a:prstGeom>
          </p:spPr>
        </p:pic>
        <p:pic>
          <p:nvPicPr>
            <p:cNvPr id="8" name="Picture 7" descr="A picture containing text, font, logo, graphics&#10;&#10;Description automatically generated">
              <a:extLst>
                <a:ext uri="{FF2B5EF4-FFF2-40B4-BE49-F238E27FC236}">
                  <a16:creationId xmlns:a16="http://schemas.microsoft.com/office/drawing/2014/main" id="{9F1386F6-6A78-F832-691D-5E9BFA4AF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904" t="17015" r="54069"/>
            <a:stretch/>
          </p:blipFill>
          <p:spPr>
            <a:xfrm>
              <a:off x="7384949" y="5130346"/>
              <a:ext cx="1454014" cy="1496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49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22AE-A608-041F-9D67-70E84F6D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2842"/>
            <a:ext cx="7685037" cy="12937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A</a:t>
            </a:r>
            <a:r>
              <a:rPr lang="en-US" b="0" i="0" u="none" strike="noStrike" dirty="0">
                <a:effectLst/>
                <a:latin typeface="Cambria" panose="02040503050406030204" pitchFamily="18" charset="0"/>
              </a:rPr>
              <a:t>symptomatic Neurocognitive </a:t>
            </a:r>
            <a:r>
              <a:rPr lang="en-US" dirty="0">
                <a:latin typeface="Cambria" panose="02040503050406030204" pitchFamily="18" charset="0"/>
              </a:rPr>
              <a:t>I</a:t>
            </a:r>
            <a:r>
              <a:rPr lang="en-US" b="0" i="0" u="none" strike="noStrike" dirty="0">
                <a:effectLst/>
                <a:latin typeface="Cambria" panose="02040503050406030204" pitchFamily="18" charset="0"/>
              </a:rPr>
              <a:t>mpairment (ANI)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6B9F4-76A4-6D8E-4A93-1069B57A3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ANI accounts for 70% of all HAND cases</a:t>
            </a:r>
          </a:p>
          <a:p>
            <a:pPr lvl="1"/>
            <a:r>
              <a:rPr lang="en-US" sz="2800" dirty="0"/>
              <a:t>Characteristics include impairment on neurocognitive testing without daily functioning difficulties</a:t>
            </a:r>
          </a:p>
          <a:p>
            <a:pPr lvl="1"/>
            <a:endParaRPr lang="en-US" sz="2800" dirty="0"/>
          </a:p>
          <a:p>
            <a:r>
              <a:rPr lang="en-US" sz="2800" dirty="0"/>
              <a:t>There is controversy as to the usage of ANI and its possible distress for patients.</a:t>
            </a:r>
          </a:p>
        </p:txBody>
      </p:sp>
    </p:spTree>
    <p:extLst>
      <p:ext uri="{BB962C8B-B14F-4D97-AF65-F5344CB8AC3E}">
        <p14:creationId xmlns:p14="http://schemas.microsoft.com/office/powerpoint/2010/main" val="248880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22AE-A608-041F-9D67-70E84F6D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2842"/>
            <a:ext cx="7685037" cy="12937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</a:rPr>
              <a:t>A</a:t>
            </a:r>
            <a:r>
              <a:rPr lang="en-US" b="0" i="0" u="none" strike="noStrike" dirty="0">
                <a:effectLst/>
                <a:latin typeface="Cambria" panose="02040503050406030204" pitchFamily="18" charset="0"/>
              </a:rPr>
              <a:t>symptomatic Neurocognitive </a:t>
            </a:r>
            <a:r>
              <a:rPr lang="en-US" dirty="0">
                <a:latin typeface="Cambria" panose="02040503050406030204" pitchFamily="18" charset="0"/>
              </a:rPr>
              <a:t>I</a:t>
            </a:r>
            <a:r>
              <a:rPr lang="en-US" b="0" i="0" u="none" strike="noStrike" dirty="0">
                <a:effectLst/>
                <a:latin typeface="Cambria" panose="02040503050406030204" pitchFamily="18" charset="0"/>
              </a:rPr>
              <a:t>mpairment (ANI)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6B9F4-76A4-6D8E-4A93-1069B57A3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Some studies have shown that ANI can be an archaic title based on previous damage caused by HIV that is non-progressive. However, other studies suggest that those with ANI may progress to functional worsening compared to those without </a:t>
            </a:r>
          </a:p>
          <a:p>
            <a:r>
              <a:rPr lang="en-US" sz="2400" dirty="0"/>
              <a:t>Its important to assess how patients are reporting symptoms of cognitive decline such as self-report, observation, or professional assessment</a:t>
            </a:r>
          </a:p>
          <a:p>
            <a:r>
              <a:rPr lang="en-US" sz="2400" dirty="0"/>
              <a:t>Regardless patients with ANI are 3x more likely to develop everyday difficulties compared to health peers </a:t>
            </a:r>
          </a:p>
        </p:txBody>
      </p:sp>
    </p:spTree>
    <p:extLst>
      <p:ext uri="{BB962C8B-B14F-4D97-AF65-F5344CB8AC3E}">
        <p14:creationId xmlns:p14="http://schemas.microsoft.com/office/powerpoint/2010/main" val="277831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2759-6047-BA44-822C-5AC2B1C9C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6090"/>
            <a:ext cx="7685037" cy="970844"/>
          </a:xfrm>
        </p:spPr>
        <p:txBody>
          <a:bodyPr/>
          <a:lstStyle/>
          <a:p>
            <a:r>
              <a:rPr lang="en-US" dirty="0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AC57C-871B-6191-A219-4DB7681C0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9467"/>
            <a:ext cx="7685037" cy="470746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Starting Antiretroviral therapy (ART) as soon as possible</a:t>
            </a:r>
          </a:p>
          <a:p>
            <a:pPr lvl="1"/>
            <a:r>
              <a:rPr lang="en-US" sz="2800" dirty="0"/>
              <a:t>Remaining undetectable </a:t>
            </a:r>
          </a:p>
          <a:p>
            <a:r>
              <a:rPr lang="en-US" sz="2800" dirty="0"/>
              <a:t>ART toxicity</a:t>
            </a:r>
          </a:p>
          <a:p>
            <a:r>
              <a:rPr lang="en-US" sz="2800" dirty="0"/>
              <a:t>Comorbid health conditions</a:t>
            </a:r>
          </a:p>
          <a:p>
            <a:r>
              <a:rPr lang="en-US" sz="2800" dirty="0"/>
              <a:t>Access to healthcare </a:t>
            </a:r>
          </a:p>
          <a:p>
            <a:pPr lvl="1"/>
            <a:r>
              <a:rPr lang="en-US" sz="2800" dirty="0"/>
              <a:t>Minority populations</a:t>
            </a:r>
          </a:p>
          <a:p>
            <a:r>
              <a:rPr lang="en-US" sz="2800" dirty="0"/>
              <a:t>Other medications</a:t>
            </a:r>
          </a:p>
          <a:p>
            <a:pPr lvl="1"/>
            <a:r>
              <a:rPr lang="en-US" sz="2800" dirty="0"/>
              <a:t>Diphenhydramine</a:t>
            </a:r>
          </a:p>
          <a:p>
            <a:pPr lvl="1"/>
            <a:r>
              <a:rPr lang="en-US" sz="2800" dirty="0"/>
              <a:t>Topiramate </a:t>
            </a:r>
          </a:p>
          <a:p>
            <a:pPr lvl="1"/>
            <a:r>
              <a:rPr lang="en-US" sz="2800" dirty="0"/>
              <a:t>Hydroxyzine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ropicVTI">
  <a:themeElements>
    <a:clrScheme name="AnalogousFromLightSeedLeftStep">
      <a:dk1>
        <a:srgbClr val="000000"/>
      </a:dk1>
      <a:lt1>
        <a:srgbClr val="FFFFFF"/>
      </a:lt1>
      <a:dk2>
        <a:srgbClr val="1B2F2C"/>
      </a:dk2>
      <a:lt2>
        <a:srgbClr val="F0F0F3"/>
      </a:lt2>
      <a:accent1>
        <a:srgbClr val="A7A259"/>
      </a:accent1>
      <a:accent2>
        <a:srgbClr val="D99147"/>
      </a:accent2>
      <a:accent3>
        <a:srgbClr val="E38379"/>
      </a:accent3>
      <a:accent4>
        <a:srgbClr val="DD5C85"/>
      </a:accent4>
      <a:accent5>
        <a:srgbClr val="E379C8"/>
      </a:accent5>
      <a:accent6>
        <a:srgbClr val="C95CDD"/>
      </a:accent6>
      <a:hlink>
        <a:srgbClr val="6C71B0"/>
      </a:hlink>
      <a:folHlink>
        <a:srgbClr val="7F7F7F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8232</TotalTime>
  <Words>1812</Words>
  <Application>Microsoft Office PowerPoint</Application>
  <PresentationFormat>Widescreen</PresentationFormat>
  <Paragraphs>150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Gill Sans Nova</vt:lpstr>
      <vt:lpstr>URWPalladioL</vt:lpstr>
      <vt:lpstr>TropicVTI</vt:lpstr>
      <vt:lpstr>Neurocognitive Screening  in HIV</vt:lpstr>
      <vt:lpstr>Conflict of Interest Disclosure Statement </vt:lpstr>
      <vt:lpstr>Learning Objectives </vt:lpstr>
      <vt:lpstr>HIV effects on cognition</vt:lpstr>
      <vt:lpstr>HIV effects on cognition</vt:lpstr>
      <vt:lpstr>Screening for HAND</vt:lpstr>
      <vt:lpstr>Asymptomatic Neurocognitive Impairment (ANI)</vt:lpstr>
      <vt:lpstr>Asymptomatic Neurocognitive Impairment (ANI)</vt:lpstr>
      <vt:lpstr>Other considerations</vt:lpstr>
      <vt:lpstr>A focus on Latin communities</vt:lpstr>
      <vt:lpstr>A focus on Latin communities</vt:lpstr>
      <vt:lpstr>Testing Instruments </vt:lpstr>
      <vt:lpstr>IHDS</vt:lpstr>
      <vt:lpstr>MoCA</vt:lpstr>
      <vt:lpstr>MoCA-Blind</vt:lpstr>
      <vt:lpstr>MMSE</vt:lpstr>
      <vt:lpstr>SLUMS</vt:lpstr>
      <vt:lpstr>BOMC</vt:lpstr>
      <vt:lpstr>Mini-Cog</vt:lpstr>
      <vt:lpstr>Conclusion</vt:lpstr>
      <vt:lpstr>Resources</vt:lpstr>
      <vt:lpstr>SCAETC Social Media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Neurocognitive Screening in HIV</dc:title>
  <dc:creator>Microsoft Office User</dc:creator>
  <cp:lastModifiedBy>Judith Collins</cp:lastModifiedBy>
  <cp:revision>16</cp:revision>
  <dcterms:created xsi:type="dcterms:W3CDTF">2023-05-10T22:34:02Z</dcterms:created>
  <dcterms:modified xsi:type="dcterms:W3CDTF">2023-08-02T14:34:23Z</dcterms:modified>
</cp:coreProperties>
</file>