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99_FF5C17C7.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69"/>
  </p:notesMasterIdLst>
  <p:handoutMasterIdLst>
    <p:handoutMasterId r:id="rId70"/>
  </p:handoutMasterIdLst>
  <p:sldIdLst>
    <p:sldId id="542" r:id="rId5"/>
    <p:sldId id="393" r:id="rId6"/>
    <p:sldId id="381" r:id="rId7"/>
    <p:sldId id="571" r:id="rId8"/>
    <p:sldId id="549" r:id="rId9"/>
    <p:sldId id="554" r:id="rId10"/>
    <p:sldId id="448" r:id="rId11"/>
    <p:sldId id="536" r:id="rId12"/>
    <p:sldId id="449" r:id="rId13"/>
    <p:sldId id="556" r:id="rId14"/>
    <p:sldId id="557" r:id="rId15"/>
    <p:sldId id="506" r:id="rId16"/>
    <p:sldId id="538" r:id="rId17"/>
    <p:sldId id="374" r:id="rId18"/>
    <p:sldId id="562" r:id="rId19"/>
    <p:sldId id="558" r:id="rId20"/>
    <p:sldId id="369" r:id="rId21"/>
    <p:sldId id="539" r:id="rId22"/>
    <p:sldId id="508" r:id="rId23"/>
    <p:sldId id="559" r:id="rId24"/>
    <p:sldId id="465" r:id="rId25"/>
    <p:sldId id="386" r:id="rId26"/>
    <p:sldId id="565" r:id="rId27"/>
    <p:sldId id="407" r:id="rId28"/>
    <p:sldId id="406" r:id="rId29"/>
    <p:sldId id="408" r:id="rId30"/>
    <p:sldId id="409" r:id="rId31"/>
    <p:sldId id="376" r:id="rId32"/>
    <p:sldId id="492" r:id="rId33"/>
    <p:sldId id="493" r:id="rId34"/>
    <p:sldId id="563" r:id="rId35"/>
    <p:sldId id="494" r:id="rId36"/>
    <p:sldId id="561" r:id="rId37"/>
    <p:sldId id="567" r:id="rId38"/>
    <p:sldId id="378" r:id="rId39"/>
    <p:sldId id="452" r:id="rId40"/>
    <p:sldId id="477" r:id="rId41"/>
    <p:sldId id="475" r:id="rId42"/>
    <p:sldId id="424" r:id="rId43"/>
    <p:sldId id="458" r:id="rId44"/>
    <p:sldId id="478" r:id="rId45"/>
    <p:sldId id="473" r:id="rId46"/>
    <p:sldId id="471" r:id="rId47"/>
    <p:sldId id="560" r:id="rId48"/>
    <p:sldId id="450" r:id="rId49"/>
    <p:sldId id="479" r:id="rId50"/>
    <p:sldId id="568" r:id="rId51"/>
    <p:sldId id="483" r:id="rId52"/>
    <p:sldId id="474" r:id="rId53"/>
    <p:sldId id="472" r:id="rId54"/>
    <p:sldId id="485" r:id="rId55"/>
    <p:sldId id="486" r:id="rId56"/>
    <p:sldId id="487" r:id="rId57"/>
    <p:sldId id="481" r:id="rId58"/>
    <p:sldId id="569" r:id="rId59"/>
    <p:sldId id="496" r:id="rId60"/>
    <p:sldId id="457" r:id="rId61"/>
    <p:sldId id="570" r:id="rId62"/>
    <p:sldId id="469" r:id="rId63"/>
    <p:sldId id="482" r:id="rId64"/>
    <p:sldId id="447" r:id="rId65"/>
    <p:sldId id="442" r:id="rId66"/>
    <p:sldId id="299" r:id="rId67"/>
    <p:sldId id="550" r:id="rId68"/>
  </p:sldIdLst>
  <p:sldSz cx="9144000" cy="5143500" type="screen16x9"/>
  <p:notesSz cx="7023100" cy="93091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71"/>
            <p14:sldId id="549"/>
            <p14:sldId id="554"/>
            <p14:sldId id="448"/>
            <p14:sldId id="536"/>
            <p14:sldId id="449"/>
            <p14:sldId id="556"/>
            <p14:sldId id="557"/>
            <p14:sldId id="506"/>
            <p14:sldId id="538"/>
            <p14:sldId id="374"/>
            <p14:sldId id="562"/>
            <p14:sldId id="558"/>
            <p14:sldId id="369"/>
            <p14:sldId id="539"/>
            <p14:sldId id="508"/>
            <p14:sldId id="559"/>
            <p14:sldId id="465"/>
            <p14:sldId id="386"/>
            <p14:sldId id="565"/>
            <p14:sldId id="407"/>
            <p14:sldId id="406"/>
            <p14:sldId id="408"/>
            <p14:sldId id="409"/>
            <p14:sldId id="376"/>
            <p14:sldId id="492"/>
            <p14:sldId id="493"/>
            <p14:sldId id="563"/>
            <p14:sldId id="494"/>
            <p14:sldId id="561"/>
            <p14:sldId id="567"/>
            <p14:sldId id="378"/>
            <p14:sldId id="452"/>
            <p14:sldId id="477"/>
            <p14:sldId id="475"/>
            <p14:sldId id="424"/>
            <p14:sldId id="458"/>
            <p14:sldId id="478"/>
            <p14:sldId id="473"/>
            <p14:sldId id="471"/>
            <p14:sldId id="560"/>
            <p14:sldId id="450"/>
            <p14:sldId id="479"/>
            <p14:sldId id="568"/>
            <p14:sldId id="483"/>
            <p14:sldId id="474"/>
            <p14:sldId id="472"/>
            <p14:sldId id="485"/>
            <p14:sldId id="486"/>
            <p14:sldId id="487"/>
            <p14:sldId id="481"/>
            <p14:sldId id="569"/>
            <p14:sldId id="496"/>
            <p14:sldId id="457"/>
            <p14:sldId id="570"/>
            <p14:sldId id="469"/>
            <p14:sldId id="482"/>
            <p14:sldId id="447"/>
            <p14:sldId id="442"/>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J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94" autoAdjust="0"/>
  </p:normalViewPr>
  <p:slideViewPr>
    <p:cSldViewPr snapToGrid="0">
      <p:cViewPr varScale="1">
        <p:scale>
          <a:sx n="140" d="100"/>
          <a:sy n="140" d="100"/>
        </p:scale>
        <p:origin x="77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99_FF5C17C7.xml><?xml version="1.0" encoding="utf-8"?>
<p188:cmLst xmlns:a="http://schemas.openxmlformats.org/drawingml/2006/main" xmlns:r="http://schemas.openxmlformats.org/officeDocument/2006/relationships" xmlns:p188="http://schemas.microsoft.com/office/powerpoint/2018/8/main">
  <p188:cm id="{C225014F-813E-4E94-AF32-D2B837459CB8}" authorId="{A034EB0A-ADC1-89A1-2E72-66A3EE278167}" created="2023-06-01T15:07:46.159">
    <pc:sldMkLst xmlns:pc="http://schemas.microsoft.com/office/powerpoint/2013/main/command">
      <pc:docMk/>
      <pc:sldMk cId="4284225479" sldId="409"/>
    </pc:sldMkLst>
    <p188:txBody>
      <a:bodyPr/>
      <a:lstStyle/>
      <a:p>
        <a:r>
          <a:rPr lang="en-US"/>
          <a:t>Image Reference needed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BAFCE-4A37-45C9-BB24-005E6C96D7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E7E3DA-25F8-436A-BED5-DBB80D666F99}">
      <dgm:prSet phldrT="[Text]" custT="1"/>
      <dgm:spPr/>
      <dgm:t>
        <a:bodyPr/>
        <a:lstStyle/>
        <a:p>
          <a:r>
            <a:rPr lang="en-US" sz="2800" dirty="0"/>
            <a:t>1,189,700 PWH 2019  </a:t>
          </a:r>
        </a:p>
      </dgm:t>
    </dgm:pt>
    <dgm:pt modelId="{452E9AE4-A31F-466B-BF6E-99040068376A}" type="parTrans" cxnId="{DA6E9356-AEEE-40AA-8D66-BCAD53873D76}">
      <dgm:prSet/>
      <dgm:spPr/>
      <dgm:t>
        <a:bodyPr/>
        <a:lstStyle/>
        <a:p>
          <a:endParaRPr lang="en-US"/>
        </a:p>
      </dgm:t>
    </dgm:pt>
    <dgm:pt modelId="{0CE9BB53-3676-46C9-A7FE-C420A69E9209}" type="sibTrans" cxnId="{DA6E9356-AEEE-40AA-8D66-BCAD53873D76}">
      <dgm:prSet/>
      <dgm:spPr/>
      <dgm:t>
        <a:bodyPr/>
        <a:lstStyle/>
        <a:p>
          <a:endParaRPr lang="en-US"/>
        </a:p>
      </dgm:t>
    </dgm:pt>
    <dgm:pt modelId="{7E4844DC-AE4F-4632-97EE-301A312C1B99}" type="pres">
      <dgm:prSet presAssocID="{1F6BAFCE-4A37-45C9-BB24-005E6C96D7E4}" presName="diagram" presStyleCnt="0">
        <dgm:presLayoutVars>
          <dgm:dir/>
          <dgm:resizeHandles val="exact"/>
        </dgm:presLayoutVars>
      </dgm:prSet>
      <dgm:spPr/>
    </dgm:pt>
    <dgm:pt modelId="{8F318D5A-371E-4C63-8700-978AA57E0D4C}" type="pres">
      <dgm:prSet presAssocID="{44E7E3DA-25F8-436A-BED5-DBB80D666F99}" presName="node" presStyleLbl="node1" presStyleIdx="0" presStyleCnt="1" custScaleX="174744" custScaleY="40951" custLinFactNeighborX="23663" custLinFactNeighborY="-4519">
        <dgm:presLayoutVars>
          <dgm:bulletEnabled val="1"/>
        </dgm:presLayoutVars>
      </dgm:prSet>
      <dgm:spPr/>
    </dgm:pt>
  </dgm:ptLst>
  <dgm:cxnLst>
    <dgm:cxn modelId="{DA6E9356-AEEE-40AA-8D66-BCAD53873D76}" srcId="{1F6BAFCE-4A37-45C9-BB24-005E6C96D7E4}" destId="{44E7E3DA-25F8-436A-BED5-DBB80D666F99}" srcOrd="0" destOrd="0" parTransId="{452E9AE4-A31F-466B-BF6E-99040068376A}" sibTransId="{0CE9BB53-3676-46C9-A7FE-C420A69E9209}"/>
    <dgm:cxn modelId="{5A9FC8AC-5363-434E-9029-2299D5951DE6}" type="presOf" srcId="{1F6BAFCE-4A37-45C9-BB24-005E6C96D7E4}" destId="{7E4844DC-AE4F-4632-97EE-301A312C1B99}" srcOrd="0" destOrd="0" presId="urn:microsoft.com/office/officeart/2005/8/layout/default"/>
    <dgm:cxn modelId="{1D3EBEB8-514C-4F0F-953E-4B0D068E1635}" type="presOf" srcId="{44E7E3DA-25F8-436A-BED5-DBB80D666F99}" destId="{8F318D5A-371E-4C63-8700-978AA57E0D4C}" srcOrd="0" destOrd="0" presId="urn:microsoft.com/office/officeart/2005/8/layout/default"/>
    <dgm:cxn modelId="{013E7E69-7F24-4143-9731-6814C4E5F340}" type="presParOf" srcId="{7E4844DC-AE4F-4632-97EE-301A312C1B99}" destId="{8F318D5A-371E-4C63-8700-978AA57E0D4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FE83C-361E-4BD2-8774-52A18458A60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23DCDDE-C800-4A60-8B06-483733116BB7}">
      <dgm:prSet phldrT="[Text]" custT="1"/>
      <dgm:spPr>
        <a:solidFill>
          <a:schemeClr val="accent1">
            <a:lumMod val="20000"/>
            <a:lumOff val="80000"/>
          </a:schemeClr>
        </a:solidFill>
      </dgm:spPr>
      <dgm:t>
        <a:bodyPr/>
        <a:lstStyle/>
        <a:p>
          <a:pPr>
            <a:spcAft>
              <a:spcPts val="0"/>
            </a:spcAft>
          </a:pPr>
          <a:r>
            <a:rPr lang="en-US" sz="1800" b="1" dirty="0">
              <a:latin typeface="Gotham Book"/>
            </a:rPr>
            <a:t>Phase 1: </a:t>
          </a:r>
          <a:r>
            <a:rPr lang="en-US" sz="1800" b="0" dirty="0">
              <a:latin typeface="Gotham Book"/>
            </a:rPr>
            <a:t>reduce new infections by 75% in </a:t>
          </a:r>
        </a:p>
        <a:p>
          <a:pPr>
            <a:spcAft>
              <a:spcPts val="0"/>
            </a:spcAft>
          </a:pPr>
          <a:r>
            <a:rPr lang="en-US" sz="1800" b="0" dirty="0">
              <a:latin typeface="Gotham Book"/>
            </a:rPr>
            <a:t>5 years</a:t>
          </a:r>
        </a:p>
      </dgm:t>
    </dgm:pt>
    <dgm:pt modelId="{0E204179-BD05-4CE4-A642-DCB8FD67D9CC}" type="parTrans" cxnId="{D15799BD-BE5C-4948-8641-AE777257C6EE}">
      <dgm:prSet/>
      <dgm:spPr/>
      <dgm:t>
        <a:bodyPr/>
        <a:lstStyle/>
        <a:p>
          <a:endParaRPr lang="en-US"/>
        </a:p>
      </dgm:t>
    </dgm:pt>
    <dgm:pt modelId="{97E3C31C-D8D8-4188-92E7-8C307B396620}" type="sibTrans" cxnId="{D15799BD-BE5C-4948-8641-AE777257C6EE}">
      <dgm:prSet/>
      <dgm:spPr/>
      <dgm:t>
        <a:bodyPr/>
        <a:lstStyle/>
        <a:p>
          <a:endParaRPr lang="en-US"/>
        </a:p>
      </dgm:t>
    </dgm:pt>
    <dgm:pt modelId="{8B7536A6-0CFD-4F0D-8184-839EEF387E03}">
      <dgm:prSet phldrT="[Text]" custT="1"/>
      <dgm:spPr>
        <a:solidFill>
          <a:schemeClr val="accent1">
            <a:lumMod val="20000"/>
            <a:lumOff val="80000"/>
          </a:schemeClr>
        </a:solidFill>
      </dgm:spPr>
      <dgm:t>
        <a:bodyPr/>
        <a:lstStyle/>
        <a:p>
          <a:r>
            <a:rPr lang="en-US" sz="1800" b="1" dirty="0">
              <a:latin typeface="Gotham Book"/>
            </a:rPr>
            <a:t>Phase 2: </a:t>
          </a:r>
          <a:r>
            <a:rPr lang="en-US" sz="1800" b="0" dirty="0">
              <a:latin typeface="Gotham Book"/>
            </a:rPr>
            <a:t>Widely disseminate effort to reduce by 90% in the following 5 years</a:t>
          </a:r>
        </a:p>
      </dgm:t>
    </dgm:pt>
    <dgm:pt modelId="{22B4C3EB-097B-4A64-9A83-8486929BF0E1}" type="parTrans" cxnId="{7A479FD6-6C0F-4CD6-AB38-299A3A8F2B07}">
      <dgm:prSet/>
      <dgm:spPr/>
      <dgm:t>
        <a:bodyPr/>
        <a:lstStyle/>
        <a:p>
          <a:endParaRPr lang="en-US"/>
        </a:p>
      </dgm:t>
    </dgm:pt>
    <dgm:pt modelId="{8AAB790F-DBB2-48CA-9954-BE1673F68927}" type="sibTrans" cxnId="{7A479FD6-6C0F-4CD6-AB38-299A3A8F2B07}">
      <dgm:prSet/>
      <dgm:spPr/>
      <dgm:t>
        <a:bodyPr/>
        <a:lstStyle/>
        <a:p>
          <a:endParaRPr lang="en-US"/>
        </a:p>
      </dgm:t>
    </dgm:pt>
    <dgm:pt modelId="{C0413E5D-53BD-43F6-B79C-6CBD675C67EA}">
      <dgm:prSet phldrT="[Text]" custT="1"/>
      <dgm:spPr>
        <a:solidFill>
          <a:schemeClr val="accent1">
            <a:lumMod val="20000"/>
            <a:lumOff val="80000"/>
          </a:schemeClr>
        </a:solidFill>
      </dgm:spPr>
      <dgm:t>
        <a:bodyPr/>
        <a:lstStyle/>
        <a:p>
          <a:r>
            <a:rPr lang="en-US" sz="1800" b="1" dirty="0">
              <a:latin typeface="Gotham Book"/>
            </a:rPr>
            <a:t>Phase 3: </a:t>
          </a:r>
          <a:r>
            <a:rPr lang="en-US" sz="1800" b="0" dirty="0">
              <a:latin typeface="Gotham Book"/>
            </a:rPr>
            <a:t>Intense case management to maintain the number of new infections at &lt;3,000 per year</a:t>
          </a:r>
        </a:p>
      </dgm:t>
    </dgm:pt>
    <dgm:pt modelId="{42C6B302-9726-490B-AD42-8998671BE0BF}" type="parTrans" cxnId="{E8F96F49-D8CB-4DAD-94F0-EB9D044A7B77}">
      <dgm:prSet/>
      <dgm:spPr/>
      <dgm:t>
        <a:bodyPr/>
        <a:lstStyle/>
        <a:p>
          <a:endParaRPr lang="en-US"/>
        </a:p>
      </dgm:t>
    </dgm:pt>
    <dgm:pt modelId="{393F5F00-F9E2-46CB-B1AC-A8A87833B62F}" type="sibTrans" cxnId="{E8F96F49-D8CB-4DAD-94F0-EB9D044A7B77}">
      <dgm:prSet/>
      <dgm:spPr/>
      <dgm:t>
        <a:bodyPr/>
        <a:lstStyle/>
        <a:p>
          <a:endParaRPr lang="en-US"/>
        </a:p>
      </dgm:t>
    </dgm:pt>
    <dgm:pt modelId="{2D897254-5EE4-4D01-8896-25F42922F5FE}" type="pres">
      <dgm:prSet presAssocID="{882FE83C-361E-4BD2-8774-52A18458A60E}" presName="Name0" presStyleCnt="0">
        <dgm:presLayoutVars>
          <dgm:chMax val="7"/>
          <dgm:chPref val="7"/>
          <dgm:dir/>
          <dgm:animLvl val="lvl"/>
        </dgm:presLayoutVars>
      </dgm:prSet>
      <dgm:spPr/>
    </dgm:pt>
    <dgm:pt modelId="{EACE20B7-7B82-420C-B384-5852AC15D631}" type="pres">
      <dgm:prSet presAssocID="{823DCDDE-C800-4A60-8B06-483733116BB7}" presName="Accent1" presStyleCnt="0"/>
      <dgm:spPr/>
    </dgm:pt>
    <dgm:pt modelId="{4A419CED-1643-414C-A467-AB78FC5BCA30}" type="pres">
      <dgm:prSet presAssocID="{823DCDDE-C800-4A60-8B06-483733116BB7}" presName="Accent" presStyleLbl="node1" presStyleIdx="0" presStyleCnt="3" custAng="20501733" custScaleX="101006" custScaleY="97880" custLinFactX="69277" custLinFactNeighborX="100000" custLinFactNeighborY="-20185"/>
      <dgm:spPr>
        <a:solidFill>
          <a:schemeClr val="accent3"/>
        </a:solidFill>
      </dgm:spPr>
    </dgm:pt>
    <dgm:pt modelId="{0355E363-FC47-42A1-AA89-EB827E85CD07}" type="pres">
      <dgm:prSet presAssocID="{823DCDDE-C800-4A60-8B06-483733116BB7}" presName="Parent1" presStyleLbl="revTx" presStyleIdx="0" presStyleCnt="3" custScaleX="230670" custScaleY="152683" custLinFactX="100000" custLinFactNeighborX="110620" custLinFactNeighborY="-82904">
        <dgm:presLayoutVars>
          <dgm:chMax val="1"/>
          <dgm:chPref val="1"/>
          <dgm:bulletEnabled val="1"/>
        </dgm:presLayoutVars>
      </dgm:prSet>
      <dgm:spPr/>
    </dgm:pt>
    <dgm:pt modelId="{8CD85ED8-4E1B-4B1C-A6EC-0D9706BEC02D}" type="pres">
      <dgm:prSet presAssocID="{8B7536A6-0CFD-4F0D-8184-839EEF387E03}" presName="Accent2" presStyleCnt="0"/>
      <dgm:spPr/>
    </dgm:pt>
    <dgm:pt modelId="{D281EF83-6287-4412-ABB6-1B494F580D80}" type="pres">
      <dgm:prSet presAssocID="{8B7536A6-0CFD-4F0D-8184-839EEF387E03}" presName="Accent" presStyleLbl="node1" presStyleIdx="1" presStyleCnt="3" custAng="923162" custLinFactNeighborX="91120" custLinFactNeighborY="-19315"/>
      <dgm:spPr>
        <a:solidFill>
          <a:schemeClr val="tx2"/>
        </a:solidFill>
      </dgm:spPr>
    </dgm:pt>
    <dgm:pt modelId="{D20397F9-5F7B-4A8B-B593-F866C535C2B8}" type="pres">
      <dgm:prSet presAssocID="{8B7536A6-0CFD-4F0D-8184-839EEF387E03}" presName="Parent2" presStyleLbl="revTx" presStyleIdx="1" presStyleCnt="3" custScaleX="224059" custScaleY="204243" custLinFactX="100000" custLinFactNeighborX="158222" custLinFactNeighborY="-65460">
        <dgm:presLayoutVars>
          <dgm:chMax val="1"/>
          <dgm:chPref val="1"/>
          <dgm:bulletEnabled val="1"/>
        </dgm:presLayoutVars>
      </dgm:prSet>
      <dgm:spPr/>
    </dgm:pt>
    <dgm:pt modelId="{F92253EC-AB28-4694-B3EE-BCF8D020AA32}" type="pres">
      <dgm:prSet presAssocID="{C0413E5D-53BD-43F6-B79C-6CBD675C67EA}" presName="Accent3" presStyleCnt="0"/>
      <dgm:spPr/>
    </dgm:pt>
    <dgm:pt modelId="{15046E3E-0CCA-45B1-A417-6575E6AA2F46}" type="pres">
      <dgm:prSet presAssocID="{C0413E5D-53BD-43F6-B79C-6CBD675C67EA}" presName="Accent" presStyleLbl="node1" presStyleIdx="2" presStyleCnt="3" custLinFactX="98188" custLinFactNeighborX="100000" custLinFactNeighborY="24023"/>
      <dgm:spPr>
        <a:solidFill>
          <a:schemeClr val="accent4"/>
        </a:solidFill>
      </dgm:spPr>
    </dgm:pt>
    <dgm:pt modelId="{814346BB-5D4A-4724-9D37-4D8B7B4327CE}" type="pres">
      <dgm:prSet presAssocID="{C0413E5D-53BD-43F6-B79C-6CBD675C67EA}" presName="Parent3" presStyleLbl="revTx" presStyleIdx="2" presStyleCnt="3" custScaleX="280604" custScaleY="232400" custLinFactX="100000" custLinFactNeighborX="122981" custLinFactNeighborY="-13709">
        <dgm:presLayoutVars>
          <dgm:chMax val="1"/>
          <dgm:chPref val="1"/>
          <dgm:bulletEnabled val="1"/>
        </dgm:presLayoutVars>
      </dgm:prSet>
      <dgm:spPr/>
    </dgm:pt>
  </dgm:ptLst>
  <dgm:cxnLst>
    <dgm:cxn modelId="{E8F96F49-D8CB-4DAD-94F0-EB9D044A7B77}" srcId="{882FE83C-361E-4BD2-8774-52A18458A60E}" destId="{C0413E5D-53BD-43F6-B79C-6CBD675C67EA}" srcOrd="2" destOrd="0" parTransId="{42C6B302-9726-490B-AD42-8998671BE0BF}" sibTransId="{393F5F00-F9E2-46CB-B1AC-A8A87833B62F}"/>
    <dgm:cxn modelId="{74161E81-3AF2-4D6B-8D29-0012E9FF871B}" type="presOf" srcId="{823DCDDE-C800-4A60-8B06-483733116BB7}" destId="{0355E363-FC47-42A1-AA89-EB827E85CD07}" srcOrd="0" destOrd="0" presId="urn:microsoft.com/office/officeart/2009/layout/CircleArrowProcess"/>
    <dgm:cxn modelId="{38C8D79E-E898-4884-9045-ADD7974B96EE}" type="presOf" srcId="{8B7536A6-0CFD-4F0D-8184-839EEF387E03}" destId="{D20397F9-5F7B-4A8B-B593-F866C535C2B8}" srcOrd="0" destOrd="0" presId="urn:microsoft.com/office/officeart/2009/layout/CircleArrowProcess"/>
    <dgm:cxn modelId="{C2D9E8A8-FEEB-484D-8E44-B01BEB768DB7}" type="presOf" srcId="{C0413E5D-53BD-43F6-B79C-6CBD675C67EA}" destId="{814346BB-5D4A-4724-9D37-4D8B7B4327CE}" srcOrd="0" destOrd="0" presId="urn:microsoft.com/office/officeart/2009/layout/CircleArrowProcess"/>
    <dgm:cxn modelId="{509355B0-9C3C-4DA4-8639-C8217BA0A60A}" type="presOf" srcId="{882FE83C-361E-4BD2-8774-52A18458A60E}" destId="{2D897254-5EE4-4D01-8896-25F42922F5FE}" srcOrd="0" destOrd="0" presId="urn:microsoft.com/office/officeart/2009/layout/CircleArrowProcess"/>
    <dgm:cxn modelId="{D15799BD-BE5C-4948-8641-AE777257C6EE}" srcId="{882FE83C-361E-4BD2-8774-52A18458A60E}" destId="{823DCDDE-C800-4A60-8B06-483733116BB7}" srcOrd="0" destOrd="0" parTransId="{0E204179-BD05-4CE4-A642-DCB8FD67D9CC}" sibTransId="{97E3C31C-D8D8-4188-92E7-8C307B396620}"/>
    <dgm:cxn modelId="{7A479FD6-6C0F-4CD6-AB38-299A3A8F2B07}" srcId="{882FE83C-361E-4BD2-8774-52A18458A60E}" destId="{8B7536A6-0CFD-4F0D-8184-839EEF387E03}" srcOrd="1" destOrd="0" parTransId="{22B4C3EB-097B-4A64-9A83-8486929BF0E1}" sibTransId="{8AAB790F-DBB2-48CA-9954-BE1673F68927}"/>
    <dgm:cxn modelId="{B6C3A0FB-8C35-4123-ACA6-E597FA676627}" type="presParOf" srcId="{2D897254-5EE4-4D01-8896-25F42922F5FE}" destId="{EACE20B7-7B82-420C-B384-5852AC15D631}" srcOrd="0" destOrd="0" presId="urn:microsoft.com/office/officeart/2009/layout/CircleArrowProcess"/>
    <dgm:cxn modelId="{AA2FF906-8084-4C62-A089-6F9BEA0883E7}" type="presParOf" srcId="{EACE20B7-7B82-420C-B384-5852AC15D631}" destId="{4A419CED-1643-414C-A467-AB78FC5BCA30}" srcOrd="0" destOrd="0" presId="urn:microsoft.com/office/officeart/2009/layout/CircleArrowProcess"/>
    <dgm:cxn modelId="{21B9761E-45AD-457E-98B2-4E540CB42A0E}" type="presParOf" srcId="{2D897254-5EE4-4D01-8896-25F42922F5FE}" destId="{0355E363-FC47-42A1-AA89-EB827E85CD07}" srcOrd="1" destOrd="0" presId="urn:microsoft.com/office/officeart/2009/layout/CircleArrowProcess"/>
    <dgm:cxn modelId="{FF9033E6-2342-4602-8483-B20E21F72695}" type="presParOf" srcId="{2D897254-5EE4-4D01-8896-25F42922F5FE}" destId="{8CD85ED8-4E1B-4B1C-A6EC-0D9706BEC02D}" srcOrd="2" destOrd="0" presId="urn:microsoft.com/office/officeart/2009/layout/CircleArrowProcess"/>
    <dgm:cxn modelId="{622AFDCF-0A64-4B08-960C-7D3530109760}" type="presParOf" srcId="{8CD85ED8-4E1B-4B1C-A6EC-0D9706BEC02D}" destId="{D281EF83-6287-4412-ABB6-1B494F580D80}" srcOrd="0" destOrd="0" presId="urn:microsoft.com/office/officeart/2009/layout/CircleArrowProcess"/>
    <dgm:cxn modelId="{77BE16F6-8A2B-4254-A6EB-727729FCDC1D}" type="presParOf" srcId="{2D897254-5EE4-4D01-8896-25F42922F5FE}" destId="{D20397F9-5F7B-4A8B-B593-F866C535C2B8}" srcOrd="3" destOrd="0" presId="urn:microsoft.com/office/officeart/2009/layout/CircleArrowProcess"/>
    <dgm:cxn modelId="{404742D2-68AA-4222-91E3-BE95D646232E}" type="presParOf" srcId="{2D897254-5EE4-4D01-8896-25F42922F5FE}" destId="{F92253EC-AB28-4694-B3EE-BCF8D020AA32}" srcOrd="4" destOrd="0" presId="urn:microsoft.com/office/officeart/2009/layout/CircleArrowProcess"/>
    <dgm:cxn modelId="{CC813675-A03F-4D67-80AC-5D503674A727}" type="presParOf" srcId="{F92253EC-AB28-4694-B3EE-BCF8D020AA32}" destId="{15046E3E-0CCA-45B1-A417-6575E6AA2F46}" srcOrd="0" destOrd="0" presId="urn:microsoft.com/office/officeart/2009/layout/CircleArrowProcess"/>
    <dgm:cxn modelId="{AFE5AAF7-879C-4B8C-BD9A-DD38A16EE7E0}" type="presParOf" srcId="{2D897254-5EE4-4D01-8896-25F42922F5FE}" destId="{814346BB-5D4A-4724-9D37-4D8B7B4327C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8D5A-371E-4C63-8700-978AA57E0D4C}">
      <dsp:nvSpPr>
        <dsp:cNvPr id="0" name=""/>
        <dsp:cNvSpPr/>
      </dsp:nvSpPr>
      <dsp:spPr>
        <a:xfrm>
          <a:off x="0" y="314783"/>
          <a:ext cx="3657599" cy="514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1,189,700 PWH 2019  </a:t>
          </a:r>
        </a:p>
      </dsp:txBody>
      <dsp:txXfrm>
        <a:off x="0" y="314783"/>
        <a:ext cx="3657599" cy="514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19CED-1643-414C-A467-AB78FC5BCA30}">
      <dsp:nvSpPr>
        <dsp:cNvPr id="0" name=""/>
        <dsp:cNvSpPr/>
      </dsp:nvSpPr>
      <dsp:spPr>
        <a:xfrm rot="20501733">
          <a:off x="6015409" y="-349312"/>
          <a:ext cx="1794824" cy="1739541"/>
        </a:xfrm>
        <a:prstGeom prst="circularArrow">
          <a:avLst>
            <a:gd name="adj1" fmla="val 10980"/>
            <a:gd name="adj2" fmla="val 1142322"/>
            <a:gd name="adj3" fmla="val 4500000"/>
            <a:gd name="adj4" fmla="val 108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5E363-FC47-42A1-AA89-EB827E85CD07}">
      <dsp:nvSpPr>
        <dsp:cNvPr id="0" name=""/>
        <dsp:cNvSpPr/>
      </dsp:nvSpPr>
      <dsp:spPr>
        <a:xfrm>
          <a:off x="4843713" y="92985"/>
          <a:ext cx="2277672" cy="753627"/>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Gotham Book"/>
            </a:rPr>
            <a:t>Phase 1: </a:t>
          </a:r>
          <a:r>
            <a:rPr lang="en-US" sz="1800" b="0" kern="1200" dirty="0">
              <a:latin typeface="Gotham Book"/>
            </a:rPr>
            <a:t>reduce new infections by 75% in </a:t>
          </a:r>
        </a:p>
        <a:p>
          <a:pPr marL="0" lvl="0" indent="0" algn="ctr" defTabSz="800100">
            <a:lnSpc>
              <a:spcPct val="90000"/>
            </a:lnSpc>
            <a:spcBef>
              <a:spcPct val="0"/>
            </a:spcBef>
            <a:spcAft>
              <a:spcPts val="0"/>
            </a:spcAft>
            <a:buNone/>
          </a:pPr>
          <a:r>
            <a:rPr lang="en-US" sz="1800" b="0" kern="1200" dirty="0">
              <a:latin typeface="Gotham Book"/>
            </a:rPr>
            <a:t>5 years</a:t>
          </a:r>
        </a:p>
      </dsp:txBody>
      <dsp:txXfrm>
        <a:off x="4843713" y="92985"/>
        <a:ext cx="2277672" cy="753627"/>
      </dsp:txXfrm>
    </dsp:sp>
    <dsp:sp modelId="{D281EF83-6287-4412-ABB6-1B494F580D80}">
      <dsp:nvSpPr>
        <dsp:cNvPr id="0" name=""/>
        <dsp:cNvSpPr/>
      </dsp:nvSpPr>
      <dsp:spPr>
        <a:xfrm rot="923162">
          <a:off x="4141996" y="668455"/>
          <a:ext cx="1776948" cy="1777219"/>
        </a:xfrm>
        <a:prstGeom prst="leftCircularArrow">
          <a:avLst>
            <a:gd name="adj1" fmla="val 10980"/>
            <a:gd name="adj2" fmla="val 1142322"/>
            <a:gd name="adj3" fmla="val 6300000"/>
            <a:gd name="adj4" fmla="val 189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397F9-5F7B-4A8B-B593-F866C535C2B8}">
      <dsp:nvSpPr>
        <dsp:cNvPr id="0" name=""/>
        <dsp:cNvSpPr/>
      </dsp:nvSpPr>
      <dsp:spPr>
        <a:xfrm>
          <a:off x="4854843" y="1078891"/>
          <a:ext cx="2212394" cy="1008122"/>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otham Book"/>
            </a:rPr>
            <a:t>Phase 2: </a:t>
          </a:r>
          <a:r>
            <a:rPr lang="en-US" sz="1800" b="0" kern="1200" dirty="0">
              <a:latin typeface="Gotham Book"/>
            </a:rPr>
            <a:t>Widely disseminate effort to reduce by 90% in the following 5 years</a:t>
          </a:r>
        </a:p>
      </dsp:txBody>
      <dsp:txXfrm>
        <a:off x="4854843" y="1078891"/>
        <a:ext cx="2212394" cy="1008122"/>
      </dsp:txXfrm>
    </dsp:sp>
    <dsp:sp modelId="{15046E3E-0CCA-45B1-A417-6575E6AA2F46}">
      <dsp:nvSpPr>
        <dsp:cNvPr id="0" name=""/>
        <dsp:cNvSpPr/>
      </dsp:nvSpPr>
      <dsp:spPr>
        <a:xfrm>
          <a:off x="6168538" y="2521966"/>
          <a:ext cx="1526674" cy="1527286"/>
        </a:xfrm>
        <a:prstGeom prst="blockArc">
          <a:avLst>
            <a:gd name="adj1" fmla="val 13500000"/>
            <a:gd name="adj2" fmla="val 10800000"/>
            <a:gd name="adj3" fmla="val 1274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346BB-5D4A-4724-9D37-4D8B7B4327CE}">
      <dsp:nvSpPr>
        <dsp:cNvPr id="0" name=""/>
        <dsp:cNvSpPr/>
      </dsp:nvSpPr>
      <dsp:spPr>
        <a:xfrm>
          <a:off x="4721575" y="2293366"/>
          <a:ext cx="2770729" cy="1147102"/>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otham Book"/>
            </a:rPr>
            <a:t>Phase 3: </a:t>
          </a:r>
          <a:r>
            <a:rPr lang="en-US" sz="1800" b="0" kern="1200" dirty="0">
              <a:latin typeface="Gotham Book"/>
            </a:rPr>
            <a:t>Intense case management to maintain the number of new infections at &lt;3,000 per year</a:t>
          </a:r>
        </a:p>
      </dsp:txBody>
      <dsp:txXfrm>
        <a:off x="4721575" y="2293366"/>
        <a:ext cx="2770729" cy="11471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6/2/2023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6/2/2023</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cdc.gov/hiv/guidelines/preventing.html" TargetMode="External"/><Relationship Id="rId5" Type="http://schemas.openxmlformats.org/officeDocument/2006/relationships/hyperlink" Target="https://www.cdc.gov/hiv/risk/prep/index.html" TargetMode="External"/><Relationship Id="rId4" Type="http://schemas.openxmlformats.org/officeDocument/2006/relationships/hyperlink" Target="https://www.cdc.gov/hiv/pdf/risk/prep/cdc-hiv-prep-guidelines-2017.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iasusa.org/2018/07/24/antiretroviral-drugs-treatment-prevention-hiv-infection-adults-2018-recommendations-of-the-international-antiviral-society-usa-pane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spreventiveservicestaskforce.org/Page/Document/RecommendationStatementFinal/prevention-of-human-immunodeficiency-virus-hiv-infection-pre-exposure-prophylaxi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gilead.com/~/media/Files/pdfs/medicines/hiv/descovy/descovy_pi.pdf" TargetMode="External"/><Relationship Id="rId4" Type="http://schemas.openxmlformats.org/officeDocument/2006/relationships/hyperlink" Target="http://www.croiconference.or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iv.gov/hiv-basics/overview/making-a-difference/standing-up-to-stigm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date_05/2023</a:t>
            </a:r>
          </a:p>
          <a:p>
            <a:r>
              <a:rPr lang="en-US" dirty="0"/>
              <a:t>Target participants: Pharmacists and Technicians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data</a:t>
            </a:r>
          </a:p>
          <a:p>
            <a:r>
              <a:rPr lang="en-US" dirty="0"/>
              <a:t>This means that patients have had undiagnosed HIV infections for about 10 years.</a:t>
            </a:r>
          </a:p>
          <a:p>
            <a:r>
              <a:rPr lang="en-US" dirty="0"/>
              <a:t>Stage 3 HIV: CD4&lt;200 or CD4&lt;14% or any CD4 with active opportunistic infection or malignancy</a:t>
            </a:r>
          </a:p>
          <a:p>
            <a:r>
              <a:rPr lang="en-US" sz="1200" dirty="0"/>
              <a:t>HIV Screening is Important for Treatment of HIV</a:t>
            </a:r>
          </a:p>
          <a:p>
            <a:pPr>
              <a:buFont typeface="Wingdings" panose="05000000000000000000" pitchFamily="2" charset="2"/>
              <a:buChar char="§"/>
            </a:pPr>
            <a:r>
              <a:rPr lang="en-US" dirty="0">
                <a:solidFill>
                  <a:schemeClr val="tx1"/>
                </a:solidFill>
              </a:rPr>
              <a:t>21% new HIV diagnoses in the U.S. already have advanced disease (21% stage 3, 51% stage 2+3)</a:t>
            </a:r>
          </a:p>
          <a:p>
            <a:pPr>
              <a:buFont typeface="Wingdings" panose="05000000000000000000" pitchFamily="2" charset="2"/>
              <a:buChar char="§"/>
            </a:pPr>
            <a:r>
              <a:rPr lang="en-US" dirty="0">
                <a:solidFill>
                  <a:schemeClr val="tx1"/>
                </a:solidFill>
              </a:rPr>
              <a:t>People who know they are infected can start HIV treatment </a:t>
            </a:r>
          </a:p>
          <a:p>
            <a:pPr>
              <a:buFont typeface="Wingdings" panose="05000000000000000000" pitchFamily="2" charset="2"/>
              <a:buChar char="§"/>
            </a:pPr>
            <a:r>
              <a:rPr lang="en-US" dirty="0">
                <a:solidFill>
                  <a:schemeClr val="tx1"/>
                </a:solidFill>
              </a:rPr>
              <a:t>HIV treatment (HAART/ART) results in viral suppression and markedly reduced transmission</a:t>
            </a:r>
            <a:r>
              <a:rPr lang="en-US" baseline="30000" dirty="0">
                <a:solidFill>
                  <a:schemeClr val="tx1"/>
                </a:solidFill>
              </a:rPr>
              <a:t>1-3</a:t>
            </a:r>
            <a:endParaRPr lang="en-US" dirty="0">
              <a:solidFill>
                <a:schemeClr val="tx1"/>
              </a:solidFill>
            </a:endParaRPr>
          </a:p>
          <a:p>
            <a:pPr>
              <a:buFont typeface="Wingdings" panose="05000000000000000000" pitchFamily="2" charset="2"/>
              <a:buChar char="§"/>
            </a:pPr>
            <a:r>
              <a:rPr lang="en-US" dirty="0">
                <a:solidFill>
                  <a:schemeClr val="tx1"/>
                </a:solidFill>
              </a:rPr>
              <a:t>Studies show the benefit of ART on </a:t>
            </a:r>
            <a:r>
              <a:rPr lang="en-US" b="1" dirty="0">
                <a:solidFill>
                  <a:schemeClr val="tx1"/>
                </a:solidFill>
              </a:rPr>
              <a:t>all</a:t>
            </a:r>
            <a:r>
              <a:rPr lang="en-US" dirty="0">
                <a:solidFill>
                  <a:schemeClr val="tx1"/>
                </a:solidFill>
              </a:rPr>
              <a:t> people with HIV (PWH)</a:t>
            </a:r>
            <a:r>
              <a:rPr lang="en-US" baseline="30000" dirty="0">
                <a:solidFill>
                  <a:schemeClr val="tx1"/>
                </a:solidFill>
              </a:rPr>
              <a:t>4,5</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 Cohen MS, et al. </a:t>
            </a:r>
            <a:r>
              <a:rPr lang="en-US" sz="1200" u="sng" dirty="0">
                <a:solidFill>
                  <a:schemeClr val="bg1"/>
                </a:solidFill>
              </a:rPr>
              <a:t>NEJM</a:t>
            </a:r>
            <a:r>
              <a:rPr lang="en-US" sz="1200" dirty="0">
                <a:solidFill>
                  <a:schemeClr val="bg1"/>
                </a:solidFill>
              </a:rPr>
              <a:t> 2011;365:493-505.  2. </a:t>
            </a:r>
            <a:r>
              <a:rPr lang="en-US" sz="1200" dirty="0" err="1">
                <a:solidFill>
                  <a:schemeClr val="bg1"/>
                </a:solidFill>
              </a:rPr>
              <a:t>Skarbinski</a:t>
            </a:r>
            <a:r>
              <a:rPr lang="en-US" sz="1200" dirty="0">
                <a:solidFill>
                  <a:schemeClr val="bg1"/>
                </a:solidFill>
              </a:rPr>
              <a:t> J, et al.  </a:t>
            </a:r>
            <a:r>
              <a:rPr lang="en-US" sz="1200" u="sng" dirty="0">
                <a:solidFill>
                  <a:schemeClr val="bg1"/>
                </a:solidFill>
              </a:rPr>
              <a:t>JAMA Intern Med</a:t>
            </a:r>
            <a:r>
              <a:rPr lang="en-US" sz="1200" dirty="0">
                <a:solidFill>
                  <a:schemeClr val="bg1"/>
                </a:solidFill>
              </a:rPr>
              <a:t> 2015;175:588-96. 3. </a:t>
            </a:r>
            <a:r>
              <a:rPr lang="en-GB" sz="1200" dirty="0">
                <a:solidFill>
                  <a:schemeClr val="bg1"/>
                </a:solidFill>
              </a:rPr>
              <a:t>Rodger AJ et al. </a:t>
            </a:r>
            <a:r>
              <a:rPr lang="en-GB" sz="1200" u="sng" dirty="0">
                <a:solidFill>
                  <a:schemeClr val="bg1"/>
                </a:solidFill>
              </a:rPr>
              <a:t>JAMA</a:t>
            </a:r>
            <a:r>
              <a:rPr lang="en-GB" sz="1200" dirty="0">
                <a:solidFill>
                  <a:schemeClr val="bg1"/>
                </a:solidFill>
              </a:rPr>
              <a:t> 2016;316(2):1-11. </a:t>
            </a:r>
            <a:r>
              <a:rPr lang="en-US" sz="1200" dirty="0">
                <a:solidFill>
                  <a:schemeClr val="bg1"/>
                </a:solidFill>
              </a:rPr>
              <a:t>4. Smith et al. JAIDS 2013; 63S2:S187-99. 5. </a:t>
            </a:r>
            <a:r>
              <a:rPr lang="en-US" sz="1200" dirty="0" err="1">
                <a:solidFill>
                  <a:schemeClr val="bg1"/>
                </a:solidFill>
              </a:rPr>
              <a:t>Kitahata</a:t>
            </a:r>
            <a:r>
              <a:rPr lang="en-US" sz="1200" dirty="0">
                <a:solidFill>
                  <a:schemeClr val="bg1"/>
                </a:solidFill>
              </a:rPr>
              <a:t> MM, et al. </a:t>
            </a:r>
            <a:r>
              <a:rPr lang="en-US" sz="1200" u="sng" dirty="0">
                <a:solidFill>
                  <a:schemeClr val="bg1"/>
                </a:solidFill>
              </a:rPr>
              <a:t>NEJM</a:t>
            </a:r>
            <a:r>
              <a:rPr lang="en-US" sz="1200" dirty="0">
                <a:solidFill>
                  <a:schemeClr val="bg1"/>
                </a:solidFill>
              </a:rPr>
              <a:t> 2009;360:1815-26.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109374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139e01f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139e01f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483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HPTN 052 was the randomized trial of starting people earlier vs later and showed very few—only 1—HIV transmission. </a:t>
            </a:r>
          </a:p>
          <a:p>
            <a:pPr defTabSz="457200"/>
            <a:r>
              <a:rPr lang="en-US" dirty="0"/>
              <a:t> </a:t>
            </a:r>
          </a:p>
          <a:p>
            <a:pPr defTabSz="457200"/>
            <a:r>
              <a:rPr lang="en-US" dirty="0"/>
              <a:t>Three observational cohort studies were PARTNER, Opposites Attract, PARTNER 2. PARTNER had some heterosexual couples, and then the other 2 were all men who had sex with men. These are couples where one partner is positive and one is negative. The person who is positive is taking antiretroviral therapy. HIV-1 RNA to be and stay at &lt; 200 copies/</a:t>
            </a:r>
            <a:r>
              <a:rPr lang="en-US" dirty="0" err="1"/>
              <a:t>mL.</a:t>
            </a:r>
            <a:r>
              <a:rPr lang="en-US" dirty="0"/>
              <a:t> In all 3 studies, there were very large numbers of condomless sex acts—more than 100,000—and there were no linked HIV transmissions, evidence that U = U means a lot. </a:t>
            </a:r>
          </a:p>
          <a:p>
            <a:pPr defTabSz="457200"/>
            <a:r>
              <a:rPr lang="en-US" dirty="0"/>
              <a:t> </a:t>
            </a:r>
          </a:p>
          <a:p>
            <a:pPr defTabSz="457200"/>
            <a:r>
              <a:rPr lang="en-US" dirty="0"/>
              <a:t>The CDC and other multiple organizations have endorsed U = U and shows why it’s connected to rapid antiretroviral therapy—the sooner that you get your virus down to undetectable, the sooner you’re undetectable and you’re </a:t>
            </a:r>
            <a:r>
              <a:rPr lang="en-US" dirty="0" err="1"/>
              <a:t>untransmittable</a:t>
            </a:r>
            <a:r>
              <a:rPr lang="en-US" dirty="0"/>
              <a:t>.</a:t>
            </a:r>
          </a:p>
          <a:p>
            <a:pPr defTabSz="457200"/>
            <a:r>
              <a:rPr lang="en-US" dirty="0"/>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308424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sng" kern="1200" dirty="0">
                <a:solidFill>
                  <a:schemeClr val="tx1"/>
                </a:solidFill>
                <a:effectLst/>
                <a:latin typeface="+mn-lt"/>
                <a:ea typeface="+mn-ea"/>
                <a:cs typeface="+mn-cs"/>
              </a:rPr>
              <a:t>Potentially infectious: </a:t>
            </a:r>
            <a:r>
              <a:rPr lang="en-US" sz="1200" b="1" i="0" u="none" strike="noStrike" kern="1200" dirty="0">
                <a:solidFill>
                  <a:schemeClr val="tx1"/>
                </a:solidFill>
                <a:effectLst/>
                <a:latin typeface="+mn-lt"/>
                <a:ea typeface="+mn-ea"/>
                <a:cs typeface="+mn-cs"/>
              </a:rPr>
              <a:t>Blood, Breast milk, Tissue, Semen, Vaginal secretions</a:t>
            </a:r>
            <a:endParaRPr lang="en-US" b="0" dirty="0">
              <a:effectLst/>
            </a:endParaRPr>
          </a:p>
          <a:p>
            <a:pPr rtl="0"/>
            <a:r>
              <a:rPr lang="en-US" sz="1200" b="1" i="0" u="none" strike="noStrike" kern="1200" dirty="0">
                <a:solidFill>
                  <a:schemeClr val="tx1"/>
                </a:solidFill>
                <a:effectLst/>
                <a:latin typeface="+mn-lt"/>
                <a:ea typeface="+mn-ea"/>
                <a:cs typeface="+mn-cs"/>
              </a:rPr>
              <a:t>Visibly bloody fluids, </a:t>
            </a:r>
            <a:r>
              <a:rPr lang="en-US" sz="1200" b="0" i="0" u="none" strike="noStrike" kern="1200" dirty="0">
                <a:solidFill>
                  <a:schemeClr val="tx1"/>
                </a:solidFill>
                <a:effectLst/>
                <a:latin typeface="+mn-lt"/>
                <a:ea typeface="+mn-ea"/>
                <a:cs typeface="+mn-cs"/>
              </a:rPr>
              <a:t>Other bodily fluids (Cerebral spinal fluid, Synovial fluid, Pleural fluid, Pericardial fluid, Amniotic fluid)</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243556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neutral approach.</a:t>
            </a:r>
          </a:p>
          <a:p>
            <a:r>
              <a:rPr lang="en-US" dirty="0"/>
              <a:t>Screen all patients for HIV and all those with history sexual activity for STIs.</a:t>
            </a:r>
          </a:p>
          <a:p>
            <a:r>
              <a:rPr lang="en-US" dirty="0"/>
              <a:t>Inform all patients about HIV transmission risk – for their own use, to help spread reliable information to communities, to reduce spread of misinformation, to reduce stigma</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7700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13002516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13002516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Branson BM, et al. </a:t>
            </a:r>
            <a:r>
              <a:rPr lang="en" sz="1200" i="1">
                <a:latin typeface="Calibri"/>
                <a:ea typeface="Calibri"/>
                <a:cs typeface="Calibri"/>
                <a:sym typeface="Calibri"/>
              </a:rPr>
              <a:t>MMWR Recomm Rep</a:t>
            </a:r>
            <a:r>
              <a:rPr lang="en" sz="1200">
                <a:latin typeface="Calibri"/>
                <a:ea typeface="Calibri"/>
                <a:cs typeface="Calibri"/>
                <a:sym typeface="Calibri"/>
              </a:rPr>
              <a:t>. 2006;55(RR-14):1-17.</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Thought that those who don’t know their status account for 50% of new infections </a:t>
            </a:r>
            <a:r>
              <a:rPr lang="en" sz="1600">
                <a:latin typeface="Calibri"/>
                <a:ea typeface="Calibri"/>
                <a:cs typeface="Calibri"/>
                <a:sym typeface="Calibri"/>
              </a:rPr>
              <a:t>(Marks, et al. 2006)</a:t>
            </a:r>
            <a:endParaRPr sz="16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Verbal consent for testing (written consent no longer needed)</a:t>
            </a:r>
            <a:endParaRPr sz="1200">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9553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24367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HIV Screening is Important for Prevention</a:t>
            </a:r>
          </a:p>
          <a:p>
            <a:r>
              <a:rPr lang="en-US" dirty="0"/>
              <a:t>Knowing they have HIV allows people to</a:t>
            </a:r>
          </a:p>
          <a:p>
            <a:pPr lvl="1"/>
            <a:r>
              <a:rPr lang="en-US" dirty="0"/>
              <a:t>Protect others from becoming infected</a:t>
            </a:r>
          </a:p>
          <a:p>
            <a:pPr lvl="1"/>
            <a:r>
              <a:rPr lang="en-US" dirty="0"/>
              <a:t>Make safer decisions about sex, needle use, &amp; their health care</a:t>
            </a:r>
          </a:p>
          <a:p>
            <a:r>
              <a:rPr lang="en-US" dirty="0"/>
              <a:t>PWH who know their status avoid behaviors that spread infection</a:t>
            </a:r>
          </a:p>
          <a:p>
            <a:r>
              <a:rPr lang="en-US" dirty="0"/>
              <a:t>Those at high risk but test negative can utilize prevention strategies </a:t>
            </a:r>
          </a:p>
          <a:p>
            <a:r>
              <a:rPr lang="en-US" sz="1200" dirty="0">
                <a:solidFill>
                  <a:schemeClr val="bg1"/>
                </a:solidFill>
              </a:rPr>
              <a:t>Coates, et al </a:t>
            </a:r>
            <a:r>
              <a:rPr lang="en-US" sz="1200" u="sng" dirty="0">
                <a:solidFill>
                  <a:schemeClr val="bg1"/>
                </a:solidFill>
              </a:rPr>
              <a:t>JAMA</a:t>
            </a:r>
            <a:r>
              <a:rPr lang="en-US" sz="1200" dirty="0">
                <a:solidFill>
                  <a:schemeClr val="bg1"/>
                </a:solidFill>
              </a:rPr>
              <a:t> 1987;258:1889. Doll et al. </a:t>
            </a:r>
            <a:r>
              <a:rPr lang="en-US" sz="1200" u="sng" dirty="0">
                <a:solidFill>
                  <a:schemeClr val="bg1"/>
                </a:solidFill>
              </a:rPr>
              <a:t>Health Psychol </a:t>
            </a:r>
            <a:r>
              <a:rPr lang="en-US" sz="1200" dirty="0">
                <a:solidFill>
                  <a:schemeClr val="bg1"/>
                </a:solidFill>
              </a:rPr>
              <a:t>1990;9:253-65. Fox, et al. </a:t>
            </a:r>
            <a:r>
              <a:rPr lang="en-US" sz="1200" u="sng" dirty="0">
                <a:solidFill>
                  <a:schemeClr val="bg1"/>
                </a:solidFill>
              </a:rPr>
              <a:t>AIDS</a:t>
            </a:r>
            <a:r>
              <a:rPr lang="en-US" sz="1200" dirty="0">
                <a:solidFill>
                  <a:schemeClr val="bg1"/>
                </a:solidFill>
              </a:rPr>
              <a:t> 1987;1:241-6. Gibson, et al. </a:t>
            </a:r>
            <a:r>
              <a:rPr lang="en-US" sz="1200" u="sng" dirty="0">
                <a:solidFill>
                  <a:schemeClr val="bg1"/>
                </a:solidFill>
              </a:rPr>
              <a:t>AIDS and Behavior </a:t>
            </a:r>
            <a:r>
              <a:rPr lang="en-US" sz="1200" dirty="0">
                <a:solidFill>
                  <a:schemeClr val="bg1"/>
                </a:solidFill>
              </a:rPr>
              <a:t>1999;3:3-12. </a:t>
            </a:r>
            <a:r>
              <a:rPr lang="en-US" sz="1200" dirty="0" err="1">
                <a:solidFill>
                  <a:schemeClr val="bg1"/>
                </a:solidFill>
              </a:rPr>
              <a:t>Rietmeijer</a:t>
            </a:r>
            <a:r>
              <a:rPr lang="en-US" sz="1200" dirty="0">
                <a:solidFill>
                  <a:schemeClr val="bg1"/>
                </a:solidFill>
              </a:rPr>
              <a:t>, et al. </a:t>
            </a:r>
            <a:r>
              <a:rPr lang="en-US" sz="1200" u="sng" dirty="0">
                <a:solidFill>
                  <a:schemeClr val="bg1"/>
                </a:solidFill>
              </a:rPr>
              <a:t>AIDS</a:t>
            </a:r>
            <a:r>
              <a:rPr lang="en-US" sz="1200" dirty="0">
                <a:solidFill>
                  <a:schemeClr val="bg1"/>
                </a:solidFill>
              </a:rPr>
              <a:t> 1996; 10:291-8. van </a:t>
            </a:r>
            <a:r>
              <a:rPr lang="en-US" sz="1200" dirty="0" err="1">
                <a:solidFill>
                  <a:schemeClr val="bg1"/>
                </a:solidFill>
              </a:rPr>
              <a:t>Griensven</a:t>
            </a:r>
            <a:r>
              <a:rPr lang="en-US" sz="1200" dirty="0">
                <a:solidFill>
                  <a:schemeClr val="bg1"/>
                </a:solidFill>
              </a:rPr>
              <a:t> et al. </a:t>
            </a:r>
            <a:r>
              <a:rPr lang="en-US" sz="1200" u="sng" dirty="0">
                <a:solidFill>
                  <a:schemeClr val="bg1"/>
                </a:solidFill>
              </a:rPr>
              <a:t>Am J Epidemiol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116251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Ending the HIV Epidemic in the U.S.</a:t>
            </a:r>
            <a:r>
              <a:rPr lang="en-US" sz="1200" b="0" i="0" kern="1200" dirty="0">
                <a:solidFill>
                  <a:schemeClr val="tx1"/>
                </a:solidFill>
                <a:effectLst/>
                <a:latin typeface="+mn-lt"/>
                <a:ea typeface="+mn-ea"/>
                <a:cs typeface="+mn-cs"/>
              </a:rPr>
              <a:t> (EHE) is a bold plan announced in 2019 that aims to end the HIV epidemic in the United States by 2030. </a:t>
            </a:r>
          </a:p>
          <a:p>
            <a:r>
              <a:rPr lang="en-US" sz="1200" b="0" i="0" kern="1200" dirty="0">
                <a:solidFill>
                  <a:schemeClr val="tx1"/>
                </a:solidFill>
                <a:effectLst/>
                <a:latin typeface="+mn-lt"/>
                <a:ea typeface="+mn-ea"/>
                <a:cs typeface="+mn-cs"/>
              </a:rPr>
              <a:t>There are 3 phases in the plan:</a:t>
            </a:r>
          </a:p>
          <a:p>
            <a:r>
              <a:rPr lang="en-US" sz="1200" b="0" i="0" kern="1200" dirty="0">
                <a:solidFill>
                  <a:schemeClr val="tx1"/>
                </a:solidFill>
                <a:effectLst/>
                <a:latin typeface="+mn-lt"/>
                <a:ea typeface="+mn-ea"/>
                <a:cs typeface="+mn-cs"/>
              </a:rPr>
              <a:t>In its first phase, the initiative is focusing on areas where HIV transmission occurs most frequently, providing 57 geographic focus areas with an infusion of additional resources, expertise, and technology to develop and implement locally tailored EHE plans.</a:t>
            </a:r>
          </a:p>
          <a:p>
            <a:r>
              <a:rPr lang="en-US" sz="1200" b="0" i="0" kern="1200" dirty="0">
                <a:solidFill>
                  <a:schemeClr val="tx1"/>
                </a:solidFill>
                <a:effectLst/>
                <a:latin typeface="+mn-lt"/>
                <a:ea typeface="+mn-ea"/>
                <a:cs typeface="+mn-cs"/>
              </a:rPr>
              <a:t>Phase 2: then expands the efforts to other parts of the US</a:t>
            </a:r>
          </a:p>
          <a:p>
            <a:r>
              <a:rPr lang="en-US" sz="1200" b="0" i="0" kern="1200" dirty="0">
                <a:solidFill>
                  <a:schemeClr val="tx1"/>
                </a:solidFill>
                <a:effectLst/>
                <a:latin typeface="+mn-lt"/>
                <a:ea typeface="+mn-ea"/>
                <a:cs typeface="+mn-cs"/>
              </a:rPr>
              <a:t>Phase 3: includes efforts to help maintain the number of new infections at &lt;3000 per year.</a:t>
            </a:r>
          </a:p>
          <a:p>
            <a:r>
              <a:rPr lang="en-US" sz="1200" b="1" i="0" kern="1200" dirty="0">
                <a:solidFill>
                  <a:schemeClr val="tx1"/>
                </a:solidFill>
                <a:effectLst/>
                <a:latin typeface="+mn-lt"/>
                <a:ea typeface="+mn-ea"/>
                <a:cs typeface="+mn-cs"/>
              </a:rPr>
              <a:t>Over all GOAL:</a:t>
            </a:r>
          </a:p>
          <a:p>
            <a:r>
              <a:rPr lang="en-US" sz="1200" b="0" i="0" kern="1200" dirty="0">
                <a:solidFill>
                  <a:schemeClr val="tx1"/>
                </a:solidFill>
                <a:effectLst/>
                <a:latin typeface="+mn-lt"/>
                <a:ea typeface="+mn-ea"/>
                <a:cs typeface="+mn-cs"/>
              </a:rPr>
              <a:t>The initiative seeks to reduce the number of new HIV infections in the United States by 75 percent by 2025, and then by at least 90 percent by 2030, for an estimated 250,000 total HIV infections averted.</a:t>
            </a:r>
          </a:p>
          <a:p>
            <a:r>
              <a:rPr lang="en-US" dirty="0"/>
              <a:t>https://www.hiv.gov/federal-response/ending-the-hiv-epidemic/overview</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404150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13002516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13002516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53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13002516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13002516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latin typeface="Calibri"/>
                <a:ea typeface="Calibri"/>
                <a:cs typeface="Calibri"/>
                <a:sym typeface="Calibri"/>
              </a:rPr>
              <a:t>PEP</a:t>
            </a:r>
            <a:r>
              <a:rPr lang="en" sz="1200" dirty="0">
                <a:latin typeface="Calibri"/>
                <a:ea typeface="Calibri"/>
                <a:cs typeface="Calibri"/>
                <a:sym typeface="Calibri"/>
              </a:rPr>
              <a:t>: Antiretroviral medication taken by someone who does NOT have HIV but who has had a potentially significant exposure in order to reduce the risk of infection with HIV</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Taken </a:t>
            </a:r>
            <a:r>
              <a:rPr lang="en" sz="1200" b="1" dirty="0">
                <a:latin typeface="Calibri"/>
                <a:ea typeface="Calibri"/>
                <a:cs typeface="Calibri"/>
                <a:sym typeface="Calibri"/>
              </a:rPr>
              <a:t>daily for 28 days, started</a:t>
            </a:r>
            <a:r>
              <a:rPr lang="en" sz="1200" dirty="0">
                <a:latin typeface="Calibri"/>
                <a:ea typeface="Calibri"/>
                <a:cs typeface="Calibri"/>
                <a:sym typeface="Calibri"/>
              </a:rPr>
              <a:t> </a:t>
            </a:r>
            <a:r>
              <a:rPr lang="en" sz="1200" b="1" dirty="0">
                <a:latin typeface="Calibri"/>
                <a:ea typeface="Calibri"/>
                <a:cs typeface="Calibri"/>
                <a:sym typeface="Calibri"/>
              </a:rPr>
              <a:t>&lt;72 hours after </a:t>
            </a:r>
            <a:r>
              <a:rPr lang="en" sz="1200" dirty="0">
                <a:latin typeface="Calibri"/>
                <a:ea typeface="Calibri"/>
                <a:cs typeface="Calibri"/>
                <a:sym typeface="Calibri"/>
              </a:rPr>
              <a:t>high risk activity (i.e. sexual activity, IDU) or unintentional exposure (i.e. occupational) with a known/potentially HIV-positive contact in order to reduce the risk of being infected with HIV. </a:t>
            </a:r>
            <a:r>
              <a:rPr lang="en" sz="2800" dirty="0">
                <a:latin typeface="Calibri"/>
                <a:ea typeface="Calibri"/>
                <a:cs typeface="Calibri"/>
                <a:sym typeface="Calibri"/>
              </a:rPr>
              <a:t>Occupational exposure: </a:t>
            </a:r>
            <a:r>
              <a:rPr lang="en" sz="1200" dirty="0">
                <a:latin typeface="Calibri"/>
                <a:ea typeface="Calibri"/>
                <a:cs typeface="Calibri"/>
                <a:sym typeface="Calibri"/>
              </a:rPr>
              <a:t>Needle stick, splash, bite.  </a:t>
            </a:r>
            <a:r>
              <a:rPr lang="en" sz="2800" dirty="0">
                <a:latin typeface="Calibri"/>
                <a:ea typeface="Calibri"/>
                <a:cs typeface="Calibri"/>
                <a:sym typeface="Calibri"/>
              </a:rPr>
              <a:t>Non-occupational exposure: </a:t>
            </a:r>
            <a:r>
              <a:rPr lang="en" sz="1200" dirty="0">
                <a:latin typeface="Calibri"/>
                <a:ea typeface="Calibri"/>
                <a:cs typeface="Calibri"/>
                <a:sym typeface="Calibri"/>
              </a:rPr>
              <a:t>Unprotected sex, sexual assault, condom break, shared needles. </a:t>
            </a:r>
            <a:r>
              <a:rPr lang="en" sz="1200" b="1" i="1" dirty="0">
                <a:latin typeface="Calibri"/>
                <a:ea typeface="Calibri"/>
                <a:cs typeface="Calibri"/>
                <a:sym typeface="Calibri"/>
              </a:rPr>
              <a:t>Note: most pharmacies will dispense a 30d supply</a:t>
            </a:r>
            <a:endParaRPr sz="1200" b="1" i="1" dirty="0">
              <a:latin typeface="Calibri"/>
              <a:ea typeface="Calibri"/>
              <a:cs typeface="Calibri"/>
              <a:sym typeface="Calibri"/>
            </a:endParaRPr>
          </a:p>
          <a:p>
            <a:pPr marL="0" lvl="0" indent="0" algn="l" rtl="0">
              <a:lnSpc>
                <a:spcPct val="115000"/>
              </a:lnSpc>
              <a:spcBef>
                <a:spcPts val="0"/>
              </a:spcBef>
              <a:spcAft>
                <a:spcPts val="0"/>
              </a:spcAft>
              <a:buNone/>
            </a:pPr>
            <a:r>
              <a:rPr lang="en" sz="1200" b="1" dirty="0">
                <a:latin typeface="Calibri"/>
                <a:ea typeface="Calibri"/>
                <a:cs typeface="Calibri"/>
                <a:sym typeface="Calibri"/>
              </a:rPr>
              <a:t>PrEP</a:t>
            </a:r>
            <a:r>
              <a:rPr lang="en" sz="1200" dirty="0">
                <a:latin typeface="Calibri"/>
                <a:ea typeface="Calibri"/>
                <a:cs typeface="Calibri"/>
                <a:sym typeface="Calibri"/>
              </a:rPr>
              <a:t>: Antiretroviral medication taken by someone who does NOT have HIV in order to prevent infection with HIV. Taken </a:t>
            </a:r>
            <a:r>
              <a:rPr lang="en" sz="1200" b="1" dirty="0">
                <a:latin typeface="Calibri"/>
                <a:ea typeface="Calibri"/>
                <a:cs typeface="Calibri"/>
                <a:sym typeface="Calibri"/>
              </a:rPr>
              <a:t>daily</a:t>
            </a:r>
            <a:r>
              <a:rPr lang="en" sz="1200" dirty="0">
                <a:latin typeface="Calibri"/>
                <a:ea typeface="Calibri"/>
                <a:cs typeface="Calibri"/>
                <a:sym typeface="Calibri"/>
              </a:rPr>
              <a:t> </a:t>
            </a:r>
            <a:r>
              <a:rPr lang="en" sz="1200" b="1" u="sng" dirty="0">
                <a:latin typeface="Calibri"/>
                <a:ea typeface="Calibri"/>
                <a:cs typeface="Calibri"/>
                <a:sym typeface="Calibri"/>
              </a:rPr>
              <a:t>before</a:t>
            </a:r>
            <a:r>
              <a:rPr lang="en" sz="1200" dirty="0">
                <a:latin typeface="Calibri"/>
                <a:ea typeface="Calibri"/>
                <a:cs typeface="Calibri"/>
                <a:sym typeface="Calibri"/>
              </a:rPr>
              <a:t> high risk activity (intercourse, IDU) with a known/potentially HIV-positive contact in order to reduce the risk of being infected with HIV.</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3"/>
              </a:rPr>
              <a:t>https://www.cdc.gov/hiv/pdf/programresources/cdc-hiv-npep-guidelines.pdf</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3"/>
              </a:rPr>
              <a:t>https://www.fda.gov/Drugs/DrugSafety/ucm608112.htm</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4"/>
              </a:rPr>
              <a:t>https://www.cdc.gov/hiv/pdf/risk/prep/cdc-hiv-prep-guidelines-2017.pdf</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5"/>
              </a:rPr>
              <a:t>https://www.cdc.gov/hiv/risk/prep/index.html</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6"/>
              </a:rPr>
              <a:t>https://www.cdc.gov/hiv/guidelines/preventing.html</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878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Merriweather" panose="020B0604020202020204" pitchFamily="2" charset="0"/>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144393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Merriweather" panose="020B0604020202020204" pitchFamily="2" charset="0"/>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342754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Merriweather" panose="020B0604020202020204" pitchFamily="2" charset="0"/>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339783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2238972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Prescribe #30. Most pharmacies will not dispense a partial bottle of #28 due to cost. </a:t>
            </a:r>
          </a:p>
          <a:p>
            <a:r>
              <a:rPr lang="en-US" dirty="0"/>
              <a:t>AM=morning</a:t>
            </a:r>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4184526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1034008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dirty="0"/>
              <a:t>DHHS </a:t>
            </a:r>
            <a:r>
              <a:rPr lang="en-US" sz="1200" i="1" dirty="0"/>
              <a:t>Guidelines for the Use of Antiretroviral Agents in HIV-1 Infected Adults and Adolescents.</a:t>
            </a:r>
            <a:r>
              <a:rPr lang="en-US" sz="1200" dirty="0"/>
              <a:t> </a:t>
            </a:r>
          </a:p>
          <a:p>
            <a:pPr algn="l"/>
            <a:r>
              <a:rPr lang="en-US" sz="1200" dirty="0"/>
              <a:t>https://aidsinfo.nih.gov/guidelines/html/1/adult-and-adolescent-arv/0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latin typeface="Arial" panose="020B0604020202020204" pitchFamily="34" charset="0"/>
              </a:rPr>
              <a:t>Saag</a:t>
            </a:r>
            <a:r>
              <a:rPr lang="en-US" altLang="en-US" sz="1200" dirty="0">
                <a:latin typeface="Arial" panose="020B0604020202020204" pitchFamily="34" charset="0"/>
              </a:rPr>
              <a:t>, Benson, Gandhi, et al, </a:t>
            </a:r>
            <a:r>
              <a:rPr lang="en-US" altLang="en-US" sz="1200" i="1" dirty="0">
                <a:latin typeface="Arial" panose="020B0604020202020204" pitchFamily="34" charset="0"/>
              </a:rPr>
              <a:t>JAMA</a:t>
            </a:r>
            <a:r>
              <a:rPr lang="en-US" altLang="en-US" sz="1200" dirty="0">
                <a:latin typeface="Arial" panose="020B0604020202020204" pitchFamily="34" charset="0"/>
              </a:rPr>
              <a:t>, 2018. 2018</a:t>
            </a:r>
            <a:r>
              <a:rPr lang="en-US" altLang="en-US" sz="1200" baseline="0" dirty="0">
                <a:latin typeface="Arial" panose="020B0604020202020204" pitchFamily="34" charset="0"/>
              </a:rPr>
              <a:t> Recommendations of the International Antiviral Society-USA Panel. </a:t>
            </a:r>
            <a:r>
              <a:rPr lang="en-US" altLang="en-US" sz="1200" i="1" baseline="0" dirty="0">
                <a:latin typeface="Arial" panose="020B0604020202020204" pitchFamily="34" charset="0"/>
              </a:rPr>
              <a:t>Antiretroviral Drugs for Treatment and Prevention of HIV Infection in Adults. </a:t>
            </a:r>
            <a:r>
              <a:rPr lang="en-US" dirty="0">
                <a:hlinkClick r:id="rId3"/>
              </a:rPr>
              <a:t>https://www.iasusa.org/2018/07/24/antiretroviral-drugs-treatment-prevention-hiv-infection-adults-2018-recommendations-of-the-international-antiviral-society-usa-panel/</a:t>
            </a:r>
            <a:endParaRPr lang="en-US" altLang="en-US" sz="12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2-drug regimens are only recommended in the rare situations in which a patient cannot take </a:t>
            </a:r>
            <a:r>
              <a:rPr lang="en-US" dirty="0" err="1"/>
              <a:t>abacavir</a:t>
            </a:r>
            <a:r>
              <a:rPr lang="en-US" dirty="0"/>
              <a:t>, TAF, or TDF</a:t>
            </a:r>
          </a:p>
        </p:txBody>
      </p:sp>
      <p:sp>
        <p:nvSpPr>
          <p:cNvPr id="4" name="Slide Number Placeholder 3"/>
          <p:cNvSpPr>
            <a:spLocks noGrp="1"/>
          </p:cNvSpPr>
          <p:nvPr>
            <p:ph type="sldNum" sz="quarter" idx="10"/>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145404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 USPSTF </a:t>
            </a:r>
            <a:r>
              <a:rPr lang="en-US" sz="1400" i="1" dirty="0">
                <a:solidFill>
                  <a:srgbClr val="000000"/>
                </a:solidFill>
              </a:rPr>
              <a:t>Prevention of HIV Infection: Preexposure Prophylaxis</a:t>
            </a:r>
            <a:r>
              <a:rPr lang="en-US" sz="1400" dirty="0">
                <a:solidFill>
                  <a:srgbClr val="000000"/>
                </a:solidFill>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https://www.uspreventiveservicestaskforce.org/Page/Document/RecommendationStatementFinal/prevention-of-human-immunodeficiency-virus-hiv-infection-pre-exposure-prophylaxis</a:t>
            </a:r>
            <a:endParaRPr lang="en-US" sz="1200" dirty="0">
              <a:solidFill>
                <a:schemeClr val="tx1"/>
              </a:solidFill>
            </a:endParaRPr>
          </a:p>
          <a:p>
            <a:r>
              <a:rPr lang="en-US" dirty="0"/>
              <a:t>- Max intracellular concentrations in</a:t>
            </a:r>
            <a:r>
              <a:rPr lang="en-US" baseline="0" dirty="0"/>
              <a:t> blood after 20d of daily dosing, rectal tissue at 7d, cervicovaginal tissues at 20d. No data on penile tissue concentrations.</a:t>
            </a:r>
          </a:p>
          <a:p>
            <a:r>
              <a:rPr lang="en-US" baseline="0" dirty="0"/>
              <a:t>- TAF/FTC data presented at CROI 2019: </a:t>
            </a:r>
            <a:r>
              <a:rPr lang="en-US" sz="1200" dirty="0"/>
              <a:t>Hare CB et al. </a:t>
            </a:r>
            <a:r>
              <a:rPr lang="en-US" sz="1200" i="1" dirty="0"/>
              <a:t>The Phase 3 Discover Study: Daily F/TAF or F/TDF for HIV </a:t>
            </a:r>
            <a:r>
              <a:rPr lang="en-US" sz="1200" i="1" dirty="0" err="1"/>
              <a:t>PrEP.</a:t>
            </a:r>
            <a:r>
              <a:rPr lang="en-US" sz="1200" i="1" dirty="0"/>
              <a:t> </a:t>
            </a:r>
            <a:r>
              <a:rPr lang="en-US" sz="1200" dirty="0"/>
              <a:t>CROI 2019 Abstract #104. </a:t>
            </a:r>
            <a:r>
              <a:rPr lang="en-US" dirty="0"/>
              <a:t> </a:t>
            </a:r>
            <a:r>
              <a:rPr lang="en-US" sz="1200" dirty="0">
                <a:hlinkClick r:id="rId4"/>
              </a:rPr>
              <a:t>www.croiconference.org</a:t>
            </a:r>
            <a:r>
              <a:rPr lang="en-US" sz="1200" dirty="0"/>
              <a:t>  Noninferiority</a:t>
            </a:r>
            <a:r>
              <a:rPr lang="en-US" sz="1200" baseline="0" dirty="0"/>
              <a:t> to date (50%+ reached 96weeks; 90% reached </a:t>
            </a:r>
            <a:r>
              <a:rPr lang="en-US" sz="1200" u="sng" baseline="0" dirty="0"/>
              <a:t>&gt;</a:t>
            </a:r>
            <a:r>
              <a:rPr lang="en-US" sz="1200" baseline="0" dirty="0"/>
              <a:t>48wks).</a:t>
            </a:r>
            <a:endParaRPr lang="en-US" baseline="0" dirty="0"/>
          </a:p>
          <a:p>
            <a:pPr marL="171450" indent="-171450">
              <a:buFontTx/>
              <a:buChar char="-"/>
            </a:pPr>
            <a:r>
              <a:rPr lang="en-US" baseline="0" dirty="0"/>
              <a:t>TAF/FTC data presented at IAS 2019: Spinner, CD et al. </a:t>
            </a:r>
            <a:r>
              <a:rPr lang="en-US" i="1" baseline="0" dirty="0"/>
              <a:t>DISCOVER study for HIV </a:t>
            </a:r>
            <a:r>
              <a:rPr lang="en-US" i="1" baseline="0" dirty="0" err="1"/>
              <a:t>PrEP</a:t>
            </a:r>
            <a:r>
              <a:rPr lang="en-US" i="1" baseline="0" dirty="0"/>
              <a:t>: F/TAF has a more rapid onset and longer sustained duration of HIV protection compared with F/TDF. </a:t>
            </a:r>
            <a:r>
              <a:rPr lang="en-US" i="0" baseline="0" dirty="0"/>
              <a:t>Abstract 4898. programme.ias2019.org/abstract.  Risk assessed from computer-aided self-interview, lab-assessed STIs.  Adherence by pill count and self report and in subset measured by intracellular TFV-DP concentrations in PBMCs at week 4 and DBS q12wks. Week 4PBMC TFV-DP levels were 6.3 fold higher with F/TAF; 98% vs 65% above protective threshold. Median duration of protection after last dose at steady state was 60% longer for F/</a:t>
            </a:r>
            <a:r>
              <a:rPr lang="en-US" i="0" baseline="0" dirty="0" err="1"/>
              <a:t>TAF.Low</a:t>
            </a:r>
            <a:r>
              <a:rPr lang="en-US" i="0" baseline="0" dirty="0"/>
              <a:t> DBS TFV-DP levels (adherence&lt;2 doses/week) associated with increase risk of HIV for F/TAF (OR29.4) and F/TDF (OR 13).</a:t>
            </a:r>
          </a:p>
          <a:p>
            <a:pPr marL="171450" indent="-171450">
              <a:buFontTx/>
              <a:buChar char="-"/>
            </a:pPr>
            <a:r>
              <a:rPr lang="en-US" i="0" baseline="0" dirty="0"/>
              <a:t>Additional agents and routes in clinical trials currently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10/2019 TAF/FTC FDA-approved </a:t>
            </a:r>
            <a:r>
              <a:rPr lang="en-US" dirty="0">
                <a:hlinkClick r:id="rId5"/>
              </a:rPr>
              <a:t>https://www.gilead.com/~/media/Files/pdfs/medicines/hiv/descovy/descovy_pi.pdf</a:t>
            </a:r>
            <a:endParaRPr lang="en-US" i="0" baseline="0"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1185886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as bridge: PWH</a:t>
            </a:r>
            <a:r>
              <a:rPr lang="en-US" baseline="0" dirty="0"/>
              <a:t> starting ART takes 1-3mo to get undetectable in most. During that time, HIV uninfected partner takes </a:t>
            </a:r>
            <a:r>
              <a:rPr lang="en-US" baseline="0" dirty="0" err="1"/>
              <a:t>PrEP</a:t>
            </a:r>
            <a:r>
              <a:rPr lang="en-US" baseline="0" dirty="0"/>
              <a:t> until PLWH has consistent undetectable HIV VL.</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solidFill>
                  <a:schemeClr val="tx1"/>
                </a:solidFill>
              </a:rPr>
              <a:t>&gt;15 trials published to date</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Shorter duration of use, lower drug costs, improved adherence/efficacy would all shift balance in favor of </a:t>
            </a:r>
            <a:r>
              <a:rPr lang="en-US" sz="1200" dirty="0" err="1"/>
              <a:t>PrEP</a:t>
            </a:r>
            <a:r>
              <a:rPr lang="en-US" sz="1200" dirty="0"/>
              <a:t> </a:t>
            </a:r>
            <a:r>
              <a:rPr lang="en-US" dirty="0">
                <a:solidFill>
                  <a:schemeClr val="tx1"/>
                </a:solidFill>
              </a:rPr>
              <a:t>(annual incidence &gt;2%)</a:t>
            </a:r>
            <a:endParaRPr lang="en-US" sz="1200" dirty="0"/>
          </a:p>
          <a:p>
            <a:pPr marL="342900" indent="-342900">
              <a:lnSpc>
                <a:spcPct val="107000"/>
              </a:lnSpc>
              <a:spcBef>
                <a:spcPts val="0"/>
              </a:spcBef>
              <a:spcAft>
                <a:spcPts val="800"/>
              </a:spcAft>
              <a:buFont typeface="Arial" panose="020B0604020202020204" pitchFamily="34" charset="0"/>
              <a:buChar char="•"/>
              <a:defRPr/>
            </a:pPr>
            <a:r>
              <a:rPr lang="en-US" sz="1200" b="0" u="sng" kern="1200" dirty="0">
                <a:solidFill>
                  <a:schemeClr val="tx1"/>
                </a:solidFill>
                <a:latin typeface="+mn-lt"/>
                <a:ea typeface="Calibri" panose="020F0502020204030204" pitchFamily="34" charset="0"/>
                <a:cs typeface="Times New Roman" panose="02020603050405020304" pitchFamily="18" charset="0"/>
              </a:rPr>
              <a:t>U.S. </a:t>
            </a:r>
            <a:r>
              <a:rPr lang="en-US" sz="1200" b="0" u="sng"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Survey of ~80% of pharmacies. ~80,000 people on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(800% increase since 2012).  Mostly coastal cities. Little use in highest incidence areas: Southeast</a:t>
            </a:r>
          </a:p>
          <a:p>
            <a:pPr marL="342900" indent="-342900">
              <a:lnSpc>
                <a:spcPct val="107000"/>
              </a:lnSpc>
              <a:spcBef>
                <a:spcPts val="0"/>
              </a:spcBef>
              <a:spcAft>
                <a:spcPts val="800"/>
              </a:spcAft>
              <a:buFont typeface="Arial" panose="020B0604020202020204" pitchFamily="34" charset="0"/>
              <a:buChar char="•"/>
              <a:defRPr/>
            </a:pPr>
            <a:r>
              <a:rPr lang="en-US" sz="1200" b="0" u="sng" kern="1200" dirty="0" err="1">
                <a:solidFill>
                  <a:schemeClr val="tx1"/>
                </a:solidFill>
                <a:latin typeface="+mn-lt"/>
                <a:ea typeface="Calibri" panose="020F0502020204030204" pitchFamily="34" charset="0"/>
                <a:cs typeface="Times New Roman" panose="02020603050405020304" pitchFamily="18" charset="0"/>
              </a:rPr>
              <a:t>Ipergay</a:t>
            </a:r>
            <a:r>
              <a:rPr lang="en-US" sz="1200" b="0" u="sng" kern="1200" dirty="0">
                <a:solidFill>
                  <a:schemeClr val="tx1"/>
                </a:solidFill>
                <a:latin typeface="+mn-lt"/>
                <a:ea typeface="Calibri" panose="020F0502020204030204" pitchFamily="34" charset="0"/>
                <a:cs typeface="Times New Roman" panose="02020603050405020304" pitchFamily="18" charset="0"/>
              </a:rPr>
              <a:t> open-label extension</a:t>
            </a:r>
            <a:r>
              <a:rPr lang="en-US" sz="1200" b="0" kern="1200" dirty="0">
                <a:solidFill>
                  <a:schemeClr val="tx1"/>
                </a:solidFill>
                <a:latin typeface="+mn-lt"/>
                <a:ea typeface="Calibri" panose="020F0502020204030204" pitchFamily="34" charset="0"/>
                <a:cs typeface="Times New Roman" panose="02020603050405020304" pitchFamily="18" charset="0"/>
              </a:rPr>
              <a:t>: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on demand offered to former placebo and active groups.  97% relative risk reduction (1 conversion in a non-adherent subject). </a:t>
            </a:r>
          </a:p>
          <a:p>
            <a:pPr marL="342900" indent="-342900">
              <a:lnSpc>
                <a:spcPct val="107000"/>
              </a:lnSpc>
              <a:spcBef>
                <a:spcPts val="0"/>
              </a:spcBef>
              <a:spcAft>
                <a:spcPts val="800"/>
              </a:spcAft>
              <a:buFont typeface="Arial" panose="020B0604020202020204" pitchFamily="34" charset="0"/>
              <a:buChar char="•"/>
              <a:defRPr/>
            </a:pPr>
            <a:r>
              <a:rPr lang="en-US" sz="1200" b="0" u="sng" kern="1200" dirty="0" err="1">
                <a:solidFill>
                  <a:schemeClr val="tx1"/>
                </a:solidFill>
                <a:latin typeface="+mn-lt"/>
                <a:ea typeface="Calibri" panose="020F0502020204030204" pitchFamily="34" charset="0"/>
                <a:cs typeface="Times New Roman" panose="02020603050405020304" pitchFamily="18" charset="0"/>
              </a:rPr>
              <a:t>PrEP</a:t>
            </a:r>
            <a:r>
              <a:rPr lang="en-US" sz="1200" b="0" u="sng" kern="1200" dirty="0">
                <a:solidFill>
                  <a:schemeClr val="tx1"/>
                </a:solidFill>
                <a:latin typeface="+mn-lt"/>
                <a:ea typeface="Calibri" panose="020F0502020204030204" pitchFamily="34" charset="0"/>
                <a:cs typeface="Times New Roman" panose="02020603050405020304" pitchFamily="18" charset="0"/>
              </a:rPr>
              <a:t> as bridge to ART</a:t>
            </a:r>
            <a:r>
              <a:rPr lang="en-US" sz="1200" b="0" kern="1200" dirty="0">
                <a:solidFill>
                  <a:schemeClr val="tx1"/>
                </a:solidFill>
                <a:latin typeface="+mn-lt"/>
                <a:ea typeface="Calibri" panose="020F0502020204030204" pitchFamily="34" charset="0"/>
                <a:cs typeface="Times New Roman" panose="02020603050405020304" pitchFamily="18" charset="0"/>
              </a:rPr>
              <a:t>: Kenya &amp; Uganda.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to HIV-negative partner for 6 </a:t>
            </a:r>
            <a:r>
              <a:rPr lang="en-US" sz="1200" b="0" kern="1200" dirty="0" err="1">
                <a:solidFill>
                  <a:schemeClr val="tx1"/>
                </a:solidFill>
                <a:latin typeface="+mn-lt"/>
                <a:ea typeface="Calibri" panose="020F0502020204030204" pitchFamily="34" charset="0"/>
                <a:cs typeface="Times New Roman" panose="02020603050405020304" pitchFamily="18" charset="0"/>
              </a:rPr>
              <a:t>mos</a:t>
            </a:r>
            <a:r>
              <a:rPr lang="en-US" sz="1200" b="0" kern="1200" dirty="0">
                <a:solidFill>
                  <a:schemeClr val="tx1"/>
                </a:solidFill>
                <a:latin typeface="+mn-lt"/>
                <a:ea typeface="Calibri" panose="020F0502020204030204" pitchFamily="34" charset="0"/>
                <a:cs typeface="Times New Roman" panose="02020603050405020304" pitchFamily="18" charset="0"/>
              </a:rPr>
              <a:t> while HIV+ partner starts ART. Seroconversion in 4 of 1000 couples, none felt to be failure of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95% reduction vs. expected rate.</a:t>
            </a:r>
          </a:p>
          <a:p>
            <a:pPr marL="342900" indent="-342900">
              <a:lnSpc>
                <a:spcPct val="107000"/>
              </a:lnSpc>
              <a:spcBef>
                <a:spcPts val="0"/>
              </a:spcBef>
              <a:spcAft>
                <a:spcPts val="800"/>
              </a:spcAft>
              <a:buFont typeface="Arial" panose="020B0604020202020204" pitchFamily="34" charset="0"/>
              <a:buChar char="•"/>
              <a:defRPr/>
            </a:pPr>
            <a:r>
              <a:rPr lang="en-US" sz="1200" b="0" u="sng" dirty="0">
                <a:latin typeface="Arial" panose="020B0604020202020204" pitchFamily="34" charset="0"/>
                <a:ea typeface="+mn-ea"/>
                <a:cs typeface="+mn-cs"/>
              </a:rPr>
              <a:t>PARTNER</a:t>
            </a:r>
            <a:r>
              <a:rPr lang="en-US" sz="1200" b="0" dirty="0">
                <a:latin typeface="Arial" panose="020B0604020202020204" pitchFamily="34" charset="0"/>
                <a:ea typeface="+mn-ea"/>
                <a:cs typeface="+mn-cs"/>
              </a:rPr>
              <a:t>: 0 linked infections out of 58,000 </a:t>
            </a:r>
            <a:r>
              <a:rPr lang="en-US" sz="1200" b="0" dirty="0" err="1">
                <a:latin typeface="Arial" panose="020B0604020202020204" pitchFamily="34" charset="0"/>
                <a:ea typeface="+mn-ea"/>
                <a:cs typeface="+mn-cs"/>
              </a:rPr>
              <a:t>condomless</a:t>
            </a:r>
            <a:r>
              <a:rPr lang="en-US" sz="1200" b="0" dirty="0">
                <a:latin typeface="Arial" panose="020B0604020202020204" pitchFamily="34" charset="0"/>
                <a:ea typeface="+mn-ea"/>
                <a:cs typeface="+mn-cs"/>
              </a:rPr>
              <a:t> sexual actives (gay and straight discordant couples)</a:t>
            </a:r>
          </a:p>
          <a:p>
            <a:pPr marL="342900" indent="-342900">
              <a:lnSpc>
                <a:spcPct val="107000"/>
              </a:lnSpc>
              <a:spcBef>
                <a:spcPts val="0"/>
              </a:spcBef>
              <a:spcAft>
                <a:spcPts val="800"/>
              </a:spcAft>
              <a:buFont typeface="Arial" panose="020B0604020202020204" pitchFamily="34" charset="0"/>
              <a:buChar char="•"/>
              <a:defRPr/>
            </a:pPr>
            <a:r>
              <a:rPr lang="en-US" dirty="0">
                <a:latin typeface="Arial" charset="0"/>
              </a:rPr>
              <a:t>ATN 113: Daily Oral TDF/FTC as </a:t>
            </a:r>
            <a:r>
              <a:rPr lang="en-US" dirty="0" err="1">
                <a:latin typeface="Arial" charset="0"/>
              </a:rPr>
              <a:t>PrEP</a:t>
            </a:r>
            <a:r>
              <a:rPr lang="en-US" dirty="0">
                <a:latin typeface="Arial" charset="0"/>
              </a:rPr>
              <a:t> for Adolescent MSM in US. </a:t>
            </a:r>
            <a:r>
              <a:rPr lang="en-US" sz="1200" b="0" dirty="0" err="1">
                <a:solidFill>
                  <a:schemeClr val="bg2"/>
                </a:solidFill>
              </a:rPr>
              <a:t>Hosek</a:t>
            </a:r>
            <a:r>
              <a:rPr lang="en-US" sz="1200" b="0" dirty="0">
                <a:solidFill>
                  <a:schemeClr val="bg2"/>
                </a:solidFill>
              </a:rPr>
              <a:t> S, et al. AIDS 2016. Abstract TUAX0104LB.  </a:t>
            </a:r>
            <a:r>
              <a:rPr lang="en-US" altLang="en-US" sz="2400" dirty="0" err="1">
                <a:solidFill>
                  <a:schemeClr val="tx2">
                    <a:lumMod val="20000"/>
                    <a:lumOff val="80000"/>
                  </a:schemeClr>
                </a:solidFill>
                <a:ea typeface="+mn-ea"/>
                <a:cs typeface="+mn-cs"/>
              </a:rPr>
              <a:t>Wk</a:t>
            </a:r>
            <a:r>
              <a:rPr lang="en-US" altLang="en-US" sz="2400" dirty="0">
                <a:solidFill>
                  <a:schemeClr val="tx2">
                    <a:lumMod val="20000"/>
                    <a:lumOff val="80000"/>
                  </a:schemeClr>
                </a:solidFill>
                <a:ea typeface="+mn-ea"/>
                <a:cs typeface="+mn-cs"/>
              </a:rPr>
              <a:t> 48 outcomes: </a:t>
            </a:r>
            <a:r>
              <a:rPr lang="en-US" altLang="en-US" sz="2200" dirty="0">
                <a:solidFill>
                  <a:schemeClr val="tx2">
                    <a:lumMod val="20000"/>
                    <a:lumOff val="80000"/>
                  </a:schemeClr>
                </a:solidFill>
              </a:rPr>
              <a:t>3 seroconversions.</a:t>
            </a:r>
            <a:r>
              <a:rPr lang="en-US" altLang="en-US" sz="2200" baseline="0" dirty="0">
                <a:solidFill>
                  <a:schemeClr val="tx2">
                    <a:lumMod val="20000"/>
                    <a:lumOff val="80000"/>
                  </a:schemeClr>
                </a:solidFill>
              </a:rPr>
              <a:t> </a:t>
            </a:r>
            <a:r>
              <a:rPr lang="en-US" altLang="en-US" sz="2000" dirty="0">
                <a:solidFill>
                  <a:schemeClr val="tx2">
                    <a:lumMod val="20000"/>
                    <a:lumOff val="80000"/>
                  </a:schemeClr>
                </a:solidFill>
              </a:rPr>
              <a:t>All 3 had low TFV-DP drug levels </a:t>
            </a:r>
            <a:r>
              <a:rPr lang="en-US" altLang="en-US" sz="2000" dirty="0"/>
              <a:t>at time of seroconversion.</a:t>
            </a:r>
            <a:r>
              <a:rPr lang="en-US" altLang="en-US" sz="2000" baseline="0" dirty="0"/>
              <a:t> </a:t>
            </a:r>
            <a:r>
              <a:rPr lang="en-US" altLang="en-US" sz="2200" dirty="0"/>
              <a:t>HIV incidence: 6.41/100 PY (95% CI: 4.9-25.8).</a:t>
            </a:r>
            <a:r>
              <a:rPr lang="en-US" altLang="en-US" sz="2200" baseline="0" dirty="0"/>
              <a:t> </a:t>
            </a:r>
            <a:r>
              <a:rPr lang="en-US" sz="2400" dirty="0">
                <a:latin typeface="Arial" charset="0"/>
              </a:rPr>
              <a:t>Drop off in TFV-DP levels between </a:t>
            </a:r>
            <a:r>
              <a:rPr lang="en-US" sz="2400" dirty="0" err="1">
                <a:latin typeface="Arial" charset="0"/>
              </a:rPr>
              <a:t>Wk</a:t>
            </a:r>
            <a:r>
              <a:rPr lang="en-US" sz="2400" dirty="0">
                <a:latin typeface="Arial" charset="0"/>
              </a:rPr>
              <a:t> 12 and </a:t>
            </a:r>
            <a:r>
              <a:rPr lang="en-US" sz="2400" dirty="0" err="1">
                <a:latin typeface="Arial" charset="0"/>
              </a:rPr>
              <a:t>Wk</a:t>
            </a:r>
            <a:r>
              <a:rPr lang="en-US" sz="2400" dirty="0">
                <a:latin typeface="Arial" charset="0"/>
              </a:rPr>
              <a:t> 24 corresponded to reduced frequency of scheduled study visits (from every 4 </a:t>
            </a:r>
            <a:r>
              <a:rPr lang="en-US" sz="2400" dirty="0" err="1">
                <a:latin typeface="Arial" charset="0"/>
              </a:rPr>
              <a:t>wks</a:t>
            </a:r>
            <a:r>
              <a:rPr lang="en-US" sz="2400" dirty="0">
                <a:latin typeface="Arial" charset="0"/>
              </a:rPr>
              <a:t> to every 12 </a:t>
            </a:r>
            <a:r>
              <a:rPr lang="en-US" sz="2400" dirty="0" err="1">
                <a:latin typeface="Arial" charset="0"/>
              </a:rPr>
              <a:t>wks</a:t>
            </a:r>
            <a:r>
              <a:rPr lang="en-US" sz="2400" dirty="0">
                <a:latin typeface="Arial" charset="0"/>
              </a:rPr>
              <a:t>)</a:t>
            </a:r>
          </a:p>
          <a:p>
            <a:pPr marL="342900" indent="-342900">
              <a:lnSpc>
                <a:spcPct val="107000"/>
              </a:lnSpc>
              <a:spcBef>
                <a:spcPts val="0"/>
              </a:spcBef>
              <a:spcAft>
                <a:spcPts val="800"/>
              </a:spcAft>
              <a:buFont typeface="Arial" panose="020B0604020202020204" pitchFamily="34" charset="0"/>
              <a:buChar char="•"/>
              <a:defRPr/>
            </a:pPr>
            <a:r>
              <a:rPr lang="en-US" sz="2400" baseline="0" dirty="0">
                <a:latin typeface="Arial" charset="0"/>
              </a:rPr>
              <a:t>Werner RN et al. </a:t>
            </a:r>
            <a:r>
              <a:rPr lang="en-US" sz="2400" i="1" baseline="0" dirty="0">
                <a:latin typeface="Arial" charset="0"/>
              </a:rPr>
              <a:t>Incidence of STI in MSM and who are at substantial risk of HIV infection – a meta-analysis of data from trials and observational studies of </a:t>
            </a:r>
            <a:r>
              <a:rPr lang="en-US" sz="2400" i="1" baseline="0" dirty="0" err="1">
                <a:latin typeface="Arial" charset="0"/>
              </a:rPr>
              <a:t>PrEP</a:t>
            </a:r>
            <a:r>
              <a:rPr lang="en-US" sz="2400" baseline="0" dirty="0" err="1">
                <a:latin typeface="Arial" charset="0"/>
              </a:rPr>
              <a:t>.</a:t>
            </a:r>
            <a:r>
              <a:rPr lang="en-US" sz="2400" baseline="0" dirty="0">
                <a:latin typeface="Arial" charset="0"/>
              </a:rPr>
              <a:t> </a:t>
            </a:r>
            <a:r>
              <a:rPr lang="en-US" sz="2400" baseline="0" dirty="0" err="1">
                <a:latin typeface="Arial" charset="0"/>
              </a:rPr>
              <a:t>PLoS</a:t>
            </a:r>
            <a:r>
              <a:rPr lang="en-US" sz="2400" baseline="0" dirty="0">
                <a:latin typeface="Arial" charset="0"/>
              </a:rPr>
              <a:t> ONE 13(12):e0208107. 12/3/18.</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latin typeface="Arial" charset="0"/>
              </a:rPr>
              <a:t>Traeger, M et al. </a:t>
            </a:r>
            <a:r>
              <a:rPr lang="en-US" sz="1200" i="1" dirty="0">
                <a:latin typeface="Arial" charset="0"/>
              </a:rPr>
              <a:t>Association</a:t>
            </a:r>
            <a:r>
              <a:rPr lang="en-US" sz="1200" i="1" baseline="0" dirty="0">
                <a:latin typeface="Arial" charset="0"/>
              </a:rPr>
              <a:t> of HIV </a:t>
            </a:r>
            <a:r>
              <a:rPr lang="en-US" sz="1200" i="1" baseline="0" dirty="0" err="1">
                <a:latin typeface="Arial" charset="0"/>
              </a:rPr>
              <a:t>PrEP</a:t>
            </a:r>
            <a:r>
              <a:rPr lang="en-US" sz="1200" i="1" baseline="0" dirty="0">
                <a:latin typeface="Arial" charset="0"/>
              </a:rPr>
              <a:t> with incidence of STIs among individuals at high risk of HIV Infection</a:t>
            </a:r>
            <a:r>
              <a:rPr lang="en-US" sz="1200" baseline="0" dirty="0">
                <a:latin typeface="Arial" charset="0"/>
              </a:rPr>
              <a:t>. JAMA online 4/9/19. Australian study showed higher incidence of chlamydia and GC but no significant change in syphilis incidence.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77564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in PWID:</a:t>
            </a:r>
            <a:r>
              <a:rPr lang="en-US" baseline="0" dirty="0"/>
              <a:t> </a:t>
            </a:r>
            <a:r>
              <a:rPr lang="en-US" dirty="0">
                <a:solidFill>
                  <a:schemeClr val="tx1"/>
                </a:solidFill>
              </a:rPr>
              <a:t>Any use of injection drugs (past 6 months)</a:t>
            </a:r>
          </a:p>
          <a:p>
            <a:pPr marL="0" indent="0">
              <a:buNone/>
            </a:pPr>
            <a:r>
              <a:rPr lang="en-US" dirty="0">
                <a:solidFill>
                  <a:schemeClr val="tx1"/>
                </a:solidFill>
              </a:rPr>
              <a:t>			</a:t>
            </a:r>
            <a:r>
              <a:rPr lang="en-US" u="sng" dirty="0">
                <a:solidFill>
                  <a:schemeClr val="tx1"/>
                </a:solidFill>
              </a:rPr>
              <a:t>AND</a:t>
            </a:r>
          </a:p>
          <a:p>
            <a:r>
              <a:rPr lang="en-US" dirty="0">
                <a:solidFill>
                  <a:schemeClr val="tx1"/>
                </a:solidFill>
              </a:rPr>
              <a:t>Any sharing of injection equipment </a:t>
            </a:r>
            <a:r>
              <a:rPr lang="en-US" u="sng" dirty="0">
                <a:solidFill>
                  <a:schemeClr val="tx1"/>
                </a:solidFill>
              </a:rPr>
              <a:t>OR</a:t>
            </a:r>
            <a:r>
              <a:rPr lang="en-US" dirty="0">
                <a:solidFill>
                  <a:schemeClr val="tx1"/>
                </a:solidFill>
              </a:rPr>
              <a:t> participation in methadone, naloxone, or buprenorphine treatment program (past 6 months) </a:t>
            </a:r>
            <a:r>
              <a:rPr lang="en-US" u="sng" dirty="0">
                <a:solidFill>
                  <a:schemeClr val="tx1"/>
                </a:solidFill>
              </a:rPr>
              <a:t>OR</a:t>
            </a:r>
            <a:r>
              <a:rPr lang="en-US" dirty="0">
                <a:solidFill>
                  <a:schemeClr val="tx1"/>
                </a:solidFill>
              </a:rPr>
              <a:t> risk of sexual acquisition</a:t>
            </a:r>
          </a:p>
          <a:p>
            <a:r>
              <a:rPr lang="en-US" dirty="0">
                <a:solidFill>
                  <a:schemeClr val="tx1"/>
                </a:solidFill>
              </a:rPr>
              <a:t>Additional consideration: transactional sex and high community and/or sexual network </a:t>
            </a:r>
          </a:p>
          <a:p>
            <a:pPr algn="l"/>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The CDC has updated it’s webpage in regards to HIV prevention.  For the first time the CDC has added percentages to various bio-medical HIV Prevention methods.  </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Antiretroviral Therapy (ART)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HIV-positive men and women, taking ART regularly greatly reduces the risk of HIV transmission to an HIV–negative partner. For persons who achieve and maintain viral suppression, there is effectively no risk of transmitting HIV to their HIV–negative sexual partner. </a:t>
            </a:r>
            <a:r>
              <a:rPr lang="en-US" sz="1200" b="1" u="sng" dirty="0">
                <a:solidFill>
                  <a:schemeClr val="dk1"/>
                </a:solidFill>
                <a:latin typeface="+mn-lt"/>
                <a:ea typeface="Calibri"/>
                <a:cs typeface="Calibri"/>
                <a:sym typeface="Calibri"/>
              </a:rPr>
              <a:t>This translates to an effectiveness estimate of 100%</a:t>
            </a:r>
            <a:r>
              <a:rPr lang="en-US" sz="1200" dirty="0">
                <a:solidFill>
                  <a:schemeClr val="dk1"/>
                </a:solidFill>
                <a:latin typeface="+mn-lt"/>
                <a:ea typeface="Calibri"/>
                <a:cs typeface="Calibri"/>
                <a:sym typeface="Calibri"/>
              </a:rPr>
              <a:t> for taking ART regularly as prescribed and achieving and maintaining viral suppression.  Effectiveness is lower, and there is a risk of transmitting HIV, when persons do not take ART as prescribed or stop taking ART, if viral suppression is not achieved, or if viral suppression is not maintained.</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(at least 4 times per week), </a:t>
            </a:r>
            <a:r>
              <a:rPr lang="en-US" sz="1200" b="1" dirty="0">
                <a:solidFill>
                  <a:schemeClr val="dk1"/>
                </a:solidFill>
                <a:latin typeface="+mn-lt"/>
                <a:ea typeface="Calibri"/>
                <a:cs typeface="Calibri"/>
                <a:sym typeface="Calibri"/>
              </a:rPr>
              <a:t>the risk of acquiring HIV is reduced by about 99% among MSM</a:t>
            </a:r>
            <a:r>
              <a:rPr lang="en-US" sz="1200" dirty="0">
                <a:solidFill>
                  <a:schemeClr val="dk1"/>
                </a:solidFill>
                <a:latin typeface="+mn-lt"/>
                <a:ea typeface="Calibri"/>
                <a:cs typeface="Calibri"/>
                <a:sym typeface="Calibri"/>
              </a:rPr>
              <a:t>. While daily use is recommended in the U.S.,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least 4 times per week) appears to provide similar levels of protection among MSM.  The effectiveness of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When taking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HIV acquisition is extremely rare and has not been observed in any of the studies described below.  In clinical practice, a few cases of new HIV infections have been confirmed while HIV-negative individuals were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with verified adherence.</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Persons Who Inject Drugs (PWIDs) face HIV risks from both injecting and sex behaviors. Studies on the effectiveness of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when taken daily among PWID are limited. However,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a:r>
            <a:r>
              <a:rPr lang="en-US" sz="1200" b="1" dirty="0">
                <a:solidFill>
                  <a:schemeClr val="dk1"/>
                </a:solidFill>
                <a:latin typeface="+mn-lt"/>
                <a:ea typeface="Calibri"/>
                <a:cs typeface="Calibri"/>
                <a:sym typeface="Calibri"/>
              </a:rPr>
              <a:t>the risk of acquiring HIV is reduced by an estimated 74 – 84% among PWID</a:t>
            </a:r>
            <a:r>
              <a:rPr lang="en-US" sz="1200" dirty="0">
                <a:solidFill>
                  <a:schemeClr val="dk1"/>
                </a:solidFill>
                <a:latin typeface="+mn-lt"/>
                <a:ea typeface="Calibri"/>
                <a:cs typeface="Calibri"/>
                <a:sym typeface="Calibri"/>
              </a:rPr>
              <a:t>. These estimates are based on tenofovir alone and among a subset of PWID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as verified by directly observed therapy or daily diary plus monthly pill count. The effectiveness of two-drug oral therapy has not been assessed among PWID but may be higher. The effectiveness of oral daily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with maximum effectiveness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and lower effectiveness when missing doses.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37</a:t>
            </a:fld>
            <a:endParaRPr lang="en-US" dirty="0"/>
          </a:p>
        </p:txBody>
      </p:sp>
    </p:spTree>
    <p:extLst>
      <p:ext uri="{BB962C8B-B14F-4D97-AF65-F5344CB8AC3E}">
        <p14:creationId xmlns:p14="http://schemas.microsoft.com/office/powerpoint/2010/main" val="413869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191702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https://apps.who.int/iris/rest/bitstreams/1239070/retrieve</a:t>
            </a:r>
          </a:p>
        </p:txBody>
      </p:sp>
      <p:sp>
        <p:nvSpPr>
          <p:cNvPr id="4" name="Slide Number Placeholder 3"/>
          <p:cNvSpPr>
            <a:spLocks noGrp="1"/>
          </p:cNvSpPr>
          <p:nvPr>
            <p:ph type="sldNum" sz="quarter" idx="5"/>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243514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44</a:t>
            </a:fld>
            <a:endParaRPr lang="en-US"/>
          </a:p>
        </p:txBody>
      </p:sp>
    </p:spTree>
    <p:extLst>
      <p:ext uri="{BB962C8B-B14F-4D97-AF65-F5344CB8AC3E}">
        <p14:creationId xmlns:p14="http://schemas.microsoft.com/office/powerpoint/2010/main" val="3374322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in PWID:</a:t>
            </a:r>
            <a:r>
              <a:rPr lang="en-US" baseline="0" dirty="0"/>
              <a:t> </a:t>
            </a:r>
            <a:r>
              <a:rPr lang="en-US" dirty="0">
                <a:solidFill>
                  <a:schemeClr val="tx1"/>
                </a:solidFill>
              </a:rPr>
              <a:t>Any use of injection drugs (past 6 months)</a:t>
            </a:r>
          </a:p>
          <a:p>
            <a:pPr marL="0" indent="0">
              <a:buNone/>
            </a:pPr>
            <a:r>
              <a:rPr lang="en-US" dirty="0">
                <a:solidFill>
                  <a:schemeClr val="tx1"/>
                </a:solidFill>
              </a:rPr>
              <a:t>			</a:t>
            </a:r>
            <a:r>
              <a:rPr lang="en-US" u="sng" dirty="0">
                <a:solidFill>
                  <a:schemeClr val="tx1"/>
                </a:solidFill>
              </a:rPr>
              <a:t>AND</a:t>
            </a:r>
          </a:p>
          <a:p>
            <a:r>
              <a:rPr lang="en-US" dirty="0">
                <a:solidFill>
                  <a:schemeClr val="tx1"/>
                </a:solidFill>
              </a:rPr>
              <a:t>Any sharing of injection equipment </a:t>
            </a:r>
            <a:r>
              <a:rPr lang="en-US" u="sng" dirty="0">
                <a:solidFill>
                  <a:schemeClr val="tx1"/>
                </a:solidFill>
              </a:rPr>
              <a:t>OR</a:t>
            </a:r>
            <a:r>
              <a:rPr lang="en-US" dirty="0">
                <a:solidFill>
                  <a:schemeClr val="tx1"/>
                </a:solidFill>
              </a:rPr>
              <a:t> participation in methadone, naloxone, or buprenorphine treatment program (past 6 months) </a:t>
            </a:r>
            <a:r>
              <a:rPr lang="en-US" u="sng" dirty="0">
                <a:solidFill>
                  <a:schemeClr val="tx1"/>
                </a:solidFill>
              </a:rPr>
              <a:t>OR</a:t>
            </a:r>
            <a:r>
              <a:rPr lang="en-US" dirty="0">
                <a:solidFill>
                  <a:schemeClr val="tx1"/>
                </a:solidFill>
              </a:rPr>
              <a:t> risk of sexual acquisition</a:t>
            </a:r>
          </a:p>
          <a:p>
            <a:r>
              <a:rPr lang="en-US" dirty="0">
                <a:solidFill>
                  <a:schemeClr val="tx1"/>
                </a:solidFill>
              </a:rPr>
              <a:t>Additional consideration: transactional sex and high community and/or sexual network </a:t>
            </a:r>
          </a:p>
          <a:p>
            <a:pPr algn="l"/>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The CDC has updated it’s webpage in regards to HIV prevention.  For the first time the CDC has added percentages to various bio-medical HIV Prevention methods.  </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Antiretroviral Therapy (ART)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HIV-positive men and women, taking ART regularly greatly reduces the risk of HIV transmission to an HIV–negative partner. For persons who achieve and maintain viral suppression, there is effectively no risk of transmitting HIV to their HIV–negative sexual partner. </a:t>
            </a:r>
            <a:r>
              <a:rPr lang="en-US" sz="1200" b="1" u="sng" dirty="0">
                <a:solidFill>
                  <a:schemeClr val="dk1"/>
                </a:solidFill>
                <a:latin typeface="+mn-lt"/>
                <a:ea typeface="Calibri"/>
                <a:cs typeface="Calibri"/>
                <a:sym typeface="Calibri"/>
              </a:rPr>
              <a:t>This translates to an effectiveness estimate of 100%</a:t>
            </a:r>
            <a:r>
              <a:rPr lang="en-US" sz="1200" dirty="0">
                <a:solidFill>
                  <a:schemeClr val="dk1"/>
                </a:solidFill>
                <a:latin typeface="+mn-lt"/>
                <a:ea typeface="Calibri"/>
                <a:cs typeface="Calibri"/>
                <a:sym typeface="Calibri"/>
              </a:rPr>
              <a:t> for taking ART regularly as prescribed and achieving and maintaining viral suppression.  Effectiveness is lower, and there is a risk of transmitting HIV, when persons do not take ART as prescribed or stop taking ART, if viral suppression is not achieved, or if viral suppression is not maintained.</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(at least 4 times per week), </a:t>
            </a:r>
            <a:r>
              <a:rPr lang="en-US" sz="1200" b="1" dirty="0">
                <a:solidFill>
                  <a:schemeClr val="dk1"/>
                </a:solidFill>
                <a:latin typeface="+mn-lt"/>
                <a:ea typeface="Calibri"/>
                <a:cs typeface="Calibri"/>
                <a:sym typeface="Calibri"/>
              </a:rPr>
              <a:t>the risk of acquiring HIV is reduced by about 99% among MSM</a:t>
            </a:r>
            <a:r>
              <a:rPr lang="en-US" sz="1200" dirty="0">
                <a:solidFill>
                  <a:schemeClr val="dk1"/>
                </a:solidFill>
                <a:latin typeface="+mn-lt"/>
                <a:ea typeface="Calibri"/>
                <a:cs typeface="Calibri"/>
                <a:sym typeface="Calibri"/>
              </a:rPr>
              <a:t>. While daily use is recommended in the U.S.,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least 4 times per week) appears to provide similar levels of protection among MSM.  The effectiveness of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When taking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HIV acquisition is extremely rare and has not been observed in any of the studies described below.  In clinical practice, a few cases of new HIV infections have been confirmed while HIV-negative individuals were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with verified adherence.</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Persons Who Inject Drugs (PWIDs) face HIV risks from both injecting and sex behaviors. Studies on the effectiveness of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when taken daily among PWID are limited. However,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a:r>
            <a:r>
              <a:rPr lang="en-US" sz="1200" b="1" dirty="0">
                <a:solidFill>
                  <a:schemeClr val="dk1"/>
                </a:solidFill>
                <a:latin typeface="+mn-lt"/>
                <a:ea typeface="Calibri"/>
                <a:cs typeface="Calibri"/>
                <a:sym typeface="Calibri"/>
              </a:rPr>
              <a:t>the risk of acquiring HIV is reduced by an estimated 74 – 84% among PWID</a:t>
            </a:r>
            <a:r>
              <a:rPr lang="en-US" sz="1200" dirty="0">
                <a:solidFill>
                  <a:schemeClr val="dk1"/>
                </a:solidFill>
                <a:latin typeface="+mn-lt"/>
                <a:ea typeface="Calibri"/>
                <a:cs typeface="Calibri"/>
                <a:sym typeface="Calibri"/>
              </a:rPr>
              <a:t>. These estimates are based on tenofovir alone and among a subset of PWID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as verified by directly observed therapy or daily diary plus monthly pill count. The effectiveness of two-drug oral therapy has not been assessed among PWID but may be higher. The effectiveness of oral daily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with maximum effectiveness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and lower effectiveness when missing doses.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45</a:t>
            </a:fld>
            <a:endParaRPr lang="en-US" dirty="0"/>
          </a:p>
        </p:txBody>
      </p:sp>
    </p:spTree>
    <p:extLst>
      <p:ext uri="{BB962C8B-B14F-4D97-AF65-F5344CB8AC3E}">
        <p14:creationId xmlns:p14="http://schemas.microsoft.com/office/powerpoint/2010/main" val="3094343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49</a:t>
            </a:fld>
            <a:endParaRPr lang="en-US" dirty="0"/>
          </a:p>
        </p:txBody>
      </p:sp>
    </p:spTree>
    <p:extLst>
      <p:ext uri="{BB962C8B-B14F-4D97-AF65-F5344CB8AC3E}">
        <p14:creationId xmlns:p14="http://schemas.microsoft.com/office/powerpoint/2010/main" val="206063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Cisgender= designated female at birth, identifies as female gender</a:t>
            </a:r>
          </a:p>
        </p:txBody>
      </p:sp>
      <p:sp>
        <p:nvSpPr>
          <p:cNvPr id="4" name="Slide Number Placeholder 3"/>
          <p:cNvSpPr>
            <a:spLocks noGrp="1"/>
          </p:cNvSpPr>
          <p:nvPr>
            <p:ph type="sldNum" sz="quarter" idx="5"/>
          </p:nvPr>
        </p:nvSpPr>
        <p:spPr/>
        <p:txBody>
          <a:bodyPr/>
          <a:lstStyle/>
          <a:p>
            <a:fld id="{F264BA1E-6AC7-4534-AA62-D6AA5C834DC4}" type="slidenum">
              <a:rPr lang="en-US" smtClean="0"/>
              <a:t>50</a:t>
            </a:fld>
            <a:endParaRPr lang="en-US" dirty="0"/>
          </a:p>
        </p:txBody>
      </p:sp>
    </p:spTree>
    <p:extLst>
      <p:ext uri="{BB962C8B-B14F-4D97-AF65-F5344CB8AC3E}">
        <p14:creationId xmlns:p14="http://schemas.microsoft.com/office/powerpoint/2010/main" val="722934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Light" panose="020F0302020204030204" pitchFamily="34" charset="0"/>
              </a:rPr>
              <a:t>People</a:t>
            </a:r>
            <a:r>
              <a:rPr lang="en-US" sz="1400" dirty="0">
                <a:cs typeface="Calibri Light" panose="020F0302020204030204" pitchFamily="34" charset="0"/>
              </a:rPr>
              <a:t> </a:t>
            </a:r>
            <a:r>
              <a:rPr lang="en-US" dirty="0">
                <a:cs typeface="Calibri Light" panose="020F0302020204030204" pitchFamily="34" charset="0"/>
              </a:rPr>
              <a:t>of color comprise a disproportionate number of new HIV infections in the US, yet have limited uptake of </a:t>
            </a:r>
            <a:r>
              <a:rPr lang="en-US" dirty="0" err="1">
                <a:cs typeface="Calibri Light" panose="020F0302020204030204" pitchFamily="34" charset="0"/>
              </a:rPr>
              <a:t>PrEP</a:t>
            </a:r>
            <a:r>
              <a:rPr lang="en-US" dirty="0">
                <a:cs typeface="Calibri Light" panose="020F0302020204030204" pitchFamily="34" charset="0"/>
              </a:rPr>
              <a:t> </a:t>
            </a:r>
          </a:p>
          <a:p>
            <a:r>
              <a:rPr lang="en-US" dirty="0" err="1"/>
              <a:t>PrEP</a:t>
            </a:r>
            <a:r>
              <a:rPr lang="en-US" dirty="0"/>
              <a:t> has been most widely adopted by college educated, middle-aged, white gay men</a:t>
            </a:r>
          </a:p>
          <a:p>
            <a:r>
              <a:rPr lang="en-US" dirty="0"/>
              <a:t>Many LGBTQ+ community centers across the US are based in neighborhoods most popular for white gay men</a:t>
            </a:r>
          </a:p>
          <a:p>
            <a:pPr lvl="0"/>
            <a:r>
              <a:rPr lang="en-US" dirty="0"/>
              <a:t>If we look at it from a gender perspective, Men have at least 3x higher PrEP coverage than woman</a:t>
            </a:r>
          </a:p>
          <a:p>
            <a:pPr lvl="0"/>
            <a:r>
              <a:rPr lang="en-US" dirty="0"/>
              <a:t>Black heterosexual woman have higher rates of HIV acquisition than other women</a:t>
            </a:r>
          </a:p>
          <a:p>
            <a:pPr lvl="0"/>
            <a:r>
              <a:rPr lang="en-US" sz="1200" dirty="0">
                <a:solidFill>
                  <a:schemeClr val="bg1"/>
                </a:solidFill>
              </a:rPr>
              <a:t>CDC, 2016</a:t>
            </a:r>
            <a:endParaRPr lang="en-US" dirty="0"/>
          </a:p>
          <a:p>
            <a:r>
              <a:rPr lang="en-US" dirty="0"/>
              <a:t>Though 20% of the US population, Latinx people account for ¼ of new cases of HIV. Most of those diagnosed are men</a:t>
            </a:r>
          </a:p>
          <a:p>
            <a:r>
              <a:rPr lang="en-US" sz="1200" dirty="0"/>
              <a:t>Awareness of </a:t>
            </a:r>
            <a:r>
              <a:rPr lang="en-US" sz="1200" dirty="0" err="1"/>
              <a:t>PrEP</a:t>
            </a:r>
            <a:r>
              <a:rPr lang="en-US" sz="1200" dirty="0"/>
              <a:t> is low among Latinx individuals at risk, particularly MSM, posing challenges to adoption</a:t>
            </a:r>
          </a:p>
          <a:p>
            <a:r>
              <a:rPr lang="en-US" sz="1200" dirty="0"/>
              <a:t>Stigma or fear of being judged for one’s behaviors may serve as a barrier to </a:t>
            </a:r>
            <a:r>
              <a:rPr lang="en-US" sz="1200" dirty="0" err="1"/>
              <a:t>PrEP</a:t>
            </a:r>
            <a:r>
              <a:rPr lang="en-US" sz="1200" dirty="0"/>
              <a:t> adoption, as well as linguistic and economic access to resources in some regions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56</a:t>
            </a:fld>
            <a:endParaRPr lang="en-US" dirty="0"/>
          </a:p>
        </p:txBody>
      </p:sp>
    </p:spTree>
    <p:extLst>
      <p:ext uri="{BB962C8B-B14F-4D97-AF65-F5344CB8AC3E}">
        <p14:creationId xmlns:p14="http://schemas.microsoft.com/office/powerpoint/2010/main" val="2094278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57</a:t>
            </a:fld>
            <a:endParaRPr lang="en-US" dirty="0"/>
          </a:p>
        </p:txBody>
      </p:sp>
    </p:spTree>
    <p:extLst>
      <p:ext uri="{BB962C8B-B14F-4D97-AF65-F5344CB8AC3E}">
        <p14:creationId xmlns:p14="http://schemas.microsoft.com/office/powerpoint/2010/main" val="1092787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58</a:t>
            </a:fld>
            <a:endParaRPr lang="en-US" dirty="0"/>
          </a:p>
        </p:txBody>
      </p:sp>
    </p:spTree>
    <p:extLst>
      <p:ext uri="{BB962C8B-B14F-4D97-AF65-F5344CB8AC3E}">
        <p14:creationId xmlns:p14="http://schemas.microsoft.com/office/powerpoint/2010/main" val="83795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59</a:t>
            </a:fld>
            <a:endParaRPr lang="en-US" dirty="0"/>
          </a:p>
        </p:txBody>
      </p:sp>
    </p:spTree>
    <p:extLst>
      <p:ext uri="{BB962C8B-B14F-4D97-AF65-F5344CB8AC3E}">
        <p14:creationId xmlns:p14="http://schemas.microsoft.com/office/powerpoint/2010/main" val="2434985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62</a:t>
            </a:fld>
            <a:endParaRPr lang="en-US" dirty="0"/>
          </a:p>
        </p:txBody>
      </p:sp>
    </p:spTree>
    <p:extLst>
      <p:ext uri="{BB962C8B-B14F-4D97-AF65-F5344CB8AC3E}">
        <p14:creationId xmlns:p14="http://schemas.microsoft.com/office/powerpoint/2010/main" val="3762994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257915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Assess audience composition (prior experience with full social history, HIV screening, </a:t>
            </a:r>
            <a:r>
              <a:rPr lang="en-US" baseline="0" dirty="0" err="1"/>
              <a:t>PrEP</a:t>
            </a:r>
            <a:r>
              <a:rPr lang="en-US" baseline="0" dirty="0"/>
              <a:t>, 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Healthcare providers can contribute to stigma and misinformation or can be part of the solution, depending on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a:t>
            </a:r>
            <a:r>
              <a:rPr lang="en-US" dirty="0">
                <a:hlinkClick r:id="rId3"/>
              </a:rPr>
              <a:t>https://www.hiv.gov/hiv-basics/overview/making-a-difference/standing-up-to-stigma</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309927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 people with HIV</a:t>
            </a:r>
          </a:p>
          <a:p>
            <a:r>
              <a:rPr lang="en-US" dirty="0"/>
              <a:t>13% don’t know their status (1 in 7.5 don’t know it)</a:t>
            </a:r>
          </a:p>
          <a:p>
            <a:r>
              <a:rPr lang="en-US" dirty="0"/>
              <a:t>36,801 new </a:t>
            </a:r>
            <a:r>
              <a:rPr lang="en-US" dirty="0" err="1"/>
              <a:t>hiv</a:t>
            </a:r>
            <a:r>
              <a:rPr lang="en-US" dirty="0"/>
              <a:t> dx in US and dependent areas in 2019.</a:t>
            </a:r>
          </a:p>
          <a:p>
            <a:r>
              <a:rPr lang="en-US" dirty="0"/>
              <a:t>Of those, 69% gay and bisexual men, 23% heterosexual, 7% IDU</a:t>
            </a:r>
          </a:p>
          <a:p>
            <a:r>
              <a:rPr lang="en-US" dirty="0"/>
              <a:t>Number highest among 25-34yo</a:t>
            </a:r>
          </a:p>
          <a:p>
            <a:r>
              <a:rPr lang="en-US" dirty="0"/>
              <a:t>Transgender people: 2% MTF, 1% FTM</a:t>
            </a:r>
          </a:p>
          <a:p>
            <a:r>
              <a:rPr lang="en-US" dirty="0"/>
              <a:t>86% male</a:t>
            </a:r>
          </a:p>
          <a:p>
            <a:r>
              <a:rPr lang="en-US" dirty="0"/>
              <a:t>Rates of Diagnoses of HIV Infection among Adults and Adolescents, by Age at Diagnosis, 2008–2012—U.S. 50,000 new patients infected with HIV/yr.</a:t>
            </a:r>
          </a:p>
          <a:p>
            <a:r>
              <a:rPr lang="en-US" dirty="0"/>
              <a:t>CDC. MMWR 2015;64:657-662 (2012 data).</a:t>
            </a:r>
          </a:p>
          <a:p>
            <a:r>
              <a:rPr lang="en-US" dirty="0"/>
              <a:t>Estimated 1 in 8 HIV-infected women in the U.S. do not know their status</a:t>
            </a:r>
          </a:p>
          <a:p>
            <a:r>
              <a:rPr lang="en-US" dirty="0"/>
              <a:t>-13% general US population- 44% of 13-24yo do not know</a:t>
            </a:r>
          </a:p>
          <a:p>
            <a:r>
              <a:rPr lang="en-US" dirty="0"/>
              <a:t>http://www.cdc.gov/hiv/library/reports/surveillance/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NM: </a:t>
            </a:r>
            <a:r>
              <a:rPr lang="en-US" dirty="0">
                <a:solidFill>
                  <a:srgbClr val="0000CC"/>
                </a:solidFill>
              </a:rPr>
              <a:t>We have roughly 3,300 persons living with HIV.  And average 131 new infections per year. </a:t>
            </a:r>
            <a:r>
              <a:rPr lang="en-US" dirty="0">
                <a:solidFill>
                  <a:schemeClr val="accent2">
                    <a:lumMod val="75000"/>
                  </a:schemeClr>
                </a:solidFill>
              </a:rPr>
              <a:t>119 in 2012 – 142 in 2013 – 129 in 2014, 133 in 2015 – 134 in 2016</a:t>
            </a:r>
            <a:endParaRPr lang="en-US" dirty="0">
              <a:solidFill>
                <a:srgbClr val="0000CC"/>
              </a:solidFill>
            </a:endParaRPr>
          </a:p>
          <a:p>
            <a:r>
              <a:rPr lang="en-US" dirty="0"/>
              <a:t>CDC. MMWR 2015;64:657-662 (2012 data).</a:t>
            </a:r>
          </a:p>
          <a:p>
            <a:r>
              <a:rPr lang="en-US" dirty="0"/>
              <a:t>Estimated 1 in 8 HIV-infected women in the U.S. do not know their status</a:t>
            </a:r>
          </a:p>
          <a:p>
            <a:r>
              <a:rPr lang="en-US" dirty="0"/>
              <a:t>-13% general US population- 44% of 13-24yo do not know</a:t>
            </a:r>
          </a:p>
          <a:p>
            <a:r>
              <a:rPr lang="en-US" dirty="0"/>
              <a:t>http://www.cdc.gov/hiv/library/reports/surveillance/</a:t>
            </a:r>
          </a:p>
        </p:txBody>
      </p:sp>
      <p:sp>
        <p:nvSpPr>
          <p:cNvPr id="4" name="Slide Number Placeholder 3"/>
          <p:cNvSpPr>
            <a:spLocks noGrp="1"/>
          </p:cNvSpPr>
          <p:nvPr>
            <p:ph type="sldNum" sz="quarter" idx="10"/>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321561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13% of people in the US living with HIV infection are unaware of their diagnosis</a:t>
            </a:r>
          </a:p>
          <a:p>
            <a:r>
              <a:rPr lang="en-US" dirty="0"/>
              <a:t>Darker the color, the fewer the people with HIV have been diagnosed</a:t>
            </a:r>
          </a:p>
          <a:p>
            <a:r>
              <a:rPr lang="en-US" sz="1200" dirty="0"/>
              <a:t>HIV Screening is Important for Prevention &amp; Treatment of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Those who don’t know their status thought to account for 30-50% of new infections (</a:t>
            </a:r>
            <a:r>
              <a:rPr lang="en-US" sz="1200" dirty="0">
                <a:solidFill>
                  <a:schemeClr val="bg1"/>
                </a:solidFill>
              </a:rPr>
              <a:t>Marks, et al. 2006)</a:t>
            </a:r>
            <a:endParaRPr lang="en-US" sz="1200" baseline="300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365839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2007971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2" y="1200152"/>
            <a:ext cx="8315700" cy="3275400"/>
          </a:xfrm>
          <a:prstGeom prst="rect">
            <a:avLst/>
          </a:prstGeom>
          <a:noFill/>
          <a:ln>
            <a:noFill/>
          </a:ln>
        </p:spPr>
        <p:txBody>
          <a:bodyPr spcFirstLastPara="1" wrap="square" lIns="91275" tIns="45625" rIns="91275" bIns="45625"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3"/>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Slide Number Placeholder 6">
            <a:extLst>
              <a:ext uri="{FF2B5EF4-FFF2-40B4-BE49-F238E27FC236}">
                <a16:creationId xmlns:a16="http://schemas.microsoft.com/office/drawing/2014/main" id="{25D15C83-1CC3-458E-B3F7-0B7D6D4491F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9" name="Picture 8">
            <a:extLst>
              <a:ext uri="{FF2B5EF4-FFF2-40B4-BE49-F238E27FC236}">
                <a16:creationId xmlns:a16="http://schemas.microsoft.com/office/drawing/2014/main" id="{C2E9AF67-7EC5-4FA2-8067-00DC41994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91562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152144"/>
            <a:ext cx="3657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8" name="Google Shape;38;p5"/>
          <p:cNvSpPr txBox="1">
            <a:spLocks noGrp="1"/>
          </p:cNvSpPr>
          <p:nvPr>
            <p:ph type="body" idx="2"/>
          </p:nvPr>
        </p:nvSpPr>
        <p:spPr>
          <a:xfrm>
            <a:off x="4419602" y="1152144"/>
            <a:ext cx="4038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9" name="Google Shape;39;p5"/>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40" name="Google Shape;40;p5"/>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 name="Picture 9">
            <a:extLst>
              <a:ext uri="{FF2B5EF4-FFF2-40B4-BE49-F238E27FC236}">
                <a16:creationId xmlns:a16="http://schemas.microsoft.com/office/drawing/2014/main" id="{59CDD4BC-3DC5-4A62-AF7B-626A060109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45530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57200" y="1233454"/>
            <a:ext cx="3890100" cy="479700"/>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6" name="Google Shape;46;p6"/>
          <p:cNvSpPr txBox="1">
            <a:spLocks noGrp="1"/>
          </p:cNvSpPr>
          <p:nvPr>
            <p:ph type="body" idx="2"/>
          </p:nvPr>
        </p:nvSpPr>
        <p:spPr>
          <a:xfrm>
            <a:off x="457200" y="1806541"/>
            <a:ext cx="3890100" cy="2669100"/>
          </a:xfrm>
          <a:prstGeom prst="rect">
            <a:avLst/>
          </a:prstGeom>
          <a:noFill/>
          <a:ln>
            <a:noFill/>
          </a:ln>
        </p:spPr>
        <p:txBody>
          <a:bodyPr spcFirstLastPara="1" wrap="square" lIns="91275" tIns="45625" rIns="91275" bIns="45625"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7" name="Google Shape;47;p6"/>
          <p:cNvSpPr txBox="1">
            <a:spLocks noGrp="1"/>
          </p:cNvSpPr>
          <p:nvPr>
            <p:ph type="body" idx="3"/>
          </p:nvPr>
        </p:nvSpPr>
        <p:spPr>
          <a:xfrm>
            <a:off x="4732210" y="1233454"/>
            <a:ext cx="4038600" cy="479700"/>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8" name="Google Shape;48;p6"/>
          <p:cNvSpPr txBox="1">
            <a:spLocks noGrp="1"/>
          </p:cNvSpPr>
          <p:nvPr>
            <p:ph type="body" idx="4"/>
          </p:nvPr>
        </p:nvSpPr>
        <p:spPr>
          <a:xfrm>
            <a:off x="4732210" y="1806541"/>
            <a:ext cx="4038600" cy="2669100"/>
          </a:xfrm>
          <a:prstGeom prst="rect">
            <a:avLst/>
          </a:prstGeom>
          <a:noFill/>
          <a:ln>
            <a:noFill/>
          </a:ln>
        </p:spPr>
        <p:txBody>
          <a:bodyPr spcFirstLastPara="1" wrap="square" lIns="91275" tIns="45625" rIns="91275" bIns="45625"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6"/>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Slide Number Placeholder 6">
            <a:extLst>
              <a:ext uri="{FF2B5EF4-FFF2-40B4-BE49-F238E27FC236}">
                <a16:creationId xmlns:a16="http://schemas.microsoft.com/office/drawing/2014/main" id="{B57B9E4E-7956-4E48-8FA6-9FE1D6F2ED5A}"/>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12" name="Picture 11">
            <a:extLst>
              <a:ext uri="{FF2B5EF4-FFF2-40B4-BE49-F238E27FC236}">
                <a16:creationId xmlns:a16="http://schemas.microsoft.com/office/drawing/2014/main" id="{1881255A-3B20-4E20-888F-F0DE59CA7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82033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 id="2147483812" r:id="rId13"/>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hyperlink" Target="http://www.cdc.gov/hiv/statistics/overview/ataglanc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cdc.gov/hiv/pdf/policies/cdc-hiv-prevention-and-care-outcome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cdc.gov/hiv/risk/estimates/riskbehavior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iv/risk/estimates/riskbehavior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cdc.gov/hiv/pdf/risk/prep/cdc-hiv-prep-guidelines-2017.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stacks.cdc.gov/view/cdc/3885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tacks.cdc.gov/view/cdc/3885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acks.cdc.gov/view/cdc/3885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99_FF5C17C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www.fda.gov/Drugs/DrugSafety/ucm608112.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s://www.iasusa.org/2018/07/24/antiretroviral-drugs-treatment-prevention-hiv-infection-adults-2018-recommendations-of-the-international-antiviral-society-usa-pane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aidsinfo.nih.gov/guidelines/html/1/adult-and-adolescent-arv/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nmaetc@salud.unm.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hiv/guidelines/preventing.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linicalkey.com/pharmacology/"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dc.gov/hiv/pdf/risk/prep/cdc-hiv-prep-guidelines-2021.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nchhstp/newsroom/2023/2021-hiv-incidence.html"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5.jpg"/></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nchhstp/newsroom/2023/2021-hiv-incidence.html"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nastad.org/prepcost-resources/prep-assistance-programs" TargetMode="External"/><Relationship Id="rId3" Type="http://schemas.openxmlformats.org/officeDocument/2006/relationships/hyperlink" Target="https://www.gileadadvancingaccess.com/copay-coupon-card" TargetMode="External"/><Relationship Id="rId7" Type="http://schemas.openxmlformats.org/officeDocument/2006/relationships/hyperlink" Target="https://readysetprep.hiv.gov/" TargetMode="External"/><Relationship Id="rId2" Type="http://schemas.openxmlformats.org/officeDocument/2006/relationships/hyperlink" Target="https://www.dol.gov/sites/dolgov/files/EBSA/about-ebsa/our-activities/resource-center/faqs/aca-part-47.pdf" TargetMode="External"/><Relationship Id="rId1" Type="http://schemas.openxmlformats.org/officeDocument/2006/relationships/slideLayout" Target="../slideLayouts/slideLayout2.xml"/><Relationship Id="rId6" Type="http://schemas.openxmlformats.org/officeDocument/2006/relationships/hyperlink" Target="https://advancingaccessconsent.iassist.com/" TargetMode="External"/><Relationship Id="rId5" Type="http://schemas.openxmlformats.org/officeDocument/2006/relationships/hyperlink" Target="https://www.mygooddays.org/patients/diseases-covered/hiv-aids-treatment-and-prevention" TargetMode="External"/><Relationship Id="rId4" Type="http://schemas.openxmlformats.org/officeDocument/2006/relationships/hyperlink" Target="https://www.copays.org/diseases/hiv-aids-and-prevention"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www.cdc.gov/hiv/library/reports/hiv-surveillance.html" TargetMode="External"/><Relationship Id="rId3" Type="http://schemas.openxmlformats.org/officeDocument/2006/relationships/hyperlink" Target="http://nmhivguide.org/" TargetMode="External"/><Relationship Id="rId7" Type="http://schemas.openxmlformats.org/officeDocument/2006/relationships/hyperlink" Target="https://www.cdc.gov/hiv/pdf/risk/prep/cdc-hiv-prep-guidelines-2021.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primeinc.org/hiv?s=aetc" TargetMode="External"/><Relationship Id="rId5" Type="http://schemas.openxmlformats.org/officeDocument/2006/relationships/hyperlink" Target="https://aidsvu.org/preptoolkit2018/" TargetMode="External"/><Relationship Id="rId4" Type="http://schemas.openxmlformats.org/officeDocument/2006/relationships/hyperlink" Target="https://www.cdc.gov/hiv/basics/prep.html"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cdc.gov/stophivtogether/campaigns/hiv-stigma/index.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hyperlink" Target="http://www.cdc.gov/hiv/statistics/overview/ataglance.html" TargetMode="Externa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875944" y="3285755"/>
            <a:ext cx="7392111" cy="1409617"/>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Carly Floyd, PharmD, PhC, AAHIVP, CDCES, TTS</a:t>
            </a:r>
          </a:p>
          <a:p>
            <a:pPr algn="ctr" defTabSz="914150" fontAlgn="base">
              <a:spcBef>
                <a:spcPct val="20000"/>
              </a:spcBef>
              <a:spcAft>
                <a:spcPct val="0"/>
              </a:spcAft>
            </a:pPr>
            <a:r>
              <a:rPr lang="en-US" sz="2400" dirty="0">
                <a:latin typeface="Calibri"/>
                <a:ea typeface="ＭＳ Ｐゴシック" charset="0"/>
              </a:rPr>
              <a:t>Clinical Director, NM and El Paso Partner Site (UNM-AETC)</a:t>
            </a:r>
          </a:p>
          <a:p>
            <a:pPr algn="ctr" defTabSz="914150" fontAlgn="base">
              <a:spcBef>
                <a:spcPct val="20000"/>
              </a:spcBef>
              <a:spcAft>
                <a:spcPct val="0"/>
              </a:spcAft>
            </a:pPr>
            <a:r>
              <a:rPr lang="en-US" sz="2400" dirty="0">
                <a:latin typeface="Calibri"/>
                <a:ea typeface="ＭＳ Ｐゴシック" charset="0"/>
              </a:rPr>
              <a:t>South Central AIDS Education and Training Center</a:t>
            </a:r>
          </a:p>
        </p:txBody>
      </p:sp>
      <p:sp>
        <p:nvSpPr>
          <p:cNvPr id="2" name="Title 1"/>
          <p:cNvSpPr>
            <a:spLocks noGrp="1"/>
          </p:cNvSpPr>
          <p:nvPr>
            <p:ph type="ctrTitle"/>
          </p:nvPr>
        </p:nvSpPr>
        <p:spPr>
          <a:xfrm>
            <a:off x="282819" y="1744717"/>
            <a:ext cx="8580119" cy="987974"/>
          </a:xfrm>
        </p:spPr>
        <p:txBody>
          <a:bodyPr/>
          <a:lstStyle/>
          <a:p>
            <a:pPr algn="ctr"/>
            <a:r>
              <a:rPr lang="en-US" sz="4000" dirty="0"/>
              <a:t>HIV Prevention Update</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7F2DA-23CA-BE2E-30C0-70E85AF41E7B}"/>
              </a:ext>
            </a:extLst>
          </p:cNvPr>
          <p:cNvPicPr>
            <a:picLocks noChangeAspect="1"/>
          </p:cNvPicPr>
          <p:nvPr/>
        </p:nvPicPr>
        <p:blipFill rotWithShape="1">
          <a:blip r:embed="rId3">
            <a:extLst>
              <a:ext uri="{28A0092B-C50C-407E-A947-70E740481C1C}">
                <a14:useLocalDpi xmlns:a14="http://schemas.microsoft.com/office/drawing/2010/main" val="0"/>
              </a:ext>
            </a:extLst>
          </a:blip>
          <a:srcRect t="5467" b="4056"/>
          <a:stretch/>
        </p:blipFill>
        <p:spPr>
          <a:xfrm>
            <a:off x="9294" y="0"/>
            <a:ext cx="9134706" cy="4648912"/>
          </a:xfrm>
          <a:prstGeom prst="rect">
            <a:avLst/>
          </a:prstGeom>
        </p:spPr>
      </p:pic>
      <p:sp>
        <p:nvSpPr>
          <p:cNvPr id="7" name="Slide Number Placeholder 1">
            <a:extLst>
              <a:ext uri="{FF2B5EF4-FFF2-40B4-BE49-F238E27FC236}">
                <a16:creationId xmlns:a16="http://schemas.microsoft.com/office/drawing/2014/main" id="{407B94FB-C275-4F77-A005-947E04D87E0E}"/>
              </a:ext>
            </a:extLst>
          </p:cNvPr>
          <p:cNvSpPr>
            <a:spLocks noGrp="1"/>
          </p:cNvSpPr>
          <p:nvPr>
            <p:ph type="sldNum" idx="12"/>
          </p:nvPr>
        </p:nvSpPr>
        <p:spPr/>
        <p:txBody>
          <a:bodyPr/>
          <a:lstStyle/>
          <a:p>
            <a:fld id="{6E2D2B3B-882E-40F3-A32F-6DD516915044}" type="slidenum">
              <a:rPr lang="en-US" smtClean="0"/>
              <a:pPr/>
              <a:t>10</a:t>
            </a:fld>
            <a:endParaRPr lang="en-US" dirty="0"/>
          </a:p>
        </p:txBody>
      </p:sp>
      <p:sp>
        <p:nvSpPr>
          <p:cNvPr id="8" name="TextBox 7">
            <a:extLst>
              <a:ext uri="{FF2B5EF4-FFF2-40B4-BE49-F238E27FC236}">
                <a16:creationId xmlns:a16="http://schemas.microsoft.com/office/drawing/2014/main" id="{D5D35136-8816-4E2C-9009-97C51E8058DF}"/>
              </a:ext>
            </a:extLst>
          </p:cNvPr>
          <p:cNvSpPr txBox="1"/>
          <p:nvPr/>
        </p:nvSpPr>
        <p:spPr>
          <a:xfrm>
            <a:off x="1295400" y="4729412"/>
            <a:ext cx="7162800" cy="286682"/>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050" dirty="0">
                <a:solidFill>
                  <a:srgbClr val="FFFFFF"/>
                </a:solidFill>
              </a:rPr>
              <a:t>CDC </a:t>
            </a:r>
            <a:r>
              <a:rPr lang="pl-PL" sz="1200" u="sng" dirty="0">
                <a:solidFill>
                  <a:schemeClr val="bg1"/>
                </a:solidFill>
                <a:hlinkClick r:id="rId4">
                  <a:extLst>
                    <a:ext uri="{A12FA001-AC4F-418D-AE19-62706E023703}">
                      <ahyp:hlinkClr xmlns:ahyp="http://schemas.microsoft.com/office/drawing/2018/hyperlinkcolor" val="tx"/>
                    </a:ext>
                  </a:extLst>
                </a:hlinkClick>
              </a:rPr>
              <a:t>http://www.cdc.gov/hiv/statistics/overview/ataglance.html</a:t>
            </a:r>
            <a:endParaRPr lang="pl-PL" sz="1200" u="sng" dirty="0">
              <a:solidFill>
                <a:schemeClr val="bg1"/>
              </a:solidFill>
            </a:endParaRPr>
          </a:p>
        </p:txBody>
      </p:sp>
      <p:pic>
        <p:nvPicPr>
          <p:cNvPr id="9" name="Picture 8">
            <a:extLst>
              <a:ext uri="{FF2B5EF4-FFF2-40B4-BE49-F238E27FC236}">
                <a16:creationId xmlns:a16="http://schemas.microsoft.com/office/drawing/2014/main" id="{B6C6C41E-410B-C04A-33C4-04384DAB08AA}"/>
              </a:ext>
            </a:extLst>
          </p:cNvPr>
          <p:cNvPicPr>
            <a:picLocks noChangeAspect="1"/>
          </p:cNvPicPr>
          <p:nvPr/>
        </p:nvPicPr>
        <p:blipFill rotWithShape="1">
          <a:blip r:embed="rId5">
            <a:extLst>
              <a:ext uri="{28A0092B-C50C-407E-A947-70E740481C1C}">
                <a14:useLocalDpi xmlns:a14="http://schemas.microsoft.com/office/drawing/2010/main" val="0"/>
              </a:ext>
            </a:extLst>
          </a:blip>
          <a:srcRect l="17143" t="49027" r="49640" b="25523"/>
          <a:stretch/>
        </p:blipFill>
        <p:spPr>
          <a:xfrm>
            <a:off x="692209" y="2905572"/>
            <a:ext cx="3059394" cy="1230594"/>
          </a:xfrm>
          <a:prstGeom prst="rect">
            <a:avLst/>
          </a:prstGeom>
        </p:spPr>
      </p:pic>
    </p:spTree>
    <p:extLst>
      <p:ext uri="{BB962C8B-B14F-4D97-AF65-F5344CB8AC3E}">
        <p14:creationId xmlns:p14="http://schemas.microsoft.com/office/powerpoint/2010/main" val="364002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0A489-0AEA-4CF9-B163-C08605FF578E}"/>
              </a:ext>
            </a:extLst>
          </p:cNvPr>
          <p:cNvSpPr>
            <a:spLocks noGrp="1"/>
          </p:cNvSpPr>
          <p:nvPr>
            <p:ph type="title"/>
          </p:nvPr>
        </p:nvSpPr>
        <p:spPr/>
        <p:txBody>
          <a:bodyPr/>
          <a:lstStyle/>
          <a:p>
            <a:pPr algn="ctr"/>
            <a:r>
              <a:rPr lang="en-US" sz="3200" dirty="0"/>
              <a:t>Late-stage diagnosis is associated with more morbidity and potential increased transmission</a:t>
            </a:r>
          </a:p>
        </p:txBody>
      </p:sp>
      <p:sp>
        <p:nvSpPr>
          <p:cNvPr id="3" name="Text Placeholder 2">
            <a:extLst>
              <a:ext uri="{FF2B5EF4-FFF2-40B4-BE49-F238E27FC236}">
                <a16:creationId xmlns:a16="http://schemas.microsoft.com/office/drawing/2014/main" id="{8572340C-C8EB-48F2-BDA6-B232F67F3627}"/>
              </a:ext>
            </a:extLst>
          </p:cNvPr>
          <p:cNvSpPr>
            <a:spLocks noGrp="1"/>
          </p:cNvSpPr>
          <p:nvPr>
            <p:ph type="body" idx="1"/>
          </p:nvPr>
        </p:nvSpPr>
        <p:spPr>
          <a:xfrm>
            <a:off x="228600" y="1634728"/>
            <a:ext cx="4038599" cy="479822"/>
          </a:xfrm>
        </p:spPr>
        <p:txBody>
          <a:bodyPr/>
          <a:lstStyle/>
          <a:p>
            <a:pPr algn="ctr"/>
            <a:r>
              <a:rPr lang="en-US" sz="2400" dirty="0"/>
              <a:t>Natural history of HIV: steady decline in CD4 count</a:t>
            </a:r>
          </a:p>
        </p:txBody>
      </p:sp>
      <p:pic>
        <p:nvPicPr>
          <p:cNvPr id="11" name="Content Placeholder 10" descr="Diagram&#10;&#10;Description automatically generated">
            <a:extLst>
              <a:ext uri="{FF2B5EF4-FFF2-40B4-BE49-F238E27FC236}">
                <a16:creationId xmlns:a16="http://schemas.microsoft.com/office/drawing/2014/main" id="{6A41D7B0-1F7D-4826-AD87-7F5A294F18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88" t="13449" r="1566" b="1404"/>
          <a:stretch/>
        </p:blipFill>
        <p:spPr>
          <a:xfrm>
            <a:off x="-13855" y="2038350"/>
            <a:ext cx="4556686" cy="2473829"/>
          </a:xfrm>
        </p:spPr>
      </p:pic>
      <p:sp>
        <p:nvSpPr>
          <p:cNvPr id="4" name="Text Placeholder 3">
            <a:extLst>
              <a:ext uri="{FF2B5EF4-FFF2-40B4-BE49-F238E27FC236}">
                <a16:creationId xmlns:a16="http://schemas.microsoft.com/office/drawing/2014/main" id="{4EE00C58-4B63-4858-BC3D-E75FFF7CD200}"/>
              </a:ext>
            </a:extLst>
          </p:cNvPr>
          <p:cNvSpPr>
            <a:spLocks noGrp="1"/>
          </p:cNvSpPr>
          <p:nvPr>
            <p:ph type="body" sz="quarter" idx="3"/>
          </p:nvPr>
        </p:nvSpPr>
        <p:spPr>
          <a:xfrm>
            <a:off x="5041829" y="1394817"/>
            <a:ext cx="4038599" cy="479822"/>
          </a:xfrm>
        </p:spPr>
        <p:txBody>
          <a:bodyPr/>
          <a:lstStyle/>
          <a:p>
            <a:r>
              <a:rPr lang="en-US" sz="2400" dirty="0"/>
              <a:t>Late-stage diagnosis (2020)</a:t>
            </a:r>
          </a:p>
        </p:txBody>
      </p:sp>
      <p:sp>
        <p:nvSpPr>
          <p:cNvPr id="7" name="Slide Number Placeholder 6">
            <a:extLst>
              <a:ext uri="{FF2B5EF4-FFF2-40B4-BE49-F238E27FC236}">
                <a16:creationId xmlns:a16="http://schemas.microsoft.com/office/drawing/2014/main" id="{B1DBAF1F-CB09-4952-B358-AC86A76D6563}"/>
              </a:ext>
            </a:extLst>
          </p:cNvPr>
          <p:cNvSpPr>
            <a:spLocks noGrp="1"/>
          </p:cNvSpPr>
          <p:nvPr>
            <p:ph type="sldNum" sz="quarter" idx="12"/>
          </p:nvPr>
        </p:nvSpPr>
        <p:spPr/>
        <p:txBody>
          <a:bodyPr/>
          <a:lstStyle/>
          <a:p>
            <a:fld id="{9F49499B-0A11-F941-988B-5A98BBA90756}" type="slidenum">
              <a:rPr lang="en-US" smtClean="0">
                <a:solidFill>
                  <a:srgbClr val="FFFFFF"/>
                </a:solidFill>
              </a:rPr>
              <a:pPr/>
              <a:t>11</a:t>
            </a:fld>
            <a:endParaRPr lang="en-US" dirty="0">
              <a:solidFill>
                <a:srgbClr val="FFFFFF"/>
              </a:solidFill>
            </a:endParaRPr>
          </a:p>
        </p:txBody>
      </p:sp>
      <p:pic>
        <p:nvPicPr>
          <p:cNvPr id="44" name="Picture 43">
            <a:extLst>
              <a:ext uri="{FF2B5EF4-FFF2-40B4-BE49-F238E27FC236}">
                <a16:creationId xmlns:a16="http://schemas.microsoft.com/office/drawing/2014/main" id="{2CEE2D65-940F-ED92-6B36-62D694E80AF6}"/>
              </a:ext>
            </a:extLst>
          </p:cNvPr>
          <p:cNvPicPr>
            <a:picLocks noChangeAspect="1"/>
          </p:cNvPicPr>
          <p:nvPr/>
        </p:nvPicPr>
        <p:blipFill>
          <a:blip r:embed="rId4"/>
          <a:stretch>
            <a:fillRect/>
          </a:stretch>
        </p:blipFill>
        <p:spPr>
          <a:xfrm>
            <a:off x="4572000" y="2027040"/>
            <a:ext cx="4556686" cy="2027198"/>
          </a:xfrm>
          <a:prstGeom prst="rect">
            <a:avLst/>
          </a:prstGeom>
        </p:spPr>
      </p:pic>
      <p:sp>
        <p:nvSpPr>
          <p:cNvPr id="46" name="Footer Placeholder 4">
            <a:extLst>
              <a:ext uri="{FF2B5EF4-FFF2-40B4-BE49-F238E27FC236}">
                <a16:creationId xmlns:a16="http://schemas.microsoft.com/office/drawing/2014/main" id="{57D4C617-A473-7B88-4B68-BB111396D03F}"/>
              </a:ext>
            </a:extLst>
          </p:cNvPr>
          <p:cNvSpPr txBox="1">
            <a:spLocks/>
          </p:cNvSpPr>
          <p:nvPr/>
        </p:nvSpPr>
        <p:spPr>
          <a:xfrm>
            <a:off x="1576302" y="4888230"/>
            <a:ext cx="6805698" cy="27432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6"/>
              </a:buClr>
              <a:buFont typeface="Wingdings" charset="2"/>
              <a:buNone/>
              <a:defRPr sz="2800" b="0" i="0" kern="1200">
                <a:solidFill>
                  <a:schemeClr val="tx2"/>
                </a:solidFill>
                <a:latin typeface="+mn-lt"/>
                <a:ea typeface="+mn-ea"/>
                <a:cs typeface="ITC Avant Garde Std Md"/>
              </a:defRPr>
            </a:lvl1pPr>
            <a:lvl2pPr marL="457200" indent="0" algn="l" defTabSz="914400" rtl="0" eaLnBrk="1" latinLnBrk="0" hangingPunct="1">
              <a:spcBef>
                <a:spcPct val="20000"/>
              </a:spcBef>
              <a:buClr>
                <a:schemeClr val="accent6"/>
              </a:buClr>
              <a:buFont typeface="Wingdings" charset="2"/>
              <a:buNone/>
              <a:defRPr sz="2000" b="1" i="0" kern="1200">
                <a:solidFill>
                  <a:schemeClr val="tx1"/>
                </a:solidFill>
                <a:latin typeface="+mn-lt"/>
                <a:ea typeface="+mn-ea"/>
                <a:cs typeface="ITC Avant Garde Std Md"/>
              </a:defRPr>
            </a:lvl2pPr>
            <a:lvl3pPr marL="914400" indent="0" algn="l" defTabSz="914400" rtl="0" eaLnBrk="1" latinLnBrk="0" hangingPunct="1">
              <a:spcBef>
                <a:spcPct val="20000"/>
              </a:spcBef>
              <a:buClr>
                <a:schemeClr val="accent6"/>
              </a:buClr>
              <a:buFont typeface="Wingdings" charset="2"/>
              <a:buNone/>
              <a:defRPr sz="1800" b="1" i="0" kern="1200">
                <a:solidFill>
                  <a:schemeClr val="tx1"/>
                </a:solidFill>
                <a:latin typeface="+mn-lt"/>
                <a:ea typeface="+mn-ea"/>
                <a:cs typeface="ITC Avant Garde Std Md"/>
              </a:defRPr>
            </a:lvl3pPr>
            <a:lvl4pPr marL="1371600" indent="0" algn="l" defTabSz="914400" rtl="0" eaLnBrk="1" latinLnBrk="0" hangingPunct="1">
              <a:spcBef>
                <a:spcPct val="20000"/>
              </a:spcBef>
              <a:buClr>
                <a:schemeClr val="accent6"/>
              </a:buClr>
              <a:buFont typeface="Wingdings" charset="2"/>
              <a:buNone/>
              <a:defRPr sz="1600" b="1" i="0" kern="1200">
                <a:solidFill>
                  <a:schemeClr val="tx1"/>
                </a:solidFill>
                <a:latin typeface="+mn-lt"/>
                <a:ea typeface="+mn-ea"/>
                <a:cs typeface="ITC Avant Garde Std Md"/>
              </a:defRPr>
            </a:lvl4pPr>
            <a:lvl5pPr marL="1828800" indent="0" algn="l" defTabSz="914400" rtl="0" eaLnBrk="1" latinLnBrk="0" hangingPunct="1">
              <a:spcBef>
                <a:spcPct val="20000"/>
              </a:spcBef>
              <a:buClr>
                <a:schemeClr val="accent6"/>
              </a:buClr>
              <a:buFont typeface="Wingdings" charset="2"/>
              <a:buNone/>
              <a:defRPr sz="1600" b="1" i="0" kern="1200" baseline="0">
                <a:solidFill>
                  <a:schemeClr val="tx1"/>
                </a:solidFill>
                <a:latin typeface="+mn-lt"/>
                <a:ea typeface="+mn-ea"/>
                <a:cs typeface="ITC Avant Garde Std Md"/>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sz="1000" dirty="0">
                <a:solidFill>
                  <a:schemeClr val="bg1"/>
                </a:solidFill>
              </a:rPr>
              <a:t>Centers for Disease Control and Prevention. Monitoring selected national HIV prevention and care objectives by using HIV surveillance data United States and 6 dependent areas, 2020. HIV Surveillance Supplemental Report 2022;27(No. 3). http://www.cdc.gov/hiv/library/reports/hiv-surveillance.html. Published May 2022. Accessed 8/9/22</a:t>
            </a:r>
          </a:p>
        </p:txBody>
      </p:sp>
    </p:spTree>
    <p:extLst>
      <p:ext uri="{BB962C8B-B14F-4D97-AF65-F5344CB8AC3E}">
        <p14:creationId xmlns:p14="http://schemas.microsoft.com/office/powerpoint/2010/main" val="5964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457202" y="205979"/>
            <a:ext cx="8315700" cy="857400"/>
          </a:xfrm>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dirty="0">
                <a:solidFill>
                  <a:srgbClr val="D6201A"/>
                </a:solidFill>
              </a:rPr>
              <a:t>Linkage &amp; Retention Are Key</a:t>
            </a:r>
            <a:endParaRPr dirty="0"/>
          </a:p>
        </p:txBody>
      </p:sp>
      <p:pic>
        <p:nvPicPr>
          <p:cNvPr id="249" name="Google Shape;249;p34"/>
          <p:cNvPicPr preferRelativeResize="0"/>
          <p:nvPr/>
        </p:nvPicPr>
        <p:blipFill>
          <a:blip r:embed="rId3">
            <a:alphaModFix/>
          </a:blip>
          <a:stretch>
            <a:fillRect/>
          </a:stretch>
        </p:blipFill>
        <p:spPr>
          <a:xfrm>
            <a:off x="1281300" y="1047754"/>
            <a:ext cx="6667500" cy="3352800"/>
          </a:xfrm>
          <a:prstGeom prst="rect">
            <a:avLst/>
          </a:prstGeom>
          <a:noFill/>
          <a:ln>
            <a:noFill/>
          </a:ln>
        </p:spPr>
      </p:pic>
      <p:sp>
        <p:nvSpPr>
          <p:cNvPr id="250" name="Google Shape;250;p34"/>
          <p:cNvSpPr txBox="1"/>
          <p:nvPr/>
        </p:nvSpPr>
        <p:spPr>
          <a:xfrm>
            <a:off x="1996975" y="4710350"/>
            <a:ext cx="5780700" cy="21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u="sng" dirty="0">
                <a:solidFill>
                  <a:schemeClr val="bg1"/>
                </a:solidFill>
                <a:hlinkClick r:id="rId4">
                  <a:extLst>
                    <a:ext uri="{A12FA001-AC4F-418D-AE19-62706E023703}">
                      <ahyp:hlinkClr xmlns:ahyp="http://schemas.microsoft.com/office/drawing/2018/hyperlinkcolor" val="tx"/>
                    </a:ext>
                  </a:extLst>
                </a:hlinkClick>
              </a:rPr>
              <a:t>https://www.cdc.gov/hiv/pdf/policies/cdc-hiv-prevention-and-care-outcomes.pdf</a:t>
            </a:r>
            <a:endParaRPr sz="1200" u="sng" dirty="0">
              <a:solidFill>
                <a:schemeClr val="bg1"/>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l" rtl="0">
              <a:spcBef>
                <a:spcPts val="0"/>
              </a:spcBef>
              <a:spcAft>
                <a:spcPts val="0"/>
              </a:spcAft>
              <a:buNone/>
            </a:pPr>
            <a:endParaRPr dirty="0"/>
          </a:p>
        </p:txBody>
      </p:sp>
      <p:sp>
        <p:nvSpPr>
          <p:cNvPr id="5" name="Slide Number Placeholder 1">
            <a:extLst>
              <a:ext uri="{FF2B5EF4-FFF2-40B4-BE49-F238E27FC236}">
                <a16:creationId xmlns:a16="http://schemas.microsoft.com/office/drawing/2014/main" id="{50115EE3-3E0E-427B-9207-11FF619A2388}"/>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337679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66-371E-4485-90A5-C76CE3C6188A}"/>
              </a:ext>
            </a:extLst>
          </p:cNvPr>
          <p:cNvSpPr>
            <a:spLocks noGrp="1"/>
          </p:cNvSpPr>
          <p:nvPr>
            <p:ph type="title"/>
          </p:nvPr>
        </p:nvSpPr>
        <p:spPr/>
        <p:txBody>
          <a:bodyPr/>
          <a:lstStyle/>
          <a:p>
            <a:pPr algn="ctr"/>
            <a:r>
              <a:rPr lang="en-US" dirty="0"/>
              <a:t>Treatment IS Prevention</a:t>
            </a:r>
          </a:p>
        </p:txBody>
      </p:sp>
      <p:sp>
        <p:nvSpPr>
          <p:cNvPr id="3" name="Content Placeholder 2">
            <a:extLst>
              <a:ext uri="{FF2B5EF4-FFF2-40B4-BE49-F238E27FC236}">
                <a16:creationId xmlns:a16="http://schemas.microsoft.com/office/drawing/2014/main" id="{ECE1ABA1-E7EB-48B8-80ED-ADF7846D9351}"/>
              </a:ext>
            </a:extLst>
          </p:cNvPr>
          <p:cNvSpPr>
            <a:spLocks noGrp="1"/>
          </p:cNvSpPr>
          <p:nvPr>
            <p:ph idx="1"/>
          </p:nvPr>
        </p:nvSpPr>
        <p:spPr>
          <a:xfrm>
            <a:off x="4685460" y="1200151"/>
            <a:ext cx="4087309" cy="3135357"/>
          </a:xfrm>
        </p:spPr>
        <p:txBody>
          <a:bodyPr/>
          <a:lstStyle/>
          <a:p>
            <a:pPr>
              <a:lnSpc>
                <a:spcPct val="90000"/>
              </a:lnSpc>
              <a:spcBef>
                <a:spcPts val="750"/>
              </a:spcBef>
              <a:spcAft>
                <a:spcPts val="600"/>
              </a:spcAft>
              <a:buClr>
                <a:srgbClr val="000000"/>
              </a:buClr>
              <a:buSzPct val="100000"/>
              <a:defRPr sz="2000"/>
            </a:pPr>
            <a:r>
              <a:rPr lang="en-US" sz="2400" dirty="0"/>
              <a:t>Studies from 2008-2016 show zero linked HIV transmissions after &gt;100,000 condomless  sex acts</a:t>
            </a:r>
          </a:p>
          <a:p>
            <a:pPr>
              <a:lnSpc>
                <a:spcPct val="90000"/>
              </a:lnSpc>
              <a:spcBef>
                <a:spcPts val="750"/>
              </a:spcBef>
              <a:buClr>
                <a:srgbClr val="000000"/>
              </a:buClr>
              <a:buSzPct val="100000"/>
              <a:defRPr sz="2000"/>
            </a:pPr>
            <a:r>
              <a:rPr lang="en-US" sz="2400" dirty="0"/>
              <a:t>PWH had a </a:t>
            </a:r>
            <a:r>
              <a:rPr lang="en-US" sz="2400" b="1" dirty="0"/>
              <a:t>durably undetectable viral load</a:t>
            </a:r>
            <a:endParaRPr lang="en-US" sz="2000" b="1" dirty="0"/>
          </a:p>
          <a:p>
            <a:endParaRPr lang="en-US" dirty="0"/>
          </a:p>
        </p:txBody>
      </p:sp>
      <p:sp>
        <p:nvSpPr>
          <p:cNvPr id="5" name="Slide Number Placeholder 4">
            <a:extLst>
              <a:ext uri="{FF2B5EF4-FFF2-40B4-BE49-F238E27FC236}">
                <a16:creationId xmlns:a16="http://schemas.microsoft.com/office/drawing/2014/main" id="{F816E1F0-3930-4EDB-B6CA-83AB98502531}"/>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7" name="Google Shape;140;p19">
            <a:extLst>
              <a:ext uri="{FF2B5EF4-FFF2-40B4-BE49-F238E27FC236}">
                <a16:creationId xmlns:a16="http://schemas.microsoft.com/office/drawing/2014/main" id="{D77733B0-98EF-404D-9D66-5062FF4D9B54}"/>
              </a:ext>
            </a:extLst>
          </p:cNvPr>
          <p:cNvSpPr txBox="1"/>
          <p:nvPr/>
        </p:nvSpPr>
        <p:spPr>
          <a:xfrm>
            <a:off x="1143000"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C</a:t>
            </a:r>
            <a:r>
              <a:rPr lang="en" sz="1150" dirty="0">
                <a:solidFill>
                  <a:srgbClr val="FFFFFF"/>
                </a:solidFill>
              </a:rPr>
              <a:t>ohen, et al.  </a:t>
            </a:r>
            <a:r>
              <a:rPr lang="en" sz="1150" u="sng" dirty="0">
                <a:solidFill>
                  <a:srgbClr val="FFFFFF"/>
                </a:solidFill>
              </a:rPr>
              <a:t>NEJM</a:t>
            </a:r>
            <a:r>
              <a:rPr lang="en" sz="1150" dirty="0">
                <a:solidFill>
                  <a:srgbClr val="FFFFFF"/>
                </a:solidFill>
              </a:rPr>
              <a:t> 2011; 365: 493-505. Skarbinski J, et al.  </a:t>
            </a:r>
            <a:r>
              <a:rPr lang="en" sz="1150" u="sng" dirty="0">
                <a:solidFill>
                  <a:srgbClr val="FFFFFF"/>
                </a:solidFill>
              </a:rPr>
              <a:t>JAMA Intern Med</a:t>
            </a:r>
            <a:r>
              <a:rPr lang="en" sz="1150" dirty="0">
                <a:solidFill>
                  <a:srgbClr val="FFFFFF"/>
                </a:solidFill>
              </a:rPr>
              <a:t> 2015;175:588-96. </a:t>
            </a:r>
            <a:endParaRPr sz="1150" dirty="0">
              <a:solidFill>
                <a:srgbClr val="FFFFFF"/>
              </a:solidFill>
            </a:endParaRPr>
          </a:p>
          <a:p>
            <a:pPr marL="0" lvl="0" indent="0" algn="ctr" rtl="0">
              <a:lnSpc>
                <a:spcPct val="115000"/>
              </a:lnSpc>
              <a:spcBef>
                <a:spcPts val="0"/>
              </a:spcBef>
              <a:spcAft>
                <a:spcPts val="0"/>
              </a:spcAft>
              <a:buNone/>
            </a:pPr>
            <a:r>
              <a:rPr lang="en" sz="1150" dirty="0">
                <a:solidFill>
                  <a:srgbClr val="FFFFFF"/>
                </a:solidFill>
              </a:rPr>
              <a:t>Bavinton BR, et al. </a:t>
            </a:r>
            <a:r>
              <a:rPr lang="en" sz="1150" u="sng" dirty="0">
                <a:solidFill>
                  <a:srgbClr val="FFFFFF"/>
                </a:solidFill>
              </a:rPr>
              <a:t>Lancet HIV</a:t>
            </a:r>
            <a:r>
              <a:rPr lang="en" sz="1150" dirty="0">
                <a:solidFill>
                  <a:srgbClr val="FFFFFF"/>
                </a:solidFill>
              </a:rPr>
              <a:t>. 2018. IAS 2018 http://programme.aids2018.org/Abstract/Abstract/13470</a:t>
            </a:r>
            <a:endParaRPr sz="1150" dirty="0">
              <a:solidFill>
                <a:srgbClr val="FFFFFF"/>
              </a:solidFill>
            </a:endParaRPr>
          </a:p>
          <a:p>
            <a:pPr marL="0" lvl="0" indent="0" algn="ctr" rtl="0">
              <a:lnSpc>
                <a:spcPct val="115000"/>
              </a:lnSpc>
              <a:spcBef>
                <a:spcPts val="0"/>
              </a:spcBef>
              <a:spcAft>
                <a:spcPts val="0"/>
              </a:spcAft>
              <a:buNone/>
            </a:pPr>
            <a:endParaRPr sz="1150" dirty="0">
              <a:solidFill>
                <a:srgbClr val="FFFFFF"/>
              </a:solidFill>
            </a:endParaRPr>
          </a:p>
          <a:p>
            <a:pPr marL="0" marR="0" lvl="0" indent="0" algn="l" rtl="0">
              <a:spcBef>
                <a:spcPts val="0"/>
              </a:spcBef>
              <a:spcAft>
                <a:spcPts val="0"/>
              </a:spcAft>
              <a:buNone/>
            </a:pPr>
            <a:endParaRPr dirty="0"/>
          </a:p>
        </p:txBody>
      </p:sp>
      <p:pic>
        <p:nvPicPr>
          <p:cNvPr id="8" name="Picture 9" descr="Picture 9">
            <a:extLst>
              <a:ext uri="{FF2B5EF4-FFF2-40B4-BE49-F238E27FC236}">
                <a16:creationId xmlns:a16="http://schemas.microsoft.com/office/drawing/2014/main" id="{16BDD358-5AD2-4F22-9EC1-85B742F6F800}"/>
              </a:ext>
            </a:extLst>
          </p:cNvPr>
          <p:cNvPicPr>
            <a:picLocks noChangeAspect="1"/>
          </p:cNvPicPr>
          <p:nvPr/>
        </p:nvPicPr>
        <p:blipFill>
          <a:blip r:embed="rId3"/>
          <a:stretch>
            <a:fillRect/>
          </a:stretch>
        </p:blipFill>
        <p:spPr>
          <a:xfrm>
            <a:off x="86028" y="1112794"/>
            <a:ext cx="4624553" cy="3135356"/>
          </a:xfrm>
          <a:prstGeom prst="rect">
            <a:avLst/>
          </a:prstGeom>
          <a:ln w="12700">
            <a:miter lim="400000"/>
          </a:ln>
          <a:effectLst>
            <a:outerShdw blurRad="381000" dist="119380" algn="ctr" rotWithShape="0">
              <a:schemeClr val="tx1">
                <a:alpha val="75000"/>
              </a:schemeClr>
            </a:outerShdw>
          </a:effectLst>
        </p:spPr>
      </p:pic>
    </p:spTree>
    <p:extLst>
      <p:ext uri="{BB962C8B-B14F-4D97-AF65-F5344CB8AC3E}">
        <p14:creationId xmlns:p14="http://schemas.microsoft.com/office/powerpoint/2010/main" val="280206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8991-B096-4B0B-8307-0F5FE9FE428F}"/>
              </a:ext>
            </a:extLst>
          </p:cNvPr>
          <p:cNvSpPr>
            <a:spLocks noGrp="1"/>
          </p:cNvSpPr>
          <p:nvPr>
            <p:ph type="title"/>
          </p:nvPr>
        </p:nvSpPr>
        <p:spPr/>
        <p:txBody>
          <a:bodyPr/>
          <a:lstStyle/>
          <a:p>
            <a:pPr algn="ctr"/>
            <a:r>
              <a:rPr lang="en-US" dirty="0"/>
              <a:t>HIV Transmission Risk</a:t>
            </a:r>
          </a:p>
        </p:txBody>
      </p:sp>
      <p:sp>
        <p:nvSpPr>
          <p:cNvPr id="5" name="Slide Number Placeholder 4">
            <a:extLst>
              <a:ext uri="{FF2B5EF4-FFF2-40B4-BE49-F238E27FC236}">
                <a16:creationId xmlns:a16="http://schemas.microsoft.com/office/drawing/2014/main" id="{2F7F8506-6078-4496-8283-08751FF96C98}"/>
              </a:ext>
            </a:extLst>
          </p:cNvPr>
          <p:cNvSpPr>
            <a:spLocks noGrp="1"/>
          </p:cNvSpPr>
          <p:nvPr>
            <p:ph type="sldNum" sz="quarter" idx="12"/>
          </p:nvPr>
        </p:nvSpPr>
        <p:spPr/>
        <p:txBody>
          <a:bodyPr/>
          <a:lstStyle/>
          <a:p>
            <a:fld id="{6E2D2B3B-882E-40F3-A32F-6DD516915044}" type="slidenum">
              <a:rPr lang="en-US" smtClean="0"/>
              <a:pPr/>
              <a:t>14</a:t>
            </a:fld>
            <a:endParaRPr lang="en-US"/>
          </a:p>
        </p:txBody>
      </p:sp>
      <p:pic>
        <p:nvPicPr>
          <p:cNvPr id="6" name="Google Shape;154;p21">
            <a:extLst>
              <a:ext uri="{FF2B5EF4-FFF2-40B4-BE49-F238E27FC236}">
                <a16:creationId xmlns:a16="http://schemas.microsoft.com/office/drawing/2014/main" id="{C2A1D853-3FCB-4A36-903E-1777529B552E}"/>
              </a:ext>
            </a:extLst>
          </p:cNvPr>
          <p:cNvPicPr preferRelativeResize="0"/>
          <p:nvPr/>
        </p:nvPicPr>
        <p:blipFill>
          <a:blip r:embed="rId3">
            <a:alphaModFix/>
          </a:blip>
          <a:stretch>
            <a:fillRect/>
          </a:stretch>
        </p:blipFill>
        <p:spPr>
          <a:xfrm>
            <a:off x="1224150" y="954625"/>
            <a:ext cx="6781800" cy="3714750"/>
          </a:xfrm>
          <a:prstGeom prst="rect">
            <a:avLst/>
          </a:prstGeom>
          <a:noFill/>
          <a:ln>
            <a:noFill/>
          </a:ln>
        </p:spPr>
      </p:pic>
      <p:sp>
        <p:nvSpPr>
          <p:cNvPr id="8" name="Google Shape;155;p21">
            <a:extLst>
              <a:ext uri="{FF2B5EF4-FFF2-40B4-BE49-F238E27FC236}">
                <a16:creationId xmlns:a16="http://schemas.microsoft.com/office/drawing/2014/main" id="{414195AE-77A6-42B4-9953-F65473AEE3CB}"/>
              </a:ext>
            </a:extLst>
          </p:cNvPr>
          <p:cNvSpPr txBox="1"/>
          <p:nvPr/>
        </p:nvSpPr>
        <p:spPr>
          <a:xfrm>
            <a:off x="1905000" y="4669375"/>
            <a:ext cx="5780700" cy="217800"/>
          </a:xfrm>
          <a:prstGeom prst="rect">
            <a:avLst/>
          </a:prstGeom>
          <a:noFill/>
          <a:ln>
            <a:noFill/>
          </a:ln>
        </p:spPr>
        <p:txBody>
          <a:bodyPr spcFirstLastPara="1" wrap="square" lIns="91425" tIns="91425" rIns="91425" bIns="91425" anchor="t" anchorCtr="0">
            <a:noAutofit/>
          </a:bodyPr>
          <a:lstStyle/>
          <a:p>
            <a:pPr algn="ctr">
              <a:lnSpc>
                <a:spcPct val="115000"/>
              </a:lnSpc>
              <a:buClr>
                <a:srgbClr val="000000"/>
              </a:buClr>
              <a:buFont typeface="Arial"/>
              <a:buNone/>
            </a:pPr>
            <a:r>
              <a:rPr lang="en" sz="1200" u="sng" kern="0" dirty="0">
                <a:solidFill>
                  <a:schemeClr val="bg1"/>
                </a:solidFill>
                <a:cs typeface="Arial"/>
                <a:sym typeface="Arial"/>
                <a:hlinkClick r:id="rId4">
                  <a:extLst>
                    <a:ext uri="{A12FA001-AC4F-418D-AE19-62706E023703}">
                      <ahyp:hlinkClr xmlns:ahyp="http://schemas.microsoft.com/office/drawing/2018/hyperlinkcolor" val="tx"/>
                    </a:ext>
                  </a:extLst>
                </a:hlinkClick>
              </a:rPr>
              <a:t>https://www.cdc.gov/hiv/risk/estimates/riskbehaviors.html</a:t>
            </a:r>
            <a:endParaRPr sz="1200" u="sng" kern="0" dirty="0">
              <a:solidFill>
                <a:schemeClr val="bg1"/>
              </a:solidFill>
              <a:cs typeface="Arial"/>
              <a:sym typeface="Arial"/>
            </a:endParaRPr>
          </a:p>
          <a:p>
            <a:pPr>
              <a:buClr>
                <a:srgbClr val="000000"/>
              </a:buClr>
              <a:buFont typeface="Arial"/>
              <a:buNone/>
            </a:pPr>
            <a:endParaRPr sz="1400" kern="0" dirty="0">
              <a:solidFill>
                <a:srgbClr val="000000"/>
              </a:solidFill>
              <a:cs typeface="Arial"/>
              <a:sym typeface="Arial"/>
            </a:endParaRPr>
          </a:p>
        </p:txBody>
      </p:sp>
    </p:spTree>
    <p:extLst>
      <p:ext uri="{BB962C8B-B14F-4D97-AF65-F5344CB8AC3E}">
        <p14:creationId xmlns:p14="http://schemas.microsoft.com/office/powerpoint/2010/main" val="341859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8991-B096-4B0B-8307-0F5FE9FE428F}"/>
              </a:ext>
            </a:extLst>
          </p:cNvPr>
          <p:cNvSpPr>
            <a:spLocks noGrp="1"/>
          </p:cNvSpPr>
          <p:nvPr>
            <p:ph type="title"/>
          </p:nvPr>
        </p:nvSpPr>
        <p:spPr>
          <a:xfrm>
            <a:off x="0" y="288354"/>
            <a:ext cx="3886200" cy="857250"/>
          </a:xfrm>
        </p:spPr>
        <p:txBody>
          <a:bodyPr/>
          <a:lstStyle/>
          <a:p>
            <a:pPr algn="ctr"/>
            <a:r>
              <a:rPr lang="en-US" sz="3200" dirty="0"/>
              <a:t>HIV Transmission Risk</a:t>
            </a:r>
          </a:p>
        </p:txBody>
      </p:sp>
      <p:sp>
        <p:nvSpPr>
          <p:cNvPr id="5" name="Slide Number Placeholder 4">
            <a:extLst>
              <a:ext uri="{FF2B5EF4-FFF2-40B4-BE49-F238E27FC236}">
                <a16:creationId xmlns:a16="http://schemas.microsoft.com/office/drawing/2014/main" id="{2F7F8506-6078-4496-8283-08751FF96C98}"/>
              </a:ext>
            </a:extLst>
          </p:cNvPr>
          <p:cNvSpPr>
            <a:spLocks noGrp="1"/>
          </p:cNvSpPr>
          <p:nvPr>
            <p:ph type="sldNum" sz="quarter" idx="12"/>
          </p:nvPr>
        </p:nvSpPr>
        <p:spPr/>
        <p:txBody>
          <a:bodyPr/>
          <a:lstStyle/>
          <a:p>
            <a:fld id="{6E2D2B3B-882E-40F3-A32F-6DD516915044}" type="slidenum">
              <a:rPr lang="en-US" smtClean="0"/>
              <a:pPr/>
              <a:t>15</a:t>
            </a:fld>
            <a:endParaRPr lang="en-US"/>
          </a:p>
        </p:txBody>
      </p:sp>
      <p:sp>
        <p:nvSpPr>
          <p:cNvPr id="8" name="Google Shape;155;p21">
            <a:extLst>
              <a:ext uri="{FF2B5EF4-FFF2-40B4-BE49-F238E27FC236}">
                <a16:creationId xmlns:a16="http://schemas.microsoft.com/office/drawing/2014/main" id="{414195AE-77A6-42B4-9953-F65473AEE3CB}"/>
              </a:ext>
            </a:extLst>
          </p:cNvPr>
          <p:cNvSpPr txBox="1"/>
          <p:nvPr/>
        </p:nvSpPr>
        <p:spPr>
          <a:xfrm>
            <a:off x="1905000" y="4669375"/>
            <a:ext cx="5780700" cy="217800"/>
          </a:xfrm>
          <a:prstGeom prst="rect">
            <a:avLst/>
          </a:prstGeom>
          <a:noFill/>
          <a:ln>
            <a:noFill/>
          </a:ln>
        </p:spPr>
        <p:txBody>
          <a:bodyPr spcFirstLastPara="1" wrap="square" lIns="91425" tIns="91425" rIns="91425" bIns="91425" anchor="t" anchorCtr="0">
            <a:noAutofit/>
          </a:bodyPr>
          <a:lstStyle/>
          <a:p>
            <a:pPr algn="ctr">
              <a:lnSpc>
                <a:spcPct val="115000"/>
              </a:lnSpc>
              <a:buClr>
                <a:srgbClr val="000000"/>
              </a:buClr>
              <a:buFont typeface="Arial"/>
              <a:buNone/>
            </a:pPr>
            <a:r>
              <a:rPr lang="en" sz="1200" u="sng" kern="0" dirty="0">
                <a:solidFill>
                  <a:schemeClr val="bg1"/>
                </a:solidFill>
                <a:cs typeface="Arial"/>
                <a:sym typeface="Arial"/>
                <a:hlinkClick r:id="rId3">
                  <a:extLst>
                    <a:ext uri="{A12FA001-AC4F-418D-AE19-62706E023703}">
                      <ahyp:hlinkClr xmlns:ahyp="http://schemas.microsoft.com/office/drawing/2018/hyperlinkcolor" val="tx"/>
                    </a:ext>
                  </a:extLst>
                </a:hlinkClick>
              </a:rPr>
              <a:t>https://www.cdc.gov/hiv/risk/estimates/riskbehaviors.html</a:t>
            </a:r>
            <a:endParaRPr sz="1200" u="sng" kern="0" dirty="0">
              <a:solidFill>
                <a:schemeClr val="bg1"/>
              </a:solidFill>
              <a:cs typeface="Arial"/>
              <a:sym typeface="Arial"/>
            </a:endParaRPr>
          </a:p>
          <a:p>
            <a:pPr>
              <a:buClr>
                <a:srgbClr val="000000"/>
              </a:buClr>
              <a:buFont typeface="Arial"/>
              <a:buNone/>
            </a:pPr>
            <a:endParaRPr sz="1400" kern="0" dirty="0">
              <a:solidFill>
                <a:srgbClr val="000000"/>
              </a:solidFill>
              <a:cs typeface="Arial"/>
              <a:sym typeface="Arial"/>
            </a:endParaRPr>
          </a:p>
        </p:txBody>
      </p:sp>
      <p:pic>
        <p:nvPicPr>
          <p:cNvPr id="7" name="Google Shape;161;p22">
            <a:extLst>
              <a:ext uri="{FF2B5EF4-FFF2-40B4-BE49-F238E27FC236}">
                <a16:creationId xmlns:a16="http://schemas.microsoft.com/office/drawing/2014/main" id="{D608C1E9-60E7-44F7-96E6-059A628BB1FF}"/>
              </a:ext>
            </a:extLst>
          </p:cNvPr>
          <p:cNvPicPr preferRelativeResize="0"/>
          <p:nvPr/>
        </p:nvPicPr>
        <p:blipFill rotWithShape="1">
          <a:blip r:embed="rId4">
            <a:alphaModFix/>
          </a:blip>
          <a:srcRect t="383" r="1209" b="1428"/>
          <a:stretch/>
        </p:blipFill>
        <p:spPr>
          <a:xfrm>
            <a:off x="3886200" y="116908"/>
            <a:ext cx="5194228" cy="4455092"/>
          </a:xfrm>
          <a:prstGeom prst="rect">
            <a:avLst/>
          </a:prstGeom>
          <a:noFill/>
          <a:ln>
            <a:noFill/>
          </a:ln>
          <a:effectLst>
            <a:outerShdw blurRad="381000" dist="119380" algn="ctr" rotWithShape="0">
              <a:schemeClr val="tx1">
                <a:alpha val="75000"/>
              </a:schemeClr>
            </a:outerShdw>
          </a:effectLst>
        </p:spPr>
      </p:pic>
      <p:sp>
        <p:nvSpPr>
          <p:cNvPr id="6" name="Text Placeholder 4">
            <a:extLst>
              <a:ext uri="{FF2B5EF4-FFF2-40B4-BE49-F238E27FC236}">
                <a16:creationId xmlns:a16="http://schemas.microsoft.com/office/drawing/2014/main" id="{028D827F-069B-40CC-A25C-F12468D79DCE}"/>
              </a:ext>
            </a:extLst>
          </p:cNvPr>
          <p:cNvSpPr txBox="1">
            <a:spLocks/>
          </p:cNvSpPr>
          <p:nvPr/>
        </p:nvSpPr>
        <p:spPr>
          <a:xfrm>
            <a:off x="331072" y="1347292"/>
            <a:ext cx="3257550" cy="3328283"/>
          </a:xfrm>
          <a:prstGeom prst="rect">
            <a:avLst/>
          </a:prstGeom>
        </p:spPr>
        <p:txBody>
          <a:bodyPr vert="horz" lIns="91440" tIns="45720" rIns="91440" bIns="45720" rtlCol="0" anchor="ctr">
            <a:normAutofit lnSpcReduction="10000"/>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1pPr>
            <a:lvl2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2pPr>
            <a:lvl3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3pPr>
            <a:lvl4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4pPr>
            <a:lvl5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5pPr>
            <a:lvl6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6pPr>
            <a:lvl7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7pPr>
            <a:lvl8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8pPr>
            <a:lvl9pPr marL="0" marR="0" indent="0" algn="l" defTabSz="685800" rtl="0" eaLnBrk="1" fontAlgn="auto" latinLnBrk="0" hangingPunct="0">
              <a:lnSpc>
                <a:spcPct val="100000"/>
              </a:lnSpc>
              <a:spcBef>
                <a:spcPts val="0"/>
              </a:spcBef>
              <a:spcAft>
                <a:spcPts val="0"/>
              </a:spcAft>
              <a:buClrTx/>
              <a:buSzTx/>
              <a:buFontTx/>
              <a:buNone/>
              <a:tabLst/>
              <a:defRPr kumimoji="0" sz="1350" b="0" i="0" u="none" strike="noStrike" kern="1200" cap="none" spc="0" normalizeH="0" baseline="0">
                <a:ln>
                  <a:noFill/>
                </a:ln>
                <a:solidFill>
                  <a:srgbClr val="000000"/>
                </a:solidFill>
                <a:effectLst/>
                <a:uFillTx/>
                <a:latin typeface="+mn-lt"/>
                <a:ea typeface="+mn-ea"/>
                <a:cs typeface="+mn-cs"/>
                <a:sym typeface="Calibri"/>
              </a:defRPr>
            </a:lvl9pPr>
          </a:lstStyle>
          <a:p>
            <a:pPr marL="114297"/>
            <a:r>
              <a:rPr lang="en-US" sz="2400" dirty="0"/>
              <a:t>Not infectious:</a:t>
            </a:r>
          </a:p>
          <a:p>
            <a:pPr marL="455613" indent="-223838">
              <a:buClr>
                <a:srgbClr val="C00000"/>
              </a:buClr>
              <a:buFont typeface="Wingdings" panose="05000000000000000000" pitchFamily="2" charset="2"/>
              <a:buChar char="§"/>
            </a:pPr>
            <a:r>
              <a:rPr lang="en-US" sz="2400" dirty="0"/>
              <a:t>Urine</a:t>
            </a:r>
          </a:p>
          <a:p>
            <a:pPr marL="455613" indent="-223838">
              <a:buClr>
                <a:srgbClr val="C00000"/>
              </a:buClr>
              <a:buFont typeface="Wingdings" panose="05000000000000000000" pitchFamily="2" charset="2"/>
              <a:buChar char="§"/>
            </a:pPr>
            <a:r>
              <a:rPr lang="en-US" sz="2400" dirty="0"/>
              <a:t>Saliva</a:t>
            </a:r>
          </a:p>
          <a:p>
            <a:pPr marL="455613" indent="-223838">
              <a:buClr>
                <a:srgbClr val="C00000"/>
              </a:buClr>
              <a:buFont typeface="Wingdings" panose="05000000000000000000" pitchFamily="2" charset="2"/>
              <a:buChar char="§"/>
            </a:pPr>
            <a:r>
              <a:rPr lang="en-US" sz="2400" dirty="0"/>
              <a:t>Sweat</a:t>
            </a:r>
          </a:p>
          <a:p>
            <a:pPr marL="455613" indent="-223838">
              <a:buClr>
                <a:srgbClr val="C00000"/>
              </a:buClr>
              <a:buFont typeface="Wingdings" panose="05000000000000000000" pitchFamily="2" charset="2"/>
              <a:buChar char="§"/>
            </a:pPr>
            <a:r>
              <a:rPr lang="en-US" sz="2400" dirty="0"/>
              <a:t>Tears</a:t>
            </a:r>
          </a:p>
          <a:p>
            <a:pPr marL="455613" indent="-223838">
              <a:buClr>
                <a:srgbClr val="C00000"/>
              </a:buClr>
              <a:buFont typeface="Wingdings" panose="05000000000000000000" pitchFamily="2" charset="2"/>
              <a:buChar char="§"/>
            </a:pPr>
            <a:r>
              <a:rPr lang="en-US" sz="2400" dirty="0"/>
              <a:t>Nasal secretions</a:t>
            </a:r>
          </a:p>
          <a:p>
            <a:pPr marL="455613" indent="-223838">
              <a:buClr>
                <a:srgbClr val="C00000"/>
              </a:buClr>
              <a:buFont typeface="Wingdings" panose="05000000000000000000" pitchFamily="2" charset="2"/>
              <a:buChar char="§"/>
            </a:pPr>
            <a:r>
              <a:rPr lang="en-US" sz="2400" dirty="0"/>
              <a:t>Sputum</a:t>
            </a:r>
          </a:p>
          <a:p>
            <a:pPr marL="455613" indent="-223838">
              <a:buClr>
                <a:srgbClr val="C00000"/>
              </a:buClr>
              <a:buFont typeface="Wingdings" panose="05000000000000000000" pitchFamily="2" charset="2"/>
              <a:buChar char="§"/>
            </a:pPr>
            <a:r>
              <a:rPr lang="en-US" sz="2400" dirty="0"/>
              <a:t>Vomitus</a:t>
            </a:r>
          </a:p>
          <a:p>
            <a:pPr marL="455613" indent="-223838">
              <a:buClr>
                <a:srgbClr val="C00000"/>
              </a:buClr>
              <a:buFont typeface="Wingdings" panose="05000000000000000000" pitchFamily="2" charset="2"/>
              <a:buChar char="§"/>
            </a:pPr>
            <a:r>
              <a:rPr lang="en-US" sz="2400" dirty="0"/>
              <a:t>Stool</a:t>
            </a:r>
          </a:p>
        </p:txBody>
      </p:sp>
    </p:spTree>
    <p:extLst>
      <p:ext uri="{BB962C8B-B14F-4D97-AF65-F5344CB8AC3E}">
        <p14:creationId xmlns:p14="http://schemas.microsoft.com/office/powerpoint/2010/main" val="311005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a:solidFill>
                  <a:srgbClr val="D6201A"/>
                </a:solidFill>
              </a:rPr>
              <a:t>HIV Screening Guidelines</a:t>
            </a:r>
            <a:endParaRPr>
              <a:solidFill>
                <a:srgbClr val="D6201A"/>
              </a:solidFill>
            </a:endParaRPr>
          </a:p>
          <a:p>
            <a:pPr marL="0" lvl="0" indent="0" algn="ctr" rtl="0">
              <a:spcBef>
                <a:spcPts val="0"/>
              </a:spcBef>
              <a:spcAft>
                <a:spcPts val="0"/>
              </a:spcAft>
              <a:buNone/>
            </a:pPr>
            <a:r>
              <a:rPr lang="en" sz="3000">
                <a:solidFill>
                  <a:srgbClr val="D6201A"/>
                </a:solidFill>
              </a:rPr>
              <a:t>Screening As Prevention</a:t>
            </a:r>
            <a:endParaRPr sz="3000">
              <a:solidFill>
                <a:srgbClr val="D6201A"/>
              </a:solidFill>
            </a:endParaRPr>
          </a:p>
        </p:txBody>
      </p:sp>
      <p:sp>
        <p:nvSpPr>
          <p:cNvPr id="122" name="Google Shape;122;p17"/>
          <p:cNvSpPr txBox="1">
            <a:spLocks noGrp="1"/>
          </p:cNvSpPr>
          <p:nvPr>
            <p:ph type="body" idx="1"/>
          </p:nvPr>
        </p:nvSpPr>
        <p:spPr>
          <a:xfrm>
            <a:off x="457200" y="1306842"/>
            <a:ext cx="3890100" cy="479700"/>
          </a:xfrm>
          <a:prstGeom prst="rect">
            <a:avLst/>
          </a:prstGeom>
        </p:spPr>
        <p:txBody>
          <a:bodyPr spcFirstLastPara="1" wrap="square" lIns="91275" tIns="45625" rIns="91275" bIns="45625" anchor="b" anchorCtr="0">
            <a:noAutofit/>
          </a:bodyPr>
          <a:lstStyle/>
          <a:p>
            <a:pPr marL="0" lvl="0" indent="0" algn="l" rtl="0">
              <a:spcBef>
                <a:spcPts val="560"/>
              </a:spcBef>
              <a:spcAft>
                <a:spcPts val="0"/>
              </a:spcAft>
              <a:buNone/>
            </a:pPr>
            <a:r>
              <a:rPr lang="en" dirty="0"/>
              <a:t>CDC 2006</a:t>
            </a:r>
            <a:endParaRPr dirty="0"/>
          </a:p>
        </p:txBody>
      </p:sp>
      <p:sp>
        <p:nvSpPr>
          <p:cNvPr id="123" name="Google Shape;123;p17"/>
          <p:cNvSpPr txBox="1">
            <a:spLocks noGrp="1"/>
          </p:cNvSpPr>
          <p:nvPr>
            <p:ph type="body" idx="2"/>
          </p:nvPr>
        </p:nvSpPr>
        <p:spPr>
          <a:xfrm>
            <a:off x="457200" y="1803738"/>
            <a:ext cx="4199700" cy="2669100"/>
          </a:xfrm>
          <a:prstGeom prst="rect">
            <a:avLst/>
          </a:prstGeom>
        </p:spPr>
        <p:txBody>
          <a:bodyPr spcFirstLastPara="1" wrap="square" lIns="91275" tIns="45625" rIns="91275" bIns="45625" anchor="t" anchorCtr="0">
            <a:noAutofit/>
          </a:bodyPr>
          <a:lstStyle/>
          <a:p>
            <a:pPr marL="230188" indent="-230188">
              <a:lnSpc>
                <a:spcPct val="115000"/>
              </a:lnSpc>
              <a:spcBef>
                <a:spcPts val="600"/>
              </a:spcBef>
              <a:buSzPts val="2600"/>
              <a:buFont typeface="Wingdings" panose="05000000000000000000" pitchFamily="2" charset="2"/>
              <a:buChar char="§"/>
            </a:pPr>
            <a:r>
              <a:rPr lang="en" sz="2600" dirty="0"/>
              <a:t>Test </a:t>
            </a:r>
            <a:r>
              <a:rPr lang="en" sz="2600" b="1" i="1" dirty="0"/>
              <a:t>all</a:t>
            </a:r>
            <a:r>
              <a:rPr lang="en" sz="2600" dirty="0"/>
              <a:t> pts 13-64 yo</a:t>
            </a:r>
          </a:p>
          <a:p>
            <a:pPr marL="230188" indent="-230188">
              <a:lnSpc>
                <a:spcPct val="115000"/>
              </a:lnSpc>
              <a:spcBef>
                <a:spcPts val="600"/>
              </a:spcBef>
              <a:buSzPts val="2600"/>
              <a:buFont typeface="Wingdings" panose="05000000000000000000" pitchFamily="2" charset="2"/>
              <a:buChar char="§"/>
            </a:pPr>
            <a:r>
              <a:rPr lang="en" sz="2600" dirty="0"/>
              <a:t>Test </a:t>
            </a:r>
            <a:r>
              <a:rPr lang="en" sz="2600" b="1" i="1" dirty="0"/>
              <a:t>all</a:t>
            </a:r>
            <a:r>
              <a:rPr lang="en" sz="2600" dirty="0"/>
              <a:t> pregnant women</a:t>
            </a:r>
          </a:p>
          <a:p>
            <a:pPr marL="230188" indent="-230188">
              <a:lnSpc>
                <a:spcPct val="115000"/>
              </a:lnSpc>
              <a:spcBef>
                <a:spcPts val="600"/>
              </a:spcBef>
              <a:buSzPts val="2600"/>
              <a:buFont typeface="Wingdings" panose="05000000000000000000" pitchFamily="2" charset="2"/>
              <a:buChar char="§"/>
            </a:pPr>
            <a:r>
              <a:rPr lang="en" sz="2600" dirty="0"/>
              <a:t>Test all pts with TB or STI</a:t>
            </a:r>
          </a:p>
          <a:p>
            <a:pPr marL="230188" indent="-230188">
              <a:lnSpc>
                <a:spcPct val="115000"/>
              </a:lnSpc>
              <a:spcBef>
                <a:spcPts val="600"/>
              </a:spcBef>
              <a:buSzPts val="2600"/>
              <a:buFont typeface="Wingdings" panose="05000000000000000000" pitchFamily="2" charset="2"/>
              <a:buChar char="§"/>
            </a:pPr>
            <a:r>
              <a:rPr lang="en" sz="2600" dirty="0"/>
              <a:t>Test high risk patients at least annually</a:t>
            </a:r>
            <a:endParaRPr sz="2600" dirty="0"/>
          </a:p>
          <a:p>
            <a:pPr marL="0" lvl="0" indent="0" algn="l" rtl="0">
              <a:spcBef>
                <a:spcPts val="480"/>
              </a:spcBef>
              <a:spcAft>
                <a:spcPts val="0"/>
              </a:spcAft>
              <a:buNone/>
            </a:pPr>
            <a:endParaRPr dirty="0"/>
          </a:p>
        </p:txBody>
      </p:sp>
      <p:sp>
        <p:nvSpPr>
          <p:cNvPr id="124" name="Google Shape;124;p17"/>
          <p:cNvSpPr txBox="1">
            <a:spLocks noGrp="1"/>
          </p:cNvSpPr>
          <p:nvPr>
            <p:ph type="body" idx="3"/>
          </p:nvPr>
        </p:nvSpPr>
        <p:spPr>
          <a:xfrm>
            <a:off x="4732210" y="1306842"/>
            <a:ext cx="4038600" cy="479700"/>
          </a:xfrm>
          <a:prstGeom prst="rect">
            <a:avLst/>
          </a:prstGeom>
        </p:spPr>
        <p:txBody>
          <a:bodyPr spcFirstLastPara="1" wrap="square" lIns="91275" tIns="45625" rIns="91275" bIns="45625" anchor="b" anchorCtr="0">
            <a:noAutofit/>
          </a:bodyPr>
          <a:lstStyle/>
          <a:p>
            <a:pPr marL="0" lvl="0" indent="0" algn="l" rtl="0">
              <a:spcBef>
                <a:spcPts val="560"/>
              </a:spcBef>
              <a:spcAft>
                <a:spcPts val="0"/>
              </a:spcAft>
              <a:buNone/>
            </a:pPr>
            <a:r>
              <a:rPr lang="en" dirty="0"/>
              <a:t>USPSTF 2013</a:t>
            </a:r>
            <a:endParaRPr dirty="0"/>
          </a:p>
        </p:txBody>
      </p:sp>
      <p:sp>
        <p:nvSpPr>
          <p:cNvPr id="125" name="Google Shape;125;p17"/>
          <p:cNvSpPr txBox="1">
            <a:spLocks noGrp="1"/>
          </p:cNvSpPr>
          <p:nvPr>
            <p:ph type="body" idx="4"/>
          </p:nvPr>
        </p:nvSpPr>
        <p:spPr>
          <a:xfrm>
            <a:off x="4732200" y="1803738"/>
            <a:ext cx="4199700" cy="2669100"/>
          </a:xfrm>
          <a:prstGeom prst="rect">
            <a:avLst/>
          </a:prstGeom>
        </p:spPr>
        <p:txBody>
          <a:bodyPr spcFirstLastPara="1" wrap="square" lIns="91275" tIns="45625" rIns="91275" bIns="45625" anchor="t" anchorCtr="0">
            <a:noAutofit/>
          </a:bodyPr>
          <a:lstStyle/>
          <a:p>
            <a:pPr marL="230188" indent="-230188">
              <a:lnSpc>
                <a:spcPct val="115000"/>
              </a:lnSpc>
              <a:spcBef>
                <a:spcPts val="0"/>
              </a:spcBef>
              <a:buSzPts val="2600"/>
              <a:buFont typeface="Wingdings" panose="05000000000000000000" pitchFamily="2" charset="2"/>
              <a:buChar char="§"/>
            </a:pPr>
            <a:r>
              <a:rPr lang="en" sz="2600" dirty="0"/>
              <a:t>Test </a:t>
            </a:r>
            <a:r>
              <a:rPr lang="en" sz="2600" b="1" i="1" dirty="0"/>
              <a:t>all</a:t>
            </a:r>
            <a:r>
              <a:rPr lang="en" sz="2600" dirty="0"/>
              <a:t> 15-65 yo</a:t>
            </a:r>
          </a:p>
          <a:p>
            <a:pPr marL="230188" indent="-230188">
              <a:lnSpc>
                <a:spcPct val="115000"/>
              </a:lnSpc>
              <a:spcBef>
                <a:spcPts val="0"/>
              </a:spcBef>
              <a:buSzPts val="2600"/>
              <a:buFont typeface="Wingdings" panose="05000000000000000000" pitchFamily="2" charset="2"/>
              <a:buChar char="§"/>
            </a:pPr>
            <a:r>
              <a:rPr lang="en" sz="2600" dirty="0"/>
              <a:t>Test </a:t>
            </a:r>
            <a:r>
              <a:rPr lang="en" sz="2600" b="1" i="1" dirty="0"/>
              <a:t>all</a:t>
            </a:r>
            <a:r>
              <a:rPr lang="en" sz="2600" dirty="0"/>
              <a:t> pregnant women</a:t>
            </a:r>
          </a:p>
          <a:p>
            <a:pPr marL="230188" indent="-230188">
              <a:lnSpc>
                <a:spcPct val="115000"/>
              </a:lnSpc>
              <a:spcBef>
                <a:spcPts val="0"/>
              </a:spcBef>
              <a:buSzPts val="2600"/>
              <a:buFont typeface="Wingdings" panose="05000000000000000000" pitchFamily="2" charset="2"/>
              <a:buChar char="§"/>
            </a:pPr>
            <a:r>
              <a:rPr lang="en" sz="2600" dirty="0"/>
              <a:t>Test &lt;15 &amp; &gt;65 yo                       if at risk</a:t>
            </a:r>
            <a:endParaRPr sz="2600" dirty="0"/>
          </a:p>
          <a:p>
            <a:pPr marL="230188" lvl="0" indent="-230188" algn="l" rtl="0">
              <a:lnSpc>
                <a:spcPct val="115000"/>
              </a:lnSpc>
              <a:spcBef>
                <a:spcPts val="0"/>
              </a:spcBef>
              <a:spcAft>
                <a:spcPts val="0"/>
              </a:spcAft>
              <a:buSzPts val="2600"/>
              <a:buFont typeface="Wingdings" panose="05000000000000000000" pitchFamily="2" charset="2"/>
              <a:buChar char="§"/>
            </a:pPr>
            <a:r>
              <a:rPr lang="en" sz="2600" dirty="0"/>
              <a:t>Grade A recommendation</a:t>
            </a:r>
            <a:endParaRPr sz="2600" dirty="0"/>
          </a:p>
          <a:p>
            <a:pPr marL="0" lvl="0" indent="0" algn="l" rtl="0">
              <a:spcBef>
                <a:spcPts val="480"/>
              </a:spcBef>
              <a:spcAft>
                <a:spcPts val="0"/>
              </a:spcAft>
              <a:buNone/>
            </a:pPr>
            <a:endParaRPr dirty="0"/>
          </a:p>
        </p:txBody>
      </p:sp>
      <p:sp>
        <p:nvSpPr>
          <p:cNvPr id="8" name="Slide Number Placeholder 1">
            <a:extLst>
              <a:ext uri="{FF2B5EF4-FFF2-40B4-BE49-F238E27FC236}">
                <a16:creationId xmlns:a16="http://schemas.microsoft.com/office/drawing/2014/main" id="{3F56F0E4-FAF1-4E74-90AE-6567488AF21A}"/>
              </a:ext>
            </a:extLst>
          </p:cNvPr>
          <p:cNvSpPr>
            <a:spLocks noGrp="1"/>
          </p:cNvSpPr>
          <p:nvPr>
            <p:ph type="sldNum" idx="12"/>
          </p:nvPr>
        </p:nvSpPr>
        <p:spPr>
          <a:xfrm>
            <a:off x="8531788" y="4729412"/>
            <a:ext cx="548700" cy="297300"/>
          </a:xfrm>
        </p:spPr>
        <p:txBody>
          <a:bodyPr/>
          <a:lstStyle/>
          <a:p>
            <a:fld id="{6E2D2B3B-882E-40F3-A32F-6DD516915044}" type="slidenum">
              <a:rPr lang="en-US" smtClean="0"/>
              <a:pPr/>
              <a:t>16</a:t>
            </a:fld>
            <a:endParaRPr lang="en-US" dirty="0"/>
          </a:p>
        </p:txBody>
      </p:sp>
      <p:sp>
        <p:nvSpPr>
          <p:cNvPr id="126" name="Google Shape;126;p17"/>
          <p:cNvSpPr txBox="1"/>
          <p:nvPr/>
        </p:nvSpPr>
        <p:spPr>
          <a:xfrm>
            <a:off x="1109398" y="4599136"/>
            <a:ext cx="7538396" cy="55785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FFFFFF"/>
                </a:solidFill>
              </a:rPr>
              <a:t>USPSTF=United States Preventative Services Task Force, TB = tuberculosis; STI = sexually transmitted infection, Branson, Bernard, et al. </a:t>
            </a:r>
            <a:r>
              <a:rPr lang="en" sz="1100" u="sng" dirty="0">
                <a:solidFill>
                  <a:srgbClr val="FFFFFF"/>
                </a:solidFill>
              </a:rPr>
              <a:t>MMWR</a:t>
            </a:r>
            <a:r>
              <a:rPr lang="en" sz="1100" dirty="0">
                <a:solidFill>
                  <a:srgbClr val="FFFFFF"/>
                </a:solidFill>
              </a:rPr>
              <a:t> 2006;55(RR14):1-17. Moyer, Virginia et al. </a:t>
            </a:r>
            <a:r>
              <a:rPr lang="en" sz="1100" u="sng" dirty="0">
                <a:solidFill>
                  <a:srgbClr val="FFFFFF"/>
                </a:solidFill>
              </a:rPr>
              <a:t>Annals of Internal Medicine</a:t>
            </a:r>
            <a:r>
              <a:rPr lang="en" sz="1100" dirty="0">
                <a:solidFill>
                  <a:srgbClr val="FFFFFF"/>
                </a:solidFill>
              </a:rPr>
              <a:t>. 2013</a:t>
            </a:r>
            <a:endParaRPr sz="1100" dirty="0">
              <a:solidFill>
                <a:srgbClr val="FFFFFF"/>
              </a:solidFill>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155614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B4D8-2901-4861-A172-76F844BBA35A}"/>
              </a:ext>
            </a:extLst>
          </p:cNvPr>
          <p:cNvSpPr>
            <a:spLocks noGrp="1"/>
          </p:cNvSpPr>
          <p:nvPr>
            <p:ph type="title"/>
          </p:nvPr>
        </p:nvSpPr>
        <p:spPr/>
        <p:txBody>
          <a:bodyPr/>
          <a:lstStyle/>
          <a:p>
            <a:pPr marL="0" lvl="0" indent="0" algn="ctr" rtl="0">
              <a:spcBef>
                <a:spcPts val="0"/>
              </a:spcBef>
              <a:spcAft>
                <a:spcPts val="0"/>
              </a:spcAft>
            </a:pPr>
            <a:r>
              <a:rPr lang="en-US" dirty="0">
                <a:solidFill>
                  <a:srgbClr val="D6201A"/>
                </a:solidFill>
              </a:rPr>
              <a:t>HIV Screening for Prevention</a:t>
            </a:r>
            <a:endParaRPr lang="en-US" dirty="0"/>
          </a:p>
        </p:txBody>
      </p:sp>
      <p:sp>
        <p:nvSpPr>
          <p:cNvPr id="18" name="Content Placeholder 17">
            <a:extLst>
              <a:ext uri="{FF2B5EF4-FFF2-40B4-BE49-F238E27FC236}">
                <a16:creationId xmlns:a16="http://schemas.microsoft.com/office/drawing/2014/main" id="{812F0403-E6EC-4A26-8EED-63E35B60A041}"/>
              </a:ext>
            </a:extLst>
          </p:cNvPr>
          <p:cNvSpPr>
            <a:spLocks noGrp="1"/>
          </p:cNvSpPr>
          <p:nvPr>
            <p:ph idx="1"/>
          </p:nvPr>
        </p:nvSpPr>
        <p:spPr/>
        <p:txBody>
          <a:bodyPr/>
          <a:lstStyle/>
          <a:p>
            <a:r>
              <a:rPr lang="en-US" dirty="0"/>
              <a:t>Knowing if one has HIV allows people to</a:t>
            </a:r>
          </a:p>
          <a:p>
            <a:pPr lvl="1"/>
            <a:r>
              <a:rPr lang="en-US" dirty="0"/>
              <a:t>Protect others from becoming infected</a:t>
            </a:r>
          </a:p>
          <a:p>
            <a:pPr lvl="1">
              <a:spcAft>
                <a:spcPts val="1200"/>
              </a:spcAft>
            </a:pPr>
            <a:r>
              <a:rPr lang="en-US" dirty="0"/>
              <a:t>Make safer decisions about sex, needle use, &amp; health care</a:t>
            </a:r>
          </a:p>
          <a:p>
            <a:pPr>
              <a:spcAft>
                <a:spcPts val="1200"/>
              </a:spcAft>
            </a:pPr>
            <a:r>
              <a:rPr lang="en-US" dirty="0"/>
              <a:t>People with HIV (PWH) who know their status avoid behaviors that spread infection</a:t>
            </a:r>
          </a:p>
          <a:p>
            <a:r>
              <a:rPr lang="en-US" dirty="0"/>
              <a:t>Those at high risk but test negative can start                       pre-exposure prophylaxis (</a:t>
            </a:r>
            <a:r>
              <a:rPr lang="en-US" dirty="0" err="1"/>
              <a:t>PrEP</a:t>
            </a:r>
            <a:r>
              <a:rPr lang="en-US" dirty="0"/>
              <a:t>)</a:t>
            </a:r>
          </a:p>
        </p:txBody>
      </p:sp>
      <p:sp>
        <p:nvSpPr>
          <p:cNvPr id="5" name="Slide Number Placeholder 4">
            <a:extLst>
              <a:ext uri="{FF2B5EF4-FFF2-40B4-BE49-F238E27FC236}">
                <a16:creationId xmlns:a16="http://schemas.microsoft.com/office/drawing/2014/main" id="{678ED782-9339-45DE-ADFC-D0A84C9DFCED}"/>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19" name="TextBox 18">
            <a:extLst>
              <a:ext uri="{FF2B5EF4-FFF2-40B4-BE49-F238E27FC236}">
                <a16:creationId xmlns:a16="http://schemas.microsoft.com/office/drawing/2014/main" id="{15D8C537-5588-48DE-8E16-715D2DF97A7A}"/>
              </a:ext>
            </a:extLst>
          </p:cNvPr>
          <p:cNvSpPr txBox="1"/>
          <p:nvPr/>
        </p:nvSpPr>
        <p:spPr>
          <a:xfrm>
            <a:off x="1447800" y="4614355"/>
            <a:ext cx="7010400" cy="600164"/>
          </a:xfrm>
          <a:prstGeom prst="rect">
            <a:avLst/>
          </a:prstGeom>
          <a:noFill/>
        </p:spPr>
        <p:txBody>
          <a:bodyPr wrap="square" rtlCol="0">
            <a:spAutoFit/>
          </a:bodyPr>
          <a:lstStyle/>
          <a:p>
            <a:pPr algn="ctr"/>
            <a:r>
              <a:rPr lang="en-US" sz="1100" dirty="0">
                <a:solidFill>
                  <a:schemeClr val="bg1"/>
                </a:solidFill>
              </a:rPr>
              <a:t>Coates, et al </a:t>
            </a:r>
            <a:r>
              <a:rPr lang="en-US" sz="1100" u="sng" dirty="0">
                <a:solidFill>
                  <a:schemeClr val="bg1"/>
                </a:solidFill>
              </a:rPr>
              <a:t>JAMA</a:t>
            </a:r>
            <a:r>
              <a:rPr lang="en-US" sz="1100" dirty="0">
                <a:solidFill>
                  <a:schemeClr val="bg1"/>
                </a:solidFill>
              </a:rPr>
              <a:t> 1987;258:1889. Doll et al. </a:t>
            </a:r>
            <a:r>
              <a:rPr lang="en-US" sz="1100" u="sng" dirty="0">
                <a:solidFill>
                  <a:schemeClr val="bg1"/>
                </a:solidFill>
              </a:rPr>
              <a:t>Health </a:t>
            </a:r>
            <a:r>
              <a:rPr lang="en-US" sz="1100" u="sng" dirty="0" err="1">
                <a:solidFill>
                  <a:schemeClr val="bg1"/>
                </a:solidFill>
              </a:rPr>
              <a:t>Psychol</a:t>
            </a:r>
            <a:r>
              <a:rPr lang="en-US" sz="1100" u="sng" dirty="0">
                <a:solidFill>
                  <a:schemeClr val="bg1"/>
                </a:solidFill>
              </a:rPr>
              <a:t> </a:t>
            </a:r>
            <a:r>
              <a:rPr lang="en-US" sz="1100" dirty="0">
                <a:solidFill>
                  <a:schemeClr val="bg1"/>
                </a:solidFill>
              </a:rPr>
              <a:t>1990;9:253-65. Fox, et al. </a:t>
            </a:r>
            <a:r>
              <a:rPr lang="en-US" sz="1100" u="sng" dirty="0">
                <a:solidFill>
                  <a:schemeClr val="bg1"/>
                </a:solidFill>
              </a:rPr>
              <a:t>AIDS</a:t>
            </a:r>
            <a:r>
              <a:rPr lang="en-US" sz="1100" dirty="0">
                <a:solidFill>
                  <a:schemeClr val="bg1"/>
                </a:solidFill>
              </a:rPr>
              <a:t> 1987;1:241-6. Gibson, et al. </a:t>
            </a:r>
            <a:r>
              <a:rPr lang="en-US" sz="1100" u="sng" dirty="0">
                <a:solidFill>
                  <a:schemeClr val="bg1"/>
                </a:solidFill>
              </a:rPr>
              <a:t>AIDS and Behavior </a:t>
            </a:r>
            <a:r>
              <a:rPr lang="en-US" sz="1100" dirty="0">
                <a:solidFill>
                  <a:schemeClr val="bg1"/>
                </a:solidFill>
              </a:rPr>
              <a:t>1999;3:3-12. </a:t>
            </a:r>
            <a:r>
              <a:rPr lang="en-US" sz="1100" dirty="0" err="1">
                <a:solidFill>
                  <a:schemeClr val="bg1"/>
                </a:solidFill>
              </a:rPr>
              <a:t>Rietmeijer</a:t>
            </a:r>
            <a:r>
              <a:rPr lang="en-US" sz="1100" dirty="0">
                <a:solidFill>
                  <a:schemeClr val="bg1"/>
                </a:solidFill>
              </a:rPr>
              <a:t>, et al. </a:t>
            </a:r>
            <a:r>
              <a:rPr lang="en-US" sz="1100" u="sng" dirty="0">
                <a:solidFill>
                  <a:schemeClr val="bg1"/>
                </a:solidFill>
              </a:rPr>
              <a:t>AIDS</a:t>
            </a:r>
            <a:r>
              <a:rPr lang="en-US" sz="1100" dirty="0">
                <a:solidFill>
                  <a:schemeClr val="bg1"/>
                </a:solidFill>
              </a:rPr>
              <a:t> 1996; 10:291-8. van </a:t>
            </a:r>
            <a:r>
              <a:rPr lang="en-US" sz="1100" dirty="0" err="1">
                <a:solidFill>
                  <a:schemeClr val="bg1"/>
                </a:solidFill>
              </a:rPr>
              <a:t>Griensven</a:t>
            </a:r>
            <a:r>
              <a:rPr lang="en-US" sz="1100" dirty="0">
                <a:solidFill>
                  <a:schemeClr val="bg1"/>
                </a:solidFill>
              </a:rPr>
              <a:t> et al. </a:t>
            </a:r>
            <a:r>
              <a:rPr lang="en-US" sz="1100" u="sng" dirty="0">
                <a:solidFill>
                  <a:schemeClr val="bg1"/>
                </a:solidFill>
              </a:rPr>
              <a:t>Am J </a:t>
            </a:r>
            <a:r>
              <a:rPr lang="en-US" sz="1100" u="sng" dirty="0" err="1">
                <a:solidFill>
                  <a:schemeClr val="bg1"/>
                </a:solidFill>
              </a:rPr>
              <a:t>Epidemiol</a:t>
            </a:r>
            <a:r>
              <a:rPr lang="en-US" sz="1100" u="sng" dirty="0">
                <a:solidFill>
                  <a:schemeClr val="bg1"/>
                </a:solidFill>
              </a:rPr>
              <a:t> </a:t>
            </a:r>
            <a:r>
              <a:rPr lang="en-US" sz="1100" dirty="0">
                <a:solidFill>
                  <a:schemeClr val="bg1"/>
                </a:solidFill>
              </a:rPr>
              <a:t>1989;129:596-603. </a:t>
            </a:r>
          </a:p>
        </p:txBody>
      </p:sp>
    </p:spTree>
    <p:extLst>
      <p:ext uri="{BB962C8B-B14F-4D97-AF65-F5344CB8AC3E}">
        <p14:creationId xmlns:p14="http://schemas.microsoft.com/office/powerpoint/2010/main" val="422045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C5E3-482B-4676-A35E-44B498C45C13}"/>
              </a:ext>
            </a:extLst>
          </p:cNvPr>
          <p:cNvSpPr>
            <a:spLocks noGrp="1"/>
          </p:cNvSpPr>
          <p:nvPr>
            <p:ph type="title"/>
          </p:nvPr>
        </p:nvSpPr>
        <p:spPr/>
        <p:txBody>
          <a:bodyPr/>
          <a:lstStyle/>
          <a:p>
            <a:pPr algn="ctr"/>
            <a:r>
              <a:rPr lang="en-US" sz="3200" dirty="0"/>
              <a:t>Status Neutral HIV Screening &amp; Linkage to Care</a:t>
            </a:r>
          </a:p>
        </p:txBody>
      </p:sp>
      <p:sp>
        <p:nvSpPr>
          <p:cNvPr id="6" name="Content Placeholder 5">
            <a:extLst>
              <a:ext uri="{FF2B5EF4-FFF2-40B4-BE49-F238E27FC236}">
                <a16:creationId xmlns:a16="http://schemas.microsoft.com/office/drawing/2014/main" id="{2074731A-7BE7-4FF9-870D-B160022631A8}"/>
              </a:ext>
            </a:extLst>
          </p:cNvPr>
          <p:cNvSpPr>
            <a:spLocks noGrp="1"/>
          </p:cNvSpPr>
          <p:nvPr>
            <p:ph idx="1"/>
          </p:nvPr>
        </p:nvSpPr>
        <p:spPr>
          <a:xfrm>
            <a:off x="457200" y="1035121"/>
            <a:ext cx="5105400" cy="3594028"/>
          </a:xfrm>
        </p:spPr>
        <p:txBody>
          <a:bodyPr>
            <a:noAutofit/>
          </a:bodyPr>
          <a:lstStyle/>
          <a:p>
            <a:pPr>
              <a:spcAft>
                <a:spcPts val="600"/>
              </a:spcAft>
            </a:pPr>
            <a:r>
              <a:rPr lang="en-US" sz="2000" dirty="0"/>
              <a:t>Making HIV screening part of routine care helps ensure patients are screened, despite presumed risk, and helps reduce stigma</a:t>
            </a:r>
          </a:p>
          <a:p>
            <a:pPr>
              <a:spcBef>
                <a:spcPts val="600"/>
              </a:spcBef>
              <a:spcAft>
                <a:spcPts val="600"/>
              </a:spcAft>
            </a:pPr>
            <a:r>
              <a:rPr lang="en-US" sz="2000" dirty="0"/>
              <a:t>If HIV screen nonreactive/negative but continued exposure to HIV, linkage to HIV prevention (i.e. PEP, </a:t>
            </a:r>
            <a:r>
              <a:rPr lang="en-US" sz="2000" dirty="0" err="1"/>
              <a:t>PrEP</a:t>
            </a:r>
            <a:r>
              <a:rPr lang="en-US" sz="2000" dirty="0"/>
              <a:t>)</a:t>
            </a:r>
          </a:p>
          <a:p>
            <a:pPr>
              <a:spcBef>
                <a:spcPts val="600"/>
              </a:spcBef>
              <a:spcAft>
                <a:spcPts val="600"/>
              </a:spcAft>
            </a:pPr>
            <a:r>
              <a:rPr lang="en-US" sz="2000" dirty="0"/>
              <a:t>If HIV screen reactive/positive, linkage to HIV treatment (antiretroviral therapy &amp; holistic care)</a:t>
            </a:r>
          </a:p>
        </p:txBody>
      </p:sp>
      <p:sp>
        <p:nvSpPr>
          <p:cNvPr id="5" name="Slide Number Placeholder 4">
            <a:extLst>
              <a:ext uri="{FF2B5EF4-FFF2-40B4-BE49-F238E27FC236}">
                <a16:creationId xmlns:a16="http://schemas.microsoft.com/office/drawing/2014/main" id="{943DFE10-28D7-4AE1-963F-9F585F79240E}"/>
              </a:ext>
            </a:extLst>
          </p:cNvPr>
          <p:cNvSpPr>
            <a:spLocks noGrp="1"/>
          </p:cNvSpPr>
          <p:nvPr>
            <p:ph type="sldNum" sz="quarter" idx="12"/>
          </p:nvPr>
        </p:nvSpPr>
        <p:spPr/>
        <p:txBody>
          <a:bodyPr/>
          <a:lstStyle/>
          <a:p>
            <a:fld id="{6E2D2B3B-882E-40F3-A32F-6DD516915044}" type="slidenum">
              <a:rPr lang="en-US" smtClean="0"/>
              <a:pPr/>
              <a:t>18</a:t>
            </a:fld>
            <a:endParaRPr lang="en-US"/>
          </a:p>
        </p:txBody>
      </p:sp>
      <p:pic>
        <p:nvPicPr>
          <p:cNvPr id="3" name="Content Placeholder 7" descr="A picture containing shape&#10;&#10;Description automatically generated">
            <a:extLst>
              <a:ext uri="{FF2B5EF4-FFF2-40B4-BE49-F238E27FC236}">
                <a16:creationId xmlns:a16="http://schemas.microsoft.com/office/drawing/2014/main" id="{8110D1C5-72FA-4CE2-3AE0-B662B7168661}"/>
              </a:ext>
            </a:extLst>
          </p:cNvPr>
          <p:cNvPicPr>
            <a:picLocks noChangeAspect="1"/>
          </p:cNvPicPr>
          <p:nvPr/>
        </p:nvPicPr>
        <p:blipFill rotWithShape="1">
          <a:blip r:embed="rId3"/>
          <a:stretch/>
        </p:blipFill>
        <p:spPr>
          <a:xfrm>
            <a:off x="5486400" y="911708"/>
            <a:ext cx="3594028" cy="3594028"/>
          </a:xfrm>
          <a:prstGeom prst="rect">
            <a:avLst/>
          </a:prstGeom>
        </p:spPr>
      </p:pic>
      <p:sp>
        <p:nvSpPr>
          <p:cNvPr id="4" name="TextBox 3">
            <a:extLst>
              <a:ext uri="{FF2B5EF4-FFF2-40B4-BE49-F238E27FC236}">
                <a16:creationId xmlns:a16="http://schemas.microsoft.com/office/drawing/2014/main" id="{2234C7DE-3A56-C5CB-6ECD-71BD72187659}"/>
              </a:ext>
            </a:extLst>
          </p:cNvPr>
          <p:cNvSpPr txBox="1"/>
          <p:nvPr/>
        </p:nvSpPr>
        <p:spPr>
          <a:xfrm>
            <a:off x="2106386" y="4792437"/>
            <a:ext cx="5119007" cy="276999"/>
          </a:xfrm>
          <a:prstGeom prst="rect">
            <a:avLst/>
          </a:prstGeom>
          <a:noFill/>
        </p:spPr>
        <p:txBody>
          <a:bodyPr wrap="square" rtlCol="0">
            <a:spAutoFit/>
          </a:bodyPr>
          <a:lstStyle/>
          <a:p>
            <a:r>
              <a:rPr lang="en-US" sz="1200" dirty="0">
                <a:solidFill>
                  <a:schemeClr val="bg1"/>
                </a:solidFill>
              </a:rPr>
              <a:t>PEP=post-exposure prophylaxis, </a:t>
            </a:r>
            <a:r>
              <a:rPr lang="en-US" sz="1200" dirty="0" err="1">
                <a:solidFill>
                  <a:schemeClr val="bg1"/>
                </a:solidFill>
              </a:rPr>
              <a:t>PrEP</a:t>
            </a:r>
            <a:r>
              <a:rPr lang="en-US" sz="1200" dirty="0">
                <a:solidFill>
                  <a:schemeClr val="bg1"/>
                </a:solidFill>
              </a:rPr>
              <a:t>=pre-exposure prophylaxis</a:t>
            </a:r>
          </a:p>
        </p:txBody>
      </p:sp>
    </p:spTree>
    <p:extLst>
      <p:ext uri="{BB962C8B-B14F-4D97-AF65-F5344CB8AC3E}">
        <p14:creationId xmlns:p14="http://schemas.microsoft.com/office/powerpoint/2010/main" val="286958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0;p34">
            <a:extLst>
              <a:ext uri="{FF2B5EF4-FFF2-40B4-BE49-F238E27FC236}">
                <a16:creationId xmlns:a16="http://schemas.microsoft.com/office/drawing/2014/main" id="{F5E9E319-7AE1-46F1-99A3-F6FCA8224416}"/>
              </a:ext>
            </a:extLst>
          </p:cNvPr>
          <p:cNvSpPr txBox="1"/>
          <p:nvPr/>
        </p:nvSpPr>
        <p:spPr>
          <a:xfrm>
            <a:off x="1996975" y="4710350"/>
            <a:ext cx="5780700" cy="21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bg1"/>
                </a:solidFill>
              </a:rPr>
              <a:t>HIV.gov. About Ending the HIV Epidemic in the U.S. Overview.</a:t>
            </a:r>
          </a:p>
        </p:txBody>
      </p:sp>
      <p:grpSp>
        <p:nvGrpSpPr>
          <p:cNvPr id="3" name="Group 2">
            <a:extLst>
              <a:ext uri="{FF2B5EF4-FFF2-40B4-BE49-F238E27FC236}">
                <a16:creationId xmlns:a16="http://schemas.microsoft.com/office/drawing/2014/main" id="{70179445-E2F8-9E33-F23F-25B55B656073}"/>
              </a:ext>
            </a:extLst>
          </p:cNvPr>
          <p:cNvGrpSpPr/>
          <p:nvPr/>
        </p:nvGrpSpPr>
        <p:grpSpPr>
          <a:xfrm>
            <a:off x="60088" y="57150"/>
            <a:ext cx="8931512" cy="4495800"/>
            <a:chOff x="1552074" y="-200528"/>
            <a:chExt cx="9284506" cy="5113421"/>
          </a:xfrm>
        </p:grpSpPr>
        <p:pic>
          <p:nvPicPr>
            <p:cNvPr id="4" name="Content Placeholder 4">
              <a:extLst>
                <a:ext uri="{FF2B5EF4-FFF2-40B4-BE49-F238E27FC236}">
                  <a16:creationId xmlns:a16="http://schemas.microsoft.com/office/drawing/2014/main" id="{DD78CF83-1582-8A1B-7583-19258438726C}"/>
                </a:ext>
              </a:extLst>
            </p:cNvPr>
            <p:cNvPicPr>
              <a:picLocks noChangeAspect="1"/>
            </p:cNvPicPr>
            <p:nvPr/>
          </p:nvPicPr>
          <p:blipFill rotWithShape="1">
            <a:blip r:embed="rId3"/>
            <a:srcRect t="1749" b="1527"/>
            <a:stretch/>
          </p:blipFill>
          <p:spPr>
            <a:xfrm>
              <a:off x="1552074" y="-200528"/>
              <a:ext cx="8795084" cy="5113421"/>
            </a:xfrm>
            <a:prstGeom prst="rect">
              <a:avLst/>
            </a:prstGeom>
          </p:spPr>
        </p:pic>
        <p:graphicFrame>
          <p:nvGraphicFramePr>
            <p:cNvPr id="7" name="Diagram 6">
              <a:extLst>
                <a:ext uri="{FF2B5EF4-FFF2-40B4-BE49-F238E27FC236}">
                  <a16:creationId xmlns:a16="http://schemas.microsoft.com/office/drawing/2014/main" id="{E1EFA763-957D-BD1E-5A18-54AA11A19E3E}"/>
                </a:ext>
              </a:extLst>
            </p:cNvPr>
            <p:cNvGraphicFramePr/>
            <p:nvPr/>
          </p:nvGraphicFramePr>
          <p:xfrm>
            <a:off x="2940710" y="40385"/>
            <a:ext cx="7895870" cy="4198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106342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a:t>
            </a:r>
            <a:r>
              <a:rPr lang="en-US" sz="1100" dirty="0">
                <a:ea typeface="Calibri" panose="020F0502020204030204" pitchFamily="34" charset="0"/>
                <a:cs typeface="Times New Roman" panose="02020603050405020304" pitchFamily="18" charset="0"/>
              </a:rPr>
              <a:t> does mention of trade names, commercial practices, or organizations imply </a:t>
            </a:r>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an endorsement by HRSA, HHS, or the U.S. Government. For more information, please visit HRSA.gov. </a:t>
            </a:r>
            <a:r>
              <a:rPr lang="en-US" sz="11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a:t>Reducing Acquisition of HIV</a:t>
            </a:r>
            <a:endParaRPr/>
          </a:p>
        </p:txBody>
      </p:sp>
      <p:sp>
        <p:nvSpPr>
          <p:cNvPr id="132" name="Google Shape;132;p18"/>
          <p:cNvSpPr txBox="1">
            <a:spLocks noGrp="1"/>
          </p:cNvSpPr>
          <p:nvPr>
            <p:ph type="body" idx="1"/>
          </p:nvPr>
        </p:nvSpPr>
        <p:spPr>
          <a:xfrm>
            <a:off x="457200" y="1000950"/>
            <a:ext cx="4191377" cy="3323400"/>
          </a:xfrm>
          <a:prstGeom prst="rect">
            <a:avLst/>
          </a:prstGeom>
        </p:spPr>
        <p:txBody>
          <a:bodyPr spcFirstLastPara="1" wrap="square" lIns="91275" tIns="45625" rIns="91275" bIns="45625" anchor="t" anchorCtr="0">
            <a:noAutofit/>
          </a:bodyPr>
          <a:lstStyle/>
          <a:p>
            <a:pPr marL="400050" lvl="0" indent="-342900" algn="l" rtl="0">
              <a:lnSpc>
                <a:spcPct val="115000"/>
              </a:lnSpc>
              <a:spcBef>
                <a:spcPts val="600"/>
              </a:spcBef>
              <a:spcAft>
                <a:spcPts val="0"/>
              </a:spcAft>
              <a:buSzPct val="100000"/>
              <a:buFont typeface="Wingdings" panose="05000000000000000000" pitchFamily="2" charset="2"/>
              <a:buChar char="§"/>
            </a:pPr>
            <a:r>
              <a:rPr lang="en" sz="2200" dirty="0"/>
              <a:t>Increased testing &amp; linkage to care</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Delayed or fewer partners</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Fewer activities with risk</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Increased condom use</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Empowerment &amp; negotiation skills</a:t>
            </a:r>
            <a:endParaRPr sz="2200" dirty="0"/>
          </a:p>
          <a:p>
            <a:pPr marL="0" lvl="0" indent="0" algn="l" rtl="0">
              <a:spcBef>
                <a:spcPts val="1000"/>
              </a:spcBef>
              <a:spcAft>
                <a:spcPts val="0"/>
              </a:spcAft>
              <a:buNone/>
            </a:pPr>
            <a:endParaRPr dirty="0"/>
          </a:p>
        </p:txBody>
      </p:sp>
      <p:sp>
        <p:nvSpPr>
          <p:cNvPr id="133" name="Google Shape;133;p18"/>
          <p:cNvSpPr txBox="1">
            <a:spLocks noGrp="1"/>
          </p:cNvSpPr>
          <p:nvPr>
            <p:ph type="body" idx="2"/>
          </p:nvPr>
        </p:nvSpPr>
        <p:spPr>
          <a:xfrm>
            <a:off x="4714874" y="1000950"/>
            <a:ext cx="4124325" cy="3323400"/>
          </a:xfrm>
          <a:prstGeom prst="rect">
            <a:avLst/>
          </a:prstGeom>
        </p:spPr>
        <p:txBody>
          <a:bodyPr spcFirstLastPara="1" wrap="square" lIns="91275" tIns="45625" rIns="91275" bIns="45625" anchor="t" anchorCtr="0">
            <a:noAutofit/>
          </a:bodyPr>
          <a:lstStyle/>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Reducing alcohol &amp; drug use</a:t>
            </a:r>
            <a:endParaRPr sz="2200" dirty="0"/>
          </a:p>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Reduce psychosocial barriers</a:t>
            </a:r>
            <a:endParaRPr sz="2200" dirty="0"/>
          </a:p>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Circumcision</a:t>
            </a:r>
            <a:endParaRPr sz="2200" dirty="0"/>
          </a:p>
          <a:p>
            <a:pPr marL="342900" lvl="0" indent="-342900" algn="l" rtl="0">
              <a:lnSpc>
                <a:spcPct val="115000"/>
              </a:lnSpc>
              <a:spcBef>
                <a:spcPts val="1000"/>
              </a:spcBef>
              <a:spcAft>
                <a:spcPts val="0"/>
              </a:spcAft>
              <a:buSzPct val="100000"/>
              <a:buFont typeface="Wingdings" panose="05000000000000000000" pitchFamily="2" charset="2"/>
              <a:buChar char="§"/>
            </a:pPr>
            <a:r>
              <a:rPr lang="en" sz="2200" dirty="0"/>
              <a:t>Sexually Transmitted Infection (STI) treatment</a:t>
            </a:r>
            <a:endParaRPr sz="2200" dirty="0"/>
          </a:p>
          <a:p>
            <a:pPr marL="342900" lvl="0" indent="-342900" algn="l" rtl="0">
              <a:lnSpc>
                <a:spcPct val="115000"/>
              </a:lnSpc>
              <a:spcBef>
                <a:spcPts val="1000"/>
              </a:spcBef>
              <a:spcAft>
                <a:spcPts val="1000"/>
              </a:spcAft>
              <a:buSzPct val="100000"/>
              <a:buFont typeface="Wingdings" panose="05000000000000000000" pitchFamily="2" charset="2"/>
              <a:buChar char="§"/>
            </a:pPr>
            <a:r>
              <a:rPr lang="en" sz="2200" dirty="0"/>
              <a:t>HIV PEP &amp; HIV PrEP</a:t>
            </a:r>
            <a:endParaRPr sz="2200" dirty="0"/>
          </a:p>
        </p:txBody>
      </p:sp>
      <p:sp>
        <p:nvSpPr>
          <p:cNvPr id="5" name="Slide Number Placeholder 1">
            <a:extLst>
              <a:ext uri="{FF2B5EF4-FFF2-40B4-BE49-F238E27FC236}">
                <a16:creationId xmlns:a16="http://schemas.microsoft.com/office/drawing/2014/main" id="{B02406D4-041C-4D53-838C-33F468657F3F}"/>
              </a:ext>
            </a:extLst>
          </p:cNvPr>
          <p:cNvSpPr>
            <a:spLocks noGrp="1"/>
          </p:cNvSpPr>
          <p:nvPr>
            <p:ph type="sldNum" idx="12"/>
          </p:nvPr>
        </p:nvSpPr>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398450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457200" y="205975"/>
            <a:ext cx="8038800" cy="857400"/>
          </a:xfrm>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u="sng"/>
              <a:t>PEP</a:t>
            </a:r>
            <a:r>
              <a:rPr lang="en"/>
              <a:t>          vs.       </a:t>
            </a:r>
            <a:r>
              <a:rPr lang="en" u="sng"/>
              <a:t>PrEP</a:t>
            </a:r>
            <a:endParaRPr u="sng"/>
          </a:p>
        </p:txBody>
      </p:sp>
      <p:sp>
        <p:nvSpPr>
          <p:cNvPr id="146" name="Google Shape;146;p20"/>
          <p:cNvSpPr txBox="1">
            <a:spLocks noGrp="1"/>
          </p:cNvSpPr>
          <p:nvPr>
            <p:ph type="body" idx="1"/>
          </p:nvPr>
        </p:nvSpPr>
        <p:spPr>
          <a:xfrm>
            <a:off x="457200" y="1000950"/>
            <a:ext cx="3962400" cy="3323400"/>
          </a:xfrm>
          <a:prstGeom prst="rect">
            <a:avLst/>
          </a:prstGeom>
        </p:spPr>
        <p:txBody>
          <a:bodyPr spcFirstLastPara="1" wrap="square" lIns="91275" tIns="45625" rIns="91275" bIns="45625" anchor="t" anchorCtr="0">
            <a:noAutofit/>
          </a:bodyPr>
          <a:lstStyle/>
          <a:p>
            <a:pPr marL="342900" lvl="0" indent="-342900" algn="l" rtl="0">
              <a:lnSpc>
                <a:spcPct val="100000"/>
              </a:lnSpc>
              <a:spcBef>
                <a:spcPts val="600"/>
              </a:spcBef>
              <a:spcAft>
                <a:spcPts val="0"/>
              </a:spcAft>
              <a:buSzPct val="100000"/>
              <a:buFont typeface="Wingdings" panose="05000000000000000000" pitchFamily="2" charset="2"/>
              <a:buChar char="§"/>
            </a:pPr>
            <a:r>
              <a:rPr lang="en" sz="2200" dirty="0"/>
              <a:t>post-exposure prophylaxis</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Given </a:t>
            </a:r>
            <a:r>
              <a:rPr lang="en" sz="2200" b="1" u="sng" dirty="0"/>
              <a:t>after</a:t>
            </a:r>
            <a:r>
              <a:rPr lang="en" sz="2200" dirty="0"/>
              <a:t> high-risk exposure to reduce risk of HIV infection</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Start within 72 hours of exposure</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28 day course of daily               3-drug regimen</a:t>
            </a:r>
            <a:endParaRPr sz="2200" dirty="0"/>
          </a:p>
        </p:txBody>
      </p:sp>
      <p:sp>
        <p:nvSpPr>
          <p:cNvPr id="147" name="Google Shape;147;p20"/>
          <p:cNvSpPr txBox="1">
            <a:spLocks noGrp="1"/>
          </p:cNvSpPr>
          <p:nvPr>
            <p:ph type="body" idx="2"/>
          </p:nvPr>
        </p:nvSpPr>
        <p:spPr>
          <a:xfrm>
            <a:off x="4419600" y="1000950"/>
            <a:ext cx="4353300" cy="3323400"/>
          </a:xfrm>
          <a:prstGeom prst="rect">
            <a:avLst/>
          </a:prstGeom>
        </p:spPr>
        <p:txBody>
          <a:bodyPr spcFirstLastPara="1" wrap="square" lIns="91275" tIns="45625" rIns="91275" bIns="45625" anchor="t" anchorCtr="0">
            <a:noAutofit/>
          </a:bodyPr>
          <a:lstStyle/>
          <a:p>
            <a:pPr marL="400050" lvl="0" indent="-342900" algn="l" rtl="0">
              <a:lnSpc>
                <a:spcPct val="100000"/>
              </a:lnSpc>
              <a:spcBef>
                <a:spcPts val="600"/>
              </a:spcBef>
              <a:spcAft>
                <a:spcPts val="0"/>
              </a:spcAft>
              <a:buSzPct val="100000"/>
              <a:buFont typeface="Wingdings" panose="05000000000000000000" pitchFamily="2" charset="2"/>
              <a:buChar char="§"/>
            </a:pPr>
            <a:r>
              <a:rPr lang="en" sz="2200" dirty="0"/>
              <a:t>pre-exposure prophylaxis</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Daily regimen given </a:t>
            </a:r>
            <a:r>
              <a:rPr lang="en" sz="2200" b="1" u="sng" dirty="0"/>
              <a:t>before</a:t>
            </a:r>
            <a:r>
              <a:rPr lang="en" sz="2200" dirty="0"/>
              <a:t> exposure to reduce risk of HIV infection</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Start at least 7 days prior to exposure</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Daily 2-drug regimen OR newly-approved q2 month injectable</a:t>
            </a:r>
            <a:endParaRPr sz="2200" dirty="0"/>
          </a:p>
          <a:p>
            <a:pPr marL="0" lvl="0" indent="0" algn="l" rtl="0">
              <a:spcBef>
                <a:spcPts val="1000"/>
              </a:spcBef>
              <a:spcAft>
                <a:spcPts val="0"/>
              </a:spcAft>
              <a:buNone/>
            </a:pPr>
            <a:endParaRPr dirty="0"/>
          </a:p>
        </p:txBody>
      </p:sp>
      <p:sp>
        <p:nvSpPr>
          <p:cNvPr id="6" name="Slide Number Placeholder 1">
            <a:extLst>
              <a:ext uri="{FF2B5EF4-FFF2-40B4-BE49-F238E27FC236}">
                <a16:creationId xmlns:a16="http://schemas.microsoft.com/office/drawing/2014/main" id="{736693BF-5F2F-4030-8E2E-1AD464B85440}"/>
              </a:ext>
            </a:extLst>
          </p:cNvPr>
          <p:cNvSpPr>
            <a:spLocks noGrp="1"/>
          </p:cNvSpPr>
          <p:nvPr>
            <p:ph type="sldNum" idx="12"/>
          </p:nvPr>
        </p:nvSpPr>
        <p:spPr/>
        <p:txBody>
          <a:bodyPr/>
          <a:lstStyle/>
          <a:p>
            <a:fld id="{6E2D2B3B-882E-40F3-A32F-6DD516915044}" type="slidenum">
              <a:rPr lang="en-US" smtClean="0"/>
              <a:pPr/>
              <a:t>21</a:t>
            </a:fld>
            <a:endParaRPr lang="en-US" dirty="0"/>
          </a:p>
        </p:txBody>
      </p:sp>
      <p:sp>
        <p:nvSpPr>
          <p:cNvPr id="148" name="Google Shape;148;p20"/>
          <p:cNvSpPr txBox="1"/>
          <p:nvPr/>
        </p:nvSpPr>
        <p:spPr>
          <a:xfrm>
            <a:off x="1277375"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u="sng" dirty="0">
                <a:solidFill>
                  <a:schemeClr val="bg1"/>
                </a:solidFill>
                <a:hlinkClick r:id="rId3">
                  <a:extLst>
                    <a:ext uri="{A12FA001-AC4F-418D-AE19-62706E023703}">
                      <ahyp:hlinkClr xmlns:ahyp="http://schemas.microsoft.com/office/drawing/2018/hyperlinkcolor" val="tx"/>
                    </a:ext>
                  </a:extLst>
                </a:hlinkClick>
              </a:rPr>
              <a:t>https://www.cdc.gov/hiv/pdf/programresources/cdc-hiv-npep-guidelines.pdf</a:t>
            </a:r>
            <a:endParaRPr sz="1200" u="sng" dirty="0">
              <a:solidFill>
                <a:schemeClr val="bg1"/>
              </a:solidFill>
            </a:endParaRPr>
          </a:p>
          <a:p>
            <a:pPr marL="0" lvl="0" indent="0" algn="ctr" rtl="0">
              <a:lnSpc>
                <a:spcPct val="115000"/>
              </a:lnSpc>
              <a:spcBef>
                <a:spcPts val="0"/>
              </a:spcBef>
              <a:spcAft>
                <a:spcPts val="0"/>
              </a:spcAft>
              <a:buNone/>
            </a:pPr>
            <a:r>
              <a:rPr lang="en" sz="1200" u="sng" dirty="0">
                <a:solidFill>
                  <a:schemeClr val="bg1"/>
                </a:solidFill>
                <a:hlinkClick r:id="rId4">
                  <a:extLst>
                    <a:ext uri="{A12FA001-AC4F-418D-AE19-62706E023703}">
                      <ahyp:hlinkClr xmlns:ahyp="http://schemas.microsoft.com/office/drawing/2018/hyperlinkcolor" val="tx"/>
                    </a:ext>
                  </a:extLst>
                </a:hlinkClick>
              </a:rPr>
              <a:t>https://www.cdc.gov/hiv/pdf/risk/prep/cdc-hiv-prep-guidelines-2017.pdf</a:t>
            </a:r>
            <a:endParaRPr sz="1200" u="sng" dirty="0">
              <a:solidFill>
                <a:schemeClr val="bg1"/>
              </a:solidFill>
            </a:endParaRPr>
          </a:p>
          <a:p>
            <a:pPr marL="0" marR="0" lvl="0" indent="0" algn="l" rtl="0">
              <a:spcBef>
                <a:spcPts val="0"/>
              </a:spcBef>
              <a:spcAft>
                <a:spcPts val="0"/>
              </a:spcAft>
              <a:buNone/>
            </a:pPr>
            <a:endParaRPr sz="1200" dirty="0">
              <a:solidFill>
                <a:srgbClr val="FFFFFF"/>
              </a:solidFill>
            </a:endParaRPr>
          </a:p>
        </p:txBody>
      </p:sp>
    </p:spTree>
    <p:extLst>
      <p:ext uri="{BB962C8B-B14F-4D97-AF65-F5344CB8AC3E}">
        <p14:creationId xmlns:p14="http://schemas.microsoft.com/office/powerpoint/2010/main" val="390339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A1A4E6-84AE-48C1-A0A8-5D6F5BB331F1}"/>
              </a:ext>
            </a:extLst>
          </p:cNvPr>
          <p:cNvSpPr>
            <a:spLocks noGrp="1"/>
          </p:cNvSpPr>
          <p:nvPr>
            <p:ph type="sldNum" sz="quarter" idx="12"/>
          </p:nvPr>
        </p:nvSpPr>
        <p:spPr/>
        <p:txBody>
          <a:bodyPr/>
          <a:lstStyle/>
          <a:p>
            <a:fld id="{6E2D2B3B-882E-40F3-A32F-6DD516915044}" type="slidenum">
              <a:rPr lang="en-US" smtClean="0"/>
              <a:pPr/>
              <a:t>22</a:t>
            </a:fld>
            <a:endParaRPr lang="en-US"/>
          </a:p>
        </p:txBody>
      </p:sp>
      <p:pic>
        <p:nvPicPr>
          <p:cNvPr id="6" name="Picture 2" descr="https://lh3.googleusercontent.com/Za6_R50E0yA09wEDxuEExKVeYcqz80q9pVmh84PRn_kWX_HkKg2ZAktHH_IDlfTNVVjCJc2XbQzOpTPtjtLX-4CAc6Ve2_063vnajGp4EVIZtixls_9hSYJsop4EWmhKaOwqcBsb5iM">
            <a:extLst>
              <a:ext uri="{FF2B5EF4-FFF2-40B4-BE49-F238E27FC236}">
                <a16:creationId xmlns:a16="http://schemas.microsoft.com/office/drawing/2014/main" id="{47BF0B21-E8E7-4AD9-B73E-808600C910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35"/>
          <a:stretch/>
        </p:blipFill>
        <p:spPr bwMode="auto">
          <a:xfrm>
            <a:off x="5029200" y="57150"/>
            <a:ext cx="3581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E7ECB8F7-FDEB-4BB6-AC90-6542605122F0}"/>
              </a:ext>
            </a:extLst>
          </p:cNvPr>
          <p:cNvSpPr>
            <a:spLocks noGrp="1"/>
          </p:cNvSpPr>
          <p:nvPr>
            <p:ph type="title"/>
          </p:nvPr>
        </p:nvSpPr>
        <p:spPr>
          <a:xfrm>
            <a:off x="457201" y="274639"/>
            <a:ext cx="3428999" cy="1143000"/>
          </a:xfrm>
        </p:spPr>
        <p:txBody>
          <a:bodyPr/>
          <a:lstStyle/>
          <a:p>
            <a:r>
              <a:rPr lang="en-US" dirty="0"/>
              <a:t>HIV Infection</a:t>
            </a:r>
          </a:p>
        </p:txBody>
      </p:sp>
      <p:sp>
        <p:nvSpPr>
          <p:cNvPr id="7" name="Content Placeholder 6">
            <a:extLst>
              <a:ext uri="{FF2B5EF4-FFF2-40B4-BE49-F238E27FC236}">
                <a16:creationId xmlns:a16="http://schemas.microsoft.com/office/drawing/2014/main" id="{5DBE4506-383F-4102-9B93-C8E74439EF8F}"/>
              </a:ext>
            </a:extLst>
          </p:cNvPr>
          <p:cNvSpPr>
            <a:spLocks noGrp="1"/>
          </p:cNvSpPr>
          <p:nvPr>
            <p:ph sz="half" idx="1"/>
          </p:nvPr>
        </p:nvSpPr>
        <p:spPr>
          <a:xfrm>
            <a:off x="457201" y="1417639"/>
            <a:ext cx="4267199" cy="2654645"/>
          </a:xfrm>
        </p:spPr>
        <p:txBody>
          <a:bodyPr/>
          <a:lstStyle/>
          <a:p>
            <a:pPr fontAlgn="base">
              <a:spcAft>
                <a:spcPts val="1200"/>
              </a:spcAft>
            </a:pPr>
            <a:r>
              <a:rPr lang="en-US" sz="2400" dirty="0"/>
              <a:t>PEP must be given &lt;72 hours after exposure</a:t>
            </a:r>
          </a:p>
          <a:p>
            <a:pPr fontAlgn="base"/>
            <a:r>
              <a:rPr lang="en-US" sz="2400" dirty="0" err="1"/>
              <a:t>PrEP</a:t>
            </a:r>
            <a:r>
              <a:rPr lang="en-US" sz="2400" dirty="0"/>
              <a:t> requires therapeutic levels of drug at site of infection</a:t>
            </a:r>
          </a:p>
        </p:txBody>
      </p:sp>
      <p:sp>
        <p:nvSpPr>
          <p:cNvPr id="2" name="TextBox 1">
            <a:extLst>
              <a:ext uri="{FF2B5EF4-FFF2-40B4-BE49-F238E27FC236}">
                <a16:creationId xmlns:a16="http://schemas.microsoft.com/office/drawing/2014/main" id="{8840D1A2-13A1-CF7B-4542-BED8B84FEAD0}"/>
              </a:ext>
            </a:extLst>
          </p:cNvPr>
          <p:cNvSpPr txBox="1"/>
          <p:nvPr/>
        </p:nvSpPr>
        <p:spPr>
          <a:xfrm>
            <a:off x="2592476" y="4729412"/>
            <a:ext cx="4350937" cy="276999"/>
          </a:xfrm>
          <a:prstGeom prst="rect">
            <a:avLst/>
          </a:prstGeom>
          <a:noFill/>
        </p:spPr>
        <p:txBody>
          <a:bodyPr wrap="square" rtlCol="0">
            <a:spAutoFit/>
          </a:bodyPr>
          <a:lstStyle/>
          <a:p>
            <a:pPr algn="ctr"/>
            <a:r>
              <a:rPr lang="en-US" sz="1200" dirty="0" err="1">
                <a:solidFill>
                  <a:schemeClr val="bg1"/>
                </a:solidFill>
              </a:rPr>
              <a:t>Spira</a:t>
            </a:r>
            <a:r>
              <a:rPr lang="en-US" sz="1200" dirty="0">
                <a:solidFill>
                  <a:schemeClr val="bg1"/>
                </a:solidFill>
              </a:rPr>
              <a:t> et al. J Exp Med 1996;183:215–25</a:t>
            </a:r>
          </a:p>
        </p:txBody>
      </p:sp>
    </p:spTree>
    <p:extLst>
      <p:ext uri="{BB962C8B-B14F-4D97-AF65-F5344CB8AC3E}">
        <p14:creationId xmlns:p14="http://schemas.microsoft.com/office/powerpoint/2010/main" val="372019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B2D19-6BCB-BB7D-5237-C87025AC2A38}"/>
              </a:ext>
            </a:extLst>
          </p:cNvPr>
          <p:cNvSpPr>
            <a:spLocks noGrp="1"/>
          </p:cNvSpPr>
          <p:nvPr>
            <p:ph type="title"/>
          </p:nvPr>
        </p:nvSpPr>
        <p:spPr>
          <a:xfrm>
            <a:off x="446622" y="1851994"/>
            <a:ext cx="8250756" cy="876300"/>
          </a:xfrm>
        </p:spPr>
        <p:txBody>
          <a:bodyPr/>
          <a:lstStyle/>
          <a:p>
            <a:pPr algn="ctr"/>
            <a:r>
              <a:rPr lang="en-US" dirty="0"/>
              <a:t>Post-exposure prophylaxis (PEP)</a:t>
            </a:r>
          </a:p>
        </p:txBody>
      </p:sp>
      <p:sp>
        <p:nvSpPr>
          <p:cNvPr id="4" name="Slide Number Placeholder 3">
            <a:extLst>
              <a:ext uri="{FF2B5EF4-FFF2-40B4-BE49-F238E27FC236}">
                <a16:creationId xmlns:a16="http://schemas.microsoft.com/office/drawing/2014/main" id="{3F6FCCB4-C465-55A9-D935-6ABDB0A55E1B}"/>
              </a:ext>
            </a:extLst>
          </p:cNvPr>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186409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1680D8-9720-4B7F-A83E-5640C742F410}"/>
              </a:ext>
            </a:extLst>
          </p:cNvPr>
          <p:cNvSpPr>
            <a:spLocks noGrp="1"/>
          </p:cNvSpPr>
          <p:nvPr>
            <p:ph type="sldNum" sz="quarter" idx="12"/>
          </p:nvPr>
        </p:nvSpPr>
        <p:spPr/>
        <p:txBody>
          <a:bodyPr/>
          <a:lstStyle/>
          <a:p>
            <a:fld id="{6E2D2B3B-882E-40F3-A32F-6DD516915044}" type="slidenum">
              <a:rPr lang="en-US" smtClean="0"/>
              <a:pPr/>
              <a:t>24</a:t>
            </a:fld>
            <a:endParaRPr lang="en-US"/>
          </a:p>
        </p:txBody>
      </p:sp>
      <p:pic>
        <p:nvPicPr>
          <p:cNvPr id="6" name="Picture 5">
            <a:extLst>
              <a:ext uri="{FF2B5EF4-FFF2-40B4-BE49-F238E27FC236}">
                <a16:creationId xmlns:a16="http://schemas.microsoft.com/office/drawing/2014/main" id="{DA5DFB61-2D44-4241-99AB-B711A1BB56C8}"/>
              </a:ext>
            </a:extLst>
          </p:cNvPr>
          <p:cNvPicPr>
            <a:picLocks noChangeAspect="1"/>
          </p:cNvPicPr>
          <p:nvPr/>
        </p:nvPicPr>
        <p:blipFill rotWithShape="1">
          <a:blip r:embed="rId3"/>
          <a:srcRect r="742" b="43159"/>
          <a:stretch/>
        </p:blipFill>
        <p:spPr>
          <a:xfrm>
            <a:off x="49598" y="247533"/>
            <a:ext cx="9047158" cy="4173080"/>
          </a:xfrm>
          <a:prstGeom prst="rect">
            <a:avLst/>
          </a:prstGeom>
        </p:spPr>
      </p:pic>
      <p:sp>
        <p:nvSpPr>
          <p:cNvPr id="7" name="TextBox 6">
            <a:extLst>
              <a:ext uri="{FF2B5EF4-FFF2-40B4-BE49-F238E27FC236}">
                <a16:creationId xmlns:a16="http://schemas.microsoft.com/office/drawing/2014/main" id="{B6BBA732-5D0E-4D8F-B160-E81621FAEE63}"/>
              </a:ext>
            </a:extLst>
          </p:cNvPr>
          <p:cNvSpPr txBox="1"/>
          <p:nvPr/>
        </p:nvSpPr>
        <p:spPr>
          <a:xfrm>
            <a:off x="1295400" y="4729412"/>
            <a:ext cx="7162800" cy="415498"/>
          </a:xfrm>
          <a:prstGeom prst="rect">
            <a:avLst/>
          </a:prstGeom>
          <a:noFill/>
        </p:spPr>
        <p:txBody>
          <a:bodyPr wrap="square" rtlCol="0">
            <a:spAutoFit/>
          </a:bodyPr>
          <a:lstStyle/>
          <a:p>
            <a:pPr algn="ctr"/>
            <a:r>
              <a:rPr lang="en-US" sz="1050" dirty="0">
                <a:solidFill>
                  <a:schemeClr val="bg1"/>
                </a:solidFill>
                <a:hlinkClick r:id="rId4">
                  <a:extLst>
                    <a:ext uri="{A12FA001-AC4F-418D-AE19-62706E023703}">
                      <ahyp:hlinkClr xmlns:ahyp="http://schemas.microsoft.com/office/drawing/2018/hyperlinkcolor" val="tx"/>
                    </a:ext>
                  </a:extLst>
                </a:hlinkClick>
              </a:rPr>
              <a:t>Updated guidelines for antiretroviral postexposure prophylaxis after sexual, injection drug use, or other nonoccupational exposure to HIV—United States, 2016</a:t>
            </a:r>
            <a:endParaRPr lang="en-US" sz="1050" dirty="0">
              <a:solidFill>
                <a:schemeClr val="bg1"/>
              </a:solidFill>
            </a:endParaRPr>
          </a:p>
        </p:txBody>
      </p:sp>
    </p:spTree>
    <p:extLst>
      <p:ext uri="{BB962C8B-B14F-4D97-AF65-F5344CB8AC3E}">
        <p14:creationId xmlns:p14="http://schemas.microsoft.com/office/powerpoint/2010/main" val="110037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8619DB-D2C7-4B10-9A8D-4D4C5424C7FB}"/>
              </a:ext>
            </a:extLst>
          </p:cNvPr>
          <p:cNvSpPr>
            <a:spLocks noGrp="1"/>
          </p:cNvSpPr>
          <p:nvPr>
            <p:ph type="title"/>
          </p:nvPr>
        </p:nvSpPr>
        <p:spPr/>
        <p:txBody>
          <a:bodyPr/>
          <a:lstStyle/>
          <a:p>
            <a:pPr algn="ctr"/>
            <a:r>
              <a:rPr lang="en-US" dirty="0"/>
              <a:t>Substantial Risk of HIV Acquisition</a:t>
            </a:r>
          </a:p>
        </p:txBody>
      </p:sp>
      <p:sp>
        <p:nvSpPr>
          <p:cNvPr id="12" name="Content Placeholder 11">
            <a:extLst>
              <a:ext uri="{FF2B5EF4-FFF2-40B4-BE49-F238E27FC236}">
                <a16:creationId xmlns:a16="http://schemas.microsoft.com/office/drawing/2014/main" id="{D2C9EB79-40DE-465C-B35D-FA0D738A141B}"/>
              </a:ext>
            </a:extLst>
          </p:cNvPr>
          <p:cNvSpPr>
            <a:spLocks noGrp="1"/>
          </p:cNvSpPr>
          <p:nvPr>
            <p:ph idx="1"/>
          </p:nvPr>
        </p:nvSpPr>
        <p:spPr>
          <a:xfrm>
            <a:off x="457200" y="1200150"/>
            <a:ext cx="8315569" cy="3505199"/>
          </a:xfrm>
        </p:spPr>
        <p:txBody>
          <a:bodyPr>
            <a:normAutofit lnSpcReduction="10000"/>
          </a:bodyPr>
          <a:lstStyle/>
          <a:p>
            <a:pPr marL="230188"/>
            <a:r>
              <a:rPr lang="en-US" u="sng" dirty="0"/>
              <a:t>Exposure to</a:t>
            </a:r>
            <a:r>
              <a:rPr lang="en-US" dirty="0"/>
              <a:t> vagina, rectum, eye, mouth, or other mucous membrane, nonintact skin, or percutaneous contact</a:t>
            </a:r>
          </a:p>
          <a:p>
            <a:pPr marL="230188"/>
            <a:r>
              <a:rPr lang="en-US" dirty="0"/>
              <a:t>WITH</a:t>
            </a:r>
          </a:p>
          <a:p>
            <a:pPr marL="527368" lvl="1"/>
            <a:r>
              <a:rPr lang="en-US" dirty="0"/>
              <a:t>Blood</a:t>
            </a:r>
          </a:p>
          <a:p>
            <a:pPr marL="527368" lvl="1"/>
            <a:r>
              <a:rPr lang="en-US" dirty="0"/>
              <a:t>Semen</a:t>
            </a:r>
          </a:p>
          <a:p>
            <a:pPr marL="527368" lvl="1"/>
            <a:r>
              <a:rPr lang="en-US" dirty="0"/>
              <a:t>Vaginal secretions</a:t>
            </a:r>
          </a:p>
          <a:p>
            <a:pPr marL="527368" lvl="1"/>
            <a:r>
              <a:rPr lang="en-US" dirty="0"/>
              <a:t>Rectal secretions</a:t>
            </a:r>
          </a:p>
          <a:p>
            <a:pPr marL="527368" lvl="1"/>
            <a:r>
              <a:rPr lang="en-US" dirty="0"/>
              <a:t>Or any body fluid visibly contaminated with blood</a:t>
            </a:r>
          </a:p>
          <a:p>
            <a:pPr marL="230188"/>
            <a:r>
              <a:rPr lang="en-US" dirty="0"/>
              <a:t>From known source person with HIV</a:t>
            </a:r>
          </a:p>
        </p:txBody>
      </p:sp>
      <p:sp>
        <p:nvSpPr>
          <p:cNvPr id="4" name="Slide Number Placeholder 3">
            <a:extLst>
              <a:ext uri="{FF2B5EF4-FFF2-40B4-BE49-F238E27FC236}">
                <a16:creationId xmlns:a16="http://schemas.microsoft.com/office/drawing/2014/main" id="{B21680D8-9720-4B7F-A83E-5640C742F410}"/>
              </a:ext>
            </a:extLst>
          </p:cNvPr>
          <p:cNvSpPr>
            <a:spLocks noGrp="1"/>
          </p:cNvSpPr>
          <p:nvPr>
            <p:ph type="sldNum" sz="quarter" idx="12"/>
          </p:nvPr>
        </p:nvSpPr>
        <p:spPr/>
        <p:txBody>
          <a:bodyPr/>
          <a:lstStyle/>
          <a:p>
            <a:fld id="{6E2D2B3B-882E-40F3-A32F-6DD516915044}" type="slidenum">
              <a:rPr lang="en-US" smtClean="0"/>
              <a:pPr/>
              <a:t>25</a:t>
            </a:fld>
            <a:endParaRPr lang="en-US"/>
          </a:p>
        </p:txBody>
      </p:sp>
      <p:sp>
        <p:nvSpPr>
          <p:cNvPr id="7" name="TextBox 6">
            <a:extLst>
              <a:ext uri="{FF2B5EF4-FFF2-40B4-BE49-F238E27FC236}">
                <a16:creationId xmlns:a16="http://schemas.microsoft.com/office/drawing/2014/main" id="{B6BBA732-5D0E-4D8F-B160-E81621FAEE63}"/>
              </a:ext>
            </a:extLst>
          </p:cNvPr>
          <p:cNvSpPr txBox="1"/>
          <p:nvPr/>
        </p:nvSpPr>
        <p:spPr>
          <a:xfrm>
            <a:off x="1295400" y="4729412"/>
            <a:ext cx="7162800" cy="415498"/>
          </a:xfrm>
          <a:prstGeom prst="rect">
            <a:avLst/>
          </a:prstGeom>
          <a:noFill/>
        </p:spPr>
        <p:txBody>
          <a:bodyPr wrap="square" rtlCol="0">
            <a:spAutoFit/>
          </a:bodyPr>
          <a:lstStyle/>
          <a:p>
            <a:pPr algn="ctr"/>
            <a:r>
              <a:rPr lang="en-US" sz="1050" dirty="0">
                <a:solidFill>
                  <a:schemeClr val="bg1"/>
                </a:solidFill>
                <a:hlinkClick r:id="rId3">
                  <a:extLst>
                    <a:ext uri="{A12FA001-AC4F-418D-AE19-62706E023703}">
                      <ahyp:hlinkClr xmlns:ahyp="http://schemas.microsoft.com/office/drawing/2018/hyperlinkcolor" val="tx"/>
                    </a:ext>
                  </a:extLst>
                </a:hlinkClick>
              </a:rPr>
              <a:t>Updated guidelines for antiretroviral postexposure prophylaxis after sexual, injection drug use, or other nonoccupational exposure to HIV—United States, 2016</a:t>
            </a:r>
            <a:endParaRPr lang="en-US" sz="1050" dirty="0">
              <a:solidFill>
                <a:schemeClr val="bg1"/>
              </a:solidFill>
            </a:endParaRPr>
          </a:p>
        </p:txBody>
      </p:sp>
    </p:spTree>
    <p:extLst>
      <p:ext uri="{BB962C8B-B14F-4D97-AF65-F5344CB8AC3E}">
        <p14:creationId xmlns:p14="http://schemas.microsoft.com/office/powerpoint/2010/main" val="1509842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8619DB-D2C7-4B10-9A8D-4D4C5424C7FB}"/>
              </a:ext>
            </a:extLst>
          </p:cNvPr>
          <p:cNvSpPr>
            <a:spLocks noGrp="1"/>
          </p:cNvSpPr>
          <p:nvPr>
            <p:ph type="title"/>
          </p:nvPr>
        </p:nvSpPr>
        <p:spPr/>
        <p:txBody>
          <a:bodyPr/>
          <a:lstStyle/>
          <a:p>
            <a:pPr algn="ctr"/>
            <a:r>
              <a:rPr lang="en-US" dirty="0"/>
              <a:t>Negligible Risk of HIV Acquisition</a:t>
            </a:r>
          </a:p>
        </p:txBody>
      </p:sp>
      <p:sp>
        <p:nvSpPr>
          <p:cNvPr id="12" name="Content Placeholder 11">
            <a:extLst>
              <a:ext uri="{FF2B5EF4-FFF2-40B4-BE49-F238E27FC236}">
                <a16:creationId xmlns:a16="http://schemas.microsoft.com/office/drawing/2014/main" id="{D2C9EB79-40DE-465C-B35D-FA0D738A141B}"/>
              </a:ext>
            </a:extLst>
          </p:cNvPr>
          <p:cNvSpPr>
            <a:spLocks noGrp="1"/>
          </p:cNvSpPr>
          <p:nvPr>
            <p:ph idx="1"/>
          </p:nvPr>
        </p:nvSpPr>
        <p:spPr>
          <a:xfrm>
            <a:off x="457200" y="1200150"/>
            <a:ext cx="8315569" cy="3505199"/>
          </a:xfrm>
        </p:spPr>
        <p:txBody>
          <a:bodyPr>
            <a:normAutofit fontScale="92500" lnSpcReduction="10000"/>
          </a:bodyPr>
          <a:lstStyle/>
          <a:p>
            <a:pPr marL="230188"/>
            <a:r>
              <a:rPr lang="en-US" u="sng" dirty="0"/>
              <a:t>Exposure to</a:t>
            </a:r>
            <a:r>
              <a:rPr lang="en-US" dirty="0"/>
              <a:t> vagina, rectum, eye, mouth, or other mucous membrane, intact or nonintact skin, or percutaneous contact</a:t>
            </a:r>
          </a:p>
          <a:p>
            <a:pPr marL="230188"/>
            <a:r>
              <a:rPr lang="en-US" dirty="0"/>
              <a:t>WITH no visible blood contamination of</a:t>
            </a:r>
          </a:p>
          <a:p>
            <a:pPr marL="527368" lvl="1"/>
            <a:r>
              <a:rPr lang="en-US" dirty="0"/>
              <a:t>Urine</a:t>
            </a:r>
          </a:p>
          <a:p>
            <a:pPr marL="527368" lvl="1"/>
            <a:r>
              <a:rPr lang="en-US" dirty="0"/>
              <a:t>Nasal secretions</a:t>
            </a:r>
          </a:p>
          <a:p>
            <a:pPr marL="527368" lvl="1"/>
            <a:r>
              <a:rPr lang="en-US" dirty="0"/>
              <a:t>Saliva</a:t>
            </a:r>
          </a:p>
          <a:p>
            <a:pPr marL="527368" lvl="1"/>
            <a:r>
              <a:rPr lang="en-US" dirty="0"/>
              <a:t>Sweat</a:t>
            </a:r>
          </a:p>
          <a:p>
            <a:pPr marL="527368" lvl="1"/>
            <a:r>
              <a:rPr lang="en-US" dirty="0"/>
              <a:t>Tears </a:t>
            </a:r>
          </a:p>
          <a:p>
            <a:pPr marL="230188"/>
            <a:r>
              <a:rPr lang="en-US" dirty="0"/>
              <a:t>Regardless of whether source person is known or suspected to have HIV</a:t>
            </a:r>
          </a:p>
        </p:txBody>
      </p:sp>
      <p:sp>
        <p:nvSpPr>
          <p:cNvPr id="4" name="Slide Number Placeholder 3">
            <a:extLst>
              <a:ext uri="{FF2B5EF4-FFF2-40B4-BE49-F238E27FC236}">
                <a16:creationId xmlns:a16="http://schemas.microsoft.com/office/drawing/2014/main" id="{B21680D8-9720-4B7F-A83E-5640C742F410}"/>
              </a:ext>
            </a:extLst>
          </p:cNvPr>
          <p:cNvSpPr>
            <a:spLocks noGrp="1"/>
          </p:cNvSpPr>
          <p:nvPr>
            <p:ph type="sldNum" sz="quarter" idx="12"/>
          </p:nvPr>
        </p:nvSpPr>
        <p:spPr/>
        <p:txBody>
          <a:bodyPr/>
          <a:lstStyle/>
          <a:p>
            <a:fld id="{6E2D2B3B-882E-40F3-A32F-6DD516915044}" type="slidenum">
              <a:rPr lang="en-US" smtClean="0"/>
              <a:pPr/>
              <a:t>26</a:t>
            </a:fld>
            <a:endParaRPr lang="en-US"/>
          </a:p>
        </p:txBody>
      </p:sp>
      <p:sp>
        <p:nvSpPr>
          <p:cNvPr id="7" name="TextBox 6">
            <a:extLst>
              <a:ext uri="{FF2B5EF4-FFF2-40B4-BE49-F238E27FC236}">
                <a16:creationId xmlns:a16="http://schemas.microsoft.com/office/drawing/2014/main" id="{B6BBA732-5D0E-4D8F-B160-E81621FAEE63}"/>
              </a:ext>
            </a:extLst>
          </p:cNvPr>
          <p:cNvSpPr txBox="1"/>
          <p:nvPr/>
        </p:nvSpPr>
        <p:spPr>
          <a:xfrm>
            <a:off x="1295400" y="4729412"/>
            <a:ext cx="7162800" cy="415498"/>
          </a:xfrm>
          <a:prstGeom prst="rect">
            <a:avLst/>
          </a:prstGeom>
          <a:noFill/>
        </p:spPr>
        <p:txBody>
          <a:bodyPr wrap="square" rtlCol="0">
            <a:spAutoFit/>
          </a:bodyPr>
          <a:lstStyle/>
          <a:p>
            <a:pPr algn="ctr"/>
            <a:r>
              <a:rPr lang="en-US" sz="1050" dirty="0">
                <a:solidFill>
                  <a:schemeClr val="bg1"/>
                </a:solidFill>
                <a:hlinkClick r:id="rId3">
                  <a:extLst>
                    <a:ext uri="{A12FA001-AC4F-418D-AE19-62706E023703}">
                      <ahyp:hlinkClr xmlns:ahyp="http://schemas.microsoft.com/office/drawing/2018/hyperlinkcolor" val="tx"/>
                    </a:ext>
                  </a:extLst>
                </a:hlinkClick>
              </a:rPr>
              <a:t>Updated guidelines for antiretroviral postexposure prophylaxis after sexual, injection drug use, or other nonoccupational exposure to HIV—United States, 2016</a:t>
            </a:r>
            <a:endParaRPr lang="en-US" sz="1050" dirty="0">
              <a:solidFill>
                <a:schemeClr val="bg1"/>
              </a:solidFill>
            </a:endParaRPr>
          </a:p>
        </p:txBody>
      </p:sp>
    </p:spTree>
    <p:extLst>
      <p:ext uri="{BB962C8B-B14F-4D97-AF65-F5344CB8AC3E}">
        <p14:creationId xmlns:p14="http://schemas.microsoft.com/office/powerpoint/2010/main" val="423025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1E85-5950-4DF9-9682-30EA151A394D}"/>
              </a:ext>
            </a:extLst>
          </p:cNvPr>
          <p:cNvSpPr>
            <a:spLocks noGrp="1"/>
          </p:cNvSpPr>
          <p:nvPr>
            <p:ph type="title"/>
          </p:nvPr>
        </p:nvSpPr>
        <p:spPr/>
        <p:txBody>
          <a:bodyPr/>
          <a:lstStyle/>
          <a:p>
            <a:pPr algn="ctr"/>
            <a:r>
              <a:rPr lang="en-US" dirty="0"/>
              <a:t>What About Risks In Between?</a:t>
            </a:r>
          </a:p>
        </p:txBody>
      </p:sp>
      <p:sp>
        <p:nvSpPr>
          <p:cNvPr id="3" name="Content Placeholder 2">
            <a:extLst>
              <a:ext uri="{FF2B5EF4-FFF2-40B4-BE49-F238E27FC236}">
                <a16:creationId xmlns:a16="http://schemas.microsoft.com/office/drawing/2014/main" id="{B46D383A-1FD5-4DF5-AF7F-C9A059FBDBD6}"/>
              </a:ext>
            </a:extLst>
          </p:cNvPr>
          <p:cNvSpPr>
            <a:spLocks noGrp="1"/>
          </p:cNvSpPr>
          <p:nvPr>
            <p:ph idx="1"/>
          </p:nvPr>
        </p:nvSpPr>
        <p:spPr/>
        <p:txBody>
          <a:bodyPr>
            <a:normAutofit/>
          </a:bodyPr>
          <a:lstStyle/>
          <a:p>
            <a:r>
              <a:rPr lang="en-US" dirty="0"/>
              <a:t>Source HIV status unknown</a:t>
            </a:r>
          </a:p>
          <a:p>
            <a:r>
              <a:rPr lang="en-US" dirty="0"/>
              <a:t>Sexual assault</a:t>
            </a:r>
          </a:p>
          <a:p>
            <a:r>
              <a:rPr lang="en-US" dirty="0"/>
              <a:t>Substance use</a:t>
            </a:r>
          </a:p>
          <a:p>
            <a:r>
              <a:rPr lang="en-US" dirty="0"/>
              <a:t>Something outside of the boxes</a:t>
            </a:r>
          </a:p>
          <a:p>
            <a:pPr marL="114300" indent="0">
              <a:buNone/>
            </a:pPr>
            <a:endParaRPr lang="en-US" dirty="0"/>
          </a:p>
          <a:p>
            <a:pPr marL="114300" indent="0" algn="ctr">
              <a:spcBef>
                <a:spcPts val="1200"/>
              </a:spcBef>
              <a:buNone/>
            </a:pPr>
            <a:r>
              <a:rPr lang="en-US" dirty="0"/>
              <a:t>If unclear, err on the side of higher risk, </a:t>
            </a:r>
          </a:p>
          <a:p>
            <a:pPr marL="114300" indent="0" algn="ctr">
              <a:spcBef>
                <a:spcPts val="0"/>
              </a:spcBef>
              <a:buNone/>
            </a:pPr>
            <a:r>
              <a:rPr lang="en-US" dirty="0"/>
              <a:t>especially if person wants PEP! </a:t>
            </a:r>
          </a:p>
        </p:txBody>
      </p:sp>
      <p:sp>
        <p:nvSpPr>
          <p:cNvPr id="4" name="Slide Number Placeholder 3">
            <a:extLst>
              <a:ext uri="{FF2B5EF4-FFF2-40B4-BE49-F238E27FC236}">
                <a16:creationId xmlns:a16="http://schemas.microsoft.com/office/drawing/2014/main" id="{1B2580E8-56AB-40FF-9CF9-E8B22405F188}"/>
              </a:ext>
            </a:extLst>
          </p:cNvPr>
          <p:cNvSpPr>
            <a:spLocks noGrp="1"/>
          </p:cNvSpPr>
          <p:nvPr>
            <p:ph type="sldNum" sz="quarter" idx="12"/>
          </p:nvPr>
        </p:nvSpPr>
        <p:spPr/>
        <p:txBody>
          <a:bodyPr/>
          <a:lstStyle/>
          <a:p>
            <a:fld id="{6E2D2B3B-882E-40F3-A32F-6DD516915044}" type="slidenum">
              <a:rPr lang="en-US" smtClean="0"/>
              <a:pPr/>
              <a:t>27</a:t>
            </a:fld>
            <a:endParaRPr lang="en-US"/>
          </a:p>
        </p:txBody>
      </p:sp>
      <p:pic>
        <p:nvPicPr>
          <p:cNvPr id="5" name="Picture 4">
            <a:extLst>
              <a:ext uri="{FF2B5EF4-FFF2-40B4-BE49-F238E27FC236}">
                <a16:creationId xmlns:a16="http://schemas.microsoft.com/office/drawing/2014/main" id="{0FAF3209-CD73-4577-ACA5-1E15E3F35C3A}"/>
              </a:ext>
            </a:extLst>
          </p:cNvPr>
          <p:cNvPicPr>
            <a:picLocks noChangeAspect="1"/>
          </p:cNvPicPr>
          <p:nvPr/>
        </p:nvPicPr>
        <p:blipFill rotWithShape="1">
          <a:blip r:embed="rId3"/>
          <a:srcRect l="18515" t="6706" r="13598" b="43159"/>
          <a:stretch/>
        </p:blipFill>
        <p:spPr>
          <a:xfrm>
            <a:off x="5257800" y="1047750"/>
            <a:ext cx="3657600" cy="2175694"/>
          </a:xfrm>
          <a:prstGeom prst="rect">
            <a:avLst/>
          </a:prstGeom>
        </p:spPr>
      </p:pic>
      <p:sp>
        <p:nvSpPr>
          <p:cNvPr id="6" name="Rectangle 5">
            <a:extLst>
              <a:ext uri="{FF2B5EF4-FFF2-40B4-BE49-F238E27FC236}">
                <a16:creationId xmlns:a16="http://schemas.microsoft.com/office/drawing/2014/main" id="{264C4515-E8FE-4FC6-ABC2-95537AD75FE2}"/>
              </a:ext>
            </a:extLst>
          </p:cNvPr>
          <p:cNvSpPr/>
          <p:nvPr/>
        </p:nvSpPr>
        <p:spPr>
          <a:xfrm>
            <a:off x="6172200" y="2266950"/>
            <a:ext cx="838200" cy="990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6624E5D0-A7A6-43D8-8EE2-641D71BFA725}"/>
              </a:ext>
            </a:extLst>
          </p:cNvPr>
          <p:cNvSpPr/>
          <p:nvPr/>
        </p:nvSpPr>
        <p:spPr>
          <a:xfrm>
            <a:off x="7010400" y="1131142"/>
            <a:ext cx="762000" cy="533400"/>
          </a:xfrm>
          <a:prstGeom prst="ellipse">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4225479"/>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4006A-5B74-41F1-BDE0-9778BB8E5117}"/>
              </a:ext>
            </a:extLst>
          </p:cNvPr>
          <p:cNvSpPr>
            <a:spLocks noGrp="1"/>
          </p:cNvSpPr>
          <p:nvPr>
            <p:ph type="title"/>
          </p:nvPr>
        </p:nvSpPr>
        <p:spPr/>
        <p:txBody>
          <a:bodyPr/>
          <a:lstStyle/>
          <a:p>
            <a:pPr algn="ctr"/>
            <a:r>
              <a:rPr lang="en-US" dirty="0"/>
              <a:t>HIV Transmission Risk</a:t>
            </a:r>
          </a:p>
        </p:txBody>
      </p:sp>
      <p:sp>
        <p:nvSpPr>
          <p:cNvPr id="7" name="Text Placeholder 6">
            <a:extLst>
              <a:ext uri="{FF2B5EF4-FFF2-40B4-BE49-F238E27FC236}">
                <a16:creationId xmlns:a16="http://schemas.microsoft.com/office/drawing/2014/main" id="{38112EAC-1F02-432E-9F75-858096137234}"/>
              </a:ext>
            </a:extLst>
          </p:cNvPr>
          <p:cNvSpPr>
            <a:spLocks noGrp="1"/>
          </p:cNvSpPr>
          <p:nvPr>
            <p:ph type="body" idx="1"/>
          </p:nvPr>
        </p:nvSpPr>
        <p:spPr/>
        <p:txBody>
          <a:bodyPr/>
          <a:lstStyle/>
          <a:p>
            <a:r>
              <a:rPr lang="en-US" b="1" dirty="0"/>
              <a:t>Higher risk</a:t>
            </a:r>
          </a:p>
        </p:txBody>
      </p:sp>
      <p:sp>
        <p:nvSpPr>
          <p:cNvPr id="8" name="Content Placeholder 7">
            <a:extLst>
              <a:ext uri="{FF2B5EF4-FFF2-40B4-BE49-F238E27FC236}">
                <a16:creationId xmlns:a16="http://schemas.microsoft.com/office/drawing/2014/main" id="{4A07138E-2664-4FF3-8494-7F6F5B96C224}"/>
              </a:ext>
            </a:extLst>
          </p:cNvPr>
          <p:cNvSpPr>
            <a:spLocks noGrp="1"/>
          </p:cNvSpPr>
          <p:nvPr>
            <p:ph sz="half" idx="2"/>
          </p:nvPr>
        </p:nvSpPr>
        <p:spPr/>
        <p:txBody>
          <a:bodyPr/>
          <a:lstStyle/>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receptive anal sex</a:t>
            </a:r>
          </a:p>
          <a:p>
            <a:pPr marL="615950" lvl="1" indent="-342900" algn="l" rtl="0">
              <a:lnSpc>
                <a:spcPct val="115000"/>
              </a:lnSpc>
              <a:spcBef>
                <a:spcPts val="0"/>
              </a:spcBef>
              <a:spcAft>
                <a:spcPts val="0"/>
              </a:spcAft>
              <a:buSzPts val="2000"/>
              <a:buFont typeface="Arial" panose="020B0604020202020204" pitchFamily="34" charset="0"/>
              <a:buChar char="•"/>
            </a:pPr>
            <a:r>
              <a:rPr lang="en-US" dirty="0"/>
              <a:t>per episode: 0.3 - 3%</a:t>
            </a:r>
          </a:p>
          <a:p>
            <a:pPr indent="-171450">
              <a:lnSpc>
                <a:spcPct val="115000"/>
              </a:lnSpc>
              <a:spcBef>
                <a:spcPts val="700"/>
              </a:spcBef>
              <a:buFont typeface="Wingdings" panose="05000000000000000000" pitchFamily="2" charset="2"/>
              <a:buChar char="§"/>
            </a:pPr>
            <a:endParaRPr lang="en-US" sz="1000" dirty="0"/>
          </a:p>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needle sharing</a:t>
            </a:r>
          </a:p>
          <a:p>
            <a:pPr marL="615950" lvl="1" indent="-342900" algn="l" rtl="0">
              <a:lnSpc>
                <a:spcPct val="115000"/>
              </a:lnSpc>
              <a:spcBef>
                <a:spcPts val="0"/>
              </a:spcBef>
              <a:spcAft>
                <a:spcPts val="0"/>
              </a:spcAft>
              <a:buSzPts val="2000"/>
              <a:buFont typeface="Arial" panose="020B0604020202020204" pitchFamily="34" charset="0"/>
              <a:buChar char="•"/>
            </a:pPr>
            <a:r>
              <a:rPr lang="en-US" dirty="0"/>
              <a:t>per episode: 0.67%</a:t>
            </a:r>
          </a:p>
        </p:txBody>
      </p:sp>
      <p:sp>
        <p:nvSpPr>
          <p:cNvPr id="9" name="Text Placeholder 8">
            <a:extLst>
              <a:ext uri="{FF2B5EF4-FFF2-40B4-BE49-F238E27FC236}">
                <a16:creationId xmlns:a16="http://schemas.microsoft.com/office/drawing/2014/main" id="{5FC045ED-C9C1-4994-B0AE-2F54612EF83C}"/>
              </a:ext>
            </a:extLst>
          </p:cNvPr>
          <p:cNvSpPr>
            <a:spLocks noGrp="1"/>
          </p:cNvSpPr>
          <p:nvPr>
            <p:ph type="body" sz="quarter" idx="3"/>
          </p:nvPr>
        </p:nvSpPr>
        <p:spPr/>
        <p:txBody>
          <a:bodyPr/>
          <a:lstStyle/>
          <a:p>
            <a:r>
              <a:rPr lang="en-US" b="1" dirty="0"/>
              <a:t>Lower risk</a:t>
            </a:r>
          </a:p>
        </p:txBody>
      </p:sp>
      <p:sp>
        <p:nvSpPr>
          <p:cNvPr id="10" name="Content Placeholder 9">
            <a:extLst>
              <a:ext uri="{FF2B5EF4-FFF2-40B4-BE49-F238E27FC236}">
                <a16:creationId xmlns:a16="http://schemas.microsoft.com/office/drawing/2014/main" id="{E1BAD875-FE8A-4866-86D3-65D47AF8D6B1}"/>
              </a:ext>
            </a:extLst>
          </p:cNvPr>
          <p:cNvSpPr>
            <a:spLocks noGrp="1"/>
          </p:cNvSpPr>
          <p:nvPr>
            <p:ph sz="quarter" idx="4"/>
          </p:nvPr>
        </p:nvSpPr>
        <p:spPr/>
        <p:txBody>
          <a:bodyPr/>
          <a:lstStyle/>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oral sex</a:t>
            </a:r>
          </a:p>
          <a:p>
            <a:pPr marL="673100" lvl="1" indent="-342900" algn="l" rtl="0">
              <a:lnSpc>
                <a:spcPct val="115000"/>
              </a:lnSpc>
              <a:spcBef>
                <a:spcPts val="0"/>
              </a:spcBef>
              <a:spcAft>
                <a:spcPts val="0"/>
              </a:spcAft>
              <a:buSzPts val="2000"/>
              <a:buFont typeface="Arial" panose="020B0604020202020204" pitchFamily="34" charset="0"/>
              <a:buChar char="•"/>
            </a:pPr>
            <a:r>
              <a:rPr lang="en-US" dirty="0"/>
              <a:t>per episode: 0.06%</a:t>
            </a:r>
          </a:p>
          <a:p>
            <a:pPr indent="-171450">
              <a:lnSpc>
                <a:spcPct val="115000"/>
              </a:lnSpc>
              <a:spcBef>
                <a:spcPts val="700"/>
              </a:spcBef>
              <a:buFont typeface="Wingdings" panose="05000000000000000000" pitchFamily="2" charset="2"/>
              <a:buChar char="§"/>
            </a:pPr>
            <a:endParaRPr lang="en-US" sz="1000" dirty="0"/>
          </a:p>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err="1"/>
              <a:t>insertive</a:t>
            </a:r>
            <a:r>
              <a:rPr lang="en-US" sz="2200" dirty="0"/>
              <a:t> sex</a:t>
            </a:r>
          </a:p>
          <a:p>
            <a:pPr marL="673100" lvl="1" indent="-342900" algn="l" rtl="0">
              <a:lnSpc>
                <a:spcPct val="115000"/>
              </a:lnSpc>
              <a:spcBef>
                <a:spcPts val="0"/>
              </a:spcBef>
              <a:spcAft>
                <a:spcPts val="0"/>
              </a:spcAft>
              <a:buSzPts val="2000"/>
              <a:buFont typeface="Arial" panose="020B0604020202020204" pitchFamily="34" charset="0"/>
              <a:buChar char="•"/>
            </a:pPr>
            <a:r>
              <a:rPr lang="en-US" dirty="0"/>
              <a:t>per episode  0.03 – 0.14%</a:t>
            </a:r>
          </a:p>
          <a:p>
            <a:pPr marL="114300" indent="0">
              <a:buNone/>
            </a:pPr>
            <a:endParaRPr lang="en-US" dirty="0"/>
          </a:p>
        </p:txBody>
      </p:sp>
      <p:sp>
        <p:nvSpPr>
          <p:cNvPr id="5" name="Slide Number Placeholder 4">
            <a:extLst>
              <a:ext uri="{FF2B5EF4-FFF2-40B4-BE49-F238E27FC236}">
                <a16:creationId xmlns:a16="http://schemas.microsoft.com/office/drawing/2014/main" id="{358A45B7-424A-4246-B35A-C55CBB769B6F}"/>
              </a:ext>
            </a:extLst>
          </p:cNvPr>
          <p:cNvSpPr>
            <a:spLocks noGrp="1"/>
          </p:cNvSpPr>
          <p:nvPr>
            <p:ph type="sldNum" sz="quarter" idx="12"/>
          </p:nvPr>
        </p:nvSpPr>
        <p:spPr/>
        <p:txBody>
          <a:bodyPr/>
          <a:lstStyle/>
          <a:p>
            <a:fld id="{6E2D2B3B-882E-40F3-A32F-6DD516915044}" type="slidenum">
              <a:rPr lang="en-US" smtClean="0"/>
              <a:pPr/>
              <a:t>28</a:t>
            </a:fld>
            <a:endParaRPr lang="en-US"/>
          </a:p>
        </p:txBody>
      </p:sp>
      <p:sp>
        <p:nvSpPr>
          <p:cNvPr id="11" name="Google Shape;172;p23">
            <a:extLst>
              <a:ext uri="{FF2B5EF4-FFF2-40B4-BE49-F238E27FC236}">
                <a16:creationId xmlns:a16="http://schemas.microsoft.com/office/drawing/2014/main" id="{142AD67D-7D0A-4CA0-B97B-C733E98895B7}"/>
              </a:ext>
            </a:extLst>
          </p:cNvPr>
          <p:cNvSpPr txBox="1"/>
          <p:nvPr/>
        </p:nvSpPr>
        <p:spPr>
          <a:xfrm>
            <a:off x="1404257" y="4616868"/>
            <a:ext cx="7173118"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bg1"/>
                </a:solidFill>
              </a:rPr>
              <a:t>1. Bell DM. Am J Med 1997;102(suppl5B):9--15. 2. Ippolito G et al. Arch Int Med 1993;153:1451--8. 3. Am J Epi 1999; 150:306-11.4. Am J Epi 1999;150:306-11.5. MMWR 47;RR-17, 1998.6. NEJM 336(15):1072-8. 7. Am J Epi 1999;150:306-11.8. Rothenberg RB et al. AIDS 1998;12:2095-2105.9. MMWR 47;RR-17, 1998.10. ACTG 076</a:t>
            </a:r>
            <a:r>
              <a:rPr lang="en" sz="1200" dirty="0">
                <a:solidFill>
                  <a:schemeClr val="dk1"/>
                </a:solidFill>
              </a:rPr>
              <a:t>.</a:t>
            </a:r>
            <a:endParaRPr sz="12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50874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A90DD-CBE2-4246-9155-315A7AFF8A42}"/>
              </a:ext>
            </a:extLst>
          </p:cNvPr>
          <p:cNvPicPr>
            <a:picLocks noChangeAspect="1"/>
          </p:cNvPicPr>
          <p:nvPr/>
        </p:nvPicPr>
        <p:blipFill rotWithShape="1">
          <a:blip r:embed="rId3"/>
          <a:srcRect t="1223" r="1203" b="882"/>
          <a:stretch/>
        </p:blipFill>
        <p:spPr>
          <a:xfrm>
            <a:off x="3648285" y="30646"/>
            <a:ext cx="5495715" cy="4418865"/>
          </a:xfrm>
          <a:prstGeom prst="rect">
            <a:avLst/>
          </a:prstGeom>
        </p:spPr>
      </p:pic>
      <p:sp>
        <p:nvSpPr>
          <p:cNvPr id="2" name="Title 1">
            <a:extLst>
              <a:ext uri="{FF2B5EF4-FFF2-40B4-BE49-F238E27FC236}">
                <a16:creationId xmlns:a16="http://schemas.microsoft.com/office/drawing/2014/main" id="{83F3FA0D-392F-4CE2-BDCB-02B563CDE057}"/>
              </a:ext>
            </a:extLst>
          </p:cNvPr>
          <p:cNvSpPr>
            <a:spLocks noGrp="1"/>
          </p:cNvSpPr>
          <p:nvPr>
            <p:ph type="title"/>
          </p:nvPr>
        </p:nvSpPr>
        <p:spPr>
          <a:xfrm>
            <a:off x="457202" y="205979"/>
            <a:ext cx="2895598" cy="857400"/>
          </a:xfrm>
        </p:spPr>
        <p:txBody>
          <a:bodyPr/>
          <a:lstStyle/>
          <a:p>
            <a:pPr algn="ctr"/>
            <a:r>
              <a:rPr lang="en-US" dirty="0"/>
              <a:t>PEP: Adults</a:t>
            </a:r>
          </a:p>
        </p:txBody>
      </p:sp>
      <p:sp>
        <p:nvSpPr>
          <p:cNvPr id="3" name="Text Placeholder 2">
            <a:extLst>
              <a:ext uri="{FF2B5EF4-FFF2-40B4-BE49-F238E27FC236}">
                <a16:creationId xmlns:a16="http://schemas.microsoft.com/office/drawing/2014/main" id="{31637028-BB38-45F2-98B1-367E48A02537}"/>
              </a:ext>
            </a:extLst>
          </p:cNvPr>
          <p:cNvSpPr>
            <a:spLocks noGrp="1"/>
          </p:cNvSpPr>
          <p:nvPr>
            <p:ph type="body" idx="1"/>
          </p:nvPr>
        </p:nvSpPr>
        <p:spPr>
          <a:xfrm>
            <a:off x="63572" y="1063379"/>
            <a:ext cx="3746428" cy="3666033"/>
          </a:xfrm>
        </p:spPr>
        <p:txBody>
          <a:bodyPr/>
          <a:lstStyle/>
          <a:p>
            <a:pPr marL="228600" indent="-228600">
              <a:spcAft>
                <a:spcPts val="600"/>
              </a:spcAft>
              <a:buFont typeface="Wingdings" panose="05000000000000000000" pitchFamily="2" charset="2"/>
              <a:buChar char="§"/>
            </a:pPr>
            <a:r>
              <a:rPr lang="en-US" dirty="0"/>
              <a:t>Start </a:t>
            </a:r>
            <a:r>
              <a:rPr lang="en-US" u="sng" dirty="0"/>
              <a:t>complete</a:t>
            </a:r>
            <a:r>
              <a:rPr lang="en-US" dirty="0"/>
              <a:t> 3-drug regimen </a:t>
            </a:r>
            <a:r>
              <a:rPr lang="en-US" u="sng" dirty="0"/>
              <a:t>&lt;</a:t>
            </a:r>
            <a:r>
              <a:rPr lang="en-US" dirty="0"/>
              <a:t>72 hours from exposure</a:t>
            </a:r>
          </a:p>
          <a:p>
            <a:pPr marL="228600" indent="-228600">
              <a:buFont typeface="Wingdings" panose="05000000000000000000" pitchFamily="2" charset="2"/>
              <a:buChar char="§"/>
            </a:pPr>
            <a:r>
              <a:rPr lang="en-US" dirty="0"/>
              <a:t>Side effects:</a:t>
            </a:r>
          </a:p>
          <a:p>
            <a:pPr marL="685800" lvl="1" indent="-228600">
              <a:buFont typeface="Wingdings" panose="05000000000000000000" pitchFamily="2" charset="2"/>
              <a:buChar char="§"/>
            </a:pPr>
            <a:r>
              <a:rPr lang="en-US" dirty="0"/>
              <a:t>Mild nausea</a:t>
            </a:r>
          </a:p>
          <a:p>
            <a:pPr marL="685800" lvl="1" indent="-228600">
              <a:buFont typeface="Wingdings" panose="05000000000000000000" pitchFamily="2" charset="2"/>
              <a:buChar char="§"/>
            </a:pPr>
            <a:r>
              <a:rPr lang="en-US" dirty="0"/>
              <a:t>Diarrhea</a:t>
            </a:r>
          </a:p>
          <a:p>
            <a:pPr marL="685800" lvl="1" indent="-228600">
              <a:buFont typeface="Wingdings" panose="05000000000000000000" pitchFamily="2" charset="2"/>
              <a:buChar char="§"/>
            </a:pPr>
            <a:r>
              <a:rPr lang="en-US" dirty="0"/>
              <a:t>Headache</a:t>
            </a:r>
          </a:p>
          <a:p>
            <a:pPr marL="685800" lvl="1" indent="-228600">
              <a:buFont typeface="Wingdings" panose="05000000000000000000" pitchFamily="2" charset="2"/>
              <a:buChar char="§"/>
            </a:pPr>
            <a:r>
              <a:rPr lang="en-US" dirty="0"/>
              <a:t>Insomnia (take in AM)</a:t>
            </a:r>
          </a:p>
        </p:txBody>
      </p:sp>
      <p:sp>
        <p:nvSpPr>
          <p:cNvPr id="4" name="Slide Number Placeholder 3">
            <a:extLst>
              <a:ext uri="{FF2B5EF4-FFF2-40B4-BE49-F238E27FC236}">
                <a16:creationId xmlns:a16="http://schemas.microsoft.com/office/drawing/2014/main" id="{1FDBA526-DC3E-4F95-83C7-AB9F0361C6C7}"/>
              </a:ext>
            </a:extLst>
          </p:cNvPr>
          <p:cNvSpPr>
            <a:spLocks noGrp="1"/>
          </p:cNvSpPr>
          <p:nvPr>
            <p:ph type="sldNum" sz="quarter" idx="12"/>
          </p:nvPr>
        </p:nvSpPr>
        <p:spPr/>
        <p:txBody>
          <a:bodyPr/>
          <a:lstStyle/>
          <a:p>
            <a:fld id="{6E2D2B3B-882E-40F3-A32F-6DD516915044}" type="slidenum">
              <a:rPr lang="en-US" smtClean="0"/>
              <a:pPr/>
              <a:t>29</a:t>
            </a:fld>
            <a:endParaRPr lang="en-US"/>
          </a:p>
        </p:txBody>
      </p:sp>
      <p:sp>
        <p:nvSpPr>
          <p:cNvPr id="6" name="TextBox 5">
            <a:extLst>
              <a:ext uri="{FF2B5EF4-FFF2-40B4-BE49-F238E27FC236}">
                <a16:creationId xmlns:a16="http://schemas.microsoft.com/office/drawing/2014/main" id="{69C98285-E1BE-491D-B876-6EFC281720D0}"/>
              </a:ext>
            </a:extLst>
          </p:cNvPr>
          <p:cNvSpPr txBox="1"/>
          <p:nvPr/>
        </p:nvSpPr>
        <p:spPr>
          <a:xfrm>
            <a:off x="1373646" y="4614355"/>
            <a:ext cx="7158142" cy="577081"/>
          </a:xfrm>
          <a:prstGeom prst="rect">
            <a:avLst/>
          </a:prstGeom>
          <a:noFill/>
        </p:spPr>
        <p:txBody>
          <a:bodyPr wrap="square" rtlCol="0">
            <a:spAutoFit/>
          </a:bodyPr>
          <a:lstStyle/>
          <a:p>
            <a:pPr algn="ctr"/>
            <a:r>
              <a:rPr lang="en-US" sz="1050" u="sng" dirty="0">
                <a:solidFill>
                  <a:schemeClr val="bg1"/>
                </a:solidFill>
                <a:hlinkClick r:id="rId4">
                  <a:extLst>
                    <a:ext uri="{A12FA001-AC4F-418D-AE19-62706E023703}">
                      <ahyp:hlinkClr xmlns:ahyp="http://schemas.microsoft.com/office/drawing/2018/hyperlinkcolor" val="tx"/>
                    </a:ext>
                  </a:extLst>
                </a:hlinkClick>
              </a:rPr>
              <a:t>https://www.cdc.gov/hiv/pdf/programresources/cdc-hiv-npep-guidelines.pdf; https://www.fda.gov/Drugs/DrugSafety/ucm608112.htm</a:t>
            </a:r>
            <a:endParaRPr lang="en-US" sz="1050" u="sng" dirty="0">
              <a:solidFill>
                <a:schemeClr val="bg1"/>
              </a:solidFill>
            </a:endParaRPr>
          </a:p>
          <a:p>
            <a:pPr algn="ctr"/>
            <a:r>
              <a:rPr lang="en-US" sz="1050" u="sng" dirty="0">
                <a:solidFill>
                  <a:schemeClr val="bg1"/>
                </a:solidFill>
              </a:rPr>
              <a:t>https://www.hivguidelines.org/pep-for-hiv-prevention/pep/#tab_7_0</a:t>
            </a:r>
          </a:p>
        </p:txBody>
      </p:sp>
      <p:sp>
        <p:nvSpPr>
          <p:cNvPr id="7" name="TextBox 6">
            <a:extLst>
              <a:ext uri="{FF2B5EF4-FFF2-40B4-BE49-F238E27FC236}">
                <a16:creationId xmlns:a16="http://schemas.microsoft.com/office/drawing/2014/main" id="{DDCCBBA2-7665-4164-8763-96EBEF2C975A}"/>
              </a:ext>
            </a:extLst>
          </p:cNvPr>
          <p:cNvSpPr txBox="1"/>
          <p:nvPr/>
        </p:nvSpPr>
        <p:spPr>
          <a:xfrm>
            <a:off x="3648285" y="4405272"/>
            <a:ext cx="5495716" cy="253916"/>
          </a:xfrm>
          <a:prstGeom prst="rect">
            <a:avLst/>
          </a:prstGeom>
          <a:noFill/>
        </p:spPr>
        <p:txBody>
          <a:bodyPr wrap="square" rtlCol="0">
            <a:spAutoFit/>
          </a:bodyPr>
          <a:lstStyle/>
          <a:p>
            <a:pPr algn="ctr"/>
            <a:r>
              <a:rPr lang="en-US" sz="1050" dirty="0"/>
              <a:t>Table: NYDOH</a:t>
            </a:r>
          </a:p>
        </p:txBody>
      </p:sp>
    </p:spTree>
    <p:extLst>
      <p:ext uri="{BB962C8B-B14F-4D97-AF65-F5344CB8AC3E}">
        <p14:creationId xmlns:p14="http://schemas.microsoft.com/office/powerpoint/2010/main" val="1884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FA0D-392F-4CE2-BDCB-02B563CDE057}"/>
              </a:ext>
            </a:extLst>
          </p:cNvPr>
          <p:cNvSpPr>
            <a:spLocks noGrp="1"/>
          </p:cNvSpPr>
          <p:nvPr>
            <p:ph type="title"/>
          </p:nvPr>
        </p:nvSpPr>
        <p:spPr>
          <a:xfrm>
            <a:off x="0" y="381406"/>
            <a:ext cx="3343484" cy="857400"/>
          </a:xfrm>
        </p:spPr>
        <p:txBody>
          <a:bodyPr/>
          <a:lstStyle/>
          <a:p>
            <a:pPr algn="ctr"/>
            <a:r>
              <a:rPr lang="en-US" dirty="0"/>
              <a:t>PEP: Children</a:t>
            </a:r>
          </a:p>
        </p:txBody>
      </p:sp>
      <p:sp>
        <p:nvSpPr>
          <p:cNvPr id="4" name="Slide Number Placeholder 3">
            <a:extLst>
              <a:ext uri="{FF2B5EF4-FFF2-40B4-BE49-F238E27FC236}">
                <a16:creationId xmlns:a16="http://schemas.microsoft.com/office/drawing/2014/main" id="{1FDBA526-DC3E-4F95-83C7-AB9F0361C6C7}"/>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6" name="TextBox 5">
            <a:extLst>
              <a:ext uri="{FF2B5EF4-FFF2-40B4-BE49-F238E27FC236}">
                <a16:creationId xmlns:a16="http://schemas.microsoft.com/office/drawing/2014/main" id="{69C98285-E1BE-491D-B876-6EFC281720D0}"/>
              </a:ext>
            </a:extLst>
          </p:cNvPr>
          <p:cNvSpPr txBox="1"/>
          <p:nvPr/>
        </p:nvSpPr>
        <p:spPr>
          <a:xfrm>
            <a:off x="1373646" y="4686384"/>
            <a:ext cx="7158142" cy="430887"/>
          </a:xfrm>
          <a:prstGeom prst="rect">
            <a:avLst/>
          </a:prstGeom>
          <a:noFill/>
        </p:spPr>
        <p:txBody>
          <a:bodyPr wrap="square" rtlCol="0">
            <a:spAutoFit/>
          </a:bodyPr>
          <a:lstStyle/>
          <a:p>
            <a:pPr algn="ctr"/>
            <a:r>
              <a:rPr lang="en-US" sz="1100" dirty="0">
                <a:solidFill>
                  <a:schemeClr val="bg1"/>
                </a:solidFill>
              </a:rPr>
              <a:t>Table: NYDOH</a:t>
            </a:r>
          </a:p>
          <a:p>
            <a:pPr algn="ctr"/>
            <a:r>
              <a:rPr lang="en-US" sz="1100" u="sng" dirty="0">
                <a:solidFill>
                  <a:schemeClr val="bg1"/>
                </a:solidFill>
              </a:rPr>
              <a:t>https://www.hivguidelines.org/pep-for-hiv-prevention/pep/#tab_7_0</a:t>
            </a:r>
          </a:p>
        </p:txBody>
      </p:sp>
      <p:sp>
        <p:nvSpPr>
          <p:cNvPr id="7" name="TextBox 6">
            <a:extLst>
              <a:ext uri="{FF2B5EF4-FFF2-40B4-BE49-F238E27FC236}">
                <a16:creationId xmlns:a16="http://schemas.microsoft.com/office/drawing/2014/main" id="{DDCCBBA2-7665-4164-8763-96EBEF2C975A}"/>
              </a:ext>
            </a:extLst>
          </p:cNvPr>
          <p:cNvSpPr txBox="1"/>
          <p:nvPr/>
        </p:nvSpPr>
        <p:spPr>
          <a:xfrm>
            <a:off x="2667000" y="3450779"/>
            <a:ext cx="5495716" cy="253916"/>
          </a:xfrm>
          <a:prstGeom prst="rect">
            <a:avLst/>
          </a:prstGeom>
          <a:noFill/>
        </p:spPr>
        <p:txBody>
          <a:bodyPr wrap="square" rtlCol="0">
            <a:spAutoFit/>
          </a:bodyPr>
          <a:lstStyle/>
          <a:p>
            <a:pPr algn="ctr"/>
            <a:r>
              <a:rPr lang="en-US" sz="1050" dirty="0"/>
              <a:t>Image: NYDOH</a:t>
            </a:r>
          </a:p>
        </p:txBody>
      </p:sp>
      <p:pic>
        <p:nvPicPr>
          <p:cNvPr id="10" name="Picture 9">
            <a:extLst>
              <a:ext uri="{FF2B5EF4-FFF2-40B4-BE49-F238E27FC236}">
                <a16:creationId xmlns:a16="http://schemas.microsoft.com/office/drawing/2014/main" id="{BDF9A5A6-DAFD-404E-B33F-ECE215EC5C2B}"/>
              </a:ext>
            </a:extLst>
          </p:cNvPr>
          <p:cNvPicPr>
            <a:picLocks noChangeAspect="1"/>
          </p:cNvPicPr>
          <p:nvPr/>
        </p:nvPicPr>
        <p:blipFill>
          <a:blip r:embed="rId3"/>
          <a:stretch>
            <a:fillRect/>
          </a:stretch>
        </p:blipFill>
        <p:spPr>
          <a:xfrm>
            <a:off x="757389" y="1358738"/>
            <a:ext cx="7629222" cy="3219267"/>
          </a:xfrm>
          <a:prstGeom prst="rect">
            <a:avLst/>
          </a:prstGeom>
        </p:spPr>
      </p:pic>
      <p:pic>
        <p:nvPicPr>
          <p:cNvPr id="11" name="Picture 10">
            <a:extLst>
              <a:ext uri="{FF2B5EF4-FFF2-40B4-BE49-F238E27FC236}">
                <a16:creationId xmlns:a16="http://schemas.microsoft.com/office/drawing/2014/main" id="{5C8D1CA4-E8C3-4715-82C9-FE11C91F09AD}"/>
              </a:ext>
            </a:extLst>
          </p:cNvPr>
          <p:cNvPicPr>
            <a:picLocks noChangeAspect="1"/>
          </p:cNvPicPr>
          <p:nvPr/>
        </p:nvPicPr>
        <p:blipFill>
          <a:blip r:embed="rId4"/>
          <a:stretch>
            <a:fillRect/>
          </a:stretch>
        </p:blipFill>
        <p:spPr>
          <a:xfrm>
            <a:off x="3441628" y="73444"/>
            <a:ext cx="563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479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 Guidelines: Initial Regimen</a:t>
            </a:r>
          </a:p>
        </p:txBody>
      </p:sp>
      <p:sp>
        <p:nvSpPr>
          <p:cNvPr id="3" name="Content Placeholder 2"/>
          <p:cNvSpPr>
            <a:spLocks noGrp="1"/>
          </p:cNvSpPr>
          <p:nvPr>
            <p:ph idx="1"/>
          </p:nvPr>
        </p:nvSpPr>
        <p:spPr>
          <a:xfrm>
            <a:off x="457200" y="1200150"/>
            <a:ext cx="8315569" cy="3428999"/>
          </a:xfrm>
        </p:spPr>
        <p:txBody>
          <a:bodyPr>
            <a:normAutofit/>
          </a:bodyPr>
          <a:lstStyle/>
          <a:p>
            <a:pPr>
              <a:buFont typeface="Wingdings" panose="05000000000000000000" pitchFamily="2" charset="2"/>
              <a:buChar char="§"/>
            </a:pPr>
            <a:r>
              <a:rPr lang="en-US" sz="2800" dirty="0"/>
              <a:t>Current guidelines: 2 NRTI + INSTI</a:t>
            </a:r>
          </a:p>
          <a:p>
            <a:pPr marL="114300" indent="0">
              <a:buNone/>
            </a:pPr>
            <a:endParaRPr lang="en-US" sz="2800" dirty="0"/>
          </a:p>
          <a:p>
            <a:pPr>
              <a:buFont typeface="Wingdings" panose="05000000000000000000" pitchFamily="2" charset="2"/>
              <a:buChar char="§"/>
            </a:pPr>
            <a:r>
              <a:rPr lang="en-US" sz="2800" dirty="0"/>
              <a:t>Alternates: </a:t>
            </a:r>
          </a:p>
          <a:p>
            <a:pPr lvl="1">
              <a:buFont typeface="Wingdings" panose="05000000000000000000" pitchFamily="2" charset="2"/>
              <a:buChar char="§"/>
            </a:pPr>
            <a:r>
              <a:rPr lang="en-US" sz="2400" dirty="0"/>
              <a:t>2 NRTIs + 3</a:t>
            </a:r>
            <a:r>
              <a:rPr lang="en-US" sz="2400" baseline="30000" dirty="0"/>
              <a:t>rd</a:t>
            </a:r>
            <a:r>
              <a:rPr lang="en-US" sz="2400" dirty="0"/>
              <a:t> Class (INSTI, boosted-PI, or NNRTI)</a:t>
            </a:r>
          </a:p>
          <a:p>
            <a:pPr lvl="1">
              <a:buFont typeface="Wingdings" panose="05000000000000000000" pitchFamily="2" charset="2"/>
              <a:buChar char="§"/>
            </a:pPr>
            <a:r>
              <a:rPr lang="en-US" sz="2400" dirty="0"/>
              <a:t>1 NRTI + INSTI (Only 1 FDA-approved regimen)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
        <p:nvSpPr>
          <p:cNvPr id="6" name="TextBox 5"/>
          <p:cNvSpPr txBox="1"/>
          <p:nvPr/>
        </p:nvSpPr>
        <p:spPr>
          <a:xfrm>
            <a:off x="838200" y="4059019"/>
            <a:ext cx="7693588" cy="646331"/>
          </a:xfrm>
          <a:prstGeom prst="rect">
            <a:avLst/>
          </a:prstGeom>
          <a:noFill/>
        </p:spPr>
        <p:txBody>
          <a:bodyPr wrap="square" rtlCol="0">
            <a:spAutoFit/>
          </a:bodyPr>
          <a:lstStyle/>
          <a:p>
            <a:pPr algn="ctr"/>
            <a:r>
              <a:rPr lang="en-US" sz="1200" dirty="0">
                <a:hlinkClick r:id="rId3"/>
              </a:rPr>
              <a:t>https://www.iasusa.org/2018/07/24/antiretroviral-drugs-treatment-prevention-hiv-infection-adults-2018-recommendations-of-the-international-antiviral-society-usa-panel/</a:t>
            </a:r>
            <a:endParaRPr lang="en-US" sz="1200" dirty="0"/>
          </a:p>
          <a:p>
            <a:pPr algn="ctr"/>
            <a:r>
              <a:rPr lang="en-US" sz="1200" dirty="0">
                <a:hlinkClick r:id="rId4"/>
              </a:rPr>
              <a:t>https://aidsinfo.nih.gov/guidelines/html/1/adult-and-adolescent-arv/0</a:t>
            </a:r>
            <a:endParaRPr lang="en-US" sz="1200" dirty="0"/>
          </a:p>
        </p:txBody>
      </p:sp>
      <p:sp>
        <p:nvSpPr>
          <p:cNvPr id="5" name="Rectangle 4">
            <a:extLst>
              <a:ext uri="{FF2B5EF4-FFF2-40B4-BE49-F238E27FC236}">
                <a16:creationId xmlns:a16="http://schemas.microsoft.com/office/drawing/2014/main" id="{F49CB3B8-84E0-4ECC-9470-852ECD22AFA6}"/>
              </a:ext>
            </a:extLst>
          </p:cNvPr>
          <p:cNvSpPr/>
          <p:nvPr/>
        </p:nvSpPr>
        <p:spPr>
          <a:xfrm>
            <a:off x="609600" y="1063228"/>
            <a:ext cx="6096000" cy="914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C81829B-7175-B50C-F762-4E0343C76D1E}"/>
              </a:ext>
            </a:extLst>
          </p:cNvPr>
          <p:cNvSpPr txBox="1"/>
          <p:nvPr/>
        </p:nvSpPr>
        <p:spPr>
          <a:xfrm>
            <a:off x="1603347" y="4700392"/>
            <a:ext cx="6163293" cy="461665"/>
          </a:xfrm>
          <a:prstGeom prst="rect">
            <a:avLst/>
          </a:prstGeom>
          <a:noFill/>
        </p:spPr>
        <p:txBody>
          <a:bodyPr wrap="square" rtlCol="0">
            <a:spAutoFit/>
          </a:bodyPr>
          <a:lstStyle/>
          <a:p>
            <a:pPr algn="ctr"/>
            <a:r>
              <a:rPr lang="en-US" sz="1200" dirty="0">
                <a:solidFill>
                  <a:schemeClr val="bg1"/>
                </a:solidFill>
              </a:rPr>
              <a:t>NRTI = nucleoside reverse transcriptase inhibitor; INSTI = integrase strand transfer inhibitor; PI = protease inhibitor; NNRTI = non-nucleoside reverse transcriptase inhibitor</a:t>
            </a:r>
          </a:p>
        </p:txBody>
      </p:sp>
    </p:spTree>
    <p:extLst>
      <p:ext uri="{BB962C8B-B14F-4D97-AF65-F5344CB8AC3E}">
        <p14:creationId xmlns:p14="http://schemas.microsoft.com/office/powerpoint/2010/main" val="385264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A10D6-1C79-4693-A1A0-BE2CBE9B2E76}"/>
              </a:ext>
            </a:extLst>
          </p:cNvPr>
          <p:cNvSpPr>
            <a:spLocks noGrp="1"/>
          </p:cNvSpPr>
          <p:nvPr>
            <p:ph type="title"/>
          </p:nvPr>
        </p:nvSpPr>
        <p:spPr/>
        <p:txBody>
          <a:bodyPr/>
          <a:lstStyle/>
          <a:p>
            <a:pPr algn="ctr"/>
            <a:r>
              <a:rPr lang="en-US" dirty="0"/>
              <a:t>HIV PEP Follow Up</a:t>
            </a:r>
          </a:p>
        </p:txBody>
      </p:sp>
      <p:sp>
        <p:nvSpPr>
          <p:cNvPr id="7" name="Content Placeholder 6">
            <a:extLst>
              <a:ext uri="{FF2B5EF4-FFF2-40B4-BE49-F238E27FC236}">
                <a16:creationId xmlns:a16="http://schemas.microsoft.com/office/drawing/2014/main" id="{CEEE1B8F-302B-4D38-AC8F-B4DB2C0DBAC2}"/>
              </a:ext>
            </a:extLst>
          </p:cNvPr>
          <p:cNvSpPr>
            <a:spLocks noGrp="1"/>
          </p:cNvSpPr>
          <p:nvPr>
            <p:ph idx="1"/>
          </p:nvPr>
        </p:nvSpPr>
        <p:spPr/>
        <p:txBody>
          <a:bodyPr/>
          <a:lstStyle/>
          <a:p>
            <a:r>
              <a:rPr lang="en-US" dirty="0"/>
              <a:t>1 month</a:t>
            </a:r>
          </a:p>
          <a:p>
            <a:pPr lvl="1"/>
            <a:r>
              <a:rPr lang="en-US" b="1" dirty="0"/>
              <a:t>repeat HIV testing</a:t>
            </a:r>
          </a:p>
          <a:p>
            <a:pPr lvl="1"/>
            <a:r>
              <a:rPr lang="en-US" dirty="0"/>
              <a:t>assess medication adherence &amp; tolerability</a:t>
            </a:r>
          </a:p>
          <a:p>
            <a:pPr lvl="1"/>
            <a:r>
              <a:rPr lang="en-US" dirty="0"/>
              <a:t>assess for transition to HIV </a:t>
            </a:r>
            <a:r>
              <a:rPr lang="en-US" dirty="0" err="1"/>
              <a:t>PrEP</a:t>
            </a:r>
            <a:r>
              <a:rPr lang="en-US" dirty="0"/>
              <a:t> if continued risk</a:t>
            </a:r>
          </a:p>
        </p:txBody>
      </p:sp>
      <p:sp>
        <p:nvSpPr>
          <p:cNvPr id="5" name="Slide Number Placeholder 4">
            <a:extLst>
              <a:ext uri="{FF2B5EF4-FFF2-40B4-BE49-F238E27FC236}">
                <a16:creationId xmlns:a16="http://schemas.microsoft.com/office/drawing/2014/main" id="{01286863-49EA-4995-BEE7-682E92FDCC72}"/>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92127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8FBD-1807-0ADB-D010-7DCD90477A78}"/>
              </a:ext>
            </a:extLst>
          </p:cNvPr>
          <p:cNvSpPr>
            <a:spLocks noGrp="1"/>
          </p:cNvSpPr>
          <p:nvPr>
            <p:ph type="title"/>
          </p:nvPr>
        </p:nvSpPr>
        <p:spPr/>
        <p:txBody>
          <a:bodyPr/>
          <a:lstStyle/>
          <a:p>
            <a:pPr algn="ctr"/>
            <a:r>
              <a:rPr lang="en-US" dirty="0"/>
              <a:t>NM Pharmacist PEP </a:t>
            </a:r>
            <a:br>
              <a:rPr lang="en-US" dirty="0"/>
            </a:br>
            <a:r>
              <a:rPr lang="en-US" dirty="0"/>
              <a:t>Prescriptive Authority</a:t>
            </a:r>
          </a:p>
        </p:txBody>
      </p:sp>
      <p:sp>
        <p:nvSpPr>
          <p:cNvPr id="3" name="Content Placeholder 2">
            <a:extLst>
              <a:ext uri="{FF2B5EF4-FFF2-40B4-BE49-F238E27FC236}">
                <a16:creationId xmlns:a16="http://schemas.microsoft.com/office/drawing/2014/main" id="{A8632A0E-29D8-F9DC-882B-E3D8F0200776}"/>
              </a:ext>
            </a:extLst>
          </p:cNvPr>
          <p:cNvSpPr>
            <a:spLocks noGrp="1"/>
          </p:cNvSpPr>
          <p:nvPr>
            <p:ph idx="1"/>
          </p:nvPr>
        </p:nvSpPr>
        <p:spPr>
          <a:xfrm>
            <a:off x="457213" y="1534885"/>
            <a:ext cx="8315569" cy="2940739"/>
          </a:xfrm>
        </p:spPr>
        <p:txBody>
          <a:bodyPr/>
          <a:lstStyle/>
          <a:p>
            <a:r>
              <a:rPr lang="en-US" dirty="0"/>
              <a:t>FREE classes quarterly through UNM-AETC</a:t>
            </a:r>
          </a:p>
          <a:p>
            <a:pPr lvl="1"/>
            <a:r>
              <a:rPr lang="en-US" dirty="0"/>
              <a:t>Next Friday, July 28</a:t>
            </a:r>
            <a:r>
              <a:rPr lang="en-US" baseline="30000" dirty="0"/>
              <a:t>th</a:t>
            </a:r>
            <a:r>
              <a:rPr lang="en-US" dirty="0"/>
              <a:t>, 8:45am-12pm on Zoom- </a:t>
            </a:r>
            <a:r>
              <a:rPr lang="en-US" i="1" dirty="0"/>
              <a:t>3 hours CPE</a:t>
            </a:r>
          </a:p>
          <a:p>
            <a:pPr lvl="1"/>
            <a:r>
              <a:rPr lang="en-US" dirty="0"/>
              <a:t>Home study required for pharmacists (~12.5 hours)- complete </a:t>
            </a:r>
            <a:r>
              <a:rPr lang="en-US" i="1" dirty="0"/>
              <a:t>prior</a:t>
            </a:r>
            <a:r>
              <a:rPr lang="en-US" dirty="0"/>
              <a:t> to live course</a:t>
            </a:r>
          </a:p>
          <a:p>
            <a:pPr lvl="1"/>
            <a:r>
              <a:rPr lang="en-US" dirty="0" err="1"/>
              <a:t>CPhTs</a:t>
            </a:r>
            <a:r>
              <a:rPr lang="en-US" dirty="0"/>
              <a:t> can attend and get 3 hours </a:t>
            </a:r>
            <a:r>
              <a:rPr lang="en-US" dirty="0" err="1"/>
              <a:t>CPhT</a:t>
            </a:r>
            <a:r>
              <a:rPr lang="en-US" dirty="0"/>
              <a:t> credit!</a:t>
            </a:r>
          </a:p>
          <a:p>
            <a:pPr>
              <a:spcBef>
                <a:spcPts val="1200"/>
              </a:spcBef>
            </a:pPr>
            <a:r>
              <a:rPr lang="en-US" dirty="0"/>
              <a:t>Email </a:t>
            </a:r>
            <a:r>
              <a:rPr lang="en-US" dirty="0">
                <a:hlinkClick r:id="rId2"/>
              </a:rPr>
              <a:t>nmaetc@salud.unm.edu</a:t>
            </a:r>
            <a:r>
              <a:rPr lang="en-US" dirty="0"/>
              <a:t> for more information</a:t>
            </a:r>
          </a:p>
        </p:txBody>
      </p:sp>
      <p:sp>
        <p:nvSpPr>
          <p:cNvPr id="4" name="Slide Number Placeholder 3">
            <a:extLst>
              <a:ext uri="{FF2B5EF4-FFF2-40B4-BE49-F238E27FC236}">
                <a16:creationId xmlns:a16="http://schemas.microsoft.com/office/drawing/2014/main" id="{D19309A5-6E59-04F2-4A08-B95AB1AA2268}"/>
              </a:ext>
            </a:extLst>
          </p:cNvPr>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2300885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B2D19-6BCB-BB7D-5237-C87025AC2A38}"/>
              </a:ext>
            </a:extLst>
          </p:cNvPr>
          <p:cNvSpPr>
            <a:spLocks noGrp="1"/>
          </p:cNvSpPr>
          <p:nvPr>
            <p:ph type="title"/>
          </p:nvPr>
        </p:nvSpPr>
        <p:spPr>
          <a:xfrm>
            <a:off x="446622" y="1851994"/>
            <a:ext cx="8250756" cy="876300"/>
          </a:xfrm>
        </p:spPr>
        <p:txBody>
          <a:bodyPr/>
          <a:lstStyle/>
          <a:p>
            <a:pPr algn="ctr"/>
            <a:r>
              <a:rPr lang="en-US" dirty="0"/>
              <a:t>Pre-exposure prophylaxis (</a:t>
            </a:r>
            <a:r>
              <a:rPr lang="en-US" dirty="0" err="1"/>
              <a:t>PrEP</a:t>
            </a:r>
            <a:r>
              <a:rPr lang="en-US" dirty="0"/>
              <a:t>)</a:t>
            </a:r>
          </a:p>
        </p:txBody>
      </p:sp>
      <p:sp>
        <p:nvSpPr>
          <p:cNvPr id="4" name="Slide Number Placeholder 3">
            <a:extLst>
              <a:ext uri="{FF2B5EF4-FFF2-40B4-BE49-F238E27FC236}">
                <a16:creationId xmlns:a16="http://schemas.microsoft.com/office/drawing/2014/main" id="{3F6FCCB4-C465-55A9-D935-6ABDB0A55E1B}"/>
              </a:ext>
            </a:extLst>
          </p:cNvPr>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168267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FCE8-8699-45D4-9451-0E0C363B4D47}"/>
              </a:ext>
            </a:extLst>
          </p:cNvPr>
          <p:cNvSpPr>
            <a:spLocks noGrp="1"/>
          </p:cNvSpPr>
          <p:nvPr>
            <p:ph type="title"/>
          </p:nvPr>
        </p:nvSpPr>
        <p:spPr/>
        <p:txBody>
          <a:bodyPr/>
          <a:lstStyle/>
          <a:p>
            <a:pPr algn="ctr"/>
            <a:r>
              <a:rPr lang="en-US" dirty="0"/>
              <a:t>HIV </a:t>
            </a:r>
            <a:r>
              <a:rPr lang="en-US" dirty="0" err="1"/>
              <a:t>PrEP</a:t>
            </a:r>
            <a:br>
              <a:rPr lang="en-US" dirty="0"/>
            </a:br>
            <a:r>
              <a:rPr lang="en-US" sz="2800" dirty="0"/>
              <a:t>Pre-Exposure Prophylaxis</a:t>
            </a:r>
          </a:p>
        </p:txBody>
      </p:sp>
      <p:sp>
        <p:nvSpPr>
          <p:cNvPr id="18" name="Content Placeholder 17">
            <a:extLst>
              <a:ext uri="{FF2B5EF4-FFF2-40B4-BE49-F238E27FC236}">
                <a16:creationId xmlns:a16="http://schemas.microsoft.com/office/drawing/2014/main" id="{86B0C4C6-0886-473F-AA7C-C21A2F54F9AD}"/>
              </a:ext>
            </a:extLst>
          </p:cNvPr>
          <p:cNvSpPr>
            <a:spLocks noGrp="1"/>
          </p:cNvSpPr>
          <p:nvPr>
            <p:ph idx="1"/>
          </p:nvPr>
        </p:nvSpPr>
        <p:spPr/>
        <p:txBody>
          <a:bodyPr/>
          <a:lstStyle/>
          <a:p>
            <a:r>
              <a:rPr lang="en-US" dirty="0"/>
              <a:t>FDA-approved </a:t>
            </a:r>
            <a:r>
              <a:rPr lang="en-US" u="sng" dirty="0"/>
              <a:t>daily</a:t>
            </a:r>
            <a:r>
              <a:rPr lang="en-US" dirty="0"/>
              <a:t> oral formulations:</a:t>
            </a:r>
          </a:p>
          <a:p>
            <a:pPr lvl="1"/>
            <a:r>
              <a:rPr lang="en-US" dirty="0"/>
              <a:t>Tenofovir/Emtricitabine</a:t>
            </a:r>
          </a:p>
          <a:p>
            <a:pPr lvl="1"/>
            <a:r>
              <a:rPr lang="en-US" dirty="0"/>
              <a:t>1 tablet by mouth once a day</a:t>
            </a:r>
          </a:p>
          <a:p>
            <a:pPr lvl="1"/>
            <a:r>
              <a:rPr lang="en-US" b="1" dirty="0"/>
              <a:t>Prescribe for ≤ 90-day supply</a:t>
            </a:r>
          </a:p>
          <a:p>
            <a:pPr lvl="1"/>
            <a:r>
              <a:rPr lang="en-US" dirty="0"/>
              <a:t>Approved for adolescents &amp; adults </a:t>
            </a:r>
            <a:r>
              <a:rPr lang="en-US" u="sng" dirty="0"/>
              <a:t>&gt;</a:t>
            </a:r>
            <a:r>
              <a:rPr lang="en-US" dirty="0"/>
              <a:t> 35kg (77 </a:t>
            </a:r>
            <a:r>
              <a:rPr lang="en-US" dirty="0" err="1"/>
              <a:t>lb</a:t>
            </a:r>
            <a:r>
              <a:rPr lang="en-US" dirty="0"/>
              <a:t>)*</a:t>
            </a:r>
          </a:p>
          <a:p>
            <a:endParaRPr lang="en-US" dirty="0"/>
          </a:p>
        </p:txBody>
      </p:sp>
      <p:sp>
        <p:nvSpPr>
          <p:cNvPr id="5" name="Slide Number Placeholder 4">
            <a:extLst>
              <a:ext uri="{FF2B5EF4-FFF2-40B4-BE49-F238E27FC236}">
                <a16:creationId xmlns:a16="http://schemas.microsoft.com/office/drawing/2014/main" id="{7AE1AA6F-4E36-4F5D-8026-35E814FF2FAC}"/>
              </a:ext>
            </a:extLst>
          </p:cNvPr>
          <p:cNvSpPr>
            <a:spLocks noGrp="1"/>
          </p:cNvSpPr>
          <p:nvPr>
            <p:ph type="sldNum" sz="quarter" idx="12"/>
          </p:nvPr>
        </p:nvSpPr>
        <p:spPr/>
        <p:txBody>
          <a:bodyPr/>
          <a:lstStyle/>
          <a:p>
            <a:fld id="{6E2D2B3B-882E-40F3-A32F-6DD516915044}" type="slidenum">
              <a:rPr lang="en-US" smtClean="0"/>
              <a:pPr/>
              <a:t>35</a:t>
            </a:fld>
            <a:endParaRPr lang="en-US"/>
          </a:p>
        </p:txBody>
      </p:sp>
      <p:sp>
        <p:nvSpPr>
          <p:cNvPr id="19" name="5-Point Star 5">
            <a:extLst>
              <a:ext uri="{FF2B5EF4-FFF2-40B4-BE49-F238E27FC236}">
                <a16:creationId xmlns:a16="http://schemas.microsoft.com/office/drawing/2014/main" id="{352B50CB-CDE3-4F48-835B-6B9C5E35CA06}"/>
              </a:ext>
            </a:extLst>
          </p:cNvPr>
          <p:cNvSpPr/>
          <p:nvPr/>
        </p:nvSpPr>
        <p:spPr>
          <a:xfrm>
            <a:off x="6960356" y="385546"/>
            <a:ext cx="1841428" cy="1676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0E616D-0406-45B3-B76C-D977DCC13EAE}"/>
              </a:ext>
            </a:extLst>
          </p:cNvPr>
          <p:cNvSpPr txBox="1"/>
          <p:nvPr/>
        </p:nvSpPr>
        <p:spPr>
          <a:xfrm>
            <a:off x="7284491" y="1034614"/>
            <a:ext cx="1228969" cy="646331"/>
          </a:xfrm>
          <a:prstGeom prst="rect">
            <a:avLst/>
          </a:prstGeom>
          <a:noFill/>
        </p:spPr>
        <p:txBody>
          <a:bodyPr wrap="square" rtlCol="0">
            <a:spAutoFit/>
          </a:bodyPr>
          <a:lstStyle/>
          <a:p>
            <a:pPr algn="ctr"/>
            <a:r>
              <a:rPr lang="en-US" b="1" dirty="0"/>
              <a:t>Grade A Rec</a:t>
            </a:r>
          </a:p>
        </p:txBody>
      </p:sp>
      <p:sp>
        <p:nvSpPr>
          <p:cNvPr id="21" name="Rectangle 20">
            <a:extLst>
              <a:ext uri="{FF2B5EF4-FFF2-40B4-BE49-F238E27FC236}">
                <a16:creationId xmlns:a16="http://schemas.microsoft.com/office/drawing/2014/main" id="{75599C8D-0179-4442-9F2E-9FA9D7C2BAD1}"/>
              </a:ext>
            </a:extLst>
          </p:cNvPr>
          <p:cNvSpPr/>
          <p:nvPr/>
        </p:nvSpPr>
        <p:spPr>
          <a:xfrm>
            <a:off x="714928" y="3437996"/>
            <a:ext cx="7816860" cy="923330"/>
          </a:xfrm>
          <a:prstGeom prst="rect">
            <a:avLst/>
          </a:prstGeom>
          <a:ln w="19050">
            <a:solidFill>
              <a:schemeClr val="tx1"/>
            </a:solidFill>
            <a:prstDash val="sysDot"/>
          </a:ln>
        </p:spPr>
        <p:txBody>
          <a:bodyPr wrap="square">
            <a:spAutoFit/>
          </a:bodyPr>
          <a:lstStyle/>
          <a:p>
            <a:pPr algn="ctr"/>
            <a:r>
              <a:rPr lang="en-US" dirty="0"/>
              <a:t>*TDF/FTC FDA-approved indication in adults 7/2012 and for youth 5/2018</a:t>
            </a:r>
          </a:p>
          <a:p>
            <a:pPr algn="ctr"/>
            <a:r>
              <a:rPr lang="en-US" dirty="0"/>
              <a:t>**TAF/FTC FDA-approved for </a:t>
            </a:r>
            <a:r>
              <a:rPr lang="en-US" dirty="0" err="1"/>
              <a:t>PrEP</a:t>
            </a:r>
            <a:r>
              <a:rPr lang="en-US" dirty="0"/>
              <a:t> (except receptive vaginal sex) 10/2019</a:t>
            </a:r>
          </a:p>
          <a:p>
            <a:pPr algn="ctr"/>
            <a:r>
              <a:rPr lang="en-US" dirty="0"/>
              <a:t>USPSTF Grade A Recommendation, 6/2019 </a:t>
            </a:r>
          </a:p>
        </p:txBody>
      </p:sp>
      <p:sp>
        <p:nvSpPr>
          <p:cNvPr id="22" name="TextBox 21">
            <a:extLst>
              <a:ext uri="{FF2B5EF4-FFF2-40B4-BE49-F238E27FC236}">
                <a16:creationId xmlns:a16="http://schemas.microsoft.com/office/drawing/2014/main" id="{B82A0437-35F0-4C4A-AE70-C7894C1835EE}"/>
              </a:ext>
            </a:extLst>
          </p:cNvPr>
          <p:cNvSpPr txBox="1"/>
          <p:nvPr/>
        </p:nvSpPr>
        <p:spPr>
          <a:xfrm>
            <a:off x="714928" y="4459883"/>
            <a:ext cx="7798532" cy="646331"/>
          </a:xfrm>
          <a:prstGeom prst="rect">
            <a:avLst/>
          </a:prstGeom>
          <a:noFill/>
        </p:spPr>
        <p:txBody>
          <a:bodyPr wrap="square" rtlCol="0">
            <a:spAutoFit/>
          </a:bodyPr>
          <a:lstStyle/>
          <a:p>
            <a:pPr algn="ctr"/>
            <a:r>
              <a:rPr lang="en-US" sz="1200" dirty="0">
                <a:hlinkClick r:id="rId3">
                  <a:extLst>
                    <a:ext uri="{A12FA001-AC4F-418D-AE19-62706E023703}">
                      <ahyp:hlinkClr xmlns:ahyp="http://schemas.microsoft.com/office/drawing/2018/hyperlinkcolor" val="tx"/>
                    </a:ext>
                  </a:extLst>
                </a:hlinkClick>
              </a:rPr>
              <a:t>https://www.cdc.gov/hiv/guidelines/preventing.html</a:t>
            </a:r>
            <a:endParaRPr lang="en-US" sz="1200" dirty="0"/>
          </a:p>
          <a:p>
            <a:pPr algn="ctr"/>
            <a:r>
              <a:rPr lang="en-US" sz="1200" dirty="0">
                <a:solidFill>
                  <a:schemeClr val="bg1"/>
                </a:solidFill>
              </a:rPr>
              <a:t>TDF/FTC=tenofovir disoproxil fumarate/emtricitabine (Truvada</a:t>
            </a:r>
            <a:r>
              <a:rPr lang="en-US" sz="1200" baseline="30000" dirty="0">
                <a:solidFill>
                  <a:schemeClr val="bg1"/>
                </a:solidFill>
              </a:rPr>
              <a:t>®</a:t>
            </a:r>
            <a:r>
              <a:rPr lang="en-US" sz="1200" dirty="0">
                <a:solidFill>
                  <a:schemeClr val="bg1"/>
                </a:solidFill>
              </a:rPr>
              <a:t> or generic); </a:t>
            </a:r>
          </a:p>
          <a:p>
            <a:pPr algn="ctr"/>
            <a:r>
              <a:rPr lang="en-US" sz="1200" dirty="0">
                <a:solidFill>
                  <a:schemeClr val="bg1"/>
                </a:solidFill>
              </a:rPr>
              <a:t>TAF/FTC=tenofovir alafenamide/emtricitabine (</a:t>
            </a:r>
            <a:r>
              <a:rPr lang="en-US" sz="1200" dirty="0" err="1">
                <a:solidFill>
                  <a:schemeClr val="bg1"/>
                </a:solidFill>
              </a:rPr>
              <a:t>Descovy</a:t>
            </a:r>
            <a:r>
              <a:rPr lang="en-US" sz="1200" baseline="30000" dirty="0">
                <a:solidFill>
                  <a:schemeClr val="bg1"/>
                </a:solidFill>
              </a:rPr>
              <a:t>®</a:t>
            </a:r>
            <a:r>
              <a:rPr lang="en-US" sz="1200" dirty="0">
                <a:solidFill>
                  <a:schemeClr val="bg1"/>
                </a:solidFill>
              </a:rPr>
              <a:t>)</a:t>
            </a:r>
          </a:p>
        </p:txBody>
      </p:sp>
    </p:spTree>
    <p:extLst>
      <p:ext uri="{BB962C8B-B14F-4D97-AF65-F5344CB8AC3E}">
        <p14:creationId xmlns:p14="http://schemas.microsoft.com/office/powerpoint/2010/main" val="419027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65E8-740E-426E-B9E5-9E534592FEB9}"/>
              </a:ext>
            </a:extLst>
          </p:cNvPr>
          <p:cNvSpPr>
            <a:spLocks noGrp="1"/>
          </p:cNvSpPr>
          <p:nvPr>
            <p:ph type="title"/>
          </p:nvPr>
        </p:nvSpPr>
        <p:spPr/>
        <p:txBody>
          <a:bodyPr/>
          <a:lstStyle/>
          <a:p>
            <a:pPr algn="ctr"/>
            <a:r>
              <a:rPr lang="en-US" dirty="0" err="1"/>
              <a:t>PrEP</a:t>
            </a:r>
            <a:r>
              <a:rPr lang="en-US" dirty="0"/>
              <a:t> is Effective</a:t>
            </a:r>
          </a:p>
        </p:txBody>
      </p:sp>
      <p:sp>
        <p:nvSpPr>
          <p:cNvPr id="3" name="Content Placeholder 2">
            <a:extLst>
              <a:ext uri="{FF2B5EF4-FFF2-40B4-BE49-F238E27FC236}">
                <a16:creationId xmlns:a16="http://schemas.microsoft.com/office/drawing/2014/main" id="{C51AD66E-D907-4577-B2B5-EFBB9DA21A16}"/>
              </a:ext>
            </a:extLst>
          </p:cNvPr>
          <p:cNvSpPr>
            <a:spLocks noGrp="1"/>
          </p:cNvSpPr>
          <p:nvPr>
            <p:ph idx="1"/>
          </p:nvPr>
        </p:nvSpPr>
        <p:spPr>
          <a:xfrm>
            <a:off x="457213" y="1200151"/>
            <a:ext cx="8315569" cy="3404506"/>
          </a:xfrm>
        </p:spPr>
        <p:txBody>
          <a:bodyPr>
            <a:normAutofit fontScale="85000" lnSpcReduction="10000"/>
          </a:bodyPr>
          <a:lstStyle/>
          <a:p>
            <a:r>
              <a:rPr lang="en-US" sz="2600" dirty="0"/>
              <a:t>Lessons learned from studies:</a:t>
            </a:r>
          </a:p>
          <a:p>
            <a:pPr lvl="1"/>
            <a:r>
              <a:rPr lang="en-US" sz="2400" dirty="0"/>
              <a:t>Safe, well tolerated (nausea)</a:t>
            </a:r>
          </a:p>
          <a:p>
            <a:pPr lvl="1"/>
            <a:r>
              <a:rPr lang="en-US" sz="2400" dirty="0"/>
              <a:t>Adherence is key</a:t>
            </a:r>
          </a:p>
          <a:p>
            <a:pPr lvl="2"/>
            <a:r>
              <a:rPr lang="en-US" sz="2200" dirty="0" err="1"/>
              <a:t>iPrEx</a:t>
            </a:r>
            <a:r>
              <a:rPr lang="en-US" sz="2200" dirty="0"/>
              <a:t> study: 44% reduction in HIV</a:t>
            </a:r>
          </a:p>
          <a:p>
            <a:pPr lvl="3"/>
            <a:r>
              <a:rPr lang="en-US" sz="2400" b="1" dirty="0"/>
              <a:t>92% reduction </a:t>
            </a:r>
            <a:r>
              <a:rPr lang="en-US" sz="2400" dirty="0"/>
              <a:t>in those with </a:t>
            </a:r>
            <a:r>
              <a:rPr lang="en-US" sz="2400" b="1" dirty="0"/>
              <a:t>good adherence</a:t>
            </a:r>
          </a:p>
          <a:p>
            <a:pPr lvl="1">
              <a:spcBef>
                <a:spcPts val="1200"/>
              </a:spcBef>
            </a:pPr>
            <a:r>
              <a:rPr lang="en-US" sz="2400" dirty="0" err="1"/>
              <a:t>PrEP</a:t>
            </a:r>
            <a:r>
              <a:rPr lang="en-US" sz="2400" dirty="0"/>
              <a:t> as bridge to antiretroviral treatment (ART): </a:t>
            </a:r>
            <a:r>
              <a:rPr lang="en-US" sz="2400" b="1" dirty="0"/>
              <a:t>95% reduction</a:t>
            </a:r>
          </a:p>
          <a:p>
            <a:pPr lvl="1"/>
            <a:r>
              <a:rPr lang="en-US" sz="2400" dirty="0"/>
              <a:t>Important to screen &amp; treat sexually transmitted infections (STIs)</a:t>
            </a:r>
          </a:p>
          <a:p>
            <a:pPr lvl="1"/>
            <a:endParaRPr lang="en-US" sz="900" dirty="0"/>
          </a:p>
          <a:p>
            <a:r>
              <a:rPr lang="en-US" dirty="0"/>
              <a:t>Cost effective if used among high risk</a:t>
            </a:r>
          </a:p>
        </p:txBody>
      </p:sp>
      <p:sp>
        <p:nvSpPr>
          <p:cNvPr id="4" name="Slide Number Placeholder 3">
            <a:extLst>
              <a:ext uri="{FF2B5EF4-FFF2-40B4-BE49-F238E27FC236}">
                <a16:creationId xmlns:a16="http://schemas.microsoft.com/office/drawing/2014/main" id="{BFECBDFD-B21A-4023-8FDC-1496A8F14D96}"/>
              </a:ext>
            </a:extLst>
          </p:cNvPr>
          <p:cNvSpPr>
            <a:spLocks noGrp="1"/>
          </p:cNvSpPr>
          <p:nvPr>
            <p:ph type="sldNum" sz="quarter" idx="12"/>
          </p:nvPr>
        </p:nvSpPr>
        <p:spPr/>
        <p:txBody>
          <a:bodyPr/>
          <a:lstStyle/>
          <a:p>
            <a:fld id="{6E2D2B3B-882E-40F3-A32F-6DD516915044}" type="slidenum">
              <a:rPr lang="en-US" smtClean="0"/>
              <a:pPr/>
              <a:t>36</a:t>
            </a:fld>
            <a:endParaRPr lang="en-US"/>
          </a:p>
        </p:txBody>
      </p:sp>
      <p:sp>
        <p:nvSpPr>
          <p:cNvPr id="5" name="TextBox 4">
            <a:extLst>
              <a:ext uri="{FF2B5EF4-FFF2-40B4-BE49-F238E27FC236}">
                <a16:creationId xmlns:a16="http://schemas.microsoft.com/office/drawing/2014/main" id="{474144C0-540B-41AE-971C-2F8BE572A8E8}"/>
              </a:ext>
            </a:extLst>
          </p:cNvPr>
          <p:cNvSpPr txBox="1"/>
          <p:nvPr/>
        </p:nvSpPr>
        <p:spPr>
          <a:xfrm>
            <a:off x="1343375" y="4670253"/>
            <a:ext cx="7162800" cy="415498"/>
          </a:xfrm>
          <a:prstGeom prst="rect">
            <a:avLst/>
          </a:prstGeom>
          <a:noFill/>
        </p:spPr>
        <p:txBody>
          <a:bodyPr wrap="square" rtlCol="0">
            <a:spAutoFit/>
          </a:bodyPr>
          <a:lstStyle/>
          <a:p>
            <a:pPr algn="ctr"/>
            <a:r>
              <a:rPr lang="en-US" sz="1050" dirty="0" err="1">
                <a:solidFill>
                  <a:schemeClr val="bg1"/>
                </a:solidFill>
              </a:rPr>
              <a:t>Paltiel</a:t>
            </a:r>
            <a:r>
              <a:rPr lang="en-US" sz="1050" dirty="0">
                <a:solidFill>
                  <a:schemeClr val="bg1"/>
                </a:solidFill>
              </a:rPr>
              <a:t> AD, et al. </a:t>
            </a:r>
            <a:r>
              <a:rPr lang="en-US" sz="1050" u="sng" dirty="0">
                <a:solidFill>
                  <a:schemeClr val="bg1"/>
                </a:solidFill>
              </a:rPr>
              <a:t>CID</a:t>
            </a:r>
            <a:r>
              <a:rPr lang="en-US" sz="1050" dirty="0">
                <a:solidFill>
                  <a:schemeClr val="bg1"/>
                </a:solidFill>
              </a:rPr>
              <a:t>. 2009;48(6):806-815. </a:t>
            </a:r>
            <a:r>
              <a:rPr lang="en-US" sz="1050" dirty="0" err="1">
                <a:solidFill>
                  <a:schemeClr val="bg1"/>
                </a:solidFill>
              </a:rPr>
              <a:t>Juusola</a:t>
            </a:r>
            <a:r>
              <a:rPr lang="en-US" sz="1050" dirty="0">
                <a:solidFill>
                  <a:schemeClr val="bg1"/>
                </a:solidFill>
              </a:rPr>
              <a:t> JL, et al. </a:t>
            </a:r>
            <a:r>
              <a:rPr lang="en-US" sz="1050" u="sng" dirty="0">
                <a:solidFill>
                  <a:schemeClr val="bg1"/>
                </a:solidFill>
              </a:rPr>
              <a:t>Ann Intern Med</a:t>
            </a:r>
            <a:r>
              <a:rPr lang="en-US" sz="1050" dirty="0">
                <a:solidFill>
                  <a:schemeClr val="bg1"/>
                </a:solidFill>
              </a:rPr>
              <a:t>. 2012;156(8):541-550. Schneider, et al. </a:t>
            </a:r>
            <a:r>
              <a:rPr lang="en-US" sz="1050" u="sng" dirty="0">
                <a:solidFill>
                  <a:schemeClr val="bg1"/>
                </a:solidFill>
              </a:rPr>
              <a:t>CID</a:t>
            </a:r>
            <a:r>
              <a:rPr lang="en-US" sz="1050" dirty="0">
                <a:solidFill>
                  <a:schemeClr val="bg1"/>
                </a:solidFill>
              </a:rPr>
              <a:t> 2014;58:1027-34. Werner RN et al. </a:t>
            </a:r>
            <a:r>
              <a:rPr lang="en-US" sz="1050" u="sng" dirty="0" err="1">
                <a:solidFill>
                  <a:schemeClr val="bg1"/>
                </a:solidFill>
              </a:rPr>
              <a:t>PLoS</a:t>
            </a:r>
            <a:r>
              <a:rPr lang="en-US" sz="1050" u="sng" dirty="0">
                <a:solidFill>
                  <a:schemeClr val="bg1"/>
                </a:solidFill>
              </a:rPr>
              <a:t> ONE</a:t>
            </a:r>
            <a:r>
              <a:rPr lang="en-US" sz="1050" dirty="0">
                <a:solidFill>
                  <a:schemeClr val="bg1"/>
                </a:solidFill>
              </a:rPr>
              <a:t> 2018. 13(12):e0208107. </a:t>
            </a:r>
            <a:r>
              <a:rPr lang="en-US" sz="1050" dirty="0" err="1">
                <a:solidFill>
                  <a:schemeClr val="bg1"/>
                </a:solidFill>
              </a:rPr>
              <a:t>Traeger</a:t>
            </a:r>
            <a:r>
              <a:rPr lang="en-US" sz="1050" dirty="0">
                <a:solidFill>
                  <a:schemeClr val="bg1"/>
                </a:solidFill>
              </a:rPr>
              <a:t>, M et al. </a:t>
            </a:r>
            <a:r>
              <a:rPr lang="en-US" sz="1050" u="sng" dirty="0">
                <a:solidFill>
                  <a:schemeClr val="bg1"/>
                </a:solidFill>
              </a:rPr>
              <a:t>JAMA</a:t>
            </a:r>
            <a:r>
              <a:rPr lang="en-US" sz="1050" dirty="0">
                <a:solidFill>
                  <a:schemeClr val="bg1"/>
                </a:solidFill>
              </a:rPr>
              <a:t> 2019</a:t>
            </a:r>
          </a:p>
        </p:txBody>
      </p:sp>
    </p:spTree>
    <p:extLst>
      <p:ext uri="{BB962C8B-B14F-4D97-AF65-F5344CB8AC3E}">
        <p14:creationId xmlns:p14="http://schemas.microsoft.com/office/powerpoint/2010/main" val="452692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7F5F5-0FF2-451C-B61A-2A1B851CD6F2}"/>
              </a:ext>
            </a:extLst>
          </p:cNvPr>
          <p:cNvSpPr>
            <a:spLocks noGrp="1"/>
          </p:cNvSpPr>
          <p:nvPr>
            <p:ph type="sldNum" sz="quarter" idx="12"/>
          </p:nvPr>
        </p:nvSpPr>
        <p:spPr/>
        <p:txBody>
          <a:bodyPr/>
          <a:lstStyle/>
          <a:p>
            <a:fld id="{6E2D2B3B-882E-40F3-A32F-6DD516915044}" type="slidenum">
              <a:rPr lang="en-US" smtClean="0"/>
              <a:pPr/>
              <a:t>37</a:t>
            </a:fld>
            <a:endParaRPr lang="en-US"/>
          </a:p>
        </p:txBody>
      </p:sp>
      <p:sp>
        <p:nvSpPr>
          <p:cNvPr id="12" name="TextBox 11">
            <a:extLst>
              <a:ext uri="{FF2B5EF4-FFF2-40B4-BE49-F238E27FC236}">
                <a16:creationId xmlns:a16="http://schemas.microsoft.com/office/drawing/2014/main" id="{DE6F9157-7F74-4E24-98A2-AAC0E5471DB2}"/>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3" name="Picture 2">
            <a:extLst>
              <a:ext uri="{FF2B5EF4-FFF2-40B4-BE49-F238E27FC236}">
                <a16:creationId xmlns:a16="http://schemas.microsoft.com/office/drawing/2014/main" id="{08FCA8F5-E712-4C0C-AB25-3FF660F28F61}"/>
              </a:ext>
            </a:extLst>
          </p:cNvPr>
          <p:cNvPicPr>
            <a:picLocks noChangeAspect="1"/>
          </p:cNvPicPr>
          <p:nvPr/>
        </p:nvPicPr>
        <p:blipFill>
          <a:blip r:embed="rId3"/>
          <a:stretch>
            <a:fillRect/>
          </a:stretch>
        </p:blipFill>
        <p:spPr>
          <a:xfrm>
            <a:off x="923766" y="0"/>
            <a:ext cx="7296468" cy="4625084"/>
          </a:xfrm>
          <a:prstGeom prst="rect">
            <a:avLst/>
          </a:prstGeom>
        </p:spPr>
      </p:pic>
    </p:spTree>
    <p:extLst>
      <p:ext uri="{BB962C8B-B14F-4D97-AF65-F5344CB8AC3E}">
        <p14:creationId xmlns:p14="http://schemas.microsoft.com/office/powerpoint/2010/main" val="347063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7D29-5A04-4292-AD82-F198C975781B}"/>
              </a:ext>
            </a:extLst>
          </p:cNvPr>
          <p:cNvSpPr>
            <a:spLocks noGrp="1"/>
          </p:cNvSpPr>
          <p:nvPr>
            <p:ph type="title"/>
          </p:nvPr>
        </p:nvSpPr>
        <p:spPr>
          <a:xfrm>
            <a:off x="137037" y="28571"/>
            <a:ext cx="8915399" cy="857250"/>
          </a:xfrm>
        </p:spPr>
        <p:txBody>
          <a:bodyPr/>
          <a:lstStyle/>
          <a:p>
            <a:pPr algn="ctr"/>
            <a:r>
              <a:rPr lang="en-US" sz="2800" dirty="0"/>
              <a:t>Tenofovir: Alafenamide (TAF) vs. Disoproxil Fumarate (TDF)</a:t>
            </a:r>
          </a:p>
        </p:txBody>
      </p:sp>
      <p:sp>
        <p:nvSpPr>
          <p:cNvPr id="4" name="Slide Number Placeholder 3">
            <a:extLst>
              <a:ext uri="{FF2B5EF4-FFF2-40B4-BE49-F238E27FC236}">
                <a16:creationId xmlns:a16="http://schemas.microsoft.com/office/drawing/2014/main" id="{652DAA59-9B13-4C92-8C12-B997EC5DD80A}"/>
              </a:ext>
            </a:extLst>
          </p:cNvPr>
          <p:cNvSpPr>
            <a:spLocks noGrp="1"/>
          </p:cNvSpPr>
          <p:nvPr>
            <p:ph type="sldNum" sz="quarter" idx="12"/>
          </p:nvPr>
        </p:nvSpPr>
        <p:spPr/>
        <p:txBody>
          <a:bodyPr/>
          <a:lstStyle/>
          <a:p>
            <a:fld id="{6E2D2B3B-882E-40F3-A32F-6DD516915044}" type="slidenum">
              <a:rPr lang="en-US" smtClean="0"/>
              <a:pPr/>
              <a:t>38</a:t>
            </a:fld>
            <a:endParaRPr lang="en-US"/>
          </a:p>
        </p:txBody>
      </p:sp>
      <p:pic>
        <p:nvPicPr>
          <p:cNvPr id="9" name="Picture 8">
            <a:extLst>
              <a:ext uri="{FF2B5EF4-FFF2-40B4-BE49-F238E27FC236}">
                <a16:creationId xmlns:a16="http://schemas.microsoft.com/office/drawing/2014/main" id="{FA428AE3-FAA9-422D-83E9-C86E4422F8EF}"/>
              </a:ext>
            </a:extLst>
          </p:cNvPr>
          <p:cNvPicPr>
            <a:picLocks noChangeAspect="1"/>
          </p:cNvPicPr>
          <p:nvPr/>
        </p:nvPicPr>
        <p:blipFill>
          <a:blip r:embed="rId2"/>
          <a:stretch>
            <a:fillRect/>
          </a:stretch>
        </p:blipFill>
        <p:spPr>
          <a:xfrm>
            <a:off x="114300" y="666751"/>
            <a:ext cx="8915399" cy="3995808"/>
          </a:xfrm>
          <a:prstGeom prst="rect">
            <a:avLst/>
          </a:prstGeom>
        </p:spPr>
      </p:pic>
      <p:sp>
        <p:nvSpPr>
          <p:cNvPr id="10" name="TextBox 9">
            <a:extLst>
              <a:ext uri="{FF2B5EF4-FFF2-40B4-BE49-F238E27FC236}">
                <a16:creationId xmlns:a16="http://schemas.microsoft.com/office/drawing/2014/main" id="{6E4083BF-CA9B-4368-B5A4-486550A8D6DB}"/>
              </a:ext>
            </a:extLst>
          </p:cNvPr>
          <p:cNvSpPr txBox="1"/>
          <p:nvPr/>
        </p:nvSpPr>
        <p:spPr>
          <a:xfrm>
            <a:off x="1295400" y="4662558"/>
            <a:ext cx="7162800" cy="430887"/>
          </a:xfrm>
          <a:prstGeom prst="rect">
            <a:avLst/>
          </a:prstGeom>
          <a:noFill/>
        </p:spPr>
        <p:txBody>
          <a:bodyPr wrap="square" rtlCol="0">
            <a:spAutoFit/>
          </a:bodyPr>
          <a:lstStyle/>
          <a:p>
            <a:pPr algn="ctr"/>
            <a:r>
              <a:rPr lang="en-US" sz="1100" dirty="0">
                <a:solidFill>
                  <a:schemeClr val="bg1"/>
                </a:solidFill>
              </a:rPr>
              <a:t>Spinner CD, et al. DISCOVER STUDY for HIV Pre-Exposure Prophylaxis: F/TAF has a more Rapid Onset and Longer Sustained Duration of HIV Protection Compared with F/TDF. 23July IAS 2019, Mexico City. </a:t>
            </a:r>
          </a:p>
        </p:txBody>
      </p:sp>
    </p:spTree>
    <p:extLst>
      <p:ext uri="{BB962C8B-B14F-4D97-AF65-F5344CB8AC3E}">
        <p14:creationId xmlns:p14="http://schemas.microsoft.com/office/powerpoint/2010/main" val="2235410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5CE0-02CC-41C1-9842-12AC709CCE5C}"/>
              </a:ext>
            </a:extLst>
          </p:cNvPr>
          <p:cNvSpPr>
            <a:spLocks noGrp="1"/>
          </p:cNvSpPr>
          <p:nvPr>
            <p:ph type="title"/>
          </p:nvPr>
        </p:nvSpPr>
        <p:spPr/>
        <p:txBody>
          <a:bodyPr/>
          <a:lstStyle/>
          <a:p>
            <a:pPr algn="ctr"/>
            <a:r>
              <a:rPr lang="en-US" dirty="0"/>
              <a:t>TAF vs. TDF</a:t>
            </a:r>
          </a:p>
        </p:txBody>
      </p:sp>
      <p:sp>
        <p:nvSpPr>
          <p:cNvPr id="3" name="Content Placeholder 2">
            <a:extLst>
              <a:ext uri="{FF2B5EF4-FFF2-40B4-BE49-F238E27FC236}">
                <a16:creationId xmlns:a16="http://schemas.microsoft.com/office/drawing/2014/main" id="{A3C1561E-8FAA-4CC7-B938-4F2462CDE82A}"/>
              </a:ext>
            </a:extLst>
          </p:cNvPr>
          <p:cNvSpPr>
            <a:spLocks noGrp="1"/>
          </p:cNvSpPr>
          <p:nvPr>
            <p:ph sz="half" idx="1"/>
          </p:nvPr>
        </p:nvSpPr>
        <p:spPr>
          <a:xfrm>
            <a:off x="457200" y="1152144"/>
            <a:ext cx="4038598" cy="3477006"/>
          </a:xfrm>
        </p:spPr>
        <p:txBody>
          <a:bodyPr>
            <a:normAutofit fontScale="92500" lnSpcReduction="10000"/>
          </a:bodyPr>
          <a:lstStyle/>
          <a:p>
            <a:pPr marL="0" indent="0">
              <a:buClr>
                <a:srgbClr val="C00000"/>
              </a:buClr>
              <a:buNone/>
            </a:pPr>
            <a:r>
              <a:rPr lang="en-US" sz="2400" u="sng" dirty="0" err="1">
                <a:solidFill>
                  <a:schemeClr val="tx1"/>
                </a:solidFill>
              </a:rPr>
              <a:t>Descovy</a:t>
            </a:r>
            <a:r>
              <a:rPr lang="en-US" sz="2400" u="sng" baseline="30000" dirty="0">
                <a:solidFill>
                  <a:schemeClr val="tx1"/>
                </a:solidFill>
              </a:rPr>
              <a:t>®</a:t>
            </a:r>
            <a:r>
              <a:rPr lang="en-US" sz="2400" u="sng" dirty="0">
                <a:solidFill>
                  <a:schemeClr val="tx1"/>
                </a:solidFill>
              </a:rPr>
              <a:t> (TAF/FTC)</a:t>
            </a:r>
          </a:p>
          <a:p>
            <a:pPr indent="-342900">
              <a:buClr>
                <a:srgbClr val="C00000"/>
              </a:buClr>
              <a:buFont typeface="Wingdings" panose="05000000000000000000" pitchFamily="2" charset="2"/>
              <a:buChar char="§"/>
            </a:pPr>
            <a:r>
              <a:rPr lang="en-US" sz="2400" dirty="0">
                <a:solidFill>
                  <a:srgbClr val="C00000"/>
                </a:solidFill>
              </a:rPr>
              <a:t>Not indicated for receptive vaginal sex or injection drug use (IDU) alone</a:t>
            </a:r>
          </a:p>
          <a:p>
            <a:pPr marL="342900" indent="-342900">
              <a:buClr>
                <a:srgbClr val="C00000"/>
              </a:buClr>
              <a:buFont typeface="Wingdings" panose="05000000000000000000" pitchFamily="2" charset="2"/>
              <a:buChar char="§"/>
            </a:pPr>
            <a:r>
              <a:rPr lang="en-US" sz="2400" dirty="0">
                <a:solidFill>
                  <a:schemeClr val="tx1"/>
                </a:solidFill>
              </a:rPr>
              <a:t>Less renal &amp; bone toxicity</a:t>
            </a:r>
          </a:p>
          <a:p>
            <a:pPr marL="800100" lvl="1" indent="-342900">
              <a:buClr>
                <a:srgbClr val="C00000"/>
              </a:buClr>
              <a:buFont typeface="Arial" panose="020B0604020202020204" pitchFamily="34" charset="0"/>
              <a:buChar char="•"/>
            </a:pPr>
            <a:r>
              <a:rPr lang="en-US" sz="2000" dirty="0">
                <a:solidFill>
                  <a:schemeClr val="tx1"/>
                </a:solidFill>
              </a:rPr>
              <a:t>Can use if </a:t>
            </a:r>
            <a:r>
              <a:rPr lang="en-US" sz="2000" dirty="0" err="1">
                <a:solidFill>
                  <a:schemeClr val="tx1"/>
                </a:solidFill>
              </a:rPr>
              <a:t>CrCl</a:t>
            </a:r>
            <a:r>
              <a:rPr lang="en-US" sz="2000" dirty="0">
                <a:solidFill>
                  <a:schemeClr val="tx1"/>
                </a:solidFill>
              </a:rPr>
              <a:t> </a:t>
            </a:r>
            <a:r>
              <a:rPr lang="en-US" sz="2000" u="sng" dirty="0">
                <a:solidFill>
                  <a:schemeClr val="tx1"/>
                </a:solidFill>
              </a:rPr>
              <a:t>&gt;</a:t>
            </a:r>
            <a:r>
              <a:rPr lang="en-US" sz="2000" dirty="0">
                <a:solidFill>
                  <a:schemeClr val="tx1"/>
                </a:solidFill>
              </a:rPr>
              <a:t> 30 mL/min</a:t>
            </a:r>
          </a:p>
          <a:p>
            <a:pPr marL="342900" indent="-342900">
              <a:buClr>
                <a:srgbClr val="C00000"/>
              </a:buClr>
              <a:buFont typeface="Wingdings" panose="05000000000000000000" pitchFamily="2" charset="2"/>
              <a:buChar char="§"/>
            </a:pPr>
            <a:r>
              <a:rPr lang="en-US" sz="2400" dirty="0">
                <a:solidFill>
                  <a:schemeClr val="tx1"/>
                </a:solidFill>
              </a:rPr>
              <a:t>Weight gain</a:t>
            </a:r>
          </a:p>
          <a:p>
            <a:pPr marL="800100" lvl="1" indent="-342900">
              <a:buClr>
                <a:srgbClr val="C00000"/>
              </a:buClr>
              <a:buFont typeface="Arial" panose="020B0604020202020204" pitchFamily="34" charset="0"/>
              <a:buChar char="•"/>
            </a:pPr>
            <a:r>
              <a:rPr lang="en-US" sz="2000" dirty="0">
                <a:solidFill>
                  <a:schemeClr val="tx1"/>
                </a:solidFill>
              </a:rPr>
              <a:t>1 - 1.7kg (TAF) vs.                        0 - 0.5kg (TDF)</a:t>
            </a:r>
          </a:p>
          <a:p>
            <a:pPr marL="342900" indent="-342900">
              <a:buClr>
                <a:srgbClr val="C00000"/>
              </a:buClr>
              <a:buFont typeface="Wingdings" panose="05000000000000000000" pitchFamily="2" charset="2"/>
              <a:buChar char="§"/>
            </a:pPr>
            <a:r>
              <a:rPr lang="en-US" sz="2400" dirty="0">
                <a:solidFill>
                  <a:schemeClr val="tx1"/>
                </a:solidFill>
              </a:rPr>
              <a:t>Smaller tablet</a:t>
            </a:r>
          </a:p>
        </p:txBody>
      </p:sp>
      <p:sp>
        <p:nvSpPr>
          <p:cNvPr id="5" name="Content Placeholder 4">
            <a:extLst>
              <a:ext uri="{FF2B5EF4-FFF2-40B4-BE49-F238E27FC236}">
                <a16:creationId xmlns:a16="http://schemas.microsoft.com/office/drawing/2014/main" id="{B15965A7-6A44-432E-9CC1-8AB07DC51249}"/>
              </a:ext>
            </a:extLst>
          </p:cNvPr>
          <p:cNvSpPr>
            <a:spLocks noGrp="1"/>
          </p:cNvSpPr>
          <p:nvPr>
            <p:ph sz="half" idx="2"/>
          </p:nvPr>
        </p:nvSpPr>
        <p:spPr>
          <a:xfrm>
            <a:off x="4419600" y="1152144"/>
            <a:ext cx="4487636" cy="3477006"/>
          </a:xfrm>
        </p:spPr>
        <p:txBody>
          <a:bodyPr>
            <a:normAutofit/>
          </a:bodyPr>
          <a:lstStyle/>
          <a:p>
            <a:pPr marL="114300" indent="0">
              <a:buClr>
                <a:srgbClr val="C00000"/>
              </a:buClr>
              <a:buNone/>
            </a:pPr>
            <a:r>
              <a:rPr lang="en-US" sz="2400" u="sng" dirty="0">
                <a:solidFill>
                  <a:schemeClr val="tx1"/>
                </a:solidFill>
              </a:rPr>
              <a:t>Truvada</a:t>
            </a:r>
            <a:r>
              <a:rPr lang="en-US" sz="2400" u="sng" baseline="30000" dirty="0">
                <a:solidFill>
                  <a:schemeClr val="tx1"/>
                </a:solidFill>
              </a:rPr>
              <a:t>®*</a:t>
            </a:r>
            <a:r>
              <a:rPr lang="en-US" sz="2400" u="sng" dirty="0">
                <a:solidFill>
                  <a:schemeClr val="tx1"/>
                </a:solidFill>
              </a:rPr>
              <a:t> (TDF/FTC)</a:t>
            </a:r>
          </a:p>
          <a:p>
            <a:pPr>
              <a:buClr>
                <a:srgbClr val="C00000"/>
              </a:buClr>
              <a:buSzPct val="100000"/>
              <a:buFont typeface="Arial" panose="020B0604020202020204" pitchFamily="34" charset="0"/>
              <a:buChar char="•"/>
            </a:pPr>
            <a:r>
              <a:rPr lang="en-US" sz="2200" dirty="0">
                <a:solidFill>
                  <a:schemeClr val="tx1"/>
                </a:solidFill>
              </a:rPr>
              <a:t>Use if </a:t>
            </a:r>
            <a:r>
              <a:rPr lang="en-US" sz="2200" dirty="0"/>
              <a:t>receptive vaginal sex or if </a:t>
            </a:r>
            <a:r>
              <a:rPr lang="en-US" sz="2200" dirty="0">
                <a:solidFill>
                  <a:schemeClr val="tx1"/>
                </a:solidFill>
              </a:rPr>
              <a:t>IDU is only risk factor                    (i.e., no sexual risk)</a:t>
            </a:r>
          </a:p>
          <a:p>
            <a:pPr>
              <a:buClr>
                <a:srgbClr val="C00000"/>
              </a:buClr>
              <a:buFont typeface="Wingdings" panose="05000000000000000000" pitchFamily="2" charset="2"/>
              <a:buChar char="§"/>
            </a:pPr>
            <a:r>
              <a:rPr lang="en-US" sz="2200" dirty="0">
                <a:solidFill>
                  <a:schemeClr val="tx1"/>
                </a:solidFill>
              </a:rPr>
              <a:t>Potential renal &amp; bone toxicity</a:t>
            </a:r>
          </a:p>
          <a:p>
            <a:pPr lvl="1">
              <a:buClr>
                <a:srgbClr val="C00000"/>
              </a:buClr>
              <a:buSzPct val="100000"/>
              <a:buFont typeface="Arial" panose="020B0604020202020204" pitchFamily="34" charset="0"/>
              <a:buChar char="•"/>
            </a:pPr>
            <a:r>
              <a:rPr lang="en-US" sz="2000" dirty="0">
                <a:solidFill>
                  <a:srgbClr val="C00000"/>
                </a:solidFill>
              </a:rPr>
              <a:t>Do not start if </a:t>
            </a:r>
            <a:r>
              <a:rPr lang="en-US" sz="2000" dirty="0" err="1">
                <a:solidFill>
                  <a:srgbClr val="C00000"/>
                </a:solidFill>
              </a:rPr>
              <a:t>CrCl</a:t>
            </a:r>
            <a:r>
              <a:rPr lang="en-US" sz="2000" dirty="0">
                <a:solidFill>
                  <a:srgbClr val="C00000"/>
                </a:solidFill>
              </a:rPr>
              <a:t> &lt;60mL/min</a:t>
            </a:r>
          </a:p>
          <a:p>
            <a:pPr lvl="1">
              <a:buClr>
                <a:srgbClr val="C00000"/>
              </a:buClr>
              <a:buSzPct val="100000"/>
              <a:buFont typeface="Arial" panose="020B0604020202020204" pitchFamily="34" charset="0"/>
              <a:buChar char="•"/>
            </a:pPr>
            <a:r>
              <a:rPr lang="en-US" sz="2000" dirty="0">
                <a:solidFill>
                  <a:srgbClr val="C00000"/>
                </a:solidFill>
              </a:rPr>
              <a:t>Stop if </a:t>
            </a:r>
            <a:r>
              <a:rPr lang="en-US" sz="2000" dirty="0" err="1">
                <a:solidFill>
                  <a:srgbClr val="C00000"/>
                </a:solidFill>
              </a:rPr>
              <a:t>CrCl</a:t>
            </a:r>
            <a:r>
              <a:rPr lang="en-US" sz="2000" dirty="0">
                <a:solidFill>
                  <a:srgbClr val="C00000"/>
                </a:solidFill>
              </a:rPr>
              <a:t> drops to &lt;50mL/min</a:t>
            </a:r>
          </a:p>
          <a:p>
            <a:pPr>
              <a:buClr>
                <a:srgbClr val="C00000"/>
              </a:buClr>
              <a:buSzPct val="100000"/>
            </a:pPr>
            <a:r>
              <a:rPr lang="en-US" sz="2200" dirty="0"/>
              <a:t>Now generic* – cost-effective!</a:t>
            </a:r>
          </a:p>
          <a:p>
            <a:endParaRPr lang="en-US" dirty="0"/>
          </a:p>
        </p:txBody>
      </p:sp>
      <p:sp>
        <p:nvSpPr>
          <p:cNvPr id="4" name="Slide Number Placeholder 3">
            <a:extLst>
              <a:ext uri="{FF2B5EF4-FFF2-40B4-BE49-F238E27FC236}">
                <a16:creationId xmlns:a16="http://schemas.microsoft.com/office/drawing/2014/main" id="{F0085E9E-818C-4871-8DA5-9A2391534CE4}"/>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6" name="Google Shape;233;p34">
            <a:extLst>
              <a:ext uri="{FF2B5EF4-FFF2-40B4-BE49-F238E27FC236}">
                <a16:creationId xmlns:a16="http://schemas.microsoft.com/office/drawing/2014/main" id="{C428D59F-98A7-4E89-8BCE-17857906ADDE}"/>
              </a:ext>
            </a:extLst>
          </p:cNvPr>
          <p:cNvSpPr txBox="1"/>
          <p:nvPr/>
        </p:nvSpPr>
        <p:spPr>
          <a:xfrm>
            <a:off x="2167347" y="4696756"/>
            <a:ext cx="4895273"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hlinkClick r:id="rId2">
                  <a:extLst>
                    <a:ext uri="{A12FA001-AC4F-418D-AE19-62706E023703}">
                      <ahyp:hlinkClr xmlns:ahyp="http://schemas.microsoft.com/office/drawing/2018/hyperlinkcolor" val="tx"/>
                    </a:ext>
                  </a:extLst>
                </a:hlinkClick>
              </a:rPr>
              <a:t>www.clinicalkey.com/pharmacology</a:t>
            </a:r>
            <a:r>
              <a:rPr lang="en-US" sz="1200" u="sng" dirty="0">
                <a:solidFill>
                  <a:srgbClr val="478FCC"/>
                </a:solidFill>
                <a:ea typeface="Roboto" panose="020B0604020202020204" charset="0"/>
                <a:cs typeface="Calibri"/>
                <a:sym typeface="Calibri"/>
                <a:hlinkClick r:id="rId2">
                  <a:extLst>
                    <a:ext uri="{A12FA001-AC4F-418D-AE19-62706E023703}">
                      <ahyp:hlinkClr xmlns:ahyp="http://schemas.microsoft.com/office/drawing/2018/hyperlinkcolor" val="tx"/>
                    </a:ext>
                  </a:extLst>
                </a:hlinkClick>
              </a:rPr>
              <a:t>/</a:t>
            </a:r>
            <a:endParaRPr lang="en-US" sz="1200" u="sng" dirty="0">
              <a:solidFill>
                <a:schemeClr val="bg1"/>
              </a:solidFill>
              <a:ea typeface="Roboto" panose="020B0604020202020204" charset="0"/>
              <a:cs typeface="Calibri"/>
              <a:sym typeface="Calibri"/>
            </a:endParaRPr>
          </a:p>
        </p:txBody>
      </p:sp>
    </p:spTree>
    <p:extLst>
      <p:ext uri="{BB962C8B-B14F-4D97-AF65-F5344CB8AC3E}">
        <p14:creationId xmlns:p14="http://schemas.microsoft.com/office/powerpoint/2010/main" val="186205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6197-CB5E-BC45-B6CE-C68220AD2800}"/>
              </a:ext>
            </a:extLst>
          </p:cNvPr>
          <p:cNvSpPr>
            <a:spLocks noGrp="1"/>
          </p:cNvSpPr>
          <p:nvPr>
            <p:ph type="title"/>
          </p:nvPr>
        </p:nvSpPr>
        <p:spPr/>
        <p:txBody>
          <a:bodyPr/>
          <a:lstStyle/>
          <a:p>
            <a:pPr algn="ctr"/>
            <a:r>
              <a:rPr lang="en-US" dirty="0"/>
              <a:t>Paperwork- please fill out	</a:t>
            </a:r>
          </a:p>
        </p:txBody>
      </p:sp>
      <p:sp>
        <p:nvSpPr>
          <p:cNvPr id="3" name="Content Placeholder 2">
            <a:extLst>
              <a:ext uri="{FF2B5EF4-FFF2-40B4-BE49-F238E27FC236}">
                <a16:creationId xmlns:a16="http://schemas.microsoft.com/office/drawing/2014/main" id="{1E32BAF2-7545-805F-04AB-06B8B65DE27E}"/>
              </a:ext>
            </a:extLst>
          </p:cNvPr>
          <p:cNvSpPr>
            <a:spLocks noGrp="1"/>
          </p:cNvSpPr>
          <p:nvPr>
            <p:ph idx="1"/>
          </p:nvPr>
        </p:nvSpPr>
        <p:spPr/>
        <p:txBody>
          <a:bodyPr/>
          <a:lstStyle/>
          <a:p>
            <a:r>
              <a:rPr lang="en-US" dirty="0"/>
              <a:t>This presentation is supported by UNM-AETC, a HRSA-funded Ryan White program</a:t>
            </a:r>
          </a:p>
          <a:p>
            <a:pPr>
              <a:spcBef>
                <a:spcPts val="1200"/>
              </a:spcBef>
            </a:pPr>
            <a:r>
              <a:rPr lang="en-US" dirty="0"/>
              <a:t>Forms help our program continue to get funding to educate New Mexico and El Paso, Texas</a:t>
            </a:r>
          </a:p>
        </p:txBody>
      </p:sp>
      <p:sp>
        <p:nvSpPr>
          <p:cNvPr id="4" name="Slide Number Placeholder 3">
            <a:extLst>
              <a:ext uri="{FF2B5EF4-FFF2-40B4-BE49-F238E27FC236}">
                <a16:creationId xmlns:a16="http://schemas.microsoft.com/office/drawing/2014/main" id="{45DEAADD-0CE1-700A-F950-AC4A2F3553CD}"/>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1562444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3652-F694-4862-86C9-3714BC51FB4F}"/>
              </a:ext>
            </a:extLst>
          </p:cNvPr>
          <p:cNvSpPr>
            <a:spLocks noGrp="1"/>
          </p:cNvSpPr>
          <p:nvPr>
            <p:ph type="title"/>
          </p:nvPr>
        </p:nvSpPr>
        <p:spPr>
          <a:xfrm>
            <a:off x="457200" y="57150"/>
            <a:ext cx="8315569" cy="857250"/>
          </a:xfrm>
        </p:spPr>
        <p:txBody>
          <a:bodyPr/>
          <a:lstStyle/>
          <a:p>
            <a:pPr algn="ctr"/>
            <a:r>
              <a:rPr lang="en-US" dirty="0"/>
              <a:t>Clinical Study of </a:t>
            </a:r>
            <a:r>
              <a:rPr lang="en-US" dirty="0" err="1"/>
              <a:t>PrEP</a:t>
            </a:r>
            <a:r>
              <a:rPr lang="en-US" dirty="0"/>
              <a:t> in PWID</a:t>
            </a:r>
          </a:p>
        </p:txBody>
      </p:sp>
      <p:sp>
        <p:nvSpPr>
          <p:cNvPr id="4" name="Slide Number Placeholder 3">
            <a:extLst>
              <a:ext uri="{FF2B5EF4-FFF2-40B4-BE49-F238E27FC236}">
                <a16:creationId xmlns:a16="http://schemas.microsoft.com/office/drawing/2014/main" id="{4A8AD084-20C7-4593-8B62-D4A90754DD5E}"/>
              </a:ext>
            </a:extLst>
          </p:cNvPr>
          <p:cNvSpPr>
            <a:spLocks noGrp="1"/>
          </p:cNvSpPr>
          <p:nvPr>
            <p:ph type="sldNum" sz="quarter" idx="12"/>
          </p:nvPr>
        </p:nvSpPr>
        <p:spPr/>
        <p:txBody>
          <a:bodyPr/>
          <a:lstStyle/>
          <a:p>
            <a:fld id="{6E2D2B3B-882E-40F3-A32F-6DD516915044}" type="slidenum">
              <a:rPr lang="en-US" smtClean="0"/>
              <a:pPr/>
              <a:t>40</a:t>
            </a:fld>
            <a:endParaRPr lang="en-US"/>
          </a:p>
        </p:txBody>
      </p:sp>
      <p:pic>
        <p:nvPicPr>
          <p:cNvPr id="11" name="Picture 10">
            <a:extLst>
              <a:ext uri="{FF2B5EF4-FFF2-40B4-BE49-F238E27FC236}">
                <a16:creationId xmlns:a16="http://schemas.microsoft.com/office/drawing/2014/main" id="{F36ECDF1-4687-49DE-BFC2-B087DEF4FD1F}"/>
              </a:ext>
            </a:extLst>
          </p:cNvPr>
          <p:cNvPicPr>
            <a:picLocks noChangeAspect="1"/>
          </p:cNvPicPr>
          <p:nvPr/>
        </p:nvPicPr>
        <p:blipFill>
          <a:blip r:embed="rId3"/>
          <a:stretch>
            <a:fillRect/>
          </a:stretch>
        </p:blipFill>
        <p:spPr>
          <a:xfrm>
            <a:off x="1043843" y="819150"/>
            <a:ext cx="7056313" cy="3797315"/>
          </a:xfrm>
          <a:prstGeom prst="rect">
            <a:avLst/>
          </a:prstGeom>
        </p:spPr>
      </p:pic>
      <p:sp>
        <p:nvSpPr>
          <p:cNvPr id="12" name="TextBox 11">
            <a:extLst>
              <a:ext uri="{FF2B5EF4-FFF2-40B4-BE49-F238E27FC236}">
                <a16:creationId xmlns:a16="http://schemas.microsoft.com/office/drawing/2014/main" id="{4900ABF7-C56C-4EE2-AD39-903F1C6F8F49}"/>
              </a:ext>
            </a:extLst>
          </p:cNvPr>
          <p:cNvSpPr txBox="1"/>
          <p:nvPr/>
        </p:nvSpPr>
        <p:spPr>
          <a:xfrm>
            <a:off x="2057401" y="1684885"/>
            <a:ext cx="29718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Kaplan-Meier Estimates of Time to HIV Infection in the Modified Intention-to-Treat Population</a:t>
            </a:r>
          </a:p>
        </p:txBody>
      </p:sp>
      <p:sp>
        <p:nvSpPr>
          <p:cNvPr id="13" name="TextBox 12">
            <a:extLst>
              <a:ext uri="{FF2B5EF4-FFF2-40B4-BE49-F238E27FC236}">
                <a16:creationId xmlns:a16="http://schemas.microsoft.com/office/drawing/2014/main" id="{93414969-B362-4EE1-A2CD-03D63F8D1B27}"/>
              </a:ext>
            </a:extLst>
          </p:cNvPr>
          <p:cNvSpPr txBox="1"/>
          <p:nvPr/>
        </p:nvSpPr>
        <p:spPr>
          <a:xfrm>
            <a:off x="1447800" y="4672694"/>
            <a:ext cx="6705600" cy="461665"/>
          </a:xfrm>
          <a:prstGeom prst="rect">
            <a:avLst/>
          </a:prstGeom>
          <a:noFill/>
        </p:spPr>
        <p:txBody>
          <a:bodyPr wrap="square" rtlCol="0">
            <a:spAutoFit/>
          </a:bodyPr>
          <a:lstStyle/>
          <a:p>
            <a:pPr lvl="0" algn="ctr" defTabSz="457200">
              <a:defRPr/>
            </a:pPr>
            <a:r>
              <a:rPr lang="en-US" sz="1200" spc="-5" dirty="0">
                <a:solidFill>
                  <a:schemeClr val="bg1"/>
                </a:solidFill>
                <a:cs typeface="Arial"/>
              </a:rPr>
              <a:t>PWID = Persons who inject drugs</a:t>
            </a:r>
          </a:p>
          <a:p>
            <a:pPr lvl="0" algn="ctr" defTabSz="457200">
              <a:defRPr/>
            </a:pPr>
            <a:r>
              <a:rPr lang="en-US" sz="1200" spc="-5" dirty="0" err="1">
                <a:solidFill>
                  <a:schemeClr val="bg1"/>
                </a:solidFill>
                <a:cs typeface="Arial"/>
              </a:rPr>
              <a:t>C</a:t>
            </a:r>
            <a:r>
              <a:rPr lang="en-US" sz="1200" dirty="0" err="1">
                <a:solidFill>
                  <a:schemeClr val="bg1"/>
                </a:solidFill>
                <a:cs typeface="Arial"/>
              </a:rPr>
              <a:t>hoop</a:t>
            </a:r>
            <a:r>
              <a:rPr lang="en-US" sz="1200" spc="-5" dirty="0" err="1">
                <a:solidFill>
                  <a:schemeClr val="bg1"/>
                </a:solidFill>
                <a:cs typeface="Arial"/>
              </a:rPr>
              <a:t>an</a:t>
            </a:r>
            <a:r>
              <a:rPr lang="en-US" sz="1200" spc="-10" dirty="0" err="1">
                <a:solidFill>
                  <a:schemeClr val="bg1"/>
                </a:solidFill>
                <a:cs typeface="Arial"/>
              </a:rPr>
              <a:t>y</a:t>
            </a:r>
            <a:r>
              <a:rPr lang="en-US" sz="1200" dirty="0" err="1">
                <a:solidFill>
                  <a:schemeClr val="bg1"/>
                </a:solidFill>
                <a:cs typeface="Arial"/>
              </a:rPr>
              <a:t>a</a:t>
            </a:r>
            <a:r>
              <a:rPr lang="en-US" sz="1200" spc="-15" dirty="0">
                <a:solidFill>
                  <a:schemeClr val="bg1"/>
                </a:solidFill>
                <a:cs typeface="Arial"/>
              </a:rPr>
              <a:t> </a:t>
            </a:r>
            <a:r>
              <a:rPr lang="en-US" sz="1200" spc="-5" dirty="0">
                <a:solidFill>
                  <a:schemeClr val="bg1"/>
                </a:solidFill>
                <a:cs typeface="Arial"/>
              </a:rPr>
              <a:t>K, et al. </a:t>
            </a:r>
            <a:r>
              <a:rPr lang="en-US" sz="1200" i="1" dirty="0">
                <a:solidFill>
                  <a:schemeClr val="bg1"/>
                </a:solidFill>
                <a:cs typeface="Arial"/>
              </a:rPr>
              <a:t>Lancet</a:t>
            </a:r>
            <a:r>
              <a:rPr lang="en-US" sz="1200" spc="-5" dirty="0">
                <a:solidFill>
                  <a:schemeClr val="bg1"/>
                </a:solidFill>
                <a:cs typeface="Arial"/>
              </a:rPr>
              <a:t>.</a:t>
            </a:r>
            <a:r>
              <a:rPr lang="en-US" sz="1200" spc="-20" dirty="0">
                <a:solidFill>
                  <a:schemeClr val="bg1"/>
                </a:solidFill>
                <a:cs typeface="Arial"/>
              </a:rPr>
              <a:t> </a:t>
            </a:r>
            <a:r>
              <a:rPr lang="en-US" sz="1200" dirty="0">
                <a:solidFill>
                  <a:schemeClr val="bg1"/>
                </a:solidFill>
                <a:cs typeface="Arial"/>
              </a:rPr>
              <a:t>2013</a:t>
            </a:r>
            <a:r>
              <a:rPr lang="en-US" sz="1200" spc="-5" dirty="0">
                <a:solidFill>
                  <a:schemeClr val="bg1"/>
                </a:solidFill>
                <a:cs typeface="Arial"/>
              </a:rPr>
              <a:t>;381</a:t>
            </a:r>
            <a:r>
              <a:rPr lang="en-US" sz="1200" dirty="0">
                <a:solidFill>
                  <a:schemeClr val="bg1"/>
                </a:solidFill>
                <a:cs typeface="Arial"/>
              </a:rPr>
              <a:t>:</a:t>
            </a:r>
            <a:r>
              <a:rPr lang="en-US" sz="1200" spc="-5" dirty="0">
                <a:solidFill>
                  <a:schemeClr val="bg1"/>
                </a:solidFill>
                <a:cs typeface="Arial"/>
              </a:rPr>
              <a:t>2</a:t>
            </a:r>
            <a:r>
              <a:rPr lang="en-US" sz="1200" dirty="0">
                <a:solidFill>
                  <a:schemeClr val="bg1"/>
                </a:solidFill>
                <a:cs typeface="Arial"/>
              </a:rPr>
              <a:t>0</a:t>
            </a:r>
            <a:r>
              <a:rPr lang="en-US" sz="1200" spc="-5" dirty="0">
                <a:solidFill>
                  <a:schemeClr val="bg1"/>
                </a:solidFill>
                <a:cs typeface="Arial"/>
              </a:rPr>
              <a:t>83-9</a:t>
            </a:r>
            <a:r>
              <a:rPr lang="en-US" sz="1200" dirty="0">
                <a:solidFill>
                  <a:schemeClr val="bg1"/>
                </a:solidFill>
                <a:cs typeface="Arial"/>
              </a:rPr>
              <a:t>0</a:t>
            </a:r>
            <a:r>
              <a:rPr lang="en-US" sz="700" spc="-5" dirty="0">
                <a:solidFill>
                  <a:schemeClr val="bg1"/>
                </a:solidFill>
                <a:cs typeface="Arial"/>
              </a:rPr>
              <a:t>.</a:t>
            </a:r>
            <a:endParaRPr lang="en-US" sz="700" dirty="0">
              <a:solidFill>
                <a:schemeClr val="bg1"/>
              </a:solidFill>
              <a:cs typeface="Arial"/>
            </a:endParaRPr>
          </a:p>
        </p:txBody>
      </p:sp>
    </p:spTree>
    <p:extLst>
      <p:ext uri="{BB962C8B-B14F-4D97-AF65-F5344CB8AC3E}">
        <p14:creationId xmlns:p14="http://schemas.microsoft.com/office/powerpoint/2010/main" val="3321888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0F7F7-7FBF-4EEF-AF68-8A521EF03D9E}"/>
              </a:ext>
            </a:extLst>
          </p:cNvPr>
          <p:cNvSpPr>
            <a:spLocks noGrp="1"/>
          </p:cNvSpPr>
          <p:nvPr>
            <p:ph type="sldNum" sz="quarter" idx="12"/>
          </p:nvPr>
        </p:nvSpPr>
        <p:spPr/>
        <p:txBody>
          <a:bodyPr/>
          <a:lstStyle/>
          <a:p>
            <a:fld id="{6E2D2B3B-882E-40F3-A32F-6DD516915044}" type="slidenum">
              <a:rPr lang="en-US" smtClean="0"/>
              <a:pPr/>
              <a:t>41</a:t>
            </a:fld>
            <a:endParaRPr lang="en-US"/>
          </a:p>
        </p:txBody>
      </p:sp>
      <p:pic>
        <p:nvPicPr>
          <p:cNvPr id="6" name="Picture 5">
            <a:extLst>
              <a:ext uri="{FF2B5EF4-FFF2-40B4-BE49-F238E27FC236}">
                <a16:creationId xmlns:a16="http://schemas.microsoft.com/office/drawing/2014/main" id="{34C21977-944F-474D-8CA5-D4286322DF0F}"/>
              </a:ext>
            </a:extLst>
          </p:cNvPr>
          <p:cNvPicPr>
            <a:picLocks noChangeAspect="1"/>
          </p:cNvPicPr>
          <p:nvPr/>
        </p:nvPicPr>
        <p:blipFill>
          <a:blip r:embed="rId2"/>
          <a:stretch>
            <a:fillRect/>
          </a:stretch>
        </p:blipFill>
        <p:spPr>
          <a:xfrm>
            <a:off x="1066800" y="-12830"/>
            <a:ext cx="7010400" cy="4611862"/>
          </a:xfrm>
          <a:prstGeom prst="rect">
            <a:avLst/>
          </a:prstGeom>
        </p:spPr>
      </p:pic>
      <p:sp>
        <p:nvSpPr>
          <p:cNvPr id="7" name="TextBox 6">
            <a:extLst>
              <a:ext uri="{FF2B5EF4-FFF2-40B4-BE49-F238E27FC236}">
                <a16:creationId xmlns:a16="http://schemas.microsoft.com/office/drawing/2014/main" id="{D2C230DE-FFB9-48C4-A918-D66EC2D404F1}"/>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600089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21F9-5ADB-4C49-8EF6-C3BA4C7F35FE}"/>
              </a:ext>
            </a:extLst>
          </p:cNvPr>
          <p:cNvSpPr>
            <a:spLocks noGrp="1"/>
          </p:cNvSpPr>
          <p:nvPr>
            <p:ph type="title"/>
          </p:nvPr>
        </p:nvSpPr>
        <p:spPr>
          <a:xfrm>
            <a:off x="457213" y="50858"/>
            <a:ext cx="8315569" cy="857250"/>
          </a:xfrm>
        </p:spPr>
        <p:txBody>
          <a:bodyPr/>
          <a:lstStyle/>
          <a:p>
            <a:pPr algn="ctr"/>
            <a:r>
              <a:rPr lang="en-US" dirty="0"/>
              <a:t>On Demand </a:t>
            </a:r>
            <a:r>
              <a:rPr lang="en-US" dirty="0" err="1"/>
              <a:t>PrEP</a:t>
            </a:r>
            <a:r>
              <a:rPr lang="en-US" dirty="0"/>
              <a:t>: 2-1-1</a:t>
            </a:r>
          </a:p>
        </p:txBody>
      </p:sp>
      <p:sp>
        <p:nvSpPr>
          <p:cNvPr id="4" name="Slide Number Placeholder 3">
            <a:extLst>
              <a:ext uri="{FF2B5EF4-FFF2-40B4-BE49-F238E27FC236}">
                <a16:creationId xmlns:a16="http://schemas.microsoft.com/office/drawing/2014/main" id="{570C2E24-743F-4F63-BF0D-3503C1203B77}"/>
              </a:ext>
            </a:extLst>
          </p:cNvPr>
          <p:cNvSpPr>
            <a:spLocks noGrp="1"/>
          </p:cNvSpPr>
          <p:nvPr>
            <p:ph type="sldNum" sz="quarter" idx="12"/>
          </p:nvPr>
        </p:nvSpPr>
        <p:spPr/>
        <p:txBody>
          <a:bodyPr/>
          <a:lstStyle/>
          <a:p>
            <a:fld id="{6E2D2B3B-882E-40F3-A32F-6DD516915044}" type="slidenum">
              <a:rPr lang="en-US" smtClean="0"/>
              <a:pPr/>
              <a:t>42</a:t>
            </a:fld>
            <a:endParaRPr lang="en-US"/>
          </a:p>
        </p:txBody>
      </p:sp>
      <p:pic>
        <p:nvPicPr>
          <p:cNvPr id="5" name="Picture 4">
            <a:extLst>
              <a:ext uri="{FF2B5EF4-FFF2-40B4-BE49-F238E27FC236}">
                <a16:creationId xmlns:a16="http://schemas.microsoft.com/office/drawing/2014/main" id="{1F167898-5CC5-470A-9047-7877CD07A244}"/>
              </a:ext>
            </a:extLst>
          </p:cNvPr>
          <p:cNvPicPr>
            <a:picLocks noChangeAspect="1"/>
          </p:cNvPicPr>
          <p:nvPr/>
        </p:nvPicPr>
        <p:blipFill rotWithShape="1">
          <a:blip r:embed="rId3"/>
          <a:srcRect t="4818"/>
          <a:stretch/>
        </p:blipFill>
        <p:spPr>
          <a:xfrm>
            <a:off x="1527546" y="878682"/>
            <a:ext cx="6088908" cy="3692058"/>
          </a:xfrm>
          <a:prstGeom prst="rect">
            <a:avLst/>
          </a:prstGeom>
        </p:spPr>
      </p:pic>
      <p:sp>
        <p:nvSpPr>
          <p:cNvPr id="8" name="TextBox 7">
            <a:extLst>
              <a:ext uri="{FF2B5EF4-FFF2-40B4-BE49-F238E27FC236}">
                <a16:creationId xmlns:a16="http://schemas.microsoft.com/office/drawing/2014/main" id="{194EBA3F-0FFE-48B8-AFE1-262831B729B8}"/>
              </a:ext>
            </a:extLst>
          </p:cNvPr>
          <p:cNvSpPr txBox="1"/>
          <p:nvPr/>
        </p:nvSpPr>
        <p:spPr>
          <a:xfrm>
            <a:off x="1638300" y="4713464"/>
            <a:ext cx="5867400" cy="461665"/>
          </a:xfrm>
          <a:prstGeom prst="rect">
            <a:avLst/>
          </a:prstGeom>
          <a:noFill/>
        </p:spPr>
        <p:txBody>
          <a:bodyPr wrap="square" rtlCol="0">
            <a:spAutoFit/>
          </a:bodyPr>
          <a:lstStyle/>
          <a:p>
            <a:pPr algn="ctr"/>
            <a:r>
              <a:rPr lang="en-US" sz="1200" dirty="0">
                <a:solidFill>
                  <a:schemeClr val="bg1"/>
                </a:solidFill>
                <a:hlinkClick r:id="rId4">
                  <a:extLst>
                    <a:ext uri="{A12FA001-AC4F-418D-AE19-62706E023703}">
                      <ahyp:hlinkClr xmlns:ahyp="http://schemas.microsoft.com/office/drawing/2018/hyperlinkcolor" val="tx"/>
                    </a:ext>
                  </a:extLst>
                </a:hlinkClick>
              </a:rPr>
              <a:t>https://www.cdc.gov/hiv/pdf/risk/prep/cdc-hiv-prep-guidelines-2021</a:t>
            </a:r>
            <a:r>
              <a:rPr lang="en-US" sz="1200" dirty="0">
                <a:solidFill>
                  <a:srgbClr val="478FCC"/>
                </a:solidFill>
                <a:hlinkClick r:id="rId4">
                  <a:extLst>
                    <a:ext uri="{A12FA001-AC4F-418D-AE19-62706E023703}">
                      <ahyp:hlinkClr xmlns:ahyp="http://schemas.microsoft.com/office/drawing/2018/hyperlinkcolor" val="tx"/>
                    </a:ext>
                  </a:extLst>
                </a:hlinkClick>
              </a:rPr>
              <a:t>.</a:t>
            </a:r>
            <a:r>
              <a:rPr lang="en-US" sz="1200" dirty="0">
                <a:solidFill>
                  <a:schemeClr val="bg1"/>
                </a:solidFill>
                <a:hlinkClick r:id="rId4">
                  <a:extLst>
                    <a:ext uri="{A12FA001-AC4F-418D-AE19-62706E023703}">
                      <ahyp:hlinkClr xmlns:ahyp="http://schemas.microsoft.com/office/drawing/2018/hyperlinkcolor" val="tx"/>
                    </a:ext>
                  </a:extLst>
                </a:hlinkClick>
              </a:rPr>
              <a:t>pdf</a:t>
            </a:r>
            <a:endParaRPr lang="en-US" sz="1200" dirty="0">
              <a:solidFill>
                <a:schemeClr val="bg1"/>
              </a:solidFill>
            </a:endParaRPr>
          </a:p>
          <a:p>
            <a:pPr algn="ctr"/>
            <a:r>
              <a:rPr lang="en-US" sz="1200" dirty="0">
                <a:solidFill>
                  <a:schemeClr val="bg1"/>
                </a:solidFill>
              </a:rPr>
              <a:t>MSM=men who have sex with men</a:t>
            </a:r>
          </a:p>
        </p:txBody>
      </p:sp>
    </p:spTree>
    <p:extLst>
      <p:ext uri="{BB962C8B-B14F-4D97-AF65-F5344CB8AC3E}">
        <p14:creationId xmlns:p14="http://schemas.microsoft.com/office/powerpoint/2010/main" val="3969476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DC9F-3DEC-4765-A9F5-A6DDBB3ECB01}"/>
              </a:ext>
            </a:extLst>
          </p:cNvPr>
          <p:cNvSpPr>
            <a:spLocks noGrp="1"/>
          </p:cNvSpPr>
          <p:nvPr>
            <p:ph type="title"/>
          </p:nvPr>
        </p:nvSpPr>
        <p:spPr/>
        <p:txBody>
          <a:bodyPr/>
          <a:lstStyle/>
          <a:p>
            <a:pPr algn="ctr"/>
            <a:r>
              <a:rPr lang="en-US" dirty="0"/>
              <a:t>Alternate Dosing of </a:t>
            </a:r>
            <a:r>
              <a:rPr lang="en-US" dirty="0" err="1"/>
              <a:t>PrEP</a:t>
            </a:r>
            <a:endParaRPr lang="en-US" dirty="0"/>
          </a:p>
        </p:txBody>
      </p:sp>
      <p:sp>
        <p:nvSpPr>
          <p:cNvPr id="3" name="Content Placeholder 2">
            <a:extLst>
              <a:ext uri="{FF2B5EF4-FFF2-40B4-BE49-F238E27FC236}">
                <a16:creationId xmlns:a16="http://schemas.microsoft.com/office/drawing/2014/main" id="{1B229A51-B5ED-4F29-8ED3-EBE46F3B29C6}"/>
              </a:ext>
            </a:extLst>
          </p:cNvPr>
          <p:cNvSpPr>
            <a:spLocks noGrp="1"/>
          </p:cNvSpPr>
          <p:nvPr>
            <p:ph idx="1"/>
          </p:nvPr>
        </p:nvSpPr>
        <p:spPr/>
        <p:txBody>
          <a:bodyPr>
            <a:normAutofit lnSpcReduction="10000"/>
          </a:bodyPr>
          <a:lstStyle/>
          <a:p>
            <a:r>
              <a:rPr lang="en-US" dirty="0"/>
              <a:t>IPERGAY and </a:t>
            </a:r>
            <a:r>
              <a:rPr lang="en-US" dirty="0" err="1"/>
              <a:t>Prévenir</a:t>
            </a:r>
            <a:r>
              <a:rPr lang="en-US" dirty="0"/>
              <a:t> studies demonstrated reduced risk of HIV infection in men who have sex with men (MSM) by 86% utilizing on-demand </a:t>
            </a:r>
            <a:r>
              <a:rPr lang="en-US" dirty="0" err="1"/>
              <a:t>PrEP</a:t>
            </a:r>
            <a:r>
              <a:rPr lang="en-US" dirty="0"/>
              <a:t> (2-1-1)</a:t>
            </a:r>
          </a:p>
          <a:p>
            <a:r>
              <a:rPr lang="en-US" dirty="0"/>
              <a:t>Used TDF/FTC</a:t>
            </a:r>
            <a:endParaRPr lang="en-US" sz="900" dirty="0"/>
          </a:p>
          <a:p>
            <a:pPr>
              <a:spcAft>
                <a:spcPts val="1200"/>
              </a:spcAft>
            </a:pPr>
            <a:r>
              <a:rPr lang="en-US" dirty="0"/>
              <a:t>Not recommended in those with chronic hepatitis B, heterosexual men and women, transgender men and women and people who inject drugs</a:t>
            </a:r>
          </a:p>
          <a:p>
            <a:r>
              <a:rPr lang="en-US" i="1" dirty="0"/>
              <a:t>Off-label use</a:t>
            </a:r>
          </a:p>
        </p:txBody>
      </p:sp>
      <p:sp>
        <p:nvSpPr>
          <p:cNvPr id="4" name="Slide Number Placeholder 3">
            <a:extLst>
              <a:ext uri="{FF2B5EF4-FFF2-40B4-BE49-F238E27FC236}">
                <a16:creationId xmlns:a16="http://schemas.microsoft.com/office/drawing/2014/main" id="{0EBA2BE7-6D21-46A3-ADA5-6221D5567070}"/>
              </a:ext>
            </a:extLst>
          </p:cNvPr>
          <p:cNvSpPr>
            <a:spLocks noGrp="1"/>
          </p:cNvSpPr>
          <p:nvPr>
            <p:ph type="sldNum" sz="quarter" idx="12"/>
          </p:nvPr>
        </p:nvSpPr>
        <p:spPr/>
        <p:txBody>
          <a:bodyPr/>
          <a:lstStyle/>
          <a:p>
            <a:fld id="{6E2D2B3B-882E-40F3-A32F-6DD516915044}" type="slidenum">
              <a:rPr lang="en-US" smtClean="0"/>
              <a:pPr/>
              <a:t>43</a:t>
            </a:fld>
            <a:endParaRPr lang="en-US"/>
          </a:p>
        </p:txBody>
      </p:sp>
      <p:sp>
        <p:nvSpPr>
          <p:cNvPr id="5" name="TextBox 4">
            <a:extLst>
              <a:ext uri="{FF2B5EF4-FFF2-40B4-BE49-F238E27FC236}">
                <a16:creationId xmlns:a16="http://schemas.microsoft.com/office/drawing/2014/main" id="{A82A873A-35AD-4827-8383-62A6104995D2}"/>
              </a:ext>
            </a:extLst>
          </p:cNvPr>
          <p:cNvSpPr txBox="1"/>
          <p:nvPr/>
        </p:nvSpPr>
        <p:spPr>
          <a:xfrm>
            <a:off x="1371600" y="4637439"/>
            <a:ext cx="6871470" cy="577081"/>
          </a:xfrm>
          <a:prstGeom prst="rect">
            <a:avLst/>
          </a:prstGeom>
          <a:noFill/>
        </p:spPr>
        <p:txBody>
          <a:bodyPr wrap="square" rtlCol="0">
            <a:spAutoFit/>
          </a:bodyPr>
          <a:lstStyle/>
          <a:p>
            <a:pPr algn="ctr"/>
            <a:r>
              <a:rPr lang="en-US" altLang="en-US" sz="1050" dirty="0" err="1">
                <a:solidFill>
                  <a:schemeClr val="bg1"/>
                </a:solidFill>
              </a:rPr>
              <a:t>Saag</a:t>
            </a:r>
            <a:r>
              <a:rPr lang="en-US" altLang="en-US" sz="1050" dirty="0">
                <a:solidFill>
                  <a:schemeClr val="bg1"/>
                </a:solidFill>
              </a:rPr>
              <a:t>. JAMA. 2018;320:379. Antoni, et al. IAS 2017. Molina JM et al. Lancet HIV. 2017;4(9):e402-410. Molina JM et al. 9</a:t>
            </a:r>
            <a:r>
              <a:rPr lang="en-US" altLang="en-US" sz="1050" baseline="30000" dirty="0">
                <a:solidFill>
                  <a:schemeClr val="bg1"/>
                </a:solidFill>
              </a:rPr>
              <a:t>th</a:t>
            </a:r>
            <a:r>
              <a:rPr lang="en-US" altLang="en-US" sz="1050" dirty="0">
                <a:solidFill>
                  <a:schemeClr val="bg1"/>
                </a:solidFill>
              </a:rPr>
              <a:t> International AIDS Society Conference on HIV Science, 2017. </a:t>
            </a:r>
            <a:r>
              <a:rPr lang="en-US" altLang="en-US" sz="1050" dirty="0" err="1">
                <a:solidFill>
                  <a:schemeClr val="bg1"/>
                </a:solidFill>
              </a:rPr>
              <a:t>Balavoine</a:t>
            </a:r>
            <a:r>
              <a:rPr lang="en-US" altLang="en-US" sz="1050" dirty="0">
                <a:solidFill>
                  <a:schemeClr val="bg1"/>
                </a:solidFill>
              </a:rPr>
              <a:t>, S et al. . 9</a:t>
            </a:r>
            <a:r>
              <a:rPr lang="en-US" altLang="en-US" sz="1050" baseline="30000" dirty="0">
                <a:solidFill>
                  <a:schemeClr val="bg1"/>
                </a:solidFill>
              </a:rPr>
              <a:t>th</a:t>
            </a:r>
            <a:r>
              <a:rPr lang="en-US" altLang="en-US" sz="1050" dirty="0">
                <a:solidFill>
                  <a:schemeClr val="bg1"/>
                </a:solidFill>
              </a:rPr>
              <a:t> International AIDS Society Conference on HIV Science, 2017. Swell WC et al. CROI 2020</a:t>
            </a:r>
            <a:r>
              <a:rPr lang="en-US" altLang="en-US" sz="1050" dirty="0">
                <a:solidFill>
                  <a:schemeClr val="bg1"/>
                </a:solidFill>
                <a:cs typeface="Arial" panose="020B0604020202020204" pitchFamily="34" charset="0"/>
              </a:rPr>
              <a:t> </a:t>
            </a:r>
            <a:endParaRPr lang="en-US" sz="1050" dirty="0">
              <a:solidFill>
                <a:schemeClr val="bg1"/>
              </a:solidFill>
            </a:endParaRPr>
          </a:p>
        </p:txBody>
      </p:sp>
    </p:spTree>
    <p:extLst>
      <p:ext uri="{BB962C8B-B14F-4D97-AF65-F5344CB8AC3E}">
        <p14:creationId xmlns:p14="http://schemas.microsoft.com/office/powerpoint/2010/main" val="1476270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8342-A97F-9503-2913-A4A24A2BDA3A}"/>
              </a:ext>
            </a:extLst>
          </p:cNvPr>
          <p:cNvSpPr>
            <a:spLocks noGrp="1"/>
          </p:cNvSpPr>
          <p:nvPr>
            <p:ph type="title"/>
          </p:nvPr>
        </p:nvSpPr>
        <p:spPr/>
        <p:txBody>
          <a:bodyPr/>
          <a:lstStyle/>
          <a:p>
            <a:pPr algn="ctr"/>
            <a:r>
              <a:rPr lang="en-US" dirty="0"/>
              <a:t>Prescribing On Demand </a:t>
            </a:r>
            <a:r>
              <a:rPr lang="en-US" dirty="0" err="1"/>
              <a:t>PrEP</a:t>
            </a:r>
            <a:endParaRPr lang="en-US" dirty="0"/>
          </a:p>
        </p:txBody>
      </p:sp>
      <p:sp>
        <p:nvSpPr>
          <p:cNvPr id="3" name="Content Placeholder 2">
            <a:extLst>
              <a:ext uri="{FF2B5EF4-FFF2-40B4-BE49-F238E27FC236}">
                <a16:creationId xmlns:a16="http://schemas.microsoft.com/office/drawing/2014/main" id="{9BCCC360-6314-FC9D-59ED-E0DB667AC5D4}"/>
              </a:ext>
            </a:extLst>
          </p:cNvPr>
          <p:cNvSpPr>
            <a:spLocks noGrp="1"/>
          </p:cNvSpPr>
          <p:nvPr>
            <p:ph idx="1"/>
          </p:nvPr>
        </p:nvSpPr>
        <p:spPr>
          <a:xfrm>
            <a:off x="457213" y="1200150"/>
            <a:ext cx="8430413" cy="3371849"/>
          </a:xfrm>
        </p:spPr>
        <p:txBody>
          <a:bodyPr>
            <a:normAutofit/>
          </a:bodyPr>
          <a:lstStyle/>
          <a:p>
            <a:r>
              <a:rPr lang="en-US" dirty="0"/>
              <a:t>Max 30 pills on </a:t>
            </a:r>
            <a:r>
              <a:rPr lang="en-US" dirty="0" err="1"/>
              <a:t>rx</a:t>
            </a:r>
            <a:r>
              <a:rPr lang="en-US" dirty="0"/>
              <a:t>- must have follow up and documentation of another negative HIV test</a:t>
            </a:r>
          </a:p>
          <a:p>
            <a:pPr lvl="1">
              <a:spcBef>
                <a:spcPts val="0"/>
              </a:spcBef>
            </a:pPr>
            <a:r>
              <a:rPr lang="en-US" dirty="0"/>
              <a:t>Sex &lt;1x/week = sufficient supply for 7 intermittent events</a:t>
            </a:r>
          </a:p>
          <a:p>
            <a:pPr>
              <a:spcBef>
                <a:spcPts val="1200"/>
              </a:spcBef>
            </a:pPr>
            <a:r>
              <a:rPr lang="en-US" dirty="0"/>
              <a:t>Continue q3 month follow up visits for HIV and STI testing</a:t>
            </a:r>
          </a:p>
          <a:p>
            <a:pPr>
              <a:spcBef>
                <a:spcPts val="1200"/>
              </a:spcBef>
            </a:pPr>
            <a:r>
              <a:rPr lang="en-US" u="sng" dirty="0"/>
              <a:t>Not indicated</a:t>
            </a:r>
            <a:r>
              <a:rPr lang="en-US" dirty="0"/>
              <a:t> for anyone other than adult MSM</a:t>
            </a:r>
          </a:p>
          <a:p>
            <a:pPr lvl="1">
              <a:spcBef>
                <a:spcPts val="0"/>
              </a:spcBef>
            </a:pPr>
            <a:r>
              <a:rPr lang="en-US" dirty="0"/>
              <a:t>Only studied in this population</a:t>
            </a:r>
          </a:p>
          <a:p>
            <a:pPr>
              <a:spcBef>
                <a:spcPts val="1200"/>
              </a:spcBef>
            </a:pPr>
            <a:r>
              <a:rPr lang="en-US" dirty="0"/>
              <a:t>TAF </a:t>
            </a:r>
            <a:r>
              <a:rPr lang="en-US" u="sng" dirty="0"/>
              <a:t>not</a:t>
            </a:r>
            <a:r>
              <a:rPr lang="en-US" dirty="0"/>
              <a:t> studied on-demand</a:t>
            </a:r>
          </a:p>
        </p:txBody>
      </p:sp>
      <p:sp>
        <p:nvSpPr>
          <p:cNvPr id="4" name="Slide Number Placeholder 3">
            <a:extLst>
              <a:ext uri="{FF2B5EF4-FFF2-40B4-BE49-F238E27FC236}">
                <a16:creationId xmlns:a16="http://schemas.microsoft.com/office/drawing/2014/main" id="{1D6646CB-7450-44BF-41A8-A63022574FA7}"/>
              </a:ext>
            </a:extLst>
          </p:cNvPr>
          <p:cNvSpPr>
            <a:spLocks noGrp="1"/>
          </p:cNvSpPr>
          <p:nvPr>
            <p:ph type="sldNum" sz="quarter" idx="12"/>
          </p:nvPr>
        </p:nvSpPr>
        <p:spPr/>
        <p:txBody>
          <a:bodyPr/>
          <a:lstStyle/>
          <a:p>
            <a:fld id="{6E2D2B3B-882E-40F3-A32F-6DD516915044}" type="slidenum">
              <a:rPr lang="en-US" smtClean="0"/>
              <a:pPr/>
              <a:t>44</a:t>
            </a:fld>
            <a:endParaRPr lang="en-US"/>
          </a:p>
        </p:txBody>
      </p:sp>
      <p:sp>
        <p:nvSpPr>
          <p:cNvPr id="5" name="TextBox 4">
            <a:extLst>
              <a:ext uri="{FF2B5EF4-FFF2-40B4-BE49-F238E27FC236}">
                <a16:creationId xmlns:a16="http://schemas.microsoft.com/office/drawing/2014/main" id="{802E7241-BF5A-5B21-B9E4-9619F1F2803B}"/>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3005312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7F5F5-0FF2-451C-B61A-2A1B851CD6F2}"/>
              </a:ext>
            </a:extLst>
          </p:cNvPr>
          <p:cNvSpPr>
            <a:spLocks noGrp="1"/>
          </p:cNvSpPr>
          <p:nvPr>
            <p:ph type="sldNum" sz="quarter" idx="12"/>
          </p:nvPr>
        </p:nvSpPr>
        <p:spPr/>
        <p:txBody>
          <a:bodyPr/>
          <a:lstStyle/>
          <a:p>
            <a:fld id="{6E2D2B3B-882E-40F3-A32F-6DD516915044}" type="slidenum">
              <a:rPr lang="en-US" smtClean="0"/>
              <a:pPr/>
              <a:t>45</a:t>
            </a:fld>
            <a:endParaRPr lang="en-US"/>
          </a:p>
        </p:txBody>
      </p:sp>
      <p:sp>
        <p:nvSpPr>
          <p:cNvPr id="12" name="TextBox 11">
            <a:extLst>
              <a:ext uri="{FF2B5EF4-FFF2-40B4-BE49-F238E27FC236}">
                <a16:creationId xmlns:a16="http://schemas.microsoft.com/office/drawing/2014/main" id="{DE6F9157-7F74-4E24-98A2-AAC0E5471DB2}"/>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9" name="Picture 8">
            <a:extLst>
              <a:ext uri="{FF2B5EF4-FFF2-40B4-BE49-F238E27FC236}">
                <a16:creationId xmlns:a16="http://schemas.microsoft.com/office/drawing/2014/main" id="{EACFAE82-AD08-4B40-B774-2D3C2690766E}"/>
              </a:ext>
            </a:extLst>
          </p:cNvPr>
          <p:cNvPicPr>
            <a:picLocks noChangeAspect="1"/>
          </p:cNvPicPr>
          <p:nvPr/>
        </p:nvPicPr>
        <p:blipFill>
          <a:blip r:embed="rId3"/>
          <a:stretch>
            <a:fillRect/>
          </a:stretch>
        </p:blipFill>
        <p:spPr>
          <a:xfrm>
            <a:off x="1227230" y="24493"/>
            <a:ext cx="6689540" cy="4580552"/>
          </a:xfrm>
          <a:prstGeom prst="rect">
            <a:avLst/>
          </a:prstGeom>
        </p:spPr>
      </p:pic>
      <p:sp>
        <p:nvSpPr>
          <p:cNvPr id="2" name="Rectangle 1">
            <a:extLst>
              <a:ext uri="{FF2B5EF4-FFF2-40B4-BE49-F238E27FC236}">
                <a16:creationId xmlns:a16="http://schemas.microsoft.com/office/drawing/2014/main" id="{4EEDEC98-DFB5-2C24-5359-1A27B2A83251}"/>
              </a:ext>
            </a:extLst>
          </p:cNvPr>
          <p:cNvSpPr/>
          <p:nvPr/>
        </p:nvSpPr>
        <p:spPr>
          <a:xfrm>
            <a:off x="3510897" y="2683378"/>
            <a:ext cx="787638" cy="1682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647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F0A-DC3A-49AF-920B-FD93190A2144}"/>
              </a:ext>
            </a:extLst>
          </p:cNvPr>
          <p:cNvSpPr>
            <a:spLocks noGrp="1"/>
          </p:cNvSpPr>
          <p:nvPr>
            <p:ph type="title"/>
          </p:nvPr>
        </p:nvSpPr>
        <p:spPr/>
        <p:txBody>
          <a:bodyPr/>
          <a:lstStyle/>
          <a:p>
            <a:pPr algn="ctr"/>
            <a:r>
              <a:rPr lang="en-US" dirty="0"/>
              <a:t>Daily </a:t>
            </a:r>
            <a:r>
              <a:rPr lang="en-US" dirty="0" err="1"/>
              <a:t>PrEP</a:t>
            </a:r>
            <a:r>
              <a:rPr lang="en-US" dirty="0"/>
              <a:t> Adherence</a:t>
            </a:r>
          </a:p>
        </p:txBody>
      </p:sp>
      <p:sp>
        <p:nvSpPr>
          <p:cNvPr id="4" name="Slide Number Placeholder 3">
            <a:extLst>
              <a:ext uri="{FF2B5EF4-FFF2-40B4-BE49-F238E27FC236}">
                <a16:creationId xmlns:a16="http://schemas.microsoft.com/office/drawing/2014/main" id="{3CA63D93-CD56-425E-80F3-0CDF1E291911}"/>
              </a:ext>
            </a:extLst>
          </p:cNvPr>
          <p:cNvSpPr>
            <a:spLocks noGrp="1"/>
          </p:cNvSpPr>
          <p:nvPr>
            <p:ph type="sldNum" sz="quarter" idx="12"/>
          </p:nvPr>
        </p:nvSpPr>
        <p:spPr/>
        <p:txBody>
          <a:bodyPr/>
          <a:lstStyle/>
          <a:p>
            <a:fld id="{6E2D2B3B-882E-40F3-A32F-6DD516915044}" type="slidenum">
              <a:rPr lang="en-US" smtClean="0"/>
              <a:pPr/>
              <a:t>46</a:t>
            </a:fld>
            <a:endParaRPr lang="en-US"/>
          </a:p>
        </p:txBody>
      </p:sp>
      <p:pic>
        <p:nvPicPr>
          <p:cNvPr id="6" name="Picture 5">
            <a:extLst>
              <a:ext uri="{FF2B5EF4-FFF2-40B4-BE49-F238E27FC236}">
                <a16:creationId xmlns:a16="http://schemas.microsoft.com/office/drawing/2014/main" id="{E52B6D4A-7944-4DBD-B0BE-517B8ADACB1F}"/>
              </a:ext>
            </a:extLst>
          </p:cNvPr>
          <p:cNvPicPr>
            <a:picLocks noChangeAspect="1"/>
          </p:cNvPicPr>
          <p:nvPr/>
        </p:nvPicPr>
        <p:blipFill>
          <a:blip r:embed="rId2"/>
          <a:stretch>
            <a:fillRect/>
          </a:stretch>
        </p:blipFill>
        <p:spPr>
          <a:xfrm>
            <a:off x="230155" y="1006633"/>
            <a:ext cx="5163436" cy="2704044"/>
          </a:xfrm>
          <a:prstGeom prst="rect">
            <a:avLst/>
          </a:prstGeom>
        </p:spPr>
      </p:pic>
      <p:pic>
        <p:nvPicPr>
          <p:cNvPr id="8" name="Picture 7">
            <a:extLst>
              <a:ext uri="{FF2B5EF4-FFF2-40B4-BE49-F238E27FC236}">
                <a16:creationId xmlns:a16="http://schemas.microsoft.com/office/drawing/2014/main" id="{08ED8223-0ECC-449C-A85D-BC9D9649504F}"/>
              </a:ext>
            </a:extLst>
          </p:cNvPr>
          <p:cNvPicPr>
            <a:picLocks noChangeAspect="1"/>
          </p:cNvPicPr>
          <p:nvPr/>
        </p:nvPicPr>
        <p:blipFill rotWithShape="1">
          <a:blip r:embed="rId3"/>
          <a:srcRect t="2013"/>
          <a:stretch/>
        </p:blipFill>
        <p:spPr>
          <a:xfrm>
            <a:off x="5224463" y="1468886"/>
            <a:ext cx="3906506" cy="2205728"/>
          </a:xfrm>
          <a:prstGeom prst="rect">
            <a:avLst/>
          </a:prstGeom>
        </p:spPr>
      </p:pic>
      <p:sp>
        <p:nvSpPr>
          <p:cNvPr id="9" name="TextBox 8">
            <a:extLst>
              <a:ext uri="{FF2B5EF4-FFF2-40B4-BE49-F238E27FC236}">
                <a16:creationId xmlns:a16="http://schemas.microsoft.com/office/drawing/2014/main" id="{E03CA9F6-2211-4CB1-AB47-F436A909EFC5}"/>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3745575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B2D19-6BCB-BB7D-5237-C87025AC2A38}"/>
              </a:ext>
            </a:extLst>
          </p:cNvPr>
          <p:cNvSpPr>
            <a:spLocks noGrp="1"/>
          </p:cNvSpPr>
          <p:nvPr>
            <p:ph type="title"/>
          </p:nvPr>
        </p:nvSpPr>
        <p:spPr>
          <a:xfrm>
            <a:off x="446622" y="1851994"/>
            <a:ext cx="8250756" cy="876300"/>
          </a:xfrm>
        </p:spPr>
        <p:txBody>
          <a:bodyPr/>
          <a:lstStyle/>
          <a:p>
            <a:pPr algn="ctr"/>
            <a:r>
              <a:rPr lang="en-US" dirty="0"/>
              <a:t>Injectable </a:t>
            </a:r>
            <a:r>
              <a:rPr lang="en-US" dirty="0" err="1"/>
              <a:t>pREP</a:t>
            </a:r>
            <a:endParaRPr lang="en-US" dirty="0"/>
          </a:p>
        </p:txBody>
      </p:sp>
      <p:sp>
        <p:nvSpPr>
          <p:cNvPr id="4" name="Slide Number Placeholder 3">
            <a:extLst>
              <a:ext uri="{FF2B5EF4-FFF2-40B4-BE49-F238E27FC236}">
                <a16:creationId xmlns:a16="http://schemas.microsoft.com/office/drawing/2014/main" id="{3F6FCCB4-C465-55A9-D935-6ABDB0A55E1B}"/>
              </a:ext>
            </a:extLst>
          </p:cNvPr>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287848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648EB-78F7-48E9-9CC2-CFAB809B4EA8}"/>
              </a:ext>
            </a:extLst>
          </p:cNvPr>
          <p:cNvSpPr>
            <a:spLocks noGrp="1"/>
          </p:cNvSpPr>
          <p:nvPr>
            <p:ph idx="1"/>
          </p:nvPr>
        </p:nvSpPr>
        <p:spPr>
          <a:xfrm>
            <a:off x="457213" y="1379763"/>
            <a:ext cx="8315569" cy="3095861"/>
          </a:xfrm>
        </p:spPr>
        <p:txBody>
          <a:bodyPr/>
          <a:lstStyle/>
          <a:p>
            <a:r>
              <a:rPr lang="en-US" dirty="0"/>
              <a:t>FDA-approved long-acting </a:t>
            </a:r>
            <a:r>
              <a:rPr lang="en-US" u="sng" dirty="0"/>
              <a:t>injectable</a:t>
            </a:r>
            <a:r>
              <a:rPr lang="en-US" dirty="0"/>
              <a:t> formulation:</a:t>
            </a:r>
          </a:p>
          <a:p>
            <a:pPr lvl="1"/>
            <a:r>
              <a:rPr lang="en-US" dirty="0"/>
              <a:t>Cabotegravir (</a:t>
            </a:r>
            <a:r>
              <a:rPr lang="en-US" dirty="0" err="1"/>
              <a:t>Apretude</a:t>
            </a:r>
            <a:r>
              <a:rPr lang="en-US" baseline="30000" dirty="0"/>
              <a:t>®</a:t>
            </a:r>
            <a:r>
              <a:rPr lang="en-US" dirty="0"/>
              <a:t>) 600mg/3mL every 2 months</a:t>
            </a:r>
          </a:p>
          <a:p>
            <a:pPr lvl="2"/>
            <a:r>
              <a:rPr lang="en-US" dirty="0"/>
              <a:t>Optional 30mg daily oral CAB 4-week lead-in</a:t>
            </a:r>
          </a:p>
          <a:p>
            <a:pPr lvl="1"/>
            <a:r>
              <a:rPr lang="en-US" dirty="0"/>
              <a:t>Approved for adolescents &amp; adults </a:t>
            </a:r>
            <a:r>
              <a:rPr lang="en-US" u="sng" dirty="0"/>
              <a:t>&gt;</a:t>
            </a:r>
            <a:r>
              <a:rPr lang="en-US" dirty="0"/>
              <a:t> 35kg (77 </a:t>
            </a:r>
            <a:r>
              <a:rPr lang="en-US" dirty="0" err="1"/>
              <a:t>lb</a:t>
            </a:r>
            <a:r>
              <a:rPr lang="en-US" dirty="0"/>
              <a:t>)*</a:t>
            </a:r>
          </a:p>
          <a:p>
            <a:pPr marL="777240" lvl="2" indent="0">
              <a:buNone/>
            </a:pPr>
            <a:endParaRPr lang="en-US" dirty="0"/>
          </a:p>
        </p:txBody>
      </p:sp>
      <p:sp>
        <p:nvSpPr>
          <p:cNvPr id="4" name="Slide Number Placeholder 3">
            <a:extLst>
              <a:ext uri="{FF2B5EF4-FFF2-40B4-BE49-F238E27FC236}">
                <a16:creationId xmlns:a16="http://schemas.microsoft.com/office/drawing/2014/main" id="{4F29435A-2AC6-49D7-A5DC-A45E26ECDE96}"/>
              </a:ext>
            </a:extLst>
          </p:cNvPr>
          <p:cNvSpPr>
            <a:spLocks noGrp="1"/>
          </p:cNvSpPr>
          <p:nvPr>
            <p:ph type="sldNum" sz="quarter" idx="12"/>
          </p:nvPr>
        </p:nvSpPr>
        <p:spPr/>
        <p:txBody>
          <a:bodyPr/>
          <a:lstStyle/>
          <a:p>
            <a:fld id="{6E2D2B3B-882E-40F3-A32F-6DD516915044}" type="slidenum">
              <a:rPr lang="en-US" smtClean="0"/>
              <a:pPr/>
              <a:t>48</a:t>
            </a:fld>
            <a:endParaRPr lang="en-US"/>
          </a:p>
        </p:txBody>
      </p:sp>
      <p:sp>
        <p:nvSpPr>
          <p:cNvPr id="5" name="Title 1">
            <a:extLst>
              <a:ext uri="{FF2B5EF4-FFF2-40B4-BE49-F238E27FC236}">
                <a16:creationId xmlns:a16="http://schemas.microsoft.com/office/drawing/2014/main" id="{58B00CAB-DFC1-475B-8A9F-CAA13B59F422}"/>
              </a:ext>
            </a:extLst>
          </p:cNvPr>
          <p:cNvSpPr>
            <a:spLocks noGrp="1"/>
          </p:cNvSpPr>
          <p:nvPr>
            <p:ph type="title"/>
          </p:nvPr>
        </p:nvSpPr>
        <p:spPr>
          <a:xfrm>
            <a:off x="457200" y="206375"/>
            <a:ext cx="8315325" cy="857250"/>
          </a:xfrm>
        </p:spPr>
        <p:txBody>
          <a:bodyPr/>
          <a:lstStyle/>
          <a:p>
            <a:pPr algn="ctr"/>
            <a:r>
              <a:rPr lang="en-US" dirty="0"/>
              <a:t>HIV </a:t>
            </a:r>
            <a:r>
              <a:rPr lang="en-US" dirty="0" err="1"/>
              <a:t>PrEP</a:t>
            </a:r>
            <a:br>
              <a:rPr lang="en-US" dirty="0"/>
            </a:br>
            <a:r>
              <a:rPr lang="en-US" sz="2800" dirty="0"/>
              <a:t>Pre-Exposure Prophylaxis</a:t>
            </a:r>
          </a:p>
        </p:txBody>
      </p:sp>
      <p:sp>
        <p:nvSpPr>
          <p:cNvPr id="6" name="Rectangle 5">
            <a:extLst>
              <a:ext uri="{FF2B5EF4-FFF2-40B4-BE49-F238E27FC236}">
                <a16:creationId xmlns:a16="http://schemas.microsoft.com/office/drawing/2014/main" id="{2C10F899-6362-4AD0-80D9-B42C394BCBF2}"/>
              </a:ext>
            </a:extLst>
          </p:cNvPr>
          <p:cNvSpPr/>
          <p:nvPr/>
        </p:nvSpPr>
        <p:spPr>
          <a:xfrm>
            <a:off x="2209800" y="3940628"/>
            <a:ext cx="4484692" cy="646331"/>
          </a:xfrm>
          <a:prstGeom prst="rect">
            <a:avLst/>
          </a:prstGeom>
          <a:ln w="19050">
            <a:solidFill>
              <a:schemeClr val="tx1"/>
            </a:solidFill>
            <a:prstDash val="sysDot"/>
          </a:ln>
        </p:spPr>
        <p:txBody>
          <a:bodyPr wrap="square">
            <a:spAutoFit/>
          </a:bodyPr>
          <a:lstStyle/>
          <a:p>
            <a:pPr algn="ctr"/>
            <a:r>
              <a:rPr lang="en-US" dirty="0"/>
              <a:t>*Cabotegravir (CAB) FDA-approved indication for </a:t>
            </a:r>
            <a:r>
              <a:rPr lang="en-US" dirty="0" err="1"/>
              <a:t>PrEP</a:t>
            </a:r>
            <a:r>
              <a:rPr lang="en-US" dirty="0"/>
              <a:t> in 12/2021</a:t>
            </a:r>
          </a:p>
        </p:txBody>
      </p:sp>
    </p:spTree>
    <p:extLst>
      <p:ext uri="{BB962C8B-B14F-4D97-AF65-F5344CB8AC3E}">
        <p14:creationId xmlns:p14="http://schemas.microsoft.com/office/powerpoint/2010/main" val="2119196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BD4E-0B74-4D66-9291-17500EBC63F2}"/>
              </a:ext>
            </a:extLst>
          </p:cNvPr>
          <p:cNvSpPr>
            <a:spLocks noGrp="1"/>
          </p:cNvSpPr>
          <p:nvPr>
            <p:ph type="title"/>
          </p:nvPr>
        </p:nvSpPr>
        <p:spPr>
          <a:xfrm>
            <a:off x="1143000" y="205979"/>
            <a:ext cx="7629769" cy="857250"/>
          </a:xfrm>
        </p:spPr>
        <p:txBody>
          <a:bodyPr/>
          <a:lstStyle/>
          <a:p>
            <a:pPr algn="ctr"/>
            <a:r>
              <a:rPr lang="en-US" dirty="0"/>
              <a:t>Long-Acting Injectables (LAI)</a:t>
            </a:r>
          </a:p>
        </p:txBody>
      </p:sp>
      <p:sp>
        <p:nvSpPr>
          <p:cNvPr id="3" name="Content Placeholder 2">
            <a:extLst>
              <a:ext uri="{FF2B5EF4-FFF2-40B4-BE49-F238E27FC236}">
                <a16:creationId xmlns:a16="http://schemas.microsoft.com/office/drawing/2014/main" id="{B5E0617D-98D9-4A75-8C70-12B5C56F03AB}"/>
              </a:ext>
            </a:extLst>
          </p:cNvPr>
          <p:cNvSpPr>
            <a:spLocks noGrp="1"/>
          </p:cNvSpPr>
          <p:nvPr>
            <p:ph idx="1"/>
          </p:nvPr>
        </p:nvSpPr>
        <p:spPr>
          <a:xfrm>
            <a:off x="457200" y="1328792"/>
            <a:ext cx="8315569" cy="3275474"/>
          </a:xfrm>
        </p:spPr>
        <p:txBody>
          <a:bodyPr>
            <a:normAutofit/>
          </a:bodyPr>
          <a:lstStyle/>
          <a:p>
            <a:r>
              <a:rPr lang="en-US" dirty="0"/>
              <a:t>Cabotegravir (CAB) LAI q8weeks for MSM and transwomen who have sex with men (TGWSM) at high risk for HIV</a:t>
            </a:r>
          </a:p>
          <a:p>
            <a:pPr lvl="1"/>
            <a:r>
              <a:rPr lang="en-US" sz="2000" dirty="0"/>
              <a:t>4,570 MSM &amp; TGWSM (12%) double-blinded</a:t>
            </a:r>
          </a:p>
          <a:p>
            <a:pPr lvl="1"/>
            <a:r>
              <a:rPr lang="en-US" sz="2000" dirty="0"/>
              <a:t>LAI CAB HIV incidents = 13</a:t>
            </a:r>
          </a:p>
          <a:p>
            <a:pPr lvl="1"/>
            <a:r>
              <a:rPr lang="en-US" sz="2000" dirty="0"/>
              <a:t>Daily oral TDF/FTC HIV incidents = 39</a:t>
            </a:r>
          </a:p>
          <a:p>
            <a:pPr lvl="1"/>
            <a:r>
              <a:rPr lang="en-US" sz="2000" b="1" dirty="0"/>
              <a:t>66% fewer HIV infections in LAI CAB vs. TDF/FTC</a:t>
            </a:r>
          </a:p>
          <a:p>
            <a:pPr lvl="1"/>
            <a:r>
              <a:rPr lang="en-US" sz="2000" dirty="0"/>
              <a:t>Well-tolerated: injection site reactions (ISRs) = 2.2% discontinued</a:t>
            </a:r>
          </a:p>
        </p:txBody>
      </p:sp>
      <p:sp>
        <p:nvSpPr>
          <p:cNvPr id="4" name="Slide Number Placeholder 3">
            <a:extLst>
              <a:ext uri="{FF2B5EF4-FFF2-40B4-BE49-F238E27FC236}">
                <a16:creationId xmlns:a16="http://schemas.microsoft.com/office/drawing/2014/main" id="{3F2125A1-01ED-4EF6-AB2E-6CCCA1A291BB}"/>
              </a:ext>
            </a:extLst>
          </p:cNvPr>
          <p:cNvSpPr>
            <a:spLocks noGrp="1"/>
          </p:cNvSpPr>
          <p:nvPr>
            <p:ph type="sldNum" sz="quarter" idx="12"/>
          </p:nvPr>
        </p:nvSpPr>
        <p:spPr/>
        <p:txBody>
          <a:bodyPr/>
          <a:lstStyle/>
          <a:p>
            <a:fld id="{6E2D2B3B-882E-40F3-A32F-6DD516915044}" type="slidenum">
              <a:rPr lang="en-US" smtClean="0"/>
              <a:pPr/>
              <a:t>49</a:t>
            </a:fld>
            <a:endParaRPr lang="en-US"/>
          </a:p>
        </p:txBody>
      </p:sp>
      <p:pic>
        <p:nvPicPr>
          <p:cNvPr id="8" name="Picture 7">
            <a:extLst>
              <a:ext uri="{FF2B5EF4-FFF2-40B4-BE49-F238E27FC236}">
                <a16:creationId xmlns:a16="http://schemas.microsoft.com/office/drawing/2014/main" id="{BE93E144-7D18-45B0-B7A4-2C21B20FDD0E}"/>
              </a:ext>
            </a:extLst>
          </p:cNvPr>
          <p:cNvPicPr>
            <a:picLocks noChangeAspect="1"/>
          </p:cNvPicPr>
          <p:nvPr/>
        </p:nvPicPr>
        <p:blipFill>
          <a:blip r:embed="rId3"/>
          <a:stretch>
            <a:fillRect/>
          </a:stretch>
        </p:blipFill>
        <p:spPr>
          <a:xfrm>
            <a:off x="0" y="12784"/>
            <a:ext cx="1828800" cy="1219200"/>
          </a:xfrm>
          <a:prstGeom prst="rect">
            <a:avLst/>
          </a:prstGeom>
        </p:spPr>
      </p:pic>
      <p:sp>
        <p:nvSpPr>
          <p:cNvPr id="9" name="Google Shape;233;p34">
            <a:extLst>
              <a:ext uri="{FF2B5EF4-FFF2-40B4-BE49-F238E27FC236}">
                <a16:creationId xmlns:a16="http://schemas.microsoft.com/office/drawing/2014/main" id="{47F6626B-AE9D-4EAA-9095-1D1615063974}"/>
              </a:ext>
            </a:extLst>
          </p:cNvPr>
          <p:cNvSpPr txBox="1"/>
          <p:nvPr/>
        </p:nvSpPr>
        <p:spPr>
          <a:xfrm>
            <a:off x="1219201" y="4754540"/>
            <a:ext cx="7239000"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rPr>
              <a:t>https://www.hptn.org/research/studies/hptn083</a:t>
            </a:r>
          </a:p>
        </p:txBody>
      </p:sp>
    </p:spTree>
    <p:extLst>
      <p:ext uri="{BB962C8B-B14F-4D97-AF65-F5344CB8AC3E}">
        <p14:creationId xmlns:p14="http://schemas.microsoft.com/office/powerpoint/2010/main" val="41099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 - Pharmacists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a:bodyPr>
          <a:lstStyle/>
          <a:p>
            <a:pPr marL="571500" indent="-457200">
              <a:spcBef>
                <a:spcPts val="0"/>
              </a:spcBef>
              <a:spcAft>
                <a:spcPts val="1800"/>
              </a:spcAft>
              <a:buFont typeface="+mj-lt"/>
              <a:buAutoNum type="arabicPeriod"/>
            </a:pPr>
            <a:r>
              <a:rPr lang="en-US" dirty="0">
                <a:solidFill>
                  <a:srgbClr val="000000"/>
                </a:solidFill>
                <a:ea typeface="Times New Roman" panose="02020603050405020304" pitchFamily="18" charset="0"/>
              </a:rPr>
              <a:t>Recognize the need for HIV prevention in the U.S. and New Mexico.</a:t>
            </a:r>
          </a:p>
          <a:p>
            <a:pPr marL="571500" indent="-457200">
              <a:spcAft>
                <a:spcPts val="1800"/>
              </a:spcAft>
              <a:buFont typeface="+mj-lt"/>
              <a:buAutoNum type="arabicPeriod"/>
            </a:pPr>
            <a:r>
              <a:rPr lang="en-US" dirty="0">
                <a:solidFill>
                  <a:srgbClr val="000000"/>
                </a:solidFill>
                <a:ea typeface="Times New Roman" panose="02020603050405020304" pitchFamily="18" charset="0"/>
              </a:rPr>
              <a:t>Identify appropriate candidates for HIV prevention medications.</a:t>
            </a:r>
          </a:p>
          <a:p>
            <a:pPr marL="571500" indent="-457200">
              <a:spcAft>
                <a:spcPts val="1800"/>
              </a:spcAft>
              <a:buFont typeface="+mj-lt"/>
              <a:buAutoNum type="arabicPeriod"/>
            </a:pPr>
            <a:r>
              <a:rPr lang="en-US" dirty="0">
                <a:solidFill>
                  <a:srgbClr val="000000"/>
                </a:solidFill>
                <a:ea typeface="Times New Roman" panose="02020603050405020304" pitchFamily="18" charset="0"/>
              </a:rPr>
              <a:t>Appropriately counsel on potential adverse reactions from the medications used for HIV prevention.</a:t>
            </a: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BD4E-0B74-4D66-9291-17500EBC63F2}"/>
              </a:ext>
            </a:extLst>
          </p:cNvPr>
          <p:cNvSpPr>
            <a:spLocks noGrp="1"/>
          </p:cNvSpPr>
          <p:nvPr>
            <p:ph type="title"/>
          </p:nvPr>
        </p:nvSpPr>
        <p:spPr>
          <a:xfrm>
            <a:off x="457201" y="205979"/>
            <a:ext cx="7696200" cy="857250"/>
          </a:xfrm>
        </p:spPr>
        <p:txBody>
          <a:bodyPr/>
          <a:lstStyle/>
          <a:p>
            <a:pPr algn="ctr"/>
            <a:r>
              <a:rPr lang="en-US" dirty="0"/>
              <a:t>Long-Acting Injectables (LAI)</a:t>
            </a:r>
          </a:p>
        </p:txBody>
      </p:sp>
      <p:sp>
        <p:nvSpPr>
          <p:cNvPr id="4" name="Slide Number Placeholder 3">
            <a:extLst>
              <a:ext uri="{FF2B5EF4-FFF2-40B4-BE49-F238E27FC236}">
                <a16:creationId xmlns:a16="http://schemas.microsoft.com/office/drawing/2014/main" id="{3F2125A1-01ED-4EF6-AB2E-6CCCA1A291BB}"/>
              </a:ext>
            </a:extLst>
          </p:cNvPr>
          <p:cNvSpPr>
            <a:spLocks noGrp="1"/>
          </p:cNvSpPr>
          <p:nvPr>
            <p:ph type="sldNum" sz="quarter" idx="12"/>
          </p:nvPr>
        </p:nvSpPr>
        <p:spPr/>
        <p:txBody>
          <a:bodyPr/>
          <a:lstStyle/>
          <a:p>
            <a:fld id="{6E2D2B3B-882E-40F3-A32F-6DD516915044}" type="slidenum">
              <a:rPr lang="en-US" smtClean="0"/>
              <a:pPr/>
              <a:t>50</a:t>
            </a:fld>
            <a:endParaRPr lang="en-US"/>
          </a:p>
        </p:txBody>
      </p:sp>
      <p:pic>
        <p:nvPicPr>
          <p:cNvPr id="6" name="Picture 5">
            <a:extLst>
              <a:ext uri="{FF2B5EF4-FFF2-40B4-BE49-F238E27FC236}">
                <a16:creationId xmlns:a16="http://schemas.microsoft.com/office/drawing/2014/main" id="{5F13470D-C049-4FDD-8F57-19EDDD4E3714}"/>
              </a:ext>
            </a:extLst>
          </p:cNvPr>
          <p:cNvPicPr>
            <a:picLocks noChangeAspect="1"/>
          </p:cNvPicPr>
          <p:nvPr/>
        </p:nvPicPr>
        <p:blipFill rotWithShape="1">
          <a:blip r:embed="rId3"/>
          <a:srcRect t="3798"/>
          <a:stretch/>
        </p:blipFill>
        <p:spPr>
          <a:xfrm>
            <a:off x="7433405" y="0"/>
            <a:ext cx="1710595" cy="1447801"/>
          </a:xfrm>
          <a:prstGeom prst="rect">
            <a:avLst/>
          </a:prstGeom>
        </p:spPr>
      </p:pic>
      <p:sp>
        <p:nvSpPr>
          <p:cNvPr id="3" name="Content Placeholder 2">
            <a:extLst>
              <a:ext uri="{FF2B5EF4-FFF2-40B4-BE49-F238E27FC236}">
                <a16:creationId xmlns:a16="http://schemas.microsoft.com/office/drawing/2014/main" id="{B5E0617D-98D9-4A75-8C70-12B5C56F03AB}"/>
              </a:ext>
            </a:extLst>
          </p:cNvPr>
          <p:cNvSpPr>
            <a:spLocks noGrp="1"/>
          </p:cNvSpPr>
          <p:nvPr>
            <p:ph idx="1"/>
          </p:nvPr>
        </p:nvSpPr>
        <p:spPr>
          <a:xfrm>
            <a:off x="457201" y="1362521"/>
            <a:ext cx="8315569" cy="3275474"/>
          </a:xfrm>
        </p:spPr>
        <p:txBody>
          <a:bodyPr>
            <a:normAutofit lnSpcReduction="10000"/>
          </a:bodyPr>
          <a:lstStyle/>
          <a:p>
            <a:r>
              <a:rPr lang="en-US" dirty="0"/>
              <a:t>Cabotegravir (CAB) LAI q8weeks for sexually active cisgender women (not pregnant or breastfeeding, on contraception) at high risk for HIV</a:t>
            </a:r>
          </a:p>
          <a:p>
            <a:pPr lvl="1"/>
            <a:r>
              <a:rPr lang="en-US" sz="2000" dirty="0"/>
              <a:t>3,224 participants in Sub-Saharan Africa</a:t>
            </a:r>
          </a:p>
          <a:p>
            <a:pPr lvl="1"/>
            <a:r>
              <a:rPr lang="en-US" sz="2000" dirty="0"/>
              <a:t>LAI CAB HIV incidents = 4</a:t>
            </a:r>
          </a:p>
          <a:p>
            <a:pPr lvl="1"/>
            <a:r>
              <a:rPr lang="en-US" sz="2000" dirty="0"/>
              <a:t>Daily oral TDF/FTC HIV incidents = 36</a:t>
            </a:r>
          </a:p>
          <a:p>
            <a:pPr lvl="1"/>
            <a:r>
              <a:rPr lang="en-US" sz="2000" b="1" dirty="0"/>
              <a:t>89% fewer HIV infections in LAI CAB for cisgender women vs. TDF/FTC</a:t>
            </a:r>
          </a:p>
          <a:p>
            <a:pPr lvl="1"/>
            <a:r>
              <a:rPr lang="en-US" sz="2000" dirty="0"/>
              <a:t>Well-tolerated: ISRs – no discontinuations due to ISRs</a:t>
            </a:r>
            <a:endParaRPr lang="en-US" sz="2000" b="1" dirty="0"/>
          </a:p>
          <a:p>
            <a:pPr lvl="1"/>
            <a:endParaRPr lang="en-US" sz="2000" dirty="0"/>
          </a:p>
          <a:p>
            <a:endParaRPr lang="en-US" dirty="0"/>
          </a:p>
        </p:txBody>
      </p:sp>
      <p:sp>
        <p:nvSpPr>
          <p:cNvPr id="7" name="Google Shape;233;p34">
            <a:extLst>
              <a:ext uri="{FF2B5EF4-FFF2-40B4-BE49-F238E27FC236}">
                <a16:creationId xmlns:a16="http://schemas.microsoft.com/office/drawing/2014/main" id="{0E44DFDD-2A62-4DE6-B1F8-DDB5839F65D4}"/>
              </a:ext>
            </a:extLst>
          </p:cNvPr>
          <p:cNvSpPr txBox="1"/>
          <p:nvPr/>
        </p:nvSpPr>
        <p:spPr>
          <a:xfrm>
            <a:off x="1219201" y="4754540"/>
            <a:ext cx="7239000"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rPr>
              <a:t>https://www.084life.org/study-results/</a:t>
            </a:r>
          </a:p>
        </p:txBody>
      </p:sp>
    </p:spTree>
    <p:extLst>
      <p:ext uri="{BB962C8B-B14F-4D97-AF65-F5344CB8AC3E}">
        <p14:creationId xmlns:p14="http://schemas.microsoft.com/office/powerpoint/2010/main" val="568767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FE1472-AACB-48A8-9FFB-BCC0C3A65C20}"/>
              </a:ext>
            </a:extLst>
          </p:cNvPr>
          <p:cNvSpPr>
            <a:spLocks noGrp="1"/>
          </p:cNvSpPr>
          <p:nvPr>
            <p:ph type="sldNum" sz="quarter" idx="12"/>
          </p:nvPr>
        </p:nvSpPr>
        <p:spPr/>
        <p:txBody>
          <a:bodyPr/>
          <a:lstStyle/>
          <a:p>
            <a:fld id="{6E2D2B3B-882E-40F3-A32F-6DD516915044}" type="slidenum">
              <a:rPr lang="en-US" smtClean="0"/>
              <a:pPr/>
              <a:t>51</a:t>
            </a:fld>
            <a:endParaRPr lang="en-US"/>
          </a:p>
        </p:txBody>
      </p:sp>
      <p:pic>
        <p:nvPicPr>
          <p:cNvPr id="6" name="Picture 5">
            <a:extLst>
              <a:ext uri="{FF2B5EF4-FFF2-40B4-BE49-F238E27FC236}">
                <a16:creationId xmlns:a16="http://schemas.microsoft.com/office/drawing/2014/main" id="{0B045B1B-D092-4CDE-A6E2-AA37CD241E5D}"/>
              </a:ext>
            </a:extLst>
          </p:cNvPr>
          <p:cNvPicPr>
            <a:picLocks noChangeAspect="1"/>
          </p:cNvPicPr>
          <p:nvPr/>
        </p:nvPicPr>
        <p:blipFill rotWithShape="1">
          <a:blip r:embed="rId2"/>
          <a:srcRect b="42593"/>
          <a:stretch/>
        </p:blipFill>
        <p:spPr>
          <a:xfrm>
            <a:off x="1" y="585141"/>
            <a:ext cx="9144000" cy="3358209"/>
          </a:xfrm>
          <a:prstGeom prst="rect">
            <a:avLst/>
          </a:prstGeom>
        </p:spPr>
      </p:pic>
      <p:sp>
        <p:nvSpPr>
          <p:cNvPr id="7" name="TextBox 6">
            <a:extLst>
              <a:ext uri="{FF2B5EF4-FFF2-40B4-BE49-F238E27FC236}">
                <a16:creationId xmlns:a16="http://schemas.microsoft.com/office/drawing/2014/main" id="{4F36B6DC-B4E2-4802-8607-7A55D6FEB608}"/>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178811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673B49-3EDB-4C01-B3C5-3EA6D82BDC03}"/>
              </a:ext>
            </a:extLst>
          </p:cNvPr>
          <p:cNvSpPr>
            <a:spLocks noGrp="1"/>
          </p:cNvSpPr>
          <p:nvPr>
            <p:ph type="sldNum" sz="quarter" idx="12"/>
          </p:nvPr>
        </p:nvSpPr>
        <p:spPr/>
        <p:txBody>
          <a:bodyPr/>
          <a:lstStyle/>
          <a:p>
            <a:fld id="{6E2D2B3B-882E-40F3-A32F-6DD516915044}" type="slidenum">
              <a:rPr lang="en-US" smtClean="0"/>
              <a:pPr/>
              <a:t>52</a:t>
            </a:fld>
            <a:endParaRPr lang="en-US"/>
          </a:p>
        </p:txBody>
      </p:sp>
      <p:sp>
        <p:nvSpPr>
          <p:cNvPr id="5" name="TextBox 4">
            <a:extLst>
              <a:ext uri="{FF2B5EF4-FFF2-40B4-BE49-F238E27FC236}">
                <a16:creationId xmlns:a16="http://schemas.microsoft.com/office/drawing/2014/main" id="{9FCB7F2B-2A8F-4D17-B5F0-D8260745298C}"/>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6" name="Picture 5">
            <a:extLst>
              <a:ext uri="{FF2B5EF4-FFF2-40B4-BE49-F238E27FC236}">
                <a16:creationId xmlns:a16="http://schemas.microsoft.com/office/drawing/2014/main" id="{E4EA1318-E103-4330-BDBD-3CF7804139D6}"/>
              </a:ext>
            </a:extLst>
          </p:cNvPr>
          <p:cNvPicPr>
            <a:picLocks noChangeAspect="1"/>
          </p:cNvPicPr>
          <p:nvPr/>
        </p:nvPicPr>
        <p:blipFill rotWithShape="1">
          <a:blip r:embed="rId2"/>
          <a:srcRect t="56105" b="-393"/>
          <a:stretch/>
        </p:blipFill>
        <p:spPr>
          <a:xfrm>
            <a:off x="0" y="518954"/>
            <a:ext cx="9144000" cy="2590800"/>
          </a:xfrm>
          <a:prstGeom prst="rect">
            <a:avLst/>
          </a:prstGeom>
        </p:spPr>
      </p:pic>
      <p:pic>
        <p:nvPicPr>
          <p:cNvPr id="8" name="Picture 7">
            <a:extLst>
              <a:ext uri="{FF2B5EF4-FFF2-40B4-BE49-F238E27FC236}">
                <a16:creationId xmlns:a16="http://schemas.microsoft.com/office/drawing/2014/main" id="{B8A2677D-4874-4EC5-A4A9-FBC0DCBC275E}"/>
              </a:ext>
            </a:extLst>
          </p:cNvPr>
          <p:cNvPicPr>
            <a:picLocks noChangeAspect="1"/>
          </p:cNvPicPr>
          <p:nvPr/>
        </p:nvPicPr>
        <p:blipFill rotWithShape="1">
          <a:blip r:embed="rId3"/>
          <a:srcRect t="5448"/>
          <a:stretch/>
        </p:blipFill>
        <p:spPr>
          <a:xfrm>
            <a:off x="0" y="3056605"/>
            <a:ext cx="9080428" cy="1115345"/>
          </a:xfrm>
          <a:prstGeom prst="rect">
            <a:avLst/>
          </a:prstGeom>
        </p:spPr>
      </p:pic>
    </p:spTree>
    <p:extLst>
      <p:ext uri="{BB962C8B-B14F-4D97-AF65-F5344CB8AC3E}">
        <p14:creationId xmlns:p14="http://schemas.microsoft.com/office/powerpoint/2010/main" val="526461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96F79-C8F2-4EB1-BEB5-2000BD94D270}"/>
              </a:ext>
            </a:extLst>
          </p:cNvPr>
          <p:cNvSpPr>
            <a:spLocks noGrp="1"/>
          </p:cNvSpPr>
          <p:nvPr>
            <p:ph type="sldNum" sz="quarter" idx="12"/>
          </p:nvPr>
        </p:nvSpPr>
        <p:spPr/>
        <p:txBody>
          <a:bodyPr/>
          <a:lstStyle/>
          <a:p>
            <a:fld id="{6E2D2B3B-882E-40F3-A32F-6DD516915044}" type="slidenum">
              <a:rPr lang="en-US" smtClean="0"/>
              <a:pPr/>
              <a:t>53</a:t>
            </a:fld>
            <a:endParaRPr lang="en-US"/>
          </a:p>
        </p:txBody>
      </p:sp>
      <p:pic>
        <p:nvPicPr>
          <p:cNvPr id="6" name="Picture 5">
            <a:extLst>
              <a:ext uri="{FF2B5EF4-FFF2-40B4-BE49-F238E27FC236}">
                <a16:creationId xmlns:a16="http://schemas.microsoft.com/office/drawing/2014/main" id="{50EDE97E-4F61-4D85-8F06-0E09652FD4B5}"/>
              </a:ext>
            </a:extLst>
          </p:cNvPr>
          <p:cNvPicPr>
            <a:picLocks noChangeAspect="1"/>
          </p:cNvPicPr>
          <p:nvPr/>
        </p:nvPicPr>
        <p:blipFill>
          <a:blip r:embed="rId2"/>
          <a:stretch>
            <a:fillRect/>
          </a:stretch>
        </p:blipFill>
        <p:spPr>
          <a:xfrm>
            <a:off x="228600" y="0"/>
            <a:ext cx="8686800" cy="4645602"/>
          </a:xfrm>
          <a:prstGeom prst="rect">
            <a:avLst/>
          </a:prstGeom>
        </p:spPr>
      </p:pic>
      <p:sp>
        <p:nvSpPr>
          <p:cNvPr id="9" name="Rectangle 8">
            <a:extLst>
              <a:ext uri="{FF2B5EF4-FFF2-40B4-BE49-F238E27FC236}">
                <a16:creationId xmlns:a16="http://schemas.microsoft.com/office/drawing/2014/main" id="{5B9EC6D1-3CE3-4317-962D-2FD84F3201C5}"/>
              </a:ext>
            </a:extLst>
          </p:cNvPr>
          <p:cNvSpPr/>
          <p:nvPr/>
        </p:nvSpPr>
        <p:spPr>
          <a:xfrm>
            <a:off x="1981200" y="1581150"/>
            <a:ext cx="1447800" cy="228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FE1BF2-28DD-43C7-AE37-1D0ADAFF2E13}"/>
              </a:ext>
            </a:extLst>
          </p:cNvPr>
          <p:cNvSpPr/>
          <p:nvPr/>
        </p:nvSpPr>
        <p:spPr>
          <a:xfrm>
            <a:off x="1981200" y="2999076"/>
            <a:ext cx="1447800" cy="228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27B5DB-8394-4F69-B716-8431A2D138F3}"/>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2935056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2D569-FF85-4749-A4FE-C9461441C3EF}"/>
              </a:ext>
            </a:extLst>
          </p:cNvPr>
          <p:cNvSpPr>
            <a:spLocks noGrp="1"/>
          </p:cNvSpPr>
          <p:nvPr>
            <p:ph type="sldNum" sz="quarter" idx="12"/>
          </p:nvPr>
        </p:nvSpPr>
        <p:spPr/>
        <p:txBody>
          <a:bodyPr/>
          <a:lstStyle/>
          <a:p>
            <a:fld id="{6E2D2B3B-882E-40F3-A32F-6DD516915044}" type="slidenum">
              <a:rPr lang="en-US" smtClean="0"/>
              <a:pPr/>
              <a:t>54</a:t>
            </a:fld>
            <a:endParaRPr lang="en-US"/>
          </a:p>
        </p:txBody>
      </p:sp>
      <p:pic>
        <p:nvPicPr>
          <p:cNvPr id="6" name="Picture 5">
            <a:extLst>
              <a:ext uri="{FF2B5EF4-FFF2-40B4-BE49-F238E27FC236}">
                <a16:creationId xmlns:a16="http://schemas.microsoft.com/office/drawing/2014/main" id="{AF517751-1EA9-4367-A261-36AE4DEEBF09}"/>
              </a:ext>
            </a:extLst>
          </p:cNvPr>
          <p:cNvPicPr>
            <a:picLocks noChangeAspect="1"/>
          </p:cNvPicPr>
          <p:nvPr/>
        </p:nvPicPr>
        <p:blipFill>
          <a:blip r:embed="rId2"/>
          <a:stretch>
            <a:fillRect/>
          </a:stretch>
        </p:blipFill>
        <p:spPr>
          <a:xfrm>
            <a:off x="337001" y="0"/>
            <a:ext cx="8469997" cy="4629973"/>
          </a:xfrm>
          <a:prstGeom prst="rect">
            <a:avLst/>
          </a:prstGeom>
        </p:spPr>
      </p:pic>
      <p:sp>
        <p:nvSpPr>
          <p:cNvPr id="7" name="TextBox 6">
            <a:extLst>
              <a:ext uri="{FF2B5EF4-FFF2-40B4-BE49-F238E27FC236}">
                <a16:creationId xmlns:a16="http://schemas.microsoft.com/office/drawing/2014/main" id="{04D9F08F-D85A-42E9-9BDD-9415B2435F79}"/>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1046562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B2D19-6BCB-BB7D-5237-C87025AC2A38}"/>
              </a:ext>
            </a:extLst>
          </p:cNvPr>
          <p:cNvSpPr>
            <a:spLocks noGrp="1"/>
          </p:cNvSpPr>
          <p:nvPr>
            <p:ph type="title"/>
          </p:nvPr>
        </p:nvSpPr>
        <p:spPr>
          <a:xfrm>
            <a:off x="446622" y="1851994"/>
            <a:ext cx="8250756" cy="876300"/>
          </a:xfrm>
        </p:spPr>
        <p:txBody>
          <a:bodyPr/>
          <a:lstStyle/>
          <a:p>
            <a:pPr algn="ctr"/>
            <a:r>
              <a:rPr lang="en-US" dirty="0" err="1"/>
              <a:t>pREP</a:t>
            </a:r>
            <a:r>
              <a:rPr lang="en-US" dirty="0"/>
              <a:t> access</a:t>
            </a:r>
          </a:p>
        </p:txBody>
      </p:sp>
      <p:sp>
        <p:nvSpPr>
          <p:cNvPr id="4" name="Slide Number Placeholder 3">
            <a:extLst>
              <a:ext uri="{FF2B5EF4-FFF2-40B4-BE49-F238E27FC236}">
                <a16:creationId xmlns:a16="http://schemas.microsoft.com/office/drawing/2014/main" id="{3F6FCCB4-C465-55A9-D935-6ABDB0A55E1B}"/>
              </a:ext>
            </a:extLst>
          </p:cNvPr>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1083366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03F91-7163-4B62-B2EE-51A519CC81AE}"/>
              </a:ext>
            </a:extLst>
          </p:cNvPr>
          <p:cNvSpPr>
            <a:spLocks noGrp="1"/>
          </p:cNvSpPr>
          <p:nvPr>
            <p:ph type="sldNum" sz="quarter" idx="12"/>
          </p:nvPr>
        </p:nvSpPr>
        <p:spPr/>
        <p:txBody>
          <a:bodyPr/>
          <a:lstStyle/>
          <a:p>
            <a:fld id="{6E2D2B3B-882E-40F3-A32F-6DD516915044}" type="slidenum">
              <a:rPr lang="en-US" smtClean="0"/>
              <a:pPr/>
              <a:t>56</a:t>
            </a:fld>
            <a:endParaRPr lang="en-US" dirty="0"/>
          </a:p>
        </p:txBody>
      </p:sp>
      <p:sp>
        <p:nvSpPr>
          <p:cNvPr id="7" name="Footer Placeholder 4">
            <a:extLst>
              <a:ext uri="{FF2B5EF4-FFF2-40B4-BE49-F238E27FC236}">
                <a16:creationId xmlns:a16="http://schemas.microsoft.com/office/drawing/2014/main" id="{96DAA66E-E842-426B-874E-D883B293C1C1}"/>
              </a:ext>
            </a:extLst>
          </p:cNvPr>
          <p:cNvSpPr>
            <a:spLocks noGrp="1"/>
          </p:cNvSpPr>
          <p:nvPr>
            <p:ph type="ftr" sz="quarter" idx="3"/>
          </p:nvPr>
        </p:nvSpPr>
        <p:spPr>
          <a:xfrm>
            <a:off x="1204956" y="4750934"/>
            <a:ext cx="7326831" cy="274320"/>
          </a:xfrm>
        </p:spPr>
        <p:txBody>
          <a:bodyPr/>
          <a:lstStyle/>
          <a:p>
            <a:pPr algn="ctr"/>
            <a:r>
              <a:rPr lang="en-US" sz="1050" dirty="0">
                <a:solidFill>
                  <a:schemeClr val="bg1"/>
                </a:solidFill>
              </a:rPr>
              <a:t>https://www.cdc.gov/nchhstp/newsroom/2023/2021-hiv-incidence.html</a:t>
            </a:r>
          </a:p>
        </p:txBody>
      </p:sp>
      <p:pic>
        <p:nvPicPr>
          <p:cNvPr id="9" name="Picture 8">
            <a:extLst>
              <a:ext uri="{FF2B5EF4-FFF2-40B4-BE49-F238E27FC236}">
                <a16:creationId xmlns:a16="http://schemas.microsoft.com/office/drawing/2014/main" id="{C26D088E-8628-7329-5E3D-5282AE01C9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82" b="78386"/>
          <a:stretch/>
        </p:blipFill>
        <p:spPr>
          <a:xfrm>
            <a:off x="743018" y="20184"/>
            <a:ext cx="7986406" cy="999858"/>
          </a:xfrm>
          <a:prstGeom prst="rect">
            <a:avLst/>
          </a:prstGeom>
        </p:spPr>
      </p:pic>
      <p:pic>
        <p:nvPicPr>
          <p:cNvPr id="10" name="Picture 9">
            <a:extLst>
              <a:ext uri="{FF2B5EF4-FFF2-40B4-BE49-F238E27FC236}">
                <a16:creationId xmlns:a16="http://schemas.microsoft.com/office/drawing/2014/main" id="{99C275CF-30F5-0EA1-CC1B-F8D680AF6D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745" b="21764"/>
          <a:stretch/>
        </p:blipFill>
        <p:spPr>
          <a:xfrm>
            <a:off x="666571" y="1021380"/>
            <a:ext cx="7662861" cy="3062172"/>
          </a:xfrm>
          <a:prstGeom prst="rect">
            <a:avLst/>
          </a:prstGeom>
        </p:spPr>
      </p:pic>
      <p:pic>
        <p:nvPicPr>
          <p:cNvPr id="11" name="Picture 10">
            <a:extLst>
              <a:ext uri="{FF2B5EF4-FFF2-40B4-BE49-F238E27FC236}">
                <a16:creationId xmlns:a16="http://schemas.microsoft.com/office/drawing/2014/main" id="{BC6749AC-4AAE-66E6-E753-2BD541A1C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5032" b="6006"/>
          <a:stretch/>
        </p:blipFill>
        <p:spPr>
          <a:xfrm>
            <a:off x="666571" y="4059253"/>
            <a:ext cx="7662861" cy="560793"/>
          </a:xfrm>
          <a:prstGeom prst="rect">
            <a:avLst/>
          </a:prstGeom>
        </p:spPr>
      </p:pic>
    </p:spTree>
    <p:extLst>
      <p:ext uri="{BB962C8B-B14F-4D97-AF65-F5344CB8AC3E}">
        <p14:creationId xmlns:p14="http://schemas.microsoft.com/office/powerpoint/2010/main" val="2478412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407B94FB-C275-4F77-A005-947E04D87E0E}"/>
              </a:ext>
            </a:extLst>
          </p:cNvPr>
          <p:cNvSpPr>
            <a:spLocks noGrp="1"/>
          </p:cNvSpPr>
          <p:nvPr>
            <p:ph type="sldNum" idx="12"/>
          </p:nvPr>
        </p:nvSpPr>
        <p:spPr/>
        <p:txBody>
          <a:bodyPr/>
          <a:lstStyle/>
          <a:p>
            <a:fld id="{6E2D2B3B-882E-40F3-A32F-6DD516915044}" type="slidenum">
              <a:rPr lang="en-US" smtClean="0"/>
              <a:pPr/>
              <a:t>57</a:t>
            </a:fld>
            <a:endParaRPr lang="en-US" dirty="0"/>
          </a:p>
        </p:txBody>
      </p:sp>
      <p:sp>
        <p:nvSpPr>
          <p:cNvPr id="2" name="Footer Placeholder 4">
            <a:extLst>
              <a:ext uri="{FF2B5EF4-FFF2-40B4-BE49-F238E27FC236}">
                <a16:creationId xmlns:a16="http://schemas.microsoft.com/office/drawing/2014/main" id="{1AE23EE4-9CE4-CCAA-C5BD-0798CCBFE959}"/>
              </a:ext>
            </a:extLst>
          </p:cNvPr>
          <p:cNvSpPr txBox="1">
            <a:spLocks/>
          </p:cNvSpPr>
          <p:nvPr/>
        </p:nvSpPr>
        <p:spPr>
          <a:xfrm>
            <a:off x="1204956" y="4750934"/>
            <a:ext cx="7326831"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bg1"/>
                </a:solidFill>
                <a:hlinkClick r:id="rId3">
                  <a:extLst>
                    <a:ext uri="{A12FA001-AC4F-418D-AE19-62706E023703}">
                      <ahyp:hlinkClr xmlns:ahyp="http://schemas.microsoft.com/office/drawing/2018/hyperlinkcolor" val="tx"/>
                    </a:ext>
                  </a:extLst>
                </a:hlinkClick>
              </a:rPr>
              <a:t>https://www.cdc.gov/nchhstp/newsroom/2023/2021-hiv-incidence.html</a:t>
            </a:r>
            <a:r>
              <a:rPr lang="en-US" sz="1050" dirty="0">
                <a:solidFill>
                  <a:schemeClr val="bg1"/>
                </a:solidFill>
              </a:rPr>
              <a:t> </a:t>
            </a:r>
          </a:p>
        </p:txBody>
      </p:sp>
      <p:pic>
        <p:nvPicPr>
          <p:cNvPr id="4" name="Picture 3">
            <a:extLst>
              <a:ext uri="{FF2B5EF4-FFF2-40B4-BE49-F238E27FC236}">
                <a16:creationId xmlns:a16="http://schemas.microsoft.com/office/drawing/2014/main" id="{4D232823-6472-1F3A-F478-E3E35AD8DC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54" b="3966"/>
          <a:stretch/>
        </p:blipFill>
        <p:spPr>
          <a:xfrm>
            <a:off x="418714" y="0"/>
            <a:ext cx="8347633" cy="4631821"/>
          </a:xfrm>
          <a:prstGeom prst="rect">
            <a:avLst/>
          </a:prstGeom>
        </p:spPr>
      </p:pic>
    </p:spTree>
    <p:extLst>
      <p:ext uri="{BB962C8B-B14F-4D97-AF65-F5344CB8AC3E}">
        <p14:creationId xmlns:p14="http://schemas.microsoft.com/office/powerpoint/2010/main" val="961466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407B94FB-C275-4F77-A005-947E04D87E0E}"/>
              </a:ext>
            </a:extLst>
          </p:cNvPr>
          <p:cNvSpPr>
            <a:spLocks noGrp="1"/>
          </p:cNvSpPr>
          <p:nvPr>
            <p:ph type="sldNum" idx="12"/>
          </p:nvPr>
        </p:nvSpPr>
        <p:spPr/>
        <p:txBody>
          <a:bodyPr/>
          <a:lstStyle/>
          <a:p>
            <a:fld id="{6E2D2B3B-882E-40F3-A32F-6DD516915044}" type="slidenum">
              <a:rPr lang="en-US" smtClean="0"/>
              <a:pPr/>
              <a:t>58</a:t>
            </a:fld>
            <a:endParaRPr lang="en-US" dirty="0"/>
          </a:p>
        </p:txBody>
      </p:sp>
      <p:sp>
        <p:nvSpPr>
          <p:cNvPr id="2" name="Footer Placeholder 4">
            <a:extLst>
              <a:ext uri="{FF2B5EF4-FFF2-40B4-BE49-F238E27FC236}">
                <a16:creationId xmlns:a16="http://schemas.microsoft.com/office/drawing/2014/main" id="{1AE23EE4-9CE4-CCAA-C5BD-0798CCBFE959}"/>
              </a:ext>
            </a:extLst>
          </p:cNvPr>
          <p:cNvSpPr txBox="1">
            <a:spLocks/>
          </p:cNvSpPr>
          <p:nvPr/>
        </p:nvSpPr>
        <p:spPr>
          <a:xfrm>
            <a:off x="1204956" y="4750934"/>
            <a:ext cx="7326831"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bg1"/>
                </a:solidFill>
                <a:hlinkClick r:id="rId3">
                  <a:extLst>
                    <a:ext uri="{A12FA001-AC4F-418D-AE19-62706E023703}">
                      <ahyp:hlinkClr xmlns:ahyp="http://schemas.microsoft.com/office/drawing/2018/hyperlinkcolor" val="tx"/>
                    </a:ext>
                  </a:extLst>
                </a:hlinkClick>
              </a:rPr>
              <a:t>https://www.cdc.gov/nchhstp/newsroom/2023/2021-hiv-incidence.html</a:t>
            </a:r>
            <a:r>
              <a:rPr lang="en-US" sz="1050" dirty="0">
                <a:solidFill>
                  <a:schemeClr val="bg1"/>
                </a:solidFill>
              </a:rPr>
              <a:t> </a:t>
            </a:r>
          </a:p>
        </p:txBody>
      </p:sp>
      <p:pic>
        <p:nvPicPr>
          <p:cNvPr id="5" name="Picture 4">
            <a:extLst>
              <a:ext uri="{FF2B5EF4-FFF2-40B4-BE49-F238E27FC236}">
                <a16:creationId xmlns:a16="http://schemas.microsoft.com/office/drawing/2014/main" id="{235D158E-B0CE-C267-97B2-B810FA82FB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18" b="82222"/>
          <a:stretch/>
        </p:blipFill>
        <p:spPr>
          <a:xfrm>
            <a:off x="670257" y="-9303"/>
            <a:ext cx="8396228" cy="904066"/>
          </a:xfrm>
          <a:prstGeom prst="rect">
            <a:avLst/>
          </a:prstGeom>
        </p:spPr>
      </p:pic>
      <p:pic>
        <p:nvPicPr>
          <p:cNvPr id="6" name="Picture 5">
            <a:extLst>
              <a:ext uri="{FF2B5EF4-FFF2-40B4-BE49-F238E27FC236}">
                <a16:creationId xmlns:a16="http://schemas.microsoft.com/office/drawing/2014/main" id="{23ED0678-6E82-0170-C7B5-46D668486E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478" b="15023"/>
          <a:stretch/>
        </p:blipFill>
        <p:spPr>
          <a:xfrm>
            <a:off x="827228" y="905524"/>
            <a:ext cx="7293341" cy="3725198"/>
          </a:xfrm>
          <a:prstGeom prst="rect">
            <a:avLst/>
          </a:prstGeom>
        </p:spPr>
      </p:pic>
      <p:pic>
        <p:nvPicPr>
          <p:cNvPr id="8" name="Picture 7">
            <a:extLst>
              <a:ext uri="{FF2B5EF4-FFF2-40B4-BE49-F238E27FC236}">
                <a16:creationId xmlns:a16="http://schemas.microsoft.com/office/drawing/2014/main" id="{E6CD8790-FA94-A4AC-374B-0652AC6D4F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16" t="87462" r="61726" b="4845"/>
          <a:stretch/>
        </p:blipFill>
        <p:spPr>
          <a:xfrm>
            <a:off x="6638192" y="1896502"/>
            <a:ext cx="2505808" cy="465992"/>
          </a:xfrm>
          <a:prstGeom prst="rect">
            <a:avLst/>
          </a:prstGeom>
        </p:spPr>
      </p:pic>
    </p:spTree>
    <p:extLst>
      <p:ext uri="{BB962C8B-B14F-4D97-AF65-F5344CB8AC3E}">
        <p14:creationId xmlns:p14="http://schemas.microsoft.com/office/powerpoint/2010/main" val="337834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0C56-6822-4FAB-8085-A632536F0F39}"/>
              </a:ext>
            </a:extLst>
          </p:cNvPr>
          <p:cNvSpPr>
            <a:spLocks noGrp="1"/>
          </p:cNvSpPr>
          <p:nvPr>
            <p:ph type="title"/>
          </p:nvPr>
        </p:nvSpPr>
        <p:spPr/>
        <p:txBody>
          <a:bodyPr/>
          <a:lstStyle/>
          <a:p>
            <a:pPr algn="ctr"/>
            <a:r>
              <a:rPr lang="en-US" dirty="0"/>
              <a:t>Need </a:t>
            </a:r>
            <a:r>
              <a:rPr lang="en-US" dirty="0" err="1"/>
              <a:t>PrEP</a:t>
            </a:r>
            <a:r>
              <a:rPr lang="en-US" dirty="0"/>
              <a:t> to Reach Most At Risk</a:t>
            </a:r>
          </a:p>
        </p:txBody>
      </p:sp>
      <p:sp>
        <p:nvSpPr>
          <p:cNvPr id="4" name="Slide Number Placeholder 3">
            <a:extLst>
              <a:ext uri="{FF2B5EF4-FFF2-40B4-BE49-F238E27FC236}">
                <a16:creationId xmlns:a16="http://schemas.microsoft.com/office/drawing/2014/main" id="{15EAFFF9-9A6E-44CB-AF49-0F2D7A50BDF4}"/>
              </a:ext>
            </a:extLst>
          </p:cNvPr>
          <p:cNvSpPr>
            <a:spLocks noGrp="1"/>
          </p:cNvSpPr>
          <p:nvPr>
            <p:ph type="sldNum" sz="quarter" idx="12"/>
          </p:nvPr>
        </p:nvSpPr>
        <p:spPr/>
        <p:txBody>
          <a:bodyPr/>
          <a:lstStyle/>
          <a:p>
            <a:fld id="{6E2D2B3B-882E-40F3-A32F-6DD516915044}" type="slidenum">
              <a:rPr lang="en-US" smtClean="0"/>
              <a:pPr/>
              <a:t>59</a:t>
            </a:fld>
            <a:endParaRPr lang="en-US"/>
          </a:p>
        </p:txBody>
      </p:sp>
      <p:sp>
        <p:nvSpPr>
          <p:cNvPr id="5" name="Content Placeholder 2">
            <a:extLst>
              <a:ext uri="{FF2B5EF4-FFF2-40B4-BE49-F238E27FC236}">
                <a16:creationId xmlns:a16="http://schemas.microsoft.com/office/drawing/2014/main" id="{E0ADDFDB-30B3-4E59-90C0-DD16B2C24A0B}"/>
              </a:ext>
            </a:extLst>
          </p:cNvPr>
          <p:cNvSpPr>
            <a:spLocks noGrp="1"/>
          </p:cNvSpPr>
          <p:nvPr>
            <p:ph idx="1"/>
          </p:nvPr>
        </p:nvSpPr>
        <p:spPr>
          <a:xfrm>
            <a:off x="263245" y="1312080"/>
            <a:ext cx="2095498" cy="3565922"/>
          </a:xfrm>
        </p:spPr>
        <p:txBody>
          <a:bodyPr>
            <a:normAutofit/>
          </a:bodyPr>
          <a:lstStyle/>
          <a:p>
            <a:pPr marL="0" indent="0">
              <a:buNone/>
            </a:pPr>
            <a:r>
              <a:rPr lang="en-US" dirty="0"/>
              <a:t>Interventions to improve metrics at each step of </a:t>
            </a:r>
            <a:r>
              <a:rPr lang="en-US" dirty="0" err="1"/>
              <a:t>PrEP</a:t>
            </a:r>
            <a:r>
              <a:rPr lang="en-US" dirty="0"/>
              <a:t> Care Continuum could reduce disparities</a:t>
            </a:r>
          </a:p>
        </p:txBody>
      </p:sp>
      <p:sp>
        <p:nvSpPr>
          <p:cNvPr id="7" name="TextBox 6">
            <a:extLst>
              <a:ext uri="{FF2B5EF4-FFF2-40B4-BE49-F238E27FC236}">
                <a16:creationId xmlns:a16="http://schemas.microsoft.com/office/drawing/2014/main" id="{B117D0DF-8998-462D-8FFB-E0D9369E388C}"/>
              </a:ext>
            </a:extLst>
          </p:cNvPr>
          <p:cNvSpPr txBox="1"/>
          <p:nvPr/>
        </p:nvSpPr>
        <p:spPr>
          <a:xfrm>
            <a:off x="1704975" y="4741098"/>
            <a:ext cx="6038850" cy="276999"/>
          </a:xfrm>
          <a:prstGeom prst="rect">
            <a:avLst/>
          </a:prstGeom>
          <a:noFill/>
        </p:spPr>
        <p:txBody>
          <a:bodyPr wrap="square" rtlCol="0">
            <a:spAutoFit/>
          </a:bodyPr>
          <a:lstStyle/>
          <a:p>
            <a:pPr algn="ctr"/>
            <a:r>
              <a:rPr lang="en-US" sz="1200" dirty="0">
                <a:solidFill>
                  <a:schemeClr val="bg1"/>
                </a:solidFill>
              </a:rPr>
              <a:t>https://www.cdc.gov/hiv/effective-interventions/prevent/prep/index.html</a:t>
            </a:r>
          </a:p>
        </p:txBody>
      </p:sp>
      <p:pic>
        <p:nvPicPr>
          <p:cNvPr id="10" name="Picture 9">
            <a:extLst>
              <a:ext uri="{FF2B5EF4-FFF2-40B4-BE49-F238E27FC236}">
                <a16:creationId xmlns:a16="http://schemas.microsoft.com/office/drawing/2014/main" id="{351948CF-5E96-D0BB-847E-18D3F9771258}"/>
              </a:ext>
            </a:extLst>
          </p:cNvPr>
          <p:cNvPicPr>
            <a:picLocks noChangeAspect="1"/>
          </p:cNvPicPr>
          <p:nvPr/>
        </p:nvPicPr>
        <p:blipFill rotWithShape="1">
          <a:blip r:embed="rId3">
            <a:extLst>
              <a:ext uri="{28A0092B-C50C-407E-A947-70E740481C1C}">
                <a14:useLocalDpi xmlns:a14="http://schemas.microsoft.com/office/drawing/2010/main" val="0"/>
              </a:ext>
            </a:extLst>
          </a:blip>
          <a:srcRect l="970" r="3159"/>
          <a:stretch/>
        </p:blipFill>
        <p:spPr>
          <a:xfrm>
            <a:off x="2153354" y="910334"/>
            <a:ext cx="6990646" cy="3322832"/>
          </a:xfrm>
          <a:prstGeom prst="rect">
            <a:avLst/>
          </a:prstGeom>
        </p:spPr>
      </p:pic>
    </p:spTree>
    <p:extLst>
      <p:ext uri="{BB962C8B-B14F-4D97-AF65-F5344CB8AC3E}">
        <p14:creationId xmlns:p14="http://schemas.microsoft.com/office/powerpoint/2010/main" val="3622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 - Technicians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456051" cy="3060184"/>
          </a:xfrm>
        </p:spPr>
        <p:txBody>
          <a:bodyPr>
            <a:normAutofit/>
          </a:bodyPr>
          <a:lstStyle/>
          <a:p>
            <a:pPr marL="571500" indent="-457200">
              <a:spcBef>
                <a:spcPts val="0"/>
              </a:spcBef>
              <a:spcAft>
                <a:spcPts val="1800"/>
              </a:spcAft>
              <a:buFont typeface="+mj-lt"/>
              <a:buAutoNum type="arabicPeriod"/>
            </a:pPr>
            <a:r>
              <a:rPr lang="en-US" dirty="0">
                <a:solidFill>
                  <a:srgbClr val="000000"/>
                </a:solidFill>
                <a:ea typeface="Times New Roman" panose="02020603050405020304" pitchFamily="18" charset="0"/>
              </a:rPr>
              <a:t>Differentiate between true risks for HIV and misconceptions for HIV transmissions.</a:t>
            </a:r>
          </a:p>
          <a:p>
            <a:pPr marL="571500" indent="-457200">
              <a:spcBef>
                <a:spcPts val="0"/>
              </a:spcBef>
              <a:spcAft>
                <a:spcPts val="1800"/>
              </a:spcAft>
              <a:buFont typeface="+mj-lt"/>
              <a:buAutoNum type="arabicPeriod"/>
            </a:pPr>
            <a:r>
              <a:rPr lang="en-US" dirty="0">
                <a:solidFill>
                  <a:srgbClr val="000000"/>
                </a:solidFill>
                <a:ea typeface="Times New Roman" panose="02020603050405020304" pitchFamily="18" charset="0"/>
              </a:rPr>
              <a:t>Recognize people who could benefit from HIV prevention medications.</a:t>
            </a:r>
          </a:p>
          <a:p>
            <a:pPr marL="571500" indent="-457200">
              <a:spcBef>
                <a:spcPts val="0"/>
              </a:spcBef>
              <a:spcAft>
                <a:spcPts val="1800"/>
              </a:spcAft>
              <a:buFont typeface="+mj-lt"/>
              <a:buAutoNum type="arabicPeriod"/>
            </a:pPr>
            <a:r>
              <a:rPr lang="en-US" dirty="0">
                <a:solidFill>
                  <a:srgbClr val="000000"/>
                </a:solidFill>
                <a:ea typeface="Times New Roman" panose="02020603050405020304" pitchFamily="18" charset="0"/>
              </a:rPr>
              <a:t>Refer people to appropriate resources for HIV prevention. </a:t>
            </a: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116124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328549-98CF-4375-B80E-F3387DDB1B38}"/>
              </a:ext>
            </a:extLst>
          </p:cNvPr>
          <p:cNvSpPr>
            <a:spLocks noGrp="1"/>
          </p:cNvSpPr>
          <p:nvPr>
            <p:ph type="title"/>
          </p:nvPr>
        </p:nvSpPr>
        <p:spPr>
          <a:xfrm>
            <a:off x="457213" y="205979"/>
            <a:ext cx="8315569" cy="643107"/>
          </a:xfrm>
        </p:spPr>
        <p:txBody>
          <a:bodyPr/>
          <a:lstStyle/>
          <a:p>
            <a:pPr algn="ctr"/>
            <a:r>
              <a:rPr lang="en-US" dirty="0"/>
              <a:t>Coverage of </a:t>
            </a:r>
            <a:r>
              <a:rPr lang="en-US" dirty="0" err="1"/>
              <a:t>PrEP</a:t>
            </a:r>
            <a:endParaRPr lang="en-US" dirty="0"/>
          </a:p>
        </p:txBody>
      </p:sp>
      <p:sp>
        <p:nvSpPr>
          <p:cNvPr id="9" name="Content Placeholder 8">
            <a:extLst>
              <a:ext uri="{FF2B5EF4-FFF2-40B4-BE49-F238E27FC236}">
                <a16:creationId xmlns:a16="http://schemas.microsoft.com/office/drawing/2014/main" id="{563A6385-3E58-43C2-A175-DB43640A19DA}"/>
              </a:ext>
            </a:extLst>
          </p:cNvPr>
          <p:cNvSpPr>
            <a:spLocks noGrp="1"/>
          </p:cNvSpPr>
          <p:nvPr>
            <p:ph idx="1"/>
          </p:nvPr>
        </p:nvSpPr>
        <p:spPr>
          <a:xfrm>
            <a:off x="457200" y="971550"/>
            <a:ext cx="8315569" cy="3757861"/>
          </a:xfrm>
        </p:spPr>
        <p:txBody>
          <a:bodyPr>
            <a:normAutofit fontScale="40000" lnSpcReduction="20000"/>
          </a:bodyPr>
          <a:lstStyle/>
          <a:p>
            <a:r>
              <a:rPr lang="en-US" sz="5000" dirty="0"/>
              <a:t>If insured, may require prior authorization</a:t>
            </a:r>
          </a:p>
          <a:p>
            <a:r>
              <a:rPr lang="en-US" sz="5000" dirty="0"/>
              <a:t>If large copay: (however, </a:t>
            </a:r>
            <a:r>
              <a:rPr lang="en-US" sz="5000" dirty="0">
                <a:hlinkClick r:id="rId2"/>
              </a:rPr>
              <a:t>ACA implementation part 47 </a:t>
            </a:r>
            <a:r>
              <a:rPr lang="en-US" sz="5000" dirty="0"/>
              <a:t>should = $0)</a:t>
            </a:r>
          </a:p>
          <a:p>
            <a:pPr lvl="1"/>
            <a:r>
              <a:rPr lang="en-US" sz="4300" dirty="0"/>
              <a:t>Copay cards for oral </a:t>
            </a:r>
            <a:r>
              <a:rPr lang="en-US" sz="4300" dirty="0" err="1"/>
              <a:t>PrEP</a:t>
            </a:r>
            <a:r>
              <a:rPr lang="en-US" sz="4300" dirty="0"/>
              <a:t> (Med D excluded): </a:t>
            </a:r>
            <a:r>
              <a:rPr lang="en-US" sz="4300" dirty="0">
                <a:hlinkClick r:id="rId3"/>
              </a:rPr>
              <a:t>https://www.gileadadvancingaccess.com/copay-coupon-card</a:t>
            </a:r>
            <a:r>
              <a:rPr lang="en-US" sz="4300" dirty="0"/>
              <a:t> </a:t>
            </a:r>
          </a:p>
          <a:p>
            <a:pPr lvl="1"/>
            <a:r>
              <a:rPr lang="en-US" sz="4300" dirty="0"/>
              <a:t>Patient Advocate Foundation (also for people with Med D): </a:t>
            </a:r>
            <a:r>
              <a:rPr lang="en-US" sz="4300" dirty="0">
                <a:hlinkClick r:id="rId4"/>
              </a:rPr>
              <a:t>https://www.copays.org/diseases/hiv-aids-and-prevention</a:t>
            </a:r>
            <a:endParaRPr lang="en-US" sz="4300" dirty="0"/>
          </a:p>
          <a:p>
            <a:pPr lvl="1"/>
            <a:r>
              <a:rPr lang="en-US" sz="4300" dirty="0"/>
              <a:t>Good Days (also for people with Med D): </a:t>
            </a:r>
            <a:r>
              <a:rPr lang="en-US" sz="4300" dirty="0">
                <a:hlinkClick r:id="rId5"/>
              </a:rPr>
              <a:t>https://www.mygooddays.org/patients/diseases-covered/hiv-aids-treatment-and-prevention</a:t>
            </a:r>
            <a:r>
              <a:rPr lang="en-US" sz="4300" dirty="0"/>
              <a:t> </a:t>
            </a:r>
          </a:p>
          <a:p>
            <a:r>
              <a:rPr lang="en-US" sz="5000" dirty="0"/>
              <a:t>If uninsured:</a:t>
            </a:r>
          </a:p>
          <a:p>
            <a:pPr lvl="1"/>
            <a:r>
              <a:rPr lang="en-US" sz="4300" dirty="0"/>
              <a:t>Medication Assistance Program:  1-800-226-2056 </a:t>
            </a:r>
            <a:r>
              <a:rPr lang="en-US" sz="4300" dirty="0">
                <a:hlinkClick r:id="rId6"/>
              </a:rPr>
              <a:t>https://advancingaccessconsent.iassist.com/</a:t>
            </a:r>
            <a:endParaRPr lang="en-US" sz="4300" dirty="0"/>
          </a:p>
          <a:p>
            <a:pPr lvl="1"/>
            <a:r>
              <a:rPr lang="en-US" sz="4300" dirty="0"/>
              <a:t>Ready Set </a:t>
            </a:r>
            <a:r>
              <a:rPr lang="en-US" sz="4300" dirty="0" err="1"/>
              <a:t>PrEP</a:t>
            </a:r>
            <a:r>
              <a:rPr lang="en-US" sz="4300" dirty="0"/>
              <a:t>: </a:t>
            </a:r>
            <a:r>
              <a:rPr lang="en-US" sz="4300" dirty="0">
                <a:hlinkClick r:id="rId7"/>
              </a:rPr>
              <a:t>https://readysetprep.hiv.gov/</a:t>
            </a:r>
            <a:r>
              <a:rPr lang="en-US" sz="4300" dirty="0"/>
              <a:t> </a:t>
            </a:r>
          </a:p>
          <a:p>
            <a:pPr lvl="1"/>
            <a:r>
              <a:rPr lang="en-US" sz="4300" dirty="0"/>
              <a:t>State </a:t>
            </a:r>
            <a:r>
              <a:rPr lang="en-US" sz="4300" dirty="0" err="1"/>
              <a:t>PrEP</a:t>
            </a:r>
            <a:r>
              <a:rPr lang="en-US" sz="4300" dirty="0"/>
              <a:t> Assistance Programs:                                           </a:t>
            </a:r>
            <a:r>
              <a:rPr lang="en-US" sz="4300" dirty="0">
                <a:hlinkClick r:id="rId8"/>
              </a:rPr>
              <a:t>https://nastad.org/prepcost-resources/prep-assistance-programs</a:t>
            </a:r>
            <a:r>
              <a:rPr lang="en-US" sz="4300" dirty="0"/>
              <a:t> </a:t>
            </a:r>
          </a:p>
        </p:txBody>
      </p:sp>
      <p:sp>
        <p:nvSpPr>
          <p:cNvPr id="7" name="Slide Number Placeholder 6">
            <a:extLst>
              <a:ext uri="{FF2B5EF4-FFF2-40B4-BE49-F238E27FC236}">
                <a16:creationId xmlns:a16="http://schemas.microsoft.com/office/drawing/2014/main" id="{4273A383-EA52-4026-8CB7-CE2E348255AB}"/>
              </a:ext>
            </a:extLst>
          </p:cNvPr>
          <p:cNvSpPr>
            <a:spLocks noGrp="1"/>
          </p:cNvSpPr>
          <p:nvPr>
            <p:ph type="sldNum" sz="quarter" idx="12"/>
          </p:nvPr>
        </p:nvSpPr>
        <p:spPr/>
        <p:txBody>
          <a:bodyPr/>
          <a:lstStyle/>
          <a:p>
            <a:fld id="{9F49499B-0A11-F941-988B-5A98BBA90756}" type="slidenum">
              <a:rPr lang="en-US" smtClean="0">
                <a:solidFill>
                  <a:srgbClr val="FFFFFF"/>
                </a:solidFill>
              </a:rPr>
              <a:pPr/>
              <a:t>60</a:t>
            </a:fld>
            <a:endParaRPr lang="en-US" dirty="0">
              <a:solidFill>
                <a:srgbClr val="FFFFFF"/>
              </a:solidFill>
            </a:endParaRPr>
          </a:p>
        </p:txBody>
      </p:sp>
    </p:spTree>
    <p:extLst>
      <p:ext uri="{BB962C8B-B14F-4D97-AF65-F5344CB8AC3E}">
        <p14:creationId xmlns:p14="http://schemas.microsoft.com/office/powerpoint/2010/main" val="2516886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A9F6-7A92-44E6-96AA-645032715E22}"/>
              </a:ext>
            </a:extLst>
          </p:cNvPr>
          <p:cNvSpPr>
            <a:spLocks noGrp="1"/>
          </p:cNvSpPr>
          <p:nvPr>
            <p:ph type="title"/>
          </p:nvPr>
        </p:nvSpPr>
        <p:spPr/>
        <p:txBody>
          <a:bodyPr/>
          <a:lstStyle/>
          <a:p>
            <a:pPr algn="ctr"/>
            <a:r>
              <a:rPr lang="en-US" dirty="0"/>
              <a:t>Key Points</a:t>
            </a:r>
          </a:p>
        </p:txBody>
      </p:sp>
      <p:sp>
        <p:nvSpPr>
          <p:cNvPr id="3" name="Content Placeholder 2">
            <a:extLst>
              <a:ext uri="{FF2B5EF4-FFF2-40B4-BE49-F238E27FC236}">
                <a16:creationId xmlns:a16="http://schemas.microsoft.com/office/drawing/2014/main" id="{6B8C4264-2DA7-40A4-849A-91FF7FBDDB1A}"/>
              </a:ext>
            </a:extLst>
          </p:cNvPr>
          <p:cNvSpPr>
            <a:spLocks noGrp="1"/>
          </p:cNvSpPr>
          <p:nvPr>
            <p:ph idx="1"/>
          </p:nvPr>
        </p:nvSpPr>
        <p:spPr>
          <a:xfrm>
            <a:off x="457213" y="1063229"/>
            <a:ext cx="8315569" cy="3412396"/>
          </a:xfrm>
        </p:spPr>
        <p:txBody>
          <a:bodyPr>
            <a:normAutofit lnSpcReduction="10000"/>
          </a:bodyPr>
          <a:lstStyle/>
          <a:p>
            <a:pPr marL="230188" indent="-230188">
              <a:spcBef>
                <a:spcPts val="1800"/>
              </a:spcBef>
              <a:buFont typeface="Wingdings" panose="05000000000000000000" pitchFamily="2" charset="2"/>
              <a:buChar char="§"/>
            </a:pPr>
            <a:r>
              <a:rPr lang="en-US" dirty="0"/>
              <a:t>HIV prevention methods can be used in combination to reduce HIV</a:t>
            </a:r>
            <a:endParaRPr lang="en-US" sz="900" dirty="0"/>
          </a:p>
          <a:p>
            <a:pPr marL="230188" indent="-230188">
              <a:spcBef>
                <a:spcPts val="1800"/>
              </a:spcBef>
              <a:buFont typeface="Wingdings" panose="05000000000000000000" pitchFamily="2" charset="2"/>
              <a:buChar char="§"/>
            </a:pPr>
            <a:r>
              <a:rPr lang="en-US" dirty="0"/>
              <a:t>People on oral </a:t>
            </a:r>
            <a:r>
              <a:rPr lang="en-US" dirty="0" err="1"/>
              <a:t>PrEP</a:t>
            </a:r>
            <a:r>
              <a:rPr lang="en-US" dirty="0"/>
              <a:t> require screening every 3 months for adherence, </a:t>
            </a:r>
            <a:r>
              <a:rPr lang="en-US" b="1" dirty="0"/>
              <a:t>HIV</a:t>
            </a:r>
            <a:r>
              <a:rPr lang="en-US" dirty="0"/>
              <a:t>, toxicities, and STIs</a:t>
            </a:r>
          </a:p>
          <a:p>
            <a:pPr marL="230188" indent="-230188">
              <a:spcBef>
                <a:spcPts val="1800"/>
              </a:spcBef>
              <a:buFont typeface="Wingdings" panose="05000000000000000000" pitchFamily="2" charset="2"/>
              <a:buChar char="§"/>
            </a:pPr>
            <a:r>
              <a:rPr lang="en-US" dirty="0"/>
              <a:t>People on injectable </a:t>
            </a:r>
            <a:r>
              <a:rPr lang="en-US" dirty="0" err="1"/>
              <a:t>PrEP</a:t>
            </a:r>
            <a:r>
              <a:rPr lang="en-US" dirty="0"/>
              <a:t> require screening every 2 months for </a:t>
            </a:r>
            <a:r>
              <a:rPr lang="en-US" b="1" dirty="0"/>
              <a:t>HIV RNA</a:t>
            </a:r>
            <a:r>
              <a:rPr lang="en-US" dirty="0"/>
              <a:t>, toxicities, and STIs</a:t>
            </a:r>
          </a:p>
          <a:p>
            <a:pPr marL="230188" indent="-230188">
              <a:spcBef>
                <a:spcPts val="1800"/>
              </a:spcBef>
              <a:buFont typeface="Wingdings" panose="05000000000000000000" pitchFamily="2" charset="2"/>
              <a:buChar char="§"/>
            </a:pPr>
            <a:r>
              <a:rPr lang="en-US" dirty="0" err="1"/>
              <a:t>PrEP</a:t>
            </a:r>
            <a:r>
              <a:rPr lang="en-US" dirty="0"/>
              <a:t> is effective at reducing HIV transmission but not enough people who could benefit have access</a:t>
            </a:r>
          </a:p>
          <a:p>
            <a:pPr marL="230188" indent="-230188">
              <a:buFont typeface="Wingdings" panose="05000000000000000000" pitchFamily="2" charset="2"/>
              <a:buChar char="§"/>
            </a:pPr>
            <a:endParaRPr lang="en-US" sz="1000" dirty="0"/>
          </a:p>
          <a:p>
            <a:endParaRPr lang="en-US" dirty="0"/>
          </a:p>
        </p:txBody>
      </p:sp>
      <p:sp>
        <p:nvSpPr>
          <p:cNvPr id="4" name="Slide Number Placeholder 3">
            <a:extLst>
              <a:ext uri="{FF2B5EF4-FFF2-40B4-BE49-F238E27FC236}">
                <a16:creationId xmlns:a16="http://schemas.microsoft.com/office/drawing/2014/main" id="{A15A6552-4137-410B-B9C4-27A2D042A637}"/>
              </a:ext>
            </a:extLst>
          </p:cNvPr>
          <p:cNvSpPr>
            <a:spLocks noGrp="1"/>
          </p:cNvSpPr>
          <p:nvPr>
            <p:ph type="sldNum" sz="quarter" idx="12"/>
          </p:nvPr>
        </p:nvSpPr>
        <p:spPr/>
        <p:txBody>
          <a:bodyPr/>
          <a:lstStyle/>
          <a:p>
            <a:fld id="{6E2D2B3B-882E-40F3-A32F-6DD516915044}" type="slidenum">
              <a:rPr lang="en-US" smtClean="0"/>
              <a:pPr/>
              <a:t>61</a:t>
            </a:fld>
            <a:endParaRPr lang="en-US"/>
          </a:p>
        </p:txBody>
      </p:sp>
    </p:spTree>
    <p:extLst>
      <p:ext uri="{BB962C8B-B14F-4D97-AF65-F5344CB8AC3E}">
        <p14:creationId xmlns:p14="http://schemas.microsoft.com/office/powerpoint/2010/main" val="4171246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3" y="205979"/>
            <a:ext cx="8315569" cy="479821"/>
          </a:xfrm>
        </p:spPr>
        <p:txBody>
          <a:bodyPr/>
          <a:lstStyle/>
          <a:p>
            <a:pPr algn="ctr"/>
            <a:r>
              <a:rPr lang="en-US" dirty="0"/>
              <a:t>References </a:t>
            </a:r>
          </a:p>
        </p:txBody>
      </p:sp>
      <p:sp>
        <p:nvSpPr>
          <p:cNvPr id="3" name="Content Placeholder 2"/>
          <p:cNvSpPr>
            <a:spLocks noGrp="1"/>
          </p:cNvSpPr>
          <p:nvPr>
            <p:ph idx="1"/>
          </p:nvPr>
        </p:nvSpPr>
        <p:spPr>
          <a:xfrm>
            <a:off x="228600" y="840920"/>
            <a:ext cx="8851828" cy="3951515"/>
          </a:xfrm>
        </p:spPr>
        <p:txBody>
          <a:bodyPr>
            <a:normAutofit fontScale="32500" lnSpcReduction="20000"/>
          </a:bodyPr>
          <a:lstStyle/>
          <a:p>
            <a:pPr marL="228600"/>
            <a:r>
              <a:rPr lang="en-US" sz="3700" dirty="0"/>
              <a:t>NM DOH reporting/partner tracing/linkage to care </a:t>
            </a:r>
            <a:r>
              <a:rPr lang="en-US" sz="3700" dirty="0">
                <a:hlinkClick r:id="rId3"/>
              </a:rPr>
              <a:t>http://nmhivguide.org/</a:t>
            </a:r>
            <a:r>
              <a:rPr lang="en-US" sz="3700" dirty="0"/>
              <a:t> </a:t>
            </a:r>
          </a:p>
          <a:p>
            <a:pPr marL="228600"/>
            <a:r>
              <a:rPr lang="en-US" sz="3700" dirty="0">
                <a:hlinkClick r:id="rId4"/>
              </a:rPr>
              <a:t>https://www.cdc.gov/hiv/basics/prep.html</a:t>
            </a:r>
            <a:r>
              <a:rPr lang="en-US" sz="3700" dirty="0"/>
              <a:t>         </a:t>
            </a:r>
          </a:p>
          <a:p>
            <a:pPr marL="228600"/>
            <a:r>
              <a:rPr lang="en-US" sz="3700" dirty="0">
                <a:hlinkClick r:id="rId5"/>
              </a:rPr>
              <a:t>https://aidsvu.org/preptoolkit2018/</a:t>
            </a:r>
            <a:r>
              <a:rPr lang="en-US" sz="3700" dirty="0"/>
              <a:t>               </a:t>
            </a:r>
          </a:p>
          <a:p>
            <a:pPr marL="228600"/>
            <a:r>
              <a:rPr lang="en-US" sz="3700" u="sng" dirty="0">
                <a:hlinkClick r:id="rId6"/>
              </a:rPr>
              <a:t>https://primeinc.org/hiv?s=aetc</a:t>
            </a:r>
            <a:endParaRPr lang="en-US" sz="3700" dirty="0"/>
          </a:p>
          <a:p>
            <a:pPr marL="228600"/>
            <a:r>
              <a:rPr lang="en-US" sz="3700" dirty="0"/>
              <a:t>CDC 2021 </a:t>
            </a:r>
            <a:r>
              <a:rPr lang="en-US" sz="3700" dirty="0" err="1"/>
              <a:t>PrEP</a:t>
            </a:r>
            <a:r>
              <a:rPr lang="en-US" sz="3700" dirty="0"/>
              <a:t> Guidelines: </a:t>
            </a:r>
            <a:r>
              <a:rPr lang="en-US" sz="3700" dirty="0">
                <a:hlinkClick r:id="rId7"/>
              </a:rPr>
              <a:t>https://www.cdc.gov/hiv/pdf/risk/prep/cdc-hiv-prep-guidelines-2021.pdf</a:t>
            </a:r>
            <a:r>
              <a:rPr lang="en-US" sz="3700" dirty="0"/>
              <a:t> </a:t>
            </a:r>
            <a:endParaRPr lang="en-US" sz="3700" u="sng" dirty="0"/>
          </a:p>
          <a:p>
            <a:pPr marL="228600"/>
            <a:r>
              <a:rPr lang="en-US" sz="3700" dirty="0">
                <a:solidFill>
                  <a:srgbClr val="000000"/>
                </a:solidFill>
              </a:rPr>
              <a:t>USPSTF </a:t>
            </a:r>
            <a:r>
              <a:rPr lang="en-US" sz="3700" i="1" dirty="0">
                <a:solidFill>
                  <a:srgbClr val="000000"/>
                </a:solidFill>
              </a:rPr>
              <a:t>Preexposure Prophylaxis</a:t>
            </a:r>
            <a:r>
              <a:rPr lang="en-US" sz="3700" dirty="0">
                <a:solidFill>
                  <a:srgbClr val="000000"/>
                </a:solidFill>
              </a:rPr>
              <a:t> </a:t>
            </a:r>
            <a:r>
              <a:rPr lang="en-US" sz="3700" i="1" dirty="0">
                <a:solidFill>
                  <a:srgbClr val="000000"/>
                </a:solidFill>
              </a:rPr>
              <a:t>for the Prevention of HIV Infection</a:t>
            </a:r>
            <a:r>
              <a:rPr lang="en-US" sz="3700" dirty="0">
                <a:solidFill>
                  <a:srgbClr val="000000"/>
                </a:solidFill>
              </a:rPr>
              <a:t>.  </a:t>
            </a:r>
            <a:r>
              <a:rPr lang="en-US" sz="3700" u="sng" dirty="0">
                <a:solidFill>
                  <a:srgbClr val="000000"/>
                </a:solidFill>
              </a:rPr>
              <a:t>JAMA </a:t>
            </a:r>
            <a:r>
              <a:rPr lang="en-US" sz="3700" dirty="0">
                <a:solidFill>
                  <a:srgbClr val="000000"/>
                </a:solidFill>
              </a:rPr>
              <a:t>2019;321(22):2203-2213.</a:t>
            </a:r>
            <a:endParaRPr lang="en-US" sz="3700" dirty="0"/>
          </a:p>
          <a:p>
            <a:pPr marL="228600"/>
            <a:r>
              <a:rPr lang="en-US" sz="3700" dirty="0" err="1"/>
              <a:t>Marrazzo</a:t>
            </a:r>
            <a:r>
              <a:rPr lang="en-US" sz="3700" dirty="0"/>
              <a:t> et al., </a:t>
            </a:r>
            <a:r>
              <a:rPr lang="en-US" sz="3700" i="1" dirty="0"/>
              <a:t>HIV Prevention in Clinical Care Settings 2014 Recommendations of the International Antiviral Society–USA Panel</a:t>
            </a:r>
            <a:r>
              <a:rPr lang="en-US" sz="3700" dirty="0"/>
              <a:t>  </a:t>
            </a:r>
            <a:r>
              <a:rPr lang="en-US" sz="3700" u="sng" dirty="0"/>
              <a:t>JAMA.</a:t>
            </a:r>
            <a:r>
              <a:rPr lang="en-US" sz="3700" i="1" dirty="0"/>
              <a:t> July </a:t>
            </a:r>
            <a:r>
              <a:rPr lang="en-US" sz="3700" dirty="0"/>
              <a:t>2014;312(4):390.</a:t>
            </a:r>
          </a:p>
          <a:p>
            <a:pPr marL="228600"/>
            <a:r>
              <a:rPr lang="en-US" sz="3700" dirty="0"/>
              <a:t>Riddell, J et al. </a:t>
            </a:r>
            <a:r>
              <a:rPr lang="en-US" sz="3700" i="1" dirty="0"/>
              <a:t>HIV Preexposure Prophylaxis: A Review</a:t>
            </a:r>
            <a:r>
              <a:rPr lang="en-US" sz="3700" dirty="0"/>
              <a:t>. </a:t>
            </a:r>
            <a:r>
              <a:rPr lang="en-US" sz="3700" u="sng" dirty="0"/>
              <a:t>JAMA</a:t>
            </a:r>
            <a:r>
              <a:rPr lang="en-US" sz="3700" dirty="0"/>
              <a:t>. 2018;319(12):1261-1268.</a:t>
            </a:r>
          </a:p>
          <a:p>
            <a:pPr marL="228600"/>
            <a:r>
              <a:rPr lang="en-US" sz="3700" dirty="0"/>
              <a:t>Saag, MS et al. </a:t>
            </a:r>
            <a:r>
              <a:rPr lang="en-US" sz="3700" i="1" dirty="0" err="1"/>
              <a:t>Anitretroviral</a:t>
            </a:r>
            <a:r>
              <a:rPr lang="en-US" sz="3700" i="1" dirty="0"/>
              <a:t> Drugs for Treatment and Prevention of HIV Infection in Adults: 2018 Recommendations of the IAS-USA Panel</a:t>
            </a:r>
            <a:r>
              <a:rPr lang="en-US" sz="3700" dirty="0"/>
              <a:t>. JAMA. 2018;320(4):379-396.</a:t>
            </a:r>
          </a:p>
          <a:p>
            <a:pPr marL="228600"/>
            <a:r>
              <a:rPr lang="en-US" sz="3700" dirty="0"/>
              <a:t>Chen, Anders et al. </a:t>
            </a:r>
            <a:r>
              <a:rPr lang="en-US" sz="3700" i="1" dirty="0"/>
              <a:t>Clinical Effectiveness and Cost-Effectiveness of HIV </a:t>
            </a:r>
            <a:r>
              <a:rPr lang="en-US" sz="3700" i="1" dirty="0" err="1"/>
              <a:t>PrEP</a:t>
            </a:r>
            <a:r>
              <a:rPr lang="en-US" sz="3700" i="1" dirty="0"/>
              <a:t> in MSM: Risk Calculators for Real-World Decision-Making.</a:t>
            </a:r>
            <a:r>
              <a:rPr lang="en-US" sz="3700" dirty="0"/>
              <a:t> </a:t>
            </a:r>
            <a:r>
              <a:rPr lang="en-US" sz="3700" u="sng" dirty="0"/>
              <a:t>PLOS ONE</a:t>
            </a:r>
            <a:r>
              <a:rPr lang="en-US" sz="3700" dirty="0"/>
              <a:t>.  October 2014;9(10):e108742. </a:t>
            </a:r>
          </a:p>
          <a:p>
            <a:pPr marL="228600"/>
            <a:r>
              <a:rPr lang="en-US" sz="3700" dirty="0"/>
              <a:t>Katz, D et al. </a:t>
            </a:r>
            <a:r>
              <a:rPr lang="en-US" sz="3700" i="1" dirty="0"/>
              <a:t>HIV Incidence among MSM after dx with STI</a:t>
            </a:r>
            <a:r>
              <a:rPr lang="en-US" sz="3700" dirty="0"/>
              <a:t>. </a:t>
            </a:r>
            <a:r>
              <a:rPr lang="en-US" sz="3700" u="sng" dirty="0"/>
              <a:t>Sexually Transmitted Diseases</a:t>
            </a:r>
            <a:r>
              <a:rPr lang="en-US" sz="3700" dirty="0"/>
              <a:t>. 2016;43(4):249-254.</a:t>
            </a:r>
          </a:p>
          <a:p>
            <a:pPr marL="228600"/>
            <a:r>
              <a:rPr lang="en-US" sz="3700" dirty="0"/>
              <a:t>Spinner CD, et al. DISCOVER STUDY for HIV Pre-Exposure Prophylaxis: F/TAF has a more Rapid Onset and Longer Sustained Duration of HIV Protection Compared with F/TDF. 23July IAS 2019, Mexico City. </a:t>
            </a:r>
          </a:p>
          <a:p>
            <a:pPr marL="228600"/>
            <a:r>
              <a:rPr lang="en-US" sz="3700" dirty="0"/>
              <a:t>Centers for Disease Control and Prevention. Core indicators for monitoring the Ending the HIV Epidemic initiative (preliminary data): National HIV Surveillance System data reported through June 2021; and preexposure prophylaxis (</a:t>
            </a:r>
            <a:r>
              <a:rPr lang="en-US" sz="3700" dirty="0" err="1"/>
              <a:t>PrEP</a:t>
            </a:r>
            <a:r>
              <a:rPr lang="en-US" sz="3700" dirty="0"/>
              <a:t>) data reported through March 2021. HIV Surveillance Data Tables 2021;2(No. 4). </a:t>
            </a:r>
            <a:r>
              <a:rPr lang="en-US" sz="3700" dirty="0">
                <a:hlinkClick r:id="rId8"/>
              </a:rPr>
              <a:t>http://www.cdc.gov/hiv/library/reports/hiv-surveillance.html</a:t>
            </a:r>
            <a:r>
              <a:rPr lang="en-US" sz="3700" dirty="0"/>
              <a:t>. Published October 2021. Accessed 5/29/23.</a:t>
            </a:r>
          </a:p>
          <a:p>
            <a:pPr marL="228600"/>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62</a:t>
            </a:fld>
            <a:endParaRPr lang="en-US"/>
          </a:p>
        </p:txBody>
      </p:sp>
    </p:spTree>
    <p:extLst>
      <p:ext uri="{BB962C8B-B14F-4D97-AF65-F5344CB8AC3E}">
        <p14:creationId xmlns:p14="http://schemas.microsoft.com/office/powerpoint/2010/main" val="698338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63</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64</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3F8E-A3F1-419D-8DAA-A7F6FADD66DC}"/>
              </a:ext>
            </a:extLst>
          </p:cNvPr>
          <p:cNvSpPr>
            <a:spLocks noGrp="1"/>
          </p:cNvSpPr>
          <p:nvPr>
            <p:ph type="title"/>
          </p:nvPr>
        </p:nvSpPr>
        <p:spPr/>
        <p:txBody>
          <a:bodyPr/>
          <a:lstStyle/>
          <a:p>
            <a:pPr algn="ctr"/>
            <a:r>
              <a:rPr lang="en-US" dirty="0"/>
              <a:t>Addressing Stigma</a:t>
            </a:r>
          </a:p>
        </p:txBody>
      </p:sp>
      <p:sp>
        <p:nvSpPr>
          <p:cNvPr id="3" name="Content Placeholder 2">
            <a:extLst>
              <a:ext uri="{FF2B5EF4-FFF2-40B4-BE49-F238E27FC236}">
                <a16:creationId xmlns:a16="http://schemas.microsoft.com/office/drawing/2014/main" id="{74745737-52B5-42DB-9C66-D5DF6AECDA88}"/>
              </a:ext>
            </a:extLst>
          </p:cNvPr>
          <p:cNvSpPr>
            <a:spLocks noGrp="1"/>
          </p:cNvSpPr>
          <p:nvPr>
            <p:ph sz="half" idx="1"/>
          </p:nvPr>
        </p:nvSpPr>
        <p:spPr>
          <a:xfrm>
            <a:off x="708821" y="1152525"/>
            <a:ext cx="3657600" cy="3323480"/>
          </a:xfrm>
        </p:spPr>
        <p:txBody>
          <a:bodyPr/>
          <a:lstStyle/>
          <a:p>
            <a:r>
              <a:rPr lang="en-US" sz="2800" dirty="0"/>
              <a:t>Stigma still exists</a:t>
            </a:r>
          </a:p>
          <a:p>
            <a:endParaRPr lang="en-US" sz="800" dirty="0"/>
          </a:p>
          <a:p>
            <a:r>
              <a:rPr lang="en-US" sz="2800" dirty="0"/>
              <a:t>Essential to recognize and address</a:t>
            </a:r>
          </a:p>
          <a:p>
            <a:endParaRPr lang="en-US" dirty="0"/>
          </a:p>
        </p:txBody>
      </p:sp>
      <p:sp>
        <p:nvSpPr>
          <p:cNvPr id="5" name="Slide Number Placeholder 4">
            <a:extLst>
              <a:ext uri="{FF2B5EF4-FFF2-40B4-BE49-F238E27FC236}">
                <a16:creationId xmlns:a16="http://schemas.microsoft.com/office/drawing/2014/main" id="{42EA5D57-C216-4A74-873E-EB7C7FB0B535}"/>
              </a:ext>
            </a:extLst>
          </p:cNvPr>
          <p:cNvSpPr>
            <a:spLocks noGrp="1"/>
          </p:cNvSpPr>
          <p:nvPr>
            <p:ph type="sldNum" sz="quarter" idx="12"/>
          </p:nvPr>
        </p:nvSpPr>
        <p:spPr/>
        <p:txBody>
          <a:bodyPr/>
          <a:lstStyle/>
          <a:p>
            <a:fld id="{6E2D2B3B-882E-40F3-A32F-6DD516915044}" type="slidenum">
              <a:rPr lang="en-US" smtClean="0"/>
              <a:pPr/>
              <a:t>7</a:t>
            </a:fld>
            <a:endParaRPr lang="en-US"/>
          </a:p>
        </p:txBody>
      </p:sp>
      <p:pic>
        <p:nvPicPr>
          <p:cNvPr id="6" name="Picture 4" descr="Image result for hiv stigma">
            <a:extLst>
              <a:ext uri="{FF2B5EF4-FFF2-40B4-BE49-F238E27FC236}">
                <a16:creationId xmlns:a16="http://schemas.microsoft.com/office/drawing/2014/main" id="{0EDFCD23-2A71-409C-955B-8F42A857727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77580" y="1152525"/>
            <a:ext cx="3353407" cy="33226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3656C9-67AD-45CC-BA94-AF3D5E61B875}"/>
              </a:ext>
            </a:extLst>
          </p:cNvPr>
          <p:cNvSpPr txBox="1"/>
          <p:nvPr/>
        </p:nvSpPr>
        <p:spPr>
          <a:xfrm>
            <a:off x="1676400" y="4718815"/>
            <a:ext cx="6096000" cy="307777"/>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https://www.cdc.gov/stophivtogether/campaigns/hiv-stigma/index.html</a:t>
            </a:r>
            <a:endParaRPr lang="en-US" sz="1400" dirty="0">
              <a:solidFill>
                <a:schemeClr val="bg1"/>
              </a:solidFill>
            </a:endParaRPr>
          </a:p>
        </p:txBody>
      </p:sp>
    </p:spTree>
    <p:extLst>
      <p:ext uri="{BB962C8B-B14F-4D97-AF65-F5344CB8AC3E}">
        <p14:creationId xmlns:p14="http://schemas.microsoft.com/office/powerpoint/2010/main" val="69624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6" y="419100"/>
            <a:ext cx="5105399" cy="1466850"/>
          </a:xfrm>
        </p:spPr>
        <p:txBody>
          <a:bodyPr/>
          <a:lstStyle/>
          <a:p>
            <a:pPr algn="ctr"/>
            <a:r>
              <a:rPr lang="en-US" b="1" dirty="0"/>
              <a:t>Not all People with HIV (PWH) know their status</a:t>
            </a:r>
          </a:p>
        </p:txBody>
      </p:sp>
      <p:graphicFrame>
        <p:nvGraphicFramePr>
          <p:cNvPr id="10" name="Content Placeholder 9">
            <a:extLst>
              <a:ext uri="{FF2B5EF4-FFF2-40B4-BE49-F238E27FC236}">
                <a16:creationId xmlns:a16="http://schemas.microsoft.com/office/drawing/2014/main" id="{3671B543-FA24-4030-86E8-96E00312086E}"/>
              </a:ext>
            </a:extLst>
          </p:cNvPr>
          <p:cNvGraphicFramePr>
            <a:graphicFrameLocks noGrp="1"/>
          </p:cNvGraphicFramePr>
          <p:nvPr>
            <p:ph sz="half" idx="1"/>
            <p:extLst>
              <p:ext uri="{D42A27DB-BD31-4B8C-83A1-F6EECF244321}">
                <p14:modId xmlns:p14="http://schemas.microsoft.com/office/powerpoint/2010/main" val="1732440342"/>
              </p:ext>
            </p:extLst>
          </p:nvPr>
        </p:nvGraphicFramePr>
        <p:xfrm>
          <a:off x="790125" y="1972302"/>
          <a:ext cx="3657600" cy="125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5361094" y="1885950"/>
            <a:ext cx="3021278" cy="2730071"/>
          </a:xfrm>
          <a:prstGeom prst="rect">
            <a:avLst/>
          </a:prstGeom>
        </p:spPr>
      </p:pic>
      <p:pic>
        <p:nvPicPr>
          <p:cNvPr id="12" name="Picture 11">
            <a:extLst>
              <a:ext uri="{FF2B5EF4-FFF2-40B4-BE49-F238E27FC236}">
                <a16:creationId xmlns:a16="http://schemas.microsoft.com/office/drawing/2014/main" id="{FDFF5A1E-C446-457E-934A-CA233336378D}"/>
              </a:ext>
            </a:extLst>
          </p:cNvPr>
          <p:cNvPicPr>
            <a:picLocks noChangeAspect="1"/>
          </p:cNvPicPr>
          <p:nvPr/>
        </p:nvPicPr>
        <p:blipFill>
          <a:blip r:embed="rId9"/>
          <a:stretch>
            <a:fillRect/>
          </a:stretch>
        </p:blipFill>
        <p:spPr>
          <a:xfrm>
            <a:off x="5207332" y="107233"/>
            <a:ext cx="3657599" cy="1828800"/>
          </a:xfrm>
          <a:prstGeom prst="rect">
            <a:avLst/>
          </a:prstGeom>
        </p:spPr>
      </p:pic>
      <p:pic>
        <p:nvPicPr>
          <p:cNvPr id="13" name="Picture 12">
            <a:extLst>
              <a:ext uri="{FF2B5EF4-FFF2-40B4-BE49-F238E27FC236}">
                <a16:creationId xmlns:a16="http://schemas.microsoft.com/office/drawing/2014/main" id="{2FB5675C-80CB-481F-9FDC-BF1918AC95E4}"/>
              </a:ext>
            </a:extLst>
          </p:cNvPr>
          <p:cNvPicPr>
            <a:picLocks noChangeAspect="1"/>
          </p:cNvPicPr>
          <p:nvPr/>
        </p:nvPicPr>
        <p:blipFill rotWithShape="1">
          <a:blip r:embed="rId10"/>
          <a:srcRect t="52241" b="6598"/>
          <a:stretch/>
        </p:blipFill>
        <p:spPr>
          <a:xfrm>
            <a:off x="1028250" y="3131080"/>
            <a:ext cx="3181350" cy="1257365"/>
          </a:xfrm>
          <a:prstGeom prst="rect">
            <a:avLst/>
          </a:prstGeom>
          <a:ln w="15875">
            <a:solidFill>
              <a:schemeClr val="tx1"/>
            </a:solidFill>
          </a:ln>
        </p:spPr>
      </p:pic>
      <p:sp>
        <p:nvSpPr>
          <p:cNvPr id="14" name="TextBox 13">
            <a:extLst>
              <a:ext uri="{FF2B5EF4-FFF2-40B4-BE49-F238E27FC236}">
                <a16:creationId xmlns:a16="http://schemas.microsoft.com/office/drawing/2014/main" id="{27AFA6BC-2C86-4170-A192-4CE71200FBA8}"/>
              </a:ext>
            </a:extLst>
          </p:cNvPr>
          <p:cNvSpPr txBox="1"/>
          <p:nvPr/>
        </p:nvSpPr>
        <p:spPr>
          <a:xfrm>
            <a:off x="2438400" y="4702373"/>
            <a:ext cx="4800600" cy="307777"/>
          </a:xfrm>
          <a:prstGeom prst="rect">
            <a:avLst/>
          </a:prstGeom>
          <a:noFill/>
        </p:spPr>
        <p:txBody>
          <a:bodyPr wrap="square" rtlCol="0">
            <a:spAutoFit/>
          </a:bodyPr>
          <a:lstStyle/>
          <a:p>
            <a:pPr algn="ctr"/>
            <a:r>
              <a:rPr lang="en-US" sz="1400" dirty="0">
                <a:hlinkClick r:id="rId11"/>
              </a:rPr>
              <a:t>http://www.cdc.gov/hiv/statistics/overview/ataglance.html</a:t>
            </a:r>
            <a:endParaRPr lang="en-US" sz="1400" dirty="0"/>
          </a:p>
        </p:txBody>
      </p:sp>
    </p:spTree>
    <p:extLst>
      <p:ext uri="{BB962C8B-B14F-4D97-AF65-F5344CB8AC3E}">
        <p14:creationId xmlns:p14="http://schemas.microsoft.com/office/powerpoint/2010/main" val="60342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68C1713-C6C6-E7D8-3905-F60D2909BC7F}"/>
              </a:ext>
            </a:extLst>
          </p:cNvPr>
          <p:cNvPicPr>
            <a:picLocks noChangeAspect="1"/>
          </p:cNvPicPr>
          <p:nvPr/>
        </p:nvPicPr>
        <p:blipFill>
          <a:blip r:embed="rId3"/>
          <a:stretch>
            <a:fillRect/>
          </a:stretch>
        </p:blipFill>
        <p:spPr>
          <a:xfrm>
            <a:off x="1447800" y="2"/>
            <a:ext cx="7690338" cy="538884"/>
          </a:xfrm>
          <a:prstGeom prst="rect">
            <a:avLst/>
          </a:prstGeom>
        </p:spPr>
      </p:pic>
      <p:pic>
        <p:nvPicPr>
          <p:cNvPr id="21" name="Picture 20">
            <a:extLst>
              <a:ext uri="{FF2B5EF4-FFF2-40B4-BE49-F238E27FC236}">
                <a16:creationId xmlns:a16="http://schemas.microsoft.com/office/drawing/2014/main" id="{7AC26516-EF5F-C824-BE23-78D53AF6CBEE}"/>
              </a:ext>
            </a:extLst>
          </p:cNvPr>
          <p:cNvPicPr>
            <a:picLocks noChangeAspect="1"/>
          </p:cNvPicPr>
          <p:nvPr/>
        </p:nvPicPr>
        <p:blipFill>
          <a:blip r:embed="rId4"/>
          <a:stretch>
            <a:fillRect/>
          </a:stretch>
        </p:blipFill>
        <p:spPr>
          <a:xfrm>
            <a:off x="1576303" y="4092090"/>
            <a:ext cx="7567698" cy="578994"/>
          </a:xfrm>
          <a:prstGeom prst="rect">
            <a:avLst/>
          </a:prstGeom>
        </p:spPr>
      </p:pic>
      <p:sp>
        <p:nvSpPr>
          <p:cNvPr id="4" name="Slide Number Placeholder 3">
            <a:extLst>
              <a:ext uri="{FF2B5EF4-FFF2-40B4-BE49-F238E27FC236}">
                <a16:creationId xmlns:a16="http://schemas.microsoft.com/office/drawing/2014/main" id="{E2405D37-6FC5-4628-B1EC-6C991E3A593A}"/>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
        <p:nvSpPr>
          <p:cNvPr id="7" name="Footer Placeholder 4">
            <a:extLst>
              <a:ext uri="{FF2B5EF4-FFF2-40B4-BE49-F238E27FC236}">
                <a16:creationId xmlns:a16="http://schemas.microsoft.com/office/drawing/2014/main" id="{6C3D18DB-3A94-477E-AF85-D22B63663597}"/>
              </a:ext>
            </a:extLst>
          </p:cNvPr>
          <p:cNvSpPr>
            <a:spLocks noGrp="1"/>
          </p:cNvSpPr>
          <p:nvPr>
            <p:ph type="ftr" sz="quarter" idx="3"/>
          </p:nvPr>
        </p:nvSpPr>
        <p:spPr>
          <a:xfrm>
            <a:off x="1576302" y="4750934"/>
            <a:ext cx="6805698" cy="274320"/>
          </a:xfrm>
        </p:spPr>
        <p:txBody>
          <a:bodyPr/>
          <a:lstStyle/>
          <a:p>
            <a:r>
              <a:rPr lang="en-US" dirty="0">
                <a:solidFill>
                  <a:schemeClr val="bg1"/>
                </a:solidFill>
              </a:rPr>
              <a:t>CDC. Estimated HIV incidence and prevalence in the United States 2015-2019. HIV Surveillance Supplemental Report 2021</a:t>
            </a:r>
          </a:p>
        </p:txBody>
      </p:sp>
      <p:pic>
        <p:nvPicPr>
          <p:cNvPr id="16" name="Picture 15">
            <a:extLst>
              <a:ext uri="{FF2B5EF4-FFF2-40B4-BE49-F238E27FC236}">
                <a16:creationId xmlns:a16="http://schemas.microsoft.com/office/drawing/2014/main" id="{4464C118-4F2D-5139-D846-45534AA31A81}"/>
              </a:ext>
            </a:extLst>
          </p:cNvPr>
          <p:cNvPicPr>
            <a:picLocks noChangeAspect="1"/>
          </p:cNvPicPr>
          <p:nvPr/>
        </p:nvPicPr>
        <p:blipFill rotWithShape="1">
          <a:blip r:embed="rId5"/>
          <a:srcRect t="-228" b="-1"/>
          <a:stretch/>
        </p:blipFill>
        <p:spPr>
          <a:xfrm>
            <a:off x="2438400" y="538886"/>
            <a:ext cx="6400800" cy="3587640"/>
          </a:xfrm>
          <a:prstGeom prst="rect">
            <a:avLst/>
          </a:prstGeom>
        </p:spPr>
      </p:pic>
      <p:pic>
        <p:nvPicPr>
          <p:cNvPr id="13" name="Picture 12">
            <a:extLst>
              <a:ext uri="{FF2B5EF4-FFF2-40B4-BE49-F238E27FC236}">
                <a16:creationId xmlns:a16="http://schemas.microsoft.com/office/drawing/2014/main" id="{B970C706-C503-8A26-228C-A5670913ED03}"/>
              </a:ext>
            </a:extLst>
          </p:cNvPr>
          <p:cNvPicPr>
            <a:picLocks noChangeAspect="1"/>
          </p:cNvPicPr>
          <p:nvPr/>
        </p:nvPicPr>
        <p:blipFill rotWithShape="1">
          <a:blip r:embed="rId6"/>
          <a:srcRect l="40367" t="12792" r="40943" b="82289"/>
          <a:stretch/>
        </p:blipFill>
        <p:spPr>
          <a:xfrm>
            <a:off x="5943600" y="635204"/>
            <a:ext cx="1543957" cy="228600"/>
          </a:xfrm>
          <a:prstGeom prst="rect">
            <a:avLst/>
          </a:prstGeom>
        </p:spPr>
      </p:pic>
      <p:sp>
        <p:nvSpPr>
          <p:cNvPr id="11" name="Rectangle: Rounded Corners 10">
            <a:extLst>
              <a:ext uri="{FF2B5EF4-FFF2-40B4-BE49-F238E27FC236}">
                <a16:creationId xmlns:a16="http://schemas.microsoft.com/office/drawing/2014/main" id="{AB89FB3A-0B5E-41E1-DB94-4E455BAACA86}"/>
              </a:ext>
            </a:extLst>
          </p:cNvPr>
          <p:cNvSpPr/>
          <p:nvPr/>
        </p:nvSpPr>
        <p:spPr>
          <a:xfrm rot="306967">
            <a:off x="4111617" y="2566800"/>
            <a:ext cx="1981200" cy="1079287"/>
          </a:xfrm>
          <a:prstGeom prst="roundRect">
            <a:avLst/>
          </a:prstGeom>
          <a:noFill/>
          <a:ln w="50800">
            <a:solidFill>
              <a:srgbClr val="D620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863F03-D334-47C8-A4A4-BAEE7C992300}"/>
              </a:ext>
            </a:extLst>
          </p:cNvPr>
          <p:cNvSpPr/>
          <p:nvPr/>
        </p:nvSpPr>
        <p:spPr>
          <a:xfrm>
            <a:off x="0" y="742950"/>
            <a:ext cx="2532747" cy="29641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51CBAA-C657-4EA3-AACF-DA412884EB69}"/>
              </a:ext>
            </a:extLst>
          </p:cNvPr>
          <p:cNvSpPr txBox="1"/>
          <p:nvPr/>
        </p:nvSpPr>
        <p:spPr>
          <a:xfrm>
            <a:off x="-114301" y="895350"/>
            <a:ext cx="2761347" cy="2431435"/>
          </a:xfrm>
          <a:prstGeom prst="rect">
            <a:avLst/>
          </a:prstGeom>
          <a:noFill/>
        </p:spPr>
        <p:txBody>
          <a:bodyPr wrap="square" rtlCol="0">
            <a:spAutoFit/>
          </a:bodyPr>
          <a:lstStyle/>
          <a:p>
            <a:pPr algn="ctr"/>
            <a:r>
              <a:rPr lang="en-US" sz="2000" dirty="0">
                <a:solidFill>
                  <a:schemeClr val="bg1"/>
                </a:solidFill>
              </a:rPr>
              <a:t>In U.S., 13% don’t know their status</a:t>
            </a:r>
          </a:p>
          <a:p>
            <a:endParaRPr lang="en-US" sz="2000" dirty="0">
              <a:solidFill>
                <a:schemeClr val="bg1"/>
              </a:solidFill>
            </a:endParaRPr>
          </a:p>
          <a:p>
            <a:endParaRPr lang="en-US" sz="800" b="1" dirty="0">
              <a:solidFill>
                <a:schemeClr val="bg1"/>
              </a:solidFill>
            </a:endParaRPr>
          </a:p>
          <a:p>
            <a:pPr algn="ctr"/>
            <a:r>
              <a:rPr lang="en-US" sz="2000" dirty="0">
                <a:solidFill>
                  <a:schemeClr val="bg1"/>
                </a:solidFill>
              </a:rPr>
              <a:t>In SCAETC region (NM, OK, TX, AR, LA) </a:t>
            </a:r>
          </a:p>
          <a:p>
            <a:pPr algn="ctr"/>
            <a:r>
              <a:rPr lang="en-US" sz="2400" b="1" dirty="0">
                <a:solidFill>
                  <a:schemeClr val="bg1"/>
                </a:solidFill>
              </a:rPr>
              <a:t>17-20%</a:t>
            </a:r>
            <a:r>
              <a:rPr lang="en-US" sz="2000" b="1" dirty="0">
                <a:solidFill>
                  <a:schemeClr val="bg1"/>
                </a:solidFill>
              </a:rPr>
              <a:t> </a:t>
            </a:r>
          </a:p>
          <a:p>
            <a:pPr algn="ctr"/>
            <a:r>
              <a:rPr lang="en-US" sz="2000" dirty="0">
                <a:solidFill>
                  <a:schemeClr val="bg1"/>
                </a:solidFill>
              </a:rPr>
              <a:t>don’t know their status</a:t>
            </a:r>
          </a:p>
        </p:txBody>
      </p:sp>
    </p:spTree>
    <p:extLst>
      <p:ext uri="{BB962C8B-B14F-4D97-AF65-F5344CB8AC3E}">
        <p14:creationId xmlns:p14="http://schemas.microsoft.com/office/powerpoint/2010/main" val="4235709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AETC-BLANK-MASTER</Template>
  <TotalTime>4653</TotalTime>
  <Words>7238</Words>
  <Application>Microsoft Office PowerPoint</Application>
  <PresentationFormat>On-screen Show (16:9)</PresentationFormat>
  <Paragraphs>585</Paragraphs>
  <Slides>64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Gotham Book</vt:lpstr>
      <vt:lpstr>ITC Avant Garde Std Bk</vt:lpstr>
      <vt:lpstr>Merriweather</vt:lpstr>
      <vt:lpstr>Wingdings</vt:lpstr>
      <vt:lpstr>AETC-BLANK-MASTER</vt:lpstr>
      <vt:lpstr>HIV Prevention Update</vt:lpstr>
      <vt:lpstr>Conflict of Interest Disclosure Statement</vt:lpstr>
      <vt:lpstr>Use of Trade/Brand Names</vt:lpstr>
      <vt:lpstr>Paperwork- please fill out </vt:lpstr>
      <vt:lpstr>Learning Objectives - Pharmacists</vt:lpstr>
      <vt:lpstr>Learning Objectives - Technicians</vt:lpstr>
      <vt:lpstr>Addressing Stigma</vt:lpstr>
      <vt:lpstr>Not all People with HIV (PWH) know their status</vt:lpstr>
      <vt:lpstr>PowerPoint Presentation</vt:lpstr>
      <vt:lpstr>PowerPoint Presentation</vt:lpstr>
      <vt:lpstr>Late-stage diagnosis is associated with more morbidity and potential increased transmission</vt:lpstr>
      <vt:lpstr>Linkage &amp; Retention Are Key</vt:lpstr>
      <vt:lpstr>Treatment IS Prevention</vt:lpstr>
      <vt:lpstr>HIV Transmission Risk</vt:lpstr>
      <vt:lpstr>HIV Transmission Risk</vt:lpstr>
      <vt:lpstr>HIV Screening Guidelines Screening As Prevention</vt:lpstr>
      <vt:lpstr>HIV Screening for Prevention</vt:lpstr>
      <vt:lpstr>Status Neutral HIV Screening &amp; Linkage to Care</vt:lpstr>
      <vt:lpstr>PowerPoint Presentation</vt:lpstr>
      <vt:lpstr>Reducing Acquisition of HIV</vt:lpstr>
      <vt:lpstr>PEP          vs.       PrEP</vt:lpstr>
      <vt:lpstr>HIV Infection</vt:lpstr>
      <vt:lpstr>Post-exposure prophylaxis (PEP)</vt:lpstr>
      <vt:lpstr>PowerPoint Presentation</vt:lpstr>
      <vt:lpstr>Substantial Risk of HIV Acquisition</vt:lpstr>
      <vt:lpstr>Negligible Risk of HIV Acquisition</vt:lpstr>
      <vt:lpstr>What About Risks In Between?</vt:lpstr>
      <vt:lpstr>HIV Transmission Risk</vt:lpstr>
      <vt:lpstr>PEP: Adults</vt:lpstr>
      <vt:lpstr>PEP: Children</vt:lpstr>
      <vt:lpstr>ART Guidelines: Initial Regimen</vt:lpstr>
      <vt:lpstr>HIV PEP Follow Up</vt:lpstr>
      <vt:lpstr>NM Pharmacist PEP  Prescriptive Authority</vt:lpstr>
      <vt:lpstr>Pre-exposure prophylaxis (PrEP)</vt:lpstr>
      <vt:lpstr>HIV PrEP Pre-Exposure Prophylaxis</vt:lpstr>
      <vt:lpstr>PrEP is Effective</vt:lpstr>
      <vt:lpstr>PowerPoint Presentation</vt:lpstr>
      <vt:lpstr>Tenofovir: Alafenamide (TAF) vs. Disoproxil Fumarate (TDF)</vt:lpstr>
      <vt:lpstr>TAF vs. TDF</vt:lpstr>
      <vt:lpstr>Clinical Study of PrEP in PWID</vt:lpstr>
      <vt:lpstr>PowerPoint Presentation</vt:lpstr>
      <vt:lpstr>On Demand PrEP: 2-1-1</vt:lpstr>
      <vt:lpstr>Alternate Dosing of PrEP</vt:lpstr>
      <vt:lpstr>Prescribing On Demand PrEP</vt:lpstr>
      <vt:lpstr>PowerPoint Presentation</vt:lpstr>
      <vt:lpstr>Daily PrEP Adherence</vt:lpstr>
      <vt:lpstr>Injectable pREP</vt:lpstr>
      <vt:lpstr>HIV PrEP Pre-Exposure Prophylaxis</vt:lpstr>
      <vt:lpstr>Long-Acting Injectables (LAI)</vt:lpstr>
      <vt:lpstr>Long-Acting Injectables (LAI)</vt:lpstr>
      <vt:lpstr>PowerPoint Presentation</vt:lpstr>
      <vt:lpstr>PowerPoint Presentation</vt:lpstr>
      <vt:lpstr>PowerPoint Presentation</vt:lpstr>
      <vt:lpstr>PowerPoint Presentation</vt:lpstr>
      <vt:lpstr>pREP access</vt:lpstr>
      <vt:lpstr>PowerPoint Presentation</vt:lpstr>
      <vt:lpstr>PowerPoint Presentation</vt:lpstr>
      <vt:lpstr>PowerPoint Presentation</vt:lpstr>
      <vt:lpstr>Need PrEP to Reach Most At Risk</vt:lpstr>
      <vt:lpstr>Coverage of PrEP</vt:lpstr>
      <vt:lpstr>Key Points</vt:lpstr>
      <vt:lpstr>References </vt:lpstr>
      <vt:lpstr>Resources</vt:lpstr>
      <vt:lpstr>SCAETC Social Media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19</cp:revision>
  <cp:lastPrinted>2013-10-17T16:37:33Z</cp:lastPrinted>
  <dcterms:created xsi:type="dcterms:W3CDTF">2016-03-30T16:09:11Z</dcterms:created>
  <dcterms:modified xsi:type="dcterms:W3CDTF">2023-06-02T15:00:39Z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