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41"/>
  </p:notesMasterIdLst>
  <p:handoutMasterIdLst>
    <p:handoutMasterId r:id="rId42"/>
  </p:handoutMasterIdLst>
  <p:sldIdLst>
    <p:sldId id="359" r:id="rId2"/>
    <p:sldId id="382" r:id="rId3"/>
    <p:sldId id="400" r:id="rId4"/>
    <p:sldId id="478" r:id="rId5"/>
    <p:sldId id="454" r:id="rId6"/>
    <p:sldId id="404" r:id="rId7"/>
    <p:sldId id="448" r:id="rId8"/>
    <p:sldId id="453" r:id="rId9"/>
    <p:sldId id="494" r:id="rId10"/>
    <p:sldId id="394" r:id="rId11"/>
    <p:sldId id="492" r:id="rId12"/>
    <p:sldId id="493" r:id="rId13"/>
    <p:sldId id="481" r:id="rId14"/>
    <p:sldId id="486" r:id="rId15"/>
    <p:sldId id="349" r:id="rId16"/>
    <p:sldId id="452" r:id="rId17"/>
    <p:sldId id="407" r:id="rId18"/>
    <p:sldId id="356" r:id="rId19"/>
    <p:sldId id="353" r:id="rId20"/>
    <p:sldId id="408" r:id="rId21"/>
    <p:sldId id="484" r:id="rId22"/>
    <p:sldId id="409" r:id="rId23"/>
    <p:sldId id="485" r:id="rId24"/>
    <p:sldId id="410" r:id="rId25"/>
    <p:sldId id="411" r:id="rId26"/>
    <p:sldId id="480" r:id="rId27"/>
    <p:sldId id="489" r:id="rId28"/>
    <p:sldId id="490" r:id="rId29"/>
    <p:sldId id="412" r:id="rId30"/>
    <p:sldId id="483" r:id="rId31"/>
    <p:sldId id="491" r:id="rId32"/>
    <p:sldId id="487" r:id="rId33"/>
    <p:sldId id="488" r:id="rId34"/>
    <p:sldId id="482" r:id="rId35"/>
    <p:sldId id="444" r:id="rId36"/>
    <p:sldId id="446" r:id="rId37"/>
    <p:sldId id="390" r:id="rId38"/>
    <p:sldId id="385" r:id="rId39"/>
    <p:sldId id="299" r:id="rId40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" id="{5D26188A-8877-D343-ABC4-7579CEC42C0C}">
          <p14:sldIdLst>
            <p14:sldId id="359"/>
            <p14:sldId id="382"/>
            <p14:sldId id="400"/>
            <p14:sldId id="478"/>
            <p14:sldId id="454"/>
            <p14:sldId id="404"/>
            <p14:sldId id="448"/>
            <p14:sldId id="453"/>
            <p14:sldId id="494"/>
            <p14:sldId id="394"/>
            <p14:sldId id="492"/>
            <p14:sldId id="493"/>
            <p14:sldId id="481"/>
            <p14:sldId id="486"/>
            <p14:sldId id="349"/>
            <p14:sldId id="452"/>
            <p14:sldId id="407"/>
            <p14:sldId id="356"/>
            <p14:sldId id="353"/>
            <p14:sldId id="408"/>
            <p14:sldId id="484"/>
            <p14:sldId id="409"/>
            <p14:sldId id="485"/>
            <p14:sldId id="410"/>
            <p14:sldId id="411"/>
            <p14:sldId id="480"/>
            <p14:sldId id="489"/>
            <p14:sldId id="490"/>
            <p14:sldId id="412"/>
            <p14:sldId id="483"/>
            <p14:sldId id="491"/>
            <p14:sldId id="487"/>
            <p14:sldId id="488"/>
            <p14:sldId id="482"/>
            <p14:sldId id="444"/>
            <p14:sldId id="446"/>
            <p14:sldId id="390"/>
            <p14:sldId id="385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9B8"/>
    <a:srgbClr val="5BCEFB"/>
    <a:srgbClr val="495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6" autoAdjust="0"/>
    <p:restoredTop sz="78385" autoAdjust="0"/>
  </p:normalViewPr>
  <p:slideViewPr>
    <p:cSldViewPr>
      <p:cViewPr varScale="1">
        <p:scale>
          <a:sx n="83" d="100"/>
          <a:sy n="83" d="100"/>
        </p:scale>
        <p:origin x="52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D739C-5734-4C16-B39B-E3A5240A6F7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61C4CC-2F41-45AF-B1E5-C0C6E208927A}">
      <dgm:prSet custT="1"/>
      <dgm:spPr/>
      <dgm:t>
        <a:bodyPr/>
        <a:lstStyle/>
        <a:p>
          <a:pPr algn="ctr"/>
          <a:r>
            <a:rPr lang="en-US" sz="2800" b="0" i="0" dirty="0"/>
            <a:t>Patients want to come out to the staff and their healthcare provider, but wonder if it is safe</a:t>
          </a:r>
          <a:endParaRPr lang="en-US" sz="2800" dirty="0"/>
        </a:p>
      </dgm:t>
    </dgm:pt>
    <dgm:pt modelId="{42BF7B88-3D86-4289-80EF-EE319F3BAC47}" type="parTrans" cxnId="{D3BF4C93-3AE4-40C1-9138-259E9DFCDE8B}">
      <dgm:prSet/>
      <dgm:spPr/>
      <dgm:t>
        <a:bodyPr/>
        <a:lstStyle/>
        <a:p>
          <a:endParaRPr lang="en-US" sz="2800"/>
        </a:p>
      </dgm:t>
    </dgm:pt>
    <dgm:pt modelId="{4F3A8103-B1CA-4495-BDC9-81218B877D89}" type="sibTrans" cxnId="{D3BF4C93-3AE4-40C1-9138-259E9DFCDE8B}">
      <dgm:prSet/>
      <dgm:spPr/>
      <dgm:t>
        <a:bodyPr/>
        <a:lstStyle/>
        <a:p>
          <a:endParaRPr lang="en-US" sz="2800"/>
        </a:p>
      </dgm:t>
    </dgm:pt>
    <dgm:pt modelId="{AC6ABFB5-C440-4B8F-8EF6-90D18938C867}">
      <dgm:prSet custT="1"/>
      <dgm:spPr/>
      <dgm:t>
        <a:bodyPr/>
        <a:lstStyle/>
        <a:p>
          <a:pPr algn="ctr"/>
          <a:r>
            <a:rPr lang="en-US" sz="2800" b="0" i="0" dirty="0"/>
            <a:t>Patients want an environment inclusive of transgender/gender diverse people</a:t>
          </a:r>
          <a:endParaRPr lang="en-US" sz="2800" dirty="0"/>
        </a:p>
      </dgm:t>
    </dgm:pt>
    <dgm:pt modelId="{1E8BD66C-671D-4FAA-A3E3-486B9DBE0E64}" type="parTrans" cxnId="{60FE48CB-A9B3-4C78-8356-66D1B6633E08}">
      <dgm:prSet/>
      <dgm:spPr/>
      <dgm:t>
        <a:bodyPr/>
        <a:lstStyle/>
        <a:p>
          <a:endParaRPr lang="en-US" sz="2800"/>
        </a:p>
      </dgm:t>
    </dgm:pt>
    <dgm:pt modelId="{469EAB4B-4C75-4113-AD35-DAA53D5264BC}" type="sibTrans" cxnId="{60FE48CB-A9B3-4C78-8356-66D1B6633E08}">
      <dgm:prSet/>
      <dgm:spPr/>
      <dgm:t>
        <a:bodyPr/>
        <a:lstStyle/>
        <a:p>
          <a:endParaRPr lang="en-US" sz="2800"/>
        </a:p>
      </dgm:t>
    </dgm:pt>
    <dgm:pt modelId="{7DE9A911-8F30-4818-BCE4-E88C283ED1CE}">
      <dgm:prSet custT="1"/>
      <dgm:spPr/>
      <dgm:t>
        <a:bodyPr/>
        <a:lstStyle/>
        <a:p>
          <a:pPr algn="ctr"/>
          <a:r>
            <a:rPr lang="en-US" sz="2800" b="0" i="0" dirty="0"/>
            <a:t>Transgender/Gender diverse patients want to discuss their concerns </a:t>
          </a:r>
          <a:endParaRPr lang="en-US" sz="2800" dirty="0"/>
        </a:p>
      </dgm:t>
    </dgm:pt>
    <dgm:pt modelId="{C4102F3F-EC58-42E9-BA74-FDB5747BC5A6}" type="parTrans" cxnId="{4B56C6A0-7A10-4135-8847-289E1E1C06D8}">
      <dgm:prSet/>
      <dgm:spPr/>
      <dgm:t>
        <a:bodyPr/>
        <a:lstStyle/>
        <a:p>
          <a:endParaRPr lang="en-US" sz="2800"/>
        </a:p>
      </dgm:t>
    </dgm:pt>
    <dgm:pt modelId="{0647F861-5C10-4E2D-9193-3009F125CFFF}" type="sibTrans" cxnId="{4B56C6A0-7A10-4135-8847-289E1E1C06D8}">
      <dgm:prSet/>
      <dgm:spPr/>
      <dgm:t>
        <a:bodyPr/>
        <a:lstStyle/>
        <a:p>
          <a:endParaRPr lang="en-US" sz="2800"/>
        </a:p>
      </dgm:t>
    </dgm:pt>
    <dgm:pt modelId="{3464F831-CC47-4B4A-B5A3-E7D6551F593A}" type="pres">
      <dgm:prSet presAssocID="{DD9D739C-5734-4C16-B39B-E3A5240A6F7D}" presName="vert0" presStyleCnt="0">
        <dgm:presLayoutVars>
          <dgm:dir/>
          <dgm:animOne val="branch"/>
          <dgm:animLvl val="lvl"/>
        </dgm:presLayoutVars>
      </dgm:prSet>
      <dgm:spPr/>
    </dgm:pt>
    <dgm:pt modelId="{66C23E54-B197-744F-BAE3-BAD9F2BDBD20}" type="pres">
      <dgm:prSet presAssocID="{9F61C4CC-2F41-45AF-B1E5-C0C6E208927A}" presName="thickLine" presStyleLbl="alignNode1" presStyleIdx="0" presStyleCnt="3"/>
      <dgm:spPr/>
    </dgm:pt>
    <dgm:pt modelId="{5857EE54-95FD-3046-A48A-9A8C4B3FD7CB}" type="pres">
      <dgm:prSet presAssocID="{9F61C4CC-2F41-45AF-B1E5-C0C6E208927A}" presName="horz1" presStyleCnt="0"/>
      <dgm:spPr/>
    </dgm:pt>
    <dgm:pt modelId="{D3242B18-0575-1B43-A0EA-94B7CDE21FC3}" type="pres">
      <dgm:prSet presAssocID="{9F61C4CC-2F41-45AF-B1E5-C0C6E208927A}" presName="tx1" presStyleLbl="revTx" presStyleIdx="0" presStyleCnt="3"/>
      <dgm:spPr/>
    </dgm:pt>
    <dgm:pt modelId="{A80EAD11-9E80-2340-94A1-A452165BB31C}" type="pres">
      <dgm:prSet presAssocID="{9F61C4CC-2F41-45AF-B1E5-C0C6E208927A}" presName="vert1" presStyleCnt="0"/>
      <dgm:spPr/>
    </dgm:pt>
    <dgm:pt modelId="{FE3AD5EC-E99A-F740-B2E2-54A19085F5C3}" type="pres">
      <dgm:prSet presAssocID="{AC6ABFB5-C440-4B8F-8EF6-90D18938C867}" presName="thickLine" presStyleLbl="alignNode1" presStyleIdx="1" presStyleCnt="3"/>
      <dgm:spPr>
        <a:ln>
          <a:solidFill>
            <a:srgbClr val="F1A9B8"/>
          </a:solidFill>
        </a:ln>
      </dgm:spPr>
    </dgm:pt>
    <dgm:pt modelId="{A7CE0313-7501-2147-B759-4EC56B7B53C9}" type="pres">
      <dgm:prSet presAssocID="{AC6ABFB5-C440-4B8F-8EF6-90D18938C867}" presName="horz1" presStyleCnt="0"/>
      <dgm:spPr/>
    </dgm:pt>
    <dgm:pt modelId="{831C15C8-D91B-2A48-A77A-854DF4AB860A}" type="pres">
      <dgm:prSet presAssocID="{AC6ABFB5-C440-4B8F-8EF6-90D18938C867}" presName="tx1" presStyleLbl="revTx" presStyleIdx="1" presStyleCnt="3"/>
      <dgm:spPr/>
    </dgm:pt>
    <dgm:pt modelId="{993F7A7D-380C-D543-8C45-FDBE0E7AB884}" type="pres">
      <dgm:prSet presAssocID="{AC6ABFB5-C440-4B8F-8EF6-90D18938C867}" presName="vert1" presStyleCnt="0"/>
      <dgm:spPr/>
    </dgm:pt>
    <dgm:pt modelId="{91547D9D-7A59-F143-9BD2-64A6117E9064}" type="pres">
      <dgm:prSet presAssocID="{7DE9A911-8F30-4818-BCE4-E88C283ED1CE}" presName="thickLine" presStyleLbl="alignNode1" presStyleIdx="2" presStyleCnt="3"/>
      <dgm:spPr>
        <a:ln>
          <a:solidFill>
            <a:srgbClr val="F1A9B8"/>
          </a:solidFill>
        </a:ln>
      </dgm:spPr>
    </dgm:pt>
    <dgm:pt modelId="{9D9D786A-212D-AE45-B7BF-D606F821CE94}" type="pres">
      <dgm:prSet presAssocID="{7DE9A911-8F30-4818-BCE4-E88C283ED1CE}" presName="horz1" presStyleCnt="0"/>
      <dgm:spPr/>
    </dgm:pt>
    <dgm:pt modelId="{360EAC4D-412A-1241-AF58-F9DCB46DD793}" type="pres">
      <dgm:prSet presAssocID="{7DE9A911-8F30-4818-BCE4-E88C283ED1CE}" presName="tx1" presStyleLbl="revTx" presStyleIdx="2" presStyleCnt="3"/>
      <dgm:spPr/>
    </dgm:pt>
    <dgm:pt modelId="{6FDBF8CE-76A0-9448-8A5F-C535C1295E71}" type="pres">
      <dgm:prSet presAssocID="{7DE9A911-8F30-4818-BCE4-E88C283ED1CE}" presName="vert1" presStyleCnt="0"/>
      <dgm:spPr/>
    </dgm:pt>
  </dgm:ptLst>
  <dgm:cxnLst>
    <dgm:cxn modelId="{546EC503-4514-634C-9C72-BAACDCA15778}" type="presOf" srcId="{9F61C4CC-2F41-45AF-B1E5-C0C6E208927A}" destId="{D3242B18-0575-1B43-A0EA-94B7CDE21FC3}" srcOrd="0" destOrd="0" presId="urn:microsoft.com/office/officeart/2008/layout/LinedList"/>
    <dgm:cxn modelId="{B973410A-B4CC-A44C-8BF3-FFB64BEAAF36}" type="presOf" srcId="{AC6ABFB5-C440-4B8F-8EF6-90D18938C867}" destId="{831C15C8-D91B-2A48-A77A-854DF4AB860A}" srcOrd="0" destOrd="0" presId="urn:microsoft.com/office/officeart/2008/layout/LinedList"/>
    <dgm:cxn modelId="{79EE792E-3A29-5C42-BBC5-6415348E4FE8}" type="presOf" srcId="{7DE9A911-8F30-4818-BCE4-E88C283ED1CE}" destId="{360EAC4D-412A-1241-AF58-F9DCB46DD793}" srcOrd="0" destOrd="0" presId="urn:microsoft.com/office/officeart/2008/layout/LinedList"/>
    <dgm:cxn modelId="{D3BF4C93-3AE4-40C1-9138-259E9DFCDE8B}" srcId="{DD9D739C-5734-4C16-B39B-E3A5240A6F7D}" destId="{9F61C4CC-2F41-45AF-B1E5-C0C6E208927A}" srcOrd="0" destOrd="0" parTransId="{42BF7B88-3D86-4289-80EF-EE319F3BAC47}" sibTransId="{4F3A8103-B1CA-4495-BDC9-81218B877D89}"/>
    <dgm:cxn modelId="{4B56C6A0-7A10-4135-8847-289E1E1C06D8}" srcId="{DD9D739C-5734-4C16-B39B-E3A5240A6F7D}" destId="{7DE9A911-8F30-4818-BCE4-E88C283ED1CE}" srcOrd="2" destOrd="0" parTransId="{C4102F3F-EC58-42E9-BA74-FDB5747BC5A6}" sibTransId="{0647F861-5C10-4E2D-9193-3009F125CFFF}"/>
    <dgm:cxn modelId="{B9C5B3AA-8FEB-4A40-86B9-12C0BA13D917}" type="presOf" srcId="{DD9D739C-5734-4C16-B39B-E3A5240A6F7D}" destId="{3464F831-CC47-4B4A-B5A3-E7D6551F593A}" srcOrd="0" destOrd="0" presId="urn:microsoft.com/office/officeart/2008/layout/LinedList"/>
    <dgm:cxn modelId="{60FE48CB-A9B3-4C78-8356-66D1B6633E08}" srcId="{DD9D739C-5734-4C16-B39B-E3A5240A6F7D}" destId="{AC6ABFB5-C440-4B8F-8EF6-90D18938C867}" srcOrd="1" destOrd="0" parTransId="{1E8BD66C-671D-4FAA-A3E3-486B9DBE0E64}" sibTransId="{469EAB4B-4C75-4113-AD35-DAA53D5264BC}"/>
    <dgm:cxn modelId="{9175C424-78B5-414E-AAC1-021824881A96}" type="presParOf" srcId="{3464F831-CC47-4B4A-B5A3-E7D6551F593A}" destId="{66C23E54-B197-744F-BAE3-BAD9F2BDBD20}" srcOrd="0" destOrd="0" presId="urn:microsoft.com/office/officeart/2008/layout/LinedList"/>
    <dgm:cxn modelId="{291B765F-BB30-CC4A-956E-D35947496C50}" type="presParOf" srcId="{3464F831-CC47-4B4A-B5A3-E7D6551F593A}" destId="{5857EE54-95FD-3046-A48A-9A8C4B3FD7CB}" srcOrd="1" destOrd="0" presId="urn:microsoft.com/office/officeart/2008/layout/LinedList"/>
    <dgm:cxn modelId="{DDADBBD0-64C1-0A48-8D09-2349775ECAE8}" type="presParOf" srcId="{5857EE54-95FD-3046-A48A-9A8C4B3FD7CB}" destId="{D3242B18-0575-1B43-A0EA-94B7CDE21FC3}" srcOrd="0" destOrd="0" presId="urn:microsoft.com/office/officeart/2008/layout/LinedList"/>
    <dgm:cxn modelId="{62A1E701-9A58-8544-A74E-4D33FFE04F75}" type="presParOf" srcId="{5857EE54-95FD-3046-A48A-9A8C4B3FD7CB}" destId="{A80EAD11-9E80-2340-94A1-A452165BB31C}" srcOrd="1" destOrd="0" presId="urn:microsoft.com/office/officeart/2008/layout/LinedList"/>
    <dgm:cxn modelId="{097BFAC2-84C5-9142-9D0F-6C312D2CC18B}" type="presParOf" srcId="{3464F831-CC47-4B4A-B5A3-E7D6551F593A}" destId="{FE3AD5EC-E99A-F740-B2E2-54A19085F5C3}" srcOrd="2" destOrd="0" presId="urn:microsoft.com/office/officeart/2008/layout/LinedList"/>
    <dgm:cxn modelId="{8C69DC31-B873-5B40-94A2-93C4FDD034AD}" type="presParOf" srcId="{3464F831-CC47-4B4A-B5A3-E7D6551F593A}" destId="{A7CE0313-7501-2147-B759-4EC56B7B53C9}" srcOrd="3" destOrd="0" presId="urn:microsoft.com/office/officeart/2008/layout/LinedList"/>
    <dgm:cxn modelId="{F5A3A395-3875-0242-8241-06D76C1DBA61}" type="presParOf" srcId="{A7CE0313-7501-2147-B759-4EC56B7B53C9}" destId="{831C15C8-D91B-2A48-A77A-854DF4AB860A}" srcOrd="0" destOrd="0" presId="urn:microsoft.com/office/officeart/2008/layout/LinedList"/>
    <dgm:cxn modelId="{07E005A5-F8F4-F944-867F-37FB971F7F24}" type="presParOf" srcId="{A7CE0313-7501-2147-B759-4EC56B7B53C9}" destId="{993F7A7D-380C-D543-8C45-FDBE0E7AB884}" srcOrd="1" destOrd="0" presId="urn:microsoft.com/office/officeart/2008/layout/LinedList"/>
    <dgm:cxn modelId="{ED1D9B65-DD0F-EA44-81DA-7E86DFA9E790}" type="presParOf" srcId="{3464F831-CC47-4B4A-B5A3-E7D6551F593A}" destId="{91547D9D-7A59-F143-9BD2-64A6117E9064}" srcOrd="4" destOrd="0" presId="urn:microsoft.com/office/officeart/2008/layout/LinedList"/>
    <dgm:cxn modelId="{5D9CB8EF-A891-E246-B03C-6489377AC653}" type="presParOf" srcId="{3464F831-CC47-4B4A-B5A3-E7D6551F593A}" destId="{9D9D786A-212D-AE45-B7BF-D606F821CE94}" srcOrd="5" destOrd="0" presId="urn:microsoft.com/office/officeart/2008/layout/LinedList"/>
    <dgm:cxn modelId="{86C90A71-C1AF-5443-9ADD-E78233598DF0}" type="presParOf" srcId="{9D9D786A-212D-AE45-B7BF-D606F821CE94}" destId="{360EAC4D-412A-1241-AF58-F9DCB46DD793}" srcOrd="0" destOrd="0" presId="urn:microsoft.com/office/officeart/2008/layout/LinedList"/>
    <dgm:cxn modelId="{D4354504-4035-8045-98BD-FE4393079BCE}" type="presParOf" srcId="{9D9D786A-212D-AE45-B7BF-D606F821CE94}" destId="{6FDBF8CE-76A0-9448-8A5F-C535C1295E71}" srcOrd="1" destOrd="0" presId="urn:microsoft.com/office/officeart/2008/layout/LinedList"/>
  </dgm:cxnLst>
  <dgm:bg/>
  <dgm:whole>
    <a:ln>
      <a:solidFill>
        <a:srgbClr val="5BCEFB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174A3C-261B-4F3D-B66E-1D424CD558D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FAE102-84A6-4DEC-8D78-7457D4BEED0B}">
      <dgm:prSet/>
      <dgm:spPr>
        <a:solidFill>
          <a:srgbClr val="5BCEFB"/>
        </a:solidFill>
      </dgm:spPr>
      <dgm:t>
        <a:bodyPr/>
        <a:lstStyle/>
        <a:p>
          <a:r>
            <a:rPr lang="en-US" dirty="0"/>
            <a:t>Hermaphrodite</a:t>
          </a:r>
        </a:p>
      </dgm:t>
    </dgm:pt>
    <dgm:pt modelId="{F1569C3F-E314-46ED-A084-80CBB44877D6}" type="parTrans" cxnId="{6916E6EE-F175-48D6-97CC-745E16DF1DD2}">
      <dgm:prSet/>
      <dgm:spPr/>
      <dgm:t>
        <a:bodyPr/>
        <a:lstStyle/>
        <a:p>
          <a:endParaRPr lang="en-US"/>
        </a:p>
      </dgm:t>
    </dgm:pt>
    <dgm:pt modelId="{AE869B09-DDEA-440E-BE81-D7ED0340CE2F}" type="sibTrans" cxnId="{6916E6EE-F175-48D6-97CC-745E16DF1DD2}">
      <dgm:prSet/>
      <dgm:spPr/>
      <dgm:t>
        <a:bodyPr/>
        <a:lstStyle/>
        <a:p>
          <a:endParaRPr lang="en-US"/>
        </a:p>
      </dgm:t>
    </dgm:pt>
    <dgm:pt modelId="{13154FFF-AD06-4916-9C88-72203D9AD04F}">
      <dgm:prSet/>
      <dgm:spPr>
        <a:solidFill>
          <a:srgbClr val="F1A9B8"/>
        </a:solidFill>
        <a:ln>
          <a:noFill/>
        </a:ln>
      </dgm:spPr>
      <dgm:t>
        <a:bodyPr/>
        <a:lstStyle/>
        <a:p>
          <a:r>
            <a:rPr lang="en-US"/>
            <a:t>Transvestite</a:t>
          </a:r>
        </a:p>
      </dgm:t>
    </dgm:pt>
    <dgm:pt modelId="{1382C250-D3E7-41E6-9F30-9AA16A95C597}" type="parTrans" cxnId="{41F2E49C-DEA3-4314-81F9-C7DA5D884BFF}">
      <dgm:prSet/>
      <dgm:spPr/>
      <dgm:t>
        <a:bodyPr/>
        <a:lstStyle/>
        <a:p>
          <a:endParaRPr lang="en-US"/>
        </a:p>
      </dgm:t>
    </dgm:pt>
    <dgm:pt modelId="{F5BDFAFB-58BA-4E67-8C5A-5F6E273B1DA8}" type="sibTrans" cxnId="{41F2E49C-DEA3-4314-81F9-C7DA5D884BFF}">
      <dgm:prSet/>
      <dgm:spPr/>
      <dgm:t>
        <a:bodyPr/>
        <a:lstStyle/>
        <a:p>
          <a:endParaRPr lang="en-US"/>
        </a:p>
      </dgm:t>
    </dgm:pt>
    <dgm:pt modelId="{7E4055A2-F9B7-4F96-897A-20C599734200}">
      <dgm:prSet/>
      <dgm:spPr>
        <a:solidFill>
          <a:srgbClr val="5BCEFB"/>
        </a:solidFill>
      </dgm:spPr>
      <dgm:t>
        <a:bodyPr/>
        <a:lstStyle/>
        <a:p>
          <a:r>
            <a:rPr lang="en-US"/>
            <a:t>Transsexual </a:t>
          </a:r>
        </a:p>
      </dgm:t>
    </dgm:pt>
    <dgm:pt modelId="{1971210C-215F-41DF-8280-B4EA68E60BF3}" type="parTrans" cxnId="{A7758006-CCEB-4A54-A82A-D7CBE576ECB5}">
      <dgm:prSet/>
      <dgm:spPr/>
      <dgm:t>
        <a:bodyPr/>
        <a:lstStyle/>
        <a:p>
          <a:endParaRPr lang="en-US"/>
        </a:p>
      </dgm:t>
    </dgm:pt>
    <dgm:pt modelId="{1F8B8BDC-9EB6-4D5B-BFE7-F6604D304147}" type="sibTrans" cxnId="{A7758006-CCEB-4A54-A82A-D7CBE576ECB5}">
      <dgm:prSet/>
      <dgm:spPr/>
      <dgm:t>
        <a:bodyPr/>
        <a:lstStyle/>
        <a:p>
          <a:endParaRPr lang="en-US"/>
        </a:p>
      </dgm:t>
    </dgm:pt>
    <dgm:pt modelId="{7311A4CF-E1B5-45D2-B2D4-7674147723C1}">
      <dgm:prSet/>
      <dgm:spPr>
        <a:solidFill>
          <a:srgbClr val="F1A9B8"/>
        </a:solidFill>
      </dgm:spPr>
      <dgm:t>
        <a:bodyPr/>
        <a:lstStyle/>
        <a:p>
          <a:r>
            <a:rPr lang="en-US" dirty="0"/>
            <a:t>Sex change/sex change operation</a:t>
          </a:r>
        </a:p>
      </dgm:t>
    </dgm:pt>
    <dgm:pt modelId="{FDC9AAC3-4E72-4053-ACA0-76D396FB23D0}" type="parTrans" cxnId="{7BC54CC5-727D-4BC1-9C02-F35EDBE8233C}">
      <dgm:prSet/>
      <dgm:spPr/>
      <dgm:t>
        <a:bodyPr/>
        <a:lstStyle/>
        <a:p>
          <a:endParaRPr lang="en-US"/>
        </a:p>
      </dgm:t>
    </dgm:pt>
    <dgm:pt modelId="{5AF2450A-FF17-4D81-90A9-403C6FAC64E7}" type="sibTrans" cxnId="{7BC54CC5-727D-4BC1-9C02-F35EDBE8233C}">
      <dgm:prSet/>
      <dgm:spPr/>
      <dgm:t>
        <a:bodyPr/>
        <a:lstStyle/>
        <a:p>
          <a:endParaRPr lang="en-US"/>
        </a:p>
      </dgm:t>
    </dgm:pt>
    <dgm:pt modelId="{CF6CD79C-46D9-4322-9939-2DF44BC481A7}">
      <dgm:prSet/>
      <dgm:spPr>
        <a:solidFill>
          <a:srgbClr val="F1A9B8"/>
        </a:solidFill>
      </dgm:spPr>
      <dgm:t>
        <a:bodyPr/>
        <a:lstStyle/>
        <a:p>
          <a:r>
            <a:rPr lang="en-US" dirty="0"/>
            <a:t>Gender Identity Disorder  </a:t>
          </a:r>
        </a:p>
      </dgm:t>
    </dgm:pt>
    <dgm:pt modelId="{655A0230-056D-4759-9F7D-FD78B70EE88B}" type="parTrans" cxnId="{019C8094-5188-43BF-B018-C1F3F137997E}">
      <dgm:prSet/>
      <dgm:spPr/>
      <dgm:t>
        <a:bodyPr/>
        <a:lstStyle/>
        <a:p>
          <a:endParaRPr lang="en-US"/>
        </a:p>
      </dgm:t>
    </dgm:pt>
    <dgm:pt modelId="{E142D05E-2B83-44F7-B2B9-E0511F0F35F9}" type="sibTrans" cxnId="{019C8094-5188-43BF-B018-C1F3F137997E}">
      <dgm:prSet/>
      <dgm:spPr/>
      <dgm:t>
        <a:bodyPr/>
        <a:lstStyle/>
        <a:p>
          <a:endParaRPr lang="en-US"/>
        </a:p>
      </dgm:t>
    </dgm:pt>
    <dgm:pt modelId="{6A6E92D1-B7C5-40D0-AC00-DF2132803394}">
      <dgm:prSet/>
      <dgm:spPr>
        <a:solidFill>
          <a:srgbClr val="5BCEFB"/>
        </a:solidFill>
      </dgm:spPr>
      <dgm:t>
        <a:bodyPr/>
        <a:lstStyle/>
        <a:p>
          <a:r>
            <a:rPr lang="en-US" dirty="0"/>
            <a:t>Transgender as a noun</a:t>
          </a:r>
        </a:p>
      </dgm:t>
    </dgm:pt>
    <dgm:pt modelId="{9903E169-52AF-4160-B958-6B35CE404CC9}" type="parTrans" cxnId="{C26B0DB0-B492-4D34-9CA0-EB325E67CA41}">
      <dgm:prSet/>
      <dgm:spPr/>
      <dgm:t>
        <a:bodyPr/>
        <a:lstStyle/>
        <a:p>
          <a:endParaRPr lang="en-US"/>
        </a:p>
      </dgm:t>
    </dgm:pt>
    <dgm:pt modelId="{02E8C4A1-5A04-4330-BA4D-68C20E759B5C}" type="sibTrans" cxnId="{C26B0DB0-B492-4D34-9CA0-EB325E67CA41}">
      <dgm:prSet/>
      <dgm:spPr/>
      <dgm:t>
        <a:bodyPr/>
        <a:lstStyle/>
        <a:p>
          <a:endParaRPr lang="en-US"/>
        </a:p>
      </dgm:t>
    </dgm:pt>
    <dgm:pt modelId="{97FEBEB6-6C17-4CF5-A146-3AD55355C1E1}">
      <dgm:prSet/>
      <dgm:spPr>
        <a:solidFill>
          <a:srgbClr val="F1A9B8"/>
        </a:solidFill>
      </dgm:spPr>
      <dgm:t>
        <a:bodyPr/>
        <a:lstStyle/>
        <a:p>
          <a:r>
            <a:rPr lang="en-US" dirty="0"/>
            <a:t>Transgender as a “lifestyle” </a:t>
          </a:r>
        </a:p>
      </dgm:t>
    </dgm:pt>
    <dgm:pt modelId="{A1F4646F-A2F6-4A56-B0AB-F3ECAD6B3753}" type="parTrans" cxnId="{3D5A0781-F6BB-4967-8FE8-3A5FF7A16EA0}">
      <dgm:prSet/>
      <dgm:spPr/>
      <dgm:t>
        <a:bodyPr/>
        <a:lstStyle/>
        <a:p>
          <a:endParaRPr lang="en-US"/>
        </a:p>
      </dgm:t>
    </dgm:pt>
    <dgm:pt modelId="{AAF870C9-975E-44E0-9983-2A5EBA9E3FB9}" type="sibTrans" cxnId="{3D5A0781-F6BB-4967-8FE8-3A5FF7A16EA0}">
      <dgm:prSet/>
      <dgm:spPr/>
      <dgm:t>
        <a:bodyPr/>
        <a:lstStyle/>
        <a:p>
          <a:endParaRPr lang="en-US"/>
        </a:p>
      </dgm:t>
    </dgm:pt>
    <dgm:pt modelId="{43C797E8-D87C-4298-9661-111BD90B220C}">
      <dgm:prSet/>
      <dgm:spPr>
        <a:solidFill>
          <a:srgbClr val="5BCEFB"/>
        </a:solidFill>
      </dgm:spPr>
      <dgm:t>
        <a:bodyPr/>
        <a:lstStyle/>
        <a:p>
          <a:r>
            <a:rPr lang="en-US" dirty="0"/>
            <a:t>Tranny</a:t>
          </a:r>
        </a:p>
      </dgm:t>
    </dgm:pt>
    <dgm:pt modelId="{177AC001-6BE0-48AA-8DB6-835E846B2039}" type="parTrans" cxnId="{9DF37F07-93FC-4929-8C17-64F1963C87D4}">
      <dgm:prSet/>
      <dgm:spPr/>
      <dgm:t>
        <a:bodyPr/>
        <a:lstStyle/>
        <a:p>
          <a:endParaRPr lang="en-US"/>
        </a:p>
      </dgm:t>
    </dgm:pt>
    <dgm:pt modelId="{5B33B332-DAC4-4AA9-905F-6A681215356F}" type="sibTrans" cxnId="{9DF37F07-93FC-4929-8C17-64F1963C87D4}">
      <dgm:prSet/>
      <dgm:spPr/>
      <dgm:t>
        <a:bodyPr/>
        <a:lstStyle/>
        <a:p>
          <a:endParaRPr lang="en-US"/>
        </a:p>
      </dgm:t>
    </dgm:pt>
    <dgm:pt modelId="{F491F09A-C7E7-0942-B277-EEF7301F9A65}" type="pres">
      <dgm:prSet presAssocID="{2B174A3C-261B-4F3D-B66E-1D424CD558DA}" presName="diagram" presStyleCnt="0">
        <dgm:presLayoutVars>
          <dgm:dir/>
          <dgm:resizeHandles val="exact"/>
        </dgm:presLayoutVars>
      </dgm:prSet>
      <dgm:spPr/>
    </dgm:pt>
    <dgm:pt modelId="{E9A96F35-10F4-874A-B20C-BF3776AE6468}" type="pres">
      <dgm:prSet presAssocID="{2CFAE102-84A6-4DEC-8D78-7457D4BEED0B}" presName="node" presStyleLbl="node1" presStyleIdx="0" presStyleCnt="8">
        <dgm:presLayoutVars>
          <dgm:bulletEnabled val="1"/>
        </dgm:presLayoutVars>
      </dgm:prSet>
      <dgm:spPr/>
    </dgm:pt>
    <dgm:pt modelId="{8E4AFD29-1679-2C4C-892B-9FA5967D7EC2}" type="pres">
      <dgm:prSet presAssocID="{AE869B09-DDEA-440E-BE81-D7ED0340CE2F}" presName="sibTrans" presStyleCnt="0"/>
      <dgm:spPr/>
    </dgm:pt>
    <dgm:pt modelId="{08CF4062-5B29-0043-AF54-6C41A0539522}" type="pres">
      <dgm:prSet presAssocID="{13154FFF-AD06-4916-9C88-72203D9AD04F}" presName="node" presStyleLbl="node1" presStyleIdx="1" presStyleCnt="8">
        <dgm:presLayoutVars>
          <dgm:bulletEnabled val="1"/>
        </dgm:presLayoutVars>
      </dgm:prSet>
      <dgm:spPr/>
    </dgm:pt>
    <dgm:pt modelId="{95954DF1-61F1-6B4C-8EB3-A3365205EC2B}" type="pres">
      <dgm:prSet presAssocID="{F5BDFAFB-58BA-4E67-8C5A-5F6E273B1DA8}" presName="sibTrans" presStyleCnt="0"/>
      <dgm:spPr/>
    </dgm:pt>
    <dgm:pt modelId="{00F3BF58-6A12-7E44-A98D-3D29231CE702}" type="pres">
      <dgm:prSet presAssocID="{7E4055A2-F9B7-4F96-897A-20C599734200}" presName="node" presStyleLbl="node1" presStyleIdx="2" presStyleCnt="8">
        <dgm:presLayoutVars>
          <dgm:bulletEnabled val="1"/>
        </dgm:presLayoutVars>
      </dgm:prSet>
      <dgm:spPr/>
    </dgm:pt>
    <dgm:pt modelId="{AAC90725-0276-404F-85B8-1EB185AF3EC9}" type="pres">
      <dgm:prSet presAssocID="{1F8B8BDC-9EB6-4D5B-BFE7-F6604D304147}" presName="sibTrans" presStyleCnt="0"/>
      <dgm:spPr/>
    </dgm:pt>
    <dgm:pt modelId="{DC603E01-19A9-0145-8B3E-52E36D91F0C4}" type="pres">
      <dgm:prSet presAssocID="{7311A4CF-E1B5-45D2-B2D4-7674147723C1}" presName="node" presStyleLbl="node1" presStyleIdx="3" presStyleCnt="8">
        <dgm:presLayoutVars>
          <dgm:bulletEnabled val="1"/>
        </dgm:presLayoutVars>
      </dgm:prSet>
      <dgm:spPr/>
    </dgm:pt>
    <dgm:pt modelId="{5CD0032D-CBD7-684B-8BE4-E5AA4C737F82}" type="pres">
      <dgm:prSet presAssocID="{5AF2450A-FF17-4D81-90A9-403C6FAC64E7}" presName="sibTrans" presStyleCnt="0"/>
      <dgm:spPr/>
    </dgm:pt>
    <dgm:pt modelId="{E693D4C5-1F00-A24B-A83B-FC2DFE812A42}" type="pres">
      <dgm:prSet presAssocID="{CF6CD79C-46D9-4322-9939-2DF44BC481A7}" presName="node" presStyleLbl="node1" presStyleIdx="4" presStyleCnt="8">
        <dgm:presLayoutVars>
          <dgm:bulletEnabled val="1"/>
        </dgm:presLayoutVars>
      </dgm:prSet>
      <dgm:spPr/>
    </dgm:pt>
    <dgm:pt modelId="{8DB92EE7-1BF1-2E42-86F4-F025F199C063}" type="pres">
      <dgm:prSet presAssocID="{E142D05E-2B83-44F7-B2B9-E0511F0F35F9}" presName="sibTrans" presStyleCnt="0"/>
      <dgm:spPr/>
    </dgm:pt>
    <dgm:pt modelId="{E0E2ED4B-F8F8-1041-BC79-ABAE2B1B288C}" type="pres">
      <dgm:prSet presAssocID="{6A6E92D1-B7C5-40D0-AC00-DF2132803394}" presName="node" presStyleLbl="node1" presStyleIdx="5" presStyleCnt="8">
        <dgm:presLayoutVars>
          <dgm:bulletEnabled val="1"/>
        </dgm:presLayoutVars>
      </dgm:prSet>
      <dgm:spPr/>
    </dgm:pt>
    <dgm:pt modelId="{4BEF330B-26BA-634A-AB97-24ACF571D350}" type="pres">
      <dgm:prSet presAssocID="{02E8C4A1-5A04-4330-BA4D-68C20E759B5C}" presName="sibTrans" presStyleCnt="0"/>
      <dgm:spPr/>
    </dgm:pt>
    <dgm:pt modelId="{7B244EBC-C9FC-854F-B81A-993369D67983}" type="pres">
      <dgm:prSet presAssocID="{97FEBEB6-6C17-4CF5-A146-3AD55355C1E1}" presName="node" presStyleLbl="node1" presStyleIdx="6" presStyleCnt="8">
        <dgm:presLayoutVars>
          <dgm:bulletEnabled val="1"/>
        </dgm:presLayoutVars>
      </dgm:prSet>
      <dgm:spPr/>
    </dgm:pt>
    <dgm:pt modelId="{2FACC11C-6BC6-4B26-AC24-09E839EEC439}" type="pres">
      <dgm:prSet presAssocID="{AAF870C9-975E-44E0-9983-2A5EBA9E3FB9}" presName="sibTrans" presStyleCnt="0"/>
      <dgm:spPr/>
    </dgm:pt>
    <dgm:pt modelId="{F6C2D8AF-EBA6-493B-989B-A057388FC8B5}" type="pres">
      <dgm:prSet presAssocID="{43C797E8-D87C-4298-9661-111BD90B220C}" presName="node" presStyleLbl="node1" presStyleIdx="7" presStyleCnt="8">
        <dgm:presLayoutVars>
          <dgm:bulletEnabled val="1"/>
        </dgm:presLayoutVars>
      </dgm:prSet>
      <dgm:spPr/>
    </dgm:pt>
  </dgm:ptLst>
  <dgm:cxnLst>
    <dgm:cxn modelId="{A7758006-CCEB-4A54-A82A-D7CBE576ECB5}" srcId="{2B174A3C-261B-4F3D-B66E-1D424CD558DA}" destId="{7E4055A2-F9B7-4F96-897A-20C599734200}" srcOrd="2" destOrd="0" parTransId="{1971210C-215F-41DF-8280-B4EA68E60BF3}" sibTransId="{1F8B8BDC-9EB6-4D5B-BFE7-F6604D304147}"/>
    <dgm:cxn modelId="{9DF37F07-93FC-4929-8C17-64F1963C87D4}" srcId="{2B174A3C-261B-4F3D-B66E-1D424CD558DA}" destId="{43C797E8-D87C-4298-9661-111BD90B220C}" srcOrd="7" destOrd="0" parTransId="{177AC001-6BE0-48AA-8DB6-835E846B2039}" sibTransId="{5B33B332-DAC4-4AA9-905F-6A681215356F}"/>
    <dgm:cxn modelId="{C111561E-FC14-F34F-9542-69253E415827}" type="presOf" srcId="{CF6CD79C-46D9-4322-9939-2DF44BC481A7}" destId="{E693D4C5-1F00-A24B-A83B-FC2DFE812A42}" srcOrd="0" destOrd="0" presId="urn:microsoft.com/office/officeart/2005/8/layout/default"/>
    <dgm:cxn modelId="{241E512E-DCA4-4545-BF50-01E707D5A4FF}" type="presOf" srcId="{7311A4CF-E1B5-45D2-B2D4-7674147723C1}" destId="{DC603E01-19A9-0145-8B3E-52E36D91F0C4}" srcOrd="0" destOrd="0" presId="urn:microsoft.com/office/officeart/2005/8/layout/default"/>
    <dgm:cxn modelId="{674C3B47-DE17-F643-8F67-D13609B11A16}" type="presOf" srcId="{7E4055A2-F9B7-4F96-897A-20C599734200}" destId="{00F3BF58-6A12-7E44-A98D-3D29231CE702}" srcOrd="0" destOrd="0" presId="urn:microsoft.com/office/officeart/2005/8/layout/default"/>
    <dgm:cxn modelId="{3D5A0781-F6BB-4967-8FE8-3A5FF7A16EA0}" srcId="{2B174A3C-261B-4F3D-B66E-1D424CD558DA}" destId="{97FEBEB6-6C17-4CF5-A146-3AD55355C1E1}" srcOrd="6" destOrd="0" parTransId="{A1F4646F-A2F6-4A56-B0AB-F3ECAD6B3753}" sibTransId="{AAF870C9-975E-44E0-9983-2A5EBA9E3FB9}"/>
    <dgm:cxn modelId="{E648288F-3011-DE47-B24E-EB45FD4BEEDE}" type="presOf" srcId="{6A6E92D1-B7C5-40D0-AC00-DF2132803394}" destId="{E0E2ED4B-F8F8-1041-BC79-ABAE2B1B288C}" srcOrd="0" destOrd="0" presId="urn:microsoft.com/office/officeart/2005/8/layout/default"/>
    <dgm:cxn modelId="{019C8094-5188-43BF-B018-C1F3F137997E}" srcId="{2B174A3C-261B-4F3D-B66E-1D424CD558DA}" destId="{CF6CD79C-46D9-4322-9939-2DF44BC481A7}" srcOrd="4" destOrd="0" parTransId="{655A0230-056D-4759-9F7D-FD78B70EE88B}" sibTransId="{E142D05E-2B83-44F7-B2B9-E0511F0F35F9}"/>
    <dgm:cxn modelId="{41F2E49C-DEA3-4314-81F9-C7DA5D884BFF}" srcId="{2B174A3C-261B-4F3D-B66E-1D424CD558DA}" destId="{13154FFF-AD06-4916-9C88-72203D9AD04F}" srcOrd="1" destOrd="0" parTransId="{1382C250-D3E7-41E6-9F30-9AA16A95C597}" sibTransId="{F5BDFAFB-58BA-4E67-8C5A-5F6E273B1DA8}"/>
    <dgm:cxn modelId="{4F1186AB-8AC8-E441-9C1A-071624CFAC0C}" type="presOf" srcId="{2CFAE102-84A6-4DEC-8D78-7457D4BEED0B}" destId="{E9A96F35-10F4-874A-B20C-BF3776AE6468}" srcOrd="0" destOrd="0" presId="urn:microsoft.com/office/officeart/2005/8/layout/default"/>
    <dgm:cxn modelId="{C26B0DB0-B492-4D34-9CA0-EB325E67CA41}" srcId="{2B174A3C-261B-4F3D-B66E-1D424CD558DA}" destId="{6A6E92D1-B7C5-40D0-AC00-DF2132803394}" srcOrd="5" destOrd="0" parTransId="{9903E169-52AF-4160-B958-6B35CE404CC9}" sibTransId="{02E8C4A1-5A04-4330-BA4D-68C20E759B5C}"/>
    <dgm:cxn modelId="{F14F6DB7-BB9C-2649-90E6-4530186BB1BE}" type="presOf" srcId="{2B174A3C-261B-4F3D-B66E-1D424CD558DA}" destId="{F491F09A-C7E7-0942-B277-EEF7301F9A65}" srcOrd="0" destOrd="0" presId="urn:microsoft.com/office/officeart/2005/8/layout/default"/>
    <dgm:cxn modelId="{7BC54CC5-727D-4BC1-9C02-F35EDBE8233C}" srcId="{2B174A3C-261B-4F3D-B66E-1D424CD558DA}" destId="{7311A4CF-E1B5-45D2-B2D4-7674147723C1}" srcOrd="3" destOrd="0" parTransId="{FDC9AAC3-4E72-4053-ACA0-76D396FB23D0}" sibTransId="{5AF2450A-FF17-4D81-90A9-403C6FAC64E7}"/>
    <dgm:cxn modelId="{4C9359CA-B9BD-46EC-90C5-F043B5F71871}" type="presOf" srcId="{43C797E8-D87C-4298-9661-111BD90B220C}" destId="{F6C2D8AF-EBA6-493B-989B-A057388FC8B5}" srcOrd="0" destOrd="0" presId="urn:microsoft.com/office/officeart/2005/8/layout/default"/>
    <dgm:cxn modelId="{8E0F62D1-1240-974E-AA7D-E10FC424AC9C}" type="presOf" srcId="{97FEBEB6-6C17-4CF5-A146-3AD55355C1E1}" destId="{7B244EBC-C9FC-854F-B81A-993369D67983}" srcOrd="0" destOrd="0" presId="urn:microsoft.com/office/officeart/2005/8/layout/default"/>
    <dgm:cxn modelId="{6916E6EE-F175-48D6-97CC-745E16DF1DD2}" srcId="{2B174A3C-261B-4F3D-B66E-1D424CD558DA}" destId="{2CFAE102-84A6-4DEC-8D78-7457D4BEED0B}" srcOrd="0" destOrd="0" parTransId="{F1569C3F-E314-46ED-A084-80CBB44877D6}" sibTransId="{AE869B09-DDEA-440E-BE81-D7ED0340CE2F}"/>
    <dgm:cxn modelId="{97ED16FF-84B6-1444-9EF1-97DF2BA08A32}" type="presOf" srcId="{13154FFF-AD06-4916-9C88-72203D9AD04F}" destId="{08CF4062-5B29-0043-AF54-6C41A0539522}" srcOrd="0" destOrd="0" presId="urn:microsoft.com/office/officeart/2005/8/layout/default"/>
    <dgm:cxn modelId="{679D6E64-F23C-864F-B830-41E6F00BAB1A}" type="presParOf" srcId="{F491F09A-C7E7-0942-B277-EEF7301F9A65}" destId="{E9A96F35-10F4-874A-B20C-BF3776AE6468}" srcOrd="0" destOrd="0" presId="urn:microsoft.com/office/officeart/2005/8/layout/default"/>
    <dgm:cxn modelId="{0350C4AA-2C51-CA45-B691-B5A3EA6ACA8C}" type="presParOf" srcId="{F491F09A-C7E7-0942-B277-EEF7301F9A65}" destId="{8E4AFD29-1679-2C4C-892B-9FA5967D7EC2}" srcOrd="1" destOrd="0" presId="urn:microsoft.com/office/officeart/2005/8/layout/default"/>
    <dgm:cxn modelId="{DAC61085-0A50-B64D-A42A-B70602FD18DC}" type="presParOf" srcId="{F491F09A-C7E7-0942-B277-EEF7301F9A65}" destId="{08CF4062-5B29-0043-AF54-6C41A0539522}" srcOrd="2" destOrd="0" presId="urn:microsoft.com/office/officeart/2005/8/layout/default"/>
    <dgm:cxn modelId="{6D8A4D05-07BE-124B-BB85-46B2D1B13555}" type="presParOf" srcId="{F491F09A-C7E7-0942-B277-EEF7301F9A65}" destId="{95954DF1-61F1-6B4C-8EB3-A3365205EC2B}" srcOrd="3" destOrd="0" presId="urn:microsoft.com/office/officeart/2005/8/layout/default"/>
    <dgm:cxn modelId="{3074D28F-8E97-2F4A-A261-0D9F827DCE13}" type="presParOf" srcId="{F491F09A-C7E7-0942-B277-EEF7301F9A65}" destId="{00F3BF58-6A12-7E44-A98D-3D29231CE702}" srcOrd="4" destOrd="0" presId="urn:microsoft.com/office/officeart/2005/8/layout/default"/>
    <dgm:cxn modelId="{51B33E94-488F-2241-8D5C-90DECD7793C4}" type="presParOf" srcId="{F491F09A-C7E7-0942-B277-EEF7301F9A65}" destId="{AAC90725-0276-404F-85B8-1EB185AF3EC9}" srcOrd="5" destOrd="0" presId="urn:microsoft.com/office/officeart/2005/8/layout/default"/>
    <dgm:cxn modelId="{7494A817-BC3B-C647-9E52-2874D21B99A5}" type="presParOf" srcId="{F491F09A-C7E7-0942-B277-EEF7301F9A65}" destId="{DC603E01-19A9-0145-8B3E-52E36D91F0C4}" srcOrd="6" destOrd="0" presId="urn:microsoft.com/office/officeart/2005/8/layout/default"/>
    <dgm:cxn modelId="{6C06A200-B12F-664C-843A-336718F42683}" type="presParOf" srcId="{F491F09A-C7E7-0942-B277-EEF7301F9A65}" destId="{5CD0032D-CBD7-684B-8BE4-E5AA4C737F82}" srcOrd="7" destOrd="0" presId="urn:microsoft.com/office/officeart/2005/8/layout/default"/>
    <dgm:cxn modelId="{BF1098C2-5D7A-A34E-8A2D-4BD8BD4D8B68}" type="presParOf" srcId="{F491F09A-C7E7-0942-B277-EEF7301F9A65}" destId="{E693D4C5-1F00-A24B-A83B-FC2DFE812A42}" srcOrd="8" destOrd="0" presId="urn:microsoft.com/office/officeart/2005/8/layout/default"/>
    <dgm:cxn modelId="{69BE4703-A641-2E42-AE05-DE12BC3AB285}" type="presParOf" srcId="{F491F09A-C7E7-0942-B277-EEF7301F9A65}" destId="{8DB92EE7-1BF1-2E42-86F4-F025F199C063}" srcOrd="9" destOrd="0" presId="urn:microsoft.com/office/officeart/2005/8/layout/default"/>
    <dgm:cxn modelId="{AC250465-21BE-0745-8AF1-C2FE308AAA95}" type="presParOf" srcId="{F491F09A-C7E7-0942-B277-EEF7301F9A65}" destId="{E0E2ED4B-F8F8-1041-BC79-ABAE2B1B288C}" srcOrd="10" destOrd="0" presId="urn:microsoft.com/office/officeart/2005/8/layout/default"/>
    <dgm:cxn modelId="{9F0CA33C-E0C4-9E42-8F30-4138DBF7D365}" type="presParOf" srcId="{F491F09A-C7E7-0942-B277-EEF7301F9A65}" destId="{4BEF330B-26BA-634A-AB97-24ACF571D350}" srcOrd="11" destOrd="0" presId="urn:microsoft.com/office/officeart/2005/8/layout/default"/>
    <dgm:cxn modelId="{8A6A2061-7574-3A4F-8DD5-233E404349EA}" type="presParOf" srcId="{F491F09A-C7E7-0942-B277-EEF7301F9A65}" destId="{7B244EBC-C9FC-854F-B81A-993369D67983}" srcOrd="12" destOrd="0" presId="urn:microsoft.com/office/officeart/2005/8/layout/default"/>
    <dgm:cxn modelId="{52F570DD-AA71-4415-B2CF-B0A3559AFECC}" type="presParOf" srcId="{F491F09A-C7E7-0942-B277-EEF7301F9A65}" destId="{2FACC11C-6BC6-4B26-AC24-09E839EEC439}" srcOrd="13" destOrd="0" presId="urn:microsoft.com/office/officeart/2005/8/layout/default"/>
    <dgm:cxn modelId="{A3FF313C-0E34-47E1-8DE7-B4B8C6E92063}" type="presParOf" srcId="{F491F09A-C7E7-0942-B277-EEF7301F9A65}" destId="{F6C2D8AF-EBA6-493B-989B-A057388FC8B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3E54-B197-744F-BAE3-BAD9F2BDBD20}">
      <dsp:nvSpPr>
        <dsp:cNvPr id="0" name=""/>
        <dsp:cNvSpPr/>
      </dsp:nvSpPr>
      <dsp:spPr>
        <a:xfrm>
          <a:off x="0" y="1646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42B18-0575-1B43-A0EA-94B7CDE21FC3}">
      <dsp:nvSpPr>
        <dsp:cNvPr id="0" name=""/>
        <dsp:cNvSpPr/>
      </dsp:nvSpPr>
      <dsp:spPr>
        <a:xfrm>
          <a:off x="0" y="1646"/>
          <a:ext cx="8305800" cy="112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Patients want to come out to the staff and their healthcare provider, but wonder if it is safe</a:t>
          </a:r>
          <a:endParaRPr lang="en-US" sz="2800" kern="1200" dirty="0"/>
        </a:p>
      </dsp:txBody>
      <dsp:txXfrm>
        <a:off x="0" y="1646"/>
        <a:ext cx="8305800" cy="1122852"/>
      </dsp:txXfrm>
    </dsp:sp>
    <dsp:sp modelId="{FE3AD5EC-E99A-F740-B2E2-54A19085F5C3}">
      <dsp:nvSpPr>
        <dsp:cNvPr id="0" name=""/>
        <dsp:cNvSpPr/>
      </dsp:nvSpPr>
      <dsp:spPr>
        <a:xfrm>
          <a:off x="0" y="1124498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1A9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C15C8-D91B-2A48-A77A-854DF4AB860A}">
      <dsp:nvSpPr>
        <dsp:cNvPr id="0" name=""/>
        <dsp:cNvSpPr/>
      </dsp:nvSpPr>
      <dsp:spPr>
        <a:xfrm>
          <a:off x="0" y="1124498"/>
          <a:ext cx="8305800" cy="112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Patients want an environment inclusive of transgender/gender diverse people</a:t>
          </a:r>
          <a:endParaRPr lang="en-US" sz="2800" kern="1200" dirty="0"/>
        </a:p>
      </dsp:txBody>
      <dsp:txXfrm>
        <a:off x="0" y="1124498"/>
        <a:ext cx="8305800" cy="1122852"/>
      </dsp:txXfrm>
    </dsp:sp>
    <dsp:sp modelId="{91547D9D-7A59-F143-9BD2-64A6117E9064}">
      <dsp:nvSpPr>
        <dsp:cNvPr id="0" name=""/>
        <dsp:cNvSpPr/>
      </dsp:nvSpPr>
      <dsp:spPr>
        <a:xfrm>
          <a:off x="0" y="2247351"/>
          <a:ext cx="8305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1A9B8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EAC4D-412A-1241-AF58-F9DCB46DD793}">
      <dsp:nvSpPr>
        <dsp:cNvPr id="0" name=""/>
        <dsp:cNvSpPr/>
      </dsp:nvSpPr>
      <dsp:spPr>
        <a:xfrm>
          <a:off x="0" y="2247351"/>
          <a:ext cx="8305800" cy="112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Transgender/Gender diverse patients want to discuss their concerns </a:t>
          </a:r>
          <a:endParaRPr lang="en-US" sz="2800" kern="1200" dirty="0"/>
        </a:p>
      </dsp:txBody>
      <dsp:txXfrm>
        <a:off x="0" y="2247351"/>
        <a:ext cx="8305800" cy="1122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96F35-10F4-874A-B20C-BF3776AE6468}">
      <dsp:nvSpPr>
        <dsp:cNvPr id="0" name=""/>
        <dsp:cNvSpPr/>
      </dsp:nvSpPr>
      <dsp:spPr>
        <a:xfrm>
          <a:off x="2460" y="614330"/>
          <a:ext cx="1951757" cy="1171054"/>
        </a:xfrm>
        <a:prstGeom prst="rect">
          <a:avLst/>
        </a:prstGeom>
        <a:solidFill>
          <a:srgbClr val="5BCEF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Hermaphrodite</a:t>
          </a:r>
        </a:p>
      </dsp:txBody>
      <dsp:txXfrm>
        <a:off x="2460" y="614330"/>
        <a:ext cx="1951757" cy="1171054"/>
      </dsp:txXfrm>
    </dsp:sp>
    <dsp:sp modelId="{08CF4062-5B29-0043-AF54-6C41A0539522}">
      <dsp:nvSpPr>
        <dsp:cNvPr id="0" name=""/>
        <dsp:cNvSpPr/>
      </dsp:nvSpPr>
      <dsp:spPr>
        <a:xfrm>
          <a:off x="2149393" y="614330"/>
          <a:ext cx="1951757" cy="1171054"/>
        </a:xfrm>
        <a:prstGeom prst="rect">
          <a:avLst/>
        </a:prstGeom>
        <a:solidFill>
          <a:srgbClr val="F1A9B8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Transvestite</a:t>
          </a:r>
        </a:p>
      </dsp:txBody>
      <dsp:txXfrm>
        <a:off x="2149393" y="614330"/>
        <a:ext cx="1951757" cy="1171054"/>
      </dsp:txXfrm>
    </dsp:sp>
    <dsp:sp modelId="{00F3BF58-6A12-7E44-A98D-3D29231CE702}">
      <dsp:nvSpPr>
        <dsp:cNvPr id="0" name=""/>
        <dsp:cNvSpPr/>
      </dsp:nvSpPr>
      <dsp:spPr>
        <a:xfrm>
          <a:off x="4296327" y="614330"/>
          <a:ext cx="1951757" cy="1171054"/>
        </a:xfrm>
        <a:prstGeom prst="rect">
          <a:avLst/>
        </a:prstGeom>
        <a:solidFill>
          <a:srgbClr val="5BCEF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Transsexual </a:t>
          </a:r>
        </a:p>
      </dsp:txBody>
      <dsp:txXfrm>
        <a:off x="4296327" y="614330"/>
        <a:ext cx="1951757" cy="1171054"/>
      </dsp:txXfrm>
    </dsp:sp>
    <dsp:sp modelId="{DC603E01-19A9-0145-8B3E-52E36D91F0C4}">
      <dsp:nvSpPr>
        <dsp:cNvPr id="0" name=""/>
        <dsp:cNvSpPr/>
      </dsp:nvSpPr>
      <dsp:spPr>
        <a:xfrm>
          <a:off x="6443260" y="614330"/>
          <a:ext cx="1951757" cy="1171054"/>
        </a:xfrm>
        <a:prstGeom prst="rect">
          <a:avLst/>
        </a:prstGeom>
        <a:solidFill>
          <a:srgbClr val="F1A9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Sex change/sex change operation</a:t>
          </a:r>
        </a:p>
      </dsp:txBody>
      <dsp:txXfrm>
        <a:off x="6443260" y="614330"/>
        <a:ext cx="1951757" cy="1171054"/>
      </dsp:txXfrm>
    </dsp:sp>
    <dsp:sp modelId="{E693D4C5-1F00-A24B-A83B-FC2DFE812A42}">
      <dsp:nvSpPr>
        <dsp:cNvPr id="0" name=""/>
        <dsp:cNvSpPr/>
      </dsp:nvSpPr>
      <dsp:spPr>
        <a:xfrm>
          <a:off x="2460" y="1980561"/>
          <a:ext cx="1951757" cy="1171054"/>
        </a:xfrm>
        <a:prstGeom prst="rect">
          <a:avLst/>
        </a:prstGeom>
        <a:solidFill>
          <a:srgbClr val="F1A9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Gender Identity Disorder  </a:t>
          </a:r>
        </a:p>
      </dsp:txBody>
      <dsp:txXfrm>
        <a:off x="2460" y="1980561"/>
        <a:ext cx="1951757" cy="1171054"/>
      </dsp:txXfrm>
    </dsp:sp>
    <dsp:sp modelId="{E0E2ED4B-F8F8-1041-BC79-ABAE2B1B288C}">
      <dsp:nvSpPr>
        <dsp:cNvPr id="0" name=""/>
        <dsp:cNvSpPr/>
      </dsp:nvSpPr>
      <dsp:spPr>
        <a:xfrm>
          <a:off x="2149393" y="1980561"/>
          <a:ext cx="1951757" cy="1171054"/>
        </a:xfrm>
        <a:prstGeom prst="rect">
          <a:avLst/>
        </a:prstGeom>
        <a:solidFill>
          <a:srgbClr val="5BCEF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Transgender as a noun</a:t>
          </a:r>
        </a:p>
      </dsp:txBody>
      <dsp:txXfrm>
        <a:off x="2149393" y="1980561"/>
        <a:ext cx="1951757" cy="1171054"/>
      </dsp:txXfrm>
    </dsp:sp>
    <dsp:sp modelId="{7B244EBC-C9FC-854F-B81A-993369D67983}">
      <dsp:nvSpPr>
        <dsp:cNvPr id="0" name=""/>
        <dsp:cNvSpPr/>
      </dsp:nvSpPr>
      <dsp:spPr>
        <a:xfrm>
          <a:off x="4296327" y="1980561"/>
          <a:ext cx="1951757" cy="1171054"/>
        </a:xfrm>
        <a:prstGeom prst="rect">
          <a:avLst/>
        </a:prstGeom>
        <a:solidFill>
          <a:srgbClr val="F1A9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Transgender as a “lifestyle” </a:t>
          </a:r>
        </a:p>
      </dsp:txBody>
      <dsp:txXfrm>
        <a:off x="4296327" y="1980561"/>
        <a:ext cx="1951757" cy="1171054"/>
      </dsp:txXfrm>
    </dsp:sp>
    <dsp:sp modelId="{F6C2D8AF-EBA6-493B-989B-A057388FC8B5}">
      <dsp:nvSpPr>
        <dsp:cNvPr id="0" name=""/>
        <dsp:cNvSpPr/>
      </dsp:nvSpPr>
      <dsp:spPr>
        <a:xfrm>
          <a:off x="6443260" y="1980561"/>
          <a:ext cx="1951757" cy="1171054"/>
        </a:xfrm>
        <a:prstGeom prst="rect">
          <a:avLst/>
        </a:prstGeom>
        <a:solidFill>
          <a:srgbClr val="5BCEF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Tranny</a:t>
          </a:r>
        </a:p>
      </dsp:txBody>
      <dsp:txXfrm>
        <a:off x="6443260" y="1980561"/>
        <a:ext cx="1951757" cy="1171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A3EF21F7-98FD-41A7-A4CE-714FDED71D4E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85959707-24D2-46CE-984F-5B71E66ECA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767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F16BC46E-AFF4-4598-8970-9842EB7E8193}" type="datetimeFigureOut">
              <a:rPr lang="en-US" smtClean="0"/>
              <a:t>6/15/2023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F264BA1E-6AC7-4534-AA62-D6AA5C834D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47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cho.unm.edu/locations-2/echo-hubs-superhubs-united-states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Version date_05 2024</a:t>
            </a:r>
          </a:p>
          <a:p>
            <a:r>
              <a:rPr lang="en-US" dirty="0"/>
              <a:t>Target Audience:  NPs/PA, nurses, medical assistants, pharmacists, case managers, service linkage workers, front desk staff, pharmacists/pharmacy techs, lab personnel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331D5-CC8E-5542-9972-4FCE376784B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24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87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9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B668DC21-750A-44A7-B1DA-7253FD7518D9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29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strike="noStrike" dirty="0">
              <a:solidFill>
                <a:srgbClr val="414042"/>
              </a:solidFill>
              <a:effectLst/>
              <a:latin typeface="franklin-gothic-ur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1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8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8996BCE-5431-4C43-A03F-4F54D64A20B5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9609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96BCE-5431-4C43-A03F-4F54D64A2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60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39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83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7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7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07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3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96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81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59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55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07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054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r>
              <a:rPr lang="en-US" dirty="0"/>
              <a:t>Find an HIV-related topic TeleECHO in your area: </a:t>
            </a:r>
            <a:r>
              <a:rPr lang="en-US" dirty="0">
                <a:hlinkClick r:id="rId3"/>
              </a:rPr>
              <a:t>https://echo.unm.edu/locations-2/echo-hubs-superhubs-united-states/</a:t>
            </a:r>
            <a:endParaRPr lang="en-US" dirty="0"/>
          </a:p>
          <a:p>
            <a:r>
              <a:rPr lang="en-US" sz="1000" dirty="0"/>
              <a:t>IDEA Platform: Infectious Diseases Education &amp; Assessment. https://idea.medicine.uw.edu/</a:t>
            </a:r>
          </a:p>
          <a:p>
            <a:r>
              <a:rPr lang="en-US" sz="1000" dirty="0"/>
              <a:t>AETC National HIV Curriculum: 6 core modules for self study; regularly updated; CME, CNE</a:t>
            </a:r>
          </a:p>
          <a:p>
            <a:r>
              <a:rPr lang="en-US" sz="1000" dirty="0"/>
              <a:t>Hepatitis C Online Curriculum: https://www.hepatitisc.uw.edu/</a:t>
            </a:r>
          </a:p>
          <a:p>
            <a:r>
              <a:rPr lang="en-US" sz="1000" dirty="0"/>
              <a:t>Hepatitis B Online Curriculum: https://www.hepatitisb.uw.edu/</a:t>
            </a:r>
          </a:p>
          <a:p>
            <a:r>
              <a:rPr lang="en-US" sz="1000" dirty="0"/>
              <a:t>National STD Curriculum: https://www.std.uw.edu/</a:t>
            </a:r>
          </a:p>
          <a:p>
            <a:endParaRPr lang="en-US" sz="1000" dirty="0"/>
          </a:p>
          <a:p>
            <a:pPr defTabSz="91293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59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5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br>
              <a:rPr lang="en-US" dirty="0">
                <a:effectLst/>
                <a:latin typeface="inherit"/>
              </a:rPr>
            </a:br>
            <a:endParaRPr lang="en-US" dirty="0">
              <a:effectLst/>
              <a:latin typeface="inherit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96BCE-5431-4C43-A03F-4F54D64A2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96BCE-5431-4C43-A03F-4F54D64A2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89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470D-0FAB-4805-B024-C2B5824E5C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1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76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20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4BA1E-6AC7-4534-AA62-D6AA5C834D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8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19141"/>
            <a:ext cx="7772399" cy="1909859"/>
          </a:xfrm>
        </p:spPr>
        <p:txBody>
          <a:bodyPr anchor="t"/>
          <a:lstStyle>
            <a:lvl1pPr>
              <a:defRPr sz="40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11263"/>
            <a:ext cx="7772398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22222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2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ITC Avant Garde Std Bk"/>
                <a:cs typeface="ITC Avant Garde Std Bk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>
          <a:xfrm>
            <a:off x="7719757" y="4764530"/>
            <a:ext cx="738443" cy="27432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52459" y="4764530"/>
            <a:ext cx="4367298" cy="2743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5" y="114300"/>
            <a:ext cx="2935230" cy="981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755121"/>
            <a:ext cx="8588248" cy="391918"/>
          </a:xfrm>
        </p:spPr>
        <p:txBody>
          <a:bodyPr anchor="b"/>
          <a:lstStyle>
            <a:lvl1pPr algn="ctr">
              <a:defRPr sz="2200" b="0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7744"/>
            <a:ext cx="9144000" cy="368544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205663"/>
            <a:ext cx="8588248" cy="40379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59995-A1BE-BF4E-BC5F-5A773C9D00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979"/>
            <a:ext cx="88392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0151"/>
            <a:ext cx="8839200" cy="32754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2390378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1165225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2222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DAA-A896-1841-BC8A-D645CCE33E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3234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4038599" cy="33234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3452"/>
            <a:ext cx="3890108" cy="47982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06538"/>
            <a:ext cx="3890108" cy="26690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2208" y="1233452"/>
            <a:ext cx="4038599" cy="479822"/>
          </a:xfrm>
        </p:spPr>
        <p:txBody>
          <a:bodyPr anchor="b"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2208" y="1806538"/>
            <a:ext cx="4038599" cy="26690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9499B-0A11-F941-988B-5A98BBA9075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A249C-C385-6343-9E2D-0B8524CBBFB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martArt Placeholder 9"/>
          <p:cNvSpPr>
            <a:spLocks noGrp="1"/>
          </p:cNvSpPr>
          <p:nvPr>
            <p:ph type="dgm" sz="quarter" idx="13"/>
          </p:nvPr>
        </p:nvSpPr>
        <p:spPr>
          <a:xfrm>
            <a:off x="457200" y="1143000"/>
            <a:ext cx="8305800" cy="3371850"/>
          </a:xfrm>
        </p:spPr>
        <p:txBody>
          <a:bodyPr/>
          <a:lstStyle/>
          <a:p>
            <a:r>
              <a:rPr lang="en-US" dirty="0"/>
              <a:t>Click icon to add SmartArt graphic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1BA20-3B1F-8544-ADC7-70EC2EFB7A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457200" y="1143000"/>
            <a:ext cx="8305800" cy="3371850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ACA5AA-DD8D-2B43-B4FE-0EDC6B4AB294}" type="slidenum">
              <a:rPr lang="en-US" smtClean="0">
                <a:solidFill>
                  <a:srgbClr val="FFFFFF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Media Placeholder 14"/>
          <p:cNvSpPr>
            <a:spLocks noGrp="1"/>
          </p:cNvSpPr>
          <p:nvPr>
            <p:ph type="media" sz="quarter" idx="13"/>
          </p:nvPr>
        </p:nvSpPr>
        <p:spPr>
          <a:xfrm>
            <a:off x="457200" y="1085850"/>
            <a:ext cx="8305800" cy="337185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8516815" cy="445770"/>
          </a:xfrm>
        </p:spPr>
        <p:txBody>
          <a:bodyPr anchor="b"/>
          <a:lstStyle>
            <a:lvl1pPr algn="ctr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ACA5AA-DD8D-2B43-B4FE-0EDC6B4AB294}" type="slidenum">
              <a:rPr lang="en-US" smtClean="0">
                <a:solidFill>
                  <a:srgbClr val="FFFFFF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8516815" cy="37071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698066"/>
            <a:ext cx="1302037" cy="4454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  <a:lumOff val="9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ETC_2016_ribbon.png"/>
          <p:cNvPicPr>
            <a:picLocks noChangeAspect="1"/>
          </p:cNvPicPr>
          <p:nvPr/>
        </p:nvPicPr>
        <p:blipFill rotWithShape="1">
          <a:blip r:embed="rId1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0" t="21563" r="9715" b="1014"/>
          <a:stretch/>
        </p:blipFill>
        <p:spPr>
          <a:xfrm>
            <a:off x="1" y="1"/>
            <a:ext cx="9144000" cy="5143500"/>
          </a:xfrm>
          <a:prstGeom prst="rect">
            <a:avLst/>
          </a:prstGeom>
          <a:effectLst/>
        </p:spPr>
      </p:pic>
      <p:sp>
        <p:nvSpPr>
          <p:cNvPr id="7" name="Rectangle 6"/>
          <p:cNvSpPr/>
          <p:nvPr/>
        </p:nvSpPr>
        <p:spPr>
          <a:xfrm>
            <a:off x="2" y="4667302"/>
            <a:ext cx="9143999" cy="4800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05979"/>
            <a:ext cx="8839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00151"/>
            <a:ext cx="8839200" cy="3275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8458200" y="4667302"/>
            <a:ext cx="685800" cy="480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729412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ACA5AA-DD8D-2B43-B4FE-0EDC6B4AB294}" type="slidenum">
              <a:rPr lang="en-US" smtClean="0">
                <a:solidFill>
                  <a:srgbClr val="FFFFFF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719757" y="4764530"/>
            <a:ext cx="738443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88A7D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459" y="4764530"/>
            <a:ext cx="4367298" cy="27432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9" r:id="rId8"/>
    <p:sldLayoutId id="2147483807" r:id="rId9"/>
    <p:sldLayoutId id="2147483808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0" i="0" kern="1200" cap="all" spc="-100" baseline="0">
          <a:ln>
            <a:noFill/>
          </a:ln>
          <a:solidFill>
            <a:schemeClr val="accent6"/>
          </a:solidFill>
          <a:effectLst/>
          <a:latin typeface="+mj-lt"/>
          <a:ea typeface="+mj-ea"/>
          <a:cs typeface="ITC Avant Garde Std Md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3200" b="0" i="0" kern="1200">
          <a:solidFill>
            <a:schemeClr val="tx1"/>
          </a:solidFill>
          <a:latin typeface="+mn-lt"/>
          <a:ea typeface="+mn-ea"/>
          <a:cs typeface="ITC Avant Garde Std Md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b="0" i="0" kern="1200">
          <a:solidFill>
            <a:schemeClr val="tx1"/>
          </a:solidFill>
          <a:latin typeface="+mn-lt"/>
          <a:ea typeface="+mn-ea"/>
          <a:cs typeface="ITC Avant Garde Std Md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b="0" i="0" kern="1200">
          <a:solidFill>
            <a:schemeClr val="tx1"/>
          </a:solidFill>
          <a:latin typeface="+mn-lt"/>
          <a:ea typeface="+mn-ea"/>
          <a:cs typeface="ITC Avant Garde Std Md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b="0" i="0" kern="1200">
          <a:solidFill>
            <a:schemeClr val="tx1"/>
          </a:solidFill>
          <a:latin typeface="+mn-lt"/>
          <a:ea typeface="+mn-ea"/>
          <a:cs typeface="ITC Avant Garde Std Md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b="0" i="0" kern="1200" baseline="0">
          <a:solidFill>
            <a:schemeClr val="tx1"/>
          </a:solidFill>
          <a:latin typeface="+mn-lt"/>
          <a:ea typeface="+mn-ea"/>
          <a:cs typeface="ITC Avant Garde Std Md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health.ucsf.ed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aetc.org/" TargetMode="External"/><Relationship Id="rId3" Type="http://schemas.openxmlformats.org/officeDocument/2006/relationships/hyperlink" Target="http://nccc.ucsf.edu/" TargetMode="External"/><Relationship Id="rId7" Type="http://schemas.openxmlformats.org/officeDocument/2006/relationships/hyperlink" Target="mailto:scaetcecho@salud.unm.ed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argethiv.org/library/aetc-national-coordinating-resource-center-0" TargetMode="External"/><Relationship Id="rId5" Type="http://schemas.openxmlformats.org/officeDocument/2006/relationships/hyperlink" Target="https://aidsetc.org/nhc" TargetMode="External"/><Relationship Id="rId4" Type="http://schemas.openxmlformats.org/officeDocument/2006/relationships/hyperlink" Target="https://hsc.unm.edu/scaetc/programs-services/echo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059318"/>
            <a:ext cx="9144000" cy="199027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2400" cap="none" dirty="0">
                <a:cs typeface="Phosphate Inline" panose="02000506050000020004" pitchFamily="2" charset="77"/>
              </a:rPr>
              <a:t>Thomas Street Health Center</a:t>
            </a:r>
            <a:br>
              <a:rPr lang="en-US" sz="2400" cap="none" dirty="0">
                <a:cs typeface="Phosphate Inline" panose="02000506050000020004" pitchFamily="2" charset="77"/>
              </a:rPr>
            </a:br>
            <a:r>
              <a:rPr lang="en-US" sz="2400" cap="none" dirty="0">
                <a:cs typeface="Phosphate Inline" panose="02000506050000020004" pitchFamily="2" charset="77"/>
              </a:rPr>
              <a:t>Cultural Competence All-Staff Training</a:t>
            </a:r>
            <a:br>
              <a:rPr lang="en-US" sz="2400" cap="none" dirty="0">
                <a:cs typeface="Phosphate Inline" panose="02000506050000020004" pitchFamily="2" charset="77"/>
              </a:rPr>
            </a:br>
            <a:br>
              <a:rPr lang="en-US" sz="2400" cap="none" dirty="0">
                <a:latin typeface="+mn-lt"/>
                <a:cs typeface="Phosphate Inline" panose="02000506050000020004" pitchFamily="2" charset="77"/>
              </a:rPr>
            </a:br>
            <a:r>
              <a:rPr lang="en-US" cap="none" dirty="0">
                <a:latin typeface="+mn-lt"/>
                <a:cs typeface="Phosphate Inline" panose="02000506050000020004" pitchFamily="2" charset="77"/>
              </a:rPr>
              <a:t>Transgender &amp; Gender Diverse Care 101</a:t>
            </a:r>
            <a:br>
              <a:rPr lang="en-US" cap="none" dirty="0">
                <a:latin typeface="+mn-lt"/>
                <a:cs typeface="Phosphate Inline" panose="02000506050000020004" pitchFamily="2" charset="77"/>
              </a:rPr>
            </a:br>
            <a:br>
              <a:rPr lang="en-US" sz="3200" cap="none" dirty="0">
                <a:latin typeface="+mn-lt"/>
                <a:cs typeface="Phosphate Inline" panose="02000506050000020004" pitchFamily="2" charset="77"/>
              </a:rPr>
            </a:br>
            <a:r>
              <a:rPr lang="en-US" sz="1600" cap="none" dirty="0">
                <a:cs typeface="Phosphate Inline" panose="02000506050000020004" pitchFamily="2" charset="77"/>
              </a:rPr>
              <a:t>May 17, 2023</a:t>
            </a:r>
            <a:br>
              <a:rPr lang="en-US" sz="1600" cap="none" dirty="0">
                <a:cs typeface="Phosphate Inline" panose="02000506050000020004" pitchFamily="2" charset="77"/>
              </a:rPr>
            </a:br>
            <a:r>
              <a:rPr lang="en-US" sz="1600" cap="none" dirty="0">
                <a:cs typeface="Phosphate Inline" panose="02000506050000020004" pitchFamily="2" charset="77"/>
              </a:rPr>
              <a:t>1:00 - 2:00 p.m.</a:t>
            </a:r>
            <a:br>
              <a:rPr lang="en-US" sz="1600" cap="none" dirty="0">
                <a:cs typeface="Phosphate Inline" panose="02000506050000020004" pitchFamily="2" charset="77"/>
              </a:rPr>
            </a:br>
            <a:endParaRPr lang="en-US" sz="1600" cap="none" dirty="0">
              <a:solidFill>
                <a:schemeClr val="tx2">
                  <a:lumMod val="75000"/>
                </a:schemeClr>
              </a:solidFill>
              <a:latin typeface="+mn-lt"/>
              <a:cs typeface="Arabic Typesetting" panose="03020402040406030203" pitchFamily="66" charset="-78"/>
            </a:endParaRPr>
          </a:p>
        </p:txBody>
      </p:sp>
      <p:sp>
        <p:nvSpPr>
          <p:cNvPr id="7" name="object 5"/>
          <p:cNvSpPr txBox="1">
            <a:spLocks noGrp="1"/>
          </p:cNvSpPr>
          <p:nvPr>
            <p:ph type="subTitle" idx="1"/>
          </p:nvPr>
        </p:nvSpPr>
        <p:spPr>
          <a:xfrm>
            <a:off x="571501" y="3867150"/>
            <a:ext cx="800099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Lis Shell, PhD, PA-C</a:t>
            </a:r>
          </a:p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Assistant Professor</a:t>
            </a:r>
          </a:p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Baylor College of Medicine/Thomas Street Health Center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1" y="3292731"/>
            <a:ext cx="655481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Calibri"/>
              <a:ea typeface="ＭＳ Ｐゴシック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4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EB7C-6338-C68A-0DA6-8A949D24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18" y="-117021"/>
            <a:ext cx="8839200" cy="857250"/>
          </a:xfrm>
        </p:spPr>
        <p:txBody>
          <a:bodyPr/>
          <a:lstStyle/>
          <a:p>
            <a:pPr algn="ctr"/>
            <a:r>
              <a:rPr lang="en-US" sz="3600" dirty="0"/>
              <a:t>NEW HIV DIAGNOSIS BY 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FA914-B18C-2005-EC17-E35878A4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7A782-3AB3-788E-337F-14A3A655F19A}"/>
              </a:ext>
            </a:extLst>
          </p:cNvPr>
          <p:cNvSpPr txBox="1"/>
          <p:nvPr/>
        </p:nvSpPr>
        <p:spPr>
          <a:xfrm>
            <a:off x="3465561" y="2571750"/>
            <a:ext cx="2034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References are included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EC697-76EB-194C-9F85-B83FBCE58852}"/>
              </a:ext>
            </a:extLst>
          </p:cNvPr>
          <p:cNvSpPr txBox="1"/>
          <p:nvPr/>
        </p:nvSpPr>
        <p:spPr>
          <a:xfrm>
            <a:off x="3552465" y="4767203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CDC </a:t>
            </a:r>
            <a:r>
              <a:rPr lang="en-US" dirty="0" err="1">
                <a:solidFill>
                  <a:schemeClr val="bg1"/>
                </a:solidFill>
              </a:rPr>
              <a:t>AtlasPlus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8"/>
          <a:stretch/>
        </p:blipFill>
        <p:spPr>
          <a:xfrm>
            <a:off x="0" y="590550"/>
            <a:ext cx="9100789" cy="406472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FF771A8-AE29-CAB6-3099-EA99CDEC2DD9}"/>
              </a:ext>
            </a:extLst>
          </p:cNvPr>
          <p:cNvSpPr/>
          <p:nvPr/>
        </p:nvSpPr>
        <p:spPr>
          <a:xfrm>
            <a:off x="7952751" y="2152650"/>
            <a:ext cx="1103614" cy="838200"/>
          </a:xfrm>
          <a:prstGeom prst="roundRect">
            <a:avLst/>
          </a:prstGeom>
          <a:noFill/>
          <a:ln w="76200">
            <a:solidFill>
              <a:srgbClr val="5BC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FFFC-F305-943C-F089-4CC95BB0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456F793-EBE6-7F42-6C7B-2490451E9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21667" r="1930"/>
          <a:stretch/>
        </p:blipFill>
        <p:spPr bwMode="auto">
          <a:xfrm>
            <a:off x="76200" y="819150"/>
            <a:ext cx="9067800" cy="380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217035-5AFD-C82A-F791-3869CFDD8BE4}"/>
              </a:ext>
            </a:extLst>
          </p:cNvPr>
          <p:cNvSpPr txBox="1"/>
          <p:nvPr/>
        </p:nvSpPr>
        <p:spPr>
          <a:xfrm>
            <a:off x="1524000" y="4747796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www.cdc.gov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hiv</a:t>
            </a:r>
            <a:r>
              <a:rPr lang="en-US" sz="1600" dirty="0">
                <a:solidFill>
                  <a:schemeClr val="bg1"/>
                </a:solidFill>
              </a:rPr>
              <a:t>/library/reports/</a:t>
            </a:r>
            <a:r>
              <a:rPr lang="en-US" sz="1600" dirty="0" err="1">
                <a:solidFill>
                  <a:schemeClr val="bg1"/>
                </a:solidFill>
              </a:rPr>
              <a:t>hiv</a:t>
            </a:r>
            <a:r>
              <a:rPr lang="en-US" sz="1600" dirty="0">
                <a:solidFill>
                  <a:schemeClr val="bg1"/>
                </a:solidFill>
              </a:rPr>
              <a:t>-surveillance/vol-32/</a:t>
            </a:r>
            <a:r>
              <a:rPr lang="en-US" sz="1600" dirty="0" err="1">
                <a:solidFill>
                  <a:schemeClr val="bg1"/>
                </a:solidFill>
              </a:rPr>
              <a:t>index.html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6BEB7C-6338-C68A-0DA6-8A949D24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839200" cy="857250"/>
          </a:xfrm>
        </p:spPr>
        <p:txBody>
          <a:bodyPr/>
          <a:lstStyle/>
          <a:p>
            <a:pPr algn="ctr"/>
            <a:r>
              <a:rPr lang="en-US" sz="2400" dirty="0"/>
              <a:t>NEW HIV DIAGNOSIS Among Transgender People by Race/Ethnicity in the US and Dependent Areas, 2019</a:t>
            </a:r>
          </a:p>
        </p:txBody>
      </p:sp>
    </p:spTree>
    <p:extLst>
      <p:ext uri="{BB962C8B-B14F-4D97-AF65-F5344CB8AC3E}">
        <p14:creationId xmlns:p14="http://schemas.microsoft.com/office/powerpoint/2010/main" val="1690906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7524F-8858-204F-F1F6-7082C959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7785567-7EAA-EB5D-80CF-8DFB0FBCC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0303" r="5000"/>
          <a:stretch/>
        </p:blipFill>
        <p:spPr bwMode="auto">
          <a:xfrm>
            <a:off x="50728" y="742950"/>
            <a:ext cx="9029700" cy="394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3E709-871C-2497-B357-34227FE33BB3}"/>
              </a:ext>
            </a:extLst>
          </p:cNvPr>
          <p:cNvSpPr txBox="1"/>
          <p:nvPr/>
        </p:nvSpPr>
        <p:spPr>
          <a:xfrm>
            <a:off x="1524000" y="4747796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www.cdc.gov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hiv</a:t>
            </a:r>
            <a:r>
              <a:rPr lang="en-US" sz="1600" dirty="0">
                <a:solidFill>
                  <a:schemeClr val="bg1"/>
                </a:solidFill>
              </a:rPr>
              <a:t>/library/reports/</a:t>
            </a:r>
            <a:r>
              <a:rPr lang="en-US" sz="1600" dirty="0" err="1">
                <a:solidFill>
                  <a:schemeClr val="bg1"/>
                </a:solidFill>
              </a:rPr>
              <a:t>hiv</a:t>
            </a:r>
            <a:r>
              <a:rPr lang="en-US" sz="1600" dirty="0">
                <a:solidFill>
                  <a:schemeClr val="bg1"/>
                </a:solidFill>
              </a:rPr>
              <a:t>-surveillance/vol-32/</a:t>
            </a:r>
            <a:r>
              <a:rPr lang="en-US" sz="1600" dirty="0" err="1">
                <a:solidFill>
                  <a:schemeClr val="bg1"/>
                </a:solidFill>
              </a:rPr>
              <a:t>index.html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47BE2F-3443-030B-A221-26B1360E791C}"/>
              </a:ext>
            </a:extLst>
          </p:cNvPr>
          <p:cNvSpPr/>
          <p:nvPr/>
        </p:nvSpPr>
        <p:spPr>
          <a:xfrm>
            <a:off x="4432228" y="1123950"/>
            <a:ext cx="4648200" cy="4572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6BEB7C-6338-C68A-0DA6-8A949D24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839200" cy="857250"/>
          </a:xfrm>
        </p:spPr>
        <p:txBody>
          <a:bodyPr/>
          <a:lstStyle/>
          <a:p>
            <a:pPr algn="ctr"/>
            <a:r>
              <a:rPr lang="en-US" sz="2400" dirty="0"/>
              <a:t>NEW HIV DIAGNOSIS Among Transgender People by Region in the US and Dependent Areas, 2019</a:t>
            </a:r>
          </a:p>
        </p:txBody>
      </p:sp>
    </p:spTree>
    <p:extLst>
      <p:ext uri="{BB962C8B-B14F-4D97-AF65-F5344CB8AC3E}">
        <p14:creationId xmlns:p14="http://schemas.microsoft.com/office/powerpoint/2010/main" val="2186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468C-FD8C-9D82-F20D-5909556C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Barriers to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906F1-6B36-C199-DA5F-F3A6CA21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00151"/>
            <a:ext cx="7998388" cy="32754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Financial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Discrimination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Lack of cultural competence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Health systems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Socioeconomic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89E6F-90C1-44FB-2892-BC818378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81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DFAE-FBD2-EF5F-EF26-0EA63CA5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What patients have said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6E443-6C90-A678-6940-612D95BB1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00151"/>
            <a:ext cx="8839200" cy="3275474"/>
          </a:xfrm>
        </p:spPr>
        <p:txBody>
          <a:bodyPr/>
          <a:lstStyle/>
          <a:p>
            <a:pPr marL="114300" indent="0">
              <a:buNone/>
            </a:pPr>
            <a:r>
              <a:rPr lang="en-US" b="0" i="0" u="none" strike="noStrike" dirty="0">
                <a:effectLst/>
                <a:latin typeface="franklin-gothic-urw"/>
              </a:rPr>
              <a:t>“I was flat out turned down by the primary care physician who had to give the go-ahead to give me a referral to an endocrinologist; I was just shut down. That was it, end of story.” </a:t>
            </a:r>
          </a:p>
          <a:p>
            <a:pPr marL="114300" indent="0">
              <a:buNone/>
            </a:pPr>
            <a:r>
              <a:rPr lang="en-US" b="1" i="0" u="none" strike="noStrike" dirty="0">
                <a:effectLst/>
                <a:latin typeface="franklin-gothic-urw"/>
              </a:rPr>
              <a:t>– Nonbinary person, 50s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BABBB-3D9B-98F4-51B2-7EE26DDA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3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Slide Number Placeholder 3">
            <a:extLst>
              <a:ext uri="{FF2B5EF4-FFF2-40B4-BE49-F238E27FC236}">
                <a16:creationId xmlns:a16="http://schemas.microsoft.com/office/drawing/2014/main" id="{E55F0A7B-F914-E399-1BC3-ADA882C7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E2D2B3B-882E-40F3-A32F-6DD516915044}" type="slidenum">
              <a:rPr lang="en-US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34820" name="Content Placeholder 2">
            <a:extLst>
              <a:ext uri="{FF2B5EF4-FFF2-40B4-BE49-F238E27FC236}">
                <a16:creationId xmlns:a16="http://schemas.microsoft.com/office/drawing/2014/main" id="{CB97E79F-BC43-A569-F081-DF2D87DAF8BF}"/>
              </a:ext>
            </a:extLst>
          </p:cNvPr>
          <p:cNvGraphicFramePr>
            <a:graphicFrameLocks noGrp="1"/>
          </p:cNvGraphicFramePr>
          <p:nvPr>
            <p:ph type="dgm" sz="quarter" idx="13"/>
            <p:extLst>
              <p:ext uri="{D42A27DB-BD31-4B8C-83A1-F6EECF244321}">
                <p14:modId xmlns:p14="http://schemas.microsoft.com/office/powerpoint/2010/main" val="3413026838"/>
              </p:ext>
            </p:extLst>
          </p:nvPr>
        </p:nvGraphicFramePr>
        <p:xfrm>
          <a:off x="457200" y="1143000"/>
          <a:ext cx="8305800" cy="3371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9869FFC-4CBC-3C3B-C0FE-6E29B1095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WHAT DO PATIENTS WANT?</a:t>
            </a:r>
          </a:p>
        </p:txBody>
      </p:sp>
    </p:spTree>
    <p:extLst>
      <p:ext uri="{BB962C8B-B14F-4D97-AF65-F5344CB8AC3E}">
        <p14:creationId xmlns:p14="http://schemas.microsoft.com/office/powerpoint/2010/main" val="1346809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71701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Photo by Bernard </a:t>
            </a:r>
            <a:r>
              <a:rPr lang="en-US" dirty="0" err="1">
                <a:solidFill>
                  <a:schemeClr val="bg1"/>
                </a:solidFill>
              </a:rPr>
              <a:t>Spragg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3293C-9528-BFCC-C0E1-0F71F35A2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21"/>
          <a:stretch/>
        </p:blipFill>
        <p:spPr>
          <a:xfrm>
            <a:off x="582722" y="438150"/>
            <a:ext cx="7951678" cy="3836622"/>
          </a:xfrm>
          <a:prstGeom prst="rect">
            <a:avLst/>
          </a:prstGeom>
        </p:spPr>
      </p:pic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6058455A-8F52-1915-BB3C-32799D8F395F}"/>
              </a:ext>
            </a:extLst>
          </p:cNvPr>
          <p:cNvSpPr/>
          <p:nvPr/>
        </p:nvSpPr>
        <p:spPr>
          <a:xfrm>
            <a:off x="2209800" y="104514"/>
            <a:ext cx="4724400" cy="4429386"/>
          </a:xfrm>
          <a:prstGeom prst="noSmoking">
            <a:avLst>
              <a:gd name="adj" fmla="val 74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6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277476"/>
            <a:ext cx="8839200" cy="327547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+mj-lt"/>
              </a:rPr>
              <a:t>Creating a safe and welcoming environment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+mj-lt"/>
              </a:rPr>
              <a:t>Use language that upholds the principles of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safety, dignity and respect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+mj-lt"/>
              </a:rPr>
              <a:t>Use appropriate pronouns and gender identity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+mj-lt"/>
              </a:rPr>
              <a:t>Train all office staff, including call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7F8B07-78F4-23B1-5D68-D16D84375D6A}"/>
              </a:ext>
            </a:extLst>
          </p:cNvPr>
          <p:cNvSpPr txBox="1">
            <a:spLocks/>
          </p:cNvSpPr>
          <p:nvPr/>
        </p:nvSpPr>
        <p:spPr>
          <a:xfrm>
            <a:off x="0" y="13335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i="0" kern="1200" cap="all" spc="-10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ea typeface="+mj-ea"/>
                <a:cs typeface="ITC Avant Garde Std Md"/>
              </a:defRPr>
            </a:lvl1pPr>
          </a:lstStyle>
          <a:p>
            <a:pPr algn="ctr"/>
            <a:r>
              <a:rPr lang="en-US" sz="3600" dirty="0"/>
              <a:t>Laying down </a:t>
            </a:r>
          </a:p>
          <a:p>
            <a:pPr algn="ctr"/>
            <a:r>
              <a:rPr lang="en-US" sz="3600" dirty="0"/>
              <a:t>the foundation of trust</a:t>
            </a:r>
          </a:p>
        </p:txBody>
      </p:sp>
    </p:spTree>
    <p:extLst>
      <p:ext uri="{BB962C8B-B14F-4D97-AF65-F5344CB8AC3E}">
        <p14:creationId xmlns:p14="http://schemas.microsoft.com/office/powerpoint/2010/main" val="205090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123950"/>
            <a:ext cx="2748943" cy="2054156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4" b="96791" l="0" r="98658">
                        <a14:foregroundMark x1="20134" y1="32620" x2="20134" y2="32620"/>
                        <a14:foregroundMark x1="25168" y1="47594" x2="25168" y2="47594"/>
                        <a14:foregroundMark x1="30537" y1="27273" x2="30537" y2="27273"/>
                        <a14:foregroundMark x1="66779" y1="22460" x2="66779" y2="22460"/>
                        <a14:foregroundMark x1="78188" y1="18717" x2="78188" y2="18717"/>
                        <a14:foregroundMark x1="26174" y1="89305" x2="26174" y2="89305"/>
                        <a14:foregroundMark x1="77517" y1="82888" x2="77517" y2="82888"/>
                        <a14:foregroundMark x1="73826" y1="15508" x2="73826" y2="15508"/>
                        <a14:foregroundMark x1="82550" y1="18182" x2="82550" y2="18182"/>
                        <a14:backgroundMark x1="77852" y1="11765" x2="77852" y2="11765"/>
                      </a14:backgroundRemoval>
                    </a14:imgEffect>
                  </a14:imgLayer>
                </a14:imgProps>
              </a:ext>
            </a:extLst>
          </a:blip>
          <a:srcRect t="7115"/>
          <a:stretch/>
        </p:blipFill>
        <p:spPr>
          <a:xfrm>
            <a:off x="3276600" y="3257550"/>
            <a:ext cx="2550485" cy="1345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095"/>
          <a:stretch/>
        </p:blipFill>
        <p:spPr>
          <a:xfrm>
            <a:off x="5962650" y="3257550"/>
            <a:ext cx="1352550" cy="1297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950" y="1047750"/>
            <a:ext cx="2914650" cy="217798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036383B-2BE8-1044-F2E8-5B97BDF5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Inclusive clinical environment</a:t>
            </a:r>
          </a:p>
        </p:txBody>
      </p:sp>
      <p:pic>
        <p:nvPicPr>
          <p:cNvPr id="12" name="Picture 2" descr="Transgender Flag Striped Lanyards Trans Pride LGBTQ Badge image 1">
            <a:extLst>
              <a:ext uri="{FF2B5EF4-FFF2-40B4-BE49-F238E27FC236}">
                <a16:creationId xmlns:a16="http://schemas.microsoft.com/office/drawing/2014/main" id="{7FFD0CC6-CF0F-B435-8490-CB42D46E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03" y="3222221"/>
            <a:ext cx="1759097" cy="14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5688CF3-2BAE-D2D7-0C27-221B9674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62150"/>
            <a:ext cx="9144000" cy="1100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cs typeface="Verdana"/>
              </a:rPr>
              <a:t>A woman is hospitalized with pneumonia and develops a fever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161542-A7EF-BEB0-21BA-17BFF34C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1351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Why is sex &amp; gender identity important?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A501F4-8154-A332-E0FB-4F5617BA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67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5DCFEB-A1ED-9007-E210-399015A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85750"/>
            <a:ext cx="8928028" cy="857250"/>
          </a:xfrm>
        </p:spPr>
        <p:txBody>
          <a:bodyPr/>
          <a:lstStyle/>
          <a:p>
            <a:pPr algn="ctr"/>
            <a:r>
              <a:rPr lang="en-US" dirty="0"/>
              <a:t>Conflict of Interest </a:t>
            </a:r>
            <a:br>
              <a:rPr lang="en-US" dirty="0"/>
            </a:br>
            <a:r>
              <a:rPr lang="en-US" dirty="0"/>
              <a:t>Disclosure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7995"/>
            <a:ext cx="8839200" cy="3275474"/>
          </a:xfrm>
        </p:spPr>
        <p:txBody>
          <a:bodyPr>
            <a:normAutofit/>
          </a:bodyPr>
          <a:lstStyle/>
          <a:p>
            <a:pPr indent="-342900"/>
            <a:endParaRPr lang="en-US" dirty="0"/>
          </a:p>
          <a:p>
            <a:pPr indent="-342900"/>
            <a:r>
              <a:rPr lang="en-US" dirty="0"/>
              <a:t>Speaker has nothing to disclose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3562350"/>
            <a:ext cx="8229600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program is supported by the Health Resources and Services Administration (HRSA) of the U.S. Department of Health and Human Services (HHS) as part of an award totaling $3,132,205, with 0% financed with non-governmental sources. The contents are those of the author(s) and do not necessarily represent the official views of, nor</a:t>
            </a:r>
            <a:r>
              <a:rPr lang="en-US" sz="1100" dirty="0">
                <a:ea typeface="Calibri" panose="020F0502020204030204" pitchFamily="34" charset="0"/>
                <a:cs typeface="Times New Roman" panose="02020603050405020304" pitchFamily="18" charset="0"/>
              </a:rPr>
              <a:t> does mention of trade names, commercial practices, or organizations imply </a:t>
            </a:r>
            <a:r>
              <a:rPr lang="en-US" sz="11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endorsement by HRSA, HHS, or the U.S. Government. For more information, please visit HRSA.gov.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 trade/brand names for products mentioned during this presentation are for training and identification purposes only.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01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" y="4343400"/>
            <a:ext cx="5029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914400" y="3657600"/>
            <a:ext cx="5029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02394"/>
            <a:ext cx="9152069" cy="99595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2-STEP GENDER IDENTITY &amp;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BIRTH SEX 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144" y="890171"/>
            <a:ext cx="90168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2200" b="1" dirty="0">
              <a:latin typeface="Times New Roman"/>
              <a:cs typeface="Times New Roman"/>
            </a:endParaRPr>
          </a:p>
          <a:p>
            <a:pPr defTabSz="685800">
              <a:defRPr/>
            </a:pPr>
            <a:r>
              <a:rPr lang="en-US" sz="2200" b="1" dirty="0">
                <a:latin typeface="Times New Roman"/>
                <a:cs typeface="Times New Roman"/>
              </a:rPr>
              <a:t>What is your current gender identity? (Check all that apply)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cs typeface="Times New Roman"/>
              </a:rPr>
              <a:t>	</a:t>
            </a: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☐Male  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	☐Female  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	☐Transgender male/Trans man/ FTM 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	☐Transgender female/Trans woman/MTF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	☐Genderqueer or diverse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	☐</a:t>
            </a:r>
            <a:r>
              <a:rPr lang="en-US" sz="2200" b="1" dirty="0" err="1">
                <a:latin typeface="Times New Roman"/>
                <a:ea typeface="ＭＳ ゴシック"/>
                <a:cs typeface="Times New Roman"/>
              </a:rPr>
              <a:t>Nonbinary</a:t>
            </a:r>
            <a:endParaRPr lang="en-US" sz="2200" b="1" dirty="0">
              <a:latin typeface="Times New Roman"/>
              <a:ea typeface="ＭＳ ゴシック"/>
              <a:cs typeface="Times New Roman"/>
            </a:endParaRP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	☐Two spirit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       	☐Other (please specify):____________________________</a:t>
            </a:r>
          </a:p>
          <a:p>
            <a:pPr defTabSz="685800">
              <a:defRPr/>
            </a:pPr>
            <a:r>
              <a:rPr lang="en-US" sz="2200" b="1" dirty="0">
                <a:latin typeface="Times New Roman"/>
                <a:ea typeface="ＭＳ ゴシック"/>
                <a:cs typeface="Times New Roman"/>
              </a:rPr>
              <a:t>	☐Decline to answer</a:t>
            </a:r>
          </a:p>
          <a:p>
            <a:pPr defTabSz="685800">
              <a:defRPr/>
            </a:pPr>
            <a:endParaRPr lang="en-US" sz="2200" b="1" dirty="0">
              <a:latin typeface="Times New Roman"/>
              <a:ea typeface="ＭＳ ゴシック"/>
              <a:cs typeface="Times New Roman"/>
            </a:endParaRPr>
          </a:p>
          <a:p>
            <a:pPr defTabSz="685800">
              <a:defRPr/>
            </a:pPr>
            <a:endParaRPr lang="en-US" sz="2200" b="1" dirty="0">
              <a:latin typeface="Times New Roman"/>
              <a:ea typeface="ＭＳ ゴシック"/>
              <a:cs typeface="Times New Roman"/>
            </a:endParaRPr>
          </a:p>
          <a:p>
            <a:pPr defTabSz="685800">
              <a:defRPr/>
            </a:pPr>
            <a:endParaRPr lang="en-US" sz="2200" b="1" dirty="0">
              <a:latin typeface="Times New Roman"/>
              <a:ea typeface="ＭＳ ゴシック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48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74F8E-6F29-A060-70A5-8515573E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64E6C3-3E83-F0CD-B98A-F92E9216B3A8}"/>
              </a:ext>
            </a:extLst>
          </p:cNvPr>
          <p:cNvSpPr txBox="1"/>
          <p:nvPr/>
        </p:nvSpPr>
        <p:spPr>
          <a:xfrm>
            <a:off x="255858" y="2421088"/>
            <a:ext cx="89027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latin typeface="Times New Roman"/>
                <a:ea typeface="ＭＳ ゴシック"/>
                <a:cs typeface="Times New Roman"/>
              </a:rPr>
              <a:t>Do you have a name you want to be called that is different from the name listed on your patient registration form? ______________________________________________________</a:t>
            </a:r>
          </a:p>
          <a:p>
            <a:pPr defTabSz="685800">
              <a:defRPr/>
            </a:pPr>
            <a:endParaRPr lang="en-US" sz="2400" b="1" dirty="0">
              <a:latin typeface="Times New Roman"/>
              <a:ea typeface="ＭＳ ゴシック"/>
              <a:cs typeface="Times New Roman"/>
            </a:endParaRPr>
          </a:p>
          <a:p>
            <a:pPr defTabSz="685800">
              <a:defRPr/>
            </a:pPr>
            <a:r>
              <a:rPr lang="en-US" sz="2400" b="1" dirty="0">
                <a:latin typeface="Times New Roman"/>
                <a:ea typeface="ＭＳ ゴシック"/>
                <a:cs typeface="Times New Roman"/>
              </a:rPr>
              <a:t>What is/are your gender pronoun(s)? __________________________________________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AE84D-E750-8069-9DD2-66707D7391C8}"/>
              </a:ext>
            </a:extLst>
          </p:cNvPr>
          <p:cNvSpPr txBox="1"/>
          <p:nvPr/>
        </p:nvSpPr>
        <p:spPr>
          <a:xfrm>
            <a:off x="152400" y="1380313"/>
            <a:ext cx="899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b="1" dirty="0">
                <a:latin typeface="Times New Roman"/>
                <a:cs typeface="Times New Roman"/>
              </a:rPr>
              <a:t>What sex were you assigned at birth?</a:t>
            </a:r>
          </a:p>
          <a:p>
            <a:pPr defTabSz="685800">
              <a:defRPr/>
            </a:pPr>
            <a:r>
              <a:rPr lang="en-US" sz="2400" b="1" dirty="0">
                <a:latin typeface="Times New Roman"/>
                <a:cs typeface="Times New Roman"/>
              </a:rPr>
              <a:t>	</a:t>
            </a:r>
            <a:r>
              <a:rPr lang="en-US" sz="2400" b="1" dirty="0">
                <a:latin typeface="Times New Roman"/>
                <a:ea typeface="ＭＳ ゴシック"/>
                <a:cs typeface="Times New Roman"/>
              </a:rPr>
              <a:t>☐Male  ☐Female  ☐Decline to answer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61E4AB-6C36-A8B4-3A26-345B15C5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394"/>
            <a:ext cx="9152069" cy="99595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n-lt"/>
              </a:rPr>
              <a:t>2-STEP GENDER IDENTITY &amp;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BIRTH SEX QUESTIONS</a:t>
            </a:r>
          </a:p>
        </p:txBody>
      </p:sp>
    </p:spTree>
    <p:extLst>
      <p:ext uri="{BB962C8B-B14F-4D97-AF65-F5344CB8AC3E}">
        <p14:creationId xmlns:p14="http://schemas.microsoft.com/office/powerpoint/2010/main" val="43090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cap="all" dirty="0">
                <a:latin typeface="+mn-lt"/>
              </a:rPr>
              <a:t>Talking about gender identity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686800" cy="38100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latin typeface="+mj-lt"/>
              </a:rPr>
              <a:t>My name is Lis.  I am a PA and my pronouns are she/her/hers.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+mj-lt"/>
              </a:rPr>
              <a:t>What are your pronouns?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+mj-lt"/>
              </a:rPr>
              <a:t>Have you had any gender-affirming surgeries?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+mj-lt"/>
              </a:rPr>
              <a:t>What is your gender identity?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+mj-lt"/>
              </a:rPr>
              <a:t>I have not heard of that gender identity before but I am interested to learn.  Can you tell me more about it?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Is there anything about you that I should know for our conversation today?</a:t>
            </a:r>
          </a:p>
          <a:p>
            <a:pPr>
              <a:spcAft>
                <a:spcPts val="600"/>
              </a:spcAft>
            </a:pPr>
            <a:endParaRPr lang="en-US" sz="2200" dirty="0">
              <a:latin typeface="+mj-lt"/>
            </a:endParaRPr>
          </a:p>
          <a:p>
            <a:endParaRPr lang="en-US" sz="2200" dirty="0">
              <a:latin typeface="+mj-lt"/>
            </a:endParaRPr>
          </a:p>
          <a:p>
            <a:pPr lvl="1"/>
            <a:endParaRPr lang="en-US" sz="22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75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42F51-16E0-A854-A125-B0FB681D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819150"/>
            <a:ext cx="8077200" cy="391026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latin typeface="+mj-lt"/>
              </a:rPr>
              <a:t>What name would you like me to use in my documentation for today's visit?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Have you ever gone by any other names?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I noticed in my chart review that you have started transitioning.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What can you tell me about your transition so far?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How has your transition been going?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What has your transition included up to now?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DE4BF-83A6-144A-2AEA-57CABAE9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B7C341-58AD-AE3E-1334-38CA4D62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cap="all" dirty="0">
                <a:latin typeface="+mn-lt"/>
              </a:rPr>
              <a:t>Talking about gender identity</a:t>
            </a:r>
          </a:p>
        </p:txBody>
      </p:sp>
    </p:spTree>
    <p:extLst>
      <p:ext uri="{BB962C8B-B14F-4D97-AF65-F5344CB8AC3E}">
        <p14:creationId xmlns:p14="http://schemas.microsoft.com/office/powerpoint/2010/main" val="255103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infocuscounselingdenver.com/wp-content/uploads/2021/07/pronou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84" y="895350"/>
            <a:ext cx="5250216" cy="37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B8F01-A64D-157A-FE6E-CAEB5E33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Pronouns:  It matters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11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09423C-1B90-B01C-62C8-37FF58641D1E}"/>
              </a:ext>
            </a:extLst>
          </p:cNvPr>
          <p:cNvGrpSpPr/>
          <p:nvPr/>
        </p:nvGrpSpPr>
        <p:grpSpPr>
          <a:xfrm>
            <a:off x="1111250" y="57150"/>
            <a:ext cx="6921500" cy="4596364"/>
            <a:chOff x="1111250" y="57150"/>
            <a:chExt cx="6921500" cy="4596364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698D5121-1953-BBFD-00D2-562833D7D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250" y="57150"/>
              <a:ext cx="6921500" cy="4596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C6120DC-26B6-85D4-FC6E-77EE28186193}"/>
                </a:ext>
              </a:extLst>
            </p:cNvPr>
            <p:cNvSpPr/>
            <p:nvPr/>
          </p:nvSpPr>
          <p:spPr>
            <a:xfrm>
              <a:off x="3124200" y="557224"/>
              <a:ext cx="2819400" cy="3381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29E5D19-06FC-45BD-581A-E9FB84B61FED}"/>
                </a:ext>
              </a:extLst>
            </p:cNvPr>
            <p:cNvSpPr/>
            <p:nvPr/>
          </p:nvSpPr>
          <p:spPr>
            <a:xfrm>
              <a:off x="1111250" y="4138624"/>
              <a:ext cx="6921499" cy="4905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F35EC64-353D-A456-7C62-1C9F6891F679}"/>
              </a:ext>
            </a:extLst>
          </p:cNvPr>
          <p:cNvSpPr/>
          <p:nvPr/>
        </p:nvSpPr>
        <p:spPr>
          <a:xfrm>
            <a:off x="2057400" y="57150"/>
            <a:ext cx="4800600" cy="652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GENDER INCLUSIVE TERMS</a:t>
            </a:r>
          </a:p>
        </p:txBody>
      </p:sp>
    </p:spTree>
    <p:extLst>
      <p:ext uri="{BB962C8B-B14F-4D97-AF65-F5344CB8AC3E}">
        <p14:creationId xmlns:p14="http://schemas.microsoft.com/office/powerpoint/2010/main" val="2522964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C40B6-051B-3852-6E6C-A28AF774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Physical examination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94C3F-DD2D-90BC-BF7C-374AAD0B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E2D2B3B-882E-40F3-A32F-6DD51691504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1026" name="Picture 2" descr="Littmann Stethoscope">
            <a:extLst>
              <a:ext uri="{FF2B5EF4-FFF2-40B4-BE49-F238E27FC236}">
                <a16:creationId xmlns:a16="http://schemas.microsoft.com/office/drawing/2014/main" id="{599FBE81-D7FA-DF21-BFC8-B87A47E6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59180"/>
            <a:ext cx="2277420" cy="349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22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7EBD8-696C-0BF4-1DA6-4A8F8716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10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anatomy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72143-633F-259C-40B5-84792AFA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4A0FBC5-5F0D-9193-0013-7087EB1E9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840115"/>
              </p:ext>
            </p:extLst>
          </p:nvPr>
        </p:nvGraphicFramePr>
        <p:xfrm>
          <a:off x="990600" y="941114"/>
          <a:ext cx="7239000" cy="345943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783851018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1688664961"/>
                    </a:ext>
                  </a:extLst>
                </a:gridCol>
              </a:tblGrid>
              <a:tr h="7426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INSTEAD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136419"/>
                  </a:ext>
                </a:extLst>
              </a:tr>
              <a:tr h="679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UPPER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BREAST/CHEST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145421"/>
                  </a:ext>
                </a:extLst>
              </a:tr>
              <a:tr h="679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EXTERNAL GENITALS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PENIS/VAGINA (VULVA)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963135"/>
                  </a:ext>
                </a:extLst>
              </a:tr>
              <a:tr h="679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EXTERNAL GONADS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TESTES/TESTICLES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103760"/>
                  </a:ext>
                </a:extLst>
              </a:tr>
              <a:tr h="679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INTERNAL GONADS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OVARIES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607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2408F-A8A5-5BAA-FBA9-449CB965A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5740D-C7C4-2F9C-10AB-4D9DF34B3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800" b="0" i="0" u="none" strike="noStrike" dirty="0">
                <a:effectLst/>
                <a:latin typeface="franklin-gothic-urw"/>
              </a:rPr>
              <a:t>“For me to really to live my truth and live my identity, I had to have the surgery, which is why I went through it. It doesn’t mean [that others] have to, or that it will make you more or less of a woman because you have it. But for me to be comfortable, … that was a big part of it. And so, that’s why I felt I had to get it.” </a:t>
            </a:r>
            <a:br>
              <a:rPr lang="en-US" sz="2800" dirty="0"/>
            </a:br>
            <a:r>
              <a:rPr lang="en-US" sz="2800" b="1" i="0" u="none" strike="noStrike" dirty="0">
                <a:effectLst/>
                <a:latin typeface="franklin-gothic-urw"/>
              </a:rPr>
              <a:t>– Trans woman, early 40s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14FF6-F29A-858D-E1AE-84D22152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398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LANGUAGE TO AVOID</a:t>
            </a:r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DFE3D6FA-8868-A1A2-C72B-A26E88BD1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316408"/>
              </p:ext>
            </p:extLst>
          </p:nvPr>
        </p:nvGraphicFramePr>
        <p:xfrm>
          <a:off x="381000" y="866776"/>
          <a:ext cx="8397479" cy="3765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6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1487091"/>
            <a:ext cx="84582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800" dirty="0">
                <a:solidFill>
                  <a:srgbClr val="20212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Learn how to apply inclusive language to transgender/gender diverse patients.</a:t>
            </a:r>
          </a:p>
          <a:p>
            <a:pPr marL="257175" indent="-257175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800" dirty="0">
                <a:solidFill>
                  <a:srgbClr val="202124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Build a safe and inclusive environment that is respectful of transgender/gender diverse patients.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350044"/>
            <a:ext cx="9143999" cy="85010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Learning Objectives:</a:t>
            </a:r>
            <a:br>
              <a:rPr lang="en-US" sz="4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40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7DAA-A896-1841-BC8A-D645CCE33E3D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85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5F18AF-4C06-5716-3D04-D0708C25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7 ways to be a good trans ally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EF222D-B3EB-45B3-AF8E-E3A7D7181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0"/>
            <a:ext cx="8839200" cy="3275474"/>
          </a:xfrm>
        </p:spPr>
        <p:txBody>
          <a:bodyPr>
            <a:noAutofit/>
          </a:bodyPr>
          <a:lstStyle/>
          <a:p>
            <a:r>
              <a:rPr lang="en-US" sz="2800" dirty="0"/>
              <a:t>Use their desired pronouns &amp; name at all times</a:t>
            </a:r>
          </a:p>
          <a:p>
            <a:r>
              <a:rPr lang="en-US" sz="2800" dirty="0"/>
              <a:t>Listen more; speak less</a:t>
            </a:r>
          </a:p>
          <a:p>
            <a:r>
              <a:rPr lang="en-US" sz="2800" dirty="0"/>
              <a:t>Educate yourself &amp; others</a:t>
            </a:r>
          </a:p>
          <a:p>
            <a:r>
              <a:rPr lang="en-US" sz="2800" dirty="0"/>
              <a:t>Don’t be defensive</a:t>
            </a:r>
          </a:p>
          <a:p>
            <a:r>
              <a:rPr lang="en-US" sz="2800" dirty="0"/>
              <a:t>Ensure sensitivity in your questioning</a:t>
            </a:r>
          </a:p>
          <a:p>
            <a:r>
              <a:rPr lang="en-US" sz="2800" dirty="0"/>
              <a:t>Be inclusive</a:t>
            </a:r>
          </a:p>
          <a:p>
            <a:r>
              <a:rPr lang="en-US" sz="2800" dirty="0"/>
              <a:t>Don’t “out” anyone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D7B98-A628-C98E-0808-175EC17C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74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E2C0D-9E1B-73C9-205E-26353544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The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DDDF1-87C3-E361-1DAF-B003B9C0D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0" i="0" u="none" strike="noStrike" dirty="0">
                <a:effectLst/>
                <a:latin typeface="franklin-gothic-urw"/>
              </a:rPr>
              <a:t>“The staff and healthcare providers at Thomas </a:t>
            </a:r>
            <a:r>
              <a:rPr lang="en-US" dirty="0">
                <a:latin typeface="franklin-gothic-urw"/>
              </a:rPr>
              <a:t>Street </a:t>
            </a:r>
            <a:r>
              <a:rPr lang="en-US" b="0" i="0" u="none" strike="noStrike" dirty="0">
                <a:effectLst/>
                <a:latin typeface="franklin-gothic-urw"/>
              </a:rPr>
              <a:t>were incredible and provided the kind of clinical environment that is welcoming, respectful and inclusive.” 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2A619-0E74-2940-B0D3-B288A4F2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2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4845-A509-DF2E-76AA-127CACA3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5979"/>
            <a:ext cx="8839200" cy="85725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The Montrose center</a:t>
            </a:r>
          </a:p>
        </p:txBody>
      </p:sp>
      <p:pic>
        <p:nvPicPr>
          <p:cNvPr id="3074" name="Picture 2" descr="Photo">
            <a:extLst>
              <a:ext uri="{FF2B5EF4-FFF2-40B4-BE49-F238E27FC236}">
                <a16:creationId xmlns:a16="http://schemas.microsoft.com/office/drawing/2014/main" id="{3C40474B-6CD4-DEE7-F098-28C3BAEEE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r="13149" b="-2"/>
          <a:stretch/>
        </p:blipFill>
        <p:spPr bwMode="auto">
          <a:xfrm>
            <a:off x="457200" y="1152144"/>
            <a:ext cx="3657600" cy="332348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3079" name="Content Placeholder 3">
            <a:extLst>
              <a:ext uri="{FF2B5EF4-FFF2-40B4-BE49-F238E27FC236}">
                <a16:creationId xmlns:a16="http://schemas.microsoft.com/office/drawing/2014/main" id="{B4F77DF7-ECC1-2F59-5786-323A597B5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1799281"/>
            <a:ext cx="4724400" cy="2029206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b="1" i="0" u="none" strike="noStrike" dirty="0">
                <a:solidFill>
                  <a:srgbClr val="363636"/>
                </a:solidFill>
                <a:effectLst/>
                <a:latin typeface="Montserrat" pitchFamily="2" charset="77"/>
              </a:rPr>
              <a:t>Trans*Fabulous Support Group</a:t>
            </a:r>
            <a:r>
              <a:rPr lang="en-US" b="0" i="0" u="none" strike="noStrike" dirty="0">
                <a:solidFill>
                  <a:srgbClr val="363636"/>
                </a:solidFill>
                <a:effectLst/>
                <a:latin typeface="Montserrat" pitchFamily="2" charset="77"/>
              </a:rPr>
              <a:t>  </a:t>
            </a:r>
          </a:p>
          <a:p>
            <a:pPr marL="114300" indent="0" algn="ctr">
              <a:buNone/>
            </a:pPr>
            <a:r>
              <a:rPr lang="en-US" b="0" i="1" u="none" strike="noStrike" dirty="0">
                <a:solidFill>
                  <a:srgbClr val="363636"/>
                </a:solidFill>
                <a:effectLst/>
                <a:latin typeface="Montserrat" pitchFamily="2" charset="77"/>
              </a:rPr>
              <a:t>Thursdays </a:t>
            </a:r>
          </a:p>
          <a:p>
            <a:pPr marL="114300" indent="0" algn="ctr">
              <a:buNone/>
            </a:pPr>
            <a:r>
              <a:rPr lang="en-US" b="0" i="1" u="none" strike="noStrike" dirty="0">
                <a:solidFill>
                  <a:srgbClr val="363636"/>
                </a:solidFill>
                <a:effectLst/>
                <a:latin typeface="Montserrat" pitchFamily="2" charset="77"/>
              </a:rPr>
              <a:t>7 :00 PM - 8:30 PM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B284B-1739-48C1-B05D-B771C5BD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E2D2B3B-882E-40F3-A32F-6DD51691504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98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979EB-3994-0BFF-BEF0-734148F3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Gender infinity conference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12592-220A-3236-7274-F373ACD58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6200" y="2001974"/>
            <a:ext cx="5029200" cy="2093776"/>
          </a:xfrm>
        </p:spPr>
        <p:txBody>
          <a:bodyPr/>
          <a:lstStyle/>
          <a:p>
            <a:pPr marL="114300" indent="0" algn="ctr">
              <a:buNone/>
            </a:pPr>
            <a:r>
              <a:rPr lang="en-US" dirty="0"/>
              <a:t>Annual conference every October/November in the Houston area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E9830-CB60-77B9-E469-162386AF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098" name="Picture 2" descr="Home - Gender Infinity">
            <a:extLst>
              <a:ext uri="{FF2B5EF4-FFF2-40B4-BE49-F238E27FC236}">
                <a16:creationId xmlns:a16="http://schemas.microsoft.com/office/drawing/2014/main" id="{BDA99DA5-DEF5-E535-894D-B30E43DD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3229"/>
            <a:ext cx="3124200" cy="310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CC1D4-EB98-F4F1-290B-FF815EA96833}"/>
              </a:ext>
            </a:extLst>
          </p:cNvPr>
          <p:cNvSpPr txBox="1"/>
          <p:nvPr/>
        </p:nvSpPr>
        <p:spPr>
          <a:xfrm>
            <a:off x="3073842" y="4705350"/>
            <a:ext cx="248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www.genderinfinity.org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73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2340B-F578-6B46-8072-4EA3EAE0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November 20</a:t>
            </a:r>
            <a:r>
              <a:rPr lang="en-US" baseline="30000" dirty="0"/>
              <a:t>th</a:t>
            </a:r>
          </a:p>
        </p:txBody>
      </p:sp>
      <p:pic>
        <p:nvPicPr>
          <p:cNvPr id="1026" name="Picture 2" descr="Mountain Sky UMC | MSC Honors Transgender Day of Remembrance">
            <a:extLst>
              <a:ext uri="{FF2B5EF4-FFF2-40B4-BE49-F238E27FC236}">
                <a16:creationId xmlns:a16="http://schemas.microsoft.com/office/drawing/2014/main" id="{FD7F094C-91DA-7322-C09B-5A54926C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468" y="1200151"/>
            <a:ext cx="5823064" cy="32754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9CB36-F564-9A56-8181-B336AA5A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E2D2B3B-882E-40F3-A32F-6DD51691504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91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Wrap-up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839200" cy="32754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Don’t assume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Be empowering and inclusive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Respect diversity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Respect the right to bodily and mental integrity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Stay up-to-date 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E600C-E191-4938-A669-4E982F4F3928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8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190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Additional information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08075" y="1310878"/>
            <a:ext cx="804353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http://www.transhealth.ucsf.edu/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http://www.lgbthealtheducation.org/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http://www.lgbthealtheducation.org/lgbt-education/lgbt-health-resources/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https://www.prideinpractice.org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http://www.transpeoplespeak.org/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88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FD56-2FB3-A44E-97CB-CC04AB09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6E2D2B3B-882E-40F3-A32F-6DD516915044}" type="slidenum">
              <a:rPr lang="en-US">
                <a:solidFill>
                  <a:srgbClr val="FFFFFF"/>
                </a:solidFill>
                <a:latin typeface="Arial"/>
              </a:rPr>
              <a:pPr defTabSz="914378"/>
              <a:t>37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97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31D-9E06-F442-8B0E-19C2CFB3F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05981"/>
            <a:ext cx="8074586" cy="353696"/>
          </a:xfrm>
        </p:spPr>
        <p:txBody>
          <a:bodyPr/>
          <a:lstStyle/>
          <a:p>
            <a:pPr algn="ctr"/>
            <a:r>
              <a:rPr lang="en-US" dirty="0"/>
              <a:t>SCAETC Social Media 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87A2FD-CC82-E343-AA40-B010D1501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83" y="819150"/>
            <a:ext cx="6842234" cy="38487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FD56-2FB3-A44E-97CB-CC04AB092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6E2D2B3B-882E-40F3-A32F-6DD516915044}" type="slidenum">
              <a:rPr lang="en-US">
                <a:solidFill>
                  <a:srgbClr val="FFFFFF"/>
                </a:solidFill>
                <a:latin typeface="Arial"/>
              </a:rPr>
              <a:pPr defTabSz="914378"/>
              <a:t>38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4601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5900" y="205978"/>
            <a:ext cx="6236677" cy="536972"/>
          </a:xfrm>
        </p:spPr>
        <p:txBody>
          <a:bodyPr/>
          <a:lstStyle/>
          <a:p>
            <a:pPr algn="ctr"/>
            <a:r>
              <a:rPr lang="en-US" dirty="0"/>
              <a:t>Resources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895350"/>
            <a:ext cx="4743450" cy="38340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National Clinician  Consultation Center </a:t>
            </a:r>
            <a:r>
              <a:rPr lang="en-US" sz="1800" dirty="0">
                <a:hlinkClick r:id="rId3"/>
              </a:rPr>
              <a:t>http://nccc.ucsf.edu/</a:t>
            </a:r>
            <a:endParaRPr lang="en-US" sz="1950" dirty="0"/>
          </a:p>
          <a:p>
            <a:pPr lvl="1"/>
            <a:r>
              <a:rPr lang="en-US" dirty="0"/>
              <a:t>HIV Management</a:t>
            </a:r>
          </a:p>
          <a:p>
            <a:pPr lvl="1"/>
            <a:r>
              <a:rPr lang="en-US" dirty="0"/>
              <a:t>Perinatal HIV </a:t>
            </a:r>
          </a:p>
          <a:p>
            <a:pPr lvl="1"/>
            <a:r>
              <a:rPr lang="en-US" dirty="0"/>
              <a:t>HIV PrEP </a:t>
            </a:r>
          </a:p>
          <a:p>
            <a:pPr lvl="1"/>
            <a:r>
              <a:rPr lang="en-US" dirty="0"/>
              <a:t>HIV PEP line</a:t>
            </a:r>
          </a:p>
          <a:p>
            <a:pPr lvl="1"/>
            <a:r>
              <a:rPr lang="en-US" dirty="0"/>
              <a:t>HCV Management</a:t>
            </a:r>
          </a:p>
          <a:p>
            <a:pPr lvl="1"/>
            <a:r>
              <a:rPr lang="en-US" dirty="0"/>
              <a:t>Substance Use Management</a:t>
            </a:r>
          </a:p>
          <a:p>
            <a:pPr lvl="1"/>
            <a:endParaRPr lang="en-US" sz="600" dirty="0"/>
          </a:p>
          <a:p>
            <a:r>
              <a:rPr lang="en-US" dirty="0"/>
              <a:t>Present case on ECHO   </a:t>
            </a:r>
            <a:r>
              <a:rPr lang="en-US" sz="2200" dirty="0">
                <a:hlinkClick r:id="rId4"/>
              </a:rPr>
              <a:t>https://hsc.unm.edu/scaetc/programs-services/echo.html</a:t>
            </a:r>
            <a:r>
              <a:rPr lang="en-US" sz="2200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895350"/>
            <a:ext cx="4451278" cy="37719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AETC National HIV Curriculum </a:t>
            </a:r>
            <a:r>
              <a:rPr lang="en-US" sz="1900" dirty="0">
                <a:hlinkClick r:id="rId5"/>
              </a:rPr>
              <a:t>https://aidsetc.org/nhc</a:t>
            </a:r>
            <a:endParaRPr lang="en-US" sz="1900" dirty="0"/>
          </a:p>
          <a:p>
            <a:endParaRPr lang="en-US" sz="900" dirty="0"/>
          </a:p>
          <a:p>
            <a:r>
              <a:rPr lang="en-US" dirty="0"/>
              <a:t>AETC National Coordinating Resource Center </a:t>
            </a:r>
            <a:r>
              <a:rPr lang="en-US" sz="1900" dirty="0">
                <a:hlinkClick r:id="rId6"/>
              </a:rPr>
              <a:t>https://targethiv.org/library/aetc-national-coordinating-resource-center-0</a:t>
            </a:r>
            <a:endParaRPr lang="en-US" dirty="0"/>
          </a:p>
          <a:p>
            <a:endParaRPr lang="en-US" sz="800" dirty="0"/>
          </a:p>
          <a:p>
            <a:r>
              <a:rPr lang="en-US" dirty="0"/>
              <a:t>Additional trainings </a:t>
            </a:r>
            <a:r>
              <a:rPr lang="en-US" sz="1900" dirty="0">
                <a:hlinkClick r:id="rId7"/>
              </a:rPr>
              <a:t>scaetcecho@salud.unm.edu</a:t>
            </a:r>
            <a:endParaRPr lang="en-US" sz="1900" dirty="0"/>
          </a:p>
          <a:p>
            <a:r>
              <a:rPr lang="en-US" sz="1900" dirty="0">
                <a:hlinkClick r:id="rId8"/>
              </a:rPr>
              <a:t>www.scaetc.org</a:t>
            </a: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0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6200" y="1225828"/>
            <a:ext cx="3429000" cy="3028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Rectangle 6"/>
          <p:cNvSpPr/>
          <p:nvPr/>
        </p:nvSpPr>
        <p:spPr>
          <a:xfrm>
            <a:off x="1143000" y="879369"/>
            <a:ext cx="6858000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300" b="1" dirty="0">
                <a:solidFill>
                  <a:srgbClr val="C00000"/>
                </a:solidFill>
                <a:latin typeface="+mj-lt"/>
                <a:cs typeface="Verdana"/>
              </a:rPr>
              <a:t>LGBTQ+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33800" y="1504950"/>
            <a:ext cx="5257800" cy="32136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  <a:cs typeface="Verdana"/>
              </a:rPr>
              <a:t>L</a:t>
            </a:r>
            <a:r>
              <a:rPr lang="en-US" altLang="en-US" sz="2400" dirty="0">
                <a:cs typeface="Verdana"/>
              </a:rPr>
              <a:t>esbian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  <a:cs typeface="Verdana"/>
              </a:rPr>
              <a:t>G</a:t>
            </a:r>
            <a:r>
              <a:rPr lang="en-US" altLang="en-US" sz="2400" dirty="0">
                <a:cs typeface="Verdana"/>
              </a:rPr>
              <a:t>ay 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  <a:cs typeface="Verdana"/>
              </a:rPr>
              <a:t>B</a:t>
            </a:r>
            <a:r>
              <a:rPr lang="en-US" altLang="en-US" sz="2400" dirty="0">
                <a:cs typeface="Verdana"/>
              </a:rPr>
              <a:t>isexual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  <a:cs typeface="Verdana"/>
              </a:rPr>
              <a:t>T</a:t>
            </a:r>
            <a:r>
              <a:rPr lang="en-US" altLang="en-US" sz="2400" dirty="0">
                <a:cs typeface="Verdana"/>
              </a:rPr>
              <a:t>ransgender/Gender Diverse (TGD)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  <a:cs typeface="Verdana"/>
              </a:rPr>
              <a:t>Q</a:t>
            </a:r>
            <a:r>
              <a:rPr lang="en-US" altLang="en-US" sz="2400" dirty="0">
                <a:cs typeface="Verdana"/>
              </a:rPr>
              <a:t>ueer/</a:t>
            </a:r>
            <a:r>
              <a:rPr lang="en-US" altLang="en-US" sz="2400" b="1" dirty="0">
                <a:solidFill>
                  <a:srgbClr val="C00000"/>
                </a:solidFill>
                <a:cs typeface="Verdana"/>
              </a:rPr>
              <a:t>Q</a:t>
            </a:r>
            <a:r>
              <a:rPr lang="en-US" altLang="en-US" sz="2400" dirty="0">
                <a:cs typeface="Verdana"/>
              </a:rPr>
              <a:t>uestioning </a:t>
            </a:r>
          </a:p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C00000"/>
                </a:solidFill>
                <a:cs typeface="Verdana"/>
              </a:rPr>
              <a:t>+</a:t>
            </a:r>
            <a:r>
              <a:rPr lang="en-US" altLang="en-US" sz="2400" b="1" dirty="0">
                <a:solidFill>
                  <a:srgbClr val="FF66CC"/>
                </a:solidFill>
                <a:cs typeface="Verdana"/>
              </a:rPr>
              <a:t> </a:t>
            </a:r>
            <a:r>
              <a:rPr lang="en-US" altLang="en-US" sz="2400" dirty="0">
                <a:cs typeface="Verdana"/>
              </a:rPr>
              <a:t>(Intersex, Two-spirit,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altLang="en-US" sz="2400" dirty="0">
                <a:cs typeface="Verdana"/>
              </a:rPr>
              <a:t>	Ally, Asexual, </a:t>
            </a:r>
            <a:r>
              <a:rPr lang="en-US" sz="2400" dirty="0">
                <a:cs typeface="Verdana"/>
              </a:rPr>
              <a:t>Pansexual)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cs typeface="Verdana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330AB54-4EB9-1504-4FC4-2DCA4D892DAB}"/>
              </a:ext>
            </a:extLst>
          </p:cNvPr>
          <p:cNvSpPr/>
          <p:nvPr/>
        </p:nvSpPr>
        <p:spPr>
          <a:xfrm>
            <a:off x="4038600" y="2724150"/>
            <a:ext cx="4267200" cy="762000"/>
          </a:xfrm>
          <a:prstGeom prst="roundRect">
            <a:avLst/>
          </a:prstGeom>
          <a:noFill/>
          <a:ln w="76200">
            <a:solidFill>
              <a:srgbClr val="5BC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7C677552-8CCF-B678-902D-58780A0B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050"/>
            <a:ext cx="9143999" cy="85010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What’s in the name?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19E624-77E1-CC33-AA44-1AECEA60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/>
          <a:lstStyle/>
          <a:p>
            <a:fld id="{3D987DAA-A896-1841-BC8A-D645CCE33E3D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11B0C0B-DCA0-F593-AE1B-E8C21021D61F}"/>
              </a:ext>
            </a:extLst>
          </p:cNvPr>
          <p:cNvGrpSpPr/>
          <p:nvPr/>
        </p:nvGrpSpPr>
        <p:grpSpPr>
          <a:xfrm>
            <a:off x="304800" y="590550"/>
            <a:ext cx="8610600" cy="4030726"/>
            <a:chOff x="876300" y="1370851"/>
            <a:chExt cx="7391400" cy="3250425"/>
          </a:xfrm>
        </p:grpSpPr>
        <p:pic>
          <p:nvPicPr>
            <p:cNvPr id="4" name="Picture 3" descr="https://www.itspronouncedmetrosexual.com/wp-content/uploads/2018/10/Genderbread-Person-v4-1200.png">
              <a:extLst>
                <a:ext uri="{FF2B5EF4-FFF2-40B4-BE49-F238E27FC236}">
                  <a16:creationId xmlns:a16="http://schemas.microsoft.com/office/drawing/2014/main" id="{75B15E9D-7FE0-9448-B570-EDB5EA1316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9" t="10126" r="21777" b="41971"/>
            <a:stretch/>
          </p:blipFill>
          <p:spPr bwMode="auto">
            <a:xfrm>
              <a:off x="876300" y="1370851"/>
              <a:ext cx="2776059" cy="3250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https://www.itspronouncedmetrosexual.com/wp-content/uploads/2018/10/Genderbread-Person-v4-1200.png">
              <a:extLst>
                <a:ext uri="{FF2B5EF4-FFF2-40B4-BE49-F238E27FC236}">
                  <a16:creationId xmlns:a16="http://schemas.microsoft.com/office/drawing/2014/main" id="{AB1C1819-289D-A04B-B9C6-D8C75C83F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8" t="58555" r="4397"/>
            <a:stretch/>
          </p:blipFill>
          <p:spPr bwMode="auto">
            <a:xfrm>
              <a:off x="3652358" y="1704481"/>
              <a:ext cx="4615342" cy="279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438400" y="4705350"/>
            <a:ext cx="4634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https://www.itspronouncedmetrosexual.com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AE600A7-3326-EC44-9726-8AA0495B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THE GENDERBREAD PERSON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AB107-1EFC-E857-0B00-A326F2108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/>
          <a:lstStyle/>
          <a:p>
            <a:fld id="{3D987DAA-A896-1841-BC8A-D645CCE33E3D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8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36A02F-11AA-7E76-405F-A6A2AB64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9050"/>
            <a:ext cx="8839200" cy="85725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TRANSGENDER/gender diverse FLAG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32" y="1581150"/>
            <a:ext cx="4141868" cy="2070933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B8D44-66B7-6031-2F55-79F3623B1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1" y="1229470"/>
            <a:ext cx="4508427" cy="3323480"/>
          </a:xfrm>
        </p:spPr>
        <p:txBody>
          <a:bodyPr>
            <a:normAutofit/>
          </a:bodyPr>
          <a:lstStyle/>
          <a:p>
            <a:r>
              <a:rPr lang="en-US" dirty="0"/>
              <a:t>Created by Monica Helms in 1999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First shown at the Pride Parade in Phoenix, Arizona in 2000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1788" y="4729412"/>
            <a:ext cx="548640" cy="2971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7E80D4F-C234-478D-9EB6-31F5FF52160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43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32ACCF-F804-FF43-8A9E-DCB1BC3412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2545480" y="2177217"/>
            <a:ext cx="4141869" cy="20709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839200" cy="857250"/>
          </a:xfrm>
        </p:spPr>
        <p:txBody>
          <a:bodyPr/>
          <a:lstStyle/>
          <a:p>
            <a:pPr algn="ctr"/>
            <a:r>
              <a:rPr lang="en-US" dirty="0"/>
              <a:t>ANTI-TRANS BILLS IN THE U.S.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200150"/>
            <a:ext cx="89280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1A202C"/>
                </a:solidFill>
                <a:latin typeface="+mj-lt"/>
              </a:rPr>
              <a:t>2023 anti-trans bills tracker: </a:t>
            </a:r>
            <a:r>
              <a:rPr lang="en-US" sz="4000" b="1" dirty="0">
                <a:solidFill>
                  <a:srgbClr val="1A202C"/>
                </a:solidFill>
                <a:latin typeface="+mj-lt"/>
              </a:rPr>
              <a:t>533 </a:t>
            </a:r>
            <a:r>
              <a:rPr lang="en-US" sz="2800" b="1" dirty="0">
                <a:solidFill>
                  <a:srgbClr val="1A202C"/>
                </a:solidFill>
                <a:latin typeface="+mj-lt"/>
              </a:rPr>
              <a:t>bills in </a:t>
            </a:r>
            <a:r>
              <a:rPr lang="en-US" sz="4000" b="1" dirty="0">
                <a:solidFill>
                  <a:srgbClr val="1A202C"/>
                </a:solidFill>
                <a:latin typeface="+mj-lt"/>
              </a:rPr>
              <a:t>49</a:t>
            </a:r>
            <a:r>
              <a:rPr lang="en-US" sz="2800" b="1" dirty="0">
                <a:solidFill>
                  <a:srgbClr val="1A202C"/>
                </a:solidFill>
                <a:latin typeface="+mj-lt"/>
              </a:rPr>
              <a:t> states</a:t>
            </a:r>
          </a:p>
          <a:p>
            <a:pPr algn="ctr"/>
            <a:endParaRPr lang="en-US" sz="2800" b="1" dirty="0">
              <a:solidFill>
                <a:srgbClr val="1A202C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C53030"/>
                </a:solidFill>
                <a:latin typeface="+mj-lt"/>
              </a:rPr>
              <a:t>    54</a:t>
            </a:r>
            <a:r>
              <a:rPr lang="en-US" sz="4000" dirty="0">
                <a:solidFill>
                  <a:srgbClr val="1A202C"/>
                </a:solidFill>
                <a:latin typeface="+mj-lt"/>
              </a:rPr>
              <a:t> passed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382</a:t>
            </a:r>
            <a:r>
              <a:rPr lang="en-US" sz="4000" dirty="0">
                <a:solidFill>
                  <a:srgbClr val="1A202C"/>
                </a:solidFill>
                <a:latin typeface="+mj-lt"/>
              </a:rPr>
              <a:t> active</a:t>
            </a:r>
          </a:p>
          <a:p>
            <a:pPr algn="ctr"/>
            <a:r>
              <a:rPr lang="en-US" sz="4000" b="1" dirty="0">
                <a:solidFill>
                  <a:schemeClr val="accent3"/>
                </a:solidFill>
                <a:latin typeface="+mj-lt"/>
              </a:rPr>
              <a:t> 97</a:t>
            </a:r>
            <a:r>
              <a:rPr lang="en-US" sz="4000" dirty="0">
                <a:solidFill>
                  <a:srgbClr val="1A202C"/>
                </a:solidFill>
                <a:latin typeface="+mj-lt"/>
              </a:rPr>
              <a:t> failed</a:t>
            </a:r>
            <a:endParaRPr lang="en-US" sz="4000" b="0" i="0" dirty="0">
              <a:solidFill>
                <a:srgbClr val="1A202C"/>
              </a:solidFill>
              <a:effectLst/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70535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https://translegislation.com/</a:t>
            </a:r>
          </a:p>
        </p:txBody>
      </p:sp>
    </p:spTree>
    <p:extLst>
      <p:ext uri="{BB962C8B-B14F-4D97-AF65-F5344CB8AC3E}">
        <p14:creationId xmlns:p14="http://schemas.microsoft.com/office/powerpoint/2010/main" val="1379103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6463-0372-2198-48F9-CB80CC16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90500"/>
            <a:ext cx="8839200" cy="857250"/>
          </a:xfrm>
        </p:spPr>
        <p:txBody>
          <a:bodyPr/>
          <a:lstStyle/>
          <a:p>
            <a:pPr algn="ctr"/>
            <a:r>
              <a:rPr lang="en-US" sz="3200" dirty="0"/>
              <a:t>TRANSGENDER/gender diverse </a:t>
            </a:r>
            <a:br>
              <a:rPr lang="en-US" sz="3200" dirty="0"/>
            </a:br>
            <a:r>
              <a:rPr lang="en-US" sz="3200" dirty="0"/>
              <a:t>PATIENT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B95FB-F639-D643-9ED9-16C0659F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11" y="1124906"/>
            <a:ext cx="8839200" cy="35042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55% </a:t>
            </a:r>
            <a:r>
              <a:rPr lang="en-US" sz="2400" dirty="0"/>
              <a:t>have been </a:t>
            </a:r>
            <a:r>
              <a:rPr lang="en-US" sz="2400" b="1" dirty="0"/>
              <a:t>denied</a:t>
            </a:r>
            <a:r>
              <a:rPr lang="en-US" sz="2400" dirty="0"/>
              <a:t> surgical coverage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33% </a:t>
            </a:r>
            <a:r>
              <a:rPr lang="en-US" sz="2400" dirty="0"/>
              <a:t>have reported </a:t>
            </a:r>
            <a:r>
              <a:rPr lang="en-US" sz="2400" b="1" dirty="0"/>
              <a:t>negative</a:t>
            </a:r>
            <a:r>
              <a:rPr lang="en-US" sz="2400" dirty="0"/>
              <a:t> experiences in healthcare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25% </a:t>
            </a:r>
            <a:r>
              <a:rPr lang="en-US" sz="2400" dirty="0"/>
              <a:t>have </a:t>
            </a:r>
            <a:r>
              <a:rPr lang="en-US" sz="2400" b="1" dirty="0"/>
              <a:t>experienced </a:t>
            </a:r>
            <a:r>
              <a:rPr lang="en-US" sz="2400" dirty="0"/>
              <a:t>insurance issues</a:t>
            </a:r>
          </a:p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25% </a:t>
            </a:r>
            <a:r>
              <a:rPr lang="en-US" sz="2400" dirty="0"/>
              <a:t>have been </a:t>
            </a:r>
            <a:r>
              <a:rPr lang="en-US" sz="2400" b="1" dirty="0"/>
              <a:t>denied</a:t>
            </a:r>
            <a:r>
              <a:rPr lang="en-US" sz="2400" dirty="0"/>
              <a:t> gender-affirming hormones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20% </a:t>
            </a:r>
            <a:r>
              <a:rPr lang="en-US" sz="2400" dirty="0"/>
              <a:t>have </a:t>
            </a:r>
            <a:r>
              <a:rPr lang="en-US" sz="2400" b="1" dirty="0"/>
              <a:t>experienced</a:t>
            </a:r>
            <a:r>
              <a:rPr lang="en-US" sz="2400" dirty="0"/>
              <a:t> homelessness in their lifetime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19% </a:t>
            </a:r>
            <a:r>
              <a:rPr lang="en-US" sz="2400" dirty="0"/>
              <a:t>have been </a:t>
            </a:r>
            <a:r>
              <a:rPr lang="en-US" sz="2400" b="1" dirty="0"/>
              <a:t>denied</a:t>
            </a:r>
            <a:r>
              <a:rPr lang="en-US" sz="2400" dirty="0"/>
              <a:t> healthcare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                                    </a:t>
            </a:r>
            <a:r>
              <a:rPr lang="en-US" sz="1800" dirty="0">
                <a:solidFill>
                  <a:schemeClr val="bg1"/>
                </a:solidFill>
              </a:rPr>
              <a:t>2015 U.S. Transgender Survey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B343B-8E1B-324D-2169-1DB27DE3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7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123A-774E-3C06-B928-8AA2934A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95300"/>
            <a:ext cx="8839200" cy="857250"/>
          </a:xfrm>
        </p:spPr>
        <p:txBody>
          <a:bodyPr/>
          <a:lstStyle/>
          <a:p>
            <a:pPr algn="ctr"/>
            <a:r>
              <a:rPr lang="en-US" sz="3600" dirty="0"/>
              <a:t>transgender/gender diverse patients </a:t>
            </a:r>
            <a:br>
              <a:rPr lang="en-US" sz="3600" dirty="0"/>
            </a:br>
            <a:r>
              <a:rPr lang="en-US" sz="3600" dirty="0"/>
              <a:t>New </a:t>
            </a:r>
            <a:r>
              <a:rPr lang="en-US" sz="3600" dirty="0" err="1"/>
              <a:t>hiv</a:t>
            </a:r>
            <a:r>
              <a:rPr lang="en-US" sz="3600" dirty="0"/>
              <a:t> diagnosis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4FC05-FC0D-982B-A2FB-C1AE8895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338" name="Picture 2" descr="Of the 37,968 new HIV diagnoses in the US and dependent areas in 2018, 2 percent (601) were among transgender people.">
            <a:extLst>
              <a:ext uri="{FF2B5EF4-FFF2-40B4-BE49-F238E27FC236}">
                <a16:creationId xmlns:a16="http://schemas.microsoft.com/office/drawing/2014/main" id="{2962A375-65C7-AB0C-405D-A79DD18DC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800"/>
            <a:ext cx="9144000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1E4D7B-6BE0-FA0F-7299-7952DE4D79FE}"/>
              </a:ext>
            </a:extLst>
          </p:cNvPr>
          <p:cNvSpPr txBox="1"/>
          <p:nvPr/>
        </p:nvSpPr>
        <p:spPr>
          <a:xfrm>
            <a:off x="1524000" y="4747796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www.cdc.gov</a:t>
            </a:r>
            <a:r>
              <a:rPr lang="en-US" sz="1600" dirty="0">
                <a:solidFill>
                  <a:schemeClr val="bg1"/>
                </a:solidFill>
              </a:rPr>
              <a:t>/</a:t>
            </a:r>
            <a:r>
              <a:rPr lang="en-US" sz="1600" dirty="0" err="1">
                <a:solidFill>
                  <a:schemeClr val="bg1"/>
                </a:solidFill>
              </a:rPr>
              <a:t>hiv</a:t>
            </a:r>
            <a:r>
              <a:rPr lang="en-US" sz="1600" dirty="0">
                <a:solidFill>
                  <a:schemeClr val="bg1"/>
                </a:solidFill>
              </a:rPr>
              <a:t>/library/reports/</a:t>
            </a:r>
            <a:r>
              <a:rPr lang="en-US" sz="1600" dirty="0" err="1">
                <a:solidFill>
                  <a:schemeClr val="bg1"/>
                </a:solidFill>
              </a:rPr>
              <a:t>hiv</a:t>
            </a:r>
            <a:r>
              <a:rPr lang="en-US" sz="1600" dirty="0">
                <a:solidFill>
                  <a:schemeClr val="bg1"/>
                </a:solidFill>
              </a:rPr>
              <a:t>-surveillance/vol-32/</a:t>
            </a:r>
            <a:r>
              <a:rPr lang="en-US" sz="1600" dirty="0" err="1">
                <a:solidFill>
                  <a:schemeClr val="bg1"/>
                </a:solidFill>
              </a:rPr>
              <a:t>index.html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37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ETC-BLANK-MASTER">
  <a:themeElements>
    <a:clrScheme name="Custom 8">
      <a:dk1>
        <a:srgbClr val="222222"/>
      </a:dk1>
      <a:lt1>
        <a:srgbClr val="FFFFFF"/>
      </a:lt1>
      <a:dk2>
        <a:srgbClr val="1C3768"/>
      </a:dk2>
      <a:lt2>
        <a:srgbClr val="D6D6D6"/>
      </a:lt2>
      <a:accent1>
        <a:srgbClr val="F1A21F"/>
      </a:accent1>
      <a:accent2>
        <a:srgbClr val="8F3E97"/>
      </a:accent2>
      <a:accent3>
        <a:srgbClr val="1EB24B"/>
      </a:accent3>
      <a:accent4>
        <a:srgbClr val="0054A6"/>
      </a:accent4>
      <a:accent5>
        <a:srgbClr val="F37520"/>
      </a:accent5>
      <a:accent6>
        <a:srgbClr val="D6201A"/>
      </a:accent6>
      <a:hlink>
        <a:srgbClr val="478FCC"/>
      </a:hlink>
      <a:folHlink>
        <a:srgbClr val="67798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33757</TotalTime>
  <Words>1558</Words>
  <Application>Microsoft Office PowerPoint</Application>
  <PresentationFormat>On-screen Show (16:9)</PresentationFormat>
  <Paragraphs>261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franklin-gothic-urw</vt:lpstr>
      <vt:lpstr>inherit</vt:lpstr>
      <vt:lpstr>ITC Avant Garde Std Bk</vt:lpstr>
      <vt:lpstr>Montserrat</vt:lpstr>
      <vt:lpstr>Times New Roman</vt:lpstr>
      <vt:lpstr>Verdana</vt:lpstr>
      <vt:lpstr>Wingdings</vt:lpstr>
      <vt:lpstr>AETC-BLANK-MASTER</vt:lpstr>
      <vt:lpstr>Thomas Street Health Center Cultural Competence All-Staff Training  Transgender &amp; Gender Diverse Care 101  May 17, 2023 1:00 - 2:00 p.m. </vt:lpstr>
      <vt:lpstr>Conflict of Interest  Disclosure Statement</vt:lpstr>
      <vt:lpstr>Learning Objectives: </vt:lpstr>
      <vt:lpstr>What’s in the name?</vt:lpstr>
      <vt:lpstr>THE GENDERBREAD PERSON</vt:lpstr>
      <vt:lpstr>TRANSGENDER/gender diverse FLAG</vt:lpstr>
      <vt:lpstr>ANTI-TRANS BILLS IN THE U.S.</vt:lpstr>
      <vt:lpstr>TRANSGENDER/gender diverse  PATIENT FACTS</vt:lpstr>
      <vt:lpstr>transgender/gender diverse patients  New hiv diagnosis</vt:lpstr>
      <vt:lpstr>NEW HIV DIAGNOSIS BY AGE</vt:lpstr>
      <vt:lpstr>NEW HIV DIAGNOSIS Among Transgender People by Race/Ethnicity in the US and Dependent Areas, 2019</vt:lpstr>
      <vt:lpstr>NEW HIV DIAGNOSIS Among Transgender People by Region in the US and Dependent Areas, 2019</vt:lpstr>
      <vt:lpstr>Barriers to care</vt:lpstr>
      <vt:lpstr>What patients have said</vt:lpstr>
      <vt:lpstr>WHAT DO PATIENTS WANT?</vt:lpstr>
      <vt:lpstr>PowerPoint Presentation</vt:lpstr>
      <vt:lpstr>PowerPoint Presentation</vt:lpstr>
      <vt:lpstr>Inclusive clinical environment</vt:lpstr>
      <vt:lpstr>Why is sex &amp; gender identity important?</vt:lpstr>
      <vt:lpstr>2-STEP GENDER IDENTITY &amp;  BIRTH SEX QUESTIONS</vt:lpstr>
      <vt:lpstr>2-STEP GENDER IDENTITY &amp;  BIRTH SEX QUESTIONS</vt:lpstr>
      <vt:lpstr>Talking about gender identity</vt:lpstr>
      <vt:lpstr>Talking about gender identity</vt:lpstr>
      <vt:lpstr>Pronouns:  It matters</vt:lpstr>
      <vt:lpstr>GENDER INCLUSIVE TERMS</vt:lpstr>
      <vt:lpstr>Physical examination</vt:lpstr>
      <vt:lpstr>anatomy</vt:lpstr>
      <vt:lpstr>surgery</vt:lpstr>
      <vt:lpstr>LANGUAGE TO AVOID</vt:lpstr>
      <vt:lpstr>7 ways to be a good trans ally</vt:lpstr>
      <vt:lpstr>The goal</vt:lpstr>
      <vt:lpstr>The Montrose center</vt:lpstr>
      <vt:lpstr>Gender infinity conference</vt:lpstr>
      <vt:lpstr>November 20th</vt:lpstr>
      <vt:lpstr>Wrap-up</vt:lpstr>
      <vt:lpstr>Additional information</vt:lpstr>
      <vt:lpstr>PowerPoint Presentation</vt:lpstr>
      <vt:lpstr>SCAETC Social Media 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Adjusting During COVID-19: MPower and TEEN’MPower</dc:title>
  <dc:creator>Fox, Terra</dc:creator>
  <cp:lastModifiedBy>Michael J Dominguez</cp:lastModifiedBy>
  <cp:revision>226</cp:revision>
  <dcterms:created xsi:type="dcterms:W3CDTF">2021-01-22T21:52:57Z</dcterms:created>
  <dcterms:modified xsi:type="dcterms:W3CDTF">2023-06-15T17:55:59Z</dcterms:modified>
</cp:coreProperties>
</file>