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 id="2147483675" r:id="rId6"/>
    <p:sldMasterId id="2147483734" r:id="rId7"/>
    <p:sldMasterId id="2147483746" r:id="rId8"/>
    <p:sldMasterId id="2147483765" r:id="rId9"/>
    <p:sldMasterId id="2147483776" r:id="rId10"/>
    <p:sldMasterId id="2147483790" r:id="rId11"/>
    <p:sldMasterId id="2147483799" r:id="rId12"/>
  </p:sldMasterIdLst>
  <p:notesMasterIdLst>
    <p:notesMasterId r:id="rId49"/>
  </p:notesMasterIdLst>
  <p:sldIdLst>
    <p:sldId id="359" r:id="rId13"/>
    <p:sldId id="382" r:id="rId14"/>
    <p:sldId id="361" r:id="rId15"/>
    <p:sldId id="1032" r:id="rId16"/>
    <p:sldId id="1025" r:id="rId17"/>
    <p:sldId id="1017" r:id="rId18"/>
    <p:sldId id="1041" r:id="rId19"/>
    <p:sldId id="1077" r:id="rId20"/>
    <p:sldId id="1089" r:id="rId21"/>
    <p:sldId id="1042" r:id="rId22"/>
    <p:sldId id="1071" r:id="rId23"/>
    <p:sldId id="1045" r:id="rId24"/>
    <p:sldId id="1030" r:id="rId25"/>
    <p:sldId id="1031" r:id="rId26"/>
    <p:sldId id="1053" r:id="rId27"/>
    <p:sldId id="1037" r:id="rId28"/>
    <p:sldId id="1039" r:id="rId29"/>
    <p:sldId id="1079" r:id="rId30"/>
    <p:sldId id="1081" r:id="rId31"/>
    <p:sldId id="1080" r:id="rId32"/>
    <p:sldId id="1070" r:id="rId33"/>
    <p:sldId id="1049" r:id="rId34"/>
    <p:sldId id="1064" r:id="rId35"/>
    <p:sldId id="1062" r:id="rId36"/>
    <p:sldId id="1057" r:id="rId37"/>
    <p:sldId id="1082" r:id="rId38"/>
    <p:sldId id="1092" r:id="rId39"/>
    <p:sldId id="1083" r:id="rId40"/>
    <p:sldId id="1093" r:id="rId41"/>
    <p:sldId id="1084" r:id="rId42"/>
    <p:sldId id="1085" r:id="rId43"/>
    <p:sldId id="1075" r:id="rId44"/>
    <p:sldId id="993" r:id="rId45"/>
    <p:sldId id="1061" r:id="rId46"/>
    <p:sldId id="1090" r:id="rId47"/>
    <p:sldId id="109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506D2-91B9-4009-A6F8-EC4347F19F69}">
          <p14:sldIdLst>
            <p14:sldId id="359"/>
            <p14:sldId id="382"/>
            <p14:sldId id="361"/>
            <p14:sldId id="1032"/>
            <p14:sldId id="1025"/>
            <p14:sldId id="1017"/>
            <p14:sldId id="1041"/>
            <p14:sldId id="1077"/>
            <p14:sldId id="1089"/>
            <p14:sldId id="1042"/>
            <p14:sldId id="1071"/>
            <p14:sldId id="1045"/>
            <p14:sldId id="1030"/>
            <p14:sldId id="1031"/>
            <p14:sldId id="1053"/>
            <p14:sldId id="1037"/>
            <p14:sldId id="1039"/>
            <p14:sldId id="1079"/>
            <p14:sldId id="1081"/>
            <p14:sldId id="1080"/>
            <p14:sldId id="1070"/>
            <p14:sldId id="1049"/>
            <p14:sldId id="1064"/>
            <p14:sldId id="1062"/>
            <p14:sldId id="1057"/>
            <p14:sldId id="1082"/>
            <p14:sldId id="1092"/>
            <p14:sldId id="1083"/>
            <p14:sldId id="1093"/>
            <p14:sldId id="1084"/>
            <p14:sldId id="1085"/>
            <p14:sldId id="1075"/>
            <p14:sldId id="993"/>
            <p14:sldId id="1061"/>
            <p14:sldId id="1090"/>
            <p14:sldId id="10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00"/>
    <a:srgbClr val="0058A3"/>
    <a:srgbClr val="003087"/>
    <a:srgbClr val="005CB9"/>
    <a:srgbClr val="333333"/>
    <a:srgbClr val="556A7E"/>
    <a:srgbClr val="1F4E79"/>
    <a:srgbClr val="264780"/>
    <a:srgbClr val="F2F2F2"/>
    <a:srgbClr val="3F5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1D417-2455-433C-A961-42A942667C98}" v="29" dt="2023-05-02T17:46:15.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2615" autoAdjust="0"/>
  </p:normalViewPr>
  <p:slideViewPr>
    <p:cSldViewPr snapToGrid="0">
      <p:cViewPr varScale="1">
        <p:scale>
          <a:sx n="72" d="100"/>
          <a:sy n="72" d="100"/>
        </p:scale>
        <p:origin x="72" y="156"/>
      </p:cViewPr>
      <p:guideLst/>
    </p:cSldViewPr>
  </p:slideViewPr>
  <p:outlineViewPr>
    <p:cViewPr>
      <p:scale>
        <a:sx n="33" d="100"/>
        <a:sy n="33" d="100"/>
      </p:scale>
      <p:origin x="0" y="-4386"/>
    </p:cViewPr>
  </p:outlineViewPr>
  <p:notesTextViewPr>
    <p:cViewPr>
      <p:scale>
        <a:sx n="3" d="2"/>
        <a:sy n="3" d="2"/>
      </p:scale>
      <p:origin x="0" y="0"/>
    </p:cViewPr>
  </p:notesTextViewPr>
  <p:sorterViewPr>
    <p:cViewPr>
      <p:scale>
        <a:sx n="160" d="100"/>
        <a:sy n="160" d="100"/>
      </p:scale>
      <p:origin x="0" y="-18468"/>
    </p:cViewPr>
  </p:sorterViewPr>
  <p:notesViewPr>
    <p:cSldViewPr snapToGrid="0">
      <p:cViewPr>
        <p:scale>
          <a:sx n="50" d="100"/>
          <a:sy n="50" d="100"/>
        </p:scale>
        <p:origin x="2886" y="2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10821277255552E-2"/>
          <c:y val="2.606177804257578E-2"/>
          <c:w val="0.82060357685865759"/>
          <c:h val="0.76281798276365664"/>
        </c:manualLayout>
      </c:layout>
      <c:lineChart>
        <c:grouping val="standard"/>
        <c:varyColors val="0"/>
        <c:ser>
          <c:idx val="0"/>
          <c:order val="0"/>
          <c:tx>
            <c:strRef>
              <c:f>Sheet1!$B$1</c:f>
              <c:strCache>
                <c:ptCount val="1"/>
                <c:pt idx="0">
                  <c:v>New HIV Diagnoses</c:v>
                </c:pt>
              </c:strCache>
            </c:strRef>
          </c:tx>
          <c:spPr>
            <a:ln w="28575" cap="rnd">
              <a:solidFill>
                <a:srgbClr val="C00000"/>
              </a:solidFill>
              <a:round/>
            </a:ln>
            <a:effectLst/>
          </c:spPr>
          <c:marker>
            <c:symbol val="none"/>
          </c:marker>
          <c:cat>
            <c:numRef>
              <c:f>Sheet1!$A$2:$A$42</c:f>
              <c:numCache>
                <c:formatCode>General</c:formatCode>
                <c:ptCount val="4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numCache>
            </c:numRef>
          </c:cat>
          <c:val>
            <c:numRef>
              <c:f>Sheet1!$B$2:$B$42</c:f>
              <c:numCache>
                <c:formatCode>General</c:formatCode>
                <c:ptCount val="41"/>
                <c:pt idx="0">
                  <c:v>19</c:v>
                </c:pt>
                <c:pt idx="1">
                  <c:v>60</c:v>
                </c:pt>
                <c:pt idx="2">
                  <c:v>212</c:v>
                </c:pt>
                <c:pt idx="3">
                  <c:v>544</c:v>
                </c:pt>
                <c:pt idx="4">
                  <c:v>1487</c:v>
                </c:pt>
                <c:pt idx="5">
                  <c:v>2396</c:v>
                </c:pt>
                <c:pt idx="6">
                  <c:v>3617</c:v>
                </c:pt>
                <c:pt idx="7">
                  <c:v>4009</c:v>
                </c:pt>
                <c:pt idx="8">
                  <c:v>4838</c:v>
                </c:pt>
                <c:pt idx="9">
                  <c:v>5271</c:v>
                </c:pt>
                <c:pt idx="10">
                  <c:v>5179</c:v>
                </c:pt>
                <c:pt idx="11">
                  <c:v>4875</c:v>
                </c:pt>
                <c:pt idx="12">
                  <c:v>4575</c:v>
                </c:pt>
                <c:pt idx="13">
                  <c:v>4509</c:v>
                </c:pt>
                <c:pt idx="14">
                  <c:v>4254</c:v>
                </c:pt>
                <c:pt idx="15">
                  <c:v>4339</c:v>
                </c:pt>
                <c:pt idx="16">
                  <c:v>3878</c:v>
                </c:pt>
                <c:pt idx="17">
                  <c:v>3375</c:v>
                </c:pt>
                <c:pt idx="18">
                  <c:v>5272</c:v>
                </c:pt>
                <c:pt idx="19">
                  <c:v>5059</c:v>
                </c:pt>
                <c:pt idx="20">
                  <c:v>4828</c:v>
                </c:pt>
                <c:pt idx="21">
                  <c:v>5046</c:v>
                </c:pt>
                <c:pt idx="22">
                  <c:v>4326</c:v>
                </c:pt>
                <c:pt idx="23">
                  <c:v>4396</c:v>
                </c:pt>
                <c:pt idx="24">
                  <c:v>4271</c:v>
                </c:pt>
                <c:pt idx="25">
                  <c:v>3970</c:v>
                </c:pt>
                <c:pt idx="26">
                  <c:v>4140</c:v>
                </c:pt>
                <c:pt idx="27">
                  <c:v>4199</c:v>
                </c:pt>
                <c:pt idx="28">
                  <c:v>4405</c:v>
                </c:pt>
                <c:pt idx="29">
                  <c:v>4484</c:v>
                </c:pt>
                <c:pt idx="30">
                  <c:v>4328</c:v>
                </c:pt>
                <c:pt idx="31">
                  <c:v>4378</c:v>
                </c:pt>
                <c:pt idx="32">
                  <c:v>4393</c:v>
                </c:pt>
                <c:pt idx="33">
                  <c:v>4471</c:v>
                </c:pt>
                <c:pt idx="34">
                  <c:v>4563</c:v>
                </c:pt>
                <c:pt idx="35">
                  <c:v>4563</c:v>
                </c:pt>
                <c:pt idx="36">
                  <c:v>4375</c:v>
                </c:pt>
                <c:pt idx="37">
                  <c:v>4417</c:v>
                </c:pt>
                <c:pt idx="38">
                  <c:v>4307</c:v>
                </c:pt>
                <c:pt idx="39">
                  <c:v>3580</c:v>
                </c:pt>
                <c:pt idx="40">
                  <c:v>4377</c:v>
                </c:pt>
              </c:numCache>
            </c:numRef>
          </c:val>
          <c:smooth val="0"/>
          <c:extLst>
            <c:ext xmlns:c16="http://schemas.microsoft.com/office/drawing/2014/chart" uri="{C3380CC4-5D6E-409C-BE32-E72D297353CC}">
              <c16:uniqueId val="{00000000-ECF4-42CB-8012-A52FC322C3D0}"/>
            </c:ext>
          </c:extLst>
        </c:ser>
        <c:ser>
          <c:idx val="2"/>
          <c:order val="2"/>
          <c:tx>
            <c:strRef>
              <c:f>Sheet1!$D$1</c:f>
              <c:strCache>
                <c:ptCount val="1"/>
                <c:pt idx="0">
                  <c:v>Deaths in Persons Living with HIV*</c:v>
                </c:pt>
              </c:strCache>
            </c:strRef>
          </c:tx>
          <c:spPr>
            <a:ln w="28575" cap="rnd">
              <a:solidFill>
                <a:srgbClr val="7030A0"/>
              </a:solidFill>
              <a:round/>
            </a:ln>
            <a:effectLst/>
          </c:spPr>
          <c:marker>
            <c:symbol val="none"/>
          </c:marker>
          <c:cat>
            <c:numRef>
              <c:f>Sheet1!$A$2:$A$42</c:f>
              <c:numCache>
                <c:formatCode>General</c:formatCode>
                <c:ptCount val="4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numCache>
            </c:numRef>
          </c:cat>
          <c:val>
            <c:numRef>
              <c:f>Sheet1!$D$2:$D$42</c:f>
              <c:numCache>
                <c:formatCode>General</c:formatCode>
                <c:ptCount val="41"/>
                <c:pt idx="0">
                  <c:v>3</c:v>
                </c:pt>
                <c:pt idx="1">
                  <c:v>12</c:v>
                </c:pt>
                <c:pt idx="2">
                  <c:v>63</c:v>
                </c:pt>
                <c:pt idx="3">
                  <c:v>184</c:v>
                </c:pt>
                <c:pt idx="4">
                  <c:v>422</c:v>
                </c:pt>
                <c:pt idx="5">
                  <c:v>831</c:v>
                </c:pt>
                <c:pt idx="6">
                  <c:v>1233</c:v>
                </c:pt>
                <c:pt idx="7">
                  <c:v>1488</c:v>
                </c:pt>
                <c:pt idx="8">
                  <c:v>1896</c:v>
                </c:pt>
                <c:pt idx="9">
                  <c:v>2284</c:v>
                </c:pt>
                <c:pt idx="10">
                  <c:v>2561</c:v>
                </c:pt>
                <c:pt idx="11">
                  <c:v>2900</c:v>
                </c:pt>
                <c:pt idx="12">
                  <c:v>3133</c:v>
                </c:pt>
                <c:pt idx="13">
                  <c:v>3404</c:v>
                </c:pt>
                <c:pt idx="14">
                  <c:v>3430</c:v>
                </c:pt>
                <c:pt idx="15">
                  <c:v>2695</c:v>
                </c:pt>
                <c:pt idx="16">
                  <c:v>1651</c:v>
                </c:pt>
                <c:pt idx="17">
                  <c:v>1347</c:v>
                </c:pt>
                <c:pt idx="18">
                  <c:v>1379</c:v>
                </c:pt>
                <c:pt idx="19">
                  <c:v>1427</c:v>
                </c:pt>
                <c:pt idx="20">
                  <c:v>1491</c:v>
                </c:pt>
                <c:pt idx="21">
                  <c:v>1525</c:v>
                </c:pt>
                <c:pt idx="22">
                  <c:v>1500</c:v>
                </c:pt>
                <c:pt idx="23">
                  <c:v>1567</c:v>
                </c:pt>
                <c:pt idx="24">
                  <c:v>1539</c:v>
                </c:pt>
                <c:pt idx="25">
                  <c:v>1630</c:v>
                </c:pt>
                <c:pt idx="26">
                  <c:v>1597</c:v>
                </c:pt>
                <c:pt idx="27">
                  <c:v>1434</c:v>
                </c:pt>
                <c:pt idx="28">
                  <c:v>1557</c:v>
                </c:pt>
                <c:pt idx="29">
                  <c:v>1444</c:v>
                </c:pt>
                <c:pt idx="30">
                  <c:v>1406</c:v>
                </c:pt>
                <c:pt idx="31">
                  <c:v>1436</c:v>
                </c:pt>
                <c:pt idx="32">
                  <c:v>1306</c:v>
                </c:pt>
                <c:pt idx="33">
                  <c:v>1491</c:v>
                </c:pt>
                <c:pt idx="34">
                  <c:v>1486</c:v>
                </c:pt>
                <c:pt idx="35">
                  <c:v>1525</c:v>
                </c:pt>
                <c:pt idx="36">
                  <c:v>1637</c:v>
                </c:pt>
                <c:pt idx="37">
                  <c:v>1589</c:v>
                </c:pt>
                <c:pt idx="38">
                  <c:v>1687</c:v>
                </c:pt>
              </c:numCache>
            </c:numRef>
          </c:val>
          <c:smooth val="0"/>
          <c:extLst>
            <c:ext xmlns:c16="http://schemas.microsoft.com/office/drawing/2014/chart" uri="{C3380CC4-5D6E-409C-BE32-E72D297353CC}">
              <c16:uniqueId val="{00000001-ECF4-42CB-8012-A52FC322C3D0}"/>
            </c:ext>
          </c:extLst>
        </c:ser>
        <c:dLbls>
          <c:showLegendKey val="0"/>
          <c:showVal val="0"/>
          <c:showCatName val="0"/>
          <c:showSerName val="0"/>
          <c:showPercent val="0"/>
          <c:showBubbleSize val="0"/>
        </c:dLbls>
        <c:marker val="1"/>
        <c:smooth val="0"/>
        <c:axId val="1584953552"/>
        <c:axId val="1584954800"/>
      </c:lineChart>
      <c:lineChart>
        <c:grouping val="standard"/>
        <c:varyColors val="0"/>
        <c:ser>
          <c:idx val="1"/>
          <c:order val="1"/>
          <c:tx>
            <c:strRef>
              <c:f>Sheet1!$C$1</c:f>
              <c:strCache>
                <c:ptCount val="1"/>
                <c:pt idx="0">
                  <c:v>Persons Living with HIV</c:v>
                </c:pt>
              </c:strCache>
            </c:strRef>
          </c:tx>
          <c:spPr>
            <a:ln w="28575" cap="rnd">
              <a:solidFill>
                <a:schemeClr val="accent6"/>
              </a:solidFill>
              <a:round/>
            </a:ln>
            <a:effectLst/>
          </c:spPr>
          <c:marker>
            <c:symbol val="none"/>
          </c:marker>
          <c:cat>
            <c:numRef>
              <c:f>Sheet1!$A$2:$A$42</c:f>
              <c:numCache>
                <c:formatCode>General</c:formatCode>
                <c:ptCount val="4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numCache>
            </c:numRef>
          </c:cat>
          <c:val>
            <c:numRef>
              <c:f>Sheet1!$C$2:$C$42</c:f>
              <c:numCache>
                <c:formatCode>General</c:formatCode>
                <c:ptCount val="41"/>
                <c:pt idx="0">
                  <c:v>22</c:v>
                </c:pt>
                <c:pt idx="1">
                  <c:v>51</c:v>
                </c:pt>
                <c:pt idx="2">
                  <c:v>148</c:v>
                </c:pt>
                <c:pt idx="3">
                  <c:v>376</c:v>
                </c:pt>
                <c:pt idx="4">
                  <c:v>847</c:v>
                </c:pt>
                <c:pt idx="5">
                  <c:v>1592</c:v>
                </c:pt>
                <c:pt idx="6">
                  <c:v>2801</c:v>
                </c:pt>
                <c:pt idx="7">
                  <c:v>4125</c:v>
                </c:pt>
                <c:pt idx="8">
                  <c:v>5778</c:v>
                </c:pt>
                <c:pt idx="9">
                  <c:v>7599</c:v>
                </c:pt>
                <c:pt idx="10">
                  <c:v>9520</c:v>
                </c:pt>
                <c:pt idx="11">
                  <c:v>12231</c:v>
                </c:pt>
                <c:pt idx="12">
                  <c:v>15277</c:v>
                </c:pt>
                <c:pt idx="13">
                  <c:v>17348</c:v>
                </c:pt>
                <c:pt idx="14">
                  <c:v>19182</c:v>
                </c:pt>
                <c:pt idx="15">
                  <c:v>21823</c:v>
                </c:pt>
                <c:pt idx="16">
                  <c:v>24679</c:v>
                </c:pt>
                <c:pt idx="17">
                  <c:v>27167</c:v>
                </c:pt>
                <c:pt idx="18">
                  <c:v>31512</c:v>
                </c:pt>
                <c:pt idx="19">
                  <c:v>35526</c:v>
                </c:pt>
                <c:pt idx="20">
                  <c:v>39183</c:v>
                </c:pt>
                <c:pt idx="21">
                  <c:v>43054</c:v>
                </c:pt>
                <c:pt idx="22">
                  <c:v>46164</c:v>
                </c:pt>
                <c:pt idx="23">
                  <c:v>49253</c:v>
                </c:pt>
                <c:pt idx="24">
                  <c:v>52368</c:v>
                </c:pt>
                <c:pt idx="25">
                  <c:v>55121</c:v>
                </c:pt>
                <c:pt idx="26">
                  <c:v>58060</c:v>
                </c:pt>
                <c:pt idx="27">
                  <c:v>61135</c:v>
                </c:pt>
                <c:pt idx="28">
                  <c:v>65034</c:v>
                </c:pt>
                <c:pt idx="29">
                  <c:v>68491</c:v>
                </c:pt>
                <c:pt idx="30">
                  <c:v>71564</c:v>
                </c:pt>
                <c:pt idx="31">
                  <c:v>74361</c:v>
                </c:pt>
                <c:pt idx="32">
                  <c:v>78042</c:v>
                </c:pt>
                <c:pt idx="33">
                  <c:v>81523</c:v>
                </c:pt>
                <c:pt idx="34">
                  <c:v>84928</c:v>
                </c:pt>
                <c:pt idx="35">
                  <c:v>88403</c:v>
                </c:pt>
                <c:pt idx="36">
                  <c:v>91551</c:v>
                </c:pt>
                <c:pt idx="37">
                  <c:v>94572</c:v>
                </c:pt>
                <c:pt idx="38">
                  <c:v>97651</c:v>
                </c:pt>
                <c:pt idx="39">
                  <c:v>100064</c:v>
                </c:pt>
                <c:pt idx="40">
                  <c:v>102800</c:v>
                </c:pt>
              </c:numCache>
            </c:numRef>
          </c:val>
          <c:smooth val="0"/>
          <c:extLst>
            <c:ext xmlns:c16="http://schemas.microsoft.com/office/drawing/2014/chart" uri="{C3380CC4-5D6E-409C-BE32-E72D297353CC}">
              <c16:uniqueId val="{00000002-ECF4-42CB-8012-A52FC322C3D0}"/>
            </c:ext>
          </c:extLst>
        </c:ser>
        <c:dLbls>
          <c:showLegendKey val="0"/>
          <c:showVal val="0"/>
          <c:showCatName val="0"/>
          <c:showSerName val="0"/>
          <c:showPercent val="0"/>
          <c:showBubbleSize val="0"/>
        </c:dLbls>
        <c:marker val="1"/>
        <c:smooth val="0"/>
        <c:axId val="1584950640"/>
        <c:axId val="1584948560"/>
      </c:lineChart>
      <c:catAx>
        <c:axId val="15849535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solidFill>
                      <a:srgbClr val="000000"/>
                    </a:solidFill>
                  </a:rPr>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584954800"/>
        <c:crosses val="autoZero"/>
        <c:auto val="0"/>
        <c:lblAlgn val="ctr"/>
        <c:lblOffset val="100"/>
        <c:tickLblSkip val="4"/>
        <c:tickMarkSkip val="1"/>
        <c:noMultiLvlLbl val="0"/>
      </c:catAx>
      <c:valAx>
        <c:axId val="1584954800"/>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New Diagnoses/Deaths</a:t>
                </a:r>
              </a:p>
            </c:rich>
          </c:tx>
          <c:layout>
            <c:manualLayout>
              <c:xMode val="edge"/>
              <c:yMode val="edge"/>
              <c:x val="1.4776503207417456E-2"/>
              <c:y val="0.2344443053782342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584953552"/>
        <c:crossesAt val="2"/>
        <c:crossBetween val="between"/>
      </c:valAx>
      <c:valAx>
        <c:axId val="1584948560"/>
        <c:scaling>
          <c:orientation val="minMax"/>
          <c:max val="120000"/>
          <c:min val="0"/>
        </c:scaling>
        <c:delete val="0"/>
        <c:axPos val="r"/>
        <c:title>
          <c:tx>
            <c:rich>
              <a:bodyPr rot="5400000" spcFirstLastPara="1" vertOverflow="ellipsis" wrap="square" anchor="ctr" anchorCtr="1"/>
              <a:lstStyle/>
              <a:p>
                <a:pPr>
                  <a:defRPr sz="1000" b="1" i="0" u="none" strike="noStrike" kern="1200" baseline="0">
                    <a:solidFill>
                      <a:schemeClr val="tx2"/>
                    </a:solidFill>
                    <a:latin typeface="+mn-lt"/>
                    <a:ea typeface="+mn-ea"/>
                    <a:cs typeface="+mn-cs"/>
                  </a:defRPr>
                </a:pPr>
                <a:r>
                  <a:rPr lang="en-US" b="1">
                    <a:solidFill>
                      <a:schemeClr val="tx2"/>
                    </a:solidFill>
                  </a:rPr>
                  <a:t>Persons Living With HIV</a:t>
                </a:r>
              </a:p>
            </c:rich>
          </c:tx>
          <c:overlay val="0"/>
          <c:spPr>
            <a:noFill/>
            <a:ln>
              <a:noFill/>
            </a:ln>
            <a:effectLst/>
          </c:spPr>
          <c:txPr>
            <a:bodyPr rot="5400000" spcFirstLastPara="1" vertOverflow="ellipsis" wrap="square" anchor="ctr" anchorCtr="1"/>
            <a:lstStyle/>
            <a:p>
              <a:pPr>
                <a:defRPr sz="1000" b="1" i="0" u="none" strike="noStrike" kern="1200" baseline="0">
                  <a:solidFill>
                    <a:schemeClr val="tx2"/>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584950640"/>
        <c:crosses val="max"/>
        <c:crossBetween val="between"/>
        <c:majorUnit val="20000"/>
      </c:valAx>
      <c:catAx>
        <c:axId val="1584950640"/>
        <c:scaling>
          <c:orientation val="minMax"/>
        </c:scaling>
        <c:delete val="1"/>
        <c:axPos val="b"/>
        <c:numFmt formatCode="General" sourceLinked="1"/>
        <c:majorTickMark val="out"/>
        <c:minorTickMark val="none"/>
        <c:tickLblPos val="nextTo"/>
        <c:crossAx val="1584948560"/>
        <c:crosses val="autoZero"/>
        <c:auto val="0"/>
        <c:lblAlgn val="ctr"/>
        <c:lblOffset val="100"/>
        <c:noMultiLvlLbl val="0"/>
      </c:catAx>
      <c:spPr>
        <a:noFill/>
        <a:ln>
          <a:solidFill>
            <a:schemeClr val="tx1"/>
          </a:solidFill>
        </a:ln>
        <a:effectLst/>
      </c:spPr>
    </c:plotArea>
    <c:legend>
      <c:legendPos val="b"/>
      <c:legendEntry>
        <c:idx val="0"/>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Entry>
      <c:legendEntry>
        <c:idx val="2"/>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Entry>
      <c:layout>
        <c:manualLayout>
          <c:xMode val="edge"/>
          <c:yMode val="edge"/>
          <c:x val="0.12079388098851007"/>
          <c:y val="0.88163574937188383"/>
          <c:w val="0.74081681261883903"/>
          <c:h val="8.3615213238015171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0.89475</cdr:x>
      <cdr:y>0.28108</cdr:y>
    </cdr:from>
    <cdr:to>
      <cdr:x>0.89475</cdr:x>
      <cdr:y>0.41315</cdr:y>
    </cdr:to>
    <cdr:cxnSp macro="">
      <cdr:nvCxnSpPr>
        <cdr:cNvPr id="4" name="Straight Arrow Connector 3">
          <a:extLst xmlns:a="http://schemas.openxmlformats.org/drawingml/2006/main">
            <a:ext uri="{FF2B5EF4-FFF2-40B4-BE49-F238E27FC236}">
              <a16:creationId xmlns:a16="http://schemas.microsoft.com/office/drawing/2014/main" id="{E9A8F793-F7FC-4281-98E1-E26142813F39}"/>
            </a:ext>
          </a:extLst>
        </cdr:cNvPr>
        <cdr:cNvCxnSpPr/>
      </cdr:nvCxnSpPr>
      <cdr:spPr>
        <a:xfrm xmlns:a="http://schemas.openxmlformats.org/drawingml/2006/main" flipV="1">
          <a:off x="7749786" y="1232747"/>
          <a:ext cx="0" cy="579197"/>
        </a:xfrm>
        <a:prstGeom xmlns:a="http://schemas.openxmlformats.org/drawingml/2006/main" prst="straightConnector1">
          <a:avLst/>
        </a:prstGeom>
        <a:ln xmlns:a="http://schemas.openxmlformats.org/drawingml/2006/main" w="38100">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0.69626</cdr:x>
      <cdr:y>0.64868</cdr:y>
    </cdr:from>
    <cdr:to>
      <cdr:x>0.84288</cdr:x>
      <cdr:y>0.78202</cdr:y>
    </cdr:to>
    <cdr:sp macro="" textlink="">
      <cdr:nvSpPr>
        <cdr:cNvPr id="2" name="TextBox 6">
          <a:extLst xmlns:a="http://schemas.openxmlformats.org/drawingml/2006/main">
            <a:ext uri="{FF2B5EF4-FFF2-40B4-BE49-F238E27FC236}">
              <a16:creationId xmlns:a16="http://schemas.microsoft.com/office/drawing/2014/main" id="{A4389208-A2EB-3604-FA89-CC5E866E2729}"/>
            </a:ext>
          </a:extLst>
        </cdr:cNvPr>
        <cdr:cNvSpPr txBox="1"/>
      </cdr:nvSpPr>
      <cdr:spPr>
        <a:xfrm xmlns:a="http://schemas.openxmlformats.org/drawingml/2006/main">
          <a:off x="6030557" y="2844944"/>
          <a:ext cx="1270001" cy="584775"/>
        </a:xfrm>
        <a:prstGeom xmlns:a="http://schemas.openxmlformats.org/drawingml/2006/main" prst="rect">
          <a:avLst/>
        </a:prstGeom>
        <a:solidFill xmlns:a="http://schemas.openxmlformats.org/drawingml/2006/main">
          <a:schemeClr val="bg1"/>
        </a:solidFill>
        <a:ln xmlns:a="http://schemas.openxmlformats.org/drawingml/2006/main" w="25400">
          <a:solidFill>
            <a:srgbClr val="7030A0"/>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2019 Deaths 1,687</a:t>
          </a:r>
        </a:p>
      </cdr:txBody>
    </cdr:sp>
  </cdr:relSizeAnchor>
  <cdr:relSizeAnchor xmlns:cdr="http://schemas.openxmlformats.org/drawingml/2006/chartDrawing">
    <cdr:from>
      <cdr:x>0.84288</cdr:x>
      <cdr:y>0.58595</cdr:y>
    </cdr:from>
    <cdr:to>
      <cdr:x>0.85636</cdr:x>
      <cdr:y>0.64597</cdr:y>
    </cdr:to>
    <cdr:cxnSp macro="">
      <cdr:nvCxnSpPr>
        <cdr:cNvPr id="7" name="Straight Arrow Connector 6">
          <a:extLst xmlns:a="http://schemas.openxmlformats.org/drawingml/2006/main">
            <a:ext uri="{FF2B5EF4-FFF2-40B4-BE49-F238E27FC236}">
              <a16:creationId xmlns:a16="http://schemas.microsoft.com/office/drawing/2014/main" id="{FB7BDD64-279D-C16D-6A0F-E67CFF81BD52}"/>
            </a:ext>
          </a:extLst>
        </cdr:cNvPr>
        <cdr:cNvCxnSpPr/>
      </cdr:nvCxnSpPr>
      <cdr:spPr>
        <a:xfrm xmlns:a="http://schemas.openxmlformats.org/drawingml/2006/main" flipV="1">
          <a:off x="7300558" y="2569801"/>
          <a:ext cx="116689" cy="263237"/>
        </a:xfrm>
        <a:prstGeom xmlns:a="http://schemas.openxmlformats.org/drawingml/2006/main" prst="straightConnector1">
          <a:avLst/>
        </a:prstGeom>
        <a:ln xmlns:a="http://schemas.openxmlformats.org/drawingml/2006/main" w="38100">
          <a:solidFill>
            <a:srgbClr val="7030A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EC98B-E842-4FB5-B799-BEACD1832FEE}" type="datetimeFigureOut">
              <a:rPr lang="en-US" smtClean="0"/>
              <a:t>8/2/2023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D0805-86BF-4AF3-BC08-E3B60D4B7224}" type="slidenum">
              <a:rPr lang="en-US" smtClean="0"/>
              <a:t>‹#›</a:t>
            </a:fld>
            <a:endParaRPr lang="en-US" dirty="0"/>
          </a:p>
        </p:txBody>
      </p:sp>
    </p:spTree>
    <p:extLst>
      <p:ext uri="{BB962C8B-B14F-4D97-AF65-F5344CB8AC3E}">
        <p14:creationId xmlns:p14="http://schemas.microsoft.com/office/powerpoint/2010/main" val="3596736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Version date_06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Calibri" panose="020F0502020204030204" pitchFamily="34" charset="0"/>
                <a:cs typeface="Calibri" panose="020F0502020204030204" pitchFamily="34" charset="0"/>
              </a:rPr>
              <a:t>UTMB </a:t>
            </a:r>
            <a:r>
              <a:rPr lang="en-US" sz="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HIV Annual Conference "HIV: Thriving </a:t>
            </a:r>
            <a:r>
              <a:rPr lang="en-US" sz="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in the New Normal" </a:t>
            </a:r>
            <a:endParaRPr lang="en-US" sz="1200" dirty="0">
              <a:solidFill>
                <a:srgbClr val="002060"/>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D0805-86BF-4AF3-BC08-E3B60D4B7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83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3D3EB-E0AB-4A43-A5CD-C1E89D350C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92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D0805-86BF-4AF3-BC08-E3B60D4B7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561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D0805-86BF-4AF3-BC08-E3B60D4B7224}" type="slidenum">
              <a:rPr lang="en-US" smtClean="0"/>
              <a:t>13</a:t>
            </a:fld>
            <a:endParaRPr lang="en-US" dirty="0"/>
          </a:p>
        </p:txBody>
      </p:sp>
    </p:spTree>
    <p:extLst>
      <p:ext uri="{BB962C8B-B14F-4D97-AF65-F5344CB8AC3E}">
        <p14:creationId xmlns:p14="http://schemas.microsoft.com/office/powerpoint/2010/main" val="3825735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D0805-86BF-4AF3-BC08-E3B60D4B7224}" type="slidenum">
              <a:rPr lang="en-US" smtClean="0"/>
              <a:t>14</a:t>
            </a:fld>
            <a:endParaRPr lang="en-US" dirty="0"/>
          </a:p>
        </p:txBody>
      </p:sp>
    </p:spTree>
    <p:extLst>
      <p:ext uri="{BB962C8B-B14F-4D97-AF65-F5344CB8AC3E}">
        <p14:creationId xmlns:p14="http://schemas.microsoft.com/office/powerpoint/2010/main" val="3454521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D0805-86BF-4AF3-BC08-E3B60D4B7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315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D0805-86BF-4AF3-BC08-E3B60D4B7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698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D0805-86BF-4AF3-BC08-E3B60D4B7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300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D0805-86BF-4AF3-BC08-E3B60D4B7224}" type="slidenum">
              <a:rPr lang="en-US" smtClean="0"/>
              <a:t>18</a:t>
            </a:fld>
            <a:endParaRPr lang="en-US" dirty="0"/>
          </a:p>
        </p:txBody>
      </p:sp>
    </p:spTree>
    <p:extLst>
      <p:ext uri="{BB962C8B-B14F-4D97-AF65-F5344CB8AC3E}">
        <p14:creationId xmlns:p14="http://schemas.microsoft.com/office/powerpoint/2010/main" val="2788983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D0805-86BF-4AF3-BC08-E3B60D4B7224}" type="slidenum">
              <a:rPr lang="en-US" smtClean="0"/>
              <a:t>19</a:t>
            </a:fld>
            <a:endParaRPr lang="en-US" dirty="0"/>
          </a:p>
        </p:txBody>
      </p:sp>
    </p:spTree>
    <p:extLst>
      <p:ext uri="{BB962C8B-B14F-4D97-AF65-F5344CB8AC3E}">
        <p14:creationId xmlns:p14="http://schemas.microsoft.com/office/powerpoint/2010/main" val="165982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Wingdings" panose="05000000000000000000" pitchFamily="2" charset="2"/>
              <a:buNone/>
              <a:tabLst>
                <a:tab pos="457200" algn="l"/>
              </a:tabLst>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D0805-86BF-4AF3-BC08-E3B60D4B7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690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3D3EB-E0AB-4A43-A5CD-C1E89D350C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923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D0805-86BF-4AF3-BC08-E3B60D4B7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568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D0805-86BF-4AF3-BC08-E3B60D4B7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578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D0805-86BF-4AF3-BC08-E3B60D4B7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93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3D3EB-E0AB-4A43-A5CD-C1E89D350C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480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3D3EB-E0AB-4A43-A5CD-C1E89D350C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641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3D3EB-E0AB-4A43-A5CD-C1E89D350C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997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3D3EB-E0AB-4A43-A5CD-C1E89D350C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820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3D3EB-E0AB-4A43-A5CD-C1E89D350C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81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8570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3D3EB-E0AB-4A43-A5CD-C1E89D350C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930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3D3EB-E0AB-4A43-A5CD-C1E89D350C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882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3D3EB-E0AB-4A43-A5CD-C1E89D350C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32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D0805-86BF-4AF3-BC08-E3B60D4B7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894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3D3EB-E0AB-4A43-A5CD-C1E89D350C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201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a:t>
            </a:r>
            <a:r>
              <a:rPr lang="en-US" dirty="0" err="1"/>
              <a:t>TeleECHO</a:t>
            </a:r>
            <a:r>
              <a:rPr lang="en-US" dirty="0"/>
              <a:t>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35</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a:t>
            </a:r>
            <a:r>
              <a:rPr lang="en-US" dirty="0" err="1"/>
              <a:t>TeleECHO</a:t>
            </a:r>
            <a:r>
              <a:rPr lang="en-US" dirty="0"/>
              <a:t>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36</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D0805-86BF-4AF3-BC08-E3B60D4B7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556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D0805-86BF-4AF3-BC08-E3B60D4B7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81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D0805-86BF-4AF3-BC08-E3B60D4B7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9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D0805-86BF-4AF3-BC08-E3B60D4B7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64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D0805-86BF-4AF3-BC08-E3B60D4B7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11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94F"/>
                </a:solidFill>
                <a:effectLst/>
                <a:latin typeface="pt-sans-pro"/>
              </a:rPr>
              <a:t>South Texas Development Council, Laredo - </a:t>
            </a:r>
            <a:r>
              <a:rPr lang="en-US" altLang="en-US" sz="1200" dirty="0"/>
              <a:t>UTMB-</a:t>
            </a:r>
            <a:r>
              <a:rPr lang="en-US" altLang="en-US" sz="1200" dirty="0" err="1"/>
              <a:t>Galv</a:t>
            </a:r>
            <a:endParaRPr lang="en-US" b="0" i="0" dirty="0">
              <a:solidFill>
                <a:srgbClr val="20294F"/>
              </a:solidFill>
              <a:effectLst/>
              <a:latin typeface="pt-sans-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dirty="0">
                <a:solidFill>
                  <a:srgbClr val="20294F"/>
                </a:solidFill>
                <a:effectLst/>
                <a:latin typeface="pt-sans-pro"/>
              </a:rPr>
              <a:t>The Resource Group/Houston – Smart Health/Beaumont and East Texas</a:t>
            </a:r>
            <a:endParaRPr lang="en-US" altLang="en-US" sz="12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3D3EB-E0AB-4A43-A5CD-C1E89D350C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98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2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dirty="0"/>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dirty="0"/>
          </a:p>
        </p:txBody>
      </p:sp>
    </p:spTree>
    <p:extLst>
      <p:ext uri="{BB962C8B-B14F-4D97-AF65-F5344CB8AC3E}">
        <p14:creationId xmlns:p14="http://schemas.microsoft.com/office/powerpoint/2010/main" val="270058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dirty="0"/>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55057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50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dirty="0"/>
          </a:p>
        </p:txBody>
      </p:sp>
    </p:spTree>
    <p:extLst>
      <p:ext uri="{BB962C8B-B14F-4D97-AF65-F5344CB8AC3E}">
        <p14:creationId xmlns:p14="http://schemas.microsoft.com/office/powerpoint/2010/main" val="368294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dirty="0"/>
          </a:p>
        </p:txBody>
      </p:sp>
    </p:spTree>
    <p:extLst>
      <p:ext uri="{BB962C8B-B14F-4D97-AF65-F5344CB8AC3E}">
        <p14:creationId xmlns:p14="http://schemas.microsoft.com/office/powerpoint/2010/main" val="2289525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67938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1614926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194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840476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031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dirty="0"/>
          </a:p>
        </p:txBody>
      </p:sp>
    </p:spTree>
    <p:extLst>
      <p:ext uri="{BB962C8B-B14F-4D97-AF65-F5344CB8AC3E}">
        <p14:creationId xmlns:p14="http://schemas.microsoft.com/office/powerpoint/2010/main" val="1436681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2024444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996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6701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211157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461051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80784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dirty="0"/>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646508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9871391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2750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9764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53814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945967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784186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dirty="0"/>
          </a:p>
        </p:txBody>
      </p:sp>
    </p:spTree>
    <p:extLst>
      <p:ext uri="{BB962C8B-B14F-4D97-AF65-F5344CB8AC3E}">
        <p14:creationId xmlns:p14="http://schemas.microsoft.com/office/powerpoint/2010/main" val="724826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880505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71783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dirty="0"/>
              <a:t>Click icon to add chart</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913364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635775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31037676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56860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0255" y="2707637"/>
            <a:ext cx="8984984" cy="1855167"/>
          </a:xfrm>
        </p:spPr>
        <p:txBody>
          <a:bodyPr anchor="b">
            <a:noAutofit/>
          </a:bodyPr>
          <a:lstStyle>
            <a:lvl1pPr algn="l">
              <a:defRPr sz="7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230255" y="4909355"/>
            <a:ext cx="8984984" cy="1100447"/>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Rule 14"/>
          <p:cNvCxnSpPr/>
          <p:nvPr userDrawn="1"/>
        </p:nvCxnSpPr>
        <p:spPr>
          <a:xfrm>
            <a:off x="1230255" y="4776186"/>
            <a:ext cx="8984984"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114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791" y="203200"/>
            <a:ext cx="7021496"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577791" y="2235200"/>
            <a:ext cx="7932936" cy="3819371"/>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9133551" y="2589742"/>
            <a:ext cx="2375068"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577791" y="6356353"/>
            <a:ext cx="2743200" cy="365125"/>
          </a:xfrm>
        </p:spPr>
        <p:txBody>
          <a:bodyPr/>
          <a:lstStyle/>
          <a:p>
            <a:endParaRPr lang="en-US"/>
          </a:p>
        </p:txBody>
      </p:sp>
      <p:sp>
        <p:nvSpPr>
          <p:cNvPr id="5" name="Footer Placeholder 4"/>
          <p:cNvSpPr>
            <a:spLocks noGrp="1"/>
          </p:cNvSpPr>
          <p:nvPr>
            <p:ph type="ftr" sz="quarter" idx="11"/>
          </p:nvPr>
        </p:nvSpPr>
        <p:spPr>
          <a:xfrm>
            <a:off x="3775970" y="6356353"/>
            <a:ext cx="4377431"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5566110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8140" y="509003"/>
            <a:ext cx="8841193" cy="798296"/>
          </a:xfrm>
          <a:noFill/>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758141" y="1551074"/>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758140" y="2223450"/>
            <a:ext cx="8841193"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758139" y="6352779"/>
            <a:ext cx="1711171" cy="365125"/>
          </a:xfrm>
        </p:spPr>
        <p:txBody>
          <a:bodyPr/>
          <a:lstStyle/>
          <a:p>
            <a:endParaRPr lang="en-US"/>
          </a:p>
        </p:txBody>
      </p:sp>
      <p:sp>
        <p:nvSpPr>
          <p:cNvPr id="5" name="Footer Placeholder 4"/>
          <p:cNvSpPr>
            <a:spLocks noGrp="1"/>
          </p:cNvSpPr>
          <p:nvPr>
            <p:ph type="ftr" sz="quarter" idx="11"/>
          </p:nvPr>
        </p:nvSpPr>
        <p:spPr>
          <a:xfrm>
            <a:off x="4768860" y="6352779"/>
            <a:ext cx="4791721" cy="365125"/>
          </a:xfrm>
        </p:spPr>
        <p:txBody>
          <a:bodyPr/>
          <a:lstStyle/>
          <a:p>
            <a:endParaRPr lang="en-US"/>
          </a:p>
        </p:txBody>
      </p:sp>
      <p:sp>
        <p:nvSpPr>
          <p:cNvPr id="6" name="Slide Number Placeholder 5"/>
          <p:cNvSpPr>
            <a:spLocks noGrp="1"/>
          </p:cNvSpPr>
          <p:nvPr>
            <p:ph type="sldNum" sz="quarter" idx="12"/>
          </p:nvPr>
        </p:nvSpPr>
        <p:spPr>
          <a:xfrm>
            <a:off x="9860131" y="6356353"/>
            <a:ext cx="1493668"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758139" y="1387961"/>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33018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5344" y="613102"/>
            <a:ext cx="8388457" cy="743000"/>
          </a:xfrm>
          <a:effectLst/>
        </p:spPr>
        <p:txBody>
          <a:bodyPr anchor="b">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961341" y="1677881"/>
            <a:ext cx="8423456"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1882067" y="6356353"/>
            <a:ext cx="1699333" cy="365125"/>
          </a:xfrm>
        </p:spPr>
        <p:txBody>
          <a:bodyPr/>
          <a:lstStyle/>
          <a:p>
            <a:endParaRPr lang="en-US"/>
          </a:p>
        </p:txBody>
      </p:sp>
      <p:sp>
        <p:nvSpPr>
          <p:cNvPr id="6" name="Footer Placeholder 5"/>
          <p:cNvSpPr>
            <a:spLocks noGrp="1"/>
          </p:cNvSpPr>
          <p:nvPr>
            <p:ph type="ftr" sz="quarter" idx="11"/>
          </p:nvPr>
        </p:nvSpPr>
        <p:spPr>
          <a:xfrm>
            <a:off x="3879912" y="6356353"/>
            <a:ext cx="5125373" cy="365125"/>
          </a:xfrm>
        </p:spPr>
        <p:txBody>
          <a:bodyPr/>
          <a:lstStyle/>
          <a:p>
            <a:endParaRPr lang="en-US" dirty="0"/>
          </a:p>
        </p:txBody>
      </p:sp>
      <p:sp>
        <p:nvSpPr>
          <p:cNvPr id="7" name="Slide Number Placeholder 6"/>
          <p:cNvSpPr>
            <a:spLocks noGrp="1"/>
          </p:cNvSpPr>
          <p:nvPr>
            <p:ph type="sldNum" sz="quarter" idx="12"/>
          </p:nvPr>
        </p:nvSpPr>
        <p:spPr>
          <a:xfrm>
            <a:off x="9303798" y="6356353"/>
            <a:ext cx="2050001" cy="365125"/>
          </a:xfrm>
        </p:spPr>
        <p:txBody>
          <a:bodyPr/>
          <a:lstStyle/>
          <a:p>
            <a:fld id="{3264D530-B60B-4A5A-91C0-C766C58A4783}" type="slidenum">
              <a:rPr lang="en-US" smtClean="0"/>
              <a:t>‹#›</a:t>
            </a:fld>
            <a:endParaRPr lang="en-US"/>
          </a:p>
        </p:txBody>
      </p:sp>
      <p:cxnSp>
        <p:nvCxnSpPr>
          <p:cNvPr id="10" name="Line 9"/>
          <p:cNvCxnSpPr/>
          <p:nvPr userDrawn="1"/>
        </p:nvCxnSpPr>
        <p:spPr>
          <a:xfrm flipV="1">
            <a:off x="2961340" y="1407912"/>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39979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793" y="159658"/>
            <a:ext cx="6820268" cy="1480980"/>
          </a:xfrm>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577793" y="2220686"/>
            <a:ext cx="797595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2" name="Picture Placeholder 14"/>
          <p:cNvSpPr>
            <a:spLocks noGrp="1"/>
          </p:cNvSpPr>
          <p:nvPr>
            <p:ph type="pic" sz="quarter" idx="13"/>
          </p:nvPr>
        </p:nvSpPr>
        <p:spPr>
          <a:xfrm>
            <a:off x="9206366" y="2608344"/>
            <a:ext cx="2375068"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577794" y="6356353"/>
            <a:ext cx="2002649" cy="365125"/>
          </a:xfrm>
        </p:spPr>
        <p:txBody>
          <a:bodyPr/>
          <a:lstStyle/>
          <a:p>
            <a:endParaRPr lang="en-US"/>
          </a:p>
        </p:txBody>
      </p:sp>
      <p:sp>
        <p:nvSpPr>
          <p:cNvPr id="5" name="Footer Placeholder 4"/>
          <p:cNvSpPr>
            <a:spLocks noGrp="1"/>
          </p:cNvSpPr>
          <p:nvPr>
            <p:ph type="ftr" sz="quarter" idx="11"/>
          </p:nvPr>
        </p:nvSpPr>
        <p:spPr>
          <a:xfrm>
            <a:off x="2878955" y="6356353"/>
            <a:ext cx="6314088" cy="365125"/>
          </a:xfrm>
        </p:spPr>
        <p:txBody>
          <a:bodyPr/>
          <a:lstStyle/>
          <a:p>
            <a:endParaRPr lang="en-US" dirty="0"/>
          </a:p>
        </p:txBody>
      </p:sp>
      <p:sp>
        <p:nvSpPr>
          <p:cNvPr id="6" name="Slide Number Placeholder 5"/>
          <p:cNvSpPr>
            <a:spLocks noGrp="1"/>
          </p:cNvSpPr>
          <p:nvPr>
            <p:ph type="sldNum" sz="quarter" idx="12"/>
          </p:nvPr>
        </p:nvSpPr>
        <p:spPr>
          <a:xfrm>
            <a:off x="9434003" y="6356353"/>
            <a:ext cx="1919796"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6459482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680837" y="43999"/>
            <a:ext cx="9672963" cy="1325563"/>
          </a:xfrm>
        </p:spPr>
        <p:txBody>
          <a:bodyPr/>
          <a:lstStyle>
            <a:lvl1pPr>
              <a:defRPr>
                <a:solidFill>
                  <a:schemeClr val="tx1"/>
                </a:solidFill>
              </a:defRPr>
            </a:lvl1pPr>
          </a:lstStyle>
          <a:p>
            <a:r>
              <a:rPr lang="en-US" dirty="0"/>
              <a:t>Click to edit Master title style</a:t>
            </a:r>
          </a:p>
        </p:txBody>
      </p:sp>
      <p:sp>
        <p:nvSpPr>
          <p:cNvPr id="7" name="Chart Placeholder 6"/>
          <p:cNvSpPr>
            <a:spLocks noGrp="1"/>
          </p:cNvSpPr>
          <p:nvPr>
            <p:ph type="chart" sz="quarter" idx="13"/>
          </p:nvPr>
        </p:nvSpPr>
        <p:spPr>
          <a:xfrm>
            <a:off x="1680838" y="478971"/>
            <a:ext cx="9672961" cy="5747207"/>
          </a:xfrm>
        </p:spPr>
        <p:txBody>
          <a:bodyPr anchor="ctr"/>
          <a:lstStyle>
            <a:lvl1pPr algn="ctr">
              <a:defRPr/>
            </a:lvl1pPr>
          </a:lstStyle>
          <a:p>
            <a:endParaRPr lang="en-US" dirty="0"/>
          </a:p>
        </p:txBody>
      </p:sp>
      <p:sp>
        <p:nvSpPr>
          <p:cNvPr id="3" name="Date Placeholder 2"/>
          <p:cNvSpPr>
            <a:spLocks noGrp="1"/>
          </p:cNvSpPr>
          <p:nvPr>
            <p:ph type="dt" sz="half" idx="10"/>
          </p:nvPr>
        </p:nvSpPr>
        <p:spPr>
          <a:xfrm>
            <a:off x="1207363" y="6356353"/>
            <a:ext cx="1692676" cy="365125"/>
          </a:xfrm>
        </p:spPr>
        <p:txBody>
          <a:bodyPr/>
          <a:lstStyle/>
          <a:p>
            <a:endParaRPr lang="en-US"/>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15201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dirty="0"/>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834719" y="107675"/>
            <a:ext cx="9507037" cy="1325563"/>
          </a:xfrm>
        </p:spPr>
        <p:txBody>
          <a:bodyPr/>
          <a:lstStyle/>
          <a:p>
            <a:r>
              <a:rPr lang="en-US"/>
              <a:t>Click to edit Master title style</a:t>
            </a:r>
          </a:p>
        </p:txBody>
      </p:sp>
      <p:sp>
        <p:nvSpPr>
          <p:cNvPr id="6" name="Content Placeholder 5"/>
          <p:cNvSpPr>
            <a:spLocks noGrp="1"/>
          </p:cNvSpPr>
          <p:nvPr>
            <p:ph sz="quarter" idx="13"/>
          </p:nvPr>
        </p:nvSpPr>
        <p:spPr>
          <a:xfrm>
            <a:off x="1834720" y="1669003"/>
            <a:ext cx="951908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207363" y="6356353"/>
            <a:ext cx="1692676" cy="365125"/>
          </a:xfrm>
        </p:spPr>
        <p:txBody>
          <a:bodyPr/>
          <a:lstStyle/>
          <a:p>
            <a:endParaRPr lang="en-US"/>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a:p>
        </p:txBody>
      </p:sp>
      <p:cxnSp>
        <p:nvCxnSpPr>
          <p:cNvPr id="9" name="Line 8"/>
          <p:cNvCxnSpPr/>
          <p:nvPr userDrawn="1"/>
        </p:nvCxnSpPr>
        <p:spPr>
          <a:xfrm>
            <a:off x="1834720" y="1509204"/>
            <a:ext cx="951908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904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834719" y="107675"/>
            <a:ext cx="9507037" cy="1325563"/>
          </a:xfrm>
        </p:spPr>
        <p:txBody>
          <a:bodyPr/>
          <a:lstStyle/>
          <a:p>
            <a:r>
              <a:rPr lang="en-US"/>
              <a:t>Click to edit Master title style</a:t>
            </a:r>
          </a:p>
        </p:txBody>
      </p:sp>
      <p:sp>
        <p:nvSpPr>
          <p:cNvPr id="12" name="Content Placeholder 5"/>
          <p:cNvSpPr>
            <a:spLocks noGrp="1"/>
          </p:cNvSpPr>
          <p:nvPr>
            <p:ph sz="quarter" idx="15"/>
          </p:nvPr>
        </p:nvSpPr>
        <p:spPr>
          <a:xfrm>
            <a:off x="1834719" y="1668979"/>
            <a:ext cx="460677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6747031" y="1669002"/>
            <a:ext cx="460677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207363" y="6356353"/>
            <a:ext cx="1692676" cy="365125"/>
          </a:xfrm>
        </p:spPr>
        <p:txBody>
          <a:bodyPr/>
          <a:lstStyle/>
          <a:p>
            <a:endParaRPr lang="en-US"/>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a:p>
        </p:txBody>
      </p:sp>
      <p:cxnSp>
        <p:nvCxnSpPr>
          <p:cNvPr id="9" name="Line 8"/>
          <p:cNvCxnSpPr/>
          <p:nvPr userDrawn="1"/>
        </p:nvCxnSpPr>
        <p:spPr>
          <a:xfrm>
            <a:off x="1834720" y="1509204"/>
            <a:ext cx="951908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53979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791" y="217715"/>
            <a:ext cx="7021496"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577791" y="2206171"/>
            <a:ext cx="7932936" cy="3848400"/>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8978733" y="2446066"/>
            <a:ext cx="2375068"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11" name="Text Placeholder 6"/>
          <p:cNvSpPr>
            <a:spLocks noGrp="1"/>
          </p:cNvSpPr>
          <p:nvPr>
            <p:ph type="body" sz="quarter" idx="15" hasCustomPrompt="1"/>
          </p:nvPr>
        </p:nvSpPr>
        <p:spPr>
          <a:xfrm>
            <a:off x="8251923" y="5486857"/>
            <a:ext cx="3280832"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a:xfrm>
            <a:off x="577791" y="6356353"/>
            <a:ext cx="2743200" cy="365125"/>
          </a:xfrm>
        </p:spPr>
        <p:txBody>
          <a:bodyPr/>
          <a:lstStyle/>
          <a:p>
            <a:endParaRPr lang="en-US"/>
          </a:p>
        </p:txBody>
      </p:sp>
      <p:sp>
        <p:nvSpPr>
          <p:cNvPr id="5" name="Footer Placeholder 4"/>
          <p:cNvSpPr>
            <a:spLocks noGrp="1"/>
          </p:cNvSpPr>
          <p:nvPr>
            <p:ph type="ftr" sz="quarter" idx="11"/>
          </p:nvPr>
        </p:nvSpPr>
        <p:spPr>
          <a:xfrm>
            <a:off x="3775970" y="6356353"/>
            <a:ext cx="4377431"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9966144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197506"/>
            <a:ext cx="10515600" cy="1114960"/>
          </a:xfrm>
        </p:spPr>
        <p:txBody>
          <a:bodyPr anchor="b">
            <a:normAutofit/>
          </a:bodyPr>
          <a:lstStyle>
            <a:lvl1pPr algn="ctr">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2098083" y="4580176"/>
            <a:ext cx="7884117" cy="1527661"/>
          </a:xfrm>
        </p:spPr>
        <p:txBody>
          <a:bodyPr>
            <a:normAutofit/>
          </a:bodyPr>
          <a:lstStyle>
            <a:lvl1pPr marL="0" indent="0" algn="ctr">
              <a:buNone/>
              <a:defRPr sz="2400" b="1">
                <a:solidFill>
                  <a:schemeClr val="bg1"/>
                </a:solidFill>
              </a:defRPr>
            </a:lvl1pPr>
          </a:lstStyle>
          <a:p>
            <a:pPr lvl="0"/>
            <a:r>
              <a:rPr lang="en-US" dirty="0"/>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
          <p:cNvCxnSpPr/>
          <p:nvPr userDrawn="1"/>
        </p:nvCxnSpPr>
        <p:spPr>
          <a:xfrm>
            <a:off x="782341" y="4431070"/>
            <a:ext cx="105156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1673008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025522"/>
            <a:ext cx="10363199" cy="2546479"/>
          </a:xfrm>
        </p:spPr>
        <p:txBody>
          <a:bodyPr anchor="t"/>
          <a:lstStyle>
            <a:lvl1pPr>
              <a:defRPr sz="5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681684"/>
            <a:ext cx="10363197" cy="1066800"/>
          </a:xfrm>
        </p:spPr>
        <p:txBody>
          <a:bodyPr anchor="t">
            <a:normAutofit/>
          </a:bodyPr>
          <a:lstStyle>
            <a:lvl1pPr marL="0" indent="0" algn="l">
              <a:buNone/>
              <a:defRPr sz="2667">
                <a:solidFill>
                  <a:srgbClr val="22222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10293010" y="6352707"/>
            <a:ext cx="984591" cy="36576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4469945" y="6352707"/>
            <a:ext cx="5823064" cy="36576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540" y="152400"/>
            <a:ext cx="3913640" cy="130861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3498072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16775399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3187171"/>
            <a:ext cx="10212916" cy="1168400"/>
          </a:xfrm>
        </p:spPr>
        <p:txBody>
          <a:bodyPr anchor="t"/>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6" y="1553633"/>
            <a:ext cx="8180916" cy="1633539"/>
          </a:xfrm>
        </p:spPr>
        <p:txBody>
          <a:bodyPr anchor="b"/>
          <a:lstStyle>
            <a:lvl1pPr marL="0" indent="0">
              <a:buNone/>
              <a:defRPr sz="2667">
                <a:solidFill>
                  <a:srgbClr val="22222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34393840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1" y="1536192"/>
            <a:ext cx="5384799" cy="44313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11422569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3"/>
            <a:ext cx="5186811" cy="639763"/>
          </a:xfrm>
        </p:spPr>
        <p:txBody>
          <a:bodyPr anchor="b">
            <a:noAutofit/>
          </a:bodyPr>
          <a:lstStyle>
            <a:lvl1pPr marL="0" indent="0" algn="l">
              <a:buNone/>
              <a:defRPr sz="3733" b="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408718"/>
            <a:ext cx="5186811" cy="355878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1" y="1644603"/>
            <a:ext cx="5384799" cy="639763"/>
          </a:xfrm>
        </p:spPr>
        <p:txBody>
          <a:bodyPr anchor="b">
            <a:noAutofit/>
          </a:bodyPr>
          <a:lstStyle>
            <a:lvl1pPr marL="0" indent="0" algn="l">
              <a:buNone/>
              <a:defRPr sz="3733" b="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309611" y="2408718"/>
            <a:ext cx="5384799" cy="355878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3473158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609600" y="1524000"/>
            <a:ext cx="11074400" cy="449580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346074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dirty="0"/>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609600" y="1524000"/>
            <a:ext cx="11074400" cy="449580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20946213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609600" y="1447800"/>
            <a:ext cx="11074400" cy="449580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2174825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2" y="5495544"/>
            <a:ext cx="11355753" cy="594360"/>
          </a:xfrm>
        </p:spPr>
        <p:txBody>
          <a:bodyPr anchor="b"/>
          <a:lstStyle>
            <a:lvl1pPr algn="ctr">
              <a:defRPr sz="2933"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406401" y="381000"/>
            <a:ext cx="11355753"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1602601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28"/>
            <a:ext cx="11450997" cy="522557"/>
          </a:xfrm>
        </p:spPr>
        <p:txBody>
          <a:bodyPr anchor="b"/>
          <a:lstStyle>
            <a:lvl1pPr algn="ctr">
              <a:defRPr sz="2933"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5"/>
            <a:ext cx="12192000" cy="4913923"/>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402336" y="5607551"/>
            <a:ext cx="11450997" cy="538395"/>
          </a:xfrm>
        </p:spPr>
        <p:txBody>
          <a:bodyPr>
            <a:normAutofit/>
          </a:bodyPr>
          <a:lstStyle>
            <a:lvl1pPr marL="0" indent="0" algn="ctr">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36164633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031" y="6230113"/>
            <a:ext cx="12189968" cy="146303"/>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1017" y="6249162"/>
            <a:ext cx="12191153" cy="1905"/>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800"/>
          </a:p>
        </p:txBody>
      </p:sp>
      <p:sp>
        <p:nvSpPr>
          <p:cNvPr id="18" name="bk object 18"/>
          <p:cNvSpPr/>
          <p:nvPr/>
        </p:nvSpPr>
        <p:spPr>
          <a:xfrm>
            <a:off x="609600" y="5945123"/>
            <a:ext cx="1257808" cy="775716"/>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4400" b="1"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800" b="1" i="0">
                <a:solidFill>
                  <a:srgbClr val="000066"/>
                </a:solidFill>
                <a:latin typeface="Calibri"/>
                <a:cs typeface="Calibri"/>
              </a:defRPr>
            </a:lvl1pPr>
          </a:lstStyle>
          <a:p>
            <a:pPr marL="12700"/>
            <a:endParaRPr lang="en-US" dirty="0"/>
          </a:p>
        </p:txBody>
      </p:sp>
      <p:sp>
        <p:nvSpPr>
          <p:cNvPr id="4" name="Holder 4"/>
          <p:cNvSpPr>
            <a:spLocks noGrp="1"/>
          </p:cNvSpPr>
          <p:nvPr>
            <p:ph type="dt" sz="half" idx="6"/>
          </p:nvPr>
        </p:nvSpPr>
        <p:spPr/>
        <p:txBody>
          <a:bodyPr lIns="0" tIns="0" rIns="0" bIns="0"/>
          <a:lstStyle>
            <a:lvl1pPr>
              <a:defRPr sz="1800" b="1" i="0">
                <a:solidFill>
                  <a:srgbClr val="000066"/>
                </a:solidFill>
                <a:latin typeface="Calibri"/>
                <a:cs typeface="Calibri"/>
              </a:defRPr>
            </a:lvl1pPr>
          </a:lstStyle>
          <a:p>
            <a:pPr marL="12700"/>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734492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031" y="6230113"/>
            <a:ext cx="12189968" cy="146303"/>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1017" y="6249162"/>
            <a:ext cx="12191153" cy="1905"/>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800"/>
          </a:p>
        </p:txBody>
      </p:sp>
      <p:sp>
        <p:nvSpPr>
          <p:cNvPr id="18" name="bk object 18"/>
          <p:cNvSpPr/>
          <p:nvPr/>
        </p:nvSpPr>
        <p:spPr>
          <a:xfrm>
            <a:off x="609600" y="5945123"/>
            <a:ext cx="1257808" cy="775716"/>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defRPr sz="1800" b="1" i="0">
                <a:solidFill>
                  <a:srgbClr val="000066"/>
                </a:solidFill>
                <a:latin typeface="Calibri"/>
                <a:cs typeface="Calibri"/>
              </a:defRPr>
            </a:lvl1pPr>
          </a:lstStyle>
          <a:p>
            <a:pPr marL="12700"/>
            <a:endParaRPr lang="en-US" dirty="0"/>
          </a:p>
        </p:txBody>
      </p:sp>
      <p:sp>
        <p:nvSpPr>
          <p:cNvPr id="3" name="Holder 3"/>
          <p:cNvSpPr>
            <a:spLocks noGrp="1"/>
          </p:cNvSpPr>
          <p:nvPr>
            <p:ph type="dt" sz="half" idx="6"/>
          </p:nvPr>
        </p:nvSpPr>
        <p:spPr/>
        <p:txBody>
          <a:bodyPr lIns="0" tIns="0" rIns="0" bIns="0"/>
          <a:lstStyle>
            <a:lvl1pPr>
              <a:defRPr sz="1800" b="1" i="0">
                <a:solidFill>
                  <a:srgbClr val="000066"/>
                </a:solidFill>
                <a:latin typeface="Calibri"/>
                <a:cs typeface="Calibri"/>
              </a:defRPr>
            </a:lvl1pPr>
          </a:lstStyle>
          <a:p>
            <a:pPr marL="12700"/>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132639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FDB1BE2A-74AA-4C5D-A676-639355731DA4}" type="slidenum">
              <a:rPr lang="en-US"/>
              <a:pPr>
                <a:defRPr/>
              </a:pPr>
              <a:t>‹#›</a:t>
            </a:fld>
            <a:endParaRPr lang="en-US" dirty="0"/>
          </a:p>
        </p:txBody>
      </p:sp>
    </p:spTree>
    <p:extLst>
      <p:ext uri="{BB962C8B-B14F-4D97-AF65-F5344CB8AC3E}">
        <p14:creationId xmlns:p14="http://schemas.microsoft.com/office/powerpoint/2010/main" val="38022819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673600" y="6353176"/>
            <a:ext cx="2844800" cy="365125"/>
          </a:xfrm>
          <a:prstGeom prst="rect">
            <a:avLst/>
          </a:prstGeom>
        </p:spPr>
        <p:txBody>
          <a:bodyPr/>
          <a:lstStyle>
            <a:lvl1pPr algn="ctr" fontAlgn="auto">
              <a:spcBef>
                <a:spcPts val="0"/>
              </a:spcBef>
              <a:spcAft>
                <a:spcPts val="0"/>
              </a:spcAft>
              <a:defRPr>
                <a:solidFill>
                  <a:srgbClr val="FFFFFF"/>
                </a:solidFill>
                <a:latin typeface="Trebuchet MS"/>
                <a:cs typeface="+mn-cs"/>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7A0B749-9F39-475D-B403-5256172DE0B7}" type="slidenum">
              <a:rPr lang="en-US"/>
              <a:pPr>
                <a:defRPr/>
              </a:pPr>
              <a:t>‹#›</a:t>
            </a:fld>
            <a:endParaRPr lang="en-US" dirty="0"/>
          </a:p>
        </p:txBody>
      </p:sp>
    </p:spTree>
    <p:extLst>
      <p:ext uri="{BB962C8B-B14F-4D97-AF65-F5344CB8AC3E}">
        <p14:creationId xmlns:p14="http://schemas.microsoft.com/office/powerpoint/2010/main" val="8299279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97665-9905-486C-8696-2B062758A3A8}" type="slidenum">
              <a:rPr lang="en-US"/>
              <a:pPr>
                <a:defRPr/>
              </a:pPr>
              <a:t>‹#›</a:t>
            </a:fld>
            <a:endParaRPr lang="en-US" dirty="0"/>
          </a:p>
        </p:txBody>
      </p:sp>
    </p:spTree>
    <p:extLst>
      <p:ext uri="{BB962C8B-B14F-4D97-AF65-F5344CB8AC3E}">
        <p14:creationId xmlns:p14="http://schemas.microsoft.com/office/powerpoint/2010/main" val="17994543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9939D7C-D2BB-48CF-9ECD-16D134EF3163}" type="slidenum">
              <a:rPr lang="en-US"/>
              <a:pPr>
                <a:defRPr/>
              </a:pPr>
              <a:t>‹#›</a:t>
            </a:fld>
            <a:endParaRPr lang="en-US" dirty="0"/>
          </a:p>
        </p:txBody>
      </p:sp>
    </p:spTree>
    <p:extLst>
      <p:ext uri="{BB962C8B-B14F-4D97-AF65-F5344CB8AC3E}">
        <p14:creationId xmlns:p14="http://schemas.microsoft.com/office/powerpoint/2010/main" val="39774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dirty="0"/>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dirty="0"/>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B6CDD19-06EA-49B6-A2BE-DAB48B4BAAA2}" type="slidenum">
              <a:rPr lang="en-US"/>
              <a:pPr>
                <a:defRPr/>
              </a:pPr>
              <a:t>‹#›</a:t>
            </a:fld>
            <a:endParaRPr lang="en-US" dirty="0"/>
          </a:p>
        </p:txBody>
      </p:sp>
    </p:spTree>
    <p:extLst>
      <p:ext uri="{BB962C8B-B14F-4D97-AF65-F5344CB8AC3E}">
        <p14:creationId xmlns:p14="http://schemas.microsoft.com/office/powerpoint/2010/main" val="29809853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346F8B8-A3A3-40D0-AA7A-61BF2D8A9AAD}" type="slidenum">
              <a:rPr lang="en-US"/>
              <a:pPr>
                <a:defRPr/>
              </a:pPr>
              <a:t>‹#›</a:t>
            </a:fld>
            <a:endParaRPr lang="en-US" dirty="0"/>
          </a:p>
        </p:txBody>
      </p:sp>
    </p:spTree>
    <p:extLst>
      <p:ext uri="{BB962C8B-B14F-4D97-AF65-F5344CB8AC3E}">
        <p14:creationId xmlns:p14="http://schemas.microsoft.com/office/powerpoint/2010/main" val="15386818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4EC92C0-98EE-4B0A-92F4-EB107F5D1535}" type="slidenum">
              <a:rPr lang="en-US"/>
              <a:pPr>
                <a:defRPr/>
              </a:pPr>
              <a:t>‹#›</a:t>
            </a:fld>
            <a:endParaRPr lang="en-US" dirty="0"/>
          </a:p>
        </p:txBody>
      </p:sp>
    </p:spTree>
    <p:extLst>
      <p:ext uri="{BB962C8B-B14F-4D97-AF65-F5344CB8AC3E}">
        <p14:creationId xmlns:p14="http://schemas.microsoft.com/office/powerpoint/2010/main" val="21840965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BE9CAE3-9D7A-45F6-9D34-6B2E7FBC4738}" type="slidenum">
              <a:rPr lang="en-US"/>
              <a:pPr>
                <a:defRPr/>
              </a:pPr>
              <a:t>‹#›</a:t>
            </a:fld>
            <a:endParaRPr lang="en-US" dirty="0"/>
          </a:p>
        </p:txBody>
      </p:sp>
    </p:spTree>
    <p:extLst>
      <p:ext uri="{BB962C8B-B14F-4D97-AF65-F5344CB8AC3E}">
        <p14:creationId xmlns:p14="http://schemas.microsoft.com/office/powerpoint/2010/main" val="2387833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6D729C2-CDB2-4041-B27B-7D711AE87A92}" type="slidenum">
              <a:rPr lang="en-US"/>
              <a:pPr>
                <a:defRPr/>
              </a:pPr>
              <a:t>‹#›</a:t>
            </a:fld>
            <a:endParaRPr lang="en-US" dirty="0"/>
          </a:p>
        </p:txBody>
      </p:sp>
    </p:spTree>
    <p:extLst>
      <p:ext uri="{BB962C8B-B14F-4D97-AF65-F5344CB8AC3E}">
        <p14:creationId xmlns:p14="http://schemas.microsoft.com/office/powerpoint/2010/main" val="23065322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A13BD6-0E76-4BA3-95D5-98BD08429243}" type="slidenum">
              <a:rPr lang="en-US"/>
              <a:pPr>
                <a:defRPr/>
              </a:pPr>
              <a:t>‹#›</a:t>
            </a:fld>
            <a:endParaRPr lang="en-US" dirty="0"/>
          </a:p>
        </p:txBody>
      </p:sp>
    </p:spTree>
    <p:extLst>
      <p:ext uri="{BB962C8B-B14F-4D97-AF65-F5344CB8AC3E}">
        <p14:creationId xmlns:p14="http://schemas.microsoft.com/office/powerpoint/2010/main" val="25900800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5C4AB2-DFB7-45BB-AFE0-F92F9BBD3F43}" type="slidenum">
              <a:rPr lang="en-US"/>
              <a:pPr>
                <a:defRPr/>
              </a:pPr>
              <a:t>‹#›</a:t>
            </a:fld>
            <a:endParaRPr lang="en-US" dirty="0"/>
          </a:p>
        </p:txBody>
      </p:sp>
    </p:spTree>
    <p:extLst>
      <p:ext uri="{BB962C8B-B14F-4D97-AF65-F5344CB8AC3E}">
        <p14:creationId xmlns:p14="http://schemas.microsoft.com/office/powerpoint/2010/main" val="4784932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Trebuchet MS"/>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7554F6-BA87-4FEA-9659-D73904F61811}" type="slidenum">
              <a:rPr lang="en-US"/>
              <a:pPr>
                <a:defRPr/>
              </a:pPr>
              <a:t>‹#›</a:t>
            </a:fld>
            <a:endParaRPr lang="en-US" dirty="0"/>
          </a:p>
        </p:txBody>
      </p:sp>
    </p:spTree>
    <p:extLst>
      <p:ext uri="{BB962C8B-B14F-4D97-AF65-F5344CB8AC3E}">
        <p14:creationId xmlns:p14="http://schemas.microsoft.com/office/powerpoint/2010/main" val="31280300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1" y="1536192"/>
            <a:ext cx="5384799" cy="44313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dirty="0"/>
          </a:p>
        </p:txBody>
      </p:sp>
    </p:spTree>
    <p:extLst>
      <p:ext uri="{BB962C8B-B14F-4D97-AF65-F5344CB8AC3E}">
        <p14:creationId xmlns:p14="http://schemas.microsoft.com/office/powerpoint/2010/main" val="234626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5.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4.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7.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1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16.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9.xml"/><Relationship Id="rId1"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dirty="0"/>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62" r:id="rId3"/>
    <p:sldLayoutId id="2147483652" r:id="rId4"/>
    <p:sldLayoutId id="2147483672" r:id="rId5"/>
    <p:sldLayoutId id="2147483673" r:id="rId6"/>
    <p:sldLayoutId id="2147483653" r:id="rId7"/>
    <p:sldLayoutId id="2147483697" r:id="rId8"/>
    <p:sldLayoutId id="2147483674" r:id="rId9"/>
    <p:sldLayoutId id="2147483702" r:id="rId10"/>
    <p:sldLayoutId id="2147483655" r:id="rId11"/>
    <p:sldLayoutId id="2147483658" r:id="rId12"/>
  </p:sldLayoutIdLst>
  <p:hf sldNum="0" hdr="0" ft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dirty="0"/>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Lst>
  <p:hf sldNum="0" hdr="0" ft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dirty="0"/>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Lst>
  <p:hf sldNum="0"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dirty="0"/>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72096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Lst>
  <p:hf sldNum="0"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166671641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8" r:id="rId11"/>
    <p:sldLayoutId id="2147483759" r:id="rId12"/>
    <p:sldLayoutId id="2147483760" r:id="rId13"/>
    <p:sldLayoutId id="2147483761" r:id="rId14"/>
    <p:sldLayoutId id="2147483762" r:id="rId15"/>
    <p:sldLayoutId id="2147483763" r:id="rId16"/>
  </p:sldLayoutIdLst>
  <p:hf sldNum="0" hdr="0" ft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endParaRPr lang="en-US" dirty="0"/>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101357753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Lst>
  <p:hf sldNum="0" hdr="0" ftr="0" dt="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4" cstate="print">
            <a:alphaModFix amt="5000"/>
            <a:extLst>
              <a:ext uri="{28A0092B-C50C-407E-A947-70E740481C1C}">
                <a14:useLocalDpi xmlns:a14="http://schemas.microsoft.com/office/drawing/2010/main" val="0"/>
              </a:ext>
            </a:extLst>
          </a:blip>
          <a:srcRect l="35150" t="21563" r="9715" b="1014"/>
          <a:stretch/>
        </p:blipFill>
        <p:spPr>
          <a:xfrm>
            <a:off x="1" y="1"/>
            <a:ext cx="12192000" cy="6858000"/>
          </a:xfrm>
          <a:prstGeom prst="rect">
            <a:avLst/>
          </a:prstGeom>
          <a:effectLst/>
        </p:spPr>
      </p:pic>
      <p:sp>
        <p:nvSpPr>
          <p:cNvPr id="7" name="Rectangle 6"/>
          <p:cNvSpPr/>
          <p:nvPr/>
        </p:nvSpPr>
        <p:spPr>
          <a:xfrm>
            <a:off x="3"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1" y="274639"/>
            <a:ext cx="11087425"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1" y="1600201"/>
            <a:ext cx="11087425" cy="4367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solidFill>
            </a:endParaRPr>
          </a:p>
        </p:txBody>
      </p:sp>
      <p:sp>
        <p:nvSpPr>
          <p:cNvPr id="6" name="Slide Number Placeholder 5"/>
          <p:cNvSpPr>
            <a:spLocks noGrp="1"/>
          </p:cNvSpPr>
          <p:nvPr>
            <p:ph type="sldNum" sz="quarter" idx="4"/>
          </p:nvPr>
        </p:nvSpPr>
        <p:spPr>
          <a:xfrm>
            <a:off x="11375717" y="6305883"/>
            <a:ext cx="731520"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48721981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hf sldNum="0" hdr="0" ftr="0" dt="0"/>
  <p:txStyles>
    <p:titleStyle>
      <a:lvl1pPr algn="l" defTabSz="1219170" rtl="0" eaLnBrk="1" latinLnBrk="0" hangingPunct="1">
        <a:spcBef>
          <a:spcPct val="0"/>
        </a:spcBef>
        <a:buNone/>
        <a:defRPr sz="5333" b="0" i="0" kern="1200" cap="none" spc="-133" baseline="0">
          <a:ln>
            <a:noFill/>
          </a:ln>
          <a:solidFill>
            <a:schemeClr val="accent6"/>
          </a:solidFill>
          <a:effectLst/>
          <a:latin typeface="+mj-lt"/>
          <a:ea typeface="+mj-ea"/>
          <a:cs typeface="ITC Avant Garde Std Md"/>
        </a:defRPr>
      </a:lvl1pPr>
    </p:titleStyle>
    <p:bodyStyle>
      <a:lvl1pPr marL="457189" indent="-304792" algn="l" defTabSz="1219170"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419" indent="-304792" algn="l" defTabSz="1219170" rtl="0" eaLnBrk="1" latinLnBrk="0" hangingPunct="1">
        <a:spcBef>
          <a:spcPct val="20000"/>
        </a:spcBef>
        <a:buClr>
          <a:schemeClr val="accent6"/>
        </a:buClr>
        <a:buFont typeface="Wingdings" charset="2"/>
        <a:buChar char="§"/>
        <a:defRPr sz="2933" b="0" i="0" kern="1200">
          <a:solidFill>
            <a:schemeClr val="tx1"/>
          </a:solidFill>
          <a:latin typeface="+mn-lt"/>
          <a:ea typeface="+mn-ea"/>
          <a:cs typeface="ITC Avant Garde Std Md"/>
        </a:defRPr>
      </a:lvl2pPr>
      <a:lvl3pPr marL="1341086" indent="-304792" algn="l" defTabSz="1219170" rtl="0" eaLnBrk="1" latinLnBrk="0" hangingPunct="1">
        <a:spcBef>
          <a:spcPct val="20000"/>
        </a:spcBef>
        <a:buClr>
          <a:schemeClr val="accent6"/>
        </a:buClr>
        <a:buFont typeface="Wingdings" charset="2"/>
        <a:buChar char="§"/>
        <a:defRPr sz="2667" b="0" i="0" kern="1200">
          <a:solidFill>
            <a:schemeClr val="tx1"/>
          </a:solidFill>
          <a:latin typeface="+mn-lt"/>
          <a:ea typeface="+mn-ea"/>
          <a:cs typeface="ITC Avant Garde Std Md"/>
        </a:defRPr>
      </a:lvl3pPr>
      <a:lvl4pPr marL="1706837" indent="-304792" algn="l" defTabSz="121917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588" indent="-304792" algn="l" defTabSz="1219170" rtl="0" eaLnBrk="1" latinLnBrk="0" hangingPunct="1">
        <a:spcBef>
          <a:spcPct val="20000"/>
        </a:spcBef>
        <a:buClr>
          <a:schemeClr val="accent6"/>
        </a:buClr>
        <a:buFont typeface="Wingdings" charset="2"/>
        <a:buChar char="§"/>
        <a:defRPr sz="2133" b="0" i="0" kern="1200" baseline="0">
          <a:solidFill>
            <a:schemeClr val="tx1"/>
          </a:solidFill>
          <a:latin typeface="+mn-lt"/>
          <a:ea typeface="+mn-ea"/>
          <a:cs typeface="ITC Avant Garde Std Md"/>
        </a:defRPr>
      </a:lvl5pPr>
      <a:lvl6pPr marL="2316422" indent="-243834" algn="l" defTabSz="1219170" rtl="0" eaLnBrk="1" latinLnBrk="0" hangingPunct="1">
        <a:spcBef>
          <a:spcPct val="20000"/>
        </a:spcBef>
        <a:buClr>
          <a:schemeClr val="accent1"/>
        </a:buClr>
        <a:buFont typeface="Arial" pitchFamily="34" charset="0"/>
        <a:buChar char="•"/>
        <a:defRPr sz="1867" kern="1200" baseline="0">
          <a:solidFill>
            <a:schemeClr val="tx1"/>
          </a:solidFill>
          <a:latin typeface="+mn-lt"/>
          <a:ea typeface="+mn-ea"/>
          <a:cs typeface="+mn-cs"/>
        </a:defRPr>
      </a:lvl6pPr>
      <a:lvl7pPr marL="2560256" indent="-243834" algn="l" defTabSz="1219170" rtl="0" eaLnBrk="1" latinLnBrk="0" hangingPunct="1">
        <a:spcBef>
          <a:spcPct val="20000"/>
        </a:spcBef>
        <a:buClr>
          <a:schemeClr val="accent2"/>
        </a:buClr>
        <a:buFont typeface="Arial" pitchFamily="34" charset="0"/>
        <a:buChar char="•"/>
        <a:defRPr sz="1867" kern="1200">
          <a:solidFill>
            <a:schemeClr val="tx1"/>
          </a:solidFill>
          <a:latin typeface="+mn-lt"/>
          <a:ea typeface="+mn-ea"/>
          <a:cs typeface="+mn-cs"/>
        </a:defRPr>
      </a:lvl7pPr>
      <a:lvl8pPr marL="2804090" indent="-243834" algn="l" defTabSz="1219170" rtl="0" eaLnBrk="1" latinLnBrk="0" hangingPunct="1">
        <a:spcBef>
          <a:spcPct val="20000"/>
        </a:spcBef>
        <a:buClr>
          <a:schemeClr val="accent3"/>
        </a:buClr>
        <a:buFont typeface="Arial" pitchFamily="34" charset="0"/>
        <a:buChar char="•"/>
        <a:defRPr sz="1867" kern="1200">
          <a:solidFill>
            <a:schemeClr val="tx1"/>
          </a:solidFill>
          <a:latin typeface="+mn-lt"/>
          <a:ea typeface="+mn-ea"/>
          <a:cs typeface="+mn-cs"/>
        </a:defRPr>
      </a:lvl8pPr>
      <a:lvl9pPr marL="3047924" indent="-243834" algn="l" defTabSz="1219170" rtl="0" eaLnBrk="1" latinLnBrk="0" hangingPunct="1">
        <a:spcBef>
          <a:spcPct val="20000"/>
        </a:spcBef>
        <a:buClr>
          <a:schemeClr val="accent4"/>
        </a:buClr>
        <a:buFont typeface="Arial" pitchFamily="34" charset="0"/>
        <a:buChar char="•"/>
        <a:defRPr sz="18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alpha val="0"/>
          </a:schemeClr>
        </a:solidFill>
        <a:effectLst/>
      </p:bgPr>
    </p:bg>
    <p:spTree>
      <p:nvGrpSpPr>
        <p:cNvPr id="1" name=""/>
        <p:cNvGrpSpPr/>
        <p:nvPr/>
      </p:nvGrpSpPr>
      <p:grpSpPr>
        <a:xfrm>
          <a:off x="0" y="0"/>
          <a:ext cx="0" cy="0"/>
          <a:chOff x="0" y="0"/>
          <a:chExt cx="0" cy="0"/>
        </a:xfrm>
      </p:grpSpPr>
      <p:pic>
        <p:nvPicPr>
          <p:cNvPr id="15362" name="Picture 3" descr="blue along the bottom.jpg"/>
          <p:cNvPicPr>
            <a:picLocks noChangeAspect="1"/>
          </p:cNvPicPr>
          <p:nvPr/>
        </p:nvPicPr>
        <p:blipFill>
          <a:blip r:embed="rId14"/>
          <a:srcRect/>
          <a:stretch>
            <a:fillRect/>
          </a:stretch>
        </p:blipFill>
        <p:spPr bwMode="auto">
          <a:xfrm>
            <a:off x="0" y="0"/>
            <a:ext cx="12192000" cy="6858000"/>
          </a:xfrm>
          <a:prstGeom prst="rect">
            <a:avLst/>
          </a:prstGeom>
          <a:noFill/>
          <a:ln w="9525">
            <a:noFill/>
            <a:miter lim="800000"/>
            <a:headEnd/>
            <a:tailEnd/>
          </a:ln>
        </p:spPr>
      </p:pic>
      <p:sp>
        <p:nvSpPr>
          <p:cNvPr id="15363"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4"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600" b="1">
                <a:solidFill>
                  <a:schemeClr val="bg1"/>
                </a:solidFill>
                <a:latin typeface="Trebuchet MS"/>
                <a:cs typeface="+mn-cs"/>
              </a:defRPr>
            </a:lvl1pPr>
          </a:lstStyle>
          <a:p>
            <a:pPr>
              <a:defRPr/>
            </a:pPr>
            <a:fld id="{2DAD00D7-DD9E-4C98-AC16-13FAFCB27BA2}" type="slidenum">
              <a:rPr lang="en-US"/>
              <a:pPr>
                <a:defRPr/>
              </a:pPr>
              <a:t>‹#›</a:t>
            </a:fld>
            <a:endParaRPr lang="en-US" dirty="0"/>
          </a:p>
        </p:txBody>
      </p:sp>
    </p:spTree>
    <p:extLst>
      <p:ext uri="{BB962C8B-B14F-4D97-AF65-F5344CB8AC3E}">
        <p14:creationId xmlns:p14="http://schemas.microsoft.com/office/powerpoint/2010/main" val="38080907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804" r:id="rId9"/>
    <p:sldLayoutId id="2147483800" r:id="rId10"/>
    <p:sldLayoutId id="2147483801" r:id="rId11"/>
    <p:sldLayoutId id="2147483802" r:id="rId12"/>
  </p:sldLayoutIdLst>
  <p:hf sldNum="0" hdr="0" ftr="0" dt="0"/>
  <p:txStyles>
    <p:titleStyle>
      <a:lvl1pPr algn="ctr" defTabSz="457200" rtl="0" eaLnBrk="0" fontAlgn="base" hangingPunct="0">
        <a:spcBef>
          <a:spcPct val="0"/>
        </a:spcBef>
        <a:spcAft>
          <a:spcPct val="0"/>
        </a:spcAft>
        <a:defRPr sz="4400" kern="1200">
          <a:solidFill>
            <a:srgbClr val="5F294F"/>
          </a:solidFill>
          <a:latin typeface="Century Gothic"/>
          <a:ea typeface="Century Gothic" pitchFamily="34" charset="0"/>
          <a:cs typeface="Century Gothic"/>
        </a:defRPr>
      </a:lvl1pPr>
      <a:lvl2pPr algn="ctr" defTabSz="457200" rtl="0" eaLnBrk="0" fontAlgn="base" hangingPunct="0">
        <a:spcBef>
          <a:spcPct val="0"/>
        </a:spcBef>
        <a:spcAft>
          <a:spcPct val="0"/>
        </a:spcAft>
        <a:defRPr sz="4400">
          <a:solidFill>
            <a:srgbClr val="5F294F"/>
          </a:solidFill>
          <a:latin typeface="Century Gothic" pitchFamily="34" charset="0"/>
          <a:ea typeface="Century Gothic" pitchFamily="34" charset="0"/>
          <a:cs typeface="Century Gothic" pitchFamily="34" charset="0"/>
        </a:defRPr>
      </a:lvl2pPr>
      <a:lvl3pPr algn="ctr" defTabSz="457200" rtl="0" eaLnBrk="0" fontAlgn="base" hangingPunct="0">
        <a:spcBef>
          <a:spcPct val="0"/>
        </a:spcBef>
        <a:spcAft>
          <a:spcPct val="0"/>
        </a:spcAft>
        <a:defRPr sz="4400">
          <a:solidFill>
            <a:srgbClr val="5F294F"/>
          </a:solidFill>
          <a:latin typeface="Century Gothic" pitchFamily="34" charset="0"/>
          <a:ea typeface="Century Gothic" pitchFamily="34" charset="0"/>
          <a:cs typeface="Century Gothic" pitchFamily="34" charset="0"/>
        </a:defRPr>
      </a:lvl3pPr>
      <a:lvl4pPr algn="ctr" defTabSz="457200" rtl="0" eaLnBrk="0" fontAlgn="base" hangingPunct="0">
        <a:spcBef>
          <a:spcPct val="0"/>
        </a:spcBef>
        <a:spcAft>
          <a:spcPct val="0"/>
        </a:spcAft>
        <a:defRPr sz="4400">
          <a:solidFill>
            <a:srgbClr val="5F294F"/>
          </a:solidFill>
          <a:latin typeface="Century Gothic" pitchFamily="34" charset="0"/>
          <a:ea typeface="Century Gothic" pitchFamily="34" charset="0"/>
          <a:cs typeface="Century Gothic" pitchFamily="34" charset="0"/>
        </a:defRPr>
      </a:lvl4pPr>
      <a:lvl5pPr algn="ctr" defTabSz="457200" rtl="0" eaLnBrk="0" fontAlgn="base" hangingPunct="0">
        <a:spcBef>
          <a:spcPct val="0"/>
        </a:spcBef>
        <a:spcAft>
          <a:spcPct val="0"/>
        </a:spcAft>
        <a:defRPr sz="4400">
          <a:solidFill>
            <a:srgbClr val="5F294F"/>
          </a:solidFill>
          <a:latin typeface="Century Gothic" pitchFamily="34" charset="0"/>
          <a:ea typeface="Century Gothic" pitchFamily="34" charset="0"/>
          <a:cs typeface="Century Gothic" pitchFamily="34" charset="0"/>
        </a:defRPr>
      </a:lvl5pPr>
      <a:lvl6pPr marL="457200" algn="ctr" defTabSz="457200" rtl="0" fontAlgn="base">
        <a:spcBef>
          <a:spcPct val="0"/>
        </a:spcBef>
        <a:spcAft>
          <a:spcPct val="0"/>
        </a:spcAft>
        <a:defRPr sz="4400">
          <a:solidFill>
            <a:srgbClr val="5F294F"/>
          </a:solidFill>
          <a:latin typeface="Century Gothic" pitchFamily="34" charset="0"/>
          <a:ea typeface="Century Gothic" pitchFamily="34" charset="0"/>
          <a:cs typeface="Century Gothic" pitchFamily="34" charset="0"/>
        </a:defRPr>
      </a:lvl6pPr>
      <a:lvl7pPr marL="914400" algn="ctr" defTabSz="457200" rtl="0" fontAlgn="base">
        <a:spcBef>
          <a:spcPct val="0"/>
        </a:spcBef>
        <a:spcAft>
          <a:spcPct val="0"/>
        </a:spcAft>
        <a:defRPr sz="4400">
          <a:solidFill>
            <a:srgbClr val="5F294F"/>
          </a:solidFill>
          <a:latin typeface="Century Gothic" pitchFamily="34" charset="0"/>
          <a:ea typeface="Century Gothic" pitchFamily="34" charset="0"/>
          <a:cs typeface="Century Gothic" pitchFamily="34" charset="0"/>
        </a:defRPr>
      </a:lvl7pPr>
      <a:lvl8pPr marL="1371600" algn="ctr" defTabSz="457200" rtl="0" fontAlgn="base">
        <a:spcBef>
          <a:spcPct val="0"/>
        </a:spcBef>
        <a:spcAft>
          <a:spcPct val="0"/>
        </a:spcAft>
        <a:defRPr sz="4400">
          <a:solidFill>
            <a:srgbClr val="5F294F"/>
          </a:solidFill>
          <a:latin typeface="Century Gothic" pitchFamily="34" charset="0"/>
          <a:ea typeface="Century Gothic" pitchFamily="34" charset="0"/>
          <a:cs typeface="Century Gothic" pitchFamily="34" charset="0"/>
        </a:defRPr>
      </a:lvl8pPr>
      <a:lvl9pPr marL="1828800" algn="ctr" defTabSz="457200" rtl="0" fontAlgn="base">
        <a:spcBef>
          <a:spcPct val="0"/>
        </a:spcBef>
        <a:spcAft>
          <a:spcPct val="0"/>
        </a:spcAft>
        <a:defRPr sz="4400">
          <a:solidFill>
            <a:srgbClr val="5F294F"/>
          </a:solidFill>
          <a:latin typeface="Century Gothic" pitchFamily="34" charset="0"/>
          <a:ea typeface="Century Gothic" pitchFamily="34" charset="0"/>
          <a:cs typeface="Century Gothic"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35150" t="21563" r="9715" b="1014"/>
          <a:stretch/>
        </p:blipFill>
        <p:spPr>
          <a:xfrm>
            <a:off x="1" y="1"/>
            <a:ext cx="12192000" cy="6858000"/>
          </a:xfrm>
          <a:prstGeom prst="rect">
            <a:avLst/>
          </a:prstGeom>
          <a:effectLst/>
        </p:spPr>
      </p:pic>
      <p:sp>
        <p:nvSpPr>
          <p:cNvPr id="7" name="Rectangle 6"/>
          <p:cNvSpPr/>
          <p:nvPr/>
        </p:nvSpPr>
        <p:spPr>
          <a:xfrm>
            <a:off x="3"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1" y="274639"/>
            <a:ext cx="11087425"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1" y="1600201"/>
            <a:ext cx="11087425" cy="4367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solidFill>
            </a:endParaRPr>
          </a:p>
        </p:txBody>
      </p:sp>
      <p:sp>
        <p:nvSpPr>
          <p:cNvPr id="6" name="Slide Number Placeholder 5"/>
          <p:cNvSpPr>
            <a:spLocks noGrp="1"/>
          </p:cNvSpPr>
          <p:nvPr>
            <p:ph type="sldNum" sz="quarter" idx="4"/>
          </p:nvPr>
        </p:nvSpPr>
        <p:spPr>
          <a:xfrm>
            <a:off x="11375717" y="6305883"/>
            <a:ext cx="731520"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3" r:id="rId1"/>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hyperlink" Target="http://www.statutes.legis.state.tx.us/Docs/HS/htm/HS.81.htm#81.109" TargetMode="External"/><Relationship Id="rId13" Type="http://schemas.openxmlformats.org/officeDocument/2006/relationships/hyperlink" Target="https://texreg.sos.state.tx.us/public/readtac%24ext.TacPage?sl=R&amp;app=9&amp;p_dir=&amp;p_rloc=&amp;p_tloc=&amp;p_ploc=&amp;pg=1&amp;p_tac=&amp;ti=25&amp;pt=1&amp;ch=97&amp;rl=133" TargetMode="External"/><Relationship Id="rId3" Type="http://schemas.openxmlformats.org/officeDocument/2006/relationships/image" Target="../media/image23.png"/><Relationship Id="rId7" Type="http://schemas.openxmlformats.org/officeDocument/2006/relationships/hyperlink" Target="http://www.statutes.legis.state.tx.us/Docs/HS/htm/HS.81.htm#81.106" TargetMode="External"/><Relationship Id="rId12" Type="http://schemas.openxmlformats.org/officeDocument/2006/relationships/hyperlink" Target="http://www.statutes.legis.state.tx.us/Docs/HS/htm/HS.81.htm#81.044"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www.statutes.legis.state.tx.us/Docs/HS/htm/HS.81.htm#81.105" TargetMode="External"/><Relationship Id="rId11" Type="http://schemas.openxmlformats.org/officeDocument/2006/relationships/hyperlink" Target="http://www.statutes.legis.state.tx.us/Docs/HS/htm/HS.81.htm#81.043" TargetMode="External"/><Relationship Id="rId5" Type="http://schemas.openxmlformats.org/officeDocument/2006/relationships/hyperlink" Target="https://texreg.sos.state.tx.us/public/readtac%24ext.TacPage?sl=R&amp;app=9&amp;p_dir=&amp;p_rloc=&amp;p_tloc=&amp;p_ploc=&amp;pg=1&amp;p_tac=&amp;ti=25&amp;pt=1&amp;ch=97&amp;rl=134" TargetMode="External"/><Relationship Id="rId10" Type="http://schemas.openxmlformats.org/officeDocument/2006/relationships/hyperlink" Target="http://www.statutes.legis.state.tx.us/Docs/HS/htm/HS.81.htm#81.042" TargetMode="External"/><Relationship Id="rId4" Type="http://schemas.openxmlformats.org/officeDocument/2006/relationships/image" Target="../media/image24.png"/><Relationship Id="rId9" Type="http://schemas.openxmlformats.org/officeDocument/2006/relationships/hyperlink" Target="http://www.statutes.legis.state.tx.us/Docs/HS/htm/HS.81.htm#81.041" TargetMode="External"/><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88.xml"/></Relationships>
</file>

<file path=ppt/slides/_rels/slide36.xml.rels><?xml version="1.0" encoding="UTF-8" standalone="yes"?>
<Relationships xmlns="http://schemas.openxmlformats.org/package/2006/relationships"><Relationship Id="rId8" Type="http://schemas.openxmlformats.org/officeDocument/2006/relationships/hyperlink" Target="http://www.scaetc.org/" TargetMode="External"/><Relationship Id="rId3" Type="http://schemas.openxmlformats.org/officeDocument/2006/relationships/hyperlink" Target="http://nccc.ucsf.edu/" TargetMode="External"/><Relationship Id="rId7" Type="http://schemas.openxmlformats.org/officeDocument/2006/relationships/hyperlink" Target="mailto:scaetcecho@salud.unm.edu" TargetMode="External"/><Relationship Id="rId2" Type="http://schemas.openxmlformats.org/officeDocument/2006/relationships/notesSlide" Target="../notesSlides/notesSlide36.xml"/><Relationship Id="rId1" Type="http://schemas.openxmlformats.org/officeDocument/2006/relationships/slideLayout" Target="../slideLayouts/slideLayout88.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mailto:hivecho@salud.unm.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04799" y="1882846"/>
            <a:ext cx="11582400" cy="1526637"/>
          </a:xfrm>
        </p:spPr>
        <p:txBody>
          <a:bodyPr/>
          <a:lstStyle/>
          <a:p>
            <a:pPr algn="ctr">
              <a:spcBef>
                <a:spcPts val="0"/>
              </a:spcBef>
            </a:pPr>
            <a:r>
              <a:rPr lang="en-US" sz="4267" dirty="0"/>
              <a:t>The Intersection of Public Health Prevention and Healthcare Systems: Ending HIV in Texas  </a:t>
            </a:r>
          </a:p>
        </p:txBody>
      </p:sp>
      <p:sp>
        <p:nvSpPr>
          <p:cNvPr id="7" name="object 5"/>
          <p:cNvSpPr txBox="1">
            <a:spLocks noGrp="1"/>
          </p:cNvSpPr>
          <p:nvPr>
            <p:ph type="subTitle" idx="1"/>
          </p:nvPr>
        </p:nvSpPr>
        <p:spPr>
          <a:xfrm>
            <a:off x="1021080" y="4115789"/>
            <a:ext cx="9845036" cy="800219"/>
          </a:xfrm>
          <a:prstGeom prst="rect">
            <a:avLst/>
          </a:prstGeom>
        </p:spPr>
        <p:txBody>
          <a:bodyPr vert="horz" wrap="square" lIns="0" tIns="0" rIns="0" bIns="0" rtlCol="0" anchor="t">
            <a:spAutoFit/>
          </a:bodyPr>
          <a:lstStyle/>
          <a:p>
            <a:pPr algn="ctr"/>
            <a:r>
              <a:rPr lang="en-US" sz="2800" dirty="0">
                <a:solidFill>
                  <a:srgbClr val="002060"/>
                </a:solidFill>
                <a:latin typeface="Calibri" panose="020F0502020204030204" pitchFamily="34" charset="0"/>
                <a:cs typeface="Calibri" panose="020F0502020204030204" pitchFamily="34" charset="0"/>
              </a:rPr>
              <a:t>Isabel </a:t>
            </a:r>
            <a:r>
              <a:rPr lang="en-US" sz="2800" dirty="0">
                <a:solidFill>
                  <a:schemeClr val="tx2"/>
                </a:solidFill>
                <a:latin typeface="Calibri" panose="020F0502020204030204" pitchFamily="34" charset="0"/>
                <a:cs typeface="Calibri" panose="020F0502020204030204" pitchFamily="34" charset="0"/>
              </a:rPr>
              <a:t>Clark, MA, RD</a:t>
            </a:r>
          </a:p>
          <a:p>
            <a:pPr algn="ctr"/>
            <a:r>
              <a:rPr lang="en-US" sz="2000" dirty="0">
                <a:solidFill>
                  <a:schemeClr val="tx2"/>
                </a:solidFill>
                <a:latin typeface="Calibri" panose="020F0502020204030204" pitchFamily="34" charset="0"/>
                <a:cs typeface="Calibri" panose="020F0502020204030204" pitchFamily="34" charset="0"/>
              </a:rPr>
              <a:t>HIV Prevention &amp; Routine Screening in Healthcare Systems Consultant</a:t>
            </a:r>
          </a:p>
        </p:txBody>
      </p:sp>
      <p:sp>
        <p:nvSpPr>
          <p:cNvPr id="4" name="Rectangle 3"/>
          <p:cNvSpPr/>
          <p:nvPr/>
        </p:nvSpPr>
        <p:spPr>
          <a:xfrm>
            <a:off x="1726126" y="4433851"/>
            <a:ext cx="8739748" cy="1175706"/>
          </a:xfrm>
          <a:prstGeom prst="rect">
            <a:avLst/>
          </a:prstGeom>
        </p:spPr>
        <p:txBody>
          <a:bodyPr wrap="square">
            <a:spAutoFit/>
          </a:bodyPr>
          <a:lstStyle/>
          <a:p>
            <a:pPr algn="ctr" defTabSz="1219170" fontAlgn="base">
              <a:spcBef>
                <a:spcPct val="20000"/>
              </a:spcBef>
              <a:spcAft>
                <a:spcPct val="0"/>
              </a:spcAft>
            </a:pPr>
            <a:endParaRPr lang="en-US" sz="3200" b="1" dirty="0">
              <a:solidFill>
                <a:srgbClr val="FFFFFF"/>
              </a:solidFill>
              <a:latin typeface="Calibri"/>
              <a:ea typeface="ＭＳ Ｐゴシック" charset="0"/>
            </a:endParaRPr>
          </a:p>
          <a:p>
            <a:pPr algn="ctr" defTabSz="1219170" fontAlgn="base">
              <a:spcBef>
                <a:spcPct val="20000"/>
              </a:spcBef>
              <a:spcAft>
                <a:spcPct val="0"/>
              </a:spcAft>
            </a:pPr>
            <a:endParaRPr lang="en-US" sz="3200" b="1" dirty="0">
              <a:solidFill>
                <a:srgbClr val="FFFFFF"/>
              </a:solidFill>
              <a:latin typeface="Calibri"/>
              <a:ea typeface="ＭＳ Ｐゴシック" charset="0"/>
            </a:endParaRPr>
          </a:p>
        </p:txBody>
      </p:sp>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p:txBody>
          <a:bodyPr>
            <a:normAutofit/>
          </a:bodyPr>
          <a:lstStyle/>
          <a:p>
            <a:r>
              <a:rPr lang="en-US" sz="3600" dirty="0"/>
              <a:t>Landmark Recommendations</a:t>
            </a:r>
            <a:br>
              <a:rPr lang="en-US" sz="3600" dirty="0"/>
            </a:br>
            <a:r>
              <a:rPr lang="en-US" sz="2800" dirty="0"/>
              <a:t>CDC/MMWR, USPSTF, Texas Law</a:t>
            </a:r>
          </a:p>
        </p:txBody>
      </p:sp>
      <p:cxnSp>
        <p:nvCxnSpPr>
          <p:cNvPr id="6" name="Straight Connector 5">
            <a:extLst>
              <a:ext uri="{FF2B5EF4-FFF2-40B4-BE49-F238E27FC236}">
                <a16:creationId xmlns:a16="http://schemas.microsoft.com/office/drawing/2014/main" id="{7B6C0227-DF59-B24E-E7C1-011C022BA5F1}"/>
              </a:ext>
            </a:extLst>
          </p:cNvPr>
          <p:cNvCxnSpPr/>
          <p:nvPr/>
        </p:nvCxnSpPr>
        <p:spPr>
          <a:xfrm>
            <a:off x="4572000" y="2729345"/>
            <a:ext cx="0" cy="0"/>
          </a:xfrm>
          <a:prstGeom prst="line">
            <a:avLst/>
          </a:prstGeom>
          <a:ln>
            <a:solidFill>
              <a:srgbClr val="003087"/>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1252DBE-E9B5-00F4-11BE-08A741B92425}"/>
              </a:ext>
            </a:extLst>
          </p:cNvPr>
          <p:cNvSpPr txBox="1"/>
          <p:nvPr/>
        </p:nvSpPr>
        <p:spPr>
          <a:xfrm>
            <a:off x="589917" y="2627904"/>
            <a:ext cx="4814456" cy="3600986"/>
          </a:xfrm>
          <a:prstGeom prst="rect">
            <a:avLst/>
          </a:prstGeom>
          <a:noFill/>
        </p:spPr>
        <p:txBody>
          <a:bodyPr wrap="square" rtlCol="0">
            <a:spAutoFit/>
          </a:bodyPr>
          <a:lstStyle/>
          <a:p>
            <a:r>
              <a:rPr lang="en-US" sz="2000" b="1" u="sng" dirty="0"/>
              <a:t>Pregnant Women</a:t>
            </a:r>
          </a:p>
          <a:p>
            <a:pPr>
              <a:spcBef>
                <a:spcPts val="1200"/>
              </a:spcBef>
            </a:pPr>
            <a:r>
              <a:rPr lang="en-US" sz="2000" b="1" i="0" kern="100" dirty="0">
                <a:solidFill>
                  <a:schemeClr val="tx1"/>
                </a:solidFill>
                <a:effectLst/>
                <a:ea typeface="Calibri" panose="020F0502020204030204" pitchFamily="34" charset="0"/>
                <a:cs typeface="Times New Roman" panose="02020603050405020304" pitchFamily="18" charset="0"/>
              </a:rPr>
              <a:t>1985</a:t>
            </a:r>
            <a:r>
              <a:rPr lang="en-US" sz="2000" b="1" kern="100" dirty="0">
                <a:solidFill>
                  <a:schemeClr val="tx1"/>
                </a:solidFill>
                <a:effectLst/>
                <a:ea typeface="Calibri" panose="020F0502020204030204" pitchFamily="34" charset="0"/>
                <a:cs typeface="Times New Roman" panose="02020603050405020304" pitchFamily="18" charset="0"/>
              </a:rPr>
              <a:t> </a:t>
            </a:r>
            <a:r>
              <a:rPr lang="en-US" sz="2000" b="0" kern="100" dirty="0">
                <a:solidFill>
                  <a:schemeClr val="tx1"/>
                </a:solidFill>
                <a:effectLst/>
                <a:ea typeface="Calibri" panose="020F0502020204030204" pitchFamily="34" charset="0"/>
                <a:cs typeface="Times New Roman" panose="02020603050405020304" pitchFamily="18" charset="0"/>
              </a:rPr>
              <a:t>– offer women </a:t>
            </a:r>
            <a:r>
              <a:rPr lang="en-US" sz="2000" u="sng" kern="100" dirty="0">
                <a:solidFill>
                  <a:schemeClr val="tx1"/>
                </a:solidFill>
                <a:effectLst/>
                <a:ea typeface="Calibri" panose="020F0502020204030204" pitchFamily="34" charset="0"/>
                <a:cs typeface="Times New Roman" panose="02020603050405020304" pitchFamily="18" charset="0"/>
              </a:rPr>
              <a:t>at high-risk </a:t>
            </a:r>
            <a:r>
              <a:rPr lang="en-US" sz="2000" b="0" kern="100" dirty="0">
                <a:solidFill>
                  <a:schemeClr val="tx1"/>
                </a:solidFill>
                <a:effectLst/>
                <a:ea typeface="Calibri" panose="020F0502020204030204" pitchFamily="34" charset="0"/>
                <a:cs typeface="Times New Roman" panose="02020603050405020304" pitchFamily="18" charset="0"/>
              </a:rPr>
              <a:t>counseling and voluntary HIV testing. </a:t>
            </a:r>
          </a:p>
          <a:p>
            <a:pPr>
              <a:spcBef>
                <a:spcPts val="1200"/>
              </a:spcBef>
            </a:pPr>
            <a:r>
              <a:rPr lang="en-US" sz="2000" b="1" i="0" kern="100" dirty="0">
                <a:solidFill>
                  <a:schemeClr val="tx1"/>
                </a:solidFill>
                <a:effectLst/>
                <a:ea typeface="Calibri" panose="020F0502020204030204" pitchFamily="34" charset="0"/>
                <a:cs typeface="Times New Roman" panose="02020603050405020304" pitchFamily="18" charset="0"/>
              </a:rPr>
              <a:t>1995</a:t>
            </a:r>
            <a:r>
              <a:rPr lang="en-US" sz="2000" i="0" kern="100" dirty="0">
                <a:ea typeface="Calibri" panose="020F0502020204030204" pitchFamily="34" charset="0"/>
                <a:cs typeface="Times New Roman" panose="02020603050405020304" pitchFamily="18" charset="0"/>
              </a:rPr>
              <a:t> - </a:t>
            </a:r>
            <a:r>
              <a:rPr lang="en-US" sz="2000" kern="100" dirty="0">
                <a:solidFill>
                  <a:schemeClr val="tx1"/>
                </a:solidFill>
                <a:effectLst/>
                <a:ea typeface="Calibri" panose="020F0502020204030204" pitchFamily="34" charset="0"/>
                <a:cs typeface="Times New Roman" panose="02020603050405020304" pitchFamily="18" charset="0"/>
              </a:rPr>
              <a:t>universal counseling and voluntary HIV testing </a:t>
            </a:r>
            <a:r>
              <a:rPr lang="en-US" sz="2000" b="0" kern="100" dirty="0">
                <a:solidFill>
                  <a:schemeClr val="tx1"/>
                </a:solidFill>
                <a:effectLst/>
                <a:ea typeface="Calibri" panose="020F0502020204030204" pitchFamily="34" charset="0"/>
                <a:cs typeface="Times New Roman" panose="02020603050405020304" pitchFamily="18" charset="0"/>
              </a:rPr>
              <a:t>of </a:t>
            </a:r>
            <a:r>
              <a:rPr lang="en-US" sz="2000" b="0" u="sng" kern="100" dirty="0">
                <a:solidFill>
                  <a:schemeClr val="tx1"/>
                </a:solidFill>
                <a:effectLst/>
                <a:ea typeface="Calibri" panose="020F0502020204030204" pitchFamily="34" charset="0"/>
                <a:cs typeface="Times New Roman" panose="02020603050405020304" pitchFamily="18" charset="0"/>
              </a:rPr>
              <a:t>all pregnant women </a:t>
            </a:r>
            <a:r>
              <a:rPr lang="en-US" sz="2000" b="0" kern="100" dirty="0">
                <a:solidFill>
                  <a:schemeClr val="tx1"/>
                </a:solidFill>
                <a:effectLst/>
                <a:ea typeface="Calibri" panose="020F0502020204030204" pitchFamily="34" charset="0"/>
                <a:cs typeface="Times New Roman" panose="02020603050405020304" pitchFamily="18" charset="0"/>
              </a:rPr>
              <a:t>and treatment for those living with HIV.</a:t>
            </a:r>
          </a:p>
          <a:p>
            <a:pPr>
              <a:spcBef>
                <a:spcPts val="600"/>
              </a:spcBef>
            </a:pPr>
            <a:r>
              <a:rPr lang="en-US" sz="2000" b="1" kern="100" dirty="0">
                <a:solidFill>
                  <a:schemeClr val="tx1"/>
                </a:solidFill>
                <a:effectLst/>
                <a:ea typeface="Calibri" panose="020F0502020204030204" pitchFamily="34" charset="0"/>
                <a:cs typeface="Times New Roman" panose="02020603050405020304" pitchFamily="18" charset="0"/>
              </a:rPr>
              <a:t>2001</a:t>
            </a:r>
            <a:r>
              <a:rPr lang="en-US" sz="2000" b="0" kern="100" dirty="0">
                <a:solidFill>
                  <a:schemeClr val="tx1"/>
                </a:solidFill>
                <a:effectLst/>
                <a:ea typeface="Calibri" panose="020F0502020204030204" pitchFamily="34" charset="0"/>
                <a:cs typeface="Times New Roman" panose="02020603050405020304" pitchFamily="18" charset="0"/>
              </a:rPr>
              <a:t> – strengthened the recommendations and revised </a:t>
            </a:r>
            <a:r>
              <a:rPr lang="en-US" sz="2000" b="0" kern="100" dirty="0">
                <a:solidFill>
                  <a:schemeClr val="tx1"/>
                </a:solidFill>
                <a:effectLst/>
                <a:ea typeface="Calibri" panose="020F0502020204030204" pitchFamily="34" charset="0"/>
                <a:cs typeface="Calibri" panose="020F0502020204030204" pitchFamily="34" charset="0"/>
              </a:rPr>
              <a:t>guidelines to </a:t>
            </a:r>
            <a:r>
              <a:rPr lang="en-US" sz="2000" b="0" u="sng" kern="0" dirty="0">
                <a:solidFill>
                  <a:schemeClr val="tx1"/>
                </a:solidFill>
                <a:effectLst/>
                <a:ea typeface="Times New Roman" panose="02020603050405020304" pitchFamily="18" charset="0"/>
                <a:cs typeface="Calibri" panose="020F0502020204030204" pitchFamily="34" charset="0"/>
              </a:rPr>
              <a:t>emphasize </a:t>
            </a:r>
            <a:r>
              <a:rPr lang="en-US" sz="2000" u="sng" kern="0" dirty="0">
                <a:solidFill>
                  <a:schemeClr val="tx1"/>
                </a:solidFill>
                <a:effectLst/>
                <a:ea typeface="Times New Roman" panose="02020603050405020304" pitchFamily="18" charset="0"/>
                <a:cs typeface="Calibri" panose="020F0502020204030204" pitchFamily="34" charset="0"/>
              </a:rPr>
              <a:t>HIV testing as a routine part of prenatal care</a:t>
            </a:r>
            <a:r>
              <a:rPr lang="en-US" sz="2000" b="0" kern="0" dirty="0">
                <a:solidFill>
                  <a:schemeClr val="tx1"/>
                </a:solidFill>
                <a:effectLst/>
                <a:ea typeface="Times New Roman" panose="02020603050405020304" pitchFamily="18" charset="0"/>
                <a:cs typeface="Calibri" panose="020F0502020204030204" pitchFamily="34" charset="0"/>
              </a:rPr>
              <a:t>.</a:t>
            </a:r>
          </a:p>
          <a:p>
            <a:pPr>
              <a:spcBef>
                <a:spcPts val="600"/>
              </a:spcBef>
            </a:pPr>
            <a:r>
              <a:rPr lang="en-US" kern="0" dirty="0">
                <a:cs typeface="Calibri" panose="020F0502020204030204" pitchFamily="34" charset="0"/>
              </a:rPr>
              <a:t>                      </a:t>
            </a:r>
            <a:endParaRPr lang="en-US" dirty="0"/>
          </a:p>
        </p:txBody>
      </p:sp>
      <p:sp>
        <p:nvSpPr>
          <p:cNvPr id="21" name="TextBox 20">
            <a:extLst>
              <a:ext uri="{FF2B5EF4-FFF2-40B4-BE49-F238E27FC236}">
                <a16:creationId xmlns:a16="http://schemas.microsoft.com/office/drawing/2014/main" id="{C5C8DD59-D338-BB18-915F-3BAD67BA633C}"/>
              </a:ext>
            </a:extLst>
          </p:cNvPr>
          <p:cNvSpPr txBox="1"/>
          <p:nvPr/>
        </p:nvSpPr>
        <p:spPr>
          <a:xfrm>
            <a:off x="5888268" y="2627904"/>
            <a:ext cx="5043055" cy="3170099"/>
          </a:xfrm>
          <a:prstGeom prst="rect">
            <a:avLst/>
          </a:prstGeom>
          <a:noFill/>
        </p:spPr>
        <p:txBody>
          <a:bodyPr wrap="square" rtlCol="0">
            <a:spAutoFit/>
          </a:bodyPr>
          <a:lstStyle/>
          <a:p>
            <a:r>
              <a:rPr lang="en-US" sz="2000" b="1" u="sng" dirty="0"/>
              <a:t>Universal Screening for HIV</a:t>
            </a:r>
          </a:p>
          <a:p>
            <a:pPr>
              <a:spcBef>
                <a:spcPts val="1200"/>
              </a:spcBef>
            </a:pPr>
            <a:r>
              <a:rPr lang="en-US" sz="2000" b="1" dirty="0"/>
              <a:t>2006</a:t>
            </a:r>
            <a:r>
              <a:rPr lang="en-US" sz="2000" dirty="0"/>
              <a:t> – CDC Revised recommendation* for HIV testing of adults, adolescent, and pregnant women in health care settings as a </a:t>
            </a:r>
            <a:r>
              <a:rPr lang="en-US" sz="2000" u="sng" dirty="0"/>
              <a:t>standard of care, unless the patient opts-out</a:t>
            </a:r>
            <a:r>
              <a:rPr lang="en-US" sz="2000" dirty="0"/>
              <a:t>.</a:t>
            </a:r>
          </a:p>
          <a:p>
            <a:pPr>
              <a:spcBef>
                <a:spcPts val="1200"/>
              </a:spcBef>
            </a:pPr>
            <a:r>
              <a:rPr lang="en-US" sz="2000" b="1" dirty="0"/>
              <a:t>Goal:  </a:t>
            </a:r>
            <a:r>
              <a:rPr lang="en-US" sz="2000" dirty="0"/>
              <a:t>To remove the barriers of previous recommendations, which included:</a:t>
            </a:r>
          </a:p>
          <a:p>
            <a:pPr marL="515938" indent="-233363">
              <a:buFont typeface="Courier New" panose="02070309020205020404" pitchFamily="49" charset="0"/>
              <a:buChar char="o"/>
            </a:pPr>
            <a:r>
              <a:rPr lang="en-US" sz="2000" dirty="0"/>
              <a:t>Separate written, signed consent.</a:t>
            </a:r>
          </a:p>
          <a:p>
            <a:pPr marL="515938" indent="-233363">
              <a:buFont typeface="Courier New" panose="02070309020205020404" pitchFamily="49" charset="0"/>
              <a:buChar char="o"/>
            </a:pPr>
            <a:r>
              <a:rPr lang="en-US" sz="2000" dirty="0"/>
              <a:t>Pre-test counseling.</a:t>
            </a:r>
          </a:p>
        </p:txBody>
      </p:sp>
      <p:pic>
        <p:nvPicPr>
          <p:cNvPr id="3" name="Picture 2">
            <a:extLst>
              <a:ext uri="{FF2B5EF4-FFF2-40B4-BE49-F238E27FC236}">
                <a16:creationId xmlns:a16="http://schemas.microsoft.com/office/drawing/2014/main" id="{64103660-ACD9-E782-071F-D93A47C3BC86}"/>
              </a:ext>
            </a:extLst>
          </p:cNvPr>
          <p:cNvPicPr>
            <a:picLocks noChangeAspect="1"/>
          </p:cNvPicPr>
          <p:nvPr/>
        </p:nvPicPr>
        <p:blipFill>
          <a:blip r:embed="rId3"/>
          <a:stretch>
            <a:fillRect/>
          </a:stretch>
        </p:blipFill>
        <p:spPr>
          <a:xfrm>
            <a:off x="3680348" y="1479629"/>
            <a:ext cx="3448050" cy="1047750"/>
          </a:xfrm>
          <a:prstGeom prst="rect">
            <a:avLst/>
          </a:prstGeom>
        </p:spPr>
      </p:pic>
      <p:sp>
        <p:nvSpPr>
          <p:cNvPr id="2" name="TextBox 1">
            <a:extLst>
              <a:ext uri="{FF2B5EF4-FFF2-40B4-BE49-F238E27FC236}">
                <a16:creationId xmlns:a16="http://schemas.microsoft.com/office/drawing/2014/main" id="{E625FB55-2BBA-B561-A2B3-468E13AF9517}"/>
              </a:ext>
            </a:extLst>
          </p:cNvPr>
          <p:cNvSpPr txBox="1"/>
          <p:nvPr/>
        </p:nvSpPr>
        <p:spPr>
          <a:xfrm>
            <a:off x="2997145" y="5929305"/>
            <a:ext cx="8876811" cy="646331"/>
          </a:xfrm>
          <a:prstGeom prst="rect">
            <a:avLst/>
          </a:prstGeom>
          <a:noFill/>
        </p:spPr>
        <p:txBody>
          <a:bodyPr wrap="square" rtlCol="0">
            <a:spAutoFit/>
          </a:bodyPr>
          <a:lstStyle/>
          <a:p>
            <a:pPr marL="111125" indent="-111125">
              <a:spcBef>
                <a:spcPts val="600"/>
              </a:spcBef>
            </a:pPr>
            <a:r>
              <a:rPr lang="en-US" sz="2000" dirty="0"/>
              <a:t>*</a:t>
            </a:r>
            <a:r>
              <a:rPr lang="en-US" sz="1600" dirty="0"/>
              <a:t>Targeted risk-based testing was missing many PWH (</a:t>
            </a:r>
            <a:r>
              <a:rPr lang="en-US" sz="1600" dirty="0">
                <a:solidFill>
                  <a:srgbClr val="C00000"/>
                </a:solidFill>
              </a:rPr>
              <a:t>missed opportunities</a:t>
            </a:r>
            <a:r>
              <a:rPr lang="en-US" sz="1600" dirty="0"/>
              <a:t>). In 2006 25% of PWH had not been diagnosed (13% in 2019).  Goal - ID PWH earlier in the disease process to improve outcomes.</a:t>
            </a:r>
          </a:p>
        </p:txBody>
      </p:sp>
      <p:sp>
        <p:nvSpPr>
          <p:cNvPr id="5" name="TextBox 4">
            <a:extLst>
              <a:ext uri="{FF2B5EF4-FFF2-40B4-BE49-F238E27FC236}">
                <a16:creationId xmlns:a16="http://schemas.microsoft.com/office/drawing/2014/main" id="{D4D5C42C-B5A2-D569-8324-EDF6C27FB08E}"/>
              </a:ext>
            </a:extLst>
          </p:cNvPr>
          <p:cNvSpPr txBox="1"/>
          <p:nvPr/>
        </p:nvSpPr>
        <p:spPr>
          <a:xfrm>
            <a:off x="11679383" y="6289964"/>
            <a:ext cx="512618" cy="369332"/>
          </a:xfrm>
          <a:prstGeom prst="rect">
            <a:avLst/>
          </a:prstGeom>
          <a:noFill/>
        </p:spPr>
        <p:txBody>
          <a:bodyPr wrap="square" rtlCol="0">
            <a:spAutoFit/>
          </a:bodyPr>
          <a:lstStyle/>
          <a:p>
            <a:r>
              <a:rPr lang="en-US" dirty="0"/>
              <a:t>10</a:t>
            </a:r>
          </a:p>
        </p:txBody>
      </p:sp>
      <p:pic>
        <p:nvPicPr>
          <p:cNvPr id="7" name="Picture 6"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70128"/>
            <a:ext cx="1371600" cy="464270"/>
          </a:xfrm>
          <a:prstGeom prst="rect">
            <a:avLst/>
          </a:prstGeom>
        </p:spPr>
      </p:pic>
    </p:spTree>
    <p:extLst>
      <p:ext uri="{BB962C8B-B14F-4D97-AF65-F5344CB8AC3E}">
        <p14:creationId xmlns:p14="http://schemas.microsoft.com/office/powerpoint/2010/main" val="54554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FE64F-2743-4AB5-9C0D-82FC5EA2D5EE}"/>
              </a:ext>
            </a:extLst>
          </p:cNvPr>
          <p:cNvSpPr>
            <a:spLocks noGrp="1"/>
          </p:cNvSpPr>
          <p:nvPr>
            <p:ph type="title"/>
          </p:nvPr>
        </p:nvSpPr>
        <p:spPr/>
        <p:txBody>
          <a:bodyPr/>
          <a:lstStyle/>
          <a:p>
            <a:r>
              <a:rPr lang="en-US" dirty="0"/>
              <a:t>Missed Opportunities</a:t>
            </a:r>
          </a:p>
        </p:txBody>
      </p:sp>
      <p:sp>
        <p:nvSpPr>
          <p:cNvPr id="3" name="Content Placeholder 2">
            <a:extLst>
              <a:ext uri="{FF2B5EF4-FFF2-40B4-BE49-F238E27FC236}">
                <a16:creationId xmlns:a16="http://schemas.microsoft.com/office/drawing/2014/main" id="{31FC005E-53C5-4A91-9D7E-7A15E28BAE42}"/>
              </a:ext>
            </a:extLst>
          </p:cNvPr>
          <p:cNvSpPr>
            <a:spLocks noGrp="1"/>
          </p:cNvSpPr>
          <p:nvPr>
            <p:ph idx="1"/>
          </p:nvPr>
        </p:nvSpPr>
        <p:spPr>
          <a:xfrm>
            <a:off x="1090864" y="1735980"/>
            <a:ext cx="8024561" cy="3795686"/>
          </a:xfrm>
        </p:spPr>
        <p:txBody>
          <a:bodyPr>
            <a:normAutofit fontScale="40000" lnSpcReduction="20000"/>
          </a:bodyPr>
          <a:lstStyle/>
          <a:p>
            <a:pPr marL="0" indent="0">
              <a:lnSpc>
                <a:spcPct val="120000"/>
              </a:lnSpc>
              <a:spcBef>
                <a:spcPts val="600"/>
              </a:spcBef>
              <a:buNone/>
            </a:pPr>
            <a:r>
              <a:rPr lang="en-US" altLang="en-US" sz="5900" dirty="0"/>
              <a:t>Persons participate in healthcare, but many have never been tested for HIV.</a:t>
            </a:r>
          </a:p>
          <a:p>
            <a:pPr marL="0" indent="0">
              <a:buNone/>
            </a:pPr>
            <a:r>
              <a:rPr lang="en-US" altLang="en-US" sz="800" dirty="0"/>
              <a:t>6</a:t>
            </a:r>
            <a:endParaRPr lang="en-US" altLang="en-US" sz="2000" dirty="0"/>
          </a:p>
          <a:p>
            <a:pPr marL="0" indent="0">
              <a:spcBef>
                <a:spcPts val="0"/>
              </a:spcBef>
              <a:buNone/>
            </a:pPr>
            <a:r>
              <a:rPr lang="en-US" altLang="en-US" sz="5900" dirty="0"/>
              <a:t>Persons living with HIV are unaware of their HIV diagnosis due to:</a:t>
            </a:r>
          </a:p>
          <a:p>
            <a:pPr lvl="1">
              <a:lnSpc>
                <a:spcPct val="120000"/>
              </a:lnSpc>
              <a:spcBef>
                <a:spcPts val="600"/>
              </a:spcBef>
              <a:buFont typeface="Wingdings" panose="05000000000000000000" pitchFamily="2" charset="2"/>
              <a:buChar char="§"/>
            </a:pPr>
            <a:r>
              <a:rPr lang="en-US" altLang="en-US" sz="4800" dirty="0"/>
              <a:t>They may not believe they are at risk and or are unaware of the risks of HIV transmission. </a:t>
            </a:r>
          </a:p>
          <a:p>
            <a:pPr lvl="1">
              <a:buFont typeface="Wingdings" panose="05000000000000000000" pitchFamily="2" charset="2"/>
              <a:buChar char="§"/>
            </a:pPr>
            <a:r>
              <a:rPr lang="en-US" altLang="en-US" sz="4800" dirty="0"/>
              <a:t>They distrust or are suspicious of healthcare.</a:t>
            </a:r>
          </a:p>
          <a:p>
            <a:pPr lvl="1">
              <a:buFont typeface="Wingdings" panose="05000000000000000000" pitchFamily="2" charset="2"/>
              <a:buChar char="§"/>
            </a:pPr>
            <a:r>
              <a:rPr lang="en-US" altLang="en-US" sz="4800" dirty="0"/>
              <a:t>They lack access to healthcare.</a:t>
            </a:r>
          </a:p>
          <a:p>
            <a:pPr marL="0" indent="0">
              <a:buNone/>
            </a:pPr>
            <a:endParaRPr lang="en-US" altLang="en-US" sz="1500" dirty="0"/>
          </a:p>
          <a:p>
            <a:pPr marL="0" indent="0">
              <a:spcBef>
                <a:spcPts val="600"/>
              </a:spcBef>
              <a:buNone/>
            </a:pPr>
            <a:r>
              <a:rPr lang="en-US" altLang="en-US" sz="5900" dirty="0"/>
              <a:t>The adoption of the USPSTF or CDC routine HIV screening recommendations were for all healthcare organizations and medical providers to address these cases.</a:t>
            </a:r>
          </a:p>
          <a:p>
            <a:pPr marL="0" indent="0">
              <a:buNone/>
            </a:pPr>
            <a:endParaRPr lang="en-US" altLang="en-US" sz="5500" dirty="0"/>
          </a:p>
          <a:p>
            <a:endParaRPr lang="en-US" dirty="0"/>
          </a:p>
        </p:txBody>
      </p:sp>
      <p:sp>
        <p:nvSpPr>
          <p:cNvPr id="4" name="TextBox 3">
            <a:extLst>
              <a:ext uri="{FF2B5EF4-FFF2-40B4-BE49-F238E27FC236}">
                <a16:creationId xmlns:a16="http://schemas.microsoft.com/office/drawing/2014/main" id="{23AB4FC8-623A-C207-36E3-2D98D8537FAF}"/>
              </a:ext>
            </a:extLst>
          </p:cNvPr>
          <p:cNvSpPr txBox="1"/>
          <p:nvPr/>
        </p:nvSpPr>
        <p:spPr>
          <a:xfrm>
            <a:off x="1139850" y="5405871"/>
            <a:ext cx="9431560" cy="800219"/>
          </a:xfrm>
          <a:prstGeom prst="rect">
            <a:avLst/>
          </a:prstGeom>
          <a:noFill/>
        </p:spPr>
        <p:txBody>
          <a:bodyPr wrap="square" rtlCol="0">
            <a:spAutoFit/>
          </a:bodyPr>
          <a:lstStyle/>
          <a:p>
            <a:r>
              <a:rPr lang="en-US" dirty="0"/>
              <a:t>* </a:t>
            </a:r>
            <a:r>
              <a:rPr lang="en-US" sz="1400" dirty="0"/>
              <a:t>Memorial Herman TMC-ED testing program in 2010 – 1 patient diagnosed with HIV had had 48 previous ED visits but was never tested for HIV.  All previous ED visit complaints could have been symptoms of undiagnosed HIV.    NOTE – EDs have proved to be the most successful testing sites, being the safety net for persons unaware of their health conditions including HIV.</a:t>
            </a:r>
          </a:p>
        </p:txBody>
      </p:sp>
      <p:sp>
        <p:nvSpPr>
          <p:cNvPr id="5" name="TextBox 4">
            <a:extLst>
              <a:ext uri="{FF2B5EF4-FFF2-40B4-BE49-F238E27FC236}">
                <a16:creationId xmlns:a16="http://schemas.microsoft.com/office/drawing/2014/main" id="{D7DEC73E-9EA0-1062-B3B2-09E57614740F}"/>
              </a:ext>
            </a:extLst>
          </p:cNvPr>
          <p:cNvSpPr txBox="1"/>
          <p:nvPr/>
        </p:nvSpPr>
        <p:spPr>
          <a:xfrm>
            <a:off x="11693239" y="6331527"/>
            <a:ext cx="429491" cy="369332"/>
          </a:xfrm>
          <a:prstGeom prst="rect">
            <a:avLst/>
          </a:prstGeom>
          <a:noFill/>
        </p:spPr>
        <p:txBody>
          <a:bodyPr wrap="square" rtlCol="0">
            <a:spAutoFit/>
          </a:bodyPr>
          <a:lstStyle/>
          <a:p>
            <a:r>
              <a:rPr lang="en-US" dirty="0"/>
              <a:t>11</a:t>
            </a:r>
          </a:p>
        </p:txBody>
      </p:sp>
      <p:pic>
        <p:nvPicPr>
          <p:cNvPr id="6" name="Picture 5"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82595"/>
            <a:ext cx="1371600" cy="464270"/>
          </a:xfrm>
          <a:prstGeom prst="rect">
            <a:avLst/>
          </a:prstGeom>
        </p:spPr>
      </p:pic>
    </p:spTree>
    <p:extLst>
      <p:ext uri="{BB962C8B-B14F-4D97-AF65-F5344CB8AC3E}">
        <p14:creationId xmlns:p14="http://schemas.microsoft.com/office/powerpoint/2010/main" val="316386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p:txBody>
          <a:bodyPr>
            <a:normAutofit/>
          </a:bodyPr>
          <a:lstStyle/>
          <a:p>
            <a:r>
              <a:rPr lang="en-US" sz="3600" dirty="0"/>
              <a:t>Landmark Recommendations</a:t>
            </a:r>
            <a:br>
              <a:rPr lang="en-US" sz="3600" dirty="0"/>
            </a:br>
            <a:r>
              <a:rPr lang="en-US" sz="2800" dirty="0"/>
              <a:t>CDC, USPSTF, Texas Law</a:t>
            </a:r>
          </a:p>
        </p:txBody>
      </p:sp>
      <p:cxnSp>
        <p:nvCxnSpPr>
          <p:cNvPr id="6" name="Straight Connector 5">
            <a:extLst>
              <a:ext uri="{FF2B5EF4-FFF2-40B4-BE49-F238E27FC236}">
                <a16:creationId xmlns:a16="http://schemas.microsoft.com/office/drawing/2014/main" id="{7B6C0227-DF59-B24E-E7C1-011C022BA5F1}"/>
              </a:ext>
            </a:extLst>
          </p:cNvPr>
          <p:cNvCxnSpPr/>
          <p:nvPr/>
        </p:nvCxnSpPr>
        <p:spPr>
          <a:xfrm>
            <a:off x="4572000" y="2729345"/>
            <a:ext cx="0" cy="0"/>
          </a:xfrm>
          <a:prstGeom prst="line">
            <a:avLst/>
          </a:prstGeom>
          <a:ln>
            <a:solidFill>
              <a:srgbClr val="003087"/>
            </a:solidFill>
          </a:ln>
        </p:spPr>
        <p:style>
          <a:lnRef idx="1">
            <a:schemeClr val="accent1"/>
          </a:lnRef>
          <a:fillRef idx="0">
            <a:schemeClr val="accent1"/>
          </a:fillRef>
          <a:effectRef idx="0">
            <a:schemeClr val="accent1"/>
          </a:effectRef>
          <a:fontRef idx="minor">
            <a:schemeClr val="tx1"/>
          </a:fontRef>
        </p:style>
      </p:cxnSp>
      <p:pic>
        <p:nvPicPr>
          <p:cNvPr id="20" name="Content Placeholder 3">
            <a:extLst>
              <a:ext uri="{FF2B5EF4-FFF2-40B4-BE49-F238E27FC236}">
                <a16:creationId xmlns:a16="http://schemas.microsoft.com/office/drawing/2014/main" id="{9FE0C05C-E2E5-90CE-ED8C-2DBF651CA8B8}"/>
              </a:ext>
            </a:extLst>
          </p:cNvPr>
          <p:cNvPicPr>
            <a:picLocks noChangeAspect="1"/>
          </p:cNvPicPr>
          <p:nvPr/>
        </p:nvPicPr>
        <p:blipFill>
          <a:blip r:embed="rId3"/>
          <a:stretch>
            <a:fillRect/>
          </a:stretch>
        </p:blipFill>
        <p:spPr>
          <a:xfrm>
            <a:off x="7352153" y="221467"/>
            <a:ext cx="4839847" cy="1325563"/>
          </a:xfrm>
          <a:prstGeom prst="rect">
            <a:avLst/>
          </a:prstGeom>
        </p:spPr>
      </p:pic>
      <p:sp>
        <p:nvSpPr>
          <p:cNvPr id="21" name="TextBox 20">
            <a:extLst>
              <a:ext uri="{FF2B5EF4-FFF2-40B4-BE49-F238E27FC236}">
                <a16:creationId xmlns:a16="http://schemas.microsoft.com/office/drawing/2014/main" id="{C5C8DD59-D338-BB18-915F-3BAD67BA633C}"/>
              </a:ext>
            </a:extLst>
          </p:cNvPr>
          <p:cNvSpPr txBox="1"/>
          <p:nvPr/>
        </p:nvSpPr>
        <p:spPr>
          <a:xfrm>
            <a:off x="562545" y="1769009"/>
            <a:ext cx="5015418" cy="4001095"/>
          </a:xfrm>
          <a:prstGeom prst="rect">
            <a:avLst/>
          </a:prstGeom>
          <a:noFill/>
        </p:spPr>
        <p:txBody>
          <a:bodyPr wrap="square" rtlCol="0">
            <a:spAutoFit/>
          </a:bodyPr>
          <a:lstStyle/>
          <a:p>
            <a:r>
              <a:rPr lang="en-US" b="1" u="sng" dirty="0"/>
              <a:t>Screening for HIV</a:t>
            </a:r>
          </a:p>
          <a:p>
            <a:pPr>
              <a:spcBef>
                <a:spcPts val="1200"/>
              </a:spcBef>
            </a:pPr>
            <a:r>
              <a:rPr lang="en-US" u="sng" dirty="0"/>
              <a:t>1996</a:t>
            </a:r>
            <a:r>
              <a:rPr lang="en-US" dirty="0"/>
              <a:t> –  </a:t>
            </a:r>
            <a:r>
              <a:rPr lang="en-US" i="1" dirty="0"/>
              <a:t>All persons with </a:t>
            </a:r>
            <a:r>
              <a:rPr lang="en-US" i="1" u="sng" dirty="0"/>
              <a:t>no identified risk</a:t>
            </a:r>
            <a:r>
              <a:rPr lang="en-US" i="1" dirty="0"/>
              <a:t>*. </a:t>
            </a:r>
            <a:r>
              <a:rPr lang="en-US" b="1" dirty="0">
                <a:solidFill>
                  <a:srgbClr val="C00000"/>
                </a:solidFill>
              </a:rPr>
              <a:t>Grade C</a:t>
            </a:r>
          </a:p>
          <a:p>
            <a:r>
              <a:rPr lang="en-US" dirty="0"/>
              <a:t>Routine </a:t>
            </a:r>
            <a:r>
              <a:rPr lang="en-US" i="1" dirty="0"/>
              <a:t>counseling </a:t>
            </a:r>
            <a:r>
              <a:rPr lang="en-US" sz="1600" dirty="0"/>
              <a:t>&amp; </a:t>
            </a:r>
            <a:r>
              <a:rPr lang="en-US" dirty="0"/>
              <a:t>screening for </a:t>
            </a:r>
            <a:r>
              <a:rPr lang="en-US" u="sng" dirty="0"/>
              <a:t>all persons at increased risk</a:t>
            </a:r>
            <a:r>
              <a:rPr lang="en-US" dirty="0"/>
              <a:t> for HIV, including pregnant women and infants born to </a:t>
            </a:r>
            <a:r>
              <a:rPr lang="en-US" u="sng" dirty="0"/>
              <a:t>high-risk mothers</a:t>
            </a:r>
            <a:r>
              <a:rPr lang="en-US" dirty="0"/>
              <a:t>. </a:t>
            </a:r>
            <a:r>
              <a:rPr lang="en-US" b="1" dirty="0">
                <a:solidFill>
                  <a:srgbClr val="C00000"/>
                </a:solidFill>
              </a:rPr>
              <a:t>Grade A</a:t>
            </a:r>
          </a:p>
          <a:p>
            <a:pPr>
              <a:spcBef>
                <a:spcPts val="600"/>
              </a:spcBef>
            </a:pPr>
            <a:r>
              <a:rPr lang="en-US" b="1" u="sng" dirty="0"/>
              <a:t>2013</a:t>
            </a:r>
            <a:r>
              <a:rPr lang="en-US" dirty="0"/>
              <a:t> – Screening for Human Immunodeficiency  Virus (HIV ) – adolescents &amp; adults aged 15-65 (younger adolescents and older adults who are at high*), and all pregnant women and at labor </a:t>
            </a:r>
            <a:r>
              <a:rPr lang="en-US" sz="1600" dirty="0"/>
              <a:t>&amp;</a:t>
            </a:r>
            <a:r>
              <a:rPr lang="en-US" dirty="0"/>
              <a:t> delivery, if status is unknown. </a:t>
            </a:r>
            <a:r>
              <a:rPr lang="en-US" b="1" dirty="0">
                <a:solidFill>
                  <a:srgbClr val="C00000"/>
                </a:solidFill>
              </a:rPr>
              <a:t>Grade A</a:t>
            </a:r>
          </a:p>
          <a:p>
            <a:pPr>
              <a:spcBef>
                <a:spcPts val="600"/>
              </a:spcBef>
            </a:pPr>
            <a:r>
              <a:rPr lang="en-US" u="sng" dirty="0"/>
              <a:t>2019</a:t>
            </a:r>
            <a:r>
              <a:rPr lang="en-US" dirty="0"/>
              <a:t> – REVISED – Screening may not be necessary for persons who have not been at increased risk since last test. </a:t>
            </a:r>
            <a:r>
              <a:rPr lang="en-US" b="1" dirty="0">
                <a:solidFill>
                  <a:srgbClr val="C00000"/>
                </a:solidFill>
              </a:rPr>
              <a:t>Grade A</a:t>
            </a:r>
          </a:p>
        </p:txBody>
      </p:sp>
      <p:sp>
        <p:nvSpPr>
          <p:cNvPr id="3" name="TextBox 2">
            <a:extLst>
              <a:ext uri="{FF2B5EF4-FFF2-40B4-BE49-F238E27FC236}">
                <a16:creationId xmlns:a16="http://schemas.microsoft.com/office/drawing/2014/main" id="{C2AB167C-193D-6FA5-8B43-BBE3A8651CCF}"/>
              </a:ext>
            </a:extLst>
          </p:cNvPr>
          <p:cNvSpPr txBox="1"/>
          <p:nvPr/>
        </p:nvSpPr>
        <p:spPr>
          <a:xfrm>
            <a:off x="6096000" y="1769009"/>
            <a:ext cx="5257800" cy="2339102"/>
          </a:xfrm>
          <a:prstGeom prst="rect">
            <a:avLst/>
          </a:prstGeom>
          <a:noFill/>
        </p:spPr>
        <p:txBody>
          <a:bodyPr wrap="square" rtlCol="0">
            <a:spAutoFit/>
          </a:bodyPr>
          <a:lstStyle/>
          <a:p>
            <a:r>
              <a:rPr lang="en-US" b="1" u="sng" dirty="0"/>
              <a:t>Preventing HIV Infections: </a:t>
            </a:r>
            <a:r>
              <a:rPr lang="en-US" b="1" u="sng" dirty="0" err="1"/>
              <a:t>PrEP</a:t>
            </a:r>
            <a:endParaRPr lang="en-US" b="1" u="sng" dirty="0"/>
          </a:p>
          <a:p>
            <a:pPr>
              <a:spcBef>
                <a:spcPts val="1200"/>
              </a:spcBef>
            </a:pPr>
            <a:r>
              <a:rPr lang="en-US" u="sng" dirty="0"/>
              <a:t>2016</a:t>
            </a:r>
            <a:r>
              <a:rPr lang="en-US" dirty="0"/>
              <a:t> – clinicians should prescribe </a:t>
            </a:r>
            <a:r>
              <a:rPr lang="en-US" dirty="0" err="1"/>
              <a:t>PrEP</a:t>
            </a:r>
            <a:r>
              <a:rPr lang="en-US" dirty="0"/>
              <a:t> with effective anti-retroviral therapy to persons at increased risk of HIV acquisition, after the clinician and patient have discussed </a:t>
            </a:r>
            <a:r>
              <a:rPr lang="en-US" dirty="0" err="1"/>
              <a:t>PrEP</a:t>
            </a:r>
            <a:r>
              <a:rPr lang="en-US" dirty="0"/>
              <a:t> and patient agrees. </a:t>
            </a:r>
            <a:r>
              <a:rPr lang="en-US" b="1" dirty="0">
                <a:solidFill>
                  <a:srgbClr val="C00000"/>
                </a:solidFill>
              </a:rPr>
              <a:t>Grade A</a:t>
            </a:r>
          </a:p>
          <a:p>
            <a:pPr>
              <a:spcBef>
                <a:spcPts val="900"/>
              </a:spcBef>
            </a:pPr>
            <a:r>
              <a:rPr lang="en-US" u="sng" dirty="0"/>
              <a:t>December 22, 2022 </a:t>
            </a:r>
            <a:r>
              <a:rPr lang="en-US" dirty="0"/>
              <a:t>– Draft Evidence Review to include new formulations - </a:t>
            </a:r>
            <a:r>
              <a:rPr lang="en-US" b="1" dirty="0">
                <a:solidFill>
                  <a:srgbClr val="C00000"/>
                </a:solidFill>
                <a:highlight>
                  <a:srgbClr val="FFC600"/>
                </a:highlight>
              </a:rPr>
              <a:t>PENDING</a:t>
            </a:r>
            <a:r>
              <a:rPr lang="en-US" dirty="0"/>
              <a:t> </a:t>
            </a:r>
          </a:p>
        </p:txBody>
      </p:sp>
      <p:sp>
        <p:nvSpPr>
          <p:cNvPr id="5" name="TextBox 4">
            <a:extLst>
              <a:ext uri="{FF2B5EF4-FFF2-40B4-BE49-F238E27FC236}">
                <a16:creationId xmlns:a16="http://schemas.microsoft.com/office/drawing/2014/main" id="{4CA2CE73-CFA6-D893-2AB8-7391CC13F3D2}"/>
              </a:ext>
            </a:extLst>
          </p:cNvPr>
          <p:cNvSpPr txBox="1"/>
          <p:nvPr/>
        </p:nvSpPr>
        <p:spPr>
          <a:xfrm>
            <a:off x="6188792" y="4590440"/>
            <a:ext cx="4645742" cy="1200329"/>
          </a:xfrm>
          <a:prstGeom prst="rect">
            <a:avLst/>
          </a:prstGeom>
          <a:noFill/>
        </p:spPr>
        <p:txBody>
          <a:bodyPr wrap="square" rtlCol="0">
            <a:spAutoFit/>
          </a:bodyPr>
          <a:lstStyle/>
          <a:p>
            <a:r>
              <a:rPr lang="en-US" dirty="0"/>
              <a:t>2016 _ Prevention Action Campaign launched the </a:t>
            </a:r>
            <a:r>
              <a:rPr lang="en-US" b="1" dirty="0"/>
              <a:t>U = U Campaign </a:t>
            </a:r>
            <a:r>
              <a:rPr lang="en-US" dirty="0"/>
              <a:t>promoting the benefits of ART and maintenance in care and sustaining viral suppression, i.e., undetectable.</a:t>
            </a:r>
          </a:p>
        </p:txBody>
      </p:sp>
      <p:sp>
        <p:nvSpPr>
          <p:cNvPr id="9" name="Rectangle 8">
            <a:extLst>
              <a:ext uri="{FF2B5EF4-FFF2-40B4-BE49-F238E27FC236}">
                <a16:creationId xmlns:a16="http://schemas.microsoft.com/office/drawing/2014/main" id="{A5909837-D93E-9A7C-CADC-976606713167}"/>
              </a:ext>
            </a:extLst>
          </p:cNvPr>
          <p:cNvSpPr/>
          <p:nvPr/>
        </p:nvSpPr>
        <p:spPr>
          <a:xfrm>
            <a:off x="6188792" y="4569775"/>
            <a:ext cx="4645742" cy="120032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extBox 6">
            <a:extLst>
              <a:ext uri="{FF2B5EF4-FFF2-40B4-BE49-F238E27FC236}">
                <a16:creationId xmlns:a16="http://schemas.microsoft.com/office/drawing/2014/main" id="{9FE579C9-E958-6C34-E59E-A1F7C6E4DEEA}"/>
              </a:ext>
            </a:extLst>
          </p:cNvPr>
          <p:cNvSpPr txBox="1"/>
          <p:nvPr/>
        </p:nvSpPr>
        <p:spPr>
          <a:xfrm>
            <a:off x="585644" y="5721807"/>
            <a:ext cx="4645742" cy="1200329"/>
          </a:xfrm>
          <a:prstGeom prst="rect">
            <a:avLst/>
          </a:prstGeom>
          <a:noFill/>
        </p:spPr>
        <p:txBody>
          <a:bodyPr wrap="square" rtlCol="0">
            <a:spAutoFit/>
          </a:bodyPr>
          <a:lstStyle/>
          <a:p>
            <a:r>
              <a:rPr lang="en-US" sz="1800" dirty="0"/>
              <a:t>*Men who have Sex with Men (MSM), condomless sex, multiple partners,  Intravenous Drug Users (IDU)</a:t>
            </a:r>
          </a:p>
          <a:p>
            <a:endParaRPr lang="en-US" dirty="0"/>
          </a:p>
        </p:txBody>
      </p:sp>
      <p:sp>
        <p:nvSpPr>
          <p:cNvPr id="2" name="TextBox 1">
            <a:extLst>
              <a:ext uri="{FF2B5EF4-FFF2-40B4-BE49-F238E27FC236}">
                <a16:creationId xmlns:a16="http://schemas.microsoft.com/office/drawing/2014/main" id="{9007A40B-FC68-1EDC-9A55-9D4069346383}"/>
              </a:ext>
            </a:extLst>
          </p:cNvPr>
          <p:cNvSpPr txBox="1"/>
          <p:nvPr/>
        </p:nvSpPr>
        <p:spPr>
          <a:xfrm>
            <a:off x="11619276" y="6321972"/>
            <a:ext cx="517311" cy="369332"/>
          </a:xfrm>
          <a:prstGeom prst="rect">
            <a:avLst/>
          </a:prstGeom>
          <a:noFill/>
        </p:spPr>
        <p:txBody>
          <a:bodyPr wrap="square" rtlCol="0">
            <a:spAutoFit/>
          </a:bodyPr>
          <a:lstStyle/>
          <a:p>
            <a:r>
              <a:rPr lang="en-US" dirty="0"/>
              <a:t>12</a:t>
            </a:r>
          </a:p>
        </p:txBody>
      </p:sp>
      <p:pic>
        <p:nvPicPr>
          <p:cNvPr id="8" name="Picture 7"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9263" y="5958084"/>
            <a:ext cx="2720192" cy="678449"/>
          </a:xfrm>
          <a:prstGeom prst="rect">
            <a:avLst/>
          </a:prstGeom>
        </p:spPr>
      </p:pic>
    </p:spTree>
    <p:extLst>
      <p:ext uri="{BB962C8B-B14F-4D97-AF65-F5344CB8AC3E}">
        <p14:creationId xmlns:p14="http://schemas.microsoft.com/office/powerpoint/2010/main" val="108228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F402A9-4C7F-7113-719B-F9F0498CA1D2}"/>
              </a:ext>
            </a:extLst>
          </p:cNvPr>
          <p:cNvPicPr>
            <a:picLocks noChangeAspect="1"/>
          </p:cNvPicPr>
          <p:nvPr/>
        </p:nvPicPr>
        <p:blipFill>
          <a:blip r:embed="rId3"/>
          <a:stretch>
            <a:fillRect/>
          </a:stretch>
        </p:blipFill>
        <p:spPr>
          <a:xfrm>
            <a:off x="0" y="0"/>
            <a:ext cx="12315297" cy="1355272"/>
          </a:xfrm>
          <a:prstGeom prst="rect">
            <a:avLst/>
          </a:prstGeom>
        </p:spPr>
      </p:pic>
      <p:pic>
        <p:nvPicPr>
          <p:cNvPr id="15" name="Picture 14">
            <a:extLst>
              <a:ext uri="{FF2B5EF4-FFF2-40B4-BE49-F238E27FC236}">
                <a16:creationId xmlns:a16="http://schemas.microsoft.com/office/drawing/2014/main" id="{DE122114-E230-E325-9C5D-FB686C11317C}"/>
              </a:ext>
            </a:extLst>
          </p:cNvPr>
          <p:cNvPicPr>
            <a:picLocks noChangeAspect="1"/>
          </p:cNvPicPr>
          <p:nvPr/>
        </p:nvPicPr>
        <p:blipFill>
          <a:blip r:embed="rId4"/>
          <a:stretch>
            <a:fillRect/>
          </a:stretch>
        </p:blipFill>
        <p:spPr>
          <a:xfrm>
            <a:off x="3262048" y="377598"/>
            <a:ext cx="5791200" cy="600075"/>
          </a:xfrm>
          <a:prstGeom prst="rect">
            <a:avLst/>
          </a:prstGeom>
        </p:spPr>
      </p:pic>
      <p:sp>
        <p:nvSpPr>
          <p:cNvPr id="17" name="TextBox 16">
            <a:extLst>
              <a:ext uri="{FF2B5EF4-FFF2-40B4-BE49-F238E27FC236}">
                <a16:creationId xmlns:a16="http://schemas.microsoft.com/office/drawing/2014/main" id="{4D0AFF48-5804-75FA-F610-E0CA27705263}"/>
              </a:ext>
            </a:extLst>
          </p:cNvPr>
          <p:cNvSpPr txBox="1"/>
          <p:nvPr/>
        </p:nvSpPr>
        <p:spPr>
          <a:xfrm>
            <a:off x="633621" y="1921555"/>
            <a:ext cx="10924758" cy="3908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Minor Consent </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Texas Family Code Section </a:t>
            </a:r>
            <a:r>
              <a:rPr kumimoji="0" lang="en-US" sz="24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tooltip="§97.134"/>
              </a:rPr>
              <a:t>§32.003</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General and Informed Consent </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Texas Health and Safety Code </a:t>
            </a:r>
            <a:r>
              <a:rPr kumimoji="0" lang="en-US" sz="24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tooltip="§81.105"/>
              </a:rPr>
              <a:t>§81.105</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&amp; </a:t>
            </a:r>
            <a:r>
              <a:rPr kumimoji="0" lang="en-US" sz="24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tooltip="§81.106"/>
              </a:rPr>
              <a:t>§81.106</a:t>
            </a:r>
            <a:endPar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Pregnancy</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 Texas Health and Safety Code </a:t>
            </a:r>
            <a:r>
              <a:rPr kumimoji="0" lang="en-US" sz="24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tooltip="§81.105"/>
              </a:rPr>
              <a:t>§81.090</a:t>
            </a:r>
            <a:endPar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Confidentiality</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 Texas Health and Safety Code Sections </a:t>
            </a:r>
            <a:r>
              <a:rPr kumimoji="0" lang="en-US" sz="24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tooltip="§81.105"/>
              </a:rPr>
              <a:t>§81.046</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tooltip="§81.105"/>
              </a:rPr>
              <a:t>§81.103</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US" sz="24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tooltip="§81.105"/>
              </a:rPr>
              <a:t>§81.106(b)</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Delivering positive test results </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Texas Health and Safety Code </a:t>
            </a:r>
            <a:r>
              <a:rPr kumimoji="0" lang="en-US" sz="24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tooltip="§81.109"/>
              </a:rPr>
              <a:t>§81.109</a:t>
            </a:r>
            <a:endPar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Partner Services </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Texas Health and Safety Code Section </a:t>
            </a:r>
            <a:r>
              <a:rPr kumimoji="0" lang="en-US" sz="24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tooltip="§81.109"/>
              </a:rPr>
              <a:t>§81.051</a:t>
            </a:r>
            <a:endPar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Reporting HIV test results </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to appropriate local/regional health authority - Texas Health and Safety Code </a:t>
            </a:r>
            <a:r>
              <a:rPr kumimoji="0" lang="en-US" sz="24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9" tooltip="§81.041"/>
              </a:rPr>
              <a:t>§81.041</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0" tooltip="§81.042"/>
              </a:rPr>
              <a:t>§81.042</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1" tooltip="§81.043"/>
              </a:rPr>
              <a:t>§81.043</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&amp; </a:t>
            </a:r>
            <a:r>
              <a:rPr kumimoji="0" lang="en-US" sz="24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2" tooltip="§81.044"/>
              </a:rPr>
              <a:t>§81.044</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and Texas Administrative Code </a:t>
            </a:r>
            <a:r>
              <a:rPr kumimoji="0" lang="en-US" sz="24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3" tooltip="§97.133"/>
              </a:rPr>
              <a:t>§97.131</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0" u="none" strike="noStrike" kern="100" cap="none" spc="0" normalizeH="0" baseline="0" noProof="0" dirty="0">
                <a:ln>
                  <a:noFill/>
                </a:ln>
                <a:solidFill>
                  <a:srgbClr val="000000"/>
                </a:solidFill>
                <a:effectLst/>
                <a:uLnTx/>
                <a:uFillTx/>
                <a:latin typeface="Segoe UI Semilight" panose="020B0402040204020203" pitchFamily="34" charset="0"/>
                <a:ea typeface="Calibri" panose="020F0502020204030204" pitchFamily="34" charset="0"/>
                <a:cs typeface="Times New Roman" panose="02020603050405020304" pitchFamily="18" charset="0"/>
              </a:rPr>
              <a:t>-</a:t>
            </a:r>
            <a:r>
              <a:rPr kumimoji="0" lang="en-US" sz="2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tooltip="§97.134"/>
              </a:rPr>
              <a:t>§97.134</a:t>
            </a:r>
            <a:endParaRPr kumimoji="0" lang="en-US" sz="24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24820E9-0DD8-9EDC-20BA-1C74F7CCBA6C}"/>
              </a:ext>
            </a:extLst>
          </p:cNvPr>
          <p:cNvSpPr txBox="1"/>
          <p:nvPr/>
        </p:nvSpPr>
        <p:spPr>
          <a:xfrm>
            <a:off x="11558379" y="6206836"/>
            <a:ext cx="425803" cy="374073"/>
          </a:xfrm>
          <a:prstGeom prst="rect">
            <a:avLst/>
          </a:prstGeom>
          <a:noFill/>
        </p:spPr>
        <p:txBody>
          <a:bodyPr wrap="square" rtlCol="0">
            <a:spAutoFit/>
          </a:bodyPr>
          <a:lstStyle/>
          <a:p>
            <a:r>
              <a:rPr lang="en-US" dirty="0"/>
              <a:t>13</a:t>
            </a:r>
          </a:p>
        </p:txBody>
      </p:sp>
      <p:pic>
        <p:nvPicPr>
          <p:cNvPr id="2" name="Picture 1"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161737"/>
            <a:ext cx="1371600" cy="464270"/>
          </a:xfrm>
          <a:prstGeom prst="rect">
            <a:avLst/>
          </a:prstGeom>
        </p:spPr>
      </p:pic>
    </p:spTree>
    <p:extLst>
      <p:ext uri="{BB962C8B-B14F-4D97-AF65-F5344CB8AC3E}">
        <p14:creationId xmlns:p14="http://schemas.microsoft.com/office/powerpoint/2010/main" val="1236726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6F17FB-2512-1235-FFF2-6DE5F5199F8C}"/>
              </a:ext>
            </a:extLst>
          </p:cNvPr>
          <p:cNvPicPr>
            <a:picLocks noChangeAspect="1"/>
          </p:cNvPicPr>
          <p:nvPr/>
        </p:nvPicPr>
        <p:blipFill rotWithShape="1">
          <a:blip r:embed="rId3"/>
          <a:srcRect l="7122" r="7545" b="1"/>
          <a:stretch/>
        </p:blipFill>
        <p:spPr>
          <a:xfrm>
            <a:off x="-321635" y="-180921"/>
            <a:ext cx="12513635" cy="7038921"/>
          </a:xfrm>
          <a:prstGeom prst="rect">
            <a:avLst/>
          </a:prstGeom>
          <a:noFill/>
        </p:spPr>
      </p:pic>
      <p:sp>
        <p:nvSpPr>
          <p:cNvPr id="6" name="TextBox 5">
            <a:extLst>
              <a:ext uri="{FF2B5EF4-FFF2-40B4-BE49-F238E27FC236}">
                <a16:creationId xmlns:a16="http://schemas.microsoft.com/office/drawing/2014/main" id="{EB28612D-FF86-2F3C-F891-56E3C0A38126}"/>
              </a:ext>
            </a:extLst>
          </p:cNvPr>
          <p:cNvSpPr txBox="1"/>
          <p:nvPr/>
        </p:nvSpPr>
        <p:spPr>
          <a:xfrm>
            <a:off x="869696" y="2151727"/>
            <a:ext cx="10130971" cy="2554545"/>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Calibri" panose="020F0502020204030204" pitchFamily="34" charset="0"/>
              </a:rPr>
              <a:t>Public health resources and the role of healthcare systems and providers in implementing HIV prevention models to end the HIV epidemic in Texas</a:t>
            </a:r>
            <a:endParaRPr lang="en-US" sz="4000" dirty="0">
              <a:solidFill>
                <a:schemeClr val="bg1"/>
              </a:solidFill>
            </a:endParaRPr>
          </a:p>
        </p:txBody>
      </p:sp>
      <p:pic>
        <p:nvPicPr>
          <p:cNvPr id="2" name="Picture 1"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7" y="6337393"/>
            <a:ext cx="1371600" cy="464270"/>
          </a:xfrm>
          <a:prstGeom prst="rect">
            <a:avLst/>
          </a:prstGeom>
        </p:spPr>
      </p:pic>
    </p:spTree>
    <p:extLst>
      <p:ext uri="{BB962C8B-B14F-4D97-AF65-F5344CB8AC3E}">
        <p14:creationId xmlns:p14="http://schemas.microsoft.com/office/powerpoint/2010/main" val="2653400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387263" y="161031"/>
            <a:ext cx="10515600" cy="1325563"/>
          </a:xfrm>
        </p:spPr>
        <p:txBody>
          <a:bodyPr>
            <a:normAutofit/>
          </a:bodyPr>
          <a:lstStyle/>
          <a:p>
            <a:r>
              <a:rPr lang="en-US" sz="3600" dirty="0"/>
              <a:t>Initiatives to End the HIV Epidemic in the US</a:t>
            </a:r>
          </a:p>
        </p:txBody>
      </p:sp>
      <p:sp>
        <p:nvSpPr>
          <p:cNvPr id="3" name="Content Placeholder 2">
            <a:extLst>
              <a:ext uri="{FF2B5EF4-FFF2-40B4-BE49-F238E27FC236}">
                <a16:creationId xmlns:a16="http://schemas.microsoft.com/office/drawing/2014/main" id="{B45967E1-D374-4663-A450-3D9CD484EA31}"/>
              </a:ext>
            </a:extLst>
          </p:cNvPr>
          <p:cNvSpPr>
            <a:spLocks noGrp="1"/>
          </p:cNvSpPr>
          <p:nvPr>
            <p:ph idx="1"/>
          </p:nvPr>
        </p:nvSpPr>
        <p:spPr>
          <a:xfrm>
            <a:off x="5414875" y="1809008"/>
            <a:ext cx="6461296" cy="536052"/>
          </a:xfrm>
        </p:spPr>
        <p:txBody>
          <a:bodyPr>
            <a:normAutofit fontScale="92500" lnSpcReduction="20000"/>
          </a:bodyPr>
          <a:lstStyle/>
          <a:p>
            <a:pPr marL="0" lvl="0" indent="0">
              <a:lnSpc>
                <a:spcPct val="120000"/>
              </a:lnSpc>
              <a:spcBef>
                <a:spcPts val="2400"/>
              </a:spcBef>
              <a:buNone/>
              <a:defRPr/>
            </a:pPr>
            <a:r>
              <a:rPr lang="en-US" sz="3000" b="1" dirty="0">
                <a:solidFill>
                  <a:prstClr val="black"/>
                </a:solidFill>
              </a:rPr>
              <a:t>A network to end the global HIV epidemic</a:t>
            </a:r>
            <a:endParaRPr lang="en-US" sz="3000" dirty="0">
              <a:solidFill>
                <a:prstClr val="black"/>
              </a:solidFill>
            </a:endParaRPr>
          </a:p>
          <a:p>
            <a:pPr marL="0" lvl="0" indent="0">
              <a:lnSpc>
                <a:spcPct val="100000"/>
              </a:lnSpc>
              <a:spcBef>
                <a:spcPts val="1200"/>
              </a:spcBef>
              <a:buNone/>
              <a:defRPr/>
            </a:pPr>
            <a:endParaRPr lang="en-US" dirty="0">
              <a:effectLst/>
              <a:ea typeface="Times New Roman" panose="02020603050405020304" pitchFamily="18" charset="0"/>
            </a:endParaRPr>
          </a:p>
          <a:p>
            <a:pPr marL="0" lvl="0" indent="0">
              <a:lnSpc>
                <a:spcPct val="100000"/>
              </a:lnSpc>
              <a:spcBef>
                <a:spcPts val="0"/>
              </a:spcBef>
              <a:buNone/>
              <a:defRPr/>
            </a:pPr>
            <a:endParaRPr lang="en-US" sz="3200" dirty="0">
              <a:solidFill>
                <a:prstClr val="black"/>
              </a:solidFill>
            </a:endParaRPr>
          </a:p>
          <a:p>
            <a:pPr marL="0" indent="0">
              <a:buNone/>
            </a:pPr>
            <a:endParaRPr lang="en-US" dirty="0"/>
          </a:p>
        </p:txBody>
      </p:sp>
      <p:pic>
        <p:nvPicPr>
          <p:cNvPr id="7" name="Picture 6">
            <a:extLst>
              <a:ext uri="{FF2B5EF4-FFF2-40B4-BE49-F238E27FC236}">
                <a16:creationId xmlns:a16="http://schemas.microsoft.com/office/drawing/2014/main" id="{3FF7DB20-C70E-4095-B783-FBFA876D09BB}"/>
              </a:ext>
            </a:extLst>
          </p:cNvPr>
          <p:cNvPicPr>
            <a:picLocks noChangeAspect="1"/>
          </p:cNvPicPr>
          <p:nvPr/>
        </p:nvPicPr>
        <p:blipFill>
          <a:blip r:embed="rId3"/>
          <a:stretch>
            <a:fillRect/>
          </a:stretch>
        </p:blipFill>
        <p:spPr>
          <a:xfrm>
            <a:off x="315829" y="1483200"/>
            <a:ext cx="5019122" cy="1325563"/>
          </a:xfrm>
          <a:prstGeom prst="rect">
            <a:avLst/>
          </a:prstGeom>
        </p:spPr>
      </p:pic>
      <p:sp>
        <p:nvSpPr>
          <p:cNvPr id="2" name="TextBox 1">
            <a:extLst>
              <a:ext uri="{FF2B5EF4-FFF2-40B4-BE49-F238E27FC236}">
                <a16:creationId xmlns:a16="http://schemas.microsoft.com/office/drawing/2014/main" id="{E0E67D67-E090-70CC-82C8-84172FE9A332}"/>
              </a:ext>
            </a:extLst>
          </p:cNvPr>
          <p:cNvSpPr txBox="1"/>
          <p:nvPr/>
        </p:nvSpPr>
        <p:spPr>
          <a:xfrm>
            <a:off x="921294" y="2882724"/>
            <a:ext cx="10349411" cy="3123932"/>
          </a:xfrm>
          <a:prstGeom prst="rect">
            <a:avLst/>
          </a:prstGeom>
          <a:noFill/>
        </p:spPr>
        <p:txBody>
          <a:bodyPr wrap="square" rtlCol="0">
            <a:spAutoFit/>
          </a:bodyPr>
          <a:lstStyle/>
          <a:p>
            <a:pPr marL="241300" marR="0" lvl="0" indent="-241300" algn="l" defTabSz="914400" rtl="0" eaLnBrk="1" fontAlgn="auto" latinLnBrk="0" hangingPunct="1">
              <a:spcBef>
                <a:spcPts val="240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The</a:t>
            </a:r>
            <a:r>
              <a:rPr kumimoji="0" lang="en-US" sz="26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sz="2600" b="1"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Paris Declaration on Fast-Track Cities</a:t>
            </a:r>
            <a:r>
              <a:rPr lang="en-US" sz="2600" i="1" dirty="0">
                <a:solidFill>
                  <a:prstClr val="black"/>
                </a:solidFill>
                <a:latin typeface="Calibri" panose="020F0502020204030204"/>
                <a:ea typeface="Times New Roman" panose="02020603050405020304" pitchFamily="18" charset="0"/>
              </a:rPr>
              <a:t> </a:t>
            </a:r>
            <a:r>
              <a:rPr lang="en-US" sz="2600" dirty="0">
                <a:solidFill>
                  <a:prstClr val="black"/>
                </a:solidFill>
                <a:latin typeface="Calibri" panose="020F0502020204030204"/>
                <a:ea typeface="Times New Roman" panose="02020603050405020304" pitchFamily="18" charset="0"/>
              </a:rPr>
              <a:t>was l</a:t>
            </a:r>
            <a:r>
              <a:rPr kumimoji="0" lang="en-US" sz="2600" b="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aunched</a:t>
            </a:r>
            <a:r>
              <a:rPr kumimoji="0" lang="en-US" sz="2600" b="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sz="2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on World AIDS Day in 2014 and pledged to attain and surpass the Joint United Nations </a:t>
            </a:r>
            <a:r>
              <a:rPr kumimoji="0" lang="en-US" sz="2600" b="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Programme</a:t>
            </a:r>
            <a:r>
              <a:rPr kumimoji="0" lang="en-US" sz="2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on HIV/AIDS (UNAIDS) </a:t>
            </a:r>
            <a:r>
              <a:rPr kumimoji="0" lang="en-US" sz="26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90-90-90 targets </a:t>
            </a:r>
            <a:r>
              <a:rPr kumimoji="0" lang="en-US" sz="2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by 2020 on a trajectory towards ending urban HIV epidemics.</a:t>
            </a:r>
          </a:p>
          <a:p>
            <a:pPr marL="241300" marR="0" lvl="0" indent="-241300" algn="l" defTabSz="914400" rtl="0" eaLnBrk="1" fontAlgn="auto" latinLnBrk="0" hangingPunct="1">
              <a:spcBef>
                <a:spcPts val="1800"/>
              </a:spcBef>
              <a:spcAft>
                <a:spcPts val="0"/>
              </a:spcAft>
              <a:buClrTx/>
              <a:buSzTx/>
              <a:buFont typeface="Wingdings" panose="05000000000000000000" pitchFamily="2" charset="2"/>
              <a:buChar char="§"/>
              <a:tabLst/>
              <a:defRPr/>
            </a:pPr>
            <a:r>
              <a:rPr lang="en-US" sz="2600" b="1" dirty="0">
                <a:solidFill>
                  <a:prstClr val="black"/>
                </a:solidFill>
                <a:latin typeface="Calibri" panose="020F0502020204030204"/>
                <a:ea typeface="Times New Roman" panose="02020603050405020304" pitchFamily="18" charset="0"/>
              </a:rPr>
              <a:t>2021-2026 UN Global AIDS Strategy </a:t>
            </a:r>
            <a:r>
              <a:rPr lang="en-US" sz="2600" dirty="0">
                <a:solidFill>
                  <a:prstClr val="black"/>
                </a:solidFill>
                <a:latin typeface="Calibri" panose="020F0502020204030204"/>
                <a:ea typeface="Times New Roman" panose="02020603050405020304" pitchFamily="18" charset="0"/>
                <a:sym typeface="Wingdings" panose="05000000000000000000" pitchFamily="2" charset="2"/>
              </a:rPr>
              <a:t></a:t>
            </a:r>
            <a:r>
              <a:rPr lang="en-US" sz="2600" dirty="0">
                <a:solidFill>
                  <a:prstClr val="black"/>
                </a:solidFill>
                <a:latin typeface="Calibri" panose="020F0502020204030204"/>
                <a:ea typeface="Times New Roman" panose="02020603050405020304" pitchFamily="18" charset="0"/>
              </a:rPr>
              <a:t> increased targets from </a:t>
            </a:r>
            <a:r>
              <a:rPr lang="en-US" sz="2600" b="1" dirty="0">
                <a:solidFill>
                  <a:prstClr val="black"/>
                </a:solidFill>
                <a:latin typeface="Calibri" panose="020F0502020204030204"/>
                <a:ea typeface="Times New Roman" panose="02020603050405020304" pitchFamily="18" charset="0"/>
              </a:rPr>
              <a:t>90% to 95%</a:t>
            </a:r>
            <a:r>
              <a:rPr lang="en-US" sz="2600" dirty="0">
                <a:solidFill>
                  <a:prstClr val="black"/>
                </a:solidFill>
                <a:latin typeface="Calibri" panose="020F0502020204030204"/>
                <a:ea typeface="Times New Roman" panose="02020603050405020304" pitchFamily="18" charset="0"/>
              </a:rPr>
              <a:t>,</a:t>
            </a:r>
            <a:r>
              <a:rPr lang="en-US" sz="2600" b="1" dirty="0">
                <a:solidFill>
                  <a:prstClr val="black"/>
                </a:solidFill>
                <a:latin typeface="Calibri" panose="020F0502020204030204"/>
                <a:ea typeface="Times New Roman" panose="02020603050405020304" pitchFamily="18" charset="0"/>
              </a:rPr>
              <a:t> </a:t>
            </a:r>
            <a:r>
              <a:rPr lang="en-US" sz="2600" dirty="0">
                <a:solidFill>
                  <a:prstClr val="black"/>
                </a:solidFill>
                <a:latin typeface="Calibri" panose="020F0502020204030204"/>
                <a:ea typeface="Times New Roman" panose="02020603050405020304" pitchFamily="18" charset="0"/>
              </a:rPr>
              <a:t>added a </a:t>
            </a:r>
            <a:r>
              <a:rPr lang="en-US" sz="2600" b="1" dirty="0">
                <a:solidFill>
                  <a:prstClr val="black"/>
                </a:solidFill>
                <a:latin typeface="Calibri" panose="020F0502020204030204"/>
                <a:ea typeface="Times New Roman" panose="02020603050405020304" pitchFamily="18" charset="0"/>
              </a:rPr>
              <a:t>4</a:t>
            </a:r>
            <a:r>
              <a:rPr lang="en-US" sz="2600" b="1" baseline="30000" dirty="0">
                <a:solidFill>
                  <a:prstClr val="black"/>
                </a:solidFill>
                <a:latin typeface="Calibri" panose="020F0502020204030204"/>
                <a:ea typeface="Times New Roman" panose="02020603050405020304" pitchFamily="18" charset="0"/>
              </a:rPr>
              <a:t>th</a:t>
            </a:r>
            <a:r>
              <a:rPr lang="en-US" sz="2600" b="1" dirty="0">
                <a:solidFill>
                  <a:prstClr val="black"/>
                </a:solidFill>
                <a:latin typeface="Calibri" panose="020F0502020204030204"/>
                <a:ea typeface="Times New Roman" panose="02020603050405020304" pitchFamily="18" charset="0"/>
              </a:rPr>
              <a:t> recommendation for 95% of PWH be on combination HIV prevention therapy</a:t>
            </a:r>
            <a:r>
              <a:rPr lang="en-US" sz="2600" dirty="0">
                <a:solidFill>
                  <a:prstClr val="black"/>
                </a:solidFill>
                <a:latin typeface="Calibri" panose="020F0502020204030204"/>
                <a:ea typeface="Times New Roman" panose="02020603050405020304" pitchFamily="18" charset="0"/>
              </a:rPr>
              <a:t>,  and a call for </a:t>
            </a:r>
            <a:r>
              <a:rPr lang="en-US" sz="2600" b="1" dirty="0">
                <a:solidFill>
                  <a:prstClr val="black"/>
                </a:solidFill>
                <a:latin typeface="Calibri" panose="020F0502020204030204"/>
                <a:ea typeface="Times New Roman" panose="02020603050405020304" pitchFamily="18" charset="0"/>
              </a:rPr>
              <a:t>ZERO stigma and discrimination</a:t>
            </a:r>
            <a:r>
              <a:rPr lang="en-US" sz="2600" dirty="0">
                <a:solidFill>
                  <a:prstClr val="black"/>
                </a:solidFill>
                <a:latin typeface="Calibri" panose="020F0502020204030204"/>
                <a:ea typeface="Times New Roman" panose="02020603050405020304" pitchFamily="18" charset="0"/>
              </a:rPr>
              <a:t>.</a:t>
            </a:r>
            <a:endParaRPr kumimoji="0" lang="en-US" sz="2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sp>
        <p:nvSpPr>
          <p:cNvPr id="5" name="TextBox 4">
            <a:extLst>
              <a:ext uri="{FF2B5EF4-FFF2-40B4-BE49-F238E27FC236}">
                <a16:creationId xmlns:a16="http://schemas.microsoft.com/office/drawing/2014/main" id="{407ED12F-E556-25DC-454F-10EFA90FA731}"/>
              </a:ext>
            </a:extLst>
          </p:cNvPr>
          <p:cNvSpPr txBox="1"/>
          <p:nvPr/>
        </p:nvSpPr>
        <p:spPr>
          <a:xfrm>
            <a:off x="11644791" y="6261989"/>
            <a:ext cx="462760" cy="369332"/>
          </a:xfrm>
          <a:prstGeom prst="rect">
            <a:avLst/>
          </a:prstGeom>
          <a:noFill/>
        </p:spPr>
        <p:txBody>
          <a:bodyPr wrap="square" rtlCol="0">
            <a:spAutoFit/>
          </a:bodyPr>
          <a:lstStyle/>
          <a:p>
            <a:r>
              <a:rPr lang="en-US" dirty="0"/>
              <a:t>15</a:t>
            </a:r>
          </a:p>
        </p:txBody>
      </p:sp>
      <p:sp>
        <p:nvSpPr>
          <p:cNvPr id="6" name="TextBox 5">
            <a:extLst>
              <a:ext uri="{FF2B5EF4-FFF2-40B4-BE49-F238E27FC236}">
                <a16:creationId xmlns:a16="http://schemas.microsoft.com/office/drawing/2014/main" id="{207B7DC2-9746-17A8-59E6-B2F5E18459BD}"/>
              </a:ext>
            </a:extLst>
          </p:cNvPr>
          <p:cNvSpPr txBox="1"/>
          <p:nvPr/>
        </p:nvSpPr>
        <p:spPr>
          <a:xfrm>
            <a:off x="1638300" y="5993907"/>
            <a:ext cx="9162396" cy="584775"/>
          </a:xfrm>
          <a:prstGeom prst="rect">
            <a:avLst/>
          </a:prstGeom>
          <a:noFill/>
        </p:spPr>
        <p:txBody>
          <a:bodyPr wrap="square" rtlCol="0">
            <a:spAutoFit/>
          </a:bodyPr>
          <a:lstStyle/>
          <a:p>
            <a:r>
              <a:rPr lang="en-US" sz="1600" dirty="0">
                <a:solidFill>
                  <a:schemeClr val="tx1">
                    <a:lumMod val="50000"/>
                    <a:lumOff val="50000"/>
                  </a:schemeClr>
                </a:solidFill>
              </a:rPr>
              <a:t>Today the FTC network includes over 300 cities and municipalities worldwide. Texas FTCs include Houston/Harris Co., Dallas/Dallas Co., San Antonio/Bexar Co., Austin/Travis Co.</a:t>
            </a:r>
          </a:p>
        </p:txBody>
      </p:sp>
      <p:sp>
        <p:nvSpPr>
          <p:cNvPr id="8" name="TextBox 7">
            <a:extLst>
              <a:ext uri="{FF2B5EF4-FFF2-40B4-BE49-F238E27FC236}">
                <a16:creationId xmlns:a16="http://schemas.microsoft.com/office/drawing/2014/main" id="{9F0FB68B-70DF-0083-1213-2A5246BC005B}"/>
              </a:ext>
            </a:extLst>
          </p:cNvPr>
          <p:cNvSpPr txBox="1"/>
          <p:nvPr/>
        </p:nvSpPr>
        <p:spPr>
          <a:xfrm>
            <a:off x="1011381" y="2844229"/>
            <a:ext cx="10169236" cy="1846659"/>
          </a:xfrm>
          <a:prstGeom prst="rect">
            <a:avLst/>
          </a:prstGeom>
          <a:solidFill>
            <a:srgbClr val="0058A3"/>
          </a:solidFill>
          <a:ln w="38100">
            <a:solidFill>
              <a:srgbClr val="0058A3"/>
            </a:solidFill>
          </a:ln>
        </p:spPr>
        <p:txBody>
          <a:bodyPr wrap="square" rtlCol="0">
            <a:spAutoFit/>
          </a:bodyPr>
          <a:lstStyle/>
          <a:p>
            <a:r>
              <a:rPr lang="en-US" sz="2400" b="1" dirty="0">
                <a:solidFill>
                  <a:schemeClr val="bg1"/>
                </a:solidFill>
              </a:rPr>
              <a:t>2014 Fast Track Cities 90-90-90 Goals</a:t>
            </a:r>
          </a:p>
          <a:p>
            <a:pPr>
              <a:spcBef>
                <a:spcPts val="1200"/>
              </a:spcBef>
            </a:pPr>
            <a:r>
              <a:rPr lang="en-US" sz="2200" b="1" dirty="0">
                <a:solidFill>
                  <a:schemeClr val="bg1"/>
                </a:solidFill>
              </a:rPr>
              <a:t>90% of all individuals with HIV have been diagnosed and know their status,</a:t>
            </a:r>
          </a:p>
          <a:p>
            <a:r>
              <a:rPr lang="en-US" sz="2200" b="1" dirty="0">
                <a:solidFill>
                  <a:schemeClr val="bg1"/>
                </a:solidFill>
              </a:rPr>
              <a:t>90% diagnosed with HIV are on treatment, and</a:t>
            </a:r>
          </a:p>
          <a:p>
            <a:r>
              <a:rPr lang="en-US" sz="2200" b="1" dirty="0">
                <a:solidFill>
                  <a:schemeClr val="bg1"/>
                </a:solidFill>
              </a:rPr>
              <a:t>90% on treatment achieve sustained viral suppression – U = U</a:t>
            </a:r>
          </a:p>
          <a:p>
            <a:endParaRPr lang="en-US" sz="1400" b="1" dirty="0">
              <a:solidFill>
                <a:schemeClr val="bg1"/>
              </a:solidFill>
            </a:endParaRPr>
          </a:p>
        </p:txBody>
      </p:sp>
      <p:pic>
        <p:nvPicPr>
          <p:cNvPr id="9" name="Picture 8"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94" y="6136183"/>
            <a:ext cx="1371600" cy="464270"/>
          </a:xfrm>
          <a:prstGeom prst="rect">
            <a:avLst/>
          </a:prstGeom>
        </p:spPr>
      </p:pic>
    </p:spTree>
    <p:extLst>
      <p:ext uri="{BB962C8B-B14F-4D97-AF65-F5344CB8AC3E}">
        <p14:creationId xmlns:p14="http://schemas.microsoft.com/office/powerpoint/2010/main" val="130057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387263" y="161031"/>
            <a:ext cx="10515600" cy="1325563"/>
          </a:xfrm>
        </p:spPr>
        <p:txBody>
          <a:bodyPr>
            <a:normAutofit/>
          </a:bodyPr>
          <a:lstStyle/>
          <a:p>
            <a:r>
              <a:rPr lang="en-US" sz="3600" dirty="0"/>
              <a:t>Initiatives to End the HIV Epidemic in the US</a:t>
            </a:r>
          </a:p>
        </p:txBody>
      </p:sp>
      <p:sp>
        <p:nvSpPr>
          <p:cNvPr id="3" name="Content Placeholder 2">
            <a:extLst>
              <a:ext uri="{FF2B5EF4-FFF2-40B4-BE49-F238E27FC236}">
                <a16:creationId xmlns:a16="http://schemas.microsoft.com/office/drawing/2014/main" id="{B45967E1-D374-4663-A450-3D9CD484EA31}"/>
              </a:ext>
            </a:extLst>
          </p:cNvPr>
          <p:cNvSpPr>
            <a:spLocks noGrp="1"/>
          </p:cNvSpPr>
          <p:nvPr>
            <p:ph idx="1"/>
          </p:nvPr>
        </p:nvSpPr>
        <p:spPr>
          <a:xfrm>
            <a:off x="702927" y="1597509"/>
            <a:ext cx="5317959" cy="4871344"/>
          </a:xfrm>
        </p:spPr>
        <p:txBody>
          <a:bodyPr>
            <a:normAutofit/>
          </a:bodyPr>
          <a:lstStyle/>
          <a:p>
            <a:pPr marL="0" lvl="0" indent="0">
              <a:lnSpc>
                <a:spcPct val="100000"/>
              </a:lnSpc>
              <a:spcBef>
                <a:spcPts val="600"/>
              </a:spcBef>
              <a:buNone/>
              <a:defRPr/>
            </a:pPr>
            <a:endParaRPr lang="en-US" sz="3200" kern="0" dirty="0">
              <a:solidFill>
                <a:srgbClr val="000000"/>
              </a:solidFill>
              <a:ea typeface="Times New Roman" panose="02020603050405020304" pitchFamily="18" charset="0"/>
            </a:endParaRPr>
          </a:p>
          <a:p>
            <a:pPr marL="0" lvl="0" indent="0">
              <a:lnSpc>
                <a:spcPct val="100000"/>
              </a:lnSpc>
              <a:spcBef>
                <a:spcPts val="600"/>
              </a:spcBef>
              <a:buNone/>
              <a:defRPr/>
            </a:pPr>
            <a:endParaRPr lang="en-US" sz="3200" kern="0" dirty="0">
              <a:solidFill>
                <a:srgbClr val="000000"/>
              </a:solidFill>
              <a:ea typeface="Times New Roman" panose="02020603050405020304" pitchFamily="18" charset="0"/>
            </a:endParaRPr>
          </a:p>
          <a:p>
            <a:pPr marL="0" lvl="0" indent="0">
              <a:lnSpc>
                <a:spcPct val="100000"/>
              </a:lnSpc>
              <a:spcBef>
                <a:spcPts val="600"/>
              </a:spcBef>
              <a:buNone/>
              <a:defRPr/>
            </a:pPr>
            <a:endParaRPr lang="en-US" sz="3200" kern="0" dirty="0">
              <a:solidFill>
                <a:srgbClr val="000000"/>
              </a:solidFill>
              <a:ea typeface="Times New Roman" panose="02020603050405020304" pitchFamily="18" charset="0"/>
            </a:endParaRPr>
          </a:p>
          <a:p>
            <a:pPr marL="0" lvl="0" indent="0">
              <a:lnSpc>
                <a:spcPct val="100000"/>
              </a:lnSpc>
              <a:spcBef>
                <a:spcPts val="600"/>
              </a:spcBef>
              <a:buNone/>
              <a:defRPr/>
            </a:pPr>
            <a:endParaRPr lang="en-US" sz="2400" kern="0" dirty="0">
              <a:solidFill>
                <a:srgbClr val="000000"/>
              </a:solidFill>
              <a:ea typeface="Times New Roman" panose="02020603050405020304" pitchFamily="18" charset="0"/>
            </a:endParaRPr>
          </a:p>
          <a:p>
            <a:pPr marL="0" lvl="0" indent="0">
              <a:lnSpc>
                <a:spcPct val="100000"/>
              </a:lnSpc>
              <a:spcBef>
                <a:spcPts val="600"/>
              </a:spcBef>
              <a:buNone/>
              <a:defRPr/>
            </a:pPr>
            <a:endParaRPr lang="en-US" sz="2400" kern="0" dirty="0">
              <a:solidFill>
                <a:srgbClr val="000000"/>
              </a:solidFill>
              <a:ea typeface="Times New Roman" panose="02020603050405020304" pitchFamily="18" charset="0"/>
            </a:endParaRPr>
          </a:p>
          <a:p>
            <a:pPr marL="0" lvl="0" indent="0">
              <a:lnSpc>
                <a:spcPct val="100000"/>
              </a:lnSpc>
              <a:spcBef>
                <a:spcPts val="600"/>
              </a:spcBef>
              <a:buNone/>
              <a:defRPr/>
            </a:pPr>
            <a:endParaRPr lang="en-US" sz="2400" kern="0" dirty="0">
              <a:solidFill>
                <a:srgbClr val="000000"/>
              </a:solidFill>
              <a:ea typeface="Times New Roman" panose="02020603050405020304" pitchFamily="18" charset="0"/>
            </a:endParaRPr>
          </a:p>
          <a:p>
            <a:pPr marL="0" lvl="0" indent="0">
              <a:lnSpc>
                <a:spcPct val="100000"/>
              </a:lnSpc>
              <a:spcBef>
                <a:spcPts val="600"/>
              </a:spcBef>
              <a:buNone/>
              <a:defRPr/>
            </a:pPr>
            <a:endParaRPr lang="en-US" sz="2400" kern="0" dirty="0">
              <a:solidFill>
                <a:srgbClr val="000000"/>
              </a:solidFill>
              <a:ea typeface="Times New Roman" panose="02020603050405020304" pitchFamily="18" charset="0"/>
            </a:endParaRPr>
          </a:p>
          <a:p>
            <a:pPr marL="0" lvl="0" indent="0">
              <a:lnSpc>
                <a:spcPct val="100000"/>
              </a:lnSpc>
              <a:spcBef>
                <a:spcPts val="600"/>
              </a:spcBef>
              <a:buNone/>
              <a:defRPr/>
            </a:pPr>
            <a:r>
              <a:rPr lang="en-US" sz="2400" kern="0" dirty="0">
                <a:solidFill>
                  <a:srgbClr val="000000"/>
                </a:solidFill>
                <a:ea typeface="Times New Roman" panose="02020603050405020304" pitchFamily="18" charset="0"/>
              </a:rPr>
              <a:t>T</a:t>
            </a:r>
            <a:r>
              <a:rPr lang="en-US" sz="2400" kern="0" dirty="0">
                <a:solidFill>
                  <a:srgbClr val="000000"/>
                </a:solidFill>
                <a:effectLst/>
                <a:ea typeface="Times New Roman" panose="02020603050405020304" pitchFamily="18" charset="0"/>
              </a:rPr>
              <a:t>he broad, overarching national plan that extends across federal departments encompassing the entire nation. </a:t>
            </a:r>
          </a:p>
          <a:p>
            <a:pPr marL="0" lvl="0" indent="0">
              <a:lnSpc>
                <a:spcPct val="100000"/>
              </a:lnSpc>
              <a:spcBef>
                <a:spcPts val="0"/>
              </a:spcBef>
              <a:buNone/>
              <a:defRPr/>
            </a:pPr>
            <a:endParaRPr lang="en-US" sz="3200" dirty="0">
              <a:solidFill>
                <a:prstClr val="black"/>
              </a:solidFill>
            </a:endParaRPr>
          </a:p>
          <a:p>
            <a:pPr marL="0" lvl="0" indent="0">
              <a:lnSpc>
                <a:spcPct val="100000"/>
              </a:lnSpc>
              <a:spcBef>
                <a:spcPts val="0"/>
              </a:spcBef>
              <a:buNone/>
              <a:defRPr/>
            </a:pPr>
            <a:endParaRPr lang="en-US" sz="2600" dirty="0">
              <a:solidFill>
                <a:prstClr val="black"/>
              </a:solidFill>
            </a:endParaRPr>
          </a:p>
          <a:p>
            <a:pPr marL="0" lvl="0" indent="0">
              <a:lnSpc>
                <a:spcPct val="100000"/>
              </a:lnSpc>
              <a:spcBef>
                <a:spcPts val="0"/>
              </a:spcBef>
              <a:buNone/>
              <a:defRPr/>
            </a:pPr>
            <a:endParaRPr lang="en-US" sz="3200" dirty="0">
              <a:solidFill>
                <a:prstClr val="black"/>
              </a:solidFill>
            </a:endParaRPr>
          </a:p>
          <a:p>
            <a:pPr>
              <a:lnSpc>
                <a:spcPct val="100000"/>
              </a:lnSpc>
              <a:spcBef>
                <a:spcPts val="0"/>
              </a:spcBef>
              <a:buFont typeface="Wingdings" panose="05000000000000000000" pitchFamily="2" charset="2"/>
              <a:buChar char="§"/>
              <a:defRPr/>
            </a:pPr>
            <a:endParaRPr lang="en-US" sz="3200" dirty="0">
              <a:solidFill>
                <a:prstClr val="black"/>
              </a:solidFill>
            </a:endParaRPr>
          </a:p>
          <a:p>
            <a:pPr marL="0" lvl="0" indent="0">
              <a:lnSpc>
                <a:spcPct val="100000"/>
              </a:lnSpc>
              <a:spcBef>
                <a:spcPts val="0"/>
              </a:spcBef>
              <a:buNone/>
              <a:defRPr/>
            </a:pPr>
            <a:endParaRPr lang="en-US" sz="3200" dirty="0">
              <a:solidFill>
                <a:prstClr val="black"/>
              </a:solidFill>
            </a:endParaRPr>
          </a:p>
          <a:p>
            <a:pPr marL="0" lvl="0" indent="0">
              <a:lnSpc>
                <a:spcPct val="100000"/>
              </a:lnSpc>
              <a:spcBef>
                <a:spcPts val="0"/>
              </a:spcBef>
              <a:buNone/>
              <a:defRPr/>
            </a:pPr>
            <a:endParaRPr lang="en-US" sz="2400" dirty="0">
              <a:solidFill>
                <a:prstClr val="black"/>
              </a:solidFill>
            </a:endParaRPr>
          </a:p>
          <a:p>
            <a:pPr marL="0" indent="0">
              <a:buNone/>
            </a:pPr>
            <a:endParaRPr lang="en-US" dirty="0"/>
          </a:p>
        </p:txBody>
      </p:sp>
      <p:sp>
        <p:nvSpPr>
          <p:cNvPr id="8" name="TextBox 7">
            <a:extLst>
              <a:ext uri="{FF2B5EF4-FFF2-40B4-BE49-F238E27FC236}">
                <a16:creationId xmlns:a16="http://schemas.microsoft.com/office/drawing/2014/main" id="{841BC933-957C-03C4-017C-BDA236BCBCB5}"/>
              </a:ext>
            </a:extLst>
          </p:cNvPr>
          <p:cNvSpPr txBox="1"/>
          <p:nvPr/>
        </p:nvSpPr>
        <p:spPr>
          <a:xfrm>
            <a:off x="5907371" y="1551105"/>
            <a:ext cx="5661182" cy="4832092"/>
          </a:xfrm>
          <a:prstGeom prst="rect">
            <a:avLst/>
          </a:prstGeom>
          <a:noFill/>
        </p:spPr>
        <p:txBody>
          <a:bodyPr wrap="square" rtlCol="0">
            <a:spAutoFit/>
          </a:bodyPr>
          <a:lstStyle/>
          <a:p>
            <a:pPr marL="0" lvl="0" indent="0">
              <a:lnSpc>
                <a:spcPct val="100000"/>
              </a:lnSpc>
              <a:spcBef>
                <a:spcPts val="600"/>
              </a:spcBef>
              <a:buNone/>
              <a:defRPr/>
            </a:pPr>
            <a:r>
              <a:rPr lang="en-US" sz="2800" kern="0" dirty="0">
                <a:solidFill>
                  <a:srgbClr val="000000"/>
                </a:solidFill>
                <a:effectLst/>
                <a:ea typeface="Times New Roman" panose="02020603050405020304" pitchFamily="18" charset="0"/>
              </a:rPr>
              <a:t>NHAS Goals include: </a:t>
            </a:r>
          </a:p>
          <a:p>
            <a:pPr marL="514350" lvl="0" indent="-514350">
              <a:lnSpc>
                <a:spcPct val="100000"/>
              </a:lnSpc>
              <a:spcBef>
                <a:spcPts val="600"/>
              </a:spcBef>
              <a:buAutoNum type="arabicParenR"/>
              <a:defRPr/>
            </a:pPr>
            <a:r>
              <a:rPr lang="en-US" sz="2600" kern="0" dirty="0">
                <a:solidFill>
                  <a:srgbClr val="000000"/>
                </a:solidFill>
                <a:effectLst/>
                <a:ea typeface="Times New Roman" panose="02020603050405020304" pitchFamily="18" charset="0"/>
              </a:rPr>
              <a:t>Prevent new HIV infections. By 2030 reduce new HIV infections to 10%. </a:t>
            </a:r>
          </a:p>
          <a:p>
            <a:pPr marL="514350" lvl="0" indent="-514350">
              <a:lnSpc>
                <a:spcPct val="100000"/>
              </a:lnSpc>
              <a:spcBef>
                <a:spcPts val="600"/>
              </a:spcBef>
              <a:buAutoNum type="arabicParenR"/>
              <a:defRPr/>
            </a:pPr>
            <a:r>
              <a:rPr lang="en-US" sz="2600" kern="0" dirty="0">
                <a:solidFill>
                  <a:srgbClr val="000000"/>
                </a:solidFill>
                <a:effectLst/>
                <a:ea typeface="Times New Roman" panose="02020603050405020304" pitchFamily="18" charset="0"/>
              </a:rPr>
              <a:t>Improve HIV-related health outcomes. </a:t>
            </a:r>
          </a:p>
          <a:p>
            <a:pPr marL="514350" lvl="0" indent="-514350">
              <a:lnSpc>
                <a:spcPct val="100000"/>
              </a:lnSpc>
              <a:spcBef>
                <a:spcPts val="600"/>
              </a:spcBef>
              <a:buAutoNum type="arabicParenR"/>
              <a:defRPr/>
            </a:pPr>
            <a:r>
              <a:rPr lang="en-US" sz="2600" kern="0" dirty="0">
                <a:solidFill>
                  <a:srgbClr val="000000"/>
                </a:solidFill>
                <a:effectLst/>
                <a:ea typeface="Times New Roman" panose="02020603050405020304" pitchFamily="18" charset="0"/>
              </a:rPr>
              <a:t>Reduce HIV-related disparities and health inequities. </a:t>
            </a:r>
          </a:p>
          <a:p>
            <a:pPr marL="514350" lvl="0" indent="-514350">
              <a:lnSpc>
                <a:spcPct val="100000"/>
              </a:lnSpc>
              <a:spcBef>
                <a:spcPts val="600"/>
              </a:spcBef>
              <a:buAutoNum type="arabicParenR"/>
              <a:defRPr/>
            </a:pPr>
            <a:r>
              <a:rPr lang="en-US" sz="2600" kern="0" dirty="0">
                <a:solidFill>
                  <a:srgbClr val="000000"/>
                </a:solidFill>
                <a:effectLst/>
                <a:ea typeface="Times New Roman" panose="02020603050405020304" pitchFamily="18" charset="0"/>
              </a:rPr>
              <a:t>Achieve integrated, coordinated efforts that address the HIV epidemic among all partners and interested parties.</a:t>
            </a:r>
            <a:endParaRPr lang="en-US" sz="2600" dirty="0"/>
          </a:p>
        </p:txBody>
      </p:sp>
      <p:pic>
        <p:nvPicPr>
          <p:cNvPr id="9" name="Picture 8">
            <a:extLst>
              <a:ext uri="{FF2B5EF4-FFF2-40B4-BE49-F238E27FC236}">
                <a16:creationId xmlns:a16="http://schemas.microsoft.com/office/drawing/2014/main" id="{FBB05A31-83BD-E6C4-5E12-4EEC92F1CA02}"/>
              </a:ext>
            </a:extLst>
          </p:cNvPr>
          <p:cNvPicPr>
            <a:picLocks noChangeAspect="1"/>
          </p:cNvPicPr>
          <p:nvPr/>
        </p:nvPicPr>
        <p:blipFill>
          <a:blip r:embed="rId3"/>
          <a:stretch>
            <a:fillRect/>
          </a:stretch>
        </p:blipFill>
        <p:spPr>
          <a:xfrm>
            <a:off x="1660523" y="1486593"/>
            <a:ext cx="2967335" cy="3518543"/>
          </a:xfrm>
          <a:prstGeom prst="rect">
            <a:avLst/>
          </a:prstGeom>
        </p:spPr>
      </p:pic>
      <p:sp>
        <p:nvSpPr>
          <p:cNvPr id="2" name="TextBox 1">
            <a:extLst>
              <a:ext uri="{FF2B5EF4-FFF2-40B4-BE49-F238E27FC236}">
                <a16:creationId xmlns:a16="http://schemas.microsoft.com/office/drawing/2014/main" id="{EEEE66D1-F411-3D3D-CEED-56BFFC8199C3}"/>
              </a:ext>
            </a:extLst>
          </p:cNvPr>
          <p:cNvSpPr txBox="1"/>
          <p:nvPr/>
        </p:nvSpPr>
        <p:spPr>
          <a:xfrm>
            <a:off x="11568553" y="6234547"/>
            <a:ext cx="515535" cy="369332"/>
          </a:xfrm>
          <a:prstGeom prst="rect">
            <a:avLst/>
          </a:prstGeom>
          <a:noFill/>
        </p:spPr>
        <p:txBody>
          <a:bodyPr wrap="square" rtlCol="0">
            <a:spAutoFit/>
          </a:bodyPr>
          <a:lstStyle/>
          <a:p>
            <a:r>
              <a:rPr lang="en-US" dirty="0"/>
              <a:t>16</a:t>
            </a:r>
          </a:p>
        </p:txBody>
      </p:sp>
      <p:sp>
        <p:nvSpPr>
          <p:cNvPr id="5" name="TextBox 4">
            <a:extLst>
              <a:ext uri="{FF2B5EF4-FFF2-40B4-BE49-F238E27FC236}">
                <a16:creationId xmlns:a16="http://schemas.microsoft.com/office/drawing/2014/main" id="{9D12DBD2-4FE3-26E4-A7EB-488ABBE905A1}"/>
              </a:ext>
            </a:extLst>
          </p:cNvPr>
          <p:cNvSpPr txBox="1"/>
          <p:nvPr/>
        </p:nvSpPr>
        <p:spPr>
          <a:xfrm>
            <a:off x="5161465" y="6234547"/>
            <a:ext cx="7354955" cy="338554"/>
          </a:xfrm>
          <a:prstGeom prst="rect">
            <a:avLst/>
          </a:prstGeom>
          <a:noFill/>
        </p:spPr>
        <p:txBody>
          <a:bodyPr wrap="square" rtlCol="0">
            <a:spAutoFit/>
          </a:bodyPr>
          <a:lstStyle/>
          <a:p>
            <a:r>
              <a:rPr lang="en-US" sz="1600" dirty="0"/>
              <a:t>In Texas, avg 4,300-4,400 new dx annually; 10%  goal ≈ 430-440 new cases. </a:t>
            </a:r>
          </a:p>
        </p:txBody>
      </p:sp>
      <p:pic>
        <p:nvPicPr>
          <p:cNvPr id="6" name="Picture 5"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7" y="6187078"/>
            <a:ext cx="1371600" cy="464270"/>
          </a:xfrm>
          <a:prstGeom prst="rect">
            <a:avLst/>
          </a:prstGeom>
        </p:spPr>
      </p:pic>
    </p:spTree>
    <p:extLst>
      <p:ext uri="{BB962C8B-B14F-4D97-AF65-F5344CB8AC3E}">
        <p14:creationId xmlns:p14="http://schemas.microsoft.com/office/powerpoint/2010/main" val="2455024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387263" y="161031"/>
            <a:ext cx="10515600" cy="1325563"/>
          </a:xfrm>
        </p:spPr>
        <p:txBody>
          <a:bodyPr>
            <a:normAutofit/>
          </a:bodyPr>
          <a:lstStyle/>
          <a:p>
            <a:r>
              <a:rPr lang="en-US" sz="3600" dirty="0"/>
              <a:t>Initiatives to End the HIV Epidemic (EHE) in the US</a:t>
            </a:r>
          </a:p>
        </p:txBody>
      </p:sp>
      <p:sp>
        <p:nvSpPr>
          <p:cNvPr id="3" name="Content Placeholder 2">
            <a:extLst>
              <a:ext uri="{FF2B5EF4-FFF2-40B4-BE49-F238E27FC236}">
                <a16:creationId xmlns:a16="http://schemas.microsoft.com/office/drawing/2014/main" id="{B45967E1-D374-4663-A450-3D9CD484EA31}"/>
              </a:ext>
            </a:extLst>
          </p:cNvPr>
          <p:cNvSpPr>
            <a:spLocks noGrp="1"/>
          </p:cNvSpPr>
          <p:nvPr>
            <p:ph idx="1"/>
          </p:nvPr>
        </p:nvSpPr>
        <p:spPr>
          <a:xfrm>
            <a:off x="4567891" y="1393387"/>
            <a:ext cx="7182358" cy="5371406"/>
          </a:xfrm>
        </p:spPr>
        <p:txBody>
          <a:bodyPr>
            <a:normAutofit/>
          </a:bodyPr>
          <a:lstStyle/>
          <a:p>
            <a:pPr marL="466725" indent="-466725">
              <a:lnSpc>
                <a:spcPct val="100000"/>
              </a:lnSpc>
              <a:spcBef>
                <a:spcPts val="2400"/>
              </a:spcBef>
              <a:buFont typeface="Wingdings" panose="05000000000000000000" pitchFamily="2" charset="2"/>
              <a:buChar char="§"/>
              <a:defRPr/>
            </a:pPr>
            <a:r>
              <a:rPr lang="en-US" sz="3000" dirty="0">
                <a:solidFill>
                  <a:prstClr val="black"/>
                </a:solidFill>
              </a:rPr>
              <a:t>EHE is complementary to National HIV/AIDS Strategy (NHAS) and s</a:t>
            </a:r>
            <a:r>
              <a:rPr lang="en-US" sz="3000" dirty="0">
                <a:solidFill>
                  <a:prstClr val="black"/>
                </a:solidFill>
                <a:effectLst/>
                <a:latin typeface="Calibri" panose="020F0502020204030204" pitchFamily="34" charset="0"/>
                <a:ea typeface="Times New Roman" panose="02020603050405020304" pitchFamily="18" charset="0"/>
                <a:cs typeface="Calibri" panose="020F0502020204030204" pitchFamily="34" charset="0"/>
              </a:rPr>
              <a:t>hares </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common goal of reducing new HIV transmissions in the US by 75% by 2025 and </a:t>
            </a:r>
            <a:r>
              <a:rPr lang="en-US" sz="3000" dirty="0">
                <a:effectLst/>
                <a:latin typeface="Calibri" panose="020F0502020204030204" pitchFamily="34" charset="0"/>
                <a:ea typeface="Times New Roman" panose="02020603050405020304" pitchFamily="18" charset="0"/>
                <a:cs typeface="Calibri" panose="020F0502020204030204" pitchFamily="34" charset="0"/>
              </a:rPr>
              <a:t>90% by 2030</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466725" indent="-466725">
              <a:lnSpc>
                <a:spcPct val="100000"/>
              </a:lnSpc>
              <a:spcBef>
                <a:spcPts val="1200"/>
              </a:spcBef>
              <a:buFont typeface="Wingdings" panose="05000000000000000000" pitchFamily="2" charset="2"/>
              <a:buChar char="§"/>
              <a:defRPr/>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Leading component </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&amp;</a:t>
            </a:r>
            <a:r>
              <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funding source of the work is DHHS </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&amp;</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HRSA/RW Program.</a:t>
            </a:r>
            <a:endParaRPr lang="en-US" sz="3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466725" indent="-466725">
              <a:lnSpc>
                <a:spcPct val="100000"/>
              </a:lnSpc>
              <a:spcBef>
                <a:spcPts val="1200"/>
              </a:spcBef>
              <a:buFont typeface="Wingdings" panose="05000000000000000000" pitchFamily="2" charset="2"/>
              <a:buChar char="§"/>
              <a:defRPr/>
            </a:pPr>
            <a:r>
              <a:rPr lang="en-US" sz="3000" b="0" i="0" dirty="0">
                <a:solidFill>
                  <a:srgbClr val="000000"/>
                </a:solidFill>
                <a:effectLst/>
              </a:rPr>
              <a:t>CDC – PS20-2010  funding - “Integrated HIV Programs for Health Departments to Support EHE in the United States.”</a:t>
            </a:r>
          </a:p>
          <a:p>
            <a:pPr marL="0" lvl="0" indent="0">
              <a:lnSpc>
                <a:spcPct val="100000"/>
              </a:lnSpc>
              <a:spcBef>
                <a:spcPts val="600"/>
              </a:spcBef>
              <a:buNone/>
              <a:defRPr/>
            </a:pPr>
            <a:endParaRPr lang="en-US" b="1" dirty="0">
              <a:solidFill>
                <a:prstClr val="black"/>
              </a:solidFill>
            </a:endParaRPr>
          </a:p>
          <a:p>
            <a:pPr marL="0" lvl="0" indent="0">
              <a:lnSpc>
                <a:spcPct val="100000"/>
              </a:lnSpc>
              <a:spcBef>
                <a:spcPts val="0"/>
              </a:spcBef>
              <a:buNone/>
              <a:defRPr/>
            </a:pPr>
            <a:endParaRPr lang="en-US" sz="2600" dirty="0">
              <a:solidFill>
                <a:prstClr val="black"/>
              </a:solidFill>
            </a:endParaRPr>
          </a:p>
          <a:p>
            <a:pPr marL="0" lvl="0" indent="0">
              <a:lnSpc>
                <a:spcPct val="100000"/>
              </a:lnSpc>
              <a:spcBef>
                <a:spcPts val="0"/>
              </a:spcBef>
              <a:buNone/>
              <a:defRPr/>
            </a:pPr>
            <a:endParaRPr lang="en-US" sz="3200" dirty="0">
              <a:solidFill>
                <a:prstClr val="black"/>
              </a:solidFill>
            </a:endParaRPr>
          </a:p>
          <a:p>
            <a:pPr>
              <a:lnSpc>
                <a:spcPct val="100000"/>
              </a:lnSpc>
              <a:spcBef>
                <a:spcPts val="0"/>
              </a:spcBef>
              <a:buFont typeface="Wingdings" panose="05000000000000000000" pitchFamily="2" charset="2"/>
              <a:buChar char="§"/>
              <a:defRPr/>
            </a:pPr>
            <a:endParaRPr lang="en-US" sz="3200" dirty="0">
              <a:solidFill>
                <a:prstClr val="black"/>
              </a:solidFill>
            </a:endParaRPr>
          </a:p>
          <a:p>
            <a:pPr marL="0" lvl="0" indent="0">
              <a:lnSpc>
                <a:spcPct val="100000"/>
              </a:lnSpc>
              <a:spcBef>
                <a:spcPts val="0"/>
              </a:spcBef>
              <a:buNone/>
              <a:defRPr/>
            </a:pPr>
            <a:endParaRPr lang="en-US" sz="3200" dirty="0">
              <a:solidFill>
                <a:prstClr val="black"/>
              </a:solidFill>
            </a:endParaRPr>
          </a:p>
          <a:p>
            <a:pPr marL="0" lvl="0" indent="0">
              <a:lnSpc>
                <a:spcPct val="100000"/>
              </a:lnSpc>
              <a:spcBef>
                <a:spcPts val="0"/>
              </a:spcBef>
              <a:buNone/>
              <a:defRPr/>
            </a:pPr>
            <a:endParaRPr lang="en-US" sz="2400" dirty="0">
              <a:solidFill>
                <a:prstClr val="black"/>
              </a:solidFill>
            </a:endParaRPr>
          </a:p>
          <a:p>
            <a:pPr marL="0" indent="0">
              <a:buNone/>
            </a:pPr>
            <a:endParaRPr lang="en-US" dirty="0"/>
          </a:p>
        </p:txBody>
      </p:sp>
      <p:pic>
        <p:nvPicPr>
          <p:cNvPr id="6" name="Picture 5">
            <a:extLst>
              <a:ext uri="{FF2B5EF4-FFF2-40B4-BE49-F238E27FC236}">
                <a16:creationId xmlns:a16="http://schemas.microsoft.com/office/drawing/2014/main" id="{EE8BD222-F7B4-71CB-97D4-6AD2E2C08AA8}"/>
              </a:ext>
            </a:extLst>
          </p:cNvPr>
          <p:cNvPicPr>
            <a:picLocks noChangeAspect="1"/>
          </p:cNvPicPr>
          <p:nvPr/>
        </p:nvPicPr>
        <p:blipFill>
          <a:blip r:embed="rId3"/>
          <a:stretch>
            <a:fillRect/>
          </a:stretch>
        </p:blipFill>
        <p:spPr>
          <a:xfrm>
            <a:off x="291280" y="2021305"/>
            <a:ext cx="4024119" cy="3946358"/>
          </a:xfrm>
          <a:prstGeom prst="rect">
            <a:avLst/>
          </a:prstGeom>
        </p:spPr>
      </p:pic>
      <p:sp>
        <p:nvSpPr>
          <p:cNvPr id="2" name="TextBox 1">
            <a:extLst>
              <a:ext uri="{FF2B5EF4-FFF2-40B4-BE49-F238E27FC236}">
                <a16:creationId xmlns:a16="http://schemas.microsoft.com/office/drawing/2014/main" id="{A06133C4-7244-43EB-6835-AA371021D4B3}"/>
              </a:ext>
            </a:extLst>
          </p:cNvPr>
          <p:cNvSpPr txBox="1"/>
          <p:nvPr/>
        </p:nvSpPr>
        <p:spPr>
          <a:xfrm>
            <a:off x="11540843" y="6234550"/>
            <a:ext cx="526138" cy="374073"/>
          </a:xfrm>
          <a:prstGeom prst="rect">
            <a:avLst/>
          </a:prstGeom>
          <a:noFill/>
        </p:spPr>
        <p:txBody>
          <a:bodyPr wrap="square" rtlCol="0">
            <a:spAutoFit/>
          </a:bodyPr>
          <a:lstStyle/>
          <a:p>
            <a:r>
              <a:rPr lang="en-US" dirty="0"/>
              <a:t>17</a:t>
            </a:r>
          </a:p>
        </p:txBody>
      </p:sp>
      <p:pic>
        <p:nvPicPr>
          <p:cNvPr id="5" name="Picture 4"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89451"/>
            <a:ext cx="1371600" cy="464270"/>
          </a:xfrm>
          <a:prstGeom prst="rect">
            <a:avLst/>
          </a:prstGeom>
        </p:spPr>
      </p:pic>
    </p:spTree>
    <p:extLst>
      <p:ext uri="{BB962C8B-B14F-4D97-AF65-F5344CB8AC3E}">
        <p14:creationId xmlns:p14="http://schemas.microsoft.com/office/powerpoint/2010/main" val="76684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C07020-D051-E9A9-CE42-DB6C411525AE}"/>
              </a:ext>
            </a:extLst>
          </p:cNvPr>
          <p:cNvPicPr>
            <a:picLocks noChangeAspect="1"/>
          </p:cNvPicPr>
          <p:nvPr/>
        </p:nvPicPr>
        <p:blipFill>
          <a:blip r:embed="rId3"/>
          <a:stretch>
            <a:fillRect/>
          </a:stretch>
        </p:blipFill>
        <p:spPr>
          <a:xfrm>
            <a:off x="240632" y="422989"/>
            <a:ext cx="11743765" cy="4995964"/>
          </a:xfrm>
          <a:prstGeom prst="rect">
            <a:avLst/>
          </a:prstGeom>
        </p:spPr>
      </p:pic>
      <p:sp>
        <p:nvSpPr>
          <p:cNvPr id="4" name="TextBox 3">
            <a:extLst>
              <a:ext uri="{FF2B5EF4-FFF2-40B4-BE49-F238E27FC236}">
                <a16:creationId xmlns:a16="http://schemas.microsoft.com/office/drawing/2014/main" id="{6BB8A4F4-182E-1AED-6791-F4A4CC207EDA}"/>
              </a:ext>
            </a:extLst>
          </p:cNvPr>
          <p:cNvSpPr txBox="1"/>
          <p:nvPr/>
        </p:nvSpPr>
        <p:spPr>
          <a:xfrm>
            <a:off x="240632" y="5480904"/>
            <a:ext cx="11951367" cy="954107"/>
          </a:xfrm>
          <a:prstGeom prst="rect">
            <a:avLst/>
          </a:prstGeom>
          <a:noFill/>
        </p:spPr>
        <p:txBody>
          <a:bodyPr wrap="square" rtlCol="0">
            <a:spAutoFit/>
          </a:bodyPr>
          <a:lstStyle/>
          <a:p>
            <a:r>
              <a:rPr lang="en-US" sz="2800" b="1" dirty="0"/>
              <a:t>  ID Acute HIV	   Rapid Start/ART	           </a:t>
            </a:r>
            <a:r>
              <a:rPr lang="en-US" sz="2800" b="1" dirty="0" err="1"/>
              <a:t>PrEP</a:t>
            </a:r>
            <a:r>
              <a:rPr lang="en-US" sz="2800" b="1" dirty="0"/>
              <a:t>/</a:t>
            </a:r>
            <a:r>
              <a:rPr lang="en-US" sz="2800" b="1" dirty="0" err="1"/>
              <a:t>nPEP</a:t>
            </a:r>
            <a:r>
              <a:rPr lang="en-US" sz="2800" b="1" dirty="0"/>
              <a:t>	             Surveillance</a:t>
            </a:r>
          </a:p>
          <a:p>
            <a:r>
              <a:rPr lang="en-US" sz="2800" b="1" dirty="0"/>
              <a:t>									            Reporting/DIS</a:t>
            </a:r>
          </a:p>
        </p:txBody>
      </p:sp>
      <p:pic>
        <p:nvPicPr>
          <p:cNvPr id="2" name="Picture 1"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02876"/>
            <a:ext cx="1371600" cy="464270"/>
          </a:xfrm>
          <a:prstGeom prst="rect">
            <a:avLst/>
          </a:prstGeom>
        </p:spPr>
      </p:pic>
    </p:spTree>
    <p:extLst>
      <p:ext uri="{BB962C8B-B14F-4D97-AF65-F5344CB8AC3E}">
        <p14:creationId xmlns:p14="http://schemas.microsoft.com/office/powerpoint/2010/main" val="357550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69;p28" descr="An “HIV status neutral” paradigm shift | CATIE Blog">
            <a:extLst>
              <a:ext uri="{FF2B5EF4-FFF2-40B4-BE49-F238E27FC236}">
                <a16:creationId xmlns:a16="http://schemas.microsoft.com/office/drawing/2014/main" id="{484AC98D-6645-280F-452D-3972135A00BB}"/>
              </a:ext>
            </a:extLst>
          </p:cNvPr>
          <p:cNvPicPr preferRelativeResize="0">
            <a:picLocks noGrp="1"/>
          </p:cNvPicPr>
          <p:nvPr>
            <p:ph sz="quarter" idx="13"/>
          </p:nvPr>
        </p:nvPicPr>
        <p:blipFill>
          <a:blip r:embed="rId3">
            <a:alphaModFix/>
          </a:blip>
          <a:stretch>
            <a:fillRect/>
          </a:stretch>
        </p:blipFill>
        <p:spPr>
          <a:xfrm>
            <a:off x="577516" y="433137"/>
            <a:ext cx="11069052" cy="5895474"/>
          </a:xfrm>
          <a:prstGeom prst="rect">
            <a:avLst/>
          </a:prstGeom>
          <a:noFill/>
          <a:ln>
            <a:noFill/>
          </a:ln>
        </p:spPr>
      </p:pic>
      <p:pic>
        <p:nvPicPr>
          <p:cNvPr id="4" name="Google Shape;169;p28" descr="An “HIV status neutral” paradigm shift | CATIE Blog">
            <a:extLst>
              <a:ext uri="{FF2B5EF4-FFF2-40B4-BE49-F238E27FC236}">
                <a16:creationId xmlns:a16="http://schemas.microsoft.com/office/drawing/2014/main" id="{97A916B1-1B78-B93B-5D4B-2BC9067D74F7}"/>
              </a:ext>
            </a:extLst>
          </p:cNvPr>
          <p:cNvPicPr preferRelativeResize="0"/>
          <p:nvPr/>
        </p:nvPicPr>
        <p:blipFill>
          <a:blip r:embed="rId3">
            <a:alphaModFix/>
          </a:blip>
          <a:stretch>
            <a:fillRect/>
          </a:stretch>
        </p:blipFill>
        <p:spPr>
          <a:xfrm>
            <a:off x="478971" y="317988"/>
            <a:ext cx="11234058" cy="6010971"/>
          </a:xfrm>
          <a:prstGeom prst="rect">
            <a:avLst/>
          </a:prstGeom>
          <a:noFill/>
          <a:ln>
            <a:noFill/>
          </a:ln>
        </p:spPr>
      </p:pic>
      <p:sp>
        <p:nvSpPr>
          <p:cNvPr id="7" name="TextBox 6">
            <a:extLst>
              <a:ext uri="{FF2B5EF4-FFF2-40B4-BE49-F238E27FC236}">
                <a16:creationId xmlns:a16="http://schemas.microsoft.com/office/drawing/2014/main" id="{30CA351F-EE87-E77E-17E4-5652D262128E}"/>
              </a:ext>
            </a:extLst>
          </p:cNvPr>
          <p:cNvSpPr txBox="1"/>
          <p:nvPr/>
        </p:nvSpPr>
        <p:spPr>
          <a:xfrm>
            <a:off x="770021" y="6328611"/>
            <a:ext cx="11069052" cy="615553"/>
          </a:xfrm>
          <a:prstGeom prst="rect">
            <a:avLst/>
          </a:prstGeom>
          <a:noFill/>
        </p:spPr>
        <p:txBody>
          <a:bodyPr wrap="square" rtlCol="0">
            <a:spAutoFit/>
          </a:bodyPr>
          <a:lstStyle/>
          <a:p>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Source: HIV Prevention: A toolkit for care teams. Austin Fast Track Cities Prevention Workgroup, Jan 2023</a:t>
            </a:r>
          </a:p>
          <a:p>
            <a:endParaRPr lang="en-US" dirty="0"/>
          </a:p>
        </p:txBody>
      </p:sp>
      <p:pic>
        <p:nvPicPr>
          <p:cNvPr id="2" name="Picture 1"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280"/>
            <a:ext cx="1371600" cy="464270"/>
          </a:xfrm>
          <a:prstGeom prst="rect">
            <a:avLst/>
          </a:prstGeom>
        </p:spPr>
      </p:pic>
    </p:spTree>
    <p:extLst>
      <p:ext uri="{BB962C8B-B14F-4D97-AF65-F5344CB8AC3E}">
        <p14:creationId xmlns:p14="http://schemas.microsoft.com/office/powerpoint/2010/main" val="238123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Conflict of Interest Disclosure Statement</a:t>
            </a:r>
          </a:p>
        </p:txBody>
      </p:sp>
      <p:sp>
        <p:nvSpPr>
          <p:cNvPr id="3" name="Content Placeholder 2"/>
          <p:cNvSpPr>
            <a:spLocks noGrp="1"/>
          </p:cNvSpPr>
          <p:nvPr>
            <p:ph idx="1"/>
          </p:nvPr>
        </p:nvSpPr>
        <p:spPr>
          <a:xfrm>
            <a:off x="609601" y="1600202"/>
            <a:ext cx="11087425" cy="3759199"/>
          </a:xfrm>
        </p:spPr>
        <p:txBody>
          <a:bodyPr>
            <a:normAutofit/>
          </a:bodyPr>
          <a:lstStyle/>
          <a:p>
            <a:pPr indent="-457189"/>
            <a:r>
              <a:rPr lang="en-US" dirty="0"/>
              <a:t>Speaker has nothing to disclose</a:t>
            </a:r>
          </a:p>
          <a:p>
            <a:pPr indent="-457189"/>
            <a:endParaRPr lang="en-US" dirty="0"/>
          </a:p>
          <a:p>
            <a:pPr marL="152396" indent="0">
              <a:buNone/>
            </a:pPr>
            <a:endParaRPr lang="en-US" dirty="0"/>
          </a:p>
        </p:txBody>
      </p:sp>
      <p:sp>
        <p:nvSpPr>
          <p:cNvPr id="6" name="TextBox 5"/>
          <p:cNvSpPr txBox="1"/>
          <p:nvPr/>
        </p:nvSpPr>
        <p:spPr>
          <a:xfrm>
            <a:off x="304800" y="4797851"/>
            <a:ext cx="11480800" cy="1323439"/>
          </a:xfrm>
          <a:prstGeom prst="rect">
            <a:avLst/>
          </a:prstGeom>
          <a:noFill/>
        </p:spPr>
        <p:txBody>
          <a:bodyPr wrap="square" rtlCol="0">
            <a:spAutoFit/>
          </a:bodyPr>
          <a:lstStyle/>
          <a:p>
            <a:pPr algn="ctr"/>
            <a:r>
              <a:rPr lang="en-US" sz="16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a:t>
            </a:r>
            <a:r>
              <a:rPr lang="en-US" sz="1600" dirty="0">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p>
          <a:p>
            <a:pPr algn="ctr"/>
            <a:r>
              <a:rPr lang="en-US" sz="1600" i="1" dirty="0">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1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412376" y="261030"/>
            <a:ext cx="9269506" cy="1162744"/>
          </a:xfrm>
        </p:spPr>
        <p:txBody>
          <a:bodyPr>
            <a:normAutofit/>
          </a:bodyPr>
          <a:lstStyle/>
          <a:p>
            <a:r>
              <a:rPr kumimoji="0" lang="en-US" altLang="en-US" sz="4000" b="1" i="0" u="none" strike="noStrike" kern="1200" cap="none" spc="0" normalizeH="0" baseline="0" noProof="0" dirty="0">
                <a:ln>
                  <a:noFill/>
                </a:ln>
                <a:effectLst/>
                <a:uLnTx/>
                <a:uFillTx/>
                <a:latin typeface="Calibri" panose="020F0502020204030204"/>
                <a:ea typeface="+mj-ea"/>
                <a:cs typeface="+mj-cs"/>
              </a:rPr>
              <a:t>Key Partnerships to End the Epidemic</a:t>
            </a:r>
            <a:endParaRPr lang="en-US" sz="4000" dirty="0"/>
          </a:p>
        </p:txBody>
      </p:sp>
      <p:sp>
        <p:nvSpPr>
          <p:cNvPr id="5" name="Content Placeholder 4">
            <a:extLst>
              <a:ext uri="{FF2B5EF4-FFF2-40B4-BE49-F238E27FC236}">
                <a16:creationId xmlns:a16="http://schemas.microsoft.com/office/drawing/2014/main" id="{E00C5795-298B-96BE-128F-2C2DEFF2DFFC}"/>
              </a:ext>
            </a:extLst>
          </p:cNvPr>
          <p:cNvSpPr>
            <a:spLocks noGrp="1"/>
          </p:cNvSpPr>
          <p:nvPr>
            <p:ph idx="1"/>
          </p:nvPr>
        </p:nvSpPr>
        <p:spPr>
          <a:xfrm>
            <a:off x="641684" y="1664260"/>
            <a:ext cx="5454316"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b="1" i="0" u="none" strike="noStrike" kern="1200" cap="none" spc="0" normalizeH="0" baseline="0" noProof="0" dirty="0">
                <a:ln>
                  <a:noFill/>
                </a:ln>
                <a:solidFill>
                  <a:srgbClr val="003087"/>
                </a:solidFill>
                <a:effectLst/>
                <a:uLnTx/>
                <a:uFillTx/>
                <a:latin typeface="Calibri" panose="020F0502020204030204"/>
                <a:ea typeface="+mn-ea"/>
                <a:cs typeface="+mn-cs"/>
              </a:rPr>
              <a:t>PWH or persons vulnerable to acquiring HIV</a:t>
            </a:r>
          </a:p>
          <a:p>
            <a:pPr lvl="1">
              <a:spcBef>
                <a:spcPts val="1000"/>
              </a:spcBef>
              <a:buFont typeface="Wingdings" panose="05000000000000000000" pitchFamily="2" charset="2"/>
              <a:buChar char="§"/>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Access medical services – diagnosis, treatment &amp; care, referrals to other services.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b="1" i="0" u="none" strike="noStrike" kern="1200" cap="none" spc="0" normalizeH="0" baseline="0" noProof="0" dirty="0">
                <a:ln>
                  <a:noFill/>
                </a:ln>
                <a:solidFill>
                  <a:srgbClr val="003087"/>
                </a:solidFill>
                <a:effectLst/>
                <a:uLnTx/>
                <a:uFillTx/>
                <a:latin typeface="Calibri" panose="020F0502020204030204"/>
                <a:ea typeface="+mn-ea"/>
                <a:cs typeface="+mn-cs"/>
              </a:rPr>
              <a:t>Healthcare Providers  </a:t>
            </a:r>
            <a:r>
              <a:rPr kumimoji="0" lang="en-US" b="0" i="0" u="none" strike="noStrike" kern="1200" cap="none" spc="0" normalizeH="0" baseline="0" noProof="0" dirty="0">
                <a:ln>
                  <a:noFill/>
                </a:ln>
                <a:solidFill>
                  <a:srgbClr val="000000"/>
                </a:solidFill>
                <a:effectLst/>
                <a:uLnTx/>
                <a:uFillTx/>
                <a:latin typeface="Calibri" panose="020F0502020204030204"/>
                <a:ea typeface="+mn-ea"/>
                <a:cs typeface="+mn-cs"/>
              </a:rPr>
              <a:t>- meet your patients where they are. </a:t>
            </a:r>
          </a:p>
          <a:p>
            <a:pPr lvl="1">
              <a:spcBef>
                <a:spcPts val="1000"/>
              </a:spcBef>
              <a:buFont typeface="Wingdings" panose="05000000000000000000" pitchFamily="2" charset="2"/>
              <a:buChar char="§"/>
              <a:defRPr/>
            </a:pPr>
            <a:r>
              <a:rPr lang="en-US" sz="2800" dirty="0">
                <a:solidFill>
                  <a:srgbClr val="000000"/>
                </a:solidFill>
                <a:latin typeface="Calibri" panose="020F0502020204030204"/>
              </a:rPr>
              <a:t>Approach your patients with cultural humility, avoid stigma and bias.</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indent="0">
              <a:buNone/>
            </a:pPr>
            <a:endParaRPr lang="en-US" dirty="0"/>
          </a:p>
        </p:txBody>
      </p:sp>
      <p:sp>
        <p:nvSpPr>
          <p:cNvPr id="6" name="TextBox 5">
            <a:extLst>
              <a:ext uri="{FF2B5EF4-FFF2-40B4-BE49-F238E27FC236}">
                <a16:creationId xmlns:a16="http://schemas.microsoft.com/office/drawing/2014/main" id="{82040701-E914-6865-7128-DFA20866C166}"/>
              </a:ext>
            </a:extLst>
          </p:cNvPr>
          <p:cNvSpPr txBox="1"/>
          <p:nvPr/>
        </p:nvSpPr>
        <p:spPr>
          <a:xfrm>
            <a:off x="6280483" y="1696587"/>
            <a:ext cx="5269833" cy="4342727"/>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003087"/>
                </a:solidFill>
                <a:effectLst/>
                <a:uLnTx/>
                <a:uFillTx/>
                <a:latin typeface="Calibri" panose="020F0502020204030204"/>
                <a:ea typeface="+mn-ea"/>
                <a:cs typeface="+mn-cs"/>
              </a:rPr>
              <a:t>Local Clinics and Healthcare Facilities </a:t>
            </a:r>
          </a:p>
          <a:p>
            <a:pPr marL="457200" marR="0" lvl="1" indent="0" algn="l"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Adopt policies and procedures to offer services to prevent and diagnose HIV and other STIs.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003087"/>
                </a:solidFill>
                <a:effectLst/>
                <a:uLnTx/>
                <a:uFillTx/>
                <a:latin typeface="Calibri" panose="020F0502020204030204"/>
                <a:ea typeface="+mn-ea"/>
                <a:cs typeface="+mn-cs"/>
              </a:rPr>
              <a:t>Partner with City, County, Tribal, </a:t>
            </a:r>
            <a:r>
              <a:rPr kumimoji="0" lang="en-US" sz="2400" b="1" i="0" u="none" strike="noStrike" kern="1200" cap="none" spc="0" normalizeH="0" baseline="0" noProof="0" dirty="0">
                <a:ln>
                  <a:noFill/>
                </a:ln>
                <a:solidFill>
                  <a:srgbClr val="003087"/>
                </a:solidFill>
                <a:effectLst/>
                <a:uLnTx/>
                <a:uFillTx/>
                <a:latin typeface="Calibri" panose="020F0502020204030204"/>
                <a:ea typeface="+mn-ea"/>
                <a:cs typeface="+mn-cs"/>
              </a:rPr>
              <a:t>&amp; </a:t>
            </a:r>
            <a:r>
              <a:rPr kumimoji="0" lang="en-US" sz="2800" b="1" i="0" u="none" strike="noStrike" kern="1200" cap="none" spc="0" normalizeH="0" baseline="0" noProof="0" dirty="0">
                <a:ln>
                  <a:noFill/>
                </a:ln>
                <a:solidFill>
                  <a:srgbClr val="003087"/>
                </a:solidFill>
                <a:effectLst/>
                <a:uLnTx/>
                <a:uFillTx/>
                <a:latin typeface="Calibri" panose="020F0502020204030204"/>
                <a:ea typeface="+mn-ea"/>
                <a:cs typeface="+mn-cs"/>
              </a:rPr>
              <a:t>State Health Departments and other agencies.</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CDC, HRSA, IHS, NIH, OASH, SAMHSA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2A8478B-6EC3-6072-F691-67B1A1A818C0}"/>
              </a:ext>
            </a:extLst>
          </p:cNvPr>
          <p:cNvSpPr txBox="1"/>
          <p:nvPr/>
        </p:nvSpPr>
        <p:spPr>
          <a:xfrm>
            <a:off x="1556658" y="6035112"/>
            <a:ext cx="10201835" cy="923330"/>
          </a:xfrm>
          <a:prstGeom prst="rect">
            <a:avLst/>
          </a:prstGeom>
          <a:noFill/>
        </p:spPr>
        <p:txBody>
          <a:bodyPr wrap="square" rtlCol="0">
            <a:spAutoFit/>
          </a:bodyPr>
          <a:lstStyle/>
          <a:p>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Other Partners</a:t>
            </a:r>
            <a:r>
              <a:rPr lang="en-US" dirty="0">
                <a:solidFill>
                  <a:srgbClr val="000000"/>
                </a:solidFill>
                <a:latin typeface="Calibri" panose="020F0502020204030204"/>
              </a:rPr>
              <a:t> include: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Advocates, Professional Associations, Providers of Medication-Assisted Treatment for Opioid Use Disorder, Community and Faith-Based </a:t>
            </a:r>
            <a:r>
              <a:rPr lang="en-US" dirty="0">
                <a:solidFill>
                  <a:srgbClr val="000000"/>
                </a:solidFill>
                <a:latin typeface="Calibri" panose="020F0502020204030204"/>
              </a:rPr>
              <a:t>O</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rganizations</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and Academic and Research Institutions </a:t>
            </a:r>
          </a:p>
          <a:p>
            <a:endParaRPr lang="en-US" dirty="0"/>
          </a:p>
        </p:txBody>
      </p:sp>
      <p:sp>
        <p:nvSpPr>
          <p:cNvPr id="3" name="TextBox 2">
            <a:extLst>
              <a:ext uri="{FF2B5EF4-FFF2-40B4-BE49-F238E27FC236}">
                <a16:creationId xmlns:a16="http://schemas.microsoft.com/office/drawing/2014/main" id="{B4559C87-A6D0-0C35-1673-95B2DBEA68AA}"/>
              </a:ext>
            </a:extLst>
          </p:cNvPr>
          <p:cNvSpPr txBox="1"/>
          <p:nvPr/>
        </p:nvSpPr>
        <p:spPr>
          <a:xfrm>
            <a:off x="11647301" y="6276113"/>
            <a:ext cx="461575" cy="374073"/>
          </a:xfrm>
          <a:prstGeom prst="rect">
            <a:avLst/>
          </a:prstGeom>
          <a:noFill/>
        </p:spPr>
        <p:txBody>
          <a:bodyPr wrap="square" rtlCol="0">
            <a:spAutoFit/>
          </a:bodyPr>
          <a:lstStyle/>
          <a:p>
            <a:r>
              <a:rPr lang="en-US" dirty="0"/>
              <a:t>20</a:t>
            </a:r>
          </a:p>
        </p:txBody>
      </p:sp>
      <p:pic>
        <p:nvPicPr>
          <p:cNvPr id="7" name="Picture 6"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7" y="6132700"/>
            <a:ext cx="1371600" cy="464270"/>
          </a:xfrm>
          <a:prstGeom prst="rect">
            <a:avLst/>
          </a:prstGeom>
        </p:spPr>
      </p:pic>
    </p:spTree>
    <p:extLst>
      <p:ext uri="{BB962C8B-B14F-4D97-AF65-F5344CB8AC3E}">
        <p14:creationId xmlns:p14="http://schemas.microsoft.com/office/powerpoint/2010/main" val="189024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F888-960A-4A82-A586-C2B02C589A04}"/>
              </a:ext>
            </a:extLst>
          </p:cNvPr>
          <p:cNvSpPr>
            <a:spLocks noGrp="1"/>
          </p:cNvSpPr>
          <p:nvPr>
            <p:ph type="title"/>
          </p:nvPr>
        </p:nvSpPr>
        <p:spPr>
          <a:xfrm>
            <a:off x="293916" y="263072"/>
            <a:ext cx="9013370" cy="1325563"/>
          </a:xfrm>
        </p:spPr>
        <p:txBody>
          <a:bodyPr>
            <a:normAutofit fontScale="90000"/>
          </a:bodyPr>
          <a:lstStyle/>
          <a:p>
            <a:r>
              <a:rPr lang="en-US" sz="5400" dirty="0"/>
              <a:t>Stigma Impacts Health Outcomes</a:t>
            </a:r>
            <a:r>
              <a:rPr lang="en-US" sz="4800" dirty="0"/>
              <a:t>    </a:t>
            </a:r>
          </a:p>
        </p:txBody>
      </p:sp>
      <p:sp>
        <p:nvSpPr>
          <p:cNvPr id="3" name="Text Placeholder 2">
            <a:extLst>
              <a:ext uri="{FF2B5EF4-FFF2-40B4-BE49-F238E27FC236}">
                <a16:creationId xmlns:a16="http://schemas.microsoft.com/office/drawing/2014/main" id="{72C2F910-0F32-4BAE-BEE3-9888E043A8BC}"/>
              </a:ext>
            </a:extLst>
          </p:cNvPr>
          <p:cNvSpPr>
            <a:spLocks noGrp="1"/>
          </p:cNvSpPr>
          <p:nvPr>
            <p:ph type="body" sz="quarter" idx="10"/>
          </p:nvPr>
        </p:nvSpPr>
        <p:spPr>
          <a:xfrm>
            <a:off x="6488293" y="1857166"/>
            <a:ext cx="4865506" cy="3824919"/>
          </a:xfrm>
        </p:spPr>
        <p:txBody>
          <a:bodyPr>
            <a:normAutofit/>
          </a:bodyPr>
          <a:lstStyle/>
          <a:p>
            <a:pPr marL="0" indent="0">
              <a:buNone/>
            </a:pPr>
            <a:r>
              <a:rPr lang="en-US" dirty="0"/>
              <a:t>Some </a:t>
            </a:r>
            <a:r>
              <a:rPr lang="en-US" b="1" dirty="0"/>
              <a:t>PATIENTS</a:t>
            </a:r>
            <a:r>
              <a:rPr lang="en-US" dirty="0"/>
              <a:t> –</a:t>
            </a:r>
          </a:p>
          <a:p>
            <a:pPr marL="0" indent="0">
              <a:lnSpc>
                <a:spcPct val="100000"/>
              </a:lnSpc>
              <a:spcBef>
                <a:spcPts val="0"/>
              </a:spcBef>
              <a:buNone/>
            </a:pPr>
            <a:endParaRPr lang="en-US" dirty="0"/>
          </a:p>
          <a:p>
            <a:pPr marL="0" indent="0">
              <a:lnSpc>
                <a:spcPct val="100000"/>
              </a:lnSpc>
              <a:spcBef>
                <a:spcPts val="0"/>
              </a:spcBef>
              <a:buNone/>
            </a:pPr>
            <a:r>
              <a:rPr lang="en-US" sz="2600" dirty="0"/>
              <a:t>Won’t disclose their risk behaviors or HIV status for </a:t>
            </a:r>
            <a:r>
              <a:rPr lang="en-US" sz="2600" b="1" dirty="0"/>
              <a:t>fear of stigma and/or provider bias</a:t>
            </a:r>
            <a:r>
              <a:rPr lang="en-US" sz="2600" dirty="0"/>
              <a:t>, based on previous experience or experiences shared by others.</a:t>
            </a:r>
          </a:p>
        </p:txBody>
      </p:sp>
      <p:sp>
        <p:nvSpPr>
          <p:cNvPr id="5" name="TextBox 4">
            <a:extLst>
              <a:ext uri="{FF2B5EF4-FFF2-40B4-BE49-F238E27FC236}">
                <a16:creationId xmlns:a16="http://schemas.microsoft.com/office/drawing/2014/main" id="{5FEDC710-DAE5-475D-A0E5-15FAE5776A7C}"/>
              </a:ext>
            </a:extLst>
          </p:cNvPr>
          <p:cNvSpPr txBox="1"/>
          <p:nvPr/>
        </p:nvSpPr>
        <p:spPr>
          <a:xfrm>
            <a:off x="838201" y="1857166"/>
            <a:ext cx="5139518"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prstClr val="black"/>
                </a:solidFill>
                <a:effectLst/>
                <a:uLnTx/>
                <a:uFillTx/>
                <a:latin typeface="Calibri" panose="020F0502020204030204"/>
                <a:ea typeface="+mn-ea"/>
                <a:cs typeface="+mn-cs"/>
              </a:rPr>
              <a:t>Some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PROVIDERS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have said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mn-ea"/>
                <a:cs typeface="+mn-cs"/>
              </a:rPr>
              <a:t>My patients don’t have HIV</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mn-ea"/>
                <a:cs typeface="+mn-cs"/>
              </a:rPr>
              <a:t>That’s the work for Public Health</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mn-ea"/>
                <a:cs typeface="+mn-cs"/>
              </a:rPr>
              <a:t>Send them to the STD clinic or the Health Department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Some Providers believe: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65138" marR="0" lvl="0" indent="-46513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Patients will opt-out.</a:t>
            </a:r>
          </a:p>
          <a:p>
            <a:pPr marL="465138" marR="0" lvl="0" indent="-46513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Testing is too time consuming.</a:t>
            </a:r>
          </a:p>
          <a:p>
            <a:pPr marL="465138" marR="0" lvl="0" indent="-46513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 don’t want to bill patients for a test they didn’t request.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78BA3B7-0849-F8F9-052E-481BBD40EC2F}"/>
              </a:ext>
            </a:extLst>
          </p:cNvPr>
          <p:cNvSpPr txBox="1"/>
          <p:nvPr/>
        </p:nvSpPr>
        <p:spPr>
          <a:xfrm>
            <a:off x="11679401" y="6276112"/>
            <a:ext cx="457184" cy="369332"/>
          </a:xfrm>
          <a:prstGeom prst="rect">
            <a:avLst/>
          </a:prstGeom>
          <a:noFill/>
        </p:spPr>
        <p:txBody>
          <a:bodyPr wrap="square" rtlCol="0">
            <a:spAutoFit/>
          </a:bodyPr>
          <a:lstStyle/>
          <a:p>
            <a:r>
              <a:rPr lang="en-US" dirty="0"/>
              <a:t>21</a:t>
            </a:r>
          </a:p>
        </p:txBody>
      </p:sp>
      <p:pic>
        <p:nvPicPr>
          <p:cNvPr id="6" name="Picture 5"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81174"/>
            <a:ext cx="1371600" cy="464270"/>
          </a:xfrm>
          <a:prstGeom prst="rect">
            <a:avLst/>
          </a:prstGeom>
        </p:spPr>
      </p:pic>
    </p:spTree>
    <p:extLst>
      <p:ext uri="{BB962C8B-B14F-4D97-AF65-F5344CB8AC3E}">
        <p14:creationId xmlns:p14="http://schemas.microsoft.com/office/powerpoint/2010/main" val="404716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781049" y="323850"/>
            <a:ext cx="10121814" cy="1162744"/>
          </a:xfrm>
        </p:spPr>
        <p:txBody>
          <a:bodyPr>
            <a:normAutofit/>
          </a:bodyPr>
          <a:lstStyle/>
          <a:p>
            <a:r>
              <a:rPr lang="en-US" sz="4800" b="1" dirty="0"/>
              <a:t>Role of Health Systems</a:t>
            </a:r>
            <a:endParaRPr lang="en-US" sz="4800" dirty="0"/>
          </a:p>
        </p:txBody>
      </p:sp>
      <p:sp>
        <p:nvSpPr>
          <p:cNvPr id="3" name="Content Placeholder 2">
            <a:extLst>
              <a:ext uri="{FF2B5EF4-FFF2-40B4-BE49-F238E27FC236}">
                <a16:creationId xmlns:a16="http://schemas.microsoft.com/office/drawing/2014/main" id="{B45967E1-D374-4663-A450-3D9CD484EA31}"/>
              </a:ext>
            </a:extLst>
          </p:cNvPr>
          <p:cNvSpPr>
            <a:spLocks noGrp="1"/>
          </p:cNvSpPr>
          <p:nvPr>
            <p:ph idx="1"/>
          </p:nvPr>
        </p:nvSpPr>
        <p:spPr>
          <a:xfrm>
            <a:off x="781049" y="1692275"/>
            <a:ext cx="10121813" cy="4475770"/>
          </a:xfrm>
        </p:spPr>
        <p:txBody>
          <a:bodyPr>
            <a:normAutofit lnSpcReduction="10000"/>
          </a:bodyPr>
          <a:lstStyle/>
          <a:p>
            <a:pPr marL="0" lvl="0" indent="0">
              <a:lnSpc>
                <a:spcPct val="100000"/>
              </a:lnSpc>
              <a:spcBef>
                <a:spcPts val="0"/>
              </a:spcBef>
              <a:buNone/>
              <a:defRPr/>
            </a:pPr>
            <a:r>
              <a:rPr lang="en-US" sz="3600" b="1" dirty="0">
                <a:solidFill>
                  <a:prstClr val="black"/>
                </a:solidFill>
              </a:rPr>
              <a:t>Leadership and Clinicians </a:t>
            </a:r>
            <a:r>
              <a:rPr lang="en-US" sz="3600" dirty="0">
                <a:solidFill>
                  <a:prstClr val="black"/>
                </a:solidFill>
              </a:rPr>
              <a:t>- </a:t>
            </a:r>
          </a:p>
          <a:p>
            <a:pPr marL="0" lvl="0" indent="0">
              <a:lnSpc>
                <a:spcPct val="100000"/>
              </a:lnSpc>
              <a:spcBef>
                <a:spcPts val="0"/>
              </a:spcBef>
              <a:buNone/>
              <a:defRPr/>
            </a:pPr>
            <a:endParaRPr lang="en-US" sz="800" dirty="0">
              <a:solidFill>
                <a:prstClr val="black"/>
              </a:solidFill>
            </a:endParaRPr>
          </a:p>
          <a:p>
            <a:pPr marL="457200" indent="-457200">
              <a:lnSpc>
                <a:spcPct val="100000"/>
              </a:lnSpc>
              <a:spcBef>
                <a:spcPts val="0"/>
              </a:spcBef>
              <a:buFont typeface="Wingdings" panose="05000000000000000000" pitchFamily="2" charset="2"/>
              <a:buChar char="§"/>
            </a:pPr>
            <a:r>
              <a:rPr lang="en-US" sz="3200" u="sng" dirty="0"/>
              <a:t>Champion</a:t>
            </a:r>
            <a:r>
              <a:rPr lang="en-US" sz="3200" dirty="0"/>
              <a:t> for HIV prevention programs and policies.</a:t>
            </a:r>
          </a:p>
          <a:p>
            <a:pPr marL="457200" indent="-457200">
              <a:buFont typeface="Wingdings" panose="05000000000000000000" pitchFamily="2" charset="2"/>
              <a:buChar char="§"/>
            </a:pPr>
            <a:r>
              <a:rPr lang="en-US" sz="3200" u="sng" dirty="0"/>
              <a:t>Diagnose</a:t>
            </a:r>
            <a:r>
              <a:rPr lang="en-US" sz="3200" dirty="0"/>
              <a:t> – Implement prevention services, e.g., </a:t>
            </a:r>
            <a:r>
              <a:rPr lang="en-US" sz="3200" b="1" dirty="0">
                <a:solidFill>
                  <a:schemeClr val="accent1">
                    <a:lumMod val="75000"/>
                  </a:schemeClr>
                </a:solidFill>
              </a:rPr>
              <a:t>sexual health assessments</a:t>
            </a:r>
            <a:r>
              <a:rPr lang="en-US" sz="3200" dirty="0"/>
              <a:t> at intake </a:t>
            </a:r>
            <a:r>
              <a:rPr lang="en-US" dirty="0"/>
              <a:t>[new patients and annually] </a:t>
            </a:r>
            <a:r>
              <a:rPr lang="en-US" sz="3200" dirty="0"/>
              <a:t>to </a:t>
            </a:r>
            <a:r>
              <a:rPr lang="en-US" sz="3200" b="1" dirty="0">
                <a:solidFill>
                  <a:schemeClr val="accent1">
                    <a:lumMod val="75000"/>
                  </a:schemeClr>
                </a:solidFill>
              </a:rPr>
              <a:t>NORMALIZE sexual health and prevention screenings </a:t>
            </a:r>
            <a:r>
              <a:rPr lang="en-US" sz="3200" dirty="0"/>
              <a:t>in addition to routine testing.</a:t>
            </a:r>
          </a:p>
          <a:p>
            <a:pPr marL="457200" indent="-457200">
              <a:buFont typeface="Wingdings" panose="05000000000000000000" pitchFamily="2" charset="2"/>
              <a:buChar char="§"/>
            </a:pPr>
            <a:r>
              <a:rPr lang="en-US" sz="3200" u="sng" dirty="0"/>
              <a:t>Treat</a:t>
            </a:r>
            <a:r>
              <a:rPr lang="en-US" sz="3200" dirty="0"/>
              <a:t> – Rapid ART, </a:t>
            </a:r>
            <a:r>
              <a:rPr lang="en-US" sz="3200" dirty="0" err="1"/>
              <a:t>PrEP</a:t>
            </a:r>
            <a:r>
              <a:rPr lang="en-US" sz="3200" dirty="0"/>
              <a:t> and patient education. </a:t>
            </a:r>
          </a:p>
          <a:p>
            <a:pPr marL="457200" indent="-457200">
              <a:buFont typeface="Wingdings" panose="05000000000000000000" pitchFamily="2" charset="2"/>
              <a:buChar char="§"/>
            </a:pPr>
            <a:r>
              <a:rPr lang="en-US" sz="3200" u="sng" dirty="0"/>
              <a:t>Rapid response </a:t>
            </a:r>
            <a:r>
              <a:rPr lang="en-US" sz="3200" dirty="0"/>
              <a:t>to new outbreaks – partner with your local health authority.</a:t>
            </a:r>
            <a:endParaRPr lang="en-US" sz="3200" dirty="0">
              <a:solidFill>
                <a:prstClr val="black"/>
              </a:solidFill>
            </a:endParaRPr>
          </a:p>
          <a:p>
            <a:pPr>
              <a:lnSpc>
                <a:spcPct val="100000"/>
              </a:lnSpc>
              <a:spcBef>
                <a:spcPts val="0"/>
              </a:spcBef>
              <a:buFont typeface="Wingdings" panose="05000000000000000000" pitchFamily="2" charset="2"/>
              <a:buChar char="§"/>
              <a:defRPr/>
            </a:pPr>
            <a:endParaRPr lang="en-US" sz="3200" dirty="0">
              <a:solidFill>
                <a:prstClr val="black"/>
              </a:solidFill>
            </a:endParaRPr>
          </a:p>
          <a:p>
            <a:pPr marL="0" lvl="0" indent="0">
              <a:lnSpc>
                <a:spcPct val="100000"/>
              </a:lnSpc>
              <a:spcBef>
                <a:spcPts val="0"/>
              </a:spcBef>
              <a:buNone/>
              <a:defRPr/>
            </a:pPr>
            <a:endParaRPr lang="en-US" sz="3200" dirty="0">
              <a:solidFill>
                <a:prstClr val="black"/>
              </a:solidFill>
            </a:endParaRPr>
          </a:p>
          <a:p>
            <a:pPr marL="0" lvl="0" indent="0">
              <a:lnSpc>
                <a:spcPct val="100000"/>
              </a:lnSpc>
              <a:spcBef>
                <a:spcPts val="0"/>
              </a:spcBef>
              <a:buNone/>
              <a:defRPr/>
            </a:pPr>
            <a:endParaRPr lang="en-US" sz="2400" dirty="0">
              <a:solidFill>
                <a:prstClr val="black"/>
              </a:solidFill>
            </a:endParaRPr>
          </a:p>
          <a:p>
            <a:pPr marL="0" indent="0">
              <a:buNone/>
            </a:pPr>
            <a:endParaRPr lang="en-US" dirty="0"/>
          </a:p>
        </p:txBody>
      </p:sp>
      <p:sp>
        <p:nvSpPr>
          <p:cNvPr id="2" name="TextBox 1">
            <a:extLst>
              <a:ext uri="{FF2B5EF4-FFF2-40B4-BE49-F238E27FC236}">
                <a16:creationId xmlns:a16="http://schemas.microsoft.com/office/drawing/2014/main" id="{56B98F21-9C2D-0636-DB0D-2647657E5CAE}"/>
              </a:ext>
            </a:extLst>
          </p:cNvPr>
          <p:cNvSpPr txBox="1"/>
          <p:nvPr/>
        </p:nvSpPr>
        <p:spPr>
          <a:xfrm>
            <a:off x="11776362" y="6223465"/>
            <a:ext cx="498764" cy="369332"/>
          </a:xfrm>
          <a:prstGeom prst="rect">
            <a:avLst/>
          </a:prstGeom>
          <a:noFill/>
        </p:spPr>
        <p:txBody>
          <a:bodyPr wrap="square" rtlCol="0">
            <a:spAutoFit/>
          </a:bodyPr>
          <a:lstStyle/>
          <a:p>
            <a:r>
              <a:rPr lang="en-US" dirty="0"/>
              <a:t>22</a:t>
            </a:r>
          </a:p>
        </p:txBody>
      </p:sp>
      <p:pic>
        <p:nvPicPr>
          <p:cNvPr id="5" name="Picture 4"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5996"/>
            <a:ext cx="1371600" cy="464270"/>
          </a:xfrm>
          <a:prstGeom prst="rect">
            <a:avLst/>
          </a:prstGeom>
        </p:spPr>
      </p:pic>
    </p:spTree>
    <p:extLst>
      <p:ext uri="{BB962C8B-B14F-4D97-AF65-F5344CB8AC3E}">
        <p14:creationId xmlns:p14="http://schemas.microsoft.com/office/powerpoint/2010/main" val="2584815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a:xfrm>
            <a:off x="350520" y="323850"/>
            <a:ext cx="10552343" cy="1162744"/>
          </a:xfrm>
        </p:spPr>
        <p:txBody>
          <a:bodyPr>
            <a:normAutofit/>
          </a:bodyPr>
          <a:lstStyle/>
          <a:p>
            <a:r>
              <a:rPr lang="en-US" altLang="en-US" sz="3600" dirty="0"/>
              <a:t>Healthcare Systems </a:t>
            </a:r>
            <a:br>
              <a:rPr lang="en-US" altLang="en-US" sz="3600" dirty="0"/>
            </a:br>
            <a:r>
              <a:rPr lang="en-US" altLang="en-US" sz="3200" dirty="0"/>
              <a:t>HIV Prevention Programs </a:t>
            </a:r>
            <a:r>
              <a:rPr kumimoji="0" lang="en-US" altLang="en-US" sz="3200" b="1" i="0" u="none" strike="noStrike" kern="1200" cap="none" spc="0" normalizeH="0" baseline="0" noProof="0" dirty="0">
                <a:ln>
                  <a:noFill/>
                </a:ln>
                <a:effectLst/>
                <a:uLnTx/>
                <a:uFillTx/>
                <a:latin typeface="Calibri" panose="020F0502020204030204"/>
                <a:ea typeface="+mn-ea"/>
                <a:cs typeface="+mn-cs"/>
              </a:rPr>
              <a:t>Best Practices</a:t>
            </a:r>
            <a:endParaRPr lang="en-US" sz="3200" dirty="0"/>
          </a:p>
        </p:txBody>
      </p:sp>
      <p:sp>
        <p:nvSpPr>
          <p:cNvPr id="3" name="Content Placeholder 2">
            <a:extLst>
              <a:ext uri="{FF2B5EF4-FFF2-40B4-BE49-F238E27FC236}">
                <a16:creationId xmlns:a16="http://schemas.microsoft.com/office/drawing/2014/main" id="{B45967E1-D374-4663-A450-3D9CD484EA31}"/>
              </a:ext>
            </a:extLst>
          </p:cNvPr>
          <p:cNvSpPr>
            <a:spLocks noGrp="1"/>
          </p:cNvSpPr>
          <p:nvPr>
            <p:ph idx="1"/>
          </p:nvPr>
        </p:nvSpPr>
        <p:spPr>
          <a:xfrm>
            <a:off x="1430430" y="1817402"/>
            <a:ext cx="9775452" cy="3435916"/>
          </a:xfrm>
        </p:spPr>
        <p:txBody>
          <a:bodyPr>
            <a:normAutofit/>
          </a:bodyPr>
          <a:lstStyle/>
          <a:p>
            <a:pPr marL="463550" indent="-463550">
              <a:buFont typeface="Wingdings" panose="05000000000000000000" pitchFamily="2" charset="2"/>
              <a:buChar char="§"/>
              <a:defRPr/>
            </a:pP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Implement Prevention Programs and Designate Leadership to Oversee Prevention Teams:</a:t>
            </a:r>
          </a:p>
          <a:p>
            <a:pPr marL="1381125" lvl="1" indent="-466725">
              <a:spcBef>
                <a:spcPts val="1200"/>
              </a:spcBef>
              <a:buFont typeface="Wingdings" panose="05000000000000000000" pitchFamily="2" charset="2"/>
              <a:buChar char="§"/>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Policies</a:t>
            </a:r>
          </a:p>
          <a:p>
            <a:pPr marL="1381125" lvl="1" indent="-466725">
              <a:buFont typeface="Wingdings" panose="05000000000000000000" pitchFamily="2" charset="2"/>
              <a:buChar char="§"/>
              <a:defRPr/>
            </a:pPr>
            <a:r>
              <a:rPr lang="en-US" sz="2800" dirty="0">
                <a:solidFill>
                  <a:srgbClr val="000000"/>
                </a:solidFill>
                <a:latin typeface="Calibri" panose="020F0502020204030204"/>
              </a:rPr>
              <a:t>IT/Billing</a:t>
            </a:r>
          </a:p>
          <a:p>
            <a:pPr marL="1381125" lvl="1" indent="-466725">
              <a:buFont typeface="Wingdings" panose="05000000000000000000" pitchFamily="2" charset="2"/>
              <a:buChar char="§"/>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Lab</a:t>
            </a:r>
          </a:p>
          <a:p>
            <a:pPr marL="1381125" lvl="1" indent="-466725">
              <a:buFont typeface="Wingdings" panose="05000000000000000000" pitchFamily="2" charset="2"/>
              <a:buChar char="§"/>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CQI</a:t>
            </a:r>
          </a:p>
          <a:p>
            <a:pPr marL="1381125" lvl="1" indent="-466725">
              <a:buFont typeface="Wingdings" panose="05000000000000000000" pitchFamily="2" charset="2"/>
              <a:buChar char="§"/>
              <a:defRPr/>
            </a:pPr>
            <a:r>
              <a:rPr lang="en-US" sz="2800" dirty="0">
                <a:solidFill>
                  <a:srgbClr val="000000"/>
                </a:solidFill>
                <a:latin typeface="Calibri" panose="020F0502020204030204"/>
              </a:rPr>
              <a:t>Education</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lvl="0" indent="0">
              <a:lnSpc>
                <a:spcPct val="100000"/>
              </a:lnSpc>
              <a:spcBef>
                <a:spcPts val="0"/>
              </a:spcBef>
              <a:buNone/>
              <a:defRPr/>
            </a:pPr>
            <a:endParaRPr lang="en-US" sz="3200" dirty="0">
              <a:solidFill>
                <a:prstClr val="black"/>
              </a:solidFill>
            </a:endParaRPr>
          </a:p>
          <a:p>
            <a:pPr marL="0" indent="0">
              <a:lnSpc>
                <a:spcPct val="100000"/>
              </a:lnSpc>
              <a:spcBef>
                <a:spcPts val="0"/>
              </a:spcBef>
              <a:buNone/>
              <a:defRPr/>
            </a:pPr>
            <a:endParaRPr lang="en-US" sz="3200" dirty="0">
              <a:solidFill>
                <a:prstClr val="black"/>
              </a:solidFill>
            </a:endParaRPr>
          </a:p>
          <a:p>
            <a:pPr marL="0" lvl="0" indent="0">
              <a:lnSpc>
                <a:spcPct val="100000"/>
              </a:lnSpc>
              <a:spcBef>
                <a:spcPts val="0"/>
              </a:spcBef>
              <a:buNone/>
              <a:defRPr/>
            </a:pPr>
            <a:endParaRPr lang="en-US" sz="3200" dirty="0">
              <a:solidFill>
                <a:prstClr val="black"/>
              </a:solidFill>
            </a:endParaRPr>
          </a:p>
          <a:p>
            <a:pPr marL="0" lvl="0" indent="0">
              <a:lnSpc>
                <a:spcPct val="100000"/>
              </a:lnSpc>
              <a:spcBef>
                <a:spcPts val="0"/>
              </a:spcBef>
              <a:buNone/>
              <a:defRPr/>
            </a:pPr>
            <a:endParaRPr lang="en-US" sz="2400" dirty="0">
              <a:solidFill>
                <a:prstClr val="black"/>
              </a:solidFill>
            </a:endParaRPr>
          </a:p>
          <a:p>
            <a:pPr marL="0" indent="0">
              <a:buNone/>
            </a:pPr>
            <a:endParaRPr lang="en-US" dirty="0"/>
          </a:p>
        </p:txBody>
      </p:sp>
      <p:sp>
        <p:nvSpPr>
          <p:cNvPr id="2" name="TextBox 1">
            <a:extLst>
              <a:ext uri="{FF2B5EF4-FFF2-40B4-BE49-F238E27FC236}">
                <a16:creationId xmlns:a16="http://schemas.microsoft.com/office/drawing/2014/main" id="{0489C4C3-7D4C-62F2-A3CB-604DE32C35C1}"/>
              </a:ext>
            </a:extLst>
          </p:cNvPr>
          <p:cNvSpPr txBox="1"/>
          <p:nvPr/>
        </p:nvSpPr>
        <p:spPr>
          <a:xfrm>
            <a:off x="986118" y="5056094"/>
            <a:ext cx="1918447"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3EFB9CBB-E498-B627-6904-0AB37D4F9350}"/>
              </a:ext>
            </a:extLst>
          </p:cNvPr>
          <p:cNvSpPr txBox="1"/>
          <p:nvPr/>
        </p:nvSpPr>
        <p:spPr>
          <a:xfrm>
            <a:off x="5647764" y="2967318"/>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2D16680A-771A-B084-114A-76D22936E5C9}"/>
              </a:ext>
            </a:extLst>
          </p:cNvPr>
          <p:cNvSpPr txBox="1"/>
          <p:nvPr/>
        </p:nvSpPr>
        <p:spPr>
          <a:xfrm>
            <a:off x="501132" y="5253318"/>
            <a:ext cx="10401731" cy="1107996"/>
          </a:xfrm>
          <a:prstGeom prst="rect">
            <a:avLst/>
          </a:prstGeom>
          <a:noFill/>
        </p:spPr>
        <p:txBody>
          <a:bodyPr wrap="square" rtlCol="0">
            <a:spAutoFit/>
          </a:bodyPr>
          <a:lstStyle/>
          <a:p>
            <a:pPr lvl="1"/>
            <a:r>
              <a:rPr lang="en-US" sz="4800" dirty="0">
                <a:solidFill>
                  <a:srgbClr val="0058A3"/>
                </a:solidFill>
                <a:latin typeface="Calibri" panose="020F0502020204030204"/>
                <a:sym typeface="Wingdings" panose="05000000000000000000" pitchFamily="2" charset="2"/>
              </a:rPr>
              <a:t></a:t>
            </a:r>
            <a:r>
              <a:rPr lang="en-US" sz="3200" dirty="0">
                <a:solidFill>
                  <a:srgbClr val="0058A3"/>
                </a:solidFill>
                <a:latin typeface="Calibri" panose="020F0502020204030204"/>
                <a:sym typeface="Wingdings" panose="05000000000000000000" pitchFamily="2" charset="2"/>
              </a:rPr>
              <a:t> </a:t>
            </a:r>
            <a:r>
              <a:rPr lang="en-US" sz="3200" dirty="0">
                <a:solidFill>
                  <a:srgbClr val="000000"/>
                </a:solidFill>
                <a:latin typeface="Calibri" panose="020F0502020204030204"/>
              </a:rPr>
              <a:t>Delegate staff to manage </a:t>
            </a:r>
            <a:r>
              <a:rPr lang="en-US" sz="2800" dirty="0">
                <a:solidFill>
                  <a:srgbClr val="000000"/>
                </a:solidFill>
                <a:latin typeface="Calibri" panose="020F0502020204030204"/>
              </a:rPr>
              <a:t>&amp;</a:t>
            </a:r>
            <a:r>
              <a:rPr lang="en-US" sz="3200" dirty="0">
                <a:solidFill>
                  <a:srgbClr val="000000"/>
                </a:solidFill>
                <a:latin typeface="Calibri" panose="020F0502020204030204"/>
              </a:rPr>
              <a:t> track program activities </a:t>
            </a:r>
            <a:r>
              <a:rPr lang="en-US" sz="4800" dirty="0">
                <a:solidFill>
                  <a:srgbClr val="0058A3"/>
                </a:solidFill>
                <a:latin typeface="Calibri" panose="020F0502020204030204"/>
                <a:sym typeface="Wingdings" panose="05000000000000000000" pitchFamily="2" charset="2"/>
              </a:rPr>
              <a:t></a:t>
            </a:r>
            <a:endParaRPr lang="en-US" sz="4800" dirty="0">
              <a:solidFill>
                <a:srgbClr val="000000"/>
              </a:solidFill>
              <a:latin typeface="Calibri" panose="020F0502020204030204"/>
            </a:endParaRPr>
          </a:p>
          <a:p>
            <a:endParaRPr lang="en-US" dirty="0"/>
          </a:p>
        </p:txBody>
      </p:sp>
      <p:sp>
        <p:nvSpPr>
          <p:cNvPr id="7" name="TextBox 6">
            <a:extLst>
              <a:ext uri="{FF2B5EF4-FFF2-40B4-BE49-F238E27FC236}">
                <a16:creationId xmlns:a16="http://schemas.microsoft.com/office/drawing/2014/main" id="{446C3696-0481-1E95-1E95-A3326D01B0BB}"/>
              </a:ext>
            </a:extLst>
          </p:cNvPr>
          <p:cNvSpPr txBox="1"/>
          <p:nvPr/>
        </p:nvSpPr>
        <p:spPr>
          <a:xfrm>
            <a:off x="11748656" y="6299758"/>
            <a:ext cx="482541" cy="369332"/>
          </a:xfrm>
          <a:prstGeom prst="rect">
            <a:avLst/>
          </a:prstGeom>
          <a:noFill/>
        </p:spPr>
        <p:txBody>
          <a:bodyPr wrap="square" rtlCol="0">
            <a:spAutoFit/>
          </a:bodyPr>
          <a:lstStyle/>
          <a:p>
            <a:r>
              <a:rPr lang="en-US" dirty="0"/>
              <a:t>23</a:t>
            </a:r>
          </a:p>
        </p:txBody>
      </p:sp>
      <p:pic>
        <p:nvPicPr>
          <p:cNvPr id="8" name="Picture 7"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9179"/>
            <a:ext cx="1371600" cy="464270"/>
          </a:xfrm>
          <a:prstGeom prst="rect">
            <a:avLst/>
          </a:prstGeom>
        </p:spPr>
      </p:pic>
    </p:spTree>
    <p:extLst>
      <p:ext uri="{BB962C8B-B14F-4D97-AF65-F5344CB8AC3E}">
        <p14:creationId xmlns:p14="http://schemas.microsoft.com/office/powerpoint/2010/main" val="2557437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6F17FB-2512-1235-FFF2-6DE5F5199F8C}"/>
              </a:ext>
            </a:extLst>
          </p:cNvPr>
          <p:cNvPicPr>
            <a:picLocks noChangeAspect="1"/>
          </p:cNvPicPr>
          <p:nvPr/>
        </p:nvPicPr>
        <p:blipFill rotWithShape="1">
          <a:blip r:embed="rId3"/>
          <a:srcRect l="7122" r="7545" b="1"/>
          <a:stretch/>
        </p:blipFill>
        <p:spPr>
          <a:xfrm>
            <a:off x="20" y="10"/>
            <a:ext cx="12191980" cy="6857990"/>
          </a:xfrm>
          <a:prstGeom prst="rect">
            <a:avLst/>
          </a:prstGeom>
          <a:noFill/>
        </p:spPr>
      </p:pic>
      <p:sp>
        <p:nvSpPr>
          <p:cNvPr id="6" name="TextBox 5">
            <a:extLst>
              <a:ext uri="{FF2B5EF4-FFF2-40B4-BE49-F238E27FC236}">
                <a16:creationId xmlns:a16="http://schemas.microsoft.com/office/drawing/2014/main" id="{EB28612D-FF86-2F3C-F891-56E3C0A38126}"/>
              </a:ext>
            </a:extLst>
          </p:cNvPr>
          <p:cNvSpPr txBox="1"/>
          <p:nvPr/>
        </p:nvSpPr>
        <p:spPr>
          <a:xfrm>
            <a:off x="1030514" y="2330271"/>
            <a:ext cx="10130971" cy="26161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Calibri" panose="020F0502020204030204" pitchFamily="34" charset="0"/>
                <a:ea typeface="Calibri" panose="020F0502020204030204" pitchFamily="34" charset="0"/>
              </a:rPr>
              <a:t>The UTMB Model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Calibri" panose="020F0502020204030204" pitchFamily="34" charset="0"/>
                <a:ea typeface="Calibri" panose="020F0502020204030204" pitchFamily="34" charset="0"/>
              </a:rPr>
              <a:t>Public Health and Healthcare Systems Collaborations are Vital to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Calibri" panose="020F0502020204030204" pitchFamily="34" charset="0"/>
                <a:ea typeface="Calibri" panose="020F0502020204030204" pitchFamily="34" charset="0"/>
              </a:rPr>
              <a:t>Ending the HIV Epidemic in Texas</a:t>
            </a:r>
          </a:p>
        </p:txBody>
      </p:sp>
      <p:pic>
        <p:nvPicPr>
          <p:cNvPr id="2" name="Picture 1"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6299294"/>
            <a:ext cx="1371600" cy="464270"/>
          </a:xfrm>
          <a:prstGeom prst="rect">
            <a:avLst/>
          </a:prstGeom>
        </p:spPr>
      </p:pic>
    </p:spTree>
    <p:extLst>
      <p:ext uri="{BB962C8B-B14F-4D97-AF65-F5344CB8AC3E}">
        <p14:creationId xmlns:p14="http://schemas.microsoft.com/office/powerpoint/2010/main" val="3972126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2139-3355-4782-A9A1-5602644127E0}"/>
              </a:ext>
            </a:extLst>
          </p:cNvPr>
          <p:cNvSpPr>
            <a:spLocks noGrp="1"/>
          </p:cNvSpPr>
          <p:nvPr>
            <p:ph type="title"/>
          </p:nvPr>
        </p:nvSpPr>
        <p:spPr>
          <a:xfrm>
            <a:off x="495300" y="227555"/>
            <a:ext cx="10515600" cy="1325563"/>
          </a:xfrm>
        </p:spPr>
        <p:txBody>
          <a:bodyPr>
            <a:normAutofit/>
          </a:bodyPr>
          <a:lstStyle/>
          <a:p>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Challenges of Prevention Screening </a:t>
            </a:r>
            <a:b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Programs in Healthcare  Systems</a:t>
            </a:r>
            <a:endParaRPr lang="en-US" sz="3600" dirty="0"/>
          </a:p>
        </p:txBody>
      </p:sp>
      <p:sp>
        <p:nvSpPr>
          <p:cNvPr id="3" name="Content Placeholder 2">
            <a:extLst>
              <a:ext uri="{FF2B5EF4-FFF2-40B4-BE49-F238E27FC236}">
                <a16:creationId xmlns:a16="http://schemas.microsoft.com/office/drawing/2014/main" id="{D54EDDCE-1890-4597-B9FB-FFC0AD575049}"/>
              </a:ext>
            </a:extLst>
          </p:cNvPr>
          <p:cNvSpPr>
            <a:spLocks noGrp="1"/>
          </p:cNvSpPr>
          <p:nvPr>
            <p:ph idx="1"/>
          </p:nvPr>
        </p:nvSpPr>
        <p:spPr>
          <a:xfrm>
            <a:off x="1078043" y="1965839"/>
            <a:ext cx="9624934" cy="3974169"/>
          </a:xfrm>
        </p:spPr>
        <p:txBody>
          <a:bodyPr>
            <a:normAutofit/>
          </a:bodyPr>
          <a:lstStyle/>
          <a:p>
            <a:pPr marL="0" indent="0">
              <a:buNone/>
              <a:defRPr/>
            </a:pPr>
            <a:r>
              <a:rPr lang="en-US" altLang="en-US" sz="3800" dirty="0"/>
              <a:t>Most healthcare systems experience challenges when implementing new programs including: </a:t>
            </a:r>
          </a:p>
          <a:p>
            <a:pPr marL="457200" indent="-457200">
              <a:buFont typeface="Wingdings" panose="05000000000000000000" pitchFamily="2" charset="2"/>
              <a:buChar char="§"/>
              <a:defRPr/>
            </a:pPr>
            <a:r>
              <a:rPr lang="en-US" altLang="en-US" sz="3800" dirty="0"/>
              <a:t>Leadership support</a:t>
            </a:r>
          </a:p>
          <a:p>
            <a:pPr marL="457200" indent="-457200">
              <a:buFont typeface="Wingdings" panose="05000000000000000000" pitchFamily="2" charset="2"/>
              <a:buChar char="§"/>
              <a:defRPr/>
            </a:pPr>
            <a:r>
              <a:rPr lang="en-US" altLang="en-US" sz="3800" dirty="0"/>
              <a:t>Clinician Buy-in</a:t>
            </a:r>
          </a:p>
          <a:p>
            <a:pPr marL="457200" indent="-457200">
              <a:buFont typeface="Wingdings" panose="05000000000000000000" pitchFamily="2" charset="2"/>
              <a:buChar char="§"/>
              <a:defRPr/>
            </a:pPr>
            <a:r>
              <a:rPr lang="en-US" altLang="en-US" sz="3800" dirty="0"/>
              <a:t>Funding</a:t>
            </a:r>
          </a:p>
          <a:p>
            <a:pPr marL="457200" indent="-457200">
              <a:buFont typeface="Wingdings" panose="05000000000000000000" pitchFamily="2" charset="2"/>
              <a:buChar char="§"/>
              <a:defRPr/>
            </a:pPr>
            <a:r>
              <a:rPr lang="en-US" altLang="en-US" sz="3800" dirty="0"/>
              <a:t>Developing systems </a:t>
            </a:r>
            <a:r>
              <a:rPr lang="en-US" altLang="en-US" sz="3200" dirty="0"/>
              <a:t>&amp;</a:t>
            </a:r>
            <a:r>
              <a:rPr lang="en-US" altLang="en-US" sz="3800" dirty="0"/>
              <a:t> streamlining processes</a:t>
            </a:r>
          </a:p>
          <a:p>
            <a:pPr marL="0" indent="0">
              <a:buNone/>
            </a:pPr>
            <a:endParaRPr lang="en-US" dirty="0"/>
          </a:p>
        </p:txBody>
      </p:sp>
      <p:sp>
        <p:nvSpPr>
          <p:cNvPr id="4" name="TextBox 3">
            <a:extLst>
              <a:ext uri="{FF2B5EF4-FFF2-40B4-BE49-F238E27FC236}">
                <a16:creationId xmlns:a16="http://schemas.microsoft.com/office/drawing/2014/main" id="{92D664DB-3631-7CBF-D34E-77462FE634EA}"/>
              </a:ext>
            </a:extLst>
          </p:cNvPr>
          <p:cNvSpPr txBox="1"/>
          <p:nvPr/>
        </p:nvSpPr>
        <p:spPr>
          <a:xfrm>
            <a:off x="11703632" y="6234550"/>
            <a:ext cx="529936" cy="369332"/>
          </a:xfrm>
          <a:prstGeom prst="rect">
            <a:avLst/>
          </a:prstGeom>
          <a:noFill/>
        </p:spPr>
        <p:txBody>
          <a:bodyPr wrap="square" rtlCol="0">
            <a:spAutoFit/>
          </a:bodyPr>
          <a:lstStyle/>
          <a:p>
            <a:r>
              <a:rPr lang="en-US" dirty="0"/>
              <a:t>25</a:t>
            </a:r>
          </a:p>
        </p:txBody>
      </p:sp>
      <p:pic>
        <p:nvPicPr>
          <p:cNvPr id="5" name="Picture 4"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6175"/>
            <a:ext cx="1371600" cy="464270"/>
          </a:xfrm>
          <a:prstGeom prst="rect">
            <a:avLst/>
          </a:prstGeom>
        </p:spPr>
      </p:pic>
    </p:spTree>
    <p:extLst>
      <p:ext uri="{BB962C8B-B14F-4D97-AF65-F5344CB8AC3E}">
        <p14:creationId xmlns:p14="http://schemas.microsoft.com/office/powerpoint/2010/main" val="2464517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1641-01C0-4D33-B2B6-A84A8B9811A3}"/>
              </a:ext>
            </a:extLst>
          </p:cNvPr>
          <p:cNvSpPr>
            <a:spLocks noGrp="1"/>
          </p:cNvSpPr>
          <p:nvPr>
            <p:ph type="title"/>
          </p:nvPr>
        </p:nvSpPr>
        <p:spPr/>
        <p:txBody>
          <a:bodyPr>
            <a:normAutofit/>
          </a:bodyPr>
          <a:lstStyle/>
          <a:p>
            <a:r>
              <a:rPr lang="en-US" sz="4000" dirty="0"/>
              <a:t>UTMB Model Routine HIV Screening</a:t>
            </a:r>
            <a:br>
              <a:rPr lang="en-US" sz="3600" dirty="0"/>
            </a:br>
            <a:r>
              <a:rPr lang="en-US" sz="3200" dirty="0"/>
              <a:t>Address the Challenges </a:t>
            </a:r>
          </a:p>
        </p:txBody>
      </p:sp>
      <p:sp>
        <p:nvSpPr>
          <p:cNvPr id="3" name="Content Placeholder 2">
            <a:extLst>
              <a:ext uri="{FF2B5EF4-FFF2-40B4-BE49-F238E27FC236}">
                <a16:creationId xmlns:a16="http://schemas.microsoft.com/office/drawing/2014/main" id="{401CD0E4-93A3-4414-A39D-7D140A454BA0}"/>
              </a:ext>
            </a:extLst>
          </p:cNvPr>
          <p:cNvSpPr>
            <a:spLocks noGrp="1"/>
          </p:cNvSpPr>
          <p:nvPr>
            <p:ph idx="1"/>
          </p:nvPr>
        </p:nvSpPr>
        <p:spPr>
          <a:xfrm>
            <a:off x="633412" y="1601783"/>
            <a:ext cx="10720388" cy="5045082"/>
          </a:xfrm>
        </p:spPr>
        <p:txBody>
          <a:bodyPr>
            <a:normAutofit/>
          </a:bodyPr>
          <a:lstStyle/>
          <a:p>
            <a:pPr marL="465138" indent="-465138">
              <a:spcBef>
                <a:spcPts val="600"/>
              </a:spcBef>
              <a:buFont typeface="Wingdings" panose="05000000000000000000" pitchFamily="2" charset="2"/>
              <a:buChar char="§"/>
            </a:pPr>
            <a:r>
              <a:rPr lang="en-US" b="1" dirty="0"/>
              <a:t>Leadership support </a:t>
            </a:r>
            <a:r>
              <a:rPr lang="en-US" dirty="0"/>
              <a:t>-</a:t>
            </a:r>
          </a:p>
          <a:p>
            <a:pPr marL="922338" lvl="1" indent="-465138">
              <a:spcBef>
                <a:spcPts val="600"/>
              </a:spcBef>
              <a:buFont typeface="Wingdings" panose="05000000000000000000" pitchFamily="2" charset="2"/>
              <a:buChar char="§"/>
            </a:pPr>
            <a:r>
              <a:rPr lang="en-US" sz="2800" dirty="0"/>
              <a:t>Institutional leadership: President of UTMB - Dr. Ben </a:t>
            </a:r>
            <a:r>
              <a:rPr lang="en-US" sz="2800" dirty="0" err="1"/>
              <a:t>Raimer</a:t>
            </a:r>
            <a:r>
              <a:rPr lang="en-US" sz="2800" dirty="0"/>
              <a:t>; CMO – Dr. Sharma; Dir. HIV Programs  - Dr. Keiser.</a:t>
            </a:r>
          </a:p>
          <a:p>
            <a:pPr marL="922338" lvl="1" indent="-465138">
              <a:spcBef>
                <a:spcPts val="600"/>
              </a:spcBef>
              <a:buFont typeface="Wingdings" panose="05000000000000000000" pitchFamily="2" charset="2"/>
              <a:buChar char="§"/>
            </a:pPr>
            <a:r>
              <a:rPr lang="en-US" sz="2800" dirty="0"/>
              <a:t>Departmental leadership: Medical Dir. of ED  - Dr. Rumph; CMIO-IT/EPIC – Dr. Clark.</a:t>
            </a:r>
          </a:p>
          <a:p>
            <a:pPr marL="465138" lvl="1" indent="-465138">
              <a:spcBef>
                <a:spcPts val="600"/>
              </a:spcBef>
              <a:buFont typeface="Wingdings" panose="05000000000000000000" pitchFamily="2" charset="2"/>
              <a:buChar char="§"/>
            </a:pPr>
            <a:r>
              <a:rPr lang="en-US" sz="2800" b="1" dirty="0"/>
              <a:t>Clinicians </a:t>
            </a:r>
            <a:r>
              <a:rPr lang="en-US" sz="2800" dirty="0"/>
              <a:t>– Stigma/Bias</a:t>
            </a:r>
          </a:p>
          <a:p>
            <a:pPr marL="922338" lvl="2" indent="-465138">
              <a:spcBef>
                <a:spcPts val="600"/>
              </a:spcBef>
              <a:buFont typeface="Wingdings" panose="05000000000000000000" pitchFamily="2" charset="2"/>
              <a:buChar char="§"/>
            </a:pPr>
            <a:r>
              <a:rPr lang="en-US" sz="2800" dirty="0"/>
              <a:t>Conveyed a clear message indicating leadership support.</a:t>
            </a:r>
          </a:p>
          <a:p>
            <a:pPr marL="922338" lvl="2" indent="-465138">
              <a:spcBef>
                <a:spcPts val="600"/>
              </a:spcBef>
              <a:buFont typeface="Wingdings" panose="05000000000000000000" pitchFamily="2" charset="2"/>
              <a:buChar char="§"/>
            </a:pPr>
            <a:r>
              <a:rPr lang="en-US" sz="2800" dirty="0"/>
              <a:t>Educated clinicians and support staff on the CDC &amp; USPSTF recommendations on routine screening.</a:t>
            </a:r>
          </a:p>
        </p:txBody>
      </p:sp>
      <p:sp>
        <p:nvSpPr>
          <p:cNvPr id="4" name="TextBox 3">
            <a:extLst>
              <a:ext uri="{FF2B5EF4-FFF2-40B4-BE49-F238E27FC236}">
                <a16:creationId xmlns:a16="http://schemas.microsoft.com/office/drawing/2014/main" id="{5BE1A310-8046-A897-9C5D-7028449BE2EA}"/>
              </a:ext>
            </a:extLst>
          </p:cNvPr>
          <p:cNvSpPr txBox="1"/>
          <p:nvPr/>
        </p:nvSpPr>
        <p:spPr>
          <a:xfrm>
            <a:off x="11637828" y="6289968"/>
            <a:ext cx="502661" cy="369332"/>
          </a:xfrm>
          <a:prstGeom prst="rect">
            <a:avLst/>
          </a:prstGeom>
          <a:noFill/>
        </p:spPr>
        <p:txBody>
          <a:bodyPr wrap="square" rtlCol="0">
            <a:spAutoFit/>
          </a:bodyPr>
          <a:lstStyle/>
          <a:p>
            <a:r>
              <a:rPr lang="en-US" dirty="0"/>
              <a:t>26</a:t>
            </a:r>
          </a:p>
        </p:txBody>
      </p:sp>
      <p:pic>
        <p:nvPicPr>
          <p:cNvPr id="5" name="Picture 4"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6008"/>
            <a:ext cx="1371600" cy="464270"/>
          </a:xfrm>
          <a:prstGeom prst="rect">
            <a:avLst/>
          </a:prstGeom>
        </p:spPr>
      </p:pic>
    </p:spTree>
    <p:extLst>
      <p:ext uri="{BB962C8B-B14F-4D97-AF65-F5344CB8AC3E}">
        <p14:creationId xmlns:p14="http://schemas.microsoft.com/office/powerpoint/2010/main" val="741916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1641-01C0-4D33-B2B6-A84A8B9811A3}"/>
              </a:ext>
            </a:extLst>
          </p:cNvPr>
          <p:cNvSpPr>
            <a:spLocks noGrp="1"/>
          </p:cNvSpPr>
          <p:nvPr>
            <p:ph type="title"/>
          </p:nvPr>
        </p:nvSpPr>
        <p:spPr/>
        <p:txBody>
          <a:bodyPr>
            <a:normAutofit/>
          </a:bodyPr>
          <a:lstStyle/>
          <a:p>
            <a:r>
              <a:rPr lang="en-US" sz="4000" dirty="0"/>
              <a:t>UTMB Model Routine HIV Screening</a:t>
            </a:r>
            <a:br>
              <a:rPr lang="en-US" sz="3600" dirty="0"/>
            </a:br>
            <a:r>
              <a:rPr lang="en-US" sz="3200" dirty="0"/>
              <a:t>Address the Challenges </a:t>
            </a:r>
          </a:p>
        </p:txBody>
      </p:sp>
      <p:sp>
        <p:nvSpPr>
          <p:cNvPr id="3" name="Content Placeholder 2">
            <a:extLst>
              <a:ext uri="{FF2B5EF4-FFF2-40B4-BE49-F238E27FC236}">
                <a16:creationId xmlns:a16="http://schemas.microsoft.com/office/drawing/2014/main" id="{401CD0E4-93A3-4414-A39D-7D140A454BA0}"/>
              </a:ext>
            </a:extLst>
          </p:cNvPr>
          <p:cNvSpPr>
            <a:spLocks noGrp="1"/>
          </p:cNvSpPr>
          <p:nvPr>
            <p:ph idx="1"/>
          </p:nvPr>
        </p:nvSpPr>
        <p:spPr>
          <a:xfrm>
            <a:off x="633412" y="1601783"/>
            <a:ext cx="10720388" cy="5045082"/>
          </a:xfrm>
        </p:spPr>
        <p:txBody>
          <a:bodyPr>
            <a:normAutofit/>
          </a:bodyPr>
          <a:lstStyle/>
          <a:p>
            <a:pPr marL="465138" lvl="1" indent="-465138">
              <a:spcBef>
                <a:spcPts val="600"/>
              </a:spcBef>
              <a:buFont typeface="Wingdings" panose="05000000000000000000" pitchFamily="2" charset="2"/>
              <a:buChar char="§"/>
            </a:pPr>
            <a:r>
              <a:rPr lang="en-US" sz="2800" b="1" dirty="0"/>
              <a:t>Resources/Funding/Support </a:t>
            </a:r>
            <a:r>
              <a:rPr lang="en-US" sz="2800" dirty="0"/>
              <a:t>– </a:t>
            </a:r>
          </a:p>
          <a:p>
            <a:pPr marL="922338" lvl="2" indent="-465138">
              <a:spcBef>
                <a:spcPts val="600"/>
              </a:spcBef>
              <a:buFont typeface="Wingdings" panose="05000000000000000000" pitchFamily="2" charset="2"/>
              <a:buChar char="§"/>
            </a:pPr>
            <a:r>
              <a:rPr lang="en-US" sz="2400" dirty="0"/>
              <a:t>Texas Dept of State Health Services, CDC Prevention Grant; Ryan White Program; Galveston County Public Health Dept – Surveillance &amp; Public Health Follow-up Team/DIS.</a:t>
            </a:r>
          </a:p>
          <a:p>
            <a:pPr marL="465138" lvl="1" indent="-465138">
              <a:spcBef>
                <a:spcPts val="600"/>
              </a:spcBef>
              <a:buFont typeface="Wingdings" panose="05000000000000000000" pitchFamily="2" charset="2"/>
              <a:buChar char="§"/>
            </a:pPr>
            <a:r>
              <a:rPr lang="en-US" sz="2800" b="1" dirty="0"/>
              <a:t>Developed Systems &amp; Streamlined Processes </a:t>
            </a:r>
            <a:r>
              <a:rPr lang="en-US" sz="2800" dirty="0"/>
              <a:t>–</a:t>
            </a:r>
          </a:p>
          <a:p>
            <a:pPr marL="922338" lvl="2" indent="-465138">
              <a:spcBef>
                <a:spcPts val="600"/>
              </a:spcBef>
              <a:buFont typeface="Wingdings" panose="05000000000000000000" pitchFamily="2" charset="2"/>
              <a:buChar char="§"/>
            </a:pPr>
            <a:r>
              <a:rPr lang="en-US" sz="2400" dirty="0"/>
              <a:t>The streamlined processes and robust system for rapid notification </a:t>
            </a:r>
            <a:r>
              <a:rPr lang="en-US" sz="2100" dirty="0"/>
              <a:t>&amp;</a:t>
            </a:r>
            <a:r>
              <a:rPr lang="en-US" sz="2400" dirty="0"/>
              <a:t>  linkage to care </a:t>
            </a:r>
            <a:r>
              <a:rPr lang="en-US" sz="2400" u="sng" dirty="0">
                <a:sym typeface="Wingdings" panose="05000000000000000000" pitchFamily="2" charset="2"/>
              </a:rPr>
              <a:t>justified</a:t>
            </a:r>
            <a:r>
              <a:rPr lang="en-US" sz="2400" dirty="0">
                <a:sym typeface="Wingdings" panose="05000000000000000000" pitchFamily="2" charset="2"/>
              </a:rPr>
              <a:t> routine screening and </a:t>
            </a:r>
            <a:r>
              <a:rPr lang="en-US" sz="2400" u="sng" dirty="0">
                <a:sym typeface="Wingdings" panose="05000000000000000000" pitchFamily="2" charset="2"/>
              </a:rPr>
              <a:t>eliminated the burden of ED physicians </a:t>
            </a:r>
            <a:r>
              <a:rPr lang="en-US" sz="2400" dirty="0">
                <a:sym typeface="Wingdings" panose="05000000000000000000" pitchFamily="2" charset="2"/>
              </a:rPr>
              <a:t>from ordering the test </a:t>
            </a:r>
            <a:r>
              <a:rPr lang="en-US" sz="2100" dirty="0">
                <a:sym typeface="Wingdings" panose="05000000000000000000" pitchFamily="2" charset="2"/>
              </a:rPr>
              <a:t>&amp;</a:t>
            </a:r>
            <a:r>
              <a:rPr lang="en-US" sz="2400" dirty="0">
                <a:sym typeface="Wingdings" panose="05000000000000000000" pitchFamily="2" charset="2"/>
              </a:rPr>
              <a:t> delivering positive test results to patients.</a:t>
            </a:r>
          </a:p>
          <a:p>
            <a:pPr marL="922338" lvl="2" indent="-465138">
              <a:spcBef>
                <a:spcPts val="600"/>
              </a:spcBef>
              <a:buFont typeface="Wingdings" panose="05000000000000000000" pitchFamily="2" charset="2"/>
              <a:buChar char="§"/>
            </a:pPr>
            <a:r>
              <a:rPr lang="en-US" sz="2400" dirty="0">
                <a:sym typeface="Wingdings" panose="05000000000000000000" pitchFamily="2" charset="2"/>
              </a:rPr>
              <a:t>Strong collaborations and open channels of communication among the HIV routine screening program, the AIDS Education and Training Center Program, the Ryan White Program, Division of Infectious Disease, the Emergency Department, and Galveston County Health District.</a:t>
            </a:r>
            <a:endParaRPr lang="en-US" sz="2300" dirty="0"/>
          </a:p>
        </p:txBody>
      </p:sp>
      <p:sp>
        <p:nvSpPr>
          <p:cNvPr id="4" name="TextBox 3">
            <a:extLst>
              <a:ext uri="{FF2B5EF4-FFF2-40B4-BE49-F238E27FC236}">
                <a16:creationId xmlns:a16="http://schemas.microsoft.com/office/drawing/2014/main" id="{5BE1A310-8046-A897-9C5D-7028449BE2EA}"/>
              </a:ext>
            </a:extLst>
          </p:cNvPr>
          <p:cNvSpPr txBox="1"/>
          <p:nvPr/>
        </p:nvSpPr>
        <p:spPr>
          <a:xfrm>
            <a:off x="11637828" y="6289968"/>
            <a:ext cx="502661" cy="369332"/>
          </a:xfrm>
          <a:prstGeom prst="rect">
            <a:avLst/>
          </a:prstGeom>
          <a:noFill/>
        </p:spPr>
        <p:txBody>
          <a:bodyPr wrap="square" rtlCol="0">
            <a:spAutoFit/>
          </a:bodyPr>
          <a:lstStyle/>
          <a:p>
            <a:r>
              <a:rPr lang="en-US" dirty="0"/>
              <a:t>26</a:t>
            </a:r>
          </a:p>
        </p:txBody>
      </p:sp>
      <p:pic>
        <p:nvPicPr>
          <p:cNvPr id="5" name="Picture 4"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6008"/>
            <a:ext cx="1371600" cy="464270"/>
          </a:xfrm>
          <a:prstGeom prst="rect">
            <a:avLst/>
          </a:prstGeom>
        </p:spPr>
      </p:pic>
    </p:spTree>
    <p:extLst>
      <p:ext uri="{BB962C8B-B14F-4D97-AF65-F5344CB8AC3E}">
        <p14:creationId xmlns:p14="http://schemas.microsoft.com/office/powerpoint/2010/main" val="3352162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1641-01C0-4D33-B2B6-A84A8B9811A3}"/>
              </a:ext>
            </a:extLst>
          </p:cNvPr>
          <p:cNvSpPr>
            <a:spLocks noGrp="1"/>
          </p:cNvSpPr>
          <p:nvPr>
            <p:ph type="title"/>
          </p:nvPr>
        </p:nvSpPr>
        <p:spPr/>
        <p:txBody>
          <a:bodyPr/>
          <a:lstStyle/>
          <a:p>
            <a:r>
              <a:rPr lang="en-US" dirty="0"/>
              <a:t>UTMB Streamlining processes</a:t>
            </a:r>
          </a:p>
        </p:txBody>
      </p:sp>
      <p:sp>
        <p:nvSpPr>
          <p:cNvPr id="3" name="Content Placeholder 2">
            <a:extLst>
              <a:ext uri="{FF2B5EF4-FFF2-40B4-BE49-F238E27FC236}">
                <a16:creationId xmlns:a16="http://schemas.microsoft.com/office/drawing/2014/main" id="{401CD0E4-93A3-4414-A39D-7D140A454BA0}"/>
              </a:ext>
            </a:extLst>
          </p:cNvPr>
          <p:cNvSpPr>
            <a:spLocks noGrp="1"/>
          </p:cNvSpPr>
          <p:nvPr>
            <p:ph idx="1"/>
          </p:nvPr>
        </p:nvSpPr>
        <p:spPr>
          <a:xfrm>
            <a:off x="633412" y="1524815"/>
            <a:ext cx="10720388" cy="5045081"/>
          </a:xfrm>
        </p:spPr>
        <p:txBody>
          <a:bodyPr>
            <a:normAutofit/>
          </a:bodyPr>
          <a:lstStyle/>
          <a:p>
            <a:pPr marL="465138" indent="-465138">
              <a:buFont typeface="Wingdings" panose="05000000000000000000" pitchFamily="2" charset="2"/>
              <a:buChar char="§"/>
            </a:pPr>
            <a:r>
              <a:rPr lang="en-US" b="1" dirty="0"/>
              <a:t>Consent</a:t>
            </a:r>
            <a:r>
              <a:rPr lang="en-US" dirty="0"/>
              <a:t> </a:t>
            </a:r>
          </a:p>
          <a:p>
            <a:pPr lvl="1">
              <a:buFont typeface="Wingdings" panose="05000000000000000000" pitchFamily="2" charset="2"/>
              <a:buChar char="§"/>
            </a:pPr>
            <a:r>
              <a:rPr lang="en-US" sz="2800" dirty="0"/>
              <a:t>Patients are informed of HIV screening according to Texas law. </a:t>
            </a:r>
            <a:endParaRPr lang="en-US" sz="2800" strike="sngStrike" dirty="0"/>
          </a:p>
          <a:p>
            <a:pPr marL="465138" lvl="1" indent="-465138">
              <a:buFont typeface="Wingdings" panose="05000000000000000000" pitchFamily="2" charset="2"/>
              <a:buChar char="§"/>
            </a:pPr>
            <a:r>
              <a:rPr lang="en-US" sz="2800" b="1" dirty="0"/>
              <a:t>Ordering the Test </a:t>
            </a:r>
          </a:p>
          <a:p>
            <a:pPr marL="693738" lvl="1" indent="-236538">
              <a:buFont typeface="Wingdings" panose="05000000000000000000" pitchFamily="2" charset="2"/>
              <a:buChar char="§"/>
            </a:pPr>
            <a:r>
              <a:rPr lang="en-US" sz="2800" dirty="0"/>
              <a:t>Standing delegation orders per Dr. Rumph, Med Dir. of ED  (ED physicians are not required to order the test, per SDO nurses can order the test).</a:t>
            </a:r>
          </a:p>
          <a:p>
            <a:pPr marL="1150938" lvl="2" indent="-236538">
              <a:buFont typeface="Wingdings" panose="05000000000000000000" pitchFamily="2" charset="2"/>
              <a:buChar char="§"/>
            </a:pPr>
            <a:r>
              <a:rPr lang="en-US" sz="2800" dirty="0"/>
              <a:t>The test is automatically ordered through EPIC for patients aged 18-64 when blood work is needed (unless provider cancels the order).</a:t>
            </a:r>
          </a:p>
          <a:p>
            <a:pPr marL="457200" lvl="3" indent="0">
              <a:buNone/>
            </a:pPr>
            <a:endParaRPr lang="en-US" sz="2300" dirty="0"/>
          </a:p>
        </p:txBody>
      </p:sp>
      <p:sp>
        <p:nvSpPr>
          <p:cNvPr id="4" name="TextBox 3">
            <a:extLst>
              <a:ext uri="{FF2B5EF4-FFF2-40B4-BE49-F238E27FC236}">
                <a16:creationId xmlns:a16="http://schemas.microsoft.com/office/drawing/2014/main" id="{133EF2ED-DFD3-DCE7-F138-7D71D985E5CD}"/>
              </a:ext>
            </a:extLst>
          </p:cNvPr>
          <p:cNvSpPr txBox="1"/>
          <p:nvPr/>
        </p:nvSpPr>
        <p:spPr>
          <a:xfrm>
            <a:off x="11665536" y="6289965"/>
            <a:ext cx="429491" cy="369332"/>
          </a:xfrm>
          <a:prstGeom prst="rect">
            <a:avLst/>
          </a:prstGeom>
          <a:noFill/>
        </p:spPr>
        <p:txBody>
          <a:bodyPr wrap="square" rtlCol="0">
            <a:spAutoFit/>
          </a:bodyPr>
          <a:lstStyle/>
          <a:p>
            <a:r>
              <a:rPr lang="en-US" dirty="0"/>
              <a:t>27</a:t>
            </a:r>
          </a:p>
        </p:txBody>
      </p:sp>
      <p:pic>
        <p:nvPicPr>
          <p:cNvPr id="5" name="Picture 4"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0400" y="6182595"/>
            <a:ext cx="1371600" cy="464270"/>
          </a:xfrm>
          <a:prstGeom prst="rect">
            <a:avLst/>
          </a:prstGeom>
        </p:spPr>
      </p:pic>
    </p:spTree>
    <p:extLst>
      <p:ext uri="{BB962C8B-B14F-4D97-AF65-F5344CB8AC3E}">
        <p14:creationId xmlns:p14="http://schemas.microsoft.com/office/powerpoint/2010/main" val="2639570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1641-01C0-4D33-B2B6-A84A8B9811A3}"/>
              </a:ext>
            </a:extLst>
          </p:cNvPr>
          <p:cNvSpPr>
            <a:spLocks noGrp="1"/>
          </p:cNvSpPr>
          <p:nvPr>
            <p:ph type="title"/>
          </p:nvPr>
        </p:nvSpPr>
        <p:spPr/>
        <p:txBody>
          <a:bodyPr/>
          <a:lstStyle/>
          <a:p>
            <a:r>
              <a:rPr lang="en-US" dirty="0"/>
              <a:t>UTMB Streamlining processes</a:t>
            </a:r>
          </a:p>
        </p:txBody>
      </p:sp>
      <p:sp>
        <p:nvSpPr>
          <p:cNvPr id="3" name="Content Placeholder 2">
            <a:extLst>
              <a:ext uri="{FF2B5EF4-FFF2-40B4-BE49-F238E27FC236}">
                <a16:creationId xmlns:a16="http://schemas.microsoft.com/office/drawing/2014/main" id="{401CD0E4-93A3-4414-A39D-7D140A454BA0}"/>
              </a:ext>
            </a:extLst>
          </p:cNvPr>
          <p:cNvSpPr>
            <a:spLocks noGrp="1"/>
          </p:cNvSpPr>
          <p:nvPr>
            <p:ph idx="1"/>
          </p:nvPr>
        </p:nvSpPr>
        <p:spPr>
          <a:xfrm>
            <a:off x="633412" y="1524815"/>
            <a:ext cx="10720388" cy="5045081"/>
          </a:xfrm>
        </p:spPr>
        <p:txBody>
          <a:bodyPr>
            <a:normAutofit/>
          </a:bodyPr>
          <a:lstStyle/>
          <a:p>
            <a:pPr marL="457200" lvl="1" indent="-457200">
              <a:buFont typeface="Wingdings" panose="05000000000000000000" pitchFamily="2" charset="2"/>
              <a:buChar char="§"/>
            </a:pPr>
            <a:r>
              <a:rPr lang="en-US" sz="2800" b="1" dirty="0"/>
              <a:t>Patient Results Notification/EPIC Model</a:t>
            </a:r>
          </a:p>
          <a:p>
            <a:pPr marL="693738" lvl="2" indent="-236538">
              <a:buFont typeface="Wingdings" panose="05000000000000000000" pitchFamily="2" charset="2"/>
              <a:buChar char="§"/>
            </a:pPr>
            <a:r>
              <a:rPr lang="en-US" sz="2300" dirty="0"/>
              <a:t>Galveston County Health District (GCHD) has </a:t>
            </a:r>
            <a:r>
              <a:rPr lang="en-US" sz="2300" u="sng" dirty="0"/>
              <a:t>partial access to UTMB EPIC system</a:t>
            </a:r>
            <a:r>
              <a:rPr lang="en-US" sz="2300" dirty="0"/>
              <a:t>. The district is notified timely with each confirmed positive case. </a:t>
            </a:r>
          </a:p>
          <a:p>
            <a:pPr marL="693738" lvl="2" indent="-236538">
              <a:buFont typeface="Wingdings" panose="05000000000000000000" pitchFamily="2" charset="2"/>
              <a:buChar char="§"/>
            </a:pPr>
            <a:r>
              <a:rPr lang="en-US" sz="2300" dirty="0"/>
              <a:t>Both the UTMB Testing/Linkage to the Care (T&amp;LC) Coordinator of the HIV Routine Screening Program </a:t>
            </a:r>
            <a:r>
              <a:rPr lang="en-US" sz="2300" u="sng" dirty="0"/>
              <a:t>and</a:t>
            </a:r>
            <a:r>
              <a:rPr lang="en-US" sz="2300" b="1" dirty="0"/>
              <a:t> </a:t>
            </a:r>
            <a:r>
              <a:rPr lang="en-US" sz="2300" dirty="0"/>
              <a:t>the Ryan White Case Managers are notified simultaneously via EPIC. </a:t>
            </a:r>
          </a:p>
          <a:p>
            <a:pPr marL="693738" lvl="2" indent="-236538">
              <a:buFont typeface="Wingdings" panose="05000000000000000000" pitchFamily="2" charset="2"/>
              <a:buChar char="§"/>
            </a:pPr>
            <a:r>
              <a:rPr lang="en-US" sz="2300" dirty="0"/>
              <a:t>GCHD DIS notify patients diagnosed with HIV in the ED. </a:t>
            </a:r>
          </a:p>
          <a:p>
            <a:pPr marL="693738" lvl="2" indent="-236538">
              <a:buFont typeface="Wingdings" panose="05000000000000000000" pitchFamily="2" charset="2"/>
              <a:buChar char="§"/>
            </a:pPr>
            <a:r>
              <a:rPr lang="en-US" sz="2300" dirty="0"/>
              <a:t>UTBM T&amp;LC Coordinator contacts patients after being notified by GCHD to schedule an appointment with an ID physician within seven days, in most cases. </a:t>
            </a:r>
          </a:p>
          <a:p>
            <a:pPr marL="457200" lvl="2" indent="-457200">
              <a:buFont typeface="Wingdings" panose="05000000000000000000" pitchFamily="2" charset="2"/>
              <a:buChar char="§"/>
            </a:pPr>
            <a:r>
              <a:rPr lang="en-US" sz="2800" b="1" dirty="0"/>
              <a:t>Trainings and Education</a:t>
            </a:r>
          </a:p>
          <a:p>
            <a:pPr marL="693738" lvl="3" indent="-236538">
              <a:buFont typeface="Wingdings" panose="05000000000000000000" pitchFamily="2" charset="2"/>
              <a:buChar char="§"/>
            </a:pPr>
            <a:r>
              <a:rPr lang="en-US" sz="2300" dirty="0"/>
              <a:t>Webinars on routine HIV screening systems at other EDs in Texas are shared across UTMB campus.                                                        </a:t>
            </a:r>
          </a:p>
          <a:p>
            <a:pPr marL="693738" lvl="3" indent="-236538">
              <a:buFont typeface="Wingdings" panose="05000000000000000000" pitchFamily="2" charset="2"/>
              <a:buChar char="§"/>
            </a:pPr>
            <a:r>
              <a:rPr lang="en-US" sz="2300" dirty="0">
                <a:solidFill>
                  <a:prstClr val="black"/>
                </a:solidFill>
                <a:latin typeface="Calibri" panose="020F0502020204030204"/>
              </a:rPr>
              <a:t>Short v</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ideos</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for clinicians </a:t>
            </a:r>
            <a:r>
              <a:rPr lang="en-US" sz="2300" dirty="0">
                <a:solidFill>
                  <a:prstClr val="black"/>
                </a:solidFill>
                <a:latin typeface="Calibri" panose="020F0502020204030204"/>
              </a:rPr>
              <a:t>at </a:t>
            </a:r>
            <a:r>
              <a:rPr kumimoji="0" lang="en-US" sz="2300" b="0" i="0" u="none" strike="noStrike" kern="1200" cap="none" spc="0" normalizeH="0" baseline="0" noProof="0" dirty="0">
                <a:ln>
                  <a:noFill/>
                </a:ln>
                <a:effectLst/>
                <a:uLnTx/>
                <a:uFillTx/>
                <a:latin typeface="Calibri" panose="020F0502020204030204"/>
                <a:ea typeface="+mn-ea"/>
                <a:cs typeface="+mn-cs"/>
              </a:rPr>
              <a:t>educational events.</a:t>
            </a:r>
          </a:p>
          <a:p>
            <a:pPr marL="457200" lvl="3" indent="0">
              <a:buNone/>
            </a:pPr>
            <a:endParaRPr lang="en-US" sz="2300" dirty="0"/>
          </a:p>
        </p:txBody>
      </p:sp>
      <p:sp>
        <p:nvSpPr>
          <p:cNvPr id="4" name="TextBox 3">
            <a:extLst>
              <a:ext uri="{FF2B5EF4-FFF2-40B4-BE49-F238E27FC236}">
                <a16:creationId xmlns:a16="http://schemas.microsoft.com/office/drawing/2014/main" id="{133EF2ED-DFD3-DCE7-F138-7D71D985E5CD}"/>
              </a:ext>
            </a:extLst>
          </p:cNvPr>
          <p:cNvSpPr txBox="1"/>
          <p:nvPr/>
        </p:nvSpPr>
        <p:spPr>
          <a:xfrm>
            <a:off x="11665536" y="6289965"/>
            <a:ext cx="429491" cy="369332"/>
          </a:xfrm>
          <a:prstGeom prst="rect">
            <a:avLst/>
          </a:prstGeom>
          <a:noFill/>
        </p:spPr>
        <p:txBody>
          <a:bodyPr wrap="square" rtlCol="0">
            <a:spAutoFit/>
          </a:bodyPr>
          <a:lstStyle/>
          <a:p>
            <a:r>
              <a:rPr lang="en-US" dirty="0"/>
              <a:t>27</a:t>
            </a:r>
          </a:p>
        </p:txBody>
      </p:sp>
      <p:pic>
        <p:nvPicPr>
          <p:cNvPr id="5" name="Picture 4"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0400" y="6182595"/>
            <a:ext cx="1371600" cy="464270"/>
          </a:xfrm>
          <a:prstGeom prst="rect">
            <a:avLst/>
          </a:prstGeom>
        </p:spPr>
      </p:pic>
    </p:spTree>
    <p:extLst>
      <p:ext uri="{BB962C8B-B14F-4D97-AF65-F5344CB8AC3E}">
        <p14:creationId xmlns:p14="http://schemas.microsoft.com/office/powerpoint/2010/main" val="389071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609601" y="1905002"/>
            <a:ext cx="11087425" cy="3759199"/>
          </a:xfrm>
        </p:spPr>
        <p:txBody>
          <a:bodyPr>
            <a:normAutofit fontScale="92500" lnSpcReduction="10000"/>
          </a:bodyPr>
          <a:lstStyle/>
          <a:p>
            <a:pPr marL="685783" indent="-685783">
              <a:buFont typeface="+mj-lt"/>
              <a:buAutoNum type="arabicPeriod"/>
            </a:pPr>
            <a:r>
              <a:rPr lang="en-US" dirty="0">
                <a:ea typeface="Calibri" panose="020F0502020204030204" pitchFamily="34" charset="0"/>
              </a:rPr>
              <a:t>Summarize events and public health legislation and policies that have influenced the HIV epidemic in Texas.</a:t>
            </a:r>
            <a:endParaRPr lang="en-US" sz="1200" dirty="0"/>
          </a:p>
          <a:p>
            <a:pPr marL="685783" indent="-685783">
              <a:buFont typeface="+mj-lt"/>
              <a:buAutoNum type="arabicPeriod"/>
            </a:pPr>
            <a:r>
              <a:rPr lang="en-US" sz="3200" dirty="0">
                <a:ea typeface="Calibri" panose="020F0502020204030204" pitchFamily="34" charset="0"/>
              </a:rPr>
              <a:t>Discuss public health resources and the role of healthcare systems and providers in implementing HIV prevention models to end the HIV epidemic in Texas. </a:t>
            </a:r>
          </a:p>
          <a:p>
            <a:pPr marL="685783" indent="-685783">
              <a:buFont typeface="+mj-lt"/>
              <a:buAutoNum type="arabicPeriod"/>
            </a:pPr>
            <a:r>
              <a:rPr lang="en-US" dirty="0">
                <a:ea typeface="Calibri" panose="020F0502020204030204" pitchFamily="34" charset="0"/>
              </a:rPr>
              <a:t>Discuss why the collaboration between public health and healthcare systems is essential in ending new HIV transmissions in Texas – the UTMB model. </a:t>
            </a:r>
          </a:p>
          <a:p>
            <a:pPr marL="0" indent="0">
              <a:spcBef>
                <a:spcPts val="0"/>
              </a:spcBef>
              <a:buNone/>
            </a:pPr>
            <a:endParaRPr lang="en-US" dirty="0"/>
          </a:p>
        </p:txBody>
      </p:sp>
    </p:spTree>
    <p:extLst>
      <p:ext uri="{BB962C8B-B14F-4D97-AF65-F5344CB8AC3E}">
        <p14:creationId xmlns:p14="http://schemas.microsoft.com/office/powerpoint/2010/main" val="2338728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97C6-4C32-4390-8C43-2802987BE3A6}"/>
              </a:ext>
            </a:extLst>
          </p:cNvPr>
          <p:cNvSpPr>
            <a:spLocks noGrp="1"/>
          </p:cNvSpPr>
          <p:nvPr>
            <p:ph type="title"/>
          </p:nvPr>
        </p:nvSpPr>
        <p:spPr/>
        <p:txBody>
          <a:bodyPr/>
          <a:lstStyle/>
          <a:p>
            <a:r>
              <a:rPr lang="en-US" dirty="0"/>
              <a:t>Education and Trainings</a:t>
            </a:r>
          </a:p>
        </p:txBody>
      </p:sp>
      <p:sp>
        <p:nvSpPr>
          <p:cNvPr id="3" name="Content Placeholder 2">
            <a:extLst>
              <a:ext uri="{FF2B5EF4-FFF2-40B4-BE49-F238E27FC236}">
                <a16:creationId xmlns:a16="http://schemas.microsoft.com/office/drawing/2014/main" id="{2545B637-6F1E-4038-AF19-8469123A78DD}"/>
              </a:ext>
            </a:extLst>
          </p:cNvPr>
          <p:cNvSpPr>
            <a:spLocks noGrp="1"/>
          </p:cNvSpPr>
          <p:nvPr>
            <p:ph idx="1"/>
          </p:nvPr>
        </p:nvSpPr>
        <p:spPr/>
        <p:txBody>
          <a:bodyPr>
            <a:normAutofit fontScale="85000" lnSpcReduction="20000"/>
          </a:bodyPr>
          <a:lstStyle/>
          <a:p>
            <a:pPr marL="457200" indent="-457200">
              <a:buFont typeface="Wingdings" panose="05000000000000000000" pitchFamily="2" charset="2"/>
              <a:buChar char="§"/>
              <a:defRPr/>
            </a:pPr>
            <a:r>
              <a:rPr lang="en-US" altLang="en-US" sz="3600" dirty="0"/>
              <a:t>New Employee Orientation - overview of HIV and the need for opt-out routine screening programs.</a:t>
            </a:r>
          </a:p>
          <a:p>
            <a:pPr marL="914400" lvl="1" indent="-457200">
              <a:spcBef>
                <a:spcPts val="1200"/>
              </a:spcBef>
              <a:buFont typeface="Wingdings" panose="05000000000000000000" pitchFamily="2" charset="2"/>
              <a:buChar char="§"/>
              <a:defRPr/>
            </a:pPr>
            <a:r>
              <a:rPr lang="en-US" altLang="en-US" sz="3200" dirty="0"/>
              <a:t>Orientation session for new employees.</a:t>
            </a:r>
          </a:p>
          <a:p>
            <a:pPr marL="914400" lvl="1" indent="-457200">
              <a:buFont typeface="Wingdings" panose="05000000000000000000" pitchFamily="2" charset="2"/>
              <a:buChar char="§"/>
              <a:defRPr/>
            </a:pPr>
            <a:r>
              <a:rPr lang="en-US" altLang="en-US" sz="3200" dirty="0"/>
              <a:t>Resource materials including a concise educational package and recorded webinars.</a:t>
            </a:r>
            <a:r>
              <a:rPr lang="en-US" altLang="en-US" sz="3200" dirty="0">
                <a:solidFill>
                  <a:srgbClr val="FF0000"/>
                </a:solidFill>
              </a:rPr>
              <a:t> </a:t>
            </a:r>
          </a:p>
          <a:p>
            <a:pPr marL="457200" indent="-457200">
              <a:buFont typeface="Wingdings" panose="05000000000000000000" pitchFamily="2" charset="2"/>
              <a:buChar char="§"/>
              <a:defRPr/>
            </a:pPr>
            <a:r>
              <a:rPr lang="en-US" altLang="en-US" sz="3600" dirty="0"/>
              <a:t>Trainings for Program Staff:</a:t>
            </a:r>
          </a:p>
          <a:p>
            <a:pPr marL="912813" lvl="2" indent="-457200">
              <a:buFont typeface="Wingdings" panose="05000000000000000000" pitchFamily="2" charset="2"/>
              <a:buChar char="§"/>
              <a:defRPr/>
            </a:pPr>
            <a:r>
              <a:rPr lang="en-US" altLang="en-US" sz="3200" dirty="0"/>
              <a:t>Admissions/Intake, Med Techs, Nursing, Providers, Lab, Social Workers/Case Management.</a:t>
            </a:r>
          </a:p>
          <a:p>
            <a:pPr marL="401638" indent="-401638">
              <a:buFont typeface="Wingdings" panose="05000000000000000000" pitchFamily="2" charset="2"/>
              <a:buChar char="§"/>
            </a:pPr>
            <a:r>
              <a:rPr lang="en-US" sz="3600" dirty="0"/>
              <a:t>STIGMA – </a:t>
            </a:r>
          </a:p>
          <a:p>
            <a:pPr marL="858838" lvl="1" indent="-401638">
              <a:buFont typeface="Wingdings" panose="05000000000000000000" pitchFamily="2" charset="2"/>
              <a:buChar char="§"/>
            </a:pPr>
            <a:r>
              <a:rPr lang="en-US" sz="3200" dirty="0"/>
              <a:t>Driving forces of HIV. </a:t>
            </a:r>
          </a:p>
          <a:p>
            <a:pPr marL="858838" lvl="1" indent="-401638">
              <a:buFont typeface="Wingdings" panose="05000000000000000000" pitchFamily="2" charset="2"/>
              <a:buChar char="§"/>
            </a:pPr>
            <a:r>
              <a:rPr lang="en-US" sz="3200" dirty="0"/>
              <a:t>Affects all healthcare services and outcomes.</a:t>
            </a:r>
          </a:p>
        </p:txBody>
      </p:sp>
      <p:sp>
        <p:nvSpPr>
          <p:cNvPr id="4" name="TextBox 3">
            <a:extLst>
              <a:ext uri="{FF2B5EF4-FFF2-40B4-BE49-F238E27FC236}">
                <a16:creationId xmlns:a16="http://schemas.microsoft.com/office/drawing/2014/main" id="{33FB4A65-C5B7-797E-5CDC-1252AA35D715}"/>
              </a:ext>
            </a:extLst>
          </p:cNvPr>
          <p:cNvSpPr txBox="1"/>
          <p:nvPr/>
        </p:nvSpPr>
        <p:spPr>
          <a:xfrm>
            <a:off x="11665530" y="6246238"/>
            <a:ext cx="484909" cy="369332"/>
          </a:xfrm>
          <a:prstGeom prst="rect">
            <a:avLst/>
          </a:prstGeom>
          <a:noFill/>
        </p:spPr>
        <p:txBody>
          <a:bodyPr wrap="square" rtlCol="0">
            <a:spAutoFit/>
          </a:bodyPr>
          <a:lstStyle/>
          <a:p>
            <a:r>
              <a:rPr lang="en-US" dirty="0"/>
              <a:t>28</a:t>
            </a:r>
          </a:p>
        </p:txBody>
      </p:sp>
      <p:pic>
        <p:nvPicPr>
          <p:cNvPr id="5" name="Picture 4"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1300"/>
            <a:ext cx="1371600" cy="464270"/>
          </a:xfrm>
          <a:prstGeom prst="rect">
            <a:avLst/>
          </a:prstGeom>
        </p:spPr>
      </p:pic>
    </p:spTree>
    <p:extLst>
      <p:ext uri="{BB962C8B-B14F-4D97-AF65-F5344CB8AC3E}">
        <p14:creationId xmlns:p14="http://schemas.microsoft.com/office/powerpoint/2010/main" val="429983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1641-01C0-4D33-B2B6-A84A8B9811A3}"/>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401CD0E4-93A3-4414-A39D-7D140A454BA0}"/>
              </a:ext>
            </a:extLst>
          </p:cNvPr>
          <p:cNvSpPr>
            <a:spLocks noGrp="1"/>
          </p:cNvSpPr>
          <p:nvPr>
            <p:ph idx="1"/>
          </p:nvPr>
        </p:nvSpPr>
        <p:spPr>
          <a:xfrm>
            <a:off x="1294966" y="2126913"/>
            <a:ext cx="8791143" cy="4093777"/>
          </a:xfrm>
        </p:spPr>
        <p:txBody>
          <a:bodyPr>
            <a:normAutofit fontScale="92500" lnSpcReduction="20000"/>
          </a:bodyPr>
          <a:lstStyle/>
          <a:p>
            <a:pPr>
              <a:buFont typeface="Wingdings" panose="05000000000000000000" pitchFamily="2" charset="2"/>
              <a:buChar char="§"/>
            </a:pPr>
            <a:r>
              <a:rPr lang="en-US" sz="3200" b="1" dirty="0"/>
              <a:t> </a:t>
            </a:r>
            <a:r>
              <a:rPr lang="en-US" sz="3500" b="1" dirty="0"/>
              <a:t>Increase awareness</a:t>
            </a:r>
          </a:p>
          <a:p>
            <a:pPr marL="914400" lvl="1" indent="-457200">
              <a:buFont typeface="Wingdings" panose="05000000000000000000" pitchFamily="2" charset="2"/>
              <a:buChar char="§"/>
            </a:pPr>
            <a:r>
              <a:rPr lang="en-US" sz="3000" dirty="0"/>
              <a:t>ID Champions to promote the RS Program and answer staff questions to share w/team.</a:t>
            </a:r>
          </a:p>
          <a:p>
            <a:pPr marL="914400" lvl="1" indent="-457200">
              <a:buFont typeface="Wingdings" panose="05000000000000000000" pitchFamily="2" charset="2"/>
              <a:buChar char="§"/>
            </a:pPr>
            <a:r>
              <a:rPr lang="en-US" sz="3000" dirty="0"/>
              <a:t>Clinicians &amp; Staff – offer on-going trainings, videos, webinars, and program testing reports.</a:t>
            </a:r>
          </a:p>
          <a:p>
            <a:pPr marL="914400" lvl="1" indent="-457200">
              <a:buFont typeface="Wingdings" panose="05000000000000000000" pitchFamily="2" charset="2"/>
              <a:buChar char="§"/>
            </a:pPr>
            <a:r>
              <a:rPr lang="en-US" sz="3000" dirty="0"/>
              <a:t>Regularly report/share progress with leadership and staff. </a:t>
            </a:r>
          </a:p>
          <a:p>
            <a:pPr marL="342900" lvl="1" indent="-342900">
              <a:spcBef>
                <a:spcPts val="3000"/>
              </a:spcBef>
              <a:buFont typeface="Wingdings" panose="05000000000000000000" pitchFamily="2" charset="2"/>
              <a:buChar char="§"/>
            </a:pPr>
            <a:r>
              <a:rPr lang="en-US" sz="3500" b="1" dirty="0"/>
              <a:t>Keep it Simple </a:t>
            </a:r>
            <a:r>
              <a:rPr lang="en-US" b="1" dirty="0"/>
              <a:t>– </a:t>
            </a:r>
            <a:r>
              <a:rPr lang="en-US" sz="3000" dirty="0"/>
              <a:t>Focus on Systems Change to complement processes and stress the education of personnel to avoid the impact of bias.</a:t>
            </a:r>
          </a:p>
        </p:txBody>
      </p:sp>
      <p:sp>
        <p:nvSpPr>
          <p:cNvPr id="4" name="TextBox 3">
            <a:extLst>
              <a:ext uri="{FF2B5EF4-FFF2-40B4-BE49-F238E27FC236}">
                <a16:creationId xmlns:a16="http://schemas.microsoft.com/office/drawing/2014/main" id="{B1371973-2000-A6F6-3BC1-5C1F33272C50}"/>
              </a:ext>
            </a:extLst>
          </p:cNvPr>
          <p:cNvSpPr txBox="1"/>
          <p:nvPr/>
        </p:nvSpPr>
        <p:spPr>
          <a:xfrm>
            <a:off x="11707098" y="6331534"/>
            <a:ext cx="484909" cy="369332"/>
          </a:xfrm>
          <a:prstGeom prst="rect">
            <a:avLst/>
          </a:prstGeom>
          <a:noFill/>
        </p:spPr>
        <p:txBody>
          <a:bodyPr wrap="square" rtlCol="0">
            <a:spAutoFit/>
          </a:bodyPr>
          <a:lstStyle/>
          <a:p>
            <a:r>
              <a:rPr lang="en-US" dirty="0"/>
              <a:t>29</a:t>
            </a:r>
          </a:p>
        </p:txBody>
      </p:sp>
      <p:pic>
        <p:nvPicPr>
          <p:cNvPr id="5" name="Picture 4"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82595"/>
            <a:ext cx="1371600" cy="464270"/>
          </a:xfrm>
          <a:prstGeom prst="rect">
            <a:avLst/>
          </a:prstGeom>
        </p:spPr>
      </p:pic>
    </p:spTree>
    <p:extLst>
      <p:ext uri="{BB962C8B-B14F-4D97-AF65-F5344CB8AC3E}">
        <p14:creationId xmlns:p14="http://schemas.microsoft.com/office/powerpoint/2010/main" val="3202416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1641-01C0-4D33-B2B6-A84A8B9811A3}"/>
              </a:ext>
            </a:extLst>
          </p:cNvPr>
          <p:cNvSpPr>
            <a:spLocks noGrp="1"/>
          </p:cNvSpPr>
          <p:nvPr>
            <p:ph type="title"/>
          </p:nvPr>
        </p:nvSpPr>
        <p:spPr>
          <a:xfrm>
            <a:off x="297287" y="221800"/>
            <a:ext cx="8763000" cy="1325563"/>
          </a:xfrm>
        </p:spPr>
        <p:txBody>
          <a:bodyPr>
            <a:normAutofit/>
          </a:bodyPr>
          <a:lstStyle/>
          <a:p>
            <a:r>
              <a:rPr lang="en-US" sz="2800" dirty="0"/>
              <a:t>Public Health Prevention Efforts and Healthcare Systems Will Help End the HIV Epidemic</a:t>
            </a:r>
          </a:p>
        </p:txBody>
      </p:sp>
      <p:sp>
        <p:nvSpPr>
          <p:cNvPr id="3" name="Content Placeholder 2">
            <a:extLst>
              <a:ext uri="{FF2B5EF4-FFF2-40B4-BE49-F238E27FC236}">
                <a16:creationId xmlns:a16="http://schemas.microsoft.com/office/drawing/2014/main" id="{401CD0E4-93A3-4414-A39D-7D140A454BA0}"/>
              </a:ext>
            </a:extLst>
          </p:cNvPr>
          <p:cNvSpPr>
            <a:spLocks noGrp="1"/>
          </p:cNvSpPr>
          <p:nvPr>
            <p:ph idx="1"/>
          </p:nvPr>
        </p:nvSpPr>
        <p:spPr>
          <a:xfrm>
            <a:off x="633412" y="1601784"/>
            <a:ext cx="10720388" cy="4674328"/>
          </a:xfrm>
        </p:spPr>
        <p:txBody>
          <a:bodyPr>
            <a:normAutofit lnSpcReduction="10000"/>
          </a:bodyPr>
          <a:lstStyle/>
          <a:p>
            <a:pPr eaLnBrk="1" hangingPunct="1">
              <a:spcBef>
                <a:spcPct val="0"/>
              </a:spcBef>
              <a:buFontTx/>
              <a:buChar char="•"/>
              <a:defRPr/>
            </a:pPr>
            <a:r>
              <a:rPr lang="en-US" sz="2400" dirty="0" err="1">
                <a:latin typeface="Calibri" pitchFamily="34" charset="0"/>
                <a:ea typeface="Calibri" pitchFamily="34" charset="0"/>
                <a:cs typeface="Times New Roman" pitchFamily="18" charset="0"/>
              </a:rPr>
              <a:t>Opt</a:t>
            </a:r>
            <a:r>
              <a:rPr lang="en-US" sz="2400" dirty="0">
                <a:latin typeface="Calibri" pitchFamily="34" charset="0"/>
                <a:ea typeface="Calibri" pitchFamily="34" charset="0"/>
                <a:cs typeface="Times New Roman" pitchFamily="18" charset="0"/>
              </a:rPr>
              <a:t> Out HIV screening is universally recommended and supported by the CDC, the U.S. Preventative Services Task Force (USPSTF), Texas Law, the Dept State Health Services, and other Public Health organizations and agencies.</a:t>
            </a:r>
          </a:p>
          <a:p>
            <a:pPr eaLnBrk="1" hangingPunct="1">
              <a:spcBef>
                <a:spcPct val="0"/>
              </a:spcBef>
              <a:buFontTx/>
              <a:buChar char="•"/>
              <a:defRPr/>
            </a:pPr>
            <a:endParaRPr lang="en-US" sz="2400" dirty="0">
              <a:latin typeface="Calibri" pitchFamily="34" charset="0"/>
              <a:ea typeface="Calibri" pitchFamily="34" charset="0"/>
              <a:cs typeface="Times New Roman" pitchFamily="18" charset="0"/>
            </a:endParaRPr>
          </a:p>
          <a:p>
            <a:pPr eaLnBrk="1" hangingPunct="1">
              <a:spcBef>
                <a:spcPct val="0"/>
              </a:spcBef>
              <a:buFontTx/>
              <a:buChar char="•"/>
              <a:defRPr/>
            </a:pPr>
            <a:r>
              <a:rPr lang="en-US" sz="2400" dirty="0">
                <a:latin typeface="Calibri" pitchFamily="34" charset="0"/>
                <a:ea typeface="Calibri" pitchFamily="34" charset="0"/>
                <a:cs typeface="Times New Roman" pitchFamily="18" charset="0"/>
              </a:rPr>
              <a:t>Routinizing HIV screening as a standard of care:</a:t>
            </a:r>
          </a:p>
          <a:p>
            <a:pPr lvl="1" eaLnBrk="1" hangingPunct="1">
              <a:spcBef>
                <a:spcPct val="0"/>
              </a:spcBef>
              <a:buFontTx/>
              <a:buChar char="•"/>
              <a:defRPr/>
            </a:pPr>
            <a:r>
              <a:rPr lang="en-US" dirty="0">
                <a:latin typeface="Calibri" pitchFamily="34" charset="0"/>
                <a:ea typeface="Calibri" pitchFamily="34" charset="0"/>
                <a:cs typeface="Times New Roman" pitchFamily="18" charset="0"/>
              </a:rPr>
              <a:t>Contributes to reduced stigma associated with HIV and other STIs.</a:t>
            </a:r>
          </a:p>
          <a:p>
            <a:pPr lvl="1" eaLnBrk="1" hangingPunct="1">
              <a:spcBef>
                <a:spcPct val="0"/>
              </a:spcBef>
              <a:buFontTx/>
              <a:buChar char="•"/>
              <a:defRPr/>
            </a:pPr>
            <a:r>
              <a:rPr lang="en-US" dirty="0">
                <a:latin typeface="Calibri" pitchFamily="34" charset="0"/>
                <a:ea typeface="Calibri" pitchFamily="34" charset="0"/>
                <a:cs typeface="Times New Roman" pitchFamily="18" charset="0"/>
              </a:rPr>
              <a:t>Expands awareness and opportunities for broader access to testing.</a:t>
            </a:r>
          </a:p>
          <a:p>
            <a:pPr lvl="1">
              <a:spcBef>
                <a:spcPct val="0"/>
              </a:spcBef>
              <a:buFontTx/>
              <a:buChar char="•"/>
              <a:defRPr/>
            </a:pPr>
            <a:r>
              <a:rPr lang="en-US" dirty="0">
                <a:latin typeface="Calibri" pitchFamily="34" charset="0"/>
                <a:ea typeface="Calibri" pitchFamily="34" charset="0"/>
                <a:cs typeface="Times New Roman" pitchFamily="18" charset="0"/>
              </a:rPr>
              <a:t>Earlier identification of individuals with HIV results in improved health outcomes including slower clinical progression and reduced mortality.</a:t>
            </a:r>
          </a:p>
          <a:p>
            <a:pPr lvl="1">
              <a:spcBef>
                <a:spcPct val="0"/>
              </a:spcBef>
              <a:buFontTx/>
              <a:buChar char="•"/>
              <a:defRPr/>
            </a:pPr>
            <a:r>
              <a:rPr lang="en-US" dirty="0">
                <a:latin typeface="Calibri" pitchFamily="34" charset="0"/>
                <a:ea typeface="Calibri" pitchFamily="34" charset="0"/>
                <a:cs typeface="Times New Roman" pitchFamily="18" charset="0"/>
              </a:rPr>
              <a:t>Opportunities to discuss sexual health and introduce </a:t>
            </a:r>
            <a:r>
              <a:rPr lang="en-US" dirty="0" err="1">
                <a:latin typeface="Calibri" pitchFamily="34" charset="0"/>
                <a:ea typeface="Calibri" pitchFamily="34" charset="0"/>
                <a:cs typeface="Times New Roman" pitchFamily="18" charset="0"/>
              </a:rPr>
              <a:t>PrEP</a:t>
            </a:r>
            <a:r>
              <a:rPr lang="en-US" dirty="0">
                <a:latin typeface="Calibri" pitchFamily="34" charset="0"/>
                <a:ea typeface="Calibri" pitchFamily="34" charset="0"/>
                <a:cs typeface="Times New Roman" pitchFamily="18" charset="0"/>
              </a:rPr>
              <a:t> to individuals engaging in high-risk activity (Status Neutral Model).</a:t>
            </a:r>
          </a:p>
          <a:p>
            <a:pPr marL="457200" lvl="1" indent="0">
              <a:spcBef>
                <a:spcPct val="0"/>
              </a:spcBef>
              <a:buNone/>
              <a:defRPr/>
            </a:pPr>
            <a:endParaRPr lang="en-US" dirty="0">
              <a:latin typeface="Calibri" pitchFamily="34" charset="0"/>
              <a:ea typeface="Calibri" pitchFamily="34" charset="0"/>
              <a:cs typeface="Times New Roman" pitchFamily="18" charset="0"/>
            </a:endParaRPr>
          </a:p>
          <a:p>
            <a:pPr marL="236538" lvl="1">
              <a:spcBef>
                <a:spcPct val="0"/>
              </a:spcBef>
              <a:buFontTx/>
              <a:buChar char="•"/>
              <a:defRPr/>
            </a:pPr>
            <a:r>
              <a:rPr lang="en-US" dirty="0">
                <a:latin typeface="Calibri" pitchFamily="34" charset="0"/>
                <a:ea typeface="Calibri" pitchFamily="34" charset="0"/>
                <a:cs typeface="Times New Roman" pitchFamily="18" charset="0"/>
              </a:rPr>
              <a:t>For those diagnosed with HIV or at risk of acquiring HIV, a strong, engaged, and compassionate HIV healthcare system is waiting to partner with them!</a:t>
            </a:r>
          </a:p>
          <a:p>
            <a:pPr>
              <a:buFont typeface="Wingdings" panose="05000000000000000000" pitchFamily="2" charset="2"/>
              <a:buChar char="§"/>
            </a:pPr>
            <a:endParaRPr lang="en-US" sz="2400" dirty="0"/>
          </a:p>
        </p:txBody>
      </p:sp>
      <p:sp>
        <p:nvSpPr>
          <p:cNvPr id="4" name="TextBox 3">
            <a:extLst>
              <a:ext uri="{FF2B5EF4-FFF2-40B4-BE49-F238E27FC236}">
                <a16:creationId xmlns:a16="http://schemas.microsoft.com/office/drawing/2014/main" id="{49BCC194-BB46-0996-22BF-168D477742A7}"/>
              </a:ext>
            </a:extLst>
          </p:cNvPr>
          <p:cNvSpPr txBox="1"/>
          <p:nvPr/>
        </p:nvSpPr>
        <p:spPr>
          <a:xfrm>
            <a:off x="11707105" y="6276111"/>
            <a:ext cx="516515" cy="369332"/>
          </a:xfrm>
          <a:prstGeom prst="rect">
            <a:avLst/>
          </a:prstGeom>
          <a:noFill/>
        </p:spPr>
        <p:txBody>
          <a:bodyPr wrap="square" rtlCol="0">
            <a:spAutoFit/>
          </a:bodyPr>
          <a:lstStyle/>
          <a:p>
            <a:r>
              <a:rPr lang="en-US" dirty="0"/>
              <a:t>30</a:t>
            </a:r>
          </a:p>
        </p:txBody>
      </p:sp>
      <p:pic>
        <p:nvPicPr>
          <p:cNvPr id="5" name="Picture 4"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1930"/>
            <a:ext cx="1371600" cy="464270"/>
          </a:xfrm>
          <a:prstGeom prst="rect">
            <a:avLst/>
          </a:prstGeom>
        </p:spPr>
      </p:pic>
    </p:spTree>
    <p:extLst>
      <p:ext uri="{BB962C8B-B14F-4D97-AF65-F5344CB8AC3E}">
        <p14:creationId xmlns:p14="http://schemas.microsoft.com/office/powerpoint/2010/main" val="2797111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10F09-A8A8-4E9F-BF5F-79035EABE484}"/>
              </a:ext>
            </a:extLst>
          </p:cNvPr>
          <p:cNvSpPr>
            <a:spLocks noGrp="1"/>
          </p:cNvSpPr>
          <p:nvPr>
            <p:ph type="title"/>
          </p:nvPr>
        </p:nvSpPr>
        <p:spPr/>
        <p:txBody>
          <a:bodyPr>
            <a:normAutofit/>
          </a:bodyPr>
          <a:lstStyle/>
          <a:p>
            <a:r>
              <a:rPr lang="en-US" sz="4000" dirty="0"/>
              <a:t>Ending the HIV Epidemic: Looking Forward</a:t>
            </a:r>
          </a:p>
        </p:txBody>
      </p:sp>
      <p:sp>
        <p:nvSpPr>
          <p:cNvPr id="5" name="TextBox 4">
            <a:extLst>
              <a:ext uri="{FF2B5EF4-FFF2-40B4-BE49-F238E27FC236}">
                <a16:creationId xmlns:a16="http://schemas.microsoft.com/office/drawing/2014/main" id="{F38F2DDF-E221-4418-810F-5A7540ACB460}"/>
              </a:ext>
            </a:extLst>
          </p:cNvPr>
          <p:cNvSpPr txBox="1"/>
          <p:nvPr/>
        </p:nvSpPr>
        <p:spPr>
          <a:xfrm>
            <a:off x="5512226" y="1751676"/>
            <a:ext cx="5776690" cy="4878259"/>
          </a:xfrm>
          <a:prstGeom prst="rect">
            <a:avLst/>
          </a:prstGeom>
          <a:noFill/>
        </p:spPr>
        <p:txBody>
          <a:bodyPr wrap="square" rtlCol="0">
            <a:spAutoFit/>
          </a:bodyPr>
          <a:lstStyle/>
          <a:p>
            <a:pPr marL="403225" marR="0" lvl="2" indent="-342900" algn="l" defTabSz="914400" rtl="0" eaLnBrk="1" fontAlgn="auto" latinLnBrk="0" hangingPunct="1">
              <a:lnSpc>
                <a:spcPct val="100000"/>
              </a:lnSpc>
              <a:spcAft>
                <a:spcPts val="0"/>
              </a:spcAft>
              <a:buClrTx/>
              <a:buSzTx/>
              <a:buFont typeface="Wingdings" panose="05000000000000000000" pitchFamily="2" charset="2"/>
              <a:buChar char="§"/>
              <a:tabLst>
                <a:tab pos="465138" algn="l"/>
              </a:tabLst>
              <a:defRPr/>
            </a:pP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A Cure</a:t>
            </a:r>
            <a:endParaRPr lang="en-US"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19113" marR="0" lvl="0" indent="-342900">
              <a:spcAft>
                <a:spcPts val="600"/>
              </a:spcAft>
              <a:buFont typeface="Wingdings 2" panose="05020102010507070707" pitchFamily="18" charset="2"/>
              <a:buChar char="³"/>
            </a:pPr>
            <a:r>
              <a:rPr lang="en-US"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Non-vaccine approaches to block HIV transmission including the pre-exposure prophylaxis Cabotegravir.  </a:t>
            </a:r>
          </a:p>
          <a:p>
            <a:pPr marL="519113" marR="0" lvl="0" indent="-342900">
              <a:spcAft>
                <a:spcPts val="600"/>
              </a:spcAft>
              <a:buFont typeface="Wingdings 2" panose="05020102010507070707" pitchFamily="18" charset="2"/>
              <a:buChar char="³"/>
            </a:pPr>
            <a:r>
              <a:rPr 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 </a:t>
            </a:r>
            <a:r>
              <a:rPr lang="en-US"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Engineered potent antibodies that neutralize divergent strains of HIV.  </a:t>
            </a:r>
          </a:p>
          <a:p>
            <a:pPr marL="519113" marR="0" lvl="0" indent="-342900">
              <a:spcAft>
                <a:spcPts val="600"/>
              </a:spcAft>
              <a:buFont typeface="Wingdings 2" panose="05020102010507070707" pitchFamily="18" charset="2"/>
              <a:buChar char="³"/>
            </a:pPr>
            <a:r>
              <a:rPr 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 </a:t>
            </a:r>
            <a:r>
              <a:rPr lang="en-US"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Bi-specific monoclonal antibodies – potential immuno-therapies for HIV treatment, and </a:t>
            </a:r>
          </a:p>
          <a:p>
            <a:pPr marL="519113" marR="0" lvl="0" indent="-342900">
              <a:spcAft>
                <a:spcPts val="600"/>
              </a:spcAft>
              <a:buFont typeface="Wingdings 2" panose="05020102010507070707" pitchFamily="18" charset="2"/>
              <a:buChar char="³"/>
            </a:pPr>
            <a:r>
              <a:rPr 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 </a:t>
            </a:r>
            <a:r>
              <a:rPr lang="en-US" sz="2400" kern="0" dirty="0">
                <a:solidFill>
                  <a:srgbClr val="202122"/>
                </a:solidFill>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E</a:t>
            </a:r>
            <a:r>
              <a:rPr lang="en-US" sz="2400" kern="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ngineered antibodies to purge the viral latent reservoir as a part of the international HIV cure effort.</a:t>
            </a:r>
            <a:r>
              <a:rPr lang="en-US"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7A55473-D764-460C-9592-53E847E47280}"/>
              </a:ext>
            </a:extLst>
          </p:cNvPr>
          <p:cNvSpPr txBox="1"/>
          <p:nvPr/>
        </p:nvSpPr>
        <p:spPr>
          <a:xfrm>
            <a:off x="838200" y="1844577"/>
            <a:ext cx="4495800"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96875" marR="0" lvl="0" indent="-3365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TX Legislative Session </a:t>
            </a:r>
          </a:p>
          <a:p>
            <a:pPr marL="854075" lvl="1" indent="-336550">
              <a:buFont typeface="Wingdings" panose="05000000000000000000" pitchFamily="2" charset="2"/>
              <a:buChar char="§"/>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HB 2235 &amp; 3377 </a:t>
            </a:r>
          </a:p>
          <a:p>
            <a:pPr marL="854075" lvl="1" indent="-336550">
              <a:buFont typeface="Wingdings" panose="05000000000000000000" pitchFamily="2" charset="2"/>
              <a:buChar char="§"/>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Universal screening</a:t>
            </a:r>
            <a:endParaRPr lang="en-US" sz="2400" dirty="0">
              <a:solidFill>
                <a:srgbClr val="000000"/>
              </a:solidFill>
              <a:latin typeface="Calibri" panose="020F0502020204030204"/>
            </a:endParaRPr>
          </a:p>
          <a:p>
            <a:pPr marL="403225" marR="0" lvl="1"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465138" algn="l"/>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Testing technology –  </a:t>
            </a:r>
          </a:p>
          <a:p>
            <a:pPr marL="914400" lvl="3" indent="-396875">
              <a:buFont typeface="Wingdings" panose="05000000000000000000" pitchFamily="2" charset="2"/>
              <a:buChar char="§"/>
              <a:tabLst>
                <a:tab pos="465138" algn="l"/>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Revised algorithm, 5</a:t>
            </a:r>
            <a:r>
              <a:rPr kumimoji="0" lang="en-US" sz="2400" b="0" i="0" u="none" strike="noStrike" kern="1200" cap="none" spc="0" normalizeH="0" baseline="30000" noProof="0" dirty="0">
                <a:ln>
                  <a:noFill/>
                </a:ln>
                <a:solidFill>
                  <a:srgbClr val="000000"/>
                </a:solidFill>
                <a:effectLst/>
                <a:uLnTx/>
                <a:uFillTx/>
                <a:latin typeface="Calibri" panose="020F0502020204030204"/>
                <a:ea typeface="+mn-ea"/>
                <a:cs typeface="+mn-cs"/>
              </a:rPr>
              <a:t>th</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Gen </a:t>
            </a:r>
          </a:p>
          <a:p>
            <a:pPr marL="914400" lvl="3" indent="-396875">
              <a:buFont typeface="Wingdings" panose="05000000000000000000" pitchFamily="2" charset="2"/>
              <a:buChar char="§"/>
              <a:tabLst>
                <a:tab pos="465138" algn="l"/>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Rapid POC viral load </a:t>
            </a:r>
            <a:endParaRPr lang="en-US" sz="2400" dirty="0">
              <a:solidFill>
                <a:srgbClr val="000000"/>
              </a:solidFill>
              <a:latin typeface="Calibri" panose="020F0502020204030204"/>
            </a:endParaRPr>
          </a:p>
          <a:p>
            <a:pPr marL="403225" marR="0" lvl="1"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465138" algn="l"/>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Medications – </a:t>
            </a:r>
          </a:p>
          <a:p>
            <a:pPr marL="914400" lvl="3" indent="-396875">
              <a:buFont typeface="Wingdings" panose="05000000000000000000" pitchFamily="2" charset="2"/>
              <a:buChar char="§"/>
              <a:tabLst>
                <a:tab pos="465138" algn="l"/>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Widespread injectables</a:t>
            </a:r>
          </a:p>
          <a:p>
            <a:pPr marL="914400" lvl="3" indent="-396875">
              <a:buFont typeface="Wingdings" panose="05000000000000000000" pitchFamily="2" charset="2"/>
              <a:buChar char="§"/>
              <a:tabLst>
                <a:tab pos="465138" algn="l"/>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Long-acting implants to treat and prevent HIV</a:t>
            </a:r>
          </a:p>
          <a:p>
            <a:pPr marL="514350" lvl="3" indent="-457200">
              <a:buFont typeface="Wingdings" panose="05000000000000000000" pitchFamily="2" charset="2"/>
              <a:buChar char="§"/>
              <a:tabLst>
                <a:tab pos="465138" algn="l"/>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17525" lvl="1">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 name="Picture 2"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3197"/>
            <a:ext cx="1371600" cy="464270"/>
          </a:xfrm>
          <a:prstGeom prst="rect">
            <a:avLst/>
          </a:prstGeom>
        </p:spPr>
      </p:pic>
    </p:spTree>
    <p:extLst>
      <p:ext uri="{BB962C8B-B14F-4D97-AF65-F5344CB8AC3E}">
        <p14:creationId xmlns:p14="http://schemas.microsoft.com/office/powerpoint/2010/main" val="2387748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CEFFA5-99FF-46CE-A84C-196607A96442}"/>
              </a:ext>
            </a:extLst>
          </p:cNvPr>
          <p:cNvSpPr>
            <a:spLocks noGrp="1"/>
          </p:cNvSpPr>
          <p:nvPr>
            <p:ph type="title"/>
          </p:nvPr>
        </p:nvSpPr>
        <p:spPr>
          <a:xfrm>
            <a:off x="838200" y="1457497"/>
            <a:ext cx="10515600" cy="1971503"/>
          </a:xfrm>
        </p:spPr>
        <p:txBody>
          <a:bodyPr/>
          <a:lstStyle/>
          <a:p>
            <a:r>
              <a:rPr lang="en-US" dirty="0"/>
              <a:t>Thank you!</a:t>
            </a:r>
          </a:p>
        </p:txBody>
      </p:sp>
      <p:sp>
        <p:nvSpPr>
          <p:cNvPr id="7" name="Text Placeholder 6">
            <a:extLst>
              <a:ext uri="{FF2B5EF4-FFF2-40B4-BE49-F238E27FC236}">
                <a16:creationId xmlns:a16="http://schemas.microsoft.com/office/drawing/2014/main" id="{90A4FC4C-B3A8-4F59-9EFB-9A8984D11B12}"/>
              </a:ext>
            </a:extLst>
          </p:cNvPr>
          <p:cNvSpPr>
            <a:spLocks noGrp="1"/>
          </p:cNvSpPr>
          <p:nvPr>
            <p:ph type="body" sz="quarter" idx="10"/>
          </p:nvPr>
        </p:nvSpPr>
        <p:spPr>
          <a:xfrm>
            <a:off x="1114926" y="4207709"/>
            <a:ext cx="9962148" cy="1759953"/>
          </a:xfrm>
        </p:spPr>
        <p:txBody>
          <a:bodyPr>
            <a:noAutofit/>
          </a:bodyPr>
          <a:lstStyle/>
          <a:p>
            <a:r>
              <a:rPr lang="en-US" sz="3200" b="0" dirty="0"/>
              <a:t>Isabel Clark, MA, RD</a:t>
            </a:r>
          </a:p>
          <a:p>
            <a:r>
              <a:rPr lang="en-US" sz="3200" b="0" dirty="0"/>
              <a:t>HIV Prevention </a:t>
            </a:r>
            <a:r>
              <a:rPr lang="en-US" sz="2400" b="0" dirty="0"/>
              <a:t>&amp;</a:t>
            </a:r>
            <a:r>
              <a:rPr lang="en-US" sz="3200" b="0" dirty="0"/>
              <a:t> Routine Screening Program Consultant</a:t>
            </a:r>
          </a:p>
        </p:txBody>
      </p:sp>
      <p:pic>
        <p:nvPicPr>
          <p:cNvPr id="2" name="Picture 1"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7779"/>
            <a:ext cx="1371600" cy="464270"/>
          </a:xfrm>
          <a:prstGeom prst="rect">
            <a:avLst/>
          </a:prstGeom>
        </p:spPr>
      </p:pic>
    </p:spTree>
    <p:extLst>
      <p:ext uri="{BB962C8B-B14F-4D97-AF65-F5344CB8AC3E}">
        <p14:creationId xmlns:p14="http://schemas.microsoft.com/office/powerpoint/2010/main" val="2709178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1" y="208376"/>
            <a:ext cx="8315569" cy="715963"/>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dirty="0">
                <a:ea typeface="+mj-lt"/>
                <a:cs typeface="+mj-lt"/>
              </a:rPr>
              <a:t>SCAETC Social Media</a:t>
            </a:r>
          </a:p>
        </p:txBody>
      </p:sp>
      <p:sp>
        <p:nvSpPr>
          <p:cNvPr id="4" name="Slide Number Placeholder 3"/>
          <p:cNvSpPr>
            <a:spLocks noGrp="1"/>
          </p:cNvSpPr>
          <p:nvPr>
            <p:ph type="sldNum" sz="quarter" idx="12"/>
          </p:nvPr>
        </p:nvSpPr>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r>
              <a:rPr lang="en-US" dirty="0"/>
              <a:t>#</a:t>
            </a:r>
            <a:endParaRPr lang="en-US" dirty="0">
              <a:cs typeface="Arial"/>
            </a:endParaRPr>
          </a:p>
        </p:txBody>
      </p:sp>
      <p:pic>
        <p:nvPicPr>
          <p:cNvPr id="10" name="Picture 10" descr="Qr code&#10;&#10;Description automatically generated">
            <a:extLst>
              <a:ext uri="{FF2B5EF4-FFF2-40B4-BE49-F238E27FC236}">
                <a16:creationId xmlns:a16="http://schemas.microsoft.com/office/drawing/2014/main" id="{2D0DD1C0-D0EC-9F05-ECB1-23C4B8D9E113}"/>
              </a:ext>
            </a:extLst>
          </p:cNvPr>
          <p:cNvPicPr>
            <a:picLocks noChangeAspect="1"/>
          </p:cNvPicPr>
          <p:nvPr/>
        </p:nvPicPr>
        <p:blipFill>
          <a:blip r:embed="rId3"/>
          <a:stretch>
            <a:fillRect/>
          </a:stretch>
        </p:blipFill>
        <p:spPr>
          <a:xfrm>
            <a:off x="1623391" y="1127771"/>
            <a:ext cx="9037981" cy="5092783"/>
          </a:xfrm>
          <a:prstGeom prst="rect">
            <a:avLst/>
          </a:prstGeom>
        </p:spPr>
      </p:pic>
    </p:spTree>
    <p:extLst>
      <p:ext uri="{BB962C8B-B14F-4D97-AF65-F5344CB8AC3E}">
        <p14:creationId xmlns:p14="http://schemas.microsoft.com/office/powerpoint/2010/main" val="1232202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1" y="274637"/>
            <a:ext cx="8315569" cy="715963"/>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4400" dirty="0">
                <a:solidFill>
                  <a:srgbClr val="C00000"/>
                </a:solidFill>
              </a:rPr>
              <a:t>Resources</a:t>
            </a:r>
          </a:p>
        </p:txBody>
      </p:sp>
      <p:sp>
        <p:nvSpPr>
          <p:cNvPr id="6" name="Content Placeholder 5"/>
          <p:cNvSpPr>
            <a:spLocks noGrp="1"/>
          </p:cNvSpPr>
          <p:nvPr>
            <p:ph sz="half" idx="1"/>
          </p:nvPr>
        </p:nvSpPr>
        <p:spPr>
          <a:xfrm>
            <a:off x="335666" y="1193800"/>
            <a:ext cx="6324600" cy="50292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National Clinician  Consultation Center </a:t>
            </a:r>
            <a:r>
              <a:rPr lang="en-US" sz="2400" dirty="0">
                <a:hlinkClick r:id="rId3"/>
              </a:rPr>
              <a:t>http://nccc.ucsf.edu/</a:t>
            </a:r>
            <a:endParaRPr lang="en-US" sz="2600" dirty="0"/>
          </a:p>
          <a:p>
            <a:pPr lvl="1"/>
            <a:r>
              <a:rPr lang="en-US" dirty="0"/>
              <a:t>HIV Management</a:t>
            </a:r>
          </a:p>
          <a:p>
            <a:pPr lvl="1"/>
            <a:r>
              <a:rPr lang="en-US" dirty="0"/>
              <a:t>Perinatal HIV </a:t>
            </a:r>
          </a:p>
          <a:p>
            <a:pPr lvl="1"/>
            <a:r>
              <a:rPr lang="en-US" dirty="0"/>
              <a:t>HIV </a:t>
            </a:r>
            <a:r>
              <a:rPr lang="en-US" dirty="0" err="1"/>
              <a:t>PrEP</a:t>
            </a:r>
            <a:r>
              <a:rPr lang="en-US" dirty="0"/>
              <a:t> </a:t>
            </a:r>
          </a:p>
          <a:p>
            <a:pPr lvl="1"/>
            <a:r>
              <a:rPr lang="en-US" dirty="0"/>
              <a:t>HIV PEP line</a:t>
            </a:r>
          </a:p>
          <a:p>
            <a:pPr lvl="1"/>
            <a:r>
              <a:rPr lang="en-US" dirty="0"/>
              <a:t>HCV Management</a:t>
            </a:r>
          </a:p>
          <a:p>
            <a:pPr lvl="1"/>
            <a:r>
              <a:rPr lang="en-US" dirty="0"/>
              <a:t>Substance Use Management</a:t>
            </a:r>
          </a:p>
          <a:p>
            <a:pPr lvl="1"/>
            <a:endParaRPr lang="en-US" sz="800" dirty="0"/>
          </a:p>
          <a:p>
            <a:r>
              <a:rPr lang="en-US" dirty="0"/>
              <a:t>Present case on ECHO   </a:t>
            </a:r>
            <a:r>
              <a:rPr lang="en-US" sz="2933" dirty="0">
                <a:hlinkClick r:id="rId4"/>
              </a:rPr>
              <a:t>hivecho@salud.unm.edu</a:t>
            </a:r>
            <a:r>
              <a:rPr lang="en-US" sz="2933" dirty="0"/>
              <a:t> </a:t>
            </a:r>
          </a:p>
        </p:txBody>
      </p:sp>
      <p:sp>
        <p:nvSpPr>
          <p:cNvPr id="7" name="Content Placeholder 6"/>
          <p:cNvSpPr>
            <a:spLocks noGrp="1"/>
          </p:cNvSpPr>
          <p:nvPr>
            <p:ph sz="half" idx="2"/>
          </p:nvPr>
        </p:nvSpPr>
        <p:spPr>
          <a:xfrm>
            <a:off x="6172200" y="1193800"/>
            <a:ext cx="5935037" cy="50292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AETC National HIV Curriculum </a:t>
            </a:r>
            <a:r>
              <a:rPr lang="en-US" dirty="0">
                <a:hlinkClick r:id="rId5"/>
              </a:rPr>
              <a:t>https://aidsetc.org/nhc</a:t>
            </a:r>
            <a:endParaRPr lang="en-US" dirty="0"/>
          </a:p>
          <a:p>
            <a:endParaRPr lang="en-US" sz="1200" dirty="0"/>
          </a:p>
          <a:p>
            <a:r>
              <a:rPr lang="en-US" dirty="0"/>
              <a:t>AETC National Coordinating Resource Center </a:t>
            </a:r>
            <a:r>
              <a:rPr lang="en-US" dirty="0">
                <a:hlinkClick r:id="rId6"/>
              </a:rPr>
              <a:t>https://targethiv.org/library/aetc-national-coordinating-resource-center-0</a:t>
            </a:r>
            <a:endParaRPr lang="en-US" dirty="0"/>
          </a:p>
          <a:p>
            <a:endParaRPr lang="en-US" sz="1067" dirty="0"/>
          </a:p>
          <a:p>
            <a:r>
              <a:rPr lang="en-US" dirty="0"/>
              <a:t>Additional trainings </a:t>
            </a:r>
            <a:r>
              <a:rPr lang="en-US" dirty="0">
                <a:hlinkClick r:id="rId7"/>
              </a:rPr>
              <a:t>scaetcecho@salud.unm.edu</a:t>
            </a:r>
            <a:endParaRPr lang="en-US" dirty="0"/>
          </a:p>
          <a:p>
            <a:r>
              <a:rPr lang="en-US" dirty="0">
                <a:hlinkClick r:id="rId8"/>
              </a:rPr>
              <a:t>www.scaetc.org</a:t>
            </a:r>
            <a:endParaRPr lang="en-US" dirty="0"/>
          </a:p>
        </p:txBody>
      </p:sp>
      <p:sp>
        <p:nvSpPr>
          <p:cNvPr id="4" name="Slide Number Placeholder 3"/>
          <p:cNvSpPr>
            <a:spLocks noGrp="1"/>
          </p:cNvSpPr>
          <p:nvPr>
            <p:ph type="sldNum" sz="quarter" idx="12"/>
          </p:nvPr>
        </p:nvSpPr>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r>
              <a:rPr lang="en-US" dirty="0">
                <a:cs typeface="Arial"/>
              </a:rPr>
              <a:t>#</a:t>
            </a:r>
          </a:p>
        </p:txBody>
      </p:sp>
    </p:spTree>
    <p:extLst>
      <p:ext uri="{BB962C8B-B14F-4D97-AF65-F5344CB8AC3E}">
        <p14:creationId xmlns:p14="http://schemas.microsoft.com/office/powerpoint/2010/main" val="132205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6F17FB-2512-1235-FFF2-6DE5F5199F8C}"/>
              </a:ext>
            </a:extLst>
          </p:cNvPr>
          <p:cNvPicPr>
            <a:picLocks noChangeAspect="1"/>
          </p:cNvPicPr>
          <p:nvPr/>
        </p:nvPicPr>
        <p:blipFill rotWithShape="1">
          <a:blip r:embed="rId3"/>
          <a:srcRect l="7122" r="7545" b="1"/>
          <a:stretch/>
        </p:blipFill>
        <p:spPr>
          <a:xfrm>
            <a:off x="20" y="10"/>
            <a:ext cx="12191980" cy="6857990"/>
          </a:xfrm>
          <a:prstGeom prst="rect">
            <a:avLst/>
          </a:prstGeom>
          <a:noFill/>
        </p:spPr>
      </p:pic>
      <p:sp>
        <p:nvSpPr>
          <p:cNvPr id="6" name="TextBox 5">
            <a:extLst>
              <a:ext uri="{FF2B5EF4-FFF2-40B4-BE49-F238E27FC236}">
                <a16:creationId xmlns:a16="http://schemas.microsoft.com/office/drawing/2014/main" id="{EB28612D-FF86-2F3C-F891-56E3C0A38126}"/>
              </a:ext>
            </a:extLst>
          </p:cNvPr>
          <p:cNvSpPr txBox="1"/>
          <p:nvPr/>
        </p:nvSpPr>
        <p:spPr>
          <a:xfrm>
            <a:off x="1030514" y="2330271"/>
            <a:ext cx="10130971"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Persons and Events, and Public Health Legislation and Policies that Have Influenced the HIV Epidemic in Texas </a:t>
            </a:r>
            <a:endParaRPr kumimoji="0" lang="en-US" sz="440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 name="Picture 1"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31950"/>
            <a:ext cx="1371600" cy="464270"/>
          </a:xfrm>
          <a:prstGeom prst="rect">
            <a:avLst/>
          </a:prstGeom>
        </p:spPr>
      </p:pic>
    </p:spTree>
    <p:extLst>
      <p:ext uri="{BB962C8B-B14F-4D97-AF65-F5344CB8AC3E}">
        <p14:creationId xmlns:p14="http://schemas.microsoft.com/office/powerpoint/2010/main" val="387375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91505EB-CFA4-CC25-57B2-4B7C678DE9BE}"/>
              </a:ext>
            </a:extLst>
          </p:cNvPr>
          <p:cNvSpPr>
            <a:spLocks noGrp="1"/>
          </p:cNvSpPr>
          <p:nvPr>
            <p:ph type="title"/>
          </p:nvPr>
        </p:nvSpPr>
        <p:spPr>
          <a:xfrm>
            <a:off x="395784" y="272256"/>
            <a:ext cx="8625385" cy="1325563"/>
          </a:xfrm>
        </p:spPr>
        <p:txBody>
          <a:bodyPr>
            <a:normAutofit/>
          </a:bodyPr>
          <a:lstStyle/>
          <a:p>
            <a:r>
              <a:rPr lang="en-US" sz="3200" dirty="0"/>
              <a:t>Over 40 years ago</a:t>
            </a:r>
            <a:r>
              <a:rPr lang="en-US" sz="3200" b="0" dirty="0"/>
              <a:t> </a:t>
            </a:r>
            <a:r>
              <a:rPr kumimoji="0" lang="en-US" sz="3200" i="0" u="none" strike="noStrike" cap="none" spc="0" normalizeH="0" baseline="0" noProof="0" dirty="0">
                <a:ln>
                  <a:noFill/>
                </a:ln>
                <a:effectLst/>
                <a:uLnTx/>
                <a:uFillTx/>
              </a:rPr>
              <a:t>the MMWR published the first report of cases now identified as HIV/AIDS </a:t>
            </a:r>
            <a:endParaRPr lang="en-US" sz="3200" dirty="0"/>
          </a:p>
        </p:txBody>
      </p:sp>
      <p:pic>
        <p:nvPicPr>
          <p:cNvPr id="2" name="Picture 1" descr="A picture containing text, newspaper, screenshot&#10;&#10;Description automatically generated">
            <a:extLst>
              <a:ext uri="{FF2B5EF4-FFF2-40B4-BE49-F238E27FC236}">
                <a16:creationId xmlns:a16="http://schemas.microsoft.com/office/drawing/2014/main" id="{A1A1D3A3-87AE-2CC8-91FD-913868642851}"/>
              </a:ext>
            </a:extLst>
          </p:cNvPr>
          <p:cNvPicPr>
            <a:picLocks noChangeAspect="1"/>
          </p:cNvPicPr>
          <p:nvPr/>
        </p:nvPicPr>
        <p:blipFill>
          <a:blip r:embed="rId3"/>
          <a:stretch>
            <a:fillRect/>
          </a:stretch>
        </p:blipFill>
        <p:spPr>
          <a:xfrm>
            <a:off x="650543" y="1436321"/>
            <a:ext cx="5313529" cy="3374090"/>
          </a:xfrm>
          <a:prstGeom prst="rect">
            <a:avLst/>
          </a:prstGeom>
          <a:noFill/>
        </p:spPr>
      </p:pic>
      <p:sp>
        <p:nvSpPr>
          <p:cNvPr id="7" name="TextBox 6">
            <a:extLst>
              <a:ext uri="{FF2B5EF4-FFF2-40B4-BE49-F238E27FC236}">
                <a16:creationId xmlns:a16="http://schemas.microsoft.com/office/drawing/2014/main" id="{2B9B9DD0-1859-43FC-9164-DE829402291E}"/>
              </a:ext>
            </a:extLst>
          </p:cNvPr>
          <p:cNvSpPr txBox="1"/>
          <p:nvPr/>
        </p:nvSpPr>
        <p:spPr>
          <a:xfrm>
            <a:off x="6594837" y="1852325"/>
            <a:ext cx="5071053" cy="5022981"/>
          </a:xfrm>
          <a:prstGeom prst="rect">
            <a:avLst/>
          </a:prstGeom>
        </p:spPr>
        <p:txBody>
          <a:bodyPr vert="horz" lIns="91440" tIns="45720" rIns="91440" bIns="45720" rtlCol="0">
            <a:normAutofit fontScale="925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600" b="0" i="0" u="sng" strike="noStrike" kern="1200" cap="none" spc="0" normalizeH="0" baseline="0" noProof="0" dirty="0">
                <a:ln>
                  <a:noFill/>
                </a:ln>
                <a:solidFill>
                  <a:prstClr val="black"/>
                </a:solidFill>
                <a:effectLst/>
                <a:uLnTx/>
                <a:uFillTx/>
                <a:latin typeface="Calibri" panose="020F0502020204030204"/>
                <a:ea typeface="+mn-ea"/>
                <a:cs typeface="+mn-cs"/>
              </a:rPr>
              <a:t>July 3, 1981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the MMWR reported cases of Kaposi Sarcoma and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Pneumocystic</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Pneumonia (PCP) among homosexual men in CA and NYC.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600" b="0" i="0" u="sng" strike="noStrike" kern="1200" cap="none" spc="0" normalizeH="0" baseline="0" noProof="0" dirty="0">
                <a:ln>
                  <a:noFill/>
                </a:ln>
                <a:solidFill>
                  <a:prstClr val="black"/>
                </a:solidFill>
                <a:effectLst/>
                <a:uLnTx/>
                <a:uFillTx/>
                <a:latin typeface="Calibri" panose="020F0502020204030204"/>
                <a:ea typeface="+mn-ea"/>
                <a:cs typeface="+mn-cs"/>
              </a:rPr>
              <a:t>Sep 24, 1982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the CDC released the first case definition of AIDS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Acquired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ImmunoDeficiency</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Syndrome. </a:t>
            </a:r>
          </a:p>
          <a:p>
            <a:pPr marL="293688" marR="0" lvl="0" indent="-293688" algn="l" defTabSz="903288" rtl="0" eaLnBrk="1" fontAlgn="auto" latinLnBrk="0" hangingPunct="1">
              <a:lnSpc>
                <a:spcPct val="90000"/>
              </a:lnSpc>
              <a:spcBef>
                <a:spcPts val="0"/>
              </a:spcBef>
              <a:spcAft>
                <a:spcPts val="600"/>
              </a:spcAft>
              <a:buClrTx/>
              <a:buSzTx/>
              <a:buFontTx/>
              <a:buNone/>
              <a:tabLst>
                <a:tab pos="4465638" algn="l"/>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93688" marR="0" lvl="0" indent="-293688" algn="l" defTabSz="903288" rtl="0" eaLnBrk="1" fontAlgn="auto" latinLnBrk="0" hangingPunct="1">
              <a:lnSpc>
                <a:spcPct val="90000"/>
              </a:lnSpc>
              <a:spcBef>
                <a:spcPts val="0"/>
              </a:spcBef>
              <a:spcAft>
                <a:spcPts val="600"/>
              </a:spcAft>
              <a:buClrTx/>
              <a:buSzTx/>
              <a:buFontTx/>
              <a:buNone/>
              <a:tabLst>
                <a:tab pos="4465638"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8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9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1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600" b="0" i="0" u="sng" strike="noStrike" kern="1200" cap="none" spc="0" normalizeH="0" baseline="0" noProof="0" dirty="0">
                <a:ln>
                  <a:noFill/>
                </a:ln>
                <a:solidFill>
                  <a:prstClr val="black"/>
                </a:solidFill>
                <a:effectLst/>
                <a:uLnTx/>
                <a:uFillTx/>
                <a:latin typeface="Calibri" panose="020F0502020204030204"/>
                <a:ea typeface="+mn-ea"/>
                <a:cs typeface="+mn-cs"/>
              </a:rPr>
              <a:t>May 1, 1987</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 Virus that causes AIDS was named “</a:t>
            </a:r>
            <a:r>
              <a:rPr kumimoji="0" lang="en-US" sz="2600" b="0" i="1" u="none" strike="noStrike" kern="1200" cap="none" spc="0" normalizeH="0" baseline="0" noProof="0" dirty="0">
                <a:ln>
                  <a:noFill/>
                </a:ln>
                <a:solidFill>
                  <a:prstClr val="black"/>
                </a:solidFill>
                <a:effectLst/>
                <a:uLnTx/>
                <a:uFillTx/>
                <a:latin typeface="Calibri" panose="020F0502020204030204"/>
                <a:ea typeface="+mn-ea"/>
                <a:cs typeface="+mn-cs"/>
              </a:rPr>
              <a:t>Human Immunodeficiency Virus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or HIV.”</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6AB5F0E-E6B2-99D3-7E4E-AB1BF6976B1B}"/>
              </a:ext>
            </a:extLst>
          </p:cNvPr>
          <p:cNvSpPr txBox="1"/>
          <p:nvPr/>
        </p:nvSpPr>
        <p:spPr>
          <a:xfrm>
            <a:off x="295206" y="4861891"/>
            <a:ext cx="596521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June 5, 1981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5 young gay men in Los Angeles were treated for biopsy-confirmed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Pneumocystic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pneumonia, and laboratory confirmed cytomegalovirus (CMV) infection and candida mucosal infection.  </a:t>
            </a:r>
          </a:p>
        </p:txBody>
      </p:sp>
      <p:sp>
        <p:nvSpPr>
          <p:cNvPr id="3" name="TextBox 2">
            <a:extLst>
              <a:ext uri="{FF2B5EF4-FFF2-40B4-BE49-F238E27FC236}">
                <a16:creationId xmlns:a16="http://schemas.microsoft.com/office/drawing/2014/main" id="{80C98822-A412-6DEA-F94D-EFED94EB4C8C}"/>
              </a:ext>
            </a:extLst>
          </p:cNvPr>
          <p:cNvSpPr txBox="1"/>
          <p:nvPr/>
        </p:nvSpPr>
        <p:spPr>
          <a:xfrm>
            <a:off x="6755643" y="3869983"/>
            <a:ext cx="4526280" cy="1631216"/>
          </a:xfrm>
          <a:prstGeom prst="rect">
            <a:avLst/>
          </a:prstGeom>
          <a:noFill/>
        </p:spPr>
        <p:txBody>
          <a:bodyPr wrap="square" rtlCol="0">
            <a:spAutoFit/>
          </a:bodyPr>
          <a:lstStyle/>
          <a:p>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2000" b="0" i="1" u="none" strike="noStrike" kern="1200" cap="none" spc="0" normalizeH="0" baseline="0" noProof="0" dirty="0">
                <a:ln>
                  <a:noFill/>
                </a:ln>
                <a:solidFill>
                  <a:srgbClr val="C00000"/>
                </a:solidFill>
                <a:effectLst/>
                <a:uLnTx/>
                <a:uFillTx/>
                <a:latin typeface="Calibri" panose="020F0502020204030204"/>
                <a:ea typeface="+mn-ea"/>
                <a:cs typeface="+mn-cs"/>
              </a:rPr>
              <a:t>A disease at least moderately predictive of a defect in cell-mediated immunity, occurring in a person with no known cause for diminished resistance to that disease</a:t>
            </a: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a:t>
            </a:r>
            <a:endParaRPr lang="en-US" sz="2000" dirty="0">
              <a:solidFill>
                <a:srgbClr val="C00000"/>
              </a:solidFill>
            </a:endParaRPr>
          </a:p>
        </p:txBody>
      </p:sp>
      <p:sp>
        <p:nvSpPr>
          <p:cNvPr id="5" name="TextBox 4">
            <a:extLst>
              <a:ext uri="{FF2B5EF4-FFF2-40B4-BE49-F238E27FC236}">
                <a16:creationId xmlns:a16="http://schemas.microsoft.com/office/drawing/2014/main" id="{81B595FA-BB23-56D0-C973-D4BC270AD03A}"/>
              </a:ext>
            </a:extLst>
          </p:cNvPr>
          <p:cNvSpPr txBox="1"/>
          <p:nvPr/>
        </p:nvSpPr>
        <p:spPr>
          <a:xfrm>
            <a:off x="5654040" y="2956560"/>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1FD982E5-ECAB-D72E-D29C-3E87E9BC2382}"/>
              </a:ext>
            </a:extLst>
          </p:cNvPr>
          <p:cNvSpPr txBox="1"/>
          <p:nvPr/>
        </p:nvSpPr>
        <p:spPr>
          <a:xfrm>
            <a:off x="11639493" y="6345382"/>
            <a:ext cx="308024" cy="369332"/>
          </a:xfrm>
          <a:prstGeom prst="rect">
            <a:avLst/>
          </a:prstGeom>
          <a:noFill/>
        </p:spPr>
        <p:txBody>
          <a:bodyPr wrap="square" rtlCol="0">
            <a:spAutoFit/>
          </a:bodyPr>
          <a:lstStyle/>
          <a:p>
            <a:r>
              <a:rPr lang="en-US" dirty="0"/>
              <a:t>5</a:t>
            </a:r>
          </a:p>
        </p:txBody>
      </p:sp>
      <p:pic>
        <p:nvPicPr>
          <p:cNvPr id="4" name="Picture 3"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85330"/>
            <a:ext cx="1371600" cy="464270"/>
          </a:xfrm>
          <a:prstGeom prst="rect">
            <a:avLst/>
          </a:prstGeom>
        </p:spPr>
      </p:pic>
    </p:spTree>
    <p:extLst>
      <p:ext uri="{BB962C8B-B14F-4D97-AF65-F5344CB8AC3E}">
        <p14:creationId xmlns:p14="http://schemas.microsoft.com/office/powerpoint/2010/main" val="108824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alpha val="10000"/>
          </a:srgb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A52ECB-32FD-ACB4-A9ED-8EFDB3C94BF2}"/>
              </a:ext>
            </a:extLst>
          </p:cNvPr>
          <p:cNvSpPr>
            <a:spLocks noGrp="1"/>
          </p:cNvSpPr>
          <p:nvPr>
            <p:ph type="title"/>
          </p:nvPr>
        </p:nvSpPr>
        <p:spPr>
          <a:xfrm>
            <a:off x="2405864" y="156780"/>
            <a:ext cx="8947935" cy="1325563"/>
          </a:xfrm>
          <a:ln>
            <a:noFill/>
          </a:ln>
        </p:spPr>
        <p:txBody>
          <a:bodyPr>
            <a:normAutofit fontScale="90000"/>
          </a:bodyPr>
          <a:lstStyle/>
          <a:p>
            <a:r>
              <a:rPr lang="en-US" sz="3600" dirty="0">
                <a:solidFill>
                  <a:schemeClr val="accent1">
                    <a:lumMod val="50000"/>
                  </a:schemeClr>
                </a:solidFill>
              </a:rPr>
              <a:t>New HIV Diagnoses, People with HIV (PWH), and Deaths From All Causes Among People with HIV (PWH) in Texas (1981-2021)</a:t>
            </a:r>
          </a:p>
        </p:txBody>
      </p:sp>
      <p:graphicFrame>
        <p:nvGraphicFramePr>
          <p:cNvPr id="4" name="Content Placeholder 3">
            <a:extLst>
              <a:ext uri="{FF2B5EF4-FFF2-40B4-BE49-F238E27FC236}">
                <a16:creationId xmlns:a16="http://schemas.microsoft.com/office/drawing/2014/main" id="{6300300A-EA48-3248-9995-F5C9A7B0D70A}"/>
              </a:ext>
            </a:extLst>
          </p:cNvPr>
          <p:cNvGraphicFramePr>
            <a:graphicFrameLocks noGrp="1"/>
          </p:cNvGraphicFramePr>
          <p:nvPr>
            <p:ph idx="1"/>
            <p:extLst>
              <p:ext uri="{D42A27DB-BD31-4B8C-83A1-F6EECF244321}">
                <p14:modId xmlns:p14="http://schemas.microsoft.com/office/powerpoint/2010/main" val="3362225331"/>
              </p:ext>
            </p:extLst>
          </p:nvPr>
        </p:nvGraphicFramePr>
        <p:xfrm>
          <a:off x="2740906" y="1814511"/>
          <a:ext cx="8661399" cy="438573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57386E0-D326-A615-A542-6FC71B9A95E4}"/>
              </a:ext>
            </a:extLst>
          </p:cNvPr>
          <p:cNvSpPr txBox="1"/>
          <p:nvPr/>
        </p:nvSpPr>
        <p:spPr>
          <a:xfrm>
            <a:off x="2692400" y="6231466"/>
            <a:ext cx="6028267" cy="369332"/>
          </a:xfrm>
          <a:prstGeom prst="rect">
            <a:avLst/>
          </a:prstGeom>
          <a:noFill/>
        </p:spPr>
        <p:txBody>
          <a:bodyPr wrap="square" rtlCol="0">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*There is a two-year lag in availability of complete death data</a:t>
            </a:r>
          </a:p>
        </p:txBody>
      </p:sp>
      <p:sp>
        <p:nvSpPr>
          <p:cNvPr id="6" name="TextBox 5">
            <a:extLst>
              <a:ext uri="{FF2B5EF4-FFF2-40B4-BE49-F238E27FC236}">
                <a16:creationId xmlns:a16="http://schemas.microsoft.com/office/drawing/2014/main" id="{EDC9CDAC-A274-40C5-5A2D-4733B43FDD18}"/>
              </a:ext>
            </a:extLst>
          </p:cNvPr>
          <p:cNvSpPr txBox="1"/>
          <p:nvPr/>
        </p:nvSpPr>
        <p:spPr>
          <a:xfrm>
            <a:off x="8602131" y="6200244"/>
            <a:ext cx="287866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2021 Annual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TX HIV/STD Epidemiology &amp; Surveillance Branch</a:t>
            </a:r>
          </a:p>
        </p:txBody>
      </p:sp>
      <p:sp>
        <p:nvSpPr>
          <p:cNvPr id="7" name="TextBox 6">
            <a:extLst>
              <a:ext uri="{FF2B5EF4-FFF2-40B4-BE49-F238E27FC236}">
                <a16:creationId xmlns:a16="http://schemas.microsoft.com/office/drawing/2014/main" id="{A4389208-A2EB-3604-FA89-CC5E866E2729}"/>
              </a:ext>
            </a:extLst>
          </p:cNvPr>
          <p:cNvSpPr txBox="1"/>
          <p:nvPr/>
        </p:nvSpPr>
        <p:spPr>
          <a:xfrm>
            <a:off x="9115811" y="3614620"/>
            <a:ext cx="1377175" cy="584775"/>
          </a:xfrm>
          <a:prstGeom prst="rect">
            <a:avLst/>
          </a:prstGeom>
          <a:solidFill>
            <a:schemeClr val="bg1"/>
          </a:solidFill>
          <a:ln w="254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2021 New Dx 4,377 </a:t>
            </a:r>
          </a:p>
        </p:txBody>
      </p:sp>
      <p:sp>
        <p:nvSpPr>
          <p:cNvPr id="11" name="Rectangle 10">
            <a:extLst>
              <a:ext uri="{FF2B5EF4-FFF2-40B4-BE49-F238E27FC236}">
                <a16:creationId xmlns:a16="http://schemas.microsoft.com/office/drawing/2014/main" id="{EDA1E35D-D433-BEAA-D421-D14B170A5625}"/>
              </a:ext>
            </a:extLst>
          </p:cNvPr>
          <p:cNvSpPr/>
          <p:nvPr/>
        </p:nvSpPr>
        <p:spPr>
          <a:xfrm>
            <a:off x="8229600" y="1949592"/>
            <a:ext cx="1270000" cy="584775"/>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2021 PWH 102,800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3" name="Straight Arrow Connector 12">
            <a:extLst>
              <a:ext uri="{FF2B5EF4-FFF2-40B4-BE49-F238E27FC236}">
                <a16:creationId xmlns:a16="http://schemas.microsoft.com/office/drawing/2014/main" id="{F6FB2FCF-1C61-C401-E71A-C82365FC7F11}"/>
              </a:ext>
            </a:extLst>
          </p:cNvPr>
          <p:cNvCxnSpPr>
            <a:cxnSpLocks/>
          </p:cNvCxnSpPr>
          <p:nvPr/>
        </p:nvCxnSpPr>
        <p:spPr>
          <a:xfrm>
            <a:off x="9499600" y="2288678"/>
            <a:ext cx="942586" cy="8155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9F5BEED-EAA9-AAE0-DCB4-4E2FA039149C}"/>
              </a:ext>
            </a:extLst>
          </p:cNvPr>
          <p:cNvSpPr/>
          <p:nvPr/>
        </p:nvSpPr>
        <p:spPr>
          <a:xfrm>
            <a:off x="9115811" y="4804756"/>
            <a:ext cx="1042342" cy="350653"/>
          </a:xfrm>
          <a:prstGeom prst="rect">
            <a:avLst/>
          </a:prstGeom>
          <a:noFill/>
          <a:ln w="41275">
            <a:solidFill>
              <a:srgbClr val="7030A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8AA22F-6AE6-623D-254F-8703B69ACC14}"/>
              </a:ext>
            </a:extLst>
          </p:cNvPr>
          <p:cNvSpPr/>
          <p:nvPr/>
        </p:nvSpPr>
        <p:spPr>
          <a:xfrm>
            <a:off x="9115811" y="4804756"/>
            <a:ext cx="1175345" cy="350653"/>
          </a:xfrm>
          <a:prstGeom prst="rect">
            <a:avLst/>
          </a:prstGeom>
          <a:noFill/>
          <a:ln w="38100">
            <a:solidFill>
              <a:srgbClr val="7030A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6A158E-FDE5-AB00-64D3-BEEF1863C21C}"/>
              </a:ext>
            </a:extLst>
          </p:cNvPr>
          <p:cNvSpPr txBox="1"/>
          <p:nvPr/>
        </p:nvSpPr>
        <p:spPr>
          <a:xfrm>
            <a:off x="11637818" y="6331527"/>
            <a:ext cx="277091" cy="369332"/>
          </a:xfrm>
          <a:prstGeom prst="rect">
            <a:avLst/>
          </a:prstGeom>
          <a:noFill/>
        </p:spPr>
        <p:txBody>
          <a:bodyPr wrap="square" rtlCol="0">
            <a:spAutoFit/>
          </a:bodyPr>
          <a:lstStyle/>
          <a:p>
            <a:r>
              <a:rPr lang="en-US" dirty="0"/>
              <a:t>6</a:t>
            </a:r>
          </a:p>
        </p:txBody>
      </p:sp>
      <p:pic>
        <p:nvPicPr>
          <p:cNvPr id="10" name="Picture 9"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15243" cy="788761"/>
          </a:xfrm>
          <a:prstGeom prst="rect">
            <a:avLst/>
          </a:prstGeom>
        </p:spPr>
      </p:pic>
    </p:spTree>
    <p:extLst>
      <p:ext uri="{BB962C8B-B14F-4D97-AF65-F5344CB8AC3E}">
        <p14:creationId xmlns:p14="http://schemas.microsoft.com/office/powerpoint/2010/main" val="261576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p:txBody>
          <a:bodyPr>
            <a:normAutofit/>
          </a:bodyPr>
          <a:lstStyle/>
          <a:p>
            <a:r>
              <a:rPr lang="en-US" sz="3600" dirty="0"/>
              <a:t>Early Advances Timeline - </a:t>
            </a:r>
            <a:br>
              <a:rPr lang="en-US" sz="3600" dirty="0"/>
            </a:br>
            <a:r>
              <a:rPr lang="en-US" sz="3200" dirty="0"/>
              <a:t>Technology and Treatment</a:t>
            </a:r>
          </a:p>
        </p:txBody>
      </p:sp>
      <p:sp>
        <p:nvSpPr>
          <p:cNvPr id="3" name="Content Placeholder 2">
            <a:extLst>
              <a:ext uri="{FF2B5EF4-FFF2-40B4-BE49-F238E27FC236}">
                <a16:creationId xmlns:a16="http://schemas.microsoft.com/office/drawing/2014/main" id="{B45967E1-D374-4663-A450-3D9CD484EA31}"/>
              </a:ext>
            </a:extLst>
          </p:cNvPr>
          <p:cNvSpPr>
            <a:spLocks noGrp="1"/>
          </p:cNvSpPr>
          <p:nvPr>
            <p:ph idx="1"/>
          </p:nvPr>
        </p:nvSpPr>
        <p:spPr>
          <a:xfrm>
            <a:off x="962891" y="1536698"/>
            <a:ext cx="4509655" cy="4798788"/>
          </a:xfrm>
        </p:spPr>
        <p:txBody>
          <a:bodyPr>
            <a:normAutofit/>
          </a:bodyPr>
          <a:lstStyle/>
          <a:p>
            <a:pPr marL="914400" indent="-914400">
              <a:buNone/>
            </a:pPr>
            <a:endParaRPr lang="en-US" sz="800" dirty="0"/>
          </a:p>
          <a:p>
            <a:pPr marL="914400" lvl="1" indent="-457200">
              <a:buNone/>
            </a:pPr>
            <a:r>
              <a:rPr lang="en-US" sz="2800" u="sng" dirty="0">
                <a:solidFill>
                  <a:srgbClr val="C00000"/>
                </a:solidFill>
              </a:rPr>
              <a:t>Technology</a:t>
            </a:r>
          </a:p>
          <a:p>
            <a:pPr marL="914400" lvl="1" indent="-457200">
              <a:buNone/>
            </a:pPr>
            <a:endParaRPr lang="en-US" u="sng" dirty="0">
              <a:solidFill>
                <a:srgbClr val="C00000"/>
              </a:solidFill>
            </a:endParaRPr>
          </a:p>
          <a:p>
            <a:pPr marL="914400" lvl="1" indent="-457200">
              <a:buNone/>
            </a:pPr>
            <a:r>
              <a:rPr lang="en-US" sz="2200" dirty="0">
                <a:solidFill>
                  <a:srgbClr val="C00000"/>
                </a:solidFill>
              </a:rPr>
              <a:t>1985 – ELISA</a:t>
            </a:r>
          </a:p>
          <a:p>
            <a:pPr marL="914400" lvl="1" indent="-457200">
              <a:buNone/>
            </a:pPr>
            <a:r>
              <a:rPr lang="en-US" sz="2200" dirty="0">
                <a:solidFill>
                  <a:srgbClr val="C00000"/>
                </a:solidFill>
              </a:rPr>
              <a:t>1987 – Western Blot</a:t>
            </a:r>
          </a:p>
          <a:p>
            <a:pPr marL="914400" lvl="1" indent="-457200">
              <a:buNone/>
            </a:pPr>
            <a:r>
              <a:rPr lang="en-US" sz="2200" dirty="0">
                <a:solidFill>
                  <a:srgbClr val="C00000"/>
                </a:solidFill>
              </a:rPr>
              <a:t>1989 – 1</a:t>
            </a:r>
            <a:r>
              <a:rPr lang="en-US" sz="2200" baseline="30000" dirty="0">
                <a:solidFill>
                  <a:srgbClr val="C00000"/>
                </a:solidFill>
              </a:rPr>
              <a:t>st</a:t>
            </a:r>
            <a:r>
              <a:rPr lang="en-US" sz="2200" dirty="0">
                <a:solidFill>
                  <a:srgbClr val="C00000"/>
                </a:solidFill>
              </a:rPr>
              <a:t> Algorithm</a:t>
            </a:r>
          </a:p>
          <a:p>
            <a:pPr marL="914400" lvl="1" indent="-457200">
              <a:buNone/>
            </a:pPr>
            <a:endParaRPr lang="en-US" sz="2200" dirty="0">
              <a:solidFill>
                <a:srgbClr val="C00000"/>
              </a:solidFill>
            </a:endParaRPr>
          </a:p>
          <a:p>
            <a:pPr marL="1312863" lvl="1" indent="-855663">
              <a:buNone/>
            </a:pPr>
            <a:r>
              <a:rPr lang="en-US" sz="2200" dirty="0">
                <a:solidFill>
                  <a:srgbClr val="C00000"/>
                </a:solidFill>
              </a:rPr>
              <a:t>2010 – 4</a:t>
            </a:r>
            <a:r>
              <a:rPr lang="en-US" sz="2200" baseline="30000" dirty="0">
                <a:solidFill>
                  <a:srgbClr val="C00000"/>
                </a:solidFill>
              </a:rPr>
              <a:t>th</a:t>
            </a:r>
            <a:r>
              <a:rPr lang="en-US" sz="2200" dirty="0">
                <a:solidFill>
                  <a:srgbClr val="C00000"/>
                </a:solidFill>
              </a:rPr>
              <a:t> gen. HIV-1/2 Abs, HIV-1 p24 Ag</a:t>
            </a:r>
          </a:p>
          <a:p>
            <a:pPr marL="914400" lvl="1" indent="-457200">
              <a:buNone/>
            </a:pPr>
            <a:r>
              <a:rPr lang="en-US" sz="2200" dirty="0">
                <a:solidFill>
                  <a:srgbClr val="C00000"/>
                </a:solidFill>
              </a:rPr>
              <a:t>2012 – 4</a:t>
            </a:r>
            <a:r>
              <a:rPr lang="en-US" sz="2200" baseline="30000" dirty="0">
                <a:solidFill>
                  <a:srgbClr val="C00000"/>
                </a:solidFill>
              </a:rPr>
              <a:t>th</a:t>
            </a:r>
            <a:r>
              <a:rPr lang="en-US" sz="2200" dirty="0">
                <a:solidFill>
                  <a:srgbClr val="C00000"/>
                </a:solidFill>
              </a:rPr>
              <a:t> gen. Algorithm</a:t>
            </a:r>
          </a:p>
          <a:p>
            <a:pPr marL="914400" lvl="1" indent="-457200">
              <a:buNone/>
            </a:pPr>
            <a:r>
              <a:rPr lang="en-US" sz="2200" dirty="0">
                <a:solidFill>
                  <a:srgbClr val="C00000"/>
                </a:solidFill>
              </a:rPr>
              <a:t>             (dx. Acute HIV)</a:t>
            </a:r>
          </a:p>
          <a:p>
            <a:pPr marL="914400" indent="-914400">
              <a:buNone/>
            </a:pPr>
            <a:endParaRPr lang="en-US" sz="800" dirty="0"/>
          </a:p>
        </p:txBody>
      </p:sp>
      <p:cxnSp>
        <p:nvCxnSpPr>
          <p:cNvPr id="2" name="Straight Arrow Connector 1">
            <a:extLst>
              <a:ext uri="{FF2B5EF4-FFF2-40B4-BE49-F238E27FC236}">
                <a16:creationId xmlns:a16="http://schemas.microsoft.com/office/drawing/2014/main" id="{ECD0126F-E9A5-D7F2-E0DC-C515010F3A9B}"/>
              </a:ext>
            </a:extLst>
          </p:cNvPr>
          <p:cNvCxnSpPr>
            <a:cxnSpLocks/>
          </p:cNvCxnSpPr>
          <p:nvPr/>
        </p:nvCxnSpPr>
        <p:spPr>
          <a:xfrm>
            <a:off x="1295402" y="2086048"/>
            <a:ext cx="0" cy="4161379"/>
          </a:xfrm>
          <a:prstGeom prst="straightConnector1">
            <a:avLst/>
          </a:prstGeom>
          <a:ln w="57150">
            <a:solidFill>
              <a:srgbClr val="005CB9"/>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B6C0227-DF59-B24E-E7C1-011C022BA5F1}"/>
              </a:ext>
            </a:extLst>
          </p:cNvPr>
          <p:cNvCxnSpPr/>
          <p:nvPr/>
        </p:nvCxnSpPr>
        <p:spPr>
          <a:xfrm>
            <a:off x="4572000" y="2729345"/>
            <a:ext cx="0" cy="0"/>
          </a:xfrm>
          <a:prstGeom prst="line">
            <a:avLst/>
          </a:prstGeom>
          <a:ln>
            <a:solidFill>
              <a:srgbClr val="003087"/>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9738FF2-9590-2DFE-244E-AC684B500255}"/>
              </a:ext>
            </a:extLst>
          </p:cNvPr>
          <p:cNvSpPr txBox="1"/>
          <p:nvPr/>
        </p:nvSpPr>
        <p:spPr>
          <a:xfrm>
            <a:off x="5767516" y="1444580"/>
            <a:ext cx="5320142" cy="5693866"/>
          </a:xfrm>
          <a:prstGeom prst="rect">
            <a:avLst/>
          </a:prstGeom>
          <a:noFill/>
        </p:spPr>
        <p:txBody>
          <a:bodyPr wrap="square" rtlCol="0">
            <a:spAutoFit/>
          </a:bodyPr>
          <a:lstStyle/>
          <a:p>
            <a:pPr marL="512763" indent="-55563"/>
            <a:r>
              <a:rPr lang="en-US" sz="2800" u="sng" dirty="0">
                <a:solidFill>
                  <a:srgbClr val="003087"/>
                </a:solidFill>
              </a:rPr>
              <a:t>Treatment</a:t>
            </a:r>
          </a:p>
          <a:p>
            <a:pPr marL="512763" indent="-55563"/>
            <a:endParaRPr lang="en-US" dirty="0">
              <a:solidFill>
                <a:srgbClr val="003087"/>
              </a:solidFill>
            </a:endParaRPr>
          </a:p>
          <a:p>
            <a:pPr marL="1379538" indent="-922338"/>
            <a:r>
              <a:rPr lang="en-US" sz="2200" dirty="0">
                <a:solidFill>
                  <a:srgbClr val="003087"/>
                </a:solidFill>
              </a:rPr>
              <a:t>1987 – AZT - </a:t>
            </a:r>
            <a:r>
              <a:rPr lang="en-US" sz="2200" b="0" i="0" dirty="0">
                <a:solidFill>
                  <a:srgbClr val="003087"/>
                </a:solidFill>
                <a:effectLst/>
                <a:latin typeface="Google Sans"/>
              </a:rPr>
              <a:t>nucleoside reverse transcriptase inhibitor</a:t>
            </a:r>
            <a:endParaRPr lang="en-US" sz="2200" dirty="0">
              <a:solidFill>
                <a:srgbClr val="003087"/>
              </a:solidFill>
            </a:endParaRPr>
          </a:p>
          <a:p>
            <a:pPr marL="1150938" indent="-693738"/>
            <a:r>
              <a:rPr lang="en-US" sz="2200" dirty="0">
                <a:solidFill>
                  <a:srgbClr val="003087"/>
                </a:solidFill>
              </a:rPr>
              <a:t>	– Am Med Assn Statement</a:t>
            </a:r>
          </a:p>
          <a:p>
            <a:pPr marL="1150938" indent="-55563"/>
            <a:r>
              <a:rPr lang="en-US" sz="2200" dirty="0">
                <a:solidFill>
                  <a:srgbClr val="003087"/>
                </a:solidFill>
              </a:rPr>
              <a:t>	– Universal Precautions</a:t>
            </a:r>
          </a:p>
          <a:p>
            <a:pPr marL="512763" indent="-55563"/>
            <a:endParaRPr lang="en-US" sz="800" dirty="0">
              <a:solidFill>
                <a:srgbClr val="003087"/>
              </a:solidFill>
            </a:endParaRPr>
          </a:p>
          <a:p>
            <a:pPr marL="512763" indent="-55563"/>
            <a:r>
              <a:rPr lang="en-US" sz="2200" dirty="0">
                <a:solidFill>
                  <a:srgbClr val="003087"/>
                </a:solidFill>
              </a:rPr>
              <a:t>1990 – Care Act (RW Program)</a:t>
            </a:r>
          </a:p>
          <a:p>
            <a:pPr marL="512763" indent="-55563"/>
            <a:r>
              <a:rPr lang="en-US" sz="2200" dirty="0">
                <a:solidFill>
                  <a:srgbClr val="003087"/>
                </a:solidFill>
              </a:rPr>
              <a:t>1995 – </a:t>
            </a:r>
            <a:r>
              <a:rPr lang="en-US" sz="2200" dirty="0" err="1">
                <a:solidFill>
                  <a:srgbClr val="003087"/>
                </a:solidFill>
              </a:rPr>
              <a:t>Sequinavir</a:t>
            </a:r>
            <a:r>
              <a:rPr lang="en-US" sz="2200" dirty="0">
                <a:solidFill>
                  <a:srgbClr val="003087"/>
                </a:solidFill>
              </a:rPr>
              <a:t> – 1</a:t>
            </a:r>
            <a:r>
              <a:rPr lang="en-US" sz="2200" baseline="30000" dirty="0">
                <a:solidFill>
                  <a:srgbClr val="003087"/>
                </a:solidFill>
              </a:rPr>
              <a:t>st</a:t>
            </a:r>
            <a:r>
              <a:rPr lang="en-US" sz="2200" dirty="0">
                <a:solidFill>
                  <a:srgbClr val="003087"/>
                </a:solidFill>
              </a:rPr>
              <a:t> protease </a:t>
            </a:r>
          </a:p>
          <a:p>
            <a:pPr marL="512763" indent="-55563"/>
            <a:r>
              <a:rPr lang="en-US" sz="2200" dirty="0">
                <a:solidFill>
                  <a:srgbClr val="003087"/>
                </a:solidFill>
              </a:rPr>
              <a:t>             inhibiter Highly Active 		      Antiretroviral Therapy (HAART)</a:t>
            </a:r>
          </a:p>
          <a:p>
            <a:pPr marL="512763" indent="-55563"/>
            <a:r>
              <a:rPr lang="en-US" sz="2200" dirty="0">
                <a:solidFill>
                  <a:srgbClr val="003087"/>
                </a:solidFill>
              </a:rPr>
              <a:t>1996 – Dr. David Ho “</a:t>
            </a:r>
            <a:r>
              <a:rPr lang="en-US" sz="2200" b="1" dirty="0">
                <a:solidFill>
                  <a:srgbClr val="003087"/>
                </a:solidFill>
              </a:rPr>
              <a:t>hit early, hit hard</a:t>
            </a:r>
            <a:r>
              <a:rPr lang="en-US" sz="2200" dirty="0">
                <a:solidFill>
                  <a:srgbClr val="003087"/>
                </a:solidFill>
              </a:rPr>
              <a:t>”</a:t>
            </a:r>
          </a:p>
          <a:p>
            <a:pPr marL="512763" indent="-55563"/>
            <a:r>
              <a:rPr lang="en-US" sz="2200" dirty="0">
                <a:solidFill>
                  <a:srgbClr val="003087"/>
                </a:solidFill>
              </a:rPr>
              <a:t>              HAART new standard of care</a:t>
            </a:r>
          </a:p>
          <a:p>
            <a:pPr marL="1311275" indent="-854075"/>
            <a:r>
              <a:rPr lang="en-US" sz="2200" dirty="0">
                <a:solidFill>
                  <a:srgbClr val="003087"/>
                </a:solidFill>
              </a:rPr>
              <a:t>2000 -  </a:t>
            </a:r>
            <a:r>
              <a:rPr lang="en-US" sz="2200" dirty="0" err="1">
                <a:solidFill>
                  <a:srgbClr val="003087"/>
                </a:solidFill>
              </a:rPr>
              <a:t>Combivir</a:t>
            </a:r>
            <a:r>
              <a:rPr lang="en-US" sz="2200" dirty="0">
                <a:solidFill>
                  <a:srgbClr val="003087"/>
                </a:solidFill>
              </a:rPr>
              <a:t>, 1</a:t>
            </a:r>
            <a:r>
              <a:rPr lang="en-US" sz="2200" baseline="30000" dirty="0">
                <a:solidFill>
                  <a:srgbClr val="003087"/>
                </a:solidFill>
              </a:rPr>
              <a:t>st</a:t>
            </a:r>
            <a:r>
              <a:rPr lang="en-US" sz="2200" dirty="0">
                <a:solidFill>
                  <a:srgbClr val="003087"/>
                </a:solidFill>
              </a:rPr>
              <a:t> fixed dose combination of Antiretroviral Therapy (ART) in one pill	       </a:t>
            </a:r>
            <a:r>
              <a:rPr lang="en-US" sz="2400" dirty="0">
                <a:solidFill>
                  <a:srgbClr val="003087"/>
                </a:solidFill>
              </a:rPr>
              <a:t>	</a:t>
            </a:r>
            <a:endParaRPr lang="en-US" dirty="0"/>
          </a:p>
        </p:txBody>
      </p:sp>
      <p:cxnSp>
        <p:nvCxnSpPr>
          <p:cNvPr id="9" name="Straight Arrow Connector 8">
            <a:extLst>
              <a:ext uri="{FF2B5EF4-FFF2-40B4-BE49-F238E27FC236}">
                <a16:creationId xmlns:a16="http://schemas.microsoft.com/office/drawing/2014/main" id="{DB26310C-9052-2712-110A-52F8C118A936}"/>
              </a:ext>
            </a:extLst>
          </p:cNvPr>
          <p:cNvCxnSpPr>
            <a:cxnSpLocks/>
          </p:cNvCxnSpPr>
          <p:nvPr/>
        </p:nvCxnSpPr>
        <p:spPr>
          <a:xfrm>
            <a:off x="5929748" y="1956552"/>
            <a:ext cx="0" cy="4161379"/>
          </a:xfrm>
          <a:prstGeom prst="straightConnector1">
            <a:avLst/>
          </a:prstGeom>
          <a:ln w="57150">
            <a:solidFill>
              <a:srgbClr val="005CB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95AE38-31EA-5395-9561-FA9607F1AB60}"/>
              </a:ext>
            </a:extLst>
          </p:cNvPr>
          <p:cNvCxnSpPr>
            <a:cxnSpLocks/>
          </p:cNvCxnSpPr>
          <p:nvPr/>
        </p:nvCxnSpPr>
        <p:spPr>
          <a:xfrm>
            <a:off x="1122664" y="2757948"/>
            <a:ext cx="3244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29E61F7-87E8-1E08-51F9-259D85E9BF7E}"/>
              </a:ext>
            </a:extLst>
          </p:cNvPr>
          <p:cNvCxnSpPr>
            <a:cxnSpLocks/>
          </p:cNvCxnSpPr>
          <p:nvPr/>
        </p:nvCxnSpPr>
        <p:spPr>
          <a:xfrm>
            <a:off x="5820573" y="2295467"/>
            <a:ext cx="3244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08CFA5-B741-0881-279F-CFDB91AE4824}"/>
              </a:ext>
            </a:extLst>
          </p:cNvPr>
          <p:cNvCxnSpPr>
            <a:cxnSpLocks/>
          </p:cNvCxnSpPr>
          <p:nvPr/>
        </p:nvCxnSpPr>
        <p:spPr>
          <a:xfrm>
            <a:off x="1119313" y="3136490"/>
            <a:ext cx="3244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C55C51-7932-135C-A52E-F1EE352ACEE7}"/>
              </a:ext>
            </a:extLst>
          </p:cNvPr>
          <p:cNvCxnSpPr>
            <a:cxnSpLocks/>
          </p:cNvCxnSpPr>
          <p:nvPr/>
        </p:nvCxnSpPr>
        <p:spPr>
          <a:xfrm>
            <a:off x="1133168" y="3449559"/>
            <a:ext cx="3244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1A266F-591A-F0F5-7089-2A5572646E9D}"/>
              </a:ext>
            </a:extLst>
          </p:cNvPr>
          <p:cNvCxnSpPr>
            <a:cxnSpLocks/>
          </p:cNvCxnSpPr>
          <p:nvPr/>
        </p:nvCxnSpPr>
        <p:spPr>
          <a:xfrm>
            <a:off x="1119313" y="4214400"/>
            <a:ext cx="3244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5A6CF6-FE93-0570-6514-3D7108FE6A8A}"/>
              </a:ext>
            </a:extLst>
          </p:cNvPr>
          <p:cNvCxnSpPr>
            <a:cxnSpLocks/>
          </p:cNvCxnSpPr>
          <p:nvPr/>
        </p:nvCxnSpPr>
        <p:spPr>
          <a:xfrm>
            <a:off x="1126242" y="4860710"/>
            <a:ext cx="3244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9462B53-1BF6-49B1-43DC-7D337ED1701F}"/>
              </a:ext>
            </a:extLst>
          </p:cNvPr>
          <p:cNvCxnSpPr>
            <a:cxnSpLocks/>
          </p:cNvCxnSpPr>
          <p:nvPr/>
        </p:nvCxnSpPr>
        <p:spPr>
          <a:xfrm>
            <a:off x="5767516" y="3758272"/>
            <a:ext cx="3244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8C695B-5B86-B3C5-6B6A-1164AAF80F42}"/>
              </a:ext>
            </a:extLst>
          </p:cNvPr>
          <p:cNvCxnSpPr>
            <a:cxnSpLocks/>
          </p:cNvCxnSpPr>
          <p:nvPr/>
        </p:nvCxnSpPr>
        <p:spPr>
          <a:xfrm>
            <a:off x="5767515" y="4168375"/>
            <a:ext cx="3244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27FD807-0DA9-1469-3A85-92629A1E6A79}"/>
              </a:ext>
            </a:extLst>
          </p:cNvPr>
          <p:cNvCxnSpPr>
            <a:cxnSpLocks/>
          </p:cNvCxnSpPr>
          <p:nvPr/>
        </p:nvCxnSpPr>
        <p:spPr>
          <a:xfrm>
            <a:off x="5767516" y="5054881"/>
            <a:ext cx="3244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5D53374-84FF-629C-C084-185B0E31728C}"/>
              </a:ext>
            </a:extLst>
          </p:cNvPr>
          <p:cNvSpPr txBox="1"/>
          <p:nvPr/>
        </p:nvSpPr>
        <p:spPr>
          <a:xfrm>
            <a:off x="11720945" y="6335486"/>
            <a:ext cx="304800" cy="369332"/>
          </a:xfrm>
          <a:prstGeom prst="rect">
            <a:avLst/>
          </a:prstGeom>
          <a:noFill/>
        </p:spPr>
        <p:txBody>
          <a:bodyPr wrap="square" rtlCol="0">
            <a:spAutoFit/>
          </a:bodyPr>
          <a:lstStyle/>
          <a:p>
            <a:r>
              <a:rPr lang="en-US" dirty="0"/>
              <a:t>7</a:t>
            </a:r>
          </a:p>
        </p:txBody>
      </p:sp>
      <p:cxnSp>
        <p:nvCxnSpPr>
          <p:cNvPr id="7" name="Straight Connector 6">
            <a:extLst>
              <a:ext uri="{FF2B5EF4-FFF2-40B4-BE49-F238E27FC236}">
                <a16:creationId xmlns:a16="http://schemas.microsoft.com/office/drawing/2014/main" id="{B32B44E2-5A35-B221-7EFB-11F6FF7D52E6}"/>
              </a:ext>
            </a:extLst>
          </p:cNvPr>
          <p:cNvCxnSpPr>
            <a:cxnSpLocks/>
          </p:cNvCxnSpPr>
          <p:nvPr/>
        </p:nvCxnSpPr>
        <p:spPr>
          <a:xfrm>
            <a:off x="5767516" y="5736671"/>
            <a:ext cx="3244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8035"/>
            <a:ext cx="1371600" cy="464270"/>
          </a:xfrm>
          <a:prstGeom prst="rect">
            <a:avLst/>
          </a:prstGeom>
        </p:spPr>
      </p:pic>
    </p:spTree>
    <p:extLst>
      <p:ext uri="{BB962C8B-B14F-4D97-AF65-F5344CB8AC3E}">
        <p14:creationId xmlns:p14="http://schemas.microsoft.com/office/powerpoint/2010/main" val="260685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CCC8-0307-1A0C-544A-F9CE57C6C736}"/>
              </a:ext>
            </a:extLst>
          </p:cNvPr>
          <p:cNvSpPr>
            <a:spLocks noGrp="1"/>
          </p:cNvSpPr>
          <p:nvPr>
            <p:ph type="title"/>
          </p:nvPr>
        </p:nvSpPr>
        <p:spPr>
          <a:xfrm>
            <a:off x="3990109" y="226000"/>
            <a:ext cx="5873849" cy="1325563"/>
          </a:xfrm>
        </p:spPr>
        <p:txBody>
          <a:bodyPr/>
          <a:lstStyle/>
          <a:p>
            <a:r>
              <a:rPr lang="en-US" dirty="0"/>
              <a:t>1990 CARE ACT – </a:t>
            </a:r>
            <a:br>
              <a:rPr lang="en-US" dirty="0"/>
            </a:br>
            <a:r>
              <a:rPr lang="en-US" sz="3600" dirty="0"/>
              <a:t>Ryan White Program</a:t>
            </a:r>
          </a:p>
        </p:txBody>
      </p:sp>
      <p:sp>
        <p:nvSpPr>
          <p:cNvPr id="3" name="Text Placeholder 2">
            <a:extLst>
              <a:ext uri="{FF2B5EF4-FFF2-40B4-BE49-F238E27FC236}">
                <a16:creationId xmlns:a16="http://schemas.microsoft.com/office/drawing/2014/main" id="{591EFF62-A3EE-ABAE-DAA2-539A4BE1FB1E}"/>
              </a:ext>
            </a:extLst>
          </p:cNvPr>
          <p:cNvSpPr>
            <a:spLocks noGrp="1"/>
          </p:cNvSpPr>
          <p:nvPr>
            <p:ph type="body" sz="quarter" idx="10"/>
          </p:nvPr>
        </p:nvSpPr>
        <p:spPr>
          <a:xfrm>
            <a:off x="8042969" y="1551563"/>
            <a:ext cx="3575515" cy="5080024"/>
          </a:xfrm>
        </p:spPr>
        <p:txBody>
          <a:bodyPr>
            <a:normAutofit fontScale="55000" lnSpcReduction="20000"/>
          </a:bodyPr>
          <a:lstStyle/>
          <a:p>
            <a:pPr marL="0" marR="0" lvl="0" indent="0" algn="l" defTabSz="914400" rtl="0" eaLnBrk="1" fontAlgn="auto" latinLnBrk="0" hangingPunct="1">
              <a:lnSpc>
                <a:spcPct val="120000"/>
              </a:lnSpc>
              <a:spcBef>
                <a:spcPts val="1200"/>
              </a:spcBef>
              <a:buClrTx/>
              <a:buSzTx/>
              <a:buFontTx/>
              <a:buNone/>
              <a:tabLst/>
              <a:defRPr/>
            </a:pPr>
            <a:r>
              <a:rPr kumimoji="0" lang="en-US" sz="3800" b="1" i="0" u="none" strike="noStrike" kern="0" cap="none" spc="0" normalizeH="0" baseline="0" noProof="0" dirty="0">
                <a:ln>
                  <a:noFill/>
                </a:ln>
                <a:solidFill>
                  <a:srgbClr val="003087"/>
                </a:solidFill>
                <a:effectLst/>
                <a:uLnTx/>
                <a:uFillTx/>
                <a:latin typeface="Calibri" panose="020F0502020204030204" pitchFamily="34" charset="0"/>
                <a:ea typeface="Times New Roman" panose="02020603050405020304" pitchFamily="18" charset="0"/>
                <a:cs typeface="Calibri" panose="020F0502020204030204" pitchFamily="34" charset="0"/>
              </a:rPr>
              <a:t>The Ryan White HIV/AIDS Program (RWHAP) </a:t>
            </a:r>
            <a:r>
              <a:rPr kumimoji="0" lang="en-US" sz="3800" b="0" i="0" u="none" strike="noStrike" kern="0" cap="none" spc="0" normalizeH="0" baseline="0" noProof="0" dirty="0">
                <a:ln>
                  <a:noFill/>
                </a:ln>
                <a:solidFill>
                  <a:srgbClr val="1B1B1B"/>
                </a:solidFill>
                <a:effectLst/>
                <a:uLnTx/>
                <a:uFillTx/>
                <a:latin typeface="Calibri" panose="020F0502020204030204" pitchFamily="34" charset="0"/>
                <a:ea typeface="Times New Roman" panose="02020603050405020304" pitchFamily="18" charset="0"/>
                <a:cs typeface="Calibri" panose="020F0502020204030204" pitchFamily="34" charset="0"/>
              </a:rPr>
              <a:t>helps low-income people with HIV and provides: </a:t>
            </a:r>
          </a:p>
          <a:p>
            <a:pPr marL="457200" marR="0" lvl="0" algn="l" defTabSz="914400" rtl="0" eaLnBrk="1" fontAlgn="auto" latinLnBrk="0" hangingPunct="1">
              <a:lnSpc>
                <a:spcPct val="120000"/>
              </a:lnSpc>
              <a:spcBef>
                <a:spcPts val="1200"/>
              </a:spcBef>
              <a:buClrTx/>
              <a:buSzTx/>
              <a:buFont typeface="Wingdings" panose="05000000000000000000" pitchFamily="2" charset="2"/>
              <a:buChar char="§"/>
              <a:tabLst/>
              <a:defRPr/>
            </a:pPr>
            <a:r>
              <a:rPr kumimoji="0" lang="en-US" sz="3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Medical care</a:t>
            </a:r>
          </a:p>
          <a:p>
            <a:pPr marL="457200" marR="0" lvl="0" algn="l" defTabSz="914400" rtl="0" eaLnBrk="1" fontAlgn="auto" latinLnBrk="0" hangingPunct="1">
              <a:lnSpc>
                <a:spcPct val="100000"/>
              </a:lnSpc>
              <a:spcBef>
                <a:spcPts val="0"/>
              </a:spcBef>
              <a:buClrTx/>
              <a:buSzTx/>
              <a:buFont typeface="Wingdings" panose="05000000000000000000" pitchFamily="2" charset="2"/>
              <a:buChar char="§"/>
              <a:tabLst/>
              <a:defRPr/>
            </a:pPr>
            <a:r>
              <a:rPr kumimoji="0" lang="en-US" sz="3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Medications</a:t>
            </a:r>
          </a:p>
          <a:p>
            <a:pPr marL="457200" marR="0" lvl="0" algn="l" defTabSz="914400" rtl="0" eaLnBrk="1" fontAlgn="auto" latinLnBrk="0" hangingPunct="1">
              <a:lnSpc>
                <a:spcPct val="100000"/>
              </a:lnSpc>
              <a:spcBef>
                <a:spcPts val="0"/>
              </a:spcBef>
              <a:buClrTx/>
              <a:buSzTx/>
              <a:buFont typeface="Wingdings" panose="05000000000000000000" pitchFamily="2" charset="2"/>
              <a:buChar char="§"/>
              <a:tabLst/>
              <a:defRPr/>
            </a:pPr>
            <a:r>
              <a:rPr kumimoji="0" lang="en-US" sz="3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Essential support services to help them stay in care.</a:t>
            </a:r>
            <a:endParaRPr kumimoji="0" lang="en-US" sz="3800" b="0" i="0" u="none" strike="noStrike" kern="100" cap="none" spc="0" normalizeH="0" baseline="0" noProof="0" dirty="0">
              <a:ln>
                <a:noFill/>
              </a:ln>
              <a:solidFill>
                <a:srgbClr val="1B1B1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1200"/>
              </a:spcBef>
              <a:buClrTx/>
              <a:buSzTx/>
              <a:buFontTx/>
              <a:buNone/>
              <a:tabLst/>
              <a:defRPr/>
            </a:pPr>
            <a:r>
              <a:rPr kumimoji="0" lang="en-US" sz="3800" b="0" i="0" u="none" strike="noStrike" kern="0" cap="none" spc="0" normalizeH="0" baseline="0" noProof="0" dirty="0">
                <a:ln>
                  <a:noFill/>
                </a:ln>
                <a:solidFill>
                  <a:srgbClr val="1B1B1B"/>
                </a:solidFill>
                <a:effectLst/>
                <a:uLnTx/>
                <a:uFillTx/>
                <a:latin typeface="Calibri" panose="020F0502020204030204" pitchFamily="34" charset="0"/>
                <a:ea typeface="Times New Roman" panose="02020603050405020304" pitchFamily="18" charset="0"/>
                <a:cs typeface="Calibri" panose="020F0502020204030204" pitchFamily="34" charset="0"/>
              </a:rPr>
              <a:t>More than 50% of people with HIV – over a half million people – receive services through the RWHAP each year. </a:t>
            </a:r>
            <a:endParaRPr kumimoji="0" lang="en-US" sz="3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1200"/>
              </a:spcBef>
              <a:buNone/>
            </a:pPr>
            <a:endParaRPr lang="en-US" sz="3200" dirty="0">
              <a:solidFill>
                <a:srgbClr val="003087"/>
              </a:solidFill>
              <a:effectLst/>
              <a:latin typeface="Times New Roman" panose="02020603050405020304" pitchFamily="18" charset="0"/>
              <a:ea typeface="Times New Roman" panose="02020603050405020304" pitchFamily="18" charset="0"/>
            </a:endParaRPr>
          </a:p>
          <a:p>
            <a:pPr marL="0" indent="0">
              <a:lnSpc>
                <a:spcPct val="120000"/>
              </a:lnSpc>
              <a:spcBef>
                <a:spcPts val="0"/>
              </a:spcBef>
              <a:buNone/>
            </a:pPr>
            <a:endParaRPr lang="en-US" sz="2400" dirty="0">
              <a:effectLst/>
              <a:latin typeface="Times New Roman" panose="02020603050405020304" pitchFamily="18" charset="0"/>
              <a:ea typeface="Times New Roman" panose="02020603050405020304" pitchFamily="18" charset="0"/>
            </a:endParaRPr>
          </a:p>
          <a:p>
            <a:pPr marL="693737" indent="0">
              <a:buNone/>
            </a:pPr>
            <a:endParaRPr lang="en-US" dirty="0"/>
          </a:p>
        </p:txBody>
      </p:sp>
      <p:pic>
        <p:nvPicPr>
          <p:cNvPr id="6" name="Picture 5">
            <a:extLst>
              <a:ext uri="{FF2B5EF4-FFF2-40B4-BE49-F238E27FC236}">
                <a16:creationId xmlns:a16="http://schemas.microsoft.com/office/drawing/2014/main" id="{A4DC2A9E-64E9-7C34-2F81-EB19024218F4}"/>
              </a:ext>
            </a:extLst>
          </p:cNvPr>
          <p:cNvPicPr>
            <a:picLocks noChangeAspect="1"/>
          </p:cNvPicPr>
          <p:nvPr/>
        </p:nvPicPr>
        <p:blipFill>
          <a:blip r:embed="rId3"/>
          <a:stretch>
            <a:fillRect/>
          </a:stretch>
        </p:blipFill>
        <p:spPr>
          <a:xfrm>
            <a:off x="579790" y="226000"/>
            <a:ext cx="2881668" cy="3877538"/>
          </a:xfrm>
          <a:prstGeom prst="rect">
            <a:avLst/>
          </a:prstGeom>
        </p:spPr>
      </p:pic>
      <p:sp>
        <p:nvSpPr>
          <p:cNvPr id="7" name="TextBox 6">
            <a:extLst>
              <a:ext uri="{FF2B5EF4-FFF2-40B4-BE49-F238E27FC236}">
                <a16:creationId xmlns:a16="http://schemas.microsoft.com/office/drawing/2014/main" id="{627E5612-2679-70D2-9603-E0DD3D1DEF30}"/>
              </a:ext>
            </a:extLst>
          </p:cNvPr>
          <p:cNvSpPr txBox="1"/>
          <p:nvPr/>
        </p:nvSpPr>
        <p:spPr>
          <a:xfrm>
            <a:off x="3599727" y="1515010"/>
            <a:ext cx="4158818" cy="5370701"/>
          </a:xfrm>
          <a:prstGeom prst="rect">
            <a:avLst/>
          </a:prstGeom>
          <a:noFill/>
        </p:spPr>
        <p:txBody>
          <a:bodyPr wrap="square" rtlCol="0">
            <a:spAutoFit/>
          </a:bodyPr>
          <a:lstStyle/>
          <a:p>
            <a:pPr>
              <a:spcBef>
                <a:spcPts val="600"/>
              </a:spcBef>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He was 13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yo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when diagnosed </a:t>
            </a:r>
            <a:r>
              <a:rPr lang="en-US" sz="2000" kern="100" dirty="0">
                <a:latin typeface="Calibri" panose="020F0502020204030204" pitchFamily="34" charset="0"/>
                <a:ea typeface="Calibri" panose="020F0502020204030204" pitchFamily="34" charset="0"/>
                <a:cs typeface="Times New Roman" panose="02020603050405020304" pitchFamily="18" charset="0"/>
              </a:rPr>
              <a:t>with</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six months to live.  He lived five years longer than expected</a:t>
            </a:r>
            <a:r>
              <a:rPr lang="en-US" sz="2000" kern="100" dirty="0">
                <a:latin typeface="Calibri" panose="020F0502020204030204" pitchFamily="34" charset="0"/>
                <a:ea typeface="Calibri" panose="020F0502020204030204" pitchFamily="34" charset="0"/>
                <a:cs typeface="Times New Roman" panose="02020603050405020304" pitchFamily="18" charset="0"/>
              </a:rPr>
              <a:t> dying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one month before his high school graduation.</a:t>
            </a:r>
          </a:p>
          <a:p>
            <a:pPr>
              <a:spcBef>
                <a:spcPts val="600"/>
              </a:spcBef>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Ryan became the national face of AIDS as he faced discrimination and fought for his right to attend school. When he was 16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yo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he testified before the President’s Commission on AIDS.</a:t>
            </a:r>
          </a:p>
          <a:p>
            <a:pPr algn="ctr">
              <a:spcBef>
                <a:spcPts val="1800"/>
              </a:spcBef>
            </a:pPr>
            <a:r>
              <a:rPr lang="en-US" sz="2000" b="1" dirty="0">
                <a:solidFill>
                  <a:srgbClr val="003087"/>
                </a:solidFill>
                <a:effectLst/>
                <a:latin typeface="Calibri" panose="020F0502020204030204" pitchFamily="34" charset="0"/>
                <a:ea typeface="Times New Roman" panose="02020603050405020304" pitchFamily="18" charset="0"/>
              </a:rPr>
              <a:t>On August 18</a:t>
            </a:r>
            <a:r>
              <a:rPr lang="en-US" sz="2000" b="1" baseline="30000" dirty="0">
                <a:solidFill>
                  <a:srgbClr val="003087"/>
                </a:solidFill>
                <a:effectLst/>
                <a:latin typeface="Calibri" panose="020F0502020204030204" pitchFamily="34" charset="0"/>
                <a:ea typeface="Times New Roman" panose="02020603050405020304" pitchFamily="18" charset="0"/>
              </a:rPr>
              <a:t>th</a:t>
            </a:r>
            <a:r>
              <a:rPr lang="en-US" sz="2000" b="1" dirty="0">
                <a:solidFill>
                  <a:srgbClr val="003087"/>
                </a:solidFill>
                <a:effectLst/>
                <a:latin typeface="Calibri" panose="020F0502020204030204" pitchFamily="34" charset="0"/>
                <a:ea typeface="Times New Roman" panose="02020603050405020304" pitchFamily="18" charset="0"/>
              </a:rPr>
              <a:t>, 1990, Congress passed the Ryan White Comprehensive AIDS Resources Emergency (CARE) Act</a:t>
            </a:r>
            <a:r>
              <a:rPr lang="en-US" sz="2000" dirty="0">
                <a:solidFill>
                  <a:srgbClr val="003087"/>
                </a:solidFill>
                <a:effectLst/>
                <a:latin typeface="Calibri" panose="020F0502020204030204" pitchFamily="34" charset="0"/>
                <a:ea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C7F90D9-E098-B23D-BB41-3DBA5191893C}"/>
              </a:ext>
            </a:extLst>
          </p:cNvPr>
          <p:cNvSpPr txBox="1"/>
          <p:nvPr/>
        </p:nvSpPr>
        <p:spPr>
          <a:xfrm>
            <a:off x="552098" y="4300345"/>
            <a:ext cx="2833687" cy="1754326"/>
          </a:xfrm>
          <a:prstGeom prst="rect">
            <a:avLst/>
          </a:prstGeom>
          <a:noFill/>
        </p:spPr>
        <p:txBody>
          <a:bodyPr wrap="square" rtlCol="0">
            <a:spAutoFit/>
          </a:bodyPr>
          <a:lstStyle/>
          <a:p>
            <a:pPr marL="0" marR="0" algn="ctr">
              <a:spcBef>
                <a:spcPts val="0"/>
              </a:spcBef>
              <a:spcAft>
                <a:spcPts val="0"/>
              </a:spcAft>
            </a:pPr>
            <a:r>
              <a:rPr lang="en-US" b="1" kern="100" dirty="0">
                <a:solidFill>
                  <a:srgbClr val="003087"/>
                </a:solidFill>
                <a:latin typeface="Calibri" panose="020F0502020204030204" pitchFamily="34" charset="0"/>
                <a:ea typeface="Calibri" panose="020F0502020204030204" pitchFamily="34" charset="0"/>
                <a:cs typeface="Times New Roman" panose="02020603050405020304" pitchFamily="18" charset="0"/>
              </a:rPr>
              <a:t>12/6/1971 – 4/8/1990 </a:t>
            </a:r>
          </a:p>
          <a:p>
            <a:pPr marL="0" marR="0" algn="ctr">
              <a:spcBef>
                <a:spcPts val="0"/>
              </a:spcBef>
              <a:spcAft>
                <a:spcPts val="0"/>
              </a:spcAft>
            </a:pPr>
            <a:r>
              <a:rPr lang="en-US" sz="1800" b="1" kern="100" dirty="0">
                <a:solidFill>
                  <a:srgbClr val="003087"/>
                </a:solidFill>
                <a:effectLst/>
                <a:latin typeface="Calibri" panose="020F0502020204030204" pitchFamily="34" charset="0"/>
                <a:ea typeface="Calibri" panose="020F0502020204030204" pitchFamily="34" charset="0"/>
                <a:cs typeface="Times New Roman" panose="02020603050405020304" pitchFamily="18" charset="0"/>
              </a:rPr>
              <a:t>Ryan White</a:t>
            </a:r>
            <a:r>
              <a:rPr lang="en-US" sz="1800" kern="100" dirty="0">
                <a:solidFill>
                  <a:srgbClr val="003087"/>
                </a:solidFill>
                <a:effectLst/>
                <a:latin typeface="Calibri" panose="020F0502020204030204" pitchFamily="34" charset="0"/>
                <a:ea typeface="Calibri" panose="020F0502020204030204" pitchFamily="34" charset="0"/>
                <a:cs typeface="Times New Roman" panose="02020603050405020304" pitchFamily="18" charset="0"/>
              </a:rPr>
              <a:t> was one of the first children and </a:t>
            </a:r>
            <a:r>
              <a:rPr lang="en-US" sz="1800" b="1" kern="100" dirty="0">
                <a:solidFill>
                  <a:srgbClr val="003087"/>
                </a:solidFill>
                <a:effectLst/>
                <a:latin typeface="Calibri" panose="020F0502020204030204" pitchFamily="34" charset="0"/>
                <a:ea typeface="Calibri" panose="020F0502020204030204" pitchFamily="34" charset="0"/>
                <a:cs typeface="Times New Roman" panose="02020603050405020304" pitchFamily="18" charset="0"/>
              </a:rPr>
              <a:t>hemophiliacs</a:t>
            </a:r>
            <a:r>
              <a:rPr lang="en-US" sz="1800" kern="100" dirty="0">
                <a:solidFill>
                  <a:srgbClr val="003087"/>
                </a:solidFill>
                <a:effectLst/>
                <a:latin typeface="Calibri" panose="020F0502020204030204" pitchFamily="34" charset="0"/>
                <a:ea typeface="Calibri" panose="020F0502020204030204" pitchFamily="34" charset="0"/>
                <a:cs typeface="Times New Roman" panose="02020603050405020304" pitchFamily="18" charset="0"/>
              </a:rPr>
              <a:t> to be diagnosed with AIDS on 12/27/1984.</a:t>
            </a:r>
          </a:p>
        </p:txBody>
      </p:sp>
      <p:sp>
        <p:nvSpPr>
          <p:cNvPr id="5" name="TextBox 4">
            <a:extLst>
              <a:ext uri="{FF2B5EF4-FFF2-40B4-BE49-F238E27FC236}">
                <a16:creationId xmlns:a16="http://schemas.microsoft.com/office/drawing/2014/main" id="{AA741115-67B2-ED56-7572-733F9F795285}"/>
              </a:ext>
            </a:extLst>
          </p:cNvPr>
          <p:cNvSpPr txBox="1"/>
          <p:nvPr/>
        </p:nvSpPr>
        <p:spPr>
          <a:xfrm>
            <a:off x="11709195" y="6262255"/>
            <a:ext cx="288845" cy="369332"/>
          </a:xfrm>
          <a:prstGeom prst="rect">
            <a:avLst/>
          </a:prstGeom>
          <a:noFill/>
        </p:spPr>
        <p:txBody>
          <a:bodyPr wrap="square" rtlCol="0">
            <a:spAutoFit/>
          </a:bodyPr>
          <a:lstStyle/>
          <a:p>
            <a:r>
              <a:rPr lang="en-US" dirty="0"/>
              <a:t>8</a:t>
            </a:r>
          </a:p>
        </p:txBody>
      </p:sp>
      <p:pic>
        <p:nvPicPr>
          <p:cNvPr id="8" name="Picture 7"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94531"/>
            <a:ext cx="1371600" cy="464270"/>
          </a:xfrm>
          <a:prstGeom prst="rect">
            <a:avLst/>
          </a:prstGeom>
        </p:spPr>
      </p:pic>
    </p:spTree>
    <p:extLst>
      <p:ext uri="{BB962C8B-B14F-4D97-AF65-F5344CB8AC3E}">
        <p14:creationId xmlns:p14="http://schemas.microsoft.com/office/powerpoint/2010/main" val="80484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FE64F-2743-4AB5-9C0D-82FC5EA2D5EE}"/>
              </a:ext>
            </a:extLst>
          </p:cNvPr>
          <p:cNvSpPr>
            <a:spLocks noGrp="1"/>
          </p:cNvSpPr>
          <p:nvPr>
            <p:ph type="title"/>
          </p:nvPr>
        </p:nvSpPr>
        <p:spPr>
          <a:xfrm>
            <a:off x="292308" y="249810"/>
            <a:ext cx="10515600" cy="1325563"/>
          </a:xfrm>
        </p:spPr>
        <p:txBody>
          <a:bodyPr/>
          <a:lstStyle/>
          <a:p>
            <a:r>
              <a:rPr lang="en-US" dirty="0"/>
              <a:t>HRSA/RW Program &amp; HUD/HOPWA</a:t>
            </a:r>
          </a:p>
        </p:txBody>
      </p:sp>
      <p:sp>
        <p:nvSpPr>
          <p:cNvPr id="3" name="Content Placeholder 2">
            <a:extLst>
              <a:ext uri="{FF2B5EF4-FFF2-40B4-BE49-F238E27FC236}">
                <a16:creationId xmlns:a16="http://schemas.microsoft.com/office/drawing/2014/main" id="{31FC005E-53C5-4A91-9D7E-7A15E28BAE42}"/>
              </a:ext>
            </a:extLst>
          </p:cNvPr>
          <p:cNvSpPr>
            <a:spLocks noGrp="1"/>
          </p:cNvSpPr>
          <p:nvPr>
            <p:ph idx="1"/>
          </p:nvPr>
        </p:nvSpPr>
        <p:spPr>
          <a:xfrm>
            <a:off x="594360" y="1575372"/>
            <a:ext cx="5306378" cy="4961379"/>
          </a:xfrm>
        </p:spPr>
        <p:txBody>
          <a:bodyPr>
            <a:normAutofit fontScale="47500" lnSpcReduction="20000"/>
          </a:bodyPr>
          <a:lstStyle/>
          <a:p>
            <a:pPr marL="0" indent="0">
              <a:lnSpc>
                <a:spcPct val="120000"/>
              </a:lnSpc>
              <a:spcBef>
                <a:spcPts val="0"/>
              </a:spcBef>
              <a:buNone/>
            </a:pPr>
            <a:r>
              <a:rPr lang="en-US" sz="4200" b="1" dirty="0"/>
              <a:t>HRSA/RW Program </a:t>
            </a:r>
            <a:r>
              <a:rPr lang="en-US" sz="4200" b="1" dirty="0">
                <a:latin typeface="Calibri" panose="020F0502020204030204" pitchFamily="34" charset="0"/>
                <a:cs typeface="Calibri" panose="020F0502020204030204" pitchFamily="34" charset="0"/>
              </a:rPr>
              <a:t>—</a:t>
            </a:r>
            <a:r>
              <a:rPr lang="en-US" sz="4200" b="1" dirty="0"/>
              <a:t> 5 Funded Parts</a:t>
            </a:r>
          </a:p>
          <a:p>
            <a:pPr marL="396875" indent="-396875">
              <a:lnSpc>
                <a:spcPct val="120000"/>
              </a:lnSpc>
              <a:spcBef>
                <a:spcPts val="600"/>
              </a:spcBef>
              <a:buNone/>
            </a:pPr>
            <a:r>
              <a:rPr lang="en-US" sz="3800" b="1" dirty="0"/>
              <a:t>A</a:t>
            </a:r>
            <a:r>
              <a:rPr lang="en-US" sz="3800" dirty="0"/>
              <a:t> – Medical &amp; support services to Cities/Counties most severely affected by HIV – EMA*, TGA*</a:t>
            </a:r>
          </a:p>
          <a:p>
            <a:pPr marL="349250" indent="-349250">
              <a:lnSpc>
                <a:spcPct val="120000"/>
              </a:lnSpc>
              <a:spcBef>
                <a:spcPts val="600"/>
              </a:spcBef>
              <a:buNone/>
            </a:pPr>
            <a:r>
              <a:rPr lang="en-US" sz="3800" b="1" dirty="0"/>
              <a:t>B</a:t>
            </a:r>
            <a:r>
              <a:rPr lang="en-US" sz="3800" dirty="0"/>
              <a:t> – All 50 </a:t>
            </a:r>
            <a:r>
              <a:rPr lang="en-US" sz="3800" kern="0" dirty="0">
                <a:solidFill>
                  <a:srgbClr val="1B1B1B"/>
                </a:solidFill>
                <a:effectLst/>
                <a:latin typeface="Calibri" panose="020F0502020204030204" pitchFamily="34" charset="0"/>
                <a:ea typeface="Times New Roman" panose="02020603050405020304" pitchFamily="18" charset="0"/>
              </a:rPr>
              <a:t>states, DC, Puerto Rico, U.S. Virgin Islands, and six U.S. territories administer Part B services </a:t>
            </a:r>
          </a:p>
          <a:p>
            <a:pPr marL="349250" indent="-349250">
              <a:lnSpc>
                <a:spcPct val="120000"/>
              </a:lnSpc>
              <a:spcBef>
                <a:spcPts val="0"/>
              </a:spcBef>
              <a:buNone/>
            </a:pPr>
            <a:r>
              <a:rPr lang="en-US" sz="3800" kern="0" dirty="0">
                <a:solidFill>
                  <a:srgbClr val="1B1B1B"/>
                </a:solidFill>
                <a:effectLst/>
                <a:latin typeface="Calibri" panose="020F0502020204030204" pitchFamily="34" charset="0"/>
                <a:ea typeface="Times New Roman" panose="02020603050405020304" pitchFamily="18" charset="0"/>
              </a:rPr>
              <a:t>	- To Improve the quality of and access to HIV health care and support services. </a:t>
            </a:r>
            <a:r>
              <a:rPr lang="en-US" sz="3400" kern="0" dirty="0">
                <a:solidFill>
                  <a:srgbClr val="1B1B1B"/>
                </a:solidFill>
                <a:effectLst/>
                <a:latin typeface="Calibri" panose="020F0502020204030204" pitchFamily="34" charset="0"/>
                <a:ea typeface="Times New Roman" panose="02020603050405020304" pitchFamily="18" charset="0"/>
              </a:rPr>
              <a:t>[Tx DSHS /AAs]</a:t>
            </a:r>
          </a:p>
          <a:p>
            <a:pPr marL="396875" indent="-396875">
              <a:lnSpc>
                <a:spcPct val="120000"/>
              </a:lnSpc>
              <a:spcBef>
                <a:spcPts val="0"/>
              </a:spcBef>
              <a:buNone/>
            </a:pPr>
            <a:r>
              <a:rPr lang="en-US" sz="3800" dirty="0"/>
              <a:t>	- ADAP </a:t>
            </a:r>
            <a:r>
              <a:rPr lang="en-US" sz="3400" dirty="0"/>
              <a:t>[Tx DSHS + SPAP]</a:t>
            </a:r>
          </a:p>
          <a:p>
            <a:pPr marL="396875" marR="0" indent="-396875">
              <a:lnSpc>
                <a:spcPct val="120000"/>
              </a:lnSpc>
              <a:spcBef>
                <a:spcPts val="600"/>
              </a:spcBef>
              <a:buNone/>
            </a:pPr>
            <a:r>
              <a:rPr lang="en-US" sz="3800" b="1" dirty="0"/>
              <a:t>C</a:t>
            </a:r>
            <a:r>
              <a:rPr lang="en-US" sz="3800" dirty="0"/>
              <a:t> – </a:t>
            </a:r>
            <a:r>
              <a:rPr lang="en-US" sz="3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Local community-based groups</a:t>
            </a:r>
            <a:endParaRPr lang="en-US" sz="3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6075" marR="0" lvl="0" indent="-346075">
              <a:lnSpc>
                <a:spcPct val="120000"/>
              </a:lnSpc>
              <a:spcBef>
                <a:spcPts val="0"/>
              </a:spcBef>
              <a:buSzPts val="1000"/>
              <a:buNone/>
              <a:tabLst>
                <a:tab pos="457200" algn="l"/>
              </a:tabLst>
            </a:pPr>
            <a:r>
              <a:rPr lang="en-US" sz="3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 Provide outpatient ambulatory health services &amp;  support for people with HIV.  </a:t>
            </a:r>
            <a:endParaRPr lang="en-US" sz="3800" kern="100" dirty="0">
              <a:solidFill>
                <a:srgbClr val="1B1B1B"/>
              </a:solidFill>
              <a:effectLst/>
              <a:latin typeface="Calibri" panose="020F0502020204030204" pitchFamily="34" charset="0"/>
              <a:ea typeface="Calibri" panose="020F0502020204030204" pitchFamily="34" charset="0"/>
              <a:cs typeface="Times New Roman" panose="02020603050405020304" pitchFamily="18" charset="0"/>
            </a:endParaRPr>
          </a:p>
          <a:p>
            <a:pPr marL="346075" marR="0" lvl="0" indent="-346075">
              <a:lnSpc>
                <a:spcPct val="120000"/>
              </a:lnSpc>
              <a:spcBef>
                <a:spcPts val="0"/>
              </a:spcBef>
              <a:buSzPts val="1000"/>
              <a:buNone/>
              <a:tabLst>
                <a:tab pos="457200" algn="l"/>
              </a:tabLst>
            </a:pPr>
            <a:r>
              <a:rPr lang="en-US" sz="3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 Help for community-based groups to strengthen their capacity to deliver high-quality HIV care.</a:t>
            </a:r>
            <a:endParaRPr lang="en-US" sz="3800" kern="100" dirty="0">
              <a:solidFill>
                <a:srgbClr val="1B1B1B"/>
              </a:solidFill>
              <a:effectLst/>
              <a:latin typeface="Calibri" panose="020F0502020204030204" pitchFamily="34" charset="0"/>
              <a:ea typeface="Calibri" panose="020F0502020204030204" pitchFamily="34" charset="0"/>
              <a:cs typeface="Times New Roman" panose="02020603050405020304" pitchFamily="18" charset="0"/>
            </a:endParaRPr>
          </a:p>
          <a:p>
            <a:pPr marL="396875" indent="-396875">
              <a:lnSpc>
                <a:spcPct val="120000"/>
              </a:lnSpc>
              <a:spcBef>
                <a:spcPts val="600"/>
              </a:spcBef>
              <a:buNone/>
            </a:pPr>
            <a:r>
              <a:rPr lang="en-US" sz="3800" b="1" dirty="0"/>
              <a:t>D</a:t>
            </a:r>
            <a:r>
              <a:rPr lang="en-US" sz="3800" dirty="0"/>
              <a:t> – </a:t>
            </a:r>
            <a:r>
              <a:rPr lang="en-US" sz="3800" kern="0" dirty="0">
                <a:solidFill>
                  <a:srgbClr val="1B1B1B"/>
                </a:solidFill>
                <a:latin typeface="Calibri" panose="020F0502020204030204" pitchFamily="34" charset="0"/>
                <a:cs typeface="Calibri" panose="020F0502020204030204" pitchFamily="34" charset="0"/>
              </a:rPr>
              <a:t>F</a:t>
            </a:r>
            <a:r>
              <a:rPr lang="en-US" sz="3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amily-centered care and access to primary medical care services for women, infants, children, and youth with HIV.</a:t>
            </a:r>
            <a:endParaRPr lang="en-US" sz="3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6" name="TextBox 5">
            <a:extLst>
              <a:ext uri="{FF2B5EF4-FFF2-40B4-BE49-F238E27FC236}">
                <a16:creationId xmlns:a16="http://schemas.microsoft.com/office/drawing/2014/main" id="{DF88FBDD-739B-CB23-487A-6F80FF591C0A}"/>
              </a:ext>
            </a:extLst>
          </p:cNvPr>
          <p:cNvSpPr txBox="1"/>
          <p:nvPr/>
        </p:nvSpPr>
        <p:spPr>
          <a:xfrm>
            <a:off x="6291264" y="1848189"/>
            <a:ext cx="5306376" cy="4824398"/>
          </a:xfrm>
          <a:prstGeom prst="rect">
            <a:avLst/>
          </a:prstGeom>
          <a:noFill/>
        </p:spPr>
        <p:txBody>
          <a:bodyPr wrap="square" rtlCol="0">
            <a:spAutoFit/>
          </a:bodyPr>
          <a:lstStyle/>
          <a:p>
            <a:r>
              <a:rPr lang="en-US" sz="1800" b="1" dirty="0"/>
              <a:t>F</a:t>
            </a:r>
            <a:r>
              <a:rPr lang="en-US" sz="1800" dirty="0"/>
              <a:t> – AETC, Special Projects, Dental, Minority AIDS Initiative</a:t>
            </a:r>
          </a:p>
          <a:p>
            <a:endParaRPr lang="en-US" b="1" dirty="0"/>
          </a:p>
          <a:p>
            <a:r>
              <a:rPr lang="en-US" b="1" dirty="0"/>
              <a:t>HOPWA – HUD</a:t>
            </a:r>
          </a:p>
          <a:p>
            <a:pPr marR="0" lvl="0">
              <a:spcBef>
                <a:spcPts val="600"/>
              </a:spcBef>
              <a:buSzPts val="1000"/>
              <a:tabLst>
                <a:tab pos="457200" algn="l"/>
              </a:tabLst>
            </a:pPr>
            <a:r>
              <a:rPr lang="en-US" sz="1800" kern="0" dirty="0">
                <a:effectLst/>
                <a:ea typeface="Times New Roman" panose="02020603050405020304" pitchFamily="18" charset="0"/>
                <a:cs typeface="Times New Roman" panose="02020603050405020304" pitchFamily="18" charset="0"/>
              </a:rPr>
              <a:t>DSHS HIV/STD Prevention and Care Unit administers HOPWA, which is funded by annual formula grants from the U.S. Department of Housing and Urban Development (HUD): </a:t>
            </a:r>
          </a:p>
          <a:p>
            <a:pPr marL="285750" marR="0" lvl="0" indent="-274638">
              <a:spcBef>
                <a:spcPts val="600"/>
              </a:spcBef>
              <a:buFont typeface="Wingdings" panose="05000000000000000000" pitchFamily="2" charset="2"/>
              <a:buChar char=""/>
            </a:pPr>
            <a:r>
              <a:rPr lang="en-US" kern="0" dirty="0">
                <a:ea typeface="Times New Roman" panose="02020603050405020304" pitchFamily="18" charset="0"/>
                <a:cs typeface="Times New Roman" panose="02020603050405020304" pitchFamily="18" charset="0"/>
              </a:rPr>
              <a:t>H</a:t>
            </a:r>
            <a:r>
              <a:rPr lang="en-US" sz="1800" kern="0" dirty="0">
                <a:effectLst/>
                <a:ea typeface="Times New Roman" panose="02020603050405020304" pitchFamily="18" charset="0"/>
                <a:cs typeface="Times New Roman" panose="02020603050405020304" pitchFamily="18" charset="0"/>
              </a:rPr>
              <a:t>ousing assistance and supportive services to help low-income persons living with HIV and their households establish or maintain affordable and stable housing, </a:t>
            </a:r>
            <a:endParaRPr lang="en-US" sz="1800" kern="100" dirty="0">
              <a:effectLst/>
              <a:ea typeface="Calibri" panose="020F0502020204030204" pitchFamily="34" charset="0"/>
              <a:cs typeface="Times New Roman" panose="02020603050405020304" pitchFamily="18" charset="0"/>
            </a:endParaRPr>
          </a:p>
          <a:p>
            <a:pPr marL="285750" marR="0" lvl="0" indent="-274638">
              <a:spcBef>
                <a:spcPts val="600"/>
              </a:spcBef>
              <a:buFont typeface="Wingdings" panose="05000000000000000000" pitchFamily="2" charset="2"/>
              <a:buChar char=""/>
            </a:pPr>
            <a:r>
              <a:rPr lang="en-US" kern="0" dirty="0">
                <a:ea typeface="Times New Roman" panose="02020603050405020304" pitchFamily="18" charset="0"/>
                <a:cs typeface="Times New Roman" panose="02020603050405020304" pitchFamily="18" charset="0"/>
              </a:rPr>
              <a:t>R</a:t>
            </a:r>
            <a:r>
              <a:rPr lang="en-US" sz="1800" kern="0" dirty="0">
                <a:effectLst/>
                <a:ea typeface="Times New Roman" panose="02020603050405020304" pitchFamily="18" charset="0"/>
                <a:cs typeface="Times New Roman" panose="02020603050405020304" pitchFamily="18" charset="0"/>
              </a:rPr>
              <a:t>educe PWH risk of homelessness, and </a:t>
            </a:r>
            <a:endParaRPr lang="en-US" sz="1800" kern="100" dirty="0">
              <a:effectLst/>
              <a:ea typeface="Calibri" panose="020F0502020204030204" pitchFamily="34" charset="0"/>
              <a:cs typeface="Times New Roman" panose="02020603050405020304" pitchFamily="18" charset="0"/>
            </a:endParaRPr>
          </a:p>
          <a:p>
            <a:pPr marL="285750" marR="0" lvl="0" indent="-274638">
              <a:spcBef>
                <a:spcPts val="600"/>
              </a:spcBef>
              <a:buFont typeface="Wingdings" panose="05000000000000000000" pitchFamily="2" charset="2"/>
              <a:buChar char=""/>
            </a:pPr>
            <a:r>
              <a:rPr lang="en-US" sz="1800" kern="0" dirty="0">
                <a:effectLst/>
                <a:ea typeface="Times New Roman" panose="02020603050405020304" pitchFamily="18" charset="0"/>
                <a:cs typeface="Times New Roman" panose="02020603050405020304" pitchFamily="18" charset="0"/>
              </a:rPr>
              <a:t>Improve access to health care and supportive services. </a:t>
            </a:r>
            <a:endParaRPr lang="en-US" sz="1800" kern="100" dirty="0">
              <a:effectLst/>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D5E7447-7739-0089-E468-74DB3EE43BD8}"/>
              </a:ext>
            </a:extLst>
          </p:cNvPr>
          <p:cNvSpPr txBox="1"/>
          <p:nvPr/>
        </p:nvSpPr>
        <p:spPr>
          <a:xfrm>
            <a:off x="11707091" y="6303255"/>
            <a:ext cx="263236" cy="369332"/>
          </a:xfrm>
          <a:prstGeom prst="rect">
            <a:avLst/>
          </a:prstGeom>
          <a:noFill/>
        </p:spPr>
        <p:txBody>
          <a:bodyPr wrap="square" rtlCol="0">
            <a:spAutoFit/>
          </a:bodyPr>
          <a:lstStyle/>
          <a:p>
            <a:r>
              <a:rPr lang="en-US" dirty="0"/>
              <a:t>9</a:t>
            </a:r>
          </a:p>
        </p:txBody>
      </p:sp>
      <p:sp>
        <p:nvSpPr>
          <p:cNvPr id="4" name="TextBox 3">
            <a:extLst>
              <a:ext uri="{FF2B5EF4-FFF2-40B4-BE49-F238E27FC236}">
                <a16:creationId xmlns:a16="http://schemas.microsoft.com/office/drawing/2014/main" id="{CEED666D-4682-CEB5-3A69-8E5B13E1518B}"/>
              </a:ext>
            </a:extLst>
          </p:cNvPr>
          <p:cNvSpPr txBox="1"/>
          <p:nvPr/>
        </p:nvSpPr>
        <p:spPr>
          <a:xfrm>
            <a:off x="132349" y="6303255"/>
            <a:ext cx="10515600" cy="338554"/>
          </a:xfrm>
          <a:prstGeom prst="rect">
            <a:avLst/>
          </a:prstGeom>
          <a:noFill/>
        </p:spPr>
        <p:txBody>
          <a:bodyPr wrap="square" rtlCol="0">
            <a:spAutoFit/>
          </a:bodyPr>
          <a:lstStyle/>
          <a:p>
            <a:r>
              <a:rPr lang="en-US" sz="1400" dirty="0"/>
              <a:t>[</a:t>
            </a:r>
            <a:r>
              <a:rPr lang="en-US" sz="1600" dirty="0"/>
              <a:t>*</a:t>
            </a:r>
            <a:r>
              <a:rPr lang="en-US" sz="1400" b="1" dirty="0"/>
              <a:t>EMA</a:t>
            </a:r>
            <a:r>
              <a:rPr lang="en-US" sz="1400" dirty="0"/>
              <a:t> - Eligible Metropolitan Areas (Hou/Harris Co &amp; Dallas/Dallas Co) &amp; </a:t>
            </a:r>
            <a:r>
              <a:rPr lang="en-US" sz="1400" b="1" dirty="0"/>
              <a:t>TGA</a:t>
            </a:r>
            <a:r>
              <a:rPr lang="en-US" sz="1400" dirty="0"/>
              <a:t> - Transitional Grant Areas (FW/Tarrant, SA/Bexar, </a:t>
            </a:r>
            <a:r>
              <a:rPr lang="en-US" sz="1400" dirty="0" err="1"/>
              <a:t>Aus</a:t>
            </a:r>
            <a:r>
              <a:rPr lang="en-US" sz="1400" dirty="0"/>
              <a:t>/Travis)</a:t>
            </a:r>
          </a:p>
        </p:txBody>
      </p:sp>
      <p:pic>
        <p:nvPicPr>
          <p:cNvPr id="5" name="Picture 4" descr="A blue sign with white text&#10;&#10;Description automatically generated with medium confidence">
            <a:extLst>
              <a:ext uri="{FF2B5EF4-FFF2-40B4-BE49-F238E27FC236}">
                <a16:creationId xmlns:a16="http://schemas.microsoft.com/office/drawing/2014/main" id="{A568613E-E5A6-0035-2D46-5B9CAC70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472" y="680456"/>
            <a:ext cx="1371600" cy="464270"/>
          </a:xfrm>
          <a:prstGeom prst="rect">
            <a:avLst/>
          </a:prstGeom>
        </p:spPr>
      </p:pic>
    </p:spTree>
    <p:extLst>
      <p:ext uri="{BB962C8B-B14F-4D97-AF65-F5344CB8AC3E}">
        <p14:creationId xmlns:p14="http://schemas.microsoft.com/office/powerpoint/2010/main" val="2327494507"/>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10.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1_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5.xml><?xml version="1.0" encoding="utf-8"?>
<a:theme xmlns:a="http://schemas.openxmlformats.org/drawingml/2006/main" name="1_DSHS Slide Layou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6.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asHIVSlideSet_2016.potx" id="{638B7C35-7AE0-48BE-AD5F-60C8A94DB668}" vid="{2599B4E3-C45D-4C13-8D6F-E276A50B5CBB}"/>
    </a:ext>
  </a:extLst>
</a:theme>
</file>

<file path=ppt/theme/theme7.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entral Health PPT Template 2015 [Read-Only]" id="{96DEC89A-7D0F-4E01-84B5-8077BCF375CC}" vid="{609829C1-2116-4EE0-89F0-9D937ED8ED17}"/>
    </a:ext>
  </a:extLst>
</a:theme>
</file>

<file path=ppt/theme/theme9.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31918e-31ff-407b-aa24-3b26523fe31e" xsi:nil="true"/>
    <lcf76f155ced4ddcb4097134ff3c332f xmlns="61b9a4cf-f534-437d-b6f6-c048dfaf5b22">
      <Terms xmlns="http://schemas.microsoft.com/office/infopath/2007/PartnerControls"/>
    </lcf76f155ced4ddcb4097134ff3c332f>
    <Pre_x002d_Migration_x0020_Date_x0020_Modified xmlns="61b9a4cf-f534-437d-b6f6-c048dfaf5b2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BB403D11ACF8458FB7BBB7CC69166E" ma:contentTypeVersion="17" ma:contentTypeDescription="Create a new document." ma:contentTypeScope="" ma:versionID="7ac827d885228561c4c419f1cc0a9caf">
  <xsd:schema xmlns:xsd="http://www.w3.org/2001/XMLSchema" xmlns:xs="http://www.w3.org/2001/XMLSchema" xmlns:p="http://schemas.microsoft.com/office/2006/metadata/properties" xmlns:ns2="61b9a4cf-f534-437d-b6f6-c048dfaf5b22" xmlns:ns3="d6da0197-d201-41ba-a1f8-50c3263bbe12" xmlns:ns4="4d31918e-31ff-407b-aa24-3b26523fe31e" targetNamespace="http://schemas.microsoft.com/office/2006/metadata/properties" ma:root="true" ma:fieldsID="0c34943a10b7dac8247852d83a7172e5" ns2:_="" ns3:_="" ns4:_="">
    <xsd:import namespace="61b9a4cf-f534-437d-b6f6-c048dfaf5b22"/>
    <xsd:import namespace="d6da0197-d201-41ba-a1f8-50c3263bbe12"/>
    <xsd:import namespace="4d31918e-31ff-407b-aa24-3b26523fe31e"/>
    <xsd:element name="properties">
      <xsd:complexType>
        <xsd:sequence>
          <xsd:element name="documentManagement">
            <xsd:complexType>
              <xsd:all>
                <xsd:element ref="ns2:Pre_x002d_Migration_x0020_Date_x0020_Modified"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9a4cf-f534-437d-b6f6-c048dfaf5b22" elementFormDefault="qualified">
    <xsd:import namespace="http://schemas.microsoft.com/office/2006/documentManagement/types"/>
    <xsd:import namespace="http://schemas.microsoft.com/office/infopath/2007/PartnerControls"/>
    <xsd:element name="Pre_x002d_Migration_x0020_Date_x0020_Modified" ma:index="8" nillable="true" ma:displayName="Pre-Migration Date Modified" ma:internalName="Pre_x002d_Migration_x0020_Date_x0020_Modified">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f144a84-2f12-42e2-b54d-c0a9a91654a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da0197-d201-41ba-a1f8-50c3263bbe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31918e-31ff-407b-aa24-3b26523fe31e"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7237c03-6776-4409-a48e-3f09de21bdfe}" ma:internalName="TaxCatchAll" ma:showField="CatchAllData" ma:web="4d31918e-31ff-407b-aa24-3b26523fe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064890-5140-4261-BF0C-86EADA44AAC8}">
  <ds:schemaRefs>
    <ds:schemaRef ds:uri="http://schemas.microsoft.com/office/2006/metadata/properties"/>
    <ds:schemaRef ds:uri="http://schemas.microsoft.com/office/infopath/2007/PartnerControls"/>
    <ds:schemaRef ds:uri="4d31918e-31ff-407b-aa24-3b26523fe31e"/>
    <ds:schemaRef ds:uri="61b9a4cf-f534-437d-b6f6-c048dfaf5b22"/>
  </ds:schemaRefs>
</ds:datastoreItem>
</file>

<file path=customXml/itemProps2.xml><?xml version="1.0" encoding="utf-8"?>
<ds:datastoreItem xmlns:ds="http://schemas.openxmlformats.org/officeDocument/2006/customXml" ds:itemID="{4A7ACD89-7C53-44A0-A818-225E9E3902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9a4cf-f534-437d-b6f6-c048dfaf5b22"/>
    <ds:schemaRef ds:uri="d6da0197-d201-41ba-a1f8-50c3263bbe12"/>
    <ds:schemaRef ds:uri="4d31918e-31ff-407b-aa24-3b26523fe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F0B9A0-9638-4884-9666-407FE3B85D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DSHS-Powerpoint-Template</Template>
  <TotalTime>29405</TotalTime>
  <Words>3680</Words>
  <Application>Microsoft Office PowerPoint</Application>
  <PresentationFormat>Widescreen</PresentationFormat>
  <Paragraphs>401</Paragraphs>
  <Slides>36</Slides>
  <Notes>36</Notes>
  <HiddenSlides>0</HiddenSlides>
  <MMClips>0</MMClips>
  <ScaleCrop>false</ScaleCrop>
  <HeadingPairs>
    <vt:vector size="6" baseType="variant">
      <vt:variant>
        <vt:lpstr>Fonts Used</vt:lpstr>
      </vt:variant>
      <vt:variant>
        <vt:i4>18</vt:i4>
      </vt:variant>
      <vt:variant>
        <vt:lpstr>Theme</vt:lpstr>
      </vt:variant>
      <vt:variant>
        <vt:i4>9</vt:i4>
      </vt:variant>
      <vt:variant>
        <vt:lpstr>Slide Titles</vt:lpstr>
      </vt:variant>
      <vt:variant>
        <vt:i4>36</vt:i4>
      </vt:variant>
    </vt:vector>
  </HeadingPairs>
  <TitlesOfParts>
    <vt:vector size="63" baseType="lpstr">
      <vt:lpstr>Arial</vt:lpstr>
      <vt:lpstr>Arial Narrow</vt:lpstr>
      <vt:lpstr>Calibri</vt:lpstr>
      <vt:lpstr>Calibri Light</vt:lpstr>
      <vt:lpstr>Century Gothic</vt:lpstr>
      <vt:lpstr>Courier New</vt:lpstr>
      <vt:lpstr>Google Sans</vt:lpstr>
      <vt:lpstr>ITC Avant Garde Std Bk</vt:lpstr>
      <vt:lpstr>Microsoft Sans Serif</vt:lpstr>
      <vt:lpstr>pt-sans-pro</vt:lpstr>
      <vt:lpstr>Rockwell</vt:lpstr>
      <vt:lpstr>Segoe UI Semilight</vt:lpstr>
      <vt:lpstr>Symbol</vt:lpstr>
      <vt:lpstr>Times New Roman</vt:lpstr>
      <vt:lpstr>Trebuchet MS</vt:lpstr>
      <vt:lpstr>Verdana</vt:lpstr>
      <vt:lpstr>Wingdings</vt:lpstr>
      <vt:lpstr>Wingdings 2</vt:lpstr>
      <vt:lpstr>DSHS Slide Theme</vt:lpstr>
      <vt:lpstr>DSHS Slide Layout 2</vt:lpstr>
      <vt:lpstr>DSHS Slide Layout 3</vt:lpstr>
      <vt:lpstr>1_DSHS Slide Layout 3</vt:lpstr>
      <vt:lpstr>1_DSHS Slide Layout 2</vt:lpstr>
      <vt:lpstr>Dark Room</vt:lpstr>
      <vt:lpstr>AETC-BLANK-MASTER</vt:lpstr>
      <vt:lpstr>1_Custom Design</vt:lpstr>
      <vt:lpstr>AETC-BLANK-MASTER</vt:lpstr>
      <vt:lpstr>The Intersection of Public Health Prevention and Healthcare Systems: Ending HIV in Texas  </vt:lpstr>
      <vt:lpstr>Conflict of Interest Disclosure Statement</vt:lpstr>
      <vt:lpstr>Learning Objectives</vt:lpstr>
      <vt:lpstr>PowerPoint Presentation</vt:lpstr>
      <vt:lpstr>Over 40 years ago the MMWR published the first report of cases now identified as HIV/AIDS </vt:lpstr>
      <vt:lpstr>New HIV Diagnoses, People with HIV (PWH), and Deaths From All Causes Among People with HIV (PWH) in Texas (1981-2021)</vt:lpstr>
      <vt:lpstr>Early Advances Timeline -  Technology and Treatment</vt:lpstr>
      <vt:lpstr>1990 CARE ACT –  Ryan White Program</vt:lpstr>
      <vt:lpstr>HRSA/RW Program &amp; HUD/HOPWA</vt:lpstr>
      <vt:lpstr>Landmark Recommendations CDC/MMWR, USPSTF, Texas Law</vt:lpstr>
      <vt:lpstr>Missed Opportunities</vt:lpstr>
      <vt:lpstr>Landmark Recommendations CDC, USPSTF, Texas Law</vt:lpstr>
      <vt:lpstr>PowerPoint Presentation</vt:lpstr>
      <vt:lpstr>PowerPoint Presentation</vt:lpstr>
      <vt:lpstr>Initiatives to End the HIV Epidemic in the US</vt:lpstr>
      <vt:lpstr>Initiatives to End the HIV Epidemic in the US</vt:lpstr>
      <vt:lpstr>Initiatives to End the HIV Epidemic (EHE) in the US</vt:lpstr>
      <vt:lpstr>PowerPoint Presentation</vt:lpstr>
      <vt:lpstr>PowerPoint Presentation</vt:lpstr>
      <vt:lpstr>Key Partnerships to End the Epidemic</vt:lpstr>
      <vt:lpstr>Stigma Impacts Health Outcomes    </vt:lpstr>
      <vt:lpstr>Role of Health Systems</vt:lpstr>
      <vt:lpstr>Healthcare Systems  HIV Prevention Programs Best Practices</vt:lpstr>
      <vt:lpstr>PowerPoint Presentation</vt:lpstr>
      <vt:lpstr>Challenges of Prevention Screening  Programs in Healthcare  Systems</vt:lpstr>
      <vt:lpstr>UTMB Model Routine HIV Screening Address the Challenges </vt:lpstr>
      <vt:lpstr>UTMB Model Routine HIV Screening Address the Challenges </vt:lpstr>
      <vt:lpstr>UTMB Streamlining processes</vt:lpstr>
      <vt:lpstr>UTMB Streamlining processes</vt:lpstr>
      <vt:lpstr>Education and Trainings</vt:lpstr>
      <vt:lpstr>Best Practices</vt:lpstr>
      <vt:lpstr>Public Health Prevention Efforts and Healthcare Systems Will Help End the HIV Epidemic</vt:lpstr>
      <vt:lpstr>Ending the HIV Epidemic: Looking Forward</vt:lpstr>
      <vt:lpstr>Thank you!</vt:lpstr>
      <vt:lpstr>SCAETC Social Media</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Texas Department of State Health Services</dc:creator>
  <cp:lastModifiedBy>Judith Collins</cp:lastModifiedBy>
  <cp:revision>166</cp:revision>
  <cp:lastPrinted>2023-04-26T20:17:56Z</cp:lastPrinted>
  <dcterms:created xsi:type="dcterms:W3CDTF">2018-12-06T15:25:41Z</dcterms:created>
  <dcterms:modified xsi:type="dcterms:W3CDTF">2023-08-02T14:39:29Z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0x01010005BB403D11ACF8458FB7BBB7CC69166E</vt:lpwstr>
  </property>
  <property fmtid="{D5CDD505-2E9C-101B-9397-08002B2CF9AE}" pid="3" name="MediaServiceImageTags">
    <vt:lpwstr/>
  </property>
</Properties>
</file>