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1.xml" ContentType="application/vnd.openxmlformats-officedocument.presentationml.comments+xml"/>
  <Override PartName="/ppt/notesSlides/notesSlide33.xml" ContentType="application/vnd.openxmlformats-officedocument.presentationml.notesSlide+xml"/>
  <Override PartName="/ppt/comments/comment2.xml" ContentType="application/vnd.openxmlformats-officedocument.presentationml.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comment3.xml" ContentType="application/vnd.openxmlformats-officedocument.presentationml.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9" r:id="rId1"/>
  </p:sldMasterIdLst>
  <p:notesMasterIdLst>
    <p:notesMasterId r:id="rId49"/>
  </p:notesMasterIdLst>
  <p:handoutMasterIdLst>
    <p:handoutMasterId r:id="rId50"/>
  </p:handoutMasterIdLst>
  <p:sldIdLst>
    <p:sldId id="359" r:id="rId2"/>
    <p:sldId id="391" r:id="rId3"/>
    <p:sldId id="382" r:id="rId4"/>
    <p:sldId id="361" r:id="rId5"/>
    <p:sldId id="386" r:id="rId6"/>
    <p:sldId id="394" r:id="rId7"/>
    <p:sldId id="393" r:id="rId8"/>
    <p:sldId id="396" r:id="rId9"/>
    <p:sldId id="397" r:id="rId10"/>
    <p:sldId id="395" r:id="rId11"/>
    <p:sldId id="392" r:id="rId12"/>
    <p:sldId id="398" r:id="rId13"/>
    <p:sldId id="387" r:id="rId14"/>
    <p:sldId id="399" r:id="rId15"/>
    <p:sldId id="400" r:id="rId16"/>
    <p:sldId id="401" r:id="rId17"/>
    <p:sldId id="402" r:id="rId18"/>
    <p:sldId id="403" r:id="rId19"/>
    <p:sldId id="404" r:id="rId20"/>
    <p:sldId id="405" r:id="rId21"/>
    <p:sldId id="406" r:id="rId22"/>
    <p:sldId id="411" r:id="rId23"/>
    <p:sldId id="410" r:id="rId24"/>
    <p:sldId id="409" r:id="rId25"/>
    <p:sldId id="408" r:id="rId26"/>
    <p:sldId id="407" r:id="rId27"/>
    <p:sldId id="412" r:id="rId28"/>
    <p:sldId id="414" r:id="rId29"/>
    <p:sldId id="413" r:id="rId30"/>
    <p:sldId id="428" r:id="rId31"/>
    <p:sldId id="388" r:id="rId32"/>
    <p:sldId id="416" r:id="rId33"/>
    <p:sldId id="418" r:id="rId34"/>
    <p:sldId id="419" r:id="rId35"/>
    <p:sldId id="420" r:id="rId36"/>
    <p:sldId id="421" r:id="rId37"/>
    <p:sldId id="417" r:id="rId38"/>
    <p:sldId id="422" r:id="rId39"/>
    <p:sldId id="423" r:id="rId40"/>
    <p:sldId id="424" r:id="rId41"/>
    <p:sldId id="425" r:id="rId42"/>
    <p:sldId id="429" r:id="rId43"/>
    <p:sldId id="427" r:id="rId44"/>
    <p:sldId id="383" r:id="rId45"/>
    <p:sldId id="390" r:id="rId46"/>
    <p:sldId id="385" r:id="rId47"/>
    <p:sldId id="299" r:id="rId48"/>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id="{5D26188A-8877-D343-ABC4-7579CEC42C0C}">
          <p14:sldIdLst>
            <p14:sldId id="359"/>
            <p14:sldId id="391"/>
            <p14:sldId id="382"/>
            <p14:sldId id="361"/>
            <p14:sldId id="386"/>
            <p14:sldId id="394"/>
            <p14:sldId id="393"/>
            <p14:sldId id="396"/>
            <p14:sldId id="397"/>
            <p14:sldId id="395"/>
            <p14:sldId id="392"/>
            <p14:sldId id="398"/>
            <p14:sldId id="387"/>
            <p14:sldId id="399"/>
            <p14:sldId id="400"/>
            <p14:sldId id="401"/>
            <p14:sldId id="402"/>
            <p14:sldId id="403"/>
            <p14:sldId id="404"/>
            <p14:sldId id="405"/>
            <p14:sldId id="406"/>
            <p14:sldId id="411"/>
            <p14:sldId id="410"/>
            <p14:sldId id="409"/>
            <p14:sldId id="408"/>
            <p14:sldId id="407"/>
            <p14:sldId id="412"/>
            <p14:sldId id="414"/>
            <p14:sldId id="413"/>
            <p14:sldId id="428"/>
            <p14:sldId id="388"/>
            <p14:sldId id="416"/>
            <p14:sldId id="418"/>
            <p14:sldId id="419"/>
            <p14:sldId id="420"/>
            <p14:sldId id="421"/>
            <p14:sldId id="417"/>
            <p14:sldId id="422"/>
            <p14:sldId id="423"/>
            <p14:sldId id="424"/>
            <p14:sldId id="425"/>
            <p14:sldId id="429"/>
            <p14:sldId id="427"/>
            <p14:sldId id="383"/>
            <p14:sldId id="390"/>
            <p14:sldId id="385"/>
            <p14:sldId id="29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J Dominguez" initials="MJD" lastIdx="8" clrIdx="0">
    <p:extLst>
      <p:ext uri="{19B8F6BF-5375-455C-9EA6-DF929625EA0E}">
        <p15:presenceInfo xmlns:p15="http://schemas.microsoft.com/office/powerpoint/2012/main" userId="S-1-5-21-3639515735-3000443172-754303046-4242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56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5865" autoAdjust="0"/>
  </p:normalViewPr>
  <p:slideViewPr>
    <p:cSldViewPr>
      <p:cViewPr varScale="1">
        <p:scale>
          <a:sx n="90" d="100"/>
          <a:sy n="90" d="100"/>
        </p:scale>
        <p:origin x="90" y="324"/>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4-17T16:23:55.773" idx="3">
    <p:pos x="10" y="10"/>
    <p:text>Image Reference needed for Map graphic</p:text>
    <p:extLst>
      <p:ext uri="{C676402C-5697-4E1C-873F-D02D1690AC5C}">
        <p15:threadingInfo xmlns:p15="http://schemas.microsoft.com/office/powerpoint/2012/main" timeZoneBias="3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3-04-17T16:31:42.864" idx="5">
    <p:pos x="10" y="10"/>
    <p:text>Image Reference needed for graph</p:text>
    <p:extLst>
      <p:ext uri="{C676402C-5697-4E1C-873F-D02D1690AC5C}">
        <p15:threadingInfo xmlns:p15="http://schemas.microsoft.com/office/powerpoint/2012/main" timeZoneBias="3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3-04-17T16:36:15.061" idx="8">
    <p:pos x="10" y="10"/>
    <p:text>Image Reference needed for</p:text>
    <p:extLst>
      <p:ext uri="{C676402C-5697-4E1C-873F-D02D1690AC5C}">
        <p15:threadingInfo xmlns:p15="http://schemas.microsoft.com/office/powerpoint/2012/main" timeZoneBias="3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dirty="0"/>
          </a:p>
        </p:txBody>
      </p:sp>
      <p:sp>
        <p:nvSpPr>
          <p:cNvPr id="3" name="Date Placeholder 2"/>
          <p:cNvSpPr>
            <a:spLocks noGrp="1"/>
          </p:cNvSpPr>
          <p:nvPr>
            <p:ph type="dt" sz="quarter" idx="1"/>
          </p:nvPr>
        </p:nvSpPr>
        <p:spPr>
          <a:xfrm>
            <a:off x="3970939" y="0"/>
            <a:ext cx="3037840" cy="464820"/>
          </a:xfrm>
          <a:prstGeom prst="rect">
            <a:avLst/>
          </a:prstGeom>
        </p:spPr>
        <p:txBody>
          <a:bodyPr vert="horz" lIns="93175" tIns="46587" rIns="93175" bIns="46587" rtlCol="0"/>
          <a:lstStyle>
            <a:lvl1pPr algn="r">
              <a:defRPr sz="1200"/>
            </a:lvl1pPr>
          </a:lstStyle>
          <a:p>
            <a:fld id="{A3EF21F7-98FD-41A7-A4CE-714FDED71D4E}" type="datetimeFigureOut">
              <a:rPr lang="en-US" smtClean="0"/>
              <a:t>8/2/2023</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75" tIns="46587" rIns="93175" bIns="46587" rtlCol="0" anchor="b"/>
          <a:lstStyle>
            <a:lvl1pPr algn="r">
              <a:defRPr sz="1200"/>
            </a:lvl1pPr>
          </a:lstStyle>
          <a:p>
            <a:fld id="{85959707-24D2-46CE-984F-5B71E66ECA7D}" type="slidenum">
              <a:rPr lang="en-US" smtClean="0"/>
              <a:t>‹#›</a:t>
            </a:fld>
            <a:endParaRPr lang="en-US" dirty="0"/>
          </a:p>
        </p:txBody>
      </p:sp>
    </p:spTree>
    <p:extLst>
      <p:ext uri="{BB962C8B-B14F-4D97-AF65-F5344CB8AC3E}">
        <p14:creationId xmlns:p14="http://schemas.microsoft.com/office/powerpoint/2010/main" val="31606767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75" tIns="46587" rIns="93175" bIns="46587" rtlCol="0"/>
          <a:lstStyle>
            <a:lvl1pPr algn="r">
              <a:defRPr sz="1200"/>
            </a:lvl1pPr>
          </a:lstStyle>
          <a:p>
            <a:fld id="{F16BC46E-AFF4-4598-8970-9842EB7E8193}" type="datetimeFigureOut">
              <a:rPr lang="en-US" smtClean="0"/>
              <a:t>8/2/2023</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5" tIns="46587" rIns="93175" bIns="46587"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5" tIns="46587" rIns="93175"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75" tIns="46587" rIns="93175" bIns="46587" rtlCol="0" anchor="b"/>
          <a:lstStyle>
            <a:lvl1pPr algn="r">
              <a:defRPr sz="1200"/>
            </a:lvl1pPr>
          </a:lstStyle>
          <a:p>
            <a:fld id="{F264BA1E-6AC7-4534-AA62-D6AA5C834DC4}" type="slidenum">
              <a:rPr lang="en-US" smtClean="0"/>
              <a:t>‹#›</a:t>
            </a:fld>
            <a:endParaRPr lang="en-US" dirty="0"/>
          </a:p>
        </p:txBody>
      </p:sp>
    </p:spTree>
    <p:extLst>
      <p:ext uri="{BB962C8B-B14F-4D97-AF65-F5344CB8AC3E}">
        <p14:creationId xmlns:p14="http://schemas.microsoft.com/office/powerpoint/2010/main" val="153154721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cbi.nlm.nih.gov/books/NBK572230/"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cbi.nlm.nih.gov/books/NBK572230/"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cbi.nlm.nih.gov/books/NBK572230/"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cbi.nlm.nih.gov/books/NBK572219/#__NBK572219_dtls__"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ncbi.nlm.nih.gov/books/NBK572219/" TargetMode="External"/><Relationship Id="rId4" Type="http://schemas.openxmlformats.org/officeDocument/2006/relationships/hyperlink" Target="http://www.crcpress.com/"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cbi.nlm.nih.gov/books/NBK572219/"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ncbi.nlm.nih.gov/books/NBK572219/"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cbi.nlm.nih.gov/pmc/articles/PMC3135191/#B24"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ncbi.nlm.nih.gov/books/NBK572222/"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ncbi.nlm.nih.gov/books/NBK572222/"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ncbi.nlm.nih.gov/books/NBK572222/"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ncbi.nlm.nih.gov/books/NBK572222/"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ncbi.nlm.nih.gov/books/NBK572223/"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ncbi.nlm.nih.gov/entrez/eutils/elink.fcgi?dbfrom=pubmed&amp;retmode=ref&amp;cmd=prlinks&amp;id=18212810"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ncbi.nlm.nih.gov/books/NBK572223/"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ncbi.nlm.nih.gov/books/NBK572223/"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onlinelibrary.wiley.com/toc/20487177/2022/10/10"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atherosclerosis-journal.com/issue/S0021-9150(18)X0004-5"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who.int/news-room/questions-and-answers/item/cancer-carcinogenicity-of-the-consumption-of-red-meat-and-processed-meat"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echo.unm.edu/locations-2/echo-hubs-superhubs-united-states/"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cbi.nlm.nih.gov/books/NBK57223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cbi.nlm.nih.gov/books/NBK572230/"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version date_04 2023</a:t>
            </a:r>
          </a:p>
        </p:txBody>
      </p:sp>
      <p:sp>
        <p:nvSpPr>
          <p:cNvPr id="4" name="Slide Number Placeholder 3"/>
          <p:cNvSpPr>
            <a:spLocks noGrp="1"/>
          </p:cNvSpPr>
          <p:nvPr>
            <p:ph type="sldNum" sz="quarter" idx="10"/>
          </p:nvPr>
        </p:nvSpPr>
        <p:spPr/>
        <p:txBody>
          <a:bodyPr/>
          <a:lstStyle/>
          <a:p>
            <a:fld id="{C35331D5-CC8E-5542-9972-4FCE376784BA}"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977424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mes New Roman" panose="02020603050405020304" pitchFamily="18" charset="0"/>
              </a:rPr>
              <a:t>Nutrient utilization and requirements are altered during HIV infection. Increased inflammation and increased oxidation of retinol, a form of vitamin A, result in increased tissue retinol requirements (Neves et al., </a:t>
            </a:r>
            <a:r>
              <a:rPr lang="en-US" b="0" i="0" dirty="0">
                <a:solidFill>
                  <a:srgbClr val="2F4A8B"/>
                </a:solidFill>
                <a:effectLst/>
                <a:latin typeface="Times New Roman" panose="02020603050405020304" pitchFamily="18" charset="0"/>
                <a:hlinkClick r:id="rId3"/>
              </a:rPr>
              <a:t>2006</a:t>
            </a:r>
            <a:r>
              <a:rPr lang="en-US" b="0" i="0" dirty="0">
                <a:solidFill>
                  <a:srgbClr val="000000"/>
                </a:solidFill>
                <a:effectLst/>
                <a:latin typeface="Times New Roman" panose="02020603050405020304" pitchFamily="18" charset="0"/>
              </a:rPr>
              <a:t>). However, with severe protein malnutrition and lower levels of </a:t>
            </a:r>
            <a:r>
              <a:rPr lang="en-US" b="0" i="0" dirty="0" err="1">
                <a:solidFill>
                  <a:srgbClr val="000000"/>
                </a:solidFill>
                <a:effectLst/>
                <a:latin typeface="Times New Roman" panose="02020603050405020304" pitchFamily="18" charset="0"/>
              </a:rPr>
              <a:t>retinolbinding</a:t>
            </a:r>
            <a:r>
              <a:rPr lang="en-US" b="0" i="0" dirty="0">
                <a:solidFill>
                  <a:srgbClr val="000000"/>
                </a:solidFill>
                <a:effectLst/>
                <a:latin typeface="Times New Roman" panose="02020603050405020304" pitchFamily="18" charset="0"/>
              </a:rPr>
              <a:t> protein (RBP), less retinol is mobilized from hepatic stores (possibly as a result of the acute phase response). Fever, which often occurs in HIV, also increases energy and micronutrient requirements (Katona and Katona-</a:t>
            </a:r>
            <a:r>
              <a:rPr lang="en-US" b="0" i="0" dirty="0" err="1">
                <a:solidFill>
                  <a:srgbClr val="000000"/>
                </a:solidFill>
                <a:effectLst/>
                <a:latin typeface="Times New Roman" panose="02020603050405020304" pitchFamily="18" charset="0"/>
              </a:rPr>
              <a:t>Apte</a:t>
            </a:r>
            <a:r>
              <a:rPr lang="en-US" b="0" i="0" dirty="0">
                <a:solidFill>
                  <a:srgbClr val="000000"/>
                </a:solidFill>
                <a:effectLst/>
                <a:latin typeface="Times New Roman" panose="02020603050405020304" pitchFamily="18" charset="0"/>
              </a:rPr>
              <a:t>, </a:t>
            </a:r>
            <a:r>
              <a:rPr lang="en-US" b="0" i="0" dirty="0">
                <a:solidFill>
                  <a:srgbClr val="2F4A8B"/>
                </a:solidFill>
                <a:effectLst/>
                <a:latin typeface="Times New Roman" panose="02020603050405020304" pitchFamily="18" charset="0"/>
                <a:hlinkClick r:id="rId3"/>
              </a:rPr>
              <a:t>2008</a:t>
            </a:r>
            <a:r>
              <a:rPr lang="en-US" b="0" i="0" dirty="0">
                <a:solidFill>
                  <a:srgbClr val="000000"/>
                </a:solidFill>
                <a:effectLst/>
                <a:latin typeface="Times New Roman" panose="02020603050405020304" pitchFamily="18" charset="0"/>
              </a:rPr>
              <a:t>). Excretion of nutrients is heightened during HIV infection, resulting in poorer nutritional status. Several studies have shown that HIV infection-associated fever diminishes the ability of the proximal tubules of the kidneys to absorb low-molecular-weight proteins such as RBP, leading to its loss—and thus that of retinol—in a 1:1 </a:t>
            </a:r>
            <a:r>
              <a:rPr lang="en-US" b="0" i="0" dirty="0" err="1">
                <a:solidFill>
                  <a:srgbClr val="000000"/>
                </a:solidFill>
                <a:effectLst/>
                <a:latin typeface="Times New Roman" panose="02020603050405020304" pitchFamily="18" charset="0"/>
              </a:rPr>
              <a:t>retinol:RBP</a:t>
            </a:r>
            <a:r>
              <a:rPr lang="en-US" b="0" i="0" dirty="0">
                <a:solidFill>
                  <a:srgbClr val="000000"/>
                </a:solidFill>
                <a:effectLst/>
                <a:latin typeface="Times New Roman" panose="02020603050405020304" pitchFamily="18" charset="0"/>
              </a:rPr>
              <a:t> ratio in the urine, a condition known as febrile proteinuria (Neves et al., </a:t>
            </a:r>
            <a:r>
              <a:rPr lang="en-US" b="0" i="0" dirty="0">
                <a:solidFill>
                  <a:srgbClr val="2F4A8B"/>
                </a:solidFill>
                <a:effectLst/>
                <a:latin typeface="Times New Roman" panose="02020603050405020304" pitchFamily="18" charset="0"/>
                <a:hlinkClick r:id="rId3"/>
              </a:rPr>
              <a:t>2006</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Kassu</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2007</a:t>
            </a:r>
            <a:r>
              <a:rPr lang="en-US" b="0" i="0" dirty="0">
                <a:solidFill>
                  <a:srgbClr val="000000"/>
                </a:solidFill>
                <a:effectLst/>
                <a:latin typeface="Times New Roman" panose="02020603050405020304" pitchFamily="18" charset="0"/>
              </a:rPr>
              <a:t>; Srinivas and Dias, </a:t>
            </a:r>
            <a:r>
              <a:rPr lang="en-US" b="0" i="0" dirty="0">
                <a:solidFill>
                  <a:srgbClr val="2F4A8B"/>
                </a:solidFill>
                <a:effectLst/>
                <a:latin typeface="Times New Roman" panose="02020603050405020304" pitchFamily="18" charset="0"/>
                <a:hlinkClick r:id="rId3"/>
              </a:rPr>
              <a:t>2008</a:t>
            </a:r>
            <a:r>
              <a:rPr lang="en-US" b="0" i="0" dirty="0">
                <a:solidFill>
                  <a:srgbClr val="000000"/>
                </a:solidFill>
                <a:effectLst/>
                <a:latin typeface="Times New Roman" panose="02020603050405020304" pitchFamily="18" charset="0"/>
              </a:rPr>
              <a:t>). This loss further exacerbates nutrient deficiency.</a:t>
            </a:r>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10</a:t>
            </a:fld>
            <a:endParaRPr lang="en-US" dirty="0"/>
          </a:p>
        </p:txBody>
      </p:sp>
    </p:spTree>
    <p:extLst>
      <p:ext uri="{BB962C8B-B14F-4D97-AF65-F5344CB8AC3E}">
        <p14:creationId xmlns:p14="http://schemas.microsoft.com/office/powerpoint/2010/main" val="1432661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mes New Roman" panose="02020603050405020304" pitchFamily="18" charset="0"/>
              </a:rPr>
              <a:t>It is well established that vitamin A supplementation improves growth and reduces morbidity in HIV-infected children (Villamor et al., </a:t>
            </a:r>
            <a:r>
              <a:rPr lang="en-US" b="0" i="0" dirty="0">
                <a:solidFill>
                  <a:srgbClr val="2F4A8B"/>
                </a:solidFill>
                <a:effectLst/>
                <a:latin typeface="Times New Roman" panose="02020603050405020304" pitchFamily="18" charset="0"/>
                <a:hlinkClick r:id="rId3"/>
              </a:rPr>
              <a:t>2002</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Ndeezi</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2010</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Kaio</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2013</a:t>
            </a:r>
            <a:r>
              <a:rPr lang="en-US" b="0" i="0" dirty="0">
                <a:solidFill>
                  <a:srgbClr val="000000"/>
                </a:solidFill>
                <a:effectLst/>
                <a:latin typeface="Times New Roman" panose="02020603050405020304" pitchFamily="18" charset="0"/>
              </a:rPr>
              <a:t>). Adults also benefit from supplementation of vitamin A, including decreased mortality in advanced AIDS patients (Austin et al., </a:t>
            </a:r>
            <a:r>
              <a:rPr lang="en-US" b="0" i="0" dirty="0">
                <a:solidFill>
                  <a:srgbClr val="2F4A8B"/>
                </a:solidFill>
                <a:effectLst/>
                <a:latin typeface="Times New Roman" panose="02020603050405020304" pitchFamily="18" charset="0"/>
                <a:hlinkClick r:id="rId3"/>
              </a:rPr>
              <a:t>2006</a:t>
            </a:r>
            <a:r>
              <a:rPr lang="en-US" b="0" i="0" dirty="0">
                <a:solidFill>
                  <a:srgbClr val="000000"/>
                </a:solidFill>
                <a:effectLst/>
                <a:latin typeface="Times New Roman" panose="02020603050405020304" pitchFamily="18" charset="0"/>
              </a:rPr>
              <a:t>). However, vitamin A supplementation is </a:t>
            </a:r>
            <a:r>
              <a:rPr lang="en-US" b="0" i="1" dirty="0">
                <a:solidFill>
                  <a:srgbClr val="000000"/>
                </a:solidFill>
                <a:effectLst/>
                <a:latin typeface="Times New Roman" panose="02020603050405020304" pitchFamily="18" charset="0"/>
              </a:rPr>
              <a:t>not</a:t>
            </a:r>
            <a:r>
              <a:rPr lang="en-US" b="0" i="0" dirty="0">
                <a:solidFill>
                  <a:srgbClr val="000000"/>
                </a:solidFill>
                <a:effectLst/>
                <a:latin typeface="Times New Roman" panose="02020603050405020304" pitchFamily="18" charset="0"/>
              </a:rPr>
              <a:t> recommended for pregnant women or lactating mothers, despite findings from observational studies showing that low vitamin A status increases the risk of mother-to-child transmission (MTCT). Supplementation can also increase the risk of MTCT (Fawzi et al., </a:t>
            </a:r>
            <a:r>
              <a:rPr lang="en-US" b="0" i="0" dirty="0">
                <a:solidFill>
                  <a:srgbClr val="2F4A8B"/>
                </a:solidFill>
                <a:effectLst/>
                <a:latin typeface="Times New Roman" panose="02020603050405020304" pitchFamily="18" charset="0"/>
                <a:hlinkClick r:id="rId3"/>
              </a:rPr>
              <a:t>2002</a:t>
            </a:r>
            <a:r>
              <a:rPr lang="en-US" b="0" i="0" dirty="0">
                <a:solidFill>
                  <a:srgbClr val="000000"/>
                </a:solidFill>
                <a:effectLst/>
                <a:latin typeface="Times New Roman" panose="02020603050405020304" pitchFamily="18" charset="0"/>
              </a:rPr>
              <a:t>). One mechanism to explain this counterintuitive finding is that vitamin A supplementation appears to cause increased viral shedding in breast milk and higher prevalence of mastitis, leading to vertical transmission from mother to breastfeeding infant (</a:t>
            </a:r>
            <a:r>
              <a:rPr lang="en-US" b="0" i="0" dirty="0" err="1">
                <a:solidFill>
                  <a:srgbClr val="000000"/>
                </a:solidFill>
                <a:effectLst/>
                <a:latin typeface="Times New Roman" panose="02020603050405020304" pitchFamily="18" charset="0"/>
              </a:rPr>
              <a:t>Baeten</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2002</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Kantarci</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2007</a:t>
            </a:r>
            <a:r>
              <a:rPr lang="en-US" b="0" i="0" dirty="0">
                <a:solidFill>
                  <a:srgbClr val="000000"/>
                </a:solidFill>
                <a:effectLst/>
                <a:latin typeface="Times New Roman" panose="02020603050405020304" pitchFamily="18" charset="0"/>
              </a:rPr>
              <a:t>; Villamor et al., </a:t>
            </a:r>
            <a:r>
              <a:rPr lang="en-US" b="0" i="0" dirty="0">
                <a:solidFill>
                  <a:srgbClr val="2F4A8B"/>
                </a:solidFill>
                <a:effectLst/>
                <a:latin typeface="Times New Roman" panose="02020603050405020304" pitchFamily="18" charset="0"/>
                <a:hlinkClick r:id="rId3"/>
              </a:rPr>
              <a:t>2010</a:t>
            </a:r>
            <a:r>
              <a:rPr lang="en-US" b="0" i="0" dirty="0">
                <a:solidFill>
                  <a:srgbClr val="000000"/>
                </a:solidFill>
                <a:effectLst/>
                <a:latin typeface="Times New Roman" panose="02020603050405020304" pitchFamily="18" charset="0"/>
              </a:rPr>
              <a:t>). Additionally, the HIV genome contains retinoic acid receptors, by which vitamin A may stimulate transcription and replication of the virus. Vitamin A may also increase the expression of CCR5 receptors on monocytes/macrophages, which would increase the susceptibility of cells to HIV infection (Webb et al., </a:t>
            </a:r>
            <a:r>
              <a:rPr lang="en-US" b="0" i="0" dirty="0">
                <a:solidFill>
                  <a:srgbClr val="2F4A8B"/>
                </a:solidFill>
                <a:effectLst/>
                <a:latin typeface="Times New Roman" panose="02020603050405020304" pitchFamily="18" charset="0"/>
                <a:hlinkClick r:id="rId3"/>
              </a:rPr>
              <a:t>2011</a:t>
            </a:r>
            <a:r>
              <a:rPr lang="en-US" b="0" i="0" dirty="0">
                <a:solidFill>
                  <a:srgbClr val="000000"/>
                </a:solidFill>
                <a:effectLst/>
                <a:latin typeface="Times New Roman" panose="02020603050405020304" pitchFamily="18" charset="0"/>
              </a:rPr>
              <a:t>). The findings from cross-sectional studies may be explained by the acute phase response, a process that causes the body to blockade nutrients (such as vitamin A and iron) deep in storage tissue to hypothetically prevent the utilization of nutrients by pathogens (</a:t>
            </a:r>
            <a:r>
              <a:rPr lang="en-US" b="0" i="0" dirty="0" err="1">
                <a:solidFill>
                  <a:srgbClr val="000000"/>
                </a:solidFill>
                <a:effectLst/>
                <a:latin typeface="Times New Roman" panose="02020603050405020304" pitchFamily="18" charset="0"/>
              </a:rPr>
              <a:t>Zvandasara</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2006</a:t>
            </a:r>
            <a:r>
              <a:rPr lang="en-US" b="0" i="0" dirty="0">
                <a:solidFill>
                  <a:srgbClr val="000000"/>
                </a:solidFill>
                <a:effectLst/>
                <a:latin typeface="Times New Roman" panose="02020603050405020304" pitchFamily="18" charset="0"/>
              </a:rPr>
              <a:t>). Additionally, inflammatory cytokines such as interleukin-2 (IL-2), IL-6, IL-10, and TNF-α stimulate the movement and storage of iron into macrophages during the acute phase response (WHO and CDC, </a:t>
            </a:r>
            <a:r>
              <a:rPr lang="en-US" b="0" i="0" dirty="0">
                <a:solidFill>
                  <a:srgbClr val="2F4A8B"/>
                </a:solidFill>
                <a:effectLst/>
                <a:latin typeface="Times New Roman" panose="02020603050405020304" pitchFamily="18" charset="0"/>
                <a:hlinkClick r:id="rId3"/>
              </a:rPr>
              <a:t>2007</a:t>
            </a:r>
            <a:r>
              <a:rPr lang="en-US" b="0" i="0" dirty="0">
                <a:solidFill>
                  <a:srgbClr val="000000"/>
                </a:solidFill>
                <a:effectLst/>
                <a:latin typeface="Times New Roman" panose="02020603050405020304" pitchFamily="18" charset="0"/>
              </a:rPr>
              <a:t>). The resulting effect is lowered retinol-binding protein levels, and thus lower serum retinol status, which would explain why low vitamin A status is found among HIV patients and also found to increase transmission from mother to child (Mehta and Fawzi, </a:t>
            </a:r>
            <a:r>
              <a:rPr lang="en-US" b="0" i="0" dirty="0">
                <a:solidFill>
                  <a:srgbClr val="2F4A8B"/>
                </a:solidFill>
                <a:effectLst/>
                <a:latin typeface="Times New Roman" panose="02020603050405020304" pitchFamily="18" charset="0"/>
                <a:hlinkClick r:id="rId3"/>
              </a:rPr>
              <a:t>2007</a:t>
            </a:r>
            <a:r>
              <a:rPr lang="en-US" b="0" i="0" dirty="0">
                <a:solidFill>
                  <a:srgbClr val="000000"/>
                </a:solidFill>
                <a:effectLst/>
                <a:latin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11</a:t>
            </a:fld>
            <a:endParaRPr lang="en-US" dirty="0"/>
          </a:p>
        </p:txBody>
      </p:sp>
    </p:spTree>
    <p:extLst>
      <p:ext uri="{BB962C8B-B14F-4D97-AF65-F5344CB8AC3E}">
        <p14:creationId xmlns:p14="http://schemas.microsoft.com/office/powerpoint/2010/main" val="992492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BlinkMacSystemFont"/>
              </a:rPr>
              <a:t> Finally, vitamin A is known to increase lymphoid cell differentiation, which leads to an increase in CCR5 receptors. These receptors are essential for attachment of HIV to the lymphocytes and therefore, an increase in their number is likely to increase HIV replication. </a:t>
            </a:r>
          </a:p>
          <a:p>
            <a:endParaRPr lang="en-US" b="0" i="0" dirty="0">
              <a:solidFill>
                <a:srgbClr val="212121"/>
              </a:solidFill>
              <a:effectLst/>
              <a:latin typeface="BlinkMacSystemFont"/>
            </a:endParaRPr>
          </a:p>
          <a:p>
            <a:pPr algn="l"/>
            <a:r>
              <a:rPr lang="en-US" b="0" i="0" dirty="0" err="1">
                <a:solidFill>
                  <a:srgbClr val="5B616B"/>
                </a:solidFill>
                <a:effectLst/>
                <a:latin typeface="BlinkMacSystemFont"/>
              </a:rPr>
              <a:t>Vitam</a:t>
            </a:r>
            <a:r>
              <a:rPr lang="en-US" b="0" i="0" dirty="0">
                <a:solidFill>
                  <a:srgbClr val="5B616B"/>
                </a:solidFill>
                <a:effectLst/>
                <a:latin typeface="BlinkMacSystemFont"/>
              </a:rPr>
              <a:t> </a:t>
            </a:r>
            <a:r>
              <a:rPr lang="en-US" b="0" i="0" dirty="0" err="1">
                <a:solidFill>
                  <a:srgbClr val="5B616B"/>
                </a:solidFill>
                <a:effectLst/>
                <a:latin typeface="BlinkMacSystemFont"/>
              </a:rPr>
              <a:t>Horm</a:t>
            </a:r>
            <a:r>
              <a:rPr lang="en-US" b="0" i="0" dirty="0">
                <a:solidFill>
                  <a:srgbClr val="0071BC"/>
                </a:solidFill>
                <a:effectLst/>
                <a:latin typeface="BlinkMacSystemFont"/>
              </a:rPr>
              <a:t>. </a:t>
            </a:r>
            <a:r>
              <a:rPr lang="en-US" b="0" i="0" dirty="0">
                <a:solidFill>
                  <a:srgbClr val="5B616B"/>
                </a:solidFill>
                <a:effectLst/>
                <a:latin typeface="BlinkMacSystemFont"/>
              </a:rPr>
              <a:t>2007;75:355-83</a:t>
            </a:r>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12</a:t>
            </a:fld>
            <a:endParaRPr lang="en-US" dirty="0"/>
          </a:p>
        </p:txBody>
      </p:sp>
    </p:spTree>
    <p:extLst>
      <p:ext uri="{BB962C8B-B14F-4D97-AF65-F5344CB8AC3E}">
        <p14:creationId xmlns:p14="http://schemas.microsoft.com/office/powerpoint/2010/main" val="303093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000000"/>
                </a:solidFill>
                <a:effectLst/>
                <a:latin typeface="Times New Roman" panose="02020603050405020304" pitchFamily="18" charset="0"/>
              </a:rPr>
              <a:t>Vitamin A supplementation is not recommended for newborns and infants up to 5 months of age (WHO, </a:t>
            </a:r>
            <a:r>
              <a:rPr lang="en-US" b="0" i="0" dirty="0">
                <a:solidFill>
                  <a:srgbClr val="2F4A8B"/>
                </a:solidFill>
                <a:effectLst/>
                <a:latin typeface="Times New Roman" panose="02020603050405020304" pitchFamily="18" charset="0"/>
                <a:hlinkClick r:id="rId3"/>
              </a:rPr>
              <a:t>2011a</a:t>
            </a:r>
            <a:r>
              <a:rPr lang="en-US" b="0" i="0" dirty="0">
                <a:solidFill>
                  <a:srgbClr val="000000"/>
                </a:solidFill>
                <a:effectLst/>
                <a:latin typeface="Times New Roman" panose="02020603050405020304" pitchFamily="18" charset="0"/>
              </a:rPr>
              <a:t>,</a:t>
            </a:r>
            <a:r>
              <a:rPr lang="en-US" b="0" i="0" dirty="0">
                <a:solidFill>
                  <a:srgbClr val="2F4A8B"/>
                </a:solidFill>
                <a:effectLst/>
                <a:latin typeface="Times New Roman" panose="02020603050405020304" pitchFamily="18" charset="0"/>
                <a:hlinkClick r:id="rId3"/>
              </a:rPr>
              <a:t>b</a:t>
            </a:r>
            <a:r>
              <a:rPr lang="en-US" b="0" i="0" dirty="0">
                <a:solidFill>
                  <a:srgbClr val="000000"/>
                </a:solidFill>
                <a:effectLst/>
                <a:latin typeface="Times New Roman" panose="02020603050405020304" pitchFamily="18" charset="0"/>
              </a:rPr>
              <a:t>). In locales where night blindness prevalence is &gt;1% among children 12 to 24 months of age or where vitamin A deficiency (serum retinol &lt; 0.70 </a:t>
            </a:r>
            <a:r>
              <a:rPr lang="en-US" b="0" i="0" dirty="0" err="1">
                <a:solidFill>
                  <a:srgbClr val="000000"/>
                </a:solidFill>
                <a:effectLst/>
                <a:latin typeface="Times New Roman" panose="02020603050405020304" pitchFamily="18" charset="0"/>
              </a:rPr>
              <a:t>μmol</a:t>
            </a:r>
            <a:r>
              <a:rPr lang="en-US" b="0" i="0" dirty="0">
                <a:solidFill>
                  <a:srgbClr val="000000"/>
                </a:solidFill>
                <a:effectLst/>
                <a:latin typeface="Times New Roman" panose="02020603050405020304" pitchFamily="18" charset="0"/>
              </a:rPr>
              <a:t>) is &gt; 20% among children 6 to 59 months of age, WHO </a:t>
            </a:r>
            <a:r>
              <a:rPr lang="en-US" b="0" i="1" dirty="0">
                <a:solidFill>
                  <a:srgbClr val="000000"/>
                </a:solidFill>
                <a:effectLst/>
                <a:latin typeface="Times New Roman" panose="02020603050405020304" pitchFamily="18" charset="0"/>
              </a:rPr>
              <a:t>recommends</a:t>
            </a:r>
            <a:r>
              <a:rPr lang="en-US" b="0" i="0" dirty="0">
                <a:solidFill>
                  <a:srgbClr val="000000"/>
                </a:solidFill>
                <a:effectLst/>
                <a:latin typeface="Times New Roman" panose="02020603050405020304" pitchFamily="18" charset="0"/>
              </a:rPr>
              <a:t> that infants 6 to 11 months of age, including those who are HIV positive, receive one dose of vitamin A (100,000 IU or 300 mg RE) in an oral liquid, oil-based preparation of retinyl palmitate or retinyl acetate (WHO, </a:t>
            </a:r>
            <a:r>
              <a:rPr lang="en-US" b="0" i="0" dirty="0">
                <a:solidFill>
                  <a:srgbClr val="2F4A8B"/>
                </a:solidFill>
                <a:effectLst/>
                <a:latin typeface="Times New Roman" panose="02020603050405020304" pitchFamily="18" charset="0"/>
                <a:hlinkClick r:id="rId3"/>
              </a:rPr>
              <a:t>2011c</a:t>
            </a:r>
            <a:r>
              <a:rPr lang="en-US" b="0" i="0" dirty="0">
                <a:solidFill>
                  <a:srgbClr val="000000"/>
                </a:solidFill>
                <a:effectLst/>
                <a:latin typeface="Times New Roman" panose="02020603050405020304" pitchFamily="18" charset="0"/>
              </a:rPr>
              <a:t>).</a:t>
            </a:r>
          </a:p>
          <a:p>
            <a:pPr algn="l">
              <a:buFont typeface="Arial" panose="020B0604020202020204" pitchFamily="34" charset="0"/>
              <a:buChar char="•"/>
            </a:pPr>
            <a:r>
              <a:rPr lang="en-US" b="0" i="0" dirty="0">
                <a:solidFill>
                  <a:srgbClr val="000000"/>
                </a:solidFill>
                <a:effectLst/>
                <a:latin typeface="Times New Roman" panose="02020603050405020304" pitchFamily="18" charset="0"/>
              </a:rPr>
              <a:t>For children 12 to 59 months of age, including HIV-positive individuals, WHO </a:t>
            </a:r>
            <a:r>
              <a:rPr lang="en-US" b="0" i="1" dirty="0">
                <a:solidFill>
                  <a:srgbClr val="000000"/>
                </a:solidFill>
                <a:effectLst/>
                <a:latin typeface="Times New Roman" panose="02020603050405020304" pitchFamily="18" charset="0"/>
              </a:rPr>
              <a:t>recommends</a:t>
            </a:r>
            <a:r>
              <a:rPr lang="en-US" b="0" i="0" dirty="0">
                <a:solidFill>
                  <a:srgbClr val="000000"/>
                </a:solidFill>
                <a:effectLst/>
                <a:latin typeface="Times New Roman" panose="02020603050405020304" pitchFamily="18" charset="0"/>
              </a:rPr>
              <a:t> 200,000 IU (60 mg RE) of vitamin A every four to six months (WHO, </a:t>
            </a:r>
            <a:r>
              <a:rPr lang="en-US" b="0" i="0" dirty="0">
                <a:solidFill>
                  <a:srgbClr val="2F4A8B"/>
                </a:solidFill>
                <a:effectLst/>
                <a:latin typeface="Times New Roman" panose="02020603050405020304" pitchFamily="18" charset="0"/>
                <a:hlinkClick r:id="rId3"/>
              </a:rPr>
              <a:t>2011c</a:t>
            </a:r>
            <a:r>
              <a:rPr lang="en-US" b="0" i="0" dirty="0">
                <a:solidFill>
                  <a:srgbClr val="000000"/>
                </a:solidFill>
                <a:effectLst/>
                <a:latin typeface="Times New Roman" panose="02020603050405020304" pitchFamily="18" charset="0"/>
              </a:rPr>
              <a:t>).</a:t>
            </a:r>
          </a:p>
          <a:p>
            <a:pPr algn="l">
              <a:buFont typeface="Arial" panose="020B0604020202020204" pitchFamily="34" charset="0"/>
              <a:buChar char="•"/>
            </a:pPr>
            <a:r>
              <a:rPr lang="en-US" b="0" i="0" dirty="0">
                <a:solidFill>
                  <a:srgbClr val="000000"/>
                </a:solidFill>
                <a:effectLst/>
                <a:latin typeface="Times New Roman" panose="02020603050405020304" pitchFamily="18" charset="0"/>
              </a:rPr>
              <a:t>For pregnant women, it is </a:t>
            </a:r>
            <a:r>
              <a:rPr lang="en-US" b="0" i="1" dirty="0">
                <a:solidFill>
                  <a:srgbClr val="000000"/>
                </a:solidFill>
                <a:effectLst/>
                <a:latin typeface="Times New Roman" panose="02020603050405020304" pitchFamily="18" charset="0"/>
              </a:rPr>
              <a:t>not recommended</a:t>
            </a:r>
            <a:r>
              <a:rPr lang="en-US" b="0" i="0" dirty="0">
                <a:solidFill>
                  <a:srgbClr val="000000"/>
                </a:solidFill>
                <a:effectLst/>
                <a:latin typeface="Times New Roman" panose="02020603050405020304" pitchFamily="18" charset="0"/>
              </a:rPr>
              <a:t> that they receive routine vitamin A supplementation to prevent maternal and infant morbidity and mortality, as vitamin A is a known teratogen. However, in settings where night blindness &gt; 5% in pregnant women or in children 24 to 59 months of age, vitamin A supplementation </a:t>
            </a:r>
            <a:r>
              <a:rPr lang="en-US" b="0" i="1" dirty="0">
                <a:solidFill>
                  <a:srgbClr val="000000"/>
                </a:solidFill>
                <a:effectLst/>
                <a:latin typeface="Times New Roman" panose="02020603050405020304" pitchFamily="18" charset="0"/>
              </a:rPr>
              <a:t>is recommended</a:t>
            </a:r>
            <a:r>
              <a:rPr lang="en-US" b="0" i="0" dirty="0">
                <a:solidFill>
                  <a:srgbClr val="000000"/>
                </a:solidFill>
                <a:effectLst/>
                <a:latin typeface="Times New Roman" panose="02020603050405020304" pitchFamily="18" charset="0"/>
              </a:rPr>
              <a:t> during pregnancy to prevent night blindness (WHO, </a:t>
            </a:r>
            <a:r>
              <a:rPr lang="en-US" b="0" i="0" dirty="0">
                <a:solidFill>
                  <a:srgbClr val="2F4A8B"/>
                </a:solidFill>
                <a:effectLst/>
                <a:latin typeface="Times New Roman" panose="02020603050405020304" pitchFamily="18" charset="0"/>
                <a:hlinkClick r:id="rId3"/>
              </a:rPr>
              <a:t>2011d</a:t>
            </a:r>
            <a:r>
              <a:rPr lang="en-US" b="0" i="0" dirty="0">
                <a:solidFill>
                  <a:srgbClr val="000000"/>
                </a:solidFill>
                <a:effectLst/>
                <a:latin typeface="Times New Roman" panose="02020603050405020304" pitchFamily="18" charset="0"/>
              </a:rPr>
              <a:t>).</a:t>
            </a:r>
          </a:p>
          <a:p>
            <a:pPr algn="l">
              <a:buFont typeface="Arial" panose="020B0604020202020204" pitchFamily="34" charset="0"/>
              <a:buChar char="•"/>
            </a:pPr>
            <a:r>
              <a:rPr lang="en-US" b="0" i="0" dirty="0">
                <a:solidFill>
                  <a:srgbClr val="000000"/>
                </a:solidFill>
                <a:effectLst/>
                <a:latin typeface="Times New Roman" panose="02020603050405020304" pitchFamily="18" charset="0"/>
              </a:rPr>
              <a:t>WHO does </a:t>
            </a:r>
            <a:r>
              <a:rPr lang="en-US" b="0" i="1" dirty="0">
                <a:solidFill>
                  <a:srgbClr val="000000"/>
                </a:solidFill>
                <a:effectLst/>
                <a:latin typeface="Times New Roman" panose="02020603050405020304" pitchFamily="18" charset="0"/>
              </a:rPr>
              <a:t>not recommend</a:t>
            </a:r>
            <a:r>
              <a:rPr lang="en-US" b="0" i="0" dirty="0">
                <a:solidFill>
                  <a:srgbClr val="000000"/>
                </a:solidFill>
                <a:effectLst/>
                <a:latin typeface="Times New Roman" panose="02020603050405020304" pitchFamily="18" charset="0"/>
              </a:rPr>
              <a:t> that HIV-positive pregnant women receive vitamin A supplementation for reducing the risk of mother-to-child transmission (MTCT) of HIV (WHO, </a:t>
            </a:r>
            <a:r>
              <a:rPr lang="en-US" b="0" i="0" dirty="0">
                <a:solidFill>
                  <a:srgbClr val="2F4A8B"/>
                </a:solidFill>
                <a:effectLst/>
                <a:latin typeface="Times New Roman" panose="02020603050405020304" pitchFamily="18" charset="0"/>
                <a:hlinkClick r:id="rId3"/>
              </a:rPr>
              <a:t>2011e</a:t>
            </a:r>
            <a:r>
              <a:rPr lang="en-US" b="0" i="0" dirty="0">
                <a:solidFill>
                  <a:srgbClr val="000000"/>
                </a:solidFill>
                <a:effectLst/>
                <a:latin typeface="Times New Roman" panose="02020603050405020304" pitchFamily="18" charset="0"/>
              </a:rPr>
              <a:t>). Several studies have shown an </a:t>
            </a:r>
            <a:r>
              <a:rPr lang="en-US" b="0" i="1" dirty="0">
                <a:solidFill>
                  <a:srgbClr val="000000"/>
                </a:solidFill>
                <a:effectLst/>
                <a:latin typeface="Times New Roman" panose="02020603050405020304" pitchFamily="18" charset="0"/>
              </a:rPr>
              <a:t>increased</a:t>
            </a:r>
            <a:r>
              <a:rPr lang="en-US" b="0" i="0" dirty="0">
                <a:solidFill>
                  <a:srgbClr val="000000"/>
                </a:solidFill>
                <a:effectLst/>
                <a:latin typeface="Times New Roman" panose="02020603050405020304" pitchFamily="18" charset="0"/>
              </a:rPr>
              <a:t> risk for MTCT when vitamin A is administered, as discussed in this chapter and in Mehta and Fawzi’s review (</a:t>
            </a:r>
            <a:r>
              <a:rPr lang="en-US" b="0" i="0" dirty="0">
                <a:solidFill>
                  <a:srgbClr val="2F4A8B"/>
                </a:solidFill>
                <a:effectLst/>
                <a:latin typeface="Times New Roman" panose="02020603050405020304" pitchFamily="18" charset="0"/>
                <a:hlinkClick r:id="rId3"/>
              </a:rPr>
              <a:t>2007</a:t>
            </a:r>
            <a:r>
              <a:rPr lang="en-US" b="0" i="0" dirty="0">
                <a:solidFill>
                  <a:srgbClr val="000000"/>
                </a:solidFill>
                <a:effectLst/>
                <a:latin typeface="Times New Roman" panose="02020603050405020304" pitchFamily="18" charset="0"/>
              </a:rPr>
              <a:t>).</a:t>
            </a:r>
          </a:p>
          <a:p>
            <a:pPr algn="l">
              <a:buFont typeface="Arial" panose="020B0604020202020204" pitchFamily="34" charset="0"/>
              <a:buChar char="•"/>
            </a:pPr>
            <a:r>
              <a:rPr lang="en-US" b="0" i="0" dirty="0">
                <a:solidFill>
                  <a:srgbClr val="000000"/>
                </a:solidFill>
                <a:effectLst/>
                <a:latin typeface="Times New Roman" panose="02020603050405020304" pitchFamily="18" charset="0"/>
              </a:rPr>
              <a:t>Vitamin A supplementation is </a:t>
            </a:r>
            <a:r>
              <a:rPr lang="en-US" b="0" i="1" dirty="0">
                <a:solidFill>
                  <a:srgbClr val="000000"/>
                </a:solidFill>
                <a:effectLst/>
                <a:latin typeface="Times New Roman" panose="02020603050405020304" pitchFamily="18" charset="0"/>
              </a:rPr>
              <a:t>not recommended</a:t>
            </a:r>
            <a:r>
              <a:rPr lang="en-US" b="0" i="0" dirty="0">
                <a:solidFill>
                  <a:srgbClr val="000000"/>
                </a:solidFill>
                <a:effectLst/>
                <a:latin typeface="Times New Roman" panose="02020603050405020304" pitchFamily="18" charset="0"/>
              </a:rPr>
              <a:t> for postpartum women for the prevention of maternal and infant morbidity and mortality (WHO, </a:t>
            </a:r>
            <a:r>
              <a:rPr lang="en-US" b="0" i="0" dirty="0">
                <a:solidFill>
                  <a:srgbClr val="2F4A8B"/>
                </a:solidFill>
                <a:effectLst/>
                <a:latin typeface="Times New Roman" panose="02020603050405020304" pitchFamily="18" charset="0"/>
                <a:hlinkClick r:id="rId3"/>
              </a:rPr>
              <a:t>2011f</a:t>
            </a:r>
            <a:r>
              <a:rPr lang="en-US" b="0" i="0" dirty="0">
                <a:solidFill>
                  <a:srgbClr val="000000"/>
                </a:solidFill>
                <a:effectLst/>
                <a:latin typeface="Times New Roman" panose="02020603050405020304" pitchFamily="18" charset="0"/>
              </a:rPr>
              <a:t>). Again, studies have shown that vitamin A supplementation increases the risk of HIV transmission from mothers to their babies via horizontal transmission (i.e., through breastfeeding).</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13</a:t>
            </a:fld>
            <a:endParaRPr lang="en-US" dirty="0"/>
          </a:p>
        </p:txBody>
      </p:sp>
    </p:spTree>
    <p:extLst>
      <p:ext uri="{BB962C8B-B14F-4D97-AF65-F5344CB8AC3E}">
        <p14:creationId xmlns:p14="http://schemas.microsoft.com/office/powerpoint/2010/main" val="2066292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arial" panose="020B0604020202020204" pitchFamily="34" charset="0"/>
              </a:rPr>
              <a:t>Nutrition and HIV: Epidemiological Evidence to Public Health.</a:t>
            </a:r>
          </a:p>
          <a:p>
            <a:pPr algn="l"/>
            <a:r>
              <a:rPr lang="en-US" b="0" i="0" dirty="0">
                <a:solidFill>
                  <a:srgbClr val="2F4A8B"/>
                </a:solidFill>
                <a:effectLst/>
                <a:latin typeface="arial" panose="020B0604020202020204" pitchFamily="34" charset="0"/>
                <a:hlinkClick r:id="rId3"/>
              </a:rPr>
              <a:t>Show </a:t>
            </a:r>
            <a:r>
              <a:rPr lang="en-US" b="0" i="0" dirty="0" err="1">
                <a:solidFill>
                  <a:srgbClr val="2F4A8B"/>
                </a:solidFill>
                <a:effectLst/>
                <a:latin typeface="arial" panose="020B0604020202020204" pitchFamily="34" charset="0"/>
                <a:hlinkClick r:id="rId3"/>
              </a:rPr>
              <a:t>details</a:t>
            </a:r>
            <a:r>
              <a:rPr lang="en-US" b="0" i="0" u="none" strike="noStrike" dirty="0" err="1">
                <a:solidFill>
                  <a:srgbClr val="000000"/>
                </a:solidFill>
                <a:effectLst/>
                <a:latin typeface="arial" panose="020B0604020202020204" pitchFamily="34" charset="0"/>
              </a:rPr>
              <a:t>Mehta</a:t>
            </a:r>
            <a:r>
              <a:rPr lang="en-US" b="0" i="0" u="none" strike="noStrike" dirty="0">
                <a:solidFill>
                  <a:srgbClr val="000000"/>
                </a:solidFill>
                <a:effectLst/>
                <a:latin typeface="arial" panose="020B0604020202020204" pitchFamily="34" charset="0"/>
              </a:rPr>
              <a:t> S, Finkelstein JL, editors.</a:t>
            </a:r>
          </a:p>
          <a:p>
            <a:pPr algn="l"/>
            <a:r>
              <a:rPr lang="en-US" b="0" i="0" u="none" strike="noStrike" dirty="0">
                <a:solidFill>
                  <a:srgbClr val="000000"/>
                </a:solidFill>
                <a:effectLst/>
                <a:latin typeface="arial" panose="020B0604020202020204" pitchFamily="34" charset="0"/>
              </a:rPr>
              <a:t>New York (NY): </a:t>
            </a:r>
            <a:r>
              <a:rPr lang="en-US" b="0" i="0" u="none" strike="noStrike" dirty="0">
                <a:solidFill>
                  <a:srgbClr val="2F4A8B"/>
                </a:solidFill>
                <a:effectLst/>
                <a:latin typeface="arial" panose="020B0604020202020204" pitchFamily="34" charset="0"/>
                <a:hlinkClick r:id="rId4"/>
              </a:rPr>
              <a:t>CRC Press</a:t>
            </a:r>
            <a:r>
              <a:rPr lang="en-US" b="0" i="0" u="none" strike="noStrike" dirty="0">
                <a:solidFill>
                  <a:srgbClr val="000000"/>
                </a:solidFill>
                <a:effectLst/>
                <a:latin typeface="arial" panose="020B0604020202020204" pitchFamily="34" charset="0"/>
              </a:rPr>
              <a:t>; 2018 May 15</a:t>
            </a:r>
          </a:p>
          <a:p>
            <a:pPr algn="l"/>
            <a:endParaRPr lang="en-US" b="0" i="0" dirty="0">
              <a:solidFill>
                <a:srgbClr val="000000"/>
              </a:solidFill>
              <a:effectLst/>
              <a:latin typeface="Times New Roman" panose="02020603050405020304" pitchFamily="18" charset="0"/>
            </a:endParaRPr>
          </a:p>
          <a:p>
            <a:pPr algn="l"/>
            <a:endParaRPr lang="en-US" b="0" i="0" dirty="0">
              <a:solidFill>
                <a:srgbClr val="000000"/>
              </a:solidFill>
              <a:effectLst/>
              <a:latin typeface="Times New Roman" panose="02020603050405020304" pitchFamily="18" charset="0"/>
            </a:endParaRPr>
          </a:p>
          <a:p>
            <a:pPr algn="l"/>
            <a:r>
              <a:rPr lang="en-US" b="0" i="0" dirty="0">
                <a:solidFill>
                  <a:srgbClr val="000000"/>
                </a:solidFill>
                <a:effectLst/>
                <a:latin typeface="Times New Roman" panose="02020603050405020304" pitchFamily="18" charset="0"/>
              </a:rPr>
              <a:t>B-vitamins are a class of water-soluble micronutrients that are required for cell metabolism. These include thiamin (vitamin B</a:t>
            </a:r>
            <a:r>
              <a:rPr lang="en-US" b="0" i="0" baseline="-25000" dirty="0">
                <a:solidFill>
                  <a:srgbClr val="000000"/>
                </a:solidFill>
                <a:effectLst/>
                <a:latin typeface="Times New Roman" panose="02020603050405020304" pitchFamily="18" charset="0"/>
              </a:rPr>
              <a:t>1</a:t>
            </a:r>
            <a:r>
              <a:rPr lang="en-US" b="0" i="0" dirty="0">
                <a:solidFill>
                  <a:srgbClr val="000000"/>
                </a:solidFill>
                <a:effectLst/>
                <a:latin typeface="Times New Roman" panose="02020603050405020304" pitchFamily="18" charset="0"/>
              </a:rPr>
              <a:t>), riboflavin (vitamin B</a:t>
            </a:r>
            <a:r>
              <a:rPr lang="en-US" b="0" i="0" baseline="-25000" dirty="0">
                <a:solidFill>
                  <a:srgbClr val="000000"/>
                </a:solidFill>
                <a:effectLst/>
                <a:latin typeface="Times New Roman" panose="02020603050405020304" pitchFamily="18" charset="0"/>
              </a:rPr>
              <a:t>2</a:t>
            </a:r>
            <a:r>
              <a:rPr lang="en-US" b="0" i="0" dirty="0">
                <a:solidFill>
                  <a:srgbClr val="000000"/>
                </a:solidFill>
                <a:effectLst/>
                <a:latin typeface="Times New Roman" panose="02020603050405020304" pitchFamily="18" charset="0"/>
              </a:rPr>
              <a:t>), niacin (vitamin B</a:t>
            </a:r>
            <a:r>
              <a:rPr lang="en-US" b="0" i="0" baseline="-25000" dirty="0">
                <a:solidFill>
                  <a:srgbClr val="000000"/>
                </a:solidFill>
                <a:effectLst/>
                <a:latin typeface="Times New Roman" panose="02020603050405020304" pitchFamily="18" charset="0"/>
              </a:rPr>
              <a:t>3</a:t>
            </a:r>
            <a:r>
              <a:rPr lang="en-US" b="0" i="0" dirty="0">
                <a:solidFill>
                  <a:srgbClr val="000000"/>
                </a:solidFill>
                <a:effectLst/>
                <a:latin typeface="Times New Roman" panose="02020603050405020304" pitchFamily="18" charset="0"/>
              </a:rPr>
              <a:t>), pantothenic acid (vitamin B</a:t>
            </a:r>
            <a:r>
              <a:rPr lang="en-US" b="0" i="0" baseline="-25000" dirty="0">
                <a:solidFill>
                  <a:srgbClr val="000000"/>
                </a:solidFill>
                <a:effectLst/>
                <a:latin typeface="Times New Roman" panose="02020603050405020304" pitchFamily="18" charset="0"/>
              </a:rPr>
              <a:t>5</a:t>
            </a:r>
            <a:r>
              <a:rPr lang="en-US" b="0" i="0" dirty="0">
                <a:solidFill>
                  <a:srgbClr val="000000"/>
                </a:solidFill>
                <a:effectLst/>
                <a:latin typeface="Times New Roman" panose="02020603050405020304" pitchFamily="18" charset="0"/>
              </a:rPr>
              <a:t>), pyridoxine (vitamin B</a:t>
            </a:r>
            <a:r>
              <a:rPr lang="en-US" b="0" i="0" baseline="-25000" dirty="0">
                <a:solidFill>
                  <a:srgbClr val="000000"/>
                </a:solidFill>
                <a:effectLst/>
                <a:latin typeface="Times New Roman" panose="02020603050405020304" pitchFamily="18" charset="0"/>
              </a:rPr>
              <a:t>6</a:t>
            </a:r>
            <a:r>
              <a:rPr lang="en-US" b="0" i="0" dirty="0">
                <a:solidFill>
                  <a:srgbClr val="000000"/>
                </a:solidFill>
                <a:effectLst/>
                <a:latin typeface="Times New Roman" panose="02020603050405020304" pitchFamily="18" charset="0"/>
              </a:rPr>
              <a:t>), biotin (vitamin B</a:t>
            </a:r>
            <a:r>
              <a:rPr lang="en-US" b="0" i="0" baseline="-25000" dirty="0">
                <a:solidFill>
                  <a:srgbClr val="000000"/>
                </a:solidFill>
                <a:effectLst/>
                <a:latin typeface="Times New Roman" panose="02020603050405020304" pitchFamily="18" charset="0"/>
              </a:rPr>
              <a:t>7</a:t>
            </a:r>
            <a:r>
              <a:rPr lang="en-US" b="0" i="0" dirty="0">
                <a:solidFill>
                  <a:srgbClr val="000000"/>
                </a:solidFill>
                <a:effectLst/>
                <a:latin typeface="Times New Roman" panose="02020603050405020304" pitchFamily="18" charset="0"/>
              </a:rPr>
              <a:t>), folate (vitamin B</a:t>
            </a:r>
            <a:r>
              <a:rPr lang="en-US" b="0" i="0" baseline="-25000" dirty="0">
                <a:solidFill>
                  <a:srgbClr val="000000"/>
                </a:solidFill>
                <a:effectLst/>
                <a:latin typeface="Times New Roman" panose="02020603050405020304" pitchFamily="18" charset="0"/>
              </a:rPr>
              <a:t>9</a:t>
            </a:r>
            <a:r>
              <a:rPr lang="en-US" b="0" i="0" dirty="0">
                <a:solidFill>
                  <a:srgbClr val="000000"/>
                </a:solidFill>
                <a:effectLst/>
                <a:latin typeface="Times New Roman" panose="02020603050405020304" pitchFamily="18" charset="0"/>
              </a:rPr>
              <a:t>), and vitamin B</a:t>
            </a:r>
            <a:r>
              <a:rPr lang="en-US" b="0" i="0" baseline="-25000" dirty="0">
                <a:solidFill>
                  <a:srgbClr val="000000"/>
                </a:solidFill>
                <a:effectLst/>
                <a:latin typeface="Times New Roman" panose="02020603050405020304" pitchFamily="18" charset="0"/>
              </a:rPr>
              <a:t>12</a:t>
            </a:r>
            <a:r>
              <a:rPr lang="en-US" b="0" i="0" dirty="0">
                <a:solidFill>
                  <a:srgbClr val="000000"/>
                </a:solidFill>
                <a:effectLst/>
                <a:latin typeface="Times New Roman" panose="02020603050405020304" pitchFamily="18" charset="0"/>
              </a:rPr>
              <a:t>. B-vitamins serve as cofactors in the metabolism of amino acids, fatty acids, and sugars, as well as the synthesis and methylation of DNA (McCormick et al., </a:t>
            </a:r>
            <a:r>
              <a:rPr lang="en-US" b="0" i="0" dirty="0">
                <a:solidFill>
                  <a:srgbClr val="2F4A8B"/>
                </a:solidFill>
                <a:effectLst/>
                <a:latin typeface="Times New Roman" panose="02020603050405020304" pitchFamily="18" charset="0"/>
                <a:hlinkClick r:id="rId5"/>
              </a:rPr>
              <a:t>1999</a:t>
            </a:r>
            <a:r>
              <a:rPr lang="en-US" b="0" i="0" dirty="0">
                <a:solidFill>
                  <a:srgbClr val="000000"/>
                </a:solidFill>
                <a:effectLst/>
                <a:latin typeface="Times New Roman" panose="02020603050405020304" pitchFamily="18" charset="0"/>
              </a:rPr>
              <a:t>; Powers, </a:t>
            </a:r>
            <a:r>
              <a:rPr lang="en-US" b="0" i="0" dirty="0">
                <a:solidFill>
                  <a:srgbClr val="2F4A8B"/>
                </a:solidFill>
                <a:effectLst/>
                <a:latin typeface="Times New Roman" panose="02020603050405020304" pitchFamily="18" charset="0"/>
                <a:hlinkClick r:id="rId5"/>
              </a:rPr>
              <a:t>2003</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Kamanna</a:t>
            </a:r>
            <a:r>
              <a:rPr lang="en-US" b="0" i="0" dirty="0">
                <a:solidFill>
                  <a:srgbClr val="000000"/>
                </a:solidFill>
                <a:effectLst/>
                <a:latin typeface="Times New Roman" panose="02020603050405020304" pitchFamily="18" charset="0"/>
              </a:rPr>
              <a:t> and Kashyap, </a:t>
            </a:r>
            <a:r>
              <a:rPr lang="en-US" b="0" i="0" dirty="0">
                <a:solidFill>
                  <a:srgbClr val="2F4A8B"/>
                </a:solidFill>
                <a:effectLst/>
                <a:latin typeface="Times New Roman" panose="02020603050405020304" pitchFamily="18" charset="0"/>
                <a:hlinkClick r:id="rId5"/>
              </a:rPr>
              <a:t>2008</a:t>
            </a:r>
            <a:r>
              <a:rPr lang="en-US" b="0" i="0" dirty="0">
                <a:solidFill>
                  <a:srgbClr val="000000"/>
                </a:solidFill>
                <a:effectLst/>
                <a:latin typeface="Times New Roman" panose="02020603050405020304" pitchFamily="18" charset="0"/>
              </a:rPr>
              <a:t>; Stover, </a:t>
            </a:r>
            <a:r>
              <a:rPr lang="en-US" b="0" i="0" dirty="0">
                <a:solidFill>
                  <a:srgbClr val="2F4A8B"/>
                </a:solidFill>
                <a:effectLst/>
                <a:latin typeface="Times New Roman" panose="02020603050405020304" pitchFamily="18" charset="0"/>
                <a:hlinkClick r:id="rId5"/>
              </a:rPr>
              <a:t>2009</a:t>
            </a:r>
            <a:r>
              <a:rPr lang="en-US" b="0" i="0" dirty="0">
                <a:solidFill>
                  <a:srgbClr val="000000"/>
                </a:solidFill>
                <a:effectLst/>
                <a:latin typeface="Times New Roman" panose="02020603050405020304" pitchFamily="18" charset="0"/>
              </a:rPr>
              <a:t>; Allen, </a:t>
            </a:r>
            <a:r>
              <a:rPr lang="en-US" b="0" i="0" dirty="0">
                <a:solidFill>
                  <a:srgbClr val="2F4A8B"/>
                </a:solidFill>
                <a:effectLst/>
                <a:latin typeface="Times New Roman" panose="02020603050405020304" pitchFamily="18" charset="0"/>
                <a:hlinkClick r:id="rId5"/>
              </a:rPr>
              <a:t>2012</a:t>
            </a:r>
            <a:r>
              <a:rPr lang="en-US" b="0" i="0" dirty="0">
                <a:solidFill>
                  <a:srgbClr val="000000"/>
                </a:solidFill>
                <a:effectLst/>
                <a:latin typeface="Times New Roman" panose="02020603050405020304" pitchFamily="18" charset="0"/>
              </a:rPr>
              <a:t>; Combs, Jr., </a:t>
            </a:r>
            <a:r>
              <a:rPr lang="en-US" b="0" i="0" dirty="0">
                <a:solidFill>
                  <a:srgbClr val="2F4A8B"/>
                </a:solidFill>
                <a:effectLst/>
                <a:latin typeface="Times New Roman" panose="02020603050405020304" pitchFamily="18" charset="0"/>
                <a:hlinkClick r:id="rId5"/>
              </a:rPr>
              <a:t>2012</a:t>
            </a:r>
            <a:r>
              <a:rPr lang="en-US" b="0" i="0" dirty="0">
                <a:solidFill>
                  <a:srgbClr val="000000"/>
                </a:solidFill>
                <a:effectLst/>
                <a:latin typeface="Times New Roman" panose="02020603050405020304" pitchFamily="18" charset="0"/>
              </a:rPr>
              <a:t>). In particular, folate, vitamin B</a:t>
            </a:r>
            <a:r>
              <a:rPr lang="en-US" b="0" i="0" baseline="-25000" dirty="0">
                <a:solidFill>
                  <a:srgbClr val="000000"/>
                </a:solidFill>
                <a:effectLst/>
                <a:latin typeface="Times New Roman" panose="02020603050405020304" pitchFamily="18" charset="0"/>
              </a:rPr>
              <a:t>6</a:t>
            </a:r>
            <a:r>
              <a:rPr lang="en-US" b="0" i="0" dirty="0">
                <a:solidFill>
                  <a:srgbClr val="000000"/>
                </a:solidFill>
                <a:effectLst/>
                <a:latin typeface="Times New Roman" panose="02020603050405020304" pitchFamily="18" charset="0"/>
              </a:rPr>
              <a:t>, and vitamin B</a:t>
            </a:r>
            <a:r>
              <a:rPr lang="en-US" b="0" i="0" baseline="-25000" dirty="0">
                <a:solidFill>
                  <a:srgbClr val="000000"/>
                </a:solidFill>
                <a:effectLst/>
                <a:latin typeface="Times New Roman" panose="02020603050405020304" pitchFamily="18" charset="0"/>
              </a:rPr>
              <a:t>12</a:t>
            </a:r>
            <a:r>
              <a:rPr lang="en-US" b="0" i="0" dirty="0">
                <a:solidFill>
                  <a:srgbClr val="000000"/>
                </a:solidFill>
                <a:effectLst/>
                <a:latin typeface="Times New Roman" panose="02020603050405020304" pitchFamily="18" charset="0"/>
              </a:rPr>
              <a:t> are required in one-carbon metabolism, including </a:t>
            </a:r>
            <a:r>
              <a:rPr lang="en-US" b="0" i="1" dirty="0">
                <a:solidFill>
                  <a:srgbClr val="000000"/>
                </a:solidFill>
                <a:effectLst/>
                <a:latin typeface="Times New Roman" panose="02020603050405020304" pitchFamily="18" charset="0"/>
              </a:rPr>
              <a:t>de novo</a:t>
            </a:r>
            <a:r>
              <a:rPr lang="en-US" b="0" i="0" dirty="0">
                <a:solidFill>
                  <a:srgbClr val="000000"/>
                </a:solidFill>
                <a:effectLst/>
                <a:latin typeface="Times New Roman" panose="02020603050405020304" pitchFamily="18" charset="0"/>
              </a:rPr>
              <a:t> purine biosynthesis and production of </a:t>
            </a:r>
            <a:r>
              <a:rPr lang="en-US" b="0" i="1" dirty="0">
                <a:solidFill>
                  <a:srgbClr val="000000"/>
                </a:solidFill>
                <a:effectLst/>
                <a:latin typeface="Times New Roman" panose="02020603050405020304" pitchFamily="18" charset="0"/>
              </a:rPr>
              <a:t>S</a:t>
            </a:r>
            <a:r>
              <a:rPr lang="en-US" b="0" i="0" dirty="0">
                <a:solidFill>
                  <a:srgbClr val="000000"/>
                </a:solidFill>
                <a:effectLst/>
                <a:latin typeface="Times New Roman" panose="02020603050405020304" pitchFamily="18" charset="0"/>
              </a:rPr>
              <a:t>-adenosyl methionine, the universal methyl donor required in over 100 methylation processes (Stover, </a:t>
            </a:r>
            <a:r>
              <a:rPr lang="en-US" b="0" i="0" dirty="0">
                <a:solidFill>
                  <a:srgbClr val="2F4A8B"/>
                </a:solidFill>
                <a:effectLst/>
                <a:latin typeface="Times New Roman" panose="02020603050405020304" pitchFamily="18" charset="0"/>
                <a:hlinkClick r:id="rId5"/>
              </a:rPr>
              <a:t>2009</a:t>
            </a:r>
            <a:r>
              <a:rPr lang="en-US" b="0" i="0" dirty="0">
                <a:solidFill>
                  <a:srgbClr val="000000"/>
                </a:solidFill>
                <a:effectLst/>
                <a:latin typeface="Times New Roman" panose="02020603050405020304" pitchFamily="18" charset="0"/>
              </a:rPr>
              <a:t>; Finkelstein et al., </a:t>
            </a:r>
            <a:r>
              <a:rPr lang="en-US" b="0" i="0" dirty="0">
                <a:solidFill>
                  <a:srgbClr val="2F4A8B"/>
                </a:solidFill>
                <a:effectLst/>
                <a:latin typeface="Times New Roman" panose="02020603050405020304" pitchFamily="18" charset="0"/>
                <a:hlinkClick r:id="rId5"/>
              </a:rPr>
              <a:t>2015</a:t>
            </a:r>
            <a:r>
              <a:rPr lang="en-US" b="0" i="0" dirty="0">
                <a:solidFill>
                  <a:srgbClr val="000000"/>
                </a:solidFill>
                <a:effectLst/>
                <a:latin typeface="Times New Roman" panose="02020603050405020304" pitchFamily="18" charset="0"/>
              </a:rPr>
              <a:t>). Requirements for B-vitamins are increased during periods of rapid growth and development, including during pregnancy and early childhood (Stover, </a:t>
            </a:r>
            <a:r>
              <a:rPr lang="en-US" b="0" i="0" dirty="0">
                <a:solidFill>
                  <a:srgbClr val="2F4A8B"/>
                </a:solidFill>
                <a:effectLst/>
                <a:latin typeface="Times New Roman" panose="02020603050405020304" pitchFamily="18" charset="0"/>
                <a:hlinkClick r:id="rId5"/>
              </a:rPr>
              <a:t>2009</a:t>
            </a:r>
            <a:r>
              <a:rPr lang="en-US" b="0" i="0" dirty="0">
                <a:solidFill>
                  <a:srgbClr val="000000"/>
                </a:solidFill>
                <a:effectLst/>
                <a:latin typeface="Times New Roman" panose="02020603050405020304" pitchFamily="18" charset="0"/>
              </a:rPr>
              <a:t>; Finkelstein et al., </a:t>
            </a:r>
            <a:r>
              <a:rPr lang="en-US" b="0" i="0" dirty="0">
                <a:solidFill>
                  <a:srgbClr val="2F4A8B"/>
                </a:solidFill>
                <a:effectLst/>
                <a:latin typeface="Times New Roman" panose="02020603050405020304" pitchFamily="18" charset="0"/>
                <a:hlinkClick r:id="rId5"/>
              </a:rPr>
              <a:t>2015</a:t>
            </a:r>
            <a:r>
              <a:rPr lang="en-US" b="0" i="0" dirty="0">
                <a:solidFill>
                  <a:srgbClr val="000000"/>
                </a:solidFill>
                <a:effectLst/>
                <a:latin typeface="Times New Roman" panose="02020603050405020304" pitchFamily="18" charset="0"/>
              </a:rPr>
              <a:t>).</a:t>
            </a:r>
          </a:p>
          <a:p>
            <a:pPr algn="l"/>
            <a:r>
              <a:rPr lang="en-US" b="1" i="0" dirty="0">
                <a:solidFill>
                  <a:srgbClr val="724128"/>
                </a:solidFill>
                <a:effectLst/>
                <a:latin typeface="arial" panose="020B0604020202020204" pitchFamily="34" charset="0"/>
              </a:rPr>
              <a:t>B-vitamins and Immune Function</a:t>
            </a:r>
          </a:p>
          <a:p>
            <a:pPr algn="l"/>
            <a:r>
              <a:rPr lang="en-US" b="0" i="0" dirty="0">
                <a:solidFill>
                  <a:srgbClr val="000000"/>
                </a:solidFill>
                <a:effectLst/>
                <a:latin typeface="Times New Roman" panose="02020603050405020304" pitchFamily="18" charset="0"/>
              </a:rPr>
              <a:t>B-vitamins are required for innate and adaptive immunity and the maintenance of processes underlying immune function. For example, folate, vitamin B</a:t>
            </a:r>
            <a:r>
              <a:rPr lang="en-US" b="0" i="0" baseline="-25000" dirty="0">
                <a:solidFill>
                  <a:srgbClr val="000000"/>
                </a:solidFill>
                <a:effectLst/>
                <a:latin typeface="Times New Roman" panose="02020603050405020304" pitchFamily="18" charset="0"/>
              </a:rPr>
              <a:t>6</a:t>
            </a:r>
            <a:r>
              <a:rPr lang="en-US" b="0" i="0" dirty="0">
                <a:solidFill>
                  <a:srgbClr val="000000"/>
                </a:solidFill>
                <a:effectLst/>
                <a:latin typeface="Times New Roman" panose="02020603050405020304" pitchFamily="18" charset="0"/>
              </a:rPr>
              <a:t>, and vitamin B</a:t>
            </a:r>
            <a:r>
              <a:rPr lang="en-US" b="0" i="0" baseline="-25000" dirty="0">
                <a:solidFill>
                  <a:srgbClr val="000000"/>
                </a:solidFill>
                <a:effectLst/>
                <a:latin typeface="Times New Roman" panose="02020603050405020304" pitchFamily="18" charset="0"/>
              </a:rPr>
              <a:t>12</a:t>
            </a:r>
            <a:r>
              <a:rPr lang="en-US" b="0" i="0" dirty="0">
                <a:solidFill>
                  <a:srgbClr val="000000"/>
                </a:solidFill>
                <a:effectLst/>
                <a:latin typeface="Times New Roman" panose="02020603050405020304" pitchFamily="18" charset="0"/>
              </a:rPr>
              <a:t> are important for lymphocyte maturation and proliferation, T-cell cytotoxicity, and protection against oxidative stress (</a:t>
            </a:r>
            <a:r>
              <a:rPr lang="en-US" b="0" i="0" dirty="0" err="1">
                <a:solidFill>
                  <a:srgbClr val="000000"/>
                </a:solidFill>
                <a:effectLst/>
                <a:latin typeface="Times New Roman" panose="02020603050405020304" pitchFamily="18" charset="0"/>
              </a:rPr>
              <a:t>Dhur</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5"/>
              </a:rPr>
              <a:t>1991</a:t>
            </a:r>
            <a:r>
              <a:rPr lang="en-US" b="0" i="0" dirty="0">
                <a:solidFill>
                  <a:srgbClr val="000000"/>
                </a:solidFill>
                <a:effectLst/>
                <a:latin typeface="Times New Roman" panose="02020603050405020304" pitchFamily="18" charset="0"/>
              </a:rPr>
              <a:t>; Gay and </a:t>
            </a:r>
            <a:r>
              <a:rPr lang="en-US" b="0" i="0" dirty="0" err="1">
                <a:solidFill>
                  <a:srgbClr val="000000"/>
                </a:solidFill>
                <a:effectLst/>
                <a:latin typeface="Times New Roman" panose="02020603050405020304" pitchFamily="18" charset="0"/>
              </a:rPr>
              <a:t>Meydani</a:t>
            </a:r>
            <a:r>
              <a:rPr lang="en-US" b="0" i="0" dirty="0">
                <a:solidFill>
                  <a:srgbClr val="000000"/>
                </a:solidFill>
                <a:effectLst/>
                <a:latin typeface="Times New Roman" panose="02020603050405020304" pitchFamily="18" charset="0"/>
              </a:rPr>
              <a:t>, </a:t>
            </a:r>
            <a:r>
              <a:rPr lang="en-US" b="0" i="0" dirty="0">
                <a:solidFill>
                  <a:srgbClr val="2F4A8B"/>
                </a:solidFill>
                <a:effectLst/>
                <a:latin typeface="Times New Roman" panose="02020603050405020304" pitchFamily="18" charset="0"/>
                <a:hlinkClick r:id="rId5"/>
              </a:rPr>
              <a:t>2001</a:t>
            </a:r>
            <a:r>
              <a:rPr lang="en-US" b="0" i="0" dirty="0">
                <a:solidFill>
                  <a:srgbClr val="000000"/>
                </a:solidFill>
                <a:effectLst/>
                <a:latin typeface="Times New Roman" panose="02020603050405020304" pitchFamily="18" charset="0"/>
              </a:rPr>
              <a:t>). In observational studies among patients with megaloblastic anemia, intramuscular vitamin B</a:t>
            </a:r>
            <a:r>
              <a:rPr lang="en-US" b="0" i="0" baseline="-25000" dirty="0">
                <a:solidFill>
                  <a:srgbClr val="000000"/>
                </a:solidFill>
                <a:effectLst/>
                <a:latin typeface="Times New Roman" panose="02020603050405020304" pitchFamily="18" charset="0"/>
              </a:rPr>
              <a:t>12</a:t>
            </a:r>
            <a:r>
              <a:rPr lang="en-US" b="0" i="0" dirty="0">
                <a:solidFill>
                  <a:srgbClr val="000000"/>
                </a:solidFill>
                <a:effectLst/>
                <a:latin typeface="Times New Roman" panose="02020603050405020304" pitchFamily="18" charset="0"/>
              </a:rPr>
              <a:t> injections restored CD8 T-cell counts, total leukocyte counts, and natural killer cell activity (Tamura et al., </a:t>
            </a:r>
            <a:r>
              <a:rPr lang="en-US" b="0" i="0" dirty="0">
                <a:solidFill>
                  <a:srgbClr val="2F4A8B"/>
                </a:solidFill>
                <a:effectLst/>
                <a:latin typeface="Times New Roman" panose="02020603050405020304" pitchFamily="18" charset="0"/>
                <a:hlinkClick r:id="rId5"/>
              </a:rPr>
              <a:t>1999</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Erkurt</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5"/>
              </a:rPr>
              <a:t>2008</a:t>
            </a:r>
            <a:r>
              <a:rPr lang="en-US" b="0" i="0" dirty="0">
                <a:solidFill>
                  <a:srgbClr val="000000"/>
                </a:solidFill>
                <a:effectLst/>
                <a:latin typeface="Times New Roman" panose="02020603050405020304" pitchFamily="18" charset="0"/>
              </a:rPr>
              <a:t>), and folic acid supplementation improved cell-mediated immunity (Gross et al., </a:t>
            </a:r>
            <a:r>
              <a:rPr lang="en-US" b="0" i="0" dirty="0">
                <a:solidFill>
                  <a:srgbClr val="2F4A8B"/>
                </a:solidFill>
                <a:effectLst/>
                <a:latin typeface="Times New Roman" panose="02020603050405020304" pitchFamily="18" charset="0"/>
                <a:hlinkClick r:id="rId5"/>
              </a:rPr>
              <a:t>1975</a:t>
            </a:r>
            <a:r>
              <a:rPr lang="en-US" b="0" i="0" dirty="0">
                <a:solidFill>
                  <a:srgbClr val="000000"/>
                </a:solidFill>
                <a:effectLst/>
                <a:latin typeface="Times New Roman" panose="02020603050405020304" pitchFamily="18" charset="0"/>
              </a:rPr>
              <a:t>). Another study found that increased dietary intake of vitamin B</a:t>
            </a:r>
            <a:r>
              <a:rPr lang="en-US" b="0" i="0" baseline="-25000" dirty="0">
                <a:solidFill>
                  <a:srgbClr val="000000"/>
                </a:solidFill>
                <a:effectLst/>
                <a:latin typeface="Times New Roman" panose="02020603050405020304" pitchFamily="18" charset="0"/>
              </a:rPr>
              <a:t>6</a:t>
            </a:r>
            <a:r>
              <a:rPr lang="en-US" b="0" i="0" dirty="0">
                <a:solidFill>
                  <a:srgbClr val="000000"/>
                </a:solidFill>
                <a:effectLst/>
                <a:latin typeface="Times New Roman" panose="02020603050405020304" pitchFamily="18" charset="0"/>
              </a:rPr>
              <a:t> was associated with elevated lymphocyte proliferation (Kwak et al., </a:t>
            </a:r>
            <a:r>
              <a:rPr lang="en-US" b="0" i="0" dirty="0">
                <a:solidFill>
                  <a:srgbClr val="2F4A8B"/>
                </a:solidFill>
                <a:effectLst/>
                <a:latin typeface="Times New Roman" panose="02020603050405020304" pitchFamily="18" charset="0"/>
                <a:hlinkClick r:id="rId5"/>
              </a:rPr>
              <a:t>2002</a:t>
            </a:r>
            <a:r>
              <a:rPr lang="en-US" b="0" i="0" dirty="0">
                <a:solidFill>
                  <a:srgbClr val="000000"/>
                </a:solidFill>
                <a:effectLst/>
                <a:latin typeface="Times New Roman" panose="02020603050405020304" pitchFamily="18" charset="0"/>
              </a:rPr>
              <a:t>). During elevated interferon-gamma (IFN-</a:t>
            </a:r>
            <a:r>
              <a:rPr lang="el-GR" b="0" i="0" dirty="0">
                <a:solidFill>
                  <a:srgbClr val="000000"/>
                </a:solidFill>
                <a:effectLst/>
                <a:latin typeface="Times New Roman" panose="02020603050405020304" pitchFamily="18" charset="0"/>
              </a:rPr>
              <a:t>γ) </a:t>
            </a:r>
            <a:r>
              <a:rPr lang="en-US" b="0" i="0" dirty="0">
                <a:solidFill>
                  <a:srgbClr val="000000"/>
                </a:solidFill>
                <a:effectLst/>
                <a:latin typeface="Times New Roman" panose="02020603050405020304" pitchFamily="18" charset="0"/>
              </a:rPr>
              <a:t>activity, riboflavin and vitamin B</a:t>
            </a:r>
            <a:r>
              <a:rPr lang="en-US" b="0" i="0" baseline="-25000" dirty="0">
                <a:solidFill>
                  <a:srgbClr val="000000"/>
                </a:solidFill>
                <a:effectLst/>
                <a:latin typeface="Times New Roman" panose="02020603050405020304" pitchFamily="18" charset="0"/>
              </a:rPr>
              <a:t>6</a:t>
            </a:r>
            <a:r>
              <a:rPr lang="en-US" b="0" i="0" dirty="0">
                <a:solidFill>
                  <a:srgbClr val="000000"/>
                </a:solidFill>
                <a:effectLst/>
                <a:latin typeface="Times New Roman" panose="02020603050405020304" pitchFamily="18" charset="0"/>
              </a:rPr>
              <a:t> may be depleted, given the role of these nutrients as cofactors for tryptophan catabolism, a metabolic process that is increased during IFN-</a:t>
            </a:r>
            <a:r>
              <a:rPr lang="el-GR" b="0" i="0" dirty="0">
                <a:solidFill>
                  <a:srgbClr val="000000"/>
                </a:solidFill>
                <a:effectLst/>
                <a:latin typeface="Times New Roman" panose="02020603050405020304" pitchFamily="18" charset="0"/>
              </a:rPr>
              <a:t>γ-</a:t>
            </a:r>
            <a:r>
              <a:rPr lang="en-US" b="0" i="0" dirty="0">
                <a:solidFill>
                  <a:srgbClr val="000000"/>
                </a:solidFill>
                <a:effectLst/>
                <a:latin typeface="Times New Roman" panose="02020603050405020304" pitchFamily="18" charset="0"/>
              </a:rPr>
              <a:t>mediated immune activity (Christensen et al., </a:t>
            </a:r>
            <a:r>
              <a:rPr lang="en-US" b="0" i="0" dirty="0">
                <a:solidFill>
                  <a:srgbClr val="2F4A8B"/>
                </a:solidFill>
                <a:effectLst/>
                <a:latin typeface="Times New Roman" panose="02020603050405020304" pitchFamily="18" charset="0"/>
                <a:hlinkClick r:id="rId5"/>
              </a:rPr>
              <a:t>2012</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Theofylaktopoulou</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5"/>
              </a:rPr>
              <a:t>2014</a:t>
            </a:r>
            <a:r>
              <a:rPr lang="en-US" b="0" i="0" dirty="0">
                <a:solidFill>
                  <a:srgbClr val="000000"/>
                </a:solidFill>
                <a:effectLst/>
                <a:latin typeface="Times New Roman" panose="02020603050405020304" pitchFamily="18" charset="0"/>
              </a:rPr>
              <a:t>). Few studies have been conducted to investigate the associations of other B-vitamins and immune function.</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14</a:t>
            </a:fld>
            <a:endParaRPr lang="en-US" dirty="0"/>
          </a:p>
        </p:txBody>
      </p:sp>
    </p:spTree>
    <p:extLst>
      <p:ext uri="{BB962C8B-B14F-4D97-AF65-F5344CB8AC3E}">
        <p14:creationId xmlns:p14="http://schemas.microsoft.com/office/powerpoint/2010/main" val="2022712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724128"/>
                </a:solidFill>
                <a:effectLst/>
                <a:latin typeface="arial" panose="020B0604020202020204" pitchFamily="34" charset="0"/>
              </a:rPr>
              <a:t>B-vitamins and Immune Function</a:t>
            </a:r>
          </a:p>
          <a:p>
            <a:pPr algn="l"/>
            <a:r>
              <a:rPr lang="en-US" b="0" i="0" dirty="0">
                <a:solidFill>
                  <a:srgbClr val="000000"/>
                </a:solidFill>
                <a:effectLst/>
                <a:latin typeface="Times New Roman" panose="02020603050405020304" pitchFamily="18" charset="0"/>
              </a:rPr>
              <a:t>B-vitamins are required for innate and adaptive immunity and the maintenance of processes underlying immune function. For example, folate, vitamin B</a:t>
            </a:r>
            <a:r>
              <a:rPr lang="en-US" b="0" i="0" baseline="-25000" dirty="0">
                <a:solidFill>
                  <a:srgbClr val="000000"/>
                </a:solidFill>
                <a:effectLst/>
                <a:latin typeface="Times New Roman" panose="02020603050405020304" pitchFamily="18" charset="0"/>
              </a:rPr>
              <a:t>6</a:t>
            </a:r>
            <a:r>
              <a:rPr lang="en-US" b="0" i="0" dirty="0">
                <a:solidFill>
                  <a:srgbClr val="000000"/>
                </a:solidFill>
                <a:effectLst/>
                <a:latin typeface="Times New Roman" panose="02020603050405020304" pitchFamily="18" charset="0"/>
              </a:rPr>
              <a:t>, and vitamin B</a:t>
            </a:r>
            <a:r>
              <a:rPr lang="en-US" b="0" i="0" baseline="-25000" dirty="0">
                <a:solidFill>
                  <a:srgbClr val="000000"/>
                </a:solidFill>
                <a:effectLst/>
                <a:latin typeface="Times New Roman" panose="02020603050405020304" pitchFamily="18" charset="0"/>
              </a:rPr>
              <a:t>12</a:t>
            </a:r>
            <a:r>
              <a:rPr lang="en-US" b="0" i="0" dirty="0">
                <a:solidFill>
                  <a:srgbClr val="000000"/>
                </a:solidFill>
                <a:effectLst/>
                <a:latin typeface="Times New Roman" panose="02020603050405020304" pitchFamily="18" charset="0"/>
              </a:rPr>
              <a:t> are important for lymphocyte maturation and proliferation, T-cell cytotoxicity, and protection against oxidative stress (</a:t>
            </a:r>
            <a:r>
              <a:rPr lang="en-US" b="0" i="0" dirty="0" err="1">
                <a:solidFill>
                  <a:srgbClr val="000000"/>
                </a:solidFill>
                <a:effectLst/>
                <a:latin typeface="Times New Roman" panose="02020603050405020304" pitchFamily="18" charset="0"/>
              </a:rPr>
              <a:t>Dhur</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1991</a:t>
            </a:r>
            <a:r>
              <a:rPr lang="en-US" b="0" i="0" dirty="0">
                <a:solidFill>
                  <a:srgbClr val="000000"/>
                </a:solidFill>
                <a:effectLst/>
                <a:latin typeface="Times New Roman" panose="02020603050405020304" pitchFamily="18" charset="0"/>
              </a:rPr>
              <a:t>; Gay and </a:t>
            </a:r>
            <a:r>
              <a:rPr lang="en-US" b="0" i="0" dirty="0" err="1">
                <a:solidFill>
                  <a:srgbClr val="000000"/>
                </a:solidFill>
                <a:effectLst/>
                <a:latin typeface="Times New Roman" panose="02020603050405020304" pitchFamily="18" charset="0"/>
              </a:rPr>
              <a:t>Meydani</a:t>
            </a:r>
            <a:r>
              <a:rPr lang="en-US" b="0" i="0" dirty="0">
                <a:solidFill>
                  <a:srgbClr val="000000"/>
                </a:solidFill>
                <a:effectLst/>
                <a:latin typeface="Times New Roman" panose="02020603050405020304" pitchFamily="18" charset="0"/>
              </a:rPr>
              <a:t>, </a:t>
            </a:r>
            <a:r>
              <a:rPr lang="en-US" b="0" i="0" dirty="0">
                <a:solidFill>
                  <a:srgbClr val="2F4A8B"/>
                </a:solidFill>
                <a:effectLst/>
                <a:latin typeface="Times New Roman" panose="02020603050405020304" pitchFamily="18" charset="0"/>
                <a:hlinkClick r:id="rId3"/>
              </a:rPr>
              <a:t>2001</a:t>
            </a:r>
            <a:r>
              <a:rPr lang="en-US" b="0" i="0" dirty="0">
                <a:solidFill>
                  <a:srgbClr val="000000"/>
                </a:solidFill>
                <a:effectLst/>
                <a:latin typeface="Times New Roman" panose="02020603050405020304" pitchFamily="18" charset="0"/>
              </a:rPr>
              <a:t>). In observational studies among patients with megaloblastic anemia, intramuscular vitamin B</a:t>
            </a:r>
            <a:r>
              <a:rPr lang="en-US" b="0" i="0" baseline="-25000" dirty="0">
                <a:solidFill>
                  <a:srgbClr val="000000"/>
                </a:solidFill>
                <a:effectLst/>
                <a:latin typeface="Times New Roman" panose="02020603050405020304" pitchFamily="18" charset="0"/>
              </a:rPr>
              <a:t>12</a:t>
            </a:r>
            <a:r>
              <a:rPr lang="en-US" b="0" i="0" dirty="0">
                <a:solidFill>
                  <a:srgbClr val="000000"/>
                </a:solidFill>
                <a:effectLst/>
                <a:latin typeface="Times New Roman" panose="02020603050405020304" pitchFamily="18" charset="0"/>
              </a:rPr>
              <a:t> injections restored CD8 T-cell counts, total leukocyte counts, and natural killer cell activity (Tamura et al., </a:t>
            </a:r>
            <a:r>
              <a:rPr lang="en-US" b="0" i="0" dirty="0">
                <a:solidFill>
                  <a:srgbClr val="2F4A8B"/>
                </a:solidFill>
                <a:effectLst/>
                <a:latin typeface="Times New Roman" panose="02020603050405020304" pitchFamily="18" charset="0"/>
                <a:hlinkClick r:id="rId3"/>
              </a:rPr>
              <a:t>1999</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Erkurt</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2008</a:t>
            </a:r>
            <a:r>
              <a:rPr lang="en-US" b="0" i="0" dirty="0">
                <a:solidFill>
                  <a:srgbClr val="000000"/>
                </a:solidFill>
                <a:effectLst/>
                <a:latin typeface="Times New Roman" panose="02020603050405020304" pitchFamily="18" charset="0"/>
              </a:rPr>
              <a:t>), and folic acid supplementation improved cell-mediated immunity (Gross et al., </a:t>
            </a:r>
            <a:r>
              <a:rPr lang="en-US" b="0" i="0" dirty="0">
                <a:solidFill>
                  <a:srgbClr val="2F4A8B"/>
                </a:solidFill>
                <a:effectLst/>
                <a:latin typeface="Times New Roman" panose="02020603050405020304" pitchFamily="18" charset="0"/>
                <a:hlinkClick r:id="rId3"/>
              </a:rPr>
              <a:t>1975</a:t>
            </a:r>
            <a:r>
              <a:rPr lang="en-US" b="0" i="0" dirty="0">
                <a:solidFill>
                  <a:srgbClr val="000000"/>
                </a:solidFill>
                <a:effectLst/>
                <a:latin typeface="Times New Roman" panose="02020603050405020304" pitchFamily="18" charset="0"/>
              </a:rPr>
              <a:t>). Another study found that increased dietary intake of vitamin B</a:t>
            </a:r>
            <a:r>
              <a:rPr lang="en-US" b="0" i="0" baseline="-25000" dirty="0">
                <a:solidFill>
                  <a:srgbClr val="000000"/>
                </a:solidFill>
                <a:effectLst/>
                <a:latin typeface="Times New Roman" panose="02020603050405020304" pitchFamily="18" charset="0"/>
              </a:rPr>
              <a:t>6</a:t>
            </a:r>
            <a:r>
              <a:rPr lang="en-US" b="0" i="0" dirty="0">
                <a:solidFill>
                  <a:srgbClr val="000000"/>
                </a:solidFill>
                <a:effectLst/>
                <a:latin typeface="Times New Roman" panose="02020603050405020304" pitchFamily="18" charset="0"/>
              </a:rPr>
              <a:t> was associated with elevated lymphocyte proliferation (Kwak et al., </a:t>
            </a:r>
            <a:r>
              <a:rPr lang="en-US" b="0" i="0" dirty="0">
                <a:solidFill>
                  <a:srgbClr val="2F4A8B"/>
                </a:solidFill>
                <a:effectLst/>
                <a:latin typeface="Times New Roman" panose="02020603050405020304" pitchFamily="18" charset="0"/>
                <a:hlinkClick r:id="rId3"/>
              </a:rPr>
              <a:t>2002</a:t>
            </a:r>
            <a:r>
              <a:rPr lang="en-US" b="0" i="0" dirty="0">
                <a:solidFill>
                  <a:srgbClr val="000000"/>
                </a:solidFill>
                <a:effectLst/>
                <a:latin typeface="Times New Roman" panose="02020603050405020304" pitchFamily="18" charset="0"/>
              </a:rPr>
              <a:t>). During elevated interferon-gamma (IFN-</a:t>
            </a:r>
            <a:r>
              <a:rPr lang="el-GR" b="0" i="0" dirty="0">
                <a:solidFill>
                  <a:srgbClr val="000000"/>
                </a:solidFill>
                <a:effectLst/>
                <a:latin typeface="Times New Roman" panose="02020603050405020304" pitchFamily="18" charset="0"/>
              </a:rPr>
              <a:t>γ) </a:t>
            </a:r>
            <a:r>
              <a:rPr lang="en-US" b="0" i="0" dirty="0">
                <a:solidFill>
                  <a:srgbClr val="000000"/>
                </a:solidFill>
                <a:effectLst/>
                <a:latin typeface="Times New Roman" panose="02020603050405020304" pitchFamily="18" charset="0"/>
              </a:rPr>
              <a:t>activity, riboflavin and vitamin B</a:t>
            </a:r>
            <a:r>
              <a:rPr lang="en-US" b="0" i="0" baseline="-25000" dirty="0">
                <a:solidFill>
                  <a:srgbClr val="000000"/>
                </a:solidFill>
                <a:effectLst/>
                <a:latin typeface="Times New Roman" panose="02020603050405020304" pitchFamily="18" charset="0"/>
              </a:rPr>
              <a:t>6</a:t>
            </a:r>
            <a:r>
              <a:rPr lang="en-US" b="0" i="0" dirty="0">
                <a:solidFill>
                  <a:srgbClr val="000000"/>
                </a:solidFill>
                <a:effectLst/>
                <a:latin typeface="Times New Roman" panose="02020603050405020304" pitchFamily="18" charset="0"/>
              </a:rPr>
              <a:t> may be depleted, given the role of these nutrients as cofactors for tryptophan catabolism, a metabolic process that is increased during IFN-</a:t>
            </a:r>
            <a:r>
              <a:rPr lang="el-GR" b="0" i="0" dirty="0">
                <a:solidFill>
                  <a:srgbClr val="000000"/>
                </a:solidFill>
                <a:effectLst/>
                <a:latin typeface="Times New Roman" panose="02020603050405020304" pitchFamily="18" charset="0"/>
              </a:rPr>
              <a:t>γ-</a:t>
            </a:r>
            <a:r>
              <a:rPr lang="en-US" b="0" i="0" dirty="0">
                <a:solidFill>
                  <a:srgbClr val="000000"/>
                </a:solidFill>
                <a:effectLst/>
                <a:latin typeface="Times New Roman" panose="02020603050405020304" pitchFamily="18" charset="0"/>
              </a:rPr>
              <a:t>mediated immune activity (Christensen et al., </a:t>
            </a:r>
            <a:r>
              <a:rPr lang="en-US" b="0" i="0" dirty="0">
                <a:solidFill>
                  <a:srgbClr val="2F4A8B"/>
                </a:solidFill>
                <a:effectLst/>
                <a:latin typeface="Times New Roman" panose="02020603050405020304" pitchFamily="18" charset="0"/>
                <a:hlinkClick r:id="rId3"/>
              </a:rPr>
              <a:t>2012</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Theofylaktopoulou</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2014</a:t>
            </a:r>
            <a:r>
              <a:rPr lang="en-US" b="0" i="0" dirty="0">
                <a:solidFill>
                  <a:srgbClr val="000000"/>
                </a:solidFill>
                <a:effectLst/>
                <a:latin typeface="Times New Roman" panose="02020603050405020304" pitchFamily="18" charset="0"/>
              </a:rPr>
              <a:t>). Few studies have been conducted to investigate the associations of other B-vitamins and immune function.</a:t>
            </a:r>
          </a:p>
          <a:p>
            <a:endParaRPr lang="en-US" dirty="0"/>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15</a:t>
            </a:fld>
            <a:endParaRPr lang="en-US" dirty="0"/>
          </a:p>
        </p:txBody>
      </p:sp>
    </p:spTree>
    <p:extLst>
      <p:ext uri="{BB962C8B-B14F-4D97-AF65-F5344CB8AC3E}">
        <p14:creationId xmlns:p14="http://schemas.microsoft.com/office/powerpoint/2010/main" val="2719069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Systemic effects of altered micronutrients in one-carbon metabolism. (</a:t>
            </a:r>
            <a:r>
              <a:rPr lang="en-US" b="1" i="0" dirty="0">
                <a:solidFill>
                  <a:srgbClr val="222222"/>
                </a:solidFill>
                <a:effectLst/>
                <a:latin typeface="Arial" panose="020B0604020202020204" pitchFamily="34" charset="0"/>
              </a:rPr>
              <a:t>A</a:t>
            </a:r>
            <a:r>
              <a:rPr lang="en-US" b="0" i="0" dirty="0">
                <a:solidFill>
                  <a:srgbClr val="222222"/>
                </a:solidFill>
                <a:effectLst/>
                <a:latin typeface="Arial" panose="020B0604020202020204" pitchFamily="34" charset="0"/>
              </a:rPr>
              <a:t>) Reduced folate, methionine, or B12 can cause a decrease in one-carbon metabolism output, leading to decreased DNA synthesis, increased genomic instability, and decreased methylation potential. This can promote the development of neural tube defects (NTDs), non-alcoholic fatty liver disease (NAFLD), and cancer (specifically colorectal cancer). Reduced B12 also decreases activity of the propionate catabolic pathway through decreased </a:t>
            </a:r>
            <a:r>
              <a:rPr lang="en-US" b="0" i="0" dirty="0" err="1">
                <a:solidFill>
                  <a:srgbClr val="222222"/>
                </a:solidFill>
                <a:effectLst/>
                <a:latin typeface="Arial" panose="020B0604020202020204" pitchFamily="34" charset="0"/>
              </a:rPr>
              <a:t>methylmalonyl</a:t>
            </a:r>
            <a:r>
              <a:rPr lang="en-US" b="0" i="0" dirty="0">
                <a:solidFill>
                  <a:srgbClr val="222222"/>
                </a:solidFill>
                <a:effectLst/>
                <a:latin typeface="Arial" panose="020B0604020202020204" pitchFamily="34" charset="0"/>
              </a:rPr>
              <a:t>-CoA mutase (MUT) enzymatic activity, leading to decreased myelin synthesis, increased cellular stress, and disrupted tricarboxylic acid (TCA) cycling. These factors influence the development of neuropathies and promote NAFLD. (</a:t>
            </a:r>
            <a:r>
              <a:rPr lang="en-US" b="1" i="0" dirty="0">
                <a:solidFill>
                  <a:srgbClr val="222222"/>
                </a:solidFill>
                <a:effectLst/>
                <a:latin typeface="Arial" panose="020B0604020202020204" pitchFamily="34" charset="0"/>
              </a:rPr>
              <a:t>B</a:t>
            </a:r>
            <a:r>
              <a:rPr lang="en-US" b="0" i="0" dirty="0">
                <a:solidFill>
                  <a:srgbClr val="222222"/>
                </a:solidFill>
                <a:effectLst/>
                <a:latin typeface="Arial" panose="020B0604020202020204" pitchFamily="34" charset="0"/>
              </a:rPr>
              <a:t>) Effects of excess folate, methionine, and B12 are less understood, but increases can promote cell proliferation and can increase SAM (S-adenosylmethionine) levels, which allow cells to maintain their methylated states. This could lead to the development of cancers as maintenance of methylation is important for some malignancies. Excessive folate also disrupts normal hematopoiesis, possibly through increased one-carbon metabolism.</a:t>
            </a:r>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16</a:t>
            </a:fld>
            <a:endParaRPr lang="en-US" dirty="0"/>
          </a:p>
        </p:txBody>
      </p:sp>
    </p:spTree>
    <p:extLst>
      <p:ext uri="{BB962C8B-B14F-4D97-AF65-F5344CB8AC3E}">
        <p14:creationId xmlns:p14="http://schemas.microsoft.com/office/powerpoint/2010/main" val="827600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Systemic effects of altered micronutrients in one-carbon metabolism. (</a:t>
            </a:r>
            <a:r>
              <a:rPr lang="en-US" b="1" i="0" dirty="0">
                <a:solidFill>
                  <a:srgbClr val="222222"/>
                </a:solidFill>
                <a:effectLst/>
                <a:latin typeface="Arial" panose="020B0604020202020204" pitchFamily="34" charset="0"/>
              </a:rPr>
              <a:t>A</a:t>
            </a:r>
            <a:r>
              <a:rPr lang="en-US" b="0" i="0" dirty="0">
                <a:solidFill>
                  <a:srgbClr val="222222"/>
                </a:solidFill>
                <a:effectLst/>
                <a:latin typeface="Arial" panose="020B0604020202020204" pitchFamily="34" charset="0"/>
              </a:rPr>
              <a:t>) Reduced folate, methionine, or B12 can cause a decrease in one-carbon metabolism output, leading to decreased DNA synthesis, increased genomic instability, and decreased methylation potential. This can promote the development of neural tube defects (NTDs), non-alcoholic fatty liver disease (NAFLD), and cancer (specifically colorectal cancer). Reduced B12 also decreases activity of the propionate catabolic pathway through decreased </a:t>
            </a:r>
            <a:r>
              <a:rPr lang="en-US" b="0" i="0" dirty="0" err="1">
                <a:solidFill>
                  <a:srgbClr val="222222"/>
                </a:solidFill>
                <a:effectLst/>
                <a:latin typeface="Arial" panose="020B0604020202020204" pitchFamily="34" charset="0"/>
              </a:rPr>
              <a:t>methylmalonyl</a:t>
            </a:r>
            <a:r>
              <a:rPr lang="en-US" b="0" i="0" dirty="0">
                <a:solidFill>
                  <a:srgbClr val="222222"/>
                </a:solidFill>
                <a:effectLst/>
                <a:latin typeface="Arial" panose="020B0604020202020204" pitchFamily="34" charset="0"/>
              </a:rPr>
              <a:t>-CoA mutase (MUT) enzymatic activity, leading to decreased myelin synthesis, increased cellular stress, and disrupted tricarboxylic acid (TCA) cycling. These factors influence the development of neuropathies and promote NAFLD. (</a:t>
            </a:r>
            <a:r>
              <a:rPr lang="en-US" b="1" i="0" dirty="0">
                <a:solidFill>
                  <a:srgbClr val="222222"/>
                </a:solidFill>
                <a:effectLst/>
                <a:latin typeface="Arial" panose="020B0604020202020204" pitchFamily="34" charset="0"/>
              </a:rPr>
              <a:t>B</a:t>
            </a:r>
            <a:r>
              <a:rPr lang="en-US" b="0" i="0" dirty="0">
                <a:solidFill>
                  <a:srgbClr val="222222"/>
                </a:solidFill>
                <a:effectLst/>
                <a:latin typeface="Arial" panose="020B0604020202020204" pitchFamily="34" charset="0"/>
              </a:rPr>
              <a:t>) Effects of excess folate, methionine, and B12 are less understood, but increases can promote cell proliferation and can increase SAM (S-adenosylmethionine) levels, which allow cells to maintain their methylated states. This could lead to the development of cancers as maintenance of methylation is important for some malignancies. Excessive folate also disrupts normal hematopoiesis, possibly through increased one-carbon metabolism.</a:t>
            </a:r>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17</a:t>
            </a:fld>
            <a:endParaRPr lang="en-US" dirty="0"/>
          </a:p>
        </p:txBody>
      </p:sp>
    </p:spTree>
    <p:extLst>
      <p:ext uri="{BB962C8B-B14F-4D97-AF65-F5344CB8AC3E}">
        <p14:creationId xmlns:p14="http://schemas.microsoft.com/office/powerpoint/2010/main" val="132310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mes New Roman" panose="02020603050405020304" pitchFamily="18" charset="0"/>
              </a:rPr>
              <a:t>Micronutrient supplementation with B-vitamins in combination with other vitamins and minerals has been associated with improved HIV-related outcomes in several randomized trials. B-vitamin supplementation decreased the risks of HIV disease progression and AIDS-related death (</a:t>
            </a:r>
            <a:r>
              <a:rPr lang="en-US" b="0" i="0" dirty="0" err="1">
                <a:solidFill>
                  <a:srgbClr val="000000"/>
                </a:solidFill>
                <a:effectLst/>
                <a:latin typeface="Times New Roman" panose="02020603050405020304" pitchFamily="18" charset="0"/>
              </a:rPr>
              <a:t>Jiamton</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2003</a:t>
            </a:r>
            <a:r>
              <a:rPr lang="en-US" b="0" i="0" dirty="0">
                <a:solidFill>
                  <a:srgbClr val="000000"/>
                </a:solidFill>
                <a:effectLst/>
                <a:latin typeface="Times New Roman" panose="02020603050405020304" pitchFamily="18" charset="0"/>
              </a:rPr>
              <a:t>; Fawzi et al., </a:t>
            </a:r>
            <a:r>
              <a:rPr lang="en-US" b="0" i="0" dirty="0">
                <a:solidFill>
                  <a:srgbClr val="2F4A8B"/>
                </a:solidFill>
                <a:effectLst/>
                <a:latin typeface="Times New Roman" panose="02020603050405020304" pitchFamily="18" charset="0"/>
                <a:hlinkClick r:id="rId3"/>
              </a:rPr>
              <a:t>2004b</a:t>
            </a:r>
            <a:r>
              <a:rPr lang="en-US" b="0" i="0" dirty="0">
                <a:solidFill>
                  <a:srgbClr val="000000"/>
                </a:solidFill>
                <a:effectLst/>
                <a:latin typeface="Times New Roman" panose="02020603050405020304" pitchFamily="18" charset="0"/>
              </a:rPr>
              <a:t>) and increased CD4 T-cell counts (Fawzi et al., </a:t>
            </a:r>
            <a:r>
              <a:rPr lang="en-US" b="0" i="0" dirty="0">
                <a:solidFill>
                  <a:srgbClr val="2F4A8B"/>
                </a:solidFill>
                <a:effectLst/>
                <a:latin typeface="Times New Roman" panose="02020603050405020304" pitchFamily="18" charset="0"/>
                <a:hlinkClick r:id="rId3"/>
              </a:rPr>
              <a:t>1998</a:t>
            </a:r>
            <a:r>
              <a:rPr lang="en-US" b="0" i="0" dirty="0">
                <a:solidFill>
                  <a:srgbClr val="000000"/>
                </a:solidFill>
                <a:effectLst/>
                <a:latin typeface="Times New Roman" panose="02020603050405020304" pitchFamily="18" charset="0"/>
              </a:rPr>
              <a:t>; Baum et al., </a:t>
            </a:r>
            <a:r>
              <a:rPr lang="en-US" b="0" i="0" dirty="0">
                <a:solidFill>
                  <a:srgbClr val="2F4A8B"/>
                </a:solidFill>
                <a:effectLst/>
                <a:latin typeface="Times New Roman" panose="02020603050405020304" pitchFamily="18" charset="0"/>
                <a:hlinkClick r:id="rId3"/>
              </a:rPr>
              <a:t>2013</a:t>
            </a:r>
            <a:r>
              <a:rPr lang="en-US" b="0" i="0" dirty="0">
                <a:solidFill>
                  <a:srgbClr val="000000"/>
                </a:solidFill>
                <a:effectLst/>
                <a:latin typeface="Times New Roman" panose="02020603050405020304" pitchFamily="18" charset="0"/>
              </a:rPr>
              <a:t>) in randomized trials in both pregnant and non-pregnant HIV-infected women. Daily supplementation with B-vitamins also reduced the risk of HIV-related opportunistic infections, weight loss, and anemia in trials in HIV-infected pregnant women (Villamor et al., </a:t>
            </a:r>
            <a:r>
              <a:rPr lang="en-US" b="0" i="0" dirty="0">
                <a:solidFill>
                  <a:srgbClr val="2F4A8B"/>
                </a:solidFill>
                <a:effectLst/>
                <a:latin typeface="Times New Roman" panose="02020603050405020304" pitchFamily="18" charset="0"/>
                <a:hlinkClick r:id="rId3"/>
              </a:rPr>
              <a:t>2005b</a:t>
            </a:r>
            <a:r>
              <a:rPr lang="en-US" b="0" i="0" dirty="0">
                <a:solidFill>
                  <a:srgbClr val="000000"/>
                </a:solidFill>
                <a:effectLst/>
                <a:latin typeface="Times New Roman" panose="02020603050405020304" pitchFamily="18" charset="0"/>
              </a:rPr>
              <a:t>; Fawzi et al., </a:t>
            </a:r>
            <a:r>
              <a:rPr lang="en-US" b="0" i="0" dirty="0">
                <a:solidFill>
                  <a:srgbClr val="2F4A8B"/>
                </a:solidFill>
                <a:effectLst/>
                <a:latin typeface="Times New Roman" panose="02020603050405020304" pitchFamily="18" charset="0"/>
                <a:hlinkClick r:id="rId3"/>
              </a:rPr>
              <a:t>2007</a:t>
            </a:r>
            <a:r>
              <a:rPr lang="en-US" b="0" i="0" dirty="0">
                <a:solidFill>
                  <a:srgbClr val="000000"/>
                </a:solidFill>
                <a:effectLst/>
                <a:latin typeface="Times New Roman" panose="02020603050405020304" pitchFamily="18" charset="0"/>
              </a:rPr>
              <a:t>; Villamor et al., </a:t>
            </a:r>
            <a:r>
              <a:rPr lang="en-US" b="0" i="0" dirty="0">
                <a:solidFill>
                  <a:srgbClr val="2F4A8B"/>
                </a:solidFill>
                <a:effectLst/>
                <a:latin typeface="Times New Roman" panose="02020603050405020304" pitchFamily="18" charset="0"/>
                <a:hlinkClick r:id="rId3"/>
              </a:rPr>
              <a:t>2008</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Olofin</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2014</a:t>
            </a:r>
            <a:r>
              <a:rPr lang="en-US" b="0" i="0" dirty="0">
                <a:solidFill>
                  <a:srgbClr val="000000"/>
                </a:solidFill>
                <a:effectLst/>
                <a:latin typeface="Times New Roman" panose="02020603050405020304" pitchFamily="18" charset="0"/>
              </a:rPr>
              <a:t>).</a:t>
            </a:r>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18</a:t>
            </a:fld>
            <a:endParaRPr lang="en-US" dirty="0"/>
          </a:p>
        </p:txBody>
      </p:sp>
    </p:spTree>
    <p:extLst>
      <p:ext uri="{BB962C8B-B14F-4D97-AF65-F5344CB8AC3E}">
        <p14:creationId xmlns:p14="http://schemas.microsoft.com/office/powerpoint/2010/main" val="1906336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Cambria" panose="02040503050406030204" pitchFamily="18" charset="0"/>
              </a:rPr>
              <a:t>A combination of fenofibrate and niacin with low-saturated-fat D/E is effective and safe in increasing HDL-C, decreasing non-HDL-C and hypertriglyceridemia, and ameliorating hypoadiponectinemia in patients with HIV/ART-associated dyslipidemia</a:t>
            </a:r>
          </a:p>
          <a:p>
            <a:endParaRPr lang="en-US" b="0" i="0" dirty="0">
              <a:solidFill>
                <a:srgbClr val="212121"/>
              </a:solidFill>
              <a:effectLst/>
              <a:latin typeface="Cambria" panose="02040503050406030204" pitchFamily="18" charset="0"/>
            </a:endParaRPr>
          </a:p>
          <a:p>
            <a:r>
              <a:rPr lang="en-US" b="0" i="0" dirty="0">
                <a:solidFill>
                  <a:srgbClr val="212121"/>
                </a:solidFill>
                <a:effectLst/>
                <a:latin typeface="Cambria" panose="02040503050406030204" pitchFamily="18" charset="0"/>
              </a:rPr>
              <a:t>The Heart Positive study demonstrated that, against a background of a low-saturated-fat diet and regular exercise, niacin increased HDL-C and fenofibrate decreased triglycerides in a multiethnic group of </a:t>
            </a:r>
            <a:r>
              <a:rPr lang="en-US" b="0" i="0" dirty="0" err="1">
                <a:solidFill>
                  <a:srgbClr val="212121"/>
                </a:solidFill>
                <a:effectLst/>
                <a:latin typeface="Cambria" panose="02040503050406030204" pitchFamily="18" charset="0"/>
              </a:rPr>
              <a:t>dyslipidemic</a:t>
            </a:r>
            <a:r>
              <a:rPr lang="en-US" b="0" i="0" dirty="0">
                <a:solidFill>
                  <a:srgbClr val="212121"/>
                </a:solidFill>
                <a:effectLst/>
                <a:latin typeface="Cambria" panose="02040503050406030204" pitchFamily="18" charset="0"/>
              </a:rPr>
              <a:t> HIV patients on ART. These drugs were selected, despite their overlapping lipid-lowering effects, for their ability to target distinct kinetic defects in HIV patients. A combination of the two was most effective in lowering triglycerides (−52% compared with usual care), increasing HDL-C (+12%), and lowering non-HDL-C (−18.5%). Indeed, postintervention mean levels for the group that received both drugs were in the normal range for triglycerides and HDL-C. Combination therapy also produced the lowest ratio of total cholesterol to HDL-C, a measure highly correlated with cardiovascular risk (</a:t>
            </a:r>
            <a:r>
              <a:rPr lang="en-US" b="0" i="0" u="sng" dirty="0">
                <a:solidFill>
                  <a:srgbClr val="376FAA"/>
                </a:solidFill>
                <a:effectLst/>
                <a:latin typeface="Cambria" panose="02040503050406030204" pitchFamily="18" charset="0"/>
                <a:hlinkClick r:id="rId3"/>
              </a:rPr>
              <a:t>24</a:t>
            </a:r>
            <a:r>
              <a:rPr lang="en-US" b="0" i="0" dirty="0">
                <a:solidFill>
                  <a:srgbClr val="212121"/>
                </a:solidFill>
                <a:effectLst/>
                <a:latin typeface="Cambria" panose="02040503050406030204" pitchFamily="18" charset="0"/>
              </a:rPr>
              <a:t>).</a:t>
            </a:r>
          </a:p>
          <a:p>
            <a:endParaRPr lang="en-US" b="0" i="0" dirty="0">
              <a:solidFill>
                <a:srgbClr val="212121"/>
              </a:solidFill>
              <a:effectLst/>
              <a:latin typeface="Cambria" panose="02040503050406030204" pitchFamily="18" charset="0"/>
            </a:endParaRPr>
          </a:p>
          <a:p>
            <a:pPr algn="l"/>
            <a:r>
              <a:rPr lang="en-US" b="0" i="0" dirty="0">
                <a:solidFill>
                  <a:srgbClr val="000000"/>
                </a:solidFill>
                <a:effectLst/>
                <a:latin typeface="Times New Roman" panose="02020603050405020304" pitchFamily="18" charset="0"/>
              </a:rPr>
              <a:t>B-vitamin deficiencies are prevalent in HIV-infected individuals and have been associated with increased risk of adverse health outcomes. Randomized trials to date have demonstrated a consistent benefit of B-vitamin supplementation on HIV disease progression and HIV-related health outcomes in ART-</a:t>
            </a:r>
            <a:r>
              <a:rPr lang="en-US" b="0" i="0" dirty="0" err="1">
                <a:solidFill>
                  <a:srgbClr val="000000"/>
                </a:solidFill>
                <a:effectLst/>
                <a:latin typeface="Times New Roman" panose="02020603050405020304" pitchFamily="18" charset="0"/>
              </a:rPr>
              <a:t>nai’ve</a:t>
            </a:r>
            <a:r>
              <a:rPr lang="en-US" b="0" i="0" dirty="0">
                <a:solidFill>
                  <a:srgbClr val="000000"/>
                </a:solidFill>
                <a:effectLst/>
                <a:latin typeface="Times New Roman" panose="02020603050405020304" pitchFamily="18" charset="0"/>
              </a:rPr>
              <a:t> populations. Current evidence supports the use of B-vitamin supplementation at the single RDA level for HIV-infected individuals. There is, however, more limited evidence of the additional benefit of higher dose B-vitamin supplementation compared to the single RDA level. Improved dietary intake of B-vitamins using food fortification and dietary diversification approaches is needed, particularly in resource-limited settings where the burden of B-vitamin deficiencies is high.</a:t>
            </a:r>
          </a:p>
          <a:p>
            <a:pPr algn="l"/>
            <a:r>
              <a:rPr lang="en-US" b="0" i="0" dirty="0">
                <a:solidFill>
                  <a:srgbClr val="000000"/>
                </a:solidFill>
                <a:effectLst/>
                <a:latin typeface="Times New Roman" panose="02020603050405020304" pitchFamily="18" charset="0"/>
              </a:rPr>
              <a:t>Extended-release niacin has demonstrated consistent benefits for lipid profiles and dyslipidemia in HIV-infected adults who are stable on ART. ER-niacin therapy is a feasible method to maintain a normal lipid profile for HIV-infected individuals on ART. However, findings regarding the potential effects on insulin resistance and elevated blood glucose concentrations warrant caution, and individuals must be carefully monitored for insulin resistance and diabetes.</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19</a:t>
            </a:fld>
            <a:endParaRPr lang="en-US" dirty="0"/>
          </a:p>
        </p:txBody>
      </p:sp>
    </p:spTree>
    <p:extLst>
      <p:ext uri="{BB962C8B-B14F-4D97-AF65-F5344CB8AC3E}">
        <p14:creationId xmlns:p14="http://schemas.microsoft.com/office/powerpoint/2010/main" val="448830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2</a:t>
            </a:fld>
            <a:endParaRPr lang="en-US" dirty="0"/>
          </a:p>
        </p:txBody>
      </p:sp>
    </p:spTree>
    <p:extLst>
      <p:ext uri="{BB962C8B-B14F-4D97-AF65-F5344CB8AC3E}">
        <p14:creationId xmlns:p14="http://schemas.microsoft.com/office/powerpoint/2010/main" val="4132953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212121"/>
              </a:solidFill>
              <a:effectLst/>
              <a:latin typeface="Cambria" panose="02040503050406030204" pitchFamily="18" charset="0"/>
            </a:endParaRPr>
          </a:p>
          <a:p>
            <a:pPr algn="l"/>
            <a:r>
              <a:rPr lang="en-US" b="0" i="0" dirty="0">
                <a:solidFill>
                  <a:srgbClr val="000000"/>
                </a:solidFill>
                <a:effectLst/>
                <a:latin typeface="Times New Roman" panose="02020603050405020304" pitchFamily="18" charset="0"/>
              </a:rPr>
              <a:t>B-vitamin deficiencies are prevalent in HIV-infected individuals and have been associated with increased risk of adverse health outcomes. Randomized trials to date have demonstrated a consistent benefit of B-vitamin supplementation on HIV disease progression and HIV-related health outcomes in ART-</a:t>
            </a:r>
            <a:r>
              <a:rPr lang="en-US" b="0" i="0" dirty="0" err="1">
                <a:solidFill>
                  <a:srgbClr val="000000"/>
                </a:solidFill>
                <a:effectLst/>
                <a:latin typeface="Times New Roman" panose="02020603050405020304" pitchFamily="18" charset="0"/>
              </a:rPr>
              <a:t>nai’ve</a:t>
            </a:r>
            <a:r>
              <a:rPr lang="en-US" b="0" i="0" dirty="0">
                <a:solidFill>
                  <a:srgbClr val="000000"/>
                </a:solidFill>
                <a:effectLst/>
                <a:latin typeface="Times New Roman" panose="02020603050405020304" pitchFamily="18" charset="0"/>
              </a:rPr>
              <a:t> populations. Current evidence supports the use of B-vitamin supplementation at the single RDA level for HIV-infected individuals. There is, however, more limited evidence of the additional benefit of higher dose B-vitamin supplementation compared to the single RDA level. Improved dietary intake of B-vitamins using food fortification and dietary diversification approaches is needed, particularly in resource-limited settings where the burden of B-vitamin deficiencies is high.</a:t>
            </a:r>
          </a:p>
          <a:p>
            <a:pPr algn="l"/>
            <a:r>
              <a:rPr lang="en-US" b="0" i="0" dirty="0">
                <a:solidFill>
                  <a:srgbClr val="000000"/>
                </a:solidFill>
                <a:effectLst/>
                <a:latin typeface="Times New Roman" panose="02020603050405020304" pitchFamily="18" charset="0"/>
              </a:rPr>
              <a:t>Extended-release niacin has demonstrated consistent benefits for lipid profiles and dyslipidemia in HIV-infected adults who are stable on ART. ER-niacin therapy is a feasible method to maintain a normal lipid profile for HIV-infected individuals on ART. However, findings regarding the potential effects on insulin resistance and elevated blood glucose concentrations warrant caution, and individuals must be carefully monitored for insulin resistance and diabetes.</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20</a:t>
            </a:fld>
            <a:endParaRPr lang="en-US" dirty="0"/>
          </a:p>
        </p:txBody>
      </p:sp>
    </p:spTree>
    <p:extLst>
      <p:ext uri="{BB962C8B-B14F-4D97-AF65-F5344CB8AC3E}">
        <p14:creationId xmlns:p14="http://schemas.microsoft.com/office/powerpoint/2010/main" val="137404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Times New Roman" panose="02020603050405020304" pitchFamily="18" charset="0"/>
              </a:rPr>
              <a:t>Iron is a trace element required for essential physiological and cellular pathways in all life forms, including oxygen transport to tissues via hemoglobin, oxidative energy production, cell proliferation, and immune function (</a:t>
            </a:r>
            <a:r>
              <a:rPr lang="en-US" b="0" i="0" dirty="0" err="1">
                <a:solidFill>
                  <a:srgbClr val="000000"/>
                </a:solidFill>
                <a:effectLst/>
                <a:latin typeface="Times New Roman" panose="02020603050405020304" pitchFamily="18" charset="0"/>
              </a:rPr>
              <a:t>Camaschella</a:t>
            </a:r>
            <a:r>
              <a:rPr lang="en-US" b="0" i="0" dirty="0">
                <a:solidFill>
                  <a:srgbClr val="000000"/>
                </a:solidFill>
                <a:effectLst/>
                <a:latin typeface="Times New Roman" panose="02020603050405020304" pitchFamily="18" charset="0"/>
              </a:rPr>
              <a:t>, </a:t>
            </a:r>
            <a:r>
              <a:rPr lang="en-US" b="0" i="0" dirty="0">
                <a:solidFill>
                  <a:srgbClr val="2F4A8B"/>
                </a:solidFill>
                <a:effectLst/>
                <a:latin typeface="Times New Roman" panose="02020603050405020304" pitchFamily="18" charset="0"/>
                <a:hlinkClick r:id="rId3"/>
              </a:rPr>
              <a:t>2017</a:t>
            </a:r>
            <a:r>
              <a:rPr lang="en-US" b="0" i="0" dirty="0">
                <a:solidFill>
                  <a:srgbClr val="000000"/>
                </a:solidFill>
                <a:effectLst/>
                <a:latin typeface="Times New Roman" panose="02020603050405020304" pitchFamily="18" charset="0"/>
              </a:rPr>
              <a:t>). Iron is required for pathogen growth and is a key micronutrient in the context of immune function, with bidirectional associations between iron status and infection. Iron deficiency has been associated with impaired immune function, bactericidal macrophage activity, and T-cell function (Jonker and van </a:t>
            </a:r>
            <a:r>
              <a:rPr lang="en-US" b="0" i="0" dirty="0" err="1">
                <a:solidFill>
                  <a:srgbClr val="000000"/>
                </a:solidFill>
                <a:effectLst/>
                <a:latin typeface="Times New Roman" panose="02020603050405020304" pitchFamily="18" charset="0"/>
              </a:rPr>
              <a:t>Hensbroek</a:t>
            </a:r>
            <a:r>
              <a:rPr lang="en-US" b="0" i="0" dirty="0">
                <a:solidFill>
                  <a:srgbClr val="000000"/>
                </a:solidFill>
                <a:effectLst/>
                <a:latin typeface="Times New Roman" panose="02020603050405020304" pitchFamily="18" charset="0"/>
              </a:rPr>
              <a:t>, </a:t>
            </a:r>
            <a:r>
              <a:rPr lang="en-US" b="0" i="0" dirty="0">
                <a:solidFill>
                  <a:srgbClr val="2F4A8B"/>
                </a:solidFill>
                <a:effectLst/>
                <a:latin typeface="Times New Roman" panose="02020603050405020304" pitchFamily="18" charset="0"/>
                <a:hlinkClick r:id="rId3"/>
              </a:rPr>
              <a:t>2014</a:t>
            </a:r>
            <a:r>
              <a:rPr lang="en-US" b="0" i="0" dirty="0">
                <a:solidFill>
                  <a:srgbClr val="000000"/>
                </a:solidFill>
                <a:effectLst/>
                <a:latin typeface="Times New Roman" panose="02020603050405020304" pitchFamily="18" charset="0"/>
              </a:rPr>
              <a:t>). However, because pathogens also require iron for survival, host sequestration of iron is a defense mechanism and part of the innate immune response, and it has been associated with lower incidence of bacterial and viral infections (Murray et al., </a:t>
            </a:r>
            <a:r>
              <a:rPr lang="en-US" b="0" i="0" dirty="0">
                <a:solidFill>
                  <a:srgbClr val="2F4A8B"/>
                </a:solidFill>
                <a:effectLst/>
                <a:latin typeface="Times New Roman" panose="02020603050405020304" pitchFamily="18" charset="0"/>
                <a:hlinkClick r:id="rId3"/>
              </a:rPr>
              <a:t>1978</a:t>
            </a:r>
            <a:r>
              <a:rPr lang="en-US" b="0" i="0" dirty="0">
                <a:solidFill>
                  <a:srgbClr val="000000"/>
                </a:solidFill>
                <a:effectLst/>
                <a:latin typeface="Times New Roman" panose="02020603050405020304" pitchFamily="18" charset="0"/>
              </a:rPr>
              <a:t>; Weinberg, </a:t>
            </a:r>
            <a:r>
              <a:rPr lang="en-US" b="0" i="0" dirty="0">
                <a:solidFill>
                  <a:srgbClr val="2F4A8B"/>
                </a:solidFill>
                <a:effectLst/>
                <a:latin typeface="Times New Roman" panose="02020603050405020304" pitchFamily="18" charset="0"/>
                <a:hlinkClick r:id="rId3"/>
              </a:rPr>
              <a:t>1996</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Berlim</a:t>
            </a:r>
            <a:r>
              <a:rPr lang="en-US" b="0" i="0" dirty="0">
                <a:solidFill>
                  <a:srgbClr val="000000"/>
                </a:solidFill>
                <a:effectLst/>
                <a:latin typeface="Times New Roman" panose="02020603050405020304" pitchFamily="18" charset="0"/>
              </a:rPr>
              <a:t> and </a:t>
            </a:r>
            <a:r>
              <a:rPr lang="en-US" b="0" i="0" dirty="0" err="1">
                <a:solidFill>
                  <a:srgbClr val="000000"/>
                </a:solidFill>
                <a:effectLst/>
                <a:latin typeface="Times New Roman" panose="02020603050405020304" pitchFamily="18" charset="0"/>
              </a:rPr>
              <a:t>Abeche</a:t>
            </a:r>
            <a:r>
              <a:rPr lang="en-US" b="0" i="0" dirty="0">
                <a:solidFill>
                  <a:srgbClr val="000000"/>
                </a:solidFill>
                <a:effectLst/>
                <a:latin typeface="Times New Roman" panose="02020603050405020304" pitchFamily="18" charset="0"/>
              </a:rPr>
              <a:t>, </a:t>
            </a:r>
            <a:r>
              <a:rPr lang="en-US" b="0" i="0" dirty="0">
                <a:solidFill>
                  <a:srgbClr val="2F4A8B"/>
                </a:solidFill>
                <a:effectLst/>
                <a:latin typeface="Times New Roman" panose="02020603050405020304" pitchFamily="18" charset="0"/>
                <a:hlinkClick r:id="rId3"/>
              </a:rPr>
              <a:t>2001</a:t>
            </a:r>
            <a:r>
              <a:rPr lang="en-US" b="0" i="0" dirty="0">
                <a:solidFill>
                  <a:srgbClr val="000000"/>
                </a:solidFill>
                <a:effectLst/>
                <a:latin typeface="Times New Roman" panose="02020603050405020304" pitchFamily="18" charset="0"/>
              </a:rPr>
              <a:t>). Findings from these studies have led to the use of iron deprivation to target some infections, such as </a:t>
            </a:r>
            <a:r>
              <a:rPr lang="en-US" b="0" i="1" dirty="0">
                <a:solidFill>
                  <a:srgbClr val="000000"/>
                </a:solidFill>
                <a:effectLst/>
                <a:latin typeface="Times New Roman" panose="02020603050405020304" pitchFamily="18" charset="0"/>
              </a:rPr>
              <a:t>Mycobacterium tuberculosis</a:t>
            </a:r>
            <a:r>
              <a:rPr lang="en-US" b="0" i="0" dirty="0">
                <a:solidFill>
                  <a:srgbClr val="000000"/>
                </a:solidFill>
                <a:effectLst/>
                <a:latin typeface="Times New Roman" panose="02020603050405020304" pitchFamily="18" charset="0"/>
              </a:rPr>
              <a:t> (Gomes, </a:t>
            </a:r>
            <a:r>
              <a:rPr lang="en-US" b="0" i="0" dirty="0">
                <a:solidFill>
                  <a:srgbClr val="2F4A8B"/>
                </a:solidFill>
                <a:effectLst/>
                <a:latin typeface="Times New Roman" panose="02020603050405020304" pitchFamily="18" charset="0"/>
                <a:hlinkClick r:id="rId3"/>
              </a:rPr>
              <a:t>1999</a:t>
            </a:r>
            <a:r>
              <a:rPr lang="en-US" b="0" i="0" dirty="0">
                <a:solidFill>
                  <a:srgbClr val="000000"/>
                </a:solidFill>
                <a:effectLst/>
                <a:latin typeface="Times New Roman" panose="02020603050405020304" pitchFamily="18" charset="0"/>
              </a:rPr>
              <a:t>; Pal et al., </a:t>
            </a:r>
            <a:r>
              <a:rPr lang="en-US" b="0" i="0" dirty="0">
                <a:solidFill>
                  <a:srgbClr val="2F4A8B"/>
                </a:solidFill>
                <a:effectLst/>
                <a:latin typeface="Times New Roman" panose="02020603050405020304" pitchFamily="18" charset="0"/>
                <a:hlinkClick r:id="rId3"/>
              </a:rPr>
              <a:t>2015</a:t>
            </a:r>
            <a:r>
              <a:rPr lang="en-US" b="0" i="0" dirty="0">
                <a:solidFill>
                  <a:srgbClr val="000000"/>
                </a:solidFill>
                <a:effectLst/>
                <a:latin typeface="Times New Roman" panose="02020603050405020304" pitchFamily="18" charset="0"/>
              </a:rPr>
              <a:t>).</a:t>
            </a:r>
          </a:p>
          <a:p>
            <a:pPr algn="l"/>
            <a:endParaRPr lang="en-US" b="1" i="0" dirty="0">
              <a:solidFill>
                <a:srgbClr val="724128"/>
              </a:solidFill>
              <a:effectLst/>
              <a:latin typeface="arial" panose="020B0604020202020204" pitchFamily="34" charset="0"/>
            </a:endParaRPr>
          </a:p>
          <a:p>
            <a:pPr algn="l"/>
            <a:r>
              <a:rPr lang="en-US" b="1" i="0" dirty="0">
                <a:solidFill>
                  <a:srgbClr val="724128"/>
                </a:solidFill>
                <a:effectLst/>
                <a:latin typeface="arial" panose="020B0604020202020204" pitchFamily="34" charset="0"/>
              </a:rPr>
              <a:t>Iron and HIV</a:t>
            </a:r>
          </a:p>
          <a:p>
            <a:pPr algn="l"/>
            <a:r>
              <a:rPr lang="en-US" b="0" i="0" dirty="0">
                <a:solidFill>
                  <a:srgbClr val="000000"/>
                </a:solidFill>
                <a:effectLst/>
                <a:latin typeface="Times New Roman" panose="02020603050405020304" pitchFamily="18" charset="0"/>
              </a:rPr>
              <a:t>As with many infections, the associations between iron and HIV are complex and bidirectional. Whereas iron deficiency and anemia are common in HIV-infected individuals, higher iron status has also been associated with increased HIV infection and replication (Traore and Meyer, </a:t>
            </a:r>
            <a:r>
              <a:rPr lang="en-US" b="0" i="0" dirty="0">
                <a:solidFill>
                  <a:srgbClr val="2F4A8B"/>
                </a:solidFill>
                <a:effectLst/>
                <a:latin typeface="Times New Roman" panose="02020603050405020304" pitchFamily="18" charset="0"/>
                <a:hlinkClick r:id="rId3"/>
              </a:rPr>
              <a:t>2004</a:t>
            </a:r>
            <a:r>
              <a:rPr lang="en-US" b="0" i="0" dirty="0">
                <a:solidFill>
                  <a:srgbClr val="000000"/>
                </a:solidFill>
                <a:effectLst/>
                <a:latin typeface="Times New Roman" panose="02020603050405020304" pitchFamily="18" charset="0"/>
              </a:rPr>
              <a:t>; Chang et al., </a:t>
            </a:r>
            <a:r>
              <a:rPr lang="en-US" b="0" i="0" dirty="0">
                <a:solidFill>
                  <a:srgbClr val="2F4A8B"/>
                </a:solidFill>
                <a:effectLst/>
                <a:latin typeface="Times New Roman" panose="02020603050405020304" pitchFamily="18" charset="0"/>
                <a:hlinkClick r:id="rId3"/>
              </a:rPr>
              <a:t>2015</a:t>
            </a:r>
            <a:r>
              <a:rPr lang="en-US" b="0" i="0" dirty="0">
                <a:solidFill>
                  <a:srgbClr val="000000"/>
                </a:solidFill>
                <a:effectLst/>
                <a:latin typeface="Times New Roman" panose="02020603050405020304" pitchFamily="18" charset="0"/>
              </a:rPr>
              <a:t>). Based on evidence that HIV utilizes iron to replicate, iron deprivation has been proposed as a potential strategy to target HIV-associated bacterial infections, as well as the course of HIV infection itself (</a:t>
            </a:r>
            <a:r>
              <a:rPr lang="en-US" b="0" i="0" dirty="0" err="1">
                <a:solidFill>
                  <a:srgbClr val="000000"/>
                </a:solidFill>
                <a:effectLst/>
                <a:latin typeface="Times New Roman" panose="02020603050405020304" pitchFamily="18" charset="0"/>
              </a:rPr>
              <a:t>Boelaert</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1996</a:t>
            </a:r>
            <a:r>
              <a:rPr lang="en-US" b="0" i="0" dirty="0">
                <a:solidFill>
                  <a:srgbClr val="000000"/>
                </a:solidFill>
                <a:effectLst/>
                <a:latin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21</a:t>
            </a:fld>
            <a:endParaRPr lang="en-US" dirty="0"/>
          </a:p>
        </p:txBody>
      </p:sp>
    </p:spTree>
    <p:extLst>
      <p:ext uri="{BB962C8B-B14F-4D97-AF65-F5344CB8AC3E}">
        <p14:creationId xmlns:p14="http://schemas.microsoft.com/office/powerpoint/2010/main" val="2670710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b="0" i="0" dirty="0">
                <a:solidFill>
                  <a:srgbClr val="2E2E2E"/>
                </a:solidFill>
                <a:effectLst/>
                <a:latin typeface="NexusSans"/>
              </a:rPr>
            </a:br>
            <a:endParaRPr lang="en-US" b="0" i="0" dirty="0">
              <a:solidFill>
                <a:srgbClr val="000000"/>
              </a:solidFill>
              <a:effectLst/>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22</a:t>
            </a:fld>
            <a:endParaRPr lang="en-US" dirty="0"/>
          </a:p>
        </p:txBody>
      </p:sp>
    </p:spTree>
    <p:extLst>
      <p:ext uri="{BB962C8B-B14F-4D97-AF65-F5344CB8AC3E}">
        <p14:creationId xmlns:p14="http://schemas.microsoft.com/office/powerpoint/2010/main" val="16264028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59331F"/>
                </a:solidFill>
                <a:effectLst/>
                <a:latin typeface="arial" panose="020B0604020202020204" pitchFamily="34" charset="0"/>
              </a:rPr>
              <a:t>Anemia and Iron Deficiency Have Been Associated with Adverse Health Outcomes in HIV-Infected Individuals</a:t>
            </a:r>
          </a:p>
          <a:p>
            <a:pPr algn="l"/>
            <a:r>
              <a:rPr lang="en-US" b="0" i="0" dirty="0">
                <a:solidFill>
                  <a:srgbClr val="000000"/>
                </a:solidFill>
                <a:effectLst/>
                <a:latin typeface="Times New Roman" panose="02020603050405020304" pitchFamily="18" charset="0"/>
              </a:rPr>
              <a:t>Iron deficiency has been associated with adverse health outcomes in HIV-infected populations, </a:t>
            </a:r>
            <a:r>
              <a:rPr lang="en-US" b="0" i="0" dirty="0" err="1">
                <a:solidFill>
                  <a:srgbClr val="000000"/>
                </a:solidFill>
                <a:effectLst/>
                <a:latin typeface="Times New Roman" panose="02020603050405020304" pitchFamily="18" charset="0"/>
              </a:rPr>
              <a:t>ncluding</a:t>
            </a:r>
            <a:r>
              <a:rPr lang="en-US" b="0" i="0" dirty="0">
                <a:solidFill>
                  <a:srgbClr val="000000"/>
                </a:solidFill>
                <a:effectLst/>
                <a:latin typeface="Times New Roman" panose="02020603050405020304" pitchFamily="18" charset="0"/>
              </a:rPr>
              <a:t> lower CD4 T-cell counts, increased HIV disease progression, and increased risk of opportunistic infections (</a:t>
            </a:r>
            <a:r>
              <a:rPr lang="en-US" b="0" i="0" dirty="0" err="1">
                <a:solidFill>
                  <a:srgbClr val="000000"/>
                </a:solidFill>
                <a:effectLst/>
                <a:latin typeface="Times New Roman" panose="02020603050405020304" pitchFamily="18" charset="0"/>
              </a:rPr>
              <a:t>Gordeuk</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2001</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Malvoisin</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2014</a:t>
            </a:r>
            <a:r>
              <a:rPr lang="en-US" b="0" i="0" dirty="0">
                <a:solidFill>
                  <a:srgbClr val="000000"/>
                </a:solidFill>
                <a:effectLst/>
                <a:latin typeface="Times New Roman" panose="02020603050405020304" pitchFamily="18" charset="0"/>
              </a:rPr>
              <a:t>). Anemia has also been associated with poorer prognoses in HIV-infected patients, including lower CD4 T-cell counts (</a:t>
            </a:r>
            <a:r>
              <a:rPr lang="en-US" b="0" i="0" dirty="0" err="1">
                <a:solidFill>
                  <a:srgbClr val="000000"/>
                </a:solidFill>
                <a:effectLst/>
                <a:latin typeface="Times New Roman" panose="02020603050405020304" pitchFamily="18" charset="0"/>
              </a:rPr>
              <a:t>Antelman</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2000</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Eley</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2002</a:t>
            </a:r>
            <a:r>
              <a:rPr lang="en-US" b="0" i="0" dirty="0">
                <a:solidFill>
                  <a:srgbClr val="000000"/>
                </a:solidFill>
                <a:effectLst/>
                <a:latin typeface="Times New Roman" panose="02020603050405020304" pitchFamily="18" charset="0"/>
              </a:rPr>
              <a:t>; Salome and Grotto, 2002; Dikshit et al., </a:t>
            </a:r>
            <a:r>
              <a:rPr lang="en-US" b="0" i="0" dirty="0">
                <a:solidFill>
                  <a:srgbClr val="2F4A8B"/>
                </a:solidFill>
                <a:effectLst/>
                <a:latin typeface="Times New Roman" panose="02020603050405020304" pitchFamily="18" charset="0"/>
                <a:hlinkClick r:id="rId3"/>
              </a:rPr>
              <a:t>2009</a:t>
            </a:r>
            <a:r>
              <a:rPr lang="en-US" b="0" i="0" dirty="0">
                <a:solidFill>
                  <a:srgbClr val="000000"/>
                </a:solidFill>
                <a:effectLst/>
                <a:latin typeface="Times New Roman" panose="02020603050405020304" pitchFamily="18" charset="0"/>
              </a:rPr>
              <a:t>; Chatterjee et al., </a:t>
            </a:r>
            <a:r>
              <a:rPr lang="en-US" b="0" i="0" dirty="0">
                <a:solidFill>
                  <a:srgbClr val="2F4A8B"/>
                </a:solidFill>
                <a:effectLst/>
                <a:latin typeface="Times New Roman" panose="02020603050405020304" pitchFamily="18" charset="0"/>
                <a:hlinkClick r:id="rId3"/>
              </a:rPr>
              <a:t>2010</a:t>
            </a:r>
            <a:r>
              <a:rPr lang="en-US" b="0" i="0" dirty="0">
                <a:solidFill>
                  <a:srgbClr val="000000"/>
                </a:solidFill>
                <a:effectLst/>
                <a:latin typeface="Times New Roman" panose="02020603050405020304" pitchFamily="18" charset="0"/>
              </a:rPr>
              <a:t>; Finkelstein et al., </a:t>
            </a:r>
            <a:r>
              <a:rPr lang="en-US" b="0" i="0" dirty="0">
                <a:solidFill>
                  <a:srgbClr val="2F4A8B"/>
                </a:solidFill>
                <a:effectLst/>
                <a:latin typeface="Times New Roman" panose="02020603050405020304" pitchFamily="18" charset="0"/>
                <a:hlinkClick r:id="rId3"/>
              </a:rPr>
              <a:t>2012</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Petraro</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2013</a:t>
            </a:r>
            <a:r>
              <a:rPr lang="en-US" b="0" i="0" dirty="0">
                <a:solidFill>
                  <a:srgbClr val="000000"/>
                </a:solidFill>
                <a:effectLst/>
                <a:latin typeface="Times New Roman" panose="02020603050405020304" pitchFamily="18" charset="0"/>
              </a:rPr>
              <a:t>; Shen et al., </a:t>
            </a:r>
            <a:r>
              <a:rPr lang="en-US" b="0" i="0" dirty="0">
                <a:solidFill>
                  <a:srgbClr val="2F4A8B"/>
                </a:solidFill>
                <a:effectLst/>
                <a:latin typeface="Times New Roman" panose="02020603050405020304" pitchFamily="18" charset="0"/>
                <a:hlinkClick r:id="rId3"/>
              </a:rPr>
              <a:t>2013</a:t>
            </a:r>
            <a:r>
              <a:rPr lang="en-US" b="0" i="0" dirty="0">
                <a:solidFill>
                  <a:srgbClr val="000000"/>
                </a:solidFill>
                <a:effectLst/>
                <a:latin typeface="Times New Roman" panose="02020603050405020304" pitchFamily="18" charset="0"/>
              </a:rPr>
              <a:t>) and HIV-related mortality (O’Brien et al., </a:t>
            </a:r>
            <a:r>
              <a:rPr lang="en-US" b="0" i="0" dirty="0">
                <a:solidFill>
                  <a:srgbClr val="2F4A8B"/>
                </a:solidFill>
                <a:effectLst/>
                <a:latin typeface="Times New Roman" panose="02020603050405020304" pitchFamily="18" charset="0"/>
                <a:hlinkClick r:id="rId3"/>
              </a:rPr>
              <a:t>2005</a:t>
            </a:r>
            <a:r>
              <a:rPr lang="en-US" b="0" i="0" dirty="0">
                <a:solidFill>
                  <a:srgbClr val="000000"/>
                </a:solidFill>
                <a:effectLst/>
                <a:latin typeface="Times New Roman" panose="02020603050405020304" pitchFamily="18" charset="0"/>
              </a:rPr>
              <a:t>; Finkelstein et al., </a:t>
            </a:r>
            <a:r>
              <a:rPr lang="en-US" b="0" i="0" dirty="0">
                <a:solidFill>
                  <a:srgbClr val="2F4A8B"/>
                </a:solidFill>
                <a:effectLst/>
                <a:latin typeface="Times New Roman" panose="02020603050405020304" pitchFamily="18" charset="0"/>
                <a:hlinkClick r:id="rId3"/>
              </a:rPr>
              <a:t>2012</a:t>
            </a:r>
            <a:r>
              <a:rPr lang="en-US" b="0" i="0" dirty="0">
                <a:solidFill>
                  <a:srgbClr val="000000"/>
                </a:solidFill>
                <a:effectLst/>
                <a:latin typeface="Times New Roman" panose="02020603050405020304" pitchFamily="18" charset="0"/>
              </a:rPr>
              <a:t>; Shen et al., </a:t>
            </a:r>
            <a:r>
              <a:rPr lang="en-US" b="0" i="0" dirty="0">
                <a:solidFill>
                  <a:srgbClr val="2F4A8B"/>
                </a:solidFill>
                <a:effectLst/>
                <a:latin typeface="Times New Roman" panose="02020603050405020304" pitchFamily="18" charset="0"/>
                <a:hlinkClick r:id="rId3"/>
              </a:rPr>
              <a:t>2013</a:t>
            </a:r>
            <a:r>
              <a:rPr lang="en-US" b="0" i="0" dirty="0">
                <a:solidFill>
                  <a:srgbClr val="000000"/>
                </a:solidFill>
                <a:effectLst/>
                <a:latin typeface="Times New Roman" panose="02020603050405020304" pitchFamily="18" charset="0"/>
              </a:rPr>
              <a:t>; Porter et al., </a:t>
            </a:r>
            <a:r>
              <a:rPr lang="en-US" b="0" i="0" dirty="0">
                <a:solidFill>
                  <a:srgbClr val="2F4A8B"/>
                </a:solidFill>
                <a:effectLst/>
                <a:latin typeface="Times New Roman" panose="02020603050405020304" pitchFamily="18" charset="0"/>
                <a:hlinkClick r:id="rId3"/>
              </a:rPr>
              <a:t>2015</a:t>
            </a:r>
            <a:r>
              <a:rPr lang="en-US" b="0" i="0" dirty="0">
                <a:solidFill>
                  <a:srgbClr val="000000"/>
                </a:solidFill>
                <a:effectLst/>
                <a:latin typeface="Times New Roman" panose="02020603050405020304" pitchFamily="18" charset="0"/>
              </a:rPr>
              <a:t>). For example, in a study of HIV-infected patients in </a:t>
            </a:r>
            <a:r>
              <a:rPr lang="en-US" b="0" i="0" dirty="0" err="1">
                <a:solidFill>
                  <a:srgbClr val="000000"/>
                </a:solidFill>
                <a:effectLst/>
                <a:latin typeface="Times New Roman" panose="02020603050405020304" pitchFamily="18" charset="0"/>
              </a:rPr>
              <a:t>Mskutfi</a:t>
            </a:r>
            <a:r>
              <a:rPr lang="en-US" b="0" i="0" dirty="0">
                <a:solidFill>
                  <a:srgbClr val="000000"/>
                </a:solidFill>
                <a:effectLst/>
                <a:latin typeface="Times New Roman" panose="02020603050405020304" pitchFamily="18" charset="0"/>
              </a:rPr>
              <a:t>, Nigeria, 55.2% of patients with lower CD4 T-cell counts (&lt;200 cells/mm</a:t>
            </a:r>
            <a:r>
              <a:rPr lang="en-US" b="0" i="0" baseline="30000" dirty="0">
                <a:solidFill>
                  <a:srgbClr val="000000"/>
                </a:solidFill>
                <a:effectLst/>
                <a:latin typeface="Times New Roman" panose="02020603050405020304" pitchFamily="18" charset="0"/>
              </a:rPr>
              <a:t>3</a:t>
            </a:r>
            <a:r>
              <a:rPr lang="en-US" b="0" i="0" dirty="0">
                <a:solidFill>
                  <a:srgbClr val="000000"/>
                </a:solidFill>
                <a:effectLst/>
                <a:latin typeface="Times New Roman" panose="02020603050405020304" pitchFamily="18" charset="0"/>
              </a:rPr>
              <a:t>) were anemic compared to 32.5% of patients with higher CD4 T-cell count (&gt;200 cells/mm</a:t>
            </a:r>
            <a:r>
              <a:rPr lang="en-US" b="0" i="0" baseline="30000" dirty="0">
                <a:solidFill>
                  <a:srgbClr val="000000"/>
                </a:solidFill>
                <a:effectLst/>
                <a:latin typeface="Times New Roman" panose="02020603050405020304" pitchFamily="18" charset="0"/>
              </a:rPr>
              <a:t>3</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Ogbe</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2012</a:t>
            </a:r>
            <a:r>
              <a:rPr lang="en-US" b="0" i="0" dirty="0">
                <a:solidFill>
                  <a:srgbClr val="000000"/>
                </a:solidFill>
                <a:effectLst/>
                <a:latin typeface="Times New Roman" panose="02020603050405020304" pitchFamily="18" charset="0"/>
              </a:rPr>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chemeClr val="bg1"/>
                </a:solidFill>
                <a:effectLst/>
                <a:latin typeface="arial" panose="020B0604020202020204" pitchFamily="34" charset="0"/>
              </a:rPr>
              <a:t>Nutrition and HIV: Epidemiological Evidence to Public Health. 2018 May 15</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23</a:t>
            </a:fld>
            <a:endParaRPr lang="en-US" dirty="0"/>
          </a:p>
        </p:txBody>
      </p:sp>
    </p:spTree>
    <p:extLst>
      <p:ext uri="{BB962C8B-B14F-4D97-AF65-F5344CB8AC3E}">
        <p14:creationId xmlns:p14="http://schemas.microsoft.com/office/powerpoint/2010/main" val="3491322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59331F"/>
                </a:solidFill>
                <a:effectLst/>
                <a:latin typeface="arial" panose="020B0604020202020204" pitchFamily="34" charset="0"/>
              </a:rPr>
              <a:t>Elevated Iron Status</a:t>
            </a:r>
          </a:p>
          <a:p>
            <a:pPr algn="l"/>
            <a:r>
              <a:rPr lang="en-US" b="0" i="0" dirty="0">
                <a:solidFill>
                  <a:srgbClr val="000000"/>
                </a:solidFill>
                <a:effectLst/>
                <a:latin typeface="Times New Roman" panose="02020603050405020304" pitchFamily="18" charset="0"/>
              </a:rPr>
              <a:t>In contrast, elevated iron status (e.g., serum ferritin) has also been associated with adverse health outcomes in observational studies in HIV-infected populations. For example, in a study among 571 asymptomatic HIV-infected patients in Spain (86.2% on ART and 36.3% diagnosed with AIDS), iron overload (i.e., serum ferritin &gt; 200 </a:t>
            </a:r>
            <a:r>
              <a:rPr lang="en-US" b="0" i="0" dirty="0" err="1">
                <a:solidFill>
                  <a:srgbClr val="000000"/>
                </a:solidFill>
                <a:effectLst/>
                <a:latin typeface="Times New Roman" panose="02020603050405020304" pitchFamily="18" charset="0"/>
              </a:rPr>
              <a:t>μg</a:t>
            </a:r>
            <a:r>
              <a:rPr lang="en-US" b="0" i="0" dirty="0">
                <a:solidFill>
                  <a:srgbClr val="000000"/>
                </a:solidFill>
                <a:effectLst/>
                <a:latin typeface="Times New Roman" panose="02020603050405020304" pitchFamily="18" charset="0"/>
              </a:rPr>
              <a:t>/L in women and &gt; 300 </a:t>
            </a:r>
            <a:r>
              <a:rPr lang="en-US" b="0" i="0" dirty="0" err="1">
                <a:solidFill>
                  <a:srgbClr val="000000"/>
                </a:solidFill>
                <a:effectLst/>
                <a:latin typeface="Times New Roman" panose="02020603050405020304" pitchFamily="18" charset="0"/>
              </a:rPr>
              <a:t>μg</a:t>
            </a:r>
            <a:r>
              <a:rPr lang="en-US" b="0" i="0" dirty="0">
                <a:solidFill>
                  <a:srgbClr val="000000"/>
                </a:solidFill>
                <a:effectLst/>
                <a:latin typeface="Times New Roman" panose="02020603050405020304" pitchFamily="18" charset="0"/>
              </a:rPr>
              <a:t>/L in men) was associated with lower CD4 T-cell counts (&lt;350 cells/</a:t>
            </a:r>
            <a:r>
              <a:rPr lang="en-US" b="0" i="0" dirty="0" err="1">
                <a:solidFill>
                  <a:srgbClr val="000000"/>
                </a:solidFill>
                <a:effectLst/>
                <a:latin typeface="Times New Roman" panose="02020603050405020304" pitchFamily="18" charset="0"/>
              </a:rPr>
              <a:t>μL</a:t>
            </a:r>
            <a:r>
              <a:rPr lang="en-US" b="0" i="0" dirty="0">
                <a:solidFill>
                  <a:srgbClr val="000000"/>
                </a:solidFill>
                <a:effectLst/>
                <a:latin typeface="Times New Roman" panose="02020603050405020304" pitchFamily="18" charset="0"/>
              </a:rPr>
              <a:t>) and greater prevalence of AIDS cases (with iron overload, 49.2% diagnosed with AIDS; without iron overload, 34.6%; </a:t>
            </a:r>
            <a:r>
              <a:rPr lang="en-US" b="0" i="1" dirty="0">
                <a:solidFill>
                  <a:srgbClr val="000000"/>
                </a:solidFill>
                <a:effectLst/>
                <a:latin typeface="Times New Roman" panose="02020603050405020304" pitchFamily="18" charset="0"/>
              </a:rPr>
              <a:t>p</a:t>
            </a:r>
            <a:r>
              <a:rPr lang="en-US" b="0" i="0" dirty="0">
                <a:solidFill>
                  <a:srgbClr val="000000"/>
                </a:solidFill>
                <a:effectLst/>
                <a:latin typeface="Times New Roman" panose="02020603050405020304" pitchFamily="18" charset="0"/>
              </a:rPr>
              <a:t> = 0.02) (Lopez-Calderon et al., </a:t>
            </a:r>
            <a:r>
              <a:rPr lang="en-US" b="0" i="0" dirty="0">
                <a:solidFill>
                  <a:srgbClr val="2F4A8B"/>
                </a:solidFill>
                <a:effectLst/>
                <a:latin typeface="Times New Roman" panose="02020603050405020304" pitchFamily="18" charset="0"/>
                <a:hlinkClick r:id="rId3"/>
              </a:rPr>
              <a:t>2015</a:t>
            </a:r>
            <a:r>
              <a:rPr lang="en-US" b="0" i="0" dirty="0">
                <a:solidFill>
                  <a:srgbClr val="000000"/>
                </a:solidFill>
                <a:effectLst/>
                <a:latin typeface="Times New Roman" panose="02020603050405020304" pitchFamily="18" charset="0"/>
              </a:rPr>
              <a:t>). Among 168 HIV-infected individuals in Spain, individuals with lower CD4 T-cell counts (&lt;300 x 10</a:t>
            </a:r>
            <a:r>
              <a:rPr lang="en-US" b="0" i="0" baseline="30000" dirty="0">
                <a:solidFill>
                  <a:srgbClr val="000000"/>
                </a:solidFill>
                <a:effectLst/>
                <a:latin typeface="Times New Roman" panose="02020603050405020304" pitchFamily="18" charset="0"/>
              </a:rPr>
              <a:t>6</a:t>
            </a:r>
            <a:r>
              <a:rPr lang="en-US" b="0" i="0" dirty="0">
                <a:solidFill>
                  <a:srgbClr val="000000"/>
                </a:solidFill>
                <a:effectLst/>
                <a:latin typeface="Times New Roman" panose="02020603050405020304" pitchFamily="18" charset="0"/>
              </a:rPr>
              <a:t>/L) had significantly higher ferritin levels compared to those with higher CD4 T-cell counts (mean, 330 vs. 261-418 </a:t>
            </a:r>
            <a:r>
              <a:rPr lang="en-US" b="0" i="0" dirty="0" err="1">
                <a:solidFill>
                  <a:srgbClr val="000000"/>
                </a:solidFill>
                <a:effectLst/>
                <a:latin typeface="Times New Roman" panose="02020603050405020304" pitchFamily="18" charset="0"/>
              </a:rPr>
              <a:t>μg</a:t>
            </a:r>
            <a:r>
              <a:rPr lang="en-US" b="0" i="0" dirty="0">
                <a:solidFill>
                  <a:srgbClr val="000000"/>
                </a:solidFill>
                <a:effectLst/>
                <a:latin typeface="Times New Roman" panose="02020603050405020304" pitchFamily="18" charset="0"/>
              </a:rPr>
              <a:t>/L; </a:t>
            </a:r>
            <a:r>
              <a:rPr lang="en-US" b="0" i="1" dirty="0">
                <a:solidFill>
                  <a:srgbClr val="000000"/>
                </a:solidFill>
                <a:effectLst/>
                <a:latin typeface="Times New Roman" panose="02020603050405020304" pitchFamily="18" charset="0"/>
              </a:rPr>
              <a:t>p</a:t>
            </a:r>
            <a:r>
              <a:rPr lang="en-US" b="0" i="0" dirty="0">
                <a:solidFill>
                  <a:srgbClr val="000000"/>
                </a:solidFill>
                <a:effectLst/>
                <a:latin typeface="Times New Roman" panose="02020603050405020304" pitchFamily="18" charset="0"/>
              </a:rPr>
              <a:t> &lt; 0.001) (</a:t>
            </a:r>
            <a:r>
              <a:rPr lang="en-US" b="0" i="0" dirty="0" err="1">
                <a:solidFill>
                  <a:srgbClr val="000000"/>
                </a:solidFill>
                <a:effectLst/>
                <a:latin typeface="Times New Roman" panose="02020603050405020304" pitchFamily="18" charset="0"/>
              </a:rPr>
              <a:t>Riera</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1994</a:t>
            </a:r>
            <a:r>
              <a:rPr lang="en-US" b="0" i="0" dirty="0">
                <a:solidFill>
                  <a:srgbClr val="000000"/>
                </a:solidFill>
                <a:effectLst/>
                <a:latin typeface="Times New Roman" panose="02020603050405020304" pitchFamily="18" charset="0"/>
              </a:rPr>
              <a:t>). Observational studies have also noted associations between higher serum ferritin concentrations and increased HIV disease progression (</a:t>
            </a:r>
            <a:r>
              <a:rPr lang="en-US" b="0" i="0" dirty="0" err="1">
                <a:solidFill>
                  <a:srgbClr val="000000"/>
                </a:solidFill>
                <a:effectLst/>
                <a:latin typeface="Times New Roman" panose="02020603050405020304" pitchFamily="18" charset="0"/>
              </a:rPr>
              <a:t>Tohill</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2007</a:t>
            </a:r>
            <a:r>
              <a:rPr lang="en-US" b="0" i="0" dirty="0">
                <a:solidFill>
                  <a:srgbClr val="000000"/>
                </a:solidFill>
                <a:effectLst/>
                <a:latin typeface="Times New Roman" panose="02020603050405020304" pitchFamily="18" charset="0"/>
              </a:rPr>
              <a:t>; Rawat et al., </a:t>
            </a:r>
            <a:r>
              <a:rPr lang="en-US" b="0" i="0" dirty="0">
                <a:solidFill>
                  <a:srgbClr val="2F4A8B"/>
                </a:solidFill>
                <a:effectLst/>
                <a:latin typeface="Times New Roman" panose="02020603050405020304" pitchFamily="18" charset="0"/>
                <a:hlinkClick r:id="rId3"/>
              </a:rPr>
              <a:t>2009</a:t>
            </a:r>
            <a:r>
              <a:rPr lang="en-US" b="0" i="0" dirty="0">
                <a:solidFill>
                  <a:srgbClr val="000000"/>
                </a:solidFill>
                <a:effectLst/>
                <a:latin typeface="Times New Roman" panose="02020603050405020304" pitchFamily="18" charset="0"/>
              </a:rPr>
              <a:t>), lower CD4 T-cell counts (Dikshit et al., </a:t>
            </a:r>
            <a:r>
              <a:rPr lang="en-US" b="0" i="0" dirty="0">
                <a:solidFill>
                  <a:srgbClr val="2F4A8B"/>
                </a:solidFill>
                <a:effectLst/>
                <a:latin typeface="Times New Roman" panose="02020603050405020304" pitchFamily="18" charset="0"/>
                <a:hlinkClick r:id="rId3"/>
              </a:rPr>
              <a:t>2009</a:t>
            </a:r>
            <a:r>
              <a:rPr lang="en-US" b="0" i="0" dirty="0">
                <a:solidFill>
                  <a:srgbClr val="000000"/>
                </a:solidFill>
                <a:effectLst/>
                <a:latin typeface="Times New Roman" panose="02020603050405020304" pitchFamily="18" charset="0"/>
              </a:rPr>
              <a:t>), and higher HIV RNA viral load (</a:t>
            </a:r>
            <a:r>
              <a:rPr lang="en-US" b="0" i="0" dirty="0" err="1">
                <a:solidFill>
                  <a:srgbClr val="000000"/>
                </a:solidFill>
                <a:effectLst/>
                <a:latin typeface="Times New Roman" panose="02020603050405020304" pitchFamily="18" charset="0"/>
              </a:rPr>
              <a:t>Friis</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2003</a:t>
            </a:r>
            <a:r>
              <a:rPr lang="en-US" b="0" i="0" dirty="0">
                <a:solidFill>
                  <a:srgbClr val="000000"/>
                </a:solidFill>
                <a:effectLst/>
                <a:latin typeface="Times New Roman" panose="02020603050405020304" pitchFamily="18" charset="0"/>
              </a:rPr>
              <a:t>). However, some of these studies did not assess or adjust for inflammation, such as C-reactive protein (CRP), which constrains the interpretation of findings.</a:t>
            </a:r>
          </a:p>
          <a:p>
            <a:pPr algn="l"/>
            <a:r>
              <a:rPr lang="en-US" b="1" i="0" dirty="0">
                <a:solidFill>
                  <a:srgbClr val="724128"/>
                </a:solidFill>
                <a:effectLst/>
                <a:latin typeface="arial" panose="020B0604020202020204" pitchFamily="34" charset="0"/>
              </a:rPr>
              <a:t>Iron supplementation in the Context of HIV: A Double-Edged Sword?</a:t>
            </a:r>
          </a:p>
          <a:p>
            <a:pPr algn="l"/>
            <a:r>
              <a:rPr lang="en-US" b="0" i="0" dirty="0">
                <a:solidFill>
                  <a:srgbClr val="000000"/>
                </a:solidFill>
                <a:effectLst/>
                <a:latin typeface="Times New Roman" panose="02020603050405020304" pitchFamily="18" charset="0"/>
              </a:rPr>
              <a:t>Iron is required for survival by both the host and virus, and iron supplementation is the standard of care for prevention and treatment of anemia (WHO, </a:t>
            </a:r>
            <a:r>
              <a:rPr lang="en-US" b="0" i="0" dirty="0">
                <a:solidFill>
                  <a:srgbClr val="2F4A8B"/>
                </a:solidFill>
                <a:effectLst/>
                <a:latin typeface="Times New Roman" panose="02020603050405020304" pitchFamily="18" charset="0"/>
                <a:hlinkClick r:id="rId3"/>
              </a:rPr>
              <a:t>2012</a:t>
            </a:r>
            <a:r>
              <a:rPr lang="en-US" b="0" i="0" dirty="0">
                <a:solidFill>
                  <a:srgbClr val="000000"/>
                </a:solidFill>
                <a:effectLst/>
                <a:latin typeface="Times New Roman" panose="02020603050405020304" pitchFamily="18" charset="0"/>
              </a:rPr>
              <a:t>). However, associations between elevated iron stores and increased HIV disease progression and mortality raise concern regarding the safety and efficacy of iron supplementation in the context of HIV, particularly in iron-replete individuals. Iron may be a “double-edged sword”—that is, because HIV also utilizes iron for growth and replication, iron interventions (i.e., additional iron in circulation) may be harmful in the context of HIV infection (Sunder-</a:t>
            </a:r>
            <a:r>
              <a:rPr lang="en-US" b="0" i="0" dirty="0" err="1">
                <a:solidFill>
                  <a:srgbClr val="000000"/>
                </a:solidFill>
                <a:effectLst/>
                <a:latin typeface="Times New Roman" panose="02020603050405020304" pitchFamily="18" charset="0"/>
              </a:rPr>
              <a:t>Plassmann</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1999</a:t>
            </a:r>
            <a:r>
              <a:rPr lang="en-US" b="0" i="0" dirty="0">
                <a:solidFill>
                  <a:srgbClr val="000000"/>
                </a:solidFill>
                <a:effectLst/>
                <a:latin typeface="Times New Roman" panose="02020603050405020304" pitchFamily="18" charset="0"/>
              </a:rPr>
              <a:t>; Clark and Semba, </a:t>
            </a:r>
            <a:r>
              <a:rPr lang="en-US" b="0" i="0" dirty="0">
                <a:solidFill>
                  <a:srgbClr val="2F4A8B"/>
                </a:solidFill>
                <a:effectLst/>
                <a:latin typeface="Times New Roman" panose="02020603050405020304" pitchFamily="18" charset="0"/>
                <a:hlinkClick r:id="rId3"/>
              </a:rPr>
              <a:t>2001</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Gordeuk</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2001</a:t>
            </a:r>
            <a:r>
              <a:rPr lang="en-US" b="0" i="0" dirty="0">
                <a:solidFill>
                  <a:srgbClr val="000000"/>
                </a:solidFill>
                <a:effectLst/>
                <a:latin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24</a:t>
            </a:fld>
            <a:endParaRPr lang="en-US" dirty="0"/>
          </a:p>
        </p:txBody>
      </p:sp>
    </p:spTree>
    <p:extLst>
      <p:ext uri="{BB962C8B-B14F-4D97-AF65-F5344CB8AC3E}">
        <p14:creationId xmlns:p14="http://schemas.microsoft.com/office/powerpoint/2010/main" val="25154341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mes New Roman" panose="02020603050405020304" pitchFamily="18" charset="0"/>
              </a:rPr>
              <a:t>RCT=randomized controlled trial</a:t>
            </a:r>
          </a:p>
          <a:p>
            <a:r>
              <a:rPr lang="en-US" b="0" i="0" dirty="0">
                <a:solidFill>
                  <a:srgbClr val="000000"/>
                </a:solidFill>
                <a:effectLst/>
                <a:latin typeface="Times New Roman" panose="02020603050405020304" pitchFamily="18" charset="0"/>
              </a:rPr>
              <a:t>The most recent Cochrane Systematic Review (</a:t>
            </a:r>
            <a:r>
              <a:rPr lang="en-US" b="0" i="0" dirty="0" err="1">
                <a:solidFill>
                  <a:srgbClr val="000000"/>
                </a:solidFill>
                <a:effectLst/>
                <a:latin typeface="Times New Roman" panose="02020603050405020304" pitchFamily="18" charset="0"/>
              </a:rPr>
              <a:t>Adetifa</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2009</a:t>
            </a:r>
            <a:r>
              <a:rPr lang="en-US" b="0" i="0" dirty="0">
                <a:solidFill>
                  <a:srgbClr val="000000"/>
                </a:solidFill>
                <a:effectLst/>
                <a:latin typeface="Times New Roman" panose="02020603050405020304" pitchFamily="18" charset="0"/>
              </a:rPr>
              <a:t>) concluded that there was weak evidence from observational studies and expert opinions that iron supplementation should be provided to HIV-infected children. Since then, one randomized trial in anemic HIV-infected children has been conducted (Esan et al., </a:t>
            </a:r>
            <a:r>
              <a:rPr lang="en-US" b="0" i="0" dirty="0">
                <a:solidFill>
                  <a:srgbClr val="2F4A8B"/>
                </a:solidFill>
                <a:effectLst/>
                <a:latin typeface="Times New Roman" panose="02020603050405020304" pitchFamily="18" charset="0"/>
                <a:hlinkClick r:id="rId3"/>
              </a:rPr>
              <a:t>2013</a:t>
            </a:r>
            <a:r>
              <a:rPr lang="en-US" b="0" i="0" dirty="0">
                <a:solidFill>
                  <a:srgbClr val="000000"/>
                </a:solidFill>
                <a:effectLst/>
                <a:latin typeface="Times New Roman" panose="02020603050405020304" pitchFamily="18" charset="0"/>
              </a:rPr>
              <a:t>). Iron supplementation was found to protect against the progression to AIDS in children and, therefore, may be recommended in children; however, further research is needed to assess whether this recommendation would apply to adults and pregnant women living with HIV, as well as to populations living in areas where other infections, such as TB, are endemic. No randomized trial has observed a relationship between iron supplementation and incidence of TB in an HIV-infected population. Further research is also needed to assess the proper dosage and timing of iron supplementation that would reduce anemia and not result in adverse HIV-related health outcomes.</a:t>
            </a:r>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25</a:t>
            </a:fld>
            <a:endParaRPr lang="en-US" dirty="0"/>
          </a:p>
        </p:txBody>
      </p:sp>
    </p:spTree>
    <p:extLst>
      <p:ext uri="{BB962C8B-B14F-4D97-AF65-F5344CB8AC3E}">
        <p14:creationId xmlns:p14="http://schemas.microsoft.com/office/powerpoint/2010/main" val="24673729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Times New Roman" panose="02020603050405020304" pitchFamily="18" charset="0"/>
              </a:rPr>
              <a:t>In 1981, rare opportunistic infections (Kaposi’s sarcoma and </a:t>
            </a:r>
            <a:r>
              <a:rPr lang="en-US" b="0" i="1" dirty="0">
                <a:solidFill>
                  <a:srgbClr val="000000"/>
                </a:solidFill>
                <a:effectLst/>
                <a:latin typeface="Times New Roman" panose="02020603050405020304" pitchFamily="18" charset="0"/>
              </a:rPr>
              <a:t>Pneumocystis carinii</a:t>
            </a:r>
            <a:r>
              <a:rPr lang="en-US" b="0" i="0" dirty="0">
                <a:solidFill>
                  <a:srgbClr val="000000"/>
                </a:solidFill>
                <a:effectLst/>
                <a:latin typeface="Times New Roman" panose="02020603050405020304" pitchFamily="18" charset="0"/>
              </a:rPr>
              <a:t> pneumonia) were reported as clinical cases (Gottlieb et al., </a:t>
            </a:r>
            <a:r>
              <a:rPr lang="en-US" b="0" i="0" dirty="0">
                <a:solidFill>
                  <a:srgbClr val="2F4A8B"/>
                </a:solidFill>
                <a:effectLst/>
                <a:latin typeface="Times New Roman" panose="02020603050405020304" pitchFamily="18" charset="0"/>
                <a:hlinkClick r:id="rId3"/>
              </a:rPr>
              <a:t>1981</a:t>
            </a:r>
            <a:r>
              <a:rPr lang="en-US" b="0" i="0" dirty="0">
                <a:solidFill>
                  <a:srgbClr val="000000"/>
                </a:solidFill>
                <a:effectLst/>
                <a:latin typeface="Times New Roman" panose="02020603050405020304" pitchFamily="18" charset="0"/>
              </a:rPr>
              <a:t>) and later identified as acquired immunodeficiency syndrome (AIDS). Worldwide, 39 million deaths are cumulatively related to AIDS (UNAIDS, </a:t>
            </a:r>
            <a:r>
              <a:rPr lang="en-US" b="0" i="0" dirty="0">
                <a:solidFill>
                  <a:srgbClr val="2F4A8B"/>
                </a:solidFill>
                <a:effectLst/>
                <a:latin typeface="Times New Roman" panose="02020603050405020304" pitchFamily="18" charset="0"/>
                <a:hlinkClick r:id="rId3"/>
              </a:rPr>
              <a:t>2014</a:t>
            </a:r>
            <a:r>
              <a:rPr lang="en-US" b="0" i="0" dirty="0">
                <a:solidFill>
                  <a:srgbClr val="000000"/>
                </a:solidFill>
                <a:effectLst/>
                <a:latin typeface="Times New Roman" panose="02020603050405020304" pitchFamily="18" charset="0"/>
              </a:rPr>
              <a:t>), and 36.9 million individuals were living with HIV in 2014 (UNAIDS, </a:t>
            </a:r>
            <a:r>
              <a:rPr lang="en-US" b="0" i="0" dirty="0">
                <a:solidFill>
                  <a:srgbClr val="2F4A8B"/>
                </a:solidFill>
                <a:effectLst/>
                <a:latin typeface="Times New Roman" panose="02020603050405020304" pitchFamily="18" charset="0"/>
                <a:hlinkClick r:id="rId3"/>
              </a:rPr>
              <a:t>2015</a:t>
            </a:r>
            <a:r>
              <a:rPr lang="en-US" b="0" i="0" dirty="0">
                <a:solidFill>
                  <a:srgbClr val="000000"/>
                </a:solidFill>
                <a:effectLst/>
                <a:latin typeface="Times New Roman" panose="02020603050405020304" pitchFamily="18" charset="0"/>
              </a:rPr>
              <a:t>). Despite substantial progress, including increased global access to antiretroviral therapy (ART), the burden of disease from HIV disproportionately affects individuals in low- and middle-income countries (United Nations, </a:t>
            </a:r>
            <a:r>
              <a:rPr lang="en-US" b="0" i="0" dirty="0">
                <a:solidFill>
                  <a:srgbClr val="2F4A8B"/>
                </a:solidFill>
                <a:effectLst/>
                <a:latin typeface="Times New Roman" panose="02020603050405020304" pitchFamily="18" charset="0"/>
                <a:hlinkClick r:id="rId3"/>
              </a:rPr>
              <a:t>2015</a:t>
            </a:r>
            <a:r>
              <a:rPr lang="en-US" b="0" i="0" dirty="0">
                <a:solidFill>
                  <a:srgbClr val="000000"/>
                </a:solidFill>
                <a:effectLst/>
                <a:latin typeface="Times New Roman" panose="02020603050405020304" pitchFamily="18" charset="0"/>
              </a:rPr>
              <a:t>). The remaining major challenges in HIV prevention and treatments have heightened interest in the roles of treatment adjuncts, such as micronutrient supplementation. In certain resource-limited settings with higher prevalence of HIV, individuals often face the additional challenges of malnutrition (including vitamin D deficiency) and food insecurity (United Nations, </a:t>
            </a:r>
            <a:r>
              <a:rPr lang="en-US" b="0" i="0" dirty="0">
                <a:solidFill>
                  <a:srgbClr val="2F4A8B"/>
                </a:solidFill>
                <a:effectLst/>
                <a:latin typeface="Times New Roman" panose="02020603050405020304" pitchFamily="18" charset="0"/>
                <a:hlinkClick r:id="rId3"/>
              </a:rPr>
              <a:t>2015</a:t>
            </a:r>
            <a:r>
              <a:rPr lang="en-US" b="0" i="0" dirty="0">
                <a:solidFill>
                  <a:srgbClr val="000000"/>
                </a:solidFill>
                <a:effectLst/>
                <a:latin typeface="Times New Roman" panose="02020603050405020304" pitchFamily="18" charset="0"/>
              </a:rPr>
              <a:t>).</a:t>
            </a:r>
          </a:p>
          <a:p>
            <a:pPr algn="l"/>
            <a:r>
              <a:rPr lang="en-US" b="0" i="0" dirty="0">
                <a:solidFill>
                  <a:srgbClr val="000000"/>
                </a:solidFill>
                <a:effectLst/>
                <a:latin typeface="Times New Roman" panose="02020603050405020304" pitchFamily="18" charset="0"/>
              </a:rPr>
              <a:t>Suboptimal vitamin D status is considered by some as the most common medical condition globally (</a:t>
            </a:r>
            <a:r>
              <a:rPr lang="en-US" b="0" i="0" dirty="0" err="1">
                <a:solidFill>
                  <a:srgbClr val="000000"/>
                </a:solidFill>
                <a:effectLst/>
                <a:latin typeface="Times New Roman" panose="02020603050405020304" pitchFamily="18" charset="0"/>
              </a:rPr>
              <a:t>Holick</a:t>
            </a:r>
            <a:r>
              <a:rPr lang="en-US" b="0" i="0" dirty="0">
                <a:solidFill>
                  <a:srgbClr val="000000"/>
                </a:solidFill>
                <a:effectLst/>
                <a:latin typeface="Times New Roman" panose="02020603050405020304" pitchFamily="18" charset="0"/>
              </a:rPr>
              <a:t>, </a:t>
            </a:r>
            <a:r>
              <a:rPr lang="en-US" b="0" i="0" dirty="0">
                <a:solidFill>
                  <a:srgbClr val="2F4A8B"/>
                </a:solidFill>
                <a:effectLst/>
                <a:latin typeface="Times New Roman" panose="02020603050405020304" pitchFamily="18" charset="0"/>
                <a:hlinkClick r:id="rId3"/>
              </a:rPr>
              <a:t>2010</a:t>
            </a:r>
            <a:r>
              <a:rPr lang="en-US" b="0" i="0" dirty="0">
                <a:solidFill>
                  <a:srgbClr val="000000"/>
                </a:solidFill>
                <a:effectLst/>
                <a:latin typeface="Times New Roman" panose="02020603050405020304" pitchFamily="18" charset="0"/>
              </a:rPr>
              <a:t>); however, estimates of deficiency prevalence range widely (6 to 100%) among individuals living with HIV (Orkin et al., </a:t>
            </a:r>
            <a:r>
              <a:rPr lang="en-US" b="0" i="0" dirty="0">
                <a:solidFill>
                  <a:srgbClr val="2F4A8B"/>
                </a:solidFill>
                <a:effectLst/>
                <a:latin typeface="Times New Roman" panose="02020603050405020304" pitchFamily="18" charset="0"/>
                <a:hlinkClick r:id="rId3"/>
              </a:rPr>
              <a:t>2014</a:t>
            </a:r>
            <a:r>
              <a:rPr lang="en-US" b="0" i="0" dirty="0">
                <a:solidFill>
                  <a:srgbClr val="000000"/>
                </a:solidFill>
                <a:effectLst/>
                <a:latin typeface="Times New Roman" panose="02020603050405020304" pitchFamily="18" charset="0"/>
              </a:rPr>
              <a:t>). Aside from the established role of vitamin D in skeletal health, the immunomodulatory effects of vitamin D have more recently been recognized (</a:t>
            </a:r>
            <a:r>
              <a:rPr lang="en-US" b="0" i="0" dirty="0" err="1">
                <a:solidFill>
                  <a:srgbClr val="000000"/>
                </a:solidFill>
                <a:effectLst/>
                <a:latin typeface="Times New Roman" panose="02020603050405020304" pitchFamily="18" charset="0"/>
              </a:rPr>
              <a:t>Cantorna</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2004</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Baeke</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2010</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Cantorna</a:t>
            </a:r>
            <a:r>
              <a:rPr lang="en-US" b="0" i="0" dirty="0">
                <a:solidFill>
                  <a:srgbClr val="000000"/>
                </a:solidFill>
                <a:effectLst/>
                <a:latin typeface="Times New Roman" panose="02020603050405020304" pitchFamily="18" charset="0"/>
              </a:rPr>
              <a:t>, </a:t>
            </a:r>
            <a:r>
              <a:rPr lang="en-US" b="0" i="0" dirty="0">
                <a:solidFill>
                  <a:srgbClr val="2F4A8B"/>
                </a:solidFill>
                <a:effectLst/>
                <a:latin typeface="Times New Roman" panose="02020603050405020304" pitchFamily="18" charset="0"/>
                <a:hlinkClick r:id="rId3"/>
              </a:rPr>
              <a:t>2010</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Hewison</a:t>
            </a:r>
            <a:r>
              <a:rPr lang="en-US" b="0" i="0" dirty="0">
                <a:solidFill>
                  <a:srgbClr val="000000"/>
                </a:solidFill>
                <a:effectLst/>
                <a:latin typeface="Times New Roman" panose="02020603050405020304" pitchFamily="18" charset="0"/>
              </a:rPr>
              <a:t>, </a:t>
            </a:r>
            <a:r>
              <a:rPr lang="en-US" b="0" i="0" dirty="0">
                <a:solidFill>
                  <a:srgbClr val="2F4A8B"/>
                </a:solidFill>
                <a:effectLst/>
                <a:latin typeface="Times New Roman" panose="02020603050405020304" pitchFamily="18" charset="0"/>
                <a:hlinkClick r:id="rId3"/>
              </a:rPr>
              <a:t>2012</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Prietl</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2013</a:t>
            </a:r>
            <a:r>
              <a:rPr lang="en-US" b="0" i="0" dirty="0">
                <a:solidFill>
                  <a:srgbClr val="000000"/>
                </a:solidFill>
                <a:effectLst/>
                <a:latin typeface="Times New Roman" panose="02020603050405020304" pitchFamily="18" charset="0"/>
              </a:rPr>
              <a:t>). In the early 1980s, studies identified a nuclear receptor in immune cells (including lymphocytes and monocytes) (Bhalla et al., </a:t>
            </a:r>
            <a:r>
              <a:rPr lang="en-US" b="0" i="0" dirty="0">
                <a:solidFill>
                  <a:srgbClr val="2F4A8B"/>
                </a:solidFill>
                <a:effectLst/>
                <a:latin typeface="Times New Roman" panose="02020603050405020304" pitchFamily="18" charset="0"/>
                <a:hlinkClick r:id="rId3"/>
              </a:rPr>
              <a:t>1983</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Provvedini</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1983</a:t>
            </a:r>
            <a:r>
              <a:rPr lang="en-US" b="0" i="0" dirty="0">
                <a:solidFill>
                  <a:srgbClr val="000000"/>
                </a:solidFill>
                <a:effectLst/>
                <a:latin typeface="Times New Roman" panose="02020603050405020304" pitchFamily="18" charset="0"/>
              </a:rPr>
              <a:t>), which binds specifically to the biologically active vitamin D metabolite. Furthermore, other key laboratory findings (Wang et al., </a:t>
            </a:r>
            <a:r>
              <a:rPr lang="en-US" b="0" i="0" dirty="0">
                <a:solidFill>
                  <a:srgbClr val="2F4A8B"/>
                </a:solidFill>
                <a:effectLst/>
                <a:latin typeface="Times New Roman" panose="02020603050405020304" pitchFamily="18" charset="0"/>
                <a:hlinkClick r:id="rId3"/>
              </a:rPr>
              <a:t>2004</a:t>
            </a:r>
            <a:r>
              <a:rPr lang="en-US" b="0" i="0" dirty="0">
                <a:solidFill>
                  <a:srgbClr val="000000"/>
                </a:solidFill>
                <a:effectLst/>
                <a:latin typeface="Times New Roman" panose="02020603050405020304" pitchFamily="18" charset="0"/>
              </a:rPr>
              <a:t>; Liu et al., </a:t>
            </a:r>
            <a:r>
              <a:rPr lang="en-US" b="0" i="0" dirty="0">
                <a:solidFill>
                  <a:srgbClr val="2F4A8B"/>
                </a:solidFill>
                <a:effectLst/>
                <a:latin typeface="Times New Roman" panose="02020603050405020304" pitchFamily="18" charset="0"/>
                <a:hlinkClick r:id="rId3"/>
              </a:rPr>
              <a:t>2006</a:t>
            </a:r>
            <a:r>
              <a:rPr lang="en-US" b="0" i="0" dirty="0">
                <a:solidFill>
                  <a:srgbClr val="000000"/>
                </a:solidFill>
                <a:effectLst/>
                <a:latin typeface="Times New Roman" panose="02020603050405020304" pitchFamily="18" charset="0"/>
              </a:rPr>
              <a:t>, </a:t>
            </a:r>
            <a:r>
              <a:rPr lang="en-US" b="0" i="0" dirty="0">
                <a:solidFill>
                  <a:srgbClr val="2F4A8B"/>
                </a:solidFill>
                <a:effectLst/>
                <a:latin typeface="Times New Roman" panose="02020603050405020304" pitchFamily="18" charset="0"/>
                <a:hlinkClick r:id="rId3"/>
              </a:rPr>
              <a:t>2007</a:t>
            </a:r>
            <a:r>
              <a:rPr lang="en-US" b="0" i="0" dirty="0">
                <a:solidFill>
                  <a:srgbClr val="000000"/>
                </a:solidFill>
                <a:effectLst/>
                <a:latin typeface="Times New Roman" panose="02020603050405020304" pitchFamily="18" charset="0"/>
              </a:rPr>
              <a:t>; Adams and </a:t>
            </a:r>
            <a:r>
              <a:rPr lang="en-US" b="0" i="0" dirty="0" err="1">
                <a:solidFill>
                  <a:srgbClr val="000000"/>
                </a:solidFill>
                <a:effectLst/>
                <a:latin typeface="Times New Roman" panose="02020603050405020304" pitchFamily="18" charset="0"/>
              </a:rPr>
              <a:t>Hewison</a:t>
            </a:r>
            <a:r>
              <a:rPr lang="en-US" b="0" i="0" dirty="0">
                <a:solidFill>
                  <a:srgbClr val="000000"/>
                </a:solidFill>
                <a:effectLst/>
                <a:latin typeface="Times New Roman" panose="02020603050405020304" pitchFamily="18" charset="0"/>
              </a:rPr>
              <a:t>, </a:t>
            </a:r>
            <a:r>
              <a:rPr lang="en-US" b="0" i="0" dirty="0">
                <a:solidFill>
                  <a:srgbClr val="2F4A8B"/>
                </a:solidFill>
                <a:effectLst/>
                <a:latin typeface="Times New Roman" panose="02020603050405020304" pitchFamily="18" charset="0"/>
                <a:hlinkClick r:id="rId3"/>
              </a:rPr>
              <a:t>2008</a:t>
            </a:r>
            <a:r>
              <a:rPr lang="en-US" b="0" i="0" dirty="0">
                <a:solidFill>
                  <a:srgbClr val="000000"/>
                </a:solidFill>
                <a:effectLst/>
                <a:latin typeface="Times New Roman" panose="02020603050405020304" pitchFamily="18" charset="0"/>
              </a:rPr>
              <a:t>) corroborated the dynamic interaction between vitamin D and the human host response against infectious diseases.</a:t>
            </a:r>
          </a:p>
          <a:p>
            <a:pPr algn="l"/>
            <a:r>
              <a:rPr lang="en-US" b="0" i="0" dirty="0">
                <a:solidFill>
                  <a:srgbClr val="000000"/>
                </a:solidFill>
                <a:effectLst/>
                <a:latin typeface="Times New Roman" panose="02020603050405020304" pitchFamily="18" charset="0"/>
              </a:rPr>
              <a:t>Separately, other studies have provided mechanisms of how certain ART pharmacokinetics could result in vitamin D deficiency (Dao et al., </a:t>
            </a:r>
            <a:r>
              <a:rPr lang="en-US" b="0" i="0" dirty="0">
                <a:solidFill>
                  <a:srgbClr val="2F4A8B"/>
                </a:solidFill>
                <a:effectLst/>
                <a:latin typeface="Times New Roman" panose="02020603050405020304" pitchFamily="18" charset="0"/>
                <a:hlinkClick r:id="rId3"/>
              </a:rPr>
              <a:t>2011</a:t>
            </a:r>
            <a:r>
              <a:rPr lang="en-US" b="0" i="0" dirty="0">
                <a:solidFill>
                  <a:srgbClr val="000000"/>
                </a:solidFill>
                <a:effectLst/>
                <a:latin typeface="Times New Roman" panose="02020603050405020304" pitchFamily="18" charset="0"/>
              </a:rPr>
              <a:t>; Yin and Stein, </a:t>
            </a:r>
            <a:r>
              <a:rPr lang="en-US" b="0" i="0" dirty="0">
                <a:solidFill>
                  <a:srgbClr val="2F4A8B"/>
                </a:solidFill>
                <a:effectLst/>
                <a:latin typeface="Times New Roman" panose="02020603050405020304" pitchFamily="18" charset="0"/>
                <a:hlinkClick r:id="rId3"/>
              </a:rPr>
              <a:t>2011</a:t>
            </a:r>
            <a:r>
              <a:rPr lang="en-US" b="0" i="0" dirty="0">
                <a:solidFill>
                  <a:srgbClr val="000000"/>
                </a:solidFill>
                <a:effectLst/>
                <a:latin typeface="Times New Roman" panose="02020603050405020304" pitchFamily="18" charset="0"/>
              </a:rPr>
              <a:t>). One non-nucleoside analog reverse transcriptase inhibitor (efavirenz [EFV]) induces cytochrome P450 enzymes (</a:t>
            </a:r>
            <a:r>
              <a:rPr lang="en-US" b="0" i="0" dirty="0" err="1">
                <a:solidFill>
                  <a:srgbClr val="000000"/>
                </a:solidFill>
                <a:effectLst/>
                <a:latin typeface="Times New Roman" panose="02020603050405020304" pitchFamily="18" charset="0"/>
              </a:rPr>
              <a:t>Vrouenraets</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2007</a:t>
            </a:r>
            <a:r>
              <a:rPr lang="en-US" b="0" i="0" dirty="0">
                <a:solidFill>
                  <a:srgbClr val="000000"/>
                </a:solidFill>
                <a:effectLst/>
                <a:latin typeface="Times New Roman" panose="02020603050405020304" pitchFamily="18" charset="0"/>
              </a:rPr>
              <a:t>), including CYP24 (</a:t>
            </a:r>
            <a:r>
              <a:rPr lang="en-US" b="0" i="0" dirty="0" err="1">
                <a:solidFill>
                  <a:srgbClr val="000000"/>
                </a:solidFill>
                <a:effectLst/>
                <a:latin typeface="Times New Roman" panose="02020603050405020304" pitchFamily="18" charset="0"/>
              </a:rPr>
              <a:t>Landriscina</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2008</a:t>
            </a:r>
            <a:r>
              <a:rPr lang="en-US" b="0" i="0" dirty="0">
                <a:solidFill>
                  <a:srgbClr val="000000"/>
                </a:solidFill>
                <a:effectLst/>
                <a:latin typeface="Times New Roman" panose="02020603050405020304" pitchFamily="18" charset="0"/>
              </a:rPr>
              <a:t>). CYP24A1 is a key enzyme in vitamin D metabolism that degrades the physiologically active vitamin D metabolite 1,25(OH)</a:t>
            </a:r>
            <a:r>
              <a:rPr lang="en-US" b="0" i="0" baseline="-25000" dirty="0">
                <a:solidFill>
                  <a:srgbClr val="000000"/>
                </a:solidFill>
                <a:effectLst/>
                <a:latin typeface="Times New Roman" panose="02020603050405020304" pitchFamily="18" charset="0"/>
              </a:rPr>
              <a:t>2</a:t>
            </a:r>
            <a:r>
              <a:rPr lang="en-US" b="0" i="0" dirty="0">
                <a:solidFill>
                  <a:srgbClr val="000000"/>
                </a:solidFill>
                <a:effectLst/>
                <a:latin typeface="Times New Roman" panose="02020603050405020304" pitchFamily="18" charset="0"/>
              </a:rPr>
              <a:t>D to 24,25(OH)</a:t>
            </a:r>
            <a:r>
              <a:rPr lang="en-US" b="0" i="0" baseline="-25000" dirty="0">
                <a:solidFill>
                  <a:srgbClr val="000000"/>
                </a:solidFill>
                <a:effectLst/>
                <a:latin typeface="Times New Roman" panose="02020603050405020304" pitchFamily="18" charset="0"/>
              </a:rPr>
              <a:t>2</a:t>
            </a:r>
            <a:r>
              <a:rPr lang="en-US" b="0" i="0" dirty="0">
                <a:solidFill>
                  <a:srgbClr val="000000"/>
                </a:solidFill>
                <a:effectLst/>
                <a:latin typeface="Times New Roman" panose="02020603050405020304" pitchFamily="18" charset="0"/>
              </a:rPr>
              <a:t>D (Jones et al., </a:t>
            </a:r>
            <a:r>
              <a:rPr lang="en-US" b="0" i="0" dirty="0">
                <a:solidFill>
                  <a:srgbClr val="2F4A8B"/>
                </a:solidFill>
                <a:effectLst/>
                <a:latin typeface="Times New Roman" panose="02020603050405020304" pitchFamily="18" charset="0"/>
                <a:hlinkClick r:id="rId3"/>
              </a:rPr>
              <a:t>2012</a:t>
            </a:r>
            <a:r>
              <a:rPr lang="en-US" b="0" i="0" dirty="0">
                <a:solidFill>
                  <a:srgbClr val="000000"/>
                </a:solidFill>
                <a:effectLst/>
                <a:latin typeface="Times New Roman" panose="02020603050405020304" pitchFamily="18" charset="0"/>
              </a:rPr>
              <a:t>). Over the past two decades, a number of published case reports have documented a link between vitamin D status and patients with HIV/AIDS on ART (Playford et al., </a:t>
            </a:r>
            <a:r>
              <a:rPr lang="en-US" b="0" i="0" dirty="0">
                <a:solidFill>
                  <a:srgbClr val="2F4A8B"/>
                </a:solidFill>
                <a:effectLst/>
                <a:latin typeface="Times New Roman" panose="02020603050405020304" pitchFamily="18" charset="0"/>
                <a:hlinkClick r:id="rId3"/>
              </a:rPr>
              <a:t>2001</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Gyllensten</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2006</a:t>
            </a:r>
            <a:r>
              <a:rPr lang="en-US" b="0" i="0" dirty="0">
                <a:solidFill>
                  <a:srgbClr val="000000"/>
                </a:solidFill>
                <a:effectLst/>
                <a:latin typeface="Times New Roman" panose="02020603050405020304" pitchFamily="18" charset="0"/>
              </a:rPr>
              <a:t>; Kumar et al., </a:t>
            </a:r>
            <a:r>
              <a:rPr lang="en-US" b="0" i="0" dirty="0">
                <a:solidFill>
                  <a:srgbClr val="2F4A8B"/>
                </a:solidFill>
                <a:effectLst/>
                <a:latin typeface="Times New Roman" panose="02020603050405020304" pitchFamily="18" charset="0"/>
                <a:hlinkClick r:id="rId3"/>
              </a:rPr>
              <a:t>2012</a:t>
            </a:r>
            <a:r>
              <a:rPr lang="en-US" b="0" i="0" dirty="0">
                <a:solidFill>
                  <a:srgbClr val="000000"/>
                </a:solidFill>
                <a:effectLst/>
                <a:latin typeface="Times New Roman" panose="02020603050405020304" pitchFamily="18" charset="0"/>
              </a:rPr>
              <a:t>).</a:t>
            </a:r>
          </a:p>
          <a:p>
            <a:pPr algn="l"/>
            <a:r>
              <a:rPr lang="en-US" b="0" i="0" dirty="0">
                <a:solidFill>
                  <a:srgbClr val="000000"/>
                </a:solidFill>
                <a:effectLst/>
                <a:latin typeface="Times New Roman" panose="02020603050405020304" pitchFamily="18" charset="0"/>
              </a:rPr>
              <a:t>Preliminary evidence supports the complex associations between vitamin D and HIV (including host immunity and treatments); however, a number of research gaps remain. Therefore, our objective was to review current evidence of the bidirectional linkages between vitamin D and HIV/AIDS, including clinical health outcomes and ART treatments.</a:t>
            </a:r>
          </a:p>
          <a:p>
            <a:pPr algn="l"/>
            <a:endParaRPr lang="en-US" b="0" i="0" dirty="0">
              <a:solidFill>
                <a:srgbClr val="000000"/>
              </a:solidFill>
              <a:effectLst/>
              <a:latin typeface="Times New Roman" panose="02020603050405020304" pitchFamily="18" charset="0"/>
            </a:endParaRPr>
          </a:p>
          <a:p>
            <a:pPr algn="l"/>
            <a:r>
              <a:rPr lang="en-US" b="0" i="0" dirty="0">
                <a:solidFill>
                  <a:srgbClr val="000000"/>
                </a:solidFill>
                <a:effectLst/>
                <a:latin typeface="Helvetica Neue"/>
              </a:rPr>
              <a:t>CMAJ April 25, 2006 174 (9) 1287-1290</a:t>
            </a:r>
            <a:endParaRPr lang="en-US" b="0" i="0" dirty="0">
              <a:solidFill>
                <a:srgbClr val="000000"/>
              </a:solidFill>
              <a:effectLst/>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26</a:t>
            </a:fld>
            <a:endParaRPr lang="en-US" dirty="0"/>
          </a:p>
        </p:txBody>
      </p:sp>
    </p:spTree>
    <p:extLst>
      <p:ext uri="{BB962C8B-B14F-4D97-AF65-F5344CB8AC3E}">
        <p14:creationId xmlns:p14="http://schemas.microsoft.com/office/powerpoint/2010/main" val="1539424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Estimated prevalence of Vitamin D deficiency in HIV 6-100%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dirty="0">
                <a:solidFill>
                  <a:srgbClr val="376FAA"/>
                </a:solidFill>
                <a:effectLst/>
                <a:latin typeface="Helvetica Neue"/>
                <a:hlinkClick r:id="rId3"/>
              </a:rPr>
              <a:t>Nat Clin </a:t>
            </a:r>
            <a:r>
              <a:rPr lang="en-US" b="0" i="0" u="sng" dirty="0" err="1">
                <a:solidFill>
                  <a:srgbClr val="376FAA"/>
                </a:solidFill>
                <a:effectLst/>
                <a:latin typeface="Helvetica Neue"/>
                <a:hlinkClick r:id="rId3"/>
              </a:rPr>
              <a:t>Pract</a:t>
            </a:r>
            <a:r>
              <a:rPr lang="en-US" b="0" i="0" u="sng" dirty="0">
                <a:solidFill>
                  <a:srgbClr val="376FAA"/>
                </a:solidFill>
                <a:effectLst/>
                <a:latin typeface="Helvetica Neue"/>
                <a:hlinkClick r:id="rId3"/>
              </a:rPr>
              <a:t> Endocrinol </a:t>
            </a:r>
            <a:r>
              <a:rPr lang="en-US" b="0" i="0" u="sng" dirty="0" err="1">
                <a:solidFill>
                  <a:srgbClr val="376FAA"/>
                </a:solidFill>
                <a:effectLst/>
                <a:latin typeface="Helvetica Neue"/>
                <a:hlinkClick r:id="rId3"/>
              </a:rPr>
              <a:t>Metab</a:t>
            </a:r>
            <a:r>
              <a:rPr lang="en-US" b="0" i="0" u="sng" dirty="0">
                <a:solidFill>
                  <a:srgbClr val="376FAA"/>
                </a:solidFill>
                <a:effectLst/>
                <a:latin typeface="Helvetica Neue"/>
                <a:hlinkClick r:id="rId3"/>
              </a:rPr>
              <a:t>. 2008 Feb; 4(2): 80–90.</a:t>
            </a:r>
            <a:endParaRPr lang="en-US" sz="1200" dirty="0"/>
          </a:p>
          <a:p>
            <a:pPr algn="l"/>
            <a:endParaRPr lang="en-US" b="0" i="0" dirty="0">
              <a:solidFill>
                <a:srgbClr val="000000"/>
              </a:solidFill>
              <a:effectLst/>
              <a:latin typeface="Times New Roman" panose="02020603050405020304" pitchFamily="18" charset="0"/>
            </a:endParaRPr>
          </a:p>
          <a:p>
            <a:pPr algn="l"/>
            <a:r>
              <a:rPr lang="en-US" b="0" i="0" dirty="0">
                <a:solidFill>
                  <a:srgbClr val="000000"/>
                </a:solidFill>
                <a:effectLst/>
                <a:latin typeface="Times New Roman" panose="02020603050405020304" pitchFamily="18" charset="0"/>
              </a:rPr>
              <a:t>Suboptimal vitamin D status is considered by some as the most common medical condition globally (</a:t>
            </a:r>
            <a:r>
              <a:rPr lang="en-US" b="0" i="0" dirty="0" err="1">
                <a:solidFill>
                  <a:srgbClr val="000000"/>
                </a:solidFill>
                <a:effectLst/>
                <a:latin typeface="Times New Roman" panose="02020603050405020304" pitchFamily="18" charset="0"/>
              </a:rPr>
              <a:t>Holick</a:t>
            </a:r>
            <a:r>
              <a:rPr lang="en-US" b="0" i="0" dirty="0">
                <a:solidFill>
                  <a:srgbClr val="000000"/>
                </a:solidFill>
                <a:effectLst/>
                <a:latin typeface="Times New Roman" panose="02020603050405020304" pitchFamily="18" charset="0"/>
              </a:rPr>
              <a:t>, </a:t>
            </a:r>
            <a:r>
              <a:rPr lang="en-US" b="0" i="0" dirty="0">
                <a:solidFill>
                  <a:srgbClr val="2F4A8B"/>
                </a:solidFill>
                <a:effectLst/>
                <a:latin typeface="Times New Roman" panose="02020603050405020304" pitchFamily="18" charset="0"/>
                <a:hlinkClick r:id="rId4"/>
              </a:rPr>
              <a:t>2010</a:t>
            </a:r>
            <a:r>
              <a:rPr lang="en-US" b="0" i="0" dirty="0">
                <a:solidFill>
                  <a:srgbClr val="000000"/>
                </a:solidFill>
                <a:effectLst/>
                <a:latin typeface="Times New Roman" panose="02020603050405020304" pitchFamily="18" charset="0"/>
              </a:rPr>
              <a:t>); however, estimates of deficiency prevalence range widely (6 to 100%) among individuals living with HIV (Orkin et al., </a:t>
            </a:r>
            <a:r>
              <a:rPr lang="en-US" b="0" i="0" dirty="0">
                <a:solidFill>
                  <a:srgbClr val="2F4A8B"/>
                </a:solidFill>
                <a:effectLst/>
                <a:latin typeface="Times New Roman" panose="02020603050405020304" pitchFamily="18" charset="0"/>
                <a:hlinkClick r:id="rId4"/>
              </a:rPr>
              <a:t>2014</a:t>
            </a:r>
            <a:r>
              <a:rPr lang="en-US" b="0" i="0" dirty="0">
                <a:solidFill>
                  <a:srgbClr val="000000"/>
                </a:solidFill>
                <a:effectLst/>
                <a:latin typeface="Times New Roman" panose="02020603050405020304" pitchFamily="18" charset="0"/>
              </a:rPr>
              <a:t>). Aside from the established role of vitamin D in skeletal health, the immunomodulatory effects of vitamin D have more recently been recognized (</a:t>
            </a:r>
            <a:r>
              <a:rPr lang="en-US" b="0" i="0" dirty="0" err="1">
                <a:solidFill>
                  <a:srgbClr val="000000"/>
                </a:solidFill>
                <a:effectLst/>
                <a:latin typeface="Times New Roman" panose="02020603050405020304" pitchFamily="18" charset="0"/>
              </a:rPr>
              <a:t>Cantorna</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4"/>
              </a:rPr>
              <a:t>2004</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Baeke</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4"/>
              </a:rPr>
              <a:t>2010</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Cantorna</a:t>
            </a:r>
            <a:r>
              <a:rPr lang="en-US" b="0" i="0" dirty="0">
                <a:solidFill>
                  <a:srgbClr val="000000"/>
                </a:solidFill>
                <a:effectLst/>
                <a:latin typeface="Times New Roman" panose="02020603050405020304" pitchFamily="18" charset="0"/>
              </a:rPr>
              <a:t>, </a:t>
            </a:r>
            <a:r>
              <a:rPr lang="en-US" b="0" i="0" dirty="0">
                <a:solidFill>
                  <a:srgbClr val="2F4A8B"/>
                </a:solidFill>
                <a:effectLst/>
                <a:latin typeface="Times New Roman" panose="02020603050405020304" pitchFamily="18" charset="0"/>
                <a:hlinkClick r:id="rId4"/>
              </a:rPr>
              <a:t>2010</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Hewison</a:t>
            </a:r>
            <a:r>
              <a:rPr lang="en-US" b="0" i="0" dirty="0">
                <a:solidFill>
                  <a:srgbClr val="000000"/>
                </a:solidFill>
                <a:effectLst/>
                <a:latin typeface="Times New Roman" panose="02020603050405020304" pitchFamily="18" charset="0"/>
              </a:rPr>
              <a:t>, </a:t>
            </a:r>
            <a:r>
              <a:rPr lang="en-US" b="0" i="0" dirty="0">
                <a:solidFill>
                  <a:srgbClr val="2F4A8B"/>
                </a:solidFill>
                <a:effectLst/>
                <a:latin typeface="Times New Roman" panose="02020603050405020304" pitchFamily="18" charset="0"/>
                <a:hlinkClick r:id="rId4"/>
              </a:rPr>
              <a:t>2012</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Prietl</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4"/>
              </a:rPr>
              <a:t>2013</a:t>
            </a:r>
            <a:r>
              <a:rPr lang="en-US" b="0" i="0" dirty="0">
                <a:solidFill>
                  <a:srgbClr val="000000"/>
                </a:solidFill>
                <a:effectLst/>
                <a:latin typeface="Times New Roman" panose="02020603050405020304" pitchFamily="18" charset="0"/>
              </a:rPr>
              <a:t>). In the early 1980s, studies identified a nuclear receptor in immune cells (including lymphocytes and monocytes) (Bhalla et al., </a:t>
            </a:r>
            <a:r>
              <a:rPr lang="en-US" b="0" i="0" dirty="0">
                <a:solidFill>
                  <a:srgbClr val="2F4A8B"/>
                </a:solidFill>
                <a:effectLst/>
                <a:latin typeface="Times New Roman" panose="02020603050405020304" pitchFamily="18" charset="0"/>
                <a:hlinkClick r:id="rId4"/>
              </a:rPr>
              <a:t>1983</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Provvedini</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4"/>
              </a:rPr>
              <a:t>1983</a:t>
            </a:r>
            <a:r>
              <a:rPr lang="en-US" b="0" i="0" dirty="0">
                <a:solidFill>
                  <a:srgbClr val="000000"/>
                </a:solidFill>
                <a:effectLst/>
                <a:latin typeface="Times New Roman" panose="02020603050405020304" pitchFamily="18" charset="0"/>
              </a:rPr>
              <a:t>), which binds specifically to the biologically active vitamin D metabolite. Furthermore, other key laboratory findings (Wang et al., </a:t>
            </a:r>
            <a:r>
              <a:rPr lang="en-US" b="0" i="0" dirty="0">
                <a:solidFill>
                  <a:srgbClr val="2F4A8B"/>
                </a:solidFill>
                <a:effectLst/>
                <a:latin typeface="Times New Roman" panose="02020603050405020304" pitchFamily="18" charset="0"/>
                <a:hlinkClick r:id="rId4"/>
              </a:rPr>
              <a:t>2004</a:t>
            </a:r>
            <a:r>
              <a:rPr lang="en-US" b="0" i="0" dirty="0">
                <a:solidFill>
                  <a:srgbClr val="000000"/>
                </a:solidFill>
                <a:effectLst/>
                <a:latin typeface="Times New Roman" panose="02020603050405020304" pitchFamily="18" charset="0"/>
              </a:rPr>
              <a:t>; Liu et al., </a:t>
            </a:r>
            <a:r>
              <a:rPr lang="en-US" b="0" i="0" dirty="0">
                <a:solidFill>
                  <a:srgbClr val="2F4A8B"/>
                </a:solidFill>
                <a:effectLst/>
                <a:latin typeface="Times New Roman" panose="02020603050405020304" pitchFamily="18" charset="0"/>
                <a:hlinkClick r:id="rId4"/>
              </a:rPr>
              <a:t>2006</a:t>
            </a:r>
            <a:r>
              <a:rPr lang="en-US" b="0" i="0" dirty="0">
                <a:solidFill>
                  <a:srgbClr val="000000"/>
                </a:solidFill>
                <a:effectLst/>
                <a:latin typeface="Times New Roman" panose="02020603050405020304" pitchFamily="18" charset="0"/>
              </a:rPr>
              <a:t>, </a:t>
            </a:r>
            <a:r>
              <a:rPr lang="en-US" b="0" i="0" dirty="0">
                <a:solidFill>
                  <a:srgbClr val="2F4A8B"/>
                </a:solidFill>
                <a:effectLst/>
                <a:latin typeface="Times New Roman" panose="02020603050405020304" pitchFamily="18" charset="0"/>
                <a:hlinkClick r:id="rId4"/>
              </a:rPr>
              <a:t>2007</a:t>
            </a:r>
            <a:r>
              <a:rPr lang="en-US" b="0" i="0" dirty="0">
                <a:solidFill>
                  <a:srgbClr val="000000"/>
                </a:solidFill>
                <a:effectLst/>
                <a:latin typeface="Times New Roman" panose="02020603050405020304" pitchFamily="18" charset="0"/>
              </a:rPr>
              <a:t>; Adams and </a:t>
            </a:r>
            <a:r>
              <a:rPr lang="en-US" b="0" i="0" dirty="0" err="1">
                <a:solidFill>
                  <a:srgbClr val="000000"/>
                </a:solidFill>
                <a:effectLst/>
                <a:latin typeface="Times New Roman" panose="02020603050405020304" pitchFamily="18" charset="0"/>
              </a:rPr>
              <a:t>Hewison</a:t>
            </a:r>
            <a:r>
              <a:rPr lang="en-US" b="0" i="0" dirty="0">
                <a:solidFill>
                  <a:srgbClr val="000000"/>
                </a:solidFill>
                <a:effectLst/>
                <a:latin typeface="Times New Roman" panose="02020603050405020304" pitchFamily="18" charset="0"/>
              </a:rPr>
              <a:t>, </a:t>
            </a:r>
            <a:r>
              <a:rPr lang="en-US" b="0" i="0" dirty="0">
                <a:solidFill>
                  <a:srgbClr val="2F4A8B"/>
                </a:solidFill>
                <a:effectLst/>
                <a:latin typeface="Times New Roman" panose="02020603050405020304" pitchFamily="18" charset="0"/>
                <a:hlinkClick r:id="rId4"/>
              </a:rPr>
              <a:t>2008</a:t>
            </a:r>
            <a:r>
              <a:rPr lang="en-US" b="0" i="0" dirty="0">
                <a:solidFill>
                  <a:srgbClr val="000000"/>
                </a:solidFill>
                <a:effectLst/>
                <a:latin typeface="Times New Roman" panose="02020603050405020304" pitchFamily="18" charset="0"/>
              </a:rPr>
              <a:t>) corroborated the dynamic interaction between vitamin D and the human host response against infectious diseases.</a:t>
            </a:r>
          </a:p>
          <a:p>
            <a:pPr algn="l"/>
            <a:r>
              <a:rPr lang="en-US" b="0" i="0" dirty="0">
                <a:solidFill>
                  <a:srgbClr val="000000"/>
                </a:solidFill>
                <a:effectLst/>
                <a:latin typeface="Times New Roman" panose="02020603050405020304" pitchFamily="18" charset="0"/>
              </a:rPr>
              <a:t>Separately, other studies have provided mechanisms of how certain ART pharmacokinetics could result in vitamin D deficiency (Dao et al., </a:t>
            </a:r>
            <a:r>
              <a:rPr lang="en-US" b="0" i="0" dirty="0">
                <a:solidFill>
                  <a:srgbClr val="2F4A8B"/>
                </a:solidFill>
                <a:effectLst/>
                <a:latin typeface="Times New Roman" panose="02020603050405020304" pitchFamily="18" charset="0"/>
                <a:hlinkClick r:id="rId4"/>
              </a:rPr>
              <a:t>2011</a:t>
            </a:r>
            <a:r>
              <a:rPr lang="en-US" b="0" i="0" dirty="0">
                <a:solidFill>
                  <a:srgbClr val="000000"/>
                </a:solidFill>
                <a:effectLst/>
                <a:latin typeface="Times New Roman" panose="02020603050405020304" pitchFamily="18" charset="0"/>
              </a:rPr>
              <a:t>; Yin and Stein, </a:t>
            </a:r>
            <a:r>
              <a:rPr lang="en-US" b="0" i="0" dirty="0">
                <a:solidFill>
                  <a:srgbClr val="2F4A8B"/>
                </a:solidFill>
                <a:effectLst/>
                <a:latin typeface="Times New Roman" panose="02020603050405020304" pitchFamily="18" charset="0"/>
                <a:hlinkClick r:id="rId4"/>
              </a:rPr>
              <a:t>2011</a:t>
            </a:r>
            <a:r>
              <a:rPr lang="en-US" b="0" i="0" dirty="0">
                <a:solidFill>
                  <a:srgbClr val="000000"/>
                </a:solidFill>
                <a:effectLst/>
                <a:latin typeface="Times New Roman" panose="02020603050405020304" pitchFamily="18" charset="0"/>
              </a:rPr>
              <a:t>). One non-nucleoside analog reverse transcriptase inhibitor (efavirenz [EFV]) induces cytochrome P450 enzymes (</a:t>
            </a:r>
            <a:r>
              <a:rPr lang="en-US" b="0" i="0" dirty="0" err="1">
                <a:solidFill>
                  <a:srgbClr val="000000"/>
                </a:solidFill>
                <a:effectLst/>
                <a:latin typeface="Times New Roman" panose="02020603050405020304" pitchFamily="18" charset="0"/>
              </a:rPr>
              <a:t>Vrouenraets</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4"/>
              </a:rPr>
              <a:t>2007</a:t>
            </a:r>
            <a:r>
              <a:rPr lang="en-US" b="0" i="0" dirty="0">
                <a:solidFill>
                  <a:srgbClr val="000000"/>
                </a:solidFill>
                <a:effectLst/>
                <a:latin typeface="Times New Roman" panose="02020603050405020304" pitchFamily="18" charset="0"/>
              </a:rPr>
              <a:t>), including CYP24 (</a:t>
            </a:r>
            <a:r>
              <a:rPr lang="en-US" b="0" i="0" dirty="0" err="1">
                <a:solidFill>
                  <a:srgbClr val="000000"/>
                </a:solidFill>
                <a:effectLst/>
                <a:latin typeface="Times New Roman" panose="02020603050405020304" pitchFamily="18" charset="0"/>
              </a:rPr>
              <a:t>Landriscina</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4"/>
              </a:rPr>
              <a:t>2008</a:t>
            </a:r>
            <a:r>
              <a:rPr lang="en-US" b="0" i="0" dirty="0">
                <a:solidFill>
                  <a:srgbClr val="000000"/>
                </a:solidFill>
                <a:effectLst/>
                <a:latin typeface="Times New Roman" panose="02020603050405020304" pitchFamily="18" charset="0"/>
              </a:rPr>
              <a:t>). CYP24A1 is a key enzyme in vitamin D metabolism that degrades the physiologically active vitamin D metabolite 1,25(OH)</a:t>
            </a:r>
            <a:r>
              <a:rPr lang="en-US" b="0" i="0" baseline="-25000" dirty="0">
                <a:solidFill>
                  <a:srgbClr val="000000"/>
                </a:solidFill>
                <a:effectLst/>
                <a:latin typeface="Times New Roman" panose="02020603050405020304" pitchFamily="18" charset="0"/>
              </a:rPr>
              <a:t>2</a:t>
            </a:r>
            <a:r>
              <a:rPr lang="en-US" b="0" i="0" dirty="0">
                <a:solidFill>
                  <a:srgbClr val="000000"/>
                </a:solidFill>
                <a:effectLst/>
                <a:latin typeface="Times New Roman" panose="02020603050405020304" pitchFamily="18" charset="0"/>
              </a:rPr>
              <a:t>D to 24,25(OH)</a:t>
            </a:r>
            <a:r>
              <a:rPr lang="en-US" b="0" i="0" baseline="-25000" dirty="0">
                <a:solidFill>
                  <a:srgbClr val="000000"/>
                </a:solidFill>
                <a:effectLst/>
                <a:latin typeface="Times New Roman" panose="02020603050405020304" pitchFamily="18" charset="0"/>
              </a:rPr>
              <a:t>2</a:t>
            </a:r>
            <a:r>
              <a:rPr lang="en-US" b="0" i="0" dirty="0">
                <a:solidFill>
                  <a:srgbClr val="000000"/>
                </a:solidFill>
                <a:effectLst/>
                <a:latin typeface="Times New Roman" panose="02020603050405020304" pitchFamily="18" charset="0"/>
              </a:rPr>
              <a:t>D (Jones et al., </a:t>
            </a:r>
            <a:r>
              <a:rPr lang="en-US" b="0" i="0" dirty="0">
                <a:solidFill>
                  <a:srgbClr val="2F4A8B"/>
                </a:solidFill>
                <a:effectLst/>
                <a:latin typeface="Times New Roman" panose="02020603050405020304" pitchFamily="18" charset="0"/>
                <a:hlinkClick r:id="rId4"/>
              </a:rPr>
              <a:t>2012</a:t>
            </a:r>
            <a:r>
              <a:rPr lang="en-US" b="0" i="0" dirty="0">
                <a:solidFill>
                  <a:srgbClr val="000000"/>
                </a:solidFill>
                <a:effectLst/>
                <a:latin typeface="Times New Roman" panose="02020603050405020304" pitchFamily="18" charset="0"/>
              </a:rPr>
              <a:t>). Over the past two decades, a number of published case reports have documented a link between vitamin D status and patients with HIV/AIDS on ART (Playford et al., </a:t>
            </a:r>
            <a:r>
              <a:rPr lang="en-US" b="0" i="0" dirty="0">
                <a:solidFill>
                  <a:srgbClr val="2F4A8B"/>
                </a:solidFill>
                <a:effectLst/>
                <a:latin typeface="Times New Roman" panose="02020603050405020304" pitchFamily="18" charset="0"/>
                <a:hlinkClick r:id="rId4"/>
              </a:rPr>
              <a:t>2001</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Gyllensten</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4"/>
              </a:rPr>
              <a:t>2006</a:t>
            </a:r>
            <a:r>
              <a:rPr lang="en-US" b="0" i="0" dirty="0">
                <a:solidFill>
                  <a:srgbClr val="000000"/>
                </a:solidFill>
                <a:effectLst/>
                <a:latin typeface="Times New Roman" panose="02020603050405020304" pitchFamily="18" charset="0"/>
              </a:rPr>
              <a:t>; Kumar et al., </a:t>
            </a:r>
            <a:r>
              <a:rPr lang="en-US" b="0" i="0" dirty="0">
                <a:solidFill>
                  <a:srgbClr val="2F4A8B"/>
                </a:solidFill>
                <a:effectLst/>
                <a:latin typeface="Times New Roman" panose="02020603050405020304" pitchFamily="18" charset="0"/>
                <a:hlinkClick r:id="rId4"/>
              </a:rPr>
              <a:t>2012</a:t>
            </a:r>
            <a:r>
              <a:rPr lang="en-US" b="0" i="0" dirty="0">
                <a:solidFill>
                  <a:srgbClr val="000000"/>
                </a:solidFill>
                <a:effectLst/>
                <a:latin typeface="Times New Roman" panose="02020603050405020304" pitchFamily="18" charset="0"/>
              </a:rPr>
              <a:t>).</a:t>
            </a:r>
          </a:p>
          <a:p>
            <a:pPr algn="l"/>
            <a:r>
              <a:rPr lang="en-US" b="0" i="0" dirty="0">
                <a:solidFill>
                  <a:srgbClr val="000000"/>
                </a:solidFill>
                <a:effectLst/>
                <a:latin typeface="Times New Roman" panose="02020603050405020304" pitchFamily="18" charset="0"/>
              </a:rPr>
              <a:t>Preliminary evidence supports the complex associations between vitamin D and HIV (including host immunity and treatments); however, a number of research gaps remain. Therefore, our objective was to review current evidence of the bidirectional linkages between vitamin D and HIV/AIDS, including clinical health outcomes and ART treatments.</a:t>
            </a:r>
          </a:p>
          <a:p>
            <a:pPr algn="l"/>
            <a:endParaRPr lang="en-US" b="0" i="0" dirty="0">
              <a:solidFill>
                <a:srgbClr val="000000"/>
              </a:solidFill>
              <a:effectLst/>
              <a:latin typeface="Times New Roman" panose="02020603050405020304" pitchFamily="18" charset="0"/>
            </a:endParaRPr>
          </a:p>
          <a:p>
            <a:pPr algn="l"/>
            <a:r>
              <a:rPr lang="en-US" b="0" i="0" dirty="0">
                <a:solidFill>
                  <a:srgbClr val="000000"/>
                </a:solidFill>
                <a:effectLst/>
                <a:latin typeface="Helvetica Neue"/>
              </a:rPr>
              <a:t>CMAJ April 25, 2006 174 (9) 1287-1290</a:t>
            </a:r>
            <a:endParaRPr lang="en-US" b="0" i="0" dirty="0">
              <a:solidFill>
                <a:srgbClr val="000000"/>
              </a:solidFill>
              <a:effectLst/>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27</a:t>
            </a:fld>
            <a:endParaRPr lang="en-US" dirty="0"/>
          </a:p>
        </p:txBody>
      </p:sp>
    </p:spTree>
    <p:extLst>
      <p:ext uri="{BB962C8B-B14F-4D97-AF65-F5344CB8AC3E}">
        <p14:creationId xmlns:p14="http://schemas.microsoft.com/office/powerpoint/2010/main" val="2505747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Times New Roman" panose="02020603050405020304" pitchFamily="18" charset="0"/>
            </a:endParaRPr>
          </a:p>
          <a:p>
            <a:pPr algn="l"/>
            <a:r>
              <a:rPr lang="en-US" b="0" i="0" dirty="0">
                <a:solidFill>
                  <a:srgbClr val="000000"/>
                </a:solidFill>
                <a:effectLst/>
                <a:latin typeface="Times New Roman" panose="02020603050405020304" pitchFamily="18" charset="0"/>
              </a:rPr>
              <a:t>Separately, other studies have provided mechanisms of how certain ART pharmacokinetics could result in vitamin D deficiency (Dao et al., </a:t>
            </a:r>
            <a:r>
              <a:rPr lang="en-US" b="0" i="0" dirty="0">
                <a:solidFill>
                  <a:srgbClr val="2F4A8B"/>
                </a:solidFill>
                <a:effectLst/>
                <a:latin typeface="Times New Roman" panose="02020603050405020304" pitchFamily="18" charset="0"/>
                <a:hlinkClick r:id="rId3"/>
              </a:rPr>
              <a:t>2011</a:t>
            </a:r>
            <a:r>
              <a:rPr lang="en-US" b="0" i="0" dirty="0">
                <a:solidFill>
                  <a:srgbClr val="000000"/>
                </a:solidFill>
                <a:effectLst/>
                <a:latin typeface="Times New Roman" panose="02020603050405020304" pitchFamily="18" charset="0"/>
              </a:rPr>
              <a:t>; Yin and Stein, </a:t>
            </a:r>
            <a:r>
              <a:rPr lang="en-US" b="0" i="0" dirty="0">
                <a:solidFill>
                  <a:srgbClr val="2F4A8B"/>
                </a:solidFill>
                <a:effectLst/>
                <a:latin typeface="Times New Roman" panose="02020603050405020304" pitchFamily="18" charset="0"/>
                <a:hlinkClick r:id="rId3"/>
              </a:rPr>
              <a:t>2011</a:t>
            </a:r>
            <a:r>
              <a:rPr lang="en-US" b="0" i="0" dirty="0">
                <a:solidFill>
                  <a:srgbClr val="000000"/>
                </a:solidFill>
                <a:effectLst/>
                <a:latin typeface="Times New Roman" panose="02020603050405020304" pitchFamily="18" charset="0"/>
              </a:rPr>
              <a:t>). One non-nucleoside analog reverse transcriptase inhibitor (efavirenz [EFV]) induces cytochrome P450 enzymes (</a:t>
            </a:r>
            <a:r>
              <a:rPr lang="en-US" b="0" i="0" dirty="0" err="1">
                <a:solidFill>
                  <a:srgbClr val="000000"/>
                </a:solidFill>
                <a:effectLst/>
                <a:latin typeface="Times New Roman" panose="02020603050405020304" pitchFamily="18" charset="0"/>
              </a:rPr>
              <a:t>Vrouenraets</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2007</a:t>
            </a:r>
            <a:r>
              <a:rPr lang="en-US" b="0" i="0" dirty="0">
                <a:solidFill>
                  <a:srgbClr val="000000"/>
                </a:solidFill>
                <a:effectLst/>
                <a:latin typeface="Times New Roman" panose="02020603050405020304" pitchFamily="18" charset="0"/>
              </a:rPr>
              <a:t>), including CYP24 (</a:t>
            </a:r>
            <a:r>
              <a:rPr lang="en-US" b="0" i="0" dirty="0" err="1">
                <a:solidFill>
                  <a:srgbClr val="000000"/>
                </a:solidFill>
                <a:effectLst/>
                <a:latin typeface="Times New Roman" panose="02020603050405020304" pitchFamily="18" charset="0"/>
              </a:rPr>
              <a:t>Landriscina</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2008</a:t>
            </a:r>
            <a:r>
              <a:rPr lang="en-US" b="0" i="0" dirty="0">
                <a:solidFill>
                  <a:srgbClr val="000000"/>
                </a:solidFill>
                <a:effectLst/>
                <a:latin typeface="Times New Roman" panose="02020603050405020304" pitchFamily="18" charset="0"/>
              </a:rPr>
              <a:t>). CYP24A1 is a key enzyme in vitamin D metabolism that degrades the physiologically active vitamin D metabolite 1,25(OH)</a:t>
            </a:r>
            <a:r>
              <a:rPr lang="en-US" b="0" i="0" baseline="-25000" dirty="0">
                <a:solidFill>
                  <a:srgbClr val="000000"/>
                </a:solidFill>
                <a:effectLst/>
                <a:latin typeface="Times New Roman" panose="02020603050405020304" pitchFamily="18" charset="0"/>
              </a:rPr>
              <a:t>2</a:t>
            </a:r>
            <a:r>
              <a:rPr lang="en-US" b="0" i="0" dirty="0">
                <a:solidFill>
                  <a:srgbClr val="000000"/>
                </a:solidFill>
                <a:effectLst/>
                <a:latin typeface="Times New Roman" panose="02020603050405020304" pitchFamily="18" charset="0"/>
              </a:rPr>
              <a:t>D to 24,25(OH)</a:t>
            </a:r>
            <a:r>
              <a:rPr lang="en-US" b="0" i="0" baseline="-25000" dirty="0">
                <a:solidFill>
                  <a:srgbClr val="000000"/>
                </a:solidFill>
                <a:effectLst/>
                <a:latin typeface="Times New Roman" panose="02020603050405020304" pitchFamily="18" charset="0"/>
              </a:rPr>
              <a:t>2</a:t>
            </a:r>
            <a:r>
              <a:rPr lang="en-US" b="0" i="0" dirty="0">
                <a:solidFill>
                  <a:srgbClr val="000000"/>
                </a:solidFill>
                <a:effectLst/>
                <a:latin typeface="Times New Roman" panose="02020603050405020304" pitchFamily="18" charset="0"/>
              </a:rPr>
              <a:t>D (Jones et al., </a:t>
            </a:r>
            <a:r>
              <a:rPr lang="en-US" b="0" i="0" dirty="0">
                <a:solidFill>
                  <a:srgbClr val="2F4A8B"/>
                </a:solidFill>
                <a:effectLst/>
                <a:latin typeface="Times New Roman" panose="02020603050405020304" pitchFamily="18" charset="0"/>
                <a:hlinkClick r:id="rId3"/>
              </a:rPr>
              <a:t>2012</a:t>
            </a:r>
            <a:r>
              <a:rPr lang="en-US" b="0" i="0" dirty="0">
                <a:solidFill>
                  <a:srgbClr val="000000"/>
                </a:solidFill>
                <a:effectLst/>
                <a:latin typeface="Times New Roman" panose="02020603050405020304" pitchFamily="18" charset="0"/>
              </a:rPr>
              <a:t>). Over the past two decades, a number of published case reports have documented a link between vitamin D status and patients with HIV/AIDS on ART (Playford et al., </a:t>
            </a:r>
            <a:r>
              <a:rPr lang="en-US" b="0" i="0" dirty="0">
                <a:solidFill>
                  <a:srgbClr val="2F4A8B"/>
                </a:solidFill>
                <a:effectLst/>
                <a:latin typeface="Times New Roman" panose="02020603050405020304" pitchFamily="18" charset="0"/>
                <a:hlinkClick r:id="rId3"/>
              </a:rPr>
              <a:t>2001</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Gyllensten</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2006</a:t>
            </a:r>
            <a:r>
              <a:rPr lang="en-US" b="0" i="0" dirty="0">
                <a:solidFill>
                  <a:srgbClr val="000000"/>
                </a:solidFill>
                <a:effectLst/>
                <a:latin typeface="Times New Roman" panose="02020603050405020304" pitchFamily="18" charset="0"/>
              </a:rPr>
              <a:t>; Kumar et al., </a:t>
            </a:r>
            <a:r>
              <a:rPr lang="en-US" b="0" i="0" dirty="0">
                <a:solidFill>
                  <a:srgbClr val="2F4A8B"/>
                </a:solidFill>
                <a:effectLst/>
                <a:latin typeface="Times New Roman" panose="02020603050405020304" pitchFamily="18" charset="0"/>
                <a:hlinkClick r:id="rId3"/>
              </a:rPr>
              <a:t>2012</a:t>
            </a:r>
            <a:r>
              <a:rPr lang="en-US" b="0" i="0" dirty="0">
                <a:solidFill>
                  <a:srgbClr val="000000"/>
                </a:solidFill>
                <a:effectLst/>
                <a:latin typeface="Times New Roman" panose="02020603050405020304" pitchFamily="18" charset="0"/>
              </a:rPr>
              <a:t>).</a:t>
            </a:r>
          </a:p>
          <a:p>
            <a:pPr algn="l"/>
            <a:r>
              <a:rPr lang="en-US" b="0" i="0" dirty="0">
                <a:solidFill>
                  <a:srgbClr val="000000"/>
                </a:solidFill>
                <a:effectLst/>
                <a:latin typeface="Times New Roman" panose="02020603050405020304" pitchFamily="18" charset="0"/>
              </a:rPr>
              <a:t>Preliminary evidence supports the complex associations between vitamin D and HIV (including host immunity and treatments); however, a number of research gaps remain. Therefore, our objective was to review current evidence of the bidirectional linkages between vitamin D and HIV/AIDS, including clinical health outcomes and ART treatments.</a:t>
            </a:r>
          </a:p>
          <a:p>
            <a:pPr algn="l"/>
            <a:endParaRPr lang="en-US" b="0" i="0" dirty="0">
              <a:solidFill>
                <a:srgbClr val="000000"/>
              </a:solidFill>
              <a:effectLst/>
              <a:latin typeface="Times New Roman" panose="02020603050405020304" pitchFamily="18" charset="0"/>
            </a:endParaRPr>
          </a:p>
          <a:p>
            <a:pPr algn="l"/>
            <a:r>
              <a:rPr lang="en-US" b="0" i="0" dirty="0">
                <a:solidFill>
                  <a:srgbClr val="000000"/>
                </a:solidFill>
                <a:effectLst/>
                <a:latin typeface="Helvetica Neue"/>
              </a:rPr>
              <a:t>CMAJ April 25, 2006 174 (9) 1287-1290</a:t>
            </a:r>
            <a:endParaRPr lang="en-US" b="0" i="0" dirty="0">
              <a:solidFill>
                <a:srgbClr val="000000"/>
              </a:solidFill>
              <a:effectLst/>
              <a:latin typeface="Times New Roman" panose="02020603050405020304" pitchFamily="18" charset="0"/>
            </a:endParaRPr>
          </a:p>
          <a:p>
            <a:endParaRPr lang="en-US" dirty="0"/>
          </a:p>
          <a:p>
            <a:pPr algn="l"/>
            <a:r>
              <a:rPr lang="en-US" b="1" i="0" u="sng" dirty="0">
                <a:solidFill>
                  <a:srgbClr val="1C1D1E"/>
                </a:solidFill>
                <a:effectLst/>
                <a:latin typeface="Open Sans" panose="020B0606030504020204" pitchFamily="34" charset="0"/>
                <a:hlinkClick r:id="rId4" tooltip="View Volume 10, Issue 10"/>
              </a:rPr>
              <a:t>Food and Science Nutrition. V 10 (10). 3230-3240</a:t>
            </a:r>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28</a:t>
            </a:fld>
            <a:endParaRPr lang="en-US" dirty="0"/>
          </a:p>
        </p:txBody>
      </p:sp>
    </p:spTree>
    <p:extLst>
      <p:ext uri="{BB962C8B-B14F-4D97-AF65-F5344CB8AC3E}">
        <p14:creationId xmlns:p14="http://schemas.microsoft.com/office/powerpoint/2010/main" val="7445828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29</a:t>
            </a:fld>
            <a:endParaRPr lang="en-US" dirty="0"/>
          </a:p>
        </p:txBody>
      </p:sp>
    </p:spTree>
    <p:extLst>
      <p:ext uri="{BB962C8B-B14F-4D97-AF65-F5344CB8AC3E}">
        <p14:creationId xmlns:p14="http://schemas.microsoft.com/office/powerpoint/2010/main" val="1705220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3</a:t>
            </a:fld>
            <a:endParaRPr lang="en-US" dirty="0"/>
          </a:p>
        </p:txBody>
      </p:sp>
    </p:spTree>
    <p:extLst>
      <p:ext uri="{BB962C8B-B14F-4D97-AF65-F5344CB8AC3E}">
        <p14:creationId xmlns:p14="http://schemas.microsoft.com/office/powerpoint/2010/main" val="39185709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30</a:t>
            </a:fld>
            <a:endParaRPr lang="en-US" dirty="0"/>
          </a:p>
        </p:txBody>
      </p:sp>
    </p:spTree>
    <p:extLst>
      <p:ext uri="{BB962C8B-B14F-4D97-AF65-F5344CB8AC3E}">
        <p14:creationId xmlns:p14="http://schemas.microsoft.com/office/powerpoint/2010/main" val="1967684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presenter</a:t>
            </a:r>
          </a:p>
        </p:txBody>
      </p:sp>
      <p:sp>
        <p:nvSpPr>
          <p:cNvPr id="4" name="Slide Number Placeholder 3"/>
          <p:cNvSpPr>
            <a:spLocks noGrp="1"/>
          </p:cNvSpPr>
          <p:nvPr>
            <p:ph type="sldNum" sz="quarter" idx="5"/>
          </p:nvPr>
        </p:nvSpPr>
        <p:spPr/>
        <p:txBody>
          <a:bodyPr/>
          <a:lstStyle/>
          <a:p>
            <a:fld id="{F264BA1E-6AC7-4534-AA62-D6AA5C834DC4}" type="slidenum">
              <a:rPr lang="en-US" smtClean="0"/>
              <a:t>31</a:t>
            </a:fld>
            <a:endParaRPr lang="en-US" dirty="0"/>
          </a:p>
        </p:txBody>
      </p:sp>
    </p:spTree>
    <p:extLst>
      <p:ext uri="{BB962C8B-B14F-4D97-AF65-F5344CB8AC3E}">
        <p14:creationId xmlns:p14="http://schemas.microsoft.com/office/powerpoint/2010/main" val="32573038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presenter</a:t>
            </a:r>
          </a:p>
        </p:txBody>
      </p:sp>
      <p:sp>
        <p:nvSpPr>
          <p:cNvPr id="4" name="Slide Number Placeholder 3"/>
          <p:cNvSpPr>
            <a:spLocks noGrp="1"/>
          </p:cNvSpPr>
          <p:nvPr>
            <p:ph type="sldNum" sz="quarter" idx="5"/>
          </p:nvPr>
        </p:nvSpPr>
        <p:spPr/>
        <p:txBody>
          <a:bodyPr/>
          <a:lstStyle/>
          <a:p>
            <a:fld id="{F264BA1E-6AC7-4534-AA62-D6AA5C834DC4}" type="slidenum">
              <a:rPr lang="en-US" smtClean="0"/>
              <a:t>32</a:t>
            </a:fld>
            <a:endParaRPr lang="en-US" dirty="0"/>
          </a:p>
        </p:txBody>
      </p:sp>
    </p:spTree>
    <p:extLst>
      <p:ext uri="{BB962C8B-B14F-4D97-AF65-F5344CB8AC3E}">
        <p14:creationId xmlns:p14="http://schemas.microsoft.com/office/powerpoint/2010/main" val="22810959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35</a:t>
            </a:fld>
            <a:endParaRPr lang="en-US" dirty="0"/>
          </a:p>
        </p:txBody>
      </p:sp>
    </p:spTree>
    <p:extLst>
      <p:ext uri="{BB962C8B-B14F-4D97-AF65-F5344CB8AC3E}">
        <p14:creationId xmlns:p14="http://schemas.microsoft.com/office/powerpoint/2010/main" val="25879917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dirty="0">
                <a:solidFill>
                  <a:srgbClr val="505050"/>
                </a:solidFill>
                <a:effectLst/>
                <a:latin typeface="helvetica" panose="020B0604020202020204" pitchFamily="34" charset="0"/>
              </a:rPr>
              <a:t>Metabolic syndrome and increased serum uric acid levels are prevalent conditions in treated HIV patients.</a:t>
            </a:r>
          </a:p>
          <a:p>
            <a:pPr algn="l">
              <a:buFont typeface="Arial" panose="020B0604020202020204" pitchFamily="34" charset="0"/>
              <a:buChar char="•"/>
            </a:pPr>
            <a:r>
              <a:rPr lang="en-US" b="0" i="0" dirty="0">
                <a:solidFill>
                  <a:srgbClr val="505050"/>
                </a:solidFill>
                <a:effectLst/>
                <a:latin typeface="helvetica" panose="020B0604020202020204" pitchFamily="34" charset="0"/>
              </a:rPr>
              <a:t>Metabolic syndrome significantly affects uric acid levels in treated HIV infected patients.</a:t>
            </a:r>
          </a:p>
          <a:p>
            <a:pPr algn="l">
              <a:buFont typeface="Arial" panose="020B0604020202020204" pitchFamily="34" charset="0"/>
              <a:buChar char="•"/>
            </a:pPr>
            <a:r>
              <a:rPr lang="en-US" b="0" i="0" dirty="0">
                <a:solidFill>
                  <a:srgbClr val="505050"/>
                </a:solidFill>
                <a:effectLst/>
                <a:latin typeface="helvetica" panose="020B0604020202020204" pitchFamily="34" charset="0"/>
              </a:rPr>
              <a:t>The negative association between uric acid levels and endothelial function is attenuated by the metabolic syndrome.</a:t>
            </a:r>
          </a:p>
          <a:p>
            <a:pPr algn="l">
              <a:buFont typeface="Arial" panose="020B0604020202020204" pitchFamily="34" charset="0"/>
              <a:buChar char="•"/>
            </a:pPr>
            <a:r>
              <a:rPr lang="en-US" b="1" i="0" dirty="0">
                <a:solidFill>
                  <a:srgbClr val="000000"/>
                </a:solidFill>
                <a:effectLst/>
                <a:latin typeface="helvetica" panose="020B0604020202020204" pitchFamily="34" charset="0"/>
              </a:rPr>
              <a:t>T</a:t>
            </a:r>
            <a:r>
              <a:rPr lang="en-US" b="0" i="0" dirty="0">
                <a:solidFill>
                  <a:srgbClr val="505050"/>
                </a:solidFill>
                <a:effectLst/>
                <a:latin typeface="helvetica" panose="020B0604020202020204" pitchFamily="34" charset="0"/>
              </a:rPr>
              <a:t>he association between uricemia and FMD is independent of the metabolic syndrome only for elevated uric acid levels. Atherosclerosis</a:t>
            </a:r>
          </a:p>
          <a:p>
            <a:r>
              <a:rPr lang="en-US" b="0" i="0" u="none" strike="noStrike" cap="all" dirty="0" err="1">
                <a:effectLst/>
                <a:latin typeface="helvetica" panose="020B0604020202020204" pitchFamily="34" charset="0"/>
                <a:hlinkClick r:id="rId3"/>
              </a:rPr>
              <a:t>Atheroscloerosis</a:t>
            </a:r>
            <a:r>
              <a:rPr lang="en-US" b="0" i="0" u="none" strike="noStrike" cap="all" dirty="0">
                <a:effectLst/>
                <a:latin typeface="helvetica" panose="020B0604020202020204" pitchFamily="34" charset="0"/>
                <a:hlinkClick r:id="rId3"/>
              </a:rPr>
              <a:t>. V 272. </a:t>
            </a:r>
            <a:r>
              <a:rPr lang="en-US" b="0" i="0" cap="all" dirty="0">
                <a:solidFill>
                  <a:srgbClr val="FFFFFF"/>
                </a:solidFill>
                <a:effectLst/>
                <a:latin typeface="helvetica" panose="020B0604020202020204" pitchFamily="34" charset="0"/>
              </a:rPr>
              <a:t>101-107</a:t>
            </a:r>
          </a:p>
        </p:txBody>
      </p:sp>
      <p:sp>
        <p:nvSpPr>
          <p:cNvPr id="4" name="Slide Number Placeholder 3"/>
          <p:cNvSpPr>
            <a:spLocks noGrp="1"/>
          </p:cNvSpPr>
          <p:nvPr>
            <p:ph type="sldNum" sz="quarter" idx="5"/>
          </p:nvPr>
        </p:nvSpPr>
        <p:spPr/>
        <p:txBody>
          <a:bodyPr/>
          <a:lstStyle/>
          <a:p>
            <a:fld id="{F264BA1E-6AC7-4534-AA62-D6AA5C834DC4}" type="slidenum">
              <a:rPr lang="en-US" smtClean="0"/>
              <a:t>37</a:t>
            </a:fld>
            <a:endParaRPr lang="en-US" dirty="0"/>
          </a:p>
        </p:txBody>
      </p:sp>
    </p:spTree>
    <p:extLst>
      <p:ext uri="{BB962C8B-B14F-4D97-AF65-F5344CB8AC3E}">
        <p14:creationId xmlns:p14="http://schemas.microsoft.com/office/powerpoint/2010/main" val="9256844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apple-system"/>
              </a:rPr>
              <a:t>Clinical Hypertension. V 26. Article no. 13 (2020)</a:t>
            </a:r>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38</a:t>
            </a:fld>
            <a:endParaRPr lang="en-US" dirty="0"/>
          </a:p>
        </p:txBody>
      </p:sp>
    </p:spTree>
    <p:extLst>
      <p:ext uri="{BB962C8B-B14F-4D97-AF65-F5344CB8AC3E}">
        <p14:creationId xmlns:p14="http://schemas.microsoft.com/office/powerpoint/2010/main" val="41229862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Cancer: Carcinogenicity of the consumption of red meat and processed meat (who.int)</a:t>
            </a:r>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39</a:t>
            </a:fld>
            <a:endParaRPr lang="en-US" dirty="0"/>
          </a:p>
        </p:txBody>
      </p:sp>
    </p:spTree>
    <p:extLst>
      <p:ext uri="{BB962C8B-B14F-4D97-AF65-F5344CB8AC3E}">
        <p14:creationId xmlns:p14="http://schemas.microsoft.com/office/powerpoint/2010/main" val="17595898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42</a:t>
            </a:fld>
            <a:endParaRPr lang="en-US" dirty="0"/>
          </a:p>
        </p:txBody>
      </p:sp>
    </p:spTree>
    <p:extLst>
      <p:ext uri="{BB962C8B-B14F-4D97-AF65-F5344CB8AC3E}">
        <p14:creationId xmlns:p14="http://schemas.microsoft.com/office/powerpoint/2010/main" val="9491555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forksoverknives.com</a:t>
            </a:r>
          </a:p>
        </p:txBody>
      </p:sp>
      <p:sp>
        <p:nvSpPr>
          <p:cNvPr id="4" name="Slide Number Placeholder 3"/>
          <p:cNvSpPr>
            <a:spLocks noGrp="1"/>
          </p:cNvSpPr>
          <p:nvPr>
            <p:ph type="sldNum" sz="quarter" idx="5"/>
          </p:nvPr>
        </p:nvSpPr>
        <p:spPr/>
        <p:txBody>
          <a:bodyPr/>
          <a:lstStyle/>
          <a:p>
            <a:fld id="{F264BA1E-6AC7-4534-AA62-D6AA5C834DC4}" type="slidenum">
              <a:rPr lang="en-US" smtClean="0"/>
              <a:t>43</a:t>
            </a:fld>
            <a:endParaRPr lang="en-US" dirty="0"/>
          </a:p>
        </p:txBody>
      </p:sp>
    </p:spTree>
    <p:extLst>
      <p:ext uri="{BB962C8B-B14F-4D97-AF65-F5344CB8AC3E}">
        <p14:creationId xmlns:p14="http://schemas.microsoft.com/office/powerpoint/2010/main" val="5744393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45</a:t>
            </a:fld>
            <a:endParaRPr lang="en-US" dirty="0"/>
          </a:p>
        </p:txBody>
      </p:sp>
    </p:spTree>
    <p:extLst>
      <p:ext uri="{BB962C8B-B14F-4D97-AF65-F5344CB8AC3E}">
        <p14:creationId xmlns:p14="http://schemas.microsoft.com/office/powerpoint/2010/main" val="3463054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4</a:t>
            </a:fld>
            <a:endParaRPr lang="en-US" dirty="0"/>
          </a:p>
        </p:txBody>
      </p:sp>
    </p:spTree>
    <p:extLst>
      <p:ext uri="{BB962C8B-B14F-4D97-AF65-F5344CB8AC3E}">
        <p14:creationId xmlns:p14="http://schemas.microsoft.com/office/powerpoint/2010/main" val="39185709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dirty="0"/>
              <a:t>Find an HIV-related topic TeleECHO in your area: </a:t>
            </a:r>
            <a:r>
              <a:rPr lang="en-US" dirty="0">
                <a:hlinkClick r:id="rId3"/>
              </a:rPr>
              <a:t>https://echo.unm.edu/locations-2/echo-hubs-superhubs-united-states/</a:t>
            </a:r>
            <a:endParaRPr lang="en-US" dirty="0"/>
          </a:p>
          <a:p>
            <a:r>
              <a:rPr lang="en-US" sz="1000" dirty="0"/>
              <a:t>IDEA Platform: Infectious Diseases Education &amp; Assessment. https://idea.medicine.uw.edu/</a:t>
            </a:r>
          </a:p>
          <a:p>
            <a:r>
              <a:rPr lang="en-US" sz="1000" dirty="0"/>
              <a:t>AETC National HIV Curriculum: 6 core modules for self study; regularly updated; CME, CNE</a:t>
            </a:r>
          </a:p>
          <a:p>
            <a:r>
              <a:rPr lang="en-US" sz="1000" dirty="0"/>
              <a:t>Hepatitis C Online Curriculum: https://www.hepatitisc.uw.edu/</a:t>
            </a:r>
          </a:p>
          <a:p>
            <a:r>
              <a:rPr lang="en-US" sz="1000" dirty="0"/>
              <a:t>Hepatitis B Online Curriculum: https://www.hepatitisb.uw.edu/</a:t>
            </a:r>
          </a:p>
          <a:p>
            <a:r>
              <a:rPr lang="en-US" sz="1000" dirty="0"/>
              <a:t>National STD Curriculum: https://www.std.uw.edu/</a:t>
            </a:r>
          </a:p>
          <a:p>
            <a:endParaRPr lang="en-US" sz="1000" dirty="0"/>
          </a:p>
          <a:p>
            <a:pPr defTabSz="912937">
              <a:defRPr/>
            </a:pPr>
            <a:endParaRPr lang="en-US" dirty="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47</a:t>
            </a:fld>
            <a:endParaRPr lang="en-US" dirty="0"/>
          </a:p>
        </p:txBody>
      </p:sp>
    </p:spTree>
    <p:extLst>
      <p:ext uri="{BB962C8B-B14F-4D97-AF65-F5344CB8AC3E}">
        <p14:creationId xmlns:p14="http://schemas.microsoft.com/office/powerpoint/2010/main" val="2532559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Times New Roman" panose="02020603050405020304" pitchFamily="18" charset="0"/>
              </a:rPr>
              <a:t>In 1981, the Centers for Disease Control and Prevention published case studies on an immune dysfunction that was later recognized as the Acquired Immune Deficiency Syndrome (AIDS), and the causal linkage to infection with the human immunodeficiency virus (HIV) was established a few years hence. The world continues to lose more than a million lives every year to this epidemic, and nearly two million were infected with HIV in the last year alone. Though a vaccine or cure is still elusive, considerable progress in terms of a decline in mortality due to AIDS has been achieved through the increasing availability and coverage of antiretroviral treatment (ART).</a:t>
            </a:r>
          </a:p>
          <a:p>
            <a:pPr algn="l"/>
            <a:r>
              <a:rPr lang="en-US" b="0" i="0" dirty="0">
                <a:solidFill>
                  <a:srgbClr val="000000"/>
                </a:solidFill>
                <a:effectLst/>
                <a:latin typeface="Times New Roman" panose="02020603050405020304" pitchFamily="18" charset="0"/>
              </a:rPr>
              <a:t>The new Sustainable Development Goals, adopted by countries of the United Nations in 2015, include a commitment to end the AIDS epidemic by 2030. Considerable emphasis on prevention of new infections and treatment of those living with HIV will be needed to make this goal achievable. With nearly 37 million people now living with HIV, it is a communicable disease that behaves like a noncommunicable disease (NCD). For example, HIV infection is associated with increased risk for type 2 diabetes mellitus, independent of other risk factors such as age, sex, ethnic origin, sexual orientation, family history of NCDs, smoking, illicit drug use, or heavy alcohol use. People living with HIV (PLHIV) may now spend decades of their lives infected and have an increased burden of other complications, including dyslipidemias and cardiometabolic outcomes.</a:t>
            </a:r>
          </a:p>
          <a:p>
            <a:pPr algn="l"/>
            <a:r>
              <a:rPr lang="en-US" b="0" i="0" dirty="0">
                <a:solidFill>
                  <a:srgbClr val="000000"/>
                </a:solidFill>
                <a:effectLst/>
                <a:latin typeface="Times New Roman" panose="02020603050405020304" pitchFamily="18" charset="0"/>
              </a:rPr>
              <a:t>We believe that a comprehensive approach that includes nutritional interventions is likely to maximize the benefit of antiretroviral therapy in preventing HIV disease progression and other adverse outcomes in HIV-infected men and women. Nutrition is a modifiable risk factor that has been acknowledged to be one of the most cost-effective approaches for intervention in a number of health outcomes by forums such as the Copenhagen Consensus; for example, recent analyses in </a:t>
            </a:r>
            <a:r>
              <a:rPr lang="en-US" b="0" i="1" dirty="0">
                <a:solidFill>
                  <a:srgbClr val="000000"/>
                </a:solidFill>
                <a:effectLst/>
                <a:latin typeface="Times New Roman" panose="02020603050405020304" pitchFamily="18" charset="0"/>
              </a:rPr>
              <a:t>JAMA</a:t>
            </a:r>
            <a:r>
              <a:rPr lang="en-US" b="0" i="0" dirty="0">
                <a:solidFill>
                  <a:srgbClr val="000000"/>
                </a:solidFill>
                <a:effectLst/>
                <a:latin typeface="Times New Roman" panose="02020603050405020304" pitchFamily="18" charset="0"/>
              </a:rPr>
              <a:t> have suggested that nutrition-related issues constitute 50% or more of the risk factors for mortality both in the United States and globally.</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5</a:t>
            </a:fld>
            <a:endParaRPr lang="en-US" dirty="0"/>
          </a:p>
        </p:txBody>
      </p:sp>
    </p:spTree>
    <p:extLst>
      <p:ext uri="{BB962C8B-B14F-4D97-AF65-F5344CB8AC3E}">
        <p14:creationId xmlns:p14="http://schemas.microsoft.com/office/powerpoint/2010/main" val="1689197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Times New Roman" panose="02020603050405020304" pitchFamily="18" charset="0"/>
              </a:rPr>
              <a:t>Nutrition in the form of vitamin supplementation has been shown to improve host immune response and post-treatment status. Additionally, vitamin supplementation enhances the quality of life for those battling HIV-associated morbidities, both physically in terms of improved body mass index (BMI) and immune markers and psychologically by improving symptoms of depression. Nutritional status and micronutrients, particularly vitamin A, as well as B-complex, C, D, and E vitamins, modulate the pathogenesis of HIV infection and AIDS progression in infected adults, pregnant or postpartum women, and children. Including vitamin A as an adjuvant in HIV vaccines for HIV transgenic rat models (Yu and </a:t>
            </a:r>
            <a:r>
              <a:rPr lang="en-US" b="0" i="0" dirty="0" err="1">
                <a:solidFill>
                  <a:srgbClr val="000000"/>
                </a:solidFill>
                <a:effectLst/>
                <a:latin typeface="Times New Roman" panose="02020603050405020304" pitchFamily="18" charset="0"/>
              </a:rPr>
              <a:t>Vajdy</a:t>
            </a:r>
            <a:r>
              <a:rPr lang="en-US" b="0" i="0" dirty="0">
                <a:solidFill>
                  <a:srgbClr val="000000"/>
                </a:solidFill>
                <a:effectLst/>
                <a:latin typeface="Times New Roman" panose="02020603050405020304" pitchFamily="18" charset="0"/>
              </a:rPr>
              <a:t>, </a:t>
            </a:r>
            <a:r>
              <a:rPr lang="en-US" b="0" i="0" dirty="0">
                <a:solidFill>
                  <a:srgbClr val="2F4A8B"/>
                </a:solidFill>
                <a:effectLst/>
                <a:latin typeface="Times New Roman" panose="02020603050405020304" pitchFamily="18" charset="0"/>
                <a:hlinkClick r:id="rId3"/>
              </a:rPr>
              <a:t>2011</a:t>
            </a:r>
            <a:r>
              <a:rPr lang="en-US" b="0" i="0" dirty="0">
                <a:solidFill>
                  <a:srgbClr val="000000"/>
                </a:solidFill>
                <a:effectLst/>
                <a:latin typeface="Times New Roman" panose="02020603050405020304" pitchFamily="18" charset="0"/>
              </a:rPr>
              <a:t>) has also shown promising results. What is yet to be determined is the particular combination of supplement composition and dosage for each target population that will yield the greatest prevention and treatment benefits; evidence from observational studies and randomized controlled trials is contradictory. This chapter presents an overview of recent studies that have focused on nutrition, with an emphasis on vitamin A, in individuals with HIV/AIDS.</a:t>
            </a:r>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6</a:t>
            </a:fld>
            <a:endParaRPr lang="en-US" dirty="0"/>
          </a:p>
        </p:txBody>
      </p:sp>
    </p:spTree>
    <p:extLst>
      <p:ext uri="{BB962C8B-B14F-4D97-AF65-F5344CB8AC3E}">
        <p14:creationId xmlns:p14="http://schemas.microsoft.com/office/powerpoint/2010/main" val="3270184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Times New Roman" panose="02020603050405020304" pitchFamily="18" charset="0"/>
              </a:rPr>
              <a:t>Nutrients, especially vitamins, have a profound impact on immunity and HIV infection progression and can help support host recovery from side effects of ART. The most studied of the vitamins, vitamin A, impacts HIV disease outcomes and transmission, but supplementation can also be detrimental in certain populations. Vitamin A is a family of retinoid compounds with all-</a:t>
            </a:r>
            <a:r>
              <a:rPr lang="en-US" b="0" i="1" dirty="0">
                <a:solidFill>
                  <a:srgbClr val="000000"/>
                </a:solidFill>
                <a:effectLst/>
                <a:latin typeface="Times New Roman" panose="02020603050405020304" pitchFamily="18" charset="0"/>
              </a:rPr>
              <a:t>trans-</a:t>
            </a:r>
            <a:r>
              <a:rPr lang="en-US" b="0" i="0" dirty="0">
                <a:solidFill>
                  <a:srgbClr val="000000"/>
                </a:solidFill>
                <a:effectLst/>
                <a:latin typeface="Times New Roman" panose="02020603050405020304" pitchFamily="18" charset="0"/>
              </a:rPr>
              <a:t>retinol biologic activity (Villamor et al., </a:t>
            </a:r>
            <a:r>
              <a:rPr lang="en-US" b="0" i="0" dirty="0">
                <a:solidFill>
                  <a:srgbClr val="2F4A8B"/>
                </a:solidFill>
                <a:effectLst/>
                <a:latin typeface="Times New Roman" panose="02020603050405020304" pitchFamily="18" charset="0"/>
                <a:hlinkClick r:id="rId3"/>
              </a:rPr>
              <a:t>2005</a:t>
            </a:r>
            <a:r>
              <a:rPr lang="en-US" b="0" i="0" dirty="0">
                <a:solidFill>
                  <a:srgbClr val="000000"/>
                </a:solidFill>
                <a:effectLst/>
                <a:latin typeface="Times New Roman" panose="02020603050405020304" pitchFamily="18" charset="0"/>
              </a:rPr>
              <a:t>). In the body, vitamin A is important for the maintenance of the integrity of the epithelium in the respiratory and gastrointestinal tracts, as well as in the prevention of night blindness. Night blindness is the world’s foremost cause of preventable blindness in children (Villamor and Fawzi, </a:t>
            </a:r>
            <a:r>
              <a:rPr lang="en-US" b="0" i="0" dirty="0">
                <a:solidFill>
                  <a:srgbClr val="2F4A8B"/>
                </a:solidFill>
                <a:effectLst/>
                <a:latin typeface="Times New Roman" panose="02020603050405020304" pitchFamily="18" charset="0"/>
                <a:hlinkClick r:id="rId3"/>
              </a:rPr>
              <a:t>2005</a:t>
            </a:r>
            <a:r>
              <a:rPr lang="en-US" b="0" i="0" dirty="0">
                <a:solidFill>
                  <a:srgbClr val="000000"/>
                </a:solidFill>
                <a:effectLst/>
                <a:latin typeface="Times New Roman" panose="02020603050405020304" pitchFamily="18" charset="0"/>
              </a:rPr>
              <a:t>; Katona and Katona-</a:t>
            </a:r>
            <a:r>
              <a:rPr lang="en-US" b="0" i="0" dirty="0" err="1">
                <a:solidFill>
                  <a:srgbClr val="000000"/>
                </a:solidFill>
                <a:effectLst/>
                <a:latin typeface="Times New Roman" panose="02020603050405020304" pitchFamily="18" charset="0"/>
              </a:rPr>
              <a:t>Apte</a:t>
            </a:r>
            <a:r>
              <a:rPr lang="en-US" b="0" i="0" dirty="0">
                <a:solidFill>
                  <a:srgbClr val="000000"/>
                </a:solidFill>
                <a:effectLst/>
                <a:latin typeface="Times New Roman" panose="02020603050405020304" pitchFamily="18" charset="0"/>
              </a:rPr>
              <a:t>, </a:t>
            </a:r>
            <a:r>
              <a:rPr lang="en-US" b="0" i="0" dirty="0">
                <a:solidFill>
                  <a:srgbClr val="2F4A8B"/>
                </a:solidFill>
                <a:effectLst/>
                <a:latin typeface="Times New Roman" panose="02020603050405020304" pitchFamily="18" charset="0"/>
                <a:hlinkClick r:id="rId3"/>
              </a:rPr>
              <a:t>2008</a:t>
            </a:r>
            <a:r>
              <a:rPr lang="en-US" b="0" i="0" dirty="0">
                <a:solidFill>
                  <a:srgbClr val="000000"/>
                </a:solidFill>
                <a:effectLst/>
                <a:latin typeface="Times New Roman" panose="02020603050405020304" pitchFamily="18" charset="0"/>
              </a:rPr>
              <a:t>). Vitamin A has received much attention and focus in the arena of infectious diseases, particularly after Scrimshaw observed that “no nutritional deficiency is more consistently synergistic with infectious disease than that of vitamin A” (Scrimshaw et al., </a:t>
            </a:r>
            <a:r>
              <a:rPr lang="en-US" b="0" i="0" dirty="0">
                <a:solidFill>
                  <a:srgbClr val="2F4A8B"/>
                </a:solidFill>
                <a:effectLst/>
                <a:latin typeface="Times New Roman" panose="02020603050405020304" pitchFamily="18" charset="0"/>
                <a:hlinkClick r:id="rId3"/>
              </a:rPr>
              <a:t>1968</a:t>
            </a:r>
            <a:r>
              <a:rPr lang="en-US" b="0" i="0" dirty="0">
                <a:solidFill>
                  <a:srgbClr val="000000"/>
                </a:solidFill>
                <a:effectLst/>
                <a:latin typeface="Times New Roman" panose="02020603050405020304" pitchFamily="18" charset="0"/>
              </a:rPr>
              <a:t>, p. 94). Increased prevalence of measles, diarrheal infections, blindness, and anemia has been linked to low vitamin A status (Semba, </a:t>
            </a:r>
            <a:r>
              <a:rPr lang="en-US" b="0" i="0" dirty="0">
                <a:solidFill>
                  <a:srgbClr val="2F4A8B"/>
                </a:solidFill>
                <a:effectLst/>
                <a:latin typeface="Times New Roman" panose="02020603050405020304" pitchFamily="18" charset="0"/>
                <a:hlinkClick r:id="rId3"/>
              </a:rPr>
              <a:t>1994</a:t>
            </a:r>
            <a:r>
              <a:rPr lang="en-US" b="0" i="0" dirty="0">
                <a:solidFill>
                  <a:srgbClr val="000000"/>
                </a:solidFill>
                <a:effectLst/>
                <a:latin typeface="Times New Roman" panose="02020603050405020304" pitchFamily="18" charset="0"/>
              </a:rPr>
              <a:t>; Villamor and Fawzi, </a:t>
            </a:r>
            <a:r>
              <a:rPr lang="en-US" b="0" i="0" dirty="0">
                <a:solidFill>
                  <a:srgbClr val="2F4A8B"/>
                </a:solidFill>
                <a:effectLst/>
                <a:latin typeface="Times New Roman" panose="02020603050405020304" pitchFamily="18" charset="0"/>
                <a:hlinkClick r:id="rId3"/>
              </a:rPr>
              <a:t>2005</a:t>
            </a:r>
            <a:r>
              <a:rPr lang="en-US" b="0" i="0" dirty="0">
                <a:solidFill>
                  <a:srgbClr val="000000"/>
                </a:solidFill>
                <a:effectLst/>
                <a:latin typeface="Times New Roman" panose="02020603050405020304" pitchFamily="18" charset="0"/>
              </a:rPr>
              <a:t>; Katona and Katona-</a:t>
            </a:r>
            <a:r>
              <a:rPr lang="en-US" b="0" i="0" dirty="0" err="1">
                <a:solidFill>
                  <a:srgbClr val="000000"/>
                </a:solidFill>
                <a:effectLst/>
                <a:latin typeface="Times New Roman" panose="02020603050405020304" pitchFamily="18" charset="0"/>
              </a:rPr>
              <a:t>Apte</a:t>
            </a:r>
            <a:r>
              <a:rPr lang="en-US" b="0" i="0" dirty="0">
                <a:solidFill>
                  <a:srgbClr val="000000"/>
                </a:solidFill>
                <a:effectLst/>
                <a:latin typeface="Times New Roman" panose="02020603050405020304" pitchFamily="18" charset="0"/>
              </a:rPr>
              <a:t>, </a:t>
            </a:r>
            <a:r>
              <a:rPr lang="en-US" b="0" i="0" dirty="0">
                <a:solidFill>
                  <a:srgbClr val="2F4A8B"/>
                </a:solidFill>
                <a:effectLst/>
                <a:latin typeface="Times New Roman" panose="02020603050405020304" pitchFamily="18" charset="0"/>
                <a:hlinkClick r:id="rId3"/>
              </a:rPr>
              <a:t>2008</a:t>
            </a:r>
            <a:r>
              <a:rPr lang="en-US" b="0" i="0" dirty="0">
                <a:solidFill>
                  <a:srgbClr val="000000"/>
                </a:solidFill>
                <a:effectLst/>
                <a:latin typeface="Times New Roman" panose="02020603050405020304" pitchFamily="18" charset="0"/>
              </a:rPr>
              <a:t>).</a:t>
            </a:r>
          </a:p>
          <a:p>
            <a:pPr algn="l"/>
            <a:r>
              <a:rPr lang="en-US" b="0" i="0" dirty="0">
                <a:solidFill>
                  <a:srgbClr val="000000"/>
                </a:solidFill>
                <a:effectLst/>
                <a:latin typeface="Times New Roman" panose="02020603050405020304" pitchFamily="18" charset="0"/>
              </a:rPr>
              <a:t>Immunologically, vitamin A has been shown to increase natural killer cell function </a:t>
            </a:r>
            <a:r>
              <a:rPr lang="en-US" b="0" i="1" dirty="0">
                <a:solidFill>
                  <a:srgbClr val="000000"/>
                </a:solidFill>
                <a:effectLst/>
                <a:latin typeface="Times New Roman" panose="02020603050405020304" pitchFamily="18" charset="0"/>
              </a:rPr>
              <a:t>in vitro</a:t>
            </a:r>
            <a:r>
              <a:rPr lang="en-US" b="0" i="0" dirty="0">
                <a:solidFill>
                  <a:srgbClr val="000000"/>
                </a:solidFill>
                <a:effectLst/>
                <a:latin typeface="Times New Roman" panose="02020603050405020304" pitchFamily="18" charset="0"/>
              </a:rPr>
              <a:t> and to stimulate phagocytosis (</a:t>
            </a:r>
            <a:r>
              <a:rPr lang="en-US" b="0" i="0" dirty="0" err="1">
                <a:solidFill>
                  <a:srgbClr val="000000"/>
                </a:solidFill>
                <a:effectLst/>
                <a:latin typeface="Times New Roman" panose="02020603050405020304" pitchFamily="18" charset="0"/>
              </a:rPr>
              <a:t>Kaio</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2013</a:t>
            </a:r>
            <a:r>
              <a:rPr lang="en-US" b="0" i="0" dirty="0">
                <a:solidFill>
                  <a:srgbClr val="000000"/>
                </a:solidFill>
                <a:effectLst/>
                <a:latin typeface="Times New Roman" panose="02020603050405020304" pitchFamily="18" charset="0"/>
              </a:rPr>
              <a:t>). β-Carotene, a precursor of vitamin A, has been shown to maintain the immune response and can also act as an antioxidant (</a:t>
            </a:r>
            <a:r>
              <a:rPr lang="en-US" b="0" i="0" dirty="0" err="1">
                <a:solidFill>
                  <a:srgbClr val="000000"/>
                </a:solidFill>
                <a:effectLst/>
                <a:latin typeface="Times New Roman" panose="02020603050405020304" pitchFamily="18" charset="0"/>
              </a:rPr>
              <a:t>Baeten</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2007</a:t>
            </a:r>
            <a:r>
              <a:rPr lang="en-US" b="0" i="0" dirty="0">
                <a:solidFill>
                  <a:srgbClr val="000000"/>
                </a:solidFill>
                <a:effectLst/>
                <a:latin typeface="Times New Roman" panose="02020603050405020304" pitchFamily="18" charset="0"/>
              </a:rPr>
              <a:t>). The retinoic acid receptor (RAR) supports robust antibody responses by promoting T-helper type 2 cells (Th</a:t>
            </a:r>
            <a:r>
              <a:rPr lang="en-US" b="0" i="0" baseline="-25000" dirty="0">
                <a:solidFill>
                  <a:srgbClr val="000000"/>
                </a:solidFill>
                <a:effectLst/>
                <a:latin typeface="Times New Roman" panose="02020603050405020304" pitchFamily="18" charset="0"/>
              </a:rPr>
              <a:t>2</a:t>
            </a:r>
            <a:r>
              <a:rPr lang="en-US" b="0" i="0" dirty="0">
                <a:solidFill>
                  <a:srgbClr val="000000"/>
                </a:solidFill>
                <a:effectLst/>
                <a:latin typeface="Times New Roman" panose="02020603050405020304" pitchFamily="18" charset="0"/>
              </a:rPr>
              <a:t>) and Th</a:t>
            </a:r>
            <a:r>
              <a:rPr lang="en-US" b="0" i="0" baseline="-25000" dirty="0">
                <a:solidFill>
                  <a:srgbClr val="000000"/>
                </a:solidFill>
                <a:effectLst/>
                <a:latin typeface="Times New Roman" panose="02020603050405020304" pitchFamily="18" charset="0"/>
              </a:rPr>
              <a:t>17</a:t>
            </a:r>
            <a:r>
              <a:rPr lang="en-US" b="0" i="0" dirty="0">
                <a:solidFill>
                  <a:srgbClr val="000000"/>
                </a:solidFill>
                <a:effectLst/>
                <a:latin typeface="Times New Roman" panose="02020603050405020304" pitchFamily="18" charset="0"/>
              </a:rPr>
              <a:t>, as well as regulatory T-cell (T</a:t>
            </a:r>
            <a:r>
              <a:rPr lang="en-US" b="0" i="0" baseline="-25000" dirty="0">
                <a:solidFill>
                  <a:srgbClr val="000000"/>
                </a:solidFill>
                <a:effectLst/>
                <a:latin typeface="Times New Roman" panose="02020603050405020304" pitchFamily="18" charset="0"/>
              </a:rPr>
              <a:t>reg</a:t>
            </a:r>
            <a:r>
              <a:rPr lang="en-US" b="0" i="0" dirty="0">
                <a:solidFill>
                  <a:srgbClr val="000000"/>
                </a:solidFill>
                <a:effectLst/>
                <a:latin typeface="Times New Roman" panose="02020603050405020304" pitchFamily="18" charset="0"/>
              </a:rPr>
              <a:t>) development and responses (Mora et al., </a:t>
            </a:r>
            <a:r>
              <a:rPr lang="en-US" b="0" i="0" dirty="0">
                <a:solidFill>
                  <a:srgbClr val="2F4A8B"/>
                </a:solidFill>
                <a:effectLst/>
                <a:latin typeface="Times New Roman" panose="02020603050405020304" pitchFamily="18" charset="0"/>
                <a:hlinkClick r:id="rId3"/>
              </a:rPr>
              <a:t>2008</a:t>
            </a:r>
            <a:r>
              <a:rPr lang="en-US" b="0" i="0" dirty="0">
                <a:solidFill>
                  <a:srgbClr val="000000"/>
                </a:solidFill>
                <a:effectLst/>
                <a:latin typeface="Times New Roman" panose="02020603050405020304" pitchFamily="18" charset="0"/>
              </a:rPr>
              <a:t>; Reilly et al., </a:t>
            </a:r>
            <a:r>
              <a:rPr lang="en-US" b="0" i="0" dirty="0">
                <a:solidFill>
                  <a:srgbClr val="2F4A8B"/>
                </a:solidFill>
                <a:effectLst/>
                <a:latin typeface="Times New Roman" panose="02020603050405020304" pitchFamily="18" charset="0"/>
                <a:hlinkClick r:id="rId3"/>
              </a:rPr>
              <a:t>2012</a:t>
            </a:r>
            <a:r>
              <a:rPr lang="en-US" b="0" i="0" dirty="0">
                <a:solidFill>
                  <a:srgbClr val="000000"/>
                </a:solidFill>
                <a:effectLst/>
                <a:latin typeface="Times New Roman" panose="02020603050405020304" pitchFamily="18" charset="0"/>
              </a:rPr>
              <a:t>). The Th</a:t>
            </a:r>
            <a:r>
              <a:rPr lang="en-US" b="0" i="0" baseline="-25000" dirty="0">
                <a:solidFill>
                  <a:srgbClr val="000000"/>
                </a:solidFill>
                <a:effectLst/>
                <a:latin typeface="Times New Roman" panose="02020603050405020304" pitchFamily="18" charset="0"/>
              </a:rPr>
              <a:t>2</a:t>
            </a:r>
            <a:r>
              <a:rPr lang="en-US" b="0" i="0" dirty="0">
                <a:solidFill>
                  <a:srgbClr val="000000"/>
                </a:solidFill>
                <a:effectLst/>
                <a:latin typeface="Times New Roman" panose="02020603050405020304" pitchFamily="18" charset="0"/>
              </a:rPr>
              <a:t> cytokines interleukin-4 (IL-4), IL-5, and IL-10 are associated with strong antibody production, eosinophil activation, and inhibition of several macrophage functions (a phagocyte-independent protective response) (Mora et al., </a:t>
            </a:r>
            <a:r>
              <a:rPr lang="en-US" b="0" i="0" dirty="0">
                <a:solidFill>
                  <a:srgbClr val="2F4A8B"/>
                </a:solidFill>
                <a:effectLst/>
                <a:latin typeface="Times New Roman" panose="02020603050405020304" pitchFamily="18" charset="0"/>
                <a:hlinkClick r:id="rId3"/>
              </a:rPr>
              <a:t>2008</a:t>
            </a:r>
            <a:r>
              <a:rPr lang="en-US" b="0" i="0" dirty="0">
                <a:solidFill>
                  <a:srgbClr val="000000"/>
                </a:solidFill>
                <a:effectLst/>
                <a:latin typeface="Times New Roman" panose="02020603050405020304" pitchFamily="18" charset="0"/>
              </a:rPr>
              <a:t>; Reilly et al., </a:t>
            </a:r>
            <a:r>
              <a:rPr lang="en-US" b="0" i="0" dirty="0">
                <a:solidFill>
                  <a:srgbClr val="2F4A8B"/>
                </a:solidFill>
                <a:effectLst/>
                <a:latin typeface="Times New Roman" panose="02020603050405020304" pitchFamily="18" charset="0"/>
                <a:hlinkClick r:id="rId3"/>
              </a:rPr>
              <a:t>2012</a:t>
            </a:r>
            <a:r>
              <a:rPr lang="en-US" b="0" i="0" dirty="0">
                <a:solidFill>
                  <a:srgbClr val="000000"/>
                </a:solidFill>
                <a:effectLst/>
                <a:latin typeface="Times New Roman" panose="02020603050405020304" pitchFamily="18" charset="0"/>
              </a:rPr>
              <a:t>). Retinoic acid can also inhibit B-cell </a:t>
            </a:r>
            <a:r>
              <a:rPr lang="en-US" b="0" i="0" dirty="0" err="1">
                <a:solidFill>
                  <a:srgbClr val="000000"/>
                </a:solidFill>
                <a:effectLst/>
                <a:latin typeface="Times New Roman" panose="02020603050405020304" pitchFamily="18" charset="0"/>
              </a:rPr>
              <a:t>apMoptosis</a:t>
            </a:r>
            <a:r>
              <a:rPr lang="en-US" b="0" i="0" dirty="0">
                <a:solidFill>
                  <a:srgbClr val="000000"/>
                </a:solidFill>
                <a:effectLst/>
                <a:latin typeface="Times New Roman" panose="02020603050405020304" pitchFamily="18" charset="0"/>
              </a:rPr>
              <a:t> and modulate antigen presentation on dendritic cells (Mora et al., </a:t>
            </a:r>
            <a:r>
              <a:rPr lang="en-US" b="0" i="0" dirty="0">
                <a:solidFill>
                  <a:srgbClr val="2F4A8B"/>
                </a:solidFill>
                <a:effectLst/>
                <a:latin typeface="Times New Roman" panose="02020603050405020304" pitchFamily="18" charset="0"/>
                <a:hlinkClick r:id="rId3"/>
              </a:rPr>
              <a:t>2008</a:t>
            </a:r>
            <a:r>
              <a:rPr lang="en-US" b="0" i="0" dirty="0">
                <a:solidFill>
                  <a:srgbClr val="000000"/>
                </a:solidFill>
                <a:effectLst/>
                <a:latin typeface="Times New Roman" panose="02020603050405020304" pitchFamily="18" charset="0"/>
              </a:rPr>
              <a:t>). Deficiency has been associated with abnormalities in T-cell subsets such as the selective loss of CD4</a:t>
            </a:r>
            <a:r>
              <a:rPr lang="en-US" b="0" i="0" baseline="30000" dirty="0">
                <a:solidFill>
                  <a:srgbClr val="000000"/>
                </a:solidFill>
                <a:effectLst/>
                <a:latin typeface="Times New Roman" panose="02020603050405020304" pitchFamily="18" charset="0"/>
              </a:rPr>
              <a:t>+</a:t>
            </a:r>
            <a:r>
              <a:rPr lang="en-US" b="0" i="0" dirty="0">
                <a:solidFill>
                  <a:srgbClr val="000000"/>
                </a:solidFill>
                <a:effectLst/>
                <a:latin typeface="Times New Roman" panose="02020603050405020304" pitchFamily="18" charset="0"/>
              </a:rPr>
              <a:t> helper T cells from lymph nodes, thymus, and spleen (Srinivas and Dias, </a:t>
            </a:r>
            <a:r>
              <a:rPr lang="en-US" b="0" i="0" dirty="0">
                <a:solidFill>
                  <a:srgbClr val="2F4A8B"/>
                </a:solidFill>
                <a:effectLst/>
                <a:latin typeface="Times New Roman" panose="02020603050405020304" pitchFamily="18" charset="0"/>
                <a:hlinkClick r:id="rId3"/>
              </a:rPr>
              <a:t>2008</a:t>
            </a:r>
            <a:r>
              <a:rPr lang="en-US" b="0" i="0" dirty="0">
                <a:solidFill>
                  <a:srgbClr val="000000"/>
                </a:solidFill>
                <a:effectLst/>
                <a:latin typeface="Times New Roman" panose="02020603050405020304" pitchFamily="18" charset="0"/>
              </a:rPr>
              <a:t>) and associated decreases in the Th</a:t>
            </a:r>
            <a:r>
              <a:rPr lang="en-US" b="0" i="0" baseline="-25000" dirty="0">
                <a:solidFill>
                  <a:srgbClr val="000000"/>
                </a:solidFill>
                <a:effectLst/>
                <a:latin typeface="Times New Roman" panose="02020603050405020304" pitchFamily="18" charset="0"/>
              </a:rPr>
              <a:t>2</a:t>
            </a:r>
            <a:r>
              <a:rPr lang="en-US" b="0" i="0" dirty="0">
                <a:solidFill>
                  <a:srgbClr val="000000"/>
                </a:solidFill>
                <a:effectLst/>
                <a:latin typeface="Times New Roman" panose="02020603050405020304" pitchFamily="18" charset="0"/>
              </a:rPr>
              <a:t> antibodies </a:t>
            </a:r>
            <a:r>
              <a:rPr lang="en-US" b="0" i="0" dirty="0" err="1">
                <a:solidFill>
                  <a:srgbClr val="000000"/>
                </a:solidFill>
                <a:effectLst/>
                <a:latin typeface="Times New Roman" panose="02020603050405020304" pitchFamily="18" charset="0"/>
              </a:rPr>
              <a:t>IgE</a:t>
            </a:r>
            <a:r>
              <a:rPr lang="en-US" b="0" i="0" dirty="0">
                <a:solidFill>
                  <a:srgbClr val="000000"/>
                </a:solidFill>
                <a:effectLst/>
                <a:latin typeface="Times New Roman" panose="02020603050405020304" pitchFamily="18" charset="0"/>
              </a:rPr>
              <a:t>, IgG1, and IgA (Long et al., </a:t>
            </a:r>
            <a:r>
              <a:rPr lang="en-US" b="0" i="0" dirty="0">
                <a:solidFill>
                  <a:srgbClr val="2F4A8B"/>
                </a:solidFill>
                <a:effectLst/>
                <a:latin typeface="Times New Roman" panose="02020603050405020304" pitchFamily="18" charset="0"/>
                <a:hlinkClick r:id="rId3"/>
              </a:rPr>
              <a:t>2010</a:t>
            </a:r>
            <a:r>
              <a:rPr lang="en-US" b="0" i="0" dirty="0">
                <a:solidFill>
                  <a:srgbClr val="000000"/>
                </a:solidFill>
                <a:effectLst/>
                <a:latin typeface="Times New Roman" panose="02020603050405020304" pitchFamily="18" charset="0"/>
              </a:rPr>
              <a:t>). In a mouse model, vitamin A deficiency resulted in a reduction of Th</a:t>
            </a:r>
            <a:r>
              <a:rPr lang="en-US" b="0" i="0" baseline="-25000" dirty="0">
                <a:solidFill>
                  <a:srgbClr val="000000"/>
                </a:solidFill>
                <a:effectLst/>
                <a:latin typeface="Times New Roman" panose="02020603050405020304" pitchFamily="18" charset="0"/>
              </a:rPr>
              <a:t>2</a:t>
            </a:r>
            <a:r>
              <a:rPr lang="en-US" b="0" i="0" dirty="0">
                <a:solidFill>
                  <a:srgbClr val="000000"/>
                </a:solidFill>
                <a:effectLst/>
                <a:latin typeface="Times New Roman" panose="02020603050405020304" pitchFamily="18" charset="0"/>
              </a:rPr>
              <a:t> cells; vitamin A supplementation reversed the defect (Mora et al., </a:t>
            </a:r>
            <a:r>
              <a:rPr lang="en-US" b="0" i="0" dirty="0">
                <a:solidFill>
                  <a:srgbClr val="2F4A8B"/>
                </a:solidFill>
                <a:effectLst/>
                <a:latin typeface="Times New Roman" panose="02020603050405020304" pitchFamily="18" charset="0"/>
                <a:hlinkClick r:id="rId3"/>
              </a:rPr>
              <a:t>2008</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Motswagole</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2013</a:t>
            </a:r>
            <a:r>
              <a:rPr lang="en-US" b="0" i="0" dirty="0">
                <a:solidFill>
                  <a:srgbClr val="000000"/>
                </a:solidFill>
                <a:effectLst/>
                <a:latin typeface="Times New Roman" panose="02020603050405020304" pitchFamily="18" charset="0"/>
              </a:rPr>
              <a:t>).</a:t>
            </a:r>
          </a:p>
          <a:p>
            <a:pPr algn="l"/>
            <a:r>
              <a:rPr lang="en-US" b="0" i="0" dirty="0">
                <a:solidFill>
                  <a:srgbClr val="000000"/>
                </a:solidFill>
                <a:effectLst/>
                <a:latin typeface="Times New Roman" panose="02020603050405020304" pitchFamily="18" charset="0"/>
              </a:rPr>
              <a:t>The relationship between nutritional status and infection, particularly HIV, is locked in a vicious cycle (Scrimshaw et al., </a:t>
            </a:r>
            <a:r>
              <a:rPr lang="en-US" b="0" i="0" dirty="0">
                <a:solidFill>
                  <a:srgbClr val="2F4A8B"/>
                </a:solidFill>
                <a:effectLst/>
                <a:latin typeface="Times New Roman" panose="02020603050405020304" pitchFamily="18" charset="0"/>
                <a:hlinkClick r:id="rId3"/>
              </a:rPr>
              <a:t>1968</a:t>
            </a:r>
            <a:r>
              <a:rPr lang="en-US" b="0" i="0" dirty="0">
                <a:solidFill>
                  <a:srgbClr val="000000"/>
                </a:solidFill>
                <a:effectLst/>
                <a:latin typeface="Times New Roman" panose="02020603050405020304" pitchFamily="18" charset="0"/>
              </a:rPr>
              <a:t>): HIV/AIDS lowers appetite and impairs the absorption, utilization, and excretion of nutrients; in turn, lowered nutritional status increases infection susceptibility (WHO, </a:t>
            </a:r>
            <a:r>
              <a:rPr lang="en-US" b="0" i="0" dirty="0">
                <a:solidFill>
                  <a:srgbClr val="2F4A8B"/>
                </a:solidFill>
                <a:effectLst/>
                <a:latin typeface="Times New Roman" panose="02020603050405020304" pitchFamily="18" charset="0"/>
                <a:hlinkClick r:id="rId3"/>
              </a:rPr>
              <a:t>2003</a:t>
            </a:r>
            <a:r>
              <a:rPr lang="en-US" b="0" i="0" dirty="0">
                <a:solidFill>
                  <a:srgbClr val="000000"/>
                </a:solidFill>
                <a:effectLst/>
                <a:latin typeface="Times New Roman" panose="02020603050405020304" pitchFamily="18" charset="0"/>
              </a:rPr>
              <a:t>; Evans et al., </a:t>
            </a:r>
            <a:r>
              <a:rPr lang="en-US" b="0" i="0" dirty="0">
                <a:solidFill>
                  <a:srgbClr val="2F4A8B"/>
                </a:solidFill>
                <a:effectLst/>
                <a:latin typeface="Times New Roman" panose="02020603050405020304" pitchFamily="18" charset="0"/>
                <a:hlinkClick r:id="rId3"/>
              </a:rPr>
              <a:t>2013</a:t>
            </a:r>
            <a:r>
              <a:rPr lang="en-US" b="0" i="0" dirty="0">
                <a:solidFill>
                  <a:srgbClr val="000000"/>
                </a:solidFill>
                <a:effectLst/>
                <a:latin typeface="Times New Roman" panose="02020603050405020304" pitchFamily="18" charset="0"/>
              </a:rPr>
              <a:t>). Co-morbidities—such as increased diarrheal and respiratory diseases in the case of HIV—result in further malnourishment (Katona and Katona-</a:t>
            </a:r>
            <a:r>
              <a:rPr lang="en-US" b="0" i="0" dirty="0" err="1">
                <a:solidFill>
                  <a:srgbClr val="000000"/>
                </a:solidFill>
                <a:effectLst/>
                <a:latin typeface="Times New Roman" panose="02020603050405020304" pitchFamily="18" charset="0"/>
              </a:rPr>
              <a:t>Apte</a:t>
            </a:r>
            <a:r>
              <a:rPr lang="en-US" b="0" i="0" dirty="0">
                <a:solidFill>
                  <a:srgbClr val="000000"/>
                </a:solidFill>
                <a:effectLst/>
                <a:latin typeface="Times New Roman" panose="02020603050405020304" pitchFamily="18" charset="0"/>
              </a:rPr>
              <a:t>, </a:t>
            </a:r>
            <a:r>
              <a:rPr lang="en-US" b="0" i="0" dirty="0">
                <a:solidFill>
                  <a:srgbClr val="2F4A8B"/>
                </a:solidFill>
                <a:effectLst/>
                <a:latin typeface="Times New Roman" panose="02020603050405020304" pitchFamily="18" charset="0"/>
                <a:hlinkClick r:id="rId3"/>
              </a:rPr>
              <a:t>2008</a:t>
            </a:r>
            <a:r>
              <a:rPr lang="en-US" b="0" i="0" dirty="0">
                <a:solidFill>
                  <a:srgbClr val="000000"/>
                </a:solidFill>
                <a:effectLst/>
                <a:latin typeface="Times New Roman" panose="02020603050405020304" pitchFamily="18" charset="0"/>
              </a:rPr>
              <a:t>). Vitamin A, in particular, has been shown to modulate immune function and HIV pathogenesis.</a:t>
            </a:r>
          </a:p>
          <a:p>
            <a:pPr algn="l"/>
            <a:r>
              <a:rPr lang="en-US" b="0" i="0" dirty="0">
                <a:solidFill>
                  <a:srgbClr val="000000"/>
                </a:solidFill>
                <a:effectLst/>
                <a:latin typeface="Times New Roman" panose="02020603050405020304" pitchFamily="18" charset="0"/>
              </a:rPr>
              <a:t>There is evidence in the literature demonstrating that HIV infection impairs nutrient metabolism (</a:t>
            </a:r>
            <a:r>
              <a:rPr lang="en-US" b="0" i="0" dirty="0" err="1">
                <a:solidFill>
                  <a:srgbClr val="000000"/>
                </a:solidFill>
                <a:effectLst/>
                <a:latin typeface="Times New Roman" panose="02020603050405020304" pitchFamily="18" charset="0"/>
              </a:rPr>
              <a:t>Kassu</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2007</a:t>
            </a:r>
            <a:r>
              <a:rPr lang="en-US" b="0" i="0" dirty="0">
                <a:solidFill>
                  <a:srgbClr val="000000"/>
                </a:solidFill>
                <a:effectLst/>
                <a:latin typeface="Times New Roman" panose="02020603050405020304" pitchFamily="18" charset="0"/>
              </a:rPr>
              <a:t>; Katona and Katona-</a:t>
            </a:r>
            <a:r>
              <a:rPr lang="en-US" b="0" i="0" dirty="0" err="1">
                <a:solidFill>
                  <a:srgbClr val="000000"/>
                </a:solidFill>
                <a:effectLst/>
                <a:latin typeface="Times New Roman" panose="02020603050405020304" pitchFamily="18" charset="0"/>
              </a:rPr>
              <a:t>Apte</a:t>
            </a:r>
            <a:r>
              <a:rPr lang="en-US" b="0" i="0" dirty="0">
                <a:solidFill>
                  <a:srgbClr val="000000"/>
                </a:solidFill>
                <a:effectLst/>
                <a:latin typeface="Times New Roman" panose="02020603050405020304" pitchFamily="18" charset="0"/>
              </a:rPr>
              <a:t>, </a:t>
            </a:r>
            <a:r>
              <a:rPr lang="en-US" b="0" i="0" dirty="0">
                <a:solidFill>
                  <a:srgbClr val="2F4A8B"/>
                </a:solidFill>
                <a:effectLst/>
                <a:latin typeface="Times New Roman" panose="02020603050405020304" pitchFamily="18" charset="0"/>
                <a:hlinkClick r:id="rId3"/>
              </a:rPr>
              <a:t>2008</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Buccigrossi</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2011</a:t>
            </a:r>
            <a:r>
              <a:rPr lang="en-US" b="0" i="0" dirty="0">
                <a:solidFill>
                  <a:srgbClr val="000000"/>
                </a:solidFill>
                <a:effectLst/>
                <a:latin typeface="Times New Roman" panose="02020603050405020304" pitchFamily="18" charset="0"/>
              </a:rPr>
              <a:t>; Evans et al., </a:t>
            </a:r>
            <a:r>
              <a:rPr lang="en-US" b="0" i="0" dirty="0">
                <a:solidFill>
                  <a:srgbClr val="2F4A8B"/>
                </a:solidFill>
                <a:effectLst/>
                <a:latin typeface="Times New Roman" panose="02020603050405020304" pitchFamily="18" charset="0"/>
                <a:hlinkClick r:id="rId3"/>
              </a:rPr>
              <a:t>2013</a:t>
            </a:r>
            <a:r>
              <a:rPr lang="en-US" b="0" i="0" dirty="0">
                <a:solidFill>
                  <a:srgbClr val="000000"/>
                </a:solidFill>
                <a:effectLst/>
                <a:latin typeface="Times New Roman" panose="02020603050405020304" pitchFamily="18" charset="0"/>
              </a:rPr>
              <a:t>). HIV infection is initiated on the intestinal mucosal surface and induces infiltration of the gut mucosa, causing the release of T cells, damage to the intestinal wall, and epithelial apoptosis (</a:t>
            </a:r>
            <a:r>
              <a:rPr lang="en-US" b="0" i="0" dirty="0" err="1">
                <a:solidFill>
                  <a:srgbClr val="000000"/>
                </a:solidFill>
                <a:effectLst/>
                <a:latin typeface="Times New Roman" panose="02020603050405020304" pitchFamily="18" charset="0"/>
              </a:rPr>
              <a:t>Epple</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2010</a:t>
            </a:r>
            <a:r>
              <a:rPr lang="en-US" b="0" i="0" dirty="0">
                <a:solidFill>
                  <a:srgbClr val="000000"/>
                </a:solidFill>
                <a:effectLst/>
                <a:latin typeface="Times New Roman" panose="02020603050405020304" pitchFamily="18" charset="0"/>
              </a:rPr>
              <a:t>). The mechanisms of impaired absorption are not well characterized, but increased permeability due to altered intestinal mucosal architecture was seen in human mucosa specimens </a:t>
            </a:r>
            <a:r>
              <a:rPr lang="en-US" b="0" i="1" dirty="0">
                <a:solidFill>
                  <a:srgbClr val="000000"/>
                </a:solidFill>
                <a:effectLst/>
                <a:latin typeface="Times New Roman" panose="02020603050405020304" pitchFamily="18" charset="0"/>
              </a:rPr>
              <a:t>in vitro</a:t>
            </a:r>
            <a:r>
              <a:rPr lang="en-US" b="0" i="0" dirty="0">
                <a:solidFill>
                  <a:srgbClr val="000000"/>
                </a:solidFill>
                <a:effectLst/>
                <a:latin typeface="Times New Roman" panose="02020603050405020304" pitchFamily="18" charset="0"/>
              </a:rPr>
              <a:t> in a recent study (</a:t>
            </a:r>
            <a:r>
              <a:rPr lang="en-US" b="0" i="0" dirty="0" err="1">
                <a:solidFill>
                  <a:srgbClr val="000000"/>
                </a:solidFill>
                <a:effectLst/>
                <a:latin typeface="Times New Roman" panose="02020603050405020304" pitchFamily="18" charset="0"/>
              </a:rPr>
              <a:t>Buccigrossi</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2011</a:t>
            </a:r>
            <a:r>
              <a:rPr lang="en-US" b="0" i="0" dirty="0">
                <a:solidFill>
                  <a:srgbClr val="000000"/>
                </a:solidFill>
                <a:effectLst/>
                <a:latin typeface="Times New Roman" panose="02020603050405020304" pitchFamily="18" charset="0"/>
              </a:rPr>
              <a:t>). HIV-1 </a:t>
            </a:r>
            <a:r>
              <a:rPr lang="en-US" b="0" i="0" dirty="0" err="1">
                <a:solidFill>
                  <a:srgbClr val="000000"/>
                </a:solidFill>
                <a:effectLst/>
                <a:latin typeface="Times New Roman" panose="02020603050405020304" pitchFamily="18" charset="0"/>
              </a:rPr>
              <a:t>transactivator</a:t>
            </a:r>
            <a:r>
              <a:rPr lang="en-US" b="0" i="0" dirty="0">
                <a:solidFill>
                  <a:srgbClr val="000000"/>
                </a:solidFill>
                <a:effectLst/>
                <a:latin typeface="Times New Roman" panose="02020603050405020304" pitchFamily="18" charset="0"/>
              </a:rPr>
              <a:t> factor, a viral factor referred to as Tat, induced an </a:t>
            </a:r>
            <a:r>
              <a:rPr lang="en-US" b="0" i="0" dirty="0" err="1">
                <a:solidFill>
                  <a:srgbClr val="000000"/>
                </a:solidFill>
                <a:effectLst/>
                <a:latin typeface="Times New Roman" panose="02020603050405020304" pitchFamily="18" charset="0"/>
              </a:rPr>
              <a:t>enterotoxic</a:t>
            </a:r>
            <a:r>
              <a:rPr lang="en-US" b="0" i="0" dirty="0">
                <a:solidFill>
                  <a:srgbClr val="000000"/>
                </a:solidFill>
                <a:effectLst/>
                <a:latin typeface="Times New Roman" panose="02020603050405020304" pitchFamily="18" charset="0"/>
              </a:rPr>
              <a:t> effect on intestinal epithelial cells that may explain the diarrhea that often occurs with HIV infection. Tat also caused oxidative stress followed by apoptosis of enterocytes. These effects were prevented by the administration of the antioxidant </a:t>
            </a:r>
            <a:r>
              <a:rPr lang="en-US" b="0" i="1" dirty="0">
                <a:solidFill>
                  <a:srgbClr val="000000"/>
                </a:solidFill>
                <a:effectLst/>
                <a:latin typeface="Times New Roman" panose="02020603050405020304" pitchFamily="18" charset="0"/>
              </a:rPr>
              <a:t>N</a:t>
            </a:r>
            <a:r>
              <a:rPr lang="en-US" b="0" i="0" dirty="0">
                <a:solidFill>
                  <a:srgbClr val="000000"/>
                </a:solidFill>
                <a:effectLst/>
                <a:latin typeface="Times New Roman" panose="02020603050405020304" pitchFamily="18" charset="0"/>
              </a:rPr>
              <a:t>-acetyl-cysteine. In HIV-positive patients not taking ART, chronic oxidative stress causes perturbations of the antioxidant defense system, which may be explained by the role of Tat in HIV enteropathy.</a:t>
            </a:r>
          </a:p>
          <a:p>
            <a:pPr algn="l"/>
            <a:r>
              <a:rPr lang="en-US" b="0" i="0" dirty="0">
                <a:solidFill>
                  <a:srgbClr val="000000"/>
                </a:solidFill>
                <a:effectLst/>
                <a:latin typeface="Times New Roman" panose="02020603050405020304" pitchFamily="18" charset="0"/>
              </a:rPr>
              <a:t>Nutrient utilization and requirements are altered during HIV infection. Increased inflammation and increased oxidation of retinol, a form of vitamin A, result in increased tissue retinol requirements (Neves et al., </a:t>
            </a:r>
            <a:r>
              <a:rPr lang="en-US" b="0" i="0" dirty="0">
                <a:solidFill>
                  <a:srgbClr val="2F4A8B"/>
                </a:solidFill>
                <a:effectLst/>
                <a:latin typeface="Times New Roman" panose="02020603050405020304" pitchFamily="18" charset="0"/>
                <a:hlinkClick r:id="rId3"/>
              </a:rPr>
              <a:t>2006</a:t>
            </a:r>
            <a:r>
              <a:rPr lang="en-US" b="0" i="0" dirty="0">
                <a:solidFill>
                  <a:srgbClr val="000000"/>
                </a:solidFill>
                <a:effectLst/>
                <a:latin typeface="Times New Roman" panose="02020603050405020304" pitchFamily="18" charset="0"/>
              </a:rPr>
              <a:t>). However, with severe protein malnutrition and lower levels of </a:t>
            </a:r>
            <a:r>
              <a:rPr lang="en-US" b="0" i="0" dirty="0" err="1">
                <a:solidFill>
                  <a:srgbClr val="000000"/>
                </a:solidFill>
                <a:effectLst/>
                <a:latin typeface="Times New Roman" panose="02020603050405020304" pitchFamily="18" charset="0"/>
              </a:rPr>
              <a:t>retinolbinding</a:t>
            </a:r>
            <a:r>
              <a:rPr lang="en-US" b="0" i="0" dirty="0">
                <a:solidFill>
                  <a:srgbClr val="000000"/>
                </a:solidFill>
                <a:effectLst/>
                <a:latin typeface="Times New Roman" panose="02020603050405020304" pitchFamily="18" charset="0"/>
              </a:rPr>
              <a:t> protein (RBP), less retinol is mobilized from hepatic stores (possibly as a result of the acute phase response). Fever, which often occurs in HIV, also increases energy and micronutrient requirements (Katona and Katona-</a:t>
            </a:r>
            <a:r>
              <a:rPr lang="en-US" b="0" i="0" dirty="0" err="1">
                <a:solidFill>
                  <a:srgbClr val="000000"/>
                </a:solidFill>
                <a:effectLst/>
                <a:latin typeface="Times New Roman" panose="02020603050405020304" pitchFamily="18" charset="0"/>
              </a:rPr>
              <a:t>Apte</a:t>
            </a:r>
            <a:r>
              <a:rPr lang="en-US" b="0" i="0" dirty="0">
                <a:solidFill>
                  <a:srgbClr val="000000"/>
                </a:solidFill>
                <a:effectLst/>
                <a:latin typeface="Times New Roman" panose="02020603050405020304" pitchFamily="18" charset="0"/>
              </a:rPr>
              <a:t>, </a:t>
            </a:r>
            <a:r>
              <a:rPr lang="en-US" b="0" i="0" dirty="0">
                <a:solidFill>
                  <a:srgbClr val="2F4A8B"/>
                </a:solidFill>
                <a:effectLst/>
                <a:latin typeface="Times New Roman" panose="02020603050405020304" pitchFamily="18" charset="0"/>
                <a:hlinkClick r:id="rId3"/>
              </a:rPr>
              <a:t>2008</a:t>
            </a:r>
            <a:r>
              <a:rPr lang="en-US" b="0" i="0" dirty="0">
                <a:solidFill>
                  <a:srgbClr val="000000"/>
                </a:solidFill>
                <a:effectLst/>
                <a:latin typeface="Times New Roman" panose="02020603050405020304" pitchFamily="18" charset="0"/>
              </a:rPr>
              <a:t>). Excretion of nutrients is heightened during HIV infection, resulting in poorer nutritional status. Several studies have shown that HIV infection-associated fever diminishes the ability of the proximal tubules of the kidneys to absorb low-molecular-weight proteins such as RBP, leading to its loss—and thus that of retinol—in a 1:1 </a:t>
            </a:r>
            <a:r>
              <a:rPr lang="en-US" b="0" i="0" dirty="0" err="1">
                <a:solidFill>
                  <a:srgbClr val="000000"/>
                </a:solidFill>
                <a:effectLst/>
                <a:latin typeface="Times New Roman" panose="02020603050405020304" pitchFamily="18" charset="0"/>
              </a:rPr>
              <a:t>retinol:RBP</a:t>
            </a:r>
            <a:r>
              <a:rPr lang="en-US" b="0" i="0" dirty="0">
                <a:solidFill>
                  <a:srgbClr val="000000"/>
                </a:solidFill>
                <a:effectLst/>
                <a:latin typeface="Times New Roman" panose="02020603050405020304" pitchFamily="18" charset="0"/>
              </a:rPr>
              <a:t> ratio in the urine, a condition known as febrile proteinuria (Neves et al., </a:t>
            </a:r>
            <a:r>
              <a:rPr lang="en-US" b="0" i="0" dirty="0">
                <a:solidFill>
                  <a:srgbClr val="2F4A8B"/>
                </a:solidFill>
                <a:effectLst/>
                <a:latin typeface="Times New Roman" panose="02020603050405020304" pitchFamily="18" charset="0"/>
                <a:hlinkClick r:id="rId3"/>
              </a:rPr>
              <a:t>2006</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Kassu</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2007</a:t>
            </a:r>
            <a:r>
              <a:rPr lang="en-US" b="0" i="0" dirty="0">
                <a:solidFill>
                  <a:srgbClr val="000000"/>
                </a:solidFill>
                <a:effectLst/>
                <a:latin typeface="Times New Roman" panose="02020603050405020304" pitchFamily="18" charset="0"/>
              </a:rPr>
              <a:t>; Srinivas and Dias, </a:t>
            </a:r>
            <a:r>
              <a:rPr lang="en-US" b="0" i="0" dirty="0">
                <a:solidFill>
                  <a:srgbClr val="2F4A8B"/>
                </a:solidFill>
                <a:effectLst/>
                <a:latin typeface="Times New Roman" panose="02020603050405020304" pitchFamily="18" charset="0"/>
                <a:hlinkClick r:id="rId3"/>
              </a:rPr>
              <a:t>2008</a:t>
            </a:r>
            <a:r>
              <a:rPr lang="en-US" b="0" i="0" dirty="0">
                <a:solidFill>
                  <a:srgbClr val="000000"/>
                </a:solidFill>
                <a:effectLst/>
                <a:latin typeface="Times New Roman" panose="02020603050405020304" pitchFamily="18" charset="0"/>
              </a:rPr>
              <a:t>). This loss further exacerbates nutrient deficiency.</a:t>
            </a:r>
          </a:p>
          <a:p>
            <a:pPr algn="l"/>
            <a:r>
              <a:rPr lang="en-US" b="0" i="0" dirty="0">
                <a:solidFill>
                  <a:srgbClr val="000000"/>
                </a:solidFill>
                <a:effectLst/>
                <a:latin typeface="Times New Roman" panose="02020603050405020304" pitchFamily="18" charset="0"/>
              </a:rPr>
              <a:t>Anorexia, induced by both the HIV infection and ART therapy for it, is a major factor in HIV/ AIDS-related wasting and malnutrition. Lack of appetite is caused by multiple factors—including nausea and vomiting, difficulty swallowing (dysphagia) or painful swallowing (odynophagia), as well as esophageal candidiasis, a common opportunistic fungal infection affecting HIV patients (Neves et al., </a:t>
            </a:r>
            <a:r>
              <a:rPr lang="en-US" b="0" i="0" dirty="0">
                <a:solidFill>
                  <a:srgbClr val="2F4A8B"/>
                </a:solidFill>
                <a:effectLst/>
                <a:latin typeface="Times New Roman" panose="02020603050405020304" pitchFamily="18" charset="0"/>
                <a:hlinkClick r:id="rId3"/>
              </a:rPr>
              <a:t>2006</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Mda</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2010</a:t>
            </a:r>
            <a:r>
              <a:rPr lang="en-US" b="0" i="0" dirty="0">
                <a:solidFill>
                  <a:srgbClr val="000000"/>
                </a:solidFill>
                <a:effectLst/>
                <a:latin typeface="Times New Roman" panose="02020603050405020304" pitchFamily="18" charset="0"/>
              </a:rPr>
              <a:t>; Evans et al., </a:t>
            </a:r>
            <a:r>
              <a:rPr lang="en-US" b="0" i="0" dirty="0">
                <a:solidFill>
                  <a:srgbClr val="2F4A8B"/>
                </a:solidFill>
                <a:effectLst/>
                <a:latin typeface="Times New Roman" panose="02020603050405020304" pitchFamily="18" charset="0"/>
                <a:hlinkClick r:id="rId3"/>
              </a:rPr>
              <a:t>2013</a:t>
            </a:r>
            <a:r>
              <a:rPr lang="en-US" b="0" i="0" dirty="0">
                <a:solidFill>
                  <a:srgbClr val="000000"/>
                </a:solidFill>
                <a:effectLst/>
                <a:latin typeface="Times New Roman" panose="02020603050405020304" pitchFamily="18" charset="0"/>
              </a:rPr>
              <a:t>). Additionally, mental status can impact dietary intake, as observed among HIV-infected adults with depression (Purnomo et al., </a:t>
            </a:r>
            <a:r>
              <a:rPr lang="en-US" b="0" i="0" dirty="0">
                <a:solidFill>
                  <a:srgbClr val="2F4A8B"/>
                </a:solidFill>
                <a:effectLst/>
                <a:latin typeface="Times New Roman" panose="02020603050405020304" pitchFamily="18" charset="0"/>
                <a:hlinkClick r:id="rId3"/>
              </a:rPr>
              <a:t>2012</a:t>
            </a:r>
            <a:r>
              <a:rPr lang="en-US" b="0" i="0" dirty="0">
                <a:solidFill>
                  <a:srgbClr val="000000"/>
                </a:solidFill>
                <a:effectLst/>
                <a:latin typeface="Times New Roman" panose="02020603050405020304" pitchFamily="18" charset="0"/>
              </a:rPr>
              <a:t>). One trial found that micronutrient supplementation improves appetite, indicating that vitamin and/ or mineral supplementation may play a role in regulating hunger levels (</a:t>
            </a:r>
            <a:r>
              <a:rPr lang="en-US" b="0" i="0" dirty="0" err="1">
                <a:solidFill>
                  <a:srgbClr val="000000"/>
                </a:solidFill>
                <a:effectLst/>
                <a:latin typeface="Times New Roman" panose="02020603050405020304" pitchFamily="18" charset="0"/>
              </a:rPr>
              <a:t>Mda</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2010</a:t>
            </a:r>
            <a:r>
              <a:rPr lang="en-US" b="0" i="0" dirty="0">
                <a:solidFill>
                  <a:srgbClr val="000000"/>
                </a:solidFill>
                <a:effectLst/>
                <a:latin typeface="Times New Roman" panose="02020603050405020304" pitchFamily="18" charset="0"/>
              </a:rPr>
              <a:t>). In agreement with this finding, another study showed associations between the low ingestion of retinoids and carotenoid precursors with dietary distortion and anorexia (Neves et al., </a:t>
            </a:r>
            <a:r>
              <a:rPr lang="en-US" b="0" i="0" dirty="0">
                <a:solidFill>
                  <a:srgbClr val="2F4A8B"/>
                </a:solidFill>
                <a:effectLst/>
                <a:latin typeface="Times New Roman" panose="02020603050405020304" pitchFamily="18" charset="0"/>
                <a:hlinkClick r:id="rId3"/>
              </a:rPr>
              <a:t>2006</a:t>
            </a:r>
            <a:r>
              <a:rPr lang="en-US" b="0" i="0" dirty="0">
                <a:solidFill>
                  <a:srgbClr val="000000"/>
                </a:solidFill>
                <a:effectLst/>
                <a:latin typeface="Times New Roman" panose="02020603050405020304" pitchFamily="18" charset="0"/>
              </a:rPr>
              <a:t>). As a result, wasting, protein depletion, micronutrient deficiencies, and reduction in body cell mass are found in untreated HIV/AIDS patients (Katona and Katona-</a:t>
            </a:r>
            <a:r>
              <a:rPr lang="en-US" b="0" i="0" dirty="0" err="1">
                <a:solidFill>
                  <a:srgbClr val="000000"/>
                </a:solidFill>
                <a:effectLst/>
                <a:latin typeface="Times New Roman" panose="02020603050405020304" pitchFamily="18" charset="0"/>
              </a:rPr>
              <a:t>Apte</a:t>
            </a:r>
            <a:r>
              <a:rPr lang="en-US" b="0" i="0" dirty="0">
                <a:solidFill>
                  <a:srgbClr val="000000"/>
                </a:solidFill>
                <a:effectLst/>
                <a:latin typeface="Times New Roman" panose="02020603050405020304" pitchFamily="18" charset="0"/>
              </a:rPr>
              <a:t>, </a:t>
            </a:r>
            <a:r>
              <a:rPr lang="en-US" b="0" i="0" dirty="0">
                <a:solidFill>
                  <a:srgbClr val="2F4A8B"/>
                </a:solidFill>
                <a:effectLst/>
                <a:latin typeface="Times New Roman" panose="02020603050405020304" pitchFamily="18" charset="0"/>
                <a:hlinkClick r:id="rId3"/>
              </a:rPr>
              <a:t>2008</a:t>
            </a:r>
            <a:r>
              <a:rPr lang="en-US" b="0" i="0" dirty="0">
                <a:solidFill>
                  <a:srgbClr val="000000"/>
                </a:solidFill>
                <a:effectLst/>
                <a:latin typeface="Times New Roman" panose="02020603050405020304" pitchFamily="18" charset="0"/>
              </a:rPr>
              <a:t>). As an adjunct to ART therapy, nutrition interventions can improve appetite and help replenish some of the extra vitamins that are lost, improving quality of life and, potentially, adherence to ART.</a:t>
            </a:r>
          </a:p>
          <a:p>
            <a:pPr algn="l"/>
            <a:r>
              <a:rPr lang="en-US" b="0" i="0" dirty="0">
                <a:solidFill>
                  <a:srgbClr val="000000"/>
                </a:solidFill>
                <a:effectLst/>
                <a:latin typeface="Times New Roman" panose="02020603050405020304" pitchFamily="18" charset="0"/>
              </a:rPr>
              <a:t>Dietary vitamin A may be obtained as retinyl palmitate from animal sources or in the form of pro-vitamin A (including the carotenoids β-carotene, α-carotene, and γ-carotene and the xanthophyll β-Cryptoxanthin) from plant sources, such as dark leafy greens and orange-colored vegetables (Solomons, </a:t>
            </a:r>
            <a:r>
              <a:rPr lang="en-US" b="0" i="0" dirty="0">
                <a:solidFill>
                  <a:srgbClr val="2F4A8B"/>
                </a:solidFill>
                <a:effectLst/>
                <a:latin typeface="Times New Roman" panose="02020603050405020304" pitchFamily="18" charset="0"/>
                <a:hlinkClick r:id="rId3"/>
              </a:rPr>
              <a:t>2012</a:t>
            </a:r>
            <a:r>
              <a:rPr lang="en-US" b="0" i="0" dirty="0">
                <a:solidFill>
                  <a:srgbClr val="000000"/>
                </a:solidFill>
                <a:effectLst/>
                <a:latin typeface="Times New Roman" panose="02020603050405020304" pitchFamily="18" charset="0"/>
              </a:rPr>
              <a:t>). Because animal-sourced foods are less common in resource-poor regions, and carotenoids are not as effective in boosting vitamin A status (based on an intestinal carotenoid-to-retinol conversion ratio of 12:1), vitamin A deficiency (defined as less than 0.70 </a:t>
            </a:r>
            <a:r>
              <a:rPr lang="en-US" b="0" i="0" dirty="0" err="1">
                <a:solidFill>
                  <a:srgbClr val="000000"/>
                </a:solidFill>
                <a:effectLst/>
                <a:latin typeface="Times New Roman" panose="02020603050405020304" pitchFamily="18" charset="0"/>
              </a:rPr>
              <a:t>μmol</a:t>
            </a:r>
            <a:r>
              <a:rPr lang="en-US" b="0" i="0" dirty="0">
                <a:solidFill>
                  <a:srgbClr val="000000"/>
                </a:solidFill>
                <a:effectLst/>
                <a:latin typeface="Times New Roman" panose="02020603050405020304" pitchFamily="18" charset="0"/>
              </a:rPr>
              <a:t>/L or less than 20 </a:t>
            </a:r>
            <a:r>
              <a:rPr lang="en-US" b="0" i="0" dirty="0" err="1">
                <a:solidFill>
                  <a:srgbClr val="000000"/>
                </a:solidFill>
                <a:effectLst/>
                <a:latin typeface="Times New Roman" panose="02020603050405020304" pitchFamily="18" charset="0"/>
              </a:rPr>
              <a:t>μg</a:t>
            </a:r>
            <a:r>
              <a:rPr lang="en-US" b="0" i="0" dirty="0">
                <a:solidFill>
                  <a:srgbClr val="000000"/>
                </a:solidFill>
                <a:effectLst/>
                <a:latin typeface="Times New Roman" panose="02020603050405020304" pitchFamily="18" charset="0"/>
              </a:rPr>
              <a:t>/dL serum retinol) is a major problem in many areas of the world (WHO, </a:t>
            </a:r>
            <a:r>
              <a:rPr lang="en-US" b="0" i="0" dirty="0">
                <a:solidFill>
                  <a:srgbClr val="2F4A8B"/>
                </a:solidFill>
                <a:effectLst/>
                <a:latin typeface="Times New Roman" panose="02020603050405020304" pitchFamily="18" charset="0"/>
                <a:hlinkClick r:id="rId3"/>
              </a:rPr>
              <a:t>2009</a:t>
            </a:r>
            <a:r>
              <a:rPr lang="en-US" b="0" i="0" dirty="0">
                <a:solidFill>
                  <a:srgbClr val="000000"/>
                </a:solidFill>
                <a:effectLst/>
                <a:latin typeface="Times New Roman" panose="02020603050405020304" pitchFamily="18" charset="0"/>
              </a:rPr>
              <a:t>), especially in HIV-infected persons (</a:t>
            </a:r>
            <a:r>
              <a:rPr lang="en-US" b="0" i="0" dirty="0" err="1">
                <a:solidFill>
                  <a:srgbClr val="000000"/>
                </a:solidFill>
                <a:effectLst/>
                <a:latin typeface="Times New Roman" panose="02020603050405020304" pitchFamily="18" charset="0"/>
              </a:rPr>
              <a:t>Nunnari</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2012</a:t>
            </a:r>
            <a:r>
              <a:rPr lang="en-US" b="0" i="0" dirty="0">
                <a:solidFill>
                  <a:srgbClr val="000000"/>
                </a:solidFill>
                <a:effectLst/>
                <a:latin typeface="Times New Roman" panose="02020603050405020304" pitchFamily="18" charset="0"/>
              </a:rPr>
              <a:t>). In 122 countries, vitamin A deficiency affects 250 million children, raising the risk of night blindness and infection of HIV (WHO, </a:t>
            </a:r>
            <a:r>
              <a:rPr lang="en-US" b="0" i="0" dirty="0">
                <a:solidFill>
                  <a:srgbClr val="2F4A8B"/>
                </a:solidFill>
                <a:effectLst/>
                <a:latin typeface="Times New Roman" panose="02020603050405020304" pitchFamily="18" charset="0"/>
                <a:hlinkClick r:id="rId3"/>
              </a:rPr>
              <a:t>2009</a:t>
            </a:r>
            <a:r>
              <a:rPr lang="en-US" b="0" i="0" dirty="0">
                <a:solidFill>
                  <a:srgbClr val="000000"/>
                </a:solidFill>
                <a:effectLst/>
                <a:latin typeface="Times New Roman" panose="02020603050405020304" pitchFamily="18" charset="0"/>
              </a:rPr>
              <a:t>, </a:t>
            </a:r>
            <a:r>
              <a:rPr lang="en-US" b="0" i="0" dirty="0">
                <a:solidFill>
                  <a:srgbClr val="2F4A8B"/>
                </a:solidFill>
                <a:effectLst/>
                <a:latin typeface="Times New Roman" panose="02020603050405020304" pitchFamily="18" charset="0"/>
                <a:hlinkClick r:id="rId3"/>
              </a:rPr>
              <a:t>2014a</a:t>
            </a:r>
            <a:r>
              <a:rPr lang="en-US" b="0" i="0" dirty="0">
                <a:solidFill>
                  <a:srgbClr val="000000"/>
                </a:solidFill>
                <a:effectLst/>
                <a:latin typeface="Times New Roman" panose="02020603050405020304" pitchFamily="18" charset="0"/>
              </a:rPr>
              <a:t>).</a:t>
            </a:r>
          </a:p>
          <a:p>
            <a:pPr algn="l"/>
            <a:r>
              <a:rPr lang="en-US" b="0" i="0" dirty="0">
                <a:solidFill>
                  <a:srgbClr val="000000"/>
                </a:solidFill>
                <a:effectLst/>
                <a:latin typeface="Times New Roman" panose="02020603050405020304" pitchFamily="18" charset="0"/>
              </a:rPr>
              <a:t>It is well established that vitamin A supplementation improves growth and reduces morbidity in HIV-infected children (Villamor et al., </a:t>
            </a:r>
            <a:r>
              <a:rPr lang="en-US" b="0" i="0" dirty="0">
                <a:solidFill>
                  <a:srgbClr val="2F4A8B"/>
                </a:solidFill>
                <a:effectLst/>
                <a:latin typeface="Times New Roman" panose="02020603050405020304" pitchFamily="18" charset="0"/>
                <a:hlinkClick r:id="rId3"/>
              </a:rPr>
              <a:t>2002</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Ndeezi</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2010</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Kaio</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2013</a:t>
            </a:r>
            <a:r>
              <a:rPr lang="en-US" b="0" i="0" dirty="0">
                <a:solidFill>
                  <a:srgbClr val="000000"/>
                </a:solidFill>
                <a:effectLst/>
                <a:latin typeface="Times New Roman" panose="02020603050405020304" pitchFamily="18" charset="0"/>
              </a:rPr>
              <a:t>). Adults also benefit from supplementation of vitamin A, including decreased mortality in advanced AIDS patients (Austin et al., </a:t>
            </a:r>
            <a:r>
              <a:rPr lang="en-US" b="0" i="0" dirty="0">
                <a:solidFill>
                  <a:srgbClr val="2F4A8B"/>
                </a:solidFill>
                <a:effectLst/>
                <a:latin typeface="Times New Roman" panose="02020603050405020304" pitchFamily="18" charset="0"/>
                <a:hlinkClick r:id="rId3"/>
              </a:rPr>
              <a:t>2006</a:t>
            </a:r>
            <a:r>
              <a:rPr lang="en-US" b="0" i="0" dirty="0">
                <a:solidFill>
                  <a:srgbClr val="000000"/>
                </a:solidFill>
                <a:effectLst/>
                <a:latin typeface="Times New Roman" panose="02020603050405020304" pitchFamily="18" charset="0"/>
              </a:rPr>
              <a:t>). However, vitamin A supplementation is </a:t>
            </a:r>
            <a:r>
              <a:rPr lang="en-US" b="0" i="1" dirty="0">
                <a:solidFill>
                  <a:srgbClr val="000000"/>
                </a:solidFill>
                <a:effectLst/>
                <a:latin typeface="Times New Roman" panose="02020603050405020304" pitchFamily="18" charset="0"/>
              </a:rPr>
              <a:t>not</a:t>
            </a:r>
            <a:r>
              <a:rPr lang="en-US" b="0" i="0" dirty="0">
                <a:solidFill>
                  <a:srgbClr val="000000"/>
                </a:solidFill>
                <a:effectLst/>
                <a:latin typeface="Times New Roman" panose="02020603050405020304" pitchFamily="18" charset="0"/>
              </a:rPr>
              <a:t> recommended for pregnant women or lactating mothers, despite findings from observational studies showing that low vitamin A status increases the risk of mother-to-child transmission (MTCT). Supplementation can also increase the risk of MTCT (Fawzi et al., </a:t>
            </a:r>
            <a:r>
              <a:rPr lang="en-US" b="0" i="0" dirty="0">
                <a:solidFill>
                  <a:srgbClr val="2F4A8B"/>
                </a:solidFill>
                <a:effectLst/>
                <a:latin typeface="Times New Roman" panose="02020603050405020304" pitchFamily="18" charset="0"/>
                <a:hlinkClick r:id="rId3"/>
              </a:rPr>
              <a:t>2002</a:t>
            </a:r>
            <a:r>
              <a:rPr lang="en-US" b="0" i="0" dirty="0">
                <a:solidFill>
                  <a:srgbClr val="000000"/>
                </a:solidFill>
                <a:effectLst/>
                <a:latin typeface="Times New Roman" panose="02020603050405020304" pitchFamily="18" charset="0"/>
              </a:rPr>
              <a:t>). One mechanism to explain this counterintuitive finding is that vitamin A supplementation appears to cause increased viral shedding in breast milk and higher prevalence of mastitis, leading to vertical transmission from mother to breastfeeding infant (</a:t>
            </a:r>
            <a:r>
              <a:rPr lang="en-US" b="0" i="0" dirty="0" err="1">
                <a:solidFill>
                  <a:srgbClr val="000000"/>
                </a:solidFill>
                <a:effectLst/>
                <a:latin typeface="Times New Roman" panose="02020603050405020304" pitchFamily="18" charset="0"/>
              </a:rPr>
              <a:t>Baeten</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2002</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Kantarci</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2007</a:t>
            </a:r>
            <a:r>
              <a:rPr lang="en-US" b="0" i="0" dirty="0">
                <a:solidFill>
                  <a:srgbClr val="000000"/>
                </a:solidFill>
                <a:effectLst/>
                <a:latin typeface="Times New Roman" panose="02020603050405020304" pitchFamily="18" charset="0"/>
              </a:rPr>
              <a:t>; Villamor et al., </a:t>
            </a:r>
            <a:r>
              <a:rPr lang="en-US" b="0" i="0" dirty="0">
                <a:solidFill>
                  <a:srgbClr val="2F4A8B"/>
                </a:solidFill>
                <a:effectLst/>
                <a:latin typeface="Times New Roman" panose="02020603050405020304" pitchFamily="18" charset="0"/>
                <a:hlinkClick r:id="rId3"/>
              </a:rPr>
              <a:t>2010</a:t>
            </a:r>
            <a:r>
              <a:rPr lang="en-US" b="0" i="0" dirty="0">
                <a:solidFill>
                  <a:srgbClr val="000000"/>
                </a:solidFill>
                <a:effectLst/>
                <a:latin typeface="Times New Roman" panose="02020603050405020304" pitchFamily="18" charset="0"/>
              </a:rPr>
              <a:t>). Additionally, the HIV genome contains retinoic acid receptors, by which vitamin A may stimulate transcription and replication of the virus. Vitamin A may also increase the expression of CCR5 receptors on monocytes/macrophages, which would increase the susceptibility of cells to HIV infection (Webb et al., </a:t>
            </a:r>
            <a:r>
              <a:rPr lang="en-US" b="0" i="0" dirty="0">
                <a:solidFill>
                  <a:srgbClr val="2F4A8B"/>
                </a:solidFill>
                <a:effectLst/>
                <a:latin typeface="Times New Roman" panose="02020603050405020304" pitchFamily="18" charset="0"/>
                <a:hlinkClick r:id="rId3"/>
              </a:rPr>
              <a:t>2011</a:t>
            </a:r>
            <a:r>
              <a:rPr lang="en-US" b="0" i="0" dirty="0">
                <a:solidFill>
                  <a:srgbClr val="000000"/>
                </a:solidFill>
                <a:effectLst/>
                <a:latin typeface="Times New Roman" panose="02020603050405020304" pitchFamily="18" charset="0"/>
              </a:rPr>
              <a:t>). The findings from cross-sectional studies may be explained by the acute phase response, a process that causes the body to blockade nutrients (such as vitamin A and iron) deep in storage tissue to hypothetically prevent the utilization of nutrients by pathogens (</a:t>
            </a:r>
            <a:r>
              <a:rPr lang="en-US" b="0" i="0" dirty="0" err="1">
                <a:solidFill>
                  <a:srgbClr val="000000"/>
                </a:solidFill>
                <a:effectLst/>
                <a:latin typeface="Times New Roman" panose="02020603050405020304" pitchFamily="18" charset="0"/>
              </a:rPr>
              <a:t>Zvandasara</a:t>
            </a:r>
            <a:r>
              <a:rPr lang="en-US" b="0" i="0" dirty="0">
                <a:solidFill>
                  <a:srgbClr val="000000"/>
                </a:solidFill>
                <a:effectLst/>
                <a:latin typeface="Times New Roman" panose="02020603050405020304" pitchFamily="18" charset="0"/>
              </a:rPr>
              <a:t> et al., </a:t>
            </a:r>
            <a:r>
              <a:rPr lang="en-US" b="0" i="0" dirty="0">
                <a:solidFill>
                  <a:srgbClr val="2F4A8B"/>
                </a:solidFill>
                <a:effectLst/>
                <a:latin typeface="Times New Roman" panose="02020603050405020304" pitchFamily="18" charset="0"/>
                <a:hlinkClick r:id="rId3"/>
              </a:rPr>
              <a:t>2006</a:t>
            </a:r>
            <a:r>
              <a:rPr lang="en-US" b="0" i="0" dirty="0">
                <a:solidFill>
                  <a:srgbClr val="000000"/>
                </a:solidFill>
                <a:effectLst/>
                <a:latin typeface="Times New Roman" panose="02020603050405020304" pitchFamily="18" charset="0"/>
              </a:rPr>
              <a:t>). Additionally, inflammatory cytokines such as interleukin-2 (IL-2), IL-6, IL-10, and TNF-α stimulate the movement and storage of iron into macrophages during the acute phase response (WHO and CDC, </a:t>
            </a:r>
            <a:r>
              <a:rPr lang="en-US" b="0" i="0" dirty="0">
                <a:solidFill>
                  <a:srgbClr val="2F4A8B"/>
                </a:solidFill>
                <a:effectLst/>
                <a:latin typeface="Times New Roman" panose="02020603050405020304" pitchFamily="18" charset="0"/>
                <a:hlinkClick r:id="rId3"/>
              </a:rPr>
              <a:t>2007</a:t>
            </a:r>
            <a:r>
              <a:rPr lang="en-US" b="0" i="0" dirty="0">
                <a:solidFill>
                  <a:srgbClr val="000000"/>
                </a:solidFill>
                <a:effectLst/>
                <a:latin typeface="Times New Roman" panose="02020603050405020304" pitchFamily="18" charset="0"/>
              </a:rPr>
              <a:t>). The resulting effect is lowered retinol-binding protein levels, and thus lower serum retinol status, which would explain why low vitamin A status is found among HIV patients and also found to increase transmission from mother to child (Mehta and Fawzi, </a:t>
            </a:r>
            <a:r>
              <a:rPr lang="en-US" b="0" i="0" dirty="0">
                <a:solidFill>
                  <a:srgbClr val="2F4A8B"/>
                </a:solidFill>
                <a:effectLst/>
                <a:latin typeface="Times New Roman" panose="02020603050405020304" pitchFamily="18" charset="0"/>
                <a:hlinkClick r:id="rId3"/>
              </a:rPr>
              <a:t>2007</a:t>
            </a:r>
            <a:r>
              <a:rPr lang="en-US" b="0" i="0" dirty="0">
                <a:solidFill>
                  <a:srgbClr val="000000"/>
                </a:solidFill>
                <a:effectLst/>
                <a:latin typeface="Times New Roman" panose="02020603050405020304" pitchFamily="18" charset="0"/>
              </a:rPr>
              <a:t>).</a:t>
            </a:r>
          </a:p>
          <a:p>
            <a:pPr algn="l"/>
            <a:r>
              <a:rPr lang="en-US" b="0" i="0" dirty="0">
                <a:solidFill>
                  <a:srgbClr val="000000"/>
                </a:solidFill>
                <a:effectLst/>
                <a:latin typeface="Times New Roman" panose="02020603050405020304" pitchFamily="18" charset="0"/>
              </a:rPr>
              <a:t>In the following sections, laboratory studies, animal studies, observational studies, randomized controlled trials, and vitamin A interactions with ART are discussed. The primary exposure is vitamin A status or an intervention with vitamin A, and the outcomes include various HIV-related symptoms and co-morbidities.</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7</a:t>
            </a:fld>
            <a:endParaRPr lang="en-US" dirty="0"/>
          </a:p>
        </p:txBody>
      </p:sp>
    </p:spTree>
    <p:extLst>
      <p:ext uri="{BB962C8B-B14F-4D97-AF65-F5344CB8AC3E}">
        <p14:creationId xmlns:p14="http://schemas.microsoft.com/office/powerpoint/2010/main" val="1031505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upregulating the expression of gut-homing receptors, retinoic acid has also been reported to promote T-helper-2 (TH2)-cell differentiation. Moreover, retinoic acid blocks the differentiation of T helper 17 (TH17) cells and induces </a:t>
            </a:r>
            <a:r>
              <a:rPr lang="en-US" dirty="0" err="1"/>
              <a:t>forkhead</a:t>
            </a:r>
            <a:r>
              <a:rPr lang="en-US" dirty="0"/>
              <a:t> box protein 3 (FOXP3)+regulatory T (</a:t>
            </a:r>
            <a:r>
              <a:rPr lang="en-US" dirty="0" err="1"/>
              <a:t>TReg</a:t>
            </a:r>
            <a:r>
              <a:rPr lang="en-US" dirty="0"/>
              <a:t>) cells in the presence of transforming growth factor-β (TGFβ) by reciprocally downregulating receptor-related orphan receptor-</a:t>
            </a:r>
            <a:r>
              <a:rPr lang="en-US" dirty="0" err="1"/>
              <a:t>γt</a:t>
            </a:r>
            <a:r>
              <a:rPr lang="en-US" dirty="0"/>
              <a:t> (</a:t>
            </a:r>
            <a:r>
              <a:rPr lang="en-US" dirty="0" err="1"/>
              <a:t>RORγt</a:t>
            </a:r>
            <a:r>
              <a:rPr lang="en-US" dirty="0"/>
              <a:t>) and inducing FOXP3 expression in T cells, respectively. Retinoic acid also enhances the TGFβ-driven induction of </a:t>
            </a:r>
            <a:r>
              <a:rPr lang="en-US" dirty="0" err="1"/>
              <a:t>TReg</a:t>
            </a:r>
            <a:r>
              <a:rPr lang="en-US" dirty="0"/>
              <a:t> cells and induces gut-homing receptor expression in both naturally occurring and induced </a:t>
            </a:r>
            <a:r>
              <a:rPr lang="en-US" dirty="0" err="1"/>
              <a:t>TReg</a:t>
            </a:r>
            <a:r>
              <a:rPr lang="en-US" dirty="0"/>
              <a:t> cells. TH17-cell differentiation requires TGFβ, interleukin-6 (IL-6), IL-23 and, in humans, IL-1β. b | B cells activated in non-mucosal lymphoid tissues, such as peripheral lymph nodes and spleen, mostly become IgG+ antibody-secreting cells (ASCs) and home to the bone marrow and sites of inflammation. By contrast, B cells activated in mucosal-associated lymphoid tissues (MALT) give rise to IgA+ ASCs. In MALT (including the gut-associated lymphoid tissue; GALT), TGFβ and CD40 ligand (CD40L) are essential for the generation of T-cell-dependent IgA responses, whereas BAFF (B-cell-activating factor) and APRIL (a proliferation-inducing ligand) are important for T-cell-independent IgA responses. APRIL is induced by Toll-like receptor (TLR) signals, commensal flora and thymic stromal lymphopoietin (TSLP). Inducible nitric oxide synthase (</a:t>
            </a:r>
            <a:r>
              <a:rPr lang="en-US" dirty="0" err="1"/>
              <a:t>iNOS</a:t>
            </a:r>
            <a:r>
              <a:rPr lang="en-US" dirty="0"/>
              <a:t>), which is also upregulated by TLR signals and commensal flora, produces nitric oxide (NO), allows proper TGFβ </a:t>
            </a:r>
            <a:r>
              <a:rPr lang="en-US" dirty="0" err="1"/>
              <a:t>signalling</a:t>
            </a:r>
            <a:r>
              <a:rPr lang="en-US" dirty="0"/>
              <a:t> and induces the production of APRIL and BAFF by dendritic cells. Thus, </a:t>
            </a:r>
            <a:r>
              <a:rPr lang="en-US" dirty="0" err="1"/>
              <a:t>iNOS</a:t>
            </a:r>
            <a:r>
              <a:rPr lang="en-US" dirty="0"/>
              <a:t> and NO are essential for both T-cell-dependent and -independent IgA responses. In the GALT, retinoic acid might contribute directly to the differentiation of T-cell-independent (and probably also T-cell-dependent) IgA+ ASCs. In addition, retinoic acid might contribute indirectly to T-</a:t>
            </a:r>
            <a:r>
              <a:rPr lang="en-US" dirty="0" err="1"/>
              <a:t>celldependent</a:t>
            </a:r>
            <a:r>
              <a:rPr lang="en-US" dirty="0"/>
              <a:t> and -independent IgA responses by inducing </a:t>
            </a:r>
            <a:r>
              <a:rPr lang="en-US" dirty="0" err="1"/>
              <a:t>iNOS</a:t>
            </a:r>
            <a:r>
              <a:rPr lang="en-US" dirty="0"/>
              <a:t> expression</a:t>
            </a:r>
          </a:p>
        </p:txBody>
      </p:sp>
      <p:sp>
        <p:nvSpPr>
          <p:cNvPr id="4" name="Slide Number Placeholder 3"/>
          <p:cNvSpPr>
            <a:spLocks noGrp="1"/>
          </p:cNvSpPr>
          <p:nvPr>
            <p:ph type="sldNum" sz="quarter" idx="5"/>
          </p:nvPr>
        </p:nvSpPr>
        <p:spPr/>
        <p:txBody>
          <a:bodyPr/>
          <a:lstStyle/>
          <a:p>
            <a:fld id="{F264BA1E-6AC7-4534-AA62-D6AA5C834DC4}" type="slidenum">
              <a:rPr lang="en-US" smtClean="0"/>
              <a:t>8</a:t>
            </a:fld>
            <a:endParaRPr lang="en-US" dirty="0"/>
          </a:p>
        </p:txBody>
      </p:sp>
    </p:spTree>
    <p:extLst>
      <p:ext uri="{BB962C8B-B14F-4D97-AF65-F5344CB8AC3E}">
        <p14:creationId xmlns:p14="http://schemas.microsoft.com/office/powerpoint/2010/main" val="776239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upregulating the expression of gut-homing receptors, retinoic acid has also been reported to promote T-helper-2 (TH2)-cell differentiation. Moreover, retinoic acid blocks the differentiation of T helper 17 (TH17) cells and induces </a:t>
            </a:r>
            <a:r>
              <a:rPr lang="en-US" dirty="0" err="1"/>
              <a:t>forkhead</a:t>
            </a:r>
            <a:r>
              <a:rPr lang="en-US" dirty="0"/>
              <a:t> box protein 3 (FOXP3)+regulatory T (</a:t>
            </a:r>
            <a:r>
              <a:rPr lang="en-US" dirty="0" err="1"/>
              <a:t>TReg</a:t>
            </a:r>
            <a:r>
              <a:rPr lang="en-US" dirty="0"/>
              <a:t>) cells in the presence of transforming growth factor-β (TGFβ) by reciprocally downregulating receptor-related orphan receptor-</a:t>
            </a:r>
            <a:r>
              <a:rPr lang="en-US" dirty="0" err="1"/>
              <a:t>γt</a:t>
            </a:r>
            <a:r>
              <a:rPr lang="en-US" dirty="0"/>
              <a:t> (</a:t>
            </a:r>
            <a:r>
              <a:rPr lang="en-US" dirty="0" err="1"/>
              <a:t>RORγt</a:t>
            </a:r>
            <a:r>
              <a:rPr lang="en-US" dirty="0"/>
              <a:t>) and inducing FOXP3 expression in T cells, respectively. Retinoic acid also enhances the TGFβ-driven induction of </a:t>
            </a:r>
            <a:r>
              <a:rPr lang="en-US" dirty="0" err="1"/>
              <a:t>TReg</a:t>
            </a:r>
            <a:r>
              <a:rPr lang="en-US" dirty="0"/>
              <a:t> cells and induces gut-homing receptor expression in both naturally occurring and induced </a:t>
            </a:r>
            <a:r>
              <a:rPr lang="en-US" dirty="0" err="1"/>
              <a:t>TReg</a:t>
            </a:r>
            <a:r>
              <a:rPr lang="en-US" dirty="0"/>
              <a:t> cells. TH17-cell differentiation requires TGFβ, interleukin-6 (IL-6), IL-23 and, in humans, IL-1β. b | B cells activated in non-mucosal lymphoid tissues, such as peripheral lymph nodes and spleen, mostly become IgG+ antibody-secreting cells (ASCs) and home to the bone marrow and sites of inflammation. By contrast, B cells activated in mucosal-associated lymphoid tissues (MALT) give rise to IgA+ ASCs. In MALT (including the gut-associated lymphoid tissue; GALT), TGFβ and CD40 ligand (CD40L) are essential for the generation of T-cell-dependent IgA responses, whereas BAFF (B-cell-activating factor) and APRIL (a proliferation-inducing ligand) are important for T-cell-independent IgA responses. APRIL is induced by Toll-like receptor (TLR) signals, commensal flora and thymic stromal lymphopoietin (TSLP). Inducible nitric oxide synthase (</a:t>
            </a:r>
            <a:r>
              <a:rPr lang="en-US" dirty="0" err="1"/>
              <a:t>iNOS</a:t>
            </a:r>
            <a:r>
              <a:rPr lang="en-US" dirty="0"/>
              <a:t>), which is also upregulated by TLR signals and commensal flora, produces nitric oxide (NO), allows proper TGFβ </a:t>
            </a:r>
            <a:r>
              <a:rPr lang="en-US" dirty="0" err="1"/>
              <a:t>signalling</a:t>
            </a:r>
            <a:r>
              <a:rPr lang="en-US" dirty="0"/>
              <a:t> and induces the production of APRIL and BAFF by dendritic cells. Thus, </a:t>
            </a:r>
            <a:r>
              <a:rPr lang="en-US" dirty="0" err="1"/>
              <a:t>iNOS</a:t>
            </a:r>
            <a:r>
              <a:rPr lang="en-US" dirty="0"/>
              <a:t> and NO are essential for both T-cell-dependent and -independent IgA responses. In the GALT, retinoic acid might contribute directly to the differentiation of T-cell-independent (and probably also T-cell-dependent) IgA+ ASCs. In addition, retinoic acid might contribute indirectly to T-</a:t>
            </a:r>
            <a:r>
              <a:rPr lang="en-US" dirty="0" err="1"/>
              <a:t>celldependent</a:t>
            </a:r>
            <a:r>
              <a:rPr lang="en-US" dirty="0"/>
              <a:t> and -independent IgA responses by inducing </a:t>
            </a:r>
            <a:r>
              <a:rPr lang="en-US" dirty="0" err="1"/>
              <a:t>iNOS</a:t>
            </a:r>
            <a:r>
              <a:rPr lang="en-US" dirty="0"/>
              <a:t> expression</a:t>
            </a:r>
          </a:p>
        </p:txBody>
      </p:sp>
      <p:sp>
        <p:nvSpPr>
          <p:cNvPr id="4" name="Slide Number Placeholder 3"/>
          <p:cNvSpPr>
            <a:spLocks noGrp="1"/>
          </p:cNvSpPr>
          <p:nvPr>
            <p:ph type="sldNum" sz="quarter" idx="5"/>
          </p:nvPr>
        </p:nvSpPr>
        <p:spPr/>
        <p:txBody>
          <a:bodyPr/>
          <a:lstStyle/>
          <a:p>
            <a:fld id="{F264BA1E-6AC7-4534-AA62-D6AA5C834DC4}" type="slidenum">
              <a:rPr lang="en-US" smtClean="0"/>
              <a:t>9</a:t>
            </a:fld>
            <a:endParaRPr lang="en-US" dirty="0"/>
          </a:p>
        </p:txBody>
      </p:sp>
    </p:spTree>
    <p:extLst>
      <p:ext uri="{BB962C8B-B14F-4D97-AF65-F5344CB8AC3E}">
        <p14:creationId xmlns:p14="http://schemas.microsoft.com/office/powerpoint/2010/main" val="13464388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19141"/>
            <a:ext cx="7772399" cy="1909859"/>
          </a:xfrm>
        </p:spPr>
        <p:txBody>
          <a:bodyPr anchor="t"/>
          <a:lstStyle>
            <a:lvl1pPr>
              <a:defRPr sz="42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685800" y="3511263"/>
            <a:ext cx="7772398" cy="800100"/>
          </a:xfrm>
        </p:spPr>
        <p:txBody>
          <a:bodyPr anchor="t">
            <a:normAutofit/>
          </a:bodyPr>
          <a:lstStyle>
            <a:lvl1pPr marL="0" indent="0" algn="l">
              <a:buNone/>
              <a:defRPr sz="2000">
                <a:solidFill>
                  <a:srgbClr val="22222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2 style</a:t>
            </a:r>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fld id="{6E2D2B3B-882E-40F3-A32F-6DD516915044}" type="slidenum">
              <a:rPr lang="en-US" smtClean="0"/>
              <a:pPr/>
              <a:t>‹#›</a:t>
            </a:fld>
            <a:endParaRPr lang="en-US" dirty="0"/>
          </a:p>
        </p:txBody>
      </p:sp>
      <p:sp>
        <p:nvSpPr>
          <p:cNvPr id="8" name="Date Placeholder 3"/>
          <p:cNvSpPr>
            <a:spLocks noGrp="1"/>
          </p:cNvSpPr>
          <p:nvPr>
            <p:ph type="dt" sz="half" idx="11"/>
          </p:nvPr>
        </p:nvSpPr>
        <p:spPr>
          <a:xfrm>
            <a:off x="7719757" y="4764530"/>
            <a:ext cx="738443" cy="274320"/>
          </a:xfrm>
        </p:spPr>
        <p:txBody>
          <a:bodyPr/>
          <a:lstStyle/>
          <a:p>
            <a:pPr fontAlgn="base">
              <a:spcBef>
                <a:spcPct val="0"/>
              </a:spcBef>
              <a:spcAft>
                <a:spcPct val="0"/>
              </a:spcAft>
              <a:defRPr/>
            </a:pPr>
            <a:endParaRPr lang="en-US" altLang="en-US" dirty="0">
              <a:solidFill>
                <a:srgbClr val="FFFFFF"/>
              </a:solidFill>
            </a:endParaRPr>
          </a:p>
        </p:txBody>
      </p:sp>
      <p:sp>
        <p:nvSpPr>
          <p:cNvPr id="9" name="Footer Placeholder 4"/>
          <p:cNvSpPr>
            <a:spLocks noGrp="1"/>
          </p:cNvSpPr>
          <p:nvPr>
            <p:ph type="ftr" sz="quarter" idx="14"/>
          </p:nvPr>
        </p:nvSpPr>
        <p:spPr>
          <a:xfrm>
            <a:off x="3352459" y="4764530"/>
            <a:ext cx="4367298" cy="274320"/>
          </a:xfrm>
        </p:spPr>
        <p:txBody>
          <a:bodyPr/>
          <a:lstStyle/>
          <a:p>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155" y="114300"/>
            <a:ext cx="2935230" cy="98145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3755121"/>
            <a:ext cx="8588248" cy="391918"/>
          </a:xfrm>
        </p:spPr>
        <p:txBody>
          <a:bodyPr anchor="b"/>
          <a:lstStyle>
            <a:lvl1pPr algn="ctr">
              <a:defRPr sz="2200" b="0">
                <a:ln>
                  <a:noFill/>
                </a:ln>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7744"/>
            <a:ext cx="9144000" cy="368544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301752" y="4205663"/>
            <a:ext cx="8588248" cy="40379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AB159995-A1BE-BF4E-BC5F-5A773C9D0009}" type="slidenum">
              <a:rPr lang="en-US" smtClean="0">
                <a:solidFill>
                  <a:srgbClr val="FFFFFF"/>
                </a:solidFill>
              </a:rPr>
              <a:pPr/>
              <a:t>‹#›</a:t>
            </a:fld>
            <a:endParaRPr lang="en-US" dirty="0">
              <a:solidFill>
                <a:srgbClr val="FFFFFF"/>
              </a:solidFill>
            </a:endParaRPr>
          </a:p>
        </p:txBody>
      </p:sp>
      <p:sp>
        <p:nvSpPr>
          <p:cNvPr id="10" name="Date Placeholder 3"/>
          <p:cNvSpPr>
            <a:spLocks noGrp="1"/>
          </p:cNvSpPr>
          <p:nvPr>
            <p:ph type="dt" sz="half" idx="1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1"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2390378"/>
            <a:ext cx="7659687" cy="8763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4" y="1165225"/>
            <a:ext cx="6135687" cy="1225154"/>
          </a:xfrm>
        </p:spPr>
        <p:txBody>
          <a:bodyPr anchor="b"/>
          <a:lstStyle>
            <a:lvl1pPr marL="0" indent="0">
              <a:buNone/>
              <a:defRPr sz="2000">
                <a:solidFill>
                  <a:srgbClr val="22222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3D987DAA-A896-1841-BC8A-D645CCE33E3D}" type="slidenum">
              <a:rPr lang="en-US" smtClean="0">
                <a:solidFill>
                  <a:srgbClr val="FFFFFF"/>
                </a:solidFill>
              </a:rPr>
              <a:pPr/>
              <a:t>‹#›</a:t>
            </a:fld>
            <a:endParaRPr lang="en-US" dirty="0">
              <a:solidFill>
                <a:srgbClr val="FFFFFF"/>
              </a:solidFill>
            </a:endParaRPr>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9"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152144"/>
            <a:ext cx="3657600" cy="33234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152144"/>
            <a:ext cx="4038599" cy="33234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dirty="0"/>
          </a:p>
        </p:txBody>
      </p:sp>
      <p:sp>
        <p:nvSpPr>
          <p:cNvPr id="9" name="Date Placeholder 3"/>
          <p:cNvSpPr>
            <a:spLocks noGrp="1"/>
          </p:cNvSpPr>
          <p:nvPr>
            <p:ph type="dt" sz="half" idx="13"/>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233452"/>
            <a:ext cx="3890108" cy="479822"/>
          </a:xfrm>
        </p:spPr>
        <p:txBody>
          <a:bodyPr anchor="b">
            <a:noAutofit/>
          </a:bodyPr>
          <a:lstStyle>
            <a:lvl1pPr marL="0" indent="0" algn="l">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06538"/>
            <a:ext cx="3890108" cy="26690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2208" y="1233452"/>
            <a:ext cx="4038599" cy="479822"/>
          </a:xfrm>
        </p:spPr>
        <p:txBody>
          <a:bodyPr anchor="b">
            <a:noAutofit/>
          </a:bodyPr>
          <a:lstStyle>
            <a:lvl1pPr marL="0" indent="0" algn="l">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32208" y="1806538"/>
            <a:ext cx="4038599" cy="26690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9F49499B-0A11-F941-988B-5A98BBA90756}" type="slidenum">
              <a:rPr lang="en-US" smtClean="0">
                <a:solidFill>
                  <a:srgbClr val="FFFFFF"/>
                </a:solidFill>
              </a:rPr>
              <a:pPr/>
              <a:t>‹#›</a:t>
            </a:fld>
            <a:endParaRPr lang="en-US" dirty="0">
              <a:solidFill>
                <a:srgbClr val="FFFFFF"/>
              </a:solidFill>
            </a:endParaRPr>
          </a:p>
        </p:txBody>
      </p:sp>
      <p:sp>
        <p:nvSpPr>
          <p:cNvPr id="11" name="Date Placeholder 3"/>
          <p:cNvSpPr>
            <a:spLocks noGrp="1"/>
          </p:cNvSpPr>
          <p:nvPr>
            <p:ph type="dt" sz="half" idx="13"/>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2" name="Footer Placeholder 4"/>
          <p:cNvSpPr>
            <a:spLocks noGrp="1"/>
          </p:cNvSpPr>
          <p:nvPr>
            <p:ph type="ftr" sz="quarter" idx="14"/>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SmartArt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DB0A249C-C385-6343-9E2D-0B8524CBBFBC}" type="slidenum">
              <a:rPr lang="en-US" smtClean="0">
                <a:solidFill>
                  <a:srgbClr val="FFFFFF"/>
                </a:solidFill>
              </a:rPr>
              <a:pPr/>
              <a:t>‹#›</a:t>
            </a:fld>
            <a:endParaRPr lang="en-US" dirty="0">
              <a:solidFill>
                <a:srgbClr val="FFFFFF"/>
              </a:solidFill>
            </a:endParaRPr>
          </a:p>
        </p:txBody>
      </p:sp>
      <p:sp>
        <p:nvSpPr>
          <p:cNvPr id="7"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8"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sp>
        <p:nvSpPr>
          <p:cNvPr id="10" name="SmartArt Placeholder 9"/>
          <p:cNvSpPr>
            <a:spLocks noGrp="1"/>
          </p:cNvSpPr>
          <p:nvPr>
            <p:ph type="dgm" sz="quarter" idx="13"/>
          </p:nvPr>
        </p:nvSpPr>
        <p:spPr>
          <a:xfrm>
            <a:off x="457200" y="1143000"/>
            <a:ext cx="8305800" cy="3371850"/>
          </a:xfrm>
        </p:spPr>
        <p:txBody>
          <a:bodyPr/>
          <a:lstStyle/>
          <a:p>
            <a:r>
              <a:rPr lang="en-US" dirty="0"/>
              <a:t>Click icon to add SmartArt graphic</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D1BA20-3B1F-8544-ADC7-70EC2EFB7AE2}" type="slidenum">
              <a:rPr lang="en-US" smtClean="0">
                <a:solidFill>
                  <a:srgbClr val="FFFFFF"/>
                </a:solidFill>
              </a:rPr>
              <a:pPr/>
              <a:t>‹#›</a:t>
            </a:fld>
            <a:endParaRPr lang="en-US" dirty="0">
              <a:solidFill>
                <a:srgbClr val="FFFFFF"/>
              </a:solidFill>
            </a:endParaRPr>
          </a:p>
        </p:txBody>
      </p:sp>
      <p:sp>
        <p:nvSpPr>
          <p:cNvPr id="6"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7"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3"/>
          </p:nvPr>
        </p:nvSpPr>
        <p:spPr>
          <a:xfrm>
            <a:off x="457200" y="1143000"/>
            <a:ext cx="8305800" cy="3371850"/>
          </a:xfrm>
        </p:spPr>
        <p:txBody>
          <a:bodyPr/>
          <a:lstStyle/>
          <a:p>
            <a:r>
              <a:rPr lang="en-US" dirty="0"/>
              <a:t>Click icon to add table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Medi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4" name="Date Placeholder 3"/>
          <p:cNvSpPr>
            <a:spLocks noGrp="1"/>
          </p:cNvSpPr>
          <p:nvPr>
            <p:ph type="dt" sz="half" idx="11"/>
          </p:nvPr>
        </p:nvSpPr>
        <p:spPr/>
        <p:txBody>
          <a:bodyPr/>
          <a:lstStyle/>
          <a:p>
            <a:pPr fontAlgn="base">
              <a:spcBef>
                <a:spcPct val="0"/>
              </a:spcBef>
              <a:spcAft>
                <a:spcPct val="0"/>
              </a:spcAft>
              <a:defRPr/>
            </a:pPr>
            <a:endParaRPr lang="en-US" altLang="en-US" dirty="0">
              <a:solidFill>
                <a:srgbClr val="FFFFFF"/>
              </a:solidFill>
            </a:endParaRPr>
          </a:p>
        </p:txBody>
      </p:sp>
      <p:sp>
        <p:nvSpPr>
          <p:cNvPr id="5" name="Footer Placeholder 4"/>
          <p:cNvSpPr>
            <a:spLocks noGrp="1"/>
          </p:cNvSpPr>
          <p:nvPr>
            <p:ph type="ftr" sz="quarter" idx="12"/>
          </p:nvPr>
        </p:nvSpPr>
        <p:spPr/>
        <p:txBody>
          <a:bodyPr/>
          <a:lstStyle/>
          <a:p>
            <a:endParaRPr lang="en-US" dirty="0"/>
          </a:p>
        </p:txBody>
      </p:sp>
      <p:sp>
        <p:nvSpPr>
          <p:cNvPr id="15" name="Media Placeholder 14"/>
          <p:cNvSpPr>
            <a:spLocks noGrp="1"/>
          </p:cNvSpPr>
          <p:nvPr>
            <p:ph type="media" sz="quarter" idx="13"/>
          </p:nvPr>
        </p:nvSpPr>
        <p:spPr>
          <a:xfrm>
            <a:off x="457200" y="1085850"/>
            <a:ext cx="8305800" cy="3371850"/>
          </a:xfrm>
        </p:spPr>
        <p:txBody>
          <a:bodyPr/>
          <a:lstStyle/>
          <a:p>
            <a:r>
              <a:rPr lang="en-US" dirty="0"/>
              <a:t>Click icon to add media</a:t>
            </a:r>
          </a:p>
        </p:txBody>
      </p:sp>
      <p:sp>
        <p:nvSpPr>
          <p:cNvPr id="16" name="Title 15"/>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extLst>
      <p:ext uri="{BB962C8B-B14F-4D97-AF65-F5344CB8AC3E}">
        <p14:creationId xmlns:p14="http://schemas.microsoft.com/office/powerpoint/2010/main" val="1333701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4121658"/>
            <a:ext cx="8516815" cy="445770"/>
          </a:xfrm>
        </p:spPr>
        <p:txBody>
          <a:bodyPr anchor="b"/>
          <a:lstStyle>
            <a:lvl1pPr algn="ctr">
              <a:defRPr sz="2200" b="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9" name="Content Placeholder 8"/>
          <p:cNvSpPr>
            <a:spLocks noGrp="1"/>
          </p:cNvSpPr>
          <p:nvPr>
            <p:ph sz="quarter" idx="13"/>
          </p:nvPr>
        </p:nvSpPr>
        <p:spPr>
          <a:xfrm>
            <a:off x="304800" y="285750"/>
            <a:ext cx="8516815" cy="37071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dirty="0">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17" name="Picture 16" descr="AETC_2016_ribbon.png"/>
          <p:cNvPicPr>
            <a:picLocks noChangeAspect="1"/>
          </p:cNvPicPr>
          <p:nvPr/>
        </p:nvPicPr>
        <p:blipFill rotWithShape="1">
          <a:blip r:embed="rId12" cstate="print">
            <a:alphaModFix amt="5000"/>
            <a:extLst>
              <a:ext uri="{28A0092B-C50C-407E-A947-70E740481C1C}">
                <a14:useLocalDpi xmlns:a14="http://schemas.microsoft.com/office/drawing/2010/main" val="0"/>
              </a:ext>
            </a:extLst>
          </a:blip>
          <a:srcRect l="35150" t="21563" r="9715" b="1014"/>
          <a:stretch/>
        </p:blipFill>
        <p:spPr>
          <a:xfrm>
            <a:off x="1" y="1"/>
            <a:ext cx="9144000" cy="5143500"/>
          </a:xfrm>
          <a:prstGeom prst="rect">
            <a:avLst/>
          </a:prstGeom>
          <a:effectLst/>
        </p:spPr>
      </p:pic>
      <p:sp>
        <p:nvSpPr>
          <p:cNvPr id="7" name="Rectangle 6"/>
          <p:cNvSpPr/>
          <p:nvPr/>
        </p:nvSpPr>
        <p:spPr>
          <a:xfrm>
            <a:off x="2" y="4667302"/>
            <a:ext cx="9143999" cy="4800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05979"/>
            <a:ext cx="8315569" cy="857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200151"/>
            <a:ext cx="8315569" cy="32754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8458200" y="4667302"/>
            <a:ext cx="685800" cy="480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solidFill>
            </a:endParaRPr>
          </a:p>
        </p:txBody>
      </p:sp>
      <p:sp>
        <p:nvSpPr>
          <p:cNvPr id="6" name="Slide Number Placeholder 5"/>
          <p:cNvSpPr>
            <a:spLocks noGrp="1"/>
          </p:cNvSpPr>
          <p:nvPr>
            <p:ph type="sldNum" sz="quarter" idx="4"/>
          </p:nvPr>
        </p:nvSpPr>
        <p:spPr>
          <a:xfrm>
            <a:off x="8531788" y="4729412"/>
            <a:ext cx="548640" cy="29718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15"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dirty="0">
              <a:solidFill>
                <a:srgbClr val="FFFFFF"/>
              </a:solidFill>
            </a:endParaRPr>
          </a:p>
        </p:txBody>
      </p:sp>
      <p:sp>
        <p:nvSpPr>
          <p:cNvPr id="16"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9" r:id="rId8"/>
    <p:sldLayoutId id="2147483807" r:id="rId9"/>
    <p:sldLayoutId id="2147483808" r:id="rId10"/>
  </p:sldLayoutIdLst>
  <p:hf hdr="0" ftr="0" dt="0"/>
  <p:txStyles>
    <p:titleStyle>
      <a:lvl1pPr algn="l" defTabSz="914400"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www.ncbi.nlm.nih.gov/pmc/articles/PMC3135191/"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hyperlink" Target="https://www.nature.com/nrmicro"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www.ncbi.nlm.nih.gov/pmc/articles/PMC3135191/"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www.ncbi.nlm.nih.gov/entrez/eutils/elink.fcgi?dbfrom=pubmed&amp;retmode=ref&amp;cmd=prlinks&amp;id=18212810"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hyperlink" Target="https://onlinelibrary.wiley.com/toc/20487177/2022/10/10"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gif"/><Relationship Id="rId1" Type="http://schemas.openxmlformats.org/officeDocument/2006/relationships/slideLayout" Target="../slideLayouts/slideLayout4.xml"/><Relationship Id="rId4" Type="http://schemas.openxmlformats.org/officeDocument/2006/relationships/comments" Target="../comments/commen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atherosclerosis-journal.com/issue/S0021-9150(18)X0004-5"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hyperlink" Target="https://www.who.int/news-room/questions-and-answers/item/cancer-carcinogenicity-of-the-consumption-of-red-meat-and-processed-meat"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jE5IKwjp_lAhVq6uAKHYxBCEoQjRx6BAgBEAQ&amp;url=https%3A%2F%2Fwww.forksoverknives.com%2Fdoctors-top-tips-smoothly-transitioning-healthy-plant-based-lifestyle%2F&amp;psig=AOvVaw1-CqBm-kksi82GHQNWjagO&amp;ust=1571257980310456"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hyperlink" Target="http://www.scaetc.org/" TargetMode="External"/><Relationship Id="rId3" Type="http://schemas.openxmlformats.org/officeDocument/2006/relationships/hyperlink" Target="http://nccc.ucsf.edu/" TargetMode="External"/><Relationship Id="rId7" Type="http://schemas.openxmlformats.org/officeDocument/2006/relationships/hyperlink" Target="mailto:scaetcecho@salud.unm.edu"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hyperlink" Target="https://targethiv.org/library/aetc-national-coordinating-resource-center-0" TargetMode="External"/><Relationship Id="rId5" Type="http://schemas.openxmlformats.org/officeDocument/2006/relationships/hyperlink" Target="https://aidsetc.org/nhc" TargetMode="External"/><Relationship Id="rId4" Type="http://schemas.openxmlformats.org/officeDocument/2006/relationships/hyperlink" Target="mailto:hivecho@salud.unm.edu"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457200" y="1174535"/>
            <a:ext cx="8229599" cy="1352467"/>
          </a:xfrm>
        </p:spPr>
        <p:txBody>
          <a:bodyPr/>
          <a:lstStyle/>
          <a:p>
            <a:pPr algn="ctr"/>
            <a:r>
              <a:rPr lang="en-US" sz="4000" i="0" dirty="0">
                <a:solidFill>
                  <a:srgbClr val="002060"/>
                </a:solidFill>
                <a:effectLst/>
                <a:latin typeface="Calibri" panose="020F0502020204030204" pitchFamily="34" charset="0"/>
              </a:rPr>
              <a:t>Power of Nutrition in HIV</a:t>
            </a:r>
            <a:br>
              <a:rPr lang="en-US" sz="4000" i="0" dirty="0">
                <a:solidFill>
                  <a:srgbClr val="002060"/>
                </a:solidFill>
                <a:effectLst/>
                <a:latin typeface="Calibri" panose="020F0502020204030204" pitchFamily="34" charset="0"/>
              </a:rPr>
            </a:br>
            <a:r>
              <a:rPr lang="en-US" sz="4000" i="0" dirty="0">
                <a:solidFill>
                  <a:srgbClr val="002060"/>
                </a:solidFill>
                <a:effectLst/>
                <a:latin typeface="Calibri" panose="020F0502020204030204" pitchFamily="34" charset="0"/>
              </a:rPr>
              <a:t>and Insulin Resistant Disorders</a:t>
            </a:r>
            <a:endParaRPr lang="en-US" sz="4000" dirty="0">
              <a:solidFill>
                <a:srgbClr val="002060"/>
              </a:solidFill>
              <a:latin typeface="+mn-lt"/>
              <a:cs typeface="Arabic Typesetting" panose="03020402040406030203" pitchFamily="66" charset="-78"/>
            </a:endParaRPr>
          </a:p>
        </p:txBody>
      </p:sp>
      <p:sp>
        <p:nvSpPr>
          <p:cNvPr id="7" name="object 5"/>
          <p:cNvSpPr txBox="1">
            <a:spLocks noGrp="1"/>
          </p:cNvSpPr>
          <p:nvPr>
            <p:ph type="subTitle" idx="1"/>
          </p:nvPr>
        </p:nvSpPr>
        <p:spPr>
          <a:xfrm>
            <a:off x="571500" y="2805422"/>
            <a:ext cx="8000998" cy="1366528"/>
          </a:xfrm>
          <a:prstGeom prst="rect">
            <a:avLst/>
          </a:prstGeom>
        </p:spPr>
        <p:txBody>
          <a:bodyPr vert="horz" wrap="square" lIns="0" tIns="0" rIns="0" bIns="0" rtlCol="0">
            <a:spAutoFit/>
          </a:bodyPr>
          <a:lstStyle/>
          <a:p>
            <a:pPr algn="ctr"/>
            <a:r>
              <a:rPr lang="en-US" sz="2400" b="1" dirty="0">
                <a:solidFill>
                  <a:schemeClr val="tx1"/>
                </a:solidFill>
              </a:rPr>
              <a:t>Madhuri M. Vasudevan, MD, MPH</a:t>
            </a:r>
          </a:p>
          <a:p>
            <a:pPr algn="ctr"/>
            <a:r>
              <a:rPr lang="en-US" sz="1800" dirty="0">
                <a:solidFill>
                  <a:schemeClr val="tx1"/>
                </a:solidFill>
              </a:rPr>
              <a:t>Endocrinology, Diabetes and Metabolism</a:t>
            </a:r>
          </a:p>
          <a:p>
            <a:pPr algn="ctr"/>
            <a:r>
              <a:rPr lang="en-US" sz="1800" dirty="0">
                <a:solidFill>
                  <a:schemeClr val="tx1"/>
                </a:solidFill>
              </a:rPr>
              <a:t>Baylor College of Medicine</a:t>
            </a:r>
          </a:p>
          <a:p>
            <a:pPr algn="ctr"/>
            <a:r>
              <a:rPr lang="en-US" sz="1800" dirty="0">
                <a:solidFill>
                  <a:schemeClr val="tx1"/>
                </a:solidFill>
              </a:rPr>
              <a:t>Michael E. </a:t>
            </a:r>
            <a:r>
              <a:rPr lang="en-US" sz="1800" dirty="0" err="1">
                <a:solidFill>
                  <a:schemeClr val="tx1"/>
                </a:solidFill>
              </a:rPr>
              <a:t>DeBakey</a:t>
            </a:r>
            <a:r>
              <a:rPr lang="en-US" sz="1800" dirty="0">
                <a:solidFill>
                  <a:schemeClr val="tx1"/>
                </a:solidFill>
              </a:rPr>
              <a:t> VA Medical Center</a:t>
            </a:r>
          </a:p>
        </p:txBody>
      </p:sp>
      <p:sp>
        <p:nvSpPr>
          <p:cNvPr id="4" name="Rectangle 3"/>
          <p:cNvSpPr/>
          <p:nvPr/>
        </p:nvSpPr>
        <p:spPr>
          <a:xfrm>
            <a:off x="1219201" y="3292731"/>
            <a:ext cx="6554811" cy="769441"/>
          </a:xfrm>
          <a:prstGeom prst="rect">
            <a:avLst/>
          </a:prstGeom>
        </p:spPr>
        <p:txBody>
          <a:bodyPr wrap="square">
            <a:spAutoFit/>
          </a:bodyPr>
          <a:lstStyle/>
          <a:p>
            <a:pPr algn="ctr" fontAlgn="base">
              <a:spcBef>
                <a:spcPct val="20000"/>
              </a:spcBef>
              <a:spcAft>
                <a:spcPct val="0"/>
              </a:spcAft>
            </a:pPr>
            <a:endParaRPr lang="en-US" sz="2000" b="1" dirty="0">
              <a:solidFill>
                <a:srgbClr val="FFFFFF"/>
              </a:solidFill>
              <a:latin typeface="Calibri"/>
              <a:ea typeface="ＭＳ Ｐゴシック" charset="0"/>
            </a:endParaRPr>
          </a:p>
          <a:p>
            <a:pPr algn="ctr" fontAlgn="base">
              <a:spcBef>
                <a:spcPct val="20000"/>
              </a:spcBef>
              <a:spcAft>
                <a:spcPct val="0"/>
              </a:spcAft>
            </a:pPr>
            <a:endParaRPr lang="en-US" sz="2000" b="1" dirty="0">
              <a:solidFill>
                <a:srgbClr val="FFFFFF"/>
              </a:solidFill>
              <a:latin typeface="Calibri"/>
              <a:ea typeface="ＭＳ Ｐゴシック" charset="0"/>
            </a:endParaRPr>
          </a:p>
        </p:txBody>
      </p:sp>
      <p:sp>
        <p:nvSpPr>
          <p:cNvPr id="2" name="Slide Number Placeholder 1"/>
          <p:cNvSpPr>
            <a:spLocks noGrp="1"/>
          </p:cNvSpPr>
          <p:nvPr>
            <p:ph type="sldNum" sz="quarter" idx="12"/>
          </p:nvPr>
        </p:nvSpPr>
        <p:spPr/>
        <p:txBody>
          <a:bodyPr/>
          <a:lstStyle/>
          <a:p>
            <a:fld id="{6E2D2B3B-882E-40F3-A32F-6DD516915044}" type="slidenum">
              <a:rPr lang="en-US" smtClean="0"/>
              <a:pPr/>
              <a:t>1</a:t>
            </a:fld>
            <a:endParaRPr lang="en-US" dirty="0"/>
          </a:p>
        </p:txBody>
      </p:sp>
    </p:spTree>
    <p:extLst>
      <p:ext uri="{BB962C8B-B14F-4D97-AF65-F5344CB8AC3E}">
        <p14:creationId xmlns:p14="http://schemas.microsoft.com/office/powerpoint/2010/main" val="3028943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BEB7C-6338-C68A-0DA6-8A949D244183}"/>
              </a:ext>
            </a:extLst>
          </p:cNvPr>
          <p:cNvSpPr>
            <a:spLocks noGrp="1"/>
          </p:cNvSpPr>
          <p:nvPr>
            <p:ph type="title"/>
          </p:nvPr>
        </p:nvSpPr>
        <p:spPr>
          <a:xfrm>
            <a:off x="414215" y="13067"/>
            <a:ext cx="8315569" cy="857250"/>
          </a:xfrm>
        </p:spPr>
        <p:txBody>
          <a:bodyPr/>
          <a:lstStyle/>
          <a:p>
            <a:pPr algn="ctr"/>
            <a:r>
              <a:rPr lang="en-US" dirty="0"/>
              <a:t>Vitamin A: Utilization</a:t>
            </a:r>
          </a:p>
        </p:txBody>
      </p:sp>
      <p:sp>
        <p:nvSpPr>
          <p:cNvPr id="3" name="Content Placeholder 2">
            <a:extLst>
              <a:ext uri="{FF2B5EF4-FFF2-40B4-BE49-F238E27FC236}">
                <a16:creationId xmlns:a16="http://schemas.microsoft.com/office/drawing/2014/main" id="{07A7D41C-A16D-633B-24B6-2F3561581D33}"/>
              </a:ext>
            </a:extLst>
          </p:cNvPr>
          <p:cNvSpPr>
            <a:spLocks noGrp="1"/>
          </p:cNvSpPr>
          <p:nvPr>
            <p:ph idx="1"/>
          </p:nvPr>
        </p:nvSpPr>
        <p:spPr>
          <a:xfrm>
            <a:off x="304800" y="934012"/>
            <a:ext cx="8610600" cy="3542737"/>
          </a:xfrm>
        </p:spPr>
        <p:txBody>
          <a:bodyPr>
            <a:normAutofit fontScale="92500" lnSpcReduction="10000"/>
          </a:bodyPr>
          <a:lstStyle/>
          <a:p>
            <a:r>
              <a:rPr lang="en-US" dirty="0"/>
              <a:t>Impaired in HIV infection: Increased inflammation / oxidation of retinol</a:t>
            </a:r>
          </a:p>
          <a:p>
            <a:r>
              <a:rPr lang="en-US" dirty="0"/>
              <a:t>Severe protein malnutrition and lower retinol binding protein, less retinol mobilized from hepatic stores</a:t>
            </a:r>
          </a:p>
          <a:p>
            <a:r>
              <a:rPr lang="en-US" dirty="0"/>
              <a:t>HIV-associated fever diminishes proximal tubule absorption of low molecular weight proteins, such as Retinol-binding proteins (RBP) –leading to 1:1 retinol: RBP in the urine – febrile proteinuria</a:t>
            </a:r>
          </a:p>
          <a:p>
            <a:r>
              <a:rPr lang="en-US" dirty="0">
                <a:solidFill>
                  <a:srgbClr val="000000"/>
                </a:solidFill>
              </a:rPr>
              <a:t>S</a:t>
            </a:r>
            <a:r>
              <a:rPr lang="en-US" b="0" i="0" dirty="0">
                <a:solidFill>
                  <a:srgbClr val="000000"/>
                </a:solidFill>
                <a:effectLst/>
              </a:rPr>
              <a:t>upplementation improves growth and reduces morbidity in children with HIV</a:t>
            </a:r>
          </a:p>
        </p:txBody>
      </p:sp>
      <p:sp>
        <p:nvSpPr>
          <p:cNvPr id="4" name="Slide Number Placeholder 3">
            <a:extLst>
              <a:ext uri="{FF2B5EF4-FFF2-40B4-BE49-F238E27FC236}">
                <a16:creationId xmlns:a16="http://schemas.microsoft.com/office/drawing/2014/main" id="{C75FA914-B18C-2005-EC17-E35878A4745D}"/>
              </a:ext>
            </a:extLst>
          </p:cNvPr>
          <p:cNvSpPr>
            <a:spLocks noGrp="1"/>
          </p:cNvSpPr>
          <p:nvPr>
            <p:ph type="sldNum" sz="quarter" idx="12"/>
          </p:nvPr>
        </p:nvSpPr>
        <p:spPr/>
        <p:txBody>
          <a:bodyPr/>
          <a:lstStyle/>
          <a:p>
            <a:fld id="{6E2D2B3B-882E-40F3-A32F-6DD516915044}" type="slidenum">
              <a:rPr lang="en-US" smtClean="0"/>
              <a:pPr/>
              <a:t>10</a:t>
            </a:fld>
            <a:endParaRPr lang="en-US"/>
          </a:p>
        </p:txBody>
      </p:sp>
      <p:sp>
        <p:nvSpPr>
          <p:cNvPr id="6" name="TextBox 5">
            <a:extLst>
              <a:ext uri="{FF2B5EF4-FFF2-40B4-BE49-F238E27FC236}">
                <a16:creationId xmlns:a16="http://schemas.microsoft.com/office/drawing/2014/main" id="{BE1EC697-76EB-194C-9F85-B83FBCE58852}"/>
              </a:ext>
            </a:extLst>
          </p:cNvPr>
          <p:cNvSpPr txBox="1"/>
          <p:nvPr/>
        </p:nvSpPr>
        <p:spPr>
          <a:xfrm>
            <a:off x="3186845" y="4764982"/>
            <a:ext cx="3018775" cy="276999"/>
          </a:xfrm>
          <a:prstGeom prst="rect">
            <a:avLst/>
          </a:prstGeom>
          <a:noFill/>
        </p:spPr>
        <p:txBody>
          <a:bodyPr wrap="none" rtlCol="0">
            <a:spAutoFit/>
          </a:bodyPr>
          <a:lstStyle/>
          <a:p>
            <a:r>
              <a:rPr lang="en-US" sz="1200" b="0" i="0" dirty="0">
                <a:solidFill>
                  <a:schemeClr val="bg1"/>
                </a:solidFill>
                <a:effectLst/>
                <a:latin typeface="Times New Roman" panose="02020603050405020304" pitchFamily="18" charset="0"/>
              </a:rPr>
              <a:t>Nutrition, 22(5), 483–9, Pediatrics, 109(1), e6</a:t>
            </a:r>
            <a:endParaRPr lang="en-US" sz="1200" dirty="0">
              <a:solidFill>
                <a:schemeClr val="bg1"/>
              </a:solidFill>
            </a:endParaRPr>
          </a:p>
        </p:txBody>
      </p:sp>
    </p:spTree>
    <p:extLst>
      <p:ext uri="{BB962C8B-B14F-4D97-AF65-F5344CB8AC3E}">
        <p14:creationId xmlns:p14="http://schemas.microsoft.com/office/powerpoint/2010/main" val="820973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BEB7C-6338-C68A-0DA6-8A949D244183}"/>
              </a:ext>
            </a:extLst>
          </p:cNvPr>
          <p:cNvSpPr>
            <a:spLocks noGrp="1"/>
          </p:cNvSpPr>
          <p:nvPr>
            <p:ph type="title"/>
          </p:nvPr>
        </p:nvSpPr>
        <p:spPr/>
        <p:txBody>
          <a:bodyPr/>
          <a:lstStyle/>
          <a:p>
            <a:pPr algn="ctr"/>
            <a:r>
              <a:rPr lang="en-US" dirty="0"/>
              <a:t>Vitamin A: Challenges</a:t>
            </a:r>
          </a:p>
        </p:txBody>
      </p:sp>
      <p:sp>
        <p:nvSpPr>
          <p:cNvPr id="3" name="Content Placeholder 2">
            <a:extLst>
              <a:ext uri="{FF2B5EF4-FFF2-40B4-BE49-F238E27FC236}">
                <a16:creationId xmlns:a16="http://schemas.microsoft.com/office/drawing/2014/main" id="{07A7D41C-A16D-633B-24B6-2F3561581D33}"/>
              </a:ext>
            </a:extLst>
          </p:cNvPr>
          <p:cNvSpPr>
            <a:spLocks noGrp="1"/>
          </p:cNvSpPr>
          <p:nvPr>
            <p:ph idx="1"/>
          </p:nvPr>
        </p:nvSpPr>
        <p:spPr>
          <a:xfrm>
            <a:off x="228600" y="1125076"/>
            <a:ext cx="8686800" cy="3275474"/>
          </a:xfrm>
        </p:spPr>
        <p:txBody>
          <a:bodyPr>
            <a:normAutofit/>
          </a:bodyPr>
          <a:lstStyle/>
          <a:p>
            <a:pPr marL="114300" indent="0">
              <a:buNone/>
            </a:pPr>
            <a:r>
              <a:rPr lang="en-US" dirty="0"/>
              <a:t>Not recommended for pregnant women or lactating mothers – increased risk of mother to child transmission (MTCT)</a:t>
            </a:r>
          </a:p>
          <a:p>
            <a:r>
              <a:rPr lang="en-US" dirty="0"/>
              <a:t>Potential to increase viral shedding in breast milk</a:t>
            </a:r>
          </a:p>
          <a:p>
            <a:r>
              <a:rPr lang="en-US" dirty="0"/>
              <a:t>Higher prevalence of mastitis- vertical transmission from mother to breast/chest feeding infant</a:t>
            </a:r>
          </a:p>
          <a:p>
            <a:r>
              <a:rPr lang="en-US" dirty="0"/>
              <a:t>HIV genome contains retinoic acid receptors – if stimulated with vitamin A, may increase transcription and replication of the virus</a:t>
            </a:r>
          </a:p>
        </p:txBody>
      </p:sp>
      <p:sp>
        <p:nvSpPr>
          <p:cNvPr id="4" name="Slide Number Placeholder 3">
            <a:extLst>
              <a:ext uri="{FF2B5EF4-FFF2-40B4-BE49-F238E27FC236}">
                <a16:creationId xmlns:a16="http://schemas.microsoft.com/office/drawing/2014/main" id="{C75FA914-B18C-2005-EC17-E35878A4745D}"/>
              </a:ext>
            </a:extLst>
          </p:cNvPr>
          <p:cNvSpPr>
            <a:spLocks noGrp="1"/>
          </p:cNvSpPr>
          <p:nvPr>
            <p:ph type="sldNum" sz="quarter" idx="12"/>
          </p:nvPr>
        </p:nvSpPr>
        <p:spPr/>
        <p:txBody>
          <a:bodyPr/>
          <a:lstStyle/>
          <a:p>
            <a:fld id="{6E2D2B3B-882E-40F3-A32F-6DD516915044}" type="slidenum">
              <a:rPr lang="en-US" smtClean="0"/>
              <a:pPr/>
              <a:t>11</a:t>
            </a:fld>
            <a:endParaRPr lang="en-US"/>
          </a:p>
        </p:txBody>
      </p:sp>
      <p:sp>
        <p:nvSpPr>
          <p:cNvPr id="6" name="TextBox 5">
            <a:extLst>
              <a:ext uri="{FF2B5EF4-FFF2-40B4-BE49-F238E27FC236}">
                <a16:creationId xmlns:a16="http://schemas.microsoft.com/office/drawing/2014/main" id="{BE1EC697-76EB-194C-9F85-B83FBCE58852}"/>
              </a:ext>
            </a:extLst>
          </p:cNvPr>
          <p:cNvSpPr txBox="1"/>
          <p:nvPr/>
        </p:nvSpPr>
        <p:spPr>
          <a:xfrm>
            <a:off x="3809612" y="4764982"/>
            <a:ext cx="1645002" cy="276999"/>
          </a:xfrm>
          <a:prstGeom prst="rect">
            <a:avLst/>
          </a:prstGeom>
          <a:noFill/>
        </p:spPr>
        <p:txBody>
          <a:bodyPr wrap="none" rtlCol="0">
            <a:spAutoFit/>
          </a:bodyPr>
          <a:lstStyle/>
          <a:p>
            <a:r>
              <a:rPr lang="en-US" sz="1200" b="0" i="0" dirty="0">
                <a:solidFill>
                  <a:schemeClr val="bg1"/>
                </a:solidFill>
                <a:effectLst/>
                <a:latin typeface="Times New Roman" panose="02020603050405020304" pitchFamily="18" charset="0"/>
              </a:rPr>
              <a:t>AIDS, 16(14), 1935–44</a:t>
            </a:r>
            <a:endParaRPr lang="en-US" sz="1200" dirty="0">
              <a:solidFill>
                <a:schemeClr val="bg1"/>
              </a:solidFill>
            </a:endParaRPr>
          </a:p>
        </p:txBody>
      </p:sp>
    </p:spTree>
    <p:extLst>
      <p:ext uri="{BB962C8B-B14F-4D97-AF65-F5344CB8AC3E}">
        <p14:creationId xmlns:p14="http://schemas.microsoft.com/office/powerpoint/2010/main" val="2699800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06D81B-1AD0-2C78-C0F6-2AFC7091CCA6}"/>
              </a:ext>
            </a:extLst>
          </p:cNvPr>
          <p:cNvSpPr>
            <a:spLocks noGrp="1"/>
          </p:cNvSpPr>
          <p:nvPr>
            <p:ph type="sldNum" sz="quarter" idx="12"/>
          </p:nvPr>
        </p:nvSpPr>
        <p:spPr/>
        <p:txBody>
          <a:bodyPr/>
          <a:lstStyle/>
          <a:p>
            <a:fld id="{6E2D2B3B-882E-40F3-A32F-6DD516915044}" type="slidenum">
              <a:rPr lang="en-US" smtClean="0"/>
              <a:pPr/>
              <a:t>12</a:t>
            </a:fld>
            <a:endParaRPr lang="en-US" dirty="0"/>
          </a:p>
        </p:txBody>
      </p:sp>
      <p:pic>
        <p:nvPicPr>
          <p:cNvPr id="1026" name="Picture 2" descr="IJMS | Free Full-Text | Antiretroviral Therapy-Induced Dysregulation of  Gene Expression and Lipid Metabolism in HIV+ Patients: Beneficial Role of  Antioxidant Phytochemicals">
            <a:extLst>
              <a:ext uri="{FF2B5EF4-FFF2-40B4-BE49-F238E27FC236}">
                <a16:creationId xmlns:a16="http://schemas.microsoft.com/office/drawing/2014/main" id="{A708AEDA-A7F9-77F7-3D6C-D6D4E290FA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6683" y="467767"/>
            <a:ext cx="5279708" cy="39433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86F2B39-F27D-68C4-4612-7A27D22E261E}"/>
              </a:ext>
            </a:extLst>
          </p:cNvPr>
          <p:cNvSpPr txBox="1"/>
          <p:nvPr/>
        </p:nvSpPr>
        <p:spPr>
          <a:xfrm>
            <a:off x="-12628" y="215864"/>
            <a:ext cx="4051228" cy="4524315"/>
          </a:xfrm>
          <a:prstGeom prst="rect">
            <a:avLst/>
          </a:prstGeom>
          <a:noFill/>
        </p:spPr>
        <p:txBody>
          <a:bodyPr wrap="square">
            <a:spAutoFit/>
          </a:bodyPr>
          <a:lstStyle/>
          <a:p>
            <a:pPr marL="342900" indent="-342900">
              <a:buClr>
                <a:srgbClr val="FF0000"/>
              </a:buClr>
              <a:buFont typeface="Wingdings" panose="05000000000000000000" pitchFamily="2" charset="2"/>
              <a:buChar char="§"/>
            </a:pPr>
            <a:r>
              <a:rPr lang="en-US" sz="2400" dirty="0">
                <a:solidFill>
                  <a:srgbClr val="212121"/>
                </a:solidFill>
                <a:latin typeface="BlinkMacSystemFont"/>
              </a:rPr>
              <a:t>V</a:t>
            </a:r>
            <a:r>
              <a:rPr lang="en-US" sz="2400" b="0" i="0" dirty="0">
                <a:solidFill>
                  <a:srgbClr val="212121"/>
                </a:solidFill>
                <a:effectLst/>
                <a:latin typeface="BlinkMacSystemFont"/>
              </a:rPr>
              <a:t>itamin A increases lymphoid cell differentiation, which leads to an increase in Chemokine Receptor type 5 (CCR5) receptors </a:t>
            </a:r>
            <a:endParaRPr lang="en-US" sz="2400" dirty="0">
              <a:solidFill>
                <a:srgbClr val="212121"/>
              </a:solidFill>
              <a:latin typeface="BlinkMacSystemFont"/>
            </a:endParaRPr>
          </a:p>
          <a:p>
            <a:pPr marL="342900" indent="-342900">
              <a:buClr>
                <a:srgbClr val="FF0000"/>
              </a:buClr>
              <a:buFont typeface="Wingdings" panose="05000000000000000000" pitchFamily="2" charset="2"/>
              <a:buChar char="§"/>
            </a:pPr>
            <a:r>
              <a:rPr lang="en-US" sz="2400" b="0" i="0" dirty="0">
                <a:solidFill>
                  <a:srgbClr val="212121"/>
                </a:solidFill>
                <a:effectLst/>
                <a:latin typeface="BlinkMacSystemFont"/>
              </a:rPr>
              <a:t>CCR5 receptors essential for attachment of HIV to the lymphocytes </a:t>
            </a:r>
            <a:endParaRPr lang="en-US" sz="2400" dirty="0">
              <a:solidFill>
                <a:srgbClr val="212121"/>
              </a:solidFill>
              <a:latin typeface="BlinkMacSystemFont"/>
            </a:endParaRPr>
          </a:p>
          <a:p>
            <a:pPr marL="342900" indent="-342900">
              <a:buClr>
                <a:srgbClr val="FF0000"/>
              </a:buClr>
              <a:buFont typeface="Wingdings" panose="05000000000000000000" pitchFamily="2" charset="2"/>
              <a:buChar char="§"/>
            </a:pPr>
            <a:r>
              <a:rPr lang="en-US" sz="2400" b="0" i="0" dirty="0">
                <a:solidFill>
                  <a:srgbClr val="212121"/>
                </a:solidFill>
                <a:effectLst/>
                <a:latin typeface="BlinkMacSystemFont"/>
              </a:rPr>
              <a:t>Increased CCR5 receptors </a:t>
            </a:r>
            <a:r>
              <a:rPr lang="en-US" sz="2400" dirty="0">
                <a:solidFill>
                  <a:srgbClr val="212121"/>
                </a:solidFill>
                <a:latin typeface="BlinkMacSystemFont"/>
              </a:rPr>
              <a:t>may </a:t>
            </a:r>
            <a:r>
              <a:rPr lang="en-US" sz="2400" b="0" i="0" dirty="0">
                <a:solidFill>
                  <a:srgbClr val="212121"/>
                </a:solidFill>
                <a:effectLst/>
                <a:latin typeface="BlinkMacSystemFont"/>
              </a:rPr>
              <a:t>increase HIV replication </a:t>
            </a:r>
            <a:endParaRPr lang="en-US" sz="2400" dirty="0"/>
          </a:p>
        </p:txBody>
      </p:sp>
      <p:sp>
        <p:nvSpPr>
          <p:cNvPr id="7" name="Oval 6">
            <a:extLst>
              <a:ext uri="{FF2B5EF4-FFF2-40B4-BE49-F238E27FC236}">
                <a16:creationId xmlns:a16="http://schemas.microsoft.com/office/drawing/2014/main" id="{F5D63126-E2C7-B80D-0148-70AD63456089}"/>
              </a:ext>
            </a:extLst>
          </p:cNvPr>
          <p:cNvSpPr/>
          <p:nvPr/>
        </p:nvSpPr>
        <p:spPr>
          <a:xfrm>
            <a:off x="6400800" y="895350"/>
            <a:ext cx="685800" cy="1828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D426F20-D437-6599-AEF4-752A790393C3}"/>
              </a:ext>
            </a:extLst>
          </p:cNvPr>
          <p:cNvSpPr txBox="1"/>
          <p:nvPr/>
        </p:nvSpPr>
        <p:spPr>
          <a:xfrm>
            <a:off x="2264945" y="4799439"/>
            <a:ext cx="4614110" cy="276999"/>
          </a:xfrm>
          <a:prstGeom prst="rect">
            <a:avLst/>
          </a:prstGeom>
          <a:noFill/>
        </p:spPr>
        <p:txBody>
          <a:bodyPr wrap="square">
            <a:spAutoFit/>
          </a:bodyPr>
          <a:lstStyle/>
          <a:p>
            <a:pPr algn="ctr"/>
            <a:r>
              <a:rPr lang="en-US" sz="1200" b="0" i="0" dirty="0" err="1">
                <a:solidFill>
                  <a:schemeClr val="bg1"/>
                </a:solidFill>
                <a:effectLst/>
                <a:latin typeface="BlinkMacSystemFont"/>
              </a:rPr>
              <a:t>Vitam</a:t>
            </a:r>
            <a:r>
              <a:rPr lang="en-US" sz="1200" b="0" i="0" dirty="0">
                <a:solidFill>
                  <a:schemeClr val="bg1"/>
                </a:solidFill>
                <a:effectLst/>
                <a:latin typeface="BlinkMacSystemFont"/>
              </a:rPr>
              <a:t> </a:t>
            </a:r>
            <a:r>
              <a:rPr lang="en-US" sz="1200" b="0" i="0" dirty="0" err="1">
                <a:solidFill>
                  <a:schemeClr val="bg1"/>
                </a:solidFill>
                <a:effectLst/>
                <a:latin typeface="BlinkMacSystemFont"/>
              </a:rPr>
              <a:t>Horm</a:t>
            </a:r>
            <a:r>
              <a:rPr lang="en-US" sz="1200" b="0" i="0" dirty="0">
                <a:solidFill>
                  <a:schemeClr val="bg1"/>
                </a:solidFill>
                <a:effectLst/>
                <a:latin typeface="BlinkMacSystemFont"/>
              </a:rPr>
              <a:t>. 2007;75:355-83</a:t>
            </a:r>
            <a:endParaRPr lang="en-US" sz="1200" dirty="0">
              <a:solidFill>
                <a:schemeClr val="bg1"/>
              </a:solidFill>
            </a:endParaRPr>
          </a:p>
        </p:txBody>
      </p:sp>
    </p:spTree>
    <p:extLst>
      <p:ext uri="{BB962C8B-B14F-4D97-AF65-F5344CB8AC3E}">
        <p14:creationId xmlns:p14="http://schemas.microsoft.com/office/powerpoint/2010/main" val="314466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D9615-412D-0E3B-9D72-FAC62BDB398F}"/>
              </a:ext>
            </a:extLst>
          </p:cNvPr>
          <p:cNvSpPr>
            <a:spLocks noGrp="1"/>
          </p:cNvSpPr>
          <p:nvPr>
            <p:ph type="title"/>
          </p:nvPr>
        </p:nvSpPr>
        <p:spPr/>
        <p:txBody>
          <a:bodyPr/>
          <a:lstStyle/>
          <a:p>
            <a:pPr algn="ctr"/>
            <a:r>
              <a:rPr lang="en-US" dirty="0"/>
              <a:t>Vitamin A: WHO Recommendations</a:t>
            </a:r>
          </a:p>
        </p:txBody>
      </p:sp>
      <p:sp>
        <p:nvSpPr>
          <p:cNvPr id="5" name="Slide Number Placeholder 4">
            <a:extLst>
              <a:ext uri="{FF2B5EF4-FFF2-40B4-BE49-F238E27FC236}">
                <a16:creationId xmlns:a16="http://schemas.microsoft.com/office/drawing/2014/main" id="{A67380AF-9DF0-811E-B65B-98925D45D3A5}"/>
              </a:ext>
            </a:extLst>
          </p:cNvPr>
          <p:cNvSpPr>
            <a:spLocks noGrp="1"/>
          </p:cNvSpPr>
          <p:nvPr>
            <p:ph type="sldNum" sz="quarter" idx="12"/>
          </p:nvPr>
        </p:nvSpPr>
        <p:spPr/>
        <p:txBody>
          <a:bodyPr/>
          <a:lstStyle/>
          <a:p>
            <a:fld id="{6E2D2B3B-882E-40F3-A32F-6DD516915044}" type="slidenum">
              <a:rPr lang="en-US" smtClean="0"/>
              <a:pPr/>
              <a:t>13</a:t>
            </a:fld>
            <a:endParaRPr lang="en-US"/>
          </a:p>
        </p:txBody>
      </p:sp>
      <p:sp>
        <p:nvSpPr>
          <p:cNvPr id="6" name="TextBox 5">
            <a:extLst>
              <a:ext uri="{FF2B5EF4-FFF2-40B4-BE49-F238E27FC236}">
                <a16:creationId xmlns:a16="http://schemas.microsoft.com/office/drawing/2014/main" id="{EE7ACB02-8CEB-BD06-D26B-FA745C99F3C1}"/>
              </a:ext>
            </a:extLst>
          </p:cNvPr>
          <p:cNvSpPr txBox="1"/>
          <p:nvPr/>
        </p:nvSpPr>
        <p:spPr>
          <a:xfrm>
            <a:off x="1565110" y="4764982"/>
            <a:ext cx="6099747" cy="261610"/>
          </a:xfrm>
          <a:prstGeom prst="rect">
            <a:avLst/>
          </a:prstGeom>
          <a:noFill/>
        </p:spPr>
        <p:txBody>
          <a:bodyPr wrap="none" rtlCol="0">
            <a:spAutoFit/>
          </a:bodyPr>
          <a:lstStyle/>
          <a:p>
            <a:r>
              <a:rPr lang="en-US" sz="1100" b="0" i="0" dirty="0">
                <a:solidFill>
                  <a:schemeClr val="bg1"/>
                </a:solidFill>
                <a:effectLst/>
                <a:latin typeface="Times New Roman" panose="02020603050405020304" pitchFamily="18" charset="0"/>
              </a:rPr>
              <a:t>WHO (2011a). Guideline: Neonatal Vitamin A Supplementation. New York: World Health Organization</a:t>
            </a:r>
            <a:endParaRPr lang="en-US" sz="1100" dirty="0">
              <a:solidFill>
                <a:schemeClr val="bg1"/>
              </a:solidFill>
            </a:endParaRPr>
          </a:p>
        </p:txBody>
      </p:sp>
      <p:sp>
        <p:nvSpPr>
          <p:cNvPr id="8" name="Content Placeholder 7">
            <a:extLst>
              <a:ext uri="{FF2B5EF4-FFF2-40B4-BE49-F238E27FC236}">
                <a16:creationId xmlns:a16="http://schemas.microsoft.com/office/drawing/2014/main" id="{B275023C-AFDA-B069-6C45-87D7582CF300}"/>
              </a:ext>
            </a:extLst>
          </p:cNvPr>
          <p:cNvSpPr>
            <a:spLocks noGrp="1"/>
          </p:cNvSpPr>
          <p:nvPr>
            <p:ph sz="half" idx="1"/>
          </p:nvPr>
        </p:nvSpPr>
        <p:spPr>
          <a:xfrm>
            <a:off x="228599" y="1305670"/>
            <a:ext cx="8686800" cy="3323480"/>
          </a:xfrm>
        </p:spPr>
        <p:txBody>
          <a:bodyPr>
            <a:normAutofit/>
          </a:bodyPr>
          <a:lstStyle/>
          <a:p>
            <a:r>
              <a:rPr lang="en-US" sz="2400" dirty="0"/>
              <a:t>Supplementation not recommended for newborns or infants up to 5 months, unless &gt;1% prevalence of Vitamin A deficiency and night blindness (Vitamin A 100,000 IU x1)</a:t>
            </a:r>
          </a:p>
          <a:p>
            <a:r>
              <a:rPr lang="en-US" sz="2400" dirty="0"/>
              <a:t>Children, 1-5 years: 200,000 IU every 4-6 months</a:t>
            </a:r>
          </a:p>
          <a:p>
            <a:r>
              <a:rPr lang="en-US" sz="2400" dirty="0"/>
              <a:t>Pregnancy: NOT RECOMMENDED, unless &gt;5% prevalence night blindness</a:t>
            </a:r>
          </a:p>
          <a:p>
            <a:r>
              <a:rPr lang="en-US" sz="2400" b="0" i="0" dirty="0">
                <a:solidFill>
                  <a:srgbClr val="000000"/>
                </a:solidFill>
                <a:effectLst/>
              </a:rPr>
              <a:t>No consensus among non-pregnant, adults with HIV</a:t>
            </a:r>
            <a:endParaRPr lang="en-US" sz="2400" dirty="0"/>
          </a:p>
        </p:txBody>
      </p:sp>
    </p:spTree>
    <p:extLst>
      <p:ext uri="{BB962C8B-B14F-4D97-AF65-F5344CB8AC3E}">
        <p14:creationId xmlns:p14="http://schemas.microsoft.com/office/powerpoint/2010/main" val="4095861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8C3F4-2735-F1C1-5199-0E737CF874F8}"/>
              </a:ext>
            </a:extLst>
          </p:cNvPr>
          <p:cNvPicPr>
            <a:picLocks noChangeAspect="1"/>
          </p:cNvPicPr>
          <p:nvPr/>
        </p:nvPicPr>
        <p:blipFill rotWithShape="1">
          <a:blip r:embed="rId3">
            <a:alphaModFix amt="35000"/>
          </a:blip>
          <a:srcRect t="11894" b="11306"/>
          <a:stretch/>
        </p:blipFill>
        <p:spPr>
          <a:xfrm>
            <a:off x="6277727" y="1504950"/>
            <a:ext cx="2778125" cy="2133600"/>
          </a:xfrm>
          <a:prstGeom prst="rect">
            <a:avLst/>
          </a:prstGeom>
        </p:spPr>
      </p:pic>
      <p:sp>
        <p:nvSpPr>
          <p:cNvPr id="2" name="Title 1">
            <a:extLst>
              <a:ext uri="{FF2B5EF4-FFF2-40B4-BE49-F238E27FC236}">
                <a16:creationId xmlns:a16="http://schemas.microsoft.com/office/drawing/2014/main" id="{60FD9615-412D-0E3B-9D72-FAC62BDB398F}"/>
              </a:ext>
            </a:extLst>
          </p:cNvPr>
          <p:cNvSpPr>
            <a:spLocks noGrp="1"/>
          </p:cNvSpPr>
          <p:nvPr>
            <p:ph type="title"/>
          </p:nvPr>
        </p:nvSpPr>
        <p:spPr/>
        <p:txBody>
          <a:bodyPr/>
          <a:lstStyle/>
          <a:p>
            <a:pPr algn="ctr"/>
            <a:r>
              <a:rPr lang="en-US" dirty="0"/>
              <a:t>B Vitamins</a:t>
            </a:r>
          </a:p>
        </p:txBody>
      </p:sp>
      <p:sp>
        <p:nvSpPr>
          <p:cNvPr id="5" name="Slide Number Placeholder 4">
            <a:extLst>
              <a:ext uri="{FF2B5EF4-FFF2-40B4-BE49-F238E27FC236}">
                <a16:creationId xmlns:a16="http://schemas.microsoft.com/office/drawing/2014/main" id="{A67380AF-9DF0-811E-B65B-98925D45D3A5}"/>
              </a:ext>
            </a:extLst>
          </p:cNvPr>
          <p:cNvSpPr>
            <a:spLocks noGrp="1"/>
          </p:cNvSpPr>
          <p:nvPr>
            <p:ph type="sldNum" sz="quarter" idx="12"/>
          </p:nvPr>
        </p:nvSpPr>
        <p:spPr/>
        <p:txBody>
          <a:bodyPr/>
          <a:lstStyle/>
          <a:p>
            <a:fld id="{6E2D2B3B-882E-40F3-A32F-6DD516915044}" type="slidenum">
              <a:rPr lang="en-US" smtClean="0"/>
              <a:pPr/>
              <a:t>14</a:t>
            </a:fld>
            <a:endParaRPr lang="en-US"/>
          </a:p>
        </p:txBody>
      </p:sp>
      <p:sp>
        <p:nvSpPr>
          <p:cNvPr id="6" name="TextBox 5">
            <a:extLst>
              <a:ext uri="{FF2B5EF4-FFF2-40B4-BE49-F238E27FC236}">
                <a16:creationId xmlns:a16="http://schemas.microsoft.com/office/drawing/2014/main" id="{EE7ACB02-8CEB-BD06-D26B-FA745C99F3C1}"/>
              </a:ext>
            </a:extLst>
          </p:cNvPr>
          <p:cNvSpPr txBox="1"/>
          <p:nvPr/>
        </p:nvSpPr>
        <p:spPr>
          <a:xfrm>
            <a:off x="2046706" y="4781550"/>
            <a:ext cx="5268494" cy="276999"/>
          </a:xfrm>
          <a:prstGeom prst="rect">
            <a:avLst/>
          </a:prstGeom>
          <a:noFill/>
        </p:spPr>
        <p:txBody>
          <a:bodyPr wrap="none" rtlCol="0">
            <a:spAutoFit/>
          </a:bodyPr>
          <a:lstStyle/>
          <a:p>
            <a:pPr algn="l"/>
            <a:r>
              <a:rPr lang="en-US" sz="1200" i="0" dirty="0">
                <a:solidFill>
                  <a:schemeClr val="bg1"/>
                </a:solidFill>
                <a:effectLst/>
                <a:latin typeface="arial" panose="020B0604020202020204" pitchFamily="34" charset="0"/>
              </a:rPr>
              <a:t>Nutrition and HIV: Epidemiological Evidence to Public Health. 2018 May 15</a:t>
            </a:r>
          </a:p>
        </p:txBody>
      </p:sp>
      <p:sp>
        <p:nvSpPr>
          <p:cNvPr id="8" name="Content Placeholder 7">
            <a:extLst>
              <a:ext uri="{FF2B5EF4-FFF2-40B4-BE49-F238E27FC236}">
                <a16:creationId xmlns:a16="http://schemas.microsoft.com/office/drawing/2014/main" id="{B275023C-AFDA-B069-6C45-87D7582CF300}"/>
              </a:ext>
            </a:extLst>
          </p:cNvPr>
          <p:cNvSpPr>
            <a:spLocks noGrp="1"/>
          </p:cNvSpPr>
          <p:nvPr>
            <p:ph sz="half" idx="1"/>
          </p:nvPr>
        </p:nvSpPr>
        <p:spPr>
          <a:xfrm>
            <a:off x="119269" y="1249764"/>
            <a:ext cx="6248400" cy="3364392"/>
          </a:xfrm>
        </p:spPr>
        <p:txBody>
          <a:bodyPr>
            <a:normAutofit fontScale="92500" lnSpcReduction="20000"/>
          </a:bodyPr>
          <a:lstStyle/>
          <a:p>
            <a:r>
              <a:rPr lang="en-US" sz="2400" dirty="0"/>
              <a:t>Water-soluble micronutrients required for cell metabolism</a:t>
            </a:r>
          </a:p>
          <a:p>
            <a:r>
              <a:rPr lang="en-US" sz="2400" dirty="0"/>
              <a:t>Cofactors in </a:t>
            </a:r>
            <a:r>
              <a:rPr lang="en-US" sz="2400" dirty="0" err="1"/>
              <a:t>Anacardic</a:t>
            </a:r>
            <a:r>
              <a:rPr lang="en-US" sz="2400" dirty="0"/>
              <a:t> Acid (AA), Fatty Acid (FA), sugar metabolism</a:t>
            </a:r>
          </a:p>
          <a:p>
            <a:r>
              <a:rPr lang="en-US" sz="2400" dirty="0"/>
              <a:t>Synthesis and methylation of DNA</a:t>
            </a:r>
          </a:p>
          <a:p>
            <a:r>
              <a:rPr lang="en-US" sz="2400" dirty="0"/>
              <a:t>Required for de novo  purine biosynthesis of S-adenosyl methionine – universal methyl donor that is required for &gt; 100 methylation processes</a:t>
            </a:r>
          </a:p>
          <a:p>
            <a:r>
              <a:rPr lang="en-US" sz="2400" dirty="0"/>
              <a:t>Required during periods of rapid growth and development</a:t>
            </a:r>
          </a:p>
        </p:txBody>
      </p:sp>
    </p:spTree>
    <p:extLst>
      <p:ext uri="{BB962C8B-B14F-4D97-AF65-F5344CB8AC3E}">
        <p14:creationId xmlns:p14="http://schemas.microsoft.com/office/powerpoint/2010/main" val="3226857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D9615-412D-0E3B-9D72-FAC62BDB398F}"/>
              </a:ext>
            </a:extLst>
          </p:cNvPr>
          <p:cNvSpPr>
            <a:spLocks noGrp="1"/>
          </p:cNvSpPr>
          <p:nvPr>
            <p:ph type="title"/>
          </p:nvPr>
        </p:nvSpPr>
        <p:spPr>
          <a:xfrm>
            <a:off x="414214" y="13067"/>
            <a:ext cx="8315569" cy="857250"/>
          </a:xfrm>
        </p:spPr>
        <p:txBody>
          <a:bodyPr/>
          <a:lstStyle/>
          <a:p>
            <a:pPr algn="ctr"/>
            <a:r>
              <a:rPr lang="en-US" dirty="0"/>
              <a:t>B Vitamins and Immunity</a:t>
            </a:r>
          </a:p>
        </p:txBody>
      </p:sp>
      <p:sp>
        <p:nvSpPr>
          <p:cNvPr id="5" name="Slide Number Placeholder 4">
            <a:extLst>
              <a:ext uri="{FF2B5EF4-FFF2-40B4-BE49-F238E27FC236}">
                <a16:creationId xmlns:a16="http://schemas.microsoft.com/office/drawing/2014/main" id="{A67380AF-9DF0-811E-B65B-98925D45D3A5}"/>
              </a:ext>
            </a:extLst>
          </p:cNvPr>
          <p:cNvSpPr>
            <a:spLocks noGrp="1"/>
          </p:cNvSpPr>
          <p:nvPr>
            <p:ph type="sldNum" sz="quarter" idx="12"/>
          </p:nvPr>
        </p:nvSpPr>
        <p:spPr/>
        <p:txBody>
          <a:bodyPr/>
          <a:lstStyle/>
          <a:p>
            <a:fld id="{6E2D2B3B-882E-40F3-A32F-6DD516915044}" type="slidenum">
              <a:rPr lang="en-US" smtClean="0"/>
              <a:pPr/>
              <a:t>15</a:t>
            </a:fld>
            <a:endParaRPr lang="en-US"/>
          </a:p>
        </p:txBody>
      </p:sp>
      <p:sp>
        <p:nvSpPr>
          <p:cNvPr id="8" name="Content Placeholder 7">
            <a:extLst>
              <a:ext uri="{FF2B5EF4-FFF2-40B4-BE49-F238E27FC236}">
                <a16:creationId xmlns:a16="http://schemas.microsoft.com/office/drawing/2014/main" id="{B275023C-AFDA-B069-6C45-87D7582CF300}"/>
              </a:ext>
            </a:extLst>
          </p:cNvPr>
          <p:cNvSpPr>
            <a:spLocks noGrp="1"/>
          </p:cNvSpPr>
          <p:nvPr>
            <p:ph sz="half" idx="1"/>
          </p:nvPr>
        </p:nvSpPr>
        <p:spPr>
          <a:xfrm>
            <a:off x="228598" y="1139226"/>
            <a:ext cx="8686800" cy="3323480"/>
          </a:xfrm>
        </p:spPr>
        <p:txBody>
          <a:bodyPr>
            <a:normAutofit/>
          </a:bodyPr>
          <a:lstStyle/>
          <a:p>
            <a:r>
              <a:rPr lang="en-US" sz="2400" dirty="0"/>
              <a:t>Innate and adaptive immunity</a:t>
            </a:r>
          </a:p>
          <a:p>
            <a:pPr marL="114300" indent="0">
              <a:buNone/>
            </a:pPr>
            <a:endParaRPr lang="en-US" sz="2400" dirty="0"/>
          </a:p>
          <a:p>
            <a:r>
              <a:rPr lang="en-US" sz="2400" dirty="0"/>
              <a:t>Lymphocyte maturation, proliferation, T-cell cytotoxicity, protection against oxidative stress</a:t>
            </a:r>
          </a:p>
          <a:p>
            <a:pPr marL="114300" indent="0">
              <a:buNone/>
            </a:pPr>
            <a:endParaRPr lang="en-US" sz="2400" dirty="0"/>
          </a:p>
          <a:p>
            <a:r>
              <a:rPr lang="en-US" sz="2400" dirty="0"/>
              <a:t>Repletion restores Cluster of Differentiation 8 (CD8) T cell counts, Total leukocyte counts, Natural Killer (NK) cell activity</a:t>
            </a:r>
          </a:p>
        </p:txBody>
      </p:sp>
      <p:sp>
        <p:nvSpPr>
          <p:cNvPr id="3" name="TextBox 2">
            <a:extLst>
              <a:ext uri="{FF2B5EF4-FFF2-40B4-BE49-F238E27FC236}">
                <a16:creationId xmlns:a16="http://schemas.microsoft.com/office/drawing/2014/main" id="{8BDABBD8-39B2-D553-C7DE-515F61888631}"/>
              </a:ext>
            </a:extLst>
          </p:cNvPr>
          <p:cNvSpPr txBox="1"/>
          <p:nvPr/>
        </p:nvSpPr>
        <p:spPr>
          <a:xfrm>
            <a:off x="1970506" y="4805184"/>
            <a:ext cx="5268494" cy="276999"/>
          </a:xfrm>
          <a:prstGeom prst="rect">
            <a:avLst/>
          </a:prstGeom>
          <a:noFill/>
        </p:spPr>
        <p:txBody>
          <a:bodyPr wrap="none" rtlCol="0">
            <a:spAutoFit/>
          </a:bodyPr>
          <a:lstStyle/>
          <a:p>
            <a:pPr algn="l"/>
            <a:r>
              <a:rPr lang="en-US" sz="1200" i="0" dirty="0">
                <a:solidFill>
                  <a:schemeClr val="bg1"/>
                </a:solidFill>
                <a:effectLst/>
                <a:latin typeface="arial" panose="020B0604020202020204" pitchFamily="34" charset="0"/>
              </a:rPr>
              <a:t>Nutrition and HIV: Epidemiological Evidence to Public Health. 2018 May 15</a:t>
            </a:r>
          </a:p>
        </p:txBody>
      </p:sp>
    </p:spTree>
    <p:extLst>
      <p:ext uri="{BB962C8B-B14F-4D97-AF65-F5344CB8AC3E}">
        <p14:creationId xmlns:p14="http://schemas.microsoft.com/office/powerpoint/2010/main" val="1345994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67380AF-9DF0-811E-B65B-98925D45D3A5}"/>
              </a:ext>
            </a:extLst>
          </p:cNvPr>
          <p:cNvSpPr>
            <a:spLocks noGrp="1"/>
          </p:cNvSpPr>
          <p:nvPr>
            <p:ph type="sldNum" sz="quarter" idx="12"/>
          </p:nvPr>
        </p:nvSpPr>
        <p:spPr/>
        <p:txBody>
          <a:bodyPr/>
          <a:lstStyle/>
          <a:p>
            <a:fld id="{6E2D2B3B-882E-40F3-A32F-6DD516915044}" type="slidenum">
              <a:rPr lang="en-US" smtClean="0"/>
              <a:pPr/>
              <a:t>16</a:t>
            </a:fld>
            <a:endParaRPr lang="en-US"/>
          </a:p>
        </p:txBody>
      </p:sp>
      <p:sp>
        <p:nvSpPr>
          <p:cNvPr id="6" name="TextBox 5">
            <a:extLst>
              <a:ext uri="{FF2B5EF4-FFF2-40B4-BE49-F238E27FC236}">
                <a16:creationId xmlns:a16="http://schemas.microsoft.com/office/drawing/2014/main" id="{EE7ACB02-8CEB-BD06-D26B-FA745C99F3C1}"/>
              </a:ext>
            </a:extLst>
          </p:cNvPr>
          <p:cNvSpPr txBox="1"/>
          <p:nvPr/>
        </p:nvSpPr>
        <p:spPr>
          <a:xfrm>
            <a:off x="3554734" y="4764982"/>
            <a:ext cx="2113079" cy="276999"/>
          </a:xfrm>
          <a:prstGeom prst="rect">
            <a:avLst/>
          </a:prstGeom>
          <a:noFill/>
        </p:spPr>
        <p:txBody>
          <a:bodyPr wrap="none" rtlCol="0">
            <a:spAutoFit/>
          </a:bodyPr>
          <a:lstStyle/>
          <a:p>
            <a:r>
              <a:rPr lang="en-US" sz="1200" i="1" dirty="0">
                <a:solidFill>
                  <a:schemeClr val="bg1"/>
                </a:solidFill>
                <a:effectLst/>
                <a:latin typeface="Arial" panose="020B0604020202020204" pitchFamily="34" charset="0"/>
              </a:rPr>
              <a:t>Nutrients</a:t>
            </a:r>
            <a:r>
              <a:rPr lang="en-US" sz="1200" i="0" dirty="0">
                <a:solidFill>
                  <a:schemeClr val="bg1"/>
                </a:solidFill>
                <a:effectLst/>
                <a:latin typeface="Arial" panose="020B0604020202020204" pitchFamily="34" charset="0"/>
              </a:rPr>
              <a:t> 2020, </a:t>
            </a:r>
            <a:r>
              <a:rPr lang="en-US" sz="1200" i="1" dirty="0">
                <a:solidFill>
                  <a:schemeClr val="bg1"/>
                </a:solidFill>
                <a:effectLst/>
                <a:latin typeface="Arial" panose="020B0604020202020204" pitchFamily="34" charset="0"/>
              </a:rPr>
              <a:t>12</a:t>
            </a:r>
            <a:r>
              <a:rPr lang="en-US" sz="1200" i="0" dirty="0">
                <a:solidFill>
                  <a:schemeClr val="bg1"/>
                </a:solidFill>
                <a:effectLst/>
                <a:latin typeface="Arial" panose="020B0604020202020204" pitchFamily="34" charset="0"/>
              </a:rPr>
              <a:t>(9), 2867</a:t>
            </a:r>
            <a:endParaRPr lang="en-US" sz="1200" dirty="0">
              <a:solidFill>
                <a:schemeClr val="bg1"/>
              </a:solidFill>
            </a:endParaRPr>
          </a:p>
        </p:txBody>
      </p:sp>
      <p:pic>
        <p:nvPicPr>
          <p:cNvPr id="2050" name="Picture 2" descr="Nutrients 12 02867 g002 550">
            <a:extLst>
              <a:ext uri="{FF2B5EF4-FFF2-40B4-BE49-F238E27FC236}">
                <a16:creationId xmlns:a16="http://schemas.microsoft.com/office/drawing/2014/main" id="{6CD90FAF-775A-0676-E570-461CD0E186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9310"/>
          <a:stretch/>
        </p:blipFill>
        <p:spPr bwMode="auto">
          <a:xfrm>
            <a:off x="152400" y="895350"/>
            <a:ext cx="4890201" cy="367404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F8CE210-5B92-B858-1260-2620A679C879}"/>
              </a:ext>
            </a:extLst>
          </p:cNvPr>
          <p:cNvSpPr txBox="1"/>
          <p:nvPr/>
        </p:nvSpPr>
        <p:spPr>
          <a:xfrm>
            <a:off x="5042601" y="414408"/>
            <a:ext cx="4073093" cy="4278094"/>
          </a:xfrm>
          <a:prstGeom prst="rect">
            <a:avLst/>
          </a:prstGeom>
          <a:noFill/>
        </p:spPr>
        <p:txBody>
          <a:bodyPr wrap="square">
            <a:spAutoFit/>
          </a:bodyPr>
          <a:lstStyle/>
          <a:p>
            <a:pPr>
              <a:buClr>
                <a:srgbClr val="FF0000"/>
              </a:buClr>
            </a:pPr>
            <a:endParaRPr lang="en-US" sz="2400" dirty="0">
              <a:solidFill>
                <a:srgbClr val="222222"/>
              </a:solidFill>
              <a:latin typeface="Arial" panose="020B0604020202020204" pitchFamily="34" charset="0"/>
            </a:endParaRPr>
          </a:p>
          <a:p>
            <a:pPr marL="342900" indent="-342900">
              <a:buClr>
                <a:srgbClr val="FF0000"/>
              </a:buClr>
              <a:buFont typeface="Wingdings" panose="05000000000000000000" pitchFamily="2" charset="2"/>
              <a:buChar char="§"/>
            </a:pPr>
            <a:r>
              <a:rPr lang="en-US" sz="2400" dirty="0">
                <a:solidFill>
                  <a:srgbClr val="222222"/>
                </a:solidFill>
                <a:latin typeface="Arial" panose="020B0604020202020204" pitchFamily="34" charset="0"/>
              </a:rPr>
              <a:t>D</a:t>
            </a:r>
            <a:r>
              <a:rPr lang="en-US" sz="2400" b="0" i="0" dirty="0">
                <a:solidFill>
                  <a:srgbClr val="222222"/>
                </a:solidFill>
                <a:effectLst/>
                <a:latin typeface="Arial" panose="020B0604020202020204" pitchFamily="34" charset="0"/>
              </a:rPr>
              <a:t>ecrease in one-carbon metabolism output, leading to decreased DNA synthesis, increased genomic instability, and decreased methylation potential. </a:t>
            </a:r>
          </a:p>
          <a:p>
            <a:pPr>
              <a:buClr>
                <a:srgbClr val="FF0000"/>
              </a:buClr>
            </a:pPr>
            <a:endParaRPr lang="en-US" sz="800" b="0" i="0" dirty="0">
              <a:solidFill>
                <a:srgbClr val="222222"/>
              </a:solidFill>
              <a:effectLst/>
              <a:latin typeface="Arial" panose="020B0604020202020204" pitchFamily="34" charset="0"/>
            </a:endParaRPr>
          </a:p>
          <a:p>
            <a:pPr marL="342900" indent="-342900">
              <a:buClr>
                <a:srgbClr val="FF0000"/>
              </a:buClr>
              <a:buFont typeface="Wingdings" panose="05000000000000000000" pitchFamily="2" charset="2"/>
              <a:buChar char="§"/>
            </a:pPr>
            <a:r>
              <a:rPr lang="en-US" sz="2400" b="0" i="0" dirty="0">
                <a:solidFill>
                  <a:srgbClr val="222222"/>
                </a:solidFill>
                <a:effectLst/>
                <a:latin typeface="Arial" panose="020B0604020202020204" pitchFamily="34" charset="0"/>
              </a:rPr>
              <a:t>Neural tube defects (NTDs), non-alcoholic fatty liver disease </a:t>
            </a:r>
          </a:p>
        </p:txBody>
      </p:sp>
      <p:sp>
        <p:nvSpPr>
          <p:cNvPr id="2" name="Rectangle 1"/>
          <p:cNvSpPr/>
          <p:nvPr/>
        </p:nvSpPr>
        <p:spPr>
          <a:xfrm>
            <a:off x="1905000" y="111264"/>
            <a:ext cx="4878580" cy="707886"/>
          </a:xfrm>
          <a:prstGeom prst="rect">
            <a:avLst/>
          </a:prstGeom>
        </p:spPr>
        <p:txBody>
          <a:bodyPr wrap="none">
            <a:spAutoFit/>
          </a:bodyPr>
          <a:lstStyle/>
          <a:p>
            <a:pPr>
              <a:buClr>
                <a:srgbClr val="FF0000"/>
              </a:buClr>
            </a:pPr>
            <a:r>
              <a:rPr lang="en-US" sz="4000" dirty="0">
                <a:solidFill>
                  <a:schemeClr val="accent6"/>
                </a:solidFill>
                <a:latin typeface="Arial" panose="020B0604020202020204" pitchFamily="34" charset="0"/>
              </a:rPr>
              <a:t>B Vitamin Deficiency</a:t>
            </a:r>
          </a:p>
        </p:txBody>
      </p:sp>
    </p:spTree>
    <p:extLst>
      <p:ext uri="{BB962C8B-B14F-4D97-AF65-F5344CB8AC3E}">
        <p14:creationId xmlns:p14="http://schemas.microsoft.com/office/powerpoint/2010/main" val="37281389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67380AF-9DF0-811E-B65B-98925D45D3A5}"/>
              </a:ext>
            </a:extLst>
          </p:cNvPr>
          <p:cNvSpPr>
            <a:spLocks noGrp="1"/>
          </p:cNvSpPr>
          <p:nvPr>
            <p:ph type="sldNum" sz="quarter" idx="12"/>
          </p:nvPr>
        </p:nvSpPr>
        <p:spPr/>
        <p:txBody>
          <a:bodyPr/>
          <a:lstStyle/>
          <a:p>
            <a:fld id="{6E2D2B3B-882E-40F3-A32F-6DD516915044}" type="slidenum">
              <a:rPr lang="en-US" smtClean="0"/>
              <a:pPr/>
              <a:t>17</a:t>
            </a:fld>
            <a:endParaRPr lang="en-US"/>
          </a:p>
        </p:txBody>
      </p:sp>
      <p:pic>
        <p:nvPicPr>
          <p:cNvPr id="7" name="Picture 2" descr="Nutrients 12 02867 g002 550">
            <a:extLst>
              <a:ext uri="{FF2B5EF4-FFF2-40B4-BE49-F238E27FC236}">
                <a16:creationId xmlns:a16="http://schemas.microsoft.com/office/drawing/2014/main" id="{5B10FCDC-4EF1-8F31-5686-40C06491FD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208" b="1"/>
          <a:stretch/>
        </p:blipFill>
        <p:spPr bwMode="auto">
          <a:xfrm>
            <a:off x="3962400" y="727533"/>
            <a:ext cx="5181600" cy="390076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643736F-EB87-BF67-2323-129EF8774110}"/>
              </a:ext>
            </a:extLst>
          </p:cNvPr>
          <p:cNvSpPr txBox="1"/>
          <p:nvPr/>
        </p:nvSpPr>
        <p:spPr>
          <a:xfrm>
            <a:off x="76200" y="754695"/>
            <a:ext cx="3962400" cy="3785652"/>
          </a:xfrm>
          <a:prstGeom prst="rect">
            <a:avLst/>
          </a:prstGeom>
          <a:noFill/>
        </p:spPr>
        <p:txBody>
          <a:bodyPr wrap="square">
            <a:spAutoFit/>
          </a:bodyPr>
          <a:lstStyle/>
          <a:p>
            <a:pPr>
              <a:buClr>
                <a:srgbClr val="FF0000"/>
              </a:buClr>
            </a:pPr>
            <a:endParaRPr lang="en-US" sz="2400" dirty="0">
              <a:solidFill>
                <a:srgbClr val="222222"/>
              </a:solidFill>
              <a:latin typeface="Arial" panose="020B0604020202020204" pitchFamily="34" charset="0"/>
            </a:endParaRPr>
          </a:p>
          <a:p>
            <a:pPr marL="342900" indent="-342900">
              <a:buClr>
                <a:srgbClr val="FF0000"/>
              </a:buClr>
              <a:buFont typeface="Wingdings" panose="05000000000000000000" pitchFamily="2" charset="2"/>
              <a:buChar char="§"/>
            </a:pPr>
            <a:r>
              <a:rPr lang="en-US" sz="2400" b="0" i="0" dirty="0">
                <a:solidFill>
                  <a:srgbClr val="222222"/>
                </a:solidFill>
                <a:effectLst/>
                <a:latin typeface="Arial" panose="020B0604020202020204" pitchFamily="34" charset="0"/>
              </a:rPr>
              <a:t>Promote cell prolif</a:t>
            </a:r>
            <a:r>
              <a:rPr lang="en-US" sz="2400" dirty="0">
                <a:solidFill>
                  <a:srgbClr val="222222"/>
                </a:solidFill>
                <a:latin typeface="Arial" panose="020B0604020202020204" pitchFamily="34" charset="0"/>
              </a:rPr>
              <a:t>eration</a:t>
            </a:r>
          </a:p>
          <a:p>
            <a:pPr>
              <a:buClr>
                <a:srgbClr val="FF0000"/>
              </a:buClr>
            </a:pPr>
            <a:endParaRPr lang="en-US" sz="2400" dirty="0">
              <a:solidFill>
                <a:srgbClr val="222222"/>
              </a:solidFill>
              <a:latin typeface="Arial" panose="020B0604020202020204" pitchFamily="34" charset="0"/>
            </a:endParaRPr>
          </a:p>
          <a:p>
            <a:pPr marL="342900" indent="-342900">
              <a:buClr>
                <a:srgbClr val="FF0000"/>
              </a:buClr>
              <a:buFont typeface="Wingdings" panose="05000000000000000000" pitchFamily="2" charset="2"/>
              <a:buChar char="§"/>
            </a:pPr>
            <a:r>
              <a:rPr lang="en-US" sz="2400" dirty="0">
                <a:solidFill>
                  <a:srgbClr val="222222"/>
                </a:solidFill>
                <a:latin typeface="Arial" panose="020B0604020202020204" pitchFamily="34" charset="0"/>
              </a:rPr>
              <a:t>Allows cells to maintain methylated states</a:t>
            </a:r>
          </a:p>
          <a:p>
            <a:pPr>
              <a:buClr>
                <a:srgbClr val="FF0000"/>
              </a:buClr>
            </a:pPr>
            <a:endParaRPr lang="en-US" sz="2400" dirty="0">
              <a:solidFill>
                <a:srgbClr val="222222"/>
              </a:solidFill>
              <a:latin typeface="Arial" panose="020B0604020202020204" pitchFamily="34" charset="0"/>
            </a:endParaRPr>
          </a:p>
          <a:p>
            <a:pPr marL="342900" indent="-342900">
              <a:buClr>
                <a:srgbClr val="FF0000"/>
              </a:buClr>
              <a:buFont typeface="Wingdings" panose="05000000000000000000" pitchFamily="2" charset="2"/>
              <a:buChar char="§"/>
            </a:pPr>
            <a:r>
              <a:rPr lang="en-US" sz="2400" b="0" i="0" dirty="0">
                <a:solidFill>
                  <a:srgbClr val="222222"/>
                </a:solidFill>
                <a:effectLst/>
                <a:latin typeface="Arial" panose="020B0604020202020204" pitchFamily="34" charset="0"/>
              </a:rPr>
              <a:t>May increase development of cancers</a:t>
            </a:r>
          </a:p>
          <a:p>
            <a:pPr>
              <a:buClr>
                <a:srgbClr val="FF0000"/>
              </a:buClr>
            </a:pPr>
            <a:endParaRPr lang="en-US" sz="2400" b="0" i="0" dirty="0">
              <a:solidFill>
                <a:srgbClr val="222222"/>
              </a:solidFill>
              <a:effectLst/>
              <a:latin typeface="Arial" panose="020B0604020202020204" pitchFamily="34" charset="0"/>
            </a:endParaRPr>
          </a:p>
          <a:p>
            <a:pPr marL="342900" indent="-342900">
              <a:buClr>
                <a:srgbClr val="FF0000"/>
              </a:buClr>
              <a:buFont typeface="Wingdings" panose="05000000000000000000" pitchFamily="2" charset="2"/>
              <a:buChar char="§"/>
            </a:pPr>
            <a:r>
              <a:rPr lang="en-US" sz="2400" b="0" i="0" dirty="0">
                <a:solidFill>
                  <a:srgbClr val="222222"/>
                </a:solidFill>
                <a:effectLst/>
                <a:latin typeface="Arial" panose="020B0604020202020204" pitchFamily="34" charset="0"/>
              </a:rPr>
              <a:t>Disrupts hematopoiesis</a:t>
            </a:r>
          </a:p>
        </p:txBody>
      </p:sp>
      <p:sp>
        <p:nvSpPr>
          <p:cNvPr id="12" name="TextBox 11">
            <a:extLst>
              <a:ext uri="{FF2B5EF4-FFF2-40B4-BE49-F238E27FC236}">
                <a16:creationId xmlns:a16="http://schemas.microsoft.com/office/drawing/2014/main" id="{DA2FF96C-9D66-45D0-5C11-4C028767FE69}"/>
              </a:ext>
            </a:extLst>
          </p:cNvPr>
          <p:cNvSpPr txBox="1"/>
          <p:nvPr/>
        </p:nvSpPr>
        <p:spPr>
          <a:xfrm>
            <a:off x="3554734" y="4764982"/>
            <a:ext cx="2113079" cy="276999"/>
          </a:xfrm>
          <a:prstGeom prst="rect">
            <a:avLst/>
          </a:prstGeom>
          <a:noFill/>
        </p:spPr>
        <p:txBody>
          <a:bodyPr wrap="none" rtlCol="0">
            <a:spAutoFit/>
          </a:bodyPr>
          <a:lstStyle/>
          <a:p>
            <a:r>
              <a:rPr lang="en-US" sz="1200" i="1" dirty="0">
                <a:solidFill>
                  <a:schemeClr val="bg1"/>
                </a:solidFill>
                <a:effectLst/>
                <a:latin typeface="Arial" panose="020B0604020202020204" pitchFamily="34" charset="0"/>
              </a:rPr>
              <a:t>Nutrients</a:t>
            </a:r>
            <a:r>
              <a:rPr lang="en-US" sz="1200" i="0" dirty="0">
                <a:solidFill>
                  <a:schemeClr val="bg1"/>
                </a:solidFill>
                <a:effectLst/>
                <a:latin typeface="Arial" panose="020B0604020202020204" pitchFamily="34" charset="0"/>
              </a:rPr>
              <a:t> 2020, </a:t>
            </a:r>
            <a:r>
              <a:rPr lang="en-US" sz="1200" i="1" dirty="0">
                <a:solidFill>
                  <a:schemeClr val="bg1"/>
                </a:solidFill>
                <a:effectLst/>
                <a:latin typeface="Arial" panose="020B0604020202020204" pitchFamily="34" charset="0"/>
              </a:rPr>
              <a:t>12</a:t>
            </a:r>
            <a:r>
              <a:rPr lang="en-US" sz="1200" i="0" dirty="0">
                <a:solidFill>
                  <a:schemeClr val="bg1"/>
                </a:solidFill>
                <a:effectLst/>
                <a:latin typeface="Arial" panose="020B0604020202020204" pitchFamily="34" charset="0"/>
              </a:rPr>
              <a:t>(9), 2867</a:t>
            </a:r>
            <a:endParaRPr lang="en-US" sz="1200" dirty="0">
              <a:solidFill>
                <a:schemeClr val="bg1"/>
              </a:solidFill>
            </a:endParaRPr>
          </a:p>
        </p:txBody>
      </p:sp>
      <p:sp>
        <p:nvSpPr>
          <p:cNvPr id="2" name="Rectangle 1"/>
          <p:cNvSpPr/>
          <p:nvPr/>
        </p:nvSpPr>
        <p:spPr>
          <a:xfrm>
            <a:off x="2362200" y="59247"/>
            <a:ext cx="4165243" cy="707886"/>
          </a:xfrm>
          <a:prstGeom prst="rect">
            <a:avLst/>
          </a:prstGeom>
        </p:spPr>
        <p:txBody>
          <a:bodyPr wrap="none">
            <a:spAutoFit/>
          </a:bodyPr>
          <a:lstStyle/>
          <a:p>
            <a:pPr>
              <a:buClr>
                <a:srgbClr val="FF0000"/>
              </a:buClr>
            </a:pPr>
            <a:r>
              <a:rPr lang="en-US" sz="4000" dirty="0">
                <a:solidFill>
                  <a:schemeClr val="accent6"/>
                </a:solidFill>
                <a:latin typeface="Arial" panose="020B0604020202020204" pitchFamily="34" charset="0"/>
              </a:rPr>
              <a:t>B Vitamin Excess</a:t>
            </a:r>
          </a:p>
        </p:txBody>
      </p:sp>
    </p:spTree>
    <p:extLst>
      <p:ext uri="{BB962C8B-B14F-4D97-AF65-F5344CB8AC3E}">
        <p14:creationId xmlns:p14="http://schemas.microsoft.com/office/powerpoint/2010/main" val="1267799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D9615-412D-0E3B-9D72-FAC62BDB398F}"/>
              </a:ext>
            </a:extLst>
          </p:cNvPr>
          <p:cNvSpPr>
            <a:spLocks noGrp="1"/>
          </p:cNvSpPr>
          <p:nvPr>
            <p:ph type="title"/>
          </p:nvPr>
        </p:nvSpPr>
        <p:spPr>
          <a:xfrm>
            <a:off x="85970" y="205979"/>
            <a:ext cx="8994458" cy="857250"/>
          </a:xfrm>
        </p:spPr>
        <p:txBody>
          <a:bodyPr/>
          <a:lstStyle/>
          <a:p>
            <a:pPr algn="ctr"/>
            <a:r>
              <a:rPr lang="en-US" dirty="0"/>
              <a:t>B Vitamins and HIV Related Outcomes</a:t>
            </a:r>
          </a:p>
        </p:txBody>
      </p:sp>
      <p:sp>
        <p:nvSpPr>
          <p:cNvPr id="5" name="Slide Number Placeholder 4">
            <a:extLst>
              <a:ext uri="{FF2B5EF4-FFF2-40B4-BE49-F238E27FC236}">
                <a16:creationId xmlns:a16="http://schemas.microsoft.com/office/drawing/2014/main" id="{A67380AF-9DF0-811E-B65B-98925D45D3A5}"/>
              </a:ext>
            </a:extLst>
          </p:cNvPr>
          <p:cNvSpPr>
            <a:spLocks noGrp="1"/>
          </p:cNvSpPr>
          <p:nvPr>
            <p:ph type="sldNum" sz="quarter" idx="12"/>
          </p:nvPr>
        </p:nvSpPr>
        <p:spPr/>
        <p:txBody>
          <a:bodyPr/>
          <a:lstStyle/>
          <a:p>
            <a:fld id="{6E2D2B3B-882E-40F3-A32F-6DD516915044}" type="slidenum">
              <a:rPr lang="en-US" smtClean="0"/>
              <a:pPr/>
              <a:t>18</a:t>
            </a:fld>
            <a:endParaRPr lang="en-US"/>
          </a:p>
        </p:txBody>
      </p:sp>
      <p:sp>
        <p:nvSpPr>
          <p:cNvPr id="6" name="TextBox 5">
            <a:extLst>
              <a:ext uri="{FF2B5EF4-FFF2-40B4-BE49-F238E27FC236}">
                <a16:creationId xmlns:a16="http://schemas.microsoft.com/office/drawing/2014/main" id="{EE7ACB02-8CEB-BD06-D26B-FA745C99F3C1}"/>
              </a:ext>
            </a:extLst>
          </p:cNvPr>
          <p:cNvSpPr txBox="1"/>
          <p:nvPr/>
        </p:nvSpPr>
        <p:spPr>
          <a:xfrm>
            <a:off x="3086635" y="4781550"/>
            <a:ext cx="3314165" cy="276999"/>
          </a:xfrm>
          <a:prstGeom prst="rect">
            <a:avLst/>
          </a:prstGeom>
          <a:noFill/>
        </p:spPr>
        <p:txBody>
          <a:bodyPr wrap="square" rtlCol="0">
            <a:spAutoFit/>
          </a:bodyPr>
          <a:lstStyle/>
          <a:p>
            <a:r>
              <a:rPr lang="en-US" sz="1200" b="0" i="0" dirty="0">
                <a:solidFill>
                  <a:schemeClr val="bg1"/>
                </a:solidFill>
                <a:effectLst/>
                <a:latin typeface="Times New Roman" panose="02020603050405020304" pitchFamily="18" charset="0"/>
              </a:rPr>
              <a:t>New England Journal of Medicine, 351(1), 23–32</a:t>
            </a:r>
            <a:endParaRPr lang="en-US" sz="1200" dirty="0">
              <a:solidFill>
                <a:schemeClr val="bg1"/>
              </a:solidFill>
            </a:endParaRPr>
          </a:p>
        </p:txBody>
      </p:sp>
      <p:sp>
        <p:nvSpPr>
          <p:cNvPr id="8" name="Content Placeholder 7">
            <a:extLst>
              <a:ext uri="{FF2B5EF4-FFF2-40B4-BE49-F238E27FC236}">
                <a16:creationId xmlns:a16="http://schemas.microsoft.com/office/drawing/2014/main" id="{B275023C-AFDA-B069-6C45-87D7582CF300}"/>
              </a:ext>
            </a:extLst>
          </p:cNvPr>
          <p:cNvSpPr>
            <a:spLocks noGrp="1"/>
          </p:cNvSpPr>
          <p:nvPr>
            <p:ph sz="half" idx="1"/>
          </p:nvPr>
        </p:nvSpPr>
        <p:spPr>
          <a:xfrm>
            <a:off x="168483" y="1352550"/>
            <a:ext cx="8829430" cy="3323480"/>
          </a:xfrm>
        </p:spPr>
        <p:txBody>
          <a:bodyPr>
            <a:normAutofit/>
          </a:bodyPr>
          <a:lstStyle/>
          <a:p>
            <a:r>
              <a:rPr lang="en-US" sz="2400" dirty="0"/>
              <a:t>B Vitamin Supplementation in combination with other vitamins and minerals – improved HIV related outcomes</a:t>
            </a:r>
          </a:p>
          <a:p>
            <a:r>
              <a:rPr lang="en-US" sz="2400" dirty="0"/>
              <a:t>Decrease the risk of HIV disease progression and AIDS- related deaths</a:t>
            </a:r>
          </a:p>
          <a:p>
            <a:r>
              <a:rPr lang="en-US" sz="2400" dirty="0"/>
              <a:t>Increased Cluster of Differentiation 4 (CD4) counts in pregnant and non-pregnant women with HIV</a:t>
            </a:r>
          </a:p>
          <a:p>
            <a:r>
              <a:rPr lang="en-US" sz="2400" dirty="0"/>
              <a:t>Reduced the risk of HIV-related opportunistic infections, weight loss, anemia</a:t>
            </a:r>
          </a:p>
        </p:txBody>
      </p:sp>
    </p:spTree>
    <p:extLst>
      <p:ext uri="{BB962C8B-B14F-4D97-AF65-F5344CB8AC3E}">
        <p14:creationId xmlns:p14="http://schemas.microsoft.com/office/powerpoint/2010/main" val="1724707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D9615-412D-0E3B-9D72-FAC62BDB398F}"/>
              </a:ext>
            </a:extLst>
          </p:cNvPr>
          <p:cNvSpPr>
            <a:spLocks noGrp="1"/>
          </p:cNvSpPr>
          <p:nvPr>
            <p:ph type="title"/>
          </p:nvPr>
        </p:nvSpPr>
        <p:spPr/>
        <p:txBody>
          <a:bodyPr/>
          <a:lstStyle/>
          <a:p>
            <a:pPr algn="ctr"/>
            <a:r>
              <a:rPr lang="en-US" dirty="0"/>
              <a:t>Heart Positive Study</a:t>
            </a:r>
          </a:p>
        </p:txBody>
      </p:sp>
      <p:sp>
        <p:nvSpPr>
          <p:cNvPr id="5" name="Slide Number Placeholder 4">
            <a:extLst>
              <a:ext uri="{FF2B5EF4-FFF2-40B4-BE49-F238E27FC236}">
                <a16:creationId xmlns:a16="http://schemas.microsoft.com/office/drawing/2014/main" id="{A67380AF-9DF0-811E-B65B-98925D45D3A5}"/>
              </a:ext>
            </a:extLst>
          </p:cNvPr>
          <p:cNvSpPr>
            <a:spLocks noGrp="1"/>
          </p:cNvSpPr>
          <p:nvPr>
            <p:ph type="sldNum" sz="quarter" idx="12"/>
          </p:nvPr>
        </p:nvSpPr>
        <p:spPr/>
        <p:txBody>
          <a:bodyPr/>
          <a:lstStyle/>
          <a:p>
            <a:fld id="{6E2D2B3B-882E-40F3-A32F-6DD516915044}" type="slidenum">
              <a:rPr lang="en-US" smtClean="0"/>
              <a:pPr/>
              <a:t>19</a:t>
            </a:fld>
            <a:endParaRPr lang="en-US"/>
          </a:p>
        </p:txBody>
      </p:sp>
      <p:sp>
        <p:nvSpPr>
          <p:cNvPr id="6" name="TextBox 5">
            <a:extLst>
              <a:ext uri="{FF2B5EF4-FFF2-40B4-BE49-F238E27FC236}">
                <a16:creationId xmlns:a16="http://schemas.microsoft.com/office/drawing/2014/main" id="{EE7ACB02-8CEB-BD06-D26B-FA745C99F3C1}"/>
              </a:ext>
            </a:extLst>
          </p:cNvPr>
          <p:cNvSpPr txBox="1"/>
          <p:nvPr/>
        </p:nvSpPr>
        <p:spPr>
          <a:xfrm>
            <a:off x="2058835" y="4806716"/>
            <a:ext cx="5112297" cy="261610"/>
          </a:xfrm>
          <a:prstGeom prst="rect">
            <a:avLst/>
          </a:prstGeom>
          <a:noFill/>
        </p:spPr>
        <p:txBody>
          <a:bodyPr wrap="none" rtlCol="0">
            <a:spAutoFit/>
          </a:bodyPr>
          <a:lstStyle/>
          <a:p>
            <a:r>
              <a:rPr lang="en-US" sz="1100" b="0" i="0" u="sng" dirty="0" err="1">
                <a:solidFill>
                  <a:schemeClr val="bg1"/>
                </a:solidFill>
                <a:effectLst/>
                <a:latin typeface="Helvetica Neue"/>
                <a:hlinkClick r:id="rId3">
                  <a:extLst>
                    <a:ext uri="{A12FA001-AC4F-418D-AE19-62706E023703}">
                      <ahyp:hlinkClr xmlns:ahyp="http://schemas.microsoft.com/office/drawing/2018/hyperlinkcolor" val="tx"/>
                    </a:ext>
                  </a:extLst>
                </a:hlinkClick>
              </a:rPr>
              <a:t>Balasubramanyuam</a:t>
            </a:r>
            <a:r>
              <a:rPr lang="en-US" sz="1100" b="0" i="0" u="sng" dirty="0">
                <a:solidFill>
                  <a:schemeClr val="bg1"/>
                </a:solidFill>
                <a:effectLst/>
                <a:latin typeface="Helvetica Neue"/>
                <a:hlinkClick r:id="rId3">
                  <a:extLst>
                    <a:ext uri="{A12FA001-AC4F-418D-AE19-62706E023703}">
                      <ahyp:hlinkClr xmlns:ahyp="http://schemas.microsoft.com/office/drawing/2018/hyperlinkcolor" val="tx"/>
                    </a:ext>
                  </a:extLst>
                </a:hlinkClick>
              </a:rPr>
              <a:t> et al. J Clin Endocrinol </a:t>
            </a:r>
            <a:r>
              <a:rPr lang="en-US" sz="1100" b="0" i="0" u="sng" dirty="0" err="1">
                <a:solidFill>
                  <a:schemeClr val="bg1"/>
                </a:solidFill>
                <a:effectLst/>
                <a:latin typeface="Helvetica Neue"/>
                <a:hlinkClick r:id="rId3">
                  <a:extLst>
                    <a:ext uri="{A12FA001-AC4F-418D-AE19-62706E023703}">
                      <ahyp:hlinkClr xmlns:ahyp="http://schemas.microsoft.com/office/drawing/2018/hyperlinkcolor" val="tx"/>
                    </a:ext>
                  </a:extLst>
                </a:hlinkClick>
              </a:rPr>
              <a:t>Metab</a:t>
            </a:r>
            <a:r>
              <a:rPr lang="en-US" sz="1100" b="0" i="0" u="sng" dirty="0">
                <a:solidFill>
                  <a:schemeClr val="bg1"/>
                </a:solidFill>
                <a:effectLst/>
                <a:latin typeface="Helvetica Neue"/>
                <a:hlinkClick r:id="rId3">
                  <a:extLst>
                    <a:ext uri="{A12FA001-AC4F-418D-AE19-62706E023703}">
                      <ahyp:hlinkClr xmlns:ahyp="http://schemas.microsoft.com/office/drawing/2018/hyperlinkcolor" val="tx"/>
                    </a:ext>
                  </a:extLst>
                </a:hlinkClick>
              </a:rPr>
              <a:t>.</a:t>
            </a:r>
            <a:r>
              <a:rPr lang="en-US" sz="1100" b="0" i="0" dirty="0">
                <a:solidFill>
                  <a:schemeClr val="bg1"/>
                </a:solidFill>
                <a:effectLst/>
                <a:latin typeface="Helvetica Neue"/>
              </a:rPr>
              <a:t> 2011 Jul; 96(7): 2236–2247.</a:t>
            </a:r>
            <a:endParaRPr lang="en-US" sz="1100" dirty="0">
              <a:solidFill>
                <a:schemeClr val="bg1"/>
              </a:solidFill>
            </a:endParaRPr>
          </a:p>
        </p:txBody>
      </p:sp>
      <p:sp>
        <p:nvSpPr>
          <p:cNvPr id="8" name="Content Placeholder 7">
            <a:extLst>
              <a:ext uri="{FF2B5EF4-FFF2-40B4-BE49-F238E27FC236}">
                <a16:creationId xmlns:a16="http://schemas.microsoft.com/office/drawing/2014/main" id="{B275023C-AFDA-B069-6C45-87D7582CF300}"/>
              </a:ext>
            </a:extLst>
          </p:cNvPr>
          <p:cNvSpPr>
            <a:spLocks noGrp="1"/>
          </p:cNvSpPr>
          <p:nvPr>
            <p:ph sz="half" idx="1"/>
          </p:nvPr>
        </p:nvSpPr>
        <p:spPr>
          <a:xfrm>
            <a:off x="228599" y="1305670"/>
            <a:ext cx="8686800" cy="3323480"/>
          </a:xfrm>
        </p:spPr>
        <p:txBody>
          <a:bodyPr>
            <a:normAutofit lnSpcReduction="10000"/>
          </a:bodyPr>
          <a:lstStyle/>
          <a:p>
            <a:r>
              <a:rPr lang="en-US" sz="2400" dirty="0"/>
              <a:t>Against a background of low saturated fat diet and regular exercise, niacin increased High Density Lipoprotein-Cholesterol (HDL-C) and fenofibrate decreased triglycerides in a multiethnic population of patients with HIV dyslipidemia on ART</a:t>
            </a:r>
          </a:p>
          <a:p>
            <a:pPr marL="114300" indent="0">
              <a:buNone/>
            </a:pPr>
            <a:endParaRPr lang="en-US" sz="2400" dirty="0"/>
          </a:p>
          <a:p>
            <a:r>
              <a:rPr lang="en-US" sz="2400" dirty="0"/>
              <a:t>Combination therapy produced lowest ratio of total cholesterol to HDL-C, a measure highly correlated to cardiovascular risk</a:t>
            </a:r>
          </a:p>
        </p:txBody>
      </p:sp>
    </p:spTree>
    <p:extLst>
      <p:ext uri="{BB962C8B-B14F-4D97-AF65-F5344CB8AC3E}">
        <p14:creationId xmlns:p14="http://schemas.microsoft.com/office/powerpoint/2010/main" val="91299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0147"/>
            <a:ext cx="8315569" cy="857250"/>
          </a:xfrm>
        </p:spPr>
        <p:txBody>
          <a:bodyPr/>
          <a:lstStyle/>
          <a:p>
            <a:pPr algn="ctr"/>
            <a:r>
              <a:rPr lang="en-US" dirty="0"/>
              <a:t>Presenter Profile</a:t>
            </a:r>
          </a:p>
        </p:txBody>
      </p:sp>
      <p:sp>
        <p:nvSpPr>
          <p:cNvPr id="4" name="Slide Number Placeholder 3"/>
          <p:cNvSpPr>
            <a:spLocks noGrp="1"/>
          </p:cNvSpPr>
          <p:nvPr>
            <p:ph type="sldNum" sz="quarter" idx="12"/>
          </p:nvPr>
        </p:nvSpPr>
        <p:spPr/>
        <p:txBody>
          <a:bodyPr/>
          <a:lstStyle/>
          <a:p>
            <a:fld id="{6E2D2B3B-882E-40F3-A32F-6DD516915044}" type="slidenum">
              <a:rPr lang="en-US" smtClean="0"/>
              <a:pPr/>
              <a:t>2</a:t>
            </a:fld>
            <a:endParaRPr lang="en-US"/>
          </a:p>
        </p:txBody>
      </p:sp>
      <p:pic>
        <p:nvPicPr>
          <p:cNvPr id="7" name="Picture 6" descr="A person smiling at the camera&#10;&#10;Description automatically generated with low confidence">
            <a:extLst>
              <a:ext uri="{FF2B5EF4-FFF2-40B4-BE49-F238E27FC236}">
                <a16:creationId xmlns:a16="http://schemas.microsoft.com/office/drawing/2014/main" id="{B10018F5-011A-DF55-A31C-D46C9FF73BBA}"/>
              </a:ext>
            </a:extLst>
          </p:cNvPr>
          <p:cNvPicPr>
            <a:picLocks noChangeAspect="1"/>
          </p:cNvPicPr>
          <p:nvPr/>
        </p:nvPicPr>
        <p:blipFill rotWithShape="1">
          <a:blip r:embed="rId3">
            <a:extLst>
              <a:ext uri="{28A0092B-C50C-407E-A947-70E740481C1C}">
                <a14:useLocalDpi xmlns:a14="http://schemas.microsoft.com/office/drawing/2010/main" val="0"/>
              </a:ext>
            </a:extLst>
          </a:blip>
          <a:srcRect l="32147" t="13496" r="31119"/>
          <a:stretch/>
        </p:blipFill>
        <p:spPr>
          <a:xfrm>
            <a:off x="228600" y="1470205"/>
            <a:ext cx="1828800" cy="28574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F2933A98-F644-2D38-21D3-85A5993BAD87}"/>
              </a:ext>
            </a:extLst>
          </p:cNvPr>
          <p:cNvSpPr txBox="1"/>
          <p:nvPr/>
        </p:nvSpPr>
        <p:spPr>
          <a:xfrm>
            <a:off x="2286000" y="1123950"/>
            <a:ext cx="6858000" cy="3550011"/>
          </a:xfrm>
          <a:prstGeom prst="rect">
            <a:avLst/>
          </a:prstGeom>
          <a:noFill/>
        </p:spPr>
        <p:txBody>
          <a:bodyPr wrap="square">
            <a:spAutoFit/>
          </a:bodyPr>
          <a:lstStyle/>
          <a:p>
            <a:pPr marL="0" marR="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Calibri" panose="020F0502020204030204" pitchFamily="34" charset="0"/>
              </a:rPr>
              <a:t>Madhuri M. Vasudevan, MD, MPH is Assistant Professor at Baylor College of Medicine and Director of the Diabetes Program at the Michael E. </a:t>
            </a:r>
            <a:r>
              <a:rPr lang="en-US" sz="1400" dirty="0" err="1">
                <a:effectLst/>
                <a:latin typeface="Calibri" panose="020F0502020204030204" pitchFamily="34" charset="0"/>
                <a:ea typeface="Calibri" panose="020F0502020204030204" pitchFamily="34" charset="0"/>
                <a:cs typeface="Calibri" panose="020F0502020204030204" pitchFamily="34" charset="0"/>
              </a:rPr>
              <a:t>DeBakey</a:t>
            </a:r>
            <a:r>
              <a:rPr lang="en-US" sz="1400" dirty="0">
                <a:effectLst/>
                <a:latin typeface="Calibri" panose="020F0502020204030204" pitchFamily="34" charset="0"/>
                <a:ea typeface="Calibri" panose="020F0502020204030204" pitchFamily="34" charset="0"/>
                <a:cs typeface="Calibri" panose="020F0502020204030204" pitchFamily="34" charset="0"/>
              </a:rPr>
              <a:t> VA Medical. Her clinical interests include innovations in specialty care delivery, insulin pump and sensor therapy, and patient safety.  She created the first and model electronic consultation service and initiated the dedicated insulin pump clinic.  She gained recognition for her niche in insulin pumps and sensors and was nominated to lead VA endocrinologist across southwestern United States. She serves as Physician Champion of MOVE! weight management program</a:t>
            </a:r>
            <a:r>
              <a:rPr lang="en-US" sz="1400" dirty="0">
                <a:latin typeface="Calibri" panose="020F0502020204030204" pitchFamily="34" charset="0"/>
                <a:ea typeface="Calibri" panose="020F0502020204030204" pitchFamily="34" charset="0"/>
                <a:cs typeface="Calibri" panose="020F0502020204030204" pitchFamily="34" charset="0"/>
              </a:rPr>
              <a:t>. </a:t>
            </a:r>
            <a:r>
              <a:rPr lang="en-US" sz="1400" dirty="0">
                <a:effectLst/>
                <a:latin typeface="Calibri" panose="020F0502020204030204" pitchFamily="34" charset="0"/>
                <a:ea typeface="Calibri" panose="020F0502020204030204" pitchFamily="34" charset="0"/>
                <a:cs typeface="Calibri" panose="020F0502020204030204" pitchFamily="34" charset="0"/>
              </a:rPr>
              <a:t>She is an invited speaker at local and national conferences and has been published in peer reviewed journals.  Dr. Vasudevan’s professional goals include delivery of high-quality evidence-based diabetes and endocrinology care, integrating innovations in clinical care delivery and developing a comprehensive, multidisciplinary, device-driven diabetes program. She is committed to cultivating a program to meet the growing needs of veterans with general endocrine disorders. Dr. Vasudevan is the recipient of the Rose Norton Fulbright Award for Excellence in Teaching and Evaluation, the Star Award for Clinical Excellence</a:t>
            </a:r>
            <a:r>
              <a:rPr lang="en-US" sz="1400" dirty="0">
                <a:latin typeface="Calibri" panose="020F0502020204030204" pitchFamily="34" charset="0"/>
                <a:ea typeface="Calibri" panose="020F0502020204030204" pitchFamily="34" charset="0"/>
                <a:cs typeface="Calibri" panose="020F0502020204030204" pitchFamily="34" charset="0"/>
              </a:rPr>
              <a:t>, and Women of Excellence Award at Baylor College of Medicine.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09576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D9615-412D-0E3B-9D72-FAC62BDB398F}"/>
              </a:ext>
            </a:extLst>
          </p:cNvPr>
          <p:cNvSpPr>
            <a:spLocks noGrp="1"/>
          </p:cNvSpPr>
          <p:nvPr>
            <p:ph type="title"/>
          </p:nvPr>
        </p:nvSpPr>
        <p:spPr>
          <a:xfrm>
            <a:off x="457200" y="205979"/>
            <a:ext cx="8315569" cy="550812"/>
          </a:xfrm>
        </p:spPr>
        <p:txBody>
          <a:bodyPr/>
          <a:lstStyle/>
          <a:p>
            <a:pPr algn="ctr"/>
            <a:r>
              <a:rPr lang="en-US" dirty="0"/>
              <a:t>B Vitamin Recommendations</a:t>
            </a:r>
          </a:p>
        </p:txBody>
      </p:sp>
      <p:sp>
        <p:nvSpPr>
          <p:cNvPr id="5" name="Slide Number Placeholder 4">
            <a:extLst>
              <a:ext uri="{FF2B5EF4-FFF2-40B4-BE49-F238E27FC236}">
                <a16:creationId xmlns:a16="http://schemas.microsoft.com/office/drawing/2014/main" id="{A67380AF-9DF0-811E-B65B-98925D45D3A5}"/>
              </a:ext>
            </a:extLst>
          </p:cNvPr>
          <p:cNvSpPr>
            <a:spLocks noGrp="1"/>
          </p:cNvSpPr>
          <p:nvPr>
            <p:ph type="sldNum" sz="quarter" idx="12"/>
          </p:nvPr>
        </p:nvSpPr>
        <p:spPr/>
        <p:txBody>
          <a:bodyPr/>
          <a:lstStyle/>
          <a:p>
            <a:fld id="{6E2D2B3B-882E-40F3-A32F-6DD516915044}" type="slidenum">
              <a:rPr lang="en-US" smtClean="0"/>
              <a:pPr/>
              <a:t>20</a:t>
            </a:fld>
            <a:endParaRPr lang="en-US"/>
          </a:p>
        </p:txBody>
      </p:sp>
      <p:sp>
        <p:nvSpPr>
          <p:cNvPr id="8" name="Content Placeholder 7">
            <a:extLst>
              <a:ext uri="{FF2B5EF4-FFF2-40B4-BE49-F238E27FC236}">
                <a16:creationId xmlns:a16="http://schemas.microsoft.com/office/drawing/2014/main" id="{B275023C-AFDA-B069-6C45-87D7582CF300}"/>
              </a:ext>
            </a:extLst>
          </p:cNvPr>
          <p:cNvSpPr>
            <a:spLocks noGrp="1"/>
          </p:cNvSpPr>
          <p:nvPr>
            <p:ph sz="half" idx="1"/>
          </p:nvPr>
        </p:nvSpPr>
        <p:spPr>
          <a:xfrm>
            <a:off x="42984" y="975865"/>
            <a:ext cx="9144000" cy="3653285"/>
          </a:xfrm>
        </p:spPr>
        <p:txBody>
          <a:bodyPr>
            <a:noAutofit/>
          </a:bodyPr>
          <a:lstStyle/>
          <a:p>
            <a:r>
              <a:rPr lang="en-US" sz="2100" dirty="0"/>
              <a:t>B Vitamin deficiencies highly prevalent in PWH and associated with adverse health outcomes</a:t>
            </a:r>
          </a:p>
          <a:p>
            <a:r>
              <a:rPr lang="en-US" sz="2100" dirty="0"/>
              <a:t>Randomized Control Trials (RCT) consistent benefit of B vitamin supplementation on HIV disease progression, health outcomes in ART-naïve populations</a:t>
            </a:r>
          </a:p>
          <a:p>
            <a:r>
              <a:rPr lang="en-US" sz="2100" dirty="0"/>
              <a:t>Literature supports B vitamin supplementation at the single Recommended Dietary Allowance (RDA) for PWH</a:t>
            </a:r>
          </a:p>
          <a:p>
            <a:r>
              <a:rPr lang="en-US" sz="2100" dirty="0"/>
              <a:t>Food fortification and dietary diversification is needed</a:t>
            </a:r>
          </a:p>
          <a:p>
            <a:r>
              <a:rPr lang="en-US" sz="2100" dirty="0"/>
              <a:t>Niacin consistently demonstrates benefits for lipid profiles and dyslipidemia on stable ART</a:t>
            </a:r>
          </a:p>
        </p:txBody>
      </p:sp>
      <p:sp>
        <p:nvSpPr>
          <p:cNvPr id="3" name="TextBox 2">
            <a:extLst>
              <a:ext uri="{FF2B5EF4-FFF2-40B4-BE49-F238E27FC236}">
                <a16:creationId xmlns:a16="http://schemas.microsoft.com/office/drawing/2014/main" id="{EC23CA67-A21C-8ADD-936D-B346667AB7C1}"/>
              </a:ext>
            </a:extLst>
          </p:cNvPr>
          <p:cNvSpPr txBox="1"/>
          <p:nvPr/>
        </p:nvSpPr>
        <p:spPr>
          <a:xfrm>
            <a:off x="1761198" y="4762499"/>
            <a:ext cx="5621604" cy="276999"/>
          </a:xfrm>
          <a:prstGeom prst="rect">
            <a:avLst/>
          </a:prstGeom>
          <a:noFill/>
        </p:spPr>
        <p:txBody>
          <a:bodyPr wrap="none" rtlCol="0">
            <a:spAutoFit/>
          </a:bodyPr>
          <a:lstStyle/>
          <a:p>
            <a:pPr algn="l"/>
            <a:r>
              <a:rPr lang="en-US" sz="1200" b="1" i="0" dirty="0">
                <a:solidFill>
                  <a:schemeClr val="bg1"/>
                </a:solidFill>
                <a:effectLst/>
                <a:latin typeface="arial" panose="020B0604020202020204" pitchFamily="34" charset="0"/>
              </a:rPr>
              <a:t>Nutrition and HIV: Epidemiological Evidence to Public Health. 2018 May 15</a:t>
            </a:r>
          </a:p>
        </p:txBody>
      </p:sp>
    </p:spTree>
    <p:extLst>
      <p:ext uri="{BB962C8B-B14F-4D97-AF65-F5344CB8AC3E}">
        <p14:creationId xmlns:p14="http://schemas.microsoft.com/office/powerpoint/2010/main" val="1243860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D9615-412D-0E3B-9D72-FAC62BDB398F}"/>
              </a:ext>
            </a:extLst>
          </p:cNvPr>
          <p:cNvSpPr>
            <a:spLocks noGrp="1"/>
          </p:cNvSpPr>
          <p:nvPr>
            <p:ph type="title"/>
          </p:nvPr>
        </p:nvSpPr>
        <p:spPr>
          <a:xfrm>
            <a:off x="457200" y="84759"/>
            <a:ext cx="8315569" cy="550812"/>
          </a:xfrm>
        </p:spPr>
        <p:txBody>
          <a:bodyPr/>
          <a:lstStyle/>
          <a:p>
            <a:r>
              <a:rPr lang="en-US" dirty="0"/>
              <a:t>Iron</a:t>
            </a:r>
          </a:p>
        </p:txBody>
      </p:sp>
      <p:sp>
        <p:nvSpPr>
          <p:cNvPr id="5" name="Slide Number Placeholder 4">
            <a:extLst>
              <a:ext uri="{FF2B5EF4-FFF2-40B4-BE49-F238E27FC236}">
                <a16:creationId xmlns:a16="http://schemas.microsoft.com/office/drawing/2014/main" id="{A67380AF-9DF0-811E-B65B-98925D45D3A5}"/>
              </a:ext>
            </a:extLst>
          </p:cNvPr>
          <p:cNvSpPr>
            <a:spLocks noGrp="1"/>
          </p:cNvSpPr>
          <p:nvPr>
            <p:ph type="sldNum" sz="quarter" idx="12"/>
          </p:nvPr>
        </p:nvSpPr>
        <p:spPr/>
        <p:txBody>
          <a:bodyPr/>
          <a:lstStyle/>
          <a:p>
            <a:fld id="{6E2D2B3B-882E-40F3-A32F-6DD516915044}" type="slidenum">
              <a:rPr lang="en-US" smtClean="0"/>
              <a:pPr/>
              <a:t>21</a:t>
            </a:fld>
            <a:endParaRPr lang="en-US"/>
          </a:p>
        </p:txBody>
      </p:sp>
      <p:sp>
        <p:nvSpPr>
          <p:cNvPr id="6" name="TextBox 5">
            <a:extLst>
              <a:ext uri="{FF2B5EF4-FFF2-40B4-BE49-F238E27FC236}">
                <a16:creationId xmlns:a16="http://schemas.microsoft.com/office/drawing/2014/main" id="{EE7ACB02-8CEB-BD06-D26B-FA745C99F3C1}"/>
              </a:ext>
            </a:extLst>
          </p:cNvPr>
          <p:cNvSpPr txBox="1"/>
          <p:nvPr/>
        </p:nvSpPr>
        <p:spPr>
          <a:xfrm>
            <a:off x="3593206" y="4806716"/>
            <a:ext cx="2122697" cy="276999"/>
          </a:xfrm>
          <a:prstGeom prst="rect">
            <a:avLst/>
          </a:prstGeom>
          <a:noFill/>
        </p:spPr>
        <p:txBody>
          <a:bodyPr wrap="none" rtlCol="0">
            <a:spAutoFit/>
          </a:bodyPr>
          <a:lstStyle/>
          <a:p>
            <a:r>
              <a:rPr lang="en-US" sz="1200" b="0" i="0" dirty="0">
                <a:solidFill>
                  <a:schemeClr val="bg1"/>
                </a:solidFill>
                <a:effectLst/>
                <a:latin typeface="Times New Roman" panose="02020603050405020304" pitchFamily="18" charset="0"/>
              </a:rPr>
              <a:t>Blood Reviews, 31(4), 225–33</a:t>
            </a:r>
            <a:r>
              <a:rPr lang="en-US" sz="1200" b="0" i="0" dirty="0">
                <a:solidFill>
                  <a:schemeClr val="bg1"/>
                </a:solidFill>
                <a:effectLst/>
                <a:latin typeface="Helvetica Neue"/>
              </a:rPr>
              <a:t>.</a:t>
            </a:r>
            <a:endParaRPr lang="en-US" sz="1200" dirty="0">
              <a:solidFill>
                <a:schemeClr val="bg1"/>
              </a:solidFill>
            </a:endParaRPr>
          </a:p>
        </p:txBody>
      </p:sp>
      <p:sp>
        <p:nvSpPr>
          <p:cNvPr id="8" name="Content Placeholder 7">
            <a:extLst>
              <a:ext uri="{FF2B5EF4-FFF2-40B4-BE49-F238E27FC236}">
                <a16:creationId xmlns:a16="http://schemas.microsoft.com/office/drawing/2014/main" id="{B275023C-AFDA-B069-6C45-87D7582CF300}"/>
              </a:ext>
            </a:extLst>
          </p:cNvPr>
          <p:cNvSpPr>
            <a:spLocks noGrp="1"/>
          </p:cNvSpPr>
          <p:nvPr>
            <p:ph sz="half" idx="1"/>
          </p:nvPr>
        </p:nvSpPr>
        <p:spPr>
          <a:xfrm>
            <a:off x="228600" y="590550"/>
            <a:ext cx="3886200" cy="4063335"/>
          </a:xfrm>
        </p:spPr>
        <p:txBody>
          <a:bodyPr>
            <a:noAutofit/>
          </a:bodyPr>
          <a:lstStyle/>
          <a:p>
            <a:r>
              <a:rPr lang="en-US" sz="2400" dirty="0"/>
              <a:t>Trace element</a:t>
            </a:r>
          </a:p>
          <a:p>
            <a:r>
              <a:rPr lang="en-US" sz="2400" dirty="0"/>
              <a:t>Essential physiological and cellular pathways</a:t>
            </a:r>
          </a:p>
          <a:p>
            <a:r>
              <a:rPr lang="en-US" sz="2400" dirty="0"/>
              <a:t>Oxygen transport</a:t>
            </a:r>
          </a:p>
          <a:p>
            <a:r>
              <a:rPr lang="en-US" sz="2400" dirty="0"/>
              <a:t>Oxidative energy production</a:t>
            </a:r>
          </a:p>
          <a:p>
            <a:r>
              <a:rPr lang="en-US" sz="2400" dirty="0"/>
              <a:t>Cell proliferation and immune function</a:t>
            </a:r>
          </a:p>
          <a:p>
            <a:r>
              <a:rPr lang="en-US" sz="2400" dirty="0"/>
              <a:t>Bactericidal and T-cell function </a:t>
            </a:r>
          </a:p>
        </p:txBody>
      </p:sp>
      <p:pic>
        <p:nvPicPr>
          <p:cNvPr id="4" name="Picture 3">
            <a:extLst>
              <a:ext uri="{FF2B5EF4-FFF2-40B4-BE49-F238E27FC236}">
                <a16:creationId xmlns:a16="http://schemas.microsoft.com/office/drawing/2014/main" id="{929E12EB-28FA-6FC4-0A05-DA0FC18C03AF}"/>
              </a:ext>
            </a:extLst>
          </p:cNvPr>
          <p:cNvPicPr>
            <a:picLocks noChangeAspect="1"/>
          </p:cNvPicPr>
          <p:nvPr/>
        </p:nvPicPr>
        <p:blipFill rotWithShape="1">
          <a:blip r:embed="rId3"/>
          <a:srcRect b="6666"/>
          <a:stretch/>
        </p:blipFill>
        <p:spPr>
          <a:xfrm>
            <a:off x="4203381" y="230715"/>
            <a:ext cx="4569388" cy="4277214"/>
          </a:xfrm>
          <a:prstGeom prst="rect">
            <a:avLst/>
          </a:prstGeom>
          <a:ln>
            <a:solidFill>
              <a:schemeClr val="tx1"/>
            </a:solidFill>
          </a:ln>
        </p:spPr>
      </p:pic>
    </p:spTree>
    <p:extLst>
      <p:ext uri="{BB962C8B-B14F-4D97-AF65-F5344CB8AC3E}">
        <p14:creationId xmlns:p14="http://schemas.microsoft.com/office/powerpoint/2010/main" val="2574295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D9615-412D-0E3B-9D72-FAC62BDB398F}"/>
              </a:ext>
            </a:extLst>
          </p:cNvPr>
          <p:cNvSpPr>
            <a:spLocks noGrp="1"/>
          </p:cNvSpPr>
          <p:nvPr>
            <p:ph type="title"/>
          </p:nvPr>
        </p:nvSpPr>
        <p:spPr>
          <a:xfrm>
            <a:off x="152400" y="75174"/>
            <a:ext cx="8311558" cy="550812"/>
          </a:xfrm>
        </p:spPr>
        <p:txBody>
          <a:bodyPr/>
          <a:lstStyle/>
          <a:p>
            <a:r>
              <a:rPr lang="en-US" dirty="0"/>
              <a:t>Iron and HIV</a:t>
            </a:r>
          </a:p>
        </p:txBody>
      </p:sp>
      <p:sp>
        <p:nvSpPr>
          <p:cNvPr id="5" name="Slide Number Placeholder 4">
            <a:extLst>
              <a:ext uri="{FF2B5EF4-FFF2-40B4-BE49-F238E27FC236}">
                <a16:creationId xmlns:a16="http://schemas.microsoft.com/office/drawing/2014/main" id="{A67380AF-9DF0-811E-B65B-98925D45D3A5}"/>
              </a:ext>
            </a:extLst>
          </p:cNvPr>
          <p:cNvSpPr>
            <a:spLocks noGrp="1"/>
          </p:cNvSpPr>
          <p:nvPr>
            <p:ph type="sldNum" sz="quarter" idx="12"/>
          </p:nvPr>
        </p:nvSpPr>
        <p:spPr/>
        <p:txBody>
          <a:bodyPr/>
          <a:lstStyle/>
          <a:p>
            <a:fld id="{6E2D2B3B-882E-40F3-A32F-6DD516915044}" type="slidenum">
              <a:rPr lang="en-US" smtClean="0"/>
              <a:pPr/>
              <a:t>22</a:t>
            </a:fld>
            <a:endParaRPr lang="en-US"/>
          </a:p>
        </p:txBody>
      </p:sp>
      <p:pic>
        <p:nvPicPr>
          <p:cNvPr id="10" name="Picture 9">
            <a:extLst>
              <a:ext uri="{FF2B5EF4-FFF2-40B4-BE49-F238E27FC236}">
                <a16:creationId xmlns:a16="http://schemas.microsoft.com/office/drawing/2014/main" id="{2F30049E-9E5E-455A-0657-922DDA4CDCC5}"/>
              </a:ext>
            </a:extLst>
          </p:cNvPr>
          <p:cNvPicPr>
            <a:picLocks noChangeAspect="1"/>
          </p:cNvPicPr>
          <p:nvPr/>
        </p:nvPicPr>
        <p:blipFill rotWithShape="1">
          <a:blip r:embed="rId3"/>
          <a:srcRect b="5290"/>
          <a:stretch/>
        </p:blipFill>
        <p:spPr>
          <a:xfrm>
            <a:off x="152400" y="796158"/>
            <a:ext cx="6234112" cy="3551184"/>
          </a:xfrm>
          <a:prstGeom prst="rect">
            <a:avLst/>
          </a:prstGeom>
          <a:ln>
            <a:solidFill>
              <a:schemeClr val="tx1"/>
            </a:solidFill>
          </a:ln>
        </p:spPr>
      </p:pic>
      <p:sp>
        <p:nvSpPr>
          <p:cNvPr id="11" name="Content Placeholder 7">
            <a:extLst>
              <a:ext uri="{FF2B5EF4-FFF2-40B4-BE49-F238E27FC236}">
                <a16:creationId xmlns:a16="http://schemas.microsoft.com/office/drawing/2014/main" id="{51400752-5C07-150D-975A-3F3C3BF5B5DB}"/>
              </a:ext>
            </a:extLst>
          </p:cNvPr>
          <p:cNvSpPr>
            <a:spLocks noGrp="1"/>
          </p:cNvSpPr>
          <p:nvPr>
            <p:ph sz="half" idx="1"/>
          </p:nvPr>
        </p:nvSpPr>
        <p:spPr>
          <a:xfrm>
            <a:off x="6337229" y="1123950"/>
            <a:ext cx="2743199" cy="2506457"/>
          </a:xfrm>
        </p:spPr>
        <p:txBody>
          <a:bodyPr>
            <a:noAutofit/>
          </a:bodyPr>
          <a:lstStyle/>
          <a:p>
            <a:r>
              <a:rPr lang="en-US" sz="2400" dirty="0"/>
              <a:t>Higher iron status associated with increased HIV infection and replication</a:t>
            </a:r>
          </a:p>
          <a:p>
            <a:endParaRPr lang="en-US" sz="2400" dirty="0"/>
          </a:p>
        </p:txBody>
      </p:sp>
      <p:sp>
        <p:nvSpPr>
          <p:cNvPr id="12" name="TextBox 11">
            <a:extLst>
              <a:ext uri="{FF2B5EF4-FFF2-40B4-BE49-F238E27FC236}">
                <a16:creationId xmlns:a16="http://schemas.microsoft.com/office/drawing/2014/main" id="{82441B62-7273-90B4-C3C3-9331F4ADA71D}"/>
              </a:ext>
            </a:extLst>
          </p:cNvPr>
          <p:cNvSpPr txBox="1"/>
          <p:nvPr/>
        </p:nvSpPr>
        <p:spPr>
          <a:xfrm>
            <a:off x="2542053" y="4749593"/>
            <a:ext cx="4171527" cy="276999"/>
          </a:xfrm>
          <a:prstGeom prst="rect">
            <a:avLst/>
          </a:prstGeom>
          <a:noFill/>
        </p:spPr>
        <p:txBody>
          <a:bodyPr wrap="none" rtlCol="0">
            <a:spAutoFit/>
          </a:bodyPr>
          <a:lstStyle/>
          <a:p>
            <a:pPr algn="l"/>
            <a:r>
              <a:rPr lang="en-US" sz="1200" i="1" dirty="0">
                <a:solidFill>
                  <a:schemeClr val="bg1"/>
                </a:solidFill>
                <a:effectLst/>
                <a:latin typeface="-apple-system"/>
                <a:hlinkClick r:id="rId4">
                  <a:extLst>
                    <a:ext uri="{A12FA001-AC4F-418D-AE19-62706E023703}">
                      <ahyp:hlinkClr xmlns:ahyp="http://schemas.microsoft.com/office/drawing/2018/hyperlinkcolor" val="tx"/>
                    </a:ext>
                  </a:extLst>
                </a:hlinkClick>
              </a:rPr>
              <a:t>Nature Reviews Microbiology</a:t>
            </a:r>
            <a:r>
              <a:rPr lang="en-US" sz="1200" i="0" dirty="0">
                <a:solidFill>
                  <a:schemeClr val="bg1"/>
                </a:solidFill>
                <a:effectLst/>
                <a:latin typeface="-apple-system"/>
              </a:rPr>
              <a:t> volume 6, pages 541–552 (2008)</a:t>
            </a:r>
            <a:endParaRPr lang="en-US" sz="1200" i="0" dirty="0">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2509458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D9615-412D-0E3B-9D72-FAC62BDB398F}"/>
              </a:ext>
            </a:extLst>
          </p:cNvPr>
          <p:cNvSpPr>
            <a:spLocks noGrp="1"/>
          </p:cNvSpPr>
          <p:nvPr>
            <p:ph type="title"/>
          </p:nvPr>
        </p:nvSpPr>
        <p:spPr>
          <a:xfrm>
            <a:off x="457200" y="205979"/>
            <a:ext cx="8315569" cy="550812"/>
          </a:xfrm>
        </p:spPr>
        <p:txBody>
          <a:bodyPr/>
          <a:lstStyle/>
          <a:p>
            <a:pPr algn="ctr"/>
            <a:r>
              <a:rPr lang="en-US" dirty="0"/>
              <a:t>Iron Deficiency Anemia (IDA) in PWH </a:t>
            </a:r>
          </a:p>
        </p:txBody>
      </p:sp>
      <p:sp>
        <p:nvSpPr>
          <p:cNvPr id="5" name="Slide Number Placeholder 4">
            <a:extLst>
              <a:ext uri="{FF2B5EF4-FFF2-40B4-BE49-F238E27FC236}">
                <a16:creationId xmlns:a16="http://schemas.microsoft.com/office/drawing/2014/main" id="{A67380AF-9DF0-811E-B65B-98925D45D3A5}"/>
              </a:ext>
            </a:extLst>
          </p:cNvPr>
          <p:cNvSpPr>
            <a:spLocks noGrp="1"/>
          </p:cNvSpPr>
          <p:nvPr>
            <p:ph type="sldNum" sz="quarter" idx="12"/>
          </p:nvPr>
        </p:nvSpPr>
        <p:spPr/>
        <p:txBody>
          <a:bodyPr/>
          <a:lstStyle/>
          <a:p>
            <a:fld id="{6E2D2B3B-882E-40F3-A32F-6DD516915044}" type="slidenum">
              <a:rPr lang="en-US" smtClean="0"/>
              <a:pPr/>
              <a:t>23</a:t>
            </a:fld>
            <a:endParaRPr lang="en-US"/>
          </a:p>
        </p:txBody>
      </p:sp>
      <p:sp>
        <p:nvSpPr>
          <p:cNvPr id="6" name="TextBox 5">
            <a:extLst>
              <a:ext uri="{FF2B5EF4-FFF2-40B4-BE49-F238E27FC236}">
                <a16:creationId xmlns:a16="http://schemas.microsoft.com/office/drawing/2014/main" id="{EE7ACB02-8CEB-BD06-D26B-FA745C99F3C1}"/>
              </a:ext>
            </a:extLst>
          </p:cNvPr>
          <p:cNvSpPr txBox="1"/>
          <p:nvPr/>
        </p:nvSpPr>
        <p:spPr>
          <a:xfrm>
            <a:off x="1304919" y="4794782"/>
            <a:ext cx="6534161" cy="261610"/>
          </a:xfrm>
          <a:prstGeom prst="rect">
            <a:avLst/>
          </a:prstGeom>
          <a:noFill/>
        </p:spPr>
        <p:txBody>
          <a:bodyPr wrap="none" rtlCol="0">
            <a:spAutoFit/>
          </a:bodyPr>
          <a:lstStyle/>
          <a:p>
            <a:r>
              <a:rPr lang="en-US" sz="1100" i="0" dirty="0">
                <a:solidFill>
                  <a:schemeClr val="bg1"/>
                </a:solidFill>
                <a:effectLst/>
                <a:latin typeface="Times New Roman" panose="02020603050405020304" pitchFamily="18" charset="0"/>
              </a:rPr>
              <a:t>BMC Blood Disorders, 9, 5; </a:t>
            </a:r>
            <a:r>
              <a:rPr lang="en-US" sz="1100" i="0" dirty="0">
                <a:solidFill>
                  <a:schemeClr val="bg1"/>
                </a:solidFill>
                <a:effectLst/>
                <a:latin typeface="arial" panose="020B0604020202020204" pitchFamily="34" charset="0"/>
              </a:rPr>
              <a:t>Nutrition and HIV: Epidemiological Evidence to Public Health. 2018 May 15</a:t>
            </a:r>
            <a:r>
              <a:rPr lang="en-US" sz="1100" i="0" dirty="0">
                <a:solidFill>
                  <a:schemeClr val="bg1"/>
                </a:solidFill>
                <a:effectLst/>
                <a:latin typeface="Times New Roman" panose="02020603050405020304" pitchFamily="18" charset="0"/>
              </a:rPr>
              <a:t> </a:t>
            </a:r>
            <a:endParaRPr lang="en-US" sz="1100" dirty="0">
              <a:solidFill>
                <a:schemeClr val="bg1"/>
              </a:solidFill>
            </a:endParaRPr>
          </a:p>
        </p:txBody>
      </p:sp>
      <p:sp>
        <p:nvSpPr>
          <p:cNvPr id="8" name="Content Placeholder 7">
            <a:extLst>
              <a:ext uri="{FF2B5EF4-FFF2-40B4-BE49-F238E27FC236}">
                <a16:creationId xmlns:a16="http://schemas.microsoft.com/office/drawing/2014/main" id="{B275023C-AFDA-B069-6C45-87D7582CF300}"/>
              </a:ext>
            </a:extLst>
          </p:cNvPr>
          <p:cNvSpPr>
            <a:spLocks noGrp="1"/>
          </p:cNvSpPr>
          <p:nvPr>
            <p:ph sz="half" idx="1"/>
          </p:nvPr>
        </p:nvSpPr>
        <p:spPr>
          <a:xfrm>
            <a:off x="0" y="971550"/>
            <a:ext cx="9144000" cy="3657599"/>
          </a:xfrm>
        </p:spPr>
        <p:txBody>
          <a:bodyPr>
            <a:noAutofit/>
          </a:bodyPr>
          <a:lstStyle/>
          <a:p>
            <a:r>
              <a:rPr lang="en-US" sz="2400" dirty="0"/>
              <a:t>Most common micronutrient deficiency</a:t>
            </a:r>
          </a:p>
          <a:p>
            <a:r>
              <a:rPr lang="en-US" sz="2400" dirty="0"/>
              <a:t>Results in poor health outcomes, impaired development, increased susceptibility to infections</a:t>
            </a:r>
          </a:p>
          <a:p>
            <a:r>
              <a:rPr lang="en-US" sz="2400" dirty="0"/>
              <a:t>Anemia is one of the most common conditions in PWH (42.5-73%)</a:t>
            </a:r>
          </a:p>
          <a:p>
            <a:r>
              <a:rPr lang="en-US" sz="2400" dirty="0"/>
              <a:t>IDA associated adverse health outcomes in PWH including lower CD4, increase HIV progression, increased risk of OI, poorer prognosis, and HIV mortality</a:t>
            </a:r>
          </a:p>
        </p:txBody>
      </p:sp>
    </p:spTree>
    <p:extLst>
      <p:ext uri="{BB962C8B-B14F-4D97-AF65-F5344CB8AC3E}">
        <p14:creationId xmlns:p14="http://schemas.microsoft.com/office/powerpoint/2010/main" val="4292384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D9615-412D-0E3B-9D72-FAC62BDB398F}"/>
              </a:ext>
            </a:extLst>
          </p:cNvPr>
          <p:cNvSpPr>
            <a:spLocks noGrp="1"/>
          </p:cNvSpPr>
          <p:nvPr>
            <p:ph type="title"/>
          </p:nvPr>
        </p:nvSpPr>
        <p:spPr>
          <a:xfrm>
            <a:off x="252115" y="133350"/>
            <a:ext cx="8315569" cy="550812"/>
          </a:xfrm>
        </p:spPr>
        <p:txBody>
          <a:bodyPr/>
          <a:lstStyle/>
          <a:p>
            <a:pPr algn="ctr"/>
            <a:r>
              <a:rPr lang="en-US" dirty="0"/>
              <a:t>Elevated Iron in PWH</a:t>
            </a:r>
          </a:p>
        </p:txBody>
      </p:sp>
      <p:sp>
        <p:nvSpPr>
          <p:cNvPr id="5" name="Slide Number Placeholder 4">
            <a:extLst>
              <a:ext uri="{FF2B5EF4-FFF2-40B4-BE49-F238E27FC236}">
                <a16:creationId xmlns:a16="http://schemas.microsoft.com/office/drawing/2014/main" id="{A67380AF-9DF0-811E-B65B-98925D45D3A5}"/>
              </a:ext>
            </a:extLst>
          </p:cNvPr>
          <p:cNvSpPr>
            <a:spLocks noGrp="1"/>
          </p:cNvSpPr>
          <p:nvPr>
            <p:ph type="sldNum" sz="quarter" idx="12"/>
          </p:nvPr>
        </p:nvSpPr>
        <p:spPr/>
        <p:txBody>
          <a:bodyPr/>
          <a:lstStyle/>
          <a:p>
            <a:fld id="{6E2D2B3B-882E-40F3-A32F-6DD516915044}" type="slidenum">
              <a:rPr lang="en-US" smtClean="0"/>
              <a:pPr/>
              <a:t>24</a:t>
            </a:fld>
            <a:endParaRPr lang="en-US"/>
          </a:p>
        </p:txBody>
      </p:sp>
      <p:sp>
        <p:nvSpPr>
          <p:cNvPr id="6" name="TextBox 5">
            <a:extLst>
              <a:ext uri="{FF2B5EF4-FFF2-40B4-BE49-F238E27FC236}">
                <a16:creationId xmlns:a16="http://schemas.microsoft.com/office/drawing/2014/main" id="{EE7ACB02-8CEB-BD06-D26B-FA745C99F3C1}"/>
              </a:ext>
            </a:extLst>
          </p:cNvPr>
          <p:cNvSpPr txBox="1"/>
          <p:nvPr/>
        </p:nvSpPr>
        <p:spPr>
          <a:xfrm>
            <a:off x="3058307" y="4729412"/>
            <a:ext cx="3380605" cy="276999"/>
          </a:xfrm>
          <a:prstGeom prst="rect">
            <a:avLst/>
          </a:prstGeom>
          <a:noFill/>
        </p:spPr>
        <p:txBody>
          <a:bodyPr wrap="none" rtlCol="0">
            <a:spAutoFit/>
          </a:bodyPr>
          <a:lstStyle/>
          <a:p>
            <a:r>
              <a:rPr lang="en-US" sz="1200" b="0" i="0" dirty="0">
                <a:solidFill>
                  <a:schemeClr val="bg1"/>
                </a:solidFill>
                <a:effectLst/>
                <a:latin typeface="Times New Roman" panose="02020603050405020304" pitchFamily="18" charset="0"/>
              </a:rPr>
              <a:t>International Journal of STD &amp; AIDS, 26(6), 393–7</a:t>
            </a:r>
            <a:endParaRPr lang="en-US" sz="1200" dirty="0">
              <a:solidFill>
                <a:schemeClr val="bg1"/>
              </a:solidFill>
            </a:endParaRPr>
          </a:p>
        </p:txBody>
      </p:sp>
      <p:sp>
        <p:nvSpPr>
          <p:cNvPr id="8" name="Content Placeholder 7">
            <a:extLst>
              <a:ext uri="{FF2B5EF4-FFF2-40B4-BE49-F238E27FC236}">
                <a16:creationId xmlns:a16="http://schemas.microsoft.com/office/drawing/2014/main" id="{B275023C-AFDA-B069-6C45-87D7582CF300}"/>
              </a:ext>
            </a:extLst>
          </p:cNvPr>
          <p:cNvSpPr>
            <a:spLocks noGrp="1"/>
          </p:cNvSpPr>
          <p:nvPr>
            <p:ph sz="half" idx="1"/>
          </p:nvPr>
        </p:nvSpPr>
        <p:spPr>
          <a:xfrm>
            <a:off x="16042" y="969253"/>
            <a:ext cx="9144000" cy="3872359"/>
          </a:xfrm>
        </p:spPr>
        <p:txBody>
          <a:bodyPr>
            <a:noAutofit/>
          </a:bodyPr>
          <a:lstStyle/>
          <a:p>
            <a:r>
              <a:rPr lang="en-US" sz="2400" dirty="0"/>
              <a:t>Excess iron (ferritin) associated with adverse health outcomes.</a:t>
            </a:r>
          </a:p>
          <a:p>
            <a:r>
              <a:rPr lang="en-US" sz="2400" dirty="0"/>
              <a:t>Ferritin &gt; 200 ug/dL in women and &gt; 300 ug/dL in men associated with lower CD4 counts and greater prevalence of Stage 3 HIV/AIDS – observational outcome</a:t>
            </a:r>
          </a:p>
          <a:p>
            <a:r>
              <a:rPr lang="en-US" sz="2400" dirty="0"/>
              <a:t>Iron is required for survival by both the host and the virus</a:t>
            </a:r>
          </a:p>
          <a:p>
            <a:r>
              <a:rPr lang="en-US" sz="2400" dirty="0"/>
              <a:t>Controversy whether iron supplementation is safe in PWH</a:t>
            </a:r>
          </a:p>
          <a:p>
            <a:r>
              <a:rPr lang="en-US" sz="2400" dirty="0"/>
              <a:t>No randomized trials have been done to assess adverse effects of iron supplementation</a:t>
            </a:r>
          </a:p>
          <a:p>
            <a:endParaRPr lang="en-US" sz="2400" dirty="0"/>
          </a:p>
        </p:txBody>
      </p:sp>
    </p:spTree>
    <p:extLst>
      <p:ext uri="{BB962C8B-B14F-4D97-AF65-F5344CB8AC3E}">
        <p14:creationId xmlns:p14="http://schemas.microsoft.com/office/powerpoint/2010/main" val="30174419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D9615-412D-0E3B-9D72-FAC62BDB398F}"/>
              </a:ext>
            </a:extLst>
          </p:cNvPr>
          <p:cNvSpPr>
            <a:spLocks noGrp="1"/>
          </p:cNvSpPr>
          <p:nvPr>
            <p:ph type="title"/>
          </p:nvPr>
        </p:nvSpPr>
        <p:spPr>
          <a:xfrm>
            <a:off x="457200" y="205979"/>
            <a:ext cx="8315569" cy="550812"/>
          </a:xfrm>
        </p:spPr>
        <p:txBody>
          <a:bodyPr/>
          <a:lstStyle/>
          <a:p>
            <a:pPr algn="ctr"/>
            <a:r>
              <a:rPr lang="en-US" dirty="0"/>
              <a:t>Iron Recommendations for PWH</a:t>
            </a:r>
          </a:p>
        </p:txBody>
      </p:sp>
      <p:sp>
        <p:nvSpPr>
          <p:cNvPr id="5" name="Slide Number Placeholder 4">
            <a:extLst>
              <a:ext uri="{FF2B5EF4-FFF2-40B4-BE49-F238E27FC236}">
                <a16:creationId xmlns:a16="http://schemas.microsoft.com/office/drawing/2014/main" id="{A67380AF-9DF0-811E-B65B-98925D45D3A5}"/>
              </a:ext>
            </a:extLst>
          </p:cNvPr>
          <p:cNvSpPr>
            <a:spLocks noGrp="1"/>
          </p:cNvSpPr>
          <p:nvPr>
            <p:ph type="sldNum" sz="quarter" idx="12"/>
          </p:nvPr>
        </p:nvSpPr>
        <p:spPr/>
        <p:txBody>
          <a:bodyPr/>
          <a:lstStyle/>
          <a:p>
            <a:fld id="{6E2D2B3B-882E-40F3-A32F-6DD516915044}" type="slidenum">
              <a:rPr lang="en-US" smtClean="0"/>
              <a:pPr/>
              <a:t>25</a:t>
            </a:fld>
            <a:endParaRPr lang="en-US"/>
          </a:p>
        </p:txBody>
      </p:sp>
      <p:sp>
        <p:nvSpPr>
          <p:cNvPr id="6" name="TextBox 5">
            <a:extLst>
              <a:ext uri="{FF2B5EF4-FFF2-40B4-BE49-F238E27FC236}">
                <a16:creationId xmlns:a16="http://schemas.microsoft.com/office/drawing/2014/main" id="{EE7ACB02-8CEB-BD06-D26B-FA745C99F3C1}"/>
              </a:ext>
            </a:extLst>
          </p:cNvPr>
          <p:cNvSpPr txBox="1"/>
          <p:nvPr/>
        </p:nvSpPr>
        <p:spPr>
          <a:xfrm>
            <a:off x="2058835" y="4806716"/>
            <a:ext cx="5112297" cy="261610"/>
          </a:xfrm>
          <a:prstGeom prst="rect">
            <a:avLst/>
          </a:prstGeom>
          <a:noFill/>
        </p:spPr>
        <p:txBody>
          <a:bodyPr wrap="none" rtlCol="0">
            <a:spAutoFit/>
          </a:bodyPr>
          <a:lstStyle/>
          <a:p>
            <a:r>
              <a:rPr lang="en-US" sz="1100" b="0" i="0" u="sng" dirty="0" err="1">
                <a:solidFill>
                  <a:schemeClr val="bg1"/>
                </a:solidFill>
                <a:effectLst/>
                <a:latin typeface="Helvetica Neue"/>
                <a:hlinkClick r:id="rId3">
                  <a:extLst>
                    <a:ext uri="{A12FA001-AC4F-418D-AE19-62706E023703}">
                      <ahyp:hlinkClr xmlns:ahyp="http://schemas.microsoft.com/office/drawing/2018/hyperlinkcolor" val="tx"/>
                    </a:ext>
                  </a:extLst>
                </a:hlinkClick>
              </a:rPr>
              <a:t>Balasubramanyuam</a:t>
            </a:r>
            <a:r>
              <a:rPr lang="en-US" sz="1100" b="0" i="0" u="sng" dirty="0">
                <a:solidFill>
                  <a:schemeClr val="bg1"/>
                </a:solidFill>
                <a:effectLst/>
                <a:latin typeface="Helvetica Neue"/>
                <a:hlinkClick r:id="rId3">
                  <a:extLst>
                    <a:ext uri="{A12FA001-AC4F-418D-AE19-62706E023703}">
                      <ahyp:hlinkClr xmlns:ahyp="http://schemas.microsoft.com/office/drawing/2018/hyperlinkcolor" val="tx"/>
                    </a:ext>
                  </a:extLst>
                </a:hlinkClick>
              </a:rPr>
              <a:t> et al. J Clin Endocrinol </a:t>
            </a:r>
            <a:r>
              <a:rPr lang="en-US" sz="1100" b="0" i="0" u="sng" dirty="0" err="1">
                <a:solidFill>
                  <a:schemeClr val="bg1"/>
                </a:solidFill>
                <a:effectLst/>
                <a:latin typeface="Helvetica Neue"/>
                <a:hlinkClick r:id="rId3">
                  <a:extLst>
                    <a:ext uri="{A12FA001-AC4F-418D-AE19-62706E023703}">
                      <ahyp:hlinkClr xmlns:ahyp="http://schemas.microsoft.com/office/drawing/2018/hyperlinkcolor" val="tx"/>
                    </a:ext>
                  </a:extLst>
                </a:hlinkClick>
              </a:rPr>
              <a:t>Metab</a:t>
            </a:r>
            <a:r>
              <a:rPr lang="en-US" sz="1100" b="0" i="0" u="sng" dirty="0">
                <a:solidFill>
                  <a:schemeClr val="bg1"/>
                </a:solidFill>
                <a:effectLst/>
                <a:latin typeface="Helvetica Neue"/>
                <a:hlinkClick r:id="rId3">
                  <a:extLst>
                    <a:ext uri="{A12FA001-AC4F-418D-AE19-62706E023703}">
                      <ahyp:hlinkClr xmlns:ahyp="http://schemas.microsoft.com/office/drawing/2018/hyperlinkcolor" val="tx"/>
                    </a:ext>
                  </a:extLst>
                </a:hlinkClick>
              </a:rPr>
              <a:t>.</a:t>
            </a:r>
            <a:r>
              <a:rPr lang="en-US" sz="1100" b="0" i="0" dirty="0">
                <a:solidFill>
                  <a:schemeClr val="bg1"/>
                </a:solidFill>
                <a:effectLst/>
                <a:latin typeface="Helvetica Neue"/>
              </a:rPr>
              <a:t> 2011 Jul; 96(7): 2236–2247.</a:t>
            </a:r>
            <a:endParaRPr lang="en-US" sz="1100" dirty="0">
              <a:solidFill>
                <a:schemeClr val="bg1"/>
              </a:solidFill>
            </a:endParaRPr>
          </a:p>
        </p:txBody>
      </p:sp>
      <p:sp>
        <p:nvSpPr>
          <p:cNvPr id="8" name="Content Placeholder 7">
            <a:extLst>
              <a:ext uri="{FF2B5EF4-FFF2-40B4-BE49-F238E27FC236}">
                <a16:creationId xmlns:a16="http://schemas.microsoft.com/office/drawing/2014/main" id="{B275023C-AFDA-B069-6C45-87D7582CF300}"/>
              </a:ext>
            </a:extLst>
          </p:cNvPr>
          <p:cNvSpPr>
            <a:spLocks noGrp="1"/>
          </p:cNvSpPr>
          <p:nvPr>
            <p:ph sz="half" idx="1"/>
          </p:nvPr>
        </p:nvSpPr>
        <p:spPr>
          <a:xfrm>
            <a:off x="76200" y="1065162"/>
            <a:ext cx="8915400" cy="3872359"/>
          </a:xfrm>
        </p:spPr>
        <p:txBody>
          <a:bodyPr>
            <a:noAutofit/>
          </a:bodyPr>
          <a:lstStyle/>
          <a:p>
            <a:pPr marL="114300" indent="0">
              <a:buNone/>
            </a:pPr>
            <a:r>
              <a:rPr lang="en-US" sz="2400" dirty="0"/>
              <a:t>Cochrane Systematic Review:</a:t>
            </a:r>
          </a:p>
          <a:p>
            <a:r>
              <a:rPr lang="en-US" sz="2400" dirty="0"/>
              <a:t>Iron supplementation in children may be considered as RCT have demonstrated protective effect in reducing progression to stage three HIV</a:t>
            </a:r>
          </a:p>
          <a:p>
            <a:r>
              <a:rPr lang="en-US" sz="2400" dirty="0"/>
              <a:t>Further research is indicated to assess in adults and pregnant women populations of PWH</a:t>
            </a:r>
          </a:p>
          <a:p>
            <a:r>
              <a:rPr lang="en-US" sz="2400" dirty="0"/>
              <a:t>Further research indicated to assess proper dosage and timing of iron supplementation</a:t>
            </a:r>
          </a:p>
        </p:txBody>
      </p:sp>
    </p:spTree>
    <p:extLst>
      <p:ext uri="{BB962C8B-B14F-4D97-AF65-F5344CB8AC3E}">
        <p14:creationId xmlns:p14="http://schemas.microsoft.com/office/powerpoint/2010/main" val="9214052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utritional vitamin D status during pregnancy: reasons for concern | CMAJ">
            <a:extLst>
              <a:ext uri="{FF2B5EF4-FFF2-40B4-BE49-F238E27FC236}">
                <a16:creationId xmlns:a16="http://schemas.microsoft.com/office/drawing/2014/main" id="{A565D31F-4E8C-829C-B41F-FB5882B5AA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5174"/>
            <a:ext cx="8200400" cy="44788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0FD9615-412D-0E3B-9D72-FAC62BDB398F}"/>
              </a:ext>
            </a:extLst>
          </p:cNvPr>
          <p:cNvSpPr>
            <a:spLocks noGrp="1"/>
          </p:cNvSpPr>
          <p:nvPr>
            <p:ph type="title"/>
          </p:nvPr>
        </p:nvSpPr>
        <p:spPr>
          <a:xfrm>
            <a:off x="457201" y="205979"/>
            <a:ext cx="2667000" cy="550812"/>
          </a:xfrm>
        </p:spPr>
        <p:txBody>
          <a:bodyPr/>
          <a:lstStyle/>
          <a:p>
            <a:pPr algn="ctr"/>
            <a:r>
              <a:rPr lang="en-US" dirty="0"/>
              <a:t>Vitamin D</a:t>
            </a:r>
          </a:p>
        </p:txBody>
      </p:sp>
      <p:sp>
        <p:nvSpPr>
          <p:cNvPr id="5" name="Slide Number Placeholder 4">
            <a:extLst>
              <a:ext uri="{FF2B5EF4-FFF2-40B4-BE49-F238E27FC236}">
                <a16:creationId xmlns:a16="http://schemas.microsoft.com/office/drawing/2014/main" id="{A67380AF-9DF0-811E-B65B-98925D45D3A5}"/>
              </a:ext>
            </a:extLst>
          </p:cNvPr>
          <p:cNvSpPr>
            <a:spLocks noGrp="1"/>
          </p:cNvSpPr>
          <p:nvPr>
            <p:ph type="sldNum" sz="quarter" idx="12"/>
          </p:nvPr>
        </p:nvSpPr>
        <p:spPr/>
        <p:txBody>
          <a:bodyPr/>
          <a:lstStyle/>
          <a:p>
            <a:fld id="{6E2D2B3B-882E-40F3-A32F-6DD516915044}" type="slidenum">
              <a:rPr lang="en-US" smtClean="0"/>
              <a:pPr/>
              <a:t>26</a:t>
            </a:fld>
            <a:endParaRPr lang="en-US"/>
          </a:p>
        </p:txBody>
      </p:sp>
      <p:sp>
        <p:nvSpPr>
          <p:cNvPr id="12" name="TextBox 11">
            <a:extLst>
              <a:ext uri="{FF2B5EF4-FFF2-40B4-BE49-F238E27FC236}">
                <a16:creationId xmlns:a16="http://schemas.microsoft.com/office/drawing/2014/main" id="{5FBDADE3-CEC1-C2E6-DA61-9BB9A2EC0775}"/>
              </a:ext>
            </a:extLst>
          </p:cNvPr>
          <p:cNvSpPr txBox="1"/>
          <p:nvPr/>
        </p:nvSpPr>
        <p:spPr>
          <a:xfrm>
            <a:off x="2286000" y="4806716"/>
            <a:ext cx="4572000" cy="261610"/>
          </a:xfrm>
          <a:prstGeom prst="rect">
            <a:avLst/>
          </a:prstGeom>
          <a:noFill/>
        </p:spPr>
        <p:txBody>
          <a:bodyPr wrap="square">
            <a:spAutoFit/>
          </a:bodyPr>
          <a:lstStyle/>
          <a:p>
            <a:pPr algn="ctr"/>
            <a:r>
              <a:rPr lang="en-US" sz="1100" b="0" i="0" dirty="0">
                <a:solidFill>
                  <a:schemeClr val="bg1"/>
                </a:solidFill>
                <a:effectLst/>
                <a:latin typeface="Helvetica Neue"/>
              </a:rPr>
              <a:t>CMAJ April 25, 2006 174 (9) 1287-1290</a:t>
            </a:r>
            <a:endParaRPr lang="en-US" sz="1100" b="0" i="0" dirty="0">
              <a:solidFill>
                <a:schemeClr val="bg1"/>
              </a:solidFill>
              <a:effectLst/>
              <a:latin typeface="Times New Roman" panose="02020603050405020304" pitchFamily="18" charset="0"/>
            </a:endParaRPr>
          </a:p>
        </p:txBody>
      </p:sp>
    </p:spTree>
    <p:extLst>
      <p:ext uri="{BB962C8B-B14F-4D97-AF65-F5344CB8AC3E}">
        <p14:creationId xmlns:p14="http://schemas.microsoft.com/office/powerpoint/2010/main" val="524698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D9615-412D-0E3B-9D72-FAC62BDB398F}"/>
              </a:ext>
            </a:extLst>
          </p:cNvPr>
          <p:cNvSpPr>
            <a:spLocks noGrp="1"/>
          </p:cNvSpPr>
          <p:nvPr>
            <p:ph type="title"/>
          </p:nvPr>
        </p:nvSpPr>
        <p:spPr>
          <a:xfrm>
            <a:off x="296899" y="161642"/>
            <a:ext cx="8534399" cy="550812"/>
          </a:xfrm>
        </p:spPr>
        <p:txBody>
          <a:bodyPr/>
          <a:lstStyle/>
          <a:p>
            <a:pPr algn="ctr"/>
            <a:r>
              <a:rPr lang="en-US" dirty="0"/>
              <a:t>Vitamin D Immune Function </a:t>
            </a:r>
          </a:p>
        </p:txBody>
      </p:sp>
      <p:sp>
        <p:nvSpPr>
          <p:cNvPr id="5" name="Slide Number Placeholder 4">
            <a:extLst>
              <a:ext uri="{FF2B5EF4-FFF2-40B4-BE49-F238E27FC236}">
                <a16:creationId xmlns:a16="http://schemas.microsoft.com/office/drawing/2014/main" id="{A67380AF-9DF0-811E-B65B-98925D45D3A5}"/>
              </a:ext>
            </a:extLst>
          </p:cNvPr>
          <p:cNvSpPr>
            <a:spLocks noGrp="1"/>
          </p:cNvSpPr>
          <p:nvPr>
            <p:ph type="sldNum" sz="quarter" idx="12"/>
          </p:nvPr>
        </p:nvSpPr>
        <p:spPr/>
        <p:txBody>
          <a:bodyPr/>
          <a:lstStyle/>
          <a:p>
            <a:fld id="{6E2D2B3B-882E-40F3-A32F-6DD516915044}" type="slidenum">
              <a:rPr lang="en-US" smtClean="0"/>
              <a:pPr/>
              <a:t>27</a:t>
            </a:fld>
            <a:endParaRPr lang="en-US"/>
          </a:p>
        </p:txBody>
      </p:sp>
      <p:sp>
        <p:nvSpPr>
          <p:cNvPr id="12" name="TextBox 11">
            <a:extLst>
              <a:ext uri="{FF2B5EF4-FFF2-40B4-BE49-F238E27FC236}">
                <a16:creationId xmlns:a16="http://schemas.microsoft.com/office/drawing/2014/main" id="{5FBDADE3-CEC1-C2E6-DA61-9BB9A2EC0775}"/>
              </a:ext>
            </a:extLst>
          </p:cNvPr>
          <p:cNvSpPr txBox="1"/>
          <p:nvPr/>
        </p:nvSpPr>
        <p:spPr>
          <a:xfrm>
            <a:off x="2286000" y="4806716"/>
            <a:ext cx="4572000" cy="261610"/>
          </a:xfrm>
          <a:prstGeom prst="rect">
            <a:avLst/>
          </a:prstGeom>
          <a:noFill/>
        </p:spPr>
        <p:txBody>
          <a:bodyPr wrap="square">
            <a:spAutoFit/>
          </a:bodyPr>
          <a:lstStyle/>
          <a:p>
            <a:pPr indent="-342900" algn="ctr">
              <a:defRPr/>
            </a:pPr>
            <a:r>
              <a:rPr lang="en-US" sz="1100" b="0" i="0" u="sng" dirty="0">
                <a:solidFill>
                  <a:schemeClr val="bg1"/>
                </a:solidFill>
                <a:effectLst/>
                <a:latin typeface="Helvetica Neue"/>
                <a:hlinkClick r:id="rId3">
                  <a:extLst>
                    <a:ext uri="{A12FA001-AC4F-418D-AE19-62706E023703}">
                      <ahyp:hlinkClr xmlns:ahyp="http://schemas.microsoft.com/office/drawing/2018/hyperlinkcolor" val="tx"/>
                    </a:ext>
                  </a:extLst>
                </a:hlinkClick>
              </a:rPr>
              <a:t>Nat Clin </a:t>
            </a:r>
            <a:r>
              <a:rPr lang="en-US" sz="1100" b="0" i="0" u="sng" dirty="0" err="1">
                <a:solidFill>
                  <a:schemeClr val="bg1"/>
                </a:solidFill>
                <a:effectLst/>
                <a:latin typeface="Helvetica Neue"/>
                <a:hlinkClick r:id="rId3">
                  <a:extLst>
                    <a:ext uri="{A12FA001-AC4F-418D-AE19-62706E023703}">
                      <ahyp:hlinkClr xmlns:ahyp="http://schemas.microsoft.com/office/drawing/2018/hyperlinkcolor" val="tx"/>
                    </a:ext>
                  </a:extLst>
                </a:hlinkClick>
              </a:rPr>
              <a:t>Pract</a:t>
            </a:r>
            <a:r>
              <a:rPr lang="en-US" sz="1100" b="0" i="0" u="sng" dirty="0">
                <a:solidFill>
                  <a:schemeClr val="bg1"/>
                </a:solidFill>
                <a:effectLst/>
                <a:latin typeface="Helvetica Neue"/>
                <a:hlinkClick r:id="rId3">
                  <a:extLst>
                    <a:ext uri="{A12FA001-AC4F-418D-AE19-62706E023703}">
                      <ahyp:hlinkClr xmlns:ahyp="http://schemas.microsoft.com/office/drawing/2018/hyperlinkcolor" val="tx"/>
                    </a:ext>
                  </a:extLst>
                </a:hlinkClick>
              </a:rPr>
              <a:t> Endocrinol </a:t>
            </a:r>
            <a:r>
              <a:rPr lang="en-US" sz="1100" b="0" i="0" u="sng" dirty="0" err="1">
                <a:solidFill>
                  <a:schemeClr val="bg1"/>
                </a:solidFill>
                <a:effectLst/>
                <a:latin typeface="Helvetica Neue"/>
                <a:hlinkClick r:id="rId3">
                  <a:extLst>
                    <a:ext uri="{A12FA001-AC4F-418D-AE19-62706E023703}">
                      <ahyp:hlinkClr xmlns:ahyp="http://schemas.microsoft.com/office/drawing/2018/hyperlinkcolor" val="tx"/>
                    </a:ext>
                  </a:extLst>
                </a:hlinkClick>
              </a:rPr>
              <a:t>Metab</a:t>
            </a:r>
            <a:r>
              <a:rPr lang="en-US" sz="1100" b="0" i="0" u="sng" dirty="0">
                <a:solidFill>
                  <a:schemeClr val="bg1"/>
                </a:solidFill>
                <a:effectLst/>
                <a:latin typeface="Helvetica Neue"/>
                <a:hlinkClick r:id="rId3">
                  <a:extLst>
                    <a:ext uri="{A12FA001-AC4F-418D-AE19-62706E023703}">
                      <ahyp:hlinkClr xmlns:ahyp="http://schemas.microsoft.com/office/drawing/2018/hyperlinkcolor" val="tx"/>
                    </a:ext>
                  </a:extLst>
                </a:hlinkClick>
              </a:rPr>
              <a:t>. 2008 Feb; 4(2): 80–90.</a:t>
            </a:r>
            <a:endParaRPr lang="en-US" sz="1100" dirty="0">
              <a:solidFill>
                <a:schemeClr val="bg1"/>
              </a:solidFill>
            </a:endParaRPr>
          </a:p>
        </p:txBody>
      </p:sp>
      <p:sp>
        <p:nvSpPr>
          <p:cNvPr id="3" name="Content Placeholder 7">
            <a:extLst>
              <a:ext uri="{FF2B5EF4-FFF2-40B4-BE49-F238E27FC236}">
                <a16:creationId xmlns:a16="http://schemas.microsoft.com/office/drawing/2014/main" id="{BB9BE70F-7029-5772-DA11-8138107451D9}"/>
              </a:ext>
            </a:extLst>
          </p:cNvPr>
          <p:cNvSpPr>
            <a:spLocks noGrp="1"/>
          </p:cNvSpPr>
          <p:nvPr>
            <p:ph sz="half" idx="1"/>
          </p:nvPr>
        </p:nvSpPr>
        <p:spPr>
          <a:xfrm>
            <a:off x="76200" y="1014457"/>
            <a:ext cx="4495800" cy="3614693"/>
          </a:xfrm>
        </p:spPr>
        <p:txBody>
          <a:bodyPr>
            <a:noAutofit/>
          </a:bodyPr>
          <a:lstStyle/>
          <a:p>
            <a:r>
              <a:rPr lang="en-US" sz="2400" dirty="0"/>
              <a:t>Immunomodulatory effects recognized – nuclear receptor in lymphocytes and monocyte function</a:t>
            </a:r>
          </a:p>
          <a:p>
            <a:endParaRPr lang="en-US" sz="2400" dirty="0"/>
          </a:p>
          <a:p>
            <a:r>
              <a:rPr lang="en-US" sz="2400" dirty="0"/>
              <a:t>Dynamic interaction between Vitamin D and human host response against infectious diseases</a:t>
            </a:r>
          </a:p>
        </p:txBody>
      </p:sp>
      <p:pic>
        <p:nvPicPr>
          <p:cNvPr id="4" name="Picture 3">
            <a:extLst>
              <a:ext uri="{FF2B5EF4-FFF2-40B4-BE49-F238E27FC236}">
                <a16:creationId xmlns:a16="http://schemas.microsoft.com/office/drawing/2014/main" id="{B278D465-9110-E286-CCDF-B4B89185C791}"/>
              </a:ext>
            </a:extLst>
          </p:cNvPr>
          <p:cNvPicPr>
            <a:picLocks noChangeAspect="1"/>
          </p:cNvPicPr>
          <p:nvPr/>
        </p:nvPicPr>
        <p:blipFill>
          <a:blip r:embed="rId4"/>
          <a:stretch>
            <a:fillRect/>
          </a:stretch>
        </p:blipFill>
        <p:spPr>
          <a:xfrm>
            <a:off x="4800600" y="773261"/>
            <a:ext cx="4114800" cy="3895344"/>
          </a:xfrm>
          <a:prstGeom prst="rect">
            <a:avLst/>
          </a:prstGeom>
        </p:spPr>
      </p:pic>
    </p:spTree>
    <p:extLst>
      <p:ext uri="{BB962C8B-B14F-4D97-AF65-F5344CB8AC3E}">
        <p14:creationId xmlns:p14="http://schemas.microsoft.com/office/powerpoint/2010/main" val="780300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D9615-412D-0E3B-9D72-FAC62BDB398F}"/>
              </a:ext>
            </a:extLst>
          </p:cNvPr>
          <p:cNvSpPr>
            <a:spLocks noGrp="1"/>
          </p:cNvSpPr>
          <p:nvPr>
            <p:ph type="title"/>
          </p:nvPr>
        </p:nvSpPr>
        <p:spPr>
          <a:xfrm>
            <a:off x="381000" y="209550"/>
            <a:ext cx="8381999" cy="550812"/>
          </a:xfrm>
        </p:spPr>
        <p:txBody>
          <a:bodyPr/>
          <a:lstStyle/>
          <a:p>
            <a:pPr algn="ctr"/>
            <a:r>
              <a:rPr lang="en-US" dirty="0"/>
              <a:t>Vitamin D and HIV</a:t>
            </a:r>
          </a:p>
        </p:txBody>
      </p:sp>
      <p:sp>
        <p:nvSpPr>
          <p:cNvPr id="5" name="Slide Number Placeholder 4">
            <a:extLst>
              <a:ext uri="{FF2B5EF4-FFF2-40B4-BE49-F238E27FC236}">
                <a16:creationId xmlns:a16="http://schemas.microsoft.com/office/drawing/2014/main" id="{A67380AF-9DF0-811E-B65B-98925D45D3A5}"/>
              </a:ext>
            </a:extLst>
          </p:cNvPr>
          <p:cNvSpPr>
            <a:spLocks noGrp="1"/>
          </p:cNvSpPr>
          <p:nvPr>
            <p:ph type="sldNum" sz="quarter" idx="12"/>
          </p:nvPr>
        </p:nvSpPr>
        <p:spPr/>
        <p:txBody>
          <a:bodyPr/>
          <a:lstStyle/>
          <a:p>
            <a:fld id="{6E2D2B3B-882E-40F3-A32F-6DD516915044}" type="slidenum">
              <a:rPr lang="en-US" smtClean="0"/>
              <a:pPr/>
              <a:t>28</a:t>
            </a:fld>
            <a:endParaRPr lang="en-US"/>
          </a:p>
        </p:txBody>
      </p:sp>
      <p:sp>
        <p:nvSpPr>
          <p:cNvPr id="12" name="TextBox 11">
            <a:extLst>
              <a:ext uri="{FF2B5EF4-FFF2-40B4-BE49-F238E27FC236}">
                <a16:creationId xmlns:a16="http://schemas.microsoft.com/office/drawing/2014/main" id="{5FBDADE3-CEC1-C2E6-DA61-9BB9A2EC0775}"/>
              </a:ext>
            </a:extLst>
          </p:cNvPr>
          <p:cNvSpPr txBox="1"/>
          <p:nvPr/>
        </p:nvSpPr>
        <p:spPr>
          <a:xfrm>
            <a:off x="2286000" y="4806716"/>
            <a:ext cx="4572000" cy="261610"/>
          </a:xfrm>
          <a:prstGeom prst="rect">
            <a:avLst/>
          </a:prstGeom>
          <a:noFill/>
        </p:spPr>
        <p:txBody>
          <a:bodyPr wrap="square">
            <a:spAutoFit/>
          </a:bodyPr>
          <a:lstStyle/>
          <a:p>
            <a:pPr algn="ctr"/>
            <a:r>
              <a:rPr lang="en-US" sz="1100" i="0" u="sng" dirty="0">
                <a:solidFill>
                  <a:schemeClr val="bg1"/>
                </a:solidFill>
                <a:effectLst/>
                <a:latin typeface="Open Sans" panose="020B0606030504020204" pitchFamily="34" charset="0"/>
                <a:hlinkClick r:id="rId3" tooltip="View Volume 10, Issue 10">
                  <a:extLst>
                    <a:ext uri="{A12FA001-AC4F-418D-AE19-62706E023703}">
                      <ahyp:hlinkClr xmlns:ahyp="http://schemas.microsoft.com/office/drawing/2018/hyperlinkcolor" val="tx"/>
                    </a:ext>
                  </a:extLst>
                </a:hlinkClick>
              </a:rPr>
              <a:t>Food and Science Nutrition. V 10 (10). 3230-3240</a:t>
            </a:r>
            <a:endParaRPr lang="en-US" sz="1100" dirty="0">
              <a:solidFill>
                <a:schemeClr val="bg1"/>
              </a:solidFill>
            </a:endParaRPr>
          </a:p>
        </p:txBody>
      </p:sp>
      <p:sp>
        <p:nvSpPr>
          <p:cNvPr id="3" name="Content Placeholder 7">
            <a:extLst>
              <a:ext uri="{FF2B5EF4-FFF2-40B4-BE49-F238E27FC236}">
                <a16:creationId xmlns:a16="http://schemas.microsoft.com/office/drawing/2014/main" id="{BAEF079A-6058-7F9D-8EC8-8625F8FEF625}"/>
              </a:ext>
            </a:extLst>
          </p:cNvPr>
          <p:cNvSpPr>
            <a:spLocks noGrp="1"/>
          </p:cNvSpPr>
          <p:nvPr>
            <p:ph sz="half" idx="1"/>
          </p:nvPr>
        </p:nvSpPr>
        <p:spPr>
          <a:xfrm>
            <a:off x="4419600" y="985390"/>
            <a:ext cx="4724400" cy="3567560"/>
          </a:xfrm>
        </p:spPr>
        <p:txBody>
          <a:bodyPr>
            <a:noAutofit/>
          </a:bodyPr>
          <a:lstStyle/>
          <a:p>
            <a:r>
              <a:rPr lang="en-US" sz="2400" dirty="0"/>
              <a:t>Estimated prevalence of Vitamin D deficiency in              HIV 6-100%</a:t>
            </a:r>
          </a:p>
          <a:p>
            <a:r>
              <a:rPr lang="en-US" sz="2400" dirty="0"/>
              <a:t>ART may contribute to accelerated catabolism of Vit D (acceleration of CYP24A1 pathway)</a:t>
            </a:r>
          </a:p>
          <a:p>
            <a:r>
              <a:rPr lang="en-US" sz="2400" dirty="0"/>
              <a:t>Published case reports linking Vitamin D and PWH on ART</a:t>
            </a:r>
          </a:p>
          <a:p>
            <a:endParaRPr lang="en-US" sz="2400" dirty="0"/>
          </a:p>
        </p:txBody>
      </p:sp>
      <p:pic>
        <p:nvPicPr>
          <p:cNvPr id="6" name="Picture 5">
            <a:extLst>
              <a:ext uri="{FF2B5EF4-FFF2-40B4-BE49-F238E27FC236}">
                <a16:creationId xmlns:a16="http://schemas.microsoft.com/office/drawing/2014/main" id="{90C960FA-8754-0DDE-C455-E9545E9F560C}"/>
              </a:ext>
            </a:extLst>
          </p:cNvPr>
          <p:cNvPicPr>
            <a:picLocks noChangeAspect="1"/>
          </p:cNvPicPr>
          <p:nvPr/>
        </p:nvPicPr>
        <p:blipFill>
          <a:blip r:embed="rId4"/>
          <a:stretch>
            <a:fillRect/>
          </a:stretch>
        </p:blipFill>
        <p:spPr>
          <a:xfrm>
            <a:off x="208547" y="1142522"/>
            <a:ext cx="4343400" cy="2953228"/>
          </a:xfrm>
          <a:prstGeom prst="rect">
            <a:avLst/>
          </a:prstGeom>
          <a:ln>
            <a:solidFill>
              <a:schemeClr val="tx1"/>
            </a:solidFill>
          </a:ln>
        </p:spPr>
      </p:pic>
    </p:spTree>
    <p:extLst>
      <p:ext uri="{BB962C8B-B14F-4D97-AF65-F5344CB8AC3E}">
        <p14:creationId xmlns:p14="http://schemas.microsoft.com/office/powerpoint/2010/main" val="1076415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D9615-412D-0E3B-9D72-FAC62BDB398F}"/>
              </a:ext>
            </a:extLst>
          </p:cNvPr>
          <p:cNvSpPr>
            <a:spLocks noGrp="1"/>
          </p:cNvSpPr>
          <p:nvPr>
            <p:ph type="title"/>
          </p:nvPr>
        </p:nvSpPr>
        <p:spPr>
          <a:xfrm>
            <a:off x="457200" y="205979"/>
            <a:ext cx="8305799" cy="550812"/>
          </a:xfrm>
        </p:spPr>
        <p:txBody>
          <a:bodyPr/>
          <a:lstStyle/>
          <a:p>
            <a:pPr algn="ctr"/>
            <a:r>
              <a:rPr lang="en-US" dirty="0"/>
              <a:t>Vitamin D and HIV</a:t>
            </a:r>
          </a:p>
        </p:txBody>
      </p:sp>
      <p:sp>
        <p:nvSpPr>
          <p:cNvPr id="5" name="Slide Number Placeholder 4">
            <a:extLst>
              <a:ext uri="{FF2B5EF4-FFF2-40B4-BE49-F238E27FC236}">
                <a16:creationId xmlns:a16="http://schemas.microsoft.com/office/drawing/2014/main" id="{A67380AF-9DF0-811E-B65B-98925D45D3A5}"/>
              </a:ext>
            </a:extLst>
          </p:cNvPr>
          <p:cNvSpPr>
            <a:spLocks noGrp="1"/>
          </p:cNvSpPr>
          <p:nvPr>
            <p:ph type="sldNum" sz="quarter" idx="12"/>
          </p:nvPr>
        </p:nvSpPr>
        <p:spPr/>
        <p:txBody>
          <a:bodyPr/>
          <a:lstStyle/>
          <a:p>
            <a:fld id="{6E2D2B3B-882E-40F3-A32F-6DD516915044}" type="slidenum">
              <a:rPr lang="en-US" smtClean="0"/>
              <a:pPr/>
              <a:t>29</a:t>
            </a:fld>
            <a:endParaRPr lang="en-US"/>
          </a:p>
        </p:txBody>
      </p:sp>
      <p:sp>
        <p:nvSpPr>
          <p:cNvPr id="3" name="Content Placeholder 7">
            <a:extLst>
              <a:ext uri="{FF2B5EF4-FFF2-40B4-BE49-F238E27FC236}">
                <a16:creationId xmlns:a16="http://schemas.microsoft.com/office/drawing/2014/main" id="{CFAF8F89-9D59-0DE0-D6FF-C740D812E047}"/>
              </a:ext>
            </a:extLst>
          </p:cNvPr>
          <p:cNvSpPr>
            <a:spLocks noGrp="1"/>
          </p:cNvSpPr>
          <p:nvPr>
            <p:ph sz="half" idx="1"/>
          </p:nvPr>
        </p:nvSpPr>
        <p:spPr>
          <a:xfrm>
            <a:off x="0" y="756790"/>
            <a:ext cx="9080428" cy="3872359"/>
          </a:xfrm>
        </p:spPr>
        <p:txBody>
          <a:bodyPr>
            <a:noAutofit/>
          </a:bodyPr>
          <a:lstStyle/>
          <a:p>
            <a:r>
              <a:rPr lang="en-US" sz="2200" dirty="0"/>
              <a:t>Inhibition of HIV viral replication</a:t>
            </a:r>
          </a:p>
          <a:p>
            <a:r>
              <a:rPr lang="en-US" sz="2200" dirty="0"/>
              <a:t>Vitamin D (VD) receptor associated with indicators of HIV (Long Terminal Repeat (LTR) activation)</a:t>
            </a:r>
          </a:p>
          <a:p>
            <a:r>
              <a:rPr lang="en-US" sz="2200" dirty="0"/>
              <a:t>Increased HIV disease progression with VDR genotypes and Vitamin D deficiency</a:t>
            </a:r>
          </a:p>
          <a:p>
            <a:r>
              <a:rPr lang="en-US" sz="2200" dirty="0"/>
              <a:t>Not all findings consistent</a:t>
            </a:r>
          </a:p>
          <a:p>
            <a:r>
              <a:rPr lang="en-US" sz="2200" dirty="0"/>
              <a:t>RCTs: positive outcome with bone health outcomes</a:t>
            </a:r>
          </a:p>
          <a:p>
            <a:r>
              <a:rPr lang="en-US" sz="2200" dirty="0"/>
              <a:t>Limited longitudinal studies Vitamin D on HIV</a:t>
            </a:r>
          </a:p>
          <a:p>
            <a:r>
              <a:rPr lang="en-US" sz="2200" dirty="0"/>
              <a:t>No international recommendations on Vitamin D status or supplementation</a:t>
            </a:r>
          </a:p>
        </p:txBody>
      </p:sp>
      <p:sp>
        <p:nvSpPr>
          <p:cNvPr id="4" name="TextBox 3">
            <a:extLst>
              <a:ext uri="{FF2B5EF4-FFF2-40B4-BE49-F238E27FC236}">
                <a16:creationId xmlns:a16="http://schemas.microsoft.com/office/drawing/2014/main" id="{A54F29BF-6A20-0140-43B7-B731044F677F}"/>
              </a:ext>
            </a:extLst>
          </p:cNvPr>
          <p:cNvSpPr txBox="1"/>
          <p:nvPr/>
        </p:nvSpPr>
        <p:spPr>
          <a:xfrm>
            <a:off x="1828800" y="4805184"/>
            <a:ext cx="5268494" cy="276999"/>
          </a:xfrm>
          <a:prstGeom prst="rect">
            <a:avLst/>
          </a:prstGeom>
          <a:noFill/>
        </p:spPr>
        <p:txBody>
          <a:bodyPr wrap="none" rtlCol="0">
            <a:spAutoFit/>
          </a:bodyPr>
          <a:lstStyle/>
          <a:p>
            <a:pPr algn="l"/>
            <a:r>
              <a:rPr lang="en-US" sz="1200" i="0" dirty="0">
                <a:solidFill>
                  <a:schemeClr val="bg1"/>
                </a:solidFill>
                <a:effectLst/>
                <a:latin typeface="arial" panose="020B0604020202020204" pitchFamily="34" charset="0"/>
              </a:rPr>
              <a:t>Nutrition and HIV: Epidemiological Evidence to Public Health. 2018 May 15</a:t>
            </a:r>
          </a:p>
        </p:txBody>
      </p:sp>
    </p:spTree>
    <p:extLst>
      <p:ext uri="{BB962C8B-B14F-4D97-AF65-F5344CB8AC3E}">
        <p14:creationId xmlns:p14="http://schemas.microsoft.com/office/powerpoint/2010/main" val="1070447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215" y="250080"/>
            <a:ext cx="8315569" cy="857250"/>
          </a:xfrm>
        </p:spPr>
        <p:txBody>
          <a:bodyPr/>
          <a:lstStyle/>
          <a:p>
            <a:pPr algn="ctr"/>
            <a:r>
              <a:rPr lang="en-US" sz="3600" dirty="0"/>
              <a:t>Conflict of Interest Disclosure Statement</a:t>
            </a:r>
          </a:p>
        </p:txBody>
      </p:sp>
      <p:sp>
        <p:nvSpPr>
          <p:cNvPr id="3" name="Content Placeholder 2"/>
          <p:cNvSpPr>
            <a:spLocks noGrp="1"/>
          </p:cNvSpPr>
          <p:nvPr>
            <p:ph idx="1"/>
          </p:nvPr>
        </p:nvSpPr>
        <p:spPr>
          <a:xfrm>
            <a:off x="414214" y="1162051"/>
            <a:ext cx="8315569" cy="495300"/>
          </a:xfrm>
        </p:spPr>
        <p:txBody>
          <a:bodyPr>
            <a:normAutofit/>
          </a:bodyPr>
          <a:lstStyle/>
          <a:p>
            <a:pPr indent="-342900"/>
            <a:r>
              <a:rPr lang="en-US" dirty="0"/>
              <a:t>Speaker has nothing to disclose</a:t>
            </a:r>
          </a:p>
          <a:p>
            <a:pPr marL="114300" indent="0">
              <a:buNone/>
            </a:pPr>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3</a:t>
            </a:fld>
            <a:endParaRPr lang="en-US"/>
          </a:p>
        </p:txBody>
      </p:sp>
      <p:sp>
        <p:nvSpPr>
          <p:cNvPr id="6" name="TextBox 5"/>
          <p:cNvSpPr txBox="1"/>
          <p:nvPr/>
        </p:nvSpPr>
        <p:spPr>
          <a:xfrm>
            <a:off x="457200" y="3512089"/>
            <a:ext cx="8229600" cy="938719"/>
          </a:xfrm>
          <a:prstGeom prst="rect">
            <a:avLst/>
          </a:prstGeom>
          <a:noFill/>
        </p:spPr>
        <p:txBody>
          <a:bodyPr wrap="square" lIns="91440" tIns="45720" rIns="91440" bIns="45720" rtlCol="0" anchor="t">
            <a:spAutoFit/>
          </a:bodyPr>
          <a:lstStyle/>
          <a:p>
            <a:r>
              <a:rPr lang="en-US" sz="1100" dirty="0">
                <a:solidFill>
                  <a:srgbClr val="222222"/>
                </a:solidFill>
                <a:latin typeface="Calibri" panose="020F0502020204030204" pitchFamily="34" charset="0"/>
                <a:ea typeface="Calibri" panose="020F0502020204030204" pitchFamily="34" charset="0"/>
                <a:cs typeface="Times New Roman" panose="02020603050405020304" pitchFamily="18" charset="0"/>
              </a:rPr>
              <a:t>This program is supported by the Health Resources and Services Administration (HRSA) of the U.S. Department of Health and Human Services (HHS) as part of an award totaling $3,132,205, with 0% financed with non-governmental sources. The contents are those of the author(s) and do not necessarily represent the official views of, nor</a:t>
            </a:r>
            <a:r>
              <a:rPr lang="en-US" sz="1100" dirty="0">
                <a:ea typeface="Calibri" panose="020F0502020204030204" pitchFamily="34" charset="0"/>
                <a:cs typeface="Times New Roman" panose="02020603050405020304" pitchFamily="18" charset="0"/>
              </a:rPr>
              <a:t> does mention of trade names, commercial practices, or organizations imply </a:t>
            </a:r>
            <a:r>
              <a:rPr lang="en-US" sz="1100" dirty="0">
                <a:solidFill>
                  <a:srgbClr val="222222"/>
                </a:solidFill>
                <a:latin typeface="Calibri" panose="020F0502020204030204" pitchFamily="34" charset="0"/>
                <a:ea typeface="Calibri" panose="020F0502020204030204" pitchFamily="34" charset="0"/>
                <a:cs typeface="Times New Roman" panose="02020603050405020304" pitchFamily="18" charset="0"/>
              </a:rPr>
              <a:t>an endorsement by HRSA, HHS, or the U.S. Government. For more information, please visit HRSA.gov. </a:t>
            </a:r>
            <a:r>
              <a:rPr lang="en-US" sz="1100" i="1" dirty="0">
                <a:latin typeface="Calibri" panose="020F0502020204030204" pitchFamily="34" charset="0"/>
                <a:ea typeface="Calibri" panose="020F0502020204030204" pitchFamily="34" charset="0"/>
                <a:cs typeface="Calibri" panose="020F0502020204030204" pitchFamily="34" charset="0"/>
              </a:rPr>
              <a:t>Any trade/brand names for products mentioned during this presentation are for training and identification purposes only.</a:t>
            </a:r>
            <a:endParaRPr lang="en-US" sz="11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366013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Learning Objectives</a:t>
            </a:r>
          </a:p>
        </p:txBody>
      </p:sp>
      <p:sp>
        <p:nvSpPr>
          <p:cNvPr id="3" name="Content Placeholder 2"/>
          <p:cNvSpPr>
            <a:spLocks noGrp="1"/>
          </p:cNvSpPr>
          <p:nvPr>
            <p:ph idx="1"/>
          </p:nvPr>
        </p:nvSpPr>
        <p:spPr>
          <a:xfrm>
            <a:off x="457200" y="1063229"/>
            <a:ext cx="8315569" cy="3184921"/>
          </a:xfrm>
        </p:spPr>
        <p:txBody>
          <a:bodyPr>
            <a:normAutofit fontScale="92500" lnSpcReduction="10000"/>
          </a:bodyPr>
          <a:lstStyle/>
          <a:p>
            <a:pPr marL="514350" indent="-514350">
              <a:buFont typeface="+mj-lt"/>
              <a:buAutoNum type="arabicPeriod"/>
            </a:pPr>
            <a:r>
              <a:rPr lang="en-US" dirty="0"/>
              <a:t>Recognize the role of nutrition in optimizing care in patients with HIV</a:t>
            </a:r>
          </a:p>
          <a:p>
            <a:pPr marL="514350" indent="-514350">
              <a:buFont typeface="+mj-lt"/>
              <a:buAutoNum type="arabicPeriod"/>
            </a:pPr>
            <a:endParaRPr lang="en-US" sz="900" dirty="0"/>
          </a:p>
          <a:p>
            <a:pPr marL="514350" indent="-514350">
              <a:buFont typeface="+mj-lt"/>
              <a:buAutoNum type="arabicPeriod"/>
            </a:pPr>
            <a:r>
              <a:rPr lang="en-US" dirty="0"/>
              <a:t>Identify the relationship between specific nutrients and HIV immunity, infectivity, transmissibility</a:t>
            </a:r>
          </a:p>
          <a:p>
            <a:pPr marL="514350" indent="-514350">
              <a:buFont typeface="+mj-lt"/>
              <a:buAutoNum type="arabicPeriod"/>
            </a:pPr>
            <a:endParaRPr lang="en-US" sz="900" dirty="0"/>
          </a:p>
          <a:p>
            <a:pPr marL="514350" indent="-514350">
              <a:buFont typeface="+mj-lt"/>
              <a:buAutoNum type="arabicPeriod"/>
            </a:pPr>
            <a:r>
              <a:rPr lang="en-US" dirty="0"/>
              <a:t>Recognize role of nutrition counseling in management of cardiometabolic diseases in people with HIV</a:t>
            </a:r>
          </a:p>
          <a:p>
            <a:pPr marL="514350" indent="-514350">
              <a:buFont typeface="+mj-lt"/>
              <a:buAutoNum type="arabicPeriod"/>
            </a:pPr>
            <a:endParaRPr lang="en-US" sz="900" dirty="0"/>
          </a:p>
          <a:p>
            <a:pPr marL="514350" indent="-514350">
              <a:buFont typeface="+mj-lt"/>
              <a:buAutoNum type="arabicPeriod"/>
            </a:pPr>
            <a:r>
              <a:rPr lang="en-US" dirty="0"/>
              <a:t>Incorporate counseling strategies into patient education on healthy nutrition and importance of micronutrient surveillance</a:t>
            </a:r>
          </a:p>
          <a:p>
            <a:pPr marL="0" indent="0">
              <a:buNone/>
            </a:pPr>
            <a:endParaRPr lang="en-US" sz="800"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30</a:t>
            </a:fld>
            <a:endParaRPr lang="en-US"/>
          </a:p>
        </p:txBody>
      </p:sp>
    </p:spTree>
    <p:extLst>
      <p:ext uri="{BB962C8B-B14F-4D97-AF65-F5344CB8AC3E}">
        <p14:creationId xmlns:p14="http://schemas.microsoft.com/office/powerpoint/2010/main" val="7730372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A58E2-C35E-7821-6463-0EA626B00397}"/>
              </a:ext>
            </a:extLst>
          </p:cNvPr>
          <p:cNvSpPr>
            <a:spLocks noGrp="1"/>
          </p:cNvSpPr>
          <p:nvPr>
            <p:ph type="title"/>
          </p:nvPr>
        </p:nvSpPr>
        <p:spPr>
          <a:xfrm>
            <a:off x="0" y="205979"/>
            <a:ext cx="9080428" cy="461897"/>
          </a:xfrm>
        </p:spPr>
        <p:txBody>
          <a:bodyPr/>
          <a:lstStyle/>
          <a:p>
            <a:pPr algn="ctr"/>
            <a:r>
              <a:rPr lang="en-US" sz="3600" dirty="0"/>
              <a:t>Nutrition Counseling Cardiometabolic Disease</a:t>
            </a:r>
          </a:p>
        </p:txBody>
      </p:sp>
      <p:sp>
        <p:nvSpPr>
          <p:cNvPr id="5" name="Slide Number Placeholder 4">
            <a:extLst>
              <a:ext uri="{FF2B5EF4-FFF2-40B4-BE49-F238E27FC236}">
                <a16:creationId xmlns:a16="http://schemas.microsoft.com/office/drawing/2014/main" id="{64628662-63DF-E0E3-590F-424D6CCE8CBB}"/>
              </a:ext>
            </a:extLst>
          </p:cNvPr>
          <p:cNvSpPr>
            <a:spLocks noGrp="1"/>
          </p:cNvSpPr>
          <p:nvPr>
            <p:ph type="sldNum" sz="quarter" idx="12"/>
          </p:nvPr>
        </p:nvSpPr>
        <p:spPr/>
        <p:txBody>
          <a:bodyPr/>
          <a:lstStyle/>
          <a:p>
            <a:fld id="{6E2D2B3B-882E-40F3-A32F-6DD516915044}" type="slidenum">
              <a:rPr lang="en-US" smtClean="0"/>
              <a:pPr/>
              <a:t>31</a:t>
            </a:fld>
            <a:endParaRPr lang="en-US"/>
          </a:p>
        </p:txBody>
      </p:sp>
      <p:pic>
        <p:nvPicPr>
          <p:cNvPr id="10" name="Picture 9">
            <a:extLst>
              <a:ext uri="{FF2B5EF4-FFF2-40B4-BE49-F238E27FC236}">
                <a16:creationId xmlns:a16="http://schemas.microsoft.com/office/drawing/2014/main" id="{F7149175-06DD-9D56-9820-041630FA333F}"/>
              </a:ext>
            </a:extLst>
          </p:cNvPr>
          <p:cNvPicPr>
            <a:picLocks noChangeAspect="1"/>
          </p:cNvPicPr>
          <p:nvPr/>
        </p:nvPicPr>
        <p:blipFill>
          <a:blip r:embed="rId3"/>
          <a:stretch>
            <a:fillRect/>
          </a:stretch>
        </p:blipFill>
        <p:spPr>
          <a:xfrm>
            <a:off x="176103" y="815579"/>
            <a:ext cx="5919897" cy="3889771"/>
          </a:xfrm>
          <a:prstGeom prst="rect">
            <a:avLst/>
          </a:prstGeom>
        </p:spPr>
      </p:pic>
      <p:sp>
        <p:nvSpPr>
          <p:cNvPr id="11" name="Content Placeholder 7">
            <a:extLst>
              <a:ext uri="{FF2B5EF4-FFF2-40B4-BE49-F238E27FC236}">
                <a16:creationId xmlns:a16="http://schemas.microsoft.com/office/drawing/2014/main" id="{1791B7DC-B595-C83F-A24C-8801D2A35062}"/>
              </a:ext>
            </a:extLst>
          </p:cNvPr>
          <p:cNvSpPr>
            <a:spLocks noGrp="1"/>
          </p:cNvSpPr>
          <p:nvPr>
            <p:ph sz="half" idx="1"/>
          </p:nvPr>
        </p:nvSpPr>
        <p:spPr>
          <a:xfrm>
            <a:off x="6019800" y="832991"/>
            <a:ext cx="2984428" cy="3872359"/>
          </a:xfrm>
        </p:spPr>
        <p:txBody>
          <a:bodyPr>
            <a:noAutofit/>
          </a:bodyPr>
          <a:lstStyle/>
          <a:p>
            <a:r>
              <a:rPr lang="en-US" sz="2400" dirty="0"/>
              <a:t>Provider directed counseling on low inflammatory nutrition strategies</a:t>
            </a:r>
          </a:p>
          <a:p>
            <a:r>
              <a:rPr lang="en-US" sz="2400" dirty="0"/>
              <a:t>Reduced insulin requirements</a:t>
            </a:r>
          </a:p>
          <a:p>
            <a:r>
              <a:rPr lang="en-US" sz="2400" dirty="0"/>
              <a:t>Improved glycemic control</a:t>
            </a:r>
          </a:p>
        </p:txBody>
      </p:sp>
    </p:spTree>
    <p:extLst>
      <p:ext uri="{BB962C8B-B14F-4D97-AF65-F5344CB8AC3E}">
        <p14:creationId xmlns:p14="http://schemas.microsoft.com/office/powerpoint/2010/main" val="39194114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62AB84F-0AE1-4332-D184-39B93F65C265}"/>
              </a:ext>
            </a:extLst>
          </p:cNvPr>
          <p:cNvSpPr>
            <a:spLocks noGrp="1"/>
          </p:cNvSpPr>
          <p:nvPr>
            <p:ph type="sldNum" sz="quarter" idx="12"/>
          </p:nvPr>
        </p:nvSpPr>
        <p:spPr/>
        <p:txBody>
          <a:bodyPr/>
          <a:lstStyle/>
          <a:p>
            <a:fld id="{6E2D2B3B-882E-40F3-A32F-6DD516915044}" type="slidenum">
              <a:rPr lang="en-US" smtClean="0"/>
              <a:pPr/>
              <a:t>32</a:t>
            </a:fld>
            <a:endParaRPr lang="en-US" dirty="0"/>
          </a:p>
        </p:txBody>
      </p:sp>
      <p:pic>
        <p:nvPicPr>
          <p:cNvPr id="19" name="Picture 18">
            <a:extLst>
              <a:ext uri="{FF2B5EF4-FFF2-40B4-BE49-F238E27FC236}">
                <a16:creationId xmlns:a16="http://schemas.microsoft.com/office/drawing/2014/main" id="{641EEAA8-2159-C205-8295-54D6C7354B7D}"/>
              </a:ext>
            </a:extLst>
          </p:cNvPr>
          <p:cNvPicPr>
            <a:picLocks noChangeAspect="1"/>
          </p:cNvPicPr>
          <p:nvPr/>
        </p:nvPicPr>
        <p:blipFill>
          <a:blip r:embed="rId3"/>
          <a:stretch>
            <a:fillRect/>
          </a:stretch>
        </p:blipFill>
        <p:spPr>
          <a:xfrm>
            <a:off x="3022528" y="586944"/>
            <a:ext cx="6032428" cy="4146558"/>
          </a:xfrm>
          <a:prstGeom prst="rect">
            <a:avLst/>
          </a:prstGeom>
        </p:spPr>
      </p:pic>
      <p:sp>
        <p:nvSpPr>
          <p:cNvPr id="20" name="Content Placeholder 7">
            <a:extLst>
              <a:ext uri="{FF2B5EF4-FFF2-40B4-BE49-F238E27FC236}">
                <a16:creationId xmlns:a16="http://schemas.microsoft.com/office/drawing/2014/main" id="{30C32D3D-63A3-6910-4CD7-30FB3A6033D8}"/>
              </a:ext>
            </a:extLst>
          </p:cNvPr>
          <p:cNvSpPr>
            <a:spLocks noGrp="1"/>
          </p:cNvSpPr>
          <p:nvPr>
            <p:ph sz="half" idx="1"/>
          </p:nvPr>
        </p:nvSpPr>
        <p:spPr>
          <a:xfrm>
            <a:off x="-152400" y="1048841"/>
            <a:ext cx="3308278" cy="3734573"/>
          </a:xfrm>
        </p:spPr>
        <p:txBody>
          <a:bodyPr>
            <a:noAutofit/>
          </a:bodyPr>
          <a:lstStyle/>
          <a:p>
            <a:r>
              <a:rPr lang="en-US" sz="2200" dirty="0"/>
              <a:t>Provider directed counseling </a:t>
            </a:r>
          </a:p>
          <a:p>
            <a:r>
              <a:rPr lang="en-US" sz="2200" dirty="0"/>
              <a:t>Resolution of fatty liver</a:t>
            </a:r>
          </a:p>
          <a:p>
            <a:r>
              <a:rPr lang="en-US" sz="2200" dirty="0"/>
              <a:t>Improved glycemic control</a:t>
            </a:r>
          </a:p>
          <a:p>
            <a:r>
              <a:rPr lang="en-US" sz="2200" dirty="0"/>
              <a:t>Significant weight loss</a:t>
            </a:r>
          </a:p>
          <a:p>
            <a:r>
              <a:rPr lang="en-US" sz="2200" dirty="0"/>
              <a:t>Resolution of neuropathic pain</a:t>
            </a:r>
          </a:p>
        </p:txBody>
      </p:sp>
      <p:sp>
        <p:nvSpPr>
          <p:cNvPr id="21" name="Title 1">
            <a:extLst>
              <a:ext uri="{FF2B5EF4-FFF2-40B4-BE49-F238E27FC236}">
                <a16:creationId xmlns:a16="http://schemas.microsoft.com/office/drawing/2014/main" id="{7AD39E45-E2A7-7512-A316-24CE0E97061E}"/>
              </a:ext>
            </a:extLst>
          </p:cNvPr>
          <p:cNvSpPr>
            <a:spLocks noGrp="1"/>
          </p:cNvSpPr>
          <p:nvPr>
            <p:ph type="title"/>
          </p:nvPr>
        </p:nvSpPr>
        <p:spPr>
          <a:xfrm>
            <a:off x="0" y="129137"/>
            <a:ext cx="9080428" cy="461897"/>
          </a:xfrm>
        </p:spPr>
        <p:txBody>
          <a:bodyPr/>
          <a:lstStyle/>
          <a:p>
            <a:pPr algn="ctr"/>
            <a:r>
              <a:rPr lang="en-US" sz="3600" dirty="0"/>
              <a:t>Nutrition Counseling Cardiometabolic Disease</a:t>
            </a:r>
          </a:p>
        </p:txBody>
      </p:sp>
    </p:spTree>
    <p:extLst>
      <p:ext uri="{BB962C8B-B14F-4D97-AF65-F5344CB8AC3E}">
        <p14:creationId xmlns:p14="http://schemas.microsoft.com/office/powerpoint/2010/main" val="2025549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E88F613-92BF-C363-AB1F-0834D88286A9}"/>
              </a:ext>
            </a:extLst>
          </p:cNvPr>
          <p:cNvSpPr>
            <a:spLocks noGrp="1"/>
          </p:cNvSpPr>
          <p:nvPr>
            <p:ph type="sldNum" sz="quarter" idx="12"/>
          </p:nvPr>
        </p:nvSpPr>
        <p:spPr/>
        <p:txBody>
          <a:bodyPr/>
          <a:lstStyle/>
          <a:p>
            <a:fld id="{6E2D2B3B-882E-40F3-A32F-6DD516915044}" type="slidenum">
              <a:rPr lang="en-US" smtClean="0"/>
              <a:pPr/>
              <a:t>33</a:t>
            </a:fld>
            <a:endParaRPr lang="en-US" dirty="0"/>
          </a:p>
        </p:txBody>
      </p:sp>
      <p:pic>
        <p:nvPicPr>
          <p:cNvPr id="6" name="Picture 2" descr=" ">
            <a:extLst>
              <a:ext uri="{FF2B5EF4-FFF2-40B4-BE49-F238E27FC236}">
                <a16:creationId xmlns:a16="http://schemas.microsoft.com/office/drawing/2014/main" id="{5944B956-997C-4387-C580-B36E32279A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084" y="706063"/>
            <a:ext cx="8229600" cy="386444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1123CD47-7001-FD54-5A5D-4C45EBA71B6A}"/>
              </a:ext>
            </a:extLst>
          </p:cNvPr>
          <p:cNvSpPr>
            <a:spLocks noGrp="1"/>
          </p:cNvSpPr>
          <p:nvPr>
            <p:ph type="title"/>
          </p:nvPr>
        </p:nvSpPr>
        <p:spPr>
          <a:xfrm>
            <a:off x="0" y="129137"/>
            <a:ext cx="9080428" cy="461897"/>
          </a:xfrm>
        </p:spPr>
        <p:txBody>
          <a:bodyPr/>
          <a:lstStyle/>
          <a:p>
            <a:pPr algn="ctr"/>
            <a:r>
              <a:rPr lang="en-US" sz="3600" dirty="0"/>
              <a:t>Sugar Sweetened Beverages</a:t>
            </a:r>
          </a:p>
        </p:txBody>
      </p:sp>
      <p:sp>
        <p:nvSpPr>
          <p:cNvPr id="2" name="TextBox 1">
            <a:extLst>
              <a:ext uri="{FF2B5EF4-FFF2-40B4-BE49-F238E27FC236}">
                <a16:creationId xmlns:a16="http://schemas.microsoft.com/office/drawing/2014/main" id="{8F8F3F16-D5B7-63ED-3DB3-AA4C7FD04229}"/>
              </a:ext>
            </a:extLst>
          </p:cNvPr>
          <p:cNvSpPr txBox="1"/>
          <p:nvPr/>
        </p:nvSpPr>
        <p:spPr>
          <a:xfrm>
            <a:off x="2819400" y="4729412"/>
            <a:ext cx="3657600" cy="276999"/>
          </a:xfrm>
          <a:prstGeom prst="rect">
            <a:avLst/>
          </a:prstGeom>
          <a:noFill/>
        </p:spPr>
        <p:txBody>
          <a:bodyPr wrap="square" rtlCol="0">
            <a:spAutoFit/>
          </a:bodyPr>
          <a:lstStyle/>
          <a:p>
            <a:pPr algn="ctr"/>
            <a:r>
              <a:rPr lang="en-US" sz="1200" b="0" i="0" dirty="0">
                <a:solidFill>
                  <a:schemeClr val="bg1"/>
                </a:solidFill>
                <a:effectLst/>
                <a:latin typeface="Helvetica" panose="020B0604020202020204" pitchFamily="34" charset="0"/>
              </a:rPr>
              <a:t>PLOS ONE 14(3): e0214344.</a:t>
            </a:r>
            <a:endParaRPr lang="en-US" sz="1200" dirty="0">
              <a:solidFill>
                <a:schemeClr val="bg1"/>
              </a:solidFill>
            </a:endParaRPr>
          </a:p>
        </p:txBody>
      </p:sp>
    </p:spTree>
    <p:extLst>
      <p:ext uri="{BB962C8B-B14F-4D97-AF65-F5344CB8AC3E}">
        <p14:creationId xmlns:p14="http://schemas.microsoft.com/office/powerpoint/2010/main" val="2595875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53A9A7E-2D34-9CCA-F9C2-9C3C802D91EC}"/>
              </a:ext>
            </a:extLst>
          </p:cNvPr>
          <p:cNvSpPr>
            <a:spLocks noGrp="1"/>
          </p:cNvSpPr>
          <p:nvPr>
            <p:ph type="sldNum" sz="quarter" idx="12"/>
          </p:nvPr>
        </p:nvSpPr>
        <p:spPr/>
        <p:txBody>
          <a:bodyPr/>
          <a:lstStyle/>
          <a:p>
            <a:fld id="{6E2D2B3B-882E-40F3-A32F-6DD516915044}" type="slidenum">
              <a:rPr lang="en-US" smtClean="0"/>
              <a:pPr/>
              <a:t>34</a:t>
            </a:fld>
            <a:endParaRPr lang="en-US" dirty="0"/>
          </a:p>
        </p:txBody>
      </p:sp>
      <p:sp>
        <p:nvSpPr>
          <p:cNvPr id="13" name="Title 5">
            <a:extLst>
              <a:ext uri="{FF2B5EF4-FFF2-40B4-BE49-F238E27FC236}">
                <a16:creationId xmlns:a16="http://schemas.microsoft.com/office/drawing/2014/main" id="{4D187C21-E049-5589-8087-CFF4DCFB4A06}"/>
              </a:ext>
            </a:extLst>
          </p:cNvPr>
          <p:cNvSpPr txBox="1">
            <a:spLocks/>
          </p:cNvSpPr>
          <p:nvPr/>
        </p:nvSpPr>
        <p:spPr>
          <a:xfrm>
            <a:off x="128726" y="10935"/>
            <a:ext cx="8886548" cy="55026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chemeClr val="accent6"/>
                </a:solidFill>
              </a:rPr>
              <a:t>Sugar Sweetened Beverages: Clinical Outcomes</a:t>
            </a:r>
          </a:p>
        </p:txBody>
      </p:sp>
      <p:graphicFrame>
        <p:nvGraphicFramePr>
          <p:cNvPr id="14" name="Table 5">
            <a:extLst>
              <a:ext uri="{FF2B5EF4-FFF2-40B4-BE49-F238E27FC236}">
                <a16:creationId xmlns:a16="http://schemas.microsoft.com/office/drawing/2014/main" id="{3E320C11-D6E9-A881-5FDF-3DD55E353709}"/>
              </a:ext>
            </a:extLst>
          </p:cNvPr>
          <p:cNvGraphicFramePr>
            <a:graphicFrameLocks/>
          </p:cNvGraphicFramePr>
          <p:nvPr>
            <p:extLst>
              <p:ext uri="{D42A27DB-BD31-4B8C-83A1-F6EECF244321}">
                <p14:modId xmlns:p14="http://schemas.microsoft.com/office/powerpoint/2010/main" val="484553879"/>
              </p:ext>
            </p:extLst>
          </p:nvPr>
        </p:nvGraphicFramePr>
        <p:xfrm>
          <a:off x="287413" y="438150"/>
          <a:ext cx="8462642" cy="990600"/>
        </p:xfrm>
        <a:graphic>
          <a:graphicData uri="http://schemas.openxmlformats.org/drawingml/2006/table">
            <a:tbl>
              <a:tblPr firstRow="1" bandRow="1">
                <a:tableStyleId>{5C22544A-7EE6-4342-B048-85BDC9FD1C3A}</a:tableStyleId>
              </a:tblPr>
              <a:tblGrid>
                <a:gridCol w="1604640">
                  <a:extLst>
                    <a:ext uri="{9D8B030D-6E8A-4147-A177-3AD203B41FA5}">
                      <a16:colId xmlns:a16="http://schemas.microsoft.com/office/drawing/2014/main" val="3190791142"/>
                    </a:ext>
                  </a:extLst>
                </a:gridCol>
                <a:gridCol w="1038687">
                  <a:extLst>
                    <a:ext uri="{9D8B030D-6E8A-4147-A177-3AD203B41FA5}">
                      <a16:colId xmlns:a16="http://schemas.microsoft.com/office/drawing/2014/main" val="3584711083"/>
                    </a:ext>
                  </a:extLst>
                </a:gridCol>
                <a:gridCol w="1587994">
                  <a:extLst>
                    <a:ext uri="{9D8B030D-6E8A-4147-A177-3AD203B41FA5}">
                      <a16:colId xmlns:a16="http://schemas.microsoft.com/office/drawing/2014/main" val="3351381001"/>
                    </a:ext>
                  </a:extLst>
                </a:gridCol>
                <a:gridCol w="1410440">
                  <a:extLst>
                    <a:ext uri="{9D8B030D-6E8A-4147-A177-3AD203B41FA5}">
                      <a16:colId xmlns:a16="http://schemas.microsoft.com/office/drawing/2014/main" val="3734776427"/>
                    </a:ext>
                  </a:extLst>
                </a:gridCol>
                <a:gridCol w="1614626">
                  <a:extLst>
                    <a:ext uri="{9D8B030D-6E8A-4147-A177-3AD203B41FA5}">
                      <a16:colId xmlns:a16="http://schemas.microsoft.com/office/drawing/2014/main" val="2640032729"/>
                    </a:ext>
                  </a:extLst>
                </a:gridCol>
                <a:gridCol w="1206255">
                  <a:extLst>
                    <a:ext uri="{9D8B030D-6E8A-4147-A177-3AD203B41FA5}">
                      <a16:colId xmlns:a16="http://schemas.microsoft.com/office/drawing/2014/main" val="1904714196"/>
                    </a:ext>
                  </a:extLst>
                </a:gridCol>
              </a:tblGrid>
              <a:tr h="480060">
                <a:tc>
                  <a:txBody>
                    <a:bodyPr/>
                    <a:lstStyle/>
                    <a:p>
                      <a:r>
                        <a:rPr lang="en-US" sz="1400" dirty="0"/>
                        <a:t>Obesity</a:t>
                      </a:r>
                    </a:p>
                  </a:txBody>
                  <a:tcPr marL="68580" marR="68580" marT="34290" marB="34290"/>
                </a:tc>
                <a:tc>
                  <a:txBody>
                    <a:bodyPr/>
                    <a:lstStyle/>
                    <a:p>
                      <a:r>
                        <a:rPr lang="en-US" sz="1400" dirty="0"/>
                        <a:t># Studies</a:t>
                      </a:r>
                    </a:p>
                  </a:txBody>
                  <a:tcPr marL="68580" marR="68580" marT="34290" marB="34290"/>
                </a:tc>
                <a:tc>
                  <a:txBody>
                    <a:bodyPr/>
                    <a:lstStyle/>
                    <a:p>
                      <a:r>
                        <a:rPr lang="en-US" sz="1400" dirty="0"/>
                        <a:t>Incidence</a:t>
                      </a:r>
                    </a:p>
                  </a:txBody>
                  <a:tcPr marL="68580" marR="68580" marT="34290" marB="34290"/>
                </a:tc>
                <a:tc>
                  <a:txBody>
                    <a:bodyPr/>
                    <a:lstStyle/>
                    <a:p>
                      <a:r>
                        <a:rPr lang="en-US" sz="1400" dirty="0"/>
                        <a:t>Relative Risk</a:t>
                      </a:r>
                    </a:p>
                  </a:txBody>
                  <a:tcPr marL="68580" marR="68580" marT="34290" marB="34290"/>
                </a:tc>
                <a:tc>
                  <a:txBody>
                    <a:bodyPr/>
                    <a:lstStyle/>
                    <a:p>
                      <a:r>
                        <a:rPr lang="en-US" sz="1400" dirty="0"/>
                        <a:t>Dose Dependent RR</a:t>
                      </a:r>
                    </a:p>
                  </a:txBody>
                  <a:tcPr marL="68580" marR="68580" marT="34290" marB="34290"/>
                </a:tc>
                <a:tc>
                  <a:txBody>
                    <a:bodyPr/>
                    <a:lstStyle/>
                    <a:p>
                      <a:r>
                        <a:rPr lang="en-US" sz="1400" dirty="0"/>
                        <a:t>Linear</a:t>
                      </a:r>
                    </a:p>
                  </a:txBody>
                  <a:tcPr marL="68580" marR="68580" marT="34290" marB="34290"/>
                </a:tc>
                <a:extLst>
                  <a:ext uri="{0D108BD9-81ED-4DB2-BD59-A6C34878D82A}">
                    <a16:rowId xmlns:a16="http://schemas.microsoft.com/office/drawing/2014/main" val="2689587175"/>
                  </a:ext>
                </a:extLst>
              </a:tr>
              <a:tr h="480060">
                <a:tc>
                  <a:txBody>
                    <a:bodyPr/>
                    <a:lstStyle/>
                    <a:p>
                      <a:r>
                        <a:rPr lang="en-US" sz="1400" dirty="0"/>
                        <a:t>Sugar Concentrated</a:t>
                      </a:r>
                    </a:p>
                  </a:txBody>
                  <a:tcPr marL="68580" marR="68580" marT="34290" marB="34290"/>
                </a:tc>
                <a:tc>
                  <a:txBody>
                    <a:bodyPr/>
                    <a:lstStyle/>
                    <a:p>
                      <a:r>
                        <a:rPr lang="en-US" sz="1400" dirty="0"/>
                        <a:t>7</a:t>
                      </a:r>
                    </a:p>
                  </a:txBody>
                  <a:tcPr marL="68580" marR="68580" marT="34290" marB="34290"/>
                </a:tc>
                <a:tc>
                  <a:txBody>
                    <a:bodyPr/>
                    <a:lstStyle/>
                    <a:p>
                      <a:r>
                        <a:rPr lang="en-US" sz="1400" dirty="0"/>
                        <a:t>11,821/56,579</a:t>
                      </a:r>
                    </a:p>
                    <a:p>
                      <a:r>
                        <a:rPr lang="en-US" sz="1400" dirty="0"/>
                        <a:t>20%</a:t>
                      </a:r>
                    </a:p>
                  </a:txBody>
                  <a:tcPr marL="68580" marR="68580" marT="34290" marB="34290"/>
                </a:tc>
                <a:tc>
                  <a:txBody>
                    <a:bodyPr/>
                    <a:lstStyle/>
                    <a:p>
                      <a:r>
                        <a:rPr lang="en-US" sz="1400" dirty="0"/>
                        <a:t>1.2</a:t>
                      </a:r>
                    </a:p>
                  </a:txBody>
                  <a:tcPr marL="68580" marR="68580" marT="34290" marB="34290"/>
                </a:tc>
                <a:tc>
                  <a:txBody>
                    <a:bodyPr/>
                    <a:lstStyle/>
                    <a:p>
                      <a:r>
                        <a:rPr lang="en-US" sz="1400" dirty="0"/>
                        <a:t>1.12</a:t>
                      </a:r>
                    </a:p>
                  </a:txBody>
                  <a:tcPr marL="68580" marR="68580" marT="34290" marB="34290"/>
                </a:tc>
                <a:tc>
                  <a:txBody>
                    <a:bodyPr/>
                    <a:lstStyle/>
                    <a:p>
                      <a:r>
                        <a:rPr lang="en-US" sz="1400" dirty="0"/>
                        <a:t>+</a:t>
                      </a:r>
                    </a:p>
                  </a:txBody>
                  <a:tcPr marL="68580" marR="68580" marT="34290" marB="34290"/>
                </a:tc>
                <a:extLst>
                  <a:ext uri="{0D108BD9-81ED-4DB2-BD59-A6C34878D82A}">
                    <a16:rowId xmlns:a16="http://schemas.microsoft.com/office/drawing/2014/main" val="870244693"/>
                  </a:ext>
                </a:extLst>
              </a:tr>
            </a:tbl>
          </a:graphicData>
        </a:graphic>
      </p:graphicFrame>
      <p:graphicFrame>
        <p:nvGraphicFramePr>
          <p:cNvPr id="15" name="Table 5">
            <a:extLst>
              <a:ext uri="{FF2B5EF4-FFF2-40B4-BE49-F238E27FC236}">
                <a16:creationId xmlns:a16="http://schemas.microsoft.com/office/drawing/2014/main" id="{9708F161-4041-16E2-0F3B-049648961DC2}"/>
              </a:ext>
            </a:extLst>
          </p:cNvPr>
          <p:cNvGraphicFramePr>
            <a:graphicFrameLocks/>
          </p:cNvGraphicFramePr>
          <p:nvPr>
            <p:extLst>
              <p:ext uri="{D42A27DB-BD31-4B8C-83A1-F6EECF244321}">
                <p14:modId xmlns:p14="http://schemas.microsoft.com/office/powerpoint/2010/main" val="31583484"/>
              </p:ext>
            </p:extLst>
          </p:nvPr>
        </p:nvGraphicFramePr>
        <p:xfrm>
          <a:off x="287413" y="1402492"/>
          <a:ext cx="8462643" cy="990600"/>
        </p:xfrm>
        <a:graphic>
          <a:graphicData uri="http://schemas.openxmlformats.org/drawingml/2006/table">
            <a:tbl>
              <a:tblPr firstRow="1" bandRow="1">
                <a:tableStyleId>{5C22544A-7EE6-4342-B048-85BDC9FD1C3A}</a:tableStyleId>
              </a:tblPr>
              <a:tblGrid>
                <a:gridCol w="1623506">
                  <a:extLst>
                    <a:ext uri="{9D8B030D-6E8A-4147-A177-3AD203B41FA5}">
                      <a16:colId xmlns:a16="http://schemas.microsoft.com/office/drawing/2014/main" val="3190791142"/>
                    </a:ext>
                  </a:extLst>
                </a:gridCol>
                <a:gridCol w="1019822">
                  <a:extLst>
                    <a:ext uri="{9D8B030D-6E8A-4147-A177-3AD203B41FA5}">
                      <a16:colId xmlns:a16="http://schemas.microsoft.com/office/drawing/2014/main" val="3584711083"/>
                    </a:ext>
                  </a:extLst>
                </a:gridCol>
                <a:gridCol w="1587994">
                  <a:extLst>
                    <a:ext uri="{9D8B030D-6E8A-4147-A177-3AD203B41FA5}">
                      <a16:colId xmlns:a16="http://schemas.microsoft.com/office/drawing/2014/main" val="3351381001"/>
                    </a:ext>
                  </a:extLst>
                </a:gridCol>
                <a:gridCol w="1410440">
                  <a:extLst>
                    <a:ext uri="{9D8B030D-6E8A-4147-A177-3AD203B41FA5}">
                      <a16:colId xmlns:a16="http://schemas.microsoft.com/office/drawing/2014/main" val="3734776427"/>
                    </a:ext>
                  </a:extLst>
                </a:gridCol>
                <a:gridCol w="1602419">
                  <a:extLst>
                    <a:ext uri="{9D8B030D-6E8A-4147-A177-3AD203B41FA5}">
                      <a16:colId xmlns:a16="http://schemas.microsoft.com/office/drawing/2014/main" val="2640032729"/>
                    </a:ext>
                  </a:extLst>
                </a:gridCol>
                <a:gridCol w="1218462">
                  <a:extLst>
                    <a:ext uri="{9D8B030D-6E8A-4147-A177-3AD203B41FA5}">
                      <a16:colId xmlns:a16="http://schemas.microsoft.com/office/drawing/2014/main" val="1904714196"/>
                    </a:ext>
                  </a:extLst>
                </a:gridCol>
              </a:tblGrid>
              <a:tr h="480060">
                <a:tc>
                  <a:txBody>
                    <a:bodyPr/>
                    <a:lstStyle/>
                    <a:p>
                      <a:r>
                        <a:rPr lang="en-US" sz="1400" dirty="0"/>
                        <a:t>T2 Diabetes Mellitus</a:t>
                      </a:r>
                    </a:p>
                  </a:txBody>
                  <a:tcPr marL="68580" marR="68580" marT="34290" marB="34290"/>
                </a:tc>
                <a:tc>
                  <a:txBody>
                    <a:bodyPr/>
                    <a:lstStyle/>
                    <a:p>
                      <a:r>
                        <a:rPr lang="en-US" sz="1400" dirty="0"/>
                        <a:t># Studies</a:t>
                      </a:r>
                    </a:p>
                  </a:txBody>
                  <a:tcPr marL="68580" marR="68580" marT="34290" marB="34290"/>
                </a:tc>
                <a:tc>
                  <a:txBody>
                    <a:bodyPr/>
                    <a:lstStyle/>
                    <a:p>
                      <a:r>
                        <a:rPr lang="en-US" sz="1400" dirty="0"/>
                        <a:t>Incidence</a:t>
                      </a:r>
                    </a:p>
                  </a:txBody>
                  <a:tcPr marL="68580" marR="68580" marT="34290" marB="34290"/>
                </a:tc>
                <a:tc>
                  <a:txBody>
                    <a:bodyPr/>
                    <a:lstStyle/>
                    <a:p>
                      <a:r>
                        <a:rPr lang="en-US" sz="1400" dirty="0"/>
                        <a:t>Relative Risk</a:t>
                      </a:r>
                    </a:p>
                  </a:txBody>
                  <a:tcPr marL="68580" marR="68580" marT="34290" marB="34290"/>
                </a:tc>
                <a:tc>
                  <a:txBody>
                    <a:bodyPr/>
                    <a:lstStyle/>
                    <a:p>
                      <a:r>
                        <a:rPr lang="en-US" sz="1400" dirty="0"/>
                        <a:t>Dose Dependent RR</a:t>
                      </a:r>
                    </a:p>
                  </a:txBody>
                  <a:tcPr marL="68580" marR="68580" marT="34290" marB="34290"/>
                </a:tc>
                <a:tc>
                  <a:txBody>
                    <a:bodyPr/>
                    <a:lstStyle/>
                    <a:p>
                      <a:r>
                        <a:rPr lang="en-US" sz="1400" dirty="0"/>
                        <a:t>Linear</a:t>
                      </a:r>
                    </a:p>
                  </a:txBody>
                  <a:tcPr marL="68580" marR="68580" marT="34290" marB="34290"/>
                </a:tc>
                <a:extLst>
                  <a:ext uri="{0D108BD9-81ED-4DB2-BD59-A6C34878D82A}">
                    <a16:rowId xmlns:a16="http://schemas.microsoft.com/office/drawing/2014/main" val="2689587175"/>
                  </a:ext>
                </a:extLst>
              </a:tr>
              <a:tr h="480060">
                <a:tc>
                  <a:txBody>
                    <a:bodyPr/>
                    <a:lstStyle/>
                    <a:p>
                      <a:r>
                        <a:rPr lang="en-US" sz="1400" dirty="0"/>
                        <a:t>Sugar Concentrated</a:t>
                      </a:r>
                    </a:p>
                  </a:txBody>
                  <a:tcPr marL="68580" marR="68580" marT="34290" marB="34290"/>
                </a:tc>
                <a:tc>
                  <a:txBody>
                    <a:bodyPr/>
                    <a:lstStyle/>
                    <a:p>
                      <a:r>
                        <a:rPr lang="en-US" sz="1400" dirty="0"/>
                        <a:t>19</a:t>
                      </a:r>
                    </a:p>
                  </a:txBody>
                  <a:tcPr marL="68580" marR="68580" marT="34290" marB="34290"/>
                </a:tc>
                <a:tc>
                  <a:txBody>
                    <a:bodyPr/>
                    <a:lstStyle/>
                    <a:p>
                      <a:r>
                        <a:rPr lang="en-US" sz="1400" dirty="0"/>
                        <a:t>34,788/1,010,392 3.4%</a:t>
                      </a:r>
                    </a:p>
                  </a:txBody>
                  <a:tcPr marL="68580" marR="68580" marT="34290" marB="34290"/>
                </a:tc>
                <a:tc>
                  <a:txBody>
                    <a:bodyPr/>
                    <a:lstStyle/>
                    <a:p>
                      <a:r>
                        <a:rPr lang="en-US" sz="1400" dirty="0"/>
                        <a:t>1.27</a:t>
                      </a:r>
                    </a:p>
                  </a:txBody>
                  <a:tcPr marL="68580" marR="68580" marT="34290" marB="34290"/>
                </a:tc>
                <a:tc>
                  <a:txBody>
                    <a:bodyPr/>
                    <a:lstStyle/>
                    <a:p>
                      <a:r>
                        <a:rPr lang="en-US" sz="1400" dirty="0"/>
                        <a:t>1.19</a:t>
                      </a:r>
                    </a:p>
                  </a:txBody>
                  <a:tcPr marL="68580" marR="68580" marT="34290" marB="34290"/>
                </a:tc>
                <a:tc>
                  <a:txBody>
                    <a:bodyPr/>
                    <a:lstStyle/>
                    <a:p>
                      <a:r>
                        <a:rPr lang="en-US" sz="1400" dirty="0"/>
                        <a:t>+</a:t>
                      </a:r>
                    </a:p>
                  </a:txBody>
                  <a:tcPr marL="68580" marR="68580" marT="34290" marB="34290"/>
                </a:tc>
                <a:extLst>
                  <a:ext uri="{0D108BD9-81ED-4DB2-BD59-A6C34878D82A}">
                    <a16:rowId xmlns:a16="http://schemas.microsoft.com/office/drawing/2014/main" val="870244693"/>
                  </a:ext>
                </a:extLst>
              </a:tr>
            </a:tbl>
          </a:graphicData>
        </a:graphic>
      </p:graphicFrame>
      <p:graphicFrame>
        <p:nvGraphicFramePr>
          <p:cNvPr id="16" name="Table 5">
            <a:extLst>
              <a:ext uri="{FF2B5EF4-FFF2-40B4-BE49-F238E27FC236}">
                <a16:creationId xmlns:a16="http://schemas.microsoft.com/office/drawing/2014/main" id="{7A7DFFA7-DF37-C152-F976-15A9AA089FF3}"/>
              </a:ext>
            </a:extLst>
          </p:cNvPr>
          <p:cNvGraphicFramePr>
            <a:graphicFrameLocks/>
          </p:cNvGraphicFramePr>
          <p:nvPr>
            <p:extLst>
              <p:ext uri="{D42A27DB-BD31-4B8C-83A1-F6EECF244321}">
                <p14:modId xmlns:p14="http://schemas.microsoft.com/office/powerpoint/2010/main" val="1708183837"/>
              </p:ext>
            </p:extLst>
          </p:nvPr>
        </p:nvGraphicFramePr>
        <p:xfrm>
          <a:off x="287413" y="2402285"/>
          <a:ext cx="8462642" cy="990600"/>
        </p:xfrm>
        <a:graphic>
          <a:graphicData uri="http://schemas.openxmlformats.org/drawingml/2006/table">
            <a:tbl>
              <a:tblPr firstRow="1" bandRow="1">
                <a:tableStyleId>{5C22544A-7EE6-4342-B048-85BDC9FD1C3A}</a:tableStyleId>
              </a:tblPr>
              <a:tblGrid>
                <a:gridCol w="1616847">
                  <a:extLst>
                    <a:ext uri="{9D8B030D-6E8A-4147-A177-3AD203B41FA5}">
                      <a16:colId xmlns:a16="http://schemas.microsoft.com/office/drawing/2014/main" val="3190791142"/>
                    </a:ext>
                  </a:extLst>
                </a:gridCol>
                <a:gridCol w="1026480">
                  <a:extLst>
                    <a:ext uri="{9D8B030D-6E8A-4147-A177-3AD203B41FA5}">
                      <a16:colId xmlns:a16="http://schemas.microsoft.com/office/drawing/2014/main" val="3584711083"/>
                    </a:ext>
                  </a:extLst>
                </a:gridCol>
                <a:gridCol w="1587994">
                  <a:extLst>
                    <a:ext uri="{9D8B030D-6E8A-4147-A177-3AD203B41FA5}">
                      <a16:colId xmlns:a16="http://schemas.microsoft.com/office/drawing/2014/main" val="3351381001"/>
                    </a:ext>
                  </a:extLst>
                </a:gridCol>
                <a:gridCol w="1410440">
                  <a:extLst>
                    <a:ext uri="{9D8B030D-6E8A-4147-A177-3AD203B41FA5}">
                      <a16:colId xmlns:a16="http://schemas.microsoft.com/office/drawing/2014/main" val="3734776427"/>
                    </a:ext>
                  </a:extLst>
                </a:gridCol>
                <a:gridCol w="1602419">
                  <a:extLst>
                    <a:ext uri="{9D8B030D-6E8A-4147-A177-3AD203B41FA5}">
                      <a16:colId xmlns:a16="http://schemas.microsoft.com/office/drawing/2014/main" val="2640032729"/>
                    </a:ext>
                  </a:extLst>
                </a:gridCol>
                <a:gridCol w="1218462">
                  <a:extLst>
                    <a:ext uri="{9D8B030D-6E8A-4147-A177-3AD203B41FA5}">
                      <a16:colId xmlns:a16="http://schemas.microsoft.com/office/drawing/2014/main" val="1904714196"/>
                    </a:ext>
                  </a:extLst>
                </a:gridCol>
              </a:tblGrid>
              <a:tr h="480060">
                <a:tc>
                  <a:txBody>
                    <a:bodyPr/>
                    <a:lstStyle/>
                    <a:p>
                      <a:r>
                        <a:rPr lang="en-US" sz="1400" dirty="0"/>
                        <a:t>Hypertension</a:t>
                      </a:r>
                    </a:p>
                  </a:txBody>
                  <a:tcPr marL="68580" marR="68580" marT="34290" marB="34290"/>
                </a:tc>
                <a:tc>
                  <a:txBody>
                    <a:bodyPr/>
                    <a:lstStyle/>
                    <a:p>
                      <a:r>
                        <a:rPr lang="en-US" sz="1400" dirty="0"/>
                        <a:t># Studies</a:t>
                      </a:r>
                    </a:p>
                  </a:txBody>
                  <a:tcPr marL="68580" marR="68580" marT="34290" marB="34290"/>
                </a:tc>
                <a:tc>
                  <a:txBody>
                    <a:bodyPr/>
                    <a:lstStyle/>
                    <a:p>
                      <a:r>
                        <a:rPr lang="en-US" sz="1400" dirty="0"/>
                        <a:t>Incidence</a:t>
                      </a:r>
                    </a:p>
                  </a:txBody>
                  <a:tcPr marL="68580" marR="68580" marT="34290" marB="34290"/>
                </a:tc>
                <a:tc>
                  <a:txBody>
                    <a:bodyPr/>
                    <a:lstStyle/>
                    <a:p>
                      <a:r>
                        <a:rPr lang="en-US" sz="1400" dirty="0"/>
                        <a:t>Relative Risk</a:t>
                      </a:r>
                    </a:p>
                  </a:txBody>
                  <a:tcPr marL="68580" marR="68580" marT="34290" marB="34290"/>
                </a:tc>
                <a:tc>
                  <a:txBody>
                    <a:bodyPr/>
                    <a:lstStyle/>
                    <a:p>
                      <a:r>
                        <a:rPr lang="en-US" sz="1400" dirty="0"/>
                        <a:t>Dose Dependent RR</a:t>
                      </a:r>
                    </a:p>
                  </a:txBody>
                  <a:tcPr marL="68580" marR="68580" marT="34290" marB="34290"/>
                </a:tc>
                <a:tc>
                  <a:txBody>
                    <a:bodyPr/>
                    <a:lstStyle/>
                    <a:p>
                      <a:r>
                        <a:rPr lang="en-US" sz="1400" dirty="0"/>
                        <a:t>Linear</a:t>
                      </a:r>
                    </a:p>
                  </a:txBody>
                  <a:tcPr marL="68580" marR="68580" marT="34290" marB="34290"/>
                </a:tc>
                <a:extLst>
                  <a:ext uri="{0D108BD9-81ED-4DB2-BD59-A6C34878D82A}">
                    <a16:rowId xmlns:a16="http://schemas.microsoft.com/office/drawing/2014/main" val="2689587175"/>
                  </a:ext>
                </a:extLst>
              </a:tr>
              <a:tr h="480060">
                <a:tc>
                  <a:txBody>
                    <a:bodyPr/>
                    <a:lstStyle/>
                    <a:p>
                      <a:r>
                        <a:rPr lang="en-US" sz="1400" dirty="0"/>
                        <a:t>Sugar Concentrated</a:t>
                      </a:r>
                    </a:p>
                  </a:txBody>
                  <a:tcPr marL="68580" marR="68580" marT="34290" marB="34290"/>
                </a:tc>
                <a:tc>
                  <a:txBody>
                    <a:bodyPr/>
                    <a:lstStyle/>
                    <a:p>
                      <a:r>
                        <a:rPr lang="en-US" sz="1400" dirty="0"/>
                        <a:t>7</a:t>
                      </a:r>
                    </a:p>
                  </a:txBody>
                  <a:tcPr marL="68580" marR="68580" marT="34290" marB="34290"/>
                </a:tc>
                <a:tc>
                  <a:txBody>
                    <a:bodyPr/>
                    <a:lstStyle/>
                    <a:p>
                      <a:r>
                        <a:rPr lang="en-US" sz="1400" dirty="0"/>
                        <a:t>80,605/302,156</a:t>
                      </a:r>
                    </a:p>
                    <a:p>
                      <a:r>
                        <a:rPr lang="en-US" sz="1400" dirty="0"/>
                        <a:t>25.8%</a:t>
                      </a:r>
                    </a:p>
                  </a:txBody>
                  <a:tcPr marL="68580" marR="68580" marT="34290" marB="34290"/>
                </a:tc>
                <a:tc>
                  <a:txBody>
                    <a:bodyPr/>
                    <a:lstStyle/>
                    <a:p>
                      <a:r>
                        <a:rPr lang="en-US" sz="1400" dirty="0"/>
                        <a:t>1.13</a:t>
                      </a:r>
                    </a:p>
                  </a:txBody>
                  <a:tcPr marL="68580" marR="68580" marT="34290" marB="34290"/>
                </a:tc>
                <a:tc>
                  <a:txBody>
                    <a:bodyPr/>
                    <a:lstStyle/>
                    <a:p>
                      <a:r>
                        <a:rPr lang="en-US" sz="1400" dirty="0"/>
                        <a:t>1.1</a:t>
                      </a:r>
                    </a:p>
                  </a:txBody>
                  <a:tcPr marL="68580" marR="68580" marT="34290" marB="34290"/>
                </a:tc>
                <a:tc>
                  <a:txBody>
                    <a:bodyPr/>
                    <a:lstStyle/>
                    <a:p>
                      <a:r>
                        <a:rPr lang="en-US" sz="1400" dirty="0"/>
                        <a:t>+</a:t>
                      </a:r>
                    </a:p>
                  </a:txBody>
                  <a:tcPr marL="68580" marR="68580" marT="34290" marB="34290"/>
                </a:tc>
                <a:extLst>
                  <a:ext uri="{0D108BD9-81ED-4DB2-BD59-A6C34878D82A}">
                    <a16:rowId xmlns:a16="http://schemas.microsoft.com/office/drawing/2014/main" val="870244693"/>
                  </a:ext>
                </a:extLst>
              </a:tr>
            </a:tbl>
          </a:graphicData>
        </a:graphic>
      </p:graphicFrame>
      <p:graphicFrame>
        <p:nvGraphicFramePr>
          <p:cNvPr id="17" name="Table 5">
            <a:extLst>
              <a:ext uri="{FF2B5EF4-FFF2-40B4-BE49-F238E27FC236}">
                <a16:creationId xmlns:a16="http://schemas.microsoft.com/office/drawing/2014/main" id="{993D92C2-CD11-EDFE-A1B6-52C40DC69AB4}"/>
              </a:ext>
            </a:extLst>
          </p:cNvPr>
          <p:cNvGraphicFramePr>
            <a:graphicFrameLocks/>
          </p:cNvGraphicFramePr>
          <p:nvPr>
            <p:extLst>
              <p:ext uri="{D42A27DB-BD31-4B8C-83A1-F6EECF244321}">
                <p14:modId xmlns:p14="http://schemas.microsoft.com/office/powerpoint/2010/main" val="696811811"/>
              </p:ext>
            </p:extLst>
          </p:nvPr>
        </p:nvGraphicFramePr>
        <p:xfrm>
          <a:off x="287412" y="3402078"/>
          <a:ext cx="8462643" cy="1203960"/>
        </p:xfrm>
        <a:graphic>
          <a:graphicData uri="http://schemas.openxmlformats.org/drawingml/2006/table">
            <a:tbl>
              <a:tblPr firstRow="1" bandRow="1">
                <a:tableStyleId>{5C22544A-7EE6-4342-B048-85BDC9FD1C3A}</a:tableStyleId>
              </a:tblPr>
              <a:tblGrid>
                <a:gridCol w="1623506">
                  <a:extLst>
                    <a:ext uri="{9D8B030D-6E8A-4147-A177-3AD203B41FA5}">
                      <a16:colId xmlns:a16="http://schemas.microsoft.com/office/drawing/2014/main" val="3190791142"/>
                    </a:ext>
                  </a:extLst>
                </a:gridCol>
                <a:gridCol w="1019822">
                  <a:extLst>
                    <a:ext uri="{9D8B030D-6E8A-4147-A177-3AD203B41FA5}">
                      <a16:colId xmlns:a16="http://schemas.microsoft.com/office/drawing/2014/main" val="3584711083"/>
                    </a:ext>
                  </a:extLst>
                </a:gridCol>
                <a:gridCol w="1587994">
                  <a:extLst>
                    <a:ext uri="{9D8B030D-6E8A-4147-A177-3AD203B41FA5}">
                      <a16:colId xmlns:a16="http://schemas.microsoft.com/office/drawing/2014/main" val="3351381001"/>
                    </a:ext>
                  </a:extLst>
                </a:gridCol>
                <a:gridCol w="1410440">
                  <a:extLst>
                    <a:ext uri="{9D8B030D-6E8A-4147-A177-3AD203B41FA5}">
                      <a16:colId xmlns:a16="http://schemas.microsoft.com/office/drawing/2014/main" val="3734776427"/>
                    </a:ext>
                  </a:extLst>
                </a:gridCol>
                <a:gridCol w="1602419">
                  <a:extLst>
                    <a:ext uri="{9D8B030D-6E8A-4147-A177-3AD203B41FA5}">
                      <a16:colId xmlns:a16="http://schemas.microsoft.com/office/drawing/2014/main" val="2640032729"/>
                    </a:ext>
                  </a:extLst>
                </a:gridCol>
                <a:gridCol w="1218462">
                  <a:extLst>
                    <a:ext uri="{9D8B030D-6E8A-4147-A177-3AD203B41FA5}">
                      <a16:colId xmlns:a16="http://schemas.microsoft.com/office/drawing/2014/main" val="1904714196"/>
                    </a:ext>
                  </a:extLst>
                </a:gridCol>
              </a:tblGrid>
              <a:tr h="480060">
                <a:tc>
                  <a:txBody>
                    <a:bodyPr/>
                    <a:lstStyle/>
                    <a:p>
                      <a:r>
                        <a:rPr lang="en-US" sz="1400" dirty="0"/>
                        <a:t>All Cause Mortality</a:t>
                      </a:r>
                    </a:p>
                  </a:txBody>
                  <a:tcPr marL="68580" marR="68580" marT="34290" marB="34290"/>
                </a:tc>
                <a:tc>
                  <a:txBody>
                    <a:bodyPr/>
                    <a:lstStyle/>
                    <a:p>
                      <a:r>
                        <a:rPr lang="en-US" sz="1400" dirty="0"/>
                        <a:t># Studies</a:t>
                      </a:r>
                    </a:p>
                  </a:txBody>
                  <a:tcPr marL="68580" marR="68580" marT="34290" marB="34290"/>
                </a:tc>
                <a:tc>
                  <a:txBody>
                    <a:bodyPr/>
                    <a:lstStyle/>
                    <a:p>
                      <a:r>
                        <a:rPr lang="en-US" sz="1400" dirty="0"/>
                        <a:t>Incidence</a:t>
                      </a:r>
                    </a:p>
                  </a:txBody>
                  <a:tcPr marL="68580" marR="68580" marT="34290" marB="34290"/>
                </a:tc>
                <a:tc>
                  <a:txBody>
                    <a:bodyPr/>
                    <a:lstStyle/>
                    <a:p>
                      <a:r>
                        <a:rPr lang="en-US" sz="1400" dirty="0"/>
                        <a:t>Relative Risk</a:t>
                      </a:r>
                    </a:p>
                  </a:txBody>
                  <a:tcPr marL="68580" marR="68580" marT="34290" marB="34290"/>
                </a:tc>
                <a:tc>
                  <a:txBody>
                    <a:bodyPr/>
                    <a:lstStyle/>
                    <a:p>
                      <a:r>
                        <a:rPr lang="en-US" sz="1400" dirty="0"/>
                        <a:t>Dose Dependent RR</a:t>
                      </a:r>
                    </a:p>
                  </a:txBody>
                  <a:tcPr marL="68580" marR="68580" marT="34290" marB="34290"/>
                </a:tc>
                <a:tc>
                  <a:txBody>
                    <a:bodyPr/>
                    <a:lstStyle/>
                    <a:p>
                      <a:r>
                        <a:rPr lang="en-US" sz="1400" dirty="0"/>
                        <a:t>Linear</a:t>
                      </a:r>
                    </a:p>
                  </a:txBody>
                  <a:tcPr marL="68580" marR="68580" marT="34290" marB="34290"/>
                </a:tc>
                <a:extLst>
                  <a:ext uri="{0D108BD9-81ED-4DB2-BD59-A6C34878D82A}">
                    <a16:rowId xmlns:a16="http://schemas.microsoft.com/office/drawing/2014/main" val="2689587175"/>
                  </a:ext>
                </a:extLst>
              </a:tr>
              <a:tr h="480060">
                <a:tc>
                  <a:txBody>
                    <a:bodyPr/>
                    <a:lstStyle/>
                    <a:p>
                      <a:r>
                        <a:rPr lang="en-US" sz="1400" dirty="0"/>
                        <a:t>Sugar Concentrated</a:t>
                      </a:r>
                    </a:p>
                  </a:txBody>
                  <a:tcPr marL="68580" marR="68580" marT="34290" marB="34290"/>
                </a:tc>
                <a:tc>
                  <a:txBody>
                    <a:bodyPr/>
                    <a:lstStyle/>
                    <a:p>
                      <a:r>
                        <a:rPr lang="en-US" sz="1400" dirty="0"/>
                        <a:t>10</a:t>
                      </a:r>
                    </a:p>
                  </a:txBody>
                  <a:tcPr marL="68580" marR="68580" marT="34290" marB="34290"/>
                </a:tc>
                <a:tc>
                  <a:txBody>
                    <a:bodyPr/>
                    <a:lstStyle/>
                    <a:p>
                      <a:r>
                        <a:rPr lang="en-US" sz="1400" dirty="0"/>
                        <a:t>467,841/1,125,834</a:t>
                      </a:r>
                    </a:p>
                    <a:p>
                      <a:r>
                        <a:rPr lang="en-US" sz="1400" dirty="0"/>
                        <a:t>41.5%</a:t>
                      </a:r>
                    </a:p>
                  </a:txBody>
                  <a:tcPr marL="68580" marR="68580" marT="34290" marB="34290"/>
                </a:tc>
                <a:tc>
                  <a:txBody>
                    <a:bodyPr/>
                    <a:lstStyle/>
                    <a:p>
                      <a:r>
                        <a:rPr lang="en-US" sz="1400" dirty="0"/>
                        <a:t>1.10</a:t>
                      </a:r>
                    </a:p>
                  </a:txBody>
                  <a:tcPr marL="68580" marR="68580" marT="34290" marB="34290"/>
                </a:tc>
                <a:tc>
                  <a:txBody>
                    <a:bodyPr/>
                    <a:lstStyle/>
                    <a:p>
                      <a:r>
                        <a:rPr lang="en-US" sz="1400" dirty="0"/>
                        <a:t>1.04</a:t>
                      </a:r>
                    </a:p>
                  </a:txBody>
                  <a:tcPr marL="68580" marR="68580" marT="34290" marB="34290"/>
                </a:tc>
                <a:tc>
                  <a:txBody>
                    <a:bodyPr/>
                    <a:lstStyle/>
                    <a:p>
                      <a:r>
                        <a:rPr lang="en-US" sz="1400" dirty="0"/>
                        <a:t>+</a:t>
                      </a:r>
                    </a:p>
                  </a:txBody>
                  <a:tcPr marL="68580" marR="68580" marT="34290" marB="34290"/>
                </a:tc>
                <a:extLst>
                  <a:ext uri="{0D108BD9-81ED-4DB2-BD59-A6C34878D82A}">
                    <a16:rowId xmlns:a16="http://schemas.microsoft.com/office/drawing/2014/main" val="870244693"/>
                  </a:ext>
                </a:extLst>
              </a:tr>
            </a:tbl>
          </a:graphicData>
        </a:graphic>
      </p:graphicFrame>
      <p:sp>
        <p:nvSpPr>
          <p:cNvPr id="18" name="TextBox 17">
            <a:extLst>
              <a:ext uri="{FF2B5EF4-FFF2-40B4-BE49-F238E27FC236}">
                <a16:creationId xmlns:a16="http://schemas.microsoft.com/office/drawing/2014/main" id="{D0F6B90D-813A-2D1E-3DBE-B0E7CEA37378}"/>
              </a:ext>
            </a:extLst>
          </p:cNvPr>
          <p:cNvSpPr txBox="1"/>
          <p:nvPr/>
        </p:nvSpPr>
        <p:spPr>
          <a:xfrm>
            <a:off x="2133600" y="4789077"/>
            <a:ext cx="5562600" cy="230832"/>
          </a:xfrm>
          <a:prstGeom prst="rect">
            <a:avLst/>
          </a:prstGeom>
          <a:noFill/>
        </p:spPr>
        <p:txBody>
          <a:bodyPr wrap="square">
            <a:spAutoFit/>
          </a:bodyPr>
          <a:lstStyle/>
          <a:p>
            <a:r>
              <a:rPr lang="en-US" sz="900" dirty="0">
                <a:solidFill>
                  <a:schemeClr val="bg1"/>
                </a:solidFill>
              </a:rPr>
              <a:t>European Journal of Epidemiology (2020) 35:655–671 https://doi.org/10.1007/s10654-020-00655-y</a:t>
            </a:r>
          </a:p>
        </p:txBody>
      </p:sp>
    </p:spTree>
    <p:extLst>
      <p:ext uri="{BB962C8B-B14F-4D97-AF65-F5344CB8AC3E}">
        <p14:creationId xmlns:p14="http://schemas.microsoft.com/office/powerpoint/2010/main" val="1674662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65CEE92-CC3A-F4E1-9B5B-9D1E7A72A87F}"/>
              </a:ext>
            </a:extLst>
          </p:cNvPr>
          <p:cNvSpPr>
            <a:spLocks noGrp="1"/>
          </p:cNvSpPr>
          <p:nvPr>
            <p:ph type="sldNum" sz="quarter" idx="12"/>
          </p:nvPr>
        </p:nvSpPr>
        <p:spPr/>
        <p:txBody>
          <a:bodyPr/>
          <a:lstStyle/>
          <a:p>
            <a:fld id="{6E2D2B3B-882E-40F3-A32F-6DD516915044}" type="slidenum">
              <a:rPr lang="en-US" smtClean="0"/>
              <a:pPr/>
              <a:t>35</a:t>
            </a:fld>
            <a:endParaRPr lang="en-US" dirty="0"/>
          </a:p>
        </p:txBody>
      </p:sp>
      <p:graphicFrame>
        <p:nvGraphicFramePr>
          <p:cNvPr id="6" name="Table 5">
            <a:extLst>
              <a:ext uri="{FF2B5EF4-FFF2-40B4-BE49-F238E27FC236}">
                <a16:creationId xmlns:a16="http://schemas.microsoft.com/office/drawing/2014/main" id="{E7958005-1FF3-3F57-D012-08BEB3A142ED}"/>
              </a:ext>
            </a:extLst>
          </p:cNvPr>
          <p:cNvGraphicFramePr>
            <a:graphicFrameLocks/>
          </p:cNvGraphicFramePr>
          <p:nvPr>
            <p:extLst>
              <p:ext uri="{D42A27DB-BD31-4B8C-83A1-F6EECF244321}">
                <p14:modId xmlns:p14="http://schemas.microsoft.com/office/powerpoint/2010/main" val="1642867943"/>
              </p:ext>
            </p:extLst>
          </p:nvPr>
        </p:nvGraphicFramePr>
        <p:xfrm>
          <a:off x="287413" y="590550"/>
          <a:ext cx="8462642" cy="990600"/>
        </p:xfrm>
        <a:graphic>
          <a:graphicData uri="http://schemas.openxmlformats.org/drawingml/2006/table">
            <a:tbl>
              <a:tblPr firstRow="1" bandRow="1">
                <a:tableStyleId>{5C22544A-7EE6-4342-B048-85BDC9FD1C3A}</a:tableStyleId>
              </a:tblPr>
              <a:tblGrid>
                <a:gridCol w="1604640">
                  <a:extLst>
                    <a:ext uri="{9D8B030D-6E8A-4147-A177-3AD203B41FA5}">
                      <a16:colId xmlns:a16="http://schemas.microsoft.com/office/drawing/2014/main" val="3190791142"/>
                    </a:ext>
                  </a:extLst>
                </a:gridCol>
                <a:gridCol w="1038687">
                  <a:extLst>
                    <a:ext uri="{9D8B030D-6E8A-4147-A177-3AD203B41FA5}">
                      <a16:colId xmlns:a16="http://schemas.microsoft.com/office/drawing/2014/main" val="3584711083"/>
                    </a:ext>
                  </a:extLst>
                </a:gridCol>
                <a:gridCol w="1587994">
                  <a:extLst>
                    <a:ext uri="{9D8B030D-6E8A-4147-A177-3AD203B41FA5}">
                      <a16:colId xmlns:a16="http://schemas.microsoft.com/office/drawing/2014/main" val="3351381001"/>
                    </a:ext>
                  </a:extLst>
                </a:gridCol>
                <a:gridCol w="1410440">
                  <a:extLst>
                    <a:ext uri="{9D8B030D-6E8A-4147-A177-3AD203B41FA5}">
                      <a16:colId xmlns:a16="http://schemas.microsoft.com/office/drawing/2014/main" val="3734776427"/>
                    </a:ext>
                  </a:extLst>
                </a:gridCol>
                <a:gridCol w="1602419">
                  <a:extLst>
                    <a:ext uri="{9D8B030D-6E8A-4147-A177-3AD203B41FA5}">
                      <a16:colId xmlns:a16="http://schemas.microsoft.com/office/drawing/2014/main" val="2640032729"/>
                    </a:ext>
                  </a:extLst>
                </a:gridCol>
                <a:gridCol w="1218462">
                  <a:extLst>
                    <a:ext uri="{9D8B030D-6E8A-4147-A177-3AD203B41FA5}">
                      <a16:colId xmlns:a16="http://schemas.microsoft.com/office/drawing/2014/main" val="1904714196"/>
                    </a:ext>
                  </a:extLst>
                </a:gridCol>
              </a:tblGrid>
              <a:tr h="480060">
                <a:tc>
                  <a:txBody>
                    <a:bodyPr/>
                    <a:lstStyle/>
                    <a:p>
                      <a:r>
                        <a:rPr lang="en-US" sz="1400" dirty="0"/>
                        <a:t>Obesity</a:t>
                      </a:r>
                    </a:p>
                  </a:txBody>
                  <a:tcPr marL="68580" marR="68580" marT="34290" marB="34290"/>
                </a:tc>
                <a:tc>
                  <a:txBody>
                    <a:bodyPr/>
                    <a:lstStyle/>
                    <a:p>
                      <a:r>
                        <a:rPr lang="en-US" sz="1400" dirty="0"/>
                        <a:t># Studies</a:t>
                      </a:r>
                    </a:p>
                  </a:txBody>
                  <a:tcPr marL="68580" marR="68580" marT="34290" marB="34290"/>
                </a:tc>
                <a:tc>
                  <a:txBody>
                    <a:bodyPr/>
                    <a:lstStyle/>
                    <a:p>
                      <a:r>
                        <a:rPr lang="en-US" sz="1400" dirty="0"/>
                        <a:t>Incidence</a:t>
                      </a:r>
                    </a:p>
                  </a:txBody>
                  <a:tcPr marL="68580" marR="68580" marT="34290" marB="34290"/>
                </a:tc>
                <a:tc>
                  <a:txBody>
                    <a:bodyPr/>
                    <a:lstStyle/>
                    <a:p>
                      <a:r>
                        <a:rPr lang="en-US" sz="1400" dirty="0"/>
                        <a:t>Relative Risk</a:t>
                      </a:r>
                    </a:p>
                  </a:txBody>
                  <a:tcPr marL="68580" marR="68580" marT="34290" marB="34290"/>
                </a:tc>
                <a:tc>
                  <a:txBody>
                    <a:bodyPr/>
                    <a:lstStyle/>
                    <a:p>
                      <a:r>
                        <a:rPr lang="en-US" sz="1400" dirty="0"/>
                        <a:t>Dose Dependent RR</a:t>
                      </a:r>
                    </a:p>
                  </a:txBody>
                  <a:tcPr marL="68580" marR="68580" marT="34290" marB="34290"/>
                </a:tc>
                <a:tc>
                  <a:txBody>
                    <a:bodyPr/>
                    <a:lstStyle/>
                    <a:p>
                      <a:r>
                        <a:rPr lang="en-US" sz="1400" dirty="0"/>
                        <a:t>Linear</a:t>
                      </a:r>
                    </a:p>
                  </a:txBody>
                  <a:tcPr marL="68580" marR="68580" marT="34290" marB="34290"/>
                </a:tc>
                <a:extLst>
                  <a:ext uri="{0D108BD9-81ED-4DB2-BD59-A6C34878D82A}">
                    <a16:rowId xmlns:a16="http://schemas.microsoft.com/office/drawing/2014/main" val="2689587175"/>
                  </a:ext>
                </a:extLst>
              </a:tr>
              <a:tr h="480060">
                <a:tc>
                  <a:txBody>
                    <a:bodyPr/>
                    <a:lstStyle/>
                    <a:p>
                      <a:r>
                        <a:rPr lang="en-US" sz="1400" dirty="0"/>
                        <a:t>Artificially Sweetened</a:t>
                      </a:r>
                    </a:p>
                  </a:txBody>
                  <a:tcPr marL="68580" marR="68580" marT="34290" marB="34290"/>
                </a:tc>
                <a:tc>
                  <a:txBody>
                    <a:bodyPr/>
                    <a:lstStyle/>
                    <a:p>
                      <a:r>
                        <a:rPr lang="en-US" sz="1400" dirty="0"/>
                        <a:t>6</a:t>
                      </a:r>
                    </a:p>
                  </a:txBody>
                  <a:tcPr marL="68580" marR="68580" marT="34290" marB="34290"/>
                </a:tc>
                <a:tc>
                  <a:txBody>
                    <a:bodyPr/>
                    <a:lstStyle/>
                    <a:p>
                      <a:r>
                        <a:rPr lang="en-US" sz="1400" dirty="0"/>
                        <a:t>5,960/26,551</a:t>
                      </a:r>
                    </a:p>
                    <a:p>
                      <a:r>
                        <a:rPr lang="en-US" sz="1400" dirty="0"/>
                        <a:t>22%</a:t>
                      </a:r>
                    </a:p>
                  </a:txBody>
                  <a:tcPr marL="68580" marR="68580" marT="34290" marB="34290"/>
                </a:tc>
                <a:tc>
                  <a:txBody>
                    <a:bodyPr/>
                    <a:lstStyle/>
                    <a:p>
                      <a:r>
                        <a:rPr lang="en-US" sz="1400" dirty="0"/>
                        <a:t>1.39</a:t>
                      </a:r>
                    </a:p>
                  </a:txBody>
                  <a:tcPr marL="68580" marR="68580" marT="34290" marB="34290"/>
                </a:tc>
                <a:tc>
                  <a:txBody>
                    <a:bodyPr/>
                    <a:lstStyle/>
                    <a:p>
                      <a:r>
                        <a:rPr lang="en-US" sz="1400" dirty="0"/>
                        <a:t>1.21</a:t>
                      </a:r>
                    </a:p>
                  </a:txBody>
                  <a:tcPr marL="68580" marR="68580" marT="34290" marB="34290"/>
                </a:tc>
                <a:tc>
                  <a:txBody>
                    <a:bodyPr/>
                    <a:lstStyle/>
                    <a:p>
                      <a:r>
                        <a:rPr lang="en-US" sz="1400" dirty="0"/>
                        <a:t>+</a:t>
                      </a:r>
                    </a:p>
                  </a:txBody>
                  <a:tcPr marL="68580" marR="68580" marT="34290" marB="34290"/>
                </a:tc>
                <a:extLst>
                  <a:ext uri="{0D108BD9-81ED-4DB2-BD59-A6C34878D82A}">
                    <a16:rowId xmlns:a16="http://schemas.microsoft.com/office/drawing/2014/main" val="870244693"/>
                  </a:ext>
                </a:extLst>
              </a:tr>
            </a:tbl>
          </a:graphicData>
        </a:graphic>
      </p:graphicFrame>
      <p:graphicFrame>
        <p:nvGraphicFramePr>
          <p:cNvPr id="7" name="Table 5">
            <a:extLst>
              <a:ext uri="{FF2B5EF4-FFF2-40B4-BE49-F238E27FC236}">
                <a16:creationId xmlns:a16="http://schemas.microsoft.com/office/drawing/2014/main" id="{85511CEA-78E4-3FC7-14C6-6AA1E316794D}"/>
              </a:ext>
            </a:extLst>
          </p:cNvPr>
          <p:cNvGraphicFramePr>
            <a:graphicFrameLocks/>
          </p:cNvGraphicFramePr>
          <p:nvPr>
            <p:extLst>
              <p:ext uri="{D42A27DB-BD31-4B8C-83A1-F6EECF244321}">
                <p14:modId xmlns:p14="http://schemas.microsoft.com/office/powerpoint/2010/main" val="2125615536"/>
              </p:ext>
            </p:extLst>
          </p:nvPr>
        </p:nvGraphicFramePr>
        <p:xfrm>
          <a:off x="287412" y="1598937"/>
          <a:ext cx="8462643" cy="990600"/>
        </p:xfrm>
        <a:graphic>
          <a:graphicData uri="http://schemas.openxmlformats.org/drawingml/2006/table">
            <a:tbl>
              <a:tblPr firstRow="1" bandRow="1">
                <a:tableStyleId>{5C22544A-7EE6-4342-B048-85BDC9FD1C3A}</a:tableStyleId>
              </a:tblPr>
              <a:tblGrid>
                <a:gridCol w="1623506">
                  <a:extLst>
                    <a:ext uri="{9D8B030D-6E8A-4147-A177-3AD203B41FA5}">
                      <a16:colId xmlns:a16="http://schemas.microsoft.com/office/drawing/2014/main" val="3190791142"/>
                    </a:ext>
                  </a:extLst>
                </a:gridCol>
                <a:gridCol w="1019822">
                  <a:extLst>
                    <a:ext uri="{9D8B030D-6E8A-4147-A177-3AD203B41FA5}">
                      <a16:colId xmlns:a16="http://schemas.microsoft.com/office/drawing/2014/main" val="3584711083"/>
                    </a:ext>
                  </a:extLst>
                </a:gridCol>
                <a:gridCol w="1587994">
                  <a:extLst>
                    <a:ext uri="{9D8B030D-6E8A-4147-A177-3AD203B41FA5}">
                      <a16:colId xmlns:a16="http://schemas.microsoft.com/office/drawing/2014/main" val="3351381001"/>
                    </a:ext>
                  </a:extLst>
                </a:gridCol>
                <a:gridCol w="1410440">
                  <a:extLst>
                    <a:ext uri="{9D8B030D-6E8A-4147-A177-3AD203B41FA5}">
                      <a16:colId xmlns:a16="http://schemas.microsoft.com/office/drawing/2014/main" val="3734776427"/>
                    </a:ext>
                  </a:extLst>
                </a:gridCol>
                <a:gridCol w="1602419">
                  <a:extLst>
                    <a:ext uri="{9D8B030D-6E8A-4147-A177-3AD203B41FA5}">
                      <a16:colId xmlns:a16="http://schemas.microsoft.com/office/drawing/2014/main" val="2640032729"/>
                    </a:ext>
                  </a:extLst>
                </a:gridCol>
                <a:gridCol w="1218462">
                  <a:extLst>
                    <a:ext uri="{9D8B030D-6E8A-4147-A177-3AD203B41FA5}">
                      <a16:colId xmlns:a16="http://schemas.microsoft.com/office/drawing/2014/main" val="1904714196"/>
                    </a:ext>
                  </a:extLst>
                </a:gridCol>
              </a:tblGrid>
              <a:tr h="480060">
                <a:tc>
                  <a:txBody>
                    <a:bodyPr/>
                    <a:lstStyle/>
                    <a:p>
                      <a:r>
                        <a:rPr lang="en-US" sz="1400" dirty="0"/>
                        <a:t>T2 Diabetes Mellitus</a:t>
                      </a:r>
                    </a:p>
                  </a:txBody>
                  <a:tcPr marL="68580" marR="68580" marT="34290" marB="34290"/>
                </a:tc>
                <a:tc>
                  <a:txBody>
                    <a:bodyPr/>
                    <a:lstStyle/>
                    <a:p>
                      <a:r>
                        <a:rPr lang="en-US" sz="1400" dirty="0"/>
                        <a:t># Studies</a:t>
                      </a:r>
                    </a:p>
                  </a:txBody>
                  <a:tcPr marL="68580" marR="68580" marT="34290" marB="34290"/>
                </a:tc>
                <a:tc>
                  <a:txBody>
                    <a:bodyPr/>
                    <a:lstStyle/>
                    <a:p>
                      <a:r>
                        <a:rPr lang="en-US" sz="1400" dirty="0"/>
                        <a:t>Incidence</a:t>
                      </a:r>
                    </a:p>
                  </a:txBody>
                  <a:tcPr marL="68580" marR="68580" marT="34290" marB="34290"/>
                </a:tc>
                <a:tc>
                  <a:txBody>
                    <a:bodyPr/>
                    <a:lstStyle/>
                    <a:p>
                      <a:r>
                        <a:rPr lang="en-US" sz="1400" dirty="0"/>
                        <a:t>Relative Risk3.6%</a:t>
                      </a:r>
                    </a:p>
                  </a:txBody>
                  <a:tcPr marL="68580" marR="68580" marT="34290" marB="34290"/>
                </a:tc>
                <a:tc>
                  <a:txBody>
                    <a:bodyPr/>
                    <a:lstStyle/>
                    <a:p>
                      <a:r>
                        <a:rPr lang="en-US" sz="1400" dirty="0"/>
                        <a:t>Dose Dependent RR</a:t>
                      </a:r>
                    </a:p>
                  </a:txBody>
                  <a:tcPr marL="68580" marR="68580" marT="34290" marB="34290"/>
                </a:tc>
                <a:tc>
                  <a:txBody>
                    <a:bodyPr/>
                    <a:lstStyle/>
                    <a:p>
                      <a:r>
                        <a:rPr lang="en-US" sz="1400" dirty="0"/>
                        <a:t>Linear</a:t>
                      </a:r>
                    </a:p>
                  </a:txBody>
                  <a:tcPr marL="68580" marR="68580" marT="34290" marB="34290"/>
                </a:tc>
                <a:extLst>
                  <a:ext uri="{0D108BD9-81ED-4DB2-BD59-A6C34878D82A}">
                    <a16:rowId xmlns:a16="http://schemas.microsoft.com/office/drawing/2014/main" val="2689587175"/>
                  </a:ext>
                </a:extLst>
              </a:tr>
              <a:tr h="480060">
                <a:tc>
                  <a:txBody>
                    <a:bodyPr/>
                    <a:lstStyle/>
                    <a:p>
                      <a:r>
                        <a:rPr lang="en-US" sz="1400" dirty="0"/>
                        <a:t>Artificially Sweetened</a:t>
                      </a:r>
                    </a:p>
                  </a:txBody>
                  <a:tcPr marL="68580" marR="68580" marT="34290" marB="34290"/>
                </a:tc>
                <a:tc>
                  <a:txBody>
                    <a:bodyPr/>
                    <a:lstStyle/>
                    <a:p>
                      <a:r>
                        <a:rPr lang="en-US" sz="1400" dirty="0"/>
                        <a:t>13</a:t>
                      </a:r>
                    </a:p>
                  </a:txBody>
                  <a:tcPr marL="68580" marR="68580" marT="34290" marB="34290"/>
                </a:tc>
                <a:tc>
                  <a:txBody>
                    <a:bodyPr/>
                    <a:lstStyle/>
                    <a:p>
                      <a:r>
                        <a:rPr lang="en-US" sz="1400" dirty="0"/>
                        <a:t>23,845/660,732</a:t>
                      </a:r>
                    </a:p>
                    <a:p>
                      <a:r>
                        <a:rPr lang="en-US" sz="1400" dirty="0"/>
                        <a:t>3.6%</a:t>
                      </a:r>
                    </a:p>
                  </a:txBody>
                  <a:tcPr marL="68580" marR="68580" marT="34290" marB="34290"/>
                </a:tc>
                <a:tc>
                  <a:txBody>
                    <a:bodyPr/>
                    <a:lstStyle/>
                    <a:p>
                      <a:r>
                        <a:rPr lang="en-US" sz="1400" dirty="0"/>
                        <a:t>1.2</a:t>
                      </a:r>
                    </a:p>
                  </a:txBody>
                  <a:tcPr marL="68580" marR="68580" marT="34290" marB="34290"/>
                </a:tc>
                <a:tc>
                  <a:txBody>
                    <a:bodyPr/>
                    <a:lstStyle/>
                    <a:p>
                      <a:r>
                        <a:rPr lang="en-US" sz="1400" dirty="0"/>
                        <a:t>1.15</a:t>
                      </a:r>
                    </a:p>
                  </a:txBody>
                  <a:tcPr marL="68580" marR="68580" marT="34290" marB="34290"/>
                </a:tc>
                <a:tc>
                  <a:txBody>
                    <a:bodyPr/>
                    <a:lstStyle/>
                    <a:p>
                      <a:r>
                        <a:rPr lang="en-US" sz="1400" dirty="0"/>
                        <a:t>+</a:t>
                      </a:r>
                    </a:p>
                  </a:txBody>
                  <a:tcPr marL="68580" marR="68580" marT="34290" marB="34290"/>
                </a:tc>
                <a:extLst>
                  <a:ext uri="{0D108BD9-81ED-4DB2-BD59-A6C34878D82A}">
                    <a16:rowId xmlns:a16="http://schemas.microsoft.com/office/drawing/2014/main" val="870244693"/>
                  </a:ext>
                </a:extLst>
              </a:tr>
            </a:tbl>
          </a:graphicData>
        </a:graphic>
      </p:graphicFrame>
      <p:graphicFrame>
        <p:nvGraphicFramePr>
          <p:cNvPr id="8" name="Table 5">
            <a:extLst>
              <a:ext uri="{FF2B5EF4-FFF2-40B4-BE49-F238E27FC236}">
                <a16:creationId xmlns:a16="http://schemas.microsoft.com/office/drawing/2014/main" id="{2EF3F60E-22B1-6EAB-9083-4E84DADCF230}"/>
              </a:ext>
            </a:extLst>
          </p:cNvPr>
          <p:cNvGraphicFramePr>
            <a:graphicFrameLocks/>
          </p:cNvGraphicFramePr>
          <p:nvPr>
            <p:extLst>
              <p:ext uri="{D42A27DB-BD31-4B8C-83A1-F6EECF244321}">
                <p14:modId xmlns:p14="http://schemas.microsoft.com/office/powerpoint/2010/main" val="495945378"/>
              </p:ext>
            </p:extLst>
          </p:nvPr>
        </p:nvGraphicFramePr>
        <p:xfrm>
          <a:off x="296938" y="2607324"/>
          <a:ext cx="8462642" cy="990600"/>
        </p:xfrm>
        <a:graphic>
          <a:graphicData uri="http://schemas.openxmlformats.org/drawingml/2006/table">
            <a:tbl>
              <a:tblPr firstRow="1" bandRow="1">
                <a:tableStyleId>{5C22544A-7EE6-4342-B048-85BDC9FD1C3A}</a:tableStyleId>
              </a:tblPr>
              <a:tblGrid>
                <a:gridCol w="1616847">
                  <a:extLst>
                    <a:ext uri="{9D8B030D-6E8A-4147-A177-3AD203B41FA5}">
                      <a16:colId xmlns:a16="http://schemas.microsoft.com/office/drawing/2014/main" val="3190791142"/>
                    </a:ext>
                  </a:extLst>
                </a:gridCol>
                <a:gridCol w="1026480">
                  <a:extLst>
                    <a:ext uri="{9D8B030D-6E8A-4147-A177-3AD203B41FA5}">
                      <a16:colId xmlns:a16="http://schemas.microsoft.com/office/drawing/2014/main" val="3584711083"/>
                    </a:ext>
                  </a:extLst>
                </a:gridCol>
                <a:gridCol w="1587994">
                  <a:extLst>
                    <a:ext uri="{9D8B030D-6E8A-4147-A177-3AD203B41FA5}">
                      <a16:colId xmlns:a16="http://schemas.microsoft.com/office/drawing/2014/main" val="3351381001"/>
                    </a:ext>
                  </a:extLst>
                </a:gridCol>
                <a:gridCol w="1410440">
                  <a:extLst>
                    <a:ext uri="{9D8B030D-6E8A-4147-A177-3AD203B41FA5}">
                      <a16:colId xmlns:a16="http://schemas.microsoft.com/office/drawing/2014/main" val="3734776427"/>
                    </a:ext>
                  </a:extLst>
                </a:gridCol>
                <a:gridCol w="1602419">
                  <a:extLst>
                    <a:ext uri="{9D8B030D-6E8A-4147-A177-3AD203B41FA5}">
                      <a16:colId xmlns:a16="http://schemas.microsoft.com/office/drawing/2014/main" val="2640032729"/>
                    </a:ext>
                  </a:extLst>
                </a:gridCol>
                <a:gridCol w="1218462">
                  <a:extLst>
                    <a:ext uri="{9D8B030D-6E8A-4147-A177-3AD203B41FA5}">
                      <a16:colId xmlns:a16="http://schemas.microsoft.com/office/drawing/2014/main" val="1904714196"/>
                    </a:ext>
                  </a:extLst>
                </a:gridCol>
              </a:tblGrid>
              <a:tr h="480060">
                <a:tc>
                  <a:txBody>
                    <a:bodyPr/>
                    <a:lstStyle/>
                    <a:p>
                      <a:r>
                        <a:rPr lang="en-US" sz="1400" dirty="0"/>
                        <a:t>Hypertension</a:t>
                      </a:r>
                    </a:p>
                  </a:txBody>
                  <a:tcPr marL="68580" marR="68580" marT="34290" marB="34290"/>
                </a:tc>
                <a:tc>
                  <a:txBody>
                    <a:bodyPr/>
                    <a:lstStyle/>
                    <a:p>
                      <a:r>
                        <a:rPr lang="en-US" sz="1400" dirty="0"/>
                        <a:t># Studies</a:t>
                      </a:r>
                    </a:p>
                  </a:txBody>
                  <a:tcPr marL="68580" marR="68580" marT="34290" marB="34290"/>
                </a:tc>
                <a:tc>
                  <a:txBody>
                    <a:bodyPr/>
                    <a:lstStyle/>
                    <a:p>
                      <a:r>
                        <a:rPr lang="en-US" sz="1400" dirty="0"/>
                        <a:t>Incidence</a:t>
                      </a:r>
                    </a:p>
                  </a:txBody>
                  <a:tcPr marL="68580" marR="68580" marT="34290" marB="34290"/>
                </a:tc>
                <a:tc>
                  <a:txBody>
                    <a:bodyPr/>
                    <a:lstStyle/>
                    <a:p>
                      <a:r>
                        <a:rPr lang="en-US" sz="1400" dirty="0"/>
                        <a:t>Relative Risk</a:t>
                      </a:r>
                    </a:p>
                  </a:txBody>
                  <a:tcPr marL="68580" marR="68580" marT="34290" marB="34290"/>
                </a:tc>
                <a:tc>
                  <a:txBody>
                    <a:bodyPr/>
                    <a:lstStyle/>
                    <a:p>
                      <a:r>
                        <a:rPr lang="en-US" sz="1400" dirty="0"/>
                        <a:t>Dose Dependent RR</a:t>
                      </a:r>
                    </a:p>
                  </a:txBody>
                  <a:tcPr marL="68580" marR="68580" marT="34290" marB="34290"/>
                </a:tc>
                <a:tc>
                  <a:txBody>
                    <a:bodyPr/>
                    <a:lstStyle/>
                    <a:p>
                      <a:r>
                        <a:rPr lang="en-US" sz="1400" dirty="0"/>
                        <a:t>Linear</a:t>
                      </a:r>
                    </a:p>
                  </a:txBody>
                  <a:tcPr marL="68580" marR="68580" marT="34290" marB="34290"/>
                </a:tc>
                <a:extLst>
                  <a:ext uri="{0D108BD9-81ED-4DB2-BD59-A6C34878D82A}">
                    <a16:rowId xmlns:a16="http://schemas.microsoft.com/office/drawing/2014/main" val="2689587175"/>
                  </a:ext>
                </a:extLst>
              </a:tr>
              <a:tr h="480060">
                <a:tc>
                  <a:txBody>
                    <a:bodyPr/>
                    <a:lstStyle/>
                    <a:p>
                      <a:r>
                        <a:rPr lang="en-US" sz="1400" dirty="0"/>
                        <a:t>Artificially Sweetened</a:t>
                      </a:r>
                    </a:p>
                  </a:txBody>
                  <a:tcPr marL="68580" marR="68580" marT="34290" marB="34290"/>
                </a:tc>
                <a:tc>
                  <a:txBody>
                    <a:bodyPr/>
                    <a:lstStyle/>
                    <a:p>
                      <a:r>
                        <a:rPr lang="en-US" sz="1400" dirty="0"/>
                        <a:t>6</a:t>
                      </a:r>
                    </a:p>
                  </a:txBody>
                  <a:tcPr marL="68580" marR="68580" marT="34290" marB="34290"/>
                </a:tc>
                <a:tc>
                  <a:txBody>
                    <a:bodyPr/>
                    <a:lstStyle/>
                    <a:p>
                      <a:r>
                        <a:rPr lang="en-US" sz="1400" dirty="0"/>
                        <a:t>78,767/296,762</a:t>
                      </a:r>
                    </a:p>
                    <a:p>
                      <a:r>
                        <a:rPr lang="en-US" sz="1400" dirty="0"/>
                        <a:t>26.5%</a:t>
                      </a:r>
                    </a:p>
                  </a:txBody>
                  <a:tcPr marL="68580" marR="68580" marT="34290" marB="34290"/>
                </a:tc>
                <a:tc>
                  <a:txBody>
                    <a:bodyPr/>
                    <a:lstStyle/>
                    <a:p>
                      <a:r>
                        <a:rPr lang="en-US" sz="1400" dirty="0"/>
                        <a:t>1.13</a:t>
                      </a:r>
                    </a:p>
                  </a:txBody>
                  <a:tcPr marL="68580" marR="68580" marT="34290" marB="34290"/>
                </a:tc>
                <a:tc>
                  <a:txBody>
                    <a:bodyPr/>
                    <a:lstStyle/>
                    <a:p>
                      <a:r>
                        <a:rPr lang="en-US" sz="1400" dirty="0"/>
                        <a:t>1.08</a:t>
                      </a:r>
                    </a:p>
                  </a:txBody>
                  <a:tcPr marL="68580" marR="68580" marT="34290" marB="34290"/>
                </a:tc>
                <a:tc>
                  <a:txBody>
                    <a:bodyPr/>
                    <a:lstStyle/>
                    <a:p>
                      <a:r>
                        <a:rPr lang="en-US" sz="1400" dirty="0"/>
                        <a:t>x</a:t>
                      </a:r>
                    </a:p>
                  </a:txBody>
                  <a:tcPr marL="68580" marR="68580" marT="34290" marB="34290"/>
                </a:tc>
                <a:extLst>
                  <a:ext uri="{0D108BD9-81ED-4DB2-BD59-A6C34878D82A}">
                    <a16:rowId xmlns:a16="http://schemas.microsoft.com/office/drawing/2014/main" val="870244693"/>
                  </a:ext>
                </a:extLst>
              </a:tr>
            </a:tbl>
          </a:graphicData>
        </a:graphic>
      </p:graphicFrame>
      <p:graphicFrame>
        <p:nvGraphicFramePr>
          <p:cNvPr id="9" name="Table 5">
            <a:extLst>
              <a:ext uri="{FF2B5EF4-FFF2-40B4-BE49-F238E27FC236}">
                <a16:creationId xmlns:a16="http://schemas.microsoft.com/office/drawing/2014/main" id="{63875EE8-5174-48D7-5D2F-C52A8F6E321D}"/>
              </a:ext>
            </a:extLst>
          </p:cNvPr>
          <p:cNvGraphicFramePr>
            <a:graphicFrameLocks/>
          </p:cNvGraphicFramePr>
          <p:nvPr>
            <p:extLst>
              <p:ext uri="{D42A27DB-BD31-4B8C-83A1-F6EECF244321}">
                <p14:modId xmlns:p14="http://schemas.microsoft.com/office/powerpoint/2010/main" val="3205485650"/>
              </p:ext>
            </p:extLst>
          </p:nvPr>
        </p:nvGraphicFramePr>
        <p:xfrm>
          <a:off x="296938" y="3597924"/>
          <a:ext cx="8462643" cy="990600"/>
        </p:xfrm>
        <a:graphic>
          <a:graphicData uri="http://schemas.openxmlformats.org/drawingml/2006/table">
            <a:tbl>
              <a:tblPr firstRow="1" bandRow="1">
                <a:tableStyleId>{5C22544A-7EE6-4342-B048-85BDC9FD1C3A}</a:tableStyleId>
              </a:tblPr>
              <a:tblGrid>
                <a:gridCol w="1623506">
                  <a:extLst>
                    <a:ext uri="{9D8B030D-6E8A-4147-A177-3AD203B41FA5}">
                      <a16:colId xmlns:a16="http://schemas.microsoft.com/office/drawing/2014/main" val="3190791142"/>
                    </a:ext>
                  </a:extLst>
                </a:gridCol>
                <a:gridCol w="1019822">
                  <a:extLst>
                    <a:ext uri="{9D8B030D-6E8A-4147-A177-3AD203B41FA5}">
                      <a16:colId xmlns:a16="http://schemas.microsoft.com/office/drawing/2014/main" val="3584711083"/>
                    </a:ext>
                  </a:extLst>
                </a:gridCol>
                <a:gridCol w="1587994">
                  <a:extLst>
                    <a:ext uri="{9D8B030D-6E8A-4147-A177-3AD203B41FA5}">
                      <a16:colId xmlns:a16="http://schemas.microsoft.com/office/drawing/2014/main" val="3351381001"/>
                    </a:ext>
                  </a:extLst>
                </a:gridCol>
                <a:gridCol w="1410440">
                  <a:extLst>
                    <a:ext uri="{9D8B030D-6E8A-4147-A177-3AD203B41FA5}">
                      <a16:colId xmlns:a16="http://schemas.microsoft.com/office/drawing/2014/main" val="3734776427"/>
                    </a:ext>
                  </a:extLst>
                </a:gridCol>
                <a:gridCol w="1602419">
                  <a:extLst>
                    <a:ext uri="{9D8B030D-6E8A-4147-A177-3AD203B41FA5}">
                      <a16:colId xmlns:a16="http://schemas.microsoft.com/office/drawing/2014/main" val="2640032729"/>
                    </a:ext>
                  </a:extLst>
                </a:gridCol>
                <a:gridCol w="1218462">
                  <a:extLst>
                    <a:ext uri="{9D8B030D-6E8A-4147-A177-3AD203B41FA5}">
                      <a16:colId xmlns:a16="http://schemas.microsoft.com/office/drawing/2014/main" val="1904714196"/>
                    </a:ext>
                  </a:extLst>
                </a:gridCol>
              </a:tblGrid>
              <a:tr h="480060">
                <a:tc>
                  <a:txBody>
                    <a:bodyPr/>
                    <a:lstStyle/>
                    <a:p>
                      <a:r>
                        <a:rPr lang="en-US" sz="1400" dirty="0"/>
                        <a:t>All Cause Mortality</a:t>
                      </a:r>
                    </a:p>
                  </a:txBody>
                  <a:tcPr marL="68580" marR="68580" marT="34290" marB="34290"/>
                </a:tc>
                <a:tc>
                  <a:txBody>
                    <a:bodyPr/>
                    <a:lstStyle/>
                    <a:p>
                      <a:r>
                        <a:rPr lang="en-US" sz="1400" dirty="0"/>
                        <a:t># Studies</a:t>
                      </a:r>
                    </a:p>
                  </a:txBody>
                  <a:tcPr marL="68580" marR="68580" marT="34290" marB="34290"/>
                </a:tc>
                <a:tc>
                  <a:txBody>
                    <a:bodyPr/>
                    <a:lstStyle/>
                    <a:p>
                      <a:r>
                        <a:rPr lang="en-US" sz="1400" dirty="0"/>
                        <a:t>Incidence</a:t>
                      </a:r>
                    </a:p>
                  </a:txBody>
                  <a:tcPr marL="68580" marR="68580" marT="34290" marB="34290"/>
                </a:tc>
                <a:tc>
                  <a:txBody>
                    <a:bodyPr/>
                    <a:lstStyle/>
                    <a:p>
                      <a:r>
                        <a:rPr lang="en-US" sz="1400" dirty="0"/>
                        <a:t>Relative Risk</a:t>
                      </a:r>
                    </a:p>
                  </a:txBody>
                  <a:tcPr marL="68580" marR="68580" marT="34290" marB="34290"/>
                </a:tc>
                <a:tc>
                  <a:txBody>
                    <a:bodyPr/>
                    <a:lstStyle/>
                    <a:p>
                      <a:r>
                        <a:rPr lang="en-US" sz="1400" dirty="0"/>
                        <a:t>Dose Dependent RR</a:t>
                      </a:r>
                    </a:p>
                  </a:txBody>
                  <a:tcPr marL="68580" marR="68580" marT="34290" marB="34290"/>
                </a:tc>
                <a:tc>
                  <a:txBody>
                    <a:bodyPr/>
                    <a:lstStyle/>
                    <a:p>
                      <a:r>
                        <a:rPr lang="en-US" sz="1400" dirty="0"/>
                        <a:t>Linear</a:t>
                      </a:r>
                    </a:p>
                  </a:txBody>
                  <a:tcPr marL="68580" marR="68580" marT="34290" marB="34290"/>
                </a:tc>
                <a:extLst>
                  <a:ext uri="{0D108BD9-81ED-4DB2-BD59-A6C34878D82A}">
                    <a16:rowId xmlns:a16="http://schemas.microsoft.com/office/drawing/2014/main" val="2689587175"/>
                  </a:ext>
                </a:extLst>
              </a:tr>
              <a:tr h="480060">
                <a:tc>
                  <a:txBody>
                    <a:bodyPr/>
                    <a:lstStyle/>
                    <a:p>
                      <a:r>
                        <a:rPr lang="en-US" sz="1400" dirty="0"/>
                        <a:t>Artificially Sweetened</a:t>
                      </a:r>
                    </a:p>
                  </a:txBody>
                  <a:tcPr marL="68580" marR="68580" marT="34290" marB="34290"/>
                </a:tc>
                <a:tc>
                  <a:txBody>
                    <a:bodyPr/>
                    <a:lstStyle/>
                    <a:p>
                      <a:r>
                        <a:rPr lang="en-US" sz="1400" dirty="0"/>
                        <a:t>4</a:t>
                      </a:r>
                    </a:p>
                  </a:txBody>
                  <a:tcPr marL="68580" marR="68580" marT="34290" marB="34290"/>
                </a:tc>
                <a:tc>
                  <a:txBody>
                    <a:bodyPr/>
                    <a:lstStyle/>
                    <a:p>
                      <a:r>
                        <a:rPr lang="en-US" sz="1400" dirty="0"/>
                        <a:t>104,520/665,221</a:t>
                      </a:r>
                    </a:p>
                    <a:p>
                      <a:r>
                        <a:rPr lang="en-US" sz="1400" dirty="0"/>
                        <a:t>15.7%</a:t>
                      </a:r>
                    </a:p>
                  </a:txBody>
                  <a:tcPr marL="68580" marR="68580" marT="34290" marB="34290"/>
                </a:tc>
                <a:tc>
                  <a:txBody>
                    <a:bodyPr/>
                    <a:lstStyle/>
                    <a:p>
                      <a:r>
                        <a:rPr lang="en-US" sz="1400" dirty="0"/>
                        <a:t>1.15</a:t>
                      </a:r>
                    </a:p>
                  </a:txBody>
                  <a:tcPr marL="68580" marR="68580" marT="34290" marB="34290"/>
                </a:tc>
                <a:tc>
                  <a:txBody>
                    <a:bodyPr/>
                    <a:lstStyle/>
                    <a:p>
                      <a:r>
                        <a:rPr lang="en-US" sz="1400" dirty="0"/>
                        <a:t>1.06</a:t>
                      </a:r>
                    </a:p>
                  </a:txBody>
                  <a:tcPr marL="68580" marR="68580" marT="34290" marB="34290"/>
                </a:tc>
                <a:tc>
                  <a:txBody>
                    <a:bodyPr/>
                    <a:lstStyle/>
                    <a:p>
                      <a:r>
                        <a:rPr lang="en-US" sz="1400" dirty="0"/>
                        <a:t>x</a:t>
                      </a:r>
                    </a:p>
                  </a:txBody>
                  <a:tcPr marL="68580" marR="68580" marT="34290" marB="34290"/>
                </a:tc>
                <a:extLst>
                  <a:ext uri="{0D108BD9-81ED-4DB2-BD59-A6C34878D82A}">
                    <a16:rowId xmlns:a16="http://schemas.microsoft.com/office/drawing/2014/main" val="870244693"/>
                  </a:ext>
                </a:extLst>
              </a:tr>
            </a:tbl>
          </a:graphicData>
        </a:graphic>
      </p:graphicFrame>
      <p:sp>
        <p:nvSpPr>
          <p:cNvPr id="10" name="Title 5">
            <a:extLst>
              <a:ext uri="{FF2B5EF4-FFF2-40B4-BE49-F238E27FC236}">
                <a16:creationId xmlns:a16="http://schemas.microsoft.com/office/drawing/2014/main" id="{C168E63A-181D-2EEA-53D6-E26DEA494918}"/>
              </a:ext>
            </a:extLst>
          </p:cNvPr>
          <p:cNvSpPr txBox="1">
            <a:spLocks/>
          </p:cNvSpPr>
          <p:nvPr/>
        </p:nvSpPr>
        <p:spPr>
          <a:xfrm>
            <a:off x="0" y="81371"/>
            <a:ext cx="9144000" cy="550266"/>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chemeClr val="accent6"/>
                </a:solidFill>
              </a:rPr>
              <a:t>Artificially Sweetened Beverages: Clinical Outcomes</a:t>
            </a:r>
          </a:p>
        </p:txBody>
      </p:sp>
      <p:sp>
        <p:nvSpPr>
          <p:cNvPr id="11" name="TextBox 10">
            <a:extLst>
              <a:ext uri="{FF2B5EF4-FFF2-40B4-BE49-F238E27FC236}">
                <a16:creationId xmlns:a16="http://schemas.microsoft.com/office/drawing/2014/main" id="{E670BA73-4DD8-A894-0633-B5C47C381ADF}"/>
              </a:ext>
            </a:extLst>
          </p:cNvPr>
          <p:cNvSpPr txBox="1"/>
          <p:nvPr/>
        </p:nvSpPr>
        <p:spPr>
          <a:xfrm>
            <a:off x="193880" y="4795760"/>
            <a:ext cx="8886548" cy="230832"/>
          </a:xfrm>
          <a:prstGeom prst="rect">
            <a:avLst/>
          </a:prstGeom>
          <a:noFill/>
        </p:spPr>
        <p:txBody>
          <a:bodyPr wrap="square">
            <a:spAutoFit/>
          </a:bodyPr>
          <a:lstStyle/>
          <a:p>
            <a:pPr algn="ctr"/>
            <a:r>
              <a:rPr lang="en-US" sz="900" dirty="0">
                <a:solidFill>
                  <a:schemeClr val="bg1"/>
                </a:solidFill>
              </a:rPr>
              <a:t>European Journal of Epidemiology (2020) 35:655–671 https://doi.org/10.1007/s10654-020-00655-y</a:t>
            </a:r>
          </a:p>
        </p:txBody>
      </p:sp>
    </p:spTree>
    <p:extLst>
      <p:ext uri="{BB962C8B-B14F-4D97-AF65-F5344CB8AC3E}">
        <p14:creationId xmlns:p14="http://schemas.microsoft.com/office/powerpoint/2010/main" val="5172715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261C2BB-F5A0-90DA-40AF-99D308E0F332}"/>
              </a:ext>
            </a:extLst>
          </p:cNvPr>
          <p:cNvSpPr>
            <a:spLocks noGrp="1"/>
          </p:cNvSpPr>
          <p:nvPr>
            <p:ph type="sldNum" sz="quarter" idx="12"/>
          </p:nvPr>
        </p:nvSpPr>
        <p:spPr/>
        <p:txBody>
          <a:bodyPr/>
          <a:lstStyle/>
          <a:p>
            <a:fld id="{6E2D2B3B-882E-40F3-A32F-6DD516915044}" type="slidenum">
              <a:rPr lang="en-US" smtClean="0"/>
              <a:pPr/>
              <a:t>36</a:t>
            </a:fld>
            <a:endParaRPr lang="en-US" dirty="0"/>
          </a:p>
        </p:txBody>
      </p:sp>
      <p:sp>
        <p:nvSpPr>
          <p:cNvPr id="7" name="TextBox 6">
            <a:extLst>
              <a:ext uri="{FF2B5EF4-FFF2-40B4-BE49-F238E27FC236}">
                <a16:creationId xmlns:a16="http://schemas.microsoft.com/office/drawing/2014/main" id="{9D7A61C5-6091-D4ED-ABC6-EFCFE62F6B86}"/>
              </a:ext>
            </a:extLst>
          </p:cNvPr>
          <p:cNvSpPr txBox="1"/>
          <p:nvPr/>
        </p:nvSpPr>
        <p:spPr>
          <a:xfrm>
            <a:off x="689355" y="140875"/>
            <a:ext cx="7692645" cy="646331"/>
          </a:xfrm>
          <a:prstGeom prst="rect">
            <a:avLst/>
          </a:prstGeom>
          <a:noFill/>
        </p:spPr>
        <p:txBody>
          <a:bodyPr wrap="square">
            <a:spAutoFit/>
          </a:bodyPr>
          <a:lstStyle/>
          <a:p>
            <a:r>
              <a:rPr lang="en-US" sz="3600" b="0" i="0" dirty="0">
                <a:solidFill>
                  <a:schemeClr val="accent6"/>
                </a:solidFill>
                <a:effectLst/>
                <a:latin typeface="+mj-lt"/>
                <a:ea typeface="microsoft yahei" panose="020B0503020204020204" pitchFamily="34" charset="-122"/>
              </a:rPr>
              <a:t>Fructose and Uric Acid</a:t>
            </a:r>
            <a:endParaRPr lang="en-US" sz="3600" dirty="0">
              <a:solidFill>
                <a:schemeClr val="accent6"/>
              </a:solidFill>
              <a:latin typeface="+mj-lt"/>
            </a:endParaRPr>
          </a:p>
        </p:txBody>
      </p:sp>
      <p:sp>
        <p:nvSpPr>
          <p:cNvPr id="8" name="TextBox 7">
            <a:extLst>
              <a:ext uri="{FF2B5EF4-FFF2-40B4-BE49-F238E27FC236}">
                <a16:creationId xmlns:a16="http://schemas.microsoft.com/office/drawing/2014/main" id="{800BA6F9-9DFB-9901-BD1F-55EC11ABD73D}"/>
              </a:ext>
            </a:extLst>
          </p:cNvPr>
          <p:cNvSpPr txBox="1"/>
          <p:nvPr/>
        </p:nvSpPr>
        <p:spPr>
          <a:xfrm>
            <a:off x="2140748" y="7171593"/>
            <a:ext cx="4333203" cy="3970318"/>
          </a:xfrm>
          <a:prstGeom prst="rect">
            <a:avLst/>
          </a:prstGeom>
          <a:noFill/>
        </p:spPr>
        <p:txBody>
          <a:bodyPr wrap="square">
            <a:spAutoFit/>
          </a:bodyPr>
          <a:lstStyle/>
          <a:p>
            <a:r>
              <a:rPr lang="pt-BR" sz="3600" b="0" i="0" dirty="0">
                <a:solidFill>
                  <a:schemeClr val="bg1"/>
                </a:solidFill>
                <a:effectLst/>
                <a:latin typeface="+mj-lt"/>
              </a:rPr>
              <a:t>Seminars in Nephrology, Sept 2011. 31 (5) P410-419</a:t>
            </a:r>
          </a:p>
          <a:p>
            <a:r>
              <a:rPr lang="pt-BR" sz="3600" b="0" i="0" dirty="0">
                <a:solidFill>
                  <a:schemeClr val="bg1"/>
                </a:solidFill>
                <a:effectLst/>
                <a:latin typeface="+mj-lt"/>
              </a:rPr>
              <a:t>Diabetes 2013 Oct; 62(10): 3307-3315.</a:t>
            </a:r>
            <a:endParaRPr lang="en-US" sz="3600" dirty="0">
              <a:solidFill>
                <a:schemeClr val="bg1"/>
              </a:solidFill>
              <a:latin typeface="+mj-lt"/>
            </a:endParaRPr>
          </a:p>
        </p:txBody>
      </p:sp>
      <p:pic>
        <p:nvPicPr>
          <p:cNvPr id="9" name="Picture 2" descr="FIG. 1.">
            <a:extLst>
              <a:ext uri="{FF2B5EF4-FFF2-40B4-BE49-F238E27FC236}">
                <a16:creationId xmlns:a16="http://schemas.microsoft.com/office/drawing/2014/main" id="{7298A60D-0CA7-1923-C21A-27F23C8C08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625" t="2298" r="8494" b="5498"/>
          <a:stretch/>
        </p:blipFill>
        <p:spPr bwMode="auto">
          <a:xfrm>
            <a:off x="6172200" y="402215"/>
            <a:ext cx="2110118" cy="4150735"/>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964C3819-B469-85E8-28B8-8398D7EB3F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255" y="1097047"/>
            <a:ext cx="5177517" cy="337970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388C6489-FE8E-0645-8A19-5A5F15609D9A}"/>
              </a:ext>
            </a:extLst>
          </p:cNvPr>
          <p:cNvSpPr/>
          <p:nvPr/>
        </p:nvSpPr>
        <p:spPr>
          <a:xfrm>
            <a:off x="6248400" y="679666"/>
            <a:ext cx="1279489" cy="29188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 name="TextBox 1">
            <a:extLst>
              <a:ext uri="{FF2B5EF4-FFF2-40B4-BE49-F238E27FC236}">
                <a16:creationId xmlns:a16="http://schemas.microsoft.com/office/drawing/2014/main" id="{8780D525-9B56-7FAE-B44B-E9E613DFB79E}"/>
              </a:ext>
            </a:extLst>
          </p:cNvPr>
          <p:cNvSpPr txBox="1"/>
          <p:nvPr/>
        </p:nvSpPr>
        <p:spPr>
          <a:xfrm>
            <a:off x="2819400" y="4729412"/>
            <a:ext cx="3657600" cy="276999"/>
          </a:xfrm>
          <a:prstGeom prst="rect">
            <a:avLst/>
          </a:prstGeom>
          <a:noFill/>
        </p:spPr>
        <p:txBody>
          <a:bodyPr wrap="square" rtlCol="0">
            <a:spAutoFit/>
          </a:bodyPr>
          <a:lstStyle/>
          <a:p>
            <a:pPr algn="ctr"/>
            <a:r>
              <a:rPr lang="en-US" sz="1200" b="0" i="0" dirty="0">
                <a:solidFill>
                  <a:schemeClr val="bg1"/>
                </a:solidFill>
                <a:effectLst/>
                <a:latin typeface="BlinkMacSystemFont"/>
              </a:rPr>
              <a:t>Semin Nephrol. 2011 Sep;31(5):410-9.</a:t>
            </a:r>
            <a:endParaRPr lang="en-US" sz="1200" dirty="0">
              <a:solidFill>
                <a:schemeClr val="bg1"/>
              </a:solidFill>
            </a:endParaRPr>
          </a:p>
        </p:txBody>
      </p:sp>
    </p:spTree>
    <p:extLst>
      <p:ext uri="{BB962C8B-B14F-4D97-AF65-F5344CB8AC3E}">
        <p14:creationId xmlns:p14="http://schemas.microsoft.com/office/powerpoint/2010/main" val="205432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87 0.01944 L 0.00087 0.01975 C 0.00052 0.02623 0.00035 0.03302 -0.00018 0.03981 C -0.00035 0.04475 -0.00087 0.04938 -0.00122 0.05463 C -0.00156 0.06605 -0.00174 0.07809 -0.00226 0.08981 C -0.00243 0.0966 -0.00278 0.1034 -0.0033 0.11019 C -0.00382 0.12006 -0.00521 0.13981 -0.00521 0.14012 C -0.00504 0.23364 -0.00486 0.32747 -0.00434 0.4213 C -0.00417 0.42531 -0.00347 0.42963 -0.0033 0.43426 C -0.00278 0.43951 -0.00261 0.44506 -0.00226 0.45062 C -0.00191 0.45494 -0.00139 0.45926 -0.00122 0.46389 C -0.0007 0.46852 -0.00052 0.47377 -0.00018 0.4787 C 0.00017 0.48179 0.00069 0.48457 0.00087 0.48765 C 0.00139 0.49383 0.00156 0.50031 0.00191 0.50648 C 0.00225 0.50957 0.00278 0.51235 0.00295 0.51574 C 0.00347 0.52099 0.00347 0.52685 0.00399 0.53241 C 0.00451 0.53611 0.00555 0.53951 0.00607 0.54352 C 0.0085 0.56019 0.0059 0.54846 0.00816 0.56389 C 0.00885 0.56759 0.00972 0.57099 0.01024 0.575 C 0.01076 0.5784 0.01094 0.58241 0.01128 0.58611 C 0.01232 0.59228 0.01354 0.59815 0.01441 0.60463 C 0.01528 0.61049 0.01545 0.61698 0.01649 0.62315 C 0.01684 0.625 0.01719 0.62685 0.01753 0.6287 C 0.01823 0.63056 0.0191 0.6321 0.01962 0.63426 C 0.02048 0.63704 0.02118 0.64012 0.0217 0.64352 C 0.02222 0.64506 0.02222 0.64722 0.02274 0.64907 C 0.02361 0.65154 0.02482 0.65401 0.02587 0.65648 C 0.02864 0.66142 0.03055 0.66914 0.0342 0.6713 C 0.0585 0.68426 0.05816 0.66914 0.05816 0.6858 " pathEditMode="relative" rAng="0" ptsTypes="AAAAAAAAAAAAAAAAAAAAAAAAAAAAA">
                                      <p:cBhvr>
                                        <p:cTn id="6" dur="2000" fill="hold"/>
                                        <p:tgtEl>
                                          <p:spTgt spid="11"/>
                                        </p:tgtEl>
                                        <p:attrNameLst>
                                          <p:attrName>ppt_x</p:attrName>
                                          <p:attrName>ppt_y</p:attrName>
                                        </p:attrNameLst>
                                      </p:cBhvr>
                                      <p:rCtr x="2552" y="333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27A1BC4-563A-FDC5-09A9-B5FE043ADD86}"/>
              </a:ext>
            </a:extLst>
          </p:cNvPr>
          <p:cNvSpPr>
            <a:spLocks noGrp="1"/>
          </p:cNvSpPr>
          <p:nvPr>
            <p:ph type="sldNum" sz="quarter" idx="12"/>
          </p:nvPr>
        </p:nvSpPr>
        <p:spPr/>
        <p:txBody>
          <a:bodyPr/>
          <a:lstStyle/>
          <a:p>
            <a:fld id="{6E2D2B3B-882E-40F3-A32F-6DD516915044}" type="slidenum">
              <a:rPr lang="en-US" smtClean="0"/>
              <a:pPr/>
              <a:t>37</a:t>
            </a:fld>
            <a:endParaRPr lang="en-US" dirty="0"/>
          </a:p>
        </p:txBody>
      </p:sp>
      <p:sp>
        <p:nvSpPr>
          <p:cNvPr id="7" name="Title 1">
            <a:extLst>
              <a:ext uri="{FF2B5EF4-FFF2-40B4-BE49-F238E27FC236}">
                <a16:creationId xmlns:a16="http://schemas.microsoft.com/office/drawing/2014/main" id="{ECEAF4D5-56CD-D77D-3D7C-4BA38AE8D9A4}"/>
              </a:ext>
            </a:extLst>
          </p:cNvPr>
          <p:cNvSpPr>
            <a:spLocks noGrp="1"/>
          </p:cNvSpPr>
          <p:nvPr>
            <p:ph type="title"/>
          </p:nvPr>
        </p:nvSpPr>
        <p:spPr>
          <a:xfrm>
            <a:off x="0" y="129137"/>
            <a:ext cx="9080428" cy="461897"/>
          </a:xfrm>
        </p:spPr>
        <p:txBody>
          <a:bodyPr/>
          <a:lstStyle/>
          <a:p>
            <a:pPr algn="ctr"/>
            <a:r>
              <a:rPr lang="en-US" sz="3600" dirty="0"/>
              <a:t>Uric Acid and HIV</a:t>
            </a:r>
          </a:p>
        </p:txBody>
      </p:sp>
      <p:sp>
        <p:nvSpPr>
          <p:cNvPr id="11" name="TextBox 10">
            <a:extLst>
              <a:ext uri="{FF2B5EF4-FFF2-40B4-BE49-F238E27FC236}">
                <a16:creationId xmlns:a16="http://schemas.microsoft.com/office/drawing/2014/main" id="{24707527-4CDA-AF78-8D98-5BC48CF7B438}"/>
              </a:ext>
            </a:extLst>
          </p:cNvPr>
          <p:cNvSpPr txBox="1"/>
          <p:nvPr/>
        </p:nvSpPr>
        <p:spPr>
          <a:xfrm>
            <a:off x="2208971" y="4764982"/>
            <a:ext cx="4662486" cy="276999"/>
          </a:xfrm>
          <a:prstGeom prst="rect">
            <a:avLst/>
          </a:prstGeom>
          <a:noFill/>
        </p:spPr>
        <p:txBody>
          <a:bodyPr wrap="square">
            <a:spAutoFit/>
          </a:bodyPr>
          <a:lstStyle/>
          <a:p>
            <a:pPr algn="ctr"/>
            <a:r>
              <a:rPr lang="en-US" sz="1100" cap="all" dirty="0">
                <a:solidFill>
                  <a:schemeClr val="bg1"/>
                </a:solidFill>
                <a:latin typeface="helvetica" panose="020B0604020202020204" pitchFamily="34" charset="0"/>
              </a:rPr>
              <a:t> </a:t>
            </a:r>
            <a:r>
              <a:rPr lang="en-US" sz="1200" b="0" i="0" dirty="0">
                <a:solidFill>
                  <a:schemeClr val="bg1"/>
                </a:solidFill>
                <a:effectLst/>
                <a:latin typeface="helvetica" panose="020B0604020202020204" pitchFamily="34" charset="0"/>
              </a:rPr>
              <a:t>Atherosclerosis. V</a:t>
            </a:r>
            <a:r>
              <a:rPr lang="en-US" sz="1200" b="0" i="0" dirty="0">
                <a:solidFill>
                  <a:schemeClr val="bg1"/>
                </a:solidFill>
                <a:effectLst/>
                <a:latin typeface="helvetica" panose="020B0604020202020204" pitchFamily="34" charset="0"/>
                <a:hlinkClick r:id="rId3">
                  <a:extLst>
                    <a:ext uri="{A12FA001-AC4F-418D-AE19-62706E023703}">
                      <ahyp:hlinkClr xmlns:ahyp="http://schemas.microsoft.com/office/drawing/2018/hyperlinkcolor" val="tx"/>
                    </a:ext>
                  </a:extLst>
                </a:hlinkClick>
              </a:rPr>
              <a:t>o</a:t>
            </a:r>
            <a:r>
              <a:rPr lang="en-US" sz="1200" b="0" i="0" dirty="0">
                <a:solidFill>
                  <a:schemeClr val="bg1"/>
                </a:solidFill>
                <a:effectLst/>
                <a:latin typeface="helvetica" panose="020B0604020202020204" pitchFamily="34" charset="0"/>
              </a:rPr>
              <a:t>lume 272: 101-107</a:t>
            </a:r>
            <a:endParaRPr lang="en-US" sz="1200" dirty="0">
              <a:solidFill>
                <a:schemeClr val="bg1"/>
              </a:solidFill>
            </a:endParaRPr>
          </a:p>
        </p:txBody>
      </p:sp>
      <p:sp>
        <p:nvSpPr>
          <p:cNvPr id="15" name="TextBox 14">
            <a:extLst>
              <a:ext uri="{FF2B5EF4-FFF2-40B4-BE49-F238E27FC236}">
                <a16:creationId xmlns:a16="http://schemas.microsoft.com/office/drawing/2014/main" id="{9B565D35-DE39-28B3-EF9E-7049BE052687}"/>
              </a:ext>
            </a:extLst>
          </p:cNvPr>
          <p:cNvSpPr txBox="1"/>
          <p:nvPr/>
        </p:nvSpPr>
        <p:spPr>
          <a:xfrm>
            <a:off x="3505200" y="938808"/>
            <a:ext cx="5375203" cy="3385542"/>
          </a:xfrm>
          <a:prstGeom prst="rect">
            <a:avLst/>
          </a:prstGeom>
          <a:noFill/>
        </p:spPr>
        <p:txBody>
          <a:bodyPr wrap="square">
            <a:spAutoFit/>
          </a:bodyPr>
          <a:lstStyle/>
          <a:p>
            <a:pPr marL="342900" indent="-342900" algn="l">
              <a:buClr>
                <a:srgbClr val="FF0000"/>
              </a:buClr>
              <a:buFont typeface="Wingdings" panose="05000000000000000000" pitchFamily="2" charset="2"/>
              <a:buChar char="§"/>
            </a:pPr>
            <a:r>
              <a:rPr lang="en-US" sz="2200" b="0" i="0" dirty="0">
                <a:solidFill>
                  <a:srgbClr val="505050"/>
                </a:solidFill>
                <a:effectLst/>
                <a:latin typeface="helvetica" panose="020B0604020202020204" pitchFamily="34" charset="0"/>
              </a:rPr>
              <a:t>Metabolic syndrome and increased serum uric acid levels are prevalent conditions in PWH receiving treatment</a:t>
            </a:r>
          </a:p>
          <a:p>
            <a:pPr marL="342900" indent="-342900" algn="l">
              <a:buClr>
                <a:srgbClr val="FF0000"/>
              </a:buClr>
              <a:buFont typeface="Wingdings" panose="05000000000000000000" pitchFamily="2" charset="2"/>
              <a:buChar char="§"/>
            </a:pPr>
            <a:endParaRPr lang="en-US" sz="800" b="0" i="0" dirty="0">
              <a:solidFill>
                <a:srgbClr val="505050"/>
              </a:solidFill>
              <a:effectLst/>
              <a:latin typeface="helvetica" panose="020B0604020202020204" pitchFamily="34" charset="0"/>
            </a:endParaRPr>
          </a:p>
          <a:p>
            <a:pPr marL="342900" indent="-342900">
              <a:buClr>
                <a:srgbClr val="FF0000"/>
              </a:buClr>
              <a:buFont typeface="Wingdings" panose="05000000000000000000" pitchFamily="2" charset="2"/>
              <a:buChar char="§"/>
            </a:pPr>
            <a:r>
              <a:rPr lang="en-US" sz="2200" b="0" i="0" dirty="0">
                <a:solidFill>
                  <a:srgbClr val="505050"/>
                </a:solidFill>
                <a:effectLst/>
                <a:latin typeface="helvetica" panose="020B0604020202020204" pitchFamily="34" charset="0"/>
              </a:rPr>
              <a:t>Metabolic syndrome significantly affects uric acid levels in </a:t>
            </a:r>
            <a:r>
              <a:rPr lang="en-US" sz="2200" dirty="0">
                <a:solidFill>
                  <a:srgbClr val="505050"/>
                </a:solidFill>
                <a:latin typeface="helvetica" panose="020B0604020202020204" pitchFamily="34" charset="0"/>
              </a:rPr>
              <a:t>PWH receiving treatment</a:t>
            </a:r>
          </a:p>
          <a:p>
            <a:pPr marL="342900" indent="-342900">
              <a:buClr>
                <a:srgbClr val="FF0000"/>
              </a:buClr>
              <a:buFont typeface="Wingdings" panose="05000000000000000000" pitchFamily="2" charset="2"/>
              <a:buChar char="§"/>
            </a:pPr>
            <a:endParaRPr lang="en-US" sz="800" b="0" i="0" dirty="0">
              <a:solidFill>
                <a:srgbClr val="505050"/>
              </a:solidFill>
              <a:effectLst/>
              <a:latin typeface="helvetica" panose="020B0604020202020204" pitchFamily="34" charset="0"/>
            </a:endParaRPr>
          </a:p>
          <a:p>
            <a:pPr marL="342900" indent="-342900" algn="l">
              <a:buClr>
                <a:srgbClr val="FF0000"/>
              </a:buClr>
              <a:buFont typeface="Wingdings" panose="05000000000000000000" pitchFamily="2" charset="2"/>
              <a:buChar char="§"/>
            </a:pPr>
            <a:r>
              <a:rPr lang="en-US" sz="2200" b="0" i="0" dirty="0">
                <a:solidFill>
                  <a:srgbClr val="505050"/>
                </a:solidFill>
                <a:effectLst/>
                <a:latin typeface="helvetica" panose="020B0604020202020204" pitchFamily="34" charset="0"/>
              </a:rPr>
              <a:t>The negative association between uric acid levels and endothelial function is attenuated by the metabolic syndrome</a:t>
            </a:r>
          </a:p>
        </p:txBody>
      </p:sp>
      <p:pic>
        <p:nvPicPr>
          <p:cNvPr id="17" name="Picture 16">
            <a:extLst>
              <a:ext uri="{FF2B5EF4-FFF2-40B4-BE49-F238E27FC236}">
                <a16:creationId xmlns:a16="http://schemas.microsoft.com/office/drawing/2014/main" id="{C23D2502-7757-015C-157B-E8E07B2E7F6A}"/>
              </a:ext>
            </a:extLst>
          </p:cNvPr>
          <p:cNvPicPr>
            <a:picLocks noChangeAspect="1"/>
          </p:cNvPicPr>
          <p:nvPr/>
        </p:nvPicPr>
        <p:blipFill rotWithShape="1">
          <a:blip r:embed="rId4"/>
          <a:srcRect l="48333" t="29259" r="30000" b="20371"/>
          <a:stretch/>
        </p:blipFill>
        <p:spPr>
          <a:xfrm>
            <a:off x="447675" y="591034"/>
            <a:ext cx="3048000" cy="3985846"/>
          </a:xfrm>
          <a:prstGeom prst="rect">
            <a:avLst/>
          </a:prstGeom>
        </p:spPr>
      </p:pic>
    </p:spTree>
    <p:extLst>
      <p:ext uri="{BB962C8B-B14F-4D97-AF65-F5344CB8AC3E}">
        <p14:creationId xmlns:p14="http://schemas.microsoft.com/office/powerpoint/2010/main" val="8022215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CC0BB20-236E-6D23-B3BB-78786487322A}"/>
              </a:ext>
            </a:extLst>
          </p:cNvPr>
          <p:cNvSpPr>
            <a:spLocks noGrp="1"/>
          </p:cNvSpPr>
          <p:nvPr>
            <p:ph type="sldNum" sz="quarter" idx="12"/>
          </p:nvPr>
        </p:nvSpPr>
        <p:spPr/>
        <p:txBody>
          <a:bodyPr/>
          <a:lstStyle/>
          <a:p>
            <a:fld id="{6E2D2B3B-882E-40F3-A32F-6DD516915044}" type="slidenum">
              <a:rPr lang="en-US" smtClean="0"/>
              <a:pPr/>
              <a:t>38</a:t>
            </a:fld>
            <a:endParaRPr lang="en-US" dirty="0"/>
          </a:p>
        </p:txBody>
      </p:sp>
      <p:pic>
        <p:nvPicPr>
          <p:cNvPr id="6" name="Picture 5">
            <a:extLst>
              <a:ext uri="{FF2B5EF4-FFF2-40B4-BE49-F238E27FC236}">
                <a16:creationId xmlns:a16="http://schemas.microsoft.com/office/drawing/2014/main" id="{E9FEDEA3-358A-F622-E5E3-6C436911EB4F}"/>
              </a:ext>
            </a:extLst>
          </p:cNvPr>
          <p:cNvPicPr>
            <a:picLocks noChangeAspect="1"/>
          </p:cNvPicPr>
          <p:nvPr/>
        </p:nvPicPr>
        <p:blipFill rotWithShape="1">
          <a:blip r:embed="rId3"/>
          <a:srcRect l="37500" t="37500" r="19531" b="16805"/>
          <a:stretch/>
        </p:blipFill>
        <p:spPr>
          <a:xfrm>
            <a:off x="820366" y="28575"/>
            <a:ext cx="7503268" cy="4488319"/>
          </a:xfrm>
          <a:prstGeom prst="rect">
            <a:avLst/>
          </a:prstGeom>
        </p:spPr>
      </p:pic>
      <p:sp>
        <p:nvSpPr>
          <p:cNvPr id="8" name="TextBox 7">
            <a:extLst>
              <a:ext uri="{FF2B5EF4-FFF2-40B4-BE49-F238E27FC236}">
                <a16:creationId xmlns:a16="http://schemas.microsoft.com/office/drawing/2014/main" id="{86812E4F-930C-DA30-B45C-DFD89EA2293A}"/>
              </a:ext>
            </a:extLst>
          </p:cNvPr>
          <p:cNvSpPr txBox="1"/>
          <p:nvPr/>
        </p:nvSpPr>
        <p:spPr>
          <a:xfrm>
            <a:off x="990600" y="4764982"/>
            <a:ext cx="7391400" cy="230832"/>
          </a:xfrm>
          <a:prstGeom prst="rect">
            <a:avLst/>
          </a:prstGeom>
          <a:noFill/>
        </p:spPr>
        <p:txBody>
          <a:bodyPr wrap="square">
            <a:spAutoFit/>
          </a:bodyPr>
          <a:lstStyle/>
          <a:p>
            <a:pPr algn="ctr"/>
            <a:r>
              <a:rPr lang="en-US" sz="900" b="0" i="0" dirty="0">
                <a:solidFill>
                  <a:schemeClr val="bg1"/>
                </a:solidFill>
                <a:effectLst/>
              </a:rPr>
              <a:t>Clinical Hypertension. V 26. Article no. 13 (2020), </a:t>
            </a:r>
            <a:r>
              <a:rPr lang="en-US" sz="900" dirty="0">
                <a:solidFill>
                  <a:schemeClr val="bg1"/>
                </a:solidFill>
              </a:rPr>
              <a:t>Lim et al. Atherosclerosis, Sept 2019. 288:112-117; Circulation 2009. 2:556-562</a:t>
            </a:r>
          </a:p>
        </p:txBody>
      </p:sp>
      <p:pic>
        <p:nvPicPr>
          <p:cNvPr id="12" name="Picture 11">
            <a:extLst>
              <a:ext uri="{FF2B5EF4-FFF2-40B4-BE49-F238E27FC236}">
                <a16:creationId xmlns:a16="http://schemas.microsoft.com/office/drawing/2014/main" id="{1CD110EC-4F8E-0060-47DA-3BD8478C1AF0}"/>
              </a:ext>
            </a:extLst>
          </p:cNvPr>
          <p:cNvPicPr>
            <a:picLocks noChangeAspect="1"/>
          </p:cNvPicPr>
          <p:nvPr/>
        </p:nvPicPr>
        <p:blipFill>
          <a:blip r:embed="rId4"/>
          <a:stretch>
            <a:fillRect/>
          </a:stretch>
        </p:blipFill>
        <p:spPr>
          <a:xfrm>
            <a:off x="76740" y="19050"/>
            <a:ext cx="4234924" cy="4526419"/>
          </a:xfrm>
          <a:prstGeom prst="rect">
            <a:avLst/>
          </a:prstGeom>
        </p:spPr>
      </p:pic>
      <p:pic>
        <p:nvPicPr>
          <p:cNvPr id="10" name="Picture 9">
            <a:extLst>
              <a:ext uri="{FF2B5EF4-FFF2-40B4-BE49-F238E27FC236}">
                <a16:creationId xmlns:a16="http://schemas.microsoft.com/office/drawing/2014/main" id="{FB5EEE30-7F47-8ED3-20B8-16987F955727}"/>
              </a:ext>
            </a:extLst>
          </p:cNvPr>
          <p:cNvPicPr>
            <a:picLocks noChangeAspect="1"/>
          </p:cNvPicPr>
          <p:nvPr/>
        </p:nvPicPr>
        <p:blipFill>
          <a:blip r:embed="rId5"/>
          <a:stretch>
            <a:fillRect/>
          </a:stretch>
        </p:blipFill>
        <p:spPr>
          <a:xfrm>
            <a:off x="1676400" y="11780"/>
            <a:ext cx="4087611" cy="4526419"/>
          </a:xfrm>
          <a:prstGeom prst="rect">
            <a:avLst/>
          </a:prstGeom>
        </p:spPr>
      </p:pic>
      <p:pic>
        <p:nvPicPr>
          <p:cNvPr id="13" name="Picture 12">
            <a:extLst>
              <a:ext uri="{FF2B5EF4-FFF2-40B4-BE49-F238E27FC236}">
                <a16:creationId xmlns:a16="http://schemas.microsoft.com/office/drawing/2014/main" id="{7F2E695F-F764-CA5F-2476-245B938205C2}"/>
              </a:ext>
            </a:extLst>
          </p:cNvPr>
          <p:cNvPicPr>
            <a:picLocks noChangeAspect="1"/>
          </p:cNvPicPr>
          <p:nvPr/>
        </p:nvPicPr>
        <p:blipFill>
          <a:blip r:embed="rId6"/>
          <a:stretch>
            <a:fillRect/>
          </a:stretch>
        </p:blipFill>
        <p:spPr>
          <a:xfrm>
            <a:off x="3055484" y="19050"/>
            <a:ext cx="6018074" cy="4290112"/>
          </a:xfrm>
          <a:prstGeom prst="rect">
            <a:avLst/>
          </a:prstGeom>
        </p:spPr>
      </p:pic>
    </p:spTree>
    <p:extLst>
      <p:ext uri="{BB962C8B-B14F-4D97-AF65-F5344CB8AC3E}">
        <p14:creationId xmlns:p14="http://schemas.microsoft.com/office/powerpoint/2010/main" val="294536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EF752-303D-2D3A-D93D-660BA22ECE0C}"/>
              </a:ext>
            </a:extLst>
          </p:cNvPr>
          <p:cNvSpPr>
            <a:spLocks noGrp="1"/>
          </p:cNvSpPr>
          <p:nvPr>
            <p:ph type="title"/>
          </p:nvPr>
        </p:nvSpPr>
        <p:spPr/>
        <p:txBody>
          <a:bodyPr/>
          <a:lstStyle/>
          <a:p>
            <a:r>
              <a:rPr lang="en-US" dirty="0"/>
              <a:t>Red Meat and Processed Meat</a:t>
            </a:r>
          </a:p>
        </p:txBody>
      </p:sp>
      <p:sp>
        <p:nvSpPr>
          <p:cNvPr id="5" name="Slide Number Placeholder 4">
            <a:extLst>
              <a:ext uri="{FF2B5EF4-FFF2-40B4-BE49-F238E27FC236}">
                <a16:creationId xmlns:a16="http://schemas.microsoft.com/office/drawing/2014/main" id="{73CA3D9A-A467-FECA-9F8C-8A7571BDD825}"/>
              </a:ext>
            </a:extLst>
          </p:cNvPr>
          <p:cNvSpPr>
            <a:spLocks noGrp="1"/>
          </p:cNvSpPr>
          <p:nvPr>
            <p:ph type="sldNum" sz="quarter" idx="12"/>
          </p:nvPr>
        </p:nvSpPr>
        <p:spPr/>
        <p:txBody>
          <a:bodyPr/>
          <a:lstStyle/>
          <a:p>
            <a:fld id="{6E2D2B3B-882E-40F3-A32F-6DD516915044}" type="slidenum">
              <a:rPr lang="en-US" smtClean="0"/>
              <a:pPr/>
              <a:t>39</a:t>
            </a:fld>
            <a:endParaRPr lang="en-US" dirty="0"/>
          </a:p>
        </p:txBody>
      </p:sp>
      <p:pic>
        <p:nvPicPr>
          <p:cNvPr id="6" name="Picture 5">
            <a:extLst>
              <a:ext uri="{FF2B5EF4-FFF2-40B4-BE49-F238E27FC236}">
                <a16:creationId xmlns:a16="http://schemas.microsoft.com/office/drawing/2014/main" id="{ECEDFFAD-CCEF-02CB-3447-33F5DDE150D6}"/>
              </a:ext>
            </a:extLst>
          </p:cNvPr>
          <p:cNvPicPr>
            <a:picLocks noChangeAspect="1"/>
          </p:cNvPicPr>
          <p:nvPr/>
        </p:nvPicPr>
        <p:blipFill rotWithShape="1">
          <a:blip r:embed="rId3"/>
          <a:srcRect l="2330" t="8714" r="66541" b="38729"/>
          <a:stretch/>
        </p:blipFill>
        <p:spPr>
          <a:xfrm>
            <a:off x="216219" y="0"/>
            <a:ext cx="8389689" cy="4552950"/>
          </a:xfrm>
          <a:prstGeom prst="rect">
            <a:avLst/>
          </a:prstGeom>
        </p:spPr>
      </p:pic>
      <p:sp>
        <p:nvSpPr>
          <p:cNvPr id="8" name="TextBox 7">
            <a:extLst>
              <a:ext uri="{FF2B5EF4-FFF2-40B4-BE49-F238E27FC236}">
                <a16:creationId xmlns:a16="http://schemas.microsoft.com/office/drawing/2014/main" id="{D748FF5F-ABCB-1942-D92C-7F6B66FADE2E}"/>
              </a:ext>
            </a:extLst>
          </p:cNvPr>
          <p:cNvSpPr txBox="1"/>
          <p:nvPr/>
        </p:nvSpPr>
        <p:spPr>
          <a:xfrm>
            <a:off x="2328984" y="4787625"/>
            <a:ext cx="4572000" cy="230832"/>
          </a:xfrm>
          <a:prstGeom prst="rect">
            <a:avLst/>
          </a:prstGeom>
          <a:noFill/>
        </p:spPr>
        <p:txBody>
          <a:bodyPr wrap="square">
            <a:spAutoFit/>
          </a:bodyPr>
          <a:lstStyle/>
          <a:p>
            <a:pPr algn="ctr"/>
            <a:r>
              <a:rPr lang="en-US" sz="900" dirty="0">
                <a:solidFill>
                  <a:schemeClr val="bg1"/>
                </a:solidFill>
                <a:hlinkClick r:id="rId4">
                  <a:extLst>
                    <a:ext uri="{A12FA001-AC4F-418D-AE19-62706E023703}">
                      <ahyp:hlinkClr xmlns:ahyp="http://schemas.microsoft.com/office/drawing/2018/hyperlinkcolor" val="tx"/>
                    </a:ext>
                  </a:extLst>
                </a:hlinkClick>
              </a:rPr>
              <a:t>Cancer: Carcinogenicity of the consumption of red meat and processed meat (who.int)</a:t>
            </a:r>
            <a:endParaRPr lang="en-US" sz="900" dirty="0">
              <a:solidFill>
                <a:schemeClr val="bg1"/>
              </a:solidFill>
            </a:endParaRPr>
          </a:p>
        </p:txBody>
      </p:sp>
    </p:spTree>
    <p:extLst>
      <p:ext uri="{BB962C8B-B14F-4D97-AF65-F5344CB8AC3E}">
        <p14:creationId xmlns:p14="http://schemas.microsoft.com/office/powerpoint/2010/main" val="1427729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Learning Objectives</a:t>
            </a:r>
          </a:p>
        </p:txBody>
      </p:sp>
      <p:sp>
        <p:nvSpPr>
          <p:cNvPr id="3" name="Content Placeholder 2"/>
          <p:cNvSpPr>
            <a:spLocks noGrp="1"/>
          </p:cNvSpPr>
          <p:nvPr>
            <p:ph idx="1"/>
          </p:nvPr>
        </p:nvSpPr>
        <p:spPr>
          <a:xfrm>
            <a:off x="457200" y="1215629"/>
            <a:ext cx="8315569" cy="3184921"/>
          </a:xfrm>
        </p:spPr>
        <p:txBody>
          <a:bodyPr>
            <a:normAutofit fontScale="92500" lnSpcReduction="10000"/>
          </a:bodyPr>
          <a:lstStyle/>
          <a:p>
            <a:pPr marL="514350" indent="-514350">
              <a:buFont typeface="+mj-lt"/>
              <a:buAutoNum type="arabicPeriod"/>
            </a:pPr>
            <a:r>
              <a:rPr lang="en-US" dirty="0"/>
              <a:t>Recognize the role of nutrition in optimizing care in patients with HIV</a:t>
            </a:r>
          </a:p>
          <a:p>
            <a:pPr marL="514350" indent="-514350">
              <a:buFont typeface="+mj-lt"/>
              <a:buAutoNum type="arabicPeriod"/>
            </a:pPr>
            <a:endParaRPr lang="en-US" sz="900" dirty="0"/>
          </a:p>
          <a:p>
            <a:pPr marL="514350" indent="-514350">
              <a:buFont typeface="+mj-lt"/>
              <a:buAutoNum type="arabicPeriod"/>
            </a:pPr>
            <a:r>
              <a:rPr lang="en-US" dirty="0"/>
              <a:t>Identify the relationship between specific nutrients and HIV immunity, infectivity, transmissibility</a:t>
            </a:r>
          </a:p>
          <a:p>
            <a:pPr marL="514350" indent="-514350">
              <a:buFont typeface="+mj-lt"/>
              <a:buAutoNum type="arabicPeriod"/>
            </a:pPr>
            <a:endParaRPr lang="en-US" sz="900" dirty="0"/>
          </a:p>
          <a:p>
            <a:pPr marL="514350" indent="-514350">
              <a:buFont typeface="+mj-lt"/>
              <a:buAutoNum type="arabicPeriod"/>
            </a:pPr>
            <a:r>
              <a:rPr lang="en-US" dirty="0"/>
              <a:t>Recognize role of nutrition counseling in management of cardiometabolic diseases in people with HIV (PWH)</a:t>
            </a:r>
          </a:p>
          <a:p>
            <a:pPr marL="514350" indent="-514350">
              <a:buFont typeface="+mj-lt"/>
              <a:buAutoNum type="arabicPeriod"/>
            </a:pPr>
            <a:endParaRPr lang="en-US" sz="900" dirty="0"/>
          </a:p>
          <a:p>
            <a:pPr marL="514350" indent="-514350">
              <a:buFont typeface="+mj-lt"/>
              <a:buAutoNum type="arabicPeriod"/>
            </a:pPr>
            <a:r>
              <a:rPr lang="en-US" dirty="0"/>
              <a:t>Incorporate counseling strategies into patient education on healthy nutrition and importance of micronutrient surveillance</a:t>
            </a:r>
          </a:p>
          <a:p>
            <a:pPr marL="0" indent="0">
              <a:buNone/>
            </a:pPr>
            <a:endParaRPr lang="en-US" sz="800"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4</a:t>
            </a:fld>
            <a:endParaRPr lang="en-US"/>
          </a:p>
        </p:txBody>
      </p:sp>
    </p:spTree>
    <p:extLst>
      <p:ext uri="{BB962C8B-B14F-4D97-AF65-F5344CB8AC3E}">
        <p14:creationId xmlns:p14="http://schemas.microsoft.com/office/powerpoint/2010/main" val="23387283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75AA3-E191-1DC8-1207-B487D1A1A11F}"/>
              </a:ext>
            </a:extLst>
          </p:cNvPr>
          <p:cNvSpPr>
            <a:spLocks noGrp="1"/>
          </p:cNvSpPr>
          <p:nvPr>
            <p:ph type="title"/>
          </p:nvPr>
        </p:nvSpPr>
        <p:spPr>
          <a:xfrm>
            <a:off x="0" y="108240"/>
            <a:ext cx="8969938" cy="427955"/>
          </a:xfrm>
        </p:spPr>
        <p:txBody>
          <a:bodyPr/>
          <a:lstStyle/>
          <a:p>
            <a:pPr algn="ctr"/>
            <a:r>
              <a:rPr lang="en-US" dirty="0"/>
              <a:t>Food Preparation and Inflammation</a:t>
            </a:r>
          </a:p>
        </p:txBody>
      </p:sp>
      <p:sp>
        <p:nvSpPr>
          <p:cNvPr id="5" name="Slide Number Placeholder 4">
            <a:extLst>
              <a:ext uri="{FF2B5EF4-FFF2-40B4-BE49-F238E27FC236}">
                <a16:creationId xmlns:a16="http://schemas.microsoft.com/office/drawing/2014/main" id="{7ADCF560-3A8F-6BE3-E556-D1C770406522}"/>
              </a:ext>
            </a:extLst>
          </p:cNvPr>
          <p:cNvSpPr>
            <a:spLocks noGrp="1"/>
          </p:cNvSpPr>
          <p:nvPr>
            <p:ph type="sldNum" sz="quarter" idx="12"/>
          </p:nvPr>
        </p:nvSpPr>
        <p:spPr/>
        <p:txBody>
          <a:bodyPr/>
          <a:lstStyle/>
          <a:p>
            <a:fld id="{6E2D2B3B-882E-40F3-A32F-6DD516915044}" type="slidenum">
              <a:rPr lang="en-US" smtClean="0"/>
              <a:pPr/>
              <a:t>40</a:t>
            </a:fld>
            <a:endParaRPr lang="en-US" dirty="0"/>
          </a:p>
        </p:txBody>
      </p:sp>
      <p:pic>
        <p:nvPicPr>
          <p:cNvPr id="6" name="Picture 5">
            <a:extLst>
              <a:ext uri="{FF2B5EF4-FFF2-40B4-BE49-F238E27FC236}">
                <a16:creationId xmlns:a16="http://schemas.microsoft.com/office/drawing/2014/main" id="{32F058C8-AAEE-5A48-57D6-A46DA1971E81}"/>
              </a:ext>
            </a:extLst>
          </p:cNvPr>
          <p:cNvPicPr>
            <a:picLocks noChangeAspect="1"/>
          </p:cNvPicPr>
          <p:nvPr/>
        </p:nvPicPr>
        <p:blipFill rotWithShape="1">
          <a:blip r:embed="rId2"/>
          <a:srcRect l="5300" t="19519" r="62200" b="17440"/>
          <a:stretch/>
        </p:blipFill>
        <p:spPr>
          <a:xfrm>
            <a:off x="1219200" y="653839"/>
            <a:ext cx="6683965" cy="4051511"/>
          </a:xfrm>
          <a:prstGeom prst="rect">
            <a:avLst/>
          </a:prstGeom>
        </p:spPr>
      </p:pic>
      <p:sp>
        <p:nvSpPr>
          <p:cNvPr id="3" name="TextBox 2">
            <a:extLst>
              <a:ext uri="{FF2B5EF4-FFF2-40B4-BE49-F238E27FC236}">
                <a16:creationId xmlns:a16="http://schemas.microsoft.com/office/drawing/2014/main" id="{5CF254FA-22C1-4B73-8864-7AAB7F4F76AB}"/>
              </a:ext>
            </a:extLst>
          </p:cNvPr>
          <p:cNvSpPr txBox="1"/>
          <p:nvPr/>
        </p:nvSpPr>
        <p:spPr>
          <a:xfrm>
            <a:off x="2286000" y="4729412"/>
            <a:ext cx="4648200" cy="369332"/>
          </a:xfrm>
          <a:prstGeom prst="rect">
            <a:avLst/>
          </a:prstGeom>
          <a:noFill/>
        </p:spPr>
        <p:txBody>
          <a:bodyPr wrap="square" rtlCol="0">
            <a:spAutoFit/>
          </a:bodyPr>
          <a:lstStyle/>
          <a:p>
            <a:pPr algn="ctr"/>
            <a:r>
              <a:rPr lang="es-ES" sz="1200" b="0" i="0" dirty="0">
                <a:solidFill>
                  <a:schemeClr val="bg1"/>
                </a:solidFill>
                <a:effectLst/>
                <a:latin typeface="BlinkMacSystemFont"/>
              </a:rPr>
              <a:t>J </a:t>
            </a:r>
            <a:r>
              <a:rPr lang="es-ES" sz="1200" b="0" i="0" dirty="0" err="1">
                <a:solidFill>
                  <a:schemeClr val="bg1"/>
                </a:solidFill>
                <a:effectLst/>
                <a:latin typeface="BlinkMacSystemFont"/>
              </a:rPr>
              <a:t>Hepatol</a:t>
            </a:r>
            <a:r>
              <a:rPr lang="es-ES" sz="1200" b="0" i="0" dirty="0">
                <a:solidFill>
                  <a:schemeClr val="bg1"/>
                </a:solidFill>
                <a:effectLst/>
                <a:latin typeface="BlinkMacSystemFont"/>
              </a:rPr>
              <a:t>. 2018 Jun;68(6):1239-1246</a:t>
            </a:r>
            <a:r>
              <a:rPr lang="es-ES" b="0" i="0" dirty="0">
                <a:solidFill>
                  <a:schemeClr val="bg1"/>
                </a:solidFill>
                <a:effectLst/>
                <a:latin typeface="BlinkMacSystemFont"/>
              </a:rPr>
              <a:t>.</a:t>
            </a:r>
            <a:endParaRPr lang="en-US" dirty="0">
              <a:solidFill>
                <a:schemeClr val="bg1"/>
              </a:solidFill>
            </a:endParaRPr>
          </a:p>
        </p:txBody>
      </p:sp>
    </p:spTree>
    <p:extLst>
      <p:ext uri="{BB962C8B-B14F-4D97-AF65-F5344CB8AC3E}">
        <p14:creationId xmlns:p14="http://schemas.microsoft.com/office/powerpoint/2010/main" val="41956053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D57289B-5B0B-7E3C-EC5E-2EF3E899B8A1}"/>
              </a:ext>
            </a:extLst>
          </p:cNvPr>
          <p:cNvSpPr>
            <a:spLocks noGrp="1"/>
          </p:cNvSpPr>
          <p:nvPr>
            <p:ph type="sldNum" sz="quarter" idx="12"/>
          </p:nvPr>
        </p:nvSpPr>
        <p:spPr/>
        <p:txBody>
          <a:bodyPr/>
          <a:lstStyle/>
          <a:p>
            <a:fld id="{6E2D2B3B-882E-40F3-A32F-6DD516915044}" type="slidenum">
              <a:rPr lang="en-US" smtClean="0"/>
              <a:pPr/>
              <a:t>41</a:t>
            </a:fld>
            <a:endParaRPr lang="en-US" dirty="0"/>
          </a:p>
        </p:txBody>
      </p:sp>
      <p:pic>
        <p:nvPicPr>
          <p:cNvPr id="6" name="Picture 5">
            <a:extLst>
              <a:ext uri="{FF2B5EF4-FFF2-40B4-BE49-F238E27FC236}">
                <a16:creationId xmlns:a16="http://schemas.microsoft.com/office/drawing/2014/main" id="{5CACEC13-B0D8-59B2-257A-28A49056EA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361950"/>
            <a:ext cx="2640382" cy="3854958"/>
          </a:xfrm>
          <a:prstGeom prst="rect">
            <a:avLst/>
          </a:prstGeom>
        </p:spPr>
      </p:pic>
      <p:sp>
        <p:nvSpPr>
          <p:cNvPr id="7" name="Rectangle 6">
            <a:extLst>
              <a:ext uri="{FF2B5EF4-FFF2-40B4-BE49-F238E27FC236}">
                <a16:creationId xmlns:a16="http://schemas.microsoft.com/office/drawing/2014/main" id="{6E3BB152-FF24-18DD-E7CE-AB61E01ED00F}"/>
              </a:ext>
            </a:extLst>
          </p:cNvPr>
          <p:cNvSpPr/>
          <p:nvPr/>
        </p:nvSpPr>
        <p:spPr>
          <a:xfrm>
            <a:off x="3048000" y="285750"/>
            <a:ext cx="5410200" cy="2800767"/>
          </a:xfrm>
          <a:prstGeom prst="rect">
            <a:avLst/>
          </a:prstGeom>
        </p:spPr>
        <p:txBody>
          <a:bodyPr wrap="square">
            <a:spAutoFit/>
          </a:bodyPr>
          <a:lstStyle/>
          <a:p>
            <a:pPr marL="342900" indent="-342900">
              <a:buClr>
                <a:srgbClr val="FF0000"/>
              </a:buClr>
              <a:buFont typeface="Wingdings" panose="05000000000000000000" pitchFamily="2" charset="2"/>
              <a:buChar char="§"/>
            </a:pPr>
            <a:r>
              <a:rPr lang="en-US" sz="2200" dirty="0"/>
              <a:t>HCA and PAH- carcinogenic potential</a:t>
            </a:r>
          </a:p>
          <a:p>
            <a:pPr marL="342900" indent="-342900">
              <a:buClr>
                <a:srgbClr val="FF0000"/>
              </a:buClr>
              <a:buFont typeface="Wingdings" panose="05000000000000000000" pitchFamily="2" charset="2"/>
              <a:buChar char="§"/>
            </a:pPr>
            <a:r>
              <a:rPr lang="en-US" sz="2200" dirty="0"/>
              <a:t>More than 90% of our exposure to Heterocyclic Amine (HCA) and Polycyclic Aromatic Hydrocarbons (PAH) come from cooked foods</a:t>
            </a:r>
          </a:p>
          <a:p>
            <a:pPr marL="800100" lvl="1" indent="-342900">
              <a:buClr>
                <a:srgbClr val="FF0000"/>
              </a:buClr>
              <a:buFont typeface="Wingdings" panose="05000000000000000000" pitchFamily="2" charset="2"/>
              <a:buChar char="§"/>
            </a:pPr>
            <a:r>
              <a:rPr lang="en-US" sz="2200" dirty="0"/>
              <a:t>Grilled meats/fish</a:t>
            </a:r>
          </a:p>
          <a:p>
            <a:pPr marL="800100" lvl="1" indent="-342900">
              <a:buClr>
                <a:srgbClr val="FF0000"/>
              </a:buClr>
              <a:buFont typeface="Wingdings" panose="05000000000000000000" pitchFamily="2" charset="2"/>
              <a:buChar char="§"/>
            </a:pPr>
            <a:r>
              <a:rPr lang="en-US" sz="2200" dirty="0"/>
              <a:t>Processed carbohydrates</a:t>
            </a:r>
          </a:p>
          <a:p>
            <a:pPr marL="800100" lvl="1" indent="-342900">
              <a:buClr>
                <a:srgbClr val="FF0000"/>
              </a:buClr>
              <a:buFont typeface="Wingdings" panose="05000000000000000000" pitchFamily="2" charset="2"/>
              <a:buChar char="§"/>
            </a:pPr>
            <a:r>
              <a:rPr lang="en-US" sz="2200" dirty="0"/>
              <a:t>Fats/oils</a:t>
            </a:r>
          </a:p>
        </p:txBody>
      </p:sp>
      <p:sp>
        <p:nvSpPr>
          <p:cNvPr id="8" name="Rectangle 7">
            <a:extLst>
              <a:ext uri="{FF2B5EF4-FFF2-40B4-BE49-F238E27FC236}">
                <a16:creationId xmlns:a16="http://schemas.microsoft.com/office/drawing/2014/main" id="{7E4A024F-0AA7-74C8-DD32-F04DB150A065}"/>
              </a:ext>
            </a:extLst>
          </p:cNvPr>
          <p:cNvSpPr/>
          <p:nvPr/>
        </p:nvSpPr>
        <p:spPr>
          <a:xfrm>
            <a:off x="3137440" y="3333750"/>
            <a:ext cx="5711483" cy="1323439"/>
          </a:xfrm>
          <a:prstGeom prst="rect">
            <a:avLst/>
          </a:prstGeom>
          <a:solidFill>
            <a:srgbClr val="FFFF00"/>
          </a:solidFill>
          <a:ln>
            <a:solidFill>
              <a:schemeClr val="tx1"/>
            </a:solidFill>
          </a:ln>
        </p:spPr>
        <p:txBody>
          <a:bodyPr wrap="square">
            <a:spAutoFit/>
          </a:bodyPr>
          <a:lstStyle/>
          <a:p>
            <a:pPr marL="285750" indent="-285750">
              <a:buFont typeface="Arial" panose="020B0604020202020204" pitchFamily="34" charset="0"/>
              <a:buChar char="•"/>
            </a:pPr>
            <a:r>
              <a:rPr lang="en-US" sz="1600" b="1" dirty="0"/>
              <a:t>Take home message:</a:t>
            </a:r>
          </a:p>
          <a:p>
            <a:pPr marL="742950" lvl="1" indent="-285750">
              <a:buFont typeface="Arial" panose="020B0604020202020204" pitchFamily="34" charset="0"/>
              <a:buChar char="•"/>
            </a:pPr>
            <a:r>
              <a:rPr lang="en-US" sz="1600" b="1" dirty="0"/>
              <a:t>Reduce (or eliminate) meat and fish consumption</a:t>
            </a:r>
          </a:p>
          <a:p>
            <a:pPr marL="742950" lvl="1" indent="-285750">
              <a:buFont typeface="Arial" panose="020B0604020202020204" pitchFamily="34" charset="0"/>
              <a:buChar char="•"/>
            </a:pPr>
            <a:r>
              <a:rPr lang="en-US" sz="1600" b="1" dirty="0"/>
              <a:t>Don’t fry, grill, char, burn food…EVER</a:t>
            </a:r>
          </a:p>
          <a:p>
            <a:pPr marL="742950" lvl="1" indent="-285750">
              <a:buFont typeface="Arial" panose="020B0604020202020204" pitchFamily="34" charset="0"/>
              <a:buChar char="•"/>
            </a:pPr>
            <a:r>
              <a:rPr lang="en-US" sz="1600" b="1" dirty="0"/>
              <a:t>Avoid cooking at high temperatures</a:t>
            </a:r>
          </a:p>
          <a:p>
            <a:pPr marL="742950" lvl="1" indent="-285750">
              <a:buFont typeface="Arial" panose="020B0604020202020204" pitchFamily="34" charset="0"/>
              <a:buChar char="•"/>
            </a:pPr>
            <a:r>
              <a:rPr lang="en-US" sz="1600" b="1" dirty="0"/>
              <a:t>Increase the amount of fresh, uncooked foods</a:t>
            </a:r>
          </a:p>
        </p:txBody>
      </p:sp>
      <p:sp>
        <p:nvSpPr>
          <p:cNvPr id="2" name="TextBox 1">
            <a:extLst>
              <a:ext uri="{FF2B5EF4-FFF2-40B4-BE49-F238E27FC236}">
                <a16:creationId xmlns:a16="http://schemas.microsoft.com/office/drawing/2014/main" id="{5D089196-F9D2-683A-A8A1-924EA70D6818}"/>
              </a:ext>
            </a:extLst>
          </p:cNvPr>
          <p:cNvSpPr txBox="1"/>
          <p:nvPr/>
        </p:nvSpPr>
        <p:spPr>
          <a:xfrm>
            <a:off x="2133600" y="4729412"/>
            <a:ext cx="5105400" cy="276999"/>
          </a:xfrm>
          <a:prstGeom prst="rect">
            <a:avLst/>
          </a:prstGeom>
          <a:noFill/>
        </p:spPr>
        <p:txBody>
          <a:bodyPr wrap="square" rtlCol="0">
            <a:spAutoFit/>
          </a:bodyPr>
          <a:lstStyle/>
          <a:p>
            <a:pPr algn="ctr"/>
            <a:r>
              <a:rPr lang="en-US" sz="1200" dirty="0">
                <a:solidFill>
                  <a:schemeClr val="bg1"/>
                </a:solidFill>
              </a:rPr>
              <a:t>https://www.precisionnutrition.com/all-about-cooking-carcinogens</a:t>
            </a:r>
          </a:p>
        </p:txBody>
      </p:sp>
    </p:spTree>
    <p:extLst>
      <p:ext uri="{BB962C8B-B14F-4D97-AF65-F5344CB8AC3E}">
        <p14:creationId xmlns:p14="http://schemas.microsoft.com/office/powerpoint/2010/main" val="219785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Learning Objectives</a:t>
            </a:r>
          </a:p>
        </p:txBody>
      </p:sp>
      <p:sp>
        <p:nvSpPr>
          <p:cNvPr id="3" name="Content Placeholder 2"/>
          <p:cNvSpPr>
            <a:spLocks noGrp="1"/>
          </p:cNvSpPr>
          <p:nvPr>
            <p:ph idx="1"/>
          </p:nvPr>
        </p:nvSpPr>
        <p:spPr>
          <a:xfrm>
            <a:off x="457200" y="1063229"/>
            <a:ext cx="8315569" cy="3184921"/>
          </a:xfrm>
        </p:spPr>
        <p:txBody>
          <a:bodyPr>
            <a:normAutofit fontScale="92500" lnSpcReduction="10000"/>
          </a:bodyPr>
          <a:lstStyle/>
          <a:p>
            <a:pPr marL="514350" indent="-514350">
              <a:buFont typeface="+mj-lt"/>
              <a:buAutoNum type="arabicPeriod"/>
            </a:pPr>
            <a:r>
              <a:rPr lang="en-US" dirty="0"/>
              <a:t>Recognize the role of nutrition in optimizing care in patients with HIV</a:t>
            </a:r>
          </a:p>
          <a:p>
            <a:pPr marL="514350" indent="-514350">
              <a:buFont typeface="+mj-lt"/>
              <a:buAutoNum type="arabicPeriod"/>
            </a:pPr>
            <a:endParaRPr lang="en-US" sz="900" dirty="0"/>
          </a:p>
          <a:p>
            <a:pPr marL="514350" indent="-514350">
              <a:buFont typeface="+mj-lt"/>
              <a:buAutoNum type="arabicPeriod"/>
            </a:pPr>
            <a:r>
              <a:rPr lang="en-US" dirty="0"/>
              <a:t>Identify the relationship between specific nutrients and HIV immunity, infectivity, transmissibility</a:t>
            </a:r>
          </a:p>
          <a:p>
            <a:pPr marL="514350" indent="-514350">
              <a:buFont typeface="+mj-lt"/>
              <a:buAutoNum type="arabicPeriod"/>
            </a:pPr>
            <a:endParaRPr lang="en-US" sz="900" dirty="0"/>
          </a:p>
          <a:p>
            <a:pPr marL="514350" indent="-514350">
              <a:buFont typeface="+mj-lt"/>
              <a:buAutoNum type="arabicPeriod"/>
            </a:pPr>
            <a:r>
              <a:rPr lang="en-US" dirty="0"/>
              <a:t>Recognize role of nutrition counseling in management of cardiometabolic diseases in people with HIV</a:t>
            </a:r>
          </a:p>
          <a:p>
            <a:pPr marL="514350" indent="-514350">
              <a:buFont typeface="+mj-lt"/>
              <a:buAutoNum type="arabicPeriod"/>
            </a:pPr>
            <a:endParaRPr lang="en-US" sz="900" dirty="0"/>
          </a:p>
          <a:p>
            <a:pPr marL="514350" indent="-514350">
              <a:buFont typeface="+mj-lt"/>
              <a:buAutoNum type="arabicPeriod"/>
            </a:pPr>
            <a:r>
              <a:rPr lang="en-US" dirty="0"/>
              <a:t>Incorporate counseling strategies into patient education on healthy nutrition and importance of micronutrient surveillance</a:t>
            </a:r>
          </a:p>
          <a:p>
            <a:pPr marL="0" indent="0">
              <a:buNone/>
            </a:pPr>
            <a:endParaRPr lang="en-US" sz="800"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42</a:t>
            </a:fld>
            <a:endParaRPr lang="en-US"/>
          </a:p>
        </p:txBody>
      </p:sp>
    </p:spTree>
    <p:extLst>
      <p:ext uri="{BB962C8B-B14F-4D97-AF65-F5344CB8AC3E}">
        <p14:creationId xmlns:p14="http://schemas.microsoft.com/office/powerpoint/2010/main" val="6341451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5AEB5-CE44-5B23-93A5-3F3D3BC1AF08}"/>
              </a:ext>
            </a:extLst>
          </p:cNvPr>
          <p:cNvSpPr>
            <a:spLocks noGrp="1"/>
          </p:cNvSpPr>
          <p:nvPr>
            <p:ph type="title"/>
          </p:nvPr>
        </p:nvSpPr>
        <p:spPr/>
        <p:txBody>
          <a:bodyPr/>
          <a:lstStyle/>
          <a:p>
            <a:r>
              <a:rPr lang="en-US" dirty="0"/>
              <a:t>Counseling Strategies </a:t>
            </a:r>
          </a:p>
        </p:txBody>
      </p:sp>
      <p:sp>
        <p:nvSpPr>
          <p:cNvPr id="3" name="Content Placeholder 2">
            <a:extLst>
              <a:ext uri="{FF2B5EF4-FFF2-40B4-BE49-F238E27FC236}">
                <a16:creationId xmlns:a16="http://schemas.microsoft.com/office/drawing/2014/main" id="{4765FD81-83E1-F0C3-5773-172260135948}"/>
              </a:ext>
            </a:extLst>
          </p:cNvPr>
          <p:cNvSpPr>
            <a:spLocks noGrp="1"/>
          </p:cNvSpPr>
          <p:nvPr>
            <p:ph idx="1"/>
          </p:nvPr>
        </p:nvSpPr>
        <p:spPr>
          <a:xfrm>
            <a:off x="371231" y="934013"/>
            <a:ext cx="8315569" cy="3275474"/>
          </a:xfrm>
        </p:spPr>
        <p:txBody>
          <a:bodyPr/>
          <a:lstStyle/>
          <a:p>
            <a:r>
              <a:rPr lang="en-US" dirty="0"/>
              <a:t>Pictures are worth 1000 words!</a:t>
            </a:r>
          </a:p>
        </p:txBody>
      </p:sp>
      <p:sp>
        <p:nvSpPr>
          <p:cNvPr id="4" name="Slide Number Placeholder 3">
            <a:extLst>
              <a:ext uri="{FF2B5EF4-FFF2-40B4-BE49-F238E27FC236}">
                <a16:creationId xmlns:a16="http://schemas.microsoft.com/office/drawing/2014/main" id="{C0691F29-4B82-D6B1-A5BC-20CBCAF9EB0C}"/>
              </a:ext>
            </a:extLst>
          </p:cNvPr>
          <p:cNvSpPr>
            <a:spLocks noGrp="1"/>
          </p:cNvSpPr>
          <p:nvPr>
            <p:ph type="sldNum" sz="quarter" idx="12"/>
          </p:nvPr>
        </p:nvSpPr>
        <p:spPr/>
        <p:txBody>
          <a:bodyPr/>
          <a:lstStyle/>
          <a:p>
            <a:fld id="{6E2D2B3B-882E-40F3-A32F-6DD516915044}" type="slidenum">
              <a:rPr lang="en-US" smtClean="0"/>
              <a:pPr/>
              <a:t>43</a:t>
            </a:fld>
            <a:endParaRPr lang="en-US" dirty="0"/>
          </a:p>
        </p:txBody>
      </p:sp>
      <p:pic>
        <p:nvPicPr>
          <p:cNvPr id="5" name="Picture 4" descr="Image result for stomach filled with vegetables">
            <a:hlinkClick r:id="rId3" tgtFrame="&quot;_blank&quot;"/>
            <a:extLst>
              <a:ext uri="{FF2B5EF4-FFF2-40B4-BE49-F238E27FC236}">
                <a16:creationId xmlns:a16="http://schemas.microsoft.com/office/drawing/2014/main" id="{02C7F922-D320-2732-B87F-E56A9A7FCF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325885" y="0"/>
            <a:ext cx="8492229" cy="4628265"/>
          </a:xfrm>
          <a:prstGeom prst="rect">
            <a:avLst/>
          </a:prstGeom>
          <a:noFill/>
        </p:spPr>
      </p:pic>
      <p:sp>
        <p:nvSpPr>
          <p:cNvPr id="7" name="TextBox 6">
            <a:extLst>
              <a:ext uri="{FF2B5EF4-FFF2-40B4-BE49-F238E27FC236}">
                <a16:creationId xmlns:a16="http://schemas.microsoft.com/office/drawing/2014/main" id="{150851C9-8005-7CC1-2525-8B9A22CCE4DD}"/>
              </a:ext>
            </a:extLst>
          </p:cNvPr>
          <p:cNvSpPr txBox="1"/>
          <p:nvPr/>
        </p:nvSpPr>
        <p:spPr>
          <a:xfrm>
            <a:off x="1214315" y="4750035"/>
            <a:ext cx="6629400" cy="246221"/>
          </a:xfrm>
          <a:prstGeom prst="rect">
            <a:avLst/>
          </a:prstGeom>
          <a:noFill/>
        </p:spPr>
        <p:txBody>
          <a:bodyPr wrap="square">
            <a:spAutoFit/>
          </a:bodyPr>
          <a:lstStyle/>
          <a:p>
            <a:pPr algn="ctr"/>
            <a:r>
              <a:rPr lang="en-US" sz="1000" dirty="0">
                <a:solidFill>
                  <a:schemeClr val="bg1"/>
                </a:solidFill>
              </a:rPr>
              <a:t>forksoverknives.com; </a:t>
            </a:r>
            <a:r>
              <a:rPr lang="pt-BR" sz="1000" dirty="0">
                <a:solidFill>
                  <a:schemeClr val="bg1"/>
                </a:solidFill>
              </a:rPr>
              <a:t>Circulation. Vol144, Issue 23, 7 December 2021; Pages e472-e487</a:t>
            </a:r>
            <a:endParaRPr lang="en-US" sz="1000" dirty="0">
              <a:solidFill>
                <a:schemeClr val="bg1"/>
              </a:solidFill>
            </a:endParaRPr>
          </a:p>
        </p:txBody>
      </p:sp>
      <p:grpSp>
        <p:nvGrpSpPr>
          <p:cNvPr id="11" name="Group 10">
            <a:extLst>
              <a:ext uri="{FF2B5EF4-FFF2-40B4-BE49-F238E27FC236}">
                <a16:creationId xmlns:a16="http://schemas.microsoft.com/office/drawing/2014/main" id="{B3D53406-9350-7702-B3B4-7B45787A73A2}"/>
              </a:ext>
            </a:extLst>
          </p:cNvPr>
          <p:cNvGrpSpPr/>
          <p:nvPr/>
        </p:nvGrpSpPr>
        <p:grpSpPr>
          <a:xfrm>
            <a:off x="0" y="-10973"/>
            <a:ext cx="9172223" cy="4650211"/>
            <a:chOff x="0" y="0"/>
            <a:chExt cx="9172223" cy="4650211"/>
          </a:xfrm>
        </p:grpSpPr>
        <p:pic>
          <p:nvPicPr>
            <p:cNvPr id="8" name="Picture 7">
              <a:extLst>
                <a:ext uri="{FF2B5EF4-FFF2-40B4-BE49-F238E27FC236}">
                  <a16:creationId xmlns:a16="http://schemas.microsoft.com/office/drawing/2014/main" id="{B112D270-2A5A-CACE-C571-90C2FB2D5891}"/>
                </a:ext>
              </a:extLst>
            </p:cNvPr>
            <p:cNvPicPr>
              <a:picLocks noChangeAspect="1"/>
            </p:cNvPicPr>
            <p:nvPr/>
          </p:nvPicPr>
          <p:blipFill>
            <a:blip r:embed="rId5"/>
            <a:stretch>
              <a:fillRect/>
            </a:stretch>
          </p:blipFill>
          <p:spPr>
            <a:xfrm>
              <a:off x="0" y="935461"/>
              <a:ext cx="9172223" cy="3714750"/>
            </a:xfrm>
            <a:prstGeom prst="rect">
              <a:avLst/>
            </a:prstGeom>
          </p:spPr>
        </p:pic>
        <p:sp>
          <p:nvSpPr>
            <p:cNvPr id="10" name="TextBox 9">
              <a:extLst>
                <a:ext uri="{FF2B5EF4-FFF2-40B4-BE49-F238E27FC236}">
                  <a16:creationId xmlns:a16="http://schemas.microsoft.com/office/drawing/2014/main" id="{4C9CA512-6A1A-79AD-C7B8-9FA84D867D05}"/>
                </a:ext>
              </a:extLst>
            </p:cNvPr>
            <p:cNvSpPr txBox="1"/>
            <p:nvPr/>
          </p:nvSpPr>
          <p:spPr>
            <a:xfrm>
              <a:off x="0" y="0"/>
              <a:ext cx="9172223" cy="954107"/>
            </a:xfrm>
            <a:prstGeom prst="rect">
              <a:avLst/>
            </a:prstGeom>
            <a:solidFill>
              <a:schemeClr val="accent1">
                <a:lumMod val="40000"/>
                <a:lumOff val="60000"/>
              </a:schemeClr>
            </a:solidFill>
          </p:spPr>
          <p:txBody>
            <a:bodyPr wrap="square" rtlCol="0">
              <a:spAutoFit/>
            </a:bodyPr>
            <a:lstStyle/>
            <a:p>
              <a:pPr algn="ctr"/>
              <a:r>
                <a:rPr lang="en-US" sz="2800" dirty="0">
                  <a:solidFill>
                    <a:schemeClr val="accent6"/>
                  </a:solidFill>
                </a:rPr>
                <a:t>AMERICAN HEART ASSOCIATION </a:t>
              </a:r>
            </a:p>
            <a:p>
              <a:pPr algn="ctr"/>
              <a:r>
                <a:rPr lang="en-US" sz="2800" dirty="0">
                  <a:solidFill>
                    <a:schemeClr val="accent6"/>
                  </a:solidFill>
                </a:rPr>
                <a:t>NUTRITION UPDATE 2021</a:t>
              </a:r>
            </a:p>
          </p:txBody>
        </p:sp>
      </p:grpSp>
    </p:spTree>
    <p:extLst>
      <p:ext uri="{BB962C8B-B14F-4D97-AF65-F5344CB8AC3E}">
        <p14:creationId xmlns:p14="http://schemas.microsoft.com/office/powerpoint/2010/main" val="17851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B09F2-4C44-4E40-9544-CCC85F03C62F}"/>
              </a:ext>
            </a:extLst>
          </p:cNvPr>
          <p:cNvSpPr>
            <a:spLocks noGrp="1"/>
          </p:cNvSpPr>
          <p:nvPr>
            <p:ph type="title"/>
          </p:nvPr>
        </p:nvSpPr>
        <p:spPr>
          <a:xfrm>
            <a:off x="4988244" y="333375"/>
            <a:ext cx="3514969" cy="857250"/>
          </a:xfrm>
        </p:spPr>
        <p:txBody>
          <a:bodyPr/>
          <a:lstStyle/>
          <a:p>
            <a:pPr algn="ctr"/>
            <a:r>
              <a:rPr lang="en-US" dirty="0"/>
              <a:t>Questions?</a:t>
            </a:r>
            <a:endParaRPr lang="en-US" sz="1600" dirty="0"/>
          </a:p>
        </p:txBody>
      </p:sp>
      <p:sp>
        <p:nvSpPr>
          <p:cNvPr id="4" name="Slide Number Placeholder 3">
            <a:extLst>
              <a:ext uri="{FF2B5EF4-FFF2-40B4-BE49-F238E27FC236}">
                <a16:creationId xmlns:a16="http://schemas.microsoft.com/office/drawing/2014/main" id="{F55BDF0B-2190-4F87-AC21-21318482033F}"/>
              </a:ext>
            </a:extLst>
          </p:cNvPr>
          <p:cNvSpPr>
            <a:spLocks noGrp="1"/>
          </p:cNvSpPr>
          <p:nvPr>
            <p:ph type="sldNum" sz="quarter" idx="12"/>
          </p:nvPr>
        </p:nvSpPr>
        <p:spPr/>
        <p:txBody>
          <a:bodyPr/>
          <a:lstStyle/>
          <a:p>
            <a:fld id="{6E2D2B3B-882E-40F3-A32F-6DD516915044}" type="slidenum">
              <a:rPr lang="en-US" smtClean="0"/>
              <a:pPr/>
              <a:t>44</a:t>
            </a:fld>
            <a:endParaRPr lang="en-US"/>
          </a:p>
        </p:txBody>
      </p:sp>
      <p:pic>
        <p:nvPicPr>
          <p:cNvPr id="10" name="Picture 9">
            <a:extLst>
              <a:ext uri="{FF2B5EF4-FFF2-40B4-BE49-F238E27FC236}">
                <a16:creationId xmlns:a16="http://schemas.microsoft.com/office/drawing/2014/main" id="{573800A4-15EE-AA81-B584-360B2A27EFE1}"/>
              </a:ext>
            </a:extLst>
          </p:cNvPr>
          <p:cNvPicPr>
            <a:picLocks noChangeAspect="1"/>
          </p:cNvPicPr>
          <p:nvPr/>
        </p:nvPicPr>
        <p:blipFill rotWithShape="1">
          <a:blip r:embed="rId2"/>
          <a:srcRect l="4061" t="15926" r="53333" b="8051"/>
          <a:stretch/>
        </p:blipFill>
        <p:spPr>
          <a:xfrm>
            <a:off x="428625" y="361950"/>
            <a:ext cx="3895970" cy="3910262"/>
          </a:xfrm>
          <a:prstGeom prst="rect">
            <a:avLst/>
          </a:prstGeom>
        </p:spPr>
      </p:pic>
    </p:spTree>
    <p:extLst>
      <p:ext uri="{BB962C8B-B14F-4D97-AF65-F5344CB8AC3E}">
        <p14:creationId xmlns:p14="http://schemas.microsoft.com/office/powerpoint/2010/main" val="24691279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6AFD56-2FB3-A44E-97CB-CC04AB092226}"/>
              </a:ext>
            </a:extLst>
          </p:cNvPr>
          <p:cNvSpPr>
            <a:spLocks noGrp="1"/>
          </p:cNvSpPr>
          <p:nvPr>
            <p:ph type="sldNum" sz="quarter" idx="12"/>
          </p:nvPr>
        </p:nvSpPr>
        <p:spPr/>
        <p:txBody>
          <a:bodyPr/>
          <a:lstStyle/>
          <a:p>
            <a:pPr defTabSz="914378"/>
            <a:fld id="{6E2D2B3B-882E-40F3-A32F-6DD516915044}" type="slidenum">
              <a:rPr lang="en-US">
                <a:solidFill>
                  <a:srgbClr val="FFFFFF"/>
                </a:solidFill>
                <a:latin typeface="Arial"/>
              </a:rPr>
              <a:pPr defTabSz="914378"/>
              <a:t>45</a:t>
            </a:fld>
            <a:endParaRPr lang="en-US" dirty="0">
              <a:solidFill>
                <a:srgbClr val="FFFFFF"/>
              </a:solidFill>
              <a:latin typeface="Aria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3999" cy="5143500"/>
          </a:xfrm>
          <a:prstGeom prst="rect">
            <a:avLst/>
          </a:prstGeom>
        </p:spPr>
      </p:pic>
    </p:spTree>
    <p:extLst>
      <p:ext uri="{BB962C8B-B14F-4D97-AF65-F5344CB8AC3E}">
        <p14:creationId xmlns:p14="http://schemas.microsoft.com/office/powerpoint/2010/main" val="18822970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31D-9E06-F442-8B0E-19C2CFB3FE4E}"/>
              </a:ext>
            </a:extLst>
          </p:cNvPr>
          <p:cNvSpPr>
            <a:spLocks noGrp="1"/>
          </p:cNvSpPr>
          <p:nvPr>
            <p:ph type="title"/>
          </p:nvPr>
        </p:nvSpPr>
        <p:spPr>
          <a:xfrm>
            <a:off x="457202" y="205981"/>
            <a:ext cx="8074586" cy="353696"/>
          </a:xfrm>
        </p:spPr>
        <p:txBody>
          <a:bodyPr/>
          <a:lstStyle/>
          <a:p>
            <a:pPr algn="ctr"/>
            <a:r>
              <a:rPr lang="en-US" dirty="0"/>
              <a:t>SCAETC Social Media </a:t>
            </a:r>
          </a:p>
        </p:txBody>
      </p:sp>
      <p:pic>
        <p:nvPicPr>
          <p:cNvPr id="6" name="Content Placeholder 5">
            <a:extLst>
              <a:ext uri="{FF2B5EF4-FFF2-40B4-BE49-F238E27FC236}">
                <a16:creationId xmlns:a16="http://schemas.microsoft.com/office/drawing/2014/main" id="{0487A2FD-CC82-E343-AA40-B010D15011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0883" y="819150"/>
            <a:ext cx="6842234" cy="3848758"/>
          </a:xfrm>
        </p:spPr>
      </p:pic>
      <p:sp>
        <p:nvSpPr>
          <p:cNvPr id="4" name="Slide Number Placeholder 3">
            <a:extLst>
              <a:ext uri="{FF2B5EF4-FFF2-40B4-BE49-F238E27FC236}">
                <a16:creationId xmlns:a16="http://schemas.microsoft.com/office/drawing/2014/main" id="{306AFD56-2FB3-A44E-97CB-CC04AB092226}"/>
              </a:ext>
            </a:extLst>
          </p:cNvPr>
          <p:cNvSpPr>
            <a:spLocks noGrp="1"/>
          </p:cNvSpPr>
          <p:nvPr>
            <p:ph type="sldNum" sz="quarter" idx="12"/>
          </p:nvPr>
        </p:nvSpPr>
        <p:spPr/>
        <p:txBody>
          <a:bodyPr/>
          <a:lstStyle/>
          <a:p>
            <a:pPr defTabSz="914378"/>
            <a:fld id="{6E2D2B3B-882E-40F3-A32F-6DD516915044}" type="slidenum">
              <a:rPr lang="en-US">
                <a:solidFill>
                  <a:srgbClr val="FFFFFF"/>
                </a:solidFill>
                <a:latin typeface="Arial"/>
              </a:rPr>
              <a:pPr defTabSz="914378"/>
              <a:t>46</a:t>
            </a:fld>
            <a:endParaRPr lang="en-US" dirty="0">
              <a:solidFill>
                <a:srgbClr val="FFFFFF"/>
              </a:solidFill>
              <a:latin typeface="Arial"/>
            </a:endParaRPr>
          </a:p>
        </p:txBody>
      </p:sp>
    </p:spTree>
    <p:extLst>
      <p:ext uri="{BB962C8B-B14F-4D97-AF65-F5344CB8AC3E}">
        <p14:creationId xmlns:p14="http://schemas.microsoft.com/office/powerpoint/2010/main" val="24664601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85900" y="205978"/>
            <a:ext cx="6236677" cy="536972"/>
          </a:xfrm>
        </p:spPr>
        <p:txBody>
          <a:bodyPr/>
          <a:lstStyle/>
          <a:p>
            <a:pPr algn="ctr"/>
            <a:r>
              <a:rPr lang="en-US" dirty="0"/>
              <a:t>Resources</a:t>
            </a:r>
          </a:p>
        </p:txBody>
      </p:sp>
      <p:sp>
        <p:nvSpPr>
          <p:cNvPr id="6" name="Content Placeholder 5"/>
          <p:cNvSpPr>
            <a:spLocks noGrp="1"/>
          </p:cNvSpPr>
          <p:nvPr>
            <p:ph sz="half" idx="1"/>
          </p:nvPr>
        </p:nvSpPr>
        <p:spPr>
          <a:xfrm>
            <a:off x="0" y="895350"/>
            <a:ext cx="4743450" cy="3771900"/>
          </a:xfrm>
        </p:spPr>
        <p:txBody>
          <a:bodyPr>
            <a:normAutofit fontScale="92500" lnSpcReduction="20000"/>
          </a:bodyPr>
          <a:lstStyle/>
          <a:p>
            <a:r>
              <a:rPr lang="en-US" dirty="0"/>
              <a:t>National Clinician  Consultation Center </a:t>
            </a:r>
            <a:r>
              <a:rPr lang="en-US" sz="1800" dirty="0">
                <a:hlinkClick r:id="rId3"/>
              </a:rPr>
              <a:t>http://nccc.ucsf.edu/</a:t>
            </a:r>
            <a:endParaRPr lang="en-US" sz="1950" dirty="0"/>
          </a:p>
          <a:p>
            <a:pPr lvl="1"/>
            <a:r>
              <a:rPr lang="en-US" dirty="0"/>
              <a:t>HIV Management</a:t>
            </a:r>
          </a:p>
          <a:p>
            <a:pPr lvl="1"/>
            <a:r>
              <a:rPr lang="en-US" dirty="0"/>
              <a:t>Perinatal HIV </a:t>
            </a:r>
          </a:p>
          <a:p>
            <a:pPr lvl="1"/>
            <a:r>
              <a:rPr lang="en-US" dirty="0"/>
              <a:t>HIV PrEP </a:t>
            </a:r>
          </a:p>
          <a:p>
            <a:pPr lvl="1"/>
            <a:r>
              <a:rPr lang="en-US" dirty="0"/>
              <a:t>HIV PEP line</a:t>
            </a:r>
          </a:p>
          <a:p>
            <a:pPr lvl="1"/>
            <a:r>
              <a:rPr lang="en-US" dirty="0"/>
              <a:t>HCV Management</a:t>
            </a:r>
          </a:p>
          <a:p>
            <a:pPr lvl="1"/>
            <a:r>
              <a:rPr lang="en-US" dirty="0"/>
              <a:t>Substance Use Management</a:t>
            </a:r>
          </a:p>
          <a:p>
            <a:pPr lvl="1"/>
            <a:endParaRPr lang="en-US" sz="600" dirty="0"/>
          </a:p>
          <a:p>
            <a:r>
              <a:rPr lang="en-US" dirty="0"/>
              <a:t>Present case on ECHO   </a:t>
            </a:r>
            <a:r>
              <a:rPr lang="en-US" sz="2200" dirty="0">
                <a:hlinkClick r:id="rId4"/>
              </a:rPr>
              <a:t>hivecho@salud.unm.edu</a:t>
            </a:r>
            <a:r>
              <a:rPr lang="en-US" sz="2200" dirty="0"/>
              <a:t> </a:t>
            </a:r>
          </a:p>
        </p:txBody>
      </p:sp>
      <p:sp>
        <p:nvSpPr>
          <p:cNvPr id="7" name="Content Placeholder 6"/>
          <p:cNvSpPr>
            <a:spLocks noGrp="1"/>
          </p:cNvSpPr>
          <p:nvPr>
            <p:ph sz="half" idx="2"/>
          </p:nvPr>
        </p:nvSpPr>
        <p:spPr>
          <a:xfrm>
            <a:off x="4629150" y="895350"/>
            <a:ext cx="4451278" cy="3771900"/>
          </a:xfrm>
        </p:spPr>
        <p:txBody>
          <a:bodyPr>
            <a:normAutofit fontScale="92500" lnSpcReduction="20000"/>
          </a:bodyPr>
          <a:lstStyle/>
          <a:p>
            <a:r>
              <a:rPr lang="en-US" dirty="0"/>
              <a:t>AETC National HIV Curriculum </a:t>
            </a:r>
            <a:r>
              <a:rPr lang="en-US" sz="1900" dirty="0">
                <a:hlinkClick r:id="rId5"/>
              </a:rPr>
              <a:t>https://aidsetc.org/nhc</a:t>
            </a:r>
            <a:endParaRPr lang="en-US" sz="1900" dirty="0"/>
          </a:p>
          <a:p>
            <a:endParaRPr lang="en-US" sz="900" dirty="0"/>
          </a:p>
          <a:p>
            <a:r>
              <a:rPr lang="en-US" dirty="0"/>
              <a:t>AETC National Coordinating Resource Center </a:t>
            </a:r>
            <a:r>
              <a:rPr lang="en-US" sz="1900" dirty="0">
                <a:hlinkClick r:id="rId6"/>
              </a:rPr>
              <a:t>https://targethiv.org/library/aetc-national-coordinating-resource-center-0</a:t>
            </a:r>
            <a:endParaRPr lang="en-US" dirty="0"/>
          </a:p>
          <a:p>
            <a:endParaRPr lang="en-US" sz="800" dirty="0"/>
          </a:p>
          <a:p>
            <a:r>
              <a:rPr lang="en-US" dirty="0"/>
              <a:t>Additional trainings </a:t>
            </a:r>
            <a:r>
              <a:rPr lang="en-US" sz="1900" dirty="0">
                <a:hlinkClick r:id="rId7"/>
              </a:rPr>
              <a:t>scaetcecho@salud.unm.edu</a:t>
            </a:r>
            <a:endParaRPr lang="en-US" sz="1900" dirty="0"/>
          </a:p>
          <a:p>
            <a:r>
              <a:rPr lang="en-US" sz="1900" dirty="0">
                <a:hlinkClick r:id="rId8"/>
              </a:rPr>
              <a:t>www.scaetc.org</a:t>
            </a:r>
            <a:endParaRPr lang="en-US" sz="1900"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47</a:t>
            </a:fld>
            <a:endParaRPr lang="en-US" dirty="0"/>
          </a:p>
        </p:txBody>
      </p:sp>
    </p:spTree>
    <p:extLst>
      <p:ext uri="{BB962C8B-B14F-4D97-AF65-F5344CB8AC3E}">
        <p14:creationId xmlns:p14="http://schemas.microsoft.com/office/powerpoint/2010/main" val="1232202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BEB7C-6338-C68A-0DA6-8A949D244183}"/>
              </a:ext>
            </a:extLst>
          </p:cNvPr>
          <p:cNvSpPr>
            <a:spLocks noGrp="1"/>
          </p:cNvSpPr>
          <p:nvPr>
            <p:ph type="title"/>
          </p:nvPr>
        </p:nvSpPr>
        <p:spPr/>
        <p:txBody>
          <a:bodyPr/>
          <a:lstStyle/>
          <a:p>
            <a:pPr algn="ctr"/>
            <a:r>
              <a:rPr lang="en-US" dirty="0"/>
              <a:t>Background</a:t>
            </a:r>
          </a:p>
        </p:txBody>
      </p:sp>
      <p:sp>
        <p:nvSpPr>
          <p:cNvPr id="3" name="Content Placeholder 2">
            <a:extLst>
              <a:ext uri="{FF2B5EF4-FFF2-40B4-BE49-F238E27FC236}">
                <a16:creationId xmlns:a16="http://schemas.microsoft.com/office/drawing/2014/main" id="{07A7D41C-A16D-633B-24B6-2F3561581D33}"/>
              </a:ext>
            </a:extLst>
          </p:cNvPr>
          <p:cNvSpPr>
            <a:spLocks noGrp="1"/>
          </p:cNvSpPr>
          <p:nvPr>
            <p:ph idx="1"/>
          </p:nvPr>
        </p:nvSpPr>
        <p:spPr>
          <a:xfrm>
            <a:off x="228600" y="1140554"/>
            <a:ext cx="8610600" cy="3412396"/>
          </a:xfrm>
        </p:spPr>
        <p:txBody>
          <a:bodyPr>
            <a:normAutofit fontScale="85000" lnSpcReduction="10000"/>
          </a:bodyPr>
          <a:lstStyle/>
          <a:p>
            <a:r>
              <a:rPr lang="en-US" sz="2600" dirty="0"/>
              <a:t>Sustainable Development Goals – commitment to end the HIV epidemic by 2030</a:t>
            </a:r>
          </a:p>
          <a:p>
            <a:r>
              <a:rPr lang="en-US" sz="2600" dirty="0"/>
              <a:t>37 million people living with HIV</a:t>
            </a:r>
          </a:p>
          <a:p>
            <a:r>
              <a:rPr lang="en-US" sz="2600" dirty="0"/>
              <a:t>Increased risk of Type 2 Diabetes (2DM), cardiometabolic disorders</a:t>
            </a:r>
          </a:p>
          <a:p>
            <a:r>
              <a:rPr lang="en-US" sz="2600" dirty="0"/>
              <a:t>Nutrition-related issues 50% or more of risk factors for mortality in US and globally</a:t>
            </a:r>
          </a:p>
          <a:p>
            <a:r>
              <a:rPr lang="en-US" sz="2600" dirty="0"/>
              <a:t>Comprehensive approach including nutritional interventions maximize benefit of Antiretroviral Therapy (ART) in preventing HIV disease progression and other adverse outcomes</a:t>
            </a:r>
          </a:p>
          <a:p>
            <a:pPr marL="114300" indent="0">
              <a:buNone/>
            </a:pPr>
            <a:endParaRPr lang="en-US" sz="2800" dirty="0"/>
          </a:p>
        </p:txBody>
      </p:sp>
      <p:sp>
        <p:nvSpPr>
          <p:cNvPr id="4" name="Slide Number Placeholder 3">
            <a:extLst>
              <a:ext uri="{FF2B5EF4-FFF2-40B4-BE49-F238E27FC236}">
                <a16:creationId xmlns:a16="http://schemas.microsoft.com/office/drawing/2014/main" id="{C75FA914-B18C-2005-EC17-E35878A4745D}"/>
              </a:ext>
            </a:extLst>
          </p:cNvPr>
          <p:cNvSpPr>
            <a:spLocks noGrp="1"/>
          </p:cNvSpPr>
          <p:nvPr>
            <p:ph type="sldNum" sz="quarter" idx="12"/>
          </p:nvPr>
        </p:nvSpPr>
        <p:spPr/>
        <p:txBody>
          <a:bodyPr/>
          <a:lstStyle/>
          <a:p>
            <a:fld id="{6E2D2B3B-882E-40F3-A32F-6DD516915044}" type="slidenum">
              <a:rPr lang="en-US" smtClean="0"/>
              <a:pPr/>
              <a:t>5</a:t>
            </a:fld>
            <a:endParaRPr lang="en-US"/>
          </a:p>
        </p:txBody>
      </p:sp>
      <p:sp>
        <p:nvSpPr>
          <p:cNvPr id="6" name="TextBox 5">
            <a:extLst>
              <a:ext uri="{FF2B5EF4-FFF2-40B4-BE49-F238E27FC236}">
                <a16:creationId xmlns:a16="http://schemas.microsoft.com/office/drawing/2014/main" id="{BE1EC697-76EB-194C-9F85-B83FBCE58852}"/>
              </a:ext>
            </a:extLst>
          </p:cNvPr>
          <p:cNvSpPr txBox="1"/>
          <p:nvPr/>
        </p:nvSpPr>
        <p:spPr>
          <a:xfrm>
            <a:off x="3552465" y="4767203"/>
            <a:ext cx="2005485" cy="276999"/>
          </a:xfrm>
          <a:prstGeom prst="rect">
            <a:avLst/>
          </a:prstGeom>
          <a:noFill/>
        </p:spPr>
        <p:txBody>
          <a:bodyPr wrap="none" rtlCol="0">
            <a:spAutoFit/>
          </a:bodyPr>
          <a:lstStyle/>
          <a:p>
            <a:r>
              <a:rPr lang="en-US" sz="1200" b="0" i="1" dirty="0">
                <a:solidFill>
                  <a:schemeClr val="bg1"/>
                </a:solidFill>
                <a:effectLst/>
                <a:latin typeface="Guardian TextSans Web"/>
              </a:rPr>
              <a:t>JAMA.</a:t>
            </a:r>
            <a:r>
              <a:rPr lang="en-US" sz="1200" b="0" i="0" dirty="0">
                <a:solidFill>
                  <a:schemeClr val="bg1"/>
                </a:solidFill>
                <a:effectLst/>
                <a:latin typeface="Guardian TextSans Web"/>
              </a:rPr>
              <a:t> 2017;317(9):912–924</a:t>
            </a:r>
            <a:r>
              <a:rPr lang="en-US" sz="1100" b="0" i="0" dirty="0">
                <a:solidFill>
                  <a:schemeClr val="bg1"/>
                </a:solidFill>
                <a:effectLst/>
                <a:latin typeface="Guardian TextSans Web"/>
              </a:rPr>
              <a:t>.</a:t>
            </a:r>
            <a:endParaRPr lang="en-US" sz="1100" dirty="0">
              <a:solidFill>
                <a:schemeClr val="bg1"/>
              </a:solidFill>
            </a:endParaRPr>
          </a:p>
        </p:txBody>
      </p:sp>
    </p:spTree>
    <p:extLst>
      <p:ext uri="{BB962C8B-B14F-4D97-AF65-F5344CB8AC3E}">
        <p14:creationId xmlns:p14="http://schemas.microsoft.com/office/powerpoint/2010/main" val="2984266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BEB7C-6338-C68A-0DA6-8A949D244183}"/>
              </a:ext>
            </a:extLst>
          </p:cNvPr>
          <p:cNvSpPr>
            <a:spLocks noGrp="1"/>
          </p:cNvSpPr>
          <p:nvPr>
            <p:ph type="title"/>
          </p:nvPr>
        </p:nvSpPr>
        <p:spPr>
          <a:xfrm>
            <a:off x="457200" y="205979"/>
            <a:ext cx="8315569" cy="536971"/>
          </a:xfrm>
        </p:spPr>
        <p:txBody>
          <a:bodyPr/>
          <a:lstStyle/>
          <a:p>
            <a:pPr algn="ctr"/>
            <a:r>
              <a:rPr lang="en-US" dirty="0"/>
              <a:t>Vitamin Supplementation</a:t>
            </a:r>
          </a:p>
        </p:txBody>
      </p:sp>
      <p:sp>
        <p:nvSpPr>
          <p:cNvPr id="3" name="Content Placeholder 2">
            <a:extLst>
              <a:ext uri="{FF2B5EF4-FFF2-40B4-BE49-F238E27FC236}">
                <a16:creationId xmlns:a16="http://schemas.microsoft.com/office/drawing/2014/main" id="{07A7D41C-A16D-633B-24B6-2F3561581D33}"/>
              </a:ext>
            </a:extLst>
          </p:cNvPr>
          <p:cNvSpPr>
            <a:spLocks noGrp="1"/>
          </p:cNvSpPr>
          <p:nvPr>
            <p:ph idx="1"/>
          </p:nvPr>
        </p:nvSpPr>
        <p:spPr>
          <a:xfrm>
            <a:off x="271584" y="1063799"/>
            <a:ext cx="8686800" cy="3665613"/>
          </a:xfrm>
        </p:spPr>
        <p:txBody>
          <a:bodyPr>
            <a:noAutofit/>
          </a:bodyPr>
          <a:lstStyle/>
          <a:p>
            <a:r>
              <a:rPr lang="en-US" dirty="0"/>
              <a:t>Improve host immune response and post-treatment status</a:t>
            </a:r>
          </a:p>
          <a:p>
            <a:r>
              <a:rPr lang="en-US" dirty="0"/>
              <a:t>Enhance quality of life for PWH</a:t>
            </a:r>
          </a:p>
          <a:p>
            <a:r>
              <a:rPr lang="en-US" dirty="0"/>
              <a:t>Vitamins A, B-complex, C, D, E modulate pathogenesis of HIV infection and stage three HIV progression</a:t>
            </a:r>
          </a:p>
          <a:p>
            <a:r>
              <a:rPr lang="en-US" dirty="0"/>
              <a:t>Excretion of nutrients is higher in PWH for a multitude of reasons – contributing to vitamin deficient states</a:t>
            </a:r>
          </a:p>
          <a:p>
            <a:r>
              <a:rPr lang="en-US" dirty="0"/>
              <a:t>Summary of literature on the unique role each of these vitamins play in PWH</a:t>
            </a:r>
          </a:p>
          <a:p>
            <a:endParaRPr lang="en-US" dirty="0"/>
          </a:p>
        </p:txBody>
      </p:sp>
      <p:sp>
        <p:nvSpPr>
          <p:cNvPr id="4" name="Slide Number Placeholder 3">
            <a:extLst>
              <a:ext uri="{FF2B5EF4-FFF2-40B4-BE49-F238E27FC236}">
                <a16:creationId xmlns:a16="http://schemas.microsoft.com/office/drawing/2014/main" id="{C75FA914-B18C-2005-EC17-E35878A4745D}"/>
              </a:ext>
            </a:extLst>
          </p:cNvPr>
          <p:cNvSpPr>
            <a:spLocks noGrp="1"/>
          </p:cNvSpPr>
          <p:nvPr>
            <p:ph type="sldNum" sz="quarter" idx="12"/>
          </p:nvPr>
        </p:nvSpPr>
        <p:spPr/>
        <p:txBody>
          <a:bodyPr/>
          <a:lstStyle/>
          <a:p>
            <a:fld id="{6E2D2B3B-882E-40F3-A32F-6DD516915044}" type="slidenum">
              <a:rPr lang="en-US" smtClean="0"/>
              <a:pPr/>
              <a:t>6</a:t>
            </a:fld>
            <a:endParaRPr lang="en-US"/>
          </a:p>
        </p:txBody>
      </p:sp>
      <p:sp>
        <p:nvSpPr>
          <p:cNvPr id="6" name="TextBox 5">
            <a:extLst>
              <a:ext uri="{FF2B5EF4-FFF2-40B4-BE49-F238E27FC236}">
                <a16:creationId xmlns:a16="http://schemas.microsoft.com/office/drawing/2014/main" id="{BE1EC697-76EB-194C-9F85-B83FBCE58852}"/>
              </a:ext>
            </a:extLst>
          </p:cNvPr>
          <p:cNvSpPr txBox="1"/>
          <p:nvPr/>
        </p:nvSpPr>
        <p:spPr>
          <a:xfrm>
            <a:off x="3552465" y="4767203"/>
            <a:ext cx="1777025" cy="276999"/>
          </a:xfrm>
          <a:prstGeom prst="rect">
            <a:avLst/>
          </a:prstGeom>
          <a:noFill/>
        </p:spPr>
        <p:txBody>
          <a:bodyPr wrap="none" rtlCol="0">
            <a:spAutoFit/>
          </a:bodyPr>
          <a:lstStyle/>
          <a:p>
            <a:r>
              <a:rPr lang="en-US" sz="1200" b="0" i="0" dirty="0">
                <a:solidFill>
                  <a:schemeClr val="bg1"/>
                </a:solidFill>
                <a:effectLst/>
                <a:latin typeface="Times New Roman" panose="02020603050405020304" pitchFamily="18" charset="0"/>
              </a:rPr>
              <a:t>Vaccine, 29(13), 2429–36</a:t>
            </a:r>
            <a:endParaRPr lang="en-US" sz="1200" dirty="0">
              <a:solidFill>
                <a:schemeClr val="bg1"/>
              </a:solidFill>
            </a:endParaRPr>
          </a:p>
        </p:txBody>
      </p:sp>
    </p:spTree>
    <p:extLst>
      <p:ext uri="{BB962C8B-B14F-4D97-AF65-F5344CB8AC3E}">
        <p14:creationId xmlns:p14="http://schemas.microsoft.com/office/powerpoint/2010/main" val="3632464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BEB7C-6338-C68A-0DA6-8A949D244183}"/>
              </a:ext>
            </a:extLst>
          </p:cNvPr>
          <p:cNvSpPr>
            <a:spLocks noGrp="1"/>
          </p:cNvSpPr>
          <p:nvPr>
            <p:ph type="title"/>
          </p:nvPr>
        </p:nvSpPr>
        <p:spPr>
          <a:xfrm>
            <a:off x="0" y="54239"/>
            <a:ext cx="8315569" cy="669323"/>
          </a:xfrm>
        </p:spPr>
        <p:txBody>
          <a:bodyPr/>
          <a:lstStyle/>
          <a:p>
            <a:pPr algn="ctr"/>
            <a:r>
              <a:rPr lang="en-US" dirty="0"/>
              <a:t>Vitamin A</a:t>
            </a:r>
          </a:p>
        </p:txBody>
      </p:sp>
      <p:sp>
        <p:nvSpPr>
          <p:cNvPr id="3" name="Content Placeholder 2">
            <a:extLst>
              <a:ext uri="{FF2B5EF4-FFF2-40B4-BE49-F238E27FC236}">
                <a16:creationId xmlns:a16="http://schemas.microsoft.com/office/drawing/2014/main" id="{07A7D41C-A16D-633B-24B6-2F3561581D33}"/>
              </a:ext>
            </a:extLst>
          </p:cNvPr>
          <p:cNvSpPr>
            <a:spLocks noGrp="1"/>
          </p:cNvSpPr>
          <p:nvPr>
            <p:ph idx="1"/>
          </p:nvPr>
        </p:nvSpPr>
        <p:spPr>
          <a:xfrm>
            <a:off x="82063" y="793963"/>
            <a:ext cx="9004227" cy="3835187"/>
          </a:xfrm>
        </p:spPr>
        <p:txBody>
          <a:bodyPr>
            <a:noAutofit/>
          </a:bodyPr>
          <a:lstStyle/>
          <a:p>
            <a:pPr marL="114300" indent="0">
              <a:buNone/>
            </a:pPr>
            <a:r>
              <a:rPr lang="en-US" u="sng" dirty="0"/>
              <a:t>Retinoid compounds all-trans retinol biological activity </a:t>
            </a:r>
          </a:p>
          <a:p>
            <a:r>
              <a:rPr lang="en-US" dirty="0"/>
              <a:t>Maintains epithelial integrity in the respiratory and gastrointestinal (GI) tracts</a:t>
            </a:r>
          </a:p>
          <a:p>
            <a:r>
              <a:rPr lang="en-US" dirty="0"/>
              <a:t>Prevention of night blindness</a:t>
            </a:r>
          </a:p>
          <a:p>
            <a:pPr marL="114300" indent="0">
              <a:buNone/>
            </a:pPr>
            <a:r>
              <a:rPr lang="en-US" u="sng" dirty="0"/>
              <a:t>Beta-carotene (precursor of Vitamin A)</a:t>
            </a:r>
          </a:p>
          <a:p>
            <a:r>
              <a:rPr lang="en-US" dirty="0"/>
              <a:t>Maintain immune response, antioxidant benefits</a:t>
            </a:r>
          </a:p>
          <a:p>
            <a:pPr marL="114300" indent="0">
              <a:buNone/>
            </a:pPr>
            <a:r>
              <a:rPr lang="en-US" u="sng" dirty="0"/>
              <a:t>Deficiency associated with increased risk of</a:t>
            </a:r>
          </a:p>
          <a:p>
            <a:r>
              <a:rPr lang="en-US" dirty="0"/>
              <a:t>Measles, diarrheal infections, blindness, anemia</a:t>
            </a:r>
          </a:p>
          <a:p>
            <a:r>
              <a:rPr lang="en-US" dirty="0"/>
              <a:t>Increase natural killer function in vitro, stimulate phagocytosis</a:t>
            </a:r>
          </a:p>
        </p:txBody>
      </p:sp>
      <p:sp>
        <p:nvSpPr>
          <p:cNvPr id="4" name="Slide Number Placeholder 3">
            <a:extLst>
              <a:ext uri="{FF2B5EF4-FFF2-40B4-BE49-F238E27FC236}">
                <a16:creationId xmlns:a16="http://schemas.microsoft.com/office/drawing/2014/main" id="{C75FA914-B18C-2005-EC17-E35878A4745D}"/>
              </a:ext>
            </a:extLst>
          </p:cNvPr>
          <p:cNvSpPr>
            <a:spLocks noGrp="1"/>
          </p:cNvSpPr>
          <p:nvPr>
            <p:ph type="sldNum" sz="quarter" idx="12"/>
          </p:nvPr>
        </p:nvSpPr>
        <p:spPr/>
        <p:txBody>
          <a:bodyPr/>
          <a:lstStyle/>
          <a:p>
            <a:fld id="{6E2D2B3B-882E-40F3-A32F-6DD516915044}" type="slidenum">
              <a:rPr lang="en-US" smtClean="0"/>
              <a:pPr/>
              <a:t>7</a:t>
            </a:fld>
            <a:endParaRPr lang="en-US"/>
          </a:p>
        </p:txBody>
      </p:sp>
    </p:spTree>
    <p:extLst>
      <p:ext uri="{BB962C8B-B14F-4D97-AF65-F5344CB8AC3E}">
        <p14:creationId xmlns:p14="http://schemas.microsoft.com/office/powerpoint/2010/main" val="2054878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0C0BB9-AF5A-2216-0724-76BFE83F1F73}"/>
              </a:ext>
            </a:extLst>
          </p:cNvPr>
          <p:cNvSpPr>
            <a:spLocks noGrp="1"/>
          </p:cNvSpPr>
          <p:nvPr>
            <p:ph type="sldNum" sz="quarter" idx="12"/>
          </p:nvPr>
        </p:nvSpPr>
        <p:spPr/>
        <p:txBody>
          <a:bodyPr/>
          <a:lstStyle/>
          <a:p>
            <a:fld id="{6E2D2B3B-882E-40F3-A32F-6DD516915044}" type="slidenum">
              <a:rPr lang="en-US" smtClean="0"/>
              <a:pPr/>
              <a:t>8</a:t>
            </a:fld>
            <a:endParaRPr lang="en-US" dirty="0"/>
          </a:p>
        </p:txBody>
      </p:sp>
      <p:sp>
        <p:nvSpPr>
          <p:cNvPr id="7" name="TextBox 6">
            <a:extLst>
              <a:ext uri="{FF2B5EF4-FFF2-40B4-BE49-F238E27FC236}">
                <a16:creationId xmlns:a16="http://schemas.microsoft.com/office/drawing/2014/main" id="{2015F031-DFF5-E728-71D2-40203177E112}"/>
              </a:ext>
            </a:extLst>
          </p:cNvPr>
          <p:cNvSpPr txBox="1"/>
          <p:nvPr/>
        </p:nvSpPr>
        <p:spPr>
          <a:xfrm>
            <a:off x="152400" y="307122"/>
            <a:ext cx="5105400" cy="4093428"/>
          </a:xfrm>
          <a:prstGeom prst="rect">
            <a:avLst/>
          </a:prstGeom>
          <a:solidFill>
            <a:schemeClr val="bg1"/>
          </a:solidFill>
        </p:spPr>
        <p:txBody>
          <a:bodyPr wrap="square" rtlCol="0">
            <a:spAutoFit/>
          </a:bodyPr>
          <a:lstStyle/>
          <a:p>
            <a:r>
              <a:rPr lang="en-US" sz="4000" dirty="0">
                <a:solidFill>
                  <a:schemeClr val="accent6"/>
                </a:solidFill>
              </a:rPr>
              <a:t>Retinoic Acid</a:t>
            </a:r>
          </a:p>
          <a:p>
            <a:endParaRPr lang="en-US" sz="2800" dirty="0">
              <a:solidFill>
                <a:srgbClr val="FF0000"/>
              </a:solidFill>
            </a:endParaRPr>
          </a:p>
          <a:p>
            <a:pPr marL="342900" indent="-342900">
              <a:buClr>
                <a:srgbClr val="FF0000"/>
              </a:buClr>
              <a:buFont typeface="Wingdings" panose="05000000000000000000" pitchFamily="2" charset="2"/>
              <a:buChar char="§"/>
            </a:pPr>
            <a:r>
              <a:rPr lang="en-US" sz="2400" dirty="0"/>
              <a:t>Increased uptake of gut hormone receptors</a:t>
            </a:r>
          </a:p>
          <a:p>
            <a:pPr marL="342900" indent="-342900">
              <a:buClr>
                <a:srgbClr val="FF0000"/>
              </a:buClr>
              <a:buFont typeface="Wingdings" panose="05000000000000000000" pitchFamily="2" charset="2"/>
              <a:buChar char="§"/>
            </a:pPr>
            <a:endParaRPr lang="en-US" sz="2400" dirty="0"/>
          </a:p>
          <a:p>
            <a:pPr marL="342900" indent="-342900">
              <a:buClr>
                <a:srgbClr val="FF0000"/>
              </a:buClr>
              <a:buFont typeface="Wingdings" panose="05000000000000000000" pitchFamily="2" charset="2"/>
              <a:buChar char="§"/>
            </a:pPr>
            <a:r>
              <a:rPr lang="en-US" sz="2400" dirty="0"/>
              <a:t>Promote TH2 cell-differentiation</a:t>
            </a:r>
          </a:p>
          <a:p>
            <a:pPr marL="342900" indent="-342900">
              <a:buClr>
                <a:srgbClr val="FF0000"/>
              </a:buClr>
              <a:buFont typeface="Wingdings" panose="05000000000000000000" pitchFamily="2" charset="2"/>
              <a:buChar char="§"/>
            </a:pPr>
            <a:endParaRPr lang="en-US" sz="2400" dirty="0"/>
          </a:p>
          <a:p>
            <a:pPr marL="342900" indent="-342900">
              <a:buClr>
                <a:srgbClr val="FF0000"/>
              </a:buClr>
              <a:buFont typeface="Wingdings" panose="05000000000000000000" pitchFamily="2" charset="2"/>
              <a:buChar char="§"/>
            </a:pPr>
            <a:r>
              <a:rPr lang="en-US" sz="2400" dirty="0"/>
              <a:t>Blocks differentiation of TH17 cells </a:t>
            </a:r>
          </a:p>
          <a:p>
            <a:endParaRPr lang="en-US" sz="2400" dirty="0"/>
          </a:p>
        </p:txBody>
      </p:sp>
      <p:pic>
        <p:nvPicPr>
          <p:cNvPr id="6" name="Picture 5">
            <a:extLst>
              <a:ext uri="{FF2B5EF4-FFF2-40B4-BE49-F238E27FC236}">
                <a16:creationId xmlns:a16="http://schemas.microsoft.com/office/drawing/2014/main" id="{E2E2D1F6-1D23-5EC0-E04F-663B9FD1F037}"/>
              </a:ext>
            </a:extLst>
          </p:cNvPr>
          <p:cNvPicPr>
            <a:picLocks noChangeAspect="1"/>
          </p:cNvPicPr>
          <p:nvPr/>
        </p:nvPicPr>
        <p:blipFill rotWithShape="1">
          <a:blip r:embed="rId3"/>
          <a:srcRect l="23333" t="35608" r="54515" b="15925"/>
          <a:stretch/>
        </p:blipFill>
        <p:spPr>
          <a:xfrm>
            <a:off x="5187922" y="116908"/>
            <a:ext cx="3581400" cy="4407699"/>
          </a:xfrm>
          <a:prstGeom prst="rect">
            <a:avLst/>
          </a:prstGeom>
        </p:spPr>
      </p:pic>
      <p:sp>
        <p:nvSpPr>
          <p:cNvPr id="9" name="TextBox 8">
            <a:extLst>
              <a:ext uri="{FF2B5EF4-FFF2-40B4-BE49-F238E27FC236}">
                <a16:creationId xmlns:a16="http://schemas.microsoft.com/office/drawing/2014/main" id="{965F393B-0170-10C8-F281-E2F8931F7517}"/>
              </a:ext>
            </a:extLst>
          </p:cNvPr>
          <p:cNvSpPr txBox="1"/>
          <p:nvPr/>
        </p:nvSpPr>
        <p:spPr>
          <a:xfrm>
            <a:off x="2286000" y="4780355"/>
            <a:ext cx="4572000" cy="276999"/>
          </a:xfrm>
          <a:prstGeom prst="rect">
            <a:avLst/>
          </a:prstGeom>
          <a:noFill/>
        </p:spPr>
        <p:txBody>
          <a:bodyPr wrap="square">
            <a:spAutoFit/>
          </a:bodyPr>
          <a:lstStyle/>
          <a:p>
            <a:pPr algn="ctr"/>
            <a:r>
              <a:rPr lang="en-US" sz="1200" dirty="0">
                <a:solidFill>
                  <a:schemeClr val="bg1"/>
                </a:solidFill>
              </a:rPr>
              <a:t>Nat Rev Immunol. 2008 September ; 8(9): 685–698</a:t>
            </a:r>
          </a:p>
        </p:txBody>
      </p:sp>
    </p:spTree>
    <p:extLst>
      <p:ext uri="{BB962C8B-B14F-4D97-AF65-F5344CB8AC3E}">
        <p14:creationId xmlns:p14="http://schemas.microsoft.com/office/powerpoint/2010/main" val="41006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80C0BB9-AF5A-2216-0724-76BFE83F1F73}"/>
              </a:ext>
            </a:extLst>
          </p:cNvPr>
          <p:cNvSpPr>
            <a:spLocks noGrp="1"/>
          </p:cNvSpPr>
          <p:nvPr>
            <p:ph type="sldNum" sz="quarter" idx="12"/>
          </p:nvPr>
        </p:nvSpPr>
        <p:spPr/>
        <p:txBody>
          <a:bodyPr/>
          <a:lstStyle/>
          <a:p>
            <a:fld id="{6E2D2B3B-882E-40F3-A32F-6DD516915044}" type="slidenum">
              <a:rPr lang="en-US" smtClean="0"/>
              <a:pPr/>
              <a:t>9</a:t>
            </a:fld>
            <a:endParaRPr lang="en-US" dirty="0"/>
          </a:p>
        </p:txBody>
      </p:sp>
      <p:pic>
        <p:nvPicPr>
          <p:cNvPr id="6" name="Picture 5">
            <a:extLst>
              <a:ext uri="{FF2B5EF4-FFF2-40B4-BE49-F238E27FC236}">
                <a16:creationId xmlns:a16="http://schemas.microsoft.com/office/drawing/2014/main" id="{E2E2D1F6-1D23-5EC0-E04F-663B9FD1F037}"/>
              </a:ext>
            </a:extLst>
          </p:cNvPr>
          <p:cNvPicPr>
            <a:picLocks noChangeAspect="1"/>
          </p:cNvPicPr>
          <p:nvPr/>
        </p:nvPicPr>
        <p:blipFill rotWithShape="1">
          <a:blip r:embed="rId3"/>
          <a:srcRect l="44970" t="33703" r="21666" b="20853"/>
          <a:stretch/>
        </p:blipFill>
        <p:spPr>
          <a:xfrm>
            <a:off x="0" y="361950"/>
            <a:ext cx="4935070" cy="3781097"/>
          </a:xfrm>
          <a:prstGeom prst="rect">
            <a:avLst/>
          </a:prstGeom>
        </p:spPr>
      </p:pic>
      <p:sp>
        <p:nvSpPr>
          <p:cNvPr id="2" name="TextBox 1">
            <a:extLst>
              <a:ext uri="{FF2B5EF4-FFF2-40B4-BE49-F238E27FC236}">
                <a16:creationId xmlns:a16="http://schemas.microsoft.com/office/drawing/2014/main" id="{67F15064-E01B-365A-85E5-C0C573C7C741}"/>
              </a:ext>
            </a:extLst>
          </p:cNvPr>
          <p:cNvSpPr txBox="1"/>
          <p:nvPr/>
        </p:nvSpPr>
        <p:spPr>
          <a:xfrm>
            <a:off x="4876800" y="116908"/>
            <a:ext cx="4267200" cy="4462760"/>
          </a:xfrm>
          <a:prstGeom prst="rect">
            <a:avLst/>
          </a:prstGeom>
          <a:solidFill>
            <a:schemeClr val="bg1"/>
          </a:solidFill>
        </p:spPr>
        <p:txBody>
          <a:bodyPr wrap="square" rtlCol="0">
            <a:spAutoFit/>
          </a:bodyPr>
          <a:lstStyle/>
          <a:p>
            <a:r>
              <a:rPr lang="en-US" sz="4000" dirty="0">
                <a:solidFill>
                  <a:schemeClr val="accent6"/>
                </a:solidFill>
              </a:rPr>
              <a:t>Retinoic Acid</a:t>
            </a:r>
          </a:p>
          <a:p>
            <a:endParaRPr lang="en-US" sz="2800" dirty="0">
              <a:solidFill>
                <a:srgbClr val="FF0000"/>
              </a:solidFill>
            </a:endParaRPr>
          </a:p>
          <a:p>
            <a:pPr marL="342900" indent="-342900">
              <a:buClr>
                <a:srgbClr val="FF0000"/>
              </a:buClr>
              <a:buFont typeface="Wingdings" panose="05000000000000000000" pitchFamily="2" charset="2"/>
              <a:buChar char="§"/>
            </a:pPr>
            <a:r>
              <a:rPr lang="en-US" sz="2400" dirty="0"/>
              <a:t>Inducible Nitric Oxide Synthase (</a:t>
            </a:r>
            <a:r>
              <a:rPr lang="en-US" sz="2400" dirty="0" err="1"/>
              <a:t>iNOS</a:t>
            </a:r>
            <a:r>
              <a:rPr lang="en-US" sz="2400" dirty="0"/>
              <a:t> and NO) are essential for T-cell dependent and independent IgA responses</a:t>
            </a:r>
          </a:p>
          <a:p>
            <a:pPr marL="342900" indent="-342900">
              <a:buClr>
                <a:srgbClr val="FF0000"/>
              </a:buClr>
              <a:buFont typeface="Wingdings" panose="05000000000000000000" pitchFamily="2" charset="2"/>
              <a:buChar char="§"/>
            </a:pPr>
            <a:endParaRPr lang="en-US" sz="2400" dirty="0"/>
          </a:p>
          <a:p>
            <a:pPr marL="342900" indent="-342900">
              <a:buClr>
                <a:srgbClr val="FF0000"/>
              </a:buClr>
              <a:buFont typeface="Wingdings" panose="05000000000000000000" pitchFamily="2" charset="2"/>
              <a:buChar char="§"/>
            </a:pPr>
            <a:r>
              <a:rPr lang="en-US" sz="2400" dirty="0"/>
              <a:t>Retinoic Acid induces </a:t>
            </a:r>
            <a:r>
              <a:rPr lang="en-US" sz="2400" dirty="0" err="1"/>
              <a:t>iNOS</a:t>
            </a:r>
            <a:r>
              <a:rPr lang="en-US" sz="2400" dirty="0"/>
              <a:t> expression, supporting antioxidant/immunity</a:t>
            </a:r>
          </a:p>
        </p:txBody>
      </p:sp>
      <p:sp>
        <p:nvSpPr>
          <p:cNvPr id="3" name="TextBox 2">
            <a:extLst>
              <a:ext uri="{FF2B5EF4-FFF2-40B4-BE49-F238E27FC236}">
                <a16:creationId xmlns:a16="http://schemas.microsoft.com/office/drawing/2014/main" id="{4318465D-719B-7393-2CDB-DC0B8AD63D8D}"/>
              </a:ext>
            </a:extLst>
          </p:cNvPr>
          <p:cNvSpPr txBox="1"/>
          <p:nvPr/>
        </p:nvSpPr>
        <p:spPr>
          <a:xfrm>
            <a:off x="2286000" y="4780355"/>
            <a:ext cx="4572000" cy="276999"/>
          </a:xfrm>
          <a:prstGeom prst="rect">
            <a:avLst/>
          </a:prstGeom>
          <a:noFill/>
        </p:spPr>
        <p:txBody>
          <a:bodyPr wrap="square">
            <a:spAutoFit/>
          </a:bodyPr>
          <a:lstStyle/>
          <a:p>
            <a:pPr algn="ctr"/>
            <a:r>
              <a:rPr lang="en-US" sz="1200" dirty="0">
                <a:solidFill>
                  <a:schemeClr val="bg1"/>
                </a:solidFill>
              </a:rPr>
              <a:t>Nat Rev Immunol. 2008 September ; 8(9): 685–698</a:t>
            </a:r>
          </a:p>
        </p:txBody>
      </p:sp>
    </p:spTree>
    <p:extLst>
      <p:ext uri="{BB962C8B-B14F-4D97-AF65-F5344CB8AC3E}">
        <p14:creationId xmlns:p14="http://schemas.microsoft.com/office/powerpoint/2010/main" val="248534408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ETC-BLANK-MASTER">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667</TotalTime>
  <Words>10796</Words>
  <Application>Microsoft Office PowerPoint</Application>
  <PresentationFormat>On-screen Show (16:9)</PresentationFormat>
  <Paragraphs>550</Paragraphs>
  <Slides>47</Slides>
  <Notes>40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47</vt:i4>
      </vt:variant>
    </vt:vector>
  </HeadingPairs>
  <TitlesOfParts>
    <vt:vector size="63" baseType="lpstr">
      <vt:lpstr>-apple-system</vt:lpstr>
      <vt:lpstr>arial</vt:lpstr>
      <vt:lpstr>arial</vt:lpstr>
      <vt:lpstr>BlinkMacSystemFont</vt:lpstr>
      <vt:lpstr>Calibri</vt:lpstr>
      <vt:lpstr>Cambria</vt:lpstr>
      <vt:lpstr>Guardian TextSans Web</vt:lpstr>
      <vt:lpstr>helvetica</vt:lpstr>
      <vt:lpstr>helvetica</vt:lpstr>
      <vt:lpstr>Helvetica Neue</vt:lpstr>
      <vt:lpstr>ITC Avant Garde Std Bk</vt:lpstr>
      <vt:lpstr>NexusSans</vt:lpstr>
      <vt:lpstr>Open Sans</vt:lpstr>
      <vt:lpstr>Times New Roman</vt:lpstr>
      <vt:lpstr>Wingdings</vt:lpstr>
      <vt:lpstr>AETC-BLANK-MASTER</vt:lpstr>
      <vt:lpstr>Power of Nutrition in HIV and Insulin Resistant Disorders</vt:lpstr>
      <vt:lpstr>Presenter Profile</vt:lpstr>
      <vt:lpstr>Conflict of Interest Disclosure Statement</vt:lpstr>
      <vt:lpstr>Learning Objectives</vt:lpstr>
      <vt:lpstr>Background</vt:lpstr>
      <vt:lpstr>Vitamin Supplementation</vt:lpstr>
      <vt:lpstr>Vitamin A</vt:lpstr>
      <vt:lpstr>PowerPoint Presentation</vt:lpstr>
      <vt:lpstr>PowerPoint Presentation</vt:lpstr>
      <vt:lpstr>Vitamin A: Utilization</vt:lpstr>
      <vt:lpstr>Vitamin A: Challenges</vt:lpstr>
      <vt:lpstr>PowerPoint Presentation</vt:lpstr>
      <vt:lpstr>Vitamin A: WHO Recommendations</vt:lpstr>
      <vt:lpstr>B Vitamins</vt:lpstr>
      <vt:lpstr>B Vitamins and Immunity</vt:lpstr>
      <vt:lpstr>PowerPoint Presentation</vt:lpstr>
      <vt:lpstr>PowerPoint Presentation</vt:lpstr>
      <vt:lpstr>B Vitamins and HIV Related Outcomes</vt:lpstr>
      <vt:lpstr>Heart Positive Study</vt:lpstr>
      <vt:lpstr>B Vitamin Recommendations</vt:lpstr>
      <vt:lpstr>Iron</vt:lpstr>
      <vt:lpstr>Iron and HIV</vt:lpstr>
      <vt:lpstr>Iron Deficiency Anemia (IDA) in PWH </vt:lpstr>
      <vt:lpstr>Elevated Iron in PWH</vt:lpstr>
      <vt:lpstr>Iron Recommendations for PWH</vt:lpstr>
      <vt:lpstr>Vitamin D</vt:lpstr>
      <vt:lpstr>Vitamin D Immune Function </vt:lpstr>
      <vt:lpstr>Vitamin D and HIV</vt:lpstr>
      <vt:lpstr>Vitamin D and HIV</vt:lpstr>
      <vt:lpstr>Learning Objectives</vt:lpstr>
      <vt:lpstr>Nutrition Counseling Cardiometabolic Disease</vt:lpstr>
      <vt:lpstr>Nutrition Counseling Cardiometabolic Disease</vt:lpstr>
      <vt:lpstr>Sugar Sweetened Beverages</vt:lpstr>
      <vt:lpstr>PowerPoint Presentation</vt:lpstr>
      <vt:lpstr>PowerPoint Presentation</vt:lpstr>
      <vt:lpstr>PowerPoint Presentation</vt:lpstr>
      <vt:lpstr>Uric Acid and HIV</vt:lpstr>
      <vt:lpstr>PowerPoint Presentation</vt:lpstr>
      <vt:lpstr>Red Meat and Processed Meat</vt:lpstr>
      <vt:lpstr>Food Preparation and Inflammation</vt:lpstr>
      <vt:lpstr>PowerPoint Presentation</vt:lpstr>
      <vt:lpstr>Learning Objectives</vt:lpstr>
      <vt:lpstr>Counseling Strategies </vt:lpstr>
      <vt:lpstr>Questions?</vt:lpstr>
      <vt:lpstr>PowerPoint Presentation</vt:lpstr>
      <vt:lpstr>SCAETC Social Media </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Adjusting During COVID-19: MPower and TEEN’MPower</dc:title>
  <dc:creator>Fox, Terra</dc:creator>
  <cp:lastModifiedBy>Judith Collins</cp:lastModifiedBy>
  <cp:revision>114</cp:revision>
  <dcterms:created xsi:type="dcterms:W3CDTF">2021-01-22T21:52:57Z</dcterms:created>
  <dcterms:modified xsi:type="dcterms:W3CDTF">2023-08-02T14:19:16Z</dcterms:modified>
</cp:coreProperties>
</file>