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1"/>
    <p:sldMasterId id="2147483675" r:id="rId2"/>
    <p:sldMasterId id="2147483716" r:id="rId3"/>
    <p:sldMasterId id="2147483720" r:id="rId4"/>
    <p:sldMasterId id="2147483722" r:id="rId5"/>
  </p:sldMasterIdLst>
  <p:notesMasterIdLst>
    <p:notesMasterId r:id="rId40"/>
  </p:notesMasterIdLst>
  <p:handoutMasterIdLst>
    <p:handoutMasterId r:id="rId41"/>
  </p:handoutMasterIdLst>
  <p:sldIdLst>
    <p:sldId id="545" r:id="rId6"/>
    <p:sldId id="2141412031" r:id="rId7"/>
    <p:sldId id="2141412032" r:id="rId8"/>
    <p:sldId id="544" r:id="rId9"/>
    <p:sldId id="447" r:id="rId10"/>
    <p:sldId id="453" r:id="rId11"/>
    <p:sldId id="411" r:id="rId12"/>
    <p:sldId id="480" r:id="rId13"/>
    <p:sldId id="478" r:id="rId14"/>
    <p:sldId id="450" r:id="rId15"/>
    <p:sldId id="481" r:id="rId16"/>
    <p:sldId id="538" r:id="rId17"/>
    <p:sldId id="539" r:id="rId18"/>
    <p:sldId id="536" r:id="rId19"/>
    <p:sldId id="537" r:id="rId20"/>
    <p:sldId id="483" r:id="rId21"/>
    <p:sldId id="504" r:id="rId22"/>
    <p:sldId id="505" r:id="rId23"/>
    <p:sldId id="442" r:id="rId24"/>
    <p:sldId id="455" r:id="rId25"/>
    <p:sldId id="456" r:id="rId26"/>
    <p:sldId id="457" r:id="rId27"/>
    <p:sldId id="459" r:id="rId28"/>
    <p:sldId id="462" r:id="rId29"/>
    <p:sldId id="449" r:id="rId30"/>
    <p:sldId id="482" r:id="rId31"/>
    <p:sldId id="541" r:id="rId32"/>
    <p:sldId id="542" r:id="rId33"/>
    <p:sldId id="484" r:id="rId34"/>
    <p:sldId id="485" r:id="rId35"/>
    <p:sldId id="486" r:id="rId36"/>
    <p:sldId id="503" r:id="rId37"/>
    <p:sldId id="532" r:id="rId38"/>
    <p:sldId id="533" r:id="rId39"/>
  </p:sldIdLst>
  <p:sldSz cx="12188825"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6B6"/>
    <a:srgbClr val="DDDCD3"/>
    <a:srgbClr val="F8F6F0"/>
    <a:srgbClr val="FCFAF4"/>
    <a:srgbClr val="F0EDE4"/>
    <a:srgbClr val="E7E5D9"/>
    <a:srgbClr val="C5C4BA"/>
    <a:srgbClr val="A9A89F"/>
    <a:srgbClr val="DAD8CB"/>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7" autoAdjust="0"/>
    <p:restoredTop sz="80783" autoAdjust="0"/>
  </p:normalViewPr>
  <p:slideViewPr>
    <p:cSldViewPr snapToGrid="0">
      <p:cViewPr varScale="1">
        <p:scale>
          <a:sx n="69" d="100"/>
          <a:sy n="69" d="100"/>
        </p:scale>
        <p:origin x="72" y="186"/>
      </p:cViewPr>
      <p:guideLst>
        <p:guide orient="horz" pos="1552"/>
        <p:guide pos="341"/>
      </p:guideLst>
    </p:cSldViewPr>
  </p:slideViewPr>
  <p:notesTextViewPr>
    <p:cViewPr>
      <p:scale>
        <a:sx n="3" d="2"/>
        <a:sy n="3" d="2"/>
      </p:scale>
      <p:origin x="0" y="0"/>
    </p:cViewPr>
  </p:notesTextViewPr>
  <p:sorterViewPr>
    <p:cViewPr>
      <p:scale>
        <a:sx n="70" d="100"/>
        <a:sy n="7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8/2/2023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iv/basics/prep.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basics/prep.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sz="1800" b="1" dirty="0">
                <a:latin typeface="+mn-lt"/>
                <a:ea typeface="Arial"/>
                <a:cs typeface="Arial"/>
                <a:sym typeface="Arial"/>
              </a:rPr>
              <a:t>SAY: For our webinar today our goal is to s</a:t>
            </a:r>
            <a:r>
              <a:rPr lang="en-US" sz="1800" dirty="0"/>
              <a:t>timulate discussion, develop new perspectives, and support peer to peer learning.</a:t>
            </a:r>
            <a:endParaRPr lang="en-US" dirty="0"/>
          </a:p>
          <a:p>
            <a:pPr marL="0" marR="0" lvl="0" indent="0" algn="l" rtl="0">
              <a:lnSpc>
                <a:spcPct val="100000"/>
              </a:lnSpc>
              <a:spcBef>
                <a:spcPts val="0"/>
              </a:spcBef>
              <a:spcAft>
                <a:spcPts val="0"/>
              </a:spcAft>
              <a:buClr>
                <a:schemeClr val="dk1"/>
              </a:buClr>
              <a:buSzPts val="1200"/>
              <a:buFont typeface="Calibri"/>
              <a:buNone/>
            </a:pPr>
            <a:endParaRPr lang="en-US" sz="1800" b="0" i="0" u="none" strike="noStrike" cap="none" dirty="0">
              <a:solidFill>
                <a:srgbClr val="000000"/>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800" b="0" i="0" u="none" strike="noStrike" cap="none" dirty="0">
                <a:solidFill>
                  <a:srgbClr val="000000"/>
                </a:solidFill>
                <a:latin typeface="+mn-lt"/>
                <a:ea typeface="Arial"/>
                <a:cs typeface="Arial"/>
                <a:sym typeface="Arial"/>
              </a:rPr>
              <a:t>To achieve this goal, our learning objectives are:</a:t>
            </a:r>
          </a:p>
          <a:p>
            <a:pPr marL="457200" lvl="0" indent="-228600" algn="l" rtl="0">
              <a:lnSpc>
                <a:spcPct val="100000"/>
              </a:lnSpc>
              <a:spcBef>
                <a:spcPts val="0"/>
              </a:spcBef>
              <a:spcAft>
                <a:spcPts val="0"/>
              </a:spcAft>
              <a:buSzPts val="1400"/>
              <a:buFont typeface="Noto Sans Symbols"/>
              <a:buChar char="✔"/>
            </a:pPr>
            <a:r>
              <a:rPr lang="en-US" sz="1800" dirty="0">
                <a:latin typeface="+mn-lt"/>
                <a:ea typeface="Arial"/>
                <a:cs typeface="Arial"/>
                <a:sym typeface="Arial"/>
              </a:rPr>
              <a:t>I</a:t>
            </a:r>
            <a:r>
              <a:rPr lang="en-US" sz="1800" dirty="0">
                <a:solidFill>
                  <a:schemeClr val="dk1"/>
                </a:solidFill>
                <a:latin typeface="+mn-lt"/>
                <a:ea typeface="Arial"/>
                <a:cs typeface="Arial"/>
                <a:sym typeface="Arial"/>
              </a:rPr>
              <a:t>ncrease knowledge by defining on </a:t>
            </a:r>
            <a:r>
              <a:rPr lang="en-US" sz="1800" dirty="0" err="1">
                <a:solidFill>
                  <a:schemeClr val="dk1"/>
                </a:solidFill>
                <a:latin typeface="+mn-lt"/>
                <a:ea typeface="Arial"/>
                <a:cs typeface="Arial"/>
                <a:sym typeface="Arial"/>
              </a:rPr>
              <a:t>PrEP</a:t>
            </a:r>
            <a:r>
              <a:rPr lang="en-US" sz="1800" dirty="0">
                <a:solidFill>
                  <a:schemeClr val="dk1"/>
                </a:solidFill>
                <a:latin typeface="+mn-lt"/>
                <a:ea typeface="Arial"/>
                <a:cs typeface="Arial"/>
                <a:sym typeface="Arial"/>
              </a:rPr>
              <a:t> and describe efficacies of various </a:t>
            </a:r>
            <a:r>
              <a:rPr lang="en-US" sz="1800" dirty="0" err="1">
                <a:solidFill>
                  <a:schemeClr val="dk1"/>
                </a:solidFill>
                <a:latin typeface="+mn-lt"/>
                <a:ea typeface="Arial"/>
                <a:cs typeface="Arial"/>
                <a:sym typeface="Arial"/>
              </a:rPr>
              <a:t>PrEP</a:t>
            </a:r>
            <a:r>
              <a:rPr lang="en-US" sz="1800" dirty="0">
                <a:solidFill>
                  <a:schemeClr val="dk1"/>
                </a:solidFill>
                <a:latin typeface="+mn-lt"/>
                <a:ea typeface="Arial"/>
                <a:cs typeface="Arial"/>
                <a:sym typeface="Arial"/>
              </a:rPr>
              <a:t> dosage forms. </a:t>
            </a:r>
            <a:endParaRPr lang="en-US" sz="1800" dirty="0">
              <a:latin typeface="+mn-lt"/>
              <a:ea typeface="Arial"/>
              <a:cs typeface="Arial"/>
              <a:sym typeface="Arial"/>
            </a:endParaRPr>
          </a:p>
          <a:p>
            <a:pPr marL="457200" lvl="0" indent="-228600" algn="l" rtl="0">
              <a:lnSpc>
                <a:spcPct val="100000"/>
              </a:lnSpc>
              <a:spcBef>
                <a:spcPts val="0"/>
              </a:spcBef>
              <a:spcAft>
                <a:spcPts val="0"/>
              </a:spcAft>
              <a:buSzPts val="1400"/>
              <a:buFont typeface="Noto Sans Symbols"/>
              <a:buChar char="✔"/>
            </a:pPr>
            <a:r>
              <a:rPr lang="en-US" sz="1800" dirty="0">
                <a:latin typeface="+mn-lt"/>
                <a:ea typeface="Arial"/>
                <a:cs typeface="Arial"/>
                <a:sym typeface="Arial"/>
              </a:rPr>
              <a:t>Provide a list of barriers to </a:t>
            </a:r>
            <a:r>
              <a:rPr lang="en-US" sz="1800" dirty="0" err="1">
                <a:latin typeface="+mn-lt"/>
                <a:ea typeface="Arial"/>
                <a:cs typeface="Arial"/>
                <a:sym typeface="Arial"/>
              </a:rPr>
              <a:t>PrEP</a:t>
            </a:r>
            <a:r>
              <a:rPr lang="en-US" sz="1800" dirty="0">
                <a:latin typeface="+mn-lt"/>
                <a:ea typeface="Arial"/>
                <a:cs typeface="Arial"/>
                <a:sym typeface="Arial"/>
              </a:rPr>
              <a:t> implantation including cost of </a:t>
            </a:r>
            <a:r>
              <a:rPr lang="en-US" sz="1800" dirty="0" err="1">
                <a:latin typeface="+mn-lt"/>
                <a:ea typeface="Arial"/>
                <a:cs typeface="Arial"/>
                <a:sym typeface="Arial"/>
              </a:rPr>
              <a:t>PrEP</a:t>
            </a:r>
            <a:r>
              <a:rPr lang="en-US" sz="1800" dirty="0">
                <a:latin typeface="+mn-lt"/>
                <a:ea typeface="Arial"/>
                <a:cs typeface="Arial"/>
                <a:sym typeface="Arial"/>
              </a:rPr>
              <a:t> services &amp; medications. </a:t>
            </a:r>
            <a:endParaRPr lang="en-US" dirty="0"/>
          </a:p>
          <a:p>
            <a:pPr marL="457200" lvl="0" indent="-228600" algn="l" rtl="0">
              <a:lnSpc>
                <a:spcPct val="100000"/>
              </a:lnSpc>
              <a:spcBef>
                <a:spcPts val="0"/>
              </a:spcBef>
              <a:spcAft>
                <a:spcPts val="0"/>
              </a:spcAft>
              <a:buSzPts val="1400"/>
              <a:buFont typeface="Noto Sans Symbols"/>
              <a:buChar char="✔"/>
            </a:pPr>
            <a:r>
              <a:rPr lang="en-US" sz="1800" dirty="0">
                <a:latin typeface="+mn-lt"/>
                <a:ea typeface="Arial"/>
                <a:cs typeface="Arial"/>
                <a:sym typeface="Arial"/>
              </a:rPr>
              <a:t>Increase understanding by summarizing methods to identify </a:t>
            </a:r>
            <a:r>
              <a:rPr lang="en-US" sz="1800" dirty="0" err="1">
                <a:latin typeface="+mn-lt"/>
                <a:ea typeface="Arial"/>
                <a:cs typeface="Arial"/>
                <a:sym typeface="Arial"/>
              </a:rPr>
              <a:t>PrEP</a:t>
            </a:r>
            <a:r>
              <a:rPr lang="en-US" sz="1800" dirty="0">
                <a:latin typeface="+mn-lt"/>
                <a:ea typeface="Arial"/>
                <a:cs typeface="Arial"/>
                <a:sym typeface="Arial"/>
              </a:rPr>
              <a:t> eligible populations. </a:t>
            </a:r>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58846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Image from NPR Medical Treatments: “</a:t>
            </a:r>
            <a:r>
              <a:rPr lang="en-US" sz="1800" b="0" i="0" u="none" strike="noStrike" kern="1200" cap="none" baseline="0" dirty="0">
                <a:solidFill>
                  <a:schemeClr val="tx1"/>
                </a:solidFill>
                <a:effectLst/>
                <a:latin typeface="+mn-lt"/>
                <a:ea typeface="+mn-ea"/>
                <a:cs typeface="+mn-cs"/>
              </a:rPr>
              <a:t>A new injection to prevent HIV, rather than pills, is a game-changer, scientists say”. Deepa Shivaram, Dec 23, 2021. Accessed on 3/30/22 via https://</a:t>
            </a:r>
            <a:r>
              <a:rPr lang="en-US" sz="1800" b="0" i="0" u="none" strike="noStrike" kern="1200" cap="none" baseline="0" dirty="0" err="1">
                <a:solidFill>
                  <a:schemeClr val="tx1"/>
                </a:solidFill>
                <a:effectLst/>
                <a:latin typeface="+mn-lt"/>
                <a:ea typeface="+mn-ea"/>
                <a:cs typeface="+mn-cs"/>
              </a:rPr>
              <a:t>www.npr.org</a:t>
            </a:r>
            <a:r>
              <a:rPr lang="en-US" sz="1800" b="0" i="0" u="none" strike="noStrike" kern="1200" cap="none" baseline="0" dirty="0">
                <a:solidFill>
                  <a:schemeClr val="tx1"/>
                </a:solidFill>
                <a:effectLst/>
                <a:latin typeface="+mn-lt"/>
                <a:ea typeface="+mn-ea"/>
                <a:cs typeface="+mn-cs"/>
              </a:rPr>
              <a:t>/2021/12/23/1067366345/</a:t>
            </a:r>
            <a:r>
              <a:rPr lang="en-US" sz="1800" b="0" i="0" u="none" strike="noStrike" kern="1200" cap="none" baseline="0" dirty="0" err="1">
                <a:solidFill>
                  <a:schemeClr val="tx1"/>
                </a:solidFill>
                <a:effectLst/>
                <a:latin typeface="+mn-lt"/>
                <a:ea typeface="+mn-ea"/>
                <a:cs typeface="+mn-cs"/>
              </a:rPr>
              <a:t>hiv</a:t>
            </a:r>
            <a:r>
              <a:rPr lang="en-US" sz="1800" b="0" i="0" u="none" strike="noStrike" kern="1200" cap="none" baseline="0" dirty="0">
                <a:solidFill>
                  <a:schemeClr val="tx1"/>
                </a:solidFill>
                <a:effectLst/>
                <a:latin typeface="+mn-lt"/>
                <a:ea typeface="+mn-ea"/>
                <a:cs typeface="+mn-cs"/>
              </a:rPr>
              <a:t>-aids-injection-</a:t>
            </a:r>
            <a:r>
              <a:rPr lang="en-US" sz="1800" b="0" i="0" u="none" strike="noStrike" kern="1200" cap="none" baseline="0" dirty="0" err="1">
                <a:solidFill>
                  <a:schemeClr val="tx1"/>
                </a:solidFill>
                <a:effectLst/>
                <a:latin typeface="+mn-lt"/>
                <a:ea typeface="+mn-ea"/>
                <a:cs typeface="+mn-cs"/>
              </a:rPr>
              <a:t>fda</a:t>
            </a:r>
            <a:r>
              <a:rPr lang="en-US" sz="1800" b="0" i="0" u="none" strike="noStrike" kern="1200" cap="none" baseline="0" dirty="0">
                <a:solidFill>
                  <a:schemeClr val="tx1"/>
                </a:solidFill>
                <a:effectLst/>
                <a:latin typeface="+mn-lt"/>
                <a:ea typeface="+mn-ea"/>
                <a:cs typeface="+mn-cs"/>
              </a:rPr>
              <a:t>-approval-cabotegravir-</a:t>
            </a:r>
            <a:r>
              <a:rPr lang="en-US" sz="1800" b="0" i="0" u="none" strike="noStrike" kern="1200" cap="none" baseline="0" dirty="0" err="1">
                <a:solidFill>
                  <a:schemeClr val="tx1"/>
                </a:solidFill>
                <a:effectLst/>
                <a:latin typeface="+mn-lt"/>
                <a:ea typeface="+mn-ea"/>
                <a:cs typeface="+mn-cs"/>
              </a:rPr>
              <a:t>apretude</a:t>
            </a:r>
            <a:r>
              <a:rPr lang="en-US" sz="1800" b="0" i="0" u="none" strike="noStrike" kern="1200" cap="none" baseline="0" dirty="0">
                <a:solidFill>
                  <a:schemeClr val="tx1"/>
                </a:solidFill>
                <a:effectLst/>
                <a:latin typeface="+mn-lt"/>
                <a:ea typeface="+mn-ea"/>
                <a:cs typeface="+mn-cs"/>
              </a:rPr>
              <a:t>-prep</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b="0" i="0" u="none" strike="noStrike" kern="1200" cap="none" baseline="0" dirty="0">
              <a:solidFill>
                <a:schemeClr val="tx1"/>
              </a:solidFill>
              <a:effectLst/>
              <a:latin typeface="+mn-lt"/>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t>
            </a:r>
            <a:r>
              <a:rPr lang="en-US" dirty="0" err="1"/>
              <a:t>Apretude</a:t>
            </a:r>
            <a:r>
              <a:rPr lang="en-US" dirty="0"/>
              <a:t> (Cabotegravir)- The Official Patient Website”. </a:t>
            </a:r>
            <a:r>
              <a:rPr lang="en-US" dirty="0" err="1"/>
              <a:t>Viiv</a:t>
            </a:r>
            <a:r>
              <a:rPr lang="en-US" dirty="0"/>
              <a:t> Healthcare, Feb 2022. Accessed 3/30/22 via https://</a:t>
            </a:r>
            <a:r>
              <a:rPr lang="en-US" dirty="0" err="1"/>
              <a:t>apretude.com</a:t>
            </a:r>
            <a:r>
              <a:rPr lang="en-US" dirty="0"/>
              <a:t>/?</a:t>
            </a:r>
            <a:r>
              <a:rPr lang="en-US" dirty="0" err="1"/>
              <a:t>gclid</a:t>
            </a:r>
            <a:r>
              <a:rPr lang="en-US" dirty="0"/>
              <a:t>=Cj0KCQjw_4-SBhCgARIsAAlegrU0sR0dAPlKLgRCedvIzwBEZ9brAM-9cowdoO5d-W64SiOTPqFUyKYaAqJnEALw_wcB&amp;gclsrc=</a:t>
            </a:r>
            <a:r>
              <a:rPr lang="en-US" dirty="0" err="1"/>
              <a:t>aw.d</a:t>
            </a:r>
            <a:r>
              <a:rPr lang="en-US" dirty="0"/>
              <a:t>\</a:t>
            </a:r>
            <a:br>
              <a:rPr lang="en-US" dirty="0"/>
            </a:b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08718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Image taken from “</a:t>
            </a:r>
            <a:r>
              <a:rPr lang="en-US" dirty="0" err="1"/>
              <a:t>Apretude</a:t>
            </a:r>
            <a:r>
              <a:rPr lang="en-US" dirty="0"/>
              <a:t> (Cabotegravir)- The Official Patient Website”. </a:t>
            </a:r>
            <a:r>
              <a:rPr lang="en-US" dirty="0" err="1"/>
              <a:t>Viiv</a:t>
            </a:r>
            <a:r>
              <a:rPr lang="en-US" dirty="0"/>
              <a:t> Healthcare, Feb 2022. Accessed 3/30/22 via https://</a:t>
            </a:r>
            <a:r>
              <a:rPr lang="en-US" dirty="0" err="1"/>
              <a:t>apretude.com</a:t>
            </a:r>
            <a:r>
              <a:rPr lang="en-US" dirty="0"/>
              <a:t>/?</a:t>
            </a:r>
            <a:r>
              <a:rPr lang="en-US" dirty="0" err="1"/>
              <a:t>gclid</a:t>
            </a:r>
            <a:r>
              <a:rPr lang="en-US" dirty="0"/>
              <a:t>=Cj0KCQjw_4-SBhCgARIsAAlegrU0sR0dAPlKLgRCedvIzwBEZ9brAM-9cowdoO5d-W64SiOTPqFUyKYaAqJnEALw_wcB&amp;gclsrc=</a:t>
            </a:r>
            <a:r>
              <a:rPr lang="en-US" dirty="0" err="1"/>
              <a:t>aw.d</a:t>
            </a:r>
            <a:r>
              <a:rPr lang="en-US" dirty="0"/>
              <a:t>\</a:t>
            </a:r>
            <a:br>
              <a:rPr lang="en-US" dirty="0"/>
            </a:b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404343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t>“</a:t>
            </a:r>
            <a:r>
              <a:rPr lang="en-US" sz="1800" dirty="0" err="1"/>
              <a:t>PrEP</a:t>
            </a:r>
            <a:r>
              <a:rPr lang="en-US" sz="1800" dirty="0"/>
              <a:t>: Pre-Exposure Prophylaxis”. Centers for Disease Control and Prevention (CDC), May 13, 2021. Accessed 3/30/22 via </a:t>
            </a:r>
            <a:r>
              <a:rPr lang="en-US" sz="1800" dirty="0">
                <a:hlinkClick r:id="rId3"/>
              </a:rPr>
              <a:t>https://www.cdc.gov/hiv/basics/prep.html</a:t>
            </a:r>
            <a:endParaRPr lang="en-US" sz="1800" dirty="0"/>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75389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t>“</a:t>
            </a:r>
            <a:r>
              <a:rPr lang="en-US" sz="1800" dirty="0" err="1"/>
              <a:t>PrEP</a:t>
            </a:r>
            <a:r>
              <a:rPr lang="en-US" sz="1800" dirty="0"/>
              <a:t>: Pre-Exposure Prophylaxis”. Centers for Disease Control and Prevention (CDC), May 13, 2021. Accessed 3/30/22 via </a:t>
            </a:r>
            <a:r>
              <a:rPr lang="en-US" sz="1800" dirty="0">
                <a:hlinkClick r:id="rId3"/>
              </a:rPr>
              <a:t>https://www.cdc.gov/hiv/basics/prep.html</a:t>
            </a:r>
            <a:endParaRPr lang="en-US" sz="1800" dirty="0"/>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t>
            </a:r>
            <a:r>
              <a:rPr lang="en-US" dirty="0" err="1"/>
              <a:t>Apretude</a:t>
            </a:r>
            <a:r>
              <a:rPr lang="en-US" dirty="0"/>
              <a:t> (Cabotegravir)- The Official Patient Website”. </a:t>
            </a:r>
            <a:r>
              <a:rPr lang="en-US" dirty="0" err="1"/>
              <a:t>Viiv</a:t>
            </a:r>
            <a:r>
              <a:rPr lang="en-US" dirty="0"/>
              <a:t> Healthcare, Feb 2022. Accessed 3/30/22 via https://</a:t>
            </a:r>
            <a:r>
              <a:rPr lang="en-US" dirty="0" err="1"/>
              <a:t>apretude.com</a:t>
            </a:r>
            <a:r>
              <a:rPr lang="en-US" dirty="0"/>
              <a:t>/?</a:t>
            </a:r>
            <a:r>
              <a:rPr lang="en-US" dirty="0" err="1"/>
              <a:t>gclid</a:t>
            </a:r>
            <a:r>
              <a:rPr lang="en-US" dirty="0"/>
              <a:t>=Cj0KCQjw_4-SBhCgARIsAAlegrU0sR0dAPlKLgRCedvIzwBEZ9brAM-9cowdoO5d-W64SiOTPqFUyKYaAqJnEALw_wcB&amp;gclsrc=</a:t>
            </a:r>
            <a:r>
              <a:rPr lang="en-US" dirty="0" err="1"/>
              <a:t>aw.d</a:t>
            </a:r>
            <a:r>
              <a:rPr lang="en-US" dirty="0"/>
              <a:t>\</a:t>
            </a:r>
            <a:br>
              <a:rPr lang="en-US" dirty="0"/>
            </a:br>
            <a:endParaRPr lang="en-US" sz="1800" dirty="0"/>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87325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kern="1200" cap="none" baseline="0" dirty="0">
                <a:solidFill>
                  <a:schemeClr val="tx1"/>
                </a:solidFill>
                <a:effectLst/>
                <a:latin typeface="+mn-lt"/>
                <a:ea typeface="+mn-ea"/>
                <a:cs typeface="+mn-cs"/>
              </a:rPr>
              <a:t>Myth #1: I don’t have insurance so I can’t afford </a:t>
            </a:r>
            <a:r>
              <a:rPr lang="en-US" sz="1800" b="0" i="0" u="none" strike="noStrike" kern="1200" cap="none" baseline="0" dirty="0" err="1">
                <a:solidFill>
                  <a:schemeClr val="tx1"/>
                </a:solidFill>
                <a:effectLst/>
                <a:latin typeface="+mn-lt"/>
                <a:ea typeface="+mn-ea"/>
                <a:cs typeface="+mn-cs"/>
              </a:rPr>
              <a:t>PrEP.</a:t>
            </a:r>
            <a:endParaRPr lang="en-US" sz="1800" b="0" i="0" u="none" strike="noStrike" kern="1200" cap="none" baseline="0" dirty="0">
              <a:solidFill>
                <a:schemeClr val="tx1"/>
              </a:solidFill>
              <a:effectLst/>
              <a:latin typeface="+mn-lt"/>
              <a:ea typeface="+mn-ea"/>
              <a:cs typeface="+mn-cs"/>
            </a:endParaRPr>
          </a:p>
          <a:p>
            <a:r>
              <a:rPr lang="en-US" sz="1800" b="0" i="0" u="none" strike="noStrike" kern="1200" cap="none" baseline="0" dirty="0">
                <a:solidFill>
                  <a:schemeClr val="tx1"/>
                </a:solidFill>
                <a:effectLst/>
                <a:latin typeface="+mn-lt"/>
                <a:ea typeface="+mn-ea"/>
                <a:cs typeface="+mn-cs"/>
              </a:rPr>
              <a:t>FALSE! </a:t>
            </a:r>
          </a:p>
          <a:p>
            <a:r>
              <a:rPr lang="en-US" sz="1800" b="0" i="0" u="none" strike="noStrike" kern="1200" cap="none" baseline="0" dirty="0">
                <a:solidFill>
                  <a:schemeClr val="tx1"/>
                </a:solidFill>
                <a:effectLst/>
                <a:latin typeface="+mn-lt"/>
                <a:ea typeface="+mn-ea"/>
                <a:cs typeface="+mn-cs"/>
              </a:rPr>
              <a:t>Fortunately, there is an option to access the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medication at an affordable cost even if you don’t have insurance coverage. Ready, Set,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is a program that makes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medication available at no cost specifically for those that do not have health insurance coverage for prescription drugs. You can find out more about eligibility by visiting their website at: https://</a:t>
            </a:r>
            <a:r>
              <a:rPr lang="en-US" sz="1800" b="0" i="0" u="none" strike="noStrike" kern="1200" cap="none" baseline="0" dirty="0" err="1">
                <a:solidFill>
                  <a:schemeClr val="tx1"/>
                </a:solidFill>
                <a:effectLst/>
                <a:latin typeface="+mn-lt"/>
                <a:ea typeface="+mn-ea"/>
                <a:cs typeface="+mn-cs"/>
              </a:rPr>
              <a:t>readysetprep.hiv.gov</a:t>
            </a:r>
            <a:r>
              <a:rPr lang="en-US" sz="1800" b="0" i="0" u="none" strike="noStrike" kern="1200" cap="none" baseline="0" dirty="0">
                <a:solidFill>
                  <a:schemeClr val="tx1"/>
                </a:solidFill>
                <a:effectLst/>
                <a:latin typeface="+mn-lt"/>
                <a:ea typeface="+mn-ea"/>
                <a:cs typeface="+mn-cs"/>
              </a:rPr>
              <a:t>/.</a:t>
            </a: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67311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kern="1200" cap="none" baseline="0" dirty="0">
                <a:solidFill>
                  <a:schemeClr val="tx1"/>
                </a:solidFill>
                <a:effectLst/>
                <a:latin typeface="+mn-lt"/>
                <a:ea typeface="+mn-ea"/>
                <a:cs typeface="+mn-cs"/>
              </a:rPr>
              <a:t>Myth #2: I have insurance, but I won’t be able to afford the copays for the medication or all the other lab tests and ongoing medical visits.</a:t>
            </a:r>
          </a:p>
          <a:p>
            <a:r>
              <a:rPr lang="en-US" sz="1800" b="0" i="0" u="none" strike="noStrike" kern="1200" cap="none" baseline="0" dirty="0">
                <a:solidFill>
                  <a:schemeClr val="tx1"/>
                </a:solidFill>
                <a:effectLst/>
                <a:latin typeface="+mn-lt"/>
                <a:ea typeface="+mn-ea"/>
                <a:cs typeface="+mn-cs"/>
              </a:rPr>
              <a:t>FALSE! </a:t>
            </a:r>
          </a:p>
          <a:p>
            <a:r>
              <a:rPr lang="en-US" sz="1800" b="0" i="0" u="none" strike="noStrike" kern="1200" cap="none" baseline="0" dirty="0">
                <a:solidFill>
                  <a:schemeClr val="tx1"/>
                </a:solidFill>
                <a:effectLst/>
                <a:latin typeface="+mn-lt"/>
                <a:ea typeface="+mn-ea"/>
                <a:cs typeface="+mn-cs"/>
              </a:rPr>
              <a:t>-Thanks to the US Preventive Services Task Force (USPSTF) and the Affordable Care Act (ACA), insurance plans are now required to cover the cost of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medications and the medical visits and labs associated with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at no cost to the patient! </a:t>
            </a:r>
          </a:p>
          <a:p>
            <a:r>
              <a:rPr lang="en-US" sz="1800" b="0" i="0" u="none" strike="noStrike" kern="1200" cap="none" baseline="0" dirty="0">
                <a:solidFill>
                  <a:schemeClr val="tx1"/>
                </a:solidFill>
                <a:effectLst/>
                <a:latin typeface="+mn-lt"/>
                <a:ea typeface="+mn-ea"/>
                <a:cs typeface="+mn-cs"/>
              </a:rPr>
              <a:t>--What this means is that your visits and prescriptions should be covered in full, with no copays to you. </a:t>
            </a:r>
          </a:p>
          <a:p>
            <a:endParaRPr lang="en-US" sz="1800" b="0" i="0" u="none" strike="noStrike" kern="1200" cap="none" baseline="0" dirty="0">
              <a:solidFill>
                <a:schemeClr val="tx1"/>
              </a:solidFill>
              <a:effectLst/>
              <a:latin typeface="+mn-lt"/>
              <a:ea typeface="+mn-ea"/>
              <a:cs typeface="+mn-cs"/>
            </a:endParaRPr>
          </a:p>
          <a:p>
            <a:r>
              <a:rPr lang="en-US" sz="1800" b="0" i="0" u="none" strike="noStrike" kern="1200" cap="none" baseline="0" dirty="0">
                <a:solidFill>
                  <a:schemeClr val="tx1"/>
                </a:solidFill>
                <a:effectLst/>
                <a:latin typeface="+mn-lt"/>
                <a:ea typeface="+mn-ea"/>
                <a:cs typeface="+mn-cs"/>
              </a:rPr>
              <a:t>If your insurance plan is exempt from USPSTF and ACA requirements, consider seeking services from a community clinic such as an FQHC or Planned Parenthood. This requirement is new as of late 2021, so if you tried to get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previously and were faced with large copays or other expenses, try again! You can also contact a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navigator who is trained to assist with insurance and coverage challenges. </a:t>
            </a:r>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4201204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Myth #3: I want to get </a:t>
            </a:r>
            <a:r>
              <a:rPr lang="en-US" dirty="0" err="1"/>
              <a:t>PrEP</a:t>
            </a:r>
            <a:r>
              <a:rPr lang="en-US" dirty="0"/>
              <a:t>, but I am concerned that if I do, my medical chart will make it look like I participate in behaviors that put me at increased risk of HIV.</a:t>
            </a:r>
          </a:p>
          <a:p>
            <a:endParaRPr lang="en-US" dirty="0"/>
          </a:p>
          <a:p>
            <a:r>
              <a:rPr lang="en-US" dirty="0"/>
              <a:t>FALSE! </a:t>
            </a:r>
          </a:p>
          <a:p>
            <a:r>
              <a:rPr lang="en-US" dirty="0"/>
              <a:t>There are many reasons why someone might want to use </a:t>
            </a:r>
            <a:r>
              <a:rPr lang="en-US" dirty="0" err="1"/>
              <a:t>PrEP.</a:t>
            </a:r>
            <a:r>
              <a:rPr lang="en-US" dirty="0"/>
              <a:t> </a:t>
            </a:r>
          </a:p>
          <a:p>
            <a:endParaRPr lang="en-US" dirty="0"/>
          </a:p>
          <a:p>
            <a:r>
              <a:rPr lang="en-US" dirty="0"/>
              <a:t>Be forthcoming with your provider about your health and wellness – or find a provider with whom you can talk freely about behaviors or circumstances that may have increased your chances of contracting HIV. </a:t>
            </a:r>
          </a:p>
          <a:p>
            <a:endParaRPr lang="en-US" dirty="0"/>
          </a:p>
          <a:p>
            <a:r>
              <a:rPr lang="en-US" dirty="0"/>
              <a:t>Anything you disclose to your provider is confidential. It may be useful to seek out a healthcare provider who is knowledgeable about LGBTQ health and/or HIV or a LGBTQ-friendly clinic such as Planned Parenthood. </a:t>
            </a: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41394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kern="1200" cap="none" baseline="0" dirty="0">
                <a:solidFill>
                  <a:schemeClr val="tx1"/>
                </a:solidFill>
                <a:effectLst/>
                <a:latin typeface="+mn-lt"/>
                <a:ea typeface="+mn-ea"/>
                <a:cs typeface="+mn-cs"/>
              </a:rPr>
              <a:t>Myth #4: I don’t currently have legal documentation to reside in the US and so I can’t qualify for assistance to get </a:t>
            </a:r>
            <a:r>
              <a:rPr lang="en-US" sz="1800" b="0" i="0" u="none" strike="noStrike" kern="1200" cap="none" baseline="0" dirty="0" err="1">
                <a:solidFill>
                  <a:schemeClr val="tx1"/>
                </a:solidFill>
                <a:effectLst/>
                <a:latin typeface="+mn-lt"/>
                <a:ea typeface="+mn-ea"/>
                <a:cs typeface="+mn-cs"/>
              </a:rPr>
              <a:t>PrEP.</a:t>
            </a:r>
            <a:endParaRPr lang="en-US" sz="1800" b="0" i="0" u="none" strike="noStrike" kern="1200" cap="none" baseline="0" dirty="0">
              <a:solidFill>
                <a:schemeClr val="tx1"/>
              </a:solidFill>
              <a:effectLst/>
              <a:latin typeface="+mn-lt"/>
              <a:ea typeface="+mn-ea"/>
              <a:cs typeface="+mn-cs"/>
            </a:endParaRPr>
          </a:p>
          <a:p>
            <a:r>
              <a:rPr lang="en-US" sz="1800" b="0" i="0" u="none" strike="noStrike" kern="1200" cap="none" baseline="0" dirty="0">
                <a:solidFill>
                  <a:schemeClr val="tx1"/>
                </a:solidFill>
                <a:effectLst/>
                <a:latin typeface="+mn-lt"/>
                <a:ea typeface="+mn-ea"/>
                <a:cs typeface="+mn-cs"/>
              </a:rPr>
              <a:t>FALSE! </a:t>
            </a:r>
          </a:p>
          <a:p>
            <a:r>
              <a:rPr lang="en-US" sz="1800" b="0" i="0" u="none" strike="noStrike" kern="1200" cap="none" baseline="0" dirty="0">
                <a:solidFill>
                  <a:schemeClr val="tx1"/>
                </a:solidFill>
                <a:effectLst/>
                <a:latin typeface="+mn-lt"/>
                <a:ea typeface="+mn-ea"/>
                <a:cs typeface="+mn-cs"/>
              </a:rPr>
              <a:t>-Ready, Set,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is a program that provides free access to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medications to thousands of people living in the United States, including tribal lands and territories. </a:t>
            </a:r>
          </a:p>
          <a:p>
            <a:r>
              <a:rPr lang="en-US" sz="1800" b="0" i="0" u="none" strike="noStrike" kern="1200" cap="none" baseline="0" dirty="0">
                <a:solidFill>
                  <a:schemeClr val="tx1"/>
                </a:solidFill>
                <a:effectLst/>
                <a:latin typeface="+mn-lt"/>
                <a:ea typeface="+mn-ea"/>
                <a:cs typeface="+mn-cs"/>
              </a:rPr>
              <a:t>-Ready, Set,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is specifically for people who don’t have health insurance coverage. Please note that Ready, Set,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covers the cost of medication but does not cover the cost of labs or office visits. </a:t>
            </a:r>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704353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kern="1200" cap="none" baseline="0" dirty="0">
                <a:solidFill>
                  <a:schemeClr val="tx1"/>
                </a:solidFill>
                <a:effectLst/>
                <a:latin typeface="+mn-lt"/>
                <a:ea typeface="+mn-ea"/>
                <a:cs typeface="+mn-cs"/>
              </a:rPr>
              <a:t>Myth #5: I already started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but stopped taking it and it won’t be authorized again.</a:t>
            </a:r>
          </a:p>
          <a:p>
            <a:r>
              <a:rPr lang="en-US" sz="1800" b="0" i="0" u="none" strike="noStrike" kern="1200" cap="none" baseline="0" dirty="0">
                <a:solidFill>
                  <a:schemeClr val="tx1"/>
                </a:solidFill>
                <a:effectLst/>
                <a:latin typeface="+mn-lt"/>
                <a:ea typeface="+mn-ea"/>
                <a:cs typeface="+mn-cs"/>
              </a:rPr>
              <a:t>FALSE! Plans and insurers cannot restrict the number of times an individual may start </a:t>
            </a:r>
            <a:r>
              <a:rPr lang="en-US" sz="1800" b="0" i="0" u="none" strike="noStrike" kern="1200" cap="none" baseline="0" dirty="0" err="1">
                <a:solidFill>
                  <a:schemeClr val="tx1"/>
                </a:solidFill>
                <a:effectLst/>
                <a:latin typeface="+mn-lt"/>
                <a:ea typeface="+mn-ea"/>
                <a:cs typeface="+mn-cs"/>
              </a:rPr>
              <a:t>PrEP.</a:t>
            </a:r>
            <a:endParaRPr lang="en-US" sz="1800" b="0" i="0" u="none" strike="noStrike" kern="1200" cap="none" baseline="0" dirty="0">
              <a:solidFill>
                <a:schemeClr val="tx1"/>
              </a:solidFill>
              <a:effectLst/>
              <a:latin typeface="+mn-lt"/>
              <a:ea typeface="+mn-ea"/>
              <a:cs typeface="+mn-cs"/>
            </a:endParaRP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93834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83378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kern="1200" cap="none" baseline="0" dirty="0">
                <a:solidFill>
                  <a:schemeClr val="tx1"/>
                </a:solidFill>
                <a:effectLst/>
                <a:latin typeface="+mn-lt"/>
                <a:ea typeface="+mn-ea"/>
                <a:cs typeface="+mn-cs"/>
              </a:rPr>
              <a:t>Purpose: </a:t>
            </a:r>
          </a:p>
          <a:p>
            <a:r>
              <a:rPr lang="en-US" sz="1800" b="0" i="0" u="none" strike="noStrike" kern="1200" cap="none" baseline="0" dirty="0">
                <a:solidFill>
                  <a:schemeClr val="tx1"/>
                </a:solidFill>
                <a:effectLst/>
                <a:latin typeface="+mn-lt"/>
                <a:ea typeface="+mn-ea"/>
                <a:cs typeface="+mn-cs"/>
              </a:rPr>
              <a:t>-Access to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is a key component of Ending the HIV Epidemic. It is encouraged to seek funding opportunities with local health authorities and some community-based organizations to promote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use and assist with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navigation services. </a:t>
            </a:r>
          </a:p>
          <a:p>
            <a:endParaRPr lang="en-US" sz="1800" b="0" i="0" u="none" strike="noStrike" kern="1200" cap="none" baseline="0" dirty="0">
              <a:solidFill>
                <a:schemeClr val="tx1"/>
              </a:solidFill>
              <a:effectLst/>
              <a:latin typeface="+mn-lt"/>
              <a:ea typeface="+mn-ea"/>
              <a:cs typeface="+mn-cs"/>
            </a:endParaRPr>
          </a:p>
          <a:p>
            <a:r>
              <a:rPr lang="en-US" sz="1800" b="0" i="0" u="none" strike="noStrike" kern="1200" cap="none" baseline="0" dirty="0">
                <a:solidFill>
                  <a:schemeClr val="tx1"/>
                </a:solidFill>
                <a:effectLst/>
                <a:latin typeface="+mn-lt"/>
                <a:ea typeface="+mn-ea"/>
                <a:cs typeface="+mn-cs"/>
              </a:rPr>
              <a:t>-This training is designed to help anyone interested in supporting people who want access to HIV Pre-Exposure Prophylaxis, commonly known as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including health providers and people working to end HIV in Mississippi. Whether you’re are a pharmacist considering prescribing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to customers or a prevention specialist helping community members navigate medical care or insurance systems, </a:t>
            </a:r>
          </a:p>
          <a:p>
            <a:endParaRPr lang="en-US" sz="1800" b="0" i="0" u="none" strike="noStrike" kern="1200" cap="none" baseline="0" dirty="0">
              <a:solidFill>
                <a:schemeClr val="tx1"/>
              </a:solidFill>
              <a:effectLst/>
              <a:latin typeface="+mn-lt"/>
              <a:ea typeface="+mn-ea"/>
              <a:cs typeface="+mn-cs"/>
            </a:endParaRPr>
          </a:p>
          <a:p>
            <a:r>
              <a:rPr lang="en-US" sz="1800" b="0" i="0" u="none" strike="noStrike" kern="1200" cap="none" baseline="0" dirty="0">
                <a:solidFill>
                  <a:schemeClr val="tx1"/>
                </a:solidFill>
                <a:effectLst/>
                <a:latin typeface="+mn-lt"/>
                <a:ea typeface="+mn-ea"/>
                <a:cs typeface="+mn-cs"/>
              </a:rPr>
              <a:t>we have compiled the basic information and resources you need to answer people’s questions, help them find a provider, and figure out how to access the right medications. </a:t>
            </a:r>
          </a:p>
          <a:p>
            <a:endParaRPr lang="en-US" sz="1800" b="0" i="0" u="none" strike="noStrike" kern="1200" cap="none" baseline="0" dirty="0">
              <a:solidFill>
                <a:schemeClr val="tx1"/>
              </a:solidFill>
              <a:effectLst/>
              <a:latin typeface="+mn-lt"/>
              <a:ea typeface="+mn-ea"/>
              <a:cs typeface="+mn-cs"/>
            </a:endParaRPr>
          </a:p>
          <a:p>
            <a:endParaRPr lang="en-US" sz="1800" b="0" i="0" u="none" strike="noStrike" kern="1200" cap="none" baseline="0" dirty="0">
              <a:solidFill>
                <a:schemeClr val="tx1"/>
              </a:solidFill>
              <a:effectLst/>
              <a:latin typeface="+mn-lt"/>
              <a:ea typeface="+mn-ea"/>
              <a:cs typeface="+mn-cs"/>
            </a:endParaRPr>
          </a:p>
          <a:p>
            <a:r>
              <a:rPr lang="en-US" sz="1800" b="0" i="0" u="none" strike="noStrike" kern="1200" cap="none" baseline="0" dirty="0">
                <a:solidFill>
                  <a:schemeClr val="tx1"/>
                </a:solidFill>
                <a:effectLst/>
                <a:latin typeface="+mn-lt"/>
                <a:ea typeface="+mn-ea"/>
                <a:cs typeface="+mn-cs"/>
              </a:rPr>
              <a:t>-Read further for brief information on what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is, who it is for, information on statutory and regulatory requirements regarding its use, information on insurance and patient assistance options.</a:t>
            </a: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625444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260708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 assessments required for individuals beginning </a:t>
            </a:r>
            <a:r>
              <a:rPr lang="en-US" dirty="0" err="1"/>
              <a:t>PrEP</a:t>
            </a:r>
            <a:endParaRPr lang="en-US" dirty="0"/>
          </a:p>
          <a:p>
            <a:endParaRPr lang="en-US" dirty="0"/>
          </a:p>
          <a:p>
            <a:pPr marL="0" indent="0">
              <a:buNone/>
            </a:pPr>
            <a:r>
              <a:rPr lang="en-US" dirty="0"/>
              <a:t>Before prescribing </a:t>
            </a:r>
            <a:r>
              <a:rPr lang="en-US" dirty="0" err="1"/>
              <a:t>PrEP</a:t>
            </a:r>
            <a:r>
              <a:rPr lang="en-US" dirty="0"/>
              <a:t>, perform the required baseline assessments. </a:t>
            </a:r>
          </a:p>
          <a:p>
            <a:pPr lvl="1"/>
            <a:r>
              <a:rPr lang="en-US" dirty="0"/>
              <a:t>-HIV Testing</a:t>
            </a:r>
          </a:p>
          <a:p>
            <a:pPr lvl="1"/>
            <a:r>
              <a:rPr lang="en-US" dirty="0"/>
              <a:t>--</a:t>
            </a:r>
            <a:r>
              <a:rPr lang="en-US" sz="1800" b="0" i="0" u="none" strike="noStrike" kern="1200" cap="none" baseline="0" dirty="0">
                <a:solidFill>
                  <a:schemeClr val="tx1"/>
                </a:solidFill>
                <a:effectLst/>
                <a:latin typeface="+mn-lt"/>
                <a:ea typeface="+mn-ea"/>
                <a:cs typeface="+mn-cs"/>
              </a:rPr>
              <a:t>HIV testing is required to confirm that patients do not have HIV when they start taking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Required testing differs for people who have or do not have recent antiretroviral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or post-exposure prophylaxis (PEP) use. Recent use is defined as taking oral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in the last 3 months or receiving a CAB injection in the last 12 months.</a:t>
            </a:r>
            <a:endParaRPr lang="en-US" dirty="0"/>
          </a:p>
          <a:p>
            <a:pPr lvl="1"/>
            <a:endParaRPr lang="en-US" dirty="0"/>
          </a:p>
          <a:p>
            <a:pPr lvl="1"/>
            <a:r>
              <a:rPr lang="en-US" dirty="0"/>
              <a:t>-STI Testing</a:t>
            </a:r>
          </a:p>
          <a:p>
            <a:pPr lvl="1"/>
            <a:r>
              <a:rPr lang="en-US" dirty="0"/>
              <a:t>--</a:t>
            </a:r>
            <a:r>
              <a:rPr lang="en-US" sz="1800" b="0" i="0" u="none" strike="noStrike" kern="1200" cap="none" baseline="0" dirty="0">
                <a:solidFill>
                  <a:schemeClr val="tx1"/>
                </a:solidFill>
                <a:effectLst/>
                <a:latin typeface="+mn-lt"/>
                <a:ea typeface="+mn-ea"/>
                <a:cs typeface="+mn-cs"/>
              </a:rPr>
              <a:t>Tests to screen for chlamydia, gonorrhea, and syphilis are recommended for all sexually active adults before starting oral or injectable </a:t>
            </a:r>
            <a:r>
              <a:rPr lang="en-US" sz="1800" b="0" i="0" u="none" strike="noStrike" kern="1200" cap="none" baseline="0" dirty="0" err="1">
                <a:solidFill>
                  <a:schemeClr val="tx1"/>
                </a:solidFill>
                <a:effectLst/>
                <a:latin typeface="+mn-lt"/>
                <a:ea typeface="+mn-ea"/>
                <a:cs typeface="+mn-cs"/>
              </a:rPr>
              <a:t>PrEP.</a:t>
            </a:r>
            <a:endParaRPr lang="en-US" dirty="0"/>
          </a:p>
          <a:p>
            <a:pPr lvl="1"/>
            <a:endParaRPr lang="en-US" dirty="0"/>
          </a:p>
          <a:p>
            <a:pPr lvl="1"/>
            <a:r>
              <a:rPr lang="en-US" dirty="0"/>
              <a:t>-Kidney Function</a:t>
            </a:r>
          </a:p>
          <a:p>
            <a:pPr lvl="1"/>
            <a:r>
              <a:rPr lang="en-US" dirty="0"/>
              <a:t>--</a:t>
            </a:r>
            <a:r>
              <a:rPr lang="en-US" sz="1800" b="1" i="0" u="none" strike="noStrike" kern="1200" cap="none" baseline="0" dirty="0">
                <a:solidFill>
                  <a:schemeClr val="tx1"/>
                </a:solidFill>
                <a:effectLst/>
                <a:latin typeface="+mn-lt"/>
                <a:ea typeface="+mn-ea"/>
                <a:cs typeface="+mn-cs"/>
              </a:rPr>
              <a:t>Oral </a:t>
            </a:r>
            <a:r>
              <a:rPr lang="en-US" sz="1800" b="1"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For patients taking F/TDF or F/TAF as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assess kidney function before starting </a:t>
            </a:r>
            <a:r>
              <a:rPr lang="en-US" sz="1800" b="0" i="0" u="none" strike="noStrike" kern="1200" cap="none" baseline="0" dirty="0" err="1">
                <a:solidFill>
                  <a:schemeClr val="tx1"/>
                </a:solidFill>
                <a:effectLst/>
                <a:latin typeface="+mn-lt"/>
                <a:ea typeface="+mn-ea"/>
                <a:cs typeface="+mn-cs"/>
              </a:rPr>
              <a:t>PrEP.</a:t>
            </a:r>
            <a:endParaRPr lang="en-US" dirty="0"/>
          </a:p>
          <a:p>
            <a:pPr lvl="1"/>
            <a:r>
              <a:rPr lang="en-US" dirty="0"/>
              <a:t>--</a:t>
            </a:r>
            <a:r>
              <a:rPr lang="en-US" sz="1800" b="1" i="0" u="none" strike="noStrike" kern="1200" cap="none" baseline="0" dirty="0">
                <a:solidFill>
                  <a:schemeClr val="tx1"/>
                </a:solidFill>
                <a:effectLst/>
                <a:latin typeface="+mn-lt"/>
                <a:ea typeface="+mn-ea"/>
                <a:cs typeface="+mn-cs"/>
              </a:rPr>
              <a:t>Injectable </a:t>
            </a:r>
            <a:r>
              <a:rPr lang="en-US" sz="1800" b="1"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For patients taking CAB, kidney assessments are not needed.</a:t>
            </a:r>
            <a:endParaRPr lang="en-US" dirty="0"/>
          </a:p>
          <a:p>
            <a:pPr lvl="1"/>
            <a:endParaRPr lang="en-US" dirty="0"/>
          </a:p>
          <a:p>
            <a:pPr lvl="1"/>
            <a:r>
              <a:rPr lang="en-US" dirty="0"/>
              <a:t>-HBV (Hep. B Virus) Serology</a:t>
            </a:r>
          </a:p>
          <a:p>
            <a:pPr lvl="1"/>
            <a:r>
              <a:rPr lang="en-US" dirty="0"/>
              <a:t>--</a:t>
            </a:r>
            <a:r>
              <a:rPr lang="en-US" sz="1800" b="0" i="0" u="none" strike="noStrike" kern="1200" cap="none" baseline="0" dirty="0">
                <a:solidFill>
                  <a:schemeClr val="tx1"/>
                </a:solidFill>
                <a:effectLst/>
                <a:latin typeface="+mn-lt"/>
                <a:ea typeface="+mn-ea"/>
                <a:cs typeface="+mn-cs"/>
              </a:rPr>
              <a:t>Emtricitabine and tenofovir can be used to treat active hepatitis B virus (HBV) infection. However, in people with active HBV, stopping these medicines can result in a rebound of HBV replication leading to liver damage. HBV infection is not a contraindication to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but all people considered for oral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with F/TDF or F/TAF must be screened for HBV. Patients with active HBV infection should be educated about the risks of stopping oral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without appropriate follow-up so that if they stop using oral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their liver function can be closely monitored for reactivation of HBV replication.</a:t>
            </a:r>
            <a:endParaRPr lang="en-US" dirty="0"/>
          </a:p>
          <a:p>
            <a:pPr lvl="1"/>
            <a:endParaRPr lang="en-US" dirty="0"/>
          </a:p>
          <a:p>
            <a:pPr lvl="1"/>
            <a:r>
              <a:rPr lang="en-US" dirty="0"/>
              <a:t>-Lipid Profile</a:t>
            </a:r>
          </a:p>
          <a:p>
            <a:pPr lvl="1"/>
            <a:r>
              <a:rPr lang="en-US" dirty="0"/>
              <a:t>--</a:t>
            </a:r>
            <a:r>
              <a:rPr lang="en-US" sz="1800" b="0" i="0" u="none" strike="noStrike" kern="1200" cap="none" baseline="0" dirty="0">
                <a:solidFill>
                  <a:schemeClr val="tx1"/>
                </a:solidFill>
                <a:effectLst/>
                <a:latin typeface="+mn-lt"/>
                <a:ea typeface="+mn-ea"/>
                <a:cs typeface="+mn-cs"/>
              </a:rPr>
              <a:t>For patients taking F/TAF as oral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assess cholesterol and triglyceride levels before starting </a:t>
            </a:r>
            <a:r>
              <a:rPr lang="en-US" sz="1800" b="0" i="0" u="none" strike="noStrike" kern="1200" cap="none" baseline="0" dirty="0" err="1">
                <a:solidFill>
                  <a:schemeClr val="tx1"/>
                </a:solidFill>
                <a:effectLst/>
                <a:latin typeface="+mn-lt"/>
                <a:ea typeface="+mn-ea"/>
                <a:cs typeface="+mn-cs"/>
              </a:rPr>
              <a:t>PrEP.</a:t>
            </a:r>
            <a:endParaRPr lang="en-US" dirty="0"/>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404873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Pre-exposure prophylaxis (or </a:t>
            </a:r>
            <a:r>
              <a:rPr lang="en-US" dirty="0" err="1"/>
              <a:t>PrEP</a:t>
            </a:r>
            <a:r>
              <a:rPr lang="en-US" dirty="0"/>
              <a:t>) is a medication that if taken daily can reduce the chances of HIV infection by more than 90%. When used in conjunction with condoms, the odds of HIV infection are reduced even further.  </a:t>
            </a:r>
          </a:p>
          <a:p>
            <a:r>
              <a:rPr lang="en-US" dirty="0"/>
              <a:t> </a:t>
            </a:r>
          </a:p>
          <a:p>
            <a:r>
              <a:rPr lang="en-US" dirty="0" err="1"/>
              <a:t>PrEP</a:t>
            </a:r>
            <a:r>
              <a:rPr lang="en-US" dirty="0"/>
              <a:t> is a safe and effective way for persons who are at high-risk for acquiring HIV but do not have HIV to prevent HIV infection by taking a pill orally every day.</a:t>
            </a:r>
          </a:p>
          <a:p>
            <a:r>
              <a:rPr lang="en-US" dirty="0"/>
              <a:t> </a:t>
            </a:r>
            <a:r>
              <a:rPr lang="en-US" dirty="0" err="1"/>
              <a:t>Apreptude</a:t>
            </a:r>
            <a:r>
              <a:rPr lang="en-US" dirty="0"/>
              <a:t> is a new long-acting injectable suspension recently approved Dec 2021</a:t>
            </a: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14860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PrEP</a:t>
            </a:r>
            <a:r>
              <a:rPr lang="en-US" dirty="0"/>
              <a:t> medications work together to block a portion of the HIV life cycle; reverse transcription.  This portion of the life cycle is how the HIV virus uses the CD4 cells to make additional copies of HIV leading to acquisition for persons that are HIV negative or an increase in viral load for persons living with HIV.</a:t>
            </a:r>
          </a:p>
          <a:p>
            <a:r>
              <a:rPr lang="en-US" dirty="0"/>
              <a:t> </a:t>
            </a:r>
          </a:p>
          <a:p>
            <a:r>
              <a:rPr lang="en-US" dirty="0"/>
              <a:t>Essentially, a person who does not have HIV takes enough antiretrovirals (ARVs) for there to be high levels of the drugs in their body before any exposure to HIV. If exposure occurs, the ARVs stop the virus from entering the cells of the person and replicating. This prevents HIV from establishing itself and the person remains HIV negative </a:t>
            </a: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39770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kern="1200" cap="none" baseline="0" dirty="0">
                <a:solidFill>
                  <a:schemeClr val="tx1"/>
                </a:solidFill>
                <a:effectLst/>
                <a:latin typeface="+mn-lt"/>
                <a:ea typeface="+mn-ea"/>
                <a:cs typeface="+mn-cs"/>
              </a:rPr>
              <a:t>Who is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for?</a:t>
            </a:r>
          </a:p>
          <a:p>
            <a:r>
              <a:rPr lang="en-US" sz="1800" b="0" i="0" u="none" strike="noStrike" kern="1200" cap="none" baseline="0" dirty="0">
                <a:solidFill>
                  <a:schemeClr val="tx1"/>
                </a:solidFill>
                <a:effectLst/>
                <a:latin typeface="+mn-lt"/>
                <a:ea typeface="+mn-ea"/>
                <a:cs typeface="+mn-cs"/>
              </a:rPr>
              <a:t>--</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is for anyone who is HIV negative and may be at increased vulnerability for acquiring HIV. </a:t>
            </a:r>
          </a:p>
          <a:p>
            <a:r>
              <a:rPr lang="en-US" sz="1800" b="0" i="0" u="none" strike="noStrike" kern="1200" cap="none" baseline="0" dirty="0">
                <a:solidFill>
                  <a:schemeClr val="tx1"/>
                </a:solidFill>
                <a:effectLst/>
                <a:latin typeface="+mn-lt"/>
                <a:ea typeface="+mn-ea"/>
                <a:cs typeface="+mn-cs"/>
              </a:rPr>
              <a:t>--Certain medications may be recommended based on personal factors; ideally a qualified provider will discuss a patient’s specific medical history and life circumstances to determine which medication is right for them.</a:t>
            </a:r>
          </a:p>
          <a:p>
            <a:r>
              <a:rPr lang="en-US" sz="1800" b="0" i="0" u="none" strike="noStrike" kern="1200" cap="none" baseline="0" dirty="0">
                <a:solidFill>
                  <a:schemeClr val="tx1"/>
                </a:solidFill>
                <a:effectLst/>
                <a:latin typeface="+mn-lt"/>
                <a:ea typeface="+mn-ea"/>
                <a:cs typeface="+mn-cs"/>
              </a:rPr>
              <a:t> </a:t>
            </a:r>
          </a:p>
          <a:p>
            <a:r>
              <a:rPr lang="en-US" sz="1800" b="0" i="0" u="none" strike="noStrike" kern="1200" cap="none" baseline="0" dirty="0">
                <a:solidFill>
                  <a:schemeClr val="tx1"/>
                </a:solidFill>
                <a:effectLst/>
                <a:latin typeface="+mn-lt"/>
                <a:ea typeface="+mn-ea"/>
                <a:cs typeface="+mn-cs"/>
              </a:rPr>
              <a:t>Is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safe?</a:t>
            </a:r>
          </a:p>
          <a:p>
            <a:r>
              <a:rPr lang="en-US" sz="1800" b="0" i="0" u="none" strike="noStrike" kern="1200" cap="none" baseline="0" dirty="0">
                <a:solidFill>
                  <a:schemeClr val="tx1"/>
                </a:solidFill>
                <a:effectLst/>
                <a:latin typeface="+mn-lt"/>
                <a:ea typeface="+mn-ea"/>
                <a:cs typeface="+mn-cs"/>
              </a:rPr>
              <a:t>--According to the CDC,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is both safe and effective in lowering a person’s risk of acquiring HIV. </a:t>
            </a:r>
          </a:p>
          <a:p>
            <a:endParaRPr lang="en-US" sz="1800" b="0" i="0" u="none" strike="noStrike" kern="1200" cap="none" baseline="0" dirty="0">
              <a:solidFill>
                <a:schemeClr val="tx1"/>
              </a:solidFill>
              <a:effectLst/>
              <a:latin typeface="+mn-lt"/>
              <a:ea typeface="+mn-ea"/>
              <a:cs typeface="+mn-cs"/>
            </a:endParaRPr>
          </a:p>
          <a:p>
            <a:r>
              <a:rPr lang="en-US" sz="1800" b="0" i="0" u="none" strike="noStrike" kern="1200" cap="none" baseline="0" dirty="0">
                <a:solidFill>
                  <a:schemeClr val="tx1"/>
                </a:solidFill>
                <a:effectLst/>
                <a:latin typeface="+mn-lt"/>
                <a:ea typeface="+mn-ea"/>
                <a:cs typeface="+mn-cs"/>
              </a:rPr>
              <a:t>--While some people experience side effects like diarrhea, nausea, headache, fatigue, and stomach pain, these side effects usually go away with time.</a:t>
            </a:r>
          </a:p>
          <a:p>
            <a:r>
              <a:rPr lang="en-US" sz="1800" b="0" i="0" u="none" strike="noStrike" kern="1200" cap="none" baseline="0" dirty="0">
                <a:solidFill>
                  <a:schemeClr val="tx1"/>
                </a:solidFill>
                <a:effectLst/>
                <a:latin typeface="+mn-lt"/>
                <a:ea typeface="+mn-ea"/>
                <a:cs typeface="+mn-cs"/>
              </a:rPr>
              <a:t>&gt;Patients experiencing side effects should notify their provider right away so they can discuss strategies to mitigate them and so they can be monitored. </a:t>
            </a:r>
          </a:p>
          <a:p>
            <a:r>
              <a:rPr lang="en-US" sz="1800" b="0" i="0" u="none" strike="noStrike" kern="1200" cap="none" baseline="0" dirty="0">
                <a:solidFill>
                  <a:schemeClr val="tx1"/>
                </a:solidFill>
                <a:effectLst/>
                <a:latin typeface="+mn-lt"/>
                <a:ea typeface="+mn-ea"/>
                <a:cs typeface="+mn-cs"/>
              </a:rPr>
              <a:t>&gt;In rare instances people may not be able to get past side effects and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may not be an option for them at this time. In these cases, discussing harm reduction strategies is advised. For more information on side effects, check out: https://</a:t>
            </a:r>
            <a:r>
              <a:rPr lang="en-US" sz="1800" b="0" i="0" u="none" strike="noStrike" kern="1200" cap="none" baseline="0" dirty="0" err="1">
                <a:solidFill>
                  <a:schemeClr val="tx1"/>
                </a:solidFill>
                <a:effectLst/>
                <a:latin typeface="+mn-lt"/>
                <a:ea typeface="+mn-ea"/>
                <a:cs typeface="+mn-cs"/>
              </a:rPr>
              <a:t>prepdaily.org</a:t>
            </a:r>
            <a:r>
              <a:rPr lang="en-US" sz="1800" b="0" i="0" u="none" strike="noStrike" kern="1200" cap="none" baseline="0" dirty="0">
                <a:solidFill>
                  <a:schemeClr val="tx1"/>
                </a:solidFill>
                <a:effectLst/>
                <a:latin typeface="+mn-lt"/>
                <a:ea typeface="+mn-ea"/>
                <a:cs typeface="+mn-cs"/>
              </a:rPr>
              <a:t>/what-are-the- side-effects-of-prep/.</a:t>
            </a: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827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&gt;Truvada- first drug approved for </a:t>
            </a:r>
            <a:r>
              <a:rPr lang="en-US" dirty="0" err="1"/>
              <a:t>PrEP</a:t>
            </a:r>
            <a:r>
              <a:rPr lang="en-US" dirty="0"/>
              <a:t> use July 16, 2012 in cis gender men, transgender women, cis gender women (anal receptive and vaginal receptive sex)</a:t>
            </a:r>
          </a:p>
          <a:p>
            <a:endParaRPr lang="en-US" dirty="0"/>
          </a:p>
          <a:p>
            <a:r>
              <a:rPr lang="en-US" dirty="0"/>
              <a:t>&gt;</a:t>
            </a:r>
            <a:r>
              <a:rPr lang="en-US" dirty="0" err="1"/>
              <a:t>Descovy</a:t>
            </a:r>
            <a:r>
              <a:rPr lang="en-US" dirty="0"/>
              <a:t>- approved for </a:t>
            </a:r>
            <a:r>
              <a:rPr lang="en-US" dirty="0" err="1"/>
              <a:t>PrEP</a:t>
            </a:r>
            <a:r>
              <a:rPr lang="en-US" dirty="0"/>
              <a:t> use October 3, 2019 ONLY in cis gender men and transgender women (anal receptive sex ONLY)</a:t>
            </a:r>
          </a:p>
          <a:p>
            <a:endParaRPr lang="en-US" dirty="0"/>
          </a:p>
          <a:p>
            <a:r>
              <a:rPr lang="en-US" dirty="0"/>
              <a:t>&gt;</a:t>
            </a:r>
            <a:r>
              <a:rPr lang="en-US" dirty="0" err="1"/>
              <a:t>Apreptude</a:t>
            </a:r>
            <a:r>
              <a:rPr lang="en-US" dirty="0"/>
              <a:t> is a new long-acting injectable suspension recently approved for </a:t>
            </a:r>
            <a:r>
              <a:rPr lang="en-US" dirty="0" err="1"/>
              <a:t>PrEP</a:t>
            </a:r>
            <a:r>
              <a:rPr lang="en-US" dirty="0"/>
              <a:t> use Dec 20, 2021 in cis gender men, transgender women, cis gender women AND transgender men (anal receptive &amp; vaginal receptive) AWP $4,440.00</a:t>
            </a:r>
          </a:p>
          <a:p>
            <a:r>
              <a:rPr lang="en-US" dirty="0" err="1"/>
              <a:t>Apreptude</a:t>
            </a:r>
            <a:r>
              <a:rPr lang="en-US" dirty="0"/>
              <a:t> image: https://pragnews.com/hiv-prevention-injection-apretude-gets-fdas-approval/</a:t>
            </a:r>
          </a:p>
          <a:p>
            <a:r>
              <a:rPr lang="en-US" dirty="0"/>
              <a:t>Descovy Truvada Image: https://www.statnews.com/2020/02/26/newest-prep-pill-hiv-prevention-fuel-progress-or-profits/</a:t>
            </a: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48088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Image from “Trump Administration Sues Gilead Over Truvada </a:t>
            </a:r>
            <a:r>
              <a:rPr lang="en-US" dirty="0" err="1"/>
              <a:t>PReP</a:t>
            </a:r>
            <a:r>
              <a:rPr lang="en-US" dirty="0"/>
              <a:t> for HIV Prevention” by Mark Terry, Nov 07, 2019. Image by Michael </a:t>
            </a:r>
            <a:r>
              <a:rPr lang="en-US" dirty="0" err="1"/>
              <a:t>Moloney</a:t>
            </a:r>
            <a:r>
              <a:rPr lang="en-US" dirty="0"/>
              <a:t>/Shutterstock. Accessed on 3/30/22 via: https://www.biospace.com/article/trump-administration-sues-gilead-over-hiv-drug/</a:t>
            </a:r>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35 kg= 77 </a:t>
            </a:r>
            <a:r>
              <a:rPr lang="en-US" dirty="0" err="1"/>
              <a:t>lbs</a:t>
            </a:r>
            <a:endParaRPr lang="en-US" dirty="0"/>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84632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 kg= 77 </a:t>
            </a:r>
            <a:r>
              <a:rPr lang="en-US" dirty="0" err="1"/>
              <a:t>lbs</a:t>
            </a:r>
            <a:endParaRPr lang="en-US" dirty="0"/>
          </a:p>
          <a:p>
            <a:endParaRPr lang="en-US" dirty="0"/>
          </a:p>
          <a:p>
            <a:r>
              <a:rPr lang="en-US" dirty="0"/>
              <a:t>Image by Tony Webster, Mar 14, 2020. Accessed on 3/30/22 via: https://</a:t>
            </a:r>
            <a:r>
              <a:rPr lang="en-US" dirty="0" err="1"/>
              <a:t>www.flickr.com</a:t>
            </a:r>
            <a:r>
              <a:rPr lang="en-US" dirty="0"/>
              <a:t>/photos/</a:t>
            </a:r>
            <a:r>
              <a:rPr lang="en-US" dirty="0" err="1"/>
              <a:t>diversey</a:t>
            </a:r>
            <a:r>
              <a:rPr lang="en-US" dirty="0"/>
              <a:t>/49765063118 </a:t>
            </a:r>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925919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Image from </a:t>
            </a:r>
            <a:r>
              <a:rPr lang="en-US" b="0" dirty="0"/>
              <a:t>“</a:t>
            </a:r>
            <a:r>
              <a:rPr lang="en-US" sz="1800" b="0" i="0" u="none" strike="noStrike" kern="1200" cap="none" baseline="0" dirty="0">
                <a:solidFill>
                  <a:schemeClr val="tx1"/>
                </a:solidFill>
                <a:effectLst/>
                <a:latin typeface="+mn-lt"/>
                <a:ea typeface="+mn-ea"/>
                <a:cs typeface="+mn-cs"/>
              </a:rPr>
              <a:t>Which </a:t>
            </a:r>
            <a:r>
              <a:rPr lang="en-US" sz="1800" b="0" i="0" u="none" strike="noStrike" kern="1200" cap="none" baseline="0" dirty="0" err="1">
                <a:solidFill>
                  <a:schemeClr val="tx1"/>
                </a:solidFill>
                <a:effectLst/>
                <a:latin typeface="+mn-lt"/>
                <a:ea typeface="+mn-ea"/>
                <a:cs typeface="+mn-cs"/>
              </a:rPr>
              <a:t>PrEP</a:t>
            </a:r>
            <a:r>
              <a:rPr lang="en-US" sz="1800" b="0" i="0" u="none" strike="noStrike" kern="1200" cap="none" baseline="0" dirty="0">
                <a:solidFill>
                  <a:schemeClr val="tx1"/>
                </a:solidFill>
                <a:effectLst/>
                <a:latin typeface="+mn-lt"/>
                <a:ea typeface="+mn-ea"/>
                <a:cs typeface="+mn-cs"/>
              </a:rPr>
              <a:t> medication is best for me?: ” San Francisco Aids Foundation. Accessed ON 3/30/22 via https://</a:t>
            </a:r>
            <a:r>
              <a:rPr lang="en-US" sz="1800" b="0" i="0" u="none" strike="noStrike" kern="1200" cap="none" baseline="0" dirty="0" err="1">
                <a:solidFill>
                  <a:schemeClr val="tx1"/>
                </a:solidFill>
                <a:effectLst/>
                <a:latin typeface="+mn-lt"/>
                <a:ea typeface="+mn-ea"/>
                <a:cs typeface="+mn-cs"/>
              </a:rPr>
              <a:t>www.sfaf.org</a:t>
            </a:r>
            <a:r>
              <a:rPr lang="en-US" sz="1800" b="0" i="0" u="none" strike="noStrike" kern="1200" cap="none" baseline="0" dirty="0">
                <a:solidFill>
                  <a:schemeClr val="tx1"/>
                </a:solidFill>
                <a:effectLst/>
                <a:latin typeface="+mn-lt"/>
                <a:ea typeface="+mn-ea"/>
                <a:cs typeface="+mn-cs"/>
              </a:rPr>
              <a:t>/</a:t>
            </a:r>
            <a:r>
              <a:rPr lang="en-US" sz="1800" b="0" i="0" u="none" strike="noStrike" kern="1200" cap="none" baseline="0" dirty="0" err="1">
                <a:solidFill>
                  <a:schemeClr val="tx1"/>
                </a:solidFill>
                <a:effectLst/>
                <a:latin typeface="+mn-lt"/>
                <a:ea typeface="+mn-ea"/>
                <a:cs typeface="+mn-cs"/>
              </a:rPr>
              <a:t>wp</a:t>
            </a:r>
            <a:r>
              <a:rPr lang="en-US" sz="1800" b="0" i="0" u="none" strike="noStrike" kern="1200" cap="none" baseline="0" dirty="0">
                <a:solidFill>
                  <a:schemeClr val="tx1"/>
                </a:solidFill>
                <a:effectLst/>
                <a:latin typeface="+mn-lt"/>
                <a:ea typeface="+mn-ea"/>
                <a:cs typeface="+mn-cs"/>
              </a:rPr>
              <a:t>-content/uploads/resources/PrEP-2019-Descovy-Truvada-Comparison-Flyer-8x11-FINAL.pdf</a:t>
            </a:r>
            <a:endParaRPr lang="en-US" dirty="0"/>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417714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0FB0A0-DED7-EC46-8193-BC335733CBB0}"/>
              </a:ext>
            </a:extLst>
          </p:cNvPr>
          <p:cNvSpPr>
            <a:spLocks noGrp="1"/>
          </p:cNvSpPr>
          <p:nvPr>
            <p:ph type="title"/>
          </p:nvPr>
        </p:nvSpPr>
        <p:spPr>
          <a:xfrm>
            <a:off x="2948116"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203446464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242575015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2F913A3-B7A0-6B40-AD6C-96F6219BE285}"/>
              </a:ext>
            </a:extLst>
          </p:cNvPr>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136882673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August 2, 2023</a:t>
            </a:fld>
            <a:endParaRPr lang="en-US" dirty="0"/>
          </a:p>
        </p:txBody>
      </p:sp>
    </p:spTree>
    <p:extLst>
      <p:ext uri="{BB962C8B-B14F-4D97-AF65-F5344CB8AC3E}">
        <p14:creationId xmlns:p14="http://schemas.microsoft.com/office/powerpoint/2010/main" val="401149431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August 2, 2023</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62569"/>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8" y="2049029"/>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5038" y="2049028"/>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August 2, 2023</a:t>
            </a:fld>
            <a:endParaRPr lang="en-US" dirty="0"/>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37402"/>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97"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7751"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2205" y="2078951"/>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August 2, 2023</a:t>
            </a:fld>
            <a:endParaRPr lang="en-US" dirty="0"/>
          </a:p>
        </p:txBody>
      </p:sp>
    </p:spTree>
    <p:extLst>
      <p:ext uri="{BB962C8B-B14F-4D97-AF65-F5344CB8AC3E}">
        <p14:creationId xmlns:p14="http://schemas.microsoft.com/office/powerpoint/2010/main" val="340175927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7095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297" y="205204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6979" y="2052041"/>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0661" y="204831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4343" y="2056886"/>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August 2, 2023</a:t>
            </a:fld>
            <a:endParaRPr lang="en-US" dirty="0"/>
          </a:p>
        </p:txBody>
      </p:sp>
    </p:spTree>
    <p:extLst>
      <p:ext uri="{BB962C8B-B14F-4D97-AF65-F5344CB8AC3E}">
        <p14:creationId xmlns:p14="http://schemas.microsoft.com/office/powerpoint/2010/main" val="127908582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54180"/>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040640"/>
            <a:ext cx="5248592"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4413" y="2042457"/>
            <a:ext cx="5041900"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August 2, 2023</a:t>
            </a:fld>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297" y="1371600"/>
            <a:ext cx="10938784"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August 2, 2023</a:t>
            </a:fld>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45791"/>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9" y="2032251"/>
            <a:ext cx="9602630"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August 2, 2023</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 id="2147483733" r:id="rId2"/>
  </p:sldLayoutIdLst>
  <p:transition spd="slow">
    <p:fade/>
  </p:transition>
  <p:hf sldNum="0" hdr="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297" y="1136034"/>
            <a:ext cx="10794980"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0" y="0"/>
            <a:ext cx="12188825"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3568" y="220765"/>
            <a:ext cx="30769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5512" y="247655"/>
            <a:ext cx="403808"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August 2, 2023</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9"/>
          <a:stretch>
            <a:fillRect/>
          </a:stretch>
        </p:blipFill>
        <p:spPr>
          <a:xfrm>
            <a:off x="9577160" y="5713237"/>
            <a:ext cx="2190256" cy="89710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725" r:id="rId2"/>
    <p:sldLayoutId id="2147483727" r:id="rId3"/>
    <p:sldLayoutId id="2147483728" r:id="rId4"/>
    <p:sldLayoutId id="2147483724" r:id="rId5"/>
    <p:sldLayoutId id="2147483701" r:id="rId6"/>
    <p:sldLayoutId id="2147483726" r:id="rId7"/>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6541"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12000"/>
          </a:blip>
          <a:stretch>
            <a:fillRect/>
          </a:stretch>
        </p:blipFill>
        <p:spPr>
          <a:xfrm>
            <a:off x="273658" y="0"/>
            <a:ext cx="1262655" cy="6858000"/>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AC15DEBB-6B49-4B1F-8632-16EA85B5C5EB}"/>
              </a:ext>
            </a:extLst>
          </p:cNvPr>
          <p:cNvPicPr>
            <a:picLocks noChangeAspect="1"/>
          </p:cNvPicPr>
          <p:nvPr userDrawn="1"/>
        </p:nvPicPr>
        <p:blipFill>
          <a:blip r:embed="rId5"/>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 id="2147483731" r:id="rId2"/>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12000"/>
          </a:blip>
          <a:stretch>
            <a:fillRect/>
          </a:stretch>
        </p:blipFill>
        <p:spPr>
          <a:xfrm>
            <a:off x="273658" y="0"/>
            <a:ext cx="1262655"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4FD75CB0-EB81-4E5F-8AC2-C80D27CA74DA}"/>
              </a:ext>
            </a:extLst>
          </p:cNvPr>
          <p:cNvPicPr>
            <a:picLocks noChangeAspect="1"/>
          </p:cNvPicPr>
          <p:nvPr userDrawn="1"/>
        </p:nvPicPr>
        <p:blipFill>
          <a:blip r:embed="rId5"/>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 id="2147483729" r:id="rId2"/>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26000"/>
          </a:blip>
          <a:stretch>
            <a:fillRect/>
          </a:stretch>
        </p:blipFill>
        <p:spPr>
          <a:xfrm>
            <a:off x="264780" y="0"/>
            <a:ext cx="1262655" cy="685800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CA5C4A6D-9093-4713-A9CA-F29D159C8602}"/>
              </a:ext>
            </a:extLst>
          </p:cNvPr>
          <p:cNvPicPr>
            <a:picLocks noChangeAspect="1"/>
          </p:cNvPicPr>
          <p:nvPr userDrawn="1"/>
        </p:nvPicPr>
        <p:blipFill>
          <a:blip r:embed="rId5"/>
          <a:stretch>
            <a:fillRect/>
          </a:stretch>
        </p:blipFill>
        <p:spPr>
          <a:xfrm>
            <a:off x="9577160" y="5713237"/>
            <a:ext cx="2190256" cy="897108"/>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 id="2147483730" r:id="rId2"/>
  </p:sldLayoutIdLst>
  <p:transition spd="slow">
    <p:fade/>
  </p:transition>
  <p:hf sldNum="0" hdr="0"/>
  <p:txStyles>
    <p:titleStyle>
      <a:lvl1pPr algn="l" defTabSz="1218895" rtl="0" eaLnBrk="1" latinLnBrk="0" hangingPunct="1">
        <a:spcBef>
          <a:spcPct val="0"/>
        </a:spcBef>
        <a:buNone/>
        <a:defRPr sz="4200" b="0" i="0" kern="1200">
          <a:solidFill>
            <a:schemeClr val="accent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news.com/2020/02/26/newest-prep-pill-hiv-prevention-fuel-progress-or-profi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adysetprep.hiv.go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2.xml"/><Relationship Id="rId4" Type="http://schemas.openxmlformats.org/officeDocument/2006/relationships/hyperlink" Target="http://www.hiv.uw.ed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sexinfoonline.com/hiv-treatment/" TargetMode="External"/><Relationship Id="rId2" Type="http://schemas.openxmlformats.org/officeDocument/2006/relationships/hyperlink" Target="https://www.cdc.gov/hiv/basics/prep.html" TargetMode="External"/><Relationship Id="rId1" Type="http://schemas.openxmlformats.org/officeDocument/2006/relationships/slideLayout" Target="../slideLayouts/slideLayout8.xml"/><Relationship Id="rId5" Type="http://schemas.openxmlformats.org/officeDocument/2006/relationships/hyperlink" Target="https://www.comhs.org/about-us/newsroom/health-library/2021/08/05/two-prep-meds-work-equally-well-one-is-much-cheaper" TargetMode="External"/><Relationship Id="rId4" Type="http://schemas.openxmlformats.org/officeDocument/2006/relationships/hyperlink" Target="https://map.aidsvu.org/map?maptype=county&amp;datatype=PrEP&amp;ratescases=rates&amp;filters=overall&amp;overlays=&amp;area=All&amp;basemap=cjjopfjjb03ag2rpnrv3w5k62&amp;year=2019&amp;countytype=al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ragnews.com/hiv-prevention-injection-apretude-gets-fdas-approval/" TargetMode="External"/><Relationship Id="rId2" Type="http://schemas.openxmlformats.org/officeDocument/2006/relationships/hyperlink" Target="https://www.statnews.com/2020/02/26/newest-prep-pill-hiv-prevention-fuel-progress-or-profits/" TargetMode="External"/><Relationship Id="rId1" Type="http://schemas.openxmlformats.org/officeDocument/2006/relationships/slideLayout" Target="../slideLayouts/slideLayout8.xml"/><Relationship Id="rId5" Type="http://schemas.openxmlformats.org/officeDocument/2006/relationships/hyperlink" Target="https://www.biospace.com/article/trump-administration-sues-gilead-over-hiv-drug/" TargetMode="External"/><Relationship Id="rId4" Type="http://schemas.openxmlformats.org/officeDocument/2006/relationships/hyperlink" Target="https://ehealthhiv.org/m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faf.org/resource-library/qa-prep-2-1-1-for-anal-sex/" TargetMode="External"/><Relationship Id="rId2" Type="http://schemas.openxmlformats.org/officeDocument/2006/relationships/hyperlink" Target="https://www.sfaf.org/wp-content/uploads/resources/PrEP-2019-Descovy-Truvada-Comparison-Flyer-8x11-FINAL.pdf" TargetMode="External"/><Relationship Id="rId1" Type="http://schemas.openxmlformats.org/officeDocument/2006/relationships/slideLayout" Target="../slideLayouts/slideLayout8.xml"/><Relationship Id="rId5" Type="http://schemas.openxmlformats.org/officeDocument/2006/relationships/hyperlink" Target="https://www.cdc.gov/hiv/pdf/risk/prep/cdc-hiv-prep-guidelines-2021.pdf" TargetMode="External"/><Relationship Id="rId4" Type="http://schemas.openxmlformats.org/officeDocument/2006/relationships/hyperlink" Target="https://apretude.com/?gclid=Cj0KCQjw_4-SBhCgARIsAAlegrU0sR0dAPlKLgRCedvIzwBEZ9brAM-9cowdoO5d-W64SiOTPqFUyKYaAqJnEALw_wcB&amp;gclsrc=aw.d\"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pleaseprepme.org/PrEPNavTraining" TargetMode="External"/><Relationship Id="rId2" Type="http://schemas.openxmlformats.org/officeDocument/2006/relationships/hyperlink" Target="https://link.springer.com/article/10.1007/s12325-020-01295-0" TargetMode="External"/><Relationship Id="rId1" Type="http://schemas.openxmlformats.org/officeDocument/2006/relationships/slideLayout" Target="../slideLayouts/slideLayout8.xml"/><Relationship Id="rId5" Type="http://schemas.openxmlformats.org/officeDocument/2006/relationships/hyperlink" Target="http://www.hivadvocates.org/news-stories/karl-schmid-u-u-and-the-campaign-for-access-education" TargetMode="External"/><Relationship Id="rId4" Type="http://schemas.openxmlformats.org/officeDocument/2006/relationships/hyperlink" Target="https://blog.catie.ca/2019/11/04/an-hiv-status-neutral-paradigm-shift/"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F87C-6A6C-9A7D-24BA-1C951155B35A}"/>
              </a:ext>
            </a:extLst>
          </p:cNvPr>
          <p:cNvSpPr>
            <a:spLocks noGrp="1"/>
          </p:cNvSpPr>
          <p:nvPr>
            <p:ph type="ctrTitle"/>
          </p:nvPr>
        </p:nvSpPr>
        <p:spPr/>
        <p:txBody>
          <a:bodyPr/>
          <a:lstStyle/>
          <a:p>
            <a:r>
              <a:rPr lang="en-US" dirty="0" err="1"/>
              <a:t>PrEParation</a:t>
            </a:r>
            <a:r>
              <a:rPr lang="en-US" dirty="0"/>
              <a:t> 101: Preparing Providers for </a:t>
            </a:r>
            <a:r>
              <a:rPr lang="en-US" dirty="0" err="1"/>
              <a:t>PrEP</a:t>
            </a:r>
            <a:r>
              <a:rPr lang="en-US" dirty="0"/>
              <a:t> Sustainability in Primary Health Care </a:t>
            </a:r>
          </a:p>
        </p:txBody>
      </p:sp>
      <p:sp>
        <p:nvSpPr>
          <p:cNvPr id="3" name="Text Placeholder 2">
            <a:extLst>
              <a:ext uri="{FF2B5EF4-FFF2-40B4-BE49-F238E27FC236}">
                <a16:creationId xmlns:a16="http://schemas.microsoft.com/office/drawing/2014/main" id="{6D713314-734B-B7CB-1FB3-7DB35B3B5E77}"/>
              </a:ext>
            </a:extLst>
          </p:cNvPr>
          <p:cNvSpPr>
            <a:spLocks noGrp="1"/>
          </p:cNvSpPr>
          <p:nvPr>
            <p:ph type="body" sz="quarter" idx="10"/>
          </p:nvPr>
        </p:nvSpPr>
        <p:spPr/>
        <p:txBody>
          <a:bodyPr/>
          <a:lstStyle/>
          <a:p>
            <a:r>
              <a:rPr lang="en-US" dirty="0"/>
              <a:t>Dr. Edna Lampkin, B.S., Pham D</a:t>
            </a:r>
          </a:p>
        </p:txBody>
      </p:sp>
      <p:sp>
        <p:nvSpPr>
          <p:cNvPr id="4" name="Text Placeholder 3">
            <a:extLst>
              <a:ext uri="{FF2B5EF4-FFF2-40B4-BE49-F238E27FC236}">
                <a16:creationId xmlns:a16="http://schemas.microsoft.com/office/drawing/2014/main" id="{894ED96E-E584-9C67-FCD9-D6AC5E7C0DB0}"/>
              </a:ext>
            </a:extLst>
          </p:cNvPr>
          <p:cNvSpPr>
            <a:spLocks noGrp="1"/>
          </p:cNvSpPr>
          <p:nvPr>
            <p:ph type="body" sz="quarter" idx="11"/>
          </p:nvPr>
        </p:nvSpPr>
        <p:spPr/>
        <p:txBody>
          <a:bodyPr/>
          <a:lstStyle/>
          <a:p>
            <a:r>
              <a:rPr lang="en-US" dirty="0"/>
              <a:t>Friday May 26</a:t>
            </a:r>
            <a:r>
              <a:rPr lang="en-US" baseline="30000" dirty="0"/>
              <a:t>th</a:t>
            </a:r>
            <a:r>
              <a:rPr lang="en-US" dirty="0"/>
              <a:t>, 2023</a:t>
            </a:r>
          </a:p>
        </p:txBody>
      </p:sp>
    </p:spTree>
    <p:extLst>
      <p:ext uri="{BB962C8B-B14F-4D97-AF65-F5344CB8AC3E}">
        <p14:creationId xmlns:p14="http://schemas.microsoft.com/office/powerpoint/2010/main" val="118685136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CAD-A11A-CA45-A5AA-A99725168826}"/>
              </a:ext>
            </a:extLst>
          </p:cNvPr>
          <p:cNvSpPr>
            <a:spLocks noGrp="1"/>
          </p:cNvSpPr>
          <p:nvPr>
            <p:ph type="title"/>
          </p:nvPr>
        </p:nvSpPr>
        <p:spPr>
          <a:xfrm>
            <a:off x="1867989" y="2691240"/>
            <a:ext cx="9612305" cy="1143000"/>
          </a:xfrm>
        </p:spPr>
        <p:txBody>
          <a:bodyPr>
            <a:normAutofit fontScale="90000"/>
          </a:bodyPr>
          <a:lstStyle/>
          <a:p>
            <a:r>
              <a:rPr lang="en-US" dirty="0"/>
              <a:t>Describe the efficacy of various </a:t>
            </a:r>
            <a:r>
              <a:rPr lang="en-US" dirty="0" err="1"/>
              <a:t>PrEP</a:t>
            </a:r>
            <a:r>
              <a:rPr lang="en-US" dirty="0"/>
              <a:t> dosage forms. </a:t>
            </a:r>
          </a:p>
        </p:txBody>
      </p:sp>
    </p:spTree>
    <p:extLst>
      <p:ext uri="{BB962C8B-B14F-4D97-AF65-F5344CB8AC3E}">
        <p14:creationId xmlns:p14="http://schemas.microsoft.com/office/powerpoint/2010/main" val="232543197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Available </a:t>
            </a:r>
            <a:r>
              <a:rPr lang="en-US" dirty="0" err="1"/>
              <a:t>PrEP</a:t>
            </a:r>
            <a:r>
              <a:rPr lang="en-US" dirty="0"/>
              <a:t> Medications</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sp>
        <p:nvSpPr>
          <p:cNvPr id="10" name="Text Placeholder 14">
            <a:extLst>
              <a:ext uri="{FF2B5EF4-FFF2-40B4-BE49-F238E27FC236}">
                <a16:creationId xmlns:a16="http://schemas.microsoft.com/office/drawing/2014/main" id="{5F48725C-2AA4-487C-B74C-67BE41941B07}"/>
              </a:ext>
            </a:extLst>
          </p:cNvPr>
          <p:cNvSpPr>
            <a:spLocks noGrp="1"/>
          </p:cNvSpPr>
          <p:nvPr>
            <p:ph type="body" sz="quarter" idx="11"/>
          </p:nvPr>
        </p:nvSpPr>
        <p:spPr>
          <a:xfrm>
            <a:off x="5329606" y="1842379"/>
            <a:ext cx="6038936" cy="2986087"/>
          </a:xfrm>
        </p:spPr>
        <p:txBody>
          <a:bodyPr/>
          <a:lstStyle/>
          <a:p>
            <a:pPr marL="0" indent="0">
              <a:spcAft>
                <a:spcPts val="600"/>
              </a:spcAft>
              <a:buNone/>
            </a:pPr>
            <a:r>
              <a:rPr lang="en-US" dirty="0"/>
              <a:t>Oral Tablets</a:t>
            </a:r>
            <a:endParaRPr lang="en-US" sz="2400" dirty="0"/>
          </a:p>
          <a:p>
            <a:pPr lvl="1">
              <a:spcAft>
                <a:spcPts val="600"/>
              </a:spcAft>
            </a:pPr>
            <a:r>
              <a:rPr lang="en-US" b="0" i="0" dirty="0">
                <a:effectLst/>
                <a:latin typeface="Roboto" panose="02000000000000000000" pitchFamily="2" charset="0"/>
              </a:rPr>
              <a:t>Emtricitabine-tenofovir (TDF)</a:t>
            </a:r>
            <a:endParaRPr lang="en-US" dirty="0"/>
          </a:p>
          <a:p>
            <a:pPr lvl="1">
              <a:spcAft>
                <a:spcPts val="600"/>
              </a:spcAft>
            </a:pPr>
            <a:r>
              <a:rPr lang="en-US" sz="2400" dirty="0"/>
              <a:t>Emtricitabine-tenofovir </a:t>
            </a:r>
            <a:r>
              <a:rPr lang="en-US" sz="2400" dirty="0" err="1"/>
              <a:t>alafen</a:t>
            </a:r>
            <a:endParaRPr lang="en-US" sz="2400" dirty="0"/>
          </a:p>
        </p:txBody>
      </p:sp>
      <p:sp>
        <p:nvSpPr>
          <p:cNvPr id="11" name="Text Placeholder 14">
            <a:extLst>
              <a:ext uri="{FF2B5EF4-FFF2-40B4-BE49-F238E27FC236}">
                <a16:creationId xmlns:a16="http://schemas.microsoft.com/office/drawing/2014/main" id="{A9747D8A-CC52-44DD-A915-0F5D280B4104}"/>
              </a:ext>
            </a:extLst>
          </p:cNvPr>
          <p:cNvSpPr txBox="1">
            <a:spLocks/>
          </p:cNvSpPr>
          <p:nvPr/>
        </p:nvSpPr>
        <p:spPr>
          <a:xfrm>
            <a:off x="5329606" y="3900359"/>
            <a:ext cx="6617648" cy="2986087"/>
          </a:xfrm>
          <a:prstGeom prst="rect">
            <a:avLst/>
          </a:prstGeom>
        </p:spPr>
        <p:txBody>
          <a:bodyPr/>
          <a:lstStyle>
            <a:lvl1pPr marL="342900" indent="-342900" algn="l" defTabSz="1218895" rtl="0" eaLnBrk="1" latinLnBrk="0" hangingPunct="1">
              <a:spcBef>
                <a:spcPts val="0"/>
              </a:spcBef>
              <a:spcAft>
                <a:spcPts val="1200"/>
              </a:spcAft>
              <a:buClr>
                <a:schemeClr val="accent6"/>
              </a:buClr>
              <a:buFont typeface="Wingdings" panose="05000000000000000000" pitchFamily="2" charset="2"/>
              <a:buChar char="§"/>
              <a:defRPr sz="24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4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4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4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4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spcAft>
                <a:spcPts val="600"/>
              </a:spcAft>
              <a:buNone/>
            </a:pPr>
            <a:r>
              <a:rPr lang="en-US" dirty="0"/>
              <a:t>Intramuscular Injection (ER)</a:t>
            </a:r>
          </a:p>
          <a:p>
            <a:pPr lvl="1"/>
            <a:r>
              <a:rPr lang="en-US" dirty="0"/>
              <a:t>Brand Name: Cabotegravir</a:t>
            </a:r>
          </a:p>
          <a:p>
            <a:pPr marL="338328" lvl="1" indent="0">
              <a:buNone/>
            </a:pPr>
            <a:endParaRPr lang="en-US" dirty="0"/>
          </a:p>
          <a:p>
            <a:pPr marL="338328" lvl="1" indent="0">
              <a:buFont typeface="Wingdings" pitchFamily="2" charset="2"/>
              <a:buNone/>
            </a:pPr>
            <a:endParaRPr lang="en-US" dirty="0"/>
          </a:p>
        </p:txBody>
      </p:sp>
      <p:sp>
        <p:nvSpPr>
          <p:cNvPr id="3" name="TextBox 2">
            <a:extLst>
              <a:ext uri="{FF2B5EF4-FFF2-40B4-BE49-F238E27FC236}">
                <a16:creationId xmlns:a16="http://schemas.microsoft.com/office/drawing/2014/main" id="{0A125380-FF4E-C54B-9DD1-F9F6B5D9CE2B}"/>
              </a:ext>
            </a:extLst>
          </p:cNvPr>
          <p:cNvSpPr txBox="1"/>
          <p:nvPr/>
        </p:nvSpPr>
        <p:spPr>
          <a:xfrm>
            <a:off x="-1" y="6060681"/>
            <a:ext cx="9912927" cy="1302793"/>
          </a:xfrm>
          <a:prstGeom prst="rect">
            <a:avLst/>
          </a:prstGeom>
          <a:noFill/>
        </p:spPr>
        <p:txBody>
          <a:bodyPr wrap="square" rtlCol="0">
            <a:spAutoFit/>
          </a:bodyPr>
          <a:lstStyle/>
          <a:p>
            <a:r>
              <a:rPr lang="en-US" sz="1200" dirty="0" err="1"/>
              <a:t>Descovy</a:t>
            </a:r>
            <a:r>
              <a:rPr lang="en-US" sz="1200" dirty="0"/>
              <a:t> Truvada Image: </a:t>
            </a:r>
            <a:r>
              <a:rPr lang="en-US" sz="1200" dirty="0">
                <a:hlinkClick r:id="rId3"/>
              </a:rPr>
              <a:t>https://www.statnews.com/2020/02/26/newest-prep-pill-hiv-prevention-fuel-progress-or-profits/</a:t>
            </a:r>
            <a:endParaRPr lang="en-US" sz="1200" dirty="0"/>
          </a:p>
          <a:p>
            <a:r>
              <a:rPr lang="en-US" sz="1200" dirty="0"/>
              <a:t>transgender men (anal receptive &amp; vaginal receptive) AWP $4,440.00</a:t>
            </a:r>
          </a:p>
          <a:p>
            <a:endParaRPr lang="en-US" sz="1200" dirty="0"/>
          </a:p>
          <a:p>
            <a:r>
              <a:rPr lang="en-US" sz="1200" dirty="0" err="1"/>
              <a:t>Apreptude</a:t>
            </a:r>
            <a:r>
              <a:rPr lang="en-US" sz="1200" dirty="0"/>
              <a:t> image: https://</a:t>
            </a:r>
            <a:r>
              <a:rPr lang="en-US" sz="1200" dirty="0" err="1"/>
              <a:t>pragnews.com</a:t>
            </a:r>
            <a:r>
              <a:rPr lang="en-US" sz="1200" dirty="0"/>
              <a:t>/</a:t>
            </a:r>
            <a:r>
              <a:rPr lang="en-US" sz="1200" dirty="0" err="1"/>
              <a:t>hiv</a:t>
            </a:r>
            <a:r>
              <a:rPr lang="en-US" sz="1200" dirty="0"/>
              <a:t>-prevention-injection-</a:t>
            </a:r>
            <a:r>
              <a:rPr lang="en-US" sz="1200" dirty="0" err="1"/>
              <a:t>apretude</a:t>
            </a:r>
            <a:r>
              <a:rPr lang="en-US" sz="1200" dirty="0"/>
              <a:t>-gets-</a:t>
            </a:r>
            <a:r>
              <a:rPr lang="en-US" sz="1200" dirty="0" err="1"/>
              <a:t>fdas</a:t>
            </a:r>
            <a:r>
              <a:rPr lang="en-US" sz="1200" dirty="0"/>
              <a:t>-approval/</a:t>
            </a:r>
          </a:p>
          <a:p>
            <a:endParaRPr lang="en-US" sz="1200" dirty="0"/>
          </a:p>
          <a:p>
            <a:endParaRPr lang="en-US" dirty="0"/>
          </a:p>
        </p:txBody>
      </p:sp>
    </p:spTree>
    <p:extLst>
      <p:ext uri="{BB962C8B-B14F-4D97-AF65-F5344CB8AC3E}">
        <p14:creationId xmlns:p14="http://schemas.microsoft.com/office/powerpoint/2010/main" val="60891066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57626" y="997309"/>
            <a:ext cx="12096750" cy="648915"/>
          </a:xfrm>
        </p:spPr>
        <p:txBody>
          <a:bodyPr>
            <a:noAutofit/>
          </a:bodyPr>
          <a:lstStyle/>
          <a:p>
            <a:r>
              <a:rPr lang="en-US" dirty="0"/>
              <a:t>TRUVADA (F/TDF):Emtricitabine 200mg/Tenofovir Disoproxil Fumarate 300mg</a:t>
            </a:r>
            <a:r>
              <a:rPr lang="en-US" baseline="-25000" dirty="0"/>
              <a:t>1,8</a:t>
            </a:r>
          </a:p>
        </p:txBody>
      </p:sp>
      <p:sp>
        <p:nvSpPr>
          <p:cNvPr id="11" name="Text Placeholder 14">
            <a:extLst>
              <a:ext uri="{FF2B5EF4-FFF2-40B4-BE49-F238E27FC236}">
                <a16:creationId xmlns:a16="http://schemas.microsoft.com/office/drawing/2014/main" id="{512A9C4F-FA20-472A-BF15-5328CF8C6E46}"/>
              </a:ext>
            </a:extLst>
          </p:cNvPr>
          <p:cNvSpPr>
            <a:spLocks noGrp="1"/>
          </p:cNvSpPr>
          <p:nvPr>
            <p:ph type="body" sz="quarter" idx="11"/>
          </p:nvPr>
        </p:nvSpPr>
        <p:spPr>
          <a:xfrm>
            <a:off x="557626" y="2265445"/>
            <a:ext cx="7433435" cy="4463346"/>
          </a:xfrm>
          <a:ln w="12700">
            <a:solidFill>
              <a:srgbClr val="0070C0"/>
            </a:solidFill>
          </a:ln>
        </p:spPr>
        <p:txBody>
          <a:bodyPr/>
          <a:lstStyle/>
          <a:p>
            <a:pPr marL="57150" indent="0">
              <a:buNone/>
            </a:pPr>
            <a:r>
              <a:rPr lang="en-US" sz="2200" b="1" dirty="0"/>
              <a:t>Truvada is the first drug approved for </a:t>
            </a:r>
            <a:r>
              <a:rPr lang="en-US" sz="2200" b="1" dirty="0" err="1"/>
              <a:t>PrEP</a:t>
            </a:r>
            <a:r>
              <a:rPr lang="en-US" sz="2200" b="1" dirty="0"/>
              <a:t> use on July 16, 2012, in the following populations:</a:t>
            </a:r>
          </a:p>
          <a:p>
            <a:pPr marL="57150" indent="0">
              <a:buNone/>
            </a:pPr>
            <a:endParaRPr lang="en-US" sz="2200" dirty="0"/>
          </a:p>
          <a:p>
            <a:pPr marL="57150" indent="0">
              <a:buNone/>
            </a:pPr>
            <a:r>
              <a:rPr lang="en-US" sz="2200" dirty="0"/>
              <a:t>*</a:t>
            </a:r>
            <a:r>
              <a:rPr lang="en-US" sz="2200" u="sng" dirty="0"/>
              <a:t>High-risk adults and adolescents weighing at least 35 kg.</a:t>
            </a:r>
          </a:p>
          <a:p>
            <a:pPr marL="57150" indent="0">
              <a:buNone/>
            </a:pPr>
            <a:endParaRPr lang="en-US" sz="2200" u="sng" dirty="0"/>
          </a:p>
          <a:p>
            <a:pPr lvl="1"/>
            <a:r>
              <a:rPr lang="en-US" sz="2200" dirty="0"/>
              <a:t>Injectable drug users</a:t>
            </a:r>
          </a:p>
          <a:p>
            <a:pPr lvl="1"/>
            <a:r>
              <a:rPr lang="en-US" sz="2200" dirty="0"/>
              <a:t>Cis-gender men</a:t>
            </a:r>
          </a:p>
          <a:p>
            <a:pPr lvl="1"/>
            <a:r>
              <a:rPr lang="en-US" sz="2200" dirty="0"/>
              <a:t>Transgender women</a:t>
            </a:r>
          </a:p>
          <a:p>
            <a:pPr lvl="1"/>
            <a:r>
              <a:rPr lang="en-US" sz="2200" dirty="0"/>
              <a:t>Cis-gender women</a:t>
            </a:r>
          </a:p>
          <a:p>
            <a:pPr lvl="2"/>
            <a:r>
              <a:rPr lang="en-US" sz="2200" dirty="0"/>
              <a:t>anal </a:t>
            </a:r>
            <a:r>
              <a:rPr lang="en-US" sz="2200" b="1" dirty="0"/>
              <a:t>receptive</a:t>
            </a:r>
            <a:r>
              <a:rPr lang="en-US" sz="2200" dirty="0"/>
              <a:t> and vaginal </a:t>
            </a:r>
            <a:r>
              <a:rPr lang="en-US" sz="2200" b="1" dirty="0"/>
              <a:t>receptive</a:t>
            </a:r>
            <a:r>
              <a:rPr lang="en-US" sz="2200" dirty="0"/>
              <a:t> sex</a:t>
            </a:r>
          </a:p>
          <a:p>
            <a:pPr marL="971550" lvl="3" indent="0">
              <a:buNone/>
            </a:pPr>
            <a:endParaRPr lang="en-US" dirty="0"/>
          </a:p>
        </p:txBody>
      </p:sp>
    </p:spTree>
    <p:extLst>
      <p:ext uri="{BB962C8B-B14F-4D97-AF65-F5344CB8AC3E}">
        <p14:creationId xmlns:p14="http://schemas.microsoft.com/office/powerpoint/2010/main" val="108573329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07835" y="1092081"/>
            <a:ext cx="11087099" cy="648915"/>
          </a:xfrm>
        </p:spPr>
        <p:txBody>
          <a:bodyPr>
            <a:noAutofit/>
          </a:bodyPr>
          <a:lstStyle/>
          <a:p>
            <a:r>
              <a:rPr lang="en-US" dirty="0"/>
              <a:t>DESCOVY (F/TAF) Emtricitabine 200mg/Tenofovir Alafenamide 25 mg</a:t>
            </a:r>
            <a:r>
              <a:rPr lang="en-US" baseline="-25000" dirty="0"/>
              <a:t>1,8</a:t>
            </a:r>
          </a:p>
        </p:txBody>
      </p:sp>
      <p:sp>
        <p:nvSpPr>
          <p:cNvPr id="15" name="Text Placeholder 14"/>
          <p:cNvSpPr>
            <a:spLocks noGrp="1"/>
          </p:cNvSpPr>
          <p:nvPr>
            <p:ph type="body" sz="quarter" idx="11"/>
          </p:nvPr>
        </p:nvSpPr>
        <p:spPr>
          <a:xfrm>
            <a:off x="507835" y="2633869"/>
            <a:ext cx="7993435" cy="3776870"/>
          </a:xfrm>
          <a:ln w="12700">
            <a:solidFill>
              <a:srgbClr val="0070C0"/>
            </a:solidFill>
          </a:ln>
        </p:spPr>
        <p:txBody>
          <a:bodyPr/>
          <a:lstStyle/>
          <a:p>
            <a:pPr marL="57150" indent="0">
              <a:buNone/>
            </a:pPr>
            <a:r>
              <a:rPr lang="en-US" sz="2200" b="1" dirty="0"/>
              <a:t>Descovy is the second drug approved for </a:t>
            </a:r>
            <a:r>
              <a:rPr lang="en-US" sz="2200" b="1" dirty="0" err="1"/>
              <a:t>PrEP</a:t>
            </a:r>
            <a:r>
              <a:rPr lang="en-US" sz="2200" b="1" dirty="0"/>
              <a:t> use on October 3, 2019, in the following populations:</a:t>
            </a:r>
          </a:p>
          <a:p>
            <a:pPr marL="57150" indent="0">
              <a:buNone/>
            </a:pPr>
            <a:r>
              <a:rPr lang="en-US" sz="2200" dirty="0"/>
              <a:t> </a:t>
            </a:r>
          </a:p>
          <a:p>
            <a:pPr marL="57150" marR="0" lvl="0" indent="0" algn="l" defTabSz="1218895" rtl="0" eaLnBrk="1" fontAlgn="auto" latinLnBrk="0" hangingPunct="1">
              <a:lnSpc>
                <a:spcPct val="100000"/>
              </a:lnSpc>
              <a:spcBef>
                <a:spcPts val="0"/>
              </a:spcBef>
              <a:spcAft>
                <a:spcPts val="800"/>
              </a:spcAft>
              <a:buClr>
                <a:srgbClr val="D6201A"/>
              </a:buClr>
              <a:buSzTx/>
              <a:buNone/>
              <a:tabLst/>
              <a:defRPr/>
            </a:pPr>
            <a:r>
              <a:rPr kumimoji="0" lang="en-US" sz="2200" b="0" i="0" u="none" strike="noStrike" kern="1200" cap="none" spc="0" normalizeH="0" baseline="0" noProof="0" dirty="0">
                <a:ln>
                  <a:noFill/>
                </a:ln>
                <a:solidFill>
                  <a:srgbClr val="222222"/>
                </a:solidFill>
                <a:effectLst/>
                <a:uLnTx/>
                <a:uFillTx/>
                <a:ea typeface="+mn-ea"/>
                <a:cs typeface="Arial" pitchFamily="34" charset="0"/>
              </a:rPr>
              <a:t>*</a:t>
            </a:r>
            <a:r>
              <a:rPr kumimoji="0" lang="en-US" sz="2200" b="0" i="0" u="sng" strike="noStrike" kern="1200" cap="none" spc="0" normalizeH="0" baseline="0" noProof="0" dirty="0">
                <a:ln>
                  <a:noFill/>
                </a:ln>
                <a:solidFill>
                  <a:srgbClr val="222222"/>
                </a:solidFill>
                <a:effectLst/>
                <a:uLnTx/>
                <a:uFillTx/>
                <a:ea typeface="+mn-ea"/>
                <a:cs typeface="Arial" pitchFamily="34" charset="0"/>
              </a:rPr>
              <a:t>High-risk adult and adolescent MEN weighing at least 35 kg.</a:t>
            </a:r>
          </a:p>
          <a:p>
            <a:pPr marL="57150" indent="0">
              <a:buNone/>
            </a:pPr>
            <a:endParaRPr lang="en-US" sz="2200" dirty="0"/>
          </a:p>
          <a:p>
            <a:pPr lvl="1"/>
            <a:r>
              <a:rPr lang="en-US" sz="2200" dirty="0"/>
              <a:t>Cis-gender men ONLY</a:t>
            </a:r>
          </a:p>
          <a:p>
            <a:pPr lvl="1"/>
            <a:r>
              <a:rPr lang="en-US" sz="2200" dirty="0"/>
              <a:t>Transgender women ONLY</a:t>
            </a:r>
          </a:p>
          <a:p>
            <a:pPr lvl="2"/>
            <a:r>
              <a:rPr lang="en-US" sz="2200" dirty="0"/>
              <a:t>anal </a:t>
            </a:r>
            <a:r>
              <a:rPr lang="en-US" sz="2200" b="1" dirty="0"/>
              <a:t>receptive</a:t>
            </a:r>
            <a:r>
              <a:rPr lang="en-US" sz="2200" dirty="0"/>
              <a:t> sex</a:t>
            </a:r>
          </a:p>
          <a:p>
            <a:pPr marL="971550" lvl="3" indent="0">
              <a:buNone/>
            </a:pPr>
            <a:endParaRPr lang="en-US" dirty="0"/>
          </a:p>
        </p:txBody>
      </p:sp>
    </p:spTree>
    <p:extLst>
      <p:ext uri="{BB962C8B-B14F-4D97-AF65-F5344CB8AC3E}">
        <p14:creationId xmlns:p14="http://schemas.microsoft.com/office/powerpoint/2010/main" val="365775117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D97E34DD-2947-7845-A8D3-342097F12BA0}"/>
              </a:ext>
            </a:extLst>
          </p:cNvPr>
          <p:cNvGraphicFramePr>
            <a:graphicFrameLocks noGrp="1"/>
          </p:cNvGraphicFramePr>
          <p:nvPr/>
        </p:nvGraphicFramePr>
        <p:xfrm>
          <a:off x="772131" y="7003350"/>
          <a:ext cx="10904164" cy="3097200"/>
        </p:xfrm>
        <a:graphic>
          <a:graphicData uri="http://schemas.openxmlformats.org/drawingml/2006/table">
            <a:tbl>
              <a:tblPr firstRow="1" bandRow="1">
                <a:tableStyleId>{912C8C85-51F0-491E-9774-3900AFEF0FD7}</a:tableStyleId>
              </a:tblPr>
              <a:tblGrid>
                <a:gridCol w="4444932">
                  <a:extLst>
                    <a:ext uri="{9D8B030D-6E8A-4147-A177-3AD203B41FA5}">
                      <a16:colId xmlns:a16="http://schemas.microsoft.com/office/drawing/2014/main" val="20001"/>
                    </a:ext>
                  </a:extLst>
                </a:gridCol>
                <a:gridCol w="6459232">
                  <a:extLst>
                    <a:ext uri="{9D8B030D-6E8A-4147-A177-3AD203B41FA5}">
                      <a16:colId xmlns:a16="http://schemas.microsoft.com/office/drawing/2014/main" val="20002"/>
                    </a:ext>
                  </a:extLst>
                </a:gridCol>
              </a:tblGrid>
              <a:tr h="497910">
                <a:tc>
                  <a:txBody>
                    <a:bodyPr/>
                    <a:lstStyle/>
                    <a:p>
                      <a:pPr>
                        <a:lnSpc>
                          <a:spcPts val="1640"/>
                        </a:lnSpc>
                      </a:pPr>
                      <a:r>
                        <a:rPr lang="en-US" sz="1600" dirty="0"/>
                        <a:t>TRUVADA</a:t>
                      </a:r>
                      <a:endParaRPr lang="en-US" sz="1600" b="1" dirty="0">
                        <a:solidFill>
                          <a:schemeClr val="bg1"/>
                        </a:solidFill>
                      </a:endParaRPr>
                    </a:p>
                  </a:txBody>
                  <a:tcPr marL="284054" marR="284054" marT="50587" marB="5058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96B6"/>
                    </a:solidFill>
                  </a:tcPr>
                </a:tc>
                <a:tc>
                  <a:txBody>
                    <a:bodyPr/>
                    <a:lstStyle/>
                    <a:p>
                      <a:pPr marL="0" marR="0" indent="0" algn="l" defTabSz="914400" rtl="0" eaLnBrk="1" fontAlgn="auto" latinLnBrk="0" hangingPunct="1">
                        <a:lnSpc>
                          <a:spcPts val="1640"/>
                        </a:lnSpc>
                        <a:spcBef>
                          <a:spcPts val="0"/>
                        </a:spcBef>
                        <a:spcAft>
                          <a:spcPts val="0"/>
                        </a:spcAft>
                        <a:buClr>
                          <a:srgbClr val="000000"/>
                        </a:buClr>
                        <a:buSzTx/>
                        <a:buFont typeface="Arial"/>
                        <a:buNone/>
                        <a:tabLst/>
                        <a:defRPr/>
                      </a:pPr>
                      <a:r>
                        <a:rPr lang="en-US" sz="1600" dirty="0"/>
                        <a:t>ART options</a:t>
                      </a:r>
                    </a:p>
                  </a:txBody>
                  <a:tcPr marL="284054" marR="284054" marT="50587" marB="5058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96B6"/>
                    </a:solidFill>
                  </a:tcPr>
                </a:tc>
                <a:extLst>
                  <a:ext uri="{0D108BD9-81ED-4DB2-BD59-A6C34878D82A}">
                    <a16:rowId xmlns:a16="http://schemas.microsoft.com/office/drawing/2014/main" val="10000"/>
                  </a:ext>
                </a:extLst>
              </a:tr>
              <a:tr h="1109597">
                <a:tc>
                  <a:txBody>
                    <a:bodyPr/>
                    <a:lstStyle/>
                    <a:p>
                      <a:pPr marL="285750" indent="-285750">
                        <a:lnSpc>
                          <a:spcPct val="114000"/>
                        </a:lnSpc>
                        <a:buFont typeface="Wingdings" panose="05000000000000000000" pitchFamily="2" charset="2"/>
                        <a:buChar char="§"/>
                      </a:pPr>
                      <a:r>
                        <a:rPr lang="en-US" sz="1600" dirty="0"/>
                        <a:t>if</a:t>
                      </a:r>
                      <a:r>
                        <a:rPr lang="en-US" sz="1600" baseline="0" dirty="0"/>
                        <a:t> resistance to 3TC/FTC </a:t>
                      </a:r>
                      <a:br>
                        <a:rPr lang="en-US" sz="1600" baseline="0" dirty="0"/>
                      </a:br>
                      <a:r>
                        <a:rPr lang="en-US" sz="1600" baseline="0" dirty="0"/>
                        <a:t>but no INSTI resistance</a:t>
                      </a:r>
                      <a:endParaRPr lang="en-US" sz="1600" dirty="0"/>
                    </a:p>
                  </a:txBody>
                  <a:tcPr marL="284054" marR="284054" marT="50587" marB="5058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pPr marL="285750" indent="-285750">
                        <a:lnSpc>
                          <a:spcPct val="114000"/>
                        </a:lnSpc>
                        <a:buFont typeface="Wingdings" panose="05000000000000000000" pitchFamily="2" charset="2"/>
                        <a:buChar char="§"/>
                      </a:pPr>
                      <a:r>
                        <a:rPr lang="en-US" sz="1600" dirty="0"/>
                        <a:t>Boosted PI + 2 NRTIs (at least 1 active)</a:t>
                      </a:r>
                    </a:p>
                    <a:p>
                      <a:pPr marL="285750" indent="-285750">
                        <a:lnSpc>
                          <a:spcPct val="114000"/>
                        </a:lnSpc>
                        <a:buFont typeface="Wingdings" panose="05000000000000000000" pitchFamily="2" charset="2"/>
                        <a:buChar char="§"/>
                      </a:pPr>
                      <a:r>
                        <a:rPr lang="en-US" sz="1600" dirty="0"/>
                        <a:t>DTG + 2 NRTIs (include at least 1 active)</a:t>
                      </a:r>
                    </a:p>
                    <a:p>
                      <a:pPr marL="285750" indent="-285750">
                        <a:lnSpc>
                          <a:spcPct val="114000"/>
                        </a:lnSpc>
                        <a:buFont typeface="Wingdings" panose="05000000000000000000" pitchFamily="2" charset="2"/>
                        <a:buChar char="§"/>
                      </a:pPr>
                      <a:r>
                        <a:rPr lang="en-US" sz="1600" dirty="0"/>
                        <a:t>Boosted</a:t>
                      </a:r>
                      <a:r>
                        <a:rPr lang="en-US" sz="1600" baseline="0" dirty="0"/>
                        <a:t> PI + INSTI</a:t>
                      </a:r>
                      <a:endParaRPr lang="en-US" sz="1600" dirty="0"/>
                    </a:p>
                  </a:txBody>
                  <a:tcPr marL="284054" marR="284054" marT="50587" marB="5058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10001"/>
                  </a:ext>
                </a:extLst>
              </a:tr>
              <a:tr h="1489693">
                <a:tc>
                  <a:txBody>
                    <a:bodyPr/>
                    <a:lstStyle/>
                    <a:p>
                      <a:pPr marL="285750" indent="-285750">
                        <a:lnSpc>
                          <a:spcPct val="114000"/>
                        </a:lnSpc>
                        <a:buFont typeface="Wingdings" panose="05000000000000000000" pitchFamily="2" charset="2"/>
                        <a:buChar char="§"/>
                      </a:pPr>
                      <a:r>
                        <a:rPr lang="en-US" sz="1600" dirty="0"/>
                        <a:t>if</a:t>
                      </a:r>
                      <a:r>
                        <a:rPr lang="en-US" sz="1600" baseline="0" dirty="0"/>
                        <a:t> EVG or RAL resistance </a:t>
                      </a:r>
                      <a:br>
                        <a:rPr lang="en-US" sz="1600" baseline="0" dirty="0"/>
                      </a:br>
                      <a:r>
                        <a:rPr lang="en-US" sz="1600" baseline="0" dirty="0"/>
                        <a:t>+/- 3TC/FTC resistance </a:t>
                      </a:r>
                      <a:endParaRPr lang="en-US" sz="1600" dirty="0"/>
                    </a:p>
                  </a:txBody>
                  <a:tcPr marL="284054" marR="284054" marT="50587" marB="5058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pPr marL="285750" indent="-285750">
                        <a:lnSpc>
                          <a:spcPct val="114000"/>
                        </a:lnSpc>
                        <a:buFont typeface="Wingdings" panose="05000000000000000000" pitchFamily="2" charset="2"/>
                        <a:buChar char="§"/>
                      </a:pPr>
                      <a:r>
                        <a:rPr lang="en-US" sz="1600" dirty="0"/>
                        <a:t>Boosted PI + 2 NRTIs (at least 1 active)</a:t>
                      </a:r>
                    </a:p>
                    <a:p>
                      <a:pPr marL="285750" indent="-285750">
                        <a:lnSpc>
                          <a:spcPct val="114000"/>
                        </a:lnSpc>
                        <a:buFont typeface="Wingdings" panose="05000000000000000000" pitchFamily="2" charset="2"/>
                        <a:buChar char="§"/>
                      </a:pPr>
                      <a:r>
                        <a:rPr lang="en-US" sz="1600" dirty="0"/>
                        <a:t>DTG BID (if HIV</a:t>
                      </a:r>
                      <a:r>
                        <a:rPr lang="en-US" sz="1600" baseline="0" dirty="0"/>
                        <a:t> is sensitive to DTG) </a:t>
                      </a:r>
                      <a:r>
                        <a:rPr lang="en-US" sz="1600" dirty="0"/>
                        <a:t>+ 2 active NRTIs</a:t>
                      </a:r>
                    </a:p>
                    <a:p>
                      <a:pPr marL="285750" indent="-285750">
                        <a:lnSpc>
                          <a:spcPct val="114000"/>
                        </a:lnSpc>
                        <a:buFont typeface="Wingdings" panose="05000000000000000000" pitchFamily="2" charset="2"/>
                        <a:buChar char="§"/>
                      </a:pPr>
                      <a:r>
                        <a:rPr lang="en-US" sz="1600" dirty="0"/>
                        <a:t>DTG BID (if HIV</a:t>
                      </a:r>
                      <a:r>
                        <a:rPr lang="en-US" sz="1600" baseline="0" dirty="0"/>
                        <a:t> is sensitive to DTG) + </a:t>
                      </a:r>
                      <a:r>
                        <a:rPr lang="en-US" sz="1600" dirty="0"/>
                        <a:t>boosted PI</a:t>
                      </a:r>
                    </a:p>
                    <a:p>
                      <a:pPr marL="285750" indent="-285750">
                        <a:lnSpc>
                          <a:spcPct val="114000"/>
                        </a:lnSpc>
                        <a:buFont typeface="Wingdings" panose="05000000000000000000" pitchFamily="2" charset="2"/>
                        <a:buChar char="§"/>
                      </a:pPr>
                      <a:r>
                        <a:rPr lang="en-US" sz="1600" dirty="0"/>
                        <a:t>(BIC</a:t>
                      </a:r>
                      <a:r>
                        <a:rPr lang="en-US" sz="1600" baseline="0" dirty="0"/>
                        <a:t> not recommended – no data)</a:t>
                      </a:r>
                      <a:endParaRPr lang="en-US" sz="1600" dirty="0"/>
                    </a:p>
                  </a:txBody>
                  <a:tcPr marL="284054" marR="284054" marT="50587" marB="5058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16679D49-B4B3-3449-B475-7C1EE5EB1E0B}"/>
              </a:ext>
            </a:extLst>
          </p:cNvPr>
          <p:cNvGraphicFramePr>
            <a:graphicFrameLocks noGrp="1"/>
          </p:cNvGraphicFramePr>
          <p:nvPr/>
        </p:nvGraphicFramePr>
        <p:xfrm>
          <a:off x="261257" y="1744609"/>
          <a:ext cx="11415037" cy="3615720"/>
        </p:xfrm>
        <a:graphic>
          <a:graphicData uri="http://schemas.openxmlformats.org/drawingml/2006/table">
            <a:tbl>
              <a:tblPr firstRow="1" bandRow="1">
                <a:tableStyleId>{ED083AE6-46FA-4A59-8FB0-9F97EB10719F}</a:tableStyleId>
              </a:tblPr>
              <a:tblGrid>
                <a:gridCol w="5526847">
                  <a:extLst>
                    <a:ext uri="{9D8B030D-6E8A-4147-A177-3AD203B41FA5}">
                      <a16:colId xmlns:a16="http://schemas.microsoft.com/office/drawing/2014/main" val="591738129"/>
                    </a:ext>
                  </a:extLst>
                </a:gridCol>
                <a:gridCol w="277830">
                  <a:extLst>
                    <a:ext uri="{9D8B030D-6E8A-4147-A177-3AD203B41FA5}">
                      <a16:colId xmlns:a16="http://schemas.microsoft.com/office/drawing/2014/main" val="391454712"/>
                    </a:ext>
                  </a:extLst>
                </a:gridCol>
                <a:gridCol w="5610360">
                  <a:extLst>
                    <a:ext uri="{9D8B030D-6E8A-4147-A177-3AD203B41FA5}">
                      <a16:colId xmlns:a16="http://schemas.microsoft.com/office/drawing/2014/main" val="524174211"/>
                    </a:ext>
                  </a:extLst>
                </a:gridCol>
              </a:tblGrid>
              <a:tr h="442690">
                <a:tc>
                  <a:txBody>
                    <a:bodyPr/>
                    <a:lstStyle/>
                    <a:p>
                      <a:pPr marL="285750" marR="0" lvl="0" indent="-285750" algn="l" defTabSz="1218895" rtl="0" eaLnBrk="1" fontAlgn="auto" latinLnBrk="0" hangingPunct="1">
                        <a:lnSpc>
                          <a:spcPct val="100000"/>
                        </a:lnSpc>
                        <a:spcBef>
                          <a:spcPts val="0"/>
                        </a:spcBef>
                        <a:spcAft>
                          <a:spcPts val="0"/>
                        </a:spcAft>
                        <a:buClrTx/>
                        <a:buSzTx/>
                        <a:buFont typeface="Wingdings" pitchFamily="2" charset="2"/>
                        <a:buChar char="§"/>
                        <a:tabLst/>
                        <a:defRPr/>
                      </a:pPr>
                      <a:r>
                        <a:rPr lang="en-US" sz="1400" dirty="0"/>
                        <a:t>Daily use &amp; </a:t>
                      </a:r>
                      <a:r>
                        <a:rPr lang="en-US" sz="1400" dirty="0" err="1"/>
                        <a:t>PrEP</a:t>
                      </a:r>
                      <a:r>
                        <a:rPr lang="en-US" sz="1400" dirty="0"/>
                        <a:t> 2-1-1</a:t>
                      </a:r>
                      <a:endParaRPr lang="en-US" sz="1400" b="1" dirty="0"/>
                    </a:p>
                  </a:txBody>
                  <a:tcPr/>
                </a:tc>
                <a:tc rowSpan="6">
                  <a:txBody>
                    <a:bodyPr/>
                    <a:lstStyle/>
                    <a:p>
                      <a:endParaRPr lang="en-US" dirty="0"/>
                    </a:p>
                  </a:txBody>
                  <a:tcPr/>
                </a:tc>
                <a:tc>
                  <a:txBody>
                    <a:bodyPr/>
                    <a:lstStyle/>
                    <a:p>
                      <a:pPr marL="171450" indent="-171450">
                        <a:spcAft>
                          <a:spcPts val="600"/>
                        </a:spcAft>
                        <a:buFont typeface="Wingdings" pitchFamily="2" charset="2"/>
                        <a:buChar char="§"/>
                      </a:pPr>
                      <a:r>
                        <a:rPr lang="en-US" sz="1400" dirty="0"/>
                        <a:t>Daily use</a:t>
                      </a:r>
                    </a:p>
                  </a:txBody>
                  <a:tcPr/>
                </a:tc>
                <a:extLst>
                  <a:ext uri="{0D108BD9-81ED-4DB2-BD59-A6C34878D82A}">
                    <a16:rowId xmlns:a16="http://schemas.microsoft.com/office/drawing/2014/main" val="464870080"/>
                  </a:ext>
                </a:extLst>
              </a:tr>
              <a:tr h="453929">
                <a:tc>
                  <a:txBody>
                    <a:bodyPr/>
                    <a:lstStyle/>
                    <a:p>
                      <a:pPr marL="171450" indent="-171450">
                        <a:spcAft>
                          <a:spcPts val="600"/>
                        </a:spcAft>
                        <a:buFont typeface="Wingdings" pitchFamily="2" charset="2"/>
                        <a:buChar char="§"/>
                      </a:pPr>
                      <a:r>
                        <a:rPr lang="en-US" sz="1400" dirty="0"/>
                        <a:t>Effective in “everyone”, including IV drug users</a:t>
                      </a:r>
                    </a:p>
                  </a:txBody>
                  <a:tcPr/>
                </a:tc>
                <a:tc vMerge="1">
                  <a:txBody>
                    <a:bodyPr/>
                    <a:lstStyle/>
                    <a:p>
                      <a:endParaRPr lang="en-US" dirty="0"/>
                    </a:p>
                  </a:txBody>
                  <a:tcPr/>
                </a:tc>
                <a:tc>
                  <a:txBody>
                    <a:bodyPr/>
                    <a:lstStyle/>
                    <a:p>
                      <a:pPr marL="171450" marR="0" lvl="0" indent="-171450" algn="l" defTabSz="1218895" rtl="0" eaLnBrk="1" fontAlgn="auto" latinLnBrk="0" hangingPunct="1">
                        <a:lnSpc>
                          <a:spcPct val="100000"/>
                        </a:lnSpc>
                        <a:spcBef>
                          <a:spcPts val="0"/>
                        </a:spcBef>
                        <a:spcAft>
                          <a:spcPts val="600"/>
                        </a:spcAft>
                        <a:buClrTx/>
                        <a:buSzTx/>
                        <a:buFont typeface="Wingdings" pitchFamily="2" charset="2"/>
                        <a:buChar char="§"/>
                        <a:tabLst/>
                        <a:defRPr/>
                      </a:pPr>
                      <a:r>
                        <a:rPr lang="en-US" sz="1400" dirty="0"/>
                        <a:t>Effective ONLY in cis gender men &amp; transgender women</a:t>
                      </a:r>
                    </a:p>
                  </a:txBody>
                  <a:tcPr/>
                </a:tc>
                <a:extLst>
                  <a:ext uri="{0D108BD9-81ED-4DB2-BD59-A6C34878D82A}">
                    <a16:rowId xmlns:a16="http://schemas.microsoft.com/office/drawing/2014/main" val="979252595"/>
                  </a:ext>
                </a:extLst>
              </a:tr>
              <a:tr h="506561">
                <a:tc>
                  <a:txBody>
                    <a:bodyPr/>
                    <a:lstStyle/>
                    <a:p>
                      <a:pPr marL="171450" indent="-171450">
                        <a:spcAft>
                          <a:spcPts val="600"/>
                        </a:spcAft>
                        <a:buFont typeface="Wingdings" pitchFamily="2" charset="2"/>
                        <a:buChar char="§"/>
                      </a:pPr>
                      <a:r>
                        <a:rPr lang="en-US" sz="1400" dirty="0"/>
                        <a:t>Taken WITH food</a:t>
                      </a:r>
                      <a:endParaRPr lang="en-US" sz="1400" b="1" dirty="0"/>
                    </a:p>
                  </a:txBody>
                  <a:tcPr/>
                </a:tc>
                <a:tc vMerge="1">
                  <a:txBody>
                    <a:bodyPr/>
                    <a:lstStyle/>
                    <a:p>
                      <a:endParaRPr lang="en-US" dirty="0"/>
                    </a:p>
                  </a:txBody>
                  <a:tcPr/>
                </a:tc>
                <a:tc>
                  <a:txBody>
                    <a:bodyPr/>
                    <a:lstStyle/>
                    <a:p>
                      <a:pPr marL="171450" marR="0" lvl="0" indent="-171450" algn="l" defTabSz="1218895" rtl="0" eaLnBrk="1" fontAlgn="auto" latinLnBrk="0" hangingPunct="1">
                        <a:lnSpc>
                          <a:spcPct val="100000"/>
                        </a:lnSpc>
                        <a:spcBef>
                          <a:spcPts val="0"/>
                        </a:spcBef>
                        <a:spcAft>
                          <a:spcPts val="0"/>
                        </a:spcAft>
                        <a:buClrTx/>
                        <a:buSzTx/>
                        <a:buFont typeface="Wingdings" pitchFamily="2" charset="2"/>
                        <a:buChar char="§"/>
                        <a:tabLst/>
                        <a:defRPr/>
                      </a:pPr>
                      <a:r>
                        <a:rPr lang="en-US" sz="1400" dirty="0"/>
                        <a:t>Taken WITH or WITHOUT food</a:t>
                      </a:r>
                      <a:endParaRPr lang="en-US" sz="1400" b="1" dirty="0"/>
                    </a:p>
                  </a:txBody>
                  <a:tcPr/>
                </a:tc>
                <a:extLst>
                  <a:ext uri="{0D108BD9-81ED-4DB2-BD59-A6C34878D82A}">
                    <a16:rowId xmlns:a16="http://schemas.microsoft.com/office/drawing/2014/main" val="4264045439"/>
                  </a:ext>
                </a:extLst>
              </a:tr>
              <a:tr h="534590">
                <a:tc>
                  <a:txBody>
                    <a:bodyPr/>
                    <a:lstStyle/>
                    <a:p>
                      <a:pPr marL="171450" indent="-171450">
                        <a:spcAft>
                          <a:spcPts val="600"/>
                        </a:spcAft>
                        <a:buFont typeface="Wingdings" pitchFamily="2" charset="2"/>
                        <a:buChar char="§"/>
                      </a:pPr>
                      <a:r>
                        <a:rPr lang="en-US" sz="1400" dirty="0"/>
                        <a:t>Weight &amp; Cholesterol- slight weight </a:t>
                      </a:r>
                      <a:r>
                        <a:rPr lang="en-US" sz="1400" u="sng" dirty="0"/>
                        <a:t>loss</a:t>
                      </a:r>
                      <a:r>
                        <a:rPr lang="en-US" sz="1400" dirty="0"/>
                        <a:t> &amp; slight LDL </a:t>
                      </a:r>
                      <a:r>
                        <a:rPr lang="en-US" sz="1400" u="sng" dirty="0"/>
                        <a:t>increase</a:t>
                      </a:r>
                    </a:p>
                  </a:txBody>
                  <a:tcPr/>
                </a:tc>
                <a:tc vMerge="1">
                  <a:txBody>
                    <a:bodyPr/>
                    <a:lstStyle/>
                    <a:p>
                      <a:endParaRPr lang="en-US" dirty="0"/>
                    </a:p>
                  </a:txBody>
                  <a:tcPr/>
                </a:tc>
                <a:tc>
                  <a:txBody>
                    <a:bodyPr/>
                    <a:lstStyle/>
                    <a:p>
                      <a:pPr marL="171450" indent="-171450">
                        <a:spcAft>
                          <a:spcPts val="600"/>
                        </a:spcAft>
                        <a:buFont typeface="Wingdings" pitchFamily="2" charset="2"/>
                        <a:buChar char="§"/>
                      </a:pPr>
                      <a:r>
                        <a:rPr lang="en-US" sz="1400" dirty="0"/>
                        <a:t>Weight &amp; Cholesterol- slight weight </a:t>
                      </a:r>
                      <a:r>
                        <a:rPr lang="en-US" sz="1400" u="sng" dirty="0"/>
                        <a:t>gain</a:t>
                      </a:r>
                      <a:r>
                        <a:rPr lang="en-US" sz="1400" dirty="0"/>
                        <a:t> &amp; slight LDL </a:t>
                      </a:r>
                      <a:r>
                        <a:rPr lang="en-US" sz="1400" u="sng" dirty="0"/>
                        <a:t>increase</a:t>
                      </a:r>
                    </a:p>
                  </a:txBody>
                  <a:tcPr/>
                </a:tc>
                <a:extLst>
                  <a:ext uri="{0D108BD9-81ED-4DB2-BD59-A6C34878D82A}">
                    <a16:rowId xmlns:a16="http://schemas.microsoft.com/office/drawing/2014/main" val="2600287184"/>
                  </a:ext>
                </a:extLst>
              </a:tr>
              <a:tr h="504470">
                <a:tc>
                  <a:txBody>
                    <a:bodyPr/>
                    <a:lstStyle/>
                    <a:p>
                      <a:pPr marL="171450" indent="-171450">
                        <a:spcAft>
                          <a:spcPts val="600"/>
                        </a:spcAft>
                        <a:buFont typeface="Wingdings" pitchFamily="2" charset="2"/>
                        <a:buChar char="§"/>
                      </a:pPr>
                      <a:r>
                        <a:rPr lang="en-US" sz="1400" dirty="0"/>
                        <a:t>Bone- </a:t>
                      </a:r>
                      <a:r>
                        <a:rPr lang="en-US" sz="1400" u="sng" dirty="0"/>
                        <a:t>avoid</a:t>
                      </a:r>
                      <a:r>
                        <a:rPr lang="en-US" sz="1400" dirty="0"/>
                        <a:t> use with Osteoporosis </a:t>
                      </a:r>
                    </a:p>
                  </a:txBody>
                  <a:tcPr/>
                </a:tc>
                <a:tc vMerge="1">
                  <a:txBody>
                    <a:bodyPr/>
                    <a:lstStyle/>
                    <a:p>
                      <a:endParaRPr lang="en-US" dirty="0"/>
                    </a:p>
                  </a:txBody>
                  <a:tcPr/>
                </a:tc>
                <a:tc>
                  <a:txBody>
                    <a:bodyPr/>
                    <a:lstStyle/>
                    <a:p>
                      <a:pPr marL="171450" indent="-171450">
                        <a:spcAft>
                          <a:spcPts val="600"/>
                        </a:spcAft>
                        <a:buFont typeface="Wingdings" pitchFamily="2" charset="2"/>
                        <a:buChar char="§"/>
                      </a:pPr>
                      <a:r>
                        <a:rPr lang="en-US" sz="1400" dirty="0"/>
                        <a:t>Bone- </a:t>
                      </a:r>
                      <a:r>
                        <a:rPr lang="en-US" sz="1400" u="sng" dirty="0"/>
                        <a:t>safer</a:t>
                      </a:r>
                      <a:r>
                        <a:rPr lang="en-US" sz="1400" dirty="0"/>
                        <a:t> to use with Osteoporosis </a:t>
                      </a:r>
                    </a:p>
                  </a:txBody>
                  <a:tcPr/>
                </a:tc>
                <a:extLst>
                  <a:ext uri="{0D108BD9-81ED-4DB2-BD59-A6C34878D82A}">
                    <a16:rowId xmlns:a16="http://schemas.microsoft.com/office/drawing/2014/main" val="737485359"/>
                  </a:ext>
                </a:extLst>
              </a:tr>
              <a:tr h="1133296">
                <a:tc>
                  <a:txBody>
                    <a:bodyPr/>
                    <a:lstStyle/>
                    <a:p>
                      <a:pPr marL="171450" indent="-171450">
                        <a:spcAft>
                          <a:spcPts val="600"/>
                        </a:spcAft>
                        <a:buFont typeface="Wingdings" pitchFamily="2" charset="2"/>
                        <a:buChar char="§"/>
                      </a:pPr>
                      <a:r>
                        <a:rPr lang="en-US" sz="1400" dirty="0"/>
                        <a:t>Renal- </a:t>
                      </a:r>
                      <a:r>
                        <a:rPr lang="en-US" sz="1400" u="sng" dirty="0"/>
                        <a:t>avoid</a:t>
                      </a:r>
                      <a:r>
                        <a:rPr lang="en-US" sz="1400" dirty="0"/>
                        <a:t> use in patients with</a:t>
                      </a:r>
                    </a:p>
                    <a:p>
                      <a:pPr marL="780898" lvl="1" indent="-171450">
                        <a:spcAft>
                          <a:spcPts val="600"/>
                        </a:spcAft>
                        <a:buFont typeface="Arial" panose="020B0604020202020204" pitchFamily="34" charset="0"/>
                        <a:buChar char="•"/>
                      </a:pPr>
                      <a:r>
                        <a:rPr lang="en-US" sz="1400" dirty="0"/>
                        <a:t>pre-existing kidney conditions</a:t>
                      </a:r>
                    </a:p>
                    <a:p>
                      <a:pPr marL="780898" lvl="1" indent="-171450">
                        <a:spcAft>
                          <a:spcPts val="600"/>
                        </a:spcAft>
                        <a:buFont typeface="Arial" panose="020B0604020202020204" pitchFamily="34" charset="0"/>
                        <a:buChar char="•"/>
                      </a:pPr>
                      <a:r>
                        <a:rPr lang="en-US" sz="1400" dirty="0"/>
                        <a:t>low </a:t>
                      </a:r>
                      <a:r>
                        <a:rPr lang="en-US" sz="1400" dirty="0" err="1"/>
                        <a:t>CrCl</a:t>
                      </a:r>
                      <a:endParaRPr lang="en-US" sz="1400" dirty="0"/>
                    </a:p>
                    <a:p>
                      <a:pPr marL="780898" lvl="1" indent="-171450">
                        <a:spcAft>
                          <a:spcPts val="600"/>
                        </a:spcAft>
                        <a:buFont typeface="Arial" panose="020B0604020202020204" pitchFamily="34" charset="0"/>
                        <a:buChar char="•"/>
                      </a:pPr>
                      <a:r>
                        <a:rPr lang="en-US" sz="1400" dirty="0"/>
                        <a:t>family </a:t>
                      </a:r>
                      <a:r>
                        <a:rPr lang="en-US" sz="1400" dirty="0" err="1"/>
                        <a:t>Hx</a:t>
                      </a:r>
                      <a:r>
                        <a:rPr lang="en-US" sz="1400" dirty="0"/>
                        <a:t> of kidney </a:t>
                      </a:r>
                      <a:r>
                        <a:rPr lang="en-US" sz="1400" dirty="0" err="1"/>
                        <a:t>Dz</a:t>
                      </a:r>
                      <a:endParaRPr lang="en-US" sz="1400" dirty="0"/>
                    </a:p>
                  </a:txBody>
                  <a:tcPr/>
                </a:tc>
                <a:tc vMerge="1">
                  <a:txBody>
                    <a:bodyPr/>
                    <a:lstStyle/>
                    <a:p>
                      <a:endParaRPr lang="en-US" dirty="0"/>
                    </a:p>
                  </a:txBody>
                  <a:tcPr/>
                </a:tc>
                <a:tc>
                  <a:txBody>
                    <a:bodyPr/>
                    <a:lstStyle/>
                    <a:p>
                      <a:pPr marL="171450" indent="-171450">
                        <a:spcAft>
                          <a:spcPts val="600"/>
                        </a:spcAft>
                        <a:buFont typeface="Wingdings" pitchFamily="2" charset="2"/>
                        <a:buChar char="§"/>
                      </a:pPr>
                      <a:r>
                        <a:rPr lang="en-US" sz="1400" dirty="0"/>
                        <a:t>Renal- </a:t>
                      </a:r>
                      <a:r>
                        <a:rPr lang="en-US" sz="1400" u="sng" dirty="0"/>
                        <a:t>safer</a:t>
                      </a:r>
                      <a:r>
                        <a:rPr lang="en-US" sz="1400" dirty="0"/>
                        <a:t> to use with monitoring in</a:t>
                      </a:r>
                    </a:p>
                    <a:p>
                      <a:pPr marL="780898" lvl="1" indent="-171450">
                        <a:spcAft>
                          <a:spcPts val="600"/>
                        </a:spcAft>
                        <a:buFont typeface="Arial" panose="020B0604020202020204" pitchFamily="34" charset="0"/>
                        <a:buChar char="•"/>
                      </a:pPr>
                      <a:r>
                        <a:rPr lang="en-US" sz="1400" dirty="0"/>
                        <a:t>pre-existing kidney conditions</a:t>
                      </a:r>
                    </a:p>
                    <a:p>
                      <a:pPr marL="780898" lvl="1" indent="-171450">
                        <a:spcAft>
                          <a:spcPts val="600"/>
                        </a:spcAft>
                        <a:buFont typeface="Arial" panose="020B0604020202020204" pitchFamily="34" charset="0"/>
                        <a:buChar char="•"/>
                      </a:pPr>
                      <a:r>
                        <a:rPr lang="en-US" sz="1400" dirty="0"/>
                        <a:t>low </a:t>
                      </a:r>
                      <a:r>
                        <a:rPr lang="en-US" sz="1400" dirty="0" err="1"/>
                        <a:t>CrCl</a:t>
                      </a:r>
                      <a:endParaRPr lang="en-US" sz="1400" dirty="0"/>
                    </a:p>
                    <a:p>
                      <a:pPr marL="780898" lvl="1" indent="-171450">
                        <a:spcAft>
                          <a:spcPts val="600"/>
                        </a:spcAft>
                        <a:buFont typeface="Arial" panose="020B0604020202020204" pitchFamily="34" charset="0"/>
                        <a:buChar char="•"/>
                      </a:pPr>
                      <a:r>
                        <a:rPr lang="en-US" sz="1400" dirty="0"/>
                        <a:t>family </a:t>
                      </a:r>
                      <a:r>
                        <a:rPr lang="en-US" sz="1400" dirty="0" err="1"/>
                        <a:t>Hx</a:t>
                      </a:r>
                      <a:r>
                        <a:rPr lang="en-US" sz="1400" dirty="0"/>
                        <a:t> of kidney </a:t>
                      </a:r>
                      <a:r>
                        <a:rPr lang="en-US" sz="1400" dirty="0" err="1"/>
                        <a:t>Dz</a:t>
                      </a:r>
                      <a:endParaRPr lang="en-US" sz="1400" dirty="0"/>
                    </a:p>
                  </a:txBody>
                  <a:tcPr/>
                </a:tc>
                <a:extLst>
                  <a:ext uri="{0D108BD9-81ED-4DB2-BD59-A6C34878D82A}">
                    <a16:rowId xmlns:a16="http://schemas.microsoft.com/office/drawing/2014/main" val="2640391265"/>
                  </a:ext>
                </a:extLst>
              </a:tr>
            </a:tbl>
          </a:graphicData>
        </a:graphic>
      </p:graphicFrame>
      <p:graphicFrame>
        <p:nvGraphicFramePr>
          <p:cNvPr id="5" name="Table 4">
            <a:extLst>
              <a:ext uri="{FF2B5EF4-FFF2-40B4-BE49-F238E27FC236}">
                <a16:creationId xmlns:a16="http://schemas.microsoft.com/office/drawing/2014/main" id="{0469A5B0-FA74-974F-89C4-A39EACF577AD}"/>
              </a:ext>
            </a:extLst>
          </p:cNvPr>
          <p:cNvGraphicFramePr>
            <a:graphicFrameLocks noGrp="1"/>
          </p:cNvGraphicFramePr>
          <p:nvPr>
            <p:extLst>
              <p:ext uri="{D42A27DB-BD31-4B8C-83A1-F6EECF244321}">
                <p14:modId xmlns:p14="http://schemas.microsoft.com/office/powerpoint/2010/main" val="2003438467"/>
              </p:ext>
            </p:extLst>
          </p:nvPr>
        </p:nvGraphicFramePr>
        <p:xfrm>
          <a:off x="261257" y="1283925"/>
          <a:ext cx="11415037" cy="822706"/>
        </p:xfrm>
        <a:graphic>
          <a:graphicData uri="http://schemas.openxmlformats.org/drawingml/2006/table">
            <a:tbl>
              <a:tblPr>
                <a:tableStyleId>{E269D01E-BC32-4049-B463-5C60D7B0CCD2}</a:tableStyleId>
              </a:tblPr>
              <a:tblGrid>
                <a:gridCol w="4227616">
                  <a:extLst>
                    <a:ext uri="{9D8B030D-6E8A-4147-A177-3AD203B41FA5}">
                      <a16:colId xmlns:a16="http://schemas.microsoft.com/office/drawing/2014/main" val="1973953362"/>
                    </a:ext>
                  </a:extLst>
                </a:gridCol>
                <a:gridCol w="2443942">
                  <a:extLst>
                    <a:ext uri="{9D8B030D-6E8A-4147-A177-3AD203B41FA5}">
                      <a16:colId xmlns:a16="http://schemas.microsoft.com/office/drawing/2014/main" val="3046043525"/>
                    </a:ext>
                  </a:extLst>
                </a:gridCol>
                <a:gridCol w="4743479">
                  <a:extLst>
                    <a:ext uri="{9D8B030D-6E8A-4147-A177-3AD203B41FA5}">
                      <a16:colId xmlns:a16="http://schemas.microsoft.com/office/drawing/2014/main" val="2214925843"/>
                    </a:ext>
                  </a:extLst>
                </a:gridCol>
              </a:tblGrid>
              <a:tr h="313432">
                <a:tc>
                  <a:txBody>
                    <a:bodyPr/>
                    <a:lstStyle/>
                    <a:p>
                      <a:pPr algn="ctr"/>
                      <a:r>
                        <a:rPr lang="en-US" sz="2399" b="0" i="0" kern="1200" dirty="0">
                          <a:solidFill>
                            <a:schemeClr val="lt1"/>
                          </a:solidFill>
                          <a:effectLst/>
                          <a:latin typeface="+mn-lt"/>
                          <a:ea typeface="+mn-ea"/>
                          <a:cs typeface="+mn-cs"/>
                        </a:rPr>
                        <a:t>Emtricitabine-tenofovir</a:t>
                      </a:r>
                      <a:endParaRPr lang="en-US" baseline="-25000" dirty="0"/>
                    </a:p>
                  </a:txBody>
                  <a:tcPr/>
                </a:tc>
                <a:tc>
                  <a:txBody>
                    <a:bodyPr/>
                    <a:lstStyle/>
                    <a:p>
                      <a:pPr algn="ctr"/>
                      <a:r>
                        <a:rPr lang="en-US" dirty="0"/>
                        <a:t>VS.</a:t>
                      </a:r>
                    </a:p>
                  </a:txBody>
                  <a:tcPr/>
                </a:tc>
                <a:tc>
                  <a:txBody>
                    <a:bodyPr/>
                    <a:lstStyle/>
                    <a:p>
                      <a:pPr algn="l"/>
                      <a:r>
                        <a:rPr lang="en-US" dirty="0"/>
                        <a:t>        </a:t>
                      </a:r>
                      <a:r>
                        <a:rPr lang="en-US" sz="2399" b="0" i="0" kern="1200" dirty="0">
                          <a:solidFill>
                            <a:schemeClr val="lt1"/>
                          </a:solidFill>
                          <a:effectLst/>
                          <a:latin typeface="+mn-lt"/>
                          <a:ea typeface="+mn-ea"/>
                          <a:cs typeface="+mn-cs"/>
                        </a:rPr>
                        <a:t>Emtricitabine-tenofovir </a:t>
                      </a:r>
                      <a:r>
                        <a:rPr lang="en-US" sz="2399" b="0" i="0" kern="1200" dirty="0" err="1">
                          <a:solidFill>
                            <a:schemeClr val="lt1"/>
                          </a:solidFill>
                          <a:effectLst/>
                          <a:latin typeface="+mn-lt"/>
                          <a:ea typeface="+mn-ea"/>
                          <a:cs typeface="+mn-cs"/>
                        </a:rPr>
                        <a:t>alafen</a:t>
                      </a:r>
                      <a:endParaRPr lang="en-US" dirty="0"/>
                    </a:p>
                  </a:txBody>
                  <a:tcPr/>
                </a:tc>
                <a:extLst>
                  <a:ext uri="{0D108BD9-81ED-4DB2-BD59-A6C34878D82A}">
                    <a16:rowId xmlns:a16="http://schemas.microsoft.com/office/drawing/2014/main" val="2590037016"/>
                  </a:ext>
                </a:extLst>
              </a:tr>
            </a:tbl>
          </a:graphicData>
        </a:graphic>
      </p:graphicFrame>
    </p:spTree>
    <p:extLst>
      <p:ext uri="{BB962C8B-B14F-4D97-AF65-F5344CB8AC3E}">
        <p14:creationId xmlns:p14="http://schemas.microsoft.com/office/powerpoint/2010/main" val="73963735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4028" y="815009"/>
            <a:ext cx="11594465" cy="648915"/>
          </a:xfrm>
        </p:spPr>
        <p:txBody>
          <a:bodyPr>
            <a:noAutofit/>
          </a:bodyPr>
          <a:lstStyle/>
          <a:p>
            <a:r>
              <a:rPr lang="en-US" dirty="0"/>
              <a:t>Cabotegravir</a:t>
            </a:r>
            <a:endParaRPr lang="en-US" baseline="-25000" dirty="0"/>
          </a:p>
        </p:txBody>
      </p:sp>
      <p:sp>
        <p:nvSpPr>
          <p:cNvPr id="11" name="Text Placeholder 14">
            <a:extLst>
              <a:ext uri="{FF2B5EF4-FFF2-40B4-BE49-F238E27FC236}">
                <a16:creationId xmlns:a16="http://schemas.microsoft.com/office/drawing/2014/main" id="{512A9C4F-FA20-472A-BF15-5328CF8C6E46}"/>
              </a:ext>
            </a:extLst>
          </p:cNvPr>
          <p:cNvSpPr>
            <a:spLocks noGrp="1"/>
          </p:cNvSpPr>
          <p:nvPr>
            <p:ph type="body" sz="quarter" idx="11"/>
          </p:nvPr>
        </p:nvSpPr>
        <p:spPr>
          <a:xfrm>
            <a:off x="333097" y="1699233"/>
            <a:ext cx="7663167" cy="4343758"/>
          </a:xfrm>
          <a:ln w="12700">
            <a:solidFill>
              <a:srgbClr val="0070C0"/>
            </a:solidFill>
          </a:ln>
        </p:spPr>
        <p:txBody>
          <a:bodyPr/>
          <a:lstStyle/>
          <a:p>
            <a:pPr marL="57150" indent="0">
              <a:buNone/>
            </a:pPr>
            <a:r>
              <a:rPr lang="en-US" sz="2200" b="1" dirty="0"/>
              <a:t>Cabotegravir is the first long-acting injectable suspension recently approved for PrEP use on December 20, 2021, in the following populations:</a:t>
            </a:r>
          </a:p>
          <a:p>
            <a:pPr marL="57150" indent="0">
              <a:buNone/>
            </a:pPr>
            <a:endParaRPr lang="en-US" sz="2200" dirty="0"/>
          </a:p>
          <a:p>
            <a:pPr marL="57150" indent="0">
              <a:buNone/>
            </a:pPr>
            <a:r>
              <a:rPr lang="en-US" sz="2200" dirty="0"/>
              <a:t>*</a:t>
            </a:r>
            <a:r>
              <a:rPr lang="en-US" sz="2200" u="sng" dirty="0"/>
              <a:t>High-risk adults and adolescents weighing at least 35 kg.</a:t>
            </a:r>
          </a:p>
          <a:p>
            <a:pPr marL="57150" indent="0">
              <a:buNone/>
            </a:pPr>
            <a:endParaRPr lang="en-US" sz="2200" u="sng" dirty="0"/>
          </a:p>
          <a:p>
            <a:pPr lvl="1"/>
            <a:r>
              <a:rPr lang="en-US" sz="2200" dirty="0"/>
              <a:t>Cis-gender men</a:t>
            </a:r>
          </a:p>
          <a:p>
            <a:pPr lvl="1"/>
            <a:r>
              <a:rPr lang="en-US" sz="2200" dirty="0"/>
              <a:t>Transgender women</a:t>
            </a:r>
          </a:p>
          <a:p>
            <a:pPr lvl="1"/>
            <a:r>
              <a:rPr lang="en-US" sz="2200" dirty="0"/>
              <a:t>Cis-gender women</a:t>
            </a:r>
          </a:p>
          <a:p>
            <a:pPr lvl="2"/>
            <a:r>
              <a:rPr lang="en-US" sz="2200" dirty="0"/>
              <a:t>anal </a:t>
            </a:r>
            <a:r>
              <a:rPr lang="en-US" sz="2200" b="1" dirty="0"/>
              <a:t>receptive</a:t>
            </a:r>
            <a:r>
              <a:rPr lang="en-US" sz="2200" dirty="0"/>
              <a:t> and vaginal </a:t>
            </a:r>
            <a:r>
              <a:rPr lang="en-US" sz="2200" b="1" dirty="0"/>
              <a:t>receptive</a:t>
            </a:r>
            <a:r>
              <a:rPr lang="en-US" sz="2200" dirty="0"/>
              <a:t> sex</a:t>
            </a:r>
          </a:p>
        </p:txBody>
      </p:sp>
    </p:spTree>
    <p:extLst>
      <p:ext uri="{BB962C8B-B14F-4D97-AF65-F5344CB8AC3E}">
        <p14:creationId xmlns:p14="http://schemas.microsoft.com/office/powerpoint/2010/main" val="26660472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40134" y="984537"/>
            <a:ext cx="12096750" cy="648915"/>
          </a:xfrm>
        </p:spPr>
        <p:txBody>
          <a:bodyPr>
            <a:noAutofit/>
          </a:bodyPr>
          <a:lstStyle/>
          <a:p>
            <a:r>
              <a:rPr lang="en-US" dirty="0"/>
              <a:t>         Cabotegravir</a:t>
            </a:r>
            <a:endParaRPr lang="en-US" baseline="-25000" dirty="0"/>
          </a:p>
        </p:txBody>
      </p:sp>
      <p:sp>
        <p:nvSpPr>
          <p:cNvPr id="7" name="Text Placeholder 14">
            <a:extLst>
              <a:ext uri="{FF2B5EF4-FFF2-40B4-BE49-F238E27FC236}">
                <a16:creationId xmlns:a16="http://schemas.microsoft.com/office/drawing/2014/main" id="{AB929F32-EBFE-9A4D-86BC-60F6235BE2FC}"/>
              </a:ext>
            </a:extLst>
          </p:cNvPr>
          <p:cNvSpPr txBox="1">
            <a:spLocks/>
          </p:cNvSpPr>
          <p:nvPr/>
        </p:nvSpPr>
        <p:spPr>
          <a:xfrm>
            <a:off x="357809" y="2562918"/>
            <a:ext cx="7487478" cy="2986087"/>
          </a:xfrm>
          <a:prstGeom prst="rect">
            <a:avLst/>
          </a:prstGeom>
          <a:ln w="12700">
            <a:solidFill>
              <a:srgbClr val="0070C0"/>
            </a:solidFill>
          </a:ln>
        </p:spPr>
        <p:txBody>
          <a:bodyPr/>
          <a:lstStyle>
            <a:lvl1pPr marL="400050" indent="-342900" algn="l" defTabSz="1218895" rtl="0" eaLnBrk="1" latinLnBrk="0" hangingPunct="1">
              <a:spcBef>
                <a:spcPts val="0"/>
              </a:spcBef>
              <a:spcAft>
                <a:spcPts val="800"/>
              </a:spcAft>
              <a:buClr>
                <a:schemeClr val="accent6"/>
              </a:buClr>
              <a:buFont typeface="Wingdings" panose="05000000000000000000" pitchFamily="2" charset="2"/>
              <a:buChar char="§"/>
              <a:defRPr sz="24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800"/>
              </a:spcAft>
              <a:buClr>
                <a:schemeClr val="accent6"/>
              </a:buClr>
              <a:buFont typeface="Wingdings" pitchFamily="2" charset="2"/>
              <a:buChar char="§"/>
              <a:defRPr sz="2400" kern="1200">
                <a:solidFill>
                  <a:schemeClr val="tx1"/>
                </a:solidFill>
                <a:latin typeface="+mn-lt"/>
                <a:ea typeface="+mn-ea"/>
                <a:cs typeface="Arial" pitchFamily="34" charset="0"/>
              </a:defRPr>
            </a:lvl2pPr>
            <a:lvl3pPr marL="971550" indent="-280988" algn="l" defTabSz="1218895" rtl="0" eaLnBrk="1" latinLnBrk="0" hangingPunct="1">
              <a:spcBef>
                <a:spcPts val="0"/>
              </a:spcBef>
              <a:spcAft>
                <a:spcPts val="800"/>
              </a:spcAft>
              <a:buClr>
                <a:schemeClr val="accent6"/>
              </a:buClr>
              <a:buFont typeface="Arial" panose="020B0604020202020204" pitchFamily="34" charset="0"/>
              <a:buChar char="•"/>
              <a:defRPr sz="2400" kern="1200">
                <a:solidFill>
                  <a:schemeClr val="tx1"/>
                </a:solidFill>
                <a:latin typeface="+mn-lt"/>
                <a:ea typeface="+mn-ea"/>
                <a:cs typeface="Arial" pitchFamily="34" charset="0"/>
              </a:defRPr>
            </a:lvl3pPr>
            <a:lvl4pPr marL="1371600" indent="-400050" algn="l" defTabSz="1218895" rtl="0" eaLnBrk="1" latinLnBrk="0" hangingPunct="1">
              <a:spcBef>
                <a:spcPts val="0"/>
              </a:spcBef>
              <a:spcAft>
                <a:spcPts val="800"/>
              </a:spcAft>
              <a:buClr>
                <a:schemeClr val="accent6"/>
              </a:buClr>
              <a:buFont typeface="System Font Regular"/>
              <a:buChar char="–"/>
              <a:defRPr sz="2400" kern="1200">
                <a:solidFill>
                  <a:schemeClr val="tx1"/>
                </a:solidFill>
                <a:latin typeface="+mn-lt"/>
                <a:ea typeface="+mn-ea"/>
                <a:cs typeface="Arial" pitchFamily="34" charset="0"/>
              </a:defRPr>
            </a:lvl4pPr>
            <a:lvl5pPr marL="1714500" indent="-342900" algn="l" defTabSz="1218895" rtl="0" eaLnBrk="1" latinLnBrk="0" hangingPunct="1">
              <a:spcBef>
                <a:spcPts val="0"/>
              </a:spcBef>
              <a:spcAft>
                <a:spcPts val="800"/>
              </a:spcAft>
              <a:buClr>
                <a:schemeClr val="accent6"/>
              </a:buClr>
              <a:buSzPct val="100000"/>
              <a:buFont typeface="System Font Regular"/>
              <a:buChar char="–"/>
              <a:defRPr sz="24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spcAft>
                <a:spcPts val="600"/>
              </a:spcAft>
            </a:pPr>
            <a:r>
              <a:rPr lang="en-US" sz="2200" dirty="0"/>
              <a:t>Administered </a:t>
            </a:r>
            <a:r>
              <a:rPr lang="en-US" sz="2200" b="1" dirty="0"/>
              <a:t>intramuscularly EVERY OTHER MONTH </a:t>
            </a:r>
            <a:r>
              <a:rPr lang="en-US" sz="2200" dirty="0"/>
              <a:t>by a healthcare professional AFTER</a:t>
            </a:r>
          </a:p>
          <a:p>
            <a:pPr>
              <a:spcAft>
                <a:spcPts val="600"/>
              </a:spcAft>
            </a:pPr>
            <a:endParaRPr lang="en-US" sz="2200" dirty="0"/>
          </a:p>
          <a:p>
            <a:pPr>
              <a:spcAft>
                <a:spcPts val="600"/>
              </a:spcAft>
            </a:pPr>
            <a:r>
              <a:rPr lang="en-US" sz="2200" dirty="0"/>
              <a:t>2 initiation injections have been administered 1 month apart for 2 consecutive months</a:t>
            </a:r>
          </a:p>
          <a:p>
            <a:pPr>
              <a:spcAft>
                <a:spcPts val="600"/>
              </a:spcAft>
            </a:pPr>
            <a:endParaRPr lang="en-US" sz="2200" dirty="0"/>
          </a:p>
          <a:p>
            <a:pPr>
              <a:spcAft>
                <a:spcPts val="600"/>
              </a:spcAft>
            </a:pPr>
            <a:r>
              <a:rPr lang="en-US" sz="2200" dirty="0"/>
              <a:t>Has NOT been studied for use in injectable drug users </a:t>
            </a:r>
          </a:p>
        </p:txBody>
      </p:sp>
    </p:spTree>
    <p:extLst>
      <p:ext uri="{BB962C8B-B14F-4D97-AF65-F5344CB8AC3E}">
        <p14:creationId xmlns:p14="http://schemas.microsoft.com/office/powerpoint/2010/main" val="420443209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042" y="960776"/>
            <a:ext cx="10512425" cy="648915"/>
          </a:xfrm>
        </p:spPr>
        <p:txBody>
          <a:bodyPr/>
          <a:lstStyle/>
          <a:p>
            <a:r>
              <a:rPr lang="en-US" dirty="0" err="1"/>
              <a:t>PrEP</a:t>
            </a:r>
            <a:r>
              <a:rPr lang="en-US" dirty="0"/>
              <a:t> Efficacy</a:t>
            </a:r>
            <a:r>
              <a:rPr lang="en-US" baseline="-25000" dirty="0"/>
              <a:t>1</a:t>
            </a:r>
          </a:p>
        </p:txBody>
      </p:sp>
      <p:sp>
        <p:nvSpPr>
          <p:cNvPr id="15" name="Text Placeholder 14"/>
          <p:cNvSpPr>
            <a:spLocks noGrp="1"/>
          </p:cNvSpPr>
          <p:nvPr>
            <p:ph type="body" sz="quarter" idx="11"/>
          </p:nvPr>
        </p:nvSpPr>
        <p:spPr>
          <a:xfrm>
            <a:off x="457042" y="2136105"/>
            <a:ext cx="10217584" cy="3578895"/>
          </a:xfrm>
          <a:ln w="12700">
            <a:solidFill>
              <a:srgbClr val="0070C0"/>
            </a:solidFill>
          </a:ln>
        </p:spPr>
        <p:txBody>
          <a:bodyPr/>
          <a:lstStyle/>
          <a:p>
            <a:r>
              <a:rPr lang="en-US" dirty="0">
                <a:solidFill>
                  <a:srgbClr val="FF0000"/>
                </a:solidFill>
              </a:rPr>
              <a:t>Studies have shown that oral </a:t>
            </a:r>
            <a:r>
              <a:rPr lang="en-US" dirty="0" err="1">
                <a:solidFill>
                  <a:srgbClr val="FF0000"/>
                </a:solidFill>
              </a:rPr>
              <a:t>PrEP</a:t>
            </a:r>
            <a:r>
              <a:rPr lang="en-US" dirty="0">
                <a:solidFill>
                  <a:srgbClr val="FF0000"/>
                </a:solidFill>
              </a:rPr>
              <a:t> reduces the risk of contracting HIV </a:t>
            </a:r>
            <a:r>
              <a:rPr lang="en-US" u="sng" dirty="0">
                <a:solidFill>
                  <a:srgbClr val="FF0000"/>
                </a:solidFill>
              </a:rPr>
              <a:t>via sexual transmission</a:t>
            </a:r>
            <a:r>
              <a:rPr lang="en-US" dirty="0">
                <a:solidFill>
                  <a:srgbClr val="FF0000"/>
                </a:solidFill>
              </a:rPr>
              <a:t> </a:t>
            </a:r>
            <a:r>
              <a:rPr lang="en-US" b="1" dirty="0">
                <a:solidFill>
                  <a:srgbClr val="FF0000"/>
                </a:solidFill>
              </a:rPr>
              <a:t>by about 99% when taken appropriately.</a:t>
            </a:r>
          </a:p>
          <a:p>
            <a:endParaRPr lang="en-US" dirty="0">
              <a:solidFill>
                <a:srgbClr val="FF0000"/>
              </a:solidFill>
            </a:endParaRPr>
          </a:p>
          <a:p>
            <a:r>
              <a:rPr lang="en-US" dirty="0"/>
              <a:t>Oral </a:t>
            </a:r>
            <a:r>
              <a:rPr lang="en-US" dirty="0" err="1"/>
              <a:t>PrEP</a:t>
            </a:r>
            <a:r>
              <a:rPr lang="en-US" dirty="0"/>
              <a:t> reduces the risk of contracting HIV </a:t>
            </a:r>
            <a:r>
              <a:rPr lang="en-US" u="sng" dirty="0"/>
              <a:t>via injectable drug usage</a:t>
            </a:r>
            <a:r>
              <a:rPr lang="en-US" dirty="0"/>
              <a:t> by at least </a:t>
            </a:r>
            <a:r>
              <a:rPr lang="en-US" b="1" dirty="0"/>
              <a:t>74% when taken appropriately</a:t>
            </a:r>
            <a:r>
              <a:rPr lang="en-US" dirty="0"/>
              <a:t>.</a:t>
            </a:r>
          </a:p>
          <a:p>
            <a:endParaRPr lang="en-US" dirty="0"/>
          </a:p>
          <a:p>
            <a:r>
              <a:rPr lang="en-US" sz="2400" b="1" dirty="0"/>
              <a:t>Truvada &amp; </a:t>
            </a:r>
            <a:r>
              <a:rPr lang="en-US" sz="2400" b="1" dirty="0" err="1"/>
              <a:t>Descovy</a:t>
            </a:r>
            <a:r>
              <a:rPr lang="en-US" sz="2400" dirty="0"/>
              <a:t>- &gt; 99% effective when taken properly.</a:t>
            </a:r>
          </a:p>
          <a:p>
            <a:endParaRPr lang="en-US" dirty="0"/>
          </a:p>
          <a:p>
            <a:endParaRPr lang="en-US" dirty="0"/>
          </a:p>
          <a:p>
            <a:pPr marL="690562" lvl="2" indent="0">
              <a:buNone/>
            </a:pPr>
            <a:endParaRPr lang="en-US" dirty="0"/>
          </a:p>
          <a:p>
            <a:pPr marL="971550" lvl="3" indent="0">
              <a:buNone/>
            </a:pPr>
            <a:endParaRPr lang="en-US" dirty="0"/>
          </a:p>
        </p:txBody>
      </p:sp>
    </p:spTree>
    <p:extLst>
      <p:ext uri="{BB962C8B-B14F-4D97-AF65-F5344CB8AC3E}">
        <p14:creationId xmlns:p14="http://schemas.microsoft.com/office/powerpoint/2010/main" val="384988777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2935" y="794166"/>
            <a:ext cx="10512425" cy="648915"/>
          </a:xfrm>
        </p:spPr>
        <p:txBody>
          <a:bodyPr/>
          <a:lstStyle/>
          <a:p>
            <a:r>
              <a:rPr lang="en-US" dirty="0" err="1"/>
              <a:t>PrEP</a:t>
            </a:r>
            <a:r>
              <a:rPr lang="en-US" dirty="0"/>
              <a:t> Efficacy Statistics</a:t>
            </a:r>
            <a:r>
              <a:rPr lang="en-US" baseline="-25000" dirty="0"/>
              <a:t>1</a:t>
            </a:r>
          </a:p>
        </p:txBody>
      </p:sp>
      <p:sp>
        <p:nvSpPr>
          <p:cNvPr id="15" name="Text Placeholder 14"/>
          <p:cNvSpPr>
            <a:spLocks noGrp="1"/>
          </p:cNvSpPr>
          <p:nvPr>
            <p:ph type="body" sz="quarter" idx="11"/>
          </p:nvPr>
        </p:nvSpPr>
        <p:spPr>
          <a:xfrm>
            <a:off x="452934" y="1719471"/>
            <a:ext cx="10512425" cy="4015408"/>
          </a:xfrm>
          <a:ln w="12700">
            <a:solidFill>
              <a:srgbClr val="0070C0"/>
            </a:solidFill>
          </a:ln>
        </p:spPr>
        <p:txBody>
          <a:bodyPr/>
          <a:lstStyle/>
          <a:p>
            <a:pPr marL="57150" indent="0">
              <a:buNone/>
            </a:pPr>
            <a:endParaRPr lang="en-US" sz="2200" dirty="0">
              <a:solidFill>
                <a:srgbClr val="FF0000"/>
              </a:solidFill>
            </a:endParaRPr>
          </a:p>
          <a:p>
            <a:r>
              <a:rPr lang="en-US" sz="2200" b="1" dirty="0" err="1"/>
              <a:t>Cabptegravir</a:t>
            </a:r>
            <a:r>
              <a:rPr lang="en-US" sz="2200" dirty="0"/>
              <a:t>- when administered properly:</a:t>
            </a:r>
          </a:p>
          <a:p>
            <a:pPr lvl="1">
              <a:buFont typeface="Arial" panose="020B0604020202020204" pitchFamily="34" charset="0"/>
              <a:buChar char="•"/>
            </a:pPr>
            <a:r>
              <a:rPr lang="en-US" sz="2200" b="1" dirty="0"/>
              <a:t>Cis-gender men and transgender women</a:t>
            </a:r>
          </a:p>
          <a:p>
            <a:pPr lvl="2">
              <a:buFont typeface="Arial" panose="020B0604020202020204" pitchFamily="34" charset="0"/>
              <a:buChar char="̶"/>
            </a:pPr>
            <a:r>
              <a:rPr lang="en-US" sz="2200" dirty="0"/>
              <a:t>69% lower risk of infection compared to Truvada</a:t>
            </a:r>
          </a:p>
          <a:p>
            <a:pPr lvl="3"/>
            <a:r>
              <a:rPr lang="en-US" sz="2200" dirty="0"/>
              <a:t>HIV transmissions occurred </a:t>
            </a:r>
            <a:r>
              <a:rPr lang="en-US" sz="2200" u="sng" dirty="0"/>
              <a:t>3x’s less often compared to Truvada</a:t>
            </a:r>
          </a:p>
          <a:p>
            <a:pPr lvl="3"/>
            <a:endParaRPr lang="en-US" sz="2200" dirty="0"/>
          </a:p>
          <a:p>
            <a:pPr lvl="1">
              <a:buFont typeface="Arial" panose="020B0604020202020204" pitchFamily="34" charset="0"/>
              <a:buChar char="•"/>
            </a:pPr>
            <a:r>
              <a:rPr lang="en-US" sz="2200" b="1" dirty="0"/>
              <a:t>Cis-gender women</a:t>
            </a:r>
          </a:p>
          <a:p>
            <a:pPr lvl="2">
              <a:buFont typeface="Arial" panose="020B0604020202020204" pitchFamily="34" charset="0"/>
              <a:buChar char="̶"/>
            </a:pPr>
            <a:r>
              <a:rPr lang="en-US" sz="2200" dirty="0"/>
              <a:t>90% lower risk of infection compared to Truvada</a:t>
            </a:r>
          </a:p>
          <a:p>
            <a:pPr lvl="3"/>
            <a:r>
              <a:rPr lang="en-US" sz="2200" dirty="0"/>
              <a:t>HIV transmissions occurred </a:t>
            </a:r>
            <a:r>
              <a:rPr lang="en-US" sz="2200" u="sng" dirty="0"/>
              <a:t>12 x’s less often compared to Truvada</a:t>
            </a:r>
            <a:br>
              <a:rPr lang="en-US" dirty="0"/>
            </a:br>
            <a:endParaRPr lang="en-US" dirty="0"/>
          </a:p>
          <a:p>
            <a:pPr lvl="3"/>
            <a:endParaRPr lang="en-US" dirty="0"/>
          </a:p>
          <a:p>
            <a:endParaRPr lang="en-US" dirty="0"/>
          </a:p>
          <a:p>
            <a:pPr marL="690562" lvl="2" indent="0">
              <a:buNone/>
            </a:pPr>
            <a:endParaRPr lang="en-US" dirty="0"/>
          </a:p>
          <a:p>
            <a:pPr marL="971550" lvl="3" indent="0">
              <a:buNone/>
            </a:pPr>
            <a:endParaRPr lang="en-US" dirty="0"/>
          </a:p>
        </p:txBody>
      </p:sp>
      <p:sp>
        <p:nvSpPr>
          <p:cNvPr id="2" name="TextBox 1">
            <a:extLst>
              <a:ext uri="{FF2B5EF4-FFF2-40B4-BE49-F238E27FC236}">
                <a16:creationId xmlns:a16="http://schemas.microsoft.com/office/drawing/2014/main" id="{7E16BED9-FAA6-AD4F-AAF1-AB99DD1EEEA2}"/>
              </a:ext>
            </a:extLst>
          </p:cNvPr>
          <p:cNvSpPr txBox="1"/>
          <p:nvPr/>
        </p:nvSpPr>
        <p:spPr>
          <a:xfrm>
            <a:off x="2209800" y="6553200"/>
            <a:ext cx="184731" cy="37946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8441063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C3FA-2627-7245-B8AE-0DD77342344E}"/>
              </a:ext>
            </a:extLst>
          </p:cNvPr>
          <p:cNvSpPr>
            <a:spLocks noGrp="1"/>
          </p:cNvSpPr>
          <p:nvPr>
            <p:ph type="title"/>
          </p:nvPr>
        </p:nvSpPr>
        <p:spPr>
          <a:xfrm>
            <a:off x="1737360" y="2508068"/>
            <a:ext cx="9719111" cy="1678875"/>
          </a:xfrm>
        </p:spPr>
        <p:txBody>
          <a:bodyPr>
            <a:normAutofit fontScale="90000"/>
          </a:bodyPr>
          <a:lstStyle/>
          <a:p>
            <a:r>
              <a:rPr lang="en-US" dirty="0"/>
              <a:t>Provide a list of barriers to </a:t>
            </a:r>
            <a:r>
              <a:rPr lang="en-US" dirty="0" err="1"/>
              <a:t>PrEP</a:t>
            </a:r>
            <a:r>
              <a:rPr lang="en-US" dirty="0"/>
              <a:t> implementation including cost of </a:t>
            </a:r>
            <a:r>
              <a:rPr lang="en-US" dirty="0" err="1"/>
              <a:t>PrEP</a:t>
            </a:r>
            <a:r>
              <a:rPr lang="en-US" dirty="0"/>
              <a:t> services &amp; medications. </a:t>
            </a:r>
          </a:p>
        </p:txBody>
      </p:sp>
    </p:spTree>
    <p:extLst>
      <p:ext uri="{BB962C8B-B14F-4D97-AF65-F5344CB8AC3E}">
        <p14:creationId xmlns:p14="http://schemas.microsoft.com/office/powerpoint/2010/main" val="111458794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solidFill>
                  <a:schemeClr val="bg1"/>
                </a:solidFill>
              </a:rPr>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August 2, 2023</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spcBef>
                <a:spcPct val="20000"/>
              </a:spcBef>
              <a:spcAft>
                <a:spcPts val="0"/>
              </a:spcAft>
              <a:buClr>
                <a:srgbClr val="D6201A"/>
              </a:buClr>
              <a:buFont typeface="Wingdings" charset="2"/>
              <a:buChar char="§"/>
              <a:defRPr/>
            </a:pPr>
            <a:r>
              <a:rPr lang="en-US" sz="1800" i="1" dirty="0">
                <a:solidFill>
                  <a:schemeClr val="bg1"/>
                </a:solidFill>
                <a:latin typeface="Arial"/>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a:t>
            </a:r>
            <a:r>
              <a:rPr lang="en-US" sz="1800" i="1" dirty="0" err="1">
                <a:solidFill>
                  <a:schemeClr val="bg1"/>
                </a:solidFill>
                <a:latin typeface="Arial"/>
              </a:rPr>
              <a:t>HRSA.gov</a:t>
            </a:r>
            <a:r>
              <a:rPr lang="en-US" sz="1800" i="1" dirty="0">
                <a:solidFill>
                  <a:schemeClr val="bg1"/>
                </a:solidFill>
                <a:latin typeface="Arial"/>
              </a:rPr>
              <a:t>.</a:t>
            </a:r>
          </a:p>
          <a:p>
            <a:pPr marL="152373" defTabSz="1218987">
              <a:spcBef>
                <a:spcPct val="20000"/>
              </a:spcBef>
              <a:spcAft>
                <a:spcPts val="0"/>
              </a:spcAft>
              <a:buClr>
                <a:srgbClr val="D6201A"/>
              </a:buClr>
              <a:buFont typeface="Wingdings" charset="2"/>
              <a:buNone/>
              <a:defRPr/>
            </a:pPr>
            <a:endParaRPr lang="en-US" sz="1800" i="1" dirty="0">
              <a:solidFill>
                <a:schemeClr val="bg1"/>
              </a:solidFill>
              <a:latin typeface="Arial"/>
            </a:endParaRPr>
          </a:p>
          <a:p>
            <a:pPr marL="457120" indent="-304747" defTabSz="1218987">
              <a:spcBef>
                <a:spcPct val="20000"/>
              </a:spcBef>
              <a:spcAft>
                <a:spcPts val="0"/>
              </a:spcAft>
              <a:buClr>
                <a:srgbClr val="D6201A"/>
              </a:buClr>
              <a:buFont typeface="Wingdings" charset="2"/>
              <a:buChar char="§"/>
              <a:defRPr/>
            </a:pPr>
            <a:r>
              <a:rPr lang="en-US" sz="1800" i="1" dirty="0">
                <a:solidFill>
                  <a:schemeClr val="bg1"/>
                </a:solidFill>
                <a:latin typeface="Arial"/>
                <a:ea typeface="Calibri" panose="020F0502020204030204" pitchFamily="34" charset="0"/>
              </a:rPr>
              <a:t>“Funding for this presentation was made possible by cooperative agreement </a:t>
            </a:r>
            <a:r>
              <a:rPr lang="en-US" sz="1800" i="1" dirty="0">
                <a:solidFill>
                  <a:schemeClr val="bg1"/>
                </a:solidFill>
                <a:latin typeface="Arial"/>
              </a:rPr>
              <a:t>U1OHA30535</a:t>
            </a:r>
            <a:r>
              <a:rPr lang="en-US" sz="1800" i="1" dirty="0">
                <a:solidFill>
                  <a:schemeClr val="bg1"/>
                </a:solidFill>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indent="-304747" defTabSz="1218987">
              <a:spcBef>
                <a:spcPct val="20000"/>
              </a:spcBef>
              <a:spcAft>
                <a:spcPts val="0"/>
              </a:spcAft>
              <a:buClr>
                <a:srgbClr val="D6201A"/>
              </a:buClr>
              <a:buFont typeface="Wingdings" charset="2"/>
              <a:buChar char="§"/>
              <a:defRPr/>
            </a:pPr>
            <a:endParaRPr kumimoji="0" lang="en-US" altLang="en-US" sz="1800" b="0" i="1" u="none" strike="noStrike" cap="none" normalizeH="0" baseline="0" dirty="0">
              <a:ln>
                <a:noFill/>
              </a:ln>
              <a:solidFill>
                <a:schemeClr val="bg1"/>
              </a:solidFill>
              <a:effectLst/>
              <a:latin typeface="Calibri" panose="020F0502020204030204" pitchFamily="34" charset="0"/>
              <a:ea typeface="Calibri" panose="020F0502020204030204" pitchFamily="34" charset="0"/>
            </a:endParaRPr>
          </a:p>
          <a:p>
            <a:pPr marL="457120" indent="-304747" defTabSz="1218987">
              <a:spcBef>
                <a:spcPct val="20000"/>
              </a:spcBef>
              <a:spcAft>
                <a:spcPts val="0"/>
              </a:spcAft>
              <a:buClr>
                <a:srgbClr val="D6201A"/>
              </a:buClr>
              <a:buFont typeface="Wingdings" charset="2"/>
              <a:buChar char="§"/>
              <a:defRPr/>
            </a:pPr>
            <a:r>
              <a:rPr kumimoji="0" lang="en-US" altLang="en-US" sz="1800" b="0" i="1" u="none" strike="noStrike" cap="none" normalizeH="0" baseline="0" dirty="0">
                <a:ln>
                  <a:noFill/>
                </a:ln>
                <a:solidFill>
                  <a:schemeClr val="bg1"/>
                </a:solidFill>
                <a:effectLst/>
                <a:latin typeface="Calibri" panose="020F0502020204030204" pitchFamily="34" charset="0"/>
                <a:ea typeface="Calibri" panose="020F0502020204030204" pitchFamily="34" charset="0"/>
              </a:rPr>
              <a:t>This content is owned by the AETC, and is protected by copyright laws.  Reproduction or distribution of the content without written permission of the sponsor is prohibited, and may result in legal action.  </a:t>
            </a:r>
            <a:endParaRPr lang="en-US" sz="1800" i="1" dirty="0">
              <a:solidFill>
                <a:schemeClr val="bg1"/>
              </a:solidFill>
              <a:latin typeface="Arial"/>
              <a:ea typeface="Calibri" panose="020F0502020204030204" pitchFamily="34" charset="0"/>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Common Myths About </a:t>
            </a:r>
            <a:r>
              <a:rPr lang="en-US" dirty="0" err="1"/>
              <a:t>PrEP</a:t>
            </a:r>
            <a:r>
              <a:rPr lang="en-US" dirty="0"/>
              <a:t> # 1 of 5</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marL="0" indent="0">
              <a:buNone/>
            </a:pPr>
            <a:r>
              <a:rPr lang="en-US" dirty="0"/>
              <a:t>Myth #1: I don’t have insurance so I can’t afford </a:t>
            </a:r>
            <a:r>
              <a:rPr lang="en-US" dirty="0" err="1"/>
              <a:t>PrEP.</a:t>
            </a:r>
            <a:endParaRPr lang="en-US" dirty="0"/>
          </a:p>
          <a:p>
            <a:pPr>
              <a:spcAft>
                <a:spcPts val="600"/>
              </a:spcAft>
            </a:pPr>
            <a:r>
              <a:rPr lang="en-US" dirty="0"/>
              <a:t>FALSE!</a:t>
            </a:r>
          </a:p>
          <a:p>
            <a:pPr lvl="1">
              <a:buFont typeface="Arial" panose="020B0604020202020204" pitchFamily="34" charset="0"/>
              <a:buChar char="•"/>
            </a:pPr>
            <a:r>
              <a:rPr lang="en-US" dirty="0"/>
              <a:t>Fortunately, there is an option to access the </a:t>
            </a:r>
            <a:r>
              <a:rPr lang="en-US" dirty="0" err="1"/>
              <a:t>PrEP</a:t>
            </a:r>
            <a:r>
              <a:rPr lang="en-US" dirty="0"/>
              <a:t> medication at an affordable cost even if you don’t have insurance coverage. </a:t>
            </a:r>
          </a:p>
          <a:p>
            <a:pPr lvl="2"/>
            <a:r>
              <a:rPr lang="en-US" dirty="0"/>
              <a:t>Ready, Set, </a:t>
            </a:r>
            <a:r>
              <a:rPr lang="en-US" dirty="0" err="1"/>
              <a:t>PrEP</a:t>
            </a:r>
            <a:r>
              <a:rPr lang="en-US" dirty="0"/>
              <a:t> is a program that makes </a:t>
            </a:r>
            <a:r>
              <a:rPr lang="en-US" dirty="0" err="1"/>
              <a:t>PrEP</a:t>
            </a:r>
            <a:r>
              <a:rPr lang="en-US" dirty="0"/>
              <a:t> medication available at no cost specifically for those that do not have health insurance coverage for prescription drugs. </a:t>
            </a:r>
          </a:p>
          <a:p>
            <a:pPr lvl="3"/>
            <a:r>
              <a:rPr lang="en-US" dirty="0"/>
              <a:t>You can find out more about eligibility by visiting their website at: </a:t>
            </a:r>
            <a:r>
              <a:rPr lang="en-US" dirty="0">
                <a:hlinkClick r:id="rId3"/>
              </a:rPr>
              <a:t>https://readysetprep.hiv.gov/</a:t>
            </a:r>
            <a:r>
              <a:rPr lang="en-US" dirty="0"/>
              <a:t>.</a:t>
            </a:r>
          </a:p>
          <a:p>
            <a:pPr lvl="4"/>
            <a:r>
              <a:rPr lang="en-US" dirty="0"/>
              <a:t>Enrollment option(s)</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spTree>
    <p:extLst>
      <p:ext uri="{BB962C8B-B14F-4D97-AF65-F5344CB8AC3E}">
        <p14:creationId xmlns:p14="http://schemas.microsoft.com/office/powerpoint/2010/main" val="354227858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Common Myths About </a:t>
            </a:r>
            <a:r>
              <a:rPr lang="en-US" dirty="0" err="1"/>
              <a:t>PrEP</a:t>
            </a:r>
            <a:r>
              <a:rPr lang="en-US" dirty="0"/>
              <a:t> # 2 of 5</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marL="0" indent="0">
              <a:buNone/>
            </a:pPr>
            <a:r>
              <a:rPr lang="en-US" dirty="0"/>
              <a:t>Myth #2: I have insurance, but I won’t be able to afford the copays for the medication or all the other lab tests and ongoing medical visits.</a:t>
            </a:r>
          </a:p>
          <a:p>
            <a:pPr>
              <a:spcAft>
                <a:spcPts val="600"/>
              </a:spcAft>
            </a:pPr>
            <a:r>
              <a:rPr lang="en-US" dirty="0"/>
              <a:t>FALSE!</a:t>
            </a:r>
          </a:p>
          <a:p>
            <a:pPr lvl="1">
              <a:buFont typeface="Arial" panose="020B0604020202020204" pitchFamily="34" charset="0"/>
              <a:buChar char="•"/>
            </a:pPr>
            <a:r>
              <a:rPr lang="en-US" dirty="0"/>
              <a:t>Thanks to the US Preventive Services Task Force (USPSTF) and the Affordable Care Act (ACA), insurance plans are now required to cover the cost of </a:t>
            </a:r>
            <a:r>
              <a:rPr lang="en-US" dirty="0" err="1"/>
              <a:t>PrEP</a:t>
            </a:r>
            <a:r>
              <a:rPr lang="en-US" dirty="0"/>
              <a:t> medications and the medical visits and labs associated with </a:t>
            </a:r>
            <a:r>
              <a:rPr lang="en-US" dirty="0" err="1"/>
              <a:t>PrEP</a:t>
            </a:r>
            <a:r>
              <a:rPr lang="en-US" dirty="0"/>
              <a:t> at no cost to the patient! </a:t>
            </a:r>
          </a:p>
          <a:p>
            <a:pPr lvl="2"/>
            <a:r>
              <a:rPr lang="en-US" dirty="0"/>
              <a:t>What this means is that your visits and prescriptions should be covered in full, with no copays to you. </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spTree>
    <p:extLst>
      <p:ext uri="{BB962C8B-B14F-4D97-AF65-F5344CB8AC3E}">
        <p14:creationId xmlns:p14="http://schemas.microsoft.com/office/powerpoint/2010/main" val="409841555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350997" y="1035626"/>
            <a:ext cx="10512425" cy="648915"/>
          </a:xfrm>
        </p:spPr>
        <p:txBody>
          <a:bodyPr/>
          <a:lstStyle/>
          <a:p>
            <a:r>
              <a:rPr lang="en-US" dirty="0"/>
              <a:t>Common Myths About </a:t>
            </a:r>
            <a:r>
              <a:rPr lang="en-US" dirty="0" err="1"/>
              <a:t>PrEP</a:t>
            </a:r>
            <a:r>
              <a:rPr lang="en-US" dirty="0"/>
              <a:t> # 3 of 5</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50997" y="1684541"/>
            <a:ext cx="10164603" cy="2986087"/>
          </a:xfrm>
        </p:spPr>
        <p:txBody>
          <a:bodyPr/>
          <a:lstStyle/>
          <a:p>
            <a:pPr marL="0" indent="0">
              <a:buNone/>
            </a:pPr>
            <a:r>
              <a:rPr lang="en-US" dirty="0"/>
              <a:t>Myth #3: I want to get </a:t>
            </a:r>
            <a:r>
              <a:rPr lang="en-US" dirty="0" err="1"/>
              <a:t>PrEP</a:t>
            </a:r>
            <a:r>
              <a:rPr lang="en-US" dirty="0"/>
              <a:t>, but I am concerned that if I do, my medical chart will make it look like I participate in behaviors that put me at increased risk of HIV.</a:t>
            </a:r>
          </a:p>
          <a:p>
            <a:pPr>
              <a:spcAft>
                <a:spcPts val="600"/>
              </a:spcAft>
            </a:pPr>
            <a:r>
              <a:rPr lang="en-US" dirty="0"/>
              <a:t>FALSE!</a:t>
            </a:r>
          </a:p>
          <a:p>
            <a:pPr lvl="1">
              <a:buFont typeface="Arial" panose="020B0604020202020204" pitchFamily="34" charset="0"/>
              <a:buChar char="•"/>
            </a:pPr>
            <a:r>
              <a:rPr lang="en-US" dirty="0"/>
              <a:t>There are many reasons why someone might want to use </a:t>
            </a:r>
            <a:r>
              <a:rPr lang="en-US" dirty="0" err="1"/>
              <a:t>PrEP.</a:t>
            </a:r>
            <a:endParaRPr lang="en-US" dirty="0"/>
          </a:p>
          <a:p>
            <a:pPr lvl="1">
              <a:buFont typeface="Arial" panose="020B0604020202020204" pitchFamily="34" charset="0"/>
              <a:buChar char="•"/>
            </a:pPr>
            <a:r>
              <a:rPr lang="en-US" dirty="0"/>
              <a:t>Encourage your patients to be forthcoming with you about their health and wellness. </a:t>
            </a:r>
          </a:p>
          <a:p>
            <a:pPr lvl="2"/>
            <a:r>
              <a:rPr lang="en-US" dirty="0"/>
              <a:t>It may be useful to seek out a healthcare provider locally who is knowledgeable about LGBTQ health and/or HIV or a LGBTQ-friendly clinic. </a:t>
            </a:r>
          </a:p>
          <a:p>
            <a:pPr lvl="1">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spTree>
    <p:extLst>
      <p:ext uri="{BB962C8B-B14F-4D97-AF65-F5344CB8AC3E}">
        <p14:creationId xmlns:p14="http://schemas.microsoft.com/office/powerpoint/2010/main" val="240686448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332352" y="955588"/>
            <a:ext cx="10512425" cy="648915"/>
          </a:xfrm>
        </p:spPr>
        <p:txBody>
          <a:bodyPr/>
          <a:lstStyle/>
          <a:p>
            <a:r>
              <a:rPr lang="en-US" dirty="0"/>
              <a:t>Common Myths About </a:t>
            </a:r>
            <a:r>
              <a:rPr lang="en-US" dirty="0" err="1"/>
              <a:t>PrEP</a:t>
            </a:r>
            <a:r>
              <a:rPr lang="en-US" dirty="0"/>
              <a:t> # 4 of 5</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32352" y="1526774"/>
            <a:ext cx="10512425" cy="3573692"/>
          </a:xfrm>
        </p:spPr>
        <p:txBody>
          <a:bodyPr/>
          <a:lstStyle/>
          <a:p>
            <a:pPr marL="0" indent="0">
              <a:buNone/>
            </a:pPr>
            <a:r>
              <a:rPr lang="en-US" dirty="0"/>
              <a:t>Myth #5: I don’t currently have legal documentation to reside in the US, so I can’t qualify for assistance to get </a:t>
            </a:r>
            <a:r>
              <a:rPr lang="en-US" dirty="0" err="1"/>
              <a:t>PrEP.</a:t>
            </a:r>
            <a:endParaRPr lang="en-US" dirty="0"/>
          </a:p>
          <a:p>
            <a:pPr>
              <a:spcAft>
                <a:spcPts val="600"/>
              </a:spcAft>
            </a:pPr>
            <a:r>
              <a:rPr lang="en-US" dirty="0"/>
              <a:t>FALSE!</a:t>
            </a:r>
          </a:p>
          <a:p>
            <a:pPr lvl="1"/>
            <a:r>
              <a:rPr lang="en-US" dirty="0"/>
              <a:t>There are several patient assistance programs through the manufacturers: Gilead’s Advancing Access Program, or publicly funded assistance programs such as Ready, Set, </a:t>
            </a:r>
            <a:r>
              <a:rPr lang="en-US" dirty="0" err="1"/>
              <a:t>PrEP.</a:t>
            </a:r>
            <a:endParaRPr lang="en-US" dirty="0"/>
          </a:p>
          <a:p>
            <a:pPr lvl="1"/>
            <a:r>
              <a:rPr lang="en-US" dirty="0"/>
              <a:t>Ready, Set, </a:t>
            </a:r>
            <a:r>
              <a:rPr lang="en-US" dirty="0" err="1"/>
              <a:t>PrEP</a:t>
            </a:r>
            <a:r>
              <a:rPr lang="en-US" dirty="0"/>
              <a:t> is a program that provides free access to </a:t>
            </a:r>
            <a:r>
              <a:rPr lang="en-US" dirty="0" err="1"/>
              <a:t>PrEP</a:t>
            </a:r>
            <a:r>
              <a:rPr lang="en-US" dirty="0"/>
              <a:t> medications to thousands of people living in the United States, including tribal lands and territories. </a:t>
            </a:r>
          </a:p>
          <a:p>
            <a:pPr lvl="2"/>
            <a:r>
              <a:rPr lang="en-US" sz="2000" dirty="0"/>
              <a:t>Ready, Set, </a:t>
            </a:r>
            <a:r>
              <a:rPr lang="en-US" sz="2000" dirty="0" err="1"/>
              <a:t>PrEP</a:t>
            </a:r>
            <a:r>
              <a:rPr lang="en-US" sz="2000" dirty="0"/>
              <a:t> is specifically for people who don’t have health insurance coverage. Please note that Ready, Set, </a:t>
            </a:r>
            <a:r>
              <a:rPr lang="en-US" sz="2000" dirty="0" err="1"/>
              <a:t>PrEP</a:t>
            </a:r>
            <a:r>
              <a:rPr lang="en-US" sz="2000" dirty="0"/>
              <a:t> covers the cost of the medication but does not cover the cost of labs or office visits. </a:t>
            </a:r>
            <a:endParaRPr lang="en-US" sz="28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spTree>
    <p:extLst>
      <p:ext uri="{BB962C8B-B14F-4D97-AF65-F5344CB8AC3E}">
        <p14:creationId xmlns:p14="http://schemas.microsoft.com/office/powerpoint/2010/main" val="411072238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Common Myths About </a:t>
            </a:r>
            <a:r>
              <a:rPr lang="en-US" dirty="0" err="1"/>
              <a:t>PrEP</a:t>
            </a:r>
            <a:r>
              <a:rPr lang="en-US" dirty="0"/>
              <a:t> # 5 of 5</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623888" y="2141308"/>
            <a:ext cx="10170491" cy="2986087"/>
          </a:xfrm>
        </p:spPr>
        <p:txBody>
          <a:bodyPr/>
          <a:lstStyle/>
          <a:p>
            <a:pPr marL="0" indent="0">
              <a:buNone/>
            </a:pPr>
            <a:r>
              <a:rPr lang="en-US" dirty="0"/>
              <a:t>Myth #5: I already started </a:t>
            </a:r>
            <a:r>
              <a:rPr lang="en-US" dirty="0" err="1"/>
              <a:t>PrEP</a:t>
            </a:r>
            <a:r>
              <a:rPr lang="en-US" dirty="0"/>
              <a:t> but stopped taking it and it won’t be authorized again.</a:t>
            </a:r>
          </a:p>
          <a:p>
            <a:pPr>
              <a:spcAft>
                <a:spcPts val="600"/>
              </a:spcAft>
            </a:pPr>
            <a:r>
              <a:rPr lang="en-US" dirty="0"/>
              <a:t>FALSE!</a:t>
            </a:r>
          </a:p>
          <a:p>
            <a:pPr lvl="1">
              <a:buFont typeface="Arial" panose="020B0604020202020204" pitchFamily="34" charset="0"/>
              <a:buChar char="•"/>
            </a:pPr>
            <a:r>
              <a:rPr lang="en-US" dirty="0"/>
              <a:t>Plans and insurers cannot restrict the number of times an individual may start </a:t>
            </a:r>
            <a:r>
              <a:rPr lang="en-US" dirty="0" err="1"/>
              <a:t>PrEP.</a:t>
            </a:r>
            <a:r>
              <a:rPr lang="en-US" dirty="0"/>
              <a:t> </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spTree>
    <p:extLst>
      <p:ext uri="{BB962C8B-B14F-4D97-AF65-F5344CB8AC3E}">
        <p14:creationId xmlns:p14="http://schemas.microsoft.com/office/powerpoint/2010/main" val="360086526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a:xfrm>
            <a:off x="2667000" y="2691240"/>
            <a:ext cx="9017000" cy="1143000"/>
          </a:xfrm>
        </p:spPr>
        <p:txBody>
          <a:bodyPr>
            <a:noAutofit/>
          </a:bodyPr>
          <a:lstStyle/>
          <a:p>
            <a:r>
              <a:rPr lang="en-US" sz="4400" dirty="0">
                <a:ea typeface="Arial"/>
                <a:cs typeface="Arial"/>
                <a:sym typeface="Arial"/>
              </a:rPr>
              <a:t>Summarize methods to identify </a:t>
            </a:r>
            <a:r>
              <a:rPr lang="en-US" sz="4400" dirty="0" err="1">
                <a:ea typeface="Arial"/>
                <a:cs typeface="Arial"/>
                <a:sym typeface="Arial"/>
              </a:rPr>
              <a:t>PrEP</a:t>
            </a:r>
            <a:r>
              <a:rPr lang="en-US" sz="4400" dirty="0">
                <a:ea typeface="Arial"/>
                <a:cs typeface="Arial"/>
                <a:sym typeface="Arial"/>
              </a:rPr>
              <a:t> eligible populations</a:t>
            </a:r>
            <a:endParaRPr lang="en-US" dirty="0"/>
          </a:p>
        </p:txBody>
      </p:sp>
    </p:spTree>
    <p:extLst>
      <p:ext uri="{BB962C8B-B14F-4D97-AF65-F5344CB8AC3E}">
        <p14:creationId xmlns:p14="http://schemas.microsoft.com/office/powerpoint/2010/main" val="412505828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CDC Comprehensive guidelines for prescribing </a:t>
            </a:r>
            <a:r>
              <a:rPr lang="en-US" dirty="0" err="1"/>
              <a:t>PrEP</a:t>
            </a:r>
            <a:endParaRPr lang="en-US" dirty="0"/>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623888" y="2141308"/>
            <a:ext cx="10511833" cy="3011487"/>
          </a:xfrm>
        </p:spPr>
        <p:txBody>
          <a:bodyPr/>
          <a:lstStyle/>
          <a:p>
            <a:pPr marL="0" indent="0">
              <a:buNone/>
            </a:pPr>
            <a:r>
              <a:rPr lang="en-US" dirty="0"/>
              <a:t>Assess your patients to identify candidates for </a:t>
            </a:r>
            <a:r>
              <a:rPr lang="en-US" dirty="0" err="1"/>
              <a:t>PrEP</a:t>
            </a:r>
            <a:endParaRPr lang="en-US" dirty="0"/>
          </a:p>
          <a:p>
            <a:pPr lvl="1">
              <a:buFont typeface="Arial" panose="020B0604020202020204" pitchFamily="34" charset="0"/>
              <a:buChar char="•"/>
            </a:pPr>
            <a:r>
              <a:rPr lang="en-US" dirty="0"/>
              <a:t> Prescribe </a:t>
            </a:r>
            <a:r>
              <a:rPr lang="en-US" dirty="0" err="1"/>
              <a:t>PrEP</a:t>
            </a:r>
            <a:r>
              <a:rPr lang="en-US" dirty="0"/>
              <a:t> to anyone who asks for it, including sexually active   adults and adolescents who do not report HIV risk factors. </a:t>
            </a:r>
          </a:p>
          <a:p>
            <a:pPr lvl="2"/>
            <a:r>
              <a:rPr lang="en-US" dirty="0"/>
              <a:t>Whether or not a patient asks for </a:t>
            </a:r>
            <a:r>
              <a:rPr lang="en-US" dirty="0" err="1"/>
              <a:t>PrEP</a:t>
            </a:r>
            <a:r>
              <a:rPr lang="en-US" dirty="0"/>
              <a:t>, it is important to take a sexual and substance use history.</a:t>
            </a:r>
          </a:p>
          <a:p>
            <a:pPr lvl="3"/>
            <a:r>
              <a:rPr lang="en-US" dirty="0"/>
              <a:t>This information is essential to understand each patient’s risk of acquiring HIV, if </a:t>
            </a:r>
            <a:r>
              <a:rPr lang="en-US" dirty="0" err="1"/>
              <a:t>PrEP</a:t>
            </a:r>
            <a:r>
              <a:rPr lang="en-US" dirty="0"/>
              <a:t> might be right for them, and what other risk-reduction services should be offered.</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spTree>
    <p:extLst>
      <p:ext uri="{BB962C8B-B14F-4D97-AF65-F5344CB8AC3E}">
        <p14:creationId xmlns:p14="http://schemas.microsoft.com/office/powerpoint/2010/main" val="3047604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6AE6-1AC0-7D4A-A8B0-5898E148F17C}"/>
              </a:ext>
            </a:extLst>
          </p:cNvPr>
          <p:cNvSpPr>
            <a:spLocks noGrp="1"/>
          </p:cNvSpPr>
          <p:nvPr>
            <p:ph type="title"/>
          </p:nvPr>
        </p:nvSpPr>
        <p:spPr>
          <a:xfrm>
            <a:off x="623297" y="784472"/>
            <a:ext cx="11367813" cy="1652270"/>
          </a:xfrm>
        </p:spPr>
        <p:txBody>
          <a:bodyPr>
            <a:normAutofit/>
          </a:bodyPr>
          <a:lstStyle/>
          <a:p>
            <a:r>
              <a:rPr lang="en-US" dirty="0"/>
              <a:t>Offering </a:t>
            </a:r>
            <a:r>
              <a:rPr lang="en-US" dirty="0" err="1"/>
              <a:t>PrEP</a:t>
            </a:r>
            <a:r>
              <a:rPr lang="en-US" dirty="0"/>
              <a:t> to Sexually Active Adults and Adolescents</a:t>
            </a:r>
          </a:p>
        </p:txBody>
      </p:sp>
      <p:sp>
        <p:nvSpPr>
          <p:cNvPr id="3" name="Picture Placeholder 2">
            <a:extLst>
              <a:ext uri="{FF2B5EF4-FFF2-40B4-BE49-F238E27FC236}">
                <a16:creationId xmlns:a16="http://schemas.microsoft.com/office/drawing/2014/main" id="{2240725E-2C1D-724C-B612-EDF04D17C525}"/>
              </a:ext>
            </a:extLst>
          </p:cNvPr>
          <p:cNvSpPr>
            <a:spLocks noGrp="1"/>
          </p:cNvSpPr>
          <p:nvPr>
            <p:ph type="pic" sz="quarter" idx="12"/>
          </p:nvPr>
        </p:nvSpPr>
        <p:spPr/>
      </p:sp>
      <p:sp>
        <p:nvSpPr>
          <p:cNvPr id="4" name="Date Placeholder 3">
            <a:extLst>
              <a:ext uri="{FF2B5EF4-FFF2-40B4-BE49-F238E27FC236}">
                <a16:creationId xmlns:a16="http://schemas.microsoft.com/office/drawing/2014/main" id="{05BFBA09-EF8A-774E-8C61-E0B1733ACB69}"/>
              </a:ext>
            </a:extLst>
          </p:cNvPr>
          <p:cNvSpPr>
            <a:spLocks noGrp="1"/>
          </p:cNvSpPr>
          <p:nvPr>
            <p:ph type="dt" sz="half" idx="2"/>
          </p:nvPr>
        </p:nvSpPr>
        <p:spPr/>
        <p:txBody>
          <a:bodyPr/>
          <a:lstStyle/>
          <a:p>
            <a:fld id="{0AEF8423-1295-4128-9C08-61F5C8343238}" type="datetime4">
              <a:rPr lang="en-US" smtClean="0"/>
              <a:t>August 2, 2023</a:t>
            </a:fld>
            <a:endParaRPr lang="en-US" dirty="0"/>
          </a:p>
        </p:txBody>
      </p:sp>
      <p:pic>
        <p:nvPicPr>
          <p:cNvPr id="5" name="Picture 4">
            <a:extLst>
              <a:ext uri="{FF2B5EF4-FFF2-40B4-BE49-F238E27FC236}">
                <a16:creationId xmlns:a16="http://schemas.microsoft.com/office/drawing/2014/main" id="{F42AAC8D-A097-884E-9A50-82642548DC76}"/>
              </a:ext>
            </a:extLst>
          </p:cNvPr>
          <p:cNvPicPr>
            <a:picLocks noChangeAspect="1"/>
          </p:cNvPicPr>
          <p:nvPr/>
        </p:nvPicPr>
        <p:blipFill>
          <a:blip r:embed="rId3"/>
          <a:stretch>
            <a:fillRect/>
          </a:stretch>
        </p:blipFill>
        <p:spPr>
          <a:xfrm>
            <a:off x="2751966" y="1437208"/>
            <a:ext cx="6016420" cy="5180806"/>
          </a:xfrm>
          <a:prstGeom prst="rect">
            <a:avLst/>
          </a:prstGeom>
        </p:spPr>
      </p:pic>
    </p:spTree>
    <p:extLst>
      <p:ext uri="{BB962C8B-B14F-4D97-AF65-F5344CB8AC3E}">
        <p14:creationId xmlns:p14="http://schemas.microsoft.com/office/powerpoint/2010/main" val="391251490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normAutofit fontScale="90000"/>
          </a:bodyPr>
          <a:lstStyle/>
          <a:p>
            <a:r>
              <a:rPr lang="en-US" dirty="0"/>
              <a:t>Baseline assessments required for individuals beginning </a:t>
            </a:r>
            <a:r>
              <a:rPr lang="en-US" dirty="0" err="1"/>
              <a:t>PrEP</a:t>
            </a:r>
            <a:endParaRPr lang="en-US" dirty="0"/>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623888" y="2141308"/>
            <a:ext cx="10511833" cy="3011487"/>
          </a:xfrm>
        </p:spPr>
        <p:txBody>
          <a:bodyPr/>
          <a:lstStyle/>
          <a:p>
            <a:pPr marL="0" indent="0">
              <a:buNone/>
            </a:pPr>
            <a:r>
              <a:rPr lang="en-US" dirty="0"/>
              <a:t>Before prescribing </a:t>
            </a:r>
            <a:r>
              <a:rPr lang="en-US" dirty="0" err="1"/>
              <a:t>PrEP</a:t>
            </a:r>
            <a:r>
              <a:rPr lang="en-US" dirty="0"/>
              <a:t>, perform the required baseline assessments. </a:t>
            </a:r>
          </a:p>
          <a:p>
            <a:pPr lvl="1"/>
            <a:r>
              <a:rPr lang="en-US" dirty="0"/>
              <a:t>HIV Testing</a:t>
            </a:r>
          </a:p>
          <a:p>
            <a:pPr lvl="1"/>
            <a:r>
              <a:rPr lang="en-US" dirty="0"/>
              <a:t>STI Testing</a:t>
            </a:r>
          </a:p>
          <a:p>
            <a:pPr lvl="1"/>
            <a:r>
              <a:rPr lang="en-US" dirty="0"/>
              <a:t>Kidney Function</a:t>
            </a:r>
          </a:p>
          <a:p>
            <a:pPr lvl="1"/>
            <a:r>
              <a:rPr lang="en-US" dirty="0"/>
              <a:t>HBV (Hepatitis B Virus) Serology</a:t>
            </a:r>
          </a:p>
          <a:p>
            <a:pPr lvl="1"/>
            <a:r>
              <a:rPr lang="en-US" dirty="0"/>
              <a:t>Lipid Profile</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spTree>
    <p:extLst>
      <p:ext uri="{BB962C8B-B14F-4D97-AF65-F5344CB8AC3E}">
        <p14:creationId xmlns:p14="http://schemas.microsoft.com/office/powerpoint/2010/main" val="3530901567"/>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8A12E-F535-A248-A48D-31C511BD0D45}"/>
              </a:ext>
            </a:extLst>
          </p:cNvPr>
          <p:cNvSpPr>
            <a:spLocks noGrp="1"/>
          </p:cNvSpPr>
          <p:nvPr>
            <p:ph type="title"/>
          </p:nvPr>
        </p:nvSpPr>
        <p:spPr/>
        <p:txBody>
          <a:bodyPr/>
          <a:lstStyle/>
          <a:p>
            <a:pPr algn="ctr"/>
            <a:r>
              <a:rPr lang="en-US" dirty="0"/>
              <a:t>QUESTIONS &amp; FEEDBACK?</a:t>
            </a:r>
          </a:p>
        </p:txBody>
      </p:sp>
      <p:sp>
        <p:nvSpPr>
          <p:cNvPr id="3" name="Text Placeholder 2">
            <a:extLst>
              <a:ext uri="{FF2B5EF4-FFF2-40B4-BE49-F238E27FC236}">
                <a16:creationId xmlns:a16="http://schemas.microsoft.com/office/drawing/2014/main" id="{D474BCDA-2B47-EF4B-8DBA-CB15D87B8367}"/>
              </a:ext>
            </a:extLst>
          </p:cNvPr>
          <p:cNvSpPr>
            <a:spLocks noGrp="1"/>
          </p:cNvSpPr>
          <p:nvPr>
            <p:ph type="body" sz="quarter" idx="11"/>
          </p:nvPr>
        </p:nvSpPr>
        <p:spPr>
          <a:xfrm>
            <a:off x="1975139" y="4267895"/>
            <a:ext cx="7286614" cy="3276107"/>
          </a:xfrm>
        </p:spPr>
        <p:txBody>
          <a:bodyPr/>
          <a:lstStyle/>
          <a:p>
            <a:pPr marL="0" indent="0" algn="ctr">
              <a:buNone/>
            </a:pPr>
            <a:r>
              <a:rPr lang="en-US" dirty="0"/>
              <a:t>We value your feedback! </a:t>
            </a:r>
          </a:p>
          <a:p>
            <a:endParaRPr lang="en-US" dirty="0"/>
          </a:p>
        </p:txBody>
      </p:sp>
      <p:pic>
        <p:nvPicPr>
          <p:cNvPr id="4" name="Google Shape;845;p70">
            <a:extLst>
              <a:ext uri="{FF2B5EF4-FFF2-40B4-BE49-F238E27FC236}">
                <a16:creationId xmlns:a16="http://schemas.microsoft.com/office/drawing/2014/main" id="{093B3E90-3CA3-6F4E-BFC7-A428BBF8F810}"/>
              </a:ext>
            </a:extLst>
          </p:cNvPr>
          <p:cNvPicPr preferRelativeResize="0"/>
          <p:nvPr/>
        </p:nvPicPr>
        <p:blipFill rotWithShape="1">
          <a:blip r:embed="rId2">
            <a:alphaModFix/>
          </a:blip>
          <a:srcRect/>
          <a:stretch/>
        </p:blipFill>
        <p:spPr>
          <a:xfrm>
            <a:off x="3882503" y="1979268"/>
            <a:ext cx="3471886" cy="2001244"/>
          </a:xfrm>
          <a:prstGeom prst="rect">
            <a:avLst/>
          </a:prstGeom>
          <a:noFill/>
          <a:ln>
            <a:noFill/>
          </a:ln>
        </p:spPr>
      </p:pic>
    </p:spTree>
    <p:extLst>
      <p:ext uri="{BB962C8B-B14F-4D97-AF65-F5344CB8AC3E}">
        <p14:creationId xmlns:p14="http://schemas.microsoft.com/office/powerpoint/2010/main" val="8430965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solidFill>
                  <a:schemeClr val="bg1"/>
                </a:solidFill>
              </a:rPr>
              <a:t>AETC Program National Centers and HIV Curriculum</a:t>
            </a:r>
          </a:p>
        </p:txBody>
      </p:sp>
      <p:sp>
        <p:nvSpPr>
          <p:cNvPr id="6" name="Text Placeholder 5"/>
          <p:cNvSpPr>
            <a:spLocks noGrp="1"/>
          </p:cNvSpPr>
          <p:nvPr>
            <p:ph type="body" sz="quarter" idx="11"/>
          </p:nvPr>
        </p:nvSpPr>
        <p:spPr>
          <a:xfrm>
            <a:off x="623296" y="1935956"/>
            <a:ext cx="10512424" cy="3802114"/>
          </a:xfrm>
        </p:spPr>
        <p:txBody>
          <a:bodyPr/>
          <a:lstStyle/>
          <a:p>
            <a:pPr marL="690377" indent="-342900">
              <a:buFont typeface="Arial" panose="020B0604020202020204" pitchFamily="34" charset="0"/>
              <a:buChar char="•"/>
            </a:pPr>
            <a:r>
              <a:rPr lang="en-US" sz="1600" b="1" dirty="0">
                <a:solidFill>
                  <a:schemeClr val="bg1"/>
                </a:solidFill>
              </a:rPr>
              <a:t>National Coordinating Resource Center – </a:t>
            </a:r>
            <a:r>
              <a:rPr lang="en-US" sz="1600" dirty="0">
                <a:solidFill>
                  <a:schemeClr val="bg1"/>
                </a:solidFill>
              </a:rPr>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solidFill>
                  <a:schemeClr val="bg1"/>
                </a:solidFill>
                <a:hlinkClick r:id="rId2">
                  <a:extLst>
                    <a:ext uri="{A12FA001-AC4F-418D-AE19-62706E023703}">
                      <ahyp:hlinkClr xmlns:ahyp="http://schemas.microsoft.com/office/drawing/2018/hyperlinkcolor" val="tx"/>
                    </a:ext>
                  </a:extLst>
                </a:hlinkClick>
              </a:rPr>
              <a:t>https://aidsetc.org/</a:t>
            </a:r>
            <a:r>
              <a:rPr lang="en-US" sz="1600" dirty="0">
                <a:solidFill>
                  <a:schemeClr val="bg1"/>
                </a:solidFill>
              </a:rPr>
              <a:t> </a:t>
            </a:r>
          </a:p>
          <a:p>
            <a:pPr marL="690377" indent="-342900">
              <a:buFont typeface="Arial" panose="020B0604020202020204" pitchFamily="34" charset="0"/>
              <a:buChar char="•"/>
            </a:pPr>
            <a:r>
              <a:rPr lang="en-US" sz="1600" b="1" dirty="0">
                <a:solidFill>
                  <a:schemeClr val="bg1"/>
                </a:solidFill>
              </a:rPr>
              <a:t>National Clinician Consultation Center – </a:t>
            </a:r>
            <a:r>
              <a:rPr lang="en-US" sz="1600" dirty="0">
                <a:solidFill>
                  <a:schemeClr val="bg1"/>
                </a:solidFill>
              </a:rPr>
              <a:t>provides free, peer-to-peer, expert advice for health professionals on HIV prevention, care, and treatment and related topics. Learn more: </a:t>
            </a:r>
            <a:r>
              <a:rPr lang="en-US" sz="1600" dirty="0">
                <a:solidFill>
                  <a:schemeClr val="bg1"/>
                </a:solidFill>
                <a:hlinkClick r:id="rId3">
                  <a:extLst>
                    <a:ext uri="{A12FA001-AC4F-418D-AE19-62706E023703}">
                      <ahyp:hlinkClr xmlns:ahyp="http://schemas.microsoft.com/office/drawing/2018/hyperlinkcolor" val="tx"/>
                    </a:ext>
                  </a:extLst>
                </a:hlinkClick>
              </a:rPr>
              <a:t>https://nccc/ucsf.edu</a:t>
            </a:r>
            <a:r>
              <a:rPr lang="en-US" sz="1600" dirty="0">
                <a:solidFill>
                  <a:schemeClr val="bg1"/>
                </a:solidFill>
              </a:rPr>
              <a:t> </a:t>
            </a:r>
          </a:p>
          <a:p>
            <a:pPr marL="690377" indent="-342900">
              <a:buFont typeface="Arial" panose="020B0604020202020204" pitchFamily="34" charset="0"/>
              <a:buChar char="•"/>
            </a:pPr>
            <a:r>
              <a:rPr lang="en-US" sz="1600" b="1" dirty="0">
                <a:solidFill>
                  <a:schemeClr val="bg1"/>
                </a:solidFill>
              </a:rPr>
              <a:t>National HIV Curriculum – </a:t>
            </a:r>
            <a:r>
              <a:rPr lang="en-US" sz="1600" dirty="0">
                <a:solidFill>
                  <a:schemeClr val="bg1"/>
                </a:solidFill>
              </a:rPr>
              <a:t>provides ongoing, up –to-date HIV training and information for health professionals through a free, web –based curriculum; also provides free CME credits, CNE contact hours, CE contact hours, and maintenance of certification credits. Learn more: </a:t>
            </a:r>
            <a:r>
              <a:rPr lang="en-US" sz="1600" dirty="0">
                <a:solidFill>
                  <a:schemeClr val="bg1"/>
                </a:solidFill>
                <a:hlinkClick r:id="rId4">
                  <a:extLst>
                    <a:ext uri="{A12FA001-AC4F-418D-AE19-62706E023703}">
                      <ahyp:hlinkClr xmlns:ahyp="http://schemas.microsoft.com/office/drawing/2018/hyperlinkcolor" val="tx"/>
                    </a:ext>
                  </a:extLst>
                </a:hlinkClick>
              </a:rPr>
              <a:t>www.hiv.uw.edu</a:t>
            </a:r>
            <a:r>
              <a:rPr lang="en-US" sz="1600" dirty="0">
                <a:solidFill>
                  <a:schemeClr val="bg1"/>
                </a:solidFill>
              </a:rPr>
              <a:t> </a:t>
            </a:r>
          </a:p>
          <a:p>
            <a:pPr marL="690377" indent="-342900">
              <a:buFont typeface="Arial" panose="020B0604020202020204" pitchFamily="34" charset="0"/>
              <a:buChar char="•"/>
            </a:pPr>
            <a:endParaRPr lang="en-US" sz="1600" dirty="0">
              <a:solidFill>
                <a:schemeClr val="bg1"/>
              </a:solidFill>
            </a:endParaRPr>
          </a:p>
          <a:p>
            <a:pPr marL="690377" indent="-342900">
              <a:buFont typeface="Arial" panose="020B0604020202020204" pitchFamily="34" charset="0"/>
              <a:buChar char="•"/>
            </a:pPr>
            <a:endParaRPr lang="en-US" dirty="0">
              <a:solidFill>
                <a:schemeClr val="bg1"/>
              </a:solidFill>
            </a:endParaRPr>
          </a:p>
          <a:p>
            <a:pPr marL="690377" indent="-342900">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August 2, 2023</a:t>
            </a:fld>
            <a:endParaRPr lang="en-US" dirty="0"/>
          </a:p>
        </p:txBody>
      </p:sp>
    </p:spTree>
    <p:extLst>
      <p:ext uri="{BB962C8B-B14F-4D97-AF65-F5344CB8AC3E}">
        <p14:creationId xmlns:p14="http://schemas.microsoft.com/office/powerpoint/2010/main" val="202144855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0BD4-AA58-46F3-A6AE-4137910BB1F3}"/>
              </a:ext>
            </a:extLst>
          </p:cNvPr>
          <p:cNvSpPr>
            <a:spLocks noGrp="1"/>
          </p:cNvSpPr>
          <p:nvPr>
            <p:ph type="title"/>
          </p:nvPr>
        </p:nvSpPr>
        <p:spPr>
          <a:xfrm>
            <a:off x="306774" y="801424"/>
            <a:ext cx="10794980" cy="648915"/>
          </a:xfrm>
        </p:spPr>
        <p:txBody>
          <a:bodyPr/>
          <a:lstStyle/>
          <a:p>
            <a:r>
              <a:rPr lang="en-US" dirty="0"/>
              <a:t>References</a:t>
            </a:r>
          </a:p>
        </p:txBody>
      </p:sp>
      <p:sp>
        <p:nvSpPr>
          <p:cNvPr id="5" name="TextBox 4">
            <a:extLst>
              <a:ext uri="{FF2B5EF4-FFF2-40B4-BE49-F238E27FC236}">
                <a16:creationId xmlns:a16="http://schemas.microsoft.com/office/drawing/2014/main" id="{6C1243A1-938B-7B73-03DD-C2D3AD81486B}"/>
              </a:ext>
            </a:extLst>
          </p:cNvPr>
          <p:cNvSpPr txBox="1"/>
          <p:nvPr/>
        </p:nvSpPr>
        <p:spPr>
          <a:xfrm>
            <a:off x="306774" y="1629508"/>
            <a:ext cx="9599226" cy="6143285"/>
          </a:xfrm>
          <a:prstGeom prst="rect">
            <a:avLst/>
          </a:prstGeom>
          <a:noFill/>
        </p:spPr>
        <p:txBody>
          <a:bodyPr wrap="square" rtlCol="0">
            <a:spAutoFit/>
          </a:bodyPr>
          <a:lstStyle/>
          <a:p>
            <a:pPr marR="0" lvl="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1. “PrEP: Pre-Exposure Prophylaxis”. </a:t>
            </a:r>
            <a:r>
              <a:rPr lang="en-US" sz="1800" dirty="0">
                <a:effectLst/>
                <a:latin typeface="+mn-lt"/>
                <a:ea typeface="Calibri" panose="020F0502020204030204" pitchFamily="34" charset="0"/>
                <a:cs typeface="Times New Roman" panose="02020603050405020304" pitchFamily="18" charset="0"/>
              </a:rPr>
              <a:t>Centers for Disease Control and Prevention (CDC), May 13, 2021. Accessed 3/30/22 via </a:t>
            </a:r>
            <a:r>
              <a:rPr lang="en-US" sz="1800" u="sng" dirty="0">
                <a:solidFill>
                  <a:srgbClr val="0563C1"/>
                </a:solidFill>
                <a:effectLst/>
                <a:latin typeface="+mn-lt"/>
                <a:ea typeface="Calibri" panose="020F0502020204030204" pitchFamily="34" charset="0"/>
                <a:cs typeface="Times New Roman" panose="02020603050405020304" pitchFamily="18" charset="0"/>
                <a:hlinkClick r:id="rId2"/>
              </a:rPr>
              <a:t>https://www.cdc.gov/hiv/basics/prep.html</a:t>
            </a: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mn-lt"/>
                <a:ea typeface="Calibri" panose="020F0502020204030204" pitchFamily="34" charset="0"/>
                <a:cs typeface="Times New Roman" panose="02020603050405020304" pitchFamily="18" charset="0"/>
              </a:rPr>
              <a:t>2. “HIV Treatment”. </a:t>
            </a:r>
            <a:r>
              <a:rPr lang="en-US" sz="1800" dirty="0">
                <a:effectLst/>
                <a:latin typeface="+mn-lt"/>
                <a:ea typeface="Calibri" panose="020F0502020204030204" pitchFamily="34" charset="0"/>
                <a:cs typeface="Times New Roman" panose="02020603050405020304" pitchFamily="18" charset="0"/>
              </a:rPr>
              <a:t>The </a:t>
            </a:r>
            <a:r>
              <a:rPr lang="en-US" sz="1800" dirty="0" err="1">
                <a:effectLst/>
                <a:latin typeface="+mn-lt"/>
                <a:ea typeface="Calibri" panose="020F0502020204030204" pitchFamily="34" charset="0"/>
                <a:cs typeface="Times New Roman" panose="02020603050405020304" pitchFamily="18" charset="0"/>
              </a:rPr>
              <a:t>Sexperts</a:t>
            </a:r>
            <a:r>
              <a:rPr lang="en-US" sz="1800" dirty="0">
                <a:effectLst/>
                <a:latin typeface="+mn-lt"/>
                <a:ea typeface="Calibri" panose="020F0502020204030204" pitchFamily="34" charset="0"/>
                <a:cs typeface="Times New Roman" panose="02020603050405020304" pitchFamily="18" charset="0"/>
              </a:rPr>
              <a:t>. May 22, 2020. Image accessed 3/30/22 via </a:t>
            </a:r>
            <a:r>
              <a:rPr lang="en-US" sz="1800" u="sng" dirty="0">
                <a:solidFill>
                  <a:srgbClr val="0563C1"/>
                </a:solidFill>
                <a:effectLst/>
                <a:latin typeface="+mn-lt"/>
                <a:ea typeface="Calibri" panose="020F0502020204030204" pitchFamily="34" charset="0"/>
                <a:cs typeface="Times New Roman" panose="02020603050405020304" pitchFamily="18" charset="0"/>
                <a:hlinkClick r:id="rId3"/>
              </a:rPr>
              <a:t>https://sexinfoonline.com/hiv-treatment/</a:t>
            </a: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800" b="1" dirty="0">
                <a:latin typeface="+mn-lt"/>
              </a:rPr>
              <a:t>3. “View The Map: Rates of Persons Using PrEP, 2019”. </a:t>
            </a:r>
            <a:r>
              <a:rPr lang="en-US" sz="1800" dirty="0" err="1">
                <a:latin typeface="+mn-lt"/>
              </a:rPr>
              <a:t>AIDSVu</a:t>
            </a:r>
            <a:r>
              <a:rPr lang="en-US" sz="1800" dirty="0">
                <a:latin typeface="+mn-lt"/>
              </a:rPr>
              <a:t>. Accessed 3/30/22 via </a:t>
            </a:r>
            <a:r>
              <a:rPr lang="en-US" sz="1800" dirty="0">
                <a:latin typeface="+mn-lt"/>
                <a:hlinkClick r:id="rId4"/>
              </a:rPr>
              <a:t>https://map.aidsvu.org/map?maptype=county&amp;datatype=PrEP&amp;ratescases=rates&amp;filters=overall&amp;overlays=&amp;area=All&amp;basemap=cjjopfjjb03ag2rpnrv3w5k62&amp;year=2019&amp;countytype=all</a:t>
            </a:r>
            <a:endParaRPr lang="en-US" sz="1800" dirty="0">
              <a:latin typeface="+mn-lt"/>
            </a:endParaRPr>
          </a:p>
          <a:p>
            <a:pPr marL="342900" indent="-342900">
              <a:lnSpc>
                <a:spcPct val="107000"/>
              </a:lnSpc>
              <a:spcAft>
                <a:spcPts val="800"/>
              </a:spcAft>
              <a:buFont typeface="+mj-lt"/>
              <a:buAutoNum type="arabicPeriod"/>
            </a:pP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mn-lt"/>
                <a:ea typeface="Calibri" panose="020F0502020204030204" pitchFamily="34" charset="0"/>
                <a:cs typeface="Times New Roman" panose="02020603050405020304" pitchFamily="18" charset="0"/>
              </a:rPr>
              <a:t>4. “Two PrEP Meds Work Equally Well One Is Much Cheaper”</a:t>
            </a:r>
            <a:r>
              <a:rPr lang="en-US" sz="1800" dirty="0">
                <a:effectLst/>
                <a:latin typeface="+mn-lt"/>
                <a:ea typeface="Calibri" panose="020F0502020204030204" pitchFamily="34" charset="0"/>
                <a:cs typeface="Times New Roman" panose="02020603050405020304" pitchFamily="18" charset="0"/>
              </a:rPr>
              <a:t>, Health Day, Aug 5, 2021. Accessed 3/30/22 via: </a:t>
            </a:r>
            <a:r>
              <a:rPr lang="en-US" sz="1800" u="sng" dirty="0">
                <a:solidFill>
                  <a:srgbClr val="0563C1"/>
                </a:solidFill>
                <a:effectLst/>
                <a:latin typeface="+mn-lt"/>
                <a:ea typeface="Calibri" panose="020F0502020204030204" pitchFamily="34" charset="0"/>
                <a:cs typeface="Times New Roman" panose="02020603050405020304" pitchFamily="18" charset="0"/>
                <a:hlinkClick r:id="rId5"/>
              </a:rPr>
              <a:t>https://www.comhs.org/about-us/newsroom/health-library/2021/08/05/two-prep-meds-work-equally-well-one-is-much-cheaper</a:t>
            </a: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US" sz="1800" dirty="0">
              <a:effectLst/>
              <a:latin typeface="+mn-lt"/>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71680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3B05-F033-825C-63EA-38A7439744B3}"/>
              </a:ext>
            </a:extLst>
          </p:cNvPr>
          <p:cNvSpPr>
            <a:spLocks noGrp="1"/>
          </p:cNvSpPr>
          <p:nvPr>
            <p:ph type="title"/>
          </p:nvPr>
        </p:nvSpPr>
        <p:spPr>
          <a:xfrm>
            <a:off x="241155" y="696181"/>
            <a:ext cx="10794980" cy="648915"/>
          </a:xfrm>
        </p:spPr>
        <p:txBody>
          <a:bodyPr/>
          <a:lstStyle/>
          <a:p>
            <a:r>
              <a:rPr lang="en-US" dirty="0"/>
              <a:t>References</a:t>
            </a:r>
          </a:p>
        </p:txBody>
      </p:sp>
      <p:sp>
        <p:nvSpPr>
          <p:cNvPr id="6" name="TextBox 5">
            <a:extLst>
              <a:ext uri="{FF2B5EF4-FFF2-40B4-BE49-F238E27FC236}">
                <a16:creationId xmlns:a16="http://schemas.microsoft.com/office/drawing/2014/main" id="{ADEC595B-304A-46B8-40DB-CE1971D73AEE}"/>
              </a:ext>
            </a:extLst>
          </p:cNvPr>
          <p:cNvSpPr txBox="1"/>
          <p:nvPr/>
        </p:nvSpPr>
        <p:spPr>
          <a:xfrm>
            <a:off x="623297" y="2120348"/>
            <a:ext cx="10794980" cy="3392556"/>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902B63B-B590-943C-7A3A-317768DA9D7A}"/>
              </a:ext>
            </a:extLst>
          </p:cNvPr>
          <p:cNvSpPr txBox="1"/>
          <p:nvPr/>
        </p:nvSpPr>
        <p:spPr>
          <a:xfrm>
            <a:off x="241155" y="1388930"/>
            <a:ext cx="9486320" cy="6765314"/>
          </a:xfrm>
          <a:prstGeom prst="rect">
            <a:avLst/>
          </a:prstGeom>
          <a:noFill/>
        </p:spPr>
        <p:txBody>
          <a:bodyPr wrap="square" rtlCol="0">
            <a:spAutoFit/>
          </a:bodyPr>
          <a:lstStyle/>
          <a:p>
            <a:r>
              <a:rPr lang="en-US" sz="1800" b="1" dirty="0">
                <a:latin typeface="+mn-lt"/>
              </a:rPr>
              <a:t>5. </a:t>
            </a:r>
            <a:r>
              <a:rPr lang="en-US" sz="1800" b="1" dirty="0">
                <a:ea typeface="Calibri" panose="020F0502020204030204" pitchFamily="34" charset="0"/>
                <a:cs typeface="Times New Roman" panose="02020603050405020304" pitchFamily="18" charset="0"/>
              </a:rPr>
              <a:t>“Will the newest pill for HIV prevention fuel progress — or profits?”</a:t>
            </a:r>
            <a:r>
              <a:rPr lang="en-US" sz="1800" dirty="0">
                <a:ea typeface="Calibri" panose="020F0502020204030204" pitchFamily="34" charset="0"/>
                <a:cs typeface="Times New Roman" panose="02020603050405020304" pitchFamily="18" charset="0"/>
              </a:rPr>
              <a:t>, Douglas </a:t>
            </a:r>
            <a:r>
              <a:rPr lang="en-US" sz="1800" dirty="0" err="1">
                <a:ea typeface="Calibri" panose="020F0502020204030204" pitchFamily="34" charset="0"/>
                <a:cs typeface="Times New Roman" panose="02020603050405020304" pitchFamily="18" charset="0"/>
              </a:rPr>
              <a:t>Krakower</a:t>
            </a:r>
            <a:r>
              <a:rPr lang="en-US" sz="1800" dirty="0">
                <a:ea typeface="Calibri" panose="020F0502020204030204" pitchFamily="34" charset="0"/>
                <a:cs typeface="Times New Roman" panose="02020603050405020304" pitchFamily="18" charset="0"/>
              </a:rPr>
              <a:t>, Kenneth Katz and Julia L. Marcus, Feb 26, 2020. Accessed 3/30/22 via </a:t>
            </a:r>
            <a:r>
              <a:rPr lang="en-US" sz="1800" u="sng" dirty="0">
                <a:solidFill>
                  <a:srgbClr val="0563C1"/>
                </a:solidFill>
                <a:ea typeface="Calibri" panose="020F0502020204030204" pitchFamily="34" charset="0"/>
                <a:cs typeface="Times New Roman" panose="02020603050405020304" pitchFamily="18" charset="0"/>
                <a:hlinkClick r:id="rId2"/>
              </a:rPr>
              <a:t>https://www.statnews.com/2020/02/26/newest-prep-pill-hiv-prevention-fuel-progress-or-profits/</a:t>
            </a:r>
            <a:endParaRPr lang="en-US" sz="1800" dirty="0">
              <a:ea typeface="Calibri" panose="020F0502020204030204" pitchFamily="34" charset="0"/>
              <a:cs typeface="Times New Roman" panose="02020603050405020304" pitchFamily="18" charset="0"/>
            </a:endParaRPr>
          </a:p>
          <a:p>
            <a:endParaRPr lang="en-US" sz="1800" b="1" dirty="0">
              <a:latin typeface="+mn-lt"/>
            </a:endParaRPr>
          </a:p>
          <a:p>
            <a:r>
              <a:rPr lang="en-US" sz="1800" b="1" dirty="0">
                <a:latin typeface="+mn-lt"/>
              </a:rPr>
              <a:t>6.“BREAKING: HIV prevention injection </a:t>
            </a:r>
            <a:r>
              <a:rPr lang="en-US" sz="1800" b="1" dirty="0" err="1">
                <a:latin typeface="+mn-lt"/>
              </a:rPr>
              <a:t>Apretude</a:t>
            </a:r>
            <a:r>
              <a:rPr lang="en-US" sz="1800" b="1" dirty="0">
                <a:latin typeface="+mn-lt"/>
              </a:rPr>
              <a:t> gets FDA’s approval”, </a:t>
            </a:r>
            <a:r>
              <a:rPr lang="en-US" sz="1800" dirty="0">
                <a:latin typeface="+mn-lt"/>
              </a:rPr>
              <a:t>Digital desk, Jan 8, 2022. Accessed 3/30/22 via </a:t>
            </a:r>
            <a:r>
              <a:rPr lang="en-US" sz="1800" dirty="0">
                <a:latin typeface="+mn-lt"/>
                <a:hlinkClick r:id="rId3"/>
              </a:rPr>
              <a:t>https://pragnews.com/hiv-prevention-injection-apretude-gets-fdas-approval/</a:t>
            </a:r>
            <a:endParaRPr lang="en-US" sz="1800" dirty="0">
              <a:latin typeface="+mn-lt"/>
            </a:endParaRPr>
          </a:p>
          <a:p>
            <a:endParaRPr lang="en-US" sz="1800" dirty="0">
              <a:latin typeface="+mn-lt"/>
            </a:endParaRPr>
          </a:p>
          <a:p>
            <a:pPr marR="0" lvl="0">
              <a:lnSpc>
                <a:spcPct val="107000"/>
              </a:lnSpc>
              <a:spcBef>
                <a:spcPts val="0"/>
              </a:spcBef>
              <a:spcAft>
                <a:spcPts val="800"/>
              </a:spcAft>
            </a:pPr>
            <a:r>
              <a:rPr lang="en-US" sz="1800" b="1" dirty="0">
                <a:latin typeface="+mn-lt"/>
              </a:rPr>
              <a:t>7. </a:t>
            </a:r>
            <a:r>
              <a:rPr lang="en-US" sz="1800" b="1" dirty="0">
                <a:solidFill>
                  <a:schemeClr val="tx1"/>
                </a:solidFill>
                <a:effectLst/>
                <a:latin typeface="+mn-lt"/>
                <a:ea typeface="Calibri" panose="020F0502020204030204" pitchFamily="34" charset="0"/>
                <a:cs typeface="Times New Roman" panose="02020603050405020304" pitchFamily="18" charset="0"/>
              </a:rPr>
              <a:t>HIV Prevention Certified Provider Certification Program:</a:t>
            </a:r>
            <a:r>
              <a:rPr lang="en-US" sz="1800" dirty="0">
                <a:solidFill>
                  <a:schemeClr val="tx1"/>
                </a:solidFill>
                <a:effectLst/>
                <a:latin typeface="+mn-lt"/>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cs typeface="Times New Roman" panose="02020603050405020304" pitchFamily="18" charset="0"/>
              </a:rPr>
              <a:t>“HIV Prevention: Epidemiology, Interventions and Strategies” and “HIV Testing and Assessing Risk for Short Behavioral Intervention and Referral”. Jonathan Appelbaum. Mar 21, 2022. Accessed 5/4/22 via </a:t>
            </a:r>
            <a:r>
              <a:rPr lang="en-US" sz="1800" u="sng" dirty="0">
                <a:solidFill>
                  <a:srgbClr val="0563C1"/>
                </a:solidFill>
                <a:effectLst/>
                <a:latin typeface="+mn-lt"/>
                <a:ea typeface="Calibri" panose="020F0502020204030204" pitchFamily="34" charset="0"/>
                <a:cs typeface="Times New Roman" panose="02020603050405020304" pitchFamily="18" charset="0"/>
                <a:hlinkClick r:id="rId4"/>
              </a:rPr>
              <a:t>https://ehealthhiv.org/my/</a:t>
            </a: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p>
            <a:r>
              <a:rPr lang="en-US" sz="1800" b="1" dirty="0">
                <a:latin typeface="+mn-lt"/>
              </a:rPr>
              <a:t>8. </a:t>
            </a:r>
            <a:r>
              <a:rPr lang="en-US" sz="1800" b="1" dirty="0">
                <a:effectLst/>
                <a:latin typeface="+mn-lt"/>
                <a:ea typeface="Calibri" panose="020F0502020204030204" pitchFamily="34" charset="0"/>
                <a:cs typeface="Times New Roman" panose="02020603050405020304" pitchFamily="18" charset="0"/>
              </a:rPr>
              <a:t>“Trump Administration Sues Gilead Over Truvada </a:t>
            </a:r>
            <a:r>
              <a:rPr lang="en-US" sz="1800" b="1" dirty="0" err="1">
                <a:effectLst/>
                <a:latin typeface="+mn-lt"/>
                <a:ea typeface="Calibri" panose="020F0502020204030204" pitchFamily="34" charset="0"/>
                <a:cs typeface="Times New Roman" panose="02020603050405020304" pitchFamily="18" charset="0"/>
              </a:rPr>
              <a:t>PReP</a:t>
            </a:r>
            <a:r>
              <a:rPr lang="en-US" sz="1800" b="1" dirty="0">
                <a:effectLst/>
                <a:latin typeface="+mn-lt"/>
                <a:ea typeface="Calibri" panose="020F0502020204030204" pitchFamily="34" charset="0"/>
                <a:cs typeface="Times New Roman" panose="02020603050405020304" pitchFamily="18" charset="0"/>
              </a:rPr>
              <a:t> for HIV Prevention”</a:t>
            </a:r>
            <a:r>
              <a:rPr lang="en-US" sz="1800" dirty="0">
                <a:effectLst/>
                <a:latin typeface="+mn-lt"/>
                <a:ea typeface="Calibri" panose="020F0502020204030204" pitchFamily="34" charset="0"/>
                <a:cs typeface="Times New Roman" panose="02020603050405020304" pitchFamily="18" charset="0"/>
              </a:rPr>
              <a:t>, Mark Terry, Nov 07, 2019. Image by Michael Moloney/Shutterstock. Accessed 3/30/22 via: </a:t>
            </a:r>
            <a:r>
              <a:rPr lang="en-US" sz="1800" u="sng" dirty="0">
                <a:solidFill>
                  <a:srgbClr val="0563C1"/>
                </a:solidFill>
                <a:effectLst/>
                <a:latin typeface="+mn-lt"/>
                <a:ea typeface="Calibri" panose="020F0502020204030204" pitchFamily="34" charset="0"/>
                <a:cs typeface="Times New Roman" panose="02020603050405020304" pitchFamily="18" charset="0"/>
                <a:hlinkClick r:id="rId5"/>
              </a:rPr>
              <a:t>https://www.biospace.com/article/trump-administration-sues-gilead-over-hiv-drug/</a:t>
            </a: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endParaRPr lang="en-US" sz="1800" u="sng" dirty="0">
              <a:solidFill>
                <a:srgbClr val="0563C1"/>
              </a:solidFill>
              <a:latin typeface="+mn-lt"/>
              <a:ea typeface="Calibri" panose="020F0502020204030204" pitchFamily="34" charset="0"/>
              <a:cs typeface="Times New Roman" panose="02020603050405020304" pitchFamily="18" charset="0"/>
            </a:endParaRPr>
          </a:p>
          <a:p>
            <a:endParaRPr lang="en-US" sz="1800" u="sng" dirty="0">
              <a:solidFill>
                <a:srgbClr val="0563C1"/>
              </a:solidFill>
              <a:latin typeface="+mn-lt"/>
              <a:ea typeface="Calibri" panose="020F0502020204030204" pitchFamily="34" charset="0"/>
              <a:cs typeface="Times New Roman" panose="02020603050405020304" pitchFamily="18" charset="0"/>
            </a:endParaRPr>
          </a:p>
          <a:p>
            <a:endParaRPr lang="en-US" sz="1800" u="sng" dirty="0">
              <a:solidFill>
                <a:srgbClr val="0563C1"/>
              </a:solidFill>
              <a:latin typeface="+mn-lt"/>
              <a:ea typeface="Calibri" panose="020F0502020204030204" pitchFamily="34" charset="0"/>
              <a:cs typeface="Times New Roman" panose="02020603050405020304" pitchFamily="18" charset="0"/>
            </a:endParaRPr>
          </a:p>
          <a:p>
            <a:endParaRPr lang="en-US" sz="1800" u="sng" dirty="0">
              <a:solidFill>
                <a:srgbClr val="0563C1"/>
              </a:solidFill>
              <a:latin typeface="+mn-lt"/>
              <a:ea typeface="Calibri" panose="020F0502020204030204" pitchFamily="34" charset="0"/>
              <a:cs typeface="Times New Roman" panose="02020603050405020304" pitchFamily="18" charset="0"/>
            </a:endParaRPr>
          </a:p>
          <a:p>
            <a:endParaRPr lang="en-US" sz="1800" b="1" dirty="0">
              <a:effectLst/>
              <a:latin typeface="+mn-lt"/>
              <a:ea typeface="Calibri" panose="020F0502020204030204" pitchFamily="34" charset="0"/>
              <a:cs typeface="Times New Roman" panose="02020603050405020304" pitchFamily="18" charset="0"/>
            </a:endParaRPr>
          </a:p>
          <a:p>
            <a:endParaRPr lang="en-US" sz="1800" b="1" dirty="0"/>
          </a:p>
        </p:txBody>
      </p:sp>
    </p:spTree>
    <p:extLst>
      <p:ext uri="{BB962C8B-B14F-4D97-AF65-F5344CB8AC3E}">
        <p14:creationId xmlns:p14="http://schemas.microsoft.com/office/powerpoint/2010/main" val="393351827"/>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0BD4-AA58-46F3-A6AE-4137910BB1F3}"/>
              </a:ext>
            </a:extLst>
          </p:cNvPr>
          <p:cNvSpPr>
            <a:spLocks noGrp="1"/>
          </p:cNvSpPr>
          <p:nvPr>
            <p:ph type="title"/>
          </p:nvPr>
        </p:nvSpPr>
        <p:spPr>
          <a:xfrm>
            <a:off x="269630" y="727764"/>
            <a:ext cx="10794980" cy="648915"/>
          </a:xfrm>
        </p:spPr>
        <p:txBody>
          <a:bodyPr/>
          <a:lstStyle/>
          <a:p>
            <a:r>
              <a:rPr lang="en-US" dirty="0"/>
              <a:t>References</a:t>
            </a:r>
          </a:p>
        </p:txBody>
      </p:sp>
      <p:sp>
        <p:nvSpPr>
          <p:cNvPr id="5" name="TextBox 4">
            <a:extLst>
              <a:ext uri="{FF2B5EF4-FFF2-40B4-BE49-F238E27FC236}">
                <a16:creationId xmlns:a16="http://schemas.microsoft.com/office/drawing/2014/main" id="{6C1243A1-938B-7B73-03DD-C2D3AD81486B}"/>
              </a:ext>
            </a:extLst>
          </p:cNvPr>
          <p:cNvSpPr txBox="1"/>
          <p:nvPr/>
        </p:nvSpPr>
        <p:spPr>
          <a:xfrm>
            <a:off x="269630" y="1376679"/>
            <a:ext cx="9343293" cy="6226063"/>
          </a:xfrm>
          <a:prstGeom prst="rect">
            <a:avLst/>
          </a:prstGeom>
          <a:noFill/>
        </p:spPr>
        <p:txBody>
          <a:bodyPr wrap="square" rtlCol="0">
            <a:spAutoFit/>
          </a:bodyPr>
          <a:lstStyle/>
          <a:p>
            <a:pPr>
              <a:lnSpc>
                <a:spcPct val="107000"/>
              </a:lnSpc>
              <a:spcAft>
                <a:spcPts val="800"/>
              </a:spcAft>
            </a:pPr>
            <a:r>
              <a:rPr lang="en-US" sz="1800" b="1" dirty="0">
                <a:ea typeface="Calibri" panose="020F0502020204030204" pitchFamily="34" charset="0"/>
                <a:cs typeface="Times New Roman" panose="02020603050405020304" pitchFamily="18" charset="0"/>
              </a:rPr>
              <a:t>9. “Which PrEP medication is best for me?”</a:t>
            </a:r>
            <a:r>
              <a:rPr lang="en-US" sz="1800" dirty="0">
                <a:ea typeface="Calibri" panose="020F0502020204030204" pitchFamily="34" charset="0"/>
                <a:cs typeface="Times New Roman" panose="02020603050405020304" pitchFamily="18" charset="0"/>
              </a:rPr>
              <a:t>,</a:t>
            </a:r>
            <a:r>
              <a:rPr lang="en-US" sz="1800" b="1" dirty="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San Francisco Aids Foundation. Accessed 3/30/22 via </a:t>
            </a:r>
            <a:r>
              <a:rPr lang="en-US" sz="1800" u="sng" dirty="0">
                <a:solidFill>
                  <a:srgbClr val="0563C1"/>
                </a:solidFill>
                <a:ea typeface="Calibri" panose="020F0502020204030204" pitchFamily="34" charset="0"/>
                <a:cs typeface="Times New Roman" panose="02020603050405020304" pitchFamily="18" charset="0"/>
                <a:hlinkClick r:id="rId2"/>
              </a:rPr>
              <a:t>https://www.sfaf.org/wp-content/uploads/resources/PrEP-2019-Descovy-Truvada-Comparison-Flyer-8x11-FINAL.pdf</a:t>
            </a:r>
            <a:endParaRPr lang="en-US" sz="1800" u="sng" dirty="0">
              <a:solidFill>
                <a:srgbClr val="0563C1"/>
              </a:solidFill>
              <a:ea typeface="Calibri" panose="020F0502020204030204" pitchFamily="34" charset="0"/>
              <a:cs typeface="Times New Roman" panose="02020603050405020304" pitchFamily="18" charset="0"/>
            </a:endParaRPr>
          </a:p>
          <a:p>
            <a:pPr>
              <a:lnSpc>
                <a:spcPct val="107000"/>
              </a:lnSpc>
              <a:spcAft>
                <a:spcPts val="800"/>
              </a:spcAft>
            </a:pPr>
            <a:endParaRPr lang="en-US" sz="1800" b="1" dirty="0">
              <a:ea typeface="Calibri" panose="020F0502020204030204" pitchFamily="34" charset="0"/>
              <a:cs typeface="Times New Roman" panose="02020603050405020304" pitchFamily="18" charset="0"/>
            </a:endParaRPr>
          </a:p>
          <a:p>
            <a:pPr>
              <a:lnSpc>
                <a:spcPct val="107000"/>
              </a:lnSpc>
              <a:spcAft>
                <a:spcPts val="800"/>
              </a:spcAft>
            </a:pPr>
            <a:r>
              <a:rPr lang="en-US" sz="1800" b="1" dirty="0">
                <a:ea typeface="Calibri" panose="020F0502020204030204" pitchFamily="34" charset="0"/>
                <a:cs typeface="Times New Roman" panose="02020603050405020304" pitchFamily="18" charset="0"/>
              </a:rPr>
              <a:t>10. San Francisco AIDS Foundation</a:t>
            </a:r>
            <a:r>
              <a:rPr lang="en-US" sz="1800" dirty="0">
                <a:ea typeface="Calibri" panose="020F0502020204030204" pitchFamily="34" charset="0"/>
                <a:cs typeface="Times New Roman" panose="02020603050405020304" pitchFamily="18" charset="0"/>
              </a:rPr>
              <a:t>: “Q&amp;A PrEP 2-1-1”. Jul 9, 2019. Accessed 3/31/22 via </a:t>
            </a:r>
            <a:r>
              <a:rPr lang="en-US" sz="1800" u="sng" dirty="0">
                <a:solidFill>
                  <a:srgbClr val="0563C1"/>
                </a:solidFill>
                <a:ea typeface="Calibri" panose="020F0502020204030204" pitchFamily="34" charset="0"/>
                <a:cs typeface="Times New Roman" panose="02020603050405020304" pitchFamily="18" charset="0"/>
                <a:hlinkClick r:id="rId3"/>
              </a:rPr>
              <a:t>https://www.sfaf.org/resource-library/qa-prep-2-1-1-for-anal-sex/</a:t>
            </a:r>
            <a:endParaRPr lang="en-US" sz="1800" dirty="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b="1" dirty="0">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11. “</a:t>
            </a:r>
            <a:r>
              <a:rPr lang="en-US" sz="1800" b="1" dirty="0" err="1">
                <a:effectLst/>
                <a:latin typeface="+mn-lt"/>
                <a:ea typeface="Calibri" panose="020F0502020204030204" pitchFamily="34" charset="0"/>
                <a:cs typeface="Times New Roman" panose="02020603050405020304" pitchFamily="18" charset="0"/>
              </a:rPr>
              <a:t>Apretude</a:t>
            </a:r>
            <a:r>
              <a:rPr lang="en-US" sz="1800" b="1" dirty="0">
                <a:effectLst/>
                <a:latin typeface="+mn-lt"/>
                <a:ea typeface="Calibri" panose="020F0502020204030204" pitchFamily="34" charset="0"/>
                <a:cs typeface="Times New Roman" panose="02020603050405020304" pitchFamily="18" charset="0"/>
              </a:rPr>
              <a:t> (Cabotegravir)- The Official Patient Website”</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Viiv</a:t>
            </a:r>
            <a:r>
              <a:rPr lang="en-US" sz="1800" dirty="0">
                <a:effectLst/>
                <a:latin typeface="+mn-lt"/>
                <a:ea typeface="Calibri" panose="020F0502020204030204" pitchFamily="34" charset="0"/>
                <a:cs typeface="Times New Roman" panose="02020603050405020304" pitchFamily="18" charset="0"/>
              </a:rPr>
              <a:t> Healthcare, Feb 2022. Accessed 3/30/22 via </a:t>
            </a:r>
            <a:r>
              <a:rPr lang="en-US" sz="1800" u="sng" dirty="0">
                <a:solidFill>
                  <a:srgbClr val="0563C1"/>
                </a:solidFill>
                <a:effectLst/>
                <a:latin typeface="+mn-lt"/>
                <a:ea typeface="Calibri" panose="020F0502020204030204" pitchFamily="34" charset="0"/>
                <a:cs typeface="Times New Roman" panose="02020603050405020304" pitchFamily="18" charset="0"/>
                <a:hlinkClick r:id="rId4"/>
              </a:rPr>
              <a:t>https://apretude.com/?gclid=Cj0KCQjw_4-SBhCgARIsAAlegrU0sR0dAPlKLgRCedvIzwBEZ9brAM-9cowdoO5d-W64SiOTPqFUyKYaAqJnEALw_wcB&amp;gclsrc=aw.d\</a:t>
            </a:r>
            <a:endParaRPr lang="en-US" sz="1800" u="sng" dirty="0">
              <a:solidFill>
                <a:srgbClr val="0563C1"/>
              </a:solidFill>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chemeClr val="tx1"/>
                </a:solidFill>
                <a:latin typeface="+mn-lt"/>
                <a:ea typeface="Calibri" panose="020F0502020204030204" pitchFamily="34" charset="0"/>
                <a:cs typeface="Times New Roman" panose="02020603050405020304" pitchFamily="18" charset="0"/>
              </a:rPr>
              <a:t>12.</a:t>
            </a:r>
            <a:r>
              <a:rPr lang="en-US" sz="1800" dirty="0">
                <a:latin typeface="+mn-lt"/>
              </a:rPr>
              <a:t> </a:t>
            </a:r>
            <a:r>
              <a:rPr lang="en-US" sz="1800" b="1" dirty="0">
                <a:latin typeface="+mn-lt"/>
              </a:rPr>
              <a:t>US Public Health Service:</a:t>
            </a:r>
            <a:r>
              <a:rPr lang="en-US" sz="1800" dirty="0">
                <a:latin typeface="+mn-lt"/>
              </a:rPr>
              <a:t> PREEXPOSURE PROPHYLAXIS FOR THE PREVENTION OF HIV INFECTION IN THE UNITED STATES – 2021 UPDATE A CLINICAL PRACTICE GUIDELINE. Accessed on Mar 30, 2022 via </a:t>
            </a:r>
            <a:r>
              <a:rPr lang="en-US" sz="1800" dirty="0">
                <a:latin typeface="+mn-lt"/>
                <a:hlinkClick r:id="rId5"/>
              </a:rPr>
              <a:t>https://www.cdc.gov/hiv/pdf/risk/prep/cdc-hiv-prep-guidelines-2021.pdf</a:t>
            </a:r>
            <a:endParaRPr lang="en-US" sz="1800" dirty="0">
              <a:latin typeface="+mn-lt"/>
            </a:endParaRPr>
          </a:p>
          <a:p>
            <a:pPr>
              <a:lnSpc>
                <a:spcPct val="107000"/>
              </a:lnSpc>
              <a:spcAft>
                <a:spcPts val="800"/>
              </a:spcAft>
            </a:pPr>
            <a:endParaRPr lang="en-US" sz="1800" b="1" dirty="0">
              <a:solidFill>
                <a:schemeClr val="tx1"/>
              </a:solidFill>
              <a:latin typeface="+mn-lt"/>
              <a:ea typeface="Calibri" panose="020F0502020204030204" pitchFamily="34" charset="0"/>
              <a:cs typeface="Times New Roman" panose="02020603050405020304" pitchFamily="18" charset="0"/>
            </a:endParaRPr>
          </a:p>
          <a:p>
            <a:pPr lvl="0">
              <a:lnSpc>
                <a:spcPct val="107000"/>
              </a:lnSpc>
              <a:spcAft>
                <a:spcPts val="800"/>
              </a:spcAft>
            </a:pPr>
            <a:endParaRPr lang="en-US" sz="1800" b="1" dirty="0">
              <a:solidFill>
                <a:schemeClr val="tx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90747"/>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0BD4-AA58-46F3-A6AE-4137910BB1F3}"/>
              </a:ext>
            </a:extLst>
          </p:cNvPr>
          <p:cNvSpPr>
            <a:spLocks noGrp="1"/>
          </p:cNvSpPr>
          <p:nvPr>
            <p:ph type="title"/>
          </p:nvPr>
        </p:nvSpPr>
        <p:spPr>
          <a:xfrm>
            <a:off x="424005" y="837110"/>
            <a:ext cx="10794980" cy="648915"/>
          </a:xfrm>
        </p:spPr>
        <p:txBody>
          <a:bodyPr/>
          <a:lstStyle/>
          <a:p>
            <a:r>
              <a:rPr lang="en-US" dirty="0"/>
              <a:t>References</a:t>
            </a:r>
          </a:p>
        </p:txBody>
      </p:sp>
      <p:sp>
        <p:nvSpPr>
          <p:cNvPr id="5" name="TextBox 4">
            <a:extLst>
              <a:ext uri="{FF2B5EF4-FFF2-40B4-BE49-F238E27FC236}">
                <a16:creationId xmlns:a16="http://schemas.microsoft.com/office/drawing/2014/main" id="{6C1243A1-938B-7B73-03DD-C2D3AD81486B}"/>
              </a:ext>
            </a:extLst>
          </p:cNvPr>
          <p:cNvSpPr txBox="1"/>
          <p:nvPr/>
        </p:nvSpPr>
        <p:spPr>
          <a:xfrm>
            <a:off x="424005" y="1670793"/>
            <a:ext cx="9435103" cy="5213991"/>
          </a:xfrm>
          <a:prstGeom prst="rect">
            <a:avLst/>
          </a:prstGeom>
          <a:noFill/>
        </p:spPr>
        <p:txBody>
          <a:bodyPr wrap="square" rtlCol="0">
            <a:spAutoFit/>
          </a:bodyPr>
          <a:lstStyle/>
          <a:p>
            <a:pPr>
              <a:spcBef>
                <a:spcPts val="1200"/>
              </a:spcBef>
              <a:buSzPts val="700"/>
            </a:pPr>
            <a:r>
              <a:rPr lang="en-US" sz="1800" b="1" dirty="0">
                <a:solidFill>
                  <a:schemeClr val="tx1"/>
                </a:solidFill>
                <a:ea typeface="Calibri" panose="020F0502020204030204" pitchFamily="34" charset="0"/>
                <a:cs typeface="Times New Roman" panose="02020603050405020304" pitchFamily="18" charset="0"/>
              </a:rPr>
              <a:t>13. </a:t>
            </a:r>
            <a:r>
              <a:rPr lang="en-US" sz="1800" b="1" dirty="0"/>
              <a:t>“Barriers to the Wider Use of Pre-exposure Prophylaxis in the United States: A Narrative Review”. </a:t>
            </a:r>
            <a:r>
              <a:rPr lang="en-US" sz="1800" dirty="0"/>
              <a:t>Kenneth H. Mayer, Allison </a:t>
            </a:r>
            <a:r>
              <a:rPr lang="en-US" sz="1800" dirty="0" err="1"/>
              <a:t>Agwu</a:t>
            </a:r>
            <a:r>
              <a:rPr lang="en-US" sz="1800" dirty="0"/>
              <a:t>, &amp; David Malebranche. Mar 30 2020. Accessed 3/30/22 via </a:t>
            </a:r>
            <a:r>
              <a:rPr lang="en-US" sz="1800" u="sng" dirty="0">
                <a:hlinkClick r:id="rId2"/>
              </a:rPr>
              <a:t>https://link.springer.com/article/10.1007/s12325-020-01295-0</a:t>
            </a:r>
            <a:r>
              <a:rPr lang="en-US" sz="1800" dirty="0"/>
              <a:t>.</a:t>
            </a:r>
          </a:p>
          <a:p>
            <a:pPr lvl="0">
              <a:spcBef>
                <a:spcPts val="1200"/>
              </a:spcBef>
              <a:buSzPts val="700"/>
            </a:pPr>
            <a:endParaRPr lang="en-US" sz="1800" b="1" dirty="0">
              <a:effectLst/>
              <a:latin typeface="+mn-lt"/>
              <a:ea typeface="Calibri" panose="020F0502020204030204" pitchFamily="34" charset="0"/>
              <a:cs typeface="Times New Roman" panose="02020603050405020304" pitchFamily="18" charset="0"/>
            </a:endParaRPr>
          </a:p>
          <a:p>
            <a:pPr lvl="0">
              <a:spcBef>
                <a:spcPts val="1200"/>
              </a:spcBef>
              <a:buSzPts val="700"/>
            </a:pPr>
            <a:r>
              <a:rPr lang="en-US" sz="1800" b="1" dirty="0">
                <a:effectLst/>
                <a:latin typeface="+mn-lt"/>
                <a:ea typeface="Calibri" panose="020F0502020204030204" pitchFamily="34" charset="0"/>
                <a:cs typeface="Times New Roman" panose="02020603050405020304" pitchFamily="18" charset="0"/>
              </a:rPr>
              <a:t>14. </a:t>
            </a:r>
            <a:r>
              <a:rPr lang="en-US" sz="1800" b="1" dirty="0">
                <a:latin typeface="+mn-lt"/>
              </a:rPr>
              <a:t>“A Frontline Provider Training on PrEP Research, Care, and Navigation”</a:t>
            </a:r>
            <a:r>
              <a:rPr lang="en-US" sz="1800" dirty="0">
                <a:latin typeface="+mn-lt"/>
              </a:rPr>
              <a:t>. </a:t>
            </a:r>
            <a:r>
              <a:rPr lang="en-US" sz="1800" dirty="0" err="1">
                <a:latin typeface="+mn-lt"/>
              </a:rPr>
              <a:t>PleasePrEPme.org</a:t>
            </a:r>
            <a:r>
              <a:rPr lang="en-US" sz="1800" dirty="0">
                <a:latin typeface="+mn-lt"/>
              </a:rPr>
              <a:t>. Accessed 3/30/22 via </a:t>
            </a:r>
            <a:r>
              <a:rPr lang="en-US" sz="1800" u="sng" dirty="0">
                <a:solidFill>
                  <a:schemeClr val="hlink"/>
                </a:solidFill>
                <a:latin typeface="+mn-lt"/>
                <a:hlinkClick r:id="rId3"/>
              </a:rPr>
              <a:t>https://www.pleaseprepme.org/PrEPNavTraining</a:t>
            </a:r>
            <a:endParaRPr lang="en-US" sz="1800" dirty="0">
              <a:latin typeface="+mn-lt"/>
            </a:endParaRPr>
          </a:p>
          <a:p>
            <a:pPr marR="0" lvl="0">
              <a:lnSpc>
                <a:spcPct val="107000"/>
              </a:lnSpc>
              <a:spcBef>
                <a:spcPts val="0"/>
              </a:spcBef>
              <a:spcAft>
                <a:spcPts val="800"/>
              </a:spcAft>
            </a:pP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u="sng" dirty="0">
              <a:solidFill>
                <a:srgbClr val="0563C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chemeClr val="tx1"/>
                </a:solidFill>
                <a:latin typeface="+mn-lt"/>
                <a:ea typeface="Calibri" panose="020F0502020204030204" pitchFamily="34" charset="0"/>
                <a:cs typeface="Times New Roman" panose="02020603050405020304" pitchFamily="18" charset="0"/>
              </a:rPr>
              <a:t>15.</a:t>
            </a:r>
            <a:r>
              <a:rPr lang="en-US" sz="1800" dirty="0">
                <a:latin typeface="+mn-lt"/>
              </a:rPr>
              <a:t> </a:t>
            </a:r>
            <a:r>
              <a:rPr lang="en-US" sz="1800" b="1" dirty="0">
                <a:latin typeface="+mn-lt"/>
              </a:rPr>
              <a:t>“An ‘HIV status neutral’ Paradigm Shift”</a:t>
            </a:r>
            <a:r>
              <a:rPr lang="en-US" sz="1800" dirty="0">
                <a:latin typeface="+mn-lt"/>
              </a:rPr>
              <a:t>. Camille Arkell, Nov 4, 2019. Accessed 3/30/22 via </a:t>
            </a:r>
            <a:r>
              <a:rPr lang="en-US" sz="1800" u="sng" dirty="0">
                <a:solidFill>
                  <a:schemeClr val="hlink"/>
                </a:solidFill>
                <a:latin typeface="+mn-lt"/>
                <a:hlinkClick r:id="rId4"/>
              </a:rPr>
              <a:t>https://blog.catie.ca/2019/11/04/an-hiv-status-neutral-paradigm-shift/</a:t>
            </a:r>
            <a:endParaRPr lang="en-US" sz="1800" u="sng" dirty="0">
              <a:solidFill>
                <a:schemeClr val="hlink"/>
              </a:solidFill>
              <a:latin typeface="+mn-lt"/>
            </a:endParaRPr>
          </a:p>
          <a:p>
            <a:pPr>
              <a:lnSpc>
                <a:spcPct val="107000"/>
              </a:lnSpc>
              <a:spcAft>
                <a:spcPts val="800"/>
              </a:spcAft>
            </a:pPr>
            <a:endParaRPr lang="en-US" sz="1800" b="1" dirty="0">
              <a:solidFill>
                <a:schemeClr val="tx1"/>
              </a:solidFill>
              <a:latin typeface="+mn-lt"/>
              <a:ea typeface="Calibri" panose="020F0502020204030204" pitchFamily="34" charset="0"/>
              <a:cs typeface="Times New Roman" panose="02020603050405020304" pitchFamily="18" charset="0"/>
            </a:endParaRPr>
          </a:p>
          <a:p>
            <a:pPr lvl="0">
              <a:spcBef>
                <a:spcPts val="1200"/>
              </a:spcBef>
              <a:buSzPts val="800"/>
            </a:pPr>
            <a:r>
              <a:rPr lang="en-US" sz="1800" b="1" dirty="0">
                <a:solidFill>
                  <a:schemeClr val="tx1"/>
                </a:solidFill>
                <a:effectLst/>
                <a:latin typeface="+mn-lt"/>
                <a:ea typeface="Calibri" panose="020F0502020204030204" pitchFamily="34" charset="0"/>
                <a:cs typeface="Times New Roman" panose="02020603050405020304" pitchFamily="18" charset="0"/>
              </a:rPr>
              <a:t>16. </a:t>
            </a:r>
            <a:r>
              <a:rPr lang="en-US" sz="1800" b="1" dirty="0">
                <a:latin typeface="+mn-lt"/>
              </a:rPr>
              <a:t>“What Is Your Status?”. </a:t>
            </a:r>
            <a:r>
              <a:rPr lang="en-US" sz="1800" dirty="0">
                <a:latin typeface="+mn-lt"/>
              </a:rPr>
              <a:t>HIV Advocates. 2022. Accessed 3/30/22 via </a:t>
            </a:r>
            <a:r>
              <a:rPr lang="en-US" sz="1800" u="sng" dirty="0">
                <a:solidFill>
                  <a:schemeClr val="hlink"/>
                </a:solidFill>
                <a:latin typeface="+mn-lt"/>
                <a:hlinkClick r:id="rId5"/>
              </a:rPr>
              <a:t>http://www.hivadvocates.org/news-stories/karl-schmid-u-u-and-the-campaign-for-access-education</a:t>
            </a:r>
            <a:endParaRPr lang="en-US" sz="1800" dirty="0">
              <a:latin typeface="+mn-lt"/>
            </a:endParaRPr>
          </a:p>
          <a:p>
            <a:pPr lvl="0">
              <a:lnSpc>
                <a:spcPct val="107000"/>
              </a:lnSpc>
              <a:spcAft>
                <a:spcPts val="800"/>
              </a:spcAft>
            </a:pPr>
            <a:endParaRPr lang="en-US" sz="1800" b="1" dirty="0">
              <a:solidFill>
                <a:schemeClr val="tx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9943427"/>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131E-E119-2E43-8634-7BAF4DB36622}"/>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BAE1436E-2E2D-D947-8941-E7D9A110B4B5}"/>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6B3615FE-08A1-1442-82BA-A4BD02DA54CD}"/>
              </a:ext>
            </a:extLst>
          </p:cNvPr>
          <p:cNvSpPr>
            <a:spLocks noGrp="1"/>
          </p:cNvSpPr>
          <p:nvPr>
            <p:ph type="body" sz="quarter" idx="11"/>
          </p:nvPr>
        </p:nvSpPr>
        <p:spPr/>
        <p:txBody>
          <a:bodyPr/>
          <a:lstStyle/>
          <a:p>
            <a:endParaRPr lang="en-US"/>
          </a:p>
        </p:txBody>
      </p:sp>
      <p:pic>
        <p:nvPicPr>
          <p:cNvPr id="5" name="Google Shape;874;p73">
            <a:extLst>
              <a:ext uri="{FF2B5EF4-FFF2-40B4-BE49-F238E27FC236}">
                <a16:creationId xmlns:a16="http://schemas.microsoft.com/office/drawing/2014/main" id="{88A9C575-AACE-C24B-BE3D-4A358DCE6280}"/>
              </a:ext>
            </a:extLst>
          </p:cNvPr>
          <p:cNvPicPr preferRelativeResize="0"/>
          <p:nvPr/>
        </p:nvPicPr>
        <p:blipFill rotWithShape="1">
          <a:blip r:embed="rId2">
            <a:alphaModFix/>
          </a:blip>
          <a:srcRect/>
          <a:stretch/>
        </p:blipFill>
        <p:spPr>
          <a:xfrm>
            <a:off x="1788696" y="607423"/>
            <a:ext cx="9915623" cy="4566190"/>
          </a:xfrm>
          <a:prstGeom prst="rect">
            <a:avLst/>
          </a:prstGeom>
          <a:noFill/>
          <a:ln>
            <a:noFill/>
          </a:ln>
        </p:spPr>
      </p:pic>
    </p:spTree>
    <p:extLst>
      <p:ext uri="{BB962C8B-B14F-4D97-AF65-F5344CB8AC3E}">
        <p14:creationId xmlns:p14="http://schemas.microsoft.com/office/powerpoint/2010/main" val="157734732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9;p8">
            <a:extLst>
              <a:ext uri="{FF2B5EF4-FFF2-40B4-BE49-F238E27FC236}">
                <a16:creationId xmlns:a16="http://schemas.microsoft.com/office/drawing/2014/main" id="{1C805A82-75F4-7A41-9459-31F3D0AC45BA}"/>
              </a:ext>
            </a:extLst>
          </p:cNvPr>
          <p:cNvSpPr txBox="1"/>
          <p:nvPr/>
        </p:nvSpPr>
        <p:spPr>
          <a:xfrm>
            <a:off x="1938765" y="458744"/>
            <a:ext cx="8229600" cy="707886"/>
          </a:xfrm>
          <a:prstGeom prst="rect">
            <a:avLst/>
          </a:prstGeom>
          <a:noFill/>
          <a:ln>
            <a:noFill/>
          </a:ln>
        </p:spPr>
        <p:txBody>
          <a:bodyPr spcFirstLastPara="1" wrap="square" lIns="91425" tIns="45700" rIns="91425" bIns="45700" anchor="t" anchorCtr="0">
            <a:spAutoFit/>
          </a:bodyPr>
          <a:lstStyle/>
          <a:p>
            <a:pPr algn="ctr">
              <a:buClr>
                <a:srgbClr val="000000"/>
              </a:buClr>
              <a:buSzPts val="4000"/>
            </a:pPr>
            <a:r>
              <a:rPr lang="en-US" sz="4000" b="1" dirty="0">
                <a:solidFill>
                  <a:schemeClr val="bg1"/>
                </a:solidFill>
              </a:rPr>
              <a:t>Goals and Objectives</a:t>
            </a:r>
            <a:endParaRPr sz="1400" dirty="0">
              <a:solidFill>
                <a:schemeClr val="bg1"/>
              </a:solidFill>
            </a:endParaRPr>
          </a:p>
        </p:txBody>
      </p:sp>
      <p:sp>
        <p:nvSpPr>
          <p:cNvPr id="5" name="Google Shape;333;p8">
            <a:extLst>
              <a:ext uri="{FF2B5EF4-FFF2-40B4-BE49-F238E27FC236}">
                <a16:creationId xmlns:a16="http://schemas.microsoft.com/office/drawing/2014/main" id="{C60CF076-646D-9B46-81E9-30A22D193D60}"/>
              </a:ext>
            </a:extLst>
          </p:cNvPr>
          <p:cNvSpPr txBox="1">
            <a:spLocks/>
          </p:cNvSpPr>
          <p:nvPr/>
        </p:nvSpPr>
        <p:spPr>
          <a:xfrm>
            <a:off x="1188720" y="1480861"/>
            <a:ext cx="10533888" cy="670624"/>
          </a:xfrm>
          <a:prstGeom prst="rect">
            <a:avLst/>
          </a:prstGeom>
          <a:solidFill>
            <a:srgbClr val="FCF98F"/>
          </a:solidFill>
          <a:ln>
            <a:noFill/>
          </a:ln>
        </p:spPr>
        <p:txBody>
          <a:bodyPr spcFirstLastPara="1" vert="horz" wrap="square" lIns="91425" tIns="45700" rIns="91425" bIns="45700" rtlCol="0" anchor="ctr" anchorCtr="0">
            <a:noAutofit/>
          </a:bodyPr>
          <a:lst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a:lstStyle>
          <a:p>
            <a:br>
              <a:rPr lang="en-US" sz="2200" b="1" dirty="0">
                <a:latin typeface="Arial"/>
                <a:ea typeface="Arial"/>
                <a:cs typeface="Arial"/>
                <a:sym typeface="Arial"/>
              </a:rPr>
            </a:br>
            <a:r>
              <a:rPr lang="en-US" sz="2200" b="1" dirty="0">
                <a:solidFill>
                  <a:schemeClr val="tx1"/>
                </a:solidFill>
                <a:latin typeface="Arial"/>
                <a:ea typeface="Arial"/>
                <a:cs typeface="Arial"/>
                <a:sym typeface="Arial"/>
              </a:rPr>
              <a:t>Goal: </a:t>
            </a:r>
            <a:r>
              <a:rPr lang="en-US" sz="2000" dirty="0">
                <a:solidFill>
                  <a:schemeClr val="tx1"/>
                </a:solidFill>
              </a:rPr>
              <a:t>Stimulate discussion, develop new perspectives, and support peer to peer learning</a:t>
            </a:r>
            <a:br>
              <a:rPr lang="en-US" dirty="0">
                <a:solidFill>
                  <a:schemeClr val="tx1"/>
                </a:solidFill>
              </a:rPr>
            </a:br>
            <a:endParaRPr lang="en-US" sz="2200" dirty="0">
              <a:solidFill>
                <a:schemeClr val="tx1"/>
              </a:solidFill>
              <a:latin typeface="Arial"/>
              <a:ea typeface="Arial"/>
              <a:cs typeface="Arial"/>
              <a:sym typeface="Arial"/>
            </a:endParaRPr>
          </a:p>
        </p:txBody>
      </p:sp>
      <p:sp>
        <p:nvSpPr>
          <p:cNvPr id="6" name="Google Shape;334;p8">
            <a:extLst>
              <a:ext uri="{FF2B5EF4-FFF2-40B4-BE49-F238E27FC236}">
                <a16:creationId xmlns:a16="http://schemas.microsoft.com/office/drawing/2014/main" id="{369CD156-1A30-954A-9615-D342314CF438}"/>
              </a:ext>
            </a:extLst>
          </p:cNvPr>
          <p:cNvSpPr txBox="1">
            <a:spLocks/>
          </p:cNvSpPr>
          <p:nvPr/>
        </p:nvSpPr>
        <p:spPr>
          <a:xfrm>
            <a:off x="1515290" y="2294914"/>
            <a:ext cx="9151121" cy="3370763"/>
          </a:xfrm>
          <a:prstGeom prst="rect">
            <a:avLst/>
          </a:prstGeom>
          <a:noFill/>
          <a:ln>
            <a:noFill/>
          </a:ln>
        </p:spPr>
        <p:txBody>
          <a:bodyPr spcFirstLastPara="1" wrap="square" lIns="91425" tIns="45700" rIns="91425" bIns="45700" anchor="t" anchorCtr="0">
            <a:normAutofit/>
          </a:bodyPr>
          <a:lst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Arial" pitchFamily="34" charset="0"/>
              <a:buNone/>
            </a:pPr>
            <a:r>
              <a:rPr lang="en-US" sz="2100" b="1" dirty="0">
                <a:solidFill>
                  <a:schemeClr val="bg1"/>
                </a:solidFill>
                <a:latin typeface="Arial"/>
                <a:ea typeface="Arial"/>
                <a:cs typeface="Arial"/>
                <a:sym typeface="Arial"/>
              </a:rPr>
              <a:t>Learning Objectives:  </a:t>
            </a:r>
            <a:endParaRPr lang="en-US" dirty="0">
              <a:solidFill>
                <a:schemeClr val="bg1"/>
              </a:solidFill>
            </a:endParaRPr>
          </a:p>
          <a:p>
            <a:pPr>
              <a:buFont typeface="Noto Sans Symbols"/>
              <a:buChar char="✔"/>
            </a:pPr>
            <a:r>
              <a:rPr lang="en-US" sz="2100" dirty="0">
                <a:solidFill>
                  <a:schemeClr val="bg1"/>
                </a:solidFill>
                <a:latin typeface="Arial"/>
                <a:ea typeface="Arial"/>
                <a:cs typeface="Arial"/>
                <a:sym typeface="Arial"/>
              </a:rPr>
              <a:t>Increase knowledge by defining </a:t>
            </a:r>
            <a:r>
              <a:rPr lang="en-US" sz="2100" dirty="0" err="1">
                <a:solidFill>
                  <a:schemeClr val="bg1"/>
                </a:solidFill>
                <a:latin typeface="Arial"/>
                <a:ea typeface="Arial"/>
                <a:cs typeface="Arial"/>
                <a:sym typeface="Arial"/>
              </a:rPr>
              <a:t>PrEP</a:t>
            </a:r>
            <a:r>
              <a:rPr lang="en-US" sz="2100" dirty="0">
                <a:solidFill>
                  <a:schemeClr val="bg1"/>
                </a:solidFill>
                <a:latin typeface="Arial"/>
                <a:ea typeface="Arial"/>
                <a:cs typeface="Arial"/>
                <a:sym typeface="Arial"/>
              </a:rPr>
              <a:t>  &amp; describe efficacies of various </a:t>
            </a:r>
            <a:r>
              <a:rPr lang="en-US" sz="2100" dirty="0" err="1">
                <a:solidFill>
                  <a:schemeClr val="bg1"/>
                </a:solidFill>
                <a:latin typeface="Arial"/>
                <a:ea typeface="Arial"/>
                <a:cs typeface="Arial"/>
                <a:sym typeface="Arial"/>
              </a:rPr>
              <a:t>PrEP</a:t>
            </a:r>
            <a:r>
              <a:rPr lang="en-US" sz="2100" dirty="0">
                <a:solidFill>
                  <a:schemeClr val="bg1"/>
                </a:solidFill>
                <a:latin typeface="Arial"/>
                <a:ea typeface="Arial"/>
                <a:cs typeface="Arial"/>
                <a:sym typeface="Arial"/>
              </a:rPr>
              <a:t> dosage forms. </a:t>
            </a:r>
          </a:p>
          <a:p>
            <a:pPr>
              <a:buFont typeface="Noto Sans Symbols"/>
              <a:buChar char="✔"/>
            </a:pPr>
            <a:r>
              <a:rPr lang="en-US" sz="2100" dirty="0">
                <a:solidFill>
                  <a:schemeClr val="bg1"/>
                </a:solidFill>
                <a:latin typeface="Arial"/>
                <a:ea typeface="Arial"/>
                <a:cs typeface="Arial"/>
              </a:rPr>
              <a:t>Provide a list of barriers to </a:t>
            </a:r>
            <a:r>
              <a:rPr lang="en-US" sz="2100" dirty="0" err="1">
                <a:solidFill>
                  <a:schemeClr val="bg1"/>
                </a:solidFill>
                <a:latin typeface="Arial"/>
                <a:ea typeface="Arial"/>
                <a:cs typeface="Arial"/>
              </a:rPr>
              <a:t>PrEP</a:t>
            </a:r>
            <a:r>
              <a:rPr lang="en-US" sz="2100" dirty="0">
                <a:solidFill>
                  <a:schemeClr val="bg1"/>
                </a:solidFill>
                <a:latin typeface="Arial"/>
                <a:ea typeface="Arial"/>
                <a:cs typeface="Arial"/>
              </a:rPr>
              <a:t> implementation including cost of </a:t>
            </a:r>
            <a:r>
              <a:rPr lang="en-US" sz="2100" dirty="0" err="1">
                <a:solidFill>
                  <a:schemeClr val="bg1"/>
                </a:solidFill>
                <a:latin typeface="Arial"/>
                <a:ea typeface="Arial"/>
                <a:cs typeface="Arial"/>
              </a:rPr>
              <a:t>PrEP</a:t>
            </a:r>
            <a:r>
              <a:rPr lang="en-US" sz="2100" dirty="0">
                <a:solidFill>
                  <a:schemeClr val="bg1"/>
                </a:solidFill>
                <a:latin typeface="Arial"/>
                <a:ea typeface="Arial"/>
                <a:cs typeface="Arial"/>
              </a:rPr>
              <a:t> services &amp; medications. </a:t>
            </a:r>
          </a:p>
          <a:p>
            <a:pPr>
              <a:buFont typeface="Noto Sans Symbols"/>
              <a:buChar char="✔"/>
            </a:pPr>
            <a:r>
              <a:rPr lang="en-US" sz="2100" dirty="0">
                <a:solidFill>
                  <a:schemeClr val="bg1"/>
                </a:solidFill>
                <a:latin typeface="Arial"/>
                <a:cs typeface="Arial"/>
              </a:rPr>
              <a:t>Increase understanding by summarizing methods to identify </a:t>
            </a:r>
            <a:r>
              <a:rPr lang="en-US" sz="2100" dirty="0" err="1">
                <a:solidFill>
                  <a:schemeClr val="bg1"/>
                </a:solidFill>
                <a:latin typeface="Arial"/>
                <a:cs typeface="Arial"/>
              </a:rPr>
              <a:t>PrEP</a:t>
            </a:r>
            <a:r>
              <a:rPr lang="en-US" sz="2100" dirty="0">
                <a:solidFill>
                  <a:schemeClr val="bg1"/>
                </a:solidFill>
                <a:latin typeface="Arial"/>
                <a:cs typeface="Arial"/>
              </a:rPr>
              <a:t> eligible populations. </a:t>
            </a:r>
            <a:endParaRPr lang="en-US" dirty="0">
              <a:solidFill>
                <a:schemeClr val="bg1"/>
              </a:solidFill>
            </a:endParaRPr>
          </a:p>
          <a:p>
            <a:pPr marL="114300" indent="0">
              <a:buFont typeface="Arial" pitchFamily="34" charset="0"/>
              <a:buNone/>
            </a:pPr>
            <a:endParaRPr lang="en-US" sz="2100" dirty="0">
              <a:latin typeface="Arial"/>
              <a:ea typeface="Arial"/>
              <a:cs typeface="Arial"/>
              <a:sym typeface="Arial"/>
            </a:endParaRPr>
          </a:p>
        </p:txBody>
      </p:sp>
      <p:sp>
        <p:nvSpPr>
          <p:cNvPr id="8" name="Title 7">
            <a:extLst>
              <a:ext uri="{FF2B5EF4-FFF2-40B4-BE49-F238E27FC236}">
                <a16:creationId xmlns:a16="http://schemas.microsoft.com/office/drawing/2014/main" id="{7446D2AD-4308-3A48-88B7-C47DAD293259}"/>
              </a:ext>
            </a:extLst>
          </p:cNvPr>
          <p:cNvSpPr>
            <a:spLocks noGrp="1"/>
          </p:cNvSpPr>
          <p:nvPr>
            <p:ph type="title"/>
          </p:nvPr>
        </p:nvSpPr>
        <p:spPr>
          <a:xfrm>
            <a:off x="1515290" y="6623160"/>
            <a:ext cx="8532178" cy="1143000"/>
          </a:xfrm>
        </p:spPr>
        <p:txBody>
          <a:bodyPr/>
          <a:lstStyle/>
          <a:p>
            <a:endParaRPr lang="en-US" dirty="0"/>
          </a:p>
        </p:txBody>
      </p:sp>
    </p:spTree>
    <p:extLst>
      <p:ext uri="{BB962C8B-B14F-4D97-AF65-F5344CB8AC3E}">
        <p14:creationId xmlns:p14="http://schemas.microsoft.com/office/powerpoint/2010/main" val="415612002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CAD-A11A-CA45-A5AA-A99725168826}"/>
              </a:ext>
            </a:extLst>
          </p:cNvPr>
          <p:cNvSpPr>
            <a:spLocks noGrp="1"/>
          </p:cNvSpPr>
          <p:nvPr>
            <p:ph type="title"/>
          </p:nvPr>
        </p:nvSpPr>
        <p:spPr>
          <a:xfrm>
            <a:off x="1933303" y="2691240"/>
            <a:ext cx="9546991" cy="1143000"/>
          </a:xfrm>
        </p:spPr>
        <p:txBody>
          <a:bodyPr>
            <a:normAutofit fontScale="90000"/>
          </a:bodyPr>
          <a:lstStyle/>
          <a:p>
            <a:r>
              <a:rPr lang="en-US" dirty="0"/>
              <a:t>Define </a:t>
            </a:r>
            <a:r>
              <a:rPr lang="en-US" dirty="0" err="1"/>
              <a:t>PrEP</a:t>
            </a:r>
            <a:r>
              <a:rPr lang="en-US" dirty="0"/>
              <a:t> (Pre-Exposure Prophylaxis)</a:t>
            </a:r>
          </a:p>
        </p:txBody>
      </p:sp>
    </p:spTree>
    <p:extLst>
      <p:ext uri="{BB962C8B-B14F-4D97-AF65-F5344CB8AC3E}">
        <p14:creationId xmlns:p14="http://schemas.microsoft.com/office/powerpoint/2010/main" val="140973388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367258" y="1057821"/>
            <a:ext cx="11024502" cy="648915"/>
          </a:xfrm>
        </p:spPr>
        <p:txBody>
          <a:bodyPr>
            <a:normAutofit/>
          </a:bodyPr>
          <a:lstStyle/>
          <a:p>
            <a:r>
              <a:rPr lang="en-US" dirty="0"/>
              <a:t>The Purpose of Clinicians understanding HIV Prevention</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pic>
        <p:nvPicPr>
          <p:cNvPr id="5" name="Picture 4" descr="A picture containing text&#10;&#10;Description automatically generated">
            <a:extLst>
              <a:ext uri="{FF2B5EF4-FFF2-40B4-BE49-F238E27FC236}">
                <a16:creationId xmlns:a16="http://schemas.microsoft.com/office/drawing/2014/main" id="{804B0FA5-6879-4101-9853-1209C5441FFC}"/>
              </a:ext>
            </a:extLst>
          </p:cNvPr>
          <p:cNvPicPr>
            <a:picLocks noChangeAspect="1"/>
          </p:cNvPicPr>
          <p:nvPr/>
        </p:nvPicPr>
        <p:blipFill>
          <a:blip r:embed="rId3"/>
          <a:stretch>
            <a:fillRect/>
          </a:stretch>
        </p:blipFill>
        <p:spPr>
          <a:xfrm>
            <a:off x="7314960" y="1895406"/>
            <a:ext cx="4415726" cy="3311795"/>
          </a:xfrm>
          <a:prstGeom prst="rect">
            <a:avLst/>
          </a:prstGeom>
        </p:spPr>
      </p:pic>
      <p:sp>
        <p:nvSpPr>
          <p:cNvPr id="6" name="Text Placeholder 15">
            <a:extLst>
              <a:ext uri="{FF2B5EF4-FFF2-40B4-BE49-F238E27FC236}">
                <a16:creationId xmlns:a16="http://schemas.microsoft.com/office/drawing/2014/main" id="{C738EE0C-996E-8244-A7C1-8A7E966A9D04}"/>
              </a:ext>
            </a:extLst>
          </p:cNvPr>
          <p:cNvSpPr>
            <a:spLocks noGrp="1"/>
          </p:cNvSpPr>
          <p:nvPr>
            <p:ph type="body" sz="quarter" idx="11"/>
          </p:nvPr>
        </p:nvSpPr>
        <p:spPr>
          <a:xfrm>
            <a:off x="287105" y="1338277"/>
            <a:ext cx="6404640" cy="4585062"/>
          </a:xfrm>
        </p:spPr>
        <p:txBody>
          <a:bodyPr/>
          <a:lstStyle/>
          <a:p>
            <a:pPr marL="0" indent="0">
              <a:buNone/>
            </a:pPr>
            <a:endParaRPr lang="en-US" dirty="0"/>
          </a:p>
          <a:p>
            <a:pPr>
              <a:spcAft>
                <a:spcPts val="600"/>
              </a:spcAft>
            </a:pPr>
            <a:r>
              <a:rPr lang="en-US" dirty="0"/>
              <a:t>This training is designed to help any provider interested in supporting people who want access to HIV Pre-Exposure Prophylaxis, commonly known as </a:t>
            </a:r>
            <a:r>
              <a:rPr lang="en-US" dirty="0" err="1"/>
              <a:t>PrEP.</a:t>
            </a:r>
            <a:r>
              <a:rPr lang="en-US" dirty="0"/>
              <a:t> </a:t>
            </a:r>
          </a:p>
          <a:p>
            <a:pPr>
              <a:spcAft>
                <a:spcPts val="600"/>
              </a:spcAft>
            </a:pPr>
            <a:r>
              <a:rPr lang="en-US" dirty="0"/>
              <a:t>Access to </a:t>
            </a:r>
            <a:r>
              <a:rPr lang="en-US" dirty="0" err="1"/>
              <a:t>PrEP</a:t>
            </a:r>
            <a:r>
              <a:rPr lang="en-US" dirty="0"/>
              <a:t> is a key component of Ending the HIV Epidemic in the U.S. indicators.</a:t>
            </a:r>
          </a:p>
          <a:p>
            <a:pPr lvl="1"/>
            <a:r>
              <a:rPr lang="en-US" dirty="0" err="1"/>
              <a:t>PrEP</a:t>
            </a:r>
            <a:r>
              <a:rPr lang="en-US" dirty="0"/>
              <a:t> is a powerful tool for protecting patients at risk for HIV. </a:t>
            </a:r>
          </a:p>
          <a:p>
            <a:pPr lvl="1"/>
            <a:r>
              <a:rPr lang="en-US" dirty="0"/>
              <a:t>Let’s explore how to prescribe HIV prevention in your practice to help keep your patients healthy. </a:t>
            </a:r>
          </a:p>
        </p:txBody>
      </p:sp>
      <p:sp>
        <p:nvSpPr>
          <p:cNvPr id="2" name="TextBox 1">
            <a:extLst>
              <a:ext uri="{FF2B5EF4-FFF2-40B4-BE49-F238E27FC236}">
                <a16:creationId xmlns:a16="http://schemas.microsoft.com/office/drawing/2014/main" id="{DF6BD5C4-55F9-BE48-916D-94DF3C13971C}"/>
              </a:ext>
            </a:extLst>
          </p:cNvPr>
          <p:cNvSpPr txBox="1"/>
          <p:nvPr/>
        </p:nvSpPr>
        <p:spPr>
          <a:xfrm flipH="1">
            <a:off x="7240187" y="5107330"/>
            <a:ext cx="4565271" cy="577081"/>
          </a:xfrm>
          <a:prstGeom prst="rect">
            <a:avLst/>
          </a:prstGeom>
          <a:noFill/>
        </p:spPr>
        <p:txBody>
          <a:bodyPr wrap="square" rtlCol="0">
            <a:spAutoFit/>
          </a:bodyPr>
          <a:lstStyle/>
          <a:p>
            <a:r>
              <a:rPr lang="en-US" sz="1050" dirty="0" err="1"/>
              <a:t>PrEP</a:t>
            </a:r>
            <a:r>
              <a:rPr lang="en-US" sz="1050" dirty="0"/>
              <a:t> drugs stock image: https://</a:t>
            </a:r>
            <a:r>
              <a:rPr lang="en-US" sz="1050" dirty="0" err="1"/>
              <a:t>www.comhs.org</a:t>
            </a:r>
            <a:r>
              <a:rPr lang="en-US" sz="1050" dirty="0"/>
              <a:t>/about-us/newsroom/health-library/2021/08/05/two-prep-meds-work-equally-well-one-is-much-cheaper</a:t>
            </a:r>
          </a:p>
        </p:txBody>
      </p:sp>
    </p:spTree>
    <p:extLst>
      <p:ext uri="{BB962C8B-B14F-4D97-AF65-F5344CB8AC3E}">
        <p14:creationId xmlns:p14="http://schemas.microsoft.com/office/powerpoint/2010/main" val="405428738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What is </a:t>
            </a:r>
            <a:r>
              <a:rPr lang="en-US" dirty="0" err="1"/>
              <a:t>PrEP</a:t>
            </a:r>
            <a:r>
              <a:rPr lang="en-US" dirty="0"/>
              <a:t>?</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5607322" y="1056901"/>
            <a:ext cx="5528400" cy="3938077"/>
          </a:xfrm>
        </p:spPr>
        <p:txBody>
          <a:bodyPr/>
          <a:lstStyle/>
          <a:p>
            <a:pPr marL="0" indent="0">
              <a:spcAft>
                <a:spcPts val="600"/>
              </a:spcAft>
              <a:buNone/>
            </a:pPr>
            <a:endParaRPr lang="en-US" dirty="0"/>
          </a:p>
          <a:p>
            <a:pPr marL="0" indent="0">
              <a:spcAft>
                <a:spcPts val="600"/>
              </a:spcAft>
              <a:buNone/>
            </a:pPr>
            <a:r>
              <a:rPr lang="en-US" dirty="0" err="1"/>
              <a:t>PrEP</a:t>
            </a:r>
            <a:r>
              <a:rPr lang="en-US" dirty="0"/>
              <a:t>, or pre-exposure prophylaxis, is a once daily medicine that can reduce a person’s risk of contracting HIV from sex or injection drug usage.</a:t>
            </a:r>
          </a:p>
          <a:p>
            <a:pPr>
              <a:spcAft>
                <a:spcPts val="600"/>
              </a:spcAft>
            </a:pPr>
            <a:endParaRPr lang="en-US" dirty="0"/>
          </a:p>
          <a:p>
            <a:pPr>
              <a:spcAft>
                <a:spcPts val="600"/>
              </a:spcAft>
            </a:pPr>
            <a:r>
              <a:rPr lang="en-US" dirty="0" err="1"/>
              <a:t>PrEP</a:t>
            </a:r>
            <a:r>
              <a:rPr lang="en-US" dirty="0"/>
              <a:t> can prevent HIV replication and spread through the body.</a:t>
            </a:r>
          </a:p>
          <a:p>
            <a:pPr>
              <a:spcAft>
                <a:spcPts val="600"/>
              </a:spcAft>
            </a:pPr>
            <a:endParaRPr lang="en-US" dirty="0"/>
          </a:p>
          <a:p>
            <a:pPr>
              <a:spcAft>
                <a:spcPts val="600"/>
              </a:spcAft>
            </a:pPr>
            <a:r>
              <a:rPr lang="en-US" dirty="0"/>
              <a:t>Only condoms protect against other STIs like syphilis and gonorrhea.</a:t>
            </a:r>
          </a:p>
          <a:p>
            <a:pPr>
              <a:spcAft>
                <a:spcPts val="600"/>
              </a:spcAft>
            </a:pPr>
            <a:endParaRPr lang="en-US" dirty="0"/>
          </a:p>
          <a:p>
            <a:pPr marL="0" indent="0">
              <a:spcAft>
                <a:spcPts val="600"/>
              </a:spcAft>
              <a:buNone/>
            </a:pPr>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pic>
        <p:nvPicPr>
          <p:cNvPr id="1026" name="Picture 2" descr="Buy Emtricitabine/Tenofovir Tablets | Buy Emtricitabine/Tenofovir UK ...">
            <a:extLst>
              <a:ext uri="{FF2B5EF4-FFF2-40B4-BE49-F238E27FC236}">
                <a16:creationId xmlns:a16="http://schemas.microsoft.com/office/drawing/2014/main" id="{678D95E9-E919-AB10-18C9-362058C4A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24" y="2254827"/>
            <a:ext cx="3706812" cy="328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12592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How Does </a:t>
            </a:r>
            <a:r>
              <a:rPr lang="en-US" dirty="0" err="1"/>
              <a:t>PrEP</a:t>
            </a:r>
            <a:r>
              <a:rPr lang="en-US" dirty="0"/>
              <a:t> Work?</a:t>
            </a:r>
          </a:p>
        </p:txBody>
      </p:sp>
      <p:sp>
        <p:nvSpPr>
          <p:cNvPr id="15" name="Text Placeholder 14"/>
          <p:cNvSpPr>
            <a:spLocks noGrp="1"/>
          </p:cNvSpPr>
          <p:nvPr>
            <p:ph type="body" sz="quarter" idx="11"/>
          </p:nvPr>
        </p:nvSpPr>
        <p:spPr>
          <a:xfrm>
            <a:off x="623889" y="2040640"/>
            <a:ext cx="5248592" cy="3534160"/>
          </a:xfrm>
        </p:spPr>
        <p:txBody>
          <a:bodyPr/>
          <a:lstStyle/>
          <a:p>
            <a:r>
              <a:rPr lang="en-US" dirty="0" err="1"/>
              <a:t>PrEP</a:t>
            </a:r>
            <a:r>
              <a:rPr lang="en-US" dirty="0"/>
              <a:t> is comprised of several medications, that block an enzyme called HIV reverse transcriptase.</a:t>
            </a:r>
          </a:p>
          <a:p>
            <a:endParaRPr lang="en-US" dirty="0"/>
          </a:p>
          <a:p>
            <a:r>
              <a:rPr lang="en-US" dirty="0"/>
              <a:t>HIV uses this enzyme to make new copies of HIV, so </a:t>
            </a:r>
            <a:r>
              <a:rPr lang="en-US" dirty="0" err="1"/>
              <a:t>PrEP</a:t>
            </a:r>
            <a:r>
              <a:rPr lang="en-US" dirty="0"/>
              <a:t> prevents HIV from multiplying in the body.</a:t>
            </a:r>
          </a:p>
          <a:p>
            <a:pPr marL="57150" indent="0">
              <a:buNone/>
            </a:pPr>
            <a:endParaRPr lang="en-US" dirty="0"/>
          </a:p>
        </p:txBody>
      </p:sp>
      <p:sp>
        <p:nvSpPr>
          <p:cNvPr id="5" name="Date Placeholder 4"/>
          <p:cNvSpPr>
            <a:spLocks noGrp="1"/>
          </p:cNvSpPr>
          <p:nvPr>
            <p:ph type="dt" sz="half" idx="2"/>
          </p:nvPr>
        </p:nvSpPr>
        <p:spPr/>
        <p:txBody>
          <a:bodyPr/>
          <a:lstStyle/>
          <a:p>
            <a:r>
              <a:rPr lang="en-US" dirty="0"/>
              <a:t>April 1, 2022</a:t>
            </a:r>
          </a:p>
        </p:txBody>
      </p:sp>
      <p:pic>
        <p:nvPicPr>
          <p:cNvPr id="10" name="Google Shape;545;p39">
            <a:extLst>
              <a:ext uri="{FF2B5EF4-FFF2-40B4-BE49-F238E27FC236}">
                <a16:creationId xmlns:a16="http://schemas.microsoft.com/office/drawing/2014/main" id="{72F98B40-FE1A-4FF7-9791-C1F38DCFCB57}"/>
              </a:ext>
            </a:extLst>
          </p:cNvPr>
          <p:cNvPicPr preferRelativeResize="0"/>
          <p:nvPr/>
        </p:nvPicPr>
        <p:blipFill rotWithShape="1">
          <a:blip r:embed="rId3">
            <a:alphaModFix/>
          </a:blip>
          <a:srcRect/>
          <a:stretch/>
        </p:blipFill>
        <p:spPr>
          <a:xfrm>
            <a:off x="6510714" y="1154180"/>
            <a:ext cx="4625008" cy="4420620"/>
          </a:xfrm>
          <a:prstGeom prst="rect">
            <a:avLst/>
          </a:prstGeom>
          <a:noFill/>
          <a:ln>
            <a:noFill/>
          </a:ln>
          <a:effectLst>
            <a:outerShdw blurRad="292100" dist="139700" dir="2700000" algn="tl" rotWithShape="0">
              <a:srgbClr val="333333">
                <a:alpha val="64313"/>
              </a:srgbClr>
            </a:outerShdw>
          </a:effectLst>
        </p:spPr>
      </p:pic>
      <p:sp>
        <p:nvSpPr>
          <p:cNvPr id="11" name="Google Shape;549;p39">
            <a:extLst>
              <a:ext uri="{FF2B5EF4-FFF2-40B4-BE49-F238E27FC236}">
                <a16:creationId xmlns:a16="http://schemas.microsoft.com/office/drawing/2014/main" id="{27144599-5985-4348-8ABD-01B4AE946502}"/>
              </a:ext>
            </a:extLst>
          </p:cNvPr>
          <p:cNvSpPr/>
          <p:nvPr/>
        </p:nvSpPr>
        <p:spPr>
          <a:xfrm>
            <a:off x="6094413" y="2754592"/>
            <a:ext cx="3455826" cy="1508860"/>
          </a:xfrm>
          <a:prstGeom prst="ellipse">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2" name="Google Shape;546;p39">
            <a:extLst>
              <a:ext uri="{FF2B5EF4-FFF2-40B4-BE49-F238E27FC236}">
                <a16:creationId xmlns:a16="http://schemas.microsoft.com/office/drawing/2014/main" id="{479CA3D8-05D4-45F3-9762-5B0955CE0CA7}"/>
              </a:ext>
            </a:extLst>
          </p:cNvPr>
          <p:cNvGrpSpPr/>
          <p:nvPr/>
        </p:nvGrpSpPr>
        <p:grpSpPr>
          <a:xfrm>
            <a:off x="6843787" y="3620589"/>
            <a:ext cx="978539" cy="555532"/>
            <a:chOff x="4978201" y="4171950"/>
            <a:chExt cx="1803599" cy="846287"/>
          </a:xfrm>
        </p:grpSpPr>
        <p:cxnSp>
          <p:nvCxnSpPr>
            <p:cNvPr id="13" name="Google Shape;547;p39">
              <a:extLst>
                <a:ext uri="{FF2B5EF4-FFF2-40B4-BE49-F238E27FC236}">
                  <a16:creationId xmlns:a16="http://schemas.microsoft.com/office/drawing/2014/main" id="{0C0A03B2-F57A-44B0-AEB9-C93971C92DBA}"/>
                </a:ext>
              </a:extLst>
            </p:cNvPr>
            <p:cNvCxnSpPr/>
            <p:nvPr/>
          </p:nvCxnSpPr>
          <p:spPr>
            <a:xfrm rot="10800000" flipH="1">
              <a:off x="5134542" y="4171950"/>
              <a:ext cx="1647258" cy="523905"/>
            </a:xfrm>
            <a:prstGeom prst="straightConnector1">
              <a:avLst/>
            </a:prstGeom>
            <a:noFill/>
            <a:ln w="76200" cap="flat" cmpd="sng">
              <a:solidFill>
                <a:srgbClr val="FF0000"/>
              </a:solidFill>
              <a:prstDash val="solid"/>
              <a:round/>
              <a:headEnd type="none" w="sm" len="sm"/>
              <a:tailEnd type="triangle" w="med" len="med"/>
            </a:ln>
          </p:spPr>
        </p:cxnSp>
        <p:sp>
          <p:nvSpPr>
            <p:cNvPr id="17" name="Google Shape;548;p39">
              <a:extLst>
                <a:ext uri="{FF2B5EF4-FFF2-40B4-BE49-F238E27FC236}">
                  <a16:creationId xmlns:a16="http://schemas.microsoft.com/office/drawing/2014/main" id="{215FD5BA-5A8B-4B0A-A97A-D0DAFDDFA44E}"/>
                </a:ext>
              </a:extLst>
            </p:cNvPr>
            <p:cNvSpPr txBox="1"/>
            <p:nvPr/>
          </p:nvSpPr>
          <p:spPr>
            <a:xfrm>
              <a:off x="4978201" y="4701802"/>
              <a:ext cx="838201" cy="316435"/>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900" b="1" i="0" u="none" strike="noStrike" cap="none" dirty="0">
                  <a:solidFill>
                    <a:srgbClr val="FFFF00"/>
                  </a:solidFill>
                  <a:latin typeface="Arial"/>
                  <a:ea typeface="Arial"/>
                  <a:cs typeface="Arial"/>
                  <a:sym typeface="Arial"/>
                </a:rPr>
                <a:t>PrEP</a:t>
              </a:r>
              <a:endParaRPr sz="135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0434025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23298" y="1154180"/>
            <a:ext cx="5359492" cy="648915"/>
          </a:xfrm>
        </p:spPr>
        <p:txBody>
          <a:bodyPr/>
          <a:lstStyle/>
          <a:p>
            <a:r>
              <a:rPr lang="en-US" dirty="0"/>
              <a:t>Who is </a:t>
            </a:r>
            <a:r>
              <a:rPr lang="en-US" dirty="0" err="1"/>
              <a:t>PrEP</a:t>
            </a:r>
            <a:r>
              <a:rPr lang="en-US" dirty="0"/>
              <a:t> for?</a:t>
            </a:r>
          </a:p>
        </p:txBody>
      </p:sp>
      <p:sp>
        <p:nvSpPr>
          <p:cNvPr id="15" name="Text Placeholder 14"/>
          <p:cNvSpPr>
            <a:spLocks noGrp="1"/>
          </p:cNvSpPr>
          <p:nvPr>
            <p:ph type="body" sz="quarter" idx="11"/>
          </p:nvPr>
        </p:nvSpPr>
        <p:spPr>
          <a:xfrm>
            <a:off x="623889" y="2040640"/>
            <a:ext cx="5248592" cy="3534160"/>
          </a:xfrm>
        </p:spPr>
        <p:txBody>
          <a:bodyPr/>
          <a:lstStyle/>
          <a:p>
            <a:r>
              <a:rPr lang="en-US" dirty="0" err="1"/>
              <a:t>PrEP</a:t>
            </a:r>
            <a:r>
              <a:rPr lang="en-US" dirty="0"/>
              <a:t> is for anyone who is HIV negative and may be at increased vulnerability for acquiring HIV. </a:t>
            </a:r>
          </a:p>
          <a:p>
            <a:r>
              <a:rPr lang="en-US" dirty="0"/>
              <a:t>Certain medications may be recommended based on personal factors.</a:t>
            </a:r>
          </a:p>
          <a:p>
            <a:r>
              <a:rPr lang="en-US" dirty="0"/>
              <a:t>Ideally, a qualified provider will discuss a patient’s specific medical history and life circumstances to determine which medication is right for them.</a:t>
            </a:r>
          </a:p>
          <a:p>
            <a:pPr marL="57150" indent="0">
              <a:buNone/>
            </a:pPr>
            <a:endParaRPr lang="en-US" dirty="0"/>
          </a:p>
        </p:txBody>
      </p:sp>
      <p:sp>
        <p:nvSpPr>
          <p:cNvPr id="5" name="Date Placeholder 4"/>
          <p:cNvSpPr>
            <a:spLocks noGrp="1"/>
          </p:cNvSpPr>
          <p:nvPr>
            <p:ph type="dt" sz="half" idx="2"/>
          </p:nvPr>
        </p:nvSpPr>
        <p:spPr/>
        <p:txBody>
          <a:bodyPr/>
          <a:lstStyle/>
          <a:p>
            <a:r>
              <a:rPr lang="en-US" dirty="0"/>
              <a:t>Image citation</a:t>
            </a:r>
          </a:p>
        </p:txBody>
      </p:sp>
      <p:sp>
        <p:nvSpPr>
          <p:cNvPr id="16" name="Title 13">
            <a:extLst>
              <a:ext uri="{FF2B5EF4-FFF2-40B4-BE49-F238E27FC236}">
                <a16:creationId xmlns:a16="http://schemas.microsoft.com/office/drawing/2014/main" id="{72375691-5B97-624C-BF5C-D89C64BCC2D6}"/>
              </a:ext>
            </a:extLst>
          </p:cNvPr>
          <p:cNvSpPr txBox="1">
            <a:spLocks/>
          </p:cNvSpPr>
          <p:nvPr/>
        </p:nvSpPr>
        <p:spPr>
          <a:xfrm>
            <a:off x="5982790" y="1154180"/>
            <a:ext cx="10512425" cy="648915"/>
          </a:xfrm>
          <a:prstGeom prst="rect">
            <a:avLst/>
          </a:prstGeom>
        </p:spPr>
        <p:txBody>
          <a:bodyPr vert="horz" lIns="91440" tIns="45720" rIns="91440" bIns="45720" rtlCol="0" anchor="t">
            <a:normAutofit/>
          </a:bodyPr>
          <a:lstStyle>
            <a:lvl1pPr algn="l" defTabSz="1218895" rtl="0" eaLnBrk="1" latinLnBrk="0" hangingPunct="1">
              <a:spcBef>
                <a:spcPct val="0"/>
              </a:spcBef>
              <a:buNone/>
              <a:defRPr sz="3200" kern="1200">
                <a:solidFill>
                  <a:schemeClr val="accent6"/>
                </a:solidFill>
                <a:latin typeface="+mj-lt"/>
                <a:ea typeface="+mj-ea"/>
                <a:cs typeface="Arial" pitchFamily="34" charset="0"/>
              </a:defRPr>
            </a:lvl1pPr>
          </a:lstStyle>
          <a:p>
            <a:r>
              <a:rPr lang="en-US" dirty="0"/>
              <a:t>Is </a:t>
            </a:r>
            <a:r>
              <a:rPr lang="en-US" dirty="0" err="1"/>
              <a:t>PrEP</a:t>
            </a:r>
            <a:r>
              <a:rPr lang="en-US" dirty="0"/>
              <a:t> safe?</a:t>
            </a:r>
          </a:p>
        </p:txBody>
      </p:sp>
      <p:sp>
        <p:nvSpPr>
          <p:cNvPr id="18" name="Text Placeholder 14">
            <a:extLst>
              <a:ext uri="{FF2B5EF4-FFF2-40B4-BE49-F238E27FC236}">
                <a16:creationId xmlns:a16="http://schemas.microsoft.com/office/drawing/2014/main" id="{86A49D80-CD22-3649-87D6-DDE9F33FDF62}"/>
              </a:ext>
            </a:extLst>
          </p:cNvPr>
          <p:cNvSpPr txBox="1">
            <a:spLocks/>
          </p:cNvSpPr>
          <p:nvPr/>
        </p:nvSpPr>
        <p:spPr>
          <a:xfrm>
            <a:off x="5982790" y="2040640"/>
            <a:ext cx="5248592" cy="3534160"/>
          </a:xfrm>
          <a:prstGeom prst="rect">
            <a:avLst/>
          </a:prstGeom>
        </p:spPr>
        <p:txBody>
          <a:bodyPr/>
          <a:lstStyle>
            <a:lvl1pPr marL="400050" indent="-342900" algn="l" defTabSz="1218895" rtl="0" eaLnBrk="1" latinLnBrk="0" hangingPunct="1">
              <a:spcBef>
                <a:spcPts val="0"/>
              </a:spcBef>
              <a:spcAft>
                <a:spcPts val="800"/>
              </a:spcAft>
              <a:buClr>
                <a:schemeClr val="accent6"/>
              </a:buClr>
              <a:buFont typeface="Wingdings" panose="05000000000000000000" pitchFamily="2" charset="2"/>
              <a:buChar char="§"/>
              <a:defRPr sz="24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800"/>
              </a:spcAft>
              <a:buClr>
                <a:schemeClr val="accent6"/>
              </a:buClr>
              <a:buFont typeface="Wingdings" pitchFamily="2" charset="2"/>
              <a:buChar char="§"/>
              <a:defRPr sz="2400" kern="1200">
                <a:solidFill>
                  <a:schemeClr val="tx1"/>
                </a:solidFill>
                <a:latin typeface="+mn-lt"/>
                <a:ea typeface="+mn-ea"/>
                <a:cs typeface="Arial" pitchFamily="34" charset="0"/>
              </a:defRPr>
            </a:lvl2pPr>
            <a:lvl3pPr marL="971550" indent="-280988" algn="l" defTabSz="1218895" rtl="0" eaLnBrk="1" latinLnBrk="0" hangingPunct="1">
              <a:spcBef>
                <a:spcPts val="0"/>
              </a:spcBef>
              <a:spcAft>
                <a:spcPts val="800"/>
              </a:spcAft>
              <a:buClr>
                <a:schemeClr val="accent6"/>
              </a:buClr>
              <a:buFont typeface="Arial" panose="020B0604020202020204" pitchFamily="34" charset="0"/>
              <a:buChar char="•"/>
              <a:defRPr sz="2400" kern="1200">
                <a:solidFill>
                  <a:schemeClr val="tx1"/>
                </a:solidFill>
                <a:latin typeface="+mn-lt"/>
                <a:ea typeface="+mn-ea"/>
                <a:cs typeface="Arial" pitchFamily="34" charset="0"/>
              </a:defRPr>
            </a:lvl3pPr>
            <a:lvl4pPr marL="1371600" indent="-400050" algn="l" defTabSz="1218895" rtl="0" eaLnBrk="1" latinLnBrk="0" hangingPunct="1">
              <a:spcBef>
                <a:spcPts val="0"/>
              </a:spcBef>
              <a:spcAft>
                <a:spcPts val="800"/>
              </a:spcAft>
              <a:buClr>
                <a:schemeClr val="accent6"/>
              </a:buClr>
              <a:buFont typeface="System Font Regular"/>
              <a:buChar char="–"/>
              <a:defRPr sz="2400" kern="1200">
                <a:solidFill>
                  <a:schemeClr val="tx1"/>
                </a:solidFill>
                <a:latin typeface="+mn-lt"/>
                <a:ea typeface="+mn-ea"/>
                <a:cs typeface="Arial" pitchFamily="34" charset="0"/>
              </a:defRPr>
            </a:lvl4pPr>
            <a:lvl5pPr marL="1714500" indent="-342900" algn="l" defTabSz="1218895" rtl="0" eaLnBrk="1" latinLnBrk="0" hangingPunct="1">
              <a:spcBef>
                <a:spcPts val="0"/>
              </a:spcBef>
              <a:spcAft>
                <a:spcPts val="800"/>
              </a:spcAft>
              <a:buClr>
                <a:schemeClr val="accent6"/>
              </a:buClr>
              <a:buSzPct val="100000"/>
              <a:buFont typeface="System Font Regular"/>
              <a:buChar char="–"/>
              <a:defRPr sz="24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dirty="0"/>
              <a:t>According to the CDC, </a:t>
            </a:r>
            <a:r>
              <a:rPr lang="en-US" dirty="0" err="1"/>
              <a:t>PrEP</a:t>
            </a:r>
            <a:r>
              <a:rPr lang="en-US" dirty="0"/>
              <a:t> is both safe and effective in lowering a person’s risk of acquiring HIV. </a:t>
            </a:r>
          </a:p>
          <a:p>
            <a:endParaRPr lang="en-US" dirty="0"/>
          </a:p>
          <a:p>
            <a:r>
              <a:rPr lang="en-US" dirty="0"/>
              <a:t>While some people experience side effects like diarrhea, nausea, headache, fatigue, and stomach pain; these side effects usually go away with time.</a:t>
            </a:r>
          </a:p>
          <a:p>
            <a:pPr marL="57150" indent="0">
              <a:buFont typeface="Wingdings" panose="05000000000000000000" pitchFamily="2" charset="2"/>
              <a:buNone/>
            </a:pPr>
            <a:endParaRPr lang="en-US" dirty="0"/>
          </a:p>
        </p:txBody>
      </p:sp>
    </p:spTree>
    <p:extLst>
      <p:ext uri="{BB962C8B-B14F-4D97-AF65-F5344CB8AC3E}">
        <p14:creationId xmlns:p14="http://schemas.microsoft.com/office/powerpoint/2010/main" val="3012857485"/>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E9B863C-DE2F-4FC5-B704-B98053DCC2A1}"/>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CB3B78A7-7F93-4FB2-8006-051DC23A82AC}"/>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3508AACB-9AD2-40AB-995C-481952F1FE62}"/>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4E2A952-FB3A-47FA-81DD-F758D9C96D84}"/>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AETC-program-template-widescreen</Template>
  <TotalTime>673</TotalTime>
  <Words>4653</Words>
  <Application>Microsoft Office PowerPoint</Application>
  <PresentationFormat>Custom</PresentationFormat>
  <Paragraphs>328</Paragraphs>
  <Slides>34</Slides>
  <Notes>21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Arial</vt:lpstr>
      <vt:lpstr>Calibri</vt:lpstr>
      <vt:lpstr>Noto Sans Symbols</vt:lpstr>
      <vt:lpstr>Roboto</vt:lpstr>
      <vt:lpstr>STIXGeneral-Regular</vt:lpstr>
      <vt:lpstr>System Font Regular</vt:lpstr>
      <vt:lpstr>Wingdings</vt:lpstr>
      <vt:lpstr>Title slide master</vt:lpstr>
      <vt:lpstr>Content slide master</vt:lpstr>
      <vt:lpstr>3_Custom Design</vt:lpstr>
      <vt:lpstr>5_Custom Design</vt:lpstr>
      <vt:lpstr>6_Custom Design</vt:lpstr>
      <vt:lpstr>PrEParation 101: Preparing Providers for PrEP Sustainability in Primary Health Care </vt:lpstr>
      <vt:lpstr>Disclosures</vt:lpstr>
      <vt:lpstr>AETC Program National Centers and HIV Curriculum</vt:lpstr>
      <vt:lpstr>PowerPoint Presentation</vt:lpstr>
      <vt:lpstr>Define PrEP (Pre-Exposure Prophylaxis)</vt:lpstr>
      <vt:lpstr>The Purpose of Clinicians understanding HIV Prevention</vt:lpstr>
      <vt:lpstr>What is PrEP?</vt:lpstr>
      <vt:lpstr>How Does PrEP Work?</vt:lpstr>
      <vt:lpstr>Who is PrEP for?</vt:lpstr>
      <vt:lpstr>Describe the efficacy of various PrEP dosage forms. </vt:lpstr>
      <vt:lpstr>Available PrEP Medications</vt:lpstr>
      <vt:lpstr>TRUVADA (F/TDF):Emtricitabine 200mg/Tenofovir Disoproxil Fumarate 300mg1,8</vt:lpstr>
      <vt:lpstr>DESCOVY (F/TAF) Emtricitabine 200mg/Tenofovir Alafenamide 25 mg1,8</vt:lpstr>
      <vt:lpstr>PowerPoint Presentation</vt:lpstr>
      <vt:lpstr>Cabotegravir</vt:lpstr>
      <vt:lpstr>         Cabotegravir</vt:lpstr>
      <vt:lpstr>PrEP Efficacy1</vt:lpstr>
      <vt:lpstr>PrEP Efficacy Statistics1</vt:lpstr>
      <vt:lpstr>Provide a list of barriers to PrEP implementation including cost of PrEP services &amp; medications. </vt:lpstr>
      <vt:lpstr>Common Myths About PrEP # 1 of 5</vt:lpstr>
      <vt:lpstr>Common Myths About PrEP # 2 of 5</vt:lpstr>
      <vt:lpstr>Common Myths About PrEP # 3 of 5</vt:lpstr>
      <vt:lpstr>Common Myths About PrEP # 4 of 5</vt:lpstr>
      <vt:lpstr>Common Myths About PrEP # 5 of 5</vt:lpstr>
      <vt:lpstr>Summarize methods to identify PrEP eligible populations</vt:lpstr>
      <vt:lpstr>CDC Comprehensive guidelines for prescribing PrEP</vt:lpstr>
      <vt:lpstr>Offering PrEP to Sexually Active Adults and Adolescents</vt:lpstr>
      <vt:lpstr>Baseline assessments required for individuals beginning PrEP</vt:lpstr>
      <vt:lpstr>QUESTIONS &amp; FEEDBACK?</vt:lpstr>
      <vt:lpstr>References</vt:lpstr>
      <vt:lpstr>References</vt:lpstr>
      <vt:lpstr>References</vt:lpstr>
      <vt:lpstr>References</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dc:creator>
  <cp:lastModifiedBy>Judith Collins</cp:lastModifiedBy>
  <cp:revision>47</cp:revision>
  <cp:lastPrinted>2014-09-18T20:07:37Z</cp:lastPrinted>
  <dcterms:created xsi:type="dcterms:W3CDTF">2022-02-08T21:24:12Z</dcterms:created>
  <dcterms:modified xsi:type="dcterms:W3CDTF">2023-08-02T15:28:57Z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2023-06-05T14:15:48Z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b71fde4f-b0b7-4ff8-998d-5db9898f3a79</vt:lpwstr>
  </property>
  <property fmtid="{D5CDD505-2E9C-101B-9397-08002B2CF9AE}" pid="8" name="MSIP_Label_792c8cef-6f2b-4af1-b4ac-d815ff795cd6_ContentBits">
    <vt:lpwstr>0</vt:lpwstr>
  </property>
</Properties>
</file>