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675" r:id="rId2"/>
    <p:sldMasterId id="2147483716" r:id="rId3"/>
    <p:sldMasterId id="2147483720" r:id="rId4"/>
    <p:sldMasterId id="2147483722" r:id="rId5"/>
  </p:sldMasterIdLst>
  <p:notesMasterIdLst>
    <p:notesMasterId r:id="rId36"/>
  </p:notesMasterIdLst>
  <p:handoutMasterIdLst>
    <p:handoutMasterId r:id="rId37"/>
  </p:handoutMasterIdLst>
  <p:sldIdLst>
    <p:sldId id="405" r:id="rId6"/>
    <p:sldId id="474" r:id="rId7"/>
    <p:sldId id="257" r:id="rId8"/>
    <p:sldId id="457" r:id="rId9"/>
    <p:sldId id="458" r:id="rId10"/>
    <p:sldId id="261" r:id="rId11"/>
    <p:sldId id="448" r:id="rId12"/>
    <p:sldId id="459" r:id="rId13"/>
    <p:sldId id="460" r:id="rId14"/>
    <p:sldId id="265" r:id="rId15"/>
    <p:sldId id="453" r:id="rId16"/>
    <p:sldId id="461" r:id="rId17"/>
    <p:sldId id="462" r:id="rId18"/>
    <p:sldId id="463" r:id="rId19"/>
    <p:sldId id="464" r:id="rId20"/>
    <p:sldId id="465" r:id="rId21"/>
    <p:sldId id="467" r:id="rId22"/>
    <p:sldId id="477" r:id="rId23"/>
    <p:sldId id="478" r:id="rId24"/>
    <p:sldId id="468" r:id="rId25"/>
    <p:sldId id="469" r:id="rId26"/>
    <p:sldId id="470" r:id="rId27"/>
    <p:sldId id="479" r:id="rId28"/>
    <p:sldId id="480" r:id="rId29"/>
    <p:sldId id="279" r:id="rId30"/>
    <p:sldId id="471" r:id="rId31"/>
    <p:sldId id="476" r:id="rId32"/>
    <p:sldId id="475" r:id="rId33"/>
    <p:sldId id="281" r:id="rId34"/>
    <p:sldId id="454" r:id="rId35"/>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6B6"/>
    <a:srgbClr val="DDDCD3"/>
    <a:srgbClr val="F8F6F0"/>
    <a:srgbClr val="FCFAF4"/>
    <a:srgbClr val="F0EDE4"/>
    <a:srgbClr val="E7E5D9"/>
    <a:srgbClr val="C5C4BA"/>
    <a:srgbClr val="A9A89F"/>
    <a:srgbClr val="DAD8CB"/>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F0267-D10B-44E7-B8AF-2F409511708E}" v="2008" dt="2023-06-12T20:55:47.682"/>
  </p1510:revLst>
</p1510:revInfo>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7" autoAdjust="0"/>
    <p:restoredTop sz="96327" autoAdjust="0"/>
  </p:normalViewPr>
  <p:slideViewPr>
    <p:cSldViewPr snapToGrid="0">
      <p:cViewPr varScale="1">
        <p:scale>
          <a:sx n="75" d="100"/>
          <a:sy n="75" d="100"/>
        </p:scale>
        <p:origin x="90" y="450"/>
      </p:cViewPr>
      <p:guideLst>
        <p:guide orient="horz" pos="1552"/>
        <p:guide pos="341"/>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52" d="100"/>
          <a:sy n="52" d="100"/>
        </p:scale>
        <p:origin x="2454"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8/2/2023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079904" y="2209800"/>
            <a:ext cx="8647033" cy="838200"/>
          </a:xfrm>
          <a:prstGeom prst="rect">
            <a:avLst/>
          </a:prstGeom>
        </p:spPr>
        <p:txBody>
          <a:bodyPr anchor="b">
            <a:noAutofit/>
          </a:bodyPr>
          <a:lstStyle>
            <a:lvl1pPr algn="l">
              <a:defRPr sz="38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Presenter"/>
          <p:cNvSpPr>
            <a:spLocks noGrp="1"/>
          </p:cNvSpPr>
          <p:nvPr>
            <p:ph type="body" sz="quarter" idx="10" hasCustomPrompt="1"/>
          </p:nvPr>
        </p:nvSpPr>
        <p:spPr>
          <a:xfrm>
            <a:off x="2074191" y="3667801"/>
            <a:ext cx="6957016"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074191" y="4170965"/>
            <a:ext cx="6957016" cy="495641"/>
          </a:xfrm>
          <a:prstGeom prst="rect">
            <a:avLst/>
          </a:prstGeom>
        </p:spPr>
        <p:txBody>
          <a:bodyPr anchor="ctr"/>
          <a:lstStyle>
            <a:lvl1pPr marL="0" indent="0">
              <a:buNone/>
              <a:defRPr sz="2399" b="0" i="0">
                <a:solidFill>
                  <a:schemeClr val="accent4">
                    <a:lumMod val="20000"/>
                    <a:lumOff val="80000"/>
                  </a:schemeClr>
                </a:solidFill>
                <a:latin typeface="Arial" panose="020B0604020202020204" pitchFamily="34" charset="0"/>
              </a:defRPr>
            </a:lvl1pPr>
          </a:lstStyle>
          <a:p>
            <a:pPr lvl="0"/>
            <a:r>
              <a:rPr lang="en-US" dirty="0"/>
              <a:t>Date</a:t>
            </a:r>
          </a:p>
        </p:txBody>
      </p:sp>
      <p:pic>
        <p:nvPicPr>
          <p:cNvPr id="9" name="ribbon">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729" y="0"/>
            <a:ext cx="1262984"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2074191" y="3322463"/>
            <a:ext cx="8534400"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FE38E886-6CD8-440F-8F93-0A194509ED3D}"/>
              </a:ext>
            </a:extLst>
          </p:cNvPr>
          <p:cNvPicPr>
            <a:picLocks noChangeAspect="1"/>
          </p:cNvPicPr>
          <p:nvPr userDrawn="1"/>
        </p:nvPicPr>
        <p:blipFill>
          <a:blip r:embed="rId3"/>
          <a:stretch>
            <a:fillRect/>
          </a:stretch>
        </p:blipFill>
        <p:spPr>
          <a:xfrm>
            <a:off x="7716516" y="5492495"/>
            <a:ext cx="3921768"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677335" y="6492879"/>
            <a:ext cx="6297612" cy="365125"/>
          </a:xfrm>
          <a:prstGeom prst="rect">
            <a:avLst/>
          </a:prstGeom>
        </p:spPr>
        <p:txBody>
          <a:bodyPr/>
          <a:lstStyle/>
          <a:p>
            <a:r>
              <a:rPr lang="en-US"/>
              <a:t>HIV 101 </a:t>
            </a:r>
            <a:r>
              <a:rPr lang="en-US" dirty="0"/>
              <a:t>| Joyce R. McCoy | jrmccoy63@yahoo.com</a:t>
            </a:r>
          </a:p>
        </p:txBody>
      </p:sp>
      <p:sp>
        <p:nvSpPr>
          <p:cNvPr id="7" name="Slide Number Placeholder 5"/>
          <p:cNvSpPr>
            <a:spLocks noGrp="1"/>
          </p:cNvSpPr>
          <p:nvPr>
            <p:ph type="sldNum" sz="quarter" idx="12"/>
          </p:nvPr>
        </p:nvSpPr>
        <p:spPr>
          <a:xfrm>
            <a:off x="11401825" y="6480030"/>
            <a:ext cx="683339" cy="365125"/>
          </a:xfrm>
          <a:prstGeom prst="rect">
            <a:avLst/>
          </a:prstGeom>
        </p:spPr>
        <p:txBody>
          <a:bodyPr/>
          <a:lstStyle>
            <a:lvl1pPr>
              <a:defRPr sz="900" b="1">
                <a:solidFill>
                  <a:schemeClr val="bg1"/>
                </a:solidFill>
              </a:defRPr>
            </a:lvl1pPr>
          </a:lstStyle>
          <a:p>
            <a:fld id="{17C210D8-57DD-4183-BE84-988F56C8EE49}" type="slidenum">
              <a:rPr lang="en-US" smtClean="0"/>
              <a:pPr/>
              <a:t>‹#›</a:t>
            </a:fld>
            <a:endParaRPr lang="en-US" dirty="0"/>
          </a:p>
        </p:txBody>
      </p:sp>
      <p:sp>
        <p:nvSpPr>
          <p:cNvPr id="8" name="Date Placeholder 3"/>
          <p:cNvSpPr>
            <a:spLocks noGrp="1"/>
          </p:cNvSpPr>
          <p:nvPr>
            <p:ph type="dt" sz="half" idx="2"/>
          </p:nvPr>
        </p:nvSpPr>
        <p:spPr>
          <a:xfrm>
            <a:off x="7168063" y="6480522"/>
            <a:ext cx="1234532" cy="365125"/>
          </a:xfrm>
          <a:prstGeom prst="rect">
            <a:avLst/>
          </a:prstGeom>
        </p:spPr>
        <p:txBody>
          <a:bodyPr anchor="ctr"/>
          <a:lstStyle/>
          <a:p>
            <a:r>
              <a:rPr lang="en-US" sz="825" dirty="0"/>
              <a:t>2/20/2021</a:t>
            </a:r>
            <a:endParaRPr lang="en-US" dirty="0"/>
          </a:p>
        </p:txBody>
      </p:sp>
    </p:spTree>
    <p:extLst>
      <p:ext uri="{BB962C8B-B14F-4D97-AF65-F5344CB8AC3E}">
        <p14:creationId xmlns:p14="http://schemas.microsoft.com/office/powerpoint/2010/main" val="312387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FE8953-CC33-2C45-A9FA-27859439A714}"/>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8" name="Footer Placeholder 4"/>
          <p:cNvSpPr>
            <a:spLocks noGrp="1"/>
          </p:cNvSpPr>
          <p:nvPr>
            <p:ph type="ftr" sz="quarter" idx="11"/>
          </p:nvPr>
        </p:nvSpPr>
        <p:spPr>
          <a:xfrm>
            <a:off x="677335" y="6492879"/>
            <a:ext cx="6297612" cy="365125"/>
          </a:xfrm>
          <a:prstGeom prst="rect">
            <a:avLst/>
          </a:prstGeom>
        </p:spPr>
        <p:txBody>
          <a:bodyPr/>
          <a:lstStyle/>
          <a:p>
            <a:r>
              <a:rPr lang="en-US"/>
              <a:t>HIV 101 </a:t>
            </a:r>
            <a:r>
              <a:rPr lang="en-US" dirty="0"/>
              <a:t>| Joyce R. McCoy | jrmccoy63@yahoo.com</a:t>
            </a:r>
          </a:p>
        </p:txBody>
      </p:sp>
      <p:sp>
        <p:nvSpPr>
          <p:cNvPr id="9" name="Slide Number Placeholder 5"/>
          <p:cNvSpPr>
            <a:spLocks noGrp="1"/>
          </p:cNvSpPr>
          <p:nvPr>
            <p:ph type="sldNum" sz="quarter" idx="12"/>
          </p:nvPr>
        </p:nvSpPr>
        <p:spPr>
          <a:xfrm>
            <a:off x="11401825" y="6480030"/>
            <a:ext cx="683339" cy="365125"/>
          </a:xfrm>
          <a:prstGeom prst="rect">
            <a:avLst/>
          </a:prstGeom>
        </p:spPr>
        <p:txBody>
          <a:bodyPr/>
          <a:lstStyle>
            <a:lvl1pPr>
              <a:defRPr sz="900" b="1">
                <a:solidFill>
                  <a:schemeClr val="bg1"/>
                </a:solidFill>
              </a:defRPr>
            </a:lvl1pPr>
          </a:lstStyle>
          <a:p>
            <a:fld id="{17C210D8-57DD-4183-BE84-988F56C8EE49}" type="slidenum">
              <a:rPr lang="en-US" smtClean="0"/>
              <a:pPr/>
              <a:t>‹#›</a:t>
            </a:fld>
            <a:endParaRPr lang="en-US" dirty="0"/>
          </a:p>
        </p:txBody>
      </p:sp>
      <p:sp>
        <p:nvSpPr>
          <p:cNvPr id="10" name="Date Placeholder 3"/>
          <p:cNvSpPr>
            <a:spLocks noGrp="1"/>
          </p:cNvSpPr>
          <p:nvPr>
            <p:ph type="dt" sz="half" idx="2"/>
          </p:nvPr>
        </p:nvSpPr>
        <p:spPr>
          <a:xfrm>
            <a:off x="7168063" y="6480522"/>
            <a:ext cx="1234532" cy="365125"/>
          </a:xfrm>
          <a:prstGeom prst="rect">
            <a:avLst/>
          </a:prstGeom>
        </p:spPr>
        <p:txBody>
          <a:bodyPr anchor="ctr"/>
          <a:lstStyle/>
          <a:p>
            <a:r>
              <a:rPr lang="en-US" sz="825" dirty="0"/>
              <a:t>2/20/2021</a:t>
            </a:r>
            <a:endParaRPr lang="en-US" dirty="0"/>
          </a:p>
        </p:txBody>
      </p:sp>
    </p:spTree>
    <p:extLst>
      <p:ext uri="{BB962C8B-B14F-4D97-AF65-F5344CB8AC3E}">
        <p14:creationId xmlns:p14="http://schemas.microsoft.com/office/powerpoint/2010/main" val="125696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1F5AB0-1A36-E845-B537-69548D35EB0C}"/>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677335" y="6492879"/>
            <a:ext cx="6297612" cy="365125"/>
          </a:xfrm>
          <a:prstGeom prst="rect">
            <a:avLst/>
          </a:prstGeom>
        </p:spPr>
        <p:txBody>
          <a:bodyPr/>
          <a:lstStyle/>
          <a:p>
            <a:r>
              <a:rPr lang="en-US"/>
              <a:t>HIV 101 </a:t>
            </a:r>
            <a:r>
              <a:rPr lang="en-US" dirty="0"/>
              <a:t>| Joyce R. McCoy | jrmccoy63@yahoo.com</a:t>
            </a:r>
          </a:p>
        </p:txBody>
      </p:sp>
      <p:sp>
        <p:nvSpPr>
          <p:cNvPr id="7" name="Slide Number Placeholder 5"/>
          <p:cNvSpPr>
            <a:spLocks noGrp="1"/>
          </p:cNvSpPr>
          <p:nvPr>
            <p:ph type="sldNum" sz="quarter" idx="12"/>
          </p:nvPr>
        </p:nvSpPr>
        <p:spPr>
          <a:xfrm>
            <a:off x="11401825" y="6480030"/>
            <a:ext cx="683339" cy="365125"/>
          </a:xfrm>
          <a:prstGeom prst="rect">
            <a:avLst/>
          </a:prstGeom>
        </p:spPr>
        <p:txBody>
          <a:bodyPr/>
          <a:lstStyle>
            <a:lvl1pPr>
              <a:defRPr sz="900" b="1">
                <a:solidFill>
                  <a:schemeClr val="bg1"/>
                </a:solidFill>
              </a:defRPr>
            </a:lvl1pPr>
          </a:lstStyle>
          <a:p>
            <a:fld id="{17C210D8-57DD-4183-BE84-988F56C8EE49}" type="slidenum">
              <a:rPr lang="en-US" smtClean="0"/>
              <a:pPr/>
              <a:t>‹#›</a:t>
            </a:fld>
            <a:endParaRPr lang="en-US" dirty="0"/>
          </a:p>
        </p:txBody>
      </p:sp>
      <p:sp>
        <p:nvSpPr>
          <p:cNvPr id="8" name="Date Placeholder 3"/>
          <p:cNvSpPr>
            <a:spLocks noGrp="1"/>
          </p:cNvSpPr>
          <p:nvPr>
            <p:ph type="dt" sz="half" idx="2"/>
          </p:nvPr>
        </p:nvSpPr>
        <p:spPr>
          <a:xfrm>
            <a:off x="7168063" y="6480522"/>
            <a:ext cx="1234532" cy="365125"/>
          </a:xfrm>
          <a:prstGeom prst="rect">
            <a:avLst/>
          </a:prstGeom>
        </p:spPr>
        <p:txBody>
          <a:bodyPr anchor="ctr"/>
          <a:lstStyle/>
          <a:p>
            <a:r>
              <a:rPr lang="en-US" sz="825" dirty="0"/>
              <a:t>2/20/2021</a:t>
            </a:r>
            <a:endParaRPr lang="en-US" dirty="0"/>
          </a:p>
        </p:txBody>
      </p:sp>
    </p:spTree>
    <p:extLst>
      <p:ext uri="{BB962C8B-B14F-4D97-AF65-F5344CB8AC3E}">
        <p14:creationId xmlns:p14="http://schemas.microsoft.com/office/powerpoint/2010/main" val="259595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77335" y="6492879"/>
            <a:ext cx="6297612" cy="365125"/>
          </a:xfrm>
          <a:prstGeom prst="rect">
            <a:avLst/>
          </a:prstGeom>
        </p:spPr>
        <p:txBody>
          <a:bodyPr/>
          <a:lstStyle/>
          <a:p>
            <a:r>
              <a:rPr lang="en-US"/>
              <a:t>HIV 101 </a:t>
            </a:r>
            <a:r>
              <a:rPr lang="en-US" dirty="0"/>
              <a:t>| Joyce R. McCoy | jrmccoy63@yahoo.com</a:t>
            </a:r>
          </a:p>
        </p:txBody>
      </p:sp>
      <p:sp>
        <p:nvSpPr>
          <p:cNvPr id="6" name="Slide Number Placeholder 5"/>
          <p:cNvSpPr>
            <a:spLocks noGrp="1"/>
          </p:cNvSpPr>
          <p:nvPr>
            <p:ph type="sldNum" sz="quarter" idx="12"/>
          </p:nvPr>
        </p:nvSpPr>
        <p:spPr>
          <a:xfrm>
            <a:off x="11401825" y="6480030"/>
            <a:ext cx="683339" cy="365125"/>
          </a:xfrm>
          <a:prstGeom prst="rect">
            <a:avLst/>
          </a:prstGeom>
        </p:spPr>
        <p:txBody>
          <a:bodyPr/>
          <a:lstStyle>
            <a:lvl1pPr>
              <a:defRPr sz="900" b="1">
                <a:solidFill>
                  <a:schemeClr val="bg1"/>
                </a:solidFill>
              </a:defRPr>
            </a:lvl1pPr>
          </a:lstStyle>
          <a:p>
            <a:fld id="{17C210D8-57DD-4183-BE84-988F56C8EE49}" type="slidenum">
              <a:rPr lang="en-US" smtClean="0"/>
              <a:pPr/>
              <a:t>‹#›</a:t>
            </a:fld>
            <a:endParaRPr lang="en-US" dirty="0"/>
          </a:p>
        </p:txBody>
      </p:sp>
      <p:sp>
        <p:nvSpPr>
          <p:cNvPr id="7" name="Date Placeholder 3"/>
          <p:cNvSpPr>
            <a:spLocks noGrp="1"/>
          </p:cNvSpPr>
          <p:nvPr>
            <p:ph type="dt" sz="half" idx="2"/>
          </p:nvPr>
        </p:nvSpPr>
        <p:spPr>
          <a:xfrm>
            <a:off x="7168063" y="6480522"/>
            <a:ext cx="1234532" cy="365125"/>
          </a:xfrm>
          <a:prstGeom prst="rect">
            <a:avLst/>
          </a:prstGeom>
        </p:spPr>
        <p:txBody>
          <a:bodyPr anchor="ctr"/>
          <a:lstStyle/>
          <a:p>
            <a:r>
              <a:rPr lang="en-US" sz="825" dirty="0"/>
              <a:t>2/20/2021</a:t>
            </a:r>
            <a:endParaRPr lang="en-US" dirty="0"/>
          </a:p>
        </p:txBody>
      </p:sp>
    </p:spTree>
    <p:extLst>
      <p:ext uri="{BB962C8B-B14F-4D97-AF65-F5344CB8AC3E}">
        <p14:creationId xmlns:p14="http://schemas.microsoft.com/office/powerpoint/2010/main" val="13441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81"/>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9"/>
            <a:ext cx="10515163"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6"/>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August 2, 2023</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33714"/>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53422"/>
            <a:ext cx="10515163" cy="2986087"/>
          </a:xfrm>
          <a:prstGeom prst="rect">
            <a:avLst/>
          </a:prstGeom>
        </p:spPr>
        <p:txBody>
          <a:bodyPr/>
          <a:lstStyle>
            <a:lvl1pPr marL="685800" indent="-341313">
              <a:spcBef>
                <a:spcPts val="0"/>
              </a:spcBef>
              <a:spcAft>
                <a:spcPts val="1200"/>
              </a:spcAft>
              <a:buClr>
                <a:schemeClr val="accent6"/>
              </a:buClr>
              <a:buFont typeface="Wingdings" pitchFamily="2" charset="2"/>
              <a:buChar char="§"/>
              <a:defRPr sz="2400">
                <a:solidFill>
                  <a:schemeClr val="tx1"/>
                </a:solidFill>
                <a:latin typeface="+mn-lt"/>
              </a:defRPr>
            </a:lvl1pPr>
            <a:lvl2pPr marL="685800" indent="-341313">
              <a:spcBef>
                <a:spcPts val="0"/>
              </a:spcBef>
              <a:spcAft>
                <a:spcPts val="600"/>
              </a:spcAft>
              <a:defRPr sz="2400">
                <a:latin typeface="+mn-lt"/>
              </a:defRPr>
            </a:lvl2pPr>
            <a:lvl3pPr marL="1024145" indent="-347477">
              <a:spcBef>
                <a:spcPts val="0"/>
              </a:spcBef>
              <a:spcAft>
                <a:spcPts val="600"/>
              </a:spcAft>
              <a:buFont typeface="Arial" panose="020B0604020202020204" pitchFamily="34" charset="0"/>
              <a:buChar char="•"/>
              <a:defRPr sz="2400">
                <a:latin typeface="+mn-lt"/>
              </a:defRPr>
            </a:lvl3pPr>
            <a:lvl4pPr marL="1481352" indent="-347477">
              <a:spcBef>
                <a:spcPts val="0"/>
              </a:spcBef>
              <a:spcAft>
                <a:spcPts val="600"/>
              </a:spcAft>
              <a:buClr>
                <a:schemeClr val="accent6"/>
              </a:buClr>
              <a:buFont typeface="System Font Regular"/>
              <a:buChar char="–"/>
              <a:defRPr sz="2199">
                <a:latin typeface="+mn-lt"/>
              </a:defRPr>
            </a:lvl4pPr>
            <a:lvl5pPr marL="1828831" indent="-347477">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6"/>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August 2, 2023</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1" y="1026396"/>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33635"/>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7" y="1933634"/>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6"/>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August 2, 2023</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46068"/>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60" y="1935128"/>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6"/>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August 2, 2023</a:t>
            </a:fld>
            <a:endParaRPr lang="en-US" dirty="0"/>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4500885" y="1935128"/>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8308113" y="1935128"/>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932607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60" y="1064976"/>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2869" y="1984684"/>
            <a:ext cx="5249959" cy="2986087"/>
          </a:xfrm>
          <a:prstGeom prst="rect">
            <a:avLst/>
          </a:prstGeom>
        </p:spPr>
        <p:txBody>
          <a:bodyPr/>
          <a:lstStyle>
            <a:lvl1pPr marL="457200" indent="-341313">
              <a:spcBef>
                <a:spcPts val="0"/>
              </a:spcBef>
              <a:spcAft>
                <a:spcPts val="1200"/>
              </a:spcAft>
              <a:buClr>
                <a:schemeClr val="accent6"/>
              </a:buClr>
              <a:buFont typeface="Wingdings" pitchFamily="2" charset="2"/>
              <a:buChar char="§"/>
              <a:defRPr sz="2199">
                <a:solidFill>
                  <a:schemeClr val="tx1"/>
                </a:solidFill>
                <a:latin typeface="+mn-lt"/>
              </a:defRPr>
            </a:lvl1pPr>
            <a:lvl2pPr marL="457200" indent="-341313">
              <a:spcBef>
                <a:spcPts val="0"/>
              </a:spcBef>
              <a:spcAft>
                <a:spcPts val="600"/>
              </a:spcAft>
              <a:defRPr sz="2199">
                <a:latin typeface="+mn-lt"/>
              </a:defRPr>
            </a:lvl2pPr>
            <a:lvl3pPr marL="855663" indent="-346075">
              <a:spcBef>
                <a:spcPts val="0"/>
              </a:spcBef>
              <a:spcAft>
                <a:spcPts val="600"/>
              </a:spcAft>
              <a:buFont typeface="Arial" panose="020B0604020202020204" pitchFamily="34" charset="0"/>
              <a:buChar char="•"/>
              <a:defRPr sz="2199">
                <a:latin typeface="+mn-lt"/>
              </a:defRPr>
            </a:lvl3pPr>
            <a:lvl4pPr marL="1201738" indent="-346075">
              <a:spcBef>
                <a:spcPts val="0"/>
              </a:spcBef>
              <a:spcAft>
                <a:spcPts val="600"/>
              </a:spcAft>
              <a:buClr>
                <a:schemeClr val="accent6"/>
              </a:buClr>
              <a:buFont typeface="System Font Regular"/>
              <a:buChar char="–"/>
              <a:defRPr sz="2199">
                <a:latin typeface="+mn-lt"/>
              </a:defRPr>
            </a:lvl4pPr>
            <a:lvl5pPr marL="1371600"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60" y="6356356"/>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August 2, 2023</a:t>
            </a:fld>
            <a:endParaRPr lang="en-US" dirty="0"/>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1984684"/>
            <a:ext cx="5043213"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623460" y="6356356"/>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9CEB-2028-2842-AF60-6C74C4CAB384}" type="datetime4">
              <a:rPr lang="en-US" smtClean="0"/>
              <a:t>August 2, 2023</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551540" y="1052856"/>
            <a:ext cx="10941633" cy="447184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09458" indent="0">
              <a:buNone/>
              <a:defRPr/>
            </a:lvl2pPr>
          </a:lstStyle>
          <a:p>
            <a:pPr lvl="1"/>
            <a:endParaRPr lang="en-US" dirty="0"/>
          </a:p>
        </p:txBody>
      </p:sp>
      <p:sp>
        <p:nvSpPr>
          <p:cNvPr id="5" name="Footer Placeholder 4"/>
          <p:cNvSpPr>
            <a:spLocks noGrp="1"/>
          </p:cNvSpPr>
          <p:nvPr>
            <p:ph type="ftr" sz="quarter" idx="11"/>
          </p:nvPr>
        </p:nvSpPr>
        <p:spPr>
          <a:xfrm>
            <a:off x="677335" y="6492879"/>
            <a:ext cx="6297612" cy="365125"/>
          </a:xfrm>
          <a:prstGeom prst="rect">
            <a:avLst/>
          </a:prstGeom>
        </p:spPr>
        <p:txBody>
          <a:bodyPr/>
          <a:lstStyle/>
          <a:p>
            <a:r>
              <a:rPr lang="en-US"/>
              <a:t>HIV 101 </a:t>
            </a:r>
            <a:r>
              <a:rPr lang="en-US" dirty="0"/>
              <a:t>| Joyce R. McCoy | jrmccoy63@yahoo.com</a:t>
            </a:r>
          </a:p>
        </p:txBody>
      </p:sp>
      <p:sp>
        <p:nvSpPr>
          <p:cNvPr id="6" name="Slide Number Placeholder 5"/>
          <p:cNvSpPr>
            <a:spLocks noGrp="1"/>
          </p:cNvSpPr>
          <p:nvPr>
            <p:ph type="sldNum" sz="quarter" idx="12"/>
          </p:nvPr>
        </p:nvSpPr>
        <p:spPr>
          <a:xfrm>
            <a:off x="11401825" y="6480030"/>
            <a:ext cx="683339" cy="365125"/>
          </a:xfrm>
          <a:prstGeom prst="rect">
            <a:avLst/>
          </a:prstGeom>
        </p:spPr>
        <p:txBody>
          <a:bodyPr/>
          <a:lstStyle>
            <a:lvl1pPr>
              <a:defRPr sz="900" b="1">
                <a:solidFill>
                  <a:schemeClr val="bg1"/>
                </a:solidFill>
              </a:defRPr>
            </a:lvl1pPr>
          </a:lstStyle>
          <a:p>
            <a:fld id="{17C210D8-57DD-4183-BE84-988F56C8EE49}" type="slidenum">
              <a:rPr lang="en-US" smtClean="0"/>
              <a:pPr/>
              <a:t>‹#›</a:t>
            </a:fld>
            <a:endParaRPr lang="en-US" dirty="0"/>
          </a:p>
        </p:txBody>
      </p:sp>
      <p:sp>
        <p:nvSpPr>
          <p:cNvPr id="7" name="Date Placeholder 3"/>
          <p:cNvSpPr>
            <a:spLocks noGrp="1"/>
          </p:cNvSpPr>
          <p:nvPr>
            <p:ph type="dt" sz="half" idx="2"/>
          </p:nvPr>
        </p:nvSpPr>
        <p:spPr>
          <a:xfrm>
            <a:off x="7168063" y="6480522"/>
            <a:ext cx="1234532" cy="365125"/>
          </a:xfrm>
          <a:prstGeom prst="rect">
            <a:avLst/>
          </a:prstGeom>
        </p:spPr>
        <p:txBody>
          <a:bodyPr anchor="ctr"/>
          <a:lstStyle/>
          <a:p>
            <a:r>
              <a:rPr lang="en-US" sz="825" dirty="0"/>
              <a:t>2/20/2021</a:t>
            </a:r>
            <a:endParaRPr lang="en-US" dirty="0"/>
          </a:p>
        </p:txBody>
      </p:sp>
    </p:spTree>
    <p:extLst>
      <p:ext uri="{BB962C8B-B14F-4D97-AF65-F5344CB8AC3E}">
        <p14:creationId xmlns:p14="http://schemas.microsoft.com/office/powerpoint/2010/main" val="349559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5088E65-7B0A-2B48-94E1-2853A9E0B48C}"/>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ftr="0"/>
  <p:txStyles>
    <p:titleStyle>
      <a:lvl1pPr algn="ctr" defTabSz="1218915" rtl="0" eaLnBrk="1" latinLnBrk="0" hangingPunct="1">
        <a:spcBef>
          <a:spcPct val="0"/>
        </a:spcBef>
        <a:buNone/>
        <a:defRPr sz="5865" kern="1200">
          <a:solidFill>
            <a:schemeClr val="tx1"/>
          </a:solidFill>
          <a:latin typeface="+mj-lt"/>
          <a:ea typeface="+mj-ea"/>
          <a:cs typeface="+mj-cs"/>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6"/>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6"/>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510433" y="220765"/>
            <a:ext cx="41393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510435" y="247656"/>
            <a:ext cx="413936"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Placeholder 3">
            <a:extLst>
              <a:ext uri="{FF2B5EF4-FFF2-40B4-BE49-F238E27FC236}">
                <a16:creationId xmlns:a16="http://schemas.microsoft.com/office/drawing/2014/main" id="{841C3474-27D8-8049-BB94-405BB23B8EED}"/>
              </a:ext>
            </a:extLst>
          </p:cNvPr>
          <p:cNvSpPr>
            <a:spLocks noGrp="1"/>
          </p:cNvSpPr>
          <p:nvPr>
            <p:ph type="dt" sz="half" idx="2"/>
          </p:nvPr>
        </p:nvSpPr>
        <p:spPr>
          <a:xfrm>
            <a:off x="623460" y="6356356"/>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10242-F90A-904E-87EE-58F44D16EACF}" type="datetime4">
              <a:rPr lang="en-US" smtClean="0"/>
              <a:t>August 2, 2023</a:t>
            </a:fld>
            <a:endParaRPr lang="en-US" dirty="0"/>
          </a:p>
        </p:txBody>
      </p:sp>
      <p:pic>
        <p:nvPicPr>
          <p:cNvPr id="11" name="Picture 10" descr="Graphical user interface&#10;&#10;Description automatically generated with medium confidence">
            <a:extLst>
              <a:ext uri="{FF2B5EF4-FFF2-40B4-BE49-F238E27FC236}">
                <a16:creationId xmlns:a16="http://schemas.microsoft.com/office/drawing/2014/main" id="{59BE5708-8BC3-4C5F-A173-E8145A69F3EC}"/>
              </a:ext>
            </a:extLst>
          </p:cNvPr>
          <p:cNvPicPr>
            <a:picLocks noChangeAspect="1"/>
          </p:cNvPicPr>
          <p:nvPr userDrawn="1"/>
        </p:nvPicPr>
        <p:blipFill>
          <a:blip r:embed="rId9"/>
          <a:stretch>
            <a:fillRect/>
          </a:stretch>
        </p:blipFill>
        <p:spPr>
          <a:xfrm>
            <a:off x="9004028" y="5740127"/>
            <a:ext cx="2920341" cy="897108"/>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677" r:id="rId2"/>
    <p:sldLayoutId id="2147483725" r:id="rId3"/>
    <p:sldLayoutId id="2147483727" r:id="rId4"/>
    <p:sldLayoutId id="2147483724" r:id="rId5"/>
    <p:sldLayoutId id="2147483701" r:id="rId6"/>
    <p:sldLayoutId id="2147483728" r:id="rId7"/>
  </p:sldLayoutIdLst>
  <p:transition spd="slow">
    <p:fade/>
  </p:transition>
  <p:hf sldNum="0" hdr="0" ftr="0"/>
  <p:txStyles>
    <p:titleStyle>
      <a:lvl1pPr algn="l" defTabSz="1218915"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73729" y="0"/>
            <a:ext cx="1262984"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BA18124F-7900-4A54-A7AF-87392571ACF8}"/>
              </a:ext>
            </a:extLst>
          </p:cNvPr>
          <p:cNvPicPr>
            <a:picLocks noChangeAspect="1"/>
          </p:cNvPicPr>
          <p:nvPr userDrawn="1"/>
        </p:nvPicPr>
        <p:blipFill>
          <a:blip r:embed="rId5"/>
          <a:stretch>
            <a:fillRect/>
          </a:stretch>
        </p:blipFill>
        <p:spPr>
          <a:xfrm>
            <a:off x="9082350" y="5858306"/>
            <a:ext cx="2713412" cy="687491"/>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 id="2147483730" r:id="rId2"/>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73729" y="0"/>
            <a:ext cx="1262984" cy="6858000"/>
          </a:xfrm>
          <a:prstGeom prst="rect">
            <a:avLst/>
          </a:prstGeom>
        </p:spPr>
      </p:pic>
      <p:sp>
        <p:nvSpPr>
          <p:cNvPr id="9" name="Title Placeholder 1">
            <a:extLst>
              <a:ext uri="{FF2B5EF4-FFF2-40B4-BE49-F238E27FC236}">
                <a16:creationId xmlns:a16="http://schemas.microsoft.com/office/drawing/2014/main" id="{8D9DD1BC-81E8-1B42-AB2F-FA7D4C98C3F2}"/>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Text&#10;&#10;Description automatically generated with medium confidence">
            <a:extLst>
              <a:ext uri="{FF2B5EF4-FFF2-40B4-BE49-F238E27FC236}">
                <a16:creationId xmlns:a16="http://schemas.microsoft.com/office/drawing/2014/main" id="{8DCA1FC9-160A-467F-916E-0E6516AF43D7}"/>
              </a:ext>
            </a:extLst>
          </p:cNvPr>
          <p:cNvPicPr>
            <a:picLocks noChangeAspect="1"/>
          </p:cNvPicPr>
          <p:nvPr userDrawn="1"/>
        </p:nvPicPr>
        <p:blipFill>
          <a:blip r:embed="rId5"/>
          <a:stretch>
            <a:fillRect/>
          </a:stretch>
        </p:blipFill>
        <p:spPr>
          <a:xfrm>
            <a:off x="9082350" y="5858306"/>
            <a:ext cx="2713412" cy="687491"/>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 id="2147483733" r:id="rId2"/>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5">
            <a:alphaModFix amt="26000"/>
          </a:blip>
          <a:stretch>
            <a:fillRect/>
          </a:stretch>
        </p:blipFill>
        <p:spPr>
          <a:xfrm>
            <a:off x="264849" y="0"/>
            <a:ext cx="1262984" cy="6858000"/>
          </a:xfrm>
          <a:prstGeom prst="rect">
            <a:avLst/>
          </a:prstGeom>
        </p:spPr>
      </p:pic>
      <p:sp>
        <p:nvSpPr>
          <p:cNvPr id="10" name="Title Placeholder 1">
            <a:extLst>
              <a:ext uri="{FF2B5EF4-FFF2-40B4-BE49-F238E27FC236}">
                <a16:creationId xmlns:a16="http://schemas.microsoft.com/office/drawing/2014/main" id="{12BEEF32-7CEA-9D40-9BFF-27C90A8807A5}"/>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Graphical user interface&#10;&#10;Description automatically generated with medium confidence">
            <a:extLst>
              <a:ext uri="{FF2B5EF4-FFF2-40B4-BE49-F238E27FC236}">
                <a16:creationId xmlns:a16="http://schemas.microsoft.com/office/drawing/2014/main" id="{B04DE6B2-CB95-483C-BBB1-8C5EA5A7AE9E}"/>
              </a:ext>
            </a:extLst>
          </p:cNvPr>
          <p:cNvPicPr>
            <a:picLocks noChangeAspect="1"/>
          </p:cNvPicPr>
          <p:nvPr userDrawn="1"/>
        </p:nvPicPr>
        <p:blipFill>
          <a:blip r:embed="rId6"/>
          <a:stretch>
            <a:fillRect/>
          </a:stretch>
        </p:blipFill>
        <p:spPr>
          <a:xfrm>
            <a:off x="9004028" y="5740127"/>
            <a:ext cx="2920341"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 id="2147483729" r:id="rId2"/>
    <p:sldLayoutId id="2147483731" r:id="rId3"/>
  </p:sldLayoutIdLst>
  <p:transition spd="slow">
    <p:fade/>
  </p:transition>
  <p:hf sldNum="0" hdr="0" ftr="0"/>
  <p:txStyles>
    <p:title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hiv/basics/index.html"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stophivtogether/hiv-stigma/ways-to-stop.html#Stigma-Language-Guide" TargetMode="External"/><Relationship Id="rId2" Type="http://schemas.openxmlformats.org/officeDocument/2006/relationships/hyperlink" Target="https://www.cdc.gov/stophivtogether/library/stop-hiv-stigma/fact-sheets/cdc-lsht-stigma-factsheet-language-guide.pdf" TargetMode="External"/><Relationship Id="rId1" Type="http://schemas.openxmlformats.org/officeDocument/2006/relationships/slideLayout" Target="../slideLayouts/slideLayout8.xml"/><Relationship Id="rId4" Type="http://schemas.openxmlformats.org/officeDocument/2006/relationships/hyperlink" Target="https://www.cdc.gov/hiv/basics/index.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3083929" y="1264024"/>
            <a:ext cx="6820467" cy="1174376"/>
          </a:xfrm>
        </p:spPr>
        <p:txBody>
          <a:bodyPr/>
          <a:lstStyle/>
          <a:p>
            <a:pPr algn="ctr"/>
            <a:r>
              <a:rPr lang="en-US" sz="3200" b="1" dirty="0">
                <a:effectLst>
                  <a:outerShdw blurRad="38100" dist="38100" dir="2700000" algn="tl">
                    <a:srgbClr val="000000">
                      <a:alpha val="43137"/>
                    </a:srgbClr>
                  </a:outerShdw>
                </a:effectLst>
              </a:rPr>
              <a:t>What Everyone Needs to Know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to Reduce HIV Stigma!</a:t>
            </a:r>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p:txBody>
          <a:bodyPr/>
          <a:lstStyle/>
          <a:p>
            <a:pPr algn="ctr"/>
            <a:r>
              <a:rPr lang="en-US" dirty="0"/>
              <a:t>Joyce Roundtree-McCoy</a:t>
            </a:r>
          </a:p>
        </p:txBody>
      </p:sp>
      <p:sp>
        <p:nvSpPr>
          <p:cNvPr id="7" name="Text Placeholder 6">
            <a:extLst>
              <a:ext uri="{FF2B5EF4-FFF2-40B4-BE49-F238E27FC236}">
                <a16:creationId xmlns:a16="http://schemas.microsoft.com/office/drawing/2014/main" id="{236C4969-A995-8946-A121-625D52800F42}"/>
              </a:ext>
            </a:extLst>
          </p:cNvPr>
          <p:cNvSpPr>
            <a:spLocks noGrp="1"/>
          </p:cNvSpPr>
          <p:nvPr>
            <p:ph type="body" sz="quarter" idx="11"/>
          </p:nvPr>
        </p:nvSpPr>
        <p:spPr/>
        <p:txBody>
          <a:bodyPr/>
          <a:lstStyle/>
          <a:p>
            <a:pPr algn="ctr"/>
            <a:r>
              <a:rPr lang="en-US" dirty="0">
                <a:solidFill>
                  <a:srgbClr val="8096B6"/>
                </a:solidFill>
              </a:rPr>
              <a:t>June 27, 2023</a:t>
            </a:r>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IDS will only end when… | Global Fund Advocates Net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24288">
            <a:off x="2359501" y="1148993"/>
            <a:ext cx="1619663" cy="22910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Weighty Matters: June 20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4186">
            <a:off x="7128032" y="1254392"/>
            <a:ext cx="2916179" cy="19975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1969225" y="2803186"/>
            <a:ext cx="8162577" cy="2377574"/>
          </a:xfrm>
          <a:prstGeom prst="rect">
            <a:avLst/>
          </a:prstGeom>
          <a:noFill/>
        </p:spPr>
        <p:txBody>
          <a:bodyPr wrap="square" rtlCol="0" anchor="ctr">
            <a:spAutoFit/>
          </a:bodyPr>
          <a:lstStyle/>
          <a:p>
            <a:pPr algn="ctr"/>
            <a:endParaRPr lang="en-US" sz="4950" b="1" dirty="0">
              <a:solidFill>
                <a:schemeClr val="bg1">
                  <a:lumMod val="50000"/>
                  <a:lumOff val="50000"/>
                </a:schemeClr>
              </a:solidFill>
              <a:effectLst>
                <a:outerShdw blurRad="38100" dist="38100" dir="2700000" algn="tl">
                  <a:srgbClr val="000000">
                    <a:alpha val="43137"/>
                  </a:srgbClr>
                </a:outerShdw>
              </a:effectLst>
            </a:endParaRPr>
          </a:p>
          <a:p>
            <a:pPr algn="ctr"/>
            <a:r>
              <a:rPr lang="en-US" sz="4950" b="1" dirty="0">
                <a:solidFill>
                  <a:schemeClr val="bg1">
                    <a:lumMod val="50000"/>
                    <a:lumOff val="50000"/>
                  </a:schemeClr>
                </a:solidFill>
                <a:effectLst>
                  <a:outerShdw blurRad="38100" dist="38100" dir="2700000" algn="tl">
                    <a:srgbClr val="000000">
                      <a:alpha val="43137"/>
                    </a:srgbClr>
                  </a:outerShdw>
                </a:effectLst>
              </a:rPr>
              <a:t>HIV STIGMA CAN LEAD TO HIV DISCRIMINATION </a:t>
            </a:r>
          </a:p>
        </p:txBody>
      </p:sp>
    </p:spTree>
    <p:extLst>
      <p:ext uri="{BB962C8B-B14F-4D97-AF65-F5344CB8AC3E}">
        <p14:creationId xmlns:p14="http://schemas.microsoft.com/office/powerpoint/2010/main" val="103289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339" y="981637"/>
            <a:ext cx="10880286" cy="5029340"/>
          </a:xfrm>
        </p:spPr>
        <p:txBody>
          <a:bodyPr>
            <a:noAutofit/>
          </a:bodyPr>
          <a:lstStyle/>
          <a:p>
            <a:pPr>
              <a:spcBef>
                <a:spcPts val="0"/>
              </a:spcBef>
              <a:spcAft>
                <a:spcPts val="1800"/>
              </a:spcAft>
              <a:buClr>
                <a:schemeClr val="tx1"/>
              </a:buClr>
            </a:pPr>
            <a:r>
              <a:rPr lang="en-US" sz="2400" b="1" dirty="0">
                <a:latin typeface="Arial" panose="020B0604020202020204" pitchFamily="34" charset="0"/>
                <a:cs typeface="Arial" panose="020B0604020202020204" pitchFamily="34" charset="0"/>
              </a:rPr>
              <a:t>Negative attitudes and beliefs about people with HIV.</a:t>
            </a:r>
          </a:p>
          <a:p>
            <a:pPr lvl="1">
              <a:spcBef>
                <a:spcPts val="0"/>
              </a:spcBef>
              <a:spcAft>
                <a:spcPts val="1800"/>
              </a:spcAft>
              <a:buClr>
                <a:schemeClr val="tx1"/>
              </a:buClr>
            </a:pPr>
            <a:r>
              <a:rPr lang="en-US" sz="2400" dirty="0">
                <a:latin typeface="Arial" panose="020B0604020202020204" pitchFamily="34" charset="0"/>
                <a:cs typeface="Arial" panose="020B0604020202020204" pitchFamily="34" charset="0"/>
              </a:rPr>
              <a:t>The prejudice that comes with labeling an individual as part of a group that is believed to be socially unacceptable.</a:t>
            </a:r>
          </a:p>
          <a:p>
            <a:pPr>
              <a:spcBef>
                <a:spcPts val="0"/>
              </a:spcBef>
              <a:spcAft>
                <a:spcPts val="1800"/>
              </a:spcAft>
              <a:buClr>
                <a:schemeClr val="tx1"/>
              </a:buClr>
            </a:pPr>
            <a:r>
              <a:rPr lang="en-US" sz="2400" b="1" dirty="0">
                <a:solidFill>
                  <a:schemeClr val="accent3"/>
                </a:solidFill>
                <a:latin typeface="Arial" panose="020B0604020202020204" pitchFamily="34" charset="0"/>
                <a:cs typeface="Arial" panose="020B0604020202020204" pitchFamily="34" charset="0"/>
              </a:rPr>
              <a:t>Examples</a:t>
            </a:r>
          </a:p>
          <a:p>
            <a:pPr lvl="1">
              <a:spcBef>
                <a:spcPts val="0"/>
              </a:spcBef>
              <a:spcAft>
                <a:spcPts val="1200"/>
              </a:spcAft>
              <a:buClr>
                <a:schemeClr val="tx1"/>
              </a:buClr>
            </a:pPr>
            <a:r>
              <a:rPr lang="en-US" sz="2400" dirty="0">
                <a:latin typeface="Arial" panose="020B0604020202020204" pitchFamily="34" charset="0"/>
                <a:cs typeface="Arial" panose="020B0604020202020204" pitchFamily="34" charset="0"/>
              </a:rPr>
              <a:t>Believing that only certain groups of people can contract HIV.</a:t>
            </a:r>
          </a:p>
          <a:p>
            <a:pPr lvl="1">
              <a:spcBef>
                <a:spcPts val="0"/>
              </a:spcBef>
              <a:spcAft>
                <a:spcPts val="1200"/>
              </a:spcAft>
              <a:buClr>
                <a:schemeClr val="tx1"/>
              </a:buClr>
            </a:pPr>
            <a:r>
              <a:rPr lang="en-US" sz="2400" dirty="0">
                <a:latin typeface="Arial" panose="020B0604020202020204" pitchFamily="34" charset="0"/>
                <a:cs typeface="Arial" panose="020B0604020202020204" pitchFamily="34" charset="0"/>
              </a:rPr>
              <a:t>Making moral judgments about people who take steps to prevent HIV transmission.</a:t>
            </a:r>
          </a:p>
          <a:p>
            <a:pPr lvl="1">
              <a:spcBef>
                <a:spcPts val="0"/>
              </a:spcBef>
              <a:spcAft>
                <a:spcPts val="1200"/>
              </a:spcAft>
              <a:buClr>
                <a:schemeClr val="tx1"/>
              </a:buClr>
            </a:pPr>
            <a:r>
              <a:rPr lang="en-US" sz="2400" dirty="0">
                <a:latin typeface="Arial" panose="020B0604020202020204" pitchFamily="34" charset="0"/>
                <a:cs typeface="Arial" panose="020B0604020202020204" pitchFamily="34" charset="0"/>
              </a:rPr>
              <a:t>Feeling that people deserve to get HIV because of their choices.</a:t>
            </a:r>
            <a:endParaRPr lang="en-US" sz="2400" dirty="0">
              <a:solidFill>
                <a:schemeClr val="tx2"/>
              </a:solidFill>
            </a:endParaRPr>
          </a:p>
        </p:txBody>
      </p:sp>
      <p:sp>
        <p:nvSpPr>
          <p:cNvPr id="8" name="Title 1">
            <a:extLst>
              <a:ext uri="{FF2B5EF4-FFF2-40B4-BE49-F238E27FC236}">
                <a16:creationId xmlns:a16="http://schemas.microsoft.com/office/drawing/2014/main" id="{05391646-20BC-219B-3BF1-A2C0E1458B2A}"/>
              </a:ext>
            </a:extLst>
          </p:cNvPr>
          <p:cNvSpPr txBox="1">
            <a:spLocks/>
          </p:cNvSpPr>
          <p:nvPr/>
        </p:nvSpPr>
        <p:spPr>
          <a:xfrm>
            <a:off x="559339" y="100643"/>
            <a:ext cx="10692594" cy="615817"/>
          </a:xfrm>
          <a:prstGeom prst="rect">
            <a:avLst/>
          </a:prstGeom>
        </p:spPr>
        <p:txBody>
          <a:bodyPr vert="horz" lIns="91440" tIns="45720" rIns="91440" bIns="45720" rtlCol="0" anchor="ctr">
            <a:normAutofit fontScale="97500" lnSpcReduction="10000"/>
          </a:bodyPr>
          <a:lst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a:lstStyle>
          <a:p>
            <a:r>
              <a:rPr lang="en-US" sz="3600" b="1" cap="all" dirty="0">
                <a:solidFill>
                  <a:schemeClr val="accent3"/>
                </a:solidFill>
                <a:effectLst>
                  <a:outerShdw blurRad="38100" dist="38100" dir="2700000" algn="tl">
                    <a:srgbClr val="000000">
                      <a:alpha val="43137"/>
                    </a:srgbClr>
                  </a:outerShdw>
                </a:effectLst>
              </a:rPr>
              <a:t>What Is HIV Stigma?</a:t>
            </a:r>
          </a:p>
        </p:txBody>
      </p:sp>
      <p:sp>
        <p:nvSpPr>
          <p:cNvPr id="12" name="Footer Placeholder 3">
            <a:extLst>
              <a:ext uri="{FF2B5EF4-FFF2-40B4-BE49-F238E27FC236}">
                <a16:creationId xmlns:a16="http://schemas.microsoft.com/office/drawing/2014/main" id="{D747ADEE-6003-CD07-48D9-AD38B818EC9F}"/>
              </a:ext>
            </a:extLst>
          </p:cNvPr>
          <p:cNvSpPr>
            <a:spLocks noGrp="1"/>
          </p:cNvSpPr>
          <p:nvPr>
            <p:ph type="ftr" sz="quarter" idx="11"/>
          </p:nvPr>
        </p:nvSpPr>
        <p:spPr>
          <a:xfrm>
            <a:off x="559339" y="6486647"/>
            <a:ext cx="4723209" cy="270710"/>
          </a:xfrm>
        </p:spPr>
        <p:txBody>
          <a:bodyPr/>
          <a:lstStyle/>
          <a:p>
            <a:r>
              <a:rPr lang="en-US" sz="1050" dirty="0"/>
              <a:t>Reference: https://www.cdc.gov/hiv/basics/hiv-stigma/index.html</a:t>
            </a:r>
            <a:endParaRPr lang="en-US" dirty="0"/>
          </a:p>
        </p:txBody>
      </p:sp>
    </p:spTree>
    <p:extLst>
      <p:ext uri="{BB962C8B-B14F-4D97-AF65-F5344CB8AC3E}">
        <p14:creationId xmlns:p14="http://schemas.microsoft.com/office/powerpoint/2010/main" val="417667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339" y="981637"/>
            <a:ext cx="10880286" cy="5029340"/>
          </a:xfrm>
        </p:spPr>
        <p:txBody>
          <a:bodyPr>
            <a:noAutofit/>
          </a:bodyPr>
          <a:lstStyle/>
          <a:p>
            <a:pPr>
              <a:spcBef>
                <a:spcPts val="0"/>
              </a:spcBef>
              <a:spcAft>
                <a:spcPts val="1350"/>
              </a:spcAft>
              <a:buClr>
                <a:schemeClr val="tx1"/>
              </a:buClr>
            </a:pPr>
            <a:r>
              <a:rPr lang="en-US" sz="2400" dirty="0">
                <a:latin typeface="Arial" panose="020B0604020202020204" pitchFamily="34" charset="0"/>
                <a:cs typeface="Arial" panose="020B0604020202020204" pitchFamily="34" charset="0"/>
              </a:rPr>
              <a:t>The act of treating people with HIV differently than those without HIV.</a:t>
            </a:r>
          </a:p>
          <a:p>
            <a:pPr>
              <a:spcBef>
                <a:spcPts val="0"/>
              </a:spcBef>
              <a:spcAft>
                <a:spcPts val="1350"/>
              </a:spcAft>
              <a:buClr>
                <a:schemeClr val="tx1"/>
              </a:buClr>
            </a:pPr>
            <a:r>
              <a:rPr lang="en-US" sz="2400" b="1" dirty="0">
                <a:solidFill>
                  <a:schemeClr val="accent2"/>
                </a:solidFill>
                <a:latin typeface="Arial" panose="020B0604020202020204" pitchFamily="34" charset="0"/>
                <a:cs typeface="Arial" panose="020B0604020202020204" pitchFamily="34" charset="0"/>
              </a:rPr>
              <a:t>Examples</a:t>
            </a:r>
          </a:p>
          <a:p>
            <a:pPr lvl="1">
              <a:spcBef>
                <a:spcPts val="0"/>
              </a:spcBef>
              <a:spcAft>
                <a:spcPts val="900"/>
              </a:spcAft>
              <a:buClr>
                <a:schemeClr val="tx1"/>
              </a:buClr>
            </a:pPr>
            <a:r>
              <a:rPr lang="en-US" sz="2400" dirty="0">
                <a:latin typeface="Arial" panose="020B0604020202020204" pitchFamily="34" charset="0"/>
                <a:cs typeface="Arial" panose="020B0604020202020204" pitchFamily="34" charset="0"/>
              </a:rPr>
              <a:t>A health care professional refusing to provide care or services to a person with HIV.</a:t>
            </a:r>
          </a:p>
          <a:p>
            <a:pPr lvl="1">
              <a:spcBef>
                <a:spcPts val="0"/>
              </a:spcBef>
              <a:spcAft>
                <a:spcPts val="900"/>
              </a:spcAft>
              <a:buClr>
                <a:schemeClr val="tx1"/>
              </a:buClr>
            </a:pPr>
            <a:r>
              <a:rPr lang="en-US" sz="2400" dirty="0">
                <a:latin typeface="Arial" panose="020B0604020202020204" pitchFamily="34" charset="0"/>
                <a:cs typeface="Arial" panose="020B0604020202020204" pitchFamily="34" charset="0"/>
              </a:rPr>
              <a:t>Refusing casual contact with someone diagnosed with HIV.</a:t>
            </a:r>
          </a:p>
          <a:p>
            <a:pPr lvl="1">
              <a:spcBef>
                <a:spcPts val="0"/>
              </a:spcBef>
              <a:spcAft>
                <a:spcPts val="900"/>
              </a:spcAft>
              <a:buClr>
                <a:schemeClr val="tx1"/>
              </a:buClr>
            </a:pPr>
            <a:r>
              <a:rPr lang="en-US" sz="2400" dirty="0">
                <a:latin typeface="Arial" panose="020B0604020202020204" pitchFamily="34" charset="0"/>
                <a:cs typeface="Arial" panose="020B0604020202020204" pitchFamily="34" charset="0"/>
              </a:rPr>
              <a:t>Socially isolating a member of a community because he or she is a person with HIV.</a:t>
            </a:r>
          </a:p>
          <a:p>
            <a:pPr lvl="1">
              <a:spcBef>
                <a:spcPts val="0"/>
              </a:spcBef>
              <a:spcAft>
                <a:spcPts val="900"/>
              </a:spcAft>
              <a:buClr>
                <a:schemeClr val="tx1"/>
              </a:buClr>
            </a:pPr>
            <a:r>
              <a:rPr lang="en-US" sz="2400" dirty="0">
                <a:latin typeface="Arial" panose="020B0604020202020204" pitchFamily="34" charset="0"/>
                <a:cs typeface="Arial" panose="020B0604020202020204" pitchFamily="34" charset="0"/>
              </a:rPr>
              <a:t>Referring to people as </a:t>
            </a:r>
            <a:r>
              <a:rPr lang="en-US" sz="2400" i="1" dirty="0">
                <a:latin typeface="Arial" panose="020B0604020202020204" pitchFamily="34" charset="0"/>
                <a:cs typeface="Arial" panose="020B0604020202020204" pitchFamily="34" charset="0"/>
              </a:rPr>
              <a:t>infected or Positives</a:t>
            </a:r>
            <a:r>
              <a:rPr lang="en-US" sz="2400" dirty="0">
                <a:latin typeface="Arial" panose="020B0604020202020204" pitchFamily="34" charset="0"/>
                <a:cs typeface="Arial" panose="020B0604020202020204" pitchFamily="34" charset="0"/>
              </a:rPr>
              <a:t>.</a:t>
            </a:r>
          </a:p>
        </p:txBody>
      </p:sp>
      <p:sp>
        <p:nvSpPr>
          <p:cNvPr id="8" name="Title 1">
            <a:extLst>
              <a:ext uri="{FF2B5EF4-FFF2-40B4-BE49-F238E27FC236}">
                <a16:creationId xmlns:a16="http://schemas.microsoft.com/office/drawing/2014/main" id="{05391646-20BC-219B-3BF1-A2C0E1458B2A}"/>
              </a:ext>
            </a:extLst>
          </p:cNvPr>
          <p:cNvSpPr txBox="1">
            <a:spLocks/>
          </p:cNvSpPr>
          <p:nvPr/>
        </p:nvSpPr>
        <p:spPr>
          <a:xfrm>
            <a:off x="559339" y="100643"/>
            <a:ext cx="10692594" cy="615817"/>
          </a:xfrm>
          <a:prstGeom prst="rect">
            <a:avLst/>
          </a:prstGeom>
        </p:spPr>
        <p:txBody>
          <a:bodyPr vert="horz" lIns="91440" tIns="45720" rIns="91440" bIns="45720" rtlCol="0" anchor="ctr">
            <a:normAutofit fontScale="97500" lnSpcReduction="10000"/>
          </a:bodyPr>
          <a:lst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a:lstStyle>
          <a:p>
            <a:r>
              <a:rPr lang="en-US" sz="3600" b="1" cap="all" dirty="0">
                <a:solidFill>
                  <a:schemeClr val="accent2"/>
                </a:solidFill>
                <a:effectLst>
                  <a:outerShdw blurRad="38100" dist="38100" dir="2700000" algn="tl">
                    <a:srgbClr val="000000">
                      <a:alpha val="43137"/>
                    </a:srgbClr>
                  </a:outerShdw>
                </a:effectLst>
              </a:rPr>
              <a:t>What Is HIV Discrimination?</a:t>
            </a:r>
          </a:p>
        </p:txBody>
      </p:sp>
      <p:sp>
        <p:nvSpPr>
          <p:cNvPr id="12" name="Footer Placeholder 3">
            <a:extLst>
              <a:ext uri="{FF2B5EF4-FFF2-40B4-BE49-F238E27FC236}">
                <a16:creationId xmlns:a16="http://schemas.microsoft.com/office/drawing/2014/main" id="{D747ADEE-6003-CD07-48D9-AD38B818EC9F}"/>
              </a:ext>
            </a:extLst>
          </p:cNvPr>
          <p:cNvSpPr>
            <a:spLocks noGrp="1"/>
          </p:cNvSpPr>
          <p:nvPr>
            <p:ph type="ftr" sz="quarter" idx="11"/>
          </p:nvPr>
        </p:nvSpPr>
        <p:spPr>
          <a:xfrm>
            <a:off x="559339" y="6486647"/>
            <a:ext cx="4723209" cy="270710"/>
          </a:xfrm>
        </p:spPr>
        <p:txBody>
          <a:bodyPr/>
          <a:lstStyle/>
          <a:p>
            <a:r>
              <a:rPr lang="en-US" sz="1050" dirty="0"/>
              <a:t>Reference: https://www.cdc.gov/hiv/basics/hiv-stigma/index.html </a:t>
            </a:r>
            <a:endParaRPr lang="en-US" dirty="0"/>
          </a:p>
        </p:txBody>
      </p:sp>
    </p:spTree>
    <p:extLst>
      <p:ext uri="{BB962C8B-B14F-4D97-AF65-F5344CB8AC3E}">
        <p14:creationId xmlns:p14="http://schemas.microsoft.com/office/powerpoint/2010/main" val="152703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Autofit/>
          </a:bodyPr>
          <a:lstStyle/>
          <a:p>
            <a:r>
              <a:rPr lang="en-US" sz="2400" b="1" cap="all" dirty="0">
                <a:solidFill>
                  <a:schemeClr val="bg1"/>
                </a:solidFill>
                <a:effectLst>
                  <a:outerShdw blurRad="38100" dist="38100" dir="2700000" algn="tl">
                    <a:srgbClr val="000000">
                      <a:alpha val="43137"/>
                    </a:srgbClr>
                  </a:outerShdw>
                </a:effectLst>
              </a:rPr>
              <a:t>What are the Effects of HIV </a:t>
            </a:r>
            <a:r>
              <a:rPr lang="en-US" sz="2400" b="1" cap="all" dirty="0">
                <a:solidFill>
                  <a:srgbClr val="C00000"/>
                </a:solidFill>
                <a:effectLst>
                  <a:outerShdw blurRad="38100" dist="38100" dir="2700000" algn="tl">
                    <a:srgbClr val="000000">
                      <a:alpha val="43137"/>
                    </a:srgbClr>
                  </a:outerShdw>
                </a:effectLst>
              </a:rPr>
              <a:t>Stigma </a:t>
            </a:r>
            <a:r>
              <a:rPr lang="en-US" sz="2400" b="1" cap="all" dirty="0">
                <a:solidFill>
                  <a:schemeClr val="bg1"/>
                </a:solidFill>
                <a:effectLst>
                  <a:outerShdw blurRad="38100" dist="38100" dir="2700000" algn="tl">
                    <a:srgbClr val="000000">
                      <a:alpha val="43137"/>
                    </a:srgbClr>
                  </a:outerShdw>
                </a:effectLst>
              </a:rPr>
              <a:t>&amp; </a:t>
            </a:r>
            <a:r>
              <a:rPr lang="en-US" sz="2400" b="1" cap="all" dirty="0">
                <a:solidFill>
                  <a:srgbClr val="8096B6"/>
                </a:solidFill>
                <a:effectLst>
                  <a:outerShdw blurRad="38100" dist="38100" dir="2700000" algn="tl">
                    <a:srgbClr val="000000">
                      <a:alpha val="43137"/>
                    </a:srgbClr>
                  </a:outerShdw>
                </a:effectLst>
              </a:rPr>
              <a:t>Discrimination</a:t>
            </a:r>
            <a:r>
              <a:rPr lang="en-US" sz="2400" b="1" cap="all" dirty="0">
                <a:solidFill>
                  <a:schemeClr val="bg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559339" y="1099995"/>
            <a:ext cx="11279735" cy="4973546"/>
          </a:xfrm>
        </p:spPr>
        <p:txBody>
          <a:bodyPr/>
          <a:lstStyle/>
          <a:p>
            <a:pPr marL="457200" indent="-457200">
              <a:spcBef>
                <a:spcPts val="0"/>
              </a:spcBef>
              <a:spcAft>
                <a:spcPts val="1800"/>
              </a:spcAft>
              <a:buFont typeface="Wingdings" panose="05000000000000000000" pitchFamily="2" charset="2"/>
              <a:buChar char="ü"/>
            </a:pPr>
            <a:r>
              <a:rPr lang="en-US" sz="2800" dirty="0">
                <a:solidFill>
                  <a:schemeClr val="tx2"/>
                </a:solidFill>
              </a:rPr>
              <a:t>Diminished emotional well-being and mental health.</a:t>
            </a:r>
          </a:p>
          <a:p>
            <a:pPr marL="457200" indent="-457200">
              <a:spcBef>
                <a:spcPts val="0"/>
              </a:spcBef>
              <a:spcAft>
                <a:spcPts val="1800"/>
              </a:spcAft>
              <a:buFont typeface="Wingdings" panose="05000000000000000000" pitchFamily="2" charset="2"/>
              <a:buChar char="ü"/>
            </a:pPr>
            <a:r>
              <a:rPr lang="en-US" sz="2800" dirty="0">
                <a:solidFill>
                  <a:schemeClr val="tx2"/>
                </a:solidFill>
              </a:rPr>
              <a:t>Internalized stigma leading to a negative self-image.</a:t>
            </a:r>
          </a:p>
          <a:p>
            <a:pPr marL="457200" indent="-457200">
              <a:spcBef>
                <a:spcPts val="0"/>
              </a:spcBef>
              <a:spcAft>
                <a:spcPts val="1800"/>
              </a:spcAft>
              <a:buFont typeface="Wingdings" panose="05000000000000000000" pitchFamily="2" charset="2"/>
              <a:buChar char="ü"/>
            </a:pPr>
            <a:r>
              <a:rPr lang="en-US" sz="2800" dirty="0">
                <a:solidFill>
                  <a:schemeClr val="tx2"/>
                </a:solidFill>
              </a:rPr>
              <a:t>Fear of HIV status being revealed.</a:t>
            </a:r>
          </a:p>
          <a:p>
            <a:pPr marL="457200" indent="-457200">
              <a:spcBef>
                <a:spcPts val="0"/>
              </a:spcBef>
              <a:spcAft>
                <a:spcPts val="1800"/>
              </a:spcAft>
              <a:buFont typeface="Wingdings" panose="05000000000000000000" pitchFamily="2" charset="2"/>
              <a:buChar char="ü"/>
            </a:pPr>
            <a:r>
              <a:rPr lang="en-US" sz="2800" dirty="0">
                <a:solidFill>
                  <a:schemeClr val="tx2"/>
                </a:solidFill>
              </a:rPr>
              <a:t>“Internalized stigma” or self-stigma.</a:t>
            </a:r>
          </a:p>
          <a:p>
            <a:pPr marL="800100" lvl="1" indent="-342900">
              <a:spcBef>
                <a:spcPts val="0"/>
              </a:spcBef>
              <a:spcAft>
                <a:spcPts val="600"/>
              </a:spcAft>
              <a:buClr>
                <a:schemeClr val="tx2"/>
              </a:buClr>
              <a:buFont typeface="Courier New" panose="02070309020205020404" pitchFamily="49" charset="0"/>
              <a:buChar char="o"/>
            </a:pPr>
            <a:r>
              <a:rPr lang="en-US" sz="2400" dirty="0">
                <a:solidFill>
                  <a:schemeClr val="tx2"/>
                </a:solidFill>
              </a:rPr>
              <a:t>Shame, fear of disclosure, isolation, &amp; despair</a:t>
            </a:r>
          </a:p>
          <a:p>
            <a:pPr marL="800100" lvl="1" indent="-342900">
              <a:spcBef>
                <a:spcPts val="0"/>
              </a:spcBef>
              <a:spcAft>
                <a:spcPts val="600"/>
              </a:spcAft>
              <a:buClr>
                <a:schemeClr val="tx2"/>
              </a:buClr>
              <a:buFont typeface="Courier New" panose="02070309020205020404" pitchFamily="49" charset="0"/>
              <a:buChar char="o"/>
            </a:pPr>
            <a:r>
              <a:rPr lang="en-US" sz="2400" dirty="0">
                <a:solidFill>
                  <a:schemeClr val="tx2"/>
                </a:solidFill>
              </a:rPr>
              <a:t>Hinders testing &amp; treatment </a:t>
            </a:r>
          </a:p>
          <a:p>
            <a:pPr marL="457200" lvl="1">
              <a:spcBef>
                <a:spcPts val="0"/>
              </a:spcBef>
              <a:spcAft>
                <a:spcPts val="600"/>
              </a:spcAft>
              <a:buClr>
                <a:schemeClr val="tx2"/>
              </a:buClr>
            </a:pPr>
            <a:endParaRPr lang="en-US" sz="2400" dirty="0">
              <a:solidFill>
                <a:schemeClr val="tx2"/>
              </a:solidFill>
            </a:endParaRPr>
          </a:p>
          <a:p>
            <a:pPr marL="800100" lvl="1" indent="-342900">
              <a:spcBef>
                <a:spcPts val="0"/>
              </a:spcBef>
              <a:spcAft>
                <a:spcPts val="600"/>
              </a:spcAft>
              <a:buClr>
                <a:schemeClr val="tx2"/>
              </a:buClr>
              <a:buFont typeface="Courier New" panose="02070309020205020404" pitchFamily="49" charset="0"/>
              <a:buChar char="o"/>
            </a:pPr>
            <a:endParaRPr lang="en-US" sz="2400" dirty="0">
              <a:solidFill>
                <a:schemeClr val="tx2"/>
              </a:solidFill>
            </a:endParaRPr>
          </a:p>
          <a:p>
            <a:pPr marL="457200" lvl="1">
              <a:spcBef>
                <a:spcPts val="0"/>
              </a:spcBef>
              <a:spcAft>
                <a:spcPts val="600"/>
              </a:spcAft>
              <a:buClr>
                <a:schemeClr val="tx2"/>
              </a:buClr>
            </a:pPr>
            <a:endParaRPr lang="en-US" sz="2400" dirty="0">
              <a:solidFill>
                <a:schemeClr val="tx2"/>
              </a:solidFill>
            </a:endParaRPr>
          </a:p>
        </p:txBody>
      </p:sp>
      <p:sp>
        <p:nvSpPr>
          <p:cNvPr id="8" name="Footer Placeholder 3">
            <a:extLst>
              <a:ext uri="{FF2B5EF4-FFF2-40B4-BE49-F238E27FC236}">
                <a16:creationId xmlns:a16="http://schemas.microsoft.com/office/drawing/2014/main" id="{50D5DECA-2C55-4064-54C3-CF6D6C418615}"/>
              </a:ext>
            </a:extLst>
          </p:cNvPr>
          <p:cNvSpPr>
            <a:spLocks noGrp="1"/>
          </p:cNvSpPr>
          <p:nvPr>
            <p:ph type="ftr" sz="quarter" idx="11"/>
          </p:nvPr>
        </p:nvSpPr>
        <p:spPr>
          <a:xfrm>
            <a:off x="559339" y="6486647"/>
            <a:ext cx="4723209" cy="270710"/>
          </a:xfrm>
        </p:spPr>
        <p:txBody>
          <a:bodyPr/>
          <a:lstStyle/>
          <a:p>
            <a:r>
              <a:rPr lang="en-US" sz="1050" dirty="0"/>
              <a:t>Reference: https://www.cdc.gov/hiv/basics/hiv-stigma/index.html</a:t>
            </a:r>
            <a:endParaRPr lang="en-US" dirty="0"/>
          </a:p>
        </p:txBody>
      </p:sp>
    </p:spTree>
    <p:extLst>
      <p:ext uri="{BB962C8B-B14F-4D97-AF65-F5344CB8AC3E}">
        <p14:creationId xmlns:p14="http://schemas.microsoft.com/office/powerpoint/2010/main" val="380129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Autofit/>
          </a:bodyPr>
          <a:lstStyle/>
          <a:p>
            <a:r>
              <a:rPr lang="en-US" b="1" cap="all" dirty="0">
                <a:solidFill>
                  <a:schemeClr val="bg1"/>
                </a:solidFill>
                <a:effectLst>
                  <a:outerShdw blurRad="38100" dist="38100" dir="2700000" algn="tl">
                    <a:srgbClr val="000000">
                      <a:alpha val="43137"/>
                    </a:srgbClr>
                  </a:outerShdw>
                </a:effectLst>
              </a:rPr>
              <a:t>What Causes HIV </a:t>
            </a:r>
            <a:r>
              <a:rPr lang="en-US" b="1" cap="all" dirty="0">
                <a:solidFill>
                  <a:srgbClr val="C00000"/>
                </a:solidFill>
                <a:effectLst>
                  <a:outerShdw blurRad="38100" dist="38100" dir="2700000" algn="tl">
                    <a:srgbClr val="000000">
                      <a:alpha val="43137"/>
                    </a:srgbClr>
                  </a:outerShdw>
                </a:effectLst>
              </a:rPr>
              <a:t>Stigma</a:t>
            </a:r>
            <a:r>
              <a:rPr lang="en-US" b="1" cap="all" dirty="0">
                <a:solidFill>
                  <a:schemeClr val="bg1"/>
                </a:solidFill>
                <a:effectLst>
                  <a:outerShdw blurRad="38100" dist="38100" dir="2700000" algn="tl">
                    <a:srgbClr val="000000">
                      <a:alpha val="43137"/>
                    </a:srgbClr>
                  </a:outerShdw>
                </a:effectLst>
              </a:rPr>
              <a:t>?</a:t>
            </a:r>
            <a:endParaRPr lang="en-US" b="1" cap="all" dirty="0">
              <a:solidFill>
                <a:srgbClr val="8096B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9339" y="1099995"/>
            <a:ext cx="11279735" cy="4973546"/>
          </a:xfrm>
        </p:spPr>
        <p:txBody>
          <a:bodyPr/>
          <a:lstStyle/>
          <a:p>
            <a:pPr marL="457200" indent="-457200">
              <a:spcBef>
                <a:spcPts val="0"/>
              </a:spcBef>
              <a:spcAft>
                <a:spcPts val="1350"/>
              </a:spcAft>
              <a:buClr>
                <a:schemeClr val="tx2"/>
              </a:buClr>
              <a:buFont typeface="Arial" panose="020B0604020202020204" pitchFamily="34" charset="0"/>
              <a:buChar char="•"/>
            </a:pPr>
            <a:r>
              <a:rPr lang="en-US" sz="3600" dirty="0">
                <a:solidFill>
                  <a:schemeClr val="tx2"/>
                </a:solidFill>
              </a:rPr>
              <a:t>Fear of HIV.</a:t>
            </a:r>
          </a:p>
          <a:p>
            <a:pPr marL="457200" indent="-457200">
              <a:spcBef>
                <a:spcPts val="0"/>
              </a:spcBef>
              <a:spcAft>
                <a:spcPts val="1350"/>
              </a:spcAft>
              <a:buClr>
                <a:schemeClr val="tx2"/>
              </a:buClr>
              <a:buFont typeface="Arial" panose="020B0604020202020204" pitchFamily="34" charset="0"/>
              <a:buChar char="•"/>
            </a:pPr>
            <a:r>
              <a:rPr lang="en-US" sz="3600" dirty="0">
                <a:solidFill>
                  <a:schemeClr val="tx2"/>
                </a:solidFill>
              </a:rPr>
              <a:t>Misconceptions or myths about how HIV is transmitted.</a:t>
            </a:r>
          </a:p>
          <a:p>
            <a:pPr marL="457200" indent="-457200">
              <a:spcBef>
                <a:spcPts val="0"/>
              </a:spcBef>
              <a:spcAft>
                <a:spcPts val="1350"/>
              </a:spcAft>
              <a:buClr>
                <a:schemeClr val="tx2"/>
              </a:buClr>
              <a:buFont typeface="Arial" panose="020B0604020202020204" pitchFamily="34" charset="0"/>
              <a:buChar char="•"/>
            </a:pPr>
            <a:r>
              <a:rPr lang="en-US" sz="3600" dirty="0">
                <a:solidFill>
                  <a:schemeClr val="tx2"/>
                </a:solidFill>
              </a:rPr>
              <a:t>Lack of information and awareness combined with outdated beliefs.</a:t>
            </a:r>
          </a:p>
          <a:p>
            <a:pPr marL="457200" indent="-457200">
              <a:spcBef>
                <a:spcPts val="0"/>
              </a:spcBef>
              <a:spcAft>
                <a:spcPts val="1350"/>
              </a:spcAft>
              <a:buClr>
                <a:schemeClr val="tx2"/>
              </a:buClr>
              <a:buFont typeface="Arial" panose="020B0604020202020204" pitchFamily="34" charset="0"/>
              <a:buChar char="•"/>
            </a:pPr>
            <a:r>
              <a:rPr lang="en-US" sz="3600" dirty="0">
                <a:solidFill>
                  <a:schemeClr val="tx2"/>
                </a:solidFill>
              </a:rPr>
              <a:t>Negative value judgements about people with HIV.</a:t>
            </a:r>
          </a:p>
        </p:txBody>
      </p:sp>
      <p:sp>
        <p:nvSpPr>
          <p:cNvPr id="8" name="Footer Placeholder 3">
            <a:extLst>
              <a:ext uri="{FF2B5EF4-FFF2-40B4-BE49-F238E27FC236}">
                <a16:creationId xmlns:a16="http://schemas.microsoft.com/office/drawing/2014/main" id="{50D5DECA-2C55-4064-54C3-CF6D6C418615}"/>
              </a:ext>
            </a:extLst>
          </p:cNvPr>
          <p:cNvSpPr>
            <a:spLocks noGrp="1"/>
          </p:cNvSpPr>
          <p:nvPr>
            <p:ph type="ftr" sz="quarter" idx="11"/>
          </p:nvPr>
        </p:nvSpPr>
        <p:spPr>
          <a:xfrm>
            <a:off x="559339" y="6486647"/>
            <a:ext cx="4723209" cy="270710"/>
          </a:xfrm>
        </p:spPr>
        <p:txBody>
          <a:bodyPr/>
          <a:lstStyle/>
          <a:p>
            <a:r>
              <a:rPr lang="en-US" sz="1050" dirty="0"/>
              <a:t>Reference: https://www.cdc.gov/hiv/basics/hiv-stigma/index.html</a:t>
            </a:r>
            <a:endParaRPr lang="en-US" dirty="0"/>
          </a:p>
        </p:txBody>
      </p:sp>
    </p:spTree>
    <p:extLst>
      <p:ext uri="{BB962C8B-B14F-4D97-AF65-F5344CB8AC3E}">
        <p14:creationId xmlns:p14="http://schemas.microsoft.com/office/powerpoint/2010/main" val="25599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Autofit/>
          </a:bodyPr>
          <a:lstStyle/>
          <a:p>
            <a:r>
              <a:rPr lang="en-US" b="1" cap="all" dirty="0">
                <a:solidFill>
                  <a:schemeClr val="bg1"/>
                </a:solidFill>
                <a:effectLst>
                  <a:outerShdw blurRad="38100" dist="38100" dir="2700000" algn="tl">
                    <a:srgbClr val="000000">
                      <a:alpha val="43137"/>
                    </a:srgbClr>
                  </a:outerShdw>
                </a:effectLst>
              </a:rPr>
              <a:t>What Can Be Done About HIV </a:t>
            </a:r>
            <a:r>
              <a:rPr lang="en-US" b="1" cap="all" dirty="0">
                <a:solidFill>
                  <a:srgbClr val="C00000"/>
                </a:solidFill>
                <a:effectLst>
                  <a:outerShdw blurRad="38100" dist="38100" dir="2700000" algn="tl">
                    <a:srgbClr val="000000">
                      <a:alpha val="43137"/>
                    </a:srgbClr>
                  </a:outerShdw>
                </a:effectLst>
              </a:rPr>
              <a:t>Stigma</a:t>
            </a:r>
            <a:r>
              <a:rPr lang="en-US" b="1" cap="all" dirty="0">
                <a:solidFill>
                  <a:schemeClr val="bg1"/>
                </a:solidFill>
                <a:effectLst>
                  <a:outerShdw blurRad="38100" dist="38100" dir="2700000" algn="tl">
                    <a:srgbClr val="000000">
                      <a:alpha val="43137"/>
                    </a:srgbClr>
                  </a:outerShdw>
                </a:effectLst>
              </a:rPr>
              <a:t>?</a:t>
            </a:r>
            <a:endParaRPr lang="en-US" b="1" cap="all" dirty="0">
              <a:solidFill>
                <a:srgbClr val="8096B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9339" y="1099995"/>
            <a:ext cx="11279735" cy="4973546"/>
          </a:xfrm>
        </p:spPr>
        <p:txBody>
          <a:bodyPr/>
          <a:lstStyle/>
          <a:p>
            <a:pPr marL="457200" indent="-457200">
              <a:spcBef>
                <a:spcPts val="0"/>
              </a:spcBef>
              <a:spcAft>
                <a:spcPts val="1350"/>
              </a:spcAft>
              <a:buClr>
                <a:schemeClr val="tx2"/>
              </a:buClr>
              <a:buFont typeface="Wingdings" panose="05000000000000000000" pitchFamily="2" charset="2"/>
              <a:buChar char="§"/>
            </a:pPr>
            <a:r>
              <a:rPr lang="en-US" sz="2800" b="1" dirty="0">
                <a:solidFill>
                  <a:schemeClr val="tx2"/>
                </a:solidFill>
                <a:effectLst>
                  <a:outerShdw blurRad="38100" dist="38100" dir="2700000" algn="tl">
                    <a:srgbClr val="000000">
                      <a:alpha val="43137"/>
                    </a:srgbClr>
                  </a:outerShdw>
                </a:effectLst>
                <a:latin typeface="Arial" panose="020B0604020202020204" pitchFamily="34" charset="0"/>
              </a:rPr>
              <a:t>Learn about HIV.</a:t>
            </a:r>
          </a:p>
          <a:p>
            <a:pPr>
              <a:spcBef>
                <a:spcPts val="0"/>
              </a:spcBef>
              <a:spcAft>
                <a:spcPts val="1350"/>
              </a:spcAft>
              <a:buClr>
                <a:schemeClr val="tx2"/>
              </a:buClr>
            </a:pPr>
            <a:r>
              <a:rPr lang="en-US" sz="2800" b="1" i="1" dirty="0">
                <a:solidFill>
                  <a:schemeClr val="tx2"/>
                </a:solidFill>
                <a:effectLst>
                  <a:outerShdw blurRad="38100" dist="38100" dir="2700000" algn="tl">
                    <a:srgbClr val="000000">
                      <a:alpha val="43137"/>
                    </a:srgbClr>
                  </a:outerShdw>
                </a:effectLst>
                <a:latin typeface="Arial" panose="020B0604020202020204" pitchFamily="34" charset="0"/>
              </a:rPr>
              <a:t>	</a:t>
            </a:r>
            <a:r>
              <a:rPr lang="en-US" sz="2800" b="1" i="1" dirty="0">
                <a:solidFill>
                  <a:schemeClr val="accent2"/>
                </a:solidFill>
                <a:effectLst>
                  <a:outerShdw blurRad="38100" dist="38100" dir="2700000" algn="tl">
                    <a:srgbClr val="000000">
                      <a:alpha val="43137"/>
                    </a:srgbClr>
                  </a:outerShdw>
                </a:effectLst>
                <a:latin typeface="Arial" panose="020B0604020202020204" pitchFamily="34" charset="0"/>
              </a:rPr>
              <a:t>“</a:t>
            </a:r>
            <a:r>
              <a:rPr lang="en-US" sz="2800" b="1" i="1" dirty="0">
                <a:solidFill>
                  <a:schemeClr val="accent2"/>
                </a:solidFill>
                <a:latin typeface="Arial" panose="020B0604020202020204" pitchFamily="34" charset="0"/>
              </a:rPr>
              <a:t>Heal thyself before healing others.” </a:t>
            </a:r>
            <a:r>
              <a:rPr lang="en-US" sz="1600" b="1" dirty="0">
                <a:solidFill>
                  <a:schemeClr val="tx2"/>
                </a:solidFill>
                <a:latin typeface="Arial" panose="020B0604020202020204" pitchFamily="34" charset="0"/>
              </a:rPr>
              <a:t>~African Proverb</a:t>
            </a:r>
            <a:endParaRPr lang="en-US" sz="2800" b="1" dirty="0">
              <a:solidFill>
                <a:schemeClr val="tx2"/>
              </a:solidFill>
              <a:latin typeface="Arial" panose="020B0604020202020204" pitchFamily="34" charset="0"/>
            </a:endParaRPr>
          </a:p>
          <a:p>
            <a:pPr marL="457200" indent="-457200">
              <a:spcBef>
                <a:spcPts val="0"/>
              </a:spcBef>
              <a:spcAft>
                <a:spcPts val="1350"/>
              </a:spcAft>
              <a:buClr>
                <a:schemeClr val="tx2"/>
              </a:buClr>
              <a:buFont typeface="Wingdings" panose="05000000000000000000" pitchFamily="2" charset="2"/>
              <a:buChar char="§"/>
            </a:pPr>
            <a:r>
              <a:rPr lang="en-US" sz="2800" b="1" dirty="0">
                <a:solidFill>
                  <a:schemeClr val="tx2"/>
                </a:solidFill>
                <a:effectLst>
                  <a:outerShdw blurRad="38100" dist="38100" dir="2700000" algn="tl">
                    <a:srgbClr val="000000">
                      <a:alpha val="43137"/>
                    </a:srgbClr>
                  </a:outerShdw>
                </a:effectLst>
                <a:latin typeface="Arial" panose="020B0604020202020204" pitchFamily="34" charset="0"/>
              </a:rPr>
              <a:t> Talk about HIV.</a:t>
            </a:r>
          </a:p>
          <a:p>
            <a:pPr marL="1066658" lvl="1" indent="-457200">
              <a:spcBef>
                <a:spcPts val="0"/>
              </a:spcBef>
              <a:spcAft>
                <a:spcPts val="1350"/>
              </a:spcAft>
              <a:buClr>
                <a:schemeClr val="tx2"/>
              </a:buClr>
              <a:buFont typeface="Wingdings" panose="05000000000000000000" pitchFamily="2" charset="2"/>
              <a:buChar char="§"/>
            </a:pPr>
            <a:r>
              <a:rPr lang="en-US" sz="2800" dirty="0">
                <a:solidFill>
                  <a:schemeClr val="tx2"/>
                </a:solidFill>
                <a:latin typeface="Arial" panose="020B0604020202020204" pitchFamily="34" charset="0"/>
              </a:rPr>
              <a:t>Helps to normalize the subject.</a:t>
            </a:r>
          </a:p>
          <a:p>
            <a:pPr marL="1066658" lvl="1" indent="-457200">
              <a:spcBef>
                <a:spcPts val="0"/>
              </a:spcBef>
              <a:spcAft>
                <a:spcPts val="1350"/>
              </a:spcAft>
              <a:buClr>
                <a:schemeClr val="tx2"/>
              </a:buClr>
              <a:buFont typeface="Wingdings" panose="05000000000000000000" pitchFamily="2" charset="2"/>
              <a:buChar char="§"/>
            </a:pPr>
            <a:r>
              <a:rPr lang="en-US" sz="2800" dirty="0">
                <a:solidFill>
                  <a:schemeClr val="tx2"/>
                </a:solidFill>
                <a:latin typeface="Arial" panose="020B0604020202020204" pitchFamily="34" charset="0"/>
              </a:rPr>
              <a:t>Provides opportunities to correct misconceptions.</a:t>
            </a:r>
          </a:p>
          <a:p>
            <a:pPr marL="1066658" lvl="1" indent="-457200">
              <a:spcBef>
                <a:spcPts val="0"/>
              </a:spcBef>
              <a:spcAft>
                <a:spcPts val="1350"/>
              </a:spcAft>
              <a:buClr>
                <a:schemeClr val="tx2"/>
              </a:buClr>
              <a:buFont typeface="Wingdings" panose="05000000000000000000" pitchFamily="2" charset="2"/>
              <a:buChar char="§"/>
            </a:pPr>
            <a:r>
              <a:rPr lang="en-US" sz="2800" dirty="0">
                <a:solidFill>
                  <a:schemeClr val="tx2"/>
                </a:solidFill>
                <a:latin typeface="Arial" panose="020B0604020202020204" pitchFamily="34" charset="0"/>
              </a:rPr>
              <a:t>Avoid unacceptable </a:t>
            </a:r>
            <a:r>
              <a:rPr lang="en-US" sz="2800" i="1" dirty="0">
                <a:solidFill>
                  <a:schemeClr val="tx2"/>
                </a:solidFill>
                <a:latin typeface="Arial" panose="020B0604020202020204" pitchFamily="34" charset="0"/>
              </a:rPr>
              <a:t>“stigma language.” </a:t>
            </a:r>
            <a:r>
              <a:rPr lang="en-US" sz="1600" b="1" dirty="0">
                <a:solidFill>
                  <a:schemeClr val="accent2"/>
                </a:solidFill>
                <a:latin typeface="Arial" panose="020B0604020202020204" pitchFamily="34" charset="0"/>
              </a:rPr>
              <a:t>[</a:t>
            </a:r>
            <a:r>
              <a:rPr lang="en-US" sz="1600" b="1" i="1" dirty="0">
                <a:solidFill>
                  <a:schemeClr val="accent2"/>
                </a:solidFill>
                <a:latin typeface="Arial" panose="020B0604020202020204" pitchFamily="34" charset="0"/>
              </a:rPr>
              <a:t>Let’s Stop HIV Together</a:t>
            </a:r>
            <a:r>
              <a:rPr lang="en-US" sz="1600" b="1" dirty="0">
                <a:solidFill>
                  <a:schemeClr val="accent2"/>
                </a:solidFill>
                <a:latin typeface="Arial" panose="020B0604020202020204" pitchFamily="34" charset="0"/>
              </a:rPr>
              <a:t> stigma language guide]</a:t>
            </a:r>
            <a:endParaRPr lang="en-US" sz="2800" b="1" dirty="0">
              <a:solidFill>
                <a:schemeClr val="accent2"/>
              </a:solidFill>
              <a:latin typeface="Arial" panose="020B0604020202020204" pitchFamily="34" charset="0"/>
            </a:endParaRPr>
          </a:p>
          <a:p>
            <a:pPr marL="500063" indent="-457200">
              <a:spcBef>
                <a:spcPts val="0"/>
              </a:spcBef>
              <a:spcAft>
                <a:spcPts val="1350"/>
              </a:spcAft>
              <a:buClr>
                <a:schemeClr val="tx2"/>
              </a:buClr>
              <a:buFont typeface="Wingdings" panose="05000000000000000000" pitchFamily="2" charset="2"/>
              <a:buChar char="§"/>
            </a:pPr>
            <a:r>
              <a:rPr lang="en-US" sz="2800" b="1" dirty="0">
                <a:solidFill>
                  <a:schemeClr val="tx2"/>
                </a:solidFill>
                <a:effectLst>
                  <a:outerShdw blurRad="38100" dist="38100" dir="2700000" algn="tl">
                    <a:srgbClr val="000000">
                      <a:alpha val="43137"/>
                    </a:srgbClr>
                  </a:outerShdw>
                </a:effectLst>
                <a:latin typeface="Arial" panose="020B0604020202020204" pitchFamily="34" charset="0"/>
              </a:rPr>
              <a:t>Take action! Develop and activate your very own action plan.</a:t>
            </a:r>
          </a:p>
        </p:txBody>
      </p:sp>
      <p:sp>
        <p:nvSpPr>
          <p:cNvPr id="8" name="Footer Placeholder 3">
            <a:extLst>
              <a:ext uri="{FF2B5EF4-FFF2-40B4-BE49-F238E27FC236}">
                <a16:creationId xmlns:a16="http://schemas.microsoft.com/office/drawing/2014/main" id="{50D5DECA-2C55-4064-54C3-CF6D6C418615}"/>
              </a:ext>
            </a:extLst>
          </p:cNvPr>
          <p:cNvSpPr>
            <a:spLocks noGrp="1"/>
          </p:cNvSpPr>
          <p:nvPr>
            <p:ph type="ftr" sz="quarter" idx="11"/>
          </p:nvPr>
        </p:nvSpPr>
        <p:spPr>
          <a:xfrm>
            <a:off x="559339" y="6486647"/>
            <a:ext cx="4723209" cy="270710"/>
          </a:xfrm>
        </p:spPr>
        <p:txBody>
          <a:bodyPr/>
          <a:lstStyle/>
          <a:p>
            <a:r>
              <a:rPr lang="en-US" sz="1050" dirty="0"/>
              <a:t>Reference: https://www.cdc.gov/hiv/basics/hiv-stigma/index.html</a:t>
            </a:r>
            <a:endParaRPr lang="en-US" dirty="0"/>
          </a:p>
        </p:txBody>
      </p:sp>
    </p:spTree>
    <p:extLst>
      <p:ext uri="{BB962C8B-B14F-4D97-AF65-F5344CB8AC3E}">
        <p14:creationId xmlns:p14="http://schemas.microsoft.com/office/powerpoint/2010/main" val="3036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889" y="2076615"/>
            <a:ext cx="6394915" cy="2704769"/>
          </a:xfrm>
        </p:spPr>
        <p:txBody>
          <a:bodyPr anchor="ctr">
            <a:noAutofit/>
          </a:bodyPr>
          <a:lstStyle/>
          <a:p>
            <a:pPr marL="0" indent="0" algn="ctr">
              <a:spcBef>
                <a:spcPts val="0"/>
              </a:spcBef>
              <a:spcAft>
                <a:spcPts val="1800"/>
              </a:spcAft>
              <a:buClr>
                <a:schemeClr val="tx1"/>
              </a:buClr>
              <a:buNone/>
            </a:pPr>
            <a:r>
              <a:rPr lang="en-US" sz="3600" b="1" i="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friend at work remarks to you that another co-worker shouldn’t be participating in the office potluck because he has HIV.</a:t>
            </a:r>
          </a:p>
        </p:txBody>
      </p:sp>
      <p:sp>
        <p:nvSpPr>
          <p:cNvPr id="8" name="Title 1">
            <a:extLst>
              <a:ext uri="{FF2B5EF4-FFF2-40B4-BE49-F238E27FC236}">
                <a16:creationId xmlns:a16="http://schemas.microsoft.com/office/drawing/2014/main" id="{05391646-20BC-219B-3BF1-A2C0E1458B2A}"/>
              </a:ext>
            </a:extLst>
          </p:cNvPr>
          <p:cNvSpPr txBox="1">
            <a:spLocks/>
          </p:cNvSpPr>
          <p:nvPr/>
        </p:nvSpPr>
        <p:spPr>
          <a:xfrm>
            <a:off x="559339" y="100643"/>
            <a:ext cx="10880286" cy="1193955"/>
          </a:xfrm>
          <a:prstGeom prst="rect">
            <a:avLst/>
          </a:prstGeom>
        </p:spPr>
        <p:txBody>
          <a:bodyPr vert="horz" lIns="91440" tIns="45720" rIns="91440" bIns="45720" rtlCol="0" anchor="ctr">
            <a:noAutofit/>
          </a:bodyPr>
          <a:lst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a:lstStyle>
          <a:p>
            <a:r>
              <a:rPr lang="en-US" sz="3200" b="1" cap="all" dirty="0">
                <a:solidFill>
                  <a:schemeClr val="accent2"/>
                </a:solidFill>
                <a:effectLst>
                  <a:outerShdw blurRad="38100" dist="38100" dir="2700000" algn="tl">
                    <a:srgbClr val="000000">
                      <a:alpha val="43137"/>
                    </a:srgbClr>
                  </a:outerShdw>
                </a:effectLst>
              </a:rPr>
              <a:t>SCENARIO #1: Discrimination In the Workplace due to HIV stigma</a:t>
            </a:r>
          </a:p>
        </p:txBody>
      </p:sp>
      <p:sp>
        <p:nvSpPr>
          <p:cNvPr id="12" name="Footer Placeholder 3">
            <a:extLst>
              <a:ext uri="{FF2B5EF4-FFF2-40B4-BE49-F238E27FC236}">
                <a16:creationId xmlns:a16="http://schemas.microsoft.com/office/drawing/2014/main" id="{D747ADEE-6003-CD07-48D9-AD38B818EC9F}"/>
              </a:ext>
            </a:extLst>
          </p:cNvPr>
          <p:cNvSpPr>
            <a:spLocks noGrp="1"/>
          </p:cNvSpPr>
          <p:nvPr>
            <p:ph type="ftr" sz="quarter" idx="11"/>
          </p:nvPr>
        </p:nvSpPr>
        <p:spPr>
          <a:xfrm>
            <a:off x="559339" y="6486647"/>
            <a:ext cx="6779924" cy="270710"/>
          </a:xfrm>
        </p:spPr>
        <p:txBody>
          <a:bodyPr/>
          <a:lstStyle/>
          <a:p>
            <a:r>
              <a:rPr lang="en-US" sz="1050" dirty="0"/>
              <a:t>Reference: https://www.cdc.gov/stophivtogether/hiv-stigma/ways-to-stop.html#Stigma-Language-Guide</a:t>
            </a:r>
            <a:endParaRPr lang="en-US" dirty="0"/>
          </a:p>
        </p:txBody>
      </p:sp>
      <p:sp>
        <p:nvSpPr>
          <p:cNvPr id="6" name="TextBox 5">
            <a:extLst>
              <a:ext uri="{FF2B5EF4-FFF2-40B4-BE49-F238E27FC236}">
                <a16:creationId xmlns:a16="http://schemas.microsoft.com/office/drawing/2014/main" id="{F9C08469-76B2-E528-5702-3932F0EEF5BC}"/>
              </a:ext>
            </a:extLst>
          </p:cNvPr>
          <p:cNvSpPr txBox="1"/>
          <p:nvPr/>
        </p:nvSpPr>
        <p:spPr>
          <a:xfrm>
            <a:off x="7007192" y="2405642"/>
            <a:ext cx="4639128" cy="2046714"/>
          </a:xfrm>
          <a:prstGeom prst="rect">
            <a:avLst/>
          </a:prstGeom>
          <a:noFill/>
          <a:ln w="38100">
            <a:solidFill>
              <a:schemeClr val="tx1"/>
            </a:solidFill>
          </a:ln>
        </p:spPr>
        <p:txBody>
          <a:bodyPr wrap="square" rtlCol="0">
            <a:spAutoFit/>
          </a:bodyPr>
          <a:lstStyle/>
          <a:p>
            <a:pPr marL="257175" indent="-257175">
              <a:spcAft>
                <a:spcPts val="1800"/>
              </a:spcAft>
              <a:buFont typeface="+mj-lt"/>
              <a:buAutoNum type="arabicPeriod"/>
            </a:pPr>
            <a:r>
              <a:rPr lang="en-US" sz="2800" dirty="0"/>
              <a:t>How would you respond to your co-worker(s)?</a:t>
            </a:r>
          </a:p>
          <a:p>
            <a:pPr marL="257175" indent="-257175">
              <a:spcAft>
                <a:spcPts val="1800"/>
              </a:spcAft>
              <a:buFont typeface="+mj-lt"/>
              <a:buAutoNum type="arabicPeriod"/>
            </a:pPr>
            <a:r>
              <a:rPr lang="en-US" sz="2800" dirty="0"/>
              <a:t>What behavior would you model in this situation?</a:t>
            </a:r>
          </a:p>
        </p:txBody>
      </p:sp>
    </p:spTree>
    <p:extLst>
      <p:ext uri="{BB962C8B-B14F-4D97-AF65-F5344CB8AC3E}">
        <p14:creationId xmlns:p14="http://schemas.microsoft.com/office/powerpoint/2010/main" val="263192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339" y="981637"/>
            <a:ext cx="10880286" cy="5029340"/>
          </a:xfrm>
        </p:spPr>
        <p:txBody>
          <a:bodyPr>
            <a:noAutofit/>
          </a:bodyPr>
          <a:lstStyle/>
          <a:p>
            <a:pPr>
              <a:spcBef>
                <a:spcPts val="0"/>
              </a:spcBef>
              <a:spcAft>
                <a:spcPts val="900"/>
              </a:spcAft>
              <a:buClr>
                <a:schemeClr val="tx1"/>
              </a:buClr>
            </a:pPr>
            <a:r>
              <a:rPr lang="en-US" sz="2600" dirty="0">
                <a:latin typeface="Arial" panose="020B0604020202020204" pitchFamily="34" charset="0"/>
                <a:cs typeface="Arial" panose="020B0604020202020204" pitchFamily="34" charset="0"/>
              </a:rPr>
              <a:t>Respond to your friend’s misconception kindly by explaining the facts.</a:t>
            </a:r>
          </a:p>
          <a:p>
            <a:pPr marL="1142733" lvl="2" indent="0">
              <a:spcBef>
                <a:spcPts val="0"/>
              </a:spcBef>
              <a:spcAft>
                <a:spcPts val="900"/>
              </a:spcAft>
              <a:buClr>
                <a:schemeClr val="accent2"/>
              </a:buClr>
              <a:buSzPct val="100000"/>
              <a:buNone/>
            </a:pPr>
            <a:r>
              <a:rPr lang="en-US" sz="2067" i="1" dirty="0">
                <a:solidFill>
                  <a:schemeClr val="accent2"/>
                </a:solidFill>
                <a:latin typeface="Arial" panose="020B0604020202020204" pitchFamily="34" charset="0"/>
                <a:cs typeface="Arial" panose="020B0604020202020204" pitchFamily="34" charset="0"/>
              </a:rPr>
              <a:t>“You don’t need to worry. You can’t contract HIV from eating food handled by a person with HIV.”</a:t>
            </a:r>
          </a:p>
          <a:p>
            <a:pPr>
              <a:spcBef>
                <a:spcPts val="0"/>
              </a:spcBef>
              <a:spcAft>
                <a:spcPts val="900"/>
              </a:spcAft>
              <a:buClr>
                <a:schemeClr val="tx1"/>
              </a:buClr>
            </a:pPr>
            <a:r>
              <a:rPr lang="en-US" sz="2600" dirty="0">
                <a:latin typeface="Arial" panose="020B0604020202020204" pitchFamily="34" charset="0"/>
                <a:cs typeface="Arial" panose="020B0604020202020204" pitchFamily="34" charset="0"/>
              </a:rPr>
              <a:t>Help your friend as well as other co-workers understand that refusing casual contact with someone with HIV is a form of stigma.</a:t>
            </a:r>
          </a:p>
          <a:p>
            <a:pPr>
              <a:spcBef>
                <a:spcPts val="0"/>
              </a:spcBef>
              <a:spcAft>
                <a:spcPts val="900"/>
              </a:spcAft>
              <a:buClr>
                <a:schemeClr val="tx1"/>
              </a:buClr>
            </a:pPr>
            <a:r>
              <a:rPr lang="en-US" sz="2600" dirty="0">
                <a:latin typeface="Arial" panose="020B0604020202020204" pitchFamily="34" charset="0"/>
                <a:cs typeface="Arial" panose="020B0604020202020204" pitchFamily="34" charset="0"/>
              </a:rPr>
              <a:t>Model positive behavior by eating the food your co-worker with HIV brings to the potluck.</a:t>
            </a:r>
          </a:p>
          <a:p>
            <a:pPr>
              <a:spcBef>
                <a:spcPts val="0"/>
              </a:spcBef>
              <a:spcAft>
                <a:spcPts val="900"/>
              </a:spcAft>
              <a:buClr>
                <a:schemeClr val="tx1"/>
              </a:buClr>
            </a:pPr>
            <a:r>
              <a:rPr lang="en-US" sz="2600" dirty="0">
                <a:latin typeface="Arial" panose="020B0604020202020204" pitchFamily="34" charset="0"/>
                <a:cs typeface="Arial" panose="020B0604020202020204" pitchFamily="34" charset="0"/>
              </a:rPr>
              <a:t>Have lunch together regularly and check in with your co-worker to ensure he isn’t feeling isolated.</a:t>
            </a:r>
          </a:p>
        </p:txBody>
      </p:sp>
      <p:sp>
        <p:nvSpPr>
          <p:cNvPr id="8" name="Title 1">
            <a:extLst>
              <a:ext uri="{FF2B5EF4-FFF2-40B4-BE49-F238E27FC236}">
                <a16:creationId xmlns:a16="http://schemas.microsoft.com/office/drawing/2014/main" id="{05391646-20BC-219B-3BF1-A2C0E1458B2A}"/>
              </a:ext>
            </a:extLst>
          </p:cNvPr>
          <p:cNvSpPr txBox="1">
            <a:spLocks/>
          </p:cNvSpPr>
          <p:nvPr/>
        </p:nvSpPr>
        <p:spPr>
          <a:xfrm>
            <a:off x="559339" y="100643"/>
            <a:ext cx="10692594" cy="615817"/>
          </a:xfrm>
          <a:prstGeom prst="rect">
            <a:avLst/>
          </a:prstGeom>
        </p:spPr>
        <p:txBody>
          <a:bodyPr vert="horz" lIns="91440" tIns="45720" rIns="91440" bIns="45720" rtlCol="0" anchor="ctr">
            <a:normAutofit fontScale="97500" lnSpcReduction="10000"/>
          </a:bodyPr>
          <a:lst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a:lstStyle>
          <a:p>
            <a:r>
              <a:rPr lang="en-US" sz="3600" b="1" cap="all" dirty="0">
                <a:solidFill>
                  <a:schemeClr val="accent2"/>
                </a:solidFill>
                <a:effectLst>
                  <a:outerShdw blurRad="38100" dist="38100" dir="2700000" algn="tl">
                    <a:srgbClr val="000000">
                      <a:alpha val="43137"/>
                    </a:srgbClr>
                  </a:outerShdw>
                </a:effectLst>
              </a:rPr>
              <a:t>Scenario #1 Debrief</a:t>
            </a:r>
          </a:p>
        </p:txBody>
      </p:sp>
      <p:sp>
        <p:nvSpPr>
          <p:cNvPr id="12" name="Footer Placeholder 3">
            <a:extLst>
              <a:ext uri="{FF2B5EF4-FFF2-40B4-BE49-F238E27FC236}">
                <a16:creationId xmlns:a16="http://schemas.microsoft.com/office/drawing/2014/main" id="{D747ADEE-6003-CD07-48D9-AD38B818EC9F}"/>
              </a:ext>
            </a:extLst>
          </p:cNvPr>
          <p:cNvSpPr>
            <a:spLocks noGrp="1"/>
          </p:cNvSpPr>
          <p:nvPr>
            <p:ph type="ftr" sz="quarter" idx="11"/>
          </p:nvPr>
        </p:nvSpPr>
        <p:spPr>
          <a:xfrm>
            <a:off x="559339" y="6486647"/>
            <a:ext cx="7477756" cy="270710"/>
          </a:xfrm>
        </p:spPr>
        <p:txBody>
          <a:bodyPr/>
          <a:lstStyle/>
          <a:p>
            <a:r>
              <a:rPr lang="en-US" sz="1050" dirty="0"/>
              <a:t>Reference: https://www.cdc.gov/stophivtogether/hiv-stigma/ways-to-stop.html#Stigma-Language-Guide </a:t>
            </a:r>
            <a:endParaRPr lang="en-US" dirty="0"/>
          </a:p>
        </p:txBody>
      </p:sp>
    </p:spTree>
    <p:extLst>
      <p:ext uri="{BB962C8B-B14F-4D97-AF65-F5344CB8AC3E}">
        <p14:creationId xmlns:p14="http://schemas.microsoft.com/office/powerpoint/2010/main" val="13242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889" y="1294598"/>
            <a:ext cx="6394915" cy="3950502"/>
          </a:xfrm>
        </p:spPr>
        <p:txBody>
          <a:bodyPr anchor="ctr">
            <a:noAutofit/>
          </a:bodyPr>
          <a:lstStyle/>
          <a:p>
            <a:pPr marL="0" indent="0" algn="ctr">
              <a:spcBef>
                <a:spcPts val="0"/>
              </a:spcBef>
              <a:spcAft>
                <a:spcPts val="1800"/>
              </a:spcAft>
              <a:buClr>
                <a:schemeClr val="tx1"/>
              </a:buClr>
              <a:buNone/>
            </a:pPr>
            <a:endParaRPr lang="en-US" sz="3200" dirty="0"/>
          </a:p>
          <a:p>
            <a:pPr marL="0" indent="0" algn="ctr">
              <a:spcBef>
                <a:spcPts val="0"/>
              </a:spcBef>
              <a:spcAft>
                <a:spcPts val="1800"/>
              </a:spcAft>
              <a:buClr>
                <a:schemeClr val="tx1"/>
              </a:buClr>
              <a:buNone/>
            </a:pPr>
            <a:r>
              <a:rPr lang="en-US" sz="3200" dirty="0"/>
              <a:t>You arrive to a family reunion picnic with your sister who recently shared with the family that she was  diagnosed with HIV. As you say hello and hug family members, a cousin hesitates to greet your sister, asking, “I’m not going to get it am I?”</a:t>
            </a:r>
            <a:endParaRPr lang="en-US" sz="3200" b="1" i="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5391646-20BC-219B-3BF1-A2C0E1458B2A}"/>
              </a:ext>
            </a:extLst>
          </p:cNvPr>
          <p:cNvSpPr txBox="1">
            <a:spLocks/>
          </p:cNvSpPr>
          <p:nvPr/>
        </p:nvSpPr>
        <p:spPr>
          <a:xfrm>
            <a:off x="559339" y="100643"/>
            <a:ext cx="10880286" cy="1016957"/>
          </a:xfrm>
          <a:prstGeom prst="rect">
            <a:avLst/>
          </a:prstGeom>
        </p:spPr>
        <p:txBody>
          <a:bodyPr vert="horz" lIns="91440" tIns="45720" rIns="91440" bIns="45720" rtlCol="0" anchor="ctr">
            <a:noAutofit/>
          </a:bodyPr>
          <a:lst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a:lstStyle>
          <a:p>
            <a:r>
              <a:rPr lang="en-US" sz="3200" b="1" cap="all" dirty="0">
                <a:solidFill>
                  <a:schemeClr val="accent2"/>
                </a:solidFill>
                <a:effectLst>
                  <a:outerShdw blurRad="38100" dist="38100" dir="2700000" algn="tl">
                    <a:srgbClr val="000000">
                      <a:alpha val="43137"/>
                    </a:srgbClr>
                  </a:outerShdw>
                </a:effectLst>
              </a:rPr>
              <a:t>SCENARIO #2: Discrimination In THE FAMILY </a:t>
            </a:r>
          </a:p>
          <a:p>
            <a:r>
              <a:rPr lang="en-US" sz="3200" b="1" cap="all" dirty="0">
                <a:solidFill>
                  <a:schemeClr val="accent2"/>
                </a:solidFill>
                <a:effectLst>
                  <a:outerShdw blurRad="38100" dist="38100" dir="2700000" algn="tl">
                    <a:srgbClr val="000000">
                      <a:alpha val="43137"/>
                    </a:srgbClr>
                  </a:outerShdw>
                </a:effectLst>
              </a:rPr>
              <a:t>due to HIV stigma</a:t>
            </a:r>
          </a:p>
        </p:txBody>
      </p:sp>
      <p:sp>
        <p:nvSpPr>
          <p:cNvPr id="12" name="Footer Placeholder 3">
            <a:extLst>
              <a:ext uri="{FF2B5EF4-FFF2-40B4-BE49-F238E27FC236}">
                <a16:creationId xmlns:a16="http://schemas.microsoft.com/office/drawing/2014/main" id="{D747ADEE-6003-CD07-48D9-AD38B818EC9F}"/>
              </a:ext>
            </a:extLst>
          </p:cNvPr>
          <p:cNvSpPr>
            <a:spLocks noGrp="1"/>
          </p:cNvSpPr>
          <p:nvPr>
            <p:ph type="ftr" sz="quarter" idx="11"/>
          </p:nvPr>
        </p:nvSpPr>
        <p:spPr>
          <a:xfrm>
            <a:off x="559339" y="6486647"/>
            <a:ext cx="6779924" cy="270710"/>
          </a:xfrm>
        </p:spPr>
        <p:txBody>
          <a:bodyPr/>
          <a:lstStyle/>
          <a:p>
            <a:r>
              <a:rPr lang="en-US" sz="1050" dirty="0"/>
              <a:t>Reference: https://www.cdc.gov/stophivtogether/hiv-stigma/ways-to-stop.html#Stigma-Language-Guide</a:t>
            </a:r>
            <a:endParaRPr lang="en-US" dirty="0"/>
          </a:p>
        </p:txBody>
      </p:sp>
      <p:sp>
        <p:nvSpPr>
          <p:cNvPr id="6" name="TextBox 5">
            <a:extLst>
              <a:ext uri="{FF2B5EF4-FFF2-40B4-BE49-F238E27FC236}">
                <a16:creationId xmlns:a16="http://schemas.microsoft.com/office/drawing/2014/main" id="{F9C08469-76B2-E528-5702-3932F0EEF5BC}"/>
              </a:ext>
            </a:extLst>
          </p:cNvPr>
          <p:cNvSpPr txBox="1"/>
          <p:nvPr/>
        </p:nvSpPr>
        <p:spPr>
          <a:xfrm>
            <a:off x="7007192" y="2405642"/>
            <a:ext cx="4639128" cy="2046714"/>
          </a:xfrm>
          <a:prstGeom prst="rect">
            <a:avLst/>
          </a:prstGeom>
          <a:noFill/>
          <a:ln w="38100">
            <a:solidFill>
              <a:schemeClr val="tx1"/>
            </a:solidFill>
          </a:ln>
        </p:spPr>
        <p:txBody>
          <a:bodyPr wrap="square" rtlCol="0">
            <a:spAutoFit/>
          </a:bodyPr>
          <a:lstStyle/>
          <a:p>
            <a:pPr marL="257175" indent="-257175">
              <a:spcAft>
                <a:spcPts val="1800"/>
              </a:spcAft>
              <a:buFont typeface="+mj-lt"/>
              <a:buAutoNum type="arabicPeriod"/>
            </a:pPr>
            <a:r>
              <a:rPr lang="en-US" sz="2800" dirty="0"/>
              <a:t>How would you respond to your cousin?</a:t>
            </a:r>
          </a:p>
          <a:p>
            <a:pPr marL="257175" indent="-257175">
              <a:spcAft>
                <a:spcPts val="1800"/>
              </a:spcAft>
              <a:buFont typeface="+mj-lt"/>
              <a:buAutoNum type="arabicPeriod"/>
            </a:pPr>
            <a:r>
              <a:rPr lang="en-US" sz="2800" dirty="0"/>
              <a:t>What behavior would you model in this situation?</a:t>
            </a:r>
          </a:p>
        </p:txBody>
      </p:sp>
    </p:spTree>
    <p:extLst>
      <p:ext uri="{BB962C8B-B14F-4D97-AF65-F5344CB8AC3E}">
        <p14:creationId xmlns:p14="http://schemas.microsoft.com/office/powerpoint/2010/main" val="188251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339" y="981637"/>
            <a:ext cx="10880286" cy="5029340"/>
          </a:xfrm>
        </p:spPr>
        <p:txBody>
          <a:bodyPr>
            <a:noAutofit/>
          </a:bodyPr>
          <a:lstStyle/>
          <a:p>
            <a:pPr>
              <a:spcBef>
                <a:spcPts val="0"/>
              </a:spcBef>
              <a:spcAft>
                <a:spcPts val="900"/>
              </a:spcAft>
              <a:buClr>
                <a:schemeClr val="tx1"/>
              </a:buClr>
            </a:pPr>
            <a:r>
              <a:rPr lang="en-US" sz="2600" dirty="0">
                <a:latin typeface="Arial" panose="020B0604020202020204" pitchFamily="34" charset="0"/>
                <a:cs typeface="Arial" panose="020B0604020202020204" pitchFamily="34" charset="0"/>
              </a:rPr>
              <a:t>Model positive behavior by hugging your sister. Make sure she’s okay. </a:t>
            </a:r>
          </a:p>
          <a:p>
            <a:pPr>
              <a:spcBef>
                <a:spcPts val="0"/>
              </a:spcBef>
              <a:spcAft>
                <a:spcPts val="900"/>
              </a:spcAft>
              <a:buClr>
                <a:schemeClr val="tx1"/>
              </a:buClr>
            </a:pPr>
            <a:r>
              <a:rPr lang="en-US" sz="2600" dirty="0">
                <a:latin typeface="Arial" panose="020B0604020202020204" pitchFamily="34" charset="0"/>
                <a:cs typeface="Arial" panose="020B0604020202020204" pitchFamily="34" charset="0"/>
              </a:rPr>
              <a:t>Share </a:t>
            </a:r>
            <a:r>
              <a:rPr lang="en-US" sz="2600" u="sng" dirty="0">
                <a:latin typeface="Arial" panose="020B0604020202020204" pitchFamily="34" charset="0"/>
                <a:cs typeface="Arial" panose="020B0604020202020204" pitchFamily="34" charset="0"/>
                <a:hlinkClick r:id="rId2"/>
              </a:rPr>
              <a:t>HIV basics</a:t>
            </a:r>
            <a:r>
              <a:rPr lang="en-US" sz="2600" dirty="0">
                <a:latin typeface="Arial" panose="020B0604020202020204" pitchFamily="34" charset="0"/>
                <a:cs typeface="Arial" panose="020B0604020202020204" pitchFamily="34" charset="0"/>
              </a:rPr>
              <a:t>, including facts about how HIV is transmitted. </a:t>
            </a:r>
          </a:p>
          <a:p>
            <a:pPr marL="0" indent="0">
              <a:spcBef>
                <a:spcPts val="0"/>
              </a:spcBef>
              <a:spcAft>
                <a:spcPts val="900"/>
              </a:spcAft>
              <a:buClr>
                <a:schemeClr val="tx1"/>
              </a:buClr>
              <a:buNone/>
            </a:pPr>
            <a:r>
              <a:rPr lang="en-US" sz="2070" i="1" dirty="0">
                <a:solidFill>
                  <a:schemeClr val="accent2"/>
                </a:solidFill>
                <a:latin typeface="Arial" panose="020B0604020202020204" pitchFamily="34" charset="0"/>
                <a:cs typeface="Arial" panose="020B0604020202020204" pitchFamily="34" charset="0"/>
              </a:rPr>
              <a:t>       “I’m not sure if you know, but HIV is not spread by hugging, shaking hands, or socially                  	kissing someone who has HIV. HIV can’t survive outside the body.”</a:t>
            </a:r>
            <a:r>
              <a:rPr lang="en-US" sz="2600" dirty="0">
                <a:latin typeface="Arial" panose="020B0604020202020204" pitchFamily="34" charset="0"/>
                <a:cs typeface="Arial" panose="020B0604020202020204" pitchFamily="34" charset="0"/>
              </a:rPr>
              <a:t>                             </a:t>
            </a:r>
          </a:p>
          <a:p>
            <a:pPr>
              <a:spcBef>
                <a:spcPts val="0"/>
              </a:spcBef>
              <a:spcAft>
                <a:spcPts val="900"/>
              </a:spcAft>
              <a:buClr>
                <a:schemeClr val="tx1"/>
              </a:buClr>
            </a:pPr>
            <a:r>
              <a:rPr lang="en-US" sz="2600" dirty="0">
                <a:latin typeface="Arial" panose="020B0604020202020204" pitchFamily="34" charset="0"/>
                <a:cs typeface="Arial" panose="020B0604020202020204" pitchFamily="34" charset="0"/>
              </a:rPr>
              <a:t>Offer to have a conversation with </a:t>
            </a:r>
            <a:r>
              <a:rPr lang="en-US" sz="2600">
                <a:latin typeface="Arial" panose="020B0604020202020204" pitchFamily="34" charset="0"/>
                <a:cs typeface="Arial" panose="020B0604020202020204" pitchFamily="34" charset="0"/>
              </a:rPr>
              <a:t>your cousin </a:t>
            </a:r>
            <a:r>
              <a:rPr lang="en-US" sz="2600" dirty="0">
                <a:latin typeface="Arial" panose="020B0604020202020204" pitchFamily="34" charset="0"/>
                <a:cs typeface="Arial" panose="020B0604020202020204" pitchFamily="34" charset="0"/>
              </a:rPr>
              <a:t>and answer any other questions she might have about HIV. </a:t>
            </a:r>
          </a:p>
          <a:p>
            <a:pPr>
              <a:spcBef>
                <a:spcPts val="0"/>
              </a:spcBef>
              <a:spcAft>
                <a:spcPts val="900"/>
              </a:spcAft>
              <a:buClr>
                <a:schemeClr val="tx1"/>
              </a:buClr>
            </a:pPr>
            <a:r>
              <a:rPr lang="en-US" sz="2600" dirty="0">
                <a:latin typeface="Arial" panose="020B0604020202020204" pitchFamily="34" charset="0"/>
                <a:cs typeface="Arial" panose="020B0604020202020204" pitchFamily="34" charset="0"/>
              </a:rPr>
              <a:t>Follow up with her later via an email or text that links to educational resources. </a:t>
            </a:r>
          </a:p>
        </p:txBody>
      </p:sp>
      <p:sp>
        <p:nvSpPr>
          <p:cNvPr id="8" name="Title 1">
            <a:extLst>
              <a:ext uri="{FF2B5EF4-FFF2-40B4-BE49-F238E27FC236}">
                <a16:creationId xmlns:a16="http://schemas.microsoft.com/office/drawing/2014/main" id="{05391646-20BC-219B-3BF1-A2C0E1458B2A}"/>
              </a:ext>
            </a:extLst>
          </p:cNvPr>
          <p:cNvSpPr txBox="1">
            <a:spLocks/>
          </p:cNvSpPr>
          <p:nvPr/>
        </p:nvSpPr>
        <p:spPr>
          <a:xfrm>
            <a:off x="559339" y="100643"/>
            <a:ext cx="10692594" cy="615817"/>
          </a:xfrm>
          <a:prstGeom prst="rect">
            <a:avLst/>
          </a:prstGeom>
        </p:spPr>
        <p:txBody>
          <a:bodyPr vert="horz" lIns="91440" tIns="45720" rIns="91440" bIns="45720" rtlCol="0" anchor="ctr">
            <a:normAutofit fontScale="97500" lnSpcReduction="10000"/>
          </a:bodyPr>
          <a:lst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a:lstStyle>
          <a:p>
            <a:r>
              <a:rPr lang="en-US" sz="3600" b="1" cap="all" dirty="0">
                <a:solidFill>
                  <a:schemeClr val="accent2"/>
                </a:solidFill>
                <a:effectLst>
                  <a:outerShdw blurRad="38100" dist="38100" dir="2700000" algn="tl">
                    <a:srgbClr val="000000">
                      <a:alpha val="43137"/>
                    </a:srgbClr>
                  </a:outerShdw>
                </a:effectLst>
              </a:rPr>
              <a:t>Scenario #2 Debrief</a:t>
            </a:r>
          </a:p>
        </p:txBody>
      </p:sp>
      <p:sp>
        <p:nvSpPr>
          <p:cNvPr id="12" name="Footer Placeholder 3">
            <a:extLst>
              <a:ext uri="{FF2B5EF4-FFF2-40B4-BE49-F238E27FC236}">
                <a16:creationId xmlns:a16="http://schemas.microsoft.com/office/drawing/2014/main" id="{D747ADEE-6003-CD07-48D9-AD38B818EC9F}"/>
              </a:ext>
            </a:extLst>
          </p:cNvPr>
          <p:cNvSpPr>
            <a:spLocks noGrp="1"/>
          </p:cNvSpPr>
          <p:nvPr>
            <p:ph type="ftr" sz="quarter" idx="11"/>
          </p:nvPr>
        </p:nvSpPr>
        <p:spPr>
          <a:xfrm>
            <a:off x="559339" y="6486647"/>
            <a:ext cx="7477756" cy="270710"/>
          </a:xfrm>
        </p:spPr>
        <p:txBody>
          <a:bodyPr/>
          <a:lstStyle/>
          <a:p>
            <a:r>
              <a:rPr lang="en-US" sz="1050" dirty="0"/>
              <a:t>Reference: https://www.cdc.gov/stophivtogether/hiv-stigma/ways-to-stop.html#Stigma-Language-Guide </a:t>
            </a:r>
            <a:endParaRPr lang="en-US" dirty="0"/>
          </a:p>
        </p:txBody>
      </p:sp>
    </p:spTree>
    <p:extLst>
      <p:ext uri="{BB962C8B-B14F-4D97-AF65-F5344CB8AC3E}">
        <p14:creationId xmlns:p14="http://schemas.microsoft.com/office/powerpoint/2010/main" val="19588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rmAutofit fontScale="90000"/>
          </a:bodyPr>
          <a:lstStyle/>
          <a:p>
            <a:r>
              <a:rPr lang="en-US" sz="3600" b="1" cap="all" dirty="0">
                <a:solidFill>
                  <a:schemeClr val="bg1"/>
                </a:solidFill>
                <a:effectLst>
                  <a:outerShdw blurRad="38100" dist="38100" dir="2700000" algn="tl">
                    <a:srgbClr val="000000">
                      <a:alpha val="43137"/>
                    </a:srgbClr>
                  </a:outerShdw>
                </a:effectLst>
              </a:rPr>
              <a:t>Disclosures</a:t>
            </a:r>
          </a:p>
        </p:txBody>
      </p:sp>
      <p:pic>
        <p:nvPicPr>
          <p:cNvPr id="4" name="Content Placeholder 3">
            <a:extLst>
              <a:ext uri="{FF2B5EF4-FFF2-40B4-BE49-F238E27FC236}">
                <a16:creationId xmlns:a16="http://schemas.microsoft.com/office/drawing/2014/main" id="{53A14824-9E6A-7847-548B-7A8DB440F1E3}"/>
              </a:ext>
            </a:extLst>
          </p:cNvPr>
          <p:cNvPicPr>
            <a:picLocks noGrp="1" noChangeAspect="1"/>
          </p:cNvPicPr>
          <p:nvPr>
            <p:ph idx="1"/>
          </p:nvPr>
        </p:nvPicPr>
        <p:blipFill rotWithShape="1">
          <a:blip r:embed="rId2"/>
          <a:srcRect t="34366" b="32379"/>
          <a:stretch/>
        </p:blipFill>
        <p:spPr>
          <a:xfrm>
            <a:off x="982850" y="2714323"/>
            <a:ext cx="9970399" cy="1530417"/>
          </a:xfrm>
          <a:prstGeom prst="rect">
            <a:avLst/>
          </a:prstGeom>
        </p:spPr>
      </p:pic>
    </p:spTree>
    <p:extLst>
      <p:ext uri="{BB962C8B-B14F-4D97-AF65-F5344CB8AC3E}">
        <p14:creationId xmlns:p14="http://schemas.microsoft.com/office/powerpoint/2010/main" val="25516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701" y="1823987"/>
            <a:ext cx="6601859" cy="4456497"/>
          </a:xfrm>
        </p:spPr>
        <p:txBody>
          <a:bodyPr anchor="ctr">
            <a:noAutofit/>
          </a:bodyPr>
          <a:lstStyle/>
          <a:p>
            <a:pPr marL="57150" indent="0" algn="ctr">
              <a:spcBef>
                <a:spcPts val="0"/>
              </a:spcBef>
              <a:spcAft>
                <a:spcPts val="1800"/>
              </a:spcAft>
              <a:buClr>
                <a:schemeClr val="tx2"/>
              </a:buClr>
              <a:buNone/>
            </a:pPr>
            <a:r>
              <a:rPr lang="en-US" sz="2400" dirty="0">
                <a:solidFill>
                  <a:schemeClr val="tx2"/>
                </a:solidFill>
                <a:latin typeface="Arial" panose="020B0604020202020204" pitchFamily="34" charset="0"/>
                <a:cs typeface="Arial" panose="020B0604020202020204" pitchFamily="34" charset="0"/>
              </a:rPr>
              <a:t>You and a co-worker are at the registration desk in the clinic when a person with HIV says he has an appointment with Dr. Joe Smith. Dr. Smith is known to only take care of people with HIV. The co-worker turns to you and whispers, </a:t>
            </a:r>
            <a:r>
              <a:rPr lang="en-US" sz="2400" b="1" i="1" dirty="0">
                <a:solidFill>
                  <a:schemeClr val="accent2"/>
                </a:solidFill>
                <a:latin typeface="Arial" panose="020B0604020202020204" pitchFamily="34" charset="0"/>
                <a:cs typeface="Arial" panose="020B0604020202020204" pitchFamily="34" charset="0"/>
              </a:rPr>
              <a:t>“I’m not touching anything he touches and gives us, so you check him in. I’m not doing it!” </a:t>
            </a:r>
            <a:r>
              <a:rPr lang="en-US" sz="2400" dirty="0">
                <a:solidFill>
                  <a:schemeClr val="tx2"/>
                </a:solidFill>
                <a:latin typeface="Arial" panose="020B0604020202020204" pitchFamily="34" charset="0"/>
                <a:cs typeface="Arial" panose="020B0604020202020204" pitchFamily="34" charset="0"/>
              </a:rPr>
              <a:t>She then walks away from the registration desk. Though she whispered, the expression on the client’s face and what he says to you indicate that he is hurt and angry because he had heard her.</a:t>
            </a:r>
          </a:p>
        </p:txBody>
      </p:sp>
      <p:sp>
        <p:nvSpPr>
          <p:cNvPr id="8" name="Title 1">
            <a:extLst>
              <a:ext uri="{FF2B5EF4-FFF2-40B4-BE49-F238E27FC236}">
                <a16:creationId xmlns:a16="http://schemas.microsoft.com/office/drawing/2014/main" id="{05391646-20BC-219B-3BF1-A2C0E1458B2A}"/>
              </a:ext>
            </a:extLst>
          </p:cNvPr>
          <p:cNvSpPr txBox="1">
            <a:spLocks/>
          </p:cNvSpPr>
          <p:nvPr/>
        </p:nvSpPr>
        <p:spPr>
          <a:xfrm>
            <a:off x="559339" y="100643"/>
            <a:ext cx="10880286" cy="1665593"/>
          </a:xfrm>
          <a:prstGeom prst="rect">
            <a:avLst/>
          </a:prstGeom>
        </p:spPr>
        <p:txBody>
          <a:bodyPr vert="horz" lIns="91440" tIns="45720" rIns="91440" bIns="45720" rtlCol="0" anchor="ctr">
            <a:noAutofit/>
          </a:bodyPr>
          <a:lst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a:lstStyle>
          <a:p>
            <a:r>
              <a:rPr lang="en-US" sz="3200" b="1" cap="all" dirty="0">
                <a:solidFill>
                  <a:schemeClr val="accent2"/>
                </a:solidFill>
                <a:effectLst>
                  <a:outerShdw blurRad="38100" dist="38100" dir="2700000" algn="tl">
                    <a:srgbClr val="000000">
                      <a:alpha val="43137"/>
                    </a:srgbClr>
                  </a:outerShdw>
                </a:effectLst>
              </a:rPr>
              <a:t>SCENARIO #3: Discrimination Against a Person with HIV in the Clinic or Community Health Center due to HIV Stigma </a:t>
            </a:r>
          </a:p>
        </p:txBody>
      </p:sp>
      <p:sp>
        <p:nvSpPr>
          <p:cNvPr id="12" name="Footer Placeholder 3">
            <a:extLst>
              <a:ext uri="{FF2B5EF4-FFF2-40B4-BE49-F238E27FC236}">
                <a16:creationId xmlns:a16="http://schemas.microsoft.com/office/drawing/2014/main" id="{D747ADEE-6003-CD07-48D9-AD38B818EC9F}"/>
              </a:ext>
            </a:extLst>
          </p:cNvPr>
          <p:cNvSpPr>
            <a:spLocks noGrp="1"/>
          </p:cNvSpPr>
          <p:nvPr>
            <p:ph type="ftr" sz="quarter" idx="11"/>
          </p:nvPr>
        </p:nvSpPr>
        <p:spPr>
          <a:xfrm>
            <a:off x="559338" y="6464300"/>
            <a:ext cx="7657562" cy="293057"/>
          </a:xfrm>
        </p:spPr>
        <p:txBody>
          <a:bodyPr/>
          <a:lstStyle/>
          <a:p>
            <a:r>
              <a:rPr lang="en-US" sz="1050" dirty="0"/>
              <a:t>Reference: https://www.cdc.gov/stophivtogether/hiv-stigma/ways-to-stop.html#Stigma-Language-Guide (an adapted scenario)</a:t>
            </a:r>
            <a:endParaRPr lang="en-US" dirty="0"/>
          </a:p>
        </p:txBody>
      </p:sp>
      <p:sp>
        <p:nvSpPr>
          <p:cNvPr id="9" name="TextBox 8">
            <a:extLst>
              <a:ext uri="{FF2B5EF4-FFF2-40B4-BE49-F238E27FC236}">
                <a16:creationId xmlns:a16="http://schemas.microsoft.com/office/drawing/2014/main" id="{FEB53BC1-8C79-1521-8252-AF8B4C59440A}"/>
              </a:ext>
            </a:extLst>
          </p:cNvPr>
          <p:cNvSpPr txBox="1"/>
          <p:nvPr/>
        </p:nvSpPr>
        <p:spPr>
          <a:xfrm>
            <a:off x="7016973" y="2499847"/>
            <a:ext cx="4937604" cy="2400657"/>
          </a:xfrm>
          <a:prstGeom prst="rect">
            <a:avLst/>
          </a:prstGeom>
          <a:noFill/>
          <a:ln w="38100">
            <a:solidFill>
              <a:schemeClr val="tx1"/>
            </a:solidFill>
          </a:ln>
        </p:spPr>
        <p:txBody>
          <a:bodyPr wrap="square" rtlCol="0">
            <a:spAutoFit/>
          </a:bodyPr>
          <a:lstStyle/>
          <a:p>
            <a:pPr marL="257175" indent="-257175">
              <a:spcAft>
                <a:spcPts val="1800"/>
              </a:spcAft>
              <a:buFont typeface="+mj-lt"/>
              <a:buAutoNum type="arabicPeriod"/>
            </a:pPr>
            <a:r>
              <a:rPr lang="en-US" sz="2000" dirty="0"/>
              <a:t>How would you respond to the person with HIV?</a:t>
            </a:r>
          </a:p>
          <a:p>
            <a:pPr marL="257175" indent="-257175">
              <a:spcAft>
                <a:spcPts val="1800"/>
              </a:spcAft>
              <a:buFont typeface="+mj-lt"/>
              <a:buAutoNum type="arabicPeriod"/>
            </a:pPr>
            <a:r>
              <a:rPr lang="en-US" sz="2000" dirty="0"/>
              <a:t>What behavior would you model in this situation?</a:t>
            </a:r>
          </a:p>
          <a:p>
            <a:pPr marL="257175" indent="-257175">
              <a:spcAft>
                <a:spcPts val="1800"/>
              </a:spcAft>
              <a:buFont typeface="+mj-lt"/>
              <a:buAutoNum type="arabicPeriod"/>
            </a:pPr>
            <a:r>
              <a:rPr lang="en-US" sz="2000" dirty="0"/>
              <a:t>How would you deal with the co-worker’s behavior?</a:t>
            </a:r>
          </a:p>
        </p:txBody>
      </p:sp>
    </p:spTree>
    <p:extLst>
      <p:ext uri="{BB962C8B-B14F-4D97-AF65-F5344CB8AC3E}">
        <p14:creationId xmlns:p14="http://schemas.microsoft.com/office/powerpoint/2010/main" val="6559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Autofit/>
          </a:bodyPr>
          <a:lstStyle/>
          <a:p>
            <a:r>
              <a:rPr lang="en-US" b="1" cap="all" dirty="0">
                <a:solidFill>
                  <a:schemeClr val="bg1"/>
                </a:solidFill>
                <a:effectLst>
                  <a:outerShdw blurRad="38100" dist="38100" dir="2700000" algn="tl">
                    <a:srgbClr val="000000">
                      <a:alpha val="43137"/>
                    </a:srgbClr>
                  </a:outerShdw>
                </a:effectLst>
              </a:rPr>
              <a:t>Scenario #3 Debrief</a:t>
            </a:r>
            <a:endParaRPr lang="en-US" b="1" cap="all" dirty="0">
              <a:solidFill>
                <a:srgbClr val="8096B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9339" y="1099995"/>
            <a:ext cx="11279735" cy="4973546"/>
          </a:xfrm>
        </p:spPr>
        <p:txBody>
          <a:bodyPr/>
          <a:lstStyle/>
          <a:p>
            <a:pPr marL="342900" indent="-342900">
              <a:spcBef>
                <a:spcPts val="0"/>
              </a:spcBef>
              <a:spcAft>
                <a:spcPts val="1200"/>
              </a:spcAft>
              <a:buClr>
                <a:schemeClr val="tx2"/>
              </a:buClr>
              <a:buFont typeface="Arial" panose="020B0604020202020204" pitchFamily="34" charset="0"/>
              <a:buChar char="•"/>
            </a:pPr>
            <a:r>
              <a:rPr lang="en-US" sz="2200" dirty="0">
                <a:solidFill>
                  <a:schemeClr val="tx1"/>
                </a:solidFill>
                <a:latin typeface="Arial" panose="020B0604020202020204" pitchFamily="34" charset="0"/>
              </a:rPr>
              <a:t>Respond to the client by apologizing and informing him that you and the health center do not tolerate stigma and ask if he still wants to see the doctor. </a:t>
            </a:r>
          </a:p>
          <a:p>
            <a:pPr lvl="1">
              <a:spcBef>
                <a:spcPts val="0"/>
              </a:spcBef>
              <a:spcAft>
                <a:spcPts val="1200"/>
              </a:spcAft>
              <a:buClr>
                <a:schemeClr val="tx2"/>
              </a:buClr>
              <a:buSzPct val="100000"/>
            </a:pPr>
            <a:r>
              <a:rPr lang="en-US" sz="1800" i="1" dirty="0">
                <a:solidFill>
                  <a:schemeClr val="accent5"/>
                </a:solidFill>
                <a:latin typeface="Arial" panose="020B0604020202020204" pitchFamily="34" charset="0"/>
              </a:rPr>
              <a:t>“I’m so sorry. I want you to know that type of behavior is not tolerated here. I will be sharing that with my supervisor, and if you want to speak with our compliance officer, I can contact her to come speak with you right now or after you see the doctor. You are important to us here, and we want to make sure that you know that as well as feel comfortable and confident when you come here to get the care and treatment that you and everyone deserve.”</a:t>
            </a:r>
          </a:p>
          <a:p>
            <a:pPr marL="342900" indent="-342900">
              <a:spcBef>
                <a:spcPts val="0"/>
              </a:spcBef>
              <a:spcAft>
                <a:spcPts val="1200"/>
              </a:spcAft>
              <a:buClr>
                <a:schemeClr val="tx2"/>
              </a:buClr>
              <a:buFont typeface="Arial" panose="020B0604020202020204" pitchFamily="34" charset="0"/>
              <a:buChar char="•"/>
            </a:pPr>
            <a:r>
              <a:rPr lang="en-US" sz="2200" dirty="0">
                <a:solidFill>
                  <a:schemeClr val="tx1"/>
                </a:solidFill>
                <a:latin typeface="Arial" panose="020B0604020202020204" pitchFamily="34" charset="0"/>
              </a:rPr>
              <a:t>Model positive behavior by handing him a pen and the forms to complete and by receiving these and other necessary items like his identification and insurance cards from him when he provides them to you.  </a:t>
            </a:r>
          </a:p>
          <a:p>
            <a:pPr marL="342900" indent="-342900">
              <a:spcBef>
                <a:spcPts val="0"/>
              </a:spcBef>
              <a:spcAft>
                <a:spcPts val="1200"/>
              </a:spcAft>
              <a:buClr>
                <a:schemeClr val="tx2"/>
              </a:buClr>
              <a:buFont typeface="Arial" panose="020B0604020202020204" pitchFamily="34" charset="0"/>
              <a:buChar char="•"/>
            </a:pPr>
            <a:r>
              <a:rPr lang="en-US" sz="2200" dirty="0">
                <a:solidFill>
                  <a:schemeClr val="tx1"/>
                </a:solidFill>
                <a:latin typeface="Arial" panose="020B0604020202020204" pitchFamily="34" charset="0"/>
              </a:rPr>
              <a:t>After registering the client, quickly review your policies to see how you are to handle the situation and follow those procedures.</a:t>
            </a:r>
          </a:p>
        </p:txBody>
      </p:sp>
      <p:sp>
        <p:nvSpPr>
          <p:cNvPr id="8" name="Footer Placeholder 3">
            <a:extLst>
              <a:ext uri="{FF2B5EF4-FFF2-40B4-BE49-F238E27FC236}">
                <a16:creationId xmlns:a16="http://schemas.microsoft.com/office/drawing/2014/main" id="{50D5DECA-2C55-4064-54C3-CF6D6C418615}"/>
              </a:ext>
            </a:extLst>
          </p:cNvPr>
          <p:cNvSpPr>
            <a:spLocks noGrp="1"/>
          </p:cNvSpPr>
          <p:nvPr>
            <p:ph type="ftr" sz="quarter" idx="11"/>
          </p:nvPr>
        </p:nvSpPr>
        <p:spPr>
          <a:xfrm>
            <a:off x="559339" y="6486647"/>
            <a:ext cx="7641385" cy="270710"/>
          </a:xfrm>
        </p:spPr>
        <p:txBody>
          <a:bodyPr/>
          <a:lstStyle/>
          <a:p>
            <a:r>
              <a:rPr lang="en-US" sz="1050" dirty="0"/>
              <a:t>Reference: https://www.cdc.gov/stophivtogether/hiv-stigma/ways-to-stop.html#Stigma-Language-Guide (an adapted scenario)</a:t>
            </a:r>
            <a:endParaRPr lang="en-US" dirty="0"/>
          </a:p>
        </p:txBody>
      </p:sp>
    </p:spTree>
    <p:extLst>
      <p:ext uri="{BB962C8B-B14F-4D97-AF65-F5344CB8AC3E}">
        <p14:creationId xmlns:p14="http://schemas.microsoft.com/office/powerpoint/2010/main" val="29294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Autofit/>
          </a:bodyPr>
          <a:lstStyle/>
          <a:p>
            <a:r>
              <a:rPr lang="en-US" b="1" cap="all" dirty="0">
                <a:solidFill>
                  <a:schemeClr val="bg1"/>
                </a:solidFill>
                <a:effectLst>
                  <a:outerShdw blurRad="38100" dist="38100" dir="2700000" algn="tl">
                    <a:srgbClr val="000000">
                      <a:alpha val="43137"/>
                    </a:srgbClr>
                  </a:outerShdw>
                </a:effectLst>
              </a:rPr>
              <a:t>Scenario #3 Debrief continued</a:t>
            </a:r>
            <a:endParaRPr lang="en-US" b="1" cap="all" dirty="0">
              <a:solidFill>
                <a:srgbClr val="8096B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9339" y="1099995"/>
            <a:ext cx="11279735" cy="4973546"/>
          </a:xfrm>
        </p:spPr>
        <p:txBody>
          <a:bodyPr/>
          <a:lstStyle/>
          <a:p>
            <a:pPr marL="342900" indent="-342900">
              <a:spcBef>
                <a:spcPts val="0"/>
              </a:spcBef>
              <a:spcAft>
                <a:spcPts val="1200"/>
              </a:spcAft>
              <a:buClr>
                <a:schemeClr val="tx1"/>
              </a:buClr>
              <a:buFont typeface="Arial" panose="020B0604020202020204" pitchFamily="34" charset="0"/>
              <a:buChar char="•"/>
            </a:pPr>
            <a:r>
              <a:rPr lang="en-US" sz="2000" dirty="0">
                <a:solidFill>
                  <a:schemeClr val="tx1"/>
                </a:solidFill>
                <a:latin typeface="Arial" panose="020B0604020202020204" pitchFamily="34" charset="0"/>
              </a:rPr>
              <a:t>Inform your supervisor of the situation.</a:t>
            </a:r>
          </a:p>
          <a:p>
            <a:pPr marL="342900" indent="-342900">
              <a:spcBef>
                <a:spcPts val="0"/>
              </a:spcBef>
              <a:spcAft>
                <a:spcPts val="1200"/>
              </a:spcAft>
              <a:buClr>
                <a:schemeClr val="tx1"/>
              </a:buClr>
              <a:buFont typeface="Arial" panose="020B0604020202020204" pitchFamily="34" charset="0"/>
              <a:buChar char="•"/>
            </a:pPr>
            <a:r>
              <a:rPr lang="en-US" sz="2000" dirty="0">
                <a:solidFill>
                  <a:schemeClr val="tx1"/>
                </a:solidFill>
                <a:latin typeface="Arial" panose="020B0604020202020204" pitchFamily="34" charset="0"/>
              </a:rPr>
              <a:t>If the co-worker returns to the desk, using a professional tone, share with her some basic facts about HIV such as how it is transmitted.</a:t>
            </a:r>
          </a:p>
          <a:p>
            <a:pPr lvl="1">
              <a:spcBef>
                <a:spcPts val="0"/>
              </a:spcBef>
              <a:spcAft>
                <a:spcPts val="1200"/>
              </a:spcAft>
              <a:buClr>
                <a:schemeClr val="tx2"/>
              </a:buClr>
            </a:pPr>
            <a:r>
              <a:rPr lang="en-US" sz="1800" i="1" dirty="0">
                <a:solidFill>
                  <a:schemeClr val="accent5"/>
                </a:solidFill>
                <a:latin typeface="Arial" panose="020B0604020202020204" pitchFamily="34" charset="0"/>
              </a:rPr>
              <a:t>“I’m not sure if you know this, but HIV is not spread by touching something that’s been touched by someone who has HIV because HIV can’t survive outside the body. Also, the client heard what you whispered to me, and he was very upset.  The type of behavior you displayed today promotes stigma and is not tolerated here. It’s not tolerated because stigmatizing remarks can make our clients not want to come here or go anywhere to get the treatment and care they need and deserve.” </a:t>
            </a:r>
          </a:p>
          <a:p>
            <a:pPr marL="342900" indent="-342900">
              <a:spcBef>
                <a:spcPts val="0"/>
              </a:spcBef>
              <a:spcAft>
                <a:spcPts val="1200"/>
              </a:spcAft>
              <a:buClr>
                <a:schemeClr val="tx1"/>
              </a:buClr>
              <a:buFont typeface="Arial" panose="020B0604020202020204" pitchFamily="34" charset="0"/>
              <a:buChar char="•"/>
            </a:pPr>
            <a:r>
              <a:rPr lang="en-US" sz="2000" dirty="0">
                <a:solidFill>
                  <a:schemeClr val="tx1"/>
                </a:solidFill>
                <a:latin typeface="Arial" panose="020B0604020202020204" pitchFamily="34" charset="0"/>
              </a:rPr>
              <a:t>Offer to have a conversation and answer other questions she might have later. Also, consider following up with her later with an email or text that links her to educational resources. </a:t>
            </a:r>
          </a:p>
          <a:p>
            <a:pPr marL="342900" indent="-342900">
              <a:spcBef>
                <a:spcPts val="0"/>
              </a:spcBef>
              <a:spcAft>
                <a:spcPts val="1200"/>
              </a:spcAft>
              <a:buClr>
                <a:schemeClr val="tx1"/>
              </a:buClr>
              <a:buFont typeface="Arial" panose="020B0604020202020204" pitchFamily="34" charset="0"/>
              <a:buChar char="•"/>
            </a:pPr>
            <a:r>
              <a:rPr lang="en-US" sz="2000" dirty="0">
                <a:solidFill>
                  <a:schemeClr val="tx1"/>
                </a:solidFill>
                <a:latin typeface="Arial" panose="020B0604020202020204" pitchFamily="34" charset="0"/>
              </a:rPr>
              <a:t>Consider following up with your supervisor later in the same week to see if someone has and/or will reach out to the client.</a:t>
            </a:r>
          </a:p>
        </p:txBody>
      </p:sp>
      <p:sp>
        <p:nvSpPr>
          <p:cNvPr id="8" name="Footer Placeholder 3">
            <a:extLst>
              <a:ext uri="{FF2B5EF4-FFF2-40B4-BE49-F238E27FC236}">
                <a16:creationId xmlns:a16="http://schemas.microsoft.com/office/drawing/2014/main" id="{50D5DECA-2C55-4064-54C3-CF6D6C418615}"/>
              </a:ext>
            </a:extLst>
          </p:cNvPr>
          <p:cNvSpPr>
            <a:spLocks noGrp="1"/>
          </p:cNvSpPr>
          <p:nvPr>
            <p:ph type="ftr" sz="quarter" idx="11"/>
          </p:nvPr>
        </p:nvSpPr>
        <p:spPr>
          <a:xfrm>
            <a:off x="559339" y="6486647"/>
            <a:ext cx="7641385" cy="270710"/>
          </a:xfrm>
        </p:spPr>
        <p:txBody>
          <a:bodyPr/>
          <a:lstStyle/>
          <a:p>
            <a:r>
              <a:rPr lang="en-US" sz="1050" dirty="0"/>
              <a:t>Reference: https://www.cdc.gov/stophivtogether/hiv-stigma/ways-to-stop.html#Stigma-Language-Guide (an adapted scenario)</a:t>
            </a:r>
            <a:endParaRPr lang="en-US" dirty="0"/>
          </a:p>
        </p:txBody>
      </p:sp>
    </p:spTree>
    <p:extLst>
      <p:ext uri="{BB962C8B-B14F-4D97-AF65-F5344CB8AC3E}">
        <p14:creationId xmlns:p14="http://schemas.microsoft.com/office/powerpoint/2010/main" val="395432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889" y="1294598"/>
            <a:ext cx="6394915" cy="4471202"/>
          </a:xfrm>
        </p:spPr>
        <p:txBody>
          <a:bodyPr anchor="ctr">
            <a:noAutofit/>
          </a:bodyPr>
          <a:lstStyle/>
          <a:p>
            <a:pPr marL="0" indent="0" algn="ctr">
              <a:spcBef>
                <a:spcPts val="0"/>
              </a:spcBef>
              <a:spcAft>
                <a:spcPts val="1800"/>
              </a:spcAft>
              <a:buClr>
                <a:schemeClr val="tx1"/>
              </a:buClr>
              <a:buNone/>
            </a:pPr>
            <a:r>
              <a:rPr lang="en-US" sz="3200" dirty="0"/>
              <a:t>During your weekly basketball league game, the subject comes up of a team member sharing on Facebook that he was going to get an HIV test. This individual is absent from the game this day. Several negative and judgmental comments are being expressed by your fellow teammates. </a:t>
            </a:r>
            <a:endParaRPr lang="en-US" sz="3200" b="1" i="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5391646-20BC-219B-3BF1-A2C0E1458B2A}"/>
              </a:ext>
            </a:extLst>
          </p:cNvPr>
          <p:cNvSpPr txBox="1">
            <a:spLocks/>
          </p:cNvSpPr>
          <p:nvPr/>
        </p:nvSpPr>
        <p:spPr>
          <a:xfrm>
            <a:off x="559339" y="100643"/>
            <a:ext cx="10880286" cy="1016957"/>
          </a:xfrm>
          <a:prstGeom prst="rect">
            <a:avLst/>
          </a:prstGeom>
        </p:spPr>
        <p:txBody>
          <a:bodyPr vert="horz" lIns="91440" tIns="45720" rIns="91440" bIns="45720" rtlCol="0" anchor="ctr">
            <a:noAutofit/>
          </a:bodyPr>
          <a:lst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a:lstStyle>
          <a:p>
            <a:r>
              <a:rPr lang="en-US" sz="3200" b="1" cap="all" dirty="0">
                <a:solidFill>
                  <a:schemeClr val="accent2"/>
                </a:solidFill>
                <a:effectLst>
                  <a:outerShdw blurRad="38100" dist="38100" dir="2700000" algn="tl">
                    <a:srgbClr val="000000">
                      <a:alpha val="43137"/>
                    </a:srgbClr>
                  </a:outerShdw>
                </a:effectLst>
              </a:rPr>
              <a:t>SCENARIO #4: Discrimination In the COMMUNITY due to HIV stigma</a:t>
            </a:r>
          </a:p>
        </p:txBody>
      </p:sp>
      <p:sp>
        <p:nvSpPr>
          <p:cNvPr id="12" name="Footer Placeholder 3">
            <a:extLst>
              <a:ext uri="{FF2B5EF4-FFF2-40B4-BE49-F238E27FC236}">
                <a16:creationId xmlns:a16="http://schemas.microsoft.com/office/drawing/2014/main" id="{D747ADEE-6003-CD07-48D9-AD38B818EC9F}"/>
              </a:ext>
            </a:extLst>
          </p:cNvPr>
          <p:cNvSpPr>
            <a:spLocks noGrp="1"/>
          </p:cNvSpPr>
          <p:nvPr>
            <p:ph type="ftr" sz="quarter" idx="11"/>
          </p:nvPr>
        </p:nvSpPr>
        <p:spPr>
          <a:xfrm>
            <a:off x="559339" y="6486647"/>
            <a:ext cx="6779924" cy="270710"/>
          </a:xfrm>
        </p:spPr>
        <p:txBody>
          <a:bodyPr/>
          <a:lstStyle/>
          <a:p>
            <a:r>
              <a:rPr lang="en-US" sz="1050" dirty="0"/>
              <a:t>Reference: https://www.cdc.gov/stophivtogether/hiv-stigma/ways-to-stop.html#Stigma-Language-Guide</a:t>
            </a:r>
            <a:endParaRPr lang="en-US" dirty="0"/>
          </a:p>
        </p:txBody>
      </p:sp>
      <p:sp>
        <p:nvSpPr>
          <p:cNvPr id="6" name="TextBox 5">
            <a:extLst>
              <a:ext uri="{FF2B5EF4-FFF2-40B4-BE49-F238E27FC236}">
                <a16:creationId xmlns:a16="http://schemas.microsoft.com/office/drawing/2014/main" id="{F9C08469-76B2-E528-5702-3932F0EEF5BC}"/>
              </a:ext>
            </a:extLst>
          </p:cNvPr>
          <p:cNvSpPr txBox="1"/>
          <p:nvPr/>
        </p:nvSpPr>
        <p:spPr>
          <a:xfrm>
            <a:off x="7007192" y="2405642"/>
            <a:ext cx="4639128" cy="2908489"/>
          </a:xfrm>
          <a:prstGeom prst="rect">
            <a:avLst/>
          </a:prstGeom>
          <a:noFill/>
          <a:ln w="38100">
            <a:solidFill>
              <a:schemeClr val="tx1"/>
            </a:solidFill>
          </a:ln>
        </p:spPr>
        <p:txBody>
          <a:bodyPr wrap="square" rtlCol="0">
            <a:spAutoFit/>
          </a:bodyPr>
          <a:lstStyle/>
          <a:p>
            <a:pPr marL="257175" indent="-257175">
              <a:spcAft>
                <a:spcPts val="1800"/>
              </a:spcAft>
              <a:buFont typeface="+mj-lt"/>
              <a:buAutoNum type="arabicPeriod"/>
            </a:pPr>
            <a:r>
              <a:rPr lang="en-US" sz="2800" dirty="0"/>
              <a:t>How would you respond to your fellow teammates?</a:t>
            </a:r>
          </a:p>
          <a:p>
            <a:pPr marL="257175" indent="-257175">
              <a:spcAft>
                <a:spcPts val="1800"/>
              </a:spcAft>
              <a:buFont typeface="+mj-lt"/>
              <a:buAutoNum type="arabicPeriod"/>
            </a:pPr>
            <a:r>
              <a:rPr lang="en-US" sz="2800" dirty="0"/>
              <a:t>What behavior can you model in the near future or share that you’ve already done in this situation?</a:t>
            </a:r>
          </a:p>
        </p:txBody>
      </p:sp>
    </p:spTree>
    <p:extLst>
      <p:ext uri="{BB962C8B-B14F-4D97-AF65-F5344CB8AC3E}">
        <p14:creationId xmlns:p14="http://schemas.microsoft.com/office/powerpoint/2010/main" val="403014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339" y="981637"/>
            <a:ext cx="10880286" cy="5029340"/>
          </a:xfrm>
        </p:spPr>
        <p:txBody>
          <a:bodyPr>
            <a:noAutofit/>
          </a:bodyPr>
          <a:lstStyle/>
          <a:p>
            <a:r>
              <a:rPr lang="en-US" sz="2600" dirty="0">
                <a:latin typeface="Arial" panose="020B0604020202020204" pitchFamily="34" charset="0"/>
                <a:cs typeface="Arial" panose="020B0604020202020204" pitchFamily="34" charset="0"/>
              </a:rPr>
              <a:t>Share the last time you were tested for HIV and ask them if they have thought about getting tested, too. Explain that HIV testing is a normal and routine part of health care and knowing your status is important because it helps keep you healthy.</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Explain to the team that they are contributing to HIV stigma when making judgements about people who take steps to prevent HIV transmission. Let them know that these types of stigmatizing remarks can lead people to being afraid of what people will say and less likely to get tested for HIV.</a:t>
            </a:r>
          </a:p>
        </p:txBody>
      </p:sp>
      <p:sp>
        <p:nvSpPr>
          <p:cNvPr id="8" name="Title 1">
            <a:extLst>
              <a:ext uri="{FF2B5EF4-FFF2-40B4-BE49-F238E27FC236}">
                <a16:creationId xmlns:a16="http://schemas.microsoft.com/office/drawing/2014/main" id="{05391646-20BC-219B-3BF1-A2C0E1458B2A}"/>
              </a:ext>
            </a:extLst>
          </p:cNvPr>
          <p:cNvSpPr txBox="1">
            <a:spLocks/>
          </p:cNvSpPr>
          <p:nvPr/>
        </p:nvSpPr>
        <p:spPr>
          <a:xfrm>
            <a:off x="559339" y="100643"/>
            <a:ext cx="10692594" cy="615817"/>
          </a:xfrm>
          <a:prstGeom prst="rect">
            <a:avLst/>
          </a:prstGeom>
        </p:spPr>
        <p:txBody>
          <a:bodyPr vert="horz" lIns="91440" tIns="45720" rIns="91440" bIns="45720" rtlCol="0" anchor="ctr">
            <a:normAutofit fontScale="97500" lnSpcReduction="10000"/>
          </a:bodyPr>
          <a:lst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a:lstStyle>
          <a:p>
            <a:r>
              <a:rPr lang="en-US" sz="3600" b="1" cap="all" dirty="0">
                <a:solidFill>
                  <a:schemeClr val="accent2"/>
                </a:solidFill>
                <a:effectLst>
                  <a:outerShdw blurRad="38100" dist="38100" dir="2700000" algn="tl">
                    <a:srgbClr val="000000">
                      <a:alpha val="43137"/>
                    </a:srgbClr>
                  </a:outerShdw>
                </a:effectLst>
              </a:rPr>
              <a:t>Scenario #4 Debrief</a:t>
            </a:r>
          </a:p>
        </p:txBody>
      </p:sp>
      <p:sp>
        <p:nvSpPr>
          <p:cNvPr id="12" name="Footer Placeholder 3">
            <a:extLst>
              <a:ext uri="{FF2B5EF4-FFF2-40B4-BE49-F238E27FC236}">
                <a16:creationId xmlns:a16="http://schemas.microsoft.com/office/drawing/2014/main" id="{D747ADEE-6003-CD07-48D9-AD38B818EC9F}"/>
              </a:ext>
            </a:extLst>
          </p:cNvPr>
          <p:cNvSpPr>
            <a:spLocks noGrp="1"/>
          </p:cNvSpPr>
          <p:nvPr>
            <p:ph type="ftr" sz="quarter" idx="11"/>
          </p:nvPr>
        </p:nvSpPr>
        <p:spPr>
          <a:xfrm>
            <a:off x="559339" y="6486647"/>
            <a:ext cx="7477756" cy="270710"/>
          </a:xfrm>
        </p:spPr>
        <p:txBody>
          <a:bodyPr/>
          <a:lstStyle/>
          <a:p>
            <a:r>
              <a:rPr lang="en-US" sz="1050" dirty="0"/>
              <a:t>Reference: https://www.cdc.gov/stophivtogether/hiv-stigma/ways-to-stop.html#Stigma-Language-Guide </a:t>
            </a:r>
            <a:endParaRPr lang="en-US" dirty="0"/>
          </a:p>
        </p:txBody>
      </p:sp>
    </p:spTree>
    <p:extLst>
      <p:ext uri="{BB962C8B-B14F-4D97-AF65-F5344CB8AC3E}">
        <p14:creationId xmlns:p14="http://schemas.microsoft.com/office/powerpoint/2010/main" val="261559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EF2245-FE36-0F08-C872-A7D752D71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698500"/>
            <a:ext cx="9080500" cy="511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63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Autofit/>
          </a:bodyPr>
          <a:lstStyle/>
          <a:p>
            <a:r>
              <a:rPr lang="en-US" b="1" cap="all" dirty="0">
                <a:solidFill>
                  <a:schemeClr val="bg1"/>
                </a:solidFill>
                <a:effectLst>
                  <a:outerShdw blurRad="38100" dist="38100" dir="2700000" algn="tl">
                    <a:srgbClr val="000000">
                      <a:alpha val="43137"/>
                    </a:srgbClr>
                  </a:outerShdw>
                </a:effectLst>
              </a:rPr>
              <a:t>Learning Objectives Review</a:t>
            </a:r>
            <a:endParaRPr lang="en-US" b="1" cap="all" dirty="0">
              <a:solidFill>
                <a:srgbClr val="8096B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9339" y="1099995"/>
            <a:ext cx="11279735" cy="4973546"/>
          </a:xfrm>
        </p:spPr>
        <p:txBody>
          <a:bodyPr/>
          <a:lstStyle/>
          <a:p>
            <a:pPr>
              <a:spcBef>
                <a:spcPts val="0"/>
              </a:spcBef>
              <a:spcAft>
                <a:spcPts val="1350"/>
              </a:spcAft>
            </a:pPr>
            <a:r>
              <a:rPr lang="en-US" sz="2400" b="1" i="1" dirty="0">
                <a:solidFill>
                  <a:schemeClr val="tx2"/>
                </a:solidFill>
              </a:rPr>
              <a:t>By the end of this session, you will be able to…</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rPr>
              <a:t>Define</a:t>
            </a:r>
            <a:r>
              <a:rPr lang="en-US" sz="2800" b="1" dirty="0">
                <a:effectLst>
                  <a:outerShdw blurRad="38100" dist="38100" dir="2700000" algn="tl">
                    <a:srgbClr val="000000">
                      <a:alpha val="43137"/>
                    </a:srgbClr>
                  </a:outerShdw>
                </a:effectLst>
              </a:rPr>
              <a:t> </a:t>
            </a:r>
            <a:r>
              <a:rPr lang="en-US" sz="2800" dirty="0">
                <a:solidFill>
                  <a:schemeClr val="tx1"/>
                </a:solidFill>
              </a:rPr>
              <a:t>HIV and AIDS.</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rPr>
              <a:t>Differentiate</a:t>
            </a:r>
            <a:r>
              <a:rPr lang="en-US" sz="2800" dirty="0">
                <a:solidFill>
                  <a:schemeClr val="accent1"/>
                </a:solidFill>
              </a:rPr>
              <a:t> </a:t>
            </a:r>
            <a:r>
              <a:rPr lang="en-US" sz="2800" dirty="0">
                <a:solidFill>
                  <a:schemeClr val="tx1"/>
                </a:solidFill>
              </a:rPr>
              <a:t>between the myths and facts about HIV.</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rPr>
              <a:t>Define </a:t>
            </a:r>
            <a:r>
              <a:rPr lang="en-US" sz="2800" dirty="0">
                <a:solidFill>
                  <a:schemeClr val="tx1"/>
                </a:solidFill>
              </a:rPr>
              <a:t>and discuss HIV stigma which can lead to HIV discrimination.</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rPr>
              <a:t>Explain</a:t>
            </a:r>
            <a:r>
              <a:rPr lang="en-US" sz="2800" dirty="0"/>
              <a:t> </a:t>
            </a:r>
            <a:r>
              <a:rPr lang="en-US" sz="2800" dirty="0">
                <a:solidFill>
                  <a:schemeClr val="tx1"/>
                </a:solidFill>
              </a:rPr>
              <a:t>how to reduce HIV stigma.</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rPr>
              <a:t>Develop</a:t>
            </a:r>
            <a:r>
              <a:rPr lang="en-US" sz="2800" dirty="0">
                <a:solidFill>
                  <a:schemeClr val="accent1"/>
                </a:solidFill>
              </a:rPr>
              <a:t> </a:t>
            </a:r>
            <a:r>
              <a:rPr lang="en-US" sz="2800" dirty="0">
                <a:solidFill>
                  <a:schemeClr val="tx1"/>
                </a:solidFill>
              </a:rPr>
              <a:t>your own action plan to reduce HIV stigma in your community and workplace.</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rPr>
              <a:t>Articulate</a:t>
            </a:r>
            <a:r>
              <a:rPr lang="en-US" sz="2800" dirty="0">
                <a:solidFill>
                  <a:schemeClr val="accent1"/>
                </a:solidFill>
              </a:rPr>
              <a:t> </a:t>
            </a:r>
            <a:r>
              <a:rPr lang="en-US" sz="2800" dirty="0">
                <a:solidFill>
                  <a:schemeClr val="tx1"/>
                </a:solidFill>
              </a:rPr>
              <a:t>what will motivate you to be committed to reducing HIV stigma in your community and workplace.</a:t>
            </a:r>
          </a:p>
        </p:txBody>
      </p:sp>
    </p:spTree>
    <p:extLst>
      <p:ext uri="{BB962C8B-B14F-4D97-AF65-F5344CB8AC3E}">
        <p14:creationId xmlns:p14="http://schemas.microsoft.com/office/powerpoint/2010/main" val="4316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Autofit/>
          </a:bodyPr>
          <a:lstStyle/>
          <a:p>
            <a:r>
              <a:rPr lang="en-US" b="1" cap="all" dirty="0">
                <a:solidFill>
                  <a:schemeClr val="bg1"/>
                </a:solidFill>
                <a:effectLst>
                  <a:outerShdw blurRad="38100" dist="38100" dir="2700000" algn="tl">
                    <a:srgbClr val="000000">
                      <a:alpha val="43137"/>
                    </a:srgbClr>
                  </a:outerShdw>
                </a:effectLst>
              </a:rPr>
              <a:t>References</a:t>
            </a:r>
            <a:endParaRPr lang="en-US" b="1" cap="all" dirty="0">
              <a:solidFill>
                <a:srgbClr val="8096B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9339" y="1099995"/>
            <a:ext cx="11279735" cy="4973546"/>
          </a:xfrm>
        </p:spPr>
        <p:txBody>
          <a:bodyPr/>
          <a:lstStyle/>
          <a:p>
            <a:pPr marL="342900" indent="-342900">
              <a:spcBef>
                <a:spcPts val="0"/>
              </a:spcBef>
              <a:spcAft>
                <a:spcPts val="1200"/>
              </a:spcAft>
              <a:buClr>
                <a:schemeClr val="tx1"/>
              </a:buClr>
              <a:buFont typeface="Arial" panose="020B0604020202020204" pitchFamily="34" charset="0"/>
              <a:buChar char="•"/>
            </a:pPr>
            <a:r>
              <a:rPr lang="en-US" sz="3200" b="1" dirty="0">
                <a:solidFill>
                  <a:schemeClr val="tx1"/>
                </a:solidFill>
                <a:latin typeface="Arial" panose="020B0604020202020204" pitchFamily="34" charset="0"/>
              </a:rPr>
              <a:t>A Guide to Talking About HIV</a:t>
            </a:r>
          </a:p>
          <a:p>
            <a:pPr marL="400050" lvl="1">
              <a:spcBef>
                <a:spcPts val="0"/>
              </a:spcBef>
              <a:spcAft>
                <a:spcPts val="3600"/>
              </a:spcAft>
              <a:buClr>
                <a:schemeClr val="tx2"/>
              </a:buClr>
            </a:pPr>
            <a:r>
              <a:rPr lang="en-US" sz="2400" dirty="0">
                <a:solidFill>
                  <a:schemeClr val="accent4"/>
                </a:solidFill>
                <a:latin typeface="Arial" panose="020B0604020202020204" pitchFamily="34" charset="0"/>
                <a:hlinkClick r:id="rId2">
                  <a:extLst>
                    <a:ext uri="{A12FA001-AC4F-418D-AE19-62706E023703}">
                      <ahyp:hlinkClr xmlns:ahyp="http://schemas.microsoft.com/office/drawing/2018/hyperlinkcolor" val="tx"/>
                    </a:ext>
                  </a:extLst>
                </a:hlinkClick>
              </a:rPr>
              <a:t>https://www.cdc.gov/stophivtogether/library/stop-hiv-stigma/fact-sheets/cdc-lsht-stigma-factsheet-language-guide.pdf</a:t>
            </a:r>
            <a:r>
              <a:rPr lang="en-US" sz="2400" dirty="0">
                <a:solidFill>
                  <a:schemeClr val="accent4"/>
                </a:solidFill>
                <a:latin typeface="Arial" panose="020B0604020202020204" pitchFamily="34" charset="0"/>
              </a:rPr>
              <a:t> </a:t>
            </a:r>
          </a:p>
          <a:p>
            <a:pPr marL="342900" indent="-342900">
              <a:spcBef>
                <a:spcPts val="0"/>
              </a:spcBef>
              <a:spcAft>
                <a:spcPts val="1200"/>
              </a:spcAft>
              <a:buClr>
                <a:schemeClr val="tx1"/>
              </a:buClr>
              <a:buFont typeface="Arial" panose="020B0604020202020204" pitchFamily="34" charset="0"/>
              <a:buChar char="•"/>
            </a:pPr>
            <a:r>
              <a:rPr lang="en-US" sz="3200" b="1" dirty="0">
                <a:solidFill>
                  <a:schemeClr val="tx1"/>
                </a:solidFill>
                <a:latin typeface="Arial" panose="020B0604020202020204" pitchFamily="34" charset="0"/>
              </a:rPr>
              <a:t>Let’s Stop HIV Together</a:t>
            </a:r>
          </a:p>
          <a:p>
            <a:pPr marL="400050" lvl="1">
              <a:spcBef>
                <a:spcPts val="0"/>
              </a:spcBef>
              <a:spcAft>
                <a:spcPts val="3600"/>
              </a:spcAft>
              <a:buClr>
                <a:schemeClr val="tx2"/>
              </a:buClr>
            </a:pPr>
            <a:r>
              <a:rPr lang="en-US" sz="2400" dirty="0">
                <a:solidFill>
                  <a:schemeClr val="accent4"/>
                </a:solidFill>
                <a:latin typeface="Arial" panose="020B0604020202020204" pitchFamily="34" charset="0"/>
                <a:hlinkClick r:id="rId3">
                  <a:extLst>
                    <a:ext uri="{A12FA001-AC4F-418D-AE19-62706E023703}">
                      <ahyp:hlinkClr xmlns:ahyp="http://schemas.microsoft.com/office/drawing/2018/hyperlinkcolor" val="tx"/>
                    </a:ext>
                  </a:extLst>
                </a:hlinkClick>
              </a:rPr>
              <a:t>https://www.cdc.gov/stophivtogether/hiv-stigma/ways-to-stop.html#Stigma-Language-Guide</a:t>
            </a:r>
            <a:r>
              <a:rPr lang="en-US" sz="2400" dirty="0">
                <a:solidFill>
                  <a:schemeClr val="accent4"/>
                </a:solidFill>
                <a:latin typeface="Arial" panose="020B0604020202020204" pitchFamily="34" charset="0"/>
              </a:rPr>
              <a:t> </a:t>
            </a:r>
          </a:p>
          <a:p>
            <a:pPr marL="342900" indent="-342900">
              <a:spcBef>
                <a:spcPts val="0"/>
              </a:spcBef>
              <a:spcAft>
                <a:spcPts val="1200"/>
              </a:spcAft>
              <a:buClr>
                <a:schemeClr val="tx1"/>
              </a:buClr>
              <a:buFont typeface="Arial" panose="020B0604020202020204" pitchFamily="34" charset="0"/>
              <a:buChar char="•"/>
            </a:pPr>
            <a:r>
              <a:rPr lang="en-US" sz="3200" b="1" dirty="0">
                <a:solidFill>
                  <a:schemeClr val="tx1"/>
                </a:solidFill>
                <a:latin typeface="Arial" panose="020B0604020202020204" pitchFamily="34" charset="0"/>
              </a:rPr>
              <a:t>HIV Basics</a:t>
            </a:r>
          </a:p>
          <a:p>
            <a:pPr marL="400050" lvl="1">
              <a:spcBef>
                <a:spcPts val="0"/>
              </a:spcBef>
              <a:spcAft>
                <a:spcPts val="1200"/>
              </a:spcAft>
              <a:buClr>
                <a:schemeClr val="tx2"/>
              </a:buClr>
            </a:pPr>
            <a:r>
              <a:rPr lang="en-US" sz="2400" dirty="0">
                <a:solidFill>
                  <a:schemeClr val="accent4"/>
                </a:solidFill>
                <a:latin typeface="Arial" panose="020B0604020202020204" pitchFamily="34" charset="0"/>
                <a:hlinkClick r:id="rId4">
                  <a:extLst>
                    <a:ext uri="{A12FA001-AC4F-418D-AE19-62706E023703}">
                      <ahyp:hlinkClr xmlns:ahyp="http://schemas.microsoft.com/office/drawing/2018/hyperlinkcolor" val="tx"/>
                    </a:ext>
                  </a:extLst>
                </a:hlinkClick>
              </a:rPr>
              <a:t>https://www.cdc.gov/hiv/basics/index.html</a:t>
            </a:r>
            <a:r>
              <a:rPr lang="en-US" sz="2400" dirty="0">
                <a:solidFill>
                  <a:schemeClr val="accent4"/>
                </a:solidFill>
                <a:latin typeface="Arial" panose="020B0604020202020204" pitchFamily="34" charset="0"/>
              </a:rPr>
              <a:t> </a:t>
            </a:r>
          </a:p>
        </p:txBody>
      </p:sp>
    </p:spTree>
    <p:extLst>
      <p:ext uri="{BB962C8B-B14F-4D97-AF65-F5344CB8AC3E}">
        <p14:creationId xmlns:p14="http://schemas.microsoft.com/office/powerpoint/2010/main" val="319320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500936"/>
          </a:xfrm>
        </p:spPr>
        <p:txBody>
          <a:bodyPr anchor="ctr">
            <a:noAutofit/>
          </a:bodyPr>
          <a:lstStyle/>
          <a:p>
            <a:r>
              <a:rPr lang="en-US" sz="2000" b="1" cap="all" dirty="0">
                <a:solidFill>
                  <a:schemeClr val="bg1"/>
                </a:solidFill>
                <a:effectLst>
                  <a:outerShdw blurRad="38100" dist="38100" dir="2700000" algn="tl">
                    <a:srgbClr val="000000">
                      <a:alpha val="43137"/>
                    </a:srgbClr>
                  </a:outerShdw>
                </a:effectLst>
              </a:rPr>
              <a:t>AETC Program – National Centers and National HIV Curriculum</a:t>
            </a:r>
            <a:endParaRPr lang="en-US" sz="2000" b="1" cap="all" dirty="0">
              <a:solidFill>
                <a:srgbClr val="8096B6"/>
              </a:solidFill>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9307C165-B509-CC48-15BB-0F9668F451B8}"/>
              </a:ext>
            </a:extLst>
          </p:cNvPr>
          <p:cNvPicPr>
            <a:picLocks noGrp="1" noChangeAspect="1"/>
          </p:cNvPicPr>
          <p:nvPr>
            <p:ph idx="1"/>
          </p:nvPr>
        </p:nvPicPr>
        <p:blipFill rotWithShape="1">
          <a:blip r:embed="rId2"/>
          <a:srcRect t="19749"/>
          <a:stretch/>
        </p:blipFill>
        <p:spPr>
          <a:xfrm>
            <a:off x="141531" y="1395663"/>
            <a:ext cx="11046909" cy="3987422"/>
          </a:xfrm>
          <a:prstGeom prst="rect">
            <a:avLst/>
          </a:prstGeom>
        </p:spPr>
      </p:pic>
    </p:spTree>
    <p:extLst>
      <p:ext uri="{BB962C8B-B14F-4D97-AF65-F5344CB8AC3E}">
        <p14:creationId xmlns:p14="http://schemas.microsoft.com/office/powerpoint/2010/main" val="293971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370" r="16141"/>
          <a:stretch/>
        </p:blipFill>
        <p:spPr>
          <a:xfrm>
            <a:off x="3391169" y="1541130"/>
            <a:ext cx="5845628" cy="4243388"/>
          </a:xfrm>
          <a:prstGeom prst="ellipse">
            <a:avLst/>
          </a:prstGeom>
          <a:ln>
            <a:noFill/>
          </a:ln>
          <a:effectLst>
            <a:softEdge rad="112500"/>
          </a:effectLst>
        </p:spPr>
      </p:pic>
      <p:pic>
        <p:nvPicPr>
          <p:cNvPr id="6" name="Picture 5" descr="Flying Bird PNG Transparent Images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857254"/>
            <a:ext cx="3037270" cy="2523971"/>
          </a:xfrm>
          <a:prstGeom prst="rect">
            <a:avLst/>
          </a:prstGeom>
        </p:spPr>
      </p:pic>
    </p:spTree>
    <p:extLst>
      <p:ext uri="{BB962C8B-B14F-4D97-AF65-F5344CB8AC3E}">
        <p14:creationId xmlns:p14="http://schemas.microsoft.com/office/powerpoint/2010/main" val="284643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rmAutofit fontScale="90000"/>
          </a:bodyPr>
          <a:lstStyle/>
          <a:p>
            <a:r>
              <a:rPr lang="en-US" sz="3600" b="1" cap="all" dirty="0">
                <a:solidFill>
                  <a:schemeClr val="bg1"/>
                </a:solidFill>
                <a:effectLst>
                  <a:outerShdw blurRad="38100" dist="38100" dir="2700000" algn="tl">
                    <a:srgbClr val="000000">
                      <a:alpha val="43137"/>
                    </a:srgbClr>
                  </a:outerShdw>
                </a:effectLst>
              </a:rPr>
              <a:t>Learning Objectives</a:t>
            </a:r>
          </a:p>
        </p:txBody>
      </p:sp>
      <p:sp>
        <p:nvSpPr>
          <p:cNvPr id="3" name="Content Placeholder 2"/>
          <p:cNvSpPr>
            <a:spLocks noGrp="1"/>
          </p:cNvSpPr>
          <p:nvPr>
            <p:ph idx="1"/>
          </p:nvPr>
        </p:nvSpPr>
        <p:spPr>
          <a:xfrm>
            <a:off x="559339" y="1099995"/>
            <a:ext cx="11279735" cy="4602665"/>
          </a:xfrm>
        </p:spPr>
        <p:txBody>
          <a:bodyPr/>
          <a:lstStyle/>
          <a:p>
            <a:pPr>
              <a:spcBef>
                <a:spcPts val="0"/>
              </a:spcBef>
              <a:spcAft>
                <a:spcPts val="1350"/>
              </a:spcAft>
            </a:pPr>
            <a:r>
              <a:rPr lang="en-US" sz="2400" b="1" i="1" dirty="0">
                <a:solidFill>
                  <a:schemeClr val="tx2"/>
                </a:solidFill>
                <a:latin typeface="+mn-lt"/>
              </a:rPr>
              <a:t>By the end of this session, you will be able to…</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latin typeface="+mn-lt"/>
              </a:rPr>
              <a:t>Define</a:t>
            </a:r>
            <a:r>
              <a:rPr lang="en-US" sz="2800" b="1" dirty="0">
                <a:effectLst>
                  <a:outerShdw blurRad="38100" dist="38100" dir="2700000" algn="tl">
                    <a:srgbClr val="000000">
                      <a:alpha val="43137"/>
                    </a:srgbClr>
                  </a:outerShdw>
                </a:effectLst>
                <a:latin typeface="+mn-lt"/>
              </a:rPr>
              <a:t> </a:t>
            </a:r>
            <a:r>
              <a:rPr lang="en-US" sz="2800" dirty="0">
                <a:solidFill>
                  <a:schemeClr val="tx1"/>
                </a:solidFill>
                <a:latin typeface="+mn-lt"/>
              </a:rPr>
              <a:t>HIV and AIDS.</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latin typeface="+mn-lt"/>
              </a:rPr>
              <a:t>Differentiate</a:t>
            </a:r>
            <a:r>
              <a:rPr lang="en-US" sz="2800" dirty="0">
                <a:solidFill>
                  <a:schemeClr val="accent1"/>
                </a:solidFill>
                <a:latin typeface="+mn-lt"/>
              </a:rPr>
              <a:t> </a:t>
            </a:r>
            <a:r>
              <a:rPr lang="en-US" sz="2800" dirty="0">
                <a:solidFill>
                  <a:schemeClr val="tx1"/>
                </a:solidFill>
                <a:latin typeface="+mn-lt"/>
              </a:rPr>
              <a:t>between the myths and facts about HIV.</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latin typeface="+mn-lt"/>
              </a:rPr>
              <a:t>Define </a:t>
            </a:r>
            <a:r>
              <a:rPr lang="en-US" sz="2800" dirty="0">
                <a:solidFill>
                  <a:schemeClr val="tx1"/>
                </a:solidFill>
                <a:latin typeface="+mn-lt"/>
              </a:rPr>
              <a:t>and discuss HIV stigma </a:t>
            </a:r>
            <a:r>
              <a:rPr lang="en-US" sz="2800" dirty="0">
                <a:solidFill>
                  <a:schemeClr val="tx1"/>
                </a:solidFill>
              </a:rPr>
              <a:t>which can lead to HIV discrimination</a:t>
            </a:r>
            <a:r>
              <a:rPr lang="en-US" sz="2800" dirty="0">
                <a:solidFill>
                  <a:schemeClr val="tx1"/>
                </a:solidFill>
                <a:latin typeface="+mn-lt"/>
              </a:rPr>
              <a:t>.</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latin typeface="+mn-lt"/>
              </a:rPr>
              <a:t>Explain</a:t>
            </a:r>
            <a:r>
              <a:rPr lang="en-US" sz="2800" dirty="0">
                <a:latin typeface="+mn-lt"/>
              </a:rPr>
              <a:t> </a:t>
            </a:r>
            <a:r>
              <a:rPr lang="en-US" sz="2800" dirty="0">
                <a:solidFill>
                  <a:schemeClr val="tx1"/>
                </a:solidFill>
                <a:latin typeface="+mn-lt"/>
              </a:rPr>
              <a:t>how to reduce HIV stigma.</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latin typeface="+mn-lt"/>
              </a:rPr>
              <a:t>Develop</a:t>
            </a:r>
            <a:r>
              <a:rPr lang="en-US" sz="2800" dirty="0">
                <a:solidFill>
                  <a:schemeClr val="accent1"/>
                </a:solidFill>
                <a:latin typeface="+mn-lt"/>
              </a:rPr>
              <a:t> </a:t>
            </a:r>
            <a:r>
              <a:rPr lang="en-US" sz="2800" dirty="0">
                <a:solidFill>
                  <a:schemeClr val="tx1"/>
                </a:solidFill>
                <a:latin typeface="+mn-lt"/>
              </a:rPr>
              <a:t>your own action plan to reduce HIV stigma in your community and workplace.</a:t>
            </a:r>
          </a:p>
          <a:p>
            <a:pPr marL="342900" indent="-342900">
              <a:spcBef>
                <a:spcPts val="0"/>
              </a:spcBef>
              <a:spcAft>
                <a:spcPts val="900"/>
              </a:spcAft>
              <a:buFont typeface="Arial" panose="020B0604020202020204" pitchFamily="34" charset="0"/>
              <a:buChar char="•"/>
            </a:pPr>
            <a:r>
              <a:rPr lang="en-US" sz="2800" b="1" dirty="0">
                <a:solidFill>
                  <a:srgbClr val="C00000"/>
                </a:solidFill>
                <a:effectLst>
                  <a:outerShdw blurRad="38100" dist="38100" dir="2700000" algn="tl">
                    <a:srgbClr val="000000">
                      <a:alpha val="43137"/>
                    </a:srgbClr>
                  </a:outerShdw>
                </a:effectLst>
                <a:latin typeface="+mn-lt"/>
              </a:rPr>
              <a:t>Articulate</a:t>
            </a:r>
            <a:r>
              <a:rPr lang="en-US" sz="2800" dirty="0">
                <a:solidFill>
                  <a:schemeClr val="accent1"/>
                </a:solidFill>
                <a:latin typeface="+mn-lt"/>
              </a:rPr>
              <a:t> </a:t>
            </a:r>
            <a:r>
              <a:rPr lang="en-US" sz="2800" dirty="0">
                <a:solidFill>
                  <a:schemeClr val="tx1"/>
                </a:solidFill>
                <a:latin typeface="+mn-lt"/>
              </a:rPr>
              <a:t>what will motivate you to be committed to reducing HIV stigma in your community and workplace.</a:t>
            </a:r>
          </a:p>
        </p:txBody>
      </p:sp>
    </p:spTree>
    <p:extLst>
      <p:ext uri="{BB962C8B-B14F-4D97-AF65-F5344CB8AC3E}">
        <p14:creationId xmlns:p14="http://schemas.microsoft.com/office/powerpoint/2010/main" val="285814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1" y="3806036"/>
            <a:ext cx="7479552" cy="639031"/>
          </a:xfrm>
        </p:spPr>
        <p:txBody>
          <a:bodyPr anchor="ctr"/>
          <a:lstStyle/>
          <a:p>
            <a:pPr algn="ctr"/>
            <a:r>
              <a:rPr lang="en-US" b="1" dirty="0">
                <a:solidFill>
                  <a:schemeClr val="tx2"/>
                </a:solidFill>
                <a:effectLst>
                  <a:outerShdw blurRad="38100" dist="38100" dir="2700000" algn="tl">
                    <a:srgbClr val="000000">
                      <a:alpha val="43137"/>
                    </a:srgbClr>
                  </a:outerShdw>
                </a:effectLst>
              </a:rPr>
              <a:t>Joyce Roundtree-McCoy, M.Ed.</a:t>
            </a:r>
          </a:p>
        </p:txBody>
      </p:sp>
      <p:sp>
        <p:nvSpPr>
          <p:cNvPr id="3" name="Text Placeholder 2"/>
          <p:cNvSpPr>
            <a:spLocks noGrp="1"/>
          </p:cNvSpPr>
          <p:nvPr>
            <p:ph type="body" idx="1"/>
          </p:nvPr>
        </p:nvSpPr>
        <p:spPr>
          <a:xfrm>
            <a:off x="2206813" y="4234872"/>
            <a:ext cx="7129928" cy="1544974"/>
          </a:xfrm>
        </p:spPr>
        <p:txBody>
          <a:bodyPr anchor="ctr">
            <a:noAutofit/>
          </a:bodyPr>
          <a:lstStyle/>
          <a:p>
            <a:pPr algn="ctr">
              <a:spcBef>
                <a:spcPts val="0"/>
              </a:spcBef>
              <a:spcAft>
                <a:spcPts val="900"/>
              </a:spcAft>
            </a:pPr>
            <a:r>
              <a:rPr lang="en-US" sz="2400" i="1" dirty="0">
                <a:solidFill>
                  <a:schemeClr val="accent6"/>
                </a:solidFill>
              </a:rPr>
              <a:t>Founder/Consultant</a:t>
            </a:r>
          </a:p>
          <a:p>
            <a:pPr algn="ctr">
              <a:spcBef>
                <a:spcPts val="0"/>
              </a:spcBef>
            </a:pPr>
            <a:r>
              <a:rPr lang="en-US" sz="1800" dirty="0">
                <a:solidFill>
                  <a:schemeClr val="accent6"/>
                </a:solidFill>
                <a:effectLst>
                  <a:outerShdw blurRad="38100" dist="38100" dir="2700000" algn="tl">
                    <a:srgbClr val="000000">
                      <a:alpha val="43137"/>
                    </a:srgbClr>
                  </a:outerShdw>
                </a:effectLst>
              </a:rPr>
              <a:t>Just the Right Motivation Consulting, LLC</a:t>
            </a:r>
          </a:p>
          <a:p>
            <a:pPr algn="ctr">
              <a:spcBef>
                <a:spcPts val="0"/>
              </a:spcBef>
            </a:pPr>
            <a:r>
              <a:rPr lang="en-US" sz="1800" dirty="0">
                <a:solidFill>
                  <a:schemeClr val="accent6"/>
                </a:solidFill>
                <a:effectLst>
                  <a:outerShdw blurRad="38100" dist="38100" dir="2700000" algn="tl">
                    <a:srgbClr val="000000">
                      <a:alpha val="43137"/>
                    </a:srgbClr>
                  </a:outerShdw>
                </a:effectLst>
              </a:rPr>
              <a:t>662.723.3027</a:t>
            </a:r>
          </a:p>
          <a:p>
            <a:pPr algn="ctr">
              <a:spcBef>
                <a:spcPts val="0"/>
              </a:spcBef>
            </a:pPr>
            <a:r>
              <a:rPr lang="en-US" sz="1800" dirty="0">
                <a:solidFill>
                  <a:schemeClr val="accent6"/>
                </a:solidFill>
                <a:effectLst>
                  <a:outerShdw blurRad="38100" dist="38100" dir="2700000" algn="tl">
                    <a:srgbClr val="000000">
                      <a:alpha val="43137"/>
                    </a:srgbClr>
                  </a:outerShdw>
                </a:effectLst>
              </a:rPr>
              <a:t>jrmccoy@jrmconsultingllc.org</a:t>
            </a:r>
          </a:p>
          <a:p>
            <a:pPr algn="ctr">
              <a:spcBef>
                <a:spcPts val="0"/>
              </a:spcBef>
            </a:pPr>
            <a:endParaRPr lang="en-US" sz="1800" i="1" dirty="0">
              <a:solidFill>
                <a:schemeClr val="accent6"/>
              </a:solidFill>
            </a:endParaRPr>
          </a:p>
        </p:txBody>
      </p:sp>
      <p:sp>
        <p:nvSpPr>
          <p:cNvPr id="6" name="TextBox 5"/>
          <p:cNvSpPr txBox="1"/>
          <p:nvPr/>
        </p:nvSpPr>
        <p:spPr>
          <a:xfrm>
            <a:off x="2458408" y="285001"/>
            <a:ext cx="6626738" cy="830997"/>
          </a:xfrm>
          <a:prstGeom prst="rect">
            <a:avLst/>
          </a:prstGeom>
          <a:noFill/>
        </p:spPr>
        <p:txBody>
          <a:bodyPr wrap="square" rtlCol="0" anchor="ctr">
            <a:spAutoFit/>
          </a:bodyPr>
          <a:lstStyle/>
          <a:p>
            <a:pPr algn="ctr"/>
            <a:r>
              <a:rPr lang="en-US" sz="4800" b="1" dirty="0">
                <a:solidFill>
                  <a:schemeClr val="tx2"/>
                </a:solidFill>
                <a:effectLst>
                  <a:outerShdw blurRad="38100" dist="38100" dir="2700000" algn="tl">
                    <a:srgbClr val="000000">
                      <a:alpha val="43137"/>
                    </a:srgbClr>
                  </a:outerShdw>
                </a:effectLst>
              </a:rPr>
              <a:t>Thank You!</a:t>
            </a:r>
          </a:p>
        </p:txBody>
      </p:sp>
      <p:sp>
        <p:nvSpPr>
          <p:cNvPr id="7" name="Title 1"/>
          <p:cNvSpPr txBox="1">
            <a:spLocks/>
          </p:cNvSpPr>
          <p:nvPr/>
        </p:nvSpPr>
        <p:spPr>
          <a:xfrm>
            <a:off x="3209592" y="1115998"/>
            <a:ext cx="5124371" cy="600793"/>
          </a:xfrm>
          <a:prstGeom prst="rect">
            <a:avLst/>
          </a:prstGeom>
        </p:spPr>
        <p:txBody>
          <a:bodyPr vert="horz" lIns="68580" tIns="34290" rIns="68580" bIns="34290" rtlCol="0" anchor="ctr">
            <a:normAutofit fontScale="92500" lnSpcReduction="10000"/>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i="1" dirty="0">
                <a:solidFill>
                  <a:schemeClr val="accent6"/>
                </a:solidFill>
              </a:rPr>
              <a:t>What Everyone Needs to Know </a:t>
            </a:r>
          </a:p>
          <a:p>
            <a:pPr algn="ctr"/>
            <a:r>
              <a:rPr lang="en-US" sz="2000" i="1" dirty="0">
                <a:solidFill>
                  <a:schemeClr val="accent6"/>
                </a:solidFill>
              </a:rPr>
              <a:t>to Reduce HIV Stigma!</a:t>
            </a:r>
          </a:p>
        </p:txBody>
      </p:sp>
      <p:pic>
        <p:nvPicPr>
          <p:cNvPr id="8" name="Picture 7"/>
          <p:cNvPicPr>
            <a:picLocks noChangeAspect="1"/>
          </p:cNvPicPr>
          <p:nvPr/>
        </p:nvPicPr>
        <p:blipFill>
          <a:blip r:embed="rId2"/>
          <a:srcRect l="12678" r="12678"/>
          <a:stretch/>
        </p:blipFill>
        <p:spPr>
          <a:xfrm rot="5400000">
            <a:off x="4743077" y="1893437"/>
            <a:ext cx="2057400" cy="2071526"/>
          </a:xfrm>
          <a:prstGeom prst="ellipse">
            <a:avLst/>
          </a:prstGeom>
          <a:ln>
            <a:noFill/>
          </a:ln>
          <a:effectLst>
            <a:softEdge rad="112500"/>
          </a:effectLst>
        </p:spPr>
      </p:pic>
    </p:spTree>
    <p:extLst>
      <p:ext uri="{BB962C8B-B14F-4D97-AF65-F5344CB8AC3E}">
        <p14:creationId xmlns:p14="http://schemas.microsoft.com/office/powerpoint/2010/main" val="269908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rmAutofit fontScale="90000"/>
          </a:bodyPr>
          <a:lstStyle/>
          <a:p>
            <a:r>
              <a:rPr lang="en-US" sz="3600" b="1" cap="all" dirty="0">
                <a:solidFill>
                  <a:schemeClr val="bg1"/>
                </a:solidFill>
                <a:effectLst>
                  <a:outerShdw blurRad="38100" dist="38100" dir="2700000" algn="tl">
                    <a:srgbClr val="000000">
                      <a:alpha val="43137"/>
                    </a:srgbClr>
                  </a:outerShdw>
                </a:effectLst>
              </a:rPr>
              <a:t>What Are HIV and AIDS?</a:t>
            </a:r>
          </a:p>
        </p:txBody>
      </p:sp>
      <p:sp>
        <p:nvSpPr>
          <p:cNvPr id="3" name="Content Placeholder 2"/>
          <p:cNvSpPr>
            <a:spLocks noGrp="1"/>
          </p:cNvSpPr>
          <p:nvPr>
            <p:ph idx="1"/>
          </p:nvPr>
        </p:nvSpPr>
        <p:spPr>
          <a:xfrm>
            <a:off x="559339" y="1099995"/>
            <a:ext cx="11279735" cy="4973546"/>
          </a:xfrm>
        </p:spPr>
        <p:txBody>
          <a:bodyPr/>
          <a:lstStyle/>
          <a:p>
            <a:pPr marL="342900" indent="-342900">
              <a:spcBef>
                <a:spcPts val="0"/>
              </a:spcBef>
              <a:spcAft>
                <a:spcPts val="1350"/>
              </a:spcAft>
              <a:buClr>
                <a:schemeClr val="tx2"/>
              </a:buClr>
              <a:buFont typeface="Arial" panose="020B0604020202020204" pitchFamily="34" charset="0"/>
              <a:buChar char="•"/>
            </a:pPr>
            <a:r>
              <a:rPr lang="en-US" sz="2200" dirty="0">
                <a:solidFill>
                  <a:schemeClr val="tx2"/>
                </a:solidFill>
                <a:latin typeface="+mn-lt"/>
              </a:rPr>
              <a:t>HIV stands for </a:t>
            </a:r>
            <a:r>
              <a:rPr lang="en-US" sz="2200" dirty="0">
                <a:solidFill>
                  <a:srgbClr val="C00000"/>
                </a:solidFill>
                <a:latin typeface="+mn-lt"/>
              </a:rPr>
              <a:t>H</a:t>
            </a:r>
            <a:r>
              <a:rPr lang="en-US" sz="2200" dirty="0">
                <a:solidFill>
                  <a:schemeClr val="tx2"/>
                </a:solidFill>
                <a:latin typeface="+mn-lt"/>
              </a:rPr>
              <a:t>uman </a:t>
            </a:r>
            <a:r>
              <a:rPr lang="en-US" sz="2200" dirty="0">
                <a:solidFill>
                  <a:srgbClr val="C00000"/>
                </a:solidFill>
                <a:latin typeface="+mn-lt"/>
              </a:rPr>
              <a:t>I</a:t>
            </a:r>
            <a:r>
              <a:rPr lang="en-US" sz="2200" dirty="0">
                <a:solidFill>
                  <a:schemeClr val="tx2"/>
                </a:solidFill>
                <a:latin typeface="+mn-lt"/>
              </a:rPr>
              <a:t>mmunodeficiency </a:t>
            </a:r>
            <a:r>
              <a:rPr lang="en-US" sz="2200" dirty="0">
                <a:solidFill>
                  <a:srgbClr val="C00000"/>
                </a:solidFill>
                <a:latin typeface="+mn-lt"/>
              </a:rPr>
              <a:t>V</a:t>
            </a:r>
            <a:r>
              <a:rPr lang="en-US" sz="2200" dirty="0">
                <a:solidFill>
                  <a:schemeClr val="tx2"/>
                </a:solidFill>
                <a:latin typeface="+mn-lt"/>
              </a:rPr>
              <a:t>irus.</a:t>
            </a:r>
          </a:p>
          <a:p>
            <a:pPr marL="342900" indent="-342900">
              <a:spcBef>
                <a:spcPts val="0"/>
              </a:spcBef>
              <a:spcAft>
                <a:spcPts val="1350"/>
              </a:spcAft>
              <a:buClr>
                <a:schemeClr val="tx2"/>
              </a:buClr>
              <a:buFont typeface="Arial" panose="020B0604020202020204" pitchFamily="34" charset="0"/>
              <a:buChar char="•"/>
            </a:pPr>
            <a:r>
              <a:rPr lang="en-US" sz="2200" dirty="0">
                <a:solidFill>
                  <a:schemeClr val="tx2"/>
                </a:solidFill>
                <a:latin typeface="+mn-lt"/>
              </a:rPr>
              <a:t>HIV attacks the immune system.</a:t>
            </a:r>
          </a:p>
          <a:p>
            <a:pPr marL="342900" indent="-342900">
              <a:spcBef>
                <a:spcPts val="0"/>
              </a:spcBef>
              <a:spcAft>
                <a:spcPts val="1350"/>
              </a:spcAft>
              <a:buClr>
                <a:schemeClr val="tx2"/>
              </a:buClr>
              <a:buFont typeface="Arial" panose="020B0604020202020204" pitchFamily="34" charset="0"/>
              <a:buChar char="•"/>
            </a:pPr>
            <a:r>
              <a:rPr lang="en-US" sz="2200" dirty="0">
                <a:solidFill>
                  <a:schemeClr val="tx2"/>
                </a:solidFill>
                <a:latin typeface="+mn-lt"/>
              </a:rPr>
              <a:t>HIV can lead to AIDS (</a:t>
            </a:r>
            <a:r>
              <a:rPr lang="en-US" sz="2200" dirty="0">
                <a:solidFill>
                  <a:srgbClr val="C00000"/>
                </a:solidFill>
                <a:latin typeface="+mn-lt"/>
              </a:rPr>
              <a:t>A</a:t>
            </a:r>
            <a:r>
              <a:rPr lang="en-US" sz="2200" dirty="0">
                <a:solidFill>
                  <a:schemeClr val="tx2"/>
                </a:solidFill>
                <a:latin typeface="+mn-lt"/>
              </a:rPr>
              <a:t>cquired </a:t>
            </a:r>
            <a:r>
              <a:rPr lang="en-US" sz="2200" dirty="0">
                <a:solidFill>
                  <a:srgbClr val="C00000"/>
                </a:solidFill>
                <a:latin typeface="+mn-lt"/>
              </a:rPr>
              <a:t>I</a:t>
            </a:r>
            <a:r>
              <a:rPr lang="en-US" sz="2200" dirty="0">
                <a:solidFill>
                  <a:schemeClr val="tx2"/>
                </a:solidFill>
                <a:latin typeface="+mn-lt"/>
              </a:rPr>
              <a:t>mmuno</a:t>
            </a:r>
            <a:r>
              <a:rPr lang="en-US" sz="2200" dirty="0">
                <a:solidFill>
                  <a:srgbClr val="C00000"/>
                </a:solidFill>
                <a:latin typeface="+mn-lt"/>
              </a:rPr>
              <a:t>d</a:t>
            </a:r>
            <a:r>
              <a:rPr lang="en-US" sz="2200" dirty="0">
                <a:solidFill>
                  <a:schemeClr val="tx2"/>
                </a:solidFill>
                <a:latin typeface="+mn-lt"/>
              </a:rPr>
              <a:t>eficiency </a:t>
            </a:r>
            <a:r>
              <a:rPr lang="en-US" sz="2200" dirty="0">
                <a:solidFill>
                  <a:srgbClr val="C00000"/>
                </a:solidFill>
                <a:latin typeface="+mn-lt"/>
              </a:rPr>
              <a:t>S</a:t>
            </a:r>
            <a:r>
              <a:rPr lang="en-US" sz="2200" dirty="0">
                <a:solidFill>
                  <a:schemeClr val="tx2"/>
                </a:solidFill>
                <a:latin typeface="+mn-lt"/>
              </a:rPr>
              <a:t>yndrome).</a:t>
            </a:r>
          </a:p>
          <a:p>
            <a:pPr marL="342900" indent="-342900">
              <a:spcBef>
                <a:spcPts val="0"/>
              </a:spcBef>
              <a:spcAft>
                <a:spcPts val="1350"/>
              </a:spcAft>
              <a:buClr>
                <a:schemeClr val="tx2"/>
              </a:buClr>
              <a:buFont typeface="Arial" panose="020B0604020202020204" pitchFamily="34" charset="0"/>
              <a:buChar char="•"/>
            </a:pPr>
            <a:r>
              <a:rPr lang="en-US" sz="2200" dirty="0">
                <a:solidFill>
                  <a:schemeClr val="tx2"/>
                </a:solidFill>
                <a:latin typeface="+mn-lt"/>
              </a:rPr>
              <a:t>AIDS diagnosis…</a:t>
            </a:r>
          </a:p>
          <a:p>
            <a:pPr lvl="1">
              <a:spcBef>
                <a:spcPts val="0"/>
              </a:spcBef>
              <a:spcAft>
                <a:spcPts val="1350"/>
              </a:spcAft>
              <a:buClr>
                <a:schemeClr val="tx2"/>
              </a:buClr>
            </a:pPr>
            <a:r>
              <a:rPr lang="en-US" sz="2200" dirty="0">
                <a:solidFill>
                  <a:schemeClr val="tx2"/>
                </a:solidFill>
                <a:latin typeface="+mn-lt"/>
              </a:rPr>
              <a:t>Opportunistic infection </a:t>
            </a:r>
            <a:r>
              <a:rPr lang="en-US" sz="2200" dirty="0">
                <a:solidFill>
                  <a:srgbClr val="C00000"/>
                </a:solidFill>
                <a:latin typeface="+mn-lt"/>
              </a:rPr>
              <a:t>OR</a:t>
            </a:r>
          </a:p>
          <a:p>
            <a:pPr lvl="1">
              <a:spcBef>
                <a:spcPts val="0"/>
              </a:spcBef>
              <a:spcAft>
                <a:spcPts val="1350"/>
              </a:spcAft>
              <a:buClr>
                <a:schemeClr val="tx2"/>
              </a:buClr>
            </a:pPr>
            <a:r>
              <a:rPr lang="en-US" sz="2200" dirty="0">
                <a:solidFill>
                  <a:schemeClr val="tx2"/>
                </a:solidFill>
                <a:latin typeface="+mn-lt"/>
              </a:rPr>
              <a:t>CD4 cell count less than 200</a:t>
            </a:r>
          </a:p>
          <a:p>
            <a:pPr marL="342900" indent="-342900">
              <a:spcBef>
                <a:spcPts val="0"/>
              </a:spcBef>
              <a:spcAft>
                <a:spcPts val="1350"/>
              </a:spcAft>
              <a:buClr>
                <a:schemeClr val="tx2"/>
              </a:buClr>
              <a:buFont typeface="Arial" panose="020B0604020202020204" pitchFamily="34" charset="0"/>
              <a:buChar char="•"/>
            </a:pPr>
            <a:r>
              <a:rPr lang="en-US" sz="2200" dirty="0">
                <a:solidFill>
                  <a:schemeClr val="tx2"/>
                </a:solidFill>
                <a:latin typeface="+mn-lt"/>
              </a:rPr>
              <a:t>Currently no cure for HIV or AIDS exists.</a:t>
            </a:r>
          </a:p>
          <a:p>
            <a:pPr marL="342900" indent="-342900">
              <a:spcBef>
                <a:spcPts val="0"/>
              </a:spcBef>
              <a:spcAft>
                <a:spcPts val="1350"/>
              </a:spcAft>
              <a:buClr>
                <a:schemeClr val="tx2"/>
              </a:buClr>
              <a:buFont typeface="Arial" panose="020B0604020202020204" pitchFamily="34" charset="0"/>
              <a:buChar char="•"/>
            </a:pPr>
            <a:r>
              <a:rPr lang="en-US" sz="2200" dirty="0">
                <a:solidFill>
                  <a:schemeClr val="tx2"/>
                </a:solidFill>
                <a:latin typeface="+mn-lt"/>
              </a:rPr>
              <a:t>HIV can be controlled with proper medical care.</a:t>
            </a:r>
          </a:p>
          <a:p>
            <a:pPr marL="342900" indent="-342900">
              <a:spcBef>
                <a:spcPts val="0"/>
              </a:spcBef>
              <a:spcAft>
                <a:spcPts val="1350"/>
              </a:spcAft>
              <a:buClr>
                <a:schemeClr val="tx2"/>
              </a:buClr>
              <a:buFont typeface="Arial" panose="020B0604020202020204" pitchFamily="34" charset="0"/>
              <a:buChar char="•"/>
            </a:pPr>
            <a:r>
              <a:rPr lang="en-US" sz="2200" dirty="0">
                <a:solidFill>
                  <a:schemeClr val="tx2"/>
                </a:solidFill>
                <a:latin typeface="+mn-lt"/>
              </a:rPr>
              <a:t>The goal of HIV care &amp; treatment is for PWH to reach viral suppression.</a:t>
            </a:r>
            <a:endParaRPr lang="en-US" sz="2200" dirty="0">
              <a:latin typeface="+mn-lt"/>
            </a:endParaRPr>
          </a:p>
        </p:txBody>
      </p:sp>
      <p:sp>
        <p:nvSpPr>
          <p:cNvPr id="6" name="Footer Placeholder 3">
            <a:extLst>
              <a:ext uri="{FF2B5EF4-FFF2-40B4-BE49-F238E27FC236}">
                <a16:creationId xmlns:a16="http://schemas.microsoft.com/office/drawing/2014/main" id="{1FF1882C-D49C-56A8-B3DC-EF264D42F2F7}"/>
              </a:ext>
            </a:extLst>
          </p:cNvPr>
          <p:cNvSpPr>
            <a:spLocks noGrp="1"/>
          </p:cNvSpPr>
          <p:nvPr>
            <p:ph type="ftr" sz="quarter" idx="11"/>
          </p:nvPr>
        </p:nvSpPr>
        <p:spPr>
          <a:xfrm>
            <a:off x="559339" y="6486647"/>
            <a:ext cx="4723209" cy="270710"/>
          </a:xfrm>
        </p:spPr>
        <p:txBody>
          <a:bodyPr/>
          <a:lstStyle/>
          <a:p>
            <a:r>
              <a:rPr lang="en-US" sz="1050" dirty="0"/>
              <a:t>Reference: https://www.cdc.gov/hiv/basics/whatishiv.html</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372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rmAutofit fontScale="90000"/>
          </a:bodyPr>
          <a:lstStyle/>
          <a:p>
            <a:r>
              <a:rPr lang="en-US" sz="3600" b="1" cap="all" dirty="0">
                <a:solidFill>
                  <a:schemeClr val="bg1"/>
                </a:solidFill>
                <a:effectLst>
                  <a:outerShdw blurRad="38100" dist="38100" dir="2700000" algn="tl">
                    <a:srgbClr val="000000">
                      <a:alpha val="43137"/>
                    </a:srgbClr>
                  </a:outerShdw>
                </a:effectLst>
              </a:rPr>
              <a:t>How Is HIV Transmitted?</a:t>
            </a:r>
          </a:p>
        </p:txBody>
      </p:sp>
      <p:sp>
        <p:nvSpPr>
          <p:cNvPr id="3" name="Content Placeholder 2"/>
          <p:cNvSpPr>
            <a:spLocks noGrp="1"/>
          </p:cNvSpPr>
          <p:nvPr>
            <p:ph idx="1"/>
          </p:nvPr>
        </p:nvSpPr>
        <p:spPr>
          <a:xfrm>
            <a:off x="559339" y="1099995"/>
            <a:ext cx="11279735" cy="4973546"/>
          </a:xfrm>
        </p:spPr>
        <p:txBody>
          <a:bodyPr/>
          <a:lstStyle/>
          <a:p>
            <a:pPr marL="342900" indent="-342900">
              <a:spcBef>
                <a:spcPts val="0"/>
              </a:spcBef>
              <a:spcAft>
                <a:spcPts val="1350"/>
              </a:spcAft>
              <a:buClr>
                <a:schemeClr val="tx2"/>
              </a:buClr>
              <a:buFont typeface="Arial" panose="020B0604020202020204" pitchFamily="34" charset="0"/>
              <a:buChar char="•"/>
            </a:pPr>
            <a:r>
              <a:rPr lang="en-US" sz="3200" dirty="0">
                <a:solidFill>
                  <a:schemeClr val="tx2"/>
                </a:solidFill>
                <a:latin typeface="+mn-lt"/>
              </a:rPr>
              <a:t>Through oral, anal, or vaginal sex with someone who has HIV.</a:t>
            </a:r>
          </a:p>
          <a:p>
            <a:pPr marL="342900" indent="-342900">
              <a:spcBef>
                <a:spcPts val="0"/>
              </a:spcBef>
              <a:spcAft>
                <a:spcPts val="1350"/>
              </a:spcAft>
              <a:buClr>
                <a:schemeClr val="tx2"/>
              </a:buClr>
              <a:buFont typeface="Arial" panose="020B0604020202020204" pitchFamily="34" charset="0"/>
              <a:buChar char="•"/>
            </a:pPr>
            <a:r>
              <a:rPr lang="en-US" sz="3200" dirty="0">
                <a:solidFill>
                  <a:schemeClr val="tx2"/>
                </a:solidFill>
                <a:latin typeface="+mn-lt"/>
              </a:rPr>
              <a:t>By sharing needles, syringes, or other drug injection equipment (e.g., cookers) with someone who has HIV.  </a:t>
            </a:r>
          </a:p>
          <a:p>
            <a:pPr marL="342900" indent="-342900">
              <a:spcBef>
                <a:spcPts val="0"/>
              </a:spcBef>
              <a:spcAft>
                <a:spcPts val="1350"/>
              </a:spcAft>
              <a:buClr>
                <a:schemeClr val="tx2"/>
              </a:buClr>
              <a:buFont typeface="Arial" panose="020B0604020202020204" pitchFamily="34" charset="0"/>
              <a:buChar char="•"/>
            </a:pPr>
            <a:r>
              <a:rPr lang="en-US" sz="3200" dirty="0">
                <a:solidFill>
                  <a:schemeClr val="tx2"/>
                </a:solidFill>
                <a:latin typeface="+mn-lt"/>
              </a:rPr>
              <a:t>From a mother to her baby during pregnancy, birth, or breastfeeding.</a:t>
            </a:r>
          </a:p>
          <a:p>
            <a:pPr marL="1066658" lvl="1" indent="-457200">
              <a:spcBef>
                <a:spcPts val="0"/>
              </a:spcBef>
              <a:spcAft>
                <a:spcPts val="1350"/>
              </a:spcAft>
              <a:buClr>
                <a:schemeClr val="tx2"/>
              </a:buClr>
              <a:buSzPct val="90000"/>
              <a:buFont typeface="Courier New" panose="02070309020205020404" pitchFamily="49" charset="0"/>
              <a:buChar char="o"/>
            </a:pPr>
            <a:r>
              <a:rPr lang="en-US" sz="2400" dirty="0">
                <a:solidFill>
                  <a:schemeClr val="tx2"/>
                </a:solidFill>
                <a:latin typeface="+mn-lt"/>
              </a:rPr>
              <a:t>Less common because of advances in HIV prevention and treatment.</a:t>
            </a:r>
          </a:p>
        </p:txBody>
      </p:sp>
      <p:sp>
        <p:nvSpPr>
          <p:cNvPr id="6" name="Footer Placeholder 3">
            <a:extLst>
              <a:ext uri="{FF2B5EF4-FFF2-40B4-BE49-F238E27FC236}">
                <a16:creationId xmlns:a16="http://schemas.microsoft.com/office/drawing/2014/main" id="{1FF1882C-D49C-56A8-B3DC-EF264D42F2F7}"/>
              </a:ext>
            </a:extLst>
          </p:cNvPr>
          <p:cNvSpPr>
            <a:spLocks noGrp="1"/>
          </p:cNvSpPr>
          <p:nvPr>
            <p:ph type="ftr" sz="quarter" idx="11"/>
          </p:nvPr>
        </p:nvSpPr>
        <p:spPr>
          <a:xfrm>
            <a:off x="559339" y="6486647"/>
            <a:ext cx="4723209" cy="270710"/>
          </a:xfrm>
        </p:spPr>
        <p:txBody>
          <a:bodyPr/>
          <a:lstStyle/>
          <a:p>
            <a:r>
              <a:rPr lang="en-US" sz="1050" dirty="0"/>
              <a:t>Reference: https://www.cdc.gov/hiv/basics/transmission.html</a:t>
            </a:r>
            <a:endParaRPr lang="en-US" dirty="0"/>
          </a:p>
        </p:txBody>
      </p:sp>
    </p:spTree>
    <p:extLst>
      <p:ext uri="{BB962C8B-B14F-4D97-AF65-F5344CB8AC3E}">
        <p14:creationId xmlns:p14="http://schemas.microsoft.com/office/powerpoint/2010/main" val="26987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spect="1"/>
          </p:cNvSpPr>
          <p:nvPr/>
        </p:nvSpPr>
        <p:spPr>
          <a:xfrm>
            <a:off x="1694908" y="1926685"/>
            <a:ext cx="2994992" cy="2994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What Body Fluids Transmit HIV?</a:t>
            </a:r>
          </a:p>
        </p:txBody>
      </p:sp>
      <p:sp>
        <p:nvSpPr>
          <p:cNvPr id="7" name="TextBox 6"/>
          <p:cNvSpPr txBox="1"/>
          <p:nvPr/>
        </p:nvSpPr>
        <p:spPr>
          <a:xfrm>
            <a:off x="5282548" y="1292828"/>
            <a:ext cx="6244434" cy="3831818"/>
          </a:xfrm>
          <a:prstGeom prst="rect">
            <a:avLst/>
          </a:prstGeom>
          <a:noFill/>
        </p:spPr>
        <p:txBody>
          <a:bodyPr wrap="square" rtlCol="0">
            <a:spAutoFit/>
          </a:bodyPr>
          <a:lstStyle/>
          <a:p>
            <a:pPr marL="214313" indent="-214313">
              <a:spcAft>
                <a:spcPts val="1800"/>
              </a:spcAft>
              <a:buFont typeface="Wingdings" panose="05000000000000000000" pitchFamily="2" charset="2"/>
              <a:buChar char="ü"/>
            </a:pPr>
            <a:r>
              <a:rPr lang="en-US" sz="28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Blood</a:t>
            </a:r>
          </a:p>
          <a:p>
            <a:pPr marL="214313" indent="-214313">
              <a:spcAft>
                <a:spcPts val="1800"/>
              </a:spcAft>
              <a:buFont typeface="Wingdings" panose="05000000000000000000" pitchFamily="2" charset="2"/>
              <a:buChar char="ü"/>
            </a:pPr>
            <a:r>
              <a:rPr lang="en-US" sz="2800" b="1"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Semen (</a:t>
            </a:r>
            <a:r>
              <a:rPr lang="en-US" sz="2800" b="1" i="1"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cum</a:t>
            </a:r>
            <a:r>
              <a:rPr lang="en-US" sz="2800" b="1"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214313" indent="-214313">
              <a:spcAft>
                <a:spcPts val="1800"/>
              </a:spcAft>
              <a:buFont typeface="Wingdings" panose="05000000000000000000" pitchFamily="2" charset="2"/>
              <a:buChar char="ü"/>
            </a:pPr>
            <a:r>
              <a:rPr lang="en-US" sz="28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Pre-seminal fluid (</a:t>
            </a:r>
            <a:r>
              <a:rPr lang="en-US"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pre-cum</a:t>
            </a:r>
            <a:r>
              <a:rPr lang="en-US" sz="28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214313" indent="-214313">
              <a:spcAft>
                <a:spcPts val="1800"/>
              </a:spcAft>
              <a:buFont typeface="Wingdings" panose="05000000000000000000" pitchFamily="2" charset="2"/>
              <a:buChar char="ü"/>
            </a:pPr>
            <a:r>
              <a:rPr lang="en-US" sz="2800" b="1"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Rectal fluids</a:t>
            </a:r>
          </a:p>
          <a:p>
            <a:pPr marL="214313" indent="-214313">
              <a:spcAft>
                <a:spcPts val="1800"/>
              </a:spcAft>
              <a:buFont typeface="Wingdings" panose="05000000000000000000" pitchFamily="2" charset="2"/>
              <a:buChar char="ü"/>
            </a:pPr>
            <a:r>
              <a:rPr lang="en-US" sz="28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Vaginal fluids</a:t>
            </a:r>
          </a:p>
          <a:p>
            <a:pPr marL="214313" indent="-214313">
              <a:spcAft>
                <a:spcPts val="1800"/>
              </a:spcAft>
              <a:buFont typeface="Wingdings" panose="05000000000000000000" pitchFamily="2" charset="2"/>
              <a:buChar char="ü"/>
            </a:pPr>
            <a:r>
              <a:rPr lang="en-US" sz="2800" b="1"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Breast milk</a:t>
            </a:r>
          </a:p>
        </p:txBody>
      </p:sp>
      <p:cxnSp>
        <p:nvCxnSpPr>
          <p:cNvPr id="9" name="Straight Connector 8"/>
          <p:cNvCxnSpPr/>
          <p:nvPr/>
        </p:nvCxnSpPr>
        <p:spPr>
          <a:xfrm flipH="1">
            <a:off x="5025986" y="857254"/>
            <a:ext cx="0" cy="51338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36474487-1E34-F586-1803-FA5D95CD700E}"/>
              </a:ext>
            </a:extLst>
          </p:cNvPr>
          <p:cNvSpPr txBox="1">
            <a:spLocks/>
          </p:cNvSpPr>
          <p:nvPr/>
        </p:nvSpPr>
        <p:spPr>
          <a:xfrm>
            <a:off x="559339" y="6486647"/>
            <a:ext cx="4723209" cy="270710"/>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a:lstStyle>
          <a:p>
            <a:r>
              <a:rPr lang="en-US" sz="1050" dirty="0"/>
              <a:t>Reference: https://www.cdc.gov/hiv/basics/transmission.html </a:t>
            </a:r>
          </a:p>
        </p:txBody>
      </p:sp>
    </p:spTree>
    <p:extLst>
      <p:ext uri="{BB962C8B-B14F-4D97-AF65-F5344CB8AC3E}">
        <p14:creationId xmlns:p14="http://schemas.microsoft.com/office/powerpoint/2010/main" val="32185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111" r="7732"/>
          <a:stretch/>
        </p:blipFill>
        <p:spPr>
          <a:xfrm>
            <a:off x="2425672" y="1031234"/>
            <a:ext cx="6348693" cy="4243388"/>
          </a:xfrm>
          <a:prstGeom prst="ellipse">
            <a:avLst/>
          </a:prstGeom>
          <a:ln>
            <a:noFill/>
          </a:ln>
          <a:effectLst>
            <a:softEdge rad="112500"/>
          </a:effectLst>
        </p:spPr>
      </p:pic>
      <p:sp>
        <p:nvSpPr>
          <p:cNvPr id="7" name="TextBox 6"/>
          <p:cNvSpPr txBox="1"/>
          <p:nvPr/>
        </p:nvSpPr>
        <p:spPr>
          <a:xfrm>
            <a:off x="3923963" y="4176392"/>
            <a:ext cx="3352113" cy="784830"/>
          </a:xfrm>
          <a:prstGeom prst="rect">
            <a:avLst/>
          </a:prstGeom>
          <a:noFill/>
        </p:spPr>
        <p:txBody>
          <a:bodyPr wrap="square" rtlCol="0">
            <a:spAutoFit/>
          </a:bodyPr>
          <a:lstStyle/>
          <a:p>
            <a:r>
              <a:rPr lang="en-US" sz="4500" b="1" dirty="0">
                <a:solidFill>
                  <a:schemeClr val="accent1"/>
                </a:solidFill>
                <a:effectLst>
                  <a:outerShdw blurRad="38100" dist="38100" dir="2700000" algn="tl">
                    <a:srgbClr val="000000">
                      <a:alpha val="43137"/>
                    </a:srgbClr>
                  </a:outerShdw>
                </a:effectLst>
                <a:latin typeface="Bradley Hand ITC" panose="03070402050302030203" pitchFamily="66" charset="0"/>
              </a:rPr>
              <a:t>  About HIV</a:t>
            </a:r>
          </a:p>
        </p:txBody>
      </p:sp>
    </p:spTree>
    <p:extLst>
      <p:ext uri="{BB962C8B-B14F-4D97-AF65-F5344CB8AC3E}">
        <p14:creationId xmlns:p14="http://schemas.microsoft.com/office/powerpoint/2010/main" val="97748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rmAutofit fontScale="90000"/>
          </a:bodyPr>
          <a:lstStyle/>
          <a:p>
            <a:r>
              <a:rPr lang="en-US" sz="3600" b="1" cap="all" dirty="0">
                <a:solidFill>
                  <a:schemeClr val="bg1"/>
                </a:solidFill>
                <a:effectLst>
                  <a:outerShdw blurRad="38100" dist="38100" dir="2700000" algn="tl">
                    <a:srgbClr val="000000">
                      <a:alpha val="43137"/>
                    </a:srgbClr>
                  </a:outerShdw>
                </a:effectLst>
              </a:rPr>
              <a:t>HIV Can Be Transmitted By Or Through…</a:t>
            </a:r>
          </a:p>
        </p:txBody>
      </p:sp>
      <p:sp>
        <p:nvSpPr>
          <p:cNvPr id="3" name="Content Placeholder 2"/>
          <p:cNvSpPr>
            <a:spLocks noGrp="1"/>
          </p:cNvSpPr>
          <p:nvPr>
            <p:ph idx="1"/>
          </p:nvPr>
        </p:nvSpPr>
        <p:spPr>
          <a:xfrm>
            <a:off x="559339" y="792086"/>
            <a:ext cx="11279735" cy="615817"/>
          </a:xfrm>
        </p:spPr>
        <p:txBody>
          <a:bodyPr/>
          <a:lstStyle/>
          <a:p>
            <a:pPr>
              <a:spcBef>
                <a:spcPts val="0"/>
              </a:spcBef>
              <a:spcAft>
                <a:spcPts val="1350"/>
              </a:spcAft>
              <a:buClr>
                <a:schemeClr val="tx2"/>
              </a:buClr>
            </a:pPr>
            <a:r>
              <a:rPr lang="en-US" sz="3200" b="1" spc="350" dirty="0">
                <a:solidFill>
                  <a:schemeClr val="accent5"/>
                </a:solidFill>
                <a:latin typeface="+mn-lt"/>
              </a:rPr>
              <a:t>MYTH</a:t>
            </a:r>
            <a:r>
              <a:rPr lang="en-US" sz="3200" b="1" spc="350" dirty="0">
                <a:solidFill>
                  <a:schemeClr val="tx2"/>
                </a:solidFill>
                <a:latin typeface="+mn-lt"/>
              </a:rPr>
              <a:t> </a:t>
            </a:r>
            <a:r>
              <a:rPr lang="en-US" sz="3200" b="1" spc="350" dirty="0">
                <a:solidFill>
                  <a:schemeClr val="tx1"/>
                </a:solidFill>
                <a:latin typeface="+mn-lt"/>
              </a:rPr>
              <a:t>or</a:t>
            </a:r>
            <a:r>
              <a:rPr lang="en-US" sz="3200" b="1" spc="350" dirty="0">
                <a:solidFill>
                  <a:schemeClr val="accent2"/>
                </a:solidFill>
                <a:latin typeface="+mn-lt"/>
              </a:rPr>
              <a:t> FACT</a:t>
            </a:r>
            <a:r>
              <a:rPr lang="en-US" sz="3200" b="1" spc="350" dirty="0">
                <a:solidFill>
                  <a:schemeClr val="tx1"/>
                </a:solidFill>
                <a:latin typeface="+mn-lt"/>
              </a:rPr>
              <a:t>?</a:t>
            </a:r>
            <a:endParaRPr lang="en-US" sz="2800" b="1" spc="350" dirty="0">
              <a:solidFill>
                <a:schemeClr val="tx1"/>
              </a:solidFill>
              <a:latin typeface="+mn-lt"/>
            </a:endParaRPr>
          </a:p>
        </p:txBody>
      </p:sp>
      <p:sp>
        <p:nvSpPr>
          <p:cNvPr id="6" name="Footer Placeholder 3">
            <a:extLst>
              <a:ext uri="{FF2B5EF4-FFF2-40B4-BE49-F238E27FC236}">
                <a16:creationId xmlns:a16="http://schemas.microsoft.com/office/drawing/2014/main" id="{1FF1882C-D49C-56A8-B3DC-EF264D42F2F7}"/>
              </a:ext>
            </a:extLst>
          </p:cNvPr>
          <p:cNvSpPr>
            <a:spLocks noGrp="1"/>
          </p:cNvSpPr>
          <p:nvPr>
            <p:ph type="ftr" sz="quarter" idx="11"/>
          </p:nvPr>
        </p:nvSpPr>
        <p:spPr>
          <a:xfrm>
            <a:off x="559339" y="6486647"/>
            <a:ext cx="4723209" cy="270710"/>
          </a:xfrm>
        </p:spPr>
        <p:txBody>
          <a:bodyPr/>
          <a:lstStyle/>
          <a:p>
            <a:r>
              <a:rPr lang="en-US" sz="1050" dirty="0"/>
              <a:t>Reference: https://www.cdc.gov/hiv/basics/transmission/not-transmitted.html</a:t>
            </a:r>
          </a:p>
        </p:txBody>
      </p:sp>
      <p:sp>
        <p:nvSpPr>
          <p:cNvPr id="8" name="Rounded Rectangle 7">
            <a:extLst>
              <a:ext uri="{FF2B5EF4-FFF2-40B4-BE49-F238E27FC236}">
                <a16:creationId xmlns:a16="http://schemas.microsoft.com/office/drawing/2014/main" id="{94C4A54E-9F09-012D-D27D-A12C8EF6DF3F}"/>
              </a:ext>
            </a:extLst>
          </p:cNvPr>
          <p:cNvSpPr/>
          <p:nvPr/>
        </p:nvSpPr>
        <p:spPr>
          <a:xfrm>
            <a:off x="1717734" y="1380041"/>
            <a:ext cx="3836467" cy="4277857"/>
          </a:xfrm>
          <a:prstGeom prst="roundRect">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1350"/>
              </a:spcAft>
              <a:buFont typeface="+mj-lt"/>
              <a:buAutoNum type="arabicPeriod"/>
            </a:pPr>
            <a:r>
              <a:rPr lang="en-US" sz="1800" dirty="0">
                <a:solidFill>
                  <a:schemeClr val="tx1"/>
                </a:solidFill>
              </a:rPr>
              <a:t>Mosquitoes, ticks, or other insects</a:t>
            </a:r>
          </a:p>
          <a:p>
            <a:pPr marL="342900" indent="-342900">
              <a:spcAft>
                <a:spcPts val="1350"/>
              </a:spcAft>
              <a:buFont typeface="+mj-lt"/>
              <a:buAutoNum type="arabicPeriod"/>
            </a:pPr>
            <a:r>
              <a:rPr lang="en-US" sz="1800" dirty="0">
                <a:solidFill>
                  <a:schemeClr val="tx1"/>
                </a:solidFill>
              </a:rPr>
              <a:t>Oral sex with a person who has HIV</a:t>
            </a:r>
          </a:p>
          <a:p>
            <a:pPr marL="342900" indent="-342900">
              <a:spcAft>
                <a:spcPts val="1350"/>
              </a:spcAft>
              <a:buFont typeface="+mj-lt"/>
              <a:buAutoNum type="arabicPeriod"/>
            </a:pPr>
            <a:r>
              <a:rPr lang="en-US" sz="1800" dirty="0">
                <a:solidFill>
                  <a:schemeClr val="tx1"/>
                </a:solidFill>
              </a:rPr>
              <a:t>Saliva, tears, or sweat</a:t>
            </a:r>
          </a:p>
          <a:p>
            <a:pPr marL="342900" indent="-342900">
              <a:spcAft>
                <a:spcPts val="1350"/>
              </a:spcAft>
              <a:buFont typeface="+mj-lt"/>
              <a:buAutoNum type="arabicPeriod"/>
            </a:pPr>
            <a:r>
              <a:rPr lang="en-US" sz="1800" dirty="0">
                <a:solidFill>
                  <a:schemeClr val="tx1"/>
                </a:solidFill>
              </a:rPr>
              <a:t>Closed-mouth or “social” kissing</a:t>
            </a:r>
          </a:p>
          <a:p>
            <a:pPr marL="342900" indent="-342900">
              <a:spcAft>
                <a:spcPts val="1350"/>
              </a:spcAft>
              <a:buFont typeface="+mj-lt"/>
              <a:buAutoNum type="arabicPeriod"/>
            </a:pPr>
            <a:r>
              <a:rPr lang="en-US" sz="1800" dirty="0">
                <a:solidFill>
                  <a:schemeClr val="tx1"/>
                </a:solidFill>
              </a:rPr>
              <a:t>Other sexual activities that don’t involve exchange of body fluids (e.g., touching)</a:t>
            </a:r>
          </a:p>
        </p:txBody>
      </p:sp>
      <p:sp>
        <p:nvSpPr>
          <p:cNvPr id="9" name="Rounded Rectangle 8">
            <a:extLst>
              <a:ext uri="{FF2B5EF4-FFF2-40B4-BE49-F238E27FC236}">
                <a16:creationId xmlns:a16="http://schemas.microsoft.com/office/drawing/2014/main" id="{1F12ADA9-3F84-1817-6A64-1F5CA438AD86}"/>
              </a:ext>
            </a:extLst>
          </p:cNvPr>
          <p:cNvSpPr/>
          <p:nvPr/>
        </p:nvSpPr>
        <p:spPr>
          <a:xfrm>
            <a:off x="6325842" y="1380040"/>
            <a:ext cx="3836467" cy="4277857"/>
          </a:xfrm>
          <a:prstGeom prst="roundRect">
            <a:avLst/>
          </a:prstGeom>
          <a:no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1350"/>
              </a:spcAft>
              <a:buFont typeface="+mj-lt"/>
              <a:buAutoNum type="arabicPeriod" startAt="6"/>
            </a:pPr>
            <a:r>
              <a:rPr lang="en-US" sz="1800" dirty="0">
                <a:solidFill>
                  <a:schemeClr val="tx1"/>
                </a:solidFill>
              </a:rPr>
              <a:t>Touching surfaces</a:t>
            </a:r>
          </a:p>
          <a:p>
            <a:pPr marL="342900" indent="-342900">
              <a:spcAft>
                <a:spcPts val="1350"/>
              </a:spcAft>
              <a:buFont typeface="+mj-lt"/>
              <a:buAutoNum type="arabicPeriod" startAt="6"/>
            </a:pPr>
            <a:r>
              <a:rPr lang="en-US" sz="1800" dirty="0">
                <a:solidFill>
                  <a:schemeClr val="tx1"/>
                </a:solidFill>
              </a:rPr>
              <a:t>The air</a:t>
            </a:r>
          </a:p>
          <a:p>
            <a:pPr marL="342900" indent="-342900">
              <a:spcAft>
                <a:spcPts val="1350"/>
              </a:spcAft>
              <a:buFont typeface="+mj-lt"/>
              <a:buAutoNum type="arabicPeriod" startAt="6"/>
            </a:pPr>
            <a:r>
              <a:rPr lang="en-US" sz="1800" dirty="0">
                <a:solidFill>
                  <a:schemeClr val="tx1"/>
                </a:solidFill>
              </a:rPr>
              <a:t>Hugging or shaking hands</a:t>
            </a:r>
          </a:p>
          <a:p>
            <a:pPr marL="342900" indent="-342900">
              <a:spcAft>
                <a:spcPts val="1350"/>
              </a:spcAft>
              <a:buFont typeface="+mj-lt"/>
              <a:buAutoNum type="arabicPeriod" startAt="6"/>
            </a:pPr>
            <a:r>
              <a:rPr lang="en-US" sz="1800" dirty="0">
                <a:solidFill>
                  <a:schemeClr val="tx1"/>
                </a:solidFill>
              </a:rPr>
              <a:t>Sharing toilets or dishes</a:t>
            </a:r>
          </a:p>
          <a:p>
            <a:pPr marL="342900" indent="-342900">
              <a:spcAft>
                <a:spcPts val="1350"/>
              </a:spcAft>
              <a:buFont typeface="+mj-lt"/>
              <a:buAutoNum type="arabicPeriod" startAt="6"/>
            </a:pPr>
            <a:r>
              <a:rPr lang="en-US" sz="1800" dirty="0">
                <a:solidFill>
                  <a:schemeClr val="tx1"/>
                </a:solidFill>
              </a:rPr>
              <a:t>Breastfeeding by a mother with HIV</a:t>
            </a:r>
          </a:p>
          <a:p>
            <a:pPr marL="342900" indent="-342900">
              <a:spcAft>
                <a:spcPts val="1350"/>
              </a:spcAft>
              <a:buFont typeface="+mj-lt"/>
              <a:buAutoNum type="arabicPeriod" startAt="6"/>
            </a:pPr>
            <a:r>
              <a:rPr lang="en-US" sz="1800" dirty="0">
                <a:solidFill>
                  <a:schemeClr val="tx1"/>
                </a:solidFill>
              </a:rPr>
              <a:t>Blood transfusions and organ transplants</a:t>
            </a:r>
          </a:p>
          <a:p>
            <a:pPr>
              <a:spcAft>
                <a:spcPts val="1350"/>
              </a:spcAft>
            </a:pPr>
            <a:endParaRPr lang="en-US" sz="1500" dirty="0">
              <a:solidFill>
                <a:schemeClr val="tx1"/>
              </a:solidFill>
            </a:endParaRPr>
          </a:p>
        </p:txBody>
      </p:sp>
    </p:spTree>
    <p:extLst>
      <p:ext uri="{BB962C8B-B14F-4D97-AF65-F5344CB8AC3E}">
        <p14:creationId xmlns:p14="http://schemas.microsoft.com/office/powerpoint/2010/main" val="417148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
                                            <p:txEl>
                                              <p:pRg st="1" end="1"/>
                                            </p:txEl>
                                          </p:spTgt>
                                        </p:tgtEl>
                                        <p:attrNameLst>
                                          <p:attrName>ppt_c</p:attrName>
                                        </p:attrNameLst>
                                      </p:cBhvr>
                                      <p:to>
                                        <a:schemeClr val="accent1"/>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
                                            <p:txEl>
                                              <p:pRg st="2" end="2"/>
                                            </p:txEl>
                                          </p:spTgt>
                                        </p:tgtEl>
                                        <p:attrNameLst>
                                          <p:attrName>ppt_c</p:attrName>
                                        </p:attrNameLst>
                                      </p:cBhvr>
                                      <p:to>
                                        <a:schemeClr val="accent1"/>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
                                            <p:txEl>
                                              <p:pRg st="3" end="3"/>
                                            </p:txEl>
                                          </p:spTgt>
                                        </p:tgtEl>
                                        <p:attrNameLst>
                                          <p:attrName>ppt_c</p:attrName>
                                        </p:attrNameLst>
                                      </p:cBhvr>
                                      <p:to>
                                        <a:schemeClr val="accent1"/>
                                      </p:to>
                                    </p:animClr>
                                  </p:sub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
                                            <p:txEl>
                                              <p:pRg st="4" end="4"/>
                                            </p:txEl>
                                          </p:spTgt>
                                        </p:tgtEl>
                                        <p:attrNameLst>
                                          <p:attrName>ppt_c</p:attrName>
                                        </p:attrNameLst>
                                      </p:cBhvr>
                                      <p:to>
                                        <a:schemeClr val="accent2"/>
                                      </p:to>
                                    </p:animClr>
                                  </p:sub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 calcmode="lin" valueType="num">
                                      <p:cBhvr additive="base">
                                        <p:cTn id="6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339" y="100643"/>
            <a:ext cx="10692594" cy="615817"/>
          </a:xfrm>
        </p:spPr>
        <p:txBody>
          <a:bodyPr anchor="ctr">
            <a:normAutofit fontScale="90000"/>
          </a:bodyPr>
          <a:lstStyle/>
          <a:p>
            <a:r>
              <a:rPr lang="en-US" sz="3600" b="1" cap="all" dirty="0">
                <a:solidFill>
                  <a:schemeClr val="bg1"/>
                </a:solidFill>
                <a:effectLst>
                  <a:outerShdw blurRad="38100" dist="38100" dir="2700000" algn="tl">
                    <a:srgbClr val="000000">
                      <a:alpha val="43137"/>
                    </a:srgbClr>
                  </a:outerShdw>
                </a:effectLst>
              </a:rPr>
              <a:t>How Can HIV Be Prevented?</a:t>
            </a:r>
          </a:p>
        </p:txBody>
      </p:sp>
      <p:sp>
        <p:nvSpPr>
          <p:cNvPr id="3" name="Content Placeholder 2"/>
          <p:cNvSpPr>
            <a:spLocks noGrp="1"/>
          </p:cNvSpPr>
          <p:nvPr>
            <p:ph idx="1"/>
          </p:nvPr>
        </p:nvSpPr>
        <p:spPr>
          <a:xfrm>
            <a:off x="559339" y="1099995"/>
            <a:ext cx="11279735" cy="4973546"/>
          </a:xfrm>
        </p:spPr>
        <p:txBody>
          <a:bodyPr/>
          <a:lstStyle/>
          <a:p>
            <a:pPr>
              <a:spcBef>
                <a:spcPts val="0"/>
              </a:spcBef>
              <a:spcAft>
                <a:spcPts val="1350"/>
              </a:spcAft>
              <a:buClr>
                <a:schemeClr val="tx2"/>
              </a:buClr>
            </a:pPr>
            <a:r>
              <a:rPr lang="en-US" sz="2800" b="1" dirty="0">
                <a:solidFill>
                  <a:schemeClr val="accent1"/>
                </a:solidFill>
                <a:effectLst>
                  <a:outerShdw blurRad="38100" dist="38100" dir="2700000" algn="tl">
                    <a:srgbClr val="000000">
                      <a:alpha val="43137"/>
                    </a:srgbClr>
                  </a:outerShdw>
                </a:effectLst>
                <a:latin typeface="Arial" panose="020B0604020202020204" pitchFamily="34" charset="0"/>
              </a:rPr>
              <a:t>Tools &amp; Strategies</a:t>
            </a:r>
          </a:p>
          <a:p>
            <a:pPr marL="952358" lvl="1" indent="-342900">
              <a:spcBef>
                <a:spcPts val="0"/>
              </a:spcBef>
              <a:spcAft>
                <a:spcPts val="1350"/>
              </a:spcAft>
              <a:buClr>
                <a:schemeClr val="tx2"/>
              </a:buClr>
              <a:buFont typeface="Arial" panose="020B0604020202020204" pitchFamily="34" charset="0"/>
              <a:buChar char="•"/>
            </a:pPr>
            <a:r>
              <a:rPr lang="en-US" sz="2000" dirty="0">
                <a:solidFill>
                  <a:schemeClr val="tx2"/>
                </a:solidFill>
                <a:latin typeface="Arial" panose="020B0604020202020204" pitchFamily="34" charset="0"/>
              </a:rPr>
              <a:t>Practice abstinence (not have sex) </a:t>
            </a:r>
          </a:p>
          <a:p>
            <a:pPr marL="952358" lvl="1" indent="-342900">
              <a:spcBef>
                <a:spcPts val="0"/>
              </a:spcBef>
              <a:spcAft>
                <a:spcPts val="1350"/>
              </a:spcAft>
              <a:buClr>
                <a:schemeClr val="tx2"/>
              </a:buClr>
              <a:buFont typeface="Arial" panose="020B0604020202020204" pitchFamily="34" charset="0"/>
              <a:buChar char="•"/>
            </a:pPr>
            <a:r>
              <a:rPr lang="en-US" sz="2000" dirty="0">
                <a:solidFill>
                  <a:schemeClr val="tx2"/>
                </a:solidFill>
                <a:latin typeface="Arial" panose="020B0604020202020204" pitchFamily="34" charset="0"/>
              </a:rPr>
              <a:t>Do not share needles</a:t>
            </a:r>
          </a:p>
          <a:p>
            <a:pPr marL="952358" lvl="1" indent="-342900">
              <a:spcBef>
                <a:spcPts val="0"/>
              </a:spcBef>
              <a:spcAft>
                <a:spcPts val="1350"/>
              </a:spcAft>
              <a:buClr>
                <a:schemeClr val="tx2"/>
              </a:buClr>
              <a:buFont typeface="Arial" panose="020B0604020202020204" pitchFamily="34" charset="0"/>
              <a:buChar char="•"/>
            </a:pPr>
            <a:r>
              <a:rPr lang="en-US" sz="2000" dirty="0">
                <a:solidFill>
                  <a:schemeClr val="tx2"/>
                </a:solidFill>
                <a:latin typeface="Arial" panose="020B0604020202020204" pitchFamily="34" charset="0"/>
              </a:rPr>
              <a:t>Use latex condoms the right way every time you have sex </a:t>
            </a:r>
          </a:p>
          <a:p>
            <a:pPr>
              <a:spcBef>
                <a:spcPts val="0"/>
              </a:spcBef>
              <a:spcAft>
                <a:spcPts val="1350"/>
              </a:spcAft>
              <a:buClr>
                <a:schemeClr val="tx2"/>
              </a:buClr>
            </a:pPr>
            <a:r>
              <a:rPr lang="en-US" sz="2800" b="1" dirty="0">
                <a:solidFill>
                  <a:schemeClr val="accent1"/>
                </a:solidFill>
                <a:effectLst>
                  <a:outerShdw blurRad="38100" dist="38100" dir="2700000" algn="tl">
                    <a:srgbClr val="000000">
                      <a:alpha val="43137"/>
                    </a:srgbClr>
                  </a:outerShdw>
                </a:effectLst>
                <a:latin typeface="Arial" panose="020B0604020202020204" pitchFamily="34" charset="0"/>
              </a:rPr>
              <a:t>Medications</a:t>
            </a:r>
            <a:endParaRPr lang="en-US" sz="4800" dirty="0">
              <a:solidFill>
                <a:schemeClr val="tx2"/>
              </a:solidFill>
              <a:latin typeface="Arial" panose="020B0604020202020204" pitchFamily="34" charset="0"/>
            </a:endParaRPr>
          </a:p>
          <a:p>
            <a:pPr marL="952358" lvl="1" indent="-342900">
              <a:spcBef>
                <a:spcPts val="0"/>
              </a:spcBef>
              <a:spcAft>
                <a:spcPts val="1350"/>
              </a:spcAft>
              <a:buClr>
                <a:schemeClr val="tx2"/>
              </a:buClr>
              <a:buFont typeface="Arial" panose="020B0604020202020204" pitchFamily="34" charset="0"/>
              <a:buChar char="•"/>
            </a:pPr>
            <a:r>
              <a:rPr lang="en-US" sz="2000" dirty="0">
                <a:solidFill>
                  <a:schemeClr val="tx2"/>
                </a:solidFill>
                <a:latin typeface="Arial" panose="020B0604020202020204" pitchFamily="34" charset="0"/>
              </a:rPr>
              <a:t>Pre-exposure Prophylaxis (</a:t>
            </a:r>
            <a:r>
              <a:rPr lang="en-US" sz="2000" dirty="0" err="1">
                <a:solidFill>
                  <a:schemeClr val="tx2"/>
                </a:solidFill>
                <a:latin typeface="Arial" panose="020B0604020202020204" pitchFamily="34" charset="0"/>
              </a:rPr>
              <a:t>PrEP</a:t>
            </a:r>
            <a:r>
              <a:rPr lang="en-US" sz="2000" dirty="0">
                <a:solidFill>
                  <a:schemeClr val="tx2"/>
                </a:solidFill>
                <a:latin typeface="Arial" panose="020B0604020202020204" pitchFamily="34" charset="0"/>
              </a:rPr>
              <a:t>) </a:t>
            </a:r>
          </a:p>
          <a:p>
            <a:pPr marL="952358" lvl="1" indent="-342900">
              <a:spcBef>
                <a:spcPts val="0"/>
              </a:spcBef>
              <a:spcAft>
                <a:spcPts val="3600"/>
              </a:spcAft>
              <a:buClr>
                <a:schemeClr val="tx2"/>
              </a:buClr>
              <a:buFont typeface="Arial" panose="020B0604020202020204" pitchFamily="34" charset="0"/>
              <a:buChar char="•"/>
            </a:pPr>
            <a:r>
              <a:rPr lang="en-US" sz="2000" dirty="0">
                <a:solidFill>
                  <a:schemeClr val="tx2"/>
                </a:solidFill>
                <a:latin typeface="Arial" panose="020B0604020202020204" pitchFamily="34" charset="0"/>
              </a:rPr>
              <a:t>Post-exposure Prophylaxis (PEP)</a:t>
            </a:r>
          </a:p>
          <a:p>
            <a:pPr algn="ctr">
              <a:spcBef>
                <a:spcPts val="0"/>
              </a:spcBef>
              <a:spcAft>
                <a:spcPts val="1350"/>
              </a:spcAft>
              <a:buClr>
                <a:schemeClr val="tx2"/>
              </a:buClr>
            </a:pPr>
            <a:r>
              <a:rPr lang="en-US" sz="3600" b="1" i="1" dirty="0">
                <a:solidFill>
                  <a:schemeClr val="accent3"/>
                </a:solidFill>
                <a:effectLst>
                  <a:outerShdw blurRad="38100" dist="38100" dir="2700000" algn="tl">
                    <a:srgbClr val="000000">
                      <a:alpha val="43137"/>
                    </a:srgbClr>
                  </a:outerShdw>
                </a:effectLst>
                <a:latin typeface="Arial" panose="020B0604020202020204" pitchFamily="34" charset="0"/>
              </a:rPr>
              <a:t>Is testing a way to prevent HIV?</a:t>
            </a:r>
          </a:p>
        </p:txBody>
      </p:sp>
      <p:sp>
        <p:nvSpPr>
          <p:cNvPr id="6" name="Footer Placeholder 3">
            <a:extLst>
              <a:ext uri="{FF2B5EF4-FFF2-40B4-BE49-F238E27FC236}">
                <a16:creationId xmlns:a16="http://schemas.microsoft.com/office/drawing/2014/main" id="{1FF1882C-D49C-56A8-B3DC-EF264D42F2F7}"/>
              </a:ext>
            </a:extLst>
          </p:cNvPr>
          <p:cNvSpPr>
            <a:spLocks noGrp="1"/>
          </p:cNvSpPr>
          <p:nvPr>
            <p:ph type="ftr" sz="quarter" idx="11"/>
          </p:nvPr>
        </p:nvSpPr>
        <p:spPr>
          <a:xfrm>
            <a:off x="559339" y="6486647"/>
            <a:ext cx="4723209" cy="270710"/>
          </a:xfrm>
        </p:spPr>
        <p:txBody>
          <a:bodyPr/>
          <a:lstStyle/>
          <a:p>
            <a:r>
              <a:rPr lang="en-US" sz="1050" dirty="0"/>
              <a:t>Reference: https://www.cdc.gov/hiv/basics/prevention.html</a:t>
            </a:r>
          </a:p>
        </p:txBody>
      </p:sp>
    </p:spTree>
    <p:extLst>
      <p:ext uri="{BB962C8B-B14F-4D97-AF65-F5344CB8AC3E}">
        <p14:creationId xmlns:p14="http://schemas.microsoft.com/office/powerpoint/2010/main" val="61444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DB94FE83-C4A5-456B-B4A2-5902906AA6C7}"/>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BB90FE39-8A75-497F-BCD1-30EF58DFA9A5}"/>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63121381-A124-4430-9936-466EDD55743B}"/>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4439C41D-C638-4FC3-8778-D30378E68C26}"/>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slide-template-standard.potx" id="{34EAC476-FE6A-4DFC-9597-6E92740CECE6}" vid="{57998027-AF2E-49EF-B091-2A5C7B576C69}"/>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AETC-Program-slide-template-standard</Template>
  <TotalTime>535</TotalTime>
  <Words>2323</Words>
  <Application>Microsoft Office PowerPoint</Application>
  <PresentationFormat>Widescreen</PresentationFormat>
  <Paragraphs>183</Paragraphs>
  <Slides>30</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30</vt:i4>
      </vt:variant>
    </vt:vector>
  </HeadingPairs>
  <TitlesOfParts>
    <vt:vector size="42" baseType="lpstr">
      <vt:lpstr>Arial</vt:lpstr>
      <vt:lpstr>Bradley Hand ITC</vt:lpstr>
      <vt:lpstr>Calibri</vt:lpstr>
      <vt:lpstr>Courier New</vt:lpstr>
      <vt:lpstr>STIXGeneral-Regular</vt:lpstr>
      <vt:lpstr>System Font Regular</vt:lpstr>
      <vt:lpstr>Wingdings</vt:lpstr>
      <vt:lpstr>Title slide master</vt:lpstr>
      <vt:lpstr>Content slide master</vt:lpstr>
      <vt:lpstr>3_Custom Design</vt:lpstr>
      <vt:lpstr>5_Custom Design</vt:lpstr>
      <vt:lpstr>6_Custom Design</vt:lpstr>
      <vt:lpstr>What Everyone Needs to Know  to Reduce HIV Stigma!</vt:lpstr>
      <vt:lpstr>Disclosures</vt:lpstr>
      <vt:lpstr>Learning Objectives</vt:lpstr>
      <vt:lpstr>What Are HIV and AIDS?</vt:lpstr>
      <vt:lpstr>How Is HIV Transmitted?</vt:lpstr>
      <vt:lpstr>PowerPoint Presentation</vt:lpstr>
      <vt:lpstr>PowerPoint Presentation</vt:lpstr>
      <vt:lpstr>HIV Can Be Transmitted By Or Through…</vt:lpstr>
      <vt:lpstr>How Can HIV Be Prevented?</vt:lpstr>
      <vt:lpstr>PowerPoint Presentation</vt:lpstr>
      <vt:lpstr>PowerPoint Presentation</vt:lpstr>
      <vt:lpstr>PowerPoint Presentation</vt:lpstr>
      <vt:lpstr>What are the Effects of HIV Stigma &amp; Discrimination?</vt:lpstr>
      <vt:lpstr>What Causes HIV Stigma?</vt:lpstr>
      <vt:lpstr>What Can Be Done About HIV Stigma?</vt:lpstr>
      <vt:lpstr>PowerPoint Presentation</vt:lpstr>
      <vt:lpstr>PowerPoint Presentation</vt:lpstr>
      <vt:lpstr>PowerPoint Presentation</vt:lpstr>
      <vt:lpstr>PowerPoint Presentation</vt:lpstr>
      <vt:lpstr>PowerPoint Presentation</vt:lpstr>
      <vt:lpstr>Scenario #3 Debrief</vt:lpstr>
      <vt:lpstr>Scenario #3 Debrief continued</vt:lpstr>
      <vt:lpstr>PowerPoint Presentation</vt:lpstr>
      <vt:lpstr>PowerPoint Presentation</vt:lpstr>
      <vt:lpstr>PowerPoint Presentation</vt:lpstr>
      <vt:lpstr>Learning Objectives Review</vt:lpstr>
      <vt:lpstr>References</vt:lpstr>
      <vt:lpstr>AETC Program – National Centers and National HIV Curriculum</vt:lpstr>
      <vt:lpstr>PowerPoint Presentation</vt:lpstr>
      <vt:lpstr>Joyce Roundtree-McCoy, 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dc:creator>
  <cp:lastModifiedBy>Judith Collins</cp:lastModifiedBy>
  <cp:revision>44</cp:revision>
  <cp:lastPrinted>2014-09-18T20:07:37Z</cp:lastPrinted>
  <dcterms:created xsi:type="dcterms:W3CDTF">2022-02-08T21:28:33Z</dcterms:created>
  <dcterms:modified xsi:type="dcterms:W3CDTF">2023-08-02T15:31:53Z</dcterms:modified>
</cp:coreProperties>
</file>