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3" r:id="rId1"/>
  </p:sldMasterIdLst>
  <p:notesMasterIdLst>
    <p:notesMasterId r:id="rId3"/>
  </p:notesMasterIdLst>
  <p:handoutMasterIdLst>
    <p:handoutMasterId r:id="rId4"/>
  </p:handoutMasterIdLst>
  <p:sldIdLst>
    <p:sldId id="933" r:id="rId2"/>
  </p:sldIdLst>
  <p:sldSz cx="9144000" cy="6858000" type="screen4x3"/>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os="2162">
          <p15:clr>
            <a:srgbClr val="A4A3A4"/>
          </p15:clr>
        </p15:guide>
        <p15:guide id="3" pos="288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F7F"/>
    <a:srgbClr val="0D669F"/>
    <a:srgbClr val="1776AA"/>
    <a:srgbClr val="6FC5FF"/>
    <a:srgbClr val="1E3366"/>
    <a:srgbClr val="A82C20"/>
    <a:srgbClr val="D03829"/>
    <a:srgbClr val="651A16"/>
    <a:srgbClr val="80221C"/>
    <a:srgbClr val="CE37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64" autoAdjust="0"/>
    <p:restoredTop sz="95442" autoAdjust="0"/>
  </p:normalViewPr>
  <p:slideViewPr>
    <p:cSldViewPr snapToGrid="0" showGuides="1">
      <p:cViewPr varScale="1">
        <p:scale>
          <a:sx n="122" d="100"/>
          <a:sy n="122" d="100"/>
        </p:scale>
        <p:origin x="1584" y="192"/>
      </p:cViewPr>
      <p:guideLst>
        <p:guide orient="horz" pos="4319"/>
        <p:guide orient="horz" pos="2162"/>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8" d="100"/>
        <a:sy n="188" d="100"/>
      </p:scale>
      <p:origin x="0" y="0"/>
    </p:cViewPr>
  </p:sorterViewPr>
  <p:notesViewPr>
    <p:cSldViewPr showGuides="1">
      <p:cViewPr varScale="1">
        <p:scale>
          <a:sx n="76" d="100"/>
          <a:sy n="76" d="100"/>
        </p:scale>
        <p:origin x="-1416" y="-11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58775" cy="271463"/>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33610770-D5B6-2A4A-AB57-140D998F877E}" type="slidenum">
              <a:rPr lang="en-US" sz="1200">
                <a:latin typeface="Times New Roman" pitchFamily="-108" charset="0"/>
              </a:rPr>
              <a:pPr>
                <a:defRPr/>
              </a:pPr>
              <a:t>‹#›</a:t>
            </a:fld>
            <a:endParaRPr lang="en-US" sz="1200">
              <a:latin typeface="Times New Roman" pitchFamily="-108" charset="0"/>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a:latin typeface="Geneva" pitchFamily="-108" charset="0"/>
            </a:endParaRPr>
          </a:p>
        </p:txBody>
      </p:sp>
    </p:spTree>
    <p:extLst>
      <p:ext uri="{BB962C8B-B14F-4D97-AF65-F5344CB8AC3E}">
        <p14:creationId xmlns:p14="http://schemas.microsoft.com/office/powerpoint/2010/main" val="1225672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917575" y="857250"/>
            <a:ext cx="5024438"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645997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2"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600"/>
              </a:lnSpc>
              <a:spcBef>
                <a:spcPts val="0"/>
              </a:spcBef>
              <a:spcAft>
                <a:spcPts val="0"/>
              </a:spcAft>
              <a:buNone/>
              <a:defRPr sz="22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6590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5" name="TextBox 34">
            <a:extLst>
              <a:ext uri="{FF2B5EF4-FFF2-40B4-BE49-F238E27FC236}">
                <a16:creationId xmlns:a16="http://schemas.microsoft.com/office/drawing/2014/main" id="{13C415AF-4480-6D42-B6E8-516737E74359}"/>
              </a:ext>
            </a:extLst>
          </p:cNvPr>
          <p:cNvSpPr txBox="1"/>
          <p:nvPr userDrawn="1"/>
        </p:nvSpPr>
        <p:spPr>
          <a:xfrm>
            <a:off x="935451" y="553165"/>
            <a:ext cx="1727394" cy="307777"/>
          </a:xfrm>
          <a:prstGeom prst="rect">
            <a:avLst/>
          </a:prstGeom>
          <a:noFill/>
        </p:spPr>
        <p:txBody>
          <a:bodyPr wrap="square" rtlCol="0">
            <a:spAutoFit/>
          </a:bodyPr>
          <a:lstStyle/>
          <a:p>
            <a:r>
              <a:rPr lang="en-US" sz="1400" dirty="0" err="1">
                <a:solidFill>
                  <a:srgbClr val="253F7F"/>
                </a:solidFill>
                <a:latin typeface="Arial"/>
              </a:rPr>
              <a:t>www.hiv.uw.edu</a:t>
            </a:r>
            <a:endParaRPr lang="en-US" sz="1400" dirty="0">
              <a:solidFill>
                <a:srgbClr val="253F7F"/>
              </a:solidFill>
              <a:latin typeface="Arial"/>
            </a:endParaRPr>
          </a:p>
        </p:txBody>
      </p:sp>
      <p:pic>
        <p:nvPicPr>
          <p:cNvPr id="61" name="Picture 60" descr="AETC_Program-color-outline-01.png">
            <a:extLst>
              <a:ext uri="{FF2B5EF4-FFF2-40B4-BE49-F238E27FC236}">
                <a16:creationId xmlns:a16="http://schemas.microsoft.com/office/drawing/2014/main" id="{6112F5C8-8F3B-9346-85EE-FC6BC3E2B57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82806" y="6088967"/>
            <a:ext cx="1575509" cy="604369"/>
          </a:xfrm>
          <a:prstGeom prst="rect">
            <a:avLst/>
          </a:prstGeom>
        </p:spPr>
      </p:pic>
    </p:spTree>
    <p:extLst>
      <p:ext uri="{BB962C8B-B14F-4D97-AF65-F5344CB8AC3E}">
        <p14:creationId xmlns:p14="http://schemas.microsoft.com/office/powerpoint/2010/main" val="1637966162"/>
      </p:ext>
    </p:extLst>
  </p:cSld>
  <p:clrMapOvr>
    <a:masterClrMapping/>
  </p:clrMapOvr>
  <p:transition spd="slow"/>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Blu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Graph/Image/Table/Blue: click to add title</a:t>
            </a:r>
          </a:p>
        </p:txBody>
      </p:sp>
      <p:sp>
        <p:nvSpPr>
          <p:cNvPr id="66" name="Rectangle 65"/>
          <p:cNvSpPr/>
          <p:nvPr userDrawn="1"/>
        </p:nvSpPr>
        <p:spPr>
          <a:xfrm>
            <a:off x="0" y="1248369"/>
            <a:ext cx="9162288" cy="5617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8" name="Straight Connector 7"/>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11"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chemeClr val="bg1"/>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348897990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129684"/>
            <a:ext cx="8497062" cy="1091184"/>
          </a:xfrm>
          <a:prstGeom prst="rect">
            <a:avLst/>
          </a:prstGeom>
        </p:spPr>
        <p:txBody>
          <a:bodyPr anchor="ctr" anchorCtr="0">
            <a:normAutofit/>
          </a:bodyPr>
          <a:lstStyle>
            <a:lvl1pPr algn="l">
              <a:defRPr sz="3200" baseline="0">
                <a:solidFill>
                  <a:schemeClr val="tx1"/>
                </a:solidFill>
                <a:latin typeface="Arial"/>
                <a:cs typeface="Arial"/>
              </a:defRPr>
            </a:lvl1pPr>
          </a:lstStyle>
          <a:p>
            <a:r>
              <a:rPr lang="en-US" dirty="0"/>
              <a:t>Open White Layout: click to add title</a:t>
            </a:r>
          </a:p>
        </p:txBody>
      </p:sp>
      <p:grpSp>
        <p:nvGrpSpPr>
          <p:cNvPr id="28" name="Logo Stacked V2"/>
          <p:cNvGrpSpPr>
            <a:grpSpLocks noChangeAspect="1"/>
          </p:cNvGrpSpPr>
          <p:nvPr userDrawn="1"/>
        </p:nvGrpSpPr>
        <p:grpSpPr>
          <a:xfrm>
            <a:off x="7725251" y="6495425"/>
            <a:ext cx="1324004" cy="301752"/>
            <a:chOff x="680865" y="3439338"/>
            <a:chExt cx="4686473" cy="1068091"/>
          </a:xfrm>
        </p:grpSpPr>
        <p:pic>
          <p:nvPicPr>
            <p:cNvPr id="29" name="Logomark V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0" name="Nat HIV Cur logo type stacked"/>
            <p:cNvGrpSpPr>
              <a:grpSpLocks noChangeAspect="1"/>
            </p:cNvGrpSpPr>
            <p:nvPr/>
          </p:nvGrpSpPr>
          <p:grpSpPr bwMode="auto">
            <a:xfrm>
              <a:off x="1898650" y="3455065"/>
              <a:ext cx="3468688" cy="1036638"/>
              <a:chOff x="1196" y="1585"/>
              <a:chExt cx="2185" cy="653"/>
            </a:xfrm>
          </p:grpSpPr>
          <p:sp>
            <p:nvSpPr>
              <p:cNvPr id="31"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52"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110182743"/>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129684"/>
            <a:ext cx="8497062" cy="1091184"/>
          </a:xfrm>
          <a:prstGeom prst="rect">
            <a:avLst/>
          </a:prstGeom>
        </p:spPr>
        <p:txBody>
          <a:bodyPr anchor="ctr" anchorCtr="0">
            <a:normAutofit/>
          </a:bodyPr>
          <a:lstStyle>
            <a:lvl1pPr algn="l">
              <a:defRPr sz="3200" baseline="0">
                <a:solidFill>
                  <a:schemeClr val="tx1"/>
                </a:solidFill>
                <a:latin typeface="Arial"/>
                <a:cs typeface="Arial"/>
              </a:defRPr>
            </a:lvl1pPr>
          </a:lstStyle>
          <a:p>
            <a:r>
              <a:rPr lang="en-US" dirty="0"/>
              <a:t>Open White Layout: no logo</a:t>
            </a:r>
          </a:p>
        </p:txBody>
      </p:sp>
      <p:sp>
        <p:nvSpPr>
          <p:cNvPr id="52"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093039004"/>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en Blue ">
    <p:spTree>
      <p:nvGrpSpPr>
        <p:cNvPr id="1" name=""/>
        <p:cNvGrpSpPr/>
        <p:nvPr/>
      </p:nvGrpSpPr>
      <p:grpSpPr>
        <a:xfrm>
          <a:off x="0" y="0"/>
          <a:ext cx="0" cy="0"/>
          <a:chOff x="0" y="0"/>
          <a:chExt cx="0" cy="0"/>
        </a:xfrm>
      </p:grpSpPr>
      <p:pic>
        <p:nvPicPr>
          <p:cNvPr id="17" name="Picture 16" descr="background.jpg"/>
          <p:cNvPicPr>
            <a:picLocks/>
          </p:cNvPicPr>
          <p:nvPr userDrawn="1"/>
        </p:nvPicPr>
        <p:blipFill>
          <a:blip r:embed="rId2" cstate="screen">
            <a:extLst>
              <a:ext uri="{28A0092B-C50C-407E-A947-70E740481C1C}">
                <a14:useLocalDpi xmlns:a14="http://schemas.microsoft.com/office/drawing/2010/main"/>
              </a:ext>
            </a:extLst>
          </a:blip>
          <a:srcRect/>
          <a:stretch>
            <a:fillRect/>
          </a:stretch>
        </p:blipFill>
        <p:spPr bwMode="invGray">
          <a:xfrm>
            <a:off x="0" y="0"/>
            <a:ext cx="9156413" cy="6952487"/>
          </a:xfrm>
          <a:prstGeom prst="rect">
            <a:avLst/>
          </a:prstGeom>
          <a:noFill/>
          <a:ln>
            <a:noFill/>
          </a:ln>
          <a:effectLst/>
        </p:spPr>
      </p:pic>
      <p:sp>
        <p:nvSpPr>
          <p:cNvPr id="2" name="Rectangle 1">
            <a:extLst>
              <a:ext uri="{FF2B5EF4-FFF2-40B4-BE49-F238E27FC236}">
                <a16:creationId xmlns:a16="http://schemas.microsoft.com/office/drawing/2014/main" id="{2E78D133-3698-B641-B917-B85528D58809}"/>
              </a:ext>
            </a:extLst>
          </p:cNvPr>
          <p:cNvSpPr/>
          <p:nvPr userDrawn="1"/>
        </p:nvSpPr>
        <p:spPr>
          <a:xfrm>
            <a:off x="7739270" y="6461760"/>
            <a:ext cx="1299703" cy="320039"/>
          </a:xfrm>
          <a:prstGeom prst="rect">
            <a:avLst/>
          </a:prstGeom>
          <a:solidFill>
            <a:srgbClr val="177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sp>
        <p:nvSpPr>
          <p:cNvPr id="98" name="Title 1"/>
          <p:cNvSpPr>
            <a:spLocks noGrp="1"/>
          </p:cNvSpPr>
          <p:nvPr>
            <p:ph type="title" hasCustomPrompt="1"/>
          </p:nvPr>
        </p:nvSpPr>
        <p:spPr>
          <a:xfrm>
            <a:off x="323850" y="153200"/>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Open Blue Layout: click to add title</a:t>
            </a:r>
          </a:p>
        </p:txBody>
      </p:sp>
      <p:sp>
        <p:nvSpPr>
          <p:cNvPr id="14"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FFFFFF"/>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518541844"/>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cknowledg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35" name="Rectangle 34"/>
          <p:cNvSpPr/>
          <p:nvPr userDrawn="1"/>
        </p:nvSpPr>
        <p:spPr>
          <a:xfrm>
            <a:off x="295189" y="119196"/>
            <a:ext cx="8503918" cy="1096832"/>
          </a:xfrm>
          <a:prstGeom prst="rect">
            <a:avLst/>
          </a:prstGeom>
        </p:spPr>
        <p:txBody>
          <a:bodyPr wrap="square" lIns="91440" anchor="ctr">
            <a:normAutofit/>
          </a:bodyPr>
          <a:lstStyle/>
          <a:p>
            <a:pPr defTabSz="457200">
              <a:spcAft>
                <a:spcPts val="0"/>
              </a:spcAft>
            </a:pPr>
            <a:r>
              <a:rPr lang="en-US" sz="3200" cap="none" baseline="0" dirty="0">
                <a:solidFill>
                  <a:schemeClr val="bg1"/>
                </a:solidFill>
                <a:latin typeface="Arial" pitchFamily="-108" charset="0"/>
                <a:ea typeface="ＭＳ Ｐゴシック" pitchFamily="-108" charset="-128"/>
                <a:cs typeface="ＭＳ Ｐゴシック" pitchFamily="-108" charset="-128"/>
              </a:rPr>
              <a:t>Acknowledgment</a:t>
            </a:r>
          </a:p>
        </p:txBody>
      </p:sp>
      <p:sp>
        <p:nvSpPr>
          <p:cNvPr id="36" name="TextBox 35"/>
          <p:cNvSpPr txBox="1"/>
          <p:nvPr userDrawn="1"/>
        </p:nvSpPr>
        <p:spPr>
          <a:xfrm>
            <a:off x="266572" y="1608527"/>
            <a:ext cx="8633487" cy="2574423"/>
          </a:xfrm>
          <a:prstGeom prst="rect">
            <a:avLst/>
          </a:prstGeom>
          <a:noFill/>
        </p:spPr>
        <p:txBody>
          <a:bodyPr wrap="square" rtlCol="0">
            <a:spAutoFit/>
          </a:bodyPr>
          <a:lstStyle/>
          <a:p>
            <a:pPr>
              <a:lnSpc>
                <a:spcPts val="2800"/>
              </a:lnSpc>
            </a:pPr>
            <a:r>
              <a:rPr lang="en-US" sz="2000" dirty="0">
                <a:solidFill>
                  <a:schemeClr val="tx1"/>
                </a:solidFill>
                <a:latin typeface="Arial"/>
              </a:rPr>
              <a:t>The </a:t>
            </a:r>
            <a:r>
              <a:rPr lang="en-US" sz="2000" b="1" dirty="0">
                <a:solidFill>
                  <a:srgbClr val="222869"/>
                </a:solidFill>
                <a:latin typeface="Arial"/>
              </a:rPr>
              <a:t>National </a:t>
            </a:r>
            <a:r>
              <a:rPr lang="en-US" sz="2000" b="1" dirty="0">
                <a:solidFill>
                  <a:srgbClr val="C1171E"/>
                </a:solidFill>
                <a:latin typeface="Arial"/>
              </a:rPr>
              <a:t>HIV </a:t>
            </a:r>
            <a:r>
              <a:rPr lang="en-US" sz="2000" b="1" dirty="0">
                <a:solidFill>
                  <a:srgbClr val="222869"/>
                </a:solidFill>
                <a:latin typeface="Arial"/>
              </a:rPr>
              <a:t>Curriculum </a:t>
            </a:r>
            <a:r>
              <a:rPr lang="en-US" sz="2000" dirty="0">
                <a:solidFill>
                  <a:schemeClr val="tx1"/>
                </a:solidFill>
                <a:latin typeface="Arial"/>
              </a:rPr>
              <a:t>is an AIDS Education and Training Center (AETC) Program </a:t>
            </a:r>
            <a:r>
              <a:rPr lang="en-US" altLang="en-US" sz="20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$800,000 with 0% financed with non-governmental sources.</a:t>
            </a:r>
            <a:r>
              <a:rPr lang="en-US" sz="2000" dirty="0">
                <a:solidFill>
                  <a:schemeClr val="tx1"/>
                </a:solidFill>
                <a:latin typeface="Arial"/>
              </a:rPr>
              <a:t> This project is led by the University of Washington’s Infectious Diseases Education and Assessment (IDEA) Program</a:t>
            </a:r>
            <a:r>
              <a:rPr lang="en-US" sz="2000" i="0" dirty="0">
                <a:solidFill>
                  <a:schemeClr val="tx1"/>
                </a:solidFill>
                <a:latin typeface="Arial"/>
              </a:rPr>
              <a:t>.</a:t>
            </a:r>
          </a:p>
        </p:txBody>
      </p:sp>
      <p:cxnSp>
        <p:nvCxnSpPr>
          <p:cNvPr id="9" name="Straight Connector 8"/>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251179" y="4384624"/>
            <a:ext cx="8641079" cy="836126"/>
          </a:xfrm>
          <a:prstGeom prst="rect">
            <a:avLst/>
          </a:prstGeom>
          <a:solidFill>
            <a:schemeClr val="bg1">
              <a:lumMod val="95000"/>
            </a:schemeClr>
          </a:solidFill>
        </p:spPr>
        <p:txBody>
          <a:bodyPr wrap="square" lIns="91440" tIns="91440" rIns="91440" bIns="137160" rtlCol="0">
            <a:spAutoFit/>
          </a:bodyPr>
          <a:lstStyle/>
          <a:p>
            <a:pPr algn="l">
              <a:lnSpc>
                <a:spcPts val="2400"/>
              </a:lnSpc>
            </a:pPr>
            <a:r>
              <a:rPr lang="en-US" sz="1600" i="1" dirty="0">
                <a:solidFill>
                  <a:schemeClr val="tx1"/>
                </a:solidFill>
                <a:latin typeface="Arial"/>
              </a:rPr>
              <a:t>The content in this presentation are those of the author(s) and do not necessarily represent the official views of, nor an endorsement, by HRSA, HHS, or the U.S. Government. </a:t>
            </a:r>
          </a:p>
        </p:txBody>
      </p:sp>
      <p:pic>
        <p:nvPicPr>
          <p:cNvPr id="42" name="Picture 41" descr="AETC_Program-color-outline-01.png">
            <a:extLst>
              <a:ext uri="{FF2B5EF4-FFF2-40B4-BE49-F238E27FC236}">
                <a16:creationId xmlns:a16="http://schemas.microsoft.com/office/drawing/2014/main" id="{2899E127-2C3E-714D-A384-79FBE6A76E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68423" y="5654608"/>
            <a:ext cx="2183514" cy="837603"/>
          </a:xfrm>
          <a:prstGeom prst="rect">
            <a:avLst/>
          </a:prstGeom>
        </p:spPr>
      </p:pic>
      <p:grpSp>
        <p:nvGrpSpPr>
          <p:cNvPr id="43" name="Logo Stacked V2">
            <a:extLst>
              <a:ext uri="{FF2B5EF4-FFF2-40B4-BE49-F238E27FC236}">
                <a16:creationId xmlns:a16="http://schemas.microsoft.com/office/drawing/2014/main" id="{4B49C6DF-94C3-AB4A-8D5B-7D6C964A240A}"/>
              </a:ext>
            </a:extLst>
          </p:cNvPr>
          <p:cNvGrpSpPr>
            <a:grpSpLocks noChangeAspect="1"/>
          </p:cNvGrpSpPr>
          <p:nvPr userDrawn="1"/>
        </p:nvGrpSpPr>
        <p:grpSpPr>
          <a:xfrm>
            <a:off x="1150312" y="5675790"/>
            <a:ext cx="2808485" cy="640080"/>
            <a:chOff x="680865" y="3439338"/>
            <a:chExt cx="4686473" cy="1068091"/>
          </a:xfrm>
        </p:grpSpPr>
        <p:pic>
          <p:nvPicPr>
            <p:cNvPr id="44" name="Logomark V2">
              <a:extLst>
                <a:ext uri="{FF2B5EF4-FFF2-40B4-BE49-F238E27FC236}">
                  <a16:creationId xmlns:a16="http://schemas.microsoft.com/office/drawing/2014/main" id="{364EE4CD-B9EF-6840-928E-48008487E24A}"/>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45" name="Nat HIV Cur logo type stacked">
              <a:extLst>
                <a:ext uri="{FF2B5EF4-FFF2-40B4-BE49-F238E27FC236}">
                  <a16:creationId xmlns:a16="http://schemas.microsoft.com/office/drawing/2014/main" id="{0D17D895-D7B3-534D-9006-5B7731B53141}"/>
                </a:ext>
              </a:extLst>
            </p:cNvPr>
            <p:cNvGrpSpPr>
              <a:grpSpLocks noChangeAspect="1"/>
            </p:cNvGrpSpPr>
            <p:nvPr/>
          </p:nvGrpSpPr>
          <p:grpSpPr bwMode="auto">
            <a:xfrm>
              <a:off x="1898650" y="3455065"/>
              <a:ext cx="3468688" cy="1036638"/>
              <a:chOff x="1196" y="1585"/>
              <a:chExt cx="2185" cy="653"/>
            </a:xfrm>
          </p:grpSpPr>
          <p:sp>
            <p:nvSpPr>
              <p:cNvPr id="46" name="Freeform 5">
                <a:extLst>
                  <a:ext uri="{FF2B5EF4-FFF2-40B4-BE49-F238E27FC236}">
                    <a16:creationId xmlns:a16="http://schemas.microsoft.com/office/drawing/2014/main" id="{53DCCF81-6AD7-8B4C-A6AC-CF0A10EF42F2}"/>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6">
                <a:extLst>
                  <a:ext uri="{FF2B5EF4-FFF2-40B4-BE49-F238E27FC236}">
                    <a16:creationId xmlns:a16="http://schemas.microsoft.com/office/drawing/2014/main" id="{5759CF37-E01C-7D4A-AAE2-81AAA5B8470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7">
                <a:extLst>
                  <a:ext uri="{FF2B5EF4-FFF2-40B4-BE49-F238E27FC236}">
                    <a16:creationId xmlns:a16="http://schemas.microsoft.com/office/drawing/2014/main" id="{465036CA-0932-E544-8DDE-F94A28497D7D}"/>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8">
                <a:extLst>
                  <a:ext uri="{FF2B5EF4-FFF2-40B4-BE49-F238E27FC236}">
                    <a16:creationId xmlns:a16="http://schemas.microsoft.com/office/drawing/2014/main" id="{B1BAE9A5-B123-6946-ACA5-3C5A52AA06E0}"/>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9">
                <a:extLst>
                  <a:ext uri="{FF2B5EF4-FFF2-40B4-BE49-F238E27FC236}">
                    <a16:creationId xmlns:a16="http://schemas.microsoft.com/office/drawing/2014/main" id="{DC68CC7E-F31B-0D42-820B-46156B235B8C}"/>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10">
                <a:extLst>
                  <a:ext uri="{FF2B5EF4-FFF2-40B4-BE49-F238E27FC236}">
                    <a16:creationId xmlns:a16="http://schemas.microsoft.com/office/drawing/2014/main" id="{D7E9859C-EBA8-514A-9898-9FB95F0DAD2E}"/>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11">
                <a:extLst>
                  <a:ext uri="{FF2B5EF4-FFF2-40B4-BE49-F238E27FC236}">
                    <a16:creationId xmlns:a16="http://schemas.microsoft.com/office/drawing/2014/main" id="{87BF4617-C110-2C42-B92B-4ABDF1DEBFB3}"/>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12">
                <a:extLst>
                  <a:ext uri="{FF2B5EF4-FFF2-40B4-BE49-F238E27FC236}">
                    <a16:creationId xmlns:a16="http://schemas.microsoft.com/office/drawing/2014/main" id="{01286F0D-71EB-B043-A586-F68D45282C39}"/>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13">
                <a:extLst>
                  <a:ext uri="{FF2B5EF4-FFF2-40B4-BE49-F238E27FC236}">
                    <a16:creationId xmlns:a16="http://schemas.microsoft.com/office/drawing/2014/main" id="{FBC91008-A251-194E-8D7A-DEE6A40015A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14">
                <a:extLst>
                  <a:ext uri="{FF2B5EF4-FFF2-40B4-BE49-F238E27FC236}">
                    <a16:creationId xmlns:a16="http://schemas.microsoft.com/office/drawing/2014/main" id="{8EECC80B-A690-694D-9189-EBB0AD82228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15">
                <a:extLst>
                  <a:ext uri="{FF2B5EF4-FFF2-40B4-BE49-F238E27FC236}">
                    <a16:creationId xmlns:a16="http://schemas.microsoft.com/office/drawing/2014/main" id="{3ED1EA17-1292-6D49-A4C4-CA17496F403A}"/>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16">
                <a:extLst>
                  <a:ext uri="{FF2B5EF4-FFF2-40B4-BE49-F238E27FC236}">
                    <a16:creationId xmlns:a16="http://schemas.microsoft.com/office/drawing/2014/main" id="{4736BF32-574F-5F4A-9BEE-A1D5552EA9A4}"/>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17">
                <a:extLst>
                  <a:ext uri="{FF2B5EF4-FFF2-40B4-BE49-F238E27FC236}">
                    <a16:creationId xmlns:a16="http://schemas.microsoft.com/office/drawing/2014/main" id="{6444FEB4-5494-284B-9E46-FC2BC494FB18}"/>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18">
                <a:extLst>
                  <a:ext uri="{FF2B5EF4-FFF2-40B4-BE49-F238E27FC236}">
                    <a16:creationId xmlns:a16="http://schemas.microsoft.com/office/drawing/2014/main" id="{F2015306-5EE1-F045-89AB-F4A7D7B2838B}"/>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19">
                <a:extLst>
                  <a:ext uri="{FF2B5EF4-FFF2-40B4-BE49-F238E27FC236}">
                    <a16:creationId xmlns:a16="http://schemas.microsoft.com/office/drawing/2014/main" id="{13B8334D-1032-BB4B-AFCA-A6C0E35A515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20">
                <a:extLst>
                  <a:ext uri="{FF2B5EF4-FFF2-40B4-BE49-F238E27FC236}">
                    <a16:creationId xmlns:a16="http://schemas.microsoft.com/office/drawing/2014/main" id="{FCD65450-E736-444D-93E2-2F98CE6146B3}"/>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21">
                <a:extLst>
                  <a:ext uri="{FF2B5EF4-FFF2-40B4-BE49-F238E27FC236}">
                    <a16:creationId xmlns:a16="http://schemas.microsoft.com/office/drawing/2014/main" id="{7BC6164E-300A-224C-BB15-83952A82C25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22">
                <a:extLst>
                  <a:ext uri="{FF2B5EF4-FFF2-40B4-BE49-F238E27FC236}">
                    <a16:creationId xmlns:a16="http://schemas.microsoft.com/office/drawing/2014/main" id="{C059914D-986D-7F43-9ECA-432C6B5EA56F}"/>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23">
                <a:extLst>
                  <a:ext uri="{FF2B5EF4-FFF2-40B4-BE49-F238E27FC236}">
                    <a16:creationId xmlns:a16="http://schemas.microsoft.com/office/drawing/2014/main" id="{473B0FCD-05A3-C24D-93B6-8AE9A71959D5}"/>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24">
                <a:extLst>
                  <a:ext uri="{FF2B5EF4-FFF2-40B4-BE49-F238E27FC236}">
                    <a16:creationId xmlns:a16="http://schemas.microsoft.com/office/drawing/2014/main" id="{E1E80AE9-13D2-B94D-B996-14EC3C0F363E}"/>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25">
                <a:extLst>
                  <a:ext uri="{FF2B5EF4-FFF2-40B4-BE49-F238E27FC236}">
                    <a16:creationId xmlns:a16="http://schemas.microsoft.com/office/drawing/2014/main" id="{8A076AD0-D328-7641-993C-13FFDAFCF3D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4253016305"/>
      </p:ext>
    </p:extLst>
  </p:cSld>
  <p:clrMapOvr>
    <a:masterClrMapping/>
  </p:clrMapOvr>
  <p:transition spd="slow"/>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66" name="Rectangle 65"/>
          <p:cNvSpPr/>
          <p:nvPr userDrawn="1"/>
        </p:nvSpPr>
        <p:spPr>
          <a:xfrm>
            <a:off x="0" y="1234258"/>
            <a:ext cx="9162288" cy="5617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userDrawn="1"/>
        </p:nvSpPr>
        <p:spPr>
          <a:xfrm>
            <a:off x="323850" y="118389"/>
            <a:ext cx="8503918" cy="1096832"/>
          </a:xfrm>
          <a:prstGeom prst="rect">
            <a:avLst/>
          </a:prstGeom>
        </p:spPr>
        <p:txBody>
          <a:bodyPr wrap="square" lIns="91440" anchor="ctr">
            <a:spAutoFit/>
          </a:bodyPr>
          <a:lstStyle/>
          <a:p>
            <a:pPr defTabSz="457200">
              <a:spcAft>
                <a:spcPts val="0"/>
              </a:spcAft>
            </a:pPr>
            <a:r>
              <a:rPr lang="en-US" sz="32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688442"/>
            <a:ext cx="8515350" cy="3739896"/>
          </a:xfrm>
          <a:prstGeom prst="rect">
            <a:avLst/>
          </a:prstGeom>
        </p:spPr>
        <p:txBody>
          <a:bodyPr anchor="t" anchorCtr="0">
            <a:normAutofit/>
          </a:bodyPr>
          <a:lstStyle>
            <a:lvl1pPr algn="l">
              <a:defRPr sz="2800" baseline="0">
                <a:solidFill>
                  <a:schemeClr val="bg1"/>
                </a:solidFill>
                <a:latin typeface="Arial"/>
                <a:cs typeface="Arial"/>
              </a:defRPr>
            </a:lvl1pPr>
          </a:lstStyle>
          <a:p>
            <a:r>
              <a:rPr lang="en-US" dirty="0"/>
              <a:t>Type in Speaker name, disclosure information</a:t>
            </a:r>
          </a:p>
        </p:txBody>
      </p:sp>
      <p:pic>
        <p:nvPicPr>
          <p:cNvPr id="8" name="Picture 7"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9" name="Straight Connector 8"/>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2332" y="3098977"/>
            <a:ext cx="8223499" cy="1137666"/>
          </a:xfrm>
          <a:prstGeom prst="rect">
            <a:avLst/>
          </a:prstGeom>
        </p:spPr>
        <p:txBody>
          <a:bodyPr lIns="91440" tIns="45720" rIns="91440" bIns="45720" anchor="t">
            <a:normAutofit/>
          </a:bodyPr>
          <a:lstStyle>
            <a:lvl1pPr algn="ctr">
              <a:defRPr sz="3200" b="1"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452332" y="2542817"/>
            <a:ext cx="8223499" cy="543683"/>
          </a:xfrm>
          <a:prstGeom prst="rect">
            <a:avLst/>
          </a:prstGeom>
        </p:spPr>
        <p:txBody>
          <a:bodyPr tIns="91440" bIns="91440" anchor="t"/>
          <a:lstStyle>
            <a:lvl1pPr marL="0" indent="0" algn="ctr">
              <a:lnSpc>
                <a:spcPct val="100000"/>
              </a:lnSpc>
              <a:spcBef>
                <a:spcPts val="0"/>
              </a:spcBef>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9" name="Straight Connector 8"/>
          <p:cNvCxnSpPr/>
          <p:nvPr userDrawn="1"/>
        </p:nvCxnSpPr>
        <p:spPr>
          <a:xfrm>
            <a:off x="1" y="183442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 y="5037619"/>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2332" y="3098977"/>
            <a:ext cx="8223499" cy="1137666"/>
          </a:xfrm>
          <a:prstGeom prst="rect">
            <a:avLst/>
          </a:prstGeom>
        </p:spPr>
        <p:txBody>
          <a:bodyPr lIns="91440" tIns="45720" rIns="91440" bIns="45720" anchor="t">
            <a:normAutofit/>
          </a:bodyPr>
          <a:lstStyle>
            <a:lvl1pPr algn="ctr">
              <a:defRPr sz="3200" b="1"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452332" y="2542817"/>
            <a:ext cx="8223499" cy="543683"/>
          </a:xfrm>
          <a:prstGeom prst="rect">
            <a:avLst/>
          </a:prstGeom>
        </p:spPr>
        <p:txBody>
          <a:bodyPr tIns="91440" bIns="91440" anchor="t"/>
          <a:lstStyle>
            <a:lvl1pPr marL="0" indent="0" algn="ctr">
              <a:lnSpc>
                <a:spcPct val="100000"/>
              </a:lnSpc>
              <a:spcBef>
                <a:spcPts val="0"/>
              </a:spcBef>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sp>
        <p:nvSpPr>
          <p:cNvPr id="10" name="Rectangle 9"/>
          <p:cNvSpPr/>
          <p:nvPr userDrawn="1"/>
        </p:nvSpPr>
        <p:spPr>
          <a:xfrm>
            <a:off x="-876" y="1828801"/>
            <a:ext cx="9162288" cy="371855"/>
          </a:xfrm>
          <a:prstGeom prst="rect">
            <a:avLst/>
          </a:prstGeom>
          <a:solidFill>
            <a:srgbClr val="A82C20"/>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endParaRPr lang="en-US" sz="1400" dirty="0">
              <a:solidFill>
                <a:schemeClr val="bg1"/>
              </a:solidFill>
            </a:endParaRPr>
          </a:p>
        </p:txBody>
      </p:sp>
      <p:sp>
        <p:nvSpPr>
          <p:cNvPr id="11" name="Rectangle 10"/>
          <p:cNvSpPr/>
          <p:nvPr userDrawn="1"/>
        </p:nvSpPr>
        <p:spPr>
          <a:xfrm>
            <a:off x="-876" y="4665764"/>
            <a:ext cx="9162288" cy="371855"/>
          </a:xfrm>
          <a:prstGeom prst="rect">
            <a:avLst/>
          </a:prstGeom>
          <a:solidFill>
            <a:srgbClr val="A82C20"/>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endParaRPr lang="en-US" sz="1400" dirty="0">
              <a:solidFill>
                <a:schemeClr val="bg1"/>
              </a:solidFill>
            </a:endParaRPr>
          </a:p>
        </p:txBody>
      </p:sp>
    </p:spTree>
    <p:extLst>
      <p:ext uri="{BB962C8B-B14F-4D97-AF65-F5344CB8AC3E}">
        <p14:creationId xmlns:p14="http://schemas.microsoft.com/office/powerpoint/2010/main" val="180838156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Color">
    <p:spTree>
      <p:nvGrpSpPr>
        <p:cNvPr id="1" name=""/>
        <p:cNvGrpSpPr/>
        <p:nvPr/>
      </p:nvGrpSpPr>
      <p:grpSpPr>
        <a:xfrm>
          <a:off x="0" y="0"/>
          <a:ext cx="0" cy="0"/>
          <a:chOff x="0" y="0"/>
          <a:chExt cx="0" cy="0"/>
        </a:xfrm>
      </p:grpSpPr>
      <p:sp>
        <p:nvSpPr>
          <p:cNvPr id="12" name="Title 4"/>
          <p:cNvSpPr txBox="1">
            <a:spLocks/>
          </p:cNvSpPr>
          <p:nvPr/>
        </p:nvSpPr>
        <p:spPr>
          <a:xfrm>
            <a:off x="0" y="2794000"/>
            <a:ext cx="9143999" cy="1295400"/>
          </a:xfrm>
          <a:prstGeom prst="rect">
            <a:avLst/>
          </a:prstGeom>
          <a:solidFill>
            <a:srgbClr val="E5DBDE"/>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9306" y="2806700"/>
            <a:ext cx="8229568" cy="1274826"/>
          </a:xfrm>
          <a:prstGeom prst="rect">
            <a:avLst/>
          </a:prstGeom>
        </p:spPr>
        <p:txBody>
          <a:bodyPr tIns="0" anchor="ctr">
            <a:normAutofit/>
          </a:bodyPr>
          <a:lstStyle>
            <a:lvl1pPr algn="ctr">
              <a:defRPr sz="3200" b="1" cap="none">
                <a:solidFill>
                  <a:schemeClr val="tx2"/>
                </a:solidFill>
              </a:defRPr>
            </a:lvl1pPr>
          </a:lstStyle>
          <a:p>
            <a:r>
              <a:rPr lang="en-US" dirty="0"/>
              <a:t>Click To Edit Section Title</a:t>
            </a:r>
          </a:p>
        </p:txBody>
      </p:sp>
      <p:sp>
        <p:nvSpPr>
          <p:cNvPr id="9" name="Text Placeholder 2"/>
          <p:cNvSpPr>
            <a:spLocks noGrp="1"/>
          </p:cNvSpPr>
          <p:nvPr>
            <p:ph type="body" idx="1" hasCustomPrompt="1"/>
          </p:nvPr>
        </p:nvSpPr>
        <p:spPr>
          <a:xfrm>
            <a:off x="459306" y="2249765"/>
            <a:ext cx="8229600" cy="543688"/>
          </a:xfrm>
          <a:prstGeom prst="rect">
            <a:avLst/>
          </a:prstGeom>
        </p:spPr>
        <p:txBody>
          <a:bodyPr bIns="0" anchor="ctr"/>
          <a:lstStyle>
            <a:lvl1pPr marL="0" indent="0" algn="ctr">
              <a:lnSpc>
                <a:spcPct val="100000"/>
              </a:lnSpc>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3" name="Picture 12"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14" name="Straight Connector 13"/>
          <p:cNvCxnSpPr/>
          <p:nvPr userDrawn="1"/>
        </p:nvCxnSpPr>
        <p:spPr>
          <a:xfrm>
            <a:off x="1" y="183442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1" y="5037642"/>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051779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grpSp>
        <p:nvGrpSpPr>
          <p:cNvPr id="82" name="Logo Stacked V2"/>
          <p:cNvGrpSpPr>
            <a:grpSpLocks noChangeAspect="1"/>
          </p:cNvGrpSpPr>
          <p:nvPr userDrawn="1"/>
        </p:nvGrpSpPr>
        <p:grpSpPr>
          <a:xfrm>
            <a:off x="7725251" y="6495425"/>
            <a:ext cx="1324004" cy="301752"/>
            <a:chOff x="680865" y="3439338"/>
            <a:chExt cx="4686473" cy="1068091"/>
          </a:xfrm>
        </p:grpSpPr>
        <p:pic>
          <p:nvPicPr>
            <p:cNvPr id="83"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4" name="Nat HIV Cur logo type stacked"/>
            <p:cNvGrpSpPr>
              <a:grpSpLocks noChangeAspect="1"/>
            </p:cNvGrpSpPr>
            <p:nvPr/>
          </p:nvGrpSpPr>
          <p:grpSpPr bwMode="auto">
            <a:xfrm>
              <a:off x="1898650" y="3455065"/>
              <a:ext cx="3468688" cy="1036638"/>
              <a:chOff x="1196" y="1585"/>
              <a:chExt cx="2185" cy="653"/>
            </a:xfrm>
          </p:grpSpPr>
          <p:sp>
            <p:nvSpPr>
              <p:cNvPr id="85"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1" name="Content Placeholder 3"/>
          <p:cNvSpPr>
            <a:spLocks noGrp="1"/>
          </p:cNvSpPr>
          <p:nvPr>
            <p:ph sz="half" idx="2" hasCustomPrompt="1"/>
          </p:nvPr>
        </p:nvSpPr>
        <p:spPr>
          <a:xfrm>
            <a:off x="323850" y="1514139"/>
            <a:ext cx="8515350" cy="4800600"/>
          </a:xfrm>
          <a:prstGeom prst="rect">
            <a:avLst/>
          </a:prstGeom>
        </p:spPr>
        <p:txBody>
          <a:bodyPr anchor="t" anchorCtr="0">
            <a:normAutofit/>
          </a:bodyPr>
          <a:lstStyle>
            <a:lvl1pPr marL="274320" indent="-228600">
              <a:lnSpc>
                <a:spcPct val="100000"/>
              </a:lnSpc>
              <a:spcBef>
                <a:spcPts val="1600"/>
              </a:spcBef>
              <a:buClr>
                <a:schemeClr val="bg2"/>
              </a:buClr>
              <a:buSzPct val="110000"/>
              <a:buFont typeface="Arial"/>
              <a:buChar char="•"/>
              <a:defRPr sz="2400" baseline="0">
                <a:solidFill>
                  <a:srgbClr val="000000"/>
                </a:solidFill>
              </a:defRPr>
            </a:lvl1pPr>
            <a:lvl2pPr marL="617220" marR="0" indent="-228600" algn="l" defTabSz="914400" rtl="0" eaLnBrk="1" fontAlgn="auto" latinLnBrk="0" hangingPunct="1">
              <a:lnSpc>
                <a:spcPct val="100000"/>
              </a:lnSpc>
              <a:spcBef>
                <a:spcPts val="400"/>
              </a:spcBef>
              <a:spcAft>
                <a:spcPts val="0"/>
              </a:spcAft>
              <a:buClr>
                <a:schemeClr val="bg2"/>
              </a:buClr>
              <a:buSzPct val="85000"/>
              <a:buFont typeface="Lucida Grande"/>
              <a:buChar char="-"/>
              <a:tabLst/>
              <a:defRPr sz="2200" baseline="0">
                <a:solidFill>
                  <a:srgbClr val="000000"/>
                </a:solidFill>
              </a:defRPr>
            </a:lvl2pPr>
            <a:lvl3pPr marL="960120" indent="-137160">
              <a:lnSpc>
                <a:spcPct val="100000"/>
              </a:lnSpc>
              <a:spcBef>
                <a:spcPts val="400"/>
              </a:spcBef>
              <a:buClr>
                <a:schemeClr val="bg2"/>
              </a:buClr>
              <a:buSzPct val="70000"/>
              <a:defRPr sz="20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enter first level text; hit return then tab for 2nd level</a:t>
            </a:r>
          </a:p>
        </p:txBody>
      </p:sp>
      <p:cxnSp>
        <p:nvCxnSpPr>
          <p:cNvPr id="32" name="Straight Connector 31"/>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86636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Text and Figure Slide: click to enter title</a:t>
            </a:r>
          </a:p>
        </p:txBody>
      </p:sp>
      <p:grpSp>
        <p:nvGrpSpPr>
          <p:cNvPr id="82" name="Logo Stacked V2"/>
          <p:cNvGrpSpPr>
            <a:grpSpLocks noChangeAspect="1"/>
          </p:cNvGrpSpPr>
          <p:nvPr userDrawn="1"/>
        </p:nvGrpSpPr>
        <p:grpSpPr>
          <a:xfrm>
            <a:off x="7725251" y="6495425"/>
            <a:ext cx="1324004" cy="301752"/>
            <a:chOff x="680865" y="3439338"/>
            <a:chExt cx="4686473" cy="1068091"/>
          </a:xfrm>
        </p:grpSpPr>
        <p:pic>
          <p:nvPicPr>
            <p:cNvPr id="83"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4" name="Nat HIV Cur logo type stacked"/>
            <p:cNvGrpSpPr>
              <a:grpSpLocks noChangeAspect="1"/>
            </p:cNvGrpSpPr>
            <p:nvPr/>
          </p:nvGrpSpPr>
          <p:grpSpPr bwMode="auto">
            <a:xfrm>
              <a:off x="1898650" y="3455065"/>
              <a:ext cx="3468688" cy="1036638"/>
              <a:chOff x="1196" y="1585"/>
              <a:chExt cx="2185" cy="653"/>
            </a:xfrm>
          </p:grpSpPr>
          <p:sp>
            <p:nvSpPr>
              <p:cNvPr id="85"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1" name="Content Placeholder 3"/>
          <p:cNvSpPr>
            <a:spLocks noGrp="1"/>
          </p:cNvSpPr>
          <p:nvPr>
            <p:ph sz="half" idx="2" hasCustomPrompt="1"/>
          </p:nvPr>
        </p:nvSpPr>
        <p:spPr>
          <a:xfrm>
            <a:off x="323849" y="1514139"/>
            <a:ext cx="4244975" cy="4800600"/>
          </a:xfrm>
          <a:prstGeom prst="rect">
            <a:avLst/>
          </a:prstGeom>
        </p:spPr>
        <p:txBody>
          <a:bodyPr anchor="t" anchorCtr="0">
            <a:normAutofit/>
          </a:bodyPr>
          <a:lstStyle>
            <a:lvl1pPr marL="274320" indent="-228600">
              <a:lnSpc>
                <a:spcPct val="100000"/>
              </a:lnSpc>
              <a:spcBef>
                <a:spcPts val="1600"/>
              </a:spcBef>
              <a:buClr>
                <a:schemeClr val="bg2"/>
              </a:buClr>
              <a:buSzPct val="110000"/>
              <a:buFont typeface="Arial"/>
              <a:buChar char="•"/>
              <a:defRPr sz="2400" baseline="0">
                <a:solidFill>
                  <a:srgbClr val="000000"/>
                </a:solidFill>
              </a:defRPr>
            </a:lvl1pPr>
            <a:lvl2pPr marL="617220" marR="0" indent="-228600" algn="l" defTabSz="914400" rtl="0" eaLnBrk="1" fontAlgn="auto" latinLnBrk="0" hangingPunct="1">
              <a:lnSpc>
                <a:spcPct val="100000"/>
              </a:lnSpc>
              <a:spcBef>
                <a:spcPts val="400"/>
              </a:spcBef>
              <a:spcAft>
                <a:spcPts val="0"/>
              </a:spcAft>
              <a:buClr>
                <a:schemeClr val="bg2"/>
              </a:buClr>
              <a:buSzPct val="85000"/>
              <a:buFont typeface="Lucida Grande"/>
              <a:buChar char="-"/>
              <a:tabLst/>
              <a:defRPr sz="2200" baseline="0">
                <a:solidFill>
                  <a:srgbClr val="000000"/>
                </a:solidFill>
              </a:defRPr>
            </a:lvl2pPr>
            <a:lvl3pPr marL="960120" indent="-137160">
              <a:lnSpc>
                <a:spcPct val="100000"/>
              </a:lnSpc>
              <a:spcBef>
                <a:spcPts val="400"/>
              </a:spcBef>
              <a:buClr>
                <a:schemeClr val="bg2"/>
              </a:buClr>
              <a:buSzPct val="70000"/>
              <a:defRPr sz="20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enter first level text</a:t>
            </a:r>
          </a:p>
        </p:txBody>
      </p:sp>
      <p:cxnSp>
        <p:nvCxnSpPr>
          <p:cNvPr id="32" name="Straight Connector 31"/>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3"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06762204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Graph/Table/Image: click to add title</a:t>
            </a:r>
          </a:p>
        </p:txBody>
      </p:sp>
      <p:grpSp>
        <p:nvGrpSpPr>
          <p:cNvPr id="8" name="Logo Stacked V2"/>
          <p:cNvGrpSpPr>
            <a:grpSpLocks noChangeAspect="1"/>
          </p:cNvGrpSpPr>
          <p:nvPr userDrawn="1"/>
        </p:nvGrpSpPr>
        <p:grpSpPr>
          <a:xfrm>
            <a:off x="7725251" y="6495425"/>
            <a:ext cx="1324004" cy="301752"/>
            <a:chOff x="680865" y="3439338"/>
            <a:chExt cx="4686473" cy="1068091"/>
          </a:xfrm>
        </p:grpSpPr>
        <p:pic>
          <p:nvPicPr>
            <p:cNvPr id="9"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13" name="Nat HIV Cur logo type stacked"/>
            <p:cNvGrpSpPr>
              <a:grpSpLocks noChangeAspect="1"/>
            </p:cNvGrpSpPr>
            <p:nvPr/>
          </p:nvGrpSpPr>
          <p:grpSpPr bwMode="auto">
            <a:xfrm>
              <a:off x="1898650" y="3455065"/>
              <a:ext cx="3468688" cy="1036638"/>
              <a:chOff x="1196" y="1585"/>
              <a:chExt cx="2185" cy="653"/>
            </a:xfrm>
          </p:grpSpPr>
          <p:sp>
            <p:nvSpPr>
              <p:cNvPr id="14"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cxnSp>
        <p:nvCxnSpPr>
          <p:cNvPr id="35" name="Straight Connector 34"/>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6"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a:solidFill>
                  <a:schemeClr val="bg1"/>
                </a:solidFill>
                <a:latin typeface="Arial"/>
                <a:cs typeface="Arial"/>
              </a:defRPr>
            </a:lvl1pPr>
          </a:lstStyle>
          <a:p>
            <a:r>
              <a:rPr lang="en-US" dirty="0"/>
              <a:t>Data Slide: click to add title</a:t>
            </a:r>
          </a:p>
        </p:txBody>
      </p:sp>
      <p:grpSp>
        <p:nvGrpSpPr>
          <p:cNvPr id="83" name="Logo Stacked V2"/>
          <p:cNvGrpSpPr>
            <a:grpSpLocks noChangeAspect="1"/>
          </p:cNvGrpSpPr>
          <p:nvPr userDrawn="1"/>
        </p:nvGrpSpPr>
        <p:grpSpPr>
          <a:xfrm>
            <a:off x="7725251" y="6495425"/>
            <a:ext cx="1324004" cy="301752"/>
            <a:chOff x="680865" y="3439338"/>
            <a:chExt cx="4686473" cy="1068091"/>
          </a:xfrm>
        </p:grpSpPr>
        <p:pic>
          <p:nvPicPr>
            <p:cNvPr id="84"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5" name="Nat HIV Cur logo type stacked"/>
            <p:cNvGrpSpPr>
              <a:grpSpLocks noChangeAspect="1"/>
            </p:cNvGrpSpPr>
            <p:nvPr/>
          </p:nvGrpSpPr>
          <p:grpSpPr bwMode="auto">
            <a:xfrm>
              <a:off x="1898650" y="3455065"/>
              <a:ext cx="3468688" cy="1036638"/>
              <a:chOff x="1196" y="1585"/>
              <a:chExt cx="2185" cy="653"/>
            </a:xfrm>
          </p:grpSpPr>
          <p:sp>
            <p:nvSpPr>
              <p:cNvPr id="86"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 name="Rectangle 2"/>
          <p:cNvSpPr/>
          <p:nvPr userDrawn="1"/>
        </p:nvSpPr>
        <p:spPr>
          <a:xfrm>
            <a:off x="0" y="1227668"/>
            <a:ext cx="9162288" cy="50292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cxnSp>
        <p:nvCxnSpPr>
          <p:cNvPr id="32" name="Straight Connector 31"/>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4" name="Text Placeholder 5"/>
          <p:cNvSpPr>
            <a:spLocks noGrp="1"/>
          </p:cNvSpPr>
          <p:nvPr>
            <p:ph type="body" sz="quarter" idx="15" hasCustomPrompt="1"/>
          </p:nvPr>
        </p:nvSpPr>
        <p:spPr>
          <a:xfrm>
            <a:off x="318914" y="1254758"/>
            <a:ext cx="8503916" cy="457195"/>
          </a:xfrm>
          <a:prstGeom prst="rect">
            <a:avLst/>
          </a:prstGeom>
        </p:spPr>
        <p:txBody>
          <a:bodyPr vert="horz" anchor="ctr"/>
          <a:lstStyle>
            <a:lvl1pPr marL="0" indent="0" algn="l">
              <a:spcBef>
                <a:spcPts val="0"/>
              </a:spcBef>
              <a:buNone/>
              <a:defRPr sz="20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1" y="6461765"/>
            <a:ext cx="7360835" cy="320034"/>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42848526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4" r:id="rId1"/>
    <p:sldLayoutId id="2147483702" r:id="rId2"/>
    <p:sldLayoutId id="2147483716" r:id="rId3"/>
    <p:sldLayoutId id="2147483720" r:id="rId4"/>
    <p:sldLayoutId id="2147483696" r:id="rId5"/>
    <p:sldLayoutId id="2147483711" r:id="rId6"/>
    <p:sldLayoutId id="2147483718" r:id="rId7"/>
    <p:sldLayoutId id="2147483700" r:id="rId8"/>
    <p:sldLayoutId id="2147483719" r:id="rId9"/>
    <p:sldLayoutId id="2147483709" r:id="rId10"/>
    <p:sldLayoutId id="2147483708" r:id="rId11"/>
    <p:sldLayoutId id="2147483725" r:id="rId12"/>
    <p:sldLayoutId id="2147483713" r:id="rId13"/>
    <p:sldLayoutId id="2147483715" r:id="rId14"/>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108936-44A6-7C93-F70E-0520B0BDDFBA}"/>
              </a:ext>
            </a:extLst>
          </p:cNvPr>
          <p:cNvSpPr>
            <a:spLocks noGrp="1"/>
          </p:cNvSpPr>
          <p:nvPr>
            <p:ph type="title"/>
          </p:nvPr>
        </p:nvSpPr>
        <p:spPr>
          <a:xfrm>
            <a:off x="323469" y="129684"/>
            <a:ext cx="8497062" cy="1091184"/>
          </a:xfrm>
        </p:spPr>
        <p:txBody>
          <a:bodyPr/>
          <a:lstStyle/>
          <a:p>
            <a:endParaRPr lang="en-US"/>
          </a:p>
        </p:txBody>
      </p:sp>
      <p:pic>
        <p:nvPicPr>
          <p:cNvPr id="9" name="Picture 8">
            <a:extLst>
              <a:ext uri="{FF2B5EF4-FFF2-40B4-BE49-F238E27FC236}">
                <a16:creationId xmlns:a16="http://schemas.microsoft.com/office/drawing/2014/main" id="{2BB0BA45-B499-C378-ACCC-B222B6DB58D9}"/>
              </a:ext>
            </a:extLst>
          </p:cNvPr>
          <p:cNvPicPr>
            <a:picLocks noChangeAspect="1"/>
          </p:cNvPicPr>
          <p:nvPr/>
        </p:nvPicPr>
        <p:blipFill rotWithShape="1">
          <a:blip r:embed="rId2"/>
          <a:srcRect r="2566"/>
          <a:stretch/>
        </p:blipFill>
        <p:spPr>
          <a:xfrm>
            <a:off x="205492" y="51821"/>
            <a:ext cx="8497062" cy="1444500"/>
          </a:xfrm>
          <a:prstGeom prst="rect">
            <a:avLst/>
          </a:prstGeom>
        </p:spPr>
      </p:pic>
      <p:sp>
        <p:nvSpPr>
          <p:cNvPr id="11" name="TextBox 10">
            <a:extLst>
              <a:ext uri="{FF2B5EF4-FFF2-40B4-BE49-F238E27FC236}">
                <a16:creationId xmlns:a16="http://schemas.microsoft.com/office/drawing/2014/main" id="{C082EC73-4562-DFB5-738C-88708D7CEBFA}"/>
              </a:ext>
            </a:extLst>
          </p:cNvPr>
          <p:cNvSpPr txBox="1"/>
          <p:nvPr/>
        </p:nvSpPr>
        <p:spPr>
          <a:xfrm>
            <a:off x="205493" y="1828800"/>
            <a:ext cx="8615038" cy="4539704"/>
          </a:xfrm>
          <a:prstGeom prst="rect">
            <a:avLst/>
          </a:prstGeom>
          <a:noFill/>
        </p:spPr>
        <p:txBody>
          <a:bodyPr wrap="square">
            <a:spAutoFit/>
          </a:bodyPr>
          <a:lstStyle/>
          <a:p>
            <a:r>
              <a:rPr lang="en-US" sz="1600" dirty="0">
                <a:solidFill>
                  <a:schemeClr val="bg2"/>
                </a:solidFill>
                <a:latin typeface="+mn-lt"/>
              </a:rPr>
              <a:t>The free </a:t>
            </a:r>
            <a:r>
              <a:rPr lang="en-US" sz="1600" i="1" dirty="0">
                <a:solidFill>
                  <a:schemeClr val="bg2"/>
                </a:solidFill>
                <a:latin typeface="+mn-lt"/>
              </a:rPr>
              <a:t>National HIV Curriculum </a:t>
            </a:r>
            <a:r>
              <a:rPr lang="en-US" sz="1600" dirty="0">
                <a:solidFill>
                  <a:schemeClr val="bg2"/>
                </a:solidFill>
                <a:latin typeface="+mn-lt"/>
              </a:rPr>
              <a:t>addresses the diagnosis, treatment, and prevention of HIV.</a:t>
            </a:r>
            <a:endParaRPr lang="en-US" sz="1600" i="1" dirty="0">
              <a:solidFill>
                <a:schemeClr val="bg2"/>
              </a:solidFill>
              <a:latin typeface="+mn-lt"/>
            </a:endParaRPr>
          </a:p>
          <a:p>
            <a:endParaRPr lang="en-US" sz="1600" dirty="0">
              <a:solidFill>
                <a:schemeClr val="bg2"/>
              </a:solidFill>
              <a:latin typeface="+mn-lt"/>
            </a:endParaRPr>
          </a:p>
          <a:p>
            <a:pPr marL="285750" indent="-285750">
              <a:buFont typeface="Arial" panose="020B0604020202020204" pitchFamily="34" charset="0"/>
              <a:buChar char="•"/>
            </a:pPr>
            <a:r>
              <a:rPr lang="en-US" sz="1600" dirty="0">
                <a:solidFill>
                  <a:schemeClr val="bg2"/>
                </a:solidFill>
                <a:latin typeface="+mn-lt"/>
              </a:rPr>
              <a:t>37 lessons and 37 corresponding Question Bank topics</a:t>
            </a:r>
            <a:br>
              <a:rPr lang="en-US" sz="1600" dirty="0">
                <a:solidFill>
                  <a:schemeClr val="bg2"/>
                </a:solidFill>
                <a:latin typeface="+mn-lt"/>
              </a:rPr>
            </a:br>
            <a:endParaRPr lang="en-US" sz="1600" dirty="0">
              <a:solidFill>
                <a:schemeClr val="bg2"/>
              </a:solidFill>
              <a:latin typeface="+mn-lt"/>
            </a:endParaRPr>
          </a:p>
          <a:p>
            <a:pPr marL="285750" indent="-285750">
              <a:buFont typeface="Arial" panose="020B0604020202020204" pitchFamily="34" charset="0"/>
              <a:buChar char="•"/>
            </a:pPr>
            <a:r>
              <a:rPr lang="en-US" sz="1600" dirty="0">
                <a:solidFill>
                  <a:schemeClr val="bg2"/>
                </a:solidFill>
                <a:latin typeface="+mn-lt"/>
              </a:rPr>
              <a:t>91 free CME credit, CNE contact hours, and CE contact hours; </a:t>
            </a:r>
            <a:r>
              <a:rPr lang="en-US" sz="1600" dirty="0">
                <a:solidFill>
                  <a:srgbClr val="253F7F"/>
                </a:solidFill>
                <a:latin typeface="+mn-lt"/>
              </a:rPr>
              <a:t>65</a:t>
            </a:r>
            <a:r>
              <a:rPr lang="en-US" sz="1600" dirty="0">
                <a:solidFill>
                  <a:schemeClr val="bg2"/>
                </a:solidFill>
                <a:latin typeface="+mn-lt"/>
              </a:rPr>
              <a:t> pharmacology CE for advanced practice nurses; and Certificates of Completion</a:t>
            </a:r>
          </a:p>
          <a:p>
            <a:endParaRPr lang="en-US" sz="1600" dirty="0">
              <a:solidFill>
                <a:schemeClr val="bg2"/>
              </a:solidFill>
              <a:latin typeface="+mn-lt"/>
            </a:endParaRPr>
          </a:p>
          <a:p>
            <a:pPr marL="285750" indent="-285750">
              <a:buFont typeface="Arial" panose="020B0604020202020204" pitchFamily="34" charset="0"/>
              <a:buChar char="•"/>
            </a:pPr>
            <a:r>
              <a:rPr lang="en-US" sz="1600" dirty="0">
                <a:solidFill>
                  <a:schemeClr val="bg2"/>
                </a:solidFill>
                <a:latin typeface="+mn-lt"/>
              </a:rPr>
              <a:t>18 clinical screening tools and calculators</a:t>
            </a:r>
            <a:br>
              <a:rPr lang="en-US" sz="1600" dirty="0">
                <a:solidFill>
                  <a:schemeClr val="bg2"/>
                </a:solidFill>
                <a:latin typeface="+mn-lt"/>
              </a:rPr>
            </a:br>
            <a:endParaRPr lang="en-US" sz="1600" dirty="0">
              <a:solidFill>
                <a:schemeClr val="bg2"/>
              </a:solidFill>
              <a:latin typeface="+mn-lt"/>
            </a:endParaRPr>
          </a:p>
          <a:p>
            <a:pPr marL="285750" indent="-285750">
              <a:buFont typeface="Arial" panose="020B0604020202020204" pitchFamily="34" charset="0"/>
              <a:buChar char="•"/>
            </a:pPr>
            <a:r>
              <a:rPr lang="en-US" sz="1600" dirty="0">
                <a:solidFill>
                  <a:schemeClr val="bg2"/>
                </a:solidFill>
                <a:latin typeface="+mn-lt"/>
              </a:rPr>
              <a:t>In-depth antiretroviral medications section</a:t>
            </a:r>
            <a:br>
              <a:rPr lang="en-US" sz="1600" dirty="0">
                <a:solidFill>
                  <a:schemeClr val="bg2"/>
                </a:solidFill>
                <a:latin typeface="+mn-lt"/>
              </a:rPr>
            </a:br>
            <a:endParaRPr lang="en-US" sz="1600" dirty="0">
              <a:solidFill>
                <a:schemeClr val="bg2"/>
              </a:solidFill>
              <a:latin typeface="+mn-lt"/>
            </a:endParaRPr>
          </a:p>
          <a:p>
            <a:pPr marL="285750" indent="-285750">
              <a:buFont typeface="Arial" panose="020B0604020202020204" pitchFamily="34" charset="0"/>
              <a:buChar char="•"/>
            </a:pPr>
            <a:r>
              <a:rPr lang="en-US" sz="1600" dirty="0">
                <a:solidFill>
                  <a:schemeClr val="bg2"/>
                </a:solidFill>
                <a:latin typeface="+mn-lt"/>
              </a:rPr>
              <a:t>Mini-lectures on clinically relevant topics</a:t>
            </a:r>
            <a:br>
              <a:rPr lang="en-US" sz="1600" dirty="0">
                <a:solidFill>
                  <a:schemeClr val="bg2"/>
                </a:solidFill>
                <a:latin typeface="+mn-lt"/>
              </a:rPr>
            </a:br>
            <a:endParaRPr lang="en-US" sz="1600" dirty="0">
              <a:solidFill>
                <a:schemeClr val="bg2"/>
              </a:solidFill>
              <a:latin typeface="+mn-lt"/>
            </a:endParaRPr>
          </a:p>
          <a:p>
            <a:pPr marL="285750" indent="-285750">
              <a:buFont typeface="Arial" panose="020B0604020202020204" pitchFamily="34" charset="0"/>
              <a:buChar char="•"/>
            </a:pPr>
            <a:r>
              <a:rPr lang="en-US" sz="1600" dirty="0">
                <a:solidFill>
                  <a:schemeClr val="bg2"/>
                </a:solidFill>
                <a:latin typeface="+mn-lt"/>
              </a:rPr>
              <a:t>5 practical HIV Symptom Evaluation Guides</a:t>
            </a:r>
            <a:br>
              <a:rPr lang="en-US" sz="1600" dirty="0">
                <a:solidFill>
                  <a:schemeClr val="bg2"/>
                </a:solidFill>
                <a:latin typeface="+mn-lt"/>
              </a:rPr>
            </a:br>
            <a:endParaRPr lang="en-US" sz="1600" dirty="0">
              <a:solidFill>
                <a:schemeClr val="bg2"/>
              </a:solidFill>
              <a:latin typeface="+mn-lt"/>
            </a:endParaRPr>
          </a:p>
          <a:p>
            <a:pPr marL="285750" indent="-285750">
              <a:buFont typeface="Arial" panose="020B0604020202020204" pitchFamily="34" charset="0"/>
              <a:buChar char="•"/>
            </a:pPr>
            <a:r>
              <a:rPr lang="en-US" altLang="en-US" sz="1600" dirty="0">
                <a:solidFill>
                  <a:srgbClr val="003877"/>
                </a:solidFill>
                <a:latin typeface="ArialMT"/>
              </a:rPr>
              <a:t>A learning group tool for healthcare entities &amp; training programs to enroll members, </a:t>
            </a:r>
          </a:p>
          <a:p>
            <a:r>
              <a:rPr lang="en-US" altLang="en-US" sz="1600" dirty="0">
                <a:solidFill>
                  <a:srgbClr val="003877"/>
                </a:solidFill>
                <a:latin typeface="ArialMT"/>
              </a:rPr>
              <a:t>     assign units, and track progress </a:t>
            </a:r>
            <a:endParaRPr lang="en-US" altLang="en-US" sz="1600" dirty="0">
              <a:latin typeface="ArialMT"/>
            </a:endParaRPr>
          </a:p>
          <a:p>
            <a:endParaRPr lang="en-US" sz="1700" dirty="0">
              <a:solidFill>
                <a:schemeClr val="bg2"/>
              </a:solidFill>
              <a:latin typeface="+mn-lt"/>
            </a:endParaRPr>
          </a:p>
        </p:txBody>
      </p:sp>
      <p:sp>
        <p:nvSpPr>
          <p:cNvPr id="13" name="TextBox 12">
            <a:extLst>
              <a:ext uri="{FF2B5EF4-FFF2-40B4-BE49-F238E27FC236}">
                <a16:creationId xmlns:a16="http://schemas.microsoft.com/office/drawing/2014/main" id="{D993F2CB-843B-03EF-89B7-ADF77AF84221}"/>
              </a:ext>
            </a:extLst>
          </p:cNvPr>
          <p:cNvSpPr txBox="1">
            <a:spLocks/>
          </p:cNvSpPr>
          <p:nvPr/>
        </p:nvSpPr>
        <p:spPr>
          <a:xfrm>
            <a:off x="3036355" y="1130181"/>
            <a:ext cx="3071290" cy="584775"/>
          </a:xfrm>
          <a:prstGeom prst="rect">
            <a:avLst/>
          </a:prstGeom>
          <a:noFill/>
        </p:spPr>
        <p:txBody>
          <a:bodyPr wrap="none" rtlCol="0">
            <a:spAutoFit/>
          </a:bodyPr>
          <a:lstStyle/>
          <a:p>
            <a:pPr algn="ctr"/>
            <a:r>
              <a:rPr lang="en-US" altLang="en-US" sz="3200" u="sng" dirty="0">
                <a:solidFill>
                  <a:schemeClr val="bg2"/>
                </a:solidFill>
                <a:latin typeface="ArialMT"/>
              </a:rPr>
              <a:t>www.hiv.uw.edu</a:t>
            </a:r>
            <a:endParaRPr lang="en-US" altLang="en-US" sz="3200" u="sng" dirty="0">
              <a:solidFill>
                <a:schemeClr val="bg2"/>
              </a:solidFill>
              <a:latin typeface="Calibri" panose="020F0502020204030204"/>
            </a:endParaRPr>
          </a:p>
        </p:txBody>
      </p:sp>
      <p:sp>
        <p:nvSpPr>
          <p:cNvPr id="14" name="TextBox 13">
            <a:extLst>
              <a:ext uri="{FF2B5EF4-FFF2-40B4-BE49-F238E27FC236}">
                <a16:creationId xmlns:a16="http://schemas.microsoft.com/office/drawing/2014/main" id="{B708F30D-1E9B-79B8-A122-C41A2C2E6528}"/>
              </a:ext>
            </a:extLst>
          </p:cNvPr>
          <p:cNvSpPr txBox="1"/>
          <p:nvPr/>
        </p:nvSpPr>
        <p:spPr>
          <a:xfrm>
            <a:off x="594361" y="6126480"/>
            <a:ext cx="7955279" cy="646331"/>
          </a:xfrm>
          <a:prstGeom prst="rect">
            <a:avLst/>
          </a:prstGeom>
          <a:noFill/>
        </p:spPr>
        <p:txBody>
          <a:bodyPr wrap="square" rtlCol="0">
            <a:spAutoFit/>
          </a:bodyPr>
          <a:lstStyle/>
          <a:p>
            <a:r>
              <a:rPr lang="en-US" sz="900" dirty="0">
                <a:solidFill>
                  <a:srgbClr val="253F7F"/>
                </a:solidFill>
                <a:latin typeface="+mn-lt"/>
              </a:rPr>
              <a:t>The National HIV Curriculum is supported by the Health Resources and Services Administration (HRSA) of the U.S. Department of Health and Human Services (HHS) as part of a financial assistance award totaling </a:t>
            </a:r>
            <a:r>
              <a:rPr lang="en-US" sz="900">
                <a:solidFill>
                  <a:srgbClr val="253F7F"/>
                </a:solidFill>
                <a:latin typeface="+mn-lt"/>
              </a:rPr>
              <a:t>$1,332,044 </a:t>
            </a:r>
            <a:r>
              <a:rPr lang="en-US" sz="900" dirty="0">
                <a:solidFill>
                  <a:srgbClr val="253F7F"/>
                </a:solidFill>
                <a:latin typeface="+mn-lt"/>
              </a:rPr>
              <a:t>with 0% financed with non-governmental sources. The contents are those of the author(s) and do not necessarily represent the official views of, nor an endorsement, by HRSA, HHS, or the U.S. Government. For more information, please visit HRSA.gov. </a:t>
            </a:r>
          </a:p>
        </p:txBody>
      </p:sp>
    </p:spTree>
    <p:extLst>
      <p:ext uri="{BB962C8B-B14F-4D97-AF65-F5344CB8AC3E}">
        <p14:creationId xmlns:p14="http://schemas.microsoft.com/office/powerpoint/2010/main" val="1308458079"/>
      </p:ext>
    </p:extLst>
  </p:cSld>
  <p:clrMapOvr>
    <a:masterClrMapping/>
  </p:clrMapOvr>
  <p:transition spd="slow"/>
</p:sld>
</file>

<file path=ppt/theme/theme1.xml><?xml version="1.0" encoding="utf-8"?>
<a:theme xmlns:a="http://schemas.openxmlformats.org/drawingml/2006/main" name="HIV Web Study">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HIV Web Study.thmx</Template>
  <TotalTime>42239</TotalTime>
  <Words>200</Words>
  <Application>Microsoft Macintosh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ArialMT</vt:lpstr>
      <vt:lpstr>Calibri</vt:lpstr>
      <vt:lpstr>Geneva</vt:lpstr>
      <vt:lpstr>Lucida Grande</vt:lpstr>
      <vt:lpstr>Times New Roman</vt:lpstr>
      <vt:lpstr>HIV Web Study</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Judith Collins</cp:lastModifiedBy>
  <cp:revision>2034</cp:revision>
  <cp:lastPrinted>2008-02-05T14:34:24Z</cp:lastPrinted>
  <dcterms:created xsi:type="dcterms:W3CDTF">2010-12-20T17:18:01Z</dcterms:created>
  <dcterms:modified xsi:type="dcterms:W3CDTF">2023-09-15T00:11:10Z</dcterms:modified>
</cp:coreProperties>
</file>