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55" r:id="rId2"/>
    <p:sldId id="356" r:id="rId3"/>
    <p:sldId id="357" r:id="rId4"/>
    <p:sldId id="358" r:id="rId5"/>
    <p:sldId id="274" r:id="rId6"/>
    <p:sldId id="275" r:id="rId7"/>
    <p:sldId id="263" r:id="rId8"/>
    <p:sldId id="261" r:id="rId9"/>
    <p:sldId id="262" r:id="rId10"/>
    <p:sldId id="264" r:id="rId11"/>
    <p:sldId id="265" r:id="rId12"/>
    <p:sldId id="277" r:id="rId13"/>
    <p:sldId id="266" r:id="rId14"/>
    <p:sldId id="267" r:id="rId15"/>
    <p:sldId id="278" r:id="rId16"/>
    <p:sldId id="279" r:id="rId17"/>
    <p:sldId id="280" r:id="rId18"/>
    <p:sldId id="281" r:id="rId19"/>
    <p:sldId id="282" r:id="rId20"/>
    <p:sldId id="257" r:id="rId21"/>
    <p:sldId id="271" r:id="rId22"/>
    <p:sldId id="272" r:id="rId23"/>
    <p:sldId id="27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76"/>
    <p:restoredTop sz="96327"/>
  </p:normalViewPr>
  <p:slideViewPr>
    <p:cSldViewPr snapToGrid="0">
      <p:cViewPr varScale="1">
        <p:scale>
          <a:sx n="77" d="100"/>
          <a:sy n="77" d="100"/>
        </p:scale>
        <p:origin x="3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B6B299-200D-4DB3-8309-99757A5EA8E7}" type="doc">
      <dgm:prSet loTypeId="urn:microsoft.com/office/officeart/2005/8/layout/chevronAccent+Icon" loCatId="process" qsTypeId="urn:microsoft.com/office/officeart/2005/8/quickstyle/simple1" qsCatId="simple" csTypeId="urn:microsoft.com/office/officeart/2005/8/colors/accent6_4" csCatId="accent6" phldr="1"/>
      <dgm:spPr/>
    </dgm:pt>
    <dgm:pt modelId="{89783A64-8B27-4FF6-8B8F-78497B80C601}">
      <dgm:prSet phldrT="[Text]"/>
      <dgm:spPr/>
      <dgm:t>
        <a:bodyPr/>
        <a:lstStyle/>
        <a:p>
          <a:r>
            <a:rPr lang="en-US" dirty="0"/>
            <a:t> 500,000</a:t>
          </a:r>
        </a:p>
      </dgm:t>
    </dgm:pt>
    <dgm:pt modelId="{325329D5-5852-407A-8EB6-C3AE9F8F6439}" type="parTrans" cxnId="{98A3D59E-7772-4125-815A-B20EE0B1BA45}">
      <dgm:prSet/>
      <dgm:spPr/>
      <dgm:t>
        <a:bodyPr/>
        <a:lstStyle/>
        <a:p>
          <a:endParaRPr lang="en-US"/>
        </a:p>
      </dgm:t>
    </dgm:pt>
    <dgm:pt modelId="{4BD1069B-BE85-491E-B207-82F3D9B5473C}" type="sibTrans" cxnId="{98A3D59E-7772-4125-815A-B20EE0B1BA45}">
      <dgm:prSet/>
      <dgm:spPr/>
      <dgm:t>
        <a:bodyPr/>
        <a:lstStyle/>
        <a:p>
          <a:endParaRPr lang="en-US"/>
        </a:p>
      </dgm:t>
    </dgm:pt>
    <dgm:pt modelId="{2DB4CBFE-986D-4E3C-AF67-9B77177B3B3D}">
      <dgm:prSet phldrT="[Text]"/>
      <dgm:spPr/>
      <dgm:t>
        <a:bodyPr/>
        <a:lstStyle/>
        <a:p>
          <a:r>
            <a:rPr lang="en-US" dirty="0"/>
            <a:t>109</a:t>
          </a:r>
        </a:p>
      </dgm:t>
    </dgm:pt>
    <dgm:pt modelId="{B50A4CFD-6ECF-4C27-AF23-27C8F137E229}" type="parTrans" cxnId="{79A62C8D-8EFE-46D1-AF3C-7433B1AB031F}">
      <dgm:prSet/>
      <dgm:spPr/>
      <dgm:t>
        <a:bodyPr/>
        <a:lstStyle/>
        <a:p>
          <a:endParaRPr lang="en-US"/>
        </a:p>
      </dgm:t>
    </dgm:pt>
    <dgm:pt modelId="{02C2B234-D2A5-4318-A02F-C68172F20B6C}" type="sibTrans" cxnId="{79A62C8D-8EFE-46D1-AF3C-7433B1AB031F}">
      <dgm:prSet/>
      <dgm:spPr/>
      <dgm:t>
        <a:bodyPr/>
        <a:lstStyle/>
        <a:p>
          <a:endParaRPr lang="en-US"/>
        </a:p>
      </dgm:t>
    </dgm:pt>
    <dgm:pt modelId="{68CBF90C-F8EA-45CA-ACE1-4591FF5FEBA1}">
      <dgm:prSet phldrT="[Text]"/>
      <dgm:spPr/>
      <dgm:t>
        <a:bodyPr/>
        <a:lstStyle/>
        <a:p>
          <a:r>
            <a:rPr lang="en-US" dirty="0"/>
            <a:t>25,000</a:t>
          </a:r>
        </a:p>
      </dgm:t>
    </dgm:pt>
    <dgm:pt modelId="{E2BFD26F-D696-4DAF-8134-3A748D6F8BDF}" type="parTrans" cxnId="{FB87BDE0-7D62-4C99-B33E-5D3B55BD44C8}">
      <dgm:prSet/>
      <dgm:spPr/>
      <dgm:t>
        <a:bodyPr/>
        <a:lstStyle/>
        <a:p>
          <a:endParaRPr lang="en-US"/>
        </a:p>
      </dgm:t>
    </dgm:pt>
    <dgm:pt modelId="{205F2D3B-1014-4E17-832B-6B14E4F71A8A}" type="sibTrans" cxnId="{FB87BDE0-7D62-4C99-B33E-5D3B55BD44C8}">
      <dgm:prSet/>
      <dgm:spPr/>
      <dgm:t>
        <a:bodyPr/>
        <a:lstStyle/>
        <a:p>
          <a:endParaRPr lang="en-US"/>
        </a:p>
      </dgm:t>
    </dgm:pt>
    <dgm:pt modelId="{1D45AD22-947B-4C30-AF41-26624042D791}">
      <dgm:prSet phldrT="[Text]"/>
      <dgm:spPr/>
      <dgm:t>
        <a:bodyPr/>
        <a:lstStyle/>
        <a:p>
          <a:r>
            <a:rPr lang="en-US" dirty="0"/>
            <a:t>434</a:t>
          </a:r>
        </a:p>
      </dgm:t>
    </dgm:pt>
    <dgm:pt modelId="{14BEB822-1ED7-4416-BFAA-83D9A5EA694B}" type="parTrans" cxnId="{AF6DE187-90D4-42F7-8145-A55E3D1AEE17}">
      <dgm:prSet/>
      <dgm:spPr/>
      <dgm:t>
        <a:bodyPr/>
        <a:lstStyle/>
        <a:p>
          <a:endParaRPr lang="en-US"/>
        </a:p>
      </dgm:t>
    </dgm:pt>
    <dgm:pt modelId="{B4B1D6EF-00B2-4522-933C-53CA875CD58A}" type="sibTrans" cxnId="{AF6DE187-90D4-42F7-8145-A55E3D1AEE17}">
      <dgm:prSet/>
      <dgm:spPr/>
      <dgm:t>
        <a:bodyPr/>
        <a:lstStyle/>
        <a:p>
          <a:endParaRPr lang="en-US"/>
        </a:p>
      </dgm:t>
    </dgm:pt>
    <dgm:pt modelId="{68C8A896-3D82-4962-8E53-D93E76103A21}">
      <dgm:prSet phldrT="[Text]"/>
      <dgm:spPr/>
      <dgm:t>
        <a:bodyPr/>
        <a:lstStyle/>
        <a:p>
          <a:r>
            <a:rPr lang="en-US" dirty="0"/>
            <a:t>39</a:t>
          </a:r>
        </a:p>
      </dgm:t>
    </dgm:pt>
    <dgm:pt modelId="{7648578B-E609-4805-BA38-D0492B179655}" type="parTrans" cxnId="{148E298E-35F1-4FCD-A8F2-A6EFA9FB3848}">
      <dgm:prSet/>
      <dgm:spPr/>
      <dgm:t>
        <a:bodyPr/>
        <a:lstStyle/>
        <a:p>
          <a:endParaRPr lang="en-US"/>
        </a:p>
      </dgm:t>
    </dgm:pt>
    <dgm:pt modelId="{EB9C6C6E-1E2B-4E49-8192-12234125FEF2}" type="sibTrans" cxnId="{148E298E-35F1-4FCD-A8F2-A6EFA9FB3848}">
      <dgm:prSet/>
      <dgm:spPr/>
      <dgm:t>
        <a:bodyPr/>
        <a:lstStyle/>
        <a:p>
          <a:endParaRPr lang="en-US"/>
        </a:p>
      </dgm:t>
    </dgm:pt>
    <dgm:pt modelId="{DA51D546-EB71-4054-8952-49C441F50DAE}">
      <dgm:prSet phldrT="[Text]"/>
      <dgm:spPr/>
      <dgm:t>
        <a:bodyPr/>
        <a:lstStyle/>
        <a:p>
          <a:r>
            <a:rPr lang="en-US" dirty="0"/>
            <a:t>134</a:t>
          </a:r>
        </a:p>
      </dgm:t>
    </dgm:pt>
    <dgm:pt modelId="{F20FEB49-B49B-483C-AA77-9C28F6368B8A}" type="parTrans" cxnId="{D6725160-999E-4E4A-9CA9-A48E69FD7AAB}">
      <dgm:prSet/>
      <dgm:spPr/>
      <dgm:t>
        <a:bodyPr/>
        <a:lstStyle/>
        <a:p>
          <a:endParaRPr lang="en-US"/>
        </a:p>
      </dgm:t>
    </dgm:pt>
    <dgm:pt modelId="{223C229D-8711-40B8-AD9F-E6A3F60B72CF}" type="sibTrans" cxnId="{D6725160-999E-4E4A-9CA9-A48E69FD7AAB}">
      <dgm:prSet/>
      <dgm:spPr/>
      <dgm:t>
        <a:bodyPr/>
        <a:lstStyle/>
        <a:p>
          <a:endParaRPr lang="en-US"/>
        </a:p>
      </dgm:t>
    </dgm:pt>
    <dgm:pt modelId="{B303F589-7DAD-40D9-B662-5C91905480FA}" type="pres">
      <dgm:prSet presAssocID="{69B6B299-200D-4DB3-8309-99757A5EA8E7}" presName="Name0" presStyleCnt="0">
        <dgm:presLayoutVars>
          <dgm:dir/>
          <dgm:resizeHandles val="exact"/>
        </dgm:presLayoutVars>
      </dgm:prSet>
      <dgm:spPr/>
    </dgm:pt>
    <dgm:pt modelId="{97089890-C69E-4971-B7AB-8F7F6B4A526A}" type="pres">
      <dgm:prSet presAssocID="{89783A64-8B27-4FF6-8B8F-78497B80C601}" presName="composite" presStyleCnt="0"/>
      <dgm:spPr/>
    </dgm:pt>
    <dgm:pt modelId="{9DB191C3-4060-4DCB-95C7-CF146FE440F4}" type="pres">
      <dgm:prSet presAssocID="{89783A64-8B27-4FF6-8B8F-78497B80C601}" presName="bgChev" presStyleLbl="node1" presStyleIdx="0" presStyleCnt="6"/>
      <dgm:spPr/>
    </dgm:pt>
    <dgm:pt modelId="{08BAAA2A-45C0-4C16-B065-D236E6BF0732}" type="pres">
      <dgm:prSet presAssocID="{89783A64-8B27-4FF6-8B8F-78497B80C601}" presName="txNode" presStyleLbl="fgAcc1" presStyleIdx="0" presStyleCnt="6">
        <dgm:presLayoutVars>
          <dgm:bulletEnabled val="1"/>
        </dgm:presLayoutVars>
      </dgm:prSet>
      <dgm:spPr/>
    </dgm:pt>
    <dgm:pt modelId="{C895739F-9D43-4EF0-9AD4-8899B5B7C727}" type="pres">
      <dgm:prSet presAssocID="{4BD1069B-BE85-491E-B207-82F3D9B5473C}" presName="compositeSpace" presStyleCnt="0"/>
      <dgm:spPr/>
    </dgm:pt>
    <dgm:pt modelId="{9FEEAA64-5E3B-4197-835A-CCCAE08B6F25}" type="pres">
      <dgm:prSet presAssocID="{68CBF90C-F8EA-45CA-ACE1-4591FF5FEBA1}" presName="composite" presStyleCnt="0"/>
      <dgm:spPr/>
    </dgm:pt>
    <dgm:pt modelId="{BDDE412C-AC1E-4B6B-BA57-22A963E3A558}" type="pres">
      <dgm:prSet presAssocID="{68CBF90C-F8EA-45CA-ACE1-4591FF5FEBA1}" presName="bgChev" presStyleLbl="node1" presStyleIdx="1" presStyleCnt="6"/>
      <dgm:spPr/>
    </dgm:pt>
    <dgm:pt modelId="{3832853C-E9AD-4486-A8F7-A647BD7A9102}" type="pres">
      <dgm:prSet presAssocID="{68CBF90C-F8EA-45CA-ACE1-4591FF5FEBA1}" presName="txNode" presStyleLbl="fgAcc1" presStyleIdx="1" presStyleCnt="6">
        <dgm:presLayoutVars>
          <dgm:bulletEnabled val="1"/>
        </dgm:presLayoutVars>
      </dgm:prSet>
      <dgm:spPr/>
    </dgm:pt>
    <dgm:pt modelId="{4C31F57D-BBE9-49FE-9E28-6B3FFA81A9C3}" type="pres">
      <dgm:prSet presAssocID="{205F2D3B-1014-4E17-832B-6B14E4F71A8A}" presName="compositeSpace" presStyleCnt="0"/>
      <dgm:spPr/>
    </dgm:pt>
    <dgm:pt modelId="{002284C8-753D-44DD-84D1-8F726F3CEDF2}" type="pres">
      <dgm:prSet presAssocID="{1D45AD22-947B-4C30-AF41-26624042D791}" presName="composite" presStyleCnt="0"/>
      <dgm:spPr/>
    </dgm:pt>
    <dgm:pt modelId="{5BF7BEE5-FA05-4B76-9B40-6F93CBD421BA}" type="pres">
      <dgm:prSet presAssocID="{1D45AD22-947B-4C30-AF41-26624042D791}" presName="bgChev" presStyleLbl="node1" presStyleIdx="2" presStyleCnt="6"/>
      <dgm:spPr/>
    </dgm:pt>
    <dgm:pt modelId="{4C867F2E-B30F-477B-A56F-5E5986A05953}" type="pres">
      <dgm:prSet presAssocID="{1D45AD22-947B-4C30-AF41-26624042D791}" presName="txNode" presStyleLbl="fgAcc1" presStyleIdx="2" presStyleCnt="6">
        <dgm:presLayoutVars>
          <dgm:bulletEnabled val="1"/>
        </dgm:presLayoutVars>
      </dgm:prSet>
      <dgm:spPr/>
    </dgm:pt>
    <dgm:pt modelId="{64653E63-CC89-4179-AA2A-D667CB182847}" type="pres">
      <dgm:prSet presAssocID="{B4B1D6EF-00B2-4522-933C-53CA875CD58A}" presName="compositeSpace" presStyleCnt="0"/>
      <dgm:spPr/>
    </dgm:pt>
    <dgm:pt modelId="{42DC017D-EFF7-495F-9B30-808AA127AB0E}" type="pres">
      <dgm:prSet presAssocID="{68C8A896-3D82-4962-8E53-D93E76103A21}" presName="composite" presStyleCnt="0"/>
      <dgm:spPr/>
    </dgm:pt>
    <dgm:pt modelId="{1F4B8703-5A09-41C1-9007-7357802E606E}" type="pres">
      <dgm:prSet presAssocID="{68C8A896-3D82-4962-8E53-D93E76103A21}" presName="bgChev" presStyleLbl="node1" presStyleIdx="3" presStyleCnt="6"/>
      <dgm:spPr/>
    </dgm:pt>
    <dgm:pt modelId="{07BFFA1B-A2F8-4354-B172-913EE63BD241}" type="pres">
      <dgm:prSet presAssocID="{68C8A896-3D82-4962-8E53-D93E76103A21}" presName="txNode" presStyleLbl="fgAcc1" presStyleIdx="3" presStyleCnt="6">
        <dgm:presLayoutVars>
          <dgm:bulletEnabled val="1"/>
        </dgm:presLayoutVars>
      </dgm:prSet>
      <dgm:spPr/>
    </dgm:pt>
    <dgm:pt modelId="{0C825FEA-8BAC-47E7-AF6B-A8DC2794E353}" type="pres">
      <dgm:prSet presAssocID="{EB9C6C6E-1E2B-4E49-8192-12234125FEF2}" presName="compositeSpace" presStyleCnt="0"/>
      <dgm:spPr/>
    </dgm:pt>
    <dgm:pt modelId="{55D09742-692C-4A9B-A7BB-F9A6806F6EDE}" type="pres">
      <dgm:prSet presAssocID="{2DB4CBFE-986D-4E3C-AF67-9B77177B3B3D}" presName="composite" presStyleCnt="0"/>
      <dgm:spPr/>
    </dgm:pt>
    <dgm:pt modelId="{71DB659F-415C-4BC4-B681-4DB6617409C3}" type="pres">
      <dgm:prSet presAssocID="{2DB4CBFE-986D-4E3C-AF67-9B77177B3B3D}" presName="bgChev" presStyleLbl="node1" presStyleIdx="4" presStyleCnt="6"/>
      <dgm:spPr/>
    </dgm:pt>
    <dgm:pt modelId="{8F92D28E-C974-4FFB-AEA9-BF6EDA89A1DA}" type="pres">
      <dgm:prSet presAssocID="{2DB4CBFE-986D-4E3C-AF67-9B77177B3B3D}" presName="txNode" presStyleLbl="fgAcc1" presStyleIdx="4" presStyleCnt="6">
        <dgm:presLayoutVars>
          <dgm:bulletEnabled val="1"/>
        </dgm:presLayoutVars>
      </dgm:prSet>
      <dgm:spPr/>
    </dgm:pt>
    <dgm:pt modelId="{541C4EBF-76D5-4973-BA9D-9B4537C81B38}" type="pres">
      <dgm:prSet presAssocID="{02C2B234-D2A5-4318-A02F-C68172F20B6C}" presName="compositeSpace" presStyleCnt="0"/>
      <dgm:spPr/>
    </dgm:pt>
    <dgm:pt modelId="{7E351781-3396-4BF8-B71C-ED5AD3536EB8}" type="pres">
      <dgm:prSet presAssocID="{DA51D546-EB71-4054-8952-49C441F50DAE}" presName="composite" presStyleCnt="0"/>
      <dgm:spPr/>
    </dgm:pt>
    <dgm:pt modelId="{BE803EC1-0C1C-4DC0-987A-9F9159DEC6C2}" type="pres">
      <dgm:prSet presAssocID="{DA51D546-EB71-4054-8952-49C441F50DAE}" presName="bgChev" presStyleLbl="node1" presStyleIdx="5" presStyleCnt="6"/>
      <dgm:spPr/>
    </dgm:pt>
    <dgm:pt modelId="{A078A7A1-D99B-4A01-90E9-98C6674FA672}" type="pres">
      <dgm:prSet presAssocID="{DA51D546-EB71-4054-8952-49C441F50DAE}" presName="txNode" presStyleLbl="fgAcc1" presStyleIdx="5" presStyleCnt="6">
        <dgm:presLayoutVars>
          <dgm:bulletEnabled val="1"/>
        </dgm:presLayoutVars>
      </dgm:prSet>
      <dgm:spPr/>
    </dgm:pt>
  </dgm:ptLst>
  <dgm:cxnLst>
    <dgm:cxn modelId="{EF79280B-66CA-484A-83B1-20878670D6F7}" type="presOf" srcId="{68CBF90C-F8EA-45CA-ACE1-4591FF5FEBA1}" destId="{3832853C-E9AD-4486-A8F7-A647BD7A9102}" srcOrd="0" destOrd="0" presId="urn:microsoft.com/office/officeart/2005/8/layout/chevronAccent+Icon"/>
    <dgm:cxn modelId="{D6725160-999E-4E4A-9CA9-A48E69FD7AAB}" srcId="{69B6B299-200D-4DB3-8309-99757A5EA8E7}" destId="{DA51D546-EB71-4054-8952-49C441F50DAE}" srcOrd="5" destOrd="0" parTransId="{F20FEB49-B49B-483C-AA77-9C28F6368B8A}" sibTransId="{223C229D-8711-40B8-AD9F-E6A3F60B72CF}"/>
    <dgm:cxn modelId="{F25B4C48-47D4-4708-BED0-E3AB0A15A88B}" type="presOf" srcId="{1D45AD22-947B-4C30-AF41-26624042D791}" destId="{4C867F2E-B30F-477B-A56F-5E5986A05953}" srcOrd="0" destOrd="0" presId="urn:microsoft.com/office/officeart/2005/8/layout/chevronAccent+Icon"/>
    <dgm:cxn modelId="{F6A8066E-05E7-4CA1-9509-22A2362456C0}" type="presOf" srcId="{89783A64-8B27-4FF6-8B8F-78497B80C601}" destId="{08BAAA2A-45C0-4C16-B065-D236E6BF0732}" srcOrd="0" destOrd="0" presId="urn:microsoft.com/office/officeart/2005/8/layout/chevronAccent+Icon"/>
    <dgm:cxn modelId="{AC075457-52EA-41C2-8C7F-86958C388EAA}" type="presOf" srcId="{DA51D546-EB71-4054-8952-49C441F50DAE}" destId="{A078A7A1-D99B-4A01-90E9-98C6674FA672}" srcOrd="0" destOrd="0" presId="urn:microsoft.com/office/officeart/2005/8/layout/chevronAccent+Icon"/>
    <dgm:cxn modelId="{AF6DE187-90D4-42F7-8145-A55E3D1AEE17}" srcId="{69B6B299-200D-4DB3-8309-99757A5EA8E7}" destId="{1D45AD22-947B-4C30-AF41-26624042D791}" srcOrd="2" destOrd="0" parTransId="{14BEB822-1ED7-4416-BFAA-83D9A5EA694B}" sibTransId="{B4B1D6EF-00B2-4522-933C-53CA875CD58A}"/>
    <dgm:cxn modelId="{79A62C8D-8EFE-46D1-AF3C-7433B1AB031F}" srcId="{69B6B299-200D-4DB3-8309-99757A5EA8E7}" destId="{2DB4CBFE-986D-4E3C-AF67-9B77177B3B3D}" srcOrd="4" destOrd="0" parTransId="{B50A4CFD-6ECF-4C27-AF23-27C8F137E229}" sibTransId="{02C2B234-D2A5-4318-A02F-C68172F20B6C}"/>
    <dgm:cxn modelId="{148E298E-35F1-4FCD-A8F2-A6EFA9FB3848}" srcId="{69B6B299-200D-4DB3-8309-99757A5EA8E7}" destId="{68C8A896-3D82-4962-8E53-D93E76103A21}" srcOrd="3" destOrd="0" parTransId="{7648578B-E609-4805-BA38-D0492B179655}" sibTransId="{EB9C6C6E-1E2B-4E49-8192-12234125FEF2}"/>
    <dgm:cxn modelId="{212B7D8F-A258-4B00-8684-F16D747B76E6}" type="presOf" srcId="{2DB4CBFE-986D-4E3C-AF67-9B77177B3B3D}" destId="{8F92D28E-C974-4FFB-AEA9-BF6EDA89A1DA}" srcOrd="0" destOrd="0" presId="urn:microsoft.com/office/officeart/2005/8/layout/chevronAccent+Icon"/>
    <dgm:cxn modelId="{98A3D59E-7772-4125-815A-B20EE0B1BA45}" srcId="{69B6B299-200D-4DB3-8309-99757A5EA8E7}" destId="{89783A64-8B27-4FF6-8B8F-78497B80C601}" srcOrd="0" destOrd="0" parTransId="{325329D5-5852-407A-8EB6-C3AE9F8F6439}" sibTransId="{4BD1069B-BE85-491E-B207-82F3D9B5473C}"/>
    <dgm:cxn modelId="{417CCEA4-BD5E-45FE-936D-0417566ADED3}" type="presOf" srcId="{69B6B299-200D-4DB3-8309-99757A5EA8E7}" destId="{B303F589-7DAD-40D9-B662-5C91905480FA}" srcOrd="0" destOrd="0" presId="urn:microsoft.com/office/officeart/2005/8/layout/chevronAccent+Icon"/>
    <dgm:cxn modelId="{CB308EB7-B4EE-4E7B-9948-69F29FCCEC75}" type="presOf" srcId="{68C8A896-3D82-4962-8E53-D93E76103A21}" destId="{07BFFA1B-A2F8-4354-B172-913EE63BD241}" srcOrd="0" destOrd="0" presId="urn:microsoft.com/office/officeart/2005/8/layout/chevronAccent+Icon"/>
    <dgm:cxn modelId="{FB87BDE0-7D62-4C99-B33E-5D3B55BD44C8}" srcId="{69B6B299-200D-4DB3-8309-99757A5EA8E7}" destId="{68CBF90C-F8EA-45CA-ACE1-4591FF5FEBA1}" srcOrd="1" destOrd="0" parTransId="{E2BFD26F-D696-4DAF-8134-3A748D6F8BDF}" sibTransId="{205F2D3B-1014-4E17-832B-6B14E4F71A8A}"/>
    <dgm:cxn modelId="{316D1FB2-A67F-4428-BF4B-37953770B472}" type="presParOf" srcId="{B303F589-7DAD-40D9-B662-5C91905480FA}" destId="{97089890-C69E-4971-B7AB-8F7F6B4A526A}" srcOrd="0" destOrd="0" presId="urn:microsoft.com/office/officeart/2005/8/layout/chevronAccent+Icon"/>
    <dgm:cxn modelId="{D1488AFF-94C0-4622-888B-2D7E6956AA04}" type="presParOf" srcId="{97089890-C69E-4971-B7AB-8F7F6B4A526A}" destId="{9DB191C3-4060-4DCB-95C7-CF146FE440F4}" srcOrd="0" destOrd="0" presId="urn:microsoft.com/office/officeart/2005/8/layout/chevronAccent+Icon"/>
    <dgm:cxn modelId="{57AE0168-3238-4A87-B1C8-07065E8B170D}" type="presParOf" srcId="{97089890-C69E-4971-B7AB-8F7F6B4A526A}" destId="{08BAAA2A-45C0-4C16-B065-D236E6BF0732}" srcOrd="1" destOrd="0" presId="urn:microsoft.com/office/officeart/2005/8/layout/chevronAccent+Icon"/>
    <dgm:cxn modelId="{F912D175-43A8-4B94-A3B6-14AD12AAD2E5}" type="presParOf" srcId="{B303F589-7DAD-40D9-B662-5C91905480FA}" destId="{C895739F-9D43-4EF0-9AD4-8899B5B7C727}" srcOrd="1" destOrd="0" presId="urn:microsoft.com/office/officeart/2005/8/layout/chevronAccent+Icon"/>
    <dgm:cxn modelId="{21467114-5274-4EC8-8F5D-F6C477FB6C28}" type="presParOf" srcId="{B303F589-7DAD-40D9-B662-5C91905480FA}" destId="{9FEEAA64-5E3B-4197-835A-CCCAE08B6F25}" srcOrd="2" destOrd="0" presId="urn:microsoft.com/office/officeart/2005/8/layout/chevronAccent+Icon"/>
    <dgm:cxn modelId="{48FA50B4-33E8-491A-9E63-A659F43F1827}" type="presParOf" srcId="{9FEEAA64-5E3B-4197-835A-CCCAE08B6F25}" destId="{BDDE412C-AC1E-4B6B-BA57-22A963E3A558}" srcOrd="0" destOrd="0" presId="urn:microsoft.com/office/officeart/2005/8/layout/chevronAccent+Icon"/>
    <dgm:cxn modelId="{C4F76E20-369C-468E-BEE2-91FFA01EFDE4}" type="presParOf" srcId="{9FEEAA64-5E3B-4197-835A-CCCAE08B6F25}" destId="{3832853C-E9AD-4486-A8F7-A647BD7A9102}" srcOrd="1" destOrd="0" presId="urn:microsoft.com/office/officeart/2005/8/layout/chevronAccent+Icon"/>
    <dgm:cxn modelId="{71881459-217F-4EBE-8E2F-841C9025FB65}" type="presParOf" srcId="{B303F589-7DAD-40D9-B662-5C91905480FA}" destId="{4C31F57D-BBE9-49FE-9E28-6B3FFA81A9C3}" srcOrd="3" destOrd="0" presId="urn:microsoft.com/office/officeart/2005/8/layout/chevronAccent+Icon"/>
    <dgm:cxn modelId="{E10D50F1-8DE9-43D5-A04F-779498C7C619}" type="presParOf" srcId="{B303F589-7DAD-40D9-B662-5C91905480FA}" destId="{002284C8-753D-44DD-84D1-8F726F3CEDF2}" srcOrd="4" destOrd="0" presId="urn:microsoft.com/office/officeart/2005/8/layout/chevronAccent+Icon"/>
    <dgm:cxn modelId="{F8BD2756-D670-4383-B521-65E29B9C194F}" type="presParOf" srcId="{002284C8-753D-44DD-84D1-8F726F3CEDF2}" destId="{5BF7BEE5-FA05-4B76-9B40-6F93CBD421BA}" srcOrd="0" destOrd="0" presId="urn:microsoft.com/office/officeart/2005/8/layout/chevronAccent+Icon"/>
    <dgm:cxn modelId="{6AA41980-4700-416F-BF7C-C78738849BC9}" type="presParOf" srcId="{002284C8-753D-44DD-84D1-8F726F3CEDF2}" destId="{4C867F2E-B30F-477B-A56F-5E5986A05953}" srcOrd="1" destOrd="0" presId="urn:microsoft.com/office/officeart/2005/8/layout/chevronAccent+Icon"/>
    <dgm:cxn modelId="{8D10AE2C-5333-4D9A-BF20-0A243F08024E}" type="presParOf" srcId="{B303F589-7DAD-40D9-B662-5C91905480FA}" destId="{64653E63-CC89-4179-AA2A-D667CB182847}" srcOrd="5" destOrd="0" presId="urn:microsoft.com/office/officeart/2005/8/layout/chevronAccent+Icon"/>
    <dgm:cxn modelId="{211FCBB5-CDFA-4150-B5C9-0CF41B292F81}" type="presParOf" srcId="{B303F589-7DAD-40D9-B662-5C91905480FA}" destId="{42DC017D-EFF7-495F-9B30-808AA127AB0E}" srcOrd="6" destOrd="0" presId="urn:microsoft.com/office/officeart/2005/8/layout/chevronAccent+Icon"/>
    <dgm:cxn modelId="{8A32D834-ECFF-4746-9D90-B88E44828B81}" type="presParOf" srcId="{42DC017D-EFF7-495F-9B30-808AA127AB0E}" destId="{1F4B8703-5A09-41C1-9007-7357802E606E}" srcOrd="0" destOrd="0" presId="urn:microsoft.com/office/officeart/2005/8/layout/chevronAccent+Icon"/>
    <dgm:cxn modelId="{A808B421-5E3C-4550-AF35-26A2C19BDBD6}" type="presParOf" srcId="{42DC017D-EFF7-495F-9B30-808AA127AB0E}" destId="{07BFFA1B-A2F8-4354-B172-913EE63BD241}" srcOrd="1" destOrd="0" presId="urn:microsoft.com/office/officeart/2005/8/layout/chevronAccent+Icon"/>
    <dgm:cxn modelId="{32AB43B3-6632-4873-970B-B630F56BE575}" type="presParOf" srcId="{B303F589-7DAD-40D9-B662-5C91905480FA}" destId="{0C825FEA-8BAC-47E7-AF6B-A8DC2794E353}" srcOrd="7" destOrd="0" presId="urn:microsoft.com/office/officeart/2005/8/layout/chevronAccent+Icon"/>
    <dgm:cxn modelId="{53C3FE54-FC04-49F2-B843-FA5B41D7AFC8}" type="presParOf" srcId="{B303F589-7DAD-40D9-B662-5C91905480FA}" destId="{55D09742-692C-4A9B-A7BB-F9A6806F6EDE}" srcOrd="8" destOrd="0" presId="urn:microsoft.com/office/officeart/2005/8/layout/chevronAccent+Icon"/>
    <dgm:cxn modelId="{3D9749F6-1624-4CA9-8238-9738C893E34D}" type="presParOf" srcId="{55D09742-692C-4A9B-A7BB-F9A6806F6EDE}" destId="{71DB659F-415C-4BC4-B681-4DB6617409C3}" srcOrd="0" destOrd="0" presId="urn:microsoft.com/office/officeart/2005/8/layout/chevronAccent+Icon"/>
    <dgm:cxn modelId="{4634F06D-4E13-49B6-9493-1CBBB22CC721}" type="presParOf" srcId="{55D09742-692C-4A9B-A7BB-F9A6806F6EDE}" destId="{8F92D28E-C974-4FFB-AEA9-BF6EDA89A1DA}" srcOrd="1" destOrd="0" presId="urn:microsoft.com/office/officeart/2005/8/layout/chevronAccent+Icon"/>
    <dgm:cxn modelId="{9023B366-6602-47DE-A435-B3C7767E1F39}" type="presParOf" srcId="{B303F589-7DAD-40D9-B662-5C91905480FA}" destId="{541C4EBF-76D5-4973-BA9D-9B4537C81B38}" srcOrd="9" destOrd="0" presId="urn:microsoft.com/office/officeart/2005/8/layout/chevronAccent+Icon"/>
    <dgm:cxn modelId="{A4E72638-0373-4E01-B435-456EE843A52B}" type="presParOf" srcId="{B303F589-7DAD-40D9-B662-5C91905480FA}" destId="{7E351781-3396-4BF8-B71C-ED5AD3536EB8}" srcOrd="10" destOrd="0" presId="urn:microsoft.com/office/officeart/2005/8/layout/chevronAccent+Icon"/>
    <dgm:cxn modelId="{67CD0E71-BE0C-4BA0-92DD-F7FE0F080493}" type="presParOf" srcId="{7E351781-3396-4BF8-B71C-ED5AD3536EB8}" destId="{BE803EC1-0C1C-4DC0-987A-9F9159DEC6C2}" srcOrd="0" destOrd="0" presId="urn:microsoft.com/office/officeart/2005/8/layout/chevronAccent+Icon"/>
    <dgm:cxn modelId="{40FA06D4-DEC0-457D-8969-43AC25B8B612}" type="presParOf" srcId="{7E351781-3396-4BF8-B71C-ED5AD3536EB8}" destId="{A078A7A1-D99B-4A01-90E9-98C6674FA672}"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91C3-4060-4DCB-95C7-CF146FE440F4}">
      <dsp:nvSpPr>
        <dsp:cNvPr id="0" name=""/>
        <dsp:cNvSpPr/>
      </dsp:nvSpPr>
      <dsp:spPr>
        <a:xfrm>
          <a:off x="868" y="1858156"/>
          <a:ext cx="1681130" cy="648916"/>
        </a:xfrm>
        <a:prstGeom prst="chevron">
          <a:avLst>
            <a:gd name="adj" fmla="val 40000"/>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BAAA2A-45C0-4C16-B065-D236E6BF0732}">
      <dsp:nvSpPr>
        <dsp:cNvPr id="0" name=""/>
        <dsp:cNvSpPr/>
      </dsp:nvSpPr>
      <dsp:spPr>
        <a:xfrm>
          <a:off x="449169"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 500,000</a:t>
          </a:r>
        </a:p>
      </dsp:txBody>
      <dsp:txXfrm>
        <a:off x="468175" y="2039391"/>
        <a:ext cx="1381609" cy="610904"/>
      </dsp:txXfrm>
    </dsp:sp>
    <dsp:sp modelId="{BDDE412C-AC1E-4B6B-BA57-22A963E3A558}">
      <dsp:nvSpPr>
        <dsp:cNvPr id="0" name=""/>
        <dsp:cNvSpPr/>
      </dsp:nvSpPr>
      <dsp:spPr>
        <a:xfrm>
          <a:off x="1921092" y="1858156"/>
          <a:ext cx="1681130" cy="648916"/>
        </a:xfrm>
        <a:prstGeom prst="chevron">
          <a:avLst>
            <a:gd name="adj" fmla="val 40000"/>
          </a:avLst>
        </a:prstGeom>
        <a:solidFill>
          <a:schemeClr val="accent6">
            <a:shade val="50000"/>
            <a:hueOff val="122808"/>
            <a:satOff val="-5368"/>
            <a:lumOff val="14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2853C-E9AD-4486-A8F7-A647BD7A9102}">
      <dsp:nvSpPr>
        <dsp:cNvPr id="0" name=""/>
        <dsp:cNvSpPr/>
      </dsp:nvSpPr>
      <dsp:spPr>
        <a:xfrm>
          <a:off x="2369393"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122808"/>
              <a:satOff val="-5368"/>
              <a:lumOff val="14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25,000</a:t>
          </a:r>
        </a:p>
      </dsp:txBody>
      <dsp:txXfrm>
        <a:off x="2388399" y="2039391"/>
        <a:ext cx="1381609" cy="610904"/>
      </dsp:txXfrm>
    </dsp:sp>
    <dsp:sp modelId="{5BF7BEE5-FA05-4B76-9B40-6F93CBD421BA}">
      <dsp:nvSpPr>
        <dsp:cNvPr id="0" name=""/>
        <dsp:cNvSpPr/>
      </dsp:nvSpPr>
      <dsp:spPr>
        <a:xfrm>
          <a:off x="3841316" y="1858156"/>
          <a:ext cx="1681130" cy="648916"/>
        </a:xfrm>
        <a:prstGeom prst="chevron">
          <a:avLst>
            <a:gd name="adj" fmla="val 400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67F2E-B30F-477B-A56F-5E5986A05953}">
      <dsp:nvSpPr>
        <dsp:cNvPr id="0" name=""/>
        <dsp:cNvSpPr/>
      </dsp:nvSpPr>
      <dsp:spPr>
        <a:xfrm>
          <a:off x="4289618"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434</a:t>
          </a:r>
        </a:p>
      </dsp:txBody>
      <dsp:txXfrm>
        <a:off x="4308624" y="2039391"/>
        <a:ext cx="1381609" cy="610904"/>
      </dsp:txXfrm>
    </dsp:sp>
    <dsp:sp modelId="{1F4B8703-5A09-41C1-9007-7357802E606E}">
      <dsp:nvSpPr>
        <dsp:cNvPr id="0" name=""/>
        <dsp:cNvSpPr/>
      </dsp:nvSpPr>
      <dsp:spPr>
        <a:xfrm>
          <a:off x="5761541" y="1858156"/>
          <a:ext cx="1681130" cy="648916"/>
        </a:xfrm>
        <a:prstGeom prst="chevron">
          <a:avLst>
            <a:gd name="adj" fmla="val 40000"/>
          </a:avLst>
        </a:prstGeom>
        <a:solidFill>
          <a:schemeClr val="accent6">
            <a:shade val="50000"/>
            <a:hueOff val="368424"/>
            <a:satOff val="-16105"/>
            <a:lumOff val="43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BFFA1B-A2F8-4354-B172-913EE63BD241}">
      <dsp:nvSpPr>
        <dsp:cNvPr id="0" name=""/>
        <dsp:cNvSpPr/>
      </dsp:nvSpPr>
      <dsp:spPr>
        <a:xfrm>
          <a:off x="6209842"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368424"/>
              <a:satOff val="-16105"/>
              <a:lumOff val="43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39</a:t>
          </a:r>
        </a:p>
      </dsp:txBody>
      <dsp:txXfrm>
        <a:off x="6228848" y="2039391"/>
        <a:ext cx="1381609" cy="610904"/>
      </dsp:txXfrm>
    </dsp:sp>
    <dsp:sp modelId="{71DB659F-415C-4BC4-B681-4DB6617409C3}">
      <dsp:nvSpPr>
        <dsp:cNvPr id="0" name=""/>
        <dsp:cNvSpPr/>
      </dsp:nvSpPr>
      <dsp:spPr>
        <a:xfrm>
          <a:off x="7681765" y="1858156"/>
          <a:ext cx="1681130" cy="648916"/>
        </a:xfrm>
        <a:prstGeom prst="chevron">
          <a:avLst>
            <a:gd name="adj" fmla="val 40000"/>
          </a:avLst>
        </a:prstGeom>
        <a:solidFill>
          <a:schemeClr val="accent6">
            <a:shade val="50000"/>
            <a:hueOff val="245616"/>
            <a:satOff val="-10737"/>
            <a:lumOff val="29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2D28E-C974-4FFB-AEA9-BF6EDA89A1DA}">
      <dsp:nvSpPr>
        <dsp:cNvPr id="0" name=""/>
        <dsp:cNvSpPr/>
      </dsp:nvSpPr>
      <dsp:spPr>
        <a:xfrm>
          <a:off x="8130067"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245616"/>
              <a:satOff val="-10737"/>
              <a:lumOff val="29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109</a:t>
          </a:r>
        </a:p>
      </dsp:txBody>
      <dsp:txXfrm>
        <a:off x="8149073" y="2039391"/>
        <a:ext cx="1381609" cy="610904"/>
      </dsp:txXfrm>
    </dsp:sp>
    <dsp:sp modelId="{BE803EC1-0C1C-4DC0-987A-9F9159DEC6C2}">
      <dsp:nvSpPr>
        <dsp:cNvPr id="0" name=""/>
        <dsp:cNvSpPr/>
      </dsp:nvSpPr>
      <dsp:spPr>
        <a:xfrm>
          <a:off x="9601990" y="1858156"/>
          <a:ext cx="1681130" cy="648916"/>
        </a:xfrm>
        <a:prstGeom prst="chevron">
          <a:avLst>
            <a:gd name="adj" fmla="val 40000"/>
          </a:avLst>
        </a:prstGeom>
        <a:solidFill>
          <a:schemeClr val="accent6">
            <a:shade val="50000"/>
            <a:hueOff val="122808"/>
            <a:satOff val="-5368"/>
            <a:lumOff val="14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78A7A1-D99B-4A01-90E9-98C6674FA672}">
      <dsp:nvSpPr>
        <dsp:cNvPr id="0" name=""/>
        <dsp:cNvSpPr/>
      </dsp:nvSpPr>
      <dsp:spPr>
        <a:xfrm>
          <a:off x="10050291" y="2020385"/>
          <a:ext cx="1419621" cy="64891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50000"/>
              <a:hueOff val="122808"/>
              <a:satOff val="-5368"/>
              <a:lumOff val="14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134</a:t>
          </a:r>
        </a:p>
      </dsp:txBody>
      <dsp:txXfrm>
        <a:off x="10069297" y="2039391"/>
        <a:ext cx="1381609" cy="6109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647B2-7715-4EAB-968E-FEBA63450810}"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A78A05-AA65-43D6-B656-4DCACF732571}" type="slidenum">
              <a:rPr lang="en-US" smtClean="0"/>
              <a:t>‹#›</a:t>
            </a:fld>
            <a:endParaRPr lang="en-US"/>
          </a:p>
        </p:txBody>
      </p:sp>
    </p:spTree>
    <p:extLst>
      <p:ext uri="{BB962C8B-B14F-4D97-AF65-F5344CB8AC3E}">
        <p14:creationId xmlns:p14="http://schemas.microsoft.com/office/powerpoint/2010/main" val="311255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52E6FD-EFD8-3D43-811F-CDEC64287CC3}" type="slidenum">
              <a:rPr lang="en-US" smtClean="0"/>
              <a:t>1</a:t>
            </a:fld>
            <a:endParaRPr lang="en-US"/>
          </a:p>
        </p:txBody>
      </p:sp>
    </p:spTree>
    <p:extLst>
      <p:ext uri="{BB962C8B-B14F-4D97-AF65-F5344CB8AC3E}">
        <p14:creationId xmlns:p14="http://schemas.microsoft.com/office/powerpoint/2010/main" val="89727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a:defRPr/>
            </a:pPr>
            <a:r>
              <a:rPr lang="en-US"/>
              <a:t>JW Gnann Jr MD</a:t>
            </a:r>
          </a:p>
        </p:txBody>
      </p:sp>
      <p:sp>
        <p:nvSpPr>
          <p:cNvPr id="139268"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B549D65-674A-41E4-84C1-1BDAECAF1BAE}" type="slidenum">
              <a:rPr lang="en-US" altLang="en-US" sz="1200" smtClean="0"/>
              <a:pPr/>
              <a:t>9</a:t>
            </a:fld>
            <a:endParaRPr lang="en-US" altLang="en-US" sz="1200"/>
          </a:p>
        </p:txBody>
      </p:sp>
    </p:spTree>
    <p:extLst>
      <p:ext uri="{BB962C8B-B14F-4D97-AF65-F5344CB8AC3E}">
        <p14:creationId xmlns:p14="http://schemas.microsoft.com/office/powerpoint/2010/main" val="36486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a:defRPr/>
            </a:pPr>
            <a:r>
              <a:rPr lang="en-US"/>
              <a:t>JW Gnann Jr MD</a:t>
            </a:r>
          </a:p>
        </p:txBody>
      </p:sp>
      <p:sp>
        <p:nvSpPr>
          <p:cNvPr id="139268"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B549D65-674A-41E4-84C1-1BDAECAF1BAE}" type="slidenum">
              <a:rPr lang="en-US" altLang="en-US" sz="1200" smtClean="0"/>
              <a:pPr/>
              <a:t>11</a:t>
            </a:fld>
            <a:endParaRPr lang="en-US" altLang="en-US" sz="1200"/>
          </a:p>
        </p:txBody>
      </p:sp>
    </p:spTree>
    <p:extLst>
      <p:ext uri="{BB962C8B-B14F-4D97-AF65-F5344CB8AC3E}">
        <p14:creationId xmlns:p14="http://schemas.microsoft.com/office/powerpoint/2010/main" val="247581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mn-lt"/>
                <a:ea typeface="+mn-ea"/>
                <a:cs typeface="+mn-cs"/>
              </a:rPr>
              <a:t>Zack in for Merck 0518 </a:t>
            </a:r>
            <a:r>
              <a:rPr lang="en-US" sz="1200" b="0" i="0" u="none" strike="noStrike" kern="1200" baseline="0" dirty="0" err="1">
                <a:solidFill>
                  <a:schemeClr val="tx1"/>
                </a:solidFill>
                <a:latin typeface="+mn-lt"/>
                <a:ea typeface="+mn-ea"/>
                <a:cs typeface="+mn-cs"/>
              </a:rPr>
              <a:t>eary</a:t>
            </a:r>
            <a:r>
              <a:rPr lang="en-US" sz="1200" b="0" i="0" u="none" strike="noStrike" kern="1200" baseline="0" dirty="0">
                <a:solidFill>
                  <a:schemeClr val="tx1"/>
                </a:solidFill>
                <a:latin typeface="+mn-lt"/>
                <a:ea typeface="+mn-ea"/>
                <a:cs typeface="+mn-cs"/>
              </a:rPr>
              <a:t> study drug discontinuation visit. Pt with </a:t>
            </a:r>
            <a:r>
              <a:rPr lang="en-US" sz="1200" b="0" i="0" u="none" strike="noStrike" kern="1200" baseline="0" dirty="0" err="1">
                <a:solidFill>
                  <a:schemeClr val="tx1"/>
                </a:solidFill>
                <a:latin typeface="+mn-lt"/>
                <a:ea typeface="+mn-ea"/>
                <a:cs typeface="+mn-cs"/>
              </a:rPr>
              <a:t>virologic</a:t>
            </a:r>
            <a:r>
              <a:rPr lang="en-US" sz="1200" b="0" i="0" u="none" strike="noStrike" kern="1200" baseline="0" dirty="0">
                <a:solidFill>
                  <a:schemeClr val="tx1"/>
                </a:solidFill>
                <a:latin typeface="+mn-lt"/>
                <a:ea typeface="+mn-ea"/>
                <a:cs typeface="+mn-cs"/>
              </a:rPr>
              <a:t> failure on study drug. Discontinued study drug 6/1/15 and started </a:t>
            </a:r>
            <a:r>
              <a:rPr lang="en-US" sz="1200" b="0" i="0" u="none" strike="noStrike" kern="1200" baseline="0" dirty="0" err="1">
                <a:solidFill>
                  <a:schemeClr val="tx1"/>
                </a:solidFill>
                <a:latin typeface="+mn-lt"/>
                <a:ea typeface="+mn-ea"/>
                <a:cs typeface="+mn-cs"/>
              </a:rPr>
              <a:t>Prezcobix</a:t>
            </a:r>
            <a:r>
              <a:rPr lang="en-US" sz="1200" b="0" i="0" u="none" strike="noStrike" kern="1200" baseline="0" dirty="0">
                <a:solidFill>
                  <a:schemeClr val="tx1"/>
                </a:solidFill>
                <a:latin typeface="+mn-lt"/>
                <a:ea typeface="+mn-ea"/>
                <a:cs typeface="+mn-cs"/>
              </a:rPr>
              <a:t> + </a:t>
            </a:r>
            <a:r>
              <a:rPr lang="en-US" sz="1200" b="0" i="0" u="none" strike="noStrike" kern="1200" baseline="0" dirty="0" err="1">
                <a:solidFill>
                  <a:schemeClr val="tx1"/>
                </a:solidFill>
                <a:latin typeface="+mn-lt"/>
                <a:ea typeface="+mn-ea"/>
                <a:cs typeface="+mn-cs"/>
              </a:rPr>
              <a:t>Truvada</a:t>
            </a:r>
            <a:r>
              <a:rPr lang="en-US" sz="1200" b="0" i="0" u="none" strike="noStrike" kern="1200" baseline="0" dirty="0">
                <a:solidFill>
                  <a:schemeClr val="tx1"/>
                </a:solidFill>
                <a:latin typeface="+mn-lt"/>
                <a:ea typeface="+mn-ea"/>
                <a:cs typeface="+mn-cs"/>
              </a:rPr>
              <a:t> 6/2/15. States loose stool 6/2/15 through 6/4/15 now resolved. No other health complaints. Labs drawn per protocol. No further study visits. Pt to see PMP in July per patient.</a:t>
            </a:r>
          </a:p>
          <a:p>
            <a:pPr rtl="0"/>
            <a:endParaRPr lang="x-none"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MERCK 292-0518 : </a:t>
            </a:r>
            <a:r>
              <a:rPr lang="en-US" sz="1200" b="0" i="0" u="none" strike="noStrike" kern="1200" baseline="0" dirty="0">
                <a:solidFill>
                  <a:schemeClr val="tx1"/>
                </a:solidFill>
                <a:latin typeface="+mn-lt"/>
                <a:ea typeface="+mn-ea"/>
                <a:cs typeface="+mn-cs"/>
              </a:rPr>
              <a:t>A Phase III Multicenter, Double-blind, Randomized, Active Comparator-Controlled Clinical Trial to Evaluate the Safety and Efficacy of Reformulated </a:t>
            </a:r>
            <a:r>
              <a:rPr lang="en-US" sz="1200" b="0" i="0" u="none" strike="noStrike" kern="1200" baseline="0" dirty="0" err="1">
                <a:solidFill>
                  <a:schemeClr val="tx1"/>
                </a:solidFill>
                <a:latin typeface="+mn-lt"/>
                <a:ea typeface="+mn-ea"/>
                <a:cs typeface="+mn-cs"/>
              </a:rPr>
              <a:t>Raltegravir</a:t>
            </a:r>
            <a:r>
              <a:rPr lang="en-US" sz="1200" b="0" i="0" u="none" strike="noStrike" kern="1200" baseline="0" dirty="0">
                <a:solidFill>
                  <a:schemeClr val="tx1"/>
                </a:solidFill>
                <a:latin typeface="+mn-lt"/>
                <a:ea typeface="+mn-ea"/>
                <a:cs typeface="+mn-cs"/>
              </a:rPr>
              <a:t> 1200 mg Once Daily Versus </a:t>
            </a:r>
            <a:r>
              <a:rPr lang="en-US" sz="1200" b="0" i="0" u="none" strike="noStrike" kern="1200" baseline="0" dirty="0" err="1">
                <a:solidFill>
                  <a:schemeClr val="tx1"/>
                </a:solidFill>
                <a:latin typeface="+mn-lt"/>
                <a:ea typeface="+mn-ea"/>
                <a:cs typeface="+mn-cs"/>
              </a:rPr>
              <a:t>Raltegravir</a:t>
            </a:r>
            <a:r>
              <a:rPr lang="en-US" sz="1200" b="0" i="0" u="none" strike="noStrike" kern="1200" baseline="0" dirty="0">
                <a:solidFill>
                  <a:schemeClr val="tx1"/>
                </a:solidFill>
                <a:latin typeface="+mn-lt"/>
                <a:ea typeface="+mn-ea"/>
                <a:cs typeface="+mn-cs"/>
              </a:rPr>
              <a:t> 400mg Twice Daily, Each in Combination with TRUVADA in Treatment-Naïve HIV1 Infected Subjects</a:t>
            </a:r>
          </a:p>
          <a:p>
            <a:pPr rtl="0"/>
            <a:r>
              <a:rPr lang="en-US" sz="1200" b="0" i="0" u="none" strike="noStrike" kern="1200" baseline="0" dirty="0">
                <a:solidFill>
                  <a:schemeClr val="tx1"/>
                </a:solidFill>
                <a:latin typeface="+mn-lt"/>
                <a:ea typeface="+mn-ea"/>
                <a:cs typeface="+mn-cs"/>
              </a:rPr>
              <a:t>Zack on Merck 0518 ART naive study. At last study visit (</a:t>
            </a:r>
            <a:r>
              <a:rPr lang="en-US" sz="1200" b="0" i="0" u="none" strike="noStrike" kern="1200" baseline="0" dirty="0" err="1">
                <a:solidFill>
                  <a:schemeClr val="tx1"/>
                </a:solidFill>
                <a:latin typeface="+mn-lt"/>
                <a:ea typeface="+mn-ea"/>
                <a:cs typeface="+mn-cs"/>
              </a:rPr>
              <a:t>wk</a:t>
            </a:r>
            <a:r>
              <a:rPr lang="en-US" sz="1200" b="0" i="0" u="none" strike="noStrike" kern="1200" baseline="0" dirty="0">
                <a:solidFill>
                  <a:schemeClr val="tx1"/>
                </a:solidFill>
                <a:latin typeface="+mn-lt"/>
                <a:ea typeface="+mn-ea"/>
                <a:cs typeface="+mn-cs"/>
              </a:rPr>
              <a:t> 24) performed on 3/20/15 his HIV-1 VL was 159. Pt has not reached undetectable since starting ART. Pt's PMP made aware. Per protocol </a:t>
            </a:r>
            <a:r>
              <a:rPr lang="en-US" sz="1200" b="0" i="0" u="none" strike="noStrike" kern="1200" baseline="0" dirty="0" err="1">
                <a:solidFill>
                  <a:schemeClr val="tx1"/>
                </a:solidFill>
                <a:latin typeface="+mn-lt"/>
                <a:ea typeface="+mn-ea"/>
                <a:cs typeface="+mn-cs"/>
              </a:rPr>
              <a:t>virologic</a:t>
            </a:r>
            <a:r>
              <a:rPr lang="en-US" sz="1200" b="0" i="0" u="none" strike="noStrike" kern="1200" baseline="0" dirty="0">
                <a:solidFill>
                  <a:schemeClr val="tx1"/>
                </a:solidFill>
                <a:latin typeface="+mn-lt"/>
                <a:ea typeface="+mn-ea"/>
                <a:cs typeface="+mn-cs"/>
              </a:rPr>
              <a:t> failure confirmation visit required. Pt in for visit today. Labs drawn per protocol. Pending lab results. RTC for f/u study visit 6/12/15.</a:t>
            </a:r>
          </a:p>
          <a:p>
            <a:pPr rtl="0"/>
            <a:endParaRPr lang="x-none" sz="1200" b="0" i="0" u="none" strike="noStrike" kern="1200" baseline="0" dirty="0">
              <a:solidFill>
                <a:schemeClr val="tx1"/>
              </a:solidFill>
              <a:latin typeface="+mn-lt"/>
              <a:ea typeface="+mn-ea"/>
              <a:cs typeface="+mn-cs"/>
            </a:endParaRPr>
          </a:p>
          <a:p>
            <a:pPr rtl="0"/>
            <a:r>
              <a:rPr lang="en-US" sz="1200" b="1" i="0" u="none" strike="noStrike" kern="1200" baseline="0" dirty="0">
                <a:solidFill>
                  <a:schemeClr val="tx1"/>
                </a:solidFill>
                <a:latin typeface="+mn-lt"/>
                <a:ea typeface="+mn-ea"/>
                <a:cs typeface="+mn-cs"/>
              </a:rPr>
              <a:t>MERCK 292-0518 : </a:t>
            </a:r>
            <a:r>
              <a:rPr lang="en-US" sz="1200" b="0" i="0" u="none" strike="noStrike" kern="1200" baseline="0" dirty="0">
                <a:solidFill>
                  <a:schemeClr val="tx1"/>
                </a:solidFill>
                <a:latin typeface="+mn-lt"/>
                <a:ea typeface="+mn-ea"/>
                <a:cs typeface="+mn-cs"/>
              </a:rPr>
              <a:t>A Phase III Multicenter, Double-blind, Randomized, Active Comparator-Controlled Clinical Trial to Evaluate the Safety and Efficacy of Reformulated </a:t>
            </a:r>
            <a:r>
              <a:rPr lang="en-US" sz="1200" b="0" i="0" u="none" strike="noStrike" kern="1200" baseline="0" dirty="0" err="1">
                <a:solidFill>
                  <a:schemeClr val="tx1"/>
                </a:solidFill>
                <a:latin typeface="+mn-lt"/>
                <a:ea typeface="+mn-ea"/>
                <a:cs typeface="+mn-cs"/>
              </a:rPr>
              <a:t>Raltegravir</a:t>
            </a:r>
            <a:r>
              <a:rPr lang="en-US" sz="1200" b="0" i="0" u="none" strike="noStrike" kern="1200" baseline="0" dirty="0">
                <a:solidFill>
                  <a:schemeClr val="tx1"/>
                </a:solidFill>
                <a:latin typeface="+mn-lt"/>
                <a:ea typeface="+mn-ea"/>
                <a:cs typeface="+mn-cs"/>
              </a:rPr>
              <a:t> 1200 mg Once Daily Versus </a:t>
            </a:r>
            <a:r>
              <a:rPr lang="en-US" sz="1200" b="0" i="0" u="none" strike="noStrike" kern="1200" baseline="0" dirty="0" err="1">
                <a:solidFill>
                  <a:schemeClr val="tx1"/>
                </a:solidFill>
                <a:latin typeface="+mn-lt"/>
                <a:ea typeface="+mn-ea"/>
                <a:cs typeface="+mn-cs"/>
              </a:rPr>
              <a:t>Raltegravir</a:t>
            </a:r>
            <a:r>
              <a:rPr lang="en-US" sz="1200" b="0" i="0" u="none" strike="noStrike" kern="1200" baseline="0" dirty="0">
                <a:solidFill>
                  <a:schemeClr val="tx1"/>
                </a:solidFill>
                <a:latin typeface="+mn-lt"/>
                <a:ea typeface="+mn-ea"/>
                <a:cs typeface="+mn-cs"/>
              </a:rPr>
              <a:t> 400mg Twice Daily, Each in Combination with TRUVADA in Treatment-Naïve HIV1 Infected Subjects</a:t>
            </a:r>
          </a:p>
          <a:p>
            <a:endParaRPr lang="en-US" dirty="0"/>
          </a:p>
        </p:txBody>
      </p:sp>
      <p:sp>
        <p:nvSpPr>
          <p:cNvPr id="4" name="Slide Number Placeholder 3"/>
          <p:cNvSpPr>
            <a:spLocks noGrp="1"/>
          </p:cNvSpPr>
          <p:nvPr>
            <p:ph type="sldNum" sz="quarter" idx="10"/>
          </p:nvPr>
        </p:nvSpPr>
        <p:spPr/>
        <p:txBody>
          <a:bodyPr/>
          <a:lstStyle/>
          <a:p>
            <a:fld id="{1F0CAAFA-6BBC-496B-97C3-30D4CDD4588C}" type="slidenum">
              <a:rPr lang="en-US" smtClean="0"/>
              <a:t>15</a:t>
            </a:fld>
            <a:endParaRPr lang="en-US"/>
          </a:p>
        </p:txBody>
      </p:sp>
    </p:spTree>
    <p:extLst>
      <p:ext uri="{BB962C8B-B14F-4D97-AF65-F5344CB8AC3E}">
        <p14:creationId xmlns:p14="http://schemas.microsoft.com/office/powerpoint/2010/main" val="150487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2532798-74E8-444A-A934-2294B8EA8709}" type="slidenum">
              <a:rPr lang="en-US" smtClean="0"/>
              <a:t>17</a:t>
            </a:fld>
            <a:endParaRPr lang="en-US"/>
          </a:p>
        </p:txBody>
      </p:sp>
    </p:spTree>
    <p:extLst>
      <p:ext uri="{BB962C8B-B14F-4D97-AF65-F5344CB8AC3E}">
        <p14:creationId xmlns:p14="http://schemas.microsoft.com/office/powerpoint/2010/main" val="86910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assessment (information about diagnostic methods and reasoning)</a:t>
            </a:r>
          </a:p>
          <a:p>
            <a:endParaRPr lang="en-US" dirty="0"/>
          </a:p>
        </p:txBody>
      </p:sp>
      <p:sp>
        <p:nvSpPr>
          <p:cNvPr id="4" name="Slide Number Placeholder 3"/>
          <p:cNvSpPr>
            <a:spLocks noGrp="1"/>
          </p:cNvSpPr>
          <p:nvPr>
            <p:ph type="sldNum" sz="quarter" idx="10"/>
          </p:nvPr>
        </p:nvSpPr>
        <p:spPr/>
        <p:txBody>
          <a:bodyPr/>
          <a:lstStyle/>
          <a:p>
            <a:fld id="{1F0CAAFA-6BBC-496B-97C3-30D4CDD4588C}" type="slidenum">
              <a:rPr lang="en-US" smtClean="0"/>
              <a:t>18</a:t>
            </a:fld>
            <a:endParaRPr lang="en-US"/>
          </a:p>
        </p:txBody>
      </p:sp>
    </p:spTree>
    <p:extLst>
      <p:ext uri="{BB962C8B-B14F-4D97-AF65-F5344CB8AC3E}">
        <p14:creationId xmlns:p14="http://schemas.microsoft.com/office/powerpoint/2010/main" val="1588614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B45B-E069-2523-B9DA-7470B334CA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B9AD8-78AB-D731-6B60-2B148E529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15343-8193-2BFC-6D2B-D5AD330867AB}"/>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4699DD3A-9D58-059A-A652-709A1E082B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9DD60-1962-AE6C-BBF6-2E72EE5EE8E8}"/>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3854643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AFEB-767A-9B86-89A4-DB39B3F2D5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9A3AED-ABF6-924E-1AD5-D87674CB33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03A77-2FB7-5A43-51D0-A0EF55862D46}"/>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4523E20E-C025-7DC6-5F14-833B44B6D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E9190-CDF1-3861-8134-7196AF1A374F}"/>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255114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AAC5E-33B0-B934-FF29-0E05C60BC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E87EF3-95E0-8043-6F61-7CFA639CF4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87C87-7EC8-3424-1C3E-8673EB275D27}"/>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797AD834-FC69-9460-E929-AF5766DC1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AE0A8-AA2C-B3ED-D76E-7EA2A969571A}"/>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869328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xecutive 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a:xfrm>
            <a:off x="1013261" y="2730355"/>
            <a:ext cx="4621423" cy="307748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0" y="476722"/>
            <a:ext cx="10638053"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Executive Summary</a:t>
            </a:r>
          </a:p>
        </p:txBody>
      </p:sp>
      <p:sp>
        <p:nvSpPr>
          <p:cNvPr id="5" name="Rectangle 4">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1" name="Text Placeholder 2">
            <a:extLst>
              <a:ext uri="{FF2B5EF4-FFF2-40B4-BE49-F238E27FC236}">
                <a16:creationId xmlns:a16="http://schemas.microsoft.com/office/drawing/2014/main" id="{FCF1CCBC-343B-CD4F-BF3E-3463406E4A60}"/>
              </a:ext>
            </a:extLst>
          </p:cNvPr>
          <p:cNvSpPr>
            <a:spLocks noGrp="1"/>
          </p:cNvSpPr>
          <p:nvPr>
            <p:ph type="body" sz="quarter" idx="14" hasCustomPrompt="1"/>
          </p:nvPr>
        </p:nvSpPr>
        <p:spPr>
          <a:xfrm>
            <a:off x="1013259" y="2174380"/>
            <a:ext cx="4621420" cy="435426"/>
          </a:xfrm>
        </p:spPr>
        <p:txBody>
          <a:bodyPr/>
          <a:lstStyle>
            <a:lvl1pPr marL="0" indent="0" algn="l">
              <a:buNone/>
              <a:defRPr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Introduction</a:t>
            </a:r>
          </a:p>
        </p:txBody>
      </p:sp>
      <p:cxnSp>
        <p:nvCxnSpPr>
          <p:cNvPr id="13" name="Straight Connector 12">
            <a:extLst>
              <a:ext uri="{FF2B5EF4-FFF2-40B4-BE49-F238E27FC236}">
                <a16:creationId xmlns:a16="http://schemas.microsoft.com/office/drawing/2014/main" id="{2F53A1AF-5960-D84C-9B0A-309532AD9D0A}"/>
              </a:ext>
            </a:extLst>
          </p:cNvPr>
          <p:cNvCxnSpPr>
            <a:cxnSpLocks/>
          </p:cNvCxnSpPr>
          <p:nvPr userDrawn="1"/>
        </p:nvCxnSpPr>
        <p:spPr>
          <a:xfrm>
            <a:off x="6096000" y="2222627"/>
            <a:ext cx="0" cy="35852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D90F1FEA-C095-9C41-AF49-B3244A7C633B}"/>
              </a:ext>
            </a:extLst>
          </p:cNvPr>
          <p:cNvSpPr>
            <a:spLocks noGrp="1"/>
          </p:cNvSpPr>
          <p:nvPr>
            <p:ph idx="15"/>
          </p:nvPr>
        </p:nvSpPr>
        <p:spPr>
          <a:xfrm>
            <a:off x="6557325" y="2730355"/>
            <a:ext cx="4621423" cy="3077488"/>
          </a:xfrm>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a:extLst>
              <a:ext uri="{FF2B5EF4-FFF2-40B4-BE49-F238E27FC236}">
                <a16:creationId xmlns:a16="http://schemas.microsoft.com/office/drawing/2014/main" id="{7479F181-696D-A344-9BE8-D865710349BC}"/>
              </a:ext>
            </a:extLst>
          </p:cNvPr>
          <p:cNvSpPr>
            <a:spLocks noGrp="1"/>
          </p:cNvSpPr>
          <p:nvPr>
            <p:ph type="body" sz="quarter" idx="16" hasCustomPrompt="1"/>
          </p:nvPr>
        </p:nvSpPr>
        <p:spPr>
          <a:xfrm>
            <a:off x="6557322" y="2174380"/>
            <a:ext cx="4621420" cy="435426"/>
          </a:xfrm>
        </p:spPr>
        <p:txBody>
          <a:bodyPr/>
          <a:lstStyle>
            <a:lvl1pPr marL="0" indent="0" algn="l">
              <a:buNone/>
              <a:defRPr b="1" i="0">
                <a:solidFill>
                  <a:schemeClr val="accent3"/>
                </a:solidFill>
                <a:latin typeface="Proxima Nova Rg" panose="02000506030000020004" pitchFamily="2" charset="0"/>
                <a:ea typeface="Proxima Nova Rg" panose="02000506030000020004" pitchFamily="2" charset="0"/>
                <a:cs typeface="Proxima Nova Rg" panose="02000506030000020004" pitchFamily="2" charset="0"/>
              </a:defRPr>
            </a:lvl1pPr>
          </a:lstStyle>
          <a:p>
            <a:pPr lvl="0"/>
            <a:r>
              <a:rPr lang="en-US" dirty="0"/>
              <a:t>Objectives</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dirty="0"/>
              <a:t>SCHOOL OF - to apply in all slides at the same time edit in Insert &gt; Header &amp; Footer</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178270688"/>
      </p:ext>
    </p:extLst>
  </p:cSld>
  <p:clrMapOvr>
    <a:masterClrMapping/>
  </p:clrMapOvr>
  <p:extLst>
    <p:ext uri="{DCECCB84-F9BA-43D5-87BE-67443E8EF086}">
      <p15:sldGuideLst xmlns:p15="http://schemas.microsoft.com/office/powerpoint/2012/main">
        <p15:guide id="1" orient="horz" pos="1720">
          <p15:clr>
            <a:srgbClr val="FBAE40"/>
          </p15:clr>
        </p15:guide>
        <p15:guide id="2" pos="339">
          <p15:clr>
            <a:srgbClr val="FBAE40"/>
          </p15:clr>
        </p15:guide>
        <p15:guide id="4" pos="3837">
          <p15:clr>
            <a:srgbClr val="FBAE40"/>
          </p15:clr>
        </p15:guide>
        <p15:guide id="5" pos="7159">
          <p15:clr>
            <a:srgbClr val="FBAE40"/>
          </p15:clr>
        </p15:guide>
        <p15:guide id="6" pos="7225">
          <p15:clr>
            <a:srgbClr val="FBAE40"/>
          </p15:clr>
        </p15:guide>
        <p15:guide id="7" orient="horz" pos="4252">
          <p15:clr>
            <a:srgbClr val="FBAE40"/>
          </p15:clr>
        </p15:guide>
        <p15:guide id="8" orient="horz" pos="1372">
          <p15:clr>
            <a:srgbClr val="FBAE40"/>
          </p15:clr>
        </p15:guide>
        <p15:guide id="9" pos="635">
          <p15:clr>
            <a:srgbClr val="FBAE40"/>
          </p15:clr>
        </p15:guide>
        <p15:guide id="10" pos="3549">
          <p15:clr>
            <a:srgbClr val="FBAE40"/>
          </p15:clr>
        </p15:guide>
        <p15:guide id="11" pos="4135">
          <p15:clr>
            <a:srgbClr val="FBAE40"/>
          </p15:clr>
        </p15:guide>
        <p15:guide id="12" pos="7039">
          <p15:clr>
            <a:srgbClr val="FBAE40"/>
          </p15:clr>
        </p15:guide>
        <p15:guide id="13" orient="horz" pos="3659">
          <p15:clr>
            <a:srgbClr val="FBAE40"/>
          </p15:clr>
        </p15:guide>
        <p15:guide id="14" orient="horz" pos="4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BCAFCE-8EC7-084D-BB9A-53CC57977D66}"/>
              </a:ext>
            </a:extLst>
          </p:cNvPr>
          <p:cNvSpPr>
            <a:spLocks noGrp="1"/>
          </p:cNvSpPr>
          <p:nvPr>
            <p:ph idx="1"/>
          </p:nvPr>
        </p:nvSpPr>
        <p:spPr/>
        <p:txBody>
          <a:bodyPr/>
          <a:lstStyle>
            <a:lvl1pPr>
              <a:lnSpc>
                <a:spcPct val="100000"/>
              </a:lnSpc>
              <a:defRPr b="0" i="0">
                <a:latin typeface="Proxima Nova Rg" panose="02000506030000020004" pitchFamily="2" charset="0"/>
              </a:defRPr>
            </a:lvl1pPr>
            <a:lvl2pPr>
              <a:lnSpc>
                <a:spcPct val="100000"/>
              </a:lnSpc>
              <a:defRPr b="0" i="0">
                <a:latin typeface="Proxima Nova Rg" panose="02000506030000020004" pitchFamily="2" charset="0"/>
              </a:defRPr>
            </a:lvl2pPr>
            <a:lvl3pPr>
              <a:lnSpc>
                <a:spcPct val="100000"/>
              </a:lnSpc>
              <a:defRPr b="0" i="0">
                <a:latin typeface="Proxima Nova Rg" panose="02000506030000020004" pitchFamily="2" charset="0"/>
              </a:defRPr>
            </a:lvl3pPr>
            <a:lvl4pPr>
              <a:lnSpc>
                <a:spcPct val="100000"/>
              </a:lnSpc>
              <a:defRPr b="0" i="0">
                <a:latin typeface="Proxima Nova Rg" panose="02000506030000020004" pitchFamily="2" charset="0"/>
              </a:defRPr>
            </a:lvl4pPr>
            <a:lvl5pPr>
              <a:lnSpc>
                <a:spcPct val="100000"/>
              </a:lnSpc>
              <a:defRPr b="0" i="0">
                <a:latin typeface="Proxima Nova Rg" panose="0200050603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C1E18BAE-9E2F-A544-8C18-ABE725352C13}"/>
              </a:ext>
            </a:extLst>
          </p:cNvPr>
          <p:cNvSpPr>
            <a:spLocks noGrp="1"/>
          </p:cNvSpPr>
          <p:nvPr>
            <p:ph type="title" hasCustomPrompt="1"/>
          </p:nvPr>
        </p:nvSpPr>
        <p:spPr>
          <a:xfrm>
            <a:off x="536364" y="476722"/>
            <a:ext cx="10636465" cy="768545"/>
          </a:xfrm>
          <a:prstGeom prst="rect">
            <a:avLst/>
          </a:prstGeom>
        </p:spPr>
        <p:txBody>
          <a:bodyPr vert="horz" lIns="0" tIns="0" rIns="0" bIns="0" rtlCol="0" anchor="ctr">
            <a:normAutofit/>
          </a:bodyPr>
          <a:lstStyle>
            <a:lvl1pPr>
              <a:defRPr b="1" i="0">
                <a:latin typeface="Proxima Nova Rg" panose="02000506030000020004" pitchFamily="2" charset="0"/>
              </a:defRPr>
            </a:lvl1pPr>
          </a:lstStyle>
          <a:p>
            <a:r>
              <a:rPr lang="en-US" dirty="0"/>
              <a:t>Title and Text</a:t>
            </a:r>
          </a:p>
        </p:txBody>
      </p:sp>
      <p:sp>
        <p:nvSpPr>
          <p:cNvPr id="7" name="Slide Number Placeholder 5">
            <a:extLst>
              <a:ext uri="{FF2B5EF4-FFF2-40B4-BE49-F238E27FC236}">
                <a16:creationId xmlns:a16="http://schemas.microsoft.com/office/drawing/2014/main" id="{232C1565-79B8-074A-A1EC-EB2AEDA7B0A2}"/>
              </a:ext>
            </a:extLst>
          </p:cNvPr>
          <p:cNvSpPr>
            <a:spLocks noGrp="1"/>
          </p:cNvSpPr>
          <p:nvPr>
            <p:ph type="sldNum" sz="quarter" idx="4"/>
          </p:nvPr>
        </p:nvSpPr>
        <p:spPr>
          <a:xfrm>
            <a:off x="11470781" y="570009"/>
            <a:ext cx="304131" cy="365125"/>
          </a:xfrm>
          <a:prstGeom prst="rect">
            <a:avLst/>
          </a:prstGeom>
        </p:spPr>
        <p:txBody>
          <a:bodyPr vert="horz" lIns="0" tIns="45720" rIns="0" bIns="45720" rtlCol="0" anchor="ctr"/>
          <a:lstStyle>
            <a:lvl1pPr algn="l">
              <a:defRPr sz="1000" b="0" i="0">
                <a:solidFill>
                  <a:schemeClr val="accent6"/>
                </a:solidFill>
                <a:latin typeface="Proxima Nova Rg" panose="02000506030000020004" pitchFamily="2" charset="0"/>
              </a:defRPr>
            </a:lvl1pPr>
          </a:lstStyle>
          <a:p>
            <a:fld id="{54797FC3-DC33-DA47-95F6-F7EB925D69E8}" type="slidenum">
              <a:rPr lang="en-US" smtClean="0"/>
              <a:pPr/>
              <a:t>‹#›</a:t>
            </a:fld>
            <a:endParaRPr lang="en-US" dirty="0"/>
          </a:p>
        </p:txBody>
      </p:sp>
      <p:cxnSp>
        <p:nvCxnSpPr>
          <p:cNvPr id="8" name="Straight Connector 7">
            <a:extLst>
              <a:ext uri="{FF2B5EF4-FFF2-40B4-BE49-F238E27FC236}">
                <a16:creationId xmlns:a16="http://schemas.microsoft.com/office/drawing/2014/main" id="{EC3CF229-07A4-0A48-B37A-224A953F232A}"/>
              </a:ext>
            </a:extLst>
          </p:cNvPr>
          <p:cNvCxnSpPr>
            <a:cxnSpLocks/>
          </p:cNvCxnSpPr>
          <p:nvPr userDrawn="1"/>
        </p:nvCxnSpPr>
        <p:spPr>
          <a:xfrm>
            <a:off x="11358347"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E2175C7-9CB8-2448-9B05-69F01779E8F9}"/>
              </a:ext>
            </a:extLst>
          </p:cNvPr>
          <p:cNvSpPr/>
          <p:nvPr userDrawn="1"/>
        </p:nvSpPr>
        <p:spPr>
          <a:xfrm>
            <a:off x="0" y="6392985"/>
            <a:ext cx="12192000" cy="465015"/>
          </a:xfrm>
          <a:prstGeom prst="rect">
            <a:avLst/>
          </a:prstGeom>
          <a:solidFill>
            <a:srgbClr val="00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19663B76-15CB-434D-8715-085FAB65AA38}"/>
              </a:ext>
            </a:extLst>
          </p:cNvPr>
          <p:cNvSpPr txBox="1"/>
          <p:nvPr userDrawn="1"/>
        </p:nvSpPr>
        <p:spPr>
          <a:xfrm>
            <a:off x="10557584" y="6593168"/>
            <a:ext cx="1098057" cy="107722"/>
          </a:xfrm>
          <a:prstGeom prst="rect">
            <a:avLst/>
          </a:prstGeom>
          <a:noFill/>
        </p:spPr>
        <p:txBody>
          <a:bodyPr wrap="none" lIns="0" tIns="0" rIns="0" bIns="0" rtlCol="0">
            <a:spAutoFit/>
          </a:bodyPr>
          <a:lstStyle/>
          <a:p>
            <a:pPr algn="r"/>
            <a:r>
              <a:rPr lang="en-US" sz="700" dirty="0">
                <a:solidFill>
                  <a:schemeClr val="bg1"/>
                </a:solidFill>
                <a:latin typeface="Proxima Nova Rg" panose="02000506030000020004" pitchFamily="50" charset="0"/>
                <a:cs typeface="Arial" panose="020B0604020202020204" pitchFamily="34" charset="0"/>
              </a:rPr>
              <a:t>© UAB. All Rights Reserved.</a:t>
            </a:r>
          </a:p>
        </p:txBody>
      </p:sp>
      <p:sp>
        <p:nvSpPr>
          <p:cNvPr id="16" name="Footer Placeholder 1"/>
          <p:cNvSpPr>
            <a:spLocks noGrp="1"/>
          </p:cNvSpPr>
          <p:nvPr>
            <p:ph type="ftr" sz="quarter" idx="10"/>
          </p:nvPr>
        </p:nvSpPr>
        <p:spPr>
          <a:xfrm>
            <a:off x="3751383" y="6502713"/>
            <a:ext cx="6471140" cy="208250"/>
          </a:xfrm>
        </p:spPr>
        <p:txBody>
          <a:bodyPr lIns="0" tIns="0" rIns="0" bIns="0" anchor="b"/>
          <a:lstStyle>
            <a:lvl1pPr algn="l">
              <a:defRPr sz="1000" b="0" i="0">
                <a:solidFill>
                  <a:schemeClr val="bg1"/>
                </a:solidFill>
                <a:latin typeface="Proxima Nova Rg" panose="02000506030000020004" pitchFamily="2" charset="0"/>
              </a:defRPr>
            </a:lvl1pPr>
          </a:lstStyle>
          <a:p>
            <a:r>
              <a:rPr lang="en-GB" dirty="0"/>
              <a:t>SCHOOL OF - to apply in all slides at the same time edit in Insert &gt; Header &amp; Footer</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6361" y="6548817"/>
            <a:ext cx="1763517" cy="153349"/>
          </a:xfrm>
          <a:prstGeom prst="rect">
            <a:avLst/>
          </a:prstGeom>
        </p:spPr>
      </p:pic>
    </p:spTree>
    <p:extLst>
      <p:ext uri="{BB962C8B-B14F-4D97-AF65-F5344CB8AC3E}">
        <p14:creationId xmlns:p14="http://schemas.microsoft.com/office/powerpoint/2010/main" val="1512170706"/>
      </p:ext>
    </p:extLst>
  </p:cSld>
  <p:clrMapOvr>
    <a:masterClrMapping/>
  </p:clrMapOvr>
  <p:extLst>
    <p:ext uri="{DCECCB84-F9BA-43D5-87BE-67443E8EF086}">
      <p15:sldGuideLst xmlns:p15="http://schemas.microsoft.com/office/powerpoint/2012/main">
        <p15:guide id="1" pos="7159">
          <p15:clr>
            <a:srgbClr val="FBAE40"/>
          </p15:clr>
        </p15:guide>
        <p15:guide id="2" orient="horz" pos="436">
          <p15:clr>
            <a:srgbClr val="FBAE40"/>
          </p15:clr>
        </p15:guide>
        <p15:guide id="3" pos="339">
          <p15:clr>
            <a:srgbClr val="FBAE40"/>
          </p15:clr>
        </p15:guide>
        <p15:guide id="5" pos="7344">
          <p15:clr>
            <a:srgbClr val="FBAE40"/>
          </p15:clr>
        </p15:guide>
        <p15:guide id="6" orient="horz" pos="1033">
          <p15:clr>
            <a:srgbClr val="FBAE40"/>
          </p15:clr>
        </p15:guide>
        <p15:guide id="7" orient="horz" pos="3778">
          <p15:clr>
            <a:srgbClr val="FBAE40"/>
          </p15:clr>
        </p15:guide>
        <p15:guide id="8" orient="horz" pos="4252">
          <p15:clr>
            <a:srgbClr val="FBAE40"/>
          </p15:clr>
        </p15:guide>
        <p15:guide id="9" pos="703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D3AFCF-4E79-A441-ACB0-F2BD32E5CC44}"/>
              </a:ext>
            </a:extLst>
          </p:cNvPr>
          <p:cNvSpPr>
            <a:spLocks noGrp="1"/>
          </p:cNvSpPr>
          <p:nvPr>
            <p:ph type="title" hasCustomPrompt="1"/>
          </p:nvPr>
        </p:nvSpPr>
        <p:spPr>
          <a:xfrm>
            <a:off x="336703" y="1285876"/>
            <a:ext cx="11176879" cy="1543051"/>
          </a:xfrm>
        </p:spPr>
        <p:txBody>
          <a:bodyPr>
            <a:normAutofit/>
          </a:bodyPr>
          <a:lstStyle>
            <a:lvl1pPr>
              <a:defRPr sz="4000">
                <a:solidFill>
                  <a:schemeClr val="tx1"/>
                </a:solidFill>
              </a:defRPr>
            </a:lvl1pPr>
          </a:lstStyle>
          <a:p>
            <a:r>
              <a:rPr lang="en-US" dirty="0"/>
              <a:t>PRESENTATION TITLE</a:t>
            </a:r>
          </a:p>
        </p:txBody>
      </p:sp>
      <p:sp>
        <p:nvSpPr>
          <p:cNvPr id="13" name="Text Placeholder 12">
            <a:extLst>
              <a:ext uri="{FF2B5EF4-FFF2-40B4-BE49-F238E27FC236}">
                <a16:creationId xmlns:a16="http://schemas.microsoft.com/office/drawing/2014/main" id="{D9C8BD0B-ED4C-534F-AA43-53914009668C}"/>
              </a:ext>
            </a:extLst>
          </p:cNvPr>
          <p:cNvSpPr>
            <a:spLocks noGrp="1"/>
          </p:cNvSpPr>
          <p:nvPr>
            <p:ph type="body" sz="quarter" idx="10" hasCustomPrompt="1"/>
          </p:nvPr>
        </p:nvSpPr>
        <p:spPr>
          <a:xfrm>
            <a:off x="336640" y="3056708"/>
            <a:ext cx="11176941" cy="1261293"/>
          </a:xfrm>
        </p:spPr>
        <p:txBody>
          <a:bodyPr>
            <a:normAutofit/>
          </a:bodyPr>
          <a:lstStyle>
            <a:lvl1pPr>
              <a:lnSpc>
                <a:spcPts val="2133"/>
              </a:lnSpc>
              <a:defRPr sz="2667" b="1" spc="51" baseline="0">
                <a:solidFill>
                  <a:schemeClr val="tx1"/>
                </a:solidFill>
              </a:defRPr>
            </a:lvl1pPr>
          </a:lstStyle>
          <a:p>
            <a:pPr lvl="0"/>
            <a:r>
              <a:rPr lang="en-US" dirty="0"/>
              <a:t>Subtitle</a:t>
            </a:r>
          </a:p>
        </p:txBody>
      </p:sp>
    </p:spTree>
    <p:extLst>
      <p:ext uri="{BB962C8B-B14F-4D97-AF65-F5344CB8AC3E}">
        <p14:creationId xmlns:p14="http://schemas.microsoft.com/office/powerpoint/2010/main" val="35515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1EEC-4131-2EBA-987D-424C6C1BD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E6B1B-2E32-59E8-833C-8B069D092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33152-4C85-E81B-FFB1-0892720305A5}"/>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057466E4-67DB-2A7B-8D83-4AB1ED794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31500-8B0C-A829-766F-39170CECF0AE}"/>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364023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EEC1-D5F4-774A-8653-9DFBEC33BE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219B5B-9E6E-428F-2579-895D879409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BBF192-BE3B-47E3-2EC8-E054A965567A}"/>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224385CD-F4FB-889C-1A91-F270D8C63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1EE93-9738-C722-4967-E7C657F72786}"/>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262924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F235-C9AC-331C-8898-67E57AC3E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58DDA-774C-9439-5E43-681DCE91DC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BBB50-F865-062D-8ABA-A1029FE74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7B8B04-C495-B5CF-BE3D-D03EBBA87075}"/>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6" name="Footer Placeholder 5">
            <a:extLst>
              <a:ext uri="{FF2B5EF4-FFF2-40B4-BE49-F238E27FC236}">
                <a16:creationId xmlns:a16="http://schemas.microsoft.com/office/drawing/2014/main" id="{4CE7D141-4338-6859-B671-C45D453C3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33C80-8E85-9BD1-08A8-40CA7BF4C3E2}"/>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81895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6089-A28E-E758-F382-AEA47F7314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FD9827-1546-D396-1190-8A8AF6CF4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104B15-2B1C-BA32-7D95-3C3C5B0915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9199-7C4A-F074-B574-C06B8E524D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04D09E-DD1A-D22E-048C-D030345C4C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EC9C2-BAF7-1405-7061-DC53AF99F414}"/>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8" name="Footer Placeholder 7">
            <a:extLst>
              <a:ext uri="{FF2B5EF4-FFF2-40B4-BE49-F238E27FC236}">
                <a16:creationId xmlns:a16="http://schemas.microsoft.com/office/drawing/2014/main" id="{EF3CD398-DC40-636F-39CA-8BAB2299F7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ABCE75-A406-5925-23FE-28139F45F48B}"/>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80328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BFC0-0093-47B7-0899-6F806D7DE9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F4545E-5FD3-F10B-95EA-E8C4EF6C750C}"/>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4" name="Footer Placeholder 3">
            <a:extLst>
              <a:ext uri="{FF2B5EF4-FFF2-40B4-BE49-F238E27FC236}">
                <a16:creationId xmlns:a16="http://schemas.microsoft.com/office/drawing/2014/main" id="{63E6A523-2E06-ACA2-87F9-297816C711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7CEF7-475D-934F-9796-0EE27373B8FC}"/>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3631737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A2D84-345E-F966-5F91-37EF32DFC944}"/>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3" name="Footer Placeholder 2">
            <a:extLst>
              <a:ext uri="{FF2B5EF4-FFF2-40B4-BE49-F238E27FC236}">
                <a16:creationId xmlns:a16="http://schemas.microsoft.com/office/drawing/2014/main" id="{4FC7F272-421D-EA8A-A212-4CC5A99FB1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2D1C4-F2F5-FAEB-31A4-7C8C41A7D108}"/>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63895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44ABA-A6C9-4F87-F17B-74866354C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6E1A8-1A39-12D1-289B-FBAA9C7366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02B410-5E05-5930-2362-C1C7CDEFE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0B28AE-7B90-8A8D-F073-C97362D5D376}"/>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6" name="Footer Placeholder 5">
            <a:extLst>
              <a:ext uri="{FF2B5EF4-FFF2-40B4-BE49-F238E27FC236}">
                <a16:creationId xmlns:a16="http://schemas.microsoft.com/office/drawing/2014/main" id="{2257AE80-C49D-5CFE-1F4B-6857C60CC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CC3E2-FE0C-AF2B-6601-DEC1680CB383}"/>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368136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A2D9-7C9B-874F-8AE9-30CCB90FA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BB210-D8F5-31CF-BAD8-BFC1C55062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23FE7-169F-F8BF-53FE-BEDC3E5BB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F67-9917-E2DA-E721-A66118D5FFEF}"/>
              </a:ext>
            </a:extLst>
          </p:cNvPr>
          <p:cNvSpPr>
            <a:spLocks noGrp="1"/>
          </p:cNvSpPr>
          <p:nvPr>
            <p:ph type="dt" sz="half" idx="10"/>
          </p:nvPr>
        </p:nvSpPr>
        <p:spPr/>
        <p:txBody>
          <a:bodyPr/>
          <a:lstStyle/>
          <a:p>
            <a:fld id="{BF6BAF41-F469-6241-9D87-C01D6100CD1B}" type="datetimeFigureOut">
              <a:rPr lang="en-US" smtClean="0"/>
              <a:t>11/8/2023</a:t>
            </a:fld>
            <a:endParaRPr lang="en-US"/>
          </a:p>
        </p:txBody>
      </p:sp>
      <p:sp>
        <p:nvSpPr>
          <p:cNvPr id="6" name="Footer Placeholder 5">
            <a:extLst>
              <a:ext uri="{FF2B5EF4-FFF2-40B4-BE49-F238E27FC236}">
                <a16:creationId xmlns:a16="http://schemas.microsoft.com/office/drawing/2014/main" id="{CF922749-40A7-E8F8-549A-5298D0C65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715F-7EA3-B67C-344E-5B567EBD2B34}"/>
              </a:ext>
            </a:extLst>
          </p:cNvPr>
          <p:cNvSpPr>
            <a:spLocks noGrp="1"/>
          </p:cNvSpPr>
          <p:nvPr>
            <p:ph type="sldNum" sz="quarter" idx="12"/>
          </p:nvPr>
        </p:nvSpPr>
        <p:spPr/>
        <p:txBody>
          <a:bodyPr/>
          <a:lstStyle/>
          <a:p>
            <a:fld id="{D3A13E79-3456-D143-8A13-8BAE043F9A3F}" type="slidenum">
              <a:rPr lang="en-US" smtClean="0"/>
              <a:t>‹#›</a:t>
            </a:fld>
            <a:endParaRPr lang="en-US"/>
          </a:p>
        </p:txBody>
      </p:sp>
    </p:spTree>
    <p:extLst>
      <p:ext uri="{BB962C8B-B14F-4D97-AF65-F5344CB8AC3E}">
        <p14:creationId xmlns:p14="http://schemas.microsoft.com/office/powerpoint/2010/main" val="206737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E4DCF-180D-7978-7589-DC36F2F4C3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196BE2-57A4-F79F-4AB6-FA1407F243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4A918-8FA1-03C4-8DBE-B5D1FD2E52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BAF41-F469-6241-9D87-C01D6100CD1B}" type="datetimeFigureOut">
              <a:rPr lang="en-US" smtClean="0"/>
              <a:t>11/8/2023</a:t>
            </a:fld>
            <a:endParaRPr lang="en-US"/>
          </a:p>
        </p:txBody>
      </p:sp>
      <p:sp>
        <p:nvSpPr>
          <p:cNvPr id="5" name="Footer Placeholder 4">
            <a:extLst>
              <a:ext uri="{FF2B5EF4-FFF2-40B4-BE49-F238E27FC236}">
                <a16:creationId xmlns:a16="http://schemas.microsoft.com/office/drawing/2014/main" id="{60B73839-619C-D165-D717-06DFA40222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8CEBF0-4FBE-0575-FFAD-37C221B20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13E79-3456-D143-8A13-8BAE043F9A3F}" type="slidenum">
              <a:rPr lang="en-US" smtClean="0"/>
              <a:t>‹#›</a:t>
            </a:fld>
            <a:endParaRPr lang="en-US"/>
          </a:p>
        </p:txBody>
      </p:sp>
    </p:spTree>
    <p:extLst>
      <p:ext uri="{BB962C8B-B14F-4D97-AF65-F5344CB8AC3E}">
        <p14:creationId xmlns:p14="http://schemas.microsoft.com/office/powerpoint/2010/main" val="2439511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hiv.uw.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b="1" i="0" u="none" strike="noStrike" dirty="0">
                <a:solidFill>
                  <a:schemeClr val="bg1"/>
                </a:solidFill>
                <a:effectLst/>
                <a:latin typeface="Segoe UI" panose="020B0502040204020203" pitchFamily="34" charset="0"/>
              </a:rPr>
              <a:t>Basics of HIV Virology and Immunology, and the Relevance to Clinical Practice</a:t>
            </a:r>
            <a:endParaRPr lang="en-US" b="1" dirty="0">
              <a:solidFill>
                <a:schemeClr val="bg1"/>
              </a:solidFill>
            </a:endParaRPr>
          </a:p>
        </p:txBody>
      </p:sp>
      <p:sp>
        <p:nvSpPr>
          <p:cNvPr id="6" name="Text Placeholder 5"/>
          <p:cNvSpPr>
            <a:spLocks noGrp="1"/>
          </p:cNvSpPr>
          <p:nvPr>
            <p:ph type="body" sz="quarter" idx="10"/>
          </p:nvPr>
        </p:nvSpPr>
        <p:spPr/>
        <p:txBody>
          <a:bodyPr/>
          <a:lstStyle/>
          <a:p>
            <a:pPr marL="0" indent="0">
              <a:buNone/>
            </a:pPr>
            <a:r>
              <a:rPr lang="en-US" dirty="0">
                <a:solidFill>
                  <a:schemeClr val="bg1"/>
                </a:solidFill>
              </a:rPr>
              <a:t>Dr. Nathan Erdmann MD, PhD</a:t>
            </a:r>
            <a:br>
              <a:rPr lang="en-US" dirty="0">
                <a:solidFill>
                  <a:schemeClr val="bg1"/>
                </a:solidFill>
              </a:rPr>
            </a:br>
            <a:r>
              <a:rPr lang="en-US" dirty="0">
                <a:solidFill>
                  <a:schemeClr val="bg1"/>
                </a:solidFill>
              </a:rPr>
              <a:t>Associate Professor</a:t>
            </a:r>
            <a:br>
              <a:rPr lang="en-US" dirty="0">
                <a:solidFill>
                  <a:schemeClr val="bg1"/>
                </a:solidFill>
              </a:rPr>
            </a:br>
            <a:r>
              <a:rPr lang="en-US" dirty="0">
                <a:solidFill>
                  <a:schemeClr val="bg1"/>
                </a:solidFill>
              </a:rPr>
              <a:t>Infectious Diseases, Department of Medicine</a:t>
            </a:r>
          </a:p>
        </p:txBody>
      </p:sp>
      <p:sp>
        <p:nvSpPr>
          <p:cNvPr id="4" name="Slide Number Placeholder 3"/>
          <p:cNvSpPr>
            <a:spLocks noGrp="1"/>
          </p:cNvSpPr>
          <p:nvPr>
            <p:ph type="sldNum" sz="quarter" idx="4294967295"/>
          </p:nvPr>
        </p:nvSpPr>
        <p:spPr>
          <a:xfrm>
            <a:off x="0" y="6214533"/>
            <a:ext cx="670984" cy="366184"/>
          </a:xfrm>
        </p:spPr>
        <p:txBody>
          <a:bodyPr/>
          <a:lstStyle/>
          <a:p>
            <a:pPr algn="r"/>
            <a:fld id="{EE7355D6-6BA5-4920-A2EF-F4F527E42B6D}" type="slidenum">
              <a:rPr lang="en-US" smtClean="0"/>
              <a:pPr algn="r"/>
              <a:t>1</a:t>
            </a:fld>
            <a:endParaRPr lang="en-US" sz="1600" dirty="0"/>
          </a:p>
        </p:txBody>
      </p:sp>
    </p:spTree>
    <p:extLst>
      <p:ext uri="{BB962C8B-B14F-4D97-AF65-F5344CB8AC3E}">
        <p14:creationId xmlns:p14="http://schemas.microsoft.com/office/powerpoint/2010/main" val="163171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46325" y="287339"/>
            <a:ext cx="7543800" cy="1449387"/>
          </a:xfrm>
        </p:spPr>
        <p:txBody>
          <a:bodyPr/>
          <a:lstStyle/>
          <a:p>
            <a:pPr>
              <a:defRPr/>
            </a:pPr>
            <a:r>
              <a:rPr lang="en-US" dirty="0"/>
              <a:t>Acute Viral Dynamics</a:t>
            </a:r>
          </a:p>
        </p:txBody>
      </p:sp>
      <p:sp>
        <p:nvSpPr>
          <p:cNvPr id="7" name="Text Placeholder 6"/>
          <p:cNvSpPr>
            <a:spLocks noGrp="1"/>
          </p:cNvSpPr>
          <p:nvPr>
            <p:ph type="body" idx="1"/>
          </p:nvPr>
        </p:nvSpPr>
        <p:spPr>
          <a:xfrm>
            <a:off x="2346325" y="1846263"/>
            <a:ext cx="3703638" cy="736600"/>
          </a:xfrm>
        </p:spPr>
        <p:txBody>
          <a:bodyPr/>
          <a:lstStyle/>
          <a:p>
            <a:pPr>
              <a:buFont typeface="Calibri" charset="0"/>
              <a:buNone/>
              <a:defRPr/>
            </a:pPr>
            <a:r>
              <a:rPr lang="en-US" dirty="0"/>
              <a:t>Influenza</a:t>
            </a:r>
          </a:p>
        </p:txBody>
      </p:sp>
      <p:sp>
        <p:nvSpPr>
          <p:cNvPr id="9" name="Text Placeholder 8"/>
          <p:cNvSpPr>
            <a:spLocks noGrp="1"/>
          </p:cNvSpPr>
          <p:nvPr>
            <p:ph type="body" sz="quarter" idx="3"/>
          </p:nvPr>
        </p:nvSpPr>
        <p:spPr>
          <a:xfrm>
            <a:off x="6188075" y="1846263"/>
            <a:ext cx="3702050" cy="736600"/>
          </a:xfrm>
        </p:spPr>
        <p:txBody>
          <a:bodyPr/>
          <a:lstStyle/>
          <a:p>
            <a:pPr>
              <a:buFont typeface="Calibri" charset="0"/>
              <a:buNone/>
              <a:defRPr/>
            </a:pPr>
            <a:r>
              <a:rPr lang="en-US" dirty="0"/>
              <a:t>Measles</a:t>
            </a:r>
          </a:p>
        </p:txBody>
      </p:sp>
      <p:sp>
        <p:nvSpPr>
          <p:cNvPr id="4" name="Footer Placeholder 3"/>
          <p:cNvSpPr>
            <a:spLocks noGrp="1"/>
          </p:cNvSpPr>
          <p:nvPr>
            <p:ph type="ftr" sz="quarter" idx="11"/>
          </p:nvPr>
        </p:nvSpPr>
        <p:spPr/>
        <p:txBody>
          <a:bodyPr/>
          <a:lstStyle/>
          <a:p>
            <a:pPr>
              <a:defRPr/>
            </a:pPr>
            <a:endParaRPr lang="en-US"/>
          </a:p>
        </p:txBody>
      </p:sp>
      <p:sp>
        <p:nvSpPr>
          <p:cNvPr id="3994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6C87A1B-6282-4467-B945-C1611C07AFC3}" type="slidenum">
              <a:rPr lang="en-US" altLang="en-US" sz="1000">
                <a:solidFill>
                  <a:srgbClr val="FFFFFF"/>
                </a:solidFill>
              </a:rPr>
              <a:pPr/>
              <a:t>10</a:t>
            </a:fld>
            <a:endParaRPr lang="en-US" altLang="en-US" sz="1000">
              <a:solidFill>
                <a:srgbClr val="FFFFFF"/>
              </a:solidFill>
            </a:endParaRPr>
          </a:p>
        </p:txBody>
      </p:sp>
      <p:pic>
        <p:nvPicPr>
          <p:cNvPr id="39942"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t="17957"/>
          <a:stretch>
            <a:fillRect/>
          </a:stretch>
        </p:blipFill>
        <p:spPr>
          <a:xfrm>
            <a:off x="941294" y="2851151"/>
            <a:ext cx="5081681" cy="2571946"/>
          </a:xfrm>
        </p:spPr>
      </p:pic>
      <p:pic>
        <p:nvPicPr>
          <p:cNvPr id="39943" name="Picture 6"/>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294439" y="2743201"/>
            <a:ext cx="3992561" cy="2655652"/>
          </a:xfrm>
          <a:noFill/>
        </p:spPr>
      </p:pic>
    </p:spTree>
    <p:extLst>
      <p:ext uri="{BB962C8B-B14F-4D97-AF65-F5344CB8AC3E}">
        <p14:creationId xmlns:p14="http://schemas.microsoft.com/office/powerpoint/2010/main" val="355272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F08A3A-5BCF-4377-8CEE-35B8CCC5B7D8}" type="slidenum">
              <a:rPr lang="en-US" altLang="en-US" sz="1000">
                <a:solidFill>
                  <a:srgbClr val="FFFFFF"/>
                </a:solidFill>
              </a:rPr>
              <a:pPr/>
              <a:t>11</a:t>
            </a:fld>
            <a:endParaRPr lang="en-US" altLang="en-US" sz="1000">
              <a:solidFill>
                <a:srgbClr val="FFFFFF"/>
              </a:solidFill>
            </a:endParaRPr>
          </a:p>
        </p:txBody>
      </p:sp>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288306" y="0"/>
            <a:ext cx="2389094" cy="54102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2"/>
          <p:cNvSpPr/>
          <p:nvPr/>
        </p:nvSpPr>
        <p:spPr>
          <a:xfrm>
            <a:off x="2960688" y="5257800"/>
            <a:ext cx="239712" cy="152400"/>
          </a:xfrm>
          <a:custGeom>
            <a:avLst/>
            <a:gdLst>
              <a:gd name="connsiteX0" fmla="*/ 0 w 697423"/>
              <a:gd name="connsiteY0" fmla="*/ 340963 h 342685"/>
              <a:gd name="connsiteX1" fmla="*/ 309966 w 697423"/>
              <a:gd name="connsiteY1" fmla="*/ 325465 h 342685"/>
              <a:gd name="connsiteX2" fmla="*/ 542440 w 697423"/>
              <a:gd name="connsiteY2" fmla="*/ 216977 h 342685"/>
              <a:gd name="connsiteX3" fmla="*/ 666427 w 697423"/>
              <a:gd name="connsiteY3" fmla="*/ 77492 h 342685"/>
              <a:gd name="connsiteX4" fmla="*/ 697423 w 697423"/>
              <a:gd name="connsiteY4" fmla="*/ 0 h 3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423" h="342685">
                <a:moveTo>
                  <a:pt x="0" y="340963"/>
                </a:moveTo>
                <a:cubicBezTo>
                  <a:pt x="109779" y="343546"/>
                  <a:pt x="219559" y="346129"/>
                  <a:pt x="309966" y="325465"/>
                </a:cubicBezTo>
                <a:cubicBezTo>
                  <a:pt x="400373" y="304801"/>
                  <a:pt x="483030" y="258306"/>
                  <a:pt x="542440" y="216977"/>
                </a:cubicBezTo>
                <a:cubicBezTo>
                  <a:pt x="601850" y="175648"/>
                  <a:pt x="640597" y="113655"/>
                  <a:pt x="666427" y="77492"/>
                </a:cubicBezTo>
                <a:cubicBezTo>
                  <a:pt x="692258" y="41329"/>
                  <a:pt x="694840" y="20664"/>
                  <a:pt x="69742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3671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HIV Latency</a:t>
            </a:r>
          </a:p>
        </p:txBody>
      </p:sp>
      <p:pic>
        <p:nvPicPr>
          <p:cNvPr id="7270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350134" y="1690688"/>
            <a:ext cx="4320497" cy="3787397"/>
          </a:xfrm>
        </p:spPr>
      </p:pic>
      <p:sp>
        <p:nvSpPr>
          <p:cNvPr id="727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8C8217B-676B-4005-BFED-664320C01465}" type="slidenum">
              <a:rPr lang="en-US" altLang="en-US" sz="1000">
                <a:solidFill>
                  <a:srgbClr val="FFFFFF"/>
                </a:solidFill>
              </a:rPr>
              <a:pPr/>
              <a:t>12</a:t>
            </a:fld>
            <a:endParaRPr lang="en-US" altLang="en-US" sz="1000">
              <a:solidFill>
                <a:srgbClr val="FFFFFF"/>
              </a:solidFill>
            </a:endParaRPr>
          </a:p>
        </p:txBody>
      </p:sp>
      <p:sp>
        <p:nvSpPr>
          <p:cNvPr id="72708" name="TextBox 6"/>
          <p:cNvSpPr txBox="1">
            <a:spLocks noChangeArrowheads="1"/>
          </p:cNvSpPr>
          <p:nvPr/>
        </p:nvSpPr>
        <p:spPr bwMode="auto">
          <a:xfrm>
            <a:off x="7518530" y="5603319"/>
            <a:ext cx="44769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Extensive and persistent reservoir is primary barrier to sterilizing cure</a:t>
            </a:r>
          </a:p>
        </p:txBody>
      </p:sp>
      <p:pic>
        <p:nvPicPr>
          <p:cNvPr id="17410" name="Picture 2" descr="https://www.frontiersin.org/files/Articles/945956/fcimb-12-945956-HTML-r1/image_m/fcimb-12-945956-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07" y="2227760"/>
            <a:ext cx="6614651" cy="387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93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89A360-AD34-9346-9911-B9461B0D683B}"/>
              </a:ext>
            </a:extLst>
          </p:cNvPr>
          <p:cNvPicPr>
            <a:picLocks noChangeAspect="1"/>
          </p:cNvPicPr>
          <p:nvPr/>
        </p:nvPicPr>
        <p:blipFill rotWithShape="1">
          <a:blip r:embed="rId2"/>
          <a:srcRect l="263" r="17321" b="23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505419-6992-1847-E6A2-6ABDBC204CDB}"/>
              </a:ext>
            </a:extLst>
          </p:cNvPr>
          <p:cNvSpPr>
            <a:spLocks noGrp="1"/>
          </p:cNvSpPr>
          <p:nvPr>
            <p:ph type="title"/>
          </p:nvPr>
        </p:nvSpPr>
        <p:spPr>
          <a:xfrm>
            <a:off x="371094" y="317754"/>
            <a:ext cx="3438144" cy="1124712"/>
          </a:xfrm>
        </p:spPr>
        <p:txBody>
          <a:bodyPr anchor="b">
            <a:normAutofit/>
          </a:bodyPr>
          <a:lstStyle/>
          <a:p>
            <a:r>
              <a:rPr lang="en-US" sz="2800" dirty="0"/>
              <a:t>Mississippi Baby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D6D0AA-3055-9444-175A-43135E94CD89}"/>
              </a:ext>
            </a:extLst>
          </p:cNvPr>
          <p:cNvSpPr>
            <a:spLocks noGrp="1"/>
          </p:cNvSpPr>
          <p:nvPr>
            <p:ph idx="1"/>
          </p:nvPr>
        </p:nvSpPr>
        <p:spPr>
          <a:xfrm>
            <a:off x="371094" y="2718054"/>
            <a:ext cx="3438906" cy="3958414"/>
          </a:xfrm>
        </p:spPr>
        <p:txBody>
          <a:bodyPr anchor="t">
            <a:normAutofit fontScale="92500" lnSpcReduction="20000"/>
          </a:bodyPr>
          <a:lstStyle/>
          <a:p>
            <a:r>
              <a:rPr lang="en-US" sz="1600" dirty="0">
                <a:latin typeface="Harding"/>
              </a:rPr>
              <a:t>B</a:t>
            </a:r>
            <a:r>
              <a:rPr lang="en-US" sz="1600" b="0" i="0" u="none" strike="noStrike" dirty="0">
                <a:effectLst/>
                <a:latin typeface="Harding"/>
              </a:rPr>
              <a:t>orn to an HIV-positive mother who had not received any treatment during pregnancy</a:t>
            </a:r>
            <a:endParaRPr lang="en-US" sz="1600" dirty="0">
              <a:latin typeface="Harding"/>
            </a:endParaRPr>
          </a:p>
          <a:p>
            <a:r>
              <a:rPr lang="en-US" sz="1600" dirty="0">
                <a:latin typeface="Harding"/>
              </a:rPr>
              <a:t>T</a:t>
            </a:r>
            <a:r>
              <a:rPr lang="en-US" sz="1600" b="0" i="0" u="none" strike="noStrike" dirty="0">
                <a:effectLst/>
                <a:latin typeface="Harding"/>
              </a:rPr>
              <a:t>reatment initiated within 30 hours</a:t>
            </a:r>
          </a:p>
          <a:p>
            <a:r>
              <a:rPr lang="en-US" sz="1600" dirty="0">
                <a:latin typeface="Harding"/>
              </a:rPr>
              <a:t>F</a:t>
            </a:r>
            <a:r>
              <a:rPr lang="en-US" sz="1600" b="0" i="0" u="none" strike="noStrike" dirty="0">
                <a:effectLst/>
                <a:latin typeface="Harding"/>
              </a:rPr>
              <a:t>amily stopped antiretroviral therapy at 18 months</a:t>
            </a:r>
          </a:p>
          <a:p>
            <a:r>
              <a:rPr lang="en-US" sz="1600" dirty="0">
                <a:latin typeface="Harding"/>
              </a:rPr>
              <a:t>R</a:t>
            </a:r>
            <a:r>
              <a:rPr lang="en-US" sz="1600" b="0" i="0" u="none" strike="noStrike" dirty="0">
                <a:effectLst/>
                <a:latin typeface="Harding"/>
              </a:rPr>
              <a:t>emained off the drugs for the next 27 months with no signs of the virus</a:t>
            </a:r>
            <a:endParaRPr lang="en-US" sz="1600" dirty="0">
              <a:latin typeface="Harding"/>
            </a:endParaRPr>
          </a:p>
          <a:p>
            <a:r>
              <a:rPr lang="en-US" sz="1600" dirty="0">
                <a:latin typeface="Harding"/>
              </a:rPr>
              <a:t>Presented back </a:t>
            </a:r>
            <a:r>
              <a:rPr lang="en-US" sz="1600" b="0" i="0" u="none" strike="noStrike" dirty="0">
                <a:effectLst/>
                <a:latin typeface="Harding"/>
              </a:rPr>
              <a:t>and tested for HIV every 6–8 weeks with no evidence of persistent infection</a:t>
            </a:r>
          </a:p>
          <a:p>
            <a:r>
              <a:rPr lang="en-US" sz="1600" dirty="0">
                <a:latin typeface="Harding"/>
              </a:rPr>
              <a:t>Months later found to have rebound viremia</a:t>
            </a:r>
          </a:p>
          <a:p>
            <a:r>
              <a:rPr lang="en-US" sz="1600" dirty="0">
                <a:latin typeface="Harding"/>
              </a:rPr>
              <a:t>S</a:t>
            </a:r>
            <a:r>
              <a:rPr lang="en-US" sz="1600" b="0" i="0" u="none" strike="noStrike" dirty="0">
                <a:effectLst/>
                <a:latin typeface="Harding"/>
              </a:rPr>
              <a:t>equence of the virus matched that taken from the girl’s mother two years earlier</a:t>
            </a:r>
            <a:endParaRPr lang="en-US" sz="1600" dirty="0"/>
          </a:p>
        </p:txBody>
      </p:sp>
    </p:spTree>
    <p:extLst>
      <p:ext uri="{BB962C8B-B14F-4D97-AF65-F5344CB8AC3E}">
        <p14:creationId xmlns:p14="http://schemas.microsoft.com/office/powerpoint/2010/main" val="225194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6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TextBox 1"/>
          <p:cNvSpPr txBox="1">
            <a:spLocks noChangeArrowheads="1"/>
          </p:cNvSpPr>
          <p:nvPr/>
        </p:nvSpPr>
        <p:spPr bwMode="auto">
          <a:xfrm>
            <a:off x="717423" y="1967266"/>
            <a:ext cx="3239980" cy="25472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lnSpc>
                <a:spcPct val="90000"/>
              </a:lnSpc>
              <a:spcBef>
                <a:spcPct val="0"/>
              </a:spcBef>
              <a:spcAft>
                <a:spcPts val="600"/>
              </a:spcAft>
            </a:pPr>
            <a:r>
              <a:rPr lang="en-US" altLang="en-US" sz="3300" kern="1200" dirty="0">
                <a:solidFill>
                  <a:srgbClr val="FFFFFF"/>
                </a:solidFill>
                <a:latin typeface="+mj-lt"/>
                <a:ea typeface="+mj-ea"/>
                <a:cs typeface="+mj-cs"/>
              </a:rPr>
              <a:t>Viral Diversity  and Implications for prophylactic vaccination strategies</a:t>
            </a:r>
          </a:p>
        </p:txBody>
      </p:sp>
      <p:pic>
        <p:nvPicPr>
          <p:cNvPr id="70659"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77316" y="1427529"/>
            <a:ext cx="6780700" cy="4000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defRPr/>
            </a:pPr>
            <a:endParaRPr lang="en-US" sz="1200" kern="1200">
              <a:solidFill>
                <a:schemeClr val="tx1">
                  <a:alpha val="80000"/>
                </a:schemeClr>
              </a:solidFill>
              <a:latin typeface="+mn-lt"/>
              <a:ea typeface="+mn-ea"/>
              <a:cs typeface="+mn-cs"/>
            </a:endParaRPr>
          </a:p>
        </p:txBody>
      </p:sp>
      <p:sp>
        <p:nvSpPr>
          <p:cNvPr id="70658" name="Slide Number Placeholder 4"/>
          <p:cNvSpPr>
            <a:spLocks noGrp="1"/>
          </p:cNvSpPr>
          <p:nvPr>
            <p:ph type="sldNum" sz="quarter" idx="12"/>
          </p:nvPr>
        </p:nvSpPr>
        <p:spPr bwMode="auto">
          <a:xfrm>
            <a:off x="11034184" y="6356350"/>
            <a:ext cx="5143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Aft>
                <a:spcPts val="600"/>
              </a:spcAft>
            </a:pPr>
            <a:fld id="{B75F4C6C-3E6C-468D-B199-18588E2D8855}" type="slidenum">
              <a:rPr lang="en-US" altLang="en-US" sz="1200">
                <a:solidFill>
                  <a:schemeClr val="tx1">
                    <a:alpha val="80000"/>
                  </a:schemeClr>
                </a:solidFill>
                <a:latin typeface="+mn-lt"/>
                <a:ea typeface="+mn-ea"/>
              </a:rPr>
              <a:pPr>
                <a:spcAft>
                  <a:spcPts val="600"/>
                </a:spcAft>
              </a:pPr>
              <a:t>14</a:t>
            </a:fld>
            <a:endParaRPr lang="en-US" altLang="en-US" sz="1200">
              <a:solidFill>
                <a:schemeClr val="tx1">
                  <a:alpha val="80000"/>
                </a:schemeClr>
              </a:solidFill>
              <a:latin typeface="+mn-lt"/>
              <a:ea typeface="+mn-ea"/>
            </a:endParaRPr>
          </a:p>
        </p:txBody>
      </p:sp>
    </p:spTree>
    <p:extLst>
      <p:ext uri="{BB962C8B-B14F-4D97-AF65-F5344CB8AC3E}">
        <p14:creationId xmlns:p14="http://schemas.microsoft.com/office/powerpoint/2010/main" val="424324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CBEEB-0CEB-DC48-B521-28F6089CAE53}"/>
              </a:ext>
            </a:extLst>
          </p:cNvPr>
          <p:cNvSpPr>
            <a:spLocks noGrp="1"/>
          </p:cNvSpPr>
          <p:nvPr>
            <p:ph type="title"/>
          </p:nvPr>
        </p:nvSpPr>
        <p:spPr/>
        <p:txBody>
          <a:bodyPr>
            <a:normAutofit/>
          </a:bodyPr>
          <a:lstStyle/>
          <a:p>
            <a:r>
              <a:rPr lang="en-US" dirty="0"/>
              <a:t>Case – Outpatient HIV Clinic</a:t>
            </a:r>
            <a:endParaRPr lang="en-US" sz="3100" dirty="0">
              <a:latin typeface="+mj-lt"/>
            </a:endParaRPr>
          </a:p>
        </p:txBody>
      </p:sp>
      <p:sp>
        <p:nvSpPr>
          <p:cNvPr id="9" name="Slide Number Placeholder 8"/>
          <p:cNvSpPr>
            <a:spLocks noGrp="1"/>
          </p:cNvSpPr>
          <p:nvPr>
            <p:ph type="sldNum" sz="quarter" idx="4"/>
          </p:nvPr>
        </p:nvSpPr>
        <p:spPr/>
        <p:txBody>
          <a:bodyPr/>
          <a:lstStyle/>
          <a:p>
            <a:fld id="{54797FC3-DC33-DA47-95F6-F7EB925D69E8}" type="slidenum">
              <a:rPr lang="en-US" smtClean="0">
                <a:latin typeface="+mn-lt"/>
              </a:rPr>
              <a:pPr/>
              <a:t>15</a:t>
            </a:fld>
            <a:endParaRPr lang="en-US">
              <a:latin typeface="+mn-lt"/>
            </a:endParaRPr>
          </a:p>
        </p:txBody>
      </p:sp>
      <p:sp>
        <p:nvSpPr>
          <p:cNvPr id="6" name="Content Placeholder 5">
            <a:extLst>
              <a:ext uri="{FF2B5EF4-FFF2-40B4-BE49-F238E27FC236}">
                <a16:creationId xmlns:a16="http://schemas.microsoft.com/office/drawing/2014/main" id="{3583B9DE-7B5D-9443-AC94-C7996F3D4B03}"/>
              </a:ext>
            </a:extLst>
          </p:cNvPr>
          <p:cNvSpPr>
            <a:spLocks noGrp="1"/>
          </p:cNvSpPr>
          <p:nvPr>
            <p:ph idx="15"/>
          </p:nvPr>
        </p:nvSpPr>
        <p:spPr>
          <a:xfrm>
            <a:off x="6557325" y="2027208"/>
            <a:ext cx="4621423" cy="3780635"/>
          </a:xfrm>
        </p:spPr>
        <p:txBody>
          <a:bodyPr>
            <a:normAutofit/>
          </a:bodyPr>
          <a:lstStyle/>
          <a:p>
            <a:r>
              <a:rPr lang="en-US" dirty="0"/>
              <a:t>Exam - benign</a:t>
            </a:r>
          </a:p>
        </p:txBody>
      </p:sp>
      <p:sp>
        <p:nvSpPr>
          <p:cNvPr id="8" name="Footer Placeholder 7"/>
          <p:cNvSpPr>
            <a:spLocks noGrp="1"/>
          </p:cNvSpPr>
          <p:nvPr>
            <p:ph type="ftr" sz="quarter" idx="10"/>
          </p:nvPr>
        </p:nvSpPr>
        <p:spPr/>
        <p:txBody>
          <a:bodyPr/>
          <a:lstStyle/>
          <a:p>
            <a:r>
              <a:rPr lang="en-GB" dirty="0">
                <a:latin typeface="+mn-lt"/>
              </a:rPr>
              <a:t>SCHOOL OF MEDICINE – INFECTIOUS DISEASES – 1917 CLINIC</a:t>
            </a:r>
          </a:p>
        </p:txBody>
      </p:sp>
      <p:sp>
        <p:nvSpPr>
          <p:cNvPr id="4" name="Content Placeholder 3"/>
          <p:cNvSpPr>
            <a:spLocks noGrp="1"/>
          </p:cNvSpPr>
          <p:nvPr>
            <p:ph idx="1"/>
          </p:nvPr>
        </p:nvSpPr>
        <p:spPr>
          <a:xfrm>
            <a:off x="536361" y="2027208"/>
            <a:ext cx="5098324" cy="3780635"/>
          </a:xfrm>
        </p:spPr>
        <p:txBody>
          <a:bodyPr>
            <a:normAutofit fontScale="92500" lnSpcReduction="20000"/>
          </a:bodyPr>
          <a:lstStyle/>
          <a:p>
            <a:r>
              <a:rPr lang="en-US" dirty="0"/>
              <a:t>41y/o WM presents for follow-up after initial presentation 9 months ago. At that time, patient had an acute presentation for PJP and AIDS with viral load of 500k and CD4 of 31.</a:t>
            </a:r>
          </a:p>
          <a:p>
            <a:r>
              <a:rPr lang="en-US" dirty="0"/>
              <a:t>He was started </a:t>
            </a:r>
            <a:r>
              <a:rPr lang="en-US"/>
              <a:t>on TMP- SMX, </a:t>
            </a:r>
            <a:r>
              <a:rPr lang="en-US" dirty="0"/>
              <a:t>reports excellent adherence, CD4 has improved to 144</a:t>
            </a:r>
          </a:p>
        </p:txBody>
      </p:sp>
    </p:spTree>
    <p:extLst>
      <p:ext uri="{BB962C8B-B14F-4D97-AF65-F5344CB8AC3E}">
        <p14:creationId xmlns:p14="http://schemas.microsoft.com/office/powerpoint/2010/main" val="183829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FCA744-4D49-524F-B15C-3CA424D783BE}"/>
              </a:ext>
            </a:extLst>
          </p:cNvPr>
          <p:cNvSpPr>
            <a:spLocks noGrp="1"/>
          </p:cNvSpPr>
          <p:nvPr>
            <p:ph idx="1"/>
          </p:nvPr>
        </p:nvSpPr>
        <p:spPr>
          <a:xfrm>
            <a:off x="575837" y="2027208"/>
            <a:ext cx="5544064" cy="3780635"/>
          </a:xfrm>
        </p:spPr>
        <p:txBody>
          <a:bodyPr>
            <a:normAutofit/>
          </a:bodyPr>
          <a:lstStyle/>
          <a:p>
            <a:r>
              <a:rPr lang="en-US" dirty="0"/>
              <a:t>HIV viral load 134</a:t>
            </a:r>
          </a:p>
          <a:p>
            <a:pPr lvl="1"/>
            <a:r>
              <a:rPr lang="en-US" dirty="0"/>
              <a:t>Viral load max -   500k copies/mL</a:t>
            </a:r>
          </a:p>
          <a:p>
            <a:pPr lvl="1"/>
            <a:endParaRPr lang="en-US" dirty="0"/>
          </a:p>
          <a:p>
            <a:r>
              <a:rPr lang="en-US" dirty="0"/>
              <a:t>CD4 cell count - 144, 11%</a:t>
            </a:r>
          </a:p>
          <a:p>
            <a:pPr lvl="1"/>
            <a:r>
              <a:rPr lang="en-US" dirty="0"/>
              <a:t>CD4 nadir -  31  cells/mm^3</a:t>
            </a:r>
          </a:p>
          <a:p>
            <a:endParaRPr lang="en-US" dirty="0"/>
          </a:p>
          <a:p>
            <a:r>
              <a:rPr lang="en-US" dirty="0"/>
              <a:t>Normal renal and liver labs</a:t>
            </a:r>
          </a:p>
        </p:txBody>
      </p:sp>
      <p:sp>
        <p:nvSpPr>
          <p:cNvPr id="3" name="Title 2">
            <a:extLst>
              <a:ext uri="{FF2B5EF4-FFF2-40B4-BE49-F238E27FC236}">
                <a16:creationId xmlns:a16="http://schemas.microsoft.com/office/drawing/2014/main" id="{505CBEEB-0CEB-DC48-B521-28F6089CAE53}"/>
              </a:ext>
            </a:extLst>
          </p:cNvPr>
          <p:cNvSpPr>
            <a:spLocks noGrp="1"/>
          </p:cNvSpPr>
          <p:nvPr>
            <p:ph type="title"/>
          </p:nvPr>
        </p:nvSpPr>
        <p:spPr/>
        <p:txBody>
          <a:bodyPr/>
          <a:lstStyle/>
          <a:p>
            <a:r>
              <a:rPr lang="en-US" dirty="0"/>
              <a:t>Background</a:t>
            </a:r>
            <a:endParaRPr lang="en-US" dirty="0">
              <a:latin typeface="+mj-lt"/>
            </a:endParaRPr>
          </a:p>
        </p:txBody>
      </p:sp>
      <p:sp>
        <p:nvSpPr>
          <p:cNvPr id="9" name="Slide Number Placeholder 8"/>
          <p:cNvSpPr>
            <a:spLocks noGrp="1"/>
          </p:cNvSpPr>
          <p:nvPr>
            <p:ph type="sldNum" sz="quarter" idx="4"/>
          </p:nvPr>
        </p:nvSpPr>
        <p:spPr/>
        <p:txBody>
          <a:bodyPr/>
          <a:lstStyle/>
          <a:p>
            <a:fld id="{54797FC3-DC33-DA47-95F6-F7EB925D69E8}" type="slidenum">
              <a:rPr lang="en-US" smtClean="0">
                <a:latin typeface="+mn-lt"/>
              </a:rPr>
              <a:pPr/>
              <a:t>16</a:t>
            </a:fld>
            <a:endParaRPr lang="en-US">
              <a:latin typeface="+mn-lt"/>
            </a:endParaRPr>
          </a:p>
        </p:txBody>
      </p:sp>
      <p:sp>
        <p:nvSpPr>
          <p:cNvPr id="5" name="Text Placeholder 4">
            <a:extLst>
              <a:ext uri="{FF2B5EF4-FFF2-40B4-BE49-F238E27FC236}">
                <a16:creationId xmlns:a16="http://schemas.microsoft.com/office/drawing/2014/main" id="{F07507C1-AA03-7744-A195-444BDA0E611F}"/>
              </a:ext>
            </a:extLst>
          </p:cNvPr>
          <p:cNvSpPr>
            <a:spLocks noGrp="1"/>
          </p:cNvSpPr>
          <p:nvPr>
            <p:ph type="body" sz="quarter" idx="14"/>
          </p:nvPr>
        </p:nvSpPr>
        <p:spPr>
          <a:xfrm>
            <a:off x="1013264" y="1334672"/>
            <a:ext cx="4621420" cy="435426"/>
          </a:xfrm>
        </p:spPr>
        <p:txBody>
          <a:bodyPr>
            <a:normAutofit fontScale="92500" lnSpcReduction="10000"/>
          </a:bodyPr>
          <a:lstStyle/>
          <a:p>
            <a:r>
              <a:rPr lang="en-US" dirty="0">
                <a:latin typeface="+mj-lt"/>
              </a:rPr>
              <a:t>HIV Disease</a:t>
            </a:r>
          </a:p>
        </p:txBody>
      </p:sp>
      <p:sp>
        <p:nvSpPr>
          <p:cNvPr id="6" name="Content Placeholder 5">
            <a:extLst>
              <a:ext uri="{FF2B5EF4-FFF2-40B4-BE49-F238E27FC236}">
                <a16:creationId xmlns:a16="http://schemas.microsoft.com/office/drawing/2014/main" id="{3583B9DE-7B5D-9443-AC94-C7996F3D4B03}"/>
              </a:ext>
            </a:extLst>
          </p:cNvPr>
          <p:cNvSpPr>
            <a:spLocks noGrp="1"/>
          </p:cNvSpPr>
          <p:nvPr>
            <p:ph idx="15"/>
          </p:nvPr>
        </p:nvSpPr>
        <p:spPr>
          <a:xfrm>
            <a:off x="6557325" y="2027208"/>
            <a:ext cx="4621423" cy="3780635"/>
          </a:xfrm>
        </p:spPr>
        <p:txBody>
          <a:bodyPr>
            <a:normAutofit fontScale="92500"/>
          </a:bodyPr>
          <a:lstStyle/>
          <a:p>
            <a:r>
              <a:rPr lang="en-US" dirty="0"/>
              <a:t>Medical - tobacco</a:t>
            </a:r>
          </a:p>
          <a:p>
            <a:r>
              <a:rPr lang="en-US" dirty="0"/>
              <a:t>Family - noncontributory</a:t>
            </a:r>
          </a:p>
          <a:p>
            <a:r>
              <a:rPr lang="en-US" dirty="0"/>
              <a:t>Psychosocial – monogamous partner, works as EMT</a:t>
            </a:r>
          </a:p>
          <a:p>
            <a:endParaRPr lang="en-US" dirty="0"/>
          </a:p>
          <a:p>
            <a:r>
              <a:rPr lang="en-US" dirty="0"/>
              <a:t>Meds – Emtricitabine/ </a:t>
            </a:r>
            <a:r>
              <a:rPr lang="en-US" dirty="0" err="1"/>
              <a:t>tenofovor</a:t>
            </a:r>
            <a:r>
              <a:rPr lang="en-US" dirty="0"/>
              <a:t> disoproxil fumarate </a:t>
            </a:r>
          </a:p>
        </p:txBody>
      </p:sp>
      <p:sp>
        <p:nvSpPr>
          <p:cNvPr id="7" name="Text Placeholder 6">
            <a:extLst>
              <a:ext uri="{FF2B5EF4-FFF2-40B4-BE49-F238E27FC236}">
                <a16:creationId xmlns:a16="http://schemas.microsoft.com/office/drawing/2014/main" id="{2D05A810-2BB4-F542-9E98-3AE0E529AA94}"/>
              </a:ext>
            </a:extLst>
          </p:cNvPr>
          <p:cNvSpPr>
            <a:spLocks noGrp="1"/>
          </p:cNvSpPr>
          <p:nvPr>
            <p:ph type="body" sz="quarter" idx="16"/>
          </p:nvPr>
        </p:nvSpPr>
        <p:spPr>
          <a:xfrm>
            <a:off x="6557326" y="1334672"/>
            <a:ext cx="4621420" cy="435426"/>
          </a:xfrm>
        </p:spPr>
        <p:txBody>
          <a:bodyPr>
            <a:normAutofit fontScale="92500" lnSpcReduction="10000"/>
          </a:bodyPr>
          <a:lstStyle/>
          <a:p>
            <a:r>
              <a:rPr lang="en-US" dirty="0">
                <a:latin typeface="+mj-lt"/>
              </a:rPr>
              <a:t>Relevant Histories</a:t>
            </a:r>
          </a:p>
        </p:txBody>
      </p:sp>
      <p:sp>
        <p:nvSpPr>
          <p:cNvPr id="8" name="Footer Placeholder 7"/>
          <p:cNvSpPr>
            <a:spLocks noGrp="1"/>
          </p:cNvSpPr>
          <p:nvPr>
            <p:ph type="ftr" sz="quarter" idx="10"/>
          </p:nvPr>
        </p:nvSpPr>
        <p:spPr/>
        <p:txBody>
          <a:bodyPr/>
          <a:lstStyle/>
          <a:p>
            <a:r>
              <a:rPr lang="en-GB" dirty="0">
                <a:latin typeface="+mn-lt"/>
              </a:rPr>
              <a:t>SCHOOL OF MEDICINE – INFECTIOUS DISEASES – 1917 CLINIC</a:t>
            </a:r>
          </a:p>
        </p:txBody>
      </p:sp>
    </p:spTree>
    <p:extLst>
      <p:ext uri="{BB962C8B-B14F-4D97-AF65-F5344CB8AC3E}">
        <p14:creationId xmlns:p14="http://schemas.microsoft.com/office/powerpoint/2010/main" val="375786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304131" y="1245267"/>
          <a:ext cx="11470781" cy="4527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6B2394D-D046-4F45-8A61-AA2D063ABFFF}"/>
              </a:ext>
            </a:extLst>
          </p:cNvPr>
          <p:cNvSpPr>
            <a:spLocks noGrp="1"/>
          </p:cNvSpPr>
          <p:nvPr>
            <p:ph type="title"/>
          </p:nvPr>
        </p:nvSpPr>
        <p:spPr>
          <a:xfrm>
            <a:off x="501195" y="476722"/>
            <a:ext cx="10636465" cy="768545"/>
          </a:xfrm>
        </p:spPr>
        <p:txBody>
          <a:bodyPr/>
          <a:lstStyle/>
          <a:p>
            <a:r>
              <a:rPr lang="en-US" dirty="0">
                <a:latin typeface="+mj-lt"/>
              </a:rPr>
              <a:t>Timeline</a:t>
            </a:r>
          </a:p>
        </p:txBody>
      </p:sp>
      <p:sp>
        <p:nvSpPr>
          <p:cNvPr id="3" name="Slide Number Placeholder 2"/>
          <p:cNvSpPr>
            <a:spLocks noGrp="1"/>
          </p:cNvSpPr>
          <p:nvPr>
            <p:ph type="sldNum" sz="quarter" idx="4"/>
          </p:nvPr>
        </p:nvSpPr>
        <p:spPr/>
        <p:txBody>
          <a:bodyPr/>
          <a:lstStyle/>
          <a:p>
            <a:fld id="{54797FC3-DC33-DA47-95F6-F7EB925D69E8}" type="slidenum">
              <a:rPr lang="en-US" smtClean="0">
                <a:latin typeface="+mn-lt"/>
              </a:rPr>
              <a:pPr/>
              <a:t>17</a:t>
            </a:fld>
            <a:endParaRPr lang="en-US">
              <a:latin typeface="+mn-lt"/>
            </a:endParaRPr>
          </a:p>
        </p:txBody>
      </p:sp>
      <p:sp>
        <p:nvSpPr>
          <p:cNvPr id="4" name="Footer Placeholder 3"/>
          <p:cNvSpPr>
            <a:spLocks noGrp="1"/>
          </p:cNvSpPr>
          <p:nvPr>
            <p:ph type="ftr" sz="quarter" idx="10"/>
          </p:nvPr>
        </p:nvSpPr>
        <p:spPr/>
        <p:txBody>
          <a:bodyPr/>
          <a:lstStyle/>
          <a:p>
            <a:r>
              <a:rPr lang="en-GB" dirty="0">
                <a:latin typeface="+mn-lt"/>
              </a:rPr>
              <a:t>SCHOOL OF MEDICINE – INFECTIOUS DISEASES – 1917 CLINIC</a:t>
            </a:r>
          </a:p>
        </p:txBody>
      </p:sp>
      <p:sp>
        <p:nvSpPr>
          <p:cNvPr id="7" name="Content Placeholder 1">
            <a:extLst>
              <a:ext uri="{FF2B5EF4-FFF2-40B4-BE49-F238E27FC236}">
                <a16:creationId xmlns:a16="http://schemas.microsoft.com/office/drawing/2014/main" id="{13FCA744-4D49-524F-B15C-3CA424D783BE}"/>
              </a:ext>
            </a:extLst>
          </p:cNvPr>
          <p:cNvSpPr txBox="1">
            <a:spLocks/>
          </p:cNvSpPr>
          <p:nvPr/>
        </p:nvSpPr>
        <p:spPr>
          <a:xfrm>
            <a:off x="304131" y="1975254"/>
            <a:ext cx="10457520" cy="88480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Proxima Nova Rg" panose="02000506030000020004"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Proxima Nova Rg" panose="02000506030000020004"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Proxima Nova Rg" panose="02000506030000020004"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Patient is feeling much better, has started to gain weight, but is concerned about his labs</a:t>
            </a:r>
          </a:p>
          <a:p>
            <a:r>
              <a:rPr lang="en-US" dirty="0"/>
              <a:t>Viral load since presentation:</a:t>
            </a:r>
          </a:p>
          <a:p>
            <a:endParaRPr lang="en-US" dirty="0"/>
          </a:p>
        </p:txBody>
      </p:sp>
    </p:spTree>
    <p:extLst>
      <p:ext uri="{BB962C8B-B14F-4D97-AF65-F5344CB8AC3E}">
        <p14:creationId xmlns:p14="http://schemas.microsoft.com/office/powerpoint/2010/main" val="2636583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FCA744-4D49-524F-B15C-3CA424D783BE}"/>
              </a:ext>
            </a:extLst>
          </p:cNvPr>
          <p:cNvSpPr>
            <a:spLocks noGrp="1"/>
          </p:cNvSpPr>
          <p:nvPr>
            <p:ph idx="1"/>
          </p:nvPr>
        </p:nvSpPr>
        <p:spPr>
          <a:xfrm>
            <a:off x="1013261" y="2027208"/>
            <a:ext cx="5063982" cy="3780635"/>
          </a:xfrm>
        </p:spPr>
        <p:txBody>
          <a:bodyPr>
            <a:normAutofit/>
          </a:bodyPr>
          <a:lstStyle/>
          <a:p>
            <a:r>
              <a:rPr lang="en-US" dirty="0"/>
              <a:t>Patient with persistent viremia despite apparent good adherence and clinical response</a:t>
            </a:r>
          </a:p>
          <a:p>
            <a:r>
              <a:rPr lang="en-US" dirty="0"/>
              <a:t>What is most likely cause of the laboratory abnormality</a:t>
            </a:r>
          </a:p>
          <a:p>
            <a:r>
              <a:rPr lang="en-US" dirty="0"/>
              <a:t>What is the role for changing or enhancing regimen</a:t>
            </a:r>
          </a:p>
          <a:p>
            <a:endParaRPr lang="en-US" dirty="0"/>
          </a:p>
        </p:txBody>
      </p:sp>
      <p:sp>
        <p:nvSpPr>
          <p:cNvPr id="3" name="Title 2">
            <a:extLst>
              <a:ext uri="{FF2B5EF4-FFF2-40B4-BE49-F238E27FC236}">
                <a16:creationId xmlns:a16="http://schemas.microsoft.com/office/drawing/2014/main" id="{505CBEEB-0CEB-DC48-B521-28F6089CAE53}"/>
              </a:ext>
            </a:extLst>
          </p:cNvPr>
          <p:cNvSpPr>
            <a:spLocks noGrp="1"/>
          </p:cNvSpPr>
          <p:nvPr>
            <p:ph type="title"/>
          </p:nvPr>
        </p:nvSpPr>
        <p:spPr/>
        <p:txBody>
          <a:bodyPr/>
          <a:lstStyle/>
          <a:p>
            <a:r>
              <a:rPr lang="en-US" dirty="0"/>
              <a:t>Follow-up and Outcomes</a:t>
            </a:r>
            <a:endParaRPr lang="en-US" dirty="0">
              <a:latin typeface="+mj-lt"/>
            </a:endParaRPr>
          </a:p>
        </p:txBody>
      </p:sp>
      <p:sp>
        <p:nvSpPr>
          <p:cNvPr id="9" name="Slide Number Placeholder 8"/>
          <p:cNvSpPr>
            <a:spLocks noGrp="1"/>
          </p:cNvSpPr>
          <p:nvPr>
            <p:ph type="sldNum" sz="quarter" idx="4"/>
          </p:nvPr>
        </p:nvSpPr>
        <p:spPr/>
        <p:txBody>
          <a:bodyPr/>
          <a:lstStyle/>
          <a:p>
            <a:fld id="{54797FC3-DC33-DA47-95F6-F7EB925D69E8}" type="slidenum">
              <a:rPr lang="en-US" smtClean="0">
                <a:latin typeface="+mn-lt"/>
              </a:rPr>
              <a:pPr/>
              <a:t>18</a:t>
            </a:fld>
            <a:endParaRPr lang="en-US">
              <a:latin typeface="+mn-lt"/>
            </a:endParaRPr>
          </a:p>
        </p:txBody>
      </p:sp>
      <p:sp>
        <p:nvSpPr>
          <p:cNvPr id="5" name="Text Placeholder 4">
            <a:extLst>
              <a:ext uri="{FF2B5EF4-FFF2-40B4-BE49-F238E27FC236}">
                <a16:creationId xmlns:a16="http://schemas.microsoft.com/office/drawing/2014/main" id="{F07507C1-AA03-7744-A195-444BDA0E611F}"/>
              </a:ext>
            </a:extLst>
          </p:cNvPr>
          <p:cNvSpPr>
            <a:spLocks noGrp="1"/>
          </p:cNvSpPr>
          <p:nvPr>
            <p:ph type="body" sz="quarter" idx="14"/>
          </p:nvPr>
        </p:nvSpPr>
        <p:spPr>
          <a:xfrm>
            <a:off x="1013264" y="1334672"/>
            <a:ext cx="4621420" cy="435426"/>
          </a:xfrm>
        </p:spPr>
        <p:txBody>
          <a:bodyPr>
            <a:noAutofit/>
          </a:bodyPr>
          <a:lstStyle/>
          <a:p>
            <a:r>
              <a:rPr lang="en-US" sz="2600" dirty="0"/>
              <a:t>Events</a:t>
            </a:r>
          </a:p>
        </p:txBody>
      </p:sp>
      <p:sp>
        <p:nvSpPr>
          <p:cNvPr id="8" name="Footer Placeholder 7"/>
          <p:cNvSpPr>
            <a:spLocks noGrp="1"/>
          </p:cNvSpPr>
          <p:nvPr>
            <p:ph type="ftr" sz="quarter" idx="10"/>
          </p:nvPr>
        </p:nvSpPr>
        <p:spPr/>
        <p:txBody>
          <a:bodyPr/>
          <a:lstStyle/>
          <a:p>
            <a:r>
              <a:rPr lang="en-GB" dirty="0">
                <a:latin typeface="+mn-lt"/>
              </a:rPr>
              <a:t>SCHOOL OF MEDICINE – INFECTIOUS DISEASES – 1917 CLINIC</a:t>
            </a:r>
          </a:p>
        </p:txBody>
      </p:sp>
    </p:spTree>
    <p:extLst>
      <p:ext uri="{BB962C8B-B14F-4D97-AF65-F5344CB8AC3E}">
        <p14:creationId xmlns:p14="http://schemas.microsoft.com/office/powerpoint/2010/main" val="3647841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95"/>
            <a:ext cx="9653666" cy="388828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D6E12EC-1C7D-C710-3898-F7328851E97E}"/>
              </a:ext>
            </a:extLst>
          </p:cNvPr>
          <p:cNvCxnSpPr>
            <a:cxnSpLocks/>
          </p:cNvCxnSpPr>
          <p:nvPr/>
        </p:nvCxnSpPr>
        <p:spPr>
          <a:xfrm>
            <a:off x="4227226" y="3042011"/>
            <a:ext cx="3102964" cy="1211397"/>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A1005D5-7368-EB97-F5D2-56C3EB2E9127}"/>
              </a:ext>
            </a:extLst>
          </p:cNvPr>
          <p:cNvCxnSpPr>
            <a:cxnSpLocks/>
          </p:cNvCxnSpPr>
          <p:nvPr/>
        </p:nvCxnSpPr>
        <p:spPr>
          <a:xfrm>
            <a:off x="6223416" y="3042011"/>
            <a:ext cx="1091784" cy="1211397"/>
          </a:xfrm>
          <a:prstGeom prst="line">
            <a:avLst/>
          </a:prstGeom>
          <a:ln w="47625">
            <a:solidFill>
              <a:srgbClr val="FFC000"/>
            </a:solidFill>
          </a:ln>
        </p:spPr>
        <p:style>
          <a:lnRef idx="1">
            <a:schemeClr val="accent1"/>
          </a:lnRef>
          <a:fillRef idx="0">
            <a:schemeClr val="accent1"/>
          </a:fillRef>
          <a:effectRef idx="0">
            <a:schemeClr val="accent1"/>
          </a:effectRef>
          <a:fontRef idx="minor">
            <a:schemeClr val="tx1"/>
          </a:fontRef>
        </p:style>
      </p:cxnSp>
      <p:pic>
        <p:nvPicPr>
          <p:cNvPr id="11" name="Picture 2" descr="HIV Cure Research: Biomarker reveals HIV's hidden reservoir | eLife">
            <a:extLst>
              <a:ext uri="{FF2B5EF4-FFF2-40B4-BE49-F238E27FC236}">
                <a16:creationId xmlns:a16="http://schemas.microsoft.com/office/drawing/2014/main" id="{E1FE7D9A-7F4B-A821-053F-C9D51C77F38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38298"/>
          <a:stretch/>
        </p:blipFill>
        <p:spPr bwMode="auto">
          <a:xfrm>
            <a:off x="7495082" y="2294329"/>
            <a:ext cx="3901527" cy="456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2866534" cy="1096030"/>
          </a:xfrm>
        </p:spPr>
        <p:txBody>
          <a:bodyPr/>
          <a:lstStyle/>
          <a:p>
            <a:r>
              <a:rPr lang="en-US" dirty="0"/>
              <a:t>Disclosures</a:t>
            </a:r>
          </a:p>
        </p:txBody>
      </p:sp>
      <p:sp>
        <p:nvSpPr>
          <p:cNvPr id="3" name="Content Placeholder 2"/>
          <p:cNvSpPr>
            <a:spLocks noGrp="1"/>
          </p:cNvSpPr>
          <p:nvPr>
            <p:ph idx="1"/>
          </p:nvPr>
        </p:nvSpPr>
        <p:spPr/>
        <p:txBody>
          <a:bodyPr>
            <a:normAutofit fontScale="70000" lnSpcReduction="20000"/>
          </a:bodyPr>
          <a:lstStyle/>
          <a:p>
            <a:pPr marL="457120" indent="-304747" defTabSz="1218987">
              <a:spcBef>
                <a:spcPct val="20000"/>
              </a:spcBef>
              <a:spcAft>
                <a:spcPts val="0"/>
              </a:spcAft>
              <a:buClr>
                <a:srgbClr val="D6201A"/>
              </a:buClr>
              <a:buFont typeface="Wingdings" charset="2"/>
              <a:buChar char="§"/>
              <a:defRPr/>
            </a:pPr>
            <a:r>
              <a:rPr lang="en-US" i="1" dirty="0">
                <a:solidFill>
                  <a:srgbClr val="222222"/>
                </a:solidFill>
                <a:latin typeface="Arial"/>
              </a:rPr>
              <a:t>This program is supported by the Health Resources and Services Administration (HRSA) of the U.S. Department of Health and Human Services (HHS) under grant number U1OHA30535 as part of an award totaling $4.2m. The contents are those of the author(s) and do not necessarily represent the official views of, nor an endorsement, by HRSA, HHS, or the U.S. Government. For more information, please visit HRSA.gov.</a:t>
            </a:r>
          </a:p>
          <a:p>
            <a:pPr marL="152373" defTabSz="1218987">
              <a:spcBef>
                <a:spcPct val="20000"/>
              </a:spcBef>
              <a:spcAft>
                <a:spcPts val="0"/>
              </a:spcAft>
              <a:buClr>
                <a:srgbClr val="D6201A"/>
              </a:buClr>
              <a:buFont typeface="Wingdings" charset="2"/>
              <a:buNone/>
              <a:defRPr/>
            </a:pPr>
            <a:endParaRPr lang="en-US" i="1" dirty="0">
              <a:solidFill>
                <a:srgbClr val="222222"/>
              </a:solidFill>
              <a:latin typeface="Arial"/>
            </a:endParaRPr>
          </a:p>
          <a:p>
            <a:pPr marL="457120" indent="-304747" defTabSz="1218987">
              <a:spcBef>
                <a:spcPct val="20000"/>
              </a:spcBef>
              <a:spcAft>
                <a:spcPts val="0"/>
              </a:spcAft>
              <a:buClr>
                <a:srgbClr val="D6201A"/>
              </a:buClr>
              <a:buFont typeface="Wingdings" charset="2"/>
              <a:buChar char="§"/>
              <a:defRPr/>
            </a:pPr>
            <a:r>
              <a:rPr lang="en-US" i="1" dirty="0">
                <a:solidFill>
                  <a:srgbClr val="222222"/>
                </a:solidFill>
                <a:latin typeface="Arial"/>
                <a:ea typeface="Calibri" panose="020F0502020204030204" pitchFamily="34" charset="0"/>
              </a:rPr>
              <a:t>“Funding for this presentation was made possible by cooperative agreement </a:t>
            </a:r>
            <a:r>
              <a:rPr lang="en-US" i="1" dirty="0">
                <a:solidFill>
                  <a:srgbClr val="222222"/>
                </a:solidFill>
                <a:latin typeface="Arial"/>
              </a:rPr>
              <a:t>U1OHA30535</a:t>
            </a:r>
            <a:r>
              <a:rPr lang="en-US" i="1" dirty="0">
                <a:solidFill>
                  <a:srgbClr val="222222"/>
                </a:solidFill>
                <a:latin typeface="Arial"/>
                <a:ea typeface="Calibri" panose="020F0502020204030204" pitchFamily="34" charset="0"/>
              </a:rPr>
              <a:t> from the Health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457120" indent="-304747" defTabSz="1218987">
              <a:spcBef>
                <a:spcPct val="20000"/>
              </a:spcBef>
              <a:spcAft>
                <a:spcPts val="0"/>
              </a:spcAft>
              <a:buClr>
                <a:srgbClr val="D6201A"/>
              </a:buClr>
              <a:buFont typeface="Wingdings" charset="2"/>
              <a:buChar char="§"/>
              <a:defRPr/>
            </a:pPr>
            <a:endParaRPr lang="en-US" altLang="en-US" i="1" dirty="0">
              <a:solidFill>
                <a:srgbClr val="000000"/>
              </a:solidFill>
              <a:latin typeface="Calibri" panose="020F0502020204030204" pitchFamily="34" charset="0"/>
              <a:ea typeface="Calibri" panose="020F0502020204030204" pitchFamily="34" charset="0"/>
            </a:endParaRPr>
          </a:p>
          <a:p>
            <a:pPr marL="457120" indent="-304747" defTabSz="1218987">
              <a:spcBef>
                <a:spcPct val="20000"/>
              </a:spcBef>
              <a:spcAft>
                <a:spcPts val="0"/>
              </a:spcAft>
              <a:buClr>
                <a:srgbClr val="D6201A"/>
              </a:buClr>
              <a:buFont typeface="Wingdings" charset="2"/>
              <a:buChar char="§"/>
              <a:defRPr/>
            </a:pPr>
            <a:r>
              <a:rPr lang="en-US" altLang="en-US" i="1" dirty="0">
                <a:solidFill>
                  <a:srgbClr val="000000"/>
                </a:solidFill>
                <a:latin typeface="Calibri" panose="020F0502020204030204" pitchFamily="34" charset="0"/>
                <a:ea typeface="Calibri" panose="020F0502020204030204" pitchFamily="34" charset="0"/>
              </a:rPr>
              <a:t>This content is owned by the AETC, and is protected by copyright laws.  Reproduction or distribution of the content without written permission of the sponsor is prohibited, and may result in legal action.</a:t>
            </a:r>
            <a:r>
              <a:rPr lang="en-US" altLang="en-US" i="1" dirty="0">
                <a:latin typeface="Calibri" panose="020F0502020204030204" pitchFamily="34" charset="0"/>
                <a:ea typeface="Calibri" panose="020F0502020204030204" pitchFamily="34" charset="0"/>
              </a:rPr>
              <a:t>  </a:t>
            </a:r>
            <a:endParaRPr lang="en-US" i="1" dirty="0">
              <a:solidFill>
                <a:srgbClr val="222222"/>
              </a:solidFill>
              <a:latin typeface="Arial"/>
              <a:ea typeface="Calibri" panose="020F0502020204030204"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1574" y="393707"/>
            <a:ext cx="3051054" cy="1249683"/>
          </a:xfrm>
          <a:prstGeom prst="rect">
            <a:avLst/>
          </a:prstGeom>
        </p:spPr>
      </p:pic>
    </p:spTree>
    <p:extLst>
      <p:ext uri="{BB962C8B-B14F-4D97-AF65-F5344CB8AC3E}">
        <p14:creationId xmlns:p14="http://schemas.microsoft.com/office/powerpoint/2010/main" val="3662125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49DB62E4-9A13-7881-632A-98308DD44E4D}"/>
              </a:ext>
            </a:extLst>
          </p:cNvPr>
          <p:cNvPicPr>
            <a:picLocks noChangeAspect="1"/>
          </p:cNvPicPr>
          <p:nvPr/>
        </p:nvPicPr>
        <p:blipFill>
          <a:blip r:embed="rId2"/>
          <a:stretch>
            <a:fillRect/>
          </a:stretch>
        </p:blipFill>
        <p:spPr>
          <a:xfrm>
            <a:off x="23923" y="1807563"/>
            <a:ext cx="7716956" cy="5054605"/>
          </a:xfrm>
          <a:prstGeom prst="rect">
            <a:avLst/>
          </a:prstGeom>
        </p:spPr>
      </p:pic>
      <p:pic>
        <p:nvPicPr>
          <p:cNvPr id="5" name="Picture 4">
            <a:extLst>
              <a:ext uri="{FF2B5EF4-FFF2-40B4-BE49-F238E27FC236}">
                <a16:creationId xmlns:a16="http://schemas.microsoft.com/office/drawing/2014/main" id="{26936A63-33C9-3537-1DA8-9A67E98FB437}"/>
              </a:ext>
            </a:extLst>
          </p:cNvPr>
          <p:cNvPicPr>
            <a:picLocks noChangeAspect="1"/>
          </p:cNvPicPr>
          <p:nvPr/>
        </p:nvPicPr>
        <p:blipFill rotWithShape="1">
          <a:blip r:embed="rId3"/>
          <a:srcRect b="47973"/>
          <a:stretch/>
        </p:blipFill>
        <p:spPr>
          <a:xfrm>
            <a:off x="6461760" y="0"/>
            <a:ext cx="5337725" cy="3125233"/>
          </a:xfrm>
          <a:prstGeom prst="rect">
            <a:avLst/>
          </a:prstGeom>
        </p:spPr>
      </p:pic>
      <p:sp>
        <p:nvSpPr>
          <p:cNvPr id="8" name="TextBox 7">
            <a:extLst>
              <a:ext uri="{FF2B5EF4-FFF2-40B4-BE49-F238E27FC236}">
                <a16:creationId xmlns:a16="http://schemas.microsoft.com/office/drawing/2014/main" id="{13F46EFF-6DA4-52AA-8066-1410593BDEFC}"/>
              </a:ext>
            </a:extLst>
          </p:cNvPr>
          <p:cNvSpPr txBox="1"/>
          <p:nvPr/>
        </p:nvSpPr>
        <p:spPr>
          <a:xfrm>
            <a:off x="7764802" y="6488668"/>
            <a:ext cx="1475084" cy="369332"/>
          </a:xfrm>
          <a:prstGeom prst="rect">
            <a:avLst/>
          </a:prstGeom>
          <a:noFill/>
        </p:spPr>
        <p:txBody>
          <a:bodyPr wrap="none" rtlCol="0">
            <a:spAutoFit/>
          </a:bodyPr>
          <a:lstStyle/>
          <a:p>
            <a:r>
              <a:rPr lang="en-US" dirty="0" err="1"/>
              <a:t>Siliciano</a:t>
            </a:r>
            <a:r>
              <a:rPr lang="en-US" dirty="0"/>
              <a:t> 2020</a:t>
            </a:r>
          </a:p>
        </p:txBody>
      </p:sp>
    </p:spTree>
    <p:extLst>
      <p:ext uri="{BB962C8B-B14F-4D97-AF65-F5344CB8AC3E}">
        <p14:creationId xmlns:p14="http://schemas.microsoft.com/office/powerpoint/2010/main" val="269118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F53E7C4-BDDA-40DC-96D9-9B6906EB90C3}" type="slidenum">
              <a:rPr lang="en-US" altLang="en-US" sz="1000">
                <a:solidFill>
                  <a:srgbClr val="FFFFFF"/>
                </a:solidFill>
              </a:rPr>
              <a:pPr/>
              <a:t>21</a:t>
            </a:fld>
            <a:endParaRPr lang="en-US" altLang="en-US" sz="1000">
              <a:solidFill>
                <a:srgbClr val="FFFFFF"/>
              </a:solidFill>
            </a:endParaRPr>
          </a:p>
        </p:txBody>
      </p:sp>
      <p:pic>
        <p:nvPicPr>
          <p:cNvPr id="7373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9144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05100" y="0"/>
            <a:ext cx="4610100" cy="54102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80331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defRPr/>
            </a:pPr>
            <a:r>
              <a:rPr lang="en-US" sz="3200" dirty="0"/>
              <a:t>HIV progression leads to collapse of immune function that directly correlates with decline in CD4 T cell populations</a:t>
            </a:r>
          </a:p>
        </p:txBody>
      </p:sp>
      <p:grpSp>
        <p:nvGrpSpPr>
          <p:cNvPr id="74754" name="Group 12"/>
          <p:cNvGrpSpPr>
            <a:grpSpLocks/>
          </p:cNvGrpSpPr>
          <p:nvPr/>
        </p:nvGrpSpPr>
        <p:grpSpPr bwMode="auto">
          <a:xfrm>
            <a:off x="1816100" y="2438400"/>
            <a:ext cx="8559800" cy="2990850"/>
            <a:chOff x="1632478" y="2452524"/>
            <a:chExt cx="8878529" cy="310178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2294" y="2452524"/>
              <a:ext cx="1679544" cy="1440584"/>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542" y="2452524"/>
              <a:ext cx="1345282" cy="1440584"/>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2528" y="2452524"/>
              <a:ext cx="1918302" cy="1440584"/>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2478" y="4113724"/>
              <a:ext cx="1475364" cy="1440583"/>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9242" y="4113724"/>
              <a:ext cx="1758581" cy="1440583"/>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21459" y="4113724"/>
              <a:ext cx="1984166" cy="1440583"/>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900621" y="4112077"/>
              <a:ext cx="1610386" cy="1440584"/>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99672" y="4112077"/>
              <a:ext cx="1577454" cy="1440584"/>
            </a:xfrm>
            <a:prstGeom prst="rect">
              <a:avLst/>
            </a:prstGeom>
            <a:noFill/>
            <a:ln w="9525">
              <a:solidFill>
                <a:srgbClr val="7F7F7F"/>
              </a:solidFill>
              <a:miter lim="800000"/>
              <a:headEnd/>
              <a:tailEnd/>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Lst>
          </p:spPr>
        </p:pic>
      </p:grpSp>
      <p:cxnSp>
        <p:nvCxnSpPr>
          <p:cNvPr id="15" name="Straight Connector 14"/>
          <p:cNvCxnSpPr/>
          <p:nvPr/>
        </p:nvCxnSpPr>
        <p:spPr>
          <a:xfrm>
            <a:off x="1981200" y="1981200"/>
            <a:ext cx="822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38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03175" y="286545"/>
            <a:ext cx="6748120" cy="1867108"/>
          </a:xfrm>
        </p:spPr>
        <p:txBody>
          <a:bodyPr>
            <a:normAutofit fontScale="90000"/>
          </a:bodyPr>
          <a:lstStyle/>
          <a:p>
            <a:pPr>
              <a:defRPr/>
            </a:pPr>
            <a:r>
              <a:rPr lang="en-US" altLang="en-US" dirty="0">
                <a:solidFill>
                  <a:schemeClr val="tx1">
                    <a:lumMod val="75000"/>
                    <a:lumOff val="25000"/>
                  </a:schemeClr>
                </a:solidFill>
              </a:rPr>
              <a:t>Distribution of CD4+ Lymphocyte Counts at Diagnosis of Opportunistic Infection</a:t>
            </a:r>
          </a:p>
        </p:txBody>
      </p:sp>
      <p:sp>
        <p:nvSpPr>
          <p:cNvPr id="75778" name="Slide Number Placeholder 4"/>
          <p:cNvSpPr>
            <a:spLocks noGrp="1"/>
          </p:cNvSpPr>
          <p:nvPr>
            <p:ph type="sldNum" sz="quarter" idx="12"/>
          </p:nvPr>
        </p:nvSpPr>
        <p:spPr bwMode="auto">
          <a:xfrm>
            <a:off x="7924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0" hangingPunct="0"/>
            <a:fld id="{BB686362-FD1D-494F-9CFE-070726C27A42}" type="slidenum">
              <a:rPr lang="en-US" altLang="en-US" sz="1400">
                <a:solidFill>
                  <a:schemeClr val="bg1"/>
                </a:solidFill>
                <a:latin typeface="Arial" panose="020B0604020202020204" pitchFamily="34" charset="0"/>
              </a:rPr>
              <a:pPr eaLnBrk="0" hangingPunct="0"/>
              <a:t>23</a:t>
            </a:fld>
            <a:endParaRPr lang="en-US" altLang="en-US" sz="1400">
              <a:solidFill>
                <a:schemeClr val="bg1"/>
              </a:solidFill>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715815" y="2442411"/>
            <a:ext cx="7229038" cy="3753351"/>
          </a:xfrm>
          <a:prstGeom prst="rect">
            <a:avLst/>
          </a:prstGeom>
          <a:solidFill>
            <a:schemeClr val="bg2">
              <a:lumMod val="25000"/>
            </a:schemeClr>
          </a:solidFill>
        </p:spPr>
      </p:pic>
      <p:cxnSp>
        <p:nvCxnSpPr>
          <p:cNvPr id="4" name="Straight Connector 3"/>
          <p:cNvCxnSpPr/>
          <p:nvPr/>
        </p:nvCxnSpPr>
        <p:spPr>
          <a:xfrm flipV="1">
            <a:off x="1949116" y="4740442"/>
            <a:ext cx="5823284" cy="16043"/>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p:cNvGraphicFramePr>
            <a:graphicFrameLocks/>
          </p:cNvGraphicFramePr>
          <p:nvPr>
            <p:extLst>
              <p:ext uri="{D42A27DB-BD31-4B8C-83A1-F6EECF244321}">
                <p14:modId xmlns:p14="http://schemas.microsoft.com/office/powerpoint/2010/main" val="1702171267"/>
              </p:ext>
            </p:extLst>
          </p:nvPr>
        </p:nvGraphicFramePr>
        <p:xfrm>
          <a:off x="8538411" y="286545"/>
          <a:ext cx="3336758" cy="3200400"/>
        </p:xfrm>
        <a:graphic>
          <a:graphicData uri="http://schemas.openxmlformats.org/drawingml/2006/table">
            <a:tbl>
              <a:tblPr firstRow="1">
                <a:tableStyleId>{073A0DAA-6AF3-43AB-8588-CEC1D06C72B9}</a:tableStyleId>
              </a:tblPr>
              <a:tblGrid>
                <a:gridCol w="1375610">
                  <a:extLst>
                    <a:ext uri="{9D8B030D-6E8A-4147-A177-3AD203B41FA5}">
                      <a16:colId xmlns:a16="http://schemas.microsoft.com/office/drawing/2014/main" val="20000"/>
                    </a:ext>
                  </a:extLst>
                </a:gridCol>
                <a:gridCol w="1961148">
                  <a:extLst>
                    <a:ext uri="{9D8B030D-6E8A-4147-A177-3AD203B41FA5}">
                      <a16:colId xmlns:a16="http://schemas.microsoft.com/office/drawing/2014/main" val="20001"/>
                    </a:ext>
                  </a:extLst>
                </a:gridCol>
              </a:tblGrid>
              <a:tr h="640080">
                <a:tc>
                  <a:txBody>
                    <a:bodyPr/>
                    <a:lstStyle/>
                    <a:p>
                      <a:r>
                        <a:rPr lang="en-US" sz="2000" dirty="0"/>
                        <a:t>CD4</a:t>
                      </a:r>
                      <a:r>
                        <a:rPr lang="en-US" sz="2000" baseline="0" dirty="0"/>
                        <a:t> Count</a:t>
                      </a:r>
                      <a:endParaRPr lang="en-US" sz="2000" dirty="0"/>
                    </a:p>
                  </a:txBody>
                  <a:tcPr marL="68580" marR="68580" marT="34290" marB="34290" anchor="ctr"/>
                </a:tc>
                <a:tc>
                  <a:txBody>
                    <a:bodyPr/>
                    <a:lstStyle/>
                    <a:p>
                      <a:r>
                        <a:rPr lang="en-US" sz="2000" dirty="0"/>
                        <a:t>%</a:t>
                      </a:r>
                      <a:r>
                        <a:rPr lang="en-US" sz="2000" baseline="0" dirty="0"/>
                        <a:t> PCP Diagnosis</a:t>
                      </a:r>
                    </a:p>
                  </a:txBody>
                  <a:tcPr marL="68580" marR="68580" marT="34290" marB="34290" anchor="ctr"/>
                </a:tc>
                <a:extLst>
                  <a:ext uri="{0D108BD9-81ED-4DB2-BD59-A6C34878D82A}">
                    <a16:rowId xmlns:a16="http://schemas.microsoft.com/office/drawing/2014/main" val="10000"/>
                  </a:ext>
                </a:extLst>
              </a:tr>
              <a:tr h="640080">
                <a:tc>
                  <a:txBody>
                    <a:bodyPr/>
                    <a:lstStyle/>
                    <a:p>
                      <a:r>
                        <a:rPr lang="en-US" sz="2000" dirty="0"/>
                        <a:t>≥ 300</a:t>
                      </a:r>
                    </a:p>
                  </a:txBody>
                  <a:tcPr marL="68580" marR="68580" marT="34290" marB="34290" anchor="ctr"/>
                </a:tc>
                <a:tc>
                  <a:txBody>
                    <a:bodyPr/>
                    <a:lstStyle/>
                    <a:p>
                      <a:r>
                        <a:rPr lang="en-US" sz="2000" dirty="0"/>
                        <a:t>5.5%</a:t>
                      </a:r>
                    </a:p>
                  </a:txBody>
                  <a:tcPr marL="68580" marR="68580" marT="34290" marB="34290" anchor="ctr"/>
                </a:tc>
                <a:extLst>
                  <a:ext uri="{0D108BD9-81ED-4DB2-BD59-A6C34878D82A}">
                    <a16:rowId xmlns:a16="http://schemas.microsoft.com/office/drawing/2014/main" val="10001"/>
                  </a:ext>
                </a:extLst>
              </a:tr>
              <a:tr h="640080">
                <a:tc>
                  <a:txBody>
                    <a:bodyPr/>
                    <a:lstStyle/>
                    <a:p>
                      <a:r>
                        <a:rPr lang="en-US" sz="2000" dirty="0"/>
                        <a:t>200 – 299</a:t>
                      </a:r>
                    </a:p>
                  </a:txBody>
                  <a:tcPr marL="68580" marR="68580" marT="34290" marB="34290" anchor="ctr"/>
                </a:tc>
                <a:tc>
                  <a:txBody>
                    <a:bodyPr/>
                    <a:lstStyle/>
                    <a:p>
                      <a:r>
                        <a:rPr lang="en-US" sz="2000" dirty="0"/>
                        <a:t>5.6%</a:t>
                      </a:r>
                    </a:p>
                  </a:txBody>
                  <a:tcPr marL="68580" marR="68580" marT="34290" marB="34290" anchor="ctr"/>
                </a:tc>
                <a:extLst>
                  <a:ext uri="{0D108BD9-81ED-4DB2-BD59-A6C34878D82A}">
                    <a16:rowId xmlns:a16="http://schemas.microsoft.com/office/drawing/2014/main" val="10002"/>
                  </a:ext>
                </a:extLst>
              </a:tr>
              <a:tr h="640080">
                <a:tc>
                  <a:txBody>
                    <a:bodyPr/>
                    <a:lstStyle/>
                    <a:p>
                      <a:r>
                        <a:rPr lang="en-US" sz="2000" dirty="0"/>
                        <a:t>50</a:t>
                      </a:r>
                      <a:r>
                        <a:rPr lang="en-US" sz="2000" baseline="0" dirty="0"/>
                        <a:t> – 199</a:t>
                      </a:r>
                      <a:endParaRPr lang="en-US" sz="2000" dirty="0"/>
                    </a:p>
                  </a:txBody>
                  <a:tcPr marL="68580" marR="68580" marT="34290" marB="34290" anchor="ctr"/>
                </a:tc>
                <a:tc>
                  <a:txBody>
                    <a:bodyPr/>
                    <a:lstStyle/>
                    <a:p>
                      <a:r>
                        <a:rPr lang="en-US" sz="2000" dirty="0"/>
                        <a:t>34.5%</a:t>
                      </a:r>
                    </a:p>
                  </a:txBody>
                  <a:tcPr marL="68580" marR="68580" marT="34290" marB="34290" anchor="ctr"/>
                </a:tc>
                <a:extLst>
                  <a:ext uri="{0D108BD9-81ED-4DB2-BD59-A6C34878D82A}">
                    <a16:rowId xmlns:a16="http://schemas.microsoft.com/office/drawing/2014/main" val="10003"/>
                  </a:ext>
                </a:extLst>
              </a:tr>
              <a:tr h="640080">
                <a:tc>
                  <a:txBody>
                    <a:bodyPr/>
                    <a:lstStyle/>
                    <a:p>
                      <a:r>
                        <a:rPr lang="en-US" sz="2000" dirty="0"/>
                        <a:t>0 – 49</a:t>
                      </a:r>
                    </a:p>
                  </a:txBody>
                  <a:tcPr marL="68580" marR="68580" marT="34290" marB="34290" anchor="ctr"/>
                </a:tc>
                <a:tc>
                  <a:txBody>
                    <a:bodyPr/>
                    <a:lstStyle/>
                    <a:p>
                      <a:r>
                        <a:rPr lang="en-US" sz="2000" dirty="0"/>
                        <a:t>54.4%</a:t>
                      </a:r>
                    </a:p>
                  </a:txBody>
                  <a:tcPr marL="68580" marR="68580" marT="34290" marB="3429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29576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640C-8EA3-BA9A-F9BC-EC4819D59701}"/>
              </a:ext>
            </a:extLst>
          </p:cNvPr>
          <p:cNvSpPr>
            <a:spLocks noGrp="1"/>
          </p:cNvSpPr>
          <p:nvPr>
            <p:ph type="title"/>
          </p:nvPr>
        </p:nvSpPr>
        <p:spPr>
          <a:xfrm>
            <a:off x="838200" y="634948"/>
            <a:ext cx="10515600" cy="1325563"/>
          </a:xfrm>
        </p:spPr>
        <p:txBody>
          <a:bodyPr>
            <a:normAutofit fontScale="90000"/>
          </a:bodyPr>
          <a:lstStyle/>
          <a:p>
            <a:r>
              <a:rPr lang="en-US" b="0" i="0" u="none" strike="noStrike" dirty="0">
                <a:solidFill>
                  <a:srgbClr val="2E2E2E"/>
                </a:solidFill>
                <a:effectLst/>
                <a:latin typeface="ElsevierGulliver"/>
              </a:rPr>
              <a:t>T Cell Susceptibility to HIV Influences Outcome of Opportunistic Infections</a:t>
            </a:r>
            <a:br>
              <a:rPr lang="en-US" b="0" i="0" u="none" strike="noStrike" dirty="0">
                <a:solidFill>
                  <a:srgbClr val="2E2E2E"/>
                </a:solidFill>
                <a:effectLst/>
                <a:latin typeface="ElsevierGulliver"/>
              </a:rPr>
            </a:br>
            <a:endParaRPr lang="en-US" dirty="0"/>
          </a:p>
        </p:txBody>
      </p:sp>
      <p:pic>
        <p:nvPicPr>
          <p:cNvPr id="4" name="Content Placeholder 3">
            <a:extLst>
              <a:ext uri="{FF2B5EF4-FFF2-40B4-BE49-F238E27FC236}">
                <a16:creationId xmlns:a16="http://schemas.microsoft.com/office/drawing/2014/main" id="{3A0F130A-00D4-67A8-D6A4-191142F679CB}"/>
              </a:ext>
            </a:extLst>
          </p:cNvPr>
          <p:cNvPicPr>
            <a:picLocks noGrp="1" noChangeAspect="1"/>
          </p:cNvPicPr>
          <p:nvPr>
            <p:ph idx="1"/>
          </p:nvPr>
        </p:nvPicPr>
        <p:blipFill>
          <a:blip r:embed="rId2"/>
          <a:stretch>
            <a:fillRect/>
          </a:stretch>
        </p:blipFill>
        <p:spPr>
          <a:xfrm>
            <a:off x="1263129" y="2224088"/>
            <a:ext cx="4089400" cy="2997200"/>
          </a:xfrm>
        </p:spPr>
      </p:pic>
      <p:pic>
        <p:nvPicPr>
          <p:cNvPr id="5" name="Picture 4">
            <a:extLst>
              <a:ext uri="{FF2B5EF4-FFF2-40B4-BE49-F238E27FC236}">
                <a16:creationId xmlns:a16="http://schemas.microsoft.com/office/drawing/2014/main" id="{122BCCD6-DE4B-82A5-9D6B-803C91DC3493}"/>
              </a:ext>
            </a:extLst>
          </p:cNvPr>
          <p:cNvPicPr>
            <a:picLocks noChangeAspect="1"/>
          </p:cNvPicPr>
          <p:nvPr/>
        </p:nvPicPr>
        <p:blipFill>
          <a:blip r:embed="rId3"/>
          <a:stretch>
            <a:fillRect/>
          </a:stretch>
        </p:blipFill>
        <p:spPr>
          <a:xfrm>
            <a:off x="6554657" y="1690688"/>
            <a:ext cx="4089400" cy="4064000"/>
          </a:xfrm>
          <a:prstGeom prst="rect">
            <a:avLst/>
          </a:prstGeom>
        </p:spPr>
      </p:pic>
    </p:spTree>
    <p:extLst>
      <p:ext uri="{BB962C8B-B14F-4D97-AF65-F5344CB8AC3E}">
        <p14:creationId xmlns:p14="http://schemas.microsoft.com/office/powerpoint/2010/main" val="3224613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913668" cy="1325563"/>
          </a:xfrm>
        </p:spPr>
        <p:txBody>
          <a:bodyPr/>
          <a:lstStyle/>
          <a:p>
            <a:r>
              <a:rPr lang="en-US" dirty="0"/>
              <a:t>Disclosures</a:t>
            </a:r>
          </a:p>
        </p:txBody>
      </p:sp>
      <p:sp>
        <p:nvSpPr>
          <p:cNvPr id="3" name="Content Placeholder 2"/>
          <p:cNvSpPr>
            <a:spLocks noGrp="1"/>
          </p:cNvSpPr>
          <p:nvPr>
            <p:ph idx="1"/>
          </p:nvPr>
        </p:nvSpPr>
        <p:spPr>
          <a:xfrm>
            <a:off x="838200" y="1825625"/>
            <a:ext cx="10515600" cy="1954523"/>
          </a:xfrm>
        </p:spPr>
        <p:txBody>
          <a:bodyPr/>
          <a:lstStyle/>
          <a:p>
            <a:r>
              <a:rPr lang="en-US" dirty="0"/>
              <a:t>Intellectual Property (IP), “Human neutralizing antibodies against SARS CoV-2/COVID-19” licensed to the Platform Corp</a:t>
            </a:r>
          </a:p>
          <a:p>
            <a:r>
              <a:rPr lang="en-US" dirty="0" err="1"/>
              <a:t>Perspectum</a:t>
            </a:r>
            <a:r>
              <a:rPr lang="en-US" dirty="0"/>
              <a:t> Scientific Advisory Board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976" y="365125"/>
            <a:ext cx="3051054" cy="1249683"/>
          </a:xfrm>
          <a:prstGeom prst="rect">
            <a:avLst/>
          </a:prstGeom>
        </p:spPr>
      </p:pic>
    </p:spTree>
    <p:extLst>
      <p:ext uri="{BB962C8B-B14F-4D97-AF65-F5344CB8AC3E}">
        <p14:creationId xmlns:p14="http://schemas.microsoft.com/office/powerpoint/2010/main" val="2981830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AETC Program National Centers and HIV Curriculum</a:t>
            </a:r>
          </a:p>
        </p:txBody>
      </p:sp>
      <p:sp>
        <p:nvSpPr>
          <p:cNvPr id="3" name="Content Placeholder 2"/>
          <p:cNvSpPr>
            <a:spLocks noGrp="1"/>
          </p:cNvSpPr>
          <p:nvPr>
            <p:ph idx="1"/>
          </p:nvPr>
        </p:nvSpPr>
        <p:spPr>
          <a:xfrm>
            <a:off x="838200" y="1825625"/>
            <a:ext cx="10515600" cy="4066128"/>
          </a:xfrm>
        </p:spPr>
        <p:txBody>
          <a:bodyPr>
            <a:normAutofit fontScale="92500" lnSpcReduction="20000"/>
          </a:bodyPr>
          <a:lstStyle/>
          <a:p>
            <a:pPr marL="690377" indent="-342900"/>
            <a:r>
              <a:rPr lang="en-US" b="1" dirty="0"/>
              <a:t>National Coordinating Resource Center – </a:t>
            </a:r>
            <a:r>
              <a:rPr lang="en-US" dirty="0"/>
              <a:t>serves as the central web –based repository for AETC Program training and capacity building resources; its website includes a free virtual library with training and technical assistance materials, a program directory, and a calendar of trainings and other events. Learn more: </a:t>
            </a:r>
            <a:r>
              <a:rPr lang="en-US" dirty="0">
                <a:hlinkClick r:id="rId2"/>
              </a:rPr>
              <a:t>https://aidsetc.org/</a:t>
            </a:r>
            <a:r>
              <a:rPr lang="en-US" dirty="0"/>
              <a:t> </a:t>
            </a:r>
          </a:p>
          <a:p>
            <a:pPr marL="690377" indent="-342900"/>
            <a:r>
              <a:rPr lang="en-US" b="1" dirty="0"/>
              <a:t>National Clinician Consultation Center – </a:t>
            </a:r>
            <a:r>
              <a:rPr lang="en-US" dirty="0"/>
              <a:t>provides free, peer-to-peer, expert advice for health professionals on HIV prevention, care, and treatment and related topics. Learn more: </a:t>
            </a:r>
            <a:r>
              <a:rPr lang="en-US" dirty="0">
                <a:hlinkClick r:id="rId3"/>
              </a:rPr>
              <a:t>https://nccc/ucsf.edu</a:t>
            </a:r>
            <a:r>
              <a:rPr lang="en-US" dirty="0"/>
              <a:t> </a:t>
            </a:r>
          </a:p>
          <a:p>
            <a:pPr marL="690377" indent="-342900"/>
            <a:r>
              <a:rPr lang="en-US" b="1" dirty="0"/>
              <a:t>National HIV Curriculum – </a:t>
            </a:r>
            <a:r>
              <a:rPr lang="en-US" dirty="0"/>
              <a:t>provides ongoing, up –to-date HIV training and information for health professionals through a free, web –based curriculum; also provides free CME credits, CNE contact hours, CE contact hours, and maintenance of certification credits. Learn more: </a:t>
            </a:r>
            <a:r>
              <a:rPr lang="en-US" dirty="0">
                <a:hlinkClick r:id="rId4"/>
              </a:rPr>
              <a:t>www.hiv.uw.edu</a:t>
            </a:r>
            <a:r>
              <a:rPr lang="en-US" dirty="0"/>
              <a:t> </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756" y="5401848"/>
            <a:ext cx="3051054" cy="1249683"/>
          </a:xfrm>
          <a:prstGeom prst="rect">
            <a:avLst/>
          </a:prstGeom>
        </p:spPr>
      </p:pic>
    </p:spTree>
    <p:extLst>
      <p:ext uri="{BB962C8B-B14F-4D97-AF65-F5344CB8AC3E}">
        <p14:creationId xmlns:p14="http://schemas.microsoft.com/office/powerpoint/2010/main" val="302208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5" name="Rectangle 32774">
            <a:extLst>
              <a:ext uri="{FF2B5EF4-FFF2-40B4-BE49-F238E27FC236}">
                <a16:creationId xmlns:a16="http://schemas.microsoft.com/office/drawing/2014/main" id="{E22359E4-350C-4B4C-903D-CD1B2BA3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77" name="Group 32776">
            <a:extLst>
              <a:ext uri="{FF2B5EF4-FFF2-40B4-BE49-F238E27FC236}">
                <a16:creationId xmlns:a16="http://schemas.microsoft.com/office/drawing/2014/main" id="{D2A542E6-1924-4FE2-89D1-3CB19468C1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2778" name="Rectangle 32777">
              <a:extLst>
                <a:ext uri="{FF2B5EF4-FFF2-40B4-BE49-F238E27FC236}">
                  <a16:creationId xmlns:a16="http://schemas.microsoft.com/office/drawing/2014/main" id="{1F353183-2147-472B-AD7D-4A085FF6A4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9" name="Rectangle 32778">
              <a:extLst>
                <a:ext uri="{FF2B5EF4-FFF2-40B4-BE49-F238E27FC236}">
                  <a16:creationId xmlns:a16="http://schemas.microsoft.com/office/drawing/2014/main" id="{FAAA42C8-A082-4DFD-A5F3-FC9EF825B1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781" name="Rectangle 32780">
            <a:extLst>
              <a:ext uri="{FF2B5EF4-FFF2-40B4-BE49-F238E27FC236}">
                <a16:creationId xmlns:a16="http://schemas.microsoft.com/office/drawing/2014/main" id="{CB5FC5A2-E1DC-4DFE-9837-1EA5E869A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69" name="Content Placeholder 2"/>
          <p:cNvSpPr>
            <a:spLocks noGrp="1"/>
          </p:cNvSpPr>
          <p:nvPr>
            <p:ph idx="1"/>
          </p:nvPr>
        </p:nvSpPr>
        <p:spPr>
          <a:xfrm>
            <a:off x="1090613" y="1229194"/>
            <a:ext cx="3481533" cy="4665416"/>
          </a:xfrm>
        </p:spPr>
        <p:txBody>
          <a:bodyPr anchor="t">
            <a:normAutofit/>
          </a:bodyPr>
          <a:lstStyle/>
          <a:p>
            <a:r>
              <a:rPr lang="en-US" altLang="en-US" sz="2400" dirty="0">
                <a:solidFill>
                  <a:schemeClr val="tx1">
                    <a:alpha val="60000"/>
                  </a:schemeClr>
                </a:solidFill>
              </a:rPr>
              <a:t>In order to initiate infection, virions must first bind to cells. Binding occurs between ligands on the surface of the virion (</a:t>
            </a:r>
            <a:r>
              <a:rPr lang="en-US" altLang="en-US" sz="2400" i="1" dirty="0">
                <a:solidFill>
                  <a:schemeClr val="tx1">
                    <a:alpha val="60000"/>
                  </a:schemeClr>
                </a:solidFill>
              </a:rPr>
              <a:t>viral attachment proteins</a:t>
            </a:r>
            <a:r>
              <a:rPr lang="en-US" altLang="en-US" sz="2400" dirty="0">
                <a:solidFill>
                  <a:schemeClr val="tx1">
                    <a:alpha val="60000"/>
                  </a:schemeClr>
                </a:solidFill>
              </a:rPr>
              <a:t>) and receptors on the plasma membrane of the cell </a:t>
            </a:r>
          </a:p>
          <a:p>
            <a:endParaRPr lang="en-US" altLang="en-US" sz="2400" dirty="0">
              <a:solidFill>
                <a:schemeClr val="tx1">
                  <a:alpha val="60000"/>
                </a:schemeClr>
              </a:solidFill>
            </a:endParaRPr>
          </a:p>
          <a:p>
            <a:endParaRPr lang="en-US" altLang="en-US" sz="2400" dirty="0">
              <a:solidFill>
                <a:schemeClr val="tx1">
                  <a:alpha val="60000"/>
                </a:schemeClr>
              </a:solidFill>
            </a:endParaRPr>
          </a:p>
          <a:p>
            <a:endParaRPr lang="en-US" altLang="en-US" sz="2400" dirty="0">
              <a:solidFill>
                <a:schemeClr val="tx1">
                  <a:alpha val="60000"/>
                </a:schemeClr>
              </a:solidFill>
            </a:endParaRPr>
          </a:p>
        </p:txBody>
      </p:sp>
      <p:grpSp>
        <p:nvGrpSpPr>
          <p:cNvPr id="32783" name="Group 32782">
            <a:extLst>
              <a:ext uri="{FF2B5EF4-FFF2-40B4-BE49-F238E27FC236}">
                <a16:creationId xmlns:a16="http://schemas.microsoft.com/office/drawing/2014/main" id="{72024ACE-D556-4A21-9B17-7CA3E82DA4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19625" y="549273"/>
            <a:ext cx="7021250" cy="5757924"/>
            <a:chOff x="4656138" y="0"/>
            <a:chExt cx="6983409" cy="6308725"/>
          </a:xfrm>
        </p:grpSpPr>
        <p:sp>
          <p:nvSpPr>
            <p:cNvPr id="32784" name="Rectangle 32783">
              <a:extLst>
                <a:ext uri="{FF2B5EF4-FFF2-40B4-BE49-F238E27FC236}">
                  <a16:creationId xmlns:a16="http://schemas.microsoft.com/office/drawing/2014/main" id="{027A47B5-1D69-47DA-8BBA-FE75FCAA3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2794" cy="63087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85" name="Rectangle 32784">
              <a:extLst>
                <a:ext uri="{FF2B5EF4-FFF2-40B4-BE49-F238E27FC236}">
                  <a16:creationId xmlns:a16="http://schemas.microsoft.com/office/drawing/2014/main" id="{85068B72-E376-4FE8-9F05-44E7574343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accent4">
                <a:lumMod val="75000"/>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786" name="Rectangle 32785">
              <a:extLst>
                <a:ext uri="{FF2B5EF4-FFF2-40B4-BE49-F238E27FC236}">
                  <a16:creationId xmlns:a16="http://schemas.microsoft.com/office/drawing/2014/main" id="{E7DC2B55-5BFC-4180-9FE3-261FEF00B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656138" y="0"/>
              <a:ext cx="6983409" cy="6308725"/>
            </a:xfrm>
            <a:prstGeom prst="rect">
              <a:avLst/>
            </a:prstGeom>
            <a:solidFill>
              <a:schemeClr val="bg1">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277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6431" y="1815162"/>
            <a:ext cx="1587406" cy="12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093"/>
          <a:stretch/>
        </p:blipFill>
        <p:spPr bwMode="auto">
          <a:xfrm>
            <a:off x="4750930" y="3638312"/>
            <a:ext cx="2277695" cy="139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rot="5400000">
            <a:off x="5626282" y="3269544"/>
            <a:ext cx="347701" cy="179290"/>
          </a:xfrm>
          <a:prstGeom prst="righ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Transmissibility and transmission of respiratory viruses | Nature Reviews  Microbi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4910" y="1885685"/>
            <a:ext cx="4394642" cy="2911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07259" cy="1325563"/>
          </a:xfrm>
        </p:spPr>
        <p:txBody>
          <a:bodyPr/>
          <a:lstStyle/>
          <a:p>
            <a:r>
              <a:rPr lang="en-US" dirty="0"/>
              <a:t>HIV Transmission</a:t>
            </a:r>
          </a:p>
        </p:txBody>
      </p:sp>
      <p:pic>
        <p:nvPicPr>
          <p:cNvPr id="16388" name="Picture 4" descr="risk-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40" y="365125"/>
            <a:ext cx="5314950" cy="6162675"/>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Putting a Number on It: The Risk From an Exposure to HIV"/>
          <p:cNvPicPr>
            <a:picLocks noChangeAspect="1" noChangeArrowheads="1"/>
          </p:cNvPicPr>
          <p:nvPr/>
        </p:nvPicPr>
        <p:blipFill rotWithShape="1">
          <a:blip r:embed="rId3">
            <a:extLst>
              <a:ext uri="{28A0092B-C50C-407E-A947-70E740481C1C}">
                <a14:useLocalDpi xmlns:a14="http://schemas.microsoft.com/office/drawing/2010/main" val="0"/>
              </a:ext>
            </a:extLst>
          </a:blip>
          <a:srcRect l="610" t="1009" r="897" b="1135"/>
          <a:stretch/>
        </p:blipFill>
        <p:spPr bwMode="auto">
          <a:xfrm>
            <a:off x="869795" y="1828800"/>
            <a:ext cx="5107259" cy="384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06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a:p>
        </p:txBody>
      </p:sp>
      <p:sp>
        <p:nvSpPr>
          <p:cNvPr id="4403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E3F091B-C8D2-431D-AF18-A157ABDFDDC7}" type="slidenum">
              <a:rPr lang="en-US" altLang="en-US" sz="1000" smtClean="0">
                <a:solidFill>
                  <a:srgbClr val="FFFFFF"/>
                </a:solidFill>
              </a:rPr>
              <a:pPr/>
              <a:t>7</a:t>
            </a:fld>
            <a:endParaRPr lang="en-US" altLang="en-US" sz="1000">
              <a:solidFill>
                <a:srgbClr val="FFFFFF"/>
              </a:solidFill>
            </a:endParaRPr>
          </a:p>
        </p:txBody>
      </p:sp>
      <p:pic>
        <p:nvPicPr>
          <p:cNvPr id="4403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5727" y="1203169"/>
            <a:ext cx="8980545" cy="55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6"/>
          <p:cNvSpPr>
            <a:spLocks noGrp="1"/>
          </p:cNvSpPr>
          <p:nvPr>
            <p:ph type="title"/>
          </p:nvPr>
        </p:nvSpPr>
        <p:spPr>
          <a:xfrm>
            <a:off x="388307" y="0"/>
            <a:ext cx="7177414" cy="1450975"/>
          </a:xfrm>
        </p:spPr>
        <p:txBody>
          <a:bodyPr/>
          <a:lstStyle/>
          <a:p>
            <a:pPr>
              <a:defRPr/>
            </a:pPr>
            <a:r>
              <a:rPr lang="en-US"/>
              <a:t>Transmission and Proliferation</a:t>
            </a:r>
            <a:endParaRPr lang="en-US" dirty="0"/>
          </a:p>
        </p:txBody>
      </p:sp>
    </p:spTree>
    <p:extLst>
      <p:ext uri="{BB962C8B-B14F-4D97-AF65-F5344CB8AC3E}">
        <p14:creationId xmlns:p14="http://schemas.microsoft.com/office/powerpoint/2010/main" val="162284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307" y="256784"/>
            <a:ext cx="7177414" cy="1450975"/>
          </a:xfrm>
        </p:spPr>
        <p:txBody>
          <a:bodyPr/>
          <a:lstStyle/>
          <a:p>
            <a:pPr>
              <a:defRPr/>
            </a:pPr>
            <a:r>
              <a:rPr lang="en-US" dirty="0"/>
              <a:t>Transmission and Proliferation</a:t>
            </a:r>
          </a:p>
        </p:txBody>
      </p:sp>
      <p:pic>
        <p:nvPicPr>
          <p:cNvPr id="40962"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l="7692" t="2847" r="6784" b="2161"/>
          <a:stretch>
            <a:fillRect/>
          </a:stretch>
        </p:blipFill>
        <p:spPr>
          <a:xfrm>
            <a:off x="8236907" y="9395"/>
            <a:ext cx="2541588" cy="6858000"/>
          </a:xfrm>
        </p:spPr>
      </p:pic>
      <p:sp>
        <p:nvSpPr>
          <p:cNvPr id="4096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88DEF2-B99F-496A-A6CC-5CB2B5239DF5}" type="slidenum">
              <a:rPr lang="en-US" altLang="en-US" sz="1000">
                <a:solidFill>
                  <a:srgbClr val="FFFFFF"/>
                </a:solidFill>
              </a:rPr>
              <a:pPr/>
              <a:t>8</a:t>
            </a:fld>
            <a:endParaRPr lang="en-US" altLang="en-US" sz="1000">
              <a:solidFill>
                <a:srgbClr val="FFFFFF"/>
              </a:solidFill>
            </a:endParaRPr>
          </a:p>
        </p:txBody>
      </p:sp>
      <p:pic>
        <p:nvPicPr>
          <p:cNvPr id="40964"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63045" y="1707759"/>
            <a:ext cx="7302676" cy="4578216"/>
          </a:xfrm>
        </p:spPr>
      </p:pic>
      <p:sp>
        <p:nvSpPr>
          <p:cNvPr id="40965" name="TextBox 9"/>
          <p:cNvSpPr txBox="1">
            <a:spLocks noChangeArrowheads="1"/>
          </p:cNvSpPr>
          <p:nvPr/>
        </p:nvSpPr>
        <p:spPr bwMode="auto">
          <a:xfrm>
            <a:off x="5562601" y="6459539"/>
            <a:ext cx="2117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a:t>Kahn and Walker, 1998</a:t>
            </a:r>
          </a:p>
        </p:txBody>
      </p:sp>
      <p:sp>
        <p:nvSpPr>
          <p:cNvPr id="40966" name="TextBox 10"/>
          <p:cNvSpPr txBox="1">
            <a:spLocks noChangeArrowheads="1"/>
          </p:cNvSpPr>
          <p:nvPr/>
        </p:nvSpPr>
        <p:spPr bwMode="auto">
          <a:xfrm>
            <a:off x="2672958" y="6285975"/>
            <a:ext cx="2482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Mucosal Exposure</a:t>
            </a:r>
          </a:p>
        </p:txBody>
      </p:sp>
    </p:spTree>
    <p:extLst>
      <p:ext uri="{BB962C8B-B14F-4D97-AF65-F5344CB8AC3E}">
        <p14:creationId xmlns:p14="http://schemas.microsoft.com/office/powerpoint/2010/main" val="311295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DF08A3A-5BCF-4377-8CEE-35B8CCC5B7D8}" type="slidenum">
              <a:rPr lang="en-US" altLang="en-US" sz="1000">
                <a:solidFill>
                  <a:srgbClr val="FFFFFF"/>
                </a:solidFill>
              </a:rPr>
              <a:pPr/>
              <a:t>9</a:t>
            </a:fld>
            <a:endParaRPr lang="en-US" altLang="en-US" sz="1000">
              <a:solidFill>
                <a:srgbClr val="FFFFFF"/>
              </a:solidFill>
            </a:endParaRPr>
          </a:p>
        </p:txBody>
      </p:sp>
      <p:pic>
        <p:nvPicPr>
          <p:cNvPr id="419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9144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26832" y="0"/>
            <a:ext cx="5550568" cy="54102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Freeform 2"/>
          <p:cNvSpPr/>
          <p:nvPr/>
        </p:nvSpPr>
        <p:spPr>
          <a:xfrm>
            <a:off x="2960688" y="5257800"/>
            <a:ext cx="239712" cy="152400"/>
          </a:xfrm>
          <a:custGeom>
            <a:avLst/>
            <a:gdLst>
              <a:gd name="connsiteX0" fmla="*/ 0 w 697423"/>
              <a:gd name="connsiteY0" fmla="*/ 340963 h 342685"/>
              <a:gd name="connsiteX1" fmla="*/ 309966 w 697423"/>
              <a:gd name="connsiteY1" fmla="*/ 325465 h 342685"/>
              <a:gd name="connsiteX2" fmla="*/ 542440 w 697423"/>
              <a:gd name="connsiteY2" fmla="*/ 216977 h 342685"/>
              <a:gd name="connsiteX3" fmla="*/ 666427 w 697423"/>
              <a:gd name="connsiteY3" fmla="*/ 77492 h 342685"/>
              <a:gd name="connsiteX4" fmla="*/ 697423 w 697423"/>
              <a:gd name="connsiteY4" fmla="*/ 0 h 34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423" h="342685">
                <a:moveTo>
                  <a:pt x="0" y="340963"/>
                </a:moveTo>
                <a:cubicBezTo>
                  <a:pt x="109779" y="343546"/>
                  <a:pt x="219559" y="346129"/>
                  <a:pt x="309966" y="325465"/>
                </a:cubicBezTo>
                <a:cubicBezTo>
                  <a:pt x="400373" y="304801"/>
                  <a:pt x="483030" y="258306"/>
                  <a:pt x="542440" y="216977"/>
                </a:cubicBezTo>
                <a:cubicBezTo>
                  <a:pt x="601850" y="175648"/>
                  <a:pt x="640597" y="113655"/>
                  <a:pt x="666427" y="77492"/>
                </a:cubicBezTo>
                <a:cubicBezTo>
                  <a:pt x="692258" y="41329"/>
                  <a:pt x="694840" y="20664"/>
                  <a:pt x="69742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p:cNvPicPr>
            <a:picLocks noChangeAspect="1"/>
          </p:cNvPicPr>
          <p:nvPr/>
        </p:nvPicPr>
        <p:blipFill>
          <a:blip r:embed="rId4"/>
          <a:stretch>
            <a:fillRect/>
          </a:stretch>
        </p:blipFill>
        <p:spPr>
          <a:xfrm>
            <a:off x="4968372" y="1317993"/>
            <a:ext cx="4504886" cy="3434576"/>
          </a:xfrm>
          <a:prstGeom prst="rect">
            <a:avLst/>
          </a:prstGeom>
          <a:solidFill>
            <a:schemeClr val="bg1"/>
          </a:solidFill>
        </p:spPr>
      </p:pic>
    </p:spTree>
    <p:extLst>
      <p:ext uri="{BB962C8B-B14F-4D97-AF65-F5344CB8AC3E}">
        <p14:creationId xmlns:p14="http://schemas.microsoft.com/office/powerpoint/2010/main" val="825652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1127</Words>
  <Application>Microsoft Office PowerPoint</Application>
  <PresentationFormat>Widescreen</PresentationFormat>
  <Paragraphs>116</Paragraphs>
  <Slides>24</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ElsevierGulliver</vt:lpstr>
      <vt:lpstr>Harding</vt:lpstr>
      <vt:lpstr>Proxima Nova Rg</vt:lpstr>
      <vt:lpstr>Segoe UI</vt:lpstr>
      <vt:lpstr>Times New Roman</vt:lpstr>
      <vt:lpstr>Wingdings</vt:lpstr>
      <vt:lpstr>Office Theme</vt:lpstr>
      <vt:lpstr>Basics of HIV Virology and Immunology, and the Relevance to Clinical Practice</vt:lpstr>
      <vt:lpstr>Disclosures</vt:lpstr>
      <vt:lpstr>Disclosures</vt:lpstr>
      <vt:lpstr>AETC Program National Centers and HIV Curriculum</vt:lpstr>
      <vt:lpstr>PowerPoint Presentation</vt:lpstr>
      <vt:lpstr>HIV Transmission</vt:lpstr>
      <vt:lpstr>Transmission and Proliferation</vt:lpstr>
      <vt:lpstr>Transmission and Proliferation</vt:lpstr>
      <vt:lpstr>PowerPoint Presentation</vt:lpstr>
      <vt:lpstr>Acute Viral Dynamics</vt:lpstr>
      <vt:lpstr>PowerPoint Presentation</vt:lpstr>
      <vt:lpstr>HIV Latency</vt:lpstr>
      <vt:lpstr>Mississippi Baby</vt:lpstr>
      <vt:lpstr>PowerPoint Presentation</vt:lpstr>
      <vt:lpstr>Case – Outpatient HIV Clinic</vt:lpstr>
      <vt:lpstr>Background</vt:lpstr>
      <vt:lpstr>Timeline</vt:lpstr>
      <vt:lpstr>Follow-up and Outcomes</vt:lpstr>
      <vt:lpstr>PowerPoint Presentation</vt:lpstr>
      <vt:lpstr>PowerPoint Presentation</vt:lpstr>
      <vt:lpstr>PowerPoint Presentation</vt:lpstr>
      <vt:lpstr>HIV progression leads to collapse of immune function that directly correlates with decline in CD4 T cell populations</vt:lpstr>
      <vt:lpstr>Distribution of CD4+ Lymphocyte Counts at Diagnosis of Opportunistic Infection</vt:lpstr>
      <vt:lpstr>T Cell Susceptibility to HIV Influences Outcome of Opportunistic Infections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Erdmann, Nathaniel (Campus)</dc:creator>
  <cp:lastModifiedBy>Judith Collins</cp:lastModifiedBy>
  <cp:revision>16</cp:revision>
  <dcterms:created xsi:type="dcterms:W3CDTF">2023-07-24T17:18:36Z</dcterms:created>
  <dcterms:modified xsi:type="dcterms:W3CDTF">2023-11-08T19:59:04Z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2023-08-08T14:42:35Z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f018fd65-00e4-4f92-b657-697a57530a30</vt:lpwstr>
  </property>
  <property fmtid="{D5CDD505-2E9C-101B-9397-08002B2CF9AE}" pid="8" name="MSIP_Label_792c8cef-6f2b-4af1-b4ac-d815ff795cd6_ContentBits">
    <vt:lpwstr>0</vt:lpwstr>
  </property>
</Properties>
</file>