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7"/>
  </p:notesMasterIdLst>
  <p:sldIdLst>
    <p:sldId id="256" r:id="rId5"/>
    <p:sldId id="447" r:id="rId6"/>
    <p:sldId id="257" r:id="rId7"/>
    <p:sldId id="258" r:id="rId8"/>
    <p:sldId id="259" r:id="rId9"/>
    <p:sldId id="260" r:id="rId10"/>
    <p:sldId id="297" r:id="rId11"/>
    <p:sldId id="261" r:id="rId12"/>
    <p:sldId id="293" r:id="rId13"/>
    <p:sldId id="294" r:id="rId14"/>
    <p:sldId id="295" r:id="rId15"/>
    <p:sldId id="262" r:id="rId16"/>
    <p:sldId id="298" r:id="rId17"/>
    <p:sldId id="290" r:id="rId18"/>
    <p:sldId id="299" r:id="rId19"/>
    <p:sldId id="291" r:id="rId20"/>
    <p:sldId id="296" r:id="rId21"/>
    <p:sldId id="300" r:id="rId22"/>
    <p:sldId id="301" r:id="rId23"/>
    <p:sldId id="302" r:id="rId24"/>
    <p:sldId id="292" r:id="rId25"/>
    <p:sldId id="268" r:id="rId26"/>
    <p:sldId id="303" r:id="rId27"/>
    <p:sldId id="304" r:id="rId28"/>
    <p:sldId id="305" r:id="rId29"/>
    <p:sldId id="306" r:id="rId30"/>
    <p:sldId id="307" r:id="rId31"/>
    <p:sldId id="309" r:id="rId32"/>
    <p:sldId id="310" r:id="rId33"/>
    <p:sldId id="311" r:id="rId34"/>
    <p:sldId id="264" r:id="rId35"/>
    <p:sldId id="265"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ler, Caroline L." initials="MCL" lastIdx="1" clrIdx="0">
    <p:extLst>
      <p:ext uri="{19B8F6BF-5375-455C-9EA6-DF929625EA0E}">
        <p15:presenceInfo xmlns:p15="http://schemas.microsoft.com/office/powerpoint/2012/main" userId="S-1-5-21-1177238915-1645522239-725345543-2235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3"/>
    <p:restoredTop sz="94701"/>
  </p:normalViewPr>
  <p:slideViewPr>
    <p:cSldViewPr snapToGrid="0" snapToObjects="1">
      <p:cViewPr varScale="1">
        <p:scale>
          <a:sx n="72" d="100"/>
          <a:sy n="72" d="100"/>
        </p:scale>
        <p:origin x="174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638FB-3C99-44B6-9E88-AAE46B31DF69}" type="datetimeFigureOut">
              <a:rPr lang="en-US" smtClean="0"/>
              <a:t>11/8/2023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08DE85-44AA-42BA-AE37-52CB69387AEC}" type="slidenum">
              <a:rPr lang="en-US" smtClean="0"/>
              <a:t>‹#›</a:t>
            </a:fld>
            <a:endParaRPr lang="en-US"/>
          </a:p>
        </p:txBody>
      </p:sp>
    </p:spTree>
    <p:extLst>
      <p:ext uri="{BB962C8B-B14F-4D97-AF65-F5344CB8AC3E}">
        <p14:creationId xmlns:p14="http://schemas.microsoft.com/office/powerpoint/2010/main" val="1449768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INSTI – weight gain</a:t>
            </a:r>
          </a:p>
          <a:p>
            <a:r>
              <a:rPr lang="en-US" dirty="0"/>
              <a:t>NRTI – toxicity</a:t>
            </a:r>
          </a:p>
          <a:p>
            <a:r>
              <a:rPr lang="en-US" dirty="0"/>
              <a:t>Multi-class – metabolic </a:t>
            </a:r>
          </a:p>
        </p:txBody>
      </p:sp>
      <p:sp>
        <p:nvSpPr>
          <p:cNvPr id="4" name="Slide Number Placeholder 3"/>
          <p:cNvSpPr>
            <a:spLocks noGrp="1"/>
          </p:cNvSpPr>
          <p:nvPr>
            <p:ph type="sldNum" sz="quarter" idx="5"/>
          </p:nvPr>
        </p:nvSpPr>
        <p:spPr/>
        <p:txBody>
          <a:bodyPr/>
          <a:lstStyle/>
          <a:p>
            <a:fld id="{7D08DE85-44AA-42BA-AE37-52CB69387AEC}" type="slidenum">
              <a:rPr lang="en-US" smtClean="0"/>
              <a:t>8</a:t>
            </a:fld>
            <a:endParaRPr lang="en-US"/>
          </a:p>
        </p:txBody>
      </p:sp>
    </p:spTree>
    <p:extLst>
      <p:ext uri="{BB962C8B-B14F-4D97-AF65-F5344CB8AC3E}">
        <p14:creationId xmlns:p14="http://schemas.microsoft.com/office/powerpoint/2010/main" val="1387625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Nonalcoholic fatty liver: only liver fat accumulation without liver cell damage or inflammation</a:t>
            </a:r>
          </a:p>
          <a:p>
            <a:r>
              <a:rPr lang="en-US" dirty="0"/>
              <a:t>Non-alcoholic steatohepatitis (NASH): accumulation of fat in liver cells with cell damage and inflammation</a:t>
            </a:r>
          </a:p>
          <a:p>
            <a:r>
              <a:rPr lang="en-US" dirty="0"/>
              <a:t>Fibrosis: scar tissue that develops when the liver is damaged and inflamed </a:t>
            </a:r>
          </a:p>
          <a:p>
            <a:endParaRPr lang="en-US" dirty="0"/>
          </a:p>
        </p:txBody>
      </p:sp>
      <p:sp>
        <p:nvSpPr>
          <p:cNvPr id="4" name="Slide Number Placeholder 3"/>
          <p:cNvSpPr>
            <a:spLocks noGrp="1"/>
          </p:cNvSpPr>
          <p:nvPr>
            <p:ph type="sldNum" sz="quarter" idx="5"/>
          </p:nvPr>
        </p:nvSpPr>
        <p:spPr/>
        <p:txBody>
          <a:bodyPr/>
          <a:lstStyle/>
          <a:p>
            <a:fld id="{7D08DE85-44AA-42BA-AE37-52CB69387AEC}" type="slidenum">
              <a:rPr lang="en-US" smtClean="0"/>
              <a:t>14</a:t>
            </a:fld>
            <a:endParaRPr lang="en-US"/>
          </a:p>
        </p:txBody>
      </p:sp>
    </p:spTree>
    <p:extLst>
      <p:ext uri="{BB962C8B-B14F-4D97-AF65-F5344CB8AC3E}">
        <p14:creationId xmlns:p14="http://schemas.microsoft.com/office/powerpoint/2010/main" val="2855201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reports prevalence rates greater than 30% by imaging or biopsy with frequent short term progression of disease in the subset of longitudinal studies</a:t>
            </a:r>
          </a:p>
        </p:txBody>
      </p:sp>
      <p:sp>
        <p:nvSpPr>
          <p:cNvPr id="4" name="Slide Number Placeholder 3"/>
          <p:cNvSpPr>
            <a:spLocks noGrp="1"/>
          </p:cNvSpPr>
          <p:nvPr>
            <p:ph type="sldNum" sz="quarter" idx="5"/>
          </p:nvPr>
        </p:nvSpPr>
        <p:spPr/>
        <p:txBody>
          <a:bodyPr/>
          <a:lstStyle/>
          <a:p>
            <a:fld id="{7D08DE85-44AA-42BA-AE37-52CB69387AEC}" type="slidenum">
              <a:rPr lang="en-US" smtClean="0"/>
              <a:t>15</a:t>
            </a:fld>
            <a:endParaRPr lang="en-US"/>
          </a:p>
        </p:txBody>
      </p:sp>
    </p:spTree>
    <p:extLst>
      <p:ext uri="{BB962C8B-B14F-4D97-AF65-F5344CB8AC3E}">
        <p14:creationId xmlns:p14="http://schemas.microsoft.com/office/powerpoint/2010/main" val="4077949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study is a cross-sectional case control study comparing histological samples of patients with HIV associated NAFLD vs patient with primary NAFLD. Performed at UC san </a:t>
            </a:r>
            <a:r>
              <a:rPr lang="en-US" dirty="0" err="1"/>
              <a:t>diego</a:t>
            </a:r>
            <a:r>
              <a:rPr lang="en-US" dirty="0"/>
              <a:t> over 13 year period with </a:t>
            </a:r>
            <a:r>
              <a:rPr lang="en-US" dirty="0" err="1"/>
              <a:t>consectutive</a:t>
            </a:r>
            <a:r>
              <a:rPr lang="en-US" dirty="0"/>
              <a:t> liver biopsies</a:t>
            </a:r>
          </a:p>
        </p:txBody>
      </p:sp>
      <p:sp>
        <p:nvSpPr>
          <p:cNvPr id="4" name="Slide Number Placeholder 3"/>
          <p:cNvSpPr>
            <a:spLocks noGrp="1"/>
          </p:cNvSpPr>
          <p:nvPr>
            <p:ph type="sldNum" sz="quarter" idx="5"/>
          </p:nvPr>
        </p:nvSpPr>
        <p:spPr/>
        <p:txBody>
          <a:bodyPr/>
          <a:lstStyle/>
          <a:p>
            <a:fld id="{7D08DE85-44AA-42BA-AE37-52CB69387AEC}" type="slidenum">
              <a:rPr lang="en-US" smtClean="0"/>
              <a:t>16</a:t>
            </a:fld>
            <a:endParaRPr lang="en-US"/>
          </a:p>
        </p:txBody>
      </p:sp>
    </p:spTree>
    <p:extLst>
      <p:ext uri="{BB962C8B-B14F-4D97-AF65-F5344CB8AC3E}">
        <p14:creationId xmlns:p14="http://schemas.microsoft.com/office/powerpoint/2010/main" val="2519855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Reducing weight: weight loss of 10% or more of total body weight is associated with NASH resolution in 90% of patients and a 1 stage fibrosis reduction in 45% after 1 year</a:t>
            </a:r>
          </a:p>
        </p:txBody>
      </p:sp>
      <p:sp>
        <p:nvSpPr>
          <p:cNvPr id="4" name="Slide Number Placeholder 3"/>
          <p:cNvSpPr>
            <a:spLocks noGrp="1"/>
          </p:cNvSpPr>
          <p:nvPr>
            <p:ph type="sldNum" sz="quarter" idx="5"/>
          </p:nvPr>
        </p:nvSpPr>
        <p:spPr/>
        <p:txBody>
          <a:bodyPr/>
          <a:lstStyle/>
          <a:p>
            <a:fld id="{7D08DE85-44AA-42BA-AE37-52CB69387AEC}" type="slidenum">
              <a:rPr lang="en-US" smtClean="0"/>
              <a:t>19</a:t>
            </a:fld>
            <a:endParaRPr lang="en-US"/>
          </a:p>
        </p:txBody>
      </p:sp>
    </p:spTree>
    <p:extLst>
      <p:ext uri="{BB962C8B-B14F-4D97-AF65-F5344CB8AC3E}">
        <p14:creationId xmlns:p14="http://schemas.microsoft.com/office/powerpoint/2010/main" val="1584199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Nonhazardous = audit score &lt; 4</a:t>
            </a:r>
          </a:p>
          <a:p>
            <a:r>
              <a:rPr lang="en-US" dirty="0"/>
              <a:t>Hazardous/binge = audit-c score &gt; 4 or report of consumption of &gt;6 drinks on any 1 occasion in the past year</a:t>
            </a:r>
          </a:p>
          <a:p>
            <a:r>
              <a:rPr lang="en-US" dirty="0"/>
              <a:t>Alcohol-related diagnosis = ICD 9 diagnosis for alcohol dependence/abuse recorded between 12 months before and 6 months after enrollment</a:t>
            </a:r>
          </a:p>
        </p:txBody>
      </p:sp>
      <p:sp>
        <p:nvSpPr>
          <p:cNvPr id="4" name="Slide Number Placeholder 3"/>
          <p:cNvSpPr>
            <a:spLocks noGrp="1"/>
          </p:cNvSpPr>
          <p:nvPr>
            <p:ph type="sldNum" sz="quarter" idx="5"/>
          </p:nvPr>
        </p:nvSpPr>
        <p:spPr/>
        <p:txBody>
          <a:bodyPr/>
          <a:lstStyle/>
          <a:p>
            <a:fld id="{7D08DE85-44AA-42BA-AE37-52CB69387AEC}" type="slidenum">
              <a:rPr lang="en-US" smtClean="0"/>
              <a:t>23</a:t>
            </a:fld>
            <a:endParaRPr lang="en-US"/>
          </a:p>
        </p:txBody>
      </p:sp>
    </p:spTree>
    <p:extLst>
      <p:ext uri="{BB962C8B-B14F-4D97-AF65-F5344CB8AC3E}">
        <p14:creationId xmlns:p14="http://schemas.microsoft.com/office/powerpoint/2010/main" val="2444075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Naltrexone/vivitrol: once daily medication or once monthly injection; cannot be used in patients with opioid use disorder or prescribed chronic opioids</a:t>
            </a:r>
          </a:p>
          <a:p>
            <a:r>
              <a:rPr lang="en-US" dirty="0"/>
              <a:t>Acamprosate: TID dosing makes it hard for patients to consistently take</a:t>
            </a:r>
          </a:p>
          <a:p>
            <a:endParaRPr lang="en-US" dirty="0"/>
          </a:p>
        </p:txBody>
      </p:sp>
      <p:sp>
        <p:nvSpPr>
          <p:cNvPr id="4" name="Slide Number Placeholder 3"/>
          <p:cNvSpPr>
            <a:spLocks noGrp="1"/>
          </p:cNvSpPr>
          <p:nvPr>
            <p:ph type="sldNum" sz="quarter" idx="5"/>
          </p:nvPr>
        </p:nvSpPr>
        <p:spPr/>
        <p:txBody>
          <a:bodyPr/>
          <a:lstStyle/>
          <a:p>
            <a:fld id="{7D08DE85-44AA-42BA-AE37-52CB69387AEC}" type="slidenum">
              <a:rPr lang="en-US" smtClean="0"/>
              <a:t>25</a:t>
            </a:fld>
            <a:endParaRPr lang="en-US"/>
          </a:p>
        </p:txBody>
      </p:sp>
    </p:spTree>
    <p:extLst>
      <p:ext uri="{BB962C8B-B14F-4D97-AF65-F5344CB8AC3E}">
        <p14:creationId xmlns:p14="http://schemas.microsoft.com/office/powerpoint/2010/main" val="3255067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Intrinsic – caused by drugs or chemicals that have direct and predictable toxicity on the liver; dose dependent</a:t>
            </a:r>
          </a:p>
          <a:p>
            <a:r>
              <a:rPr lang="en-US" dirty="0"/>
              <a:t>Idiosyncratic – induce liver damage in an unpredictable pattern; independent of dose, route, or duration of exposure</a:t>
            </a:r>
          </a:p>
          <a:p>
            <a:r>
              <a:rPr lang="en-US" dirty="0"/>
              <a:t>Indirect – unintended liver injury associated with known actions of a drug</a:t>
            </a:r>
          </a:p>
          <a:p>
            <a:endParaRPr lang="en-US" dirty="0"/>
          </a:p>
        </p:txBody>
      </p:sp>
      <p:sp>
        <p:nvSpPr>
          <p:cNvPr id="4" name="Slide Number Placeholder 3"/>
          <p:cNvSpPr>
            <a:spLocks noGrp="1"/>
          </p:cNvSpPr>
          <p:nvPr>
            <p:ph type="sldNum" sz="quarter" idx="5"/>
          </p:nvPr>
        </p:nvSpPr>
        <p:spPr/>
        <p:txBody>
          <a:bodyPr/>
          <a:lstStyle/>
          <a:p>
            <a:fld id="{7D08DE85-44AA-42BA-AE37-52CB69387AEC}" type="slidenum">
              <a:rPr lang="en-US" smtClean="0"/>
              <a:t>26</a:t>
            </a:fld>
            <a:endParaRPr lang="en-US"/>
          </a:p>
        </p:txBody>
      </p:sp>
    </p:spTree>
    <p:extLst>
      <p:ext uri="{BB962C8B-B14F-4D97-AF65-F5344CB8AC3E}">
        <p14:creationId xmlns:p14="http://schemas.microsoft.com/office/powerpoint/2010/main" val="1572722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025522"/>
            <a:ext cx="7772399" cy="2474409"/>
          </a:xfrm>
        </p:spPr>
        <p:txBody>
          <a:bodyPr anchor="t"/>
          <a:lstStyle>
            <a:lvl1pPr>
              <a:defRPr sz="54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681684"/>
            <a:ext cx="7772398" cy="1066800"/>
          </a:xfrm>
        </p:spPr>
        <p:txBody>
          <a:bodyPr anchor="t">
            <a:normAutofit/>
          </a:bodyPr>
          <a:lstStyle>
            <a:lvl1pPr marL="0" indent="0" algn="l">
              <a:buNone/>
              <a:defRPr sz="28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0B1596F5-5824-5B45-836C-424ED03603B3}"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8" y="85728"/>
            <a:ext cx="3492817" cy="1187196"/>
          </a:xfrm>
          <a:prstGeom prst="rect">
            <a:avLst/>
          </a:prstGeom>
        </p:spPr>
      </p:pic>
      <p:sp>
        <p:nvSpPr>
          <p:cNvPr id="11" name="Date Placeholder 3"/>
          <p:cNvSpPr>
            <a:spLocks noGrp="1"/>
          </p:cNvSpPr>
          <p:nvPr>
            <p:ph type="dt" sz="half" idx="10"/>
          </p:nvPr>
        </p:nvSpPr>
        <p:spPr>
          <a:xfrm>
            <a:off x="7719756" y="6352706"/>
            <a:ext cx="738443" cy="365760"/>
          </a:xfrm>
          <a:prstGeom prst="rect">
            <a:avLst/>
          </a:prstGeom>
        </p:spPr>
        <p:txBody>
          <a:bodyPr anchor="ctr"/>
          <a:lstStyle>
            <a:lvl1pPr>
              <a:defRPr sz="1200" b="0" i="0">
                <a:solidFill>
                  <a:srgbClr val="88A7DF"/>
                </a:solidFill>
                <a:latin typeface="ITC Avant Garde Std Bk Cn"/>
                <a:cs typeface="ITC Avant Garde Std Bk Cn"/>
              </a:defRPr>
            </a:lvl1pPr>
          </a:lstStyle>
          <a:p>
            <a:fld id="{6EA067DB-0869-284B-B1D9-BD9B2E9CA69D}" type="datetimeFigureOut">
              <a:rPr lang="en-US" smtClean="0"/>
              <a:t>11/8/2023</a:t>
            </a:fld>
            <a:endParaRPr lang="en-US"/>
          </a:p>
        </p:txBody>
      </p:sp>
      <p:sp>
        <p:nvSpPr>
          <p:cNvPr id="12" name="Footer Placeholder 4"/>
          <p:cNvSpPr>
            <a:spLocks noGrp="1"/>
          </p:cNvSpPr>
          <p:nvPr>
            <p:ph type="ftr" sz="quarter" idx="11"/>
          </p:nvPr>
        </p:nvSpPr>
        <p:spPr>
          <a:xfrm>
            <a:off x="3352459" y="6352706"/>
            <a:ext cx="4367298" cy="365760"/>
          </a:xfrm>
          <a:prstGeom prst="rect">
            <a:avLst/>
          </a:prstGeom>
        </p:spPr>
        <p:txBody>
          <a:bodyPr anchor="ctr"/>
          <a:lstStyle>
            <a:lvl1pPr>
              <a:defRPr sz="1200" b="0" i="0">
                <a:solidFill>
                  <a:schemeClr val="tx2">
                    <a:lumMod val="40000"/>
                    <a:lumOff val="60000"/>
                  </a:schemeClr>
                </a:solidFill>
                <a:latin typeface="ITC Avant Garde Std Bk Cn"/>
                <a:cs typeface="ITC Avant Garde Std Bk Cn"/>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468039" y="1046680"/>
            <a:ext cx="7886372" cy="648915"/>
          </a:xfrm>
          <a:prstGeom prst="rect">
            <a:avLst/>
          </a:prstGeom>
        </p:spPr>
        <p:txBody>
          <a:bodyPr vert="horz" lIns="91440" tIns="45720" rIns="91440" bIns="45720" rtlCol="0" anchor="t">
            <a:normAutofit/>
          </a:bodyPr>
          <a:lstStyle>
            <a:lvl1pPr>
              <a:defRPr sz="2401"/>
            </a:lvl1pPr>
          </a:lstStyle>
          <a:p>
            <a:r>
              <a:rPr lang="en-US" dirty="0"/>
              <a:t>Click to edit Master title style</a:t>
            </a:r>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468039" y="1935958"/>
            <a:ext cx="7886372" cy="2986087"/>
          </a:xfrm>
          <a:prstGeom prst="rect">
            <a:avLst/>
          </a:prstGeom>
        </p:spPr>
        <p:txBody>
          <a:bodyPr/>
          <a:lstStyle>
            <a:lvl1pPr marL="260677" indent="0">
              <a:spcBef>
                <a:spcPts val="0"/>
              </a:spcBef>
              <a:spcAft>
                <a:spcPts val="900"/>
              </a:spcAft>
              <a:buClr>
                <a:schemeClr val="accent6"/>
              </a:buClr>
              <a:buFontTx/>
              <a:buNone/>
              <a:defRPr sz="1800">
                <a:solidFill>
                  <a:schemeClr val="tx1"/>
                </a:solidFill>
                <a:latin typeface="+mn-lt"/>
              </a:defRPr>
            </a:lvl1pPr>
            <a:lvl2pPr marL="253818" indent="0">
              <a:spcBef>
                <a:spcPts val="0"/>
              </a:spcBef>
              <a:spcAft>
                <a:spcPts val="450"/>
              </a:spcAft>
              <a:buFontTx/>
              <a:buNone/>
              <a:defRPr sz="1650">
                <a:latin typeface="+mn-lt"/>
              </a:defRPr>
            </a:lvl2pPr>
            <a:lvl3pPr marL="507636" indent="0">
              <a:spcBef>
                <a:spcPts val="0"/>
              </a:spcBef>
              <a:spcAft>
                <a:spcPts val="450"/>
              </a:spcAft>
              <a:buFontTx/>
              <a:buNone/>
              <a:defRPr sz="1650">
                <a:latin typeface="+mn-lt"/>
              </a:defRPr>
            </a:lvl3pPr>
            <a:lvl4pPr marL="850633" indent="0">
              <a:spcBef>
                <a:spcPts val="0"/>
              </a:spcBef>
              <a:spcAft>
                <a:spcPts val="450"/>
              </a:spcAft>
              <a:buClr>
                <a:schemeClr val="accent6"/>
              </a:buClr>
              <a:buFontTx/>
              <a:buNone/>
              <a:defRPr sz="1650">
                <a:latin typeface="+mn-lt"/>
              </a:defRPr>
            </a:lvl4pPr>
            <a:lvl5pPr marL="1111310" indent="0">
              <a:spcBef>
                <a:spcPts val="0"/>
              </a:spcBef>
              <a:spcAft>
                <a:spcPts val="450"/>
              </a:spcAft>
              <a:buClr>
                <a:schemeClr val="accent6"/>
              </a:buClr>
              <a:buSzPct val="100000"/>
              <a:buFontTx/>
              <a:buNone/>
              <a:defRPr sz="1650">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467594" y="6356355"/>
            <a:ext cx="2057936"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DD43B1-01E5-D847-B965-FC264A9E1869}" type="datetime4">
              <a:rPr lang="en-US" smtClean="0"/>
              <a:t>November 8, 2023</a:t>
            </a:fld>
            <a:endParaRPr lang="en-US" dirty="0"/>
          </a:p>
        </p:txBody>
      </p:sp>
    </p:spTree>
    <p:extLst>
      <p:ext uri="{BB962C8B-B14F-4D97-AF65-F5344CB8AC3E}">
        <p14:creationId xmlns:p14="http://schemas.microsoft.com/office/powerpoint/2010/main" val="296790326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B1596F5-5824-5B45-836C-424ED03603B3}" type="slidenum">
              <a:rPr lang="en-US" smtClean="0"/>
              <a:t>‹#›</a:t>
            </a:fld>
            <a:endParaRPr lang="en-US"/>
          </a:p>
        </p:txBody>
      </p:sp>
      <p:sp>
        <p:nvSpPr>
          <p:cNvPr id="8"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11/8/2023</a:t>
            </a:fld>
            <a:endParaRPr lang="en-US"/>
          </a:p>
        </p:txBody>
      </p:sp>
      <p:sp>
        <p:nvSpPr>
          <p:cNvPr id="10"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18717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1553633"/>
            <a:ext cx="6135687" cy="1633538"/>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B1596F5-5824-5B45-836C-424ED03603B3}" type="slidenum">
              <a:rPr lang="en-US" smtClean="0"/>
              <a:t>‹#›</a:t>
            </a:fld>
            <a:endParaRPr lang="en-US"/>
          </a:p>
        </p:txBody>
      </p:sp>
      <p:sp>
        <p:nvSpPr>
          <p:cNvPr id="8"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11/8/2023</a:t>
            </a:fld>
            <a:endParaRPr lang="en-US"/>
          </a:p>
        </p:txBody>
      </p:sp>
      <p:sp>
        <p:nvSpPr>
          <p:cNvPr id="9"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36192"/>
            <a:ext cx="3657600" cy="4431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599" y="1536192"/>
            <a:ext cx="4038599" cy="4431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0B1596F5-5824-5B45-836C-424ED03603B3}" type="slidenum">
              <a:rPr lang="en-US" smtClean="0"/>
              <a:t>‹#›</a:t>
            </a:fld>
            <a:endParaRPr lang="en-US"/>
          </a:p>
        </p:txBody>
      </p:sp>
      <p:sp>
        <p:nvSpPr>
          <p:cNvPr id="9" name="Date Placeholder 3"/>
          <p:cNvSpPr>
            <a:spLocks noGrp="1"/>
          </p:cNvSpPr>
          <p:nvPr>
            <p:ph type="dt" sz="half" idx="13"/>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11/8/2023</a:t>
            </a:fld>
            <a:endParaRPr lang="en-US"/>
          </a:p>
        </p:txBody>
      </p:sp>
      <p:sp>
        <p:nvSpPr>
          <p:cNvPr id="10"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4603"/>
            <a:ext cx="3890108" cy="63976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08717"/>
            <a:ext cx="3890108" cy="35587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07" y="1644603"/>
            <a:ext cx="4038599" cy="63976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32207" y="2408717"/>
            <a:ext cx="4038599" cy="35587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0B1596F5-5824-5B45-836C-424ED03603B3}" type="slidenum">
              <a:rPr lang="en-US" smtClean="0"/>
              <a:t>‹#›</a:t>
            </a:fld>
            <a:endParaRPr lang="en-US"/>
          </a:p>
        </p:txBody>
      </p:sp>
      <p:sp>
        <p:nvSpPr>
          <p:cNvPr id="11" name="Date Placeholder 3"/>
          <p:cNvSpPr>
            <a:spLocks noGrp="1"/>
          </p:cNvSpPr>
          <p:nvPr>
            <p:ph type="dt" sz="half" idx="13"/>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11/8/2023</a:t>
            </a:fld>
            <a:endParaRPr lang="en-US"/>
          </a:p>
        </p:txBody>
      </p:sp>
      <p:sp>
        <p:nvSpPr>
          <p:cNvPr id="12" name="Footer Placeholder 4"/>
          <p:cNvSpPr>
            <a:spLocks noGrp="1"/>
          </p:cNvSpPr>
          <p:nvPr>
            <p:ph type="ftr" sz="quarter" idx="14"/>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0B1596F5-5824-5B45-836C-424ED03603B3}" type="slidenum">
              <a:rPr lang="en-US" smtClean="0"/>
              <a:t>‹#›</a:t>
            </a:fld>
            <a:endParaRPr lang="en-US"/>
          </a:p>
        </p:txBody>
      </p:sp>
      <p:sp>
        <p:nvSpPr>
          <p:cNvPr id="7"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11/8/2023</a:t>
            </a:fld>
            <a:endParaRPr lang="en-US"/>
          </a:p>
        </p:txBody>
      </p:sp>
      <p:sp>
        <p:nvSpPr>
          <p:cNvPr id="8"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1596F5-5824-5B45-836C-424ED03603B3}" type="slidenum">
              <a:rPr lang="en-US" smtClean="0"/>
              <a:t>‹#›</a:t>
            </a:fld>
            <a:endParaRPr lang="en-US"/>
          </a:p>
        </p:txBody>
      </p:sp>
      <p:sp>
        <p:nvSpPr>
          <p:cNvPr id="6"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11/8/2023</a:t>
            </a:fld>
            <a:endParaRPr lang="en-US"/>
          </a:p>
        </p:txBody>
      </p:sp>
      <p:sp>
        <p:nvSpPr>
          <p:cNvPr id="7"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5495544"/>
            <a:ext cx="8516815"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0B1596F5-5824-5B45-836C-424ED03603B3}" type="slidenum">
              <a:rPr lang="en-US" smtClean="0"/>
              <a:t>‹#›</a:t>
            </a:fld>
            <a:endParaRPr lang="en-US"/>
          </a:p>
        </p:txBody>
      </p:sp>
      <p:sp>
        <p:nvSpPr>
          <p:cNvPr id="9" name="Content Placeholder 8"/>
          <p:cNvSpPr>
            <a:spLocks noGrp="1"/>
          </p:cNvSpPr>
          <p:nvPr>
            <p:ph sz="quarter" idx="13"/>
          </p:nvPr>
        </p:nvSpPr>
        <p:spPr>
          <a:xfrm>
            <a:off x="304799" y="381000"/>
            <a:ext cx="8516815" cy="4942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11/8/2023</a:t>
            </a:fld>
            <a:endParaRPr lang="en-US"/>
          </a:p>
        </p:txBody>
      </p:sp>
      <p:sp>
        <p:nvSpPr>
          <p:cNvPr id="10"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006828"/>
            <a:ext cx="8588248"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4"/>
            <a:ext cx="9144000" cy="49139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5607550"/>
            <a:ext cx="8588248" cy="538395"/>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Slide Number Placeholder 8"/>
          <p:cNvSpPr>
            <a:spLocks noGrp="1"/>
          </p:cNvSpPr>
          <p:nvPr>
            <p:ph type="sldNum" sz="quarter" idx="11"/>
          </p:nvPr>
        </p:nvSpPr>
        <p:spPr/>
        <p:txBody>
          <a:bodyPr/>
          <a:lstStyle/>
          <a:p>
            <a:fld id="{0B1596F5-5824-5B45-836C-424ED03603B3}" type="slidenum">
              <a:rPr lang="en-US" smtClean="0"/>
              <a:t>‹#›</a:t>
            </a:fld>
            <a:endParaRPr lang="en-US"/>
          </a:p>
        </p:txBody>
      </p:sp>
      <p:sp>
        <p:nvSpPr>
          <p:cNvPr id="10" name="Date Placeholder 3"/>
          <p:cNvSpPr>
            <a:spLocks noGrp="1"/>
          </p:cNvSpPr>
          <p:nvPr>
            <p:ph type="dt" sz="half" idx="1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11/8/2023</a:t>
            </a:fld>
            <a:endParaRPr lang="en-US"/>
          </a:p>
        </p:txBody>
      </p:sp>
      <p:sp>
        <p:nvSpPr>
          <p:cNvPr id="11"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userDrawn="1"/>
        </p:nvPicPr>
        <p:blipFill rotWithShape="1">
          <a:blip r:embed="rId12">
            <a:extLst>
              <a:ext uri="{28A0092B-C50C-407E-A947-70E740481C1C}">
                <a14:useLocalDpi xmlns:a14="http://schemas.microsoft.com/office/drawing/2010/main" val="0"/>
              </a:ext>
            </a:extLst>
          </a:blip>
          <a:srcRect l="23546" t="12621" r="12025"/>
          <a:stretch/>
        </p:blipFill>
        <p:spPr>
          <a:xfrm>
            <a:off x="0" y="0"/>
            <a:ext cx="9144000" cy="6187030"/>
          </a:xfrm>
          <a:prstGeom prst="rect">
            <a:avLst/>
          </a:prstGeom>
        </p:spPr>
      </p:pic>
      <p:sp>
        <p:nvSpPr>
          <p:cNvPr id="7" name="Rectangle 6"/>
          <p:cNvSpPr/>
          <p:nvPr/>
        </p:nvSpPr>
        <p:spPr>
          <a:xfrm>
            <a:off x="1" y="6223069"/>
            <a:ext cx="9143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199" y="274638"/>
            <a:ext cx="8315569"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199" y="1600200"/>
            <a:ext cx="8315569" cy="43672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6223069"/>
            <a:ext cx="6858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6305883"/>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0B1596F5-5824-5B45-836C-424ED03603B3}" type="slidenum">
              <a:rPr lang="en-US" smtClean="0"/>
              <a:t>‹#›</a:t>
            </a:fld>
            <a:endParaRPr lang="en-US"/>
          </a:p>
        </p:txBody>
      </p:sp>
      <p:sp>
        <p:nvSpPr>
          <p:cNvPr id="15"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11/8/2023</a:t>
            </a:fld>
            <a:endParaRPr lang="en-US"/>
          </a:p>
        </p:txBody>
      </p:sp>
      <p:sp>
        <p:nvSpPr>
          <p:cNvPr id="16"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nccc/ucsf.edu" TargetMode="External"/><Relationship Id="rId2" Type="http://schemas.openxmlformats.org/officeDocument/2006/relationships/hyperlink" Target="https://aidsetc.org/" TargetMode="External"/><Relationship Id="rId1" Type="http://schemas.openxmlformats.org/officeDocument/2006/relationships/slideLayout" Target="../slideLayouts/slideLayout10.xml"/><Relationship Id="rId4" Type="http://schemas.openxmlformats.org/officeDocument/2006/relationships/hyperlink" Target="http://www.hiv.uw.edu/"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www.hiv.uw.edu/"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EBBFCF-13B9-4447-B2A4-E5D8DF4A019D}"/>
              </a:ext>
            </a:extLst>
          </p:cNvPr>
          <p:cNvSpPr>
            <a:spLocks noGrp="1"/>
          </p:cNvSpPr>
          <p:nvPr>
            <p:ph type="ctrTitle"/>
          </p:nvPr>
        </p:nvSpPr>
        <p:spPr>
          <a:xfrm>
            <a:off x="339800" y="2130426"/>
            <a:ext cx="8496956" cy="1470025"/>
          </a:xfrm>
        </p:spPr>
        <p:txBody>
          <a:bodyPr/>
          <a:lstStyle/>
          <a:p>
            <a:pPr algn="ctr"/>
            <a:r>
              <a:rPr lang="en-US" sz="4400" dirty="0"/>
              <a:t>Non-Viral Liver Diseases to Address in Persons with HIV</a:t>
            </a:r>
          </a:p>
        </p:txBody>
      </p:sp>
      <p:sp>
        <p:nvSpPr>
          <p:cNvPr id="6" name="Subtitle 2">
            <a:extLst>
              <a:ext uri="{FF2B5EF4-FFF2-40B4-BE49-F238E27FC236}">
                <a16:creationId xmlns:a16="http://schemas.microsoft.com/office/drawing/2014/main" id="{422C7FF1-837A-45C6-A9D4-DDCE50AC3AA0}"/>
              </a:ext>
            </a:extLst>
          </p:cNvPr>
          <p:cNvSpPr>
            <a:spLocks noGrp="1"/>
          </p:cNvSpPr>
          <p:nvPr>
            <p:ph type="subTitle" idx="1"/>
          </p:nvPr>
        </p:nvSpPr>
        <p:spPr>
          <a:xfrm>
            <a:off x="1828800" y="3886200"/>
            <a:ext cx="5518956" cy="1752600"/>
          </a:xfrm>
        </p:spPr>
        <p:txBody>
          <a:bodyPr/>
          <a:lstStyle/>
          <a:p>
            <a:pPr algn="ctr"/>
            <a:r>
              <a:rPr lang="en-US" dirty="0"/>
              <a:t>Caroline Miller, PA-C</a:t>
            </a:r>
          </a:p>
          <a:p>
            <a:pPr algn="ctr"/>
            <a:r>
              <a:rPr lang="en-US" dirty="0"/>
              <a:t>HIV PA Resident</a:t>
            </a:r>
          </a:p>
          <a:p>
            <a:pPr algn="ctr"/>
            <a:r>
              <a:rPr lang="en-US" dirty="0"/>
              <a:t>University of Kentucky</a:t>
            </a:r>
          </a:p>
          <a:p>
            <a:pPr algn="ctr"/>
            <a:endParaRPr lang="en-US" dirty="0"/>
          </a:p>
        </p:txBody>
      </p:sp>
      <p:pic>
        <p:nvPicPr>
          <p:cNvPr id="3" name="Picture 2">
            <a:extLst>
              <a:ext uri="{FF2B5EF4-FFF2-40B4-BE49-F238E27FC236}">
                <a16:creationId xmlns:a16="http://schemas.microsoft.com/office/drawing/2014/main" id="{B4649DB3-DF99-457B-888F-61EB1797F2C3}"/>
              </a:ext>
            </a:extLst>
          </p:cNvPr>
          <p:cNvPicPr>
            <a:picLocks noChangeAspect="1"/>
          </p:cNvPicPr>
          <p:nvPr/>
        </p:nvPicPr>
        <p:blipFill>
          <a:blip r:embed="rId2"/>
          <a:stretch>
            <a:fillRect/>
          </a:stretch>
        </p:blipFill>
        <p:spPr>
          <a:xfrm>
            <a:off x="6809359" y="-125273"/>
            <a:ext cx="2297197" cy="2297197"/>
          </a:xfrm>
          <a:prstGeom prst="rect">
            <a:avLst/>
          </a:prstGeom>
        </p:spPr>
      </p:pic>
    </p:spTree>
    <p:extLst>
      <p:ext uri="{BB962C8B-B14F-4D97-AF65-F5344CB8AC3E}">
        <p14:creationId xmlns:p14="http://schemas.microsoft.com/office/powerpoint/2010/main" val="3526702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45220-8D9A-4C3D-A7A3-3D57B550482D}"/>
              </a:ext>
            </a:extLst>
          </p:cNvPr>
          <p:cNvSpPr>
            <a:spLocks noGrp="1"/>
          </p:cNvSpPr>
          <p:nvPr>
            <p:ph type="title"/>
          </p:nvPr>
        </p:nvSpPr>
        <p:spPr/>
        <p:txBody>
          <a:bodyPr/>
          <a:lstStyle/>
          <a:p>
            <a:r>
              <a:rPr lang="en-US" dirty="0"/>
              <a:t>Hepatocellular Causes of Liver Injury</a:t>
            </a:r>
          </a:p>
        </p:txBody>
      </p:sp>
      <p:sp>
        <p:nvSpPr>
          <p:cNvPr id="3" name="Text Placeholder 2">
            <a:extLst>
              <a:ext uri="{FF2B5EF4-FFF2-40B4-BE49-F238E27FC236}">
                <a16:creationId xmlns:a16="http://schemas.microsoft.com/office/drawing/2014/main" id="{CEA86A56-446A-4746-9484-CFC249FA3E82}"/>
              </a:ext>
            </a:extLst>
          </p:cNvPr>
          <p:cNvSpPr>
            <a:spLocks noGrp="1"/>
          </p:cNvSpPr>
          <p:nvPr>
            <p:ph type="body" idx="1"/>
          </p:nvPr>
        </p:nvSpPr>
        <p:spPr>
          <a:xfrm>
            <a:off x="2434496" y="1539728"/>
            <a:ext cx="4275007" cy="639762"/>
          </a:xfrm>
        </p:spPr>
        <p:txBody>
          <a:bodyPr/>
          <a:lstStyle/>
          <a:p>
            <a:r>
              <a:rPr lang="en-US" dirty="0"/>
              <a:t>Hepatocellular (ALT, AST)</a:t>
            </a:r>
          </a:p>
        </p:txBody>
      </p:sp>
      <p:graphicFrame>
        <p:nvGraphicFramePr>
          <p:cNvPr id="9" name="Table 8">
            <a:extLst>
              <a:ext uri="{FF2B5EF4-FFF2-40B4-BE49-F238E27FC236}">
                <a16:creationId xmlns:a16="http://schemas.microsoft.com/office/drawing/2014/main" id="{0CA45004-81C1-4084-AAB0-C55B94F45D93}"/>
              </a:ext>
            </a:extLst>
          </p:cNvPr>
          <p:cNvGraphicFramePr>
            <a:graphicFrameLocks noGrp="1"/>
          </p:cNvGraphicFramePr>
          <p:nvPr>
            <p:extLst>
              <p:ext uri="{D42A27DB-BD31-4B8C-83A1-F6EECF244321}">
                <p14:modId xmlns:p14="http://schemas.microsoft.com/office/powerpoint/2010/main" val="2373688143"/>
              </p:ext>
            </p:extLst>
          </p:nvPr>
        </p:nvGraphicFramePr>
        <p:xfrm>
          <a:off x="990600" y="1417023"/>
          <a:ext cx="7162800" cy="3971692"/>
        </p:xfrm>
        <a:graphic>
          <a:graphicData uri="http://schemas.openxmlformats.org/drawingml/2006/table">
            <a:tbl>
              <a:tblPr firstRow="1" bandRow="1">
                <a:tableStyleId>{E269D01E-BC32-4049-B463-5C60D7B0CCD2}</a:tableStyleId>
              </a:tblPr>
              <a:tblGrid>
                <a:gridCol w="2387600">
                  <a:extLst>
                    <a:ext uri="{9D8B030D-6E8A-4147-A177-3AD203B41FA5}">
                      <a16:colId xmlns:a16="http://schemas.microsoft.com/office/drawing/2014/main" val="647921573"/>
                    </a:ext>
                  </a:extLst>
                </a:gridCol>
                <a:gridCol w="2387600">
                  <a:extLst>
                    <a:ext uri="{9D8B030D-6E8A-4147-A177-3AD203B41FA5}">
                      <a16:colId xmlns:a16="http://schemas.microsoft.com/office/drawing/2014/main" val="947899054"/>
                    </a:ext>
                  </a:extLst>
                </a:gridCol>
                <a:gridCol w="2387600">
                  <a:extLst>
                    <a:ext uri="{9D8B030D-6E8A-4147-A177-3AD203B41FA5}">
                      <a16:colId xmlns:a16="http://schemas.microsoft.com/office/drawing/2014/main" val="288996074"/>
                    </a:ext>
                  </a:extLst>
                </a:gridCol>
              </a:tblGrid>
              <a:tr h="659966">
                <a:tc>
                  <a:txBody>
                    <a:bodyPr/>
                    <a:lstStyle/>
                    <a:p>
                      <a:r>
                        <a:rPr lang="en-US" dirty="0"/>
                        <a:t>Elevation</a:t>
                      </a:r>
                    </a:p>
                  </a:txBody>
                  <a:tcPr/>
                </a:tc>
                <a:tc>
                  <a:txBody>
                    <a:bodyPr/>
                    <a:lstStyle/>
                    <a:p>
                      <a:r>
                        <a:rPr lang="en-US" dirty="0"/>
                        <a:t>Common causes</a:t>
                      </a:r>
                    </a:p>
                  </a:txBody>
                  <a:tcPr/>
                </a:tc>
                <a:tc>
                  <a:txBody>
                    <a:bodyPr/>
                    <a:lstStyle/>
                    <a:p>
                      <a:r>
                        <a:rPr lang="en-US" dirty="0"/>
                        <a:t>HIV-related</a:t>
                      </a:r>
                    </a:p>
                  </a:txBody>
                  <a:tcPr/>
                </a:tc>
                <a:extLst>
                  <a:ext uri="{0D108BD9-81ED-4DB2-BD59-A6C34878D82A}">
                    <a16:rowId xmlns:a16="http://schemas.microsoft.com/office/drawing/2014/main" val="968527576"/>
                  </a:ext>
                </a:extLst>
              </a:tr>
              <a:tr h="1139119">
                <a:tc>
                  <a:txBody>
                    <a:bodyPr/>
                    <a:lstStyle/>
                    <a:p>
                      <a:r>
                        <a:rPr lang="en-US" dirty="0"/>
                        <a:t>Mild (&lt;100 U/L)</a:t>
                      </a:r>
                    </a:p>
                  </a:txBody>
                  <a:tcPr/>
                </a:tc>
                <a:tc>
                  <a:txBody>
                    <a:bodyPr/>
                    <a:lstStyle/>
                    <a:p>
                      <a:r>
                        <a:rPr lang="en-US" dirty="0"/>
                        <a:t>Chronic viral hepatitis</a:t>
                      </a:r>
                    </a:p>
                    <a:p>
                      <a:r>
                        <a:rPr lang="en-US" dirty="0"/>
                        <a:t>Alcohol</a:t>
                      </a:r>
                    </a:p>
                    <a:p>
                      <a:r>
                        <a:rPr lang="en-US" dirty="0"/>
                        <a:t>Nonalcoholic fatty liver disease</a:t>
                      </a:r>
                    </a:p>
                    <a:p>
                      <a:r>
                        <a:rPr lang="en-US" dirty="0"/>
                        <a:t>Wilson’s Disease</a:t>
                      </a:r>
                    </a:p>
                  </a:txBody>
                  <a:tcPr/>
                </a:tc>
                <a:tc>
                  <a:txBody>
                    <a:bodyPr/>
                    <a:lstStyle/>
                    <a:p>
                      <a:r>
                        <a:rPr lang="en-US" dirty="0"/>
                        <a:t>ART toxicity</a:t>
                      </a:r>
                    </a:p>
                    <a:p>
                      <a:r>
                        <a:rPr lang="en-US" dirty="0"/>
                        <a:t>Opportunistic infections</a:t>
                      </a:r>
                    </a:p>
                  </a:txBody>
                  <a:tcPr/>
                </a:tc>
                <a:extLst>
                  <a:ext uri="{0D108BD9-81ED-4DB2-BD59-A6C34878D82A}">
                    <a16:rowId xmlns:a16="http://schemas.microsoft.com/office/drawing/2014/main" val="1760216817"/>
                  </a:ext>
                </a:extLst>
              </a:tr>
              <a:tr h="659966">
                <a:tc>
                  <a:txBody>
                    <a:bodyPr/>
                    <a:lstStyle/>
                    <a:p>
                      <a:r>
                        <a:rPr lang="en-US" dirty="0"/>
                        <a:t>Moderate (100-300 U/L)</a:t>
                      </a:r>
                    </a:p>
                  </a:txBody>
                  <a:tcPr/>
                </a:tc>
                <a:tc>
                  <a:txBody>
                    <a:bodyPr/>
                    <a:lstStyle/>
                    <a:p>
                      <a:r>
                        <a:rPr lang="en-US" dirty="0"/>
                        <a:t>Same as above</a:t>
                      </a:r>
                    </a:p>
                  </a:txBody>
                  <a:tcPr/>
                </a:tc>
                <a:tc>
                  <a:txBody>
                    <a:bodyPr/>
                    <a:lstStyle/>
                    <a:p>
                      <a:r>
                        <a:rPr lang="en-US" dirty="0"/>
                        <a:t>Same as above</a:t>
                      </a:r>
                    </a:p>
                  </a:txBody>
                  <a:tcPr/>
                </a:tc>
                <a:extLst>
                  <a:ext uri="{0D108BD9-81ED-4DB2-BD59-A6C34878D82A}">
                    <a16:rowId xmlns:a16="http://schemas.microsoft.com/office/drawing/2014/main" val="3161073929"/>
                  </a:ext>
                </a:extLst>
              </a:tr>
              <a:tr h="659966">
                <a:tc>
                  <a:txBody>
                    <a:bodyPr/>
                    <a:lstStyle/>
                    <a:p>
                      <a:r>
                        <a:rPr lang="en-US" dirty="0"/>
                        <a:t>Severe (&gt;1000 U/L)</a:t>
                      </a:r>
                    </a:p>
                  </a:txBody>
                  <a:tcPr/>
                </a:tc>
                <a:tc>
                  <a:txBody>
                    <a:bodyPr/>
                    <a:lstStyle/>
                    <a:p>
                      <a:r>
                        <a:rPr lang="en-US" dirty="0"/>
                        <a:t>Drug induced liver injury</a:t>
                      </a:r>
                    </a:p>
                    <a:p>
                      <a:r>
                        <a:rPr lang="en-US" dirty="0"/>
                        <a:t>Acute viral hepatitis</a:t>
                      </a:r>
                    </a:p>
                    <a:p>
                      <a:r>
                        <a:rPr lang="en-US" dirty="0"/>
                        <a:t>Autoimmune hepatitis</a:t>
                      </a:r>
                    </a:p>
                  </a:txBody>
                  <a:tcPr/>
                </a:tc>
                <a:tc>
                  <a:txBody>
                    <a:bodyPr/>
                    <a:lstStyle/>
                    <a:p>
                      <a:endParaRPr lang="en-US" dirty="0"/>
                    </a:p>
                  </a:txBody>
                  <a:tcPr/>
                </a:tc>
                <a:extLst>
                  <a:ext uri="{0D108BD9-81ED-4DB2-BD59-A6C34878D82A}">
                    <a16:rowId xmlns:a16="http://schemas.microsoft.com/office/drawing/2014/main" val="2807223184"/>
                  </a:ext>
                </a:extLst>
              </a:tr>
            </a:tbl>
          </a:graphicData>
        </a:graphic>
      </p:graphicFrame>
      <p:sp>
        <p:nvSpPr>
          <p:cNvPr id="10" name="TextBox 9">
            <a:extLst>
              <a:ext uri="{FF2B5EF4-FFF2-40B4-BE49-F238E27FC236}">
                <a16:creationId xmlns:a16="http://schemas.microsoft.com/office/drawing/2014/main" id="{0761A4ED-AABE-4294-AEB3-4303724DF4D4}"/>
              </a:ext>
            </a:extLst>
          </p:cNvPr>
          <p:cNvSpPr txBox="1"/>
          <p:nvPr/>
        </p:nvSpPr>
        <p:spPr>
          <a:xfrm>
            <a:off x="588621" y="5979463"/>
            <a:ext cx="8509518" cy="276999"/>
          </a:xfrm>
          <a:prstGeom prst="rect">
            <a:avLst/>
          </a:prstGeom>
          <a:noFill/>
        </p:spPr>
        <p:txBody>
          <a:bodyPr wrap="square" rtlCol="0">
            <a:spAutoFit/>
          </a:bodyPr>
          <a:lstStyle/>
          <a:p>
            <a:r>
              <a:rPr lang="en-US" sz="1200"/>
              <a:t>Sanchez J, Corey K. Interpretation of abnormal liver chemistries in the hospitalized patient. Clin Liv Dis. 2016;7:132–4.</a:t>
            </a:r>
            <a:endParaRPr lang="en-US" sz="1200" dirty="0"/>
          </a:p>
        </p:txBody>
      </p:sp>
    </p:spTree>
    <p:extLst>
      <p:ext uri="{BB962C8B-B14F-4D97-AF65-F5344CB8AC3E}">
        <p14:creationId xmlns:p14="http://schemas.microsoft.com/office/powerpoint/2010/main" val="4117962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65FE7-67B0-426B-8114-E9E8FCC49B2C}"/>
              </a:ext>
            </a:extLst>
          </p:cNvPr>
          <p:cNvSpPr>
            <a:spLocks noGrp="1"/>
          </p:cNvSpPr>
          <p:nvPr>
            <p:ph type="title"/>
          </p:nvPr>
        </p:nvSpPr>
        <p:spPr>
          <a:xfrm>
            <a:off x="414215" y="0"/>
            <a:ext cx="8315569" cy="1143000"/>
          </a:xfrm>
        </p:spPr>
        <p:txBody>
          <a:bodyPr/>
          <a:lstStyle/>
          <a:p>
            <a:r>
              <a:rPr lang="en-US" dirty="0"/>
              <a:t>Cholestatic Causes of Liver Injury</a:t>
            </a:r>
          </a:p>
        </p:txBody>
      </p:sp>
      <p:graphicFrame>
        <p:nvGraphicFramePr>
          <p:cNvPr id="7" name="Table 6">
            <a:extLst>
              <a:ext uri="{FF2B5EF4-FFF2-40B4-BE49-F238E27FC236}">
                <a16:creationId xmlns:a16="http://schemas.microsoft.com/office/drawing/2014/main" id="{B0470772-FAC1-421F-A833-075555B4CB22}"/>
              </a:ext>
            </a:extLst>
          </p:cNvPr>
          <p:cNvGraphicFramePr>
            <a:graphicFrameLocks noGrp="1"/>
          </p:cNvGraphicFramePr>
          <p:nvPr>
            <p:extLst>
              <p:ext uri="{D42A27DB-BD31-4B8C-83A1-F6EECF244321}">
                <p14:modId xmlns:p14="http://schemas.microsoft.com/office/powerpoint/2010/main" val="997403596"/>
              </p:ext>
            </p:extLst>
          </p:nvPr>
        </p:nvGraphicFramePr>
        <p:xfrm>
          <a:off x="947616" y="1143000"/>
          <a:ext cx="7039389" cy="4582264"/>
        </p:xfrm>
        <a:graphic>
          <a:graphicData uri="http://schemas.openxmlformats.org/drawingml/2006/table">
            <a:tbl>
              <a:tblPr firstRow="1" bandRow="1">
                <a:tableStyleId>{E269D01E-BC32-4049-B463-5C60D7B0CCD2}</a:tableStyleId>
              </a:tblPr>
              <a:tblGrid>
                <a:gridCol w="2346463">
                  <a:extLst>
                    <a:ext uri="{9D8B030D-6E8A-4147-A177-3AD203B41FA5}">
                      <a16:colId xmlns:a16="http://schemas.microsoft.com/office/drawing/2014/main" val="4278027019"/>
                    </a:ext>
                  </a:extLst>
                </a:gridCol>
                <a:gridCol w="2346463">
                  <a:extLst>
                    <a:ext uri="{9D8B030D-6E8A-4147-A177-3AD203B41FA5}">
                      <a16:colId xmlns:a16="http://schemas.microsoft.com/office/drawing/2014/main" val="1753454826"/>
                    </a:ext>
                  </a:extLst>
                </a:gridCol>
                <a:gridCol w="2346463">
                  <a:extLst>
                    <a:ext uri="{9D8B030D-6E8A-4147-A177-3AD203B41FA5}">
                      <a16:colId xmlns:a16="http://schemas.microsoft.com/office/drawing/2014/main" val="3543560379"/>
                    </a:ext>
                  </a:extLst>
                </a:gridCol>
              </a:tblGrid>
              <a:tr h="349898">
                <a:tc>
                  <a:txBody>
                    <a:bodyPr/>
                    <a:lstStyle/>
                    <a:p>
                      <a:r>
                        <a:rPr lang="en-US" dirty="0"/>
                        <a:t>Elevation</a:t>
                      </a:r>
                    </a:p>
                  </a:txBody>
                  <a:tcPr/>
                </a:tc>
                <a:tc>
                  <a:txBody>
                    <a:bodyPr/>
                    <a:lstStyle/>
                    <a:p>
                      <a:r>
                        <a:rPr lang="en-US" dirty="0"/>
                        <a:t>Common Causes</a:t>
                      </a:r>
                    </a:p>
                  </a:txBody>
                  <a:tcPr/>
                </a:tc>
                <a:tc>
                  <a:txBody>
                    <a:bodyPr/>
                    <a:lstStyle/>
                    <a:p>
                      <a:r>
                        <a:rPr lang="en-US" dirty="0"/>
                        <a:t>HIV-related</a:t>
                      </a:r>
                    </a:p>
                  </a:txBody>
                  <a:tcPr/>
                </a:tc>
                <a:extLst>
                  <a:ext uri="{0D108BD9-81ED-4DB2-BD59-A6C34878D82A}">
                    <a16:rowId xmlns:a16="http://schemas.microsoft.com/office/drawing/2014/main" val="202799305"/>
                  </a:ext>
                </a:extLst>
              </a:tr>
              <a:tr h="376024">
                <a:tc>
                  <a:txBody>
                    <a:bodyPr/>
                    <a:lstStyle/>
                    <a:p>
                      <a:r>
                        <a:rPr lang="en-US" dirty="0"/>
                        <a:t>Low (&lt;40 U/L)</a:t>
                      </a:r>
                    </a:p>
                  </a:txBody>
                  <a:tcPr/>
                </a:tc>
                <a:tc>
                  <a:txBody>
                    <a:bodyPr/>
                    <a:lstStyle/>
                    <a:p>
                      <a:r>
                        <a:rPr lang="en-US" dirty="0"/>
                        <a:t>Wilson’s Disease</a:t>
                      </a:r>
                    </a:p>
                  </a:txBody>
                  <a:tcPr/>
                </a:tc>
                <a:tc>
                  <a:txBody>
                    <a:bodyPr/>
                    <a:lstStyle/>
                    <a:p>
                      <a:endParaRPr lang="en-US" dirty="0"/>
                    </a:p>
                  </a:txBody>
                  <a:tcPr/>
                </a:tc>
                <a:extLst>
                  <a:ext uri="{0D108BD9-81ED-4DB2-BD59-A6C34878D82A}">
                    <a16:rowId xmlns:a16="http://schemas.microsoft.com/office/drawing/2014/main" val="3835323895"/>
                  </a:ext>
                </a:extLst>
              </a:tr>
              <a:tr h="579947">
                <a:tc>
                  <a:txBody>
                    <a:bodyPr/>
                    <a:lstStyle/>
                    <a:p>
                      <a:r>
                        <a:rPr lang="en-US" dirty="0"/>
                        <a:t>Mild elevation</a:t>
                      </a:r>
                    </a:p>
                  </a:txBody>
                  <a:tcPr/>
                </a:tc>
                <a:tc>
                  <a:txBody>
                    <a:bodyPr/>
                    <a:lstStyle/>
                    <a:p>
                      <a:r>
                        <a:rPr lang="en-US" dirty="0"/>
                        <a:t>Biliary obstruction</a:t>
                      </a:r>
                    </a:p>
                  </a:txBody>
                  <a:tcPr/>
                </a:tc>
                <a:tc>
                  <a:txBody>
                    <a:bodyPr/>
                    <a:lstStyle/>
                    <a:p>
                      <a:r>
                        <a:rPr lang="en-US" dirty="0"/>
                        <a:t>Opportunistic infections</a:t>
                      </a:r>
                    </a:p>
                  </a:txBody>
                  <a:tcPr/>
                </a:tc>
                <a:extLst>
                  <a:ext uri="{0D108BD9-81ED-4DB2-BD59-A6C34878D82A}">
                    <a16:rowId xmlns:a16="http://schemas.microsoft.com/office/drawing/2014/main" val="734630977"/>
                  </a:ext>
                </a:extLst>
              </a:tr>
              <a:tr h="1077045">
                <a:tc>
                  <a:txBody>
                    <a:bodyPr/>
                    <a:lstStyle/>
                    <a:p>
                      <a:r>
                        <a:rPr lang="en-US" dirty="0"/>
                        <a:t>Moderate elevation (&lt;4 times upper limit of normal)</a:t>
                      </a:r>
                    </a:p>
                  </a:txBody>
                  <a:tcPr/>
                </a:tc>
                <a:tc>
                  <a:txBody>
                    <a:bodyPr/>
                    <a:lstStyle/>
                    <a:p>
                      <a:r>
                        <a:rPr lang="en-US" dirty="0"/>
                        <a:t>Primary biliary cholangitis</a:t>
                      </a:r>
                    </a:p>
                  </a:txBody>
                  <a:tcPr/>
                </a:tc>
                <a:tc>
                  <a:txBody>
                    <a:bodyPr/>
                    <a:lstStyle/>
                    <a:p>
                      <a:r>
                        <a:rPr lang="en-US" dirty="0"/>
                        <a:t>Mycobacterium tuberculosis</a:t>
                      </a:r>
                    </a:p>
                    <a:p>
                      <a:r>
                        <a:rPr lang="en-US" dirty="0"/>
                        <a:t>Opportunistic infections</a:t>
                      </a:r>
                    </a:p>
                  </a:txBody>
                  <a:tcPr/>
                </a:tc>
                <a:extLst>
                  <a:ext uri="{0D108BD9-81ED-4DB2-BD59-A6C34878D82A}">
                    <a16:rowId xmlns:a16="http://schemas.microsoft.com/office/drawing/2014/main" val="3058311661"/>
                  </a:ext>
                </a:extLst>
              </a:tr>
              <a:tr h="1822692">
                <a:tc>
                  <a:txBody>
                    <a:bodyPr/>
                    <a:lstStyle/>
                    <a:p>
                      <a:r>
                        <a:rPr lang="en-US" dirty="0"/>
                        <a:t>Severe elevation (&gt;1000 U/L)</a:t>
                      </a:r>
                    </a:p>
                  </a:txBody>
                  <a:tcPr/>
                </a:tc>
                <a:tc>
                  <a:txBody>
                    <a:bodyPr/>
                    <a:lstStyle/>
                    <a:p>
                      <a:r>
                        <a:rPr lang="en-US" dirty="0"/>
                        <a:t>Malignancy</a:t>
                      </a:r>
                    </a:p>
                  </a:txBody>
                  <a:tcPr/>
                </a:tc>
                <a:tc>
                  <a:txBody>
                    <a:bodyPr/>
                    <a:lstStyle/>
                    <a:p>
                      <a:r>
                        <a:rPr lang="en-US" dirty="0"/>
                        <a:t>Mycobacterium Avium Complex</a:t>
                      </a:r>
                    </a:p>
                    <a:p>
                      <a:r>
                        <a:rPr lang="en-US" dirty="0"/>
                        <a:t>Kaposi’s Sarcoma</a:t>
                      </a:r>
                    </a:p>
                    <a:p>
                      <a:r>
                        <a:rPr lang="en-US" dirty="0"/>
                        <a:t>AIDS Cholangiopathy</a:t>
                      </a:r>
                    </a:p>
                    <a:p>
                      <a:r>
                        <a:rPr lang="en-US" dirty="0"/>
                        <a:t>Non-Hodgkin’s lymphoma</a:t>
                      </a:r>
                    </a:p>
                  </a:txBody>
                  <a:tcPr/>
                </a:tc>
                <a:extLst>
                  <a:ext uri="{0D108BD9-81ED-4DB2-BD59-A6C34878D82A}">
                    <a16:rowId xmlns:a16="http://schemas.microsoft.com/office/drawing/2014/main" val="1053034056"/>
                  </a:ext>
                </a:extLst>
              </a:tr>
            </a:tbl>
          </a:graphicData>
        </a:graphic>
      </p:graphicFrame>
      <p:sp>
        <p:nvSpPr>
          <p:cNvPr id="8" name="TextBox 7">
            <a:extLst>
              <a:ext uri="{FF2B5EF4-FFF2-40B4-BE49-F238E27FC236}">
                <a16:creationId xmlns:a16="http://schemas.microsoft.com/office/drawing/2014/main" id="{F6852718-DD8F-4AB5-BB94-8D2F4EEF636A}"/>
              </a:ext>
            </a:extLst>
          </p:cNvPr>
          <p:cNvSpPr txBox="1"/>
          <p:nvPr/>
        </p:nvSpPr>
        <p:spPr>
          <a:xfrm>
            <a:off x="149290" y="5761041"/>
            <a:ext cx="9144000" cy="415498"/>
          </a:xfrm>
          <a:prstGeom prst="rect">
            <a:avLst/>
          </a:prstGeom>
          <a:noFill/>
        </p:spPr>
        <p:txBody>
          <a:bodyPr wrap="square" rtlCol="0">
            <a:spAutoFit/>
          </a:bodyPr>
          <a:lstStyle/>
          <a:p>
            <a:r>
              <a:rPr lang="en-US" sz="1050" dirty="0"/>
              <a:t>Alemu BT, Troy SB, </a:t>
            </a:r>
            <a:r>
              <a:rPr lang="en-US" sz="1050" dirty="0" err="1"/>
              <a:t>Beydoun</a:t>
            </a:r>
            <a:r>
              <a:rPr lang="en-US" sz="1050" dirty="0"/>
              <a:t> HA, </a:t>
            </a:r>
            <a:r>
              <a:rPr lang="en-US" sz="1050" dirty="0" err="1"/>
              <a:t>Akpinar-Elci</a:t>
            </a:r>
            <a:r>
              <a:rPr lang="en-US" sz="1050" dirty="0"/>
              <a:t> M, Cunningham TD. Determinants of Elevated Alkaline Phosphatase in Patients Infected with HIV. South Med J. 2016 Aug;109(8):487-91. </a:t>
            </a:r>
            <a:r>
              <a:rPr lang="en-US" sz="1050" dirty="0" err="1"/>
              <a:t>doi</a:t>
            </a:r>
            <a:r>
              <a:rPr lang="en-US" sz="1050" dirty="0"/>
              <a:t>: 10.14423/SMJ.0000000000000500. PMID: 27490660.</a:t>
            </a:r>
          </a:p>
        </p:txBody>
      </p:sp>
    </p:spTree>
    <p:extLst>
      <p:ext uri="{BB962C8B-B14F-4D97-AF65-F5344CB8AC3E}">
        <p14:creationId xmlns:p14="http://schemas.microsoft.com/office/powerpoint/2010/main" val="1490325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8CF11-F8A2-436D-9099-BF728E25429F}"/>
              </a:ext>
            </a:extLst>
          </p:cNvPr>
          <p:cNvSpPr>
            <a:spLocks noGrp="1"/>
          </p:cNvSpPr>
          <p:nvPr>
            <p:ph type="title"/>
          </p:nvPr>
        </p:nvSpPr>
        <p:spPr/>
        <p:txBody>
          <a:bodyPr/>
          <a:lstStyle/>
          <a:p>
            <a:r>
              <a:rPr lang="en-US" sz="3600" dirty="0"/>
              <a:t>Nonalcoholic Fatty Liver Disease (NAFLD)</a:t>
            </a:r>
          </a:p>
        </p:txBody>
      </p:sp>
      <p:sp>
        <p:nvSpPr>
          <p:cNvPr id="3" name="Content Placeholder 2">
            <a:extLst>
              <a:ext uri="{FF2B5EF4-FFF2-40B4-BE49-F238E27FC236}">
                <a16:creationId xmlns:a16="http://schemas.microsoft.com/office/drawing/2014/main" id="{843CD7CD-804E-4F52-8D80-33E25C09CDE3}"/>
              </a:ext>
            </a:extLst>
          </p:cNvPr>
          <p:cNvSpPr>
            <a:spLocks noGrp="1"/>
          </p:cNvSpPr>
          <p:nvPr>
            <p:ph idx="1"/>
          </p:nvPr>
        </p:nvSpPr>
        <p:spPr/>
        <p:txBody>
          <a:bodyPr/>
          <a:lstStyle/>
          <a:p>
            <a:r>
              <a:rPr lang="en-US" dirty="0"/>
              <a:t>Accumulation of fat in the liver without excessive alcohol</a:t>
            </a:r>
          </a:p>
          <a:p>
            <a:pPr lvl="1"/>
            <a:r>
              <a:rPr lang="en-US" dirty="0"/>
              <a:t>Daily recommendations for alcohol consumption:</a:t>
            </a:r>
          </a:p>
          <a:p>
            <a:pPr lvl="2"/>
            <a:r>
              <a:rPr lang="en-US" dirty="0"/>
              <a:t>Men: 2 drinks or less</a:t>
            </a:r>
          </a:p>
          <a:p>
            <a:pPr lvl="2"/>
            <a:r>
              <a:rPr lang="en-US" dirty="0"/>
              <a:t>Women: 1 drink or less</a:t>
            </a:r>
          </a:p>
          <a:p>
            <a:r>
              <a:rPr lang="en-US" dirty="0"/>
              <a:t>Absence of secondary cause of hepatic steatosis </a:t>
            </a:r>
          </a:p>
        </p:txBody>
      </p:sp>
      <p:pic>
        <p:nvPicPr>
          <p:cNvPr id="1026" name="Picture 2" descr="Causes of NAFLDw/NASH.">
            <a:extLst>
              <a:ext uri="{FF2B5EF4-FFF2-40B4-BE49-F238E27FC236}">
                <a16:creationId xmlns:a16="http://schemas.microsoft.com/office/drawing/2014/main" id="{D553AE04-1916-4869-9F12-7F72AD6C46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027"/>
          <a:stretch/>
        </p:blipFill>
        <p:spPr bwMode="auto">
          <a:xfrm>
            <a:off x="1913763" y="3757727"/>
            <a:ext cx="4359021" cy="23923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8F8716F-0F2C-493A-9A32-3B33D6E8C51E}"/>
              </a:ext>
            </a:extLst>
          </p:cNvPr>
          <p:cNvSpPr txBox="1"/>
          <p:nvPr/>
        </p:nvSpPr>
        <p:spPr>
          <a:xfrm>
            <a:off x="6272784" y="5734563"/>
            <a:ext cx="2499984" cy="415498"/>
          </a:xfrm>
          <a:prstGeom prst="rect">
            <a:avLst/>
          </a:prstGeom>
          <a:noFill/>
        </p:spPr>
        <p:txBody>
          <a:bodyPr wrap="square" rtlCol="0">
            <a:spAutoFit/>
          </a:bodyPr>
          <a:lstStyle/>
          <a:p>
            <a:r>
              <a:rPr lang="en-US" sz="700"/>
              <a:t>Tan, Hui-Hui &amp; Chang, Jason. (2010). Non-Alcoholic Fatty Liver Disease. Proceedings of Singapore Healthcare. 19. 36-50. 10.1177/201010581001900106. </a:t>
            </a:r>
            <a:endParaRPr lang="en-US" sz="700" dirty="0"/>
          </a:p>
        </p:txBody>
      </p:sp>
    </p:spTree>
    <p:extLst>
      <p:ext uri="{BB962C8B-B14F-4D97-AF65-F5344CB8AC3E}">
        <p14:creationId xmlns:p14="http://schemas.microsoft.com/office/powerpoint/2010/main" val="1577830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4B11F-060A-4E13-A9E5-50766639458E}"/>
              </a:ext>
            </a:extLst>
          </p:cNvPr>
          <p:cNvSpPr>
            <a:spLocks noGrp="1"/>
          </p:cNvSpPr>
          <p:nvPr>
            <p:ph type="title"/>
          </p:nvPr>
        </p:nvSpPr>
        <p:spPr/>
        <p:txBody>
          <a:bodyPr/>
          <a:lstStyle/>
          <a:p>
            <a:r>
              <a:rPr lang="en-US" dirty="0"/>
              <a:t>Comorbidities associated with NAFLD</a:t>
            </a:r>
          </a:p>
        </p:txBody>
      </p:sp>
      <p:sp>
        <p:nvSpPr>
          <p:cNvPr id="3" name="Content Placeholder 2">
            <a:extLst>
              <a:ext uri="{FF2B5EF4-FFF2-40B4-BE49-F238E27FC236}">
                <a16:creationId xmlns:a16="http://schemas.microsoft.com/office/drawing/2014/main" id="{A0F154A3-60A1-41E8-AAD4-FF8323502528}"/>
              </a:ext>
            </a:extLst>
          </p:cNvPr>
          <p:cNvSpPr>
            <a:spLocks noGrp="1"/>
          </p:cNvSpPr>
          <p:nvPr>
            <p:ph idx="1"/>
          </p:nvPr>
        </p:nvSpPr>
        <p:spPr/>
        <p:txBody>
          <a:bodyPr/>
          <a:lstStyle/>
          <a:p>
            <a:r>
              <a:rPr lang="en-US" dirty="0"/>
              <a:t>Obesity</a:t>
            </a:r>
          </a:p>
          <a:p>
            <a:r>
              <a:rPr lang="en-US" dirty="0"/>
              <a:t>Diabetes Mellitus</a:t>
            </a:r>
          </a:p>
          <a:p>
            <a:r>
              <a:rPr lang="en-US" dirty="0"/>
              <a:t>Hypertension</a:t>
            </a:r>
          </a:p>
          <a:p>
            <a:r>
              <a:rPr lang="en-US" dirty="0"/>
              <a:t>Dyslipidemia</a:t>
            </a:r>
          </a:p>
          <a:p>
            <a:r>
              <a:rPr lang="en-US" dirty="0"/>
              <a:t>CVD</a:t>
            </a:r>
          </a:p>
          <a:p>
            <a:r>
              <a:rPr lang="en-US" dirty="0"/>
              <a:t>CKD</a:t>
            </a:r>
          </a:p>
        </p:txBody>
      </p:sp>
      <p:sp>
        <p:nvSpPr>
          <p:cNvPr id="4" name="TextBox 3">
            <a:extLst>
              <a:ext uri="{FF2B5EF4-FFF2-40B4-BE49-F238E27FC236}">
                <a16:creationId xmlns:a16="http://schemas.microsoft.com/office/drawing/2014/main" id="{CB1E259A-81D7-416F-9BFB-469D23D1BE4F}"/>
              </a:ext>
            </a:extLst>
          </p:cNvPr>
          <p:cNvSpPr txBox="1"/>
          <p:nvPr/>
        </p:nvSpPr>
        <p:spPr>
          <a:xfrm>
            <a:off x="457198" y="5541052"/>
            <a:ext cx="8315569" cy="646331"/>
          </a:xfrm>
          <a:prstGeom prst="rect">
            <a:avLst/>
          </a:prstGeom>
          <a:noFill/>
        </p:spPr>
        <p:txBody>
          <a:bodyPr wrap="square" rtlCol="0">
            <a:spAutoFit/>
          </a:bodyPr>
          <a:lstStyle/>
          <a:p>
            <a:r>
              <a:rPr lang="en-US" sz="1200" dirty="0"/>
              <a:t>Lake JE, et al. Expert Panel Review on Nonalcoholic Fatty Liver Disease in Persons With Human Immunodeficiency Virus. Clin Gastroenterol </a:t>
            </a:r>
            <a:r>
              <a:rPr lang="en-US" sz="1200" dirty="0" err="1"/>
              <a:t>Hepatol</a:t>
            </a:r>
            <a:r>
              <a:rPr lang="en-US" sz="1200" dirty="0"/>
              <a:t>. 2022 Feb;20(2):256-268. </a:t>
            </a:r>
            <a:r>
              <a:rPr lang="en-US" sz="1200" dirty="0" err="1"/>
              <a:t>doi</a:t>
            </a:r>
            <a:r>
              <a:rPr lang="en-US" sz="1200" dirty="0"/>
              <a:t>: 10.1016/j.cgh.2020.10.018. </a:t>
            </a:r>
            <a:r>
              <a:rPr lang="en-US" sz="1200" dirty="0" err="1"/>
              <a:t>Epub</a:t>
            </a:r>
            <a:r>
              <a:rPr lang="en-US" sz="1200" dirty="0"/>
              <a:t> 2020 Oct 16. PMID: 33069882; PMCID: PMC9069630.</a:t>
            </a:r>
          </a:p>
        </p:txBody>
      </p:sp>
    </p:spTree>
    <p:extLst>
      <p:ext uri="{BB962C8B-B14F-4D97-AF65-F5344CB8AC3E}">
        <p14:creationId xmlns:p14="http://schemas.microsoft.com/office/powerpoint/2010/main" val="4165729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66412-76CC-437D-9FC3-B8D34C9428AC}"/>
              </a:ext>
            </a:extLst>
          </p:cNvPr>
          <p:cNvSpPr>
            <a:spLocks noGrp="1"/>
          </p:cNvSpPr>
          <p:nvPr>
            <p:ph type="title"/>
          </p:nvPr>
        </p:nvSpPr>
        <p:spPr/>
        <p:txBody>
          <a:bodyPr/>
          <a:lstStyle/>
          <a:p>
            <a:r>
              <a:rPr lang="en-US" dirty="0"/>
              <a:t>Progression of NAFLD</a:t>
            </a:r>
          </a:p>
        </p:txBody>
      </p:sp>
      <p:sp>
        <p:nvSpPr>
          <p:cNvPr id="3" name="Content Placeholder 2">
            <a:extLst>
              <a:ext uri="{FF2B5EF4-FFF2-40B4-BE49-F238E27FC236}">
                <a16:creationId xmlns:a16="http://schemas.microsoft.com/office/drawing/2014/main" id="{1D72B73A-CA8B-4F19-A087-D1705AFBFF2F}"/>
              </a:ext>
            </a:extLst>
          </p:cNvPr>
          <p:cNvSpPr>
            <a:spLocks noGrp="1"/>
          </p:cNvSpPr>
          <p:nvPr>
            <p:ph idx="1"/>
          </p:nvPr>
        </p:nvSpPr>
        <p:spPr>
          <a:xfrm>
            <a:off x="457199" y="1245350"/>
            <a:ext cx="8315569" cy="4367299"/>
          </a:xfrm>
        </p:spPr>
        <p:txBody>
          <a:bodyPr/>
          <a:lstStyle/>
          <a:p>
            <a:r>
              <a:rPr lang="en-US" dirty="0"/>
              <a:t>Nonalcoholic fatty liver</a:t>
            </a:r>
          </a:p>
          <a:p>
            <a:r>
              <a:rPr lang="en-US" dirty="0"/>
              <a:t>Non-alcoholic steatohepatitis (NASH</a:t>
            </a:r>
          </a:p>
          <a:p>
            <a:r>
              <a:rPr lang="en-US" dirty="0"/>
              <a:t>Fibrosis</a:t>
            </a:r>
          </a:p>
        </p:txBody>
      </p:sp>
      <p:pic>
        <p:nvPicPr>
          <p:cNvPr id="5" name="Picture 4">
            <a:extLst>
              <a:ext uri="{FF2B5EF4-FFF2-40B4-BE49-F238E27FC236}">
                <a16:creationId xmlns:a16="http://schemas.microsoft.com/office/drawing/2014/main" id="{6F48F20B-734D-4B1F-B62C-BB1B72F3E47F}"/>
              </a:ext>
            </a:extLst>
          </p:cNvPr>
          <p:cNvPicPr>
            <a:picLocks noChangeAspect="1"/>
          </p:cNvPicPr>
          <p:nvPr/>
        </p:nvPicPr>
        <p:blipFill>
          <a:blip r:embed="rId3"/>
          <a:stretch>
            <a:fillRect/>
          </a:stretch>
        </p:blipFill>
        <p:spPr>
          <a:xfrm>
            <a:off x="542113" y="2813179"/>
            <a:ext cx="8059774" cy="2425226"/>
          </a:xfrm>
          <a:prstGeom prst="rect">
            <a:avLst/>
          </a:prstGeom>
        </p:spPr>
      </p:pic>
      <p:sp>
        <p:nvSpPr>
          <p:cNvPr id="6" name="TextBox 5">
            <a:extLst>
              <a:ext uri="{FF2B5EF4-FFF2-40B4-BE49-F238E27FC236}">
                <a16:creationId xmlns:a16="http://schemas.microsoft.com/office/drawing/2014/main" id="{DE463F31-1434-4AFB-A5D1-6F4896CD52C1}"/>
              </a:ext>
            </a:extLst>
          </p:cNvPr>
          <p:cNvSpPr txBox="1"/>
          <p:nvPr/>
        </p:nvSpPr>
        <p:spPr>
          <a:xfrm>
            <a:off x="0" y="5869232"/>
            <a:ext cx="9144000" cy="338554"/>
          </a:xfrm>
          <a:prstGeom prst="rect">
            <a:avLst/>
          </a:prstGeom>
          <a:noFill/>
        </p:spPr>
        <p:txBody>
          <a:bodyPr wrap="square" rtlCol="0">
            <a:spAutoFit/>
          </a:bodyPr>
          <a:lstStyle/>
          <a:p>
            <a:r>
              <a:rPr lang="en-US" sz="800" dirty="0"/>
              <a:t>Sven M. </a:t>
            </a:r>
            <a:r>
              <a:rPr lang="en-US" sz="800" dirty="0" err="1"/>
              <a:t>Francque</a:t>
            </a:r>
            <a:r>
              <a:rPr lang="en-US" sz="800" dirty="0"/>
              <a:t>, et al. Non-alcoholic fatty liver disease: A patient guideline,</a:t>
            </a:r>
          </a:p>
          <a:p>
            <a:r>
              <a:rPr lang="en-US" sz="800" dirty="0"/>
              <a:t>JHEP </a:t>
            </a:r>
            <a:r>
              <a:rPr lang="en-US" sz="800" dirty="0" err="1"/>
              <a:t>Reports,Volume</a:t>
            </a:r>
            <a:r>
              <a:rPr lang="en-US" sz="800" dirty="0"/>
              <a:t> 3, Issue 5,2021,100322,ISSN 2589-5559,https://doi.org/10.1016/j.jhepr.2021.100322.</a:t>
            </a:r>
          </a:p>
        </p:txBody>
      </p:sp>
    </p:spTree>
    <p:extLst>
      <p:ext uri="{BB962C8B-B14F-4D97-AF65-F5344CB8AC3E}">
        <p14:creationId xmlns:p14="http://schemas.microsoft.com/office/powerpoint/2010/main" val="2633449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86FD7-44F7-4F2A-BD01-72E6F3DAE3F7}"/>
              </a:ext>
            </a:extLst>
          </p:cNvPr>
          <p:cNvSpPr>
            <a:spLocks noGrp="1"/>
          </p:cNvSpPr>
          <p:nvPr>
            <p:ph type="title"/>
          </p:nvPr>
        </p:nvSpPr>
        <p:spPr>
          <a:xfrm>
            <a:off x="457199" y="-17970"/>
            <a:ext cx="8315569" cy="1143000"/>
          </a:xfrm>
        </p:spPr>
        <p:txBody>
          <a:bodyPr/>
          <a:lstStyle/>
          <a:p>
            <a:r>
              <a:rPr lang="en-US" sz="2800" dirty="0"/>
              <a:t>Published Studies of NAFLD Epidemiology in PWH</a:t>
            </a:r>
          </a:p>
        </p:txBody>
      </p:sp>
      <p:graphicFrame>
        <p:nvGraphicFramePr>
          <p:cNvPr id="4" name="Table 3">
            <a:extLst>
              <a:ext uri="{FF2B5EF4-FFF2-40B4-BE49-F238E27FC236}">
                <a16:creationId xmlns:a16="http://schemas.microsoft.com/office/drawing/2014/main" id="{8D2E73F6-F0BE-441B-8AD5-4087CBF40245}"/>
              </a:ext>
            </a:extLst>
          </p:cNvPr>
          <p:cNvGraphicFramePr>
            <a:graphicFrameLocks noGrp="1"/>
          </p:cNvGraphicFramePr>
          <p:nvPr>
            <p:extLst>
              <p:ext uri="{D42A27DB-BD31-4B8C-83A1-F6EECF244321}">
                <p14:modId xmlns:p14="http://schemas.microsoft.com/office/powerpoint/2010/main" val="1573068371"/>
              </p:ext>
            </p:extLst>
          </p:nvPr>
        </p:nvGraphicFramePr>
        <p:xfrm>
          <a:off x="371229" y="801116"/>
          <a:ext cx="8315572" cy="5212080"/>
        </p:xfrm>
        <a:graphic>
          <a:graphicData uri="http://schemas.openxmlformats.org/drawingml/2006/table">
            <a:tbl>
              <a:tblPr firstRow="1" bandRow="1">
                <a:tableStyleId>{E269D01E-BC32-4049-B463-5C60D7B0CCD2}</a:tableStyleId>
              </a:tblPr>
              <a:tblGrid>
                <a:gridCol w="2078893">
                  <a:extLst>
                    <a:ext uri="{9D8B030D-6E8A-4147-A177-3AD203B41FA5}">
                      <a16:colId xmlns:a16="http://schemas.microsoft.com/office/drawing/2014/main" val="2548496230"/>
                    </a:ext>
                  </a:extLst>
                </a:gridCol>
                <a:gridCol w="2078893">
                  <a:extLst>
                    <a:ext uri="{9D8B030D-6E8A-4147-A177-3AD203B41FA5}">
                      <a16:colId xmlns:a16="http://schemas.microsoft.com/office/drawing/2014/main" val="3413880041"/>
                    </a:ext>
                  </a:extLst>
                </a:gridCol>
                <a:gridCol w="2078893">
                  <a:extLst>
                    <a:ext uri="{9D8B030D-6E8A-4147-A177-3AD203B41FA5}">
                      <a16:colId xmlns:a16="http://schemas.microsoft.com/office/drawing/2014/main" val="3191389713"/>
                    </a:ext>
                  </a:extLst>
                </a:gridCol>
                <a:gridCol w="2078893">
                  <a:extLst>
                    <a:ext uri="{9D8B030D-6E8A-4147-A177-3AD203B41FA5}">
                      <a16:colId xmlns:a16="http://schemas.microsoft.com/office/drawing/2014/main" val="3522329290"/>
                    </a:ext>
                  </a:extLst>
                </a:gridCol>
              </a:tblGrid>
              <a:tr h="597159">
                <a:tc>
                  <a:txBody>
                    <a:bodyPr/>
                    <a:lstStyle/>
                    <a:p>
                      <a:r>
                        <a:rPr lang="en-US" dirty="0"/>
                        <a:t>Study</a:t>
                      </a:r>
                    </a:p>
                  </a:txBody>
                  <a:tcPr/>
                </a:tc>
                <a:tc>
                  <a:txBody>
                    <a:bodyPr/>
                    <a:lstStyle/>
                    <a:p>
                      <a:endParaRPr lang="en-US" dirty="0"/>
                    </a:p>
                  </a:txBody>
                  <a:tcPr/>
                </a:tc>
                <a:tc>
                  <a:txBody>
                    <a:bodyPr/>
                    <a:lstStyle/>
                    <a:p>
                      <a:r>
                        <a:rPr lang="en-US" dirty="0"/>
                        <a:t>Participants</a:t>
                      </a:r>
                    </a:p>
                  </a:txBody>
                  <a:tcPr/>
                </a:tc>
                <a:tc>
                  <a:txBody>
                    <a:bodyPr/>
                    <a:lstStyle/>
                    <a:p>
                      <a:r>
                        <a:rPr lang="en-US" dirty="0"/>
                        <a:t>NAFLD prevalence</a:t>
                      </a:r>
                    </a:p>
                  </a:txBody>
                  <a:tcPr/>
                </a:tc>
                <a:extLst>
                  <a:ext uri="{0D108BD9-81ED-4DB2-BD59-A6C34878D82A}">
                    <a16:rowId xmlns:a16="http://schemas.microsoft.com/office/drawing/2014/main" val="1141773170"/>
                  </a:ext>
                </a:extLst>
              </a:tr>
              <a:tr h="867393">
                <a:tc>
                  <a:txBody>
                    <a:bodyPr/>
                    <a:lstStyle/>
                    <a:p>
                      <a:r>
                        <a:rPr lang="en-US" dirty="0" err="1"/>
                        <a:t>Hadigan</a:t>
                      </a:r>
                      <a:r>
                        <a:rPr lang="en-US" dirty="0"/>
                        <a:t>, 2007</a:t>
                      </a:r>
                    </a:p>
                  </a:txBody>
                  <a:tcPr/>
                </a:tc>
                <a:tc>
                  <a:txBody>
                    <a:bodyPr/>
                    <a:lstStyle/>
                    <a:p>
                      <a:r>
                        <a:rPr lang="en-US" dirty="0"/>
                        <a:t>Cross-sectional, single center</a:t>
                      </a:r>
                    </a:p>
                  </a:txBody>
                  <a:tcPr/>
                </a:tc>
                <a:tc>
                  <a:txBody>
                    <a:bodyPr/>
                    <a:lstStyle/>
                    <a:p>
                      <a:r>
                        <a:rPr lang="en-US" dirty="0"/>
                        <a:t>N = 33; 73% male, 21% HCV+, 85% on ART</a:t>
                      </a:r>
                    </a:p>
                  </a:txBody>
                  <a:tcPr/>
                </a:tc>
                <a:tc>
                  <a:txBody>
                    <a:bodyPr/>
                    <a:lstStyle/>
                    <a:p>
                      <a:r>
                        <a:rPr lang="en-US" dirty="0"/>
                        <a:t>42%</a:t>
                      </a:r>
                    </a:p>
                  </a:txBody>
                  <a:tcPr/>
                </a:tc>
                <a:extLst>
                  <a:ext uri="{0D108BD9-81ED-4DB2-BD59-A6C34878D82A}">
                    <a16:rowId xmlns:a16="http://schemas.microsoft.com/office/drawing/2014/main" val="3859140722"/>
                  </a:ext>
                </a:extLst>
              </a:tr>
              <a:tr h="820907">
                <a:tc>
                  <a:txBody>
                    <a:bodyPr/>
                    <a:lstStyle/>
                    <a:p>
                      <a:r>
                        <a:rPr lang="en-US" dirty="0"/>
                        <a:t>Guaraldi, 2008</a:t>
                      </a:r>
                    </a:p>
                  </a:txBody>
                  <a:tcPr/>
                </a:tc>
                <a:tc>
                  <a:txBody>
                    <a:bodyPr/>
                    <a:lstStyle/>
                    <a:p>
                      <a:r>
                        <a:rPr lang="en-US" dirty="0"/>
                        <a:t>Cross-sectional, single center</a:t>
                      </a:r>
                    </a:p>
                  </a:txBody>
                  <a:tcPr/>
                </a:tc>
                <a:tc>
                  <a:txBody>
                    <a:bodyPr/>
                    <a:lstStyle/>
                    <a:p>
                      <a:r>
                        <a:rPr lang="en-US" dirty="0"/>
                        <a:t>N = 225, 72% male, 100% on ART</a:t>
                      </a:r>
                    </a:p>
                  </a:txBody>
                  <a:tcPr/>
                </a:tc>
                <a:tc>
                  <a:txBody>
                    <a:bodyPr/>
                    <a:lstStyle/>
                    <a:p>
                      <a:r>
                        <a:rPr lang="en-US" dirty="0"/>
                        <a:t>37% (44% men, 19% women)</a:t>
                      </a:r>
                    </a:p>
                  </a:txBody>
                  <a:tcPr/>
                </a:tc>
                <a:extLst>
                  <a:ext uri="{0D108BD9-81ED-4DB2-BD59-A6C34878D82A}">
                    <a16:rowId xmlns:a16="http://schemas.microsoft.com/office/drawing/2014/main" val="1721520363"/>
                  </a:ext>
                </a:extLst>
              </a:tr>
              <a:tr h="820907">
                <a:tc>
                  <a:txBody>
                    <a:bodyPr/>
                    <a:lstStyle/>
                    <a:p>
                      <a:r>
                        <a:rPr lang="en-US" dirty="0"/>
                        <a:t>Crum-</a:t>
                      </a:r>
                      <a:r>
                        <a:rPr lang="en-US" dirty="0" err="1"/>
                        <a:t>cianflone</a:t>
                      </a:r>
                      <a:r>
                        <a:rPr lang="en-US" dirty="0"/>
                        <a:t>, 2009</a:t>
                      </a:r>
                    </a:p>
                  </a:txBody>
                  <a:tcPr/>
                </a:tc>
                <a:tc>
                  <a:txBody>
                    <a:bodyPr/>
                    <a:lstStyle/>
                    <a:p>
                      <a:r>
                        <a:rPr lang="en-US" dirty="0"/>
                        <a:t>Cross-sectional, single center</a:t>
                      </a:r>
                    </a:p>
                  </a:txBody>
                  <a:tcPr/>
                </a:tc>
                <a:tc>
                  <a:txBody>
                    <a:bodyPr/>
                    <a:lstStyle/>
                    <a:p>
                      <a:r>
                        <a:rPr lang="en-US" dirty="0"/>
                        <a:t>N = 216, 94% male; 65% on ART</a:t>
                      </a:r>
                    </a:p>
                  </a:txBody>
                  <a:tcPr/>
                </a:tc>
                <a:tc>
                  <a:txBody>
                    <a:bodyPr/>
                    <a:lstStyle/>
                    <a:p>
                      <a:r>
                        <a:rPr lang="en-US" dirty="0"/>
                        <a:t>31%</a:t>
                      </a:r>
                    </a:p>
                  </a:txBody>
                  <a:tcPr/>
                </a:tc>
                <a:extLst>
                  <a:ext uri="{0D108BD9-81ED-4DB2-BD59-A6C34878D82A}">
                    <a16:rowId xmlns:a16="http://schemas.microsoft.com/office/drawing/2014/main" val="3288926243"/>
                  </a:ext>
                </a:extLst>
              </a:tr>
              <a:tr h="574635">
                <a:tc>
                  <a:txBody>
                    <a:bodyPr/>
                    <a:lstStyle/>
                    <a:p>
                      <a:r>
                        <a:rPr lang="en-US" dirty="0" err="1"/>
                        <a:t>Perazzo</a:t>
                      </a:r>
                      <a:r>
                        <a:rPr lang="en-US" dirty="0"/>
                        <a:t>, 2018</a:t>
                      </a:r>
                    </a:p>
                  </a:txBody>
                  <a:tcPr/>
                </a:tc>
                <a:tc>
                  <a:txBody>
                    <a:bodyPr/>
                    <a:lstStyle/>
                    <a:p>
                      <a:r>
                        <a:rPr lang="en-US" dirty="0"/>
                        <a:t>Cross-sectional, single center</a:t>
                      </a:r>
                    </a:p>
                  </a:txBody>
                  <a:tcPr/>
                </a:tc>
                <a:tc>
                  <a:txBody>
                    <a:bodyPr/>
                    <a:lstStyle/>
                    <a:p>
                      <a:r>
                        <a:rPr lang="en-US" dirty="0"/>
                        <a:t>N = 395, 40% male</a:t>
                      </a:r>
                    </a:p>
                  </a:txBody>
                  <a:tcPr/>
                </a:tc>
                <a:tc>
                  <a:txBody>
                    <a:bodyPr/>
                    <a:lstStyle/>
                    <a:p>
                      <a:r>
                        <a:rPr lang="en-US" dirty="0"/>
                        <a:t>35%; 9% fibrosis</a:t>
                      </a:r>
                    </a:p>
                  </a:txBody>
                  <a:tcPr/>
                </a:tc>
                <a:extLst>
                  <a:ext uri="{0D108BD9-81ED-4DB2-BD59-A6C34878D82A}">
                    <a16:rowId xmlns:a16="http://schemas.microsoft.com/office/drawing/2014/main" val="421696864"/>
                  </a:ext>
                </a:extLst>
              </a:tr>
              <a:tr h="1067179">
                <a:tc>
                  <a:txBody>
                    <a:bodyPr/>
                    <a:lstStyle/>
                    <a:p>
                      <a:r>
                        <a:rPr lang="en-US" dirty="0"/>
                        <a:t>Pembroke, 2017</a:t>
                      </a:r>
                    </a:p>
                  </a:txBody>
                  <a:tcPr/>
                </a:tc>
                <a:tc>
                  <a:txBody>
                    <a:bodyPr/>
                    <a:lstStyle/>
                    <a:p>
                      <a:r>
                        <a:rPr lang="en-US" dirty="0"/>
                        <a:t>Cross-sectional, singe center</a:t>
                      </a:r>
                    </a:p>
                  </a:txBody>
                  <a:tcPr/>
                </a:tc>
                <a:tc>
                  <a:txBody>
                    <a:bodyPr/>
                    <a:lstStyle/>
                    <a:p>
                      <a:r>
                        <a:rPr lang="en-US" dirty="0"/>
                        <a:t>N = 726, 23% HCV+, 3% HBV+; 75% male, 92% on ART</a:t>
                      </a:r>
                    </a:p>
                  </a:txBody>
                  <a:tcPr/>
                </a:tc>
                <a:tc>
                  <a:txBody>
                    <a:bodyPr/>
                    <a:lstStyle/>
                    <a:p>
                      <a:r>
                        <a:rPr lang="en-US" dirty="0"/>
                        <a:t>36% steatosis, 29% fibrosis</a:t>
                      </a:r>
                    </a:p>
                  </a:txBody>
                  <a:tcPr/>
                </a:tc>
                <a:extLst>
                  <a:ext uri="{0D108BD9-81ED-4DB2-BD59-A6C34878D82A}">
                    <a16:rowId xmlns:a16="http://schemas.microsoft.com/office/drawing/2014/main" val="2878252549"/>
                  </a:ext>
                </a:extLst>
              </a:tr>
            </a:tbl>
          </a:graphicData>
        </a:graphic>
      </p:graphicFrame>
      <p:sp>
        <p:nvSpPr>
          <p:cNvPr id="5" name="TextBox 4">
            <a:extLst>
              <a:ext uri="{FF2B5EF4-FFF2-40B4-BE49-F238E27FC236}">
                <a16:creationId xmlns:a16="http://schemas.microsoft.com/office/drawing/2014/main" id="{FA00ECA8-1043-4D98-B14D-B8DA8AC13638}"/>
              </a:ext>
            </a:extLst>
          </p:cNvPr>
          <p:cNvSpPr txBox="1"/>
          <p:nvPr/>
        </p:nvSpPr>
        <p:spPr>
          <a:xfrm>
            <a:off x="457199" y="5882391"/>
            <a:ext cx="2194560" cy="261610"/>
          </a:xfrm>
          <a:prstGeom prst="rect">
            <a:avLst/>
          </a:prstGeom>
          <a:noFill/>
        </p:spPr>
        <p:txBody>
          <a:bodyPr wrap="square" rtlCol="0">
            <a:spAutoFit/>
          </a:bodyPr>
          <a:lstStyle/>
          <a:p>
            <a:r>
              <a:rPr lang="en-US" sz="1100" dirty="0"/>
              <a:t>Lake, JE. 2020 </a:t>
            </a:r>
          </a:p>
        </p:txBody>
      </p:sp>
    </p:spTree>
    <p:extLst>
      <p:ext uri="{BB962C8B-B14F-4D97-AF65-F5344CB8AC3E}">
        <p14:creationId xmlns:p14="http://schemas.microsoft.com/office/powerpoint/2010/main" val="1849107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5C7C1-E384-410B-B106-36791E787441}"/>
              </a:ext>
            </a:extLst>
          </p:cNvPr>
          <p:cNvSpPr>
            <a:spLocks noGrp="1"/>
          </p:cNvSpPr>
          <p:nvPr>
            <p:ph type="title"/>
          </p:nvPr>
        </p:nvSpPr>
        <p:spPr/>
        <p:txBody>
          <a:bodyPr/>
          <a:lstStyle/>
          <a:p>
            <a:r>
              <a:rPr lang="en-US" dirty="0"/>
              <a:t>Prevalence of NASH in PWH</a:t>
            </a:r>
          </a:p>
        </p:txBody>
      </p:sp>
      <p:sp>
        <p:nvSpPr>
          <p:cNvPr id="3" name="Content Placeholder 2">
            <a:extLst>
              <a:ext uri="{FF2B5EF4-FFF2-40B4-BE49-F238E27FC236}">
                <a16:creationId xmlns:a16="http://schemas.microsoft.com/office/drawing/2014/main" id="{98DFD763-FDAA-44EB-BA03-9A1D57EA9AB5}"/>
              </a:ext>
            </a:extLst>
          </p:cNvPr>
          <p:cNvSpPr>
            <a:spLocks noGrp="1"/>
          </p:cNvSpPr>
          <p:nvPr>
            <p:ph idx="1"/>
          </p:nvPr>
        </p:nvSpPr>
        <p:spPr/>
        <p:txBody>
          <a:bodyPr>
            <a:normAutofit/>
          </a:bodyPr>
          <a:lstStyle/>
          <a:p>
            <a:r>
              <a:rPr lang="en-US" sz="2000" dirty="0"/>
              <a:t>Cross-sectional case control study done at University of California San Diego compared consecutive liver biopsies over 13 year period</a:t>
            </a:r>
          </a:p>
          <a:p>
            <a:r>
              <a:rPr lang="en-US" sz="2000" dirty="0"/>
              <a:t>Enrolled PLWH with biopsy-proven NAFLD (N=33) and age-sex matched </a:t>
            </a:r>
            <a:r>
              <a:rPr lang="en-US" sz="2000" dirty="0" err="1"/>
              <a:t>PWoH</a:t>
            </a:r>
            <a:r>
              <a:rPr lang="en-US" sz="2000" dirty="0"/>
              <a:t> with biopsy-proven NAFLD (N=33)</a:t>
            </a:r>
          </a:p>
        </p:txBody>
      </p:sp>
      <p:pic>
        <p:nvPicPr>
          <p:cNvPr id="4" name="Picture 3">
            <a:extLst>
              <a:ext uri="{FF2B5EF4-FFF2-40B4-BE49-F238E27FC236}">
                <a16:creationId xmlns:a16="http://schemas.microsoft.com/office/drawing/2014/main" id="{045DA184-48E5-4D5E-A929-B610BD8FE376}"/>
              </a:ext>
            </a:extLst>
          </p:cNvPr>
          <p:cNvPicPr>
            <a:picLocks noChangeAspect="1"/>
          </p:cNvPicPr>
          <p:nvPr/>
        </p:nvPicPr>
        <p:blipFill>
          <a:blip r:embed="rId3"/>
          <a:stretch>
            <a:fillRect/>
          </a:stretch>
        </p:blipFill>
        <p:spPr>
          <a:xfrm>
            <a:off x="1906322" y="3228390"/>
            <a:ext cx="3439384" cy="2324511"/>
          </a:xfrm>
          <a:prstGeom prst="rect">
            <a:avLst/>
          </a:prstGeom>
        </p:spPr>
      </p:pic>
      <p:sp>
        <p:nvSpPr>
          <p:cNvPr id="5" name="TextBox 4">
            <a:extLst>
              <a:ext uri="{FF2B5EF4-FFF2-40B4-BE49-F238E27FC236}">
                <a16:creationId xmlns:a16="http://schemas.microsoft.com/office/drawing/2014/main" id="{76C7F8CA-F681-4FEC-A246-5F3D90A931CA}"/>
              </a:ext>
            </a:extLst>
          </p:cNvPr>
          <p:cNvSpPr txBox="1"/>
          <p:nvPr/>
        </p:nvSpPr>
        <p:spPr>
          <a:xfrm>
            <a:off x="5861314" y="3802510"/>
            <a:ext cx="2395845" cy="923330"/>
          </a:xfrm>
          <a:prstGeom prst="rect">
            <a:avLst/>
          </a:prstGeom>
          <a:noFill/>
          <a:ln>
            <a:solidFill>
              <a:schemeClr val="tx1"/>
            </a:solidFill>
          </a:ln>
        </p:spPr>
        <p:txBody>
          <a:bodyPr wrap="square" rtlCol="0">
            <a:spAutoFit/>
          </a:bodyPr>
          <a:lstStyle/>
          <a:p>
            <a:r>
              <a:rPr lang="en-US" dirty="0"/>
              <a:t>Prevalence of NASH:</a:t>
            </a:r>
          </a:p>
          <a:p>
            <a:r>
              <a:rPr lang="en-US" dirty="0">
                <a:solidFill>
                  <a:srgbClr val="FF0000"/>
                </a:solidFill>
              </a:rPr>
              <a:t>63.6% </a:t>
            </a:r>
            <a:r>
              <a:rPr lang="en-US" dirty="0"/>
              <a:t>in PLWH</a:t>
            </a:r>
          </a:p>
          <a:p>
            <a:r>
              <a:rPr lang="en-US" dirty="0"/>
              <a:t>36.4% in </a:t>
            </a:r>
            <a:r>
              <a:rPr lang="en-US" dirty="0" err="1"/>
              <a:t>PWoH</a:t>
            </a:r>
            <a:endParaRPr lang="en-US" dirty="0"/>
          </a:p>
        </p:txBody>
      </p:sp>
      <p:sp>
        <p:nvSpPr>
          <p:cNvPr id="6" name="TextBox 5">
            <a:extLst>
              <a:ext uri="{FF2B5EF4-FFF2-40B4-BE49-F238E27FC236}">
                <a16:creationId xmlns:a16="http://schemas.microsoft.com/office/drawing/2014/main" id="{7FA2DAC3-19E1-4E7C-A983-24890F6D12B5}"/>
              </a:ext>
            </a:extLst>
          </p:cNvPr>
          <p:cNvSpPr txBox="1"/>
          <p:nvPr/>
        </p:nvSpPr>
        <p:spPr>
          <a:xfrm>
            <a:off x="223935" y="5822302"/>
            <a:ext cx="8696130" cy="400110"/>
          </a:xfrm>
          <a:prstGeom prst="rect">
            <a:avLst/>
          </a:prstGeom>
          <a:noFill/>
        </p:spPr>
        <p:txBody>
          <a:bodyPr wrap="square" rtlCol="0">
            <a:spAutoFit/>
          </a:bodyPr>
          <a:lstStyle/>
          <a:p>
            <a:r>
              <a:rPr lang="en-US" sz="1000"/>
              <a:t>Vodkin I., Valasek M.A., Bettencourt R., et. al.: Clinical, biochemical and histological differences between HIV-associated NAFLD and primary NAFLD: a case–control study. Aliment Pharmacol Ther 2015; 41: pp. 368-378.</a:t>
            </a:r>
            <a:endParaRPr lang="en-US" sz="1000" dirty="0"/>
          </a:p>
        </p:txBody>
      </p:sp>
    </p:spTree>
    <p:extLst>
      <p:ext uri="{BB962C8B-B14F-4D97-AF65-F5344CB8AC3E}">
        <p14:creationId xmlns:p14="http://schemas.microsoft.com/office/powerpoint/2010/main" val="193663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11C84-CAE6-45E7-829D-A18CFF59BC9E}"/>
              </a:ext>
            </a:extLst>
          </p:cNvPr>
          <p:cNvSpPr>
            <a:spLocks noGrp="1"/>
          </p:cNvSpPr>
          <p:nvPr>
            <p:ph type="title"/>
          </p:nvPr>
        </p:nvSpPr>
        <p:spPr/>
        <p:txBody>
          <a:bodyPr/>
          <a:lstStyle/>
          <a:p>
            <a:r>
              <a:rPr lang="en-US" dirty="0"/>
              <a:t>Pathophysiology in PWH</a:t>
            </a:r>
          </a:p>
        </p:txBody>
      </p:sp>
      <p:pic>
        <p:nvPicPr>
          <p:cNvPr id="4" name="Picture 3">
            <a:extLst>
              <a:ext uri="{FF2B5EF4-FFF2-40B4-BE49-F238E27FC236}">
                <a16:creationId xmlns:a16="http://schemas.microsoft.com/office/drawing/2014/main" id="{0CDA67C0-7402-47AC-9815-937378CAD4A8}"/>
              </a:ext>
            </a:extLst>
          </p:cNvPr>
          <p:cNvPicPr>
            <a:picLocks noChangeAspect="1"/>
          </p:cNvPicPr>
          <p:nvPr/>
        </p:nvPicPr>
        <p:blipFill>
          <a:blip r:embed="rId2"/>
          <a:stretch>
            <a:fillRect/>
          </a:stretch>
        </p:blipFill>
        <p:spPr>
          <a:xfrm>
            <a:off x="973074" y="1809559"/>
            <a:ext cx="7283818" cy="3238881"/>
          </a:xfrm>
          <a:prstGeom prst="rect">
            <a:avLst/>
          </a:prstGeom>
        </p:spPr>
      </p:pic>
    </p:spTree>
    <p:extLst>
      <p:ext uri="{BB962C8B-B14F-4D97-AF65-F5344CB8AC3E}">
        <p14:creationId xmlns:p14="http://schemas.microsoft.com/office/powerpoint/2010/main" val="303512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D3BFF-2916-4A7F-9A0F-C90AD31D64FD}"/>
              </a:ext>
            </a:extLst>
          </p:cNvPr>
          <p:cNvSpPr>
            <a:spLocks noGrp="1"/>
          </p:cNvSpPr>
          <p:nvPr>
            <p:ph type="title"/>
          </p:nvPr>
        </p:nvSpPr>
        <p:spPr>
          <a:xfrm>
            <a:off x="457199" y="0"/>
            <a:ext cx="8315569" cy="1143000"/>
          </a:xfrm>
        </p:spPr>
        <p:txBody>
          <a:bodyPr/>
          <a:lstStyle/>
          <a:p>
            <a:r>
              <a:rPr lang="en-US" dirty="0"/>
              <a:t>Diagnostic modalities, non-invasive</a:t>
            </a:r>
          </a:p>
        </p:txBody>
      </p:sp>
      <p:graphicFrame>
        <p:nvGraphicFramePr>
          <p:cNvPr id="4" name="Content Placeholder 3">
            <a:extLst>
              <a:ext uri="{FF2B5EF4-FFF2-40B4-BE49-F238E27FC236}">
                <a16:creationId xmlns:a16="http://schemas.microsoft.com/office/drawing/2014/main" id="{079F8ED5-4209-400F-9DBB-FCE108346300}"/>
              </a:ext>
            </a:extLst>
          </p:cNvPr>
          <p:cNvGraphicFramePr>
            <a:graphicFrameLocks noGrp="1"/>
          </p:cNvGraphicFramePr>
          <p:nvPr>
            <p:ph idx="1"/>
            <p:extLst>
              <p:ext uri="{D42A27DB-BD31-4B8C-83A1-F6EECF244321}">
                <p14:modId xmlns:p14="http://schemas.microsoft.com/office/powerpoint/2010/main" val="3516606081"/>
              </p:ext>
            </p:extLst>
          </p:nvPr>
        </p:nvGraphicFramePr>
        <p:xfrm>
          <a:off x="114421" y="878170"/>
          <a:ext cx="8915158" cy="5101660"/>
        </p:xfrm>
        <a:graphic>
          <a:graphicData uri="http://schemas.openxmlformats.org/drawingml/2006/table">
            <a:tbl>
              <a:tblPr firstRow="1" bandRow="1">
                <a:tableStyleId>{E269D01E-BC32-4049-B463-5C60D7B0CCD2}</a:tableStyleId>
              </a:tblPr>
              <a:tblGrid>
                <a:gridCol w="4457579">
                  <a:extLst>
                    <a:ext uri="{9D8B030D-6E8A-4147-A177-3AD203B41FA5}">
                      <a16:colId xmlns:a16="http://schemas.microsoft.com/office/drawing/2014/main" val="1780374671"/>
                    </a:ext>
                  </a:extLst>
                </a:gridCol>
                <a:gridCol w="4457579">
                  <a:extLst>
                    <a:ext uri="{9D8B030D-6E8A-4147-A177-3AD203B41FA5}">
                      <a16:colId xmlns:a16="http://schemas.microsoft.com/office/drawing/2014/main" val="2172903703"/>
                    </a:ext>
                  </a:extLst>
                </a:gridCol>
              </a:tblGrid>
              <a:tr h="408605">
                <a:tc>
                  <a:txBody>
                    <a:bodyPr/>
                    <a:lstStyle/>
                    <a:p>
                      <a:r>
                        <a:rPr lang="en-US" dirty="0"/>
                        <a:t>Imaging</a:t>
                      </a:r>
                    </a:p>
                  </a:txBody>
                  <a:tcPr/>
                </a:tc>
                <a:tc>
                  <a:txBody>
                    <a:bodyPr/>
                    <a:lstStyle/>
                    <a:p>
                      <a:r>
                        <a:rPr lang="en-US" dirty="0"/>
                        <a:t>Strengths/limitations</a:t>
                      </a:r>
                    </a:p>
                  </a:txBody>
                  <a:tcPr/>
                </a:tc>
                <a:extLst>
                  <a:ext uri="{0D108BD9-81ED-4DB2-BD59-A6C34878D82A}">
                    <a16:rowId xmlns:a16="http://schemas.microsoft.com/office/drawing/2014/main" val="2809573060"/>
                  </a:ext>
                </a:extLst>
              </a:tr>
              <a:tr h="1309775">
                <a:tc>
                  <a:txBody>
                    <a:bodyPr/>
                    <a:lstStyle/>
                    <a:p>
                      <a:r>
                        <a:rPr lang="en-US" dirty="0"/>
                        <a:t>Ultrasound</a:t>
                      </a:r>
                    </a:p>
                  </a:txBody>
                  <a:tcPr/>
                </a:tc>
                <a:tc>
                  <a:txBody>
                    <a:bodyPr/>
                    <a:lstStyle/>
                    <a:p>
                      <a:r>
                        <a:rPr lang="en-US" dirty="0"/>
                        <a:t>Semi-quantitative assessment; mild/moderate/severe</a:t>
                      </a:r>
                    </a:p>
                    <a:p>
                      <a:r>
                        <a:rPr lang="en-US" dirty="0"/>
                        <a:t>Low sensitivity with less severe steatosis</a:t>
                      </a:r>
                    </a:p>
                  </a:txBody>
                  <a:tcPr/>
                </a:tc>
                <a:extLst>
                  <a:ext uri="{0D108BD9-81ED-4DB2-BD59-A6C34878D82A}">
                    <a16:rowId xmlns:a16="http://schemas.microsoft.com/office/drawing/2014/main" val="345492991"/>
                  </a:ext>
                </a:extLst>
              </a:tr>
              <a:tr h="408605">
                <a:tc>
                  <a:txBody>
                    <a:bodyPr/>
                    <a:lstStyle/>
                    <a:p>
                      <a:r>
                        <a:rPr lang="en-US" dirty="0"/>
                        <a:t>FIB-4</a:t>
                      </a:r>
                    </a:p>
                  </a:txBody>
                  <a:tcPr/>
                </a:tc>
                <a:tc>
                  <a:txBody>
                    <a:bodyPr/>
                    <a:lstStyle/>
                    <a:p>
                      <a:r>
                        <a:rPr lang="en-US" dirty="0"/>
                        <a:t>No added cost; not accurate in &lt;35 </a:t>
                      </a:r>
                      <a:r>
                        <a:rPr lang="en-US" dirty="0" err="1"/>
                        <a:t>yr</a:t>
                      </a:r>
                      <a:endParaRPr lang="en-US" dirty="0"/>
                    </a:p>
                    <a:p>
                      <a:r>
                        <a:rPr lang="en-US" dirty="0"/>
                        <a:t>Lower rule-out threshold among high-risk individuals (first line assessment)</a:t>
                      </a:r>
                    </a:p>
                  </a:txBody>
                  <a:tcPr/>
                </a:tc>
                <a:extLst>
                  <a:ext uri="{0D108BD9-81ED-4DB2-BD59-A6C34878D82A}">
                    <a16:rowId xmlns:a16="http://schemas.microsoft.com/office/drawing/2014/main" val="825788924"/>
                  </a:ext>
                </a:extLst>
              </a:tr>
              <a:tr h="408605">
                <a:tc>
                  <a:txBody>
                    <a:bodyPr/>
                    <a:lstStyle/>
                    <a:p>
                      <a:r>
                        <a:rPr lang="en-US" dirty="0"/>
                        <a:t>MRI-proton density fat fraction</a:t>
                      </a:r>
                    </a:p>
                  </a:txBody>
                  <a:tcPr/>
                </a:tc>
                <a:tc>
                  <a:txBody>
                    <a:bodyPr/>
                    <a:lstStyle/>
                    <a:p>
                      <a:r>
                        <a:rPr lang="en-US" dirty="0"/>
                        <a:t>Most sensitive across spectrum of steatosis; costly</a:t>
                      </a:r>
                    </a:p>
                  </a:txBody>
                  <a:tcPr/>
                </a:tc>
                <a:extLst>
                  <a:ext uri="{0D108BD9-81ED-4DB2-BD59-A6C34878D82A}">
                    <a16:rowId xmlns:a16="http://schemas.microsoft.com/office/drawing/2014/main" val="422656781"/>
                  </a:ext>
                </a:extLst>
              </a:tr>
              <a:tr h="408605">
                <a:tc>
                  <a:txBody>
                    <a:bodyPr/>
                    <a:lstStyle/>
                    <a:p>
                      <a:r>
                        <a:rPr lang="en-US" dirty="0" err="1"/>
                        <a:t>Fibroscan</a:t>
                      </a:r>
                      <a:r>
                        <a:rPr lang="en-US" dirty="0"/>
                        <a:t> (vibration-controlled elastography)</a:t>
                      </a:r>
                    </a:p>
                  </a:txBody>
                  <a:tcPr/>
                </a:tc>
                <a:tc>
                  <a:txBody>
                    <a:bodyPr/>
                    <a:lstStyle/>
                    <a:p>
                      <a:r>
                        <a:rPr lang="en-US" dirty="0"/>
                        <a:t>Can be used to rule out advanced fibrosis; may be useful in identifying disease progression</a:t>
                      </a:r>
                    </a:p>
                  </a:txBody>
                  <a:tcPr/>
                </a:tc>
                <a:extLst>
                  <a:ext uri="{0D108BD9-81ED-4DB2-BD59-A6C34878D82A}">
                    <a16:rowId xmlns:a16="http://schemas.microsoft.com/office/drawing/2014/main" val="374180559"/>
                  </a:ext>
                </a:extLst>
              </a:tr>
              <a:tr h="408605">
                <a:tc>
                  <a:txBody>
                    <a:bodyPr/>
                    <a:lstStyle/>
                    <a:p>
                      <a:r>
                        <a:rPr lang="en-US" dirty="0"/>
                        <a:t>Magnetic Resonance Elastography (MRE)</a:t>
                      </a:r>
                    </a:p>
                  </a:txBody>
                  <a:tcPr/>
                </a:tc>
                <a:tc>
                  <a:txBody>
                    <a:bodyPr/>
                    <a:lstStyle/>
                    <a:p>
                      <a:r>
                        <a:rPr lang="en-US" dirty="0"/>
                        <a:t>More sensitive for fibrosis stage &gt; 2; most accurate noninvasive, imaging based biomarker of fibrosis</a:t>
                      </a:r>
                    </a:p>
                  </a:txBody>
                  <a:tcPr/>
                </a:tc>
                <a:extLst>
                  <a:ext uri="{0D108BD9-81ED-4DB2-BD59-A6C34878D82A}">
                    <a16:rowId xmlns:a16="http://schemas.microsoft.com/office/drawing/2014/main" val="568054415"/>
                  </a:ext>
                </a:extLst>
              </a:tr>
            </a:tbl>
          </a:graphicData>
        </a:graphic>
      </p:graphicFrame>
    </p:spTree>
    <p:extLst>
      <p:ext uri="{BB962C8B-B14F-4D97-AF65-F5344CB8AC3E}">
        <p14:creationId xmlns:p14="http://schemas.microsoft.com/office/powerpoint/2010/main" val="1149591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DBC0C-68C9-457B-B14D-442249FA247C}"/>
              </a:ext>
            </a:extLst>
          </p:cNvPr>
          <p:cNvSpPr>
            <a:spLocks noGrp="1"/>
          </p:cNvSpPr>
          <p:nvPr>
            <p:ph type="title"/>
          </p:nvPr>
        </p:nvSpPr>
        <p:spPr/>
        <p:txBody>
          <a:bodyPr/>
          <a:lstStyle/>
          <a:p>
            <a:r>
              <a:rPr lang="en-US" dirty="0"/>
              <a:t>What can we do?</a:t>
            </a:r>
          </a:p>
        </p:txBody>
      </p:sp>
      <p:sp>
        <p:nvSpPr>
          <p:cNvPr id="3" name="Content Placeholder 2">
            <a:extLst>
              <a:ext uri="{FF2B5EF4-FFF2-40B4-BE49-F238E27FC236}">
                <a16:creationId xmlns:a16="http://schemas.microsoft.com/office/drawing/2014/main" id="{FC1E5192-378A-4780-91F7-EA672880F39E}"/>
              </a:ext>
            </a:extLst>
          </p:cNvPr>
          <p:cNvSpPr>
            <a:spLocks noGrp="1"/>
          </p:cNvSpPr>
          <p:nvPr>
            <p:ph idx="1"/>
          </p:nvPr>
        </p:nvSpPr>
        <p:spPr/>
        <p:txBody>
          <a:bodyPr/>
          <a:lstStyle/>
          <a:p>
            <a:r>
              <a:rPr lang="en-US" dirty="0"/>
              <a:t>Prevention &amp; Treatment:</a:t>
            </a:r>
          </a:p>
          <a:p>
            <a:pPr lvl="1"/>
            <a:r>
              <a:rPr lang="en-US" dirty="0"/>
              <a:t>Reducing or eliminating alcohol ingestion</a:t>
            </a:r>
          </a:p>
          <a:p>
            <a:pPr lvl="1"/>
            <a:r>
              <a:rPr lang="en-US" dirty="0"/>
              <a:t>Reducing weight in people with high BMI values</a:t>
            </a:r>
          </a:p>
          <a:p>
            <a:pPr lvl="1"/>
            <a:r>
              <a:rPr lang="en-US" dirty="0"/>
              <a:t>Updating vaccines as needed to prevent other forms of liver disease live HBV or Hepatitis A virus</a:t>
            </a:r>
          </a:p>
          <a:p>
            <a:pPr marL="114300" indent="0">
              <a:buNone/>
            </a:pPr>
            <a:endParaRPr lang="en-US" dirty="0"/>
          </a:p>
          <a:p>
            <a:pPr lvl="1"/>
            <a:endParaRPr lang="en-US" dirty="0"/>
          </a:p>
        </p:txBody>
      </p:sp>
      <p:sp>
        <p:nvSpPr>
          <p:cNvPr id="4" name="TextBox 3">
            <a:extLst>
              <a:ext uri="{FF2B5EF4-FFF2-40B4-BE49-F238E27FC236}">
                <a16:creationId xmlns:a16="http://schemas.microsoft.com/office/drawing/2014/main" id="{66950916-F457-4C55-AB1E-E8452319571B}"/>
              </a:ext>
            </a:extLst>
          </p:cNvPr>
          <p:cNvSpPr txBox="1"/>
          <p:nvPr/>
        </p:nvSpPr>
        <p:spPr>
          <a:xfrm>
            <a:off x="220717" y="5951513"/>
            <a:ext cx="8552051" cy="261610"/>
          </a:xfrm>
          <a:prstGeom prst="rect">
            <a:avLst/>
          </a:prstGeom>
          <a:noFill/>
        </p:spPr>
        <p:txBody>
          <a:bodyPr wrap="square" rtlCol="0">
            <a:spAutoFit/>
          </a:bodyPr>
          <a:lstStyle/>
          <a:p>
            <a:r>
              <a:rPr lang="en-US" sz="1100"/>
              <a:t>Sherman, Kenneth E, and David L Thomas. HIV and Liver Disease: A Comprehensive Update, vol. 30, no. 4, 2022. </a:t>
            </a:r>
            <a:endParaRPr lang="en-US" sz="1100" dirty="0"/>
          </a:p>
        </p:txBody>
      </p:sp>
    </p:spTree>
    <p:extLst>
      <p:ext uri="{BB962C8B-B14F-4D97-AF65-F5344CB8AC3E}">
        <p14:creationId xmlns:p14="http://schemas.microsoft.com/office/powerpoint/2010/main" val="1861081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normAutofit/>
          </a:bodyPr>
          <a:lstStyle/>
          <a:p>
            <a:r>
              <a:rPr lang="en-US" dirty="0"/>
              <a:t>AETC Program National Centers and HIV Curriculum</a:t>
            </a:r>
          </a:p>
        </p:txBody>
      </p:sp>
      <p:sp>
        <p:nvSpPr>
          <p:cNvPr id="6" name="Text Placeholder 5"/>
          <p:cNvSpPr>
            <a:spLocks noGrp="1"/>
          </p:cNvSpPr>
          <p:nvPr>
            <p:ph type="body" sz="quarter" idx="11"/>
          </p:nvPr>
        </p:nvSpPr>
        <p:spPr>
          <a:xfrm>
            <a:off x="467594" y="2308925"/>
            <a:ext cx="7886372" cy="2852328"/>
          </a:xfrm>
        </p:spPr>
        <p:txBody>
          <a:bodyPr/>
          <a:lstStyle/>
          <a:p>
            <a:pPr marL="517921" indent="-257244">
              <a:buFont typeface="Arial" panose="020B0604020202020204" pitchFamily="34" charset="0"/>
              <a:buChar char="•"/>
            </a:pPr>
            <a:r>
              <a:rPr lang="en-US" sz="1200" b="1" dirty="0"/>
              <a:t>National Coordinating Resource Center – </a:t>
            </a:r>
            <a:r>
              <a:rPr lang="en-US" sz="1200" dirty="0"/>
              <a:t>serves as the central web –based repository for AETC Program training and capacity building resources; its website includes a free virtual library with training and technical assistance materials, a program directory, and a calendar of trainings and other events. Learn more: </a:t>
            </a:r>
            <a:r>
              <a:rPr lang="en-US" sz="1200" dirty="0">
                <a:hlinkClick r:id="rId2"/>
              </a:rPr>
              <a:t>https://aidsetc.org/</a:t>
            </a:r>
            <a:r>
              <a:rPr lang="en-US" sz="1200" dirty="0"/>
              <a:t> </a:t>
            </a:r>
          </a:p>
          <a:p>
            <a:pPr marL="517921" indent="-257244">
              <a:buFont typeface="Arial" panose="020B0604020202020204" pitchFamily="34" charset="0"/>
              <a:buChar char="•"/>
            </a:pPr>
            <a:r>
              <a:rPr lang="en-US" sz="1200" b="1" dirty="0"/>
              <a:t>National Clinician Consultation Center – </a:t>
            </a:r>
            <a:r>
              <a:rPr lang="en-US" sz="1200" dirty="0"/>
              <a:t>provides free, peer-to-peer, expert advice for health professionals on HIV prevention, care, and treatment and related topics. Learn more: </a:t>
            </a:r>
            <a:r>
              <a:rPr lang="en-US" sz="1200" dirty="0">
                <a:hlinkClick r:id="rId3"/>
              </a:rPr>
              <a:t>https://nccc/ucsf.edu</a:t>
            </a:r>
            <a:r>
              <a:rPr lang="en-US" sz="1200" dirty="0"/>
              <a:t> </a:t>
            </a:r>
          </a:p>
          <a:p>
            <a:pPr marL="517921" indent="-257244">
              <a:buFont typeface="Arial" panose="020B0604020202020204" pitchFamily="34" charset="0"/>
              <a:buChar char="•"/>
            </a:pPr>
            <a:r>
              <a:rPr lang="en-US" sz="1200" b="1" dirty="0"/>
              <a:t>National HIV Curriculum – </a:t>
            </a:r>
            <a:r>
              <a:rPr lang="en-US" sz="1200" dirty="0"/>
              <a:t>provides ongoing, up –to-date HIV training and information for health professionals through a free, web –based curriculum; also provides free CME credits, CNE contact hours, CE contact hours, and maintenance of certification credits. Learn more: </a:t>
            </a:r>
            <a:r>
              <a:rPr lang="en-US" sz="1200" dirty="0">
                <a:hlinkClick r:id="rId4"/>
              </a:rPr>
              <a:t>www.hiv.uw.edu</a:t>
            </a:r>
            <a:r>
              <a:rPr lang="en-US" sz="1200" dirty="0"/>
              <a:t> </a:t>
            </a:r>
          </a:p>
          <a:p>
            <a:pPr marL="517921" indent="-257244">
              <a:buFont typeface="Arial" panose="020B0604020202020204" pitchFamily="34" charset="0"/>
              <a:buChar char="•"/>
            </a:pPr>
            <a:endParaRPr lang="en-US" sz="1200" dirty="0"/>
          </a:p>
          <a:p>
            <a:pPr marL="517921" indent="-257244">
              <a:buFont typeface="Arial" panose="020B0604020202020204" pitchFamily="34" charset="0"/>
              <a:buChar char="•"/>
            </a:pPr>
            <a:endParaRPr lang="en-US" dirty="0"/>
          </a:p>
          <a:p>
            <a:pPr marL="517921" indent="-257244">
              <a:buFont typeface="Arial" panose="020B0604020202020204" pitchFamily="34" charset="0"/>
              <a:buChar char="•"/>
            </a:pPr>
            <a:endParaRPr lang="en-US" dirty="0"/>
          </a:p>
        </p:txBody>
      </p:sp>
      <p:sp>
        <p:nvSpPr>
          <p:cNvPr id="11" name="Date Placeholder 10">
            <a:extLst>
              <a:ext uri="{FF2B5EF4-FFF2-40B4-BE49-F238E27FC236}">
                <a16:creationId xmlns:a16="http://schemas.microsoft.com/office/drawing/2014/main" id="{98B3C692-BF53-D946-BEDB-2E1B40FA2906}"/>
              </a:ext>
            </a:extLst>
          </p:cNvPr>
          <p:cNvSpPr>
            <a:spLocks noGrp="1"/>
          </p:cNvSpPr>
          <p:nvPr>
            <p:ph type="dt" sz="half" idx="2"/>
          </p:nvPr>
        </p:nvSpPr>
        <p:spPr/>
        <p:txBody>
          <a:bodyPr/>
          <a:lstStyle/>
          <a:p>
            <a:fld id="{33E5F16E-B800-3E48-BDCB-A7E906166C26}" type="datetime4">
              <a:rPr lang="en-US" smtClean="0"/>
              <a:pPr/>
              <a:t>November 8, 2023</a:t>
            </a:fld>
            <a:endParaRPr lang="en-US" dirty="0"/>
          </a:p>
        </p:txBody>
      </p:sp>
    </p:spTree>
    <p:extLst>
      <p:ext uri="{BB962C8B-B14F-4D97-AF65-F5344CB8AC3E}">
        <p14:creationId xmlns:p14="http://schemas.microsoft.com/office/powerpoint/2010/main" val="847555772"/>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EB8E9-9FCF-41BE-9E89-D8CD48FE8658}"/>
              </a:ext>
            </a:extLst>
          </p:cNvPr>
          <p:cNvSpPr>
            <a:spLocks noGrp="1"/>
          </p:cNvSpPr>
          <p:nvPr>
            <p:ph type="title"/>
          </p:nvPr>
        </p:nvSpPr>
        <p:spPr>
          <a:xfrm>
            <a:off x="414215" y="0"/>
            <a:ext cx="8315569" cy="1143000"/>
          </a:xfrm>
        </p:spPr>
        <p:txBody>
          <a:bodyPr/>
          <a:lstStyle/>
          <a:p>
            <a:r>
              <a:rPr lang="en-US" dirty="0"/>
              <a:t>Medications for Patients with NAFLD</a:t>
            </a:r>
          </a:p>
        </p:txBody>
      </p:sp>
      <p:pic>
        <p:nvPicPr>
          <p:cNvPr id="4" name="Picture 3">
            <a:extLst>
              <a:ext uri="{FF2B5EF4-FFF2-40B4-BE49-F238E27FC236}">
                <a16:creationId xmlns:a16="http://schemas.microsoft.com/office/drawing/2014/main" id="{3B2860F8-1279-4CC8-BD09-01EAD4CE1DB6}"/>
              </a:ext>
            </a:extLst>
          </p:cNvPr>
          <p:cNvPicPr>
            <a:picLocks noChangeAspect="1"/>
          </p:cNvPicPr>
          <p:nvPr/>
        </p:nvPicPr>
        <p:blipFill>
          <a:blip r:embed="rId2"/>
          <a:stretch>
            <a:fillRect/>
          </a:stretch>
        </p:blipFill>
        <p:spPr>
          <a:xfrm>
            <a:off x="0" y="1143000"/>
            <a:ext cx="9144000" cy="3190672"/>
          </a:xfrm>
          <a:prstGeom prst="rect">
            <a:avLst/>
          </a:prstGeom>
        </p:spPr>
      </p:pic>
      <p:sp>
        <p:nvSpPr>
          <p:cNvPr id="5" name="TextBox 4">
            <a:extLst>
              <a:ext uri="{FF2B5EF4-FFF2-40B4-BE49-F238E27FC236}">
                <a16:creationId xmlns:a16="http://schemas.microsoft.com/office/drawing/2014/main" id="{D86BF6E1-23AE-4FFF-98D9-FA1462BD3D97}"/>
              </a:ext>
            </a:extLst>
          </p:cNvPr>
          <p:cNvSpPr txBox="1"/>
          <p:nvPr/>
        </p:nvSpPr>
        <p:spPr>
          <a:xfrm>
            <a:off x="285749" y="4505325"/>
            <a:ext cx="8315569" cy="1077218"/>
          </a:xfrm>
          <a:prstGeom prst="rect">
            <a:avLst/>
          </a:prstGeom>
          <a:noFill/>
        </p:spPr>
        <p:txBody>
          <a:bodyPr wrap="square" rtlCol="0">
            <a:spAutoFit/>
          </a:bodyPr>
          <a:lstStyle/>
          <a:p>
            <a:r>
              <a:rPr lang="en-US" sz="1600" dirty="0"/>
              <a:t>Available medications with demonstrable histological benefit in patients with biopsy-confirmed NASH. None of the medications are approved for treatment of NASH but can be used in carefully selected individuals with NASH and comorbid conditions such as diabetes and obesity or for off-label use.</a:t>
            </a:r>
          </a:p>
        </p:txBody>
      </p:sp>
      <p:sp>
        <p:nvSpPr>
          <p:cNvPr id="6" name="TextBox 5">
            <a:extLst>
              <a:ext uri="{FF2B5EF4-FFF2-40B4-BE49-F238E27FC236}">
                <a16:creationId xmlns:a16="http://schemas.microsoft.com/office/drawing/2014/main" id="{C047D023-4843-4AE1-8344-D563CB9DFFF8}"/>
              </a:ext>
            </a:extLst>
          </p:cNvPr>
          <p:cNvSpPr txBox="1"/>
          <p:nvPr/>
        </p:nvSpPr>
        <p:spPr>
          <a:xfrm>
            <a:off x="133350" y="5886450"/>
            <a:ext cx="8848725" cy="307777"/>
          </a:xfrm>
          <a:prstGeom prst="rect">
            <a:avLst/>
          </a:prstGeom>
          <a:noFill/>
        </p:spPr>
        <p:txBody>
          <a:bodyPr wrap="square" rtlCol="0">
            <a:spAutoFit/>
          </a:bodyPr>
          <a:lstStyle/>
          <a:p>
            <a:r>
              <a:rPr lang="en-US" sz="700"/>
              <a:t>Rinella, Mary E.1; Neuschwander-Tetri, Brent A.2; Siddiqui, Mohammad Shadab3; Abdelmalek, Manal F.4; Caldwell, Stephen5; Barb, Diana6; Kleiner, David E.7; Loomba, Rohit8. AASLD Practice Guidance on the clinical assessment and management of nonalcoholic fatty liver disease. Hepatology 77(5):p 1797-1835, May 2023. | DOI: 10.1097/HEP.0000000000000323 </a:t>
            </a:r>
            <a:endParaRPr lang="en-US" sz="700" dirty="0"/>
          </a:p>
        </p:txBody>
      </p:sp>
    </p:spTree>
    <p:extLst>
      <p:ext uri="{BB962C8B-B14F-4D97-AF65-F5344CB8AC3E}">
        <p14:creationId xmlns:p14="http://schemas.microsoft.com/office/powerpoint/2010/main" val="1691611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45B3F-21B4-40C6-97ED-6146D06EAD8E}"/>
              </a:ext>
            </a:extLst>
          </p:cNvPr>
          <p:cNvSpPr>
            <a:spLocks noGrp="1"/>
          </p:cNvSpPr>
          <p:nvPr>
            <p:ph type="title"/>
          </p:nvPr>
        </p:nvSpPr>
        <p:spPr/>
        <p:txBody>
          <a:bodyPr/>
          <a:lstStyle/>
          <a:p>
            <a:r>
              <a:rPr lang="en-US" dirty="0"/>
              <a:t>Alcohol Guidelines</a:t>
            </a:r>
          </a:p>
        </p:txBody>
      </p:sp>
      <p:sp>
        <p:nvSpPr>
          <p:cNvPr id="3" name="Content Placeholder 2">
            <a:extLst>
              <a:ext uri="{FF2B5EF4-FFF2-40B4-BE49-F238E27FC236}">
                <a16:creationId xmlns:a16="http://schemas.microsoft.com/office/drawing/2014/main" id="{3A64948C-6DE0-4612-9F9B-49843CB24BF3}"/>
              </a:ext>
            </a:extLst>
          </p:cNvPr>
          <p:cNvSpPr>
            <a:spLocks noGrp="1"/>
          </p:cNvSpPr>
          <p:nvPr>
            <p:ph idx="1"/>
          </p:nvPr>
        </p:nvSpPr>
        <p:spPr/>
        <p:txBody>
          <a:bodyPr/>
          <a:lstStyle/>
          <a:p>
            <a:r>
              <a:rPr lang="en-US" dirty="0"/>
              <a:t>NIAAA’s definition of “heavy drinking”</a:t>
            </a:r>
          </a:p>
          <a:p>
            <a:pPr lvl="1"/>
            <a:r>
              <a:rPr lang="en-US" dirty="0"/>
              <a:t>Men:</a:t>
            </a:r>
          </a:p>
          <a:p>
            <a:pPr lvl="2"/>
            <a:r>
              <a:rPr lang="en-US" dirty="0"/>
              <a:t>&gt;4 drinks per day</a:t>
            </a:r>
          </a:p>
          <a:p>
            <a:pPr lvl="2"/>
            <a:r>
              <a:rPr lang="en-US" dirty="0"/>
              <a:t>&gt;14 standard drinks per week</a:t>
            </a:r>
          </a:p>
          <a:p>
            <a:pPr lvl="1"/>
            <a:r>
              <a:rPr lang="en-US" dirty="0"/>
              <a:t>Women: </a:t>
            </a:r>
          </a:p>
          <a:p>
            <a:pPr lvl="2"/>
            <a:r>
              <a:rPr lang="en-US" dirty="0"/>
              <a:t>&gt;3 drinks per day</a:t>
            </a:r>
          </a:p>
          <a:p>
            <a:pPr lvl="2"/>
            <a:r>
              <a:rPr lang="en-US" dirty="0"/>
              <a:t>&gt;7 standard drinks per week</a:t>
            </a:r>
          </a:p>
          <a:p>
            <a:r>
              <a:rPr lang="en-US" dirty="0"/>
              <a:t>Patients with chronic liver disease: unknown amount of what is considered “safe” (highest risk of injury)</a:t>
            </a:r>
          </a:p>
        </p:txBody>
      </p:sp>
    </p:spTree>
    <p:extLst>
      <p:ext uri="{BB962C8B-B14F-4D97-AF65-F5344CB8AC3E}">
        <p14:creationId xmlns:p14="http://schemas.microsoft.com/office/powerpoint/2010/main" val="2527776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3D80D-07B7-4CE2-BE1D-30B4711DE6AC}"/>
              </a:ext>
            </a:extLst>
          </p:cNvPr>
          <p:cNvSpPr>
            <a:spLocks noGrp="1"/>
          </p:cNvSpPr>
          <p:nvPr>
            <p:ph type="title"/>
          </p:nvPr>
        </p:nvSpPr>
        <p:spPr/>
        <p:txBody>
          <a:bodyPr/>
          <a:lstStyle/>
          <a:p>
            <a:r>
              <a:rPr lang="en-US" dirty="0"/>
              <a:t>Examples of One Standard Drink</a:t>
            </a:r>
          </a:p>
        </p:txBody>
      </p:sp>
      <p:pic>
        <p:nvPicPr>
          <p:cNvPr id="4" name="Picture 3">
            <a:extLst>
              <a:ext uri="{FF2B5EF4-FFF2-40B4-BE49-F238E27FC236}">
                <a16:creationId xmlns:a16="http://schemas.microsoft.com/office/drawing/2014/main" id="{AE1126F7-ED8E-4DDB-8F37-496244300418}"/>
              </a:ext>
            </a:extLst>
          </p:cNvPr>
          <p:cNvPicPr>
            <a:picLocks noChangeAspect="1"/>
          </p:cNvPicPr>
          <p:nvPr/>
        </p:nvPicPr>
        <p:blipFill>
          <a:blip r:embed="rId2"/>
          <a:stretch>
            <a:fillRect/>
          </a:stretch>
        </p:blipFill>
        <p:spPr>
          <a:xfrm>
            <a:off x="572083" y="1557927"/>
            <a:ext cx="7999834" cy="3742145"/>
          </a:xfrm>
          <a:prstGeom prst="rect">
            <a:avLst/>
          </a:prstGeom>
        </p:spPr>
      </p:pic>
      <p:sp>
        <p:nvSpPr>
          <p:cNvPr id="5" name="TextBox 4">
            <a:extLst>
              <a:ext uri="{FF2B5EF4-FFF2-40B4-BE49-F238E27FC236}">
                <a16:creationId xmlns:a16="http://schemas.microsoft.com/office/drawing/2014/main" id="{66CEB59D-FD3A-49F2-99A8-CB76170617EA}"/>
              </a:ext>
            </a:extLst>
          </p:cNvPr>
          <p:cNvSpPr txBox="1"/>
          <p:nvPr/>
        </p:nvSpPr>
        <p:spPr>
          <a:xfrm>
            <a:off x="1113259" y="5262750"/>
            <a:ext cx="7806807" cy="276999"/>
          </a:xfrm>
          <a:prstGeom prst="rect">
            <a:avLst/>
          </a:prstGeom>
          <a:noFill/>
        </p:spPr>
        <p:txBody>
          <a:bodyPr wrap="square" rtlCol="0">
            <a:spAutoFit/>
          </a:bodyPr>
          <a:lstStyle/>
          <a:p>
            <a:r>
              <a:rPr lang="en-US" sz="1200"/>
              <a:t>https://www.niaaa.nih.gov/alcohols-effects-health/overview-alcohol-consumption/what-standard-drink</a:t>
            </a:r>
            <a:endParaRPr lang="en-US" sz="1200" dirty="0"/>
          </a:p>
        </p:txBody>
      </p:sp>
    </p:spTree>
    <p:extLst>
      <p:ext uri="{BB962C8B-B14F-4D97-AF65-F5344CB8AC3E}">
        <p14:creationId xmlns:p14="http://schemas.microsoft.com/office/powerpoint/2010/main" val="590258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EF4F7-196A-4777-AB67-8F91810EF3C6}"/>
              </a:ext>
            </a:extLst>
          </p:cNvPr>
          <p:cNvSpPr>
            <a:spLocks noGrp="1"/>
          </p:cNvSpPr>
          <p:nvPr>
            <p:ph type="title"/>
          </p:nvPr>
        </p:nvSpPr>
        <p:spPr/>
        <p:txBody>
          <a:bodyPr/>
          <a:lstStyle/>
          <a:p>
            <a:r>
              <a:rPr lang="en-US" dirty="0"/>
              <a:t>Alcohol and Liver Disease in PWH</a:t>
            </a:r>
          </a:p>
        </p:txBody>
      </p:sp>
      <p:sp>
        <p:nvSpPr>
          <p:cNvPr id="3" name="Content Placeholder 2">
            <a:extLst>
              <a:ext uri="{FF2B5EF4-FFF2-40B4-BE49-F238E27FC236}">
                <a16:creationId xmlns:a16="http://schemas.microsoft.com/office/drawing/2014/main" id="{BC40B915-91D4-40B1-8893-2F4383C3AF34}"/>
              </a:ext>
            </a:extLst>
          </p:cNvPr>
          <p:cNvSpPr>
            <a:spLocks noGrp="1"/>
          </p:cNvSpPr>
          <p:nvPr>
            <p:ph idx="1"/>
          </p:nvPr>
        </p:nvSpPr>
        <p:spPr>
          <a:xfrm>
            <a:off x="457199" y="1600201"/>
            <a:ext cx="4114801" cy="3982452"/>
          </a:xfrm>
        </p:spPr>
        <p:txBody>
          <a:bodyPr/>
          <a:lstStyle/>
          <a:p>
            <a:r>
              <a:rPr lang="en-US" dirty="0"/>
              <a:t>Cross-sectional study through Veterans Aging Cohort Study who reported alcohol consumption at enrollment</a:t>
            </a:r>
          </a:p>
          <a:p>
            <a:r>
              <a:rPr lang="en-US" dirty="0"/>
              <a:t>Prevalence of advanced hepatic fibrosis increased as the category of alcohol use increased</a:t>
            </a:r>
          </a:p>
          <a:p>
            <a:pPr marL="114300" indent="0">
              <a:buNone/>
            </a:pPr>
            <a:endParaRPr lang="en-US" dirty="0"/>
          </a:p>
        </p:txBody>
      </p:sp>
      <p:pic>
        <p:nvPicPr>
          <p:cNvPr id="4" name="Picture 3">
            <a:extLst>
              <a:ext uri="{FF2B5EF4-FFF2-40B4-BE49-F238E27FC236}">
                <a16:creationId xmlns:a16="http://schemas.microsoft.com/office/drawing/2014/main" id="{BBDBE05F-C816-489C-9BDC-001F9A12957F}"/>
              </a:ext>
            </a:extLst>
          </p:cNvPr>
          <p:cNvPicPr>
            <a:picLocks noChangeAspect="1"/>
          </p:cNvPicPr>
          <p:nvPr/>
        </p:nvPicPr>
        <p:blipFill>
          <a:blip r:embed="rId3"/>
          <a:stretch>
            <a:fillRect/>
          </a:stretch>
        </p:blipFill>
        <p:spPr>
          <a:xfrm>
            <a:off x="4965752" y="1717583"/>
            <a:ext cx="3896395" cy="3422833"/>
          </a:xfrm>
          <a:prstGeom prst="rect">
            <a:avLst/>
          </a:prstGeom>
        </p:spPr>
      </p:pic>
      <p:sp>
        <p:nvSpPr>
          <p:cNvPr id="5" name="TextBox 4">
            <a:extLst>
              <a:ext uri="{FF2B5EF4-FFF2-40B4-BE49-F238E27FC236}">
                <a16:creationId xmlns:a16="http://schemas.microsoft.com/office/drawing/2014/main" id="{DCF48D30-2D80-451D-8801-CDDA8F8E7C97}"/>
              </a:ext>
            </a:extLst>
          </p:cNvPr>
          <p:cNvSpPr txBox="1"/>
          <p:nvPr/>
        </p:nvSpPr>
        <p:spPr>
          <a:xfrm>
            <a:off x="256032" y="5582653"/>
            <a:ext cx="8315569" cy="600164"/>
          </a:xfrm>
          <a:prstGeom prst="rect">
            <a:avLst/>
          </a:prstGeom>
          <a:noFill/>
        </p:spPr>
        <p:txBody>
          <a:bodyPr wrap="square" rtlCol="0">
            <a:spAutoFit/>
          </a:bodyPr>
          <a:lstStyle/>
          <a:p>
            <a:r>
              <a:rPr lang="en-US" sz="1100"/>
              <a:t>Lim, Joseph K, et al. “Relationship between Alcohol Use Categories and Noninvasive Markers of Advanced Hepatic Fibrosis in HIV-Infected, Chronic Hepatitis C Virus-Infected, and Uninfected Patients.” Clinical Infectious Diseases : An Official Publication of the Infectious Diseases Society of America, May 2014, www.ncbi.nlm.nih.gov/pmc/articles/PMC4001286/. </a:t>
            </a:r>
            <a:endParaRPr lang="en-US" sz="1100" dirty="0"/>
          </a:p>
        </p:txBody>
      </p:sp>
    </p:spTree>
    <p:extLst>
      <p:ext uri="{BB962C8B-B14F-4D97-AF65-F5344CB8AC3E}">
        <p14:creationId xmlns:p14="http://schemas.microsoft.com/office/powerpoint/2010/main" val="857644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7F110-642A-46BE-B18C-1A947F87AABB}"/>
              </a:ext>
            </a:extLst>
          </p:cNvPr>
          <p:cNvSpPr>
            <a:spLocks noGrp="1"/>
          </p:cNvSpPr>
          <p:nvPr>
            <p:ph type="title"/>
          </p:nvPr>
        </p:nvSpPr>
        <p:spPr/>
        <p:txBody>
          <a:bodyPr/>
          <a:lstStyle/>
          <a:p>
            <a:r>
              <a:rPr lang="en-US" dirty="0"/>
              <a:t>Study, continued</a:t>
            </a:r>
          </a:p>
        </p:txBody>
      </p:sp>
      <p:sp>
        <p:nvSpPr>
          <p:cNvPr id="3" name="Content Placeholder 2">
            <a:extLst>
              <a:ext uri="{FF2B5EF4-FFF2-40B4-BE49-F238E27FC236}">
                <a16:creationId xmlns:a16="http://schemas.microsoft.com/office/drawing/2014/main" id="{8F7E5B8C-A065-4883-843A-5DB974D2D9F8}"/>
              </a:ext>
            </a:extLst>
          </p:cNvPr>
          <p:cNvSpPr>
            <a:spLocks noGrp="1"/>
          </p:cNvSpPr>
          <p:nvPr>
            <p:ph sz="half" idx="1"/>
          </p:nvPr>
        </p:nvSpPr>
        <p:spPr>
          <a:xfrm>
            <a:off x="457200" y="1536192"/>
            <a:ext cx="8315568" cy="4431307"/>
          </a:xfrm>
        </p:spPr>
        <p:txBody>
          <a:bodyPr>
            <a:normAutofit lnSpcReduction="10000"/>
          </a:bodyPr>
          <a:lstStyle/>
          <a:p>
            <a:r>
              <a:rPr lang="en-US" dirty="0"/>
              <a:t>Study found that:</a:t>
            </a:r>
          </a:p>
          <a:p>
            <a:r>
              <a:rPr lang="en-US" dirty="0"/>
              <a:t>Advanced fibrosis was more prevalent among HIV-infected than uninfected</a:t>
            </a:r>
          </a:p>
          <a:p>
            <a:pPr lvl="1"/>
            <a:r>
              <a:rPr lang="en-US" dirty="0"/>
              <a:t>210/9.9% vs 61/4.2%; P &lt;.001</a:t>
            </a:r>
          </a:p>
          <a:p>
            <a:r>
              <a:rPr lang="en-US" dirty="0"/>
              <a:t>Increased category of alcohol use is associated with higher risk of advanced hepatic fibrosis</a:t>
            </a:r>
          </a:p>
          <a:p>
            <a:r>
              <a:rPr lang="en-US" dirty="0"/>
              <a:t>In each category of alcohol use, advanced hepatic fibrosis was more common in persons infected with HIV or chronic HCV than among uninfected persons </a:t>
            </a:r>
          </a:p>
        </p:txBody>
      </p:sp>
    </p:spTree>
    <p:extLst>
      <p:ext uri="{BB962C8B-B14F-4D97-AF65-F5344CB8AC3E}">
        <p14:creationId xmlns:p14="http://schemas.microsoft.com/office/powerpoint/2010/main" val="261359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5BCA6-DB74-45B0-849B-216596012EC3}"/>
              </a:ext>
            </a:extLst>
          </p:cNvPr>
          <p:cNvSpPr>
            <a:spLocks noGrp="1"/>
          </p:cNvSpPr>
          <p:nvPr>
            <p:ph type="title"/>
          </p:nvPr>
        </p:nvSpPr>
        <p:spPr/>
        <p:txBody>
          <a:bodyPr/>
          <a:lstStyle/>
          <a:p>
            <a:r>
              <a:rPr lang="en-US" dirty="0"/>
              <a:t>How to help</a:t>
            </a:r>
          </a:p>
        </p:txBody>
      </p:sp>
      <p:sp>
        <p:nvSpPr>
          <p:cNvPr id="3" name="Content Placeholder 2">
            <a:extLst>
              <a:ext uri="{FF2B5EF4-FFF2-40B4-BE49-F238E27FC236}">
                <a16:creationId xmlns:a16="http://schemas.microsoft.com/office/drawing/2014/main" id="{EEFA8412-5DBA-4173-B38C-2B00636FC935}"/>
              </a:ext>
            </a:extLst>
          </p:cNvPr>
          <p:cNvSpPr>
            <a:spLocks noGrp="1"/>
          </p:cNvSpPr>
          <p:nvPr>
            <p:ph idx="1"/>
          </p:nvPr>
        </p:nvSpPr>
        <p:spPr/>
        <p:txBody>
          <a:bodyPr/>
          <a:lstStyle/>
          <a:p>
            <a:r>
              <a:rPr lang="en-US" dirty="0"/>
              <a:t>Counsel patients on decreasing alcohol use/stopping altogether</a:t>
            </a:r>
          </a:p>
          <a:p>
            <a:r>
              <a:rPr lang="en-US" dirty="0"/>
              <a:t>Helping patients find a rehabilitation center or outpatient recovery center that align with their goals</a:t>
            </a:r>
          </a:p>
          <a:p>
            <a:r>
              <a:rPr lang="en-US" dirty="0"/>
              <a:t>Medications</a:t>
            </a:r>
          </a:p>
          <a:p>
            <a:pPr lvl="1"/>
            <a:r>
              <a:rPr lang="en-US" dirty="0"/>
              <a:t>Naltrexone/vivitrol</a:t>
            </a:r>
          </a:p>
          <a:p>
            <a:pPr lvl="1"/>
            <a:r>
              <a:rPr lang="en-US" dirty="0"/>
              <a:t>Acamprosate</a:t>
            </a:r>
          </a:p>
        </p:txBody>
      </p:sp>
    </p:spTree>
    <p:extLst>
      <p:ext uri="{BB962C8B-B14F-4D97-AF65-F5344CB8AC3E}">
        <p14:creationId xmlns:p14="http://schemas.microsoft.com/office/powerpoint/2010/main" val="2615932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D6E47-67DD-4A43-A80B-55E7FA6EE81E}"/>
              </a:ext>
            </a:extLst>
          </p:cNvPr>
          <p:cNvSpPr>
            <a:spLocks noGrp="1"/>
          </p:cNvSpPr>
          <p:nvPr>
            <p:ph type="title"/>
          </p:nvPr>
        </p:nvSpPr>
        <p:spPr/>
        <p:txBody>
          <a:bodyPr/>
          <a:lstStyle/>
          <a:p>
            <a:r>
              <a:rPr lang="en-US" dirty="0"/>
              <a:t>Drug-Induced Liver Injury (DILI)</a:t>
            </a:r>
          </a:p>
        </p:txBody>
      </p:sp>
      <p:sp>
        <p:nvSpPr>
          <p:cNvPr id="3" name="Content Placeholder 2">
            <a:extLst>
              <a:ext uri="{FF2B5EF4-FFF2-40B4-BE49-F238E27FC236}">
                <a16:creationId xmlns:a16="http://schemas.microsoft.com/office/drawing/2014/main" id="{5CA719C6-E983-4A3B-8C82-949076624165}"/>
              </a:ext>
            </a:extLst>
          </p:cNvPr>
          <p:cNvSpPr>
            <a:spLocks noGrp="1"/>
          </p:cNvSpPr>
          <p:nvPr>
            <p:ph idx="1"/>
          </p:nvPr>
        </p:nvSpPr>
        <p:spPr>
          <a:xfrm>
            <a:off x="457199" y="1600201"/>
            <a:ext cx="8315569" cy="4272862"/>
          </a:xfrm>
        </p:spPr>
        <p:txBody>
          <a:bodyPr>
            <a:normAutofit/>
          </a:bodyPr>
          <a:lstStyle/>
          <a:p>
            <a:r>
              <a:rPr lang="en-US" dirty="0"/>
              <a:t>Common cause of acute liver injury in the US</a:t>
            </a:r>
          </a:p>
          <a:p>
            <a:r>
              <a:rPr lang="en-US" dirty="0"/>
              <a:t>Types of DILI:</a:t>
            </a:r>
          </a:p>
          <a:p>
            <a:pPr lvl="1"/>
            <a:r>
              <a:rPr lang="en-US" dirty="0"/>
              <a:t>Intrinsic </a:t>
            </a:r>
          </a:p>
          <a:p>
            <a:pPr lvl="2"/>
            <a:r>
              <a:rPr lang="en-US" dirty="0"/>
              <a:t>Examples: acetaminophen (most common), nicotinic acid, aspirin, cocaine, methotrexate</a:t>
            </a:r>
          </a:p>
          <a:p>
            <a:pPr lvl="1"/>
            <a:r>
              <a:rPr lang="en-US" dirty="0"/>
              <a:t>Idiosyncratic </a:t>
            </a:r>
          </a:p>
          <a:p>
            <a:pPr lvl="2"/>
            <a:r>
              <a:rPr lang="en-US" dirty="0"/>
              <a:t>Examples: isoniazid, amoxicillin/clavulanic acid, macrolides, fluoroquinolones, diclofenac</a:t>
            </a:r>
          </a:p>
          <a:p>
            <a:pPr lvl="1"/>
            <a:r>
              <a:rPr lang="en-US" dirty="0"/>
              <a:t>Indirect </a:t>
            </a:r>
          </a:p>
          <a:p>
            <a:pPr lvl="2"/>
            <a:r>
              <a:rPr lang="en-US" dirty="0"/>
              <a:t>Examples: high dose corticosteroids, antineoplastic agents</a:t>
            </a:r>
          </a:p>
        </p:txBody>
      </p:sp>
      <p:sp>
        <p:nvSpPr>
          <p:cNvPr id="4" name="TextBox 3">
            <a:extLst>
              <a:ext uri="{FF2B5EF4-FFF2-40B4-BE49-F238E27FC236}">
                <a16:creationId xmlns:a16="http://schemas.microsoft.com/office/drawing/2014/main" id="{C5DB3537-B56E-4040-BE76-C4E95BC64E99}"/>
              </a:ext>
            </a:extLst>
          </p:cNvPr>
          <p:cNvSpPr txBox="1"/>
          <p:nvPr/>
        </p:nvSpPr>
        <p:spPr>
          <a:xfrm>
            <a:off x="164592" y="5873062"/>
            <a:ext cx="8522209" cy="276999"/>
          </a:xfrm>
          <a:prstGeom prst="rect">
            <a:avLst/>
          </a:prstGeom>
          <a:noFill/>
        </p:spPr>
        <p:txBody>
          <a:bodyPr wrap="square" rtlCol="0">
            <a:spAutoFit/>
          </a:bodyPr>
          <a:lstStyle/>
          <a:p>
            <a:r>
              <a:rPr lang="en-US" sz="1200" dirty="0"/>
              <a:t>Drug-Induced Liver Injury (DILI). Council for International Organizations of Medical Sciences. Geneva 2020.</a:t>
            </a:r>
          </a:p>
        </p:txBody>
      </p:sp>
    </p:spTree>
    <p:extLst>
      <p:ext uri="{BB962C8B-B14F-4D97-AF65-F5344CB8AC3E}">
        <p14:creationId xmlns:p14="http://schemas.microsoft.com/office/powerpoint/2010/main" val="3593594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3414-03D7-4895-999D-29505D610B6A}"/>
              </a:ext>
            </a:extLst>
          </p:cNvPr>
          <p:cNvSpPr>
            <a:spLocks noGrp="1"/>
          </p:cNvSpPr>
          <p:nvPr>
            <p:ph type="title"/>
          </p:nvPr>
        </p:nvSpPr>
        <p:spPr/>
        <p:txBody>
          <a:bodyPr/>
          <a:lstStyle/>
          <a:p>
            <a:r>
              <a:rPr lang="en-US" dirty="0"/>
              <a:t>Diagnosis of DILI	</a:t>
            </a:r>
          </a:p>
        </p:txBody>
      </p:sp>
      <p:sp>
        <p:nvSpPr>
          <p:cNvPr id="3" name="Content Placeholder 2">
            <a:extLst>
              <a:ext uri="{FF2B5EF4-FFF2-40B4-BE49-F238E27FC236}">
                <a16:creationId xmlns:a16="http://schemas.microsoft.com/office/drawing/2014/main" id="{6FFD8491-2983-43FF-A2CD-11ED9BDC3FE5}"/>
              </a:ext>
            </a:extLst>
          </p:cNvPr>
          <p:cNvSpPr>
            <a:spLocks noGrp="1"/>
          </p:cNvSpPr>
          <p:nvPr>
            <p:ph idx="1"/>
          </p:nvPr>
        </p:nvSpPr>
        <p:spPr/>
        <p:txBody>
          <a:bodyPr>
            <a:normAutofit lnSpcReduction="10000"/>
          </a:bodyPr>
          <a:lstStyle/>
          <a:p>
            <a:r>
              <a:rPr lang="en-US" dirty="0"/>
              <a:t>Liver testing: any one listed in the absence of competing etiology –</a:t>
            </a:r>
          </a:p>
          <a:p>
            <a:pPr lvl="1"/>
            <a:r>
              <a:rPr lang="en-US" dirty="0"/>
              <a:t>ALT &gt; 5 x upper limit of normal </a:t>
            </a:r>
          </a:p>
          <a:p>
            <a:pPr lvl="1"/>
            <a:r>
              <a:rPr lang="en-US" dirty="0"/>
              <a:t>Alkaline Phosphatase &gt; 2 x upper limit of normal</a:t>
            </a:r>
          </a:p>
          <a:p>
            <a:pPr lvl="1"/>
            <a:r>
              <a:rPr lang="en-US" dirty="0"/>
              <a:t>ALT &gt; 3 x upper limit of normal + total bilirubin &gt; 2 x upper limit of normal </a:t>
            </a:r>
          </a:p>
          <a:p>
            <a:r>
              <a:rPr lang="en-US" dirty="0"/>
              <a:t>Diagnosis of Exclusion:</a:t>
            </a:r>
          </a:p>
          <a:p>
            <a:pPr lvl="1"/>
            <a:r>
              <a:rPr lang="en-US" dirty="0"/>
              <a:t>History</a:t>
            </a:r>
          </a:p>
          <a:p>
            <a:pPr lvl="1"/>
            <a:r>
              <a:rPr lang="en-US" dirty="0"/>
              <a:t>Negative hepatitis tests</a:t>
            </a:r>
          </a:p>
          <a:p>
            <a:pPr lvl="1"/>
            <a:r>
              <a:rPr lang="en-US" dirty="0"/>
              <a:t>Absence of alcoholism, shock, autoimmune source</a:t>
            </a:r>
          </a:p>
          <a:p>
            <a:pPr lvl="1"/>
            <a:r>
              <a:rPr lang="en-US" dirty="0"/>
              <a:t>Imaging studies of liver/biliary tree</a:t>
            </a:r>
          </a:p>
        </p:txBody>
      </p:sp>
    </p:spTree>
    <p:extLst>
      <p:ext uri="{BB962C8B-B14F-4D97-AF65-F5344CB8AC3E}">
        <p14:creationId xmlns:p14="http://schemas.microsoft.com/office/powerpoint/2010/main" val="3824863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ADE82-25BB-4564-923E-0A71F52A1974}"/>
              </a:ext>
            </a:extLst>
          </p:cNvPr>
          <p:cNvSpPr>
            <a:spLocks noGrp="1"/>
          </p:cNvSpPr>
          <p:nvPr>
            <p:ph type="title"/>
          </p:nvPr>
        </p:nvSpPr>
        <p:spPr/>
        <p:txBody>
          <a:bodyPr/>
          <a:lstStyle/>
          <a:p>
            <a:r>
              <a:rPr lang="en-US" dirty="0"/>
              <a:t>Top therapeutic classes and individual agents to cause DILI</a:t>
            </a:r>
          </a:p>
        </p:txBody>
      </p:sp>
      <p:pic>
        <p:nvPicPr>
          <p:cNvPr id="4" name="Picture 3">
            <a:extLst>
              <a:ext uri="{FF2B5EF4-FFF2-40B4-BE49-F238E27FC236}">
                <a16:creationId xmlns:a16="http://schemas.microsoft.com/office/drawing/2014/main" id="{F38F7AAB-DD6E-4B21-B0C1-53AAD35520C5}"/>
              </a:ext>
            </a:extLst>
          </p:cNvPr>
          <p:cNvPicPr>
            <a:picLocks noChangeAspect="1"/>
          </p:cNvPicPr>
          <p:nvPr/>
        </p:nvPicPr>
        <p:blipFill>
          <a:blip r:embed="rId2"/>
          <a:stretch>
            <a:fillRect/>
          </a:stretch>
        </p:blipFill>
        <p:spPr>
          <a:xfrm>
            <a:off x="599102" y="1711194"/>
            <a:ext cx="7945796" cy="3811782"/>
          </a:xfrm>
          <a:prstGeom prst="rect">
            <a:avLst/>
          </a:prstGeom>
        </p:spPr>
      </p:pic>
      <p:sp>
        <p:nvSpPr>
          <p:cNvPr id="5" name="TextBox 4">
            <a:extLst>
              <a:ext uri="{FF2B5EF4-FFF2-40B4-BE49-F238E27FC236}">
                <a16:creationId xmlns:a16="http://schemas.microsoft.com/office/drawing/2014/main" id="{8FD6AFA8-28E8-4F1D-AAAD-03C8AEA5FA08}"/>
              </a:ext>
            </a:extLst>
          </p:cNvPr>
          <p:cNvSpPr txBox="1"/>
          <p:nvPr/>
        </p:nvSpPr>
        <p:spPr>
          <a:xfrm>
            <a:off x="274320" y="5527991"/>
            <a:ext cx="8498448" cy="577081"/>
          </a:xfrm>
          <a:prstGeom prst="rect">
            <a:avLst/>
          </a:prstGeom>
          <a:noFill/>
        </p:spPr>
        <p:txBody>
          <a:bodyPr wrap="square" rtlCol="0">
            <a:spAutoFit/>
          </a:bodyPr>
          <a:lstStyle/>
          <a:p>
            <a:r>
              <a:rPr lang="en-US" sz="1050" dirty="0" err="1"/>
              <a:t>Chalasani</a:t>
            </a:r>
            <a:r>
              <a:rPr lang="en-US" sz="1050" dirty="0"/>
              <a:t> N, et al; United States Drug Induced Liver Injury Network. Features and Outcomes of 899 Patients With Drug-Induced Liver Injury: The DILIN Prospective Study. Gastroenterology. 2015 Jun;148(7):1340-52.e7. </a:t>
            </a:r>
            <a:r>
              <a:rPr lang="en-US" sz="1050" dirty="0" err="1"/>
              <a:t>doi</a:t>
            </a:r>
            <a:r>
              <a:rPr lang="en-US" sz="1050" dirty="0"/>
              <a:t>: 10.1053/j.gastro.2015.03.006. </a:t>
            </a:r>
            <a:r>
              <a:rPr lang="en-US" sz="1050" dirty="0" err="1"/>
              <a:t>Epub</a:t>
            </a:r>
            <a:r>
              <a:rPr lang="en-US" sz="1050" dirty="0"/>
              <a:t> 2015 Mar 6. PMID: 25754159; PMCID: PMC4446235.</a:t>
            </a:r>
          </a:p>
        </p:txBody>
      </p:sp>
    </p:spTree>
    <p:extLst>
      <p:ext uri="{BB962C8B-B14F-4D97-AF65-F5344CB8AC3E}">
        <p14:creationId xmlns:p14="http://schemas.microsoft.com/office/powerpoint/2010/main" val="2512535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18851-A11C-4065-90E4-F00831E777B9}"/>
              </a:ext>
            </a:extLst>
          </p:cNvPr>
          <p:cNvSpPr>
            <a:spLocks noGrp="1"/>
          </p:cNvSpPr>
          <p:nvPr>
            <p:ph type="title"/>
          </p:nvPr>
        </p:nvSpPr>
        <p:spPr/>
        <p:txBody>
          <a:bodyPr/>
          <a:lstStyle/>
          <a:p>
            <a:r>
              <a:rPr lang="en-US" dirty="0"/>
              <a:t>Herbal and Dietary Supplements</a:t>
            </a:r>
          </a:p>
        </p:txBody>
      </p:sp>
      <p:sp>
        <p:nvSpPr>
          <p:cNvPr id="3" name="Content Placeholder 2">
            <a:extLst>
              <a:ext uri="{FF2B5EF4-FFF2-40B4-BE49-F238E27FC236}">
                <a16:creationId xmlns:a16="http://schemas.microsoft.com/office/drawing/2014/main" id="{18842132-8E11-4E52-9B4D-544FB7A78DB3}"/>
              </a:ext>
            </a:extLst>
          </p:cNvPr>
          <p:cNvSpPr>
            <a:spLocks noGrp="1"/>
          </p:cNvSpPr>
          <p:nvPr>
            <p:ph idx="1"/>
          </p:nvPr>
        </p:nvSpPr>
        <p:spPr/>
        <p:txBody>
          <a:bodyPr/>
          <a:lstStyle/>
          <a:p>
            <a:r>
              <a:rPr lang="en-US" dirty="0"/>
              <a:t>Increasing cause of liver injury</a:t>
            </a:r>
          </a:p>
          <a:p>
            <a:r>
              <a:rPr lang="en-US" dirty="0"/>
              <a:t>In previously mentioned study, herbal and dietary supplements were 2</a:t>
            </a:r>
            <a:r>
              <a:rPr lang="en-US" baseline="30000" dirty="0"/>
              <a:t>nd</a:t>
            </a:r>
            <a:r>
              <a:rPr lang="en-US" dirty="0"/>
              <a:t> most common group but rarely the specific agent implicated more than once</a:t>
            </a:r>
          </a:p>
          <a:p>
            <a:r>
              <a:rPr lang="en-US" dirty="0"/>
              <a:t>Body building and weight loss supplements rising</a:t>
            </a:r>
          </a:p>
          <a:p>
            <a:pPr lvl="1"/>
            <a:r>
              <a:rPr lang="en-US" dirty="0"/>
              <a:t>Can also cause interactions with ART</a:t>
            </a:r>
          </a:p>
        </p:txBody>
      </p:sp>
    </p:spTree>
    <p:extLst>
      <p:ext uri="{BB962C8B-B14F-4D97-AF65-F5344CB8AC3E}">
        <p14:creationId xmlns:p14="http://schemas.microsoft.com/office/powerpoint/2010/main" val="3960225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005FA-8E2C-476F-89C0-FC10B5D2D02B}"/>
              </a:ext>
            </a:extLst>
          </p:cNvPr>
          <p:cNvSpPr txBox="1">
            <a:spLocks/>
          </p:cNvSpPr>
          <p:nvPr/>
        </p:nvSpPr>
        <p:spPr>
          <a:xfrm>
            <a:off x="609600" y="274638"/>
            <a:ext cx="7992979" cy="1143000"/>
          </a:xfrm>
          <a:prstGeom prst="rect">
            <a:avLst/>
          </a:prstGeom>
        </p:spPr>
        <p:txBody>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a:t>Faculty Disclosure</a:t>
            </a:r>
            <a:endParaRPr lang="en-US" dirty="0"/>
          </a:p>
        </p:txBody>
      </p:sp>
      <p:sp>
        <p:nvSpPr>
          <p:cNvPr id="3" name="Content Placeholder 2">
            <a:extLst>
              <a:ext uri="{FF2B5EF4-FFF2-40B4-BE49-F238E27FC236}">
                <a16:creationId xmlns:a16="http://schemas.microsoft.com/office/drawing/2014/main" id="{145D2D14-4FA4-4F4B-B2E6-623127D1CE36}"/>
              </a:ext>
            </a:extLst>
          </p:cNvPr>
          <p:cNvSpPr txBox="1">
            <a:spLocks/>
          </p:cNvSpPr>
          <p:nvPr/>
        </p:nvSpPr>
        <p:spPr>
          <a:xfrm>
            <a:off x="381000" y="1001486"/>
            <a:ext cx="7992979" cy="4525963"/>
          </a:xfrm>
          <a:prstGeom prst="rect">
            <a:avLst/>
          </a:prstGeom>
        </p:spPr>
        <p:txBody>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1800" dirty="0"/>
              <a:t>This program is supported by the Health Resources and Services Administration (HRSA) of the U.S. Department of Health and Human Services (HHS) under grant number U1OHA30535 as part of an award totaling $4.2m. The contents are those of the author(s) and do not necessarily represent the official views of, nor an endorsement, by HRSA, HHS, or the U.S. Government. For more information, please visit HRSA.gov.</a:t>
            </a:r>
          </a:p>
          <a:p>
            <a:r>
              <a:rPr lang="en-US" sz="1800" dirty="0"/>
              <a:t>“Funding for this presentation was made possible by cooperative agreement U1OHA30535 from the Health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endParaRPr lang="en-US" dirty="0"/>
          </a:p>
        </p:txBody>
      </p:sp>
    </p:spTree>
    <p:extLst>
      <p:ext uri="{BB962C8B-B14F-4D97-AF65-F5344CB8AC3E}">
        <p14:creationId xmlns:p14="http://schemas.microsoft.com/office/powerpoint/2010/main" val="1284813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2476A-6187-4F97-B07F-FAF0A882E22A}"/>
              </a:ext>
            </a:extLst>
          </p:cNvPr>
          <p:cNvSpPr>
            <a:spLocks noGrp="1"/>
          </p:cNvSpPr>
          <p:nvPr>
            <p:ph type="title"/>
          </p:nvPr>
        </p:nvSpPr>
        <p:spPr/>
        <p:txBody>
          <a:bodyPr/>
          <a:lstStyle/>
          <a:p>
            <a:r>
              <a:rPr lang="en-US" dirty="0"/>
              <a:t>Take away</a:t>
            </a:r>
          </a:p>
        </p:txBody>
      </p:sp>
      <p:sp>
        <p:nvSpPr>
          <p:cNvPr id="3" name="Content Placeholder 2">
            <a:extLst>
              <a:ext uri="{FF2B5EF4-FFF2-40B4-BE49-F238E27FC236}">
                <a16:creationId xmlns:a16="http://schemas.microsoft.com/office/drawing/2014/main" id="{C2946774-D3B6-4914-9312-E6B766E21174}"/>
              </a:ext>
            </a:extLst>
          </p:cNvPr>
          <p:cNvSpPr>
            <a:spLocks noGrp="1"/>
          </p:cNvSpPr>
          <p:nvPr>
            <p:ph idx="1"/>
          </p:nvPr>
        </p:nvSpPr>
        <p:spPr>
          <a:xfrm>
            <a:off x="0" y="1426782"/>
            <a:ext cx="4389121" cy="4367299"/>
          </a:xfrm>
        </p:spPr>
        <p:txBody>
          <a:bodyPr/>
          <a:lstStyle/>
          <a:p>
            <a:r>
              <a:rPr lang="en-US" dirty="0"/>
              <a:t>Always ask patients what supplements they are taking</a:t>
            </a:r>
          </a:p>
          <a:p>
            <a:r>
              <a:rPr lang="en-US" dirty="0"/>
              <a:t>Can search those supplements on Livertox.nih.gov</a:t>
            </a:r>
          </a:p>
          <a:p>
            <a:r>
              <a:rPr lang="en-US" dirty="0"/>
              <a:t>Monitor patients on common antimicrobials associated with DILI</a:t>
            </a:r>
          </a:p>
          <a:p>
            <a:endParaRPr lang="en-US" dirty="0"/>
          </a:p>
        </p:txBody>
      </p:sp>
      <p:pic>
        <p:nvPicPr>
          <p:cNvPr id="4" name="Picture 3">
            <a:extLst>
              <a:ext uri="{FF2B5EF4-FFF2-40B4-BE49-F238E27FC236}">
                <a16:creationId xmlns:a16="http://schemas.microsoft.com/office/drawing/2014/main" id="{6642CE53-3322-4642-8C60-C11575BD08FA}"/>
              </a:ext>
            </a:extLst>
          </p:cNvPr>
          <p:cNvPicPr>
            <a:picLocks noChangeAspect="1"/>
          </p:cNvPicPr>
          <p:nvPr/>
        </p:nvPicPr>
        <p:blipFill>
          <a:blip r:embed="rId2"/>
          <a:stretch>
            <a:fillRect/>
          </a:stretch>
        </p:blipFill>
        <p:spPr>
          <a:xfrm>
            <a:off x="4614983" y="1709819"/>
            <a:ext cx="4331621" cy="3191366"/>
          </a:xfrm>
          <a:prstGeom prst="rect">
            <a:avLst/>
          </a:prstGeom>
        </p:spPr>
      </p:pic>
    </p:spTree>
    <p:extLst>
      <p:ext uri="{BB962C8B-B14F-4D97-AF65-F5344CB8AC3E}">
        <p14:creationId xmlns:p14="http://schemas.microsoft.com/office/powerpoint/2010/main" val="1538367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F91FB-2FD7-4E0D-B96D-630C1E09E291}"/>
              </a:ext>
            </a:extLst>
          </p:cNvPr>
          <p:cNvSpPr>
            <a:spLocks noGrp="1"/>
          </p:cNvSpPr>
          <p:nvPr>
            <p:ph type="ctrTitle"/>
          </p:nvPr>
        </p:nvSpPr>
        <p:spPr/>
        <p:txBody>
          <a:bodyPr/>
          <a:lstStyle/>
          <a:p>
            <a:r>
              <a:rPr lang="en-US" dirty="0"/>
              <a:t>Q&amp;A</a:t>
            </a:r>
          </a:p>
        </p:txBody>
      </p:sp>
      <p:sp>
        <p:nvSpPr>
          <p:cNvPr id="3" name="Subtitle 2">
            <a:extLst>
              <a:ext uri="{FF2B5EF4-FFF2-40B4-BE49-F238E27FC236}">
                <a16:creationId xmlns:a16="http://schemas.microsoft.com/office/drawing/2014/main" id="{9649BF47-1146-4AD6-A74A-D97AC49B3C1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67073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E2AC82-23F4-4499-9B40-8EF7A61FD7A9}"/>
              </a:ext>
            </a:extLst>
          </p:cNvPr>
          <p:cNvSpPr/>
          <p:nvPr/>
        </p:nvSpPr>
        <p:spPr>
          <a:xfrm>
            <a:off x="599440" y="1184990"/>
            <a:ext cx="8321040" cy="4985980"/>
          </a:xfrm>
          <a:prstGeom prst="rect">
            <a:avLst/>
          </a:prstGeom>
        </p:spPr>
        <p:txBody>
          <a:bodyPr wrap="square">
            <a:spAutoFit/>
          </a:bodyPr>
          <a:lstStyle/>
          <a:p>
            <a:r>
              <a:rPr lang="en-US" sz="2400" b="1" dirty="0"/>
              <a:t>AETC Program</a:t>
            </a:r>
          </a:p>
          <a:p>
            <a:r>
              <a:rPr lang="en-US" sz="2400" b="1" dirty="0"/>
              <a:t>National Centers and National HIV Curriculum</a:t>
            </a:r>
          </a:p>
          <a:p>
            <a:endParaRPr lang="en-US" dirty="0"/>
          </a:p>
          <a:p>
            <a:pPr marL="285750" indent="-285750">
              <a:buFont typeface="Arial" panose="020B0604020202020204" pitchFamily="34" charset="0"/>
              <a:buChar char="•"/>
            </a:pPr>
            <a:r>
              <a:rPr lang="en-US" dirty="0"/>
              <a:t>National Coordinating Resource Center serves as the central web based</a:t>
            </a:r>
          </a:p>
          <a:p>
            <a:r>
              <a:rPr lang="en-US" dirty="0"/>
              <a:t>repository for AETC Program training and capacity building resources; its</a:t>
            </a:r>
          </a:p>
          <a:p>
            <a:r>
              <a:rPr lang="en-US" dirty="0"/>
              <a:t>website includes a free virtual library with training and technical assistance</a:t>
            </a:r>
          </a:p>
          <a:p>
            <a:r>
              <a:rPr lang="en-US" dirty="0"/>
              <a:t>materials, a program directory, and a calendar of trainings and other events.</a:t>
            </a:r>
          </a:p>
          <a:p>
            <a:r>
              <a:rPr lang="en-US" dirty="0"/>
              <a:t>Learn more: https ://aidsetc.org </a:t>
            </a:r>
          </a:p>
          <a:p>
            <a:endParaRPr lang="en-US" dirty="0"/>
          </a:p>
          <a:p>
            <a:pPr marL="285750" indent="-285750">
              <a:buFont typeface="Arial" panose="020B0604020202020204" pitchFamily="34" charset="0"/>
              <a:buChar char="•"/>
            </a:pPr>
            <a:r>
              <a:rPr lang="en-US" dirty="0"/>
              <a:t>National Clinician Consultation Center provides free, peer to peer,</a:t>
            </a:r>
          </a:p>
          <a:p>
            <a:r>
              <a:rPr lang="en-US" dirty="0"/>
              <a:t>expert advice for health professionals on HIV prevention, care, and treatment</a:t>
            </a:r>
          </a:p>
          <a:p>
            <a:r>
              <a:rPr lang="en-US" dirty="0"/>
              <a:t>and related topics. Learn more: https ://nccc.ucsf.edu  </a:t>
            </a:r>
          </a:p>
          <a:p>
            <a:endParaRPr lang="en-US" dirty="0"/>
          </a:p>
          <a:p>
            <a:pPr marL="285750" indent="-285750">
              <a:buFont typeface="Arial" panose="020B0604020202020204" pitchFamily="34" charset="0"/>
              <a:buChar char="•"/>
            </a:pPr>
            <a:r>
              <a:rPr lang="en-US" dirty="0"/>
              <a:t>National HIV Curriculum provides ongoing, up to date HIV training and</a:t>
            </a:r>
          </a:p>
          <a:p>
            <a:r>
              <a:rPr lang="en-US" dirty="0"/>
              <a:t>information for health professionals through a free, web based curriculum;</a:t>
            </a:r>
          </a:p>
          <a:p>
            <a:r>
              <a:rPr lang="en-US" dirty="0"/>
              <a:t>also provides free CME credits, CNE contact hours, CE contact hours, and</a:t>
            </a:r>
          </a:p>
          <a:p>
            <a:r>
              <a:rPr lang="en-US" dirty="0"/>
              <a:t>maintenance of certification credits. Learn more: </a:t>
            </a:r>
            <a:r>
              <a:rPr lang="en-US" dirty="0">
                <a:hlinkClick r:id="rId2"/>
              </a:rPr>
              <a:t>www.hiv.uw.edu</a:t>
            </a:r>
            <a:r>
              <a:rPr lang="en-US" dirty="0"/>
              <a:t> </a:t>
            </a:r>
          </a:p>
        </p:txBody>
      </p:sp>
    </p:spTree>
    <p:extLst>
      <p:ext uri="{BB962C8B-B14F-4D97-AF65-F5344CB8AC3E}">
        <p14:creationId xmlns:p14="http://schemas.microsoft.com/office/powerpoint/2010/main" val="1832995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690AF-E9D4-4D3F-B165-9FF0C46226AB}"/>
              </a:ext>
            </a:extLst>
          </p:cNvPr>
          <p:cNvSpPr txBox="1">
            <a:spLocks/>
          </p:cNvSpPr>
          <p:nvPr/>
        </p:nvSpPr>
        <p:spPr>
          <a:xfrm>
            <a:off x="609600" y="274638"/>
            <a:ext cx="7908758" cy="1143000"/>
          </a:xfrm>
          <a:prstGeom prst="rect">
            <a:avLst/>
          </a:prstGeom>
        </p:spPr>
        <p:txBody>
          <a:bodyPr>
            <a:normAutofit/>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a:t>Educational Need/Practice Gap</a:t>
            </a:r>
            <a:endParaRPr lang="en-US" dirty="0"/>
          </a:p>
        </p:txBody>
      </p:sp>
      <p:sp>
        <p:nvSpPr>
          <p:cNvPr id="3" name="Content Placeholder 2">
            <a:extLst>
              <a:ext uri="{FF2B5EF4-FFF2-40B4-BE49-F238E27FC236}">
                <a16:creationId xmlns:a16="http://schemas.microsoft.com/office/drawing/2014/main" id="{7A8CF8D0-CBD7-425C-8DA3-4034EC2EF77A}"/>
              </a:ext>
            </a:extLst>
          </p:cNvPr>
          <p:cNvSpPr txBox="1">
            <a:spLocks/>
          </p:cNvSpPr>
          <p:nvPr/>
        </p:nvSpPr>
        <p:spPr>
          <a:xfrm>
            <a:off x="609600" y="1600201"/>
            <a:ext cx="7908758" cy="4525963"/>
          </a:xfrm>
          <a:prstGeom prst="rect">
            <a:avLst/>
          </a:prstGeom>
        </p:spPr>
        <p:txBody>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buFont typeface="Wingdings" charset="2"/>
              <a:buNone/>
            </a:pPr>
            <a:r>
              <a:rPr lang="en-US" dirty="0"/>
              <a:t>Need to address non-viral liver disease as a serious cause of non-AIDS related deaths in PWH</a:t>
            </a:r>
          </a:p>
        </p:txBody>
      </p:sp>
    </p:spTree>
    <p:extLst>
      <p:ext uri="{BB962C8B-B14F-4D97-AF65-F5344CB8AC3E}">
        <p14:creationId xmlns:p14="http://schemas.microsoft.com/office/powerpoint/2010/main" val="3683774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a:t>Objectives</a:t>
            </a:r>
            <a:endParaRPr lang="en-US" dirty="0"/>
          </a:p>
        </p:txBody>
      </p:sp>
      <p:sp>
        <p:nvSpPr>
          <p:cNvPr id="3" name="Content Placeholder 2">
            <a:extLst>
              <a:ext uri="{FF2B5EF4-FFF2-40B4-BE49-F238E27FC236}">
                <a16:creationId xmlns:a16="http://schemas.microsoft.com/office/drawing/2014/main" id="{6DD1F98D-B487-433D-BC8B-B8AEDE3114FB}"/>
              </a:ext>
            </a:extLst>
          </p:cNvPr>
          <p:cNvSpPr txBox="1">
            <a:spLocks/>
          </p:cNvSpPr>
          <p:nvPr/>
        </p:nvSpPr>
        <p:spPr>
          <a:xfrm>
            <a:off x="609600" y="1600201"/>
            <a:ext cx="7956884" cy="4525963"/>
          </a:xfrm>
          <a:prstGeom prst="rect">
            <a:avLst/>
          </a:prstGeom>
        </p:spPr>
        <p:txBody>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buFont typeface="Wingdings" charset="2"/>
              <a:buNone/>
            </a:pPr>
            <a:r>
              <a:rPr lang="en-US" dirty="0"/>
              <a:t>Upon completion of this educational activity, you will be able to:</a:t>
            </a:r>
          </a:p>
          <a:p>
            <a:pPr marL="0" indent="0"/>
            <a:r>
              <a:rPr lang="en-US" dirty="0"/>
              <a:t> Recall differential diagnosis for abnormal liver function tests in the absence of viral causes.</a:t>
            </a:r>
          </a:p>
          <a:p>
            <a:pPr marL="0" indent="0"/>
            <a:r>
              <a:rPr lang="en-US" dirty="0"/>
              <a:t> Describe the progression of Non-Alcoholic Fatty Liver disease (NAFLD) and identify treatment options.</a:t>
            </a:r>
          </a:p>
          <a:p>
            <a:pPr marL="0" indent="0"/>
            <a:r>
              <a:rPr lang="en-US" dirty="0"/>
              <a:t> Explain the relationship between alcohol and liver disease in people with HIV.</a:t>
            </a:r>
          </a:p>
          <a:p>
            <a:pPr marL="0" indent="0"/>
            <a:endParaRPr lang="en-US" dirty="0"/>
          </a:p>
          <a:p>
            <a:endParaRPr lang="en-US" dirty="0"/>
          </a:p>
        </p:txBody>
      </p:sp>
    </p:spTree>
    <p:extLst>
      <p:ext uri="{BB962C8B-B14F-4D97-AF65-F5344CB8AC3E}">
        <p14:creationId xmlns:p14="http://schemas.microsoft.com/office/powerpoint/2010/main" val="2700569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771DA-BCE9-4E67-A984-E8576CC69CFC}"/>
              </a:ext>
            </a:extLst>
          </p:cNvPr>
          <p:cNvSpPr txBox="1">
            <a:spLocks/>
          </p:cNvSpPr>
          <p:nvPr/>
        </p:nvSpPr>
        <p:spPr>
          <a:xfrm>
            <a:off x="609600" y="274638"/>
            <a:ext cx="7992979" cy="1143000"/>
          </a:xfrm>
          <a:prstGeom prst="rect">
            <a:avLst/>
          </a:prstGeom>
        </p:spPr>
        <p:txBody>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a:t>Expected Outcome</a:t>
            </a:r>
            <a:endParaRPr lang="en-US" dirty="0"/>
          </a:p>
        </p:txBody>
      </p:sp>
      <p:sp>
        <p:nvSpPr>
          <p:cNvPr id="3" name="Content Placeholder 2">
            <a:extLst>
              <a:ext uri="{FF2B5EF4-FFF2-40B4-BE49-F238E27FC236}">
                <a16:creationId xmlns:a16="http://schemas.microsoft.com/office/drawing/2014/main" id="{7556561B-1E79-45D9-91AF-81D2C4442807}"/>
              </a:ext>
            </a:extLst>
          </p:cNvPr>
          <p:cNvSpPr txBox="1">
            <a:spLocks/>
          </p:cNvSpPr>
          <p:nvPr/>
        </p:nvSpPr>
        <p:spPr>
          <a:xfrm>
            <a:off x="609600" y="1600201"/>
            <a:ext cx="7992979" cy="4525963"/>
          </a:xfrm>
          <a:prstGeom prst="rect">
            <a:avLst/>
          </a:prstGeom>
        </p:spPr>
        <p:txBody>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a:t>Knowledge to interpret liver function tests and resources to help patients improve outcomes</a:t>
            </a:r>
          </a:p>
          <a:p>
            <a:r>
              <a:rPr lang="en-US" dirty="0"/>
              <a:t>Understanding of non-viral causes of abnormal liver function</a:t>
            </a:r>
          </a:p>
          <a:p>
            <a:endParaRPr lang="en-US" dirty="0"/>
          </a:p>
        </p:txBody>
      </p:sp>
    </p:spTree>
    <p:extLst>
      <p:ext uri="{BB962C8B-B14F-4D97-AF65-F5344CB8AC3E}">
        <p14:creationId xmlns:p14="http://schemas.microsoft.com/office/powerpoint/2010/main" val="2491266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4825-EE2E-43D0-9845-F4C5E9506679}"/>
              </a:ext>
            </a:extLst>
          </p:cNvPr>
          <p:cNvSpPr>
            <a:spLocks noGrp="1"/>
          </p:cNvSpPr>
          <p:nvPr>
            <p:ph type="title"/>
          </p:nvPr>
        </p:nvSpPr>
        <p:spPr/>
        <p:txBody>
          <a:bodyPr/>
          <a:lstStyle/>
          <a:p>
            <a:r>
              <a:rPr lang="en-US" dirty="0"/>
              <a:t>Why is Liver Disease Important?</a:t>
            </a:r>
          </a:p>
        </p:txBody>
      </p:sp>
      <p:sp>
        <p:nvSpPr>
          <p:cNvPr id="3" name="Content Placeholder 2">
            <a:extLst>
              <a:ext uri="{FF2B5EF4-FFF2-40B4-BE49-F238E27FC236}">
                <a16:creationId xmlns:a16="http://schemas.microsoft.com/office/drawing/2014/main" id="{87999367-5F26-4C8C-A2B7-014B8E972268}"/>
              </a:ext>
            </a:extLst>
          </p:cNvPr>
          <p:cNvSpPr>
            <a:spLocks noGrp="1"/>
          </p:cNvSpPr>
          <p:nvPr>
            <p:ph idx="1"/>
          </p:nvPr>
        </p:nvSpPr>
        <p:spPr/>
        <p:txBody>
          <a:bodyPr/>
          <a:lstStyle/>
          <a:p>
            <a:r>
              <a:rPr lang="en-US" dirty="0"/>
              <a:t>With effective antiretroviral treatment, the life expectancy for people with HIV (PWH) is now approaching that seen in the general population</a:t>
            </a:r>
          </a:p>
          <a:p>
            <a:r>
              <a:rPr lang="en-US" dirty="0"/>
              <a:t>Liver disease is the second leading cause of non-AIDS related deaths:</a:t>
            </a:r>
          </a:p>
          <a:p>
            <a:pPr lvl="1"/>
            <a:r>
              <a:rPr lang="en-US" dirty="0"/>
              <a:t>Non-AIDS defining cancers – 15%</a:t>
            </a:r>
          </a:p>
          <a:p>
            <a:pPr lvl="1"/>
            <a:r>
              <a:rPr lang="en-US" dirty="0"/>
              <a:t>Liver disease – 13%</a:t>
            </a:r>
          </a:p>
          <a:p>
            <a:pPr lvl="1"/>
            <a:r>
              <a:rPr lang="en-US" dirty="0"/>
              <a:t>Cardiovascular disease – 11%</a:t>
            </a:r>
          </a:p>
        </p:txBody>
      </p:sp>
      <p:sp>
        <p:nvSpPr>
          <p:cNvPr id="4" name="TextBox 3">
            <a:extLst>
              <a:ext uri="{FF2B5EF4-FFF2-40B4-BE49-F238E27FC236}">
                <a16:creationId xmlns:a16="http://schemas.microsoft.com/office/drawing/2014/main" id="{336067DD-2A74-47F4-99F3-C58AF3CB897F}"/>
              </a:ext>
            </a:extLst>
          </p:cNvPr>
          <p:cNvSpPr txBox="1"/>
          <p:nvPr/>
        </p:nvSpPr>
        <p:spPr>
          <a:xfrm>
            <a:off x="371232" y="5719174"/>
            <a:ext cx="8315569" cy="430887"/>
          </a:xfrm>
          <a:prstGeom prst="rect">
            <a:avLst/>
          </a:prstGeom>
          <a:noFill/>
        </p:spPr>
        <p:txBody>
          <a:bodyPr wrap="square" rtlCol="0">
            <a:spAutoFit/>
          </a:bodyPr>
          <a:lstStyle/>
          <a:p>
            <a:r>
              <a:rPr lang="en-US" sz="1100" dirty="0"/>
              <a:t>Smith CJ, et al.; D:A:D Study Group. Trends in underlying causes of death in people with HIV from 1999 to 2011 (D:A:D): a multicohort collaboration. Lancet. 2014 Jul 19;384(9939):241-8. </a:t>
            </a:r>
            <a:r>
              <a:rPr lang="en-US" sz="1100" dirty="0" err="1"/>
              <a:t>doi</a:t>
            </a:r>
            <a:r>
              <a:rPr lang="en-US" sz="1100" dirty="0"/>
              <a:t>: 10.1016/S0140-6736(14)60604-8. PMID: 25042234.</a:t>
            </a:r>
          </a:p>
        </p:txBody>
      </p:sp>
    </p:spTree>
    <p:extLst>
      <p:ext uri="{BB962C8B-B14F-4D97-AF65-F5344CB8AC3E}">
        <p14:creationId xmlns:p14="http://schemas.microsoft.com/office/powerpoint/2010/main" val="1573172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0F9CD-4777-4DD7-B82E-42FA8B91AF33}"/>
              </a:ext>
            </a:extLst>
          </p:cNvPr>
          <p:cNvSpPr>
            <a:spLocks noGrp="1"/>
          </p:cNvSpPr>
          <p:nvPr>
            <p:ph type="title"/>
          </p:nvPr>
        </p:nvSpPr>
        <p:spPr/>
        <p:txBody>
          <a:bodyPr/>
          <a:lstStyle/>
          <a:p>
            <a:r>
              <a:rPr lang="en-US" dirty="0"/>
              <a:t>Causes of Liver Disease in PWH</a:t>
            </a:r>
          </a:p>
        </p:txBody>
      </p:sp>
      <p:sp>
        <p:nvSpPr>
          <p:cNvPr id="3" name="Text Placeholder 2">
            <a:extLst>
              <a:ext uri="{FF2B5EF4-FFF2-40B4-BE49-F238E27FC236}">
                <a16:creationId xmlns:a16="http://schemas.microsoft.com/office/drawing/2014/main" id="{2AB9EF84-F416-4BEC-9E6D-2E10C7E0F293}"/>
              </a:ext>
            </a:extLst>
          </p:cNvPr>
          <p:cNvSpPr>
            <a:spLocks noGrp="1"/>
          </p:cNvSpPr>
          <p:nvPr>
            <p:ph type="body" idx="1"/>
          </p:nvPr>
        </p:nvSpPr>
        <p:spPr/>
        <p:txBody>
          <a:bodyPr/>
          <a:lstStyle/>
          <a:p>
            <a:r>
              <a:rPr lang="en-US" dirty="0"/>
              <a:t>Pre-ART</a:t>
            </a:r>
          </a:p>
        </p:txBody>
      </p:sp>
      <p:sp>
        <p:nvSpPr>
          <p:cNvPr id="4" name="Content Placeholder 3">
            <a:extLst>
              <a:ext uri="{FF2B5EF4-FFF2-40B4-BE49-F238E27FC236}">
                <a16:creationId xmlns:a16="http://schemas.microsoft.com/office/drawing/2014/main" id="{5BF403B6-B0A0-4B88-9ABC-1D84FBD394D1}"/>
              </a:ext>
            </a:extLst>
          </p:cNvPr>
          <p:cNvSpPr>
            <a:spLocks noGrp="1"/>
          </p:cNvSpPr>
          <p:nvPr>
            <p:ph sz="half" idx="2"/>
          </p:nvPr>
        </p:nvSpPr>
        <p:spPr>
          <a:xfrm>
            <a:off x="237067" y="2408717"/>
            <a:ext cx="3725333" cy="3558782"/>
          </a:xfrm>
        </p:spPr>
        <p:txBody>
          <a:bodyPr/>
          <a:lstStyle/>
          <a:p>
            <a:r>
              <a:rPr lang="en-US" dirty="0"/>
              <a:t>Viral Hepatitis</a:t>
            </a:r>
          </a:p>
          <a:p>
            <a:r>
              <a:rPr lang="en-US" dirty="0"/>
              <a:t>Opportunistic infections</a:t>
            </a:r>
          </a:p>
          <a:p>
            <a:r>
              <a:rPr lang="en-US" dirty="0"/>
              <a:t>Neoplasm</a:t>
            </a:r>
          </a:p>
          <a:p>
            <a:r>
              <a:rPr lang="en-US" dirty="0"/>
              <a:t>Alcohol Related Liver Disease </a:t>
            </a:r>
          </a:p>
          <a:p>
            <a:endParaRPr lang="en-US" dirty="0"/>
          </a:p>
        </p:txBody>
      </p:sp>
      <p:sp>
        <p:nvSpPr>
          <p:cNvPr id="5" name="Text Placeholder 4">
            <a:extLst>
              <a:ext uri="{FF2B5EF4-FFF2-40B4-BE49-F238E27FC236}">
                <a16:creationId xmlns:a16="http://schemas.microsoft.com/office/drawing/2014/main" id="{BC5E55A3-137F-4062-9980-A3CFC302C7B6}"/>
              </a:ext>
            </a:extLst>
          </p:cNvPr>
          <p:cNvSpPr>
            <a:spLocks noGrp="1"/>
          </p:cNvSpPr>
          <p:nvPr>
            <p:ph type="body" sz="quarter" idx="3"/>
          </p:nvPr>
        </p:nvSpPr>
        <p:spPr>
          <a:xfrm>
            <a:off x="4347308" y="1644603"/>
            <a:ext cx="4038599" cy="639762"/>
          </a:xfrm>
        </p:spPr>
        <p:txBody>
          <a:bodyPr/>
          <a:lstStyle/>
          <a:p>
            <a:r>
              <a:rPr lang="en-US" dirty="0"/>
              <a:t>Post- ART</a:t>
            </a:r>
          </a:p>
        </p:txBody>
      </p:sp>
      <p:sp>
        <p:nvSpPr>
          <p:cNvPr id="6" name="Content Placeholder 5">
            <a:extLst>
              <a:ext uri="{FF2B5EF4-FFF2-40B4-BE49-F238E27FC236}">
                <a16:creationId xmlns:a16="http://schemas.microsoft.com/office/drawing/2014/main" id="{794BAC9F-6CC8-4285-9A2D-07A666E2DAA3}"/>
              </a:ext>
            </a:extLst>
          </p:cNvPr>
          <p:cNvSpPr>
            <a:spLocks noGrp="1"/>
          </p:cNvSpPr>
          <p:nvPr>
            <p:ph sz="quarter" idx="4"/>
          </p:nvPr>
        </p:nvSpPr>
        <p:spPr>
          <a:xfrm>
            <a:off x="4213143" y="2408717"/>
            <a:ext cx="4693790" cy="3558782"/>
          </a:xfrm>
        </p:spPr>
        <p:txBody>
          <a:bodyPr/>
          <a:lstStyle/>
          <a:p>
            <a:r>
              <a:rPr lang="en-US" dirty="0"/>
              <a:t>Alcohol Related Liver Disease*</a:t>
            </a:r>
          </a:p>
          <a:p>
            <a:r>
              <a:rPr lang="en-US" dirty="0"/>
              <a:t>Viral Hepatitis</a:t>
            </a:r>
          </a:p>
          <a:p>
            <a:r>
              <a:rPr lang="en-US" dirty="0"/>
              <a:t>Nonalcoholic fatty liver disease*</a:t>
            </a:r>
          </a:p>
          <a:p>
            <a:r>
              <a:rPr lang="en-US" dirty="0"/>
              <a:t>ART toxicity</a:t>
            </a:r>
          </a:p>
          <a:p>
            <a:r>
              <a:rPr lang="en-US" dirty="0"/>
              <a:t>Drug induced liver injury (non-ART)</a:t>
            </a:r>
          </a:p>
          <a:p>
            <a:endParaRPr lang="en-US" dirty="0"/>
          </a:p>
          <a:p>
            <a:endParaRPr lang="en-US" dirty="0"/>
          </a:p>
        </p:txBody>
      </p:sp>
    </p:spTree>
    <p:extLst>
      <p:ext uri="{BB962C8B-B14F-4D97-AF65-F5344CB8AC3E}">
        <p14:creationId xmlns:p14="http://schemas.microsoft.com/office/powerpoint/2010/main" val="256648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A67AF-6BC3-4A69-AE76-29B4A7F3C444}"/>
              </a:ext>
            </a:extLst>
          </p:cNvPr>
          <p:cNvSpPr>
            <a:spLocks noGrp="1"/>
          </p:cNvSpPr>
          <p:nvPr>
            <p:ph type="title"/>
          </p:nvPr>
        </p:nvSpPr>
        <p:spPr/>
        <p:txBody>
          <a:bodyPr/>
          <a:lstStyle/>
          <a:p>
            <a:r>
              <a:rPr lang="en-US" dirty="0"/>
              <a:t>Liver Testing</a:t>
            </a:r>
          </a:p>
        </p:txBody>
      </p:sp>
      <p:sp>
        <p:nvSpPr>
          <p:cNvPr id="3" name="Text Placeholder 2">
            <a:extLst>
              <a:ext uri="{FF2B5EF4-FFF2-40B4-BE49-F238E27FC236}">
                <a16:creationId xmlns:a16="http://schemas.microsoft.com/office/drawing/2014/main" id="{1AE40FDF-DB52-4310-B2BD-7F729965E60B}"/>
              </a:ext>
            </a:extLst>
          </p:cNvPr>
          <p:cNvSpPr>
            <a:spLocks noGrp="1"/>
          </p:cNvSpPr>
          <p:nvPr>
            <p:ph type="body" idx="1"/>
          </p:nvPr>
        </p:nvSpPr>
        <p:spPr/>
        <p:txBody>
          <a:bodyPr/>
          <a:lstStyle/>
          <a:p>
            <a:r>
              <a:rPr lang="en-US" dirty="0"/>
              <a:t>Liver Injury</a:t>
            </a:r>
          </a:p>
        </p:txBody>
      </p:sp>
      <p:sp>
        <p:nvSpPr>
          <p:cNvPr id="4" name="Content Placeholder 3">
            <a:extLst>
              <a:ext uri="{FF2B5EF4-FFF2-40B4-BE49-F238E27FC236}">
                <a16:creationId xmlns:a16="http://schemas.microsoft.com/office/drawing/2014/main" id="{3E5237E4-EB14-41F6-B19A-46B4E9E66319}"/>
              </a:ext>
            </a:extLst>
          </p:cNvPr>
          <p:cNvSpPr>
            <a:spLocks noGrp="1"/>
          </p:cNvSpPr>
          <p:nvPr>
            <p:ph sz="half" idx="2"/>
          </p:nvPr>
        </p:nvSpPr>
        <p:spPr/>
        <p:txBody>
          <a:bodyPr/>
          <a:lstStyle/>
          <a:p>
            <a:r>
              <a:rPr lang="en-US" dirty="0"/>
              <a:t>Alanine aminotransferase (ALT)</a:t>
            </a:r>
          </a:p>
          <a:p>
            <a:r>
              <a:rPr lang="en-US" dirty="0"/>
              <a:t>Aspartate aminotransferase (AST)</a:t>
            </a:r>
          </a:p>
          <a:p>
            <a:r>
              <a:rPr lang="en-US" dirty="0"/>
              <a:t>Alkaline phosphatase</a:t>
            </a:r>
          </a:p>
        </p:txBody>
      </p:sp>
      <p:sp>
        <p:nvSpPr>
          <p:cNvPr id="5" name="Text Placeholder 4">
            <a:extLst>
              <a:ext uri="{FF2B5EF4-FFF2-40B4-BE49-F238E27FC236}">
                <a16:creationId xmlns:a16="http://schemas.microsoft.com/office/drawing/2014/main" id="{2741CD90-8BB0-4944-BB83-B837FA9CF285}"/>
              </a:ext>
            </a:extLst>
          </p:cNvPr>
          <p:cNvSpPr>
            <a:spLocks noGrp="1"/>
          </p:cNvSpPr>
          <p:nvPr>
            <p:ph type="body" sz="quarter" idx="3"/>
          </p:nvPr>
        </p:nvSpPr>
        <p:spPr/>
        <p:txBody>
          <a:bodyPr/>
          <a:lstStyle/>
          <a:p>
            <a:r>
              <a:rPr lang="en-US" dirty="0"/>
              <a:t>Liver function</a:t>
            </a:r>
          </a:p>
        </p:txBody>
      </p:sp>
      <p:sp>
        <p:nvSpPr>
          <p:cNvPr id="6" name="Content Placeholder 5">
            <a:extLst>
              <a:ext uri="{FF2B5EF4-FFF2-40B4-BE49-F238E27FC236}">
                <a16:creationId xmlns:a16="http://schemas.microsoft.com/office/drawing/2014/main" id="{A5C692F2-F142-49AF-8616-47EA4CC1EBC7}"/>
              </a:ext>
            </a:extLst>
          </p:cNvPr>
          <p:cNvSpPr>
            <a:spLocks noGrp="1"/>
          </p:cNvSpPr>
          <p:nvPr>
            <p:ph sz="quarter" idx="4"/>
          </p:nvPr>
        </p:nvSpPr>
        <p:spPr/>
        <p:txBody>
          <a:bodyPr/>
          <a:lstStyle/>
          <a:p>
            <a:r>
              <a:rPr lang="en-US" dirty="0"/>
              <a:t>Total Bilirubin</a:t>
            </a:r>
          </a:p>
          <a:p>
            <a:r>
              <a:rPr lang="en-US" dirty="0"/>
              <a:t>Albumin</a:t>
            </a:r>
          </a:p>
          <a:p>
            <a:r>
              <a:rPr lang="en-US" dirty="0"/>
              <a:t>PT/INR</a:t>
            </a:r>
          </a:p>
        </p:txBody>
      </p:sp>
    </p:spTree>
    <p:extLst>
      <p:ext uri="{BB962C8B-B14F-4D97-AF65-F5344CB8AC3E}">
        <p14:creationId xmlns:p14="http://schemas.microsoft.com/office/powerpoint/2010/main" val="22363906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2016_V4">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Presentation2" id="{0A226C85-450D-C041-850F-0FF95B0934F5}" vid="{8C5A9EB9-C227-AF42-96D7-546AA443CD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9C887E955355A4F9D6EB04F6AFA63E6" ma:contentTypeVersion="8" ma:contentTypeDescription="Create a new document." ma:contentTypeScope="" ma:versionID="ed8731447238f7043a4b2804b9e7c644">
  <xsd:schema xmlns:xsd="http://www.w3.org/2001/XMLSchema" xmlns:xs="http://www.w3.org/2001/XMLSchema" xmlns:p="http://schemas.microsoft.com/office/2006/metadata/properties" xmlns:ns3="7688d55e-7660-4b4d-877b-cec95035f052" xmlns:ns4="d0eb9aa5-7090-459b-ae9f-40e83222a737" targetNamespace="http://schemas.microsoft.com/office/2006/metadata/properties" ma:root="true" ma:fieldsID="362ff7ef5abbbb611fb7876ead1d7cd8" ns3:_="" ns4:_="">
    <xsd:import namespace="7688d55e-7660-4b4d-877b-cec95035f052"/>
    <xsd:import namespace="d0eb9aa5-7090-459b-ae9f-40e83222a73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88d55e-7660-4b4d-877b-cec95035f0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eb9aa5-7090-459b-ae9f-40e83222a73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7688d55e-7660-4b4d-877b-cec95035f052" xsi:nil="true"/>
  </documentManagement>
</p:properties>
</file>

<file path=customXml/itemProps1.xml><?xml version="1.0" encoding="utf-8"?>
<ds:datastoreItem xmlns:ds="http://schemas.openxmlformats.org/officeDocument/2006/customXml" ds:itemID="{6E8343FF-224E-4D8A-97CB-2811C061F13F}">
  <ds:schemaRefs>
    <ds:schemaRef ds:uri="http://schemas.microsoft.com/sharepoint/v3/contenttype/forms"/>
  </ds:schemaRefs>
</ds:datastoreItem>
</file>

<file path=customXml/itemProps2.xml><?xml version="1.0" encoding="utf-8"?>
<ds:datastoreItem xmlns:ds="http://schemas.openxmlformats.org/officeDocument/2006/customXml" ds:itemID="{B6FD255B-6FA7-4C12-A350-B41AF81092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88d55e-7660-4b4d-877b-cec95035f052"/>
    <ds:schemaRef ds:uri="d0eb9aa5-7090-459b-ae9f-40e83222a7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7319EE-532B-4990-B69F-573CFE6F372E}">
  <ds:schemaRefs>
    <ds:schemaRef ds:uri="http://purl.org/dc/elements/1.1/"/>
    <ds:schemaRef ds:uri="d0eb9aa5-7090-459b-ae9f-40e83222a737"/>
    <ds:schemaRef ds:uri="http://schemas.microsoft.com/office/infopath/2007/PartnerControls"/>
    <ds:schemaRef ds:uri="http://schemas.microsoft.com/office/2006/metadata/properties"/>
    <ds:schemaRef ds:uri="http://www.w3.org/XML/1998/namespace"/>
    <ds:schemaRef ds:uri="http://schemas.microsoft.com/office/2006/documentManagement/types"/>
    <ds:schemaRef ds:uri="7688d55e-7660-4b4d-877b-cec95035f052"/>
    <ds:schemaRef ds:uri="http://purl.org/dc/dcmitype/"/>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SE-AETC-NCRC-Template-4x3 standard</Template>
  <TotalTime>1551</TotalTime>
  <Words>2587</Words>
  <Application>Microsoft Office PowerPoint</Application>
  <PresentationFormat>On-screen Show (4:3)</PresentationFormat>
  <Paragraphs>270</Paragraphs>
  <Slides>32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ITC Avant Garde Std Bk</vt:lpstr>
      <vt:lpstr>ITC Avant Garde Std Bk Cn</vt:lpstr>
      <vt:lpstr>Wingdings</vt:lpstr>
      <vt:lpstr>AETC-2016_V4</vt:lpstr>
      <vt:lpstr>Non-Viral Liver Diseases to Address in Persons with HIV</vt:lpstr>
      <vt:lpstr>AETC Program National Centers and HIV Curriculum</vt:lpstr>
      <vt:lpstr>PowerPoint Presentation</vt:lpstr>
      <vt:lpstr>PowerPoint Presentation</vt:lpstr>
      <vt:lpstr>PowerPoint Presentation</vt:lpstr>
      <vt:lpstr>PowerPoint Presentation</vt:lpstr>
      <vt:lpstr>Why is Liver Disease Important?</vt:lpstr>
      <vt:lpstr>Causes of Liver Disease in PWH</vt:lpstr>
      <vt:lpstr>Liver Testing</vt:lpstr>
      <vt:lpstr>Hepatocellular Causes of Liver Injury</vt:lpstr>
      <vt:lpstr>Cholestatic Causes of Liver Injury</vt:lpstr>
      <vt:lpstr>Nonalcoholic Fatty Liver Disease (NAFLD)</vt:lpstr>
      <vt:lpstr>Comorbidities associated with NAFLD</vt:lpstr>
      <vt:lpstr>Progression of NAFLD</vt:lpstr>
      <vt:lpstr>Published Studies of NAFLD Epidemiology in PWH</vt:lpstr>
      <vt:lpstr>Prevalence of NASH in PWH</vt:lpstr>
      <vt:lpstr>Pathophysiology in PWH</vt:lpstr>
      <vt:lpstr>Diagnostic modalities, non-invasive</vt:lpstr>
      <vt:lpstr>What can we do?</vt:lpstr>
      <vt:lpstr>Medications for Patients with NAFLD</vt:lpstr>
      <vt:lpstr>Alcohol Guidelines</vt:lpstr>
      <vt:lpstr>Examples of One Standard Drink</vt:lpstr>
      <vt:lpstr>Alcohol and Liver Disease in PWH</vt:lpstr>
      <vt:lpstr>Study, continued</vt:lpstr>
      <vt:lpstr>How to help</vt:lpstr>
      <vt:lpstr>Drug-Induced Liver Injury (DILI)</vt:lpstr>
      <vt:lpstr>Diagnosis of DILI </vt:lpstr>
      <vt:lpstr>Top therapeutic classes and individual agents to cause DILI</vt:lpstr>
      <vt:lpstr>Herbal and Dietary Supplements</vt:lpstr>
      <vt:lpstr>Take away</vt:lpstr>
      <vt:lpstr>Q&amp;A</vt:lpstr>
      <vt:lpstr>PowerPoint Presentation</vt:lpstr>
    </vt:vector>
  </TitlesOfParts>
  <Company>University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Stover, Crystal D.</dc:creator>
  <cp:lastModifiedBy>Judith Collins</cp:lastModifiedBy>
  <cp:revision>42</cp:revision>
  <dcterms:created xsi:type="dcterms:W3CDTF">2020-01-28T20:12:38Z</dcterms:created>
  <dcterms:modified xsi:type="dcterms:W3CDTF">2023-11-08T20:05:21Z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0x010100C9C887E955355A4F9D6EB04F6AFA63E6</vt:lpwstr>
  </property>
  <property fmtid="{D5CDD505-2E9C-101B-9397-08002B2CF9AE}" pid="3" name="MSIP_Label_792c8cef-6f2b-4af1-b4ac-d815ff795cd6_Enabled">
    <vt:lpwstr>true</vt:lpwstr>
  </property>
  <property fmtid="{D5CDD505-2E9C-101B-9397-08002B2CF9AE}" pid="4" name="MSIP_Label_792c8cef-6f2b-4af1-b4ac-d815ff795cd6_SetDate">
    <vt:lpwstr>2023-06-05T15:20:58Z</vt:lpwstr>
  </property>
  <property fmtid="{D5CDD505-2E9C-101B-9397-08002B2CF9AE}" pid="5" name="MSIP_Label_792c8cef-6f2b-4af1-b4ac-d815ff795cd6_Method">
    <vt:lpwstr>Standard</vt:lpwstr>
  </property>
  <property fmtid="{D5CDD505-2E9C-101B-9397-08002B2CF9AE}" pid="6" name="MSIP_Label_792c8cef-6f2b-4af1-b4ac-d815ff795cd6_Name">
    <vt:lpwstr>VUMC General</vt:lpwstr>
  </property>
  <property fmtid="{D5CDD505-2E9C-101B-9397-08002B2CF9AE}" pid="7" name="MSIP_Label_792c8cef-6f2b-4af1-b4ac-d815ff795cd6_SiteId">
    <vt:lpwstr>ef575030-1424-4ed8-b83c-12c533d879ab</vt:lpwstr>
  </property>
  <property fmtid="{D5CDD505-2E9C-101B-9397-08002B2CF9AE}" pid="8" name="MSIP_Label_792c8cef-6f2b-4af1-b4ac-d815ff795cd6_ActionId">
    <vt:lpwstr>68177b46-d423-42ac-83b0-c0143ebb214c</vt:lpwstr>
  </property>
  <property fmtid="{D5CDD505-2E9C-101B-9397-08002B2CF9AE}" pid="9" name="MSIP_Label_792c8cef-6f2b-4af1-b4ac-d815ff795cd6_ContentBits">
    <vt:lpwstr>0</vt:lpwstr>
  </property>
</Properties>
</file>