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8" r:id="rId1"/>
  </p:sldMasterIdLst>
  <p:notesMasterIdLst>
    <p:notesMasterId r:id="rId47"/>
  </p:notesMasterIdLst>
  <p:sldIdLst>
    <p:sldId id="256" r:id="rId2"/>
    <p:sldId id="376" r:id="rId3"/>
    <p:sldId id="377" r:id="rId4"/>
    <p:sldId id="375" r:id="rId5"/>
    <p:sldId id="257" r:id="rId6"/>
    <p:sldId id="301" r:id="rId7"/>
    <p:sldId id="273" r:id="rId8"/>
    <p:sldId id="268" r:id="rId9"/>
    <p:sldId id="302" r:id="rId10"/>
    <p:sldId id="303" r:id="rId11"/>
    <p:sldId id="261" r:id="rId12"/>
    <p:sldId id="260" r:id="rId13"/>
    <p:sldId id="259" r:id="rId14"/>
    <p:sldId id="262" r:id="rId15"/>
    <p:sldId id="264" r:id="rId16"/>
    <p:sldId id="266" r:id="rId17"/>
    <p:sldId id="265" r:id="rId18"/>
    <p:sldId id="271" r:id="rId19"/>
    <p:sldId id="267" r:id="rId20"/>
    <p:sldId id="270" r:id="rId21"/>
    <p:sldId id="272" r:id="rId22"/>
    <p:sldId id="275" r:id="rId23"/>
    <p:sldId id="276" r:id="rId24"/>
    <p:sldId id="278" r:id="rId25"/>
    <p:sldId id="279" r:id="rId26"/>
    <p:sldId id="274" r:id="rId27"/>
    <p:sldId id="280" r:id="rId28"/>
    <p:sldId id="282" r:id="rId29"/>
    <p:sldId id="285" r:id="rId30"/>
    <p:sldId id="287" r:id="rId31"/>
    <p:sldId id="288" r:id="rId32"/>
    <p:sldId id="289" r:id="rId33"/>
    <p:sldId id="290" r:id="rId34"/>
    <p:sldId id="292" r:id="rId35"/>
    <p:sldId id="291" r:id="rId36"/>
    <p:sldId id="263" r:id="rId37"/>
    <p:sldId id="293" r:id="rId38"/>
    <p:sldId id="294" r:id="rId39"/>
    <p:sldId id="297" r:id="rId40"/>
    <p:sldId id="295" r:id="rId41"/>
    <p:sldId id="296" r:id="rId42"/>
    <p:sldId id="298" r:id="rId43"/>
    <p:sldId id="299" r:id="rId44"/>
    <p:sldId id="300" r:id="rId45"/>
    <p:sldId id="45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p:cViewPr varScale="1">
        <p:scale>
          <a:sx n="77" d="100"/>
          <a:sy n="77" d="100"/>
        </p:scale>
        <p:origin x="88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5C9FA-C497-43E7-9CA5-80A6FD9E1A7B}" type="datetimeFigureOut">
              <a:rPr lang="en-US" smtClean="0"/>
              <a:t>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8CE2C3-0336-4CD2-B03A-FEE7393B0DE4}" type="slidenum">
              <a:rPr lang="en-US" smtClean="0"/>
              <a:t>‹#›</a:t>
            </a:fld>
            <a:endParaRPr lang="en-US"/>
          </a:p>
        </p:txBody>
      </p:sp>
    </p:spTree>
    <p:extLst>
      <p:ext uri="{BB962C8B-B14F-4D97-AF65-F5344CB8AC3E}">
        <p14:creationId xmlns:p14="http://schemas.microsoft.com/office/powerpoint/2010/main" val="351381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Simone</a:t>
            </a:r>
          </a:p>
        </p:txBody>
      </p:sp>
      <p:sp>
        <p:nvSpPr>
          <p:cNvPr id="4" name="Slide Number Placeholder 3"/>
          <p:cNvSpPr>
            <a:spLocks noGrp="1"/>
          </p:cNvSpPr>
          <p:nvPr>
            <p:ph type="sldNum" sz="quarter" idx="5"/>
          </p:nvPr>
        </p:nvSpPr>
        <p:spPr/>
        <p:txBody>
          <a:bodyPr/>
          <a:lstStyle/>
          <a:p>
            <a:fld id="{09EECAB6-E7D3-48C4-B15B-DF19D830A57C}" type="slidenum">
              <a:rPr lang="en-US" smtClean="0"/>
              <a:t>2</a:t>
            </a:fld>
            <a:endParaRPr lang="en-US"/>
          </a:p>
        </p:txBody>
      </p:sp>
    </p:spTree>
    <p:extLst>
      <p:ext uri="{BB962C8B-B14F-4D97-AF65-F5344CB8AC3E}">
        <p14:creationId xmlns:p14="http://schemas.microsoft.com/office/powerpoint/2010/main" val="3537528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81629">
              <a:spcBef>
                <a:spcPct val="0"/>
              </a:spcBef>
            </a:pPr>
            <a:r>
              <a:rPr lang="en-US" altLang="en-US" dirty="0"/>
              <a:t>Both</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7C97DAE6-01DE-4961-837B-F32098138A92}" type="slidenum">
              <a:rPr lang="en-US" altLang="en-US" smtClean="0"/>
              <a:pPr/>
              <a:t>4</a:t>
            </a:fld>
            <a:endParaRPr lang="en-US" altLang="en-US"/>
          </a:p>
        </p:txBody>
      </p:sp>
    </p:spTree>
    <p:extLst>
      <p:ext uri="{BB962C8B-B14F-4D97-AF65-F5344CB8AC3E}">
        <p14:creationId xmlns:p14="http://schemas.microsoft.com/office/powerpoint/2010/main" val="2930610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025522"/>
            <a:ext cx="10363199" cy="2546478"/>
          </a:xfrm>
        </p:spPr>
        <p:txBody>
          <a:bodyPr anchor="t"/>
          <a:lstStyle>
            <a:lvl1pPr>
              <a:defRPr sz="4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914400" y="4681684"/>
            <a:ext cx="10363197" cy="10668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8A7A6979-0714-4377-B894-6BE4C2D6E202}" type="slidenum">
              <a:rPr lang="en-US" smtClean="0"/>
              <a:pPr/>
              <a:t>‹#›</a:t>
            </a:fld>
            <a:endParaRPr lang="en-US" dirty="0"/>
          </a:p>
        </p:txBody>
      </p:sp>
      <p:sp>
        <p:nvSpPr>
          <p:cNvPr id="5" name="Picture Placeholder 4"/>
          <p:cNvSpPr>
            <a:spLocks noGrp="1"/>
          </p:cNvSpPr>
          <p:nvPr>
            <p:ph type="pic" sz="quarter" idx="13"/>
          </p:nvPr>
        </p:nvSpPr>
        <p:spPr>
          <a:xfrm>
            <a:off x="203200" y="228600"/>
            <a:ext cx="8026400" cy="914400"/>
          </a:xfrm>
        </p:spPr>
        <p:txBody>
          <a:bodyPr/>
          <a:lstStyle/>
          <a:p>
            <a:r>
              <a:rPr lang="en-US"/>
              <a:t>Click icon to add picture</a:t>
            </a:r>
          </a:p>
        </p:txBody>
      </p:sp>
      <p:sp>
        <p:nvSpPr>
          <p:cNvPr id="8" name="Date Placeholder 3"/>
          <p:cNvSpPr>
            <a:spLocks noGrp="1"/>
          </p:cNvSpPr>
          <p:nvPr>
            <p:ph type="dt" sz="half" idx="11"/>
          </p:nvPr>
        </p:nvSpPr>
        <p:spPr>
          <a:xfrm>
            <a:off x="10293009" y="6352706"/>
            <a:ext cx="984591" cy="365760"/>
          </a:xfrm>
        </p:spPr>
        <p:txBody>
          <a:bodyPr/>
          <a:lstStyle/>
          <a:p>
            <a:fld id="{1160EA64-D806-43AC-9DF2-F8C432F32B4C}" type="datetimeFigureOut">
              <a:rPr lang="en-US" smtClean="0"/>
              <a:t>12/1/2023</a:t>
            </a:fld>
            <a:endParaRPr lang="en-US" dirty="0"/>
          </a:p>
        </p:txBody>
      </p:sp>
      <p:sp>
        <p:nvSpPr>
          <p:cNvPr id="9" name="Footer Placeholder 4"/>
          <p:cNvSpPr>
            <a:spLocks noGrp="1"/>
          </p:cNvSpPr>
          <p:nvPr>
            <p:ph type="ftr" sz="quarter" idx="14"/>
          </p:nvPr>
        </p:nvSpPr>
        <p:spPr>
          <a:xfrm>
            <a:off x="4469945" y="6352706"/>
            <a:ext cx="5823064" cy="365760"/>
          </a:xfrm>
        </p:spPr>
        <p:txBody>
          <a:bodyPr/>
          <a:lstStyle/>
          <a:p>
            <a:endParaRPr lang="en-US" dirty="0"/>
          </a:p>
        </p:txBody>
      </p:sp>
    </p:spTree>
    <p:extLst>
      <p:ext uri="{BB962C8B-B14F-4D97-AF65-F5344CB8AC3E}">
        <p14:creationId xmlns:p14="http://schemas.microsoft.com/office/powerpoint/2010/main" val="19877521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006829"/>
            <a:ext cx="11450997"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5"/>
            <a:ext cx="12192000" cy="49139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5607551"/>
            <a:ext cx="11450997" cy="538395"/>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8A7A6979-0714-4377-B894-6BE4C2D6E202}" type="slidenum">
              <a:rPr lang="en-US" smtClean="0"/>
              <a:t>‹#›</a:t>
            </a:fld>
            <a:endParaRPr lang="en-US" dirty="0"/>
          </a:p>
        </p:txBody>
      </p:sp>
      <p:sp>
        <p:nvSpPr>
          <p:cNvPr id="10" name="Date Placeholder 3"/>
          <p:cNvSpPr>
            <a:spLocks noGrp="1"/>
          </p:cNvSpPr>
          <p:nvPr>
            <p:ph type="dt" sz="half" idx="12"/>
          </p:nvPr>
        </p:nvSpPr>
        <p:spPr>
          <a:xfrm>
            <a:off x="10293009" y="6352706"/>
            <a:ext cx="984591" cy="365760"/>
          </a:xfrm>
          <a:prstGeom prst="rect">
            <a:avLst/>
          </a:prstGeom>
        </p:spPr>
        <p:txBody>
          <a:bodyPr anchor="ctr"/>
          <a:lstStyle>
            <a:lvl1pPr>
              <a:defRPr sz="1200">
                <a:solidFill>
                  <a:srgbClr val="88A7DF"/>
                </a:solidFill>
              </a:defRPr>
            </a:lvl1pPr>
          </a:lstStyle>
          <a:p>
            <a:fld id="{042B0DB6-F5C7-45FB-8CF3-31B45F9C2DAC}" type="datetimeFigureOut">
              <a:rPr lang="en-US" smtClean="0"/>
              <a:t>12/1/2023</a:t>
            </a:fld>
            <a:endParaRPr lang="en-US" dirty="0"/>
          </a:p>
        </p:txBody>
      </p:sp>
      <p:sp>
        <p:nvSpPr>
          <p:cNvPr id="11"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2181544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60EA64-D806-43AC-9DF2-F8C432F32B4C}" type="datetimeFigureOut">
              <a:rPr lang="en-US" smtClean="0"/>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245017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4" name="Slide Title"/>
          <p:cNvSpPr txBox="1">
            <a:spLocks noGrp="1"/>
          </p:cNvSpPr>
          <p:nvPr>
            <p:ph type="title" hasCustomPrompt="1"/>
          </p:nvPr>
        </p:nvSpPr>
        <p:spPr>
          <a:prstGeom prst="rect">
            <a:avLst/>
          </a:prstGeom>
        </p:spPr>
        <p:txBody>
          <a:bodyPr/>
          <a:lstStyle/>
          <a:p>
            <a:r>
              <a:t>Slide 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83914085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Col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026394"/>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Col 1">
            <a:extLst>
              <a:ext uri="{FF2B5EF4-FFF2-40B4-BE49-F238E27FC236}">
                <a16:creationId xmlns:a16="http://schemas.microsoft.com/office/drawing/2014/main" id="{52F0C1DF-6492-8445-A2F1-D57652FA6084}"/>
              </a:ext>
            </a:extLst>
          </p:cNvPr>
          <p:cNvSpPr>
            <a:spLocks noGrp="1"/>
          </p:cNvSpPr>
          <p:nvPr>
            <p:ph type="body" sz="quarter" idx="11"/>
          </p:nvPr>
        </p:nvSpPr>
        <p:spPr>
          <a:xfrm>
            <a:off x="623459" y="1933633"/>
            <a:ext cx="5172787" cy="2986087"/>
          </a:xfrm>
          <a:prstGeom prst="rect">
            <a:avLst/>
          </a:prstGeom>
        </p:spPr>
        <p:txBody>
          <a:bodyPr/>
          <a:lstStyle>
            <a:lvl1pPr marL="457200" indent="-342900">
              <a:spcBef>
                <a:spcPts val="0"/>
              </a:spcBef>
              <a:spcAft>
                <a:spcPts val="1200"/>
              </a:spcAft>
              <a:buClr>
                <a:schemeClr val="accent6"/>
              </a:buClr>
              <a:buFont typeface="Wingdings" pitchFamily="2" charset="2"/>
              <a:buChar char="§"/>
              <a:defRPr sz="2199">
                <a:solidFill>
                  <a:schemeClr val="tx1"/>
                </a:solidFill>
                <a:latin typeface="+mn-lt"/>
              </a:defRPr>
            </a:lvl1pPr>
            <a:lvl2pPr marL="457200" indent="-342900">
              <a:spcBef>
                <a:spcPts val="0"/>
              </a:spcBef>
              <a:spcAft>
                <a:spcPts val="600"/>
              </a:spcAft>
              <a:defRPr sz="2199">
                <a:latin typeface="+mn-lt"/>
              </a:defRPr>
            </a:lvl2pPr>
            <a:lvl3pPr marL="685800" indent="-346075">
              <a:spcBef>
                <a:spcPts val="0"/>
              </a:spcBef>
              <a:spcAft>
                <a:spcPts val="600"/>
              </a:spcAft>
              <a:buFont typeface="Arial" panose="020B0604020202020204" pitchFamily="34" charset="0"/>
              <a:buChar char="•"/>
              <a:defRPr sz="2199">
                <a:latin typeface="+mn-lt"/>
              </a:defRPr>
            </a:lvl3pPr>
            <a:lvl4pPr marL="1030288" indent="-346075">
              <a:spcBef>
                <a:spcPts val="0"/>
              </a:spcBef>
              <a:spcAft>
                <a:spcPts val="600"/>
              </a:spcAft>
              <a:buClr>
                <a:schemeClr val="accent6"/>
              </a:buClr>
              <a:buFont typeface="System Font Regular"/>
              <a:buChar char="–"/>
              <a:defRPr sz="2199">
                <a:latin typeface="+mn-lt"/>
              </a:defRPr>
            </a:lvl4pPr>
            <a:lvl5pPr marL="1258888" indent="-346075">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Col 2">
            <a:extLst>
              <a:ext uri="{FF2B5EF4-FFF2-40B4-BE49-F238E27FC236}">
                <a16:creationId xmlns:a16="http://schemas.microsoft.com/office/drawing/2014/main" id="{52F0C1DF-6492-8445-A2F1-D57652FA6084}"/>
              </a:ext>
            </a:extLst>
          </p:cNvPr>
          <p:cNvSpPr>
            <a:spLocks noGrp="1"/>
          </p:cNvSpPr>
          <p:nvPr>
            <p:ph type="body" sz="quarter" idx="12"/>
          </p:nvPr>
        </p:nvSpPr>
        <p:spPr>
          <a:xfrm>
            <a:off x="5965836" y="1933632"/>
            <a:ext cx="5172787" cy="2986087"/>
          </a:xfrm>
          <a:prstGeom prst="rect">
            <a:avLst/>
          </a:prstGeom>
        </p:spPr>
        <p:txBody>
          <a:bodyPr/>
          <a:lstStyle>
            <a:lvl1pPr marL="457200" indent="-342900">
              <a:spcBef>
                <a:spcPts val="0"/>
              </a:spcBef>
              <a:spcAft>
                <a:spcPts val="1200"/>
              </a:spcAft>
              <a:buClr>
                <a:schemeClr val="accent6"/>
              </a:buClr>
              <a:buFont typeface="Wingdings" pitchFamily="2" charset="2"/>
              <a:buChar char="§"/>
              <a:defRPr sz="2199">
                <a:solidFill>
                  <a:schemeClr val="tx1"/>
                </a:solidFill>
                <a:latin typeface="+mn-lt"/>
              </a:defRPr>
            </a:lvl1pPr>
            <a:lvl2pPr marL="457200" indent="-342900">
              <a:spcBef>
                <a:spcPts val="0"/>
              </a:spcBef>
              <a:spcAft>
                <a:spcPts val="600"/>
              </a:spcAft>
              <a:defRPr sz="2199">
                <a:latin typeface="+mn-lt"/>
              </a:defRPr>
            </a:lvl2pPr>
            <a:lvl3pPr marL="685800" indent="-346075">
              <a:spcBef>
                <a:spcPts val="0"/>
              </a:spcBef>
              <a:spcAft>
                <a:spcPts val="600"/>
              </a:spcAft>
              <a:buFont typeface="Arial" panose="020B0604020202020204" pitchFamily="34" charset="0"/>
              <a:buChar char="•"/>
              <a:defRPr sz="2199">
                <a:latin typeface="+mn-lt"/>
              </a:defRPr>
            </a:lvl3pPr>
            <a:lvl4pPr marL="1030288" indent="-346075">
              <a:spcBef>
                <a:spcPts val="0"/>
              </a:spcBef>
              <a:spcAft>
                <a:spcPts val="600"/>
              </a:spcAft>
              <a:buClr>
                <a:schemeClr val="accent6"/>
              </a:buClr>
              <a:buFont typeface="System Font Regular"/>
              <a:buChar char="–"/>
              <a:defRPr sz="2199">
                <a:latin typeface="+mn-lt"/>
              </a:defRPr>
            </a:lvl4pPr>
            <a:lvl5pPr marL="1258888" indent="-346075">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507274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
        <p:nvSpPr>
          <p:cNvPr id="8" name="Date Placeholder 3"/>
          <p:cNvSpPr>
            <a:spLocks noGrp="1"/>
          </p:cNvSpPr>
          <p:nvPr>
            <p:ph type="dt" sz="half" idx="2"/>
          </p:nvPr>
        </p:nvSpPr>
        <p:spPr>
          <a:xfrm>
            <a:off x="10293009" y="6352706"/>
            <a:ext cx="984591" cy="365760"/>
          </a:xfrm>
          <a:prstGeom prst="rect">
            <a:avLst/>
          </a:prstGeom>
        </p:spPr>
        <p:txBody>
          <a:bodyPr anchor="ctr"/>
          <a:lstStyle>
            <a:lvl1pPr>
              <a:defRPr sz="1200">
                <a:solidFill>
                  <a:srgbClr val="88A7DF"/>
                </a:solidFill>
              </a:defRPr>
            </a:lvl1pPr>
          </a:lstStyle>
          <a:p>
            <a:fld id="{F070A7B3-6521-4DCA-87E5-044747A908C1}" type="datetimeFigureOut">
              <a:rPr lang="en-US" smtClean="0"/>
              <a:t>12/1/2023</a:t>
            </a:fld>
            <a:endParaRPr lang="en-US" dirty="0"/>
          </a:p>
        </p:txBody>
      </p:sp>
      <p:sp>
        <p:nvSpPr>
          <p:cNvPr id="10"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1016250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318717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1553633"/>
            <a:ext cx="8180916" cy="1633538"/>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
        <p:nvSpPr>
          <p:cNvPr id="8" name="Date Placeholder 3"/>
          <p:cNvSpPr>
            <a:spLocks noGrp="1"/>
          </p:cNvSpPr>
          <p:nvPr>
            <p:ph type="dt" sz="half" idx="2"/>
          </p:nvPr>
        </p:nvSpPr>
        <p:spPr>
          <a:xfrm>
            <a:off x="10293009" y="6352706"/>
            <a:ext cx="984591" cy="365760"/>
          </a:xfrm>
          <a:prstGeom prst="rect">
            <a:avLst/>
          </a:prstGeom>
        </p:spPr>
        <p:txBody>
          <a:bodyPr anchor="ctr"/>
          <a:lstStyle>
            <a:lvl1pPr>
              <a:defRPr sz="1200">
                <a:solidFill>
                  <a:srgbClr val="88A7DF"/>
                </a:solidFill>
              </a:defRPr>
            </a:lvl1pPr>
          </a:lstStyle>
          <a:p>
            <a:fld id="{1160EA64-D806-43AC-9DF2-F8C432F32B4C}" type="datetimeFigureOut">
              <a:rPr lang="en-US" smtClean="0"/>
              <a:t>12/1/2023</a:t>
            </a:fld>
            <a:endParaRPr lang="en-US" dirty="0"/>
          </a:p>
        </p:txBody>
      </p:sp>
      <p:sp>
        <p:nvSpPr>
          <p:cNvPr id="9"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728557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36192"/>
            <a:ext cx="4876800"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799" y="1536192"/>
            <a:ext cx="5384799"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
        <p:nvSpPr>
          <p:cNvPr id="9" name="Date Placeholder 3"/>
          <p:cNvSpPr>
            <a:spLocks noGrp="1"/>
          </p:cNvSpPr>
          <p:nvPr>
            <p:ph type="dt" sz="half" idx="13"/>
          </p:nvPr>
        </p:nvSpPr>
        <p:spPr>
          <a:xfrm>
            <a:off x="10293009" y="6352706"/>
            <a:ext cx="984591" cy="365760"/>
          </a:xfrm>
          <a:prstGeom prst="rect">
            <a:avLst/>
          </a:prstGeom>
        </p:spPr>
        <p:txBody>
          <a:bodyPr anchor="ctr"/>
          <a:lstStyle>
            <a:lvl1pPr>
              <a:defRPr sz="1200">
                <a:solidFill>
                  <a:srgbClr val="88A7DF"/>
                </a:solidFill>
              </a:defRPr>
            </a:lvl1pPr>
          </a:lstStyle>
          <a:p>
            <a:fld id="{AB134690-1557-4C89-A502-4959FE7FAD70}" type="datetimeFigureOut">
              <a:rPr lang="en-US" smtClean="0"/>
              <a:t>12/1/2023</a:t>
            </a:fld>
            <a:endParaRPr lang="en-US" dirty="0"/>
          </a:p>
        </p:txBody>
      </p:sp>
      <p:sp>
        <p:nvSpPr>
          <p:cNvPr id="10"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640742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44603"/>
            <a:ext cx="5186811"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08717"/>
            <a:ext cx="5186811"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0" y="1644603"/>
            <a:ext cx="5384799"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09610" y="2408717"/>
            <a:ext cx="5384799"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
        <p:nvSpPr>
          <p:cNvPr id="11" name="Date Placeholder 3"/>
          <p:cNvSpPr>
            <a:spLocks noGrp="1"/>
          </p:cNvSpPr>
          <p:nvPr>
            <p:ph type="dt" sz="half" idx="13"/>
          </p:nvPr>
        </p:nvSpPr>
        <p:spPr>
          <a:xfrm>
            <a:off x="10293009" y="6352706"/>
            <a:ext cx="984591" cy="365760"/>
          </a:xfrm>
          <a:prstGeom prst="rect">
            <a:avLst/>
          </a:prstGeom>
        </p:spPr>
        <p:txBody>
          <a:bodyPr anchor="ctr"/>
          <a:lstStyle>
            <a:lvl1pPr>
              <a:defRPr sz="1200">
                <a:solidFill>
                  <a:srgbClr val="88A7DF"/>
                </a:solidFill>
              </a:defRPr>
            </a:lvl1pPr>
          </a:lstStyle>
          <a:p>
            <a:fld id="{1160EA64-D806-43AC-9DF2-F8C432F32B4C}" type="datetimeFigureOut">
              <a:rPr lang="en-US" smtClean="0"/>
              <a:t>12/1/2023</a:t>
            </a:fld>
            <a:endParaRPr lang="en-US" dirty="0"/>
          </a:p>
        </p:txBody>
      </p:sp>
      <p:sp>
        <p:nvSpPr>
          <p:cNvPr id="12" name="Footer Placeholder 4"/>
          <p:cNvSpPr>
            <a:spLocks noGrp="1"/>
          </p:cNvSpPr>
          <p:nvPr>
            <p:ph type="ftr" sz="quarter" idx="14"/>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45830316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a:t>
            </a:fld>
            <a:endParaRPr lang="en-US" dirty="0"/>
          </a:p>
        </p:txBody>
      </p:sp>
      <p:sp>
        <p:nvSpPr>
          <p:cNvPr id="7" name="Date Placeholder 3"/>
          <p:cNvSpPr>
            <a:spLocks noGrp="1"/>
          </p:cNvSpPr>
          <p:nvPr>
            <p:ph type="dt" sz="half" idx="2"/>
          </p:nvPr>
        </p:nvSpPr>
        <p:spPr>
          <a:xfrm>
            <a:off x="10293009" y="6352706"/>
            <a:ext cx="984591" cy="365760"/>
          </a:xfrm>
          <a:prstGeom prst="rect">
            <a:avLst/>
          </a:prstGeom>
        </p:spPr>
        <p:txBody>
          <a:bodyPr anchor="ctr"/>
          <a:lstStyle>
            <a:lvl1pPr>
              <a:defRPr sz="1200">
                <a:solidFill>
                  <a:srgbClr val="88A7DF"/>
                </a:solidFill>
              </a:defRPr>
            </a:lvl1pPr>
          </a:lstStyle>
          <a:p>
            <a:fld id="{1160EA64-D806-43AC-9DF2-F8C432F32B4C}" type="datetimeFigureOut">
              <a:rPr lang="en-US" smtClean="0"/>
              <a:t>12/1/2023</a:t>
            </a:fld>
            <a:endParaRPr lang="en-US" dirty="0"/>
          </a:p>
        </p:txBody>
      </p:sp>
      <p:sp>
        <p:nvSpPr>
          <p:cNvPr id="8"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dirty="0"/>
          </a:p>
        </p:txBody>
      </p:sp>
      <p:sp>
        <p:nvSpPr>
          <p:cNvPr id="10" name="SmartArt Placeholder 9"/>
          <p:cNvSpPr>
            <a:spLocks noGrp="1"/>
          </p:cNvSpPr>
          <p:nvPr>
            <p:ph type="dgm" sz="quarter" idx="13"/>
          </p:nvPr>
        </p:nvSpPr>
        <p:spPr>
          <a:xfrm>
            <a:off x="609600" y="1524000"/>
            <a:ext cx="11074400" cy="4495800"/>
          </a:xfrm>
        </p:spPr>
        <p:txBody>
          <a:bodyPr/>
          <a:lstStyle/>
          <a:p>
            <a:r>
              <a:rPr lang="en-US"/>
              <a:t>Click icon to add SmartArt graphic</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55551430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7A6979-0714-4377-B894-6BE4C2D6E202}" type="slidenum">
              <a:rPr lang="en-US" smtClean="0"/>
              <a:pPr/>
              <a:t>‹#›</a:t>
            </a:fld>
            <a:endParaRPr lang="en-US" dirty="0"/>
          </a:p>
        </p:txBody>
      </p:sp>
      <p:sp>
        <p:nvSpPr>
          <p:cNvPr id="6" name="Date Placeholder 3"/>
          <p:cNvSpPr>
            <a:spLocks noGrp="1"/>
          </p:cNvSpPr>
          <p:nvPr>
            <p:ph type="dt" sz="half" idx="2"/>
          </p:nvPr>
        </p:nvSpPr>
        <p:spPr>
          <a:xfrm>
            <a:off x="10293009" y="6352706"/>
            <a:ext cx="984591" cy="365760"/>
          </a:xfrm>
          <a:prstGeom prst="rect">
            <a:avLst/>
          </a:prstGeom>
        </p:spPr>
        <p:txBody>
          <a:bodyPr anchor="ctr"/>
          <a:lstStyle>
            <a:lvl1pPr>
              <a:defRPr sz="1200">
                <a:solidFill>
                  <a:srgbClr val="88A7DF"/>
                </a:solidFill>
              </a:defRPr>
            </a:lvl1pPr>
          </a:lstStyle>
          <a:p>
            <a:fld id="{1160EA64-D806-43AC-9DF2-F8C432F32B4C}" type="datetimeFigureOut">
              <a:rPr lang="en-US" smtClean="0"/>
              <a:t>12/1/2023</a:t>
            </a:fld>
            <a:endParaRPr lang="en-US" dirty="0"/>
          </a:p>
        </p:txBody>
      </p:sp>
      <p:sp>
        <p:nvSpPr>
          <p:cNvPr id="7"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609600" y="1524000"/>
            <a:ext cx="11074400" cy="4495800"/>
          </a:xfrm>
        </p:spPr>
        <p:txBody>
          <a:bodyPr/>
          <a:lstStyle/>
          <a:p>
            <a:r>
              <a:rPr lang="en-US"/>
              <a:t>Click icon to add table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98464278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A7A6979-0714-4377-B894-6BE4C2D6E202}" type="slidenum">
              <a:rPr lang="en-US" smtClean="0"/>
              <a:pPr/>
              <a:t>‹#›</a:t>
            </a:fld>
            <a:endParaRPr lang="en-US" dirty="0"/>
          </a:p>
        </p:txBody>
      </p:sp>
      <p:sp>
        <p:nvSpPr>
          <p:cNvPr id="4" name="Date Placeholder 3"/>
          <p:cNvSpPr>
            <a:spLocks noGrp="1"/>
          </p:cNvSpPr>
          <p:nvPr>
            <p:ph type="dt" sz="half" idx="11"/>
          </p:nvPr>
        </p:nvSpPr>
        <p:spPr/>
        <p:txBody>
          <a:bodyPr/>
          <a:lstStyle/>
          <a:p>
            <a:fld id="{1160EA64-D806-43AC-9DF2-F8C432F32B4C}" type="datetimeFigureOut">
              <a:rPr lang="en-US" smtClean="0"/>
              <a:t>12/1/2023</a:t>
            </a:fld>
            <a:endParaRPr lang="en-US" dirty="0"/>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609600" y="1447800"/>
            <a:ext cx="11074400" cy="449580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84606769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1355753"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
        <p:nvSpPr>
          <p:cNvPr id="9" name="Content Placeholder 8"/>
          <p:cNvSpPr>
            <a:spLocks noGrp="1"/>
          </p:cNvSpPr>
          <p:nvPr>
            <p:ph sz="quarter" idx="13"/>
          </p:nvPr>
        </p:nvSpPr>
        <p:spPr>
          <a:xfrm>
            <a:off x="406400" y="381000"/>
            <a:ext cx="11355753"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3009" y="6352706"/>
            <a:ext cx="984591" cy="365760"/>
          </a:xfrm>
          <a:prstGeom prst="rect">
            <a:avLst/>
          </a:prstGeom>
        </p:spPr>
        <p:txBody>
          <a:bodyPr anchor="ctr"/>
          <a:lstStyle>
            <a:lvl1pPr>
              <a:defRPr sz="1200">
                <a:solidFill>
                  <a:srgbClr val="88A7DF"/>
                </a:solidFill>
              </a:defRPr>
            </a:lvl1pPr>
          </a:lstStyle>
          <a:p>
            <a:fld id="{1160EA64-D806-43AC-9DF2-F8C432F32B4C}" type="datetimeFigureOut">
              <a:rPr lang="en-US" smtClean="0"/>
              <a:t>12/1/2023</a:t>
            </a:fld>
            <a:endParaRPr lang="en-US" dirty="0"/>
          </a:p>
        </p:txBody>
      </p:sp>
      <p:sp>
        <p:nvSpPr>
          <p:cNvPr id="10"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42203751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5" cstate="print">
            <a:alphaModFix amt="5000"/>
            <a:extLst>
              <a:ext uri="{28A0092B-C50C-407E-A947-70E740481C1C}">
                <a14:useLocalDpi xmlns:a14="http://schemas.microsoft.com/office/drawing/2010/main" val="0"/>
              </a:ext>
            </a:extLst>
          </a:blip>
          <a:srcRect l="35150" t="21563" r="9715" b="1014"/>
          <a:stretch/>
        </p:blipFill>
        <p:spPr>
          <a:xfrm>
            <a:off x="1" y="1"/>
            <a:ext cx="12192000" cy="6858000"/>
          </a:xfrm>
          <a:prstGeom prst="rect">
            <a:avLst/>
          </a:prstGeom>
          <a:effectLst/>
        </p:spPr>
      </p:pic>
      <p:sp>
        <p:nvSpPr>
          <p:cNvPr id="7" name="Rectangle 6"/>
          <p:cNvSpPr/>
          <p:nvPr/>
        </p:nvSpPr>
        <p:spPr>
          <a:xfrm>
            <a:off x="2" y="6223069"/>
            <a:ext cx="12191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599" y="274638"/>
            <a:ext cx="11087425"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599" y="1600201"/>
            <a:ext cx="11087425" cy="43672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7600" y="6223069"/>
            <a:ext cx="9144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6"/>
              </a:solidFill>
            </a:endParaRPr>
          </a:p>
        </p:txBody>
      </p:sp>
      <p:sp>
        <p:nvSpPr>
          <p:cNvPr id="6" name="Slide Number Placeholder 5"/>
          <p:cNvSpPr>
            <a:spLocks noGrp="1"/>
          </p:cNvSpPr>
          <p:nvPr>
            <p:ph type="sldNum" sz="quarter" idx="4"/>
          </p:nvPr>
        </p:nvSpPr>
        <p:spPr>
          <a:xfrm>
            <a:off x="11375717" y="6305883"/>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8A7A6979-0714-4377-B894-6BE4C2D6E202}" type="slidenum">
              <a:rPr lang="en-US" smtClean="0"/>
              <a:pPr/>
              <a:t>‹#›</a:t>
            </a:fld>
            <a:endParaRPr lang="en-US" dirty="0"/>
          </a:p>
        </p:txBody>
      </p:sp>
      <p:sp>
        <p:nvSpPr>
          <p:cNvPr id="15" name="Date Placeholder 3"/>
          <p:cNvSpPr>
            <a:spLocks noGrp="1"/>
          </p:cNvSpPr>
          <p:nvPr>
            <p:ph type="dt" sz="half" idx="2"/>
          </p:nvPr>
        </p:nvSpPr>
        <p:spPr>
          <a:xfrm>
            <a:off x="10293009" y="6352706"/>
            <a:ext cx="984591" cy="365760"/>
          </a:xfrm>
          <a:prstGeom prst="rect">
            <a:avLst/>
          </a:prstGeom>
        </p:spPr>
        <p:txBody>
          <a:bodyPr anchor="ctr"/>
          <a:lstStyle>
            <a:lvl1pPr>
              <a:defRPr sz="1200">
                <a:solidFill>
                  <a:srgbClr val="88A7DF"/>
                </a:solidFill>
              </a:defRPr>
            </a:lvl1pPr>
          </a:lstStyle>
          <a:p>
            <a:fld id="{1160EA64-D806-43AC-9DF2-F8C432F32B4C}" type="datetimeFigureOut">
              <a:rPr lang="en-US" smtClean="0"/>
              <a:t>12/1/2023</a:t>
            </a:fld>
            <a:endParaRPr lang="en-US" dirty="0"/>
          </a:p>
        </p:txBody>
      </p:sp>
      <p:sp>
        <p:nvSpPr>
          <p:cNvPr id="16"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dirty="0"/>
          </a:p>
        </p:txBody>
      </p:sp>
    </p:spTree>
    <p:extLst>
      <p:ext uri="{BB962C8B-B14F-4D97-AF65-F5344CB8AC3E}">
        <p14:creationId xmlns:p14="http://schemas.microsoft.com/office/powerpoint/2010/main" val="248115548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hf sldNum="0"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aidsetc.org/nhc" TargetMode="External"/><Relationship Id="rId7" Type="http://schemas.openxmlformats.org/officeDocument/2006/relationships/hyperlink" Target="https://matec.info/" TargetMode="External"/><Relationship Id="rId2" Type="http://schemas.openxmlformats.org/officeDocument/2006/relationships/hyperlink" Target="http://nccc.ucsf.edu/" TargetMode="External"/><Relationship Id="rId1" Type="http://schemas.openxmlformats.org/officeDocument/2006/relationships/slideLayout" Target="../slideLayouts/slideLayout13.xml"/><Relationship Id="rId6" Type="http://schemas.openxmlformats.org/officeDocument/2006/relationships/hyperlink" Target="https://aidsetc.org/" TargetMode="External"/><Relationship Id="rId5" Type="http://schemas.openxmlformats.org/officeDocument/2006/relationships/hyperlink" Target="https://www.hepatitisc.uw.edu/" TargetMode="External"/><Relationship Id="rId4" Type="http://schemas.openxmlformats.org/officeDocument/2006/relationships/hyperlink" Target="https://aidsetc.org/hivhc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025522"/>
            <a:ext cx="10363199" cy="2546478"/>
          </a:xfrm>
        </p:spPr>
        <p:txBody>
          <a:bodyPr anchor="t">
            <a:normAutofit/>
          </a:bodyPr>
          <a:lstStyle/>
          <a:p>
            <a:r>
              <a:rPr lang="en-US" dirty="0"/>
              <a:t>Updates in HIV Treatment and Prevention</a:t>
            </a:r>
          </a:p>
        </p:txBody>
      </p:sp>
      <p:sp>
        <p:nvSpPr>
          <p:cNvPr id="3" name="Subtitle 2"/>
          <p:cNvSpPr>
            <a:spLocks noGrp="1"/>
          </p:cNvSpPr>
          <p:nvPr>
            <p:ph type="subTitle" idx="1"/>
          </p:nvPr>
        </p:nvSpPr>
        <p:spPr>
          <a:xfrm>
            <a:off x="914400" y="4681684"/>
            <a:ext cx="10363197" cy="1066800"/>
          </a:xfrm>
        </p:spPr>
        <p:txBody>
          <a:bodyPr anchor="t">
            <a:normAutofit/>
          </a:bodyPr>
          <a:lstStyle/>
          <a:p>
            <a:pPr>
              <a:lnSpc>
                <a:spcPct val="90000"/>
              </a:lnSpc>
            </a:pPr>
            <a:r>
              <a:rPr lang="en-US" dirty="0"/>
              <a:t>Donald Hong, MD</a:t>
            </a:r>
          </a:p>
          <a:p>
            <a:pPr>
              <a:lnSpc>
                <a:spcPct val="90000"/>
              </a:lnSpc>
            </a:pPr>
            <a:r>
              <a:rPr lang="en-US" dirty="0"/>
              <a:t>Washington University in St. Louis School of Medicine</a:t>
            </a:r>
          </a:p>
          <a:p>
            <a:pPr>
              <a:lnSpc>
                <a:spcPct val="90000"/>
              </a:lnSpc>
            </a:pPr>
            <a:r>
              <a:rPr lang="en-US" dirty="0"/>
              <a:t>St. Louis STI/HIV Prevention Training Center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9585" y="4681684"/>
            <a:ext cx="3628012" cy="1188174"/>
          </a:xfrm>
          <a:prstGeom prst="rect">
            <a:avLst/>
          </a:prstGeom>
          <a:noFill/>
        </p:spPr>
      </p:pic>
      <p:pic>
        <p:nvPicPr>
          <p:cNvPr id="8" name="Picture 7" descr="A red and blue text on a black background&#10;&#10;Description automatically generated with low confidence">
            <a:extLst>
              <a:ext uri="{FF2B5EF4-FFF2-40B4-BE49-F238E27FC236}">
                <a16:creationId xmlns:a16="http://schemas.microsoft.com/office/drawing/2014/main" id="{FFEA197D-5A30-19A2-4A7C-27C87BDAEE1E}"/>
              </a:ext>
            </a:extLst>
          </p:cNvPr>
          <p:cNvPicPr>
            <a:picLocks noChangeAspect="1"/>
          </p:cNvPicPr>
          <p:nvPr/>
        </p:nvPicPr>
        <p:blipFill>
          <a:blip r:embed="rId3"/>
          <a:stretch>
            <a:fillRect/>
          </a:stretch>
        </p:blipFill>
        <p:spPr>
          <a:xfrm>
            <a:off x="9463591" y="385515"/>
            <a:ext cx="2181529" cy="724001"/>
          </a:xfrm>
          <a:prstGeom prst="rect">
            <a:avLst/>
          </a:prstGeom>
        </p:spPr>
      </p:pic>
    </p:spTree>
    <p:extLst>
      <p:ext uri="{BB962C8B-B14F-4D97-AF65-F5344CB8AC3E}">
        <p14:creationId xmlns:p14="http://schemas.microsoft.com/office/powerpoint/2010/main" val="4277935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371" y="476090"/>
            <a:ext cx="9563701" cy="1188720"/>
          </a:xfrm>
        </p:spPr>
        <p:txBody>
          <a:bodyPr/>
          <a:lstStyle/>
          <a:p>
            <a:r>
              <a:rPr lang="en-US" dirty="0"/>
              <a:t>SOLAR Study</a:t>
            </a:r>
          </a:p>
        </p:txBody>
      </p:sp>
      <p:sp>
        <p:nvSpPr>
          <p:cNvPr id="3" name="Content Placeholder 2"/>
          <p:cNvSpPr>
            <a:spLocks noGrp="1"/>
          </p:cNvSpPr>
          <p:nvPr>
            <p:ph idx="1"/>
          </p:nvPr>
        </p:nvSpPr>
        <p:spPr>
          <a:xfrm>
            <a:off x="849745" y="1764145"/>
            <a:ext cx="10067637" cy="4267200"/>
          </a:xfrm>
        </p:spPr>
        <p:txBody>
          <a:bodyPr>
            <a:normAutofit/>
          </a:bodyPr>
          <a:lstStyle/>
          <a:p>
            <a:r>
              <a:rPr lang="en-US" dirty="0"/>
              <a:t>At month 12, CAB/RPV-LA was shown to be non-inferior to BIC/TAF/FTC</a:t>
            </a:r>
          </a:p>
          <a:p>
            <a:r>
              <a:rPr lang="en-US" dirty="0"/>
              <a:t>90% of participants in LA arm preferred LA after switch from PO</a:t>
            </a:r>
          </a:p>
        </p:txBody>
      </p:sp>
      <p:pic>
        <p:nvPicPr>
          <p:cNvPr id="5" name="Picture 4"/>
          <p:cNvPicPr>
            <a:picLocks noChangeAspect="1"/>
          </p:cNvPicPr>
          <p:nvPr/>
        </p:nvPicPr>
        <p:blipFill>
          <a:blip r:embed="rId2"/>
          <a:stretch>
            <a:fillRect/>
          </a:stretch>
        </p:blipFill>
        <p:spPr>
          <a:xfrm>
            <a:off x="2148801" y="3167664"/>
            <a:ext cx="7714839" cy="2863681"/>
          </a:xfrm>
          <a:prstGeom prst="rect">
            <a:avLst/>
          </a:prstGeom>
        </p:spPr>
      </p:pic>
      <p:sp>
        <p:nvSpPr>
          <p:cNvPr id="6" name="TextBox 5"/>
          <p:cNvSpPr txBox="1"/>
          <p:nvPr/>
        </p:nvSpPr>
        <p:spPr>
          <a:xfrm>
            <a:off x="3565236" y="6381911"/>
            <a:ext cx="5623009" cy="276999"/>
          </a:xfrm>
          <a:prstGeom prst="rect">
            <a:avLst/>
          </a:prstGeom>
          <a:noFill/>
        </p:spPr>
        <p:txBody>
          <a:bodyPr wrap="square" rtlCol="0">
            <a:spAutoFit/>
          </a:bodyPr>
          <a:lstStyle/>
          <a:p>
            <a:r>
              <a:rPr lang="en-US" sz="1200" dirty="0">
                <a:solidFill>
                  <a:schemeClr val="bg1"/>
                </a:solidFill>
              </a:rPr>
              <a:t>Ramgopal M, et al. CROI 2023; Seattle, WA; February 19-22, 2023. Abst. 191.</a:t>
            </a:r>
          </a:p>
        </p:txBody>
      </p:sp>
    </p:spTree>
    <p:extLst>
      <p:ext uri="{BB962C8B-B14F-4D97-AF65-F5344CB8AC3E}">
        <p14:creationId xmlns:p14="http://schemas.microsoft.com/office/powerpoint/2010/main" val="3727739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Ibalizumab (IBA)</a:t>
            </a:r>
          </a:p>
        </p:txBody>
      </p:sp>
      <p:sp>
        <p:nvSpPr>
          <p:cNvPr id="3" name="Content Placeholder 2"/>
          <p:cNvSpPr>
            <a:spLocks noGrp="1"/>
          </p:cNvSpPr>
          <p:nvPr>
            <p:ph idx="1"/>
          </p:nvPr>
        </p:nvSpPr>
        <p:spPr>
          <a:xfrm>
            <a:off x="1330036" y="1764146"/>
            <a:ext cx="8630828" cy="4553528"/>
          </a:xfrm>
        </p:spPr>
        <p:txBody>
          <a:bodyPr>
            <a:normAutofit fontScale="92500"/>
          </a:bodyPr>
          <a:lstStyle/>
          <a:p>
            <a:r>
              <a:rPr lang="en-US" dirty="0"/>
              <a:t> Ibalizumab (Trogarzo) is a long acting monoclonal antibody that functions as a post-attachment inhibitor</a:t>
            </a:r>
          </a:p>
          <a:p>
            <a:r>
              <a:rPr lang="en-US" dirty="0"/>
              <a:t>Works by binding CD4 extracellular domain 2</a:t>
            </a:r>
          </a:p>
          <a:p>
            <a:pPr lvl="1"/>
            <a:r>
              <a:rPr lang="en-US" dirty="0"/>
              <a:t>Binding prevents a necessary conformational changes in the CD4–HIV envelope glycoprotein (gp120) complex required for viral entry</a:t>
            </a:r>
          </a:p>
          <a:p>
            <a:r>
              <a:rPr lang="en-US" dirty="0"/>
              <a:t>Acts on both CCR5 and CXCR4 tropic strains</a:t>
            </a:r>
          </a:p>
          <a:p>
            <a:r>
              <a:rPr lang="en-US" dirty="0"/>
              <a:t>FDA approved for heavily-treatment experienced adults w/ multidrug resistant HIV experiencing treatment failure on current regimen</a:t>
            </a:r>
          </a:p>
          <a:p>
            <a:r>
              <a:rPr lang="en-US" dirty="0"/>
              <a:t>Dosing</a:t>
            </a:r>
          </a:p>
          <a:p>
            <a:pPr lvl="1"/>
            <a:r>
              <a:rPr lang="en-US" dirty="0"/>
              <a:t>Single loading dose of 2000mg given over 30 minutes</a:t>
            </a:r>
          </a:p>
          <a:p>
            <a:pPr lvl="1"/>
            <a:r>
              <a:rPr lang="en-US" dirty="0"/>
              <a:t>Maintenance dose is 800mg given over 15 minutes every 2 weeks</a:t>
            </a:r>
          </a:p>
          <a:p>
            <a:endParaRPr lang="en-US" dirty="0"/>
          </a:p>
        </p:txBody>
      </p:sp>
    </p:spTree>
    <p:extLst>
      <p:ext uri="{BB962C8B-B14F-4D97-AF65-F5344CB8AC3E}">
        <p14:creationId xmlns:p14="http://schemas.microsoft.com/office/powerpoint/2010/main" val="4271344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Ibalizumab Mechanism of Action</a:t>
            </a:r>
          </a:p>
        </p:txBody>
      </p:sp>
      <p:sp>
        <p:nvSpPr>
          <p:cNvPr id="3" name="Content Placeholder 2"/>
          <p:cNvSpPr>
            <a:spLocks noGrp="1"/>
          </p:cNvSpPr>
          <p:nvPr>
            <p:ph idx="1"/>
          </p:nvPr>
        </p:nvSpPr>
        <p:spPr>
          <a:xfrm>
            <a:off x="2409383" y="6466983"/>
            <a:ext cx="7729728" cy="232757"/>
          </a:xfrm>
        </p:spPr>
        <p:txBody>
          <a:bodyPr>
            <a:normAutofit fontScale="47500" lnSpcReduction="20000"/>
          </a:bodyPr>
          <a:lstStyle/>
          <a:p>
            <a:pPr marL="114300" indent="0">
              <a:buNone/>
            </a:pPr>
            <a:r>
              <a:rPr lang="en-US" dirty="0">
                <a:solidFill>
                  <a:schemeClr val="bg1"/>
                </a:solidFill>
              </a:rPr>
              <a:t>Beccari et al. Antimicrobial Agents and Chemotherapy. 2019</a:t>
            </a:r>
          </a:p>
        </p:txBody>
      </p:sp>
      <p:pic>
        <p:nvPicPr>
          <p:cNvPr id="4" name="Picture 3"/>
          <p:cNvPicPr>
            <a:picLocks noChangeAspect="1"/>
          </p:cNvPicPr>
          <p:nvPr/>
        </p:nvPicPr>
        <p:blipFill>
          <a:blip r:embed="rId2"/>
          <a:stretch>
            <a:fillRect/>
          </a:stretch>
        </p:blipFill>
        <p:spPr>
          <a:xfrm>
            <a:off x="1882255" y="1514446"/>
            <a:ext cx="7806690" cy="4474829"/>
          </a:xfrm>
          <a:prstGeom prst="rect">
            <a:avLst/>
          </a:prstGeom>
        </p:spPr>
      </p:pic>
    </p:spTree>
    <p:extLst>
      <p:ext uri="{BB962C8B-B14F-4D97-AF65-F5344CB8AC3E}">
        <p14:creationId xmlns:p14="http://schemas.microsoft.com/office/powerpoint/2010/main" val="2350050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Ibalizumab (IBA)</a:t>
            </a:r>
          </a:p>
        </p:txBody>
      </p:sp>
      <p:sp>
        <p:nvSpPr>
          <p:cNvPr id="3" name="Content Placeholder 2"/>
          <p:cNvSpPr>
            <a:spLocks noGrp="1"/>
          </p:cNvSpPr>
          <p:nvPr>
            <p:ph idx="1"/>
          </p:nvPr>
        </p:nvSpPr>
        <p:spPr>
          <a:xfrm>
            <a:off x="942109" y="1690688"/>
            <a:ext cx="9018755" cy="4626985"/>
          </a:xfrm>
        </p:spPr>
        <p:txBody>
          <a:bodyPr>
            <a:normAutofit lnSpcReduction="10000"/>
          </a:bodyPr>
          <a:lstStyle/>
          <a:p>
            <a:r>
              <a:rPr lang="en-US" dirty="0"/>
              <a:t> In Phase 3 study, 40 adults with MDR HIV-1 with viral load &gt;1000 copies were given loading dose and then maintenance dose every 14 days though week 25</a:t>
            </a:r>
          </a:p>
          <a:p>
            <a:pPr lvl="1"/>
            <a:r>
              <a:rPr lang="en-US" dirty="0"/>
              <a:t>Combined with optimized background regimen with at least one fully active agent</a:t>
            </a:r>
          </a:p>
          <a:p>
            <a:endParaRPr lang="en-US" dirty="0"/>
          </a:p>
          <a:p>
            <a:r>
              <a:rPr lang="en-US" dirty="0"/>
              <a:t>Mean baseline viral load was 4.5 log</a:t>
            </a:r>
            <a:r>
              <a:rPr lang="en-US" baseline="-25000" dirty="0"/>
              <a:t>10 </a:t>
            </a:r>
            <a:r>
              <a:rPr lang="en-US" dirty="0"/>
              <a:t>copies/mL</a:t>
            </a:r>
          </a:p>
          <a:p>
            <a:endParaRPr lang="en-US" dirty="0"/>
          </a:p>
          <a:p>
            <a:r>
              <a:rPr lang="en-US" dirty="0"/>
              <a:t>At week 25, patients had mean decrease of 1.6 log</a:t>
            </a:r>
            <a:r>
              <a:rPr lang="en-US" baseline="-25000" dirty="0"/>
              <a:t>10 </a:t>
            </a:r>
            <a:r>
              <a:rPr lang="en-US" dirty="0"/>
              <a:t>copies/mL</a:t>
            </a:r>
          </a:p>
          <a:p>
            <a:pPr lvl="1"/>
            <a:r>
              <a:rPr lang="en-US" dirty="0"/>
              <a:t>43% had viral load &lt;50 copies/mL</a:t>
            </a:r>
          </a:p>
          <a:p>
            <a:pPr lvl="1"/>
            <a:r>
              <a:rPr lang="en-US" dirty="0"/>
              <a:t>50% had viral load &lt;200 copies/mL</a:t>
            </a:r>
          </a:p>
          <a:p>
            <a:endParaRPr lang="en-US" dirty="0"/>
          </a:p>
        </p:txBody>
      </p:sp>
      <p:sp>
        <p:nvSpPr>
          <p:cNvPr id="4" name="TextBox 3"/>
          <p:cNvSpPr txBox="1"/>
          <p:nvPr/>
        </p:nvSpPr>
        <p:spPr>
          <a:xfrm>
            <a:off x="4818968" y="6444862"/>
            <a:ext cx="2124364" cy="276999"/>
          </a:xfrm>
          <a:prstGeom prst="rect">
            <a:avLst/>
          </a:prstGeom>
          <a:noFill/>
        </p:spPr>
        <p:txBody>
          <a:bodyPr wrap="square" rtlCol="0">
            <a:spAutoFit/>
          </a:bodyPr>
          <a:lstStyle/>
          <a:p>
            <a:r>
              <a:rPr lang="en-US" sz="1200" dirty="0">
                <a:solidFill>
                  <a:schemeClr val="bg1"/>
                </a:solidFill>
              </a:rPr>
              <a:t>Emu B et al. NEJM 2018</a:t>
            </a:r>
          </a:p>
        </p:txBody>
      </p:sp>
    </p:spTree>
    <p:extLst>
      <p:ext uri="{BB962C8B-B14F-4D97-AF65-F5344CB8AC3E}">
        <p14:creationId xmlns:p14="http://schemas.microsoft.com/office/powerpoint/2010/main" val="1629529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Ibalizumab (IBA)</a:t>
            </a:r>
          </a:p>
        </p:txBody>
      </p:sp>
      <p:sp>
        <p:nvSpPr>
          <p:cNvPr id="3" name="Content Placeholder 2"/>
          <p:cNvSpPr>
            <a:spLocks noGrp="1"/>
          </p:cNvSpPr>
          <p:nvPr>
            <p:ph idx="1"/>
          </p:nvPr>
        </p:nvSpPr>
        <p:spPr>
          <a:xfrm>
            <a:off x="1099127" y="1690688"/>
            <a:ext cx="8861737" cy="4626985"/>
          </a:xfrm>
        </p:spPr>
        <p:txBody>
          <a:bodyPr>
            <a:normAutofit/>
          </a:bodyPr>
          <a:lstStyle/>
          <a:p>
            <a:r>
              <a:rPr lang="en-US" dirty="0"/>
              <a:t>In the 48 week continuation study of phase 3 trial, patients continued to receive IBA 800mg every 2 weeks to complete 48 weeks</a:t>
            </a:r>
          </a:p>
          <a:p>
            <a:endParaRPr lang="en-US" dirty="0"/>
          </a:p>
          <a:p>
            <a:r>
              <a:rPr lang="en-US" dirty="0"/>
              <a:t>Of those that continued into 48 week follow up, 59% had viral load &lt;50 copies/mL and 63% had viral load &lt;200 copies/mL</a:t>
            </a:r>
          </a:p>
          <a:p>
            <a:endParaRPr lang="en-US" dirty="0"/>
          </a:p>
          <a:p>
            <a:r>
              <a:rPr lang="en-US" dirty="0"/>
              <a:t>All patients who had viral load &lt;50 copies/mL at week 24 were able to maintain their viral suppression through week 48</a:t>
            </a:r>
          </a:p>
          <a:p>
            <a:endParaRPr lang="en-US" dirty="0"/>
          </a:p>
        </p:txBody>
      </p:sp>
      <p:sp>
        <p:nvSpPr>
          <p:cNvPr id="4" name="TextBox 3"/>
          <p:cNvSpPr txBox="1"/>
          <p:nvPr/>
        </p:nvSpPr>
        <p:spPr>
          <a:xfrm>
            <a:off x="4622019" y="6317673"/>
            <a:ext cx="2124364" cy="276999"/>
          </a:xfrm>
          <a:prstGeom prst="rect">
            <a:avLst/>
          </a:prstGeom>
          <a:noFill/>
        </p:spPr>
        <p:txBody>
          <a:bodyPr wrap="square" rtlCol="0">
            <a:spAutoFit/>
          </a:bodyPr>
          <a:lstStyle/>
          <a:p>
            <a:r>
              <a:rPr lang="en-US" sz="1200" dirty="0">
                <a:solidFill>
                  <a:schemeClr val="bg1"/>
                </a:solidFill>
              </a:rPr>
              <a:t>Emu B et al. OFID 2017</a:t>
            </a:r>
          </a:p>
        </p:txBody>
      </p:sp>
    </p:spTree>
    <p:extLst>
      <p:ext uri="{BB962C8B-B14F-4D97-AF65-F5344CB8AC3E}">
        <p14:creationId xmlns:p14="http://schemas.microsoft.com/office/powerpoint/2010/main" val="2083965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Fostemsavir (FTR)</a:t>
            </a:r>
          </a:p>
        </p:txBody>
      </p:sp>
      <p:sp>
        <p:nvSpPr>
          <p:cNvPr id="3" name="Content Placeholder 2"/>
          <p:cNvSpPr>
            <a:spLocks noGrp="1"/>
          </p:cNvSpPr>
          <p:nvPr>
            <p:ph idx="1"/>
          </p:nvPr>
        </p:nvSpPr>
        <p:spPr>
          <a:xfrm>
            <a:off x="932873" y="1607128"/>
            <a:ext cx="9158777" cy="4710546"/>
          </a:xfrm>
        </p:spPr>
        <p:txBody>
          <a:bodyPr>
            <a:normAutofit/>
          </a:bodyPr>
          <a:lstStyle/>
          <a:p>
            <a:r>
              <a:rPr lang="en-US" dirty="0"/>
              <a:t>Fostemsavir (Rukobia) is a prodrug that is metabolized into the active metabolite temsavir</a:t>
            </a:r>
          </a:p>
          <a:p>
            <a:r>
              <a:rPr lang="en-US" dirty="0"/>
              <a:t>First in class attachment inhibitor which binds directly to viral envelope glycoprotein gp120</a:t>
            </a:r>
          </a:p>
          <a:p>
            <a:pPr lvl="1"/>
            <a:r>
              <a:rPr lang="en-US" dirty="0"/>
              <a:t>Binds near the CD4 binding site of gp120</a:t>
            </a:r>
          </a:p>
          <a:p>
            <a:pPr lvl="1"/>
            <a:r>
              <a:rPr lang="en-US" dirty="0"/>
              <a:t>Binding locks gp120 into closed state, which blocks the conformational change necessary for interaction with CD4 on cells, which prevents attachment and viral entry into T cells</a:t>
            </a:r>
          </a:p>
          <a:p>
            <a:r>
              <a:rPr lang="en-US" dirty="0"/>
              <a:t> Tropism has no effect on action</a:t>
            </a:r>
          </a:p>
          <a:p>
            <a:r>
              <a:rPr lang="en-US" dirty="0"/>
              <a:t>Dosing:  One 600mg tablet twice daily</a:t>
            </a:r>
          </a:p>
          <a:p>
            <a:endParaRPr lang="en-US" dirty="0"/>
          </a:p>
          <a:p>
            <a:endParaRPr lang="en-US" dirty="0"/>
          </a:p>
        </p:txBody>
      </p:sp>
    </p:spTree>
    <p:extLst>
      <p:ext uri="{BB962C8B-B14F-4D97-AF65-F5344CB8AC3E}">
        <p14:creationId xmlns:p14="http://schemas.microsoft.com/office/powerpoint/2010/main" val="3006192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Fostemsavir Mechanism of Action</a:t>
            </a:r>
          </a:p>
        </p:txBody>
      </p:sp>
      <p:pic>
        <p:nvPicPr>
          <p:cNvPr id="4" name="Content Placeholder 3"/>
          <p:cNvPicPr>
            <a:picLocks noGrp="1" noChangeAspect="1"/>
          </p:cNvPicPr>
          <p:nvPr>
            <p:ph idx="1"/>
          </p:nvPr>
        </p:nvPicPr>
        <p:blipFill>
          <a:blip r:embed="rId2"/>
          <a:stretch>
            <a:fillRect/>
          </a:stretch>
        </p:blipFill>
        <p:spPr>
          <a:xfrm>
            <a:off x="2723804" y="1553232"/>
            <a:ext cx="6284422" cy="4154796"/>
          </a:xfrm>
          <a:prstGeom prst="rect">
            <a:avLst/>
          </a:prstGeom>
        </p:spPr>
      </p:pic>
      <p:sp>
        <p:nvSpPr>
          <p:cNvPr id="5" name="TextBox 4"/>
          <p:cNvSpPr txBox="1"/>
          <p:nvPr/>
        </p:nvSpPr>
        <p:spPr>
          <a:xfrm>
            <a:off x="4478571" y="6306363"/>
            <a:ext cx="4838007" cy="276999"/>
          </a:xfrm>
          <a:prstGeom prst="rect">
            <a:avLst/>
          </a:prstGeom>
          <a:noFill/>
        </p:spPr>
        <p:txBody>
          <a:bodyPr wrap="square" rtlCol="0">
            <a:spAutoFit/>
          </a:bodyPr>
          <a:lstStyle/>
          <a:p>
            <a:r>
              <a:rPr lang="en-US" sz="1200" dirty="0">
                <a:solidFill>
                  <a:schemeClr val="bg1"/>
                </a:solidFill>
              </a:rPr>
              <a:t>Kozal et al. NEJM. 2020</a:t>
            </a:r>
          </a:p>
        </p:txBody>
      </p:sp>
    </p:spTree>
    <p:extLst>
      <p:ext uri="{BB962C8B-B14F-4D97-AF65-F5344CB8AC3E}">
        <p14:creationId xmlns:p14="http://schemas.microsoft.com/office/powerpoint/2010/main" val="483182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Fostemsavir (FTR)</a:t>
            </a:r>
          </a:p>
        </p:txBody>
      </p:sp>
      <p:sp>
        <p:nvSpPr>
          <p:cNvPr id="3" name="Content Placeholder 2"/>
          <p:cNvSpPr>
            <a:spLocks noGrp="1"/>
          </p:cNvSpPr>
          <p:nvPr>
            <p:ph idx="1"/>
          </p:nvPr>
        </p:nvSpPr>
        <p:spPr>
          <a:xfrm>
            <a:off x="1062183" y="1597892"/>
            <a:ext cx="10187708" cy="4719782"/>
          </a:xfrm>
        </p:spPr>
        <p:txBody>
          <a:bodyPr>
            <a:normAutofit lnSpcReduction="10000"/>
          </a:bodyPr>
          <a:lstStyle/>
          <a:p>
            <a:r>
              <a:rPr lang="en-US" dirty="0"/>
              <a:t>BRIGHTE trial – phase 3 trial enrolling patient with MDR HIV-1 infection</a:t>
            </a:r>
          </a:p>
          <a:p>
            <a:pPr lvl="1"/>
            <a:r>
              <a:rPr lang="en-US" dirty="0"/>
              <a:t>First cohort – patients with at least one fully active ART agent randomized in 3:1 ratio to either receive fostemsavir 600mg BID or placebo in addition to failing regimen for 8 days, followed by open label fostemsavir plus optimized background therapy</a:t>
            </a:r>
          </a:p>
          <a:p>
            <a:pPr lvl="1"/>
            <a:r>
              <a:rPr lang="en-US" dirty="0"/>
              <a:t>Second cohort – patients with no active ART options given open label fostemsavir plus optimized background therapy</a:t>
            </a:r>
          </a:p>
          <a:p>
            <a:r>
              <a:rPr lang="en-US" dirty="0"/>
              <a:t>At day 8, mean decrease in HIV-1 RNA was 0.79 log10 copies/mL in fostemsavir group vs 0.17 log10 copies/mL in placebo</a:t>
            </a:r>
          </a:p>
          <a:p>
            <a:r>
              <a:rPr lang="en-US" dirty="0"/>
              <a:t>At week 48, 54% of patients in randomized cohort and 38% in non-randomized cohort had HIV-1 RNA level &lt;40 copies/mL</a:t>
            </a:r>
          </a:p>
          <a:p>
            <a:pPr lvl="1"/>
            <a:r>
              <a:rPr lang="en-US" dirty="0"/>
              <a:t>Mean increase in CD4 of 139 in randomized cohort and 64 in non-randomized cohort</a:t>
            </a:r>
          </a:p>
          <a:p>
            <a:endParaRPr lang="en-US" dirty="0"/>
          </a:p>
          <a:p>
            <a:endParaRPr lang="en-US" dirty="0"/>
          </a:p>
        </p:txBody>
      </p:sp>
      <p:sp>
        <p:nvSpPr>
          <p:cNvPr id="4" name="TextBox 3"/>
          <p:cNvSpPr txBox="1"/>
          <p:nvPr/>
        </p:nvSpPr>
        <p:spPr>
          <a:xfrm>
            <a:off x="4833035" y="6444862"/>
            <a:ext cx="2124364" cy="276999"/>
          </a:xfrm>
          <a:prstGeom prst="rect">
            <a:avLst/>
          </a:prstGeom>
          <a:noFill/>
        </p:spPr>
        <p:txBody>
          <a:bodyPr wrap="square" rtlCol="0">
            <a:spAutoFit/>
          </a:bodyPr>
          <a:lstStyle/>
          <a:p>
            <a:r>
              <a:rPr lang="da-DK" sz="1200" dirty="0">
                <a:solidFill>
                  <a:schemeClr val="bg1"/>
                </a:solidFill>
              </a:rPr>
              <a:t>Kozal et al. NEJM. 2020</a:t>
            </a:r>
          </a:p>
        </p:txBody>
      </p:sp>
    </p:spTree>
    <p:extLst>
      <p:ext uri="{BB962C8B-B14F-4D97-AF65-F5344CB8AC3E}">
        <p14:creationId xmlns:p14="http://schemas.microsoft.com/office/powerpoint/2010/main" val="2809348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517198"/>
            <a:ext cx="4306455" cy="1325563"/>
          </a:xfrm>
        </p:spPr>
        <p:txBody>
          <a:bodyPr/>
          <a:lstStyle/>
          <a:p>
            <a:r>
              <a:rPr lang="en-US" dirty="0"/>
              <a:t>Fostemsavir (FTR)</a:t>
            </a:r>
          </a:p>
        </p:txBody>
      </p:sp>
      <p:sp>
        <p:nvSpPr>
          <p:cNvPr id="3" name="Content Placeholder 2"/>
          <p:cNvSpPr>
            <a:spLocks noGrp="1"/>
          </p:cNvSpPr>
          <p:nvPr>
            <p:ph idx="1"/>
          </p:nvPr>
        </p:nvSpPr>
        <p:spPr>
          <a:xfrm>
            <a:off x="1062183" y="1597892"/>
            <a:ext cx="9029468" cy="4719782"/>
          </a:xfrm>
        </p:spPr>
        <p:txBody>
          <a:bodyPr>
            <a:normAutofit/>
          </a:bodyPr>
          <a:lstStyle/>
          <a:p>
            <a:endParaRPr lang="en-US" dirty="0"/>
          </a:p>
          <a:p>
            <a:endParaRPr lang="en-US" dirty="0"/>
          </a:p>
        </p:txBody>
      </p:sp>
      <p:pic>
        <p:nvPicPr>
          <p:cNvPr id="4" name="Picture 3"/>
          <p:cNvPicPr>
            <a:picLocks noChangeAspect="1"/>
          </p:cNvPicPr>
          <p:nvPr/>
        </p:nvPicPr>
        <p:blipFill>
          <a:blip r:embed="rId2"/>
          <a:stretch>
            <a:fillRect/>
          </a:stretch>
        </p:blipFill>
        <p:spPr>
          <a:xfrm>
            <a:off x="5080000" y="169505"/>
            <a:ext cx="6634909" cy="6516955"/>
          </a:xfrm>
          <a:prstGeom prst="rect">
            <a:avLst/>
          </a:prstGeom>
        </p:spPr>
      </p:pic>
      <p:sp>
        <p:nvSpPr>
          <p:cNvPr id="5" name="TextBox 4"/>
          <p:cNvSpPr txBox="1"/>
          <p:nvPr/>
        </p:nvSpPr>
        <p:spPr>
          <a:xfrm>
            <a:off x="2784764" y="6363567"/>
            <a:ext cx="2124364" cy="276999"/>
          </a:xfrm>
          <a:prstGeom prst="rect">
            <a:avLst/>
          </a:prstGeom>
          <a:noFill/>
        </p:spPr>
        <p:txBody>
          <a:bodyPr wrap="square" rtlCol="0">
            <a:spAutoFit/>
          </a:bodyPr>
          <a:lstStyle/>
          <a:p>
            <a:r>
              <a:rPr lang="da-DK" sz="1200">
                <a:solidFill>
                  <a:schemeClr val="bg1"/>
                </a:solidFill>
              </a:rPr>
              <a:t>Kozal et al. NEJM. 2020</a:t>
            </a:r>
            <a:endParaRPr lang="da-DK" sz="1200" dirty="0">
              <a:solidFill>
                <a:schemeClr val="bg1"/>
              </a:solidFill>
            </a:endParaRPr>
          </a:p>
        </p:txBody>
      </p:sp>
    </p:spTree>
    <p:extLst>
      <p:ext uri="{BB962C8B-B14F-4D97-AF65-F5344CB8AC3E}">
        <p14:creationId xmlns:p14="http://schemas.microsoft.com/office/powerpoint/2010/main" val="724386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Fostemsavir (FTR)</a:t>
            </a:r>
          </a:p>
        </p:txBody>
      </p:sp>
      <p:sp>
        <p:nvSpPr>
          <p:cNvPr id="3" name="Content Placeholder 2"/>
          <p:cNvSpPr>
            <a:spLocks noGrp="1"/>
          </p:cNvSpPr>
          <p:nvPr>
            <p:ph idx="1"/>
          </p:nvPr>
        </p:nvSpPr>
        <p:spPr>
          <a:xfrm>
            <a:off x="997527" y="1551710"/>
            <a:ext cx="9094123" cy="4765964"/>
          </a:xfrm>
        </p:spPr>
        <p:txBody>
          <a:bodyPr>
            <a:normAutofit/>
          </a:bodyPr>
          <a:lstStyle/>
          <a:p>
            <a:r>
              <a:rPr lang="en-US" dirty="0"/>
              <a:t>BRIGHTE trial – released planned 96 week interim analysis</a:t>
            </a:r>
          </a:p>
          <a:p>
            <a:r>
              <a:rPr lang="en-US" dirty="0"/>
              <a:t>In the randomized cohort, viral suppression (HIV RNA &lt;40 copies) increased from 54% at week 24 to 60% at week 96</a:t>
            </a:r>
          </a:p>
          <a:p>
            <a:pPr lvl="1"/>
            <a:r>
              <a:rPr lang="en-US" dirty="0"/>
              <a:t>Mean CD4 count increase was 205 cells from baseline to week 96</a:t>
            </a:r>
          </a:p>
          <a:p>
            <a:r>
              <a:rPr lang="en-US" dirty="0"/>
              <a:t>In the non-randomized cohort, viral suppression remained at 37% in both weeks 24 and 96 </a:t>
            </a:r>
          </a:p>
          <a:p>
            <a:pPr lvl="1"/>
            <a:r>
              <a:rPr lang="en-US" dirty="0"/>
              <a:t>Mean CD4 count increase was 119 cells from baseline to week 96</a:t>
            </a:r>
          </a:p>
          <a:p>
            <a:endParaRPr lang="en-US" dirty="0"/>
          </a:p>
          <a:p>
            <a:endParaRPr lang="en-US" dirty="0"/>
          </a:p>
        </p:txBody>
      </p:sp>
      <p:sp>
        <p:nvSpPr>
          <p:cNvPr id="4" name="TextBox 3"/>
          <p:cNvSpPr txBox="1"/>
          <p:nvPr/>
        </p:nvSpPr>
        <p:spPr>
          <a:xfrm>
            <a:off x="4417255" y="6317674"/>
            <a:ext cx="2950637" cy="276999"/>
          </a:xfrm>
          <a:prstGeom prst="rect">
            <a:avLst/>
          </a:prstGeom>
          <a:noFill/>
        </p:spPr>
        <p:txBody>
          <a:bodyPr wrap="square" rtlCol="0">
            <a:spAutoFit/>
          </a:bodyPr>
          <a:lstStyle/>
          <a:p>
            <a:r>
              <a:rPr lang="en-US" sz="1200" dirty="0">
                <a:solidFill>
                  <a:schemeClr val="bg1"/>
                </a:solidFill>
              </a:rPr>
              <a:t>Lataillade M et al. Lancet HIV 2020</a:t>
            </a:r>
          </a:p>
        </p:txBody>
      </p:sp>
    </p:spTree>
    <p:extLst>
      <p:ext uri="{BB962C8B-B14F-4D97-AF65-F5344CB8AC3E}">
        <p14:creationId xmlns:p14="http://schemas.microsoft.com/office/powerpoint/2010/main" val="311383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15363" name="Content Placeholder 2"/>
          <p:cNvSpPr>
            <a:spLocks noGrp="1"/>
          </p:cNvSpPr>
          <p:nvPr>
            <p:ph idx="1"/>
          </p:nvPr>
        </p:nvSpPr>
        <p:spPr/>
        <p:txBody>
          <a:bodyPr/>
          <a:lstStyle/>
          <a:p>
            <a:r>
              <a:rPr lang="en-US" altLang="en-US" dirty="0"/>
              <a:t>This presentation was supported by the Health Resources and Services Administration (HRSA) of the U.S. Department of Health and Human Services (HHS) as part of an award </a:t>
            </a:r>
            <a:r>
              <a:rPr lang="en-US" altLang="en-US"/>
              <a:t>totaling </a:t>
            </a:r>
            <a:r>
              <a:rPr lang="en-US"/>
              <a:t>$4,067,580 </a:t>
            </a:r>
            <a:r>
              <a:rPr lang="en-US" altLang="en-US" dirty="0"/>
              <a:t>with no percentage financed with nongovernmental sources. The contents are those of the author and do not necessarily represent the official views of, nor an endorsement, by HRSA, HHS or the U.S. Government.</a:t>
            </a:r>
          </a:p>
        </p:txBody>
      </p:sp>
    </p:spTree>
    <p:extLst>
      <p:ext uri="{BB962C8B-B14F-4D97-AF65-F5344CB8AC3E}">
        <p14:creationId xmlns:p14="http://schemas.microsoft.com/office/powerpoint/2010/main" val="4004522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Lenacapavir (LEN)</a:t>
            </a:r>
          </a:p>
        </p:txBody>
      </p:sp>
      <p:sp>
        <p:nvSpPr>
          <p:cNvPr id="3" name="Content Placeholder 2"/>
          <p:cNvSpPr>
            <a:spLocks noGrp="1"/>
          </p:cNvSpPr>
          <p:nvPr>
            <p:ph idx="1"/>
          </p:nvPr>
        </p:nvSpPr>
        <p:spPr>
          <a:xfrm>
            <a:off x="951345" y="1560946"/>
            <a:ext cx="9140305" cy="4756728"/>
          </a:xfrm>
        </p:spPr>
        <p:txBody>
          <a:bodyPr>
            <a:normAutofit fontScale="92500" lnSpcReduction="10000"/>
          </a:bodyPr>
          <a:lstStyle/>
          <a:p>
            <a:r>
              <a:rPr lang="en-US" dirty="0"/>
              <a:t>First in class capsid inhibitor</a:t>
            </a:r>
          </a:p>
          <a:p>
            <a:r>
              <a:rPr lang="en-US" dirty="0"/>
              <a:t>Functions both in early and late states of HIV life cycle</a:t>
            </a:r>
          </a:p>
          <a:p>
            <a:pPr lvl="1"/>
            <a:r>
              <a:rPr lang="en-US" dirty="0"/>
              <a:t>Inhibits capsid mediated nuclear uptake of preintegration complexes</a:t>
            </a:r>
          </a:p>
          <a:p>
            <a:pPr lvl="1"/>
            <a:r>
              <a:rPr lang="en-US" dirty="0"/>
              <a:t>Inhibits virion production</a:t>
            </a:r>
          </a:p>
          <a:p>
            <a:r>
              <a:rPr lang="en-US" dirty="0"/>
              <a:t>Additional benefit is the long-acting injectable formulation</a:t>
            </a:r>
          </a:p>
          <a:p>
            <a:pPr lvl="1"/>
            <a:r>
              <a:rPr lang="en-US" dirty="0"/>
              <a:t>Given as a q6 month subQ injection</a:t>
            </a:r>
          </a:p>
          <a:p>
            <a:pPr lvl="1"/>
            <a:r>
              <a:rPr lang="en-US" dirty="0"/>
              <a:t>Oral formulation only used for initial lead in</a:t>
            </a:r>
          </a:p>
          <a:p>
            <a:r>
              <a:rPr lang="en-US" dirty="0"/>
              <a:t>Dosing</a:t>
            </a:r>
          </a:p>
          <a:p>
            <a:pPr lvl="1"/>
            <a:r>
              <a:rPr lang="en-US" dirty="0"/>
              <a:t>2 options for initiation dosing</a:t>
            </a:r>
          </a:p>
          <a:p>
            <a:pPr lvl="2"/>
            <a:r>
              <a:rPr lang="en-US" dirty="0"/>
              <a:t>Option 1: Day 1 - 927mg SubQ injection + 600mg PO; Day 2 – 600mg PO</a:t>
            </a:r>
          </a:p>
          <a:p>
            <a:pPr lvl="2"/>
            <a:r>
              <a:rPr lang="en-US" dirty="0"/>
              <a:t>Option 2: Day 1 – 600mg PO; Day 2 – 600mg PO; Day 8 – 300mg PO; Day 15 – 927mg SubQ injection</a:t>
            </a:r>
          </a:p>
          <a:p>
            <a:pPr lvl="1"/>
            <a:r>
              <a:rPr lang="en-US" dirty="0"/>
              <a:t>Maintenance dosing: 927mg SubQ injection every 26 weeks</a:t>
            </a:r>
          </a:p>
          <a:p>
            <a:endParaRPr lang="en-US" dirty="0"/>
          </a:p>
          <a:p>
            <a:endParaRPr lang="en-US" dirty="0"/>
          </a:p>
        </p:txBody>
      </p:sp>
    </p:spTree>
    <p:extLst>
      <p:ext uri="{BB962C8B-B14F-4D97-AF65-F5344CB8AC3E}">
        <p14:creationId xmlns:p14="http://schemas.microsoft.com/office/powerpoint/2010/main" val="20178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Lenacapavir (LEN)</a:t>
            </a:r>
          </a:p>
        </p:txBody>
      </p:sp>
      <p:sp>
        <p:nvSpPr>
          <p:cNvPr id="3" name="Content Placeholder 2"/>
          <p:cNvSpPr>
            <a:spLocks noGrp="1"/>
          </p:cNvSpPr>
          <p:nvPr>
            <p:ph idx="1"/>
          </p:nvPr>
        </p:nvSpPr>
        <p:spPr>
          <a:xfrm>
            <a:off x="951345" y="1560946"/>
            <a:ext cx="9140305" cy="4756728"/>
          </a:xfrm>
        </p:spPr>
        <p:txBody>
          <a:bodyPr>
            <a:normAutofit/>
          </a:bodyPr>
          <a:lstStyle/>
          <a:p>
            <a:endParaRPr lang="en-US" dirty="0"/>
          </a:p>
          <a:p>
            <a:endParaRPr lang="en-US" dirty="0"/>
          </a:p>
        </p:txBody>
      </p:sp>
      <p:sp>
        <p:nvSpPr>
          <p:cNvPr id="5" name="TextBox 4"/>
          <p:cNvSpPr txBox="1"/>
          <p:nvPr/>
        </p:nvSpPr>
        <p:spPr>
          <a:xfrm>
            <a:off x="4482766" y="6322482"/>
            <a:ext cx="3341090" cy="276999"/>
          </a:xfrm>
          <a:prstGeom prst="rect">
            <a:avLst/>
          </a:prstGeom>
          <a:noFill/>
        </p:spPr>
        <p:txBody>
          <a:bodyPr wrap="square" rtlCol="0">
            <a:spAutoFit/>
          </a:bodyPr>
          <a:lstStyle/>
          <a:p>
            <a:r>
              <a:rPr lang="en-US" sz="1200" dirty="0">
                <a:solidFill>
                  <a:schemeClr val="bg1"/>
                </a:solidFill>
              </a:rPr>
              <a:t>Segal-Maurer et al. NEJM. 2022</a:t>
            </a:r>
          </a:p>
        </p:txBody>
      </p:sp>
      <p:pic>
        <p:nvPicPr>
          <p:cNvPr id="6" name="Picture 5"/>
          <p:cNvPicPr>
            <a:picLocks noChangeAspect="1"/>
          </p:cNvPicPr>
          <p:nvPr/>
        </p:nvPicPr>
        <p:blipFill>
          <a:blip r:embed="rId2"/>
          <a:stretch>
            <a:fillRect/>
          </a:stretch>
        </p:blipFill>
        <p:spPr>
          <a:xfrm>
            <a:off x="2046576" y="1382834"/>
            <a:ext cx="8098848" cy="4782583"/>
          </a:xfrm>
          <a:prstGeom prst="rect">
            <a:avLst/>
          </a:prstGeom>
        </p:spPr>
      </p:pic>
    </p:spTree>
    <p:extLst>
      <p:ext uri="{BB962C8B-B14F-4D97-AF65-F5344CB8AC3E}">
        <p14:creationId xmlns:p14="http://schemas.microsoft.com/office/powerpoint/2010/main" val="1010445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Lenacapavir (LEN)</a:t>
            </a:r>
          </a:p>
        </p:txBody>
      </p:sp>
      <p:sp>
        <p:nvSpPr>
          <p:cNvPr id="3" name="Content Placeholder 2"/>
          <p:cNvSpPr>
            <a:spLocks noGrp="1"/>
          </p:cNvSpPr>
          <p:nvPr>
            <p:ph idx="1"/>
          </p:nvPr>
        </p:nvSpPr>
        <p:spPr>
          <a:xfrm>
            <a:off x="951345" y="1560946"/>
            <a:ext cx="5606473" cy="4756728"/>
          </a:xfrm>
        </p:spPr>
        <p:txBody>
          <a:bodyPr>
            <a:normAutofit fontScale="92500" lnSpcReduction="10000"/>
          </a:bodyPr>
          <a:lstStyle/>
          <a:p>
            <a:r>
              <a:rPr lang="en-US" dirty="0"/>
              <a:t>CAPELLA trial – Phase 3 trial enrolling patients with MDR HIV-1 infection w/ resistance to at least 2 ART from 3 of 4 main classes</a:t>
            </a:r>
          </a:p>
          <a:p>
            <a:r>
              <a:rPr lang="en-US" dirty="0"/>
              <a:t>Randomized to receive oral lenacapavir or placebo + optimized background therapy through day 15 followed by subQ lenacapavir every 6 months</a:t>
            </a:r>
          </a:p>
          <a:p>
            <a:r>
              <a:rPr lang="en-US" dirty="0"/>
              <a:t>Decrease of at least 0.5 log10 copies/mL in viral load by day 15 seen in 88% of lenacapavir group vs 17% in placebo group</a:t>
            </a:r>
          </a:p>
          <a:p>
            <a:r>
              <a:rPr lang="en-US" dirty="0"/>
              <a:t>At week 26, viral load of &lt;50 copies/mL seen in 81% of participants</a:t>
            </a:r>
          </a:p>
          <a:p>
            <a:endParaRPr lang="en-US" dirty="0"/>
          </a:p>
        </p:txBody>
      </p:sp>
      <p:pic>
        <p:nvPicPr>
          <p:cNvPr id="4" name="Picture 3"/>
          <p:cNvPicPr>
            <a:picLocks noChangeAspect="1"/>
          </p:cNvPicPr>
          <p:nvPr/>
        </p:nvPicPr>
        <p:blipFill>
          <a:blip r:embed="rId2"/>
          <a:stretch>
            <a:fillRect/>
          </a:stretch>
        </p:blipFill>
        <p:spPr>
          <a:xfrm>
            <a:off x="6464156" y="747856"/>
            <a:ext cx="5267325" cy="5657850"/>
          </a:xfrm>
          <a:prstGeom prst="rect">
            <a:avLst/>
          </a:prstGeom>
        </p:spPr>
      </p:pic>
      <p:sp>
        <p:nvSpPr>
          <p:cNvPr id="5" name="TextBox 4"/>
          <p:cNvSpPr txBox="1"/>
          <p:nvPr/>
        </p:nvSpPr>
        <p:spPr>
          <a:xfrm>
            <a:off x="3483409" y="6267206"/>
            <a:ext cx="2244436" cy="461665"/>
          </a:xfrm>
          <a:prstGeom prst="rect">
            <a:avLst/>
          </a:prstGeom>
          <a:noFill/>
        </p:spPr>
        <p:txBody>
          <a:bodyPr wrap="square" rtlCol="0">
            <a:spAutoFit/>
          </a:bodyPr>
          <a:lstStyle/>
          <a:p>
            <a:r>
              <a:rPr lang="en-US" sz="1200" dirty="0">
                <a:solidFill>
                  <a:schemeClr val="bg1"/>
                </a:solidFill>
              </a:rPr>
              <a:t>Segal-Maurer et al. NEJM. 2022</a:t>
            </a:r>
          </a:p>
        </p:txBody>
      </p:sp>
    </p:spTree>
    <p:extLst>
      <p:ext uri="{BB962C8B-B14F-4D97-AF65-F5344CB8AC3E}">
        <p14:creationId xmlns:p14="http://schemas.microsoft.com/office/powerpoint/2010/main" val="3466560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Lenacapavir (LEN)</a:t>
            </a:r>
          </a:p>
        </p:txBody>
      </p:sp>
      <p:sp>
        <p:nvSpPr>
          <p:cNvPr id="3" name="Content Placeholder 2"/>
          <p:cNvSpPr>
            <a:spLocks noGrp="1"/>
          </p:cNvSpPr>
          <p:nvPr>
            <p:ph idx="1"/>
          </p:nvPr>
        </p:nvSpPr>
        <p:spPr>
          <a:xfrm>
            <a:off x="951345" y="1560946"/>
            <a:ext cx="9140305" cy="4756728"/>
          </a:xfrm>
        </p:spPr>
        <p:txBody>
          <a:bodyPr>
            <a:normAutofit/>
          </a:bodyPr>
          <a:lstStyle/>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838200" y="1185315"/>
            <a:ext cx="10191750" cy="1676400"/>
          </a:xfrm>
          <a:prstGeom prst="rect">
            <a:avLst/>
          </a:prstGeom>
        </p:spPr>
      </p:pic>
      <p:pic>
        <p:nvPicPr>
          <p:cNvPr id="5" name="Picture 4"/>
          <p:cNvPicPr>
            <a:picLocks noChangeAspect="1"/>
          </p:cNvPicPr>
          <p:nvPr/>
        </p:nvPicPr>
        <p:blipFill>
          <a:blip r:embed="rId3"/>
          <a:stretch>
            <a:fillRect/>
          </a:stretch>
        </p:blipFill>
        <p:spPr>
          <a:xfrm>
            <a:off x="510822" y="2698275"/>
            <a:ext cx="5877277" cy="3392632"/>
          </a:xfrm>
          <a:prstGeom prst="rect">
            <a:avLst/>
          </a:prstGeom>
        </p:spPr>
      </p:pic>
      <p:sp>
        <p:nvSpPr>
          <p:cNvPr id="6" name="TextBox 5"/>
          <p:cNvSpPr txBox="1"/>
          <p:nvPr/>
        </p:nvSpPr>
        <p:spPr>
          <a:xfrm>
            <a:off x="3452988" y="6444329"/>
            <a:ext cx="6105236" cy="276999"/>
          </a:xfrm>
          <a:prstGeom prst="rect">
            <a:avLst/>
          </a:prstGeom>
          <a:noFill/>
        </p:spPr>
        <p:txBody>
          <a:bodyPr wrap="square" rtlCol="0">
            <a:spAutoFit/>
          </a:bodyPr>
          <a:lstStyle/>
          <a:p>
            <a:r>
              <a:rPr lang="en-US" sz="1200" dirty="0">
                <a:solidFill>
                  <a:schemeClr val="bg1"/>
                </a:solidFill>
              </a:rPr>
              <a:t>Eron et al. CROI 2023; Seattle WA; Feb 19-22, 2023. Abst. 193</a:t>
            </a:r>
          </a:p>
        </p:txBody>
      </p:sp>
      <p:sp>
        <p:nvSpPr>
          <p:cNvPr id="7" name="TextBox 6"/>
          <p:cNvSpPr txBox="1"/>
          <p:nvPr/>
        </p:nvSpPr>
        <p:spPr>
          <a:xfrm>
            <a:off x="6501244" y="2717863"/>
            <a:ext cx="5458691" cy="2862322"/>
          </a:xfrm>
          <a:prstGeom prst="rect">
            <a:avLst/>
          </a:prstGeom>
          <a:noFill/>
        </p:spPr>
        <p:txBody>
          <a:bodyPr wrap="square" rtlCol="0">
            <a:spAutoFit/>
          </a:bodyPr>
          <a:lstStyle/>
          <a:p>
            <a:pPr marL="285750" indent="-285750">
              <a:buFont typeface="Arial" panose="020B0604020202020204" pitchFamily="34" charset="0"/>
              <a:buChar char="•"/>
            </a:pPr>
            <a:r>
              <a:rPr lang="en-US" dirty="0"/>
              <a:t>Study to assess the effectiveness of long-acting lenacapavir with 2 additional long-acting agents</a:t>
            </a:r>
          </a:p>
          <a:p>
            <a:pPr marL="742950" lvl="1" indent="-285750">
              <a:buFont typeface="Arial" panose="020B0604020202020204" pitchFamily="34" charset="0"/>
              <a:buChar char="•"/>
            </a:pPr>
            <a:r>
              <a:rPr lang="en-US" dirty="0"/>
              <a:t>Teropavimab (TAB) – binds CD4 binding site of gp 120</a:t>
            </a:r>
          </a:p>
          <a:p>
            <a:pPr marL="742950" lvl="1" indent="-285750">
              <a:buFont typeface="Arial" panose="020B0604020202020204" pitchFamily="34" charset="0"/>
              <a:buChar char="•"/>
            </a:pPr>
            <a:r>
              <a:rPr lang="en-US" dirty="0"/>
              <a:t>Zinlirvimab (ZAB) – binds V3 domain of gp120</a:t>
            </a:r>
          </a:p>
          <a:p>
            <a:pPr marL="285750" indent="-285750">
              <a:buFont typeface="Arial" panose="020B0604020202020204" pitchFamily="34" charset="0"/>
              <a:buChar char="•"/>
            </a:pPr>
            <a:r>
              <a:rPr lang="en-US" dirty="0"/>
              <a:t>18/20 participants maintained suppression for 26 weeks after single administration of study regimen</a:t>
            </a:r>
          </a:p>
          <a:p>
            <a:pPr marL="285750" indent="-285750">
              <a:buFont typeface="Arial" panose="020B0604020202020204" pitchFamily="34" charset="0"/>
              <a:buChar char="•"/>
            </a:pPr>
            <a:r>
              <a:rPr lang="en-US" dirty="0"/>
              <a:t>This combination may in the future offer a fully active regimen that would only need to be administered twice yearly </a:t>
            </a:r>
          </a:p>
        </p:txBody>
      </p:sp>
    </p:spTree>
    <p:extLst>
      <p:ext uri="{BB962C8B-B14F-4D97-AF65-F5344CB8AC3E}">
        <p14:creationId xmlns:p14="http://schemas.microsoft.com/office/powerpoint/2010/main" val="2880407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Islatravir</a:t>
            </a:r>
          </a:p>
        </p:txBody>
      </p:sp>
      <p:sp>
        <p:nvSpPr>
          <p:cNvPr id="3" name="Content Placeholder 2"/>
          <p:cNvSpPr>
            <a:spLocks noGrp="1"/>
          </p:cNvSpPr>
          <p:nvPr>
            <p:ph idx="1"/>
          </p:nvPr>
        </p:nvSpPr>
        <p:spPr>
          <a:xfrm>
            <a:off x="951345" y="1560946"/>
            <a:ext cx="10298546" cy="4756728"/>
          </a:xfrm>
        </p:spPr>
        <p:txBody>
          <a:bodyPr>
            <a:normAutofit fontScale="92500"/>
          </a:bodyPr>
          <a:lstStyle/>
          <a:p>
            <a:r>
              <a:rPr lang="en-US" dirty="0"/>
              <a:t>First in class nucleoside reverse transcriptase translocation inhibitor (NRTTI)</a:t>
            </a:r>
          </a:p>
          <a:p>
            <a:r>
              <a:rPr lang="en-US" dirty="0"/>
              <a:t>Multiple mechanisms of action</a:t>
            </a:r>
          </a:p>
          <a:p>
            <a:pPr lvl="1"/>
            <a:r>
              <a:rPr lang="en-US" dirty="0"/>
              <a:t>High affinity binding for reverse transcriptase leading to ability to block translocation leading to immediate chain termination</a:t>
            </a:r>
          </a:p>
          <a:p>
            <a:pPr lvl="1"/>
            <a:r>
              <a:rPr lang="en-US" dirty="0"/>
              <a:t>If translocation still occurs, delayed chain termination due to islatravir incorporation leading to steric interactions and mismatched primers unable to be extended</a:t>
            </a:r>
          </a:p>
          <a:p>
            <a:r>
              <a:rPr lang="en-US" dirty="0"/>
              <a:t>Initially investigated as both HIV treatment given daily or weekly and for HIV PrEP given monthly</a:t>
            </a:r>
          </a:p>
          <a:p>
            <a:r>
              <a:rPr lang="en-US" dirty="0"/>
              <a:t>Unfortunately, clinical development was paused in 12/2021 due to reduced lymphocyte counts in ongoing trials</a:t>
            </a:r>
          </a:p>
          <a:p>
            <a:pPr lvl="1"/>
            <a:r>
              <a:rPr lang="en-US" dirty="0"/>
              <a:t>Clinical development for treatment of HIV-1 has resumed</a:t>
            </a:r>
          </a:p>
          <a:p>
            <a:pPr lvl="1"/>
            <a:r>
              <a:rPr lang="en-US" dirty="0"/>
              <a:t>Development for monthly PrEP has been discontinued</a:t>
            </a:r>
          </a:p>
          <a:p>
            <a:endParaRPr lang="en-US" dirty="0"/>
          </a:p>
          <a:p>
            <a:endParaRPr lang="en-US" dirty="0"/>
          </a:p>
        </p:txBody>
      </p:sp>
    </p:spTree>
    <p:extLst>
      <p:ext uri="{BB962C8B-B14F-4D97-AF65-F5344CB8AC3E}">
        <p14:creationId xmlns:p14="http://schemas.microsoft.com/office/powerpoint/2010/main" val="3938078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Islatravir</a:t>
            </a:r>
          </a:p>
        </p:txBody>
      </p:sp>
      <p:sp>
        <p:nvSpPr>
          <p:cNvPr id="3" name="Content Placeholder 2"/>
          <p:cNvSpPr>
            <a:spLocks noGrp="1"/>
          </p:cNvSpPr>
          <p:nvPr>
            <p:ph idx="1"/>
          </p:nvPr>
        </p:nvSpPr>
        <p:spPr>
          <a:xfrm>
            <a:off x="951345" y="1560946"/>
            <a:ext cx="10298546" cy="4433454"/>
          </a:xfrm>
        </p:spPr>
        <p:txBody>
          <a:bodyPr>
            <a:normAutofit/>
          </a:bodyPr>
          <a:lstStyle/>
          <a:p>
            <a:r>
              <a:rPr lang="en-US" dirty="0"/>
              <a:t>Squires et al. presented at CROI 2023 the Effect of Islatravir on Total Lymphocyte and Lymphocyte Subset Counts</a:t>
            </a:r>
          </a:p>
          <a:p>
            <a:r>
              <a:rPr lang="en-US" dirty="0"/>
              <a:t>Found that decreases in mean total lymphocyte count and CD4+ counts occurred in dose-dependent manner</a:t>
            </a:r>
          </a:p>
          <a:p>
            <a:pPr lvl="1"/>
            <a:r>
              <a:rPr lang="en-US" dirty="0"/>
              <a:t>Greater increases in weekly (20mg) and monthly (60mg) doses when compared to daily (0.75mg) dose</a:t>
            </a:r>
          </a:p>
          <a:p>
            <a:r>
              <a:rPr lang="en-US" dirty="0"/>
              <a:t>Among those that discontinued in PrEP studies, total lymphocyte counts returned to levels similar to control group</a:t>
            </a:r>
          </a:p>
          <a:p>
            <a:r>
              <a:rPr lang="en-US" dirty="0"/>
              <a:t>In daily dosing study combined with doravirine, lymphocyte counts stabilized between weeks 48 and 72</a:t>
            </a:r>
          </a:p>
          <a:p>
            <a:r>
              <a:rPr lang="en-US" dirty="0"/>
              <a:t>No noted increases in infection</a:t>
            </a:r>
          </a:p>
          <a:p>
            <a:endParaRPr lang="en-US" dirty="0"/>
          </a:p>
          <a:p>
            <a:endParaRPr lang="en-US" dirty="0"/>
          </a:p>
        </p:txBody>
      </p:sp>
      <p:sp>
        <p:nvSpPr>
          <p:cNvPr id="4" name="TextBox 3"/>
          <p:cNvSpPr txBox="1"/>
          <p:nvPr/>
        </p:nvSpPr>
        <p:spPr>
          <a:xfrm>
            <a:off x="3768436" y="6334180"/>
            <a:ext cx="4655128" cy="461665"/>
          </a:xfrm>
          <a:prstGeom prst="rect">
            <a:avLst/>
          </a:prstGeom>
          <a:noFill/>
        </p:spPr>
        <p:txBody>
          <a:bodyPr wrap="square" rtlCol="0">
            <a:spAutoFit/>
          </a:bodyPr>
          <a:lstStyle/>
          <a:p>
            <a:r>
              <a:rPr lang="en-US" sz="1200" dirty="0">
                <a:solidFill>
                  <a:schemeClr val="bg1"/>
                </a:solidFill>
              </a:rPr>
              <a:t>Squires et al. CROI 2023; Seattle, WA; February 19-22, 2023. Abst. 192</a:t>
            </a:r>
          </a:p>
        </p:txBody>
      </p:sp>
    </p:spTree>
    <p:extLst>
      <p:ext uri="{BB962C8B-B14F-4D97-AF65-F5344CB8AC3E}">
        <p14:creationId xmlns:p14="http://schemas.microsoft.com/office/powerpoint/2010/main" val="2584488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HIV Prevention</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37569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Pre-exposure Prophylaxis</a:t>
            </a:r>
          </a:p>
        </p:txBody>
      </p:sp>
      <p:sp>
        <p:nvSpPr>
          <p:cNvPr id="3" name="Content Placeholder 2"/>
          <p:cNvSpPr>
            <a:spLocks noGrp="1"/>
          </p:cNvSpPr>
          <p:nvPr>
            <p:ph idx="1"/>
          </p:nvPr>
        </p:nvSpPr>
        <p:spPr>
          <a:xfrm>
            <a:off x="951345" y="1560946"/>
            <a:ext cx="10298546" cy="4433454"/>
          </a:xfrm>
        </p:spPr>
        <p:txBody>
          <a:bodyPr>
            <a:normAutofit/>
          </a:bodyPr>
          <a:lstStyle/>
          <a:p>
            <a:r>
              <a:rPr lang="en-US" dirty="0"/>
              <a:t>New USPHS PrEP guidelines released in 2021</a:t>
            </a:r>
          </a:p>
          <a:p>
            <a:endParaRPr lang="en-US" dirty="0"/>
          </a:p>
          <a:p>
            <a:r>
              <a:rPr lang="en-US" dirty="0"/>
              <a:t>Increased and simplified the indications</a:t>
            </a:r>
          </a:p>
          <a:p>
            <a:endParaRPr lang="en-US" dirty="0"/>
          </a:p>
          <a:p>
            <a:r>
              <a:rPr lang="en-US" dirty="0"/>
              <a:t>Increased access to PrEP</a:t>
            </a:r>
          </a:p>
          <a:p>
            <a:endParaRPr lang="en-US" dirty="0"/>
          </a:p>
          <a:p>
            <a:r>
              <a:rPr lang="en-US" dirty="0"/>
              <a:t>More options for PrEP (TAF/FTC &amp; Cabotegravir)</a:t>
            </a:r>
          </a:p>
          <a:p>
            <a:endParaRPr lang="en-US" dirty="0"/>
          </a:p>
          <a:p>
            <a:r>
              <a:rPr lang="en-US" dirty="0"/>
              <a:t>Laboratory testing changes</a:t>
            </a:r>
          </a:p>
          <a:p>
            <a:endParaRPr lang="en-US" dirty="0"/>
          </a:p>
        </p:txBody>
      </p:sp>
    </p:spTree>
    <p:extLst>
      <p:ext uri="{BB962C8B-B14F-4D97-AF65-F5344CB8AC3E}">
        <p14:creationId xmlns:p14="http://schemas.microsoft.com/office/powerpoint/2010/main" val="4126552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Added recommendation to inform all sexually active adults and adolescents about PrEP”…"/>
          <p:cNvSpPr txBox="1">
            <a:spLocks noGrp="1"/>
          </p:cNvSpPr>
          <p:nvPr>
            <p:ph type="body" idx="1"/>
          </p:nvPr>
        </p:nvSpPr>
        <p:spPr>
          <a:xfrm>
            <a:off x="609600" y="1866900"/>
            <a:ext cx="2749807" cy="4381500"/>
          </a:xfrm>
          <a:prstGeom prst="rect">
            <a:avLst/>
          </a:prstGeom>
        </p:spPr>
        <p:txBody>
          <a:bodyPr>
            <a:normAutofit fontScale="92500" lnSpcReduction="10000"/>
          </a:bodyPr>
          <a:lstStyle/>
          <a:p>
            <a:r>
              <a:rPr dirty="0"/>
              <a:t>“Added recommendation to inform all sexually active adults and adolescents about PrEP”</a:t>
            </a:r>
          </a:p>
          <a:p>
            <a:r>
              <a:rPr dirty="0"/>
              <a:t>Simplified indications for PrEP for all sexually active persons and PWID</a:t>
            </a:r>
          </a:p>
        </p:txBody>
      </p:sp>
      <p:sp>
        <p:nvSpPr>
          <p:cNvPr id="406" name="MAJOR CHANGES - More indications"/>
          <p:cNvSpPr txBox="1">
            <a:spLocks noGrp="1"/>
          </p:cNvSpPr>
          <p:nvPr>
            <p:ph type="title"/>
          </p:nvPr>
        </p:nvSpPr>
        <p:spPr>
          <a:xfrm>
            <a:off x="651041" y="243840"/>
            <a:ext cx="10972800" cy="1149350"/>
          </a:xfrm>
          <a:prstGeom prst="rect">
            <a:avLst/>
          </a:prstGeom>
        </p:spPr>
        <p:txBody>
          <a:bodyPr>
            <a:normAutofit/>
          </a:bodyPr>
          <a:lstStyle>
            <a:lvl1pPr>
              <a:defRPr>
                <a:solidFill>
                  <a:schemeClr val="accent4"/>
                </a:solidFill>
              </a:defRPr>
            </a:lvl1pPr>
          </a:lstStyle>
          <a:p>
            <a:r>
              <a:rPr dirty="0">
                <a:solidFill>
                  <a:schemeClr val="tx1"/>
                </a:solidFill>
                <a:latin typeface="Calibri Light" panose="020F0302020204030204" pitchFamily="34" charset="0"/>
                <a:cs typeface="Calibri Light" panose="020F0302020204030204" pitchFamily="34" charset="0"/>
              </a:rPr>
              <a:t>More </a:t>
            </a:r>
            <a:r>
              <a:rPr lang="en-US" dirty="0">
                <a:solidFill>
                  <a:schemeClr val="tx1"/>
                </a:solidFill>
                <a:latin typeface="Calibri Light" panose="020F0302020204030204" pitchFamily="34" charset="0"/>
                <a:cs typeface="Calibri Light" panose="020F0302020204030204" pitchFamily="34" charset="0"/>
              </a:rPr>
              <a:t>PrEP I</a:t>
            </a:r>
            <a:r>
              <a:rPr dirty="0">
                <a:solidFill>
                  <a:schemeClr val="tx1"/>
                </a:solidFill>
                <a:latin typeface="Calibri Light" panose="020F0302020204030204" pitchFamily="34" charset="0"/>
                <a:cs typeface="Calibri Light" panose="020F0302020204030204" pitchFamily="34" charset="0"/>
              </a:rPr>
              <a:t>ndications</a:t>
            </a:r>
          </a:p>
        </p:txBody>
      </p:sp>
      <p:pic>
        <p:nvPicPr>
          <p:cNvPr id="407" name="Screen Shot 2022-02-08 at 11.47.30 AM.png" descr="Screen Shot 2022-02-08 at 11.47.30 AM.png"/>
          <p:cNvPicPr>
            <a:picLocks noChangeAspect="1"/>
          </p:cNvPicPr>
          <p:nvPr/>
        </p:nvPicPr>
        <p:blipFill>
          <a:blip r:embed="rId2"/>
          <a:stretch>
            <a:fillRect/>
          </a:stretch>
        </p:blipFill>
        <p:spPr>
          <a:xfrm>
            <a:off x="3441029" y="1044282"/>
            <a:ext cx="8657186" cy="5204118"/>
          </a:xfrm>
          <a:prstGeom prst="rect">
            <a:avLst/>
          </a:prstGeom>
          <a:ln w="12700">
            <a:miter lim="400000"/>
          </a:ln>
        </p:spPr>
      </p:pic>
      <p:sp>
        <p:nvSpPr>
          <p:cNvPr id="5" name="TextBox 4"/>
          <p:cNvSpPr txBox="1"/>
          <p:nvPr/>
        </p:nvSpPr>
        <p:spPr>
          <a:xfrm>
            <a:off x="2708051" y="6300205"/>
            <a:ext cx="7448822" cy="461665"/>
          </a:xfrm>
          <a:prstGeom prst="rect">
            <a:avLst/>
          </a:prstGeom>
          <a:noFill/>
        </p:spPr>
        <p:txBody>
          <a:bodyPr wrap="square" rtlCol="0">
            <a:spAutoFit/>
          </a:bodyPr>
          <a:lstStyle/>
          <a:p>
            <a:r>
              <a:rPr lang="en-US" sz="1200" dirty="0">
                <a:solidFill>
                  <a:schemeClr val="bg1"/>
                </a:solidFill>
              </a:rPr>
              <a:t>Centers for Disease Control and Prevention: US Public Health Service: Preexposure prophylaxis for</a:t>
            </a:r>
          </a:p>
          <a:p>
            <a:r>
              <a:rPr lang="en-US" sz="1200" dirty="0">
                <a:solidFill>
                  <a:schemeClr val="bg1"/>
                </a:solidFill>
              </a:rPr>
              <a:t>the prevention of HIV infection in the United States—2021 Update: a clinical practice guideline. </a:t>
            </a:r>
          </a:p>
        </p:txBody>
      </p:sp>
    </p:spTree>
    <p:extLst>
      <p:ext uri="{BB962C8B-B14F-4D97-AF65-F5344CB8AC3E}">
        <p14:creationId xmlns:p14="http://schemas.microsoft.com/office/powerpoint/2010/main" val="316282267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CABOTEGRAVIR"/>
          <p:cNvSpPr txBox="1">
            <a:spLocks noGrp="1"/>
          </p:cNvSpPr>
          <p:nvPr>
            <p:ph type="title"/>
          </p:nvPr>
        </p:nvSpPr>
        <p:spPr/>
        <p:txBody>
          <a:bodyPr/>
          <a:lstStyle>
            <a:lvl1pPr>
              <a:defRPr>
                <a:solidFill>
                  <a:schemeClr val="accent4"/>
                </a:solidFill>
              </a:defRPr>
            </a:lvl1pPr>
          </a:lstStyle>
          <a:p>
            <a:r>
              <a:rPr lang="en-US" dirty="0"/>
              <a:t>Cabotegravir </a:t>
            </a:r>
          </a:p>
        </p:txBody>
      </p:sp>
      <p:sp>
        <p:nvSpPr>
          <p:cNvPr id="3" name="Content Placeholder 2">
            <a:extLst>
              <a:ext uri="{FF2B5EF4-FFF2-40B4-BE49-F238E27FC236}">
                <a16:creationId xmlns:a16="http://schemas.microsoft.com/office/drawing/2014/main" id="{53265A0F-7839-34DD-F753-C7045A06B5D4}"/>
              </a:ext>
            </a:extLst>
          </p:cNvPr>
          <p:cNvSpPr>
            <a:spLocks noGrp="1"/>
          </p:cNvSpPr>
          <p:nvPr>
            <p:ph idx="1"/>
          </p:nvPr>
        </p:nvSpPr>
        <p:spPr/>
        <p:txBody>
          <a:bodyPr/>
          <a:lstStyle/>
          <a:p>
            <a:endParaRPr lang="en-US"/>
          </a:p>
        </p:txBody>
      </p:sp>
      <p:pic>
        <p:nvPicPr>
          <p:cNvPr id="440" name="Screen Shot 2022-02-08 at 1.18.39 PM.png" descr="Screen Shot 2022-02-08 at 1.18.39 PM.png"/>
          <p:cNvPicPr>
            <a:picLocks noChangeAspect="1"/>
          </p:cNvPicPr>
          <p:nvPr/>
        </p:nvPicPr>
        <p:blipFill>
          <a:blip r:embed="rId2"/>
          <a:stretch>
            <a:fillRect/>
          </a:stretch>
        </p:blipFill>
        <p:spPr>
          <a:xfrm>
            <a:off x="3949700" y="470823"/>
            <a:ext cx="7632701" cy="4323003"/>
          </a:xfrm>
          <a:prstGeom prst="rect">
            <a:avLst/>
          </a:prstGeom>
          <a:ln w="12700">
            <a:miter lim="400000"/>
          </a:ln>
        </p:spPr>
      </p:pic>
      <p:pic>
        <p:nvPicPr>
          <p:cNvPr id="441" name="Screen Shot 2022-02-08 at 1.18.52 PM.png" descr="Screen Shot 2022-02-08 at 1.18.52 PM.png"/>
          <p:cNvPicPr>
            <a:picLocks noChangeAspect="1"/>
          </p:cNvPicPr>
          <p:nvPr/>
        </p:nvPicPr>
        <p:blipFill>
          <a:blip r:embed="rId3"/>
          <a:stretch>
            <a:fillRect/>
          </a:stretch>
        </p:blipFill>
        <p:spPr>
          <a:xfrm>
            <a:off x="3949700" y="4793826"/>
            <a:ext cx="7562851" cy="1041401"/>
          </a:xfrm>
          <a:prstGeom prst="rect">
            <a:avLst/>
          </a:prstGeom>
          <a:ln w="12700">
            <a:miter lim="400000"/>
          </a:ln>
        </p:spPr>
      </p:pic>
      <p:sp>
        <p:nvSpPr>
          <p:cNvPr id="5" name="TextBox 4"/>
          <p:cNvSpPr txBox="1"/>
          <p:nvPr/>
        </p:nvSpPr>
        <p:spPr>
          <a:xfrm>
            <a:off x="3003711" y="6352529"/>
            <a:ext cx="6299199" cy="461665"/>
          </a:xfrm>
          <a:prstGeom prst="rect">
            <a:avLst/>
          </a:prstGeom>
          <a:noFill/>
        </p:spPr>
        <p:txBody>
          <a:bodyPr wrap="square" rtlCol="0">
            <a:spAutoFit/>
          </a:bodyPr>
          <a:lstStyle/>
          <a:p>
            <a:r>
              <a:rPr lang="en-US" sz="1200" dirty="0">
                <a:solidFill>
                  <a:schemeClr val="bg1"/>
                </a:solidFill>
                <a:latin typeface="Calibri" panose="020F0502020204030204"/>
              </a:rPr>
              <a:t>Centers for Disease Control and Prevention: US Public Health Service: Preexposure prophylaxis for</a:t>
            </a:r>
          </a:p>
          <a:p>
            <a:r>
              <a:rPr lang="en-US" sz="1200" dirty="0">
                <a:solidFill>
                  <a:schemeClr val="bg1"/>
                </a:solidFill>
                <a:latin typeface="Calibri" panose="020F0502020204030204"/>
              </a:rPr>
              <a:t>the prevention of HIV infection in the United States—2021 Update: a clinical practice guideline. </a:t>
            </a:r>
          </a:p>
        </p:txBody>
      </p:sp>
    </p:spTree>
    <p:extLst>
      <p:ext uri="{BB962C8B-B14F-4D97-AF65-F5344CB8AC3E}">
        <p14:creationId xmlns:p14="http://schemas.microsoft.com/office/powerpoint/2010/main" val="1001656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FDD10-03CA-3771-4914-83D87854D56E}"/>
              </a:ext>
            </a:extLst>
          </p:cNvPr>
          <p:cNvSpPr>
            <a:spLocks noGrp="1"/>
          </p:cNvSpPr>
          <p:nvPr>
            <p:ph type="title"/>
          </p:nvPr>
        </p:nvSpPr>
        <p:spPr/>
        <p:txBody>
          <a:bodyPr/>
          <a:lstStyle/>
          <a:p>
            <a:r>
              <a:rPr lang="en-US" dirty="0"/>
              <a:t>Drug Disclaimer</a:t>
            </a:r>
          </a:p>
        </p:txBody>
      </p:sp>
      <p:sp>
        <p:nvSpPr>
          <p:cNvPr id="3" name="Content Placeholder 2">
            <a:extLst>
              <a:ext uri="{FF2B5EF4-FFF2-40B4-BE49-F238E27FC236}">
                <a16:creationId xmlns:a16="http://schemas.microsoft.com/office/drawing/2014/main" id="{4980B32D-52F4-C541-01BA-D02B75443DFB}"/>
              </a:ext>
            </a:extLst>
          </p:cNvPr>
          <p:cNvSpPr>
            <a:spLocks noGrp="1"/>
          </p:cNvSpPr>
          <p:nvPr>
            <p:ph idx="1"/>
          </p:nvPr>
        </p:nvSpPr>
        <p:spPr/>
        <p:txBody>
          <a:bodyPr/>
          <a:lstStyle/>
          <a:p>
            <a:pPr marL="114300" indent="0">
              <a:buNone/>
            </a:pPr>
            <a:r>
              <a:rPr lang="en-US" dirty="0"/>
              <a:t>Funding for this presentation was made possible by grants 4910, 4920, 4925, and 4915 from the Health Resources and Services Administration’s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p:txBody>
      </p:sp>
    </p:spTree>
    <p:extLst>
      <p:ext uri="{BB962C8B-B14F-4D97-AF65-F5344CB8AC3E}">
        <p14:creationId xmlns:p14="http://schemas.microsoft.com/office/powerpoint/2010/main" val="3603017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Cabotegravir IM for PrEP</a:t>
            </a:r>
          </a:p>
        </p:txBody>
      </p:sp>
      <p:sp>
        <p:nvSpPr>
          <p:cNvPr id="3" name="Content Placeholder 2"/>
          <p:cNvSpPr>
            <a:spLocks noGrp="1"/>
          </p:cNvSpPr>
          <p:nvPr>
            <p:ph idx="1"/>
          </p:nvPr>
        </p:nvSpPr>
        <p:spPr>
          <a:xfrm>
            <a:off x="1006763" y="1588656"/>
            <a:ext cx="9770093" cy="4729018"/>
          </a:xfrm>
        </p:spPr>
        <p:txBody>
          <a:bodyPr>
            <a:normAutofit/>
          </a:bodyPr>
          <a:lstStyle/>
          <a:p>
            <a:r>
              <a:rPr lang="en-US" dirty="0"/>
              <a:t>HPTN 083 study</a:t>
            </a:r>
          </a:p>
          <a:p>
            <a:pPr lvl="1"/>
            <a:r>
              <a:rPr lang="en-US" dirty="0"/>
              <a:t>Randomized double-blind non inferiority trial comparing long-acting injectable cabotegravir vs TDF/FTC for HIV PrEP in MSM and TGW</a:t>
            </a:r>
          </a:p>
          <a:p>
            <a:pPr lvl="1"/>
            <a:r>
              <a:rPr lang="en-US" dirty="0"/>
              <a:t>CAB-LA found to be superior to daily oral TDF/FTC in prevention of HIV infection in MSM and TGW</a:t>
            </a:r>
          </a:p>
          <a:p>
            <a:r>
              <a:rPr lang="en-US" dirty="0"/>
              <a:t>HPTN 084</a:t>
            </a:r>
          </a:p>
          <a:p>
            <a:pPr lvl="1"/>
            <a:r>
              <a:rPr lang="en-US" dirty="0"/>
              <a:t>Randomized double blind superiority trial comparing long-acting injectable cabotegravir vs TDF FTC for HIV PrEP in women</a:t>
            </a:r>
          </a:p>
          <a:p>
            <a:pPr lvl="1"/>
            <a:r>
              <a:rPr lang="en-US" dirty="0"/>
              <a:t>CAB-LA found to be superior to daily oral TDF/FTC in prevention of HIV infection in cis-gender women</a:t>
            </a:r>
          </a:p>
        </p:txBody>
      </p:sp>
    </p:spTree>
    <p:extLst>
      <p:ext uri="{BB962C8B-B14F-4D97-AF65-F5344CB8AC3E}">
        <p14:creationId xmlns:p14="http://schemas.microsoft.com/office/powerpoint/2010/main" val="68421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327" y="365125"/>
            <a:ext cx="10559473" cy="1325563"/>
          </a:xfrm>
        </p:spPr>
        <p:txBody>
          <a:bodyPr>
            <a:normAutofit/>
          </a:bodyPr>
          <a:lstStyle/>
          <a:p>
            <a:r>
              <a:rPr lang="en-US" sz="4000" dirty="0"/>
              <a:t>Long-acting Early Viral Inhibition (LEVI) Syndrome</a:t>
            </a:r>
          </a:p>
        </p:txBody>
      </p:sp>
      <p:sp>
        <p:nvSpPr>
          <p:cNvPr id="3" name="Content Placeholder 2"/>
          <p:cNvSpPr>
            <a:spLocks noGrp="1"/>
          </p:cNvSpPr>
          <p:nvPr>
            <p:ph idx="1"/>
          </p:nvPr>
        </p:nvSpPr>
        <p:spPr>
          <a:xfrm>
            <a:off x="1006763" y="1588656"/>
            <a:ext cx="9770093" cy="4729018"/>
          </a:xfrm>
        </p:spPr>
        <p:txBody>
          <a:bodyPr>
            <a:normAutofit fontScale="92500" lnSpcReduction="10000"/>
          </a:bodyPr>
          <a:lstStyle/>
          <a:p>
            <a:r>
              <a:rPr lang="en-US" dirty="0"/>
              <a:t>HIV acquired while on CAB-LA is rare but when occurs may be clinically silent and difficult to diagnose</a:t>
            </a:r>
          </a:p>
          <a:p>
            <a:r>
              <a:rPr lang="en-US" dirty="0"/>
              <a:t>HIV rapid tests and 4</a:t>
            </a:r>
            <a:r>
              <a:rPr lang="en-US" baseline="30000" dirty="0"/>
              <a:t>th</a:t>
            </a:r>
            <a:r>
              <a:rPr lang="en-US" dirty="0"/>
              <a:t> gen Ag/Ab tests failed to detect HIV infection in setting of CAB-LA</a:t>
            </a:r>
          </a:p>
          <a:p>
            <a:pPr lvl="1"/>
            <a:r>
              <a:rPr lang="en-US" dirty="0"/>
              <a:t>Viral suppression and delayed/diminished Ab expression can persist for months after infection</a:t>
            </a:r>
          </a:p>
          <a:p>
            <a:r>
              <a:rPr lang="en-US" dirty="0"/>
              <a:t>Delayed diagnosis may lead to:</a:t>
            </a:r>
          </a:p>
          <a:p>
            <a:pPr lvl="1"/>
            <a:r>
              <a:rPr lang="en-US" dirty="0"/>
              <a:t>Unnecessary CAB-LA dosing</a:t>
            </a:r>
          </a:p>
          <a:p>
            <a:pPr lvl="1"/>
            <a:r>
              <a:rPr lang="en-US" dirty="0"/>
              <a:t>Delayed ART initiation</a:t>
            </a:r>
          </a:p>
          <a:p>
            <a:pPr lvl="1"/>
            <a:r>
              <a:rPr lang="en-US" dirty="0"/>
              <a:t>Emergence of INSTI resistance</a:t>
            </a:r>
          </a:p>
          <a:p>
            <a:r>
              <a:rPr lang="en-US" dirty="0"/>
              <a:t>In HPTN 083, detection of infection was delayed in ~50% infections that occurred in CAB arm</a:t>
            </a:r>
          </a:p>
          <a:p>
            <a:pPr lvl="1"/>
            <a:r>
              <a:rPr lang="en-US" dirty="0"/>
              <a:t>Rarely observed if infection occurred &gt;6 months from CAB injection</a:t>
            </a:r>
          </a:p>
        </p:txBody>
      </p:sp>
      <p:sp>
        <p:nvSpPr>
          <p:cNvPr id="4" name="TextBox 3"/>
          <p:cNvSpPr txBox="1"/>
          <p:nvPr/>
        </p:nvSpPr>
        <p:spPr>
          <a:xfrm>
            <a:off x="3434936" y="6286216"/>
            <a:ext cx="4913745" cy="461665"/>
          </a:xfrm>
          <a:prstGeom prst="rect">
            <a:avLst/>
          </a:prstGeom>
          <a:noFill/>
        </p:spPr>
        <p:txBody>
          <a:bodyPr wrap="square" rtlCol="0">
            <a:spAutoFit/>
          </a:bodyPr>
          <a:lstStyle/>
          <a:p>
            <a:r>
              <a:rPr lang="en-US" sz="1200" dirty="0">
                <a:solidFill>
                  <a:schemeClr val="bg1"/>
                </a:solidFill>
              </a:rPr>
              <a:t>Eshleman S, et al. CROI 2023; Seattle, WA; February 19-22, 2023. Abst. 160.</a:t>
            </a:r>
          </a:p>
        </p:txBody>
      </p:sp>
    </p:spTree>
    <p:extLst>
      <p:ext uri="{BB962C8B-B14F-4D97-AF65-F5344CB8AC3E}">
        <p14:creationId xmlns:p14="http://schemas.microsoft.com/office/powerpoint/2010/main" val="1916249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327" y="365125"/>
            <a:ext cx="10559473" cy="1325563"/>
          </a:xfrm>
        </p:spPr>
        <p:txBody>
          <a:bodyPr>
            <a:normAutofit/>
          </a:bodyPr>
          <a:lstStyle/>
          <a:p>
            <a:r>
              <a:rPr lang="en-US" sz="4000" dirty="0"/>
              <a:t>Long-acting Early Viral Inhibition (LEVI) Syndrome</a:t>
            </a:r>
          </a:p>
        </p:txBody>
      </p:sp>
      <p:pic>
        <p:nvPicPr>
          <p:cNvPr id="4" name="Content Placeholder 3"/>
          <p:cNvPicPr>
            <a:picLocks noGrp="1" noChangeAspect="1"/>
          </p:cNvPicPr>
          <p:nvPr>
            <p:ph idx="1"/>
          </p:nvPr>
        </p:nvPicPr>
        <p:blipFill>
          <a:blip r:embed="rId2"/>
          <a:stretch>
            <a:fillRect/>
          </a:stretch>
        </p:blipFill>
        <p:spPr>
          <a:xfrm>
            <a:off x="3350452" y="1343685"/>
            <a:ext cx="6994668" cy="4729162"/>
          </a:xfrm>
          <a:prstGeom prst="rect">
            <a:avLst/>
          </a:prstGeom>
        </p:spPr>
      </p:pic>
      <p:sp>
        <p:nvSpPr>
          <p:cNvPr id="5" name="TextBox 4"/>
          <p:cNvSpPr txBox="1"/>
          <p:nvPr/>
        </p:nvSpPr>
        <p:spPr>
          <a:xfrm>
            <a:off x="3639127" y="6354375"/>
            <a:ext cx="4913745" cy="461665"/>
          </a:xfrm>
          <a:prstGeom prst="rect">
            <a:avLst/>
          </a:prstGeom>
          <a:noFill/>
        </p:spPr>
        <p:txBody>
          <a:bodyPr wrap="square" rtlCol="0">
            <a:spAutoFit/>
          </a:bodyPr>
          <a:lstStyle/>
          <a:p>
            <a:r>
              <a:rPr lang="en-US" sz="1200" dirty="0">
                <a:solidFill>
                  <a:schemeClr val="bg1"/>
                </a:solidFill>
              </a:rPr>
              <a:t>Eshleman S, et al. CROI 2023; Seattle, WA; February 19-22, 2023. Abst. 160.</a:t>
            </a:r>
          </a:p>
        </p:txBody>
      </p:sp>
    </p:spTree>
    <p:extLst>
      <p:ext uri="{BB962C8B-B14F-4D97-AF65-F5344CB8AC3E}">
        <p14:creationId xmlns:p14="http://schemas.microsoft.com/office/powerpoint/2010/main" val="3526606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327" y="365125"/>
            <a:ext cx="10559473" cy="1325563"/>
          </a:xfrm>
        </p:spPr>
        <p:txBody>
          <a:bodyPr>
            <a:normAutofit/>
          </a:bodyPr>
          <a:lstStyle/>
          <a:p>
            <a:r>
              <a:rPr lang="en-US" sz="4000" dirty="0"/>
              <a:t>Long-acting Early Viral Inhibition (LEVI) Syndrome</a:t>
            </a:r>
          </a:p>
        </p:txBody>
      </p:sp>
      <p:pic>
        <p:nvPicPr>
          <p:cNvPr id="4" name="Content Placeholder 3"/>
          <p:cNvPicPr>
            <a:picLocks noGrp="1" noChangeAspect="1"/>
          </p:cNvPicPr>
          <p:nvPr>
            <p:ph idx="1"/>
          </p:nvPr>
        </p:nvPicPr>
        <p:blipFill>
          <a:blip r:embed="rId2"/>
          <a:stretch>
            <a:fillRect/>
          </a:stretch>
        </p:blipFill>
        <p:spPr>
          <a:xfrm>
            <a:off x="2355695" y="1496724"/>
            <a:ext cx="7719169" cy="4729162"/>
          </a:xfrm>
          <a:prstGeom prst="rect">
            <a:avLst/>
          </a:prstGeom>
        </p:spPr>
      </p:pic>
      <p:sp>
        <p:nvSpPr>
          <p:cNvPr id="5" name="TextBox 4"/>
          <p:cNvSpPr txBox="1"/>
          <p:nvPr/>
        </p:nvSpPr>
        <p:spPr>
          <a:xfrm>
            <a:off x="3617190" y="6354375"/>
            <a:ext cx="4913745" cy="461665"/>
          </a:xfrm>
          <a:prstGeom prst="rect">
            <a:avLst/>
          </a:prstGeom>
          <a:noFill/>
        </p:spPr>
        <p:txBody>
          <a:bodyPr wrap="square" rtlCol="0">
            <a:spAutoFit/>
          </a:bodyPr>
          <a:lstStyle/>
          <a:p>
            <a:r>
              <a:rPr lang="en-US" sz="1200" dirty="0">
                <a:solidFill>
                  <a:schemeClr val="bg1"/>
                </a:solidFill>
              </a:rPr>
              <a:t>Eshleman S, et al. CROI 2023; Seattle, WA; February 19-22, 2023. Abst. 160.</a:t>
            </a:r>
          </a:p>
        </p:txBody>
      </p:sp>
    </p:spTree>
    <p:extLst>
      <p:ext uri="{BB962C8B-B14F-4D97-AF65-F5344CB8AC3E}">
        <p14:creationId xmlns:p14="http://schemas.microsoft.com/office/powerpoint/2010/main" val="1946609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327" y="365125"/>
            <a:ext cx="10559473" cy="1325563"/>
          </a:xfrm>
        </p:spPr>
        <p:txBody>
          <a:bodyPr>
            <a:normAutofit/>
          </a:bodyPr>
          <a:lstStyle/>
          <a:p>
            <a:r>
              <a:rPr lang="en-US" sz="4000" dirty="0"/>
              <a:t>Long-acting Early Viral Inhibition (LEVI) Syndrome</a:t>
            </a:r>
          </a:p>
        </p:txBody>
      </p:sp>
      <p:pic>
        <p:nvPicPr>
          <p:cNvPr id="5" name="Content Placeholder 4"/>
          <p:cNvPicPr>
            <a:picLocks noGrp="1" noChangeAspect="1"/>
          </p:cNvPicPr>
          <p:nvPr>
            <p:ph idx="1"/>
          </p:nvPr>
        </p:nvPicPr>
        <p:blipFill>
          <a:blip r:embed="rId2"/>
          <a:stretch>
            <a:fillRect/>
          </a:stretch>
        </p:blipFill>
        <p:spPr>
          <a:xfrm>
            <a:off x="2870574" y="1437697"/>
            <a:ext cx="6745605" cy="4602884"/>
          </a:xfrm>
          <a:prstGeom prst="rect">
            <a:avLst/>
          </a:prstGeom>
        </p:spPr>
      </p:pic>
      <p:sp>
        <p:nvSpPr>
          <p:cNvPr id="6" name="TextBox 5"/>
          <p:cNvSpPr txBox="1"/>
          <p:nvPr/>
        </p:nvSpPr>
        <p:spPr>
          <a:xfrm>
            <a:off x="3786503" y="6354375"/>
            <a:ext cx="4913745" cy="461665"/>
          </a:xfrm>
          <a:prstGeom prst="rect">
            <a:avLst/>
          </a:prstGeom>
          <a:noFill/>
        </p:spPr>
        <p:txBody>
          <a:bodyPr wrap="square" rtlCol="0">
            <a:spAutoFit/>
          </a:bodyPr>
          <a:lstStyle/>
          <a:p>
            <a:r>
              <a:rPr lang="en-US" sz="1200" dirty="0">
                <a:solidFill>
                  <a:schemeClr val="bg1"/>
                </a:solidFill>
              </a:rPr>
              <a:t>Eshleman S, et al. CROI 2023; Seattle, WA; February 19-22, 2023. Abst. 160.</a:t>
            </a:r>
          </a:p>
        </p:txBody>
      </p:sp>
    </p:spTree>
    <p:extLst>
      <p:ext uri="{BB962C8B-B14F-4D97-AF65-F5344CB8AC3E}">
        <p14:creationId xmlns:p14="http://schemas.microsoft.com/office/powerpoint/2010/main" val="1966441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327" y="0"/>
            <a:ext cx="10559473" cy="1325563"/>
          </a:xfrm>
        </p:spPr>
        <p:txBody>
          <a:bodyPr>
            <a:normAutofit/>
          </a:bodyPr>
          <a:lstStyle/>
          <a:p>
            <a:r>
              <a:rPr lang="en-US" sz="4000" dirty="0"/>
              <a:t>Long-acting Early Viral Inhibition (LEVI) Syndrome</a:t>
            </a:r>
          </a:p>
        </p:txBody>
      </p:sp>
      <p:pic>
        <p:nvPicPr>
          <p:cNvPr id="5" name="Content Placeholder 4"/>
          <p:cNvPicPr>
            <a:picLocks noGrp="1" noChangeAspect="1"/>
          </p:cNvPicPr>
          <p:nvPr>
            <p:ph idx="1"/>
          </p:nvPr>
        </p:nvPicPr>
        <p:blipFill>
          <a:blip r:embed="rId2"/>
          <a:stretch>
            <a:fillRect/>
          </a:stretch>
        </p:blipFill>
        <p:spPr>
          <a:xfrm>
            <a:off x="1332078" y="1325563"/>
            <a:ext cx="9147993" cy="4729162"/>
          </a:xfrm>
          <a:prstGeom prst="rect">
            <a:avLst/>
          </a:prstGeom>
        </p:spPr>
      </p:pic>
      <p:sp>
        <p:nvSpPr>
          <p:cNvPr id="4" name="TextBox 3"/>
          <p:cNvSpPr txBox="1"/>
          <p:nvPr/>
        </p:nvSpPr>
        <p:spPr>
          <a:xfrm>
            <a:off x="3617190" y="6317674"/>
            <a:ext cx="4913745" cy="461665"/>
          </a:xfrm>
          <a:prstGeom prst="rect">
            <a:avLst/>
          </a:prstGeom>
          <a:noFill/>
        </p:spPr>
        <p:txBody>
          <a:bodyPr wrap="square" rtlCol="0">
            <a:spAutoFit/>
          </a:bodyPr>
          <a:lstStyle/>
          <a:p>
            <a:r>
              <a:rPr lang="en-US" sz="1200" dirty="0">
                <a:solidFill>
                  <a:schemeClr val="bg1"/>
                </a:solidFill>
              </a:rPr>
              <a:t>Eshleman S, et al. CROI 2023; Seattle, WA; February 19-22, 2023. Abst. 160.</a:t>
            </a:r>
          </a:p>
        </p:txBody>
      </p:sp>
    </p:spTree>
    <p:extLst>
      <p:ext uri="{BB962C8B-B14F-4D97-AF65-F5344CB8AC3E}">
        <p14:creationId xmlns:p14="http://schemas.microsoft.com/office/powerpoint/2010/main" val="3809752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CDC HIV Testing Recommendations for PrEP</a:t>
            </a:r>
          </a:p>
        </p:txBody>
      </p:sp>
      <p:sp>
        <p:nvSpPr>
          <p:cNvPr id="3" name="Content Placeholder 2"/>
          <p:cNvSpPr>
            <a:spLocks noGrp="1"/>
          </p:cNvSpPr>
          <p:nvPr>
            <p:ph idx="1"/>
          </p:nvPr>
        </p:nvSpPr>
        <p:spPr>
          <a:xfrm>
            <a:off x="1006763" y="1588656"/>
            <a:ext cx="3648363" cy="4193308"/>
          </a:xfrm>
        </p:spPr>
        <p:txBody>
          <a:bodyPr>
            <a:normAutofit/>
          </a:bodyPr>
          <a:lstStyle/>
          <a:p>
            <a:r>
              <a:rPr lang="en-US" dirty="0"/>
              <a:t>HIV-1 RNA testing now recommended for routine screening of HIV infection during the use of oral and long-acting injectable PrEP</a:t>
            </a:r>
          </a:p>
          <a:p>
            <a:pPr lvl="1"/>
            <a:r>
              <a:rPr lang="en-US" dirty="0"/>
              <a:t>Q3months for PO</a:t>
            </a:r>
          </a:p>
          <a:p>
            <a:pPr lvl="1"/>
            <a:r>
              <a:rPr lang="en-US" dirty="0"/>
              <a:t>Q2months for LA injectable</a:t>
            </a:r>
          </a:p>
        </p:txBody>
      </p:sp>
      <p:pic>
        <p:nvPicPr>
          <p:cNvPr id="4" name="Picture 3"/>
          <p:cNvPicPr>
            <a:picLocks noChangeAspect="1"/>
          </p:cNvPicPr>
          <p:nvPr/>
        </p:nvPicPr>
        <p:blipFill>
          <a:blip r:embed="rId2"/>
          <a:stretch>
            <a:fillRect/>
          </a:stretch>
        </p:blipFill>
        <p:spPr>
          <a:xfrm>
            <a:off x="5367890" y="1422399"/>
            <a:ext cx="6076974" cy="4535055"/>
          </a:xfrm>
          <a:prstGeom prst="rect">
            <a:avLst/>
          </a:prstGeom>
        </p:spPr>
      </p:pic>
      <p:sp>
        <p:nvSpPr>
          <p:cNvPr id="5" name="TextBox 4"/>
          <p:cNvSpPr txBox="1"/>
          <p:nvPr/>
        </p:nvSpPr>
        <p:spPr>
          <a:xfrm>
            <a:off x="2830944" y="6240656"/>
            <a:ext cx="7369480" cy="461665"/>
          </a:xfrm>
          <a:prstGeom prst="rect">
            <a:avLst/>
          </a:prstGeom>
          <a:noFill/>
        </p:spPr>
        <p:txBody>
          <a:bodyPr wrap="square" rtlCol="0">
            <a:spAutoFit/>
          </a:bodyPr>
          <a:lstStyle/>
          <a:p>
            <a:r>
              <a:rPr lang="en-US" sz="1200" dirty="0">
                <a:solidFill>
                  <a:schemeClr val="bg1"/>
                </a:solidFill>
              </a:rPr>
              <a:t>Centers for Disease Control and Prevention: US Public Health Service: Preexposure prophylaxis for</a:t>
            </a:r>
          </a:p>
          <a:p>
            <a:r>
              <a:rPr lang="en-US" sz="1200" dirty="0">
                <a:solidFill>
                  <a:schemeClr val="bg1"/>
                </a:solidFill>
              </a:rPr>
              <a:t>the prevention of HIV infection in the United States—2021 Update: a clinical practice guideline. </a:t>
            </a:r>
          </a:p>
        </p:txBody>
      </p:sp>
    </p:spTree>
    <p:extLst>
      <p:ext uri="{BB962C8B-B14F-4D97-AF65-F5344CB8AC3E}">
        <p14:creationId xmlns:p14="http://schemas.microsoft.com/office/powerpoint/2010/main" val="1434483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5602"/>
          </a:xfrm>
        </p:spPr>
        <p:txBody>
          <a:bodyPr/>
          <a:lstStyle/>
          <a:p>
            <a:r>
              <a:rPr lang="en-US" dirty="0"/>
              <a:t>Doxy PEP for STI Prevention</a:t>
            </a:r>
          </a:p>
        </p:txBody>
      </p:sp>
      <p:sp>
        <p:nvSpPr>
          <p:cNvPr id="5" name="Content Placeholder 4"/>
          <p:cNvSpPr>
            <a:spLocks noGrp="1"/>
          </p:cNvSpPr>
          <p:nvPr>
            <p:ph idx="1"/>
          </p:nvPr>
        </p:nvSpPr>
        <p:spPr>
          <a:xfrm>
            <a:off x="838200" y="2641599"/>
            <a:ext cx="10515600" cy="3535363"/>
          </a:xfrm>
        </p:spPr>
        <p:txBody>
          <a:bodyPr>
            <a:normAutofit lnSpcReduction="10000"/>
          </a:bodyPr>
          <a:lstStyle/>
          <a:p>
            <a:r>
              <a:rPr lang="en-US" dirty="0"/>
              <a:t>Randomized open-label trial for MSM/TGW with HIV or on PrEP living in San Francisco and Seattle with gonorrhea, chlamydia, or early syphilis w/in past year</a:t>
            </a:r>
          </a:p>
          <a:p>
            <a:r>
              <a:rPr lang="en-US" dirty="0"/>
              <a:t>Randomized 2:1 to doxy 200mg up to 72hrs following condomless sex vs no doxy</a:t>
            </a:r>
          </a:p>
          <a:p>
            <a:r>
              <a:rPr lang="en-US" dirty="0"/>
              <a:t>STI testing at enrollment, quarterly, and when symptomatic</a:t>
            </a:r>
          </a:p>
          <a:p>
            <a:r>
              <a:rPr lang="en-US" dirty="0"/>
              <a:t>Primary Endpoint: At least one incident STI (GC/CT/syphilis) during a follow-up quarter</a:t>
            </a:r>
          </a:p>
          <a:p>
            <a:r>
              <a:rPr lang="en-US" dirty="0"/>
              <a:t>Quarterly STI reduction of 62% in PLWH and 66% in those on PrEP</a:t>
            </a:r>
          </a:p>
          <a:p>
            <a:endParaRPr lang="en-US" dirty="0"/>
          </a:p>
        </p:txBody>
      </p:sp>
      <p:pic>
        <p:nvPicPr>
          <p:cNvPr id="6" name="Picture 5"/>
          <p:cNvPicPr>
            <a:picLocks noChangeAspect="1"/>
          </p:cNvPicPr>
          <p:nvPr/>
        </p:nvPicPr>
        <p:blipFill>
          <a:blip r:embed="rId2"/>
          <a:stretch>
            <a:fillRect/>
          </a:stretch>
        </p:blipFill>
        <p:spPr>
          <a:xfrm>
            <a:off x="1911928" y="1200728"/>
            <a:ext cx="7390872" cy="1274174"/>
          </a:xfrm>
          <a:prstGeom prst="rect">
            <a:avLst/>
          </a:prstGeom>
        </p:spPr>
      </p:pic>
      <p:sp>
        <p:nvSpPr>
          <p:cNvPr id="7" name="TextBox 6"/>
          <p:cNvSpPr txBox="1"/>
          <p:nvPr/>
        </p:nvSpPr>
        <p:spPr>
          <a:xfrm>
            <a:off x="3263846" y="6393530"/>
            <a:ext cx="5163127" cy="276999"/>
          </a:xfrm>
          <a:prstGeom prst="rect">
            <a:avLst/>
          </a:prstGeom>
          <a:noFill/>
        </p:spPr>
        <p:txBody>
          <a:bodyPr wrap="square" rtlCol="0">
            <a:spAutoFit/>
          </a:bodyPr>
          <a:lstStyle/>
          <a:p>
            <a:r>
              <a:rPr lang="en-US" sz="1200" dirty="0">
                <a:solidFill>
                  <a:schemeClr val="bg1"/>
                </a:solidFill>
              </a:rPr>
              <a:t>Luetkemeyer A et al. AIDS 2022; Montreal, Can; July 29 – August 2, 2022</a:t>
            </a:r>
          </a:p>
        </p:txBody>
      </p:sp>
    </p:spTree>
    <p:extLst>
      <p:ext uri="{BB962C8B-B14F-4D97-AF65-F5344CB8AC3E}">
        <p14:creationId xmlns:p14="http://schemas.microsoft.com/office/powerpoint/2010/main" val="1598719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5602"/>
          </a:xfrm>
        </p:spPr>
        <p:txBody>
          <a:bodyPr/>
          <a:lstStyle/>
          <a:p>
            <a:r>
              <a:rPr lang="en-US" dirty="0"/>
              <a:t>Doxy PEP for STI Prevention</a:t>
            </a:r>
          </a:p>
        </p:txBody>
      </p:sp>
      <p:pic>
        <p:nvPicPr>
          <p:cNvPr id="3" name="Content Placeholder 2"/>
          <p:cNvPicPr>
            <a:picLocks noGrp="1" noChangeAspect="1"/>
          </p:cNvPicPr>
          <p:nvPr>
            <p:ph idx="1"/>
          </p:nvPr>
        </p:nvPicPr>
        <p:blipFill>
          <a:blip r:embed="rId2"/>
          <a:stretch>
            <a:fillRect/>
          </a:stretch>
        </p:blipFill>
        <p:spPr>
          <a:xfrm>
            <a:off x="661949" y="1424878"/>
            <a:ext cx="5969759" cy="4492195"/>
          </a:xfrm>
          <a:prstGeom prst="rect">
            <a:avLst/>
          </a:prstGeom>
        </p:spPr>
      </p:pic>
      <p:pic>
        <p:nvPicPr>
          <p:cNvPr id="4" name="Picture 3"/>
          <p:cNvPicPr>
            <a:picLocks noChangeAspect="1"/>
          </p:cNvPicPr>
          <p:nvPr/>
        </p:nvPicPr>
        <p:blipFill>
          <a:blip r:embed="rId3"/>
          <a:stretch>
            <a:fillRect/>
          </a:stretch>
        </p:blipFill>
        <p:spPr>
          <a:xfrm>
            <a:off x="7158821" y="1811535"/>
            <a:ext cx="4432176" cy="3718882"/>
          </a:xfrm>
          <a:prstGeom prst="rect">
            <a:avLst/>
          </a:prstGeom>
        </p:spPr>
      </p:pic>
      <p:sp>
        <p:nvSpPr>
          <p:cNvPr id="7" name="TextBox 6"/>
          <p:cNvSpPr txBox="1"/>
          <p:nvPr/>
        </p:nvSpPr>
        <p:spPr>
          <a:xfrm>
            <a:off x="3334185" y="6389380"/>
            <a:ext cx="5163127" cy="276999"/>
          </a:xfrm>
          <a:prstGeom prst="rect">
            <a:avLst/>
          </a:prstGeom>
          <a:noFill/>
        </p:spPr>
        <p:txBody>
          <a:bodyPr wrap="square" rtlCol="0">
            <a:spAutoFit/>
          </a:bodyPr>
          <a:lstStyle/>
          <a:p>
            <a:r>
              <a:rPr lang="en-US" sz="1200" dirty="0">
                <a:solidFill>
                  <a:schemeClr val="bg1"/>
                </a:solidFill>
              </a:rPr>
              <a:t>Luetkemeyer A et al. AIDS 2022; Montreal, Can; July 29 – August 2, 2022</a:t>
            </a:r>
          </a:p>
        </p:txBody>
      </p:sp>
    </p:spTree>
    <p:extLst>
      <p:ext uri="{BB962C8B-B14F-4D97-AF65-F5344CB8AC3E}">
        <p14:creationId xmlns:p14="http://schemas.microsoft.com/office/powerpoint/2010/main" val="1826730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5602"/>
          </a:xfrm>
        </p:spPr>
        <p:txBody>
          <a:bodyPr/>
          <a:lstStyle/>
          <a:p>
            <a:r>
              <a:rPr lang="en-US" dirty="0"/>
              <a:t>DoxyPEP Resistance</a:t>
            </a:r>
          </a:p>
        </p:txBody>
      </p:sp>
      <p:sp>
        <p:nvSpPr>
          <p:cNvPr id="5" name="Content Placeholder 4"/>
          <p:cNvSpPr>
            <a:spLocks noGrp="1"/>
          </p:cNvSpPr>
          <p:nvPr>
            <p:ph idx="1"/>
          </p:nvPr>
        </p:nvSpPr>
        <p:spPr>
          <a:xfrm>
            <a:off x="838200" y="1274619"/>
            <a:ext cx="10515600" cy="4902344"/>
          </a:xfrm>
        </p:spPr>
        <p:txBody>
          <a:bodyPr>
            <a:normAutofit/>
          </a:bodyPr>
          <a:lstStyle/>
          <a:p>
            <a:r>
              <a:rPr lang="en-US" dirty="0"/>
              <a:t>N. Gonorrhoeae</a:t>
            </a:r>
          </a:p>
          <a:p>
            <a:pPr lvl="1"/>
            <a:r>
              <a:rPr lang="en-US" dirty="0"/>
              <a:t>56 GC cultures able to be evaluated</a:t>
            </a:r>
          </a:p>
          <a:p>
            <a:pPr lvl="2"/>
            <a:r>
              <a:rPr lang="en-US" dirty="0"/>
              <a:t>Similar doxy resistance at baseline and on doxyPEP</a:t>
            </a:r>
          </a:p>
          <a:p>
            <a:pPr lvl="2"/>
            <a:r>
              <a:rPr lang="en-US" dirty="0"/>
              <a:t>18-20% low level resistance</a:t>
            </a:r>
          </a:p>
          <a:p>
            <a:pPr lvl="2"/>
            <a:r>
              <a:rPr lang="en-US" dirty="0"/>
              <a:t>6-10% high level resistance</a:t>
            </a:r>
          </a:p>
          <a:p>
            <a:r>
              <a:rPr lang="en-US" dirty="0"/>
              <a:t>Staph aureus</a:t>
            </a:r>
          </a:p>
          <a:p>
            <a:pPr lvl="1"/>
            <a:r>
              <a:rPr lang="en-US" dirty="0"/>
              <a:t>14% decrease in colonization in doxyPEP arm</a:t>
            </a:r>
          </a:p>
          <a:p>
            <a:pPr lvl="1"/>
            <a:r>
              <a:rPr lang="en-US" dirty="0"/>
              <a:t>Low overall doxy resistance with 8% increase in resistance in doxyPEP arm</a:t>
            </a:r>
          </a:p>
          <a:p>
            <a:pPr lvl="1"/>
            <a:endParaRPr lang="en-US" dirty="0"/>
          </a:p>
          <a:p>
            <a:r>
              <a:rPr lang="en-US" dirty="0"/>
              <a:t>Overall no marked increase in doxycycline resistance</a:t>
            </a:r>
          </a:p>
        </p:txBody>
      </p:sp>
      <p:sp>
        <p:nvSpPr>
          <p:cNvPr id="7" name="TextBox 6"/>
          <p:cNvSpPr txBox="1"/>
          <p:nvPr/>
        </p:nvSpPr>
        <p:spPr>
          <a:xfrm>
            <a:off x="3193508" y="6354374"/>
            <a:ext cx="5163127" cy="461665"/>
          </a:xfrm>
          <a:prstGeom prst="rect">
            <a:avLst/>
          </a:prstGeom>
          <a:noFill/>
        </p:spPr>
        <p:txBody>
          <a:bodyPr wrap="square" rtlCol="0">
            <a:spAutoFit/>
          </a:bodyPr>
          <a:lstStyle/>
          <a:p>
            <a:r>
              <a:rPr lang="en-US" sz="1200" dirty="0">
                <a:solidFill>
                  <a:schemeClr val="bg1"/>
                </a:solidFill>
              </a:rPr>
              <a:t>Luetkemeyer A, et al. CROI 2023; Seattle, WA; February 19-22, 2023. Abst. 120</a:t>
            </a:r>
          </a:p>
        </p:txBody>
      </p:sp>
    </p:spTree>
    <p:extLst>
      <p:ext uri="{BB962C8B-B14F-4D97-AF65-F5344CB8AC3E}">
        <p14:creationId xmlns:p14="http://schemas.microsoft.com/office/powerpoint/2010/main" val="2623704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Presenter</a:t>
            </a:r>
          </a:p>
        </p:txBody>
      </p:sp>
      <p:sp>
        <p:nvSpPr>
          <p:cNvPr id="16388" name="Content Placeholder 6"/>
          <p:cNvSpPr>
            <a:spLocks noGrp="1"/>
          </p:cNvSpPr>
          <p:nvPr>
            <p:ph sz="half" idx="2"/>
          </p:nvPr>
        </p:nvSpPr>
        <p:spPr>
          <a:xfrm>
            <a:off x="4956713" y="2828286"/>
            <a:ext cx="5384799" cy="3153961"/>
          </a:xfrm>
        </p:spPr>
        <p:txBody>
          <a:bodyPr/>
          <a:lstStyle/>
          <a:p>
            <a:pPr marL="114300" indent="0">
              <a:lnSpc>
                <a:spcPct val="90000"/>
              </a:lnSpc>
              <a:buNone/>
            </a:pPr>
            <a:r>
              <a:rPr lang="en-US" dirty="0"/>
              <a:t>Donald Hong, MD</a:t>
            </a:r>
          </a:p>
          <a:p>
            <a:pPr marL="114300" indent="0">
              <a:lnSpc>
                <a:spcPct val="90000"/>
              </a:lnSpc>
              <a:buNone/>
            </a:pPr>
            <a:r>
              <a:rPr lang="en-US" sz="2000" i="1" dirty="0"/>
              <a:t>Washington University in St. Louis School of Medicine</a:t>
            </a:r>
          </a:p>
          <a:p>
            <a:pPr marL="114300" indent="0">
              <a:lnSpc>
                <a:spcPct val="90000"/>
              </a:lnSpc>
              <a:buNone/>
            </a:pPr>
            <a:r>
              <a:rPr lang="en-US" sz="2000" i="1" dirty="0"/>
              <a:t>St. Louis STI/HIV Prevention Training Center</a:t>
            </a:r>
          </a:p>
        </p:txBody>
      </p:sp>
      <p:pic>
        <p:nvPicPr>
          <p:cNvPr id="1026" name="Picture 2" descr="Donald L Hong, MD">
            <a:extLst>
              <a:ext uri="{FF2B5EF4-FFF2-40B4-BE49-F238E27FC236}">
                <a16:creationId xmlns:a16="http://schemas.microsoft.com/office/drawing/2014/main" id="{40CD403D-1677-2457-3700-45CBB66A3F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476" y="1590675"/>
            <a:ext cx="2667000"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227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5602"/>
          </a:xfrm>
        </p:spPr>
        <p:txBody>
          <a:bodyPr/>
          <a:lstStyle/>
          <a:p>
            <a:r>
              <a:rPr lang="en-US" dirty="0"/>
              <a:t>ANRS 174 DOXYVAC</a:t>
            </a:r>
          </a:p>
        </p:txBody>
      </p:sp>
      <p:sp>
        <p:nvSpPr>
          <p:cNvPr id="5" name="Content Placeholder 4"/>
          <p:cNvSpPr>
            <a:spLocks noGrp="1"/>
          </p:cNvSpPr>
          <p:nvPr>
            <p:ph idx="1"/>
          </p:nvPr>
        </p:nvSpPr>
        <p:spPr>
          <a:xfrm>
            <a:off x="838200" y="1274619"/>
            <a:ext cx="10515600" cy="4902344"/>
          </a:xfrm>
        </p:spPr>
        <p:txBody>
          <a:bodyPr>
            <a:normAutofit/>
          </a:bodyPr>
          <a:lstStyle/>
          <a:p>
            <a:r>
              <a:rPr lang="en-US" dirty="0"/>
              <a:t>Randomized, open-label factorial design trial to compare doxycycline post-exposure prophylaxis or no PEP (2:1); and 2 shots of meningococcal B vaccine (Bexsero) or no vaccine (1:1).</a:t>
            </a:r>
          </a:p>
          <a:p>
            <a:pPr lvl="1"/>
            <a:r>
              <a:rPr lang="en-US" dirty="0"/>
              <a:t>Enrolled MSM on PrEP with bacterial STI in past year</a:t>
            </a:r>
          </a:p>
          <a:p>
            <a:r>
              <a:rPr lang="en-US" dirty="0"/>
              <a:t>Primary efficacy endpoints:</a:t>
            </a:r>
          </a:p>
          <a:p>
            <a:pPr lvl="1"/>
            <a:r>
              <a:rPr lang="en-US" dirty="0"/>
              <a:t>DoxyPEP: time to first episode of syphilis or chlamydia</a:t>
            </a:r>
          </a:p>
          <a:p>
            <a:pPr lvl="1"/>
            <a:r>
              <a:rPr lang="en-US" dirty="0"/>
              <a:t>MenB vaccine: time to first episode of gonorrhea (1 month after 2</a:t>
            </a:r>
            <a:r>
              <a:rPr lang="en-US" baseline="30000" dirty="0"/>
              <a:t>nd</a:t>
            </a:r>
            <a:r>
              <a:rPr lang="en-US" dirty="0"/>
              <a:t> injection)</a:t>
            </a:r>
          </a:p>
          <a:p>
            <a:r>
              <a:rPr lang="en-US" dirty="0"/>
              <a:t>Tested for gonorrhea and chlamydia at baseline, every 3 months, and when symptomatic  </a:t>
            </a:r>
          </a:p>
          <a:p>
            <a:r>
              <a:rPr lang="en-US" dirty="0"/>
              <a:t>Tested for syphilis at baseline and every 3 months</a:t>
            </a:r>
          </a:p>
        </p:txBody>
      </p:sp>
      <p:sp>
        <p:nvSpPr>
          <p:cNvPr id="7" name="TextBox 6"/>
          <p:cNvSpPr txBox="1"/>
          <p:nvPr/>
        </p:nvSpPr>
        <p:spPr>
          <a:xfrm>
            <a:off x="3239015" y="6354374"/>
            <a:ext cx="5713970" cy="276999"/>
          </a:xfrm>
          <a:prstGeom prst="rect">
            <a:avLst/>
          </a:prstGeom>
          <a:noFill/>
        </p:spPr>
        <p:txBody>
          <a:bodyPr wrap="square" rtlCol="0">
            <a:spAutoFit/>
          </a:bodyPr>
          <a:lstStyle/>
          <a:p>
            <a:r>
              <a:rPr lang="en-US" sz="1200" dirty="0">
                <a:solidFill>
                  <a:schemeClr val="bg1"/>
                </a:solidFill>
              </a:rPr>
              <a:t>Molina JM, et al. CROI 2023; Seattle, WA; February 19-22, 2023. Abst. 119</a:t>
            </a:r>
          </a:p>
        </p:txBody>
      </p:sp>
    </p:spTree>
    <p:extLst>
      <p:ext uri="{BB962C8B-B14F-4D97-AF65-F5344CB8AC3E}">
        <p14:creationId xmlns:p14="http://schemas.microsoft.com/office/powerpoint/2010/main" val="2927828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5602"/>
          </a:xfrm>
        </p:spPr>
        <p:txBody>
          <a:bodyPr/>
          <a:lstStyle/>
          <a:p>
            <a:r>
              <a:rPr lang="en-US" dirty="0"/>
              <a:t>ANRS 174 DOXYVAC</a:t>
            </a:r>
          </a:p>
        </p:txBody>
      </p:sp>
      <p:pic>
        <p:nvPicPr>
          <p:cNvPr id="6" name="Content Placeholder 5"/>
          <p:cNvPicPr>
            <a:picLocks noGrp="1" noChangeAspect="1"/>
          </p:cNvPicPr>
          <p:nvPr>
            <p:ph idx="1"/>
          </p:nvPr>
        </p:nvPicPr>
        <p:blipFill>
          <a:blip r:embed="rId2"/>
          <a:stretch>
            <a:fillRect/>
          </a:stretch>
        </p:blipFill>
        <p:spPr>
          <a:xfrm>
            <a:off x="646545" y="1801090"/>
            <a:ext cx="5180534" cy="2981153"/>
          </a:xfrm>
          <a:prstGeom prst="rect">
            <a:avLst/>
          </a:prstGeom>
        </p:spPr>
      </p:pic>
      <p:sp>
        <p:nvSpPr>
          <p:cNvPr id="7" name="TextBox 6"/>
          <p:cNvSpPr txBox="1"/>
          <p:nvPr/>
        </p:nvSpPr>
        <p:spPr>
          <a:xfrm>
            <a:off x="3010486" y="6296842"/>
            <a:ext cx="3418449" cy="461665"/>
          </a:xfrm>
          <a:prstGeom prst="rect">
            <a:avLst/>
          </a:prstGeom>
          <a:noFill/>
        </p:spPr>
        <p:txBody>
          <a:bodyPr wrap="square" rtlCol="0">
            <a:spAutoFit/>
          </a:bodyPr>
          <a:lstStyle/>
          <a:p>
            <a:r>
              <a:rPr lang="en-US" sz="1200" dirty="0">
                <a:solidFill>
                  <a:schemeClr val="bg1"/>
                </a:solidFill>
              </a:rPr>
              <a:t>Molina JM, et al. CROI 2023; Seattle, WA; February 19-22, 2023. Abst. 119</a:t>
            </a:r>
          </a:p>
        </p:txBody>
      </p:sp>
      <p:pic>
        <p:nvPicPr>
          <p:cNvPr id="8" name="Picture 7"/>
          <p:cNvPicPr>
            <a:picLocks noChangeAspect="1"/>
          </p:cNvPicPr>
          <p:nvPr/>
        </p:nvPicPr>
        <p:blipFill>
          <a:blip r:embed="rId3"/>
          <a:stretch>
            <a:fillRect/>
          </a:stretch>
        </p:blipFill>
        <p:spPr>
          <a:xfrm>
            <a:off x="6096000" y="129309"/>
            <a:ext cx="5653007" cy="3363480"/>
          </a:xfrm>
          <a:prstGeom prst="rect">
            <a:avLst/>
          </a:prstGeom>
        </p:spPr>
      </p:pic>
      <p:pic>
        <p:nvPicPr>
          <p:cNvPr id="9" name="Picture 8"/>
          <p:cNvPicPr>
            <a:picLocks noChangeAspect="1"/>
          </p:cNvPicPr>
          <p:nvPr/>
        </p:nvPicPr>
        <p:blipFill>
          <a:blip r:embed="rId4"/>
          <a:stretch>
            <a:fillRect/>
          </a:stretch>
        </p:blipFill>
        <p:spPr>
          <a:xfrm>
            <a:off x="6610973" y="3602182"/>
            <a:ext cx="5138034" cy="3064885"/>
          </a:xfrm>
          <a:prstGeom prst="rect">
            <a:avLst/>
          </a:prstGeom>
        </p:spPr>
      </p:pic>
    </p:spTree>
    <p:extLst>
      <p:ext uri="{BB962C8B-B14F-4D97-AF65-F5344CB8AC3E}">
        <p14:creationId xmlns:p14="http://schemas.microsoft.com/office/powerpoint/2010/main" val="3951176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5602"/>
          </a:xfrm>
        </p:spPr>
        <p:txBody>
          <a:bodyPr/>
          <a:lstStyle/>
          <a:p>
            <a:r>
              <a:rPr lang="en-US" dirty="0"/>
              <a:t>DoxyPEP CDC Guidance</a:t>
            </a:r>
          </a:p>
        </p:txBody>
      </p:sp>
      <p:pic>
        <p:nvPicPr>
          <p:cNvPr id="4" name="Content Placeholder 3"/>
          <p:cNvPicPr>
            <a:picLocks noGrp="1" noChangeAspect="1"/>
          </p:cNvPicPr>
          <p:nvPr>
            <p:ph idx="1"/>
          </p:nvPr>
        </p:nvPicPr>
        <p:blipFill>
          <a:blip r:embed="rId2"/>
          <a:stretch>
            <a:fillRect/>
          </a:stretch>
        </p:blipFill>
        <p:spPr>
          <a:xfrm>
            <a:off x="826056" y="1094584"/>
            <a:ext cx="10239108" cy="5082379"/>
          </a:xfrm>
          <a:prstGeom prst="rect">
            <a:avLst/>
          </a:prstGeom>
        </p:spPr>
      </p:pic>
      <p:sp>
        <p:nvSpPr>
          <p:cNvPr id="7" name="TextBox 6"/>
          <p:cNvSpPr txBox="1"/>
          <p:nvPr/>
        </p:nvSpPr>
        <p:spPr>
          <a:xfrm>
            <a:off x="4727455" y="6354374"/>
            <a:ext cx="5163127" cy="276999"/>
          </a:xfrm>
          <a:prstGeom prst="rect">
            <a:avLst/>
          </a:prstGeom>
          <a:noFill/>
        </p:spPr>
        <p:txBody>
          <a:bodyPr wrap="square" rtlCol="0">
            <a:spAutoFit/>
          </a:bodyPr>
          <a:lstStyle/>
          <a:p>
            <a:r>
              <a:rPr lang="en-US" sz="1200" dirty="0">
                <a:solidFill>
                  <a:schemeClr val="bg1"/>
                </a:solidFill>
              </a:rPr>
              <a:t>CDC STI Treatment Guidelines</a:t>
            </a:r>
          </a:p>
        </p:txBody>
      </p:sp>
    </p:spTree>
    <p:extLst>
      <p:ext uri="{BB962C8B-B14F-4D97-AF65-F5344CB8AC3E}">
        <p14:creationId xmlns:p14="http://schemas.microsoft.com/office/powerpoint/2010/main" val="15575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5602"/>
          </a:xfrm>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610811" y="1200728"/>
            <a:ext cx="10970377" cy="4349411"/>
          </a:xfrm>
          <a:prstGeom prst="rect">
            <a:avLst/>
          </a:prstGeom>
        </p:spPr>
      </p:pic>
    </p:spTree>
    <p:extLst>
      <p:ext uri="{BB962C8B-B14F-4D97-AF65-F5344CB8AC3E}">
        <p14:creationId xmlns:p14="http://schemas.microsoft.com/office/powerpoint/2010/main" val="2182855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5602"/>
          </a:xfrm>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2120810" y="584451"/>
            <a:ext cx="7703128" cy="5334851"/>
          </a:xfrm>
          <a:prstGeom prst="rect">
            <a:avLst/>
          </a:prstGeom>
        </p:spPr>
      </p:pic>
    </p:spTree>
    <p:extLst>
      <p:ext uri="{BB962C8B-B14F-4D97-AF65-F5344CB8AC3E}">
        <p14:creationId xmlns:p14="http://schemas.microsoft.com/office/powerpoint/2010/main" val="1359849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MATEC Resources</a:t>
            </a:r>
          </a:p>
        </p:txBody>
      </p:sp>
      <p:sp>
        <p:nvSpPr>
          <p:cNvPr id="3" name="Text Placeholder 2">
            <a:extLst>
              <a:ext uri="{FF2B5EF4-FFF2-40B4-BE49-F238E27FC236}">
                <a16:creationId xmlns:a16="http://schemas.microsoft.com/office/drawing/2014/main" id="{08542CFA-E0C0-4008-98DD-798C7FAC4598}"/>
              </a:ext>
            </a:extLst>
          </p:cNvPr>
          <p:cNvSpPr>
            <a:spLocks noGrp="1"/>
          </p:cNvSpPr>
          <p:nvPr>
            <p:ph type="body" sz="quarter" idx="11"/>
          </p:nvPr>
        </p:nvSpPr>
        <p:spPr>
          <a:xfrm>
            <a:off x="212558" y="1907507"/>
            <a:ext cx="5472541" cy="4169192"/>
          </a:xfrm>
        </p:spPr>
        <p:txBody>
          <a:bodyPr lIns="91440" tIns="45720" rIns="91440" bIns="45720" anchor="t"/>
          <a:lstStyle/>
          <a:p>
            <a:pPr>
              <a:spcAft>
                <a:spcPts val="0"/>
              </a:spcAft>
            </a:pPr>
            <a:r>
              <a:rPr lang="en-US" sz="2150" dirty="0">
                <a:ea typeface="+mn-lt"/>
                <a:cs typeface="+mn-lt"/>
              </a:rPr>
              <a:t>National Clinician Consultation Center </a:t>
            </a:r>
            <a:br>
              <a:rPr lang="en-US" sz="2150" dirty="0">
                <a:ea typeface="+mn-lt"/>
                <a:cs typeface="+mn-lt"/>
              </a:rPr>
            </a:br>
            <a:r>
              <a:rPr lang="en-US" sz="2150" dirty="0">
                <a:ea typeface="+mn-lt"/>
                <a:cs typeface="+mn-lt"/>
                <a:hlinkClick r:id="rId2"/>
              </a:rPr>
              <a:t>http://nccc.ucsf.edu/</a:t>
            </a:r>
            <a:r>
              <a:rPr lang="en-US" sz="2150" dirty="0">
                <a:ea typeface="+mn-lt"/>
                <a:cs typeface="+mn-lt"/>
              </a:rPr>
              <a:t> </a:t>
            </a:r>
          </a:p>
          <a:p>
            <a:pPr marL="914400" lvl="2" indent="-304165">
              <a:spcAft>
                <a:spcPts val="0"/>
              </a:spcAft>
              <a:buFont typeface="Arial" pitchFamily="2" charset="2"/>
              <a:buChar char="•"/>
            </a:pPr>
            <a:r>
              <a:rPr lang="en-US" sz="2150" dirty="0">
                <a:ea typeface="+mn-lt"/>
                <a:cs typeface="+mn-lt"/>
              </a:rPr>
              <a:t>HIV Management</a:t>
            </a:r>
          </a:p>
          <a:p>
            <a:pPr marL="914400" lvl="2" indent="-304165">
              <a:spcAft>
                <a:spcPts val="0"/>
              </a:spcAft>
              <a:buFont typeface="Arial" pitchFamily="2" charset="2"/>
              <a:buChar char="•"/>
            </a:pPr>
            <a:r>
              <a:rPr lang="en-US" sz="2150" dirty="0">
                <a:ea typeface="+mn-lt"/>
                <a:cs typeface="+mn-lt"/>
              </a:rPr>
              <a:t>Perinatal HIV</a:t>
            </a:r>
          </a:p>
          <a:p>
            <a:pPr marL="914400" lvl="2" indent="-304165">
              <a:spcAft>
                <a:spcPts val="0"/>
              </a:spcAft>
              <a:buFont typeface="Arial" pitchFamily="2" charset="2"/>
              <a:buChar char="•"/>
            </a:pPr>
            <a:r>
              <a:rPr lang="en-US" sz="2150" dirty="0">
                <a:ea typeface="+mn-lt"/>
                <a:cs typeface="+mn-lt"/>
              </a:rPr>
              <a:t>HIV </a:t>
            </a:r>
            <a:r>
              <a:rPr lang="en-US" sz="2150" dirty="0" err="1">
                <a:ea typeface="+mn-lt"/>
                <a:cs typeface="+mn-lt"/>
              </a:rPr>
              <a:t>PrEP</a:t>
            </a:r>
            <a:endParaRPr lang="en-US" sz="2150" dirty="0">
              <a:ea typeface="+mn-lt"/>
              <a:cs typeface="+mn-lt"/>
            </a:endParaRPr>
          </a:p>
          <a:p>
            <a:pPr marL="914400" lvl="2" indent="-304165">
              <a:spcAft>
                <a:spcPts val="0"/>
              </a:spcAft>
              <a:buFont typeface="Arial" pitchFamily="2" charset="2"/>
              <a:buChar char="•"/>
            </a:pPr>
            <a:r>
              <a:rPr lang="en-US" sz="2150" dirty="0">
                <a:ea typeface="+mn-lt"/>
                <a:cs typeface="+mn-lt"/>
              </a:rPr>
              <a:t>HIV PEP line</a:t>
            </a:r>
          </a:p>
          <a:p>
            <a:pPr marL="914400" lvl="2" indent="-304165">
              <a:spcAft>
                <a:spcPts val="0"/>
              </a:spcAft>
              <a:buFont typeface="Arial" pitchFamily="2" charset="2"/>
              <a:buChar char="•"/>
            </a:pPr>
            <a:r>
              <a:rPr lang="en-US" sz="2150" dirty="0">
                <a:ea typeface="+mn-lt"/>
                <a:cs typeface="+mn-lt"/>
              </a:rPr>
              <a:t>HCV Management</a:t>
            </a:r>
          </a:p>
          <a:p>
            <a:pPr marL="914400" lvl="2" indent="-304165">
              <a:spcAft>
                <a:spcPts val="0"/>
              </a:spcAft>
              <a:buFont typeface="Arial" pitchFamily="2" charset="2"/>
              <a:buChar char="•"/>
            </a:pPr>
            <a:r>
              <a:rPr lang="en-US" sz="2150" dirty="0">
                <a:ea typeface="+mn-lt"/>
                <a:cs typeface="+mn-lt"/>
              </a:rPr>
              <a:t>Substance Use Management</a:t>
            </a:r>
            <a:br>
              <a:rPr lang="en-US" sz="2150" dirty="0">
                <a:ea typeface="+mn-lt"/>
                <a:cs typeface="+mn-lt"/>
              </a:rPr>
            </a:br>
            <a:endParaRPr lang="en-US" sz="2150" dirty="0"/>
          </a:p>
          <a:p>
            <a:pPr>
              <a:spcAft>
                <a:spcPts val="0"/>
              </a:spcAft>
            </a:pPr>
            <a:r>
              <a:rPr lang="en-US" sz="2150" dirty="0">
                <a:ea typeface="+mn-lt"/>
                <a:cs typeface="+mn-lt"/>
              </a:rPr>
              <a:t>AETC National HIV Curriculum</a:t>
            </a:r>
            <a:br>
              <a:rPr lang="en-US" sz="2150" dirty="0">
                <a:ea typeface="+mn-lt"/>
                <a:cs typeface="+mn-lt"/>
              </a:rPr>
            </a:br>
            <a:r>
              <a:rPr lang="en-US" sz="2150" dirty="0">
                <a:ea typeface="+mn-lt"/>
                <a:cs typeface="+mn-lt"/>
                <a:hlinkClick r:id="rId3"/>
              </a:rPr>
              <a:t>https://aidsetc.org/nhc</a:t>
            </a:r>
            <a:r>
              <a:rPr lang="en-US" sz="2150" dirty="0">
                <a:ea typeface="+mn-lt"/>
                <a:cs typeface="+mn-lt"/>
              </a:rPr>
              <a:t> </a:t>
            </a:r>
            <a:endParaRPr lang="en-US" sz="2150" dirty="0"/>
          </a:p>
        </p:txBody>
      </p:sp>
      <p:sp>
        <p:nvSpPr>
          <p:cNvPr id="4" name="Text Placeholder 3">
            <a:extLst>
              <a:ext uri="{FF2B5EF4-FFF2-40B4-BE49-F238E27FC236}">
                <a16:creationId xmlns:a16="http://schemas.microsoft.com/office/drawing/2014/main" id="{A8CA06E8-7541-4A47-8D44-8492FF6DE030}"/>
              </a:ext>
            </a:extLst>
          </p:cNvPr>
          <p:cNvSpPr>
            <a:spLocks noGrp="1"/>
          </p:cNvSpPr>
          <p:nvPr>
            <p:ph type="body" sz="quarter" idx="12"/>
          </p:nvPr>
        </p:nvSpPr>
        <p:spPr>
          <a:xfrm>
            <a:off x="5685099" y="2013843"/>
            <a:ext cx="6345864" cy="2986087"/>
          </a:xfrm>
        </p:spPr>
        <p:txBody>
          <a:bodyPr lIns="91440" tIns="45720" rIns="91440" bIns="45720" anchor="t">
            <a:normAutofit fontScale="92500" lnSpcReduction="10000"/>
          </a:bodyPr>
          <a:lstStyle/>
          <a:p>
            <a:pPr>
              <a:spcAft>
                <a:spcPts val="0"/>
              </a:spcAft>
            </a:pPr>
            <a:r>
              <a:rPr lang="en-US" sz="2150" dirty="0">
                <a:ea typeface="+mn-lt"/>
                <a:cs typeface="+mn-lt"/>
              </a:rPr>
              <a:t>AETC National HIV-HCV Curriculum </a:t>
            </a:r>
            <a:br>
              <a:rPr lang="en-US" sz="2150" dirty="0">
                <a:ea typeface="+mn-lt"/>
                <a:cs typeface="+mn-lt"/>
              </a:rPr>
            </a:br>
            <a:r>
              <a:rPr lang="en-US" sz="2150" dirty="0">
                <a:ea typeface="+mn-lt"/>
                <a:cs typeface="+mn-lt"/>
                <a:hlinkClick r:id="rId4"/>
              </a:rPr>
              <a:t>https://aidsetc.org/hivhcv</a:t>
            </a:r>
            <a:br>
              <a:rPr lang="en-US" sz="2150" dirty="0">
                <a:ea typeface="+mn-lt"/>
                <a:cs typeface="+mn-lt"/>
              </a:rPr>
            </a:br>
            <a:endParaRPr lang="en-US" sz="2150" dirty="0">
              <a:ea typeface="+mn-lt"/>
              <a:cs typeface="+mn-lt"/>
            </a:endParaRPr>
          </a:p>
          <a:p>
            <a:pPr>
              <a:spcAft>
                <a:spcPts val="0"/>
              </a:spcAft>
            </a:pPr>
            <a:r>
              <a:rPr lang="en-US" sz="2150" dirty="0">
                <a:ea typeface="+mn-lt"/>
                <a:cs typeface="+mn-lt"/>
              </a:rPr>
              <a:t>Hepatitis C Online</a:t>
            </a:r>
            <a:br>
              <a:rPr lang="en-US" sz="2150" dirty="0">
                <a:ea typeface="+mn-lt"/>
                <a:cs typeface="+mn-lt"/>
              </a:rPr>
            </a:br>
            <a:r>
              <a:rPr lang="en-US" sz="2150" dirty="0">
                <a:ea typeface="+mn-lt"/>
                <a:cs typeface="+mn-lt"/>
                <a:hlinkClick r:id="rId5"/>
              </a:rPr>
              <a:t>https://www.hepatitisc.uw.edu</a:t>
            </a:r>
            <a:br>
              <a:rPr lang="en-US" sz="2150" dirty="0">
                <a:ea typeface="+mn-lt"/>
                <a:cs typeface="+mn-lt"/>
              </a:rPr>
            </a:br>
            <a:endParaRPr lang="en-US" sz="2150" dirty="0">
              <a:ea typeface="+mn-lt"/>
              <a:cs typeface="+mn-lt"/>
            </a:endParaRPr>
          </a:p>
          <a:p>
            <a:pPr>
              <a:spcAft>
                <a:spcPts val="0"/>
              </a:spcAft>
            </a:pPr>
            <a:r>
              <a:rPr lang="en-US" sz="2150" dirty="0">
                <a:ea typeface="+mn-lt"/>
                <a:cs typeface="+mn-lt"/>
              </a:rPr>
              <a:t>AETC National Coordinating Resource Center </a:t>
            </a:r>
            <a:br>
              <a:rPr lang="en-US" sz="2150" dirty="0">
                <a:ea typeface="+mn-lt"/>
                <a:cs typeface="+mn-lt"/>
              </a:rPr>
            </a:br>
            <a:r>
              <a:rPr lang="en-US" sz="2150" dirty="0">
                <a:ea typeface="+mn-lt"/>
                <a:cs typeface="+mn-lt"/>
                <a:hlinkClick r:id="rId6"/>
              </a:rPr>
              <a:t>https://aidsetc.org/</a:t>
            </a:r>
            <a:r>
              <a:rPr lang="en-US" sz="2150" dirty="0">
                <a:ea typeface="+mn-lt"/>
                <a:cs typeface="+mn-lt"/>
              </a:rPr>
              <a:t> </a:t>
            </a:r>
            <a:br>
              <a:rPr lang="en-US" sz="2150" dirty="0">
                <a:ea typeface="+mn-lt"/>
                <a:cs typeface="+mn-lt"/>
              </a:rPr>
            </a:br>
            <a:endParaRPr lang="en-US" sz="2150" dirty="0">
              <a:ea typeface="+mn-lt"/>
              <a:cs typeface="+mn-lt"/>
            </a:endParaRPr>
          </a:p>
          <a:p>
            <a:pPr>
              <a:spcAft>
                <a:spcPts val="0"/>
              </a:spcAft>
            </a:pPr>
            <a:r>
              <a:rPr lang="en-US" sz="2150" dirty="0">
                <a:ea typeface="+mn-lt"/>
                <a:cs typeface="+mn-lt"/>
              </a:rPr>
              <a:t>Additional Trainings </a:t>
            </a:r>
            <a:r>
              <a:rPr lang="en-US" sz="2150" dirty="0">
                <a:ea typeface="+mn-lt"/>
                <a:cs typeface="+mn-lt"/>
                <a:hlinkClick r:id="rId7"/>
              </a:rPr>
              <a:t>https://matec.info</a:t>
            </a:r>
            <a:r>
              <a:rPr lang="en-US" sz="2150" dirty="0">
                <a:ea typeface="+mn-lt"/>
                <a:cs typeface="+mn-lt"/>
              </a:rPr>
              <a:t> </a:t>
            </a:r>
          </a:p>
        </p:txBody>
      </p:sp>
      <p:sp>
        <p:nvSpPr>
          <p:cNvPr id="7" name="Content Placeholder 2">
            <a:extLst>
              <a:ext uri="{FF2B5EF4-FFF2-40B4-BE49-F238E27FC236}">
                <a16:creationId xmlns:a16="http://schemas.microsoft.com/office/drawing/2014/main" id="{B37BE74F-DE12-4237-B581-121F3E3ACE21}"/>
              </a:ext>
            </a:extLst>
          </p:cNvPr>
          <p:cNvSpPr txBox="1">
            <a:spLocks/>
          </p:cNvSpPr>
          <p:nvPr/>
        </p:nvSpPr>
        <p:spPr>
          <a:xfrm>
            <a:off x="13246591" y="775404"/>
            <a:ext cx="11087425" cy="3765720"/>
          </a:xfrm>
          <a:prstGeom prst="rect">
            <a:avLst/>
          </a:prstGeom>
        </p:spPr>
        <p:txBody>
          <a:bodyPr lIns="91440" tIns="45720" rIns="91440" bIns="45720" numCol="2" anchor="t">
            <a:normAutofit/>
          </a:bodyPr>
          <a:lstStyle>
            <a:lvl1pPr marL="0" indent="0" algn="l" defTabSz="121891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65" indent="-457207" algn="l" defTabSz="1218915" rtl="0" eaLnBrk="1" latinLnBrk="0" hangingPunct="1">
              <a:spcBef>
                <a:spcPct val="20000"/>
              </a:spcBef>
              <a:buClr>
                <a:schemeClr val="accent6"/>
              </a:buClr>
              <a:buFont typeface="Wingdings" pitchFamily="2" charset="2"/>
              <a:buChar char="§"/>
              <a:defRPr sz="2601" kern="1200">
                <a:solidFill>
                  <a:schemeClr val="tx1"/>
                </a:solidFill>
                <a:latin typeface="+mj-lt"/>
                <a:ea typeface="+mn-ea"/>
                <a:cs typeface="Arial" pitchFamily="34" charset="0"/>
              </a:defRPr>
            </a:lvl2pPr>
            <a:lvl3pPr marL="1523644" indent="-304729" algn="l" defTabSz="1218915" rtl="0" eaLnBrk="1" latinLnBrk="0" hangingPunct="1">
              <a:spcBef>
                <a:spcPct val="20000"/>
              </a:spcBef>
              <a:buClr>
                <a:schemeClr val="accent6"/>
              </a:buClr>
              <a:buFont typeface="STIXGeneral-Regular" pitchFamily="2" charset="2"/>
              <a:buChar char="⎯"/>
              <a:defRPr sz="2601" kern="1200">
                <a:solidFill>
                  <a:schemeClr val="tx1"/>
                </a:solidFill>
                <a:latin typeface="+mj-lt"/>
                <a:ea typeface="+mn-ea"/>
                <a:cs typeface="Arial" pitchFamily="34" charset="0"/>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915" rtl="0" eaLnBrk="1" fontAlgn="auto" latinLnBrk="0" hangingPunct="1">
              <a:lnSpc>
                <a:spcPct val="100000"/>
              </a:lnSpc>
              <a:spcBef>
                <a:spcPts val="0"/>
              </a:spcBef>
              <a:spcAft>
                <a:spcPts val="0"/>
              </a:spcAft>
              <a:buClrTx/>
              <a:buSzTx/>
              <a:buFont typeface="Arial" pitchFamily="34" charset="0"/>
              <a:buNone/>
              <a:tabLst/>
              <a:defRPr/>
            </a:pPr>
            <a:endParaRPr kumimoji="0" lang="en-US" sz="3732" b="0" i="0" u="none" strike="noStrike" kern="1200" cap="none" spc="0" normalizeH="0" baseline="0" noProof="0">
              <a:ln>
                <a:noFill/>
              </a:ln>
              <a:solidFill>
                <a:srgbClr val="D6201A"/>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289642683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HIV surveillance data</a:t>
            </a:r>
          </a:p>
          <a:p>
            <a:r>
              <a:rPr lang="en-US" dirty="0"/>
              <a:t>HIV treatment</a:t>
            </a:r>
          </a:p>
          <a:p>
            <a:pPr lvl="1"/>
            <a:r>
              <a:rPr lang="en-US" dirty="0"/>
              <a:t>Injectable Cabenuva</a:t>
            </a:r>
          </a:p>
          <a:p>
            <a:pPr lvl="1"/>
            <a:r>
              <a:rPr lang="en-US" dirty="0"/>
              <a:t>New ART agents</a:t>
            </a:r>
          </a:p>
          <a:p>
            <a:r>
              <a:rPr lang="en-US" dirty="0"/>
              <a:t>HIV prevention</a:t>
            </a:r>
          </a:p>
          <a:p>
            <a:pPr lvl="1"/>
            <a:r>
              <a:rPr lang="en-US" dirty="0"/>
              <a:t>2021 Guideline Update</a:t>
            </a:r>
          </a:p>
          <a:p>
            <a:pPr lvl="1"/>
            <a:r>
              <a:rPr lang="en-US" dirty="0"/>
              <a:t>Injectable PrEP</a:t>
            </a:r>
          </a:p>
          <a:p>
            <a:pPr lvl="2"/>
            <a:r>
              <a:rPr lang="en-US" dirty="0"/>
              <a:t>LEVI syndrome</a:t>
            </a:r>
          </a:p>
          <a:p>
            <a:pPr lvl="1"/>
            <a:r>
              <a:rPr lang="en-US" dirty="0"/>
              <a:t>DoxyPEP</a:t>
            </a:r>
          </a:p>
        </p:txBody>
      </p:sp>
    </p:spTree>
    <p:extLst>
      <p:ext uri="{BB962C8B-B14F-4D97-AF65-F5344CB8AC3E}">
        <p14:creationId xmlns:p14="http://schemas.microsoft.com/office/powerpoint/2010/main" val="1251065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within the United States</a:t>
            </a:r>
          </a:p>
        </p:txBody>
      </p:sp>
      <p:sp>
        <p:nvSpPr>
          <p:cNvPr id="3" name="Content Placeholder 2"/>
          <p:cNvSpPr>
            <a:spLocks noGrp="1"/>
          </p:cNvSpPr>
          <p:nvPr>
            <p:ph idx="1"/>
          </p:nvPr>
        </p:nvSpPr>
        <p:spPr>
          <a:xfrm>
            <a:off x="838200" y="1474643"/>
            <a:ext cx="10515600" cy="4351338"/>
          </a:xfrm>
        </p:spPr>
        <p:txBody>
          <a:bodyPr/>
          <a:lstStyle/>
          <a:p>
            <a:r>
              <a:rPr lang="en-US" dirty="0"/>
              <a:t>In 2021, approximately 1.2 million people in US living with HIV</a:t>
            </a:r>
          </a:p>
          <a:p>
            <a:pPr lvl="1"/>
            <a:r>
              <a:rPr lang="en-US" dirty="0"/>
              <a:t>87% were aware of their HIV status</a:t>
            </a:r>
          </a:p>
          <a:p>
            <a:pPr lvl="1"/>
            <a:r>
              <a:rPr lang="en-US" dirty="0"/>
              <a:t>36,136 new diagnosis of HIV in 2021</a:t>
            </a:r>
          </a:p>
        </p:txBody>
      </p:sp>
      <p:sp>
        <p:nvSpPr>
          <p:cNvPr id="4" name="TextBox 3"/>
          <p:cNvSpPr txBox="1"/>
          <p:nvPr/>
        </p:nvSpPr>
        <p:spPr>
          <a:xfrm>
            <a:off x="3320914" y="6299266"/>
            <a:ext cx="5200073" cy="461665"/>
          </a:xfrm>
          <a:prstGeom prst="rect">
            <a:avLst/>
          </a:prstGeom>
          <a:noFill/>
        </p:spPr>
        <p:txBody>
          <a:bodyPr wrap="square" rtlCol="0">
            <a:spAutoFit/>
          </a:bodyPr>
          <a:lstStyle/>
          <a:p>
            <a:r>
              <a:rPr lang="en-US" sz="1200" dirty="0">
                <a:solidFill>
                  <a:schemeClr val="bg1"/>
                </a:solidFill>
              </a:rPr>
              <a:t>CDC. Diagnoses of HIV Infection in the United States and Dependent Areas, 2021. HIV Surveillance Report 2023.</a:t>
            </a:r>
          </a:p>
        </p:txBody>
      </p:sp>
      <p:pic>
        <p:nvPicPr>
          <p:cNvPr id="5" name="Picture 4"/>
          <p:cNvPicPr>
            <a:picLocks noChangeAspect="1"/>
          </p:cNvPicPr>
          <p:nvPr/>
        </p:nvPicPr>
        <p:blipFill>
          <a:blip r:embed="rId2"/>
          <a:stretch>
            <a:fillRect/>
          </a:stretch>
        </p:blipFill>
        <p:spPr>
          <a:xfrm>
            <a:off x="166498" y="3233558"/>
            <a:ext cx="4173206" cy="2137496"/>
          </a:xfrm>
          <a:prstGeom prst="rect">
            <a:avLst/>
          </a:prstGeom>
        </p:spPr>
      </p:pic>
      <p:pic>
        <p:nvPicPr>
          <p:cNvPr id="6" name="Picture 5"/>
          <p:cNvPicPr>
            <a:picLocks noChangeAspect="1"/>
          </p:cNvPicPr>
          <p:nvPr/>
        </p:nvPicPr>
        <p:blipFill>
          <a:blip r:embed="rId3"/>
          <a:stretch>
            <a:fillRect/>
          </a:stretch>
        </p:blipFill>
        <p:spPr>
          <a:xfrm>
            <a:off x="4591151" y="3233558"/>
            <a:ext cx="3568744" cy="2137496"/>
          </a:xfrm>
          <a:prstGeom prst="rect">
            <a:avLst/>
          </a:prstGeom>
        </p:spPr>
      </p:pic>
      <p:pic>
        <p:nvPicPr>
          <p:cNvPr id="7" name="Picture 6"/>
          <p:cNvPicPr>
            <a:picLocks noChangeAspect="1"/>
          </p:cNvPicPr>
          <p:nvPr/>
        </p:nvPicPr>
        <p:blipFill>
          <a:blip r:embed="rId4"/>
          <a:stretch>
            <a:fillRect/>
          </a:stretch>
        </p:blipFill>
        <p:spPr>
          <a:xfrm>
            <a:off x="8566540" y="3473922"/>
            <a:ext cx="3193905" cy="1897132"/>
          </a:xfrm>
          <a:prstGeom prst="rect">
            <a:avLst/>
          </a:prstGeom>
        </p:spPr>
      </p:pic>
    </p:spTree>
    <p:extLst>
      <p:ext uri="{BB962C8B-B14F-4D97-AF65-F5344CB8AC3E}">
        <p14:creationId xmlns:p14="http://schemas.microsoft.com/office/powerpoint/2010/main" val="46777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HIV Treatment</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91990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371" y="476090"/>
            <a:ext cx="9563701" cy="1188720"/>
          </a:xfrm>
        </p:spPr>
        <p:txBody>
          <a:bodyPr/>
          <a:lstStyle/>
          <a:p>
            <a:r>
              <a:rPr lang="en-US" dirty="0"/>
              <a:t>IM Cabotegravir/Rilpivirine (Cabenuva)</a:t>
            </a:r>
          </a:p>
        </p:txBody>
      </p:sp>
      <p:sp>
        <p:nvSpPr>
          <p:cNvPr id="3" name="Content Placeholder 2"/>
          <p:cNvSpPr>
            <a:spLocks noGrp="1"/>
          </p:cNvSpPr>
          <p:nvPr>
            <p:ph idx="1"/>
          </p:nvPr>
        </p:nvSpPr>
        <p:spPr>
          <a:xfrm>
            <a:off x="1224372" y="1764145"/>
            <a:ext cx="9342028" cy="4267200"/>
          </a:xfrm>
        </p:spPr>
        <p:txBody>
          <a:bodyPr>
            <a:normAutofit/>
          </a:bodyPr>
          <a:lstStyle/>
          <a:p>
            <a:r>
              <a:rPr lang="en-US" dirty="0"/>
              <a:t>Cabenuva is a complete regimen for the treatment of HIV-1 that can be given as a q2 month IM injection </a:t>
            </a:r>
          </a:p>
          <a:p>
            <a:endParaRPr lang="en-US" dirty="0"/>
          </a:p>
          <a:p>
            <a:r>
              <a:rPr lang="en-US" dirty="0"/>
              <a:t>Currently approved for those who are virologically suppressed on stable ART regimen with no hx of treatment failure and no known resistance to cabotegravir or rilpivirine</a:t>
            </a:r>
          </a:p>
          <a:p>
            <a:pPr marL="0" indent="0">
              <a:buNone/>
            </a:pPr>
            <a:endParaRPr lang="en-US" dirty="0"/>
          </a:p>
          <a:p>
            <a:r>
              <a:rPr lang="en-US" dirty="0"/>
              <a:t>ATLAS and FLAIR studies showed Cabenuva to be non-inferior to standard ART regimen</a:t>
            </a:r>
          </a:p>
        </p:txBody>
      </p:sp>
    </p:spTree>
    <p:extLst>
      <p:ext uri="{BB962C8B-B14F-4D97-AF65-F5344CB8AC3E}">
        <p14:creationId xmlns:p14="http://schemas.microsoft.com/office/powerpoint/2010/main" val="1413020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371" y="476090"/>
            <a:ext cx="9563701" cy="1188720"/>
          </a:xfrm>
        </p:spPr>
        <p:txBody>
          <a:bodyPr/>
          <a:lstStyle/>
          <a:p>
            <a:r>
              <a:rPr lang="en-US" dirty="0"/>
              <a:t>IM Cabotegravir/Rilpivirine (Cabenuva)</a:t>
            </a:r>
          </a:p>
        </p:txBody>
      </p:sp>
      <p:sp>
        <p:nvSpPr>
          <p:cNvPr id="3" name="Content Placeholder 2"/>
          <p:cNvSpPr>
            <a:spLocks noGrp="1"/>
          </p:cNvSpPr>
          <p:nvPr>
            <p:ph idx="1"/>
          </p:nvPr>
        </p:nvSpPr>
        <p:spPr>
          <a:xfrm>
            <a:off x="849745" y="1764145"/>
            <a:ext cx="10067637" cy="4267200"/>
          </a:xfrm>
        </p:spPr>
        <p:txBody>
          <a:bodyPr>
            <a:normAutofit/>
          </a:bodyPr>
          <a:lstStyle/>
          <a:p>
            <a:r>
              <a:rPr lang="en-US" dirty="0"/>
              <a:t>SOLAR:  Randomized switch trial of CAB/RPV-LA vs BIC/TAF/FTC</a:t>
            </a:r>
          </a:p>
          <a:p>
            <a:pPr lvl="1"/>
            <a:r>
              <a:rPr lang="en-US" dirty="0"/>
              <a:t>Phase 3b randomized, open-label non-inferiority study to assess switching virologically suppressed adults to Cabenuva vs continuing Biktarvy</a:t>
            </a:r>
          </a:p>
        </p:txBody>
      </p:sp>
      <p:pic>
        <p:nvPicPr>
          <p:cNvPr id="4" name="Picture 3"/>
          <p:cNvPicPr>
            <a:picLocks noChangeAspect="1"/>
          </p:cNvPicPr>
          <p:nvPr/>
        </p:nvPicPr>
        <p:blipFill>
          <a:blip r:embed="rId2"/>
          <a:stretch>
            <a:fillRect/>
          </a:stretch>
        </p:blipFill>
        <p:spPr>
          <a:xfrm>
            <a:off x="800808" y="3030970"/>
            <a:ext cx="10410825" cy="3000375"/>
          </a:xfrm>
          <a:prstGeom prst="rect">
            <a:avLst/>
          </a:prstGeom>
        </p:spPr>
      </p:pic>
      <p:sp>
        <p:nvSpPr>
          <p:cNvPr id="5" name="TextBox 4"/>
          <p:cNvSpPr txBox="1"/>
          <p:nvPr/>
        </p:nvSpPr>
        <p:spPr>
          <a:xfrm>
            <a:off x="3090066" y="6357080"/>
            <a:ext cx="5895332" cy="276999"/>
          </a:xfrm>
          <a:prstGeom prst="rect">
            <a:avLst/>
          </a:prstGeom>
          <a:noFill/>
        </p:spPr>
        <p:txBody>
          <a:bodyPr wrap="square" rtlCol="0">
            <a:spAutoFit/>
          </a:bodyPr>
          <a:lstStyle/>
          <a:p>
            <a:r>
              <a:rPr lang="en-US" sz="1200" dirty="0">
                <a:solidFill>
                  <a:schemeClr val="bg1"/>
                </a:solidFill>
              </a:rPr>
              <a:t>Ramgopal M, et al. CROI 2023; Seattle, WA; February 19-22, 2023. Abst. 191.</a:t>
            </a:r>
          </a:p>
        </p:txBody>
      </p:sp>
    </p:spTree>
    <p:extLst>
      <p:ext uri="{BB962C8B-B14F-4D97-AF65-F5344CB8AC3E}">
        <p14:creationId xmlns:p14="http://schemas.microsoft.com/office/powerpoint/2010/main" val="4324675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 Theme">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AETC Theme" id="{DBA93667-0077-4010-8B42-8801AE954607}" vid="{0C6892CD-DFDB-4DFC-8967-26D7510A02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2338</TotalTime>
  <Words>2646</Words>
  <Application>Microsoft Office PowerPoint</Application>
  <PresentationFormat>Widescreen</PresentationFormat>
  <Paragraphs>244</Paragraphs>
  <Slides>45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Calibri Light</vt:lpstr>
      <vt:lpstr>ITC Avant Garde Std Bk</vt:lpstr>
      <vt:lpstr>System Font Regular</vt:lpstr>
      <vt:lpstr>Wingdings</vt:lpstr>
      <vt:lpstr>AETC Theme</vt:lpstr>
      <vt:lpstr>Updates in HIV Treatment and Prevention</vt:lpstr>
      <vt:lpstr>Disclaimer</vt:lpstr>
      <vt:lpstr>Drug Disclaimer</vt:lpstr>
      <vt:lpstr>Presenter</vt:lpstr>
      <vt:lpstr>Objectives</vt:lpstr>
      <vt:lpstr>HIV within the United States</vt:lpstr>
      <vt:lpstr>HIV Treatment</vt:lpstr>
      <vt:lpstr>IM Cabotegravir/Rilpivirine (Cabenuva)</vt:lpstr>
      <vt:lpstr>IM Cabotegravir/Rilpivirine (Cabenuva)</vt:lpstr>
      <vt:lpstr>SOLAR Study</vt:lpstr>
      <vt:lpstr>Ibalizumab (IBA)</vt:lpstr>
      <vt:lpstr>Ibalizumab Mechanism of Action</vt:lpstr>
      <vt:lpstr>Ibalizumab (IBA)</vt:lpstr>
      <vt:lpstr>Ibalizumab (IBA)</vt:lpstr>
      <vt:lpstr>Fostemsavir (FTR)</vt:lpstr>
      <vt:lpstr>Fostemsavir Mechanism of Action</vt:lpstr>
      <vt:lpstr>Fostemsavir (FTR)</vt:lpstr>
      <vt:lpstr>Fostemsavir (FTR)</vt:lpstr>
      <vt:lpstr>Fostemsavir (FTR)</vt:lpstr>
      <vt:lpstr>Lenacapavir (LEN)</vt:lpstr>
      <vt:lpstr>Lenacapavir (LEN)</vt:lpstr>
      <vt:lpstr>Lenacapavir (LEN)</vt:lpstr>
      <vt:lpstr>Lenacapavir (LEN)</vt:lpstr>
      <vt:lpstr>Islatravir</vt:lpstr>
      <vt:lpstr>Islatravir</vt:lpstr>
      <vt:lpstr>HIV Prevention</vt:lpstr>
      <vt:lpstr>HIV Pre-exposure Prophylaxis</vt:lpstr>
      <vt:lpstr>More PrEP Indications</vt:lpstr>
      <vt:lpstr>Cabotegravir </vt:lpstr>
      <vt:lpstr>Cabotegravir IM for PrEP</vt:lpstr>
      <vt:lpstr>Long-acting Early Viral Inhibition (LEVI) Syndrome</vt:lpstr>
      <vt:lpstr>Long-acting Early Viral Inhibition (LEVI) Syndrome</vt:lpstr>
      <vt:lpstr>Long-acting Early Viral Inhibition (LEVI) Syndrome</vt:lpstr>
      <vt:lpstr>Long-acting Early Viral Inhibition (LEVI) Syndrome</vt:lpstr>
      <vt:lpstr>Long-acting Early Viral Inhibition (LEVI) Syndrome</vt:lpstr>
      <vt:lpstr>CDC HIV Testing Recommendations for PrEP</vt:lpstr>
      <vt:lpstr>Doxy PEP for STI Prevention</vt:lpstr>
      <vt:lpstr>Doxy PEP for STI Prevention</vt:lpstr>
      <vt:lpstr>DoxyPEP Resistance</vt:lpstr>
      <vt:lpstr>ANRS 174 DOXYVAC</vt:lpstr>
      <vt:lpstr>ANRS 174 DOXYVAC</vt:lpstr>
      <vt:lpstr>DoxyPEP CDC Guidance</vt:lpstr>
      <vt:lpstr>PowerPoint Presentation</vt:lpstr>
      <vt:lpstr>PowerPoint Presentation</vt:lpstr>
      <vt:lpstr>MATEC Resources</vt:lpstr>
    </vt:vector>
  </TitlesOfParts>
  <Company>Washington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 in HIV Treatment and prevention</dc:title>
  <dc:creator>Hong, Donald</dc:creator>
  <cp:lastModifiedBy>Judith Collins</cp:lastModifiedBy>
  <cp:revision>56</cp:revision>
  <dcterms:created xsi:type="dcterms:W3CDTF">2023-06-14T14:16:47Z</dcterms:created>
  <dcterms:modified xsi:type="dcterms:W3CDTF">2023-12-01T19:13:22Z</dcterms:modified>
</cp:coreProperties>
</file>