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0"/>
  </p:notesMasterIdLst>
  <p:handoutMasterIdLst>
    <p:handoutMasterId r:id="rId21"/>
  </p:handoutMasterIdLst>
  <p:sldIdLst>
    <p:sldId id="272" r:id="rId2"/>
    <p:sldId id="261" r:id="rId3"/>
    <p:sldId id="284" r:id="rId4"/>
    <p:sldId id="266" r:id="rId5"/>
    <p:sldId id="288" r:id="rId6"/>
    <p:sldId id="307" r:id="rId7"/>
    <p:sldId id="306" r:id="rId8"/>
    <p:sldId id="270" r:id="rId9"/>
    <p:sldId id="286" r:id="rId10"/>
    <p:sldId id="287" r:id="rId11"/>
    <p:sldId id="308" r:id="rId12"/>
    <p:sldId id="309" r:id="rId13"/>
    <p:sldId id="312" r:id="rId14"/>
    <p:sldId id="310" r:id="rId15"/>
    <p:sldId id="313" r:id="rId16"/>
    <p:sldId id="282" r:id="rId17"/>
    <p:sldId id="280" r:id="rId18"/>
    <p:sldId id="2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5AB"/>
    <a:srgbClr val="008C99"/>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52" autoAdjust="0"/>
    <p:restoredTop sz="80349" autoAdjust="0"/>
  </p:normalViewPr>
  <p:slideViewPr>
    <p:cSldViewPr snapToGrid="0">
      <p:cViewPr varScale="1">
        <p:scale>
          <a:sx n="102" d="100"/>
          <a:sy n="102" d="100"/>
        </p:scale>
        <p:origin x="264"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8/25/2023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 Id="rId4" Type="http://schemas.openxmlformats.org/officeDocument/2006/relationships/hyperlink" Target="https://onlinelibrary.wiley.com/doi/full/10.1111/hiv.12676#hiv12676-bib-0046"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a:t>Version_ 08 2023</a:t>
            </a:r>
          </a:p>
          <a:p>
            <a:r>
              <a:rPr lang="en-US" dirty="0"/>
              <a:t>Target trainees: interprofessional members of the healthcare team</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Bowen, LN, et al. </a:t>
            </a:r>
            <a:r>
              <a:rPr lang="en-US" sz="1200" u="sng" dirty="0">
                <a:solidFill>
                  <a:schemeClr val="bg1"/>
                </a:solidFill>
              </a:rPr>
              <a:t>Nat Rev Neurol</a:t>
            </a:r>
            <a:r>
              <a:rPr lang="en-US" sz="1200" dirty="0">
                <a:solidFill>
                  <a:schemeClr val="bg1"/>
                </a:solidFill>
              </a:rPr>
              <a:t>. 2016; 12(11):662-674. 1. Boulware DR et al. </a:t>
            </a:r>
            <a:r>
              <a:rPr lang="en-US" sz="1200" u="sng" dirty="0">
                <a:solidFill>
                  <a:schemeClr val="bg1"/>
                </a:solidFill>
              </a:rPr>
              <a:t>NEJM</a:t>
            </a:r>
            <a:r>
              <a:rPr lang="en-US" sz="1200" dirty="0">
                <a:solidFill>
                  <a:schemeClr val="bg1"/>
                </a:solidFill>
              </a:rPr>
              <a:t> 2014;370(26):2487-2498. 2. Beardsley J et al. </a:t>
            </a:r>
            <a:r>
              <a:rPr lang="en-US" sz="1200" u="sng" dirty="0">
                <a:solidFill>
                  <a:schemeClr val="bg1"/>
                </a:solidFill>
              </a:rPr>
              <a:t>NEJM</a:t>
            </a:r>
            <a:r>
              <a:rPr lang="en-US" sz="1200" dirty="0">
                <a:solidFill>
                  <a:schemeClr val="bg1"/>
                </a:solidFill>
              </a:rPr>
              <a:t> 2016;374(6): 542-554.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Paradoxical cryptococcal IRIS reported in 10-45% ART-naïve PWH with cryptococcal meningitis with 60% </a:t>
            </a:r>
            <a:r>
              <a:rPr lang="en-US" dirty="0" err="1"/>
              <a:t>occuring</a:t>
            </a:r>
            <a:r>
              <a:rPr lang="en-US" dirty="0"/>
              <a:t> within first month of ART; ; more common in pts who fail to mount an initial pleocytosis (&lt;25cells, protein, inf gamma responses at diagnosis)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Manifestations of cryptococcal IRIS: clinically worse after initial period of stabilization of improvement on therapy; MRI: leptomeningeal enhancement</a:t>
            </a:r>
          </a:p>
          <a:p>
            <a:pPr marL="171450" indent="-171450">
              <a:buFont typeface="Arial" panose="020B0604020202020204" pitchFamily="34" charset="0"/>
              <a:buChar char="•"/>
            </a:pPr>
            <a:r>
              <a:rPr lang="en-US" sz="1200" dirty="0"/>
              <a:t>Guidelines recommend </a:t>
            </a:r>
            <a:r>
              <a:rPr lang="en-US" sz="1200" b="1" dirty="0"/>
              <a:t>delay 4-6 weeks to start ART</a:t>
            </a:r>
            <a:r>
              <a:rPr lang="en-US" sz="1200" dirty="0"/>
              <a:t>, especially in those with elevated ICP and low CSF TNC</a:t>
            </a:r>
            <a:endParaRPr lang="en-US" dirty="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Less risk when ART started after CNS cultures negative</a:t>
            </a:r>
            <a:endParaRPr lang="en-US" baseline="0" dirty="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COAT trial- Boulware et al,-  Cryptococcal Optimal Antiretroviral timing trial determined the optimal timing of ART initiation to be &gt;5 weeks following initiation of CM antifungal treatment, this delay allows time for C</a:t>
            </a:r>
            <a:r>
              <a:rPr lang="en-US" dirty="0"/>
              <a:t>D4 T‐cell count restoration and re‐establishment of the Th1 and Th2/17 balance, which is thought</a:t>
            </a:r>
            <a:r>
              <a:rPr lang="en-US" baseline="0" dirty="0"/>
              <a:t> to be the immune response needed for fungal clearance. RCT 3 sites n Africa compared pts with </a:t>
            </a:r>
            <a:r>
              <a:rPr lang="en-US" baseline="0" dirty="0" err="1"/>
              <a:t>cryp</a:t>
            </a:r>
            <a:r>
              <a:rPr lang="en-US" baseline="0" dirty="0"/>
              <a:t> meningitis who started ART within 1-2 weeks (median 8d) after dx </a:t>
            </a:r>
            <a:r>
              <a:rPr lang="en-US" baseline="0" dirty="0" err="1"/>
              <a:t>iwith</a:t>
            </a:r>
            <a:r>
              <a:rPr lang="en-US" baseline="0" dirty="0"/>
              <a:t> meningitis with pts for whom ART delayed for 4-6 </a:t>
            </a:r>
            <a:r>
              <a:rPr lang="en-US" baseline="0" dirty="0" err="1"/>
              <a:t>wks</a:t>
            </a:r>
            <a:r>
              <a:rPr lang="en-US" baseline="0" dirty="0"/>
              <a:t> (median 35d) after dx. ; </a:t>
            </a:r>
            <a:r>
              <a:rPr lang="en-US" baseline="0" dirty="0" err="1"/>
              <a:t>ampho</a:t>
            </a:r>
            <a:r>
              <a:rPr lang="en-US" baseline="0" dirty="0"/>
              <a:t> B + fluconazole for induction’; a significantly greater in crease in 6-mo mortality occurred in early ART group than in delayed ART group (45% vs 30%, P-0.3); increase most pronounced during first 8 to 30d of study. Difference in mortality between early ART group and delayed ART group even greater among individuals with CSF WBC&lt;5. Excess deaths in early ART group likely attributable to paradoxical IRIS&gt; </a:t>
            </a:r>
            <a:endParaRPr lang="en-US" dirty="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Chang et al- </a:t>
            </a:r>
            <a:r>
              <a:rPr lang="en-US" dirty="0"/>
              <a:t>study found that patients with cryptococcal meningitis who were CSF culture-negative at the initiation of ART had a greater than 60% reduction in risk of clinical deterioration than those who were culture-positive and that those with sterile CSF had a greater than 60% reduction in risk of IRIS than those without sterile CSF.</a:t>
            </a:r>
            <a:endParaRPr lang="en-US" baseline="0" dirty="0">
              <a:solidFill>
                <a:schemeClr val="tx1"/>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Balasko A et al. HIV Med.</a:t>
            </a:r>
            <a:r>
              <a:rPr lang="en-US" baseline="0" dirty="0">
                <a:solidFill>
                  <a:schemeClr val="tx1"/>
                </a:solidFill>
              </a:rPr>
              <a:t> 2019;20(1):1-10. Shedding light on IRIS: from pathophysiology to treatment of crypt. Menin and IRIS in HIV. Immune response Th2/Th17 rather than Th1, leading to inefficient fungal clearance at the time of ART initiation and subsequent over-exaggeration </a:t>
            </a:r>
            <a:r>
              <a:rPr lang="en-US" baseline="0" dirty="0" err="1">
                <a:solidFill>
                  <a:schemeClr val="tx1"/>
                </a:solidFill>
              </a:rPr>
              <a:t>fo</a:t>
            </a:r>
            <a:r>
              <a:rPr lang="en-US" baseline="0" dirty="0">
                <a:solidFill>
                  <a:schemeClr val="tx1"/>
                </a:solidFill>
              </a:rPr>
              <a:t> the Th1 response and life-threatening IRIS development. Tx include corticosteroids, thalidomide (TNF-alpha cytokine antagonist).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Eshun-Wilson, et al. Cochrane Database Syst Rev. 2018. Early vs delayed ART in PLWH with cryptococcal meningitis. Review for low and middle-income countries. Unable to pool results. Possible bias due to selective outcome reporting.  Evidence is low certainty that higher mortality risk related to </a:t>
            </a:r>
            <a:r>
              <a:rPr lang="en-US" baseline="0" dirty="0" err="1">
                <a:solidFill>
                  <a:schemeClr val="tx1"/>
                </a:solidFill>
              </a:rPr>
              <a:t>cr</a:t>
            </a:r>
            <a:r>
              <a:rPr lang="en-US" baseline="0" dirty="0">
                <a:solidFill>
                  <a:schemeClr val="tx1"/>
                </a:solidFill>
              </a:rPr>
              <a:t> men-IRIS.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other TNF‐α antagonists are applied in noninfectious settings (e.g. rheumatoid arthritis), such as infliximab, the only TNF‐α antagonist applied in the HIV‐CM setting is thalidomide; thalidomide has been proved to be safe in immunocompromised HIV‐infected patients. Clinically, thalidomide has been proven effective in HIV‐infected patients experiencing IRIS following ART initiation </a:t>
            </a:r>
            <a:r>
              <a:rPr lang="en-US" dirty="0">
                <a:hlinkClick r:id="rId4"/>
              </a:rPr>
              <a:t>46</a:t>
            </a:r>
            <a:r>
              <a:rPr lang="en-US" dirty="0"/>
              <a:t>. Two HIV‐infected patients with CM and one HIV/TB‐coinfected patient showed rapid clinical remission and were able to stop corticosteroid treatment following treatment with thalidomide, allowing successful IRIS resolution. Another two HIV‐CM IRIS patients treated with thalidomide showed dramatic improvement. Further, thalidomide was used successfully to treat CM‐related IRIS in an immunocompetent individual who was clinically deteriorating with an elevated ICP, despite corticosteroid use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INSHI definition of cryptococcal IRIS includes the antecedent criteria of cryptococcal infection that has improved with antifungal treatment and the clinical criteria of clinical deterioration within 12 months of starting ART, with the development of meningitis, intracranial lesions, skin lesions, pulmonary nodules, or lymphadenopathy. Nonadherence to ART and other diagnoses, including other infections or malignancies, must be excluded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Zolopa</a:t>
            </a:r>
            <a:r>
              <a:rPr lang="en-US" dirty="0"/>
              <a:t> 2009</a:t>
            </a:r>
            <a:r>
              <a:rPr lang="en-US" baseline="30000" dirty="0"/>
              <a:t>1 </a:t>
            </a:r>
            <a:r>
              <a:rPr lang="en-US" baseline="0" dirty="0"/>
              <a:t>Delay of ART initiation 14d. Safe.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Makadzange</a:t>
            </a:r>
            <a:r>
              <a:rPr lang="en-US" dirty="0"/>
              <a:t> 2010</a:t>
            </a:r>
            <a:r>
              <a:rPr lang="en-US" baseline="30000" dirty="0"/>
              <a:t>2</a:t>
            </a:r>
            <a:r>
              <a:rPr lang="en-US" baseline="0" dirty="0"/>
              <a:t>  Delay of ART initiation 72hr vs 10 weeks. Early therapy had worse outcomes but suboptimal </a:t>
            </a:r>
            <a:r>
              <a:rPr lang="en-US" baseline="0" dirty="0" err="1"/>
              <a:t>tx</a:t>
            </a:r>
            <a:r>
              <a:rPr lang="en-US" baseline="0" dirty="0"/>
              <a:t> (fluconazole only, older ART)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214069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Steroids also used in TB pericardium.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About 50% those with TB-IRIS meningitis will develop IRIS (Chang et al)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Study in Vietnam</a:t>
            </a:r>
            <a:r>
              <a:rPr lang="en-US" baseline="30000" dirty="0">
                <a:solidFill>
                  <a:schemeClr val="tx1"/>
                </a:solidFill>
              </a:rPr>
              <a:t>1</a:t>
            </a:r>
            <a:r>
              <a:rPr lang="en-US" dirty="0">
                <a:solidFill>
                  <a:schemeClr val="tx1"/>
                </a:solidFill>
              </a:rPr>
              <a:t>: No delay vs 2mo delay;</a:t>
            </a:r>
            <a:r>
              <a:rPr lang="en-US" baseline="0" dirty="0">
                <a:solidFill>
                  <a:schemeClr val="tx1"/>
                </a:solidFill>
              </a:rPr>
              <a:t> </a:t>
            </a:r>
            <a:r>
              <a:rPr lang="en-US" dirty="0">
                <a:solidFill>
                  <a:schemeClr val="tx1"/>
                </a:solidFill>
              </a:rPr>
              <a:t>Overall mortality 58%, severe adverse events 90% (may not be generalizable)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IDSACDC/ATS guidelines recommend pts with TB meningitis should not start ART before 8 weeks of TB </a:t>
            </a:r>
            <a:r>
              <a:rPr lang="en-US" dirty="0" err="1">
                <a:solidFill>
                  <a:schemeClr val="tx1"/>
                </a:solidFill>
              </a:rPr>
              <a:t>tx</a:t>
            </a:r>
            <a:r>
              <a:rPr lang="en-US" dirty="0">
                <a:solidFill>
                  <a:schemeClr val="tx1"/>
                </a:solidFill>
              </a:rPr>
              <a:t> is completed, regardless of CD4 count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Many experts recommend that PWH with TB meningitis, ART should be initiation within first 2-8 </a:t>
            </a:r>
            <a:r>
              <a:rPr lang="en-US" dirty="0" err="1">
                <a:solidFill>
                  <a:schemeClr val="tx1"/>
                </a:solidFill>
              </a:rPr>
              <a:t>wks</a:t>
            </a:r>
            <a:r>
              <a:rPr lang="en-US" dirty="0">
                <a:solidFill>
                  <a:schemeClr val="tx1"/>
                </a:solidFill>
              </a:rPr>
              <a:t> after starting anti-TB, opting for first 2 weeks in those with CD4 &lt;50 in settings where close monitoring oof drug-related toxicities and CNS adverse events is feasible.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1. </a:t>
            </a:r>
            <a:r>
              <a:rPr lang="en-US" sz="1200" dirty="0" err="1"/>
              <a:t>Torok</a:t>
            </a:r>
            <a:r>
              <a:rPr lang="en-US" sz="1200" dirty="0"/>
              <a:t> ME et al. CID 2011;52(11):1374-83 2. http://aidsinfo.nih.gov/contentfiles/lvguidelines/adult_oi.pdf    3. Thwaites GE et al. NEJM 2004;351(17):1741-1751. 4. Pepper DJ et al. CID 2009;48(11):e96-07. 5. </a:t>
            </a:r>
            <a:r>
              <a:rPr lang="en-US" sz="1200" dirty="0" err="1"/>
              <a:t>Meintjes</a:t>
            </a:r>
            <a:r>
              <a:rPr lang="en-US" sz="1200" dirty="0"/>
              <a:t> G et al. AIDS 2010;24(15):2381-2390. 6. Manea E et al. </a:t>
            </a:r>
            <a:r>
              <a:rPr lang="en-US" sz="1200" u="sng" dirty="0" err="1"/>
              <a:t>Pneumologia</a:t>
            </a:r>
            <a:r>
              <a:rPr lang="en-US" sz="1200" dirty="0"/>
              <a:t> 2015;64(4):32-6.</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234872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About 50% those with TB-IRIS meningitis will develop IRIS (Chang et al)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Study in Vietnam</a:t>
            </a:r>
            <a:r>
              <a:rPr lang="en-US" baseline="30000" dirty="0">
                <a:solidFill>
                  <a:schemeClr val="tx1"/>
                </a:solidFill>
              </a:rPr>
              <a:t>1</a:t>
            </a:r>
            <a:r>
              <a:rPr lang="en-US" dirty="0">
                <a:solidFill>
                  <a:schemeClr val="tx1"/>
                </a:solidFill>
              </a:rPr>
              <a:t>: No delay vs 2mo delay;</a:t>
            </a:r>
            <a:r>
              <a:rPr lang="en-US" baseline="0" dirty="0">
                <a:solidFill>
                  <a:schemeClr val="tx1"/>
                </a:solidFill>
              </a:rPr>
              <a:t> </a:t>
            </a:r>
            <a:r>
              <a:rPr lang="en-US" dirty="0">
                <a:solidFill>
                  <a:schemeClr val="tx1"/>
                </a:solidFill>
              </a:rPr>
              <a:t>Overall mortality 58%, severe adverse events 90% (may not be generalizable)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IDSACDC/ATS guidelines recommend pts with TB meningitis should not start ART before 8 weeks of TB </a:t>
            </a:r>
            <a:r>
              <a:rPr lang="en-US" dirty="0" err="1">
                <a:solidFill>
                  <a:schemeClr val="tx1"/>
                </a:solidFill>
              </a:rPr>
              <a:t>tx</a:t>
            </a:r>
            <a:r>
              <a:rPr lang="en-US" dirty="0">
                <a:solidFill>
                  <a:schemeClr val="tx1"/>
                </a:solidFill>
              </a:rPr>
              <a:t> is completed, regardless of CD4 count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Many experts recommend that PWH with TB meningitis, ART should be initiation within first 2-8 </a:t>
            </a:r>
            <a:r>
              <a:rPr lang="en-US" dirty="0" err="1">
                <a:solidFill>
                  <a:schemeClr val="tx1"/>
                </a:solidFill>
              </a:rPr>
              <a:t>wks</a:t>
            </a:r>
            <a:r>
              <a:rPr lang="en-US" dirty="0">
                <a:solidFill>
                  <a:schemeClr val="tx1"/>
                </a:solidFill>
              </a:rPr>
              <a:t> after starting anti-TB, opting for first 2 weeks in those with CD4 &lt;50 in settings where close monitoring oof drug-related toxicities and CNS adverse events is feasible.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1. </a:t>
            </a:r>
            <a:r>
              <a:rPr lang="en-US" sz="1200" dirty="0" err="1"/>
              <a:t>Torok</a:t>
            </a:r>
            <a:r>
              <a:rPr lang="en-US" sz="1200" dirty="0"/>
              <a:t> ME et al. CID 2011;52(11):1374-83 2. http://aidsinfo.nih.gov/contentfiles/lvguidelines/adult_oi.pdf    3. Thwaites GE et al. NEJM 2004;351(17):1741-1751. 4. Pepper DJ et al. CID 2009;48(11):e96-07. 5. </a:t>
            </a:r>
            <a:r>
              <a:rPr lang="en-US" sz="1200" dirty="0" err="1"/>
              <a:t>Meintjes</a:t>
            </a:r>
            <a:r>
              <a:rPr lang="en-US" sz="1200" dirty="0"/>
              <a:t> G et al. AIDS 2010;24(15):2381-2390. 6. Manea E et al. </a:t>
            </a:r>
            <a:r>
              <a:rPr lang="en-US" sz="1200" u="sng" dirty="0" err="1"/>
              <a:t>Pneumologia</a:t>
            </a:r>
            <a:r>
              <a:rPr lang="en-US" sz="1200" dirty="0"/>
              <a:t> 2015;64(4):32-6.</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2990189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Dimophic</a:t>
            </a:r>
            <a:r>
              <a:rPr lang="en-US" dirty="0"/>
              <a:t> fungi that live in soil in endemic regions (U.S.= lower San Joaquin Valley and other arid regions in southern California, much of Arizona, southern Utah Nevada and NM, western TX, easter Washington)</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Takes several weeks for antibodies to develop so serologies can be negative in early infection</a:t>
            </a:r>
          </a:p>
          <a:p>
            <a:pPr marL="171450" indent="-171450">
              <a:buFont typeface="Arial" panose="020B0604020202020204" pitchFamily="34" charset="0"/>
              <a:buChar char="•"/>
            </a:pPr>
            <a:r>
              <a:rPr lang="en-US" dirty="0" err="1">
                <a:solidFill>
                  <a:schemeClr val="tx1"/>
                </a:solidFill>
              </a:rPr>
              <a:t>Coccidiodomycosis</a:t>
            </a:r>
            <a:r>
              <a:rPr lang="en-US" dirty="0">
                <a:solidFill>
                  <a:schemeClr val="tx1"/>
                </a:solidFill>
              </a:rPr>
              <a:t> antigen in CSF has very high sensitivity a</a:t>
            </a:r>
            <a:r>
              <a:rPr lang="en-US" dirty="0"/>
              <a:t>nd specificity</a:t>
            </a:r>
          </a:p>
          <a:p>
            <a:pPr marL="171450" indent="-171450">
              <a:buFont typeface="Arial" panose="020B0604020202020204" pitchFamily="34" charset="0"/>
              <a:buChar char="•"/>
            </a:pPr>
            <a:r>
              <a:rPr lang="en-US" dirty="0"/>
              <a:t>Note that cocci PCR is commercially available but no FDA-approved nor testing in PWH</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304411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Intrathecal amphoteric B is used in refractory cases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Amphotericin B during first trimester pregnancy</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Cocci complement fixation (CF) </a:t>
            </a:r>
            <a:r>
              <a:rPr lang="en-US" dirty="0" err="1"/>
              <a:t>abx</a:t>
            </a:r>
            <a:r>
              <a:rPr lang="en-US" dirty="0"/>
              <a:t> titer more than twofold rise suggests recurrence or worsening of clinical diseases and should prompt reassessment of management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178727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2945648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156716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PCR= polymerase chain reaction; type of nucleic acid amplification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CNS infection can cause increased intracranial pressure and herniation</a:t>
            </a:r>
          </a:p>
          <a:p>
            <a:r>
              <a:rPr lang="en-US" altLang="en-US" sz="2800" dirty="0"/>
              <a:t>Lumbar puncture</a:t>
            </a:r>
          </a:p>
          <a:p>
            <a:pPr marL="342900" indent="-342900">
              <a:buFont typeface="Arial" panose="020B0604020202020204" pitchFamily="34" charset="0"/>
              <a:buChar char="•"/>
            </a:pPr>
            <a:r>
              <a:rPr lang="en-US" altLang="en-US" sz="2400" dirty="0"/>
              <a:t>LP without CT is safe if  no  papilledema, localizing signs, or signs of increased pressure</a:t>
            </a:r>
          </a:p>
          <a:p>
            <a:pPr marL="342900" indent="-342900">
              <a:buFont typeface="Arial" panose="020B0604020202020204" pitchFamily="34" charset="0"/>
              <a:buChar char="•"/>
            </a:pPr>
            <a:r>
              <a:rPr lang="en-US" altLang="en-US" sz="2400" dirty="0"/>
              <a:t>Contraindications: signs of increased intracranial pressure (risk of herniation), localizing neurologic signs, </a:t>
            </a:r>
            <a:r>
              <a:rPr lang="en-US" altLang="en-US" sz="2400" dirty="0" err="1"/>
              <a:t>signifant</a:t>
            </a:r>
            <a:r>
              <a:rPr lang="en-US" altLang="en-US" sz="2400" dirty="0"/>
              <a:t> coagulopathy, lumbar soft tissue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411871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Niu</a:t>
            </a:r>
            <a:r>
              <a:rPr lang="en-US" sz="1200" dirty="0">
                <a:solidFill>
                  <a:schemeClr val="bg1"/>
                </a:solidFill>
              </a:rPr>
              <a:t>, MT et al. JID 1993;168:1490-1501.  </a:t>
            </a:r>
            <a:r>
              <a:rPr lang="en-US" dirty="0"/>
              <a:t>Headache 32%, neuropathy 6%, encephalopathy 6%</a:t>
            </a:r>
          </a:p>
          <a:p>
            <a:r>
              <a:rPr lang="en-US" dirty="0"/>
              <a:t>Guillain-Barre = acute idiopathic </a:t>
            </a:r>
            <a:r>
              <a:rPr lang="en-US" dirty="0" err="1"/>
              <a:t>polyradiculoneuritis</a:t>
            </a:r>
            <a:r>
              <a:rPr lang="en-US" dirty="0"/>
              <a:t>; acute inflammatory demyelinating polyradiculoneuropathy (AIDP)</a:t>
            </a:r>
          </a:p>
        </p:txBody>
      </p:sp>
      <p:sp>
        <p:nvSpPr>
          <p:cNvPr id="4" name="Slide Number Placeholder 3"/>
          <p:cNvSpPr>
            <a:spLocks noGrp="1"/>
          </p:cNvSpPr>
          <p:nvPr>
            <p:ph type="sldNum" sz="quarter" idx="10"/>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119678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altLang="en-US" dirty="0"/>
              <a:t>Development of bacterial meningitis progresses through the following five related steps: (1) bacterial colonization of the nasopharynx, (2) mucosal invasion and penetration into the bloodstream, (3) intravascular multiplication and entrance through the blood–brain barrier usually via the choroid plexus, (4) generation of inflammation within the subarachnoid space, and (5) induction of neuronal and auditory cell damage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t>Complications: bacteremia, seizures, brain herniation, cranial nerve damage, </a:t>
            </a:r>
            <a:endParaRPr lang="en-US" sz="4800" dirty="0">
              <a:solidFill>
                <a:schemeClr val="tx1"/>
              </a:solidFill>
            </a:endParaRPr>
          </a:p>
          <a:p>
            <a:pPr eaLnBrk="1" hangingPunct="1">
              <a:defRPr/>
            </a:pPr>
            <a:r>
              <a:rPr lang="en-US" altLang="en-US" sz="2400" dirty="0"/>
              <a:t>Dexamethasone PRIOR to initial antibiotics reduced morbidity and mortality</a:t>
            </a:r>
          </a:p>
          <a:p>
            <a:pPr lvl="1" eaLnBrk="1" hangingPunct="1">
              <a:defRPr/>
            </a:pPr>
            <a:r>
              <a:rPr lang="en-US" altLang="en-US" sz="2000" dirty="0"/>
              <a:t>Most effective in </a:t>
            </a:r>
            <a:r>
              <a:rPr lang="en-US" altLang="en-US" sz="2000" i="1" dirty="0"/>
              <a:t>Strep </a:t>
            </a:r>
            <a:r>
              <a:rPr lang="en-US" altLang="en-US" sz="2000" i="1" dirty="0" err="1"/>
              <a:t>pneumo</a:t>
            </a:r>
            <a:endParaRPr lang="en-US" altLang="en-US" sz="2000" i="1" dirty="0"/>
          </a:p>
          <a:p>
            <a:pPr lvl="1" eaLnBrk="1" hangingPunct="1">
              <a:defRPr/>
            </a:pPr>
            <a:r>
              <a:rPr lang="en-US" altLang="en-US" sz="2000" dirty="0"/>
              <a:t>Less deafness for children with </a:t>
            </a:r>
            <a:r>
              <a:rPr lang="en-US" altLang="en-US" sz="2000" i="1" dirty="0"/>
              <a:t>H. influenzae</a:t>
            </a:r>
          </a:p>
          <a:p>
            <a:pPr lvl="1" eaLnBrk="1" hangingPunct="1">
              <a:defRPr/>
            </a:pPr>
            <a:r>
              <a:rPr lang="en-US" altLang="en-US" sz="2000" i="0" dirty="0"/>
              <a:t>Apparent treatment effect ceased to be significant after adjustment for multiple comparisons so true positive effect unclear  (Lancet Neuro 2010; 9(3):254-63.</a:t>
            </a:r>
          </a:p>
          <a:p>
            <a:pPr lvl="1" eaLnBrk="1" hangingPunct="1">
              <a:defRPr/>
            </a:pPr>
            <a:r>
              <a:rPr lang="en-US" altLang="en-US" sz="2000" i="0" dirty="0"/>
              <a:t>In resource poor settings with high HIV infection rates, RCTs showed no effect of dexamethasone. </a:t>
            </a:r>
          </a:p>
          <a:p>
            <a:pPr lvl="1" eaLnBrk="1" hangingPunct="1">
              <a:defRPr/>
            </a:pPr>
            <a:r>
              <a:rPr lang="en-US" altLang="en-US" sz="2000" i="0" dirty="0"/>
              <a:t>2013 Cochrane review showed beneficial effect of corticosteroids in patients with community-acquired bacterial meningitis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t>Droplet precautions for 1</a:t>
            </a:r>
            <a:r>
              <a:rPr lang="en-US" altLang="en-US" sz="2000" baseline="30000" dirty="0"/>
              <a:t>st</a:t>
            </a:r>
            <a:r>
              <a:rPr lang="en-US" altLang="en-US" sz="2000" dirty="0"/>
              <a:t> 24hrs after beginning appropriate antibiotic therapy</a:t>
            </a:r>
          </a:p>
          <a:p>
            <a:pPr eaLnBrk="1" hangingPunct="1"/>
            <a:r>
              <a:rPr lang="en-US" altLang="en-US" sz="2400" dirty="0"/>
              <a:t>Post-exposure prophylaxis o</a:t>
            </a:r>
            <a:r>
              <a:rPr lang="en-US" altLang="en-US" sz="2000" dirty="0"/>
              <a:t>nly for close contacts: household members, day care center contacts, those with direct contact to oral secretions; rifampin bid x 2 days or ciprofloxacin x 1.</a:t>
            </a:r>
          </a:p>
          <a:p>
            <a:pPr eaLnBrk="1" hangingPunct="1"/>
            <a:r>
              <a:rPr lang="en-US" altLang="en-US" sz="2000" dirty="0"/>
              <a:t>HSV=herpes simplex virus; HSV-2 can cause meningitis</a:t>
            </a:r>
          </a:p>
          <a:p>
            <a:pPr lvl="0" eaLnBrk="1" hangingPunct="1">
              <a:defRPr/>
            </a:pPr>
            <a:endParaRPr lang="en-US" altLang="en-US" sz="2000" i="1"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penicillin G 18-24mu IV CI daily x 10-14d</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427565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Accounts for 15-20% of deaths attributed to HIV-associated opportunistic infections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Mortality can reach 70%</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cryptococcus= ubiquitous environmental yeast found in soil and bird droppings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Infection typically acquired through inhalation of spores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Initial infection can lead to primary pulmonary infection, latent infection (asymptomatic cryptococcal antigenemia), or disseminated infection with a predilection for the CNS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setting of HIV, cryptococcal meningitis inflammatory response in CSF is weaker, fungal burdens are larger, and number of mass lesions is lower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 &gt;47cmH20 associated with development of </a:t>
            </a:r>
            <a:r>
              <a:rPr lang="en-US" sz="1200" dirty="0" err="1"/>
              <a:t>papilloedema</a:t>
            </a:r>
            <a:endParaRPr lang="en-US" sz="120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Elevated CSF confers poor prognosis</a:t>
            </a: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1770287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539532" y="1233378"/>
            <a:ext cx="11112939" cy="4467207"/>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Rectangle 8"/>
          <p:cNvSpPr>
            <a:spLocks noChangeArrowheads="1"/>
          </p:cNvSpPr>
          <p:nvPr userDrawn="1"/>
        </p:nvSpPr>
        <p:spPr bwMode="auto">
          <a:xfrm>
            <a:off x="4210051"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Rectangle 9"/>
          <p:cNvSpPr>
            <a:spLocks noChangeArrowheads="1"/>
          </p:cNvSpPr>
          <p:nvPr userDrawn="1"/>
        </p:nvSpPr>
        <p:spPr bwMode="auto">
          <a:xfrm>
            <a:off x="7969251"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Rectangle 11"/>
          <p:cNvSpPr>
            <a:spLocks noChangeArrowheads="1"/>
          </p:cNvSpPr>
          <p:nvPr userDrawn="1"/>
        </p:nvSpPr>
        <p:spPr bwMode="auto">
          <a:xfrm>
            <a:off x="4210051"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Rectangle 12"/>
          <p:cNvSpPr>
            <a:spLocks noChangeArrowheads="1"/>
          </p:cNvSpPr>
          <p:nvPr userDrawn="1"/>
        </p:nvSpPr>
        <p:spPr bwMode="auto">
          <a:xfrm>
            <a:off x="7969251"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470557"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470557"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4210051"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7993671"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470557"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470557" y="405392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4229757"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4229757" y="4066803"/>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7988957"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7988957" y="405392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0" y="5312548"/>
            <a:ext cx="3986489"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7078134" y="5339907"/>
            <a:ext cx="3986489"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4102756" y="3561705"/>
            <a:ext cx="3986489"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4101296" y="3055720"/>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635358"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635358"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33971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3397161"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61589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6158963"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89207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8920766"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4" y="1795464"/>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4" name="Group 273"/>
          <p:cNvGrpSpPr/>
          <p:nvPr userDrawn="1"/>
        </p:nvGrpSpPr>
        <p:grpSpPr>
          <a:xfrm>
            <a:off x="954617" y="1795464"/>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2" name="Group 271"/>
          <p:cNvGrpSpPr/>
          <p:nvPr userDrawn="1"/>
        </p:nvGrpSpPr>
        <p:grpSpPr>
          <a:xfrm>
            <a:off x="8195733" y="1795464"/>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76" name="Text Placeholder 5"/>
          <p:cNvSpPr>
            <a:spLocks noGrp="1"/>
          </p:cNvSpPr>
          <p:nvPr>
            <p:ph type="body" sz="quarter" idx="11"/>
          </p:nvPr>
        </p:nvSpPr>
        <p:spPr>
          <a:xfrm>
            <a:off x="1110207"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1126650"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472065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4719928"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832965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8328920"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954618" y="1795462"/>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4576234" y="1795463"/>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1"/>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6" name="Group 35"/>
          <p:cNvGrpSpPr/>
          <p:nvPr userDrawn="1"/>
        </p:nvGrpSpPr>
        <p:grpSpPr>
          <a:xfrm>
            <a:off x="4744466" y="1624841"/>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64" name="Group 63"/>
          <p:cNvGrpSpPr/>
          <p:nvPr userDrawn="1"/>
        </p:nvGrpSpPr>
        <p:grpSpPr>
          <a:xfrm>
            <a:off x="8361553" y="1624841"/>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94" name="Text Placeholder 5"/>
          <p:cNvSpPr>
            <a:spLocks noGrp="1"/>
          </p:cNvSpPr>
          <p:nvPr>
            <p:ph type="body" sz="quarter" idx="11"/>
          </p:nvPr>
        </p:nvSpPr>
        <p:spPr>
          <a:xfrm>
            <a:off x="1127379"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1126650" y="4279843"/>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4744466"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4743736" y="4267977"/>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8363347" y="4240843"/>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17"/>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5033783" y="3265376"/>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p:cNvGrpSpPr/>
          <p:nvPr userDrawn="1"/>
        </p:nvGrpSpPr>
        <p:grpSpPr>
          <a:xfrm>
            <a:off x="509142" y="362217"/>
            <a:ext cx="2471189"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12192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ext Placeholder 3"/>
          <p:cNvSpPr>
            <a:spLocks noGrp="1"/>
          </p:cNvSpPr>
          <p:nvPr>
            <p:ph type="body" sz="quarter" idx="10" hasCustomPrompt="1"/>
          </p:nvPr>
        </p:nvSpPr>
        <p:spPr>
          <a:xfrm>
            <a:off x="463640" y="2389946"/>
            <a:ext cx="11178861"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463641" y="3110903"/>
            <a:ext cx="11178860"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
            <a:ext cx="12191999" cy="6857463"/>
          </a:xfrm>
          <a:prstGeom prst="rect">
            <a:avLst/>
          </a:prstGeom>
        </p:spPr>
      </p:pic>
      <p:pic>
        <p:nvPicPr>
          <p:cNvPr id="5" name="Picture 4" descr="A logo with a red square and black text&#10;&#10;Description automatically generated">
            <a:extLst>
              <a:ext uri="{FF2B5EF4-FFF2-40B4-BE49-F238E27FC236}">
                <a16:creationId xmlns:a16="http://schemas.microsoft.com/office/drawing/2014/main" id="{C8055F30-72A3-F2F1-49D5-FF11F78F02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943" y="101515"/>
            <a:ext cx="3864429" cy="1012718"/>
          </a:xfrm>
          <a:prstGeom prst="rect">
            <a:avLst/>
          </a:prstGeom>
        </p:spPr>
      </p:pic>
      <p:pic>
        <p:nvPicPr>
          <p:cNvPr id="7" name="Picture 6" descr="A red and blue logo&#10;&#10;Description automatically generated">
            <a:extLst>
              <a:ext uri="{FF2B5EF4-FFF2-40B4-BE49-F238E27FC236}">
                <a16:creationId xmlns:a16="http://schemas.microsoft.com/office/drawing/2014/main" id="{60A2873D-BFA4-F1D3-842A-50117153B7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46917" y="101515"/>
            <a:ext cx="3770975" cy="1563999"/>
          </a:xfrm>
          <a:prstGeom prst="rect">
            <a:avLst/>
          </a:prstGeom>
        </p:spPr>
      </p:pic>
    </p:spTree>
    <p:extLst>
      <p:ext uri="{BB962C8B-B14F-4D97-AF65-F5344CB8AC3E}">
        <p14:creationId xmlns:p14="http://schemas.microsoft.com/office/powerpoint/2010/main" val="116962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0" y="1233377"/>
            <a:ext cx="118217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6207328" y="1233377"/>
            <a:ext cx="5711611"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824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a:xfrm>
            <a:off x="756520" y="5480218"/>
            <a:ext cx="10515600" cy="365126"/>
          </a:xfrm>
          <a:prstGeom prst="rect">
            <a:avLst/>
          </a:prstGeom>
        </p:spPr>
        <p:txBody>
          <a:bodyPr/>
          <a:lstStyle>
            <a:lvl1pPr>
              <a:defRPr sz="1200"/>
            </a:lvl1pPr>
          </a:lstStyle>
          <a:p>
            <a:r>
              <a:rPr lang="en-US"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r>
              <a:rPr lang="en-US"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94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6207328" y="1233377"/>
            <a:ext cx="5711611"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chemeClr val="tx1"/>
                </a:solidFill>
              </a:defRPr>
            </a:lvl4pPr>
            <a:lvl5pPr marL="2057400" indent="-2286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chemeClr val="tx1"/>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chemeClr val="tx1"/>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chemeClr val="tx1"/>
                </a:solidFill>
              </a:defRPr>
            </a:lvl1pPr>
            <a:lvl2pPr marL="685800" indent="-228600">
              <a:buFontTx/>
              <a:buBlip>
                <a:blip r:embed="rId4"/>
              </a:buBlip>
              <a:defRPr>
                <a:solidFill>
                  <a:schemeClr val="tx1"/>
                </a:solidFill>
              </a:defRPr>
            </a:lvl2pPr>
            <a:lvl3pPr marL="1143000" indent="-228600">
              <a:buFontTx/>
              <a:buBlip>
                <a:blip r:embed="rId5"/>
              </a:buBlip>
              <a:defRPr>
                <a:solidFill>
                  <a:schemeClr val="tx1"/>
                </a:solidFill>
              </a:defRPr>
            </a:lvl3pPr>
            <a:lvl4pPr marL="1600200" indent="-228600">
              <a:buFontTx/>
              <a:buBlip>
                <a:blip r:embed="rId6"/>
              </a:buBlip>
              <a:defRPr>
                <a:solidFill>
                  <a:schemeClr val="tx1"/>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chemeClr val="tx1"/>
                </a:solidFill>
              </a:defRPr>
            </a:lvl1pPr>
            <a:lvl2pPr marL="685800" indent="-228600">
              <a:buFontTx/>
              <a:buBlip>
                <a:blip r:embed="rId4"/>
              </a:buBlip>
              <a:defRPr>
                <a:solidFill>
                  <a:schemeClr val="tx1"/>
                </a:solidFill>
              </a:defRPr>
            </a:lvl2pPr>
            <a:lvl3pPr marL="1143000" indent="-228600">
              <a:buFontTx/>
              <a:buBlip>
                <a:blip r:embed="rId5"/>
              </a:buBlip>
              <a:defRPr>
                <a:solidFill>
                  <a:schemeClr val="tx1"/>
                </a:solidFill>
              </a:defRPr>
            </a:lvl3pPr>
            <a:lvl4pPr marL="1600200" indent="-228600">
              <a:buFontTx/>
              <a:buBlip>
                <a:blip r:embed="rId6"/>
              </a:buBlip>
              <a:defRPr>
                <a:solidFill>
                  <a:schemeClr val="tx1"/>
                </a:solidFill>
              </a:defRPr>
            </a:lvl4pPr>
            <a:lvl5pPr marL="2057400" indent="-228600">
              <a:buFontTx/>
              <a:buBlip>
                <a:blip r:embed="rId3"/>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1"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5" y="3232499"/>
            <a:ext cx="9583849"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5"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961623"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360273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3602732"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6178048"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8748111"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961622" y="1378040"/>
            <a:ext cx="10154148"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68"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64957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64957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339420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339420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6138838"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6138838"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8883467"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8883467"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1"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64957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64957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339420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339420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6138838"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6138838"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8883467"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8883467"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9" name="Freeform 8"/>
          <p:cNvSpPr>
            <a:spLocks/>
          </p:cNvSpPr>
          <p:nvPr userDrawn="1"/>
        </p:nvSpPr>
        <p:spPr bwMode="auto">
          <a:xfrm>
            <a:off x="5427134"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9"/>
          <p:cNvSpPr>
            <a:spLocks/>
          </p:cNvSpPr>
          <p:nvPr userDrawn="1"/>
        </p:nvSpPr>
        <p:spPr bwMode="auto">
          <a:xfrm>
            <a:off x="1885951"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1" name="Freeform 10"/>
          <p:cNvSpPr>
            <a:spLocks/>
          </p:cNvSpPr>
          <p:nvPr userDrawn="1"/>
        </p:nvSpPr>
        <p:spPr bwMode="auto">
          <a:xfrm>
            <a:off x="2415118"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1"/>
          <p:cNvSpPr>
            <a:spLocks/>
          </p:cNvSpPr>
          <p:nvPr userDrawn="1"/>
        </p:nvSpPr>
        <p:spPr bwMode="auto">
          <a:xfrm>
            <a:off x="7909985"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8859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8859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48958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48958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79057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79057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pic>
        <p:nvPicPr>
          <p:cNvPr id="9" name="Picture 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63943" y="6493411"/>
            <a:ext cx="1282901" cy="355896"/>
          </a:xfrm>
          <a:prstGeom prst="rect">
            <a:avLst/>
          </a:prstGeom>
        </p:spPr>
      </p:pic>
      <p:pic>
        <p:nvPicPr>
          <p:cNvPr id="4" name="Picture 3">
            <a:extLst>
              <a:ext uri="{FF2B5EF4-FFF2-40B4-BE49-F238E27FC236}">
                <a16:creationId xmlns:a16="http://schemas.microsoft.com/office/drawing/2014/main" id="{A31C3F29-E6E0-FB4E-974C-62D94A808B3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1449" y="6429359"/>
            <a:ext cx="1986838" cy="433771"/>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 id="2147483720" r:id="rId16"/>
    <p:sldLayoutId id="2147483762" r:id="rId17"/>
    <p:sldLayoutId id="2147483744" r:id="rId18"/>
    <p:sldLayoutId id="2147483760" r:id="rId19"/>
    <p:sldLayoutId id="214748376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aidsinfo.nih.gov/contentfiles/lvguidelines/adult_oi.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2104654" y="1487652"/>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a:lnSpc>
                <a:spcPct val="100000"/>
              </a:lnSpc>
              <a:spcBef>
                <a:spcPts val="0"/>
              </a:spcBef>
              <a:defRPr/>
            </a:pPr>
            <a:r>
              <a:rPr lang="en-US" dirty="0">
                <a:solidFill>
                  <a:srgbClr val="008C99"/>
                </a:solidFill>
              </a:rPr>
              <a:t>HIV ECHO</a:t>
            </a:r>
          </a:p>
        </p:txBody>
      </p:sp>
      <p:sp>
        <p:nvSpPr>
          <p:cNvPr id="3" name="Text Placeholder 2"/>
          <p:cNvSpPr txBox="1">
            <a:spLocks/>
          </p:cNvSpPr>
          <p:nvPr/>
        </p:nvSpPr>
        <p:spPr>
          <a:xfrm>
            <a:off x="1733551" y="321875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4000" dirty="0">
                <a:solidFill>
                  <a:schemeClr val="tx1"/>
                </a:solidFill>
              </a:rPr>
              <a:t>Meningitis in People with HIV</a:t>
            </a:r>
          </a:p>
        </p:txBody>
      </p:sp>
      <p:sp>
        <p:nvSpPr>
          <p:cNvPr id="4" name="Text Placeholder 2"/>
          <p:cNvSpPr txBox="1">
            <a:spLocks/>
          </p:cNvSpPr>
          <p:nvPr/>
        </p:nvSpPr>
        <p:spPr>
          <a:xfrm>
            <a:off x="3841316" y="4049690"/>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008C99"/>
              </a:solidFill>
            </a:endParaRPr>
          </a:p>
        </p:txBody>
      </p:sp>
      <p:sp>
        <p:nvSpPr>
          <p:cNvPr id="5" name="Text Placeholder 2"/>
          <p:cNvSpPr txBox="1">
            <a:spLocks/>
          </p:cNvSpPr>
          <p:nvPr/>
        </p:nvSpPr>
        <p:spPr>
          <a:xfrm>
            <a:off x="1962252" y="5085560"/>
            <a:ext cx="7375711" cy="102947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200" dirty="0">
                <a:solidFill>
                  <a:srgbClr val="008C99"/>
                </a:solidFill>
              </a:rPr>
              <a:t>Professor, UNMHSC SOM Dept of IM, Div of ID</a:t>
            </a:r>
          </a:p>
          <a:p>
            <a:pPr>
              <a:spcBef>
                <a:spcPts val="0"/>
              </a:spcBef>
              <a:defRPr/>
            </a:pPr>
            <a:r>
              <a:rPr lang="en-US" sz="2200" dirty="0">
                <a:solidFill>
                  <a:srgbClr val="008C99"/>
                </a:solidFill>
              </a:rPr>
              <a:t>Clinical Director, SCAETC</a:t>
            </a:r>
          </a:p>
        </p:txBody>
      </p:sp>
      <p:sp>
        <p:nvSpPr>
          <p:cNvPr id="6" name="Text Placeholder 2"/>
          <p:cNvSpPr txBox="1">
            <a:spLocks/>
          </p:cNvSpPr>
          <p:nvPr/>
        </p:nvSpPr>
        <p:spPr>
          <a:xfrm>
            <a:off x="1962252" y="4657650"/>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08C99"/>
                </a:solidFill>
              </a:rPr>
              <a:t>Michelle Iandiorio, MD</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Cryptococcal Meningitis</a:t>
            </a:r>
          </a:p>
        </p:txBody>
      </p:sp>
      <p:sp>
        <p:nvSpPr>
          <p:cNvPr id="6" name="Text Placeholder 5"/>
          <p:cNvSpPr>
            <a:spLocks noGrp="1"/>
          </p:cNvSpPr>
          <p:nvPr>
            <p:ph type="body" sz="quarter" idx="20"/>
          </p:nvPr>
        </p:nvSpPr>
        <p:spPr>
          <a:xfrm>
            <a:off x="315686" y="1478072"/>
            <a:ext cx="11408228" cy="4935255"/>
          </a:xfrm>
        </p:spPr>
        <p:txBody>
          <a:bodyPr/>
          <a:lstStyle/>
          <a:p>
            <a:r>
              <a:rPr lang="en-US" dirty="0">
                <a:solidFill>
                  <a:schemeClr val="tx1"/>
                </a:solidFill>
              </a:rPr>
              <a:t>Leading CNS opportunistic infection in PWH</a:t>
            </a:r>
          </a:p>
          <a:p>
            <a:r>
              <a:rPr lang="en-US" dirty="0">
                <a:solidFill>
                  <a:schemeClr val="tx1"/>
                </a:solidFill>
              </a:rPr>
              <a:t>Fungal infection caused by </a:t>
            </a:r>
            <a:r>
              <a:rPr lang="en-US" i="1" dirty="0">
                <a:solidFill>
                  <a:schemeClr val="tx1"/>
                </a:solidFill>
              </a:rPr>
              <a:t>Cryptococcus neoformans </a:t>
            </a:r>
            <a:r>
              <a:rPr lang="en-US" dirty="0">
                <a:solidFill>
                  <a:schemeClr val="tx1"/>
                </a:solidFill>
              </a:rPr>
              <a:t>or </a:t>
            </a:r>
            <a:r>
              <a:rPr lang="en-US" i="1" dirty="0">
                <a:solidFill>
                  <a:schemeClr val="tx1"/>
                </a:solidFill>
              </a:rPr>
              <a:t>Cryptococcus </a:t>
            </a:r>
            <a:r>
              <a:rPr lang="en-US" i="1" dirty="0" err="1">
                <a:solidFill>
                  <a:schemeClr val="tx1"/>
                </a:solidFill>
              </a:rPr>
              <a:t>gattii</a:t>
            </a:r>
            <a:endParaRPr lang="en-US" sz="800" dirty="0"/>
          </a:p>
          <a:p>
            <a:r>
              <a:rPr lang="en-US" dirty="0"/>
              <a:t>Subacute symptoms over 2-4 week period</a:t>
            </a:r>
          </a:p>
          <a:p>
            <a:r>
              <a:rPr lang="en-US" dirty="0"/>
              <a:t>Classic meningeal signs occur in only ¼ of patients</a:t>
            </a:r>
          </a:p>
          <a:p>
            <a:r>
              <a:rPr lang="en-US" dirty="0">
                <a:solidFill>
                  <a:schemeClr val="tx1"/>
                </a:solidFill>
              </a:rPr>
              <a:t>CD4 usually &lt;100cells/mm</a:t>
            </a:r>
            <a:r>
              <a:rPr lang="en-US" baseline="30000" dirty="0">
                <a:solidFill>
                  <a:schemeClr val="tx1"/>
                </a:solidFill>
              </a:rPr>
              <a:t>3</a:t>
            </a:r>
            <a:r>
              <a:rPr lang="en-US" dirty="0">
                <a:solidFill>
                  <a:schemeClr val="tx1"/>
                </a:solidFill>
              </a:rPr>
              <a:t> </a:t>
            </a:r>
            <a:r>
              <a:rPr lang="en-US" dirty="0"/>
              <a:t>but can be &gt;200</a:t>
            </a:r>
          </a:p>
          <a:p>
            <a:r>
              <a:rPr lang="en-US" dirty="0">
                <a:solidFill>
                  <a:schemeClr val="tx1"/>
                </a:solidFill>
              </a:rPr>
              <a:t>Positive serum cryptococcal antigen sensitive and specific</a:t>
            </a:r>
          </a:p>
          <a:p>
            <a:r>
              <a:rPr lang="en-US" dirty="0"/>
              <a:t>Acute mortality correlated with CSF fungal burden, altered mental status at presentation, and rate of infection clearance</a:t>
            </a:r>
          </a:p>
          <a:p>
            <a:r>
              <a:rPr lang="en-US" dirty="0">
                <a:solidFill>
                  <a:schemeClr val="tx1"/>
                </a:solidFill>
              </a:rPr>
              <a:t>Elevated CSF pressure present in 50-75% pts</a:t>
            </a:r>
          </a:p>
        </p:txBody>
      </p:sp>
      <p:sp>
        <p:nvSpPr>
          <p:cNvPr id="3" name="TextBox 2">
            <a:extLst>
              <a:ext uri="{FF2B5EF4-FFF2-40B4-BE49-F238E27FC236}">
                <a16:creationId xmlns:a16="http://schemas.microsoft.com/office/drawing/2014/main" id="{D5348DB5-FB3B-4901-8828-28E2E8C402E9}"/>
              </a:ext>
            </a:extLst>
          </p:cNvPr>
          <p:cNvSpPr txBox="1"/>
          <p:nvPr/>
        </p:nvSpPr>
        <p:spPr>
          <a:xfrm>
            <a:off x="3878894" y="6413327"/>
            <a:ext cx="5160723" cy="307777"/>
          </a:xfrm>
          <a:prstGeom prst="rect">
            <a:avLst/>
          </a:prstGeom>
          <a:noFill/>
        </p:spPr>
        <p:txBody>
          <a:bodyPr wrap="square" rtlCol="0">
            <a:spAutoFit/>
          </a:bodyPr>
          <a:lstStyle/>
          <a:p>
            <a:pPr algn="ctr"/>
            <a:r>
              <a:rPr lang="en-US" sz="1400" dirty="0">
                <a:solidFill>
                  <a:schemeClr val="bg1"/>
                </a:solidFill>
              </a:rPr>
              <a:t>Bowen, LN, et al. </a:t>
            </a:r>
            <a:r>
              <a:rPr lang="en-US" sz="1400" u="sng" dirty="0">
                <a:solidFill>
                  <a:schemeClr val="bg1"/>
                </a:solidFill>
              </a:rPr>
              <a:t>Nat Rev Neurol</a:t>
            </a:r>
            <a:r>
              <a:rPr lang="en-US" sz="1400" dirty="0">
                <a:solidFill>
                  <a:schemeClr val="bg1"/>
                </a:solidFill>
              </a:rPr>
              <a:t>. 2016; 12(11):662-674</a:t>
            </a:r>
            <a:r>
              <a:rPr lang="en-US" sz="1400" dirty="0">
                <a:solidFill>
                  <a:schemeClr val="tx1"/>
                </a:solidFill>
              </a:rPr>
              <a:t>. </a:t>
            </a:r>
          </a:p>
        </p:txBody>
      </p:sp>
    </p:spTree>
    <p:extLst>
      <p:ext uri="{BB962C8B-B14F-4D97-AF65-F5344CB8AC3E}">
        <p14:creationId xmlns:p14="http://schemas.microsoft.com/office/powerpoint/2010/main" val="202320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Cryptococcal Meningitis Treatment</a:t>
            </a:r>
          </a:p>
        </p:txBody>
      </p:sp>
      <p:sp>
        <p:nvSpPr>
          <p:cNvPr id="6" name="Text Placeholder 5"/>
          <p:cNvSpPr>
            <a:spLocks noGrp="1"/>
          </p:cNvSpPr>
          <p:nvPr>
            <p:ph type="body" sz="quarter" idx="20"/>
          </p:nvPr>
        </p:nvSpPr>
        <p:spPr>
          <a:xfrm>
            <a:off x="165786" y="1238233"/>
            <a:ext cx="11991240" cy="5072626"/>
          </a:xfrm>
        </p:spPr>
        <p:txBody>
          <a:bodyPr/>
          <a:lstStyle/>
          <a:p>
            <a:r>
              <a:rPr lang="en-US" dirty="0"/>
              <a:t>Antifungal therapy</a:t>
            </a:r>
          </a:p>
          <a:p>
            <a:pPr lvl="1"/>
            <a:r>
              <a:rPr lang="en-US" dirty="0"/>
              <a:t>Induction: amphotericin B + flucytosine x 2 weeks</a:t>
            </a:r>
          </a:p>
          <a:p>
            <a:pPr lvl="1"/>
            <a:r>
              <a:rPr lang="en-US" dirty="0"/>
              <a:t>Consolidation: high-dose fluconazole x 8 weeks</a:t>
            </a:r>
          </a:p>
          <a:p>
            <a:pPr lvl="1"/>
            <a:r>
              <a:rPr lang="en-US" dirty="0"/>
              <a:t>Maintenance: low-dose fluconazole for at least a year; CD4&gt;100, HIV VL UD</a:t>
            </a:r>
          </a:p>
          <a:p>
            <a:pPr lvl="1"/>
            <a:endParaRPr lang="en-US" sz="800" dirty="0"/>
          </a:p>
          <a:p>
            <a:r>
              <a:rPr lang="en-US" dirty="0"/>
              <a:t>Serial lumbar punctures </a:t>
            </a:r>
          </a:p>
          <a:p>
            <a:pPr lvl="1"/>
            <a:r>
              <a:rPr lang="en-US" dirty="0"/>
              <a:t>Relieve intracranial hypertension required in those with elevated opening pressures</a:t>
            </a:r>
          </a:p>
          <a:p>
            <a:pPr lvl="1"/>
            <a:r>
              <a:rPr lang="en-US" dirty="0"/>
              <a:t>Some will require shunt</a:t>
            </a:r>
            <a:endParaRPr lang="en-US" sz="400" dirty="0"/>
          </a:p>
          <a:p>
            <a:pPr lvl="1"/>
            <a:endParaRPr lang="en-US" sz="800" dirty="0"/>
          </a:p>
          <a:p>
            <a:r>
              <a:rPr lang="en-US" dirty="0"/>
              <a:t>Guidelines recommend delay 4-6 weeks to start ART</a:t>
            </a:r>
          </a:p>
          <a:p>
            <a:pPr lvl="1"/>
            <a:r>
              <a:rPr lang="en-US" dirty="0">
                <a:solidFill>
                  <a:schemeClr val="tx1"/>
                </a:solidFill>
              </a:rPr>
              <a:t>Clearance of cryptococcus relies on robust CD4+ cell responses and production for cytokines (IFN-gamma) secreted by type 1 T helper cell response</a:t>
            </a:r>
          </a:p>
          <a:p>
            <a:pPr lvl="1"/>
            <a:r>
              <a:rPr lang="en-US" dirty="0">
                <a:solidFill>
                  <a:schemeClr val="tx1"/>
                </a:solidFill>
              </a:rPr>
              <a:t>Immune reconstitution from </a:t>
            </a:r>
            <a:r>
              <a:rPr lang="en-US" dirty="0"/>
              <a:t>HIV antiretroviral therapy (ART) important but can be associated with complications</a:t>
            </a:r>
          </a:p>
          <a:p>
            <a:endParaRPr lang="en-US" dirty="0">
              <a:solidFill>
                <a:schemeClr val="tx1"/>
              </a:solidFill>
            </a:endParaRPr>
          </a:p>
        </p:txBody>
      </p:sp>
      <p:sp>
        <p:nvSpPr>
          <p:cNvPr id="5" name="TextBox 4">
            <a:extLst>
              <a:ext uri="{FF2B5EF4-FFF2-40B4-BE49-F238E27FC236}">
                <a16:creationId xmlns:a16="http://schemas.microsoft.com/office/drawing/2014/main" id="{DF3ABCE7-1781-5887-5EB2-DA187292291F}"/>
              </a:ext>
            </a:extLst>
          </p:cNvPr>
          <p:cNvSpPr txBox="1"/>
          <p:nvPr/>
        </p:nvSpPr>
        <p:spPr>
          <a:xfrm>
            <a:off x="2398426" y="6505728"/>
            <a:ext cx="8379502" cy="307777"/>
          </a:xfrm>
          <a:prstGeom prst="rect">
            <a:avLst/>
          </a:prstGeom>
          <a:noFill/>
        </p:spPr>
        <p:txBody>
          <a:bodyPr wrap="square" rtlCol="0">
            <a:spAutoFit/>
          </a:bodyPr>
          <a:lstStyle/>
          <a:p>
            <a:pPr algn="ctr"/>
            <a:r>
              <a:rPr lang="en-US" sz="1400" dirty="0">
                <a:solidFill>
                  <a:schemeClr val="bg1"/>
                </a:solidFill>
              </a:rPr>
              <a:t>https://clinicalinfo.hiv.gov/en/guidelines/hiv-clinical-guidelines-adult-and-adolescent-opportunistic-infections/</a:t>
            </a:r>
          </a:p>
        </p:txBody>
      </p:sp>
    </p:spTree>
    <p:extLst>
      <p:ext uri="{BB962C8B-B14F-4D97-AF65-F5344CB8AC3E}">
        <p14:creationId xmlns:p14="http://schemas.microsoft.com/office/powerpoint/2010/main" val="185040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Tuberculosis Meningitis</a:t>
            </a:r>
          </a:p>
        </p:txBody>
      </p:sp>
      <p:sp>
        <p:nvSpPr>
          <p:cNvPr id="6" name="Text Placeholder 5"/>
          <p:cNvSpPr>
            <a:spLocks noGrp="1"/>
          </p:cNvSpPr>
          <p:nvPr>
            <p:ph type="body" sz="quarter" idx="20"/>
          </p:nvPr>
        </p:nvSpPr>
        <p:spPr>
          <a:xfrm>
            <a:off x="165786" y="1208799"/>
            <a:ext cx="8213716" cy="5266950"/>
          </a:xfrm>
        </p:spPr>
        <p:txBody>
          <a:bodyPr/>
          <a:lstStyle/>
          <a:p>
            <a:r>
              <a:rPr lang="en-US" dirty="0">
                <a:solidFill>
                  <a:schemeClr val="tx1"/>
                </a:solidFill>
              </a:rPr>
              <a:t>Presentation of tuberculosis is influenced by the degree of immunodeficiency</a:t>
            </a:r>
          </a:p>
          <a:p>
            <a:pPr lvl="1"/>
            <a:r>
              <a:rPr lang="en-US" dirty="0">
                <a:solidFill>
                  <a:schemeClr val="tx1"/>
                </a:solidFill>
              </a:rPr>
              <a:t>PWH CD4&gt;200 presents similarly to those without HIV</a:t>
            </a:r>
          </a:p>
          <a:p>
            <a:pPr lvl="1"/>
            <a:r>
              <a:rPr lang="en-US" dirty="0"/>
              <a:t>Meningitis, and other extrapulmonary TB, is more common in PWH with CD4&lt;200</a:t>
            </a:r>
          </a:p>
          <a:p>
            <a:pPr marL="457200" lvl="1" indent="0">
              <a:buNone/>
            </a:pPr>
            <a:endParaRPr lang="en-US" sz="800" dirty="0"/>
          </a:p>
          <a:p>
            <a:r>
              <a:rPr lang="en-US" dirty="0">
                <a:solidFill>
                  <a:schemeClr val="tx1"/>
                </a:solidFill>
              </a:rPr>
              <a:t>IGRA may be reactive or indeterminant</a:t>
            </a:r>
          </a:p>
          <a:p>
            <a:endParaRPr lang="en-US" sz="800" dirty="0"/>
          </a:p>
          <a:p>
            <a:r>
              <a:rPr lang="en-US" dirty="0">
                <a:solidFill>
                  <a:schemeClr val="tx1"/>
                </a:solidFill>
              </a:rPr>
              <a:t>Chest imaging may be abnormal</a:t>
            </a:r>
          </a:p>
          <a:p>
            <a:endParaRPr lang="en-US" sz="800" dirty="0">
              <a:solidFill>
                <a:schemeClr val="tx1"/>
              </a:solidFill>
            </a:endParaRPr>
          </a:p>
          <a:p>
            <a:r>
              <a:rPr lang="en-US" dirty="0"/>
              <a:t>Brain MRI with contrast: prominent leptomeningeal and basal cistern enhancement, ventricular dilation due to hydrocephalus, infarction</a:t>
            </a:r>
            <a:endParaRPr lang="en-US" dirty="0">
              <a:solidFill>
                <a:schemeClr val="tx1"/>
              </a:solidFill>
            </a:endParaRPr>
          </a:p>
        </p:txBody>
      </p:sp>
      <p:sp>
        <p:nvSpPr>
          <p:cNvPr id="4" name="TextBox 3">
            <a:extLst>
              <a:ext uri="{FF2B5EF4-FFF2-40B4-BE49-F238E27FC236}">
                <a16:creationId xmlns:a16="http://schemas.microsoft.com/office/drawing/2014/main" id="{1D6CA747-E4D2-E212-BDC9-18F802CF9EA8}"/>
              </a:ext>
            </a:extLst>
          </p:cNvPr>
          <p:cNvSpPr txBox="1"/>
          <p:nvPr/>
        </p:nvSpPr>
        <p:spPr>
          <a:xfrm>
            <a:off x="2398426" y="6460759"/>
            <a:ext cx="8379502" cy="307777"/>
          </a:xfrm>
          <a:prstGeom prst="rect">
            <a:avLst/>
          </a:prstGeom>
          <a:noFill/>
        </p:spPr>
        <p:txBody>
          <a:bodyPr wrap="square" rtlCol="0">
            <a:spAutoFit/>
          </a:bodyPr>
          <a:lstStyle/>
          <a:p>
            <a:pPr algn="ctr"/>
            <a:r>
              <a:rPr lang="en-US" sz="1400" dirty="0">
                <a:solidFill>
                  <a:schemeClr val="bg1"/>
                </a:solidFill>
              </a:rPr>
              <a:t>https://clinicalinfo.hiv.gov/en/guidelines/hiv-clinical-guidelines-adult-and-adolescent-opportunistic-infections/</a:t>
            </a:r>
          </a:p>
        </p:txBody>
      </p:sp>
      <p:pic>
        <p:nvPicPr>
          <p:cNvPr id="3074" name="Picture 2" descr="Tuberculous meningitis | Radiology Case | Radiopaedia.org">
            <a:extLst>
              <a:ext uri="{FF2B5EF4-FFF2-40B4-BE49-F238E27FC236}">
                <a16:creationId xmlns:a16="http://schemas.microsoft.com/office/drawing/2014/main" id="{061B1183-1686-2404-81B5-AA8875FED3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31" t="10567" r="10051" b="8608"/>
          <a:stretch/>
        </p:blipFill>
        <p:spPr bwMode="auto">
          <a:xfrm>
            <a:off x="8545288" y="1171325"/>
            <a:ext cx="3446784" cy="3835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88D00F-8E0F-1BB4-3BAD-08153777BDC5}"/>
              </a:ext>
            </a:extLst>
          </p:cNvPr>
          <p:cNvSpPr txBox="1"/>
          <p:nvPr/>
        </p:nvSpPr>
        <p:spPr>
          <a:xfrm>
            <a:off x="8634330" y="5006717"/>
            <a:ext cx="3357797" cy="369332"/>
          </a:xfrm>
          <a:prstGeom prst="rect">
            <a:avLst/>
          </a:prstGeom>
          <a:noFill/>
        </p:spPr>
        <p:txBody>
          <a:bodyPr wrap="square" rtlCol="0">
            <a:spAutoFit/>
          </a:bodyPr>
          <a:lstStyle/>
          <a:p>
            <a:pPr algn="ctr"/>
            <a:r>
              <a:rPr lang="en-US" sz="1400" dirty="0"/>
              <a:t>Image: https://radiopaedia.org</a:t>
            </a:r>
            <a:r>
              <a:rPr lang="en-US" dirty="0"/>
              <a:t>/</a:t>
            </a:r>
          </a:p>
        </p:txBody>
      </p:sp>
    </p:spTree>
    <p:extLst>
      <p:ext uri="{BB962C8B-B14F-4D97-AF65-F5344CB8AC3E}">
        <p14:creationId xmlns:p14="http://schemas.microsoft.com/office/powerpoint/2010/main" val="302591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Tuberculosis Meningitis</a:t>
            </a:r>
          </a:p>
        </p:txBody>
      </p:sp>
      <p:sp>
        <p:nvSpPr>
          <p:cNvPr id="6" name="Text Placeholder 5"/>
          <p:cNvSpPr>
            <a:spLocks noGrp="1"/>
          </p:cNvSpPr>
          <p:nvPr>
            <p:ph type="body" sz="quarter" idx="20"/>
          </p:nvPr>
        </p:nvSpPr>
        <p:spPr>
          <a:xfrm>
            <a:off x="165786" y="1238233"/>
            <a:ext cx="11991240" cy="5072626"/>
          </a:xfrm>
        </p:spPr>
        <p:txBody>
          <a:bodyPr/>
          <a:lstStyle/>
          <a:p>
            <a:r>
              <a:rPr lang="en-US" dirty="0">
                <a:solidFill>
                  <a:schemeClr val="tx1"/>
                </a:solidFill>
              </a:rPr>
              <a:t>CSF AFB </a:t>
            </a:r>
            <a:r>
              <a:rPr lang="en-US" dirty="0"/>
              <a:t>culture and PCR</a:t>
            </a:r>
          </a:p>
          <a:p>
            <a:endParaRPr lang="en-US" sz="800" dirty="0"/>
          </a:p>
          <a:p>
            <a:r>
              <a:rPr lang="en-US" dirty="0"/>
              <a:t>Treat with combination therapy x 9-12 months</a:t>
            </a:r>
          </a:p>
          <a:p>
            <a:endParaRPr lang="en-US" sz="800" dirty="0"/>
          </a:p>
          <a:p>
            <a:r>
              <a:rPr lang="en-US" dirty="0">
                <a:solidFill>
                  <a:schemeClr val="tx1"/>
                </a:solidFill>
              </a:rPr>
              <a:t>Adjunctive corti</a:t>
            </a:r>
            <a:r>
              <a:rPr lang="en-US" dirty="0"/>
              <a:t>costeroid improves survival for PWH with CNS tuberculosis</a:t>
            </a:r>
          </a:p>
          <a:p>
            <a:pPr lvl="1"/>
            <a:r>
              <a:rPr lang="en-US" dirty="0">
                <a:solidFill>
                  <a:schemeClr val="tx1"/>
                </a:solidFill>
              </a:rPr>
              <a:t>Dexamethasone taper </a:t>
            </a:r>
            <a:r>
              <a:rPr lang="en-US" dirty="0"/>
              <a:t>over 12 weeks</a:t>
            </a:r>
          </a:p>
          <a:p>
            <a:pPr lvl="1"/>
            <a:endParaRPr lang="en-US" sz="800" dirty="0"/>
          </a:p>
          <a:p>
            <a:r>
              <a:rPr lang="en-US" dirty="0"/>
              <a:t>Delay start of ART</a:t>
            </a:r>
          </a:p>
          <a:p>
            <a:pPr lvl="1"/>
            <a:r>
              <a:rPr lang="en-US" dirty="0">
                <a:solidFill>
                  <a:schemeClr val="tx1"/>
                </a:solidFill>
              </a:rPr>
              <a:t>Delay for 8-12 weeks</a:t>
            </a:r>
          </a:p>
          <a:p>
            <a:pPr lvl="1"/>
            <a:r>
              <a:rPr lang="en-US" dirty="0">
                <a:solidFill>
                  <a:schemeClr val="tx1"/>
                </a:solidFill>
              </a:rPr>
              <a:t>Some experts recommend earlier treatment, opting for first 2 weeks in those with CD4 &lt;50 in settings where close monitoring of drug-related toxicities and CNS adverse events is feasible</a:t>
            </a:r>
          </a:p>
          <a:p>
            <a:endParaRPr lang="en-US" dirty="0">
              <a:solidFill>
                <a:schemeClr val="tx1"/>
              </a:solidFill>
            </a:endParaRPr>
          </a:p>
        </p:txBody>
      </p:sp>
      <p:sp>
        <p:nvSpPr>
          <p:cNvPr id="4" name="TextBox 3">
            <a:extLst>
              <a:ext uri="{FF2B5EF4-FFF2-40B4-BE49-F238E27FC236}">
                <a16:creationId xmlns:a16="http://schemas.microsoft.com/office/drawing/2014/main" id="{1D6CA747-E4D2-E212-BDC9-18F802CF9EA8}"/>
              </a:ext>
            </a:extLst>
          </p:cNvPr>
          <p:cNvSpPr txBox="1"/>
          <p:nvPr/>
        </p:nvSpPr>
        <p:spPr>
          <a:xfrm>
            <a:off x="2398426" y="6460759"/>
            <a:ext cx="8379502" cy="307777"/>
          </a:xfrm>
          <a:prstGeom prst="rect">
            <a:avLst/>
          </a:prstGeom>
          <a:noFill/>
        </p:spPr>
        <p:txBody>
          <a:bodyPr wrap="square" rtlCol="0">
            <a:spAutoFit/>
          </a:bodyPr>
          <a:lstStyle/>
          <a:p>
            <a:pPr algn="ctr"/>
            <a:r>
              <a:rPr lang="en-US" sz="1400" dirty="0">
                <a:solidFill>
                  <a:schemeClr val="bg1"/>
                </a:solidFill>
              </a:rPr>
              <a:t>https://clinicalinfo.hiv.gov/en/guidelines/hiv-clinical-guidelines-adult-and-adolescent-opportunistic-infections/</a:t>
            </a:r>
          </a:p>
        </p:txBody>
      </p:sp>
    </p:spTree>
    <p:extLst>
      <p:ext uri="{BB962C8B-B14F-4D97-AF65-F5344CB8AC3E}">
        <p14:creationId xmlns:p14="http://schemas.microsoft.com/office/powerpoint/2010/main" val="419207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Coccidioidomycosis Meningitis</a:t>
            </a:r>
          </a:p>
        </p:txBody>
      </p:sp>
      <p:sp>
        <p:nvSpPr>
          <p:cNvPr id="6" name="Text Placeholder 5"/>
          <p:cNvSpPr>
            <a:spLocks noGrp="1"/>
          </p:cNvSpPr>
          <p:nvPr>
            <p:ph type="body" sz="quarter" idx="20"/>
          </p:nvPr>
        </p:nvSpPr>
        <p:spPr>
          <a:xfrm>
            <a:off x="315686" y="1238233"/>
            <a:ext cx="11781375" cy="5072626"/>
          </a:xfrm>
        </p:spPr>
        <p:txBody>
          <a:bodyPr/>
          <a:lstStyle/>
          <a:p>
            <a:r>
              <a:rPr lang="en-US" dirty="0">
                <a:solidFill>
                  <a:schemeClr val="tx1"/>
                </a:solidFill>
              </a:rPr>
              <a:t>Caused by dimorphic fungus found in endemic regions: </a:t>
            </a:r>
            <a:r>
              <a:rPr lang="en-US" i="1" dirty="0">
                <a:solidFill>
                  <a:schemeClr val="tx1"/>
                </a:solidFill>
              </a:rPr>
              <a:t>Coccidioides </a:t>
            </a:r>
            <a:r>
              <a:rPr lang="en-US" i="1" dirty="0" err="1">
                <a:solidFill>
                  <a:schemeClr val="tx1"/>
                </a:solidFill>
              </a:rPr>
              <a:t>immitis</a:t>
            </a:r>
            <a:r>
              <a:rPr lang="en-US" i="1" dirty="0">
                <a:solidFill>
                  <a:schemeClr val="tx1"/>
                </a:solidFill>
              </a:rPr>
              <a:t> </a:t>
            </a:r>
            <a:r>
              <a:rPr lang="en-US" dirty="0">
                <a:solidFill>
                  <a:schemeClr val="tx1"/>
                </a:solidFill>
              </a:rPr>
              <a:t>and </a:t>
            </a:r>
            <a:r>
              <a:rPr lang="en-US" i="1" dirty="0">
                <a:solidFill>
                  <a:schemeClr val="tx1"/>
                </a:solidFill>
              </a:rPr>
              <a:t>Coccidioides </a:t>
            </a:r>
            <a:r>
              <a:rPr lang="en-US" i="1" dirty="0" err="1">
                <a:solidFill>
                  <a:schemeClr val="tx1"/>
                </a:solidFill>
              </a:rPr>
              <a:t>posadasii</a:t>
            </a:r>
            <a:endParaRPr lang="en-US" i="1" dirty="0">
              <a:solidFill>
                <a:schemeClr val="tx1"/>
              </a:solidFill>
            </a:endParaRPr>
          </a:p>
          <a:p>
            <a:endParaRPr lang="en-US" sz="800" i="1" dirty="0">
              <a:solidFill>
                <a:schemeClr val="tx1"/>
              </a:solidFill>
            </a:endParaRPr>
          </a:p>
          <a:p>
            <a:r>
              <a:rPr lang="en-US" dirty="0"/>
              <a:t>Risk increased and severity in PWH with CD4&lt;250cells/mm</a:t>
            </a:r>
            <a:r>
              <a:rPr lang="en-US" baseline="30000" dirty="0"/>
              <a:t>3 </a:t>
            </a:r>
            <a:r>
              <a:rPr lang="en-US" dirty="0"/>
              <a:t>and viremia</a:t>
            </a:r>
          </a:p>
          <a:p>
            <a:endParaRPr lang="en-US" sz="800" dirty="0"/>
          </a:p>
          <a:p>
            <a:r>
              <a:rPr lang="en-US" dirty="0">
                <a:solidFill>
                  <a:schemeClr val="tx1"/>
                </a:solidFill>
              </a:rPr>
              <a:t>Headache, progressive lethargy</a:t>
            </a:r>
          </a:p>
          <a:p>
            <a:endParaRPr lang="en-US" sz="800" dirty="0">
              <a:solidFill>
                <a:schemeClr val="tx1"/>
              </a:solidFill>
            </a:endParaRPr>
          </a:p>
          <a:p>
            <a:r>
              <a:rPr lang="en-US" dirty="0"/>
              <a:t>Coccidioidomycosis IgM &amp; IgG enzyme immunoassay (EIA)</a:t>
            </a:r>
          </a:p>
          <a:p>
            <a:pPr lvl="1"/>
            <a:r>
              <a:rPr lang="en-US" dirty="0">
                <a:solidFill>
                  <a:schemeClr val="tx1"/>
                </a:solidFill>
              </a:rPr>
              <a:t>If reactive, antibody assays by immunodiffusion and by complement fixation should be</a:t>
            </a:r>
            <a:r>
              <a:rPr lang="en-US" dirty="0"/>
              <a:t> obtained to firm result and for follow-up</a:t>
            </a:r>
          </a:p>
          <a:p>
            <a:pPr lvl="1"/>
            <a:endParaRPr lang="en-US" sz="800" dirty="0"/>
          </a:p>
          <a:p>
            <a:r>
              <a:rPr lang="en-US" dirty="0">
                <a:solidFill>
                  <a:schemeClr val="tx1"/>
                </a:solidFill>
              </a:rPr>
              <a:t>Coccidioidomycosis antigen or PCR of CSF</a:t>
            </a:r>
            <a:r>
              <a:rPr lang="en-US" dirty="0"/>
              <a:t>, CSF fungal cultures</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4" name="TextBox 3">
            <a:extLst>
              <a:ext uri="{FF2B5EF4-FFF2-40B4-BE49-F238E27FC236}">
                <a16:creationId xmlns:a16="http://schemas.microsoft.com/office/drawing/2014/main" id="{1D6CA747-E4D2-E212-BDC9-18F802CF9EA8}"/>
              </a:ext>
            </a:extLst>
          </p:cNvPr>
          <p:cNvSpPr txBox="1"/>
          <p:nvPr/>
        </p:nvSpPr>
        <p:spPr>
          <a:xfrm>
            <a:off x="2398426" y="6460759"/>
            <a:ext cx="8379502" cy="307777"/>
          </a:xfrm>
          <a:prstGeom prst="rect">
            <a:avLst/>
          </a:prstGeom>
          <a:noFill/>
        </p:spPr>
        <p:txBody>
          <a:bodyPr wrap="square" rtlCol="0">
            <a:spAutoFit/>
          </a:bodyPr>
          <a:lstStyle/>
          <a:p>
            <a:pPr algn="ctr"/>
            <a:r>
              <a:rPr lang="en-US" sz="1400" dirty="0">
                <a:solidFill>
                  <a:schemeClr val="bg1"/>
                </a:solidFill>
              </a:rPr>
              <a:t>https://clinicalinfo.hiv.gov/en/guidelines/hiv-clinical-guidelines-adult-and-adolescent-opportunistic-infections/</a:t>
            </a:r>
          </a:p>
        </p:txBody>
      </p:sp>
    </p:spTree>
    <p:extLst>
      <p:ext uri="{BB962C8B-B14F-4D97-AF65-F5344CB8AC3E}">
        <p14:creationId xmlns:p14="http://schemas.microsoft.com/office/powerpoint/2010/main" val="154752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Coccidioidomycosis Meningitis</a:t>
            </a:r>
          </a:p>
        </p:txBody>
      </p:sp>
      <p:sp>
        <p:nvSpPr>
          <p:cNvPr id="6" name="Text Placeholder 5"/>
          <p:cNvSpPr>
            <a:spLocks noGrp="1"/>
          </p:cNvSpPr>
          <p:nvPr>
            <p:ph type="body" sz="quarter" idx="20"/>
          </p:nvPr>
        </p:nvSpPr>
        <p:spPr/>
        <p:txBody>
          <a:bodyPr/>
          <a:lstStyle/>
          <a:p>
            <a:endParaRPr lang="en-US" dirty="0">
              <a:solidFill>
                <a:schemeClr val="tx1"/>
              </a:solidFill>
            </a:endParaRPr>
          </a:p>
          <a:p>
            <a:endParaRPr lang="en-US" dirty="0">
              <a:solidFill>
                <a:schemeClr val="tx1"/>
              </a:solidFill>
            </a:endParaRPr>
          </a:p>
        </p:txBody>
      </p:sp>
      <p:sp>
        <p:nvSpPr>
          <p:cNvPr id="3" name="Text Placeholder 2">
            <a:extLst>
              <a:ext uri="{FF2B5EF4-FFF2-40B4-BE49-F238E27FC236}">
                <a16:creationId xmlns:a16="http://schemas.microsoft.com/office/drawing/2014/main" id="{6013B917-B0E5-83F5-65C2-9C92092CA84C}"/>
              </a:ext>
            </a:extLst>
          </p:cNvPr>
          <p:cNvSpPr>
            <a:spLocks noGrp="1"/>
          </p:cNvSpPr>
          <p:nvPr>
            <p:ph type="body" sz="quarter" idx="21"/>
          </p:nvPr>
        </p:nvSpPr>
        <p:spPr>
          <a:xfrm>
            <a:off x="374754" y="1233377"/>
            <a:ext cx="11544186" cy="5071730"/>
          </a:xfrm>
        </p:spPr>
        <p:txBody>
          <a:bodyPr/>
          <a:lstStyle/>
          <a:p>
            <a:r>
              <a:rPr lang="en-US" dirty="0"/>
              <a:t>Treatment: fluconazole 400-800mg </a:t>
            </a:r>
            <a:r>
              <a:rPr lang="en-US" dirty="0" err="1"/>
              <a:t>qday</a:t>
            </a:r>
            <a:r>
              <a:rPr lang="en-US" dirty="0"/>
              <a:t>; lifelong suppressive therapy</a:t>
            </a:r>
          </a:p>
          <a:p>
            <a:endParaRPr lang="en-US" sz="800" dirty="0"/>
          </a:p>
          <a:p>
            <a:r>
              <a:rPr lang="en-US" dirty="0"/>
              <a:t>Monitor for development of hydrocephalus as CSF shunting may be required</a:t>
            </a:r>
          </a:p>
          <a:p>
            <a:endParaRPr lang="en-US" sz="800" dirty="0"/>
          </a:p>
          <a:p>
            <a:r>
              <a:rPr lang="en-US" dirty="0"/>
              <a:t>Monitor Cocci complement fixation antibody titer to assess response to therapy q12weeks</a:t>
            </a:r>
          </a:p>
          <a:p>
            <a:endParaRPr lang="en-US" sz="800" dirty="0"/>
          </a:p>
          <a:p>
            <a:r>
              <a:rPr lang="en-US" dirty="0"/>
              <a:t>IRIS rare so delay in initiation of ART is not recommended</a:t>
            </a:r>
          </a:p>
          <a:p>
            <a:pPr lvl="1"/>
            <a:r>
              <a:rPr lang="en-US" dirty="0"/>
              <a:t>Although some experts suggest 4–6-week delay in those with CD4&lt;100</a:t>
            </a:r>
          </a:p>
          <a:p>
            <a:pPr lvl="1"/>
            <a:endParaRPr lang="en-US" sz="800" dirty="0"/>
          </a:p>
          <a:p>
            <a:r>
              <a:rPr lang="en-US" dirty="0"/>
              <a:t>Primary antifungal prophylaxis for those with negative serologic tests for Cocci is not recommended </a:t>
            </a:r>
          </a:p>
          <a:p>
            <a:pPr lvl="1"/>
            <a:r>
              <a:rPr lang="en-US" dirty="0"/>
              <a:t>Consider annual serologic testing for those who live in endemic areas and CD4&lt;250</a:t>
            </a:r>
          </a:p>
        </p:txBody>
      </p:sp>
      <p:sp>
        <p:nvSpPr>
          <p:cNvPr id="4" name="TextBox 3">
            <a:extLst>
              <a:ext uri="{FF2B5EF4-FFF2-40B4-BE49-F238E27FC236}">
                <a16:creationId xmlns:a16="http://schemas.microsoft.com/office/drawing/2014/main" id="{1D6CA747-E4D2-E212-BDC9-18F802CF9EA8}"/>
              </a:ext>
            </a:extLst>
          </p:cNvPr>
          <p:cNvSpPr txBox="1"/>
          <p:nvPr/>
        </p:nvSpPr>
        <p:spPr>
          <a:xfrm>
            <a:off x="2398426" y="6460759"/>
            <a:ext cx="8379502" cy="307777"/>
          </a:xfrm>
          <a:prstGeom prst="rect">
            <a:avLst/>
          </a:prstGeom>
          <a:noFill/>
        </p:spPr>
        <p:txBody>
          <a:bodyPr wrap="square" rtlCol="0">
            <a:spAutoFit/>
          </a:bodyPr>
          <a:lstStyle/>
          <a:p>
            <a:pPr algn="ctr"/>
            <a:r>
              <a:rPr lang="en-US" sz="1400" dirty="0">
                <a:solidFill>
                  <a:schemeClr val="bg1"/>
                </a:solidFill>
              </a:rPr>
              <a:t>https://clinicalinfo.hiv.gov/en/guidelines/hiv-clinical-guidelines-adult-and-adolescent-opportunistic-infections/</a:t>
            </a:r>
          </a:p>
        </p:txBody>
      </p:sp>
    </p:spTree>
    <p:extLst>
      <p:ext uri="{BB962C8B-B14F-4D97-AF65-F5344CB8AC3E}">
        <p14:creationId xmlns:p14="http://schemas.microsoft.com/office/powerpoint/2010/main" val="357229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References</a:t>
            </a:r>
          </a:p>
        </p:txBody>
      </p:sp>
      <p:sp>
        <p:nvSpPr>
          <p:cNvPr id="6" name="Text Placeholder 5"/>
          <p:cNvSpPr>
            <a:spLocks noGrp="1"/>
          </p:cNvSpPr>
          <p:nvPr>
            <p:ph type="body" sz="quarter" idx="20"/>
          </p:nvPr>
        </p:nvSpPr>
        <p:spPr>
          <a:xfrm>
            <a:off x="544285" y="1233377"/>
            <a:ext cx="10940143" cy="4840852"/>
          </a:xfrm>
        </p:spPr>
        <p:txBody>
          <a:bodyPr/>
          <a:lstStyle/>
          <a:p>
            <a:r>
              <a:rPr lang="en-US" sz="2400" dirty="0">
                <a:solidFill>
                  <a:schemeClr val="tx1"/>
                </a:solidFill>
              </a:rPr>
              <a:t>Panel on Opportunistic Infections in HIV-Infected Adults and Adolescents. </a:t>
            </a:r>
            <a:r>
              <a:rPr lang="en-US" sz="2400" dirty="0">
                <a:solidFill>
                  <a:schemeClr val="tx1"/>
                </a:solidFill>
                <a:hlinkClick r:id="rId3"/>
              </a:rPr>
              <a:t>http://aidsinfo.nih.gov/contentfiles/lvguidelines/adult_oi.pdf</a:t>
            </a:r>
            <a:endParaRPr lang="en-US" sz="2400" dirty="0">
              <a:solidFill>
                <a:schemeClr val="tx1"/>
              </a:solidFill>
            </a:endParaRPr>
          </a:p>
          <a:p>
            <a:r>
              <a:rPr lang="en-US" sz="2400" dirty="0">
                <a:solidFill>
                  <a:schemeClr val="tx1"/>
                </a:solidFill>
              </a:rPr>
              <a:t>Bowen, LN, et al. </a:t>
            </a:r>
            <a:r>
              <a:rPr lang="en-US" sz="2400" i="1" dirty="0">
                <a:solidFill>
                  <a:schemeClr val="tx1"/>
                </a:solidFill>
              </a:rPr>
              <a:t>HIV-associated opportunistic CNS infections: pathophysiology, diagnosis, and treatment</a:t>
            </a:r>
            <a:r>
              <a:rPr lang="en-US" sz="2400" dirty="0">
                <a:solidFill>
                  <a:schemeClr val="tx1"/>
                </a:solidFill>
              </a:rPr>
              <a:t>. </a:t>
            </a:r>
            <a:r>
              <a:rPr lang="en-US" sz="2400" u="sng" dirty="0">
                <a:solidFill>
                  <a:schemeClr val="tx1"/>
                </a:solidFill>
              </a:rPr>
              <a:t>Nat Rev Neurol</a:t>
            </a:r>
            <a:r>
              <a:rPr lang="en-US" sz="2400" dirty="0">
                <a:solidFill>
                  <a:schemeClr val="tx1"/>
                </a:solidFill>
              </a:rPr>
              <a:t>. 2016; 12(11):662-674. </a:t>
            </a:r>
          </a:p>
          <a:p>
            <a:r>
              <a:rPr lang="en-US" sz="2400" dirty="0" err="1">
                <a:solidFill>
                  <a:schemeClr val="tx1"/>
                </a:solidFill>
              </a:rPr>
              <a:t>Zolopa</a:t>
            </a:r>
            <a:r>
              <a:rPr lang="en-US" sz="2400" dirty="0">
                <a:solidFill>
                  <a:schemeClr val="tx1"/>
                </a:solidFill>
              </a:rPr>
              <a:t>, A et al. </a:t>
            </a:r>
            <a:r>
              <a:rPr lang="en-US" sz="2400" i="1" dirty="0">
                <a:solidFill>
                  <a:schemeClr val="tx1"/>
                </a:solidFill>
              </a:rPr>
              <a:t>Early Antiretroviral Therapy Reduces AIDS Progression/Death in Individuals with Acute Opportunistic Infections: A Multicenter Randomized Strategy Trial </a:t>
            </a:r>
            <a:r>
              <a:rPr lang="en-US" sz="2400" dirty="0">
                <a:solidFill>
                  <a:schemeClr val="tx1"/>
                </a:solidFill>
              </a:rPr>
              <a:t>(ACTG A5164 study). </a:t>
            </a:r>
            <a:r>
              <a:rPr lang="en-US" sz="2400" u="sng" dirty="0" err="1">
                <a:solidFill>
                  <a:schemeClr val="tx1"/>
                </a:solidFill>
              </a:rPr>
              <a:t>PLoS</a:t>
            </a:r>
            <a:r>
              <a:rPr lang="en-US" sz="2400" u="sng" dirty="0">
                <a:solidFill>
                  <a:schemeClr val="tx1"/>
                </a:solidFill>
              </a:rPr>
              <a:t> ONE</a:t>
            </a:r>
            <a:r>
              <a:rPr lang="en-US" sz="2400" dirty="0">
                <a:solidFill>
                  <a:schemeClr val="tx1"/>
                </a:solidFill>
              </a:rPr>
              <a:t>. 2009;4(5):e5575.</a:t>
            </a:r>
          </a:p>
          <a:p>
            <a:r>
              <a:rPr lang="en-US" sz="2400" dirty="0" err="1">
                <a:solidFill>
                  <a:schemeClr val="tx1"/>
                </a:solidFill>
              </a:rPr>
              <a:t>Meya</a:t>
            </a:r>
            <a:r>
              <a:rPr lang="en-US" sz="2400" dirty="0">
                <a:solidFill>
                  <a:schemeClr val="tx1"/>
                </a:solidFill>
              </a:rPr>
              <a:t> D et al.  </a:t>
            </a:r>
            <a:r>
              <a:rPr lang="en-US" sz="2400" i="1" dirty="0">
                <a:solidFill>
                  <a:schemeClr val="tx1"/>
                </a:solidFill>
              </a:rPr>
              <a:t>The immunopathogenesis of cryptococcal IRIS: understanding a conundrum</a:t>
            </a:r>
            <a:r>
              <a:rPr lang="en-US" sz="2400" dirty="0">
                <a:solidFill>
                  <a:schemeClr val="tx1"/>
                </a:solidFill>
              </a:rPr>
              <a:t>. </a:t>
            </a:r>
            <a:r>
              <a:rPr lang="en-US" sz="2400" u="sng" dirty="0" err="1">
                <a:solidFill>
                  <a:schemeClr val="tx1"/>
                </a:solidFill>
              </a:rPr>
              <a:t>Curr</a:t>
            </a:r>
            <a:r>
              <a:rPr lang="en-US" sz="2400" u="sng" dirty="0">
                <a:solidFill>
                  <a:schemeClr val="tx1"/>
                </a:solidFill>
              </a:rPr>
              <a:t> </a:t>
            </a:r>
            <a:r>
              <a:rPr lang="en-US" sz="2400" u="sng" dirty="0" err="1">
                <a:solidFill>
                  <a:schemeClr val="tx1"/>
                </a:solidFill>
              </a:rPr>
              <a:t>Opin</a:t>
            </a:r>
            <a:r>
              <a:rPr lang="en-US" sz="2400" u="sng" dirty="0">
                <a:solidFill>
                  <a:schemeClr val="tx1"/>
                </a:solidFill>
              </a:rPr>
              <a:t> Infect Dis </a:t>
            </a:r>
            <a:r>
              <a:rPr lang="en-US" sz="2400" dirty="0">
                <a:solidFill>
                  <a:schemeClr val="tx1"/>
                </a:solidFill>
              </a:rPr>
              <a:t>2016;29:10-22.</a:t>
            </a:r>
          </a:p>
          <a:p>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297012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a:xfrm>
            <a:off x="387982" y="1233377"/>
            <a:ext cx="5711611" cy="5071730"/>
          </a:xfrm>
        </p:spPr>
        <p:txBody>
          <a:bodyPr/>
          <a:lstStyle/>
          <a:p>
            <a:r>
              <a:rPr lang="en-US" dirty="0">
                <a:solidFill>
                  <a:schemeClr val="tx1"/>
                </a:solidFill>
              </a:rPr>
              <a:t>National Clinician  Consultation Center </a:t>
            </a:r>
            <a:r>
              <a:rPr lang="en-US" sz="2400" dirty="0">
                <a:hlinkClick r:id="rId3"/>
              </a:rPr>
              <a:t>http://nccc.ucsf.edu/</a:t>
            </a:r>
            <a:endParaRPr lang="en-US" sz="240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5943601" y="1233377"/>
            <a:ext cx="5985645" cy="5071730"/>
          </a:xfrm>
        </p:spPr>
        <p:txBody>
          <a:bodyPr>
            <a:noAutofit/>
          </a:bodyPr>
          <a:lstStyle/>
          <a:p>
            <a:r>
              <a:rPr lang="en-US" dirty="0"/>
              <a:t>AETC National HIV Curriculum </a:t>
            </a:r>
            <a:r>
              <a:rPr lang="en-US" sz="2400" dirty="0">
                <a:hlinkClick r:id="rId6"/>
              </a:rPr>
              <a:t>https://aidsetc.org/nhc</a:t>
            </a:r>
            <a:endParaRPr lang="en-US" sz="2400" dirty="0"/>
          </a:p>
          <a:p>
            <a:r>
              <a:rPr lang="en-US" dirty="0"/>
              <a:t>AETC National Coordinating Resource Center </a:t>
            </a:r>
            <a:r>
              <a:rPr lang="en-US" sz="2400" dirty="0">
                <a:hlinkClick r:id="rId7"/>
              </a:rPr>
              <a:t>https://targethiv.org/library/aetc-national-coordinating-resource-center-0</a:t>
            </a:r>
            <a:endParaRPr lang="en-US" sz="2400" dirty="0"/>
          </a:p>
          <a:p>
            <a:r>
              <a:rPr lang="en-US" dirty="0"/>
              <a:t>HIVMA Resource Directory </a:t>
            </a:r>
            <a:r>
              <a:rPr lang="en-US" sz="2400" b="0" i="0" u="sng" strike="noStrike" dirty="0">
                <a:solidFill>
                  <a:srgbClr val="0563C1"/>
                </a:solidFill>
                <a:effectLst/>
                <a:hlinkClick r:id="rId8"/>
              </a:rPr>
              <a:t>https://www.hivma.org/globalassets/ektron-import/hivma/hivma-resource-directory.pdf</a:t>
            </a:r>
            <a:r>
              <a:rPr lang="en-US" sz="2400" b="0" i="0" u="none" strike="noStrike" dirty="0">
                <a:solidFill>
                  <a:srgbClr val="000000"/>
                </a:solidFill>
                <a:effectLst/>
              </a:rPr>
              <a:t> </a:t>
            </a:r>
          </a:p>
          <a:p>
            <a:r>
              <a:rPr lang="en-US" dirty="0"/>
              <a:t>Additional trainings </a:t>
            </a:r>
            <a:r>
              <a:rPr lang="en-US" dirty="0">
                <a:hlinkClick r:id="rId9"/>
              </a:rPr>
              <a:t>scaetcecho@salud.unm.edu</a:t>
            </a:r>
            <a:endParaRPr lang="en-US" dirty="0"/>
          </a:p>
          <a:p>
            <a:r>
              <a:rPr lang="en-US" dirty="0">
                <a:hlinkClick r:id="rId10"/>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ABB05-8E8A-B763-4EE2-F2B484D69487}"/>
              </a:ext>
            </a:extLst>
          </p:cNvPr>
          <p:cNvSpPr>
            <a:spLocks noGrp="1"/>
          </p:cNvSpPr>
          <p:nvPr>
            <p:ph type="body" sz="quarter" idx="10"/>
          </p:nvPr>
        </p:nvSpPr>
        <p:spPr/>
        <p:txBody>
          <a:bodyPr lIns="91440" tIns="45720" rIns="91440" bIns="45720" anchor="ctr"/>
          <a:lstStyle/>
          <a:p>
            <a:r>
              <a:rPr lang="en-US" dirty="0">
                <a:latin typeface="Gill Sans MT"/>
              </a:rPr>
              <a:t>South Central AIDS Education &amp; Training Center</a:t>
            </a:r>
          </a:p>
        </p:txBody>
      </p:sp>
      <p:pic>
        <p:nvPicPr>
          <p:cNvPr id="4" name="Content Placeholder 5">
            <a:extLst>
              <a:ext uri="{FF2B5EF4-FFF2-40B4-BE49-F238E27FC236}">
                <a16:creationId xmlns:a16="http://schemas.microsoft.com/office/drawing/2014/main" id="{D501D1BE-C6CD-AF72-40C8-E3A508524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533" y="1072135"/>
            <a:ext cx="9509232" cy="5331567"/>
          </a:xfrm>
          <a:prstGeom prst="rect">
            <a:avLst/>
          </a:prstGeom>
        </p:spPr>
      </p:pic>
    </p:spTree>
    <p:extLst>
      <p:ext uri="{BB962C8B-B14F-4D97-AF65-F5344CB8AC3E}">
        <p14:creationId xmlns:p14="http://schemas.microsoft.com/office/powerpoint/2010/main" val="70434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p>
          <a:p>
            <a:r>
              <a:rPr lang="en-US" dirty="0">
                <a:solidFill>
                  <a:schemeClr val="tx1"/>
                </a:solidFill>
              </a:rPr>
              <a:t>This presentation was reviewed by UNMHSC and SCAETC faculty to ensure it meets Continuing Education guidelines.</a:t>
            </a:r>
          </a:p>
          <a:p>
            <a:endParaRPr lang="en-US" sz="2400" dirty="0"/>
          </a:p>
        </p:txBody>
      </p:sp>
      <p:sp>
        <p:nvSpPr>
          <p:cNvPr id="5" name="TextBox 4"/>
          <p:cNvSpPr txBox="1"/>
          <p:nvPr/>
        </p:nvSpPr>
        <p:spPr>
          <a:xfrm>
            <a:off x="539530" y="5257968"/>
            <a:ext cx="11112938" cy="1354217"/>
          </a:xfrm>
          <a:prstGeom prst="rect">
            <a:avLst/>
          </a:prstGeom>
          <a:noFill/>
        </p:spPr>
        <p:txBody>
          <a:bodyPr wrap="square" rtlCol="0">
            <a:spAutoFit/>
          </a:bodyPr>
          <a:lstStyle/>
          <a:p>
            <a:r>
              <a:rPr lang="en-US" sz="14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400" dirty="0" err="1">
                <a:solidFill>
                  <a:srgbClr val="222222"/>
                </a:solidFill>
                <a:ea typeface="Calibri" panose="020F0502020204030204" pitchFamily="34" charset="0"/>
                <a:cs typeface="Times New Roman" panose="02020603050405020304" pitchFamily="18" charset="0"/>
              </a:rPr>
              <a:t>HRSA.gov</a:t>
            </a:r>
            <a:r>
              <a:rPr lang="en-US" sz="14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3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AD4A14-6435-B332-64A2-29A3368DA2F0}"/>
              </a:ext>
            </a:extLst>
          </p:cNvPr>
          <p:cNvSpPr>
            <a:spLocks noGrp="1"/>
          </p:cNvSpPr>
          <p:nvPr>
            <p:ph type="body" sz="quarter" idx="10"/>
          </p:nvPr>
        </p:nvSpPr>
        <p:spPr/>
        <p:txBody>
          <a:bodyPr/>
          <a:lstStyle/>
          <a:p>
            <a:r>
              <a:rPr lang="en-US" dirty="0"/>
              <a:t>Unconscious Bias Disclosure</a:t>
            </a:r>
          </a:p>
        </p:txBody>
      </p:sp>
      <p:sp>
        <p:nvSpPr>
          <p:cNvPr id="3" name="Text Placeholder 2">
            <a:extLst>
              <a:ext uri="{FF2B5EF4-FFF2-40B4-BE49-F238E27FC236}">
                <a16:creationId xmlns:a16="http://schemas.microsoft.com/office/drawing/2014/main" id="{E46F13E8-3E4B-5ED7-D1FA-4332EEE36933}"/>
              </a:ext>
            </a:extLst>
          </p:cNvPr>
          <p:cNvSpPr>
            <a:spLocks noGrp="1"/>
          </p:cNvSpPr>
          <p:nvPr>
            <p:ph type="body" sz="quarter" idx="20"/>
          </p:nvPr>
        </p:nvSpPr>
        <p:spPr>
          <a:xfrm>
            <a:off x="539532" y="1428248"/>
            <a:ext cx="11112939" cy="4467207"/>
          </a:xfrm>
        </p:spPr>
        <p:txBody>
          <a:bodyPr/>
          <a:lstStyle/>
          <a:p>
            <a:r>
              <a:rPr lang="en-US" dirty="0">
                <a:solidFill>
                  <a:schemeClr val="tx1"/>
                </a:solidFill>
              </a:rPr>
              <a:t>SCAETC recognizes that language is constantly evolving, and while we make every effort to avoid bias and stigmatizing terms, we acknowledge that unintentional lapses may occur in our presentations.</a:t>
            </a:r>
          </a:p>
          <a:p>
            <a:endParaRPr lang="en-US" sz="800" dirty="0">
              <a:solidFill>
                <a:schemeClr val="tx1"/>
              </a:solidFill>
            </a:endParaRPr>
          </a:p>
          <a:p>
            <a:r>
              <a:rPr lang="en-US" dirty="0">
                <a:solidFill>
                  <a:schemeClr val="tx1"/>
                </a:solidFill>
              </a:rPr>
              <a:t>We value your feedback and encourage you to share any concerns related to language, images, or concepts that may be offensive or stigmatizing. </a:t>
            </a:r>
          </a:p>
          <a:p>
            <a:endParaRPr lang="en-US" sz="800" dirty="0">
              <a:solidFill>
                <a:schemeClr val="tx1"/>
              </a:solidFill>
            </a:endParaRPr>
          </a:p>
          <a:p>
            <a:r>
              <a:rPr lang="en-US" dirty="0">
                <a:solidFill>
                  <a:schemeClr val="tx1"/>
                </a:solidFill>
              </a:rPr>
              <a:t>Your input will help us refine and improve our presentations, ensuring they remain inclusive and respectful to participants.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28320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533400" y="1578280"/>
            <a:ext cx="11146971" cy="4122305"/>
          </a:xfrm>
        </p:spPr>
        <p:txBody>
          <a:bodyPr/>
          <a:lstStyle/>
          <a:p>
            <a:pPr marL="514350" indent="-514350">
              <a:buFont typeface="+mj-lt"/>
              <a:buAutoNum type="arabicPeriod"/>
            </a:pPr>
            <a:r>
              <a:rPr lang="en-US" dirty="0">
                <a:solidFill>
                  <a:schemeClr val="tx1"/>
                </a:solidFill>
              </a:rPr>
              <a:t>List strategies that reduce the risk of meningitis in people with HIV (PWH). </a:t>
            </a:r>
          </a:p>
          <a:p>
            <a:pPr marL="514350" indent="-514350">
              <a:buFont typeface="+mj-lt"/>
              <a:buAutoNum type="arabicPeriod"/>
            </a:pPr>
            <a:endParaRPr lang="en-US" sz="800" dirty="0">
              <a:solidFill>
                <a:schemeClr val="tx1"/>
              </a:solidFill>
            </a:endParaRPr>
          </a:p>
          <a:p>
            <a:pPr marL="514350" indent="-514350">
              <a:buFont typeface="+mj-lt"/>
              <a:buAutoNum type="arabicPeriod"/>
            </a:pPr>
            <a:r>
              <a:rPr lang="en-US" dirty="0">
                <a:solidFill>
                  <a:schemeClr val="tx1"/>
                </a:solidFill>
              </a:rPr>
              <a:t>Recognize the clinical symptoms of meningitis in people with HIV and the various presentation including acute, subacute, and chronic. </a:t>
            </a:r>
          </a:p>
          <a:p>
            <a:pPr marL="514350" indent="-514350">
              <a:buFont typeface="+mj-lt"/>
              <a:buAutoNum type="arabicPeriod"/>
            </a:pPr>
            <a:endParaRPr lang="en-US" sz="800" dirty="0"/>
          </a:p>
          <a:p>
            <a:pPr marL="514350" indent="-514350">
              <a:buFont typeface="+mj-lt"/>
              <a:buAutoNum type="arabicPeriod"/>
            </a:pPr>
            <a:r>
              <a:rPr lang="en-US" dirty="0">
                <a:solidFill>
                  <a:schemeClr val="tx1"/>
                </a:solidFill>
              </a:rPr>
              <a:t>Identify which patients with HIV and meningitis should delay initiation</a:t>
            </a:r>
            <a:r>
              <a:rPr lang="en-US" dirty="0"/>
              <a:t> of antiretroviral therapy (ART). </a:t>
            </a:r>
            <a:endParaRPr lang="en-US" dirty="0">
              <a:solidFill>
                <a:schemeClr val="tx1"/>
              </a:solidFill>
            </a:endParaRPr>
          </a:p>
          <a:p>
            <a:pPr marL="514350" indent="-514350">
              <a:buFont typeface="+mj-lt"/>
              <a:buAutoNum type="arabicPeriod"/>
            </a:pPr>
            <a:endParaRPr lang="en-US" sz="800" dirty="0"/>
          </a:p>
        </p:txBody>
      </p:sp>
    </p:spTree>
    <p:extLst>
      <p:ext uri="{BB962C8B-B14F-4D97-AF65-F5344CB8AC3E}">
        <p14:creationId xmlns:p14="http://schemas.microsoft.com/office/powerpoint/2010/main" val="110852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Meningitis in People with HIV</a:t>
            </a:r>
          </a:p>
        </p:txBody>
      </p:sp>
      <p:sp>
        <p:nvSpPr>
          <p:cNvPr id="6" name="Text Placeholder 5"/>
          <p:cNvSpPr>
            <a:spLocks noGrp="1"/>
          </p:cNvSpPr>
          <p:nvPr>
            <p:ph type="body" sz="quarter" idx="20"/>
          </p:nvPr>
        </p:nvSpPr>
        <p:spPr>
          <a:xfrm>
            <a:off x="315685" y="1253221"/>
            <a:ext cx="11766387" cy="5177559"/>
          </a:xfrm>
        </p:spPr>
        <p:txBody>
          <a:bodyPr/>
          <a:lstStyle/>
          <a:p>
            <a:r>
              <a:rPr lang="en-US" dirty="0">
                <a:solidFill>
                  <a:schemeClr val="tx1"/>
                </a:solidFill>
              </a:rPr>
              <a:t>Vulnerability to various opportunistic infections is                                                                   largely dictated by the degree to T cell-mediated                                        immunosuppression</a:t>
            </a:r>
          </a:p>
          <a:p>
            <a:endParaRPr lang="en-US" sz="800" dirty="0">
              <a:solidFill>
                <a:schemeClr val="tx1"/>
              </a:solidFill>
            </a:endParaRPr>
          </a:p>
          <a:p>
            <a:r>
              <a:rPr lang="en-US" dirty="0"/>
              <a:t>Treatment of HIV-associated central nervous system                                                               (CNS) infections can pose challenges, including the                                                    development of an immune reconstitution                                                          inflammatory syndrome (IRIS)</a:t>
            </a:r>
          </a:p>
          <a:p>
            <a:endParaRPr lang="en-US" sz="800" dirty="0"/>
          </a:p>
          <a:p>
            <a:r>
              <a:rPr lang="en-US" dirty="0">
                <a:solidFill>
                  <a:schemeClr val="tx1"/>
                </a:solidFill>
              </a:rPr>
              <a:t>HIV-associated CNS infections can include meningitis, encephalitis, meningoencephalitis</a:t>
            </a:r>
          </a:p>
          <a:p>
            <a:pPr lvl="1"/>
            <a:r>
              <a:rPr lang="en-US" dirty="0"/>
              <a:t>Meningitis = inflammation of the layers of tissue that cover the brain and spinal cord (meninges) and of the fluid-filled space between the meninges (subarachnoid space)</a:t>
            </a:r>
            <a:endParaRPr lang="en-US"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3848914" y="6488277"/>
            <a:ext cx="5160723" cy="307777"/>
          </a:xfrm>
          <a:prstGeom prst="rect">
            <a:avLst/>
          </a:prstGeom>
          <a:noFill/>
        </p:spPr>
        <p:txBody>
          <a:bodyPr wrap="square" rtlCol="0">
            <a:spAutoFit/>
          </a:bodyPr>
          <a:lstStyle/>
          <a:p>
            <a:pPr algn="ctr"/>
            <a:r>
              <a:rPr lang="en-US" sz="1400" dirty="0">
                <a:solidFill>
                  <a:schemeClr val="bg1"/>
                </a:solidFill>
              </a:rPr>
              <a:t>Image: https://www.merckmanuals.com/</a:t>
            </a:r>
          </a:p>
        </p:txBody>
      </p:sp>
      <p:pic>
        <p:nvPicPr>
          <p:cNvPr id="1028" name="Picture 4" descr="Subacute and Chronic Meningitis - Brain, Spinal Cord, and ...">
            <a:extLst>
              <a:ext uri="{FF2B5EF4-FFF2-40B4-BE49-F238E27FC236}">
                <a16:creationId xmlns:a16="http://schemas.microsoft.com/office/drawing/2014/main" id="{013143E8-8DC8-F5B6-35E6-18893D456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637" y="1381049"/>
            <a:ext cx="3634678" cy="314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8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ips for Interpreting the CSF Opening Pressure">
            <a:extLst>
              <a:ext uri="{FF2B5EF4-FFF2-40B4-BE49-F238E27FC236}">
                <a16:creationId xmlns:a16="http://schemas.microsoft.com/office/drawing/2014/main" id="{EAE87BDF-5653-4AD2-78E7-73645A3B4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05" y="3025675"/>
            <a:ext cx="4304010" cy="33637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 to... perform a lumbar puncture - Don't Forget the Bubbles">
            <a:extLst>
              <a:ext uri="{FF2B5EF4-FFF2-40B4-BE49-F238E27FC236}">
                <a16:creationId xmlns:a16="http://schemas.microsoft.com/office/drawing/2014/main" id="{BD3F68E6-6E39-E2FA-4089-18E2A9D64C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09" r="9234"/>
          <a:stretch/>
        </p:blipFill>
        <p:spPr bwMode="auto">
          <a:xfrm>
            <a:off x="8019734" y="1073889"/>
            <a:ext cx="4033293" cy="265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Diagnosis of Meningitis</a:t>
            </a:r>
          </a:p>
        </p:txBody>
      </p:sp>
      <p:sp>
        <p:nvSpPr>
          <p:cNvPr id="6" name="Text Placeholder 5"/>
          <p:cNvSpPr>
            <a:spLocks noGrp="1"/>
          </p:cNvSpPr>
          <p:nvPr>
            <p:ph type="body" sz="quarter" idx="20"/>
          </p:nvPr>
        </p:nvSpPr>
        <p:spPr>
          <a:xfrm>
            <a:off x="64141" y="1073889"/>
            <a:ext cx="6594781" cy="5022361"/>
          </a:xfrm>
        </p:spPr>
        <p:txBody>
          <a:bodyPr/>
          <a:lstStyle/>
          <a:p>
            <a:r>
              <a:rPr lang="en-US" dirty="0"/>
              <a:t>Clinical symptoms: headache, fever, photophobia (sensitivity to light),                nuchal rigidity (stiff neck)</a:t>
            </a:r>
          </a:p>
          <a:p>
            <a:r>
              <a:rPr lang="en-US" dirty="0">
                <a:solidFill>
                  <a:schemeClr val="tx1"/>
                </a:solidFill>
              </a:rPr>
              <a:t>Lumbar puncture to collect cerebrospinal fluid (CSF)</a:t>
            </a:r>
          </a:p>
          <a:p>
            <a:pPr lvl="1"/>
            <a:r>
              <a:rPr lang="en-US" dirty="0"/>
              <a:t>Cell count with differential</a:t>
            </a:r>
          </a:p>
          <a:p>
            <a:pPr lvl="1"/>
            <a:r>
              <a:rPr lang="en-US" dirty="0">
                <a:solidFill>
                  <a:schemeClr val="tx1"/>
                </a:solidFill>
              </a:rPr>
              <a:t>Glucose, Total </a:t>
            </a:r>
            <a:r>
              <a:rPr lang="en-US" dirty="0"/>
              <a:t>P</a:t>
            </a:r>
            <a:r>
              <a:rPr lang="en-US" dirty="0">
                <a:solidFill>
                  <a:schemeClr val="tx1"/>
                </a:solidFill>
              </a:rPr>
              <a:t>rotein</a:t>
            </a:r>
          </a:p>
          <a:p>
            <a:pPr lvl="1"/>
            <a:r>
              <a:rPr lang="en-US" dirty="0"/>
              <a:t>Stains, Cultures</a:t>
            </a:r>
          </a:p>
          <a:p>
            <a:pPr lvl="1"/>
            <a:r>
              <a:rPr lang="en-US" dirty="0">
                <a:solidFill>
                  <a:schemeClr val="tx1"/>
                </a:solidFill>
              </a:rPr>
              <a:t>Polymerase Chain Reaction</a:t>
            </a:r>
          </a:p>
          <a:p>
            <a:pPr marL="457200" lvl="1" indent="0">
              <a:buNone/>
            </a:pPr>
            <a:r>
              <a:rPr lang="en-US" dirty="0"/>
              <a:t>   (</a:t>
            </a:r>
            <a:r>
              <a:rPr lang="en-US" dirty="0">
                <a:solidFill>
                  <a:schemeClr val="tx1"/>
                </a:solidFill>
              </a:rPr>
              <a:t>PCR), antigen, antibody tests</a:t>
            </a:r>
          </a:p>
          <a:p>
            <a:pPr>
              <a:buFont typeface="Arial" panose="020B0604020202020204" pitchFamily="34" charset="0"/>
              <a:buChar char="•"/>
            </a:pPr>
            <a:r>
              <a:rPr lang="en-US" dirty="0">
                <a:solidFill>
                  <a:schemeClr val="tx1"/>
                </a:solidFill>
              </a:rPr>
              <a:t>Imaging</a:t>
            </a:r>
          </a:p>
          <a:p>
            <a:pPr lvl="1">
              <a:buFont typeface="Arial" panose="020B0604020202020204" pitchFamily="34" charset="0"/>
              <a:buChar char="•"/>
            </a:pPr>
            <a:r>
              <a:rPr lang="en-US" dirty="0"/>
              <a:t>MRI with contrast: inflammation                                         of meninges, complications</a:t>
            </a:r>
            <a:endParaRPr lang="en-US"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533338" y="6488277"/>
            <a:ext cx="6476299" cy="307777"/>
          </a:xfrm>
          <a:prstGeom prst="rect">
            <a:avLst/>
          </a:prstGeom>
          <a:noFill/>
        </p:spPr>
        <p:txBody>
          <a:bodyPr wrap="square" rtlCol="0">
            <a:spAutoFit/>
          </a:bodyPr>
          <a:lstStyle/>
          <a:p>
            <a:pPr algn="ctr"/>
            <a:r>
              <a:rPr lang="en-US" sz="1400" dirty="0">
                <a:solidFill>
                  <a:schemeClr val="bg1"/>
                </a:solidFill>
              </a:rPr>
              <a:t>Image: https://www.aliem.com/tips-for-interpreting-the-csf-opening-pressure/</a:t>
            </a:r>
          </a:p>
        </p:txBody>
      </p:sp>
      <p:sp>
        <p:nvSpPr>
          <p:cNvPr id="4" name="TextBox 3">
            <a:extLst>
              <a:ext uri="{FF2B5EF4-FFF2-40B4-BE49-F238E27FC236}">
                <a16:creationId xmlns:a16="http://schemas.microsoft.com/office/drawing/2014/main" id="{10F4CD38-BF16-99E8-8212-F7DC7FF0740C}"/>
              </a:ext>
            </a:extLst>
          </p:cNvPr>
          <p:cNvSpPr txBox="1"/>
          <p:nvPr/>
        </p:nvSpPr>
        <p:spPr>
          <a:xfrm>
            <a:off x="8169639" y="3473421"/>
            <a:ext cx="3706677" cy="276999"/>
          </a:xfrm>
          <a:prstGeom prst="rect">
            <a:avLst/>
          </a:prstGeom>
          <a:noFill/>
        </p:spPr>
        <p:txBody>
          <a:bodyPr wrap="square" rtlCol="0">
            <a:spAutoFit/>
          </a:bodyPr>
          <a:lstStyle/>
          <a:p>
            <a:pPr algn="ctr"/>
            <a:r>
              <a:rPr lang="en-US" sz="1200" dirty="0">
                <a:solidFill>
                  <a:schemeClr val="bg1"/>
                </a:solidFill>
              </a:rPr>
              <a:t>Image: https://dontforgetthebubbles.com/</a:t>
            </a:r>
          </a:p>
        </p:txBody>
      </p:sp>
    </p:spTree>
    <p:extLst>
      <p:ext uri="{BB962C8B-B14F-4D97-AF65-F5344CB8AC3E}">
        <p14:creationId xmlns:p14="http://schemas.microsoft.com/office/powerpoint/2010/main" val="169634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Meningitis in the setting of Acute Retroviral Syndrome</a:t>
            </a:r>
          </a:p>
        </p:txBody>
      </p:sp>
      <p:sp>
        <p:nvSpPr>
          <p:cNvPr id="6" name="Text Placeholder 5"/>
          <p:cNvSpPr>
            <a:spLocks noGrp="1"/>
          </p:cNvSpPr>
          <p:nvPr>
            <p:ph type="body" sz="quarter" idx="20"/>
          </p:nvPr>
        </p:nvSpPr>
        <p:spPr>
          <a:xfrm>
            <a:off x="450596" y="1388132"/>
            <a:ext cx="11408228" cy="4781214"/>
          </a:xfrm>
        </p:spPr>
        <p:txBody>
          <a:bodyPr/>
          <a:lstStyle/>
          <a:p>
            <a:r>
              <a:rPr lang="en-US" dirty="0">
                <a:solidFill>
                  <a:schemeClr val="tx1"/>
                </a:solidFill>
              </a:rPr>
              <a:t>Onset of symptoms 1-6 weeks after exposure with HIV</a:t>
            </a:r>
          </a:p>
          <a:p>
            <a:r>
              <a:rPr lang="en-US" dirty="0">
                <a:solidFill>
                  <a:schemeClr val="tx1"/>
                </a:solidFill>
              </a:rPr>
              <a:t>Early surge of HIV viral load &amp; drop of cluster of differentiation 4 (CD4) cells</a:t>
            </a:r>
          </a:p>
          <a:p>
            <a:r>
              <a:rPr lang="en-US" dirty="0">
                <a:solidFill>
                  <a:schemeClr val="tx1"/>
                </a:solidFill>
              </a:rPr>
              <a:t>Symptoms related to immune response &amp; coincide with viral load</a:t>
            </a:r>
          </a:p>
          <a:p>
            <a:r>
              <a:rPr lang="en-US" dirty="0">
                <a:solidFill>
                  <a:schemeClr val="tx1"/>
                </a:solidFill>
              </a:rPr>
              <a:t>Mild nonspecific viral illness: fever, pharyngitis, myalgia, rash, cervical lymphadenopathy, headache and diarrhea</a:t>
            </a:r>
          </a:p>
          <a:p>
            <a:r>
              <a:rPr lang="en-US" dirty="0">
                <a:solidFill>
                  <a:schemeClr val="tx1"/>
                </a:solidFill>
              </a:rPr>
              <a:t>Less common are aseptic meningitis, facial palsy,  acute inflammatory demyelinating polyradiculoneuropathy (AIDP)</a:t>
            </a:r>
          </a:p>
          <a:p>
            <a:r>
              <a:rPr lang="en-US" dirty="0">
                <a:solidFill>
                  <a:schemeClr val="tx1"/>
                </a:solidFill>
              </a:rPr>
              <a:t>Symptoms generally resolves within few days but can last few weeks</a:t>
            </a:r>
          </a:p>
          <a:p>
            <a:r>
              <a:rPr lang="en-US" dirty="0"/>
              <a:t>Treatment: antiretroviral therapy (ART)</a:t>
            </a:r>
            <a:endParaRPr lang="en-US"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3878894" y="6413327"/>
            <a:ext cx="5160723" cy="307777"/>
          </a:xfrm>
          <a:prstGeom prst="rect">
            <a:avLst/>
          </a:prstGeom>
          <a:noFill/>
        </p:spPr>
        <p:txBody>
          <a:bodyPr wrap="square" rtlCol="0">
            <a:spAutoFit/>
          </a:bodyPr>
          <a:lstStyle/>
          <a:p>
            <a:pPr algn="ctr"/>
            <a:r>
              <a:rPr lang="en-US" sz="1400" dirty="0" err="1">
                <a:solidFill>
                  <a:schemeClr val="bg1"/>
                </a:solidFill>
              </a:rPr>
              <a:t>Niu</a:t>
            </a:r>
            <a:r>
              <a:rPr lang="en-US" sz="1400" dirty="0">
                <a:solidFill>
                  <a:schemeClr val="bg1"/>
                </a:solidFill>
              </a:rPr>
              <a:t>, MT et al. JID 1993;168:1490-1501. </a:t>
            </a:r>
          </a:p>
        </p:txBody>
      </p:sp>
    </p:spTree>
    <p:extLst>
      <p:ext uri="{BB962C8B-B14F-4D97-AF65-F5344CB8AC3E}">
        <p14:creationId xmlns:p14="http://schemas.microsoft.com/office/powerpoint/2010/main" val="276222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Meningitis in PWH</a:t>
            </a:r>
          </a:p>
        </p:txBody>
      </p:sp>
      <p:sp>
        <p:nvSpPr>
          <p:cNvPr id="6" name="Text Placeholder 5"/>
          <p:cNvSpPr>
            <a:spLocks noGrp="1"/>
          </p:cNvSpPr>
          <p:nvPr>
            <p:ph type="body" sz="quarter" idx="20"/>
          </p:nvPr>
        </p:nvSpPr>
        <p:spPr/>
        <p:txBody>
          <a:bodyPr/>
          <a:lstStyle/>
          <a:p>
            <a:pPr marL="0" indent="0">
              <a:buNone/>
            </a:pPr>
            <a:r>
              <a:rPr lang="en-US" b="1" dirty="0">
                <a:solidFill>
                  <a:schemeClr val="tx1"/>
                </a:solidFill>
              </a:rPr>
              <a:t>Typical </a:t>
            </a:r>
            <a:r>
              <a:rPr lang="en-US" b="1" dirty="0"/>
              <a:t>Acute Bacterial Meningitis</a:t>
            </a:r>
          </a:p>
          <a:p>
            <a:r>
              <a:rPr lang="en-US" dirty="0"/>
              <a:t>Acute, severe symptoms</a:t>
            </a:r>
          </a:p>
          <a:p>
            <a:r>
              <a:rPr lang="en-US" dirty="0">
                <a:solidFill>
                  <a:schemeClr val="tx1"/>
                </a:solidFill>
              </a:rPr>
              <a:t>More common in PWH</a:t>
            </a:r>
          </a:p>
          <a:p>
            <a:r>
              <a:rPr lang="en-US" i="1" dirty="0"/>
              <a:t>Streptococcus pneumonia, Neisseria meningitides, Hemophilus influenza, Listeria monocytogenes</a:t>
            </a:r>
          </a:p>
          <a:p>
            <a:r>
              <a:rPr lang="en-US" dirty="0">
                <a:solidFill>
                  <a:schemeClr val="tx1"/>
                </a:solidFill>
              </a:rPr>
              <a:t>Treatment: intravenous antibiotics          x 10 days</a:t>
            </a:r>
          </a:p>
          <a:p>
            <a:r>
              <a:rPr lang="en-US" altLang="en-US" sz="2800" dirty="0"/>
              <a:t>Dexamethasone prior to antibiotics</a:t>
            </a:r>
          </a:p>
          <a:p>
            <a:r>
              <a:rPr lang="en-US" dirty="0">
                <a:solidFill>
                  <a:schemeClr val="tx1"/>
                </a:solidFill>
              </a:rPr>
              <a:t>Prevention: </a:t>
            </a:r>
            <a:r>
              <a:rPr lang="en-US" dirty="0"/>
              <a:t>vaccination</a:t>
            </a:r>
            <a:endParaRPr lang="en-US" dirty="0">
              <a:solidFill>
                <a:schemeClr val="tx1"/>
              </a:solidFill>
            </a:endParaRPr>
          </a:p>
        </p:txBody>
      </p:sp>
      <p:sp>
        <p:nvSpPr>
          <p:cNvPr id="4" name="Text Placeholder 3">
            <a:extLst>
              <a:ext uri="{FF2B5EF4-FFF2-40B4-BE49-F238E27FC236}">
                <a16:creationId xmlns:a16="http://schemas.microsoft.com/office/drawing/2014/main" id="{B661D276-6092-086B-9B39-611AFBB0C001}"/>
              </a:ext>
            </a:extLst>
          </p:cNvPr>
          <p:cNvSpPr>
            <a:spLocks noGrp="1"/>
          </p:cNvSpPr>
          <p:nvPr>
            <p:ph type="body" sz="quarter" idx="21"/>
          </p:nvPr>
        </p:nvSpPr>
        <p:spPr>
          <a:xfrm>
            <a:off x="6207328" y="1233377"/>
            <a:ext cx="5984672" cy="5071730"/>
          </a:xfrm>
        </p:spPr>
        <p:txBody>
          <a:bodyPr/>
          <a:lstStyle/>
          <a:p>
            <a:pPr marL="0" indent="0">
              <a:buNone/>
            </a:pPr>
            <a:r>
              <a:rPr lang="en-US" b="1" dirty="0"/>
              <a:t>Viral/”Aseptic” Meningitis</a:t>
            </a:r>
          </a:p>
          <a:p>
            <a:r>
              <a:rPr lang="en-US" dirty="0"/>
              <a:t>Subacute, milder symptoms</a:t>
            </a:r>
          </a:p>
          <a:p>
            <a:r>
              <a:rPr lang="en-US" dirty="0"/>
              <a:t>Viral: i.e., </a:t>
            </a:r>
            <a:r>
              <a:rPr lang="en-US" i="1" dirty="0"/>
              <a:t>Enterovirus, HSV</a:t>
            </a:r>
          </a:p>
          <a:p>
            <a:r>
              <a:rPr lang="en-US" dirty="0"/>
              <a:t>Often self-limited, benign</a:t>
            </a:r>
          </a:p>
          <a:p>
            <a:r>
              <a:rPr lang="en-US" dirty="0"/>
              <a:t>Most etiologies do not have antimicrobial therapy</a:t>
            </a:r>
          </a:p>
          <a:p>
            <a:endParaRPr lang="en-US" sz="800" dirty="0"/>
          </a:p>
          <a:p>
            <a:pPr marL="0" indent="0">
              <a:buNone/>
            </a:pPr>
            <a:r>
              <a:rPr lang="en-US" b="1" dirty="0"/>
              <a:t>Chronic Meningitis</a:t>
            </a:r>
          </a:p>
          <a:p>
            <a:pPr>
              <a:buFont typeface="Arial" panose="020B0604020202020204" pitchFamily="34" charset="0"/>
              <a:buChar char="•"/>
            </a:pPr>
            <a:r>
              <a:rPr lang="en-US" dirty="0"/>
              <a:t>Symptoms weeks to months</a:t>
            </a:r>
          </a:p>
          <a:p>
            <a:pPr>
              <a:buFont typeface="Arial" panose="020B0604020202020204" pitchFamily="34" charset="0"/>
              <a:buChar char="•"/>
            </a:pPr>
            <a:r>
              <a:rPr lang="en-US" dirty="0"/>
              <a:t>Fungal, Mycobacterial, atypical bacteria</a:t>
            </a:r>
          </a:p>
        </p:txBody>
      </p:sp>
      <p:sp>
        <p:nvSpPr>
          <p:cNvPr id="3" name="TextBox 2">
            <a:extLst>
              <a:ext uri="{FF2B5EF4-FFF2-40B4-BE49-F238E27FC236}">
                <a16:creationId xmlns:a16="http://schemas.microsoft.com/office/drawing/2014/main" id="{D5348DB5-FB3B-4901-8828-28E2E8C402E9}"/>
              </a:ext>
            </a:extLst>
          </p:cNvPr>
          <p:cNvSpPr txBox="1"/>
          <p:nvPr/>
        </p:nvSpPr>
        <p:spPr>
          <a:xfrm>
            <a:off x="3878894" y="6413327"/>
            <a:ext cx="5160723" cy="307777"/>
          </a:xfrm>
          <a:prstGeom prst="rect">
            <a:avLst/>
          </a:prstGeom>
          <a:noFill/>
        </p:spPr>
        <p:txBody>
          <a:bodyPr wrap="square" rtlCol="0">
            <a:spAutoFit/>
          </a:bodyPr>
          <a:lstStyle/>
          <a:p>
            <a:pPr algn="ctr"/>
            <a:r>
              <a:rPr lang="en-US" sz="1400" dirty="0">
                <a:solidFill>
                  <a:schemeClr val="bg1"/>
                </a:solidFill>
              </a:rPr>
              <a:t>Van Veen, KEB et al. Journal of Infection. 2016;72:362-368. </a:t>
            </a:r>
          </a:p>
        </p:txBody>
      </p:sp>
    </p:spTree>
    <p:extLst>
      <p:ext uri="{BB962C8B-B14F-4D97-AF65-F5344CB8AC3E}">
        <p14:creationId xmlns:p14="http://schemas.microsoft.com/office/powerpoint/2010/main" val="186258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Neurosyphilis Meningitis</a:t>
            </a:r>
          </a:p>
        </p:txBody>
      </p:sp>
      <p:sp>
        <p:nvSpPr>
          <p:cNvPr id="6" name="Text Placeholder 5"/>
          <p:cNvSpPr>
            <a:spLocks noGrp="1"/>
          </p:cNvSpPr>
          <p:nvPr>
            <p:ph type="body" sz="quarter" idx="20"/>
          </p:nvPr>
        </p:nvSpPr>
        <p:spPr>
          <a:xfrm>
            <a:off x="315686" y="1478072"/>
            <a:ext cx="11408228" cy="4892746"/>
          </a:xfrm>
        </p:spPr>
        <p:txBody>
          <a:bodyPr/>
          <a:lstStyle/>
          <a:p>
            <a:r>
              <a:rPr lang="en-US" dirty="0">
                <a:solidFill>
                  <a:schemeClr val="tx1"/>
                </a:solidFill>
              </a:rPr>
              <a:t>Clinical manifestations of neurosyphilis may be more common in PWH </a:t>
            </a:r>
          </a:p>
          <a:p>
            <a:r>
              <a:rPr lang="en-US" dirty="0"/>
              <a:t>Diagnosis: clinical symptoms + serum </a:t>
            </a:r>
            <a:r>
              <a:rPr lang="en-US" i="1" dirty="0" err="1"/>
              <a:t>T.pallidum</a:t>
            </a:r>
            <a:r>
              <a:rPr lang="en-US" i="1" dirty="0"/>
              <a:t> </a:t>
            </a:r>
            <a:r>
              <a:rPr lang="en-US" dirty="0"/>
              <a:t>antibody reactive with  elevated RPR titer and abnormal CSF</a:t>
            </a:r>
          </a:p>
          <a:p>
            <a:r>
              <a:rPr lang="en-US" dirty="0"/>
              <a:t>CSF: elevated mononuclear cells, elevated protein, +/- VDRL</a:t>
            </a:r>
          </a:p>
          <a:p>
            <a:r>
              <a:rPr lang="en-US" dirty="0"/>
              <a:t>Treatment: penicillin G 20mu IV CI daily x 10-14d</a:t>
            </a:r>
          </a:p>
          <a:p>
            <a:r>
              <a:rPr lang="en-US" dirty="0">
                <a:solidFill>
                  <a:schemeClr val="tx1"/>
                </a:solidFill>
              </a:rPr>
              <a:t>No del</a:t>
            </a:r>
            <a:r>
              <a:rPr lang="en-US" dirty="0"/>
              <a:t>ay in antiretroviral therapy (ART) recommended</a:t>
            </a:r>
          </a:p>
          <a:p>
            <a:r>
              <a:rPr lang="en-US" dirty="0">
                <a:solidFill>
                  <a:schemeClr val="tx1"/>
                </a:solidFill>
              </a:rPr>
              <a:t>May consider repeat </a:t>
            </a:r>
            <a:r>
              <a:rPr lang="en-US" dirty="0"/>
              <a:t>CSF analysis in 6 months to document improvement in CSF WBC</a:t>
            </a:r>
            <a:endParaRPr lang="en-US"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398426" y="6505728"/>
            <a:ext cx="8379502" cy="307777"/>
          </a:xfrm>
          <a:prstGeom prst="rect">
            <a:avLst/>
          </a:prstGeom>
          <a:noFill/>
        </p:spPr>
        <p:txBody>
          <a:bodyPr wrap="square" rtlCol="0">
            <a:spAutoFit/>
          </a:bodyPr>
          <a:lstStyle/>
          <a:p>
            <a:pPr algn="ctr"/>
            <a:r>
              <a:rPr lang="en-US" sz="1400" dirty="0">
                <a:solidFill>
                  <a:schemeClr val="bg1"/>
                </a:solidFill>
              </a:rPr>
              <a:t>https://clinicalinfo.hiv.gov/en/guidelines/hiv-clinical-guidelines-adult-and-adolescent-opportunistic-infections/</a:t>
            </a:r>
          </a:p>
        </p:txBody>
      </p:sp>
    </p:spTree>
    <p:extLst>
      <p:ext uri="{BB962C8B-B14F-4D97-AF65-F5344CB8AC3E}">
        <p14:creationId xmlns:p14="http://schemas.microsoft.com/office/powerpoint/2010/main" val="121786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4715</TotalTime>
  <Words>3398</Words>
  <Application>Microsoft Office PowerPoint</Application>
  <PresentationFormat>Widescreen</PresentationFormat>
  <Paragraphs>256</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Gill Sans MT</vt:lpstr>
      <vt:lpstr>Multipurpose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Michael J Dominguez</cp:lastModifiedBy>
  <cp:revision>231</cp:revision>
  <dcterms:created xsi:type="dcterms:W3CDTF">2016-02-17T19:33:40Z</dcterms:created>
  <dcterms:modified xsi:type="dcterms:W3CDTF">2023-08-25T19:29:21Z</dcterms:modified>
</cp:coreProperties>
</file>