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52"/>
  </p:notesMasterIdLst>
  <p:handoutMasterIdLst>
    <p:handoutMasterId r:id="rId53"/>
  </p:handoutMasterIdLst>
  <p:sldIdLst>
    <p:sldId id="598" r:id="rId2"/>
    <p:sldId id="599" r:id="rId3"/>
    <p:sldId id="600" r:id="rId4"/>
    <p:sldId id="601" r:id="rId5"/>
    <p:sldId id="602" r:id="rId6"/>
    <p:sldId id="1723" r:id="rId7"/>
    <p:sldId id="1706" r:id="rId8"/>
    <p:sldId id="1707" r:id="rId9"/>
    <p:sldId id="1705" r:id="rId10"/>
    <p:sldId id="1698" r:id="rId11"/>
    <p:sldId id="663" r:id="rId12"/>
    <p:sldId id="664" r:id="rId13"/>
    <p:sldId id="1704" r:id="rId14"/>
    <p:sldId id="676" r:id="rId15"/>
    <p:sldId id="1695" r:id="rId16"/>
    <p:sldId id="1696" r:id="rId17"/>
    <p:sldId id="1697" r:id="rId18"/>
    <p:sldId id="776" r:id="rId19"/>
    <p:sldId id="777" r:id="rId20"/>
    <p:sldId id="774" r:id="rId21"/>
    <p:sldId id="778" r:id="rId22"/>
    <p:sldId id="780" r:id="rId23"/>
    <p:sldId id="784" r:id="rId24"/>
    <p:sldId id="1694" r:id="rId25"/>
    <p:sldId id="783" r:id="rId26"/>
    <p:sldId id="1718" r:id="rId27"/>
    <p:sldId id="1699" r:id="rId28"/>
    <p:sldId id="1709" r:id="rId29"/>
    <p:sldId id="1710" r:id="rId30"/>
    <p:sldId id="1711" r:id="rId31"/>
    <p:sldId id="1712" r:id="rId32"/>
    <p:sldId id="1713" r:id="rId33"/>
    <p:sldId id="696" r:id="rId34"/>
    <p:sldId id="689" r:id="rId35"/>
    <p:sldId id="694" r:id="rId36"/>
    <p:sldId id="1716" r:id="rId37"/>
    <p:sldId id="1721" r:id="rId38"/>
    <p:sldId id="741" r:id="rId39"/>
    <p:sldId id="1714" r:id="rId40"/>
    <p:sldId id="1715" r:id="rId41"/>
    <p:sldId id="1722" r:id="rId42"/>
    <p:sldId id="720" r:id="rId43"/>
    <p:sldId id="1703" r:id="rId44"/>
    <p:sldId id="771" r:id="rId45"/>
    <p:sldId id="1717" r:id="rId46"/>
    <p:sldId id="553" r:id="rId47"/>
    <p:sldId id="1719" r:id="rId48"/>
    <p:sldId id="1720" r:id="rId49"/>
    <p:sldId id="299" r:id="rId50"/>
    <p:sldId id="550" r:id="rId5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98"/>
            <p14:sldId id="599"/>
            <p14:sldId id="600"/>
            <p14:sldId id="601"/>
            <p14:sldId id="602"/>
            <p14:sldId id="1723"/>
            <p14:sldId id="1706"/>
            <p14:sldId id="1707"/>
            <p14:sldId id="1705"/>
            <p14:sldId id="1698"/>
            <p14:sldId id="663"/>
            <p14:sldId id="664"/>
            <p14:sldId id="1704"/>
            <p14:sldId id="676"/>
            <p14:sldId id="1695"/>
            <p14:sldId id="1696"/>
            <p14:sldId id="1697"/>
            <p14:sldId id="776"/>
            <p14:sldId id="777"/>
            <p14:sldId id="774"/>
            <p14:sldId id="778"/>
            <p14:sldId id="780"/>
            <p14:sldId id="784"/>
            <p14:sldId id="1694"/>
            <p14:sldId id="783"/>
            <p14:sldId id="1718"/>
            <p14:sldId id="1699"/>
            <p14:sldId id="1709"/>
            <p14:sldId id="1710"/>
            <p14:sldId id="1711"/>
            <p14:sldId id="1712"/>
            <p14:sldId id="1713"/>
            <p14:sldId id="696"/>
            <p14:sldId id="689"/>
            <p14:sldId id="694"/>
            <p14:sldId id="1716"/>
            <p14:sldId id="1721"/>
            <p14:sldId id="741"/>
            <p14:sldId id="1714"/>
            <p14:sldId id="1715"/>
            <p14:sldId id="1722"/>
            <p14:sldId id="720"/>
            <p14:sldId id="1703"/>
            <p14:sldId id="771"/>
            <p14:sldId id="1717"/>
            <p14:sldId id="553"/>
            <p14:sldId id="1719"/>
            <p14:sldId id="1720"/>
            <p14:sldId id="299"/>
            <p14:sldId id="5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i Barnes" initials="AB" lastIdx="3" clrIdx="0"/>
  <p:cmAuthor id="1" name="Elizabeth Kaster" initials="E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79237" autoAdjust="0"/>
  </p:normalViewPr>
  <p:slideViewPr>
    <p:cSldViewPr>
      <p:cViewPr varScale="1">
        <p:scale>
          <a:sx n="57" d="100"/>
          <a:sy n="57" d="100"/>
        </p:scale>
        <p:origin x="1692" y="78"/>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6602"/>
    </p:cViewPr>
  </p:sorterViewPr>
  <p:notesViewPr>
    <p:cSldViewPr>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1/11/2024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1/11/2024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date_11/2023</a:t>
            </a:r>
          </a:p>
          <a:p>
            <a:r>
              <a:rPr lang="en-US" dirty="0"/>
              <a:t>Target participants: Physicians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11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u="sng" dirty="0">
                <a:solidFill>
                  <a:schemeClr val="bg1"/>
                </a:solidFill>
                <a:latin typeface="arial" panose="020B0604020202020204" pitchFamily="34" charset="0"/>
              </a:rPr>
              <a:t>Marcus et al., J </a:t>
            </a:r>
            <a:r>
              <a:rPr lang="fr-FR" sz="1200" u="sng" dirty="0" err="1">
                <a:solidFill>
                  <a:schemeClr val="bg1"/>
                </a:solidFill>
                <a:latin typeface="arial" panose="020B0604020202020204" pitchFamily="34" charset="0"/>
              </a:rPr>
              <a:t>Acquir</a:t>
            </a:r>
            <a:r>
              <a:rPr lang="fr-FR" sz="1200" u="sng" dirty="0">
                <a:solidFill>
                  <a:schemeClr val="bg1"/>
                </a:solidFill>
                <a:latin typeface="arial" panose="020B0604020202020204" pitchFamily="34" charset="0"/>
              </a:rPr>
              <a:t> Immune </a:t>
            </a:r>
            <a:r>
              <a:rPr lang="fr-FR" sz="1200" u="sng" dirty="0" err="1">
                <a:solidFill>
                  <a:schemeClr val="bg1"/>
                </a:solidFill>
                <a:latin typeface="arial" panose="020B0604020202020204" pitchFamily="34" charset="0"/>
              </a:rPr>
              <a:t>Defic</a:t>
            </a:r>
            <a:r>
              <a:rPr lang="fr-FR" sz="1200" u="sng" dirty="0">
                <a:solidFill>
                  <a:schemeClr val="bg1"/>
                </a:solidFill>
                <a:latin typeface="arial" panose="020B0604020202020204" pitchFamily="34" charset="0"/>
              </a:rPr>
              <a:t> </a:t>
            </a:r>
            <a:r>
              <a:rPr lang="fr-FR" sz="1200" u="sng" dirty="0" err="1">
                <a:solidFill>
                  <a:schemeClr val="bg1"/>
                </a:solidFill>
                <a:latin typeface="arial" panose="020B0604020202020204" pitchFamily="34" charset="0"/>
              </a:rPr>
              <a:t>Syndr</a:t>
            </a:r>
            <a:r>
              <a:rPr lang="fr-FR" sz="1200" u="sng" dirty="0">
                <a:solidFill>
                  <a:schemeClr val="bg1"/>
                </a:solidFill>
                <a:latin typeface="arial" panose="020B0604020202020204" pitchFamily="34" charset="0"/>
              </a:rPr>
              <a:t>.</a:t>
            </a:r>
            <a:r>
              <a:rPr lang="fr-FR" sz="1200" dirty="0">
                <a:solidFill>
                  <a:schemeClr val="bg1"/>
                </a:solidFill>
                <a:latin typeface="arial" panose="020B0604020202020204" pitchFamily="34" charset="0"/>
              </a:rPr>
              <a:t> 2016 </a:t>
            </a:r>
          </a:p>
          <a:p>
            <a:r>
              <a:rPr lang="fr-FR" sz="1200" dirty="0">
                <a:solidFill>
                  <a:schemeClr val="bg1"/>
                </a:solidFill>
                <a:latin typeface="arial" panose="020B0604020202020204" pitchFamily="34" charset="0"/>
              </a:rPr>
              <a:t>Sep 1;73(1):39-46.</a:t>
            </a:r>
            <a:endParaRPr lang="en-US" sz="1200" dirty="0">
              <a:solidFill>
                <a:schemeClr val="bg1"/>
              </a:solidFill>
            </a:endParaRPr>
          </a:p>
          <a:p>
            <a:endParaRPr lang="en-US" dirty="0"/>
          </a:p>
          <a:p>
            <a:r>
              <a:rPr lang="en-US" sz="1200" dirty="0"/>
              <a:t>Study conducted on a population of </a:t>
            </a:r>
            <a:r>
              <a:rPr lang="en-US" sz="1200" dirty="0" err="1"/>
              <a:t>patietns</a:t>
            </a:r>
            <a:r>
              <a:rPr lang="en-US" sz="1200" dirty="0"/>
              <a:t> </a:t>
            </a:r>
            <a:r>
              <a:rPr lang="en-US" sz="1200" dirty="0" err="1"/>
              <a:t>erroled</a:t>
            </a:r>
            <a:r>
              <a:rPr lang="en-US" sz="1200" dirty="0"/>
              <a:t> in Kaiser-Permanente care between 1996 and 2011. Enrolled 24,768 people with HIV and 257,600 HIV negative controls. </a:t>
            </a:r>
          </a:p>
          <a:p>
            <a:endParaRPr lang="en-US" sz="1200" dirty="0"/>
          </a:p>
          <a:p>
            <a:r>
              <a:rPr lang="en-US" sz="1200" dirty="0"/>
              <a:t>Left side looks at deaths </a:t>
            </a:r>
          </a:p>
          <a:p>
            <a:r>
              <a:rPr lang="en-US" sz="1200" dirty="0"/>
              <a:t>Right side looks at life expectancy at age 20</a:t>
            </a:r>
          </a:p>
          <a:p>
            <a:r>
              <a:rPr lang="en-US" sz="1200" dirty="0"/>
              <a:t>The bottom illustrates the time point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164810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a cohort analysis was published earlier this year looking at life expectancy after 2015. </a:t>
            </a:r>
          </a:p>
          <a:p>
            <a:endParaRPr lang="en-US" dirty="0"/>
          </a:p>
          <a:p>
            <a:r>
              <a:rPr lang="en-US" dirty="0"/>
              <a:t>This study found that life expectancy significantly increased across all groups, but for those with higher CD4 counts (&gt;500) the difference between HIV infected and HIV uninfected was much smaller</a:t>
            </a:r>
          </a:p>
          <a:p>
            <a:endParaRPr lang="en-US" dirty="0"/>
          </a:p>
          <a:p>
            <a:r>
              <a:rPr lang="en-US" dirty="0"/>
              <a:t>Women with HIV &gt;500</a:t>
            </a:r>
          </a:p>
          <a:p>
            <a:r>
              <a:rPr lang="en-US" dirty="0"/>
              <a:t> on ART at start of </a:t>
            </a:r>
            <a:r>
              <a:rPr lang="en-US" dirty="0" err="1"/>
              <a:t>followup</a:t>
            </a:r>
            <a:r>
              <a:rPr lang="en-US" dirty="0"/>
              <a:t> (2015) was 5.6 years shorter</a:t>
            </a:r>
          </a:p>
          <a:p>
            <a:r>
              <a:rPr lang="en-US" dirty="0"/>
              <a:t> started AR after 2015 was 3.8 years shorter</a:t>
            </a:r>
          </a:p>
          <a:p>
            <a:endParaRPr lang="en-US" dirty="0"/>
          </a:p>
          <a:p>
            <a:r>
              <a:rPr lang="en-US" dirty="0"/>
              <a:t>Men with HIV &gt;500</a:t>
            </a:r>
          </a:p>
          <a:p>
            <a:r>
              <a:rPr lang="en-US" dirty="0"/>
              <a:t> on ART at start of </a:t>
            </a:r>
            <a:r>
              <a:rPr lang="en-US" dirty="0" err="1"/>
              <a:t>followup</a:t>
            </a:r>
            <a:r>
              <a:rPr lang="en-US" dirty="0"/>
              <a:t> (2015) was 2.7 year shorter</a:t>
            </a:r>
          </a:p>
          <a:p>
            <a:r>
              <a:rPr lang="en-US" dirty="0"/>
              <a:t> started ART after 2015 was 1.5 years shorter</a:t>
            </a:r>
          </a:p>
          <a:p>
            <a:endParaRPr lang="en-US" dirty="0"/>
          </a:p>
          <a:p>
            <a:r>
              <a:rPr lang="en-US" dirty="0"/>
              <a:t>For those with low CD4 cell counts 1 year after starting ART, estimated life expectancy could be up to 30 years lower than the general population.</a:t>
            </a:r>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101212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of diagnosed</a:t>
            </a:r>
            <a:r>
              <a:rPr lang="en-US" baseline="0" dirty="0"/>
              <a:t> and undiagnosed HIV</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130023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Diagnosed HIV</a:t>
            </a:r>
          </a:p>
          <a:p>
            <a:endParaRPr lang="en-US" dirty="0"/>
          </a:p>
          <a:p>
            <a:r>
              <a:rPr lang="en-US" dirty="0"/>
              <a:t>The percentage of people &gt;50 living with HIV has steadily increased over time since the introduction of effective therapy</a:t>
            </a:r>
          </a:p>
          <a:p>
            <a:endParaRPr lang="en-US" dirty="0"/>
          </a:p>
          <a:p>
            <a:r>
              <a:rPr lang="en-US" dirty="0"/>
              <a:t>2018 – 50.6%</a:t>
            </a:r>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357246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over 50 are also diagnosed with HIV infection for the first time.</a:t>
            </a:r>
          </a:p>
          <a:p>
            <a:endParaRPr lang="en-US" dirty="0"/>
          </a:p>
          <a:p>
            <a:r>
              <a:rPr lang="en-US" dirty="0"/>
              <a:t>This 16% has remained constant</a:t>
            </a:r>
            <a:r>
              <a:rPr lang="en-US" baseline="0" dirty="0"/>
              <a:t> over past years</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391396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late diagnosis means that they have lower CD4 counts. This has implications on response to therapy and life expectancy as we have already discussed.</a:t>
            </a: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61284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Accelerated – an age-related </a:t>
            </a:r>
            <a:r>
              <a:rPr lang="en-US" dirty="0" err="1"/>
              <a:t>comorditity</a:t>
            </a:r>
            <a:r>
              <a:rPr lang="en-US" dirty="0"/>
              <a:t> would occur at an earlier age in persons with HIV compared to those without HIV</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337349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Accentuated aging – an age-related comorbidity would occur more commonly at all ages in persons with HIV compared to those without HIV</a:t>
            </a:r>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11800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that both of these models are occurring simultaneously where conditions would occur at an earlier age and at a higher rate.</a:t>
            </a:r>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29852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a:p>
            <a:r>
              <a:rPr lang="en-US" dirty="0"/>
              <a:t>ART=antiretroviral therapy</a:t>
            </a:r>
          </a:p>
          <a:p>
            <a:r>
              <a:rPr lang="en-US" dirty="0"/>
              <a:t>CVD=cardiovascular disease</a:t>
            </a:r>
          </a:p>
          <a:p>
            <a:r>
              <a:rPr lang="en-US" dirty="0"/>
              <a:t>HTN=hypertension</a:t>
            </a:r>
          </a:p>
          <a:p>
            <a:r>
              <a:rPr lang="en-US" dirty="0"/>
              <a:t>T2DM=type 2 diabetes mellitus</a:t>
            </a:r>
          </a:p>
          <a:p>
            <a:r>
              <a:rPr lang="en-US" dirty="0"/>
              <a:t>CKD=chronic kidney disease</a:t>
            </a:r>
          </a:p>
          <a:p>
            <a:r>
              <a:rPr lang="en-US" dirty="0"/>
              <a:t>Mm=multi-morbidities</a:t>
            </a:r>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417384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162971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290310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DHHS guidelines updated HIV and the older person with special admonition to realize that patients with HAND may have poorer adherence and overall Health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Heaton RK, Clifford DB, Franklin DR Jr, et al. </a:t>
            </a:r>
            <a:r>
              <a:rPr lang="en-US" sz="1200" i="1" dirty="0"/>
              <a:t>HIV-associated neurocognitive disorders persist in the era of potent antiretroviral therapy: CHARTER Study</a:t>
            </a:r>
            <a:r>
              <a:rPr lang="en-US" sz="1200" dirty="0"/>
              <a:t>. </a:t>
            </a:r>
            <a:r>
              <a:rPr lang="en-US" sz="1200" u="sng" dirty="0"/>
              <a:t>Neurology</a:t>
            </a:r>
            <a:r>
              <a:rPr lang="en-US" sz="1200" dirty="0"/>
              <a:t>. 2010;75:2087-96.</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2727267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seen frequently (every 1-3 months)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286337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46</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49</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15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37594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AIDS - persons with a depleted immune system and at risk for opportunistic infections</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427792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Adapted from Ann Intern Med 1996;124:654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More importantly is this, the clinical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chemeClr val="bg1"/>
                </a:solidFill>
              </a:rPr>
              <a:t>Bacchetti</a:t>
            </a:r>
            <a:r>
              <a:rPr lang="en-US" sz="1200" dirty="0">
                <a:solidFill>
                  <a:schemeClr val="bg1"/>
                </a:solidFill>
              </a:rPr>
              <a:t>  et al. J Infect Dis. 1988;157(5):1044-7</a:t>
            </a:r>
          </a:p>
          <a:p>
            <a:r>
              <a:rPr lang="en-US" sz="1200" dirty="0">
                <a:solidFill>
                  <a:schemeClr val="bg1"/>
                </a:solidFill>
              </a:rPr>
              <a:t>Jacobson et al </a:t>
            </a:r>
            <a:r>
              <a:rPr lang="pl-PL" sz="1200" dirty="0">
                <a:solidFill>
                  <a:schemeClr val="bg1"/>
                </a:solidFill>
              </a:rPr>
              <a:t>Am J Epidemiol. 1993;138(11):952-64</a:t>
            </a:r>
            <a:endParaRPr lang="en-US" sz="1200" dirty="0">
              <a:solidFill>
                <a:schemeClr val="bg1"/>
              </a:solidFill>
            </a:endParaRPr>
          </a:p>
          <a:p>
            <a:r>
              <a:rPr lang="en-US" sz="1200" dirty="0"/>
              <a:t>Trimethoprim/Sulfamethoxazole (TMP/SMX)= Bactrim</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38279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https://www.cdc.gov/hiv/pdf/library/slidesets/cdc-hiv-surveillance-mortality-2018.pdf</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20109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American AIDS Cohort Collaboration on Research and Design (NA-ACCORD)</a:t>
            </a:r>
          </a:p>
          <a:p>
            <a:endParaRPr lang="en-US" dirty="0"/>
          </a:p>
          <a:p>
            <a:r>
              <a:rPr lang="en-US" dirty="0"/>
              <a:t>Cohort analysis</a:t>
            </a:r>
          </a:p>
          <a:p>
            <a:r>
              <a:rPr lang="en-US" dirty="0"/>
              <a:t>Approximately 23,000 individuals contributing 82,000 person-years with 1600 deaths</a:t>
            </a:r>
          </a:p>
          <a:p>
            <a:endParaRPr lang="en-US" dirty="0"/>
          </a:p>
          <a:p>
            <a:r>
              <a:rPr lang="en-US" dirty="0"/>
              <a:t>Life expectancy increased from 36.1 to 51.4 from 2002 to 2007.</a:t>
            </a:r>
          </a:p>
          <a:p>
            <a:endParaRPr lang="en-US" dirty="0"/>
          </a:p>
          <a:p>
            <a:r>
              <a:rPr lang="en-US" dirty="0"/>
              <a:t>Life expectancy was lower for individuals with a history of injection drug use, non-whites, and in patient with </a:t>
            </a:r>
            <a:r>
              <a:rPr lang="en-US" dirty="0" err="1"/>
              <a:t>baeline</a:t>
            </a:r>
            <a:r>
              <a:rPr lang="en-US" dirty="0"/>
              <a:t> CD4 counts &lt;350 cells/mm3.</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1411004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09" y="6352706"/>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6"/>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4557801" cy="1143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4495800"/>
          </a:xfrm>
        </p:spPr>
        <p:txBody>
          <a:bodyPr/>
          <a:lstStyle/>
          <a:p>
            <a:pPr lvl="0"/>
            <a:endParaRPr lang="en-US" noProof="0"/>
          </a:p>
        </p:txBody>
      </p:sp>
      <p:sp>
        <p:nvSpPr>
          <p:cNvPr id="4" name="Text Placeholder 3"/>
          <p:cNvSpPr>
            <a:spLocks noGrp="1"/>
          </p:cNvSpPr>
          <p:nvPr>
            <p:ph type="body"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lgn="ctr">
              <a:defRPr/>
            </a:lvl1pPr>
          </a:lstStyle>
          <a:p>
            <a:pPr>
              <a:defRPr/>
            </a:pPr>
            <a:fld id="{846146C7-2ADB-430A-9A8F-C8FFAE14D25D}"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extLst>
      <p:ext uri="{BB962C8B-B14F-4D97-AF65-F5344CB8AC3E}">
        <p14:creationId xmlns:p14="http://schemas.microsoft.com/office/powerpoint/2010/main" val="187882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extLst/>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
        <p:nvSpPr>
          <p:cNvPr id="7" name="Rectangle 9"/>
          <p:cNvSpPr>
            <a:spLocks noGrp="1" noChangeArrowheads="1"/>
          </p:cNvSpPr>
          <p:nvPr>
            <p:ph type="sldNum" sz="quarter" idx="12"/>
          </p:nvPr>
        </p:nvSpPr>
        <p:spPr>
          <a:xfrm>
            <a:off x="11375717" y="6305883"/>
            <a:ext cx="731520" cy="396240"/>
          </a:xfrm>
        </p:spPr>
        <p:txBody>
          <a:bodyPr/>
          <a:lstStyle>
            <a:lvl1pPr algn="ctr">
              <a:defRPr/>
            </a:lvl1pPr>
          </a:lstStyle>
          <a:p>
            <a:pPr>
              <a:defRPr/>
            </a:pPr>
            <a:fld id="{846146C7-2ADB-430A-9A8F-C8FFAE14D25D}" type="slidenum">
              <a:rPr lang="en-US"/>
              <a:pPr>
                <a:defRPr/>
              </a:pPr>
              <a:t>‹#›</a:t>
            </a:fld>
            <a:endParaRPr lang="en-US" dirty="0"/>
          </a:p>
        </p:txBody>
      </p:sp>
    </p:spTree>
    <p:extLst>
      <p:ext uri="{BB962C8B-B14F-4D97-AF65-F5344CB8AC3E}">
        <p14:creationId xmlns:p14="http://schemas.microsoft.com/office/powerpoint/2010/main" val="140186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9" y="6023492"/>
            <a:ext cx="1187116" cy="689872"/>
          </a:xfrm>
          <a:prstGeom prst="rect">
            <a:avLst/>
          </a:prstGeom>
        </p:spPr>
      </p:pic>
    </p:spTree>
    <p:extLst>
      <p:ext uri="{BB962C8B-B14F-4D97-AF65-F5344CB8AC3E}">
        <p14:creationId xmlns:p14="http://schemas.microsoft.com/office/powerpoint/2010/main" val="28804449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p:txBody>
          <a:bodyPr/>
          <a:lstStyle>
            <a:lvl1pPr>
              <a:defRPr/>
            </a:lvl1pPr>
          </a:lstStyle>
          <a:p>
            <a:pPr>
              <a:defRPr/>
            </a:pPr>
            <a:endParaRPr lang="en-US"/>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p:txBody>
          <a:bodyPr/>
          <a:lstStyle>
            <a:lvl1pPr algn="ctr">
              <a:defRPr/>
            </a:lvl1pPr>
          </a:lstStyle>
          <a:p>
            <a:pPr>
              <a:defRPr/>
            </a:pPr>
            <a:fld id="{18030ECC-9BBF-4531-A340-6FD43C307FB0}" type="slidenum">
              <a:rPr lang="en-US"/>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extLst>
      <p:ext uri="{BB962C8B-B14F-4D97-AF65-F5344CB8AC3E}">
        <p14:creationId xmlns:p14="http://schemas.microsoft.com/office/powerpoint/2010/main" val="374768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8" name="Title 15"/>
          <p:cNvSpPr>
            <a:spLocks noGrp="1"/>
          </p:cNvSpPr>
          <p:nvPr>
            <p:ph type="title"/>
          </p:nvPr>
        </p:nvSpPr>
        <p:spPr>
          <a:xfrm>
            <a:off x="609606" y="274639"/>
            <a:ext cx="11087425" cy="1143000"/>
          </a:xfrm>
        </p:spPr>
        <p:txBody>
          <a:bodyPr/>
          <a:lstStyle>
            <a:lvl1pPr>
              <a:defRPr sz="4800"/>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6264088"/>
            <a:ext cx="1736049" cy="593912"/>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6273800"/>
            <a:ext cx="1736049" cy="593912"/>
          </a:xfrm>
          <a:prstGeom prst="rect">
            <a:avLst/>
          </a:prstGeom>
        </p:spPr>
      </p:pic>
      <p:sp>
        <p:nvSpPr>
          <p:cNvPr id="12" name="Rectangle 11"/>
          <p:cNvSpPr/>
          <p:nvPr userDrawn="1"/>
        </p:nvSpPr>
        <p:spPr>
          <a:xfrm>
            <a:off x="7"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ate Placeholder 3"/>
          <p:cNvSpPr>
            <a:spLocks noGrp="1"/>
          </p:cNvSpPr>
          <p:nvPr>
            <p:ph type="dt" sz="half" idx="12"/>
          </p:nvPr>
        </p:nvSpPr>
        <p:spPr>
          <a:xfrm>
            <a:off x="10276173" y="6362419"/>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9" name="Footer Placeholder 4"/>
          <p:cNvSpPr>
            <a:spLocks noGrp="1"/>
          </p:cNvSpPr>
          <p:nvPr>
            <p:ph type="ftr" sz="quarter" idx="3"/>
          </p:nvPr>
        </p:nvSpPr>
        <p:spPr>
          <a:xfrm>
            <a:off x="4453112" y="6362419"/>
            <a:ext cx="5823065"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64" y="6273800"/>
            <a:ext cx="1736049" cy="593912"/>
          </a:xfrm>
          <a:prstGeom prst="rect">
            <a:avLst/>
          </a:prstGeom>
        </p:spPr>
      </p:pic>
      <p:sp>
        <p:nvSpPr>
          <p:cNvPr id="16" name="Slide Number Placeholder 8"/>
          <p:cNvSpPr>
            <a:spLocks noGrp="1"/>
          </p:cNvSpPr>
          <p:nvPr>
            <p:ph type="sldNum" sz="quarter" idx="11"/>
          </p:nvPr>
        </p:nvSpPr>
        <p:spPr>
          <a:xfrm>
            <a:off x="11375717" y="6305883"/>
            <a:ext cx="731520" cy="396240"/>
          </a:xfrm>
          <a:prstGeom prst="bracketPair">
            <a:avLst>
              <a:gd name="adj" fmla="val 17949"/>
            </a:avLst>
          </a:prstGeom>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7" name="Rectangle 16"/>
          <p:cNvSpPr/>
          <p:nvPr userDrawn="1"/>
        </p:nvSpPr>
        <p:spPr>
          <a:xfrm>
            <a:off x="11277599"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18" name="Slide Number Placeholder 8"/>
          <p:cNvSpPr txBox="1">
            <a:spLocks/>
          </p:cNvSpPr>
          <p:nvPr userDrawn="1"/>
        </p:nvSpPr>
        <p:spPr>
          <a:xfrm>
            <a:off x="11358880" y="6315595"/>
            <a:ext cx="73152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159995-A1BE-BF4E-BC5F-5A773C9D0009}" type="slidenum">
              <a:rPr lang="en-US" sz="2400" smtClean="0">
                <a:solidFill>
                  <a:srgbClr val="FFFFFF"/>
                </a:solidFill>
              </a:rPr>
              <a:pPr/>
              <a:t>‹#›</a:t>
            </a:fld>
            <a:endParaRPr lang="en-US" sz="2400" dirty="0">
              <a:solidFill>
                <a:srgbClr val="FFFFFF"/>
              </a:solidFill>
            </a:endParaRPr>
          </a:p>
        </p:txBody>
      </p:sp>
    </p:spTree>
    <p:extLst>
      <p:ext uri="{BB962C8B-B14F-4D97-AF65-F5344CB8AC3E}">
        <p14:creationId xmlns:p14="http://schemas.microsoft.com/office/powerpoint/2010/main" val="223152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799" y="1536192"/>
            <a:ext cx="53847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0"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282648"/>
            <a:ext cx="2107180" cy="5382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7"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2"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599" y="274638"/>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599"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 id="2147483814" r:id="rId13"/>
    <p:sldLayoutId id="2147483818" r:id="rId14"/>
    <p:sldLayoutId id="2147483819" r:id="rId15"/>
  </p:sldLayoutIdLst>
  <p:hf hdr="0" ftr="0" dt="0"/>
  <p:txStyles>
    <p:titleStyle>
      <a:lvl1pPr algn="ctr"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hiv.uw.edu/go/key-populations/hiv-older-patients/core-concept/al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hiv.uw.edu/go/key-populations/hiv-older-patients/core-concept/a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hiv.uw.edu/go/key-populations/hiv-older-patients/core-concept/all"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hiv.uw.edu/go/key-populations/hiv-older-patients/core-concept/all"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hiv.uw.edu/go/key-populations/hiv-older-patients/core-concept/al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iv.uw.edu/go/key-populations/hiv-older-patients/core-concept/al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hiv.uw.edu/go/key-populations/hiv-older-patients/core-concept/al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hiv.uw.edu/go/key-populations/hiv-older-patients/core-concept/a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hiv.uw.edu/go/key-populations/hiv-older-patients/core-concept/al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093/bmb/ldy019" TargetMode="External"/><Relationship Id="rId2" Type="http://schemas.openxmlformats.org/officeDocument/2006/relationships/hyperlink" Target="https://doi.org/10.1371/journal.pone.011853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hiv.gov/hiv-basics/overview/about-hiv-and-aids/what-are-hiv-and-ai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5752" y="1537249"/>
            <a:ext cx="10360499" cy="2653356"/>
          </a:xfrm>
        </p:spPr>
        <p:txBody>
          <a:bodyPr>
            <a:normAutofit/>
          </a:bodyPr>
          <a:lstStyle/>
          <a:p>
            <a:pPr algn="ctr"/>
            <a:endParaRPr lang="en-US"/>
          </a:p>
          <a:p>
            <a:pPr algn="ctr"/>
            <a:endParaRPr lang="en-US"/>
          </a:p>
          <a:p>
            <a:pPr algn="ctr"/>
            <a:endParaRPr lang="en-US"/>
          </a:p>
        </p:txBody>
      </p:sp>
      <p:sp>
        <p:nvSpPr>
          <p:cNvPr id="4" name="Rectangle 3"/>
          <p:cNvSpPr/>
          <p:nvPr/>
        </p:nvSpPr>
        <p:spPr>
          <a:xfrm>
            <a:off x="1626787" y="4205350"/>
            <a:ext cx="8737472" cy="1261884"/>
          </a:xfrm>
          <a:prstGeom prst="rect">
            <a:avLst/>
          </a:prstGeom>
        </p:spPr>
        <p:txBody>
          <a:bodyPr wrap="square">
            <a:spAutoFit/>
          </a:bodyPr>
          <a:lstStyle/>
          <a:p>
            <a:pPr algn="ctr"/>
            <a:r>
              <a:rPr lang="en-US" sz="2800" dirty="0">
                <a:cs typeface="Calibri" panose="020F0502020204030204" pitchFamily="34" charset="0"/>
              </a:rPr>
              <a:t>Michelle Lewis, PharmD, BCPS, AAHIVP</a:t>
            </a:r>
          </a:p>
          <a:p>
            <a:pPr algn="ctr"/>
            <a:r>
              <a:rPr lang="en-US" sz="2400" dirty="0">
                <a:cs typeface="Calibri" panose="020F0502020204030204" pitchFamily="34" charset="0"/>
              </a:rPr>
              <a:t>Clinical Associate Professor</a:t>
            </a:r>
          </a:p>
          <a:p>
            <a:pPr algn="ctr"/>
            <a:r>
              <a:rPr lang="en-US" sz="2400" dirty="0">
                <a:cs typeface="Calibri" panose="020F0502020204030204" pitchFamily="34" charset="0"/>
              </a:rPr>
              <a:t>Co-Clinical Director SCAETC at OUHSC</a:t>
            </a:r>
          </a:p>
        </p:txBody>
      </p:sp>
      <p:sp>
        <p:nvSpPr>
          <p:cNvPr id="2" name="Title 1"/>
          <p:cNvSpPr>
            <a:spLocks noGrp="1"/>
          </p:cNvSpPr>
          <p:nvPr>
            <p:ph type="ctrTitle"/>
          </p:nvPr>
        </p:nvSpPr>
        <p:spPr>
          <a:xfrm>
            <a:off x="375921" y="2018411"/>
            <a:ext cx="11440159" cy="1317299"/>
          </a:xfrm>
        </p:spPr>
        <p:txBody>
          <a:bodyPr/>
          <a:lstStyle/>
          <a:p>
            <a:pPr algn="ctr"/>
            <a:r>
              <a:rPr lang="en-US" sz="5333" dirty="0"/>
              <a:t>HIV and Aging</a:t>
            </a:r>
          </a:p>
        </p:txBody>
      </p:sp>
    </p:spTree>
    <p:extLst>
      <p:ext uri="{BB962C8B-B14F-4D97-AF65-F5344CB8AC3E}">
        <p14:creationId xmlns:p14="http://schemas.microsoft.com/office/powerpoint/2010/main" val="367503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C6B8-DBB5-E0ED-00F2-04DE37A22B98}"/>
              </a:ext>
            </a:extLst>
          </p:cNvPr>
          <p:cNvSpPr>
            <a:spLocks noGrp="1"/>
          </p:cNvSpPr>
          <p:nvPr>
            <p:ph type="title"/>
          </p:nvPr>
        </p:nvSpPr>
        <p:spPr/>
        <p:txBody>
          <a:bodyPr/>
          <a:lstStyle/>
          <a:p>
            <a:r>
              <a:rPr lang="en-US" dirty="0"/>
              <a:t>LIFE Expectancy</a:t>
            </a:r>
          </a:p>
        </p:txBody>
      </p:sp>
      <p:sp>
        <p:nvSpPr>
          <p:cNvPr id="4" name="Slide Number Placeholder 3">
            <a:extLst>
              <a:ext uri="{FF2B5EF4-FFF2-40B4-BE49-F238E27FC236}">
                <a16:creationId xmlns:a16="http://schemas.microsoft.com/office/drawing/2014/main" id="{B9129224-5B1F-C4BF-7A47-69179577BABB}"/>
              </a:ext>
            </a:extLst>
          </p:cNvPr>
          <p:cNvSpPr>
            <a:spLocks noGrp="1"/>
          </p:cNvSpPr>
          <p:nvPr>
            <p:ph type="sldNum" sz="quarter" idx="12"/>
          </p:nvPr>
        </p:nvSpPr>
        <p:spPr/>
        <p:txBody>
          <a:bodyPr/>
          <a:lstStyle/>
          <a:p>
            <a:fld id="{3D987DAA-A896-1841-BC8A-D645CCE33E3D}"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153988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Survival With HIV/AIDS: The Way It Was</a:t>
            </a:r>
          </a:p>
        </p:txBody>
      </p:sp>
      <p:sp>
        <p:nvSpPr>
          <p:cNvPr id="3" name="Content Placeholder 2"/>
          <p:cNvSpPr>
            <a:spLocks noGrp="1"/>
          </p:cNvSpPr>
          <p:nvPr>
            <p:ph idx="1"/>
          </p:nvPr>
        </p:nvSpPr>
        <p:spPr/>
        <p:txBody>
          <a:bodyPr>
            <a:noAutofit/>
          </a:bodyPr>
          <a:lstStyle/>
          <a:p>
            <a:r>
              <a:rPr lang="en-US" dirty="0"/>
              <a:t>The first 505 patients with AIDS in San Francisco</a:t>
            </a:r>
          </a:p>
          <a:p>
            <a:pPr lvl="1"/>
            <a:r>
              <a:rPr lang="en-US" sz="2400" dirty="0"/>
              <a:t>Median survival: 11 months overall, 9 months in those with an Opportunistic Infection (OI)</a:t>
            </a:r>
          </a:p>
          <a:p>
            <a:r>
              <a:rPr lang="en-US" dirty="0"/>
              <a:t>Prospective cohort of 2,647 men with HIV in Baltimore, Chicago, Los Angeles, and Pittsburgh</a:t>
            </a:r>
          </a:p>
          <a:p>
            <a:pPr lvl="1"/>
            <a:r>
              <a:rPr lang="en-US" sz="2400" dirty="0"/>
              <a:t>Median survival time following AIDS onset</a:t>
            </a:r>
          </a:p>
          <a:p>
            <a:pPr lvl="2"/>
            <a:r>
              <a:rPr lang="en-US" dirty="0"/>
              <a:t>11.6 months in 1984-1985 </a:t>
            </a:r>
          </a:p>
          <a:p>
            <a:pPr lvl="2"/>
            <a:r>
              <a:rPr lang="en-US" dirty="0"/>
              <a:t>19.5 months in 1988-1989</a:t>
            </a:r>
          </a:p>
          <a:p>
            <a:pPr lvl="2"/>
            <a:r>
              <a:rPr lang="en-US" dirty="0"/>
              <a:t>17.2 months in 1990-1991</a:t>
            </a:r>
          </a:p>
          <a:p>
            <a:pPr lvl="1"/>
            <a:r>
              <a:rPr lang="en-US" sz="2400" dirty="0"/>
              <a:t>The main impact was use of Trimethoprim/Sulfamethoxazole to prevent Pneumocystis pneumonia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sp>
        <p:nvSpPr>
          <p:cNvPr id="6" name="TextBox 5">
            <a:extLst>
              <a:ext uri="{FF2B5EF4-FFF2-40B4-BE49-F238E27FC236}">
                <a16:creationId xmlns:a16="http://schemas.microsoft.com/office/drawing/2014/main" id="{576EA488-4BC1-6450-2849-C0CF6847ADE9}"/>
              </a:ext>
            </a:extLst>
          </p:cNvPr>
          <p:cNvSpPr txBox="1"/>
          <p:nvPr/>
        </p:nvSpPr>
        <p:spPr>
          <a:xfrm>
            <a:off x="2362200" y="6305883"/>
            <a:ext cx="8763000" cy="523220"/>
          </a:xfrm>
          <a:prstGeom prst="rect">
            <a:avLst/>
          </a:prstGeom>
          <a:noFill/>
        </p:spPr>
        <p:txBody>
          <a:bodyPr wrap="square" rtlCol="0">
            <a:spAutoFit/>
          </a:bodyPr>
          <a:lstStyle/>
          <a:p>
            <a:pPr algn="ctr"/>
            <a:r>
              <a:rPr lang="en-US" sz="1400" dirty="0" err="1">
                <a:solidFill>
                  <a:schemeClr val="bg1"/>
                </a:solidFill>
              </a:rPr>
              <a:t>Bacchetti</a:t>
            </a:r>
            <a:r>
              <a:rPr lang="en-US" sz="1400" dirty="0">
                <a:solidFill>
                  <a:schemeClr val="bg1"/>
                </a:solidFill>
              </a:rPr>
              <a:t>  et al. J Infect Dis. 1988;157(5):1044-7</a:t>
            </a:r>
          </a:p>
          <a:p>
            <a:pPr algn="ctr"/>
            <a:r>
              <a:rPr lang="en-US" sz="1400" dirty="0">
                <a:solidFill>
                  <a:schemeClr val="bg1"/>
                </a:solidFill>
              </a:rPr>
              <a:t>Jacobson et al </a:t>
            </a:r>
            <a:r>
              <a:rPr lang="pl-PL" sz="1400" dirty="0">
                <a:solidFill>
                  <a:schemeClr val="bg1"/>
                </a:solidFill>
              </a:rPr>
              <a:t>Am J Epidemiol. 1993;138(11):952-64</a:t>
            </a:r>
            <a:endParaRPr lang="en-US" sz="1400" dirty="0">
              <a:solidFill>
                <a:schemeClr val="bg1"/>
              </a:solidFill>
            </a:endParaRPr>
          </a:p>
        </p:txBody>
      </p:sp>
    </p:spTree>
    <p:extLst>
      <p:ext uri="{BB962C8B-B14F-4D97-AF65-F5344CB8AC3E}">
        <p14:creationId xmlns:p14="http://schemas.microsoft.com/office/powerpoint/2010/main" val="32487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Annual age-adjusted rates of death with HIV infection </a:t>
            </a:r>
            <a:br>
              <a:rPr lang="en-US" sz="3200" dirty="0"/>
            </a:br>
            <a:r>
              <a:rPr lang="en-US" sz="3200" dirty="0"/>
              <a:t>as the underlying cause, 1987−2018, United States</a:t>
            </a:r>
          </a:p>
        </p:txBody>
      </p:sp>
      <p:pic>
        <p:nvPicPr>
          <p:cNvPr id="3" name="Picture 2" descr="The age-adjusted rate of death with HIV as the underlying cause increased almost linearly from 6 deaths per 100,000 population in 1987 to 17 deaths per 100,000 population in 1994 and 1995, then decreased to 7 deaths per 100,000 population in 1997. Thereafter, the rate almost leveled off at about 5 deaths per 100,000 population up to 2003, after which it decreased slowly through 2018. The age-adjusted HIV death rate decreased 28% from 1995 to 1996, 46% from 1996 to 1997, and 18% from 1997 to 1998. After 1998, the annual percentage decrease ranged from 3% to 13%. &#10;&#10;The decrease in the rate in 1996 and 1997 was largely due to improvements in antiretroviral therapy. Prophylactic medications for opportunistic infections and the prevention of HIV infection may also have contributed to this decrease. The slowing of the rat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10;&#10;To eliminate the effect of changes in the age distribution of the population, rates have been adjusted to appear as though the age distribution of the population in every year was the same as that of the US population in 2000 (the Public Health Service standard for age-adjustment). For comparison with data for 1999 and later, data for the years before 1999 were modified to appear as if the underlying cause had been selected according to ICD-10 rules instead of ICD-9 rules. &#10;&#10;The data for this slide come from death certificate data compiled by the National Center for Health Statistics.&#10;">
            <a:extLst>
              <a:ext uri="{FF2B5EF4-FFF2-40B4-BE49-F238E27FC236}">
                <a16:creationId xmlns:a16="http://schemas.microsoft.com/office/drawing/2014/main" id="{2F61D705-618F-4DD1-BAEB-279A9016669F}"/>
              </a:ext>
            </a:extLst>
          </p:cNvPr>
          <p:cNvPicPr>
            <a:picLocks noChangeAspect="1"/>
          </p:cNvPicPr>
          <p:nvPr/>
        </p:nvPicPr>
        <p:blipFill>
          <a:blip r:embed="rId3"/>
          <a:stretch>
            <a:fillRect/>
          </a:stretch>
        </p:blipFill>
        <p:spPr>
          <a:xfrm>
            <a:off x="424221" y="1876426"/>
            <a:ext cx="9634179" cy="4375286"/>
          </a:xfrm>
          <a:prstGeom prst="rect">
            <a:avLst/>
          </a:prstGeom>
        </p:spPr>
      </p:pic>
      <p:grpSp>
        <p:nvGrpSpPr>
          <p:cNvPr id="8" name="Group 7"/>
          <p:cNvGrpSpPr/>
          <p:nvPr/>
        </p:nvGrpSpPr>
        <p:grpSpPr>
          <a:xfrm>
            <a:off x="4800600" y="1676400"/>
            <a:ext cx="5427784" cy="2590800"/>
            <a:chOff x="3581400" y="1905000"/>
            <a:chExt cx="5427784" cy="2590800"/>
          </a:xfrm>
        </p:grpSpPr>
        <p:pic>
          <p:nvPicPr>
            <p:cNvPr id="5" name="Picture 4"/>
            <p:cNvPicPr>
              <a:picLocks noChangeAspect="1"/>
            </p:cNvPicPr>
            <p:nvPr/>
          </p:nvPicPr>
          <p:blipFill rotWithShape="1">
            <a:blip r:embed="rId4"/>
            <a:srcRect l="984" t="25836" r="46863" b="65365"/>
            <a:stretch/>
          </p:blipFill>
          <p:spPr>
            <a:xfrm>
              <a:off x="4038600" y="2023823"/>
              <a:ext cx="4970584" cy="1213734"/>
            </a:xfrm>
            <a:prstGeom prst="rect">
              <a:avLst/>
            </a:prstGeom>
          </p:spPr>
        </p:pic>
        <p:pic>
          <p:nvPicPr>
            <p:cNvPr id="6" name="Picture 5"/>
            <p:cNvPicPr>
              <a:picLocks noChangeAspect="1"/>
            </p:cNvPicPr>
            <p:nvPr/>
          </p:nvPicPr>
          <p:blipFill rotWithShape="1">
            <a:blip r:embed="rId4"/>
            <a:srcRect l="51971" t="25836" r="1056" b="65325"/>
            <a:stretch/>
          </p:blipFill>
          <p:spPr>
            <a:xfrm>
              <a:off x="4532237" y="3200400"/>
              <a:ext cx="4476947" cy="1219200"/>
            </a:xfrm>
            <a:prstGeom prst="rect">
              <a:avLst/>
            </a:prstGeom>
          </p:spPr>
        </p:pic>
        <p:sp>
          <p:nvSpPr>
            <p:cNvPr id="7" name="Left Brace 6"/>
            <p:cNvSpPr/>
            <p:nvPr/>
          </p:nvSpPr>
          <p:spPr>
            <a:xfrm>
              <a:off x="3581400" y="1905000"/>
              <a:ext cx="679166" cy="2590800"/>
            </a:xfrm>
            <a:prstGeom prst="leftBrace">
              <a:avLst>
                <a:gd name="adj1" fmla="val 8333"/>
                <a:gd name="adj2" fmla="val 6601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a:extLst>
              <a:ext uri="{FF2B5EF4-FFF2-40B4-BE49-F238E27FC236}">
                <a16:creationId xmlns:a16="http://schemas.microsoft.com/office/drawing/2014/main" id="{0C7E6483-026F-51F0-C770-9E24FF25E773}"/>
              </a:ext>
            </a:extLst>
          </p:cNvPr>
          <p:cNvSpPr txBox="1"/>
          <p:nvPr/>
        </p:nvSpPr>
        <p:spPr>
          <a:xfrm>
            <a:off x="2362200" y="6321623"/>
            <a:ext cx="8763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https://www.cdc.gov/hiv/pdf/library/slidesets/cdc-hiv-surveillance-mortality-2018.pdf</a:t>
            </a:r>
          </a:p>
        </p:txBody>
      </p:sp>
    </p:spTree>
    <p:extLst>
      <p:ext uri="{BB962C8B-B14F-4D97-AF65-F5344CB8AC3E}">
        <p14:creationId xmlns:p14="http://schemas.microsoft.com/office/powerpoint/2010/main" val="34867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B72A-D120-43FB-965E-592FCA2B0940}"/>
              </a:ext>
            </a:extLst>
          </p:cNvPr>
          <p:cNvSpPr>
            <a:spLocks noGrp="1"/>
          </p:cNvSpPr>
          <p:nvPr>
            <p:ph type="title"/>
          </p:nvPr>
        </p:nvSpPr>
        <p:spPr/>
        <p:txBody>
          <a:bodyPr/>
          <a:lstStyle/>
          <a:p>
            <a:r>
              <a:rPr lang="en-US" dirty="0"/>
              <a:t>Life Expectancy 2000-2007</a:t>
            </a:r>
          </a:p>
        </p:txBody>
      </p:sp>
      <p:pic>
        <p:nvPicPr>
          <p:cNvPr id="5" name="Content Placeholder 4">
            <a:extLst>
              <a:ext uri="{FF2B5EF4-FFF2-40B4-BE49-F238E27FC236}">
                <a16:creationId xmlns:a16="http://schemas.microsoft.com/office/drawing/2014/main" id="{9056C9BE-1284-4C88-B80C-55F65EE83C39}"/>
              </a:ext>
            </a:extLst>
          </p:cNvPr>
          <p:cNvPicPr>
            <a:picLocks noGrp="1" noChangeAspect="1"/>
          </p:cNvPicPr>
          <p:nvPr>
            <p:ph idx="1"/>
          </p:nvPr>
        </p:nvPicPr>
        <p:blipFill>
          <a:blip r:embed="rId3"/>
          <a:stretch>
            <a:fillRect/>
          </a:stretch>
        </p:blipFill>
        <p:spPr>
          <a:xfrm>
            <a:off x="704775" y="1500187"/>
            <a:ext cx="10896749" cy="4367213"/>
          </a:xfrm>
          <a:prstGeom prst="rect">
            <a:avLst/>
          </a:prstGeom>
        </p:spPr>
      </p:pic>
      <p:sp>
        <p:nvSpPr>
          <p:cNvPr id="4" name="Slide Number Placeholder 3">
            <a:extLst>
              <a:ext uri="{FF2B5EF4-FFF2-40B4-BE49-F238E27FC236}">
                <a16:creationId xmlns:a16="http://schemas.microsoft.com/office/drawing/2014/main" id="{A1175DAA-DF97-4613-A753-E4A8BE80A783}"/>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6" name="TextBox 5">
            <a:extLst>
              <a:ext uri="{FF2B5EF4-FFF2-40B4-BE49-F238E27FC236}">
                <a16:creationId xmlns:a16="http://schemas.microsoft.com/office/drawing/2014/main" id="{16A2F48C-E0B9-473A-A0F6-BCD53485E078}"/>
              </a:ext>
            </a:extLst>
          </p:cNvPr>
          <p:cNvSpPr txBox="1"/>
          <p:nvPr/>
        </p:nvSpPr>
        <p:spPr>
          <a:xfrm>
            <a:off x="2362200" y="6305883"/>
            <a:ext cx="8763000" cy="523220"/>
          </a:xfrm>
          <a:prstGeom prst="rect">
            <a:avLst/>
          </a:prstGeom>
          <a:noFill/>
        </p:spPr>
        <p:txBody>
          <a:bodyPr wrap="square" rtlCol="0">
            <a:spAutoFit/>
          </a:bodyPr>
          <a:lstStyle/>
          <a:p>
            <a:pPr algn="ctr"/>
            <a:r>
              <a:rPr lang="en-US" sz="1400" dirty="0" err="1">
                <a:solidFill>
                  <a:schemeClr val="bg1"/>
                </a:solidFill>
              </a:rPr>
              <a:t>Samji</a:t>
            </a:r>
            <a:r>
              <a:rPr lang="en-US" sz="1400" dirty="0">
                <a:solidFill>
                  <a:schemeClr val="bg1"/>
                </a:solidFill>
              </a:rPr>
              <a:t> H, </a:t>
            </a:r>
            <a:r>
              <a:rPr lang="en-US" sz="1400" dirty="0" err="1">
                <a:solidFill>
                  <a:schemeClr val="bg1"/>
                </a:solidFill>
              </a:rPr>
              <a:t>Cescon</a:t>
            </a:r>
            <a:r>
              <a:rPr lang="en-US" sz="1400" dirty="0">
                <a:solidFill>
                  <a:schemeClr val="bg1"/>
                </a:solidFill>
              </a:rPr>
              <a:t> A, Hogg RS, et al. Closing the gap: increases in life expectancy among treated HIV-positive individuals in the United States and Canada. </a:t>
            </a:r>
            <a:r>
              <a:rPr lang="en-US" sz="1400" dirty="0" err="1">
                <a:solidFill>
                  <a:schemeClr val="bg1"/>
                </a:solidFill>
              </a:rPr>
              <a:t>PLoS</a:t>
            </a:r>
            <a:r>
              <a:rPr lang="en-US" sz="1400" dirty="0">
                <a:solidFill>
                  <a:schemeClr val="bg1"/>
                </a:solidFill>
              </a:rPr>
              <a:t> One. 2013;8:e81355.</a:t>
            </a:r>
          </a:p>
        </p:txBody>
      </p:sp>
      <p:sp>
        <p:nvSpPr>
          <p:cNvPr id="7" name="TextBox 6">
            <a:extLst>
              <a:ext uri="{FF2B5EF4-FFF2-40B4-BE49-F238E27FC236}">
                <a16:creationId xmlns:a16="http://schemas.microsoft.com/office/drawing/2014/main" id="{A7DF6588-1313-4824-8E5F-752222384E7D}"/>
              </a:ext>
            </a:extLst>
          </p:cNvPr>
          <p:cNvSpPr txBox="1"/>
          <p:nvPr/>
        </p:nvSpPr>
        <p:spPr>
          <a:xfrm>
            <a:off x="4191000" y="5864423"/>
            <a:ext cx="7264400" cy="307777"/>
          </a:xfrm>
          <a:prstGeom prst="rect">
            <a:avLst/>
          </a:prstGeom>
          <a:noFill/>
        </p:spPr>
        <p:txBody>
          <a:bodyPr wrap="square" rtlCol="0">
            <a:spAutoFit/>
          </a:bodyPr>
          <a:lstStyle/>
          <a:p>
            <a:pPr algn="r"/>
            <a:r>
              <a:rPr lang="en-US" sz="1400" dirty="0"/>
              <a:t>Illustration from National HIV Curriculum – www.hiv.uw.edu</a:t>
            </a:r>
          </a:p>
        </p:txBody>
      </p:sp>
    </p:spTree>
    <p:extLst>
      <p:ext uri="{BB962C8B-B14F-4D97-AF65-F5344CB8AC3E}">
        <p14:creationId xmlns:p14="http://schemas.microsoft.com/office/powerpoint/2010/main" val="180758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 1996 to 2011</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14</a:t>
            </a:fld>
            <a:endParaRPr lang="en-US"/>
          </a:p>
        </p:txBody>
      </p:sp>
      <p:pic>
        <p:nvPicPr>
          <p:cNvPr id="6" name="Picture 5"/>
          <p:cNvPicPr>
            <a:picLocks noChangeAspect="1"/>
          </p:cNvPicPr>
          <p:nvPr/>
        </p:nvPicPr>
        <p:blipFill rotWithShape="1">
          <a:blip r:embed="rId3"/>
          <a:srcRect l="3761" t="2159" r="4113" b="1949"/>
          <a:stretch/>
        </p:blipFill>
        <p:spPr>
          <a:xfrm>
            <a:off x="2438401" y="1476152"/>
            <a:ext cx="7467600" cy="4724400"/>
          </a:xfrm>
          <a:prstGeom prst="rect">
            <a:avLst/>
          </a:prstGeom>
        </p:spPr>
      </p:pic>
      <p:sp>
        <p:nvSpPr>
          <p:cNvPr id="7" name="TextBox 6"/>
          <p:cNvSpPr txBox="1"/>
          <p:nvPr/>
        </p:nvSpPr>
        <p:spPr>
          <a:xfrm rot="16200000">
            <a:off x="72860" y="3508541"/>
            <a:ext cx="3454792" cy="400110"/>
          </a:xfrm>
          <a:prstGeom prst="rect">
            <a:avLst/>
          </a:prstGeom>
          <a:noFill/>
        </p:spPr>
        <p:txBody>
          <a:bodyPr wrap="none" rtlCol="0">
            <a:spAutoFit/>
          </a:bodyPr>
          <a:lstStyle/>
          <a:p>
            <a:r>
              <a:rPr lang="en-US" sz="2000" dirty="0"/>
              <a:t>Deaths per 10</a:t>
            </a:r>
            <a:r>
              <a:rPr lang="en-US" sz="2000" baseline="30000" dirty="0"/>
              <a:t>5</a:t>
            </a:r>
            <a:r>
              <a:rPr lang="en-US" sz="2000" dirty="0"/>
              <a:t> person-years</a:t>
            </a:r>
          </a:p>
        </p:txBody>
      </p:sp>
      <p:sp>
        <p:nvSpPr>
          <p:cNvPr id="8" name="TextBox 7"/>
          <p:cNvSpPr txBox="1"/>
          <p:nvPr/>
        </p:nvSpPr>
        <p:spPr>
          <a:xfrm rot="16200000">
            <a:off x="8568754" y="3508541"/>
            <a:ext cx="3103735" cy="400110"/>
          </a:xfrm>
          <a:prstGeom prst="rect">
            <a:avLst/>
          </a:prstGeom>
          <a:noFill/>
        </p:spPr>
        <p:txBody>
          <a:bodyPr wrap="none" rtlCol="0">
            <a:spAutoFit/>
          </a:bodyPr>
          <a:lstStyle/>
          <a:p>
            <a:r>
              <a:rPr lang="en-US" sz="2000" dirty="0"/>
              <a:t>Life expectancy at age 20</a:t>
            </a:r>
          </a:p>
        </p:txBody>
      </p:sp>
      <p:sp>
        <p:nvSpPr>
          <p:cNvPr id="9" name="TextBox 8"/>
          <p:cNvSpPr txBox="1"/>
          <p:nvPr/>
        </p:nvSpPr>
        <p:spPr>
          <a:xfrm rot="16200000">
            <a:off x="1745243" y="4815336"/>
            <a:ext cx="886781" cy="400110"/>
          </a:xfrm>
          <a:prstGeom prst="rect">
            <a:avLst/>
          </a:prstGeom>
          <a:noFill/>
        </p:spPr>
        <p:txBody>
          <a:bodyPr wrap="none" rtlCol="0">
            <a:spAutoFit/>
          </a:bodyPr>
          <a:lstStyle/>
          <a:p>
            <a:r>
              <a:rPr lang="en-US" sz="2000" dirty="0" err="1"/>
              <a:t>HIV</a:t>
            </a:r>
            <a:r>
              <a:rPr lang="en-US" sz="2000" baseline="30000" dirty="0" err="1"/>
              <a:t>pos</a:t>
            </a:r>
            <a:endParaRPr lang="en-US" sz="2000" baseline="30000" dirty="0"/>
          </a:p>
        </p:txBody>
      </p:sp>
      <p:sp>
        <p:nvSpPr>
          <p:cNvPr id="10" name="TextBox 9"/>
          <p:cNvSpPr txBox="1"/>
          <p:nvPr/>
        </p:nvSpPr>
        <p:spPr>
          <a:xfrm rot="16200000">
            <a:off x="1729513" y="2915145"/>
            <a:ext cx="896399" cy="400110"/>
          </a:xfrm>
          <a:prstGeom prst="rect">
            <a:avLst/>
          </a:prstGeom>
          <a:noFill/>
        </p:spPr>
        <p:txBody>
          <a:bodyPr wrap="none" rtlCol="0">
            <a:spAutoFit/>
          </a:bodyPr>
          <a:lstStyle/>
          <a:p>
            <a:r>
              <a:rPr lang="en-US" sz="2000" dirty="0" err="1"/>
              <a:t>HIV</a:t>
            </a:r>
            <a:r>
              <a:rPr lang="en-US" sz="2000" baseline="30000" dirty="0" err="1"/>
              <a:t>neg</a:t>
            </a:r>
            <a:endParaRPr lang="en-US" sz="2000" baseline="30000" dirty="0"/>
          </a:p>
        </p:txBody>
      </p:sp>
      <p:cxnSp>
        <p:nvCxnSpPr>
          <p:cNvPr id="12" name="Straight Connector 11"/>
          <p:cNvCxnSpPr>
            <a:endCxn id="9" idx="3"/>
          </p:cNvCxnSpPr>
          <p:nvPr/>
        </p:nvCxnSpPr>
        <p:spPr>
          <a:xfrm>
            <a:off x="2188633" y="3990753"/>
            <a:ext cx="1" cy="58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66241" y="2033477"/>
            <a:ext cx="1" cy="5812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0024555" y="4586736"/>
            <a:ext cx="886781" cy="400110"/>
          </a:xfrm>
          <a:prstGeom prst="rect">
            <a:avLst/>
          </a:prstGeom>
          <a:noFill/>
        </p:spPr>
        <p:txBody>
          <a:bodyPr wrap="none" rtlCol="0">
            <a:spAutoFit/>
          </a:bodyPr>
          <a:lstStyle/>
          <a:p>
            <a:r>
              <a:rPr lang="en-US" sz="2000" dirty="0" err="1"/>
              <a:t>HIV</a:t>
            </a:r>
            <a:r>
              <a:rPr lang="en-US" sz="2000" baseline="30000" dirty="0" err="1"/>
              <a:t>pos</a:t>
            </a:r>
            <a:endParaRPr lang="en-US" sz="2000" baseline="30000" dirty="0"/>
          </a:p>
        </p:txBody>
      </p:sp>
      <p:sp>
        <p:nvSpPr>
          <p:cNvPr id="15" name="TextBox 14"/>
          <p:cNvSpPr txBox="1"/>
          <p:nvPr/>
        </p:nvSpPr>
        <p:spPr>
          <a:xfrm rot="16200000">
            <a:off x="10008825" y="2910717"/>
            <a:ext cx="896399" cy="400110"/>
          </a:xfrm>
          <a:prstGeom prst="rect">
            <a:avLst/>
          </a:prstGeom>
          <a:noFill/>
        </p:spPr>
        <p:txBody>
          <a:bodyPr wrap="none" rtlCol="0">
            <a:spAutoFit/>
          </a:bodyPr>
          <a:lstStyle/>
          <a:p>
            <a:r>
              <a:rPr lang="en-US" sz="2000" dirty="0" err="1"/>
              <a:t>HIV</a:t>
            </a:r>
            <a:r>
              <a:rPr lang="en-US" sz="2000" baseline="30000" dirty="0" err="1"/>
              <a:t>neg</a:t>
            </a:r>
            <a:endParaRPr lang="en-US" sz="2000" baseline="30000" dirty="0"/>
          </a:p>
        </p:txBody>
      </p:sp>
      <p:sp>
        <p:nvSpPr>
          <p:cNvPr id="18" name="Oval 17"/>
          <p:cNvSpPr>
            <a:spLocks noChangeAspect="1"/>
          </p:cNvSpPr>
          <p:nvPr/>
        </p:nvSpPr>
        <p:spPr>
          <a:xfrm>
            <a:off x="10363139" y="4103830"/>
            <a:ext cx="148207" cy="148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363139" y="2479710"/>
            <a:ext cx="148207" cy="1482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5BB8D8-097D-A9FE-8AF1-979E53E20D7F}"/>
              </a:ext>
            </a:extLst>
          </p:cNvPr>
          <p:cNvSpPr txBox="1"/>
          <p:nvPr/>
        </p:nvSpPr>
        <p:spPr>
          <a:xfrm>
            <a:off x="2362200" y="6305883"/>
            <a:ext cx="8763000" cy="523220"/>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rPr>
              <a:t>Marcus J, et al. </a:t>
            </a:r>
            <a:r>
              <a:rPr lang="fr-FR" sz="1400" dirty="0" err="1">
                <a:solidFill>
                  <a:schemeClr val="bg1"/>
                </a:solidFill>
                <a:latin typeface="arial" panose="020B0604020202020204" pitchFamily="34" charset="0"/>
              </a:rPr>
              <a:t>Narrowing</a:t>
            </a:r>
            <a:r>
              <a:rPr lang="fr-FR" sz="1400" dirty="0">
                <a:solidFill>
                  <a:schemeClr val="bg1"/>
                </a:solidFill>
                <a:latin typeface="arial" panose="020B0604020202020204" pitchFamily="34" charset="0"/>
              </a:rPr>
              <a:t> the gap in life </a:t>
            </a:r>
            <a:r>
              <a:rPr lang="fr-FR" sz="1400" dirty="0" err="1">
                <a:solidFill>
                  <a:schemeClr val="bg1"/>
                </a:solidFill>
                <a:latin typeface="arial" panose="020B0604020202020204" pitchFamily="34" charset="0"/>
              </a:rPr>
              <a:t>expectancy</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between</a:t>
            </a:r>
            <a:r>
              <a:rPr lang="fr-FR" sz="1400" dirty="0">
                <a:solidFill>
                  <a:schemeClr val="bg1"/>
                </a:solidFill>
                <a:latin typeface="arial" panose="020B0604020202020204" pitchFamily="34" charset="0"/>
              </a:rPr>
              <a:t> HIV-</a:t>
            </a:r>
            <a:r>
              <a:rPr lang="fr-FR" sz="1400" dirty="0" err="1">
                <a:solidFill>
                  <a:schemeClr val="bg1"/>
                </a:solidFill>
                <a:latin typeface="arial" panose="020B0604020202020204" pitchFamily="34" charset="0"/>
              </a:rPr>
              <a:t>infected</a:t>
            </a:r>
            <a:r>
              <a:rPr lang="fr-FR" sz="1400" dirty="0">
                <a:solidFill>
                  <a:schemeClr val="bg1"/>
                </a:solidFill>
                <a:latin typeface="arial" panose="020B0604020202020204" pitchFamily="34" charset="0"/>
              </a:rPr>
              <a:t> and HIV-</a:t>
            </a:r>
            <a:r>
              <a:rPr lang="fr-FR" sz="1400" dirty="0" err="1">
                <a:solidFill>
                  <a:schemeClr val="bg1"/>
                </a:solidFill>
                <a:latin typeface="arial" panose="020B0604020202020204" pitchFamily="34" charset="0"/>
              </a:rPr>
              <a:t>uninfected</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individuals</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with</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access</a:t>
            </a:r>
            <a:r>
              <a:rPr lang="fr-FR" sz="1400" dirty="0">
                <a:solidFill>
                  <a:schemeClr val="bg1"/>
                </a:solidFill>
                <a:latin typeface="arial" panose="020B0604020202020204" pitchFamily="34" charset="0"/>
              </a:rPr>
              <a:t> to care. JAIDS. 2016;73(1):39-46</a:t>
            </a:r>
            <a:endParaRPr lang="en-US" sz="1400" dirty="0">
              <a:solidFill>
                <a:schemeClr val="bg1"/>
              </a:solidFill>
            </a:endParaRPr>
          </a:p>
        </p:txBody>
      </p:sp>
    </p:spTree>
    <p:extLst>
      <p:ext uri="{BB962C8B-B14F-4D97-AF65-F5344CB8AC3E}">
        <p14:creationId xmlns:p14="http://schemas.microsoft.com/office/powerpoint/2010/main" val="9210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B816D7-1902-5D43-0584-3D74AD97A671}"/>
              </a:ext>
            </a:extLst>
          </p:cNvPr>
          <p:cNvSpPr>
            <a:spLocks noGrp="1"/>
          </p:cNvSpPr>
          <p:nvPr>
            <p:ph type="title"/>
          </p:nvPr>
        </p:nvSpPr>
        <p:spPr/>
        <p:txBody>
          <a:bodyPr/>
          <a:lstStyle/>
          <a:p>
            <a:r>
              <a:rPr lang="en-US" dirty="0"/>
              <a:t>Life Expectancy after 2015</a:t>
            </a:r>
          </a:p>
        </p:txBody>
      </p:sp>
      <p:pic>
        <p:nvPicPr>
          <p:cNvPr id="8" name="Content Placeholder 7">
            <a:extLst>
              <a:ext uri="{FF2B5EF4-FFF2-40B4-BE49-F238E27FC236}">
                <a16:creationId xmlns:a16="http://schemas.microsoft.com/office/drawing/2014/main" id="{206C3065-D4B2-BC36-DFCB-8962033386E9}"/>
              </a:ext>
            </a:extLst>
          </p:cNvPr>
          <p:cNvPicPr>
            <a:picLocks noGrp="1" noChangeAspect="1"/>
          </p:cNvPicPr>
          <p:nvPr>
            <p:ph idx="1"/>
          </p:nvPr>
        </p:nvPicPr>
        <p:blipFill rotWithShape="1">
          <a:blip r:embed="rId3"/>
          <a:srcRect t="48359"/>
          <a:stretch/>
        </p:blipFill>
        <p:spPr>
          <a:xfrm>
            <a:off x="6188871" y="1551321"/>
            <a:ext cx="5917433" cy="4040899"/>
          </a:xfrm>
          <a:prstGeom prst="rect">
            <a:avLst/>
          </a:prstGeom>
          <a:ln>
            <a:solidFill>
              <a:schemeClr val="tx1"/>
            </a:solidFill>
          </a:ln>
        </p:spPr>
      </p:pic>
      <p:sp>
        <p:nvSpPr>
          <p:cNvPr id="5" name="Slide Number Placeholder 4">
            <a:extLst>
              <a:ext uri="{FF2B5EF4-FFF2-40B4-BE49-F238E27FC236}">
                <a16:creationId xmlns:a16="http://schemas.microsoft.com/office/drawing/2014/main" id="{0DA08C62-45AF-60F6-CE5F-BFB34615EA3F}"/>
              </a:ext>
            </a:extLst>
          </p:cNvPr>
          <p:cNvSpPr>
            <a:spLocks noGrp="1"/>
          </p:cNvSpPr>
          <p:nvPr>
            <p:ph type="sldNum" sz="quarter" idx="12"/>
          </p:nvPr>
        </p:nvSpPr>
        <p:spPr/>
        <p:txBody>
          <a:bodyPr/>
          <a:lstStyle/>
          <a:p>
            <a:fld id="{6E2D2B3B-882E-40F3-A32F-6DD516915044}" type="slidenum">
              <a:rPr lang="en-US" smtClean="0"/>
              <a:pPr/>
              <a:t>15</a:t>
            </a:fld>
            <a:endParaRPr lang="en-US"/>
          </a:p>
        </p:txBody>
      </p:sp>
      <p:pic>
        <p:nvPicPr>
          <p:cNvPr id="9" name="Picture 8">
            <a:extLst>
              <a:ext uri="{FF2B5EF4-FFF2-40B4-BE49-F238E27FC236}">
                <a16:creationId xmlns:a16="http://schemas.microsoft.com/office/drawing/2014/main" id="{477D742C-34F7-4244-F80D-69047EA1BE83}"/>
              </a:ext>
            </a:extLst>
          </p:cNvPr>
          <p:cNvPicPr>
            <a:picLocks noChangeAspect="1"/>
          </p:cNvPicPr>
          <p:nvPr/>
        </p:nvPicPr>
        <p:blipFill rotWithShape="1">
          <a:blip r:embed="rId3"/>
          <a:srcRect b="51111"/>
          <a:stretch/>
        </p:blipFill>
        <p:spPr>
          <a:xfrm>
            <a:off x="-4262" y="1551321"/>
            <a:ext cx="6176462" cy="4040900"/>
          </a:xfrm>
          <a:prstGeom prst="rect">
            <a:avLst/>
          </a:prstGeom>
          <a:ln>
            <a:solidFill>
              <a:schemeClr val="tx1"/>
            </a:solidFill>
          </a:ln>
        </p:spPr>
      </p:pic>
      <p:sp>
        <p:nvSpPr>
          <p:cNvPr id="10" name="TextBox 9">
            <a:extLst>
              <a:ext uri="{FF2B5EF4-FFF2-40B4-BE49-F238E27FC236}">
                <a16:creationId xmlns:a16="http://schemas.microsoft.com/office/drawing/2014/main" id="{EFC64675-FB8F-47C0-C287-6E1F8D51588B}"/>
              </a:ext>
            </a:extLst>
          </p:cNvPr>
          <p:cNvSpPr txBox="1"/>
          <p:nvPr/>
        </p:nvSpPr>
        <p:spPr>
          <a:xfrm>
            <a:off x="2362200" y="6305883"/>
            <a:ext cx="8763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Trickey</a:t>
            </a:r>
            <a:r>
              <a:rPr lang="en-US" sz="1400" dirty="0">
                <a:solidFill>
                  <a:schemeClr val="bg1"/>
                </a:solidFill>
              </a:rPr>
              <a:t> A, et al. Life expectancy after 2015 of adults with HIV on long-term antiretroviral therapy in Europe and North America: a collaborative analysis of cohort studies. Lancet HIV. 2023;10(5):E295-E307</a:t>
            </a:r>
          </a:p>
        </p:txBody>
      </p:sp>
      <p:sp>
        <p:nvSpPr>
          <p:cNvPr id="11" name="TextBox 10">
            <a:extLst>
              <a:ext uri="{FF2B5EF4-FFF2-40B4-BE49-F238E27FC236}">
                <a16:creationId xmlns:a16="http://schemas.microsoft.com/office/drawing/2014/main" id="{77C06778-224F-083F-F9D4-5F2362CA8D8C}"/>
              </a:ext>
            </a:extLst>
          </p:cNvPr>
          <p:cNvSpPr txBox="1"/>
          <p:nvPr/>
        </p:nvSpPr>
        <p:spPr>
          <a:xfrm>
            <a:off x="2209800" y="5864423"/>
            <a:ext cx="7696200" cy="307777"/>
          </a:xfrm>
          <a:prstGeom prst="rect">
            <a:avLst/>
          </a:prstGeom>
          <a:noFill/>
        </p:spPr>
        <p:txBody>
          <a:bodyPr wrap="square" rtlCol="0">
            <a:spAutoFit/>
          </a:bodyPr>
          <a:lstStyle/>
          <a:p>
            <a:pPr algn="r"/>
            <a:r>
              <a:rPr lang="en-US" sz="1400" dirty="0"/>
              <a:t>https://www.thelancet.com/journals/lanhiv/article/PIIS2352-3018%2823%2900028-0/fulltext</a:t>
            </a:r>
          </a:p>
        </p:txBody>
      </p:sp>
    </p:spTree>
    <p:extLst>
      <p:ext uri="{BB962C8B-B14F-4D97-AF65-F5344CB8AC3E}">
        <p14:creationId xmlns:p14="http://schemas.microsoft.com/office/powerpoint/2010/main" val="299812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93E7A-992B-45A2-EA7E-6067D236FDAE}"/>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31FC0B3C-226D-2EEB-6EE1-787B9BC13DE6}"/>
              </a:ext>
            </a:extLst>
          </p:cNvPr>
          <p:cNvSpPr>
            <a:spLocks noGrp="1"/>
          </p:cNvSpPr>
          <p:nvPr>
            <p:ph idx="1"/>
          </p:nvPr>
        </p:nvSpPr>
        <p:spPr/>
        <p:txBody>
          <a:bodyPr>
            <a:normAutofit/>
          </a:bodyPr>
          <a:lstStyle/>
          <a:p>
            <a:r>
              <a:rPr lang="en-US" sz="2800" dirty="0"/>
              <a:t>Antiretroviral therapy (ART) significantly increases life expectancy in person with HIV infection</a:t>
            </a:r>
          </a:p>
          <a:p>
            <a:endParaRPr lang="en-US" sz="2800" dirty="0"/>
          </a:p>
          <a:p>
            <a:r>
              <a:rPr lang="en-US" sz="2800" dirty="0"/>
              <a:t>People who start ART with higher CD4 counts (&gt;500) have significantly increased life expectancy over those who start with low CD4 counts</a:t>
            </a:r>
          </a:p>
          <a:p>
            <a:endParaRPr lang="en-US" sz="2800" dirty="0"/>
          </a:p>
          <a:p>
            <a:r>
              <a:rPr lang="en-US" sz="2800" dirty="0"/>
              <a:t>Getting people diagnosed early in infection and on ART will ultimately contribute to increased life expectancy</a:t>
            </a:r>
          </a:p>
        </p:txBody>
      </p:sp>
      <p:sp>
        <p:nvSpPr>
          <p:cNvPr id="4" name="Slide Number Placeholder 3">
            <a:extLst>
              <a:ext uri="{FF2B5EF4-FFF2-40B4-BE49-F238E27FC236}">
                <a16:creationId xmlns:a16="http://schemas.microsoft.com/office/drawing/2014/main" id="{279E702B-07BF-1B36-9930-F4644BC0839D}"/>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3933159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735B-5A92-1B75-34DB-C20A91434430}"/>
              </a:ext>
            </a:extLst>
          </p:cNvPr>
          <p:cNvSpPr>
            <a:spLocks noGrp="1"/>
          </p:cNvSpPr>
          <p:nvPr>
            <p:ph type="title"/>
          </p:nvPr>
        </p:nvSpPr>
        <p:spPr/>
        <p:txBody>
          <a:bodyPr/>
          <a:lstStyle/>
          <a:p>
            <a:r>
              <a:rPr lang="en-US" dirty="0"/>
              <a:t>Epidemiology</a:t>
            </a:r>
          </a:p>
        </p:txBody>
      </p:sp>
      <p:sp>
        <p:nvSpPr>
          <p:cNvPr id="4" name="Slide Number Placeholder 3">
            <a:extLst>
              <a:ext uri="{FF2B5EF4-FFF2-40B4-BE49-F238E27FC236}">
                <a16:creationId xmlns:a16="http://schemas.microsoft.com/office/drawing/2014/main" id="{CC12ED81-F3E1-5A71-6E9A-B52808D00EE0}"/>
              </a:ext>
            </a:extLst>
          </p:cNvPr>
          <p:cNvSpPr>
            <a:spLocks noGrp="1"/>
          </p:cNvSpPr>
          <p:nvPr>
            <p:ph type="sldNum" sz="quarter" idx="12"/>
          </p:nvPr>
        </p:nvSpPr>
        <p:spPr/>
        <p:txBody>
          <a:bodyPr/>
          <a:lstStyle/>
          <a:p>
            <a:fld id="{3D987DAA-A896-1841-BC8A-D645CCE33E3D}"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200110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Persons Living with HIV in the US</a:t>
            </a:r>
          </a:p>
        </p:txBody>
      </p:sp>
      <p:pic>
        <p:nvPicPr>
          <p:cNvPr id="5" name="Content Placeholder 4"/>
          <p:cNvPicPr>
            <a:picLocks noGrp="1" noChangeAspect="1"/>
          </p:cNvPicPr>
          <p:nvPr>
            <p:ph idx="1"/>
          </p:nvPr>
        </p:nvPicPr>
        <p:blipFill>
          <a:blip r:embed="rId3"/>
          <a:stretch>
            <a:fillRect/>
          </a:stretch>
        </p:blipFill>
        <p:spPr>
          <a:xfrm>
            <a:off x="869565" y="1447800"/>
            <a:ext cx="10567169" cy="4367213"/>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sp>
        <p:nvSpPr>
          <p:cNvPr id="6" name="TextBox 5">
            <a:extLst>
              <a:ext uri="{FF2B5EF4-FFF2-40B4-BE49-F238E27FC236}">
                <a16:creationId xmlns:a16="http://schemas.microsoft.com/office/drawing/2014/main" id="{9FF845C4-3A92-9C4B-BBA8-EA7D91658A08}"/>
              </a:ext>
            </a:extLst>
          </p:cNvPr>
          <p:cNvSpPr txBox="1"/>
          <p:nvPr/>
        </p:nvSpPr>
        <p:spPr>
          <a:xfrm>
            <a:off x="4191000" y="5864423"/>
            <a:ext cx="7264400" cy="307777"/>
          </a:xfrm>
          <a:prstGeom prst="rect">
            <a:avLst/>
          </a:prstGeom>
          <a:noFill/>
        </p:spPr>
        <p:txBody>
          <a:bodyPr wrap="square" rtlCol="0">
            <a:spAutoFit/>
          </a:bodyPr>
          <a:lstStyle/>
          <a:p>
            <a:pPr algn="r"/>
            <a:r>
              <a:rPr lang="en-US" sz="1400" dirty="0"/>
              <a:t>Graph from National HIV Curriculum – www.hiv.uw.edu</a:t>
            </a:r>
          </a:p>
        </p:txBody>
      </p:sp>
      <p:sp>
        <p:nvSpPr>
          <p:cNvPr id="7" name="TextBox 6"/>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Estimated HIV Incidence and Prevalence in the United States, 2017–2021. HIV Surveillance Supplemental Report. 2023;28(3). Published May 2023</a:t>
            </a:r>
          </a:p>
        </p:txBody>
      </p:sp>
    </p:spTree>
    <p:extLst>
      <p:ext uri="{BB962C8B-B14F-4D97-AF65-F5344CB8AC3E}">
        <p14:creationId xmlns:p14="http://schemas.microsoft.com/office/powerpoint/2010/main" val="78832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Persons with HIV by Age – US 2021</a:t>
            </a:r>
          </a:p>
        </p:txBody>
      </p:sp>
      <p:pic>
        <p:nvPicPr>
          <p:cNvPr id="5" name="Content Placeholder 4"/>
          <p:cNvPicPr>
            <a:picLocks noGrp="1" noChangeAspect="1"/>
          </p:cNvPicPr>
          <p:nvPr>
            <p:ph idx="1"/>
          </p:nvPr>
        </p:nvPicPr>
        <p:blipFill>
          <a:blip r:embed="rId2"/>
          <a:stretch>
            <a:fillRect/>
          </a:stretch>
        </p:blipFill>
        <p:spPr>
          <a:xfrm>
            <a:off x="1266758" y="1447800"/>
            <a:ext cx="9772784" cy="4367213"/>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a:p>
        </p:txBody>
      </p:sp>
      <p:sp>
        <p:nvSpPr>
          <p:cNvPr id="6" name="TextBox 5"/>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Estimated HIV Incidence and Prevalence in the United States, 2017–2021. HIV Surveillance Supplemental Report. 2023;28(3). Published May 2023</a:t>
            </a:r>
          </a:p>
        </p:txBody>
      </p:sp>
      <p:sp>
        <p:nvSpPr>
          <p:cNvPr id="7" name="TextBox 6">
            <a:extLst>
              <a:ext uri="{FF2B5EF4-FFF2-40B4-BE49-F238E27FC236}">
                <a16:creationId xmlns:a16="http://schemas.microsoft.com/office/drawing/2014/main" id="{9FF845C4-3A92-9C4B-BBA8-EA7D91658A08}"/>
              </a:ext>
            </a:extLst>
          </p:cNvPr>
          <p:cNvSpPr txBox="1"/>
          <p:nvPr/>
        </p:nvSpPr>
        <p:spPr>
          <a:xfrm>
            <a:off x="3798695" y="5867400"/>
            <a:ext cx="7264400" cy="307777"/>
          </a:xfrm>
          <a:prstGeom prst="rect">
            <a:avLst/>
          </a:prstGeom>
          <a:noFill/>
        </p:spPr>
        <p:txBody>
          <a:bodyPr wrap="square" rtlCol="0">
            <a:spAutoFit/>
          </a:bodyPr>
          <a:lstStyle/>
          <a:p>
            <a:pPr algn="r"/>
            <a:r>
              <a:rPr lang="en-US" sz="1400" dirty="0"/>
              <a:t>Graph from National HIV Curriculum – www.hiv.uw.edu</a:t>
            </a:r>
          </a:p>
        </p:txBody>
      </p:sp>
    </p:spTree>
    <p:extLst>
      <p:ext uri="{BB962C8B-B14F-4D97-AF65-F5344CB8AC3E}">
        <p14:creationId xmlns:p14="http://schemas.microsoft.com/office/powerpoint/2010/main" val="396399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88" y="333440"/>
            <a:ext cx="11087425" cy="1143000"/>
          </a:xfrm>
        </p:spPr>
        <p:txBody>
          <a:bodyPr/>
          <a:lstStyle/>
          <a:p>
            <a:pPr algn="ctr"/>
            <a:r>
              <a:rPr lang="en-US" sz="4800" dirty="0"/>
              <a:t>Conflict of Interest Disclosure Statement</a:t>
            </a:r>
          </a:p>
        </p:txBody>
      </p:sp>
      <p:sp>
        <p:nvSpPr>
          <p:cNvPr id="3" name="Content Placeholder 2"/>
          <p:cNvSpPr>
            <a:spLocks noGrp="1"/>
          </p:cNvSpPr>
          <p:nvPr>
            <p:ph idx="1"/>
          </p:nvPr>
        </p:nvSpPr>
        <p:spPr>
          <a:xfrm>
            <a:off x="609599" y="1549401"/>
            <a:ext cx="11003589" cy="1251624"/>
          </a:xfrm>
        </p:spPr>
        <p:txBody>
          <a:bodyPr>
            <a:noAutofit/>
          </a:bodyPr>
          <a:lstStyle/>
          <a:p>
            <a:pPr marL="203191" indent="0" algn="ctr">
              <a:buNone/>
            </a:pPr>
            <a:r>
              <a:rPr lang="en-US" dirty="0"/>
              <a:t>Presenter has no relevant financial relationships or affiliations with commercial interests to disclose</a:t>
            </a:r>
          </a:p>
          <a:p>
            <a:pPr marL="152396"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609600" y="4953000"/>
            <a:ext cx="10966643" cy="1251946"/>
          </a:xfrm>
          <a:prstGeom prst="rect">
            <a:avLst/>
          </a:prstGeom>
          <a:noFill/>
        </p:spPr>
        <p:txBody>
          <a:bodyPr wrap="square" lIns="121920" tIns="60960" rIns="121920" bIns="60960" rtlCol="0" anchor="t">
            <a:spAutoFit/>
          </a:bodyPr>
          <a:lstStyle/>
          <a:p>
            <a:r>
              <a:rPr lang="en-US" sz="1467"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467" dirty="0">
                <a:ea typeface="Calibri" panose="020F0502020204030204" pitchFamily="34" charset="0"/>
                <a:cs typeface="Times New Roman"/>
              </a:rPr>
              <a:t> does mention of trade names, commercial practices, or organizations imply </a:t>
            </a:r>
            <a:r>
              <a:rPr lang="en-US" sz="1467"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467" i="1" dirty="0">
                <a:latin typeface="Calibri"/>
                <a:ea typeface="Calibri" panose="020F0502020204030204" pitchFamily="34" charset="0"/>
                <a:cs typeface="Calibri"/>
              </a:rPr>
              <a:t>Any trade/brand names for products mentioned during this presentation are for training and identification purposes only.</a:t>
            </a:r>
            <a:endParaRPr lang="en-US" sz="1467" dirty="0">
              <a:latin typeface="Calibri"/>
              <a:ea typeface="Calibri" panose="020F0502020204030204" pitchFamily="34" charset="0"/>
              <a:cs typeface="Calibri"/>
            </a:endParaRPr>
          </a:p>
        </p:txBody>
      </p:sp>
    </p:spTree>
    <p:extLst>
      <p:ext uri="{BB962C8B-B14F-4D97-AF65-F5344CB8AC3E}">
        <p14:creationId xmlns:p14="http://schemas.microsoft.com/office/powerpoint/2010/main" val="282306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pic>
        <p:nvPicPr>
          <p:cNvPr id="6" name="Content Placeholder 5"/>
          <p:cNvPicPr>
            <a:picLocks noGrp="1" noChangeAspect="1"/>
          </p:cNvPicPr>
          <p:nvPr>
            <p:ph idx="1"/>
          </p:nvPr>
        </p:nvPicPr>
        <p:blipFill>
          <a:blip r:embed="rId3"/>
          <a:stretch>
            <a:fillRect/>
          </a:stretch>
        </p:blipFill>
        <p:spPr>
          <a:xfrm>
            <a:off x="957952" y="1447800"/>
            <a:ext cx="10390395" cy="4367213"/>
          </a:xfrm>
          <a:prstGeom prst="rect">
            <a:avLst/>
          </a:prstGeom>
        </p:spPr>
      </p:pic>
      <p:sp>
        <p:nvSpPr>
          <p:cNvPr id="7" name="Title 1">
            <a:extLst>
              <a:ext uri="{FF2B5EF4-FFF2-40B4-BE49-F238E27FC236}">
                <a16:creationId xmlns:a16="http://schemas.microsoft.com/office/drawing/2014/main" id="{D8CD2401-D97F-0B48-BAF6-3E0C190EDA50}"/>
              </a:ext>
            </a:extLst>
          </p:cNvPr>
          <p:cNvSpPr>
            <a:spLocks noGrp="1"/>
          </p:cNvSpPr>
          <p:nvPr>
            <p:ph type="title"/>
          </p:nvPr>
        </p:nvSpPr>
        <p:spPr/>
        <p:txBody>
          <a:bodyPr/>
          <a:lstStyle/>
          <a:p>
            <a:r>
              <a:rPr lang="en-US" dirty="0"/>
              <a:t>HIV prevalence in the US in 2021</a:t>
            </a:r>
          </a:p>
        </p:txBody>
      </p:sp>
      <p:sp>
        <p:nvSpPr>
          <p:cNvPr id="8" name="TextBox 7">
            <a:extLst>
              <a:ext uri="{FF2B5EF4-FFF2-40B4-BE49-F238E27FC236}">
                <a16:creationId xmlns:a16="http://schemas.microsoft.com/office/drawing/2014/main" id="{9FF845C4-3A92-9C4B-BBA8-EA7D91658A08}"/>
              </a:ext>
            </a:extLst>
          </p:cNvPr>
          <p:cNvSpPr txBox="1"/>
          <p:nvPr/>
        </p:nvSpPr>
        <p:spPr>
          <a:xfrm>
            <a:off x="4095551" y="5867400"/>
            <a:ext cx="7264400" cy="307777"/>
          </a:xfrm>
          <a:prstGeom prst="rect">
            <a:avLst/>
          </a:prstGeom>
          <a:noFill/>
        </p:spPr>
        <p:txBody>
          <a:bodyPr wrap="square" rtlCol="0">
            <a:spAutoFit/>
          </a:bodyPr>
          <a:lstStyle/>
          <a:p>
            <a:pPr algn="r"/>
            <a:r>
              <a:rPr lang="en-US" sz="1400" dirty="0"/>
              <a:t>Graph from National HIV Curriculum – www.hiv.uw.edu</a:t>
            </a:r>
          </a:p>
        </p:txBody>
      </p:sp>
      <p:sp>
        <p:nvSpPr>
          <p:cNvPr id="9" name="TextBox 8"/>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Diagnoses of HIV infection in the United States and dependent areas, 2021. HIV Surveillance Report, 2021; vol. 34. Published May 2023.</a:t>
            </a:r>
          </a:p>
        </p:txBody>
      </p:sp>
    </p:spTree>
    <p:extLst>
      <p:ext uri="{BB962C8B-B14F-4D97-AF65-F5344CB8AC3E}">
        <p14:creationId xmlns:p14="http://schemas.microsoft.com/office/powerpoint/2010/main" val="356535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HIV Diagnosis - US</a:t>
            </a:r>
          </a:p>
        </p:txBody>
      </p:sp>
      <p:pic>
        <p:nvPicPr>
          <p:cNvPr id="5" name="Content Placeholder 4"/>
          <p:cNvPicPr>
            <a:picLocks noGrp="1" noChangeAspect="1"/>
          </p:cNvPicPr>
          <p:nvPr>
            <p:ph idx="1"/>
          </p:nvPr>
        </p:nvPicPr>
        <p:blipFill>
          <a:blip r:embed="rId2"/>
          <a:stretch>
            <a:fillRect/>
          </a:stretch>
        </p:blipFill>
        <p:spPr>
          <a:xfrm>
            <a:off x="1089715" y="1524000"/>
            <a:ext cx="10126870" cy="4367213"/>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a:p>
        </p:txBody>
      </p:sp>
      <p:sp>
        <p:nvSpPr>
          <p:cNvPr id="6" name="TextBox 5"/>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Diagnoses of HIV infection in the United States and dependent areas, 2021. HIV Surveillance Report, 2021; vol. 34. Published May 2023.</a:t>
            </a:r>
          </a:p>
        </p:txBody>
      </p:sp>
      <p:sp>
        <p:nvSpPr>
          <p:cNvPr id="7" name="TextBox 6">
            <a:extLst>
              <a:ext uri="{FF2B5EF4-FFF2-40B4-BE49-F238E27FC236}">
                <a16:creationId xmlns:a16="http://schemas.microsoft.com/office/drawing/2014/main" id="{9FF845C4-3A92-9C4B-BBA8-EA7D91658A08}"/>
              </a:ext>
            </a:extLst>
          </p:cNvPr>
          <p:cNvSpPr txBox="1"/>
          <p:nvPr/>
        </p:nvSpPr>
        <p:spPr>
          <a:xfrm>
            <a:off x="3943872" y="5887057"/>
            <a:ext cx="7264400" cy="307777"/>
          </a:xfrm>
          <a:prstGeom prst="rect">
            <a:avLst/>
          </a:prstGeom>
          <a:noFill/>
        </p:spPr>
        <p:txBody>
          <a:bodyPr wrap="square" rtlCol="0">
            <a:spAutoFit/>
          </a:bodyPr>
          <a:lstStyle/>
          <a:p>
            <a:pPr algn="r"/>
            <a:r>
              <a:rPr lang="en-US" sz="1400" dirty="0"/>
              <a:t>Graph from National HIV Curriculum – www.hiv.uw.edu</a:t>
            </a:r>
          </a:p>
        </p:txBody>
      </p:sp>
    </p:spTree>
    <p:extLst>
      <p:ext uri="{BB962C8B-B14F-4D97-AF65-F5344CB8AC3E}">
        <p14:creationId xmlns:p14="http://schemas.microsoft.com/office/powerpoint/2010/main" val="316029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HIV Diagnosis by Age – US 2021</a:t>
            </a:r>
          </a:p>
        </p:txBody>
      </p:sp>
      <p:pic>
        <p:nvPicPr>
          <p:cNvPr id="6" name="Content Placeholder 5"/>
          <p:cNvPicPr>
            <a:picLocks noGrp="1" noChangeAspect="1"/>
          </p:cNvPicPr>
          <p:nvPr>
            <p:ph idx="1"/>
          </p:nvPr>
        </p:nvPicPr>
        <p:blipFill>
          <a:blip r:embed="rId3"/>
          <a:stretch>
            <a:fillRect/>
          </a:stretch>
        </p:blipFill>
        <p:spPr>
          <a:xfrm>
            <a:off x="1144160" y="1500187"/>
            <a:ext cx="10017979" cy="4367213"/>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sp>
        <p:nvSpPr>
          <p:cNvPr id="7" name="TextBox 6"/>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Diagnoses of HIV infection in the United States and dependent areas, 2021. HIV Surveillance Report, 2021; vol. 34. Published May 2023.</a:t>
            </a:r>
          </a:p>
        </p:txBody>
      </p:sp>
      <p:sp>
        <p:nvSpPr>
          <p:cNvPr id="8" name="TextBox 7">
            <a:extLst>
              <a:ext uri="{FF2B5EF4-FFF2-40B4-BE49-F238E27FC236}">
                <a16:creationId xmlns:a16="http://schemas.microsoft.com/office/drawing/2014/main" id="{9FF845C4-3A92-9C4B-BBA8-EA7D91658A08}"/>
              </a:ext>
            </a:extLst>
          </p:cNvPr>
          <p:cNvSpPr txBox="1"/>
          <p:nvPr/>
        </p:nvSpPr>
        <p:spPr>
          <a:xfrm>
            <a:off x="3886200" y="5867400"/>
            <a:ext cx="7264400" cy="307777"/>
          </a:xfrm>
          <a:prstGeom prst="rect">
            <a:avLst/>
          </a:prstGeom>
          <a:noFill/>
        </p:spPr>
        <p:txBody>
          <a:bodyPr wrap="square" rtlCol="0">
            <a:spAutoFit/>
          </a:bodyPr>
          <a:lstStyle/>
          <a:p>
            <a:pPr algn="r"/>
            <a:r>
              <a:rPr lang="en-US" sz="1400" dirty="0"/>
              <a:t>Graph from National HIV Curriculum – www.hiv.uw.edu</a:t>
            </a:r>
          </a:p>
        </p:txBody>
      </p:sp>
      <p:sp>
        <p:nvSpPr>
          <p:cNvPr id="5" name="Rectangle 4"/>
          <p:cNvSpPr/>
          <p:nvPr/>
        </p:nvSpPr>
        <p:spPr>
          <a:xfrm>
            <a:off x="8229600" y="3962400"/>
            <a:ext cx="2362200" cy="1447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39200" y="3429000"/>
            <a:ext cx="1447800" cy="369332"/>
          </a:xfrm>
          <a:prstGeom prst="rect">
            <a:avLst/>
          </a:prstGeom>
          <a:noFill/>
        </p:spPr>
        <p:txBody>
          <a:bodyPr wrap="square" rtlCol="0">
            <a:spAutoFit/>
          </a:bodyPr>
          <a:lstStyle/>
          <a:p>
            <a:r>
              <a:rPr lang="en-US" b="1" dirty="0">
                <a:solidFill>
                  <a:srgbClr val="C00000"/>
                </a:solidFill>
              </a:rPr>
              <a:t>≥ 50 = 16%</a:t>
            </a:r>
          </a:p>
        </p:txBody>
      </p:sp>
    </p:spTree>
    <p:extLst>
      <p:ext uri="{BB962C8B-B14F-4D97-AF65-F5344CB8AC3E}">
        <p14:creationId xmlns:p14="http://schemas.microsoft.com/office/powerpoint/2010/main" val="105343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A373-2DE4-A45F-67EC-E0768FC783F5}"/>
              </a:ext>
            </a:extLst>
          </p:cNvPr>
          <p:cNvSpPr>
            <a:spLocks noGrp="1"/>
          </p:cNvSpPr>
          <p:nvPr>
            <p:ph type="title"/>
          </p:nvPr>
        </p:nvSpPr>
        <p:spPr/>
        <p:txBody>
          <a:bodyPr/>
          <a:lstStyle/>
          <a:p>
            <a:r>
              <a:rPr lang="en-US" dirty="0"/>
              <a:t>HIV Staging at Diagnosis</a:t>
            </a:r>
          </a:p>
        </p:txBody>
      </p:sp>
      <p:pic>
        <p:nvPicPr>
          <p:cNvPr id="5" name="Content Placeholder 4">
            <a:extLst>
              <a:ext uri="{FF2B5EF4-FFF2-40B4-BE49-F238E27FC236}">
                <a16:creationId xmlns:a16="http://schemas.microsoft.com/office/drawing/2014/main" id="{A3CB9991-3C97-FE26-B31D-C69BEEBC1FDA}"/>
              </a:ext>
            </a:extLst>
          </p:cNvPr>
          <p:cNvPicPr>
            <a:picLocks noGrp="1" noChangeAspect="1"/>
          </p:cNvPicPr>
          <p:nvPr>
            <p:ph idx="1"/>
          </p:nvPr>
        </p:nvPicPr>
        <p:blipFill>
          <a:blip r:embed="rId2"/>
          <a:stretch>
            <a:fillRect/>
          </a:stretch>
        </p:blipFill>
        <p:spPr>
          <a:xfrm>
            <a:off x="657193" y="1143000"/>
            <a:ext cx="11384863" cy="5105400"/>
          </a:xfrm>
          <a:prstGeom prst="rect">
            <a:avLst/>
          </a:prstGeom>
        </p:spPr>
      </p:pic>
      <p:sp>
        <p:nvSpPr>
          <p:cNvPr id="4" name="Slide Number Placeholder 3">
            <a:extLst>
              <a:ext uri="{FF2B5EF4-FFF2-40B4-BE49-F238E27FC236}">
                <a16:creationId xmlns:a16="http://schemas.microsoft.com/office/drawing/2014/main" id="{C7A929D4-48D4-A4FD-960B-E281CB79FF18}"/>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6" name="TextBox 5">
            <a:extLst>
              <a:ext uri="{FF2B5EF4-FFF2-40B4-BE49-F238E27FC236}">
                <a16:creationId xmlns:a16="http://schemas.microsoft.com/office/drawing/2014/main" id="{3C1D855B-415F-A3EA-DF7E-9FC2BFF5E7DF}"/>
              </a:ext>
            </a:extLst>
          </p:cNvPr>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Revised surveillance case definition for HIV infection—United States, 2014. MMWR </a:t>
            </a:r>
            <a:r>
              <a:rPr lang="en-US" sz="1400" dirty="0" err="1">
                <a:solidFill>
                  <a:schemeClr val="bg1"/>
                </a:solidFill>
              </a:rPr>
              <a:t>Recomm</a:t>
            </a:r>
            <a:r>
              <a:rPr lang="en-US" sz="1400" dirty="0">
                <a:solidFill>
                  <a:schemeClr val="bg1"/>
                </a:solidFill>
              </a:rPr>
              <a:t> Rep. 2014;63(RR-03):1-10.</a:t>
            </a:r>
          </a:p>
        </p:txBody>
      </p:sp>
      <p:sp>
        <p:nvSpPr>
          <p:cNvPr id="8" name="TextBox 7">
            <a:extLst>
              <a:ext uri="{FF2B5EF4-FFF2-40B4-BE49-F238E27FC236}">
                <a16:creationId xmlns:a16="http://schemas.microsoft.com/office/drawing/2014/main" id="{D87AB17B-F941-4C12-98B2-E743BACAB9B3}"/>
              </a:ext>
            </a:extLst>
          </p:cNvPr>
          <p:cNvSpPr txBox="1"/>
          <p:nvPr/>
        </p:nvSpPr>
        <p:spPr>
          <a:xfrm>
            <a:off x="4191000" y="5940623"/>
            <a:ext cx="7264400" cy="307777"/>
          </a:xfrm>
          <a:prstGeom prst="rect">
            <a:avLst/>
          </a:prstGeom>
          <a:noFill/>
        </p:spPr>
        <p:txBody>
          <a:bodyPr wrap="square" rtlCol="0">
            <a:spAutoFit/>
          </a:bodyPr>
          <a:lstStyle/>
          <a:p>
            <a:pPr algn="r"/>
            <a:r>
              <a:rPr lang="en-US" sz="1400" dirty="0"/>
              <a:t>Illustration from National HIV Curriculum – www.hiv.uw.edu</a:t>
            </a:r>
          </a:p>
        </p:txBody>
      </p:sp>
    </p:spTree>
    <p:extLst>
      <p:ext uri="{BB962C8B-B14F-4D97-AF65-F5344CB8AC3E}">
        <p14:creationId xmlns:p14="http://schemas.microsoft.com/office/powerpoint/2010/main" val="2276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A373-2DE4-A45F-67EC-E0768FC783F5}"/>
              </a:ext>
            </a:extLst>
          </p:cNvPr>
          <p:cNvSpPr>
            <a:spLocks noGrp="1"/>
          </p:cNvSpPr>
          <p:nvPr>
            <p:ph type="title"/>
          </p:nvPr>
        </p:nvSpPr>
        <p:spPr/>
        <p:txBody>
          <a:bodyPr/>
          <a:lstStyle/>
          <a:p>
            <a:r>
              <a:rPr lang="en-US" dirty="0"/>
              <a:t>HIV Staging at Diagnosis</a:t>
            </a:r>
          </a:p>
        </p:txBody>
      </p:sp>
      <p:pic>
        <p:nvPicPr>
          <p:cNvPr id="5" name="Content Placeholder 4">
            <a:extLst>
              <a:ext uri="{FF2B5EF4-FFF2-40B4-BE49-F238E27FC236}">
                <a16:creationId xmlns:a16="http://schemas.microsoft.com/office/drawing/2014/main" id="{A3CB9991-3C97-FE26-B31D-C69BEEBC1FDA}"/>
              </a:ext>
            </a:extLst>
          </p:cNvPr>
          <p:cNvPicPr>
            <a:picLocks noGrp="1" noChangeAspect="1"/>
          </p:cNvPicPr>
          <p:nvPr>
            <p:ph idx="1"/>
          </p:nvPr>
        </p:nvPicPr>
        <p:blipFill>
          <a:blip r:embed="rId2"/>
          <a:stretch>
            <a:fillRect/>
          </a:stretch>
        </p:blipFill>
        <p:spPr>
          <a:xfrm>
            <a:off x="76200" y="2362200"/>
            <a:ext cx="6340265" cy="2843213"/>
          </a:xfrm>
          <a:prstGeom prst="rect">
            <a:avLst/>
          </a:prstGeom>
        </p:spPr>
      </p:pic>
      <p:sp>
        <p:nvSpPr>
          <p:cNvPr id="4" name="Slide Number Placeholder 3">
            <a:extLst>
              <a:ext uri="{FF2B5EF4-FFF2-40B4-BE49-F238E27FC236}">
                <a16:creationId xmlns:a16="http://schemas.microsoft.com/office/drawing/2014/main" id="{C7A929D4-48D4-A4FD-960B-E281CB79FF18}"/>
              </a:ext>
            </a:extLst>
          </p:cNvPr>
          <p:cNvSpPr>
            <a:spLocks noGrp="1"/>
          </p:cNvSpPr>
          <p:nvPr>
            <p:ph type="sldNum" sz="quarter" idx="12"/>
          </p:nvPr>
        </p:nvSpPr>
        <p:spPr/>
        <p:txBody>
          <a:bodyPr/>
          <a:lstStyle/>
          <a:p>
            <a:fld id="{6E2D2B3B-882E-40F3-A32F-6DD516915044}" type="slidenum">
              <a:rPr lang="en-US" smtClean="0"/>
              <a:pPr/>
              <a:t>24</a:t>
            </a:fld>
            <a:endParaRPr lang="en-US"/>
          </a:p>
        </p:txBody>
      </p:sp>
      <p:pic>
        <p:nvPicPr>
          <p:cNvPr id="66" name="Picture 65">
            <a:extLst>
              <a:ext uri="{FF2B5EF4-FFF2-40B4-BE49-F238E27FC236}">
                <a16:creationId xmlns:a16="http://schemas.microsoft.com/office/drawing/2014/main" id="{D8B4C522-372A-3F8F-B6E2-BCE3F050520D}"/>
              </a:ext>
            </a:extLst>
          </p:cNvPr>
          <p:cNvPicPr>
            <a:picLocks noChangeAspect="1"/>
          </p:cNvPicPr>
          <p:nvPr/>
        </p:nvPicPr>
        <p:blipFill rotWithShape="1">
          <a:blip r:embed="rId3"/>
          <a:srcRect t="15378" r="7631" b="9606"/>
          <a:stretch/>
        </p:blipFill>
        <p:spPr>
          <a:xfrm>
            <a:off x="6248400" y="2380129"/>
            <a:ext cx="5775998" cy="2690813"/>
          </a:xfrm>
          <a:prstGeom prst="rect">
            <a:avLst/>
          </a:prstGeom>
        </p:spPr>
      </p:pic>
      <p:sp>
        <p:nvSpPr>
          <p:cNvPr id="67" name="Rectangle 66">
            <a:extLst>
              <a:ext uri="{FF2B5EF4-FFF2-40B4-BE49-F238E27FC236}">
                <a16:creationId xmlns:a16="http://schemas.microsoft.com/office/drawing/2014/main" id="{D846B71D-6A99-64C5-C670-FA04B84894FE}"/>
              </a:ext>
            </a:extLst>
          </p:cNvPr>
          <p:cNvSpPr/>
          <p:nvPr/>
        </p:nvSpPr>
        <p:spPr>
          <a:xfrm>
            <a:off x="381000" y="4114800"/>
            <a:ext cx="5638800" cy="4572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AAA6634-6186-99A5-577A-5EF9BEA38FB9}"/>
              </a:ext>
            </a:extLst>
          </p:cNvPr>
          <p:cNvSpPr/>
          <p:nvPr/>
        </p:nvSpPr>
        <p:spPr>
          <a:xfrm>
            <a:off x="9829800" y="2514600"/>
            <a:ext cx="1371600" cy="255634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B203F32C-E1BE-7BBB-7444-F4BF371495DB}"/>
              </a:ext>
            </a:extLst>
          </p:cNvPr>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Centers for Disease Control and Prevention. Revised surveillance case definition for HIV infection—United States, 2014. MMWR </a:t>
            </a:r>
            <a:r>
              <a:rPr lang="en-US" sz="1400" dirty="0" err="1">
                <a:solidFill>
                  <a:schemeClr val="bg1"/>
                </a:solidFill>
              </a:rPr>
              <a:t>Recomm</a:t>
            </a:r>
            <a:r>
              <a:rPr lang="en-US" sz="1400" dirty="0">
                <a:solidFill>
                  <a:schemeClr val="bg1"/>
                </a:solidFill>
              </a:rPr>
              <a:t> Rep. 2014;63(RR-03):1-10.</a:t>
            </a:r>
          </a:p>
        </p:txBody>
      </p:sp>
      <p:sp>
        <p:nvSpPr>
          <p:cNvPr id="70" name="TextBox 69">
            <a:extLst>
              <a:ext uri="{FF2B5EF4-FFF2-40B4-BE49-F238E27FC236}">
                <a16:creationId xmlns:a16="http://schemas.microsoft.com/office/drawing/2014/main" id="{63990EAD-BFDB-4AF4-F94F-460F22BEAC3A}"/>
              </a:ext>
            </a:extLst>
          </p:cNvPr>
          <p:cNvSpPr txBox="1"/>
          <p:nvPr/>
        </p:nvSpPr>
        <p:spPr>
          <a:xfrm>
            <a:off x="6961473" y="5309467"/>
            <a:ext cx="4735551" cy="307777"/>
          </a:xfrm>
          <a:prstGeom prst="rect">
            <a:avLst/>
          </a:prstGeom>
          <a:noFill/>
        </p:spPr>
        <p:txBody>
          <a:bodyPr wrap="square" rtlCol="0">
            <a:spAutoFit/>
          </a:bodyPr>
          <a:lstStyle/>
          <a:p>
            <a:pPr algn="r" defTabSz="1219170">
              <a:defRPr/>
            </a:pPr>
            <a:r>
              <a:rPr lang="en-US" altLang="en-US" sz="1400" dirty="0">
                <a:latin typeface="Arial"/>
              </a:rPr>
              <a:t>Adapted from Ann Intern Med 1996;124:654</a:t>
            </a:r>
          </a:p>
        </p:txBody>
      </p:sp>
      <p:sp>
        <p:nvSpPr>
          <p:cNvPr id="71" name="TextBox 70">
            <a:extLst>
              <a:ext uri="{FF2B5EF4-FFF2-40B4-BE49-F238E27FC236}">
                <a16:creationId xmlns:a16="http://schemas.microsoft.com/office/drawing/2014/main" id="{7C18E114-EF5E-39B7-07BC-8BFDD5554B30}"/>
              </a:ext>
            </a:extLst>
          </p:cNvPr>
          <p:cNvSpPr txBox="1"/>
          <p:nvPr/>
        </p:nvSpPr>
        <p:spPr>
          <a:xfrm>
            <a:off x="381000" y="5263285"/>
            <a:ext cx="5081084" cy="307777"/>
          </a:xfrm>
          <a:prstGeom prst="rect">
            <a:avLst/>
          </a:prstGeom>
          <a:noFill/>
        </p:spPr>
        <p:txBody>
          <a:bodyPr wrap="square" rtlCol="0">
            <a:spAutoFit/>
          </a:bodyPr>
          <a:lstStyle/>
          <a:p>
            <a:r>
              <a:rPr lang="en-US" sz="1400" dirty="0"/>
              <a:t>Illustration from National HIV Curriculum – www.hiv.uw.edu</a:t>
            </a:r>
          </a:p>
        </p:txBody>
      </p:sp>
    </p:spTree>
    <p:extLst>
      <p:ext uri="{BB962C8B-B14F-4D97-AF65-F5344CB8AC3E}">
        <p14:creationId xmlns:p14="http://schemas.microsoft.com/office/powerpoint/2010/main" val="392632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026-85C6-1B05-0997-4BBC487AE480}"/>
              </a:ext>
            </a:extLst>
          </p:cNvPr>
          <p:cNvSpPr>
            <a:spLocks noGrp="1"/>
          </p:cNvSpPr>
          <p:nvPr>
            <p:ph type="title"/>
          </p:nvPr>
        </p:nvSpPr>
        <p:spPr/>
        <p:txBody>
          <a:bodyPr/>
          <a:lstStyle/>
          <a:p>
            <a:r>
              <a:rPr lang="en-US" dirty="0"/>
              <a:t>Late Diagnosis</a:t>
            </a:r>
          </a:p>
        </p:txBody>
      </p:sp>
      <p:sp>
        <p:nvSpPr>
          <p:cNvPr id="4" name="Slide Number Placeholder 3">
            <a:extLst>
              <a:ext uri="{FF2B5EF4-FFF2-40B4-BE49-F238E27FC236}">
                <a16:creationId xmlns:a16="http://schemas.microsoft.com/office/drawing/2014/main" id="{B11B19A9-0BFC-62DB-8974-EA675583A6D3}"/>
              </a:ext>
            </a:extLst>
          </p:cNvPr>
          <p:cNvSpPr>
            <a:spLocks noGrp="1"/>
          </p:cNvSpPr>
          <p:nvPr>
            <p:ph type="sldNum" sz="quarter" idx="12"/>
          </p:nvPr>
        </p:nvSpPr>
        <p:spPr/>
        <p:txBody>
          <a:bodyPr/>
          <a:lstStyle/>
          <a:p>
            <a:fld id="{6E2D2B3B-882E-40F3-A32F-6DD516915044}" type="slidenum">
              <a:rPr lang="en-US" smtClean="0"/>
              <a:pPr/>
              <a:t>25</a:t>
            </a:fld>
            <a:endParaRPr lang="en-US"/>
          </a:p>
        </p:txBody>
      </p:sp>
      <p:pic>
        <p:nvPicPr>
          <p:cNvPr id="8" name="Content Placeholder 7">
            <a:extLst>
              <a:ext uri="{FF2B5EF4-FFF2-40B4-BE49-F238E27FC236}">
                <a16:creationId xmlns:a16="http://schemas.microsoft.com/office/drawing/2014/main" id="{872524CD-E660-7D52-0313-869024C6F724}"/>
              </a:ext>
            </a:extLst>
          </p:cNvPr>
          <p:cNvPicPr>
            <a:picLocks noGrp="1" noChangeAspect="1"/>
          </p:cNvPicPr>
          <p:nvPr>
            <p:ph idx="1"/>
          </p:nvPr>
        </p:nvPicPr>
        <p:blipFill>
          <a:blip r:embed="rId3"/>
          <a:stretch>
            <a:fillRect/>
          </a:stretch>
        </p:blipFill>
        <p:spPr>
          <a:xfrm>
            <a:off x="967591" y="1447800"/>
            <a:ext cx="10371118" cy="4367213"/>
          </a:xfrm>
          <a:prstGeom prst="rect">
            <a:avLst/>
          </a:prstGeom>
        </p:spPr>
      </p:pic>
      <p:sp>
        <p:nvSpPr>
          <p:cNvPr id="9" name="TextBox 8">
            <a:extLst>
              <a:ext uri="{FF2B5EF4-FFF2-40B4-BE49-F238E27FC236}">
                <a16:creationId xmlns:a16="http://schemas.microsoft.com/office/drawing/2014/main" id="{A6C11148-440E-DAE4-DAAA-02DFA8C7127F}"/>
              </a:ext>
            </a:extLst>
          </p:cNvPr>
          <p:cNvSpPr txBox="1"/>
          <p:nvPr/>
        </p:nvSpPr>
        <p:spPr>
          <a:xfrm>
            <a:off x="3886200" y="5867400"/>
            <a:ext cx="7264400" cy="307777"/>
          </a:xfrm>
          <a:prstGeom prst="rect">
            <a:avLst/>
          </a:prstGeom>
          <a:noFill/>
        </p:spPr>
        <p:txBody>
          <a:bodyPr wrap="square" rtlCol="0">
            <a:spAutoFit/>
          </a:bodyPr>
          <a:lstStyle/>
          <a:p>
            <a:pPr algn="r"/>
            <a:r>
              <a:rPr lang="en-US" sz="1400" dirty="0"/>
              <a:t>Graph from National HIV Curriculum – www.hiv.uw.edu</a:t>
            </a:r>
          </a:p>
        </p:txBody>
      </p:sp>
      <p:sp>
        <p:nvSpPr>
          <p:cNvPr id="10" name="TextBox 9">
            <a:extLst>
              <a:ext uri="{FF2B5EF4-FFF2-40B4-BE49-F238E27FC236}">
                <a16:creationId xmlns:a16="http://schemas.microsoft.com/office/drawing/2014/main" id="{919CBB5F-CAFC-8EEA-6C84-C75A374A81A3}"/>
              </a:ext>
            </a:extLst>
          </p:cNvPr>
          <p:cNvSpPr txBox="1"/>
          <p:nvPr/>
        </p:nvSpPr>
        <p:spPr>
          <a:xfrm>
            <a:off x="2362200" y="6211669"/>
            <a:ext cx="8763000" cy="646331"/>
          </a:xfrm>
          <a:prstGeom prst="rect">
            <a:avLst/>
          </a:prstGeom>
          <a:noFill/>
        </p:spPr>
        <p:txBody>
          <a:bodyPr wrap="square" rtlCol="0">
            <a:spAutoFit/>
          </a:bodyPr>
          <a:lstStyle/>
          <a:p>
            <a:pPr algn="ctr"/>
            <a:r>
              <a:rPr lang="en-US" sz="1200" dirty="0">
                <a:solidFill>
                  <a:schemeClr val="bg1"/>
                </a:solidFill>
              </a:rPr>
              <a:t>Centers for Disease Control and Prevention. Monitoring Selected National HIV Prevention and Care Objectives by Using HIV Surveillance Data United States and 6 Dependent Areas, 2021. HIV Surveillance Supplemental Report. 2023;28(No. 4). Published May 2023.</a:t>
            </a:r>
          </a:p>
        </p:txBody>
      </p:sp>
      <p:sp>
        <p:nvSpPr>
          <p:cNvPr id="11" name="Rectangle 10">
            <a:extLst>
              <a:ext uri="{FF2B5EF4-FFF2-40B4-BE49-F238E27FC236}">
                <a16:creationId xmlns:a16="http://schemas.microsoft.com/office/drawing/2014/main" id="{9982AC33-997B-62EE-6E20-6D6014D2ABD6}"/>
              </a:ext>
            </a:extLst>
          </p:cNvPr>
          <p:cNvSpPr/>
          <p:nvPr/>
        </p:nvSpPr>
        <p:spPr>
          <a:xfrm>
            <a:off x="8839200" y="1981200"/>
            <a:ext cx="1752600" cy="3657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91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F6D6-12D7-4EBF-AA49-3855FFCD04A2}"/>
              </a:ext>
            </a:extLst>
          </p:cNvPr>
          <p:cNvSpPr>
            <a:spLocks noGrp="1"/>
          </p:cNvSpPr>
          <p:nvPr>
            <p:ph type="title"/>
          </p:nvPr>
        </p:nvSpPr>
        <p:spPr/>
        <p:txBody>
          <a:bodyPr/>
          <a:lstStyle/>
          <a:p>
            <a:r>
              <a:rPr lang="en-US" dirty="0"/>
              <a:t>Global Trend for People with HIV &gt;50</a:t>
            </a:r>
          </a:p>
        </p:txBody>
      </p:sp>
      <p:sp>
        <p:nvSpPr>
          <p:cNvPr id="4" name="Slide Number Placeholder 3">
            <a:extLst>
              <a:ext uri="{FF2B5EF4-FFF2-40B4-BE49-F238E27FC236}">
                <a16:creationId xmlns:a16="http://schemas.microsoft.com/office/drawing/2014/main" id="{6B974F97-DC58-4E3A-B28D-E2F580DEFDD5}"/>
              </a:ext>
            </a:extLst>
          </p:cNvPr>
          <p:cNvSpPr>
            <a:spLocks noGrp="1"/>
          </p:cNvSpPr>
          <p:nvPr>
            <p:ph type="sldNum" sz="quarter" idx="12"/>
          </p:nvPr>
        </p:nvSpPr>
        <p:spPr/>
        <p:txBody>
          <a:bodyPr/>
          <a:lstStyle/>
          <a:p>
            <a:fld id="{6E2D2B3B-882E-40F3-A32F-6DD516915044}" type="slidenum">
              <a:rPr lang="en-US" smtClean="0"/>
              <a:pPr/>
              <a:t>26</a:t>
            </a:fld>
            <a:endParaRPr lang="en-US"/>
          </a:p>
        </p:txBody>
      </p:sp>
      <p:pic>
        <p:nvPicPr>
          <p:cNvPr id="8" name="Content Placeholder 7">
            <a:extLst>
              <a:ext uri="{FF2B5EF4-FFF2-40B4-BE49-F238E27FC236}">
                <a16:creationId xmlns:a16="http://schemas.microsoft.com/office/drawing/2014/main" id="{A95CA057-E4C5-4108-B7E6-97E7A5932A88}"/>
              </a:ext>
            </a:extLst>
          </p:cNvPr>
          <p:cNvPicPr>
            <a:picLocks noGrp="1" noChangeAspect="1"/>
          </p:cNvPicPr>
          <p:nvPr>
            <p:ph idx="1"/>
          </p:nvPr>
        </p:nvPicPr>
        <p:blipFill>
          <a:blip r:embed="rId2"/>
          <a:stretch>
            <a:fillRect/>
          </a:stretch>
        </p:blipFill>
        <p:spPr>
          <a:xfrm>
            <a:off x="1762202" y="1600200"/>
            <a:ext cx="8781895" cy="4367213"/>
          </a:xfrm>
          <a:prstGeom prst="rect">
            <a:avLst/>
          </a:prstGeom>
        </p:spPr>
      </p:pic>
      <p:sp>
        <p:nvSpPr>
          <p:cNvPr id="9" name="TextBox 8">
            <a:extLst>
              <a:ext uri="{FF2B5EF4-FFF2-40B4-BE49-F238E27FC236}">
                <a16:creationId xmlns:a16="http://schemas.microsoft.com/office/drawing/2014/main" id="{1F997A6A-6ACC-441D-A93F-296D17A2FCEF}"/>
              </a:ext>
            </a:extLst>
          </p:cNvPr>
          <p:cNvSpPr txBox="1"/>
          <p:nvPr/>
        </p:nvSpPr>
        <p:spPr>
          <a:xfrm>
            <a:off x="2362200" y="6321752"/>
            <a:ext cx="8763000" cy="523220"/>
          </a:xfrm>
          <a:prstGeom prst="rect">
            <a:avLst/>
          </a:prstGeom>
          <a:noFill/>
        </p:spPr>
        <p:txBody>
          <a:bodyPr wrap="square" rtlCol="0">
            <a:spAutoFit/>
          </a:bodyPr>
          <a:lstStyle/>
          <a:p>
            <a:pPr algn="ctr"/>
            <a:r>
              <a:rPr lang="en-US" sz="1400" dirty="0" err="1">
                <a:solidFill>
                  <a:schemeClr val="bg1"/>
                </a:solidFill>
              </a:rPr>
              <a:t>Autenrieth</a:t>
            </a:r>
            <a:r>
              <a:rPr lang="en-US" sz="1400" dirty="0">
                <a:solidFill>
                  <a:schemeClr val="bg1"/>
                </a:solidFill>
              </a:rPr>
              <a:t> C, et al. Global and regional trends of people living with HIV aged 50 and over: Estimates and projections for 2000-2020. </a:t>
            </a:r>
            <a:r>
              <a:rPr lang="en-US" sz="1400" dirty="0" err="1">
                <a:solidFill>
                  <a:schemeClr val="bg1"/>
                </a:solidFill>
              </a:rPr>
              <a:t>PLoS</a:t>
            </a:r>
            <a:r>
              <a:rPr lang="en-US" sz="1400" dirty="0">
                <a:solidFill>
                  <a:schemeClr val="bg1"/>
                </a:solidFill>
              </a:rPr>
              <a:t> ONE. 2018;13(11):e0207005</a:t>
            </a:r>
          </a:p>
        </p:txBody>
      </p:sp>
    </p:spTree>
    <p:extLst>
      <p:ext uri="{BB962C8B-B14F-4D97-AF65-F5344CB8AC3E}">
        <p14:creationId xmlns:p14="http://schemas.microsoft.com/office/powerpoint/2010/main" val="200030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BCDC-77DA-2A3F-B636-5DE1F511B364}"/>
              </a:ext>
            </a:extLst>
          </p:cNvPr>
          <p:cNvSpPr>
            <a:spLocks noGrp="1"/>
          </p:cNvSpPr>
          <p:nvPr>
            <p:ph type="title"/>
          </p:nvPr>
        </p:nvSpPr>
        <p:spPr/>
        <p:txBody>
          <a:bodyPr/>
          <a:lstStyle/>
          <a:p>
            <a:r>
              <a:rPr lang="en-US" dirty="0"/>
              <a:t>Aging with HIV</a:t>
            </a:r>
          </a:p>
        </p:txBody>
      </p:sp>
      <p:sp>
        <p:nvSpPr>
          <p:cNvPr id="4" name="Slide Number Placeholder 3">
            <a:extLst>
              <a:ext uri="{FF2B5EF4-FFF2-40B4-BE49-F238E27FC236}">
                <a16:creationId xmlns:a16="http://schemas.microsoft.com/office/drawing/2014/main" id="{D93242ED-52E8-6E12-3E2D-97ECEF011DE8}"/>
              </a:ext>
            </a:extLst>
          </p:cNvPr>
          <p:cNvSpPr>
            <a:spLocks noGrp="1"/>
          </p:cNvSpPr>
          <p:nvPr>
            <p:ph type="sldNum" sz="quarter" idx="12"/>
          </p:nvPr>
        </p:nvSpPr>
        <p:spPr/>
        <p:txBody>
          <a:bodyPr/>
          <a:lstStyle/>
          <a:p>
            <a:fld id="{3D987DAA-A896-1841-BC8A-D645CCE33E3D}"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200244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B024-D23C-4673-A73E-B899DADD143E}"/>
              </a:ext>
            </a:extLst>
          </p:cNvPr>
          <p:cNvSpPr>
            <a:spLocks noGrp="1"/>
          </p:cNvSpPr>
          <p:nvPr>
            <p:ph type="title"/>
          </p:nvPr>
        </p:nvSpPr>
        <p:spPr/>
        <p:txBody>
          <a:bodyPr/>
          <a:lstStyle/>
          <a:p>
            <a:r>
              <a:rPr lang="en-US" dirty="0"/>
              <a:t>Aging Process</a:t>
            </a:r>
          </a:p>
        </p:txBody>
      </p:sp>
      <p:sp>
        <p:nvSpPr>
          <p:cNvPr id="3" name="Content Placeholder 2">
            <a:extLst>
              <a:ext uri="{FF2B5EF4-FFF2-40B4-BE49-F238E27FC236}">
                <a16:creationId xmlns:a16="http://schemas.microsoft.com/office/drawing/2014/main" id="{EEC15291-4468-4B5A-BB79-8C6BA0CA0327}"/>
              </a:ext>
            </a:extLst>
          </p:cNvPr>
          <p:cNvSpPr>
            <a:spLocks noGrp="1"/>
          </p:cNvSpPr>
          <p:nvPr>
            <p:ph idx="1"/>
          </p:nvPr>
        </p:nvSpPr>
        <p:spPr/>
        <p:txBody>
          <a:bodyPr>
            <a:normAutofit/>
          </a:bodyPr>
          <a:lstStyle/>
          <a:p>
            <a:r>
              <a:rPr lang="en-US" sz="2800" dirty="0"/>
              <a:t>Impact of HIV in aging is not entirely understood</a:t>
            </a:r>
          </a:p>
          <a:p>
            <a:endParaRPr lang="en-US" sz="800" dirty="0"/>
          </a:p>
          <a:p>
            <a:r>
              <a:rPr lang="en-US" sz="2800" dirty="0"/>
              <a:t>Studies show persons with HIV have an increased risk of age-related medical comorbidities</a:t>
            </a:r>
          </a:p>
          <a:p>
            <a:endParaRPr lang="en-US" sz="800" dirty="0"/>
          </a:p>
          <a:p>
            <a:r>
              <a:rPr lang="en-US" sz="2800" dirty="0"/>
              <a:t>Studies also show that these comorbidities likely have an earlier onset in persons with HIV</a:t>
            </a:r>
          </a:p>
          <a:p>
            <a:endParaRPr lang="en-US" sz="800" dirty="0"/>
          </a:p>
          <a:p>
            <a:r>
              <a:rPr lang="en-US" sz="2800" dirty="0"/>
              <a:t>Accelerated versus accentuated aging</a:t>
            </a:r>
          </a:p>
        </p:txBody>
      </p:sp>
      <p:sp>
        <p:nvSpPr>
          <p:cNvPr id="4" name="Slide Number Placeholder 3">
            <a:extLst>
              <a:ext uri="{FF2B5EF4-FFF2-40B4-BE49-F238E27FC236}">
                <a16:creationId xmlns:a16="http://schemas.microsoft.com/office/drawing/2014/main" id="{7B98E436-2ED1-4B46-AF9A-47BE9455CD68}"/>
              </a:ext>
            </a:extLst>
          </p:cNvPr>
          <p:cNvSpPr>
            <a:spLocks noGrp="1"/>
          </p:cNvSpPr>
          <p:nvPr>
            <p:ph type="sldNum" sz="quarter" idx="12"/>
          </p:nvPr>
        </p:nvSpPr>
        <p:spPr/>
        <p:txBody>
          <a:bodyPr/>
          <a:lstStyle/>
          <a:p>
            <a:fld id="{6E2D2B3B-882E-40F3-A32F-6DD516915044}" type="slidenum">
              <a:rPr lang="en-US" smtClean="0"/>
              <a:pPr/>
              <a:t>28</a:t>
            </a:fld>
            <a:endParaRPr lang="en-US"/>
          </a:p>
        </p:txBody>
      </p:sp>
      <p:sp>
        <p:nvSpPr>
          <p:cNvPr id="5" name="TextBox 4">
            <a:extLst>
              <a:ext uri="{FF2B5EF4-FFF2-40B4-BE49-F238E27FC236}">
                <a16:creationId xmlns:a16="http://schemas.microsoft.com/office/drawing/2014/main" id="{178171F3-51E5-49E2-91E5-BFA69DD4894F}"/>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314044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102F-0049-4F01-9F7B-FC2B615F1468}"/>
              </a:ext>
            </a:extLst>
          </p:cNvPr>
          <p:cNvSpPr>
            <a:spLocks noGrp="1"/>
          </p:cNvSpPr>
          <p:nvPr>
            <p:ph type="title"/>
          </p:nvPr>
        </p:nvSpPr>
        <p:spPr/>
        <p:txBody>
          <a:bodyPr/>
          <a:lstStyle/>
          <a:p>
            <a:r>
              <a:rPr lang="en-US" dirty="0"/>
              <a:t>Accelerated vs Accentuated</a:t>
            </a:r>
          </a:p>
        </p:txBody>
      </p:sp>
      <p:pic>
        <p:nvPicPr>
          <p:cNvPr id="5" name="Content Placeholder 4">
            <a:extLst>
              <a:ext uri="{FF2B5EF4-FFF2-40B4-BE49-F238E27FC236}">
                <a16:creationId xmlns:a16="http://schemas.microsoft.com/office/drawing/2014/main" id="{6FCF680E-0FB6-4EEF-89E4-58326E811B3E}"/>
              </a:ext>
            </a:extLst>
          </p:cNvPr>
          <p:cNvPicPr>
            <a:picLocks noGrp="1" noChangeAspect="1"/>
          </p:cNvPicPr>
          <p:nvPr>
            <p:ph idx="1"/>
          </p:nvPr>
        </p:nvPicPr>
        <p:blipFill rotWithShape="1">
          <a:blip r:embed="rId3"/>
          <a:srcRect l="6513" t="3831" r="6885" b="3694"/>
          <a:stretch/>
        </p:blipFill>
        <p:spPr>
          <a:xfrm>
            <a:off x="1638300" y="1752600"/>
            <a:ext cx="8915400" cy="4038600"/>
          </a:xfrm>
          <a:prstGeom prst="rect">
            <a:avLst/>
          </a:prstGeom>
        </p:spPr>
      </p:pic>
      <p:sp>
        <p:nvSpPr>
          <p:cNvPr id="4" name="Slide Number Placeholder 3">
            <a:extLst>
              <a:ext uri="{FF2B5EF4-FFF2-40B4-BE49-F238E27FC236}">
                <a16:creationId xmlns:a16="http://schemas.microsoft.com/office/drawing/2014/main" id="{4C8DCA4C-1537-494A-B4A1-62EBB81DAF8D}"/>
              </a:ext>
            </a:extLst>
          </p:cNvPr>
          <p:cNvSpPr>
            <a:spLocks noGrp="1"/>
          </p:cNvSpPr>
          <p:nvPr>
            <p:ph type="sldNum" sz="quarter" idx="12"/>
          </p:nvPr>
        </p:nvSpPr>
        <p:spPr/>
        <p:txBody>
          <a:bodyPr/>
          <a:lstStyle/>
          <a:p>
            <a:fld id="{6E2D2B3B-882E-40F3-A32F-6DD516915044}" type="slidenum">
              <a:rPr lang="en-US" smtClean="0"/>
              <a:pPr/>
              <a:t>29</a:t>
            </a:fld>
            <a:endParaRPr lang="en-US"/>
          </a:p>
        </p:txBody>
      </p:sp>
      <p:sp>
        <p:nvSpPr>
          <p:cNvPr id="6" name="TextBox 5">
            <a:extLst>
              <a:ext uri="{FF2B5EF4-FFF2-40B4-BE49-F238E27FC236}">
                <a16:creationId xmlns:a16="http://schemas.microsoft.com/office/drawing/2014/main" id="{164518C8-0CF5-4D24-8B8B-FA6F34691B90}"/>
              </a:ext>
            </a:extLst>
          </p:cNvPr>
          <p:cNvSpPr txBox="1"/>
          <p:nvPr/>
        </p:nvSpPr>
        <p:spPr>
          <a:xfrm>
            <a:off x="2362200" y="6172200"/>
            <a:ext cx="8763000" cy="738664"/>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https://www.hiv.uw.edu/go/key-populations/hiv-older-patients/core-concept/all</a:t>
            </a:r>
            <a:endParaRPr lang="en-US" sz="1400" dirty="0">
              <a:solidFill>
                <a:schemeClr val="bg1"/>
              </a:solidFill>
            </a:endParaRPr>
          </a:p>
          <a:p>
            <a:pPr algn="ctr"/>
            <a:r>
              <a:rPr lang="en-US" sz="1400" dirty="0">
                <a:solidFill>
                  <a:schemeClr val="bg1"/>
                </a:solidFill>
              </a:rPr>
              <a:t>Source: image based on model from: </a:t>
            </a:r>
            <a:r>
              <a:rPr lang="en-US" sz="1400" dirty="0" err="1">
                <a:solidFill>
                  <a:schemeClr val="bg1"/>
                </a:solidFill>
              </a:rPr>
              <a:t>Pathai</a:t>
            </a:r>
            <a:r>
              <a:rPr lang="en-US" sz="1400" dirty="0">
                <a:solidFill>
                  <a:schemeClr val="bg1"/>
                </a:solidFill>
              </a:rPr>
              <a:t> S, </a:t>
            </a:r>
            <a:r>
              <a:rPr lang="en-US" sz="1400" dirty="0" err="1">
                <a:solidFill>
                  <a:schemeClr val="bg1"/>
                </a:solidFill>
              </a:rPr>
              <a:t>Bajillan</a:t>
            </a:r>
            <a:r>
              <a:rPr lang="en-US" sz="1400" dirty="0">
                <a:solidFill>
                  <a:schemeClr val="bg1"/>
                </a:solidFill>
              </a:rPr>
              <a:t> H, </a:t>
            </a:r>
            <a:r>
              <a:rPr lang="en-US" sz="1400" dirty="0" err="1">
                <a:solidFill>
                  <a:schemeClr val="bg1"/>
                </a:solidFill>
              </a:rPr>
              <a:t>Landay</a:t>
            </a:r>
            <a:r>
              <a:rPr lang="en-US" sz="1400" dirty="0">
                <a:solidFill>
                  <a:schemeClr val="bg1"/>
                </a:solidFill>
              </a:rPr>
              <a:t> AL, High KP. Is HIV a model of accelerated or accentuated aging? J </a:t>
            </a:r>
            <a:r>
              <a:rPr lang="en-US" sz="1400" dirty="0" err="1">
                <a:solidFill>
                  <a:schemeClr val="bg1"/>
                </a:solidFill>
              </a:rPr>
              <a:t>Gerontol</a:t>
            </a:r>
            <a:r>
              <a:rPr lang="en-US" sz="1400" dirty="0">
                <a:solidFill>
                  <a:schemeClr val="bg1"/>
                </a:solidFill>
              </a:rPr>
              <a:t> A Biol Sci Med Sci. 2014;69:833-42.</a:t>
            </a:r>
          </a:p>
        </p:txBody>
      </p:sp>
      <p:sp>
        <p:nvSpPr>
          <p:cNvPr id="7" name="TextBox 6">
            <a:extLst>
              <a:ext uri="{FF2B5EF4-FFF2-40B4-BE49-F238E27FC236}">
                <a16:creationId xmlns:a16="http://schemas.microsoft.com/office/drawing/2014/main" id="{2D775D92-1890-41F9-8C15-6192D1A612AA}"/>
              </a:ext>
            </a:extLst>
          </p:cNvPr>
          <p:cNvSpPr txBox="1"/>
          <p:nvPr/>
        </p:nvSpPr>
        <p:spPr>
          <a:xfrm>
            <a:off x="3733800" y="5847546"/>
            <a:ext cx="7264400" cy="307777"/>
          </a:xfrm>
          <a:prstGeom prst="rect">
            <a:avLst/>
          </a:prstGeom>
          <a:noFill/>
        </p:spPr>
        <p:txBody>
          <a:bodyPr wrap="square" rtlCol="0">
            <a:spAutoFit/>
          </a:bodyPr>
          <a:lstStyle/>
          <a:p>
            <a:pPr algn="r"/>
            <a:r>
              <a:rPr lang="en-US" sz="1400" dirty="0"/>
              <a:t>Illustration from National HIV Curriculum – www.hiv.uw.edu</a:t>
            </a:r>
          </a:p>
        </p:txBody>
      </p:sp>
    </p:spTree>
    <p:extLst>
      <p:ext uri="{BB962C8B-B14F-4D97-AF65-F5344CB8AC3E}">
        <p14:creationId xmlns:p14="http://schemas.microsoft.com/office/powerpoint/2010/main" val="217288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52392"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1219140"/>
            <a:fld id="{6E2D2B3B-882E-40F3-A32F-6DD516915044}" type="slidenum">
              <a:rPr lang="en-US">
                <a:solidFill>
                  <a:srgbClr val="FFFFFF"/>
                </a:solidFill>
                <a:latin typeface="Arial"/>
              </a:rPr>
              <a:pPr defTabSz="1219140"/>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892257" y="1417641"/>
            <a:ext cx="10522113" cy="4524315"/>
          </a:xfrm>
          <a:prstGeom prst="rect">
            <a:avLst/>
          </a:prstGeom>
          <a:noFill/>
        </p:spPr>
        <p:txBody>
          <a:bodyPr wrap="square" rtlCol="0">
            <a:spAutoFit/>
          </a:bodyPr>
          <a:lstStyle/>
          <a:p>
            <a:pPr defTabSz="1219140"/>
            <a:r>
              <a:rPr lang="en-US" sz="24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4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400" dirty="0">
                <a:solidFill>
                  <a:srgbClr val="222222"/>
                </a:solidFill>
                <a:ea typeface="Calibri" panose="020F0502020204030204" pitchFamily="34" charset="0"/>
                <a:cs typeface="Times New Roman"/>
              </a:rPr>
              <a:t>4,205,743</a:t>
            </a:r>
            <a:r>
              <a:rPr lang="en-US" sz="2400" dirty="0">
                <a:solidFill>
                  <a:srgbClr val="222222"/>
                </a:solidFill>
                <a:ea typeface="Calibri" panose="020F0502020204030204" pitchFamily="34" charset="0"/>
                <a:cs typeface="Times New Roman" panose="02020603050405020304" pitchFamily="18" charset="0"/>
              </a:rPr>
              <a:t>, with 0% financed with non-governmental sources. </a:t>
            </a:r>
          </a:p>
          <a:p>
            <a:pPr defTabSz="1219140"/>
            <a:endParaRPr lang="en-US" sz="2400" dirty="0">
              <a:solidFill>
                <a:srgbClr val="222222"/>
              </a:solidFill>
              <a:latin typeface="Arial"/>
              <a:ea typeface="Calibri" panose="020F0502020204030204" pitchFamily="34" charset="0"/>
              <a:cs typeface="Times New Roman" panose="02020603050405020304" pitchFamily="18" charset="0"/>
            </a:endParaRPr>
          </a:p>
          <a:p>
            <a:pPr defTabSz="1219140"/>
            <a:r>
              <a:rPr lang="en-US" sz="24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p>
          <a:p>
            <a:pPr defTabSz="1219140"/>
            <a:endParaRPr lang="en-US" sz="2400" i="1" dirty="0">
              <a:solidFill>
                <a:srgbClr val="222222"/>
              </a:solidFill>
              <a:latin typeface="Arial"/>
              <a:ea typeface="Calibri" panose="020F0502020204030204" pitchFamily="34" charset="0"/>
              <a:cs typeface="Times New Roman" panose="02020603050405020304" pitchFamily="18" charset="0"/>
            </a:endParaRPr>
          </a:p>
          <a:p>
            <a:pPr defTabSz="1219140"/>
            <a:r>
              <a:rPr lang="en-US" sz="24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4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4275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102F-0049-4F01-9F7B-FC2B615F1468}"/>
              </a:ext>
            </a:extLst>
          </p:cNvPr>
          <p:cNvSpPr>
            <a:spLocks noGrp="1"/>
          </p:cNvSpPr>
          <p:nvPr>
            <p:ph type="title"/>
          </p:nvPr>
        </p:nvSpPr>
        <p:spPr/>
        <p:txBody>
          <a:bodyPr/>
          <a:lstStyle/>
          <a:p>
            <a:r>
              <a:rPr lang="en-US" dirty="0"/>
              <a:t>Accelerated vs Accentuated</a:t>
            </a:r>
          </a:p>
        </p:txBody>
      </p:sp>
      <p:pic>
        <p:nvPicPr>
          <p:cNvPr id="5" name="Content Placeholder 4">
            <a:extLst>
              <a:ext uri="{FF2B5EF4-FFF2-40B4-BE49-F238E27FC236}">
                <a16:creationId xmlns:a16="http://schemas.microsoft.com/office/drawing/2014/main" id="{6FCF680E-0FB6-4EEF-89E4-58326E811B3E}"/>
              </a:ext>
            </a:extLst>
          </p:cNvPr>
          <p:cNvPicPr>
            <a:picLocks noGrp="1" noChangeAspect="1"/>
          </p:cNvPicPr>
          <p:nvPr>
            <p:ph idx="1"/>
          </p:nvPr>
        </p:nvPicPr>
        <p:blipFill rotWithShape="1">
          <a:blip r:embed="rId3"/>
          <a:srcRect l="6513" t="3831" r="6885" b="3694"/>
          <a:stretch/>
        </p:blipFill>
        <p:spPr>
          <a:xfrm>
            <a:off x="112808" y="1295400"/>
            <a:ext cx="6055743" cy="2743200"/>
          </a:xfrm>
          <a:prstGeom prst="rect">
            <a:avLst/>
          </a:prstGeom>
        </p:spPr>
      </p:pic>
      <p:sp>
        <p:nvSpPr>
          <p:cNvPr id="4" name="Slide Number Placeholder 3">
            <a:extLst>
              <a:ext uri="{FF2B5EF4-FFF2-40B4-BE49-F238E27FC236}">
                <a16:creationId xmlns:a16="http://schemas.microsoft.com/office/drawing/2014/main" id="{4C8DCA4C-1537-494A-B4A1-62EBB81DAF8D}"/>
              </a:ext>
            </a:extLst>
          </p:cNvPr>
          <p:cNvSpPr>
            <a:spLocks noGrp="1"/>
          </p:cNvSpPr>
          <p:nvPr>
            <p:ph type="sldNum" sz="quarter" idx="12"/>
          </p:nvPr>
        </p:nvSpPr>
        <p:spPr/>
        <p:txBody>
          <a:bodyPr/>
          <a:lstStyle/>
          <a:p>
            <a:fld id="{6E2D2B3B-882E-40F3-A32F-6DD516915044}" type="slidenum">
              <a:rPr lang="en-US" smtClean="0"/>
              <a:pPr/>
              <a:t>30</a:t>
            </a:fld>
            <a:endParaRPr lang="en-US"/>
          </a:p>
        </p:txBody>
      </p:sp>
      <p:pic>
        <p:nvPicPr>
          <p:cNvPr id="3" name="Picture 2">
            <a:extLst>
              <a:ext uri="{FF2B5EF4-FFF2-40B4-BE49-F238E27FC236}">
                <a16:creationId xmlns:a16="http://schemas.microsoft.com/office/drawing/2014/main" id="{985F904F-250C-4C12-995F-3182110436AC}"/>
              </a:ext>
            </a:extLst>
          </p:cNvPr>
          <p:cNvPicPr>
            <a:picLocks noChangeAspect="1"/>
          </p:cNvPicPr>
          <p:nvPr/>
        </p:nvPicPr>
        <p:blipFill rotWithShape="1">
          <a:blip r:embed="rId4"/>
          <a:srcRect l="7500" t="3818" r="7500" b="5306"/>
          <a:stretch/>
        </p:blipFill>
        <p:spPr>
          <a:xfrm>
            <a:off x="5991250" y="3429000"/>
            <a:ext cx="6115987" cy="2743200"/>
          </a:xfrm>
          <a:prstGeom prst="rect">
            <a:avLst/>
          </a:prstGeom>
        </p:spPr>
      </p:pic>
      <p:sp>
        <p:nvSpPr>
          <p:cNvPr id="6" name="TextBox 5">
            <a:extLst>
              <a:ext uri="{FF2B5EF4-FFF2-40B4-BE49-F238E27FC236}">
                <a16:creationId xmlns:a16="http://schemas.microsoft.com/office/drawing/2014/main" id="{7FAE96BB-2175-45E0-9B54-DA3DFB5EC7F4}"/>
              </a:ext>
            </a:extLst>
          </p:cNvPr>
          <p:cNvSpPr txBox="1"/>
          <p:nvPr/>
        </p:nvSpPr>
        <p:spPr>
          <a:xfrm>
            <a:off x="84763" y="5864423"/>
            <a:ext cx="5063163" cy="307777"/>
          </a:xfrm>
          <a:prstGeom prst="rect">
            <a:avLst/>
          </a:prstGeom>
          <a:noFill/>
        </p:spPr>
        <p:txBody>
          <a:bodyPr wrap="square" rtlCol="0">
            <a:spAutoFit/>
          </a:bodyPr>
          <a:lstStyle/>
          <a:p>
            <a:pPr algn="r"/>
            <a:r>
              <a:rPr lang="en-US" sz="1400" dirty="0"/>
              <a:t>Illustration from National HIV Curriculum – www.hiv.uw.edu</a:t>
            </a:r>
          </a:p>
        </p:txBody>
      </p:sp>
      <p:sp>
        <p:nvSpPr>
          <p:cNvPr id="7" name="TextBox 6">
            <a:extLst>
              <a:ext uri="{FF2B5EF4-FFF2-40B4-BE49-F238E27FC236}">
                <a16:creationId xmlns:a16="http://schemas.microsoft.com/office/drawing/2014/main" id="{AD9AA709-9B8B-4130-99D2-72869487F6FD}"/>
              </a:ext>
            </a:extLst>
          </p:cNvPr>
          <p:cNvSpPr txBox="1"/>
          <p:nvPr/>
        </p:nvSpPr>
        <p:spPr>
          <a:xfrm>
            <a:off x="2362200" y="6172200"/>
            <a:ext cx="8763000" cy="738664"/>
          </a:xfrm>
          <a:prstGeom prst="rect">
            <a:avLst/>
          </a:prstGeom>
          <a:noFill/>
        </p:spPr>
        <p:txBody>
          <a:bodyPr wrap="square" rtlCol="0">
            <a:spAutoFit/>
          </a:bodyPr>
          <a:lstStyle/>
          <a:p>
            <a:pPr algn="ctr"/>
            <a:r>
              <a:rPr lang="en-US" sz="1400" dirty="0">
                <a:solidFill>
                  <a:schemeClr val="bg1"/>
                </a:solidFill>
                <a:hlinkClick r:id="rId5">
                  <a:extLst>
                    <a:ext uri="{A12FA001-AC4F-418D-AE19-62706E023703}">
                      <ahyp:hlinkClr xmlns:ahyp="http://schemas.microsoft.com/office/drawing/2018/hyperlinkcolor" val="tx"/>
                    </a:ext>
                  </a:extLst>
                </a:hlinkClick>
              </a:rPr>
              <a:t>https://www.hiv.uw.edu/go/key-populations/hiv-older-patients/core-concept/all</a:t>
            </a:r>
            <a:endParaRPr lang="en-US" sz="1400" dirty="0">
              <a:solidFill>
                <a:schemeClr val="bg1"/>
              </a:solidFill>
            </a:endParaRPr>
          </a:p>
          <a:p>
            <a:pPr algn="ctr"/>
            <a:r>
              <a:rPr lang="en-US" sz="1400" dirty="0">
                <a:solidFill>
                  <a:schemeClr val="bg1"/>
                </a:solidFill>
              </a:rPr>
              <a:t>Source: image based on model from: </a:t>
            </a:r>
            <a:r>
              <a:rPr lang="en-US" sz="1400" dirty="0" err="1">
                <a:solidFill>
                  <a:schemeClr val="bg1"/>
                </a:solidFill>
              </a:rPr>
              <a:t>Pathai</a:t>
            </a:r>
            <a:r>
              <a:rPr lang="en-US" sz="1400" dirty="0">
                <a:solidFill>
                  <a:schemeClr val="bg1"/>
                </a:solidFill>
              </a:rPr>
              <a:t> S, </a:t>
            </a:r>
            <a:r>
              <a:rPr lang="en-US" sz="1400" dirty="0" err="1">
                <a:solidFill>
                  <a:schemeClr val="bg1"/>
                </a:solidFill>
              </a:rPr>
              <a:t>Bajillan</a:t>
            </a:r>
            <a:r>
              <a:rPr lang="en-US" sz="1400" dirty="0">
                <a:solidFill>
                  <a:schemeClr val="bg1"/>
                </a:solidFill>
              </a:rPr>
              <a:t> H, </a:t>
            </a:r>
            <a:r>
              <a:rPr lang="en-US" sz="1400" dirty="0" err="1">
                <a:solidFill>
                  <a:schemeClr val="bg1"/>
                </a:solidFill>
              </a:rPr>
              <a:t>Landay</a:t>
            </a:r>
            <a:r>
              <a:rPr lang="en-US" sz="1400" dirty="0">
                <a:solidFill>
                  <a:schemeClr val="bg1"/>
                </a:solidFill>
              </a:rPr>
              <a:t> AL, High KP. Is HIV a model of accelerated or accentuated aging? J </a:t>
            </a:r>
            <a:r>
              <a:rPr lang="en-US" sz="1400" dirty="0" err="1">
                <a:solidFill>
                  <a:schemeClr val="bg1"/>
                </a:solidFill>
              </a:rPr>
              <a:t>Gerontol</a:t>
            </a:r>
            <a:r>
              <a:rPr lang="en-US" sz="1400" dirty="0">
                <a:solidFill>
                  <a:schemeClr val="bg1"/>
                </a:solidFill>
              </a:rPr>
              <a:t> A Biol Sci Med Sci. 2014;69:833-42.</a:t>
            </a:r>
          </a:p>
        </p:txBody>
      </p:sp>
    </p:spTree>
    <p:extLst>
      <p:ext uri="{BB962C8B-B14F-4D97-AF65-F5344CB8AC3E}">
        <p14:creationId xmlns:p14="http://schemas.microsoft.com/office/powerpoint/2010/main" val="282802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EADD-AF2B-4DEF-800E-10668D044D7B}"/>
              </a:ext>
            </a:extLst>
          </p:cNvPr>
          <p:cNvSpPr>
            <a:spLocks noGrp="1"/>
          </p:cNvSpPr>
          <p:nvPr>
            <p:ph type="title"/>
          </p:nvPr>
        </p:nvSpPr>
        <p:spPr/>
        <p:txBody>
          <a:bodyPr/>
          <a:lstStyle/>
          <a:p>
            <a:r>
              <a:rPr lang="en-US" dirty="0"/>
              <a:t>Accelerated and Accentuated</a:t>
            </a:r>
          </a:p>
        </p:txBody>
      </p:sp>
      <p:pic>
        <p:nvPicPr>
          <p:cNvPr id="5" name="Content Placeholder 4">
            <a:extLst>
              <a:ext uri="{FF2B5EF4-FFF2-40B4-BE49-F238E27FC236}">
                <a16:creationId xmlns:a16="http://schemas.microsoft.com/office/drawing/2014/main" id="{783F894B-C59C-463D-B7EC-925E258343F5}"/>
              </a:ext>
            </a:extLst>
          </p:cNvPr>
          <p:cNvPicPr>
            <a:picLocks noGrp="1" noChangeAspect="1"/>
          </p:cNvPicPr>
          <p:nvPr>
            <p:ph idx="1"/>
          </p:nvPr>
        </p:nvPicPr>
        <p:blipFill>
          <a:blip r:embed="rId3"/>
          <a:stretch>
            <a:fillRect/>
          </a:stretch>
        </p:blipFill>
        <p:spPr>
          <a:xfrm>
            <a:off x="948278" y="1524000"/>
            <a:ext cx="10409744" cy="4367213"/>
          </a:xfrm>
          <a:prstGeom prst="rect">
            <a:avLst/>
          </a:prstGeom>
        </p:spPr>
      </p:pic>
      <p:sp>
        <p:nvSpPr>
          <p:cNvPr id="4" name="Slide Number Placeholder 3">
            <a:extLst>
              <a:ext uri="{FF2B5EF4-FFF2-40B4-BE49-F238E27FC236}">
                <a16:creationId xmlns:a16="http://schemas.microsoft.com/office/drawing/2014/main" id="{F61B0CEA-0F20-4A5E-99AF-BEACE2D6497F}"/>
              </a:ext>
            </a:extLst>
          </p:cNvPr>
          <p:cNvSpPr>
            <a:spLocks noGrp="1"/>
          </p:cNvSpPr>
          <p:nvPr>
            <p:ph type="sldNum" sz="quarter" idx="12"/>
          </p:nvPr>
        </p:nvSpPr>
        <p:spPr/>
        <p:txBody>
          <a:bodyPr/>
          <a:lstStyle/>
          <a:p>
            <a:fld id="{6E2D2B3B-882E-40F3-A32F-6DD516915044}" type="slidenum">
              <a:rPr lang="en-US" smtClean="0"/>
              <a:pPr/>
              <a:t>31</a:t>
            </a:fld>
            <a:endParaRPr lang="en-US"/>
          </a:p>
        </p:txBody>
      </p:sp>
      <p:sp>
        <p:nvSpPr>
          <p:cNvPr id="6" name="TextBox 5">
            <a:extLst>
              <a:ext uri="{FF2B5EF4-FFF2-40B4-BE49-F238E27FC236}">
                <a16:creationId xmlns:a16="http://schemas.microsoft.com/office/drawing/2014/main" id="{F704C5A3-FFEF-46DC-B308-6839C9E9D921}"/>
              </a:ext>
            </a:extLst>
          </p:cNvPr>
          <p:cNvSpPr txBox="1"/>
          <p:nvPr/>
        </p:nvSpPr>
        <p:spPr>
          <a:xfrm>
            <a:off x="2362200" y="6172200"/>
            <a:ext cx="8763000" cy="738664"/>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https://www.hiv.uw.edu/go/key-populations/hiv-older-patients/core-concept/all</a:t>
            </a:r>
            <a:endParaRPr lang="en-US" sz="1400" dirty="0">
              <a:solidFill>
                <a:schemeClr val="bg1"/>
              </a:solidFill>
            </a:endParaRPr>
          </a:p>
          <a:p>
            <a:pPr algn="ctr"/>
            <a:r>
              <a:rPr lang="en-US" sz="1400" dirty="0">
                <a:solidFill>
                  <a:schemeClr val="bg1"/>
                </a:solidFill>
              </a:rPr>
              <a:t>Source: image based on model from: </a:t>
            </a:r>
            <a:r>
              <a:rPr lang="en-US" sz="1400" dirty="0" err="1">
                <a:solidFill>
                  <a:schemeClr val="bg1"/>
                </a:solidFill>
              </a:rPr>
              <a:t>Pathai</a:t>
            </a:r>
            <a:r>
              <a:rPr lang="en-US" sz="1400" dirty="0">
                <a:solidFill>
                  <a:schemeClr val="bg1"/>
                </a:solidFill>
              </a:rPr>
              <a:t> S, </a:t>
            </a:r>
            <a:r>
              <a:rPr lang="en-US" sz="1400" dirty="0" err="1">
                <a:solidFill>
                  <a:schemeClr val="bg1"/>
                </a:solidFill>
              </a:rPr>
              <a:t>Bajillan</a:t>
            </a:r>
            <a:r>
              <a:rPr lang="en-US" sz="1400" dirty="0">
                <a:solidFill>
                  <a:schemeClr val="bg1"/>
                </a:solidFill>
              </a:rPr>
              <a:t> H, </a:t>
            </a:r>
            <a:r>
              <a:rPr lang="en-US" sz="1400" dirty="0" err="1">
                <a:solidFill>
                  <a:schemeClr val="bg1"/>
                </a:solidFill>
              </a:rPr>
              <a:t>Landay</a:t>
            </a:r>
            <a:r>
              <a:rPr lang="en-US" sz="1400" dirty="0">
                <a:solidFill>
                  <a:schemeClr val="bg1"/>
                </a:solidFill>
              </a:rPr>
              <a:t> AL, High KP. Is HIV a model of accelerated or accentuated aging? J </a:t>
            </a:r>
            <a:r>
              <a:rPr lang="en-US" sz="1400" dirty="0" err="1">
                <a:solidFill>
                  <a:schemeClr val="bg1"/>
                </a:solidFill>
              </a:rPr>
              <a:t>Gerontol</a:t>
            </a:r>
            <a:r>
              <a:rPr lang="en-US" sz="1400" dirty="0">
                <a:solidFill>
                  <a:schemeClr val="bg1"/>
                </a:solidFill>
              </a:rPr>
              <a:t> A Biol Sci Med Sci. 2014;69:833-42.</a:t>
            </a:r>
          </a:p>
        </p:txBody>
      </p:sp>
      <p:sp>
        <p:nvSpPr>
          <p:cNvPr id="7" name="TextBox 6">
            <a:extLst>
              <a:ext uri="{FF2B5EF4-FFF2-40B4-BE49-F238E27FC236}">
                <a16:creationId xmlns:a16="http://schemas.microsoft.com/office/drawing/2014/main" id="{1207158F-0C03-43B5-A945-EEE8D2685374}"/>
              </a:ext>
            </a:extLst>
          </p:cNvPr>
          <p:cNvSpPr txBox="1"/>
          <p:nvPr/>
        </p:nvSpPr>
        <p:spPr>
          <a:xfrm>
            <a:off x="4111317" y="5903892"/>
            <a:ext cx="7264400" cy="307777"/>
          </a:xfrm>
          <a:prstGeom prst="rect">
            <a:avLst/>
          </a:prstGeom>
          <a:noFill/>
        </p:spPr>
        <p:txBody>
          <a:bodyPr wrap="square" rtlCol="0">
            <a:spAutoFit/>
          </a:bodyPr>
          <a:lstStyle/>
          <a:p>
            <a:pPr algn="r"/>
            <a:r>
              <a:rPr lang="en-US" sz="1400" dirty="0"/>
              <a:t>Illustration from National HIV Curriculum – www.hiv.uw.edu</a:t>
            </a:r>
          </a:p>
        </p:txBody>
      </p:sp>
    </p:spTree>
    <p:extLst>
      <p:ext uri="{BB962C8B-B14F-4D97-AF65-F5344CB8AC3E}">
        <p14:creationId xmlns:p14="http://schemas.microsoft.com/office/powerpoint/2010/main" val="3083013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9422-F80F-4ABE-BAE4-5D6A22E038B9}"/>
              </a:ext>
            </a:extLst>
          </p:cNvPr>
          <p:cNvSpPr>
            <a:spLocks noGrp="1"/>
          </p:cNvSpPr>
          <p:nvPr>
            <p:ph type="title"/>
          </p:nvPr>
        </p:nvSpPr>
        <p:spPr/>
        <p:txBody>
          <a:bodyPr/>
          <a:lstStyle/>
          <a:p>
            <a:r>
              <a:rPr lang="en-US" dirty="0"/>
              <a:t>Accelerated vs Accentuated</a:t>
            </a:r>
          </a:p>
        </p:txBody>
      </p:sp>
      <p:sp>
        <p:nvSpPr>
          <p:cNvPr id="3" name="Content Placeholder 2">
            <a:extLst>
              <a:ext uri="{FF2B5EF4-FFF2-40B4-BE49-F238E27FC236}">
                <a16:creationId xmlns:a16="http://schemas.microsoft.com/office/drawing/2014/main" id="{F83F32D3-4174-4106-856B-F68C91E435EC}"/>
              </a:ext>
            </a:extLst>
          </p:cNvPr>
          <p:cNvSpPr>
            <a:spLocks noGrp="1"/>
          </p:cNvSpPr>
          <p:nvPr>
            <p:ph idx="1"/>
          </p:nvPr>
        </p:nvSpPr>
        <p:spPr/>
        <p:txBody>
          <a:bodyPr>
            <a:normAutofit/>
          </a:bodyPr>
          <a:lstStyle/>
          <a:p>
            <a:r>
              <a:rPr lang="en-US" dirty="0"/>
              <a:t>Accelerated</a:t>
            </a:r>
          </a:p>
          <a:p>
            <a:pPr lvl="1"/>
            <a:r>
              <a:rPr lang="en-US" sz="2400" dirty="0"/>
              <a:t>Studies have found that adults with HIV have immune profiles that mimic those found in older adults without HIV</a:t>
            </a:r>
          </a:p>
          <a:p>
            <a:pPr lvl="1"/>
            <a:r>
              <a:rPr lang="en-US" sz="2400" dirty="0"/>
              <a:t>HIV-related immune dysfunction and chronic inflammation cause earlier aging of the immune system</a:t>
            </a:r>
          </a:p>
          <a:p>
            <a:pPr lvl="1"/>
            <a:r>
              <a:rPr lang="en-US" sz="2400" dirty="0"/>
              <a:t>This is more pronounced in patient with detectable HIV RNA, but still persists even in patients with optimally treated HIV</a:t>
            </a:r>
          </a:p>
          <a:p>
            <a:pPr lvl="1"/>
            <a:endParaRPr lang="en-US" sz="800" dirty="0"/>
          </a:p>
          <a:p>
            <a:r>
              <a:rPr lang="en-US" dirty="0"/>
              <a:t>Accentuated</a:t>
            </a:r>
          </a:p>
          <a:p>
            <a:pPr lvl="1"/>
            <a:r>
              <a:rPr lang="en-US" sz="2400" dirty="0"/>
              <a:t>Studies show adults with HIV are at increased risk of comorbidities, but these conditions occur at similar ages in adults with and without HIV</a:t>
            </a:r>
          </a:p>
        </p:txBody>
      </p:sp>
      <p:sp>
        <p:nvSpPr>
          <p:cNvPr id="4" name="Slide Number Placeholder 3">
            <a:extLst>
              <a:ext uri="{FF2B5EF4-FFF2-40B4-BE49-F238E27FC236}">
                <a16:creationId xmlns:a16="http://schemas.microsoft.com/office/drawing/2014/main" id="{756494EA-7489-4D92-9EAD-40BC23C730C2}"/>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5" name="TextBox 4">
            <a:extLst>
              <a:ext uri="{FF2B5EF4-FFF2-40B4-BE49-F238E27FC236}">
                <a16:creationId xmlns:a16="http://schemas.microsoft.com/office/drawing/2014/main" id="{52B258F5-53CB-46BA-BB38-443C18847FD4}"/>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313651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Chronic disease onset among people living with HIV in a large private insurance claims dataset</a:t>
            </a:r>
          </a:p>
        </p:txBody>
      </p:sp>
      <p:sp>
        <p:nvSpPr>
          <p:cNvPr id="5" name="Content Placeholder 4"/>
          <p:cNvSpPr>
            <a:spLocks noGrp="1"/>
          </p:cNvSpPr>
          <p:nvPr>
            <p:ph idx="1"/>
          </p:nvPr>
        </p:nvSpPr>
        <p:spPr>
          <a:xfrm>
            <a:off x="609606" y="1600200"/>
            <a:ext cx="11582394" cy="2540000"/>
          </a:xfrm>
        </p:spPr>
        <p:txBody>
          <a:bodyPr>
            <a:noAutofit/>
          </a:bodyPr>
          <a:lstStyle/>
          <a:p>
            <a:r>
              <a:rPr lang="en-US" dirty="0"/>
              <a:t>Evaluated the magnitude of association of HIV infection on developing chronic conditions.</a:t>
            </a:r>
          </a:p>
          <a:p>
            <a:r>
              <a:rPr lang="en-US" dirty="0"/>
              <a:t>Controlled for:</a:t>
            </a:r>
          </a:p>
          <a:p>
            <a:pPr lvl="1"/>
            <a:r>
              <a:rPr lang="en-US" sz="2133" dirty="0"/>
              <a:t>Demographics</a:t>
            </a:r>
          </a:p>
          <a:p>
            <a:pPr lvl="1"/>
            <a:r>
              <a:rPr lang="en-US" sz="2133" dirty="0"/>
              <a:t>Behavioral risk factors</a:t>
            </a:r>
          </a:p>
          <a:p>
            <a:pPr lvl="1"/>
            <a:r>
              <a:rPr lang="en-US" sz="2133" dirty="0"/>
              <a:t>Chronic comorbidities</a:t>
            </a:r>
          </a:p>
          <a:p>
            <a:r>
              <a:rPr lang="en-US" dirty="0"/>
              <a:t>Compared chronic disease risks between those with HIV and those without HIV for:</a:t>
            </a:r>
          </a:p>
        </p:txBody>
      </p:sp>
      <p:sp>
        <p:nvSpPr>
          <p:cNvPr id="3" name="Rectangle 2"/>
          <p:cNvSpPr/>
          <p:nvPr/>
        </p:nvSpPr>
        <p:spPr>
          <a:xfrm>
            <a:off x="1117600" y="4448628"/>
            <a:ext cx="3149600" cy="1569660"/>
          </a:xfrm>
          <a:prstGeom prst="rect">
            <a:avLst/>
          </a:prstGeom>
        </p:spPr>
        <p:txBody>
          <a:bodyPr wrap="square">
            <a:spAutoFit/>
          </a:bodyPr>
          <a:lstStyle/>
          <a:p>
            <a:pPr marL="990575" lvl="1" indent="-380990">
              <a:buFont typeface="Arial" panose="020B0604020202020204" pitchFamily="34" charset="0"/>
              <a:buChar char="•"/>
            </a:pPr>
            <a:r>
              <a:rPr lang="en-US" sz="2400" dirty="0"/>
              <a:t>Diabetes</a:t>
            </a:r>
          </a:p>
          <a:p>
            <a:pPr marL="990575" lvl="1" indent="-380990">
              <a:buFont typeface="Arial" panose="020B0604020202020204" pitchFamily="34" charset="0"/>
              <a:buChar char="•"/>
            </a:pPr>
            <a:r>
              <a:rPr lang="en-US" sz="2400" dirty="0"/>
              <a:t>Hypertension</a:t>
            </a:r>
          </a:p>
          <a:p>
            <a:pPr marL="990575" lvl="1" indent="-380990">
              <a:buFont typeface="Arial" panose="020B0604020202020204" pitchFamily="34" charset="0"/>
              <a:buChar char="•"/>
            </a:pPr>
            <a:r>
              <a:rPr lang="en-US" sz="2400" dirty="0"/>
              <a:t>Stroke</a:t>
            </a:r>
          </a:p>
          <a:p>
            <a:pPr marL="990575" lvl="1" indent="-380990">
              <a:buFont typeface="Arial" panose="020B0604020202020204" pitchFamily="34" charset="0"/>
              <a:buChar char="•"/>
            </a:pPr>
            <a:r>
              <a:rPr lang="en-US" sz="2400" dirty="0"/>
              <a:t>Cancers</a:t>
            </a:r>
          </a:p>
        </p:txBody>
      </p:sp>
      <p:sp>
        <p:nvSpPr>
          <p:cNvPr id="6" name="Rectangle 5"/>
          <p:cNvSpPr/>
          <p:nvPr/>
        </p:nvSpPr>
        <p:spPr>
          <a:xfrm>
            <a:off x="3759200" y="4445000"/>
            <a:ext cx="5080000" cy="1200329"/>
          </a:xfrm>
          <a:prstGeom prst="rect">
            <a:avLst/>
          </a:prstGeom>
        </p:spPr>
        <p:txBody>
          <a:bodyPr wrap="square">
            <a:spAutoFit/>
          </a:bodyPr>
          <a:lstStyle/>
          <a:p>
            <a:pPr marL="990575" lvl="1" indent="-380990">
              <a:buFont typeface="Arial" panose="020B0604020202020204" pitchFamily="34" charset="0"/>
              <a:buChar char="•"/>
            </a:pPr>
            <a:r>
              <a:rPr lang="en-US" sz="2400" dirty="0"/>
              <a:t>Lung diseases</a:t>
            </a:r>
          </a:p>
          <a:p>
            <a:pPr marL="990575" lvl="1" indent="-380990">
              <a:buFont typeface="Arial" panose="020B0604020202020204" pitchFamily="34" charset="0"/>
              <a:buChar char="•"/>
            </a:pPr>
            <a:r>
              <a:rPr lang="en-US" sz="2400" dirty="0"/>
              <a:t>Cardiovascular diseases</a:t>
            </a:r>
          </a:p>
          <a:p>
            <a:pPr marL="990575" lvl="1" indent="-380990">
              <a:buFont typeface="Arial" panose="020B0604020202020204" pitchFamily="34" charset="0"/>
              <a:buChar char="•"/>
            </a:pPr>
            <a:r>
              <a:rPr lang="en-US" sz="2400" dirty="0"/>
              <a:t>Cognitive impairment</a:t>
            </a:r>
          </a:p>
        </p:txBody>
      </p:sp>
      <p:sp>
        <p:nvSpPr>
          <p:cNvPr id="7" name="TextBox 6">
            <a:extLst>
              <a:ext uri="{FF2B5EF4-FFF2-40B4-BE49-F238E27FC236}">
                <a16:creationId xmlns:a16="http://schemas.microsoft.com/office/drawing/2014/main" id="{A6D0AA8C-3397-655D-6146-AEBECE68BB83}"/>
              </a:ext>
            </a:extLst>
          </p:cNvPr>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Yang </a:t>
            </a:r>
            <a:r>
              <a:rPr lang="en-US" sz="1400" dirty="0" err="1">
                <a:solidFill>
                  <a:schemeClr val="bg1"/>
                </a:solidFill>
              </a:rPr>
              <a:t>H,et</a:t>
            </a:r>
            <a:r>
              <a:rPr lang="en-US" sz="1400" dirty="0">
                <a:solidFill>
                  <a:schemeClr val="bg1"/>
                </a:solidFill>
              </a:rPr>
              <a:t> al. Chronic Disease Onset Among People Living with HIV and AIDS in a Large Private Insurance Claims Dataset. Scientific Reports volume 9, article number 18514 (2019)</a:t>
            </a:r>
          </a:p>
        </p:txBody>
      </p:sp>
    </p:spTree>
    <p:extLst>
      <p:ext uri="{BB962C8B-B14F-4D97-AF65-F5344CB8AC3E}">
        <p14:creationId xmlns:p14="http://schemas.microsoft.com/office/powerpoint/2010/main" val="3059923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Chronic disease onset among people living with HIV in a large private insurance claims dataset</a:t>
            </a:r>
          </a:p>
        </p:txBody>
      </p:sp>
      <p:graphicFrame>
        <p:nvGraphicFramePr>
          <p:cNvPr id="3" name="Table 2"/>
          <p:cNvGraphicFramePr>
            <a:graphicFrameLocks noGrp="1"/>
          </p:cNvGraphicFramePr>
          <p:nvPr>
            <p:extLst>
              <p:ext uri="{D42A27DB-BD31-4B8C-83A1-F6EECF244321}">
                <p14:modId xmlns:p14="http://schemas.microsoft.com/office/powerpoint/2010/main" val="3001584331"/>
              </p:ext>
            </p:extLst>
          </p:nvPr>
        </p:nvGraphicFramePr>
        <p:xfrm>
          <a:off x="609596" y="1524000"/>
          <a:ext cx="10813108" cy="3200399"/>
        </p:xfrm>
        <a:graphic>
          <a:graphicData uri="http://schemas.openxmlformats.org/drawingml/2006/table">
            <a:tbl>
              <a:tblPr/>
              <a:tblGrid>
                <a:gridCol w="1143004">
                  <a:extLst>
                    <a:ext uri="{9D8B030D-6E8A-4147-A177-3AD203B41FA5}">
                      <a16:colId xmlns:a16="http://schemas.microsoft.com/office/drawing/2014/main" val="1075596924"/>
                    </a:ext>
                  </a:extLst>
                </a:gridCol>
                <a:gridCol w="1192335">
                  <a:extLst>
                    <a:ext uri="{9D8B030D-6E8A-4147-A177-3AD203B41FA5}">
                      <a16:colId xmlns:a16="http://schemas.microsoft.com/office/drawing/2014/main" val="3992713835"/>
                    </a:ext>
                  </a:extLst>
                </a:gridCol>
                <a:gridCol w="1459587">
                  <a:extLst>
                    <a:ext uri="{9D8B030D-6E8A-4147-A177-3AD203B41FA5}">
                      <a16:colId xmlns:a16="http://schemas.microsoft.com/office/drawing/2014/main" val="464185540"/>
                    </a:ext>
                  </a:extLst>
                </a:gridCol>
                <a:gridCol w="1362281">
                  <a:extLst>
                    <a:ext uri="{9D8B030D-6E8A-4147-A177-3AD203B41FA5}">
                      <a16:colId xmlns:a16="http://schemas.microsoft.com/office/drawing/2014/main" val="394927950"/>
                    </a:ext>
                  </a:extLst>
                </a:gridCol>
                <a:gridCol w="1264975">
                  <a:extLst>
                    <a:ext uri="{9D8B030D-6E8A-4147-A177-3AD203B41FA5}">
                      <a16:colId xmlns:a16="http://schemas.microsoft.com/office/drawing/2014/main" val="4151582241"/>
                    </a:ext>
                  </a:extLst>
                </a:gridCol>
                <a:gridCol w="1459587">
                  <a:extLst>
                    <a:ext uri="{9D8B030D-6E8A-4147-A177-3AD203B41FA5}">
                      <a16:colId xmlns:a16="http://schemas.microsoft.com/office/drawing/2014/main" val="3747572793"/>
                    </a:ext>
                  </a:extLst>
                </a:gridCol>
                <a:gridCol w="1579701">
                  <a:extLst>
                    <a:ext uri="{9D8B030D-6E8A-4147-A177-3AD203B41FA5}">
                      <a16:colId xmlns:a16="http://schemas.microsoft.com/office/drawing/2014/main" val="700891821"/>
                    </a:ext>
                  </a:extLst>
                </a:gridCol>
                <a:gridCol w="1351638">
                  <a:extLst>
                    <a:ext uri="{9D8B030D-6E8A-4147-A177-3AD203B41FA5}">
                      <a16:colId xmlns:a16="http://schemas.microsoft.com/office/drawing/2014/main" val="464355762"/>
                    </a:ext>
                  </a:extLst>
                </a:gridCol>
              </a:tblGrid>
              <a:tr h="998936">
                <a:tc>
                  <a:txBody>
                    <a:bodyPr/>
                    <a:lstStyle/>
                    <a:p>
                      <a:pPr algn="l" fontAlgn="t"/>
                      <a:endParaRPr lang="en-US" sz="1600" b="1" dirty="0">
                        <a:solidFill>
                          <a:schemeClr val="bg1"/>
                        </a:solidFill>
                        <a:effectLst/>
                      </a:endParaRPr>
                    </a:p>
                    <a:p>
                      <a:pPr algn="l" fontAlgn="t"/>
                      <a:endParaRPr lang="en-US" sz="1600" b="1" dirty="0">
                        <a:solidFill>
                          <a:schemeClr val="bg1"/>
                        </a:solidFill>
                        <a:effectLst/>
                      </a:endParaRPr>
                    </a:p>
                    <a:p>
                      <a:pPr algn="l" fontAlgn="t"/>
                      <a:r>
                        <a:rPr lang="en-US" sz="1600" b="1" dirty="0">
                          <a:solidFill>
                            <a:schemeClr val="bg1"/>
                          </a:solidFill>
                          <a:effectLst/>
                        </a:rPr>
                        <a:t>Interval</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endParaRPr lang="en-US" sz="1600" b="1" dirty="0">
                        <a:solidFill>
                          <a:schemeClr val="bg1"/>
                        </a:solidFill>
                        <a:effectLst/>
                      </a:endParaRPr>
                    </a:p>
                    <a:p>
                      <a:pPr algn="ctr" fontAlgn="t"/>
                      <a:r>
                        <a:rPr lang="en-US" sz="1600" b="1" dirty="0">
                          <a:solidFill>
                            <a:schemeClr val="bg1"/>
                          </a:solidFill>
                          <a:effectLst/>
                        </a:rPr>
                        <a:t>Diabetes</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endParaRPr lang="en-US" sz="1600" b="1" dirty="0">
                        <a:solidFill>
                          <a:schemeClr val="bg1"/>
                        </a:solidFill>
                        <a:effectLst/>
                      </a:endParaRPr>
                    </a:p>
                    <a:p>
                      <a:pPr algn="ctr" fontAlgn="t"/>
                      <a:r>
                        <a:rPr lang="en-US" sz="1600" b="1" dirty="0">
                          <a:solidFill>
                            <a:schemeClr val="bg1"/>
                          </a:solidFill>
                          <a:effectLst/>
                        </a:rPr>
                        <a:t>Hypertension</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endParaRPr lang="en-US" sz="1600" b="1" dirty="0">
                        <a:solidFill>
                          <a:schemeClr val="bg1"/>
                        </a:solidFill>
                        <a:effectLst/>
                      </a:endParaRPr>
                    </a:p>
                    <a:p>
                      <a:pPr algn="ctr" fontAlgn="t"/>
                      <a:r>
                        <a:rPr lang="en-US" sz="1600" b="1" dirty="0">
                          <a:solidFill>
                            <a:schemeClr val="bg1"/>
                          </a:solidFill>
                          <a:effectLst/>
                        </a:rPr>
                        <a:t>Stroke</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endParaRPr lang="en-US" sz="1600" b="1" dirty="0">
                        <a:solidFill>
                          <a:schemeClr val="bg1"/>
                        </a:solidFill>
                        <a:effectLst/>
                      </a:endParaRPr>
                    </a:p>
                    <a:p>
                      <a:pPr algn="ctr" fontAlgn="t"/>
                      <a:r>
                        <a:rPr lang="en-US" sz="1600" b="1" dirty="0">
                          <a:solidFill>
                            <a:schemeClr val="bg1"/>
                          </a:solidFill>
                          <a:effectLst/>
                        </a:rPr>
                        <a:t>Cancer</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endParaRPr lang="en-US" sz="1600" b="1" dirty="0">
                        <a:solidFill>
                          <a:schemeClr val="bg1"/>
                        </a:solidFill>
                        <a:effectLst/>
                      </a:endParaRPr>
                    </a:p>
                    <a:p>
                      <a:pPr algn="ctr" fontAlgn="t"/>
                      <a:r>
                        <a:rPr lang="en-US" sz="1600" b="1" dirty="0">
                          <a:solidFill>
                            <a:schemeClr val="bg1"/>
                          </a:solidFill>
                          <a:effectLst/>
                        </a:rPr>
                        <a:t>Lung Disease</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endParaRPr lang="en-US" sz="1600" b="1" dirty="0">
                        <a:solidFill>
                          <a:schemeClr val="bg1"/>
                        </a:solidFill>
                        <a:effectLst/>
                      </a:endParaRPr>
                    </a:p>
                    <a:p>
                      <a:pPr algn="ctr" fontAlgn="t"/>
                      <a:r>
                        <a:rPr lang="en-US" sz="1600" b="1" dirty="0">
                          <a:solidFill>
                            <a:schemeClr val="bg1"/>
                          </a:solidFill>
                          <a:effectLst/>
                        </a:rPr>
                        <a:t>Cardiovascular Disease</a:t>
                      </a:r>
                    </a:p>
                  </a:txBody>
                  <a:tcPr marL="40042" marR="40042" marT="40042" marB="40042">
                    <a:lnL w="19050" cap="flat" cmpd="sng" algn="ctr">
                      <a:solidFill>
                        <a:srgbClr val="D5D5D5"/>
                      </a:solidFill>
                      <a:prstDash val="solid"/>
                      <a:round/>
                      <a:headEnd type="none" w="med" len="med"/>
                      <a:tailEnd type="none" w="med" len="med"/>
                    </a:lnL>
                    <a:lnR w="19050"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t"/>
                      <a:r>
                        <a:rPr lang="en-US" sz="1600" b="1" dirty="0">
                          <a:solidFill>
                            <a:schemeClr val="bg1"/>
                          </a:solidFill>
                          <a:effectLst/>
                        </a:rPr>
                        <a:t>Cognitive Impairment/</a:t>
                      </a:r>
                    </a:p>
                    <a:p>
                      <a:pPr algn="ctr" fontAlgn="t"/>
                      <a:r>
                        <a:rPr lang="en-US" sz="1600" b="1" dirty="0">
                          <a:solidFill>
                            <a:schemeClr val="bg1"/>
                          </a:solidFill>
                          <a:effectLst/>
                        </a:rPr>
                        <a:t>Dementia</a:t>
                      </a:r>
                    </a:p>
                  </a:txBody>
                  <a:tcPr marL="40042" marR="40042" marT="40042" marB="40042">
                    <a:lnL w="19050"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11666096"/>
                  </a:ext>
                </a:extLst>
              </a:tr>
              <a:tr h="398691">
                <a:tc rowSpan="2">
                  <a:txBody>
                    <a:bodyPr/>
                    <a:lstStyle/>
                    <a:p>
                      <a:pPr algn="l" fontAlgn="ctr"/>
                      <a:r>
                        <a:rPr lang="en-US" sz="1600" b="1" dirty="0">
                          <a:effectLst/>
                        </a:rPr>
                        <a:t>2-year</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1.13</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1.28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1.44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1.26</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1.66</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38706862"/>
                  </a:ext>
                </a:extLst>
              </a:tr>
              <a:tr h="335130">
                <a:tc vMerge="1">
                  <a:txBody>
                    <a:bodyPr/>
                    <a:lstStyle/>
                    <a:p>
                      <a:endParaRPr lang="en-US"/>
                    </a:p>
                  </a:txBody>
                  <a:tcPr/>
                </a:tc>
                <a:tc>
                  <a:txBody>
                    <a:bodyPr/>
                    <a:lstStyle/>
                    <a:p>
                      <a:pPr algn="ctr" fontAlgn="ctr"/>
                      <a:r>
                        <a:rPr lang="en-US" sz="1200" dirty="0">
                          <a:effectLst/>
                        </a:rPr>
                        <a:t>(1.19–1.42)</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(1.06–1.20)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(1.16–1.40)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(1.31–1.58)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(1.19–1.34)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(1.20–1.40)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(1.48–1.86)</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88349675"/>
                  </a:ext>
                </a:extLst>
              </a:tr>
              <a:tr h="398691">
                <a:tc rowSpan="2">
                  <a:txBody>
                    <a:bodyPr/>
                    <a:lstStyle/>
                    <a:p>
                      <a:pPr algn="l" fontAlgn="ctr"/>
                      <a:r>
                        <a:rPr lang="en-US" sz="1600" b="1" dirty="0">
                          <a:effectLst/>
                        </a:rPr>
                        <a:t>5-year</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1.44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1.22</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1.43</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1.44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1.25</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1.38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600" b="1" dirty="0">
                          <a:effectLst/>
                        </a:rPr>
                        <a:t>1.56</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470283717"/>
                  </a:ext>
                </a:extLst>
              </a:tr>
              <a:tr h="335130">
                <a:tc vMerge="1">
                  <a:txBody>
                    <a:bodyPr/>
                    <a:lstStyle/>
                    <a:p>
                      <a:endParaRPr lang="en-US"/>
                    </a:p>
                  </a:txBody>
                  <a:tcPr/>
                </a:tc>
                <a:tc>
                  <a:txBody>
                    <a:bodyPr/>
                    <a:lstStyle/>
                    <a:p>
                      <a:pPr algn="ctr" fontAlgn="ctr"/>
                      <a:r>
                        <a:rPr lang="en-US" sz="1200">
                          <a:effectLst/>
                        </a:rPr>
                        <a:t>(1.33–1.57)</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dirty="0">
                          <a:effectLst/>
                        </a:rPr>
                        <a:t>(1.13–1.31)</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a:effectLst/>
                        </a:rPr>
                        <a:t>(1.30–1.57)</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dirty="0">
                          <a:effectLst/>
                        </a:rPr>
                        <a:t>(1.31–1.58)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dirty="0">
                          <a:effectLst/>
                        </a:rPr>
                        <a:t>(1.17–1.34)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dirty="0">
                          <a:effectLst/>
                        </a:rPr>
                        <a:t>(1.28–1.49)</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dirty="0">
                          <a:effectLst/>
                        </a:rPr>
                        <a:t>(1.40–1.72)</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714981382"/>
                  </a:ext>
                </a:extLst>
              </a:tr>
              <a:tr h="398691">
                <a:tc rowSpan="2">
                  <a:txBody>
                    <a:bodyPr/>
                    <a:lstStyle/>
                    <a:p>
                      <a:pPr algn="l" fontAlgn="ctr"/>
                      <a:r>
                        <a:rPr lang="en-US" sz="1600" b="1" dirty="0">
                          <a:effectLst/>
                        </a:rPr>
                        <a:t>10-year</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1.45</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1.36</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1.45</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1.37</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1.33</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1.37</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b="1" dirty="0">
                          <a:effectLst/>
                        </a:rPr>
                        <a:t>1.73</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87188178"/>
                  </a:ext>
                </a:extLst>
              </a:tr>
              <a:tr h="335130">
                <a:tc vMerge="1">
                  <a:txBody>
                    <a:bodyPr/>
                    <a:lstStyle/>
                    <a:p>
                      <a:endParaRPr lang="en-US"/>
                    </a:p>
                  </a:txBody>
                  <a:tcPr/>
                </a:tc>
                <a:tc>
                  <a:txBody>
                    <a:bodyPr/>
                    <a:lstStyle/>
                    <a:p>
                      <a:pPr algn="ctr" fontAlgn="ctr"/>
                      <a:r>
                        <a:rPr lang="en-US" sz="1200" dirty="0">
                          <a:effectLst/>
                        </a:rPr>
                        <a:t>(1.24–1.70)</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(1.17–1.58)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(1.22–1.73)</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(1.15–1.64)</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(1.16–1.52)</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(1.19–1.58)</a:t>
                      </a:r>
                    </a:p>
                  </a:txBody>
                  <a:tcPr marL="40042" marR="40042" marT="40042" marB="4004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dirty="0">
                          <a:effectLst/>
                        </a:rPr>
                        <a:t>(1.44–2.08)</a:t>
                      </a:r>
                    </a:p>
                  </a:txBody>
                  <a:tcPr marL="40042" marR="40042" marT="40042" marB="40042"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29166120"/>
                  </a:ext>
                </a:extLst>
              </a:tr>
            </a:tbl>
          </a:graphicData>
        </a:graphic>
      </p:graphicFrame>
      <p:sp>
        <p:nvSpPr>
          <p:cNvPr id="5" name="Content Placeholder 5"/>
          <p:cNvSpPr txBox="1">
            <a:spLocks/>
          </p:cNvSpPr>
          <p:nvPr/>
        </p:nvSpPr>
        <p:spPr>
          <a:xfrm>
            <a:off x="609596" y="4724400"/>
            <a:ext cx="11125204" cy="1295400"/>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b="1" dirty="0"/>
              <a:t>Conclusions</a:t>
            </a:r>
          </a:p>
          <a:p>
            <a:pPr lvl="1"/>
            <a:r>
              <a:rPr lang="en-US" sz="2400" dirty="0"/>
              <a:t>HIV status is significantly associated with </a:t>
            </a:r>
            <a:r>
              <a:rPr lang="en-US" sz="2400" b="1" dirty="0"/>
              <a:t>higher levels for all chronic illnesses examined</a:t>
            </a:r>
          </a:p>
        </p:txBody>
      </p:sp>
      <p:sp>
        <p:nvSpPr>
          <p:cNvPr id="6" name="Slide Number Placeholder 3"/>
          <p:cNvSpPr>
            <a:spLocks noGrp="1"/>
          </p:cNvSpPr>
          <p:nvPr>
            <p:ph type="sldNum" sz="quarter" idx="12"/>
          </p:nvPr>
        </p:nvSpPr>
        <p:spPr>
          <a:xfrm>
            <a:off x="11422704" y="6353592"/>
            <a:ext cx="548640" cy="396240"/>
          </a:xfrm>
        </p:spPr>
        <p:txBody>
          <a:bodyPr/>
          <a:lstStyle/>
          <a:p>
            <a:fld id="{6E2D2B3B-882E-40F3-A32F-6DD516915044}" type="slidenum">
              <a:rPr lang="en-US" smtClean="0"/>
              <a:pPr/>
              <a:t>34</a:t>
            </a:fld>
            <a:endParaRPr lang="en-US" dirty="0"/>
          </a:p>
        </p:txBody>
      </p:sp>
      <p:sp>
        <p:nvSpPr>
          <p:cNvPr id="8" name="TextBox 7">
            <a:extLst>
              <a:ext uri="{FF2B5EF4-FFF2-40B4-BE49-F238E27FC236}">
                <a16:creationId xmlns:a16="http://schemas.microsoft.com/office/drawing/2014/main" id="{29FAE38C-C63B-93CD-E159-87C7216B3DF6}"/>
              </a:ext>
            </a:extLst>
          </p:cNvPr>
          <p:cNvSpPr txBox="1"/>
          <p:nvPr/>
        </p:nvSpPr>
        <p:spPr>
          <a:xfrm>
            <a:off x="2362200" y="6305883"/>
            <a:ext cx="8763000" cy="523220"/>
          </a:xfrm>
          <a:prstGeom prst="rect">
            <a:avLst/>
          </a:prstGeom>
          <a:noFill/>
        </p:spPr>
        <p:txBody>
          <a:bodyPr wrap="square" rtlCol="0">
            <a:spAutoFit/>
          </a:bodyPr>
          <a:lstStyle/>
          <a:p>
            <a:pPr algn="ctr"/>
            <a:r>
              <a:rPr lang="en-US" sz="1400" dirty="0">
                <a:solidFill>
                  <a:schemeClr val="bg1"/>
                </a:solidFill>
              </a:rPr>
              <a:t>Yang </a:t>
            </a:r>
            <a:r>
              <a:rPr lang="en-US" sz="1400" dirty="0" err="1">
                <a:solidFill>
                  <a:schemeClr val="bg1"/>
                </a:solidFill>
              </a:rPr>
              <a:t>H,et</a:t>
            </a:r>
            <a:r>
              <a:rPr lang="en-US" sz="1400" dirty="0">
                <a:solidFill>
                  <a:schemeClr val="bg1"/>
                </a:solidFill>
              </a:rPr>
              <a:t> al. Chronic Disease Onset Among People Living with HIV and AIDS in a Large Private Insurance Claims Dataset. Scientific Reports volume 9, article number 18514 (2019)</a:t>
            </a:r>
          </a:p>
        </p:txBody>
      </p:sp>
    </p:spTree>
    <p:extLst>
      <p:ext uri="{BB962C8B-B14F-4D97-AF65-F5344CB8AC3E}">
        <p14:creationId xmlns:p14="http://schemas.microsoft.com/office/powerpoint/2010/main" val="269926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12039599" cy="1143000"/>
          </a:xfrm>
        </p:spPr>
        <p:txBody>
          <a:bodyPr/>
          <a:lstStyle/>
          <a:p>
            <a:r>
              <a:rPr lang="en-US" sz="3733" dirty="0"/>
              <a:t>Prevalence of medical co-morbidities in Italian age-matched cohorts of PWH on ART and those without HIV </a:t>
            </a:r>
          </a:p>
        </p:txBody>
      </p:sp>
      <p:pic>
        <p:nvPicPr>
          <p:cNvPr id="4" name="Picture 3"/>
          <p:cNvPicPr>
            <a:picLocks noChangeAspect="1"/>
          </p:cNvPicPr>
          <p:nvPr/>
        </p:nvPicPr>
        <p:blipFill rotWithShape="1">
          <a:blip r:embed="rId3"/>
          <a:srcRect t="5030" b="9976"/>
          <a:stretch/>
        </p:blipFill>
        <p:spPr>
          <a:xfrm>
            <a:off x="1951323" y="1546937"/>
            <a:ext cx="8183277" cy="4200962"/>
          </a:xfrm>
          <a:prstGeom prst="rect">
            <a:avLst/>
          </a:prstGeom>
        </p:spPr>
      </p:pic>
      <p:sp>
        <p:nvSpPr>
          <p:cNvPr id="5" name="Rectangle 4"/>
          <p:cNvSpPr/>
          <p:nvPr/>
        </p:nvSpPr>
        <p:spPr>
          <a:xfrm>
            <a:off x="2551633" y="6324600"/>
            <a:ext cx="8432800" cy="523220"/>
          </a:xfrm>
          <a:prstGeom prst="rect">
            <a:avLst/>
          </a:prstGeom>
        </p:spPr>
        <p:txBody>
          <a:bodyPr wrap="square">
            <a:spAutoFit/>
          </a:bodyPr>
          <a:lstStyle/>
          <a:p>
            <a:pPr algn="ctr"/>
            <a:r>
              <a:rPr lang="en-US" altLang="en-US" sz="1400" dirty="0">
                <a:solidFill>
                  <a:schemeClr val="bg1"/>
                </a:solidFill>
              </a:rPr>
              <a:t>Guaraldi G, et al. Aging with HIV vs HIV Seroconversion at Older Age: A Diverse Population with Distinct Comorbidity Profiles. PLOS ONE. 2015;10(4);e0118531</a:t>
            </a:r>
          </a:p>
        </p:txBody>
      </p:sp>
      <p:sp>
        <p:nvSpPr>
          <p:cNvPr id="20" name="TextBox 19"/>
          <p:cNvSpPr txBox="1"/>
          <p:nvPr/>
        </p:nvSpPr>
        <p:spPr>
          <a:xfrm>
            <a:off x="0" y="2842695"/>
            <a:ext cx="2012533" cy="1631216"/>
          </a:xfrm>
          <a:prstGeom prst="rect">
            <a:avLst/>
          </a:prstGeom>
          <a:noFill/>
        </p:spPr>
        <p:txBody>
          <a:bodyPr wrap="square" rtlCol="0">
            <a:spAutoFit/>
          </a:bodyPr>
          <a:lstStyle/>
          <a:p>
            <a:pPr algn="ctr"/>
            <a:r>
              <a:rPr lang="en-US" sz="2000" b="1" dirty="0"/>
              <a:t>Prevalence's of Co- and Multi-morbidities (Mm)</a:t>
            </a:r>
          </a:p>
        </p:txBody>
      </p:sp>
      <p:sp>
        <p:nvSpPr>
          <p:cNvPr id="21" name="Rectangle 20"/>
          <p:cNvSpPr/>
          <p:nvPr/>
        </p:nvSpPr>
        <p:spPr>
          <a:xfrm>
            <a:off x="8153400" y="1701800"/>
            <a:ext cx="4038600" cy="1422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8763000" y="1816771"/>
            <a:ext cx="2807179" cy="379656"/>
          </a:xfrm>
          <a:prstGeom prst="rect">
            <a:avLst/>
          </a:prstGeom>
          <a:noFill/>
        </p:spPr>
        <p:txBody>
          <a:bodyPr wrap="none" rtlCol="0">
            <a:spAutoFit/>
          </a:bodyPr>
          <a:lstStyle/>
          <a:p>
            <a:r>
              <a:rPr lang="en-US" sz="1867" b="1" dirty="0"/>
              <a:t>PWH </a:t>
            </a:r>
            <a:r>
              <a:rPr lang="en-US" sz="1867" b="1" dirty="0">
                <a:sym typeface="Symbol" panose="05050102010706020507" pitchFamily="18" charset="2"/>
              </a:rPr>
              <a:t>20.6 </a:t>
            </a:r>
            <a:r>
              <a:rPr lang="en-US" sz="1867" b="1" dirty="0" err="1">
                <a:sym typeface="Symbol" panose="05050102010706020507" pitchFamily="18" charset="2"/>
              </a:rPr>
              <a:t>yrs</a:t>
            </a:r>
            <a:r>
              <a:rPr lang="en-US" sz="1867" b="1" dirty="0">
                <a:sym typeface="Symbol" panose="05050102010706020507" pitchFamily="18" charset="2"/>
              </a:rPr>
              <a:t> (n= 404)</a:t>
            </a:r>
            <a:endParaRPr lang="en-US" sz="1867" b="1" dirty="0"/>
          </a:p>
        </p:txBody>
      </p:sp>
      <p:sp>
        <p:nvSpPr>
          <p:cNvPr id="15" name="TextBox 14"/>
          <p:cNvSpPr txBox="1"/>
          <p:nvPr/>
        </p:nvSpPr>
        <p:spPr>
          <a:xfrm>
            <a:off x="8763000" y="2227141"/>
            <a:ext cx="2793970" cy="666977"/>
          </a:xfrm>
          <a:prstGeom prst="rect">
            <a:avLst/>
          </a:prstGeom>
          <a:noFill/>
        </p:spPr>
        <p:txBody>
          <a:bodyPr wrap="none" rtlCol="0">
            <a:spAutoFit/>
          </a:bodyPr>
          <a:lstStyle/>
          <a:p>
            <a:r>
              <a:rPr lang="en-US" sz="1867" b="1" dirty="0"/>
              <a:t>PWH </a:t>
            </a:r>
            <a:r>
              <a:rPr lang="en-US" sz="1867" b="1" dirty="0">
                <a:sym typeface="Symbol" panose="05050102010706020507" pitchFamily="18" charset="2"/>
              </a:rPr>
              <a:t>11.3 </a:t>
            </a:r>
            <a:r>
              <a:rPr lang="en-US" sz="1867" b="1" dirty="0" err="1">
                <a:sym typeface="Symbol" panose="05050102010706020507" pitchFamily="18" charset="2"/>
              </a:rPr>
              <a:t>yrs</a:t>
            </a:r>
            <a:r>
              <a:rPr lang="en-US" sz="1867" b="1" dirty="0">
                <a:sym typeface="Symbol" panose="05050102010706020507" pitchFamily="18" charset="2"/>
              </a:rPr>
              <a:t> (n= 404)</a:t>
            </a:r>
            <a:endParaRPr lang="en-US" sz="1867" b="1" dirty="0"/>
          </a:p>
          <a:p>
            <a:endParaRPr lang="en-US" sz="1867" b="1" dirty="0"/>
          </a:p>
        </p:txBody>
      </p:sp>
      <p:sp>
        <p:nvSpPr>
          <p:cNvPr id="16" name="TextBox 15"/>
          <p:cNvSpPr txBox="1"/>
          <p:nvPr/>
        </p:nvSpPr>
        <p:spPr>
          <a:xfrm>
            <a:off x="8763000" y="2637509"/>
            <a:ext cx="3457998" cy="379656"/>
          </a:xfrm>
          <a:prstGeom prst="rect">
            <a:avLst/>
          </a:prstGeom>
          <a:noFill/>
        </p:spPr>
        <p:txBody>
          <a:bodyPr wrap="none" rtlCol="0">
            <a:spAutoFit/>
          </a:bodyPr>
          <a:lstStyle/>
          <a:p>
            <a:r>
              <a:rPr lang="en-US" sz="1867" b="1" dirty="0"/>
              <a:t>People without HIV </a:t>
            </a:r>
            <a:r>
              <a:rPr lang="en-US" sz="1867" b="1" dirty="0">
                <a:sym typeface="Symbol" panose="05050102010706020507" pitchFamily="18" charset="2"/>
              </a:rPr>
              <a:t>(n= 2424)</a:t>
            </a:r>
            <a:endParaRPr lang="en-US" sz="1867" b="1" dirty="0"/>
          </a:p>
        </p:txBody>
      </p:sp>
      <p:sp>
        <p:nvSpPr>
          <p:cNvPr id="17" name="Rectangle 16"/>
          <p:cNvSpPr/>
          <p:nvPr/>
        </p:nvSpPr>
        <p:spPr>
          <a:xfrm>
            <a:off x="8305800" y="1851813"/>
            <a:ext cx="304800" cy="293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8305800" y="2318640"/>
            <a:ext cx="304800" cy="29388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8305800" y="2742471"/>
            <a:ext cx="304800" cy="29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FE4BF43B-13EA-9154-89DB-F25E1092F6FD}"/>
              </a:ext>
            </a:extLst>
          </p:cNvPr>
          <p:cNvSpPr txBox="1"/>
          <p:nvPr/>
        </p:nvSpPr>
        <p:spPr>
          <a:xfrm>
            <a:off x="2438400" y="5940623"/>
            <a:ext cx="7239000" cy="307777"/>
          </a:xfrm>
          <a:prstGeom prst="rect">
            <a:avLst/>
          </a:prstGeom>
          <a:noFill/>
        </p:spPr>
        <p:txBody>
          <a:bodyPr wrap="square" rtlCol="0">
            <a:spAutoFit/>
          </a:bodyPr>
          <a:lstStyle/>
          <a:p>
            <a:pPr algn="ctr"/>
            <a:r>
              <a:rPr lang="en-US" sz="1400" dirty="0"/>
              <a:t>https://journals.plos.org/plosone/article?id=10.1371/journal.pone.0118531</a:t>
            </a:r>
          </a:p>
        </p:txBody>
      </p:sp>
    </p:spTree>
    <p:extLst>
      <p:ext uri="{BB962C8B-B14F-4D97-AF65-F5344CB8AC3E}">
        <p14:creationId xmlns:p14="http://schemas.microsoft.com/office/powerpoint/2010/main" val="2591081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F954-F9F8-4642-B39A-138D49CDDC53}"/>
              </a:ext>
            </a:extLst>
          </p:cNvPr>
          <p:cNvSpPr>
            <a:spLocks noGrp="1"/>
          </p:cNvSpPr>
          <p:nvPr>
            <p:ph type="title"/>
          </p:nvPr>
        </p:nvSpPr>
        <p:spPr/>
        <p:txBody>
          <a:bodyPr/>
          <a:lstStyle/>
          <a:p>
            <a:r>
              <a:rPr lang="en-US" dirty="0"/>
              <a:t>Common Comorbidities</a:t>
            </a:r>
          </a:p>
        </p:txBody>
      </p:sp>
      <p:sp>
        <p:nvSpPr>
          <p:cNvPr id="4" name="Content Placeholder 3">
            <a:extLst>
              <a:ext uri="{FF2B5EF4-FFF2-40B4-BE49-F238E27FC236}">
                <a16:creationId xmlns:a16="http://schemas.microsoft.com/office/drawing/2014/main" id="{9EE81CB8-9F01-46EF-8329-6D1CD53DAF45}"/>
              </a:ext>
            </a:extLst>
          </p:cNvPr>
          <p:cNvSpPr>
            <a:spLocks noGrp="1"/>
          </p:cNvSpPr>
          <p:nvPr>
            <p:ph sz="half" idx="1"/>
          </p:nvPr>
        </p:nvSpPr>
        <p:spPr>
          <a:xfrm>
            <a:off x="762000" y="1532181"/>
            <a:ext cx="5334000" cy="4431307"/>
          </a:xfrm>
        </p:spPr>
        <p:txBody>
          <a:bodyPr/>
          <a:lstStyle/>
          <a:p>
            <a:pPr>
              <a:lnSpc>
                <a:spcPct val="150000"/>
              </a:lnSpc>
            </a:pPr>
            <a:r>
              <a:rPr lang="en-US" dirty="0"/>
              <a:t>Cancer</a:t>
            </a:r>
          </a:p>
          <a:p>
            <a:pPr lvl="1">
              <a:lnSpc>
                <a:spcPct val="150000"/>
              </a:lnSpc>
            </a:pPr>
            <a:r>
              <a:rPr lang="en-US" dirty="0"/>
              <a:t>Non-AIDS related malignancies</a:t>
            </a:r>
          </a:p>
          <a:p>
            <a:pPr>
              <a:lnSpc>
                <a:spcPct val="150000"/>
              </a:lnSpc>
            </a:pPr>
            <a:r>
              <a:rPr lang="en-US" dirty="0"/>
              <a:t>Cardiovascular disease</a:t>
            </a:r>
          </a:p>
          <a:p>
            <a:pPr>
              <a:lnSpc>
                <a:spcPct val="150000"/>
              </a:lnSpc>
            </a:pPr>
            <a:r>
              <a:rPr lang="en-US" dirty="0"/>
              <a:t>Diabetes mellitus</a:t>
            </a:r>
          </a:p>
          <a:p>
            <a:pPr>
              <a:lnSpc>
                <a:spcPct val="150000"/>
              </a:lnSpc>
            </a:pPr>
            <a:r>
              <a:rPr lang="en-US" dirty="0"/>
              <a:t>Osteoporosis</a:t>
            </a:r>
          </a:p>
        </p:txBody>
      </p:sp>
      <p:sp>
        <p:nvSpPr>
          <p:cNvPr id="5" name="Content Placeholder 4">
            <a:extLst>
              <a:ext uri="{FF2B5EF4-FFF2-40B4-BE49-F238E27FC236}">
                <a16:creationId xmlns:a16="http://schemas.microsoft.com/office/drawing/2014/main" id="{01C8BDE4-27FD-4D25-8755-C25EB156BCFA}"/>
              </a:ext>
            </a:extLst>
          </p:cNvPr>
          <p:cNvSpPr>
            <a:spLocks noGrp="1"/>
          </p:cNvSpPr>
          <p:nvPr>
            <p:ph sz="half" idx="2"/>
          </p:nvPr>
        </p:nvSpPr>
        <p:spPr>
          <a:xfrm>
            <a:off x="6324600" y="1536192"/>
            <a:ext cx="4952998" cy="4431307"/>
          </a:xfrm>
        </p:spPr>
        <p:txBody>
          <a:bodyPr/>
          <a:lstStyle/>
          <a:p>
            <a:pPr>
              <a:lnSpc>
                <a:spcPct val="150000"/>
              </a:lnSpc>
            </a:pPr>
            <a:r>
              <a:rPr lang="en-US" dirty="0"/>
              <a:t>Liver disease</a:t>
            </a:r>
          </a:p>
          <a:p>
            <a:pPr>
              <a:lnSpc>
                <a:spcPct val="150000"/>
              </a:lnSpc>
            </a:pPr>
            <a:r>
              <a:rPr lang="en-US" dirty="0"/>
              <a:t>Renal disease</a:t>
            </a:r>
          </a:p>
          <a:p>
            <a:pPr>
              <a:lnSpc>
                <a:spcPct val="150000"/>
              </a:lnSpc>
            </a:pPr>
            <a:r>
              <a:rPr lang="en-US" dirty="0"/>
              <a:t>Testosterone deficiency</a:t>
            </a:r>
          </a:p>
          <a:p>
            <a:pPr>
              <a:lnSpc>
                <a:spcPct val="150000"/>
              </a:lnSpc>
            </a:pPr>
            <a:r>
              <a:rPr lang="en-US" dirty="0"/>
              <a:t>Frailty</a:t>
            </a:r>
          </a:p>
        </p:txBody>
      </p:sp>
      <p:sp>
        <p:nvSpPr>
          <p:cNvPr id="3" name="Slide Number Placeholder 2">
            <a:extLst>
              <a:ext uri="{FF2B5EF4-FFF2-40B4-BE49-F238E27FC236}">
                <a16:creationId xmlns:a16="http://schemas.microsoft.com/office/drawing/2014/main" id="{20F750C4-11ED-4B54-9F11-A83A5D6F92DC}"/>
              </a:ext>
            </a:extLst>
          </p:cNvPr>
          <p:cNvSpPr>
            <a:spLocks noGrp="1"/>
          </p:cNvSpPr>
          <p:nvPr>
            <p:ph type="sldNum" sz="quarter" idx="12"/>
          </p:nvPr>
        </p:nvSpPr>
        <p:spPr/>
        <p:txBody>
          <a:bodyPr/>
          <a:lstStyle/>
          <a:p>
            <a:pPr>
              <a:defRPr/>
            </a:pPr>
            <a:fld id="{846146C7-2ADB-430A-9A8F-C8FFAE14D25D}" type="slidenum">
              <a:rPr lang="en-US" smtClean="0"/>
              <a:pPr>
                <a:defRPr/>
              </a:pPr>
              <a:t>36</a:t>
            </a:fld>
            <a:endParaRPr lang="en-US" dirty="0"/>
          </a:p>
        </p:txBody>
      </p:sp>
      <p:sp>
        <p:nvSpPr>
          <p:cNvPr id="6" name="TextBox 5">
            <a:extLst>
              <a:ext uri="{FF2B5EF4-FFF2-40B4-BE49-F238E27FC236}">
                <a16:creationId xmlns:a16="http://schemas.microsoft.com/office/drawing/2014/main" id="{6A986604-437D-471F-A856-039292759A54}"/>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3">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209036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BCDC-77DA-2A3F-B636-5DE1F511B364}"/>
              </a:ext>
            </a:extLst>
          </p:cNvPr>
          <p:cNvSpPr>
            <a:spLocks noGrp="1"/>
          </p:cNvSpPr>
          <p:nvPr>
            <p:ph type="title"/>
          </p:nvPr>
        </p:nvSpPr>
        <p:spPr/>
        <p:txBody>
          <a:bodyPr/>
          <a:lstStyle/>
          <a:p>
            <a:r>
              <a:rPr lang="en-US" dirty="0"/>
              <a:t>Treatment Considerations</a:t>
            </a:r>
          </a:p>
        </p:txBody>
      </p:sp>
      <p:sp>
        <p:nvSpPr>
          <p:cNvPr id="4" name="Slide Number Placeholder 3">
            <a:extLst>
              <a:ext uri="{FF2B5EF4-FFF2-40B4-BE49-F238E27FC236}">
                <a16:creationId xmlns:a16="http://schemas.microsoft.com/office/drawing/2014/main" id="{D93242ED-52E8-6E12-3E2D-97ECEF011DE8}"/>
              </a:ext>
            </a:extLst>
          </p:cNvPr>
          <p:cNvSpPr>
            <a:spLocks noGrp="1"/>
          </p:cNvSpPr>
          <p:nvPr>
            <p:ph type="sldNum" sz="quarter" idx="12"/>
          </p:nvPr>
        </p:nvSpPr>
        <p:spPr/>
        <p:txBody>
          <a:bodyPr/>
          <a:lstStyle/>
          <a:p>
            <a:fld id="{3D987DAA-A896-1841-BC8A-D645CCE33E3D}" type="slidenum">
              <a:rPr lang="en-US" smtClean="0">
                <a:solidFill>
                  <a:srgbClr val="FFFFFF"/>
                </a:solidFill>
              </a:rPr>
              <a:pPr/>
              <a:t>37</a:t>
            </a:fld>
            <a:endParaRPr lang="en-US" dirty="0">
              <a:solidFill>
                <a:srgbClr val="FFFFFF"/>
              </a:solidFill>
            </a:endParaRPr>
          </a:p>
        </p:txBody>
      </p:sp>
    </p:spTree>
    <p:extLst>
      <p:ext uri="{BB962C8B-B14F-4D97-AF65-F5344CB8AC3E}">
        <p14:creationId xmlns:p14="http://schemas.microsoft.com/office/powerpoint/2010/main" val="31814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4595-770F-EB47-81A8-5C5AFB5575FF}"/>
              </a:ext>
            </a:extLst>
          </p:cNvPr>
          <p:cNvSpPr>
            <a:spLocks noGrp="1"/>
          </p:cNvSpPr>
          <p:nvPr>
            <p:ph type="title"/>
          </p:nvPr>
        </p:nvSpPr>
        <p:spPr/>
        <p:txBody>
          <a:bodyPr/>
          <a:lstStyle/>
          <a:p>
            <a:pPr algn="ctr"/>
            <a:r>
              <a:rPr lang="en-US" dirty="0">
                <a:solidFill>
                  <a:srgbClr val="C00000"/>
                </a:solidFill>
              </a:rPr>
              <a:t>Antiretroviral</a:t>
            </a:r>
            <a:r>
              <a:rPr lang="en-US" dirty="0"/>
              <a:t> Therapy (ART)</a:t>
            </a:r>
          </a:p>
        </p:txBody>
      </p:sp>
      <p:sp>
        <p:nvSpPr>
          <p:cNvPr id="3" name="Content Placeholder 2">
            <a:extLst>
              <a:ext uri="{FF2B5EF4-FFF2-40B4-BE49-F238E27FC236}">
                <a16:creationId xmlns:a16="http://schemas.microsoft.com/office/drawing/2014/main" id="{AD32EBD3-8D18-D346-B3F6-B9634795E958}"/>
              </a:ext>
            </a:extLst>
          </p:cNvPr>
          <p:cNvSpPr>
            <a:spLocks noGrp="1"/>
          </p:cNvSpPr>
          <p:nvPr>
            <p:ph idx="1"/>
          </p:nvPr>
        </p:nvSpPr>
        <p:spPr>
          <a:xfrm>
            <a:off x="609601" y="1600201"/>
            <a:ext cx="11087425" cy="4705681"/>
          </a:xfrm>
        </p:spPr>
        <p:txBody>
          <a:bodyPr>
            <a:noAutofit/>
          </a:bodyPr>
          <a:lstStyle/>
          <a:p>
            <a:r>
              <a:rPr lang="en-US" sz="2800" dirty="0"/>
              <a:t>Department of Health and Human Services (DHHS) guidelines recommend ART for </a:t>
            </a:r>
            <a:r>
              <a:rPr lang="en-US" sz="2800" b="1" dirty="0"/>
              <a:t>all</a:t>
            </a:r>
            <a:r>
              <a:rPr lang="en-US" sz="2800" dirty="0"/>
              <a:t> persons with HIV regardless of CD4 count or age</a:t>
            </a:r>
          </a:p>
          <a:p>
            <a:endParaRPr lang="en-US" sz="800" dirty="0"/>
          </a:p>
          <a:p>
            <a:r>
              <a:rPr lang="en-US" sz="2800" dirty="0"/>
              <a:t>Same HIV treatment regimens are recommended for older adults as younger adults living with HIV</a:t>
            </a:r>
          </a:p>
          <a:p>
            <a:endParaRPr lang="en-US" sz="800" dirty="0"/>
          </a:p>
          <a:p>
            <a:r>
              <a:rPr lang="en-US" sz="2800" dirty="0"/>
              <a:t>ART improves outcomes in </a:t>
            </a:r>
            <a:r>
              <a:rPr lang="en-US" sz="2800" b="1" dirty="0"/>
              <a:t>all</a:t>
            </a:r>
            <a:r>
              <a:rPr lang="en-US" sz="2800" dirty="0"/>
              <a:t> people with HIV</a:t>
            </a:r>
          </a:p>
          <a:p>
            <a:endParaRPr lang="en-US" sz="800" dirty="0"/>
          </a:p>
          <a:p>
            <a:r>
              <a:rPr lang="en-US" sz="2800" dirty="0"/>
              <a:t>ART prevents transmission of HIV</a:t>
            </a:r>
          </a:p>
        </p:txBody>
      </p:sp>
      <p:sp>
        <p:nvSpPr>
          <p:cNvPr id="4" name="Slide Number Placeholder 3">
            <a:extLst>
              <a:ext uri="{FF2B5EF4-FFF2-40B4-BE49-F238E27FC236}">
                <a16:creationId xmlns:a16="http://schemas.microsoft.com/office/drawing/2014/main" id="{80876508-88C5-CE4C-AD62-5D329753BD28}"/>
              </a:ext>
            </a:extLst>
          </p:cNvPr>
          <p:cNvSpPr>
            <a:spLocks noGrp="1"/>
          </p:cNvSpPr>
          <p:nvPr>
            <p:ph type="sldNum" sz="quarter" idx="12"/>
          </p:nvPr>
        </p:nvSpPr>
        <p:spPr/>
        <p:txBody>
          <a:bodyPr/>
          <a:lstStyle/>
          <a:p>
            <a:fld id="{6E2D2B3B-882E-40F3-A32F-6DD516915044}" type="slidenum">
              <a:rPr lang="en-US" smtClean="0"/>
              <a:pPr/>
              <a:t>38</a:t>
            </a:fld>
            <a:endParaRPr lang="en-US"/>
          </a:p>
        </p:txBody>
      </p:sp>
      <p:sp>
        <p:nvSpPr>
          <p:cNvPr id="6" name="TextBox 5">
            <a:extLst>
              <a:ext uri="{FF2B5EF4-FFF2-40B4-BE49-F238E27FC236}">
                <a16:creationId xmlns:a16="http://schemas.microsoft.com/office/drawing/2014/main" id="{43B61DB6-C9E6-4089-996A-F88C56358580}"/>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1860441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0C5C-F14A-4222-8AEA-823043A66F6F}"/>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A41D17C9-7861-40E8-861F-B13E10B80074}"/>
              </a:ext>
            </a:extLst>
          </p:cNvPr>
          <p:cNvSpPr>
            <a:spLocks noGrp="1"/>
          </p:cNvSpPr>
          <p:nvPr>
            <p:ph idx="1"/>
          </p:nvPr>
        </p:nvSpPr>
        <p:spPr/>
        <p:txBody>
          <a:bodyPr>
            <a:normAutofit/>
          </a:bodyPr>
          <a:lstStyle/>
          <a:p>
            <a:r>
              <a:rPr lang="en-US" sz="2800" dirty="0"/>
              <a:t>ART should be selected based on characteristics of each patient taking into account</a:t>
            </a:r>
          </a:p>
          <a:p>
            <a:pPr lvl="1"/>
            <a:r>
              <a:rPr lang="en-US" sz="2800" dirty="0"/>
              <a:t>Comorbidities</a:t>
            </a:r>
          </a:p>
          <a:p>
            <a:pPr lvl="1"/>
            <a:r>
              <a:rPr lang="en-US" sz="2800" dirty="0"/>
              <a:t>Access/cost</a:t>
            </a:r>
          </a:p>
          <a:p>
            <a:pPr lvl="1"/>
            <a:r>
              <a:rPr lang="en-US" sz="2800" dirty="0"/>
              <a:t>Adherence</a:t>
            </a:r>
          </a:p>
          <a:p>
            <a:pPr lvl="1"/>
            <a:r>
              <a:rPr lang="en-US" sz="2800" dirty="0"/>
              <a:t>Adverse effect profile</a:t>
            </a:r>
          </a:p>
          <a:p>
            <a:pPr lvl="1"/>
            <a:r>
              <a:rPr lang="en-US" sz="2800" dirty="0"/>
              <a:t>Drug interaction potential</a:t>
            </a:r>
          </a:p>
        </p:txBody>
      </p:sp>
      <p:sp>
        <p:nvSpPr>
          <p:cNvPr id="4" name="Slide Number Placeholder 3">
            <a:extLst>
              <a:ext uri="{FF2B5EF4-FFF2-40B4-BE49-F238E27FC236}">
                <a16:creationId xmlns:a16="http://schemas.microsoft.com/office/drawing/2014/main" id="{D0B71BCF-8DC0-4D0C-98BB-BCCC82333DF1}"/>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6" name="TextBox 5">
            <a:extLst>
              <a:ext uri="{FF2B5EF4-FFF2-40B4-BE49-F238E27FC236}">
                <a16:creationId xmlns:a16="http://schemas.microsoft.com/office/drawing/2014/main" id="{6A9FDE2C-565E-4A64-B8EB-484CCFB0A9EA}"/>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71457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a:bodyPr>
          <a:lstStyle/>
          <a:p>
            <a:r>
              <a:rPr lang="en-US" dirty="0"/>
              <a:t>SCAETC recognizes that language is constantly evolving, and while we make every effort to avoid bias and stigmatizing terms, we acknowledge that unintentional lapses may occur in our presentations.</a:t>
            </a:r>
          </a:p>
          <a:p>
            <a:endParaRPr lang="en-US" sz="800" dirty="0"/>
          </a:p>
          <a:p>
            <a:r>
              <a:rPr lang="en-US" dirty="0"/>
              <a:t>We value your feedback and encourage you to share any concerns related to language, images, or concepts that may be offensive or stigmatizing. </a:t>
            </a:r>
          </a:p>
          <a:p>
            <a:endParaRPr lang="en-US" sz="800" dirty="0"/>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02426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01C9-FC24-4112-8DAE-3B2B378D6364}"/>
              </a:ext>
            </a:extLst>
          </p:cNvPr>
          <p:cNvSpPr>
            <a:spLocks noGrp="1"/>
          </p:cNvSpPr>
          <p:nvPr>
            <p:ph type="title"/>
          </p:nvPr>
        </p:nvSpPr>
        <p:spPr/>
        <p:txBody>
          <a:bodyPr/>
          <a:lstStyle/>
          <a:p>
            <a:r>
              <a:rPr lang="en-US" dirty="0"/>
              <a:t>Response</a:t>
            </a:r>
          </a:p>
        </p:txBody>
      </p:sp>
      <p:sp>
        <p:nvSpPr>
          <p:cNvPr id="3" name="Content Placeholder 2">
            <a:extLst>
              <a:ext uri="{FF2B5EF4-FFF2-40B4-BE49-F238E27FC236}">
                <a16:creationId xmlns:a16="http://schemas.microsoft.com/office/drawing/2014/main" id="{79B8B0FA-2C6E-4348-90FD-9988BA6A8B57}"/>
              </a:ext>
            </a:extLst>
          </p:cNvPr>
          <p:cNvSpPr>
            <a:spLocks noGrp="1"/>
          </p:cNvSpPr>
          <p:nvPr>
            <p:ph idx="1"/>
          </p:nvPr>
        </p:nvSpPr>
        <p:spPr/>
        <p:txBody>
          <a:bodyPr>
            <a:normAutofit/>
          </a:bodyPr>
          <a:lstStyle/>
          <a:p>
            <a:r>
              <a:rPr lang="en-US" sz="2800" dirty="0"/>
              <a:t>Virologic response</a:t>
            </a:r>
          </a:p>
          <a:p>
            <a:pPr lvl="1"/>
            <a:r>
              <a:rPr lang="en-US" sz="2800" dirty="0"/>
              <a:t>Equivalent virologic responses when compared to younger persons with HIV</a:t>
            </a:r>
          </a:p>
          <a:p>
            <a:pPr lvl="1"/>
            <a:endParaRPr lang="en-US" sz="2800" dirty="0"/>
          </a:p>
          <a:p>
            <a:r>
              <a:rPr lang="en-US" sz="2800" dirty="0"/>
              <a:t>Immunologic response</a:t>
            </a:r>
          </a:p>
          <a:p>
            <a:pPr lvl="1"/>
            <a:r>
              <a:rPr lang="en-US" sz="2800" dirty="0"/>
              <a:t>Less robust CD4 cell count responses compared to younger persons with HIV</a:t>
            </a:r>
          </a:p>
        </p:txBody>
      </p:sp>
      <p:sp>
        <p:nvSpPr>
          <p:cNvPr id="4" name="Slide Number Placeholder 3">
            <a:extLst>
              <a:ext uri="{FF2B5EF4-FFF2-40B4-BE49-F238E27FC236}">
                <a16:creationId xmlns:a16="http://schemas.microsoft.com/office/drawing/2014/main" id="{D1ADFEF1-3D87-4774-AF3F-D8130A2AADE7}"/>
              </a:ext>
            </a:extLst>
          </p:cNvPr>
          <p:cNvSpPr>
            <a:spLocks noGrp="1"/>
          </p:cNvSpPr>
          <p:nvPr>
            <p:ph type="sldNum" sz="quarter" idx="12"/>
          </p:nvPr>
        </p:nvSpPr>
        <p:spPr/>
        <p:txBody>
          <a:bodyPr/>
          <a:lstStyle/>
          <a:p>
            <a:fld id="{6E2D2B3B-882E-40F3-A32F-6DD516915044}" type="slidenum">
              <a:rPr lang="en-US" smtClean="0"/>
              <a:pPr/>
              <a:t>40</a:t>
            </a:fld>
            <a:endParaRPr lang="en-US"/>
          </a:p>
        </p:txBody>
      </p:sp>
      <p:sp>
        <p:nvSpPr>
          <p:cNvPr id="6" name="TextBox 5">
            <a:extLst>
              <a:ext uri="{FF2B5EF4-FFF2-40B4-BE49-F238E27FC236}">
                <a16:creationId xmlns:a16="http://schemas.microsoft.com/office/drawing/2014/main" id="{F804A4E4-B6C3-4A5C-A586-9EC3428D0501}"/>
              </a:ext>
            </a:extLst>
          </p:cNvPr>
          <p:cNvSpPr txBox="1"/>
          <p:nvPr/>
        </p:nvSpPr>
        <p:spPr>
          <a:xfrm>
            <a:off x="2362200" y="6334780"/>
            <a:ext cx="8763000" cy="523220"/>
          </a:xfrm>
          <a:prstGeom prst="rect">
            <a:avLst/>
          </a:prstGeom>
          <a:noFill/>
        </p:spPr>
        <p:txBody>
          <a:bodyPr wrap="square" rtlCol="0">
            <a:spAutoFit/>
          </a:bodyPr>
          <a:lstStyle/>
          <a:p>
            <a:pPr algn="ctr"/>
            <a:r>
              <a:rPr lang="en-US" sz="1400" dirty="0">
                <a:solidFill>
                  <a:schemeClr val="bg1"/>
                </a:solidFill>
              </a:rPr>
              <a:t>Budak J. HIV in Older Adults. National HIV Curriculum.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https://www.hiv.uw.edu/go/key-populations/hiv-older-patients/core-concept/all</a:t>
            </a:r>
            <a:r>
              <a:rPr lang="en-US" sz="1400" dirty="0">
                <a:solidFill>
                  <a:schemeClr val="bg1"/>
                </a:solidFill>
              </a:rPr>
              <a:t>. Updated August 2023</a:t>
            </a:r>
          </a:p>
        </p:txBody>
      </p:sp>
    </p:spTree>
    <p:extLst>
      <p:ext uri="{BB962C8B-B14F-4D97-AF65-F5344CB8AC3E}">
        <p14:creationId xmlns:p14="http://schemas.microsoft.com/office/powerpoint/2010/main" val="229286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BCDC-77DA-2A3F-B636-5DE1F511B364}"/>
              </a:ext>
            </a:extLst>
          </p:cNvPr>
          <p:cNvSpPr>
            <a:spLocks noGrp="1"/>
          </p:cNvSpPr>
          <p:nvPr>
            <p:ph type="title"/>
          </p:nvPr>
        </p:nvSpPr>
        <p:spPr/>
        <p:txBody>
          <a:bodyPr/>
          <a:lstStyle/>
          <a:p>
            <a:r>
              <a:rPr lang="en-US" dirty="0"/>
              <a:t>Neurocognitive Disorder</a:t>
            </a:r>
          </a:p>
        </p:txBody>
      </p:sp>
      <p:sp>
        <p:nvSpPr>
          <p:cNvPr id="4" name="Slide Number Placeholder 3">
            <a:extLst>
              <a:ext uri="{FF2B5EF4-FFF2-40B4-BE49-F238E27FC236}">
                <a16:creationId xmlns:a16="http://schemas.microsoft.com/office/drawing/2014/main" id="{D93242ED-52E8-6E12-3E2D-97ECEF011DE8}"/>
              </a:ext>
            </a:extLst>
          </p:cNvPr>
          <p:cNvSpPr>
            <a:spLocks noGrp="1"/>
          </p:cNvSpPr>
          <p:nvPr>
            <p:ph type="sldNum" sz="quarter" idx="12"/>
          </p:nvPr>
        </p:nvSpPr>
        <p:spPr/>
        <p:txBody>
          <a:bodyPr/>
          <a:lstStyle/>
          <a:p>
            <a:fld id="{3D987DAA-A896-1841-BC8A-D645CCE33E3D}" type="slidenum">
              <a:rPr lang="en-US" smtClean="0">
                <a:solidFill>
                  <a:srgbClr val="FFFFFF"/>
                </a:solidFill>
              </a:rPr>
              <a:pPr/>
              <a:t>41</a:t>
            </a:fld>
            <a:endParaRPr lang="en-US" dirty="0">
              <a:solidFill>
                <a:srgbClr val="FFFFFF"/>
              </a:solidFill>
            </a:endParaRPr>
          </a:p>
        </p:txBody>
      </p:sp>
    </p:spTree>
    <p:extLst>
      <p:ext uri="{BB962C8B-B14F-4D97-AF65-F5344CB8AC3E}">
        <p14:creationId xmlns:p14="http://schemas.microsoft.com/office/powerpoint/2010/main" val="927789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EE79-7653-E046-B8BE-0762A3A61857}"/>
              </a:ext>
            </a:extLst>
          </p:cNvPr>
          <p:cNvSpPr>
            <a:spLocks noGrp="1"/>
          </p:cNvSpPr>
          <p:nvPr>
            <p:ph type="title"/>
          </p:nvPr>
        </p:nvSpPr>
        <p:spPr/>
        <p:txBody>
          <a:bodyPr/>
          <a:lstStyle/>
          <a:p>
            <a:pPr algn="ctr"/>
            <a:r>
              <a:rPr lang="en-US" dirty="0"/>
              <a:t>HIV-Associated Neurocognitive Disorder (HAND) </a:t>
            </a:r>
          </a:p>
        </p:txBody>
      </p:sp>
      <p:sp>
        <p:nvSpPr>
          <p:cNvPr id="3" name="Content Placeholder 2">
            <a:extLst>
              <a:ext uri="{FF2B5EF4-FFF2-40B4-BE49-F238E27FC236}">
                <a16:creationId xmlns:a16="http://schemas.microsoft.com/office/drawing/2014/main" id="{3AC0BC82-DC7A-D245-99D3-76D0DA2C76C2}"/>
              </a:ext>
            </a:extLst>
          </p:cNvPr>
          <p:cNvSpPr>
            <a:spLocks noGrp="1"/>
          </p:cNvSpPr>
          <p:nvPr>
            <p:ph idx="1"/>
          </p:nvPr>
        </p:nvSpPr>
        <p:spPr>
          <a:xfrm>
            <a:off x="609601" y="1524000"/>
            <a:ext cx="11087425" cy="4724400"/>
          </a:xfrm>
        </p:spPr>
        <p:txBody>
          <a:bodyPr>
            <a:normAutofit fontScale="92500" lnSpcReduction="20000"/>
          </a:bodyPr>
          <a:lstStyle/>
          <a:p>
            <a:pPr>
              <a:buFont typeface="Wingdings" pitchFamily="2" charset="2"/>
              <a:buChar char="§"/>
            </a:pPr>
            <a:r>
              <a:rPr lang="en-US" sz="2933" dirty="0"/>
              <a:t>Spectrum of dysfunction from mild impairment to severe dementia</a:t>
            </a:r>
            <a:endParaRPr lang="en-US" sz="1067" dirty="0"/>
          </a:p>
          <a:p>
            <a:pPr lvl="1">
              <a:buFont typeface="Wingdings" pitchFamily="2" charset="2"/>
              <a:buChar char="§"/>
            </a:pPr>
            <a:r>
              <a:rPr lang="en-US" sz="2800" dirty="0"/>
              <a:t>Asymptomatic neurocognitive impairment (ANI) </a:t>
            </a:r>
          </a:p>
          <a:p>
            <a:pPr lvl="1">
              <a:buFont typeface="Wingdings" pitchFamily="2" charset="2"/>
              <a:buChar char="§"/>
            </a:pPr>
            <a:r>
              <a:rPr lang="en-US" sz="2800" dirty="0"/>
              <a:t>Mild neurocognitive disorder (MND) </a:t>
            </a:r>
          </a:p>
          <a:p>
            <a:pPr lvl="1">
              <a:buFont typeface="Wingdings" pitchFamily="2" charset="2"/>
              <a:buChar char="§"/>
            </a:pPr>
            <a:r>
              <a:rPr lang="en-US" sz="2800" dirty="0"/>
              <a:t>HIV-associated dementia (HAD)</a:t>
            </a:r>
          </a:p>
          <a:p>
            <a:pPr lvl="1">
              <a:buFont typeface="Wingdings" pitchFamily="2" charset="2"/>
              <a:buChar char="§"/>
            </a:pPr>
            <a:endParaRPr lang="en-US" sz="900" dirty="0"/>
          </a:p>
          <a:p>
            <a:pPr>
              <a:buFont typeface="Wingdings" pitchFamily="2" charset="2"/>
              <a:buChar char="§"/>
            </a:pPr>
            <a:r>
              <a:rPr lang="en-US" sz="3000" dirty="0"/>
              <a:t>Cognitive impairment must be acquired</a:t>
            </a:r>
          </a:p>
          <a:p>
            <a:pPr lvl="1">
              <a:buFont typeface="Wingdings" pitchFamily="2" charset="2"/>
              <a:buChar char="§"/>
            </a:pPr>
            <a:r>
              <a:rPr lang="en-US" sz="2800" dirty="0"/>
              <a:t>Rule out treatable causes of memory impairment such as thyroid disease, B12 deficiency, medication side effects, syphilis, depression, and other illness</a:t>
            </a:r>
          </a:p>
          <a:p>
            <a:pPr lvl="1">
              <a:buFont typeface="Wingdings" pitchFamily="2" charset="2"/>
              <a:buChar char="§"/>
            </a:pPr>
            <a:endParaRPr lang="en-US" sz="1000" dirty="0"/>
          </a:p>
          <a:p>
            <a:pPr>
              <a:buFont typeface="Wingdings" pitchFamily="2" charset="2"/>
              <a:buChar char="§"/>
            </a:pPr>
            <a:r>
              <a:rPr lang="en-US" sz="2933" dirty="0"/>
              <a:t>Estimated to occur in 14-28% of the population in higher-income countries with access to ART</a:t>
            </a:r>
          </a:p>
          <a:p>
            <a:pPr lvl="1">
              <a:buFont typeface="Wingdings" pitchFamily="2" charset="2"/>
              <a:buChar char="§"/>
            </a:pPr>
            <a:r>
              <a:rPr lang="en-US" sz="2733" dirty="0"/>
              <a:t>Much higher rates in countries with poor ART access</a:t>
            </a:r>
            <a:endParaRPr lang="en-US" sz="2667" dirty="0"/>
          </a:p>
        </p:txBody>
      </p:sp>
      <p:sp>
        <p:nvSpPr>
          <p:cNvPr id="4" name="Slide Number Placeholder 3">
            <a:extLst>
              <a:ext uri="{FF2B5EF4-FFF2-40B4-BE49-F238E27FC236}">
                <a16:creationId xmlns:a16="http://schemas.microsoft.com/office/drawing/2014/main" id="{0E40E6CA-C3A3-D34E-B5E7-727E76261135}"/>
              </a:ext>
            </a:extLst>
          </p:cNvPr>
          <p:cNvSpPr>
            <a:spLocks noGrp="1"/>
          </p:cNvSpPr>
          <p:nvPr>
            <p:ph type="sldNum" sz="quarter" idx="12"/>
          </p:nvPr>
        </p:nvSpPr>
        <p:spPr/>
        <p:txBody>
          <a:bodyPr/>
          <a:lstStyle/>
          <a:p>
            <a:fld id="{6E2D2B3B-882E-40F3-A32F-6DD516915044}" type="slidenum">
              <a:rPr lang="en-US" smtClean="0"/>
              <a:pPr/>
              <a:t>42</a:t>
            </a:fld>
            <a:endParaRPr lang="en-US"/>
          </a:p>
        </p:txBody>
      </p:sp>
      <p:sp>
        <p:nvSpPr>
          <p:cNvPr id="5" name="TextBox 4"/>
          <p:cNvSpPr txBox="1"/>
          <p:nvPr/>
        </p:nvSpPr>
        <p:spPr>
          <a:xfrm>
            <a:off x="2438400" y="6305884"/>
            <a:ext cx="7924800" cy="523220"/>
          </a:xfrm>
          <a:prstGeom prst="rect">
            <a:avLst/>
          </a:prstGeom>
          <a:noFill/>
        </p:spPr>
        <p:txBody>
          <a:bodyPr wrap="square" rtlCol="0">
            <a:spAutoFit/>
          </a:bodyPr>
          <a:lstStyle/>
          <a:p>
            <a:pPr algn="ctr"/>
            <a:r>
              <a:rPr lang="en-US" sz="1400" dirty="0">
                <a:solidFill>
                  <a:schemeClr val="bg1"/>
                </a:solidFill>
              </a:rPr>
              <a:t>Alford K, Vera J. Cognitive Impairment in people living with HIV in the ART era: A Review. Brit Med Bull. 2018:127(1):55-68.</a:t>
            </a:r>
            <a:endParaRPr lang="en-US" sz="1400" dirty="0"/>
          </a:p>
        </p:txBody>
      </p:sp>
    </p:spTree>
    <p:extLst>
      <p:ext uri="{BB962C8B-B14F-4D97-AF65-F5344CB8AC3E}">
        <p14:creationId xmlns:p14="http://schemas.microsoft.com/office/powerpoint/2010/main" val="411693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9D85-D327-3056-DA7D-515AAA79B99B}"/>
              </a:ext>
            </a:extLst>
          </p:cNvPr>
          <p:cNvSpPr>
            <a:spLocks noGrp="1"/>
          </p:cNvSpPr>
          <p:nvPr>
            <p:ph type="title"/>
          </p:nvPr>
        </p:nvSpPr>
        <p:spPr/>
        <p:txBody>
          <a:bodyPr/>
          <a:lstStyle/>
          <a:p>
            <a:r>
              <a:rPr lang="en-US" dirty="0"/>
              <a:t>HIV-Associated Neurocognitive Disorder (HAND) </a:t>
            </a:r>
          </a:p>
        </p:txBody>
      </p:sp>
      <p:sp>
        <p:nvSpPr>
          <p:cNvPr id="3" name="Content Placeholder 2">
            <a:extLst>
              <a:ext uri="{FF2B5EF4-FFF2-40B4-BE49-F238E27FC236}">
                <a16:creationId xmlns:a16="http://schemas.microsoft.com/office/drawing/2014/main" id="{7C046237-4DC4-E1B6-09B5-569E9AA20B9B}"/>
              </a:ext>
            </a:extLst>
          </p:cNvPr>
          <p:cNvSpPr>
            <a:spLocks noGrp="1"/>
          </p:cNvSpPr>
          <p:nvPr>
            <p:ph idx="1"/>
          </p:nvPr>
        </p:nvSpPr>
        <p:spPr>
          <a:xfrm>
            <a:off x="609599" y="1600201"/>
            <a:ext cx="11087425" cy="4571999"/>
          </a:xfrm>
        </p:spPr>
        <p:txBody>
          <a:bodyPr>
            <a:normAutofit/>
          </a:bodyPr>
          <a:lstStyle/>
          <a:p>
            <a:r>
              <a:rPr lang="en-US" sz="2800" dirty="0"/>
              <a:t>Early infection of the Central Nervous System (CNS) is believed to contribute to development of HAND</a:t>
            </a:r>
          </a:p>
          <a:p>
            <a:pPr lvl="1"/>
            <a:r>
              <a:rPr lang="en-US" dirty="0"/>
              <a:t>Serve as ongoing reservoir for replication</a:t>
            </a:r>
          </a:p>
          <a:p>
            <a:r>
              <a:rPr lang="en-US" sz="2800" dirty="0"/>
              <a:t>Diagnosed using neuropsychological testing and functional status assessments</a:t>
            </a:r>
          </a:p>
          <a:p>
            <a:pPr lvl="1"/>
            <a:r>
              <a:rPr lang="en-US" dirty="0"/>
              <a:t>No definitive marker for diagnosis</a:t>
            </a:r>
          </a:p>
          <a:p>
            <a:r>
              <a:rPr lang="en-US" sz="2800" dirty="0"/>
              <a:t>No specific treatment</a:t>
            </a:r>
          </a:p>
          <a:p>
            <a:pPr lvl="1"/>
            <a:r>
              <a:rPr lang="en-US" dirty="0"/>
              <a:t>ART is the only method to prevent or delay progression, but it is ineffective in some patients</a:t>
            </a:r>
          </a:p>
          <a:p>
            <a:r>
              <a:rPr lang="en-US" sz="2800" dirty="0"/>
              <a:t>Effects survival, quality of life and everyday functioning</a:t>
            </a:r>
          </a:p>
        </p:txBody>
      </p:sp>
      <p:sp>
        <p:nvSpPr>
          <p:cNvPr id="4" name="Slide Number Placeholder 3">
            <a:extLst>
              <a:ext uri="{FF2B5EF4-FFF2-40B4-BE49-F238E27FC236}">
                <a16:creationId xmlns:a16="http://schemas.microsoft.com/office/drawing/2014/main" id="{2A6C0DBF-23F5-B44C-EFF9-85B6E22E8F27}"/>
              </a:ext>
            </a:extLst>
          </p:cNvPr>
          <p:cNvSpPr>
            <a:spLocks noGrp="1"/>
          </p:cNvSpPr>
          <p:nvPr>
            <p:ph type="sldNum" sz="quarter" idx="12"/>
          </p:nvPr>
        </p:nvSpPr>
        <p:spPr/>
        <p:txBody>
          <a:bodyPr/>
          <a:lstStyle/>
          <a:p>
            <a:fld id="{6E2D2B3B-882E-40F3-A32F-6DD516915044}" type="slidenum">
              <a:rPr lang="en-US" smtClean="0"/>
              <a:pPr/>
              <a:t>43</a:t>
            </a:fld>
            <a:endParaRPr lang="en-US"/>
          </a:p>
        </p:txBody>
      </p:sp>
      <p:sp>
        <p:nvSpPr>
          <p:cNvPr id="5" name="TextBox 4">
            <a:extLst>
              <a:ext uri="{FF2B5EF4-FFF2-40B4-BE49-F238E27FC236}">
                <a16:creationId xmlns:a16="http://schemas.microsoft.com/office/drawing/2014/main" id="{D6E70BE6-731A-4756-B0C3-2454B57657F4}"/>
              </a:ext>
            </a:extLst>
          </p:cNvPr>
          <p:cNvSpPr txBox="1"/>
          <p:nvPr/>
        </p:nvSpPr>
        <p:spPr>
          <a:xfrm>
            <a:off x="2438400" y="6305884"/>
            <a:ext cx="7924800" cy="523220"/>
          </a:xfrm>
          <a:prstGeom prst="rect">
            <a:avLst/>
          </a:prstGeom>
          <a:noFill/>
        </p:spPr>
        <p:txBody>
          <a:bodyPr wrap="square" rtlCol="0">
            <a:spAutoFit/>
          </a:bodyPr>
          <a:lstStyle/>
          <a:p>
            <a:pPr algn="ctr"/>
            <a:r>
              <a:rPr lang="en-US" sz="1400" dirty="0">
                <a:solidFill>
                  <a:schemeClr val="bg1"/>
                </a:solidFill>
              </a:rPr>
              <a:t>Alford K, Vera J. Cognitive Impairment in people living with HIV in the ART era: A Review. Brit Med Bull. 2018:127(1):55-68.</a:t>
            </a:r>
            <a:endParaRPr lang="en-US" sz="1400" dirty="0"/>
          </a:p>
        </p:txBody>
      </p:sp>
    </p:spTree>
    <p:extLst>
      <p:ext uri="{BB962C8B-B14F-4D97-AF65-F5344CB8AC3E}">
        <p14:creationId xmlns:p14="http://schemas.microsoft.com/office/powerpoint/2010/main" val="2110172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706D-36A1-2E45-A133-6B96A60E8725}"/>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D3EECBC5-E30C-2D48-AC4D-6F4FE699D1AF}"/>
              </a:ext>
            </a:extLst>
          </p:cNvPr>
          <p:cNvSpPr>
            <a:spLocks noGrp="1"/>
          </p:cNvSpPr>
          <p:nvPr>
            <p:ph idx="1"/>
          </p:nvPr>
        </p:nvSpPr>
        <p:spPr>
          <a:xfrm>
            <a:off x="609601" y="1600201"/>
            <a:ext cx="11087425" cy="4267200"/>
          </a:xfrm>
        </p:spPr>
        <p:txBody>
          <a:bodyPr>
            <a:normAutofit lnSpcReduction="10000"/>
          </a:bodyPr>
          <a:lstStyle/>
          <a:p>
            <a:r>
              <a:rPr lang="en-US" sz="2933" dirty="0"/>
              <a:t>HIV treatment has become very effective</a:t>
            </a:r>
          </a:p>
          <a:p>
            <a:r>
              <a:rPr lang="en-US" sz="2933" dirty="0"/>
              <a:t>Patients are living long healthy lives</a:t>
            </a:r>
          </a:p>
          <a:p>
            <a:r>
              <a:rPr lang="en-US" sz="2933" dirty="0"/>
              <a:t>Unfortunately, people with HIV continue to have more health problems than those without HIV as they age </a:t>
            </a:r>
          </a:p>
          <a:p>
            <a:r>
              <a:rPr lang="en-US" sz="2933" dirty="0"/>
              <a:t>Providers need to implement preventative health interventions early</a:t>
            </a:r>
          </a:p>
          <a:p>
            <a:r>
              <a:rPr lang="en-US" sz="2933" dirty="0"/>
              <a:t>Care coordination is important for older people with HIV to address complex comorbidities, medication use, and possible neurocognitive issues</a:t>
            </a:r>
            <a:endParaRPr lang="en-US" dirty="0"/>
          </a:p>
        </p:txBody>
      </p:sp>
      <p:sp>
        <p:nvSpPr>
          <p:cNvPr id="4" name="Slide Number Placeholder 3">
            <a:extLst>
              <a:ext uri="{FF2B5EF4-FFF2-40B4-BE49-F238E27FC236}">
                <a16:creationId xmlns:a16="http://schemas.microsoft.com/office/drawing/2014/main" id="{1E28594E-832D-B54D-9397-4B065F0F4BE0}"/>
              </a:ext>
            </a:extLst>
          </p:cNvPr>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2710897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A676-4C4D-4077-AE15-D66C71641062}"/>
              </a:ext>
            </a:extLst>
          </p:cNvPr>
          <p:cNvSpPr>
            <a:spLocks noGrp="1"/>
          </p:cNvSpPr>
          <p:nvPr>
            <p:ph type="title"/>
          </p:nvPr>
        </p:nvSpPr>
        <p:spPr/>
        <p:txBody>
          <a:bodyPr/>
          <a:lstStyle/>
          <a:p>
            <a:r>
              <a:rPr lang="en-US" dirty="0"/>
              <a:t>State of Aging with HIV</a:t>
            </a:r>
          </a:p>
        </p:txBody>
      </p:sp>
      <p:sp>
        <p:nvSpPr>
          <p:cNvPr id="4" name="Slide Number Placeholder 3">
            <a:extLst>
              <a:ext uri="{FF2B5EF4-FFF2-40B4-BE49-F238E27FC236}">
                <a16:creationId xmlns:a16="http://schemas.microsoft.com/office/drawing/2014/main" id="{60EC105D-8D54-4132-A55E-292685823E5E}"/>
              </a:ext>
            </a:extLst>
          </p:cNvPr>
          <p:cNvSpPr>
            <a:spLocks noGrp="1"/>
          </p:cNvSpPr>
          <p:nvPr>
            <p:ph type="sldNum" sz="quarter" idx="12"/>
          </p:nvPr>
        </p:nvSpPr>
        <p:spPr/>
        <p:txBody>
          <a:bodyPr/>
          <a:lstStyle/>
          <a:p>
            <a:fld id="{6E2D2B3B-882E-40F3-A32F-6DD516915044}" type="slidenum">
              <a:rPr lang="en-US" smtClean="0"/>
              <a:pPr/>
              <a:t>45</a:t>
            </a:fld>
            <a:endParaRPr lang="en-US"/>
          </a:p>
        </p:txBody>
      </p:sp>
      <p:sp>
        <p:nvSpPr>
          <p:cNvPr id="5" name="TextBox 4">
            <a:extLst>
              <a:ext uri="{FF2B5EF4-FFF2-40B4-BE49-F238E27FC236}">
                <a16:creationId xmlns:a16="http://schemas.microsoft.com/office/drawing/2014/main" id="{7A042591-5532-4864-9931-2B9BDEB28EED}"/>
              </a:ext>
            </a:extLst>
          </p:cNvPr>
          <p:cNvSpPr txBox="1"/>
          <p:nvPr/>
        </p:nvSpPr>
        <p:spPr>
          <a:xfrm>
            <a:off x="609599" y="2514600"/>
            <a:ext cx="10896601" cy="1569660"/>
          </a:xfrm>
          <a:prstGeom prst="rect">
            <a:avLst/>
          </a:prstGeom>
          <a:noFill/>
        </p:spPr>
        <p:txBody>
          <a:bodyPr wrap="square" rtlCol="0">
            <a:spAutoFit/>
          </a:bodyPr>
          <a:lstStyle/>
          <a:p>
            <a:pPr algn="ctr"/>
            <a:r>
              <a:rPr lang="en-US" sz="3200" dirty="0"/>
              <a:t>When asked to describe aging with HIV in one work, more than 50% chose </a:t>
            </a:r>
            <a:r>
              <a:rPr lang="en-US" sz="3200" dirty="0">
                <a:solidFill>
                  <a:srgbClr val="C00000"/>
                </a:solidFill>
              </a:rPr>
              <a:t>“challenging,”</a:t>
            </a:r>
            <a:r>
              <a:rPr lang="en-US" sz="3200" dirty="0"/>
              <a:t> followed by the descriptors </a:t>
            </a:r>
            <a:r>
              <a:rPr lang="en-US" sz="3200" dirty="0">
                <a:solidFill>
                  <a:srgbClr val="C00000"/>
                </a:solidFill>
              </a:rPr>
              <a:t>“difficult” </a:t>
            </a:r>
            <a:r>
              <a:rPr lang="en-US" sz="3200" dirty="0"/>
              <a:t>and </a:t>
            </a:r>
            <a:r>
              <a:rPr lang="en-US" sz="3200" dirty="0">
                <a:solidFill>
                  <a:srgbClr val="C00000"/>
                </a:solidFill>
              </a:rPr>
              <a:t>“complicated”</a:t>
            </a:r>
          </a:p>
        </p:txBody>
      </p:sp>
      <p:sp>
        <p:nvSpPr>
          <p:cNvPr id="6" name="TextBox 5">
            <a:extLst>
              <a:ext uri="{FF2B5EF4-FFF2-40B4-BE49-F238E27FC236}">
                <a16:creationId xmlns:a16="http://schemas.microsoft.com/office/drawing/2014/main" id="{66688BD5-26DE-4D83-86D9-99FD79DBEB19}"/>
              </a:ext>
            </a:extLst>
          </p:cNvPr>
          <p:cNvSpPr txBox="1"/>
          <p:nvPr/>
        </p:nvSpPr>
        <p:spPr>
          <a:xfrm>
            <a:off x="2438400" y="6305884"/>
            <a:ext cx="7924800" cy="523220"/>
          </a:xfrm>
          <a:prstGeom prst="rect">
            <a:avLst/>
          </a:prstGeom>
          <a:noFill/>
        </p:spPr>
        <p:txBody>
          <a:bodyPr wrap="square" rtlCol="0">
            <a:spAutoFit/>
          </a:bodyPr>
          <a:lstStyle/>
          <a:p>
            <a:pPr algn="ctr"/>
            <a:r>
              <a:rPr lang="en-US" sz="1400" dirty="0" err="1">
                <a:solidFill>
                  <a:schemeClr val="bg1"/>
                </a:solidFill>
              </a:rPr>
              <a:t>HealthHIV</a:t>
            </a:r>
            <a:r>
              <a:rPr lang="en-US" sz="1400" dirty="0">
                <a:solidFill>
                  <a:schemeClr val="bg1"/>
                </a:solidFill>
              </a:rPr>
              <a:t>. Third Annual State of Aging with HIV National Survey. Available at: https://healthhiv.org/stateof/agingwithhiv/ </a:t>
            </a:r>
            <a:endParaRPr lang="en-US" sz="1400" dirty="0"/>
          </a:p>
        </p:txBody>
      </p:sp>
    </p:spTree>
    <p:extLst>
      <p:ext uri="{BB962C8B-B14F-4D97-AF65-F5344CB8AC3E}">
        <p14:creationId xmlns:p14="http://schemas.microsoft.com/office/powerpoint/2010/main" val="1930838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a:xfrm>
            <a:off x="494958" y="1417639"/>
            <a:ext cx="11087425" cy="4567516"/>
          </a:xfrm>
        </p:spPr>
        <p:txBody>
          <a:bodyPr>
            <a:noAutofit/>
          </a:bodyPr>
          <a:lstStyle/>
          <a:p>
            <a:pPr lvl="0"/>
            <a:r>
              <a:rPr lang="en-US" sz="1900" dirty="0" err="1"/>
              <a:t>Fauci</a:t>
            </a:r>
            <a:r>
              <a:rPr lang="en-US" sz="1900" dirty="0"/>
              <a:t> A, et al. Immunopathogenic Mechanisms of HIV infection. Ann Intern Med. 1996;124(7):654-663. doi.org/10.7326/0003-4819-124-7-199604010-00006</a:t>
            </a:r>
          </a:p>
          <a:p>
            <a:pPr lvl="0"/>
            <a:r>
              <a:rPr lang="en-US" sz="1900" dirty="0" err="1"/>
              <a:t>Bacchetti</a:t>
            </a:r>
            <a:r>
              <a:rPr lang="en-US" sz="1900" dirty="0"/>
              <a:t> P, et al. Survival Patterns of the First 500 Patients with AIDS in San Francisco. J Infect Dis. 1988;157(5):1044-7. doi.org/10.1093/</a:t>
            </a:r>
            <a:r>
              <a:rPr lang="en-US" sz="1900" dirty="0" err="1"/>
              <a:t>infdis</a:t>
            </a:r>
            <a:r>
              <a:rPr lang="en-US" sz="1900" dirty="0"/>
              <a:t>/157.5.1044</a:t>
            </a:r>
          </a:p>
          <a:p>
            <a:pPr lvl="0"/>
            <a:r>
              <a:rPr lang="en-US" sz="1900" dirty="0"/>
              <a:t>Jacobson L, et al. Changes in Survival after Acquired Immunodeficiency Syndrome (AIDS): 1984-1991. </a:t>
            </a:r>
            <a:r>
              <a:rPr lang="pl-PL" sz="1900" dirty="0"/>
              <a:t>Am J Epidemiol. 1993;138(11):952-64. </a:t>
            </a:r>
            <a:r>
              <a:rPr lang="en-US" sz="1900" dirty="0"/>
              <a:t>doi.org/10.1093/oxfordjournals.aje.a116815</a:t>
            </a:r>
          </a:p>
          <a:p>
            <a:pPr lvl="0"/>
            <a:r>
              <a:rPr lang="en-US" sz="1900" dirty="0"/>
              <a:t>Center for Disease Control and Prevention. HIV Mortality 2018 slide set. Available at: https://www.cdc.gov/hiv/pdf/library/slidesets/cdc-hiv-surveillance-mortality-2018.pdf</a:t>
            </a:r>
          </a:p>
          <a:p>
            <a:pPr lvl="0"/>
            <a:r>
              <a:rPr lang="en-US" sz="1900" dirty="0" err="1"/>
              <a:t>Samji</a:t>
            </a:r>
            <a:r>
              <a:rPr lang="en-US" sz="1900" dirty="0"/>
              <a:t> H, </a:t>
            </a:r>
            <a:r>
              <a:rPr lang="en-US" sz="1900" dirty="0" err="1"/>
              <a:t>Cescon</a:t>
            </a:r>
            <a:r>
              <a:rPr lang="en-US" sz="1900" dirty="0"/>
              <a:t> A, Hogg RS, et al. Closing the gap: increases in life expectancy among treated HIV-positive individuals in the United States and Canada. </a:t>
            </a:r>
            <a:r>
              <a:rPr lang="en-US" sz="1900" dirty="0" err="1"/>
              <a:t>PLoS</a:t>
            </a:r>
            <a:r>
              <a:rPr lang="en-US" sz="1900" dirty="0"/>
              <a:t> One. 2013;8:e81355. doi.org/10.1371/journal.pone.0081355</a:t>
            </a:r>
          </a:p>
          <a:p>
            <a:pPr lvl="0"/>
            <a:r>
              <a:rPr lang="en-US" sz="1900" dirty="0"/>
              <a:t>Marcus J, et al. Narrowing the gap in life expectancy between HIV-infected and HIV-uninfected individuals with access to care. JAIDS. 2016;73(1):39-46. doi.org/10. 1097/QAI.0000000000001014</a:t>
            </a:r>
            <a:endParaRPr lang="en-US" sz="1900" dirty="0">
              <a:solidFill>
                <a:srgbClr val="FFFFFF"/>
              </a:solidFill>
            </a:endParaRPr>
          </a:p>
          <a:p>
            <a:pPr defTabSz="914377">
              <a:defRPr/>
            </a:pPr>
            <a:endParaRPr lang="en-US" sz="2133" dirty="0">
              <a:solidFill>
                <a:srgbClr val="FFFFFF"/>
              </a:solidFill>
            </a:endParaRPr>
          </a:p>
          <a:p>
            <a:pPr defTabSz="914377">
              <a:defRPr/>
            </a:pPr>
            <a:endParaRPr lang="en-US" sz="2133" dirty="0">
              <a:solidFill>
                <a:srgbClr val="FFFFFF"/>
              </a:solidFill>
            </a:endParaRPr>
          </a:p>
          <a:p>
            <a:pPr defTabSz="914377">
              <a:defRPr/>
            </a:pPr>
            <a:endParaRPr lang="en-US" sz="2133" dirty="0">
              <a:solidFill>
                <a:srgbClr val="FFFFFF"/>
              </a:solidFill>
            </a:endParaRPr>
          </a:p>
          <a:p>
            <a:pPr defTabSz="1219140">
              <a:defRPr/>
            </a:pPr>
            <a:endParaRPr lang="en-US" sz="2133" dirty="0">
              <a:solidFill>
                <a:srgbClr val="FFFFFF"/>
              </a:solidFill>
            </a:endParaRPr>
          </a:p>
          <a:p>
            <a:pPr defTabSz="914377"/>
            <a:endParaRPr lang="en-US" sz="2133" dirty="0"/>
          </a:p>
          <a:p>
            <a:pPr defTabSz="914377"/>
            <a:endParaRPr lang="en-US" sz="2133" dirty="0">
              <a:solidFill>
                <a:schemeClr val="bg1"/>
              </a:solidFill>
            </a:endParaRPr>
          </a:p>
          <a:p>
            <a:pPr defTabSz="914377"/>
            <a:endParaRPr lang="en-US" sz="2133" dirty="0">
              <a:solidFill>
                <a:srgbClr val="FFFFFF"/>
              </a:solidFill>
            </a:endParaRPr>
          </a:p>
          <a:p>
            <a:pPr algn="ctr" defTabSz="914377"/>
            <a:endParaRPr lang="en-US" sz="2133" dirty="0">
              <a:solidFill>
                <a:srgbClr val="FFFFFF"/>
              </a:solidFill>
            </a:endParaRPr>
          </a:p>
          <a:p>
            <a:endParaRPr lang="en-US" sz="2133" dirty="0">
              <a:solidFill>
                <a:srgbClr val="FFFFFF"/>
              </a:solidFill>
            </a:endParaRPr>
          </a:p>
          <a:p>
            <a:endParaRPr lang="en-US" sz="2133"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46</a:t>
            </a:fld>
            <a:endParaRPr lang="en-US"/>
          </a:p>
        </p:txBody>
      </p:sp>
    </p:spTree>
    <p:extLst>
      <p:ext uri="{BB962C8B-B14F-4D97-AF65-F5344CB8AC3E}">
        <p14:creationId xmlns:p14="http://schemas.microsoft.com/office/powerpoint/2010/main" val="3126867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470-27D5-4479-A40C-578E8FBCEBC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1E45133-72A9-4FE1-B034-A9056177E76D}"/>
              </a:ext>
            </a:extLst>
          </p:cNvPr>
          <p:cNvSpPr>
            <a:spLocks noGrp="1"/>
          </p:cNvSpPr>
          <p:nvPr>
            <p:ph idx="1"/>
          </p:nvPr>
        </p:nvSpPr>
        <p:spPr/>
        <p:txBody>
          <a:bodyPr>
            <a:normAutofit fontScale="85000" lnSpcReduction="20000"/>
          </a:bodyPr>
          <a:lstStyle/>
          <a:p>
            <a:pPr lvl="0"/>
            <a:r>
              <a:rPr lang="en-US" dirty="0" err="1"/>
              <a:t>Trickey</a:t>
            </a:r>
            <a:r>
              <a:rPr lang="en-US" dirty="0"/>
              <a:t> A, et al. Life expectancy after 2015 of adults with HIV on long-term antiretroviral therapy in Europe and North America: a collaborative analysis of cohort studies. Lancet HIV. 2023;10(5):E295-E307. doi.org/10.1016/ S2352-3018(23)00028-0</a:t>
            </a:r>
          </a:p>
          <a:p>
            <a:pPr lvl="0"/>
            <a:r>
              <a:rPr lang="en-US" dirty="0"/>
              <a:t>Centers for Disease Control and Prevention. Estimated HIV Incidence and Prevalence in the United States, 2017–2021. HIV Surveillance Supplemental Report. 2023;28(3). Published May 2023</a:t>
            </a:r>
          </a:p>
          <a:p>
            <a:pPr lvl="0"/>
            <a:r>
              <a:rPr lang="en-US" dirty="0"/>
              <a:t>Centers for Disease Control and Prevention. Diagnoses of HIV infection in the United States and dependent areas, 2021. HIV Surveillance Report, 2021; vol. 34. Published May 2023.</a:t>
            </a:r>
          </a:p>
          <a:p>
            <a:pPr lvl="0"/>
            <a:r>
              <a:rPr lang="en-US" dirty="0"/>
              <a:t>Centers for Disease Control and Prevention. Revised surveillance case definition for HIV infection—United States, 2014. MMWR </a:t>
            </a:r>
            <a:r>
              <a:rPr lang="en-US" dirty="0" err="1"/>
              <a:t>Recomm</a:t>
            </a:r>
            <a:r>
              <a:rPr lang="en-US" dirty="0"/>
              <a:t> Rep. 2014;63(RR-03):1-10.</a:t>
            </a:r>
          </a:p>
          <a:p>
            <a:pPr lvl="0"/>
            <a:r>
              <a:rPr lang="en-US" dirty="0"/>
              <a:t>Centers for Disease Control and Prevention. Monitoring Selected National HIV Prevention and Care Objectives by Using HIV Surveillance Data United States and 6 Dependent Areas, 2021. HIV Surveillance Supplemental Report. 2023;28(No. 4). Published May 2023.</a:t>
            </a:r>
          </a:p>
          <a:p>
            <a:pPr lvl="0"/>
            <a:r>
              <a:rPr lang="en-US" dirty="0" err="1"/>
              <a:t>Autenrieth</a:t>
            </a:r>
            <a:r>
              <a:rPr lang="en-US" dirty="0"/>
              <a:t> C, et al. Global and regional trends of people living with HIV aged 50 and over: Estimates and projections for 2000-2020. </a:t>
            </a:r>
            <a:r>
              <a:rPr lang="en-US" dirty="0" err="1"/>
              <a:t>PLoS</a:t>
            </a:r>
            <a:r>
              <a:rPr lang="en-US" dirty="0"/>
              <a:t> ONE. 2018;13(11):e0207005. doi.org/10.1371/journal.pone.0207005</a:t>
            </a:r>
          </a:p>
        </p:txBody>
      </p:sp>
      <p:sp>
        <p:nvSpPr>
          <p:cNvPr id="4" name="Slide Number Placeholder 3">
            <a:extLst>
              <a:ext uri="{FF2B5EF4-FFF2-40B4-BE49-F238E27FC236}">
                <a16:creationId xmlns:a16="http://schemas.microsoft.com/office/drawing/2014/main" id="{00B73745-826B-44F7-B145-274CFC9DF4D4}"/>
              </a:ext>
            </a:extLst>
          </p:cNvPr>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207906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3502-04E4-4BF9-A85E-2DEA4E15AE2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162D94-9948-41D0-97D9-B71E73149784}"/>
              </a:ext>
            </a:extLst>
          </p:cNvPr>
          <p:cNvSpPr>
            <a:spLocks noGrp="1"/>
          </p:cNvSpPr>
          <p:nvPr>
            <p:ph idx="1"/>
          </p:nvPr>
        </p:nvSpPr>
        <p:spPr/>
        <p:txBody>
          <a:bodyPr>
            <a:noAutofit/>
          </a:bodyPr>
          <a:lstStyle/>
          <a:p>
            <a:pPr lvl="0"/>
            <a:r>
              <a:rPr lang="en-US" sz="1800" dirty="0"/>
              <a:t>Budak J. HIV in Older Adults. National HIV Curriculum. Available at: https://www.hiv.uw.edu/go/key-populations/hiv-older-patients/core-concept/all. Updated August 2023</a:t>
            </a:r>
          </a:p>
          <a:p>
            <a:pPr lvl="0"/>
            <a:r>
              <a:rPr lang="en-US" sz="1800" dirty="0" err="1"/>
              <a:t>Pathai</a:t>
            </a:r>
            <a:r>
              <a:rPr lang="en-US" sz="1800" dirty="0"/>
              <a:t> S, et al. Is HIV a model of accelerated or accentuated aging? J </a:t>
            </a:r>
            <a:r>
              <a:rPr lang="en-US" sz="1800" dirty="0" err="1"/>
              <a:t>Gerontol</a:t>
            </a:r>
            <a:r>
              <a:rPr lang="en-US" sz="1800" dirty="0"/>
              <a:t> A Biol Sci Med Sci. 2014;69:833-42. doi.org/10.1093/</a:t>
            </a:r>
            <a:r>
              <a:rPr lang="en-US" sz="1800" dirty="0" err="1"/>
              <a:t>gerona</a:t>
            </a:r>
            <a:r>
              <a:rPr lang="en-US" sz="1800" dirty="0"/>
              <a:t>/glt168</a:t>
            </a:r>
          </a:p>
          <a:p>
            <a:r>
              <a:rPr lang="en-US" sz="1800" dirty="0"/>
              <a:t> Yang </a:t>
            </a:r>
            <a:r>
              <a:rPr lang="en-US" sz="1800" dirty="0" err="1"/>
              <a:t>H,et</a:t>
            </a:r>
            <a:r>
              <a:rPr lang="en-US" sz="1800" dirty="0"/>
              <a:t> al. Chronic Disease Onset Among People Living with HIV and AIDS in a Large Private Insurance Claims Dataset. Scientific Reports volume 9, article number 18514 (2019). doi.org/10.1038/s41598-019-54969-3</a:t>
            </a:r>
          </a:p>
          <a:p>
            <a:pPr lvl="0"/>
            <a:r>
              <a:rPr lang="en-US" sz="1800" dirty="0"/>
              <a:t>Guaraldi G, et al. Aging with HIV vs HIV Seroconversion at Older Age: A Diverse Population with Distinct Comorbidity Profiles. PLOS ONE. 2015;10(4);e0118531. </a:t>
            </a:r>
            <a:r>
              <a:rPr lang="en-US" sz="1800" dirty="0">
                <a:hlinkClick r:id="rId2"/>
              </a:rPr>
              <a:t>doi.org/10.1371/journal.pone.0118531</a:t>
            </a:r>
            <a:endParaRPr lang="en-US" sz="1800" dirty="0"/>
          </a:p>
          <a:p>
            <a:pPr lvl="0"/>
            <a:r>
              <a:rPr lang="en-US" sz="1800" dirty="0"/>
              <a:t>Alford K, Vera J. Cognitive Impairment in people living with HIV in the ART era: A Review. Brit Med Bull. 2018:127(1):55-68. </a:t>
            </a:r>
            <a:r>
              <a:rPr lang="en-US" sz="1800" dirty="0">
                <a:hlinkClick r:id="rId3"/>
              </a:rPr>
              <a:t>doi.org/10.1093/</a:t>
            </a:r>
            <a:r>
              <a:rPr lang="en-US" sz="1800" dirty="0" err="1">
                <a:hlinkClick r:id="rId3"/>
              </a:rPr>
              <a:t>bmb</a:t>
            </a:r>
            <a:r>
              <a:rPr lang="en-US" sz="1800" dirty="0">
                <a:hlinkClick r:id="rId3"/>
              </a:rPr>
              <a:t>/ldy019</a:t>
            </a:r>
            <a:endParaRPr lang="en-US" sz="1800" dirty="0"/>
          </a:p>
          <a:p>
            <a:pPr lvl="0"/>
            <a:r>
              <a:rPr lang="en-US" sz="1800" dirty="0" err="1"/>
              <a:t>HealthHIV</a:t>
            </a:r>
            <a:r>
              <a:rPr lang="en-US" sz="1800" dirty="0"/>
              <a:t>. Third Annual State of Aging with HIV National Survey. Available at: https://healthhiv.org/stateof/agingwithhiv/ </a:t>
            </a:r>
          </a:p>
          <a:p>
            <a:pPr lvl="0"/>
            <a:r>
              <a:rPr lang="en-US" sz="1800" dirty="0"/>
              <a:t>https://www.hiv.gov/hiv-basics/overview/about-hiv-and-aids/what-are-hiv-and-aids</a:t>
            </a:r>
          </a:p>
          <a:p>
            <a:r>
              <a:rPr lang="en-US" sz="1800" dirty="0"/>
              <a:t>https://www.vectorstock.com/royalty-free-vector/diagram-of-hiv-virus-particle-structure-vector-19725540</a:t>
            </a:r>
          </a:p>
        </p:txBody>
      </p:sp>
      <p:sp>
        <p:nvSpPr>
          <p:cNvPr id="4" name="Slide Number Placeholder 3">
            <a:extLst>
              <a:ext uri="{FF2B5EF4-FFF2-40B4-BE49-F238E27FC236}">
                <a16:creationId xmlns:a16="http://schemas.microsoft.com/office/drawing/2014/main" id="{60A4A08B-2FF8-444A-9388-57E40AB3336B}"/>
              </a:ext>
            </a:extLst>
          </p:cNvPr>
          <p:cNvSpPr>
            <a:spLocks noGrp="1"/>
          </p:cNvSpPr>
          <p:nvPr>
            <p:ph type="sldNum" sz="quarter" idx="12"/>
          </p:nvPr>
        </p:nvSpPr>
        <p:spPr/>
        <p:txBody>
          <a:bodyPr/>
          <a:lstStyle/>
          <a:p>
            <a:fld id="{6E2D2B3B-882E-40F3-A32F-6DD516915044}" type="slidenum">
              <a:rPr lang="en-US" smtClean="0"/>
              <a:pPr/>
              <a:t>48</a:t>
            </a:fld>
            <a:endParaRPr lang="en-US"/>
          </a:p>
        </p:txBody>
      </p:sp>
    </p:spTree>
    <p:extLst>
      <p:ext uri="{BB962C8B-B14F-4D97-AF65-F5344CB8AC3E}">
        <p14:creationId xmlns:p14="http://schemas.microsoft.com/office/powerpoint/2010/main" val="384845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74637"/>
            <a:ext cx="8315569" cy="715963"/>
          </a:xfrm>
        </p:spPr>
        <p:txBody>
          <a:bodyPr/>
          <a:lstStyle/>
          <a:p>
            <a:pPr algn="ctr"/>
            <a:r>
              <a:rPr lang="en-US" dirty="0"/>
              <a:t>Resources</a:t>
            </a:r>
          </a:p>
        </p:txBody>
      </p:sp>
      <p:sp>
        <p:nvSpPr>
          <p:cNvPr id="6" name="Content Placeholder 5"/>
          <p:cNvSpPr>
            <a:spLocks noGrp="1"/>
          </p:cNvSpPr>
          <p:nvPr>
            <p:ph sz="half" idx="1"/>
          </p:nvPr>
        </p:nvSpPr>
        <p:spPr>
          <a:xfrm>
            <a:off x="0" y="1193800"/>
            <a:ext cx="6324600" cy="5029200"/>
          </a:xfrm>
        </p:spPr>
        <p:txBody>
          <a:bodyPr>
            <a:normAutofit lnSpcReduction="10000"/>
          </a:bodyPr>
          <a:lstStyle/>
          <a:p>
            <a:r>
              <a:rPr lang="en-US" dirty="0"/>
              <a:t>National Clinician  Consultation Center </a:t>
            </a:r>
            <a:r>
              <a:rPr lang="en-US" sz="2533" dirty="0">
                <a:hlinkClick r:id="rId3"/>
              </a:rPr>
              <a:t>http://nccc.ucsf.edu/</a:t>
            </a:r>
            <a:endParaRPr lang="en-US" sz="2533"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333" dirty="0"/>
          </a:p>
          <a:p>
            <a:r>
              <a:rPr lang="en-US" dirty="0"/>
              <a:t>Present on ECHO</a:t>
            </a:r>
            <a:endParaRPr lang="en-US" sz="800" dirty="0"/>
          </a:p>
          <a:p>
            <a:pPr algn="l" rtl="0" fontAlgn="base">
              <a:buFont typeface="Arial" panose="020B0604020202020204" pitchFamily="34" charset="0"/>
              <a:buChar char="•"/>
            </a:pPr>
            <a:r>
              <a:rPr lang="en-US" sz="2533" u="sng" dirty="0">
                <a:solidFill>
                  <a:srgbClr val="478FCC"/>
                </a:solidFill>
                <a:latin typeface="Arial" panose="020B0604020202020204" pitchFamily="34" charset="0"/>
                <a:hlinkClick r:id="rId4"/>
              </a:rPr>
              <a:t>https://hsc.unm.edu/scaetc/programs-services/echo.html</a:t>
            </a:r>
            <a:r>
              <a:rPr lang="en-US" sz="2533" dirty="0">
                <a:solidFill>
                  <a:srgbClr val="222222"/>
                </a:solidFill>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6172200" y="1193800"/>
            <a:ext cx="5935037" cy="5029200"/>
          </a:xfrm>
        </p:spPr>
        <p:txBody>
          <a:bodyPr>
            <a:noAutofit/>
          </a:bodyPr>
          <a:lstStyle/>
          <a:p>
            <a:r>
              <a:rPr lang="en-US" sz="2667" dirty="0"/>
              <a:t>AETC National HIV Curriculum </a:t>
            </a:r>
            <a:r>
              <a:rPr lang="en-US" sz="2133" dirty="0">
                <a:hlinkClick r:id="rId5"/>
              </a:rPr>
              <a:t>https://aidsetc.org/nhc</a:t>
            </a:r>
            <a:endParaRPr lang="en-US" sz="2133" dirty="0"/>
          </a:p>
          <a:p>
            <a:r>
              <a:rPr lang="en-US" sz="2667" dirty="0"/>
              <a:t>AETC National Coordinating Resource Center </a:t>
            </a:r>
            <a:r>
              <a:rPr lang="en-US" sz="2133" dirty="0">
                <a:hlinkClick r:id="rId6"/>
              </a:rPr>
              <a:t>https://targethiv.org/library/aetc-national-coordinating-resource-center-0</a:t>
            </a:r>
            <a:endParaRPr lang="en-US" sz="2133" dirty="0"/>
          </a:p>
          <a:p>
            <a:r>
              <a:rPr lang="en-US" sz="2667" dirty="0"/>
              <a:t>HIVMA Resource Directory </a:t>
            </a:r>
            <a:r>
              <a:rPr lang="en-US" sz="2133" u="sng" dirty="0">
                <a:solidFill>
                  <a:srgbClr val="0563C1"/>
                </a:solidFill>
                <a:hlinkClick r:id="rId7"/>
              </a:rPr>
              <a:t>https://www.hivma.org/globalassets/ektron-import/hivma/hivma-resource-directory.pdf</a:t>
            </a:r>
            <a:r>
              <a:rPr lang="en-US" sz="2133" dirty="0">
                <a:solidFill>
                  <a:srgbClr val="000000"/>
                </a:solidFill>
              </a:rPr>
              <a:t> </a:t>
            </a:r>
          </a:p>
          <a:p>
            <a:r>
              <a:rPr lang="en-US" sz="2667" dirty="0"/>
              <a:t>Additional trainings </a:t>
            </a:r>
            <a:r>
              <a:rPr lang="en-US" sz="2667" dirty="0">
                <a:hlinkClick r:id="rId8"/>
              </a:rPr>
              <a:t>scaetcecho@salud.unm.edu</a:t>
            </a:r>
            <a:endParaRPr lang="en-US" sz="2667" dirty="0"/>
          </a:p>
          <a:p>
            <a:r>
              <a:rPr lang="en-US" sz="2667" dirty="0">
                <a:hlinkClick r:id="rId9"/>
              </a:rPr>
              <a:t>www.scaetc.org</a:t>
            </a:r>
            <a:endParaRPr lang="en-US" sz="2667"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49</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609618" y="1887255"/>
            <a:ext cx="11087425" cy="4080245"/>
          </a:xfrm>
        </p:spPr>
        <p:txBody>
          <a:bodyPr>
            <a:normAutofit/>
          </a:bodyPr>
          <a:lstStyle/>
          <a:p>
            <a:pPr marL="761981" indent="-609585">
              <a:buFont typeface="+mj-lt"/>
              <a:buAutoNum type="arabicPeriod"/>
            </a:pPr>
            <a:r>
              <a:rPr lang="en-US" dirty="0"/>
              <a:t>Compare estimated life expectancy for a person with HIV (PWH) in the early epidemic to now.</a:t>
            </a:r>
          </a:p>
          <a:p>
            <a:pPr marL="761981" indent="-609585">
              <a:buFont typeface="+mj-lt"/>
              <a:buAutoNum type="arabicPeriod"/>
            </a:pPr>
            <a:endParaRPr lang="en-US" sz="800" dirty="0"/>
          </a:p>
          <a:p>
            <a:pPr marL="761981" indent="-609585">
              <a:buFont typeface="+mj-lt"/>
              <a:buAutoNum type="arabicPeriod"/>
            </a:pPr>
            <a:r>
              <a:rPr lang="en-US" dirty="0"/>
              <a:t>Describe the epidemiology of the HIV epidemic based on people over 50 years of age.</a:t>
            </a:r>
          </a:p>
          <a:p>
            <a:pPr marL="761981" indent="-609585">
              <a:buFont typeface="+mj-lt"/>
              <a:buAutoNum type="arabicPeriod"/>
            </a:pPr>
            <a:endParaRPr lang="en-US" sz="800" dirty="0"/>
          </a:p>
          <a:p>
            <a:pPr marL="761981" indent="-609585">
              <a:buFont typeface="+mj-lt"/>
              <a:buAutoNum type="arabicPeriod"/>
            </a:pPr>
            <a:r>
              <a:rPr lang="en-US" dirty="0"/>
              <a:t>Analyze the aging process with HIV as it affects occurrence of comorbidities.</a:t>
            </a:r>
          </a:p>
          <a:p>
            <a:pPr marL="761981" indent="-609585">
              <a:buFont typeface="+mj-lt"/>
              <a:buAutoNum type="arabicPeriod"/>
            </a:pPr>
            <a:endParaRPr lang="en-US" dirty="0"/>
          </a:p>
          <a:p>
            <a:pPr marL="761981" indent="-609585">
              <a:buFont typeface="+mj-lt"/>
              <a:buAutoNum type="arabicPeriod"/>
            </a:pP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3021969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609603" y="274641"/>
            <a:ext cx="10766115" cy="471595"/>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511" y="1092200"/>
            <a:ext cx="9122979" cy="5131677"/>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1219140"/>
            <a:fld id="{6E2D2B3B-882E-40F3-A32F-6DD516915044}" type="slidenum">
              <a:rPr lang="en-US">
                <a:solidFill>
                  <a:srgbClr val="FFFFFF"/>
                </a:solidFill>
                <a:latin typeface="Arial"/>
              </a:rPr>
              <a:pPr defTabSz="1219140"/>
              <a:t>50</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BCDC-77DA-2A3F-B636-5DE1F511B364}"/>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D93242ED-52E8-6E12-3E2D-97ECEF011DE8}"/>
              </a:ext>
            </a:extLst>
          </p:cNvPr>
          <p:cNvSpPr>
            <a:spLocks noGrp="1"/>
          </p:cNvSpPr>
          <p:nvPr>
            <p:ph type="sldNum" sz="quarter" idx="12"/>
          </p:nvPr>
        </p:nvSpPr>
        <p:spPr/>
        <p:txBody>
          <a:bodyPr/>
          <a:lstStyle/>
          <a:p>
            <a:fld id="{3D987DAA-A896-1841-BC8A-D645CCE33E3D}"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78291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0807-D1FC-4CE9-A408-D84302E20E89}"/>
              </a:ext>
            </a:extLst>
          </p:cNvPr>
          <p:cNvSpPr>
            <a:spLocks noGrp="1"/>
          </p:cNvSpPr>
          <p:nvPr>
            <p:ph type="title"/>
          </p:nvPr>
        </p:nvSpPr>
        <p:spPr/>
        <p:txBody>
          <a:bodyPr/>
          <a:lstStyle/>
          <a:p>
            <a:r>
              <a:rPr lang="en-US" dirty="0"/>
              <a:t>Human Immunodeficiency Virus (HIV)</a:t>
            </a:r>
          </a:p>
        </p:txBody>
      </p:sp>
      <p:sp>
        <p:nvSpPr>
          <p:cNvPr id="7" name="Content Placeholder 6">
            <a:extLst>
              <a:ext uri="{FF2B5EF4-FFF2-40B4-BE49-F238E27FC236}">
                <a16:creationId xmlns:a16="http://schemas.microsoft.com/office/drawing/2014/main" id="{BABE424B-484E-4A20-95F3-D418D2CFCB40}"/>
              </a:ext>
            </a:extLst>
          </p:cNvPr>
          <p:cNvSpPr>
            <a:spLocks noGrp="1"/>
          </p:cNvSpPr>
          <p:nvPr>
            <p:ph sz="half" idx="2"/>
          </p:nvPr>
        </p:nvSpPr>
        <p:spPr>
          <a:xfrm>
            <a:off x="5486399" y="1536192"/>
            <a:ext cx="6096001" cy="4431307"/>
          </a:xfrm>
        </p:spPr>
        <p:txBody>
          <a:bodyPr>
            <a:normAutofit/>
          </a:bodyPr>
          <a:lstStyle/>
          <a:p>
            <a:r>
              <a:rPr lang="en-US" dirty="0"/>
              <a:t>HIV: single-stranded RNA virus that infects (CD4)-receptor positive cells</a:t>
            </a:r>
          </a:p>
          <a:p>
            <a:r>
              <a:rPr lang="en-US" dirty="0"/>
              <a:t>HIV infection: a person having a chronic infection caused by HIV</a:t>
            </a:r>
          </a:p>
          <a:p>
            <a:r>
              <a:rPr lang="en-US" dirty="0"/>
              <a:t>Stage 3 HIV/ AIDS (Acquired Immunodeficiency Syndrome): clinical diagnosis indicating advanced stage HIV infection </a:t>
            </a:r>
          </a:p>
        </p:txBody>
      </p:sp>
      <p:sp>
        <p:nvSpPr>
          <p:cNvPr id="4" name="Slide Number Placeholder 3">
            <a:extLst>
              <a:ext uri="{FF2B5EF4-FFF2-40B4-BE49-F238E27FC236}">
                <a16:creationId xmlns:a16="http://schemas.microsoft.com/office/drawing/2014/main" id="{F3740152-4B17-4053-97D2-AAD84596C48D}"/>
              </a:ext>
            </a:extLst>
          </p:cNvPr>
          <p:cNvSpPr>
            <a:spLocks noGrp="1"/>
          </p:cNvSpPr>
          <p:nvPr>
            <p:ph type="sldNum" sz="quarter" idx="12"/>
          </p:nvPr>
        </p:nvSpPr>
        <p:spPr/>
        <p:txBody>
          <a:bodyPr/>
          <a:lstStyle/>
          <a:p>
            <a:fld id="{6E2D2B3B-882E-40F3-A32F-6DD516915044}" type="slidenum">
              <a:rPr lang="en-US" smtClean="0"/>
              <a:pPr/>
              <a:t>7</a:t>
            </a:fld>
            <a:endParaRPr lang="en-US"/>
          </a:p>
        </p:txBody>
      </p:sp>
      <p:pic>
        <p:nvPicPr>
          <p:cNvPr id="5" name="Content Placeholder 9">
            <a:extLst>
              <a:ext uri="{FF2B5EF4-FFF2-40B4-BE49-F238E27FC236}">
                <a16:creationId xmlns:a16="http://schemas.microsoft.com/office/drawing/2014/main" id="{E2C58A37-ECF5-4D0B-BBBF-BF6464044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219200"/>
            <a:ext cx="4648201" cy="5020057"/>
          </a:xfrm>
          <a:prstGeom prst="rect">
            <a:avLst/>
          </a:prstGeom>
        </p:spPr>
      </p:pic>
      <p:sp>
        <p:nvSpPr>
          <p:cNvPr id="8" name="TextBox 7">
            <a:extLst>
              <a:ext uri="{FF2B5EF4-FFF2-40B4-BE49-F238E27FC236}">
                <a16:creationId xmlns:a16="http://schemas.microsoft.com/office/drawing/2014/main" id="{3BEA5E79-746B-4D57-AE6A-94043677AF51}"/>
              </a:ext>
            </a:extLst>
          </p:cNvPr>
          <p:cNvSpPr txBox="1"/>
          <p:nvPr/>
        </p:nvSpPr>
        <p:spPr>
          <a:xfrm>
            <a:off x="2362200" y="6305883"/>
            <a:ext cx="8763000" cy="523220"/>
          </a:xfrm>
          <a:prstGeom prst="rect">
            <a:avLst/>
          </a:prstGeom>
          <a:noFill/>
        </p:spPr>
        <p:txBody>
          <a:bodyPr wrap="square" rtlCol="0">
            <a:spAutoFit/>
          </a:bodyPr>
          <a:lstStyle/>
          <a:p>
            <a:pPr lvl="0" algn="ctr">
              <a:defRPr/>
            </a:pPr>
            <a:r>
              <a:rPr lang="en-US" sz="1400" dirty="0">
                <a:solidFill>
                  <a:schemeClr val="bg1"/>
                </a:solidFill>
                <a:hlinkClick r:id="rId4">
                  <a:extLst>
                    <a:ext uri="{A12FA001-AC4F-418D-AE19-62706E023703}">
                      <ahyp:hlinkClr xmlns:ahyp="http://schemas.microsoft.com/office/drawing/2018/hyperlinkcolor" val="tx"/>
                    </a:ext>
                  </a:extLst>
                </a:hlinkClick>
              </a:rPr>
              <a:t>https://www.hiv.gov/hiv-basics/overview/about-hiv-and-aids/what-are-hiv-and-aids</a:t>
            </a:r>
            <a:endParaRPr lang="en-US" sz="1400" dirty="0">
              <a:solidFill>
                <a:schemeClr val="bg1"/>
              </a:solidFill>
            </a:endParaRPr>
          </a:p>
          <a:p>
            <a:pPr algn="ctr">
              <a:defRPr/>
            </a:pPr>
            <a:r>
              <a:rPr lang="en-US" sz="1400" dirty="0">
                <a:solidFill>
                  <a:srgbClr val="FFFFFF"/>
                </a:solidFill>
              </a:rPr>
              <a:t>https://www.vectorstock.com/royalty-free-vector/diagram-of-hiv-virus-particle-structure-vector-19725540</a:t>
            </a:r>
          </a:p>
        </p:txBody>
      </p:sp>
    </p:spTree>
    <p:extLst>
      <p:ext uri="{BB962C8B-B14F-4D97-AF65-F5344CB8AC3E}">
        <p14:creationId xmlns:p14="http://schemas.microsoft.com/office/powerpoint/2010/main" val="229785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7FED-DAE8-4FC2-AF85-3A393B81EFC5}"/>
              </a:ext>
            </a:extLst>
          </p:cNvPr>
          <p:cNvSpPr>
            <a:spLocks noGrp="1"/>
          </p:cNvSpPr>
          <p:nvPr>
            <p:ph type="title"/>
          </p:nvPr>
        </p:nvSpPr>
        <p:spPr/>
        <p:txBody>
          <a:bodyPr/>
          <a:lstStyle/>
          <a:p>
            <a:r>
              <a:rPr lang="en-US" dirty="0"/>
              <a:t>Disease Progression Markers</a:t>
            </a:r>
          </a:p>
        </p:txBody>
      </p:sp>
      <p:sp>
        <p:nvSpPr>
          <p:cNvPr id="3" name="Content Placeholder 2">
            <a:extLst>
              <a:ext uri="{FF2B5EF4-FFF2-40B4-BE49-F238E27FC236}">
                <a16:creationId xmlns:a16="http://schemas.microsoft.com/office/drawing/2014/main" id="{CD23F346-298E-4F3E-A2CA-4DD04DFB65C7}"/>
              </a:ext>
            </a:extLst>
          </p:cNvPr>
          <p:cNvSpPr>
            <a:spLocks noGrp="1"/>
          </p:cNvSpPr>
          <p:nvPr>
            <p:ph idx="1"/>
          </p:nvPr>
        </p:nvSpPr>
        <p:spPr/>
        <p:txBody>
          <a:bodyPr>
            <a:noAutofit/>
          </a:bodyPr>
          <a:lstStyle/>
          <a:p>
            <a:r>
              <a:rPr lang="en-US" sz="2800" dirty="0"/>
              <a:t>CD4 cell count</a:t>
            </a:r>
          </a:p>
          <a:p>
            <a:pPr lvl="1"/>
            <a:r>
              <a:rPr lang="en-US" sz="2400" dirty="0"/>
              <a:t>Measure of immunodeficiency from HIV </a:t>
            </a:r>
          </a:p>
          <a:p>
            <a:pPr lvl="1"/>
            <a:r>
              <a:rPr lang="en-US" sz="2400" dirty="0"/>
              <a:t>Normal range: 500-1500 cells/µL</a:t>
            </a:r>
          </a:p>
          <a:p>
            <a:pPr lvl="1"/>
            <a:r>
              <a:rPr lang="en-US" sz="2400" dirty="0"/>
              <a:t>Determines stage of HIV (Stage 1 CD4&gt;500)</a:t>
            </a:r>
          </a:p>
          <a:p>
            <a:pPr lvl="1"/>
            <a:endParaRPr lang="en-US" sz="2400" dirty="0"/>
          </a:p>
          <a:p>
            <a:r>
              <a:rPr lang="en-US" sz="2800" dirty="0"/>
              <a:t>HIV RNA</a:t>
            </a:r>
          </a:p>
          <a:p>
            <a:pPr lvl="1"/>
            <a:r>
              <a:rPr lang="en-US" sz="2400" dirty="0"/>
              <a:t>Measure of viral activity – how busy is the virus making copies of itself</a:t>
            </a:r>
          </a:p>
          <a:p>
            <a:pPr lvl="1"/>
            <a:r>
              <a:rPr lang="en-US" sz="2400" dirty="0"/>
              <a:t>Correlates with how quickly the immune system may be depleted</a:t>
            </a:r>
          </a:p>
          <a:p>
            <a:pPr lvl="1"/>
            <a:r>
              <a:rPr lang="en-US" sz="2400" dirty="0"/>
              <a:t>Used to determine response to antiretroviral therapy                                     (controlled versus uncontrolled)</a:t>
            </a:r>
          </a:p>
        </p:txBody>
      </p:sp>
      <p:sp>
        <p:nvSpPr>
          <p:cNvPr id="4" name="Slide Number Placeholder 3">
            <a:extLst>
              <a:ext uri="{FF2B5EF4-FFF2-40B4-BE49-F238E27FC236}">
                <a16:creationId xmlns:a16="http://schemas.microsoft.com/office/drawing/2014/main" id="{7299F691-C964-45AF-AB11-15225B6878E5}"/>
              </a:ext>
            </a:extLst>
          </p:cNvPr>
          <p:cNvSpPr>
            <a:spLocks noGrp="1"/>
          </p:cNvSpPr>
          <p:nvPr>
            <p:ph type="sldNum" sz="quarter" idx="12"/>
          </p:nvPr>
        </p:nvSpPr>
        <p:spPr/>
        <p:txBody>
          <a:bodyPr/>
          <a:lstStyle/>
          <a:p>
            <a:pPr defTabSz="1219170">
              <a:defRPr/>
            </a:pPr>
            <a:fld id="{6E2D2B3B-882E-40F3-A32F-6DD516915044}" type="slidenum">
              <a:rPr lang="en-US" sz="2400">
                <a:solidFill>
                  <a:srgbClr val="FFFFFF"/>
                </a:solidFill>
                <a:latin typeface="Arial"/>
              </a:rPr>
              <a:pPr defTabSz="1219170">
                <a:defRPr/>
              </a:pPr>
              <a:t>8</a:t>
            </a:fld>
            <a:endParaRPr lang="en-US" sz="2400">
              <a:solidFill>
                <a:srgbClr val="FFFFFF"/>
              </a:solidFill>
              <a:latin typeface="Arial"/>
            </a:endParaRPr>
          </a:p>
        </p:txBody>
      </p:sp>
    </p:spTree>
    <p:extLst>
      <p:ext uri="{BB962C8B-B14F-4D97-AF65-F5344CB8AC3E}">
        <p14:creationId xmlns:p14="http://schemas.microsoft.com/office/powerpoint/2010/main" val="155410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1AE67C-9CDE-47B7-9EDD-462953130E15}"/>
              </a:ext>
            </a:extLst>
          </p:cNvPr>
          <p:cNvSpPr>
            <a:spLocks noGrp="1"/>
          </p:cNvSpPr>
          <p:nvPr>
            <p:ph type="sldNum" sz="quarter" idx="12"/>
          </p:nvPr>
        </p:nvSpPr>
        <p:spPr/>
        <p:txBody>
          <a:bodyPr/>
          <a:lstStyle/>
          <a:p>
            <a:pPr defTabSz="1219170">
              <a:defRPr/>
            </a:pPr>
            <a:fld id="{6E2D2B3B-882E-40F3-A32F-6DD516915044}" type="slidenum">
              <a:rPr lang="en-US" sz="2400">
                <a:solidFill>
                  <a:srgbClr val="FFFFFF"/>
                </a:solidFill>
                <a:latin typeface="Arial"/>
              </a:rPr>
              <a:pPr defTabSz="1219170">
                <a:defRPr/>
              </a:pPr>
              <a:t>9</a:t>
            </a:fld>
            <a:endParaRPr lang="en-US" sz="2400">
              <a:solidFill>
                <a:srgbClr val="FFFFFF"/>
              </a:solidFill>
              <a:latin typeface="Arial"/>
            </a:endParaRPr>
          </a:p>
        </p:txBody>
      </p:sp>
      <p:sp>
        <p:nvSpPr>
          <p:cNvPr id="16" name="Title 15">
            <a:extLst>
              <a:ext uri="{FF2B5EF4-FFF2-40B4-BE49-F238E27FC236}">
                <a16:creationId xmlns:a16="http://schemas.microsoft.com/office/drawing/2014/main" id="{F82F574A-CC5C-4306-A312-8C27C1896D25}"/>
              </a:ext>
            </a:extLst>
          </p:cNvPr>
          <p:cNvSpPr>
            <a:spLocks noGrp="1"/>
          </p:cNvSpPr>
          <p:nvPr>
            <p:ph type="title"/>
          </p:nvPr>
        </p:nvSpPr>
        <p:spPr/>
        <p:txBody>
          <a:bodyPr/>
          <a:lstStyle/>
          <a:p>
            <a:r>
              <a:rPr lang="en-US" dirty="0"/>
              <a:t>HIV Natural History</a:t>
            </a:r>
          </a:p>
        </p:txBody>
      </p:sp>
      <p:sp>
        <p:nvSpPr>
          <p:cNvPr id="10" name="Text Box 26">
            <a:extLst>
              <a:ext uri="{FF2B5EF4-FFF2-40B4-BE49-F238E27FC236}">
                <a16:creationId xmlns:a16="http://schemas.microsoft.com/office/drawing/2014/main" id="{D3CD0D80-5694-4178-BBEE-36F169E065AF}"/>
              </a:ext>
            </a:extLst>
          </p:cNvPr>
          <p:cNvSpPr txBox="1">
            <a:spLocks noChangeArrowheads="1"/>
          </p:cNvSpPr>
          <p:nvPr/>
        </p:nvSpPr>
        <p:spPr bwMode="auto">
          <a:xfrm rot="16200000">
            <a:off x="-217175" y="3409218"/>
            <a:ext cx="236475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r>
              <a:rPr lang="en-US" altLang="en-US" sz="2133" b="1" dirty="0">
                <a:solidFill>
                  <a:srgbClr val="222222"/>
                </a:solidFill>
                <a:latin typeface="Arial" panose="020B0604020202020204" pitchFamily="34" charset="0"/>
              </a:rPr>
              <a:t>CD4 T Cells/mm</a:t>
            </a:r>
            <a:r>
              <a:rPr lang="en-US" altLang="en-US" sz="2133" b="1" baseline="30000" dirty="0">
                <a:solidFill>
                  <a:srgbClr val="222222"/>
                </a:solidFill>
                <a:latin typeface="Arial" panose="020B0604020202020204" pitchFamily="34" charset="0"/>
              </a:rPr>
              <a:t>3</a:t>
            </a:r>
          </a:p>
        </p:txBody>
      </p:sp>
      <p:sp>
        <p:nvSpPr>
          <p:cNvPr id="18" name="Oval 86">
            <a:extLst>
              <a:ext uri="{FF2B5EF4-FFF2-40B4-BE49-F238E27FC236}">
                <a16:creationId xmlns:a16="http://schemas.microsoft.com/office/drawing/2014/main" id="{4007F142-0FB8-4C6D-BE5A-6CBA47141729}"/>
              </a:ext>
            </a:extLst>
          </p:cNvPr>
          <p:cNvSpPr>
            <a:spLocks noChangeArrowheads="1"/>
          </p:cNvSpPr>
          <p:nvPr/>
        </p:nvSpPr>
        <p:spPr bwMode="auto">
          <a:xfrm>
            <a:off x="1183217" y="3225800"/>
            <a:ext cx="141816" cy="141816"/>
          </a:xfrm>
          <a:prstGeom prst="ellipse">
            <a:avLst/>
          </a:prstGeom>
          <a:solidFill>
            <a:schemeClr val="tx2"/>
          </a:solidFill>
          <a:ln w="9525">
            <a:solidFill>
              <a:schemeClr val="tx2"/>
            </a:solidFill>
            <a:round/>
            <a:headEnd/>
            <a:tailEnd/>
          </a:ln>
          <a:effectLst/>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endParaRPr lang="en-US" altLang="en-US" sz="2400">
              <a:solidFill>
                <a:srgbClr val="FFFFFF"/>
              </a:solidFill>
              <a:latin typeface="Tahoma" panose="020B0604030504040204" pitchFamily="34" charset="0"/>
            </a:endParaRPr>
          </a:p>
        </p:txBody>
      </p:sp>
      <p:sp>
        <p:nvSpPr>
          <p:cNvPr id="19" name="Oval 85">
            <a:extLst>
              <a:ext uri="{FF2B5EF4-FFF2-40B4-BE49-F238E27FC236}">
                <a16:creationId xmlns:a16="http://schemas.microsoft.com/office/drawing/2014/main" id="{565F2375-30FF-486F-A756-2A2F6B92C997}"/>
              </a:ext>
            </a:extLst>
          </p:cNvPr>
          <p:cNvSpPr>
            <a:spLocks noChangeArrowheads="1"/>
          </p:cNvSpPr>
          <p:nvPr/>
        </p:nvSpPr>
        <p:spPr bwMode="auto">
          <a:xfrm>
            <a:off x="1178984" y="3896784"/>
            <a:ext cx="141816" cy="141817"/>
          </a:xfrm>
          <a:prstGeom prst="ellipse">
            <a:avLst/>
          </a:prstGeom>
          <a:solidFill>
            <a:schemeClr val="tx2"/>
          </a:solidFill>
          <a:ln w="9525">
            <a:solidFill>
              <a:schemeClr val="tx2"/>
            </a:solidFill>
            <a:round/>
            <a:headEnd/>
            <a:tailEnd/>
          </a:ln>
          <a:effectLst/>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endParaRPr lang="en-US" altLang="en-US" sz="2400">
              <a:solidFill>
                <a:srgbClr val="FFFFFF"/>
              </a:solidFill>
              <a:latin typeface="Tahoma" panose="020B0604030504040204" pitchFamily="34" charset="0"/>
            </a:endParaRPr>
          </a:p>
        </p:txBody>
      </p:sp>
      <p:sp>
        <p:nvSpPr>
          <p:cNvPr id="20" name="Line 87">
            <a:extLst>
              <a:ext uri="{FF2B5EF4-FFF2-40B4-BE49-F238E27FC236}">
                <a16:creationId xmlns:a16="http://schemas.microsoft.com/office/drawing/2014/main" id="{9B21D6AF-072D-409E-8051-8A6BEDD6CED9}"/>
              </a:ext>
            </a:extLst>
          </p:cNvPr>
          <p:cNvSpPr>
            <a:spLocks noChangeShapeType="1"/>
          </p:cNvSpPr>
          <p:nvPr/>
        </p:nvSpPr>
        <p:spPr bwMode="auto">
          <a:xfrm>
            <a:off x="1248833" y="3429001"/>
            <a:ext cx="0" cy="39370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eaLnBrk="0" fontAlgn="base" hangingPunct="0">
              <a:spcBef>
                <a:spcPct val="0"/>
              </a:spcBef>
              <a:spcAft>
                <a:spcPct val="0"/>
              </a:spcAft>
              <a:defRPr/>
            </a:pPr>
            <a:endParaRPr lang="en-US" sz="2400">
              <a:solidFill>
                <a:srgbClr val="FFFFFF"/>
              </a:solidFill>
              <a:latin typeface="Tahoma" panose="020B0604030504040204" pitchFamily="34" charset="0"/>
            </a:endParaRPr>
          </a:p>
        </p:txBody>
      </p:sp>
      <p:sp>
        <p:nvSpPr>
          <p:cNvPr id="21" name="Freeform 3">
            <a:extLst>
              <a:ext uri="{FF2B5EF4-FFF2-40B4-BE49-F238E27FC236}">
                <a16:creationId xmlns:a16="http://schemas.microsoft.com/office/drawing/2014/main" id="{56EF91E7-6FE6-443A-BC20-44BC51CF0351}"/>
              </a:ext>
            </a:extLst>
          </p:cNvPr>
          <p:cNvSpPr>
            <a:spLocks noChangeAspect="1"/>
          </p:cNvSpPr>
          <p:nvPr/>
        </p:nvSpPr>
        <p:spPr bwMode="auto">
          <a:xfrm>
            <a:off x="2129381" y="1952988"/>
            <a:ext cx="7260160" cy="3812813"/>
          </a:xfrm>
          <a:custGeom>
            <a:avLst/>
            <a:gdLst>
              <a:gd name="T0" fmla="*/ 0 w 3444"/>
              <a:gd name="T1" fmla="*/ 0 h 2148"/>
              <a:gd name="T2" fmla="*/ 2147483646 w 3444"/>
              <a:gd name="T3" fmla="*/ 2147483646 h 2148"/>
              <a:gd name="T4" fmla="*/ 2147483646 w 3444"/>
              <a:gd name="T5" fmla="*/ 2147483646 h 2148"/>
              <a:gd name="T6" fmla="*/ 2147483646 w 3444"/>
              <a:gd name="T7" fmla="*/ 2147483646 h 2148"/>
              <a:gd name="T8" fmla="*/ 2147483646 w 3444"/>
              <a:gd name="T9" fmla="*/ 2147483646 h 2148"/>
              <a:gd name="T10" fmla="*/ 2147483646 w 3444"/>
              <a:gd name="T11" fmla="*/ 2147483646 h 2148"/>
              <a:gd name="T12" fmla="*/ 2147483646 w 3444"/>
              <a:gd name="T13" fmla="*/ 2147483646 h 2148"/>
              <a:gd name="T14" fmla="*/ 2147483646 w 3444"/>
              <a:gd name="T15" fmla="*/ 2147483646 h 2148"/>
              <a:gd name="T16" fmla="*/ 2147483646 w 3444"/>
              <a:gd name="T17" fmla="*/ 2147483646 h 2148"/>
              <a:gd name="T18" fmla="*/ 2147483646 w 3444"/>
              <a:gd name="T19" fmla="*/ 2147483646 h 2148"/>
              <a:gd name="T20" fmla="*/ 2147483646 w 3444"/>
              <a:gd name="T21" fmla="*/ 2147483646 h 2148"/>
              <a:gd name="T22" fmla="*/ 2147483646 w 3444"/>
              <a:gd name="T23" fmla="*/ 2147483646 h 2148"/>
              <a:gd name="T24" fmla="*/ 2147483646 w 3444"/>
              <a:gd name="T25" fmla="*/ 2147483646 h 2148"/>
              <a:gd name="T26" fmla="*/ 2147483646 w 3444"/>
              <a:gd name="T27" fmla="*/ 2147483646 h 2148"/>
              <a:gd name="T28" fmla="*/ 2147483646 w 3444"/>
              <a:gd name="T29" fmla="*/ 2147483646 h 2148"/>
              <a:gd name="T30" fmla="*/ 2147483646 w 3444"/>
              <a:gd name="T31" fmla="*/ 2147483646 h 2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44" h="2148">
                <a:moveTo>
                  <a:pt x="0" y="0"/>
                </a:moveTo>
                <a:lnTo>
                  <a:pt x="180" y="264"/>
                </a:lnTo>
                <a:lnTo>
                  <a:pt x="396" y="1116"/>
                </a:lnTo>
                <a:lnTo>
                  <a:pt x="612" y="888"/>
                </a:lnTo>
                <a:lnTo>
                  <a:pt x="828" y="756"/>
                </a:lnTo>
                <a:lnTo>
                  <a:pt x="1272" y="900"/>
                </a:lnTo>
                <a:lnTo>
                  <a:pt x="1464" y="960"/>
                </a:lnTo>
                <a:lnTo>
                  <a:pt x="1680" y="1116"/>
                </a:lnTo>
                <a:lnTo>
                  <a:pt x="1884" y="1332"/>
                </a:lnTo>
                <a:lnTo>
                  <a:pt x="2100" y="1308"/>
                </a:lnTo>
                <a:lnTo>
                  <a:pt x="2340" y="1416"/>
                </a:lnTo>
                <a:lnTo>
                  <a:pt x="2556" y="1596"/>
                </a:lnTo>
                <a:lnTo>
                  <a:pt x="2772" y="1716"/>
                </a:lnTo>
                <a:lnTo>
                  <a:pt x="3000" y="2028"/>
                </a:lnTo>
                <a:lnTo>
                  <a:pt x="3228" y="2136"/>
                </a:lnTo>
                <a:lnTo>
                  <a:pt x="3444" y="2148"/>
                </a:lnTo>
              </a:path>
            </a:pathLst>
          </a:custGeom>
          <a:noFill/>
          <a:ln w="28575" cap="flat" cmpd="sng">
            <a:solidFill>
              <a:schemeClr val="tx2"/>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eaLnBrk="0" fontAlgn="base" hangingPunct="0">
              <a:spcBef>
                <a:spcPct val="0"/>
              </a:spcBef>
              <a:spcAft>
                <a:spcPct val="0"/>
              </a:spcAft>
              <a:defRPr/>
            </a:pPr>
            <a:endParaRPr lang="en-US" sz="2400">
              <a:solidFill>
                <a:srgbClr val="FFFFFF"/>
              </a:solidFill>
              <a:latin typeface="Tahoma" panose="020B0604030504040204" pitchFamily="34" charset="0"/>
            </a:endParaRPr>
          </a:p>
        </p:txBody>
      </p:sp>
      <p:sp>
        <p:nvSpPr>
          <p:cNvPr id="22" name="Text Box 5">
            <a:extLst>
              <a:ext uri="{FF2B5EF4-FFF2-40B4-BE49-F238E27FC236}">
                <a16:creationId xmlns:a16="http://schemas.microsoft.com/office/drawing/2014/main" id="{07893B1B-9859-4874-B557-08AE177FFF79}"/>
              </a:ext>
            </a:extLst>
          </p:cNvPr>
          <p:cNvSpPr txBox="1">
            <a:spLocks noChangeArrowheads="1"/>
          </p:cNvSpPr>
          <p:nvPr/>
        </p:nvSpPr>
        <p:spPr bwMode="auto">
          <a:xfrm>
            <a:off x="1384308" y="1837850"/>
            <a:ext cx="609600" cy="419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1200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1100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1000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900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800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700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600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500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400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300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200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100</a:t>
            </a:r>
          </a:p>
          <a:p>
            <a:pPr algn="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0</a:t>
            </a:r>
          </a:p>
        </p:txBody>
      </p:sp>
      <p:sp>
        <p:nvSpPr>
          <p:cNvPr id="23" name="Text Box 7">
            <a:extLst>
              <a:ext uri="{FF2B5EF4-FFF2-40B4-BE49-F238E27FC236}">
                <a16:creationId xmlns:a16="http://schemas.microsoft.com/office/drawing/2014/main" id="{21B8E72C-D323-46E5-A845-51003D31B2F0}"/>
              </a:ext>
            </a:extLst>
          </p:cNvPr>
          <p:cNvSpPr txBox="1">
            <a:spLocks noChangeAspect="1" noChangeArrowheads="1"/>
          </p:cNvSpPr>
          <p:nvPr/>
        </p:nvSpPr>
        <p:spPr bwMode="auto">
          <a:xfrm>
            <a:off x="9798963" y="2828687"/>
            <a:ext cx="869037" cy="321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1:512</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1:256</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1:128</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1:64</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1:32</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1:16</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1.8</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1.4</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1.2</a:t>
            </a:r>
          </a:p>
          <a:p>
            <a:pPr defTabSz="1219170" eaLnBrk="0" fontAlgn="base" hangingPunct="0">
              <a:spcBef>
                <a:spcPct val="100000"/>
              </a:spcBef>
              <a:spcAft>
                <a:spcPct val="0"/>
              </a:spcAft>
              <a:buClrTx/>
              <a:buSzTx/>
              <a:buNone/>
              <a:defRPr/>
            </a:pPr>
            <a:r>
              <a:rPr lang="en-US" altLang="en-US" sz="1067" b="1" dirty="0">
                <a:solidFill>
                  <a:srgbClr val="222222"/>
                </a:solidFill>
                <a:latin typeface="Arial" panose="020B0604020202020204" pitchFamily="34" charset="0"/>
              </a:rPr>
              <a:t>0</a:t>
            </a:r>
          </a:p>
        </p:txBody>
      </p:sp>
      <p:sp>
        <p:nvSpPr>
          <p:cNvPr id="24" name="Line 34">
            <a:extLst>
              <a:ext uri="{FF2B5EF4-FFF2-40B4-BE49-F238E27FC236}">
                <a16:creationId xmlns:a16="http://schemas.microsoft.com/office/drawing/2014/main" id="{8DA4E650-4725-41CF-98ED-861AF7E90023}"/>
              </a:ext>
            </a:extLst>
          </p:cNvPr>
          <p:cNvSpPr>
            <a:spLocks noChangeShapeType="1"/>
          </p:cNvSpPr>
          <p:nvPr/>
        </p:nvSpPr>
        <p:spPr bwMode="auto">
          <a:xfrm>
            <a:off x="1976967" y="1926167"/>
            <a:ext cx="0" cy="3990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25" name="Line 4">
            <a:extLst>
              <a:ext uri="{FF2B5EF4-FFF2-40B4-BE49-F238E27FC236}">
                <a16:creationId xmlns:a16="http://schemas.microsoft.com/office/drawing/2014/main" id="{9573ACCF-0B18-464A-99FE-54114911768A}"/>
              </a:ext>
            </a:extLst>
          </p:cNvPr>
          <p:cNvSpPr>
            <a:spLocks noChangeShapeType="1"/>
          </p:cNvSpPr>
          <p:nvPr/>
        </p:nvSpPr>
        <p:spPr bwMode="auto">
          <a:xfrm>
            <a:off x="1964267" y="5917864"/>
            <a:ext cx="77893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26" name="Line 35">
            <a:extLst>
              <a:ext uri="{FF2B5EF4-FFF2-40B4-BE49-F238E27FC236}">
                <a16:creationId xmlns:a16="http://schemas.microsoft.com/office/drawing/2014/main" id="{AF7933C6-0816-4EB9-8C6B-54C030C37365}"/>
              </a:ext>
            </a:extLst>
          </p:cNvPr>
          <p:cNvSpPr>
            <a:spLocks noChangeShapeType="1"/>
          </p:cNvSpPr>
          <p:nvPr/>
        </p:nvSpPr>
        <p:spPr bwMode="auto">
          <a:xfrm>
            <a:off x="9717627" y="1926168"/>
            <a:ext cx="29629" cy="399000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27" name="Freeform 99">
            <a:extLst>
              <a:ext uri="{FF2B5EF4-FFF2-40B4-BE49-F238E27FC236}">
                <a16:creationId xmlns:a16="http://schemas.microsoft.com/office/drawing/2014/main" id="{E2A83776-5F23-4AC9-9A0D-10E8044DC38A}"/>
              </a:ext>
            </a:extLst>
          </p:cNvPr>
          <p:cNvSpPr>
            <a:spLocks/>
          </p:cNvSpPr>
          <p:nvPr/>
        </p:nvSpPr>
        <p:spPr bwMode="auto">
          <a:xfrm>
            <a:off x="2025243" y="2717812"/>
            <a:ext cx="7205133" cy="3124021"/>
          </a:xfrm>
          <a:custGeom>
            <a:avLst/>
            <a:gdLst>
              <a:gd name="T0" fmla="*/ 0 w 3404"/>
              <a:gd name="T1" fmla="*/ 2147483646 h 1978"/>
              <a:gd name="T2" fmla="*/ 2147483646 w 3404"/>
              <a:gd name="T3" fmla="*/ 2147483646 h 1978"/>
              <a:gd name="T4" fmla="*/ 2147483646 w 3404"/>
              <a:gd name="T5" fmla="*/ 0 h 1978"/>
              <a:gd name="T6" fmla="*/ 2147483646 w 3404"/>
              <a:gd name="T7" fmla="*/ 2147483646 h 1978"/>
              <a:gd name="T8" fmla="*/ 2147483646 w 3404"/>
              <a:gd name="T9" fmla="*/ 2147483646 h 1978"/>
              <a:gd name="T10" fmla="*/ 2147483646 w 3404"/>
              <a:gd name="T11" fmla="*/ 2147483646 h 1978"/>
              <a:gd name="T12" fmla="*/ 2147483646 w 3404"/>
              <a:gd name="T13" fmla="*/ 2147483646 h 1978"/>
              <a:gd name="T14" fmla="*/ 2147483646 w 3404"/>
              <a:gd name="T15" fmla="*/ 2147483646 h 1978"/>
              <a:gd name="T16" fmla="*/ 2147483646 w 3404"/>
              <a:gd name="T17" fmla="*/ 2147483646 h 1978"/>
              <a:gd name="T18" fmla="*/ 2147483646 w 3404"/>
              <a:gd name="T19" fmla="*/ 2147483646 h 1978"/>
              <a:gd name="T20" fmla="*/ 2147483646 w 3404"/>
              <a:gd name="T21" fmla="*/ 2147483646 h 1978"/>
              <a:gd name="T22" fmla="*/ 2147483646 w 3404"/>
              <a:gd name="T23" fmla="*/ 2147483646 h 1978"/>
              <a:gd name="T24" fmla="*/ 2147483646 w 3404"/>
              <a:gd name="T25" fmla="*/ 2147483646 h 1978"/>
              <a:gd name="T26" fmla="*/ 2147483646 w 3404"/>
              <a:gd name="T27" fmla="*/ 2147483646 h 1978"/>
              <a:gd name="T28" fmla="*/ 2147483646 w 3404"/>
              <a:gd name="T29" fmla="*/ 2147483646 h 1978"/>
              <a:gd name="T30" fmla="*/ 2147483646 w 3404"/>
              <a:gd name="T31" fmla="*/ 2147483646 h 1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04" h="1978">
                <a:moveTo>
                  <a:pt x="0" y="1975"/>
                </a:moveTo>
                <a:lnTo>
                  <a:pt x="157" y="928"/>
                </a:lnTo>
                <a:lnTo>
                  <a:pt x="359" y="0"/>
                </a:lnTo>
                <a:lnTo>
                  <a:pt x="587" y="1372"/>
                </a:lnTo>
                <a:lnTo>
                  <a:pt x="803" y="1972"/>
                </a:lnTo>
                <a:lnTo>
                  <a:pt x="1247" y="1966"/>
                </a:lnTo>
                <a:lnTo>
                  <a:pt x="1439" y="1978"/>
                </a:lnTo>
                <a:lnTo>
                  <a:pt x="1654" y="1908"/>
                </a:lnTo>
                <a:lnTo>
                  <a:pt x="1865" y="1972"/>
                </a:lnTo>
                <a:lnTo>
                  <a:pt x="2105" y="1942"/>
                </a:lnTo>
                <a:lnTo>
                  <a:pt x="2321" y="1978"/>
                </a:lnTo>
                <a:lnTo>
                  <a:pt x="2531" y="1900"/>
                </a:lnTo>
                <a:lnTo>
                  <a:pt x="2747" y="1444"/>
                </a:lnTo>
                <a:lnTo>
                  <a:pt x="2987" y="1252"/>
                </a:lnTo>
                <a:lnTo>
                  <a:pt x="3191" y="340"/>
                </a:lnTo>
                <a:lnTo>
                  <a:pt x="3404" y="37"/>
                </a:lnTo>
              </a:path>
            </a:pathLst>
          </a:custGeom>
          <a:noFill/>
          <a:ln w="28575" cmpd="sng">
            <a:solidFill>
              <a:srgbClr val="C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28" name="Text Box 27">
            <a:extLst>
              <a:ext uri="{FF2B5EF4-FFF2-40B4-BE49-F238E27FC236}">
                <a16:creationId xmlns:a16="http://schemas.microsoft.com/office/drawing/2014/main" id="{3673A24C-A8C3-4F6C-82B2-D24339F5FCA6}"/>
              </a:ext>
            </a:extLst>
          </p:cNvPr>
          <p:cNvSpPr txBox="1">
            <a:spLocks noChangeArrowheads="1"/>
          </p:cNvSpPr>
          <p:nvPr/>
        </p:nvSpPr>
        <p:spPr bwMode="auto">
          <a:xfrm rot="16200000">
            <a:off x="9189903" y="3660043"/>
            <a:ext cx="286302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r>
              <a:rPr lang="en-US" altLang="en-US" sz="2133" b="1" dirty="0">
                <a:solidFill>
                  <a:srgbClr val="222222"/>
                </a:solidFill>
                <a:latin typeface="Arial" panose="020B0604020202020204" pitchFamily="34" charset="0"/>
              </a:rPr>
              <a:t>Plasma Viremia Titer</a:t>
            </a:r>
            <a:endParaRPr lang="en-US" altLang="en-US" sz="2133" b="1" baseline="30000" dirty="0">
              <a:solidFill>
                <a:srgbClr val="222222"/>
              </a:solidFill>
              <a:latin typeface="Arial" panose="020B0604020202020204" pitchFamily="34" charset="0"/>
            </a:endParaRPr>
          </a:p>
        </p:txBody>
      </p:sp>
      <p:sp>
        <p:nvSpPr>
          <p:cNvPr id="29" name="Oval 116">
            <a:extLst>
              <a:ext uri="{FF2B5EF4-FFF2-40B4-BE49-F238E27FC236}">
                <a16:creationId xmlns:a16="http://schemas.microsoft.com/office/drawing/2014/main" id="{36CF93C6-B3E3-483E-A35D-82A6519C1903}"/>
              </a:ext>
            </a:extLst>
          </p:cNvPr>
          <p:cNvSpPr>
            <a:spLocks noChangeArrowheads="1"/>
          </p:cNvSpPr>
          <p:nvPr/>
        </p:nvSpPr>
        <p:spPr bwMode="auto">
          <a:xfrm>
            <a:off x="10888133" y="3429000"/>
            <a:ext cx="152400" cy="152400"/>
          </a:xfrm>
          <a:prstGeom prst="ellipse">
            <a:avLst/>
          </a:prstGeom>
          <a:solidFill>
            <a:srgbClr val="C00000"/>
          </a:solidFill>
          <a:ln w="28575">
            <a:solidFill>
              <a:srgbClr val="C00000"/>
            </a:solidFill>
            <a:round/>
            <a:headEnd/>
            <a:tailEnd/>
          </a:ln>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endParaRPr lang="en-US" altLang="en-US" sz="2400">
              <a:solidFill>
                <a:srgbClr val="FFFFFF"/>
              </a:solidFill>
              <a:latin typeface="Tahoma" panose="020B0604030504040204" pitchFamily="34" charset="0"/>
            </a:endParaRPr>
          </a:p>
        </p:txBody>
      </p:sp>
      <p:sp>
        <p:nvSpPr>
          <p:cNvPr id="30" name="Oval 117">
            <a:extLst>
              <a:ext uri="{FF2B5EF4-FFF2-40B4-BE49-F238E27FC236}">
                <a16:creationId xmlns:a16="http://schemas.microsoft.com/office/drawing/2014/main" id="{2EE38305-C9B6-48E4-B2F3-C30590CB781C}"/>
              </a:ext>
            </a:extLst>
          </p:cNvPr>
          <p:cNvSpPr>
            <a:spLocks noChangeArrowheads="1"/>
          </p:cNvSpPr>
          <p:nvPr/>
        </p:nvSpPr>
        <p:spPr bwMode="auto">
          <a:xfrm>
            <a:off x="10888133" y="4038600"/>
            <a:ext cx="152400" cy="152400"/>
          </a:xfrm>
          <a:prstGeom prst="ellipse">
            <a:avLst/>
          </a:prstGeom>
          <a:solidFill>
            <a:srgbClr val="C00000"/>
          </a:solidFill>
          <a:ln w="28575">
            <a:solidFill>
              <a:srgbClr val="C00000"/>
            </a:solidFill>
            <a:round/>
            <a:headEnd/>
            <a:tailEnd/>
          </a:ln>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ClrTx/>
              <a:buSzTx/>
              <a:buNone/>
              <a:defRPr/>
            </a:pPr>
            <a:endParaRPr lang="en-US" altLang="en-US" sz="2400">
              <a:solidFill>
                <a:srgbClr val="FFFFFF"/>
              </a:solidFill>
              <a:latin typeface="Tahoma" panose="020B0604030504040204" pitchFamily="34" charset="0"/>
            </a:endParaRPr>
          </a:p>
        </p:txBody>
      </p:sp>
      <p:sp>
        <p:nvSpPr>
          <p:cNvPr id="31" name="Line 98">
            <a:extLst>
              <a:ext uri="{FF2B5EF4-FFF2-40B4-BE49-F238E27FC236}">
                <a16:creationId xmlns:a16="http://schemas.microsoft.com/office/drawing/2014/main" id="{5E6E0C87-F10E-4A52-A0EE-E9B0CD9D7B44}"/>
              </a:ext>
            </a:extLst>
          </p:cNvPr>
          <p:cNvSpPr>
            <a:spLocks noChangeShapeType="1"/>
          </p:cNvSpPr>
          <p:nvPr/>
        </p:nvSpPr>
        <p:spPr bwMode="auto">
          <a:xfrm>
            <a:off x="10964333" y="3530601"/>
            <a:ext cx="0" cy="569383"/>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eaLnBrk="0" fontAlgn="base" hangingPunct="0">
              <a:spcBef>
                <a:spcPct val="0"/>
              </a:spcBef>
              <a:spcAft>
                <a:spcPct val="0"/>
              </a:spcAft>
              <a:defRPr/>
            </a:pPr>
            <a:endParaRPr lang="en-US" sz="2400">
              <a:solidFill>
                <a:srgbClr val="FFFFFF"/>
              </a:solidFill>
              <a:latin typeface="Tahoma" panose="020B0604030504040204" pitchFamily="34" charset="0"/>
            </a:endParaRPr>
          </a:p>
        </p:txBody>
      </p:sp>
      <p:grpSp>
        <p:nvGrpSpPr>
          <p:cNvPr id="32" name="Group 127">
            <a:extLst>
              <a:ext uri="{FF2B5EF4-FFF2-40B4-BE49-F238E27FC236}">
                <a16:creationId xmlns:a16="http://schemas.microsoft.com/office/drawing/2014/main" id="{1D150C69-41C4-4575-8C23-97DAD1F7B186}"/>
              </a:ext>
            </a:extLst>
          </p:cNvPr>
          <p:cNvGrpSpPr>
            <a:grpSpLocks/>
          </p:cNvGrpSpPr>
          <p:nvPr/>
        </p:nvGrpSpPr>
        <p:grpSpPr bwMode="auto">
          <a:xfrm>
            <a:off x="4165601" y="3285059"/>
            <a:ext cx="266700" cy="241300"/>
            <a:chOff x="2172" y="2148"/>
            <a:chExt cx="126" cy="114"/>
          </a:xfrm>
        </p:grpSpPr>
        <p:sp>
          <p:nvSpPr>
            <p:cNvPr id="33" name="Line 128">
              <a:extLst>
                <a:ext uri="{FF2B5EF4-FFF2-40B4-BE49-F238E27FC236}">
                  <a16:creationId xmlns:a16="http://schemas.microsoft.com/office/drawing/2014/main" id="{B6C78059-DE92-4A66-9230-9693F4DDEF26}"/>
                </a:ext>
              </a:extLst>
            </p:cNvPr>
            <p:cNvSpPr>
              <a:spLocks noChangeShapeType="1"/>
            </p:cNvSpPr>
            <p:nvPr/>
          </p:nvSpPr>
          <p:spPr bwMode="auto">
            <a:xfrm flipV="1">
              <a:off x="2172" y="2148"/>
              <a:ext cx="90" cy="78"/>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34" name="Line 129">
              <a:extLst>
                <a:ext uri="{FF2B5EF4-FFF2-40B4-BE49-F238E27FC236}">
                  <a16:creationId xmlns:a16="http://schemas.microsoft.com/office/drawing/2014/main" id="{6B191B08-C0BF-45FF-9725-024A62A4F453}"/>
                </a:ext>
              </a:extLst>
            </p:cNvPr>
            <p:cNvSpPr>
              <a:spLocks noChangeShapeType="1"/>
            </p:cNvSpPr>
            <p:nvPr/>
          </p:nvSpPr>
          <p:spPr bwMode="auto">
            <a:xfrm flipV="1">
              <a:off x="2208" y="2184"/>
              <a:ext cx="90" cy="78"/>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grpSp>
      <p:grpSp>
        <p:nvGrpSpPr>
          <p:cNvPr id="35" name="Group 127">
            <a:extLst>
              <a:ext uri="{FF2B5EF4-FFF2-40B4-BE49-F238E27FC236}">
                <a16:creationId xmlns:a16="http://schemas.microsoft.com/office/drawing/2014/main" id="{AB0F3380-9A1E-4578-ACE1-BD2325E607FF}"/>
              </a:ext>
            </a:extLst>
          </p:cNvPr>
          <p:cNvGrpSpPr>
            <a:grpSpLocks/>
          </p:cNvGrpSpPr>
          <p:nvPr/>
        </p:nvGrpSpPr>
        <p:grpSpPr bwMode="auto">
          <a:xfrm>
            <a:off x="4000501" y="5683167"/>
            <a:ext cx="266700" cy="241300"/>
            <a:chOff x="2172" y="2148"/>
            <a:chExt cx="126" cy="114"/>
          </a:xfrm>
        </p:grpSpPr>
        <p:sp>
          <p:nvSpPr>
            <p:cNvPr id="36" name="Line 128">
              <a:extLst>
                <a:ext uri="{FF2B5EF4-FFF2-40B4-BE49-F238E27FC236}">
                  <a16:creationId xmlns:a16="http://schemas.microsoft.com/office/drawing/2014/main" id="{24F9D3EC-3F65-47D7-8A1E-8A31A2F5BFC5}"/>
                </a:ext>
              </a:extLst>
            </p:cNvPr>
            <p:cNvSpPr>
              <a:spLocks noChangeShapeType="1"/>
            </p:cNvSpPr>
            <p:nvPr/>
          </p:nvSpPr>
          <p:spPr bwMode="auto">
            <a:xfrm flipV="1">
              <a:off x="2172" y="2148"/>
              <a:ext cx="90" cy="7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37" name="Line 129">
              <a:extLst>
                <a:ext uri="{FF2B5EF4-FFF2-40B4-BE49-F238E27FC236}">
                  <a16:creationId xmlns:a16="http://schemas.microsoft.com/office/drawing/2014/main" id="{180BB400-E819-439A-9F53-E7097ADC2165}"/>
                </a:ext>
              </a:extLst>
            </p:cNvPr>
            <p:cNvSpPr>
              <a:spLocks noChangeShapeType="1"/>
            </p:cNvSpPr>
            <p:nvPr/>
          </p:nvSpPr>
          <p:spPr bwMode="auto">
            <a:xfrm flipV="1">
              <a:off x="2208" y="2184"/>
              <a:ext cx="90" cy="7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grpSp>
      <p:sp>
        <p:nvSpPr>
          <p:cNvPr id="38" name="Text Box 10">
            <a:extLst>
              <a:ext uri="{FF2B5EF4-FFF2-40B4-BE49-F238E27FC236}">
                <a16:creationId xmlns:a16="http://schemas.microsoft.com/office/drawing/2014/main" id="{7ABBA6DE-E791-46C4-BE1B-97C850DD7685}"/>
              </a:ext>
            </a:extLst>
          </p:cNvPr>
          <p:cNvSpPr txBox="1">
            <a:spLocks noChangeArrowheads="1"/>
          </p:cNvSpPr>
          <p:nvPr/>
        </p:nvSpPr>
        <p:spPr bwMode="auto">
          <a:xfrm>
            <a:off x="1828800" y="5884942"/>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0</a:t>
            </a:r>
          </a:p>
        </p:txBody>
      </p:sp>
      <p:sp>
        <p:nvSpPr>
          <p:cNvPr id="39" name="Text Box 11">
            <a:extLst>
              <a:ext uri="{FF2B5EF4-FFF2-40B4-BE49-F238E27FC236}">
                <a16:creationId xmlns:a16="http://schemas.microsoft.com/office/drawing/2014/main" id="{C3348FB6-C27E-4C72-82F4-E57F5ABE89FA}"/>
              </a:ext>
            </a:extLst>
          </p:cNvPr>
          <p:cNvSpPr txBox="1">
            <a:spLocks noChangeArrowheads="1"/>
          </p:cNvSpPr>
          <p:nvPr/>
        </p:nvSpPr>
        <p:spPr bwMode="auto">
          <a:xfrm>
            <a:off x="2216835" y="5884942"/>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3</a:t>
            </a:r>
          </a:p>
        </p:txBody>
      </p:sp>
      <p:sp>
        <p:nvSpPr>
          <p:cNvPr id="40" name="Text Box 12">
            <a:extLst>
              <a:ext uri="{FF2B5EF4-FFF2-40B4-BE49-F238E27FC236}">
                <a16:creationId xmlns:a16="http://schemas.microsoft.com/office/drawing/2014/main" id="{2378D881-C641-4388-A51F-84C53544706B}"/>
              </a:ext>
            </a:extLst>
          </p:cNvPr>
          <p:cNvSpPr txBox="1">
            <a:spLocks noChangeArrowheads="1"/>
          </p:cNvSpPr>
          <p:nvPr/>
        </p:nvSpPr>
        <p:spPr bwMode="auto">
          <a:xfrm>
            <a:off x="2641600" y="5884942"/>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6</a:t>
            </a:r>
          </a:p>
        </p:txBody>
      </p:sp>
      <p:sp>
        <p:nvSpPr>
          <p:cNvPr id="41" name="Text Box 13">
            <a:extLst>
              <a:ext uri="{FF2B5EF4-FFF2-40B4-BE49-F238E27FC236}">
                <a16:creationId xmlns:a16="http://schemas.microsoft.com/office/drawing/2014/main" id="{555C6E3A-77AC-44F3-B0EE-48762AA1C1FA}"/>
              </a:ext>
            </a:extLst>
          </p:cNvPr>
          <p:cNvSpPr txBox="1">
            <a:spLocks noChangeArrowheads="1"/>
          </p:cNvSpPr>
          <p:nvPr/>
        </p:nvSpPr>
        <p:spPr bwMode="auto">
          <a:xfrm>
            <a:off x="3048000" y="5884942"/>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9</a:t>
            </a:r>
          </a:p>
        </p:txBody>
      </p:sp>
      <p:sp>
        <p:nvSpPr>
          <p:cNvPr id="42" name="Text Box 25">
            <a:extLst>
              <a:ext uri="{FF2B5EF4-FFF2-40B4-BE49-F238E27FC236}">
                <a16:creationId xmlns:a16="http://schemas.microsoft.com/office/drawing/2014/main" id="{B4AFA614-F26A-47A1-8797-2C16729B47BA}"/>
              </a:ext>
            </a:extLst>
          </p:cNvPr>
          <p:cNvSpPr txBox="1">
            <a:spLocks noChangeArrowheads="1"/>
          </p:cNvSpPr>
          <p:nvPr/>
        </p:nvSpPr>
        <p:spPr bwMode="auto">
          <a:xfrm>
            <a:off x="3454400" y="5884942"/>
            <a:ext cx="33534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12</a:t>
            </a:r>
          </a:p>
        </p:txBody>
      </p:sp>
      <p:sp>
        <p:nvSpPr>
          <p:cNvPr id="43" name="Text Box 8">
            <a:extLst>
              <a:ext uri="{FF2B5EF4-FFF2-40B4-BE49-F238E27FC236}">
                <a16:creationId xmlns:a16="http://schemas.microsoft.com/office/drawing/2014/main" id="{C490B198-D436-469B-B995-2C5505E7E433}"/>
              </a:ext>
            </a:extLst>
          </p:cNvPr>
          <p:cNvSpPr txBox="1">
            <a:spLocks noChangeArrowheads="1"/>
          </p:cNvSpPr>
          <p:nvPr/>
        </p:nvSpPr>
        <p:spPr bwMode="auto">
          <a:xfrm>
            <a:off x="2262792" y="6028571"/>
            <a:ext cx="615874"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Weeks</a:t>
            </a:r>
          </a:p>
        </p:txBody>
      </p:sp>
      <p:sp>
        <p:nvSpPr>
          <p:cNvPr id="46" name="Text Box 24">
            <a:extLst>
              <a:ext uri="{FF2B5EF4-FFF2-40B4-BE49-F238E27FC236}">
                <a16:creationId xmlns:a16="http://schemas.microsoft.com/office/drawing/2014/main" id="{4BE7C9A8-B00D-483F-812E-3D94158ED46F}"/>
              </a:ext>
            </a:extLst>
          </p:cNvPr>
          <p:cNvSpPr txBox="1">
            <a:spLocks noChangeArrowheads="1"/>
          </p:cNvSpPr>
          <p:nvPr/>
        </p:nvSpPr>
        <p:spPr bwMode="auto">
          <a:xfrm>
            <a:off x="9353491" y="5884942"/>
            <a:ext cx="33534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11</a:t>
            </a:r>
          </a:p>
        </p:txBody>
      </p:sp>
      <p:sp>
        <p:nvSpPr>
          <p:cNvPr id="47" name="Text Box 23">
            <a:extLst>
              <a:ext uri="{FF2B5EF4-FFF2-40B4-BE49-F238E27FC236}">
                <a16:creationId xmlns:a16="http://schemas.microsoft.com/office/drawing/2014/main" id="{F59BC265-C255-4040-B349-B960D7D36F16}"/>
              </a:ext>
            </a:extLst>
          </p:cNvPr>
          <p:cNvSpPr txBox="1">
            <a:spLocks noChangeArrowheads="1"/>
          </p:cNvSpPr>
          <p:nvPr/>
        </p:nvSpPr>
        <p:spPr bwMode="auto">
          <a:xfrm>
            <a:off x="8845491" y="5884942"/>
            <a:ext cx="33534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10</a:t>
            </a:r>
          </a:p>
        </p:txBody>
      </p:sp>
      <p:sp>
        <p:nvSpPr>
          <p:cNvPr id="48" name="Text Box 22">
            <a:extLst>
              <a:ext uri="{FF2B5EF4-FFF2-40B4-BE49-F238E27FC236}">
                <a16:creationId xmlns:a16="http://schemas.microsoft.com/office/drawing/2014/main" id="{5D9A26C3-B9E7-45D7-901D-C3C2146FFD3B}"/>
              </a:ext>
            </a:extLst>
          </p:cNvPr>
          <p:cNvSpPr txBox="1">
            <a:spLocks noChangeArrowheads="1"/>
          </p:cNvSpPr>
          <p:nvPr/>
        </p:nvSpPr>
        <p:spPr bwMode="auto">
          <a:xfrm>
            <a:off x="8312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9</a:t>
            </a:r>
          </a:p>
        </p:txBody>
      </p:sp>
      <p:sp>
        <p:nvSpPr>
          <p:cNvPr id="49" name="Text Box 21">
            <a:extLst>
              <a:ext uri="{FF2B5EF4-FFF2-40B4-BE49-F238E27FC236}">
                <a16:creationId xmlns:a16="http://schemas.microsoft.com/office/drawing/2014/main" id="{DA916559-E9E7-4082-A803-5CFA3E40CA67}"/>
              </a:ext>
            </a:extLst>
          </p:cNvPr>
          <p:cNvSpPr txBox="1">
            <a:spLocks noChangeArrowheads="1"/>
          </p:cNvSpPr>
          <p:nvPr/>
        </p:nvSpPr>
        <p:spPr bwMode="auto">
          <a:xfrm>
            <a:off x="7823200"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8</a:t>
            </a:r>
          </a:p>
        </p:txBody>
      </p:sp>
      <p:sp>
        <p:nvSpPr>
          <p:cNvPr id="50" name="Text Box 20">
            <a:extLst>
              <a:ext uri="{FF2B5EF4-FFF2-40B4-BE49-F238E27FC236}">
                <a16:creationId xmlns:a16="http://schemas.microsoft.com/office/drawing/2014/main" id="{2FB5710C-E51D-45C5-9222-EC0F93F7F791}"/>
              </a:ext>
            </a:extLst>
          </p:cNvPr>
          <p:cNvSpPr txBox="1">
            <a:spLocks noChangeArrowheads="1"/>
          </p:cNvSpPr>
          <p:nvPr/>
        </p:nvSpPr>
        <p:spPr bwMode="auto">
          <a:xfrm>
            <a:off x="7296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7</a:t>
            </a:r>
          </a:p>
        </p:txBody>
      </p:sp>
      <p:sp>
        <p:nvSpPr>
          <p:cNvPr id="51" name="Text Box 19">
            <a:extLst>
              <a:ext uri="{FF2B5EF4-FFF2-40B4-BE49-F238E27FC236}">
                <a16:creationId xmlns:a16="http://schemas.microsoft.com/office/drawing/2014/main" id="{343D8BBD-ADE8-437E-A538-3650F0013FC7}"/>
              </a:ext>
            </a:extLst>
          </p:cNvPr>
          <p:cNvSpPr txBox="1">
            <a:spLocks noChangeArrowheads="1"/>
          </p:cNvSpPr>
          <p:nvPr/>
        </p:nvSpPr>
        <p:spPr bwMode="auto">
          <a:xfrm>
            <a:off x="6788835" y="5884942"/>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6</a:t>
            </a:r>
          </a:p>
        </p:txBody>
      </p:sp>
      <p:sp>
        <p:nvSpPr>
          <p:cNvPr id="52" name="Text Box 18">
            <a:extLst>
              <a:ext uri="{FF2B5EF4-FFF2-40B4-BE49-F238E27FC236}">
                <a16:creationId xmlns:a16="http://schemas.microsoft.com/office/drawing/2014/main" id="{009AF9E3-CCB9-4A05-82B6-BCF9F2B0D885}"/>
              </a:ext>
            </a:extLst>
          </p:cNvPr>
          <p:cNvSpPr txBox="1">
            <a:spLocks noChangeArrowheads="1"/>
          </p:cNvSpPr>
          <p:nvPr/>
        </p:nvSpPr>
        <p:spPr bwMode="auto">
          <a:xfrm>
            <a:off x="6280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5</a:t>
            </a:r>
          </a:p>
        </p:txBody>
      </p:sp>
      <p:sp>
        <p:nvSpPr>
          <p:cNvPr id="53" name="Text Box 17">
            <a:extLst>
              <a:ext uri="{FF2B5EF4-FFF2-40B4-BE49-F238E27FC236}">
                <a16:creationId xmlns:a16="http://schemas.microsoft.com/office/drawing/2014/main" id="{57D0528A-EA38-4567-89D7-F232CE75AEB8}"/>
              </a:ext>
            </a:extLst>
          </p:cNvPr>
          <p:cNvSpPr txBox="1">
            <a:spLocks noChangeArrowheads="1"/>
          </p:cNvSpPr>
          <p:nvPr/>
        </p:nvSpPr>
        <p:spPr bwMode="auto">
          <a:xfrm>
            <a:off x="5772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4</a:t>
            </a:r>
          </a:p>
        </p:txBody>
      </p:sp>
      <p:sp>
        <p:nvSpPr>
          <p:cNvPr id="54" name="Text Box 16">
            <a:extLst>
              <a:ext uri="{FF2B5EF4-FFF2-40B4-BE49-F238E27FC236}">
                <a16:creationId xmlns:a16="http://schemas.microsoft.com/office/drawing/2014/main" id="{CFEDD4E3-70E8-4882-8530-17A67D3D4536}"/>
              </a:ext>
            </a:extLst>
          </p:cNvPr>
          <p:cNvSpPr txBox="1">
            <a:spLocks noChangeArrowheads="1"/>
          </p:cNvSpPr>
          <p:nvPr/>
        </p:nvSpPr>
        <p:spPr bwMode="auto">
          <a:xfrm>
            <a:off x="5264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3</a:t>
            </a:r>
          </a:p>
        </p:txBody>
      </p:sp>
      <p:sp>
        <p:nvSpPr>
          <p:cNvPr id="55" name="Text Box 15">
            <a:extLst>
              <a:ext uri="{FF2B5EF4-FFF2-40B4-BE49-F238E27FC236}">
                <a16:creationId xmlns:a16="http://schemas.microsoft.com/office/drawing/2014/main" id="{A69DC492-0E40-48CC-BFCA-CF4B4557A3D8}"/>
              </a:ext>
            </a:extLst>
          </p:cNvPr>
          <p:cNvSpPr txBox="1">
            <a:spLocks noChangeArrowheads="1"/>
          </p:cNvSpPr>
          <p:nvPr/>
        </p:nvSpPr>
        <p:spPr bwMode="auto">
          <a:xfrm>
            <a:off x="4756835" y="5867401"/>
            <a:ext cx="26000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2</a:t>
            </a:r>
          </a:p>
        </p:txBody>
      </p:sp>
      <p:sp>
        <p:nvSpPr>
          <p:cNvPr id="56" name="Text Box 14">
            <a:extLst>
              <a:ext uri="{FF2B5EF4-FFF2-40B4-BE49-F238E27FC236}">
                <a16:creationId xmlns:a16="http://schemas.microsoft.com/office/drawing/2014/main" id="{53AFA719-BC23-4766-BA51-4D7BFEF44162}"/>
              </a:ext>
            </a:extLst>
          </p:cNvPr>
          <p:cNvSpPr txBox="1">
            <a:spLocks noChangeArrowheads="1"/>
          </p:cNvSpPr>
          <p:nvPr/>
        </p:nvSpPr>
        <p:spPr bwMode="auto">
          <a:xfrm>
            <a:off x="4267200" y="5867401"/>
            <a:ext cx="381000"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1</a:t>
            </a:r>
          </a:p>
        </p:txBody>
      </p:sp>
      <p:sp>
        <p:nvSpPr>
          <p:cNvPr id="57" name="Text Box 9">
            <a:extLst>
              <a:ext uri="{FF2B5EF4-FFF2-40B4-BE49-F238E27FC236}">
                <a16:creationId xmlns:a16="http://schemas.microsoft.com/office/drawing/2014/main" id="{5D9B3D02-9B4B-4E18-9F95-4154348EC30F}"/>
              </a:ext>
            </a:extLst>
          </p:cNvPr>
          <p:cNvSpPr txBox="1">
            <a:spLocks noChangeArrowheads="1"/>
          </p:cNvSpPr>
          <p:nvPr/>
        </p:nvSpPr>
        <p:spPr bwMode="auto">
          <a:xfrm>
            <a:off x="6388739" y="6021634"/>
            <a:ext cx="554960"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067" b="1" dirty="0">
                <a:solidFill>
                  <a:srgbClr val="222222"/>
                </a:solidFill>
                <a:latin typeface="Arial" panose="020B0604020202020204" pitchFamily="34" charset="0"/>
              </a:rPr>
              <a:t>Years</a:t>
            </a:r>
          </a:p>
        </p:txBody>
      </p:sp>
      <p:sp>
        <p:nvSpPr>
          <p:cNvPr id="58" name="Text Box 28">
            <a:extLst>
              <a:ext uri="{FF2B5EF4-FFF2-40B4-BE49-F238E27FC236}">
                <a16:creationId xmlns:a16="http://schemas.microsoft.com/office/drawing/2014/main" id="{666A74E8-1119-4EBD-813F-004E2268AB83}"/>
              </a:ext>
            </a:extLst>
          </p:cNvPr>
          <p:cNvSpPr txBox="1">
            <a:spLocks noChangeArrowheads="1"/>
          </p:cNvSpPr>
          <p:nvPr/>
        </p:nvSpPr>
        <p:spPr bwMode="auto">
          <a:xfrm>
            <a:off x="2365080" y="1460748"/>
            <a:ext cx="898003" cy="5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333" b="1" dirty="0">
                <a:solidFill>
                  <a:srgbClr val="222222"/>
                </a:solidFill>
                <a:latin typeface="Arial" panose="020B0604020202020204" pitchFamily="34" charset="0"/>
              </a:rPr>
              <a:t>Primary</a:t>
            </a:r>
            <a:br>
              <a:rPr lang="en-US" altLang="en-US" sz="1333" b="1" dirty="0">
                <a:solidFill>
                  <a:srgbClr val="222222"/>
                </a:solidFill>
                <a:latin typeface="Arial" panose="020B0604020202020204" pitchFamily="34" charset="0"/>
              </a:rPr>
            </a:br>
            <a:r>
              <a:rPr lang="en-US" altLang="en-US" sz="1333" b="1" dirty="0">
                <a:solidFill>
                  <a:srgbClr val="222222"/>
                </a:solidFill>
                <a:latin typeface="Arial" panose="020B0604020202020204" pitchFamily="34" charset="0"/>
              </a:rPr>
              <a:t>infection</a:t>
            </a:r>
          </a:p>
        </p:txBody>
      </p:sp>
      <p:sp>
        <p:nvSpPr>
          <p:cNvPr id="59" name="Line 92">
            <a:extLst>
              <a:ext uri="{FF2B5EF4-FFF2-40B4-BE49-F238E27FC236}">
                <a16:creationId xmlns:a16="http://schemas.microsoft.com/office/drawing/2014/main" id="{9694BC9E-FC03-46FB-BB32-2605ADBFFD10}"/>
              </a:ext>
            </a:extLst>
          </p:cNvPr>
          <p:cNvSpPr>
            <a:spLocks noChangeShapeType="1"/>
          </p:cNvSpPr>
          <p:nvPr/>
        </p:nvSpPr>
        <p:spPr bwMode="auto">
          <a:xfrm flipH="1">
            <a:off x="2210491" y="1833848"/>
            <a:ext cx="234253" cy="16884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0" name="Line 37">
            <a:extLst>
              <a:ext uri="{FF2B5EF4-FFF2-40B4-BE49-F238E27FC236}">
                <a16:creationId xmlns:a16="http://schemas.microsoft.com/office/drawing/2014/main" id="{D4DE611D-2DDA-4BB9-A6C9-55CD463686AF}"/>
              </a:ext>
            </a:extLst>
          </p:cNvPr>
          <p:cNvSpPr>
            <a:spLocks noChangeShapeType="1"/>
          </p:cNvSpPr>
          <p:nvPr/>
        </p:nvSpPr>
        <p:spPr bwMode="auto">
          <a:xfrm>
            <a:off x="2336801" y="2616200"/>
            <a:ext cx="60324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1" name="Line 121">
            <a:extLst>
              <a:ext uri="{FF2B5EF4-FFF2-40B4-BE49-F238E27FC236}">
                <a16:creationId xmlns:a16="http://schemas.microsoft.com/office/drawing/2014/main" id="{A5D55B50-7D1B-4A89-98E0-8650F48A3E2C}"/>
              </a:ext>
            </a:extLst>
          </p:cNvPr>
          <p:cNvSpPr>
            <a:spLocks noChangeShapeType="1"/>
          </p:cNvSpPr>
          <p:nvPr/>
        </p:nvSpPr>
        <p:spPr bwMode="auto">
          <a:xfrm>
            <a:off x="2336800" y="2616200"/>
            <a:ext cx="0" cy="127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2" name="Line 97">
            <a:extLst>
              <a:ext uri="{FF2B5EF4-FFF2-40B4-BE49-F238E27FC236}">
                <a16:creationId xmlns:a16="http://schemas.microsoft.com/office/drawing/2014/main" id="{7A31E8D3-51D7-49C9-9444-0F098C5BA1D5}"/>
              </a:ext>
            </a:extLst>
          </p:cNvPr>
          <p:cNvSpPr>
            <a:spLocks noChangeShapeType="1"/>
          </p:cNvSpPr>
          <p:nvPr/>
        </p:nvSpPr>
        <p:spPr bwMode="auto">
          <a:xfrm>
            <a:off x="2946400" y="2616200"/>
            <a:ext cx="0" cy="127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3" name="Line 118">
            <a:extLst>
              <a:ext uri="{FF2B5EF4-FFF2-40B4-BE49-F238E27FC236}">
                <a16:creationId xmlns:a16="http://schemas.microsoft.com/office/drawing/2014/main" id="{DDE96140-1095-4891-8193-CD42B6E7F334}"/>
              </a:ext>
            </a:extLst>
          </p:cNvPr>
          <p:cNvSpPr>
            <a:spLocks noChangeShapeType="1"/>
          </p:cNvSpPr>
          <p:nvPr/>
        </p:nvSpPr>
        <p:spPr bwMode="auto">
          <a:xfrm>
            <a:off x="2734735" y="2209800"/>
            <a:ext cx="3132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6" name="Line 93">
            <a:extLst>
              <a:ext uri="{FF2B5EF4-FFF2-40B4-BE49-F238E27FC236}">
                <a16:creationId xmlns:a16="http://schemas.microsoft.com/office/drawing/2014/main" id="{FF0A4DFD-C125-4F96-BB23-6D4170E87EC0}"/>
              </a:ext>
            </a:extLst>
          </p:cNvPr>
          <p:cNvSpPr>
            <a:spLocks noChangeShapeType="1"/>
          </p:cNvSpPr>
          <p:nvPr/>
        </p:nvSpPr>
        <p:spPr bwMode="auto">
          <a:xfrm>
            <a:off x="2724151" y="2209801"/>
            <a:ext cx="0" cy="3767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dirty="0">
              <a:solidFill>
                <a:srgbClr val="222222"/>
              </a:solidFill>
              <a:latin typeface="Arial"/>
            </a:endParaRPr>
          </a:p>
        </p:txBody>
      </p:sp>
      <p:sp>
        <p:nvSpPr>
          <p:cNvPr id="67" name="Text Box 29">
            <a:extLst>
              <a:ext uri="{FF2B5EF4-FFF2-40B4-BE49-F238E27FC236}">
                <a16:creationId xmlns:a16="http://schemas.microsoft.com/office/drawing/2014/main" id="{D9BF7AAD-B366-4736-BC8D-BDBCE9F4CE5E}"/>
              </a:ext>
            </a:extLst>
          </p:cNvPr>
          <p:cNvSpPr txBox="1">
            <a:spLocks noChangeArrowheads="1"/>
          </p:cNvSpPr>
          <p:nvPr/>
        </p:nvSpPr>
        <p:spPr bwMode="auto">
          <a:xfrm>
            <a:off x="3022192" y="1960213"/>
            <a:ext cx="2577950" cy="7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333" b="1" dirty="0">
                <a:solidFill>
                  <a:srgbClr val="222222"/>
                </a:solidFill>
                <a:latin typeface="Arial" panose="020B0604020202020204" pitchFamily="34" charset="0"/>
              </a:rPr>
              <a:t>Possible acute HIV syndrome</a:t>
            </a:r>
          </a:p>
          <a:p>
            <a:pPr defTabSz="1219170">
              <a:spcBef>
                <a:spcPct val="0"/>
              </a:spcBef>
              <a:buClrTx/>
              <a:buSzTx/>
              <a:buNone/>
              <a:defRPr/>
            </a:pPr>
            <a:r>
              <a:rPr lang="en-US" altLang="en-US" sz="1333" b="1" dirty="0">
                <a:solidFill>
                  <a:srgbClr val="222222"/>
                </a:solidFill>
                <a:latin typeface="Arial" panose="020B0604020202020204" pitchFamily="34" charset="0"/>
              </a:rPr>
              <a:t>Wide dissemination of virus</a:t>
            </a:r>
          </a:p>
          <a:p>
            <a:pPr defTabSz="1219170">
              <a:spcBef>
                <a:spcPct val="0"/>
              </a:spcBef>
              <a:buClrTx/>
              <a:buSzTx/>
              <a:buNone/>
              <a:defRPr/>
            </a:pPr>
            <a:r>
              <a:rPr lang="en-US" altLang="en-US" sz="1333" b="1" dirty="0">
                <a:solidFill>
                  <a:srgbClr val="222222"/>
                </a:solidFill>
                <a:latin typeface="Arial" panose="020B0604020202020204" pitchFamily="34" charset="0"/>
              </a:rPr>
              <a:t>Seeding of lymphoid organs</a:t>
            </a:r>
          </a:p>
        </p:txBody>
      </p:sp>
      <p:sp>
        <p:nvSpPr>
          <p:cNvPr id="68" name="Line 63">
            <a:extLst>
              <a:ext uri="{FF2B5EF4-FFF2-40B4-BE49-F238E27FC236}">
                <a16:creationId xmlns:a16="http://schemas.microsoft.com/office/drawing/2014/main" id="{159BF1EB-2C39-4DE3-8C08-354FF398E42E}"/>
              </a:ext>
            </a:extLst>
          </p:cNvPr>
          <p:cNvSpPr>
            <a:spLocks noChangeShapeType="1"/>
          </p:cNvSpPr>
          <p:nvPr/>
        </p:nvSpPr>
        <p:spPr bwMode="auto">
          <a:xfrm>
            <a:off x="3326045" y="3124200"/>
            <a:ext cx="0" cy="25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70" name="Line 36">
            <a:extLst>
              <a:ext uri="{FF2B5EF4-FFF2-40B4-BE49-F238E27FC236}">
                <a16:creationId xmlns:a16="http://schemas.microsoft.com/office/drawing/2014/main" id="{DC135E25-4EEA-465B-BED7-65C6F61C8B2B}"/>
              </a:ext>
            </a:extLst>
          </p:cNvPr>
          <p:cNvSpPr>
            <a:spLocks noChangeShapeType="1"/>
          </p:cNvSpPr>
          <p:nvPr/>
        </p:nvSpPr>
        <p:spPr bwMode="auto">
          <a:xfrm>
            <a:off x="3315462" y="3122084"/>
            <a:ext cx="44344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dirty="0">
              <a:solidFill>
                <a:srgbClr val="222222"/>
              </a:solidFill>
              <a:latin typeface="Arial"/>
            </a:endParaRPr>
          </a:p>
        </p:txBody>
      </p:sp>
      <p:sp>
        <p:nvSpPr>
          <p:cNvPr id="71" name="Line 62">
            <a:extLst>
              <a:ext uri="{FF2B5EF4-FFF2-40B4-BE49-F238E27FC236}">
                <a16:creationId xmlns:a16="http://schemas.microsoft.com/office/drawing/2014/main" id="{FDABF233-3150-4D06-BEBD-1A3A4C134F39}"/>
              </a:ext>
            </a:extLst>
          </p:cNvPr>
          <p:cNvSpPr>
            <a:spLocks noChangeShapeType="1"/>
          </p:cNvSpPr>
          <p:nvPr/>
        </p:nvSpPr>
        <p:spPr bwMode="auto">
          <a:xfrm>
            <a:off x="7721600" y="3124200"/>
            <a:ext cx="0" cy="25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72" name="Text Box 30">
            <a:extLst>
              <a:ext uri="{FF2B5EF4-FFF2-40B4-BE49-F238E27FC236}">
                <a16:creationId xmlns:a16="http://schemas.microsoft.com/office/drawing/2014/main" id="{07DF05EC-343F-44D3-929C-FF36549CAD27}"/>
              </a:ext>
            </a:extLst>
          </p:cNvPr>
          <p:cNvSpPr txBox="1">
            <a:spLocks noChangeArrowheads="1"/>
          </p:cNvSpPr>
          <p:nvPr/>
        </p:nvSpPr>
        <p:spPr bwMode="auto">
          <a:xfrm>
            <a:off x="4811184" y="2819400"/>
            <a:ext cx="16802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600" b="1" dirty="0">
                <a:solidFill>
                  <a:srgbClr val="222222"/>
                </a:solidFill>
                <a:latin typeface="Arial" panose="020B0604020202020204" pitchFamily="34" charset="0"/>
              </a:rPr>
              <a:t>Clinical latency</a:t>
            </a:r>
          </a:p>
        </p:txBody>
      </p:sp>
      <p:sp>
        <p:nvSpPr>
          <p:cNvPr id="73" name="Text Box 33">
            <a:extLst>
              <a:ext uri="{FF2B5EF4-FFF2-40B4-BE49-F238E27FC236}">
                <a16:creationId xmlns:a16="http://schemas.microsoft.com/office/drawing/2014/main" id="{E24A264F-0AD8-4E03-8F93-2903BF23D3C7}"/>
              </a:ext>
            </a:extLst>
          </p:cNvPr>
          <p:cNvSpPr txBox="1">
            <a:spLocks noChangeArrowheads="1"/>
          </p:cNvSpPr>
          <p:nvPr/>
        </p:nvSpPr>
        <p:spPr bwMode="auto">
          <a:xfrm>
            <a:off x="7221006" y="3733801"/>
            <a:ext cx="1335622" cy="5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algn="ctr" defTabSz="1219170">
              <a:spcBef>
                <a:spcPct val="0"/>
              </a:spcBef>
              <a:buClrTx/>
              <a:buSzTx/>
              <a:buNone/>
              <a:defRPr/>
            </a:pPr>
            <a:r>
              <a:rPr lang="en-US" altLang="en-US" sz="1333" b="1" dirty="0">
                <a:solidFill>
                  <a:srgbClr val="222222"/>
                </a:solidFill>
                <a:latin typeface="Arial" panose="020B0604020202020204" pitchFamily="34" charset="0"/>
              </a:rPr>
              <a:t>Constitutional</a:t>
            </a:r>
            <a:br>
              <a:rPr lang="en-US" altLang="en-US" sz="1333" b="1" dirty="0">
                <a:solidFill>
                  <a:srgbClr val="222222"/>
                </a:solidFill>
                <a:latin typeface="Arial" panose="020B0604020202020204" pitchFamily="34" charset="0"/>
              </a:rPr>
            </a:br>
            <a:r>
              <a:rPr lang="en-US" altLang="en-US" sz="1333" b="1" dirty="0">
                <a:solidFill>
                  <a:srgbClr val="222222"/>
                </a:solidFill>
                <a:latin typeface="Arial" panose="020B0604020202020204" pitchFamily="34" charset="0"/>
              </a:rPr>
              <a:t>symptoms</a:t>
            </a:r>
          </a:p>
        </p:txBody>
      </p:sp>
      <p:sp>
        <p:nvSpPr>
          <p:cNvPr id="75" name="Line 94">
            <a:extLst>
              <a:ext uri="{FF2B5EF4-FFF2-40B4-BE49-F238E27FC236}">
                <a16:creationId xmlns:a16="http://schemas.microsoft.com/office/drawing/2014/main" id="{E5323B47-5134-4864-A445-F606C661E885}"/>
              </a:ext>
            </a:extLst>
          </p:cNvPr>
          <p:cNvSpPr>
            <a:spLocks noChangeShapeType="1"/>
          </p:cNvSpPr>
          <p:nvPr/>
        </p:nvSpPr>
        <p:spPr bwMode="auto">
          <a:xfrm flipH="1">
            <a:off x="7914217" y="4205818"/>
            <a:ext cx="10583" cy="6053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dirty="0">
              <a:solidFill>
                <a:srgbClr val="222222"/>
              </a:solidFill>
              <a:latin typeface="Arial"/>
            </a:endParaRPr>
          </a:p>
        </p:txBody>
      </p:sp>
      <p:sp>
        <p:nvSpPr>
          <p:cNvPr id="76" name="Text Box 32">
            <a:extLst>
              <a:ext uri="{FF2B5EF4-FFF2-40B4-BE49-F238E27FC236}">
                <a16:creationId xmlns:a16="http://schemas.microsoft.com/office/drawing/2014/main" id="{8D3AC3D5-A3C7-4569-AA89-2338AAACEF23}"/>
              </a:ext>
            </a:extLst>
          </p:cNvPr>
          <p:cNvSpPr txBox="1">
            <a:spLocks noChangeArrowheads="1"/>
          </p:cNvSpPr>
          <p:nvPr/>
        </p:nvSpPr>
        <p:spPr bwMode="auto">
          <a:xfrm>
            <a:off x="7795600" y="2383229"/>
            <a:ext cx="1306768" cy="5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algn="ctr" defTabSz="1219170">
              <a:spcBef>
                <a:spcPct val="0"/>
              </a:spcBef>
              <a:buClrTx/>
              <a:buSzTx/>
              <a:buNone/>
              <a:defRPr/>
            </a:pPr>
            <a:r>
              <a:rPr lang="en-US" altLang="en-US" sz="1333" b="1" dirty="0">
                <a:solidFill>
                  <a:srgbClr val="222222"/>
                </a:solidFill>
                <a:latin typeface="Arial" panose="020B0604020202020204" pitchFamily="34" charset="0"/>
              </a:rPr>
              <a:t>Opportunistic</a:t>
            </a:r>
            <a:br>
              <a:rPr lang="en-US" altLang="en-US" sz="1333" b="1" dirty="0">
                <a:solidFill>
                  <a:srgbClr val="222222"/>
                </a:solidFill>
                <a:latin typeface="Arial" panose="020B0604020202020204" pitchFamily="34" charset="0"/>
              </a:rPr>
            </a:br>
            <a:r>
              <a:rPr lang="en-US" altLang="en-US" sz="1333" b="1" dirty="0">
                <a:solidFill>
                  <a:srgbClr val="222222"/>
                </a:solidFill>
                <a:latin typeface="Arial" panose="020B0604020202020204" pitchFamily="34" charset="0"/>
              </a:rPr>
              <a:t>diseases</a:t>
            </a:r>
          </a:p>
        </p:txBody>
      </p:sp>
      <p:sp>
        <p:nvSpPr>
          <p:cNvPr id="77" name="Text Box 31">
            <a:extLst>
              <a:ext uri="{FF2B5EF4-FFF2-40B4-BE49-F238E27FC236}">
                <a16:creationId xmlns:a16="http://schemas.microsoft.com/office/drawing/2014/main" id="{B9F66B8F-ACEC-4F84-8E26-269015367151}"/>
              </a:ext>
            </a:extLst>
          </p:cNvPr>
          <p:cNvSpPr txBox="1">
            <a:spLocks noChangeArrowheads="1"/>
          </p:cNvSpPr>
          <p:nvPr/>
        </p:nvSpPr>
        <p:spPr bwMode="auto">
          <a:xfrm>
            <a:off x="8859554" y="1927676"/>
            <a:ext cx="659155"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0"/>
              </a:spcBef>
              <a:buClrTx/>
              <a:buSzTx/>
              <a:buNone/>
              <a:defRPr/>
            </a:pPr>
            <a:r>
              <a:rPr lang="en-US" altLang="en-US" sz="1333" b="1" dirty="0">
                <a:solidFill>
                  <a:srgbClr val="222222"/>
                </a:solidFill>
                <a:latin typeface="Arial" panose="020B0604020202020204" pitchFamily="34" charset="0"/>
              </a:rPr>
              <a:t>Death</a:t>
            </a:r>
          </a:p>
        </p:txBody>
      </p:sp>
      <p:sp>
        <p:nvSpPr>
          <p:cNvPr id="78" name="Line 95">
            <a:extLst>
              <a:ext uri="{FF2B5EF4-FFF2-40B4-BE49-F238E27FC236}">
                <a16:creationId xmlns:a16="http://schemas.microsoft.com/office/drawing/2014/main" id="{DF3C366C-15A5-4AE6-B8C9-DA2C5C8A2CA1}"/>
              </a:ext>
            </a:extLst>
          </p:cNvPr>
          <p:cNvSpPr>
            <a:spLocks noChangeShapeType="1"/>
          </p:cNvSpPr>
          <p:nvPr/>
        </p:nvSpPr>
        <p:spPr bwMode="auto">
          <a:xfrm flipH="1">
            <a:off x="8516501" y="2912395"/>
            <a:ext cx="7536" cy="73209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79" name="Line 95">
            <a:extLst>
              <a:ext uri="{FF2B5EF4-FFF2-40B4-BE49-F238E27FC236}">
                <a16:creationId xmlns:a16="http://schemas.microsoft.com/office/drawing/2014/main" id="{7C8D1332-1E20-4FCD-A522-C214AD1299CA}"/>
              </a:ext>
            </a:extLst>
          </p:cNvPr>
          <p:cNvSpPr>
            <a:spLocks noChangeShapeType="1"/>
          </p:cNvSpPr>
          <p:nvPr/>
        </p:nvSpPr>
        <p:spPr bwMode="auto">
          <a:xfrm flipH="1">
            <a:off x="9226146" y="2209800"/>
            <a:ext cx="10581" cy="544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a:solidFill>
                <a:srgbClr val="222222"/>
              </a:solidFill>
              <a:latin typeface="Arial"/>
            </a:endParaRPr>
          </a:p>
        </p:txBody>
      </p:sp>
      <p:sp>
        <p:nvSpPr>
          <p:cNvPr id="65" name="TextBox 64">
            <a:extLst>
              <a:ext uri="{FF2B5EF4-FFF2-40B4-BE49-F238E27FC236}">
                <a16:creationId xmlns:a16="http://schemas.microsoft.com/office/drawing/2014/main" id="{2A512D0E-3952-47E2-A1E6-3F02418BC81F}"/>
              </a:ext>
            </a:extLst>
          </p:cNvPr>
          <p:cNvSpPr txBox="1"/>
          <p:nvPr/>
        </p:nvSpPr>
        <p:spPr>
          <a:xfrm>
            <a:off x="2362200" y="6305883"/>
            <a:ext cx="8763000" cy="307777"/>
          </a:xfrm>
          <a:prstGeom prst="rect">
            <a:avLst/>
          </a:prstGeom>
          <a:noFill/>
        </p:spPr>
        <p:txBody>
          <a:bodyPr wrap="square" rtlCol="0">
            <a:spAutoFit/>
          </a:bodyPr>
          <a:lstStyle/>
          <a:p>
            <a:pPr lvl="0" algn="ctr">
              <a:defRPr/>
            </a:pPr>
            <a:r>
              <a:rPr lang="en-US" altLang="en-US" sz="1400" dirty="0">
                <a:solidFill>
                  <a:schemeClr val="bg1"/>
                </a:solidFill>
              </a:rPr>
              <a:t>Adapted from Ann Intern Med 1996;124:654</a:t>
            </a:r>
          </a:p>
        </p:txBody>
      </p:sp>
    </p:spTree>
    <p:extLst>
      <p:ext uri="{BB962C8B-B14F-4D97-AF65-F5344CB8AC3E}">
        <p14:creationId xmlns:p14="http://schemas.microsoft.com/office/powerpoint/2010/main" val="1204933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AETC-BLANK-MASTER</Template>
  <TotalTime>2650</TotalTime>
  <Words>4517</Words>
  <Application>Microsoft Office PowerPoint</Application>
  <PresentationFormat>Widescreen</PresentationFormat>
  <Paragraphs>541</Paragraphs>
  <Slides>50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vt:lpstr>
      <vt:lpstr>Calibri</vt:lpstr>
      <vt:lpstr>ITC Avant Garde Std Bk</vt:lpstr>
      <vt:lpstr>Tahoma</vt:lpstr>
      <vt:lpstr>Wingdings</vt:lpstr>
      <vt:lpstr>AETC-BLANK-MASTER</vt:lpstr>
      <vt:lpstr>HIV and Aging</vt:lpstr>
      <vt:lpstr>Conflict of Interest Disclosure Statement</vt:lpstr>
      <vt:lpstr>Use of Trade/Brand Names</vt:lpstr>
      <vt:lpstr>Unconscious Bias Disclosure</vt:lpstr>
      <vt:lpstr>Learning Objectives</vt:lpstr>
      <vt:lpstr>Introduction</vt:lpstr>
      <vt:lpstr>Human Immunodeficiency Virus (HIV)</vt:lpstr>
      <vt:lpstr>Disease Progression Markers</vt:lpstr>
      <vt:lpstr>HIV Natural History</vt:lpstr>
      <vt:lpstr>LIFE Expectancy</vt:lpstr>
      <vt:lpstr>Survival With HIV/AIDS: The Way It Was</vt:lpstr>
      <vt:lpstr>Annual age-adjusted rates of death with HIV infection  as the underlying cause, 1987−2018, United States</vt:lpstr>
      <vt:lpstr>Life Expectancy 2000-2007</vt:lpstr>
      <vt:lpstr>Life Expectancy 1996 to 2011</vt:lpstr>
      <vt:lpstr>Life Expectancy after 2015</vt:lpstr>
      <vt:lpstr>Summary</vt:lpstr>
      <vt:lpstr>Epidemiology</vt:lpstr>
      <vt:lpstr>Persons Living with HIV in the US</vt:lpstr>
      <vt:lpstr>Persons with HIV by Age – US 2021</vt:lpstr>
      <vt:lpstr>HIV prevalence in the US in 2021</vt:lpstr>
      <vt:lpstr>New HIV Diagnosis - US</vt:lpstr>
      <vt:lpstr>New HIV Diagnosis by Age – US 2021</vt:lpstr>
      <vt:lpstr>HIV Staging at Diagnosis</vt:lpstr>
      <vt:lpstr>HIV Staging at Diagnosis</vt:lpstr>
      <vt:lpstr>Late Diagnosis</vt:lpstr>
      <vt:lpstr>Global Trend for People with HIV &gt;50</vt:lpstr>
      <vt:lpstr>Aging with HIV</vt:lpstr>
      <vt:lpstr>Aging Process</vt:lpstr>
      <vt:lpstr>Accelerated vs Accentuated</vt:lpstr>
      <vt:lpstr>Accelerated vs Accentuated</vt:lpstr>
      <vt:lpstr>Accelerated and Accentuated</vt:lpstr>
      <vt:lpstr>Accelerated vs Accentuated</vt:lpstr>
      <vt:lpstr>Chronic disease onset among people living with HIV in a large private insurance claims dataset</vt:lpstr>
      <vt:lpstr>Chronic disease onset among people living with HIV in a large private insurance claims dataset</vt:lpstr>
      <vt:lpstr>Prevalence of medical co-morbidities in Italian age-matched cohorts of PWH on ART and those without HIV </vt:lpstr>
      <vt:lpstr>Common Comorbidities</vt:lpstr>
      <vt:lpstr>Treatment Considerations</vt:lpstr>
      <vt:lpstr>Antiretroviral Therapy (ART)</vt:lpstr>
      <vt:lpstr>Considerations</vt:lpstr>
      <vt:lpstr>Response</vt:lpstr>
      <vt:lpstr>Neurocognitive Disorder</vt:lpstr>
      <vt:lpstr>HIV-Associated Neurocognitive Disorder (HAND) </vt:lpstr>
      <vt:lpstr>HIV-Associated Neurocognitive Disorder (HAND) </vt:lpstr>
      <vt:lpstr>Summary</vt:lpstr>
      <vt:lpstr>State of Aging with HIV</vt:lpstr>
      <vt:lpstr>References</vt:lpstr>
      <vt:lpstr>References</vt:lpstr>
      <vt:lpstr>References</vt:lpstr>
      <vt:lpstr>Resources</vt:lpstr>
      <vt:lpstr>SCAETC Social Media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521</cp:revision>
  <cp:lastPrinted>2013-10-17T16:37:33Z</cp:lastPrinted>
  <dcterms:created xsi:type="dcterms:W3CDTF">2016-03-30T16:09:11Z</dcterms:created>
  <dcterms:modified xsi:type="dcterms:W3CDTF">2024-01-11T20:49:43Z</dcterms:modified>
</cp:coreProperties>
</file>