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6"/>
  </p:notesMasterIdLst>
  <p:handoutMasterIdLst>
    <p:handoutMasterId r:id="rId37"/>
  </p:handoutMasterIdLst>
  <p:sldIdLst>
    <p:sldId id="258" r:id="rId2"/>
    <p:sldId id="257" r:id="rId3"/>
    <p:sldId id="260" r:id="rId4"/>
    <p:sldId id="261" r:id="rId5"/>
    <p:sldId id="262" r:id="rId6"/>
    <p:sldId id="272" r:id="rId7"/>
    <p:sldId id="270"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71" r:id="rId33"/>
    <p:sldId id="297" r:id="rId34"/>
    <p:sldId id="26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27"/>
    <p:restoredTop sz="83549" autoAdjust="0"/>
  </p:normalViewPr>
  <p:slideViewPr>
    <p:cSldViewPr snapToGrid="0" snapToObjects="1">
      <p:cViewPr varScale="1">
        <p:scale>
          <a:sx n="61" d="100"/>
          <a:sy n="61" d="100"/>
        </p:scale>
        <p:origin x="1134" y="4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1/11/2024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roiconference.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10 2023</a:t>
            </a:r>
          </a:p>
          <a:p>
            <a:r>
              <a:rPr lang="en-US" i="1" dirty="0"/>
              <a:t>UNMRP clinical director reviewed MM/DD/YY</a:t>
            </a: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a good treatment history is </a:t>
            </a:r>
            <a:r>
              <a:rPr lang="en-US" u="sng" dirty="0"/>
              <a:t>very important</a:t>
            </a:r>
            <a:r>
              <a:rPr lang="en-US" dirty="0"/>
              <a:t>. When did you start? When did you stop? Why did you stop (med failure, copays, etc.)? Utilize HIV med chart as a visual for patients to identify their prior regimens. Look at the person as a </a:t>
            </a:r>
            <a:r>
              <a:rPr lang="en-US" i="1" dirty="0"/>
              <a:t>whole</a:t>
            </a:r>
            <a:r>
              <a:rPr lang="en-US" i="0" dirty="0"/>
              <a:t> person</a:t>
            </a:r>
          </a:p>
          <a:p>
            <a:endParaRPr lang="en-US" i="0" dirty="0"/>
          </a:p>
          <a:p>
            <a:r>
              <a:rPr lang="en-US" i="0" dirty="0"/>
              <a:t>High barrier examples = DRV/r or DRV/c or DTG or BIC</a:t>
            </a:r>
          </a:p>
          <a:p>
            <a:r>
              <a:rPr lang="en-US" i="0" dirty="0"/>
              <a:t>Lower barrier examples = Older NRTIs or </a:t>
            </a:r>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13</a:t>
            </a:fld>
            <a:endParaRPr lang="en-US"/>
          </a:p>
        </p:txBody>
      </p:sp>
    </p:spTree>
    <p:extLst>
      <p:ext uri="{BB962C8B-B14F-4D97-AF65-F5344CB8AC3E}">
        <p14:creationId xmlns:p14="http://schemas.microsoft.com/office/powerpoint/2010/main" val="274581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14</a:t>
            </a:fld>
            <a:endParaRPr lang="en-US"/>
          </a:p>
        </p:txBody>
      </p:sp>
    </p:spTree>
    <p:extLst>
      <p:ext uri="{BB962C8B-B14F-4D97-AF65-F5344CB8AC3E}">
        <p14:creationId xmlns:p14="http://schemas.microsoft.com/office/powerpoint/2010/main" val="178450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Stops the variants that are susceptible, but not those that have resistance</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15</a:t>
            </a:fld>
            <a:endParaRPr lang="en-US"/>
          </a:p>
        </p:txBody>
      </p:sp>
    </p:spTree>
    <p:extLst>
      <p:ext uri="{BB962C8B-B14F-4D97-AF65-F5344CB8AC3E}">
        <p14:creationId xmlns:p14="http://schemas.microsoft.com/office/powerpoint/2010/main" val="124177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Genotypes should be done while on medication- if not, it can be missing some of the resistance the virus has. Be cautious that something could be missing. </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16</a:t>
            </a:fld>
            <a:endParaRPr lang="en-US"/>
          </a:p>
        </p:txBody>
      </p:sp>
    </p:spTree>
    <p:extLst>
      <p:ext uri="{BB962C8B-B14F-4D97-AF65-F5344CB8AC3E}">
        <p14:creationId xmlns:p14="http://schemas.microsoft.com/office/powerpoint/2010/main" val="377450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Tells us when a medication is failing a patient. Know what lab you are ordering from and what they are looking for. Check with your specific lab.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see something on a genotype, we know it is there, but if we </a:t>
            </a:r>
            <a:r>
              <a:rPr lang="en-US" sz="1200" i="1" dirty="0"/>
              <a:t>don’t</a:t>
            </a:r>
            <a:r>
              <a:rPr lang="en-US" sz="1200" dirty="0"/>
              <a:t> see it, doesn’t mean it isn’t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http://www.monogrambio.com/hiv-tests/suppression-management/genosure-archive</a:t>
            </a:r>
          </a:p>
          <a:p>
            <a:r>
              <a:rPr lang="en-US" dirty="0" err="1"/>
              <a:t>GenoSure</a:t>
            </a:r>
            <a:r>
              <a:rPr lang="en-US" dirty="0"/>
              <a:t> archive:</a:t>
            </a:r>
            <a:r>
              <a:rPr lang="en-US" baseline="0" dirty="0"/>
              <a:t> </a:t>
            </a:r>
            <a:r>
              <a:rPr lang="en-US" sz="1300" dirty="0">
                <a:latin typeface="Arial" panose="020B0604020202020204" pitchFamily="34" charset="0"/>
                <a:cs typeface="Arial" panose="020B0604020202020204" pitchFamily="34" charset="0"/>
              </a:rPr>
              <a:t>Toma J, et al. ICAAC 2015, September 17-21, 2015, San Diego</a:t>
            </a:r>
          </a:p>
          <a:p>
            <a:r>
              <a:rPr lang="en-US" dirty="0">
                <a:solidFill>
                  <a:schemeClr val="tx1"/>
                </a:solidFill>
              </a:rPr>
              <a:t>Concordance with historical resistance (individual ARVs): 85%; NNRTIs: 93%, PIs: 84%, NRTIs: 76%</a:t>
            </a:r>
          </a:p>
          <a:p>
            <a:r>
              <a:rPr lang="en-US" dirty="0">
                <a:solidFill>
                  <a:schemeClr val="tx1"/>
                </a:solidFill>
              </a:rPr>
              <a:t>Identified major wild-type (nonmutant) variants at 97%.</a:t>
            </a:r>
            <a:r>
              <a:rPr lang="en-US" baseline="0" dirty="0">
                <a:solidFill>
                  <a:schemeClr val="tx1"/>
                </a:solidFill>
              </a:rPr>
              <a:t> </a:t>
            </a:r>
            <a:r>
              <a:rPr lang="en-US" dirty="0">
                <a:solidFill>
                  <a:schemeClr val="tx1"/>
                </a:solidFill>
              </a:rPr>
              <a:t>False omission rate 3%.</a:t>
            </a:r>
          </a:p>
          <a:p>
            <a:r>
              <a:rPr lang="en-US" dirty="0" err="1">
                <a:solidFill>
                  <a:schemeClr val="tx1"/>
                </a:solidFill>
              </a:rPr>
              <a:t>Proviral</a:t>
            </a:r>
            <a:r>
              <a:rPr lang="en-US" dirty="0">
                <a:solidFill>
                  <a:schemeClr val="tx1"/>
                </a:solidFill>
              </a:rPr>
              <a:t> DNA genotypic testing: unlikely to add additional info for pts</a:t>
            </a:r>
            <a:r>
              <a:rPr lang="en-US" baseline="0" dirty="0">
                <a:solidFill>
                  <a:schemeClr val="tx1"/>
                </a:solidFill>
              </a:rPr>
              <a:t> on 1</a:t>
            </a:r>
            <a:r>
              <a:rPr lang="en-US" baseline="30000" dirty="0">
                <a:solidFill>
                  <a:schemeClr val="tx1"/>
                </a:solidFill>
              </a:rPr>
              <a:t>st</a:t>
            </a:r>
            <a:r>
              <a:rPr lang="en-US" baseline="0" dirty="0">
                <a:solidFill>
                  <a:schemeClr val="tx1"/>
                </a:solidFill>
              </a:rPr>
              <a:t> or 2</a:t>
            </a:r>
            <a:r>
              <a:rPr lang="en-US" baseline="30000" dirty="0">
                <a:solidFill>
                  <a:schemeClr val="tx1"/>
                </a:solidFill>
              </a:rPr>
              <a:t>nd</a:t>
            </a:r>
            <a:r>
              <a:rPr lang="en-US" baseline="0" dirty="0">
                <a:solidFill>
                  <a:schemeClr val="tx1"/>
                </a:solidFill>
              </a:rPr>
              <a:t> regimens with prior genotypic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May miss previous drug resistance mutation so interpret with caution</a:t>
            </a: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17</a:t>
            </a:fld>
            <a:endParaRPr lang="en-US"/>
          </a:p>
        </p:txBody>
      </p:sp>
    </p:spTree>
    <p:extLst>
      <p:ext uri="{BB962C8B-B14F-4D97-AF65-F5344CB8AC3E}">
        <p14:creationId xmlns:p14="http://schemas.microsoft.com/office/powerpoint/2010/main" val="80416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Phenotype: Helpful when looking through historical records, but not necessarily something that would be ordered now. </a:t>
            </a:r>
          </a:p>
          <a:p>
            <a:endParaRPr lang="en-US" dirty="0"/>
          </a:p>
          <a:p>
            <a:r>
              <a:rPr lang="en-US" dirty="0"/>
              <a:t>Phenotypic</a:t>
            </a:r>
            <a:r>
              <a:rPr lang="en-US" baseline="0" dirty="0"/>
              <a:t> resistance testing can measure in vitro the actual fold change in drug susceptibility, as well as the actual impact of mutation combinations and interactions on each drug under consideration.</a:t>
            </a:r>
            <a:endParaRPr lang="en-US" dirty="0"/>
          </a:p>
          <a:p>
            <a:r>
              <a:rPr lang="en-US" dirty="0"/>
              <a:t>https://www.monogrambio.com/hiv-tests/tropism</a:t>
            </a:r>
          </a:p>
          <a:p>
            <a:r>
              <a:rPr lang="en-US" dirty="0"/>
              <a:t>Up to 19% with acute/recent infection can harbor CXCR4-tropic virus</a:t>
            </a:r>
          </a:p>
          <a:p>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18</a:t>
            </a:fld>
            <a:endParaRPr lang="en-US"/>
          </a:p>
        </p:txBody>
      </p:sp>
    </p:spTree>
    <p:extLst>
      <p:ext uri="{BB962C8B-B14F-4D97-AF65-F5344CB8AC3E}">
        <p14:creationId xmlns:p14="http://schemas.microsoft.com/office/powerpoint/2010/main" val="94859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19</a:t>
            </a:fld>
            <a:endParaRPr lang="en-US"/>
          </a:p>
        </p:txBody>
      </p:sp>
    </p:spTree>
    <p:extLst>
      <p:ext uri="{BB962C8B-B14F-4D97-AF65-F5344CB8AC3E}">
        <p14:creationId xmlns:p14="http://schemas.microsoft.com/office/powerpoint/2010/main" val="4013290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Horizontal = </a:t>
            </a:r>
            <a:r>
              <a:rPr lang="en-US" b="1" dirty="0">
                <a:solidFill>
                  <a:schemeClr val="tx1"/>
                </a:solidFill>
              </a:rPr>
              <a:t>safe switch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Vertical = not necessarily something that can’t be done, but we need to think twice before switching.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Ibalizumab: CD4 post-attachment inhibitor; No commercially available resistance testing</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20</a:t>
            </a:fld>
            <a:endParaRPr lang="en-US"/>
          </a:p>
        </p:txBody>
      </p:sp>
    </p:spTree>
    <p:extLst>
      <p:ext uri="{BB962C8B-B14F-4D97-AF65-F5344CB8AC3E}">
        <p14:creationId xmlns:p14="http://schemas.microsoft.com/office/powerpoint/2010/main" val="3959990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ViiV</a:t>
            </a:r>
            <a:r>
              <a:rPr lang="en-US" sz="1200" dirty="0">
                <a:solidFill>
                  <a:schemeClr val="tx1"/>
                </a:solidFill>
              </a:rPr>
              <a:t> - </a:t>
            </a:r>
            <a:r>
              <a:rPr lang="en-US" sz="1200" dirty="0" err="1">
                <a:solidFill>
                  <a:schemeClr val="tx1"/>
                </a:solidFill>
              </a:rPr>
              <a:t>Llibre</a:t>
            </a:r>
            <a:r>
              <a:rPr lang="en-US" sz="1200" dirty="0">
                <a:solidFill>
                  <a:schemeClr val="tx1"/>
                </a:solidFill>
              </a:rPr>
              <a:t>, JM, et al. </a:t>
            </a:r>
            <a:r>
              <a:rPr lang="en-US" sz="1200" i="1" dirty="0">
                <a:solidFill>
                  <a:schemeClr val="tx1"/>
                </a:solidFill>
              </a:rPr>
              <a:t>Efficacy, safety, and tolerability of dolutegravir-</a:t>
            </a:r>
            <a:r>
              <a:rPr lang="en-US" sz="1200" i="1" dirty="0" err="1">
                <a:solidFill>
                  <a:schemeClr val="tx1"/>
                </a:solidFill>
              </a:rPr>
              <a:t>rilpivirine</a:t>
            </a:r>
            <a:r>
              <a:rPr lang="en-US" sz="1200" i="1" dirty="0">
                <a:solidFill>
                  <a:schemeClr val="tx1"/>
                </a:solidFill>
              </a:rPr>
              <a:t> for the maintenance of virological suppression in adults with HIV-1: phase 3, randomized, non-inferiority SWORD-1 and SWORD-2 studies</a:t>
            </a:r>
            <a:r>
              <a:rPr lang="en-US" sz="1200" dirty="0">
                <a:solidFill>
                  <a:schemeClr val="tx1"/>
                </a:solidFill>
              </a:rPr>
              <a:t>. </a:t>
            </a:r>
            <a:r>
              <a:rPr lang="en-US" sz="1200" u="sng" dirty="0">
                <a:solidFill>
                  <a:schemeClr val="tx1"/>
                </a:solidFill>
              </a:rPr>
              <a:t>The Lancet</a:t>
            </a:r>
            <a:r>
              <a:rPr lang="en-US" sz="1200" dirty="0">
                <a:solidFill>
                  <a:schemeClr val="tx1"/>
                </a:solidFill>
              </a:rPr>
              <a:t>. January 2018. </a:t>
            </a:r>
          </a:p>
          <a:p>
            <a:r>
              <a:rPr lang="en-US" dirty="0">
                <a:solidFill>
                  <a:schemeClr val="tx1"/>
                </a:solidFill>
              </a:rPr>
              <a:t>No differences in lipids. Not differentiated for baseline ART for the 48 week snapshot</a:t>
            </a:r>
          </a:p>
          <a:p>
            <a:r>
              <a:rPr lang="en-US" dirty="0">
                <a:solidFill>
                  <a:schemeClr val="tx1"/>
                </a:solidFill>
              </a:rPr>
              <a:t>Decreases in bone markers for DTG/RPV group from baseline</a:t>
            </a:r>
          </a:p>
          <a:p>
            <a:r>
              <a:rPr lang="en-US" dirty="0">
                <a:solidFill>
                  <a:schemeClr val="tx1"/>
                </a:solidFill>
              </a:rPr>
              <a:t>No renal parameters reported</a:t>
            </a:r>
          </a:p>
          <a:p>
            <a:pPr>
              <a:lnSpc>
                <a:spcPct val="100000"/>
              </a:lnSpc>
            </a:pPr>
            <a:r>
              <a:rPr lang="en-US" dirty="0">
                <a:solidFill>
                  <a:schemeClr val="tx1"/>
                </a:solidFill>
              </a:rPr>
              <a:t>Overall, great efficacy and safety</a:t>
            </a:r>
          </a:p>
          <a:p>
            <a:pPr>
              <a:lnSpc>
                <a:spcPct val="100000"/>
              </a:lnSpc>
            </a:pPr>
            <a:r>
              <a:rPr lang="en-US" dirty="0">
                <a:solidFill>
                  <a:schemeClr val="tx1"/>
                </a:solidFill>
              </a:rPr>
              <a:t>Only assessed as switch study and not in treatment-naïve</a:t>
            </a:r>
          </a:p>
          <a:p>
            <a:pPr>
              <a:lnSpc>
                <a:spcPct val="100000"/>
              </a:lnSpc>
            </a:pPr>
            <a:r>
              <a:rPr lang="en-US" dirty="0">
                <a:solidFill>
                  <a:schemeClr val="tx1"/>
                </a:solidFill>
              </a:rPr>
              <a:t>Patients were only switched from a few regimens</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21</a:t>
            </a:fld>
            <a:endParaRPr lang="en-US"/>
          </a:p>
        </p:txBody>
      </p:sp>
    </p:spTree>
    <p:extLst>
      <p:ext uri="{BB962C8B-B14F-4D97-AF65-F5344CB8AC3E}">
        <p14:creationId xmlns:p14="http://schemas.microsoft.com/office/powerpoint/2010/main" val="7996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Dovato</a:t>
            </a:r>
            <a:r>
              <a:rPr lang="en-US" sz="1200" dirty="0">
                <a:solidFill>
                  <a:schemeClr val="tx1"/>
                </a:solidFill>
              </a:rPr>
              <a:t> = </a:t>
            </a:r>
            <a:r>
              <a:rPr lang="en-US" sz="1200" dirty="0" err="1">
                <a:solidFill>
                  <a:schemeClr val="tx1"/>
                </a:solidFill>
              </a:rPr>
              <a:t>ViiV</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Prezcobix</a:t>
            </a:r>
            <a:r>
              <a:rPr lang="en-US" sz="1200" dirty="0">
                <a:solidFill>
                  <a:schemeClr val="tx1"/>
                </a:solidFill>
              </a:rPr>
              <a:t> (Janssen) </a:t>
            </a:r>
            <a:r>
              <a:rPr lang="en-US" sz="1200" dirty="0" err="1">
                <a:solidFill>
                  <a:schemeClr val="tx1"/>
                </a:solidFill>
              </a:rPr>
              <a:t>Isentress</a:t>
            </a:r>
            <a:r>
              <a:rPr lang="en-US" sz="1200" dirty="0">
                <a:solidFill>
                  <a:schemeClr val="tx1"/>
                </a:solidFill>
              </a:rPr>
              <a:t> (Merck)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Lamivudine = generic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Long term data not available on these options.</a:t>
            </a:r>
            <a:endParaRPr lang="en-US" dirty="0">
              <a:solidFill>
                <a:schemeClr val="tx1"/>
              </a:solidFill>
            </a:endParaRPr>
          </a:p>
          <a:p>
            <a:r>
              <a:rPr lang="en-US" dirty="0" err="1"/>
              <a:t>Ciccullo</a:t>
            </a:r>
            <a:r>
              <a:rPr lang="en-US" dirty="0"/>
              <a:t>, A et al. DTG+RPV and DTG+3tC</a:t>
            </a:r>
            <a:r>
              <a:rPr lang="en-US" baseline="0" dirty="0"/>
              <a:t> compared. </a:t>
            </a:r>
            <a:r>
              <a:rPr lang="en-US" dirty="0" err="1"/>
              <a:t>Antivir</a:t>
            </a:r>
            <a:r>
              <a:rPr lang="en-US" dirty="0"/>
              <a:t> </a:t>
            </a:r>
            <a:r>
              <a:rPr lang="en-US" dirty="0" err="1"/>
              <a:t>Ther</a:t>
            </a:r>
            <a:r>
              <a:rPr lang="en-US" dirty="0"/>
              <a:t>. 2018. </a:t>
            </a:r>
          </a:p>
          <a:p>
            <a:r>
              <a:rPr lang="en-US" dirty="0"/>
              <a:t>LPV/r +</a:t>
            </a:r>
            <a:r>
              <a:rPr lang="en-US" baseline="0" dirty="0"/>
              <a:t> 3TC not recommended because of pill burden and poor tolerability.</a:t>
            </a:r>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22</a:t>
            </a:fld>
            <a:endParaRPr lang="en-US"/>
          </a:p>
        </p:txBody>
      </p:sp>
    </p:spTree>
    <p:extLst>
      <p:ext uri="{BB962C8B-B14F-4D97-AF65-F5344CB8AC3E}">
        <p14:creationId xmlns:p14="http://schemas.microsoft.com/office/powerpoint/2010/main" val="79969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endParaRPr lang="en-US" sz="1200"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Trade names must be put in parentheses </a:t>
            </a:r>
            <a:r>
              <a:rPr lang="en-US" sz="1200" b="1" i="1" u="sng" kern="1200" dirty="0">
                <a:solidFill>
                  <a:schemeClr val="tx1"/>
                </a:solidFill>
                <a:effectLst/>
                <a:latin typeface="+mn-lt"/>
                <a:ea typeface="+mn-ea"/>
                <a:cs typeface="+mn-cs"/>
              </a:rPr>
              <a:t>after</a:t>
            </a:r>
            <a:r>
              <a:rPr lang="en-US" sz="1200" b="1" i="1" kern="1200" dirty="0">
                <a:solidFill>
                  <a:schemeClr val="tx1"/>
                </a:solidFill>
                <a:effectLst/>
                <a:latin typeface="+mn-lt"/>
                <a:ea typeface="+mn-ea"/>
                <a:cs typeface="+mn-cs"/>
              </a:rPr>
              <a:t>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77794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slide</a:t>
            </a:r>
          </a:p>
          <a:p>
            <a:r>
              <a:rPr lang="en-US" dirty="0"/>
              <a:t>LPV/r</a:t>
            </a:r>
            <a:r>
              <a:rPr lang="en-US" baseline="0" dirty="0"/>
              <a:t> + 3TC (Cahn et al 2014) as not recommended due to twice daily dosing and worse metabolic profile.</a:t>
            </a:r>
          </a:p>
          <a:p>
            <a:r>
              <a:rPr lang="en-US" baseline="0" dirty="0"/>
              <a:t>Cost: </a:t>
            </a:r>
            <a:r>
              <a:rPr lang="en-US" baseline="0" dirty="0" err="1"/>
              <a:t>dtg</a:t>
            </a:r>
            <a:r>
              <a:rPr lang="en-US" baseline="0" dirty="0"/>
              <a:t>/</a:t>
            </a:r>
            <a:r>
              <a:rPr lang="en-US" baseline="0" dirty="0" err="1"/>
              <a:t>rpv</a:t>
            </a:r>
            <a:r>
              <a:rPr lang="en-US" baseline="0" dirty="0"/>
              <a:t>=1332, dtg+3tc=1055, </a:t>
            </a:r>
            <a:r>
              <a:rPr lang="en-US" baseline="0" dirty="0" err="1"/>
              <a:t>dtg+drv</a:t>
            </a:r>
            <a:r>
              <a:rPr lang="en-US" baseline="0" dirty="0"/>
              <a:t>/c(r) = 1544, </a:t>
            </a:r>
            <a:r>
              <a:rPr lang="en-US" baseline="0" dirty="0" err="1"/>
              <a:t>drv</a:t>
            </a:r>
            <a:r>
              <a:rPr lang="en-US" baseline="0" dirty="0"/>
              <a:t>/c + </a:t>
            </a:r>
            <a:r>
              <a:rPr lang="en-US" baseline="0" dirty="0" err="1"/>
              <a:t>rpv</a:t>
            </a:r>
            <a:r>
              <a:rPr lang="en-US" baseline="0" dirty="0"/>
              <a:t>= 1269</a:t>
            </a:r>
          </a:p>
          <a:p>
            <a:r>
              <a:rPr lang="en-US" sz="1200" b="0" dirty="0"/>
              <a:t>2-drug regimen not recommended for those with active HBV coinfection. Using 3TC or FTC as only drug in regimen with HBV activity is not recommended as HBV resistance to these drugs can emerge. Discontinuation of HBV drugs may lead to reactivation of HBV which may result in serious hepatocellular damage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Monotherapy with either a boosted PI or INSTI has been associated with unacceptable rates of virologic failure and the development of resistance, therefore NOT recommended</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23</a:t>
            </a:fld>
            <a:endParaRPr lang="en-US"/>
          </a:p>
        </p:txBody>
      </p:sp>
    </p:spTree>
    <p:extLst>
      <p:ext uri="{BB962C8B-B14F-4D97-AF65-F5344CB8AC3E}">
        <p14:creationId xmlns:p14="http://schemas.microsoft.com/office/powerpoint/2010/main" val="2636397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 monitoring to assess tolerability, viral suppression, adherence, and safety is recommended during the first 3 months after regimen switch</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24</a:t>
            </a:fld>
            <a:endParaRPr lang="en-US"/>
          </a:p>
        </p:txBody>
      </p:sp>
    </p:spTree>
    <p:extLst>
      <p:ext uri="{BB962C8B-B14F-4D97-AF65-F5344CB8AC3E}">
        <p14:creationId xmlns:p14="http://schemas.microsoft.com/office/powerpoint/2010/main" val="3321404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32</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34</a:t>
            </a:fld>
            <a:endParaRPr lang="en-US"/>
          </a:p>
        </p:txBody>
      </p:sp>
    </p:spTree>
    <p:extLst>
      <p:ext uri="{BB962C8B-B14F-4D97-AF65-F5344CB8AC3E}">
        <p14:creationId xmlns:p14="http://schemas.microsoft.com/office/powerpoint/2010/main" val="280114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301238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potential for toxicity- do not have to wait until someone has a toxicity, but can try to avoid toxicity </a:t>
            </a:r>
          </a:p>
          <a:p>
            <a:endParaRPr lang="en-US" dirty="0"/>
          </a:p>
          <a:p>
            <a:r>
              <a:rPr lang="en-US" dirty="0"/>
              <a:t>*TDF- specifically talking about treatment, not prevention</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105931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Monotherapy with either a boosted PI or INSTI has been associated with unacceptable rates of virologic failure and the development of resistance, therefore NOT recommended</a:t>
            </a:r>
          </a:p>
          <a:p>
            <a:endParaRPr lang="en-US" dirty="0"/>
          </a:p>
          <a:p>
            <a:r>
              <a:rPr lang="en-US" dirty="0"/>
              <a:t>Older slide- highlights that there are many switch trials and that </a:t>
            </a:r>
            <a:r>
              <a:rPr lang="en-US" u="sng" dirty="0"/>
              <a:t>not every switch is a good idea</a:t>
            </a:r>
            <a:r>
              <a:rPr lang="en-US" u="none" dirty="0"/>
              <a:t>. Bottom two examples show that these switches were ineffective</a:t>
            </a:r>
            <a:endParaRPr lang="en-US" u="sng"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8</a:t>
            </a:fld>
            <a:endParaRPr lang="en-US"/>
          </a:p>
        </p:txBody>
      </p:sp>
    </p:spTree>
    <p:extLst>
      <p:ext uri="{BB962C8B-B14F-4D97-AF65-F5344CB8AC3E}">
        <p14:creationId xmlns:p14="http://schemas.microsoft.com/office/powerpoint/2010/main" val="392947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longer someone has a detectable VL, the higher probability that person’s virus will develop mutations. If previous failure, be very careful.</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9</a:t>
            </a:fld>
            <a:endParaRPr lang="en-US"/>
          </a:p>
        </p:txBody>
      </p:sp>
    </p:spTree>
    <p:extLst>
      <p:ext uri="{BB962C8B-B14F-4D97-AF65-F5344CB8AC3E}">
        <p14:creationId xmlns:p14="http://schemas.microsoft.com/office/powerpoint/2010/main" val="399539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Example of trial for reducing renal toxicity</a:t>
            </a:r>
          </a:p>
          <a:p>
            <a:pPr algn="l"/>
            <a:endParaRPr lang="en-US" sz="1200" dirty="0"/>
          </a:p>
          <a:p>
            <a:pPr algn="l"/>
            <a:r>
              <a:rPr lang="en-US" sz="1200" dirty="0"/>
              <a:t>Switching to a TAF-based Regimen in Pts with Renal Impairment.</a:t>
            </a:r>
          </a:p>
          <a:p>
            <a:pPr algn="l"/>
            <a:r>
              <a:rPr lang="en-US" sz="1200" dirty="0"/>
              <a:t>Multicenter, open-label phase III trial. Change in eGFR from BL to </a:t>
            </a:r>
            <a:r>
              <a:rPr lang="en-US" sz="1200" dirty="0" err="1"/>
              <a:t>wk</a:t>
            </a:r>
            <a:r>
              <a:rPr lang="en-US" sz="1200" dirty="0"/>
              <a:t> 24.</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10</a:t>
            </a:fld>
            <a:endParaRPr lang="en-US"/>
          </a:p>
        </p:txBody>
      </p:sp>
    </p:spTree>
    <p:extLst>
      <p:ext uri="{BB962C8B-B14F-4D97-AF65-F5344CB8AC3E}">
        <p14:creationId xmlns:p14="http://schemas.microsoft.com/office/powerpoint/2010/main" val="340617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DTG + 2 NRTIs noninferior and improves lipid profile</a:t>
            </a:r>
          </a:p>
          <a:p>
            <a:endParaRPr lang="en-US" dirty="0"/>
          </a:p>
          <a:p>
            <a:r>
              <a:rPr lang="en-US" dirty="0"/>
              <a:t>NEAT 022:</a:t>
            </a:r>
            <a:r>
              <a:rPr lang="en-US" baseline="0" dirty="0"/>
              <a:t> switch from boosted PI to DTG in suppressed pts with high CV risk</a:t>
            </a:r>
          </a:p>
          <a:p>
            <a:r>
              <a:rPr lang="en-US" baseline="0" dirty="0"/>
              <a:t>International, randomized, open-label phase IV study</a:t>
            </a:r>
          </a:p>
          <a:p>
            <a:r>
              <a:rPr lang="en-US" baseline="0" dirty="0"/>
              <a:t>Primary endpoints at </a:t>
            </a:r>
            <a:r>
              <a:rPr lang="en-US" baseline="0" dirty="0" err="1"/>
              <a:t>Wk</a:t>
            </a:r>
            <a:r>
              <a:rPr lang="en-US" baseline="0" dirty="0"/>
              <a:t> 48: proportion VL&lt;50, change total plasma cholesterol</a:t>
            </a:r>
          </a:p>
          <a:p>
            <a:r>
              <a:rPr lang="en-US" baseline="0" dirty="0"/>
              <a:t>Baseline NRTI backbones: FTC/TDF 65%, ABC/3TC:31%</a:t>
            </a:r>
            <a:endParaRPr lang="en-US" dirty="0"/>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11</a:t>
            </a:fld>
            <a:endParaRPr lang="en-US"/>
          </a:p>
        </p:txBody>
      </p:sp>
    </p:spTree>
    <p:extLst>
      <p:ext uri="{BB962C8B-B14F-4D97-AF65-F5344CB8AC3E}">
        <p14:creationId xmlns:p14="http://schemas.microsoft.com/office/powerpoint/2010/main" val="34666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Font typeface="Arial" panose="020B0604020202020204" pitchFamily="34" charset="0"/>
              <a:buNone/>
            </a:pPr>
            <a:r>
              <a:rPr lang="en-US" sz="1200" dirty="0">
                <a:solidFill>
                  <a:schemeClr val="tx1"/>
                </a:solidFill>
              </a:rPr>
              <a:t>These trials can show us what the advantage of a switch is- in this case reducing toxicity and pill burden.</a:t>
            </a:r>
          </a:p>
          <a:p>
            <a:pPr>
              <a:spcBef>
                <a:spcPts val="0"/>
              </a:spcBef>
              <a:buFont typeface="Arial" panose="020B0604020202020204" pitchFamily="34" charset="0"/>
              <a:buNone/>
            </a:pPr>
            <a:endParaRPr lang="en-US" sz="1200" dirty="0">
              <a:solidFill>
                <a:schemeClr val="tx1"/>
              </a:solidFill>
            </a:endParaRPr>
          </a:p>
          <a:p>
            <a:pPr>
              <a:spcBef>
                <a:spcPts val="0"/>
              </a:spcBef>
              <a:buFont typeface="Arial" panose="020B0604020202020204" pitchFamily="34" charset="0"/>
              <a:buChar char="•"/>
            </a:pPr>
            <a:r>
              <a:rPr lang="en-US" sz="1200" dirty="0">
                <a:solidFill>
                  <a:schemeClr val="tx1"/>
                </a:solidFill>
              </a:rPr>
              <a:t>EMERALD Study: Phase 3, randomized 2:1, non-inferiority trial of treatment-experienced who have been virologically suppressed &gt; 2months;previous non-DRV virologic failure allowed</a:t>
            </a:r>
          </a:p>
          <a:p>
            <a:r>
              <a:rPr lang="en-US" sz="1200" dirty="0">
                <a:solidFill>
                  <a:schemeClr val="tx1"/>
                </a:solidFill>
              </a:rPr>
              <a:t>Primary endpoint: proportion of patients with VL &gt;50 copies/mL or premature discontinuation, cumulative through week 48</a:t>
            </a:r>
          </a:p>
          <a:p>
            <a:r>
              <a:rPr lang="en-US" sz="1200" dirty="0">
                <a:solidFill>
                  <a:schemeClr val="tx1"/>
                </a:solidFill>
              </a:rPr>
              <a:t>virologically suppressed &gt; 2months (one value 50-200 copies/ml allowed in 12mo before screening); </a:t>
            </a:r>
            <a:r>
              <a:rPr lang="en-US" dirty="0"/>
              <a:t>Virologic response: </a:t>
            </a:r>
            <a:r>
              <a:rPr lang="en-US" sz="1200" dirty="0">
                <a:solidFill>
                  <a:schemeClr val="tx1"/>
                </a:solidFill>
              </a:rPr>
              <a:t>FDA snapshot at week 48 </a:t>
            </a:r>
            <a:endParaRPr lang="en-US" dirty="0"/>
          </a:p>
          <a:p>
            <a:pPr>
              <a:spcBef>
                <a:spcPts val="0"/>
              </a:spcBef>
              <a:buFont typeface="Arial" panose="020B0604020202020204" pitchFamily="34" charset="0"/>
              <a:buChar char="•"/>
            </a:pPr>
            <a:r>
              <a:rPr lang="en-US" sz="1200" dirty="0">
                <a:solidFill>
                  <a:schemeClr val="tx1"/>
                </a:solidFill>
              </a:rPr>
              <a:t>Safety assessed: BMD, eGFR change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t>Eron</a:t>
            </a:r>
            <a:r>
              <a:rPr lang="en-US" sz="2400" dirty="0"/>
              <a:t>, JJ et al</a:t>
            </a:r>
            <a:r>
              <a:rPr lang="en-US" sz="2400" i="1" dirty="0"/>
              <a:t>. Analysis of HIV pts switching to D/C/F/TAF by prior ARV treatment experience</a:t>
            </a:r>
            <a:r>
              <a:rPr lang="en-US" sz="2400" dirty="0"/>
              <a:t>.                    CROI 2018 Abstract #1430.  </a:t>
            </a:r>
            <a:r>
              <a:rPr lang="en-US" sz="2400" dirty="0">
                <a:hlinkClick r:id="rId3"/>
              </a:rPr>
              <a:t>www.croiconference.org</a:t>
            </a:r>
            <a:endParaRPr lang="en-US" sz="2400" dirty="0"/>
          </a:p>
          <a:p>
            <a:pPr>
              <a:spcBef>
                <a:spcPts val="0"/>
              </a:spcBef>
              <a:buFont typeface="Arial" panose="020B0604020202020204" pitchFamily="34" charset="0"/>
              <a:buChar char="•"/>
            </a:pPr>
            <a:r>
              <a:rPr lang="en-US" sz="2400" dirty="0">
                <a:solidFill>
                  <a:schemeClr val="tx1"/>
                </a:solidFill>
              </a:rPr>
              <a:t>14.8% had prior VF. </a:t>
            </a:r>
            <a:r>
              <a:rPr lang="en-US" dirty="0">
                <a:solidFill>
                  <a:schemeClr val="tx1"/>
                </a:solidFill>
              </a:rPr>
              <a:t>Including 7% with PI VF, 11.4% NRTI VF, 6.5% NNRTI VF. 27% had used &gt;7 ARVs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Overall virologic rebound rates similar (2.5% vs 2.1% control). </a:t>
            </a:r>
            <a:r>
              <a:rPr lang="en-US" sz="2400" dirty="0"/>
              <a:t>Among few pts with virologic rebound, 4 had genotype data. No resistance to study drugs was observed in any arm across subgroups</a:t>
            </a:r>
          </a:p>
          <a:p>
            <a:pPr>
              <a:spcBef>
                <a:spcPts val="0"/>
              </a:spcBef>
              <a:buFont typeface="Arial" panose="020B0604020202020204" pitchFamily="34" charset="0"/>
              <a:buChar char="•"/>
            </a:pPr>
            <a:r>
              <a:rPr lang="en-US" sz="2400" dirty="0">
                <a:solidFill>
                  <a:schemeClr val="tx1"/>
                </a:solidFill>
              </a:rPr>
              <a:t>No mutations to study drugs observed post-baseline</a:t>
            </a:r>
          </a:p>
          <a:p>
            <a:pPr>
              <a:spcBef>
                <a:spcPts val="0"/>
              </a:spcBef>
              <a:buFont typeface="Arial" panose="020B0604020202020204" pitchFamily="34" charset="0"/>
              <a:buChar char="•"/>
            </a:pPr>
            <a:r>
              <a:rPr lang="en-US" sz="2400" dirty="0">
                <a:solidFill>
                  <a:schemeClr val="tx1"/>
                </a:solidFill>
              </a:rPr>
              <a:t>In pts with </a:t>
            </a:r>
            <a:r>
              <a:rPr lang="en-US" sz="2400" u="sng" dirty="0">
                <a:solidFill>
                  <a:schemeClr val="tx1"/>
                </a:solidFill>
              </a:rPr>
              <a:t>&gt;</a:t>
            </a:r>
            <a:r>
              <a:rPr lang="en-US" sz="2400" dirty="0">
                <a:solidFill>
                  <a:schemeClr val="tx1"/>
                </a:solidFill>
              </a:rPr>
              <a:t>1 prior VF, rebound rates 2.6% vs 0% control; response rates 95.7% vs 92.5%; VF rates 1.7% vs 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Huhn</a:t>
            </a:r>
            <a:r>
              <a:rPr lang="en-US" sz="1200" dirty="0"/>
              <a:t>, GD et al</a:t>
            </a:r>
            <a:r>
              <a:rPr lang="en-US" sz="1200" i="1" dirty="0"/>
              <a:t>. HIV Treatment Experienced Pts Switched to D/C/F/TAF: age, gender, race analyses</a:t>
            </a:r>
            <a:r>
              <a:rPr lang="en-US" sz="1200" dirty="0"/>
              <a:t>. CROI 2018 Abstract #499. </a:t>
            </a:r>
            <a:r>
              <a:rPr lang="en-US" dirty="0"/>
              <a:t> </a:t>
            </a:r>
            <a:r>
              <a:rPr lang="en-US" sz="1200" dirty="0">
                <a:hlinkClick r:id="rId3"/>
              </a:rPr>
              <a:t>www.croiconference.org</a:t>
            </a:r>
            <a:endParaRPr lang="en-US" sz="1200" dirty="0"/>
          </a:p>
          <a:p>
            <a:pPr>
              <a:spcBef>
                <a:spcPts val="0"/>
              </a:spcBef>
              <a:buFont typeface="Arial" panose="020B0604020202020204" pitchFamily="34" charset="0"/>
              <a:buNone/>
            </a:pPr>
            <a:r>
              <a:rPr lang="en-US" sz="1200" dirty="0">
                <a:solidFill>
                  <a:schemeClr val="tx1"/>
                </a:solidFill>
              </a:rPr>
              <a:t>Subgroups: </a:t>
            </a:r>
            <a:r>
              <a:rPr lang="en-US" sz="1200" u="sng" dirty="0">
                <a:solidFill>
                  <a:schemeClr val="tx1"/>
                </a:solidFill>
              </a:rPr>
              <a:t>&lt;</a:t>
            </a:r>
            <a:r>
              <a:rPr lang="en-US" sz="1200" dirty="0">
                <a:solidFill>
                  <a:schemeClr val="tx1"/>
                </a:solidFill>
              </a:rPr>
              <a:t>50 vs &gt;50yo, men vs women, non-black vs black</a:t>
            </a:r>
          </a:p>
        </p:txBody>
      </p:sp>
      <p:sp>
        <p:nvSpPr>
          <p:cNvPr id="4" name="Slide Number Placeholder 3"/>
          <p:cNvSpPr>
            <a:spLocks noGrp="1"/>
          </p:cNvSpPr>
          <p:nvPr>
            <p:ph type="sldNum" sz="quarter" idx="5"/>
          </p:nvPr>
        </p:nvSpPr>
        <p:spPr/>
        <p:txBody>
          <a:bodyPr/>
          <a:lstStyle/>
          <a:p>
            <a:fld id="{FD946021-F3BC-2C44-93EC-B2E34AEC9A53}" type="slidenum">
              <a:rPr lang="en-US" smtClean="0"/>
              <a:t>12</a:t>
            </a:fld>
            <a:endParaRPr lang="en-US"/>
          </a:p>
        </p:txBody>
      </p:sp>
    </p:spTree>
    <p:extLst>
      <p:ext uri="{BB962C8B-B14F-4D97-AF65-F5344CB8AC3E}">
        <p14:creationId xmlns:p14="http://schemas.microsoft.com/office/powerpoint/2010/main" val="2962894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clinicaloptions.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http://www.scaetc.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aidsinfo.nih.gov/contentfiles/adultandadolescentgl.pdf" TargetMode="External"/><Relationship Id="rId2" Type="http://schemas.openxmlformats.org/officeDocument/2006/relationships/hyperlink" Target="http://www.cdc.gov/hiv" TargetMode="External"/><Relationship Id="rId1" Type="http://schemas.openxmlformats.org/officeDocument/2006/relationships/slideLayout" Target="../slideLayouts/slideLayout2.xml"/><Relationship Id="rId6" Type="http://schemas.openxmlformats.org/officeDocument/2006/relationships/hyperlink" Target="https://www.hivassist.com/tool" TargetMode="External"/><Relationship Id="rId5" Type="http://schemas.openxmlformats.org/officeDocument/2006/relationships/hyperlink" Target="http://www.hiv-druginteractions.org/" TargetMode="External"/><Relationship Id="rId4" Type="http://schemas.openxmlformats.org/officeDocument/2006/relationships/hyperlink" Target="https://clinicalinfo.hiv.gov/en/guidelines/adult-and-adolescent-arv/optimizing-antiretroviral-therapy-setting-virologic-suppressio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lstStyle/>
          <a:p>
            <a:r>
              <a:rPr lang="en-US" b="1" dirty="0">
                <a:solidFill>
                  <a:schemeClr val="tx1">
                    <a:lumMod val="65000"/>
                    <a:lumOff val="35000"/>
                  </a:schemeClr>
                </a:solidFill>
                <a:cs typeface="Arial" panose="020B0604020202020204" pitchFamily="34" charset="0"/>
              </a:rPr>
              <a:t>ART Simplification</a:t>
            </a:r>
          </a:p>
        </p:txBody>
      </p:sp>
      <p:sp>
        <p:nvSpPr>
          <p:cNvPr id="3" name="Subtitle 2"/>
          <p:cNvSpPr>
            <a:spLocks noGrp="1"/>
          </p:cNvSpPr>
          <p:nvPr>
            <p:ph type="subTitle" idx="4294967295"/>
          </p:nvPr>
        </p:nvSpPr>
        <p:spPr>
          <a:xfrm>
            <a:off x="94594" y="4455620"/>
            <a:ext cx="11981792" cy="1743792"/>
          </a:xfrm>
        </p:spPr>
        <p:txBody>
          <a:bodyPr/>
          <a:lstStyle/>
          <a:p>
            <a:pPr algn="ctr"/>
            <a:r>
              <a:rPr lang="en-US" dirty="0">
                <a:latin typeface="+mn-lt"/>
              </a:rPr>
              <a:t>Carly Floyd, PharmD, PhC, AAHIVP, CDCES, TTS</a:t>
            </a:r>
          </a:p>
          <a:p>
            <a:pPr algn="ctr"/>
            <a:r>
              <a:rPr lang="en-US" sz="2400" dirty="0">
                <a:latin typeface="+mn-lt"/>
              </a:rPr>
              <a:t>Clinician Educator, Assistant Professor </a:t>
            </a:r>
            <a:r>
              <a:rPr lang="en-US" sz="2400" dirty="0"/>
              <a:t>| University of New Mexico College of Pharmacy</a:t>
            </a:r>
          </a:p>
          <a:p>
            <a:pPr algn="ctr"/>
            <a:r>
              <a:rPr lang="en-US" sz="2400" dirty="0">
                <a:latin typeface="+mn-lt"/>
              </a:rPr>
              <a:t>Clinical Director | NM Partner site of South Central AETC (UNM-AETC)</a:t>
            </a: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
        <p:nvSpPr>
          <p:cNvPr id="7" name="Footer Placeholder 4">
            <a:extLst>
              <a:ext uri="{FF2B5EF4-FFF2-40B4-BE49-F238E27FC236}">
                <a16:creationId xmlns:a16="http://schemas.microsoft.com/office/drawing/2014/main" id="{F0A0D0EE-1351-5D46-3B8F-612C76E9BC8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cap="none" dirty="0"/>
              <a:t>October 31, 2023</a:t>
            </a:r>
            <a:endParaRPr lang="en-US" sz="2000" dirty="0"/>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B45A-1817-FB2F-DACF-FC3B1F1D81A6}"/>
              </a:ext>
            </a:extLst>
          </p:cNvPr>
          <p:cNvSpPr>
            <a:spLocks noGrp="1"/>
          </p:cNvSpPr>
          <p:nvPr>
            <p:ph type="title"/>
          </p:nvPr>
        </p:nvSpPr>
        <p:spPr/>
        <p:txBody>
          <a:bodyPr/>
          <a:lstStyle/>
          <a:p>
            <a:r>
              <a:rPr lang="en-US" dirty="0"/>
              <a:t>Switch Studies in Suppressed Patients</a:t>
            </a:r>
            <a:br>
              <a:rPr lang="en-US" dirty="0"/>
            </a:br>
            <a:r>
              <a:rPr lang="en-US" sz="4000" dirty="0"/>
              <a:t>Reducing Potential Toxicity</a:t>
            </a:r>
            <a:endParaRPr lang="en-US" dirty="0"/>
          </a:p>
        </p:txBody>
      </p:sp>
      <p:sp>
        <p:nvSpPr>
          <p:cNvPr id="6" name="Footer Placeholder 4">
            <a:extLst>
              <a:ext uri="{FF2B5EF4-FFF2-40B4-BE49-F238E27FC236}">
                <a16:creationId xmlns:a16="http://schemas.microsoft.com/office/drawing/2014/main" id="{DE9F2057-30DA-83C7-F0ED-0CB56CE64DF9}"/>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cap="none" dirty="0">
                <a:solidFill>
                  <a:schemeClr val="bg1"/>
                </a:solidFill>
              </a:rPr>
              <a:t>clinicaloptions.com/</a:t>
            </a:r>
            <a:r>
              <a:rPr lang="en-US" sz="1400" cap="none" dirty="0" err="1">
                <a:solidFill>
                  <a:schemeClr val="bg1"/>
                </a:solidFill>
              </a:rPr>
              <a:t>hiv</a:t>
            </a:r>
            <a:r>
              <a:rPr lang="en-US" sz="1400" cap="none" dirty="0">
                <a:solidFill>
                  <a:schemeClr val="bg1"/>
                </a:solidFill>
              </a:rPr>
              <a:t>/</a:t>
            </a:r>
          </a:p>
        </p:txBody>
      </p:sp>
      <p:pic>
        <p:nvPicPr>
          <p:cNvPr id="3" name="Picture 2">
            <a:extLst>
              <a:ext uri="{FF2B5EF4-FFF2-40B4-BE49-F238E27FC236}">
                <a16:creationId xmlns:a16="http://schemas.microsoft.com/office/drawing/2014/main" id="{D5B93AF4-27CF-6433-3838-40BF8DE17040}"/>
              </a:ext>
            </a:extLst>
          </p:cNvPr>
          <p:cNvPicPr>
            <a:picLocks noChangeAspect="1"/>
          </p:cNvPicPr>
          <p:nvPr/>
        </p:nvPicPr>
        <p:blipFill>
          <a:blip r:embed="rId3"/>
          <a:stretch>
            <a:fillRect/>
          </a:stretch>
        </p:blipFill>
        <p:spPr>
          <a:xfrm>
            <a:off x="2236425" y="1632256"/>
            <a:ext cx="7349070" cy="4705371"/>
          </a:xfrm>
          <a:prstGeom prst="rect">
            <a:avLst/>
          </a:prstGeom>
        </p:spPr>
      </p:pic>
    </p:spTree>
    <p:extLst>
      <p:ext uri="{BB962C8B-B14F-4D97-AF65-F5344CB8AC3E}">
        <p14:creationId xmlns:p14="http://schemas.microsoft.com/office/powerpoint/2010/main" val="260341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B45A-1817-FB2F-DACF-FC3B1F1D81A6}"/>
              </a:ext>
            </a:extLst>
          </p:cNvPr>
          <p:cNvSpPr>
            <a:spLocks noGrp="1"/>
          </p:cNvSpPr>
          <p:nvPr>
            <p:ph type="title"/>
          </p:nvPr>
        </p:nvSpPr>
        <p:spPr/>
        <p:txBody>
          <a:bodyPr/>
          <a:lstStyle/>
          <a:p>
            <a:r>
              <a:rPr lang="en-US" dirty="0"/>
              <a:t>Switch Studies in Suppressed Patients</a:t>
            </a:r>
            <a:br>
              <a:rPr lang="en-US" dirty="0"/>
            </a:br>
            <a:r>
              <a:rPr lang="en-US" sz="4000" dirty="0"/>
              <a:t>Reducing Potential Toxicity</a:t>
            </a:r>
            <a:endParaRPr lang="en-US" dirty="0"/>
          </a:p>
        </p:txBody>
      </p:sp>
      <p:sp>
        <p:nvSpPr>
          <p:cNvPr id="6" name="Footer Placeholder 4">
            <a:extLst>
              <a:ext uri="{FF2B5EF4-FFF2-40B4-BE49-F238E27FC236}">
                <a16:creationId xmlns:a16="http://schemas.microsoft.com/office/drawing/2014/main" id="{DE9F2057-30DA-83C7-F0ED-0CB56CE64DF9}"/>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cap="none" dirty="0">
                <a:solidFill>
                  <a:schemeClr val="bg1"/>
                </a:solidFill>
              </a:rPr>
              <a:t>clinicaloptions.com/</a:t>
            </a:r>
            <a:r>
              <a:rPr lang="en-US" sz="1400" cap="none" dirty="0" err="1">
                <a:solidFill>
                  <a:schemeClr val="bg1"/>
                </a:solidFill>
              </a:rPr>
              <a:t>hiv</a:t>
            </a:r>
            <a:r>
              <a:rPr lang="en-US" sz="1400" cap="none" dirty="0">
                <a:solidFill>
                  <a:schemeClr val="bg1"/>
                </a:solidFill>
              </a:rPr>
              <a:t>/</a:t>
            </a:r>
          </a:p>
        </p:txBody>
      </p:sp>
      <p:pic>
        <p:nvPicPr>
          <p:cNvPr id="4" name="Picture 3">
            <a:extLst>
              <a:ext uri="{FF2B5EF4-FFF2-40B4-BE49-F238E27FC236}">
                <a16:creationId xmlns:a16="http://schemas.microsoft.com/office/drawing/2014/main" id="{A09085D7-620D-CDB7-8623-23BCC7369CE4}"/>
              </a:ext>
            </a:extLst>
          </p:cNvPr>
          <p:cNvPicPr>
            <a:picLocks noChangeAspect="1"/>
          </p:cNvPicPr>
          <p:nvPr/>
        </p:nvPicPr>
        <p:blipFill>
          <a:blip r:embed="rId3"/>
          <a:stretch>
            <a:fillRect/>
          </a:stretch>
        </p:blipFill>
        <p:spPr>
          <a:xfrm>
            <a:off x="2076402" y="1684810"/>
            <a:ext cx="7976136" cy="4649792"/>
          </a:xfrm>
          <a:prstGeom prst="rect">
            <a:avLst/>
          </a:prstGeom>
        </p:spPr>
      </p:pic>
    </p:spTree>
    <p:extLst>
      <p:ext uri="{BB962C8B-B14F-4D97-AF65-F5344CB8AC3E}">
        <p14:creationId xmlns:p14="http://schemas.microsoft.com/office/powerpoint/2010/main" val="376914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B45A-1817-FB2F-DACF-FC3B1F1D81A6}"/>
              </a:ext>
            </a:extLst>
          </p:cNvPr>
          <p:cNvSpPr>
            <a:spLocks noGrp="1"/>
          </p:cNvSpPr>
          <p:nvPr>
            <p:ph type="title"/>
          </p:nvPr>
        </p:nvSpPr>
        <p:spPr/>
        <p:txBody>
          <a:bodyPr/>
          <a:lstStyle/>
          <a:p>
            <a:r>
              <a:rPr lang="en-US" dirty="0"/>
              <a:t>Switch Studies in Suppressed Patients</a:t>
            </a:r>
            <a:br>
              <a:rPr lang="en-US" dirty="0"/>
            </a:br>
            <a:r>
              <a:rPr lang="en-US" sz="4000" dirty="0"/>
              <a:t>Reducing Potential Toxicity &amp; Pill Burden</a:t>
            </a:r>
            <a:endParaRPr lang="en-US" dirty="0"/>
          </a:p>
        </p:txBody>
      </p:sp>
      <p:sp>
        <p:nvSpPr>
          <p:cNvPr id="6" name="Footer Placeholder 4">
            <a:extLst>
              <a:ext uri="{FF2B5EF4-FFF2-40B4-BE49-F238E27FC236}">
                <a16:creationId xmlns:a16="http://schemas.microsoft.com/office/drawing/2014/main" id="{DE9F2057-30DA-83C7-F0ED-0CB56CE64DF9}"/>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cap="none" dirty="0">
                <a:solidFill>
                  <a:schemeClr val="bg1"/>
                </a:solidFill>
              </a:rPr>
              <a:t>clinicaloptions.com/</a:t>
            </a:r>
            <a:r>
              <a:rPr lang="en-US" sz="1400" cap="none" dirty="0" err="1">
                <a:solidFill>
                  <a:schemeClr val="bg1"/>
                </a:solidFill>
              </a:rPr>
              <a:t>hiv</a:t>
            </a:r>
            <a:r>
              <a:rPr lang="en-US" sz="1400" cap="none" dirty="0">
                <a:solidFill>
                  <a:schemeClr val="bg1"/>
                </a:solidFill>
              </a:rPr>
              <a:t>/</a:t>
            </a:r>
          </a:p>
        </p:txBody>
      </p:sp>
      <p:pic>
        <p:nvPicPr>
          <p:cNvPr id="3" name="Picture 2">
            <a:extLst>
              <a:ext uri="{FF2B5EF4-FFF2-40B4-BE49-F238E27FC236}">
                <a16:creationId xmlns:a16="http://schemas.microsoft.com/office/drawing/2014/main" id="{ECA8784E-354F-E662-C546-B3EC3E2ACB7A}"/>
              </a:ext>
            </a:extLst>
          </p:cNvPr>
          <p:cNvPicPr>
            <a:picLocks noChangeAspect="1"/>
          </p:cNvPicPr>
          <p:nvPr/>
        </p:nvPicPr>
        <p:blipFill>
          <a:blip r:embed="rId3"/>
          <a:stretch>
            <a:fillRect/>
          </a:stretch>
        </p:blipFill>
        <p:spPr>
          <a:xfrm>
            <a:off x="2255209" y="1674300"/>
            <a:ext cx="7576805" cy="4666170"/>
          </a:xfrm>
          <a:prstGeom prst="rect">
            <a:avLst/>
          </a:prstGeom>
        </p:spPr>
      </p:pic>
    </p:spTree>
    <p:extLst>
      <p:ext uri="{BB962C8B-B14F-4D97-AF65-F5344CB8AC3E}">
        <p14:creationId xmlns:p14="http://schemas.microsoft.com/office/powerpoint/2010/main" val="9161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8D9930-C3E2-896C-C403-B22B86F60E92}"/>
              </a:ext>
            </a:extLst>
          </p:cNvPr>
          <p:cNvSpPr>
            <a:spLocks noGrp="1"/>
          </p:cNvSpPr>
          <p:nvPr>
            <p:ph idx="1"/>
          </p:nvPr>
        </p:nvSpPr>
        <p:spPr/>
        <p:txBody>
          <a:bodyPr/>
          <a:lstStyle/>
          <a:p>
            <a:pPr marL="457200" indent="-457200">
              <a:buFont typeface="Arial" panose="020B0604020202020204" pitchFamily="34" charset="0"/>
              <a:buChar char="•"/>
            </a:pPr>
            <a:r>
              <a:rPr lang="en-US" dirty="0">
                <a:solidFill>
                  <a:schemeClr val="tx1"/>
                </a:solidFill>
              </a:rPr>
              <a:t>Know the antiretroviral treatment (ART) and resistance history</a:t>
            </a:r>
          </a:p>
          <a:p>
            <a:pPr marL="457200" indent="-457200">
              <a:buFont typeface="Arial" panose="020B0604020202020204" pitchFamily="34" charset="0"/>
              <a:buChar char="•"/>
            </a:pPr>
            <a:r>
              <a:rPr lang="en-US" dirty="0">
                <a:solidFill>
                  <a:schemeClr val="tx1"/>
                </a:solidFill>
              </a:rPr>
              <a:t>Avoid switching from high barrier to lower barrier to resistance regimen when you don’t have the complete picture</a:t>
            </a:r>
          </a:p>
        </p:txBody>
      </p:sp>
      <p:sp>
        <p:nvSpPr>
          <p:cNvPr id="5" name="Title 4">
            <a:extLst>
              <a:ext uri="{FF2B5EF4-FFF2-40B4-BE49-F238E27FC236}">
                <a16:creationId xmlns:a16="http://schemas.microsoft.com/office/drawing/2014/main" id="{5BB28906-A091-DA79-C646-70129363E3DD}"/>
              </a:ext>
            </a:extLst>
          </p:cNvPr>
          <p:cNvSpPr>
            <a:spLocks noGrp="1"/>
          </p:cNvSpPr>
          <p:nvPr>
            <p:ph type="title"/>
          </p:nvPr>
        </p:nvSpPr>
        <p:spPr/>
        <p:txBody>
          <a:bodyPr/>
          <a:lstStyle/>
          <a:p>
            <a:r>
              <a:rPr lang="en-US" dirty="0"/>
              <a:t>Caveats to ART Switch</a:t>
            </a:r>
          </a:p>
        </p:txBody>
      </p:sp>
      <p:pic>
        <p:nvPicPr>
          <p:cNvPr id="7" name="Picture 6">
            <a:extLst>
              <a:ext uri="{FF2B5EF4-FFF2-40B4-BE49-F238E27FC236}">
                <a16:creationId xmlns:a16="http://schemas.microsoft.com/office/drawing/2014/main" id="{4416E1ED-F198-45C2-3AD6-7EA8A4A70692}"/>
              </a:ext>
            </a:extLst>
          </p:cNvPr>
          <p:cNvPicPr>
            <a:picLocks noChangeAspect="1"/>
          </p:cNvPicPr>
          <p:nvPr/>
        </p:nvPicPr>
        <p:blipFill>
          <a:blip r:embed="rId3"/>
          <a:stretch>
            <a:fillRect/>
          </a:stretch>
        </p:blipFill>
        <p:spPr>
          <a:xfrm>
            <a:off x="3918657" y="3822743"/>
            <a:ext cx="3839320" cy="2748654"/>
          </a:xfrm>
          <a:prstGeom prst="rect">
            <a:avLst/>
          </a:prstGeom>
        </p:spPr>
      </p:pic>
      <p:sp>
        <p:nvSpPr>
          <p:cNvPr id="8" name="Footer Placeholder 4">
            <a:extLst>
              <a:ext uri="{FF2B5EF4-FFF2-40B4-BE49-F238E27FC236}">
                <a16:creationId xmlns:a16="http://schemas.microsoft.com/office/drawing/2014/main" id="{02253F39-8306-9122-30EA-1C0CCBD6EEDB}"/>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cap="none" dirty="0"/>
              <a:t>Original slide: Joel Gallant, MD, MPH</a:t>
            </a:r>
            <a:endParaRPr lang="en-US" sz="1400" dirty="0"/>
          </a:p>
        </p:txBody>
      </p:sp>
    </p:spTree>
    <p:extLst>
      <p:ext uri="{BB962C8B-B14F-4D97-AF65-F5344CB8AC3E}">
        <p14:creationId xmlns:p14="http://schemas.microsoft.com/office/powerpoint/2010/main" val="301517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28D9930-C3E2-896C-C403-B22B86F60E92}"/>
              </a:ext>
            </a:extLst>
          </p:cNvPr>
          <p:cNvSpPr>
            <a:spLocks noGrp="1"/>
          </p:cNvSpPr>
          <p:nvPr>
            <p:ph idx="1"/>
          </p:nvPr>
        </p:nvSpPr>
        <p:spPr>
          <a:xfrm>
            <a:off x="9436271" y="2191996"/>
            <a:ext cx="2240674" cy="3033749"/>
          </a:xfrm>
        </p:spPr>
        <p:txBody>
          <a:bodyPr/>
          <a:lstStyle/>
          <a:p>
            <a:pPr algn="ctr">
              <a:buNone/>
            </a:pPr>
            <a:r>
              <a:rPr lang="en-US" dirty="0">
                <a:solidFill>
                  <a:schemeClr val="tx1"/>
                </a:solidFill>
              </a:rPr>
              <a:t>Drug charts can aid in identifying prior regimens</a:t>
            </a:r>
          </a:p>
        </p:txBody>
      </p:sp>
      <p:sp>
        <p:nvSpPr>
          <p:cNvPr id="5" name="Title 4">
            <a:extLst>
              <a:ext uri="{FF2B5EF4-FFF2-40B4-BE49-F238E27FC236}">
                <a16:creationId xmlns:a16="http://schemas.microsoft.com/office/drawing/2014/main" id="{5BB28906-A091-DA79-C646-70129363E3DD}"/>
              </a:ext>
            </a:extLst>
          </p:cNvPr>
          <p:cNvSpPr>
            <a:spLocks noGrp="1"/>
          </p:cNvSpPr>
          <p:nvPr>
            <p:ph type="title"/>
          </p:nvPr>
        </p:nvSpPr>
        <p:spPr/>
        <p:txBody>
          <a:bodyPr/>
          <a:lstStyle/>
          <a:p>
            <a:r>
              <a:rPr lang="en-US" dirty="0"/>
              <a:t>Caveats to ART Switch</a:t>
            </a:r>
          </a:p>
        </p:txBody>
      </p:sp>
      <p:sp>
        <p:nvSpPr>
          <p:cNvPr id="8" name="Footer Placeholder 4">
            <a:extLst>
              <a:ext uri="{FF2B5EF4-FFF2-40B4-BE49-F238E27FC236}">
                <a16:creationId xmlns:a16="http://schemas.microsoft.com/office/drawing/2014/main" id="{02253F39-8306-9122-30EA-1C0CCBD6EEDB}"/>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cap="none" dirty="0"/>
              <a:t>https://www.poz.com/article/2023-hiv-drug-chart</a:t>
            </a:r>
          </a:p>
        </p:txBody>
      </p:sp>
      <p:pic>
        <p:nvPicPr>
          <p:cNvPr id="2" name="Picture 1">
            <a:extLst>
              <a:ext uri="{FF2B5EF4-FFF2-40B4-BE49-F238E27FC236}">
                <a16:creationId xmlns:a16="http://schemas.microsoft.com/office/drawing/2014/main" id="{D4C945FC-C2EA-C619-38F0-6D96B138AD75}"/>
              </a:ext>
            </a:extLst>
          </p:cNvPr>
          <p:cNvPicPr>
            <a:picLocks noChangeAspect="1"/>
          </p:cNvPicPr>
          <p:nvPr/>
        </p:nvPicPr>
        <p:blipFill rotWithShape="1">
          <a:blip r:embed="rId3"/>
          <a:srcRect l="1162" r="2345"/>
          <a:stretch/>
        </p:blipFill>
        <p:spPr>
          <a:xfrm>
            <a:off x="0" y="286603"/>
            <a:ext cx="9133749" cy="5819965"/>
          </a:xfrm>
          <a:prstGeom prst="rect">
            <a:avLst/>
          </a:prstGeom>
        </p:spPr>
      </p:pic>
    </p:spTree>
    <p:extLst>
      <p:ext uri="{BB962C8B-B14F-4D97-AF65-F5344CB8AC3E}">
        <p14:creationId xmlns:p14="http://schemas.microsoft.com/office/powerpoint/2010/main" val="124484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B28906-A091-DA79-C646-70129363E3DD}"/>
              </a:ext>
            </a:extLst>
          </p:cNvPr>
          <p:cNvSpPr>
            <a:spLocks noGrp="1"/>
          </p:cNvSpPr>
          <p:nvPr>
            <p:ph type="title"/>
          </p:nvPr>
        </p:nvSpPr>
        <p:spPr/>
        <p:txBody>
          <a:bodyPr/>
          <a:lstStyle/>
          <a:p>
            <a:r>
              <a:rPr lang="en-US" dirty="0"/>
              <a:t>How Drug Resistance Arises</a:t>
            </a:r>
          </a:p>
        </p:txBody>
      </p:sp>
      <p:sp>
        <p:nvSpPr>
          <p:cNvPr id="8" name="Footer Placeholder 4">
            <a:extLst>
              <a:ext uri="{FF2B5EF4-FFF2-40B4-BE49-F238E27FC236}">
                <a16:creationId xmlns:a16="http://schemas.microsoft.com/office/drawing/2014/main" id="{02253F39-8306-9122-30EA-1C0CCBD6EEDB}"/>
              </a:ext>
            </a:extLst>
          </p:cNvPr>
          <p:cNvSpPr txBox="1">
            <a:spLocks/>
          </p:cNvSpPr>
          <p:nvPr/>
        </p:nvSpPr>
        <p:spPr>
          <a:xfrm>
            <a:off x="1961248" y="654386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cap="none" dirty="0"/>
              <a:t>How drug resistance arises. Richman, DD. Scientific American , July 1998 </a:t>
            </a:r>
          </a:p>
          <a:p>
            <a:r>
              <a:rPr lang="fr-FR" sz="1400" cap="none" dirty="0"/>
              <a:t>AETC National Resource Center, www.aidsetc.org</a:t>
            </a:r>
          </a:p>
          <a:p>
            <a:endParaRPr lang="en-US" sz="1400" cap="none" dirty="0"/>
          </a:p>
        </p:txBody>
      </p:sp>
      <p:pic>
        <p:nvPicPr>
          <p:cNvPr id="4" name="Picture 3">
            <a:extLst>
              <a:ext uri="{FF2B5EF4-FFF2-40B4-BE49-F238E27FC236}">
                <a16:creationId xmlns:a16="http://schemas.microsoft.com/office/drawing/2014/main" id="{F496CC7E-8555-BD4D-7CB3-674919D795E4}"/>
              </a:ext>
            </a:extLst>
          </p:cNvPr>
          <p:cNvPicPr>
            <a:picLocks noChangeAspect="1"/>
          </p:cNvPicPr>
          <p:nvPr/>
        </p:nvPicPr>
        <p:blipFill rotWithShape="1">
          <a:blip r:embed="rId3"/>
          <a:srcRect t="1774" b="1"/>
          <a:stretch/>
        </p:blipFill>
        <p:spPr>
          <a:xfrm>
            <a:off x="1276573" y="1818042"/>
            <a:ext cx="9638853" cy="4465946"/>
          </a:xfrm>
          <a:prstGeom prst="rect">
            <a:avLst/>
          </a:prstGeom>
        </p:spPr>
      </p:pic>
    </p:spTree>
    <p:extLst>
      <p:ext uri="{BB962C8B-B14F-4D97-AF65-F5344CB8AC3E}">
        <p14:creationId xmlns:p14="http://schemas.microsoft.com/office/powerpoint/2010/main" val="2245318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21818-564B-195D-9103-90CE333BC0FB}"/>
              </a:ext>
            </a:extLst>
          </p:cNvPr>
          <p:cNvSpPr>
            <a:spLocks noGrp="1"/>
          </p:cNvSpPr>
          <p:nvPr>
            <p:ph idx="1"/>
          </p:nvPr>
        </p:nvSpPr>
        <p:spPr>
          <a:xfrm>
            <a:off x="7272170" y="1845734"/>
            <a:ext cx="4205128" cy="4023360"/>
          </a:xfrm>
        </p:spPr>
        <p:txBody>
          <a:bodyPr anchor="ctr"/>
          <a:lstStyle/>
          <a:p>
            <a:pPr algn="ctr">
              <a:buNone/>
            </a:pPr>
            <a:r>
              <a:rPr lang="en-US" sz="3200" dirty="0"/>
              <a:t>Can occur within first 4-6 weeks after drugs are continued</a:t>
            </a:r>
          </a:p>
          <a:p>
            <a:endParaRPr lang="en-US" dirty="0"/>
          </a:p>
        </p:txBody>
      </p:sp>
      <p:sp>
        <p:nvSpPr>
          <p:cNvPr id="5" name="Title 4">
            <a:extLst>
              <a:ext uri="{FF2B5EF4-FFF2-40B4-BE49-F238E27FC236}">
                <a16:creationId xmlns:a16="http://schemas.microsoft.com/office/drawing/2014/main" id="{5BB28906-A091-DA79-C646-70129363E3DD}"/>
              </a:ext>
            </a:extLst>
          </p:cNvPr>
          <p:cNvSpPr>
            <a:spLocks noGrp="1"/>
          </p:cNvSpPr>
          <p:nvPr>
            <p:ph type="title"/>
          </p:nvPr>
        </p:nvSpPr>
        <p:spPr/>
        <p:txBody>
          <a:bodyPr/>
          <a:lstStyle/>
          <a:p>
            <a:r>
              <a:rPr lang="en-US" dirty="0"/>
              <a:t>Reversion to Predominant Wild-Type Virus After Discontinuing ART</a:t>
            </a:r>
          </a:p>
        </p:txBody>
      </p:sp>
      <p:sp>
        <p:nvSpPr>
          <p:cNvPr id="8" name="Footer Placeholder 4">
            <a:extLst>
              <a:ext uri="{FF2B5EF4-FFF2-40B4-BE49-F238E27FC236}">
                <a16:creationId xmlns:a16="http://schemas.microsoft.com/office/drawing/2014/main" id="{02253F39-8306-9122-30EA-1C0CCBD6EEDB}"/>
              </a:ext>
            </a:extLst>
          </p:cNvPr>
          <p:cNvSpPr txBox="1">
            <a:spLocks/>
          </p:cNvSpPr>
          <p:nvPr/>
        </p:nvSpPr>
        <p:spPr>
          <a:xfrm>
            <a:off x="1961248" y="654386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cap="none" dirty="0"/>
              <a:t>Illustration by David </a:t>
            </a:r>
            <a:r>
              <a:rPr lang="fr-FR" sz="1400" cap="none" dirty="0" err="1"/>
              <a:t>Spach</a:t>
            </a:r>
            <a:r>
              <a:rPr lang="fr-FR" sz="1400" cap="none" dirty="0"/>
              <a:t>, MD</a:t>
            </a:r>
          </a:p>
          <a:p>
            <a:endParaRPr lang="en-US" sz="1400" cap="none" dirty="0"/>
          </a:p>
        </p:txBody>
      </p:sp>
      <p:pic>
        <p:nvPicPr>
          <p:cNvPr id="2" name="Picture 4" descr="Reversion to Predominant Wild-Type Virus After Discontinuing HAART">
            <a:extLst>
              <a:ext uri="{FF2B5EF4-FFF2-40B4-BE49-F238E27FC236}">
                <a16:creationId xmlns:a16="http://schemas.microsoft.com/office/drawing/2014/main" id="{24A67DE0-EA6E-6B33-B46B-0BC56703C1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43" t="5873" r="12468" b="6137"/>
          <a:stretch/>
        </p:blipFill>
        <p:spPr bwMode="auto">
          <a:xfrm>
            <a:off x="523875" y="1737360"/>
            <a:ext cx="6537061" cy="46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19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F8A819-5AAA-9880-EB10-A6FA63D5C944}"/>
              </a:ext>
            </a:extLst>
          </p:cNvPr>
          <p:cNvSpPr>
            <a:spLocks noGrp="1"/>
          </p:cNvSpPr>
          <p:nvPr>
            <p:ph type="title"/>
          </p:nvPr>
        </p:nvSpPr>
        <p:spPr/>
        <p:txBody>
          <a:bodyPr/>
          <a:lstStyle/>
          <a:p>
            <a:r>
              <a:rPr lang="en-US" dirty="0"/>
              <a:t>Resistance Testing</a:t>
            </a:r>
          </a:p>
        </p:txBody>
      </p:sp>
      <p:sp>
        <p:nvSpPr>
          <p:cNvPr id="2" name="Content Placeholder 1">
            <a:extLst>
              <a:ext uri="{FF2B5EF4-FFF2-40B4-BE49-F238E27FC236}">
                <a16:creationId xmlns:a16="http://schemas.microsoft.com/office/drawing/2014/main" id="{C61241F2-1949-0303-73DE-49F63FC29F6B}"/>
              </a:ext>
            </a:extLst>
          </p:cNvPr>
          <p:cNvSpPr>
            <a:spLocks noGrp="1"/>
          </p:cNvSpPr>
          <p:nvPr>
            <p:ph sz="half" idx="1"/>
          </p:nvPr>
        </p:nvSpPr>
        <p:spPr>
          <a:xfrm>
            <a:off x="523875" y="1845734"/>
            <a:ext cx="5511164" cy="4439452"/>
          </a:xfrm>
        </p:spPr>
        <p:txBody>
          <a:bodyPr>
            <a:normAutofit lnSpcReduction="10000"/>
          </a:bodyPr>
          <a:lstStyle/>
          <a:p>
            <a:pPr>
              <a:buNone/>
            </a:pPr>
            <a:r>
              <a:rPr lang="en-US" sz="3000" dirty="0">
                <a:solidFill>
                  <a:schemeClr val="tx1"/>
                </a:solidFill>
              </a:rPr>
              <a:t>Genotype</a:t>
            </a:r>
          </a:p>
          <a:p>
            <a:pPr lvl="1" indent="-231775"/>
            <a:r>
              <a:rPr lang="en-US" sz="2800" dirty="0">
                <a:solidFill>
                  <a:schemeClr val="tx1"/>
                </a:solidFill>
              </a:rPr>
              <a:t>Routine genotype only checks for NRTI, NNRTI, PI mutations</a:t>
            </a:r>
          </a:p>
          <a:p>
            <a:pPr lvl="2" indent="-231775"/>
            <a:r>
              <a:rPr lang="en-US" sz="2400" dirty="0">
                <a:solidFill>
                  <a:schemeClr val="tx1"/>
                </a:solidFill>
              </a:rPr>
              <a:t>Need a </a:t>
            </a:r>
            <a:r>
              <a:rPr lang="en-US" sz="2400" i="1" dirty="0">
                <a:solidFill>
                  <a:schemeClr val="tx1"/>
                </a:solidFill>
              </a:rPr>
              <a:t>separate </a:t>
            </a:r>
            <a:r>
              <a:rPr lang="en-US" sz="2400" dirty="0">
                <a:solidFill>
                  <a:schemeClr val="tx1"/>
                </a:solidFill>
              </a:rPr>
              <a:t>integrase inhibitor genotype to check for INSTI mutations</a:t>
            </a:r>
          </a:p>
          <a:p>
            <a:pPr lvl="1" indent="-231775"/>
            <a:r>
              <a:rPr lang="en-US" sz="2800" dirty="0">
                <a:solidFill>
                  <a:schemeClr val="tx1"/>
                </a:solidFill>
              </a:rPr>
              <a:t>Do not detect mutations below 10-20% threshold</a:t>
            </a:r>
          </a:p>
          <a:p>
            <a:pPr lvl="1" indent="-231775"/>
            <a:r>
              <a:rPr lang="en-US" sz="2800" dirty="0">
                <a:solidFill>
                  <a:schemeClr val="tx1"/>
                </a:solidFill>
              </a:rPr>
              <a:t>Consider all prior results</a:t>
            </a:r>
          </a:p>
        </p:txBody>
      </p:sp>
      <p:sp>
        <p:nvSpPr>
          <p:cNvPr id="4" name="Content Placeholder 3">
            <a:extLst>
              <a:ext uri="{FF2B5EF4-FFF2-40B4-BE49-F238E27FC236}">
                <a16:creationId xmlns:a16="http://schemas.microsoft.com/office/drawing/2014/main" id="{A667976B-C1DF-0FBE-424C-2561BCE2E175}"/>
              </a:ext>
            </a:extLst>
          </p:cNvPr>
          <p:cNvSpPr>
            <a:spLocks noGrp="1"/>
          </p:cNvSpPr>
          <p:nvPr>
            <p:ph sz="half" idx="2"/>
          </p:nvPr>
        </p:nvSpPr>
        <p:spPr/>
        <p:txBody>
          <a:bodyPr>
            <a:normAutofit lnSpcReduction="10000"/>
          </a:bodyPr>
          <a:lstStyle/>
          <a:p>
            <a:pPr marL="0" lvl="1" indent="0">
              <a:spcBef>
                <a:spcPts val="1800"/>
              </a:spcBef>
              <a:buNone/>
            </a:pPr>
            <a:r>
              <a:rPr lang="en-US" dirty="0" err="1">
                <a:solidFill>
                  <a:schemeClr val="tx1"/>
                </a:solidFill>
              </a:rPr>
              <a:t>Proviral</a:t>
            </a:r>
            <a:r>
              <a:rPr lang="en-US" dirty="0">
                <a:solidFill>
                  <a:schemeClr val="tx1"/>
                </a:solidFill>
              </a:rPr>
              <a:t> DNA genotypic testing </a:t>
            </a:r>
            <a:r>
              <a:rPr lang="en-US" sz="2400" dirty="0">
                <a:solidFill>
                  <a:schemeClr val="tx1"/>
                </a:solidFill>
              </a:rPr>
              <a:t>(i.e., </a:t>
            </a:r>
            <a:r>
              <a:rPr lang="en-US" sz="2400" dirty="0" err="1">
                <a:solidFill>
                  <a:schemeClr val="tx1"/>
                </a:solidFill>
              </a:rPr>
              <a:t>GenoSure</a:t>
            </a:r>
            <a:r>
              <a:rPr lang="en-US" sz="2400" dirty="0">
                <a:solidFill>
                  <a:schemeClr val="tx1"/>
                </a:solidFill>
              </a:rPr>
              <a:t> Archive</a:t>
            </a:r>
            <a:r>
              <a:rPr lang="en-US" sz="2400" baseline="30000" dirty="0">
                <a:solidFill>
                  <a:schemeClr val="tx1"/>
                </a:solidFill>
              </a:rPr>
              <a:t>®</a:t>
            </a:r>
            <a:r>
              <a:rPr lang="en-US" sz="2400" dirty="0">
                <a:solidFill>
                  <a:schemeClr val="tx1"/>
                </a:solidFill>
              </a:rPr>
              <a:t>)</a:t>
            </a:r>
          </a:p>
          <a:p>
            <a:pPr lvl="1" indent="-231775"/>
            <a:r>
              <a:rPr lang="en-US" sz="2800" dirty="0">
                <a:solidFill>
                  <a:schemeClr val="tx1"/>
                </a:solidFill>
              </a:rPr>
              <a:t>Can be performed when HIV VL &lt;1000 copies/mL</a:t>
            </a:r>
          </a:p>
          <a:p>
            <a:pPr lvl="1" indent="-231775"/>
            <a:r>
              <a:rPr lang="en-US" sz="2800" dirty="0">
                <a:solidFill>
                  <a:schemeClr val="tx1"/>
                </a:solidFill>
              </a:rPr>
              <a:t>Requires whole blood</a:t>
            </a:r>
          </a:p>
          <a:p>
            <a:pPr lvl="1" indent="-231775"/>
            <a:r>
              <a:rPr lang="en-US" sz="2800" dirty="0">
                <a:solidFill>
                  <a:schemeClr val="tx1"/>
                </a:solidFill>
              </a:rPr>
              <a:t>Analyzes archived HIV-1 </a:t>
            </a:r>
            <a:r>
              <a:rPr lang="en-US" sz="2800" dirty="0" err="1">
                <a:solidFill>
                  <a:schemeClr val="tx1"/>
                </a:solidFill>
              </a:rPr>
              <a:t>proviral</a:t>
            </a:r>
            <a:r>
              <a:rPr lang="en-US" sz="2800" dirty="0">
                <a:solidFill>
                  <a:schemeClr val="tx1"/>
                </a:solidFill>
              </a:rPr>
              <a:t> DNA</a:t>
            </a:r>
          </a:p>
          <a:p>
            <a:pPr lvl="1" indent="-231775"/>
            <a:r>
              <a:rPr lang="en-US" sz="2800" dirty="0">
                <a:solidFill>
                  <a:schemeClr val="tx1"/>
                </a:solidFill>
              </a:rPr>
              <a:t>May miss previous drug resistance mutations</a:t>
            </a:r>
          </a:p>
        </p:txBody>
      </p:sp>
      <p:sp>
        <p:nvSpPr>
          <p:cNvPr id="6" name="TextBox 5">
            <a:extLst>
              <a:ext uri="{FF2B5EF4-FFF2-40B4-BE49-F238E27FC236}">
                <a16:creationId xmlns:a16="http://schemas.microsoft.com/office/drawing/2014/main" id="{6C299FC8-EF73-7BFD-BD3B-253776EEE393}"/>
              </a:ext>
            </a:extLst>
          </p:cNvPr>
          <p:cNvSpPr txBox="1"/>
          <p:nvPr/>
        </p:nvSpPr>
        <p:spPr>
          <a:xfrm>
            <a:off x="1459790" y="5479735"/>
            <a:ext cx="9641369" cy="830997"/>
          </a:xfrm>
          <a:prstGeom prst="rect">
            <a:avLst/>
          </a:prstGeom>
          <a:noFill/>
          <a:ln w="28575">
            <a:solidFill>
              <a:schemeClr val="accent1"/>
            </a:solidFill>
            <a:prstDash val="sysDot"/>
          </a:ln>
        </p:spPr>
        <p:txBody>
          <a:bodyPr wrap="square">
            <a:spAutoFit/>
          </a:bodyPr>
          <a:lstStyle/>
          <a:p>
            <a:pPr algn="ctr"/>
            <a:r>
              <a:rPr lang="en-US" sz="2400" dirty="0"/>
              <a:t>If we see something on a genotype, we </a:t>
            </a:r>
            <a:r>
              <a:rPr lang="en-US" sz="2400" i="1" dirty="0"/>
              <a:t>know</a:t>
            </a:r>
            <a:r>
              <a:rPr lang="en-US" sz="2400" dirty="0"/>
              <a:t> it is there</a:t>
            </a:r>
          </a:p>
          <a:p>
            <a:pPr algn="ctr"/>
            <a:r>
              <a:rPr lang="en-US" sz="2400" dirty="0"/>
              <a:t>If we </a:t>
            </a:r>
            <a:r>
              <a:rPr lang="en-US" sz="2400" i="1" dirty="0"/>
              <a:t>don’t</a:t>
            </a:r>
            <a:r>
              <a:rPr lang="en-US" sz="2400" dirty="0"/>
              <a:t> see it, it doesn’t mean it isn’t there, it just </a:t>
            </a:r>
            <a:r>
              <a:rPr lang="en-US" sz="2400" i="1" dirty="0"/>
              <a:t>wasn’t detected</a:t>
            </a:r>
          </a:p>
        </p:txBody>
      </p:sp>
      <p:sp>
        <p:nvSpPr>
          <p:cNvPr id="5" name="TextBox 4">
            <a:extLst>
              <a:ext uri="{FF2B5EF4-FFF2-40B4-BE49-F238E27FC236}">
                <a16:creationId xmlns:a16="http://schemas.microsoft.com/office/drawing/2014/main" id="{999ED695-0D70-8401-632E-021358102606}"/>
              </a:ext>
            </a:extLst>
          </p:cNvPr>
          <p:cNvSpPr txBox="1"/>
          <p:nvPr/>
        </p:nvSpPr>
        <p:spPr>
          <a:xfrm>
            <a:off x="2118511" y="6427960"/>
            <a:ext cx="7387628" cy="307777"/>
          </a:xfrm>
          <a:prstGeom prst="rect">
            <a:avLst/>
          </a:prstGeom>
          <a:noFill/>
        </p:spPr>
        <p:txBody>
          <a:bodyPr wrap="square" rtlCol="0">
            <a:spAutoFit/>
          </a:bodyPr>
          <a:lstStyle/>
          <a:p>
            <a:r>
              <a:rPr lang="en-US" sz="1400" dirty="0"/>
              <a:t>NNRTI=Neo-Nucleoside Analogue Transcriptase Inhibitor PI = Perfusion Index</a:t>
            </a:r>
          </a:p>
        </p:txBody>
      </p:sp>
    </p:spTree>
    <p:extLst>
      <p:ext uri="{BB962C8B-B14F-4D97-AF65-F5344CB8AC3E}">
        <p14:creationId xmlns:p14="http://schemas.microsoft.com/office/powerpoint/2010/main" val="899395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F8A819-5AAA-9880-EB10-A6FA63D5C944}"/>
              </a:ext>
            </a:extLst>
          </p:cNvPr>
          <p:cNvSpPr>
            <a:spLocks noGrp="1"/>
          </p:cNvSpPr>
          <p:nvPr>
            <p:ph type="title"/>
          </p:nvPr>
        </p:nvSpPr>
        <p:spPr/>
        <p:txBody>
          <a:bodyPr/>
          <a:lstStyle/>
          <a:p>
            <a:r>
              <a:rPr lang="en-US" dirty="0"/>
              <a:t>Resistance Testing</a:t>
            </a:r>
          </a:p>
        </p:txBody>
      </p:sp>
      <p:sp>
        <p:nvSpPr>
          <p:cNvPr id="2" name="Content Placeholder 1">
            <a:extLst>
              <a:ext uri="{FF2B5EF4-FFF2-40B4-BE49-F238E27FC236}">
                <a16:creationId xmlns:a16="http://schemas.microsoft.com/office/drawing/2014/main" id="{C61241F2-1949-0303-73DE-49F63FC29F6B}"/>
              </a:ext>
            </a:extLst>
          </p:cNvPr>
          <p:cNvSpPr>
            <a:spLocks noGrp="1"/>
          </p:cNvSpPr>
          <p:nvPr>
            <p:ph sz="half" idx="1"/>
          </p:nvPr>
        </p:nvSpPr>
        <p:spPr>
          <a:xfrm>
            <a:off x="523875" y="1845734"/>
            <a:ext cx="5511164" cy="4439452"/>
          </a:xfrm>
        </p:spPr>
        <p:txBody>
          <a:bodyPr>
            <a:normAutofit/>
          </a:bodyPr>
          <a:lstStyle/>
          <a:p>
            <a:pPr>
              <a:buNone/>
            </a:pPr>
            <a:r>
              <a:rPr lang="en-US" sz="3000" dirty="0">
                <a:solidFill>
                  <a:schemeClr val="tx1"/>
                </a:solidFill>
              </a:rPr>
              <a:t>Phenotype</a:t>
            </a:r>
          </a:p>
          <a:p>
            <a:pPr lvl="1" indent="-231775">
              <a:spcBef>
                <a:spcPts val="300"/>
              </a:spcBef>
            </a:pPr>
            <a:r>
              <a:rPr lang="en-US" sz="2600" dirty="0">
                <a:solidFill>
                  <a:schemeClr val="tx1"/>
                </a:solidFill>
              </a:rPr>
              <a:t>Helpful tool in treatment-experienced patient with multidrug resistant virus </a:t>
            </a:r>
          </a:p>
          <a:p>
            <a:pPr lvl="1" indent="-231775">
              <a:spcBef>
                <a:spcPts val="300"/>
              </a:spcBef>
            </a:pPr>
            <a:r>
              <a:rPr lang="en-US" sz="2600" dirty="0">
                <a:solidFill>
                  <a:schemeClr val="tx1"/>
                </a:solidFill>
              </a:rPr>
              <a:t>Reported as fold increase in IC50 (median inhibitory concentration)</a:t>
            </a:r>
          </a:p>
          <a:p>
            <a:pPr lvl="1" indent="-231775">
              <a:spcBef>
                <a:spcPts val="300"/>
              </a:spcBef>
            </a:pPr>
            <a:r>
              <a:rPr lang="en-US" sz="2600" dirty="0">
                <a:solidFill>
                  <a:schemeClr val="tx1"/>
                </a:solidFill>
              </a:rPr>
              <a:t>Do not detect mutations below 10-20% threshold</a:t>
            </a:r>
          </a:p>
        </p:txBody>
      </p:sp>
      <p:sp>
        <p:nvSpPr>
          <p:cNvPr id="4" name="Content Placeholder 3">
            <a:extLst>
              <a:ext uri="{FF2B5EF4-FFF2-40B4-BE49-F238E27FC236}">
                <a16:creationId xmlns:a16="http://schemas.microsoft.com/office/drawing/2014/main" id="{A667976B-C1DF-0FBE-424C-2561BCE2E175}"/>
              </a:ext>
            </a:extLst>
          </p:cNvPr>
          <p:cNvSpPr>
            <a:spLocks noGrp="1"/>
          </p:cNvSpPr>
          <p:nvPr>
            <p:ph sz="half" idx="2"/>
          </p:nvPr>
        </p:nvSpPr>
        <p:spPr>
          <a:xfrm>
            <a:off x="6052186" y="1845734"/>
            <a:ext cx="3909395" cy="4023361"/>
          </a:xfrm>
        </p:spPr>
        <p:txBody>
          <a:bodyPr>
            <a:normAutofit/>
          </a:bodyPr>
          <a:lstStyle/>
          <a:p>
            <a:pPr marL="0" lvl="1" indent="0">
              <a:spcBef>
                <a:spcPts val="1800"/>
              </a:spcBef>
              <a:buNone/>
            </a:pPr>
            <a:r>
              <a:rPr lang="en-US" dirty="0">
                <a:solidFill>
                  <a:schemeClr val="tx1"/>
                </a:solidFill>
              </a:rPr>
              <a:t>Tropism Assay</a:t>
            </a:r>
          </a:p>
          <a:p>
            <a:pPr lvl="1" indent="-228600"/>
            <a:r>
              <a:rPr lang="en-US" sz="2600" dirty="0">
                <a:solidFill>
                  <a:schemeClr val="tx1"/>
                </a:solidFill>
              </a:rPr>
              <a:t>Order when considering CCR5 inhibitor (maraviroc)</a:t>
            </a:r>
          </a:p>
          <a:p>
            <a:pPr lvl="1" indent="-228600"/>
            <a:r>
              <a:rPr lang="en-US" sz="2600" dirty="0">
                <a:solidFill>
                  <a:schemeClr val="tx1"/>
                </a:solidFill>
              </a:rPr>
              <a:t>Genotypic tropism assay or </a:t>
            </a:r>
            <a:r>
              <a:rPr lang="en-US" sz="2600" dirty="0" err="1">
                <a:solidFill>
                  <a:schemeClr val="tx1"/>
                </a:solidFill>
              </a:rPr>
              <a:t>proviral</a:t>
            </a:r>
            <a:r>
              <a:rPr lang="en-US" sz="2600" dirty="0">
                <a:solidFill>
                  <a:schemeClr val="tx1"/>
                </a:solidFill>
              </a:rPr>
              <a:t> DNA tropism assay</a:t>
            </a:r>
          </a:p>
        </p:txBody>
      </p:sp>
      <p:pic>
        <p:nvPicPr>
          <p:cNvPr id="5" name="Picture 4">
            <a:extLst>
              <a:ext uri="{FF2B5EF4-FFF2-40B4-BE49-F238E27FC236}">
                <a16:creationId xmlns:a16="http://schemas.microsoft.com/office/drawing/2014/main" id="{4CFFE482-0F8B-0F28-D741-5FFEC72C8D0C}"/>
              </a:ext>
            </a:extLst>
          </p:cNvPr>
          <p:cNvPicPr>
            <a:picLocks noChangeAspect="1"/>
          </p:cNvPicPr>
          <p:nvPr/>
        </p:nvPicPr>
        <p:blipFill rotWithShape="1">
          <a:blip r:embed="rId3"/>
          <a:srcRect l="4903" t="6987" r="4196" b="4140"/>
          <a:stretch/>
        </p:blipFill>
        <p:spPr>
          <a:xfrm>
            <a:off x="3164656" y="4733365"/>
            <a:ext cx="2931343" cy="1584778"/>
          </a:xfrm>
          <a:prstGeom prst="rect">
            <a:avLst/>
          </a:prstGeom>
        </p:spPr>
      </p:pic>
      <p:pic>
        <p:nvPicPr>
          <p:cNvPr id="7" name="Picture 6">
            <a:extLst>
              <a:ext uri="{FF2B5EF4-FFF2-40B4-BE49-F238E27FC236}">
                <a16:creationId xmlns:a16="http://schemas.microsoft.com/office/drawing/2014/main" id="{2EFEEA34-D4B0-CA2A-ED6D-1B598BF80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1151" y="2737300"/>
            <a:ext cx="2194087" cy="3547886"/>
          </a:xfrm>
          <a:prstGeom prst="rect">
            <a:avLst/>
          </a:prstGeom>
        </p:spPr>
      </p:pic>
    </p:spTree>
    <p:extLst>
      <p:ext uri="{BB962C8B-B14F-4D97-AF65-F5344CB8AC3E}">
        <p14:creationId xmlns:p14="http://schemas.microsoft.com/office/powerpoint/2010/main" val="47311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0FD435-A91A-8B37-59B4-BE89C99FEFAA}"/>
              </a:ext>
            </a:extLst>
          </p:cNvPr>
          <p:cNvPicPr>
            <a:picLocks noChangeAspect="1"/>
          </p:cNvPicPr>
          <p:nvPr/>
        </p:nvPicPr>
        <p:blipFill rotWithShape="1">
          <a:blip r:embed="rId3"/>
          <a:srcRect b="12925"/>
          <a:stretch/>
        </p:blipFill>
        <p:spPr>
          <a:xfrm>
            <a:off x="6955" y="0"/>
            <a:ext cx="12174287" cy="6323288"/>
          </a:xfrm>
          <a:prstGeom prst="rect">
            <a:avLst/>
          </a:prstGeom>
        </p:spPr>
      </p:pic>
      <p:sp>
        <p:nvSpPr>
          <p:cNvPr id="6" name="5-Point Star 6">
            <a:extLst>
              <a:ext uri="{FF2B5EF4-FFF2-40B4-BE49-F238E27FC236}">
                <a16:creationId xmlns:a16="http://schemas.microsoft.com/office/drawing/2014/main" id="{FF09B336-8C25-8669-B21E-C20E5E25FC33}"/>
              </a:ext>
            </a:extLst>
          </p:cNvPr>
          <p:cNvSpPr/>
          <p:nvPr/>
        </p:nvSpPr>
        <p:spPr>
          <a:xfrm>
            <a:off x="9880957" y="3545031"/>
            <a:ext cx="560439" cy="5801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6">
            <a:extLst>
              <a:ext uri="{FF2B5EF4-FFF2-40B4-BE49-F238E27FC236}">
                <a16:creationId xmlns:a16="http://schemas.microsoft.com/office/drawing/2014/main" id="{2CCDAC97-2862-3B29-068F-57DC73FBB8E5}"/>
              </a:ext>
            </a:extLst>
          </p:cNvPr>
          <p:cNvSpPr/>
          <p:nvPr/>
        </p:nvSpPr>
        <p:spPr>
          <a:xfrm>
            <a:off x="9600737" y="5257290"/>
            <a:ext cx="560439" cy="5801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6">
            <a:extLst>
              <a:ext uri="{FF2B5EF4-FFF2-40B4-BE49-F238E27FC236}">
                <a16:creationId xmlns:a16="http://schemas.microsoft.com/office/drawing/2014/main" id="{F9C8E545-7C2F-8881-7901-408AD6BFE63C}"/>
              </a:ext>
            </a:extLst>
          </p:cNvPr>
          <p:cNvSpPr/>
          <p:nvPr/>
        </p:nvSpPr>
        <p:spPr>
          <a:xfrm>
            <a:off x="9600737" y="5743185"/>
            <a:ext cx="560439" cy="58010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6848EF7C-0731-8D23-C451-EFB21A495154}"/>
              </a:ext>
            </a:extLst>
          </p:cNvPr>
          <p:cNvSpPr txBox="1">
            <a:spLocks/>
          </p:cNvSpPr>
          <p:nvPr/>
        </p:nvSpPr>
        <p:spPr>
          <a:xfrm>
            <a:off x="1961248" y="6460300"/>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400" cap="none" dirty="0"/>
              <a:t>https://hivdb.stanford.edu/</a:t>
            </a:r>
            <a:endParaRPr lang="en-US" sz="1400" cap="none" dirty="0"/>
          </a:p>
        </p:txBody>
      </p:sp>
    </p:spTree>
    <p:extLst>
      <p:ext uri="{BB962C8B-B14F-4D97-AF65-F5344CB8AC3E}">
        <p14:creationId xmlns:p14="http://schemas.microsoft.com/office/powerpoint/2010/main" val="146249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Speaker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1356289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CB87-E347-B07F-9116-6CE17F30AE97}"/>
              </a:ext>
            </a:extLst>
          </p:cNvPr>
          <p:cNvSpPr>
            <a:spLocks noGrp="1"/>
          </p:cNvSpPr>
          <p:nvPr>
            <p:ph type="title"/>
          </p:nvPr>
        </p:nvSpPr>
        <p:spPr/>
        <p:txBody>
          <a:bodyPr/>
          <a:lstStyle/>
          <a:p>
            <a:r>
              <a:rPr lang="en-US" dirty="0"/>
              <a:t>Switching and Simplifying Therapy</a:t>
            </a:r>
          </a:p>
        </p:txBody>
      </p:sp>
      <p:sp>
        <p:nvSpPr>
          <p:cNvPr id="3" name="Content Placeholder 2">
            <a:extLst>
              <a:ext uri="{FF2B5EF4-FFF2-40B4-BE49-F238E27FC236}">
                <a16:creationId xmlns:a16="http://schemas.microsoft.com/office/drawing/2014/main" id="{D5E38658-362C-5FA3-9C6D-A384B5E13886}"/>
              </a:ext>
            </a:extLst>
          </p:cNvPr>
          <p:cNvSpPr>
            <a:spLocks noGrp="1"/>
          </p:cNvSpPr>
          <p:nvPr>
            <p:ph sz="half" idx="1"/>
          </p:nvPr>
        </p:nvSpPr>
        <p:spPr>
          <a:xfrm>
            <a:off x="523875" y="1845733"/>
            <a:ext cx="5511164" cy="4415217"/>
          </a:xfrm>
        </p:spPr>
        <p:txBody>
          <a:bodyPr>
            <a:normAutofit fontScale="92500" lnSpcReduction="10000"/>
          </a:bodyPr>
          <a:lstStyle/>
          <a:p>
            <a:pPr>
              <a:buNone/>
            </a:pPr>
            <a:r>
              <a:rPr lang="en-US" dirty="0">
                <a:solidFill>
                  <a:schemeClr val="tx1"/>
                </a:solidFill>
              </a:rPr>
              <a:t>“Horizontal Switches”: </a:t>
            </a:r>
          </a:p>
          <a:p>
            <a:pPr marL="119063">
              <a:spcBef>
                <a:spcPts val="300"/>
              </a:spcBef>
              <a:buNone/>
            </a:pPr>
            <a:r>
              <a:rPr lang="en-US" dirty="0">
                <a:solidFill>
                  <a:schemeClr val="tx1"/>
                </a:solidFill>
              </a:rPr>
              <a:t>switch to drug with </a:t>
            </a:r>
            <a:r>
              <a:rPr lang="en-US" b="1" dirty="0">
                <a:solidFill>
                  <a:schemeClr val="tx1"/>
                </a:solidFill>
              </a:rPr>
              <a:t>equal or higher</a:t>
            </a:r>
            <a:r>
              <a:rPr lang="en-US" dirty="0">
                <a:solidFill>
                  <a:schemeClr val="tx1"/>
                </a:solidFill>
              </a:rPr>
              <a:t> resistance barrier</a:t>
            </a:r>
          </a:p>
          <a:p>
            <a:pPr lvl="1" indent="-228600">
              <a:spcBef>
                <a:spcPts val="1200"/>
              </a:spcBef>
            </a:pPr>
            <a:r>
              <a:rPr lang="en-US" sz="2600" dirty="0">
                <a:solidFill>
                  <a:schemeClr val="tx1"/>
                </a:solidFill>
              </a:rPr>
              <a:t>Ritonavir → cobicistat (boosters)</a:t>
            </a:r>
          </a:p>
          <a:p>
            <a:pPr lvl="1" indent="-228600"/>
            <a:r>
              <a:rPr lang="en-US" sz="2600" dirty="0" err="1">
                <a:solidFill>
                  <a:schemeClr val="tx1"/>
                </a:solidFill>
              </a:rPr>
              <a:t>Raltegravir</a:t>
            </a:r>
            <a:r>
              <a:rPr lang="en-US" sz="2600" dirty="0">
                <a:solidFill>
                  <a:schemeClr val="tx1"/>
                </a:solidFill>
              </a:rPr>
              <a:t> or elvitegravir→ dolutegravir  </a:t>
            </a:r>
          </a:p>
          <a:p>
            <a:pPr lvl="1" indent="-228600"/>
            <a:r>
              <a:rPr lang="en-US" sz="2600" dirty="0">
                <a:solidFill>
                  <a:schemeClr val="tx1"/>
                </a:solidFill>
              </a:rPr>
              <a:t>EFV or NVP → RPV or ETR</a:t>
            </a:r>
          </a:p>
          <a:p>
            <a:pPr lvl="1" indent="-228600"/>
            <a:r>
              <a:rPr lang="en-US" sz="2600" dirty="0">
                <a:solidFill>
                  <a:schemeClr val="tx1"/>
                </a:solidFill>
              </a:rPr>
              <a:t>LPV/r or ATV/r → DRV/r</a:t>
            </a:r>
          </a:p>
          <a:p>
            <a:pPr lvl="1" indent="-228600"/>
            <a:r>
              <a:rPr lang="en-US" sz="2600" dirty="0">
                <a:solidFill>
                  <a:schemeClr val="tx1"/>
                </a:solidFill>
              </a:rPr>
              <a:t>ABC or AZT → TDF/TAF</a:t>
            </a:r>
          </a:p>
          <a:p>
            <a:pPr lvl="1" indent="-228600"/>
            <a:r>
              <a:rPr lang="en-US" sz="2600" dirty="0">
                <a:solidFill>
                  <a:schemeClr val="tx1"/>
                </a:solidFill>
              </a:rPr>
              <a:t>TDF → TAF</a:t>
            </a:r>
            <a:endParaRPr lang="en-US" sz="2600" dirty="0"/>
          </a:p>
        </p:txBody>
      </p:sp>
      <p:sp>
        <p:nvSpPr>
          <p:cNvPr id="4" name="Content Placeholder 3">
            <a:extLst>
              <a:ext uri="{FF2B5EF4-FFF2-40B4-BE49-F238E27FC236}">
                <a16:creationId xmlns:a16="http://schemas.microsoft.com/office/drawing/2014/main" id="{678BE473-F033-B4A6-F766-AC9E22E50ADA}"/>
              </a:ext>
            </a:extLst>
          </p:cNvPr>
          <p:cNvSpPr>
            <a:spLocks noGrp="1"/>
          </p:cNvSpPr>
          <p:nvPr>
            <p:ph sz="half" idx="2"/>
          </p:nvPr>
        </p:nvSpPr>
        <p:spPr>
          <a:xfrm>
            <a:off x="6052186" y="1845734"/>
            <a:ext cx="5511164" cy="4415216"/>
          </a:xfrm>
        </p:spPr>
        <p:txBody>
          <a:bodyPr>
            <a:normAutofit fontScale="92500" lnSpcReduction="10000"/>
          </a:bodyPr>
          <a:lstStyle/>
          <a:p>
            <a:pPr>
              <a:buNone/>
            </a:pPr>
            <a:r>
              <a:rPr lang="en-US" dirty="0">
                <a:solidFill>
                  <a:schemeClr val="tx1"/>
                </a:solidFill>
              </a:rPr>
              <a:t>“Vertical Switches”: </a:t>
            </a:r>
          </a:p>
          <a:p>
            <a:pPr marL="119063">
              <a:spcBef>
                <a:spcPts val="300"/>
              </a:spcBef>
              <a:buNone/>
            </a:pPr>
            <a:r>
              <a:rPr lang="en-US" dirty="0">
                <a:solidFill>
                  <a:schemeClr val="tx1"/>
                </a:solidFill>
              </a:rPr>
              <a:t>switch to drug with </a:t>
            </a:r>
            <a:r>
              <a:rPr lang="en-US" b="1" dirty="0">
                <a:solidFill>
                  <a:schemeClr val="tx1"/>
                </a:solidFill>
              </a:rPr>
              <a:t>lower</a:t>
            </a:r>
            <a:r>
              <a:rPr lang="en-US" dirty="0">
                <a:solidFill>
                  <a:schemeClr val="tx1"/>
                </a:solidFill>
              </a:rPr>
              <a:t> resistance barrier</a:t>
            </a:r>
          </a:p>
          <a:p>
            <a:pPr lvl="1" indent="-228600">
              <a:spcBef>
                <a:spcPts val="1200"/>
              </a:spcBef>
            </a:pPr>
            <a:r>
              <a:rPr lang="en-US" sz="2600" dirty="0">
                <a:solidFill>
                  <a:schemeClr val="tx1"/>
                </a:solidFill>
              </a:rPr>
              <a:t>Most drug discontinuations</a:t>
            </a:r>
          </a:p>
          <a:p>
            <a:pPr lvl="1" indent="-228600"/>
            <a:r>
              <a:rPr lang="en-US" sz="2600" dirty="0">
                <a:solidFill>
                  <a:schemeClr val="tx1"/>
                </a:solidFill>
              </a:rPr>
              <a:t>Boosted PI → NNRTI</a:t>
            </a:r>
          </a:p>
          <a:p>
            <a:pPr lvl="1" indent="-228600"/>
            <a:r>
              <a:rPr lang="en-US" sz="2600" dirty="0">
                <a:solidFill>
                  <a:schemeClr val="tx1"/>
                </a:solidFill>
              </a:rPr>
              <a:t>Boosted PI → INSTI (except DTG?)</a:t>
            </a:r>
          </a:p>
          <a:p>
            <a:pPr lvl="1" indent="-228600"/>
            <a:r>
              <a:rPr lang="en-US" sz="2600" dirty="0">
                <a:solidFill>
                  <a:schemeClr val="tx1"/>
                </a:solidFill>
              </a:rPr>
              <a:t>Boosted PI → STRs    (except DTG/ABC/3TC?)</a:t>
            </a:r>
          </a:p>
          <a:p>
            <a:pPr lvl="1" indent="-228600"/>
            <a:r>
              <a:rPr lang="en-US" sz="2600" dirty="0">
                <a:solidFill>
                  <a:schemeClr val="tx1"/>
                </a:solidFill>
              </a:rPr>
              <a:t>DRV/r twice daily → once daily</a:t>
            </a:r>
            <a:endParaRPr lang="en-US" dirty="0">
              <a:solidFill>
                <a:schemeClr val="tx1"/>
              </a:solidFill>
            </a:endParaRPr>
          </a:p>
        </p:txBody>
      </p:sp>
      <p:sp>
        <p:nvSpPr>
          <p:cNvPr id="5" name="Footer Placeholder 4">
            <a:extLst>
              <a:ext uri="{FF2B5EF4-FFF2-40B4-BE49-F238E27FC236}">
                <a16:creationId xmlns:a16="http://schemas.microsoft.com/office/drawing/2014/main" id="{847480B8-31EB-D0BF-8A0F-6425EB4F33CB}"/>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cap="none" dirty="0"/>
              <a:t>RPV: </a:t>
            </a:r>
            <a:r>
              <a:rPr lang="en-US" sz="1100" cap="none" dirty="0" err="1"/>
              <a:t>rilpivirine</a:t>
            </a:r>
            <a:r>
              <a:rPr lang="en-US" sz="1100" cap="none" dirty="0"/>
              <a:t>, ETR: etravirine, LPV: lopinavir, ATV: atazanavir, DRV: darunavir, PI: protease inhibitor, NNRTI: non-nucleoside reverse transcriptase inhibitor, INSTI: integrase inhibitor, STR: single tablet regimen, Original slide: Joel Gallant, MD, MPH</a:t>
            </a:r>
            <a:endParaRPr lang="en-US" sz="1100" dirty="0"/>
          </a:p>
        </p:txBody>
      </p:sp>
    </p:spTree>
    <p:extLst>
      <p:ext uri="{BB962C8B-B14F-4D97-AF65-F5344CB8AC3E}">
        <p14:creationId xmlns:p14="http://schemas.microsoft.com/office/powerpoint/2010/main" val="13228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53DD1F-AF64-E555-DC8A-359393A8FA29}"/>
              </a:ext>
            </a:extLst>
          </p:cNvPr>
          <p:cNvSpPr>
            <a:spLocks noGrp="1"/>
          </p:cNvSpPr>
          <p:nvPr>
            <p:ph idx="1"/>
          </p:nvPr>
        </p:nvSpPr>
        <p:spPr>
          <a:xfrm>
            <a:off x="523875" y="1845734"/>
            <a:ext cx="11039475" cy="4382944"/>
          </a:xfrm>
        </p:spPr>
        <p:txBody>
          <a:bodyPr>
            <a:normAutofit fontScale="85000" lnSpcReduction="20000"/>
          </a:bodyPr>
          <a:lstStyle/>
          <a:p>
            <a:pPr>
              <a:lnSpc>
                <a:spcPct val="120000"/>
              </a:lnSpc>
              <a:buNone/>
            </a:pPr>
            <a:r>
              <a:rPr lang="en-US" sz="3300" dirty="0">
                <a:solidFill>
                  <a:schemeClr val="tx1"/>
                </a:solidFill>
              </a:rPr>
              <a:t>DTG + RPV (</a:t>
            </a:r>
            <a:r>
              <a:rPr lang="en-US" sz="3300" dirty="0" err="1">
                <a:solidFill>
                  <a:schemeClr val="tx1"/>
                </a:solidFill>
              </a:rPr>
              <a:t>Juluca</a:t>
            </a:r>
            <a:r>
              <a:rPr lang="en-US" sz="3300" baseline="30000" dirty="0">
                <a:solidFill>
                  <a:schemeClr val="tx1"/>
                </a:solidFill>
              </a:rPr>
              <a:t>®</a:t>
            </a:r>
            <a:r>
              <a:rPr lang="en-US" sz="3300" dirty="0">
                <a:solidFill>
                  <a:schemeClr val="tx1"/>
                </a:solidFill>
              </a:rPr>
              <a:t>): First NRTI-sparing, 2-drug STR regimen that has been FDA-approved for HIV infection “to replace current stable antiretroviral regimen”</a:t>
            </a:r>
          </a:p>
          <a:p>
            <a:endParaRPr lang="en-US" sz="900" dirty="0">
              <a:solidFill>
                <a:schemeClr val="tx1"/>
              </a:solidFill>
            </a:endParaRPr>
          </a:p>
          <a:p>
            <a:pPr>
              <a:buNone/>
            </a:pPr>
            <a:r>
              <a:rPr lang="en-US" sz="3300" dirty="0">
                <a:solidFill>
                  <a:schemeClr val="tx1"/>
                </a:solidFill>
              </a:rPr>
              <a:t>SWORD-1 and 2 Results</a:t>
            </a:r>
          </a:p>
          <a:p>
            <a:pPr lvl="1" indent="-228600">
              <a:lnSpc>
                <a:spcPct val="120000"/>
              </a:lnSpc>
              <a:spcBef>
                <a:spcPts val="0"/>
              </a:spcBef>
              <a:spcAft>
                <a:spcPts val="0"/>
              </a:spcAft>
            </a:pPr>
            <a:r>
              <a:rPr lang="en-US" dirty="0">
                <a:solidFill>
                  <a:schemeClr val="tx1"/>
                </a:solidFill>
              </a:rPr>
              <a:t>Virologic non-responders: 3 (&lt;1%) DTG/RPV arm and 6 (1%) in the no-switch arm</a:t>
            </a:r>
          </a:p>
          <a:p>
            <a:pPr lvl="1" indent="-228600">
              <a:lnSpc>
                <a:spcPct val="120000"/>
              </a:lnSpc>
              <a:spcBef>
                <a:spcPts val="0"/>
              </a:spcBef>
              <a:spcAft>
                <a:spcPts val="0"/>
              </a:spcAft>
            </a:pPr>
            <a:r>
              <a:rPr lang="en-US" dirty="0">
                <a:solidFill>
                  <a:schemeClr val="tx1"/>
                </a:solidFill>
              </a:rPr>
              <a:t>Adverse effects leading to withdrawal: 21 (4%) in DTG/RPV arm and 3 (&lt;1%) in the no-switch arm</a:t>
            </a:r>
          </a:p>
          <a:p>
            <a:pPr lvl="2" indent="-231775"/>
            <a:r>
              <a:rPr lang="en-US" sz="2400" dirty="0">
                <a:solidFill>
                  <a:schemeClr val="tx1"/>
                </a:solidFill>
              </a:rPr>
              <a:t>8 patients in DTG/RPV arm with grade 3-4 drug-related AE</a:t>
            </a:r>
          </a:p>
        </p:txBody>
      </p:sp>
      <p:sp>
        <p:nvSpPr>
          <p:cNvPr id="2" name="Title 1">
            <a:extLst>
              <a:ext uri="{FF2B5EF4-FFF2-40B4-BE49-F238E27FC236}">
                <a16:creationId xmlns:a16="http://schemas.microsoft.com/office/drawing/2014/main" id="{0E1047A8-83F3-832E-675B-B9215890EAC8}"/>
              </a:ext>
            </a:extLst>
          </p:cNvPr>
          <p:cNvSpPr>
            <a:spLocks noGrp="1"/>
          </p:cNvSpPr>
          <p:nvPr>
            <p:ph type="title"/>
          </p:nvPr>
        </p:nvSpPr>
        <p:spPr/>
        <p:txBody>
          <a:bodyPr/>
          <a:lstStyle/>
          <a:p>
            <a:r>
              <a:rPr lang="en-US" dirty="0"/>
              <a:t>Treatment Simplification –</a:t>
            </a:r>
            <a:br>
              <a:rPr lang="en-US" dirty="0"/>
            </a:br>
            <a:r>
              <a:rPr lang="en-US" dirty="0"/>
              <a:t>Two-Drug Regimens</a:t>
            </a:r>
          </a:p>
        </p:txBody>
      </p:sp>
      <p:sp>
        <p:nvSpPr>
          <p:cNvPr id="6" name="Footer Placeholder 4">
            <a:extLst>
              <a:ext uri="{FF2B5EF4-FFF2-40B4-BE49-F238E27FC236}">
                <a16:creationId xmlns:a16="http://schemas.microsoft.com/office/drawing/2014/main" id="{F2FA0E7B-45F3-EC1A-83F2-BEE715BF7734}"/>
              </a:ext>
            </a:extLst>
          </p:cNvPr>
          <p:cNvSpPr txBox="1">
            <a:spLocks/>
          </p:cNvSpPr>
          <p:nvPr/>
        </p:nvSpPr>
        <p:spPr>
          <a:xfrm>
            <a:off x="1961248" y="6460300"/>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cap="none" dirty="0"/>
              <a:t>https://www.centerwatch.com/drug-information/fda-approved-drugs/drug/100239/juluca-dolutegravir-and-rilpivirine</a:t>
            </a:r>
          </a:p>
          <a:p>
            <a:r>
              <a:rPr lang="fr-FR" cap="none" dirty="0"/>
              <a:t>http://www.thelancet.com/journals/lancet/article/PIIS0140-6736(17)33095-7/fulltext</a:t>
            </a:r>
          </a:p>
        </p:txBody>
      </p:sp>
    </p:spTree>
    <p:extLst>
      <p:ext uri="{BB962C8B-B14F-4D97-AF65-F5344CB8AC3E}">
        <p14:creationId xmlns:p14="http://schemas.microsoft.com/office/powerpoint/2010/main" val="365273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53DD1F-AF64-E555-DC8A-359393A8FA29}"/>
              </a:ext>
            </a:extLst>
          </p:cNvPr>
          <p:cNvSpPr>
            <a:spLocks noGrp="1"/>
          </p:cNvSpPr>
          <p:nvPr>
            <p:ph idx="1"/>
          </p:nvPr>
        </p:nvSpPr>
        <p:spPr>
          <a:xfrm>
            <a:off x="523875" y="1845734"/>
            <a:ext cx="11039475" cy="4382944"/>
          </a:xfrm>
        </p:spPr>
        <p:txBody>
          <a:bodyPr>
            <a:normAutofit fontScale="92500" lnSpcReduction="10000"/>
          </a:bodyPr>
          <a:lstStyle/>
          <a:p>
            <a:pPr>
              <a:buNone/>
            </a:pPr>
            <a:r>
              <a:rPr lang="en-US" dirty="0">
                <a:solidFill>
                  <a:schemeClr val="tx1"/>
                </a:solidFill>
              </a:rPr>
              <a:t>DTG + 3TC</a:t>
            </a:r>
            <a:r>
              <a:rPr lang="en-US" baseline="30000" dirty="0">
                <a:solidFill>
                  <a:schemeClr val="tx1"/>
                </a:solidFill>
              </a:rPr>
              <a:t> </a:t>
            </a:r>
            <a:r>
              <a:rPr lang="en-US" dirty="0">
                <a:solidFill>
                  <a:schemeClr val="tx1"/>
                </a:solidFill>
              </a:rPr>
              <a:t>(</a:t>
            </a:r>
            <a:r>
              <a:rPr lang="en-US" dirty="0" err="1">
                <a:solidFill>
                  <a:schemeClr val="tx1"/>
                </a:solidFill>
              </a:rPr>
              <a:t>Dovato</a:t>
            </a:r>
            <a:r>
              <a:rPr lang="en-US" baseline="30000" dirty="0">
                <a:solidFill>
                  <a:schemeClr val="tx1"/>
                </a:solidFill>
              </a:rPr>
              <a:t>®</a:t>
            </a:r>
            <a:r>
              <a:rPr lang="en-US" dirty="0">
                <a:solidFill>
                  <a:schemeClr val="tx1"/>
                </a:solidFill>
              </a:rPr>
              <a:t>)</a:t>
            </a:r>
          </a:p>
          <a:p>
            <a:pPr lvl="1"/>
            <a:r>
              <a:rPr lang="en-US" dirty="0">
                <a:solidFill>
                  <a:schemeClr val="tx1"/>
                </a:solidFill>
              </a:rPr>
              <a:t>Recommended when ABC, TAF, or TDF cannot be used</a:t>
            </a:r>
          </a:p>
          <a:p>
            <a:pPr lvl="1"/>
            <a:r>
              <a:rPr lang="en-US" dirty="0">
                <a:solidFill>
                  <a:schemeClr val="tx1"/>
                </a:solidFill>
              </a:rPr>
              <a:t>Phase 3 randomized controlled trials: virologic efficacy noninferior to TDG+TDF/FTC</a:t>
            </a:r>
          </a:p>
          <a:p>
            <a:endParaRPr lang="en-US" sz="800" dirty="0">
              <a:solidFill>
                <a:schemeClr val="tx1"/>
              </a:solidFill>
            </a:endParaRPr>
          </a:p>
          <a:p>
            <a:pPr>
              <a:buNone/>
            </a:pPr>
            <a:r>
              <a:rPr lang="en-US" dirty="0">
                <a:solidFill>
                  <a:schemeClr val="tx1"/>
                </a:solidFill>
              </a:rPr>
              <a:t>Less data but may consider:</a:t>
            </a:r>
          </a:p>
          <a:p>
            <a:pPr lvl="1"/>
            <a:r>
              <a:rPr lang="en-US" sz="2800" dirty="0">
                <a:solidFill>
                  <a:schemeClr val="tx1"/>
                </a:solidFill>
              </a:rPr>
              <a:t>DRV/r + RAL</a:t>
            </a:r>
          </a:p>
          <a:p>
            <a:pPr lvl="2"/>
            <a:r>
              <a:rPr lang="en-US" sz="2400" dirty="0">
                <a:solidFill>
                  <a:schemeClr val="tx1"/>
                </a:solidFill>
              </a:rPr>
              <a:t>If HIV VL &lt;100,000 and CD4&gt;200</a:t>
            </a:r>
          </a:p>
          <a:p>
            <a:pPr lvl="1"/>
            <a:r>
              <a:rPr lang="en-US" sz="2800" dirty="0">
                <a:solidFill>
                  <a:schemeClr val="tx1"/>
                </a:solidFill>
              </a:rPr>
              <a:t>DRV/r + 3TC</a:t>
            </a:r>
          </a:p>
          <a:p>
            <a:pPr lvl="1"/>
            <a:r>
              <a:rPr lang="en-US" sz="2800" dirty="0">
                <a:solidFill>
                  <a:schemeClr val="tx1"/>
                </a:solidFill>
              </a:rPr>
              <a:t>DRV/r + DTG</a:t>
            </a:r>
          </a:p>
        </p:txBody>
      </p:sp>
      <p:sp>
        <p:nvSpPr>
          <p:cNvPr id="2" name="Title 1">
            <a:extLst>
              <a:ext uri="{FF2B5EF4-FFF2-40B4-BE49-F238E27FC236}">
                <a16:creationId xmlns:a16="http://schemas.microsoft.com/office/drawing/2014/main" id="{0E1047A8-83F3-832E-675B-B9215890EAC8}"/>
              </a:ext>
            </a:extLst>
          </p:cNvPr>
          <p:cNvSpPr>
            <a:spLocks noGrp="1"/>
          </p:cNvSpPr>
          <p:nvPr>
            <p:ph type="title"/>
          </p:nvPr>
        </p:nvSpPr>
        <p:spPr/>
        <p:txBody>
          <a:bodyPr/>
          <a:lstStyle/>
          <a:p>
            <a:r>
              <a:rPr lang="en-US" dirty="0"/>
              <a:t>Treatment Simplification –</a:t>
            </a:r>
            <a:br>
              <a:rPr lang="en-US" dirty="0"/>
            </a:br>
            <a:r>
              <a:rPr lang="en-US" dirty="0"/>
              <a:t>Two-Drug Regimens</a:t>
            </a:r>
          </a:p>
        </p:txBody>
      </p:sp>
      <p:sp>
        <p:nvSpPr>
          <p:cNvPr id="6" name="Footer Placeholder 4">
            <a:extLst>
              <a:ext uri="{FF2B5EF4-FFF2-40B4-BE49-F238E27FC236}">
                <a16:creationId xmlns:a16="http://schemas.microsoft.com/office/drawing/2014/main" id="{F2FA0E7B-45F3-EC1A-83F2-BEE715BF7734}"/>
              </a:ext>
            </a:extLst>
          </p:cNvPr>
          <p:cNvSpPr txBox="1">
            <a:spLocks/>
          </p:cNvSpPr>
          <p:nvPr/>
        </p:nvSpPr>
        <p:spPr>
          <a:xfrm>
            <a:off x="1961248" y="6460300"/>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cap="none" dirty="0"/>
              <a:t>1. Cahn, P et al. 48-week GEMINI </a:t>
            </a:r>
            <a:r>
              <a:rPr lang="fr-FR" cap="none" dirty="0" err="1"/>
              <a:t>results</a:t>
            </a:r>
            <a:r>
              <a:rPr lang="fr-FR" cap="none" dirty="0"/>
              <a:t>. AIDS 2018. 2. </a:t>
            </a:r>
            <a:r>
              <a:rPr lang="fr-FR" cap="none" dirty="0" err="1"/>
              <a:t>Taiwo</a:t>
            </a:r>
            <a:r>
              <a:rPr lang="fr-FR" cap="none" dirty="0"/>
              <a:t>, B et al. ACTG A5262. AIDS. 2011. </a:t>
            </a:r>
            <a:r>
              <a:rPr lang="fr-FR" cap="none" dirty="0" err="1"/>
              <a:t>Clotet</a:t>
            </a:r>
            <a:r>
              <a:rPr lang="fr-FR" cap="none" dirty="0"/>
              <a:t> B, et al. 48-week FLAMINGO </a:t>
            </a:r>
            <a:r>
              <a:rPr lang="fr-FR" cap="none" dirty="0" err="1"/>
              <a:t>results</a:t>
            </a:r>
            <a:r>
              <a:rPr lang="fr-FR" cap="none" dirty="0"/>
              <a:t>. The Lancet. 2014. 4. Spinner, C et al. IAS 2019. Mexico City</a:t>
            </a:r>
          </a:p>
        </p:txBody>
      </p:sp>
    </p:spTree>
    <p:extLst>
      <p:ext uri="{BB962C8B-B14F-4D97-AF65-F5344CB8AC3E}">
        <p14:creationId xmlns:p14="http://schemas.microsoft.com/office/powerpoint/2010/main" val="264606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D0AFB3-828E-B5B1-9224-D026D2D994F7}"/>
              </a:ext>
            </a:extLst>
          </p:cNvPr>
          <p:cNvSpPr>
            <a:spLocks noGrp="1"/>
          </p:cNvSpPr>
          <p:nvPr>
            <p:ph idx="1"/>
          </p:nvPr>
        </p:nvSpPr>
        <p:spPr/>
        <p:txBody>
          <a:bodyPr>
            <a:normAutofit/>
          </a:bodyPr>
          <a:lstStyle/>
          <a:p>
            <a:pPr algn="ctr"/>
            <a:r>
              <a:rPr lang="en-US" sz="2800" dirty="0"/>
              <a:t>None recommended for those with active hepatitis B infection</a:t>
            </a:r>
          </a:p>
        </p:txBody>
      </p:sp>
      <p:sp>
        <p:nvSpPr>
          <p:cNvPr id="3" name="Title 2">
            <a:extLst>
              <a:ext uri="{FF2B5EF4-FFF2-40B4-BE49-F238E27FC236}">
                <a16:creationId xmlns:a16="http://schemas.microsoft.com/office/drawing/2014/main" id="{F028C977-36D4-EFDE-4D07-84341D800912}"/>
              </a:ext>
            </a:extLst>
          </p:cNvPr>
          <p:cNvSpPr>
            <a:spLocks noGrp="1"/>
          </p:cNvSpPr>
          <p:nvPr>
            <p:ph type="title"/>
          </p:nvPr>
        </p:nvSpPr>
        <p:spPr/>
        <p:txBody>
          <a:bodyPr/>
          <a:lstStyle/>
          <a:p>
            <a:r>
              <a:rPr lang="en-US" dirty="0"/>
              <a:t>Comparison of Two-Drug Regimens</a:t>
            </a:r>
          </a:p>
        </p:txBody>
      </p:sp>
      <p:graphicFrame>
        <p:nvGraphicFramePr>
          <p:cNvPr id="4" name="Table 3">
            <a:extLst>
              <a:ext uri="{FF2B5EF4-FFF2-40B4-BE49-F238E27FC236}">
                <a16:creationId xmlns:a16="http://schemas.microsoft.com/office/drawing/2014/main" id="{17BA28CF-EA90-D6A7-C97B-425A1BFA8A57}"/>
              </a:ext>
            </a:extLst>
          </p:cNvPr>
          <p:cNvGraphicFramePr>
            <a:graphicFrameLocks noGrp="1"/>
          </p:cNvGraphicFramePr>
          <p:nvPr>
            <p:extLst>
              <p:ext uri="{D42A27DB-BD31-4B8C-83A1-F6EECF244321}">
                <p14:modId xmlns:p14="http://schemas.microsoft.com/office/powerpoint/2010/main" val="3865049396"/>
              </p:ext>
            </p:extLst>
          </p:nvPr>
        </p:nvGraphicFramePr>
        <p:xfrm>
          <a:off x="43031" y="2265924"/>
          <a:ext cx="12148969" cy="4028440"/>
        </p:xfrm>
        <a:graphic>
          <a:graphicData uri="http://schemas.openxmlformats.org/drawingml/2006/table">
            <a:tbl>
              <a:tblPr firstRow="1" bandRow="1">
                <a:tableStyleId>{5C22544A-7EE6-4342-B048-85BDC9FD1C3A}</a:tableStyleId>
              </a:tblPr>
              <a:tblGrid>
                <a:gridCol w="1323191">
                  <a:extLst>
                    <a:ext uri="{9D8B030D-6E8A-4147-A177-3AD203B41FA5}">
                      <a16:colId xmlns:a16="http://schemas.microsoft.com/office/drawing/2014/main" val="2397997858"/>
                    </a:ext>
                  </a:extLst>
                </a:gridCol>
                <a:gridCol w="1968649">
                  <a:extLst>
                    <a:ext uri="{9D8B030D-6E8A-4147-A177-3AD203B41FA5}">
                      <a16:colId xmlns:a16="http://schemas.microsoft.com/office/drawing/2014/main" val="3172891545"/>
                    </a:ext>
                  </a:extLst>
                </a:gridCol>
                <a:gridCol w="3377901">
                  <a:extLst>
                    <a:ext uri="{9D8B030D-6E8A-4147-A177-3AD203B41FA5}">
                      <a16:colId xmlns:a16="http://schemas.microsoft.com/office/drawing/2014/main" val="3143233278"/>
                    </a:ext>
                  </a:extLst>
                </a:gridCol>
                <a:gridCol w="5479228">
                  <a:extLst>
                    <a:ext uri="{9D8B030D-6E8A-4147-A177-3AD203B41FA5}">
                      <a16:colId xmlns:a16="http://schemas.microsoft.com/office/drawing/2014/main" val="4246715824"/>
                    </a:ext>
                  </a:extLst>
                </a:gridCol>
              </a:tblGrid>
              <a:tr h="370840">
                <a:tc>
                  <a:txBody>
                    <a:bodyPr/>
                    <a:lstStyle/>
                    <a:p>
                      <a:r>
                        <a:rPr lang="en-US" dirty="0"/>
                        <a:t>Regimen</a:t>
                      </a:r>
                    </a:p>
                  </a:txBody>
                  <a:tcPr/>
                </a:tc>
                <a:tc>
                  <a:txBody>
                    <a:bodyPr/>
                    <a:lstStyle/>
                    <a:p>
                      <a:r>
                        <a:rPr lang="en-US" dirty="0"/>
                        <a:t>Studies</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587931390"/>
                  </a:ext>
                </a:extLst>
              </a:tr>
              <a:tr h="370840">
                <a:tc>
                  <a:txBody>
                    <a:bodyPr/>
                    <a:lstStyle/>
                    <a:p>
                      <a:r>
                        <a:rPr lang="en-US" sz="2000" dirty="0"/>
                        <a:t>DTG/RPV</a:t>
                      </a:r>
                    </a:p>
                  </a:txBody>
                  <a:tcPr/>
                </a:tc>
                <a:tc>
                  <a:txBody>
                    <a:bodyPr/>
                    <a:lstStyle/>
                    <a:p>
                      <a:r>
                        <a:rPr lang="en-US" sz="1800" dirty="0"/>
                        <a:t>Sword 1 + 2</a:t>
                      </a:r>
                    </a:p>
                  </a:txBody>
                  <a:tcPr/>
                </a:tc>
                <a:tc>
                  <a:txBody>
                    <a:bodyPr/>
                    <a:lstStyle/>
                    <a:p>
                      <a:r>
                        <a:rPr lang="en-US" sz="1800" dirty="0"/>
                        <a:t>-Greatest</a:t>
                      </a:r>
                      <a:r>
                        <a:rPr lang="en-US" sz="1800" baseline="0" dirty="0"/>
                        <a:t> available evidence </a:t>
                      </a:r>
                    </a:p>
                    <a:p>
                      <a:r>
                        <a:rPr lang="en-US" sz="1800" baseline="0" dirty="0"/>
                        <a:t>-Available as STR</a:t>
                      </a:r>
                    </a:p>
                    <a:p>
                      <a:r>
                        <a:rPr lang="en-US" sz="1800" baseline="0" dirty="0"/>
                        <a:t>-No renal adjustment</a:t>
                      </a:r>
                      <a:endParaRPr lang="en-US" sz="1800" dirty="0"/>
                    </a:p>
                  </a:txBody>
                  <a:tcPr/>
                </a:tc>
                <a:tc>
                  <a:txBody>
                    <a:bodyPr/>
                    <a:lstStyle/>
                    <a:p>
                      <a:r>
                        <a:rPr lang="en-US" sz="1800" dirty="0"/>
                        <a:t>-High meal requirement</a:t>
                      </a:r>
                    </a:p>
                  </a:txBody>
                  <a:tcPr/>
                </a:tc>
                <a:extLst>
                  <a:ext uri="{0D108BD9-81ED-4DB2-BD59-A6C34878D82A}">
                    <a16:rowId xmlns:a16="http://schemas.microsoft.com/office/drawing/2014/main" val="3258628529"/>
                  </a:ext>
                </a:extLst>
              </a:tr>
              <a:tr h="370840">
                <a:tc>
                  <a:txBody>
                    <a:bodyPr/>
                    <a:lstStyle/>
                    <a:p>
                      <a:r>
                        <a:rPr lang="en-US" sz="2000" dirty="0"/>
                        <a:t>DTG + 3TC</a:t>
                      </a:r>
                    </a:p>
                  </a:txBody>
                  <a:tcPr/>
                </a:tc>
                <a:tc>
                  <a:txBody>
                    <a:bodyPr/>
                    <a:lstStyle/>
                    <a:p>
                      <a:r>
                        <a:rPr lang="en-US" sz="1800" dirty="0"/>
                        <a:t>Maggiolo et al 2017</a:t>
                      </a:r>
                    </a:p>
                  </a:txBody>
                  <a:tcPr/>
                </a:tc>
                <a:tc>
                  <a:txBody>
                    <a:bodyPr/>
                    <a:lstStyle/>
                    <a:p>
                      <a:r>
                        <a:rPr lang="en-US" sz="1800" dirty="0"/>
                        <a:t>-Available as STR</a:t>
                      </a:r>
                      <a:endParaRPr lang="en-US" sz="1800" baseline="0" dirty="0"/>
                    </a:p>
                    <a:p>
                      <a:r>
                        <a:rPr lang="en-US" sz="1800" baseline="0" dirty="0"/>
                        <a:t>-Possibly least likely for safety concerns</a:t>
                      </a:r>
                      <a:endParaRPr lang="en-US" sz="1800" dirty="0"/>
                    </a:p>
                  </a:txBody>
                  <a:tcPr/>
                </a:tc>
                <a:tc>
                  <a:txBody>
                    <a:bodyPr/>
                    <a:lstStyle/>
                    <a:p>
                      <a:r>
                        <a:rPr lang="en-US" sz="1800" dirty="0"/>
                        <a:t>-Commonality</a:t>
                      </a:r>
                      <a:r>
                        <a:rPr lang="en-US" sz="1800" baseline="0" dirty="0"/>
                        <a:t> of M184V/I</a:t>
                      </a:r>
                    </a:p>
                    <a:p>
                      <a:r>
                        <a:rPr lang="en-US" sz="1800" baseline="0" dirty="0"/>
                        <a:t>-Moderate CKD dose adjustment required</a:t>
                      </a:r>
                      <a:endParaRPr lang="en-US" sz="1800" dirty="0"/>
                    </a:p>
                  </a:txBody>
                  <a:tcPr/>
                </a:tc>
                <a:extLst>
                  <a:ext uri="{0D108BD9-81ED-4DB2-BD59-A6C34878D82A}">
                    <a16:rowId xmlns:a16="http://schemas.microsoft.com/office/drawing/2014/main" val="496586633"/>
                  </a:ext>
                </a:extLst>
              </a:tr>
              <a:tr h="370840">
                <a:tc>
                  <a:txBody>
                    <a:bodyPr/>
                    <a:lstStyle/>
                    <a:p>
                      <a:r>
                        <a:rPr lang="en-US" sz="2000" dirty="0"/>
                        <a:t>DTG + DRV/c</a:t>
                      </a:r>
                      <a:r>
                        <a:rPr lang="en-US" sz="2000" baseline="0" dirty="0"/>
                        <a:t> (r)</a:t>
                      </a:r>
                      <a:endParaRPr lang="en-US" sz="2000" dirty="0"/>
                    </a:p>
                  </a:txBody>
                  <a:tcPr/>
                </a:tc>
                <a:tc>
                  <a:txBody>
                    <a:bodyPr/>
                    <a:lstStyle/>
                    <a:p>
                      <a:r>
                        <a:rPr lang="en-US" sz="1800" dirty="0"/>
                        <a:t>Raffi et al 2014 </a:t>
                      </a:r>
                      <a:r>
                        <a:rPr lang="en-US" sz="1800" dirty="0" err="1"/>
                        <a:t>Bedimo</a:t>
                      </a:r>
                      <a:r>
                        <a:rPr lang="en-US" sz="1800" dirty="0"/>
                        <a:t> et al 2014</a:t>
                      </a:r>
                      <a:endParaRPr lang="en-US" sz="1800" baseline="0" dirty="0"/>
                    </a:p>
                  </a:txBody>
                  <a:tcPr/>
                </a:tc>
                <a:tc>
                  <a:txBody>
                    <a:bodyPr/>
                    <a:lstStyle/>
                    <a:p>
                      <a:r>
                        <a:rPr lang="en-US" sz="1800" dirty="0"/>
                        <a:t>-No renal adjustment</a:t>
                      </a:r>
                    </a:p>
                  </a:txBody>
                  <a:tcPr/>
                </a:tc>
                <a:tc>
                  <a:txBody>
                    <a:bodyPr/>
                    <a:lstStyle/>
                    <a:p>
                      <a:r>
                        <a:rPr lang="en-US" sz="1800" dirty="0"/>
                        <a:t>-Propensity for drug-drug interactions</a:t>
                      </a:r>
                    </a:p>
                    <a:p>
                      <a:r>
                        <a:rPr lang="en-US" sz="1800" dirty="0"/>
                        <a:t>-Worse</a:t>
                      </a:r>
                      <a:r>
                        <a:rPr lang="en-US" sz="1800" baseline="0" dirty="0"/>
                        <a:t> lipid parameters</a:t>
                      </a:r>
                    </a:p>
                    <a:p>
                      <a:r>
                        <a:rPr lang="en-US" sz="1800" baseline="0" dirty="0"/>
                        <a:t>-Meal requirement</a:t>
                      </a:r>
                      <a:endParaRPr lang="en-US" sz="1800" dirty="0"/>
                    </a:p>
                  </a:txBody>
                  <a:tcPr/>
                </a:tc>
                <a:extLst>
                  <a:ext uri="{0D108BD9-81ED-4DB2-BD59-A6C34878D82A}">
                    <a16:rowId xmlns:a16="http://schemas.microsoft.com/office/drawing/2014/main" val="16722904"/>
                  </a:ext>
                </a:extLst>
              </a:tr>
              <a:tr h="370840">
                <a:tc>
                  <a:txBody>
                    <a:bodyPr/>
                    <a:lstStyle/>
                    <a:p>
                      <a:r>
                        <a:rPr lang="en-US" sz="2000" dirty="0"/>
                        <a:t>DRV/c</a:t>
                      </a:r>
                      <a:r>
                        <a:rPr lang="en-US" sz="2000" baseline="0" dirty="0"/>
                        <a:t> (r)</a:t>
                      </a:r>
                      <a:r>
                        <a:rPr lang="en-US" sz="2000" dirty="0"/>
                        <a:t> + RPV</a:t>
                      </a:r>
                    </a:p>
                  </a:txBody>
                  <a:tcPr/>
                </a:tc>
                <a:tc>
                  <a:txBody>
                    <a:bodyPr/>
                    <a:lstStyle/>
                    <a:p>
                      <a:r>
                        <a:rPr lang="en-US" sz="1800" dirty="0"/>
                        <a:t>Maggiolo et al 2014</a:t>
                      </a:r>
                    </a:p>
                  </a:txBody>
                  <a:tcPr/>
                </a:tc>
                <a:tc>
                  <a:txBody>
                    <a:bodyPr/>
                    <a:lstStyle/>
                    <a:p>
                      <a:endParaRPr lang="en-US" sz="1800" dirty="0"/>
                    </a:p>
                  </a:txBody>
                  <a:tcPr/>
                </a:tc>
                <a:tc>
                  <a:txBody>
                    <a:bodyPr/>
                    <a:lstStyle/>
                    <a:p>
                      <a:r>
                        <a:rPr lang="en-US" sz="1800" dirty="0"/>
                        <a:t>-Very small samples studied</a:t>
                      </a:r>
                    </a:p>
                    <a:p>
                      <a:r>
                        <a:rPr lang="en-US" sz="1800" dirty="0"/>
                        <a:t>-Unclear guidance for optimal dosing of RPV with strong</a:t>
                      </a:r>
                      <a:r>
                        <a:rPr lang="en-US" sz="1800" baseline="0" dirty="0"/>
                        <a:t> CYP3A4 inhibitors</a:t>
                      </a:r>
                      <a:endParaRPr lang="en-US" sz="1800" dirty="0"/>
                    </a:p>
                  </a:txBody>
                  <a:tcPr/>
                </a:tc>
                <a:extLst>
                  <a:ext uri="{0D108BD9-81ED-4DB2-BD59-A6C34878D82A}">
                    <a16:rowId xmlns:a16="http://schemas.microsoft.com/office/drawing/2014/main" val="3113442082"/>
                  </a:ext>
                </a:extLst>
              </a:tr>
            </a:tbl>
          </a:graphicData>
        </a:graphic>
      </p:graphicFrame>
      <p:sp>
        <p:nvSpPr>
          <p:cNvPr id="5" name="Footer Placeholder 4">
            <a:extLst>
              <a:ext uri="{FF2B5EF4-FFF2-40B4-BE49-F238E27FC236}">
                <a16:creationId xmlns:a16="http://schemas.microsoft.com/office/drawing/2014/main" id="{1FB2E66E-D46F-4341-7CC6-03346B2DF1A4}"/>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cap="none" dirty="0"/>
              <a:t>Original slide: Alexander </a:t>
            </a:r>
            <a:r>
              <a:rPr lang="en-US" sz="1400" cap="none" dirty="0" err="1"/>
              <a:t>Cyganowski</a:t>
            </a:r>
            <a:r>
              <a:rPr lang="en-US" sz="1400" cap="none" dirty="0"/>
              <a:t>, PharmD (Gallup IHS)</a:t>
            </a:r>
            <a:endParaRPr lang="en-US" sz="1400" dirty="0"/>
          </a:p>
        </p:txBody>
      </p:sp>
    </p:spTree>
    <p:extLst>
      <p:ext uri="{BB962C8B-B14F-4D97-AF65-F5344CB8AC3E}">
        <p14:creationId xmlns:p14="http://schemas.microsoft.com/office/powerpoint/2010/main" val="156005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764359-B5A4-FAFD-6A5B-ABFDC9F02DEB}"/>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solidFill>
                  <a:schemeClr val="tx1"/>
                </a:solidFill>
              </a:rPr>
              <a:t>Review patient’s prior ART history, including treatment failures and drug resistance</a:t>
            </a:r>
          </a:p>
          <a:p>
            <a:pPr marL="171450" indent="-171450">
              <a:buFont typeface="Arial" panose="020B0604020202020204" pitchFamily="34" charset="0"/>
              <a:buChar char="•"/>
            </a:pPr>
            <a:endParaRPr lang="en-US" sz="800" dirty="0">
              <a:solidFill>
                <a:schemeClr val="tx1"/>
              </a:solidFill>
            </a:endParaRPr>
          </a:p>
          <a:p>
            <a:pPr marL="457200" indent="-457200">
              <a:buFont typeface="Arial" panose="020B0604020202020204" pitchFamily="34" charset="0"/>
              <a:buChar char="•"/>
            </a:pPr>
            <a:r>
              <a:rPr lang="en-US" dirty="0">
                <a:solidFill>
                  <a:schemeClr val="tx1"/>
                </a:solidFill>
              </a:rPr>
              <a:t>Check for drug-drug interactions prior to switch</a:t>
            </a:r>
          </a:p>
          <a:p>
            <a:pPr marL="171450" indent="-171450">
              <a:buFont typeface="Arial" panose="020B0604020202020204" pitchFamily="34" charset="0"/>
              <a:buChar char="•"/>
            </a:pPr>
            <a:endParaRPr lang="en-US" sz="800" dirty="0">
              <a:solidFill>
                <a:schemeClr val="tx1"/>
              </a:solidFill>
            </a:endParaRPr>
          </a:p>
          <a:p>
            <a:pPr marL="457200" indent="-457200">
              <a:buFont typeface="Arial" panose="020B0604020202020204" pitchFamily="34" charset="0"/>
              <a:buChar char="•"/>
            </a:pPr>
            <a:r>
              <a:rPr lang="en-US" dirty="0">
                <a:solidFill>
                  <a:schemeClr val="tx1"/>
                </a:solidFill>
              </a:rPr>
              <a:t>Monitor efficacy after switch</a:t>
            </a:r>
          </a:p>
          <a:p>
            <a:pPr marL="804863" lvl="1" indent="-457200"/>
            <a:r>
              <a:rPr lang="en-US" sz="2600" dirty="0">
                <a:solidFill>
                  <a:schemeClr val="tx1"/>
                </a:solidFill>
              </a:rPr>
              <a:t>Check HIV VL within 2-8 weeks after switch and q4-8 weeks until undetectable</a:t>
            </a:r>
          </a:p>
          <a:p>
            <a:endParaRPr lang="en-US" sz="800" dirty="0">
              <a:solidFill>
                <a:schemeClr val="tx1"/>
              </a:solidFill>
            </a:endParaRPr>
          </a:p>
          <a:p>
            <a:pPr marL="457200" indent="-457200">
              <a:buFont typeface="Arial" panose="020B0604020202020204" pitchFamily="34" charset="0"/>
              <a:buChar char="•"/>
            </a:pPr>
            <a:r>
              <a:rPr lang="en-US" dirty="0">
                <a:solidFill>
                  <a:schemeClr val="tx1"/>
                </a:solidFill>
              </a:rPr>
              <a:t>Switching/optimizing regimens that are failing are a topic of future HIV ECHO didactic</a:t>
            </a:r>
          </a:p>
        </p:txBody>
      </p:sp>
      <p:sp>
        <p:nvSpPr>
          <p:cNvPr id="3" name="Title 2">
            <a:extLst>
              <a:ext uri="{FF2B5EF4-FFF2-40B4-BE49-F238E27FC236}">
                <a16:creationId xmlns:a16="http://schemas.microsoft.com/office/drawing/2014/main" id="{5FEBD03D-C944-A279-A90C-72551A1DCD7E}"/>
              </a:ext>
            </a:extLst>
          </p:cNvPr>
          <p:cNvSpPr>
            <a:spLocks noGrp="1"/>
          </p:cNvSpPr>
          <p:nvPr>
            <p:ph type="title"/>
          </p:nvPr>
        </p:nvSpPr>
        <p:spPr/>
        <p:txBody>
          <a:bodyPr/>
          <a:lstStyle/>
          <a:p>
            <a:r>
              <a:rPr lang="en-US" dirty="0"/>
              <a:t>Switching ART Regimens</a:t>
            </a:r>
          </a:p>
        </p:txBody>
      </p:sp>
    </p:spTree>
    <p:extLst>
      <p:ext uri="{BB962C8B-B14F-4D97-AF65-F5344CB8AC3E}">
        <p14:creationId xmlns:p14="http://schemas.microsoft.com/office/powerpoint/2010/main" val="1600289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F1A08-34A2-A07E-EAD9-BD934BF74711}"/>
              </a:ext>
            </a:extLst>
          </p:cNvPr>
          <p:cNvSpPr>
            <a:spLocks noGrp="1"/>
          </p:cNvSpPr>
          <p:nvPr>
            <p:ph type="title"/>
          </p:nvPr>
        </p:nvSpPr>
        <p:spPr>
          <a:xfrm>
            <a:off x="9116433" y="2501273"/>
            <a:ext cx="3000263" cy="2006181"/>
          </a:xfrm>
        </p:spPr>
        <p:txBody>
          <a:bodyPr>
            <a:normAutofit/>
          </a:bodyPr>
          <a:lstStyle/>
          <a:p>
            <a:r>
              <a:rPr lang="en-US" dirty="0"/>
              <a:t>HIV-ASSIST Input</a:t>
            </a:r>
          </a:p>
        </p:txBody>
      </p:sp>
      <p:pic>
        <p:nvPicPr>
          <p:cNvPr id="4" name="Picture 3">
            <a:extLst>
              <a:ext uri="{FF2B5EF4-FFF2-40B4-BE49-F238E27FC236}">
                <a16:creationId xmlns:a16="http://schemas.microsoft.com/office/drawing/2014/main" id="{B30BC849-73D1-6B71-279F-BD6497C1BDB5}"/>
              </a:ext>
            </a:extLst>
          </p:cNvPr>
          <p:cNvPicPr>
            <a:picLocks noChangeAspect="1"/>
          </p:cNvPicPr>
          <p:nvPr/>
        </p:nvPicPr>
        <p:blipFill rotWithShape="1">
          <a:blip r:embed="rId2"/>
          <a:srcRect l="877" t="1174"/>
          <a:stretch/>
        </p:blipFill>
        <p:spPr>
          <a:xfrm>
            <a:off x="75304" y="436482"/>
            <a:ext cx="9144000" cy="5580341"/>
          </a:xfrm>
          <a:prstGeom prst="rect">
            <a:avLst/>
          </a:prstGeom>
        </p:spPr>
      </p:pic>
      <p:grpSp>
        <p:nvGrpSpPr>
          <p:cNvPr id="5" name="Group 4">
            <a:extLst>
              <a:ext uri="{FF2B5EF4-FFF2-40B4-BE49-F238E27FC236}">
                <a16:creationId xmlns:a16="http://schemas.microsoft.com/office/drawing/2014/main" id="{7E6230E8-0C44-F03D-201E-D9E6C788EDAF}"/>
              </a:ext>
            </a:extLst>
          </p:cNvPr>
          <p:cNvGrpSpPr>
            <a:grpSpLocks/>
          </p:cNvGrpSpPr>
          <p:nvPr/>
        </p:nvGrpSpPr>
        <p:grpSpPr bwMode="auto">
          <a:xfrm>
            <a:off x="8705463" y="6477423"/>
            <a:ext cx="1911101" cy="358950"/>
            <a:chOff x="9527309" y="3551529"/>
            <a:chExt cx="2548134" cy="479136"/>
          </a:xfrm>
        </p:grpSpPr>
        <p:pic>
          <p:nvPicPr>
            <p:cNvPr id="6" name="Picture 5">
              <a:extLst>
                <a:ext uri="{FF2B5EF4-FFF2-40B4-BE49-F238E27FC236}">
                  <a16:creationId xmlns:a16="http://schemas.microsoft.com/office/drawing/2014/main" id="{24FB4276-C000-9A53-03DD-844CAEFEF9B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B0F8531-F2E4-325E-6BB1-0CE20CEF96B3}"/>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bg1"/>
                  </a:solidFill>
                  <a:latin typeface="Calibri" panose="020F0502020204030204" pitchFamily="34" charset="0"/>
                </a:rPr>
                <a:t>Slide credit: </a:t>
              </a:r>
              <a:r>
                <a:rPr lang="en-US" altLang="en-US" sz="105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clinicaloptions.com</a:t>
              </a:r>
              <a:endParaRPr lang="en-US" altLang="en-US" sz="1050" dirty="0">
                <a:solidFill>
                  <a:schemeClr val="bg1"/>
                </a:solidFill>
                <a:latin typeface="Calibri" panose="020F0502020204030204" pitchFamily="34" charset="0"/>
              </a:endParaRPr>
            </a:p>
          </p:txBody>
        </p:sp>
      </p:grpSp>
      <p:sp>
        <p:nvSpPr>
          <p:cNvPr id="8" name="Footer Placeholder 5">
            <a:extLst>
              <a:ext uri="{FF2B5EF4-FFF2-40B4-BE49-F238E27FC236}">
                <a16:creationId xmlns:a16="http://schemas.microsoft.com/office/drawing/2014/main" id="{BD0AE2B8-8983-58EC-4CF6-E487E9F2EF74}"/>
              </a:ext>
            </a:extLst>
          </p:cNvPr>
          <p:cNvSpPr txBox="1">
            <a:spLocks/>
          </p:cNvSpPr>
          <p:nvPr/>
        </p:nvSpPr>
        <p:spPr bwMode="auto">
          <a:xfrm>
            <a:off x="1722674" y="6477919"/>
            <a:ext cx="8991942" cy="267526"/>
          </a:xfrm>
          <a:prstGeom prst="rect">
            <a:avLst/>
          </a:prstGeom>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400" dirty="0">
                <a:solidFill>
                  <a:schemeClr val="bg1"/>
                </a:solidFill>
                <a:latin typeface="Calibri" pitchFamily="34" charset="0"/>
                <a:ea typeface="Arial" charset="0"/>
                <a:cs typeface="Arial" charset="0"/>
              </a:rPr>
              <a:t>https://www.hivassist.com/tool</a:t>
            </a:r>
          </a:p>
        </p:txBody>
      </p:sp>
    </p:spTree>
    <p:extLst>
      <p:ext uri="{BB962C8B-B14F-4D97-AF65-F5344CB8AC3E}">
        <p14:creationId xmlns:p14="http://schemas.microsoft.com/office/powerpoint/2010/main" val="3704123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EE9DD-95E8-073C-F567-FAB50B16B02F}"/>
              </a:ext>
            </a:extLst>
          </p:cNvPr>
          <p:cNvSpPr>
            <a:spLocks noGrp="1"/>
          </p:cNvSpPr>
          <p:nvPr>
            <p:ph idx="1"/>
          </p:nvPr>
        </p:nvSpPr>
        <p:spPr/>
        <p:txBody>
          <a:bodyPr/>
          <a:lstStyle/>
          <a:p>
            <a:r>
              <a:rPr lang="en-US" dirty="0"/>
              <a:t>Weighted score and pill burden for each regimen option</a:t>
            </a:r>
          </a:p>
        </p:txBody>
      </p:sp>
      <p:sp>
        <p:nvSpPr>
          <p:cNvPr id="3" name="Title 2">
            <a:extLst>
              <a:ext uri="{FF2B5EF4-FFF2-40B4-BE49-F238E27FC236}">
                <a16:creationId xmlns:a16="http://schemas.microsoft.com/office/drawing/2014/main" id="{98BF1A08-34A2-A07E-EAD9-BD934BF74711}"/>
              </a:ext>
            </a:extLst>
          </p:cNvPr>
          <p:cNvSpPr>
            <a:spLocks noGrp="1"/>
          </p:cNvSpPr>
          <p:nvPr>
            <p:ph type="title"/>
          </p:nvPr>
        </p:nvSpPr>
        <p:spPr/>
        <p:txBody>
          <a:bodyPr>
            <a:normAutofit/>
          </a:bodyPr>
          <a:lstStyle/>
          <a:p>
            <a:r>
              <a:rPr lang="en-US" dirty="0"/>
              <a:t>HIV-ASSIST Output</a:t>
            </a:r>
          </a:p>
        </p:txBody>
      </p:sp>
      <p:grpSp>
        <p:nvGrpSpPr>
          <p:cNvPr id="5" name="Group 4">
            <a:extLst>
              <a:ext uri="{FF2B5EF4-FFF2-40B4-BE49-F238E27FC236}">
                <a16:creationId xmlns:a16="http://schemas.microsoft.com/office/drawing/2014/main" id="{7E6230E8-0C44-F03D-201E-D9E6C788EDAF}"/>
              </a:ext>
            </a:extLst>
          </p:cNvPr>
          <p:cNvGrpSpPr>
            <a:grpSpLocks/>
          </p:cNvGrpSpPr>
          <p:nvPr/>
        </p:nvGrpSpPr>
        <p:grpSpPr bwMode="auto">
          <a:xfrm>
            <a:off x="8705463" y="6477423"/>
            <a:ext cx="1911101" cy="358950"/>
            <a:chOff x="9527309" y="3551529"/>
            <a:chExt cx="2548134" cy="479136"/>
          </a:xfrm>
        </p:grpSpPr>
        <p:pic>
          <p:nvPicPr>
            <p:cNvPr id="6" name="Picture 5">
              <a:extLst>
                <a:ext uri="{FF2B5EF4-FFF2-40B4-BE49-F238E27FC236}">
                  <a16:creationId xmlns:a16="http://schemas.microsoft.com/office/drawing/2014/main" id="{24FB4276-C000-9A53-03DD-844CAEFEF9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B0F8531-F2E4-325E-6BB1-0CE20CEF96B3}"/>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bg1"/>
                  </a:solidFill>
                  <a:latin typeface="Calibri" panose="020F0502020204030204" pitchFamily="34" charset="0"/>
                </a:rPr>
                <a:t>Slide credit: </a:t>
              </a:r>
              <a:r>
                <a:rPr lang="en-US" altLang="en-US" sz="105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050" dirty="0">
                <a:solidFill>
                  <a:schemeClr val="bg1"/>
                </a:solidFill>
                <a:latin typeface="Calibri" panose="020F0502020204030204" pitchFamily="34" charset="0"/>
              </a:endParaRPr>
            </a:p>
          </p:txBody>
        </p:sp>
      </p:grpSp>
      <p:sp>
        <p:nvSpPr>
          <p:cNvPr id="8" name="Footer Placeholder 5">
            <a:extLst>
              <a:ext uri="{FF2B5EF4-FFF2-40B4-BE49-F238E27FC236}">
                <a16:creationId xmlns:a16="http://schemas.microsoft.com/office/drawing/2014/main" id="{BD0AE2B8-8983-58EC-4CF6-E487E9F2EF74}"/>
              </a:ext>
            </a:extLst>
          </p:cNvPr>
          <p:cNvSpPr txBox="1">
            <a:spLocks/>
          </p:cNvSpPr>
          <p:nvPr/>
        </p:nvSpPr>
        <p:spPr bwMode="auto">
          <a:xfrm>
            <a:off x="1722674" y="6477919"/>
            <a:ext cx="8991942" cy="267526"/>
          </a:xfrm>
          <a:prstGeom prst="rect">
            <a:avLst/>
          </a:prstGeom>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400" dirty="0">
                <a:solidFill>
                  <a:schemeClr val="bg1"/>
                </a:solidFill>
                <a:latin typeface="Calibri" pitchFamily="34" charset="0"/>
                <a:ea typeface="Arial" charset="0"/>
                <a:cs typeface="Arial" charset="0"/>
              </a:rPr>
              <a:t>https://www.hivassist.com/tool</a:t>
            </a:r>
          </a:p>
        </p:txBody>
      </p:sp>
      <p:pic>
        <p:nvPicPr>
          <p:cNvPr id="9" name="Picture 8">
            <a:extLst>
              <a:ext uri="{FF2B5EF4-FFF2-40B4-BE49-F238E27FC236}">
                <a16:creationId xmlns:a16="http://schemas.microsoft.com/office/drawing/2014/main" id="{132E6492-2101-F3BB-1E2B-1948F6B12C2A}"/>
              </a:ext>
            </a:extLst>
          </p:cNvPr>
          <p:cNvPicPr>
            <a:picLocks noChangeAspect="1"/>
          </p:cNvPicPr>
          <p:nvPr/>
        </p:nvPicPr>
        <p:blipFill>
          <a:blip r:embed="rId4"/>
          <a:stretch>
            <a:fillRect/>
          </a:stretch>
        </p:blipFill>
        <p:spPr>
          <a:xfrm>
            <a:off x="374767" y="2495774"/>
            <a:ext cx="11442466" cy="3162748"/>
          </a:xfrm>
          <a:prstGeom prst="rect">
            <a:avLst/>
          </a:prstGeom>
        </p:spPr>
      </p:pic>
    </p:spTree>
    <p:extLst>
      <p:ext uri="{BB962C8B-B14F-4D97-AF65-F5344CB8AC3E}">
        <p14:creationId xmlns:p14="http://schemas.microsoft.com/office/powerpoint/2010/main" val="3900704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F1A08-34A2-A07E-EAD9-BD934BF74711}"/>
              </a:ext>
            </a:extLst>
          </p:cNvPr>
          <p:cNvSpPr>
            <a:spLocks noGrp="1"/>
          </p:cNvSpPr>
          <p:nvPr>
            <p:ph type="title"/>
          </p:nvPr>
        </p:nvSpPr>
        <p:spPr/>
        <p:txBody>
          <a:bodyPr>
            <a:normAutofit/>
          </a:bodyPr>
          <a:lstStyle/>
          <a:p>
            <a:r>
              <a:rPr lang="en-US" dirty="0"/>
              <a:t>HIV-ASSIST Output</a:t>
            </a:r>
          </a:p>
        </p:txBody>
      </p:sp>
      <p:sp>
        <p:nvSpPr>
          <p:cNvPr id="2" name="Content Placeholder 1">
            <a:extLst>
              <a:ext uri="{FF2B5EF4-FFF2-40B4-BE49-F238E27FC236}">
                <a16:creationId xmlns:a16="http://schemas.microsoft.com/office/drawing/2014/main" id="{D8AEE9DD-95E8-073C-F567-FAB50B16B02F}"/>
              </a:ext>
            </a:extLst>
          </p:cNvPr>
          <p:cNvSpPr>
            <a:spLocks noGrp="1"/>
          </p:cNvSpPr>
          <p:nvPr>
            <p:ph idx="1"/>
          </p:nvPr>
        </p:nvSpPr>
        <p:spPr>
          <a:xfrm>
            <a:off x="118334" y="2686055"/>
            <a:ext cx="1893346" cy="3295197"/>
          </a:xfrm>
        </p:spPr>
        <p:txBody>
          <a:bodyPr>
            <a:normAutofit/>
          </a:bodyPr>
          <a:lstStyle/>
          <a:p>
            <a:pPr algn="ctr">
              <a:buNone/>
            </a:pPr>
            <a:r>
              <a:rPr lang="en-US" sz="2400" dirty="0"/>
              <a:t>Interpretation of</a:t>
            </a:r>
            <a:r>
              <a:rPr lang="en-US" sz="2800" dirty="0"/>
              <a:t> </a:t>
            </a:r>
            <a:r>
              <a:rPr lang="en-US" sz="2400" dirty="0"/>
              <a:t>weighted scores</a:t>
            </a:r>
            <a:endParaRPr lang="en-US" sz="2800" dirty="0"/>
          </a:p>
        </p:txBody>
      </p:sp>
      <p:grpSp>
        <p:nvGrpSpPr>
          <p:cNvPr id="5" name="Group 4">
            <a:extLst>
              <a:ext uri="{FF2B5EF4-FFF2-40B4-BE49-F238E27FC236}">
                <a16:creationId xmlns:a16="http://schemas.microsoft.com/office/drawing/2014/main" id="{7E6230E8-0C44-F03D-201E-D9E6C788EDAF}"/>
              </a:ext>
            </a:extLst>
          </p:cNvPr>
          <p:cNvGrpSpPr>
            <a:grpSpLocks/>
          </p:cNvGrpSpPr>
          <p:nvPr/>
        </p:nvGrpSpPr>
        <p:grpSpPr bwMode="auto">
          <a:xfrm>
            <a:off x="8705463" y="6477423"/>
            <a:ext cx="1911101" cy="358950"/>
            <a:chOff x="9527309" y="3551529"/>
            <a:chExt cx="2548134" cy="479136"/>
          </a:xfrm>
        </p:grpSpPr>
        <p:pic>
          <p:nvPicPr>
            <p:cNvPr id="6" name="Picture 5">
              <a:extLst>
                <a:ext uri="{FF2B5EF4-FFF2-40B4-BE49-F238E27FC236}">
                  <a16:creationId xmlns:a16="http://schemas.microsoft.com/office/drawing/2014/main" id="{24FB4276-C000-9A53-03DD-844CAEFEF9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B0F8531-F2E4-325E-6BB1-0CE20CEF96B3}"/>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bg1"/>
                  </a:solidFill>
                  <a:latin typeface="Calibri" panose="020F0502020204030204" pitchFamily="34" charset="0"/>
                </a:rPr>
                <a:t>Slide credit: </a:t>
              </a:r>
              <a:r>
                <a:rPr lang="en-US" altLang="en-US" sz="105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050" dirty="0">
                <a:solidFill>
                  <a:schemeClr val="bg1"/>
                </a:solidFill>
                <a:latin typeface="Calibri" panose="020F0502020204030204" pitchFamily="34" charset="0"/>
              </a:endParaRPr>
            </a:p>
          </p:txBody>
        </p:sp>
      </p:grpSp>
      <p:sp>
        <p:nvSpPr>
          <p:cNvPr id="8" name="Footer Placeholder 5">
            <a:extLst>
              <a:ext uri="{FF2B5EF4-FFF2-40B4-BE49-F238E27FC236}">
                <a16:creationId xmlns:a16="http://schemas.microsoft.com/office/drawing/2014/main" id="{BD0AE2B8-8983-58EC-4CF6-E487E9F2EF74}"/>
              </a:ext>
            </a:extLst>
          </p:cNvPr>
          <p:cNvSpPr txBox="1">
            <a:spLocks/>
          </p:cNvSpPr>
          <p:nvPr/>
        </p:nvSpPr>
        <p:spPr bwMode="auto">
          <a:xfrm>
            <a:off x="1722674" y="6477919"/>
            <a:ext cx="8991942" cy="267526"/>
          </a:xfrm>
          <a:prstGeom prst="rect">
            <a:avLst/>
          </a:prstGeom>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400" dirty="0">
                <a:solidFill>
                  <a:schemeClr val="bg1"/>
                </a:solidFill>
                <a:latin typeface="Calibri" pitchFamily="34" charset="0"/>
                <a:ea typeface="Arial" charset="0"/>
                <a:cs typeface="Arial" charset="0"/>
              </a:rPr>
              <a:t>https://www.hivassist.com/tool</a:t>
            </a:r>
          </a:p>
        </p:txBody>
      </p:sp>
      <p:pic>
        <p:nvPicPr>
          <p:cNvPr id="4" name="Picture 3">
            <a:extLst>
              <a:ext uri="{FF2B5EF4-FFF2-40B4-BE49-F238E27FC236}">
                <a16:creationId xmlns:a16="http://schemas.microsoft.com/office/drawing/2014/main" id="{EBFB93D7-3F8F-517B-6666-DF009B02A1BF}"/>
              </a:ext>
            </a:extLst>
          </p:cNvPr>
          <p:cNvPicPr>
            <a:picLocks noChangeAspect="1"/>
          </p:cNvPicPr>
          <p:nvPr/>
        </p:nvPicPr>
        <p:blipFill rotWithShape="1">
          <a:blip r:embed="rId4"/>
          <a:srcRect l="893" b="2987"/>
          <a:stretch/>
        </p:blipFill>
        <p:spPr>
          <a:xfrm>
            <a:off x="2011680" y="1831920"/>
            <a:ext cx="10180320" cy="4377481"/>
          </a:xfrm>
          <a:prstGeom prst="rect">
            <a:avLst/>
          </a:prstGeom>
        </p:spPr>
      </p:pic>
    </p:spTree>
    <p:extLst>
      <p:ext uri="{BB962C8B-B14F-4D97-AF65-F5344CB8AC3E}">
        <p14:creationId xmlns:p14="http://schemas.microsoft.com/office/powerpoint/2010/main" val="436803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EE9DD-95E8-073C-F567-FAB50B16B02F}"/>
              </a:ext>
            </a:extLst>
          </p:cNvPr>
          <p:cNvSpPr>
            <a:spLocks noGrp="1"/>
          </p:cNvSpPr>
          <p:nvPr>
            <p:ph idx="1"/>
          </p:nvPr>
        </p:nvSpPr>
        <p:spPr>
          <a:xfrm>
            <a:off x="9917987" y="2904563"/>
            <a:ext cx="1743301" cy="3222713"/>
          </a:xfrm>
        </p:spPr>
        <p:txBody>
          <a:bodyPr/>
          <a:lstStyle/>
          <a:p>
            <a:pPr algn="ctr">
              <a:buNone/>
            </a:pPr>
            <a:r>
              <a:rPr lang="en-US" dirty="0"/>
              <a:t>Explains each regimen score</a:t>
            </a:r>
          </a:p>
        </p:txBody>
      </p:sp>
      <p:sp>
        <p:nvSpPr>
          <p:cNvPr id="3" name="Title 2">
            <a:extLst>
              <a:ext uri="{FF2B5EF4-FFF2-40B4-BE49-F238E27FC236}">
                <a16:creationId xmlns:a16="http://schemas.microsoft.com/office/drawing/2014/main" id="{98BF1A08-34A2-A07E-EAD9-BD934BF74711}"/>
              </a:ext>
            </a:extLst>
          </p:cNvPr>
          <p:cNvSpPr>
            <a:spLocks noGrp="1"/>
          </p:cNvSpPr>
          <p:nvPr>
            <p:ph type="title"/>
          </p:nvPr>
        </p:nvSpPr>
        <p:spPr/>
        <p:txBody>
          <a:bodyPr>
            <a:normAutofit/>
          </a:bodyPr>
          <a:lstStyle/>
          <a:p>
            <a:r>
              <a:rPr lang="en-US" dirty="0"/>
              <a:t>HIV-ASSIST Education Sheet</a:t>
            </a:r>
          </a:p>
        </p:txBody>
      </p:sp>
      <p:grpSp>
        <p:nvGrpSpPr>
          <p:cNvPr id="5" name="Group 4">
            <a:extLst>
              <a:ext uri="{FF2B5EF4-FFF2-40B4-BE49-F238E27FC236}">
                <a16:creationId xmlns:a16="http://schemas.microsoft.com/office/drawing/2014/main" id="{7E6230E8-0C44-F03D-201E-D9E6C788EDAF}"/>
              </a:ext>
            </a:extLst>
          </p:cNvPr>
          <p:cNvGrpSpPr>
            <a:grpSpLocks/>
          </p:cNvGrpSpPr>
          <p:nvPr/>
        </p:nvGrpSpPr>
        <p:grpSpPr bwMode="auto">
          <a:xfrm>
            <a:off x="8705463" y="6477423"/>
            <a:ext cx="1911101" cy="358950"/>
            <a:chOff x="9527309" y="3551529"/>
            <a:chExt cx="2548134" cy="479136"/>
          </a:xfrm>
        </p:grpSpPr>
        <p:pic>
          <p:nvPicPr>
            <p:cNvPr id="6" name="Picture 5">
              <a:extLst>
                <a:ext uri="{FF2B5EF4-FFF2-40B4-BE49-F238E27FC236}">
                  <a16:creationId xmlns:a16="http://schemas.microsoft.com/office/drawing/2014/main" id="{24FB4276-C000-9A53-03DD-844CAEFEF9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B0F8531-F2E4-325E-6BB1-0CE20CEF96B3}"/>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bg1"/>
                  </a:solidFill>
                  <a:latin typeface="Calibri" panose="020F0502020204030204" pitchFamily="34" charset="0"/>
                </a:rPr>
                <a:t>Slide credit: </a:t>
              </a:r>
              <a:r>
                <a:rPr lang="en-US" altLang="en-US" sz="105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050" dirty="0">
                <a:solidFill>
                  <a:schemeClr val="bg1"/>
                </a:solidFill>
                <a:latin typeface="Calibri" panose="020F0502020204030204" pitchFamily="34" charset="0"/>
              </a:endParaRPr>
            </a:p>
          </p:txBody>
        </p:sp>
      </p:grpSp>
      <p:sp>
        <p:nvSpPr>
          <p:cNvPr id="8" name="Footer Placeholder 5">
            <a:extLst>
              <a:ext uri="{FF2B5EF4-FFF2-40B4-BE49-F238E27FC236}">
                <a16:creationId xmlns:a16="http://schemas.microsoft.com/office/drawing/2014/main" id="{BD0AE2B8-8983-58EC-4CF6-E487E9F2EF74}"/>
              </a:ext>
            </a:extLst>
          </p:cNvPr>
          <p:cNvSpPr txBox="1">
            <a:spLocks/>
          </p:cNvSpPr>
          <p:nvPr/>
        </p:nvSpPr>
        <p:spPr bwMode="auto">
          <a:xfrm>
            <a:off x="1722674" y="6477919"/>
            <a:ext cx="8991942" cy="267526"/>
          </a:xfrm>
          <a:prstGeom prst="rect">
            <a:avLst/>
          </a:prstGeom>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400" dirty="0">
                <a:solidFill>
                  <a:schemeClr val="bg1"/>
                </a:solidFill>
                <a:latin typeface="Calibri" pitchFamily="34" charset="0"/>
                <a:ea typeface="Arial" charset="0"/>
                <a:cs typeface="Arial" charset="0"/>
              </a:rPr>
              <a:t>https://www.hivassist.com/tool</a:t>
            </a:r>
          </a:p>
        </p:txBody>
      </p:sp>
      <p:pic>
        <p:nvPicPr>
          <p:cNvPr id="4" name="Picture 3">
            <a:extLst>
              <a:ext uri="{FF2B5EF4-FFF2-40B4-BE49-F238E27FC236}">
                <a16:creationId xmlns:a16="http://schemas.microsoft.com/office/drawing/2014/main" id="{4213AA6A-D92B-C279-B23C-B937A352A2C9}"/>
              </a:ext>
            </a:extLst>
          </p:cNvPr>
          <p:cNvPicPr>
            <a:picLocks noChangeAspect="1"/>
          </p:cNvPicPr>
          <p:nvPr/>
        </p:nvPicPr>
        <p:blipFill rotWithShape="1">
          <a:blip r:embed="rId4"/>
          <a:srcRect l="1353" t="2465" r="1353" b="1991"/>
          <a:stretch/>
        </p:blipFill>
        <p:spPr>
          <a:xfrm>
            <a:off x="49238" y="1793367"/>
            <a:ext cx="9868750" cy="4499857"/>
          </a:xfrm>
          <a:prstGeom prst="rect">
            <a:avLst/>
          </a:prstGeom>
        </p:spPr>
      </p:pic>
    </p:spTree>
    <p:extLst>
      <p:ext uri="{BB962C8B-B14F-4D97-AF65-F5344CB8AC3E}">
        <p14:creationId xmlns:p14="http://schemas.microsoft.com/office/powerpoint/2010/main" val="1452908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EE9DD-95E8-073C-F567-FAB50B16B02F}"/>
              </a:ext>
            </a:extLst>
          </p:cNvPr>
          <p:cNvSpPr>
            <a:spLocks noGrp="1"/>
          </p:cNvSpPr>
          <p:nvPr>
            <p:ph idx="1"/>
          </p:nvPr>
        </p:nvSpPr>
        <p:spPr>
          <a:xfrm>
            <a:off x="9917987" y="2904563"/>
            <a:ext cx="1743301" cy="3222713"/>
          </a:xfrm>
        </p:spPr>
        <p:txBody>
          <a:bodyPr/>
          <a:lstStyle/>
          <a:p>
            <a:pPr algn="ctr">
              <a:buNone/>
            </a:pPr>
            <a:r>
              <a:rPr lang="en-US" dirty="0"/>
              <a:t>Based on DHHS guidance</a:t>
            </a:r>
          </a:p>
        </p:txBody>
      </p:sp>
      <p:sp>
        <p:nvSpPr>
          <p:cNvPr id="3" name="Title 2">
            <a:extLst>
              <a:ext uri="{FF2B5EF4-FFF2-40B4-BE49-F238E27FC236}">
                <a16:creationId xmlns:a16="http://schemas.microsoft.com/office/drawing/2014/main" id="{98BF1A08-34A2-A07E-EAD9-BD934BF74711}"/>
              </a:ext>
            </a:extLst>
          </p:cNvPr>
          <p:cNvSpPr>
            <a:spLocks noGrp="1"/>
          </p:cNvSpPr>
          <p:nvPr>
            <p:ph type="title"/>
          </p:nvPr>
        </p:nvSpPr>
        <p:spPr/>
        <p:txBody>
          <a:bodyPr>
            <a:normAutofit/>
          </a:bodyPr>
          <a:lstStyle/>
          <a:p>
            <a:r>
              <a:rPr lang="en-US" dirty="0"/>
              <a:t>HIV-ASSIST Education Sheet</a:t>
            </a:r>
          </a:p>
        </p:txBody>
      </p:sp>
      <p:grpSp>
        <p:nvGrpSpPr>
          <p:cNvPr id="5" name="Group 4">
            <a:extLst>
              <a:ext uri="{FF2B5EF4-FFF2-40B4-BE49-F238E27FC236}">
                <a16:creationId xmlns:a16="http://schemas.microsoft.com/office/drawing/2014/main" id="{7E6230E8-0C44-F03D-201E-D9E6C788EDAF}"/>
              </a:ext>
            </a:extLst>
          </p:cNvPr>
          <p:cNvGrpSpPr>
            <a:grpSpLocks/>
          </p:cNvGrpSpPr>
          <p:nvPr/>
        </p:nvGrpSpPr>
        <p:grpSpPr bwMode="auto">
          <a:xfrm>
            <a:off x="8705463" y="6477423"/>
            <a:ext cx="1911101" cy="358950"/>
            <a:chOff x="9527309" y="3551529"/>
            <a:chExt cx="2548134" cy="479136"/>
          </a:xfrm>
        </p:grpSpPr>
        <p:pic>
          <p:nvPicPr>
            <p:cNvPr id="6" name="Picture 5">
              <a:extLst>
                <a:ext uri="{FF2B5EF4-FFF2-40B4-BE49-F238E27FC236}">
                  <a16:creationId xmlns:a16="http://schemas.microsoft.com/office/drawing/2014/main" id="{24FB4276-C000-9A53-03DD-844CAEFEF9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B0F8531-F2E4-325E-6BB1-0CE20CEF96B3}"/>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bg1"/>
                  </a:solidFill>
                  <a:latin typeface="Calibri" panose="020F0502020204030204" pitchFamily="34" charset="0"/>
                </a:rPr>
                <a:t>Slide credit: </a:t>
              </a:r>
              <a:r>
                <a:rPr lang="en-US" altLang="en-US" sz="105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050" dirty="0">
                <a:solidFill>
                  <a:schemeClr val="bg1"/>
                </a:solidFill>
                <a:latin typeface="Calibri" panose="020F0502020204030204" pitchFamily="34" charset="0"/>
              </a:endParaRPr>
            </a:p>
          </p:txBody>
        </p:sp>
      </p:grpSp>
      <p:sp>
        <p:nvSpPr>
          <p:cNvPr id="8" name="Footer Placeholder 5">
            <a:extLst>
              <a:ext uri="{FF2B5EF4-FFF2-40B4-BE49-F238E27FC236}">
                <a16:creationId xmlns:a16="http://schemas.microsoft.com/office/drawing/2014/main" id="{BD0AE2B8-8983-58EC-4CF6-E487E9F2EF74}"/>
              </a:ext>
            </a:extLst>
          </p:cNvPr>
          <p:cNvSpPr txBox="1">
            <a:spLocks/>
          </p:cNvSpPr>
          <p:nvPr/>
        </p:nvSpPr>
        <p:spPr bwMode="auto">
          <a:xfrm>
            <a:off x="1722674" y="6477919"/>
            <a:ext cx="8991942" cy="267526"/>
          </a:xfrm>
          <a:prstGeom prst="rect">
            <a:avLst/>
          </a:prstGeom>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400" dirty="0">
                <a:solidFill>
                  <a:schemeClr val="bg1"/>
                </a:solidFill>
                <a:latin typeface="Calibri" pitchFamily="34" charset="0"/>
                <a:ea typeface="Arial" charset="0"/>
                <a:cs typeface="Arial" charset="0"/>
              </a:rPr>
              <a:t>https://www.hivassist.com/tool</a:t>
            </a:r>
          </a:p>
        </p:txBody>
      </p:sp>
      <p:pic>
        <p:nvPicPr>
          <p:cNvPr id="9" name="Picture 8">
            <a:extLst>
              <a:ext uri="{FF2B5EF4-FFF2-40B4-BE49-F238E27FC236}">
                <a16:creationId xmlns:a16="http://schemas.microsoft.com/office/drawing/2014/main" id="{3A31E45A-63E2-D504-D120-82E18F788743}"/>
              </a:ext>
            </a:extLst>
          </p:cNvPr>
          <p:cNvPicPr>
            <a:picLocks noChangeAspect="1"/>
          </p:cNvPicPr>
          <p:nvPr/>
        </p:nvPicPr>
        <p:blipFill>
          <a:blip r:embed="rId4"/>
          <a:stretch>
            <a:fillRect/>
          </a:stretch>
        </p:blipFill>
        <p:spPr>
          <a:xfrm>
            <a:off x="34258" y="1791048"/>
            <a:ext cx="9701413" cy="4531726"/>
          </a:xfrm>
          <a:prstGeom prst="rect">
            <a:avLst/>
          </a:prstGeom>
        </p:spPr>
      </p:pic>
      <p:sp>
        <p:nvSpPr>
          <p:cNvPr id="10" name="Oval 9">
            <a:extLst>
              <a:ext uri="{FF2B5EF4-FFF2-40B4-BE49-F238E27FC236}">
                <a16:creationId xmlns:a16="http://schemas.microsoft.com/office/drawing/2014/main" id="{1C3CBE82-40E7-1200-6387-D94E636AE4B9}"/>
              </a:ext>
            </a:extLst>
          </p:cNvPr>
          <p:cNvSpPr/>
          <p:nvPr/>
        </p:nvSpPr>
        <p:spPr bwMode="auto">
          <a:xfrm>
            <a:off x="128804" y="1791048"/>
            <a:ext cx="688319" cy="474823"/>
          </a:xfrm>
          <a:prstGeom prst="ellipse">
            <a:avLst/>
          </a:prstGeom>
          <a:noFill/>
          <a:ln w="38100">
            <a:solidFill>
              <a:srgbClr val="E1471D"/>
            </a:solidFill>
            <a:miter lim="800000"/>
            <a:headEnd/>
            <a:tailEnd/>
          </a:ln>
        </p:spPr>
        <p:txBody>
          <a:bodyPr rtlCol="0" anchor="b"/>
          <a:lstStyle/>
          <a:p>
            <a:pPr marL="0" marR="0" lvl="0" indent="0" algn="ctr" defTabSz="685800" eaLnBrk="1" fontAlgn="auto" latinLnBrk="0" hangingPunct="1">
              <a:lnSpc>
                <a:spcPct val="100000"/>
              </a:lnSpc>
              <a:spcBef>
                <a:spcPct val="35000"/>
              </a:spcBef>
              <a:spcAft>
                <a:spcPct val="25000"/>
              </a:spcAft>
              <a:buClr>
                <a:srgbClr val="015873"/>
              </a:buClr>
              <a:buSzTx/>
              <a:buFontTx/>
              <a:buNone/>
              <a:tabLst/>
              <a:defRPr/>
            </a:pPr>
            <a:endParaRPr kumimoji="0" lang="en-US" sz="135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69804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B80E13-ACFA-21D8-D115-00E4A9FB0D2C}"/>
              </a:ext>
            </a:extLst>
          </p:cNvPr>
          <p:cNvSpPr>
            <a:spLocks noGrp="1"/>
          </p:cNvSpPr>
          <p:nvPr>
            <p:ph type="title"/>
          </p:nvPr>
        </p:nvSpPr>
        <p:spPr>
          <a:xfrm>
            <a:off x="523875" y="286603"/>
            <a:ext cx="11039475" cy="1450757"/>
          </a:xfrm>
        </p:spPr>
        <p:txBody>
          <a:bodyPr/>
          <a:lstStyle/>
          <a:p>
            <a:r>
              <a:rPr lang="en-US" dirty="0"/>
              <a:t>Use of Trade/Brand Names</a:t>
            </a:r>
          </a:p>
        </p:txBody>
      </p:sp>
      <p:sp>
        <p:nvSpPr>
          <p:cNvPr id="13" name="Content Placeholder 1">
            <a:extLst>
              <a:ext uri="{FF2B5EF4-FFF2-40B4-BE49-F238E27FC236}">
                <a16:creationId xmlns:a16="http://schemas.microsoft.com/office/drawing/2014/main" id="{EE4B2DDC-6E74-68B6-D5F2-E367702B166E}"/>
              </a:ext>
            </a:extLst>
          </p:cNvPr>
          <p:cNvSpPr>
            <a:spLocks noGrp="1"/>
          </p:cNvSpPr>
          <p:nvPr>
            <p:ph idx="1"/>
          </p:nvPr>
        </p:nvSpPr>
        <p:spPr>
          <a:xfrm>
            <a:off x="523875" y="1845734"/>
            <a:ext cx="11039475" cy="4023360"/>
          </a:xfrm>
        </p:spPr>
        <p:txBody>
          <a:bodyPr>
            <a:normAutofit/>
          </a:bodyPr>
          <a:lstStyle/>
          <a:p>
            <a:pPr marL="342900" indent="-342900">
              <a:buFont typeface="Arial" panose="020B0604020202020204" pitchFamily="34" charset="0"/>
              <a:buChar char="•"/>
            </a:pPr>
            <a:r>
              <a:rPr lang="en-US" sz="2400" dirty="0">
                <a:solidFill>
                  <a:schemeClr val="tx1"/>
                </a:solidFill>
              </a:rPr>
              <a:t>This program is supported by the Health Resources and Services Administration (HRSA) of the U.S. Department of Health and Human Services (HHS) as part of an award totaling $4,205,743, with 0% financed with non-governmental sources. </a:t>
            </a:r>
          </a:p>
          <a:p>
            <a:pPr marL="342900" indent="-342900">
              <a:buFont typeface="Arial" panose="020B0604020202020204" pitchFamily="34" charset="0"/>
              <a:buChar char="•"/>
            </a:pPr>
            <a:r>
              <a:rPr lang="en-US" sz="2400" dirty="0">
                <a:solidFill>
                  <a:schemeClr val="tx1"/>
                </a:solidFill>
              </a:rPr>
              <a:t>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51192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EE9DD-95E8-073C-F567-FAB50B16B02F}"/>
              </a:ext>
            </a:extLst>
          </p:cNvPr>
          <p:cNvSpPr>
            <a:spLocks noGrp="1"/>
          </p:cNvSpPr>
          <p:nvPr>
            <p:ph idx="1"/>
          </p:nvPr>
        </p:nvSpPr>
        <p:spPr>
          <a:xfrm>
            <a:off x="8885817" y="2904563"/>
            <a:ext cx="2775472" cy="3222713"/>
          </a:xfrm>
        </p:spPr>
        <p:txBody>
          <a:bodyPr/>
          <a:lstStyle/>
          <a:p>
            <a:pPr algn="ctr">
              <a:buNone/>
            </a:pPr>
            <a:r>
              <a:rPr lang="en-US" dirty="0"/>
              <a:t>Summarizes clinical trial data</a:t>
            </a:r>
          </a:p>
        </p:txBody>
      </p:sp>
      <p:sp>
        <p:nvSpPr>
          <p:cNvPr id="3" name="Title 2">
            <a:extLst>
              <a:ext uri="{FF2B5EF4-FFF2-40B4-BE49-F238E27FC236}">
                <a16:creationId xmlns:a16="http://schemas.microsoft.com/office/drawing/2014/main" id="{98BF1A08-34A2-A07E-EAD9-BD934BF74711}"/>
              </a:ext>
            </a:extLst>
          </p:cNvPr>
          <p:cNvSpPr>
            <a:spLocks noGrp="1"/>
          </p:cNvSpPr>
          <p:nvPr>
            <p:ph type="title"/>
          </p:nvPr>
        </p:nvSpPr>
        <p:spPr/>
        <p:txBody>
          <a:bodyPr>
            <a:normAutofit/>
          </a:bodyPr>
          <a:lstStyle/>
          <a:p>
            <a:r>
              <a:rPr lang="en-US" dirty="0"/>
              <a:t>HIV-ASSIST Education Sheet</a:t>
            </a:r>
          </a:p>
        </p:txBody>
      </p:sp>
      <p:grpSp>
        <p:nvGrpSpPr>
          <p:cNvPr id="5" name="Group 4">
            <a:extLst>
              <a:ext uri="{FF2B5EF4-FFF2-40B4-BE49-F238E27FC236}">
                <a16:creationId xmlns:a16="http://schemas.microsoft.com/office/drawing/2014/main" id="{7E6230E8-0C44-F03D-201E-D9E6C788EDAF}"/>
              </a:ext>
            </a:extLst>
          </p:cNvPr>
          <p:cNvGrpSpPr>
            <a:grpSpLocks/>
          </p:cNvGrpSpPr>
          <p:nvPr/>
        </p:nvGrpSpPr>
        <p:grpSpPr bwMode="auto">
          <a:xfrm>
            <a:off x="8705463" y="6477423"/>
            <a:ext cx="1911101" cy="358950"/>
            <a:chOff x="9527309" y="3551529"/>
            <a:chExt cx="2548134" cy="479136"/>
          </a:xfrm>
        </p:grpSpPr>
        <p:pic>
          <p:nvPicPr>
            <p:cNvPr id="6" name="Picture 5">
              <a:extLst>
                <a:ext uri="{FF2B5EF4-FFF2-40B4-BE49-F238E27FC236}">
                  <a16:creationId xmlns:a16="http://schemas.microsoft.com/office/drawing/2014/main" id="{24FB4276-C000-9A53-03DD-844CAEFEF9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B0F8531-F2E4-325E-6BB1-0CE20CEF96B3}"/>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bg1"/>
                  </a:solidFill>
                  <a:latin typeface="Calibri" panose="020F0502020204030204" pitchFamily="34" charset="0"/>
                </a:rPr>
                <a:t>Slide credit: </a:t>
              </a:r>
              <a:r>
                <a:rPr lang="en-US" altLang="en-US" sz="105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050" dirty="0">
                <a:solidFill>
                  <a:schemeClr val="bg1"/>
                </a:solidFill>
                <a:latin typeface="Calibri" panose="020F0502020204030204" pitchFamily="34" charset="0"/>
              </a:endParaRPr>
            </a:p>
          </p:txBody>
        </p:sp>
      </p:grpSp>
      <p:sp>
        <p:nvSpPr>
          <p:cNvPr id="8" name="Footer Placeholder 5">
            <a:extLst>
              <a:ext uri="{FF2B5EF4-FFF2-40B4-BE49-F238E27FC236}">
                <a16:creationId xmlns:a16="http://schemas.microsoft.com/office/drawing/2014/main" id="{BD0AE2B8-8983-58EC-4CF6-E487E9F2EF74}"/>
              </a:ext>
            </a:extLst>
          </p:cNvPr>
          <p:cNvSpPr txBox="1">
            <a:spLocks/>
          </p:cNvSpPr>
          <p:nvPr/>
        </p:nvSpPr>
        <p:spPr bwMode="auto">
          <a:xfrm>
            <a:off x="1722674" y="6477919"/>
            <a:ext cx="8991942" cy="267526"/>
          </a:xfrm>
          <a:prstGeom prst="rect">
            <a:avLst/>
          </a:prstGeom>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400" dirty="0">
                <a:solidFill>
                  <a:schemeClr val="bg1"/>
                </a:solidFill>
                <a:latin typeface="Calibri" pitchFamily="34" charset="0"/>
                <a:ea typeface="Arial" charset="0"/>
                <a:cs typeface="Arial" charset="0"/>
              </a:rPr>
              <a:t>https://www.hivassist.com/tool</a:t>
            </a:r>
          </a:p>
        </p:txBody>
      </p:sp>
      <p:pic>
        <p:nvPicPr>
          <p:cNvPr id="4" name="Picture 3">
            <a:extLst>
              <a:ext uri="{FF2B5EF4-FFF2-40B4-BE49-F238E27FC236}">
                <a16:creationId xmlns:a16="http://schemas.microsoft.com/office/drawing/2014/main" id="{A37C1AC4-1201-FE7E-16A1-4DA85FB73972}"/>
              </a:ext>
            </a:extLst>
          </p:cNvPr>
          <p:cNvPicPr>
            <a:picLocks noChangeAspect="1"/>
          </p:cNvPicPr>
          <p:nvPr/>
        </p:nvPicPr>
        <p:blipFill rotWithShape="1">
          <a:blip r:embed="rId4"/>
          <a:srcRect b="908"/>
          <a:stretch/>
        </p:blipFill>
        <p:spPr>
          <a:xfrm>
            <a:off x="455076" y="1793078"/>
            <a:ext cx="8250387" cy="4509520"/>
          </a:xfrm>
          <a:prstGeom prst="rect">
            <a:avLst/>
          </a:prstGeom>
        </p:spPr>
      </p:pic>
    </p:spTree>
    <p:extLst>
      <p:ext uri="{BB962C8B-B14F-4D97-AF65-F5344CB8AC3E}">
        <p14:creationId xmlns:p14="http://schemas.microsoft.com/office/powerpoint/2010/main" val="545048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AEE9DD-95E8-073C-F567-FAB50B16B02F}"/>
              </a:ext>
            </a:extLst>
          </p:cNvPr>
          <p:cNvSpPr>
            <a:spLocks noGrp="1"/>
          </p:cNvSpPr>
          <p:nvPr>
            <p:ph idx="1"/>
          </p:nvPr>
        </p:nvSpPr>
        <p:spPr>
          <a:xfrm>
            <a:off x="8885817" y="2904563"/>
            <a:ext cx="2775472" cy="3222713"/>
          </a:xfrm>
        </p:spPr>
        <p:txBody>
          <a:bodyPr/>
          <a:lstStyle/>
          <a:p>
            <a:pPr algn="ctr">
              <a:buNone/>
            </a:pPr>
            <a:r>
              <a:rPr lang="en-US" dirty="0">
                <a:solidFill>
                  <a:schemeClr val="tx1"/>
                </a:solidFill>
              </a:rPr>
              <a:t>Provides dosing and administration information</a:t>
            </a:r>
          </a:p>
        </p:txBody>
      </p:sp>
      <p:sp>
        <p:nvSpPr>
          <p:cNvPr id="3" name="Title 2">
            <a:extLst>
              <a:ext uri="{FF2B5EF4-FFF2-40B4-BE49-F238E27FC236}">
                <a16:creationId xmlns:a16="http://schemas.microsoft.com/office/drawing/2014/main" id="{98BF1A08-34A2-A07E-EAD9-BD934BF74711}"/>
              </a:ext>
            </a:extLst>
          </p:cNvPr>
          <p:cNvSpPr>
            <a:spLocks noGrp="1"/>
          </p:cNvSpPr>
          <p:nvPr>
            <p:ph type="title"/>
          </p:nvPr>
        </p:nvSpPr>
        <p:spPr/>
        <p:txBody>
          <a:bodyPr>
            <a:normAutofit/>
          </a:bodyPr>
          <a:lstStyle/>
          <a:p>
            <a:r>
              <a:rPr lang="en-US" dirty="0"/>
              <a:t>HIV-ASSIST Education Sheet</a:t>
            </a:r>
          </a:p>
        </p:txBody>
      </p:sp>
      <p:grpSp>
        <p:nvGrpSpPr>
          <p:cNvPr id="5" name="Group 4">
            <a:extLst>
              <a:ext uri="{FF2B5EF4-FFF2-40B4-BE49-F238E27FC236}">
                <a16:creationId xmlns:a16="http://schemas.microsoft.com/office/drawing/2014/main" id="{7E6230E8-0C44-F03D-201E-D9E6C788EDAF}"/>
              </a:ext>
            </a:extLst>
          </p:cNvPr>
          <p:cNvGrpSpPr>
            <a:grpSpLocks/>
          </p:cNvGrpSpPr>
          <p:nvPr/>
        </p:nvGrpSpPr>
        <p:grpSpPr bwMode="auto">
          <a:xfrm>
            <a:off x="8705463" y="6477423"/>
            <a:ext cx="1911101" cy="358950"/>
            <a:chOff x="9527309" y="3551529"/>
            <a:chExt cx="2548134" cy="479136"/>
          </a:xfrm>
        </p:grpSpPr>
        <p:pic>
          <p:nvPicPr>
            <p:cNvPr id="6" name="Picture 5">
              <a:extLst>
                <a:ext uri="{FF2B5EF4-FFF2-40B4-BE49-F238E27FC236}">
                  <a16:creationId xmlns:a16="http://schemas.microsoft.com/office/drawing/2014/main" id="{24FB4276-C000-9A53-03DD-844CAEFEF9B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1327791" y="3551529"/>
              <a:ext cx="551335" cy="17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Rectangle 8">
              <a:extLst>
                <a:ext uri="{FF2B5EF4-FFF2-40B4-BE49-F238E27FC236}">
                  <a16:creationId xmlns:a16="http://schemas.microsoft.com/office/drawing/2014/main" id="{0B0F8531-F2E4-325E-6BB1-0CE20CEF96B3}"/>
                </a:ext>
              </a:extLst>
            </p:cNvPr>
            <p:cNvSpPr>
              <a:spLocks noChangeArrowheads="1"/>
            </p:cNvSpPr>
            <p:nvPr/>
          </p:nvSpPr>
          <p:spPr bwMode="auto">
            <a:xfrm>
              <a:off x="9527309" y="3691731"/>
              <a:ext cx="2548134" cy="33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eaLnBrk="0"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eaLnBrk="0"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eaLnBrk="0"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eaLnBrk="0"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050" dirty="0">
                  <a:solidFill>
                    <a:schemeClr val="bg1"/>
                  </a:solidFill>
                  <a:latin typeface="Calibri" panose="020F0502020204030204" pitchFamily="34" charset="0"/>
                </a:rPr>
                <a:t>Slide credit: </a:t>
              </a:r>
              <a:r>
                <a:rPr lang="en-US" altLang="en-US" sz="105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clinicaloptions.com</a:t>
              </a:r>
              <a:endParaRPr lang="en-US" altLang="en-US" sz="1050" dirty="0">
                <a:solidFill>
                  <a:schemeClr val="bg1"/>
                </a:solidFill>
                <a:latin typeface="Calibri" panose="020F0502020204030204" pitchFamily="34" charset="0"/>
              </a:endParaRPr>
            </a:p>
          </p:txBody>
        </p:sp>
      </p:grpSp>
      <p:sp>
        <p:nvSpPr>
          <p:cNvPr id="8" name="Footer Placeholder 5">
            <a:extLst>
              <a:ext uri="{FF2B5EF4-FFF2-40B4-BE49-F238E27FC236}">
                <a16:creationId xmlns:a16="http://schemas.microsoft.com/office/drawing/2014/main" id="{BD0AE2B8-8983-58EC-4CF6-E487E9F2EF74}"/>
              </a:ext>
            </a:extLst>
          </p:cNvPr>
          <p:cNvSpPr txBox="1">
            <a:spLocks/>
          </p:cNvSpPr>
          <p:nvPr/>
        </p:nvSpPr>
        <p:spPr bwMode="auto">
          <a:xfrm>
            <a:off x="1722674" y="6477919"/>
            <a:ext cx="8991942" cy="267526"/>
          </a:xfrm>
          <a:prstGeom prst="rect">
            <a:avLst/>
          </a:prstGeom>
          <a:ln>
            <a:miter lim="800000"/>
            <a:headEnd/>
            <a:tailEnd/>
          </a:ln>
        </p:spPr>
        <p:txBody>
          <a:bodyPr wrap="square" numCol="1"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400" dirty="0">
                <a:solidFill>
                  <a:schemeClr val="bg1"/>
                </a:solidFill>
                <a:latin typeface="Calibri" pitchFamily="34" charset="0"/>
                <a:ea typeface="Arial" charset="0"/>
                <a:cs typeface="Arial" charset="0"/>
              </a:rPr>
              <a:t>https://www.hivassist.com/tool</a:t>
            </a:r>
          </a:p>
        </p:txBody>
      </p:sp>
      <p:pic>
        <p:nvPicPr>
          <p:cNvPr id="9" name="Picture 8">
            <a:extLst>
              <a:ext uri="{FF2B5EF4-FFF2-40B4-BE49-F238E27FC236}">
                <a16:creationId xmlns:a16="http://schemas.microsoft.com/office/drawing/2014/main" id="{FE2D4E8C-CF37-D126-959C-98C9430FFE1B}"/>
              </a:ext>
            </a:extLst>
          </p:cNvPr>
          <p:cNvPicPr>
            <a:picLocks noChangeAspect="1"/>
          </p:cNvPicPr>
          <p:nvPr/>
        </p:nvPicPr>
        <p:blipFill rotWithShape="1">
          <a:blip r:embed="rId4"/>
          <a:srcRect t="2288"/>
          <a:stretch/>
        </p:blipFill>
        <p:spPr>
          <a:xfrm>
            <a:off x="169439" y="1841898"/>
            <a:ext cx="8536024" cy="4463878"/>
          </a:xfrm>
          <a:prstGeom prst="rect">
            <a:avLst/>
          </a:prstGeom>
        </p:spPr>
      </p:pic>
    </p:spTree>
    <p:extLst>
      <p:ext uri="{BB962C8B-B14F-4D97-AF65-F5344CB8AC3E}">
        <p14:creationId xmlns:p14="http://schemas.microsoft.com/office/powerpoint/2010/main" val="73062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433074" y="1877214"/>
            <a:ext cx="5130275"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400" dirty="0">
                <a:solidFill>
                  <a:schemeClr val="tx1"/>
                </a:solidFill>
              </a:rPr>
              <a:t>AETC National HIV Curriculum </a:t>
            </a:r>
            <a:r>
              <a:rPr lang="en-US" sz="2400" dirty="0">
                <a:hlinkClick r:id="rId6"/>
              </a:rPr>
              <a:t>https://aidsetc.org/nhc</a:t>
            </a:r>
            <a:endParaRPr lang="en-US" sz="2400" dirty="0"/>
          </a:p>
          <a:p>
            <a:pPr marL="171450" indent="-171450">
              <a:buFont typeface="Arial" panose="020B0604020202020204" pitchFamily="34" charset="0"/>
              <a:buChar char="•"/>
            </a:pPr>
            <a:r>
              <a:rPr lang="en-US" sz="2400" dirty="0">
                <a:solidFill>
                  <a:schemeClr val="tx1"/>
                </a:solidFill>
              </a:rPr>
              <a:t>AETC National Coordinating Resource Center </a:t>
            </a:r>
            <a:r>
              <a:rPr lang="en-US" sz="2400" dirty="0">
                <a:hlinkClick r:id="rId7"/>
              </a:rPr>
              <a:t>https://targethiv.org/library/aetc-national-coordinating-resource-center-0</a:t>
            </a:r>
            <a:endParaRPr lang="en-US" sz="2400" dirty="0"/>
          </a:p>
          <a:p>
            <a:pPr marL="171450" indent="-171450">
              <a:buFont typeface="Arial" panose="020B0604020202020204" pitchFamily="34" charset="0"/>
              <a:buChar char="•"/>
            </a:pPr>
            <a:r>
              <a:rPr lang="en-US" sz="2400" dirty="0">
                <a:solidFill>
                  <a:schemeClr val="tx1"/>
                </a:solidFill>
              </a:rPr>
              <a:t>Additional trainings </a:t>
            </a:r>
            <a:r>
              <a:rPr lang="en-US" sz="2400" dirty="0">
                <a:hlinkClick r:id="rId8"/>
              </a:rPr>
              <a:t>scaetcecho@salud.unm.edu</a:t>
            </a:r>
            <a:endParaRPr lang="en-US" sz="2400" dirty="0"/>
          </a:p>
          <a:p>
            <a:pPr marL="171450" indent="-171450">
              <a:buFont typeface="Arial" panose="020B0604020202020204" pitchFamily="34" charset="0"/>
              <a:buChar char="•"/>
            </a:pPr>
            <a:r>
              <a:rPr lang="en-US" sz="2400" dirty="0">
                <a:hlinkClick r:id="rId9"/>
              </a:rPr>
              <a:t>www.scaetc.org</a:t>
            </a:r>
            <a:endParaRPr lang="en-US" sz="24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32</a:t>
            </a:fld>
            <a:endParaRPr lang="en-US" sz="1600" dirty="0"/>
          </a:p>
        </p:txBody>
      </p:sp>
    </p:spTree>
    <p:extLst>
      <p:ext uri="{BB962C8B-B14F-4D97-AF65-F5344CB8AC3E}">
        <p14:creationId xmlns:p14="http://schemas.microsoft.com/office/powerpoint/2010/main" val="3892342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BD254AF-8C5F-BD00-5319-3B1E4253AAA6}"/>
              </a:ext>
            </a:extLst>
          </p:cNvPr>
          <p:cNvSpPr>
            <a:spLocks noGrp="1"/>
          </p:cNvSpPr>
          <p:nvPr>
            <p:ph idx="1"/>
          </p:nvPr>
        </p:nvSpPr>
        <p:spPr>
          <a:xfrm>
            <a:off x="523875" y="1845733"/>
            <a:ext cx="11039475" cy="4286125"/>
          </a:xfrm>
        </p:spPr>
        <p:txBody>
          <a:bodyPr>
            <a:normAutofit fontScale="70000" lnSpcReduction="20000"/>
          </a:bodyPr>
          <a:lstStyle/>
          <a:p>
            <a:pPr marL="457200" indent="-457200">
              <a:buFont typeface="Arial" panose="020B0604020202020204" pitchFamily="34" charset="0"/>
              <a:buChar char="•"/>
            </a:pPr>
            <a:r>
              <a:rPr lang="en-US" dirty="0">
                <a:hlinkClick r:id="rId2"/>
              </a:rPr>
              <a:t>www.cdc.gov/hiv</a:t>
            </a:r>
            <a:r>
              <a:rPr lang="en-US" dirty="0"/>
              <a:t> </a:t>
            </a:r>
          </a:p>
          <a:p>
            <a:pPr marL="457200" indent="-457200">
              <a:buFont typeface="Arial" panose="020B0604020202020204" pitchFamily="34" charset="0"/>
              <a:buChar char="•"/>
            </a:pPr>
            <a:r>
              <a:rPr lang="en-US" dirty="0"/>
              <a:t>Guidelines for the Use of Antiretroviral Agents in HIV-1 Infected Adults &amp; Adolescents.  DHHS. </a:t>
            </a:r>
            <a:r>
              <a:rPr lang="en-US" dirty="0">
                <a:hlinkClick r:id="rId3"/>
              </a:rPr>
              <a:t>http://aidsinfo.nih.gov/contentfiles/adultandadolescentgl.pdf</a:t>
            </a:r>
            <a:r>
              <a:rPr lang="en-US" dirty="0"/>
              <a:t>  </a:t>
            </a:r>
          </a:p>
          <a:p>
            <a:pPr marL="457200" indent="-457200">
              <a:buFont typeface="Arial" panose="020B0604020202020204" pitchFamily="34" charset="0"/>
              <a:buChar char="•"/>
            </a:pPr>
            <a:r>
              <a:rPr lang="en-US" dirty="0">
                <a:hlinkClick r:id="rId4"/>
              </a:rPr>
              <a:t>https://clinicalinfo.hiv.gov/en/guidelines/adult-and-adolescent-arv/optimizing-antiretroviral-therapy-setting-virologic-suppression</a:t>
            </a:r>
            <a:r>
              <a:rPr lang="en-US" dirty="0"/>
              <a:t> </a:t>
            </a:r>
          </a:p>
          <a:p>
            <a:pPr marL="457200" indent="-457200">
              <a:buFont typeface="Arial" panose="020B0604020202020204" pitchFamily="34" charset="0"/>
              <a:buChar char="•"/>
            </a:pPr>
            <a:r>
              <a:rPr lang="en-US" dirty="0"/>
              <a:t>Stanford University HIV Drug Resistance Database hivdb.standford.edu/</a:t>
            </a:r>
          </a:p>
          <a:p>
            <a:pPr marL="457200" indent="-457200">
              <a:buFont typeface="Arial" panose="020B0604020202020204" pitchFamily="34" charset="0"/>
              <a:buChar char="•"/>
            </a:pPr>
            <a:r>
              <a:rPr lang="en-US" dirty="0"/>
              <a:t>University of Liverpool HIV Drug Interactions Databases                                                   </a:t>
            </a:r>
            <a:r>
              <a:rPr lang="en-US" dirty="0">
                <a:hlinkClick r:id="rId5"/>
              </a:rPr>
              <a:t>www.hiv-druginteractions.org/</a:t>
            </a:r>
            <a:r>
              <a:rPr lang="en-US" dirty="0"/>
              <a:t> </a:t>
            </a:r>
          </a:p>
          <a:p>
            <a:pPr marL="457200" indent="-457200">
              <a:buFont typeface="Arial" panose="020B0604020202020204" pitchFamily="34" charset="0"/>
              <a:buChar char="•"/>
            </a:pPr>
            <a:r>
              <a:rPr lang="en-US" dirty="0" err="1"/>
              <a:t>Wensing</a:t>
            </a:r>
            <a:r>
              <a:rPr lang="en-US" dirty="0"/>
              <a:t>, AM, et al.  2019 Update of the Drug Resistance Mutations in HIV-1.  International AIDS Society-USA Topics in </a:t>
            </a:r>
            <a:r>
              <a:rPr lang="en-US" dirty="0" err="1"/>
              <a:t>Antivir</a:t>
            </a:r>
            <a:r>
              <a:rPr lang="en-US" dirty="0"/>
              <a:t> Med. 2019;27(3). </a:t>
            </a:r>
          </a:p>
          <a:p>
            <a:pPr marL="457200" indent="-457200">
              <a:buFont typeface="Arial" panose="020B0604020202020204" pitchFamily="34" charset="0"/>
              <a:buChar char="•"/>
            </a:pPr>
            <a:r>
              <a:rPr lang="en-US" dirty="0">
                <a:hlinkClick r:id="rId6"/>
              </a:rPr>
              <a:t>https://www.hivassist.com/tool</a:t>
            </a:r>
            <a:r>
              <a:rPr lang="en-US" dirty="0"/>
              <a:t>  </a:t>
            </a:r>
          </a:p>
          <a:p>
            <a:endParaRPr lang="en-US" dirty="0"/>
          </a:p>
        </p:txBody>
      </p:sp>
      <p:sp>
        <p:nvSpPr>
          <p:cNvPr id="5" name="Title 4">
            <a:extLst>
              <a:ext uri="{FF2B5EF4-FFF2-40B4-BE49-F238E27FC236}">
                <a16:creationId xmlns:a16="http://schemas.microsoft.com/office/drawing/2014/main" id="{556DC4E2-FCDF-F650-3434-678FD4755904}"/>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97881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D104D898-DBD1-74D1-D662-8D8CD615FEA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363"/>
          <a:stretch/>
        </p:blipFill>
        <p:spPr>
          <a:xfrm>
            <a:off x="149240" y="0"/>
            <a:ext cx="11883843" cy="6326155"/>
          </a:xfrm>
          <a:prstGeom prst="rect">
            <a:avLst/>
          </a:prstGeom>
        </p:spPr>
      </p:pic>
    </p:spTree>
    <p:extLst>
      <p:ext uri="{BB962C8B-B14F-4D97-AF65-F5344CB8AC3E}">
        <p14:creationId xmlns:p14="http://schemas.microsoft.com/office/powerpoint/2010/main" val="354966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32827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normAutofit/>
          </a:bodyPr>
          <a:lstStyle/>
          <a:p>
            <a:pPr marL="514350" indent="-514350">
              <a:buFont typeface="+mj-lt"/>
              <a:buAutoNum type="arabicPeriod"/>
            </a:pPr>
            <a:r>
              <a:rPr lang="en-US" sz="2800" dirty="0">
                <a:solidFill>
                  <a:schemeClr val="tx1"/>
                </a:solidFill>
              </a:rPr>
              <a:t>List the reasons to consider switching antiretroviral (ARV) therapy in virologically suppressed patient according to DHHS guidelines.</a:t>
            </a:r>
          </a:p>
          <a:p>
            <a:pPr marL="514350" indent="-514350">
              <a:buFont typeface="+mj-lt"/>
              <a:buAutoNum type="arabicPeriod"/>
            </a:pPr>
            <a:endParaRPr lang="en-US" sz="1400" dirty="0">
              <a:solidFill>
                <a:schemeClr val="tx1"/>
              </a:solidFill>
            </a:endParaRPr>
          </a:p>
          <a:p>
            <a:pPr marL="514350" indent="-514350">
              <a:buFont typeface="+mj-lt"/>
              <a:buAutoNum type="arabicPeriod"/>
            </a:pPr>
            <a:r>
              <a:rPr lang="en-US" sz="2800" dirty="0">
                <a:solidFill>
                  <a:schemeClr val="tx1"/>
                </a:solidFill>
              </a:rPr>
              <a:t>Review the results of recent "switch" trials.</a:t>
            </a:r>
          </a:p>
          <a:p>
            <a:pPr marL="514350" indent="-514350">
              <a:buFont typeface="+mj-lt"/>
              <a:buAutoNum type="arabicPeriod"/>
            </a:pPr>
            <a:endParaRPr lang="en-US" sz="1400" dirty="0">
              <a:solidFill>
                <a:schemeClr val="tx1"/>
              </a:solidFill>
            </a:endParaRPr>
          </a:p>
          <a:p>
            <a:pPr marL="514350" indent="-514350">
              <a:buFont typeface="+mj-lt"/>
              <a:buAutoNum type="arabicPeriod"/>
            </a:pPr>
            <a:r>
              <a:rPr lang="en-US" sz="2800" dirty="0">
                <a:solidFill>
                  <a:schemeClr val="tx1"/>
                </a:solidFill>
              </a:rPr>
              <a:t>Identify the risks of switching therapy in a treatment-experienced patient and how to maximize the safety of switching.</a:t>
            </a:r>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16934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2B305-EBAB-D958-774C-32EC5680A627}"/>
              </a:ext>
            </a:extLst>
          </p:cNvPr>
          <p:cNvSpPr>
            <a:spLocks noGrp="1"/>
          </p:cNvSpPr>
          <p:nvPr>
            <p:ph idx="1"/>
          </p:nvPr>
        </p:nvSpPr>
        <p:spPr>
          <a:xfrm>
            <a:off x="523875" y="1845734"/>
            <a:ext cx="11039475" cy="4276286"/>
          </a:xfrm>
        </p:spPr>
        <p:txBody>
          <a:bodyPr>
            <a:normAutofit/>
          </a:bodyPr>
          <a:lstStyle/>
          <a:p>
            <a:pPr algn="ctr">
              <a:buNone/>
            </a:pPr>
            <a:r>
              <a:rPr lang="en-US" dirty="0"/>
              <a:t>To manage side effects</a:t>
            </a:r>
          </a:p>
          <a:p>
            <a:pPr algn="ctr">
              <a:buNone/>
            </a:pPr>
            <a:r>
              <a:rPr lang="en-US" dirty="0"/>
              <a:t>To manage or prevent drug toxicity</a:t>
            </a:r>
          </a:p>
          <a:p>
            <a:pPr algn="ctr">
              <a:buNone/>
            </a:pPr>
            <a:r>
              <a:rPr lang="en-US" dirty="0"/>
              <a:t>To simplify regimen (number of doses or pills)</a:t>
            </a:r>
          </a:p>
          <a:p>
            <a:pPr algn="ctr">
              <a:buNone/>
            </a:pPr>
            <a:r>
              <a:rPr lang="en-US" dirty="0"/>
              <a:t>To address food restrictions</a:t>
            </a:r>
          </a:p>
          <a:p>
            <a:pPr algn="ctr">
              <a:buNone/>
            </a:pPr>
            <a:r>
              <a:rPr lang="en-US" dirty="0"/>
              <a:t>To address drug interactions</a:t>
            </a:r>
          </a:p>
          <a:p>
            <a:pPr algn="ctr">
              <a:buNone/>
            </a:pPr>
            <a:r>
              <a:rPr lang="en-US" dirty="0"/>
              <a:t>To plan for pregnancy</a:t>
            </a:r>
          </a:p>
          <a:p>
            <a:pPr algn="ctr">
              <a:buNone/>
            </a:pPr>
            <a:r>
              <a:rPr lang="en-US" dirty="0"/>
              <a:t>Reduce cost</a:t>
            </a:r>
          </a:p>
        </p:txBody>
      </p:sp>
      <p:sp>
        <p:nvSpPr>
          <p:cNvPr id="3" name="Title 2">
            <a:extLst>
              <a:ext uri="{FF2B5EF4-FFF2-40B4-BE49-F238E27FC236}">
                <a16:creationId xmlns:a16="http://schemas.microsoft.com/office/drawing/2014/main" id="{C7E028AC-DBD8-100C-A920-EC1A4B75AEC9}"/>
              </a:ext>
            </a:extLst>
          </p:cNvPr>
          <p:cNvSpPr>
            <a:spLocks noGrp="1"/>
          </p:cNvSpPr>
          <p:nvPr>
            <p:ph type="title"/>
          </p:nvPr>
        </p:nvSpPr>
        <p:spPr/>
        <p:txBody>
          <a:bodyPr/>
          <a:lstStyle/>
          <a:p>
            <a:pPr>
              <a:spcBef>
                <a:spcPts val="0"/>
              </a:spcBef>
            </a:pPr>
            <a:r>
              <a:rPr lang="en-US" sz="4800" b="0" dirty="0"/>
              <a:t>Reasons for Switching ARV Therapy in</a:t>
            </a:r>
            <a:br>
              <a:rPr lang="en-US" sz="4800" b="0" dirty="0"/>
            </a:br>
            <a:r>
              <a:rPr lang="en-US" sz="4800" b="0" dirty="0"/>
              <a:t> Suppressed Patients</a:t>
            </a:r>
          </a:p>
        </p:txBody>
      </p:sp>
      <p:sp>
        <p:nvSpPr>
          <p:cNvPr id="4" name="Footer Placeholder 4">
            <a:extLst>
              <a:ext uri="{FF2B5EF4-FFF2-40B4-BE49-F238E27FC236}">
                <a16:creationId xmlns:a16="http://schemas.microsoft.com/office/drawing/2014/main" id="{F1798A21-403D-264B-67F4-AD200E8D9BBF}"/>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cap="none" dirty="0"/>
              <a:t>Original slide: Joel Gallant, MD, MPH</a:t>
            </a:r>
            <a:endParaRPr lang="en-US" sz="1400" dirty="0"/>
          </a:p>
        </p:txBody>
      </p:sp>
    </p:spTree>
    <p:extLst>
      <p:ext uri="{BB962C8B-B14F-4D97-AF65-F5344CB8AC3E}">
        <p14:creationId xmlns:p14="http://schemas.microsoft.com/office/powerpoint/2010/main" val="25324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B51FCB-AF3D-867F-8DB1-DF10943C20C1}"/>
              </a:ext>
            </a:extLst>
          </p:cNvPr>
          <p:cNvSpPr>
            <a:spLocks noGrp="1"/>
          </p:cNvSpPr>
          <p:nvPr>
            <p:ph type="title"/>
          </p:nvPr>
        </p:nvSpPr>
        <p:spPr>
          <a:xfrm>
            <a:off x="523875" y="286603"/>
            <a:ext cx="11039475" cy="1450757"/>
          </a:xfrm>
        </p:spPr>
        <p:txBody>
          <a:bodyPr/>
          <a:lstStyle/>
          <a:p>
            <a:r>
              <a:rPr lang="en-US" b="0" dirty="0"/>
              <a:t>Reasons to Consider Switching Therapy</a:t>
            </a:r>
            <a:br>
              <a:rPr lang="en-US" b="0" dirty="0"/>
            </a:br>
            <a:r>
              <a:rPr lang="en-US" b="0" dirty="0"/>
              <a:t>in Patients on Older Regimens</a:t>
            </a:r>
          </a:p>
        </p:txBody>
      </p:sp>
      <p:sp>
        <p:nvSpPr>
          <p:cNvPr id="5" name="Content Placeholder 4">
            <a:extLst>
              <a:ext uri="{FF2B5EF4-FFF2-40B4-BE49-F238E27FC236}">
                <a16:creationId xmlns:a16="http://schemas.microsoft.com/office/drawing/2014/main" id="{A9B92B41-6BD6-0FA9-7E12-A9699FC22734}"/>
              </a:ext>
            </a:extLst>
          </p:cNvPr>
          <p:cNvSpPr>
            <a:spLocks noGrp="1"/>
          </p:cNvSpPr>
          <p:nvPr>
            <p:ph sz="half" idx="1"/>
          </p:nvPr>
        </p:nvSpPr>
        <p:spPr>
          <a:xfrm>
            <a:off x="523875" y="1845733"/>
            <a:ext cx="5511164" cy="4460473"/>
          </a:xfrm>
        </p:spPr>
        <p:txBody>
          <a:bodyPr>
            <a:normAutofit fontScale="92500" lnSpcReduction="20000"/>
          </a:bodyPr>
          <a:lstStyle/>
          <a:p>
            <a:r>
              <a:rPr lang="en-US" sz="2800" dirty="0">
                <a:solidFill>
                  <a:schemeClr val="tx1"/>
                </a:solidFill>
              </a:rPr>
              <a:t>Older PIs: Yes</a:t>
            </a:r>
            <a:endParaRPr lang="en-US" sz="2800" dirty="0">
              <a:solidFill>
                <a:srgbClr val="7030A0"/>
              </a:solidFill>
            </a:endParaRPr>
          </a:p>
          <a:p>
            <a:pPr lvl="1" indent="-231775"/>
            <a:r>
              <a:rPr lang="en-US" sz="2200" dirty="0">
                <a:solidFill>
                  <a:schemeClr val="tx1"/>
                </a:solidFill>
              </a:rPr>
              <a:t>Reduce pill burden</a:t>
            </a:r>
          </a:p>
          <a:p>
            <a:pPr lvl="1" indent="-231775"/>
            <a:r>
              <a:rPr lang="en-US" sz="2200" dirty="0">
                <a:solidFill>
                  <a:schemeClr val="tx1"/>
                </a:solidFill>
              </a:rPr>
              <a:t>Decrease metabolic/GI effects</a:t>
            </a:r>
          </a:p>
          <a:p>
            <a:r>
              <a:rPr lang="en-US" sz="2800" dirty="0">
                <a:solidFill>
                  <a:schemeClr val="tx1"/>
                </a:solidFill>
              </a:rPr>
              <a:t>Older NRTIs: Yes</a:t>
            </a:r>
          </a:p>
          <a:p>
            <a:pPr lvl="1" indent="-231775"/>
            <a:r>
              <a:rPr lang="en-US" sz="2200" dirty="0">
                <a:solidFill>
                  <a:schemeClr val="tx1"/>
                </a:solidFill>
              </a:rPr>
              <a:t>d4T, </a:t>
            </a:r>
            <a:r>
              <a:rPr lang="en-US" sz="2200" dirty="0" err="1">
                <a:solidFill>
                  <a:schemeClr val="tx1"/>
                </a:solidFill>
              </a:rPr>
              <a:t>ddI</a:t>
            </a:r>
            <a:r>
              <a:rPr lang="en-US" sz="2200" dirty="0">
                <a:solidFill>
                  <a:schemeClr val="tx1"/>
                </a:solidFill>
              </a:rPr>
              <a:t>: toxicity</a:t>
            </a:r>
          </a:p>
          <a:p>
            <a:pPr lvl="1" indent="-231775"/>
            <a:r>
              <a:rPr lang="en-US" sz="2200" dirty="0">
                <a:solidFill>
                  <a:schemeClr val="tx1"/>
                </a:solidFill>
              </a:rPr>
              <a:t>AZT: toxicity, side effects, simplification</a:t>
            </a:r>
            <a:endParaRPr lang="en-US" sz="800" dirty="0">
              <a:solidFill>
                <a:schemeClr val="tx1"/>
              </a:solidFill>
            </a:endParaRPr>
          </a:p>
          <a:p>
            <a:r>
              <a:rPr lang="en-US" sz="2800" dirty="0">
                <a:solidFill>
                  <a:schemeClr val="tx1"/>
                </a:solidFill>
              </a:rPr>
              <a:t>TDF: Why not?</a:t>
            </a:r>
          </a:p>
          <a:p>
            <a:pPr lvl="1" indent="-231775"/>
            <a:r>
              <a:rPr lang="en-US" sz="2200" dirty="0">
                <a:solidFill>
                  <a:schemeClr val="tx1"/>
                </a:solidFill>
              </a:rPr>
              <a:t>Renal, bone advantages with TAF</a:t>
            </a:r>
          </a:p>
          <a:p>
            <a:pPr marL="914400" lvl="2"/>
            <a:r>
              <a:rPr lang="en-US" sz="1900" dirty="0">
                <a:solidFill>
                  <a:schemeClr val="tx1"/>
                </a:solidFill>
              </a:rPr>
              <a:t>Weight gain, ↑ triglycerides with TAF</a:t>
            </a:r>
          </a:p>
          <a:p>
            <a:pPr lvl="1" indent="-231775"/>
            <a:r>
              <a:rPr lang="en-US" sz="2200" dirty="0">
                <a:solidFill>
                  <a:schemeClr val="tx1"/>
                </a:solidFill>
              </a:rPr>
              <a:t>Price difference </a:t>
            </a:r>
          </a:p>
        </p:txBody>
      </p:sp>
      <p:sp>
        <p:nvSpPr>
          <p:cNvPr id="6" name="Content Placeholder 5">
            <a:extLst>
              <a:ext uri="{FF2B5EF4-FFF2-40B4-BE49-F238E27FC236}">
                <a16:creationId xmlns:a16="http://schemas.microsoft.com/office/drawing/2014/main" id="{7E9813ED-3EA4-9C8B-EC70-333DF09B543E}"/>
              </a:ext>
            </a:extLst>
          </p:cNvPr>
          <p:cNvSpPr>
            <a:spLocks noGrp="1"/>
          </p:cNvSpPr>
          <p:nvPr>
            <p:ph sz="half" idx="2"/>
          </p:nvPr>
        </p:nvSpPr>
        <p:spPr>
          <a:xfrm>
            <a:off x="6052186" y="1845734"/>
            <a:ext cx="5511164" cy="4023361"/>
          </a:xfrm>
        </p:spPr>
        <p:txBody>
          <a:bodyPr>
            <a:normAutofit fontScale="92500" lnSpcReduction="20000"/>
          </a:bodyPr>
          <a:lstStyle/>
          <a:p>
            <a:r>
              <a:rPr lang="en-US" sz="3000" dirty="0">
                <a:solidFill>
                  <a:schemeClr val="tx1"/>
                </a:solidFill>
              </a:rPr>
              <a:t>Nevirapine (NVP): Maybe</a:t>
            </a:r>
          </a:p>
          <a:p>
            <a:pPr lvl="1" indent="-231775"/>
            <a:r>
              <a:rPr lang="en-US" sz="2200" dirty="0">
                <a:solidFill>
                  <a:schemeClr val="tx1"/>
                </a:solidFill>
              </a:rPr>
              <a:t>Reduce pill burden</a:t>
            </a:r>
          </a:p>
          <a:p>
            <a:pPr lvl="1" indent="-231775"/>
            <a:r>
              <a:rPr lang="en-US" sz="2200" dirty="0">
                <a:solidFill>
                  <a:schemeClr val="tx1"/>
                </a:solidFill>
              </a:rPr>
              <a:t>No toxicity (most toxicity occurs with initiation)</a:t>
            </a:r>
            <a:endParaRPr lang="en-US" sz="800" dirty="0">
              <a:solidFill>
                <a:schemeClr val="tx1"/>
              </a:solidFill>
            </a:endParaRPr>
          </a:p>
          <a:p>
            <a:r>
              <a:rPr lang="en-US" sz="3000" dirty="0">
                <a:solidFill>
                  <a:schemeClr val="tx1"/>
                </a:solidFill>
              </a:rPr>
              <a:t>Efavirenz (EFV): Yes</a:t>
            </a:r>
            <a:endParaRPr lang="en-US" sz="3000" dirty="0">
              <a:solidFill>
                <a:srgbClr val="7030A0"/>
              </a:solidFill>
            </a:endParaRPr>
          </a:p>
          <a:p>
            <a:pPr lvl="1" indent="-231775"/>
            <a:r>
              <a:rPr lang="en-US" sz="2200" dirty="0">
                <a:solidFill>
                  <a:schemeClr val="tx1"/>
                </a:solidFill>
              </a:rPr>
              <a:t>CNS side effects</a:t>
            </a:r>
          </a:p>
          <a:p>
            <a:pPr lvl="1" indent="-231775"/>
            <a:r>
              <a:rPr lang="en-US" sz="2200" dirty="0">
                <a:solidFill>
                  <a:schemeClr val="tx1"/>
                </a:solidFill>
              </a:rPr>
              <a:t>Dyslipidemia</a:t>
            </a:r>
          </a:p>
          <a:p>
            <a:pPr lvl="1" indent="-231775"/>
            <a:r>
              <a:rPr lang="en-US" sz="2200" dirty="0">
                <a:solidFill>
                  <a:schemeClr val="tx1"/>
                </a:solidFill>
              </a:rPr>
              <a:t>No TAF-based co-formulation</a:t>
            </a:r>
          </a:p>
          <a:p>
            <a:r>
              <a:rPr lang="en-US" sz="3000" dirty="0">
                <a:solidFill>
                  <a:schemeClr val="tx1"/>
                </a:solidFill>
              </a:rPr>
              <a:t>Abacavir (ABC): Yes</a:t>
            </a:r>
          </a:p>
          <a:p>
            <a:pPr lvl="1" indent="-231775"/>
            <a:r>
              <a:rPr lang="en-US" sz="2200" dirty="0">
                <a:solidFill>
                  <a:schemeClr val="tx1"/>
                </a:solidFill>
              </a:rPr>
              <a:t>CV risk </a:t>
            </a:r>
            <a:r>
              <a:rPr lang="en-US" sz="2400" dirty="0">
                <a:solidFill>
                  <a:schemeClr val="tx1"/>
                </a:solidFill>
              </a:rPr>
              <a:t>↑</a:t>
            </a:r>
            <a:endParaRPr lang="en-US" sz="2200" dirty="0">
              <a:solidFill>
                <a:schemeClr val="tx1"/>
              </a:solidFill>
            </a:endParaRPr>
          </a:p>
          <a:p>
            <a:pPr lvl="1" indent="-231775"/>
            <a:r>
              <a:rPr lang="en-US" sz="2200" dirty="0">
                <a:solidFill>
                  <a:schemeClr val="tx1"/>
                </a:solidFill>
              </a:rPr>
              <a:t>hypersensitivity</a:t>
            </a:r>
          </a:p>
          <a:p>
            <a:endParaRPr lang="en-US" dirty="0"/>
          </a:p>
        </p:txBody>
      </p:sp>
      <p:sp>
        <p:nvSpPr>
          <p:cNvPr id="9" name="Footer Placeholder 4">
            <a:extLst>
              <a:ext uri="{FF2B5EF4-FFF2-40B4-BE49-F238E27FC236}">
                <a16:creationId xmlns:a16="http://schemas.microsoft.com/office/drawing/2014/main" id="{5C6FCBE5-2F72-C340-2D9C-E75551434DE7}"/>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cap="none" dirty="0">
                <a:solidFill>
                  <a:schemeClr val="bg1"/>
                </a:solidFill>
              </a:rPr>
              <a:t>Modified from original slide by Joel Gallant, MD MPH</a:t>
            </a:r>
          </a:p>
        </p:txBody>
      </p:sp>
      <p:sp>
        <p:nvSpPr>
          <p:cNvPr id="2" name="TextBox 1">
            <a:extLst>
              <a:ext uri="{FF2B5EF4-FFF2-40B4-BE49-F238E27FC236}">
                <a16:creationId xmlns:a16="http://schemas.microsoft.com/office/drawing/2014/main" id="{27FB0DB2-A4FA-C289-61E4-720BB91E1ABC}"/>
              </a:ext>
            </a:extLst>
          </p:cNvPr>
          <p:cNvSpPr txBox="1"/>
          <p:nvPr/>
        </p:nvSpPr>
        <p:spPr>
          <a:xfrm>
            <a:off x="576262" y="5657468"/>
            <a:ext cx="11039475" cy="646331"/>
          </a:xfrm>
          <a:prstGeom prst="rect">
            <a:avLst/>
          </a:prstGeom>
          <a:noFill/>
          <a:ln>
            <a:solidFill>
              <a:schemeClr val="tx1"/>
            </a:solidFill>
            <a:prstDash val="dash"/>
          </a:ln>
        </p:spPr>
        <p:txBody>
          <a:bodyPr wrap="square" rtlCol="0">
            <a:spAutoFit/>
          </a:bodyPr>
          <a:lstStyle/>
          <a:p>
            <a:r>
              <a:rPr lang="en-US" dirty="0"/>
              <a:t>NRTI: nucleoside reverse transcriptase inhibitor, d4T: stavudine, </a:t>
            </a:r>
            <a:r>
              <a:rPr lang="en-US" dirty="0" err="1"/>
              <a:t>ddI</a:t>
            </a:r>
            <a:r>
              <a:rPr lang="en-US" dirty="0"/>
              <a:t>: </a:t>
            </a:r>
            <a:r>
              <a:rPr lang="en-US" dirty="0" err="1"/>
              <a:t>didanosine</a:t>
            </a:r>
            <a:r>
              <a:rPr lang="en-US" dirty="0"/>
              <a:t>, AZT: zidovudine, TAF: tenofovir alafenamide, TDF: tenofovir disoproxil fumarate, CNS: central nervous system</a:t>
            </a:r>
          </a:p>
        </p:txBody>
      </p:sp>
    </p:spTree>
    <p:extLst>
      <p:ext uri="{BB962C8B-B14F-4D97-AF65-F5344CB8AC3E}">
        <p14:creationId xmlns:p14="http://schemas.microsoft.com/office/powerpoint/2010/main" val="180142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B45A-1817-FB2F-DACF-FC3B1F1D81A6}"/>
              </a:ext>
            </a:extLst>
          </p:cNvPr>
          <p:cNvSpPr>
            <a:spLocks noGrp="1"/>
          </p:cNvSpPr>
          <p:nvPr>
            <p:ph type="title"/>
          </p:nvPr>
        </p:nvSpPr>
        <p:spPr/>
        <p:txBody>
          <a:bodyPr/>
          <a:lstStyle/>
          <a:p>
            <a:r>
              <a:rPr lang="en-US" dirty="0"/>
              <a:t>Switch Studies in Suppressed Patients</a:t>
            </a:r>
          </a:p>
        </p:txBody>
      </p:sp>
      <p:pic>
        <p:nvPicPr>
          <p:cNvPr id="5" name="Picture 4">
            <a:extLst>
              <a:ext uri="{FF2B5EF4-FFF2-40B4-BE49-F238E27FC236}">
                <a16:creationId xmlns:a16="http://schemas.microsoft.com/office/drawing/2014/main" id="{6DAED922-6312-B896-65E6-E56E6FE13AFD}"/>
              </a:ext>
            </a:extLst>
          </p:cNvPr>
          <p:cNvPicPr>
            <a:picLocks noChangeAspect="1"/>
          </p:cNvPicPr>
          <p:nvPr/>
        </p:nvPicPr>
        <p:blipFill rotWithShape="1">
          <a:blip r:embed="rId3"/>
          <a:srcRect l="5105" t="12242" r="2752" b="6082"/>
          <a:stretch/>
        </p:blipFill>
        <p:spPr>
          <a:xfrm>
            <a:off x="2401368" y="1514139"/>
            <a:ext cx="7389263" cy="4819425"/>
          </a:xfrm>
          <a:prstGeom prst="rect">
            <a:avLst/>
          </a:prstGeom>
        </p:spPr>
      </p:pic>
      <p:sp>
        <p:nvSpPr>
          <p:cNvPr id="6" name="Footer Placeholder 4">
            <a:extLst>
              <a:ext uri="{FF2B5EF4-FFF2-40B4-BE49-F238E27FC236}">
                <a16:creationId xmlns:a16="http://schemas.microsoft.com/office/drawing/2014/main" id="{DE9F2057-30DA-83C7-F0ED-0CB56CE64DF9}"/>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cap="none" dirty="0">
                <a:solidFill>
                  <a:schemeClr val="bg1"/>
                </a:solidFill>
              </a:rPr>
              <a:t>Original side: David Wohl, MD</a:t>
            </a:r>
          </a:p>
        </p:txBody>
      </p:sp>
    </p:spTree>
    <p:extLst>
      <p:ext uri="{BB962C8B-B14F-4D97-AF65-F5344CB8AC3E}">
        <p14:creationId xmlns:p14="http://schemas.microsoft.com/office/powerpoint/2010/main" val="313137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4F44A8-B777-DDC9-EE3C-13306BF705FF}"/>
              </a:ext>
            </a:extLst>
          </p:cNvPr>
          <p:cNvSpPr>
            <a:spLocks noGrp="1"/>
          </p:cNvSpPr>
          <p:nvPr>
            <p:ph idx="1"/>
          </p:nvPr>
        </p:nvSpPr>
        <p:spPr>
          <a:xfrm>
            <a:off x="523876" y="1845733"/>
            <a:ext cx="3395135" cy="4470984"/>
          </a:xfrm>
        </p:spPr>
        <p:txBody>
          <a:bodyPr>
            <a:normAutofit fontScale="85000" lnSpcReduction="20000"/>
          </a:bodyPr>
          <a:lstStyle/>
          <a:p>
            <a:pPr marL="346075" indent="-346075">
              <a:lnSpc>
                <a:spcPct val="120000"/>
              </a:lnSpc>
              <a:buFont typeface="Arial" panose="020B0604020202020204" pitchFamily="34" charset="0"/>
              <a:buChar char="•"/>
            </a:pPr>
            <a:r>
              <a:rPr lang="en-US" sz="3200" dirty="0">
                <a:solidFill>
                  <a:schemeClr val="tx1"/>
                </a:solidFill>
              </a:rPr>
              <a:t>Know the treatment and resistance history</a:t>
            </a:r>
          </a:p>
          <a:p>
            <a:pPr marL="346075" indent="-346075">
              <a:lnSpc>
                <a:spcPct val="120000"/>
              </a:lnSpc>
              <a:buFont typeface="Arial" panose="020B0604020202020204" pitchFamily="34" charset="0"/>
              <a:buChar char="•"/>
            </a:pPr>
            <a:r>
              <a:rPr lang="en-US" sz="3200" dirty="0">
                <a:solidFill>
                  <a:schemeClr val="tx1"/>
                </a:solidFill>
              </a:rPr>
              <a:t>Avoid switching from high barrier to lower barrier agents when you don’t know the treatment history or prior resistance info</a:t>
            </a:r>
          </a:p>
        </p:txBody>
      </p:sp>
      <p:sp>
        <p:nvSpPr>
          <p:cNvPr id="2" name="Title 1">
            <a:extLst>
              <a:ext uri="{FF2B5EF4-FFF2-40B4-BE49-F238E27FC236}">
                <a16:creationId xmlns:a16="http://schemas.microsoft.com/office/drawing/2014/main" id="{5E42765E-7B59-355E-6965-F3D9F3B13479}"/>
              </a:ext>
            </a:extLst>
          </p:cNvPr>
          <p:cNvSpPr>
            <a:spLocks noGrp="1"/>
          </p:cNvSpPr>
          <p:nvPr>
            <p:ph type="title"/>
          </p:nvPr>
        </p:nvSpPr>
        <p:spPr/>
        <p:txBody>
          <a:bodyPr/>
          <a:lstStyle/>
          <a:p>
            <a:r>
              <a:rPr lang="en-US" dirty="0"/>
              <a:t>Prior Failure Predicts Failure</a:t>
            </a:r>
          </a:p>
        </p:txBody>
      </p:sp>
      <p:pic>
        <p:nvPicPr>
          <p:cNvPr id="6" name="Picture 5">
            <a:extLst>
              <a:ext uri="{FF2B5EF4-FFF2-40B4-BE49-F238E27FC236}">
                <a16:creationId xmlns:a16="http://schemas.microsoft.com/office/drawing/2014/main" id="{0CA084BD-B8AC-113D-E504-BAD5E4E94035}"/>
              </a:ext>
            </a:extLst>
          </p:cNvPr>
          <p:cNvPicPr>
            <a:picLocks noChangeAspect="1"/>
          </p:cNvPicPr>
          <p:nvPr/>
        </p:nvPicPr>
        <p:blipFill>
          <a:blip r:embed="rId3"/>
          <a:stretch>
            <a:fillRect/>
          </a:stretch>
        </p:blipFill>
        <p:spPr>
          <a:xfrm>
            <a:off x="3919011" y="2160818"/>
            <a:ext cx="8272989" cy="3840813"/>
          </a:xfrm>
          <a:prstGeom prst="rect">
            <a:avLst/>
          </a:prstGeom>
        </p:spPr>
      </p:pic>
      <p:sp>
        <p:nvSpPr>
          <p:cNvPr id="7" name="Footer Placeholder 4">
            <a:extLst>
              <a:ext uri="{FF2B5EF4-FFF2-40B4-BE49-F238E27FC236}">
                <a16:creationId xmlns:a16="http://schemas.microsoft.com/office/drawing/2014/main" id="{3FE860B6-909F-C3BA-CE38-8854BB57A0C8}"/>
              </a:ext>
            </a:extLst>
          </p:cNvPr>
          <p:cNvSpPr txBox="1">
            <a:spLocks/>
          </p:cNvSpPr>
          <p:nvPr/>
        </p:nvSpPr>
        <p:spPr>
          <a:xfrm>
            <a:off x="1961248" y="6459785"/>
            <a:ext cx="859536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400" cap="none" dirty="0" err="1">
                <a:solidFill>
                  <a:schemeClr val="bg1"/>
                </a:solidFill>
              </a:rPr>
              <a:t>Eron</a:t>
            </a:r>
            <a:r>
              <a:rPr lang="fr-FR" sz="1400" cap="none" dirty="0">
                <a:solidFill>
                  <a:schemeClr val="bg1"/>
                </a:solidFill>
              </a:rPr>
              <a:t> JJ, et al. Lancet. 2010;375:396-407.</a:t>
            </a:r>
          </a:p>
        </p:txBody>
      </p:sp>
    </p:spTree>
    <p:extLst>
      <p:ext uri="{BB962C8B-B14F-4D97-AF65-F5344CB8AC3E}">
        <p14:creationId xmlns:p14="http://schemas.microsoft.com/office/powerpoint/2010/main" val="1446346316"/>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TotalTime>
  <Words>3439</Words>
  <Application>Microsoft Office PowerPoint</Application>
  <PresentationFormat>Widescreen</PresentationFormat>
  <Paragraphs>342</Paragraphs>
  <Slides>34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1_Retrospect</vt:lpstr>
      <vt:lpstr>ART Simplification</vt:lpstr>
      <vt:lpstr>Conflict of Interest Disclosure Statement</vt:lpstr>
      <vt:lpstr>Use of Trade/Brand Names</vt:lpstr>
      <vt:lpstr>Unconscious Bias Disclosure</vt:lpstr>
      <vt:lpstr>Learning Objectives</vt:lpstr>
      <vt:lpstr>Reasons for Switching ARV Therapy in  Suppressed Patients</vt:lpstr>
      <vt:lpstr>Reasons to Consider Switching Therapy in Patients on Older Regimens</vt:lpstr>
      <vt:lpstr>Switch Studies in Suppressed Patients</vt:lpstr>
      <vt:lpstr>Prior Failure Predicts Failure</vt:lpstr>
      <vt:lpstr>Switch Studies in Suppressed Patients Reducing Potential Toxicity</vt:lpstr>
      <vt:lpstr>Switch Studies in Suppressed Patients Reducing Potential Toxicity</vt:lpstr>
      <vt:lpstr>Switch Studies in Suppressed Patients Reducing Potential Toxicity &amp; Pill Burden</vt:lpstr>
      <vt:lpstr>Caveats to ART Switch</vt:lpstr>
      <vt:lpstr>Caveats to ART Switch</vt:lpstr>
      <vt:lpstr>How Drug Resistance Arises</vt:lpstr>
      <vt:lpstr>Reversion to Predominant Wild-Type Virus After Discontinuing ART</vt:lpstr>
      <vt:lpstr>Resistance Testing</vt:lpstr>
      <vt:lpstr>Resistance Testing</vt:lpstr>
      <vt:lpstr>PowerPoint Presentation</vt:lpstr>
      <vt:lpstr>Switching and Simplifying Therapy</vt:lpstr>
      <vt:lpstr>Treatment Simplification – Two-Drug Regimens</vt:lpstr>
      <vt:lpstr>Treatment Simplification – Two-Drug Regimens</vt:lpstr>
      <vt:lpstr>Comparison of Two-Drug Regimens</vt:lpstr>
      <vt:lpstr>Switching ART Regimens</vt:lpstr>
      <vt:lpstr>HIV-ASSIST Input</vt:lpstr>
      <vt:lpstr>HIV-ASSIST Output</vt:lpstr>
      <vt:lpstr>HIV-ASSIST Output</vt:lpstr>
      <vt:lpstr>HIV-ASSIST Education Sheet</vt:lpstr>
      <vt:lpstr>HIV-ASSIST Education Sheet</vt:lpstr>
      <vt:lpstr>HIV-ASSIST Education Sheet</vt:lpstr>
      <vt:lpstr>HIV-ASSIST Education Sheet</vt:lpstr>
      <vt:lpstr>Resources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Judith Collins</cp:lastModifiedBy>
  <cp:revision>56</cp:revision>
  <dcterms:created xsi:type="dcterms:W3CDTF">2017-06-25T02:05:31Z</dcterms:created>
  <dcterms:modified xsi:type="dcterms:W3CDTF">2024-01-11T20:56:31Z</dcterms:modified>
</cp:coreProperties>
</file>