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28"/>
  </p:notesMasterIdLst>
  <p:handoutMasterIdLst>
    <p:handoutMasterId r:id="rId29"/>
  </p:handoutMasterIdLst>
  <p:sldIdLst>
    <p:sldId id="359" r:id="rId2"/>
    <p:sldId id="361" r:id="rId3"/>
    <p:sldId id="391" r:id="rId4"/>
    <p:sldId id="365" r:id="rId5"/>
    <p:sldId id="301" r:id="rId6"/>
    <p:sldId id="373" r:id="rId7"/>
    <p:sldId id="377" r:id="rId8"/>
    <p:sldId id="380" r:id="rId9"/>
    <p:sldId id="381" r:id="rId10"/>
    <p:sldId id="383" r:id="rId11"/>
    <p:sldId id="379" r:id="rId12"/>
    <p:sldId id="382" r:id="rId13"/>
    <p:sldId id="384" r:id="rId14"/>
    <p:sldId id="385" r:id="rId15"/>
    <p:sldId id="386" r:id="rId16"/>
    <p:sldId id="387" r:id="rId17"/>
    <p:sldId id="370" r:id="rId18"/>
    <p:sldId id="388" r:id="rId19"/>
    <p:sldId id="371" r:id="rId20"/>
    <p:sldId id="372" r:id="rId21"/>
    <p:sldId id="369" r:id="rId22"/>
    <p:sldId id="367" r:id="rId23"/>
    <p:sldId id="389" r:id="rId24"/>
    <p:sldId id="298" r:id="rId25"/>
    <p:sldId id="366" r:id="rId26"/>
    <p:sldId id="390" r:id="rId2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361"/>
            <p14:sldId id="391"/>
            <p14:sldId id="365"/>
            <p14:sldId id="301"/>
            <p14:sldId id="373"/>
            <p14:sldId id="377"/>
            <p14:sldId id="380"/>
            <p14:sldId id="381"/>
            <p14:sldId id="383"/>
            <p14:sldId id="379"/>
            <p14:sldId id="382"/>
            <p14:sldId id="384"/>
            <p14:sldId id="385"/>
            <p14:sldId id="386"/>
            <p14:sldId id="387"/>
            <p14:sldId id="370"/>
            <p14:sldId id="388"/>
            <p14:sldId id="371"/>
            <p14:sldId id="372"/>
            <p14:sldId id="369"/>
            <p14:sldId id="367"/>
            <p14:sldId id="389"/>
            <p14:sldId id="298"/>
            <p14:sldId id="366"/>
            <p14:sldId id="39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J Dominguez" initials="MJD" lastIdx="9" clrIdx="0">
    <p:extLst>
      <p:ext uri="{19B8F6BF-5375-455C-9EA6-DF929625EA0E}">
        <p15:presenceInfo xmlns:p15="http://schemas.microsoft.com/office/powerpoint/2012/main" userId="S-1-5-21-3639515735-3000443172-754303046-4242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4909" autoAdjust="0"/>
  </p:normalViewPr>
  <p:slideViewPr>
    <p:cSldViewPr>
      <p:cViewPr varScale="1">
        <p:scale>
          <a:sx n="72" d="100"/>
          <a:sy n="72" d="100"/>
        </p:scale>
        <p:origin x="1884" y="5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1/11/2024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1/11/2024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dh.la.gov/news/672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Version date_04 2023</a:t>
            </a:r>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Louisiana Department of Health. Region 1 (New Orleans) Data Tables – 2021. </a:t>
            </a:r>
            <a:r>
              <a:rPr lang="en-US" sz="1200" dirty="0">
                <a:solidFill>
                  <a:srgbClr val="000000"/>
                </a:solidFill>
                <a:hlinkClick r:id="rId3"/>
              </a:rPr>
              <a:t>https://ldh.la.gov/news/6720</a:t>
            </a:r>
            <a:r>
              <a:rPr lang="en-US" sz="1200" dirty="0">
                <a:solidFill>
                  <a:srgbClr val="000000"/>
                </a:solidFill>
              </a:rPr>
              <a:t>. Published February 2023. Accessed March 10, 2022.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10</a:t>
            </a:fld>
            <a:endParaRPr lang="en-US" dirty="0"/>
          </a:p>
        </p:txBody>
      </p:sp>
    </p:spTree>
    <p:extLst>
      <p:ext uri="{BB962C8B-B14F-4D97-AF65-F5344CB8AC3E}">
        <p14:creationId xmlns:p14="http://schemas.microsoft.com/office/powerpoint/2010/main" val="936922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17</a:t>
            </a:fld>
            <a:endParaRPr lang="en-US" dirty="0"/>
          </a:p>
        </p:txBody>
      </p:sp>
    </p:spTree>
    <p:extLst>
      <p:ext uri="{BB962C8B-B14F-4D97-AF65-F5344CB8AC3E}">
        <p14:creationId xmlns:p14="http://schemas.microsoft.com/office/powerpoint/2010/main" val="1573583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112" indent="0">
              <a:buNone/>
            </a:pPr>
            <a:r>
              <a:rPr lang="en-US" dirty="0"/>
              <a:t>As of 2020, all jurisdictions have laws that explicitly allow a minor of a particular age by state to:</a:t>
            </a:r>
          </a:p>
          <a:p>
            <a:pPr lvl="1">
              <a:buFont typeface="Wingdings" pitchFamily="2" charset="2"/>
              <a:buChar char="§"/>
            </a:pPr>
            <a:r>
              <a:rPr lang="en-US" dirty="0"/>
              <a:t>Give informed consent to receive STI diagnosis and treatment, and/or prevention</a:t>
            </a:r>
          </a:p>
          <a:p>
            <a:pPr lvl="1"/>
            <a:r>
              <a:rPr lang="en-US" dirty="0"/>
              <a:t>Give informed consent to HIV testing, treatment, and/or prophylaxis, including pre-exposure prophylaxis (</a:t>
            </a:r>
            <a:r>
              <a:rPr lang="en-US" dirty="0" err="1"/>
              <a:t>PrEP</a:t>
            </a:r>
            <a:r>
              <a:rPr lang="en-US" dirty="0"/>
              <a:t>), or</a:t>
            </a:r>
          </a:p>
          <a:p>
            <a:pPr lvl="1"/>
            <a:r>
              <a:rPr lang="en-US" dirty="0"/>
              <a:t>Give informed consent to general health care, services, or procedures</a:t>
            </a:r>
          </a:p>
          <a:p>
            <a:pPr marL="171450" indent="-171450">
              <a:buFont typeface="Wingdings" panose="05000000000000000000" pitchFamily="2" charset="2"/>
              <a:buChar char="§"/>
            </a:pPr>
            <a:r>
              <a:rPr lang="en-US" dirty="0"/>
              <a:t>All states and the District of Columbia </a:t>
            </a:r>
            <a:r>
              <a:rPr lang="en-US" b="1" dirty="0"/>
              <a:t>permit minors to consent for testing and treatment of sexually transmitted infections</a:t>
            </a:r>
            <a:r>
              <a:rPr lang="en-US" dirty="0"/>
              <a:t> without parenteral consent and many explicitly designate HIV as a sexually transmitted infection in the law with respect to parental consent</a:t>
            </a:r>
          </a:p>
          <a:p>
            <a:pPr marL="171450" indent="-171450">
              <a:buFont typeface="Wingdings" panose="05000000000000000000" pitchFamily="2" charset="2"/>
              <a:buChar char="§"/>
            </a:pPr>
            <a:r>
              <a:rPr lang="en-US" dirty="0"/>
              <a:t>From a practical standpoint, it may be difficult for a minor to maintain the confidentiality since </a:t>
            </a:r>
            <a:r>
              <a:rPr lang="en-US" b="1" dirty="0"/>
              <a:t>many states allow medical providers to disclose the minor’s treatment information to the parents</a:t>
            </a:r>
            <a:r>
              <a:rPr lang="en-US" dirty="0"/>
              <a:t> and billing services often include information in the </a:t>
            </a:r>
            <a:r>
              <a:rPr lang="en-US" b="1" dirty="0"/>
              <a:t>explanation of benefits </a:t>
            </a:r>
            <a:r>
              <a:rPr lang="en-US" dirty="0"/>
              <a:t>and specific charges </a:t>
            </a:r>
            <a:endParaRPr lang="es-ES_tradnl"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19</a:t>
            </a:fld>
            <a:endParaRPr lang="en-US" dirty="0"/>
          </a:p>
        </p:txBody>
      </p:sp>
    </p:spTree>
    <p:extLst>
      <p:ext uri="{BB962C8B-B14F-4D97-AF65-F5344CB8AC3E}">
        <p14:creationId xmlns:p14="http://schemas.microsoft.com/office/powerpoint/2010/main" val="578677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TeleECHO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23</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24</a:t>
            </a:fld>
            <a:endParaRPr lang="en-US" dirty="0"/>
          </a:p>
        </p:txBody>
      </p:sp>
    </p:spTree>
    <p:extLst>
      <p:ext uri="{BB962C8B-B14F-4D97-AF65-F5344CB8AC3E}">
        <p14:creationId xmlns:p14="http://schemas.microsoft.com/office/powerpoint/2010/main" val="3484009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Open Sans" panose="020B0606030504020204" pitchFamily="34" charset="0"/>
            </a:endParaRPr>
          </a:p>
          <a:p>
            <a:endParaRPr lang="en-US" b="0" i="0" dirty="0">
              <a:solidFill>
                <a:srgbClr val="212121"/>
              </a:solidFill>
              <a:effectLst/>
              <a:latin typeface="BlinkMacSystemFont"/>
            </a:endParaRPr>
          </a:p>
          <a:p>
            <a:endParaRPr lang="en-US" b="0" i="0" dirty="0">
              <a:solidFill>
                <a:srgbClr val="212121"/>
              </a:solidFill>
              <a:effectLst/>
              <a:latin typeface="BlinkMacSystemFont"/>
            </a:endParaRPr>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25</a:t>
            </a:fld>
            <a:endParaRPr lang="en-US" dirty="0"/>
          </a:p>
        </p:txBody>
      </p:sp>
    </p:spTree>
    <p:extLst>
      <p:ext uri="{BB962C8B-B14F-4D97-AF65-F5344CB8AC3E}">
        <p14:creationId xmlns:p14="http://schemas.microsoft.com/office/powerpoint/2010/main" val="2446049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Open Sans" panose="020B0606030504020204" pitchFamily="34" charset="0"/>
            </a:endParaRPr>
          </a:p>
          <a:p>
            <a:endParaRPr lang="en-US" b="0" i="0" dirty="0">
              <a:solidFill>
                <a:srgbClr val="212121"/>
              </a:solidFill>
              <a:effectLst/>
              <a:latin typeface="BlinkMacSystemFont"/>
            </a:endParaRPr>
          </a:p>
          <a:p>
            <a:endParaRPr lang="en-US" b="0" i="0" dirty="0">
              <a:solidFill>
                <a:srgbClr val="212121"/>
              </a:solidFill>
              <a:effectLst/>
              <a:latin typeface="BlinkMacSystemFont"/>
            </a:endParaRPr>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26</a:t>
            </a:fld>
            <a:endParaRPr lang="en-US" dirty="0"/>
          </a:p>
        </p:txBody>
      </p:sp>
    </p:spTree>
    <p:extLst>
      <p:ext uri="{BB962C8B-B14F-4D97-AF65-F5344CB8AC3E}">
        <p14:creationId xmlns:p14="http://schemas.microsoft.com/office/powerpoint/2010/main" val="245900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75892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a:t>
            </a:fld>
            <a:endParaRPr lang="en-US" dirty="0"/>
          </a:p>
        </p:txBody>
      </p:sp>
    </p:spTree>
    <p:extLst>
      <p:ext uri="{BB962C8B-B14F-4D97-AF65-F5344CB8AC3E}">
        <p14:creationId xmlns:p14="http://schemas.microsoft.com/office/powerpoint/2010/main" val="345046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264BA1E-6AC7-4534-AA62-D6AA5C834DC4}" type="slidenum">
              <a:rPr lang="en-US" smtClean="0"/>
              <a:t>5</a:t>
            </a:fld>
            <a:endParaRPr lang="en-US" dirty="0"/>
          </a:p>
        </p:txBody>
      </p:sp>
    </p:spTree>
    <p:extLst>
      <p:ext uri="{BB962C8B-B14F-4D97-AF65-F5344CB8AC3E}">
        <p14:creationId xmlns:p14="http://schemas.microsoft.com/office/powerpoint/2010/main" val="188054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rPr>
              <a:t>Centers for Disease Control and Prevention. </a:t>
            </a:r>
            <a:r>
              <a:rPr lang="en-US" sz="1200" b="0" i="1" dirty="0">
                <a:solidFill>
                  <a:srgbClr val="000000"/>
                </a:solidFill>
                <a:effectLst/>
              </a:rPr>
              <a:t>HIV Surveillance Report, 2020</a:t>
            </a:r>
            <a:r>
              <a:rPr lang="en-US" sz="1200" b="0" i="0" dirty="0">
                <a:solidFill>
                  <a:srgbClr val="000000"/>
                </a:solidFill>
                <a:effectLst/>
              </a:rPr>
              <a:t>; vol. 33. </a:t>
            </a:r>
            <a:r>
              <a:rPr lang="en-US" sz="1200" b="0" i="0" u="sng" dirty="0">
                <a:solidFill>
                  <a:srgbClr val="075290"/>
                </a:solidFill>
                <a:effectLst/>
                <a:hlinkClick r:id="rId3"/>
              </a:rPr>
              <a:t>https://www.cdc.gov/hiv/library/reports/hiv-surveillance.html</a:t>
            </a:r>
            <a:r>
              <a:rPr lang="en-US" sz="1200" b="0" i="0" dirty="0">
                <a:solidFill>
                  <a:srgbClr val="000000"/>
                </a:solidFill>
                <a:effectLst/>
              </a:rPr>
              <a:t>. Published May 2022. Accessed March 10, 2022.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dirty="0"/>
          </a:p>
        </p:txBody>
      </p:sp>
    </p:spTree>
    <p:extLst>
      <p:ext uri="{BB962C8B-B14F-4D97-AF65-F5344CB8AC3E}">
        <p14:creationId xmlns:p14="http://schemas.microsoft.com/office/powerpoint/2010/main" val="3824910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rPr>
              <a:t>Centers for Disease Control and Prevention. </a:t>
            </a:r>
            <a:r>
              <a:rPr lang="en-US" sz="1200" b="0" i="1" dirty="0">
                <a:solidFill>
                  <a:srgbClr val="000000"/>
                </a:solidFill>
                <a:effectLst/>
              </a:rPr>
              <a:t>HIV Surveillance Report, 2020</a:t>
            </a:r>
            <a:r>
              <a:rPr lang="en-US" sz="1200" b="0" i="0" dirty="0">
                <a:solidFill>
                  <a:srgbClr val="000000"/>
                </a:solidFill>
                <a:effectLst/>
              </a:rPr>
              <a:t>; vol. 33. </a:t>
            </a:r>
            <a:r>
              <a:rPr lang="en-US" sz="1200" b="0" i="0" u="sng" dirty="0">
                <a:solidFill>
                  <a:srgbClr val="075290"/>
                </a:solidFill>
                <a:effectLst/>
                <a:hlinkClick r:id="rId3"/>
              </a:rPr>
              <a:t>https://www.cdc.gov/hiv/library/reports/hiv-surveillance.html</a:t>
            </a:r>
            <a:r>
              <a:rPr lang="en-US" sz="1200" b="0" i="0" dirty="0">
                <a:solidFill>
                  <a:srgbClr val="000000"/>
                </a:solidFill>
                <a:effectLst/>
              </a:rPr>
              <a:t>. Published May 2022. Accessed March 10, 2022.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dirty="0"/>
          </a:p>
        </p:txBody>
      </p:sp>
    </p:spTree>
    <p:extLst>
      <p:ext uri="{BB962C8B-B14F-4D97-AF65-F5344CB8AC3E}">
        <p14:creationId xmlns:p14="http://schemas.microsoft.com/office/powerpoint/2010/main" val="4178134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rPr>
              <a:t>Centers for Disease Control and Prevention. </a:t>
            </a:r>
            <a:r>
              <a:rPr lang="en-US" sz="1200" b="0" i="1" dirty="0">
                <a:solidFill>
                  <a:srgbClr val="000000"/>
                </a:solidFill>
                <a:effectLst/>
              </a:rPr>
              <a:t>HIV Surveillance Report, 2020</a:t>
            </a:r>
            <a:r>
              <a:rPr lang="en-US" sz="1200" b="0" i="0" dirty="0">
                <a:solidFill>
                  <a:srgbClr val="000000"/>
                </a:solidFill>
                <a:effectLst/>
              </a:rPr>
              <a:t>; vol. 33. </a:t>
            </a:r>
            <a:r>
              <a:rPr lang="en-US" sz="1200" b="0" i="0" u="sng" dirty="0">
                <a:solidFill>
                  <a:srgbClr val="075290"/>
                </a:solidFill>
                <a:effectLst/>
                <a:hlinkClick r:id="rId3"/>
              </a:rPr>
              <a:t>https://www.cdc.gov/hiv/library/reports/hiv-surveillance.html</a:t>
            </a:r>
            <a:r>
              <a:rPr lang="en-US" sz="1200" b="0" i="0" dirty="0">
                <a:solidFill>
                  <a:srgbClr val="000000"/>
                </a:solidFill>
                <a:effectLst/>
              </a:rPr>
              <a:t>. Published May 2022. Accessed March 10, 2022.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8</a:t>
            </a:fld>
            <a:endParaRPr lang="en-US" dirty="0"/>
          </a:p>
        </p:txBody>
      </p:sp>
    </p:spTree>
    <p:extLst>
      <p:ext uri="{BB962C8B-B14F-4D97-AF65-F5344CB8AC3E}">
        <p14:creationId xmlns:p14="http://schemas.microsoft.com/office/powerpoint/2010/main" val="2949460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rPr>
              <a:t>Centers for Disease Control and Prevention. </a:t>
            </a:r>
            <a:r>
              <a:rPr lang="en-US" sz="1200" b="0" i="1" dirty="0">
                <a:solidFill>
                  <a:srgbClr val="000000"/>
                </a:solidFill>
                <a:effectLst/>
              </a:rPr>
              <a:t>HIV Surveillance Report, 2020</a:t>
            </a:r>
            <a:r>
              <a:rPr lang="en-US" sz="1200" b="0" i="0" dirty="0">
                <a:solidFill>
                  <a:srgbClr val="000000"/>
                </a:solidFill>
                <a:effectLst/>
              </a:rPr>
              <a:t>; vol. 33. </a:t>
            </a:r>
            <a:r>
              <a:rPr lang="en-US" sz="1200" b="0" i="0" u="sng" dirty="0">
                <a:solidFill>
                  <a:srgbClr val="075290"/>
                </a:solidFill>
                <a:effectLst/>
                <a:hlinkClick r:id="rId3"/>
              </a:rPr>
              <a:t>https://www.cdc.gov/hiv/library/reports/hiv-surveillance.html</a:t>
            </a:r>
            <a:r>
              <a:rPr lang="en-US" sz="1200" b="0" i="0" dirty="0">
                <a:solidFill>
                  <a:srgbClr val="000000"/>
                </a:solidFill>
                <a:effectLst/>
              </a:rPr>
              <a:t>. Published May 2022. Accessed March 10, 2022.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dirty="0"/>
          </a:p>
        </p:txBody>
      </p:sp>
    </p:spTree>
    <p:extLst>
      <p:ext uri="{BB962C8B-B14F-4D97-AF65-F5344CB8AC3E}">
        <p14:creationId xmlns:p14="http://schemas.microsoft.com/office/powerpoint/2010/main" val="672051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2"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yau@lsuhs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ldh.la.gov/news/6720"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genderbread.org/resource/genderbread-person-v4-0"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std/treatment/SexualHistory.pd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hiv/pdf/risk/prep/cdc-hiv-prep-guidelines-2021.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ivlawandpolicy.org/states/texa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www.hivma.org/globalassets/ektron-import/hivma/hivma-resource-directory.pdf"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aidsetc.org/nhc" TargetMode="External"/><Relationship Id="rId5" Type="http://schemas.openxmlformats.org/officeDocument/2006/relationships/hyperlink" Target="https://hsc.unm.edu/scaetc/programs-services/echo.html" TargetMode="External"/><Relationship Id="rId10" Type="http://schemas.openxmlformats.org/officeDocument/2006/relationships/hyperlink" Target="http://www.scaetc.org/" TargetMode="External"/><Relationship Id="rId4" Type="http://schemas.openxmlformats.org/officeDocument/2006/relationships/hyperlink" Target="mailto:hivecho@salud.unm.edu" TargetMode="External"/><Relationship Id="rId9" Type="http://schemas.openxmlformats.org/officeDocument/2006/relationships/hyperlink" Target="mailto:scaetcecho@salud.unm.ed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dgray@lsuhsc.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sph.lsuhsc.edu/service/south-central-aetc/scaetc-events/" TargetMode="External"/><Relationship Id="rId4" Type="http://schemas.openxmlformats.org/officeDocument/2006/relationships/hyperlink" Target="https://hsc.unm.edu/scaetc/"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cdc.gov/hiv/pdf/risk/prep/cdc-hiv-prep-guidelines-2021.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dh.la.gov/news/6720"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cdc.gov/hiv/policies/law/states/minor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dc.gov/hiv/library/reports/hiv-surveillanc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dc.gov/hiv/library/reports/hiv-surveillanc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dc.gov/hiv/library/reports/hiv-surveillanc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dc.gov/hiv/library/reports/hiv-surveillanc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200" y="1752683"/>
            <a:ext cx="8229599" cy="1352467"/>
          </a:xfrm>
        </p:spPr>
        <p:txBody>
          <a:bodyPr/>
          <a:lstStyle/>
          <a:p>
            <a:pPr algn="ctr"/>
            <a:r>
              <a:rPr lang="en-US" sz="3600" dirty="0">
                <a:cs typeface="Arial"/>
              </a:rPr>
              <a:t>Youth And HIV Prevention</a:t>
            </a:r>
            <a:endParaRPr lang="en-US" sz="3600" dirty="0"/>
          </a:p>
        </p:txBody>
      </p:sp>
      <p:sp>
        <p:nvSpPr>
          <p:cNvPr id="7" name="object 5"/>
          <p:cNvSpPr txBox="1">
            <a:spLocks noGrp="1"/>
          </p:cNvSpPr>
          <p:nvPr>
            <p:ph type="subTitle" idx="1"/>
          </p:nvPr>
        </p:nvSpPr>
        <p:spPr>
          <a:xfrm>
            <a:off x="571500" y="2895698"/>
            <a:ext cx="8000998" cy="1255728"/>
          </a:xfrm>
          <a:prstGeom prst="rect">
            <a:avLst/>
          </a:prstGeom>
        </p:spPr>
        <p:txBody>
          <a:bodyPr vert="horz" wrap="square" lIns="0" tIns="0" rIns="0" bIns="0" rtlCol="0">
            <a:spAutoFit/>
          </a:bodyPr>
          <a:lstStyle/>
          <a:p>
            <a:pPr algn="ctr"/>
            <a:r>
              <a:rPr lang="en-US" sz="2400" dirty="0">
                <a:solidFill>
                  <a:schemeClr val="tx1"/>
                </a:solidFill>
              </a:rPr>
              <a:t>Tat Yau, MD, MPH</a:t>
            </a:r>
          </a:p>
          <a:p>
            <a:pPr algn="ctr"/>
            <a:r>
              <a:rPr lang="en-US" sz="2400" dirty="0">
                <a:solidFill>
                  <a:schemeClr val="tx1"/>
                </a:solidFill>
              </a:rPr>
              <a:t>LSU Infectious Diseases</a:t>
            </a:r>
          </a:p>
          <a:p>
            <a:pPr algn="ctr"/>
            <a:r>
              <a:rPr lang="en-US" sz="2400" dirty="0">
                <a:solidFill>
                  <a:schemeClr val="tx1"/>
                </a:solidFill>
                <a:latin typeface="Calibri"/>
                <a:cs typeface="Calibri"/>
                <a:hlinkClick r:id="rId3"/>
              </a:rPr>
              <a:t>tyau@lsuhsc.edu</a:t>
            </a:r>
            <a:r>
              <a:rPr lang="en-US" sz="2400" dirty="0">
                <a:solidFill>
                  <a:schemeClr val="tx1"/>
                </a:solidFill>
                <a:latin typeface="Calibri"/>
                <a:cs typeface="Calibri"/>
              </a:rPr>
              <a:t> </a:t>
            </a:r>
            <a:endParaRPr lang="en-US" dirty="0">
              <a:latin typeface="Calibri"/>
              <a:cs typeface="Calibri"/>
            </a:endParaRPr>
          </a:p>
        </p:txBody>
      </p:sp>
      <p:sp>
        <p:nvSpPr>
          <p:cNvPr id="4" name="Rectangle 3"/>
          <p:cNvSpPr/>
          <p:nvPr/>
        </p:nvSpPr>
        <p:spPr>
          <a:xfrm>
            <a:off x="1219201" y="3292731"/>
            <a:ext cx="6554811" cy="904863"/>
          </a:xfrm>
          <a:prstGeom prst="rect">
            <a:avLst/>
          </a:prstGeom>
        </p:spPr>
        <p:txBody>
          <a:bodyPr wrap="square">
            <a:spAutoFit/>
          </a:bodyPr>
          <a:lstStyle/>
          <a:p>
            <a:pPr algn="ctr" fontAlgn="base">
              <a:spcBef>
                <a:spcPct val="20000"/>
              </a:spcBef>
              <a:spcAft>
                <a:spcPct val="0"/>
              </a:spcAft>
            </a:pPr>
            <a:endParaRPr lang="en-US" sz="2400" b="1" dirty="0">
              <a:solidFill>
                <a:srgbClr val="FFFFFF"/>
              </a:solidFill>
              <a:latin typeface="Calibri"/>
              <a:ea typeface="ＭＳ Ｐゴシック" charset="0"/>
            </a:endParaRPr>
          </a:p>
          <a:p>
            <a:pPr algn="ctr" fontAlgn="base">
              <a:spcBef>
                <a:spcPct val="20000"/>
              </a:spcBef>
              <a:spcAft>
                <a:spcPct val="0"/>
              </a:spcAft>
            </a:pPr>
            <a:endParaRPr lang="en-US" sz="2400" b="1" dirty="0">
              <a:solidFill>
                <a:srgbClr val="FFFFFF"/>
              </a:solidFill>
              <a:latin typeface="Calibri"/>
              <a:ea typeface="ＭＳ Ｐゴシック"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CB274-989F-418D-EE97-A80C92E6BB14}"/>
              </a:ext>
            </a:extLst>
          </p:cNvPr>
          <p:cNvSpPr>
            <a:spLocks noGrp="1"/>
          </p:cNvSpPr>
          <p:nvPr>
            <p:ph type="title"/>
          </p:nvPr>
        </p:nvSpPr>
        <p:spPr/>
        <p:txBody>
          <a:bodyPr/>
          <a:lstStyle/>
          <a:p>
            <a:pPr algn="ctr"/>
            <a:r>
              <a:rPr lang="en-US" sz="3200" dirty="0"/>
              <a:t>Regional Data – New Orleans 2021</a:t>
            </a:r>
          </a:p>
        </p:txBody>
      </p:sp>
      <p:pic>
        <p:nvPicPr>
          <p:cNvPr id="26" name="Content Placeholder 25">
            <a:extLst>
              <a:ext uri="{FF2B5EF4-FFF2-40B4-BE49-F238E27FC236}">
                <a16:creationId xmlns:a16="http://schemas.microsoft.com/office/drawing/2014/main" id="{383CA792-30BC-8DF6-25F8-1306D482072C}"/>
              </a:ext>
            </a:extLst>
          </p:cNvPr>
          <p:cNvPicPr>
            <a:picLocks noGrp="1" noChangeAspect="1"/>
          </p:cNvPicPr>
          <p:nvPr>
            <p:ph sz="half" idx="1"/>
          </p:nvPr>
        </p:nvPicPr>
        <p:blipFill>
          <a:blip r:embed="rId3"/>
          <a:stretch>
            <a:fillRect/>
          </a:stretch>
        </p:blipFill>
        <p:spPr>
          <a:xfrm>
            <a:off x="703029" y="870234"/>
            <a:ext cx="3640371" cy="3687405"/>
          </a:xfrm>
        </p:spPr>
      </p:pic>
      <p:pic>
        <p:nvPicPr>
          <p:cNvPr id="28" name="Content Placeholder 27">
            <a:extLst>
              <a:ext uri="{FF2B5EF4-FFF2-40B4-BE49-F238E27FC236}">
                <a16:creationId xmlns:a16="http://schemas.microsoft.com/office/drawing/2014/main" id="{ED49FA7F-2430-604A-FFE3-D273D8DA66C9}"/>
              </a:ext>
            </a:extLst>
          </p:cNvPr>
          <p:cNvPicPr>
            <a:picLocks noGrp="1" noChangeAspect="1"/>
          </p:cNvPicPr>
          <p:nvPr>
            <p:ph sz="half" idx="2"/>
          </p:nvPr>
        </p:nvPicPr>
        <p:blipFill>
          <a:blip r:embed="rId4"/>
          <a:stretch>
            <a:fillRect/>
          </a:stretch>
        </p:blipFill>
        <p:spPr>
          <a:xfrm>
            <a:off x="4380556" y="1235002"/>
            <a:ext cx="4580452" cy="3165548"/>
          </a:xfrm>
        </p:spPr>
      </p:pic>
      <p:sp>
        <p:nvSpPr>
          <p:cNvPr id="4" name="Slide Number Placeholder 3">
            <a:extLst>
              <a:ext uri="{FF2B5EF4-FFF2-40B4-BE49-F238E27FC236}">
                <a16:creationId xmlns:a16="http://schemas.microsoft.com/office/drawing/2014/main" id="{29CDBEA7-59F8-D2B7-E8F1-6230698665A2}"/>
              </a:ext>
            </a:extLst>
          </p:cNvPr>
          <p:cNvSpPr>
            <a:spLocks noGrp="1"/>
          </p:cNvSpPr>
          <p:nvPr>
            <p:ph type="sldNum" sz="quarter" idx="12"/>
          </p:nvPr>
        </p:nvSpPr>
        <p:spPr/>
        <p:txBody>
          <a:bodyPr/>
          <a:lstStyle/>
          <a:p>
            <a:fld id="{6E2D2B3B-882E-40F3-A32F-6DD516915044}" type="slidenum">
              <a:rPr lang="en-US" smtClean="0"/>
              <a:pPr/>
              <a:t>10</a:t>
            </a:fld>
            <a:endParaRPr lang="en-US"/>
          </a:p>
        </p:txBody>
      </p:sp>
      <p:sp>
        <p:nvSpPr>
          <p:cNvPr id="3" name="TextBox 2">
            <a:extLst>
              <a:ext uri="{FF2B5EF4-FFF2-40B4-BE49-F238E27FC236}">
                <a16:creationId xmlns:a16="http://schemas.microsoft.com/office/drawing/2014/main" id="{446C6CE4-CB6F-8E8C-24B4-E433015A987D}"/>
              </a:ext>
            </a:extLst>
          </p:cNvPr>
          <p:cNvSpPr txBox="1"/>
          <p:nvPr/>
        </p:nvSpPr>
        <p:spPr>
          <a:xfrm>
            <a:off x="2438400" y="4729412"/>
            <a:ext cx="4724400" cy="369332"/>
          </a:xfrm>
          <a:prstGeom prst="rect">
            <a:avLst/>
          </a:prstGeom>
          <a:noFill/>
        </p:spPr>
        <p:txBody>
          <a:bodyPr wrap="square" rtlCol="0">
            <a:spAutoFit/>
          </a:bodyPr>
          <a:lstStyle/>
          <a:p>
            <a:pPr algn="ctr"/>
            <a:r>
              <a:rPr lang="en-US" sz="1400" dirty="0">
                <a:solidFill>
                  <a:schemeClr val="bg1"/>
                </a:solidFill>
                <a:hlinkClick r:id="rId5">
                  <a:extLst>
                    <a:ext uri="{A12FA001-AC4F-418D-AE19-62706E023703}">
                      <ahyp:hlinkClr xmlns:ahyp="http://schemas.microsoft.com/office/drawing/2018/hyperlinkcolor" val="tx"/>
                    </a:ext>
                  </a:extLst>
                </a:hlinkClick>
              </a:rPr>
              <a:t>https://ldh.la.gov/news/6720</a:t>
            </a:r>
            <a:r>
              <a:rPr lang="en-US" sz="1800" dirty="0">
                <a:solidFill>
                  <a:srgbClr val="000000"/>
                </a:solidFill>
              </a:rPr>
              <a:t>. </a:t>
            </a:r>
            <a:endParaRPr lang="en-US" dirty="0"/>
          </a:p>
        </p:txBody>
      </p:sp>
    </p:spTree>
    <p:extLst>
      <p:ext uri="{BB962C8B-B14F-4D97-AF65-F5344CB8AC3E}">
        <p14:creationId xmlns:p14="http://schemas.microsoft.com/office/powerpoint/2010/main" val="319312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D0BF-4076-C602-1ABE-C5D63EB4F284}"/>
              </a:ext>
            </a:extLst>
          </p:cNvPr>
          <p:cNvSpPr>
            <a:spLocks noGrp="1"/>
          </p:cNvSpPr>
          <p:nvPr>
            <p:ph type="title"/>
          </p:nvPr>
        </p:nvSpPr>
        <p:spPr/>
        <p:txBody>
          <a:bodyPr/>
          <a:lstStyle/>
          <a:p>
            <a:pPr algn="ctr"/>
            <a:r>
              <a:rPr lang="en-US" dirty="0"/>
              <a:t>Youth At Higher Risk</a:t>
            </a:r>
          </a:p>
        </p:txBody>
      </p:sp>
      <p:sp>
        <p:nvSpPr>
          <p:cNvPr id="3" name="Content Placeholder 2">
            <a:extLst>
              <a:ext uri="{FF2B5EF4-FFF2-40B4-BE49-F238E27FC236}">
                <a16:creationId xmlns:a16="http://schemas.microsoft.com/office/drawing/2014/main" id="{E3BBB61E-25C4-9D40-BB01-0B3A8A696FC1}"/>
              </a:ext>
            </a:extLst>
          </p:cNvPr>
          <p:cNvSpPr>
            <a:spLocks noGrp="1"/>
          </p:cNvSpPr>
          <p:nvPr>
            <p:ph idx="1"/>
          </p:nvPr>
        </p:nvSpPr>
        <p:spPr/>
        <p:txBody>
          <a:bodyPr>
            <a:normAutofit lnSpcReduction="10000"/>
          </a:bodyPr>
          <a:lstStyle/>
          <a:p>
            <a:r>
              <a:rPr lang="en-US" dirty="0"/>
              <a:t>Least likely to aware of HIV infection</a:t>
            </a:r>
          </a:p>
          <a:p>
            <a:pPr lvl="1"/>
            <a:r>
              <a:rPr lang="en-US" dirty="0"/>
              <a:t>4 in 7 people not aware of infection</a:t>
            </a:r>
          </a:p>
          <a:p>
            <a:r>
              <a:rPr lang="en-US" dirty="0"/>
              <a:t>Less likely to be linked to care</a:t>
            </a:r>
          </a:p>
          <a:p>
            <a:r>
              <a:rPr lang="en-US" dirty="0"/>
              <a:t>Less likely to retain in care</a:t>
            </a:r>
          </a:p>
          <a:p>
            <a:r>
              <a:rPr lang="en-US" dirty="0"/>
              <a:t>Less likely to have viral suppression</a:t>
            </a:r>
          </a:p>
          <a:p>
            <a:pPr lvl="1"/>
            <a:r>
              <a:rPr lang="en-US" dirty="0"/>
              <a:t>Estimated suppression rate of 30%</a:t>
            </a:r>
          </a:p>
          <a:p>
            <a:pPr lvl="1"/>
            <a:r>
              <a:rPr lang="en-US" dirty="0"/>
              <a:t>54% of Louisiana youth living with HIV are virally suppressed</a:t>
            </a:r>
          </a:p>
          <a:p>
            <a:endParaRPr lang="en-US" dirty="0"/>
          </a:p>
        </p:txBody>
      </p:sp>
      <p:sp>
        <p:nvSpPr>
          <p:cNvPr id="4" name="Slide Number Placeholder 3">
            <a:extLst>
              <a:ext uri="{FF2B5EF4-FFF2-40B4-BE49-F238E27FC236}">
                <a16:creationId xmlns:a16="http://schemas.microsoft.com/office/drawing/2014/main" id="{CEB55C39-D6BE-63C2-8D88-59FC498E5E55}"/>
              </a:ext>
            </a:extLst>
          </p:cNvPr>
          <p:cNvSpPr>
            <a:spLocks noGrp="1"/>
          </p:cNvSpPr>
          <p:nvPr>
            <p:ph type="sldNum" sz="quarter" idx="12"/>
          </p:nvPr>
        </p:nvSpPr>
        <p:spPr/>
        <p:txBody>
          <a:bodyPr/>
          <a:lstStyle/>
          <a:p>
            <a:fld id="{6E2D2B3B-882E-40F3-A32F-6DD516915044}" type="slidenum">
              <a:rPr lang="en-US" smtClean="0"/>
              <a:pPr/>
              <a:t>11</a:t>
            </a:fld>
            <a:endParaRPr lang="en-US"/>
          </a:p>
        </p:txBody>
      </p:sp>
      <p:sp>
        <p:nvSpPr>
          <p:cNvPr id="7" name="TextBox 6">
            <a:extLst>
              <a:ext uri="{FF2B5EF4-FFF2-40B4-BE49-F238E27FC236}">
                <a16:creationId xmlns:a16="http://schemas.microsoft.com/office/drawing/2014/main" id="{38B348C1-252D-830F-7241-0734030484F9}"/>
              </a:ext>
            </a:extLst>
          </p:cNvPr>
          <p:cNvSpPr txBox="1"/>
          <p:nvPr/>
        </p:nvSpPr>
        <p:spPr>
          <a:xfrm>
            <a:off x="2362200" y="4717018"/>
            <a:ext cx="4572000" cy="307777"/>
          </a:xfrm>
          <a:prstGeom prst="rect">
            <a:avLst/>
          </a:prstGeom>
          <a:noFill/>
        </p:spPr>
        <p:txBody>
          <a:bodyPr wrap="square">
            <a:spAutoFit/>
          </a:bodyPr>
          <a:lstStyle/>
          <a:p>
            <a:pPr algn="ctr"/>
            <a:r>
              <a:rPr lang="en-US" sz="1400" b="0" i="0" dirty="0" err="1">
                <a:solidFill>
                  <a:schemeClr val="bg1"/>
                </a:solidFill>
                <a:effectLst/>
              </a:rPr>
              <a:t>Brundrett</a:t>
            </a:r>
            <a:r>
              <a:rPr lang="en-US" sz="1400" b="0" i="0" dirty="0">
                <a:solidFill>
                  <a:schemeClr val="bg1"/>
                </a:solidFill>
                <a:effectLst/>
              </a:rPr>
              <a:t>, 2022</a:t>
            </a:r>
            <a:endParaRPr lang="en-US" sz="1400" dirty="0">
              <a:solidFill>
                <a:schemeClr val="bg1"/>
              </a:solidFill>
            </a:endParaRPr>
          </a:p>
        </p:txBody>
      </p:sp>
    </p:spTree>
    <p:extLst>
      <p:ext uri="{BB962C8B-B14F-4D97-AF65-F5344CB8AC3E}">
        <p14:creationId xmlns:p14="http://schemas.microsoft.com/office/powerpoint/2010/main" val="96053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4D3C-9B01-BF8C-29E9-0051CC2C4048}"/>
              </a:ext>
            </a:extLst>
          </p:cNvPr>
          <p:cNvSpPr>
            <a:spLocks noGrp="1"/>
          </p:cNvSpPr>
          <p:nvPr>
            <p:ph type="title"/>
          </p:nvPr>
        </p:nvSpPr>
        <p:spPr/>
        <p:txBody>
          <a:bodyPr/>
          <a:lstStyle/>
          <a:p>
            <a:pPr algn="ctr"/>
            <a:r>
              <a:rPr lang="en-US" dirty="0"/>
              <a:t>Persistent Disparities</a:t>
            </a:r>
          </a:p>
        </p:txBody>
      </p:sp>
      <p:sp>
        <p:nvSpPr>
          <p:cNvPr id="3" name="Content Placeholder 2">
            <a:extLst>
              <a:ext uri="{FF2B5EF4-FFF2-40B4-BE49-F238E27FC236}">
                <a16:creationId xmlns:a16="http://schemas.microsoft.com/office/drawing/2014/main" id="{572F4CF5-2A3E-65A8-51F7-AB056ECEF4A2}"/>
              </a:ext>
            </a:extLst>
          </p:cNvPr>
          <p:cNvSpPr>
            <a:spLocks noGrp="1"/>
          </p:cNvSpPr>
          <p:nvPr>
            <p:ph idx="1"/>
          </p:nvPr>
        </p:nvSpPr>
        <p:spPr/>
        <p:txBody>
          <a:bodyPr/>
          <a:lstStyle/>
          <a:p>
            <a:pPr>
              <a:lnSpc>
                <a:spcPct val="150000"/>
              </a:lnSpc>
            </a:pPr>
            <a:r>
              <a:rPr lang="en-US" dirty="0"/>
              <a:t>Race/Ethnicity</a:t>
            </a:r>
          </a:p>
          <a:p>
            <a:pPr>
              <a:lnSpc>
                <a:spcPct val="150000"/>
              </a:lnSpc>
            </a:pPr>
            <a:r>
              <a:rPr lang="en-US" dirty="0"/>
              <a:t>Gender/Sexual Orientation</a:t>
            </a:r>
          </a:p>
          <a:p>
            <a:pPr>
              <a:lnSpc>
                <a:spcPct val="150000"/>
              </a:lnSpc>
            </a:pPr>
            <a:r>
              <a:rPr lang="en-US" dirty="0"/>
              <a:t>Geography</a:t>
            </a:r>
          </a:p>
          <a:p>
            <a:endParaRPr lang="en-US" dirty="0"/>
          </a:p>
        </p:txBody>
      </p:sp>
      <p:sp>
        <p:nvSpPr>
          <p:cNvPr id="4" name="Slide Number Placeholder 3">
            <a:extLst>
              <a:ext uri="{FF2B5EF4-FFF2-40B4-BE49-F238E27FC236}">
                <a16:creationId xmlns:a16="http://schemas.microsoft.com/office/drawing/2014/main" id="{333D348F-3B1C-18FA-D0D8-EE41C074B9CD}"/>
              </a:ext>
            </a:extLst>
          </p:cNvPr>
          <p:cNvSpPr>
            <a:spLocks noGrp="1"/>
          </p:cNvSpPr>
          <p:nvPr>
            <p:ph type="sldNum" sz="quarter" idx="12"/>
          </p:nvPr>
        </p:nvSpPr>
        <p:spPr/>
        <p:txBody>
          <a:bodyPr/>
          <a:lstStyle/>
          <a:p>
            <a:fld id="{6E2D2B3B-882E-40F3-A32F-6DD516915044}" type="slidenum">
              <a:rPr lang="en-US" smtClean="0"/>
              <a:pPr/>
              <a:t>12</a:t>
            </a:fld>
            <a:endParaRPr lang="en-US"/>
          </a:p>
        </p:txBody>
      </p:sp>
      <p:sp>
        <p:nvSpPr>
          <p:cNvPr id="5" name="TextBox 4">
            <a:extLst>
              <a:ext uri="{FF2B5EF4-FFF2-40B4-BE49-F238E27FC236}">
                <a16:creationId xmlns:a16="http://schemas.microsoft.com/office/drawing/2014/main" id="{A1325E1C-266B-C991-F2E8-07D58D67E317}"/>
              </a:ext>
            </a:extLst>
          </p:cNvPr>
          <p:cNvSpPr txBox="1"/>
          <p:nvPr/>
        </p:nvSpPr>
        <p:spPr>
          <a:xfrm>
            <a:off x="2590800" y="4702373"/>
            <a:ext cx="4572000" cy="307777"/>
          </a:xfrm>
          <a:prstGeom prst="rect">
            <a:avLst/>
          </a:prstGeom>
          <a:noFill/>
        </p:spPr>
        <p:txBody>
          <a:bodyPr wrap="square">
            <a:spAutoFit/>
          </a:bodyPr>
          <a:lstStyle/>
          <a:p>
            <a:pPr algn="ctr"/>
            <a:r>
              <a:rPr lang="en-US" sz="1400" b="0" i="0" dirty="0" err="1">
                <a:solidFill>
                  <a:schemeClr val="bg1"/>
                </a:solidFill>
                <a:effectLst/>
              </a:rPr>
              <a:t>Brundrett</a:t>
            </a:r>
            <a:r>
              <a:rPr lang="en-US" sz="1400" b="0" i="0" dirty="0">
                <a:solidFill>
                  <a:schemeClr val="bg1"/>
                </a:solidFill>
                <a:effectLst/>
              </a:rPr>
              <a:t>, 2022</a:t>
            </a:r>
            <a:endParaRPr lang="en-US" sz="1400" dirty="0">
              <a:solidFill>
                <a:schemeClr val="bg1"/>
              </a:solidFill>
            </a:endParaRPr>
          </a:p>
        </p:txBody>
      </p:sp>
    </p:spTree>
    <p:extLst>
      <p:ext uri="{BB962C8B-B14F-4D97-AF65-F5344CB8AC3E}">
        <p14:creationId xmlns:p14="http://schemas.microsoft.com/office/powerpoint/2010/main" val="3104262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9E71E-9AD4-DDFB-055C-C38EDD117F7B}"/>
              </a:ext>
            </a:extLst>
          </p:cNvPr>
          <p:cNvSpPr>
            <a:spLocks noGrp="1"/>
          </p:cNvSpPr>
          <p:nvPr>
            <p:ph type="title"/>
          </p:nvPr>
        </p:nvSpPr>
        <p:spPr/>
        <p:txBody>
          <a:bodyPr/>
          <a:lstStyle/>
          <a:p>
            <a:pPr algn="ctr"/>
            <a:r>
              <a:rPr lang="en-US" dirty="0"/>
              <a:t>Strategies to HIV Prevention</a:t>
            </a:r>
          </a:p>
        </p:txBody>
      </p:sp>
      <p:sp>
        <p:nvSpPr>
          <p:cNvPr id="3" name="Content Placeholder 2">
            <a:extLst>
              <a:ext uri="{FF2B5EF4-FFF2-40B4-BE49-F238E27FC236}">
                <a16:creationId xmlns:a16="http://schemas.microsoft.com/office/drawing/2014/main" id="{E3503592-EB82-B670-05F4-46B32AC71745}"/>
              </a:ext>
            </a:extLst>
          </p:cNvPr>
          <p:cNvSpPr>
            <a:spLocks noGrp="1"/>
          </p:cNvSpPr>
          <p:nvPr>
            <p:ph idx="1"/>
          </p:nvPr>
        </p:nvSpPr>
        <p:spPr/>
        <p:txBody>
          <a:bodyPr/>
          <a:lstStyle/>
          <a:p>
            <a:pPr>
              <a:lnSpc>
                <a:spcPct val="150000"/>
              </a:lnSpc>
            </a:pPr>
            <a:r>
              <a:rPr lang="en-US" dirty="0"/>
              <a:t>Testing for HIV and sexually transmitted infections</a:t>
            </a:r>
          </a:p>
          <a:p>
            <a:pPr>
              <a:lnSpc>
                <a:spcPct val="150000"/>
              </a:lnSpc>
            </a:pPr>
            <a:r>
              <a:rPr lang="en-US" dirty="0"/>
              <a:t>Safe sex practice (condoms)</a:t>
            </a:r>
          </a:p>
          <a:p>
            <a:pPr>
              <a:lnSpc>
                <a:spcPct val="150000"/>
              </a:lnSpc>
            </a:pPr>
            <a:r>
              <a:rPr lang="en-US" dirty="0"/>
              <a:t>Needle exchange programs for people who inject drugs</a:t>
            </a:r>
          </a:p>
          <a:p>
            <a:pPr>
              <a:lnSpc>
                <a:spcPct val="150000"/>
              </a:lnSpc>
            </a:pPr>
            <a:r>
              <a:rPr lang="en-US" dirty="0"/>
              <a:t>Preexposure prophylaxis</a:t>
            </a:r>
          </a:p>
        </p:txBody>
      </p:sp>
      <p:sp>
        <p:nvSpPr>
          <p:cNvPr id="4" name="Slide Number Placeholder 3">
            <a:extLst>
              <a:ext uri="{FF2B5EF4-FFF2-40B4-BE49-F238E27FC236}">
                <a16:creationId xmlns:a16="http://schemas.microsoft.com/office/drawing/2014/main" id="{E00E3A69-DEE2-A47A-9606-A286BDFB6FC5}"/>
              </a:ext>
            </a:extLst>
          </p:cNvPr>
          <p:cNvSpPr>
            <a:spLocks noGrp="1"/>
          </p:cNvSpPr>
          <p:nvPr>
            <p:ph type="sldNum" sz="quarter" idx="12"/>
          </p:nvPr>
        </p:nvSpPr>
        <p:spPr/>
        <p:txBody>
          <a:bodyPr/>
          <a:lstStyle/>
          <a:p>
            <a:fld id="{6E2D2B3B-882E-40F3-A32F-6DD516915044}" type="slidenum">
              <a:rPr lang="en-US" smtClean="0"/>
              <a:pPr/>
              <a:t>13</a:t>
            </a:fld>
            <a:endParaRPr lang="en-US"/>
          </a:p>
        </p:txBody>
      </p:sp>
      <p:sp>
        <p:nvSpPr>
          <p:cNvPr id="5" name="TextBox 4">
            <a:extLst>
              <a:ext uri="{FF2B5EF4-FFF2-40B4-BE49-F238E27FC236}">
                <a16:creationId xmlns:a16="http://schemas.microsoft.com/office/drawing/2014/main" id="{D1E91AD1-0B74-11D2-7CAD-8BF18D8DE5CB}"/>
              </a:ext>
            </a:extLst>
          </p:cNvPr>
          <p:cNvSpPr txBox="1"/>
          <p:nvPr/>
        </p:nvSpPr>
        <p:spPr>
          <a:xfrm>
            <a:off x="2286000" y="4778573"/>
            <a:ext cx="4572000" cy="307777"/>
          </a:xfrm>
          <a:prstGeom prst="rect">
            <a:avLst/>
          </a:prstGeom>
          <a:noFill/>
        </p:spPr>
        <p:txBody>
          <a:bodyPr wrap="square">
            <a:spAutoFit/>
          </a:bodyPr>
          <a:lstStyle/>
          <a:p>
            <a:pPr algn="ctr"/>
            <a:r>
              <a:rPr lang="en-US" sz="1400" b="0" i="0" dirty="0" err="1">
                <a:solidFill>
                  <a:schemeClr val="bg1"/>
                </a:solidFill>
                <a:effectLst/>
              </a:rPr>
              <a:t>Brundrett</a:t>
            </a:r>
            <a:r>
              <a:rPr lang="en-US" sz="1400" b="0" i="0" dirty="0">
                <a:solidFill>
                  <a:schemeClr val="bg1"/>
                </a:solidFill>
                <a:effectLst/>
              </a:rPr>
              <a:t>, 2022</a:t>
            </a:r>
            <a:endParaRPr lang="en-US" sz="1400" dirty="0">
              <a:solidFill>
                <a:schemeClr val="bg1"/>
              </a:solidFill>
            </a:endParaRPr>
          </a:p>
        </p:txBody>
      </p:sp>
    </p:spTree>
    <p:extLst>
      <p:ext uri="{BB962C8B-B14F-4D97-AF65-F5344CB8AC3E}">
        <p14:creationId xmlns:p14="http://schemas.microsoft.com/office/powerpoint/2010/main" val="131584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BCFAE-5C85-9BE1-1828-180C82FC533D}"/>
              </a:ext>
            </a:extLst>
          </p:cNvPr>
          <p:cNvSpPr>
            <a:spLocks noGrp="1"/>
          </p:cNvSpPr>
          <p:nvPr>
            <p:ph type="title"/>
          </p:nvPr>
        </p:nvSpPr>
        <p:spPr/>
        <p:txBody>
          <a:bodyPr/>
          <a:lstStyle/>
          <a:p>
            <a:pPr algn="ctr"/>
            <a:r>
              <a:rPr lang="en-US" dirty="0"/>
              <a:t>“Getting Into Adolescent Heads”</a:t>
            </a:r>
          </a:p>
        </p:txBody>
      </p:sp>
      <p:sp>
        <p:nvSpPr>
          <p:cNvPr id="3" name="Content Placeholder 2">
            <a:extLst>
              <a:ext uri="{FF2B5EF4-FFF2-40B4-BE49-F238E27FC236}">
                <a16:creationId xmlns:a16="http://schemas.microsoft.com/office/drawing/2014/main" id="{697683EE-615E-40CD-EF09-60442D6CE4C0}"/>
              </a:ext>
            </a:extLst>
          </p:cNvPr>
          <p:cNvSpPr>
            <a:spLocks noGrp="1"/>
          </p:cNvSpPr>
          <p:nvPr>
            <p:ph sz="half" idx="1"/>
          </p:nvPr>
        </p:nvSpPr>
        <p:spPr/>
        <p:txBody>
          <a:bodyPr>
            <a:normAutofit fontScale="85000" lnSpcReduction="10000"/>
          </a:bodyPr>
          <a:lstStyle/>
          <a:p>
            <a:r>
              <a:rPr lang="en-US" dirty="0"/>
              <a:t>HEADSS assessment:</a:t>
            </a:r>
          </a:p>
          <a:p>
            <a:pPr lvl="1"/>
            <a:r>
              <a:rPr lang="en-US" dirty="0"/>
              <a:t>Home</a:t>
            </a:r>
          </a:p>
          <a:p>
            <a:pPr lvl="1"/>
            <a:r>
              <a:rPr lang="en-US" dirty="0"/>
              <a:t>Education, Employment</a:t>
            </a:r>
          </a:p>
          <a:p>
            <a:pPr lvl="1"/>
            <a:r>
              <a:rPr lang="en-US" dirty="0"/>
              <a:t>Activities</a:t>
            </a:r>
          </a:p>
          <a:p>
            <a:pPr lvl="1"/>
            <a:r>
              <a:rPr lang="en-US" dirty="0"/>
              <a:t>Diet, Drugs (tobacco, vape, alcohol, recreational drugs)</a:t>
            </a:r>
          </a:p>
          <a:p>
            <a:pPr lvl="1"/>
            <a:r>
              <a:rPr lang="en-US" dirty="0"/>
              <a:t>Suicidality/Depression</a:t>
            </a:r>
          </a:p>
          <a:p>
            <a:pPr lvl="1"/>
            <a:r>
              <a:rPr lang="en-US" dirty="0"/>
              <a:t>Sexuality</a:t>
            </a:r>
          </a:p>
          <a:p>
            <a:pPr lvl="1"/>
            <a:r>
              <a:rPr lang="en-US" dirty="0"/>
              <a:t>Safety (injury, violence)</a:t>
            </a:r>
          </a:p>
        </p:txBody>
      </p:sp>
      <p:sp>
        <p:nvSpPr>
          <p:cNvPr id="7" name="Content Placeholder 6">
            <a:extLst>
              <a:ext uri="{FF2B5EF4-FFF2-40B4-BE49-F238E27FC236}">
                <a16:creationId xmlns:a16="http://schemas.microsoft.com/office/drawing/2014/main" id="{A231DEAA-5CA1-C41F-5023-D9E439EF8DA4}"/>
              </a:ext>
            </a:extLst>
          </p:cNvPr>
          <p:cNvSpPr>
            <a:spLocks noGrp="1"/>
          </p:cNvSpPr>
          <p:nvPr>
            <p:ph sz="half" idx="2"/>
          </p:nvPr>
        </p:nvSpPr>
        <p:spPr/>
        <p:txBody>
          <a:bodyPr/>
          <a:lstStyle/>
          <a:p>
            <a:r>
              <a:rPr lang="en-US" dirty="0"/>
              <a:t>Challenges</a:t>
            </a:r>
          </a:p>
          <a:p>
            <a:pPr lvl="1"/>
            <a:r>
              <a:rPr lang="en-US" dirty="0"/>
              <a:t>Confidentiality</a:t>
            </a:r>
          </a:p>
          <a:p>
            <a:pPr lvl="1"/>
            <a:r>
              <a:rPr lang="en-US" dirty="0"/>
              <a:t>Legal barriers to medical care</a:t>
            </a:r>
          </a:p>
        </p:txBody>
      </p:sp>
      <p:sp>
        <p:nvSpPr>
          <p:cNvPr id="4" name="Slide Number Placeholder 3">
            <a:extLst>
              <a:ext uri="{FF2B5EF4-FFF2-40B4-BE49-F238E27FC236}">
                <a16:creationId xmlns:a16="http://schemas.microsoft.com/office/drawing/2014/main" id="{F16A199B-D3DE-7871-D4BF-07C6C1FF4FAB}"/>
              </a:ext>
            </a:extLst>
          </p:cNvPr>
          <p:cNvSpPr>
            <a:spLocks noGrp="1"/>
          </p:cNvSpPr>
          <p:nvPr>
            <p:ph type="sldNum" sz="quarter" idx="12"/>
          </p:nvPr>
        </p:nvSpPr>
        <p:spPr/>
        <p:txBody>
          <a:bodyPr/>
          <a:lstStyle/>
          <a:p>
            <a:fld id="{6E2D2B3B-882E-40F3-A32F-6DD516915044}" type="slidenum">
              <a:rPr lang="en-US" smtClean="0"/>
              <a:pPr/>
              <a:t>14</a:t>
            </a:fld>
            <a:endParaRPr lang="en-US"/>
          </a:p>
        </p:txBody>
      </p:sp>
      <p:sp>
        <p:nvSpPr>
          <p:cNvPr id="6" name="TextBox 5">
            <a:extLst>
              <a:ext uri="{FF2B5EF4-FFF2-40B4-BE49-F238E27FC236}">
                <a16:creationId xmlns:a16="http://schemas.microsoft.com/office/drawing/2014/main" id="{A98AAC65-58A3-2582-08A4-60872D30DC57}"/>
              </a:ext>
            </a:extLst>
          </p:cNvPr>
          <p:cNvSpPr txBox="1"/>
          <p:nvPr/>
        </p:nvSpPr>
        <p:spPr>
          <a:xfrm>
            <a:off x="2819400" y="4778573"/>
            <a:ext cx="3200400" cy="307777"/>
          </a:xfrm>
          <a:prstGeom prst="rect">
            <a:avLst/>
          </a:prstGeom>
          <a:noFill/>
        </p:spPr>
        <p:txBody>
          <a:bodyPr wrap="square">
            <a:spAutoFit/>
          </a:bodyPr>
          <a:lstStyle/>
          <a:p>
            <a:pPr algn="ctr"/>
            <a:r>
              <a:rPr lang="en-US" sz="1400" dirty="0" err="1">
                <a:solidFill>
                  <a:schemeClr val="bg1"/>
                </a:solidFill>
              </a:rPr>
              <a:t>Goldenring</a:t>
            </a:r>
            <a:r>
              <a:rPr lang="en-US" sz="1400" dirty="0">
                <a:solidFill>
                  <a:schemeClr val="bg1"/>
                </a:solidFill>
              </a:rPr>
              <a:t> and Rosen, 2008</a:t>
            </a:r>
          </a:p>
        </p:txBody>
      </p:sp>
    </p:spTree>
    <p:extLst>
      <p:ext uri="{BB962C8B-B14F-4D97-AF65-F5344CB8AC3E}">
        <p14:creationId xmlns:p14="http://schemas.microsoft.com/office/powerpoint/2010/main" val="85937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425C95-F5FA-08AD-6099-9415C146FED5}"/>
              </a:ext>
            </a:extLst>
          </p:cNvPr>
          <p:cNvSpPr>
            <a:spLocks noGrp="1"/>
          </p:cNvSpPr>
          <p:nvPr>
            <p:ph type="sldNum" sz="quarter" idx="12"/>
          </p:nvPr>
        </p:nvSpPr>
        <p:spPr/>
        <p:txBody>
          <a:bodyPr/>
          <a:lstStyle/>
          <a:p>
            <a:fld id="{6E2D2B3B-882E-40F3-A32F-6DD516915044}" type="slidenum">
              <a:rPr lang="en-US" smtClean="0"/>
              <a:pPr/>
              <a:t>15</a:t>
            </a:fld>
            <a:endParaRPr lang="en-US"/>
          </a:p>
        </p:txBody>
      </p:sp>
      <p:pic>
        <p:nvPicPr>
          <p:cNvPr id="7" name="Picture 6">
            <a:extLst>
              <a:ext uri="{FF2B5EF4-FFF2-40B4-BE49-F238E27FC236}">
                <a16:creationId xmlns:a16="http://schemas.microsoft.com/office/drawing/2014/main" id="{F4C0A9DE-FF22-6327-5570-457727D67C52}"/>
              </a:ext>
            </a:extLst>
          </p:cNvPr>
          <p:cNvPicPr>
            <a:picLocks noChangeAspect="1"/>
          </p:cNvPicPr>
          <p:nvPr/>
        </p:nvPicPr>
        <p:blipFill>
          <a:blip r:embed="rId2"/>
          <a:stretch>
            <a:fillRect/>
          </a:stretch>
        </p:blipFill>
        <p:spPr>
          <a:xfrm>
            <a:off x="2572101" y="0"/>
            <a:ext cx="3999798" cy="5143500"/>
          </a:xfrm>
          <a:prstGeom prst="rect">
            <a:avLst/>
          </a:prstGeom>
        </p:spPr>
      </p:pic>
      <p:sp>
        <p:nvSpPr>
          <p:cNvPr id="9" name="TextBox 8">
            <a:extLst>
              <a:ext uri="{FF2B5EF4-FFF2-40B4-BE49-F238E27FC236}">
                <a16:creationId xmlns:a16="http://schemas.microsoft.com/office/drawing/2014/main" id="{25B37D05-58A2-957C-3799-04EF78D255BD}"/>
              </a:ext>
            </a:extLst>
          </p:cNvPr>
          <p:cNvSpPr txBox="1"/>
          <p:nvPr/>
        </p:nvSpPr>
        <p:spPr>
          <a:xfrm>
            <a:off x="6691103" y="3615401"/>
            <a:ext cx="2402025" cy="923330"/>
          </a:xfrm>
          <a:prstGeom prst="rect">
            <a:avLst/>
          </a:prstGeom>
          <a:noFill/>
        </p:spPr>
        <p:txBody>
          <a:bodyPr wrap="square">
            <a:spAutoFit/>
          </a:bodyPr>
          <a:lstStyle/>
          <a:p>
            <a:r>
              <a:rPr lang="en-US" dirty="0">
                <a:hlinkClick r:id="rId3"/>
              </a:rPr>
              <a:t>https://www.genderbread.org/resource/genderbread-person-v4-0</a:t>
            </a:r>
            <a:r>
              <a:rPr lang="en-US" dirty="0"/>
              <a:t> </a:t>
            </a:r>
          </a:p>
        </p:txBody>
      </p:sp>
    </p:spTree>
    <p:extLst>
      <p:ext uri="{BB962C8B-B14F-4D97-AF65-F5344CB8AC3E}">
        <p14:creationId xmlns:p14="http://schemas.microsoft.com/office/powerpoint/2010/main" val="2418923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D22BE-9E10-A4A8-BEBE-E9117C2BD085}"/>
              </a:ext>
            </a:extLst>
          </p:cNvPr>
          <p:cNvSpPr>
            <a:spLocks noGrp="1"/>
          </p:cNvSpPr>
          <p:nvPr>
            <p:ph type="title"/>
          </p:nvPr>
        </p:nvSpPr>
        <p:spPr>
          <a:xfrm>
            <a:off x="457201" y="205978"/>
            <a:ext cx="3486150" cy="1679971"/>
          </a:xfrm>
        </p:spPr>
        <p:txBody>
          <a:bodyPr/>
          <a:lstStyle/>
          <a:p>
            <a:r>
              <a:rPr lang="en-US" sz="3200" dirty="0"/>
              <a:t>Guidance in Taking Sexual History </a:t>
            </a:r>
          </a:p>
        </p:txBody>
      </p:sp>
      <p:pic>
        <p:nvPicPr>
          <p:cNvPr id="9" name="Content Placeholder 8">
            <a:extLst>
              <a:ext uri="{FF2B5EF4-FFF2-40B4-BE49-F238E27FC236}">
                <a16:creationId xmlns:a16="http://schemas.microsoft.com/office/drawing/2014/main" id="{9D8895E7-A113-71B0-1D19-5AE983B56929}"/>
              </a:ext>
            </a:extLst>
          </p:cNvPr>
          <p:cNvPicPr>
            <a:picLocks noGrp="1" noChangeAspect="1"/>
          </p:cNvPicPr>
          <p:nvPr>
            <p:ph idx="1"/>
          </p:nvPr>
        </p:nvPicPr>
        <p:blipFill>
          <a:blip r:embed="rId2"/>
          <a:stretch>
            <a:fillRect/>
          </a:stretch>
        </p:blipFill>
        <p:spPr>
          <a:xfrm>
            <a:off x="4343400" y="205978"/>
            <a:ext cx="3486149" cy="4378274"/>
          </a:xfrm>
        </p:spPr>
      </p:pic>
      <p:sp>
        <p:nvSpPr>
          <p:cNvPr id="5" name="Slide Number Placeholder 4">
            <a:extLst>
              <a:ext uri="{FF2B5EF4-FFF2-40B4-BE49-F238E27FC236}">
                <a16:creationId xmlns:a16="http://schemas.microsoft.com/office/drawing/2014/main" id="{16A78CC2-9451-DE2A-4804-32894CA491F0}"/>
              </a:ext>
            </a:extLst>
          </p:cNvPr>
          <p:cNvSpPr>
            <a:spLocks noGrp="1"/>
          </p:cNvSpPr>
          <p:nvPr>
            <p:ph type="sldNum" sz="quarter" idx="12"/>
          </p:nvPr>
        </p:nvSpPr>
        <p:spPr/>
        <p:txBody>
          <a:bodyPr/>
          <a:lstStyle/>
          <a:p>
            <a:fld id="{6E2D2B3B-882E-40F3-A32F-6DD516915044}" type="slidenum">
              <a:rPr lang="en-US" smtClean="0"/>
              <a:pPr/>
              <a:t>16</a:t>
            </a:fld>
            <a:endParaRPr lang="en-US"/>
          </a:p>
        </p:txBody>
      </p:sp>
      <p:sp>
        <p:nvSpPr>
          <p:cNvPr id="11" name="TextBox 10">
            <a:extLst>
              <a:ext uri="{FF2B5EF4-FFF2-40B4-BE49-F238E27FC236}">
                <a16:creationId xmlns:a16="http://schemas.microsoft.com/office/drawing/2014/main" id="{45DC22C1-BC7B-5BAF-46B9-A8361EA9EA7A}"/>
              </a:ext>
            </a:extLst>
          </p:cNvPr>
          <p:cNvSpPr txBox="1"/>
          <p:nvPr/>
        </p:nvSpPr>
        <p:spPr>
          <a:xfrm>
            <a:off x="457200" y="3754219"/>
            <a:ext cx="2894258" cy="646331"/>
          </a:xfrm>
          <a:prstGeom prst="rect">
            <a:avLst/>
          </a:prstGeom>
          <a:noFill/>
        </p:spPr>
        <p:txBody>
          <a:bodyPr wrap="square">
            <a:spAutoFit/>
          </a:bodyPr>
          <a:lstStyle/>
          <a:p>
            <a:r>
              <a:rPr lang="en-US" dirty="0">
                <a:hlinkClick r:id="rId3"/>
              </a:rPr>
              <a:t>https://www.cdc.gov/std/treatment/SexualHistory.pdf</a:t>
            </a:r>
            <a:r>
              <a:rPr lang="en-US" dirty="0"/>
              <a:t> </a:t>
            </a:r>
          </a:p>
        </p:txBody>
      </p:sp>
    </p:spTree>
    <p:extLst>
      <p:ext uri="{BB962C8B-B14F-4D97-AF65-F5344CB8AC3E}">
        <p14:creationId xmlns:p14="http://schemas.microsoft.com/office/powerpoint/2010/main" val="442967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427E-6DF3-E8EE-A754-83FC7E878296}"/>
              </a:ext>
            </a:extLst>
          </p:cNvPr>
          <p:cNvSpPr>
            <a:spLocks noGrp="1"/>
          </p:cNvSpPr>
          <p:nvPr>
            <p:ph type="title"/>
          </p:nvPr>
        </p:nvSpPr>
        <p:spPr/>
        <p:txBody>
          <a:bodyPr/>
          <a:lstStyle/>
          <a:p>
            <a:pPr algn="ctr"/>
            <a:r>
              <a:rPr lang="en-US" dirty="0"/>
              <a:t>Preexposure Prophylaxis (</a:t>
            </a:r>
            <a:r>
              <a:rPr lang="en-US" dirty="0" err="1"/>
              <a:t>PrEP</a:t>
            </a:r>
            <a:r>
              <a:rPr lang="en-US" dirty="0"/>
              <a:t>)</a:t>
            </a:r>
          </a:p>
        </p:txBody>
      </p:sp>
      <p:sp>
        <p:nvSpPr>
          <p:cNvPr id="7" name="Content Placeholder 6">
            <a:extLst>
              <a:ext uri="{FF2B5EF4-FFF2-40B4-BE49-F238E27FC236}">
                <a16:creationId xmlns:a16="http://schemas.microsoft.com/office/drawing/2014/main" id="{AAA3368A-DFC1-3555-41C6-D82770C2F681}"/>
              </a:ext>
            </a:extLst>
          </p:cNvPr>
          <p:cNvSpPr>
            <a:spLocks noGrp="1"/>
          </p:cNvSpPr>
          <p:nvPr>
            <p:ph sz="half" idx="1"/>
          </p:nvPr>
        </p:nvSpPr>
        <p:spPr>
          <a:xfrm>
            <a:off x="379065" y="1152144"/>
            <a:ext cx="4269135" cy="3666180"/>
          </a:xfrm>
        </p:spPr>
        <p:txBody>
          <a:bodyPr>
            <a:normAutofit fontScale="62500" lnSpcReduction="20000"/>
          </a:bodyPr>
          <a:lstStyle/>
          <a:p>
            <a:pPr marL="114300" indent="0">
              <a:buNone/>
            </a:pPr>
            <a:r>
              <a:rPr lang="en-US" dirty="0"/>
              <a:t>Previous 2017 Guidance:</a:t>
            </a:r>
          </a:p>
          <a:p>
            <a:r>
              <a:rPr lang="en-US" dirty="0"/>
              <a:t>Men who have Sex With Men (MSM)</a:t>
            </a:r>
          </a:p>
          <a:p>
            <a:pPr lvl="1"/>
            <a:r>
              <a:rPr lang="en-US" sz="2600" dirty="0"/>
              <a:t>Sexual partner with HIV</a:t>
            </a:r>
          </a:p>
          <a:p>
            <a:pPr lvl="1"/>
            <a:r>
              <a:rPr lang="en-US" sz="2600" dirty="0"/>
              <a:t>Recent bacterial Sexually Transmitted Infections (STI)</a:t>
            </a:r>
          </a:p>
          <a:p>
            <a:pPr lvl="1"/>
            <a:r>
              <a:rPr lang="en-US" sz="2600" dirty="0"/>
              <a:t>High number of sexual partners</a:t>
            </a:r>
          </a:p>
          <a:p>
            <a:pPr lvl="1"/>
            <a:r>
              <a:rPr lang="en-US" sz="2600" dirty="0"/>
              <a:t>History of inconsistent condom use</a:t>
            </a:r>
          </a:p>
          <a:p>
            <a:pPr lvl="1"/>
            <a:r>
              <a:rPr lang="en-US" sz="2600" dirty="0"/>
              <a:t>Commercial sex work</a:t>
            </a:r>
          </a:p>
          <a:p>
            <a:r>
              <a:rPr lang="en-US" dirty="0"/>
              <a:t>Heterosexual women/men</a:t>
            </a:r>
          </a:p>
          <a:p>
            <a:pPr lvl="1"/>
            <a:r>
              <a:rPr lang="en-US" sz="2600" dirty="0"/>
              <a:t>Same as MSM, plus in high HIV prevalence area/network</a:t>
            </a:r>
          </a:p>
          <a:p>
            <a:r>
              <a:rPr lang="en-US" dirty="0"/>
              <a:t>People Who Inject Drugs (PWID)</a:t>
            </a:r>
          </a:p>
          <a:p>
            <a:pPr lvl="1"/>
            <a:r>
              <a:rPr lang="en-US" sz="2600" dirty="0"/>
              <a:t>Injecting partner with HIV </a:t>
            </a:r>
          </a:p>
          <a:p>
            <a:pPr lvl="1"/>
            <a:r>
              <a:rPr lang="en-US" sz="2600" dirty="0"/>
              <a:t>Sharing injection equipment</a:t>
            </a:r>
          </a:p>
        </p:txBody>
      </p:sp>
      <p:sp>
        <p:nvSpPr>
          <p:cNvPr id="8" name="Content Placeholder 7">
            <a:extLst>
              <a:ext uri="{FF2B5EF4-FFF2-40B4-BE49-F238E27FC236}">
                <a16:creationId xmlns:a16="http://schemas.microsoft.com/office/drawing/2014/main" id="{8F850B99-324C-8CC3-228B-E2B1914943F5}"/>
              </a:ext>
            </a:extLst>
          </p:cNvPr>
          <p:cNvSpPr>
            <a:spLocks noGrp="1"/>
          </p:cNvSpPr>
          <p:nvPr>
            <p:ph sz="half" idx="2"/>
          </p:nvPr>
        </p:nvSpPr>
        <p:spPr>
          <a:xfrm>
            <a:off x="4572001" y="1152143"/>
            <a:ext cx="4038599" cy="3577267"/>
          </a:xfrm>
        </p:spPr>
        <p:txBody>
          <a:bodyPr>
            <a:normAutofit fontScale="62500" lnSpcReduction="20000"/>
          </a:bodyPr>
          <a:lstStyle/>
          <a:p>
            <a:pPr marL="114300" indent="0">
              <a:buNone/>
            </a:pPr>
            <a:r>
              <a:rPr lang="en-US" dirty="0"/>
              <a:t>2021 Update:</a:t>
            </a:r>
          </a:p>
          <a:p>
            <a:r>
              <a:rPr lang="en-US" dirty="0"/>
              <a:t>Sexually active adults and adolescents who had anal or vaginal sex in the past 6 months AND any of the following: </a:t>
            </a:r>
          </a:p>
          <a:p>
            <a:pPr lvl="1"/>
            <a:r>
              <a:rPr lang="en-US" sz="2900" dirty="0"/>
              <a:t>Sexual partner with HIV</a:t>
            </a:r>
          </a:p>
          <a:p>
            <a:pPr lvl="1"/>
            <a:r>
              <a:rPr lang="en-US" sz="2900" dirty="0"/>
              <a:t>Bacterial STI in past 6 months</a:t>
            </a:r>
          </a:p>
          <a:p>
            <a:pPr lvl="1"/>
            <a:r>
              <a:rPr lang="en-US" sz="2900" dirty="0"/>
              <a:t>History of inconsistent/no condom use with sexual partner(s)</a:t>
            </a:r>
          </a:p>
          <a:p>
            <a:r>
              <a:rPr lang="en-US" dirty="0"/>
              <a:t>PWID</a:t>
            </a:r>
          </a:p>
          <a:p>
            <a:pPr lvl="1"/>
            <a:r>
              <a:rPr lang="en-US" sz="2900" dirty="0"/>
              <a:t>Injection partner with HIV OR sharing injecting equipment </a:t>
            </a:r>
          </a:p>
        </p:txBody>
      </p:sp>
      <p:sp>
        <p:nvSpPr>
          <p:cNvPr id="4" name="Slide Number Placeholder 3">
            <a:extLst>
              <a:ext uri="{FF2B5EF4-FFF2-40B4-BE49-F238E27FC236}">
                <a16:creationId xmlns:a16="http://schemas.microsoft.com/office/drawing/2014/main" id="{E1116493-8A8A-8038-2F92-66D123A7CA42}"/>
              </a:ext>
            </a:extLst>
          </p:cNvPr>
          <p:cNvSpPr>
            <a:spLocks noGrp="1"/>
          </p:cNvSpPr>
          <p:nvPr>
            <p:ph type="sldNum" sz="quarter" idx="12"/>
          </p:nvPr>
        </p:nvSpPr>
        <p:spPr/>
        <p:txBody>
          <a:bodyPr/>
          <a:lstStyle/>
          <a:p>
            <a:fld id="{6E2D2B3B-882E-40F3-A32F-6DD516915044}" type="slidenum">
              <a:rPr lang="en-US" smtClean="0"/>
              <a:pPr/>
              <a:t>17</a:t>
            </a:fld>
            <a:endParaRPr lang="en-US"/>
          </a:p>
        </p:txBody>
      </p:sp>
      <p:sp>
        <p:nvSpPr>
          <p:cNvPr id="9" name="TextBox 8">
            <a:extLst>
              <a:ext uri="{FF2B5EF4-FFF2-40B4-BE49-F238E27FC236}">
                <a16:creationId xmlns:a16="http://schemas.microsoft.com/office/drawing/2014/main" id="{AD92BBB0-F228-0149-BC9D-B864784517E8}"/>
              </a:ext>
            </a:extLst>
          </p:cNvPr>
          <p:cNvSpPr txBox="1"/>
          <p:nvPr/>
        </p:nvSpPr>
        <p:spPr>
          <a:xfrm>
            <a:off x="1143000" y="4702373"/>
            <a:ext cx="7164735" cy="307777"/>
          </a:xfrm>
          <a:prstGeom prst="rect">
            <a:avLst/>
          </a:prstGeom>
          <a:noFill/>
        </p:spPr>
        <p:txBody>
          <a:bodyPr wrap="square">
            <a:spAutoFit/>
          </a:bodyPr>
          <a:lstStyle/>
          <a:p>
            <a:pPr algn="ctr"/>
            <a:r>
              <a:rPr lang="en-US" sz="1400" dirty="0">
                <a:solidFill>
                  <a:schemeClr val="bg1"/>
                </a:solidFill>
                <a:hlinkClick r:id="rId3">
                  <a:extLst>
                    <a:ext uri="{A12FA001-AC4F-418D-AE19-62706E023703}">
                      <ahyp:hlinkClr xmlns:ahyp="http://schemas.microsoft.com/office/drawing/2018/hyperlinkcolor" val="tx"/>
                    </a:ext>
                  </a:extLst>
                </a:hlinkClick>
              </a:rPr>
              <a:t>https://www.cdc.gov/hiv/pdf/risk/prep/cdc-hiv-prep-guidelines-2021.pdf</a:t>
            </a:r>
            <a:r>
              <a:rPr lang="en-US" sz="1400" dirty="0">
                <a:solidFill>
                  <a:schemeClr val="bg1"/>
                </a:solidFill>
              </a:rPr>
              <a:t> </a:t>
            </a:r>
          </a:p>
        </p:txBody>
      </p:sp>
    </p:spTree>
    <p:extLst>
      <p:ext uri="{BB962C8B-B14F-4D97-AF65-F5344CB8AC3E}">
        <p14:creationId xmlns:p14="http://schemas.microsoft.com/office/powerpoint/2010/main" val="721675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F695-D18D-9244-4A7F-86AF6E13CAD7}"/>
              </a:ext>
            </a:extLst>
          </p:cNvPr>
          <p:cNvSpPr>
            <a:spLocks noGrp="1"/>
          </p:cNvSpPr>
          <p:nvPr>
            <p:ph type="title"/>
          </p:nvPr>
        </p:nvSpPr>
        <p:spPr/>
        <p:txBody>
          <a:bodyPr/>
          <a:lstStyle/>
          <a:p>
            <a:pPr algn="ctr"/>
            <a:r>
              <a:rPr lang="en-US" dirty="0" err="1"/>
              <a:t>PrEP</a:t>
            </a:r>
            <a:r>
              <a:rPr lang="en-US" dirty="0"/>
              <a:t> Medications</a:t>
            </a:r>
          </a:p>
        </p:txBody>
      </p:sp>
      <p:sp>
        <p:nvSpPr>
          <p:cNvPr id="4" name="Slide Number Placeholder 3">
            <a:extLst>
              <a:ext uri="{FF2B5EF4-FFF2-40B4-BE49-F238E27FC236}">
                <a16:creationId xmlns:a16="http://schemas.microsoft.com/office/drawing/2014/main" id="{CF77FB36-6CBC-1DDE-CD69-69AABA2A135F}"/>
              </a:ext>
            </a:extLst>
          </p:cNvPr>
          <p:cNvSpPr>
            <a:spLocks noGrp="1"/>
          </p:cNvSpPr>
          <p:nvPr>
            <p:ph type="sldNum" sz="quarter" idx="12"/>
          </p:nvPr>
        </p:nvSpPr>
        <p:spPr/>
        <p:txBody>
          <a:bodyPr/>
          <a:lstStyle/>
          <a:p>
            <a:fld id="{6E2D2B3B-882E-40F3-A32F-6DD516915044}" type="slidenum">
              <a:rPr lang="en-US" smtClean="0"/>
              <a:pPr/>
              <a:t>18</a:t>
            </a:fld>
            <a:endParaRPr lang="en-US"/>
          </a:p>
        </p:txBody>
      </p:sp>
      <p:sp>
        <p:nvSpPr>
          <p:cNvPr id="8" name="Content Placeholder 7">
            <a:extLst>
              <a:ext uri="{FF2B5EF4-FFF2-40B4-BE49-F238E27FC236}">
                <a16:creationId xmlns:a16="http://schemas.microsoft.com/office/drawing/2014/main" id="{839DFB80-235C-C0A0-0093-9C9FE7016F28}"/>
              </a:ext>
            </a:extLst>
          </p:cNvPr>
          <p:cNvSpPr>
            <a:spLocks noGrp="1"/>
          </p:cNvSpPr>
          <p:nvPr>
            <p:ph idx="1"/>
          </p:nvPr>
        </p:nvSpPr>
        <p:spPr>
          <a:xfrm>
            <a:off x="228600" y="1200151"/>
            <a:ext cx="8915400" cy="3275474"/>
          </a:xfrm>
        </p:spPr>
        <p:txBody>
          <a:bodyPr>
            <a:normAutofit lnSpcReduction="10000"/>
          </a:bodyPr>
          <a:lstStyle/>
          <a:p>
            <a:r>
              <a:rPr lang="en-US" dirty="0"/>
              <a:t>Daily oral medications:</a:t>
            </a:r>
          </a:p>
          <a:p>
            <a:pPr lvl="1"/>
            <a:r>
              <a:rPr lang="en-US" dirty="0"/>
              <a:t>Emtricitabine 200 mg/Tenofovir alafenamide 25 mg (</a:t>
            </a:r>
            <a:r>
              <a:rPr lang="en-US" dirty="0" err="1"/>
              <a:t>Descovy</a:t>
            </a:r>
            <a:r>
              <a:rPr lang="en-US" baseline="30000" dirty="0">
                <a:latin typeface="Arial" panose="020B0604020202020204" pitchFamily="34" charset="0"/>
                <a:cs typeface="Arial" panose="020B0604020202020204" pitchFamily="34" charset="0"/>
              </a:rPr>
              <a:t>®</a:t>
            </a:r>
            <a:r>
              <a:rPr lang="en-US" dirty="0"/>
              <a:t>) oral daily</a:t>
            </a:r>
          </a:p>
          <a:p>
            <a:pPr lvl="2"/>
            <a:r>
              <a:rPr lang="en-US" dirty="0"/>
              <a:t>Male, transgender women</a:t>
            </a:r>
          </a:p>
          <a:p>
            <a:pPr lvl="1"/>
            <a:r>
              <a:rPr lang="en-US" dirty="0"/>
              <a:t>Emtricitabine 200 mg/Tenofovir disoproxil fumarate 300 mg (Truvada</a:t>
            </a:r>
            <a:r>
              <a:rPr lang="en-US" baseline="30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or generic</a:t>
            </a:r>
            <a:r>
              <a:rPr lang="en-US" dirty="0"/>
              <a:t>) oral daily</a:t>
            </a:r>
          </a:p>
          <a:p>
            <a:pPr lvl="2"/>
            <a:r>
              <a:rPr lang="en-US" dirty="0"/>
              <a:t>Cisgender women, receptive vaginal intercourse, injection drug use</a:t>
            </a:r>
          </a:p>
          <a:p>
            <a:r>
              <a:rPr lang="en-US" dirty="0"/>
              <a:t>Cabotegravir 600 mg (</a:t>
            </a:r>
            <a:r>
              <a:rPr lang="en-US" dirty="0" err="1"/>
              <a:t>Apretude</a:t>
            </a:r>
            <a:r>
              <a:rPr lang="en-US" baseline="30000" dirty="0">
                <a:latin typeface="Arial" panose="020B0604020202020204" pitchFamily="34" charset="0"/>
                <a:cs typeface="Arial" panose="020B0604020202020204" pitchFamily="34" charset="0"/>
              </a:rPr>
              <a:t>®</a:t>
            </a:r>
            <a:r>
              <a:rPr lang="en-US" dirty="0"/>
              <a:t>) intramuscular injection </a:t>
            </a:r>
          </a:p>
          <a:p>
            <a:pPr lvl="1"/>
            <a:r>
              <a:rPr lang="en-US" dirty="0"/>
              <a:t>FDA approval in December 2021</a:t>
            </a:r>
          </a:p>
          <a:p>
            <a:endParaRPr lang="en-US" dirty="0"/>
          </a:p>
        </p:txBody>
      </p:sp>
    </p:spTree>
    <p:extLst>
      <p:ext uri="{BB962C8B-B14F-4D97-AF65-F5344CB8AC3E}">
        <p14:creationId xmlns:p14="http://schemas.microsoft.com/office/powerpoint/2010/main" val="2848454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A297-6DAD-841D-16AC-FB175E2F7B5B}"/>
              </a:ext>
            </a:extLst>
          </p:cNvPr>
          <p:cNvSpPr>
            <a:spLocks noGrp="1"/>
          </p:cNvSpPr>
          <p:nvPr>
            <p:ph type="title"/>
          </p:nvPr>
        </p:nvSpPr>
        <p:spPr/>
        <p:txBody>
          <a:bodyPr/>
          <a:lstStyle/>
          <a:p>
            <a:pPr algn="ctr"/>
            <a:r>
              <a:rPr lang="en-US" dirty="0" err="1"/>
              <a:t>PrEP</a:t>
            </a:r>
            <a:r>
              <a:rPr lang="en-US" dirty="0"/>
              <a:t> Guideline - Youth</a:t>
            </a:r>
          </a:p>
        </p:txBody>
      </p:sp>
      <p:sp>
        <p:nvSpPr>
          <p:cNvPr id="3" name="Content Placeholder 2">
            <a:extLst>
              <a:ext uri="{FF2B5EF4-FFF2-40B4-BE49-F238E27FC236}">
                <a16:creationId xmlns:a16="http://schemas.microsoft.com/office/drawing/2014/main" id="{E8D131DC-C1CC-6919-C5C2-314EC6B17A2F}"/>
              </a:ext>
            </a:extLst>
          </p:cNvPr>
          <p:cNvSpPr>
            <a:spLocks noGrp="1"/>
          </p:cNvSpPr>
          <p:nvPr>
            <p:ph idx="1"/>
          </p:nvPr>
        </p:nvSpPr>
        <p:spPr/>
        <p:txBody>
          <a:bodyPr/>
          <a:lstStyle/>
          <a:p>
            <a:r>
              <a:rPr lang="en-US" dirty="0"/>
              <a:t>United States Preventative Task Force (USPSTF) recommends (grade “A”) that all adolescents (age ≥15 years) be screened for HIV</a:t>
            </a:r>
          </a:p>
          <a:p>
            <a:endParaRPr lang="en-US" sz="800" dirty="0"/>
          </a:p>
          <a:p>
            <a:r>
              <a:rPr lang="en-US" dirty="0"/>
              <a:t>Clinicians should explicitly discuss any limits of confidentiality based on these local laws, regulations and policies and what methods will be used to assure confidentiality is maintained to the extent permitted</a:t>
            </a:r>
          </a:p>
          <a:p>
            <a:endParaRPr lang="en-US" dirty="0"/>
          </a:p>
        </p:txBody>
      </p:sp>
      <p:sp>
        <p:nvSpPr>
          <p:cNvPr id="4" name="Slide Number Placeholder 3">
            <a:extLst>
              <a:ext uri="{FF2B5EF4-FFF2-40B4-BE49-F238E27FC236}">
                <a16:creationId xmlns:a16="http://schemas.microsoft.com/office/drawing/2014/main" id="{4D0E17D5-38E7-CF4E-2363-5DA4255DD6F2}"/>
              </a:ext>
            </a:extLst>
          </p:cNvPr>
          <p:cNvSpPr>
            <a:spLocks noGrp="1"/>
          </p:cNvSpPr>
          <p:nvPr>
            <p:ph type="sldNum" sz="quarter" idx="12"/>
          </p:nvPr>
        </p:nvSpPr>
        <p:spPr/>
        <p:txBody>
          <a:bodyPr/>
          <a:lstStyle/>
          <a:p>
            <a:fld id="{6E2D2B3B-882E-40F3-A32F-6DD516915044}" type="slidenum">
              <a:rPr lang="en-US" smtClean="0"/>
              <a:pPr/>
              <a:t>19</a:t>
            </a:fld>
            <a:endParaRPr lang="en-US"/>
          </a:p>
        </p:txBody>
      </p:sp>
      <p:sp>
        <p:nvSpPr>
          <p:cNvPr id="5" name="TextBox 4">
            <a:extLst>
              <a:ext uri="{FF2B5EF4-FFF2-40B4-BE49-F238E27FC236}">
                <a16:creationId xmlns:a16="http://schemas.microsoft.com/office/drawing/2014/main" id="{CDD50E7E-D0BF-AD50-ABA4-96E4A5F2DC7A}"/>
              </a:ext>
            </a:extLst>
          </p:cNvPr>
          <p:cNvSpPr txBox="1"/>
          <p:nvPr/>
        </p:nvSpPr>
        <p:spPr>
          <a:xfrm>
            <a:off x="2362200" y="4729412"/>
            <a:ext cx="4724400" cy="307777"/>
          </a:xfrm>
          <a:prstGeom prst="rect">
            <a:avLst/>
          </a:prstGeom>
          <a:noFill/>
        </p:spPr>
        <p:txBody>
          <a:bodyPr wrap="square" rtlCol="0">
            <a:spAutoFit/>
          </a:bodyPr>
          <a:lstStyle/>
          <a:p>
            <a:pPr algn="ctr"/>
            <a:r>
              <a:rPr lang="en-US" sz="1400" b="0" i="0" u="sng" strike="noStrike" kern="1200" dirty="0">
                <a:solidFill>
                  <a:schemeClr val="bg1"/>
                </a:solidFill>
                <a:effectLst/>
                <a:latin typeface="+mn-lt"/>
                <a:ea typeface="+mn-ea"/>
                <a:cs typeface="+mn-cs"/>
                <a:hlinkClick r:id="rId3" tooltip="https://www.hivlawandpolicy.org/states/texas">
                  <a:extLst>
                    <a:ext uri="{A12FA001-AC4F-418D-AE19-62706E023703}">
                      <ahyp:hlinkClr xmlns:ahyp="http://schemas.microsoft.com/office/drawing/2018/hyperlinkcolor" val="tx"/>
                    </a:ext>
                  </a:extLst>
                </a:hlinkClick>
              </a:rPr>
              <a:t>https://www.hivlawandpolicy.org/states</a:t>
            </a:r>
            <a:endParaRPr lang="en-US" sz="1400" dirty="0"/>
          </a:p>
        </p:txBody>
      </p:sp>
    </p:spTree>
    <p:extLst>
      <p:ext uri="{BB962C8B-B14F-4D97-AF65-F5344CB8AC3E}">
        <p14:creationId xmlns:p14="http://schemas.microsoft.com/office/powerpoint/2010/main" val="346379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Conflict of Interest Disclosure Statement</a:t>
            </a:r>
          </a:p>
        </p:txBody>
      </p:sp>
      <p:sp>
        <p:nvSpPr>
          <p:cNvPr id="3" name="Content Placeholder 2"/>
          <p:cNvSpPr>
            <a:spLocks noGrp="1"/>
          </p:cNvSpPr>
          <p:nvPr>
            <p:ph idx="1"/>
          </p:nvPr>
        </p:nvSpPr>
        <p:spPr/>
        <p:txBody>
          <a:bodyPr>
            <a:normAutofit/>
          </a:bodyPr>
          <a:lstStyle/>
          <a:p>
            <a:pPr marL="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pic>
        <p:nvPicPr>
          <p:cNvPr id="2050" name="Picture 2" descr="This program is supported by the Health Resources and Services Administration (HRSA) of the U.S. Department of Health and Human Services (HHS) as part of an award totaling $3,132,205, with 0% financed with non-governmental sources. The contents are those of the author(s) and do not necessarily represent the official views of, nor an endorsement of, by HRSA, HHS, or the U.S. Government. For more information, please visit HRSA.g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90950"/>
            <a:ext cx="8229601" cy="812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BA6D18-1BF1-8980-E2FF-53BECD1F5B40}"/>
              </a:ext>
            </a:extLst>
          </p:cNvPr>
          <p:cNvSpPr txBox="1"/>
          <p:nvPr/>
        </p:nvSpPr>
        <p:spPr>
          <a:xfrm>
            <a:off x="1064188" y="2149427"/>
            <a:ext cx="7467600" cy="461665"/>
          </a:xfrm>
          <a:prstGeom prst="rect">
            <a:avLst/>
          </a:prstGeom>
          <a:noFill/>
        </p:spPr>
        <p:txBody>
          <a:bodyPr wrap="square" rtlCol="0">
            <a:spAutoFit/>
          </a:bodyPr>
          <a:lstStyle/>
          <a:p>
            <a:r>
              <a:rPr lang="en-US" sz="2400" dirty="0"/>
              <a:t>I, Tat W Yau, have no conflict of interest to disclose. </a:t>
            </a:r>
          </a:p>
        </p:txBody>
      </p:sp>
    </p:spTree>
    <p:extLst>
      <p:ext uri="{BB962C8B-B14F-4D97-AF65-F5344CB8AC3E}">
        <p14:creationId xmlns:p14="http://schemas.microsoft.com/office/powerpoint/2010/main" val="2338728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033C91-3460-B84C-A568-3206C315D804}"/>
              </a:ext>
            </a:extLst>
          </p:cNvPr>
          <p:cNvSpPr>
            <a:spLocks noGrp="1"/>
          </p:cNvSpPr>
          <p:nvPr>
            <p:ph type="sldNum" sz="quarter" idx="12"/>
          </p:nvPr>
        </p:nvSpPr>
        <p:spPr/>
        <p:txBody>
          <a:bodyPr/>
          <a:lstStyle/>
          <a:p>
            <a:fld id="{6E2D2B3B-882E-40F3-A32F-6DD516915044}" type="slidenum">
              <a:rPr lang="en-US" smtClean="0"/>
              <a:pPr/>
              <a:t>20</a:t>
            </a:fld>
            <a:endParaRPr lang="en-US"/>
          </a:p>
        </p:txBody>
      </p:sp>
      <p:pic>
        <p:nvPicPr>
          <p:cNvPr id="6" name="Content Placeholder 5">
            <a:extLst>
              <a:ext uri="{FF2B5EF4-FFF2-40B4-BE49-F238E27FC236}">
                <a16:creationId xmlns:a16="http://schemas.microsoft.com/office/drawing/2014/main" id="{890E18B4-CD98-10D8-CC26-4CAA1BDC455C}"/>
              </a:ext>
            </a:extLst>
          </p:cNvPr>
          <p:cNvPicPr>
            <a:picLocks noGrp="1" noChangeAspect="1"/>
          </p:cNvPicPr>
          <p:nvPr>
            <p:ph idx="1"/>
          </p:nvPr>
        </p:nvPicPr>
        <p:blipFill>
          <a:blip r:embed="rId2"/>
          <a:stretch>
            <a:fillRect/>
          </a:stretch>
        </p:blipFill>
        <p:spPr>
          <a:xfrm>
            <a:off x="351536" y="-19050"/>
            <a:ext cx="8440928" cy="4625770"/>
          </a:xfrm>
          <a:prstGeom prst="rect">
            <a:avLst/>
          </a:prstGeom>
        </p:spPr>
      </p:pic>
    </p:spTree>
    <p:extLst>
      <p:ext uri="{BB962C8B-B14F-4D97-AF65-F5344CB8AC3E}">
        <p14:creationId xmlns:p14="http://schemas.microsoft.com/office/powerpoint/2010/main" val="141543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ADFCF2-B500-8E46-86B8-612E3CA4C2FF}"/>
              </a:ext>
            </a:extLst>
          </p:cNvPr>
          <p:cNvSpPr txBox="1"/>
          <p:nvPr/>
        </p:nvSpPr>
        <p:spPr>
          <a:xfrm>
            <a:off x="770593" y="3257822"/>
            <a:ext cx="5944904" cy="1523494"/>
          </a:xfrm>
          <a:prstGeom prst="rect">
            <a:avLst/>
          </a:prstGeom>
          <a:noFill/>
        </p:spPr>
        <p:txBody>
          <a:bodyPr wrap="square">
            <a:spAutoFit/>
          </a:bodyPr>
          <a:lstStyle/>
          <a:p>
            <a:pPr marL="214313"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Materials detailing the interventions </a:t>
            </a:r>
          </a:p>
          <a:p>
            <a:pPr marL="214313"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Questions used in the self-administered sexual history</a:t>
            </a:r>
          </a:p>
          <a:p>
            <a:pPr marL="214313"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Tools for making a clinic space welcoming to LGBTQ+ clients</a:t>
            </a:r>
          </a:p>
          <a:p>
            <a:pPr marL="214313"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Tips for success to consider during implementation</a:t>
            </a:r>
          </a:p>
          <a:p>
            <a:pPr marL="214313"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Resources to give to clients to encourage follow-up visits</a:t>
            </a:r>
          </a:p>
          <a:p>
            <a:pPr lvl="0"/>
            <a:endParaRPr lang="en-US" dirty="0"/>
          </a:p>
        </p:txBody>
      </p:sp>
      <p:sp>
        <p:nvSpPr>
          <p:cNvPr id="7" name="TextBox 6">
            <a:extLst>
              <a:ext uri="{FF2B5EF4-FFF2-40B4-BE49-F238E27FC236}">
                <a16:creationId xmlns:a16="http://schemas.microsoft.com/office/drawing/2014/main" id="{3734BF4D-E0EB-76A0-ADCA-DB25937FF9C7}"/>
              </a:ext>
            </a:extLst>
          </p:cNvPr>
          <p:cNvSpPr txBox="1"/>
          <p:nvPr/>
        </p:nvSpPr>
        <p:spPr>
          <a:xfrm>
            <a:off x="770593" y="2764115"/>
            <a:ext cx="5020103" cy="415498"/>
          </a:xfrm>
          <a:prstGeom prst="rect">
            <a:avLst/>
          </a:prstGeom>
          <a:noFill/>
        </p:spPr>
        <p:txBody>
          <a:bodyPr wrap="square">
            <a:spAutoFit/>
          </a:bodyPr>
          <a:lstStyle/>
          <a:p>
            <a:pPr lvl="0"/>
            <a:r>
              <a:rPr lang="en-US" sz="2100" b="1" dirty="0">
                <a:solidFill>
                  <a:srgbClr val="003366"/>
                </a:solidFill>
                <a:latin typeface="Arial" panose="020B0604020202020204" pitchFamily="34" charset="0"/>
                <a:cs typeface="Arial" panose="020B0604020202020204" pitchFamily="34" charset="0"/>
              </a:rPr>
              <a:t>What's Included in Your Toolkit?</a:t>
            </a:r>
          </a:p>
        </p:txBody>
      </p:sp>
      <p:pic>
        <p:nvPicPr>
          <p:cNvPr id="8" name="Picture 7">
            <a:extLst>
              <a:ext uri="{FF2B5EF4-FFF2-40B4-BE49-F238E27FC236}">
                <a16:creationId xmlns:a16="http://schemas.microsoft.com/office/drawing/2014/main" id="{822F6D9A-24B1-3AAC-5CE7-9A5B4F66F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0024" y="3179613"/>
            <a:ext cx="1071979" cy="1389643"/>
          </a:xfrm>
          <a:prstGeom prst="rect">
            <a:avLst/>
          </a:prstGeom>
        </p:spPr>
      </p:pic>
      <p:pic>
        <p:nvPicPr>
          <p:cNvPr id="9" name="Picture 8">
            <a:extLst>
              <a:ext uri="{FF2B5EF4-FFF2-40B4-BE49-F238E27FC236}">
                <a16:creationId xmlns:a16="http://schemas.microsoft.com/office/drawing/2014/main" id="{0A937FDD-E611-32DD-3EC6-D22439812D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56" y="971550"/>
            <a:ext cx="2115656" cy="1921030"/>
          </a:xfrm>
          <a:prstGeom prst="rect">
            <a:avLst/>
          </a:prstGeom>
        </p:spPr>
      </p:pic>
      <p:sp>
        <p:nvSpPr>
          <p:cNvPr id="10" name="TextBox 9">
            <a:extLst>
              <a:ext uri="{FF2B5EF4-FFF2-40B4-BE49-F238E27FC236}">
                <a16:creationId xmlns:a16="http://schemas.microsoft.com/office/drawing/2014/main" id="{ECE1B7B4-29B7-06B6-65EE-B988F0DDB3CC}"/>
              </a:ext>
            </a:extLst>
          </p:cNvPr>
          <p:cNvSpPr txBox="1"/>
          <p:nvPr/>
        </p:nvSpPr>
        <p:spPr>
          <a:xfrm>
            <a:off x="3025438" y="901983"/>
            <a:ext cx="5637810" cy="1338828"/>
          </a:xfrm>
          <a:prstGeom prst="rect">
            <a:avLst/>
          </a:prstGeom>
          <a:noFill/>
        </p:spPr>
        <p:txBody>
          <a:bodyPr wrap="square" rtlCol="0">
            <a:spAutoFit/>
          </a:bodyPr>
          <a:lstStyle/>
          <a:p>
            <a:r>
              <a:rPr lang="en-US" sz="1350" dirty="0">
                <a:solidFill>
                  <a:srgbClr val="003366"/>
                </a:solidFill>
                <a:latin typeface="Arial" panose="020B0604020202020204" pitchFamily="34" charset="0"/>
                <a:cs typeface="Arial" panose="020B0604020202020204" pitchFamily="34" charset="0"/>
              </a:rPr>
              <a:t>The </a:t>
            </a:r>
            <a:r>
              <a:rPr lang="en-US" sz="1350" b="1" dirty="0">
                <a:solidFill>
                  <a:srgbClr val="990000"/>
                </a:solidFill>
                <a:latin typeface="Arial" panose="020B0604020202020204" pitchFamily="34" charset="0"/>
                <a:cs typeface="Arial" panose="020B0604020202020204" pitchFamily="34" charset="0"/>
              </a:rPr>
              <a:t>Rutgers School of Nursing </a:t>
            </a:r>
            <a:r>
              <a:rPr lang="en-US" sz="1350" dirty="0">
                <a:solidFill>
                  <a:srgbClr val="003366"/>
                </a:solidFill>
                <a:latin typeface="Arial" panose="020B0604020202020204" pitchFamily="34" charset="0"/>
                <a:cs typeface="Arial" panose="020B0604020202020204" pitchFamily="34" charset="0"/>
              </a:rPr>
              <a:t>conducted a multi-year evaluative study, funded by the </a:t>
            </a:r>
            <a:r>
              <a:rPr lang="en-US" sz="1350" b="1" dirty="0">
                <a:solidFill>
                  <a:srgbClr val="003366"/>
                </a:solidFill>
                <a:latin typeface="Arial" panose="020B0604020202020204" pitchFamily="34" charset="0"/>
                <a:cs typeface="Arial" panose="020B0604020202020204" pitchFamily="34" charset="0"/>
              </a:rPr>
              <a:t>Health Resources and Services Administration HIV/AIDS Bureau </a:t>
            </a:r>
            <a:r>
              <a:rPr lang="en-US" sz="1350" dirty="0">
                <a:solidFill>
                  <a:srgbClr val="003366"/>
                </a:solidFill>
                <a:latin typeface="Arial" panose="020B0604020202020204" pitchFamily="34" charset="0"/>
                <a:cs typeface="Arial" panose="020B0604020202020204" pitchFamily="34" charset="0"/>
              </a:rPr>
              <a:t>and </a:t>
            </a:r>
            <a:r>
              <a:rPr lang="en-US" sz="1350" b="1" dirty="0">
                <a:solidFill>
                  <a:srgbClr val="003366"/>
                </a:solidFill>
                <a:latin typeface="Arial" panose="020B0604020202020204" pitchFamily="34" charset="0"/>
                <a:cs typeface="Arial" panose="020B0604020202020204" pitchFamily="34" charset="0"/>
              </a:rPr>
              <a:t>Bureau of Primary Health Care</a:t>
            </a:r>
            <a:r>
              <a:rPr lang="en-US" sz="1350" dirty="0">
                <a:solidFill>
                  <a:srgbClr val="003366"/>
                </a:solidFill>
                <a:latin typeface="Arial" panose="020B0604020202020204" pitchFamily="34" charset="0"/>
                <a:cs typeface="Arial" panose="020B0604020202020204" pitchFamily="34" charset="0"/>
              </a:rPr>
              <a:t>, on the implementation of evidence-based interventions to improve routine screening, testing, and treatment of common bacterial sexually transmitted infections (STIs) in HIV primary care clinics. </a:t>
            </a:r>
          </a:p>
        </p:txBody>
      </p:sp>
      <p:sp>
        <p:nvSpPr>
          <p:cNvPr id="12" name="Rectangle 11">
            <a:extLst>
              <a:ext uri="{FF2B5EF4-FFF2-40B4-BE49-F238E27FC236}">
                <a16:creationId xmlns:a16="http://schemas.microsoft.com/office/drawing/2014/main" id="{B1CEFAFB-A546-210F-63AF-7C99011E3053}"/>
              </a:ext>
            </a:extLst>
          </p:cNvPr>
          <p:cNvSpPr/>
          <p:nvPr/>
        </p:nvSpPr>
        <p:spPr>
          <a:xfrm flipV="1">
            <a:off x="3007853" y="2380124"/>
            <a:ext cx="6055629" cy="90221"/>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Slide Number Placeholder 1"/>
          <p:cNvSpPr>
            <a:spLocks noGrp="1"/>
          </p:cNvSpPr>
          <p:nvPr>
            <p:ph type="sldNum" sz="quarter" idx="12"/>
          </p:nvPr>
        </p:nvSpPr>
        <p:spPr/>
        <p:txBody>
          <a:bodyPr/>
          <a:lstStyle/>
          <a:p>
            <a:fld id="{6E2D2B3B-882E-40F3-A32F-6DD516915044}" type="slidenum">
              <a:rPr lang="en-US" smtClean="0"/>
              <a:pPr/>
              <a:t>21</a:t>
            </a:fld>
            <a:endParaRPr lang="en-US" dirty="0"/>
          </a:p>
        </p:txBody>
      </p:sp>
    </p:spTree>
    <p:extLst>
      <p:ext uri="{BB962C8B-B14F-4D97-AF65-F5344CB8AC3E}">
        <p14:creationId xmlns:p14="http://schemas.microsoft.com/office/powerpoint/2010/main" val="4173272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125" y="133350"/>
            <a:ext cx="7848600" cy="613171"/>
          </a:xfrm>
        </p:spPr>
        <p:txBody>
          <a:bodyPr/>
          <a:lstStyle/>
          <a:p>
            <a:pPr algn="ctr"/>
            <a:r>
              <a:rPr lang="en-US" dirty="0"/>
              <a:t>SCAETC Social Media Workgroup </a:t>
            </a:r>
          </a:p>
        </p:txBody>
      </p:sp>
      <p:sp>
        <p:nvSpPr>
          <p:cNvPr id="5" name="Slide Number Placeholder 4"/>
          <p:cNvSpPr>
            <a:spLocks noGrp="1"/>
          </p:cNvSpPr>
          <p:nvPr>
            <p:ph type="sldNum" sz="quarter" idx="12"/>
          </p:nvPr>
        </p:nvSpPr>
        <p:spPr/>
        <p:txBody>
          <a:bodyPr/>
          <a:lstStyle/>
          <a:p>
            <a:fld id="{6E2D2B3B-882E-40F3-A32F-6DD516915044}" type="slidenum">
              <a:rPr lang="en-US" smtClean="0"/>
              <a:pPr/>
              <a:t>22</a:t>
            </a:fld>
            <a:endParaRPr lang="en-US"/>
          </a:p>
        </p:txBody>
      </p:sp>
      <p:pic>
        <p:nvPicPr>
          <p:cNvPr id="8" name="Picture 7"/>
          <p:cNvPicPr>
            <a:picLocks noChangeAspect="1"/>
          </p:cNvPicPr>
          <p:nvPr/>
        </p:nvPicPr>
        <p:blipFill>
          <a:blip r:embed="rId2"/>
          <a:stretch>
            <a:fillRect/>
          </a:stretch>
        </p:blipFill>
        <p:spPr>
          <a:xfrm>
            <a:off x="1143000" y="819150"/>
            <a:ext cx="6696851" cy="3766699"/>
          </a:xfrm>
          <a:prstGeom prst="rect">
            <a:avLst/>
          </a:prstGeom>
        </p:spPr>
      </p:pic>
    </p:spTree>
    <p:extLst>
      <p:ext uri="{BB962C8B-B14F-4D97-AF65-F5344CB8AC3E}">
        <p14:creationId xmlns:p14="http://schemas.microsoft.com/office/powerpoint/2010/main" val="2862882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77500" lnSpcReduction="20000"/>
          </a:bodyPr>
          <a:lstStyle/>
          <a:p>
            <a:r>
              <a:rPr lang="en-US" dirty="0"/>
              <a:t>National Clinician  Consultation Center </a:t>
            </a:r>
            <a:r>
              <a:rPr lang="en-US" sz="2300" dirty="0">
                <a:hlinkClick r:id="rId3"/>
              </a:rPr>
              <a:t>http://nccc.ucsf.edu/</a:t>
            </a:r>
            <a:endParaRPr lang="en-US" sz="23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2300" dirty="0">
                <a:hlinkClick r:id="rId4"/>
              </a:rPr>
              <a:t>hivecho@salud.unm.edu</a:t>
            </a:r>
            <a:r>
              <a:rPr lang="en-US" sz="2300" dirty="0"/>
              <a:t>  </a:t>
            </a:r>
            <a:r>
              <a:rPr lang="en-US" sz="2300" dirty="0">
                <a:hlinkClick r:id="rId5"/>
              </a:rPr>
              <a:t>https://hsc.unm.edu/scaetc/programs-services/echo.html</a:t>
            </a:r>
            <a:endParaRPr lang="en-US" sz="2300" dirty="0"/>
          </a:p>
        </p:txBody>
      </p:sp>
      <p:sp>
        <p:nvSpPr>
          <p:cNvPr id="7" name="Content Placeholder 6"/>
          <p:cNvSpPr>
            <a:spLocks noGrp="1"/>
          </p:cNvSpPr>
          <p:nvPr>
            <p:ph sz="half" idx="2"/>
          </p:nvPr>
        </p:nvSpPr>
        <p:spPr>
          <a:xfrm>
            <a:off x="4629150" y="895350"/>
            <a:ext cx="4451278" cy="4042172"/>
          </a:xfrm>
        </p:spPr>
        <p:txBody>
          <a:bodyPr>
            <a:normAutofit fontScale="77500" lnSpcReduction="20000"/>
          </a:bodyPr>
          <a:lstStyle/>
          <a:p>
            <a:r>
              <a:rPr lang="en-US" dirty="0"/>
              <a:t>AETC National HIV Curriculum </a:t>
            </a:r>
            <a:r>
              <a:rPr lang="en-US" sz="2300" dirty="0">
                <a:hlinkClick r:id="rId6"/>
              </a:rPr>
              <a:t>https://aidsetc.org/nhc</a:t>
            </a:r>
            <a:endParaRPr lang="en-US" sz="2300" dirty="0"/>
          </a:p>
          <a:p>
            <a:endParaRPr lang="en-US" sz="900" dirty="0"/>
          </a:p>
          <a:p>
            <a:r>
              <a:rPr lang="en-US" dirty="0"/>
              <a:t>AETC National Coordinating Resource Center </a:t>
            </a:r>
            <a:r>
              <a:rPr lang="en-US" sz="2100" dirty="0">
                <a:hlinkClick r:id="rId7"/>
              </a:rPr>
              <a:t>https://targethiv.org/library/aetc-national-coordinating-resource-center-0</a:t>
            </a:r>
            <a:endParaRPr lang="en-US" sz="2100" dirty="0"/>
          </a:p>
          <a:p>
            <a:endParaRPr lang="en-US" sz="800" dirty="0"/>
          </a:p>
          <a:p>
            <a:r>
              <a:rPr lang="en-US" sz="2800" dirty="0"/>
              <a:t>HIVMA Resource Directory </a:t>
            </a:r>
            <a:r>
              <a:rPr lang="en-US" sz="2300" dirty="0">
                <a:hlinkClick r:id="rId8"/>
              </a:rPr>
              <a:t>https://www.hivma.org/globalassets/ektron-import/hivma/hivma-resource-directory.pdf</a:t>
            </a:r>
            <a:r>
              <a:rPr lang="en-US" sz="2300" dirty="0"/>
              <a:t> </a:t>
            </a:r>
          </a:p>
          <a:p>
            <a:pPr>
              <a:spcBef>
                <a:spcPts val="600"/>
              </a:spcBef>
              <a:spcAft>
                <a:spcPts val="1200"/>
              </a:spcAft>
            </a:pPr>
            <a:r>
              <a:rPr lang="en-US" sz="2800" dirty="0"/>
              <a:t>Additional trainings SCAETC </a:t>
            </a:r>
            <a:r>
              <a:rPr lang="en-US" sz="2300" dirty="0">
                <a:hlinkClick r:id="rId9"/>
              </a:rPr>
              <a:t>scaetcecho@salud.unm.edu</a:t>
            </a:r>
            <a:r>
              <a:rPr lang="en-US" sz="2300" dirty="0"/>
              <a:t> </a:t>
            </a:r>
            <a:r>
              <a:rPr lang="en-US" sz="2300" dirty="0">
                <a:hlinkClick r:id="rId10"/>
              </a:rPr>
              <a:t>www.SCAETC.org</a:t>
            </a:r>
            <a:endParaRPr lang="en-US" sz="23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23</a:t>
            </a:fld>
            <a:endParaRPr lang="en-US" dirty="0"/>
          </a:p>
        </p:txBody>
      </p:sp>
    </p:spTree>
    <p:extLst>
      <p:ext uri="{BB962C8B-B14F-4D97-AF65-F5344CB8AC3E}">
        <p14:creationId xmlns:p14="http://schemas.microsoft.com/office/powerpoint/2010/main" val="2117506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2950"/>
            <a:ext cx="8839200" cy="3794521"/>
          </a:xfrm>
        </p:spPr>
        <p:txBody>
          <a:bodyPr>
            <a:normAutofit/>
          </a:bodyPr>
          <a:lstStyle/>
          <a:p>
            <a:pPr marL="114300" indent="0" algn="ctr">
              <a:buNone/>
              <a:defRPr sz="1900" i="1"/>
            </a:pPr>
            <a:r>
              <a:rPr lang="en-US" dirty="0"/>
              <a:t>If you are interested in other training opportunities, contact:</a:t>
            </a:r>
          </a:p>
          <a:p>
            <a:pPr algn="ctr">
              <a:defRPr sz="1700" b="1"/>
            </a:pPr>
            <a:endParaRPr lang="en-US" dirty="0"/>
          </a:p>
          <a:p>
            <a:pPr marL="114300" indent="0" algn="ctr">
              <a:buNone/>
              <a:defRPr sz="1700"/>
            </a:pPr>
            <a:endParaRPr lang="en-US" dirty="0"/>
          </a:p>
          <a:p>
            <a:pPr marL="114300" indent="0" algn="ctr">
              <a:buNone/>
              <a:defRPr sz="1700"/>
            </a:pPr>
            <a:r>
              <a:rPr lang="en-US" sz="2000" dirty="0"/>
              <a:t>Dana Gray, SCAETC Program Director</a:t>
            </a:r>
            <a:br>
              <a:rPr lang="en-US" sz="2000" dirty="0"/>
            </a:br>
            <a:r>
              <a:rPr lang="en-US" sz="2000" dirty="0"/>
              <a:t>LSU Health – New Orleans, School of Public Health</a:t>
            </a:r>
            <a:br>
              <a:rPr lang="en-US" sz="2000" dirty="0"/>
            </a:br>
            <a:r>
              <a:rPr lang="en-US" sz="2000" u="sng" dirty="0">
                <a:solidFill>
                  <a:srgbClr val="478FCC"/>
                </a:solidFill>
                <a:uFill>
                  <a:solidFill>
                    <a:srgbClr val="478FCC"/>
                  </a:solidFill>
                </a:uFill>
                <a:hlinkClick r:id="rId3"/>
              </a:rPr>
              <a:t>dgray@lsuhsc.edu</a:t>
            </a:r>
            <a:r>
              <a:rPr lang="en-US" sz="2000" dirty="0"/>
              <a:t> or (504) 568-5647</a:t>
            </a:r>
          </a:p>
          <a:p>
            <a:pPr marL="114300" indent="0" algn="ctr">
              <a:buNone/>
              <a:defRPr sz="1700"/>
            </a:pPr>
            <a:endParaRPr lang="en-US" dirty="0"/>
          </a:p>
          <a:p>
            <a:pPr marL="114300" indent="0" algn="ctr">
              <a:buNone/>
            </a:pPr>
            <a:r>
              <a:rPr lang="en-US" i="1" dirty="0"/>
              <a:t>Visit us at: </a:t>
            </a:r>
            <a:r>
              <a:rPr lang="en-US" u="sng" dirty="0">
                <a:hlinkClick r:id="rId4"/>
              </a:rPr>
              <a:t>https://hsc.unm.edu/scaetc/</a:t>
            </a:r>
            <a:r>
              <a:rPr lang="en-US" i="1" dirty="0"/>
              <a:t>    </a:t>
            </a:r>
          </a:p>
          <a:p>
            <a:pPr marL="114300" indent="0" algn="ctr">
              <a:buNone/>
            </a:pPr>
            <a:r>
              <a:rPr lang="en-US" i="1" dirty="0"/>
              <a:t>or</a:t>
            </a:r>
          </a:p>
          <a:p>
            <a:pPr marL="114300" indent="0" algn="ctr">
              <a:buNone/>
            </a:pPr>
            <a:r>
              <a:rPr lang="en-US" sz="2200" u="sng" dirty="0">
                <a:hlinkClick r:id="rId5"/>
              </a:rPr>
              <a:t>https://sph.lsuhsc.edu/service/south-central-aetc/scaetc-events/</a:t>
            </a:r>
            <a:endParaRPr lang="en-US" sz="2200" dirty="0"/>
          </a:p>
          <a:p>
            <a:pPr marL="114300" indent="0" algn="ctr">
              <a:buNone/>
              <a:defRPr sz="1700" b="1"/>
            </a:pPr>
            <a:endParaRPr lang="en-US" sz="1600" dirty="0"/>
          </a:p>
          <a:p>
            <a:pPr marL="114300" indent="0" algn="ctr">
              <a:buNone/>
              <a:defRPr sz="1700" b="1"/>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24</a:t>
            </a:fld>
            <a:endParaRPr lang="en-US"/>
          </a:p>
        </p:txBody>
      </p:sp>
    </p:spTree>
    <p:extLst>
      <p:ext uri="{BB962C8B-B14F-4D97-AF65-F5344CB8AC3E}">
        <p14:creationId xmlns:p14="http://schemas.microsoft.com/office/powerpoint/2010/main" val="1265312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315569" cy="692377"/>
          </a:xfrm>
        </p:spPr>
        <p:txBody>
          <a:bodyPr/>
          <a:lstStyle/>
          <a:p>
            <a:pPr algn="ctr"/>
            <a:r>
              <a:rPr lang="en-US" sz="2800" dirty="0"/>
              <a:t>References</a:t>
            </a:r>
            <a:r>
              <a:rPr lang="en-US" dirty="0"/>
              <a:t> </a:t>
            </a:r>
          </a:p>
        </p:txBody>
      </p:sp>
      <p:sp>
        <p:nvSpPr>
          <p:cNvPr id="3" name="Content Placeholder 2"/>
          <p:cNvSpPr>
            <a:spLocks noGrp="1"/>
          </p:cNvSpPr>
          <p:nvPr>
            <p:ph sz="half" idx="1"/>
          </p:nvPr>
        </p:nvSpPr>
        <p:spPr/>
        <p:txBody>
          <a:bodyPr>
            <a:normAutofit/>
          </a:bodyPr>
          <a:lstStyle/>
          <a:p>
            <a:pPr lvl="0"/>
            <a:endParaRPr lang="en-US" b="0" i="0" dirty="0">
              <a:solidFill>
                <a:srgbClr val="000000"/>
              </a:solidFill>
              <a:effectLst/>
              <a:latin typeface="Open Sans" panose="020B0606030504020204" pitchFamily="34" charset="0"/>
            </a:endParaRPr>
          </a:p>
          <a:p>
            <a:pPr lvl="0"/>
            <a:endParaRPr lang="en-US" dirty="0"/>
          </a:p>
        </p:txBody>
      </p:sp>
      <p:sp>
        <p:nvSpPr>
          <p:cNvPr id="5" name="Content Placeholder 4">
            <a:extLst>
              <a:ext uri="{FF2B5EF4-FFF2-40B4-BE49-F238E27FC236}">
                <a16:creationId xmlns:a16="http://schemas.microsoft.com/office/drawing/2014/main" id="{4E4DDA6A-7FCC-99BF-7F88-D0885EA9686E}"/>
              </a:ext>
            </a:extLst>
          </p:cNvPr>
          <p:cNvSpPr>
            <a:spLocks noGrp="1"/>
          </p:cNvSpPr>
          <p:nvPr>
            <p:ph sz="half" idx="2"/>
          </p:nvPr>
        </p:nvSpPr>
        <p:spPr>
          <a:xfrm>
            <a:off x="152400" y="898356"/>
            <a:ext cx="8763000" cy="3831056"/>
          </a:xfrm>
        </p:spPr>
        <p:txBody>
          <a:bodyPr>
            <a:noAutofit/>
          </a:bodyPr>
          <a:lstStyle/>
          <a:p>
            <a:r>
              <a:rPr lang="en-US" sz="1800" b="0" i="0" dirty="0" err="1">
                <a:solidFill>
                  <a:srgbClr val="212121"/>
                </a:solidFill>
                <a:effectLst/>
              </a:rPr>
              <a:t>Brundrett</a:t>
            </a:r>
            <a:r>
              <a:rPr lang="en-US" sz="1800" b="0" i="0" dirty="0">
                <a:solidFill>
                  <a:srgbClr val="212121"/>
                </a:solidFill>
                <a:effectLst/>
              </a:rPr>
              <a:t> ME. </a:t>
            </a:r>
            <a:r>
              <a:rPr lang="en-US" sz="1800" b="0" i="1" dirty="0">
                <a:solidFill>
                  <a:srgbClr val="212121"/>
                </a:solidFill>
                <a:effectLst/>
              </a:rPr>
              <a:t>Human Immunodeficiency Virus Preexposure Prophylaxis in Adolescents and Young Adults</a:t>
            </a:r>
            <a:r>
              <a:rPr lang="en-US" sz="1800" b="0" i="0" dirty="0">
                <a:solidFill>
                  <a:srgbClr val="212121"/>
                </a:solidFill>
                <a:effectLst/>
              </a:rPr>
              <a:t>. </a:t>
            </a:r>
            <a:r>
              <a:rPr lang="en-US" sz="1800" b="0" i="0" u="sng" dirty="0" err="1">
                <a:solidFill>
                  <a:srgbClr val="212121"/>
                </a:solidFill>
                <a:effectLst/>
              </a:rPr>
              <a:t>Pediatr</a:t>
            </a:r>
            <a:r>
              <a:rPr lang="en-US" sz="1800" b="0" i="0" u="sng" dirty="0">
                <a:solidFill>
                  <a:srgbClr val="212121"/>
                </a:solidFill>
                <a:effectLst/>
              </a:rPr>
              <a:t> Rev</a:t>
            </a:r>
            <a:r>
              <a:rPr lang="en-US" sz="1800" b="0" i="0" dirty="0">
                <a:solidFill>
                  <a:srgbClr val="212121"/>
                </a:solidFill>
                <a:effectLst/>
              </a:rPr>
              <a:t>. 2022 Jan 1;43(1):28-36. </a:t>
            </a:r>
            <a:r>
              <a:rPr lang="en-US" sz="1800" b="0" i="0" dirty="0" err="1">
                <a:solidFill>
                  <a:srgbClr val="212121"/>
                </a:solidFill>
                <a:effectLst/>
              </a:rPr>
              <a:t>doi</a:t>
            </a:r>
            <a:r>
              <a:rPr lang="en-US" sz="1800" b="0" i="0" dirty="0">
                <a:solidFill>
                  <a:srgbClr val="212121"/>
                </a:solidFill>
                <a:effectLst/>
              </a:rPr>
              <a:t>: 10.1542/pir.2020-002048. PMID: 34970687.</a:t>
            </a:r>
          </a:p>
          <a:p>
            <a:r>
              <a:rPr lang="en-US" sz="1800" b="0" i="0" dirty="0">
                <a:solidFill>
                  <a:srgbClr val="000000"/>
                </a:solidFill>
                <a:effectLst/>
              </a:rPr>
              <a:t>Centers for Disease Control and Prevention. </a:t>
            </a:r>
            <a:r>
              <a:rPr lang="en-US" sz="1800" b="0" i="1" dirty="0">
                <a:solidFill>
                  <a:srgbClr val="000000"/>
                </a:solidFill>
                <a:effectLst/>
              </a:rPr>
              <a:t>HIV Surveillance Report, 2020</a:t>
            </a:r>
            <a:r>
              <a:rPr lang="en-US" sz="1800" b="0" i="0" dirty="0">
                <a:solidFill>
                  <a:srgbClr val="000000"/>
                </a:solidFill>
                <a:effectLst/>
              </a:rPr>
              <a:t>; vol. 33. </a:t>
            </a:r>
            <a:r>
              <a:rPr lang="en-US" sz="1800" b="0" i="0" u="sng" dirty="0">
                <a:solidFill>
                  <a:srgbClr val="075290"/>
                </a:solidFill>
                <a:effectLst/>
                <a:hlinkClick r:id="rId3"/>
              </a:rPr>
              <a:t>https://www.cdc.gov/hiv/library/reports/hiv-surveillance.html</a:t>
            </a:r>
            <a:r>
              <a:rPr lang="en-US" sz="1800" b="0" i="0" dirty="0">
                <a:solidFill>
                  <a:srgbClr val="000000"/>
                </a:solidFill>
                <a:effectLst/>
              </a:rPr>
              <a:t>. Published May 2022. Accessed March 10, 2022. </a:t>
            </a:r>
          </a:p>
          <a:p>
            <a:r>
              <a:rPr lang="en-US" sz="1800" b="0" i="0" dirty="0">
                <a:solidFill>
                  <a:srgbClr val="212121"/>
                </a:solidFill>
                <a:effectLst/>
              </a:rPr>
              <a:t>Centers for Disease Control and Prevention. </a:t>
            </a:r>
            <a:r>
              <a:rPr lang="en-US" sz="1800" b="0" i="1" dirty="0">
                <a:solidFill>
                  <a:srgbClr val="212121"/>
                </a:solidFill>
                <a:effectLst/>
              </a:rPr>
              <a:t>Preexposure Prophylaxis For The Prevention Of HIV Infection In The United States – 2021 Update</a:t>
            </a:r>
            <a:r>
              <a:rPr lang="en-US" sz="1800" b="0" i="0" dirty="0">
                <a:solidFill>
                  <a:srgbClr val="212121"/>
                </a:solidFill>
                <a:effectLst/>
              </a:rPr>
              <a:t>. 2021. </a:t>
            </a:r>
            <a:r>
              <a:rPr lang="en-US" sz="1800" dirty="0">
                <a:hlinkClick r:id="rId4"/>
              </a:rPr>
              <a:t>https://www.cdc.gov/hiv/pdf/risk/prep/cdc-hiv-prep-guidelines-2021.pdf</a:t>
            </a:r>
            <a:r>
              <a:rPr lang="en-US" sz="1800" dirty="0"/>
              <a:t>. Accessed March 10, 2022.  </a:t>
            </a:r>
          </a:p>
          <a:p>
            <a:r>
              <a:rPr lang="en-US" sz="1800" b="0" i="0" dirty="0">
                <a:solidFill>
                  <a:srgbClr val="212121"/>
                </a:solidFill>
                <a:effectLst/>
              </a:rPr>
              <a:t>Emmanuel PJ, Mansfield J, </a:t>
            </a:r>
            <a:r>
              <a:rPr lang="en-US" sz="1800" b="0" i="0" dirty="0" err="1">
                <a:solidFill>
                  <a:srgbClr val="212121"/>
                </a:solidFill>
                <a:effectLst/>
              </a:rPr>
              <a:t>Siberry</a:t>
            </a:r>
            <a:r>
              <a:rPr lang="en-US" sz="1800" b="0" i="0" dirty="0">
                <a:solidFill>
                  <a:srgbClr val="212121"/>
                </a:solidFill>
                <a:effectLst/>
              </a:rPr>
              <a:t> GK. </a:t>
            </a:r>
            <a:r>
              <a:rPr lang="en-US" sz="1800" b="0" i="1" dirty="0">
                <a:solidFill>
                  <a:srgbClr val="212121"/>
                </a:solidFill>
                <a:effectLst/>
              </a:rPr>
              <a:t>Human Immunodeficiency Virus Infection: An Update for Pediatricians</a:t>
            </a:r>
            <a:r>
              <a:rPr lang="en-US" sz="1800" b="0" i="0" dirty="0">
                <a:solidFill>
                  <a:srgbClr val="212121"/>
                </a:solidFill>
                <a:effectLst/>
              </a:rPr>
              <a:t>. </a:t>
            </a:r>
            <a:r>
              <a:rPr lang="en-US" sz="1800" b="0" i="0" u="sng" dirty="0" err="1">
                <a:solidFill>
                  <a:srgbClr val="212121"/>
                </a:solidFill>
                <a:effectLst/>
              </a:rPr>
              <a:t>Pediatr</a:t>
            </a:r>
            <a:r>
              <a:rPr lang="en-US" sz="1800" b="0" i="0" u="sng" dirty="0">
                <a:solidFill>
                  <a:srgbClr val="212121"/>
                </a:solidFill>
                <a:effectLst/>
              </a:rPr>
              <a:t> Rev</a:t>
            </a:r>
            <a:r>
              <a:rPr lang="en-US" sz="1800" b="0" i="0" dirty="0">
                <a:solidFill>
                  <a:srgbClr val="212121"/>
                </a:solidFill>
                <a:effectLst/>
              </a:rPr>
              <a:t>. 2022 Jun 1;43(6):335-346. </a:t>
            </a:r>
            <a:r>
              <a:rPr lang="en-US" sz="1800" b="0" i="0" dirty="0" err="1">
                <a:solidFill>
                  <a:srgbClr val="212121"/>
                </a:solidFill>
                <a:effectLst/>
              </a:rPr>
              <a:t>doi</a:t>
            </a:r>
            <a:r>
              <a:rPr lang="en-US" sz="1800" b="0" i="0" dirty="0">
                <a:solidFill>
                  <a:srgbClr val="212121"/>
                </a:solidFill>
                <a:effectLst/>
              </a:rPr>
              <a:t>: 10.1542/pir.2020-001644. PMID: 35641447.</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25</a:t>
            </a:fld>
            <a:endParaRPr lang="en-US"/>
          </a:p>
        </p:txBody>
      </p:sp>
    </p:spTree>
    <p:extLst>
      <p:ext uri="{BB962C8B-B14F-4D97-AF65-F5344CB8AC3E}">
        <p14:creationId xmlns:p14="http://schemas.microsoft.com/office/powerpoint/2010/main" val="1005770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315569" cy="692377"/>
          </a:xfrm>
        </p:spPr>
        <p:txBody>
          <a:bodyPr/>
          <a:lstStyle/>
          <a:p>
            <a:pPr algn="ctr"/>
            <a:r>
              <a:rPr lang="en-US" sz="2800" dirty="0"/>
              <a:t>References</a:t>
            </a:r>
            <a:r>
              <a:rPr lang="en-US" dirty="0"/>
              <a:t> </a:t>
            </a:r>
          </a:p>
        </p:txBody>
      </p:sp>
      <p:sp>
        <p:nvSpPr>
          <p:cNvPr id="3" name="Content Placeholder 2"/>
          <p:cNvSpPr>
            <a:spLocks noGrp="1"/>
          </p:cNvSpPr>
          <p:nvPr>
            <p:ph sz="half" idx="1"/>
          </p:nvPr>
        </p:nvSpPr>
        <p:spPr/>
        <p:txBody>
          <a:bodyPr>
            <a:normAutofit/>
          </a:bodyPr>
          <a:lstStyle/>
          <a:p>
            <a:pPr lvl="0"/>
            <a:endParaRPr lang="en-US" b="0" i="0" dirty="0">
              <a:solidFill>
                <a:srgbClr val="000000"/>
              </a:solidFill>
              <a:effectLst/>
              <a:latin typeface="Open Sans" panose="020B0606030504020204" pitchFamily="34" charset="0"/>
            </a:endParaRPr>
          </a:p>
          <a:p>
            <a:pPr lvl="0"/>
            <a:endParaRPr lang="en-US" dirty="0"/>
          </a:p>
        </p:txBody>
      </p:sp>
      <p:sp>
        <p:nvSpPr>
          <p:cNvPr id="5" name="Content Placeholder 4">
            <a:extLst>
              <a:ext uri="{FF2B5EF4-FFF2-40B4-BE49-F238E27FC236}">
                <a16:creationId xmlns:a16="http://schemas.microsoft.com/office/drawing/2014/main" id="{4E4DDA6A-7FCC-99BF-7F88-D0885EA9686E}"/>
              </a:ext>
            </a:extLst>
          </p:cNvPr>
          <p:cNvSpPr>
            <a:spLocks noGrp="1"/>
          </p:cNvSpPr>
          <p:nvPr>
            <p:ph sz="half" idx="2"/>
          </p:nvPr>
        </p:nvSpPr>
        <p:spPr>
          <a:xfrm>
            <a:off x="152400" y="898356"/>
            <a:ext cx="8763000" cy="3831056"/>
          </a:xfrm>
        </p:spPr>
        <p:txBody>
          <a:bodyPr>
            <a:noAutofit/>
          </a:bodyPr>
          <a:lstStyle/>
          <a:p>
            <a:r>
              <a:rPr lang="en-US" sz="1800" dirty="0" err="1">
                <a:solidFill>
                  <a:srgbClr val="000000"/>
                </a:solidFill>
              </a:rPr>
              <a:t>Goldenring</a:t>
            </a:r>
            <a:r>
              <a:rPr lang="en-US" sz="1800" dirty="0">
                <a:solidFill>
                  <a:srgbClr val="000000"/>
                </a:solidFill>
              </a:rPr>
              <a:t>, J. Rosen, D. </a:t>
            </a:r>
            <a:r>
              <a:rPr lang="en-US" sz="1800" i="1" dirty="0">
                <a:solidFill>
                  <a:srgbClr val="000000"/>
                </a:solidFill>
              </a:rPr>
              <a:t>Getting into adolescent heads: An essential update</a:t>
            </a:r>
            <a:r>
              <a:rPr lang="en-US" sz="1800" dirty="0">
                <a:solidFill>
                  <a:srgbClr val="000000"/>
                </a:solidFill>
              </a:rPr>
              <a:t>. </a:t>
            </a:r>
            <a:r>
              <a:rPr lang="en-US" sz="1800" u="sng" dirty="0">
                <a:solidFill>
                  <a:srgbClr val="000000"/>
                </a:solidFill>
              </a:rPr>
              <a:t>Contemporary Pediatrics</a:t>
            </a:r>
            <a:r>
              <a:rPr lang="en-US" sz="1800" dirty="0">
                <a:solidFill>
                  <a:srgbClr val="000000"/>
                </a:solidFill>
              </a:rPr>
              <a:t>. 2008.</a:t>
            </a:r>
          </a:p>
          <a:p>
            <a:r>
              <a:rPr lang="en-US" sz="1800" dirty="0">
                <a:solidFill>
                  <a:srgbClr val="000000"/>
                </a:solidFill>
              </a:rPr>
              <a:t>Louisiana Department of Health. Region 1 (New Orleans) Data Tables – 2021. </a:t>
            </a:r>
            <a:r>
              <a:rPr lang="en-US" sz="1800" dirty="0">
                <a:solidFill>
                  <a:srgbClr val="000000"/>
                </a:solidFill>
                <a:hlinkClick r:id="rId3"/>
              </a:rPr>
              <a:t>https://ldh.la.gov/news/6720</a:t>
            </a:r>
            <a:r>
              <a:rPr lang="en-US" sz="1800" dirty="0">
                <a:solidFill>
                  <a:srgbClr val="000000"/>
                </a:solidFill>
              </a:rPr>
              <a:t>. Published February 2023. Accessed March 10, 2022. </a:t>
            </a:r>
          </a:p>
          <a:p>
            <a:r>
              <a:rPr lang="en-US" sz="1800" dirty="0" err="1">
                <a:solidFill>
                  <a:srgbClr val="000000"/>
                </a:solidFill>
              </a:rPr>
              <a:t>Katzenellenbogen</a:t>
            </a:r>
            <a:r>
              <a:rPr lang="en-US" sz="1800" dirty="0">
                <a:solidFill>
                  <a:srgbClr val="000000"/>
                </a:solidFill>
              </a:rPr>
              <a:t>, R. HEADSS: The “Review of Systems” for Adolescents. </a:t>
            </a:r>
            <a:r>
              <a:rPr lang="pt-BR" sz="1800" u="sng" dirty="0">
                <a:solidFill>
                  <a:srgbClr val="000000"/>
                </a:solidFill>
              </a:rPr>
              <a:t>Virtual Mentor</a:t>
            </a:r>
            <a:r>
              <a:rPr lang="pt-BR" sz="1800" dirty="0">
                <a:solidFill>
                  <a:srgbClr val="000000"/>
                </a:solidFill>
              </a:rPr>
              <a:t>. 2005;7(3):231-233. doi: 10.1001/virtualmentor.2005.7.3.cprl1-0503.</a:t>
            </a:r>
          </a:p>
          <a:p>
            <a:r>
              <a:rPr lang="pt-BR" sz="1800" dirty="0">
                <a:solidFill>
                  <a:srgbClr val="000000"/>
                </a:solidFill>
              </a:rPr>
              <a:t>Reno, H. Park, I. Workowski, K. Machefsky, A. Bachmann, L. </a:t>
            </a:r>
            <a:r>
              <a:rPr lang="pt-BR" sz="1800" i="1" dirty="0">
                <a:solidFill>
                  <a:srgbClr val="000000"/>
                </a:solidFill>
              </a:rPr>
              <a:t>A Guide to Taking a Sexual History</a:t>
            </a:r>
            <a:r>
              <a:rPr lang="pt-BR" sz="1800" dirty="0">
                <a:solidFill>
                  <a:srgbClr val="000000"/>
                </a:solidFill>
              </a:rPr>
              <a:t>. Centers for Disease Control and Prevention. 2022.</a:t>
            </a:r>
          </a:p>
          <a:p>
            <a:r>
              <a:rPr lang="en-US" sz="1800" dirty="0">
                <a:hlinkClick r:id="rId4"/>
              </a:rPr>
              <a:t>https://www.cdc.gov/hiv/policies/law/states/minors.html</a:t>
            </a:r>
            <a:endParaRPr lang="en-US" sz="1800" dirty="0"/>
          </a:p>
          <a:p>
            <a:pPr marL="114300" indent="0">
              <a:buNone/>
            </a:pPr>
            <a:r>
              <a:rPr lang="pt-BR" sz="1800" dirty="0">
                <a:solidFill>
                  <a:srgbClr val="000000"/>
                </a:solidFill>
              </a:rPr>
              <a:t> </a:t>
            </a:r>
            <a:endParaRPr lang="en-US" sz="18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26</a:t>
            </a:fld>
            <a:endParaRPr lang="en-US"/>
          </a:p>
        </p:txBody>
      </p:sp>
    </p:spTree>
    <p:extLst>
      <p:ext uri="{BB962C8B-B14F-4D97-AF65-F5344CB8AC3E}">
        <p14:creationId xmlns:p14="http://schemas.microsoft.com/office/powerpoint/2010/main" val="84052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A5B-B2D3-4EA3-A299-125CFB7E71CC}"/>
              </a:ext>
            </a:extLst>
          </p:cNvPr>
          <p:cNvSpPr>
            <a:spLocks noGrp="1"/>
          </p:cNvSpPr>
          <p:nvPr>
            <p:ph type="title"/>
          </p:nvPr>
        </p:nvSpPr>
        <p:spPr/>
        <p:txBody>
          <a:bodyPr/>
          <a:lstStyle/>
          <a:p>
            <a:pPr algn="ctr"/>
            <a:r>
              <a:rPr lang="en-US" dirty="0"/>
              <a:t>Use of Trade/Brand Names</a:t>
            </a:r>
          </a:p>
        </p:txBody>
      </p:sp>
      <p:sp>
        <p:nvSpPr>
          <p:cNvPr id="3" name="Content Placeholder 2">
            <a:extLst>
              <a:ext uri="{FF2B5EF4-FFF2-40B4-BE49-F238E27FC236}">
                <a16:creationId xmlns:a16="http://schemas.microsoft.com/office/drawing/2014/main" id="{F2CDBED2-F37B-4958-BED9-2C8460F26CD1}"/>
              </a:ext>
            </a:extLst>
          </p:cNvPr>
          <p:cNvSpPr>
            <a:spLocks noGrp="1"/>
          </p:cNvSpPr>
          <p:nvPr>
            <p:ph idx="1"/>
          </p:nvPr>
        </p:nvSpPr>
        <p:spPr/>
        <p:txBody>
          <a:bodyPr/>
          <a:lstStyle/>
          <a:p>
            <a:endParaRPr lang="en-US" dirty="0"/>
          </a:p>
          <a:p>
            <a:pPr marL="11430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B4EE4A2-2D25-4575-BE19-535D47BF54A6}"/>
              </a:ext>
            </a:extLst>
          </p:cNvPr>
          <p:cNvSpPr>
            <a:spLocks noGrp="1"/>
          </p:cNvSpPr>
          <p:nvPr>
            <p:ph type="sldNum" sz="quarter" idx="12"/>
          </p:nvPr>
        </p:nvSpPr>
        <p:spPr/>
        <p:txBody>
          <a:bodyPr/>
          <a:lstStyle/>
          <a:p>
            <a:fld id="{6E2D2B3B-882E-40F3-A32F-6DD516915044}" type="slidenum">
              <a:rPr lang="en-US" smtClean="0"/>
              <a:pPr/>
              <a:t>3</a:t>
            </a:fld>
            <a:endParaRPr lang="en-US"/>
          </a:p>
        </p:txBody>
      </p:sp>
      <p:sp>
        <p:nvSpPr>
          <p:cNvPr id="5" name="TextBox 4">
            <a:extLst>
              <a:ext uri="{FF2B5EF4-FFF2-40B4-BE49-F238E27FC236}">
                <a16:creationId xmlns:a16="http://schemas.microsoft.com/office/drawing/2014/main" id="{F0BEDD42-78D0-43EE-8998-2C3555A31481}"/>
              </a:ext>
            </a:extLst>
          </p:cNvPr>
          <p:cNvSpPr txBox="1"/>
          <p:nvPr/>
        </p:nvSpPr>
        <p:spPr>
          <a:xfrm>
            <a:off x="669191" y="1063229"/>
            <a:ext cx="7891585" cy="3477875"/>
          </a:xfrm>
          <a:prstGeom prst="rect">
            <a:avLst/>
          </a:prstGeom>
          <a:noFill/>
        </p:spPr>
        <p:txBody>
          <a:bodyPr wrap="square" rtlCol="0">
            <a:spAutoFit/>
          </a:bodyPr>
          <a:lstStyle/>
          <a:p>
            <a:r>
              <a:rPr lang="en-US" sz="20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a:t>
            </a:r>
          </a:p>
          <a:p>
            <a:endParaRPr lang="en-US" sz="2000" dirty="0">
              <a:solidFill>
                <a:srgbClr val="222222"/>
              </a:solidFill>
              <a:ea typeface="Calibri" panose="020F0502020204030204" pitchFamily="34" charset="0"/>
              <a:cs typeface="Times New Roman" panose="02020603050405020304" pitchFamily="18" charset="0"/>
            </a:endParaRPr>
          </a:p>
          <a:p>
            <a:r>
              <a:rPr lang="en-US" sz="2000" dirty="0">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2000" i="1" dirty="0">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8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457200" y="1276350"/>
            <a:ext cx="8315569" cy="2819399"/>
          </a:xfrm>
        </p:spPr>
        <p:txBody>
          <a:bodyPr>
            <a:normAutofit/>
          </a:bodyPr>
          <a:lstStyle/>
          <a:p>
            <a:pPr marL="514350" indent="-514350">
              <a:buFont typeface="+mj-lt"/>
              <a:buAutoNum type="arabicPeriod"/>
            </a:pPr>
            <a:r>
              <a:rPr lang="en-US" dirty="0"/>
              <a:t>Identify risk factors for human immunodeficiency virus (HIV) infection for adolescent and young adults (AYA).</a:t>
            </a:r>
          </a:p>
          <a:p>
            <a:pPr marL="514350" indent="-514350">
              <a:buFont typeface="+mj-lt"/>
              <a:buAutoNum type="arabicPeriod"/>
            </a:pPr>
            <a:endParaRPr lang="en-US" sz="800" dirty="0"/>
          </a:p>
          <a:p>
            <a:pPr marL="514350" indent="-514350">
              <a:buFont typeface="+mj-lt"/>
              <a:buAutoNum type="arabicPeriod"/>
            </a:pPr>
            <a:r>
              <a:rPr lang="en-US" dirty="0"/>
              <a:t>Discuss approaches to assess sexual health and other social history of AYA.</a:t>
            </a:r>
          </a:p>
          <a:p>
            <a:pPr marL="514350" indent="-514350">
              <a:buFont typeface="+mj-lt"/>
              <a:buAutoNum type="arabicPeriod"/>
            </a:pPr>
            <a:endParaRPr lang="en-US" sz="800" dirty="0"/>
          </a:p>
          <a:p>
            <a:pPr marL="514350" indent="-514350">
              <a:buFont typeface="+mj-lt"/>
              <a:buAutoNum type="arabicPeriod"/>
            </a:pPr>
            <a:r>
              <a:rPr lang="en-US" dirty="0"/>
              <a:t>Initiate and manage preexposure prophylaxis for youth at higher risk for HIV acquisition.</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857907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HIV in the United States</a:t>
            </a:r>
          </a:p>
        </p:txBody>
      </p:sp>
      <p:sp>
        <p:nvSpPr>
          <p:cNvPr id="3" name="Content Placeholder 2"/>
          <p:cNvSpPr>
            <a:spLocks noGrp="1"/>
          </p:cNvSpPr>
          <p:nvPr>
            <p:ph idx="1"/>
          </p:nvPr>
        </p:nvSpPr>
        <p:spPr>
          <a:xfrm>
            <a:off x="457200" y="1200150"/>
            <a:ext cx="8315569" cy="3428999"/>
          </a:xfrm>
        </p:spPr>
        <p:txBody>
          <a:bodyPr>
            <a:normAutofit/>
          </a:bodyPr>
          <a:lstStyle/>
          <a:p>
            <a:r>
              <a:rPr lang="en-US" sz="2800" dirty="0"/>
              <a:t>37,000 new diagnosis in 2019</a:t>
            </a:r>
          </a:p>
          <a:p>
            <a:pPr lvl="1"/>
            <a:r>
              <a:rPr lang="en-US" sz="2600" dirty="0"/>
              <a:t>21% were youth aged 13 to 24 years</a:t>
            </a:r>
          </a:p>
          <a:p>
            <a:pPr lvl="1"/>
            <a:endParaRPr lang="en-US" sz="800" dirty="0"/>
          </a:p>
          <a:p>
            <a:r>
              <a:rPr lang="en-US" sz="2600" dirty="0"/>
              <a:t>30,365 new diagnosis in 2020</a:t>
            </a:r>
          </a:p>
          <a:p>
            <a:pPr lvl="1"/>
            <a:r>
              <a:rPr lang="en-US" sz="2400" dirty="0"/>
              <a:t>20% were youth aged 13 to 24 years</a:t>
            </a:r>
          </a:p>
          <a:p>
            <a:pPr lvl="1"/>
            <a:r>
              <a:rPr lang="en-US" sz="2400" dirty="0"/>
              <a:t>57% aged 13 to 34 years</a:t>
            </a:r>
          </a:p>
          <a:p>
            <a:pPr lvl="1"/>
            <a:r>
              <a:rPr lang="en-US" sz="2400" dirty="0"/>
              <a:t>Data may be affected by COVID-19 pandemic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5</a:t>
            </a:fld>
            <a:endParaRPr lang="en-US"/>
          </a:p>
        </p:txBody>
      </p:sp>
      <p:sp>
        <p:nvSpPr>
          <p:cNvPr id="6" name="TextBox 5"/>
          <p:cNvSpPr txBox="1"/>
          <p:nvPr/>
        </p:nvSpPr>
        <p:spPr>
          <a:xfrm>
            <a:off x="2133600" y="4729412"/>
            <a:ext cx="5105400" cy="307777"/>
          </a:xfrm>
          <a:prstGeom prst="rect">
            <a:avLst/>
          </a:prstGeom>
          <a:noFill/>
        </p:spPr>
        <p:txBody>
          <a:bodyPr wrap="square" rtlCol="0">
            <a:spAutoFit/>
          </a:bodyPr>
          <a:lstStyle/>
          <a:p>
            <a:pPr algn="ctr"/>
            <a:r>
              <a:rPr lang="en-US" sz="1400" dirty="0">
                <a:solidFill>
                  <a:schemeClr val="bg1"/>
                </a:solidFill>
              </a:rPr>
              <a:t>https://www.cdc.gov/hiv/statistics/overview/index.html</a:t>
            </a:r>
          </a:p>
        </p:txBody>
      </p:sp>
    </p:spTree>
    <p:extLst>
      <p:ext uri="{BB962C8B-B14F-4D97-AF65-F5344CB8AC3E}">
        <p14:creationId xmlns:p14="http://schemas.microsoft.com/office/powerpoint/2010/main" val="1223283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5BB3100-FC60-F7A2-C58C-CA4FB3B8C7D4}"/>
              </a:ext>
            </a:extLst>
          </p:cNvPr>
          <p:cNvPicPr>
            <a:picLocks noGrp="1" noChangeAspect="1"/>
          </p:cNvPicPr>
          <p:nvPr>
            <p:ph idx="1"/>
          </p:nvPr>
        </p:nvPicPr>
        <p:blipFill>
          <a:blip r:embed="rId3"/>
          <a:stretch>
            <a:fillRect/>
          </a:stretch>
        </p:blipFill>
        <p:spPr>
          <a:xfrm>
            <a:off x="990600" y="108662"/>
            <a:ext cx="7696199" cy="4465809"/>
          </a:xfrm>
        </p:spPr>
      </p:pic>
      <p:sp>
        <p:nvSpPr>
          <p:cNvPr id="2" name="Title 1">
            <a:extLst>
              <a:ext uri="{FF2B5EF4-FFF2-40B4-BE49-F238E27FC236}">
                <a16:creationId xmlns:a16="http://schemas.microsoft.com/office/drawing/2014/main" id="{A9386BB2-8350-5197-4A69-39D23540E8A7}"/>
              </a:ext>
            </a:extLst>
          </p:cNvPr>
          <p:cNvSpPr>
            <a:spLocks noGrp="1"/>
          </p:cNvSpPr>
          <p:nvPr>
            <p:ph type="title"/>
          </p:nvPr>
        </p:nvSpPr>
        <p:spPr>
          <a:xfrm>
            <a:off x="4572000" y="2171700"/>
            <a:ext cx="4200769" cy="2000250"/>
          </a:xfrm>
        </p:spPr>
        <p:txBody>
          <a:bodyPr/>
          <a:lstStyle/>
          <a:p>
            <a:pPr algn="ctr"/>
            <a:r>
              <a:rPr lang="en-US" dirty="0"/>
              <a:t>HIV diagnoses in the U.S. are declining</a:t>
            </a:r>
          </a:p>
        </p:txBody>
      </p:sp>
      <p:sp>
        <p:nvSpPr>
          <p:cNvPr id="4" name="Slide Number Placeholder 3">
            <a:extLst>
              <a:ext uri="{FF2B5EF4-FFF2-40B4-BE49-F238E27FC236}">
                <a16:creationId xmlns:a16="http://schemas.microsoft.com/office/drawing/2014/main" id="{05F61F7A-D0C9-6976-A164-7F90B417AA4F}"/>
              </a:ext>
            </a:extLst>
          </p:cNvPr>
          <p:cNvSpPr>
            <a:spLocks noGrp="1"/>
          </p:cNvSpPr>
          <p:nvPr>
            <p:ph type="sldNum" sz="quarter" idx="12"/>
          </p:nvPr>
        </p:nvSpPr>
        <p:spPr/>
        <p:txBody>
          <a:bodyPr/>
          <a:lstStyle/>
          <a:p>
            <a:fld id="{6E2D2B3B-882E-40F3-A32F-6DD516915044}" type="slidenum">
              <a:rPr lang="en-US" smtClean="0"/>
              <a:pPr/>
              <a:t>6</a:t>
            </a:fld>
            <a:endParaRPr lang="en-US"/>
          </a:p>
        </p:txBody>
      </p:sp>
      <p:sp>
        <p:nvSpPr>
          <p:cNvPr id="3" name="TextBox 2">
            <a:extLst>
              <a:ext uri="{FF2B5EF4-FFF2-40B4-BE49-F238E27FC236}">
                <a16:creationId xmlns:a16="http://schemas.microsoft.com/office/drawing/2014/main" id="{EBE827C1-07B8-5A57-3BD0-D83BD0128F48}"/>
              </a:ext>
            </a:extLst>
          </p:cNvPr>
          <p:cNvSpPr txBox="1"/>
          <p:nvPr/>
        </p:nvSpPr>
        <p:spPr>
          <a:xfrm>
            <a:off x="1905000" y="4729412"/>
            <a:ext cx="5486400" cy="307777"/>
          </a:xfrm>
          <a:prstGeom prst="rect">
            <a:avLst/>
          </a:prstGeom>
          <a:noFill/>
        </p:spPr>
        <p:txBody>
          <a:bodyPr wrap="square" rtlCol="0">
            <a:spAutoFit/>
          </a:bodyPr>
          <a:lstStyle/>
          <a:p>
            <a:pPr algn="ctr"/>
            <a:r>
              <a:rPr lang="en-US" sz="1400" b="0" i="0" u="sng" dirty="0">
                <a:solidFill>
                  <a:schemeClr val="bg1"/>
                </a:solidFill>
                <a:effectLst/>
                <a:hlinkClick r:id="rId4">
                  <a:extLst>
                    <a:ext uri="{A12FA001-AC4F-418D-AE19-62706E023703}">
                      <ahyp:hlinkClr xmlns:ahyp="http://schemas.microsoft.com/office/drawing/2018/hyperlinkcolor" val="tx"/>
                    </a:ext>
                  </a:extLst>
                </a:hlinkClick>
              </a:rPr>
              <a:t>https://www.cdc.gov/hiv/library/reports/hiv-surveillance.html</a:t>
            </a:r>
            <a:endParaRPr lang="en-US" sz="1400" dirty="0">
              <a:solidFill>
                <a:schemeClr val="bg1"/>
              </a:solidFill>
            </a:endParaRPr>
          </a:p>
        </p:txBody>
      </p:sp>
    </p:spTree>
    <p:extLst>
      <p:ext uri="{BB962C8B-B14F-4D97-AF65-F5344CB8AC3E}">
        <p14:creationId xmlns:p14="http://schemas.microsoft.com/office/powerpoint/2010/main" val="239186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520D-72A1-8D6A-5F27-FB20FF5E91B0}"/>
              </a:ext>
            </a:extLst>
          </p:cNvPr>
          <p:cNvSpPr>
            <a:spLocks noGrp="1"/>
          </p:cNvSpPr>
          <p:nvPr>
            <p:ph type="title"/>
          </p:nvPr>
        </p:nvSpPr>
        <p:spPr/>
        <p:txBody>
          <a:bodyPr/>
          <a:lstStyle/>
          <a:p>
            <a:pPr algn="ctr"/>
            <a:r>
              <a:rPr lang="en-US" dirty="0"/>
              <a:t>New HIV Diagnoses by Age</a:t>
            </a:r>
          </a:p>
        </p:txBody>
      </p:sp>
      <p:pic>
        <p:nvPicPr>
          <p:cNvPr id="6" name="Content Placeholder 5">
            <a:extLst>
              <a:ext uri="{FF2B5EF4-FFF2-40B4-BE49-F238E27FC236}">
                <a16:creationId xmlns:a16="http://schemas.microsoft.com/office/drawing/2014/main" id="{F6C16CC2-2A4C-9C2A-F3F5-DDB54CE6F718}"/>
              </a:ext>
            </a:extLst>
          </p:cNvPr>
          <p:cNvPicPr>
            <a:picLocks noGrp="1" noChangeAspect="1"/>
          </p:cNvPicPr>
          <p:nvPr>
            <p:ph idx="1"/>
          </p:nvPr>
        </p:nvPicPr>
        <p:blipFill>
          <a:blip r:embed="rId3"/>
          <a:stretch>
            <a:fillRect/>
          </a:stretch>
        </p:blipFill>
        <p:spPr>
          <a:xfrm>
            <a:off x="457200" y="1123950"/>
            <a:ext cx="8315325" cy="3352800"/>
          </a:xfrm>
        </p:spPr>
      </p:pic>
      <p:sp>
        <p:nvSpPr>
          <p:cNvPr id="4" name="Slide Number Placeholder 3">
            <a:extLst>
              <a:ext uri="{FF2B5EF4-FFF2-40B4-BE49-F238E27FC236}">
                <a16:creationId xmlns:a16="http://schemas.microsoft.com/office/drawing/2014/main" id="{66C526D5-9DF3-3FC1-D5AC-40363D3F28CA}"/>
              </a:ext>
            </a:extLst>
          </p:cNvPr>
          <p:cNvSpPr>
            <a:spLocks noGrp="1"/>
          </p:cNvSpPr>
          <p:nvPr>
            <p:ph type="sldNum" sz="quarter" idx="12"/>
          </p:nvPr>
        </p:nvSpPr>
        <p:spPr/>
        <p:txBody>
          <a:bodyPr/>
          <a:lstStyle/>
          <a:p>
            <a:fld id="{6E2D2B3B-882E-40F3-A32F-6DD516915044}" type="slidenum">
              <a:rPr lang="en-US" smtClean="0"/>
              <a:pPr/>
              <a:t>7</a:t>
            </a:fld>
            <a:endParaRPr lang="en-US"/>
          </a:p>
        </p:txBody>
      </p:sp>
      <p:sp>
        <p:nvSpPr>
          <p:cNvPr id="3" name="TextBox 2">
            <a:extLst>
              <a:ext uri="{FF2B5EF4-FFF2-40B4-BE49-F238E27FC236}">
                <a16:creationId xmlns:a16="http://schemas.microsoft.com/office/drawing/2014/main" id="{4CA8B978-DADF-740D-9C04-4FB9830A4D9A}"/>
              </a:ext>
            </a:extLst>
          </p:cNvPr>
          <p:cNvSpPr txBox="1"/>
          <p:nvPr/>
        </p:nvSpPr>
        <p:spPr>
          <a:xfrm>
            <a:off x="2209800" y="4729412"/>
            <a:ext cx="5486400" cy="307777"/>
          </a:xfrm>
          <a:prstGeom prst="rect">
            <a:avLst/>
          </a:prstGeom>
          <a:noFill/>
        </p:spPr>
        <p:txBody>
          <a:bodyPr wrap="square" rtlCol="0">
            <a:spAutoFit/>
          </a:bodyPr>
          <a:lstStyle/>
          <a:p>
            <a:pPr algn="ctr"/>
            <a:r>
              <a:rPr lang="en-US" sz="1400" b="0" i="0" u="sng" dirty="0">
                <a:solidFill>
                  <a:schemeClr val="bg1"/>
                </a:solidFill>
                <a:effectLst/>
                <a:hlinkClick r:id="rId4">
                  <a:extLst>
                    <a:ext uri="{A12FA001-AC4F-418D-AE19-62706E023703}">
                      <ahyp:hlinkClr xmlns:ahyp="http://schemas.microsoft.com/office/drawing/2018/hyperlinkcolor" val="tx"/>
                    </a:ext>
                  </a:extLst>
                </a:hlinkClick>
              </a:rPr>
              <a:t>https://www.cdc.gov/hiv/library/reports/hiv-surveillance.html</a:t>
            </a:r>
            <a:endParaRPr lang="en-US" sz="1400" dirty="0">
              <a:solidFill>
                <a:schemeClr val="bg1"/>
              </a:solidFill>
            </a:endParaRPr>
          </a:p>
        </p:txBody>
      </p:sp>
    </p:spTree>
    <p:extLst>
      <p:ext uri="{BB962C8B-B14F-4D97-AF65-F5344CB8AC3E}">
        <p14:creationId xmlns:p14="http://schemas.microsoft.com/office/powerpoint/2010/main" val="400011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E7D22BF-BC4C-2C6F-C39A-AB0A0F83673A}"/>
              </a:ext>
            </a:extLst>
          </p:cNvPr>
          <p:cNvPicPr>
            <a:picLocks noGrp="1" noChangeAspect="1"/>
          </p:cNvPicPr>
          <p:nvPr>
            <p:ph idx="1"/>
          </p:nvPr>
        </p:nvPicPr>
        <p:blipFill>
          <a:blip r:embed="rId3"/>
          <a:stretch>
            <a:fillRect/>
          </a:stretch>
        </p:blipFill>
        <p:spPr>
          <a:xfrm>
            <a:off x="452763" y="27502"/>
            <a:ext cx="8238474" cy="4701910"/>
          </a:xfrm>
        </p:spPr>
      </p:pic>
      <p:sp>
        <p:nvSpPr>
          <p:cNvPr id="4" name="Slide Number Placeholder 3">
            <a:extLst>
              <a:ext uri="{FF2B5EF4-FFF2-40B4-BE49-F238E27FC236}">
                <a16:creationId xmlns:a16="http://schemas.microsoft.com/office/drawing/2014/main" id="{5C903C01-CDC2-9C0F-B93D-0661B07DAF5B}"/>
              </a:ext>
            </a:extLst>
          </p:cNvPr>
          <p:cNvSpPr>
            <a:spLocks noGrp="1"/>
          </p:cNvSpPr>
          <p:nvPr>
            <p:ph type="sldNum" sz="quarter" idx="12"/>
          </p:nvPr>
        </p:nvSpPr>
        <p:spPr/>
        <p:txBody>
          <a:bodyPr/>
          <a:lstStyle/>
          <a:p>
            <a:fld id="{6E2D2B3B-882E-40F3-A32F-6DD516915044}" type="slidenum">
              <a:rPr lang="en-US" smtClean="0"/>
              <a:pPr/>
              <a:t>8</a:t>
            </a:fld>
            <a:endParaRPr lang="en-US"/>
          </a:p>
        </p:txBody>
      </p:sp>
      <p:sp>
        <p:nvSpPr>
          <p:cNvPr id="7" name="TextBox 6">
            <a:extLst>
              <a:ext uri="{FF2B5EF4-FFF2-40B4-BE49-F238E27FC236}">
                <a16:creationId xmlns:a16="http://schemas.microsoft.com/office/drawing/2014/main" id="{0EA5BB71-908C-3D12-1763-3463494A3314}"/>
              </a:ext>
            </a:extLst>
          </p:cNvPr>
          <p:cNvSpPr txBox="1"/>
          <p:nvPr/>
        </p:nvSpPr>
        <p:spPr>
          <a:xfrm>
            <a:off x="2209800" y="4729412"/>
            <a:ext cx="5486400" cy="307777"/>
          </a:xfrm>
          <a:prstGeom prst="rect">
            <a:avLst/>
          </a:prstGeom>
          <a:noFill/>
        </p:spPr>
        <p:txBody>
          <a:bodyPr wrap="square" rtlCol="0">
            <a:spAutoFit/>
          </a:bodyPr>
          <a:lstStyle/>
          <a:p>
            <a:pPr algn="ctr"/>
            <a:r>
              <a:rPr lang="en-US" sz="1400" b="0" i="0" u="sng" dirty="0">
                <a:solidFill>
                  <a:schemeClr val="bg1"/>
                </a:solidFill>
                <a:effectLst/>
                <a:hlinkClick r:id="rId4">
                  <a:extLst>
                    <a:ext uri="{A12FA001-AC4F-418D-AE19-62706E023703}">
                      <ahyp:hlinkClr xmlns:ahyp="http://schemas.microsoft.com/office/drawing/2018/hyperlinkcolor" val="tx"/>
                    </a:ext>
                  </a:extLst>
                </a:hlinkClick>
              </a:rPr>
              <a:t>https://www.cdc.gov/hiv/library/reports/hiv-surveillance.html</a:t>
            </a:r>
            <a:endParaRPr lang="en-US" sz="1400" dirty="0">
              <a:solidFill>
                <a:schemeClr val="bg1"/>
              </a:solidFill>
            </a:endParaRPr>
          </a:p>
        </p:txBody>
      </p:sp>
    </p:spTree>
    <p:extLst>
      <p:ext uri="{BB962C8B-B14F-4D97-AF65-F5344CB8AC3E}">
        <p14:creationId xmlns:p14="http://schemas.microsoft.com/office/powerpoint/2010/main" val="355593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63FD3B9-6CCD-E756-2681-C8449BA9D84E}"/>
              </a:ext>
            </a:extLst>
          </p:cNvPr>
          <p:cNvPicPr>
            <a:picLocks noGrp="1" noChangeAspect="1"/>
          </p:cNvPicPr>
          <p:nvPr>
            <p:ph idx="1"/>
          </p:nvPr>
        </p:nvPicPr>
        <p:blipFill>
          <a:blip r:embed="rId3"/>
          <a:stretch>
            <a:fillRect/>
          </a:stretch>
        </p:blipFill>
        <p:spPr>
          <a:xfrm>
            <a:off x="131237" y="57150"/>
            <a:ext cx="9012763" cy="4516554"/>
          </a:xfrm>
        </p:spPr>
      </p:pic>
      <p:sp>
        <p:nvSpPr>
          <p:cNvPr id="4" name="Slide Number Placeholder 3">
            <a:extLst>
              <a:ext uri="{FF2B5EF4-FFF2-40B4-BE49-F238E27FC236}">
                <a16:creationId xmlns:a16="http://schemas.microsoft.com/office/drawing/2014/main" id="{F26EF2BA-04B5-103D-52BD-C7259F22170F}"/>
              </a:ext>
            </a:extLst>
          </p:cNvPr>
          <p:cNvSpPr>
            <a:spLocks noGrp="1"/>
          </p:cNvSpPr>
          <p:nvPr>
            <p:ph type="sldNum" sz="quarter" idx="12"/>
          </p:nvPr>
        </p:nvSpPr>
        <p:spPr/>
        <p:txBody>
          <a:bodyPr/>
          <a:lstStyle/>
          <a:p>
            <a:fld id="{6E2D2B3B-882E-40F3-A32F-6DD516915044}" type="slidenum">
              <a:rPr lang="en-US" smtClean="0"/>
              <a:pPr/>
              <a:t>9</a:t>
            </a:fld>
            <a:endParaRPr lang="en-US"/>
          </a:p>
        </p:txBody>
      </p:sp>
      <p:sp>
        <p:nvSpPr>
          <p:cNvPr id="3" name="TextBox 2">
            <a:extLst>
              <a:ext uri="{FF2B5EF4-FFF2-40B4-BE49-F238E27FC236}">
                <a16:creationId xmlns:a16="http://schemas.microsoft.com/office/drawing/2014/main" id="{88C8D682-BC87-6584-3480-E1724EC493BB}"/>
              </a:ext>
            </a:extLst>
          </p:cNvPr>
          <p:cNvSpPr txBox="1"/>
          <p:nvPr/>
        </p:nvSpPr>
        <p:spPr>
          <a:xfrm>
            <a:off x="2209800" y="4729412"/>
            <a:ext cx="5486400" cy="307777"/>
          </a:xfrm>
          <a:prstGeom prst="rect">
            <a:avLst/>
          </a:prstGeom>
          <a:noFill/>
        </p:spPr>
        <p:txBody>
          <a:bodyPr wrap="square" rtlCol="0">
            <a:spAutoFit/>
          </a:bodyPr>
          <a:lstStyle/>
          <a:p>
            <a:pPr algn="ctr"/>
            <a:r>
              <a:rPr lang="en-US" sz="1400" b="0" i="0" u="sng" dirty="0">
                <a:solidFill>
                  <a:schemeClr val="bg1"/>
                </a:solidFill>
                <a:effectLst/>
                <a:hlinkClick r:id="rId4">
                  <a:extLst>
                    <a:ext uri="{A12FA001-AC4F-418D-AE19-62706E023703}">
                      <ahyp:hlinkClr xmlns:ahyp="http://schemas.microsoft.com/office/drawing/2018/hyperlinkcolor" val="tx"/>
                    </a:ext>
                  </a:extLst>
                </a:hlinkClick>
              </a:rPr>
              <a:t>https://www.cdc.gov/hiv/library/reports/hiv-surveillance.html</a:t>
            </a:r>
            <a:endParaRPr lang="en-US" sz="1400" dirty="0">
              <a:solidFill>
                <a:schemeClr val="bg1"/>
              </a:solidFill>
            </a:endParaRPr>
          </a:p>
        </p:txBody>
      </p:sp>
    </p:spTree>
    <p:extLst>
      <p:ext uri="{BB962C8B-B14F-4D97-AF65-F5344CB8AC3E}">
        <p14:creationId xmlns:p14="http://schemas.microsoft.com/office/powerpoint/2010/main" val="10661760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2398</TotalTime>
  <Words>2064</Words>
  <Application>Microsoft Office PowerPoint</Application>
  <PresentationFormat>On-screen Show (16:9)</PresentationFormat>
  <Paragraphs>219</Paragraphs>
  <Slides>26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BlinkMacSystemFont</vt:lpstr>
      <vt:lpstr>Calibri</vt:lpstr>
      <vt:lpstr>ITC Avant Garde Std Bk</vt:lpstr>
      <vt:lpstr>Open Sans</vt:lpstr>
      <vt:lpstr>Wingdings</vt:lpstr>
      <vt:lpstr>AETC-BLANK-MASTER</vt:lpstr>
      <vt:lpstr>Youth And HIV Prevention</vt:lpstr>
      <vt:lpstr>Conflict of Interest Disclosure Statement</vt:lpstr>
      <vt:lpstr>Use of Trade/Brand Names</vt:lpstr>
      <vt:lpstr>Learning Objectives</vt:lpstr>
      <vt:lpstr>HIV in the United States</vt:lpstr>
      <vt:lpstr>HIV diagnoses in the U.S. are declining</vt:lpstr>
      <vt:lpstr>New HIV Diagnoses by Age</vt:lpstr>
      <vt:lpstr>PowerPoint Presentation</vt:lpstr>
      <vt:lpstr>PowerPoint Presentation</vt:lpstr>
      <vt:lpstr>Regional Data – New Orleans 2021</vt:lpstr>
      <vt:lpstr>Youth At Higher Risk</vt:lpstr>
      <vt:lpstr>Persistent Disparities</vt:lpstr>
      <vt:lpstr>Strategies to HIV Prevention</vt:lpstr>
      <vt:lpstr>“Getting Into Adolescent Heads”</vt:lpstr>
      <vt:lpstr>PowerPoint Presentation</vt:lpstr>
      <vt:lpstr>Guidance in Taking Sexual History </vt:lpstr>
      <vt:lpstr>Preexposure Prophylaxis (PrEP)</vt:lpstr>
      <vt:lpstr>PrEP Medications</vt:lpstr>
      <vt:lpstr>PrEP Guideline - Youth</vt:lpstr>
      <vt:lpstr>PowerPoint Presentation</vt:lpstr>
      <vt:lpstr>PowerPoint Presentation</vt:lpstr>
      <vt:lpstr>SCAETC Social Media Workgroup </vt:lpstr>
      <vt:lpstr>Resources</vt:lpstr>
      <vt:lpstr>PowerPoint Presentation</vt:lpstr>
      <vt:lpstr>References </vt:lpstr>
      <vt:lpstr>References </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Judith Collins</cp:lastModifiedBy>
  <cp:revision>160</cp:revision>
  <cp:lastPrinted>2020-04-03T19:30:52Z</cp:lastPrinted>
  <dcterms:created xsi:type="dcterms:W3CDTF">2016-03-30T16:09:11Z</dcterms:created>
  <dcterms:modified xsi:type="dcterms:W3CDTF">2024-01-11T21:20:30Z</dcterms:modified>
  <cp:contentStatus/>
</cp:coreProperties>
</file>