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handoutMasterIdLst>
    <p:handoutMasterId r:id="rId37"/>
  </p:handoutMasterIdLst>
  <p:sldIdLst>
    <p:sldId id="256" r:id="rId5"/>
    <p:sldId id="2141412058" r:id="rId6"/>
    <p:sldId id="406" r:id="rId7"/>
    <p:sldId id="2141412031" r:id="rId8"/>
    <p:sldId id="2141412035" r:id="rId9"/>
    <p:sldId id="2141412036" r:id="rId10"/>
    <p:sldId id="2141412055" r:id="rId11"/>
    <p:sldId id="2141412037" r:id="rId12"/>
    <p:sldId id="2141412056" r:id="rId13"/>
    <p:sldId id="2141412039" r:id="rId14"/>
    <p:sldId id="2141412040" r:id="rId15"/>
    <p:sldId id="2141412041" r:id="rId16"/>
    <p:sldId id="2141412054" r:id="rId17"/>
    <p:sldId id="2141412059" r:id="rId18"/>
    <p:sldId id="2141412043" r:id="rId19"/>
    <p:sldId id="2141412044" r:id="rId20"/>
    <p:sldId id="2141412045" r:id="rId21"/>
    <p:sldId id="2141412046" r:id="rId22"/>
    <p:sldId id="2141412047" r:id="rId23"/>
    <p:sldId id="2141412048" r:id="rId24"/>
    <p:sldId id="2141412049" r:id="rId25"/>
    <p:sldId id="2141412050" r:id="rId26"/>
    <p:sldId id="2141412060" r:id="rId27"/>
    <p:sldId id="2141412052" r:id="rId28"/>
    <p:sldId id="2141412053" r:id="rId29"/>
    <p:sldId id="2141412061" r:id="rId30"/>
    <p:sldId id="2141412057" r:id="rId31"/>
    <p:sldId id="2141412063" r:id="rId32"/>
    <p:sldId id="448" r:id="rId33"/>
    <p:sldId id="2141412038" r:id="rId34"/>
    <p:sldId id="447" r:id="rId35"/>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410" y="66"/>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HRSA disclosures must remain as part of our grant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 sadness; less prevalent 1 week after disclosure event</a:t>
            </a:r>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12330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must remain as part of our funding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31</a:t>
            </a:fld>
            <a:endParaRPr lang="en-US"/>
          </a:p>
        </p:txBody>
      </p:sp>
    </p:spTree>
    <p:extLst>
      <p:ext uri="{BB962C8B-B14F-4D97-AF65-F5344CB8AC3E}">
        <p14:creationId xmlns:p14="http://schemas.microsoft.com/office/powerpoint/2010/main" val="976529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0" name="Date Placeholder 3">
            <a:extLst>
              <a:ext uri="{FF2B5EF4-FFF2-40B4-BE49-F238E27FC236}">
                <a16:creationId xmlns:a16="http://schemas.microsoft.com/office/drawing/2014/main" id="{B5200C52-A07F-4EFE-BA3C-4E588155D492}"/>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FED2E510-393E-4C2E-82D6-845490DCC7FE}" type="datetime1">
              <a:rPr lang="en-US" smtClean="0"/>
              <a:t>1/12/2024</a:t>
            </a:fld>
            <a:endParaRPr lang="en-US"/>
          </a:p>
        </p:txBody>
      </p:sp>
      <p:sp>
        <p:nvSpPr>
          <p:cNvPr id="13" name="Footer Placeholder 4">
            <a:extLst>
              <a:ext uri="{FF2B5EF4-FFF2-40B4-BE49-F238E27FC236}">
                <a16:creationId xmlns:a16="http://schemas.microsoft.com/office/drawing/2014/main" id="{4905F9D8-FF61-49F2-8C2F-E1C4B1EDD4EB}"/>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2E0B976E-A0CF-AA4D-28D3-D159ED4E3186}"/>
              </a:ext>
            </a:extLst>
          </p:cNvPr>
          <p:cNvPicPr>
            <a:picLocks noChangeAspect="1"/>
          </p:cNvPicPr>
          <p:nvPr userDrawn="1"/>
        </p:nvPicPr>
        <p:blipFill>
          <a:blip r:embed="rId2"/>
          <a:stretch>
            <a:fillRect/>
          </a:stretch>
        </p:blipFill>
        <p:spPr>
          <a:xfrm>
            <a:off x="346523" y="199855"/>
            <a:ext cx="3931065" cy="769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481C8-5BEA-4C22-9555-AC41BDEBD54D}" type="datetime1">
              <a:rPr lang="en-US" smtClean="0"/>
              <a:t>1/12/2024</a:t>
            </a:fld>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168383527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C312-0F90-4E33-B371-6A3A396404FB}" type="datetime1">
              <a:rPr lang="en-US" smtClean="0"/>
              <a:t>1/12/2024</a:t>
            </a:fld>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DDA89D72-7B69-9169-4001-7887E18C3FE3}"/>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5441739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E25E-59EC-4700-942D-01C8A21506BC}" type="datetime1">
              <a:rPr lang="en-US" smtClean="0"/>
              <a:t>1/12/2024</a:t>
            </a:fld>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FDF205EA-EEFC-32F7-6507-AFC71B89D266}"/>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336121923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5" y="631979"/>
            <a:ext cx="11084538" cy="968221"/>
          </a:xfrm>
        </p:spPr>
        <p:txBody>
          <a:bodyPr/>
          <a:lstStyle/>
          <a:p>
            <a:r>
              <a:rPr lang="en-US"/>
              <a:t>Click to edit Master title style</a:t>
            </a:r>
          </a:p>
        </p:txBody>
      </p:sp>
      <p:sp>
        <p:nvSpPr>
          <p:cNvPr id="3" name="Content Placeholder 2"/>
          <p:cNvSpPr>
            <a:spLocks noGrp="1"/>
          </p:cNvSpPr>
          <p:nvPr>
            <p:ph idx="1"/>
          </p:nvPr>
        </p:nvSpPr>
        <p:spPr>
          <a:xfrm>
            <a:off x="406295" y="1782763"/>
            <a:ext cx="11084538" cy="43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BAD1D623-0754-4BA6-B192-D52B0EF2462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14EFC2A6-E404-4B25-BA2F-3354BE841FB0}" type="datetime1">
              <a:rPr lang="en-US" smtClean="0"/>
              <a:t>1/12/2024</a:t>
            </a:fld>
            <a:endParaRPr lang="en-US"/>
          </a:p>
        </p:txBody>
      </p:sp>
      <p:sp>
        <p:nvSpPr>
          <p:cNvPr id="12" name="Footer Placeholder 4">
            <a:extLst>
              <a:ext uri="{FF2B5EF4-FFF2-40B4-BE49-F238E27FC236}">
                <a16:creationId xmlns:a16="http://schemas.microsoft.com/office/drawing/2014/main" id="{A5EED783-F937-4BCD-9A48-7D9E45652F4D}"/>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4" name="Picture 3" descr="A black background with blue and red text&#10;&#10;Description automatically generated with low confidence">
            <a:extLst>
              <a:ext uri="{FF2B5EF4-FFF2-40B4-BE49-F238E27FC236}">
                <a16:creationId xmlns:a16="http://schemas.microsoft.com/office/drawing/2014/main" id="{9F337011-A275-ABB4-6DD4-DF65D79F106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295" y="3187171"/>
            <a:ext cx="10210256" cy="1168400"/>
          </a:xfrm>
        </p:spPr>
        <p:txBody>
          <a:bodyPr anchor="t"/>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40629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A3A9B6BA-C350-46AD-85A4-4883BEB2F957}"/>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A02359C-F8FE-46DE-BC41-6E6B92641EAE}" type="datetime1">
              <a:rPr lang="en-US" smtClean="0"/>
              <a:t>1/12/2024</a:t>
            </a:fld>
            <a:endParaRPr lang="en-US"/>
          </a:p>
        </p:txBody>
      </p:sp>
      <p:sp>
        <p:nvSpPr>
          <p:cNvPr id="13" name="Footer Placeholder 4">
            <a:extLst>
              <a:ext uri="{FF2B5EF4-FFF2-40B4-BE49-F238E27FC236}">
                <a16:creationId xmlns:a16="http://schemas.microsoft.com/office/drawing/2014/main" id="{4399D467-4F4F-4254-9D07-52B7A7397F50}"/>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4" name="Picture 3" descr="A black background with blue and red text&#10;&#10;Description automatically generated with low confidence">
            <a:extLst>
              <a:ext uri="{FF2B5EF4-FFF2-40B4-BE49-F238E27FC236}">
                <a16:creationId xmlns:a16="http://schemas.microsoft.com/office/drawing/2014/main" id="{2ED31168-1DD1-6C04-89CB-10881CFA0FF2}"/>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6" y="630316"/>
            <a:ext cx="11084538" cy="785659"/>
          </a:xfrm>
        </p:spPr>
        <p:txBody>
          <a:bodyPr/>
          <a:lstStyle/>
          <a:p>
            <a:r>
              <a:rPr lang="en-US"/>
              <a:t>Click to edit Master title style</a:t>
            </a:r>
          </a:p>
        </p:txBody>
      </p:sp>
      <p:sp>
        <p:nvSpPr>
          <p:cNvPr id="3" name="Content Placeholder 2"/>
          <p:cNvSpPr>
            <a:spLocks noGrp="1"/>
          </p:cNvSpPr>
          <p:nvPr>
            <p:ph sz="half" idx="1"/>
          </p:nvPr>
        </p:nvSpPr>
        <p:spPr>
          <a:xfrm>
            <a:off x="406295" y="1534529"/>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8120" y="1534529"/>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2" name="Date Placeholder 3">
            <a:extLst>
              <a:ext uri="{FF2B5EF4-FFF2-40B4-BE49-F238E27FC236}">
                <a16:creationId xmlns:a16="http://schemas.microsoft.com/office/drawing/2014/main" id="{E9CB312D-25FE-4A62-A3D9-6C0894C308D5}"/>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F932696-4B17-4023-8C90-54A955E7F616}" type="datetime1">
              <a:rPr lang="en-US" smtClean="0"/>
              <a:t>1/12/2024</a:t>
            </a:fld>
            <a:endParaRPr lang="en-US"/>
          </a:p>
        </p:txBody>
      </p:sp>
      <p:sp>
        <p:nvSpPr>
          <p:cNvPr id="14" name="Footer Placeholder 4">
            <a:extLst>
              <a:ext uri="{FF2B5EF4-FFF2-40B4-BE49-F238E27FC236}">
                <a16:creationId xmlns:a16="http://schemas.microsoft.com/office/drawing/2014/main" id="{421F1F7D-DD37-4AEA-A800-2BF62C3C96E3}"/>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CBFABC3A-A478-18AD-D216-9DEB423268A7}"/>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680" y="623667"/>
            <a:ext cx="11084538" cy="6397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3679" y="1852634"/>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03679" y="2616749"/>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02206" y="1852634"/>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02206" y="2616749"/>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7102EE47-6571-44F7-A46E-62B08CB3AE86}"/>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893E8DE-12AA-4C25-A832-DA4E5C2B8620}" type="datetime1">
              <a:rPr lang="en-US" smtClean="0"/>
              <a:t>1/12/2024</a:t>
            </a:fld>
            <a:endParaRPr lang="en-US"/>
          </a:p>
        </p:txBody>
      </p:sp>
      <p:sp>
        <p:nvSpPr>
          <p:cNvPr id="16" name="Footer Placeholder 4">
            <a:extLst>
              <a:ext uri="{FF2B5EF4-FFF2-40B4-BE49-F238E27FC236}">
                <a16:creationId xmlns:a16="http://schemas.microsoft.com/office/drawing/2014/main" id="{A763E0D4-1842-4556-ACAA-98A89E4780F0}"/>
              </a:ext>
            </a:extLst>
          </p:cNvPr>
          <p:cNvSpPr>
            <a:spLocks noGrp="1"/>
          </p:cNvSpPr>
          <p:nvPr>
            <p:ph type="ftr" sz="quarter" idx="14"/>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7" name="Picture 6" descr="A black background with blue and red text&#10;&#10;Description automatically generated with low confidence">
            <a:extLst>
              <a:ext uri="{FF2B5EF4-FFF2-40B4-BE49-F238E27FC236}">
                <a16:creationId xmlns:a16="http://schemas.microsoft.com/office/drawing/2014/main" id="{98440619-97FD-82BC-C8F0-AA5686F8BFAB}"/>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631979"/>
            <a:ext cx="11084538" cy="78565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0" name="Date Placeholder 3">
            <a:extLst>
              <a:ext uri="{FF2B5EF4-FFF2-40B4-BE49-F238E27FC236}">
                <a16:creationId xmlns:a16="http://schemas.microsoft.com/office/drawing/2014/main" id="{8ACF0D13-FC1F-4B3C-AAA2-BBB608651DB9}"/>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F466C5B-FCB1-48E4-8A80-A5C793FD3513}" type="datetime1">
              <a:rPr lang="en-US" smtClean="0"/>
              <a:t>1/12/2024</a:t>
            </a:fld>
            <a:endParaRPr lang="en-US"/>
          </a:p>
        </p:txBody>
      </p:sp>
      <p:sp>
        <p:nvSpPr>
          <p:cNvPr id="12" name="Footer Placeholder 4">
            <a:extLst>
              <a:ext uri="{FF2B5EF4-FFF2-40B4-BE49-F238E27FC236}">
                <a16:creationId xmlns:a16="http://schemas.microsoft.com/office/drawing/2014/main" id="{DD2EE392-EB8F-42BE-8510-F6AAF13B0696}"/>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3" name="Picture 2" descr="A black background with blue and red text&#10;&#10;Description automatically generated with low confidence">
            <a:extLst>
              <a:ext uri="{FF2B5EF4-FFF2-40B4-BE49-F238E27FC236}">
                <a16:creationId xmlns:a16="http://schemas.microsoft.com/office/drawing/2014/main" id="{1983ECE0-5218-47EA-0260-AAE96701A233}"/>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9" name="Date Placeholder 3">
            <a:extLst>
              <a:ext uri="{FF2B5EF4-FFF2-40B4-BE49-F238E27FC236}">
                <a16:creationId xmlns:a16="http://schemas.microsoft.com/office/drawing/2014/main" id="{E715D2B7-69D6-4060-94BD-F8D3E0BB66F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97AEF84-7279-43C9-8B37-3CBDC3887EC4}" type="datetime1">
              <a:rPr lang="en-US" smtClean="0"/>
              <a:t>1/12/2024</a:t>
            </a:fld>
            <a:endParaRPr lang="en-US"/>
          </a:p>
        </p:txBody>
      </p:sp>
      <p:sp>
        <p:nvSpPr>
          <p:cNvPr id="11" name="Footer Placeholder 4">
            <a:extLst>
              <a:ext uri="{FF2B5EF4-FFF2-40B4-BE49-F238E27FC236}">
                <a16:creationId xmlns:a16="http://schemas.microsoft.com/office/drawing/2014/main" id="{91FE8E16-7195-49E0-B42C-ED7D5BB12E88}"/>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A0E84AEF-2445-E35E-657E-CC338CC2243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295" y="631980"/>
            <a:ext cx="11352796" cy="46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3" name="Date Placeholder 3">
            <a:extLst>
              <a:ext uri="{FF2B5EF4-FFF2-40B4-BE49-F238E27FC236}">
                <a16:creationId xmlns:a16="http://schemas.microsoft.com/office/drawing/2014/main" id="{37DBA1B4-FF42-445C-BE51-C0E213C52B41}"/>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7FECC2D-E9BC-463A-816B-E29E58AC1F0F}" type="datetime1">
              <a:rPr lang="en-US" smtClean="0"/>
              <a:t>1/12/2024</a:t>
            </a:fld>
            <a:endParaRPr lang="en-US"/>
          </a:p>
        </p:txBody>
      </p:sp>
      <p:sp>
        <p:nvSpPr>
          <p:cNvPr id="14" name="Footer Placeholder 4">
            <a:extLst>
              <a:ext uri="{FF2B5EF4-FFF2-40B4-BE49-F238E27FC236}">
                <a16:creationId xmlns:a16="http://schemas.microsoft.com/office/drawing/2014/main" id="{6C2E68F3-E9B6-4B89-AE2A-8B28C80C3191}"/>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3" name="Picture 2" descr="A black background with blue and red text&#10;&#10;Description automatically generated with low confidence">
            <a:extLst>
              <a:ext uri="{FF2B5EF4-FFF2-40B4-BE49-F238E27FC236}">
                <a16:creationId xmlns:a16="http://schemas.microsoft.com/office/drawing/2014/main" id="{DAC6B4CE-06D3-5B5C-CD50-230C586136B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10146"/>
            <a:ext cx="12188825" cy="4214102"/>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98648971-689F-46E8-852C-77D96019BF38}"/>
              </a:ext>
            </a:extLst>
          </p:cNvPr>
          <p:cNvSpPr>
            <a:spLocks noGrp="1"/>
          </p:cNvSpPr>
          <p:nvPr>
            <p:ph type="dt" sz="half" idx="1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483A2B3-B317-4623-ACA7-FEE249A1D36F}" type="datetime1">
              <a:rPr lang="en-US" smtClean="0"/>
              <a:t>1/12/2024</a:t>
            </a:fld>
            <a:endParaRPr lang="en-US"/>
          </a:p>
        </p:txBody>
      </p:sp>
      <p:sp>
        <p:nvSpPr>
          <p:cNvPr id="15" name="Footer Placeholder 4">
            <a:extLst>
              <a:ext uri="{FF2B5EF4-FFF2-40B4-BE49-F238E27FC236}">
                <a16:creationId xmlns:a16="http://schemas.microsoft.com/office/drawing/2014/main" id="{C646D5F0-85EF-4896-A272-C0835593898A}"/>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FD97376E-448F-4123-BB96-C8A2AF7E58E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4">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userDrawn="1"/>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727AB48-0AFD-43EF-A301-45415F14EE5A}" type="datetime1">
              <a:rPr lang="en-US" smtClean="0"/>
              <a:t>1/12/2024</a:t>
            </a:fld>
            <a:endParaRPr lang="en-US"/>
          </a:p>
        </p:txBody>
      </p:sp>
      <p:sp>
        <p:nvSpPr>
          <p:cNvPr id="16" name="Footer Placeholder 4"/>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12" name="Picture 11" descr="A picture containing light, dark&#10;&#10;Description automatically generated">
            <a:extLst>
              <a:ext uri="{FF2B5EF4-FFF2-40B4-BE49-F238E27FC236}">
                <a16:creationId xmlns:a16="http://schemas.microsoft.com/office/drawing/2014/main" id="{23C31B1F-EF8C-4A0C-89C0-B2D3B03BE59D}"/>
              </a:ext>
            </a:extLst>
          </p:cNvPr>
          <p:cNvPicPr>
            <a:picLocks noChangeAspect="1"/>
          </p:cNvPicPr>
          <p:nvPr userDrawn="1"/>
        </p:nvPicPr>
        <p:blipFill>
          <a:blip r:embed="rId15">
            <a:alphaModFix amt="50000"/>
          </a:blip>
          <a:stretch>
            <a:fillRect/>
          </a:stretch>
        </p:blipFill>
        <p:spPr>
          <a:xfrm>
            <a:off x="-297391" y="-25580"/>
            <a:ext cx="15164098" cy="83818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tandfonline.com/doi/abs/10.1080/09540121.2016.1273471?journalCode=caic20" TargetMode="External"/><Relationship Id="rId2" Type="http://schemas.openxmlformats.org/officeDocument/2006/relationships/hyperlink" Target="https://phacsstudy.org/cms_uploads/Health%20Education%20and%20Communication%20Documents/What_is_HIV.pdf"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aidsetc.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www.hiv.uw.edu/" TargetMode="External"/><Relationship Id="rId4" Type="http://schemas.openxmlformats.org/officeDocument/2006/relationships/hyperlink" Target="https://nccc/ucsf.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Disclosing HIV to Children/Adolescents</a:t>
            </a:r>
          </a:p>
        </p:txBody>
      </p:sp>
      <p:sp>
        <p:nvSpPr>
          <p:cNvPr id="3" name="Subtitle 2"/>
          <p:cNvSpPr>
            <a:spLocks noGrp="1"/>
          </p:cNvSpPr>
          <p:nvPr>
            <p:ph type="subTitle" idx="1"/>
          </p:nvPr>
        </p:nvSpPr>
        <p:spPr/>
        <p:txBody>
          <a:bodyPr>
            <a:normAutofit fontScale="92500" lnSpcReduction="10000"/>
          </a:bodyPr>
          <a:lstStyle/>
          <a:p>
            <a:r>
              <a:rPr lang="en-US" sz="3200" dirty="0"/>
              <a:t>Chris Sinnock, LCSW &amp; Megan Wilkins, PhD</a:t>
            </a:r>
          </a:p>
          <a:p>
            <a:r>
              <a:rPr lang="en-US" sz="3200" dirty="0"/>
              <a:t>St. Jude Children’s Research Hospital </a:t>
            </a:r>
          </a:p>
        </p:txBody>
      </p:sp>
      <p:sp>
        <p:nvSpPr>
          <p:cNvPr id="8" name="Slide Number Placeholder 5">
            <a:extLst>
              <a:ext uri="{FF2B5EF4-FFF2-40B4-BE49-F238E27FC236}">
                <a16:creationId xmlns:a16="http://schemas.microsoft.com/office/drawing/2014/main" id="{B5A57CC9-C63A-179D-5025-3DA18D60A4B4}"/>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a:solidFill>
                  <a:schemeClr val="bg1"/>
                </a:solidFill>
              </a:rPr>
              <a:t> (  </a:t>
            </a:r>
            <a:fld id="{1D2EA5EF-C699-AF4C-BA42-C0A1CAAB713C}" type="slidenum">
              <a:rPr lang="en-US" smtClean="0">
                <a:solidFill>
                  <a:schemeClr val="bg1"/>
                </a:solidFill>
              </a:rPr>
              <a:pPr/>
              <a:t>1</a:t>
            </a:fld>
            <a:r>
              <a:rPr lang="en-US">
                <a:solidFill>
                  <a:schemeClr val="bg1"/>
                </a:solidFill>
              </a:rPr>
              <a:t>  )</a:t>
            </a:r>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EA51-9531-91A9-8A32-0A5675A767C4}"/>
              </a:ext>
            </a:extLst>
          </p:cNvPr>
          <p:cNvSpPr>
            <a:spLocks noGrp="1"/>
          </p:cNvSpPr>
          <p:nvPr>
            <p:ph type="title"/>
          </p:nvPr>
        </p:nvSpPr>
        <p:spPr/>
        <p:txBody>
          <a:bodyPr/>
          <a:lstStyle/>
          <a:p>
            <a:r>
              <a:rPr lang="en-US"/>
              <a:t>Disclosure of Diagnosis: Process vs. Event</a:t>
            </a:r>
          </a:p>
        </p:txBody>
      </p:sp>
      <p:sp>
        <p:nvSpPr>
          <p:cNvPr id="3" name="Text Placeholder 2">
            <a:extLst>
              <a:ext uri="{FF2B5EF4-FFF2-40B4-BE49-F238E27FC236}">
                <a16:creationId xmlns:a16="http://schemas.microsoft.com/office/drawing/2014/main" id="{742A381C-EAFA-E7E9-0D8B-2B92FCF78B74}"/>
              </a:ext>
            </a:extLst>
          </p:cNvPr>
          <p:cNvSpPr>
            <a:spLocks noGrp="1"/>
          </p:cNvSpPr>
          <p:nvPr>
            <p:ph type="body" sz="quarter" idx="11"/>
          </p:nvPr>
        </p:nvSpPr>
        <p:spPr/>
        <p:txBody>
          <a:bodyPr/>
          <a:lstStyle/>
          <a:p>
            <a:r>
              <a:rPr lang="en-US" b="1"/>
              <a:t>Process</a:t>
            </a:r>
            <a:r>
              <a:rPr lang="en-US"/>
              <a:t> can incorporate developmental changes over time regarding concepts related to diagnosis and illness</a:t>
            </a:r>
          </a:p>
          <a:p>
            <a:pPr marL="1019567" lvl="2" indent="-342900">
              <a:buFont typeface="Arial" panose="020B0604020202020204" pitchFamily="34" charset="0"/>
              <a:buChar char="•"/>
            </a:pPr>
            <a:r>
              <a:rPr lang="en-US"/>
              <a:t>Build on information already presented</a:t>
            </a:r>
          </a:p>
          <a:p>
            <a:pPr marL="1019567" lvl="2" indent="-342900">
              <a:buFont typeface="Arial" panose="020B0604020202020204" pitchFamily="34" charset="0"/>
              <a:buChar char="•"/>
            </a:pPr>
            <a:r>
              <a:rPr lang="en-US"/>
              <a:t>Allows for follow up with family to monitor response</a:t>
            </a:r>
          </a:p>
          <a:p>
            <a:r>
              <a:rPr lang="en-US" b="1"/>
              <a:t>Event</a:t>
            </a:r>
            <a:r>
              <a:rPr lang="en-US"/>
              <a:t> implies a singular, one-time disclosure</a:t>
            </a:r>
          </a:p>
        </p:txBody>
      </p:sp>
      <p:pic>
        <p:nvPicPr>
          <p:cNvPr id="4" name="Picture 3">
            <a:extLst>
              <a:ext uri="{FF2B5EF4-FFF2-40B4-BE49-F238E27FC236}">
                <a16:creationId xmlns:a16="http://schemas.microsoft.com/office/drawing/2014/main" id="{5BE143E2-713B-21CE-0D12-C0E98CE64DAD}"/>
              </a:ext>
            </a:extLst>
          </p:cNvPr>
          <p:cNvPicPr>
            <a:picLocks noChangeAspect="1"/>
          </p:cNvPicPr>
          <p:nvPr/>
        </p:nvPicPr>
        <p:blipFill>
          <a:blip r:embed="rId2"/>
          <a:stretch>
            <a:fillRect/>
          </a:stretch>
        </p:blipFill>
        <p:spPr>
          <a:xfrm>
            <a:off x="8769703" y="2618150"/>
            <a:ext cx="2493574" cy="2103120"/>
          </a:xfrm>
          <a:prstGeom prst="rect">
            <a:avLst/>
          </a:prstGeom>
        </p:spPr>
      </p:pic>
      <p:sp>
        <p:nvSpPr>
          <p:cNvPr id="6" name="TextBox 5">
            <a:extLst>
              <a:ext uri="{FF2B5EF4-FFF2-40B4-BE49-F238E27FC236}">
                <a16:creationId xmlns:a16="http://schemas.microsoft.com/office/drawing/2014/main" id="{6558F9FB-1468-9033-29BF-FF11FF23B428}"/>
              </a:ext>
            </a:extLst>
          </p:cNvPr>
          <p:cNvSpPr txBox="1"/>
          <p:nvPr/>
        </p:nvSpPr>
        <p:spPr>
          <a:xfrm>
            <a:off x="8769703" y="4745432"/>
            <a:ext cx="3419122" cy="553998"/>
          </a:xfrm>
          <a:prstGeom prst="rect">
            <a:avLst/>
          </a:prstGeom>
          <a:noFill/>
        </p:spPr>
        <p:txBody>
          <a:bodyPr wrap="square">
            <a:spAutoFit/>
          </a:bodyPr>
          <a:lstStyle/>
          <a:p>
            <a:r>
              <a:rPr lang="en-US" sz="1000" b="0" i="0" dirty="0">
                <a:solidFill>
                  <a:srgbClr val="000000"/>
                </a:solidFill>
                <a:effectLst/>
                <a:latin typeface="PlusJakartaSans"/>
              </a:rPr>
              <a:t>Photo by Miguel Á. </a:t>
            </a:r>
            <a:r>
              <a:rPr lang="en-US" sz="1000" b="0" i="0" dirty="0" err="1">
                <a:solidFill>
                  <a:srgbClr val="000000"/>
                </a:solidFill>
                <a:effectLst/>
                <a:latin typeface="PlusJakartaSans"/>
              </a:rPr>
              <a:t>Padriñán</a:t>
            </a:r>
            <a:r>
              <a:rPr lang="en-US" sz="1000" b="0" i="0" dirty="0">
                <a:solidFill>
                  <a:srgbClr val="000000"/>
                </a:solidFill>
                <a:effectLst/>
                <a:latin typeface="PlusJakartaSans"/>
              </a:rPr>
              <a:t>: https://www.pexels.com/photo/photo-of-golden-cogwheel-on-black-background-3785926/</a:t>
            </a:r>
            <a:endParaRPr lang="en-US" sz="1000" dirty="0"/>
          </a:p>
        </p:txBody>
      </p:sp>
    </p:spTree>
    <p:extLst>
      <p:ext uri="{BB962C8B-B14F-4D97-AF65-F5344CB8AC3E}">
        <p14:creationId xmlns:p14="http://schemas.microsoft.com/office/powerpoint/2010/main" val="303746929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3BE8-7211-CC71-6BBC-81CD052B9005}"/>
              </a:ext>
            </a:extLst>
          </p:cNvPr>
          <p:cNvSpPr>
            <a:spLocks noGrp="1"/>
          </p:cNvSpPr>
          <p:nvPr>
            <p:ph type="title"/>
          </p:nvPr>
        </p:nvSpPr>
        <p:spPr/>
        <p:txBody>
          <a:bodyPr>
            <a:normAutofit/>
          </a:bodyPr>
          <a:lstStyle/>
          <a:p>
            <a:r>
              <a:rPr lang="en-US" dirty="0"/>
              <a:t>St. Jude Children’s Research Hospital Model</a:t>
            </a:r>
            <a:endParaRPr lang="en-US" u="sng" baseline="30000" dirty="0"/>
          </a:p>
        </p:txBody>
      </p:sp>
      <p:sp>
        <p:nvSpPr>
          <p:cNvPr id="3" name="Text Placeholder 2">
            <a:extLst>
              <a:ext uri="{FF2B5EF4-FFF2-40B4-BE49-F238E27FC236}">
                <a16:creationId xmlns:a16="http://schemas.microsoft.com/office/drawing/2014/main" id="{D65C6EC5-42F7-FEFD-1CB7-4AC8D706E853}"/>
              </a:ext>
            </a:extLst>
          </p:cNvPr>
          <p:cNvSpPr>
            <a:spLocks noGrp="1"/>
          </p:cNvSpPr>
          <p:nvPr>
            <p:ph type="body" sz="quarter" idx="11"/>
          </p:nvPr>
        </p:nvSpPr>
        <p:spPr>
          <a:xfrm>
            <a:off x="623890" y="1935957"/>
            <a:ext cx="10512424" cy="4125478"/>
          </a:xfrm>
        </p:spPr>
        <p:txBody>
          <a:bodyPr/>
          <a:lstStyle/>
          <a:p>
            <a:pPr marL="690377" indent="-342900">
              <a:buFont typeface="Wingdings" panose="05000000000000000000" pitchFamily="2" charset="2"/>
              <a:buChar char="§"/>
            </a:pPr>
            <a:r>
              <a:rPr lang="en-US" dirty="0"/>
              <a:t>Includes the facilitation of the disclosure process with the assistance of a Child Life Specialist or Social Worker</a:t>
            </a:r>
          </a:p>
          <a:p>
            <a:pPr marL="690377" indent="-342900">
              <a:buFont typeface="Wingdings" panose="05000000000000000000" pitchFamily="2" charset="2"/>
              <a:buChar char="§"/>
            </a:pPr>
            <a:r>
              <a:rPr lang="en-US" dirty="0"/>
              <a:t>Includes education of the caregiver regarding the process, assessment and intervention of parental concerns, and implementation of the process </a:t>
            </a:r>
            <a:r>
              <a:rPr lang="en-US" i="1" dirty="0"/>
              <a:t>with</a:t>
            </a:r>
            <a:r>
              <a:rPr lang="en-US" dirty="0"/>
              <a:t> the child in the caregiver’s presence</a:t>
            </a:r>
          </a:p>
        </p:txBody>
      </p:sp>
      <p:sp>
        <p:nvSpPr>
          <p:cNvPr id="5" name="TextBox 4">
            <a:extLst>
              <a:ext uri="{FF2B5EF4-FFF2-40B4-BE49-F238E27FC236}">
                <a16:creationId xmlns:a16="http://schemas.microsoft.com/office/drawing/2014/main" id="{4C460CFB-4EA3-A633-B582-223B71390CEB}"/>
              </a:ext>
            </a:extLst>
          </p:cNvPr>
          <p:cNvSpPr txBox="1"/>
          <p:nvPr/>
        </p:nvSpPr>
        <p:spPr>
          <a:xfrm>
            <a:off x="8960780" y="5477097"/>
            <a:ext cx="3077248" cy="461665"/>
          </a:xfrm>
          <a:prstGeom prst="rect">
            <a:avLst/>
          </a:prstGeom>
          <a:noFill/>
        </p:spPr>
        <p:txBody>
          <a:bodyPr wrap="square">
            <a:spAutoFit/>
          </a:bodyPr>
          <a:lstStyle/>
          <a:p>
            <a:r>
              <a:rPr lang="en-US" dirty="0"/>
              <a:t>(Cantrell et al., 2013)</a:t>
            </a:r>
          </a:p>
        </p:txBody>
      </p:sp>
    </p:spTree>
    <p:extLst>
      <p:ext uri="{BB962C8B-B14F-4D97-AF65-F5344CB8AC3E}">
        <p14:creationId xmlns:p14="http://schemas.microsoft.com/office/powerpoint/2010/main" val="11918959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EC7C-F7F8-0B48-088B-E0FA78AE1CEE}"/>
              </a:ext>
            </a:extLst>
          </p:cNvPr>
          <p:cNvSpPr>
            <a:spLocks noGrp="1"/>
          </p:cNvSpPr>
          <p:nvPr>
            <p:ph type="title"/>
          </p:nvPr>
        </p:nvSpPr>
        <p:spPr/>
        <p:txBody>
          <a:bodyPr/>
          <a:lstStyle/>
          <a:p>
            <a:r>
              <a:rPr lang="en-US" dirty="0"/>
              <a:t>Initial Assessment</a:t>
            </a:r>
          </a:p>
        </p:txBody>
      </p:sp>
      <p:sp>
        <p:nvSpPr>
          <p:cNvPr id="3" name="Text Placeholder 2">
            <a:extLst>
              <a:ext uri="{FF2B5EF4-FFF2-40B4-BE49-F238E27FC236}">
                <a16:creationId xmlns:a16="http://schemas.microsoft.com/office/drawing/2014/main" id="{772027A7-A181-1478-81BA-5F8DBAC1307F}"/>
              </a:ext>
            </a:extLst>
          </p:cNvPr>
          <p:cNvSpPr>
            <a:spLocks noGrp="1"/>
          </p:cNvSpPr>
          <p:nvPr>
            <p:ph type="body" sz="quarter" idx="11"/>
          </p:nvPr>
        </p:nvSpPr>
        <p:spPr/>
        <p:txBody>
          <a:bodyPr>
            <a:normAutofit/>
          </a:bodyPr>
          <a:lstStyle/>
          <a:p>
            <a:pPr marL="690377" indent="-342900">
              <a:buFont typeface="Wingdings" panose="05000000000000000000" pitchFamily="2" charset="2"/>
              <a:buChar char="§"/>
            </a:pPr>
            <a:r>
              <a:rPr lang="en-US" dirty="0"/>
              <a:t>Individualized approach</a:t>
            </a:r>
          </a:p>
          <a:p>
            <a:pPr marL="690377" indent="-342900">
              <a:buFont typeface="Wingdings" panose="05000000000000000000" pitchFamily="2" charset="2"/>
              <a:buChar char="§"/>
            </a:pPr>
            <a:r>
              <a:rPr lang="en-US" dirty="0"/>
              <a:t>Establish a timeline and clarify goals with the caregiver</a:t>
            </a:r>
          </a:p>
          <a:p>
            <a:pPr marL="690377" indent="-342900">
              <a:buFont typeface="Wingdings" panose="05000000000000000000" pitchFamily="2" charset="2"/>
              <a:buChar char="§"/>
            </a:pPr>
            <a:r>
              <a:rPr lang="en-US" dirty="0"/>
              <a:t>Discuss caregiver or medical team concerns</a:t>
            </a:r>
          </a:p>
          <a:p>
            <a:pPr marL="690377" indent="-342900">
              <a:buFont typeface="Wingdings" panose="05000000000000000000" pitchFamily="2" charset="2"/>
              <a:buChar char="§"/>
            </a:pPr>
            <a:r>
              <a:rPr lang="en-US" dirty="0"/>
              <a:t>Provide education regarding the process and stages</a:t>
            </a:r>
          </a:p>
          <a:p>
            <a:pPr marL="1019567" lvl="2" indent="-342900">
              <a:buFont typeface="Wingdings" panose="05000000000000000000" pitchFamily="2" charset="2"/>
              <a:buChar char="§"/>
            </a:pPr>
            <a:r>
              <a:rPr lang="en-US" dirty="0"/>
              <a:t>Show materials, give examples</a:t>
            </a:r>
          </a:p>
          <a:p>
            <a:pPr marL="690377" indent="-342900">
              <a:buFont typeface="Wingdings" panose="05000000000000000000" pitchFamily="2" charset="2"/>
              <a:buChar char="§"/>
            </a:pPr>
            <a:r>
              <a:rPr lang="en-US" dirty="0"/>
              <a:t>Encourage reinforcement of education by caregiver</a:t>
            </a:r>
          </a:p>
        </p:txBody>
      </p:sp>
      <p:sp>
        <p:nvSpPr>
          <p:cNvPr id="4" name="TextBox 3">
            <a:extLst>
              <a:ext uri="{FF2B5EF4-FFF2-40B4-BE49-F238E27FC236}">
                <a16:creationId xmlns:a16="http://schemas.microsoft.com/office/drawing/2014/main" id="{4593569E-9A61-6884-7778-7001359EEA1A}"/>
              </a:ext>
            </a:extLst>
          </p:cNvPr>
          <p:cNvSpPr txBox="1"/>
          <p:nvPr/>
        </p:nvSpPr>
        <p:spPr>
          <a:xfrm>
            <a:off x="8882653" y="4973389"/>
            <a:ext cx="3389565" cy="553998"/>
          </a:xfrm>
          <a:prstGeom prst="rect">
            <a:avLst/>
          </a:prstGeom>
          <a:noFill/>
        </p:spPr>
        <p:txBody>
          <a:bodyPr wrap="square">
            <a:spAutoFit/>
          </a:bodyPr>
          <a:lstStyle/>
          <a:p>
            <a:r>
              <a:rPr lang="pl-PL" sz="1000" b="0" i="0" dirty="0">
                <a:solidFill>
                  <a:srgbClr val="000000"/>
                </a:solidFill>
                <a:effectLst/>
                <a:latin typeface="PlusJakartaSans"/>
              </a:rPr>
              <a:t>Photo by Antoni Shkraba: https://www.pexels.com/photo/woman-in-a-psychotherapy-session-7579190/</a:t>
            </a:r>
            <a:endParaRPr lang="en-US" sz="1000" dirty="0"/>
          </a:p>
        </p:txBody>
      </p:sp>
      <p:pic>
        <p:nvPicPr>
          <p:cNvPr id="5" name="Picture 2" descr="Free Woman in a Psychotherapy Session Stock Photo">
            <a:extLst>
              <a:ext uri="{FF2B5EF4-FFF2-40B4-BE49-F238E27FC236}">
                <a16:creationId xmlns:a16="http://schemas.microsoft.com/office/drawing/2014/main" id="{2BA225EF-23C6-3808-DC30-B41C5D763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073" y="679519"/>
            <a:ext cx="2767263" cy="415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7599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23B9-1DD3-7A12-47DE-793845991D41}"/>
              </a:ext>
            </a:extLst>
          </p:cNvPr>
          <p:cNvSpPr>
            <a:spLocks noGrp="1"/>
          </p:cNvSpPr>
          <p:nvPr>
            <p:ph type="title"/>
          </p:nvPr>
        </p:nvSpPr>
        <p:spPr/>
        <p:txBody>
          <a:bodyPr/>
          <a:lstStyle/>
          <a:p>
            <a:r>
              <a:rPr lang="en-US" dirty="0"/>
              <a:t>Staged Approach to Disclosure</a:t>
            </a:r>
          </a:p>
        </p:txBody>
      </p:sp>
      <p:sp>
        <p:nvSpPr>
          <p:cNvPr id="3" name="Text Placeholder 2">
            <a:extLst>
              <a:ext uri="{FF2B5EF4-FFF2-40B4-BE49-F238E27FC236}">
                <a16:creationId xmlns:a16="http://schemas.microsoft.com/office/drawing/2014/main" id="{686AB7A2-0A1A-168C-A5AF-BD1FF60A9352}"/>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Stages of disclosure</a:t>
            </a:r>
          </a:p>
          <a:p>
            <a:pPr marL="690377" indent="-342900">
              <a:buFont typeface="Arial" panose="020B0604020202020204" pitchFamily="34" charset="0"/>
              <a:buChar char="•"/>
            </a:pPr>
            <a:r>
              <a:rPr lang="en-US" dirty="0"/>
              <a:t>Breaks out topics and groups information together to present to family</a:t>
            </a:r>
          </a:p>
          <a:p>
            <a:pPr marL="690377" indent="-342900">
              <a:buFont typeface="Arial" panose="020B0604020202020204" pitchFamily="34" charset="0"/>
              <a:buChar char="•"/>
            </a:pPr>
            <a:r>
              <a:rPr lang="en-US" dirty="0"/>
              <a:t>Allows step-by-step process and emphasizes process approach to disclosure</a:t>
            </a:r>
          </a:p>
        </p:txBody>
      </p:sp>
    </p:spTree>
    <p:extLst>
      <p:ext uri="{BB962C8B-B14F-4D97-AF65-F5344CB8AC3E}">
        <p14:creationId xmlns:p14="http://schemas.microsoft.com/office/powerpoint/2010/main" val="207767934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A6BD-8236-BBB8-27C0-BF75215AC5AF}"/>
              </a:ext>
            </a:extLst>
          </p:cNvPr>
          <p:cNvSpPr>
            <a:spLocks noGrp="1"/>
          </p:cNvSpPr>
          <p:nvPr>
            <p:ph type="title"/>
          </p:nvPr>
        </p:nvSpPr>
        <p:spPr>
          <a:xfrm>
            <a:off x="406296" y="630316"/>
            <a:ext cx="11084538" cy="785659"/>
          </a:xfrm>
        </p:spPr>
        <p:txBody>
          <a:bodyPr anchor="ctr">
            <a:normAutofit/>
          </a:bodyPr>
          <a:lstStyle/>
          <a:p>
            <a:pPr>
              <a:lnSpc>
                <a:spcPct val="90000"/>
              </a:lnSpc>
            </a:pPr>
            <a:r>
              <a:rPr lang="en-US" sz="3200" dirty="0"/>
              <a:t>Stage 1: Blood Cells</a:t>
            </a:r>
          </a:p>
        </p:txBody>
      </p:sp>
      <p:pic>
        <p:nvPicPr>
          <p:cNvPr id="5" name="Content Placeholder 4">
            <a:extLst>
              <a:ext uri="{FF2B5EF4-FFF2-40B4-BE49-F238E27FC236}">
                <a16:creationId xmlns:a16="http://schemas.microsoft.com/office/drawing/2014/main" id="{76B0FDBF-1878-82AB-1B42-20C821CA3E97}"/>
              </a:ext>
            </a:extLst>
          </p:cNvPr>
          <p:cNvPicPr>
            <a:picLocks noGrp="1" noChangeAspect="1"/>
          </p:cNvPicPr>
          <p:nvPr>
            <p:ph sz="half" idx="1"/>
          </p:nvPr>
        </p:nvPicPr>
        <p:blipFill>
          <a:blip r:embed="rId2"/>
          <a:stretch>
            <a:fillRect/>
          </a:stretch>
        </p:blipFill>
        <p:spPr>
          <a:xfrm>
            <a:off x="2246210" y="1350850"/>
            <a:ext cx="1732768" cy="2286000"/>
          </a:xfrm>
        </p:spPr>
      </p:pic>
      <p:sp>
        <p:nvSpPr>
          <p:cNvPr id="3" name="Text Placeholder 2">
            <a:extLst>
              <a:ext uri="{FF2B5EF4-FFF2-40B4-BE49-F238E27FC236}">
                <a16:creationId xmlns:a16="http://schemas.microsoft.com/office/drawing/2014/main" id="{75A66156-656D-33B5-FD94-1616041822B5}"/>
              </a:ext>
            </a:extLst>
          </p:cNvPr>
          <p:cNvSpPr>
            <a:spLocks noGrp="1"/>
          </p:cNvSpPr>
          <p:nvPr>
            <p:ph sz="half" idx="2"/>
          </p:nvPr>
        </p:nvSpPr>
        <p:spPr>
          <a:xfrm>
            <a:off x="5128181" y="1534529"/>
            <a:ext cx="5943335" cy="4431307"/>
          </a:xfrm>
        </p:spPr>
        <p:txBody>
          <a:bodyPr>
            <a:normAutofit/>
          </a:bodyPr>
          <a:lstStyle/>
          <a:p>
            <a:pPr marL="690377" indent="-342900">
              <a:buFont typeface="Wingdings" panose="05000000000000000000" pitchFamily="2" charset="2"/>
              <a:buChar char="§"/>
            </a:pPr>
            <a:r>
              <a:rPr lang="en-US" sz="2800" dirty="0"/>
              <a:t>White blood cells: “fighter cells”</a:t>
            </a:r>
          </a:p>
          <a:p>
            <a:pPr marL="690377" indent="-342900">
              <a:buFont typeface="Wingdings" panose="05000000000000000000" pitchFamily="2" charset="2"/>
              <a:buChar char="§"/>
            </a:pPr>
            <a:r>
              <a:rPr lang="en-US" sz="2800" dirty="0"/>
              <a:t>Red blood cells: “party cells”</a:t>
            </a:r>
          </a:p>
          <a:p>
            <a:pPr marL="690377" indent="-342900">
              <a:buFont typeface="Wingdings" panose="05000000000000000000" pitchFamily="2" charset="2"/>
              <a:buChar char="§"/>
            </a:pPr>
            <a:r>
              <a:rPr lang="en-US" sz="2800" dirty="0"/>
              <a:t>Platelets: “Band-Aid cells”</a:t>
            </a:r>
          </a:p>
        </p:txBody>
      </p:sp>
      <p:sp>
        <p:nvSpPr>
          <p:cNvPr id="10" name="Slide Number Placeholder 4">
            <a:extLst>
              <a:ext uri="{FF2B5EF4-FFF2-40B4-BE49-F238E27FC236}">
                <a16:creationId xmlns:a16="http://schemas.microsoft.com/office/drawing/2014/main" id="{6793F1BB-7256-562C-BF36-51AF88D929E9}"/>
              </a:ext>
            </a:extLst>
          </p:cNvPr>
          <p:cNvSpPr>
            <a:spLocks noGrp="1"/>
          </p:cNvSpPr>
          <p:nvPr>
            <p:ph type="sldNum" sz="quarter" idx="12"/>
          </p:nvPr>
        </p:nvSpPr>
        <p:spPr>
          <a:xfrm>
            <a:off x="11372755" y="6305883"/>
            <a:ext cx="731330" cy="396240"/>
          </a:xfrm>
        </p:spPr>
        <p:txBody>
          <a:bodyPr/>
          <a:lstStyle/>
          <a:p>
            <a:pPr>
              <a:spcAft>
                <a:spcPts val="600"/>
              </a:spcAft>
            </a:pPr>
            <a:fld id="{1D2EA5EF-C699-AF4C-BA42-C0A1CAAB713C}" type="slidenum">
              <a:rPr lang="en-US" smtClean="0"/>
              <a:pPr>
                <a:spcAft>
                  <a:spcPts val="600"/>
                </a:spcAft>
              </a:pPr>
              <a:t>14</a:t>
            </a:fld>
            <a:endParaRPr lang="en-US"/>
          </a:p>
        </p:txBody>
      </p:sp>
      <p:pic>
        <p:nvPicPr>
          <p:cNvPr id="7" name="Picture 6">
            <a:extLst>
              <a:ext uri="{FF2B5EF4-FFF2-40B4-BE49-F238E27FC236}">
                <a16:creationId xmlns:a16="http://schemas.microsoft.com/office/drawing/2014/main" id="{040F6BF0-48A7-5254-425D-98A5A91B748C}"/>
              </a:ext>
            </a:extLst>
          </p:cNvPr>
          <p:cNvPicPr>
            <a:picLocks noChangeAspect="1"/>
          </p:cNvPicPr>
          <p:nvPr/>
        </p:nvPicPr>
        <p:blipFill>
          <a:blip r:embed="rId3"/>
          <a:stretch>
            <a:fillRect/>
          </a:stretch>
        </p:blipFill>
        <p:spPr>
          <a:xfrm>
            <a:off x="1483685" y="3675279"/>
            <a:ext cx="3451909" cy="2286000"/>
          </a:xfrm>
          <a:prstGeom prst="rect">
            <a:avLst/>
          </a:prstGeom>
        </p:spPr>
      </p:pic>
      <p:sp>
        <p:nvSpPr>
          <p:cNvPr id="11" name="TextBox 10">
            <a:extLst>
              <a:ext uri="{FF2B5EF4-FFF2-40B4-BE49-F238E27FC236}">
                <a16:creationId xmlns:a16="http://schemas.microsoft.com/office/drawing/2014/main" id="{A1562B10-9138-3F24-0F80-31F5A0E9867E}"/>
              </a:ext>
            </a:extLst>
          </p:cNvPr>
          <p:cNvSpPr txBox="1"/>
          <p:nvPr/>
        </p:nvSpPr>
        <p:spPr>
          <a:xfrm>
            <a:off x="1687774" y="5961279"/>
            <a:ext cx="7578670" cy="246221"/>
          </a:xfrm>
          <a:prstGeom prst="rect">
            <a:avLst/>
          </a:prstGeom>
          <a:noFill/>
        </p:spPr>
        <p:txBody>
          <a:bodyPr wrap="square">
            <a:spAutoFit/>
          </a:bodyPr>
          <a:lstStyle/>
          <a:p>
            <a:r>
              <a:rPr lang="en-US" sz="1000" dirty="0"/>
              <a:t>Child Life, St. Jude Children’s Research Hospital</a:t>
            </a:r>
          </a:p>
        </p:txBody>
      </p:sp>
    </p:spTree>
    <p:extLst>
      <p:ext uri="{BB962C8B-B14F-4D97-AF65-F5344CB8AC3E}">
        <p14:creationId xmlns:p14="http://schemas.microsoft.com/office/powerpoint/2010/main" val="321392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786A-A1EC-9B34-5F91-B17DE255A4CD}"/>
              </a:ext>
            </a:extLst>
          </p:cNvPr>
          <p:cNvSpPr>
            <a:spLocks noGrp="1"/>
          </p:cNvSpPr>
          <p:nvPr>
            <p:ph type="title"/>
          </p:nvPr>
        </p:nvSpPr>
        <p:spPr/>
        <p:txBody>
          <a:bodyPr/>
          <a:lstStyle/>
          <a:p>
            <a:r>
              <a:rPr lang="en-US" dirty="0"/>
              <a:t>Stage 2: Germs and Infection</a:t>
            </a:r>
          </a:p>
        </p:txBody>
      </p:sp>
      <p:sp>
        <p:nvSpPr>
          <p:cNvPr id="3" name="Text Placeholder 2">
            <a:extLst>
              <a:ext uri="{FF2B5EF4-FFF2-40B4-BE49-F238E27FC236}">
                <a16:creationId xmlns:a16="http://schemas.microsoft.com/office/drawing/2014/main" id="{3C277757-708A-F175-A70E-744F18B0F0F2}"/>
              </a:ext>
            </a:extLst>
          </p:cNvPr>
          <p:cNvSpPr>
            <a:spLocks noGrp="1"/>
          </p:cNvSpPr>
          <p:nvPr>
            <p:ph type="body" sz="quarter" idx="11"/>
          </p:nvPr>
        </p:nvSpPr>
        <p:spPr/>
        <p:txBody>
          <a:bodyPr/>
          <a:lstStyle/>
          <a:p>
            <a:pPr marL="690377" indent="-342900">
              <a:buFont typeface="Wingdings" panose="05000000000000000000" pitchFamily="2" charset="2"/>
              <a:buChar char="§"/>
            </a:pPr>
            <a:r>
              <a:rPr lang="en-US" sz="2800" dirty="0"/>
              <a:t>Bacteria</a:t>
            </a:r>
          </a:p>
          <a:p>
            <a:pPr marL="690377" indent="-342900">
              <a:buFont typeface="Wingdings" panose="05000000000000000000" pitchFamily="2" charset="2"/>
              <a:buChar char="§"/>
            </a:pPr>
            <a:r>
              <a:rPr lang="en-US" sz="2800" dirty="0"/>
              <a:t>Viruses</a:t>
            </a:r>
          </a:p>
          <a:p>
            <a:pPr marL="690377" indent="-342900">
              <a:buFont typeface="Wingdings" panose="05000000000000000000" pitchFamily="2" charset="2"/>
              <a:buChar char="§"/>
            </a:pPr>
            <a:r>
              <a:rPr lang="en-US" sz="2800" dirty="0"/>
              <a:t>Fungi</a:t>
            </a:r>
          </a:p>
          <a:p>
            <a:pPr marL="690377" indent="-342900">
              <a:buFont typeface="Wingdings" panose="05000000000000000000" pitchFamily="2" charset="2"/>
              <a:buChar char="§"/>
            </a:pPr>
            <a:endParaRPr lang="en-US" dirty="0"/>
          </a:p>
          <a:p>
            <a:endParaRPr lang="en-US" dirty="0"/>
          </a:p>
        </p:txBody>
      </p:sp>
      <p:pic>
        <p:nvPicPr>
          <p:cNvPr id="5" name="Picture 4">
            <a:extLst>
              <a:ext uri="{FF2B5EF4-FFF2-40B4-BE49-F238E27FC236}">
                <a16:creationId xmlns:a16="http://schemas.microsoft.com/office/drawing/2014/main" id="{6DA00725-EEF9-C667-D89E-D70FAA1FF2EF}"/>
              </a:ext>
            </a:extLst>
          </p:cNvPr>
          <p:cNvPicPr>
            <a:picLocks noChangeAspect="1"/>
          </p:cNvPicPr>
          <p:nvPr/>
        </p:nvPicPr>
        <p:blipFill>
          <a:blip r:embed="rId2"/>
          <a:stretch>
            <a:fillRect/>
          </a:stretch>
        </p:blipFill>
        <p:spPr>
          <a:xfrm>
            <a:off x="7476159" y="1169789"/>
            <a:ext cx="3660155" cy="4754880"/>
          </a:xfrm>
          <a:prstGeom prst="rect">
            <a:avLst/>
          </a:prstGeom>
        </p:spPr>
      </p:pic>
      <p:sp>
        <p:nvSpPr>
          <p:cNvPr id="6" name="TextBox 5">
            <a:extLst>
              <a:ext uri="{FF2B5EF4-FFF2-40B4-BE49-F238E27FC236}">
                <a16:creationId xmlns:a16="http://schemas.microsoft.com/office/drawing/2014/main" id="{94BB0C1A-4506-BA9B-80F3-ECCE41D0E642}"/>
              </a:ext>
            </a:extLst>
          </p:cNvPr>
          <p:cNvSpPr txBox="1"/>
          <p:nvPr/>
        </p:nvSpPr>
        <p:spPr>
          <a:xfrm>
            <a:off x="7921667" y="5924669"/>
            <a:ext cx="3049877" cy="246221"/>
          </a:xfrm>
          <a:prstGeom prst="rect">
            <a:avLst/>
          </a:prstGeom>
          <a:noFill/>
        </p:spPr>
        <p:txBody>
          <a:bodyPr wrap="square" rtlCol="0">
            <a:spAutoFit/>
          </a:bodyPr>
          <a:lstStyle/>
          <a:p>
            <a:r>
              <a:rPr lang="en-US" sz="1000" dirty="0"/>
              <a:t>Child Life, St. Jude Children’s Research Hospital</a:t>
            </a:r>
          </a:p>
        </p:txBody>
      </p:sp>
    </p:spTree>
    <p:extLst>
      <p:ext uri="{BB962C8B-B14F-4D97-AF65-F5344CB8AC3E}">
        <p14:creationId xmlns:p14="http://schemas.microsoft.com/office/powerpoint/2010/main" val="180007018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CA0B-0092-0091-F3F4-FF9FFE58D639}"/>
              </a:ext>
            </a:extLst>
          </p:cNvPr>
          <p:cNvSpPr>
            <a:spLocks noGrp="1"/>
          </p:cNvSpPr>
          <p:nvPr>
            <p:ph type="title"/>
          </p:nvPr>
        </p:nvSpPr>
        <p:spPr>
          <a:xfrm>
            <a:off x="406296" y="630316"/>
            <a:ext cx="11084538" cy="785659"/>
          </a:xfrm>
        </p:spPr>
        <p:txBody>
          <a:bodyPr anchor="ctr">
            <a:normAutofit/>
          </a:bodyPr>
          <a:lstStyle/>
          <a:p>
            <a:pPr>
              <a:lnSpc>
                <a:spcPct val="90000"/>
              </a:lnSpc>
            </a:pPr>
            <a:r>
              <a:rPr lang="en-US" sz="3200" dirty="0"/>
              <a:t>Stage 3: Medications</a:t>
            </a:r>
          </a:p>
        </p:txBody>
      </p:sp>
      <p:sp>
        <p:nvSpPr>
          <p:cNvPr id="3" name="Text Placeholder 2">
            <a:extLst>
              <a:ext uri="{FF2B5EF4-FFF2-40B4-BE49-F238E27FC236}">
                <a16:creationId xmlns:a16="http://schemas.microsoft.com/office/drawing/2014/main" id="{134E47D8-4C08-2362-A2A1-7DE998D0703B}"/>
              </a:ext>
            </a:extLst>
          </p:cNvPr>
          <p:cNvSpPr>
            <a:spLocks noGrp="1"/>
          </p:cNvSpPr>
          <p:nvPr>
            <p:ph sz="half" idx="1"/>
          </p:nvPr>
        </p:nvSpPr>
        <p:spPr>
          <a:xfrm>
            <a:off x="406295" y="1534529"/>
            <a:ext cx="4875530" cy="4431307"/>
          </a:xfrm>
        </p:spPr>
        <p:txBody>
          <a:bodyPr>
            <a:normAutofit/>
          </a:bodyPr>
          <a:lstStyle/>
          <a:p>
            <a:pPr marL="690377" indent="-342900">
              <a:buFont typeface="Wingdings" panose="05000000000000000000" pitchFamily="2" charset="2"/>
              <a:buChar char="§"/>
            </a:pPr>
            <a:r>
              <a:rPr lang="en-US" sz="2400" dirty="0"/>
              <a:t>Medications that “keep white blood cells strong”</a:t>
            </a:r>
          </a:p>
          <a:p>
            <a:pPr marL="690377" indent="-342900">
              <a:buFont typeface="Wingdings" panose="05000000000000000000" pitchFamily="2" charset="2"/>
              <a:buChar char="§"/>
            </a:pPr>
            <a:r>
              <a:rPr lang="en-US" sz="2400" dirty="0"/>
              <a:t>Name(s) of medication</a:t>
            </a:r>
          </a:p>
        </p:txBody>
      </p:sp>
      <p:sp>
        <p:nvSpPr>
          <p:cNvPr id="9" name="Slide Number Placeholder 4">
            <a:extLst>
              <a:ext uri="{FF2B5EF4-FFF2-40B4-BE49-F238E27FC236}">
                <a16:creationId xmlns:a16="http://schemas.microsoft.com/office/drawing/2014/main" id="{2E3C774A-293F-F7D5-F5C6-2FE04F599229}"/>
              </a:ext>
            </a:extLst>
          </p:cNvPr>
          <p:cNvSpPr>
            <a:spLocks noGrp="1"/>
          </p:cNvSpPr>
          <p:nvPr>
            <p:ph type="sldNum" sz="quarter" idx="12"/>
          </p:nvPr>
        </p:nvSpPr>
        <p:spPr>
          <a:xfrm>
            <a:off x="11372755" y="6305883"/>
            <a:ext cx="731330" cy="396240"/>
          </a:xfrm>
        </p:spPr>
        <p:txBody>
          <a:bodyPr/>
          <a:lstStyle/>
          <a:p>
            <a:pPr>
              <a:spcAft>
                <a:spcPts val="600"/>
              </a:spcAft>
            </a:pPr>
            <a:fld id="{1D2EA5EF-C699-AF4C-BA42-C0A1CAAB713C}" type="slidenum">
              <a:rPr lang="en-US" smtClean="0"/>
              <a:pPr>
                <a:spcAft>
                  <a:spcPts val="600"/>
                </a:spcAft>
              </a:pPr>
              <a:t>16</a:t>
            </a:fld>
            <a:endParaRPr lang="en-US"/>
          </a:p>
        </p:txBody>
      </p:sp>
      <p:pic>
        <p:nvPicPr>
          <p:cNvPr id="6" name="Picture 5">
            <a:extLst>
              <a:ext uri="{FF2B5EF4-FFF2-40B4-BE49-F238E27FC236}">
                <a16:creationId xmlns:a16="http://schemas.microsoft.com/office/drawing/2014/main" id="{4B768A42-F652-4374-5DD5-74A7C3212FA8}"/>
              </a:ext>
            </a:extLst>
          </p:cNvPr>
          <p:cNvPicPr>
            <a:picLocks noChangeAspect="1"/>
          </p:cNvPicPr>
          <p:nvPr/>
        </p:nvPicPr>
        <p:blipFill>
          <a:blip r:embed="rId2"/>
          <a:stretch>
            <a:fillRect/>
          </a:stretch>
        </p:blipFill>
        <p:spPr>
          <a:xfrm>
            <a:off x="6540036" y="1415975"/>
            <a:ext cx="4115428" cy="4023360"/>
          </a:xfrm>
          <a:prstGeom prst="rect">
            <a:avLst/>
          </a:prstGeom>
        </p:spPr>
      </p:pic>
      <p:sp>
        <p:nvSpPr>
          <p:cNvPr id="8" name="TextBox 7">
            <a:extLst>
              <a:ext uri="{FF2B5EF4-FFF2-40B4-BE49-F238E27FC236}">
                <a16:creationId xmlns:a16="http://schemas.microsoft.com/office/drawing/2014/main" id="{EEDD0A3F-4F1C-E74B-A0D6-2A994A160882}"/>
              </a:ext>
            </a:extLst>
          </p:cNvPr>
          <p:cNvSpPr txBox="1"/>
          <p:nvPr/>
        </p:nvSpPr>
        <p:spPr>
          <a:xfrm>
            <a:off x="6263027" y="5439335"/>
            <a:ext cx="7585910" cy="246221"/>
          </a:xfrm>
          <a:prstGeom prst="rect">
            <a:avLst/>
          </a:prstGeom>
          <a:noFill/>
        </p:spPr>
        <p:txBody>
          <a:bodyPr wrap="square">
            <a:spAutoFit/>
          </a:bodyPr>
          <a:lstStyle/>
          <a:p>
            <a:r>
              <a:rPr lang="en-US" sz="1000" b="0" i="0" dirty="0">
                <a:solidFill>
                  <a:srgbClr val="000000"/>
                </a:solidFill>
                <a:effectLst/>
                <a:latin typeface="PlusJakartaSans"/>
              </a:rPr>
              <a:t>Photo by Anna Shvets: https://www.pexels.com/photo/tablets-on-pink-surface-3683044/</a:t>
            </a:r>
            <a:endParaRPr lang="en-US" sz="1000" dirty="0"/>
          </a:p>
        </p:txBody>
      </p:sp>
    </p:spTree>
    <p:extLst>
      <p:ext uri="{BB962C8B-B14F-4D97-AF65-F5344CB8AC3E}">
        <p14:creationId xmlns:p14="http://schemas.microsoft.com/office/powerpoint/2010/main" val="348669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FAE7-F241-8A83-08E9-FB61C584F9AF}"/>
              </a:ext>
            </a:extLst>
          </p:cNvPr>
          <p:cNvSpPr>
            <a:spLocks noGrp="1"/>
          </p:cNvSpPr>
          <p:nvPr>
            <p:ph type="title"/>
          </p:nvPr>
        </p:nvSpPr>
        <p:spPr/>
        <p:txBody>
          <a:bodyPr/>
          <a:lstStyle/>
          <a:p>
            <a:r>
              <a:rPr lang="en-US" dirty="0"/>
              <a:t>Stage 4: White Blood Cells</a:t>
            </a:r>
          </a:p>
        </p:txBody>
      </p:sp>
      <p:sp>
        <p:nvSpPr>
          <p:cNvPr id="3" name="Text Placeholder 2">
            <a:extLst>
              <a:ext uri="{FF2B5EF4-FFF2-40B4-BE49-F238E27FC236}">
                <a16:creationId xmlns:a16="http://schemas.microsoft.com/office/drawing/2014/main" id="{57660527-6214-EC16-8CF1-001A07A9D5BF}"/>
              </a:ext>
            </a:extLst>
          </p:cNvPr>
          <p:cNvSpPr>
            <a:spLocks noGrp="1"/>
          </p:cNvSpPr>
          <p:nvPr>
            <p:ph type="body" sz="quarter" idx="11"/>
          </p:nvPr>
        </p:nvSpPr>
        <p:spPr/>
        <p:txBody>
          <a:bodyPr/>
          <a:lstStyle/>
          <a:p>
            <a:pPr marL="690377" indent="-342900">
              <a:buFont typeface="Wingdings" panose="05000000000000000000" pitchFamily="2" charset="2"/>
              <a:buChar char="§"/>
            </a:pPr>
            <a:r>
              <a:rPr lang="en-US" dirty="0"/>
              <a:t>Types of WBCs (emphasizing lymphocytes)</a:t>
            </a:r>
          </a:p>
          <a:p>
            <a:pPr marL="690377" indent="-342900">
              <a:buFont typeface="Wingdings" panose="05000000000000000000" pitchFamily="2" charset="2"/>
              <a:buChar char="§"/>
            </a:pPr>
            <a:r>
              <a:rPr lang="en-US" dirty="0"/>
              <a:t>Role of CD4 cells</a:t>
            </a:r>
          </a:p>
        </p:txBody>
      </p:sp>
      <p:pic>
        <p:nvPicPr>
          <p:cNvPr id="5" name="Picture 4">
            <a:extLst>
              <a:ext uri="{FF2B5EF4-FFF2-40B4-BE49-F238E27FC236}">
                <a16:creationId xmlns:a16="http://schemas.microsoft.com/office/drawing/2014/main" id="{1A0D2AEB-33DA-EEA3-BE10-95C420FF6896}"/>
              </a:ext>
            </a:extLst>
          </p:cNvPr>
          <p:cNvPicPr>
            <a:picLocks noChangeAspect="1"/>
          </p:cNvPicPr>
          <p:nvPr/>
        </p:nvPicPr>
        <p:blipFill>
          <a:blip r:embed="rId2"/>
          <a:stretch>
            <a:fillRect/>
          </a:stretch>
        </p:blipFill>
        <p:spPr>
          <a:xfrm>
            <a:off x="7507704" y="1355342"/>
            <a:ext cx="3797425" cy="3840480"/>
          </a:xfrm>
          <a:prstGeom prst="rect">
            <a:avLst/>
          </a:prstGeom>
        </p:spPr>
      </p:pic>
      <p:sp>
        <p:nvSpPr>
          <p:cNvPr id="7" name="TextBox 6">
            <a:extLst>
              <a:ext uri="{FF2B5EF4-FFF2-40B4-BE49-F238E27FC236}">
                <a16:creationId xmlns:a16="http://schemas.microsoft.com/office/drawing/2014/main" id="{883930D9-B70F-CE00-3904-3CBFE4D70386}"/>
              </a:ext>
            </a:extLst>
          </p:cNvPr>
          <p:cNvSpPr txBox="1"/>
          <p:nvPr/>
        </p:nvSpPr>
        <p:spPr>
          <a:xfrm>
            <a:off x="7717722" y="5302603"/>
            <a:ext cx="3733215" cy="400110"/>
          </a:xfrm>
          <a:prstGeom prst="rect">
            <a:avLst/>
          </a:prstGeom>
          <a:noFill/>
        </p:spPr>
        <p:txBody>
          <a:bodyPr wrap="square">
            <a:spAutoFit/>
          </a:bodyPr>
          <a:lstStyle/>
          <a:p>
            <a:r>
              <a:rPr lang="en-US" sz="1000" b="0" i="0" dirty="0">
                <a:solidFill>
                  <a:srgbClr val="000000"/>
                </a:solidFill>
                <a:effectLst/>
                <a:latin typeface="PlusJakartaSans"/>
              </a:rPr>
              <a:t>Photo by </a:t>
            </a:r>
            <a:r>
              <a:rPr lang="en-US" sz="1000" b="0" i="0" dirty="0" err="1">
                <a:solidFill>
                  <a:srgbClr val="000000"/>
                </a:solidFill>
                <a:effectLst/>
                <a:latin typeface="PlusJakartaSans"/>
              </a:rPr>
              <a:t>roberto</a:t>
            </a:r>
            <a:r>
              <a:rPr lang="en-US" sz="1000" b="0" i="0" dirty="0">
                <a:solidFill>
                  <a:srgbClr val="000000"/>
                </a:solidFill>
                <a:effectLst/>
                <a:latin typeface="PlusJakartaSans"/>
              </a:rPr>
              <a:t> </a:t>
            </a:r>
            <a:r>
              <a:rPr lang="en-US" sz="1000" b="0" i="0" dirty="0" err="1">
                <a:solidFill>
                  <a:srgbClr val="000000"/>
                </a:solidFill>
                <a:effectLst/>
                <a:latin typeface="PlusJakartaSans"/>
              </a:rPr>
              <a:t>carrafa</a:t>
            </a:r>
            <a:r>
              <a:rPr lang="en-US" sz="1000" b="0" i="0" dirty="0">
                <a:solidFill>
                  <a:srgbClr val="000000"/>
                </a:solidFill>
                <a:effectLst/>
                <a:latin typeface="PlusJakartaSans"/>
              </a:rPr>
              <a:t>: https://www.pexels.com/photo/purple-and-white-plastic-bottle-3908178/</a:t>
            </a:r>
            <a:endParaRPr lang="en-US" sz="1000" dirty="0"/>
          </a:p>
        </p:txBody>
      </p:sp>
    </p:spTree>
    <p:extLst>
      <p:ext uri="{BB962C8B-B14F-4D97-AF65-F5344CB8AC3E}">
        <p14:creationId xmlns:p14="http://schemas.microsoft.com/office/powerpoint/2010/main" val="370996868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5AC4-DAC3-DC8C-5BEF-EE8D4BD2BAA2}"/>
              </a:ext>
            </a:extLst>
          </p:cNvPr>
          <p:cNvSpPr>
            <a:spLocks noGrp="1"/>
          </p:cNvSpPr>
          <p:nvPr>
            <p:ph type="title"/>
          </p:nvPr>
        </p:nvSpPr>
        <p:spPr>
          <a:xfrm>
            <a:off x="623297" y="1154180"/>
            <a:ext cx="10512425" cy="648915"/>
          </a:xfrm>
        </p:spPr>
        <p:txBody>
          <a:bodyPr anchor="t">
            <a:normAutofit/>
          </a:bodyPr>
          <a:lstStyle/>
          <a:p>
            <a:r>
              <a:rPr lang="en-US"/>
              <a:t>Interim Assessment (with Caregiver)</a:t>
            </a:r>
          </a:p>
        </p:txBody>
      </p:sp>
      <p:sp>
        <p:nvSpPr>
          <p:cNvPr id="3" name="Text Placeholder 2">
            <a:extLst>
              <a:ext uri="{FF2B5EF4-FFF2-40B4-BE49-F238E27FC236}">
                <a16:creationId xmlns:a16="http://schemas.microsoft.com/office/drawing/2014/main" id="{A05421F3-8CDF-BFDB-8A71-CA861F827EF1}"/>
              </a:ext>
            </a:extLst>
          </p:cNvPr>
          <p:cNvSpPr>
            <a:spLocks noGrp="1"/>
          </p:cNvSpPr>
          <p:nvPr>
            <p:ph type="body" sz="quarter" idx="11"/>
          </p:nvPr>
        </p:nvSpPr>
        <p:spPr>
          <a:xfrm>
            <a:off x="623889" y="2040640"/>
            <a:ext cx="5248592" cy="2986087"/>
          </a:xfrm>
        </p:spPr>
        <p:txBody>
          <a:bodyPr>
            <a:normAutofit/>
          </a:bodyPr>
          <a:lstStyle/>
          <a:p>
            <a:pPr marL="690377" indent="-342900">
              <a:buFont typeface="Wingdings" panose="05000000000000000000" pitchFamily="2" charset="2"/>
              <a:buChar char="§"/>
            </a:pPr>
            <a:r>
              <a:rPr lang="en-US"/>
              <a:t>Review the timeline for full disclosure</a:t>
            </a:r>
          </a:p>
          <a:p>
            <a:pPr marL="690377" indent="-342900">
              <a:buFont typeface="Wingdings" panose="05000000000000000000" pitchFamily="2" charset="2"/>
              <a:buChar char="§"/>
            </a:pPr>
            <a:r>
              <a:rPr lang="en-US"/>
              <a:t>Discuss caregiver concerns &amp; relevant legal issues if applicable</a:t>
            </a:r>
          </a:p>
          <a:p>
            <a:pPr marL="690377" indent="-342900">
              <a:buFont typeface="Wingdings" panose="05000000000000000000" pitchFamily="2" charset="2"/>
              <a:buChar char="§"/>
            </a:pPr>
            <a:r>
              <a:rPr lang="en-US"/>
              <a:t>Review the positive impact of disclosure for children</a:t>
            </a:r>
          </a:p>
        </p:txBody>
      </p:sp>
      <p:pic>
        <p:nvPicPr>
          <p:cNvPr id="5" name="Picture 4" descr="A person sitting on a couch with a tablet&#10;&#10;Description automatically generated">
            <a:extLst>
              <a:ext uri="{FF2B5EF4-FFF2-40B4-BE49-F238E27FC236}">
                <a16:creationId xmlns:a16="http://schemas.microsoft.com/office/drawing/2014/main" id="{52156857-74B2-8D5F-1CB9-5561AB7FDB58}"/>
              </a:ext>
            </a:extLst>
          </p:cNvPr>
          <p:cNvPicPr>
            <a:picLocks noChangeAspect="1"/>
          </p:cNvPicPr>
          <p:nvPr/>
        </p:nvPicPr>
        <p:blipFill>
          <a:blip r:embed="rId2"/>
          <a:stretch>
            <a:fillRect/>
          </a:stretch>
        </p:blipFill>
        <p:spPr>
          <a:xfrm>
            <a:off x="7917151" y="1478637"/>
            <a:ext cx="2918766" cy="3474720"/>
          </a:xfrm>
          <a:prstGeom prst="rect">
            <a:avLst/>
          </a:prstGeom>
          <a:noFill/>
        </p:spPr>
      </p:pic>
      <p:sp>
        <p:nvSpPr>
          <p:cNvPr id="7" name="TextBox 6">
            <a:extLst>
              <a:ext uri="{FF2B5EF4-FFF2-40B4-BE49-F238E27FC236}">
                <a16:creationId xmlns:a16="http://schemas.microsoft.com/office/drawing/2014/main" id="{D5660928-73E6-BEAA-82B1-07ACB096B743}"/>
              </a:ext>
            </a:extLst>
          </p:cNvPr>
          <p:cNvSpPr txBox="1"/>
          <p:nvPr/>
        </p:nvSpPr>
        <p:spPr>
          <a:xfrm>
            <a:off x="7731290" y="4979253"/>
            <a:ext cx="3615795" cy="400110"/>
          </a:xfrm>
          <a:prstGeom prst="rect">
            <a:avLst/>
          </a:prstGeom>
          <a:noFill/>
        </p:spPr>
        <p:txBody>
          <a:bodyPr wrap="square">
            <a:spAutoFit/>
          </a:bodyPr>
          <a:lstStyle/>
          <a:p>
            <a:r>
              <a:rPr lang="en-US" sz="1000" b="0" i="0" dirty="0">
                <a:solidFill>
                  <a:srgbClr val="000000"/>
                </a:solidFill>
                <a:effectLst/>
                <a:latin typeface="PlusJakartaSans"/>
              </a:rPr>
              <a:t>Photo by Polina </a:t>
            </a:r>
            <a:r>
              <a:rPr lang="en-US" sz="1000" b="0" i="0" dirty="0" err="1">
                <a:solidFill>
                  <a:srgbClr val="000000"/>
                </a:solidFill>
                <a:effectLst/>
                <a:latin typeface="PlusJakartaSans"/>
              </a:rPr>
              <a:t>Tankilevitch</a:t>
            </a:r>
            <a:r>
              <a:rPr lang="en-US" sz="1000" b="0" i="0" dirty="0">
                <a:solidFill>
                  <a:srgbClr val="000000"/>
                </a:solidFill>
                <a:effectLst/>
                <a:latin typeface="PlusJakartaSans"/>
              </a:rPr>
              <a:t>: https://www.pexels.com/photo/a-woman-having-a-therapy-session-with-a-psychologist-5234573/</a:t>
            </a:r>
            <a:endParaRPr lang="en-US" sz="1000" dirty="0"/>
          </a:p>
        </p:txBody>
      </p:sp>
    </p:spTree>
    <p:extLst>
      <p:ext uri="{BB962C8B-B14F-4D97-AF65-F5344CB8AC3E}">
        <p14:creationId xmlns:p14="http://schemas.microsoft.com/office/powerpoint/2010/main" val="192796954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3202-123B-2F49-CFD0-530B3A3C2805}"/>
              </a:ext>
            </a:extLst>
          </p:cNvPr>
          <p:cNvSpPr>
            <a:spLocks noGrp="1"/>
          </p:cNvSpPr>
          <p:nvPr>
            <p:ph type="title"/>
          </p:nvPr>
        </p:nvSpPr>
        <p:spPr>
          <a:xfrm>
            <a:off x="623297" y="1154180"/>
            <a:ext cx="10512425" cy="648915"/>
          </a:xfrm>
        </p:spPr>
        <p:txBody>
          <a:bodyPr anchor="t">
            <a:normAutofit/>
          </a:bodyPr>
          <a:lstStyle/>
          <a:p>
            <a:r>
              <a:rPr lang="en-US"/>
              <a:t>Stage 5: Unhealthy Part</a:t>
            </a:r>
          </a:p>
        </p:txBody>
      </p:sp>
      <p:sp>
        <p:nvSpPr>
          <p:cNvPr id="3" name="Text Placeholder 2">
            <a:extLst>
              <a:ext uri="{FF2B5EF4-FFF2-40B4-BE49-F238E27FC236}">
                <a16:creationId xmlns:a16="http://schemas.microsoft.com/office/drawing/2014/main" id="{19EEFD28-40CF-8A31-DB5C-3536737E0F0B}"/>
              </a:ext>
            </a:extLst>
          </p:cNvPr>
          <p:cNvSpPr>
            <a:spLocks noGrp="1"/>
          </p:cNvSpPr>
          <p:nvPr>
            <p:ph type="body" sz="quarter" idx="11"/>
          </p:nvPr>
        </p:nvSpPr>
        <p:spPr>
          <a:xfrm>
            <a:off x="623889" y="2040640"/>
            <a:ext cx="5248592" cy="2986087"/>
          </a:xfrm>
        </p:spPr>
        <p:txBody>
          <a:bodyPr>
            <a:normAutofit/>
          </a:bodyPr>
          <a:lstStyle/>
          <a:p>
            <a:pPr marL="690377" indent="-342900">
              <a:lnSpc>
                <a:spcPct val="90000"/>
              </a:lnSpc>
              <a:buFont typeface="Wingdings" panose="05000000000000000000" pitchFamily="2" charset="2"/>
              <a:buChar char="§"/>
            </a:pPr>
            <a:r>
              <a:rPr lang="en-US"/>
              <a:t>Introduction of child’s blood as unhealthy</a:t>
            </a:r>
          </a:p>
          <a:p>
            <a:pPr marL="690377" indent="-342900">
              <a:lnSpc>
                <a:spcPct val="90000"/>
              </a:lnSpc>
              <a:buFont typeface="Wingdings" panose="05000000000000000000" pitchFamily="2" charset="2"/>
              <a:buChar char="§"/>
            </a:pPr>
            <a:r>
              <a:rPr lang="en-US"/>
              <a:t>Need for medications to help WBCs function better</a:t>
            </a:r>
          </a:p>
          <a:p>
            <a:pPr marL="690377" indent="-342900">
              <a:lnSpc>
                <a:spcPct val="90000"/>
              </a:lnSpc>
              <a:buFont typeface="Wingdings" panose="05000000000000000000" pitchFamily="2" charset="2"/>
              <a:buChar char="§"/>
            </a:pPr>
            <a:r>
              <a:rPr lang="en-US"/>
              <a:t>Similar to “partial disclosure”</a:t>
            </a:r>
          </a:p>
          <a:p>
            <a:pPr marL="690377" indent="-342900">
              <a:lnSpc>
                <a:spcPct val="90000"/>
              </a:lnSpc>
              <a:buFont typeface="Wingdings" panose="05000000000000000000" pitchFamily="2" charset="2"/>
              <a:buChar char="§"/>
            </a:pPr>
            <a:r>
              <a:rPr lang="en-US"/>
              <a:t>Allows for assessment of child’s reaction</a:t>
            </a:r>
          </a:p>
        </p:txBody>
      </p:sp>
      <p:pic>
        <p:nvPicPr>
          <p:cNvPr id="5122" name="Picture 2" descr="Free Photo of a Girl Looking at a Card with Her Parents Stock Photo">
            <a:extLst>
              <a:ext uri="{FF2B5EF4-FFF2-40B4-BE49-F238E27FC236}">
                <a16:creationId xmlns:a16="http://schemas.microsoft.com/office/drawing/2014/main" id="{D0660516-4F0B-24D2-F0E2-BB63C421D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1227"/>
          <a:stretch/>
        </p:blipFill>
        <p:spPr bwMode="auto">
          <a:xfrm>
            <a:off x="6622314" y="1618251"/>
            <a:ext cx="5041900" cy="2987675"/>
          </a:xfrm>
          <a:prstGeom prst="rect">
            <a:avLst/>
          </a:prstGeom>
          <a:solidFill>
            <a:srgbClr val="FFFFFF"/>
          </a:solidFill>
        </p:spPr>
      </p:pic>
      <p:sp>
        <p:nvSpPr>
          <p:cNvPr id="5" name="TextBox 4">
            <a:extLst>
              <a:ext uri="{FF2B5EF4-FFF2-40B4-BE49-F238E27FC236}">
                <a16:creationId xmlns:a16="http://schemas.microsoft.com/office/drawing/2014/main" id="{9A4F0886-CFA8-C36D-AB7B-3819D5882239}"/>
              </a:ext>
            </a:extLst>
          </p:cNvPr>
          <p:cNvSpPr txBox="1"/>
          <p:nvPr/>
        </p:nvSpPr>
        <p:spPr>
          <a:xfrm>
            <a:off x="6622314" y="4714792"/>
            <a:ext cx="5041900" cy="400110"/>
          </a:xfrm>
          <a:prstGeom prst="rect">
            <a:avLst/>
          </a:prstGeom>
          <a:noFill/>
        </p:spPr>
        <p:txBody>
          <a:bodyPr wrap="square">
            <a:spAutoFit/>
          </a:bodyPr>
          <a:lstStyle/>
          <a:p>
            <a:r>
              <a:rPr lang="en-US" sz="1000" b="0" i="0">
                <a:solidFill>
                  <a:srgbClr val="000000"/>
                </a:solidFill>
                <a:effectLst/>
                <a:latin typeface="PlusJakartaSans"/>
              </a:rPr>
              <a:t>Photo by Gustavo Fring: https://www.pexels.com/photo/photo-of-a-girl-looking-at-a-card-with-her-parents-7447259/</a:t>
            </a:r>
            <a:endParaRPr lang="en-US" sz="1000"/>
          </a:p>
        </p:txBody>
      </p:sp>
    </p:spTree>
    <p:extLst>
      <p:ext uri="{BB962C8B-B14F-4D97-AF65-F5344CB8AC3E}">
        <p14:creationId xmlns:p14="http://schemas.microsoft.com/office/powerpoint/2010/main" val="26697371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C6D7-A8F3-3491-E60C-B9D4B060AD8D}"/>
              </a:ext>
            </a:extLst>
          </p:cNvPr>
          <p:cNvSpPr>
            <a:spLocks noGrp="1"/>
          </p:cNvSpPr>
          <p:nvPr>
            <p:ph type="title"/>
          </p:nvPr>
        </p:nvSpPr>
        <p:spPr/>
        <p:txBody>
          <a:bodyPr/>
          <a:lstStyle/>
          <a:p>
            <a:r>
              <a:rPr lang="en-US" sz="3200" dirty="0"/>
              <a:t>Question for polling	</a:t>
            </a:r>
          </a:p>
        </p:txBody>
      </p:sp>
      <p:sp>
        <p:nvSpPr>
          <p:cNvPr id="3" name="Content Placeholder 2">
            <a:extLst>
              <a:ext uri="{FF2B5EF4-FFF2-40B4-BE49-F238E27FC236}">
                <a16:creationId xmlns:a16="http://schemas.microsoft.com/office/drawing/2014/main" id="{D3F20755-1104-1968-4610-3C9098D631AA}"/>
              </a:ext>
            </a:extLst>
          </p:cNvPr>
          <p:cNvSpPr>
            <a:spLocks noGrp="1"/>
          </p:cNvSpPr>
          <p:nvPr>
            <p:ph idx="1"/>
          </p:nvPr>
        </p:nvSpPr>
        <p:spPr/>
        <p:txBody>
          <a:bodyPr>
            <a:normAutofit/>
          </a:bodyPr>
          <a:lstStyle/>
          <a:p>
            <a:r>
              <a:rPr lang="en-US" sz="2400" dirty="0"/>
              <a:t>Have you had experience disclosing HIV to a child/adolescent?</a:t>
            </a:r>
          </a:p>
          <a:p>
            <a:pPr lvl="1"/>
            <a:r>
              <a:rPr lang="en-US" sz="2400" dirty="0"/>
              <a:t>If so, how many sessions did it take to complete the disclosure?</a:t>
            </a:r>
          </a:p>
          <a:p>
            <a:pPr lvl="2"/>
            <a:r>
              <a:rPr lang="en-US" sz="2400" dirty="0"/>
              <a:t>1</a:t>
            </a:r>
          </a:p>
          <a:p>
            <a:pPr lvl="2"/>
            <a:r>
              <a:rPr lang="en-US" sz="2400" dirty="0"/>
              <a:t>2</a:t>
            </a:r>
          </a:p>
          <a:p>
            <a:pPr lvl="2"/>
            <a:r>
              <a:rPr lang="en-US" sz="2400" dirty="0"/>
              <a:t>3</a:t>
            </a:r>
          </a:p>
          <a:p>
            <a:pPr lvl="2"/>
            <a:r>
              <a:rPr lang="en-US" sz="2400" dirty="0"/>
              <a:t>more than 3</a:t>
            </a:r>
          </a:p>
          <a:p>
            <a:pPr lvl="1"/>
            <a:r>
              <a:rPr lang="en-US" sz="2600" dirty="0"/>
              <a:t>Show results?</a:t>
            </a:r>
          </a:p>
        </p:txBody>
      </p:sp>
      <p:sp>
        <p:nvSpPr>
          <p:cNvPr id="4" name="Slide Number Placeholder 3">
            <a:extLst>
              <a:ext uri="{FF2B5EF4-FFF2-40B4-BE49-F238E27FC236}">
                <a16:creationId xmlns:a16="http://schemas.microsoft.com/office/drawing/2014/main" id="{484D6B79-727C-7119-8A62-D0C1ACDBB76E}"/>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34054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7A00-D552-F846-8880-307531511DC1}"/>
              </a:ext>
            </a:extLst>
          </p:cNvPr>
          <p:cNvSpPr>
            <a:spLocks noGrp="1"/>
          </p:cNvSpPr>
          <p:nvPr>
            <p:ph type="title"/>
          </p:nvPr>
        </p:nvSpPr>
        <p:spPr>
          <a:xfrm>
            <a:off x="406296" y="630316"/>
            <a:ext cx="11084538" cy="785659"/>
          </a:xfrm>
        </p:spPr>
        <p:txBody>
          <a:bodyPr anchor="ctr">
            <a:normAutofit/>
          </a:bodyPr>
          <a:lstStyle/>
          <a:p>
            <a:pPr>
              <a:lnSpc>
                <a:spcPct val="90000"/>
              </a:lnSpc>
            </a:pPr>
            <a:r>
              <a:rPr lang="en-US" sz="3200" dirty="0"/>
              <a:t>Stage 6: Virus</a:t>
            </a:r>
          </a:p>
        </p:txBody>
      </p:sp>
      <p:sp>
        <p:nvSpPr>
          <p:cNvPr id="3" name="Text Placeholder 2">
            <a:extLst>
              <a:ext uri="{FF2B5EF4-FFF2-40B4-BE49-F238E27FC236}">
                <a16:creationId xmlns:a16="http://schemas.microsoft.com/office/drawing/2014/main" id="{6654BE69-CB0A-FCF7-72A4-971D23FEF760}"/>
              </a:ext>
            </a:extLst>
          </p:cNvPr>
          <p:cNvSpPr>
            <a:spLocks noGrp="1"/>
          </p:cNvSpPr>
          <p:nvPr>
            <p:ph sz="half" idx="1"/>
          </p:nvPr>
        </p:nvSpPr>
        <p:spPr>
          <a:xfrm>
            <a:off x="406295" y="1534529"/>
            <a:ext cx="4875530" cy="4431307"/>
          </a:xfrm>
        </p:spPr>
        <p:txBody>
          <a:bodyPr>
            <a:normAutofit/>
          </a:bodyPr>
          <a:lstStyle/>
          <a:p>
            <a:pPr marL="690377" indent="-342900">
              <a:lnSpc>
                <a:spcPct val="90000"/>
              </a:lnSpc>
              <a:buFont typeface="Wingdings" panose="05000000000000000000" pitchFamily="2" charset="2"/>
              <a:buChar char="§"/>
            </a:pPr>
            <a:r>
              <a:rPr lang="en-US" sz="2400" dirty="0"/>
              <a:t>Unhealthy part that impacts WBCs is a </a:t>
            </a:r>
            <a:r>
              <a:rPr lang="en-US" sz="2400" i="1" dirty="0"/>
              <a:t>virus</a:t>
            </a:r>
          </a:p>
          <a:p>
            <a:pPr marL="690377" indent="-342900">
              <a:lnSpc>
                <a:spcPct val="90000"/>
              </a:lnSpc>
              <a:buFont typeface="Wingdings" panose="05000000000000000000" pitchFamily="2" charset="2"/>
              <a:buChar char="§"/>
            </a:pPr>
            <a:r>
              <a:rPr lang="en-US" sz="2400" dirty="0"/>
              <a:t>Review past concepts regarding blood cells and germs; how virus fits in</a:t>
            </a:r>
          </a:p>
          <a:p>
            <a:pPr marL="690377" indent="-342900">
              <a:lnSpc>
                <a:spcPct val="90000"/>
              </a:lnSpc>
              <a:buFont typeface="Wingdings" panose="05000000000000000000" pitchFamily="2" charset="2"/>
              <a:buChar char="§"/>
            </a:pPr>
            <a:r>
              <a:rPr lang="en-US" sz="2400" dirty="0"/>
              <a:t>Introduce the concepts of viral load (amount of virus) and CD4 count</a:t>
            </a:r>
          </a:p>
          <a:p>
            <a:pPr marL="1019567" lvl="2" indent="-342900">
              <a:lnSpc>
                <a:spcPct val="90000"/>
              </a:lnSpc>
              <a:buFont typeface="Wingdings" panose="05000000000000000000" pitchFamily="2" charset="2"/>
              <a:buChar char="§"/>
            </a:pPr>
            <a:r>
              <a:rPr lang="en-US" sz="2400" dirty="0"/>
              <a:t>Teaching examples</a:t>
            </a:r>
          </a:p>
        </p:txBody>
      </p:sp>
      <p:sp>
        <p:nvSpPr>
          <p:cNvPr id="6151" name="Slide Number Placeholder 4">
            <a:extLst>
              <a:ext uri="{FF2B5EF4-FFF2-40B4-BE49-F238E27FC236}">
                <a16:creationId xmlns:a16="http://schemas.microsoft.com/office/drawing/2014/main" id="{11606D21-C6FA-6184-CED3-9315F9CA64DD}"/>
              </a:ext>
            </a:extLst>
          </p:cNvPr>
          <p:cNvSpPr>
            <a:spLocks noGrp="1"/>
          </p:cNvSpPr>
          <p:nvPr>
            <p:ph type="sldNum" sz="quarter" idx="12"/>
          </p:nvPr>
        </p:nvSpPr>
        <p:spPr>
          <a:xfrm>
            <a:off x="11372755" y="6305883"/>
            <a:ext cx="731330" cy="396240"/>
          </a:xfrm>
        </p:spPr>
        <p:txBody>
          <a:bodyPr/>
          <a:lstStyle/>
          <a:p>
            <a:pPr>
              <a:spcAft>
                <a:spcPts val="600"/>
              </a:spcAft>
            </a:pPr>
            <a:fld id="{1D2EA5EF-C699-AF4C-BA42-C0A1CAAB713C}" type="slidenum">
              <a:rPr lang="en-US" smtClean="0"/>
              <a:pPr>
                <a:spcAft>
                  <a:spcPts val="600"/>
                </a:spcAft>
              </a:pPr>
              <a:t>20</a:t>
            </a:fld>
            <a:endParaRPr lang="en-US"/>
          </a:p>
        </p:txBody>
      </p:sp>
      <p:pic>
        <p:nvPicPr>
          <p:cNvPr id="6148" name="Picture 4">
            <a:extLst>
              <a:ext uri="{FF2B5EF4-FFF2-40B4-BE49-F238E27FC236}">
                <a16:creationId xmlns:a16="http://schemas.microsoft.com/office/drawing/2014/main" id="{910B4805-6BD2-E4AC-3CF0-2270E6C75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27" y="1534529"/>
            <a:ext cx="4754880" cy="3566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CA51E3-F589-5611-9FAE-F568C113B0E0}"/>
              </a:ext>
            </a:extLst>
          </p:cNvPr>
          <p:cNvSpPr txBox="1"/>
          <p:nvPr/>
        </p:nvSpPr>
        <p:spPr>
          <a:xfrm>
            <a:off x="6982415" y="5322612"/>
            <a:ext cx="3115304" cy="246221"/>
          </a:xfrm>
          <a:prstGeom prst="rect">
            <a:avLst/>
          </a:prstGeom>
          <a:noFill/>
        </p:spPr>
        <p:txBody>
          <a:bodyPr wrap="square" rtlCol="0">
            <a:spAutoFit/>
          </a:bodyPr>
          <a:lstStyle/>
          <a:p>
            <a:r>
              <a:rPr lang="en-US" sz="1000" dirty="0"/>
              <a:t>NIAID: https://phil.cdc.gov/Details.aspx?pid=18143</a:t>
            </a:r>
          </a:p>
        </p:txBody>
      </p:sp>
    </p:spTree>
    <p:extLst>
      <p:ext uri="{BB962C8B-B14F-4D97-AF65-F5344CB8AC3E}">
        <p14:creationId xmlns:p14="http://schemas.microsoft.com/office/powerpoint/2010/main" val="159905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BFE2-8A5E-3F10-762E-D7CD3538FCD4}"/>
              </a:ext>
            </a:extLst>
          </p:cNvPr>
          <p:cNvSpPr>
            <a:spLocks noGrp="1"/>
          </p:cNvSpPr>
          <p:nvPr>
            <p:ph type="title"/>
          </p:nvPr>
        </p:nvSpPr>
        <p:spPr/>
        <p:txBody>
          <a:bodyPr/>
          <a:lstStyle/>
          <a:p>
            <a:r>
              <a:rPr lang="en-US"/>
              <a:t>Stage 7: More Virus</a:t>
            </a:r>
          </a:p>
        </p:txBody>
      </p:sp>
      <p:sp>
        <p:nvSpPr>
          <p:cNvPr id="3" name="Text Placeholder 2">
            <a:extLst>
              <a:ext uri="{FF2B5EF4-FFF2-40B4-BE49-F238E27FC236}">
                <a16:creationId xmlns:a16="http://schemas.microsoft.com/office/drawing/2014/main" id="{F3F4F162-A074-68D8-7825-DB6172405328}"/>
              </a:ext>
            </a:extLst>
          </p:cNvPr>
          <p:cNvSpPr>
            <a:spLocks noGrp="1"/>
          </p:cNvSpPr>
          <p:nvPr>
            <p:ph type="body" sz="quarter" idx="11"/>
          </p:nvPr>
        </p:nvSpPr>
        <p:spPr/>
        <p:txBody>
          <a:bodyPr/>
          <a:lstStyle/>
          <a:p>
            <a:pPr marL="690377" indent="-342900">
              <a:buFont typeface="Wingdings" panose="05000000000000000000" pitchFamily="2" charset="2"/>
              <a:buChar char="§"/>
            </a:pPr>
            <a:r>
              <a:rPr lang="en-US" dirty="0"/>
              <a:t>Stages 7- 9 completed at a </a:t>
            </a:r>
          </a:p>
          <a:p>
            <a:r>
              <a:rPr lang="en-US" dirty="0"/>
              <a:t>    single visit</a:t>
            </a:r>
          </a:p>
          <a:p>
            <a:pPr marL="690377" indent="-342900">
              <a:buFont typeface="Wingdings" panose="05000000000000000000" pitchFamily="2" charset="2"/>
              <a:buChar char="§"/>
            </a:pPr>
            <a:r>
              <a:rPr lang="en-US" dirty="0"/>
              <a:t>Born with a virus</a:t>
            </a:r>
          </a:p>
          <a:p>
            <a:pPr marL="690377" indent="-342900">
              <a:buFont typeface="Wingdings" panose="05000000000000000000" pitchFamily="2" charset="2"/>
              <a:buChar char="§"/>
            </a:pPr>
            <a:r>
              <a:rPr lang="en-US" dirty="0"/>
              <a:t>Parent’s HIV infection</a:t>
            </a:r>
          </a:p>
        </p:txBody>
      </p:sp>
      <p:pic>
        <p:nvPicPr>
          <p:cNvPr id="7170" name="Picture 2" descr="Free Person's Tummy And Hand Stock Photo">
            <a:extLst>
              <a:ext uri="{FF2B5EF4-FFF2-40B4-BE49-F238E27FC236}">
                <a16:creationId xmlns:a16="http://schemas.microsoft.com/office/drawing/2014/main" id="{F8604B8B-93E5-584D-39C4-4147B717C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986" y="1549831"/>
            <a:ext cx="5287817" cy="3372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3BB0F7-7540-2012-9A98-07A7DA2C7B3C}"/>
              </a:ext>
            </a:extLst>
          </p:cNvPr>
          <p:cNvSpPr txBox="1"/>
          <p:nvPr/>
        </p:nvSpPr>
        <p:spPr>
          <a:xfrm>
            <a:off x="5956986" y="5025086"/>
            <a:ext cx="5287818" cy="246221"/>
          </a:xfrm>
          <a:prstGeom prst="rect">
            <a:avLst/>
          </a:prstGeom>
          <a:noFill/>
        </p:spPr>
        <p:txBody>
          <a:bodyPr wrap="square">
            <a:spAutoFit/>
          </a:bodyPr>
          <a:lstStyle/>
          <a:p>
            <a:r>
              <a:rPr lang="pl-PL" sz="1000" b="0" i="0">
                <a:solidFill>
                  <a:srgbClr val="000000"/>
                </a:solidFill>
                <a:effectLst/>
                <a:latin typeface="PlusJakartaSans"/>
              </a:rPr>
              <a:t>Photo by Daniel Reche: https://www.pexels.com/photo/person-s-tummy-and-hand-1556671/</a:t>
            </a:r>
            <a:endParaRPr lang="en-US" sz="1000"/>
          </a:p>
        </p:txBody>
      </p:sp>
    </p:spTree>
    <p:extLst>
      <p:ext uri="{BB962C8B-B14F-4D97-AF65-F5344CB8AC3E}">
        <p14:creationId xmlns:p14="http://schemas.microsoft.com/office/powerpoint/2010/main" val="11894596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AD7B-F6E9-930B-FCD1-85A6AA318151}"/>
              </a:ext>
            </a:extLst>
          </p:cNvPr>
          <p:cNvSpPr>
            <a:spLocks noGrp="1"/>
          </p:cNvSpPr>
          <p:nvPr>
            <p:ph type="title"/>
          </p:nvPr>
        </p:nvSpPr>
        <p:spPr/>
        <p:txBody>
          <a:bodyPr/>
          <a:lstStyle/>
          <a:p>
            <a:r>
              <a:rPr lang="en-US"/>
              <a:t>Stage 8: HIV</a:t>
            </a:r>
          </a:p>
        </p:txBody>
      </p:sp>
      <p:sp>
        <p:nvSpPr>
          <p:cNvPr id="3" name="Text Placeholder 2">
            <a:extLst>
              <a:ext uri="{FF2B5EF4-FFF2-40B4-BE49-F238E27FC236}">
                <a16:creationId xmlns:a16="http://schemas.microsoft.com/office/drawing/2014/main" id="{9FA240B0-CA7F-85B1-D6C6-1C8BFFF6114A}"/>
              </a:ext>
            </a:extLst>
          </p:cNvPr>
          <p:cNvSpPr>
            <a:spLocks noGrp="1"/>
          </p:cNvSpPr>
          <p:nvPr>
            <p:ph type="body" sz="quarter" idx="11"/>
          </p:nvPr>
        </p:nvSpPr>
        <p:spPr/>
        <p:txBody>
          <a:bodyPr/>
          <a:lstStyle/>
          <a:p>
            <a:pPr marL="690377" indent="-342900">
              <a:buFont typeface="Wingdings" panose="05000000000000000000" pitchFamily="2" charset="2"/>
              <a:buChar char="§"/>
            </a:pPr>
            <a:r>
              <a:rPr lang="en-US" dirty="0"/>
              <a:t>Review of past concepts</a:t>
            </a:r>
          </a:p>
          <a:p>
            <a:pPr marL="690377" indent="-342900">
              <a:buFont typeface="Wingdings" panose="05000000000000000000" pitchFamily="2" charset="2"/>
              <a:buChar char="§"/>
            </a:pPr>
            <a:r>
              <a:rPr lang="en-US" dirty="0"/>
              <a:t>Inquire about the child’s awareness</a:t>
            </a:r>
          </a:p>
          <a:p>
            <a:r>
              <a:rPr lang="en-US" dirty="0"/>
              <a:t>    of the name of the virus</a:t>
            </a:r>
          </a:p>
          <a:p>
            <a:pPr marL="690377" indent="-342900">
              <a:buFont typeface="Wingdings" panose="05000000000000000000" pitchFamily="2" charset="2"/>
              <a:buChar char="§"/>
            </a:pPr>
            <a:r>
              <a:rPr lang="en-US" dirty="0"/>
              <a:t>Name of the diagnosis is “HIV”</a:t>
            </a:r>
          </a:p>
          <a:p>
            <a:pPr marL="690377" indent="-342900">
              <a:buFont typeface="Wingdings" panose="05000000000000000000" pitchFamily="2" charset="2"/>
              <a:buChar char="§"/>
            </a:pPr>
            <a:endParaRPr lang="en-US" dirty="0"/>
          </a:p>
        </p:txBody>
      </p:sp>
      <p:pic>
        <p:nvPicPr>
          <p:cNvPr id="7" name="Picture 6">
            <a:extLst>
              <a:ext uri="{FF2B5EF4-FFF2-40B4-BE49-F238E27FC236}">
                <a16:creationId xmlns:a16="http://schemas.microsoft.com/office/drawing/2014/main" id="{9F939583-3A52-63AC-AC0A-D95866F421E9}"/>
              </a:ext>
            </a:extLst>
          </p:cNvPr>
          <p:cNvPicPr>
            <a:picLocks noChangeAspect="1"/>
          </p:cNvPicPr>
          <p:nvPr/>
        </p:nvPicPr>
        <p:blipFill>
          <a:blip r:embed="rId2"/>
          <a:stretch>
            <a:fillRect/>
          </a:stretch>
        </p:blipFill>
        <p:spPr>
          <a:xfrm>
            <a:off x="6776787" y="1085883"/>
            <a:ext cx="4778058" cy="3566160"/>
          </a:xfrm>
          <a:prstGeom prst="rect">
            <a:avLst/>
          </a:prstGeom>
        </p:spPr>
      </p:pic>
      <p:sp>
        <p:nvSpPr>
          <p:cNvPr id="9" name="TextBox 8">
            <a:extLst>
              <a:ext uri="{FF2B5EF4-FFF2-40B4-BE49-F238E27FC236}">
                <a16:creationId xmlns:a16="http://schemas.microsoft.com/office/drawing/2014/main" id="{CFBE221A-71A2-EDE6-3D73-467114E6F469}"/>
              </a:ext>
            </a:extLst>
          </p:cNvPr>
          <p:cNvSpPr txBox="1"/>
          <p:nvPr/>
        </p:nvSpPr>
        <p:spPr>
          <a:xfrm>
            <a:off x="7606661" y="4769295"/>
            <a:ext cx="4582164" cy="246221"/>
          </a:xfrm>
          <a:prstGeom prst="rect">
            <a:avLst/>
          </a:prstGeom>
          <a:noFill/>
        </p:spPr>
        <p:txBody>
          <a:bodyPr wrap="square">
            <a:spAutoFit/>
          </a:bodyPr>
          <a:lstStyle/>
          <a:p>
            <a:r>
              <a:rPr lang="en-US" sz="1000" dirty="0"/>
              <a:t>https://www.flickr.com/photos/niaid/52536527476/</a:t>
            </a:r>
          </a:p>
        </p:txBody>
      </p:sp>
    </p:spTree>
    <p:extLst>
      <p:ext uri="{BB962C8B-B14F-4D97-AF65-F5344CB8AC3E}">
        <p14:creationId xmlns:p14="http://schemas.microsoft.com/office/powerpoint/2010/main" val="103743034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B880-5390-8F95-7FB8-04F6AC53831E}"/>
              </a:ext>
            </a:extLst>
          </p:cNvPr>
          <p:cNvSpPr>
            <a:spLocks noGrp="1"/>
          </p:cNvSpPr>
          <p:nvPr>
            <p:ph type="title"/>
          </p:nvPr>
        </p:nvSpPr>
        <p:spPr>
          <a:xfrm>
            <a:off x="623297" y="1154180"/>
            <a:ext cx="10512425" cy="648915"/>
          </a:xfrm>
        </p:spPr>
        <p:txBody>
          <a:bodyPr anchor="t">
            <a:normAutofit/>
          </a:bodyPr>
          <a:lstStyle/>
          <a:p>
            <a:r>
              <a:rPr lang="en-US"/>
              <a:t>Stage 9: Privacy and Confidentiality</a:t>
            </a:r>
          </a:p>
        </p:txBody>
      </p:sp>
      <p:sp>
        <p:nvSpPr>
          <p:cNvPr id="3" name="Text Placeholder 2">
            <a:extLst>
              <a:ext uri="{FF2B5EF4-FFF2-40B4-BE49-F238E27FC236}">
                <a16:creationId xmlns:a16="http://schemas.microsoft.com/office/drawing/2014/main" id="{6D590805-AA2A-FB46-37DB-2E020CA46B8E}"/>
              </a:ext>
            </a:extLst>
          </p:cNvPr>
          <p:cNvSpPr>
            <a:spLocks noGrp="1"/>
          </p:cNvSpPr>
          <p:nvPr>
            <p:ph type="body" sz="quarter" idx="11"/>
          </p:nvPr>
        </p:nvSpPr>
        <p:spPr>
          <a:xfrm>
            <a:off x="623888" y="2040640"/>
            <a:ext cx="5899459" cy="2986087"/>
          </a:xfrm>
        </p:spPr>
        <p:txBody>
          <a:bodyPr>
            <a:normAutofit/>
          </a:bodyPr>
          <a:lstStyle/>
          <a:p>
            <a:pPr marL="690377" indent="-342900">
              <a:lnSpc>
                <a:spcPct val="90000"/>
              </a:lnSpc>
              <a:buFont typeface="Wingdings" panose="05000000000000000000" pitchFamily="2" charset="2"/>
              <a:buChar char="§"/>
            </a:pPr>
            <a:r>
              <a:rPr lang="en-US" dirty="0"/>
              <a:t>People who are HIV aware; people who are HIV unaware</a:t>
            </a:r>
          </a:p>
          <a:p>
            <a:pPr marL="690377" indent="-342900">
              <a:lnSpc>
                <a:spcPct val="90000"/>
              </a:lnSpc>
              <a:buFont typeface="Wingdings" panose="05000000000000000000" pitchFamily="2" charset="2"/>
              <a:buChar char="§"/>
            </a:pPr>
            <a:r>
              <a:rPr lang="en-US" dirty="0"/>
              <a:t>Negative response by those who are unaware/uneducated</a:t>
            </a:r>
          </a:p>
          <a:p>
            <a:pPr marL="690377" indent="-342900">
              <a:lnSpc>
                <a:spcPct val="90000"/>
              </a:lnSpc>
              <a:buFont typeface="Wingdings" panose="05000000000000000000" pitchFamily="2" charset="2"/>
              <a:buChar char="§"/>
            </a:pPr>
            <a:r>
              <a:rPr lang="en-US" dirty="0"/>
              <a:t>Identification of people with whom the child can discuss HIV</a:t>
            </a:r>
          </a:p>
          <a:p>
            <a:pPr marL="1019567" lvl="2" indent="-342900">
              <a:lnSpc>
                <a:spcPct val="90000"/>
              </a:lnSpc>
              <a:buFont typeface="Wingdings" panose="05000000000000000000" pitchFamily="2" charset="2"/>
              <a:buChar char="§"/>
            </a:pPr>
            <a:r>
              <a:rPr lang="en-US" dirty="0"/>
              <a:t>“inner circle”</a:t>
            </a:r>
          </a:p>
        </p:txBody>
      </p:sp>
      <p:pic>
        <p:nvPicPr>
          <p:cNvPr id="8194" name="Picture 2" descr="Free Person Whispering Near the Woman's Ear  Stock Photo">
            <a:extLst>
              <a:ext uri="{FF2B5EF4-FFF2-40B4-BE49-F238E27FC236}">
                <a16:creationId xmlns:a16="http://schemas.microsoft.com/office/drawing/2014/main" id="{7A71F635-4956-C039-7BDE-3106C5F1F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097" r="3" b="16350"/>
          <a:stretch/>
        </p:blipFill>
        <p:spPr bwMode="auto">
          <a:xfrm>
            <a:off x="6660701" y="2038283"/>
            <a:ext cx="4475021" cy="2651760"/>
          </a:xfrm>
          <a:prstGeom prst="rect">
            <a:avLst/>
          </a:prstGeom>
          <a:solidFill>
            <a:srgbClr val="FFFFFF"/>
          </a:solidFill>
        </p:spPr>
      </p:pic>
      <p:sp>
        <p:nvSpPr>
          <p:cNvPr id="5" name="TextBox 4">
            <a:extLst>
              <a:ext uri="{FF2B5EF4-FFF2-40B4-BE49-F238E27FC236}">
                <a16:creationId xmlns:a16="http://schemas.microsoft.com/office/drawing/2014/main" id="{58D1D160-1A4F-F657-6BB8-FC1DD1DDEAF4}"/>
              </a:ext>
            </a:extLst>
          </p:cNvPr>
          <p:cNvSpPr txBox="1"/>
          <p:nvPr/>
        </p:nvSpPr>
        <p:spPr>
          <a:xfrm>
            <a:off x="6660700" y="4777907"/>
            <a:ext cx="4475021" cy="400110"/>
          </a:xfrm>
          <a:prstGeom prst="rect">
            <a:avLst/>
          </a:prstGeom>
          <a:noFill/>
        </p:spPr>
        <p:txBody>
          <a:bodyPr wrap="square">
            <a:spAutoFit/>
          </a:bodyPr>
          <a:lstStyle/>
          <a:p>
            <a:r>
              <a:rPr lang="en-US" sz="1000" b="0" i="0">
                <a:solidFill>
                  <a:srgbClr val="000000"/>
                </a:solidFill>
                <a:effectLst/>
                <a:latin typeface="PlusJakartaSans"/>
              </a:rPr>
              <a:t>Photo by Yaroslav Shuraev: https://www.pexels.com/photo/person-whispering-near-the-woman-s-ear-5085562/</a:t>
            </a:r>
            <a:endParaRPr lang="en-US" sz="1000"/>
          </a:p>
        </p:txBody>
      </p:sp>
    </p:spTree>
    <p:extLst>
      <p:ext uri="{BB962C8B-B14F-4D97-AF65-F5344CB8AC3E}">
        <p14:creationId xmlns:p14="http://schemas.microsoft.com/office/powerpoint/2010/main" val="203945997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4142-36F9-EA91-3B0C-49A7490F421F}"/>
              </a:ext>
            </a:extLst>
          </p:cNvPr>
          <p:cNvSpPr>
            <a:spLocks noGrp="1"/>
          </p:cNvSpPr>
          <p:nvPr>
            <p:ph type="title"/>
          </p:nvPr>
        </p:nvSpPr>
        <p:spPr>
          <a:xfrm>
            <a:off x="623297" y="1154180"/>
            <a:ext cx="10512425" cy="648915"/>
          </a:xfrm>
        </p:spPr>
        <p:txBody>
          <a:bodyPr anchor="t">
            <a:normAutofit/>
          </a:bodyPr>
          <a:lstStyle/>
          <a:p>
            <a:r>
              <a:rPr lang="en-US"/>
              <a:t>Reassessment</a:t>
            </a:r>
          </a:p>
        </p:txBody>
      </p:sp>
      <p:sp>
        <p:nvSpPr>
          <p:cNvPr id="3" name="Text Placeholder 2">
            <a:extLst>
              <a:ext uri="{FF2B5EF4-FFF2-40B4-BE49-F238E27FC236}">
                <a16:creationId xmlns:a16="http://schemas.microsoft.com/office/drawing/2014/main" id="{72DB18E5-407E-3723-6848-03268FB14B88}"/>
              </a:ext>
            </a:extLst>
          </p:cNvPr>
          <p:cNvSpPr>
            <a:spLocks noGrp="1"/>
          </p:cNvSpPr>
          <p:nvPr>
            <p:ph type="body" sz="quarter" idx="11"/>
          </p:nvPr>
        </p:nvSpPr>
        <p:spPr>
          <a:xfrm>
            <a:off x="623888" y="2040640"/>
            <a:ext cx="5898097" cy="2986087"/>
          </a:xfrm>
        </p:spPr>
        <p:txBody>
          <a:bodyPr>
            <a:normAutofit/>
          </a:bodyPr>
          <a:lstStyle/>
          <a:p>
            <a:pPr marL="690377" indent="-342900">
              <a:lnSpc>
                <a:spcPct val="90000"/>
              </a:lnSpc>
              <a:buFont typeface="Wingdings" panose="05000000000000000000" pitchFamily="2" charset="2"/>
              <a:buChar char="§"/>
            </a:pPr>
            <a:r>
              <a:rPr lang="en-US" sz="2200" dirty="0"/>
              <a:t>Follow up regarding acquired knowledge</a:t>
            </a:r>
          </a:p>
          <a:p>
            <a:pPr marL="690377" indent="-342900">
              <a:lnSpc>
                <a:spcPct val="90000"/>
              </a:lnSpc>
              <a:buFont typeface="Wingdings" panose="05000000000000000000" pitchFamily="2" charset="2"/>
              <a:buChar char="§"/>
            </a:pPr>
            <a:r>
              <a:rPr lang="en-US" sz="2200" dirty="0"/>
              <a:t>Explore emotional reaction; provide support and referrals as needed</a:t>
            </a:r>
          </a:p>
          <a:p>
            <a:pPr marL="1019567" lvl="2" indent="-342900">
              <a:lnSpc>
                <a:spcPct val="90000"/>
              </a:lnSpc>
              <a:buFont typeface="Wingdings" panose="05000000000000000000" pitchFamily="2" charset="2"/>
              <a:buChar char="§"/>
            </a:pPr>
            <a:r>
              <a:rPr lang="en-US" sz="2200" dirty="0"/>
              <a:t>Parent and child/adolescent</a:t>
            </a:r>
          </a:p>
          <a:p>
            <a:pPr marL="690377" indent="-342900">
              <a:lnSpc>
                <a:spcPct val="90000"/>
              </a:lnSpc>
              <a:buFont typeface="Wingdings" panose="05000000000000000000" pitchFamily="2" charset="2"/>
              <a:buChar char="§"/>
            </a:pPr>
            <a:r>
              <a:rPr lang="en-US" sz="2200" dirty="0"/>
              <a:t>Reassessment should occur routinely over time</a:t>
            </a:r>
          </a:p>
        </p:txBody>
      </p:sp>
      <p:pic>
        <p:nvPicPr>
          <p:cNvPr id="2050" name="Picture 2" descr="Free Black parents lecturing upset daughter at table Stock Photo">
            <a:extLst>
              <a:ext uri="{FF2B5EF4-FFF2-40B4-BE49-F238E27FC236}">
                <a16:creationId xmlns:a16="http://schemas.microsoft.com/office/drawing/2014/main" id="{67F9EF96-47CE-DFEC-3379-18A099F19F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92" r="2" b="2"/>
          <a:stretch/>
        </p:blipFill>
        <p:spPr bwMode="auto">
          <a:xfrm>
            <a:off x="6766442" y="2039052"/>
            <a:ext cx="5041900" cy="2987675"/>
          </a:xfrm>
          <a:prstGeom prst="rect">
            <a:avLst/>
          </a:prstGeom>
          <a:solidFill>
            <a:srgbClr val="FFFFFF"/>
          </a:solidFill>
        </p:spPr>
      </p:pic>
    </p:spTree>
    <p:extLst>
      <p:ext uri="{BB962C8B-B14F-4D97-AF65-F5344CB8AC3E}">
        <p14:creationId xmlns:p14="http://schemas.microsoft.com/office/powerpoint/2010/main" val="218689937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7F59-FCF2-0360-A4C6-3BD615F85EC0}"/>
              </a:ext>
            </a:extLst>
          </p:cNvPr>
          <p:cNvSpPr>
            <a:spLocks noGrp="1"/>
          </p:cNvSpPr>
          <p:nvPr>
            <p:ph type="title"/>
          </p:nvPr>
        </p:nvSpPr>
        <p:spPr/>
        <p:txBody>
          <a:bodyPr/>
          <a:lstStyle/>
          <a:p>
            <a:r>
              <a:rPr lang="en-US"/>
              <a:t>Stage 10: Transmission</a:t>
            </a:r>
          </a:p>
        </p:txBody>
      </p:sp>
      <p:sp>
        <p:nvSpPr>
          <p:cNvPr id="3" name="Text Placeholder 2">
            <a:extLst>
              <a:ext uri="{FF2B5EF4-FFF2-40B4-BE49-F238E27FC236}">
                <a16:creationId xmlns:a16="http://schemas.microsoft.com/office/drawing/2014/main" id="{CFE577FE-3C66-FA9B-635F-5CEBDF97EC9D}"/>
              </a:ext>
            </a:extLst>
          </p:cNvPr>
          <p:cNvSpPr>
            <a:spLocks noGrp="1"/>
          </p:cNvSpPr>
          <p:nvPr>
            <p:ph type="body" sz="quarter" idx="11"/>
          </p:nvPr>
        </p:nvSpPr>
        <p:spPr/>
        <p:txBody>
          <a:bodyPr/>
          <a:lstStyle/>
          <a:p>
            <a:pPr marL="690377" indent="-342900">
              <a:buFont typeface="Wingdings" panose="05000000000000000000" pitchFamily="2" charset="2"/>
              <a:buChar char="§"/>
            </a:pPr>
            <a:r>
              <a:rPr lang="en-US"/>
              <a:t>Modes of transmission</a:t>
            </a:r>
          </a:p>
          <a:p>
            <a:pPr marL="690377" indent="-342900">
              <a:buFont typeface="Wingdings" panose="05000000000000000000" pitchFamily="2" charset="2"/>
              <a:buChar char="§"/>
            </a:pPr>
            <a:r>
              <a:rPr lang="en-US"/>
              <a:t>Prepares for future prevention of sexual transmission</a:t>
            </a:r>
          </a:p>
        </p:txBody>
      </p:sp>
      <p:pic>
        <p:nvPicPr>
          <p:cNvPr id="4" name="Picture 2" descr="Free Handing Out Blue Condom Stock Photo">
            <a:extLst>
              <a:ext uri="{FF2B5EF4-FFF2-40B4-BE49-F238E27FC236}">
                <a16:creationId xmlns:a16="http://schemas.microsoft.com/office/drawing/2014/main" id="{3F30ACED-685C-D3BE-9ABB-4015B0BF4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048" y="918370"/>
            <a:ext cx="2840990" cy="3749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268C1-B88C-4F96-BFC2-FF791A7FB3FE}"/>
              </a:ext>
            </a:extLst>
          </p:cNvPr>
          <p:cNvSpPr txBox="1"/>
          <p:nvPr/>
        </p:nvSpPr>
        <p:spPr>
          <a:xfrm>
            <a:off x="8773691" y="4667410"/>
            <a:ext cx="2999704" cy="553998"/>
          </a:xfrm>
          <a:prstGeom prst="rect">
            <a:avLst/>
          </a:prstGeom>
          <a:noFill/>
        </p:spPr>
        <p:txBody>
          <a:bodyPr wrap="square">
            <a:spAutoFit/>
          </a:bodyPr>
          <a:lstStyle/>
          <a:p>
            <a:r>
              <a:rPr lang="en-US" sz="1000" b="0" i="0" dirty="0">
                <a:solidFill>
                  <a:srgbClr val="000000"/>
                </a:solidFill>
                <a:effectLst/>
                <a:latin typeface="PlusJakartaSans"/>
              </a:rPr>
              <a:t>Photo by cotton-bro studio: https://www.pexels.com/photo/handing-out-blue-condom-6473745/</a:t>
            </a:r>
            <a:endParaRPr lang="en-US" sz="1000" dirty="0"/>
          </a:p>
        </p:txBody>
      </p:sp>
    </p:spTree>
    <p:extLst>
      <p:ext uri="{BB962C8B-B14F-4D97-AF65-F5344CB8AC3E}">
        <p14:creationId xmlns:p14="http://schemas.microsoft.com/office/powerpoint/2010/main" val="22320429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80BD-1500-6588-EC06-104C009B0D01}"/>
              </a:ext>
            </a:extLst>
          </p:cNvPr>
          <p:cNvSpPr>
            <a:spLocks noGrp="1"/>
          </p:cNvSpPr>
          <p:nvPr>
            <p:ph type="title"/>
          </p:nvPr>
        </p:nvSpPr>
        <p:spPr/>
        <p:txBody>
          <a:bodyPr/>
          <a:lstStyle/>
          <a:p>
            <a:r>
              <a:rPr lang="en-US"/>
              <a:t>Summary</a:t>
            </a:r>
          </a:p>
        </p:txBody>
      </p:sp>
      <p:sp>
        <p:nvSpPr>
          <p:cNvPr id="3" name="Text Placeholder 2">
            <a:extLst>
              <a:ext uri="{FF2B5EF4-FFF2-40B4-BE49-F238E27FC236}">
                <a16:creationId xmlns:a16="http://schemas.microsoft.com/office/drawing/2014/main" id="{5E68356A-BB8C-A6D9-9F21-0F63BF00CC24}"/>
              </a:ext>
            </a:extLst>
          </p:cNvPr>
          <p:cNvSpPr>
            <a:spLocks noGrp="1"/>
          </p:cNvSpPr>
          <p:nvPr>
            <p:ph type="body" sz="quarter" idx="11"/>
          </p:nvPr>
        </p:nvSpPr>
        <p:spPr>
          <a:xfrm>
            <a:off x="623890" y="1935957"/>
            <a:ext cx="10512424" cy="4084833"/>
          </a:xfrm>
        </p:spPr>
        <p:txBody>
          <a:bodyPr/>
          <a:lstStyle/>
          <a:p>
            <a:pPr marL="690377" indent="-342900">
              <a:buFont typeface="Wingdings" panose="05000000000000000000" pitchFamily="2" charset="2"/>
              <a:buChar char="§"/>
            </a:pPr>
            <a:r>
              <a:rPr lang="en-US" dirty="0"/>
              <a:t>Disclosure should be a process, not a single event</a:t>
            </a:r>
          </a:p>
          <a:p>
            <a:pPr marL="690377" indent="-342900">
              <a:buFont typeface="Wingdings" panose="05000000000000000000" pitchFamily="2" charset="2"/>
              <a:buChar char="§"/>
            </a:pPr>
            <a:r>
              <a:rPr lang="en-US" dirty="0"/>
              <a:t>Coping with provider and caregiver hesitation</a:t>
            </a:r>
          </a:p>
          <a:p>
            <a:pPr marL="690377" indent="-342900">
              <a:buFont typeface="Wingdings" panose="05000000000000000000" pitchFamily="2" charset="2"/>
              <a:buChar char="§"/>
            </a:pPr>
            <a:r>
              <a:rPr lang="en-US" dirty="0"/>
              <a:t>Staged approach; led by caregiver input</a:t>
            </a:r>
          </a:p>
          <a:p>
            <a:pPr marL="690377" indent="-342900">
              <a:buFont typeface="Wingdings" panose="05000000000000000000" pitchFamily="2" charset="2"/>
              <a:buChar char="§"/>
            </a:pPr>
            <a:r>
              <a:rPr lang="en-US" dirty="0"/>
              <a:t>Preparation is key</a:t>
            </a:r>
          </a:p>
          <a:p>
            <a:pPr marL="1019567" lvl="2" indent="-342900">
              <a:buFont typeface="Wingdings" panose="05000000000000000000" pitchFamily="2" charset="2"/>
              <a:buChar char="§"/>
            </a:pPr>
            <a:r>
              <a:rPr lang="en-US" dirty="0"/>
              <a:t>Resources to support</a:t>
            </a:r>
          </a:p>
          <a:p>
            <a:endParaRPr lang="en-US" dirty="0"/>
          </a:p>
        </p:txBody>
      </p:sp>
    </p:spTree>
    <p:extLst>
      <p:ext uri="{BB962C8B-B14F-4D97-AF65-F5344CB8AC3E}">
        <p14:creationId xmlns:p14="http://schemas.microsoft.com/office/powerpoint/2010/main" val="41701951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746-7502-D2AF-E8BE-760007F7D965}"/>
              </a:ext>
            </a:extLst>
          </p:cNvPr>
          <p:cNvSpPr>
            <a:spLocks noGrp="1"/>
          </p:cNvSpPr>
          <p:nvPr>
            <p:ph type="title"/>
          </p:nvPr>
        </p:nvSpPr>
        <p:spPr/>
        <p:txBody>
          <a:bodyPr/>
          <a:lstStyle/>
          <a:p>
            <a:r>
              <a:rPr lang="en-US"/>
              <a:t>Resources	</a:t>
            </a:r>
          </a:p>
        </p:txBody>
      </p:sp>
      <p:sp>
        <p:nvSpPr>
          <p:cNvPr id="3" name="Text Placeholder 2">
            <a:extLst>
              <a:ext uri="{FF2B5EF4-FFF2-40B4-BE49-F238E27FC236}">
                <a16:creationId xmlns:a16="http://schemas.microsoft.com/office/drawing/2014/main" id="{15758EB4-C2A2-6ECF-CF44-3BEC137404B4}"/>
              </a:ext>
            </a:extLst>
          </p:cNvPr>
          <p:cNvSpPr>
            <a:spLocks noGrp="1"/>
          </p:cNvSpPr>
          <p:nvPr>
            <p:ph type="body" sz="quarter" idx="11"/>
          </p:nvPr>
        </p:nvSpPr>
        <p:spPr/>
        <p:txBody>
          <a:bodyPr/>
          <a:lstStyle/>
          <a:p>
            <a:r>
              <a:rPr lang="en-US" dirty="0"/>
              <a:t>Research developed comic for educational purposes (publicly available):</a:t>
            </a:r>
            <a:endParaRPr lang="en-US" dirty="0">
              <a:hlinkClick r:id="rId2"/>
            </a:endParaRPr>
          </a:p>
          <a:p>
            <a:r>
              <a:rPr lang="en-US" dirty="0">
                <a:hlinkClick r:id="rId2"/>
              </a:rPr>
              <a:t>https://phacsstudy.org/cms_uploads/Health%20Education%20and%20Communication%20Documents/What_is_HIV.pdf</a:t>
            </a:r>
            <a:endParaRPr lang="en-US" dirty="0"/>
          </a:p>
          <a:p>
            <a:r>
              <a:rPr lang="en-US" dirty="0">
                <a:hlinkClick r:id="rId3"/>
              </a:rPr>
              <a:t>Wright et al., 2017</a:t>
            </a:r>
            <a:r>
              <a:rPr lang="en-US" dirty="0"/>
              <a:t> – includes list of resources – peer-reviewed and not</a:t>
            </a:r>
          </a:p>
        </p:txBody>
      </p:sp>
    </p:spTree>
    <p:extLst>
      <p:ext uri="{BB962C8B-B14F-4D97-AF65-F5344CB8AC3E}">
        <p14:creationId xmlns:p14="http://schemas.microsoft.com/office/powerpoint/2010/main" val="207212479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42E583-9EDC-8E6D-A6D3-33C826A5F0C7}"/>
              </a:ext>
            </a:extLst>
          </p:cNvPr>
          <p:cNvSpPr>
            <a:spLocks noGrp="1"/>
          </p:cNvSpPr>
          <p:nvPr>
            <p:ph type="title"/>
          </p:nvPr>
        </p:nvSpPr>
        <p:spPr>
          <a:xfrm>
            <a:off x="406295" y="631979"/>
            <a:ext cx="11084538" cy="968221"/>
          </a:xfrm>
        </p:spPr>
        <p:txBody>
          <a:bodyPr/>
          <a:lstStyle/>
          <a:p>
            <a:r>
              <a:rPr lang="en-US" sz="3200" dirty="0"/>
              <a:t>Example Resource</a:t>
            </a:r>
          </a:p>
        </p:txBody>
      </p:sp>
      <p:pic>
        <p:nvPicPr>
          <p:cNvPr id="5" name="Picture 4">
            <a:extLst>
              <a:ext uri="{FF2B5EF4-FFF2-40B4-BE49-F238E27FC236}">
                <a16:creationId xmlns:a16="http://schemas.microsoft.com/office/drawing/2014/main" id="{BA3141DA-EC16-CE1B-5F8B-0713CB11E34B}"/>
              </a:ext>
            </a:extLst>
          </p:cNvPr>
          <p:cNvPicPr>
            <a:picLocks noChangeAspect="1"/>
          </p:cNvPicPr>
          <p:nvPr/>
        </p:nvPicPr>
        <p:blipFill>
          <a:blip r:embed="rId2"/>
          <a:stretch>
            <a:fillRect/>
          </a:stretch>
        </p:blipFill>
        <p:spPr>
          <a:xfrm>
            <a:off x="3918642" y="1436525"/>
            <a:ext cx="4665305" cy="4572000"/>
          </a:xfrm>
          <a:prstGeom prst="rect">
            <a:avLst/>
          </a:prstGeom>
          <a:noFill/>
        </p:spPr>
      </p:pic>
      <p:sp>
        <p:nvSpPr>
          <p:cNvPr id="12" name="Slide Number Placeholder 3">
            <a:extLst>
              <a:ext uri="{FF2B5EF4-FFF2-40B4-BE49-F238E27FC236}">
                <a16:creationId xmlns:a16="http://schemas.microsoft.com/office/drawing/2014/main" id="{D7E3BC4C-97D8-19E7-A26D-8931F0D0D58D}"/>
              </a:ext>
            </a:extLst>
          </p:cNvPr>
          <p:cNvSpPr>
            <a:spLocks noGrp="1"/>
          </p:cNvSpPr>
          <p:nvPr>
            <p:ph type="sldNum" sz="quarter" idx="12"/>
          </p:nvPr>
        </p:nvSpPr>
        <p:spPr>
          <a:xfrm>
            <a:off x="11372755" y="6305883"/>
            <a:ext cx="731330" cy="396240"/>
          </a:xfrm>
        </p:spPr>
        <p:txBody>
          <a:bodyPr/>
          <a:lstStyle/>
          <a:p>
            <a:pPr>
              <a:spcAft>
                <a:spcPts val="600"/>
              </a:spcAft>
            </a:pPr>
            <a:fld id="{1D2EA5EF-C699-AF4C-BA42-C0A1CAAB713C}" type="slidenum">
              <a:rPr lang="en-US" smtClean="0"/>
              <a:pPr>
                <a:spcAft>
                  <a:spcPts val="600"/>
                </a:spcAft>
              </a:pPr>
              <a:t>28</a:t>
            </a:fld>
            <a:endParaRPr lang="en-US"/>
          </a:p>
        </p:txBody>
      </p:sp>
      <p:sp>
        <p:nvSpPr>
          <p:cNvPr id="2" name="TextBox 1">
            <a:extLst>
              <a:ext uri="{FF2B5EF4-FFF2-40B4-BE49-F238E27FC236}">
                <a16:creationId xmlns:a16="http://schemas.microsoft.com/office/drawing/2014/main" id="{EE855F47-E2ED-0E5F-4F33-0A0BF0A2A526}"/>
              </a:ext>
            </a:extLst>
          </p:cNvPr>
          <p:cNvSpPr txBox="1"/>
          <p:nvPr/>
        </p:nvSpPr>
        <p:spPr>
          <a:xfrm>
            <a:off x="2148370" y="5979800"/>
            <a:ext cx="8205848" cy="246221"/>
          </a:xfrm>
          <a:prstGeom prst="rect">
            <a:avLst/>
          </a:prstGeom>
          <a:noFill/>
        </p:spPr>
        <p:txBody>
          <a:bodyPr wrap="square" rtlCol="0">
            <a:spAutoFit/>
          </a:bodyPr>
          <a:lstStyle/>
          <a:p>
            <a:pPr algn="ctr"/>
            <a:r>
              <a:rPr lang="en-US" sz="1000" dirty="0"/>
              <a:t>https://www0.sun.ac.za/southtosouth/toolkits/peads/Paediatric%20HIV%20Care%20and%20Treatment%20Toolkit.pdf</a:t>
            </a:r>
          </a:p>
        </p:txBody>
      </p:sp>
    </p:spTree>
    <p:extLst>
      <p:ext uri="{BB962C8B-B14F-4D97-AF65-F5344CB8AC3E}">
        <p14:creationId xmlns:p14="http://schemas.microsoft.com/office/powerpoint/2010/main" val="311491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162A-2DE8-443D-BD29-204D5C3F266D}"/>
              </a:ext>
            </a:extLst>
          </p:cNvPr>
          <p:cNvSpPr>
            <a:spLocks noGrp="1"/>
          </p:cNvSpPr>
          <p:nvPr>
            <p:ph type="title"/>
          </p:nvPr>
        </p:nvSpPr>
        <p:spPr/>
        <p:txBody>
          <a:bodyPr/>
          <a:lstStyle/>
          <a:p>
            <a:r>
              <a:rPr lang="en-US"/>
              <a:t>Thank You! Questions?</a:t>
            </a:r>
          </a:p>
        </p:txBody>
      </p:sp>
      <p:sp>
        <p:nvSpPr>
          <p:cNvPr id="5" name="Slide Number Placeholder 5">
            <a:extLst>
              <a:ext uri="{FF2B5EF4-FFF2-40B4-BE49-F238E27FC236}">
                <a16:creationId xmlns:a16="http://schemas.microsoft.com/office/drawing/2014/main" id="{18D5A585-C165-0CD5-8043-91E09B3FDBEC}"/>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a:solidFill>
                  <a:schemeClr val="bg1"/>
                </a:solidFill>
              </a:rPr>
              <a:t> (  </a:t>
            </a:r>
            <a:fld id="{1D2EA5EF-C699-AF4C-BA42-C0A1CAAB713C}" type="slidenum">
              <a:rPr lang="en-US" smtClean="0">
                <a:solidFill>
                  <a:schemeClr val="bg1"/>
                </a:solidFill>
              </a:rPr>
              <a:pPr/>
              <a:t>29</a:t>
            </a:fld>
            <a:r>
              <a:rPr lang="en-US">
                <a:solidFill>
                  <a:schemeClr val="bg1"/>
                </a:solidFill>
              </a:rPr>
              <a:t>  )</a:t>
            </a:r>
          </a:p>
        </p:txBody>
      </p:sp>
      <p:pic>
        <p:nvPicPr>
          <p:cNvPr id="4098" name="Picture 2" descr="questions Icon 670405">
            <a:extLst>
              <a:ext uri="{FF2B5EF4-FFF2-40B4-BE49-F238E27FC236}">
                <a16:creationId xmlns:a16="http://schemas.microsoft.com/office/drawing/2014/main" id="{146A443B-48D1-B5A8-516D-9A4BA07B0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92" y="1749387"/>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1245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a:t>Learning Objectives </a:t>
            </a:r>
          </a:p>
        </p:txBody>
      </p:sp>
      <p:sp>
        <p:nvSpPr>
          <p:cNvPr id="6" name="Text Placeholder 5"/>
          <p:cNvSpPr>
            <a:spLocks noGrp="1"/>
          </p:cNvSpPr>
          <p:nvPr>
            <p:ph type="body" sz="quarter" idx="11"/>
          </p:nvPr>
        </p:nvSpPr>
        <p:spPr>
          <a:xfrm>
            <a:off x="623296" y="1935957"/>
            <a:ext cx="10513018" cy="4258366"/>
          </a:xfrm>
        </p:spPr>
        <p:txBody>
          <a:bodyPr>
            <a:normAutofit/>
          </a:bodyPr>
          <a:lstStyle/>
          <a:p>
            <a:pPr marL="861827" indent="-514350">
              <a:buFont typeface="+mj-lt"/>
              <a:buAutoNum type="arabicPeriod"/>
            </a:pPr>
            <a:r>
              <a:rPr lang="en-US" sz="2600"/>
              <a:t>Learner will be able to define </a:t>
            </a:r>
            <a:r>
              <a:rPr lang="en-US" sz="2600" i="1"/>
              <a:t>types</a:t>
            </a:r>
            <a:r>
              <a:rPr lang="en-US" sz="2600"/>
              <a:t> of disclosure of illness status to youth with HIV. </a:t>
            </a:r>
          </a:p>
          <a:p>
            <a:pPr marL="861827" indent="-514350">
              <a:buFont typeface="+mj-lt"/>
              <a:buAutoNum type="arabicPeriod"/>
            </a:pPr>
            <a:r>
              <a:rPr lang="en-US" sz="2600"/>
              <a:t>Learner will be able to discuss </a:t>
            </a:r>
            <a:r>
              <a:rPr lang="en-US" sz="2600" i="1"/>
              <a:t>stages</a:t>
            </a:r>
            <a:r>
              <a:rPr lang="en-US" sz="2600"/>
              <a:t> of disclosure of HIV status to youth. </a:t>
            </a:r>
          </a:p>
          <a:p>
            <a:pPr marL="861827" indent="-514350">
              <a:buFont typeface="+mj-lt"/>
              <a:buAutoNum type="arabicPeriod"/>
            </a:pPr>
            <a:r>
              <a:rPr lang="en-US" sz="2600"/>
              <a:t>Learner will be able to list </a:t>
            </a:r>
            <a:r>
              <a:rPr lang="en-US" sz="2600" i="1"/>
              <a:t>special circumstances </a:t>
            </a:r>
            <a:r>
              <a:rPr lang="en-US" sz="2600"/>
              <a:t>for consideration during process of disclosure of HIV to youth. </a:t>
            </a:r>
          </a:p>
          <a:p>
            <a:pPr marL="690377" indent="-342900">
              <a:buFont typeface="Arial" panose="020B0604020202020204" pitchFamily="34" charset="0"/>
              <a:buChar char="•"/>
            </a:pPr>
            <a:endParaRPr lang="en-US" i="1"/>
          </a:p>
          <a:p>
            <a:endParaRPr lang="en-US" i="1"/>
          </a:p>
        </p:txBody>
      </p:sp>
      <p:sp>
        <p:nvSpPr>
          <p:cNvPr id="4" name="Slide Number Placeholder 5">
            <a:extLst>
              <a:ext uri="{FF2B5EF4-FFF2-40B4-BE49-F238E27FC236}">
                <a16:creationId xmlns:a16="http://schemas.microsoft.com/office/drawing/2014/main" id="{504F897B-E128-3073-88EA-B871667E7A21}"/>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a:solidFill>
                  <a:schemeClr val="bg1"/>
                </a:solidFill>
              </a:rPr>
              <a:t> (  </a:t>
            </a:r>
            <a:fld id="{1D2EA5EF-C699-AF4C-BA42-C0A1CAAB713C}" type="slidenum">
              <a:rPr lang="en-US" smtClean="0">
                <a:solidFill>
                  <a:schemeClr val="bg1"/>
                </a:solidFill>
              </a:rPr>
              <a:pPr/>
              <a:t>3</a:t>
            </a:fld>
            <a:r>
              <a:rPr lang="en-US">
                <a:solidFill>
                  <a:schemeClr val="bg1"/>
                </a:solidFill>
              </a:rPr>
              <a:t>  )</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AB6F-8DE8-A01A-1AB2-1B42EF36B89E}"/>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3326F168-AEBA-F71A-C40D-1F0F0A4BADE8}"/>
              </a:ext>
            </a:extLst>
          </p:cNvPr>
          <p:cNvSpPr>
            <a:spLocks noGrp="1"/>
          </p:cNvSpPr>
          <p:nvPr>
            <p:ph type="body" sz="quarter" idx="11"/>
          </p:nvPr>
        </p:nvSpPr>
        <p:spPr>
          <a:xfrm>
            <a:off x="623890" y="1935957"/>
            <a:ext cx="10512424" cy="4257453"/>
          </a:xfrm>
        </p:spPr>
        <p:txBody>
          <a:bodyPr>
            <a:normAutofit fontScale="92500"/>
          </a:bodyPr>
          <a:lstStyle/>
          <a:p>
            <a:pPr marL="804677" indent="-457200">
              <a:buFont typeface="+mj-lt"/>
              <a:buAutoNum type="arabicPeriod"/>
            </a:pPr>
            <a:r>
              <a:rPr lang="en-US" sz="1200" dirty="0">
                <a:latin typeface="+mj-lt"/>
              </a:rPr>
              <a:t>American Academy of Pediatrics, Committee on Pediatric AIDS. (1999). Disclosure of illness status to children and adolescents with HIV infection. </a:t>
            </a:r>
            <a:r>
              <a:rPr lang="en-US" sz="1200" i="1" dirty="0">
                <a:latin typeface="+mj-lt"/>
              </a:rPr>
              <a:t>Pediatrics, 103, </a:t>
            </a:r>
            <a:r>
              <a:rPr lang="en-US" sz="1200" dirty="0">
                <a:latin typeface="+mj-lt"/>
              </a:rPr>
              <a:t>164-166.</a:t>
            </a:r>
          </a:p>
          <a:p>
            <a:pPr marL="804677" indent="-457200">
              <a:buFont typeface="+mj-lt"/>
              <a:buAutoNum type="arabicPeriod"/>
            </a:pPr>
            <a:r>
              <a:rPr lang="en-US" sz="1200" dirty="0">
                <a:latin typeface="+mj-lt"/>
              </a:rPr>
              <a:t>Cantrell, K., Patel, N., Mandrell, B., &amp; Grissom, S. (2013). Pediatric HIV disclosure: a process-oriented framework. </a:t>
            </a:r>
            <a:r>
              <a:rPr lang="en-US" sz="1200" i="1" dirty="0">
                <a:latin typeface="+mj-lt"/>
              </a:rPr>
              <a:t>AIDS Education and Prevention, 25(4)</a:t>
            </a:r>
            <a:r>
              <a:rPr lang="en-US" sz="1200" dirty="0">
                <a:latin typeface="+mj-lt"/>
              </a:rPr>
              <a:t>, 302-314.</a:t>
            </a:r>
          </a:p>
          <a:p>
            <a:pPr marL="804677" indent="-457200">
              <a:buFont typeface="+mj-lt"/>
              <a:buAutoNum type="arabicPeriod"/>
            </a:pPr>
            <a:r>
              <a:rPr lang="en-US" sz="1200" dirty="0">
                <a:latin typeface="+mj-lt"/>
              </a:rPr>
              <a:t>World Health Organization. (2011). Guideline on HIV disclosure counseling for children up to 12 years of age. </a:t>
            </a:r>
          </a:p>
          <a:p>
            <a:pPr marL="804677" indent="-457200">
              <a:buFont typeface="+mj-lt"/>
              <a:buAutoNum type="arabicPeriod"/>
            </a:pPr>
            <a:r>
              <a:rPr lang="en-US" sz="1200" b="0" i="0" dirty="0" err="1">
                <a:solidFill>
                  <a:srgbClr val="212121"/>
                </a:solidFill>
                <a:effectLst/>
                <a:latin typeface="+mj-lt"/>
              </a:rPr>
              <a:t>Vreeman</a:t>
            </a:r>
            <a:r>
              <a:rPr lang="en-US" sz="1200" b="0" i="0" dirty="0">
                <a:solidFill>
                  <a:srgbClr val="212121"/>
                </a:solidFill>
                <a:effectLst/>
                <a:latin typeface="+mj-lt"/>
              </a:rPr>
              <a:t> RC, </a:t>
            </a:r>
            <a:r>
              <a:rPr lang="en-US" sz="1200" b="0" i="0" dirty="0" err="1">
                <a:solidFill>
                  <a:srgbClr val="212121"/>
                </a:solidFill>
                <a:effectLst/>
                <a:latin typeface="+mj-lt"/>
              </a:rPr>
              <a:t>Nyandiko</a:t>
            </a:r>
            <a:r>
              <a:rPr lang="en-US" sz="1200" b="0" i="0" dirty="0">
                <a:solidFill>
                  <a:srgbClr val="212121"/>
                </a:solidFill>
                <a:effectLst/>
                <a:latin typeface="+mj-lt"/>
              </a:rPr>
              <a:t> WM, </a:t>
            </a:r>
            <a:r>
              <a:rPr lang="en-US" sz="1200" b="0" i="0" dirty="0" err="1">
                <a:solidFill>
                  <a:srgbClr val="212121"/>
                </a:solidFill>
                <a:effectLst/>
                <a:latin typeface="+mj-lt"/>
              </a:rPr>
              <a:t>Ayaya</a:t>
            </a:r>
            <a:r>
              <a:rPr lang="en-US" sz="1200" b="0" i="0" dirty="0">
                <a:solidFill>
                  <a:srgbClr val="212121"/>
                </a:solidFill>
                <a:effectLst/>
                <a:latin typeface="+mj-lt"/>
              </a:rPr>
              <a:t> SO, </a:t>
            </a:r>
            <a:r>
              <a:rPr lang="en-US" sz="1200" b="0" i="0" dirty="0" err="1">
                <a:solidFill>
                  <a:srgbClr val="212121"/>
                </a:solidFill>
                <a:effectLst/>
                <a:latin typeface="+mj-lt"/>
              </a:rPr>
              <a:t>Walumbe</a:t>
            </a:r>
            <a:r>
              <a:rPr lang="en-US" sz="1200" b="0" i="0" dirty="0">
                <a:solidFill>
                  <a:srgbClr val="212121"/>
                </a:solidFill>
                <a:effectLst/>
                <a:latin typeface="+mj-lt"/>
              </a:rPr>
              <a:t> EG, Marrero DG, Inui TS. The perceived impact of disclosure of pediatric HIV status on pediatric antiretroviral therapy adherence, child well-being, and social relationships in a resource-limited setting. AIDS Patient Care STDS. 2010 Oct;24(10):639-49. </a:t>
            </a:r>
            <a:r>
              <a:rPr lang="en-US" sz="1200" b="0" i="0" dirty="0" err="1">
                <a:solidFill>
                  <a:srgbClr val="212121"/>
                </a:solidFill>
                <a:effectLst/>
                <a:latin typeface="+mj-lt"/>
              </a:rPr>
              <a:t>doi</a:t>
            </a:r>
            <a:r>
              <a:rPr lang="en-US" sz="1200" b="0" i="0" dirty="0">
                <a:solidFill>
                  <a:srgbClr val="212121"/>
                </a:solidFill>
                <a:effectLst/>
                <a:latin typeface="+mj-lt"/>
              </a:rPr>
              <a:t>: 10.1089/apc.2010.0079. PMID: 20836704; PMCID: PMC4696428. </a:t>
            </a:r>
          </a:p>
          <a:p>
            <a:pPr marL="804677" indent="-457200">
              <a:buFont typeface="+mj-lt"/>
              <a:buAutoNum type="arabicPeriod"/>
            </a:pPr>
            <a:r>
              <a:rPr lang="en-US" sz="1200" b="0" i="0" dirty="0" err="1">
                <a:solidFill>
                  <a:srgbClr val="212121"/>
                </a:solidFill>
                <a:effectLst/>
                <a:latin typeface="+mj-lt"/>
              </a:rPr>
              <a:t>Bikaako-Kajura</a:t>
            </a:r>
            <a:r>
              <a:rPr lang="en-US" sz="1200" b="0" i="0" dirty="0">
                <a:solidFill>
                  <a:srgbClr val="212121"/>
                </a:solidFill>
                <a:effectLst/>
                <a:latin typeface="+mj-lt"/>
              </a:rPr>
              <a:t> W, </a:t>
            </a:r>
            <a:r>
              <a:rPr lang="en-US" sz="1200" b="0" i="0" dirty="0" err="1">
                <a:solidFill>
                  <a:srgbClr val="212121"/>
                </a:solidFill>
                <a:effectLst/>
                <a:latin typeface="+mj-lt"/>
              </a:rPr>
              <a:t>Luyirika</a:t>
            </a:r>
            <a:r>
              <a:rPr lang="en-US" sz="1200" b="0" i="0" dirty="0">
                <a:solidFill>
                  <a:srgbClr val="212121"/>
                </a:solidFill>
                <a:effectLst/>
                <a:latin typeface="+mj-lt"/>
              </a:rPr>
              <a:t> E, Purcell DW, Downing J, </a:t>
            </a:r>
            <a:r>
              <a:rPr lang="en-US" sz="1200" b="0" i="0" dirty="0" err="1">
                <a:solidFill>
                  <a:srgbClr val="212121"/>
                </a:solidFill>
                <a:effectLst/>
                <a:latin typeface="+mj-lt"/>
              </a:rPr>
              <a:t>Kaharuza</a:t>
            </a:r>
            <a:r>
              <a:rPr lang="en-US" sz="1200" b="0" i="0" dirty="0">
                <a:solidFill>
                  <a:srgbClr val="212121"/>
                </a:solidFill>
                <a:effectLst/>
                <a:latin typeface="+mj-lt"/>
              </a:rPr>
              <a:t> F, Mermin J, </a:t>
            </a:r>
            <a:r>
              <a:rPr lang="en-US" sz="1200" b="0" i="0" dirty="0" err="1">
                <a:solidFill>
                  <a:srgbClr val="212121"/>
                </a:solidFill>
                <a:effectLst/>
                <a:latin typeface="+mj-lt"/>
              </a:rPr>
              <a:t>Malamba</a:t>
            </a:r>
            <a:r>
              <a:rPr lang="en-US" sz="1200" b="0" i="0" dirty="0">
                <a:solidFill>
                  <a:srgbClr val="212121"/>
                </a:solidFill>
                <a:effectLst/>
                <a:latin typeface="+mj-lt"/>
              </a:rPr>
              <a:t> S, Bunnell R. Disclosure of HIV status and adherence to daily drug regimens among HIV-infected children in Uganda. AIDS </a:t>
            </a:r>
            <a:r>
              <a:rPr lang="en-US" sz="1200" b="0" i="0" dirty="0" err="1">
                <a:solidFill>
                  <a:srgbClr val="212121"/>
                </a:solidFill>
                <a:effectLst/>
                <a:latin typeface="+mj-lt"/>
              </a:rPr>
              <a:t>Behav</a:t>
            </a:r>
            <a:r>
              <a:rPr lang="en-US" sz="1200" b="0" i="0" dirty="0">
                <a:solidFill>
                  <a:srgbClr val="212121"/>
                </a:solidFill>
                <a:effectLst/>
                <a:latin typeface="+mj-lt"/>
              </a:rPr>
              <a:t>. 2006 Jul;10(4 Suppl):S85-93. </a:t>
            </a:r>
            <a:r>
              <a:rPr lang="en-US" sz="1200" b="0" i="0" dirty="0" err="1">
                <a:solidFill>
                  <a:srgbClr val="212121"/>
                </a:solidFill>
                <a:effectLst/>
                <a:latin typeface="+mj-lt"/>
              </a:rPr>
              <a:t>doi</a:t>
            </a:r>
            <a:r>
              <a:rPr lang="en-US" sz="1200" b="0" i="0" dirty="0">
                <a:solidFill>
                  <a:srgbClr val="212121"/>
                </a:solidFill>
                <a:effectLst/>
                <a:latin typeface="+mj-lt"/>
              </a:rPr>
              <a:t>: 10.1007/s10461-006-9141-3. PMID: 16791525. </a:t>
            </a:r>
          </a:p>
          <a:p>
            <a:pPr marL="804677" indent="-457200">
              <a:buFont typeface="+mj-lt"/>
              <a:buAutoNum type="arabicPeriod"/>
            </a:pPr>
            <a:r>
              <a:rPr lang="en-US" sz="1200" b="0" i="0" dirty="0" err="1">
                <a:solidFill>
                  <a:srgbClr val="212121"/>
                </a:solidFill>
                <a:effectLst/>
                <a:latin typeface="+mj-lt"/>
              </a:rPr>
              <a:t>Cluver</a:t>
            </a:r>
            <a:r>
              <a:rPr lang="en-US" sz="1200" b="0" i="0" dirty="0">
                <a:solidFill>
                  <a:srgbClr val="212121"/>
                </a:solidFill>
                <a:effectLst/>
                <a:latin typeface="+mj-lt"/>
              </a:rPr>
              <a:t> LD, Hodes RJ, </a:t>
            </a:r>
            <a:r>
              <a:rPr lang="en-US" sz="1200" b="0" i="0" dirty="0" err="1">
                <a:solidFill>
                  <a:srgbClr val="212121"/>
                </a:solidFill>
                <a:effectLst/>
                <a:latin typeface="+mj-lt"/>
              </a:rPr>
              <a:t>Toska</a:t>
            </a:r>
            <a:r>
              <a:rPr lang="en-US" sz="1200" b="0" i="0" dirty="0">
                <a:solidFill>
                  <a:srgbClr val="212121"/>
                </a:solidFill>
                <a:effectLst/>
                <a:latin typeface="+mj-lt"/>
              </a:rPr>
              <a:t> E, </a:t>
            </a:r>
            <a:r>
              <a:rPr lang="en-US" sz="1200" b="0" i="0" dirty="0" err="1">
                <a:solidFill>
                  <a:srgbClr val="212121"/>
                </a:solidFill>
                <a:effectLst/>
                <a:latin typeface="+mj-lt"/>
              </a:rPr>
              <a:t>Kidia</a:t>
            </a:r>
            <a:r>
              <a:rPr lang="en-US" sz="1200" b="0" i="0" dirty="0">
                <a:solidFill>
                  <a:srgbClr val="212121"/>
                </a:solidFill>
                <a:effectLst/>
                <a:latin typeface="+mj-lt"/>
              </a:rPr>
              <a:t> KK, Orkin FM, </a:t>
            </a:r>
            <a:r>
              <a:rPr lang="en-US" sz="1200" b="0" i="0" dirty="0" err="1">
                <a:solidFill>
                  <a:srgbClr val="212121"/>
                </a:solidFill>
                <a:effectLst/>
                <a:latin typeface="+mj-lt"/>
              </a:rPr>
              <a:t>Sherr</a:t>
            </a:r>
            <a:r>
              <a:rPr lang="en-US" sz="1200" b="0" i="0" dirty="0">
                <a:solidFill>
                  <a:srgbClr val="212121"/>
                </a:solidFill>
                <a:effectLst/>
                <a:latin typeface="+mj-lt"/>
              </a:rPr>
              <a:t> L, </a:t>
            </a:r>
            <a:r>
              <a:rPr lang="en-US" sz="1200" b="0" i="0" dirty="0" err="1">
                <a:solidFill>
                  <a:srgbClr val="212121"/>
                </a:solidFill>
                <a:effectLst/>
                <a:latin typeface="+mj-lt"/>
              </a:rPr>
              <a:t>Meinck</a:t>
            </a:r>
            <a:r>
              <a:rPr lang="en-US" sz="1200" b="0" i="0" dirty="0">
                <a:solidFill>
                  <a:srgbClr val="212121"/>
                </a:solidFill>
                <a:effectLst/>
                <a:latin typeface="+mj-lt"/>
              </a:rPr>
              <a:t> F. 'HIV is like a </a:t>
            </a:r>
            <a:r>
              <a:rPr lang="en-US" sz="1200" b="0" i="0" dirty="0" err="1">
                <a:solidFill>
                  <a:srgbClr val="212121"/>
                </a:solidFill>
                <a:effectLst/>
                <a:latin typeface="+mj-lt"/>
              </a:rPr>
              <a:t>tsotsi</a:t>
            </a:r>
            <a:r>
              <a:rPr lang="en-US" sz="1200" b="0" i="0" dirty="0">
                <a:solidFill>
                  <a:srgbClr val="212121"/>
                </a:solidFill>
                <a:effectLst/>
                <a:latin typeface="+mj-lt"/>
              </a:rPr>
              <a:t>. ARVs are your guns': associations between HIV-disclosure and adherence to antiretroviral treatment among adolescents in South Africa. AIDS. 2015 Jun;29 Suppl 1:S57-65. </a:t>
            </a:r>
            <a:r>
              <a:rPr lang="en-US" sz="1200" b="0" i="0" dirty="0" err="1">
                <a:solidFill>
                  <a:srgbClr val="212121"/>
                </a:solidFill>
                <a:effectLst/>
                <a:latin typeface="+mj-lt"/>
              </a:rPr>
              <a:t>doi</a:t>
            </a:r>
            <a:r>
              <a:rPr lang="en-US" sz="1200" b="0" i="0" dirty="0">
                <a:solidFill>
                  <a:srgbClr val="212121"/>
                </a:solidFill>
                <a:effectLst/>
                <a:latin typeface="+mj-lt"/>
              </a:rPr>
              <a:t>: 10.1097/QAD.0000000000000695. PMID: 26049539. </a:t>
            </a:r>
          </a:p>
          <a:p>
            <a:pPr marL="804677" indent="-457200">
              <a:buFont typeface="+mj-lt"/>
              <a:buAutoNum type="arabicPeriod"/>
            </a:pPr>
            <a:r>
              <a:rPr lang="en-US" sz="1200" b="0" i="0" dirty="0" err="1">
                <a:solidFill>
                  <a:srgbClr val="202020"/>
                </a:solidFill>
                <a:effectLst/>
                <a:latin typeface="+mj-lt"/>
              </a:rPr>
              <a:t>Arrivé</a:t>
            </a:r>
            <a:r>
              <a:rPr lang="en-US" sz="1200" b="0" i="0" dirty="0">
                <a:solidFill>
                  <a:srgbClr val="202020"/>
                </a:solidFill>
                <a:effectLst/>
                <a:latin typeface="+mj-lt"/>
              </a:rPr>
              <a:t> E, </a:t>
            </a:r>
            <a:r>
              <a:rPr lang="en-US" sz="1200" b="0" i="0" dirty="0" err="1">
                <a:solidFill>
                  <a:srgbClr val="202020"/>
                </a:solidFill>
                <a:effectLst/>
                <a:latin typeface="+mj-lt"/>
              </a:rPr>
              <a:t>Dicko</a:t>
            </a:r>
            <a:r>
              <a:rPr lang="en-US" sz="1200" b="0" i="0" dirty="0">
                <a:solidFill>
                  <a:srgbClr val="202020"/>
                </a:solidFill>
                <a:effectLst/>
                <a:latin typeface="+mj-lt"/>
              </a:rPr>
              <a:t> F, </a:t>
            </a:r>
            <a:r>
              <a:rPr lang="en-US" sz="1200" b="0" i="0" dirty="0" err="1">
                <a:solidFill>
                  <a:srgbClr val="202020"/>
                </a:solidFill>
                <a:effectLst/>
                <a:latin typeface="+mj-lt"/>
              </a:rPr>
              <a:t>Amghar</a:t>
            </a:r>
            <a:r>
              <a:rPr lang="en-US" sz="1200" b="0" i="0" dirty="0">
                <a:solidFill>
                  <a:srgbClr val="202020"/>
                </a:solidFill>
                <a:effectLst/>
                <a:latin typeface="+mj-lt"/>
              </a:rPr>
              <a:t> H, Aka AE, Dior H, </a:t>
            </a:r>
            <a:r>
              <a:rPr lang="en-US" sz="1200" b="0" i="0" dirty="0" err="1">
                <a:solidFill>
                  <a:srgbClr val="202020"/>
                </a:solidFill>
                <a:effectLst/>
                <a:latin typeface="+mj-lt"/>
              </a:rPr>
              <a:t>Bouah</a:t>
            </a:r>
            <a:r>
              <a:rPr lang="en-US" sz="1200" b="0" i="0" dirty="0">
                <a:solidFill>
                  <a:srgbClr val="202020"/>
                </a:solidFill>
                <a:effectLst/>
                <a:latin typeface="+mj-lt"/>
              </a:rPr>
              <a:t> B, et al. (2012) HIV Status Disclosure and Retention in Care in HIV-Infected Adolescents on Antiretroviral Therapy (ART) in West Africa. </a:t>
            </a:r>
            <a:r>
              <a:rPr lang="en-US" sz="1200" b="0" i="0" dirty="0" err="1">
                <a:solidFill>
                  <a:srgbClr val="202020"/>
                </a:solidFill>
                <a:effectLst/>
                <a:latin typeface="+mj-lt"/>
              </a:rPr>
              <a:t>PLoS</a:t>
            </a:r>
            <a:r>
              <a:rPr lang="en-US" sz="1200" b="0" i="0" dirty="0">
                <a:solidFill>
                  <a:srgbClr val="202020"/>
                </a:solidFill>
                <a:effectLst/>
                <a:latin typeface="+mj-lt"/>
              </a:rPr>
              <a:t> ONE 7(3): e33690. https://doi.org/10.1371/journal.pone.0033690 </a:t>
            </a:r>
          </a:p>
          <a:p>
            <a:pPr marL="804677" indent="-457200">
              <a:buFont typeface="+mj-lt"/>
              <a:buAutoNum type="arabicPeriod"/>
            </a:pPr>
            <a:r>
              <a:rPr lang="en-US" sz="1200" b="0" i="0" dirty="0">
                <a:solidFill>
                  <a:srgbClr val="212121"/>
                </a:solidFill>
                <a:effectLst/>
                <a:latin typeface="+mj-lt"/>
              </a:rPr>
              <a:t>Ferris M, Burau K, Schweitzer AM, </a:t>
            </a:r>
            <a:r>
              <a:rPr lang="en-US" sz="1200" b="0" i="0" dirty="0" err="1">
                <a:solidFill>
                  <a:srgbClr val="212121"/>
                </a:solidFill>
                <a:effectLst/>
                <a:latin typeface="+mj-lt"/>
              </a:rPr>
              <a:t>Mihale</a:t>
            </a:r>
            <a:r>
              <a:rPr lang="en-US" sz="1200" b="0" i="0" dirty="0">
                <a:solidFill>
                  <a:srgbClr val="212121"/>
                </a:solidFill>
                <a:effectLst/>
                <a:latin typeface="+mj-lt"/>
              </a:rPr>
              <a:t> S, Murray N, </a:t>
            </a:r>
            <a:r>
              <a:rPr lang="en-US" sz="1200" b="0" i="0" dirty="0" err="1">
                <a:solidFill>
                  <a:srgbClr val="212121"/>
                </a:solidFill>
                <a:effectLst/>
                <a:latin typeface="+mj-lt"/>
              </a:rPr>
              <a:t>Preda</a:t>
            </a:r>
            <a:r>
              <a:rPr lang="en-US" sz="1200" b="0" i="0" dirty="0">
                <a:solidFill>
                  <a:srgbClr val="212121"/>
                </a:solidFill>
                <a:effectLst/>
                <a:latin typeface="+mj-lt"/>
              </a:rPr>
              <a:t> A, Ross M, Kline M. The influence of disclosure of HIV diagnosis on time to disease progression in a cohort of Romanian children and teens. AIDS Care. 2007 Oct;19(9):1088-94. </a:t>
            </a:r>
            <a:r>
              <a:rPr lang="en-US" sz="1200" b="0" i="0" dirty="0" err="1">
                <a:solidFill>
                  <a:srgbClr val="212121"/>
                </a:solidFill>
                <a:effectLst/>
                <a:latin typeface="+mj-lt"/>
              </a:rPr>
              <a:t>doi</a:t>
            </a:r>
            <a:r>
              <a:rPr lang="en-US" sz="1200" b="0" i="0" dirty="0">
                <a:solidFill>
                  <a:srgbClr val="212121"/>
                </a:solidFill>
                <a:effectLst/>
                <a:latin typeface="+mj-lt"/>
              </a:rPr>
              <a:t>: 10.1080/09540120701367124. PMID: 18058392.</a:t>
            </a:r>
            <a:endParaRPr lang="en-US" sz="1200" dirty="0">
              <a:latin typeface="+mj-lt"/>
            </a:endParaRPr>
          </a:p>
        </p:txBody>
      </p:sp>
    </p:spTree>
    <p:extLst>
      <p:ext uri="{BB962C8B-B14F-4D97-AF65-F5344CB8AC3E}">
        <p14:creationId xmlns:p14="http://schemas.microsoft.com/office/powerpoint/2010/main" val="54251546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3"/>
              </a:rPr>
              <a:t>https://aidsetc.org/</a:t>
            </a:r>
            <a:r>
              <a:rPr lang="en-US" sz="1600" dirty="0"/>
              <a:t> </a:t>
            </a:r>
          </a:p>
          <a:p>
            <a:pPr marL="690377" indent="-342900">
              <a:buFont typeface="Arial" panose="020B0604020202020204" pitchFamily="34" charset="0"/>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4"/>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5"/>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7" name="Slide Number Placeholder 5">
            <a:extLst>
              <a:ext uri="{FF2B5EF4-FFF2-40B4-BE49-F238E27FC236}">
                <a16:creationId xmlns:a16="http://schemas.microsoft.com/office/drawing/2014/main" id="{7FE265C5-4560-0A7A-6354-78F1255A1AF0}"/>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a:solidFill>
                  <a:schemeClr val="bg1"/>
                </a:solidFill>
              </a:rPr>
              <a:t> (  </a:t>
            </a:r>
            <a:fld id="{1D2EA5EF-C699-AF4C-BA42-C0A1CAAB713C}" type="slidenum">
              <a:rPr lang="en-US" smtClean="0">
                <a:solidFill>
                  <a:schemeClr val="bg1"/>
                </a:solidFill>
              </a:rPr>
              <a:pPr/>
              <a:t>31</a:t>
            </a:fld>
            <a:r>
              <a:rPr lang="en-US">
                <a:solidFill>
                  <a:schemeClr val="bg1"/>
                </a:solidFill>
              </a:rPr>
              <a:t>  )</a:t>
            </a:r>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55974" y="722221"/>
            <a:ext cx="10512424" cy="648915"/>
          </a:xfrm>
        </p:spPr>
        <p:txBody>
          <a:bodyPr/>
          <a:lstStyle/>
          <a:p>
            <a:r>
              <a:rPr lang="en-US" dirty="0"/>
              <a:t>Disclosures of Conflicts of Interest</a:t>
            </a:r>
          </a:p>
        </p:txBody>
      </p:sp>
      <p:sp>
        <p:nvSpPr>
          <p:cNvPr id="6" name="Text Placeholder 5"/>
          <p:cNvSpPr>
            <a:spLocks noGrp="1"/>
          </p:cNvSpPr>
          <p:nvPr>
            <p:ph type="body" sz="quarter" idx="11"/>
          </p:nvPr>
        </p:nvSpPr>
        <p:spPr>
          <a:xfrm>
            <a:off x="623296" y="1384025"/>
            <a:ext cx="10513018" cy="4420397"/>
          </a:xfrm>
        </p:spPr>
        <p:txBody>
          <a:bodyPr>
            <a:normAutofit/>
          </a:bodyPr>
          <a:lstStyle/>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b="0" i="1" u="none" strike="noStrike" kern="1200" cap="none" spc="0" normalizeH="0" baseline="0" noProof="0" dirty="0">
                <a:ln>
                  <a:noFill/>
                </a:ln>
                <a:solidFill>
                  <a:srgbClr val="222222"/>
                </a:solidFill>
                <a:effectLst/>
                <a:uLnTx/>
                <a:uFillTx/>
                <a:latin typeface="Arial"/>
                <a:ea typeface="+mn-ea"/>
              </a:rPr>
              <a:t>The presenters have no conflicts </a:t>
            </a:r>
            <a:r>
              <a:rPr kumimoji="0" lang="en-US" b="0" i="1" u="none" strike="noStrike" kern="1200" cap="none" spc="0" normalizeH="0" baseline="0" noProof="0">
                <a:ln>
                  <a:noFill/>
                </a:ln>
                <a:solidFill>
                  <a:srgbClr val="222222"/>
                </a:solidFill>
                <a:effectLst/>
                <a:uLnTx/>
                <a:uFillTx/>
                <a:latin typeface="Arial"/>
                <a:ea typeface="+mn-ea"/>
              </a:rPr>
              <a:t>of interest </a:t>
            </a:r>
            <a:r>
              <a:rPr kumimoji="0" lang="en-US" b="0" i="1" u="none" strike="noStrike" kern="1200" cap="none" spc="0" normalizeH="0" baseline="0" noProof="0" dirty="0">
                <a:ln>
                  <a:noFill/>
                </a:ln>
                <a:solidFill>
                  <a:srgbClr val="222222"/>
                </a:solidFill>
                <a:effectLst/>
                <a:uLnTx/>
                <a:uFillTx/>
                <a:latin typeface="Arial"/>
                <a:ea typeface="+mn-ea"/>
              </a:rPr>
              <a:t>disclosures.</a:t>
            </a: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mn-ea"/>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marR="0" lvl="0" indent="0" algn="l" defTabSz="1218987"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4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“Funding for this presentation was made possible by cooperative agreement </a:t>
            </a:r>
            <a:r>
              <a:rPr kumimoji="0" lang="en-US" sz="1400" b="0" i="1" u="none" strike="noStrike" kern="1200" cap="none" spc="0" normalizeH="0" baseline="0" noProof="0" dirty="0">
                <a:ln>
                  <a:noFill/>
                </a:ln>
                <a:solidFill>
                  <a:srgbClr val="222222"/>
                </a:solidFill>
                <a:effectLst/>
                <a:uLnTx/>
                <a:uFillTx/>
                <a:latin typeface="Arial"/>
                <a:ea typeface="+mn-ea"/>
              </a:rPr>
              <a:t>U1OHA30535</a:t>
            </a: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7" name="Slide Number Placeholder 5">
            <a:extLst>
              <a:ext uri="{FF2B5EF4-FFF2-40B4-BE49-F238E27FC236}">
                <a16:creationId xmlns:a16="http://schemas.microsoft.com/office/drawing/2014/main" id="{12E75810-4017-CAB0-248E-2AFB50D1E49F}"/>
              </a:ext>
            </a:extLst>
          </p:cNvPr>
          <p:cNvSpPr txBox="1">
            <a:spLocks/>
          </p:cNvSpPr>
          <p:nvPr/>
        </p:nvSpPr>
        <p:spPr>
          <a:xfrm>
            <a:off x="11168398" y="6290933"/>
            <a:ext cx="1082007" cy="552117"/>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a:solidFill>
                  <a:schemeClr val="bg1"/>
                </a:solidFill>
              </a:rPr>
              <a:t> (  </a:t>
            </a:r>
            <a:fld id="{1D2EA5EF-C699-AF4C-BA42-C0A1CAAB713C}" type="slidenum">
              <a:rPr lang="en-US" smtClean="0">
                <a:solidFill>
                  <a:schemeClr val="bg1"/>
                </a:solidFill>
              </a:rPr>
              <a:pPr/>
              <a:t>4</a:t>
            </a:fld>
            <a:r>
              <a:rPr lang="en-US">
                <a:solidFill>
                  <a:schemeClr val="bg1"/>
                </a:solidFill>
              </a:rPr>
              <a:t>  )</a:t>
            </a: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48F9-0108-6A4C-8DE9-C75D9C47E751}"/>
              </a:ext>
            </a:extLst>
          </p:cNvPr>
          <p:cNvSpPr>
            <a:spLocks noGrp="1"/>
          </p:cNvSpPr>
          <p:nvPr>
            <p:ph type="title"/>
          </p:nvPr>
        </p:nvSpPr>
        <p:spPr/>
        <p:txBody>
          <a:bodyPr/>
          <a:lstStyle/>
          <a:p>
            <a:r>
              <a:rPr lang="en-US"/>
              <a:t>Disclosure Definitions</a:t>
            </a:r>
          </a:p>
        </p:txBody>
      </p:sp>
      <p:sp>
        <p:nvSpPr>
          <p:cNvPr id="3" name="Text Placeholder 2">
            <a:extLst>
              <a:ext uri="{FF2B5EF4-FFF2-40B4-BE49-F238E27FC236}">
                <a16:creationId xmlns:a16="http://schemas.microsoft.com/office/drawing/2014/main" id="{78DECCAF-C87F-CCA8-6009-2050575E713B}"/>
              </a:ext>
            </a:extLst>
          </p:cNvPr>
          <p:cNvSpPr>
            <a:spLocks noGrp="1"/>
          </p:cNvSpPr>
          <p:nvPr>
            <p:ph type="body" sz="quarter" idx="11"/>
          </p:nvPr>
        </p:nvSpPr>
        <p:spPr>
          <a:xfrm>
            <a:off x="623890" y="1935957"/>
            <a:ext cx="10512424" cy="4147209"/>
          </a:xfrm>
        </p:spPr>
        <p:txBody>
          <a:bodyPr>
            <a:normAutofit/>
          </a:bodyPr>
          <a:lstStyle/>
          <a:p>
            <a:pPr marL="690377" indent="-342900">
              <a:buFont typeface="Wingdings" panose="05000000000000000000" pitchFamily="2" charset="2"/>
              <a:buChar char="§"/>
            </a:pPr>
            <a:r>
              <a:rPr lang="en-US" b="1"/>
              <a:t>Full disclosure: </a:t>
            </a:r>
            <a:r>
              <a:rPr lang="en-US"/>
              <a:t>Use of the words “HIV” or “AIDS” when explaining the diagnosis </a:t>
            </a:r>
          </a:p>
          <a:p>
            <a:pPr marL="690377" indent="-342900">
              <a:buFont typeface="Wingdings" panose="05000000000000000000" pitchFamily="2" charset="2"/>
              <a:buChar char="§"/>
            </a:pPr>
            <a:r>
              <a:rPr lang="en-US" b="1"/>
              <a:t>Partial disclosure: </a:t>
            </a:r>
            <a:r>
              <a:rPr lang="en-US"/>
              <a:t>Providing information about the disease process without using the words “HIV” or “AIDS”</a:t>
            </a:r>
          </a:p>
          <a:p>
            <a:pPr marL="690377" indent="-342900">
              <a:buFont typeface="Wingdings" panose="05000000000000000000" pitchFamily="2" charset="2"/>
              <a:buChar char="§"/>
            </a:pPr>
            <a:r>
              <a:rPr lang="en-US" b="1"/>
              <a:t>Non-disclosure: </a:t>
            </a:r>
            <a:r>
              <a:rPr lang="en-US"/>
              <a:t>No information; avoid explanation of reasons for taking medications and having frequent medical visits</a:t>
            </a:r>
          </a:p>
          <a:p>
            <a:pPr marL="690377" indent="-342900">
              <a:buFont typeface="Wingdings" panose="05000000000000000000" pitchFamily="2" charset="2"/>
              <a:buChar char="§"/>
            </a:pPr>
            <a:r>
              <a:rPr lang="en-US" b="1"/>
              <a:t>Inadvertent disclosure: </a:t>
            </a:r>
            <a:r>
              <a:rPr lang="en-US"/>
              <a:t>Overhearing diagnosis unintentionally during discussions between family members, medical team, etc.; reading about diagnosis after learning name of medication, etc.</a:t>
            </a:r>
          </a:p>
        </p:txBody>
      </p:sp>
    </p:spTree>
    <p:extLst>
      <p:ext uri="{BB962C8B-B14F-4D97-AF65-F5344CB8AC3E}">
        <p14:creationId xmlns:p14="http://schemas.microsoft.com/office/powerpoint/2010/main" val="294004469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B54-8573-1764-1D04-CB5A009A03EA}"/>
              </a:ext>
            </a:extLst>
          </p:cNvPr>
          <p:cNvSpPr>
            <a:spLocks noGrp="1"/>
          </p:cNvSpPr>
          <p:nvPr>
            <p:ph type="title"/>
          </p:nvPr>
        </p:nvSpPr>
        <p:spPr/>
        <p:txBody>
          <a:bodyPr/>
          <a:lstStyle/>
          <a:p>
            <a:r>
              <a:rPr lang="en-US" dirty="0"/>
              <a:t>American Academy of Pediatrics (1999) </a:t>
            </a:r>
            <a:endParaRPr lang="en-US" u="sng" baseline="30000" dirty="0"/>
          </a:p>
        </p:txBody>
      </p:sp>
      <p:sp>
        <p:nvSpPr>
          <p:cNvPr id="3" name="Text Placeholder 2">
            <a:extLst>
              <a:ext uri="{FF2B5EF4-FFF2-40B4-BE49-F238E27FC236}">
                <a16:creationId xmlns:a16="http://schemas.microsoft.com/office/drawing/2014/main" id="{1691DD0C-560D-4A7F-B0D8-6EBCBBBE6C02}"/>
              </a:ext>
            </a:extLst>
          </p:cNvPr>
          <p:cNvSpPr>
            <a:spLocks noGrp="1"/>
          </p:cNvSpPr>
          <p:nvPr>
            <p:ph type="body" sz="quarter" idx="11"/>
          </p:nvPr>
        </p:nvSpPr>
        <p:spPr/>
        <p:txBody>
          <a:bodyPr>
            <a:normAutofit lnSpcReduction="10000"/>
          </a:bodyPr>
          <a:lstStyle/>
          <a:p>
            <a:pPr marL="690377" indent="-342900">
              <a:buFont typeface="Wingdings" panose="05000000000000000000" pitchFamily="2" charset="2"/>
              <a:buChar char="§"/>
            </a:pPr>
            <a:r>
              <a:rPr lang="en-US" dirty="0"/>
              <a:t>Consider the child’s age, psychosocial maturity, family dynamics, and clinical context</a:t>
            </a:r>
          </a:p>
          <a:p>
            <a:pPr marL="690377" indent="-342900">
              <a:buFont typeface="Wingdings" panose="05000000000000000000" pitchFamily="2" charset="2"/>
              <a:buChar char="§"/>
            </a:pPr>
            <a:r>
              <a:rPr lang="en-US" dirty="0"/>
              <a:t>Encourages the disclosure of HIV status to school-aged children over several visits</a:t>
            </a:r>
          </a:p>
          <a:p>
            <a:pPr marL="690377" indent="-342900">
              <a:buFont typeface="Wingdings" panose="05000000000000000000" pitchFamily="2" charset="2"/>
              <a:buChar char="§"/>
            </a:pPr>
            <a:r>
              <a:rPr lang="en-US" dirty="0"/>
              <a:t>Recommends that adolescents know their HIV status</a:t>
            </a:r>
          </a:p>
          <a:p>
            <a:pPr marL="690377" indent="-342900">
              <a:buFont typeface="Wingdings" panose="05000000000000000000" pitchFamily="2" charset="2"/>
              <a:buChar char="§"/>
            </a:pPr>
            <a:r>
              <a:rPr lang="en-US" dirty="0"/>
              <a:t>Generally consistent with WHO recommendation that youth with HIV know their status by 6-12 years of age (WHO, 2011)</a:t>
            </a:r>
          </a:p>
        </p:txBody>
      </p:sp>
    </p:spTree>
    <p:extLst>
      <p:ext uri="{BB962C8B-B14F-4D97-AF65-F5344CB8AC3E}">
        <p14:creationId xmlns:p14="http://schemas.microsoft.com/office/powerpoint/2010/main" val="306288991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2161-6E25-462A-68C2-AFDEB52C5F42}"/>
              </a:ext>
            </a:extLst>
          </p:cNvPr>
          <p:cNvSpPr>
            <a:spLocks noGrp="1"/>
          </p:cNvSpPr>
          <p:nvPr>
            <p:ph type="title"/>
          </p:nvPr>
        </p:nvSpPr>
        <p:spPr/>
        <p:txBody>
          <a:bodyPr/>
          <a:lstStyle/>
          <a:p>
            <a:r>
              <a:rPr lang="en-US"/>
              <a:t>Provider Barriers to Disclosure to Youth</a:t>
            </a:r>
          </a:p>
        </p:txBody>
      </p:sp>
      <p:sp>
        <p:nvSpPr>
          <p:cNvPr id="3" name="Text Placeholder 2">
            <a:extLst>
              <a:ext uri="{FF2B5EF4-FFF2-40B4-BE49-F238E27FC236}">
                <a16:creationId xmlns:a16="http://schemas.microsoft.com/office/drawing/2014/main" id="{7560ECC0-0F25-F50F-D20B-16EB84E23B1C}"/>
              </a:ext>
            </a:extLst>
          </p:cNvPr>
          <p:cNvSpPr>
            <a:spLocks noGrp="1"/>
          </p:cNvSpPr>
          <p:nvPr>
            <p:ph type="body" sz="quarter" idx="11"/>
          </p:nvPr>
        </p:nvSpPr>
        <p:spPr/>
        <p:txBody>
          <a:bodyPr/>
          <a:lstStyle/>
          <a:p>
            <a:pPr marL="690377" indent="-342900">
              <a:buFont typeface="Arial" panose="020B0604020202020204" pitchFamily="34" charset="0"/>
              <a:buChar char="•"/>
            </a:pPr>
            <a:r>
              <a:rPr lang="en-US"/>
              <a:t>Fear of negative outcomes</a:t>
            </a:r>
          </a:p>
          <a:p>
            <a:pPr marL="690377" indent="-342900">
              <a:buFont typeface="Arial" panose="020B0604020202020204" pitchFamily="34" charset="0"/>
              <a:buChar char="•"/>
            </a:pPr>
            <a:r>
              <a:rPr lang="en-US"/>
              <a:t>Lack of resources to disclose</a:t>
            </a:r>
          </a:p>
          <a:p>
            <a:pPr marL="1019567" lvl="2" indent="-342900">
              <a:buFont typeface="Arial" panose="020B0604020202020204" pitchFamily="34" charset="0"/>
              <a:buChar char="•"/>
            </a:pPr>
            <a:r>
              <a:rPr lang="en-US"/>
              <a:t>Feel unprepared to have discussion</a:t>
            </a:r>
          </a:p>
          <a:p>
            <a:pPr marL="690377" indent="-342900">
              <a:buFont typeface="Arial" panose="020B0604020202020204" pitchFamily="34" charset="0"/>
              <a:buChar char="•"/>
            </a:pPr>
            <a:r>
              <a:rPr lang="en-US"/>
              <a:t>Caregiver resistance</a:t>
            </a:r>
          </a:p>
        </p:txBody>
      </p:sp>
      <p:pic>
        <p:nvPicPr>
          <p:cNvPr id="4" name="Picture 3" descr="Statues of monkeys sitting on a bench&#10;&#10;Description automatically generated">
            <a:extLst>
              <a:ext uri="{FF2B5EF4-FFF2-40B4-BE49-F238E27FC236}">
                <a16:creationId xmlns:a16="http://schemas.microsoft.com/office/drawing/2014/main" id="{E9D51633-2A2E-373A-DCC1-FBA2C9DE8E64}"/>
              </a:ext>
            </a:extLst>
          </p:cNvPr>
          <p:cNvPicPr>
            <a:picLocks noChangeAspect="1"/>
          </p:cNvPicPr>
          <p:nvPr/>
        </p:nvPicPr>
        <p:blipFill>
          <a:blip r:embed="rId3"/>
          <a:stretch>
            <a:fillRect/>
          </a:stretch>
        </p:blipFill>
        <p:spPr>
          <a:xfrm>
            <a:off x="6689405" y="1695594"/>
            <a:ext cx="4875530" cy="2430657"/>
          </a:xfrm>
          <a:prstGeom prst="rect">
            <a:avLst/>
          </a:prstGeom>
          <a:noFill/>
        </p:spPr>
      </p:pic>
      <p:sp>
        <p:nvSpPr>
          <p:cNvPr id="6" name="TextBox 5">
            <a:extLst>
              <a:ext uri="{FF2B5EF4-FFF2-40B4-BE49-F238E27FC236}">
                <a16:creationId xmlns:a16="http://schemas.microsoft.com/office/drawing/2014/main" id="{01D472CF-F6CB-69BB-A8D4-97B3BFE82A4D}"/>
              </a:ext>
            </a:extLst>
          </p:cNvPr>
          <p:cNvSpPr txBox="1"/>
          <p:nvPr/>
        </p:nvSpPr>
        <p:spPr>
          <a:xfrm>
            <a:off x="6689405" y="4212725"/>
            <a:ext cx="4875530" cy="461665"/>
          </a:xfrm>
          <a:prstGeom prst="rect">
            <a:avLst/>
          </a:prstGeom>
          <a:noFill/>
        </p:spPr>
        <p:txBody>
          <a:bodyPr wrap="square">
            <a:spAutoFit/>
          </a:bodyPr>
          <a:lstStyle/>
          <a:p>
            <a:r>
              <a:rPr lang="en-US" sz="1200" b="0" i="0">
                <a:solidFill>
                  <a:srgbClr val="000000"/>
                </a:solidFill>
                <a:effectLst/>
                <a:latin typeface="PlusJakartaSans"/>
              </a:rPr>
              <a:t>Photo by </a:t>
            </a:r>
            <a:r>
              <a:rPr lang="en-US" sz="1200" b="0" i="0" err="1">
                <a:solidFill>
                  <a:srgbClr val="000000"/>
                </a:solidFill>
                <a:effectLst/>
                <a:latin typeface="PlusJakartaSans"/>
              </a:rPr>
              <a:t>Pixabay</a:t>
            </a:r>
            <a:r>
              <a:rPr lang="en-US" sz="1200" b="0" i="0">
                <a:solidFill>
                  <a:srgbClr val="000000"/>
                </a:solidFill>
                <a:effectLst/>
                <a:latin typeface="PlusJakartaSans"/>
              </a:rPr>
              <a:t>: https://www.pexels.com/photo/architecture-art-artwork-bench-206784/</a:t>
            </a:r>
            <a:endParaRPr lang="en-US" sz="1200"/>
          </a:p>
        </p:txBody>
      </p:sp>
    </p:spTree>
    <p:extLst>
      <p:ext uri="{BB962C8B-B14F-4D97-AF65-F5344CB8AC3E}">
        <p14:creationId xmlns:p14="http://schemas.microsoft.com/office/powerpoint/2010/main" val="134611099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07B8-CCE6-D168-BBA5-1992101EB339}"/>
              </a:ext>
            </a:extLst>
          </p:cNvPr>
          <p:cNvSpPr>
            <a:spLocks noGrp="1"/>
          </p:cNvSpPr>
          <p:nvPr>
            <p:ph type="title"/>
          </p:nvPr>
        </p:nvSpPr>
        <p:spPr/>
        <p:txBody>
          <a:bodyPr/>
          <a:lstStyle/>
          <a:p>
            <a:r>
              <a:rPr lang="en-US"/>
              <a:t>Caregiver Concerns</a:t>
            </a:r>
          </a:p>
        </p:txBody>
      </p:sp>
      <p:sp>
        <p:nvSpPr>
          <p:cNvPr id="3" name="Text Placeholder 2">
            <a:extLst>
              <a:ext uri="{FF2B5EF4-FFF2-40B4-BE49-F238E27FC236}">
                <a16:creationId xmlns:a16="http://schemas.microsoft.com/office/drawing/2014/main" id="{DF0184AC-59C9-0CDA-E2AD-C4324CF61BD5}"/>
              </a:ext>
            </a:extLst>
          </p:cNvPr>
          <p:cNvSpPr>
            <a:spLocks noGrp="1"/>
          </p:cNvSpPr>
          <p:nvPr>
            <p:ph type="body" sz="quarter" idx="11"/>
          </p:nvPr>
        </p:nvSpPr>
        <p:spPr>
          <a:xfrm>
            <a:off x="623890" y="1935957"/>
            <a:ext cx="10512424" cy="4031706"/>
          </a:xfrm>
        </p:spPr>
        <p:txBody>
          <a:bodyPr>
            <a:normAutofit/>
          </a:bodyPr>
          <a:lstStyle/>
          <a:p>
            <a:pPr marL="690377" indent="-342900">
              <a:buFont typeface="Wingdings" panose="05000000000000000000" pitchFamily="2" charset="2"/>
              <a:buChar char="§"/>
            </a:pPr>
            <a:r>
              <a:rPr lang="en-US" sz="2000" dirty="0"/>
              <a:t>Child’s maturity to manage secrecy due to stigma</a:t>
            </a:r>
          </a:p>
          <a:p>
            <a:pPr marL="1019567" lvl="2" indent="-342900">
              <a:buFont typeface="Wingdings" panose="05000000000000000000" pitchFamily="2" charset="2"/>
              <a:buChar char="§"/>
            </a:pPr>
            <a:r>
              <a:rPr lang="en-US" sz="2000" dirty="0"/>
              <a:t>Fear they may tell others</a:t>
            </a:r>
          </a:p>
          <a:p>
            <a:pPr marL="690377" indent="-342900">
              <a:buFont typeface="Wingdings" panose="05000000000000000000" pitchFamily="2" charset="2"/>
              <a:buChar char="§"/>
            </a:pPr>
            <a:r>
              <a:rPr lang="en-US" sz="2000" dirty="0"/>
              <a:t>Psychological impact on the child (i.e., depression); </a:t>
            </a:r>
          </a:p>
          <a:p>
            <a:r>
              <a:rPr lang="en-US" sz="2000" dirty="0"/>
              <a:t>	fear of stigma</a:t>
            </a:r>
          </a:p>
          <a:p>
            <a:pPr marL="690377" indent="-342900">
              <a:buFont typeface="Wingdings" panose="05000000000000000000" pitchFamily="2" charset="2"/>
              <a:buChar char="§"/>
            </a:pPr>
            <a:r>
              <a:rPr lang="en-US" sz="2000" dirty="0"/>
              <a:t>Parental guilt regarding transmission</a:t>
            </a:r>
          </a:p>
          <a:p>
            <a:pPr marL="690377" indent="-342900">
              <a:buFont typeface="Wingdings" panose="05000000000000000000" pitchFamily="2" charset="2"/>
              <a:buChar char="§"/>
            </a:pPr>
            <a:r>
              <a:rPr lang="en-US" sz="2000" dirty="0"/>
              <a:t>Child may become angry at the parent</a:t>
            </a:r>
          </a:p>
          <a:p>
            <a:pPr marL="690377" indent="-342900">
              <a:buFont typeface="Wingdings" panose="05000000000000000000" pitchFamily="2" charset="2"/>
              <a:buChar char="§"/>
            </a:pPr>
            <a:r>
              <a:rPr lang="en-US" sz="2000" dirty="0"/>
              <a:t>Potential discussion about parent’s substance use, </a:t>
            </a:r>
          </a:p>
          <a:p>
            <a:r>
              <a:rPr lang="en-US" sz="2000" dirty="0"/>
              <a:t>	sexual behaviors, etc.</a:t>
            </a:r>
          </a:p>
          <a:p>
            <a:pPr marL="690377" indent="-342900">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FCE2DBB2-BA77-CF77-8D12-1FE3A5AC0960}"/>
              </a:ext>
            </a:extLst>
          </p:cNvPr>
          <p:cNvSpPr txBox="1"/>
          <p:nvPr/>
        </p:nvSpPr>
        <p:spPr>
          <a:xfrm>
            <a:off x="7803488" y="4752355"/>
            <a:ext cx="3869956" cy="400110"/>
          </a:xfrm>
          <a:prstGeom prst="rect">
            <a:avLst/>
          </a:prstGeom>
          <a:noFill/>
        </p:spPr>
        <p:txBody>
          <a:bodyPr wrap="square">
            <a:spAutoFit/>
          </a:bodyPr>
          <a:lstStyle/>
          <a:p>
            <a:r>
              <a:rPr lang="en-US" sz="1000" b="0" i="0" dirty="0">
                <a:solidFill>
                  <a:srgbClr val="000000"/>
                </a:solidFill>
                <a:effectLst/>
                <a:latin typeface="PlusJakartaSans"/>
              </a:rPr>
              <a:t>Photo by </a:t>
            </a:r>
            <a:r>
              <a:rPr lang="en-US" sz="1000" b="0" i="0" dirty="0" err="1">
                <a:solidFill>
                  <a:srgbClr val="000000"/>
                </a:solidFill>
                <a:effectLst/>
                <a:latin typeface="PlusJakartaSans"/>
              </a:rPr>
              <a:t>Ketut</a:t>
            </a:r>
            <a:r>
              <a:rPr lang="en-US" sz="1000" b="0" i="0" dirty="0">
                <a:solidFill>
                  <a:srgbClr val="000000"/>
                </a:solidFill>
                <a:effectLst/>
                <a:latin typeface="PlusJakartaSans"/>
              </a:rPr>
              <a:t> </a:t>
            </a:r>
            <a:r>
              <a:rPr lang="en-US" sz="1000" b="0" i="0" dirty="0" err="1">
                <a:solidFill>
                  <a:srgbClr val="000000"/>
                </a:solidFill>
                <a:effectLst/>
                <a:latin typeface="PlusJakartaSans"/>
              </a:rPr>
              <a:t>Subiyanto</a:t>
            </a:r>
            <a:r>
              <a:rPr lang="en-US" sz="1000" b="0" i="0" dirty="0">
                <a:solidFill>
                  <a:srgbClr val="000000"/>
                </a:solidFill>
                <a:effectLst/>
                <a:latin typeface="PlusJakartaSans"/>
              </a:rPr>
              <a:t>: https://www.pexels.com/photo/photo-of-woman-sitting-on-couch-while-hugging-her-child-4473625/</a:t>
            </a:r>
            <a:endParaRPr lang="en-US" sz="1000" dirty="0"/>
          </a:p>
        </p:txBody>
      </p:sp>
      <p:pic>
        <p:nvPicPr>
          <p:cNvPr id="5" name="Picture 2" descr="Free Photo of Woman Sitting on Couch While Hugging Her Child Stock Photo">
            <a:extLst>
              <a:ext uri="{FF2B5EF4-FFF2-40B4-BE49-F238E27FC236}">
                <a16:creationId xmlns:a16="http://schemas.microsoft.com/office/drawing/2014/main" id="{26AECC7E-205C-45CF-51C7-CCB2A3E9B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488" y="2065073"/>
            <a:ext cx="3869956" cy="257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9742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ABE3-F5A2-832B-9FB0-91070BFDE634}"/>
              </a:ext>
            </a:extLst>
          </p:cNvPr>
          <p:cNvSpPr>
            <a:spLocks noGrp="1"/>
          </p:cNvSpPr>
          <p:nvPr>
            <p:ph type="title"/>
          </p:nvPr>
        </p:nvSpPr>
        <p:spPr/>
        <p:txBody>
          <a:bodyPr/>
          <a:lstStyle/>
          <a:p>
            <a:r>
              <a:rPr lang="en-US"/>
              <a:t>Benefits of Disclosure</a:t>
            </a:r>
          </a:p>
        </p:txBody>
      </p:sp>
      <p:sp>
        <p:nvSpPr>
          <p:cNvPr id="3" name="Text Placeholder 2">
            <a:extLst>
              <a:ext uri="{FF2B5EF4-FFF2-40B4-BE49-F238E27FC236}">
                <a16:creationId xmlns:a16="http://schemas.microsoft.com/office/drawing/2014/main" id="{EACD3CFE-D152-8052-78A5-7EF7002CF6C1}"/>
              </a:ext>
            </a:extLst>
          </p:cNvPr>
          <p:cNvSpPr>
            <a:spLocks noGrp="1"/>
          </p:cNvSpPr>
          <p:nvPr>
            <p:ph type="body" sz="quarter" idx="11"/>
          </p:nvPr>
        </p:nvSpPr>
        <p:spPr/>
        <p:txBody>
          <a:bodyPr>
            <a:normAutofit lnSpcReduction="10000"/>
          </a:bodyPr>
          <a:lstStyle/>
          <a:p>
            <a:pPr marL="690377" indent="-342900">
              <a:buFont typeface="Arial" panose="020B0604020202020204" pitchFamily="34" charset="0"/>
              <a:buChar char="•"/>
            </a:pPr>
            <a:r>
              <a:rPr lang="en-US"/>
              <a:t>Maintain relationship with youth</a:t>
            </a:r>
          </a:p>
          <a:p>
            <a:pPr marL="1019567" lvl="2" indent="-342900">
              <a:buFont typeface="Arial" panose="020B0604020202020204" pitchFamily="34" charset="0"/>
              <a:buChar char="•"/>
            </a:pPr>
            <a:r>
              <a:rPr lang="en-US"/>
              <a:t>Honest communication</a:t>
            </a:r>
          </a:p>
          <a:p>
            <a:pPr marL="1019567" lvl="2" indent="-342900">
              <a:buFont typeface="Arial" panose="020B0604020202020204" pitchFamily="34" charset="0"/>
              <a:buChar char="•"/>
            </a:pPr>
            <a:r>
              <a:rPr lang="en-US"/>
              <a:t>Information is youth’s right and allows them to protect self/others</a:t>
            </a:r>
          </a:p>
          <a:p>
            <a:pPr marL="681234" lvl="1" indent="-342900">
              <a:buFont typeface="Arial" panose="020B0604020202020204" pitchFamily="34" charset="0"/>
              <a:buChar char="•"/>
            </a:pPr>
            <a:r>
              <a:rPr lang="en-US"/>
              <a:t>Improved health outcomes:</a:t>
            </a:r>
          </a:p>
          <a:p>
            <a:pPr marL="1019567" lvl="2" indent="-342900">
              <a:buFont typeface="Arial" panose="020B0604020202020204" pitchFamily="34" charset="0"/>
              <a:buChar char="•"/>
            </a:pPr>
            <a:r>
              <a:rPr lang="en-US"/>
              <a:t>Long-term adherence (</a:t>
            </a:r>
            <a:r>
              <a:rPr lang="en-US" err="1"/>
              <a:t>Bikaako-Kajura</a:t>
            </a:r>
            <a:r>
              <a:rPr lang="en-US"/>
              <a:t> et al., 2006 &amp; </a:t>
            </a:r>
            <a:r>
              <a:rPr lang="en-US" err="1"/>
              <a:t>Cluver</a:t>
            </a:r>
            <a:r>
              <a:rPr lang="en-US"/>
              <a:t> et al, 2015)</a:t>
            </a:r>
          </a:p>
          <a:p>
            <a:pPr marL="1019567" lvl="2" indent="-342900">
              <a:buFont typeface="Arial" panose="020B0604020202020204" pitchFamily="34" charset="0"/>
              <a:buChar char="•"/>
            </a:pPr>
            <a:r>
              <a:rPr lang="en-US"/>
              <a:t>Viral suppression (Ferris et al, 2007) and </a:t>
            </a:r>
          </a:p>
          <a:p>
            <a:pPr marL="1019567" lvl="2" indent="-342900">
              <a:buFont typeface="Arial" panose="020B0604020202020204" pitchFamily="34" charset="0"/>
              <a:buChar char="•"/>
            </a:pPr>
            <a:r>
              <a:rPr lang="en-US"/>
              <a:t>Retention in care (Arrive et al, 2012)</a:t>
            </a:r>
          </a:p>
          <a:p>
            <a:pPr marL="681234" lvl="1" indent="-342900">
              <a:buFont typeface="Arial" panose="020B0604020202020204" pitchFamily="34" charset="0"/>
              <a:buChar char="•"/>
            </a:pPr>
            <a:endParaRPr lang="en-US"/>
          </a:p>
        </p:txBody>
      </p:sp>
    </p:spTree>
    <p:extLst>
      <p:ext uri="{BB962C8B-B14F-4D97-AF65-F5344CB8AC3E}">
        <p14:creationId xmlns:p14="http://schemas.microsoft.com/office/powerpoint/2010/main" val="68452609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66b6271-63f1-471e-91c4-69390cd65c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4AED8C8DCE25479ABCF47ACD92F798" ma:contentTypeVersion="16" ma:contentTypeDescription="Create a new document." ma:contentTypeScope="" ma:versionID="71539bb4ae6a7d29c51aea3224ff55b5">
  <xsd:schema xmlns:xsd="http://www.w3.org/2001/XMLSchema" xmlns:xs="http://www.w3.org/2001/XMLSchema" xmlns:p="http://schemas.microsoft.com/office/2006/metadata/properties" xmlns:ns3="c66b6271-63f1-471e-91c4-69390cd65ca8" xmlns:ns4="42499b2b-be92-4978-b743-0761a6cd6754" targetNamespace="http://schemas.microsoft.com/office/2006/metadata/properties" ma:root="true" ma:fieldsID="c3566ff8bb28bf0e32840c20dd28fb6b" ns3:_="" ns4:_="">
    <xsd:import namespace="c66b6271-63f1-471e-91c4-69390cd65ca8"/>
    <xsd:import namespace="42499b2b-be92-4978-b743-0761a6cd675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b6271-63f1-471e-91c4-69390cd65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499b2b-be92-4978-b743-0761a6cd67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F6490D-34C4-4497-BE4D-A8D1AADB3603}">
  <ds:schemaRefs>
    <ds:schemaRef ds:uri="42499b2b-be92-4978-b743-0761a6cd6754"/>
    <ds:schemaRef ds:uri="c66b6271-63f1-471e-91c4-69390cd65c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0A00BC-D9FB-4101-999F-A0CC4C63D5B7}">
  <ds:schemaRefs>
    <ds:schemaRef ds:uri="42499b2b-be92-4978-b743-0761a6cd6754"/>
    <ds:schemaRef ds:uri="c66b6271-63f1-471e-91c4-69390cd65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8BB5B0-B976-4674-9566-6F053BFCF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108</TotalTime>
  <Words>2046</Words>
  <Application>Microsoft Office PowerPoint</Application>
  <PresentationFormat>Custom</PresentationFormat>
  <Paragraphs>184</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ITC Avant Garde Std Bk</vt:lpstr>
      <vt:lpstr>PlusJakartaSans</vt:lpstr>
      <vt:lpstr>System Font Regular</vt:lpstr>
      <vt:lpstr>Wingdings</vt:lpstr>
      <vt:lpstr>AETC-NCRC-16x9-template</vt:lpstr>
      <vt:lpstr>Disclosing HIV to Children/Adolescents</vt:lpstr>
      <vt:lpstr>Question for polling </vt:lpstr>
      <vt:lpstr>Learning Objectives </vt:lpstr>
      <vt:lpstr>Disclosures of Conflicts of Interest</vt:lpstr>
      <vt:lpstr>Disclosure Definitions</vt:lpstr>
      <vt:lpstr>American Academy of Pediatrics (1999) </vt:lpstr>
      <vt:lpstr>Provider Barriers to Disclosure to Youth</vt:lpstr>
      <vt:lpstr>Caregiver Concerns</vt:lpstr>
      <vt:lpstr>Benefits of Disclosure</vt:lpstr>
      <vt:lpstr>Disclosure of Diagnosis: Process vs. Event</vt:lpstr>
      <vt:lpstr>St. Jude Children’s Research Hospital Model</vt:lpstr>
      <vt:lpstr>Initial Assessment</vt:lpstr>
      <vt:lpstr>Staged Approach to Disclosure</vt:lpstr>
      <vt:lpstr>Stage 1: Blood Cells</vt:lpstr>
      <vt:lpstr>Stage 2: Germs and Infection</vt:lpstr>
      <vt:lpstr>Stage 3: Medications</vt:lpstr>
      <vt:lpstr>Stage 4: White Blood Cells</vt:lpstr>
      <vt:lpstr>Interim Assessment (with Caregiver)</vt:lpstr>
      <vt:lpstr>Stage 5: Unhealthy Part</vt:lpstr>
      <vt:lpstr>Stage 6: Virus</vt:lpstr>
      <vt:lpstr>Stage 7: More Virus</vt:lpstr>
      <vt:lpstr>Stage 8: HIV</vt:lpstr>
      <vt:lpstr>Stage 9: Privacy and Confidentiality</vt:lpstr>
      <vt:lpstr>Reassessment</vt:lpstr>
      <vt:lpstr>Stage 10: Transmission</vt:lpstr>
      <vt:lpstr>Summary</vt:lpstr>
      <vt:lpstr>Resources </vt:lpstr>
      <vt:lpstr>Example Resource</vt:lpstr>
      <vt:lpstr>Thank You! Questions?</vt:lpstr>
      <vt:lpstr>References</vt:lpstr>
      <vt:lpstr>AETC Program National Centers and HIV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7</cp:revision>
  <dcterms:created xsi:type="dcterms:W3CDTF">2021-08-04T17:02:34Z</dcterms:created>
  <dcterms:modified xsi:type="dcterms:W3CDTF">2024-01-12T21:21:13Z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2021-08-04T17:02:34Z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6b7aad6c-6378-4022-a855-2c3f17f41c15</vt:lpwstr>
  </property>
  <property fmtid="{D5CDD505-2E9C-101B-9397-08002B2CF9AE}" pid="8" name="MSIP_Label_792c8cef-6f2b-4af1-b4ac-d815ff795cd6_ContentBits">
    <vt:lpwstr>0</vt:lpwstr>
  </property>
  <property fmtid="{D5CDD505-2E9C-101B-9397-08002B2CF9AE}" pid="9" name="ContentTypeId">
    <vt:lpwstr>0x010100BF4AED8C8DCE25479ABCF47ACD92F798</vt:lpwstr>
  </property>
</Properties>
</file>