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0"/>
  </p:notesMasterIdLst>
  <p:sldIdLst>
    <p:sldId id="587" r:id="rId5"/>
    <p:sldId id="257" r:id="rId6"/>
    <p:sldId id="2145707380" r:id="rId7"/>
    <p:sldId id="258" r:id="rId8"/>
    <p:sldId id="2145707367" r:id="rId9"/>
    <p:sldId id="580" r:id="rId10"/>
    <p:sldId id="2145707370" r:id="rId11"/>
    <p:sldId id="2145707374" r:id="rId12"/>
    <p:sldId id="345" r:id="rId13"/>
    <p:sldId id="2145707375" r:id="rId14"/>
    <p:sldId id="630" r:id="rId15"/>
    <p:sldId id="627" r:id="rId16"/>
    <p:sldId id="628" r:id="rId17"/>
    <p:sldId id="632" r:id="rId18"/>
    <p:sldId id="612" r:id="rId19"/>
    <p:sldId id="606" r:id="rId20"/>
    <p:sldId id="2145707363" r:id="rId21"/>
    <p:sldId id="363" r:id="rId22"/>
    <p:sldId id="295" r:id="rId23"/>
    <p:sldId id="582" r:id="rId24"/>
    <p:sldId id="589" r:id="rId25"/>
    <p:sldId id="634" r:id="rId26"/>
    <p:sldId id="2145707360" r:id="rId27"/>
    <p:sldId id="260" r:id="rId28"/>
    <p:sldId id="2145707381" r:id="rId29"/>
    <p:sldId id="2145707382" r:id="rId30"/>
    <p:sldId id="2145707383" r:id="rId31"/>
    <p:sldId id="2145707384" r:id="rId32"/>
    <p:sldId id="623" r:id="rId33"/>
    <p:sldId id="2145707355" r:id="rId34"/>
    <p:sldId id="2145707356" r:id="rId35"/>
    <p:sldId id="265" r:id="rId36"/>
    <p:sldId id="264" r:id="rId37"/>
    <p:sldId id="2145707354" r:id="rId38"/>
    <p:sldId id="593"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chweizer" initials="MS" lastIdx="1" clrIdx="0">
    <p:extLst>
      <p:ext uri="{19B8F6BF-5375-455C-9EA6-DF929625EA0E}">
        <p15:presenceInfo xmlns:p15="http://schemas.microsoft.com/office/powerpoint/2012/main" userId="4ed3c9b4c20ca6d5" providerId="Windows Live"/>
      </p:ext>
    </p:extLst>
  </p:cmAuthor>
  <p:cmAuthor id="2" name="Mark Schweizer" initials="MS [2]" lastIdx="1" clrIdx="1">
    <p:extLst>
      <p:ext uri="{19B8F6BF-5375-455C-9EA6-DF929625EA0E}">
        <p15:presenceInfo xmlns:p15="http://schemas.microsoft.com/office/powerpoint/2012/main" userId="S::schweize@nova.edu::6f3ca9da-31aa-408e-bd08-77f6651b6e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79A7E3-52E0-4856-9B36-03F2789196F2}" v="4" dt="2023-08-11T12:53:41.3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0" autoAdjust="0"/>
    <p:restoredTop sz="94701"/>
  </p:normalViewPr>
  <p:slideViewPr>
    <p:cSldViewPr snapToGrid="0" snapToObjects="1">
      <p:cViewPr varScale="1">
        <p:scale>
          <a:sx n="72" d="100"/>
          <a:sy n="72" d="100"/>
        </p:scale>
        <p:origin x="208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76290789438729E-2"/>
          <c:y val="0.18306978908661295"/>
          <c:w val="0.89009746862014305"/>
          <c:h val="0.69141593526314105"/>
        </c:manualLayout>
      </c:layout>
      <c:barChart>
        <c:barDir val="col"/>
        <c:grouping val="clustered"/>
        <c:varyColors val="0"/>
        <c:ser>
          <c:idx val="0"/>
          <c:order val="0"/>
          <c:tx>
            <c:strRef>
              <c:f>Sheet1!$B$1</c:f>
              <c:strCache>
                <c:ptCount val="1"/>
                <c:pt idx="0">
                  <c:v>FY 2020</c:v>
                </c:pt>
              </c:strCache>
            </c:strRef>
          </c:tx>
          <c:spPr>
            <a:solidFill>
              <a:schemeClr val="accent2">
                <a:alpha val="70000"/>
              </a:schemeClr>
            </a:solidFill>
            <a:ln>
              <a:noFill/>
            </a:ln>
            <a:effectLst/>
          </c:spPr>
          <c:invertIfNegative val="0"/>
          <c:dLbls>
            <c:dLbl>
              <c:idx val="0"/>
              <c:tx>
                <c:rich>
                  <a:bodyPr/>
                  <a:lstStyle/>
                  <a:p>
                    <a:fld id="{BF305F90-F8DB-47F5-90B1-9171B808FA1F}" type="VALUE">
                      <a:rPr lang="en-US" sz="2400" b="1" smtClean="0"/>
                      <a:pPr/>
                      <a:t>[VALUE]</a:t>
                    </a:fld>
                    <a:r>
                      <a:rPr lang="en-US" dirty="0"/>
                      <a:t> </a:t>
                    </a:r>
                  </a:p>
                  <a:p>
                    <a:r>
                      <a:rPr lang="en-US" dirty="0"/>
                      <a:t>N=1,352</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A2F-4234-BD8F-54555026BE01}"/>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Retained in Care</c:v>
                </c:pt>
              </c:strCache>
            </c:strRef>
          </c:cat>
          <c:val>
            <c:numRef>
              <c:f>Sheet1!$B$2:$B$7</c:f>
              <c:numCache>
                <c:formatCode>0.0%</c:formatCode>
                <c:ptCount val="1"/>
                <c:pt idx="0">
                  <c:v>0.84184308841843092</c:v>
                </c:pt>
              </c:numCache>
            </c:numRef>
          </c:val>
          <c:extLst>
            <c:ext xmlns:c16="http://schemas.microsoft.com/office/drawing/2014/chart" uri="{C3380CC4-5D6E-409C-BE32-E72D297353CC}">
              <c16:uniqueId val="{00000006-BA2F-4234-BD8F-54555026BE01}"/>
            </c:ext>
          </c:extLst>
        </c:ser>
        <c:ser>
          <c:idx val="1"/>
          <c:order val="1"/>
          <c:tx>
            <c:strRef>
              <c:f>Sheet1!$C$1</c:f>
              <c:strCache>
                <c:ptCount val="1"/>
                <c:pt idx="0">
                  <c:v>FY 2021 - Q2</c:v>
                </c:pt>
              </c:strCache>
            </c:strRef>
          </c:tx>
          <c:spPr>
            <a:solidFill>
              <a:schemeClr val="accent4">
                <a:alpha val="70000"/>
              </a:schemeClr>
            </a:solidFill>
            <a:ln>
              <a:noFill/>
            </a:ln>
            <a:effectLst/>
          </c:spPr>
          <c:invertIfNegative val="0"/>
          <c:dLbls>
            <c:dLbl>
              <c:idx val="0"/>
              <c:tx>
                <c:rich>
                  <a:bodyPr/>
                  <a:lstStyle/>
                  <a:p>
                    <a:fld id="{C459402B-678E-4E1F-BF8A-8F38BB2023B6}" type="VALUE">
                      <a:rPr lang="en-US" sz="2400" b="1" smtClean="0"/>
                      <a:pPr/>
                      <a:t>[VALUE]</a:t>
                    </a:fld>
                    <a:r>
                      <a:rPr lang="en-US" dirty="0"/>
                      <a:t> </a:t>
                    </a:r>
                  </a:p>
                  <a:p>
                    <a:r>
                      <a:rPr lang="en-US" dirty="0"/>
                      <a:t>N=1,678</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C5B-48A3-A284-204F7B4E0C11}"/>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Retained in Care</c:v>
                </c:pt>
              </c:strCache>
            </c:strRef>
          </c:cat>
          <c:val>
            <c:numRef>
              <c:f>Sheet1!$C$2:$C$7</c:f>
              <c:numCache>
                <c:formatCode>0.0%</c:formatCode>
                <c:ptCount val="1"/>
                <c:pt idx="0">
                  <c:v>0.91344583560152426</c:v>
                </c:pt>
              </c:numCache>
            </c:numRef>
          </c:val>
          <c:extLst>
            <c:ext xmlns:c16="http://schemas.microsoft.com/office/drawing/2014/chart" uri="{C3380CC4-5D6E-409C-BE32-E72D297353CC}">
              <c16:uniqueId val="{00000001-0C5B-48A3-A284-204F7B4E0C11}"/>
            </c:ext>
          </c:extLst>
        </c:ser>
        <c:ser>
          <c:idx val="2"/>
          <c:order val="2"/>
          <c:tx>
            <c:strRef>
              <c:f>Sheet1!$D$1</c:f>
              <c:strCache>
                <c:ptCount val="1"/>
                <c:pt idx="0">
                  <c:v>FY 2021 - Q3</c:v>
                </c:pt>
              </c:strCache>
            </c:strRef>
          </c:tx>
          <c:spPr>
            <a:solidFill>
              <a:schemeClr val="accent6">
                <a:alpha val="70000"/>
              </a:schemeClr>
            </a:solidFill>
            <a:ln>
              <a:noFill/>
            </a:ln>
            <a:effectLst/>
          </c:spPr>
          <c:invertIfNegative val="0"/>
          <c:dLbls>
            <c:dLbl>
              <c:idx val="0"/>
              <c:layout>
                <c:manualLayout>
                  <c:x val="-8.1163385229883722E-17"/>
                  <c:y val="0.26297423222007671"/>
                </c:manualLayout>
              </c:layout>
              <c:tx>
                <c:rich>
                  <a:bodyPr/>
                  <a:lstStyle/>
                  <a:p>
                    <a:fld id="{EF0D5713-2A5E-4EC6-9B41-AE0BB6277F47}" type="VALUE">
                      <a:rPr lang="en-US" sz="2400" b="1" smtClean="0">
                        <a:solidFill>
                          <a:schemeClr val="bg1"/>
                        </a:solidFill>
                      </a:rPr>
                      <a:pPr/>
                      <a:t>[VALUE]</a:t>
                    </a:fld>
                    <a:r>
                      <a:rPr lang="en-US" sz="1600" dirty="0">
                        <a:solidFill>
                          <a:schemeClr val="bg1"/>
                        </a:solidFill>
                      </a:rPr>
                      <a:t> </a:t>
                    </a:r>
                  </a:p>
                  <a:p>
                    <a:r>
                      <a:rPr lang="en-US" sz="1600" dirty="0">
                        <a:solidFill>
                          <a:schemeClr val="bg1"/>
                        </a:solidFill>
                      </a:rPr>
                      <a:t>N=1,826</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0E4-4FBF-A815-941AC0C0A324}"/>
                </c:ext>
              </c:extLst>
            </c:dLbl>
            <c:spPr>
              <a:noFill/>
              <a:ln>
                <a:noFill/>
              </a:ln>
              <a:effectLst/>
            </c:spPr>
            <c:txPr>
              <a:bodyPr rot="-5400000" spcFirstLastPara="1" vertOverflow="ellipsis"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Retained in Care</c:v>
                </c:pt>
              </c:strCache>
            </c:strRef>
          </c:cat>
          <c:val>
            <c:numRef>
              <c:f>Sheet1!$D$2:$D$7</c:f>
              <c:numCache>
                <c:formatCode>0.0%</c:formatCode>
                <c:ptCount val="1"/>
                <c:pt idx="0">
                  <c:v>0.89509803921568631</c:v>
                </c:pt>
              </c:numCache>
            </c:numRef>
          </c:val>
          <c:extLst>
            <c:ext xmlns:c16="http://schemas.microsoft.com/office/drawing/2014/chart" uri="{C3380CC4-5D6E-409C-BE32-E72D297353CC}">
              <c16:uniqueId val="{00000002-20E4-4FBF-A815-941AC0C0A324}"/>
            </c:ext>
          </c:extLst>
        </c:ser>
        <c:dLbls>
          <c:dLblPos val="inEnd"/>
          <c:showLegendKey val="0"/>
          <c:showVal val="1"/>
          <c:showCatName val="0"/>
          <c:showSerName val="0"/>
          <c:showPercent val="0"/>
          <c:showBubbleSize val="0"/>
        </c:dLbls>
        <c:gapWidth val="80"/>
        <c:overlap val="25"/>
        <c:axId val="413591128"/>
        <c:axId val="413591784"/>
      </c:barChart>
      <c:catAx>
        <c:axId val="4135911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cap="none" spc="20" normalizeH="0" baseline="0">
                <a:solidFill>
                  <a:schemeClr val="tx1">
                    <a:lumMod val="65000"/>
                    <a:lumOff val="35000"/>
                  </a:schemeClr>
                </a:solidFill>
                <a:latin typeface="+mn-lt"/>
                <a:ea typeface="+mn-ea"/>
                <a:cs typeface="+mn-cs"/>
              </a:defRPr>
            </a:pPr>
            <a:endParaRPr lang="en-US"/>
          </a:p>
        </c:txPr>
        <c:crossAx val="413591784"/>
        <c:crosses val="autoZero"/>
        <c:auto val="1"/>
        <c:lblAlgn val="ctr"/>
        <c:lblOffset val="100"/>
        <c:noMultiLvlLbl val="0"/>
      </c:catAx>
      <c:valAx>
        <c:axId val="413591784"/>
        <c:scaling>
          <c:orientation val="minMax"/>
          <c:max val="1"/>
          <c:min val="0"/>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413591128"/>
        <c:crosses val="autoZero"/>
        <c:crossBetween val="between"/>
        <c:majorUnit val="0.1"/>
      </c:valAx>
      <c:spPr>
        <a:noFill/>
        <a:ln>
          <a:noFill/>
        </a:ln>
        <a:effectLst/>
      </c:spPr>
    </c:plotArea>
    <c:legend>
      <c:legendPos val="b"/>
      <c:layout>
        <c:manualLayout>
          <c:xMode val="edge"/>
          <c:yMode val="edge"/>
          <c:x val="0.30076058581468412"/>
          <c:y val="7.142601067800565E-2"/>
          <c:w val="0.39847882837063175"/>
          <c:h val="5.54325999106006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276290789438729E-2"/>
          <c:y val="0.18306978908661295"/>
          <c:w val="0.89009746862014305"/>
          <c:h val="0.69141593526314105"/>
        </c:manualLayout>
      </c:layout>
      <c:barChart>
        <c:barDir val="col"/>
        <c:grouping val="clustered"/>
        <c:varyColors val="0"/>
        <c:ser>
          <c:idx val="0"/>
          <c:order val="0"/>
          <c:tx>
            <c:strRef>
              <c:f>Sheet1!$B$1</c:f>
              <c:strCache>
                <c:ptCount val="1"/>
                <c:pt idx="0">
                  <c:v>FY 2020</c:v>
                </c:pt>
              </c:strCache>
            </c:strRef>
          </c:tx>
          <c:spPr>
            <a:solidFill>
              <a:schemeClr val="accent2">
                <a:alpha val="70000"/>
              </a:schemeClr>
            </a:solidFill>
            <a:ln>
              <a:noFill/>
            </a:ln>
            <a:effectLst/>
          </c:spPr>
          <c:invertIfNegative val="0"/>
          <c:dLbls>
            <c:dLbl>
              <c:idx val="0"/>
              <c:tx>
                <c:rich>
                  <a:bodyPr/>
                  <a:lstStyle/>
                  <a:p>
                    <a:fld id="{893C0FFD-99EC-4A15-A62A-D2B113820235}" type="VALUE">
                      <a:rPr lang="en-US" sz="2400" b="1" smtClean="0"/>
                      <a:pPr/>
                      <a:t>[VALUE]</a:t>
                    </a:fld>
                    <a:r>
                      <a:rPr lang="en-US"/>
                      <a:t> </a:t>
                    </a:r>
                  </a:p>
                  <a:p>
                    <a:r>
                      <a:rPr lang="en-US"/>
                      <a:t>N=1,533</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A2F-4234-BD8F-54555026BE01}"/>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Virally Suppressed</c:v>
                </c:pt>
              </c:strCache>
            </c:strRef>
          </c:cat>
          <c:val>
            <c:numRef>
              <c:f>Sheet1!$B$2:$B$7</c:f>
              <c:numCache>
                <c:formatCode>0.0%</c:formatCode>
                <c:ptCount val="1"/>
                <c:pt idx="0">
                  <c:v>0.95454545454545459</c:v>
                </c:pt>
              </c:numCache>
            </c:numRef>
          </c:val>
          <c:extLst>
            <c:ext xmlns:c16="http://schemas.microsoft.com/office/drawing/2014/chart" uri="{C3380CC4-5D6E-409C-BE32-E72D297353CC}">
              <c16:uniqueId val="{00000006-BA2F-4234-BD8F-54555026BE01}"/>
            </c:ext>
          </c:extLst>
        </c:ser>
        <c:ser>
          <c:idx val="1"/>
          <c:order val="1"/>
          <c:tx>
            <c:strRef>
              <c:f>Sheet1!$C$1</c:f>
              <c:strCache>
                <c:ptCount val="1"/>
                <c:pt idx="0">
                  <c:v>FY 2021 - Q2</c:v>
                </c:pt>
              </c:strCache>
            </c:strRef>
          </c:tx>
          <c:spPr>
            <a:solidFill>
              <a:schemeClr val="accent4">
                <a:alpha val="70000"/>
              </a:schemeClr>
            </a:solidFill>
            <a:ln>
              <a:noFill/>
            </a:ln>
            <a:effectLst/>
          </c:spPr>
          <c:invertIfNegative val="0"/>
          <c:dLbls>
            <c:dLbl>
              <c:idx val="0"/>
              <c:tx>
                <c:rich>
                  <a:bodyPr/>
                  <a:lstStyle/>
                  <a:p>
                    <a:fld id="{7C62B137-3F46-43FB-98EF-A28A964F774E}" type="VALUE">
                      <a:rPr lang="en-US" sz="2400" b="1" smtClean="0"/>
                      <a:pPr/>
                      <a:t>[VALUE]</a:t>
                    </a:fld>
                    <a:r>
                      <a:rPr lang="en-US"/>
                      <a:t> </a:t>
                    </a:r>
                  </a:p>
                  <a:p>
                    <a:r>
                      <a:rPr lang="en-US"/>
                      <a:t>N=1,751</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0C5B-48A3-A284-204F7B4E0C11}"/>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Virally Suppressed</c:v>
                </c:pt>
              </c:strCache>
            </c:strRef>
          </c:cat>
          <c:val>
            <c:numRef>
              <c:f>Sheet1!$C$2:$C$7</c:f>
              <c:numCache>
                <c:formatCode>0.0%</c:formatCode>
                <c:ptCount val="1"/>
                <c:pt idx="0">
                  <c:v>0.95318454001088737</c:v>
                </c:pt>
              </c:numCache>
            </c:numRef>
          </c:val>
          <c:extLst>
            <c:ext xmlns:c16="http://schemas.microsoft.com/office/drawing/2014/chart" uri="{C3380CC4-5D6E-409C-BE32-E72D297353CC}">
              <c16:uniqueId val="{00000001-0C5B-48A3-A284-204F7B4E0C11}"/>
            </c:ext>
          </c:extLst>
        </c:ser>
        <c:ser>
          <c:idx val="2"/>
          <c:order val="2"/>
          <c:tx>
            <c:strRef>
              <c:f>Sheet1!$D$1</c:f>
              <c:strCache>
                <c:ptCount val="1"/>
                <c:pt idx="0">
                  <c:v>FY 2021 - Q3</c:v>
                </c:pt>
              </c:strCache>
            </c:strRef>
          </c:tx>
          <c:spPr>
            <a:solidFill>
              <a:schemeClr val="accent6">
                <a:alpha val="70000"/>
              </a:schemeClr>
            </a:solidFill>
            <a:ln>
              <a:noFill/>
            </a:ln>
            <a:effectLst/>
          </c:spPr>
          <c:invertIfNegative val="0"/>
          <c:dLbls>
            <c:dLbl>
              <c:idx val="0"/>
              <c:tx>
                <c:rich>
                  <a:bodyPr/>
                  <a:lstStyle/>
                  <a:p>
                    <a:fld id="{E71FA922-A3F1-4DB0-82B0-1E9D47D27FAE}" type="VALUE">
                      <a:rPr lang="en-US" sz="2400" b="1" smtClean="0"/>
                      <a:pPr/>
                      <a:t>[VALUE]</a:t>
                    </a:fld>
                    <a:r>
                      <a:rPr lang="en-US"/>
                      <a:t> </a:t>
                    </a:r>
                  </a:p>
                  <a:p>
                    <a:r>
                      <a:rPr lang="en-US"/>
                      <a:t>N=1,939</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20E4-4FBF-A815-941AC0C0A324}"/>
                </c:ext>
              </c:extLst>
            </c:dLbl>
            <c:spPr>
              <a:noFill/>
              <a:ln>
                <a:noFill/>
              </a:ln>
              <a:effectLst/>
            </c:spPr>
            <c:txPr>
              <a:bodyPr rot="-5400000" spcFirstLastPara="1" vertOverflow="ellipsis"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1"/>
                <c:pt idx="0">
                  <c:v>Virally Suppressed</c:v>
                </c:pt>
              </c:strCache>
            </c:strRef>
          </c:cat>
          <c:val>
            <c:numRef>
              <c:f>Sheet1!$D$2:$D$7</c:f>
              <c:numCache>
                <c:formatCode>0.0%</c:formatCode>
                <c:ptCount val="1"/>
                <c:pt idx="0">
                  <c:v>0.95049019607843133</c:v>
                </c:pt>
              </c:numCache>
            </c:numRef>
          </c:val>
          <c:extLst>
            <c:ext xmlns:c16="http://schemas.microsoft.com/office/drawing/2014/chart" uri="{C3380CC4-5D6E-409C-BE32-E72D297353CC}">
              <c16:uniqueId val="{00000002-20E4-4FBF-A815-941AC0C0A324}"/>
            </c:ext>
          </c:extLst>
        </c:ser>
        <c:dLbls>
          <c:dLblPos val="inEnd"/>
          <c:showLegendKey val="0"/>
          <c:showVal val="1"/>
          <c:showCatName val="0"/>
          <c:showSerName val="0"/>
          <c:showPercent val="0"/>
          <c:showBubbleSize val="0"/>
        </c:dLbls>
        <c:gapWidth val="80"/>
        <c:overlap val="25"/>
        <c:axId val="413591128"/>
        <c:axId val="413591784"/>
      </c:barChart>
      <c:catAx>
        <c:axId val="41359112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600" b="1" i="0" u="none" strike="noStrike" kern="1200" cap="none" spc="20" normalizeH="0" baseline="0">
                <a:solidFill>
                  <a:schemeClr val="tx1">
                    <a:lumMod val="65000"/>
                    <a:lumOff val="35000"/>
                  </a:schemeClr>
                </a:solidFill>
                <a:latin typeface="+mn-lt"/>
                <a:ea typeface="+mn-ea"/>
                <a:cs typeface="+mn-cs"/>
              </a:defRPr>
            </a:pPr>
            <a:endParaRPr lang="en-US"/>
          </a:p>
        </c:txPr>
        <c:crossAx val="413591784"/>
        <c:crosses val="autoZero"/>
        <c:auto val="1"/>
        <c:lblAlgn val="ctr"/>
        <c:lblOffset val="100"/>
        <c:noMultiLvlLbl val="0"/>
      </c:catAx>
      <c:valAx>
        <c:axId val="413591784"/>
        <c:scaling>
          <c:orientation val="minMax"/>
          <c:max val="1"/>
          <c:min val="0"/>
        </c:scaling>
        <c:delete val="0"/>
        <c:axPos val="l"/>
        <c:majorGridlines>
          <c:spPr>
            <a:ln w="9525" cap="flat" cmpd="sng" algn="ctr">
              <a:solidFill>
                <a:schemeClr val="tx1">
                  <a:lumMod val="5000"/>
                  <a:lumOff val="9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413591128"/>
        <c:crosses val="autoZero"/>
        <c:crossBetween val="between"/>
        <c:majorUnit val="0.1"/>
      </c:valAx>
      <c:spPr>
        <a:noFill/>
        <a:ln>
          <a:noFill/>
        </a:ln>
        <a:effectLst/>
      </c:spPr>
    </c:plotArea>
    <c:legend>
      <c:legendPos val="b"/>
      <c:layout>
        <c:manualLayout>
          <c:xMode val="edge"/>
          <c:yMode val="edge"/>
          <c:x val="0.30223630077534297"/>
          <c:y val="6.5662701176940425E-2"/>
          <c:w val="0.39847882837063175"/>
          <c:h val="5.543259991060062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E7E078-ED63-4DEB-BE08-45A4840DC464}" type="doc">
      <dgm:prSet loTypeId="urn:microsoft.com/office/officeart/2005/8/layout/vList2" loCatId="list" qsTypeId="urn:microsoft.com/office/officeart/2005/8/quickstyle/simple1" qsCatId="simple" csTypeId="urn:microsoft.com/office/officeart/2005/8/colors/accent3_2" csCatId="accent3"/>
      <dgm:spPr/>
      <dgm:t>
        <a:bodyPr/>
        <a:lstStyle/>
        <a:p>
          <a:endParaRPr lang="en-US"/>
        </a:p>
      </dgm:t>
    </dgm:pt>
    <dgm:pt modelId="{453582DA-3AC5-45CA-95EF-1DA09FFEDE6C}">
      <dgm:prSet/>
      <dgm:spPr/>
      <dgm:t>
        <a:bodyPr/>
        <a:lstStyle/>
        <a:p>
          <a:r>
            <a:rPr lang="en-US"/>
            <a:t>Gap =Engaging all patients in oral health care </a:t>
          </a:r>
        </a:p>
      </dgm:t>
    </dgm:pt>
    <dgm:pt modelId="{69C4183E-516B-41D4-8D17-75CA545D8456}" type="parTrans" cxnId="{4A43A721-5FED-4FD9-A63C-BD0287F23382}">
      <dgm:prSet/>
      <dgm:spPr/>
      <dgm:t>
        <a:bodyPr/>
        <a:lstStyle/>
        <a:p>
          <a:endParaRPr lang="en-US"/>
        </a:p>
      </dgm:t>
    </dgm:pt>
    <dgm:pt modelId="{B52C7A9F-4782-418D-A9D2-750C2C7DC56D}" type="sibTrans" cxnId="{4A43A721-5FED-4FD9-A63C-BD0287F23382}">
      <dgm:prSet/>
      <dgm:spPr/>
      <dgm:t>
        <a:bodyPr/>
        <a:lstStyle/>
        <a:p>
          <a:endParaRPr lang="en-US"/>
        </a:p>
      </dgm:t>
    </dgm:pt>
    <dgm:pt modelId="{7A9CC4BA-6ABF-4039-B311-66A1061DF622}">
      <dgm:prSet/>
      <dgm:spPr/>
      <dgm:t>
        <a:bodyPr/>
        <a:lstStyle/>
        <a:p>
          <a:r>
            <a:rPr lang="en-US"/>
            <a:t>Need = Improvement in health outcomes for patients engaged in oral health</a:t>
          </a:r>
        </a:p>
      </dgm:t>
    </dgm:pt>
    <dgm:pt modelId="{DA144FDD-3CD7-40FD-B835-85364F940E3D}" type="parTrans" cxnId="{DE29760A-F089-403A-ACC8-DBC481AB1643}">
      <dgm:prSet/>
      <dgm:spPr/>
      <dgm:t>
        <a:bodyPr/>
        <a:lstStyle/>
        <a:p>
          <a:endParaRPr lang="en-US"/>
        </a:p>
      </dgm:t>
    </dgm:pt>
    <dgm:pt modelId="{21F8B41C-A44C-4B2A-9041-D94084C42F70}" type="sibTrans" cxnId="{DE29760A-F089-403A-ACC8-DBC481AB1643}">
      <dgm:prSet/>
      <dgm:spPr/>
      <dgm:t>
        <a:bodyPr/>
        <a:lstStyle/>
        <a:p>
          <a:endParaRPr lang="en-US"/>
        </a:p>
      </dgm:t>
    </dgm:pt>
    <dgm:pt modelId="{4C9FA6F3-35FC-494B-B469-8320610B1F97}" type="pres">
      <dgm:prSet presAssocID="{69E7E078-ED63-4DEB-BE08-45A4840DC464}" presName="linear" presStyleCnt="0">
        <dgm:presLayoutVars>
          <dgm:animLvl val="lvl"/>
          <dgm:resizeHandles val="exact"/>
        </dgm:presLayoutVars>
      </dgm:prSet>
      <dgm:spPr/>
    </dgm:pt>
    <dgm:pt modelId="{DE12437E-756B-474C-A1BC-1C37361FC8B4}" type="pres">
      <dgm:prSet presAssocID="{453582DA-3AC5-45CA-95EF-1DA09FFEDE6C}" presName="parentText" presStyleLbl="node1" presStyleIdx="0" presStyleCnt="2">
        <dgm:presLayoutVars>
          <dgm:chMax val="0"/>
          <dgm:bulletEnabled val="1"/>
        </dgm:presLayoutVars>
      </dgm:prSet>
      <dgm:spPr/>
    </dgm:pt>
    <dgm:pt modelId="{1E31328C-051D-4542-B351-35D640233EA9}" type="pres">
      <dgm:prSet presAssocID="{B52C7A9F-4782-418D-A9D2-750C2C7DC56D}" presName="spacer" presStyleCnt="0"/>
      <dgm:spPr/>
    </dgm:pt>
    <dgm:pt modelId="{8AB95724-8705-47CA-AA61-42D5C94C459B}" type="pres">
      <dgm:prSet presAssocID="{7A9CC4BA-6ABF-4039-B311-66A1061DF622}" presName="parentText" presStyleLbl="node1" presStyleIdx="1" presStyleCnt="2">
        <dgm:presLayoutVars>
          <dgm:chMax val="0"/>
          <dgm:bulletEnabled val="1"/>
        </dgm:presLayoutVars>
      </dgm:prSet>
      <dgm:spPr/>
    </dgm:pt>
  </dgm:ptLst>
  <dgm:cxnLst>
    <dgm:cxn modelId="{DE29760A-F089-403A-ACC8-DBC481AB1643}" srcId="{69E7E078-ED63-4DEB-BE08-45A4840DC464}" destId="{7A9CC4BA-6ABF-4039-B311-66A1061DF622}" srcOrd="1" destOrd="0" parTransId="{DA144FDD-3CD7-40FD-B835-85364F940E3D}" sibTransId="{21F8B41C-A44C-4B2A-9041-D94084C42F70}"/>
    <dgm:cxn modelId="{4A43A721-5FED-4FD9-A63C-BD0287F23382}" srcId="{69E7E078-ED63-4DEB-BE08-45A4840DC464}" destId="{453582DA-3AC5-45CA-95EF-1DA09FFEDE6C}" srcOrd="0" destOrd="0" parTransId="{69C4183E-516B-41D4-8D17-75CA545D8456}" sibTransId="{B52C7A9F-4782-418D-A9D2-750C2C7DC56D}"/>
    <dgm:cxn modelId="{AC071928-52AC-47AD-B292-F95B8241FD13}" type="presOf" srcId="{7A9CC4BA-6ABF-4039-B311-66A1061DF622}" destId="{8AB95724-8705-47CA-AA61-42D5C94C459B}" srcOrd="0" destOrd="0" presId="urn:microsoft.com/office/officeart/2005/8/layout/vList2"/>
    <dgm:cxn modelId="{CACDA555-8706-4593-A6A3-1A0C0788B245}" type="presOf" srcId="{453582DA-3AC5-45CA-95EF-1DA09FFEDE6C}" destId="{DE12437E-756B-474C-A1BC-1C37361FC8B4}" srcOrd="0" destOrd="0" presId="urn:microsoft.com/office/officeart/2005/8/layout/vList2"/>
    <dgm:cxn modelId="{DEB25E96-3444-4BEF-A05A-8F607C7696DD}" type="presOf" srcId="{69E7E078-ED63-4DEB-BE08-45A4840DC464}" destId="{4C9FA6F3-35FC-494B-B469-8320610B1F97}" srcOrd="0" destOrd="0" presId="urn:microsoft.com/office/officeart/2005/8/layout/vList2"/>
    <dgm:cxn modelId="{00D1166C-35BB-4EE2-8960-857BEA348C96}" type="presParOf" srcId="{4C9FA6F3-35FC-494B-B469-8320610B1F97}" destId="{DE12437E-756B-474C-A1BC-1C37361FC8B4}" srcOrd="0" destOrd="0" presId="urn:microsoft.com/office/officeart/2005/8/layout/vList2"/>
    <dgm:cxn modelId="{8FFAC160-48E8-4021-83BE-C82E64571A58}" type="presParOf" srcId="{4C9FA6F3-35FC-494B-B469-8320610B1F97}" destId="{1E31328C-051D-4542-B351-35D640233EA9}" srcOrd="1" destOrd="0" presId="urn:microsoft.com/office/officeart/2005/8/layout/vList2"/>
    <dgm:cxn modelId="{7A444D6A-F740-4DBE-AB67-373DF75316CD}" type="presParOf" srcId="{4C9FA6F3-35FC-494B-B469-8320610B1F97}" destId="{8AB95724-8705-47CA-AA61-42D5C94C459B}"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E821B-DD17-494D-BA17-F5F4E3B1A9D4}" type="doc">
      <dgm:prSet loTypeId="urn:microsoft.com/office/officeart/2005/8/layout/vProcess5" loCatId="process" qsTypeId="urn:microsoft.com/office/officeart/2005/8/quickstyle/simple1" qsCatId="simple" csTypeId="urn:microsoft.com/office/officeart/2005/8/colors/accent2_2" csCatId="accent2"/>
      <dgm:spPr/>
      <dgm:t>
        <a:bodyPr/>
        <a:lstStyle/>
        <a:p>
          <a:endParaRPr lang="en-US"/>
        </a:p>
      </dgm:t>
    </dgm:pt>
    <dgm:pt modelId="{38E9993B-6D93-4606-85BE-B958F424B23B}">
      <dgm:prSet/>
      <dgm:spPr/>
      <dgm:t>
        <a:bodyPr/>
        <a:lstStyle/>
        <a:p>
          <a:r>
            <a:rPr lang="en-US" b="1" i="0"/>
            <a:t>Oral health: A window to your overall health</a:t>
          </a:r>
          <a:endParaRPr lang="en-US"/>
        </a:p>
      </dgm:t>
    </dgm:pt>
    <dgm:pt modelId="{81435924-9577-43BA-82A9-2ED316F7B06C}" type="parTrans" cxnId="{A27F4F22-F7C9-4E5A-A150-DB334643E0EB}">
      <dgm:prSet/>
      <dgm:spPr/>
      <dgm:t>
        <a:bodyPr/>
        <a:lstStyle/>
        <a:p>
          <a:endParaRPr lang="en-US"/>
        </a:p>
      </dgm:t>
    </dgm:pt>
    <dgm:pt modelId="{BB608510-1654-49C8-845E-E16E75378213}" type="sibTrans" cxnId="{A27F4F22-F7C9-4E5A-A150-DB334643E0EB}">
      <dgm:prSet/>
      <dgm:spPr/>
      <dgm:t>
        <a:bodyPr/>
        <a:lstStyle/>
        <a:p>
          <a:endParaRPr lang="en-US"/>
        </a:p>
      </dgm:t>
    </dgm:pt>
    <dgm:pt modelId="{A48C2367-DC1F-45F1-B477-66BC976AC327}">
      <dgm:prSet/>
      <dgm:spPr/>
      <dgm:t>
        <a:bodyPr/>
        <a:lstStyle/>
        <a:p>
          <a:r>
            <a:rPr lang="en-US" b="1" i="0"/>
            <a:t>Your oral health is more important than you might realize. Learn how the health of your mouth, teeth and gums can affect your general health.</a:t>
          </a:r>
          <a:endParaRPr lang="en-US"/>
        </a:p>
      </dgm:t>
    </dgm:pt>
    <dgm:pt modelId="{7F9288F8-AB9D-4250-BF49-90250D191A91}" type="parTrans" cxnId="{1D6E57A3-3A10-42EC-A20F-D73F950C51D2}">
      <dgm:prSet/>
      <dgm:spPr/>
      <dgm:t>
        <a:bodyPr/>
        <a:lstStyle/>
        <a:p>
          <a:endParaRPr lang="en-US"/>
        </a:p>
      </dgm:t>
    </dgm:pt>
    <dgm:pt modelId="{7645327B-31FA-402D-BB5E-97A77E3408C6}" type="sibTrans" cxnId="{1D6E57A3-3A10-42EC-A20F-D73F950C51D2}">
      <dgm:prSet/>
      <dgm:spPr/>
      <dgm:t>
        <a:bodyPr/>
        <a:lstStyle/>
        <a:p>
          <a:endParaRPr lang="en-US"/>
        </a:p>
      </dgm:t>
    </dgm:pt>
    <dgm:pt modelId="{E7E771D9-50AC-42D8-9EB7-E1D56199A179}">
      <dgm:prSet/>
      <dgm:spPr/>
      <dgm:t>
        <a:bodyPr/>
        <a:lstStyle/>
        <a:p>
          <a:r>
            <a:rPr lang="en-US" b="0" i="0"/>
            <a:t>Like other areas of the body, your mouth teems with bacteria — mostly harmless. But your mouth is the entry point to your digestive and respiratory tracts, and some of these bacteria can cause disease.</a:t>
          </a:r>
          <a:endParaRPr lang="en-US"/>
        </a:p>
      </dgm:t>
    </dgm:pt>
    <dgm:pt modelId="{E763982C-7114-4609-9F2A-1C8E5C7F7403}" type="parTrans" cxnId="{E36E7B8A-FFE4-468F-A102-E4AD80665EA6}">
      <dgm:prSet/>
      <dgm:spPr/>
      <dgm:t>
        <a:bodyPr/>
        <a:lstStyle/>
        <a:p>
          <a:endParaRPr lang="en-US"/>
        </a:p>
      </dgm:t>
    </dgm:pt>
    <dgm:pt modelId="{1C95719D-98EF-49EA-B6E7-AD1FC7734F62}" type="sibTrans" cxnId="{E36E7B8A-FFE4-468F-A102-E4AD80665EA6}">
      <dgm:prSet/>
      <dgm:spPr/>
      <dgm:t>
        <a:bodyPr/>
        <a:lstStyle/>
        <a:p>
          <a:endParaRPr lang="en-US"/>
        </a:p>
      </dgm:t>
    </dgm:pt>
    <dgm:pt modelId="{14A3A2B7-D2E6-42CE-BF60-FFB36D635060}">
      <dgm:prSet/>
      <dgm:spPr/>
      <dgm:t>
        <a:bodyPr/>
        <a:lstStyle/>
        <a:p>
          <a:r>
            <a:rPr lang="en-US" b="0" i="0"/>
            <a:t>Normally the body's natural defenses and good oral health care, such as daily brushing and flossing, keep bacteria under control. However, without proper oral hygiene, bacteria can reach levels that might lead to oral infections, such as tooth decay and gum disease.</a:t>
          </a:r>
          <a:endParaRPr lang="en-US"/>
        </a:p>
      </dgm:t>
    </dgm:pt>
    <dgm:pt modelId="{0519EC37-29DB-40EB-A581-BE20E918E7FD}" type="parTrans" cxnId="{68469E51-C7E6-4C36-B9C9-6066B250C048}">
      <dgm:prSet/>
      <dgm:spPr/>
      <dgm:t>
        <a:bodyPr/>
        <a:lstStyle/>
        <a:p>
          <a:endParaRPr lang="en-US"/>
        </a:p>
      </dgm:t>
    </dgm:pt>
    <dgm:pt modelId="{686A7640-0362-4805-AB88-669977F920A0}" type="sibTrans" cxnId="{68469E51-C7E6-4C36-B9C9-6066B250C048}">
      <dgm:prSet/>
      <dgm:spPr/>
      <dgm:t>
        <a:bodyPr/>
        <a:lstStyle/>
        <a:p>
          <a:endParaRPr lang="en-US"/>
        </a:p>
      </dgm:t>
    </dgm:pt>
    <dgm:pt modelId="{3A8510C1-FE06-42EA-B9CB-9AB62236A9C7}" type="pres">
      <dgm:prSet presAssocID="{01BE821B-DD17-494D-BA17-F5F4E3B1A9D4}" presName="outerComposite" presStyleCnt="0">
        <dgm:presLayoutVars>
          <dgm:chMax val="5"/>
          <dgm:dir/>
          <dgm:resizeHandles val="exact"/>
        </dgm:presLayoutVars>
      </dgm:prSet>
      <dgm:spPr/>
    </dgm:pt>
    <dgm:pt modelId="{FB636586-553D-4ED9-BBA2-9A726FF4CD34}" type="pres">
      <dgm:prSet presAssocID="{01BE821B-DD17-494D-BA17-F5F4E3B1A9D4}" presName="dummyMaxCanvas" presStyleCnt="0">
        <dgm:presLayoutVars/>
      </dgm:prSet>
      <dgm:spPr/>
    </dgm:pt>
    <dgm:pt modelId="{DD740EF2-040C-41F2-95A6-01DA9372818A}" type="pres">
      <dgm:prSet presAssocID="{01BE821B-DD17-494D-BA17-F5F4E3B1A9D4}" presName="FourNodes_1" presStyleLbl="node1" presStyleIdx="0" presStyleCnt="4">
        <dgm:presLayoutVars>
          <dgm:bulletEnabled val="1"/>
        </dgm:presLayoutVars>
      </dgm:prSet>
      <dgm:spPr/>
    </dgm:pt>
    <dgm:pt modelId="{9C65077C-E414-47F0-8F5D-2F9B218018A9}" type="pres">
      <dgm:prSet presAssocID="{01BE821B-DD17-494D-BA17-F5F4E3B1A9D4}" presName="FourNodes_2" presStyleLbl="node1" presStyleIdx="1" presStyleCnt="4">
        <dgm:presLayoutVars>
          <dgm:bulletEnabled val="1"/>
        </dgm:presLayoutVars>
      </dgm:prSet>
      <dgm:spPr/>
    </dgm:pt>
    <dgm:pt modelId="{3A276C8E-F0EF-42F3-8022-ABA7A449E27D}" type="pres">
      <dgm:prSet presAssocID="{01BE821B-DD17-494D-BA17-F5F4E3B1A9D4}" presName="FourNodes_3" presStyleLbl="node1" presStyleIdx="2" presStyleCnt="4">
        <dgm:presLayoutVars>
          <dgm:bulletEnabled val="1"/>
        </dgm:presLayoutVars>
      </dgm:prSet>
      <dgm:spPr/>
    </dgm:pt>
    <dgm:pt modelId="{D3209A0A-846B-4D8F-834C-675A5A97BDBF}" type="pres">
      <dgm:prSet presAssocID="{01BE821B-DD17-494D-BA17-F5F4E3B1A9D4}" presName="FourNodes_4" presStyleLbl="node1" presStyleIdx="3" presStyleCnt="4">
        <dgm:presLayoutVars>
          <dgm:bulletEnabled val="1"/>
        </dgm:presLayoutVars>
      </dgm:prSet>
      <dgm:spPr/>
    </dgm:pt>
    <dgm:pt modelId="{0B5FFDC7-F464-449C-981B-152EE393967F}" type="pres">
      <dgm:prSet presAssocID="{01BE821B-DD17-494D-BA17-F5F4E3B1A9D4}" presName="FourConn_1-2" presStyleLbl="fgAccFollowNode1" presStyleIdx="0" presStyleCnt="3">
        <dgm:presLayoutVars>
          <dgm:bulletEnabled val="1"/>
        </dgm:presLayoutVars>
      </dgm:prSet>
      <dgm:spPr/>
    </dgm:pt>
    <dgm:pt modelId="{7A2375AB-8E70-4321-B099-4ED23D3B7A07}" type="pres">
      <dgm:prSet presAssocID="{01BE821B-DD17-494D-BA17-F5F4E3B1A9D4}" presName="FourConn_2-3" presStyleLbl="fgAccFollowNode1" presStyleIdx="1" presStyleCnt="3">
        <dgm:presLayoutVars>
          <dgm:bulletEnabled val="1"/>
        </dgm:presLayoutVars>
      </dgm:prSet>
      <dgm:spPr/>
    </dgm:pt>
    <dgm:pt modelId="{1C3DE78A-A274-4555-AAC3-6ED6269A568A}" type="pres">
      <dgm:prSet presAssocID="{01BE821B-DD17-494D-BA17-F5F4E3B1A9D4}" presName="FourConn_3-4" presStyleLbl="fgAccFollowNode1" presStyleIdx="2" presStyleCnt="3">
        <dgm:presLayoutVars>
          <dgm:bulletEnabled val="1"/>
        </dgm:presLayoutVars>
      </dgm:prSet>
      <dgm:spPr/>
    </dgm:pt>
    <dgm:pt modelId="{FE87D030-0AFF-4EAD-92B9-B692E89CC931}" type="pres">
      <dgm:prSet presAssocID="{01BE821B-DD17-494D-BA17-F5F4E3B1A9D4}" presName="FourNodes_1_text" presStyleLbl="node1" presStyleIdx="3" presStyleCnt="4">
        <dgm:presLayoutVars>
          <dgm:bulletEnabled val="1"/>
        </dgm:presLayoutVars>
      </dgm:prSet>
      <dgm:spPr/>
    </dgm:pt>
    <dgm:pt modelId="{BE9F2E77-BEB6-4246-B976-166546393346}" type="pres">
      <dgm:prSet presAssocID="{01BE821B-DD17-494D-BA17-F5F4E3B1A9D4}" presName="FourNodes_2_text" presStyleLbl="node1" presStyleIdx="3" presStyleCnt="4">
        <dgm:presLayoutVars>
          <dgm:bulletEnabled val="1"/>
        </dgm:presLayoutVars>
      </dgm:prSet>
      <dgm:spPr/>
    </dgm:pt>
    <dgm:pt modelId="{F7AA05D7-6A59-400A-A732-0F379C5044AF}" type="pres">
      <dgm:prSet presAssocID="{01BE821B-DD17-494D-BA17-F5F4E3B1A9D4}" presName="FourNodes_3_text" presStyleLbl="node1" presStyleIdx="3" presStyleCnt="4">
        <dgm:presLayoutVars>
          <dgm:bulletEnabled val="1"/>
        </dgm:presLayoutVars>
      </dgm:prSet>
      <dgm:spPr/>
    </dgm:pt>
    <dgm:pt modelId="{E999876D-3691-407B-9A8F-70B2691DFA5F}" type="pres">
      <dgm:prSet presAssocID="{01BE821B-DD17-494D-BA17-F5F4E3B1A9D4}" presName="FourNodes_4_text" presStyleLbl="node1" presStyleIdx="3" presStyleCnt="4">
        <dgm:presLayoutVars>
          <dgm:bulletEnabled val="1"/>
        </dgm:presLayoutVars>
      </dgm:prSet>
      <dgm:spPr/>
    </dgm:pt>
  </dgm:ptLst>
  <dgm:cxnLst>
    <dgm:cxn modelId="{99E67421-686C-466C-9F61-F590C6AD3FDD}" type="presOf" srcId="{E7E771D9-50AC-42D8-9EB7-E1D56199A179}" destId="{3A276C8E-F0EF-42F3-8022-ABA7A449E27D}" srcOrd="0" destOrd="0" presId="urn:microsoft.com/office/officeart/2005/8/layout/vProcess5"/>
    <dgm:cxn modelId="{F126F721-9EC6-4C75-9C6B-37930EADA322}" type="presOf" srcId="{E7E771D9-50AC-42D8-9EB7-E1D56199A179}" destId="{F7AA05D7-6A59-400A-A732-0F379C5044AF}" srcOrd="1" destOrd="0" presId="urn:microsoft.com/office/officeart/2005/8/layout/vProcess5"/>
    <dgm:cxn modelId="{A27F4F22-F7C9-4E5A-A150-DB334643E0EB}" srcId="{01BE821B-DD17-494D-BA17-F5F4E3B1A9D4}" destId="{38E9993B-6D93-4606-85BE-B958F424B23B}" srcOrd="0" destOrd="0" parTransId="{81435924-9577-43BA-82A9-2ED316F7B06C}" sibTransId="{BB608510-1654-49C8-845E-E16E75378213}"/>
    <dgm:cxn modelId="{7594E236-65ED-4217-B2FF-F2964C92AFD1}" type="presOf" srcId="{38E9993B-6D93-4606-85BE-B958F424B23B}" destId="{DD740EF2-040C-41F2-95A6-01DA9372818A}" srcOrd="0" destOrd="0" presId="urn:microsoft.com/office/officeart/2005/8/layout/vProcess5"/>
    <dgm:cxn modelId="{73AFB54B-0E28-4AF6-97AA-50425479F9B8}" type="presOf" srcId="{1C95719D-98EF-49EA-B6E7-AD1FC7734F62}" destId="{1C3DE78A-A274-4555-AAC3-6ED6269A568A}" srcOrd="0" destOrd="0" presId="urn:microsoft.com/office/officeart/2005/8/layout/vProcess5"/>
    <dgm:cxn modelId="{68469E51-C7E6-4C36-B9C9-6066B250C048}" srcId="{01BE821B-DD17-494D-BA17-F5F4E3B1A9D4}" destId="{14A3A2B7-D2E6-42CE-BF60-FFB36D635060}" srcOrd="3" destOrd="0" parTransId="{0519EC37-29DB-40EB-A581-BE20E918E7FD}" sibTransId="{686A7640-0362-4805-AB88-669977F920A0}"/>
    <dgm:cxn modelId="{C540E073-87A3-4370-BE51-8A96F0AD599B}" type="presOf" srcId="{7645327B-31FA-402D-BB5E-97A77E3408C6}" destId="{7A2375AB-8E70-4321-B099-4ED23D3B7A07}" srcOrd="0" destOrd="0" presId="urn:microsoft.com/office/officeart/2005/8/layout/vProcess5"/>
    <dgm:cxn modelId="{FD720D83-B049-4C83-A7BC-2B2C507CAEB8}" type="presOf" srcId="{A48C2367-DC1F-45F1-B477-66BC976AC327}" destId="{BE9F2E77-BEB6-4246-B976-166546393346}" srcOrd="1" destOrd="0" presId="urn:microsoft.com/office/officeart/2005/8/layout/vProcess5"/>
    <dgm:cxn modelId="{327DD984-0576-4BDA-A454-54B97F6079C7}" type="presOf" srcId="{14A3A2B7-D2E6-42CE-BF60-FFB36D635060}" destId="{E999876D-3691-407B-9A8F-70B2691DFA5F}" srcOrd="1" destOrd="0" presId="urn:microsoft.com/office/officeart/2005/8/layout/vProcess5"/>
    <dgm:cxn modelId="{E36E7B8A-FFE4-468F-A102-E4AD80665EA6}" srcId="{01BE821B-DD17-494D-BA17-F5F4E3B1A9D4}" destId="{E7E771D9-50AC-42D8-9EB7-E1D56199A179}" srcOrd="2" destOrd="0" parTransId="{E763982C-7114-4609-9F2A-1C8E5C7F7403}" sibTransId="{1C95719D-98EF-49EA-B6E7-AD1FC7734F62}"/>
    <dgm:cxn modelId="{34ED4E9E-0582-4072-8D81-BDE5DCF9A3C2}" type="presOf" srcId="{01BE821B-DD17-494D-BA17-F5F4E3B1A9D4}" destId="{3A8510C1-FE06-42EA-B9CB-9AB62236A9C7}" srcOrd="0" destOrd="0" presId="urn:microsoft.com/office/officeart/2005/8/layout/vProcess5"/>
    <dgm:cxn modelId="{1D6E57A3-3A10-42EC-A20F-D73F950C51D2}" srcId="{01BE821B-DD17-494D-BA17-F5F4E3B1A9D4}" destId="{A48C2367-DC1F-45F1-B477-66BC976AC327}" srcOrd="1" destOrd="0" parTransId="{7F9288F8-AB9D-4250-BF49-90250D191A91}" sibTransId="{7645327B-31FA-402D-BB5E-97A77E3408C6}"/>
    <dgm:cxn modelId="{BAF2FBB2-97B4-45AC-80E6-288A68D427E9}" type="presOf" srcId="{A48C2367-DC1F-45F1-B477-66BC976AC327}" destId="{9C65077C-E414-47F0-8F5D-2F9B218018A9}" srcOrd="0" destOrd="0" presId="urn:microsoft.com/office/officeart/2005/8/layout/vProcess5"/>
    <dgm:cxn modelId="{96B8B7C1-EF4E-4005-9C2D-75E0F3A6C01B}" type="presOf" srcId="{14A3A2B7-D2E6-42CE-BF60-FFB36D635060}" destId="{D3209A0A-846B-4D8F-834C-675A5A97BDBF}" srcOrd="0" destOrd="0" presId="urn:microsoft.com/office/officeart/2005/8/layout/vProcess5"/>
    <dgm:cxn modelId="{B65FFCCB-241A-42FE-8ED1-E406F32BDC93}" type="presOf" srcId="{BB608510-1654-49C8-845E-E16E75378213}" destId="{0B5FFDC7-F464-449C-981B-152EE393967F}" srcOrd="0" destOrd="0" presId="urn:microsoft.com/office/officeart/2005/8/layout/vProcess5"/>
    <dgm:cxn modelId="{581FA0EB-AE35-4448-BB22-9603ADA44EB0}" type="presOf" srcId="{38E9993B-6D93-4606-85BE-B958F424B23B}" destId="{FE87D030-0AFF-4EAD-92B9-B692E89CC931}" srcOrd="1" destOrd="0" presId="urn:microsoft.com/office/officeart/2005/8/layout/vProcess5"/>
    <dgm:cxn modelId="{A77807CA-B2ED-426F-81BF-2C5621A59DC1}" type="presParOf" srcId="{3A8510C1-FE06-42EA-B9CB-9AB62236A9C7}" destId="{FB636586-553D-4ED9-BBA2-9A726FF4CD34}" srcOrd="0" destOrd="0" presId="urn:microsoft.com/office/officeart/2005/8/layout/vProcess5"/>
    <dgm:cxn modelId="{7DFA2306-E9F0-4799-AC26-60ACDA94F764}" type="presParOf" srcId="{3A8510C1-FE06-42EA-B9CB-9AB62236A9C7}" destId="{DD740EF2-040C-41F2-95A6-01DA9372818A}" srcOrd="1" destOrd="0" presId="urn:microsoft.com/office/officeart/2005/8/layout/vProcess5"/>
    <dgm:cxn modelId="{6F325B93-E09C-4F11-A2D3-18C84E059E3C}" type="presParOf" srcId="{3A8510C1-FE06-42EA-B9CB-9AB62236A9C7}" destId="{9C65077C-E414-47F0-8F5D-2F9B218018A9}" srcOrd="2" destOrd="0" presId="urn:microsoft.com/office/officeart/2005/8/layout/vProcess5"/>
    <dgm:cxn modelId="{4515C6A8-B4C3-4959-BEE6-BEA501CDA9BA}" type="presParOf" srcId="{3A8510C1-FE06-42EA-B9CB-9AB62236A9C7}" destId="{3A276C8E-F0EF-42F3-8022-ABA7A449E27D}" srcOrd="3" destOrd="0" presId="urn:microsoft.com/office/officeart/2005/8/layout/vProcess5"/>
    <dgm:cxn modelId="{D661C381-CEA5-4464-8A26-4B12E8C183A2}" type="presParOf" srcId="{3A8510C1-FE06-42EA-B9CB-9AB62236A9C7}" destId="{D3209A0A-846B-4D8F-834C-675A5A97BDBF}" srcOrd="4" destOrd="0" presId="urn:microsoft.com/office/officeart/2005/8/layout/vProcess5"/>
    <dgm:cxn modelId="{1978983A-EECB-4B6D-A540-8D6D3C34EFDB}" type="presParOf" srcId="{3A8510C1-FE06-42EA-B9CB-9AB62236A9C7}" destId="{0B5FFDC7-F464-449C-981B-152EE393967F}" srcOrd="5" destOrd="0" presId="urn:microsoft.com/office/officeart/2005/8/layout/vProcess5"/>
    <dgm:cxn modelId="{FD08EA49-80F0-4975-A76B-9B1B19A760C8}" type="presParOf" srcId="{3A8510C1-FE06-42EA-B9CB-9AB62236A9C7}" destId="{7A2375AB-8E70-4321-B099-4ED23D3B7A07}" srcOrd="6" destOrd="0" presId="urn:microsoft.com/office/officeart/2005/8/layout/vProcess5"/>
    <dgm:cxn modelId="{5540D44A-AC76-4195-AF4B-4F16B0A00058}" type="presParOf" srcId="{3A8510C1-FE06-42EA-B9CB-9AB62236A9C7}" destId="{1C3DE78A-A274-4555-AAC3-6ED6269A568A}" srcOrd="7" destOrd="0" presId="urn:microsoft.com/office/officeart/2005/8/layout/vProcess5"/>
    <dgm:cxn modelId="{9A06F74A-66E0-40DA-9F51-21CA6A2654B8}" type="presParOf" srcId="{3A8510C1-FE06-42EA-B9CB-9AB62236A9C7}" destId="{FE87D030-0AFF-4EAD-92B9-B692E89CC931}" srcOrd="8" destOrd="0" presId="urn:microsoft.com/office/officeart/2005/8/layout/vProcess5"/>
    <dgm:cxn modelId="{F00D1DE5-8FE3-4A26-A2A6-5E80E3DD5147}" type="presParOf" srcId="{3A8510C1-FE06-42EA-B9CB-9AB62236A9C7}" destId="{BE9F2E77-BEB6-4246-B976-166546393346}" srcOrd="9" destOrd="0" presId="urn:microsoft.com/office/officeart/2005/8/layout/vProcess5"/>
    <dgm:cxn modelId="{CACDEC72-954B-4B98-971E-4A53AF52A277}" type="presParOf" srcId="{3A8510C1-FE06-42EA-B9CB-9AB62236A9C7}" destId="{F7AA05D7-6A59-400A-A732-0F379C5044AF}" srcOrd="10" destOrd="0" presId="urn:microsoft.com/office/officeart/2005/8/layout/vProcess5"/>
    <dgm:cxn modelId="{332183B6-1830-421D-857D-E34955F16F37}" type="presParOf" srcId="{3A8510C1-FE06-42EA-B9CB-9AB62236A9C7}" destId="{E999876D-3691-407B-9A8F-70B2691DFA5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CEC4BF-C2BE-482D-9E85-1832538C1D2F}"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597B226C-DC0C-4E56-804D-BD90E0E1F8DE}">
      <dgm:prSet/>
      <dgm:spPr/>
      <dgm:t>
        <a:bodyPr/>
        <a:lstStyle/>
        <a:p>
          <a:r>
            <a:rPr lang="en-US" b="0" i="0"/>
            <a:t>Less than one half of the population gains access to the oral health care system</a:t>
          </a:r>
          <a:endParaRPr lang="en-US"/>
        </a:p>
      </dgm:t>
    </dgm:pt>
    <dgm:pt modelId="{449C8C9B-2734-48D0-A311-1C4FB7B42497}" type="parTrans" cxnId="{7621193B-D5D9-43A0-B081-DBFA19BB803A}">
      <dgm:prSet/>
      <dgm:spPr/>
      <dgm:t>
        <a:bodyPr/>
        <a:lstStyle/>
        <a:p>
          <a:endParaRPr lang="en-US"/>
        </a:p>
      </dgm:t>
    </dgm:pt>
    <dgm:pt modelId="{2339E1D1-FC61-42AB-80EB-CD83A8F89E2D}" type="sibTrans" cxnId="{7621193B-D5D9-43A0-B081-DBFA19BB803A}">
      <dgm:prSet/>
      <dgm:spPr/>
      <dgm:t>
        <a:bodyPr/>
        <a:lstStyle/>
        <a:p>
          <a:endParaRPr lang="en-US"/>
        </a:p>
      </dgm:t>
    </dgm:pt>
    <dgm:pt modelId="{F4E85189-FCEE-40E3-8B27-E31861F9A104}">
      <dgm:prSet/>
      <dgm:spPr/>
      <dgm:t>
        <a:bodyPr/>
        <a:lstStyle/>
        <a:p>
          <a:r>
            <a:rPr lang="en-US" b="0" i="0"/>
            <a:t>Major Oral Health Problems include dental caries, Periodontal Disease and Oral Cancer</a:t>
          </a:r>
          <a:endParaRPr lang="en-US"/>
        </a:p>
      </dgm:t>
    </dgm:pt>
    <dgm:pt modelId="{13692D4B-31B7-4345-82DC-03E9BA2A159E}" type="parTrans" cxnId="{0D4DF095-5E65-4A1B-B1A6-3E65BE21069F}">
      <dgm:prSet/>
      <dgm:spPr/>
      <dgm:t>
        <a:bodyPr/>
        <a:lstStyle/>
        <a:p>
          <a:endParaRPr lang="en-US"/>
        </a:p>
      </dgm:t>
    </dgm:pt>
    <dgm:pt modelId="{0B46B464-4304-435B-A007-0404B438CE2C}" type="sibTrans" cxnId="{0D4DF095-5E65-4A1B-B1A6-3E65BE21069F}">
      <dgm:prSet/>
      <dgm:spPr/>
      <dgm:t>
        <a:bodyPr/>
        <a:lstStyle/>
        <a:p>
          <a:endParaRPr lang="en-US"/>
        </a:p>
      </dgm:t>
    </dgm:pt>
    <dgm:pt modelId="{B5568E52-4E56-4702-B3E1-23A8142B650F}" type="pres">
      <dgm:prSet presAssocID="{3FCEC4BF-C2BE-482D-9E85-1832538C1D2F}" presName="root" presStyleCnt="0">
        <dgm:presLayoutVars>
          <dgm:dir/>
          <dgm:resizeHandles val="exact"/>
        </dgm:presLayoutVars>
      </dgm:prSet>
      <dgm:spPr/>
    </dgm:pt>
    <dgm:pt modelId="{EBB9E5F7-FB71-48AB-B80E-B03C224C18DB}" type="pres">
      <dgm:prSet presAssocID="{597B226C-DC0C-4E56-804D-BD90E0E1F8DE}" presName="compNode" presStyleCnt="0"/>
      <dgm:spPr/>
    </dgm:pt>
    <dgm:pt modelId="{154206D4-F97E-4718-846C-3DACAECAC390}" type="pres">
      <dgm:prSet presAssocID="{597B226C-DC0C-4E56-804D-BD90E0E1F8DE}" presName="bgRect" presStyleLbl="bgShp" presStyleIdx="0" presStyleCnt="2"/>
      <dgm:spPr/>
    </dgm:pt>
    <dgm:pt modelId="{E4AC97B0-EF53-4E15-838F-CEDA5D93E922}" type="pres">
      <dgm:prSet presAssocID="{597B226C-DC0C-4E56-804D-BD90E0E1F8D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oth"/>
        </a:ext>
      </dgm:extLst>
    </dgm:pt>
    <dgm:pt modelId="{3BF1EB6D-747F-4701-A056-50A08D78D7D4}" type="pres">
      <dgm:prSet presAssocID="{597B226C-DC0C-4E56-804D-BD90E0E1F8DE}" presName="spaceRect" presStyleCnt="0"/>
      <dgm:spPr/>
    </dgm:pt>
    <dgm:pt modelId="{048007A3-9A0E-4987-B09A-00E1912D9564}" type="pres">
      <dgm:prSet presAssocID="{597B226C-DC0C-4E56-804D-BD90E0E1F8DE}" presName="parTx" presStyleLbl="revTx" presStyleIdx="0" presStyleCnt="2">
        <dgm:presLayoutVars>
          <dgm:chMax val="0"/>
          <dgm:chPref val="0"/>
        </dgm:presLayoutVars>
      </dgm:prSet>
      <dgm:spPr/>
    </dgm:pt>
    <dgm:pt modelId="{9384D2A8-A331-429A-870D-19FFC0D7B6DD}" type="pres">
      <dgm:prSet presAssocID="{2339E1D1-FC61-42AB-80EB-CD83A8F89E2D}" presName="sibTrans" presStyleCnt="0"/>
      <dgm:spPr/>
    </dgm:pt>
    <dgm:pt modelId="{BB2DBC9B-DF79-484E-AED5-76F35108D677}" type="pres">
      <dgm:prSet presAssocID="{F4E85189-FCEE-40E3-8B27-E31861F9A104}" presName="compNode" presStyleCnt="0"/>
      <dgm:spPr/>
    </dgm:pt>
    <dgm:pt modelId="{D5492896-0CB2-4260-99C1-B82789439E5D}" type="pres">
      <dgm:prSet presAssocID="{F4E85189-FCEE-40E3-8B27-E31861F9A104}" presName="bgRect" presStyleLbl="bgShp" presStyleIdx="1" presStyleCnt="2"/>
      <dgm:spPr/>
    </dgm:pt>
    <dgm:pt modelId="{5BDBFD5D-B241-4373-9318-0701930410C6}" type="pres">
      <dgm:prSet presAssocID="{F4E85189-FCEE-40E3-8B27-E31861F9A1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brush"/>
        </a:ext>
      </dgm:extLst>
    </dgm:pt>
    <dgm:pt modelId="{CC256692-303C-4B82-BB9B-2D5A46E85113}" type="pres">
      <dgm:prSet presAssocID="{F4E85189-FCEE-40E3-8B27-E31861F9A104}" presName="spaceRect" presStyleCnt="0"/>
      <dgm:spPr/>
    </dgm:pt>
    <dgm:pt modelId="{2A596C8D-C2AA-46E0-967C-BA7D790A2143}" type="pres">
      <dgm:prSet presAssocID="{F4E85189-FCEE-40E3-8B27-E31861F9A104}" presName="parTx" presStyleLbl="revTx" presStyleIdx="1" presStyleCnt="2">
        <dgm:presLayoutVars>
          <dgm:chMax val="0"/>
          <dgm:chPref val="0"/>
        </dgm:presLayoutVars>
      </dgm:prSet>
      <dgm:spPr/>
    </dgm:pt>
  </dgm:ptLst>
  <dgm:cxnLst>
    <dgm:cxn modelId="{51A9F41B-EBC6-4B26-B5B1-D80C039F536D}" type="presOf" srcId="{3FCEC4BF-C2BE-482D-9E85-1832538C1D2F}" destId="{B5568E52-4E56-4702-B3E1-23A8142B650F}" srcOrd="0" destOrd="0" presId="urn:microsoft.com/office/officeart/2018/2/layout/IconVerticalSolidList"/>
    <dgm:cxn modelId="{7621193B-D5D9-43A0-B081-DBFA19BB803A}" srcId="{3FCEC4BF-C2BE-482D-9E85-1832538C1D2F}" destId="{597B226C-DC0C-4E56-804D-BD90E0E1F8DE}" srcOrd="0" destOrd="0" parTransId="{449C8C9B-2734-48D0-A311-1C4FB7B42497}" sibTransId="{2339E1D1-FC61-42AB-80EB-CD83A8F89E2D}"/>
    <dgm:cxn modelId="{6C06505B-AF05-40BF-8020-06BE722C8DC2}" type="presOf" srcId="{F4E85189-FCEE-40E3-8B27-E31861F9A104}" destId="{2A596C8D-C2AA-46E0-967C-BA7D790A2143}" srcOrd="0" destOrd="0" presId="urn:microsoft.com/office/officeart/2018/2/layout/IconVerticalSolidList"/>
    <dgm:cxn modelId="{0D4DF095-5E65-4A1B-B1A6-3E65BE21069F}" srcId="{3FCEC4BF-C2BE-482D-9E85-1832538C1D2F}" destId="{F4E85189-FCEE-40E3-8B27-E31861F9A104}" srcOrd="1" destOrd="0" parTransId="{13692D4B-31B7-4345-82DC-03E9BA2A159E}" sibTransId="{0B46B464-4304-435B-A007-0404B438CE2C}"/>
    <dgm:cxn modelId="{56532E9A-265A-44F6-B397-A9209C44A092}" type="presOf" srcId="{597B226C-DC0C-4E56-804D-BD90E0E1F8DE}" destId="{048007A3-9A0E-4987-B09A-00E1912D9564}" srcOrd="0" destOrd="0" presId="urn:microsoft.com/office/officeart/2018/2/layout/IconVerticalSolidList"/>
    <dgm:cxn modelId="{F0E547E2-5F2E-4206-A875-24294CE796E9}" type="presParOf" srcId="{B5568E52-4E56-4702-B3E1-23A8142B650F}" destId="{EBB9E5F7-FB71-48AB-B80E-B03C224C18DB}" srcOrd="0" destOrd="0" presId="urn:microsoft.com/office/officeart/2018/2/layout/IconVerticalSolidList"/>
    <dgm:cxn modelId="{3CAEBE79-FF96-4FEA-8329-A2220454B195}" type="presParOf" srcId="{EBB9E5F7-FB71-48AB-B80E-B03C224C18DB}" destId="{154206D4-F97E-4718-846C-3DACAECAC390}" srcOrd="0" destOrd="0" presId="urn:microsoft.com/office/officeart/2018/2/layout/IconVerticalSolidList"/>
    <dgm:cxn modelId="{FEF40DDB-3DDF-4A48-A1E2-1068DDE00F6A}" type="presParOf" srcId="{EBB9E5F7-FB71-48AB-B80E-B03C224C18DB}" destId="{E4AC97B0-EF53-4E15-838F-CEDA5D93E922}" srcOrd="1" destOrd="0" presId="urn:microsoft.com/office/officeart/2018/2/layout/IconVerticalSolidList"/>
    <dgm:cxn modelId="{33D0FB7D-F056-4117-B340-9585CEC54B82}" type="presParOf" srcId="{EBB9E5F7-FB71-48AB-B80E-B03C224C18DB}" destId="{3BF1EB6D-747F-4701-A056-50A08D78D7D4}" srcOrd="2" destOrd="0" presId="urn:microsoft.com/office/officeart/2018/2/layout/IconVerticalSolidList"/>
    <dgm:cxn modelId="{98625EC3-0EE4-4BF6-B812-F7A534345471}" type="presParOf" srcId="{EBB9E5F7-FB71-48AB-B80E-B03C224C18DB}" destId="{048007A3-9A0E-4987-B09A-00E1912D9564}" srcOrd="3" destOrd="0" presId="urn:microsoft.com/office/officeart/2018/2/layout/IconVerticalSolidList"/>
    <dgm:cxn modelId="{9770B706-A661-469C-9E54-14F10058EFBF}" type="presParOf" srcId="{B5568E52-4E56-4702-B3E1-23A8142B650F}" destId="{9384D2A8-A331-429A-870D-19FFC0D7B6DD}" srcOrd="1" destOrd="0" presId="urn:microsoft.com/office/officeart/2018/2/layout/IconVerticalSolidList"/>
    <dgm:cxn modelId="{92363E4F-86BF-4AB9-AC1D-3E53875B5BD0}" type="presParOf" srcId="{B5568E52-4E56-4702-B3E1-23A8142B650F}" destId="{BB2DBC9B-DF79-484E-AED5-76F35108D677}" srcOrd="2" destOrd="0" presId="urn:microsoft.com/office/officeart/2018/2/layout/IconVerticalSolidList"/>
    <dgm:cxn modelId="{FDDAFA9B-38E9-48DD-8676-1EF3DD376D3B}" type="presParOf" srcId="{BB2DBC9B-DF79-484E-AED5-76F35108D677}" destId="{D5492896-0CB2-4260-99C1-B82789439E5D}" srcOrd="0" destOrd="0" presId="urn:microsoft.com/office/officeart/2018/2/layout/IconVerticalSolidList"/>
    <dgm:cxn modelId="{F0F6B03D-BD99-44E9-879E-05B2CC18A63B}" type="presParOf" srcId="{BB2DBC9B-DF79-484E-AED5-76F35108D677}" destId="{5BDBFD5D-B241-4373-9318-0701930410C6}" srcOrd="1" destOrd="0" presId="urn:microsoft.com/office/officeart/2018/2/layout/IconVerticalSolidList"/>
    <dgm:cxn modelId="{AFFD9639-4F5E-4C77-AEBA-E8A9C36A174A}" type="presParOf" srcId="{BB2DBC9B-DF79-484E-AED5-76F35108D677}" destId="{CC256692-303C-4B82-BB9B-2D5A46E85113}" srcOrd="2" destOrd="0" presId="urn:microsoft.com/office/officeart/2018/2/layout/IconVerticalSolidList"/>
    <dgm:cxn modelId="{5A1FEA72-90C9-415F-812C-CFE5281E765B}" type="presParOf" srcId="{BB2DBC9B-DF79-484E-AED5-76F35108D677}" destId="{2A596C8D-C2AA-46E0-967C-BA7D790A214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41FB009-8993-4E90-8600-8CA44D4C8B5F}" type="doc">
      <dgm:prSet loTypeId="urn:microsoft.com/office/officeart/2005/8/layout/arrow5" loCatId="relationship" qsTypeId="urn:microsoft.com/office/officeart/2005/8/quickstyle/simple1" qsCatId="simple" csTypeId="urn:microsoft.com/office/officeart/2005/8/colors/accent3_2" csCatId="accent3" phldr="1"/>
      <dgm:spPr/>
      <dgm:t>
        <a:bodyPr/>
        <a:lstStyle/>
        <a:p>
          <a:endParaRPr lang="en-US"/>
        </a:p>
      </dgm:t>
    </dgm:pt>
    <dgm:pt modelId="{A6B8E9AA-4DB5-4C95-A151-07CE5ACEA135}">
      <dgm:prSet/>
      <dgm:spPr/>
      <dgm:t>
        <a:bodyPr/>
        <a:lstStyle/>
        <a:p>
          <a:r>
            <a:rPr lang="en-US" b="0" i="0"/>
            <a:t>Medicaid Expansion</a:t>
          </a:r>
          <a:endParaRPr lang="en-US"/>
        </a:p>
      </dgm:t>
    </dgm:pt>
    <dgm:pt modelId="{AC82F130-0202-45C2-BAA2-449D5C079AFA}" type="parTrans" cxnId="{8C3DCDAA-F6B0-4314-B289-858DD3248CCA}">
      <dgm:prSet/>
      <dgm:spPr/>
      <dgm:t>
        <a:bodyPr/>
        <a:lstStyle/>
        <a:p>
          <a:endParaRPr lang="en-US"/>
        </a:p>
      </dgm:t>
    </dgm:pt>
    <dgm:pt modelId="{140D3597-40A5-474F-BD91-C14A9F81AFFA}" type="sibTrans" cxnId="{8C3DCDAA-F6B0-4314-B289-858DD3248CCA}">
      <dgm:prSet/>
      <dgm:spPr/>
      <dgm:t>
        <a:bodyPr/>
        <a:lstStyle/>
        <a:p>
          <a:endParaRPr lang="en-US"/>
        </a:p>
      </dgm:t>
    </dgm:pt>
    <dgm:pt modelId="{FB48504B-6FE8-4DB9-A260-9B0B23824E5F}">
      <dgm:prSet/>
      <dgm:spPr/>
      <dgm:t>
        <a:bodyPr/>
        <a:lstStyle/>
        <a:p>
          <a:r>
            <a:rPr lang="en-US" b="0" i="0"/>
            <a:t>Increase in Medicaid reimbursement rates</a:t>
          </a:r>
          <a:endParaRPr lang="en-US"/>
        </a:p>
      </dgm:t>
    </dgm:pt>
    <dgm:pt modelId="{FDB73225-C25E-4745-BF91-88409DDB9F5B}" type="parTrans" cxnId="{410519C6-D472-4AAB-B107-56EB7833E4F0}">
      <dgm:prSet/>
      <dgm:spPr/>
      <dgm:t>
        <a:bodyPr/>
        <a:lstStyle/>
        <a:p>
          <a:endParaRPr lang="en-US"/>
        </a:p>
      </dgm:t>
    </dgm:pt>
    <dgm:pt modelId="{3FA200C5-1F7C-4ECD-A8E6-14DAE3BD8FB2}" type="sibTrans" cxnId="{410519C6-D472-4AAB-B107-56EB7833E4F0}">
      <dgm:prSet/>
      <dgm:spPr/>
      <dgm:t>
        <a:bodyPr/>
        <a:lstStyle/>
        <a:p>
          <a:endParaRPr lang="en-US"/>
        </a:p>
      </dgm:t>
    </dgm:pt>
    <dgm:pt modelId="{ABD5A1AE-E8D3-4F57-8BF8-863C136809F2}">
      <dgm:prSet/>
      <dgm:spPr/>
      <dgm:t>
        <a:bodyPr/>
        <a:lstStyle/>
        <a:p>
          <a:r>
            <a:rPr lang="en-US" b="0" i="0"/>
            <a:t>Expansions of dental benefits under the Affordable Care Act</a:t>
          </a:r>
          <a:endParaRPr lang="en-US"/>
        </a:p>
      </dgm:t>
    </dgm:pt>
    <dgm:pt modelId="{480E970C-09DA-4D91-A49C-32D6BB78D8CD}" type="parTrans" cxnId="{AAE9D4D2-BD58-4825-A6A1-14E095B9D149}">
      <dgm:prSet/>
      <dgm:spPr/>
      <dgm:t>
        <a:bodyPr/>
        <a:lstStyle/>
        <a:p>
          <a:endParaRPr lang="en-US"/>
        </a:p>
      </dgm:t>
    </dgm:pt>
    <dgm:pt modelId="{D4AB3D21-54F0-4B32-8D53-3E4304B3B2C7}" type="sibTrans" cxnId="{AAE9D4D2-BD58-4825-A6A1-14E095B9D149}">
      <dgm:prSet/>
      <dgm:spPr/>
      <dgm:t>
        <a:bodyPr/>
        <a:lstStyle/>
        <a:p>
          <a:endParaRPr lang="en-US"/>
        </a:p>
      </dgm:t>
    </dgm:pt>
    <dgm:pt modelId="{2C0802F5-15B9-4E5A-8433-C3DA7F880D4E}">
      <dgm:prSet/>
      <dgm:spPr/>
      <dgm:t>
        <a:bodyPr/>
        <a:lstStyle/>
        <a:p>
          <a:endParaRPr lang="en-US" b="0" i="0" dirty="0"/>
        </a:p>
        <a:p>
          <a:r>
            <a:rPr lang="en-US" b="0" i="0" dirty="0"/>
            <a:t> Student Loan Forgiveness Program </a:t>
          </a:r>
          <a:endParaRPr lang="en-US" dirty="0"/>
        </a:p>
      </dgm:t>
    </dgm:pt>
    <dgm:pt modelId="{410CC2EC-FC93-4915-81FF-BF7C2E9CE191}" type="parTrans" cxnId="{6A1BDF85-5A49-421A-925D-7A12AC92CB11}">
      <dgm:prSet/>
      <dgm:spPr/>
      <dgm:t>
        <a:bodyPr/>
        <a:lstStyle/>
        <a:p>
          <a:endParaRPr lang="en-US"/>
        </a:p>
      </dgm:t>
    </dgm:pt>
    <dgm:pt modelId="{ADF874BB-12A2-418F-A12B-BC4FF0C64449}" type="sibTrans" cxnId="{6A1BDF85-5A49-421A-925D-7A12AC92CB11}">
      <dgm:prSet/>
      <dgm:spPr/>
      <dgm:t>
        <a:bodyPr/>
        <a:lstStyle/>
        <a:p>
          <a:endParaRPr lang="en-US"/>
        </a:p>
      </dgm:t>
    </dgm:pt>
    <dgm:pt modelId="{1CBCC1CC-CA1F-4A5A-B041-B03D9366B9A4}" type="pres">
      <dgm:prSet presAssocID="{841FB009-8993-4E90-8600-8CA44D4C8B5F}" presName="diagram" presStyleCnt="0">
        <dgm:presLayoutVars>
          <dgm:dir/>
          <dgm:resizeHandles val="exact"/>
        </dgm:presLayoutVars>
      </dgm:prSet>
      <dgm:spPr/>
    </dgm:pt>
    <dgm:pt modelId="{8C0B6B4A-7DF0-4643-A044-CD8A3B0A6D2E}" type="pres">
      <dgm:prSet presAssocID="{A6B8E9AA-4DB5-4C95-A151-07CE5ACEA135}" presName="arrow" presStyleLbl="node1" presStyleIdx="0" presStyleCnt="4">
        <dgm:presLayoutVars>
          <dgm:bulletEnabled val="1"/>
        </dgm:presLayoutVars>
      </dgm:prSet>
      <dgm:spPr/>
    </dgm:pt>
    <dgm:pt modelId="{D0BFBFD6-401C-4935-9C5E-B18B1127E5F9}" type="pres">
      <dgm:prSet presAssocID="{FB48504B-6FE8-4DB9-A260-9B0B23824E5F}" presName="arrow" presStyleLbl="node1" presStyleIdx="1" presStyleCnt="4">
        <dgm:presLayoutVars>
          <dgm:bulletEnabled val="1"/>
        </dgm:presLayoutVars>
      </dgm:prSet>
      <dgm:spPr/>
    </dgm:pt>
    <dgm:pt modelId="{D3364248-4C7A-47E0-AA5E-2BA65C2F7CDB}" type="pres">
      <dgm:prSet presAssocID="{ABD5A1AE-E8D3-4F57-8BF8-863C136809F2}" presName="arrow" presStyleLbl="node1" presStyleIdx="2" presStyleCnt="4">
        <dgm:presLayoutVars>
          <dgm:bulletEnabled val="1"/>
        </dgm:presLayoutVars>
      </dgm:prSet>
      <dgm:spPr/>
    </dgm:pt>
    <dgm:pt modelId="{AD160A4E-D5EC-4ADE-A36F-2BAB1FE3B8CA}" type="pres">
      <dgm:prSet presAssocID="{2C0802F5-15B9-4E5A-8433-C3DA7F880D4E}" presName="arrow" presStyleLbl="node1" presStyleIdx="3" presStyleCnt="4">
        <dgm:presLayoutVars>
          <dgm:bulletEnabled val="1"/>
        </dgm:presLayoutVars>
      </dgm:prSet>
      <dgm:spPr/>
    </dgm:pt>
  </dgm:ptLst>
  <dgm:cxnLst>
    <dgm:cxn modelId="{B15EA706-7419-43E8-A535-B89037803E1B}" type="presOf" srcId="{ABD5A1AE-E8D3-4F57-8BF8-863C136809F2}" destId="{D3364248-4C7A-47E0-AA5E-2BA65C2F7CDB}" srcOrd="0" destOrd="0" presId="urn:microsoft.com/office/officeart/2005/8/layout/arrow5"/>
    <dgm:cxn modelId="{7A3C1C08-C140-4E9F-8270-0C5E1DA961F3}" type="presOf" srcId="{2C0802F5-15B9-4E5A-8433-C3DA7F880D4E}" destId="{AD160A4E-D5EC-4ADE-A36F-2BAB1FE3B8CA}" srcOrd="0" destOrd="0" presId="urn:microsoft.com/office/officeart/2005/8/layout/arrow5"/>
    <dgm:cxn modelId="{B73BF013-6007-4481-A6BA-5EB6149B4C9E}" type="presOf" srcId="{841FB009-8993-4E90-8600-8CA44D4C8B5F}" destId="{1CBCC1CC-CA1F-4A5A-B041-B03D9366B9A4}" srcOrd="0" destOrd="0" presId="urn:microsoft.com/office/officeart/2005/8/layout/arrow5"/>
    <dgm:cxn modelId="{24CA003B-5689-445E-A746-D54B594E65F6}" type="presOf" srcId="{A6B8E9AA-4DB5-4C95-A151-07CE5ACEA135}" destId="{8C0B6B4A-7DF0-4643-A044-CD8A3B0A6D2E}" srcOrd="0" destOrd="0" presId="urn:microsoft.com/office/officeart/2005/8/layout/arrow5"/>
    <dgm:cxn modelId="{6A1BDF85-5A49-421A-925D-7A12AC92CB11}" srcId="{841FB009-8993-4E90-8600-8CA44D4C8B5F}" destId="{2C0802F5-15B9-4E5A-8433-C3DA7F880D4E}" srcOrd="3" destOrd="0" parTransId="{410CC2EC-FC93-4915-81FF-BF7C2E9CE191}" sibTransId="{ADF874BB-12A2-418F-A12B-BC4FF0C64449}"/>
    <dgm:cxn modelId="{8C3DCDAA-F6B0-4314-B289-858DD3248CCA}" srcId="{841FB009-8993-4E90-8600-8CA44D4C8B5F}" destId="{A6B8E9AA-4DB5-4C95-A151-07CE5ACEA135}" srcOrd="0" destOrd="0" parTransId="{AC82F130-0202-45C2-BAA2-449D5C079AFA}" sibTransId="{140D3597-40A5-474F-BD91-C14A9F81AFFA}"/>
    <dgm:cxn modelId="{410519C6-D472-4AAB-B107-56EB7833E4F0}" srcId="{841FB009-8993-4E90-8600-8CA44D4C8B5F}" destId="{FB48504B-6FE8-4DB9-A260-9B0B23824E5F}" srcOrd="1" destOrd="0" parTransId="{FDB73225-C25E-4745-BF91-88409DDB9F5B}" sibTransId="{3FA200C5-1F7C-4ECD-A8E6-14DAE3BD8FB2}"/>
    <dgm:cxn modelId="{124F2EC8-E901-4676-810F-E3FD79E1C04F}" type="presOf" srcId="{FB48504B-6FE8-4DB9-A260-9B0B23824E5F}" destId="{D0BFBFD6-401C-4935-9C5E-B18B1127E5F9}" srcOrd="0" destOrd="0" presId="urn:microsoft.com/office/officeart/2005/8/layout/arrow5"/>
    <dgm:cxn modelId="{AAE9D4D2-BD58-4825-A6A1-14E095B9D149}" srcId="{841FB009-8993-4E90-8600-8CA44D4C8B5F}" destId="{ABD5A1AE-E8D3-4F57-8BF8-863C136809F2}" srcOrd="2" destOrd="0" parTransId="{480E970C-09DA-4D91-A49C-32D6BB78D8CD}" sibTransId="{D4AB3D21-54F0-4B32-8D53-3E4304B3B2C7}"/>
    <dgm:cxn modelId="{2F5208FC-370E-421C-B799-D560F888E9B5}" type="presParOf" srcId="{1CBCC1CC-CA1F-4A5A-B041-B03D9366B9A4}" destId="{8C0B6B4A-7DF0-4643-A044-CD8A3B0A6D2E}" srcOrd="0" destOrd="0" presId="urn:microsoft.com/office/officeart/2005/8/layout/arrow5"/>
    <dgm:cxn modelId="{A927D309-439B-43F4-9F8D-FAA5AAF3C5ED}" type="presParOf" srcId="{1CBCC1CC-CA1F-4A5A-B041-B03D9366B9A4}" destId="{D0BFBFD6-401C-4935-9C5E-B18B1127E5F9}" srcOrd="1" destOrd="0" presId="urn:microsoft.com/office/officeart/2005/8/layout/arrow5"/>
    <dgm:cxn modelId="{23438EB0-7974-4D08-8518-E2DE5C90947B}" type="presParOf" srcId="{1CBCC1CC-CA1F-4A5A-B041-B03D9366B9A4}" destId="{D3364248-4C7A-47E0-AA5E-2BA65C2F7CDB}" srcOrd="2" destOrd="0" presId="urn:microsoft.com/office/officeart/2005/8/layout/arrow5"/>
    <dgm:cxn modelId="{F06636FC-F991-49C6-AD49-409CF284E5D6}" type="presParOf" srcId="{1CBCC1CC-CA1F-4A5A-B041-B03D9366B9A4}" destId="{AD160A4E-D5EC-4ADE-A36F-2BAB1FE3B8CA}"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2437E-756B-474C-A1BC-1C37361FC8B4}">
      <dsp:nvSpPr>
        <dsp:cNvPr id="0" name=""/>
        <dsp:cNvSpPr/>
      </dsp:nvSpPr>
      <dsp:spPr>
        <a:xfrm>
          <a:off x="0" y="148719"/>
          <a:ext cx="4038599" cy="20237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Gap =Engaging all patients in oral health care </a:t>
          </a:r>
        </a:p>
      </dsp:txBody>
      <dsp:txXfrm>
        <a:off x="98791" y="247510"/>
        <a:ext cx="3841017" cy="1826152"/>
      </dsp:txXfrm>
    </dsp:sp>
    <dsp:sp modelId="{8AB95724-8705-47CA-AA61-42D5C94C459B}">
      <dsp:nvSpPr>
        <dsp:cNvPr id="0" name=""/>
        <dsp:cNvSpPr/>
      </dsp:nvSpPr>
      <dsp:spPr>
        <a:xfrm>
          <a:off x="0" y="2258853"/>
          <a:ext cx="4038599" cy="202373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Need = Improvement in health outcomes for patients engaged in oral health</a:t>
          </a:r>
        </a:p>
      </dsp:txBody>
      <dsp:txXfrm>
        <a:off x="98791" y="2357644"/>
        <a:ext cx="3841017" cy="1826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40EF2-040C-41F2-95A6-01DA9372818A}">
      <dsp:nvSpPr>
        <dsp:cNvPr id="0" name=""/>
        <dsp:cNvSpPr/>
      </dsp:nvSpPr>
      <dsp:spPr>
        <a:xfrm>
          <a:off x="0" y="0"/>
          <a:ext cx="6652455" cy="9608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Oral health: A window to your overall health</a:t>
          </a:r>
          <a:endParaRPr lang="en-US" sz="1300" kern="1200"/>
        </a:p>
      </dsp:txBody>
      <dsp:txXfrm>
        <a:off x="28141" y="28141"/>
        <a:ext cx="5534482" cy="904523"/>
      </dsp:txXfrm>
    </dsp:sp>
    <dsp:sp modelId="{9C65077C-E414-47F0-8F5D-2F9B218018A9}">
      <dsp:nvSpPr>
        <dsp:cNvPr id="0" name=""/>
        <dsp:cNvSpPr/>
      </dsp:nvSpPr>
      <dsp:spPr>
        <a:xfrm>
          <a:off x="557143" y="1135497"/>
          <a:ext cx="6652455" cy="9608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1" i="0" kern="1200"/>
            <a:t>Your oral health is more important than you might realize. Learn how the health of your mouth, teeth and gums can affect your general health.</a:t>
          </a:r>
          <a:endParaRPr lang="en-US" sz="1300" kern="1200"/>
        </a:p>
      </dsp:txBody>
      <dsp:txXfrm>
        <a:off x="585284" y="1163638"/>
        <a:ext cx="5414506" cy="904523"/>
      </dsp:txXfrm>
    </dsp:sp>
    <dsp:sp modelId="{3A276C8E-F0EF-42F3-8022-ABA7A449E27D}">
      <dsp:nvSpPr>
        <dsp:cNvPr id="0" name=""/>
        <dsp:cNvSpPr/>
      </dsp:nvSpPr>
      <dsp:spPr>
        <a:xfrm>
          <a:off x="1105970" y="2270995"/>
          <a:ext cx="6652455" cy="9608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Like other areas of the body, your mouth teems with bacteria — mostly harmless. But your mouth is the entry point to your digestive and respiratory tracts, and some of these bacteria can cause disease.</a:t>
          </a:r>
          <a:endParaRPr lang="en-US" sz="1300" kern="1200"/>
        </a:p>
      </dsp:txBody>
      <dsp:txXfrm>
        <a:off x="1134111" y="2299136"/>
        <a:ext cx="5422821" cy="904523"/>
      </dsp:txXfrm>
    </dsp:sp>
    <dsp:sp modelId="{D3209A0A-846B-4D8F-834C-675A5A97BDBF}">
      <dsp:nvSpPr>
        <dsp:cNvPr id="0" name=""/>
        <dsp:cNvSpPr/>
      </dsp:nvSpPr>
      <dsp:spPr>
        <a:xfrm>
          <a:off x="1663113" y="3406493"/>
          <a:ext cx="6652455" cy="96080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Normally the body's natural defenses and good oral health care, such as daily brushing and flossing, keep bacteria under control. However, without proper oral hygiene, bacteria can reach levels that might lead to oral infections, such as tooth decay and gum disease.</a:t>
          </a:r>
          <a:endParaRPr lang="en-US" sz="1300" kern="1200"/>
        </a:p>
      </dsp:txBody>
      <dsp:txXfrm>
        <a:off x="1691254" y="3434634"/>
        <a:ext cx="5414506" cy="904523"/>
      </dsp:txXfrm>
    </dsp:sp>
    <dsp:sp modelId="{0B5FFDC7-F464-449C-981B-152EE393967F}">
      <dsp:nvSpPr>
        <dsp:cNvPr id="0" name=""/>
        <dsp:cNvSpPr/>
      </dsp:nvSpPr>
      <dsp:spPr>
        <a:xfrm>
          <a:off x="6027931" y="735889"/>
          <a:ext cx="624523" cy="624523"/>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168449" y="735889"/>
        <a:ext cx="343487" cy="469954"/>
      </dsp:txXfrm>
    </dsp:sp>
    <dsp:sp modelId="{7A2375AB-8E70-4321-B099-4ED23D3B7A07}">
      <dsp:nvSpPr>
        <dsp:cNvPr id="0" name=""/>
        <dsp:cNvSpPr/>
      </dsp:nvSpPr>
      <dsp:spPr>
        <a:xfrm>
          <a:off x="6585074" y="1871387"/>
          <a:ext cx="624523" cy="624523"/>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6725592" y="1871387"/>
        <a:ext cx="343487" cy="469954"/>
      </dsp:txXfrm>
    </dsp:sp>
    <dsp:sp modelId="{1C3DE78A-A274-4555-AAC3-6ED6269A568A}">
      <dsp:nvSpPr>
        <dsp:cNvPr id="0" name=""/>
        <dsp:cNvSpPr/>
      </dsp:nvSpPr>
      <dsp:spPr>
        <a:xfrm>
          <a:off x="7133902" y="3006885"/>
          <a:ext cx="624523" cy="624523"/>
        </a:xfrm>
        <a:prstGeom prst="downArrow">
          <a:avLst>
            <a:gd name="adj1" fmla="val 55000"/>
            <a:gd name="adj2" fmla="val 45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274420" y="3006885"/>
        <a:ext cx="343487" cy="4699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4206D4-F97E-4718-846C-3DACAECAC390}">
      <dsp:nvSpPr>
        <dsp:cNvPr id="0" name=""/>
        <dsp:cNvSpPr/>
      </dsp:nvSpPr>
      <dsp:spPr>
        <a:xfrm>
          <a:off x="0" y="709686"/>
          <a:ext cx="8315569" cy="13101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C97B0-EF53-4E15-838F-CEDA5D93E922}">
      <dsp:nvSpPr>
        <dsp:cNvPr id="0" name=""/>
        <dsp:cNvSpPr/>
      </dsp:nvSpPr>
      <dsp:spPr>
        <a:xfrm>
          <a:off x="396332" y="1004478"/>
          <a:ext cx="720604" cy="7206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8007A3-9A0E-4987-B09A-00E1912D9564}">
      <dsp:nvSpPr>
        <dsp:cNvPr id="0" name=""/>
        <dsp:cNvSpPr/>
      </dsp:nvSpPr>
      <dsp:spPr>
        <a:xfrm>
          <a:off x="1513269" y="709686"/>
          <a:ext cx="6802299" cy="131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62" tIns="138662" rIns="138662" bIns="138662" numCol="1" spcCol="1270" anchor="ctr" anchorCtr="0">
          <a:noAutofit/>
        </a:bodyPr>
        <a:lstStyle/>
        <a:p>
          <a:pPr marL="0" lvl="0" indent="0" algn="l" defTabSz="1111250">
            <a:lnSpc>
              <a:spcPct val="90000"/>
            </a:lnSpc>
            <a:spcBef>
              <a:spcPct val="0"/>
            </a:spcBef>
            <a:spcAft>
              <a:spcPct val="35000"/>
            </a:spcAft>
            <a:buNone/>
          </a:pPr>
          <a:r>
            <a:rPr lang="en-US" sz="2500" b="0" i="0" kern="1200"/>
            <a:t>Less than one half of the population gains access to the oral health care system</a:t>
          </a:r>
          <a:endParaRPr lang="en-US" sz="2500" kern="1200"/>
        </a:p>
      </dsp:txBody>
      <dsp:txXfrm>
        <a:off x="1513269" y="709686"/>
        <a:ext cx="6802299" cy="1310189"/>
      </dsp:txXfrm>
    </dsp:sp>
    <dsp:sp modelId="{D5492896-0CB2-4260-99C1-B82789439E5D}">
      <dsp:nvSpPr>
        <dsp:cNvPr id="0" name=""/>
        <dsp:cNvSpPr/>
      </dsp:nvSpPr>
      <dsp:spPr>
        <a:xfrm>
          <a:off x="0" y="2347423"/>
          <a:ext cx="8315569" cy="131018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DBFD5D-B241-4373-9318-0701930410C6}">
      <dsp:nvSpPr>
        <dsp:cNvPr id="0" name=""/>
        <dsp:cNvSpPr/>
      </dsp:nvSpPr>
      <dsp:spPr>
        <a:xfrm>
          <a:off x="396332" y="2642215"/>
          <a:ext cx="720604" cy="7206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596C8D-C2AA-46E0-967C-BA7D790A2143}">
      <dsp:nvSpPr>
        <dsp:cNvPr id="0" name=""/>
        <dsp:cNvSpPr/>
      </dsp:nvSpPr>
      <dsp:spPr>
        <a:xfrm>
          <a:off x="1513269" y="2347423"/>
          <a:ext cx="6802299" cy="13101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662" tIns="138662" rIns="138662" bIns="138662" numCol="1" spcCol="1270" anchor="ctr" anchorCtr="0">
          <a:noAutofit/>
        </a:bodyPr>
        <a:lstStyle/>
        <a:p>
          <a:pPr marL="0" lvl="0" indent="0" algn="l" defTabSz="1111250">
            <a:lnSpc>
              <a:spcPct val="90000"/>
            </a:lnSpc>
            <a:spcBef>
              <a:spcPct val="0"/>
            </a:spcBef>
            <a:spcAft>
              <a:spcPct val="35000"/>
            </a:spcAft>
            <a:buNone/>
          </a:pPr>
          <a:r>
            <a:rPr lang="en-US" sz="2500" b="0" i="0" kern="1200"/>
            <a:t>Major Oral Health Problems include dental caries, Periodontal Disease and Oral Cancer</a:t>
          </a:r>
          <a:endParaRPr lang="en-US" sz="2500" kern="1200"/>
        </a:p>
      </dsp:txBody>
      <dsp:txXfrm>
        <a:off x="1513269" y="2347423"/>
        <a:ext cx="6802299" cy="13101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B6B4A-7DF0-4643-A044-CD8A3B0A6D2E}">
      <dsp:nvSpPr>
        <dsp:cNvPr id="0" name=""/>
        <dsp:cNvSpPr/>
      </dsp:nvSpPr>
      <dsp:spPr>
        <a:xfrm>
          <a:off x="1634686" y="368"/>
          <a:ext cx="2061578" cy="2061578"/>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Medicaid Expansion</a:t>
          </a:r>
          <a:endParaRPr lang="en-US" sz="1200" kern="1200"/>
        </a:p>
      </dsp:txBody>
      <dsp:txXfrm>
        <a:off x="2150081" y="368"/>
        <a:ext cx="1030789" cy="1700802"/>
      </dsp:txXfrm>
    </dsp:sp>
    <dsp:sp modelId="{D0BFBFD6-401C-4935-9C5E-B18B1127E5F9}">
      <dsp:nvSpPr>
        <dsp:cNvPr id="0" name=""/>
        <dsp:cNvSpPr/>
      </dsp:nvSpPr>
      <dsp:spPr>
        <a:xfrm rot="5400000">
          <a:off x="3189514" y="1555196"/>
          <a:ext cx="2061578" cy="2061578"/>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Increase in Medicaid reimbursement rates</a:t>
          </a:r>
          <a:endParaRPr lang="en-US" sz="1200" kern="1200"/>
        </a:p>
      </dsp:txBody>
      <dsp:txXfrm rot="-5400000">
        <a:off x="3550291" y="2070591"/>
        <a:ext cx="1700802" cy="1030789"/>
      </dsp:txXfrm>
    </dsp:sp>
    <dsp:sp modelId="{D3364248-4C7A-47E0-AA5E-2BA65C2F7CDB}">
      <dsp:nvSpPr>
        <dsp:cNvPr id="0" name=""/>
        <dsp:cNvSpPr/>
      </dsp:nvSpPr>
      <dsp:spPr>
        <a:xfrm rot="10800000">
          <a:off x="1634686" y="3110024"/>
          <a:ext cx="2061578" cy="2061578"/>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b="0" i="0" kern="1200"/>
            <a:t>Expansions of dental benefits under the Affordable Care Act</a:t>
          </a:r>
          <a:endParaRPr lang="en-US" sz="1200" kern="1200"/>
        </a:p>
      </dsp:txBody>
      <dsp:txXfrm rot="10800000">
        <a:off x="2150080" y="3470800"/>
        <a:ext cx="1030789" cy="1700802"/>
      </dsp:txXfrm>
    </dsp:sp>
    <dsp:sp modelId="{AD160A4E-D5EC-4ADE-A36F-2BAB1FE3B8CA}">
      <dsp:nvSpPr>
        <dsp:cNvPr id="0" name=""/>
        <dsp:cNvSpPr/>
      </dsp:nvSpPr>
      <dsp:spPr>
        <a:xfrm rot="16200000">
          <a:off x="79858" y="1555196"/>
          <a:ext cx="2061578" cy="2061578"/>
        </a:xfrm>
        <a:prstGeom prst="downArrow">
          <a:avLst>
            <a:gd name="adj1" fmla="val 50000"/>
            <a:gd name="adj2" fmla="val 35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endParaRPr lang="en-US" sz="1200" b="0" i="0" kern="1200" dirty="0"/>
        </a:p>
        <a:p>
          <a:pPr marL="0" lvl="0" indent="0" algn="ctr" defTabSz="533400">
            <a:lnSpc>
              <a:spcPct val="90000"/>
            </a:lnSpc>
            <a:spcBef>
              <a:spcPct val="0"/>
            </a:spcBef>
            <a:spcAft>
              <a:spcPct val="35000"/>
            </a:spcAft>
            <a:buNone/>
          </a:pPr>
          <a:r>
            <a:rPr lang="en-US" sz="1200" b="0" i="0" kern="1200" dirty="0"/>
            <a:t> Student Loan Forgiveness Program </a:t>
          </a:r>
          <a:endParaRPr lang="en-US" sz="1200" kern="1200" dirty="0"/>
        </a:p>
      </dsp:txBody>
      <dsp:txXfrm rot="5400000">
        <a:off x="79859" y="2070590"/>
        <a:ext cx="1700802" cy="103078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157924-F73F-44B4-ADCC-1F30477CF609}" type="datetimeFigureOut">
              <a:rPr lang="en-US" smtClean="0"/>
              <a:t>1/12/2024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F9CF08-5137-4A30-8C74-9262A2095AF4}" type="slidenum">
              <a:rPr lang="en-US" smtClean="0"/>
              <a:t>‹#›</a:t>
            </a:fld>
            <a:endParaRPr lang="en-US" dirty="0"/>
          </a:p>
        </p:txBody>
      </p:sp>
    </p:spTree>
    <p:extLst>
      <p:ext uri="{BB962C8B-B14F-4D97-AF65-F5344CB8AC3E}">
        <p14:creationId xmlns:p14="http://schemas.microsoft.com/office/powerpoint/2010/main" val="4019195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healthypeople.gov/2020/law-and-health-policy/topic/oral-health#footnote1_gaabxd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healthypeople.gov/2020/law-and-health-policy/topic/oral-health#footnote2_tka7d6c"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socialdeterminants/index.htm"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b="0" i="0" dirty="0">
                <a:solidFill>
                  <a:srgbClr val="000000"/>
                </a:solidFill>
                <a:effectLst/>
                <a:latin typeface="Arial" panose="020B0604020202020204" pitchFamily="34" charset="0"/>
              </a:rPr>
              <a:t>Good oral health is essential to overall health and well-being, but oral health problems are common. More than 4 in 5 people have had at least one cavity by age 34, and more than 2 in 5 adults have had mouth pain in the past year.</a:t>
            </a:r>
            <a:r>
              <a:rPr lang="en-US" b="1" i="0" dirty="0">
                <a:solidFill>
                  <a:srgbClr val="006C9F"/>
                </a:solidFill>
                <a:effectLst/>
                <a:latin typeface="Arial" panose="020B0604020202020204" pitchFamily="34" charset="0"/>
                <a:hlinkClick r:id="rId3" tooltip="Oral Health Basics [Internet]. Atlanta: Centers for Disease Control and Prevention (US); [reviewed 2019 Jun 3; cited 2019 Jul 3]. Available from: https://www.cdc.gov/oralhealth/basics/index.html."/>
              </a:rPr>
              <a:t>1</a:t>
            </a:r>
            <a:endParaRPr lang="en-US" b="0" i="0" dirty="0">
              <a:solidFill>
                <a:srgbClr val="000000"/>
              </a:solidFill>
              <a:effectLst/>
              <a:latin typeface="Arial" panose="020B0604020202020204" pitchFamily="34" charset="0"/>
            </a:endParaRPr>
          </a:p>
          <a:p>
            <a:pPr algn="l" fontAlgn="base"/>
            <a:r>
              <a:rPr lang="en-US" b="0" i="0" dirty="0">
                <a:solidFill>
                  <a:srgbClr val="000000"/>
                </a:solidFill>
                <a:effectLst/>
                <a:latin typeface="Arial" panose="020B0604020202020204" pitchFamily="34" charset="0"/>
              </a:rPr>
              <a:t>And yet less than half of the population uses the oral health care system.</a:t>
            </a:r>
            <a:r>
              <a:rPr lang="en-US" b="1" i="0" dirty="0">
                <a:solidFill>
                  <a:srgbClr val="006C9F"/>
                </a:solidFill>
                <a:effectLst/>
                <a:latin typeface="Arial" panose="020B0604020202020204" pitchFamily="34" charset="0"/>
                <a:hlinkClick r:id="rId4" tooltip="Healthy People 2020 Topics &amp; Objectives, Oral Health: OH 7 [Internet]. Rockville (MD): Department of Health and Human Services (U.S.), Office of Disease Prevention and Health Promotion; [date unknown; cited 2019 Jul 3]. Available from: https://www. healthypeople.gov/2020/data-search/Search-the-Data#objid=5028;hdisp=1."/>
              </a:rPr>
              <a:t>2</a:t>
            </a:r>
            <a:r>
              <a:rPr lang="en-US" b="0" i="0" dirty="0">
                <a:solidFill>
                  <a:srgbClr val="000000"/>
                </a:solidFill>
                <a:effectLst/>
                <a:latin typeface="Arial" panose="020B0604020202020204" pitchFamily="34" charset="0"/>
              </a:rPr>
              <a:t> Many common oral health problems like tooth decay, gum disease, and jaw disorders are preventable with regular oral care. But many people who need this care face barriers, which means they aren’t able to get the care they need.</a:t>
            </a:r>
          </a:p>
          <a:p>
            <a:r>
              <a:rPr lang="en-US" b="0" i="0" dirty="0">
                <a:solidFill>
                  <a:srgbClr val="3C4245"/>
                </a:solidFill>
                <a:effectLst/>
                <a:latin typeface="Arial" panose="020B0604020202020204" pitchFamily="34" charset="0"/>
              </a:rPr>
              <a:t>The majority of oral health conditions are: dental caries (tooth decay), periodontal diseases, oral cancers, oral manifestations of HIV, oro-dental trauma, cleft lip and palate, and noma (severe gangrenous disease starting in the mouth mostly affecting children). Most oral health conditions are largely preventable and can be treated in their early stages.</a:t>
            </a:r>
            <a:r>
              <a:rPr lang="en-US" b="0" i="0" dirty="0">
                <a:solidFill>
                  <a:srgbClr val="212121"/>
                </a:solidFill>
                <a:effectLst/>
                <a:latin typeface="BlinkMacSystemFont"/>
              </a:rPr>
              <a:t> Oral health disparities refers to the existence of differences in the incidence, prevalence, mortality, and burden of oral diseases and other adverse health conditions, as well as the use of health care services, among specific population groups in the United States. Existence of disparities in oral health status, accessing and using the oral health care delivery system, and receiving treatment depending on gender, race or ethnicity, education, income, disability, geographic location, and sexual orientation have been documented. </a:t>
            </a:r>
            <a:endParaRPr lang="en-US" dirty="0"/>
          </a:p>
        </p:txBody>
      </p:sp>
      <p:sp>
        <p:nvSpPr>
          <p:cNvPr id="4" name="Slide Number Placeholder 3"/>
          <p:cNvSpPr>
            <a:spLocks noGrp="1"/>
          </p:cNvSpPr>
          <p:nvPr>
            <p:ph type="sldNum" sz="quarter" idx="5"/>
          </p:nvPr>
        </p:nvSpPr>
        <p:spPr/>
        <p:txBody>
          <a:bodyPr/>
          <a:lstStyle/>
          <a:p>
            <a:fld id="{EAF9CF08-5137-4A30-8C74-9262A2095AF4}" type="slidenum">
              <a:rPr lang="en-US" smtClean="0"/>
              <a:t>6</a:t>
            </a:fld>
            <a:endParaRPr lang="en-US" dirty="0"/>
          </a:p>
        </p:txBody>
      </p:sp>
    </p:spTree>
    <p:extLst>
      <p:ext uri="{BB962C8B-B14F-4D97-AF65-F5344CB8AC3E}">
        <p14:creationId xmlns:p14="http://schemas.microsoft.com/office/powerpoint/2010/main" val="399045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9CF08-5137-4A30-8C74-9262A2095AF4}" type="slidenum">
              <a:rPr lang="en-US" smtClean="0"/>
              <a:t>27</a:t>
            </a:fld>
            <a:endParaRPr lang="en-US" dirty="0"/>
          </a:p>
        </p:txBody>
      </p:sp>
    </p:spTree>
    <p:extLst>
      <p:ext uri="{BB962C8B-B14F-4D97-AF65-F5344CB8AC3E}">
        <p14:creationId xmlns:p14="http://schemas.microsoft.com/office/powerpoint/2010/main" val="1239997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Open Sans" panose="020B0606030504020204" pitchFamily="34" charset="0"/>
              </a:rPr>
              <a:t>The nation’s oral health has greatly improved since the 1960s, but not all Americans have equal access to these improvements.</a:t>
            </a:r>
            <a:r>
              <a:rPr lang="en-US" b="0" i="0" u="none" strike="noStrike" baseline="30000" dirty="0">
                <a:solidFill>
                  <a:srgbClr val="000000"/>
                </a:solidFill>
                <a:effectLst/>
                <a:latin typeface="Open Sans" panose="020B0606030504020204" pitchFamily="34" charset="0"/>
              </a:rPr>
              <a:t>1 </a:t>
            </a:r>
            <a:r>
              <a:rPr lang="en-US" b="0" i="0" dirty="0">
                <a:solidFill>
                  <a:srgbClr val="000000"/>
                </a:solidFill>
                <a:effectLst/>
                <a:latin typeface="Open Sans" panose="020B0606030504020204" pitchFamily="34" charset="0"/>
              </a:rPr>
              <a:t>Some racial/ethnic and socioeconomic groups have worse oral health</a:t>
            </a:r>
            <a:r>
              <a:rPr lang="en-US" b="0" i="0" u="none" strike="noStrike" baseline="30000" dirty="0">
                <a:solidFill>
                  <a:srgbClr val="000000"/>
                </a:solidFill>
                <a:effectLst/>
                <a:latin typeface="Open Sans" panose="020B0606030504020204" pitchFamily="34" charset="0"/>
              </a:rPr>
              <a:t>2</a:t>
            </a:r>
            <a:r>
              <a:rPr lang="en-US" b="0" i="0" dirty="0">
                <a:solidFill>
                  <a:srgbClr val="000000"/>
                </a:solidFill>
                <a:effectLst/>
                <a:latin typeface="Open Sans" panose="020B0606030504020204" pitchFamily="34" charset="0"/>
              </a:rPr>
              <a:t> as a result of the </a:t>
            </a:r>
            <a:r>
              <a:rPr lang="en-US" b="0" i="0" u="sng" dirty="0">
                <a:solidFill>
                  <a:srgbClr val="075290"/>
                </a:solidFill>
                <a:effectLst/>
                <a:latin typeface="Open Sans" panose="020B0606030504020204" pitchFamily="34" charset="0"/>
                <a:hlinkClick r:id="rId3"/>
              </a:rPr>
              <a:t>social determinants of health</a:t>
            </a:r>
            <a:r>
              <a:rPr lang="en-US" b="0" i="0" dirty="0">
                <a:solidFill>
                  <a:srgbClr val="000000"/>
                </a:solidFill>
                <a:effectLst/>
                <a:latin typeface="Open Sans" panose="020B0606030504020204" pitchFamily="34" charset="0"/>
              </a:rPr>
              <a:t>—conditions in the places where people are born, live, learn, work, and play.</a:t>
            </a:r>
            <a:r>
              <a:rPr lang="en-US" b="0" i="0" u="none" strike="noStrike" baseline="30000" dirty="0">
                <a:solidFill>
                  <a:srgbClr val="000000"/>
                </a:solidFill>
                <a:effectLst/>
                <a:latin typeface="Open Sans" panose="020B0606030504020204" pitchFamily="34" charset="0"/>
              </a:rPr>
              <a:t>3, 4</a:t>
            </a:r>
            <a:r>
              <a:rPr lang="en-US" b="0" i="0" dirty="0">
                <a:solidFill>
                  <a:srgbClr val="000000"/>
                </a:solidFill>
                <a:effectLst/>
                <a:latin typeface="Open Sans" panose="020B0606030504020204" pitchFamily="34" charset="0"/>
              </a:rPr>
              <a:t> For example, some groups of people:</a:t>
            </a:r>
          </a:p>
          <a:p>
            <a:pPr algn="l">
              <a:buFont typeface="Arial" panose="020B0604020202020204" pitchFamily="34" charset="0"/>
              <a:buChar char="•"/>
            </a:pPr>
            <a:r>
              <a:rPr lang="en-US" b="0" i="0" dirty="0">
                <a:solidFill>
                  <a:srgbClr val="000000"/>
                </a:solidFill>
                <a:effectLst/>
                <a:latin typeface="Open Sans" panose="020B0606030504020204" pitchFamily="34" charset="0"/>
              </a:rPr>
              <a:t>Can’t afford to pay out of pocket for dental care, do not have private or public dental insurance, or can’t get time off from work to get to dental care.</a:t>
            </a:r>
            <a:r>
              <a:rPr lang="en-US" b="0" i="0" u="none" strike="noStrike" baseline="30000" dirty="0">
                <a:solidFill>
                  <a:srgbClr val="000000"/>
                </a:solidFill>
                <a:effectLst/>
                <a:latin typeface="Open Sans" panose="020B0606030504020204" pitchFamily="34" charset="0"/>
              </a:rPr>
              <a:t>1</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Live in communities where they don’t have access to fluoridated water and school sealant programs, healthy foods, and public transportation to get to dental appointments.</a:t>
            </a:r>
            <a:r>
              <a:rPr lang="en-US" b="0" i="0" u="none" strike="noStrike" baseline="30000" dirty="0">
                <a:solidFill>
                  <a:srgbClr val="000000"/>
                </a:solidFill>
                <a:effectLst/>
                <a:latin typeface="Open Sans" panose="020B0606030504020204" pitchFamily="34" charset="0"/>
              </a:rPr>
              <a:t>1</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Regular preventive dental care is essential for good oral health so one can find problems earlier when they are easier to treat, but many don’t get the care they need. More people are unable to afford dental care than other types of health care.</a:t>
            </a:r>
            <a:r>
              <a:rPr lang="en-US" b="0" i="0" u="none" strike="noStrike" baseline="30000" dirty="0">
                <a:solidFill>
                  <a:srgbClr val="000000"/>
                </a:solidFill>
                <a:effectLst/>
                <a:latin typeface="Open Sans" panose="020B0606030504020204" pitchFamily="34" charset="0"/>
              </a:rPr>
              <a:t>5 </a:t>
            </a:r>
            <a:r>
              <a:rPr lang="en-US" b="0" i="0" dirty="0">
                <a:solidFill>
                  <a:srgbClr val="000000"/>
                </a:solidFill>
                <a:effectLst/>
                <a:latin typeface="Open Sans" panose="020B0606030504020204" pitchFamily="34" charset="0"/>
              </a:rPr>
              <a:t>In 2015, the percentage of people in the United States with no dental insurance was 29% overall and 62% for older adults.</a:t>
            </a:r>
            <a:r>
              <a:rPr lang="en-US" b="0" i="0" u="none" strike="noStrike" baseline="30000" dirty="0">
                <a:solidFill>
                  <a:srgbClr val="000000"/>
                </a:solidFill>
                <a:effectLst/>
                <a:latin typeface="Open Sans" panose="020B0606030504020204" pitchFamily="34" charset="0"/>
              </a:rPr>
              <a:t>6</a:t>
            </a:r>
            <a:r>
              <a:rPr lang="en-US" b="0" i="0" dirty="0">
                <a:solidFill>
                  <a:srgbClr val="000000"/>
                </a:solidFill>
                <a:effectLst/>
                <a:latin typeface="Open Sans" panose="020B0606030504020204" pitchFamily="34" charset="0"/>
              </a:rPr>
              <a:t> Traditional Medicare does not cover routine dental care, therefore many lose their benefits upon retirement.</a:t>
            </a:r>
          </a:p>
          <a:p>
            <a:pPr algn="l"/>
            <a:r>
              <a:rPr lang="en-US" b="0" i="0" dirty="0">
                <a:solidFill>
                  <a:srgbClr val="000000"/>
                </a:solidFill>
                <a:effectLst/>
                <a:latin typeface="Open Sans" panose="020B0606030504020204" pitchFamily="34" charset="0"/>
              </a:rPr>
              <a:t>In addition, many low-income adults do not have public dental insurance. Medicaid programs are not required to provide dental benefits to adult enrollees, so dental coverage varies widely from state to state. Currently, 15 states provide no coverage or only emergency coverage.</a:t>
            </a:r>
            <a:r>
              <a:rPr lang="en-US" b="0" i="0" u="none" strike="noStrike" baseline="30000" dirty="0">
                <a:solidFill>
                  <a:srgbClr val="000000"/>
                </a:solidFill>
                <a:effectLst/>
                <a:latin typeface="Open Sans" panose="020B0606030504020204" pitchFamily="34" charset="0"/>
              </a:rPr>
              <a:t>7</a:t>
            </a:r>
            <a:endParaRPr lang="en-US" b="0" i="0" dirty="0">
              <a:solidFill>
                <a:srgbClr val="000000"/>
              </a:solidFill>
              <a:effectLst/>
              <a:latin typeface="Open Sans" panose="020B0606030504020204" pitchFamily="34" charset="0"/>
            </a:endParaRPr>
          </a:p>
          <a:p>
            <a:pPr algn="l"/>
            <a:r>
              <a:rPr lang="en-US" b="0" i="0" dirty="0">
                <a:solidFill>
                  <a:srgbClr val="000000"/>
                </a:solidFill>
                <a:effectLst/>
                <a:latin typeface="Open Sans" panose="020B0606030504020204" pitchFamily="34" charset="0"/>
              </a:rPr>
              <a:t>Among working-age US adults, over 40% of low-income and non-Hispanic Black adults have untreated tooth decay.</a:t>
            </a:r>
            <a:r>
              <a:rPr lang="en-US" b="0" i="0" u="none" strike="noStrike" baseline="30000" dirty="0">
                <a:solidFill>
                  <a:srgbClr val="000000"/>
                </a:solidFill>
                <a:effectLst/>
                <a:latin typeface="Open Sans" panose="020B0606030504020204" pitchFamily="34" charset="0"/>
              </a:rPr>
              <a:t>8 </a:t>
            </a:r>
            <a:r>
              <a:rPr lang="en-US" b="0" i="0" dirty="0">
                <a:solidFill>
                  <a:srgbClr val="000000"/>
                </a:solidFill>
                <a:effectLst/>
                <a:latin typeface="Open Sans" panose="020B0606030504020204" pitchFamily="34" charset="0"/>
              </a:rPr>
              <a:t>Untreated oral disease has a large impact on quality of life and productivity:</a:t>
            </a:r>
          </a:p>
          <a:p>
            <a:pPr algn="l">
              <a:buFont typeface="Arial" panose="020B0604020202020204" pitchFamily="34" charset="0"/>
              <a:buChar char="•"/>
            </a:pPr>
            <a:r>
              <a:rPr lang="en-US" b="0" i="0" dirty="0">
                <a:solidFill>
                  <a:srgbClr val="000000"/>
                </a:solidFill>
                <a:effectLst/>
                <a:latin typeface="Open Sans" panose="020B0606030504020204" pitchFamily="34" charset="0"/>
              </a:rPr>
              <a:t>Over 34 million school hours were lost in the United States in 2008 because of unplanned urgent dental care.</a:t>
            </a:r>
            <a:r>
              <a:rPr lang="en-US" b="0" i="0" u="none" strike="noStrike" baseline="30000" dirty="0">
                <a:solidFill>
                  <a:srgbClr val="000000"/>
                </a:solidFill>
                <a:effectLst/>
                <a:latin typeface="Open Sans" panose="020B0606030504020204" pitchFamily="34" charset="0"/>
              </a:rPr>
              <a:t>9</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Over $45 billion is lost in productivity in the United States each year because of untreated oral disease.</a:t>
            </a:r>
            <a:r>
              <a:rPr lang="en-US" b="0" i="0" u="none" strike="noStrike" baseline="30000" dirty="0">
                <a:solidFill>
                  <a:srgbClr val="000000"/>
                </a:solidFill>
                <a:effectLst/>
                <a:latin typeface="Open Sans" panose="020B0606030504020204" pitchFamily="34" charset="0"/>
              </a:rPr>
              <a:t>10</a:t>
            </a:r>
            <a:endParaRPr lang="en-US" b="0" i="0" dirty="0">
              <a:solidFill>
                <a:srgbClr val="000000"/>
              </a:solidFill>
              <a:effectLst/>
              <a:latin typeface="Open Sans" panose="020B0606030504020204" pitchFamily="34" charset="0"/>
            </a:endParaRPr>
          </a:p>
          <a:p>
            <a:pPr algn="l">
              <a:buFont typeface="Arial" panose="020B0604020202020204" pitchFamily="34" charset="0"/>
              <a:buChar char="•"/>
            </a:pPr>
            <a:r>
              <a:rPr lang="en-US" b="0" i="0" dirty="0">
                <a:solidFill>
                  <a:srgbClr val="000000"/>
                </a:solidFill>
                <a:effectLst/>
                <a:latin typeface="Open Sans" panose="020B0606030504020204" pitchFamily="34" charset="0"/>
              </a:rPr>
              <a:t>Nearly 18% of all working-age adults, and 29% of those with lower incomes, report that the appearance of their mouth and teeth affects their ability to interview for a job.</a:t>
            </a:r>
            <a:r>
              <a:rPr lang="en-US" b="0" i="0" u="none" strike="noStrike" baseline="30000" dirty="0">
                <a:solidFill>
                  <a:srgbClr val="000000"/>
                </a:solidFill>
                <a:effectLst/>
                <a:latin typeface="Open Sans" panose="020B0606030504020204" pitchFamily="34" charset="0"/>
              </a:rPr>
              <a:t>11</a:t>
            </a:r>
            <a:endParaRPr lang="en-US"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EAF9CF08-5137-4A30-8C74-9262A2095AF4}" type="slidenum">
              <a:rPr lang="en-US" smtClean="0"/>
              <a:t>7</a:t>
            </a:fld>
            <a:endParaRPr lang="en-US" dirty="0"/>
          </a:p>
        </p:txBody>
      </p:sp>
    </p:spTree>
    <p:extLst>
      <p:ext uri="{BB962C8B-B14F-4D97-AF65-F5344CB8AC3E}">
        <p14:creationId xmlns:p14="http://schemas.microsoft.com/office/powerpoint/2010/main" val="360195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54585A"/>
                </a:solidFill>
                <a:effectLst/>
                <a:latin typeface="Helvetica" panose="020B0604020202020204" pitchFamily="34" charset="0"/>
              </a:rPr>
              <a:t>What conditions can be linked to oral health?</a:t>
            </a:r>
          </a:p>
          <a:p>
            <a:pPr algn="l"/>
            <a:r>
              <a:rPr lang="en-US" b="0" i="0" dirty="0">
                <a:solidFill>
                  <a:srgbClr val="080808"/>
                </a:solidFill>
                <a:effectLst/>
                <a:latin typeface="Helvetica" panose="020B0604020202020204" pitchFamily="34" charset="0"/>
              </a:rPr>
              <a:t>Your oral health might contribute to various diseases and conditions, including:</a:t>
            </a:r>
          </a:p>
          <a:p>
            <a:pPr algn="l">
              <a:buFont typeface="Arial" panose="020B0604020202020204" pitchFamily="34" charset="0"/>
              <a:buChar char="•"/>
            </a:pPr>
            <a:r>
              <a:rPr lang="en-US" b="1" i="0" dirty="0">
                <a:solidFill>
                  <a:srgbClr val="080808"/>
                </a:solidFill>
                <a:effectLst/>
                <a:latin typeface="Helvetica" panose="020B0604020202020204" pitchFamily="34" charset="0"/>
              </a:rPr>
              <a:t>Endocarditis.</a:t>
            </a:r>
            <a:r>
              <a:rPr lang="en-US" b="0" i="0" dirty="0">
                <a:solidFill>
                  <a:srgbClr val="080808"/>
                </a:solidFill>
                <a:effectLst/>
                <a:latin typeface="Helvetica" panose="020B0604020202020204" pitchFamily="34" charset="0"/>
              </a:rPr>
              <a:t> This infection of the inner lining of your heart chambers or valves (endocardium) typically occurs when bacteria or other germs from another part of your body, such as your mouth, spread through your bloodstream and attach to certain areas in your heart.</a:t>
            </a:r>
          </a:p>
          <a:p>
            <a:pPr algn="l">
              <a:buFont typeface="Arial" panose="020B0604020202020204" pitchFamily="34" charset="0"/>
              <a:buChar char="•"/>
            </a:pPr>
            <a:r>
              <a:rPr lang="en-US" b="1" i="0" dirty="0">
                <a:solidFill>
                  <a:srgbClr val="080808"/>
                </a:solidFill>
                <a:effectLst/>
                <a:latin typeface="Helvetica" panose="020B0604020202020204" pitchFamily="34" charset="0"/>
              </a:rPr>
              <a:t>Cardiovascular disease.</a:t>
            </a:r>
            <a:r>
              <a:rPr lang="en-US" b="0" i="0" dirty="0">
                <a:solidFill>
                  <a:srgbClr val="080808"/>
                </a:solidFill>
                <a:effectLst/>
                <a:latin typeface="Helvetica" panose="020B0604020202020204" pitchFamily="34" charset="0"/>
              </a:rPr>
              <a:t> Although the connection is not fully understood, some research suggests that heart disease, clogged arteries and stroke might be linked to the inflammation and infections that oral bacteria can cause.</a:t>
            </a:r>
          </a:p>
          <a:p>
            <a:pPr algn="l">
              <a:buFont typeface="Arial" panose="020B0604020202020204" pitchFamily="34" charset="0"/>
              <a:buChar char="•"/>
            </a:pPr>
            <a:r>
              <a:rPr lang="en-US" b="1" i="0" dirty="0">
                <a:solidFill>
                  <a:srgbClr val="080808"/>
                </a:solidFill>
                <a:effectLst/>
                <a:latin typeface="Helvetica" panose="020B0604020202020204" pitchFamily="34" charset="0"/>
              </a:rPr>
              <a:t>Pregnancy and birth complications.</a:t>
            </a:r>
            <a:r>
              <a:rPr lang="en-US" b="0" i="0" dirty="0">
                <a:solidFill>
                  <a:srgbClr val="080808"/>
                </a:solidFill>
                <a:effectLst/>
                <a:latin typeface="Helvetica" panose="020B0604020202020204" pitchFamily="34" charset="0"/>
              </a:rPr>
              <a:t> Periodontitis has been linked to premature birth and low birth weight.</a:t>
            </a:r>
          </a:p>
          <a:p>
            <a:pPr algn="l">
              <a:buFont typeface="Arial" panose="020B0604020202020204" pitchFamily="34" charset="0"/>
              <a:buChar char="•"/>
            </a:pPr>
            <a:r>
              <a:rPr lang="en-US" b="1" i="0" dirty="0">
                <a:solidFill>
                  <a:srgbClr val="080808"/>
                </a:solidFill>
                <a:effectLst/>
                <a:latin typeface="Helvetica" panose="020B0604020202020204" pitchFamily="34" charset="0"/>
              </a:rPr>
              <a:t>Pneumonia.</a:t>
            </a:r>
            <a:r>
              <a:rPr lang="en-US" b="0" i="0" dirty="0">
                <a:solidFill>
                  <a:srgbClr val="080808"/>
                </a:solidFill>
                <a:effectLst/>
                <a:latin typeface="Helvetica" panose="020B0604020202020204" pitchFamily="34" charset="0"/>
              </a:rPr>
              <a:t> Certain bacteria in your mouth can be pulled into your lungs, causing pneumonia and other respiratory diseases.</a:t>
            </a:r>
          </a:p>
          <a:p>
            <a:pPr algn="l"/>
            <a:r>
              <a:rPr lang="en-US" b="0" i="0" dirty="0">
                <a:solidFill>
                  <a:srgbClr val="080808"/>
                </a:solidFill>
                <a:effectLst/>
                <a:latin typeface="Helvetica" panose="020B0604020202020204" pitchFamily="34" charset="0"/>
              </a:rPr>
              <a:t>Certain conditions also might affect your oral health, including:</a:t>
            </a:r>
          </a:p>
          <a:p>
            <a:pPr algn="l">
              <a:buFont typeface="Arial" panose="020B0604020202020204" pitchFamily="34" charset="0"/>
              <a:buChar char="•"/>
            </a:pPr>
            <a:r>
              <a:rPr lang="en-US" b="1" i="0" dirty="0">
                <a:solidFill>
                  <a:srgbClr val="080808"/>
                </a:solidFill>
                <a:effectLst/>
                <a:latin typeface="Helvetica" panose="020B0604020202020204" pitchFamily="34" charset="0"/>
              </a:rPr>
              <a:t>Diabetes.</a:t>
            </a:r>
            <a:r>
              <a:rPr lang="en-US" b="0" i="0" dirty="0">
                <a:solidFill>
                  <a:srgbClr val="080808"/>
                </a:solidFill>
                <a:effectLst/>
                <a:latin typeface="Helvetica" panose="020B0604020202020204" pitchFamily="34" charset="0"/>
              </a:rPr>
              <a:t> By reducing the body's resistance to infection, diabetes puts your gums at risk. Gum disease appears to be more frequent and severe among people who have diabetes.</a:t>
            </a:r>
          </a:p>
          <a:p>
            <a:pPr algn="l">
              <a:buFont typeface="Arial" panose="020B0604020202020204" pitchFamily="34" charset="0"/>
              <a:buChar char="•"/>
            </a:pPr>
            <a:r>
              <a:rPr lang="en-US" b="0" i="0" dirty="0">
                <a:solidFill>
                  <a:srgbClr val="080808"/>
                </a:solidFill>
                <a:effectLst/>
                <a:latin typeface="Helvetica" panose="020B0604020202020204" pitchFamily="34" charset="0"/>
              </a:rPr>
              <a:t>Research shows that people who have gum disease have a harder time controlling their blood sugar levels. Regular periodontal care can improve diabetes control.</a:t>
            </a:r>
          </a:p>
          <a:p>
            <a:pPr algn="l">
              <a:buFont typeface="Arial" panose="020B0604020202020204" pitchFamily="34" charset="0"/>
              <a:buChar char="•"/>
            </a:pPr>
            <a:r>
              <a:rPr lang="en-US" b="1" i="0" dirty="0">
                <a:solidFill>
                  <a:srgbClr val="080808"/>
                </a:solidFill>
                <a:effectLst/>
                <a:latin typeface="Helvetica" panose="020B0604020202020204" pitchFamily="34" charset="0"/>
              </a:rPr>
              <a:t>HIV/AIDS.</a:t>
            </a:r>
            <a:r>
              <a:rPr lang="en-US" b="0" i="0" dirty="0">
                <a:solidFill>
                  <a:srgbClr val="080808"/>
                </a:solidFill>
                <a:effectLst/>
                <a:latin typeface="Helvetica" panose="020B0604020202020204" pitchFamily="34" charset="0"/>
              </a:rPr>
              <a:t> Oral problems, such as painful mucosal lesions, are common in people who have HIV/AIDS.</a:t>
            </a:r>
          </a:p>
          <a:p>
            <a:pPr algn="l">
              <a:buFont typeface="Arial" panose="020B0604020202020204" pitchFamily="34" charset="0"/>
              <a:buChar char="•"/>
            </a:pPr>
            <a:r>
              <a:rPr lang="en-US" b="1" i="0" dirty="0">
                <a:solidFill>
                  <a:srgbClr val="080808"/>
                </a:solidFill>
                <a:effectLst/>
                <a:latin typeface="Helvetica" panose="020B0604020202020204" pitchFamily="34" charset="0"/>
              </a:rPr>
              <a:t>Osteoporosis.</a:t>
            </a:r>
            <a:r>
              <a:rPr lang="en-US" b="0" i="0" dirty="0">
                <a:solidFill>
                  <a:srgbClr val="080808"/>
                </a:solidFill>
                <a:effectLst/>
                <a:latin typeface="Helvetica" panose="020B0604020202020204" pitchFamily="34" charset="0"/>
              </a:rPr>
              <a:t> This bone-weakening disease is linked with periodontal bone loss and tooth loss. Certain drugs used to treat osteoporosis carry a small risk of damage to the bones of the jaw.</a:t>
            </a:r>
          </a:p>
          <a:p>
            <a:pPr algn="l">
              <a:buFont typeface="Arial" panose="020B0604020202020204" pitchFamily="34" charset="0"/>
              <a:buChar char="•"/>
            </a:pPr>
            <a:r>
              <a:rPr lang="en-US" b="1" i="0" dirty="0">
                <a:solidFill>
                  <a:srgbClr val="080808"/>
                </a:solidFill>
                <a:effectLst/>
                <a:latin typeface="Helvetica" panose="020B0604020202020204" pitchFamily="34" charset="0"/>
              </a:rPr>
              <a:t>Alzheimer's disease.</a:t>
            </a:r>
            <a:r>
              <a:rPr lang="en-US" b="0" i="0" dirty="0">
                <a:solidFill>
                  <a:srgbClr val="080808"/>
                </a:solidFill>
                <a:effectLst/>
                <a:latin typeface="Helvetica" panose="020B0604020202020204" pitchFamily="34" charset="0"/>
              </a:rPr>
              <a:t> Worsening oral health is seen as Alzheimer's disease progresses.</a:t>
            </a:r>
          </a:p>
          <a:p>
            <a:pPr algn="l"/>
            <a:r>
              <a:rPr lang="en-US" b="0" i="0" dirty="0">
                <a:solidFill>
                  <a:srgbClr val="080808"/>
                </a:solidFill>
                <a:effectLst/>
                <a:latin typeface="Helvetica" panose="020B0604020202020204" pitchFamily="34" charset="0"/>
              </a:rPr>
              <a:t>Other conditions that might be linked to oral health include eating disorders, rheumatoid arthritis, certain cancers and an immune system disorder that causes dry mouth (Sjogren's syndrome).</a:t>
            </a:r>
          </a:p>
          <a:p>
            <a:pPr algn="l"/>
            <a:r>
              <a:rPr lang="en-US" b="0" i="0" dirty="0">
                <a:solidFill>
                  <a:srgbClr val="080808"/>
                </a:solidFill>
                <a:effectLst/>
                <a:latin typeface="Helvetica" panose="020B0604020202020204" pitchFamily="34" charset="0"/>
              </a:rPr>
              <a:t>Tell your dentist about the medications you take and about changes in your overall health, especially if you've recently been ill or you have a chronic condition, such as diabetes.</a:t>
            </a:r>
          </a:p>
          <a:p>
            <a:endParaRPr lang="en-US" dirty="0"/>
          </a:p>
        </p:txBody>
      </p:sp>
      <p:sp>
        <p:nvSpPr>
          <p:cNvPr id="4" name="Slide Number Placeholder 3"/>
          <p:cNvSpPr>
            <a:spLocks noGrp="1"/>
          </p:cNvSpPr>
          <p:nvPr>
            <p:ph type="sldNum" sz="quarter" idx="5"/>
          </p:nvPr>
        </p:nvSpPr>
        <p:spPr/>
        <p:txBody>
          <a:bodyPr/>
          <a:lstStyle/>
          <a:p>
            <a:fld id="{9FE0E801-BD38-43D8-A742-8E038CC1EA27}" type="slidenum">
              <a:rPr lang="en-US" smtClean="0"/>
              <a:t>9</a:t>
            </a:fld>
            <a:endParaRPr lang="en-US" dirty="0"/>
          </a:p>
        </p:txBody>
      </p:sp>
    </p:spTree>
    <p:extLst>
      <p:ext uri="{BB962C8B-B14F-4D97-AF65-F5344CB8AC3E}">
        <p14:creationId xmlns:p14="http://schemas.microsoft.com/office/powerpoint/2010/main" val="3236396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64% virally suppressed after one year of art, 62% after two years and 59% after three years</a:t>
            </a:r>
          </a:p>
        </p:txBody>
      </p:sp>
      <p:sp>
        <p:nvSpPr>
          <p:cNvPr id="4" name="Slide Number Placeholder 3"/>
          <p:cNvSpPr>
            <a:spLocks noGrp="1"/>
          </p:cNvSpPr>
          <p:nvPr>
            <p:ph type="sldNum" sz="quarter" idx="5"/>
          </p:nvPr>
        </p:nvSpPr>
        <p:spPr/>
        <p:txBody>
          <a:bodyPr/>
          <a:lstStyle/>
          <a:p>
            <a:fld id="{EAF9CF08-5137-4A30-8C74-9262A2095AF4}" type="slidenum">
              <a:rPr lang="en-US" smtClean="0"/>
              <a:t>14</a:t>
            </a:fld>
            <a:endParaRPr lang="en-US" dirty="0"/>
          </a:p>
        </p:txBody>
      </p:sp>
    </p:spTree>
    <p:extLst>
      <p:ext uri="{BB962C8B-B14F-4D97-AF65-F5344CB8AC3E}">
        <p14:creationId xmlns:p14="http://schemas.microsoft.com/office/powerpoint/2010/main" val="449265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F9CF08-5137-4A30-8C74-9262A2095AF4}" type="slidenum">
              <a:rPr lang="en-US" smtClean="0"/>
              <a:t>15</a:t>
            </a:fld>
            <a:endParaRPr lang="en-US"/>
          </a:p>
        </p:txBody>
      </p:sp>
    </p:spTree>
    <p:extLst>
      <p:ext uri="{BB962C8B-B14F-4D97-AF65-F5344CB8AC3E}">
        <p14:creationId xmlns:p14="http://schemas.microsoft.com/office/powerpoint/2010/main" val="1451187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dirty="0"/>
              <a:t>RIC: 1.8% DECREASE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165BF7-90BD-4CCD-9133-DC8DD48B7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403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b="1"/>
              <a:t>RIC: 1.8% DECREASE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165BF7-90BD-4CCD-9133-DC8DD48B79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2412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we do and what factors affect engagement in oral health care and improves outcomes</a:t>
            </a:r>
          </a:p>
        </p:txBody>
      </p:sp>
      <p:sp>
        <p:nvSpPr>
          <p:cNvPr id="4" name="Slide Number Placeholder 3"/>
          <p:cNvSpPr>
            <a:spLocks noGrp="1"/>
          </p:cNvSpPr>
          <p:nvPr>
            <p:ph type="sldNum" sz="quarter" idx="5"/>
          </p:nvPr>
        </p:nvSpPr>
        <p:spPr/>
        <p:txBody>
          <a:bodyPr/>
          <a:lstStyle/>
          <a:p>
            <a:fld id="{EAF9CF08-5137-4A30-8C74-9262A2095AF4}" type="slidenum">
              <a:rPr lang="en-US" smtClean="0"/>
              <a:t>20</a:t>
            </a:fld>
            <a:endParaRPr lang="en-US" dirty="0"/>
          </a:p>
        </p:txBody>
      </p:sp>
    </p:spTree>
    <p:extLst>
      <p:ext uri="{BB962C8B-B14F-4D97-AF65-F5344CB8AC3E}">
        <p14:creationId xmlns:p14="http://schemas.microsoft.com/office/powerpoint/2010/main" val="4042597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Arial" panose="020B0604020202020204" pitchFamily="34" charset="0"/>
                <a:cs typeface="Arial" panose="020B0604020202020204" pitchFamily="34" charset="0"/>
              </a:rPr>
              <a:t>The Health Resources and Services Administration (HRSA) synthesized recommendations and considered expert and professional opinions expressed during the Integration of Oral Health Care and Primary Care Practice meetings. The following recommendations serve as guiding principles and provide a framework for the design of a competency-based, interprofessional practice model to integrate oral health and primary care.</a:t>
            </a:r>
          </a:p>
          <a:p>
            <a:endParaRPr lang="en-US" dirty="0"/>
          </a:p>
        </p:txBody>
      </p:sp>
      <p:sp>
        <p:nvSpPr>
          <p:cNvPr id="4" name="Slide Number Placeholder 3"/>
          <p:cNvSpPr>
            <a:spLocks noGrp="1"/>
          </p:cNvSpPr>
          <p:nvPr>
            <p:ph type="sldNum" sz="quarter" idx="5"/>
          </p:nvPr>
        </p:nvSpPr>
        <p:spPr/>
        <p:txBody>
          <a:bodyPr/>
          <a:lstStyle/>
          <a:p>
            <a:fld id="{EAF9CF08-5137-4A30-8C74-9262A2095AF4}" type="slidenum">
              <a:rPr lang="en-US" smtClean="0"/>
              <a:t>21</a:t>
            </a:fld>
            <a:endParaRPr lang="en-US" dirty="0"/>
          </a:p>
        </p:txBody>
      </p:sp>
    </p:spTree>
    <p:extLst>
      <p:ext uri="{BB962C8B-B14F-4D97-AF65-F5344CB8AC3E}">
        <p14:creationId xmlns:p14="http://schemas.microsoft.com/office/powerpoint/2010/main" val="19902996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25522"/>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681684"/>
            <a:ext cx="7772398" cy="1066800"/>
          </a:xfrm>
        </p:spPr>
        <p:txBody>
          <a:bodyPr anchor="t">
            <a:normAutofit/>
          </a:bodyPr>
          <a:lstStyle>
            <a:lvl1pPr marL="0" indent="0" algn="l">
              <a:buNone/>
              <a:defRPr sz="28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0B1596F5-5824-5B45-836C-424ED03603B3}" type="slidenum">
              <a:rPr lang="en-US" smtClean="0"/>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8" y="85728"/>
            <a:ext cx="3492817" cy="1187196"/>
          </a:xfrm>
          <a:prstGeom prst="rect">
            <a:avLst/>
          </a:prstGeom>
        </p:spPr>
      </p:pic>
      <p:sp>
        <p:nvSpPr>
          <p:cNvPr id="11" name="Date Placeholder 3"/>
          <p:cNvSpPr>
            <a:spLocks noGrp="1"/>
          </p:cNvSpPr>
          <p:nvPr>
            <p:ph type="dt" sz="half" idx="10"/>
          </p:nvPr>
        </p:nvSpPr>
        <p:spPr>
          <a:xfrm>
            <a:off x="7719756" y="6352706"/>
            <a:ext cx="738443" cy="365760"/>
          </a:xfrm>
          <a:prstGeom prst="rect">
            <a:avLst/>
          </a:prstGeom>
        </p:spPr>
        <p:txBody>
          <a:bodyPr anchor="ctr"/>
          <a:lstStyle>
            <a:lvl1pPr>
              <a:defRPr sz="1200" b="0" i="0">
                <a:solidFill>
                  <a:srgbClr val="88A7DF"/>
                </a:solidFill>
                <a:latin typeface="ITC Avant Garde Std Bk Cn"/>
                <a:cs typeface="ITC Avant Garde Std Bk Cn"/>
              </a:defRPr>
            </a:lvl1pPr>
          </a:lstStyle>
          <a:p>
            <a:fld id="{2EBF2D21-8E4B-482B-AA04-6CEFB7752DA0}" type="datetime1">
              <a:rPr lang="en-US" smtClean="0"/>
              <a:t>1/12/2024</a:t>
            </a:fld>
            <a:endParaRPr lang="en-US" dirty="0"/>
          </a:p>
        </p:txBody>
      </p:sp>
      <p:sp>
        <p:nvSpPr>
          <p:cNvPr id="12" name="Footer Placeholder 4"/>
          <p:cNvSpPr>
            <a:spLocks noGrp="1"/>
          </p:cNvSpPr>
          <p:nvPr>
            <p:ph type="ftr" sz="quarter" idx="11"/>
          </p:nvPr>
        </p:nvSpPr>
        <p:spPr>
          <a:xfrm>
            <a:off x="3352459" y="6352706"/>
            <a:ext cx="4367298" cy="365760"/>
          </a:xfrm>
          <a:prstGeom prst="rect">
            <a:avLst/>
          </a:prstGeom>
        </p:spPr>
        <p:txBody>
          <a:bodyPr anchor="ctr"/>
          <a:lstStyle>
            <a:lvl1pPr>
              <a:defRPr sz="1200" b="0" i="0">
                <a:solidFill>
                  <a:schemeClr val="tx2">
                    <a:lumMod val="40000"/>
                    <a:lumOff val="60000"/>
                  </a:schemeClr>
                </a:solidFill>
                <a:latin typeface="ITC Avant Garde Std Bk Cn"/>
                <a:cs typeface="ITC Avant Garde Std Bk Cn"/>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59831374-8146-47AB-917B-9A93CBD8DF79}" type="datetime1">
              <a:rPr lang="en-US" smtClean="0"/>
              <a:t>1/12/2024</a:t>
            </a:fld>
            <a:endParaRPr lang="en-US" dirty="0"/>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18717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1553633"/>
            <a:ext cx="6135687" cy="1633538"/>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0B1596F5-5824-5B45-836C-424ED03603B3}" type="slidenum">
              <a:rPr lang="en-US" smtClean="0"/>
              <a:t>‹#›</a:t>
            </a:fld>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939F4A8F-946C-4F6E-9331-AF402E4CECB8}" type="datetime1">
              <a:rPr lang="en-US" smtClean="0"/>
              <a:t>1/12/2024</a:t>
            </a:fld>
            <a:endParaRPr lang="en-US" dirty="0"/>
          </a:p>
        </p:txBody>
      </p:sp>
      <p:sp>
        <p:nvSpPr>
          <p:cNvPr id="9"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599" y="1536192"/>
            <a:ext cx="4038599" cy="44313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dirty="0"/>
          </a:p>
        </p:txBody>
      </p:sp>
      <p:sp>
        <p:nvSpPr>
          <p:cNvPr id="9"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EE3598A3-A8F8-4C75-A584-11B14D41A74D}" type="datetime1">
              <a:rPr lang="en-US" smtClean="0"/>
              <a:t>1/12/2024</a:t>
            </a:fld>
            <a:endParaRPr lang="en-US" dirty="0"/>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3"/>
            <a:ext cx="3890108"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08717"/>
            <a:ext cx="3890108"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07" y="1644603"/>
            <a:ext cx="4038599" cy="63976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32207" y="2408717"/>
            <a:ext cx="4038599" cy="35587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0B1596F5-5824-5B45-836C-424ED03603B3}" type="slidenum">
              <a:rPr lang="en-US" smtClean="0"/>
              <a:t>‹#›</a:t>
            </a:fld>
            <a:endParaRPr lang="en-US" dirty="0"/>
          </a:p>
        </p:txBody>
      </p:sp>
      <p:sp>
        <p:nvSpPr>
          <p:cNvPr id="11" name="Date Placeholder 3"/>
          <p:cNvSpPr>
            <a:spLocks noGrp="1"/>
          </p:cNvSpPr>
          <p:nvPr>
            <p:ph type="dt" sz="half" idx="13"/>
          </p:nvPr>
        </p:nvSpPr>
        <p:spPr>
          <a:xfrm>
            <a:off x="7719756" y="6352706"/>
            <a:ext cx="738443" cy="365760"/>
          </a:xfrm>
          <a:prstGeom prst="rect">
            <a:avLst/>
          </a:prstGeom>
        </p:spPr>
        <p:txBody>
          <a:bodyPr anchor="ctr"/>
          <a:lstStyle>
            <a:lvl1pPr>
              <a:defRPr sz="1200">
                <a:solidFill>
                  <a:srgbClr val="88A7DF"/>
                </a:solidFill>
              </a:defRPr>
            </a:lvl1pPr>
          </a:lstStyle>
          <a:p>
            <a:fld id="{ED872A57-8CA4-43E7-B5D9-6038B9E0EF88}" type="datetime1">
              <a:rPr lang="en-US" smtClean="0"/>
              <a:t>1/12/2024</a:t>
            </a:fld>
            <a:endParaRPr lang="en-US" dirty="0"/>
          </a:p>
        </p:txBody>
      </p:sp>
      <p:sp>
        <p:nvSpPr>
          <p:cNvPr id="12" name="Footer Placeholder 4"/>
          <p:cNvSpPr>
            <a:spLocks noGrp="1"/>
          </p:cNvSpPr>
          <p:nvPr>
            <p:ph type="ftr" sz="quarter" idx="14"/>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4" name="Picture 13"/>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0B1596F5-5824-5B45-836C-424ED03603B3}" type="slidenum">
              <a:rPr lang="en-US" smtClean="0"/>
              <a:t>‹#›</a:t>
            </a:fld>
            <a:endParaRPr lang="en-US" dirty="0"/>
          </a:p>
        </p:txBody>
      </p:sp>
      <p:sp>
        <p:nvSpPr>
          <p:cNvPr id="7"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15F9EA95-A007-4202-8DE9-2601578E263E}" type="datetime1">
              <a:rPr lang="en-US" smtClean="0"/>
              <a:t>1/12/2024</a:t>
            </a:fld>
            <a:endParaRPr lang="en-US" dirty="0"/>
          </a:p>
        </p:txBody>
      </p:sp>
      <p:sp>
        <p:nvSpPr>
          <p:cNvPr id="8"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B1596F5-5824-5B45-836C-424ED03603B3}" type="slidenum">
              <a:rPr lang="en-US" smtClean="0"/>
              <a:t>‹#›</a:t>
            </a:fld>
            <a:endParaRPr lang="en-US" dirty="0"/>
          </a:p>
        </p:txBody>
      </p:sp>
      <p:sp>
        <p:nvSpPr>
          <p:cNvPr id="6"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8E6A4060-0532-4014-865C-57962B3E903E}" type="datetime1">
              <a:rPr lang="en-US" smtClean="0"/>
              <a:t>1/12/2024</a:t>
            </a:fld>
            <a:endParaRPr lang="en-US" dirty="0"/>
          </a:p>
        </p:txBody>
      </p:sp>
      <p:sp>
        <p:nvSpPr>
          <p:cNvPr id="7"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0B1596F5-5824-5B45-836C-424ED03603B3}" type="slidenum">
              <a:rPr lang="en-US" smtClean="0"/>
              <a:t>‹#›</a:t>
            </a:fld>
            <a:endParaRPr lang="en-US" dirty="0"/>
          </a:p>
        </p:txBody>
      </p:sp>
      <p:sp>
        <p:nvSpPr>
          <p:cNvPr id="9" name="Content Placeholder 8"/>
          <p:cNvSpPr>
            <a:spLocks noGrp="1"/>
          </p:cNvSpPr>
          <p:nvPr>
            <p:ph sz="quarter" idx="13"/>
          </p:nvPr>
        </p:nvSpPr>
        <p:spPr>
          <a:xfrm>
            <a:off x="304799" y="381000"/>
            <a:ext cx="8516815" cy="4942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4D61C3F3-F20D-403A-BDF8-DB69FCEC2D4C}" type="datetime1">
              <a:rPr lang="en-US" smtClean="0"/>
              <a:t>1/12/2024</a:t>
            </a:fld>
            <a:endParaRPr lang="en-US" dirty="0"/>
          </a:p>
        </p:txBody>
      </p:sp>
      <p:sp>
        <p:nvSpPr>
          <p:cNvPr id="10"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28"/>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4"/>
            <a:ext cx="9144000" cy="491392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5607550"/>
            <a:ext cx="8588248" cy="538395"/>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Slide Number Placeholder 8"/>
          <p:cNvSpPr>
            <a:spLocks noGrp="1"/>
          </p:cNvSpPr>
          <p:nvPr>
            <p:ph type="sldNum" sz="quarter" idx="11"/>
          </p:nvPr>
        </p:nvSpPr>
        <p:spPr/>
        <p:txBody>
          <a:bodyPr/>
          <a:lstStyle/>
          <a:p>
            <a:fld id="{0B1596F5-5824-5B45-836C-424ED03603B3}" type="slidenum">
              <a:rPr lang="en-US" smtClean="0"/>
              <a:t>‹#›</a:t>
            </a:fld>
            <a:endParaRPr lang="en-US" dirty="0"/>
          </a:p>
        </p:txBody>
      </p:sp>
      <p:sp>
        <p:nvSpPr>
          <p:cNvPr id="10" name="Date Placeholder 3"/>
          <p:cNvSpPr>
            <a:spLocks noGrp="1"/>
          </p:cNvSpPr>
          <p:nvPr>
            <p:ph type="dt" sz="half" idx="12"/>
          </p:nvPr>
        </p:nvSpPr>
        <p:spPr>
          <a:xfrm>
            <a:off x="7719756" y="6352706"/>
            <a:ext cx="738443" cy="365760"/>
          </a:xfrm>
          <a:prstGeom prst="rect">
            <a:avLst/>
          </a:prstGeom>
        </p:spPr>
        <p:txBody>
          <a:bodyPr anchor="ctr"/>
          <a:lstStyle>
            <a:lvl1pPr>
              <a:defRPr sz="1200">
                <a:solidFill>
                  <a:srgbClr val="88A7DF"/>
                </a:solidFill>
              </a:defRPr>
            </a:lvl1pPr>
          </a:lstStyle>
          <a:p>
            <a:fld id="{1D0339FF-FC91-4167-A659-6EAFADE63325}" type="datetime1">
              <a:rPr lang="en-US" smtClean="0"/>
              <a:t>1/12/2024</a:t>
            </a:fld>
            <a:endParaRPr lang="en-US" dirty="0"/>
          </a:p>
        </p:txBody>
      </p:sp>
      <p:sp>
        <p:nvSpPr>
          <p:cNvPr id="11"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295" y="6273083"/>
            <a:ext cx="1622597" cy="54815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1">
            <a:extLst>
              <a:ext uri="{28A0092B-C50C-407E-A947-70E740481C1C}">
                <a14:useLocalDpi xmlns:a14="http://schemas.microsoft.com/office/drawing/2010/main" val="0"/>
              </a:ext>
            </a:extLst>
          </a:blip>
          <a:srcRect l="23546" t="12621" r="12025"/>
          <a:stretch/>
        </p:blipFill>
        <p:spPr>
          <a:xfrm>
            <a:off x="0" y="0"/>
            <a:ext cx="9144000" cy="6187030"/>
          </a:xfrm>
          <a:prstGeom prst="rect">
            <a:avLst/>
          </a:prstGeom>
        </p:spPr>
      </p:pic>
      <p:sp>
        <p:nvSpPr>
          <p:cNvPr id="7" name="Rectangle 6"/>
          <p:cNvSpPr/>
          <p:nvPr/>
        </p:nvSpPr>
        <p:spPr>
          <a:xfrm>
            <a:off x="1"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199" y="274638"/>
            <a:ext cx="8315569"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199" y="1600200"/>
            <a:ext cx="8315569" cy="43672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6"/>
              </a:solidFill>
            </a:endParaRPr>
          </a:p>
        </p:txBody>
      </p:sp>
      <p:sp>
        <p:nvSpPr>
          <p:cNvPr id="6" name="Slide Number Placeholder 5"/>
          <p:cNvSpPr>
            <a:spLocks noGrp="1"/>
          </p:cNvSpPr>
          <p:nvPr>
            <p:ph type="sldNum" sz="quarter" idx="4"/>
          </p:nvPr>
        </p:nvSpPr>
        <p:spPr>
          <a:xfrm>
            <a:off x="8531788" y="6305883"/>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0B1596F5-5824-5B45-836C-424ED03603B3}" type="slidenum">
              <a:rPr lang="en-US" smtClean="0"/>
              <a:t>‹#›</a:t>
            </a:fld>
            <a:endParaRPr lang="en-US" dirty="0"/>
          </a:p>
        </p:txBody>
      </p:sp>
      <p:sp>
        <p:nvSpPr>
          <p:cNvPr id="15" name="Date Placeholder 3"/>
          <p:cNvSpPr>
            <a:spLocks noGrp="1"/>
          </p:cNvSpPr>
          <p:nvPr>
            <p:ph type="dt" sz="half" idx="2"/>
          </p:nvPr>
        </p:nvSpPr>
        <p:spPr>
          <a:xfrm>
            <a:off x="7719756" y="6352706"/>
            <a:ext cx="738443" cy="365760"/>
          </a:xfrm>
          <a:prstGeom prst="rect">
            <a:avLst/>
          </a:prstGeom>
        </p:spPr>
        <p:txBody>
          <a:bodyPr anchor="ctr"/>
          <a:lstStyle>
            <a:lvl1pPr>
              <a:defRPr sz="1200">
                <a:solidFill>
                  <a:srgbClr val="88A7DF"/>
                </a:solidFill>
              </a:defRPr>
            </a:lvl1pPr>
          </a:lstStyle>
          <a:p>
            <a:fld id="{4872E1A2-E6DD-41C2-B0FA-C0158DB8475B}" type="datetime1">
              <a:rPr lang="en-US" smtClean="0"/>
              <a:t>1/12/2024</a:t>
            </a:fld>
            <a:endParaRPr lang="en-US" dirty="0"/>
          </a:p>
        </p:txBody>
      </p:sp>
      <p:sp>
        <p:nvSpPr>
          <p:cNvPr id="16" name="Footer Placeholder 4"/>
          <p:cNvSpPr>
            <a:spLocks noGrp="1"/>
          </p:cNvSpPr>
          <p:nvPr>
            <p:ph type="ftr" sz="quarter" idx="3"/>
          </p:nvPr>
        </p:nvSpPr>
        <p:spPr>
          <a:xfrm>
            <a:off x="3352459" y="6352706"/>
            <a:ext cx="4367298" cy="365760"/>
          </a:xfrm>
          <a:prstGeom prst="rect">
            <a:avLst/>
          </a:prstGeom>
        </p:spPr>
        <p:txBody>
          <a:bodyPr anchor="ctr"/>
          <a:lstStyle>
            <a:lvl1pPr>
              <a:defRPr sz="1200">
                <a:solidFill>
                  <a:schemeClr val="tx2">
                    <a:lumMod val="40000"/>
                    <a:lumOff val="60000"/>
                  </a:schemeClr>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akarpost.com/2009/12/world-aids-day-2009.html" TargetMode="External"/><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hyperlink" Target="https://transgriot.blogspot.com/2010/12/cure-for-hivaids.html"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hrsa.gov/sites/default/files/hrsa/oralhealth/integrationoforalhealth.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seaetc.com/oral-health-and-resources-training-center/" TargetMode="External"/><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hiv.uw.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c.gov/oralhealth/publications/OHSR-2019-index.html" TargetMode="External"/><Relationship Id="rId2" Type="http://schemas.openxmlformats.org/officeDocument/2006/relationships/hyperlink" Target="https://meps.ahrq.gov/data_files/publications/rf38/rf38.pdf" TargetMode="External"/><Relationship Id="rId1" Type="http://schemas.openxmlformats.org/officeDocument/2006/relationships/slideLayout" Target="../slideLayouts/slideLayout2.xml"/><Relationship Id="rId4" Type="http://schemas.openxmlformats.org/officeDocument/2006/relationships/hyperlink" Target="https://www.cancer.org/research/cancer-facts-statistics/all-cancer-facts-figures/cancer-facts-figures-2017.html"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pxhere.com/de/photo/1446753" TargetMode="External"/><Relationship Id="rId7" Type="http://schemas.openxmlformats.org/officeDocument/2006/relationships/diagramColors" Target="../diagrams/colors1.xml"/><Relationship Id="rId2" Type="http://schemas.openxmlformats.org/officeDocument/2006/relationships/image" Target="../media/image7.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3.0/" TargetMode="External"/><Relationship Id="rId4" Type="http://schemas.openxmlformats.org/officeDocument/2006/relationships/hyperlink" Target="https://www.bundabergnow.com/2019/03/25/seniors-forum/"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59427-F28D-4975-90B6-42E10111F1DA}"/>
              </a:ext>
            </a:extLst>
          </p:cNvPr>
          <p:cNvSpPr>
            <a:spLocks noGrp="1"/>
          </p:cNvSpPr>
          <p:nvPr>
            <p:ph type="ctrTitle"/>
          </p:nvPr>
        </p:nvSpPr>
        <p:spPr>
          <a:xfrm>
            <a:off x="685799" y="2550990"/>
            <a:ext cx="8237313" cy="1807531"/>
          </a:xfrm>
        </p:spPr>
        <p:txBody>
          <a:bodyPr/>
          <a:lstStyle/>
          <a:p>
            <a:r>
              <a:rPr lang="en-US" dirty="0"/>
              <a:t> HIV and Oral Health 2023</a:t>
            </a:r>
            <a:br>
              <a:rPr lang="en-US" dirty="0"/>
            </a:br>
            <a:endParaRPr lang="en-US" dirty="0"/>
          </a:p>
        </p:txBody>
      </p:sp>
      <p:sp>
        <p:nvSpPr>
          <p:cNvPr id="3" name="Subtitle 2">
            <a:extLst>
              <a:ext uri="{FF2B5EF4-FFF2-40B4-BE49-F238E27FC236}">
                <a16:creationId xmlns:a16="http://schemas.microsoft.com/office/drawing/2014/main" id="{9ED72F43-B372-4C81-BD98-DF420F3C3477}"/>
              </a:ext>
            </a:extLst>
          </p:cNvPr>
          <p:cNvSpPr>
            <a:spLocks noGrp="1"/>
          </p:cNvSpPr>
          <p:nvPr>
            <p:ph type="subTitle" idx="1"/>
          </p:nvPr>
        </p:nvSpPr>
        <p:spPr/>
        <p:txBody>
          <a:bodyPr>
            <a:normAutofit fontScale="55000" lnSpcReduction="20000"/>
          </a:bodyPr>
          <a:lstStyle/>
          <a:p>
            <a:r>
              <a:rPr lang="en-US" dirty="0"/>
              <a:t>Mark Schweizer, DDS MPH</a:t>
            </a:r>
          </a:p>
          <a:p>
            <a:r>
              <a:rPr lang="en-US" dirty="0"/>
              <a:t>Assistant Dean Community Programs and Public Health</a:t>
            </a:r>
          </a:p>
          <a:p>
            <a:r>
              <a:rPr lang="en-US" dirty="0"/>
              <a:t>Dental Director Southeast AETC</a:t>
            </a:r>
          </a:p>
          <a:p>
            <a:r>
              <a:rPr lang="en-US" dirty="0"/>
              <a:t>Nova southeastern University College of Dental Medicine</a:t>
            </a:r>
          </a:p>
        </p:txBody>
      </p:sp>
      <p:pic>
        <p:nvPicPr>
          <p:cNvPr id="5" name="Picture 4" descr="Shape&#10;&#10;Description automatically generated">
            <a:extLst>
              <a:ext uri="{FF2B5EF4-FFF2-40B4-BE49-F238E27FC236}">
                <a16:creationId xmlns:a16="http://schemas.microsoft.com/office/drawing/2014/main" id="{8DAFCBDC-D15F-47A3-B90B-C4C86194D061}"/>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458198" y="95068"/>
            <a:ext cx="464914" cy="801576"/>
          </a:xfrm>
          <a:prstGeom prst="rect">
            <a:avLst/>
          </a:prstGeom>
        </p:spPr>
      </p:pic>
      <p:sp>
        <p:nvSpPr>
          <p:cNvPr id="6" name="Slide Number Placeholder 5">
            <a:extLst>
              <a:ext uri="{FF2B5EF4-FFF2-40B4-BE49-F238E27FC236}">
                <a16:creationId xmlns:a16="http://schemas.microsoft.com/office/drawing/2014/main" id="{03D11287-F0D1-4ABD-8461-295EECD6C2DC}"/>
              </a:ext>
            </a:extLst>
          </p:cNvPr>
          <p:cNvSpPr>
            <a:spLocks noGrp="1"/>
          </p:cNvSpPr>
          <p:nvPr>
            <p:ph type="sldNum" sz="quarter" idx="12"/>
          </p:nvPr>
        </p:nvSpPr>
        <p:spPr/>
        <p:txBody>
          <a:bodyPr/>
          <a:lstStyle/>
          <a:p>
            <a:fld id="{0B1596F5-5824-5B45-836C-424ED03603B3}" type="slidenum">
              <a:rPr lang="en-US" smtClean="0"/>
              <a:t>1</a:t>
            </a:fld>
            <a:endParaRPr lang="en-US" dirty="0"/>
          </a:p>
        </p:txBody>
      </p:sp>
      <p:pic>
        <p:nvPicPr>
          <p:cNvPr id="1026" name="Picture 2">
            <a:extLst>
              <a:ext uri="{FF2B5EF4-FFF2-40B4-BE49-F238E27FC236}">
                <a16:creationId xmlns:a16="http://schemas.microsoft.com/office/drawing/2014/main" id="{9120D9CA-A182-E6D0-653C-7AEC5EA3EF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4581" y="443967"/>
            <a:ext cx="3092946" cy="194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19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8114-8A79-F5CF-B3E1-142BC70F8D11}"/>
              </a:ext>
            </a:extLst>
          </p:cNvPr>
          <p:cNvSpPr>
            <a:spLocks noGrp="1"/>
          </p:cNvSpPr>
          <p:nvPr>
            <p:ph type="title"/>
          </p:nvPr>
        </p:nvSpPr>
        <p:spPr/>
        <p:txBody>
          <a:bodyPr/>
          <a:lstStyle/>
          <a:p>
            <a:r>
              <a:rPr lang="en-US" dirty="0"/>
              <a:t>HIV Where are we?</a:t>
            </a:r>
          </a:p>
        </p:txBody>
      </p:sp>
      <p:pic>
        <p:nvPicPr>
          <p:cNvPr id="6" name="Content Placeholder 5" descr="A red ribbon on a black background&#10;&#10;Description automatically generated">
            <a:extLst>
              <a:ext uri="{FF2B5EF4-FFF2-40B4-BE49-F238E27FC236}">
                <a16:creationId xmlns:a16="http://schemas.microsoft.com/office/drawing/2014/main" id="{FFDB2879-F9E8-4E52-2519-F9D48BE17A17}"/>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6138937" y="393192"/>
            <a:ext cx="1095729" cy="1889189"/>
          </a:xfrm>
        </p:spPr>
      </p:pic>
      <p:sp>
        <p:nvSpPr>
          <p:cNvPr id="4" name="Slide Number Placeholder 3">
            <a:extLst>
              <a:ext uri="{FF2B5EF4-FFF2-40B4-BE49-F238E27FC236}">
                <a16:creationId xmlns:a16="http://schemas.microsoft.com/office/drawing/2014/main" id="{F47F7D3C-F0BB-619E-7791-A5D75BE76ADF}"/>
              </a:ext>
            </a:extLst>
          </p:cNvPr>
          <p:cNvSpPr>
            <a:spLocks noGrp="1"/>
          </p:cNvSpPr>
          <p:nvPr>
            <p:ph type="sldNum" sz="quarter" idx="12"/>
          </p:nvPr>
        </p:nvSpPr>
        <p:spPr/>
        <p:txBody>
          <a:bodyPr/>
          <a:lstStyle/>
          <a:p>
            <a:fld id="{0B1596F5-5824-5B45-836C-424ED03603B3}" type="slidenum">
              <a:rPr lang="en-US" smtClean="0"/>
              <a:t>10</a:t>
            </a:fld>
            <a:endParaRPr lang="en-US" dirty="0"/>
          </a:p>
        </p:txBody>
      </p:sp>
    </p:spTree>
    <p:extLst>
      <p:ext uri="{BB962C8B-B14F-4D97-AF65-F5344CB8AC3E}">
        <p14:creationId xmlns:p14="http://schemas.microsoft.com/office/powerpoint/2010/main" val="4057664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90D7136-7B10-D8CC-689B-B7814ABCD819}"/>
              </a:ext>
            </a:extLst>
          </p:cNvPr>
          <p:cNvSpPr>
            <a:spLocks noGrp="1"/>
          </p:cNvSpPr>
          <p:nvPr>
            <p:ph type="sldNum" sz="quarter" idx="12"/>
          </p:nvPr>
        </p:nvSpPr>
        <p:spPr/>
        <p:txBody>
          <a:bodyPr/>
          <a:lstStyle/>
          <a:p>
            <a:fld id="{0B1596F5-5824-5B45-836C-424ED03603B3}" type="slidenum">
              <a:rPr lang="en-US" smtClean="0"/>
              <a:t>11</a:t>
            </a:fld>
            <a:endParaRPr lang="en-US" dirty="0"/>
          </a:p>
        </p:txBody>
      </p:sp>
      <p:pic>
        <p:nvPicPr>
          <p:cNvPr id="7170" name="Picture 2" descr="HIV diagnoses numbers leading U.S. states 2019 | Statista">
            <a:extLst>
              <a:ext uri="{FF2B5EF4-FFF2-40B4-BE49-F238E27FC236}">
                <a16:creationId xmlns:a16="http://schemas.microsoft.com/office/drawing/2014/main" id="{826990E5-8DC8-1F32-4A61-00029C23EF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225826"/>
            <a:ext cx="7750246" cy="5758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064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942B371-262E-5190-9D69-46D0F72A80D8}"/>
              </a:ext>
            </a:extLst>
          </p:cNvPr>
          <p:cNvSpPr>
            <a:spLocks noGrp="1"/>
          </p:cNvSpPr>
          <p:nvPr>
            <p:ph type="sldNum" sz="quarter" idx="12"/>
          </p:nvPr>
        </p:nvSpPr>
        <p:spPr/>
        <p:txBody>
          <a:bodyPr/>
          <a:lstStyle/>
          <a:p>
            <a:fld id="{0B1596F5-5824-5B45-836C-424ED03603B3}" type="slidenum">
              <a:rPr lang="en-US" smtClean="0"/>
              <a:t>12</a:t>
            </a:fld>
            <a:endParaRPr lang="en-US" dirty="0"/>
          </a:p>
        </p:txBody>
      </p:sp>
      <p:pic>
        <p:nvPicPr>
          <p:cNvPr id="4100" name="Picture 4" descr="HIV Diagnoses | HIV in the United States by Region | Statistics Overview |  Statistics Center | HIV/AIDS | CDC">
            <a:extLst>
              <a:ext uri="{FF2B5EF4-FFF2-40B4-BE49-F238E27FC236}">
                <a16:creationId xmlns:a16="http://schemas.microsoft.com/office/drawing/2014/main" id="{C0EF50A5-C0B2-C86E-BAF3-F8B1D8D953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261937"/>
            <a:ext cx="6048375" cy="584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103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A6D89B4-7602-A0C4-7109-CE91C5EEEEFE}"/>
              </a:ext>
            </a:extLst>
          </p:cNvPr>
          <p:cNvSpPr>
            <a:spLocks noGrp="1"/>
          </p:cNvSpPr>
          <p:nvPr>
            <p:ph type="sldNum" sz="quarter" idx="12"/>
          </p:nvPr>
        </p:nvSpPr>
        <p:spPr/>
        <p:txBody>
          <a:bodyPr/>
          <a:lstStyle/>
          <a:p>
            <a:fld id="{0B1596F5-5824-5B45-836C-424ED03603B3}" type="slidenum">
              <a:rPr lang="en-US" smtClean="0"/>
              <a:t>13</a:t>
            </a:fld>
            <a:endParaRPr lang="en-US" dirty="0"/>
          </a:p>
        </p:txBody>
      </p:sp>
      <p:pic>
        <p:nvPicPr>
          <p:cNvPr id="5122" name="Picture 2" descr="Impact on Racial and Ethnic Minorities | HIV.gov">
            <a:extLst>
              <a:ext uri="{FF2B5EF4-FFF2-40B4-BE49-F238E27FC236}">
                <a16:creationId xmlns:a16="http://schemas.microsoft.com/office/drawing/2014/main" id="{44DB511C-8E4E-8FE9-BA76-231CF1161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256" y="1543050"/>
            <a:ext cx="8882743"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780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03C69D9-621A-14F4-C8CA-BB0AD26FD00E}"/>
              </a:ext>
            </a:extLst>
          </p:cNvPr>
          <p:cNvSpPr>
            <a:spLocks noGrp="1"/>
          </p:cNvSpPr>
          <p:nvPr>
            <p:ph type="sldNum" sz="quarter" idx="12"/>
          </p:nvPr>
        </p:nvSpPr>
        <p:spPr/>
        <p:txBody>
          <a:bodyPr/>
          <a:lstStyle/>
          <a:p>
            <a:fld id="{0B1596F5-5824-5B45-836C-424ED03603B3}" type="slidenum">
              <a:rPr lang="en-US" smtClean="0"/>
              <a:t>14</a:t>
            </a:fld>
            <a:endParaRPr lang="en-US" dirty="0"/>
          </a:p>
        </p:txBody>
      </p:sp>
      <p:pic>
        <p:nvPicPr>
          <p:cNvPr id="8196" name="Picture 4" descr="Viral Suppression | HIV in the United States by Region | Statistics  Overview | Statistics Center | HIV/AIDS | CDC">
            <a:extLst>
              <a:ext uri="{FF2B5EF4-FFF2-40B4-BE49-F238E27FC236}">
                <a16:creationId xmlns:a16="http://schemas.microsoft.com/office/drawing/2014/main" id="{C9F48CAB-171C-359C-CCF6-6706D16A7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1350" y="254904"/>
            <a:ext cx="5321300" cy="5688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85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C806-A0AD-48F5-9CDF-3E23C061D446}"/>
              </a:ext>
            </a:extLst>
          </p:cNvPr>
          <p:cNvSpPr>
            <a:spLocks noGrp="1"/>
          </p:cNvSpPr>
          <p:nvPr>
            <p:ph type="title"/>
          </p:nvPr>
        </p:nvSpPr>
        <p:spPr>
          <a:xfrm>
            <a:off x="1684736" y="3247627"/>
            <a:ext cx="5744765" cy="1225154"/>
          </a:xfrm>
        </p:spPr>
        <p:txBody>
          <a:bodyPr>
            <a:normAutofit/>
          </a:bodyPr>
          <a:lstStyle/>
          <a:p>
            <a:r>
              <a:rPr lang="en-US" dirty="0"/>
              <a:t>Oral Health HIV Care Continuum</a:t>
            </a:r>
          </a:p>
        </p:txBody>
      </p:sp>
      <p:sp>
        <p:nvSpPr>
          <p:cNvPr id="3" name="Text Placeholder 2">
            <a:extLst>
              <a:ext uri="{FF2B5EF4-FFF2-40B4-BE49-F238E27FC236}">
                <a16:creationId xmlns:a16="http://schemas.microsoft.com/office/drawing/2014/main" id="{EA682745-1AD2-4888-8E34-60C562C4C1A0}"/>
              </a:ext>
            </a:extLst>
          </p:cNvPr>
          <p:cNvSpPr>
            <a:spLocks noGrp="1"/>
          </p:cNvSpPr>
          <p:nvPr>
            <p:ph type="body" idx="1"/>
          </p:nvPr>
        </p:nvSpPr>
        <p:spPr>
          <a:xfrm>
            <a:off x="1684736" y="2022475"/>
            <a:ext cx="5439965" cy="1225154"/>
          </a:xfrm>
        </p:spPr>
        <p:txBody>
          <a:bodyPr/>
          <a:lstStyle/>
          <a:p>
            <a:r>
              <a:rPr lang="en-US" dirty="0"/>
              <a:t>Retention in Care and Viral Suppression </a:t>
            </a:r>
          </a:p>
        </p:txBody>
      </p:sp>
      <p:sp>
        <p:nvSpPr>
          <p:cNvPr id="4" name="Slide Number Placeholder 3">
            <a:extLst>
              <a:ext uri="{FF2B5EF4-FFF2-40B4-BE49-F238E27FC236}">
                <a16:creationId xmlns:a16="http://schemas.microsoft.com/office/drawing/2014/main" id="{12730F88-8A7E-4218-A542-97E8A59D737E}"/>
              </a:ext>
            </a:extLst>
          </p:cNvPr>
          <p:cNvSpPr>
            <a:spLocks noGrp="1"/>
          </p:cNvSpPr>
          <p:nvPr>
            <p:ph type="sldNum" sz="quarter" idx="12"/>
          </p:nvPr>
        </p:nvSpPr>
        <p:spPr/>
        <p:txBody>
          <a:bodyPr/>
          <a:lstStyle/>
          <a:p>
            <a:fld id="{0B1596F5-5824-5B45-836C-424ED03603B3}" type="slidenum">
              <a:rPr lang="en-US" smtClean="0"/>
              <a:t>15</a:t>
            </a:fld>
            <a:endParaRPr lang="en-US"/>
          </a:p>
        </p:txBody>
      </p:sp>
    </p:spTree>
    <p:extLst>
      <p:ext uri="{BB962C8B-B14F-4D97-AF65-F5344CB8AC3E}">
        <p14:creationId xmlns:p14="http://schemas.microsoft.com/office/powerpoint/2010/main" val="2133841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888EE6D-E477-46C0-BE31-E87C1C733B13}"/>
              </a:ext>
            </a:extLst>
          </p:cNvPr>
          <p:cNvGraphicFramePr/>
          <p:nvPr/>
        </p:nvGraphicFramePr>
        <p:xfrm>
          <a:off x="1330849" y="1920478"/>
          <a:ext cx="6454499" cy="33053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5405C6D-C701-4011-B8E5-E7FC082C701C}"/>
              </a:ext>
            </a:extLst>
          </p:cNvPr>
          <p:cNvSpPr>
            <a:spLocks noGrp="1"/>
          </p:cNvSpPr>
          <p:nvPr>
            <p:ph type="title"/>
          </p:nvPr>
        </p:nvSpPr>
        <p:spPr/>
        <p:txBody>
          <a:bodyPr/>
          <a:lstStyle/>
          <a:p>
            <a:r>
              <a:rPr lang="en-US" dirty="0"/>
              <a:t>Retained in Care</a:t>
            </a:r>
          </a:p>
        </p:txBody>
      </p:sp>
      <p:sp>
        <p:nvSpPr>
          <p:cNvPr id="3" name="Slide Number Placeholder 2">
            <a:extLst>
              <a:ext uri="{FF2B5EF4-FFF2-40B4-BE49-F238E27FC236}">
                <a16:creationId xmlns:a16="http://schemas.microsoft.com/office/drawing/2014/main" id="{D3823DFF-19F1-42F0-B8B5-23E7560DA169}"/>
              </a:ext>
            </a:extLst>
          </p:cNvPr>
          <p:cNvSpPr>
            <a:spLocks noGrp="1"/>
          </p:cNvSpPr>
          <p:nvPr>
            <p:ph type="sldNum" sz="quarter" idx="12"/>
          </p:nvPr>
        </p:nvSpPr>
        <p:spPr/>
        <p:txBody>
          <a:bodyPr/>
          <a:lstStyle/>
          <a:p>
            <a:fld id="{0B1596F5-5824-5B45-836C-424ED03603B3}" type="slidenum">
              <a:rPr lang="en-US" smtClean="0"/>
              <a:t>16</a:t>
            </a:fld>
            <a:endParaRPr lang="en-US"/>
          </a:p>
        </p:txBody>
      </p:sp>
    </p:spTree>
    <p:extLst>
      <p:ext uri="{BB962C8B-B14F-4D97-AF65-F5344CB8AC3E}">
        <p14:creationId xmlns:p14="http://schemas.microsoft.com/office/powerpoint/2010/main" val="40060671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888EE6D-E477-46C0-BE31-E87C1C733B13}"/>
              </a:ext>
            </a:extLst>
          </p:cNvPr>
          <p:cNvGraphicFramePr/>
          <p:nvPr/>
        </p:nvGraphicFramePr>
        <p:xfrm>
          <a:off x="1330849" y="1920478"/>
          <a:ext cx="6454499" cy="33053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1FD5836-E23C-4FEA-8A22-82370E0EA519}"/>
              </a:ext>
            </a:extLst>
          </p:cNvPr>
          <p:cNvSpPr>
            <a:spLocks noGrp="1"/>
          </p:cNvSpPr>
          <p:nvPr>
            <p:ph type="title"/>
          </p:nvPr>
        </p:nvSpPr>
        <p:spPr/>
        <p:txBody>
          <a:bodyPr/>
          <a:lstStyle/>
          <a:p>
            <a:r>
              <a:rPr lang="en-US"/>
              <a:t>Virally Suppressed</a:t>
            </a:r>
          </a:p>
        </p:txBody>
      </p:sp>
      <p:sp>
        <p:nvSpPr>
          <p:cNvPr id="3" name="Slide Number Placeholder 2">
            <a:extLst>
              <a:ext uri="{FF2B5EF4-FFF2-40B4-BE49-F238E27FC236}">
                <a16:creationId xmlns:a16="http://schemas.microsoft.com/office/drawing/2014/main" id="{5187CAE2-B92D-4876-BD58-C5DAF52A2487}"/>
              </a:ext>
            </a:extLst>
          </p:cNvPr>
          <p:cNvSpPr>
            <a:spLocks noGrp="1"/>
          </p:cNvSpPr>
          <p:nvPr>
            <p:ph type="sldNum" sz="quarter" idx="12"/>
          </p:nvPr>
        </p:nvSpPr>
        <p:spPr/>
        <p:txBody>
          <a:bodyPr/>
          <a:lstStyle/>
          <a:p>
            <a:fld id="{0B1596F5-5824-5B45-836C-424ED03603B3}" type="slidenum">
              <a:rPr lang="en-US" smtClean="0"/>
              <a:t>17</a:t>
            </a:fld>
            <a:endParaRPr lang="en-US"/>
          </a:p>
        </p:txBody>
      </p:sp>
    </p:spTree>
    <p:extLst>
      <p:ext uri="{BB962C8B-B14F-4D97-AF65-F5344CB8AC3E}">
        <p14:creationId xmlns:p14="http://schemas.microsoft.com/office/powerpoint/2010/main" val="33599717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wipe(down)">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down)">
                                      <p:cBhvr>
                                        <p:cTn id="12" dur="5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down)">
                                      <p:cBhvr>
                                        <p:cTn id="17" dur="5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down)">
                                      <p:cBhvr>
                                        <p:cTn id="22"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latin typeface="+mn-lt"/>
              </a:rPr>
              <a:t>Oral Health and HIV</a:t>
            </a:r>
          </a:p>
        </p:txBody>
      </p:sp>
      <p:sp>
        <p:nvSpPr>
          <p:cNvPr id="3" name="Footer Placeholder 2"/>
          <p:cNvSpPr>
            <a:spLocks noGrp="1"/>
          </p:cNvSpPr>
          <p:nvPr>
            <p:ph type="ftr" sz="quarter" idx="11"/>
          </p:nvPr>
        </p:nvSpPr>
        <p:spPr>
          <a:xfrm>
            <a:off x="2589213" y="6135810"/>
            <a:ext cx="7619999"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Rectangle 3"/>
          <p:cNvSpPr/>
          <p:nvPr/>
        </p:nvSpPr>
        <p:spPr>
          <a:xfrm>
            <a:off x="914400" y="1570992"/>
            <a:ext cx="7315200" cy="4411464"/>
          </a:xfrm>
          <a:prstGeom prst="rect">
            <a:avLst/>
          </a:prstGeom>
        </p:spPr>
        <p:txBody>
          <a:bodyPr wrap="square">
            <a:spAutoFit/>
          </a:bodyPr>
          <a:lstStyle/>
          <a:p>
            <a:pPr marL="167879" indent="-167879">
              <a:lnSpc>
                <a:spcPct val="90000"/>
              </a:lnSpc>
              <a:spcBef>
                <a:spcPts val="1350"/>
              </a:spcBef>
              <a:buFont typeface="Arial" pitchFamily="34" charset="0"/>
              <a:buChar char="•"/>
            </a:pPr>
            <a:r>
              <a:rPr lang="en-US" sz="2000" b="1" dirty="0">
                <a:solidFill>
                  <a:prstClr val="black"/>
                </a:solidFill>
                <a:latin typeface="+mj-lt"/>
              </a:rPr>
              <a:t>32-46 percent of PLWHA will have at least one major HIV-related oral health problem.</a:t>
            </a:r>
            <a:endParaRPr lang="en-US" sz="2000" b="1" baseline="30000" dirty="0">
              <a:solidFill>
                <a:prstClr val="black"/>
              </a:solidFill>
              <a:latin typeface="+mj-lt"/>
            </a:endParaRPr>
          </a:p>
          <a:p>
            <a:pPr marL="167879" indent="-167879">
              <a:lnSpc>
                <a:spcPct val="90000"/>
              </a:lnSpc>
              <a:spcBef>
                <a:spcPts val="1350"/>
              </a:spcBef>
              <a:buFont typeface="Arial" pitchFamily="34" charset="0"/>
              <a:buChar char="•"/>
            </a:pPr>
            <a:r>
              <a:rPr lang="en-US" sz="2000" b="1" dirty="0">
                <a:solidFill>
                  <a:prstClr val="black"/>
                </a:solidFill>
                <a:latin typeface="+mj-lt"/>
              </a:rPr>
              <a:t>58-68 percent PLWHA do not receive regular health care.</a:t>
            </a:r>
          </a:p>
          <a:p>
            <a:pPr marL="167879" indent="-167879">
              <a:lnSpc>
                <a:spcPct val="90000"/>
              </a:lnSpc>
              <a:spcBef>
                <a:spcPts val="1350"/>
              </a:spcBef>
              <a:buFont typeface="Arial" pitchFamily="34" charset="0"/>
              <a:buChar char="•"/>
            </a:pPr>
            <a:r>
              <a:rPr lang="en-US" sz="2000" b="1" dirty="0">
                <a:solidFill>
                  <a:prstClr val="black"/>
                </a:solidFill>
                <a:latin typeface="+mj-lt"/>
              </a:rPr>
              <a:t>Barriers PLWHA face in receiving oral health care include lack of insurance, limited incomes, lack of providers, stigma, and limited awareness.</a:t>
            </a:r>
          </a:p>
          <a:p>
            <a:pPr marL="167879" indent="-167879">
              <a:lnSpc>
                <a:spcPct val="90000"/>
              </a:lnSpc>
              <a:spcBef>
                <a:spcPts val="1350"/>
              </a:spcBef>
              <a:buFont typeface="Arial" pitchFamily="34" charset="0"/>
              <a:buChar char="•"/>
            </a:pPr>
            <a:r>
              <a:rPr lang="en-US" sz="2000" b="1" dirty="0">
                <a:solidFill>
                  <a:prstClr val="black"/>
                </a:solidFill>
                <a:latin typeface="+mj-lt"/>
              </a:rPr>
              <a:t>Poor oral health can impede food intake and nutrition, leading to poor absorption of HIV medications and leaving PLWHA susceptible to progression of their disease.</a:t>
            </a:r>
            <a:r>
              <a:rPr lang="en-US" sz="2000" b="1" baseline="30000" dirty="0">
                <a:solidFill>
                  <a:prstClr val="black"/>
                </a:solidFill>
                <a:latin typeface="+mj-lt"/>
              </a:rPr>
              <a:t>4</a:t>
            </a:r>
          </a:p>
          <a:p>
            <a:pPr marL="167879" indent="-167879">
              <a:lnSpc>
                <a:spcPct val="90000"/>
              </a:lnSpc>
              <a:spcBef>
                <a:spcPts val="1350"/>
              </a:spcBef>
              <a:buFont typeface="Arial" pitchFamily="34" charset="0"/>
              <a:buChar char="•"/>
            </a:pPr>
            <a:r>
              <a:rPr lang="en-US" sz="2000" b="1" dirty="0">
                <a:solidFill>
                  <a:prstClr val="black"/>
                </a:solidFill>
                <a:latin typeface="+mj-lt"/>
              </a:rPr>
              <a:t>HIV medications have side effects such as dry mouth, which predisposes PLWHA to dental decay, periodontal disease, and fungal infections.</a:t>
            </a:r>
            <a:endParaRPr lang="en-US" sz="2000" b="1" baseline="30000" dirty="0">
              <a:solidFill>
                <a:prstClr val="black"/>
              </a:solidFill>
              <a:latin typeface="+mj-lt"/>
            </a:endParaRPr>
          </a:p>
        </p:txBody>
      </p:sp>
    </p:spTree>
    <p:extLst>
      <p:ext uri="{BB962C8B-B14F-4D97-AF65-F5344CB8AC3E}">
        <p14:creationId xmlns:p14="http://schemas.microsoft.com/office/powerpoint/2010/main" val="4165970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1" y="958768"/>
            <a:ext cx="7807864" cy="1101600"/>
          </a:xfrm>
        </p:spPr>
        <p:txBody>
          <a:bodyPr>
            <a:noAutofit/>
          </a:bodyPr>
          <a:lstStyle/>
          <a:p>
            <a:r>
              <a:rPr lang="en-US" sz="4000" dirty="0">
                <a:solidFill>
                  <a:srgbClr val="FF0000"/>
                </a:solidFill>
                <a:latin typeface="+mn-lt"/>
              </a:rPr>
              <a:t>Oral Manifestations of HIV</a:t>
            </a:r>
          </a:p>
        </p:txBody>
      </p:sp>
      <p:sp>
        <p:nvSpPr>
          <p:cNvPr id="3" name="Text Placeholder 2"/>
          <p:cNvSpPr>
            <a:spLocks noGrp="1"/>
          </p:cNvSpPr>
          <p:nvPr>
            <p:ph type="body" idx="1"/>
          </p:nvPr>
        </p:nvSpPr>
        <p:spPr>
          <a:xfrm>
            <a:off x="1906438" y="2606213"/>
            <a:ext cx="6686549" cy="1845576"/>
          </a:xfrm>
        </p:spPr>
        <p:txBody>
          <a:bodyPr>
            <a:noAutofit/>
          </a:bodyPr>
          <a:lstStyle/>
          <a:p>
            <a:r>
              <a:rPr lang="en-US" b="1" dirty="0">
                <a:solidFill>
                  <a:schemeClr val="tx1"/>
                </a:solidFill>
              </a:rPr>
              <a:t>Significance of Oral Manifestations</a:t>
            </a:r>
          </a:p>
          <a:p>
            <a:endParaRPr lang="en-US" b="1" dirty="0">
              <a:solidFill>
                <a:schemeClr val="tx1"/>
              </a:solidFill>
            </a:endParaRPr>
          </a:p>
          <a:p>
            <a:pPr marL="257175" indent="-257175">
              <a:buFont typeface="Arial" panose="020B0604020202020204" pitchFamily="34" charset="0"/>
              <a:buChar char="•"/>
            </a:pPr>
            <a:r>
              <a:rPr lang="en-US" b="1" dirty="0">
                <a:solidFill>
                  <a:schemeClr val="tx1"/>
                </a:solidFill>
                <a:cs typeface="Arial" panose="020B0604020202020204" pitchFamily="34" charset="0"/>
              </a:rPr>
              <a:t>First sign of clinical disease</a:t>
            </a:r>
          </a:p>
          <a:p>
            <a:pPr marL="342900" indent="-342900">
              <a:buFont typeface="Arial" panose="020B0604020202020204" pitchFamily="34" charset="0"/>
              <a:buChar char="•"/>
            </a:pPr>
            <a:r>
              <a:rPr lang="en-US" b="1" dirty="0">
                <a:solidFill>
                  <a:schemeClr val="tx1"/>
                </a:solidFill>
                <a:cs typeface="Arial" panose="020B0604020202020204" pitchFamily="34" charset="0"/>
              </a:rPr>
              <a:t>Signify disease progression</a:t>
            </a:r>
          </a:p>
          <a:p>
            <a:pPr marL="342900" indent="-342900">
              <a:buFont typeface="Arial" panose="020B0604020202020204" pitchFamily="34" charset="0"/>
              <a:buChar char="•"/>
            </a:pPr>
            <a:r>
              <a:rPr lang="en-US" b="1" dirty="0">
                <a:solidFill>
                  <a:schemeClr val="tx1"/>
                </a:solidFill>
                <a:cs typeface="Arial" panose="020B0604020202020204" pitchFamily="34" charset="0"/>
              </a:rPr>
              <a:t>Signify possible ART failure</a:t>
            </a:r>
          </a:p>
          <a:p>
            <a:pPr marL="342900" indent="-342900">
              <a:buFont typeface="Arial" panose="020B0604020202020204" pitchFamily="34" charset="0"/>
              <a:buChar char="•"/>
            </a:pPr>
            <a:r>
              <a:rPr lang="en-US" b="1" dirty="0">
                <a:solidFill>
                  <a:schemeClr val="tx1"/>
                </a:solidFill>
                <a:cs typeface="Arial" panose="020B0604020202020204" pitchFamily="34" charset="0"/>
              </a:rPr>
              <a:t>Effects on medication adherence and nutrition</a:t>
            </a:r>
          </a:p>
          <a:p>
            <a:endParaRPr lang="en-US" sz="1800" dirty="0">
              <a:solidFill>
                <a:schemeClr val="tx1"/>
              </a:solidFill>
            </a:endParaRPr>
          </a:p>
        </p:txBody>
      </p:sp>
    </p:spTree>
    <p:extLst>
      <p:ext uri="{BB962C8B-B14F-4D97-AF65-F5344CB8AC3E}">
        <p14:creationId xmlns:p14="http://schemas.microsoft.com/office/powerpoint/2010/main" val="354959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05FA-8E2C-476F-89C0-FC10B5D2D02B}"/>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Faculty Disclosure</a:t>
            </a:r>
            <a:endParaRPr lang="en-US" dirty="0"/>
          </a:p>
        </p:txBody>
      </p:sp>
      <p:sp>
        <p:nvSpPr>
          <p:cNvPr id="3" name="Content Placeholder 2">
            <a:extLst>
              <a:ext uri="{FF2B5EF4-FFF2-40B4-BE49-F238E27FC236}">
                <a16:creationId xmlns:a16="http://schemas.microsoft.com/office/drawing/2014/main" id="{145D2D14-4FA4-4F4B-B2E6-623127D1CE36}"/>
              </a:ext>
            </a:extLst>
          </p:cNvPr>
          <p:cNvSpPr txBox="1">
            <a:spLocks/>
          </p:cNvSpPr>
          <p:nvPr/>
        </p:nvSpPr>
        <p:spPr>
          <a:xfrm>
            <a:off x="381000" y="1001486"/>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1800" dirty="0"/>
              <a:t>This program is supported by the Health Resources and Services Administration (HRSA) of the U.S. Department of Health and Human Services (HHS) under grant number U1OHA30535 as part of an award totaling $4.2m. The contents are those of the author(s) and do not necessarily represent the official views of, nor an endorsement, by HRSA, HHS, or the U.S. Government. For more information, please visit HRSA.gov.</a:t>
            </a:r>
          </a:p>
          <a:p>
            <a:r>
              <a:rPr lang="en-US" sz="1800" dirty="0"/>
              <a:t>“Funding for this presentation was made possible by cooperative agreement U1OHA30535 from the Health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endParaRPr lang="en-US" dirty="0"/>
          </a:p>
        </p:txBody>
      </p:sp>
    </p:spTree>
    <p:extLst>
      <p:ext uri="{BB962C8B-B14F-4D97-AF65-F5344CB8AC3E}">
        <p14:creationId xmlns:p14="http://schemas.microsoft.com/office/powerpoint/2010/main" val="1284813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773E1C8-1DD8-4450-AB38-B6943531984F}"/>
              </a:ext>
            </a:extLst>
          </p:cNvPr>
          <p:cNvSpPr txBox="1"/>
          <p:nvPr/>
        </p:nvSpPr>
        <p:spPr>
          <a:xfrm>
            <a:off x="2643981" y="6221928"/>
            <a:ext cx="5890419" cy="600164"/>
          </a:xfrm>
          <a:prstGeom prst="rect">
            <a:avLst/>
          </a:prstGeom>
          <a:noFill/>
        </p:spPr>
        <p:txBody>
          <a:bodyPr wrap="square">
            <a:spAutoFit/>
          </a:bodyPr>
          <a:lstStyle/>
          <a:p>
            <a:r>
              <a:rPr lang="en-US" sz="1100" b="0" i="0" dirty="0">
                <a:solidFill>
                  <a:schemeClr val="bg1"/>
                </a:solidFill>
                <a:effectLst/>
                <a:latin typeface="Arial" panose="020B0604020202020204" pitchFamily="34" charset="0"/>
                <a:cs typeface="Arial" panose="020B0604020202020204" pitchFamily="34" charset="0"/>
              </a:rPr>
              <a:t>Purnell TS, Calhoun EA, Golden SH, Halladay JR, Krok-Schoen JL, et al. 2016. Achieving health equity: closing the gaps in health care disparities, interventions, and research. </a:t>
            </a:r>
            <a:r>
              <a:rPr lang="en-US" sz="1100" b="0" i="1" dirty="0">
                <a:solidFill>
                  <a:schemeClr val="bg1"/>
                </a:solidFill>
                <a:effectLst/>
                <a:latin typeface="Arial" panose="020B0604020202020204" pitchFamily="34" charset="0"/>
                <a:cs typeface="Arial" panose="020B0604020202020204" pitchFamily="34" charset="0"/>
              </a:rPr>
              <a:t>Health Aff</a:t>
            </a:r>
            <a:r>
              <a:rPr lang="en-US" sz="1100" b="0" i="0" dirty="0">
                <a:solidFill>
                  <a:schemeClr val="bg1"/>
                </a:solidFill>
                <a:effectLst/>
                <a:latin typeface="Arial" panose="020B0604020202020204" pitchFamily="34" charset="0"/>
                <a:cs typeface="Arial" panose="020B0604020202020204" pitchFamily="34" charset="0"/>
              </a:rPr>
              <a:t>. 35(8):1410–15</a:t>
            </a:r>
            <a:endParaRPr lang="en-US" sz="1100" dirty="0">
              <a:solidFill>
                <a:schemeClr val="bg1"/>
              </a:solidFill>
              <a:latin typeface="Arial" panose="020B0604020202020204" pitchFamily="34" charset="0"/>
              <a:cs typeface="Arial" panose="020B0604020202020204" pitchFamily="34" charset="0"/>
            </a:endParaRPr>
          </a:p>
        </p:txBody>
      </p:sp>
      <p:pic>
        <p:nvPicPr>
          <p:cNvPr id="7" name="Picture 6" descr="Diagram&#10;&#10;Description automatically generated">
            <a:extLst>
              <a:ext uri="{FF2B5EF4-FFF2-40B4-BE49-F238E27FC236}">
                <a16:creationId xmlns:a16="http://schemas.microsoft.com/office/drawing/2014/main" id="{DE84CDFD-0B63-4E93-8D1A-0DE0000B98D8}"/>
              </a:ext>
            </a:extLst>
          </p:cNvPr>
          <p:cNvPicPr>
            <a:picLocks noChangeAspect="1"/>
          </p:cNvPicPr>
          <p:nvPr/>
        </p:nvPicPr>
        <p:blipFill rotWithShape="1">
          <a:blip r:embed="rId3"/>
          <a:srcRect t="6928" b="9475"/>
          <a:stretch/>
        </p:blipFill>
        <p:spPr>
          <a:xfrm>
            <a:off x="411677" y="744964"/>
            <a:ext cx="8320645" cy="4584700"/>
          </a:xfrm>
          <a:prstGeom prst="rect">
            <a:avLst/>
          </a:prstGeom>
        </p:spPr>
      </p:pic>
      <p:sp>
        <p:nvSpPr>
          <p:cNvPr id="2" name="TextBox 1">
            <a:extLst>
              <a:ext uri="{FF2B5EF4-FFF2-40B4-BE49-F238E27FC236}">
                <a16:creationId xmlns:a16="http://schemas.microsoft.com/office/drawing/2014/main" id="{1B3EECA2-FD1D-4CAD-B9EA-B21C270A08FF}"/>
              </a:ext>
            </a:extLst>
          </p:cNvPr>
          <p:cNvSpPr txBox="1"/>
          <p:nvPr/>
        </p:nvSpPr>
        <p:spPr>
          <a:xfrm>
            <a:off x="411676" y="5329664"/>
            <a:ext cx="8320645" cy="600164"/>
          </a:xfrm>
          <a:prstGeom prst="rect">
            <a:avLst/>
          </a:prstGeom>
          <a:noFill/>
        </p:spPr>
        <p:txBody>
          <a:bodyPr wrap="square" rtlCol="0">
            <a:spAutoFit/>
          </a:bodyPr>
          <a:lstStyle/>
          <a:p>
            <a:r>
              <a:rPr lang="en-US" sz="1100" dirty="0"/>
              <a:t>This conceptual model, factors that influence disparities in access to care and quality of health care services, by level, was created from the analysis of findings from systematic reviews of cardiovascular disease and cancer disparities (115). Figure adapted from Reference 115 with permission.</a:t>
            </a:r>
          </a:p>
        </p:txBody>
      </p:sp>
      <p:sp>
        <p:nvSpPr>
          <p:cNvPr id="3" name="Slide Number Placeholder 2">
            <a:extLst>
              <a:ext uri="{FF2B5EF4-FFF2-40B4-BE49-F238E27FC236}">
                <a16:creationId xmlns:a16="http://schemas.microsoft.com/office/drawing/2014/main" id="{076399C3-A8F7-480E-BA4B-2D2262BC91C8}"/>
              </a:ext>
            </a:extLst>
          </p:cNvPr>
          <p:cNvSpPr>
            <a:spLocks noGrp="1"/>
          </p:cNvSpPr>
          <p:nvPr>
            <p:ph type="sldNum" sz="quarter" idx="12"/>
          </p:nvPr>
        </p:nvSpPr>
        <p:spPr/>
        <p:txBody>
          <a:bodyPr/>
          <a:lstStyle/>
          <a:p>
            <a:fld id="{0B1596F5-5824-5B45-836C-424ED03603B3}" type="slidenum">
              <a:rPr lang="en-US" smtClean="0"/>
              <a:t>20</a:t>
            </a:fld>
            <a:endParaRPr lang="en-US" dirty="0"/>
          </a:p>
        </p:txBody>
      </p:sp>
    </p:spTree>
    <p:extLst>
      <p:ext uri="{BB962C8B-B14F-4D97-AF65-F5344CB8AC3E}">
        <p14:creationId xmlns:p14="http://schemas.microsoft.com/office/powerpoint/2010/main" val="4551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AAC57-D425-412F-99DD-88791FAEC447}"/>
              </a:ext>
            </a:extLst>
          </p:cNvPr>
          <p:cNvSpPr>
            <a:spLocks noGrp="1"/>
          </p:cNvSpPr>
          <p:nvPr>
            <p:ph type="title"/>
          </p:nvPr>
        </p:nvSpPr>
        <p:spPr/>
        <p:txBody>
          <a:bodyPr/>
          <a:lstStyle/>
          <a:p>
            <a:r>
              <a:rPr lang="en-US" sz="2800" dirty="0"/>
              <a:t>Interprofessional Practice</a:t>
            </a:r>
          </a:p>
        </p:txBody>
      </p:sp>
      <p:sp>
        <p:nvSpPr>
          <p:cNvPr id="3" name="Content Placeholder 2">
            <a:extLst>
              <a:ext uri="{FF2B5EF4-FFF2-40B4-BE49-F238E27FC236}">
                <a16:creationId xmlns:a16="http://schemas.microsoft.com/office/drawing/2014/main" id="{65A8F6AF-1882-42B3-BC9A-43EC97264A32}"/>
              </a:ext>
            </a:extLst>
          </p:cNvPr>
          <p:cNvSpPr>
            <a:spLocks noGrp="1"/>
          </p:cNvSpPr>
          <p:nvPr>
            <p:ph idx="1"/>
          </p:nvPr>
        </p:nvSpPr>
        <p:spPr>
          <a:xfrm>
            <a:off x="457199" y="1600200"/>
            <a:ext cx="8315569" cy="4367299"/>
          </a:xfrm>
        </p:spPr>
        <p:txBody>
          <a:bodyPr>
            <a:normAutofit fontScale="77500" lnSpcReduction="20000"/>
          </a:bodyPr>
          <a:lstStyle/>
          <a:p>
            <a:pPr marL="114300" indent="0">
              <a:buNone/>
            </a:pPr>
            <a:r>
              <a:rPr lang="en-US" sz="3100" b="1" dirty="0"/>
              <a:t>Recommendations for an Interprofessional Practice Model</a:t>
            </a:r>
          </a:p>
          <a:p>
            <a:pPr algn="l">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Apply oral health core clinical competencies within primary care practices to increase oral health care access for safety net populations in the United States.</a:t>
            </a:r>
          </a:p>
          <a:p>
            <a:pPr algn="l">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Develop infrastructure that is interoperable and accessible across clinical settings and enhances adoption of the oral health core clinical competencies. The defined, essential elements of the oral health core clinical competencies should be used to inform decision making and measure health outcomes.</a:t>
            </a:r>
          </a:p>
          <a:p>
            <a:pPr algn="l">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Modify payment policies to efficiently address the costs of implementing oral health competencies and provide incentives to health care systems and practitioners.</a:t>
            </a:r>
          </a:p>
          <a:p>
            <a:pPr algn="l">
              <a:buFont typeface="+mj-lt"/>
              <a:buAutoNum type="arabicPeriod"/>
            </a:pPr>
            <a:r>
              <a:rPr lang="en-US" sz="2400" b="0" i="0" dirty="0">
                <a:solidFill>
                  <a:srgbClr val="000000"/>
                </a:solidFill>
                <a:effectLst/>
                <a:latin typeface="Arial" panose="020B0604020202020204" pitchFamily="34" charset="0"/>
                <a:cs typeface="Arial" panose="020B0604020202020204" pitchFamily="34" charset="0"/>
              </a:rPr>
              <a:t>Execute programs to develop and evaluate implementation strategies of the oral health core clinical competencies into primary care practice.</a:t>
            </a:r>
            <a:endParaRPr lang="en-US" dirty="0"/>
          </a:p>
        </p:txBody>
      </p:sp>
      <p:sp>
        <p:nvSpPr>
          <p:cNvPr id="4" name="TextBox 3">
            <a:extLst>
              <a:ext uri="{FF2B5EF4-FFF2-40B4-BE49-F238E27FC236}">
                <a16:creationId xmlns:a16="http://schemas.microsoft.com/office/drawing/2014/main" id="{D7C67D5B-9811-451B-988E-FE72B112331F}"/>
              </a:ext>
            </a:extLst>
          </p:cNvPr>
          <p:cNvSpPr txBox="1"/>
          <p:nvPr/>
        </p:nvSpPr>
        <p:spPr>
          <a:xfrm>
            <a:off x="2143125" y="6224926"/>
            <a:ext cx="6213475" cy="600164"/>
          </a:xfrm>
          <a:prstGeom prst="rect">
            <a:avLst/>
          </a:prstGeom>
          <a:noFill/>
        </p:spPr>
        <p:txBody>
          <a:bodyPr wrap="square">
            <a:spAutoFit/>
          </a:bodyPr>
          <a:lstStyle/>
          <a:p>
            <a:r>
              <a:rPr lang="en-US" sz="1100" b="0" i="0" dirty="0">
                <a:solidFill>
                  <a:schemeClr val="bg1"/>
                </a:solidFill>
                <a:effectLst/>
              </a:rPr>
              <a:t>US DHHS (Dep. Health Hum. Serv.). 2014. </a:t>
            </a:r>
            <a:r>
              <a:rPr lang="en-US" sz="1100" b="0" i="1" dirty="0">
                <a:solidFill>
                  <a:schemeClr val="bg1"/>
                </a:solidFill>
                <a:effectLst/>
              </a:rPr>
              <a:t>Integration of oral health and primary care practice</a:t>
            </a:r>
            <a:r>
              <a:rPr lang="en-US" sz="1100" b="0" i="0" dirty="0">
                <a:solidFill>
                  <a:schemeClr val="bg1"/>
                </a:solidFill>
                <a:effectLst/>
              </a:rPr>
              <a:t>. US DHHS, Health Res. Serv. Admin., Rockville, MD: </a:t>
            </a:r>
          </a:p>
          <a:p>
            <a:r>
              <a:rPr lang="en-US" sz="1100" b="0" i="0" dirty="0">
                <a:solidFill>
                  <a:schemeClr val="bg1"/>
                </a:solidFill>
                <a:effectLst/>
                <a:hlinkClick r:id="rId3">
                  <a:extLst>
                    <a:ext uri="{A12FA001-AC4F-418D-AE19-62706E023703}">
                      <ahyp:hlinkClr xmlns:ahyp="http://schemas.microsoft.com/office/drawing/2018/hyperlinkcolor" val="tx"/>
                    </a:ext>
                  </a:extLst>
                </a:hlinkClick>
              </a:rPr>
              <a:t>https://www.hrsa.gov/sites/default/files/hrsa/oralhealth/integrationoforalhealth.pdf</a:t>
            </a:r>
            <a:r>
              <a:rPr lang="en-US" sz="1100" b="0" i="0" dirty="0">
                <a:solidFill>
                  <a:schemeClr val="bg1"/>
                </a:solidFill>
                <a:effectLst/>
              </a:rPr>
              <a:t> </a:t>
            </a:r>
            <a:endParaRPr lang="en-US" sz="1100" dirty="0"/>
          </a:p>
        </p:txBody>
      </p:sp>
      <p:sp>
        <p:nvSpPr>
          <p:cNvPr id="5" name="Slide Number Placeholder 4">
            <a:extLst>
              <a:ext uri="{FF2B5EF4-FFF2-40B4-BE49-F238E27FC236}">
                <a16:creationId xmlns:a16="http://schemas.microsoft.com/office/drawing/2014/main" id="{A9923FFC-855F-4258-90E6-3773A7397DC3}"/>
              </a:ext>
            </a:extLst>
          </p:cNvPr>
          <p:cNvSpPr>
            <a:spLocks noGrp="1"/>
          </p:cNvSpPr>
          <p:nvPr>
            <p:ph type="sldNum" sz="quarter" idx="12"/>
          </p:nvPr>
        </p:nvSpPr>
        <p:spPr/>
        <p:txBody>
          <a:bodyPr/>
          <a:lstStyle/>
          <a:p>
            <a:fld id="{0B1596F5-5824-5B45-836C-424ED03603B3}" type="slidenum">
              <a:rPr lang="en-US" smtClean="0"/>
              <a:t>21</a:t>
            </a:fld>
            <a:endParaRPr lang="en-US" dirty="0"/>
          </a:p>
        </p:txBody>
      </p:sp>
    </p:spTree>
    <p:extLst>
      <p:ext uri="{BB962C8B-B14F-4D97-AF65-F5344CB8AC3E}">
        <p14:creationId xmlns:p14="http://schemas.microsoft.com/office/powerpoint/2010/main" val="313933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20FD2-1276-9639-EE0C-3B1BA28BE564}"/>
              </a:ext>
            </a:extLst>
          </p:cNvPr>
          <p:cNvSpPr>
            <a:spLocks noGrp="1"/>
          </p:cNvSpPr>
          <p:nvPr>
            <p:ph type="ctrTitle"/>
          </p:nvPr>
        </p:nvSpPr>
        <p:spPr/>
        <p:txBody>
          <a:bodyPr/>
          <a:lstStyle/>
          <a:p>
            <a:r>
              <a:rPr lang="en-US" dirty="0"/>
              <a:t>Strategies for Integrating Oral Health and Primary Care</a:t>
            </a:r>
          </a:p>
        </p:txBody>
      </p:sp>
      <p:sp>
        <p:nvSpPr>
          <p:cNvPr id="4" name="Slide Number Placeholder 3">
            <a:extLst>
              <a:ext uri="{FF2B5EF4-FFF2-40B4-BE49-F238E27FC236}">
                <a16:creationId xmlns:a16="http://schemas.microsoft.com/office/drawing/2014/main" id="{CCFF6EAA-D6C6-D102-37B6-013261DBB768}"/>
              </a:ext>
            </a:extLst>
          </p:cNvPr>
          <p:cNvSpPr>
            <a:spLocks noGrp="1"/>
          </p:cNvSpPr>
          <p:nvPr>
            <p:ph type="sldNum" sz="quarter" idx="12"/>
          </p:nvPr>
        </p:nvSpPr>
        <p:spPr/>
        <p:txBody>
          <a:bodyPr/>
          <a:lstStyle/>
          <a:p>
            <a:fld id="{22371414-462E-46DB-984E-E1D1898C16DC}" type="slidenum">
              <a:rPr lang="en-US" smtClean="0"/>
              <a:t>22</a:t>
            </a:fld>
            <a:endParaRPr lang="en-US"/>
          </a:p>
        </p:txBody>
      </p:sp>
    </p:spTree>
    <p:extLst>
      <p:ext uri="{BB962C8B-B14F-4D97-AF65-F5344CB8AC3E}">
        <p14:creationId xmlns:p14="http://schemas.microsoft.com/office/powerpoint/2010/main" val="2631623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125E6-7FE7-AC19-24B8-8DB03F730A18}"/>
              </a:ext>
            </a:extLst>
          </p:cNvPr>
          <p:cNvSpPr>
            <a:spLocks noGrp="1"/>
          </p:cNvSpPr>
          <p:nvPr>
            <p:ph type="title"/>
          </p:nvPr>
        </p:nvSpPr>
        <p:spPr/>
        <p:txBody>
          <a:bodyPr/>
          <a:lstStyle/>
          <a:p>
            <a:r>
              <a:rPr lang="en-US" dirty="0"/>
              <a:t>Oral Health Care Opportunities</a:t>
            </a:r>
          </a:p>
        </p:txBody>
      </p:sp>
      <p:sp>
        <p:nvSpPr>
          <p:cNvPr id="3" name="Slide Number Placeholder 2">
            <a:extLst>
              <a:ext uri="{FF2B5EF4-FFF2-40B4-BE49-F238E27FC236}">
                <a16:creationId xmlns:a16="http://schemas.microsoft.com/office/drawing/2014/main" id="{D5BC220E-6679-61CB-2E6B-B73216FBE31B}"/>
              </a:ext>
            </a:extLst>
          </p:cNvPr>
          <p:cNvSpPr>
            <a:spLocks noGrp="1"/>
          </p:cNvSpPr>
          <p:nvPr>
            <p:ph type="sldNum" sz="quarter" idx="12"/>
          </p:nvPr>
        </p:nvSpPr>
        <p:spPr/>
        <p:txBody>
          <a:bodyPr/>
          <a:lstStyle/>
          <a:p>
            <a:fld id="{0B1596F5-5824-5B45-836C-424ED03603B3}" type="slidenum">
              <a:rPr lang="en-US" smtClean="0"/>
              <a:t>23</a:t>
            </a:fld>
            <a:endParaRPr lang="en-US" dirty="0"/>
          </a:p>
        </p:txBody>
      </p:sp>
      <p:sp>
        <p:nvSpPr>
          <p:cNvPr id="4" name="TextBox 3">
            <a:extLst>
              <a:ext uri="{FF2B5EF4-FFF2-40B4-BE49-F238E27FC236}">
                <a16:creationId xmlns:a16="http://schemas.microsoft.com/office/drawing/2014/main" id="{95F3F83E-5BC1-19BA-C179-D220D2A602F9}"/>
              </a:ext>
            </a:extLst>
          </p:cNvPr>
          <p:cNvSpPr txBox="1"/>
          <p:nvPr/>
        </p:nvSpPr>
        <p:spPr>
          <a:xfrm>
            <a:off x="537098" y="1535837"/>
            <a:ext cx="4505417" cy="2862322"/>
          </a:xfrm>
          <a:prstGeom prst="rect">
            <a:avLst/>
          </a:prstGeom>
          <a:noFill/>
        </p:spPr>
        <p:txBody>
          <a:bodyPr wrap="square" rtlCol="0">
            <a:spAutoFit/>
          </a:bodyPr>
          <a:lstStyle/>
          <a:p>
            <a:r>
              <a:rPr lang="en-US" dirty="0"/>
              <a:t>Unique Relationship</a:t>
            </a:r>
          </a:p>
          <a:p>
            <a:endParaRPr lang="en-US" dirty="0"/>
          </a:p>
          <a:p>
            <a:r>
              <a:rPr lang="en-US" dirty="0"/>
              <a:t>Frequency of Visits</a:t>
            </a:r>
          </a:p>
          <a:p>
            <a:endParaRPr lang="en-US" dirty="0"/>
          </a:p>
          <a:p>
            <a:r>
              <a:rPr lang="en-US" dirty="0"/>
              <a:t>Integration of Oral Health and Oral Health</a:t>
            </a:r>
          </a:p>
          <a:p>
            <a:endParaRPr lang="en-US" dirty="0"/>
          </a:p>
          <a:p>
            <a:r>
              <a:rPr lang="en-US" dirty="0"/>
              <a:t>Bi-directional referrals</a:t>
            </a:r>
          </a:p>
          <a:p>
            <a:endParaRPr lang="en-US" dirty="0"/>
          </a:p>
          <a:p>
            <a:r>
              <a:rPr lang="en-US" dirty="0"/>
              <a:t>Educational Opportunities</a:t>
            </a:r>
          </a:p>
          <a:p>
            <a:endParaRPr lang="en-US" dirty="0"/>
          </a:p>
        </p:txBody>
      </p:sp>
    </p:spTree>
    <p:extLst>
      <p:ext uri="{BB962C8B-B14F-4D97-AF65-F5344CB8AC3E}">
        <p14:creationId xmlns:p14="http://schemas.microsoft.com/office/powerpoint/2010/main" val="3474976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771DA-BCE9-4E67-A984-E8576CC69CFC}"/>
              </a:ext>
            </a:extLst>
          </p:cNvPr>
          <p:cNvSpPr txBox="1">
            <a:spLocks/>
          </p:cNvSpPr>
          <p:nvPr/>
        </p:nvSpPr>
        <p:spPr>
          <a:xfrm>
            <a:off x="609600" y="274638"/>
            <a:ext cx="7992979" cy="1143000"/>
          </a:xfrm>
          <a:prstGeom prst="rect">
            <a:avLst/>
          </a:prstGeom>
        </p:spPr>
        <p:txBody>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r>
              <a:rPr lang="en-US"/>
              <a:t>Expected Outcome</a:t>
            </a:r>
            <a:endParaRPr lang="en-US" dirty="0"/>
          </a:p>
        </p:txBody>
      </p:sp>
      <p:sp>
        <p:nvSpPr>
          <p:cNvPr id="3" name="Content Placeholder 2">
            <a:extLst>
              <a:ext uri="{FF2B5EF4-FFF2-40B4-BE49-F238E27FC236}">
                <a16:creationId xmlns:a16="http://schemas.microsoft.com/office/drawing/2014/main" id="{7556561B-1E79-45D9-91AF-81D2C4442807}"/>
              </a:ext>
            </a:extLst>
          </p:cNvPr>
          <p:cNvSpPr txBox="1">
            <a:spLocks/>
          </p:cNvSpPr>
          <p:nvPr/>
        </p:nvSpPr>
        <p:spPr>
          <a:xfrm>
            <a:off x="609600" y="1600201"/>
            <a:ext cx="7992979" cy="4525963"/>
          </a:xfrm>
          <a:prstGeom prst="rect">
            <a:avLst/>
          </a:prstGeom>
        </p:spPr>
        <p:txBody>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Engage all patients in oral heath care and include referral and follow-up</a:t>
            </a:r>
          </a:p>
        </p:txBody>
      </p:sp>
    </p:spTree>
    <p:extLst>
      <p:ext uri="{BB962C8B-B14F-4D97-AF65-F5344CB8AC3E}">
        <p14:creationId xmlns:p14="http://schemas.microsoft.com/office/powerpoint/2010/main" val="2491266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E29DC2-3979-3D74-FC26-8740F3D7D53C}"/>
              </a:ext>
            </a:extLst>
          </p:cNvPr>
          <p:cNvSpPr>
            <a:spLocks noGrp="1"/>
          </p:cNvSpPr>
          <p:nvPr>
            <p:ph type="sldNum" sz="quarter" idx="12"/>
          </p:nvPr>
        </p:nvSpPr>
        <p:spPr/>
        <p:txBody>
          <a:bodyPr/>
          <a:lstStyle/>
          <a:p>
            <a:fld id="{0B1596F5-5824-5B45-836C-424ED03603B3}" type="slidenum">
              <a:rPr lang="en-US" smtClean="0"/>
              <a:t>25</a:t>
            </a:fld>
            <a:endParaRPr lang="en-US" dirty="0"/>
          </a:p>
        </p:txBody>
      </p:sp>
      <p:sp>
        <p:nvSpPr>
          <p:cNvPr id="3" name="TextBox 2">
            <a:extLst>
              <a:ext uri="{FF2B5EF4-FFF2-40B4-BE49-F238E27FC236}">
                <a16:creationId xmlns:a16="http://schemas.microsoft.com/office/drawing/2014/main" id="{2F87396A-FFCB-7DC6-0E32-B675B039DE0C}"/>
              </a:ext>
            </a:extLst>
          </p:cNvPr>
          <p:cNvSpPr txBox="1"/>
          <p:nvPr/>
        </p:nvSpPr>
        <p:spPr>
          <a:xfrm>
            <a:off x="253219" y="464234"/>
            <a:ext cx="8637564" cy="707886"/>
          </a:xfrm>
          <a:prstGeom prst="rect">
            <a:avLst/>
          </a:prstGeom>
          <a:noFill/>
        </p:spPr>
        <p:txBody>
          <a:bodyPr wrap="square" rtlCol="0">
            <a:spAutoFit/>
          </a:bodyPr>
          <a:lstStyle/>
          <a:p>
            <a:r>
              <a:rPr lang="en-US" sz="4000" dirty="0">
                <a:solidFill>
                  <a:srgbClr val="FF0000"/>
                </a:solidFill>
              </a:rPr>
              <a:t>How to Screen for Oral Health Issues</a:t>
            </a:r>
          </a:p>
        </p:txBody>
      </p:sp>
      <p:sp>
        <p:nvSpPr>
          <p:cNvPr id="4" name="TextBox 3">
            <a:extLst>
              <a:ext uri="{FF2B5EF4-FFF2-40B4-BE49-F238E27FC236}">
                <a16:creationId xmlns:a16="http://schemas.microsoft.com/office/drawing/2014/main" id="{DCC12366-4201-AB95-00A4-62F840F35ED9}"/>
              </a:ext>
            </a:extLst>
          </p:cNvPr>
          <p:cNvSpPr txBox="1"/>
          <p:nvPr/>
        </p:nvSpPr>
        <p:spPr>
          <a:xfrm>
            <a:off x="520505" y="1463040"/>
            <a:ext cx="8201464" cy="3139321"/>
          </a:xfrm>
          <a:prstGeom prst="rect">
            <a:avLst/>
          </a:prstGeom>
          <a:noFill/>
        </p:spPr>
        <p:txBody>
          <a:bodyPr wrap="square" rtlCol="0">
            <a:spAutoFit/>
          </a:bodyPr>
          <a:lstStyle/>
          <a:p>
            <a:pPr marL="342900" indent="-342900">
              <a:buAutoNum type="arabicPeriod"/>
            </a:pPr>
            <a:endParaRPr lang="en-US" dirty="0"/>
          </a:p>
          <a:p>
            <a:pPr marL="342900" indent="-342900">
              <a:buAutoNum type="arabicPeriod"/>
            </a:pPr>
            <a:r>
              <a:rPr lang="en-US" dirty="0"/>
              <a:t>When is the last time you saw a dentist and was it for routine or emergency care?</a:t>
            </a:r>
          </a:p>
          <a:p>
            <a:r>
              <a:rPr lang="en-US" dirty="0"/>
              <a:t>2. Do you have any pain, swelling, sores, swelling, lesions, bleeding, pus, or any problems in your mouth currently? How long have they been present?</a:t>
            </a:r>
          </a:p>
          <a:p>
            <a:endParaRPr lang="en-US" dirty="0"/>
          </a:p>
          <a:p>
            <a:r>
              <a:rPr lang="en-US" dirty="0"/>
              <a:t>3. Have you had a fever?</a:t>
            </a:r>
          </a:p>
          <a:p>
            <a:endParaRPr lang="en-US" dirty="0"/>
          </a:p>
          <a:p>
            <a:r>
              <a:rPr lang="en-US" dirty="0"/>
              <a:t>Swelling, Fever, Pus or Bleeding, and Pain that keeps that patient up at night are all indications for immediate dental care. </a:t>
            </a:r>
          </a:p>
          <a:p>
            <a:pPr marL="342900" indent="-342900">
              <a:buAutoNum type="arabicPeriod"/>
            </a:pPr>
            <a:endParaRPr lang="en-US" dirty="0"/>
          </a:p>
        </p:txBody>
      </p:sp>
    </p:spTree>
    <p:extLst>
      <p:ext uri="{BB962C8B-B14F-4D97-AF65-F5344CB8AC3E}">
        <p14:creationId xmlns:p14="http://schemas.microsoft.com/office/powerpoint/2010/main" val="6278823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E29DC2-3979-3D74-FC26-8740F3D7D53C}"/>
              </a:ext>
            </a:extLst>
          </p:cNvPr>
          <p:cNvSpPr>
            <a:spLocks noGrp="1"/>
          </p:cNvSpPr>
          <p:nvPr>
            <p:ph type="sldNum" sz="quarter" idx="12"/>
          </p:nvPr>
        </p:nvSpPr>
        <p:spPr/>
        <p:txBody>
          <a:bodyPr/>
          <a:lstStyle/>
          <a:p>
            <a:fld id="{0B1596F5-5824-5B45-836C-424ED03603B3}" type="slidenum">
              <a:rPr lang="en-US" smtClean="0"/>
              <a:t>26</a:t>
            </a:fld>
            <a:endParaRPr lang="en-US" dirty="0"/>
          </a:p>
        </p:txBody>
      </p:sp>
      <p:sp>
        <p:nvSpPr>
          <p:cNvPr id="3" name="TextBox 2">
            <a:extLst>
              <a:ext uri="{FF2B5EF4-FFF2-40B4-BE49-F238E27FC236}">
                <a16:creationId xmlns:a16="http://schemas.microsoft.com/office/drawing/2014/main" id="{2F87396A-FFCB-7DC6-0E32-B675B039DE0C}"/>
              </a:ext>
            </a:extLst>
          </p:cNvPr>
          <p:cNvSpPr txBox="1"/>
          <p:nvPr/>
        </p:nvSpPr>
        <p:spPr>
          <a:xfrm>
            <a:off x="253219" y="464234"/>
            <a:ext cx="8637564" cy="707886"/>
          </a:xfrm>
          <a:prstGeom prst="rect">
            <a:avLst/>
          </a:prstGeom>
          <a:noFill/>
        </p:spPr>
        <p:txBody>
          <a:bodyPr wrap="square" rtlCol="0">
            <a:spAutoFit/>
          </a:bodyPr>
          <a:lstStyle/>
          <a:p>
            <a:r>
              <a:rPr lang="en-US" sz="4000" dirty="0">
                <a:solidFill>
                  <a:srgbClr val="FF0000"/>
                </a:solidFill>
              </a:rPr>
              <a:t>How to Screen for Oral Health Issues</a:t>
            </a:r>
          </a:p>
        </p:txBody>
      </p:sp>
      <p:sp>
        <p:nvSpPr>
          <p:cNvPr id="4" name="TextBox 3">
            <a:extLst>
              <a:ext uri="{FF2B5EF4-FFF2-40B4-BE49-F238E27FC236}">
                <a16:creationId xmlns:a16="http://schemas.microsoft.com/office/drawing/2014/main" id="{DCC12366-4201-AB95-00A4-62F840F35ED9}"/>
              </a:ext>
            </a:extLst>
          </p:cNvPr>
          <p:cNvSpPr txBox="1"/>
          <p:nvPr/>
        </p:nvSpPr>
        <p:spPr>
          <a:xfrm>
            <a:off x="520505" y="1463040"/>
            <a:ext cx="8201464" cy="646331"/>
          </a:xfrm>
          <a:prstGeom prst="rect">
            <a:avLst/>
          </a:prstGeom>
          <a:noFill/>
        </p:spPr>
        <p:txBody>
          <a:bodyPr wrap="square" rtlCol="0">
            <a:spAutoFit/>
          </a:bodyPr>
          <a:lstStyle/>
          <a:p>
            <a:r>
              <a:rPr lang="en-US" dirty="0"/>
              <a:t>Intra Oral Extraoral Exam</a:t>
            </a:r>
          </a:p>
          <a:p>
            <a:endParaRPr lang="en-US" dirty="0"/>
          </a:p>
        </p:txBody>
      </p:sp>
      <p:sp>
        <p:nvSpPr>
          <p:cNvPr id="5" name="TextBox 4">
            <a:extLst>
              <a:ext uri="{FF2B5EF4-FFF2-40B4-BE49-F238E27FC236}">
                <a16:creationId xmlns:a16="http://schemas.microsoft.com/office/drawing/2014/main" id="{8D1F069E-5344-8014-449F-619FE369C3D6}"/>
              </a:ext>
            </a:extLst>
          </p:cNvPr>
          <p:cNvSpPr txBox="1"/>
          <p:nvPr/>
        </p:nvSpPr>
        <p:spPr>
          <a:xfrm>
            <a:off x="787791" y="2982351"/>
            <a:ext cx="5613009" cy="369332"/>
          </a:xfrm>
          <a:prstGeom prst="rect">
            <a:avLst/>
          </a:prstGeom>
          <a:noFill/>
        </p:spPr>
        <p:txBody>
          <a:bodyPr wrap="square" rtlCol="0">
            <a:spAutoFit/>
          </a:bodyPr>
          <a:lstStyle/>
          <a:p>
            <a:r>
              <a:rPr lang="en-US" dirty="0"/>
              <a:t>INSERT VIDEO</a:t>
            </a:r>
          </a:p>
        </p:txBody>
      </p:sp>
    </p:spTree>
    <p:extLst>
      <p:ext uri="{BB962C8B-B14F-4D97-AF65-F5344CB8AC3E}">
        <p14:creationId xmlns:p14="http://schemas.microsoft.com/office/powerpoint/2010/main" val="3817264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308118-CB28-C1BD-208E-6D935E6C442F}"/>
              </a:ext>
            </a:extLst>
          </p:cNvPr>
          <p:cNvSpPr>
            <a:spLocks noGrp="1"/>
          </p:cNvSpPr>
          <p:nvPr>
            <p:ph type="sldNum" sz="quarter" idx="12"/>
          </p:nvPr>
        </p:nvSpPr>
        <p:spPr/>
        <p:txBody>
          <a:bodyPr/>
          <a:lstStyle/>
          <a:p>
            <a:fld id="{0B1596F5-5824-5B45-836C-424ED03603B3}" type="slidenum">
              <a:rPr lang="en-US" smtClean="0"/>
              <a:t>27</a:t>
            </a:fld>
            <a:endParaRPr lang="en-US" dirty="0"/>
          </a:p>
        </p:txBody>
      </p:sp>
      <p:pic>
        <p:nvPicPr>
          <p:cNvPr id="3" name="Picture 2" descr="http://1.bp.blogspot.com/-YcRXiIxZFdk/TsFRgzbb0tI/AAAAAAAAER8/2UUnCnfXXFw/s640/Pseudomembranous+candidiasis+on+the+palate.png">
            <a:extLst>
              <a:ext uri="{FF2B5EF4-FFF2-40B4-BE49-F238E27FC236}">
                <a16:creationId xmlns:a16="http://schemas.microsoft.com/office/drawing/2014/main" id="{C2C23D92-B754-3641-F9B7-FAC725BD7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037" y="228599"/>
            <a:ext cx="2694178" cy="18512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4.bp.blogspot.com/-ttffU_TAE-Q/VJg7YPWURYI/AAAAAAAAIOA/BI5PJOgmR_o/s1600/Oesophageal%2BCandidosis.jpg">
            <a:extLst>
              <a:ext uri="{FF2B5EF4-FFF2-40B4-BE49-F238E27FC236}">
                <a16:creationId xmlns:a16="http://schemas.microsoft.com/office/drawing/2014/main" id="{E85EB525-2135-0BEF-570A-6ADC30A87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8874" y="164421"/>
            <a:ext cx="2694178" cy="19153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A002112-F41A-E58B-79D0-AED921DDBFE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60037" y="3762033"/>
            <a:ext cx="2599822" cy="1700284"/>
          </a:xfrm>
          <a:prstGeom prst="rect">
            <a:avLst/>
          </a:prstGeom>
        </p:spPr>
      </p:pic>
      <p:pic>
        <p:nvPicPr>
          <p:cNvPr id="6" name="Picture 6" descr="http://ts2.mm.bing.net/th?id=I4534708764279373&amp;pid=1.7&amp;w=202&amp;h=144&amp;c=7&amp;rs=1">
            <a:extLst>
              <a:ext uri="{FF2B5EF4-FFF2-40B4-BE49-F238E27FC236}">
                <a16:creationId xmlns:a16="http://schemas.microsoft.com/office/drawing/2014/main" id="{0A23FF00-81ED-56CD-3A59-69E266A37311}"/>
              </a:ext>
            </a:extLst>
          </p:cNvPr>
          <p:cNvPicPr>
            <a:picLocks noChangeAspect="1" noChangeArrowheads="1"/>
          </p:cNvPicPr>
          <p:nvPr/>
        </p:nvPicPr>
        <p:blipFill>
          <a:blip r:embed="rId6" cstate="print"/>
          <a:srcRect/>
          <a:stretch>
            <a:fillRect/>
          </a:stretch>
        </p:blipFill>
        <p:spPr bwMode="auto">
          <a:xfrm>
            <a:off x="4167273" y="3762033"/>
            <a:ext cx="2503993" cy="1785026"/>
          </a:xfrm>
          <a:prstGeom prst="rect">
            <a:avLst/>
          </a:prstGeom>
          <a:noFill/>
        </p:spPr>
      </p:pic>
      <p:sp>
        <p:nvSpPr>
          <p:cNvPr id="8" name="TextBox 7">
            <a:extLst>
              <a:ext uri="{FF2B5EF4-FFF2-40B4-BE49-F238E27FC236}">
                <a16:creationId xmlns:a16="http://schemas.microsoft.com/office/drawing/2014/main" id="{7C08D2C5-DAE3-1EE1-1726-C2795EEB229F}"/>
              </a:ext>
            </a:extLst>
          </p:cNvPr>
          <p:cNvSpPr txBox="1"/>
          <p:nvPr/>
        </p:nvSpPr>
        <p:spPr>
          <a:xfrm>
            <a:off x="562708" y="2377440"/>
            <a:ext cx="5472332" cy="369332"/>
          </a:xfrm>
          <a:prstGeom prst="rect">
            <a:avLst/>
          </a:prstGeom>
          <a:noFill/>
        </p:spPr>
        <p:txBody>
          <a:bodyPr wrap="square" rtlCol="0">
            <a:spAutoFit/>
          </a:bodyPr>
          <a:lstStyle/>
          <a:p>
            <a:r>
              <a:rPr lang="en-US" dirty="0"/>
              <a:t>Candidiasis</a:t>
            </a:r>
          </a:p>
        </p:txBody>
      </p:sp>
      <p:sp>
        <p:nvSpPr>
          <p:cNvPr id="9" name="TextBox 8">
            <a:extLst>
              <a:ext uri="{FF2B5EF4-FFF2-40B4-BE49-F238E27FC236}">
                <a16:creationId xmlns:a16="http://schemas.microsoft.com/office/drawing/2014/main" id="{4581ECAC-0E73-416E-D028-35A0CAD69B20}"/>
              </a:ext>
            </a:extLst>
          </p:cNvPr>
          <p:cNvSpPr txBox="1"/>
          <p:nvPr/>
        </p:nvSpPr>
        <p:spPr>
          <a:xfrm>
            <a:off x="562708" y="5781822"/>
            <a:ext cx="6006904" cy="369332"/>
          </a:xfrm>
          <a:prstGeom prst="rect">
            <a:avLst/>
          </a:prstGeom>
          <a:noFill/>
        </p:spPr>
        <p:txBody>
          <a:bodyPr wrap="square" rtlCol="0">
            <a:spAutoFit/>
          </a:bodyPr>
          <a:lstStyle/>
          <a:p>
            <a:r>
              <a:rPr lang="en-US" dirty="0"/>
              <a:t>Oral Hairy Leukoplakia                           Herpetic Lesions</a:t>
            </a:r>
          </a:p>
        </p:txBody>
      </p:sp>
      <p:sp>
        <p:nvSpPr>
          <p:cNvPr id="10" name="TextBox 9">
            <a:extLst>
              <a:ext uri="{FF2B5EF4-FFF2-40B4-BE49-F238E27FC236}">
                <a16:creationId xmlns:a16="http://schemas.microsoft.com/office/drawing/2014/main" id="{01196F1E-E30C-BA9F-F574-37E6D9175195}"/>
              </a:ext>
            </a:extLst>
          </p:cNvPr>
          <p:cNvSpPr txBox="1"/>
          <p:nvPr/>
        </p:nvSpPr>
        <p:spPr>
          <a:xfrm>
            <a:off x="2419642" y="6385917"/>
            <a:ext cx="4543865" cy="369332"/>
          </a:xfrm>
          <a:prstGeom prst="rect">
            <a:avLst/>
          </a:prstGeom>
          <a:noFill/>
        </p:spPr>
        <p:txBody>
          <a:bodyPr wrap="square" rtlCol="0">
            <a:spAutoFit/>
          </a:bodyPr>
          <a:lstStyle/>
          <a:p>
            <a:r>
              <a:rPr lang="en-US" dirty="0">
                <a:solidFill>
                  <a:schemeClr val="bg1"/>
                </a:solidFill>
              </a:rPr>
              <a:t>All photos courtesy of Dr. Mark Schweizer</a:t>
            </a:r>
          </a:p>
        </p:txBody>
      </p:sp>
    </p:spTree>
    <p:extLst>
      <p:ext uri="{BB962C8B-B14F-4D97-AF65-F5344CB8AC3E}">
        <p14:creationId xmlns:p14="http://schemas.microsoft.com/office/powerpoint/2010/main" val="3620570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ADD279-EF6E-1D2E-68F0-E66766464A57}"/>
              </a:ext>
            </a:extLst>
          </p:cNvPr>
          <p:cNvSpPr>
            <a:spLocks noGrp="1"/>
          </p:cNvSpPr>
          <p:nvPr>
            <p:ph type="sldNum" sz="quarter" idx="12"/>
          </p:nvPr>
        </p:nvSpPr>
        <p:spPr/>
        <p:txBody>
          <a:bodyPr/>
          <a:lstStyle/>
          <a:p>
            <a:fld id="{0B1596F5-5824-5B45-836C-424ED03603B3}" type="slidenum">
              <a:rPr lang="en-US" smtClean="0"/>
              <a:t>28</a:t>
            </a:fld>
            <a:endParaRPr lang="en-US" dirty="0"/>
          </a:p>
        </p:txBody>
      </p:sp>
      <p:pic>
        <p:nvPicPr>
          <p:cNvPr id="3" name="Picture 2">
            <a:extLst>
              <a:ext uri="{FF2B5EF4-FFF2-40B4-BE49-F238E27FC236}">
                <a16:creationId xmlns:a16="http://schemas.microsoft.com/office/drawing/2014/main" id="{8896D17A-0AE9-A947-AD5F-D4F205DAA2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51" y="546218"/>
            <a:ext cx="3863926" cy="2321374"/>
          </a:xfrm>
          <a:prstGeom prst="rect">
            <a:avLst/>
          </a:prstGeom>
        </p:spPr>
      </p:pic>
      <p:sp>
        <p:nvSpPr>
          <p:cNvPr id="4" name="TextBox 3">
            <a:extLst>
              <a:ext uri="{FF2B5EF4-FFF2-40B4-BE49-F238E27FC236}">
                <a16:creationId xmlns:a16="http://schemas.microsoft.com/office/drawing/2014/main" id="{26939988-78AC-2A3F-0A84-BF06170F91CC}"/>
              </a:ext>
            </a:extLst>
          </p:cNvPr>
          <p:cNvSpPr txBox="1"/>
          <p:nvPr/>
        </p:nvSpPr>
        <p:spPr>
          <a:xfrm>
            <a:off x="2300067" y="6332791"/>
            <a:ext cx="4543865" cy="369332"/>
          </a:xfrm>
          <a:prstGeom prst="rect">
            <a:avLst/>
          </a:prstGeom>
          <a:noFill/>
        </p:spPr>
        <p:txBody>
          <a:bodyPr wrap="square" rtlCol="0">
            <a:spAutoFit/>
          </a:bodyPr>
          <a:lstStyle/>
          <a:p>
            <a:r>
              <a:rPr lang="en-US" dirty="0">
                <a:solidFill>
                  <a:schemeClr val="bg1"/>
                </a:solidFill>
              </a:rPr>
              <a:t>All photos courtesy of Dr. Mark Schweizer</a:t>
            </a:r>
          </a:p>
        </p:txBody>
      </p:sp>
      <p:sp>
        <p:nvSpPr>
          <p:cNvPr id="5" name="TextBox 4">
            <a:extLst>
              <a:ext uri="{FF2B5EF4-FFF2-40B4-BE49-F238E27FC236}">
                <a16:creationId xmlns:a16="http://schemas.microsoft.com/office/drawing/2014/main" id="{5BCBCFE7-F3BE-7979-893C-EFE0A1E226C1}"/>
              </a:ext>
            </a:extLst>
          </p:cNvPr>
          <p:cNvSpPr txBox="1"/>
          <p:nvPr/>
        </p:nvSpPr>
        <p:spPr>
          <a:xfrm>
            <a:off x="239150" y="3193366"/>
            <a:ext cx="7969655" cy="369332"/>
          </a:xfrm>
          <a:prstGeom prst="rect">
            <a:avLst/>
          </a:prstGeom>
          <a:noFill/>
        </p:spPr>
        <p:txBody>
          <a:bodyPr wrap="square" rtlCol="0">
            <a:spAutoFit/>
          </a:bodyPr>
          <a:lstStyle/>
          <a:p>
            <a:r>
              <a:rPr lang="en-US" dirty="0"/>
              <a:t>Aphthous Ulcers                                                        Kaposi's Sarcoma</a:t>
            </a:r>
          </a:p>
        </p:txBody>
      </p:sp>
      <p:pic>
        <p:nvPicPr>
          <p:cNvPr id="6" name="Picture 5">
            <a:extLst>
              <a:ext uri="{FF2B5EF4-FFF2-40B4-BE49-F238E27FC236}">
                <a16:creationId xmlns:a16="http://schemas.microsoft.com/office/drawing/2014/main" id="{6DC899AF-70DD-BD38-A8C0-A0E372CFEE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6744" y="546218"/>
            <a:ext cx="3482062" cy="2321374"/>
          </a:xfrm>
          <a:prstGeom prst="rect">
            <a:avLst/>
          </a:prstGeom>
        </p:spPr>
      </p:pic>
      <p:pic>
        <p:nvPicPr>
          <p:cNvPr id="7" name="Picture 6">
            <a:extLst>
              <a:ext uri="{FF2B5EF4-FFF2-40B4-BE49-F238E27FC236}">
                <a16:creationId xmlns:a16="http://schemas.microsoft.com/office/drawing/2014/main" id="{9386653B-89E3-91CC-79B9-53B388B055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9150" y="3888472"/>
            <a:ext cx="2538480" cy="1692320"/>
          </a:xfrm>
          <a:prstGeom prst="rect">
            <a:avLst/>
          </a:prstGeom>
        </p:spPr>
      </p:pic>
      <p:pic>
        <p:nvPicPr>
          <p:cNvPr id="1026" name="Picture 2" descr="Oral wart - Stock Image - C049/8647 - Science Photo Library">
            <a:extLst>
              <a:ext uri="{FF2B5EF4-FFF2-40B4-BE49-F238E27FC236}">
                <a16:creationId xmlns:a16="http://schemas.microsoft.com/office/drawing/2014/main" id="{9D3A57E8-8C31-B418-ECD7-0BABA645C4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08297" y="3837717"/>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3EE3291-7C62-5F6D-D7BD-0164DE6F4F35}"/>
              </a:ext>
            </a:extLst>
          </p:cNvPr>
          <p:cNvSpPr txBox="1"/>
          <p:nvPr/>
        </p:nvSpPr>
        <p:spPr>
          <a:xfrm>
            <a:off x="1308295" y="5721900"/>
            <a:ext cx="7090117" cy="369332"/>
          </a:xfrm>
          <a:prstGeom prst="rect">
            <a:avLst/>
          </a:prstGeom>
          <a:noFill/>
        </p:spPr>
        <p:txBody>
          <a:bodyPr wrap="square" rtlCol="0">
            <a:spAutoFit/>
          </a:bodyPr>
          <a:lstStyle/>
          <a:p>
            <a:r>
              <a:rPr lang="en-US" dirty="0"/>
              <a:t>HPV (Human Papilloma Virus)</a:t>
            </a:r>
          </a:p>
        </p:txBody>
      </p:sp>
    </p:spTree>
    <p:extLst>
      <p:ext uri="{BB962C8B-B14F-4D97-AF65-F5344CB8AC3E}">
        <p14:creationId xmlns:p14="http://schemas.microsoft.com/office/powerpoint/2010/main" val="2981015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7B4C71-5E3D-4278-BF4A-A80C81A9AAD6}"/>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44655E-D087-4AF0-A403-116195613DF4}"/>
              </a:ext>
            </a:extLst>
          </p:cNvPr>
          <p:cNvSpPr>
            <a:spLocks noGrp="1"/>
          </p:cNvSpPr>
          <p:nvPr>
            <p:ph type="sldNum" sz="quarter" idx="12"/>
          </p:nvPr>
        </p:nvSpPr>
        <p:spPr/>
        <p:txBody>
          <a:bodyPr/>
          <a:lstStyle/>
          <a:p>
            <a:fld id="{0B1596F5-5824-5B45-836C-424ED03603B3}" type="slidenum">
              <a:rPr lang="en-US" smtClean="0"/>
              <a:t>29</a:t>
            </a:fld>
            <a:endParaRPr lang="en-US" dirty="0"/>
          </a:p>
        </p:txBody>
      </p:sp>
      <p:pic>
        <p:nvPicPr>
          <p:cNvPr id="6" name="Picture 5">
            <a:extLst>
              <a:ext uri="{FF2B5EF4-FFF2-40B4-BE49-F238E27FC236}">
                <a16:creationId xmlns:a16="http://schemas.microsoft.com/office/drawing/2014/main" id="{0A6B9EEC-D007-4AB5-9F6E-9BD78007F863}"/>
              </a:ext>
            </a:extLst>
          </p:cNvPr>
          <p:cNvPicPr>
            <a:picLocks noChangeAspect="1"/>
          </p:cNvPicPr>
          <p:nvPr/>
        </p:nvPicPr>
        <p:blipFill>
          <a:blip r:embed="rId2"/>
          <a:stretch>
            <a:fillRect/>
          </a:stretch>
        </p:blipFill>
        <p:spPr>
          <a:xfrm>
            <a:off x="371232" y="681434"/>
            <a:ext cx="8488779" cy="4375537"/>
          </a:xfrm>
          <a:prstGeom prst="rect">
            <a:avLst/>
          </a:prstGeom>
        </p:spPr>
      </p:pic>
    </p:spTree>
    <p:extLst>
      <p:ext uri="{BB962C8B-B14F-4D97-AF65-F5344CB8AC3E}">
        <p14:creationId xmlns:p14="http://schemas.microsoft.com/office/powerpoint/2010/main" val="862772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CC7BD33-1E9C-1A6F-3C52-DABB54405619}"/>
              </a:ext>
            </a:extLst>
          </p:cNvPr>
          <p:cNvSpPr>
            <a:spLocks noGrp="1"/>
          </p:cNvSpPr>
          <p:nvPr>
            <p:ph type="sldNum" sz="quarter" idx="12"/>
          </p:nvPr>
        </p:nvSpPr>
        <p:spPr/>
        <p:txBody>
          <a:bodyPr/>
          <a:lstStyle/>
          <a:p>
            <a:fld id="{0B1596F5-5824-5B45-836C-424ED03603B3}" type="slidenum">
              <a:rPr lang="en-US" smtClean="0"/>
              <a:t>3</a:t>
            </a:fld>
            <a:endParaRPr lang="en-US" dirty="0"/>
          </a:p>
        </p:txBody>
      </p:sp>
      <p:sp>
        <p:nvSpPr>
          <p:cNvPr id="3" name="TextBox 2">
            <a:extLst>
              <a:ext uri="{FF2B5EF4-FFF2-40B4-BE49-F238E27FC236}">
                <a16:creationId xmlns:a16="http://schemas.microsoft.com/office/drawing/2014/main" id="{72E22B76-79B9-5A0B-68C4-E5E9DBB3090C}"/>
              </a:ext>
            </a:extLst>
          </p:cNvPr>
          <p:cNvSpPr txBox="1"/>
          <p:nvPr/>
        </p:nvSpPr>
        <p:spPr>
          <a:xfrm>
            <a:off x="773723" y="492369"/>
            <a:ext cx="7498080" cy="5940088"/>
          </a:xfrm>
          <a:prstGeom prst="rect">
            <a:avLst/>
          </a:prstGeom>
          <a:noFill/>
        </p:spPr>
        <p:txBody>
          <a:bodyPr wrap="square" rtlCol="0">
            <a:spAutoFit/>
          </a:bodyPr>
          <a:lstStyle/>
          <a:p>
            <a:r>
              <a:rPr lang="en-US" sz="4000" dirty="0">
                <a:solidFill>
                  <a:srgbClr val="FF0000"/>
                </a:solidFill>
              </a:rPr>
              <a:t>Objectives</a:t>
            </a:r>
          </a:p>
          <a:p>
            <a:pPr marL="457200" indent="-457200">
              <a:buAutoNum type="arabicPeriod"/>
            </a:pPr>
            <a:endParaRPr lang="en-US" sz="2000" dirty="0"/>
          </a:p>
          <a:p>
            <a:pPr marL="457200" indent="-457200">
              <a:buAutoNum type="arabicPeriod"/>
            </a:pPr>
            <a:r>
              <a:rPr lang="en-US" sz="2000" dirty="0"/>
              <a:t>Explain the current discrepancies in oral health care.</a:t>
            </a:r>
          </a:p>
          <a:p>
            <a:pPr marL="457200" indent="-457200">
              <a:buAutoNum type="arabicPeriod"/>
            </a:pPr>
            <a:r>
              <a:rPr lang="en-US" sz="2000" dirty="0"/>
              <a:t>Recognize the most commons comorbidities associated with oral health. </a:t>
            </a:r>
          </a:p>
          <a:p>
            <a:pPr marL="457200" indent="-457200">
              <a:buAutoNum type="arabicPeriod"/>
            </a:pPr>
            <a:r>
              <a:rPr lang="en-US" sz="2000" dirty="0"/>
              <a:t>Describe the difference in HIV outcomes by geographic region and race/ethnicity. </a:t>
            </a:r>
          </a:p>
          <a:p>
            <a:pPr marL="457200" indent="-457200">
              <a:buAutoNum type="arabicPeriod"/>
            </a:pPr>
            <a:r>
              <a:rPr lang="en-US" sz="2000" dirty="0"/>
              <a:t>Describe the frequency of oral lesions and the importance of recognizing oral lesions .</a:t>
            </a:r>
          </a:p>
          <a:p>
            <a:pPr marL="457200" indent="-457200">
              <a:buAutoNum type="arabicPeriod"/>
            </a:pPr>
            <a:r>
              <a:rPr lang="en-US" sz="2000" dirty="0"/>
              <a:t>Explain how interprofessional practice can affect health outcomes. </a:t>
            </a:r>
          </a:p>
          <a:p>
            <a:pPr marL="457200" indent="-457200">
              <a:buAutoNum type="arabicPeriod"/>
            </a:pPr>
            <a:r>
              <a:rPr lang="en-US" sz="2000" dirty="0"/>
              <a:t>List and explain oral health opportunities in interprofessional care. </a:t>
            </a:r>
          </a:p>
          <a:p>
            <a:pPr marL="457200" indent="-457200">
              <a:buAutoNum type="arabicPeriod"/>
            </a:pPr>
            <a:r>
              <a:rPr lang="en-US" sz="2000" dirty="0"/>
              <a:t> Identify methods to screen patients for oral health care.</a:t>
            </a:r>
          </a:p>
          <a:p>
            <a:pPr marL="457200" indent="-457200">
              <a:buAutoNum type="arabicPeriod"/>
            </a:pPr>
            <a:r>
              <a:rPr lang="en-US" sz="2000" dirty="0"/>
              <a:t>Demonstrate the steps in an intraoral extraoral exam.</a:t>
            </a:r>
          </a:p>
          <a:p>
            <a:pPr marL="457200" indent="-457200">
              <a:buAutoNum type="arabicPeriod"/>
            </a:pPr>
            <a:r>
              <a:rPr lang="en-US" sz="2000" dirty="0"/>
              <a:t>Diagnose common oral lesions in patients with HIV. </a:t>
            </a:r>
          </a:p>
          <a:p>
            <a:pPr marL="457200" indent="-457200">
              <a:buAutoNum type="arabicPeriod"/>
            </a:pPr>
            <a:endParaRPr lang="en-US" sz="2000" dirty="0"/>
          </a:p>
          <a:p>
            <a:pPr marL="457200" indent="-457200">
              <a:buAutoNum type="arabicPeriod"/>
            </a:pPr>
            <a:endParaRPr lang="en-US" sz="2000" dirty="0"/>
          </a:p>
        </p:txBody>
      </p:sp>
    </p:spTree>
    <p:extLst>
      <p:ext uri="{BB962C8B-B14F-4D97-AF65-F5344CB8AC3E}">
        <p14:creationId xmlns:p14="http://schemas.microsoft.com/office/powerpoint/2010/main" val="163446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FB14618-7037-4C08-395C-CC2E7F4DC085}"/>
              </a:ext>
            </a:extLst>
          </p:cNvPr>
          <p:cNvSpPr>
            <a:spLocks noGrp="1"/>
          </p:cNvSpPr>
          <p:nvPr>
            <p:ph type="sldNum" sz="quarter" idx="12"/>
          </p:nvPr>
        </p:nvSpPr>
        <p:spPr/>
        <p:txBody>
          <a:bodyPr/>
          <a:lstStyle/>
          <a:p>
            <a:fld id="{0B1596F5-5824-5B45-836C-424ED03603B3}" type="slidenum">
              <a:rPr lang="en-US" smtClean="0"/>
              <a:t>30</a:t>
            </a:fld>
            <a:endParaRPr lang="en-US" dirty="0"/>
          </a:p>
        </p:txBody>
      </p:sp>
      <p:pic>
        <p:nvPicPr>
          <p:cNvPr id="9218" name="Picture 2" descr="Image preview">
            <a:extLst>
              <a:ext uri="{FF2B5EF4-FFF2-40B4-BE49-F238E27FC236}">
                <a16:creationId xmlns:a16="http://schemas.microsoft.com/office/drawing/2014/main" id="{1355E818-974F-FED5-92BD-CA9CED7E10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118234"/>
            <a:ext cx="8401050"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02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941D2AA-0E74-5286-6A2A-388005D1719C}"/>
              </a:ext>
            </a:extLst>
          </p:cNvPr>
          <p:cNvSpPr>
            <a:spLocks noGrp="1"/>
          </p:cNvSpPr>
          <p:nvPr>
            <p:ph type="sldNum" sz="quarter" idx="12"/>
          </p:nvPr>
        </p:nvSpPr>
        <p:spPr/>
        <p:txBody>
          <a:bodyPr/>
          <a:lstStyle/>
          <a:p>
            <a:fld id="{0B1596F5-5824-5B45-836C-424ED03603B3}" type="slidenum">
              <a:rPr lang="en-US" smtClean="0"/>
              <a:t>31</a:t>
            </a:fld>
            <a:endParaRPr lang="en-US" dirty="0"/>
          </a:p>
        </p:txBody>
      </p:sp>
      <p:pic>
        <p:nvPicPr>
          <p:cNvPr id="6" name="Picture 5">
            <a:extLst>
              <a:ext uri="{FF2B5EF4-FFF2-40B4-BE49-F238E27FC236}">
                <a16:creationId xmlns:a16="http://schemas.microsoft.com/office/drawing/2014/main" id="{88CE649D-7017-1D3B-3B8E-F30F7859DF37}"/>
              </a:ext>
            </a:extLst>
          </p:cNvPr>
          <p:cNvPicPr>
            <a:picLocks noChangeAspect="1"/>
          </p:cNvPicPr>
          <p:nvPr/>
        </p:nvPicPr>
        <p:blipFill>
          <a:blip r:embed="rId2"/>
          <a:stretch>
            <a:fillRect/>
          </a:stretch>
        </p:blipFill>
        <p:spPr>
          <a:xfrm>
            <a:off x="393566" y="485775"/>
            <a:ext cx="8686862" cy="3951254"/>
          </a:xfrm>
          <a:prstGeom prst="rect">
            <a:avLst/>
          </a:prstGeom>
        </p:spPr>
      </p:pic>
      <p:sp>
        <p:nvSpPr>
          <p:cNvPr id="8" name="TextBox 7">
            <a:extLst>
              <a:ext uri="{FF2B5EF4-FFF2-40B4-BE49-F238E27FC236}">
                <a16:creationId xmlns:a16="http://schemas.microsoft.com/office/drawing/2014/main" id="{CBB434E7-9AD0-33AE-AD69-FF9185E3AD42}"/>
              </a:ext>
            </a:extLst>
          </p:cNvPr>
          <p:cNvSpPr txBox="1"/>
          <p:nvPr/>
        </p:nvSpPr>
        <p:spPr>
          <a:xfrm>
            <a:off x="614363" y="4920347"/>
            <a:ext cx="7143750" cy="646331"/>
          </a:xfrm>
          <a:prstGeom prst="rect">
            <a:avLst/>
          </a:prstGeom>
          <a:noFill/>
        </p:spPr>
        <p:txBody>
          <a:bodyPr wrap="square">
            <a:spAutoFit/>
          </a:bodyPr>
          <a:lstStyle/>
          <a:p>
            <a:r>
              <a:rPr lang="en-US" dirty="0">
                <a:hlinkClick r:id="rId3"/>
              </a:rPr>
              <a:t>https://www.seaetc.com/oral-health-and-resources-training-center/</a:t>
            </a:r>
            <a:endParaRPr lang="en-US" dirty="0"/>
          </a:p>
          <a:p>
            <a:endParaRPr lang="en-US" dirty="0"/>
          </a:p>
        </p:txBody>
      </p:sp>
    </p:spTree>
    <p:extLst>
      <p:ext uri="{BB962C8B-B14F-4D97-AF65-F5344CB8AC3E}">
        <p14:creationId xmlns:p14="http://schemas.microsoft.com/office/powerpoint/2010/main" val="23772687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E2AC82-23F4-4499-9B40-8EF7A61FD7A9}"/>
              </a:ext>
            </a:extLst>
          </p:cNvPr>
          <p:cNvSpPr/>
          <p:nvPr/>
        </p:nvSpPr>
        <p:spPr>
          <a:xfrm>
            <a:off x="599440" y="1184990"/>
            <a:ext cx="8321040" cy="4985980"/>
          </a:xfrm>
          <a:prstGeom prst="rect">
            <a:avLst/>
          </a:prstGeom>
        </p:spPr>
        <p:txBody>
          <a:bodyPr wrap="square">
            <a:spAutoFit/>
          </a:bodyPr>
          <a:lstStyle/>
          <a:p>
            <a:r>
              <a:rPr lang="en-US" sz="2400" b="1" dirty="0"/>
              <a:t>AETC Program</a:t>
            </a:r>
          </a:p>
          <a:p>
            <a:r>
              <a:rPr lang="en-US" sz="2400" b="1" dirty="0"/>
              <a:t>National Centers and National HIV Curriculum</a:t>
            </a:r>
          </a:p>
          <a:p>
            <a:endParaRPr lang="en-US" dirty="0"/>
          </a:p>
          <a:p>
            <a:pPr marL="285750" indent="-285750">
              <a:buFont typeface="Arial" panose="020B0604020202020204" pitchFamily="34" charset="0"/>
              <a:buChar char="•"/>
            </a:pPr>
            <a:r>
              <a:rPr lang="en-US" dirty="0"/>
              <a:t>National Coordinating Resource Center serves as the central web based</a:t>
            </a:r>
          </a:p>
          <a:p>
            <a:r>
              <a:rPr lang="en-US" dirty="0"/>
              <a:t>repository for AETC Program training and capacity building resources; its</a:t>
            </a:r>
          </a:p>
          <a:p>
            <a:r>
              <a:rPr lang="en-US" dirty="0"/>
              <a:t>website includes a free virtual library with training and technical assistance</a:t>
            </a:r>
          </a:p>
          <a:p>
            <a:r>
              <a:rPr lang="en-US" dirty="0"/>
              <a:t>materials, a program directory, and a calendar of trainings and other events.</a:t>
            </a:r>
          </a:p>
          <a:p>
            <a:r>
              <a:rPr lang="en-US" dirty="0"/>
              <a:t>Learn more: https ://aidsetc.org </a:t>
            </a:r>
          </a:p>
          <a:p>
            <a:endParaRPr lang="en-US" dirty="0"/>
          </a:p>
          <a:p>
            <a:pPr marL="285750" indent="-285750">
              <a:buFont typeface="Arial" panose="020B0604020202020204" pitchFamily="34" charset="0"/>
              <a:buChar char="•"/>
            </a:pPr>
            <a:r>
              <a:rPr lang="en-US" dirty="0"/>
              <a:t>National Clinician Consultation Center provides free, peer to peer,</a:t>
            </a:r>
          </a:p>
          <a:p>
            <a:r>
              <a:rPr lang="en-US" dirty="0"/>
              <a:t>expert advice for health professionals on HIV prevention, care, and treatment</a:t>
            </a:r>
          </a:p>
          <a:p>
            <a:r>
              <a:rPr lang="en-US" dirty="0"/>
              <a:t>and related topics. Learn more: https ://nccc.ucsf.edu  </a:t>
            </a:r>
          </a:p>
          <a:p>
            <a:endParaRPr lang="en-US" dirty="0"/>
          </a:p>
          <a:p>
            <a:pPr marL="285750" indent="-285750">
              <a:buFont typeface="Arial" panose="020B0604020202020204" pitchFamily="34" charset="0"/>
              <a:buChar char="•"/>
            </a:pPr>
            <a:r>
              <a:rPr lang="en-US" dirty="0"/>
              <a:t>National HIV Curriculum provides ongoing, up to date HIV training and</a:t>
            </a:r>
          </a:p>
          <a:p>
            <a:r>
              <a:rPr lang="en-US" dirty="0"/>
              <a:t>information for health professionals through a free, web-based curriculum;</a:t>
            </a:r>
          </a:p>
          <a:p>
            <a:r>
              <a:rPr lang="en-US" dirty="0"/>
              <a:t>also provides free CME credits, CNE contact hours, CE contact hours, and</a:t>
            </a:r>
          </a:p>
          <a:p>
            <a:r>
              <a:rPr lang="en-US" dirty="0"/>
              <a:t>maintenance of certification credits. Learn more: </a:t>
            </a:r>
            <a:r>
              <a:rPr lang="en-US" dirty="0">
                <a:hlinkClick r:id="rId2"/>
              </a:rPr>
              <a:t>www.hiv.uw.edu</a:t>
            </a:r>
            <a:r>
              <a:rPr lang="en-US" dirty="0"/>
              <a:t> </a:t>
            </a:r>
          </a:p>
        </p:txBody>
      </p:sp>
    </p:spTree>
    <p:extLst>
      <p:ext uri="{BB962C8B-B14F-4D97-AF65-F5344CB8AC3E}">
        <p14:creationId xmlns:p14="http://schemas.microsoft.com/office/powerpoint/2010/main" val="18329956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F91FB-2FD7-4E0D-B96D-630C1E09E291}"/>
              </a:ext>
            </a:extLst>
          </p:cNvPr>
          <p:cNvSpPr>
            <a:spLocks noGrp="1"/>
          </p:cNvSpPr>
          <p:nvPr>
            <p:ph type="ctrTitle"/>
          </p:nvPr>
        </p:nvSpPr>
        <p:spPr/>
        <p:txBody>
          <a:bodyPr/>
          <a:lstStyle/>
          <a:p>
            <a:r>
              <a:rPr lang="en-US" dirty="0"/>
              <a:t>Q&amp;A</a:t>
            </a:r>
          </a:p>
        </p:txBody>
      </p:sp>
    </p:spTree>
    <p:extLst>
      <p:ext uri="{BB962C8B-B14F-4D97-AF65-F5344CB8AC3E}">
        <p14:creationId xmlns:p14="http://schemas.microsoft.com/office/powerpoint/2010/main" val="3367073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65DD-EB46-1D83-8AAB-4B9BF86B7CF3}"/>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868787DE-985F-95A8-1155-54F1B2CD943D}"/>
              </a:ext>
            </a:extLst>
          </p:cNvPr>
          <p:cNvSpPr>
            <a:spLocks noGrp="1"/>
          </p:cNvSpPr>
          <p:nvPr>
            <p:ph idx="1"/>
          </p:nvPr>
        </p:nvSpPr>
        <p:spPr/>
        <p:txBody>
          <a:bodyPr>
            <a:normAutofit/>
          </a:bodyPr>
          <a:lstStyle/>
          <a:p>
            <a:pPr marL="114300" indent="0">
              <a:buNone/>
            </a:pPr>
            <a:r>
              <a:rPr lang="en-US" sz="1400" dirty="0">
                <a:latin typeface="Arial" panose="020B0604020202020204" pitchFamily="34" charset="0"/>
                <a:cs typeface="Arial" panose="020B0604020202020204" pitchFamily="34" charset="0"/>
              </a:rPr>
              <a:t>CDC.gov</a:t>
            </a:r>
          </a:p>
          <a:p>
            <a:pPr marL="114300" indent="0">
              <a:buNone/>
            </a:pPr>
            <a:r>
              <a:rPr lang="en-US" sz="1400" b="0" i="0" dirty="0">
                <a:effectLst/>
                <a:latin typeface="Arial" panose="020B0604020202020204" pitchFamily="34" charset="0"/>
                <a:cs typeface="Arial" panose="020B0604020202020204" pitchFamily="34" charset="0"/>
              </a:rPr>
              <a:t>Purnell Purnell TS, Calhoun EA, Golden SH, Halladay JR, Krok-Schoen JL, et al. 2016. Achieving health equity: closing the gaps in health care disparities, interventions, and research. </a:t>
            </a:r>
            <a:r>
              <a:rPr lang="en-US" sz="1400" b="0" i="1" dirty="0">
                <a:effectLst/>
                <a:latin typeface="Arial" panose="020B0604020202020204" pitchFamily="34" charset="0"/>
                <a:cs typeface="Arial" panose="020B0604020202020204" pitchFamily="34" charset="0"/>
              </a:rPr>
              <a:t>Health Aff</a:t>
            </a:r>
            <a:r>
              <a:rPr lang="en-US" sz="1400" b="0" i="0" dirty="0">
                <a:effectLst/>
                <a:latin typeface="Arial" panose="020B0604020202020204" pitchFamily="34" charset="0"/>
                <a:cs typeface="Arial" panose="020B0604020202020204" pitchFamily="34" charset="0"/>
              </a:rPr>
              <a:t>. 35(8):1410–15.</a:t>
            </a:r>
          </a:p>
          <a:p>
            <a:pPr marL="114300" indent="0">
              <a:buNone/>
            </a:pPr>
            <a:r>
              <a:rPr lang="en-US" sz="1400" dirty="0">
                <a:latin typeface="Arial" panose="020B0604020202020204" pitchFamily="34" charset="0"/>
                <a:cs typeface="Arial" panose="020B0604020202020204" pitchFamily="34" charset="0"/>
              </a:rPr>
              <a:t>Defining Comorbidity: Implications for Understanding Health and Health Services, </a:t>
            </a:r>
            <a:r>
              <a:rPr lang="en-US" sz="1400" dirty="0" err="1">
                <a:latin typeface="Arial" panose="020B0604020202020204" pitchFamily="34" charset="0"/>
                <a:cs typeface="Arial" panose="020B0604020202020204" pitchFamily="34" charset="0"/>
              </a:rPr>
              <a:t>Valderas</a:t>
            </a:r>
            <a:r>
              <a:rPr lang="en-US" sz="1400" dirty="0">
                <a:latin typeface="Arial" panose="020B0604020202020204" pitchFamily="34" charset="0"/>
                <a:cs typeface="Arial" panose="020B0604020202020204" pitchFamily="34" charset="0"/>
              </a:rPr>
              <a:t>, Starfield, Salisbury, Roland, </a:t>
            </a:r>
            <a:r>
              <a:rPr lang="en-US" sz="1400" dirty="0" err="1">
                <a:latin typeface="Arial" panose="020B0604020202020204" pitchFamily="34" charset="0"/>
                <a:cs typeface="Arial" panose="020B0604020202020204" pitchFamily="34" charset="0"/>
              </a:rPr>
              <a:t>FMedSci</a:t>
            </a:r>
            <a:r>
              <a:rPr lang="en-US" sz="1400" dirty="0">
                <a:latin typeface="Arial" panose="020B0604020202020204" pitchFamily="34" charset="0"/>
                <a:cs typeface="Arial" panose="020B0604020202020204" pitchFamily="34" charset="0"/>
              </a:rPr>
              <a:t> ,  Ann Fam Med 2017 Jul; 7(4): 357–363.</a:t>
            </a:r>
          </a:p>
          <a:p>
            <a:pPr marL="114300" indent="0" algn="l">
              <a:buNone/>
            </a:pPr>
            <a:r>
              <a:rPr lang="en-US" sz="1400" b="0" i="0" dirty="0">
                <a:effectLst/>
                <a:latin typeface="Arial" panose="020B0604020202020204" pitchFamily="34" charset="0"/>
                <a:cs typeface="Arial" panose="020B0604020202020204" pitchFamily="34" charset="0"/>
              </a:rPr>
              <a:t>Vujicic M, </a:t>
            </a:r>
            <a:r>
              <a:rPr lang="en-US" sz="1400" b="0" i="0" dirty="0" err="1">
                <a:effectLst/>
                <a:latin typeface="Arial" panose="020B0604020202020204" pitchFamily="34" charset="0"/>
                <a:cs typeface="Arial" panose="020B0604020202020204" pitchFamily="34" charset="0"/>
              </a:rPr>
              <a:t>Buchmueller</a:t>
            </a:r>
            <a:r>
              <a:rPr lang="en-US" sz="1400" b="0" i="0" dirty="0">
                <a:effectLst/>
                <a:latin typeface="Arial" panose="020B0604020202020204" pitchFamily="34" charset="0"/>
                <a:cs typeface="Arial" panose="020B0604020202020204" pitchFamily="34" charset="0"/>
              </a:rPr>
              <a:t> T, Klein R. Dental care presents the highest level of financial barriers, compared to other types of health care services. </a:t>
            </a:r>
            <a:r>
              <a:rPr lang="en-US" sz="1400" b="0" i="1" dirty="0">
                <a:effectLst/>
                <a:latin typeface="Arial" panose="020B0604020202020204" pitchFamily="34" charset="0"/>
                <a:cs typeface="Arial" panose="020B0604020202020204" pitchFamily="34" charset="0"/>
              </a:rPr>
              <a:t>Health Affairs</a:t>
            </a:r>
            <a:r>
              <a:rPr lang="en-US" sz="1400" b="0" i="0" dirty="0">
                <a:effectLst/>
                <a:latin typeface="Arial" panose="020B0604020202020204" pitchFamily="34" charset="0"/>
                <a:cs typeface="Arial" panose="020B0604020202020204" pitchFamily="34" charset="0"/>
              </a:rPr>
              <a:t>. 2016;35(12):2176–21</a:t>
            </a:r>
          </a:p>
          <a:p>
            <a:pPr marL="114300" indent="0" algn="l">
              <a:buNone/>
            </a:pPr>
            <a:r>
              <a:rPr lang="en-US" sz="1400" b="0" i="0" dirty="0" err="1">
                <a:effectLst/>
                <a:latin typeface="Arial" panose="020B0604020202020204" pitchFamily="34" charset="0"/>
                <a:cs typeface="Arial" panose="020B0604020202020204" pitchFamily="34" charset="0"/>
              </a:rPr>
              <a:t>Manski</a:t>
            </a:r>
            <a:r>
              <a:rPr lang="en-US" sz="1400" b="0" i="0" dirty="0">
                <a:effectLst/>
                <a:latin typeface="Arial" panose="020B0604020202020204" pitchFamily="34" charset="0"/>
                <a:cs typeface="Arial" panose="020B0604020202020204" pitchFamily="34" charset="0"/>
              </a:rPr>
              <a:t> RJ, Rohde F. </a:t>
            </a:r>
            <a:r>
              <a:rPr lang="en-US" sz="1400" b="0" i="1" u="sng" dirty="0">
                <a:solidFill>
                  <a:srgbClr val="478FCC"/>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Dental Services: Use, Expenses, Source of Payment, Coverage and Procedure Type, 1996–2015</a:t>
            </a:r>
            <a:r>
              <a:rPr lang="en-US" sz="1400" b="0" i="0" u="none" strike="noStrike" dirty="0">
                <a:solidFill>
                  <a:srgbClr val="478FCC"/>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pdf </a:t>
            </a:r>
            <a:r>
              <a:rPr lang="en-US" sz="1400" b="0" i="0" u="none" strike="noStrike" dirty="0" err="1">
                <a:solidFill>
                  <a:srgbClr val="478FCC"/>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iconexternal</a:t>
            </a:r>
            <a:r>
              <a:rPr lang="en-US" sz="1400"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icon</a:t>
            </a:r>
            <a:r>
              <a:rPr lang="en-US" sz="1400" b="0" i="0" dirty="0">
                <a:effectLst/>
                <a:latin typeface="Arial" panose="020B0604020202020204" pitchFamily="34" charset="0"/>
                <a:cs typeface="Arial" panose="020B0604020202020204" pitchFamily="34" charset="0"/>
              </a:rPr>
              <a:t>. Research Findings No. 38. Agency for Healthcare Research and Quality, US Dept of Health and Human Services; 2017.</a:t>
            </a:r>
          </a:p>
          <a:p>
            <a:pPr marL="114300" indent="0" algn="l">
              <a:buNone/>
            </a:pPr>
            <a:r>
              <a:rPr lang="en-US" sz="1400" b="0" i="0" dirty="0">
                <a:effectLst/>
                <a:latin typeface="Arial" panose="020B0604020202020204" pitchFamily="34" charset="0"/>
                <a:cs typeface="Arial" panose="020B0604020202020204" pitchFamily="34" charset="0"/>
              </a:rPr>
              <a:t>Centers for Disease Control and Prevention. </a:t>
            </a:r>
            <a:r>
              <a:rPr lang="en-US" sz="1400" b="0" i="1"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Oral Health Surveillance Report: Trends in Dental Caries and Sealants, Tooth Retention, and Edentulism, United States, 1999–2004 to 2011–2016</a:t>
            </a:r>
            <a:r>
              <a:rPr lang="en-US" sz="1400" b="0" i="0" dirty="0">
                <a:effectLst/>
                <a:latin typeface="Arial" panose="020B0604020202020204" pitchFamily="34" charset="0"/>
                <a:cs typeface="Arial" panose="020B0604020202020204" pitchFamily="34" charset="0"/>
              </a:rPr>
              <a:t>. US Dept of Health and Human Services; 2019.</a:t>
            </a:r>
          </a:p>
          <a:p>
            <a:pPr marL="114300" indent="0" algn="l">
              <a:buNone/>
            </a:pPr>
            <a:r>
              <a:rPr lang="en-US" sz="1400" b="0" i="0" dirty="0">
                <a:effectLst/>
                <a:latin typeface="Arial" panose="020B0604020202020204" pitchFamily="34" charset="0"/>
                <a:cs typeface="Arial" panose="020B0604020202020204" pitchFamily="34" charset="0"/>
              </a:rPr>
              <a:t>Griffin SO, Thornton-Evans G, Wei L, Griffin PM. Disparities in dental use and untreated caries prevalence by income. </a:t>
            </a:r>
            <a:r>
              <a:rPr lang="en-US" sz="1400" b="0" i="1" dirty="0">
                <a:effectLst/>
                <a:latin typeface="Arial" panose="020B0604020202020204" pitchFamily="34" charset="0"/>
                <a:cs typeface="Arial" panose="020B0604020202020204" pitchFamily="34" charset="0"/>
              </a:rPr>
              <a:t>JDR Clin Trans Res.</a:t>
            </a:r>
            <a:r>
              <a:rPr lang="en-US" sz="1400" b="0" i="0" dirty="0">
                <a:effectLst/>
                <a:latin typeface="Arial" panose="020B0604020202020204" pitchFamily="34" charset="0"/>
                <a:cs typeface="Arial" panose="020B0604020202020204" pitchFamily="34" charset="0"/>
              </a:rPr>
              <a:t> 2020:2380084420934746. doi:10.1177/2380084420934746</a:t>
            </a:r>
          </a:p>
          <a:p>
            <a:pPr marL="114300" indent="0" algn="l">
              <a:buNone/>
            </a:pPr>
            <a:r>
              <a:rPr lang="en-US" sz="1400" b="0" i="1" u="sng" dirty="0">
                <a:solidFill>
                  <a:srgbClr val="478FCC"/>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Cancer Facts and Figures 2017</a:t>
            </a:r>
            <a:r>
              <a:rPr lang="en-US" sz="1400"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external icon</a:t>
            </a:r>
            <a:r>
              <a:rPr lang="en-US" sz="1400" b="0" i="0" dirty="0">
                <a:effectLst/>
                <a:latin typeface="Arial" panose="020B0604020202020204" pitchFamily="34" charset="0"/>
                <a:cs typeface="Arial" panose="020B0604020202020204" pitchFamily="34" charset="0"/>
              </a:rPr>
              <a:t>. American Cancer Society; 2017.</a:t>
            </a:r>
          </a:p>
          <a:p>
            <a:endParaRPr lang="en-US" dirty="0"/>
          </a:p>
        </p:txBody>
      </p:sp>
      <p:sp>
        <p:nvSpPr>
          <p:cNvPr id="4" name="Slide Number Placeholder 3">
            <a:extLst>
              <a:ext uri="{FF2B5EF4-FFF2-40B4-BE49-F238E27FC236}">
                <a16:creationId xmlns:a16="http://schemas.microsoft.com/office/drawing/2014/main" id="{7B491D00-7900-10A5-8FD5-C59CF551C492}"/>
              </a:ext>
            </a:extLst>
          </p:cNvPr>
          <p:cNvSpPr>
            <a:spLocks noGrp="1"/>
          </p:cNvSpPr>
          <p:nvPr>
            <p:ph type="sldNum" sz="quarter" idx="12"/>
          </p:nvPr>
        </p:nvSpPr>
        <p:spPr/>
        <p:txBody>
          <a:bodyPr/>
          <a:lstStyle/>
          <a:p>
            <a:fld id="{0B1596F5-5824-5B45-836C-424ED03603B3}" type="slidenum">
              <a:rPr lang="en-US" smtClean="0"/>
              <a:t>34</a:t>
            </a:fld>
            <a:endParaRPr lang="en-US" dirty="0"/>
          </a:p>
        </p:txBody>
      </p:sp>
    </p:spTree>
    <p:extLst>
      <p:ext uri="{BB962C8B-B14F-4D97-AF65-F5344CB8AC3E}">
        <p14:creationId xmlns:p14="http://schemas.microsoft.com/office/powerpoint/2010/main" val="4175971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FD387-6403-4F2C-84B6-8C568C40705C}"/>
              </a:ext>
            </a:extLst>
          </p:cNvPr>
          <p:cNvSpPr>
            <a:spLocks noGrp="1"/>
          </p:cNvSpPr>
          <p:nvPr>
            <p:ph type="title"/>
          </p:nvPr>
        </p:nvSpPr>
        <p:spPr>
          <a:xfrm>
            <a:off x="742156" y="1663604"/>
            <a:ext cx="7659687" cy="1168400"/>
          </a:xfrm>
        </p:spPr>
        <p:txBody>
          <a:bodyPr/>
          <a:lstStyle/>
          <a:p>
            <a:r>
              <a:rPr lang="en-US" dirty="0"/>
              <a:t>Thank you for your attenDing!</a:t>
            </a:r>
          </a:p>
        </p:txBody>
      </p:sp>
      <p:pic>
        <p:nvPicPr>
          <p:cNvPr id="5" name="Picture 4" descr="A group of people holding signs&#10;&#10;Description automatically generated with low confidence">
            <a:extLst>
              <a:ext uri="{FF2B5EF4-FFF2-40B4-BE49-F238E27FC236}">
                <a16:creationId xmlns:a16="http://schemas.microsoft.com/office/drawing/2014/main" id="{543E0A96-225C-4A8F-8B6C-F29114942A2B}"/>
              </a:ext>
            </a:extLst>
          </p:cNvPr>
          <p:cNvPicPr>
            <a:picLocks noChangeAspect="1"/>
          </p:cNvPicPr>
          <p:nvPr/>
        </p:nvPicPr>
        <p:blipFill>
          <a:blip r:embed="rId2"/>
          <a:stretch>
            <a:fillRect/>
          </a:stretch>
        </p:blipFill>
        <p:spPr>
          <a:xfrm>
            <a:off x="0" y="3073304"/>
            <a:ext cx="9144000" cy="3149615"/>
          </a:xfrm>
          <a:prstGeom prst="rect">
            <a:avLst/>
          </a:prstGeom>
        </p:spPr>
      </p:pic>
      <p:sp>
        <p:nvSpPr>
          <p:cNvPr id="3" name="Slide Number Placeholder 2">
            <a:extLst>
              <a:ext uri="{FF2B5EF4-FFF2-40B4-BE49-F238E27FC236}">
                <a16:creationId xmlns:a16="http://schemas.microsoft.com/office/drawing/2014/main" id="{CE26AB95-817B-4A64-A63B-E068222D1269}"/>
              </a:ext>
            </a:extLst>
          </p:cNvPr>
          <p:cNvSpPr>
            <a:spLocks noGrp="1"/>
          </p:cNvSpPr>
          <p:nvPr>
            <p:ph type="sldNum" sz="quarter" idx="12"/>
          </p:nvPr>
        </p:nvSpPr>
        <p:spPr/>
        <p:txBody>
          <a:bodyPr/>
          <a:lstStyle/>
          <a:p>
            <a:fld id="{0B1596F5-5824-5B45-836C-424ED03603B3}" type="slidenum">
              <a:rPr lang="en-US" smtClean="0"/>
              <a:t>35</a:t>
            </a:fld>
            <a:endParaRPr lang="en-US" dirty="0"/>
          </a:p>
        </p:txBody>
      </p:sp>
    </p:spTree>
    <p:extLst>
      <p:ext uri="{BB962C8B-B14F-4D97-AF65-F5344CB8AC3E}">
        <p14:creationId xmlns:p14="http://schemas.microsoft.com/office/powerpoint/2010/main" val="207185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90AF-E9D4-4D3F-B165-9FF0C46226AB}"/>
              </a:ext>
            </a:extLst>
          </p:cNvPr>
          <p:cNvSpPr txBox="1">
            <a:spLocks/>
          </p:cNvSpPr>
          <p:nvPr/>
        </p:nvSpPr>
        <p:spPr>
          <a:xfrm>
            <a:off x="457199" y="274638"/>
            <a:ext cx="8315569"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a:lstStyle>
          <a:p>
            <a:pPr>
              <a:spcAft>
                <a:spcPts val="600"/>
              </a:spcAft>
            </a:pPr>
            <a:r>
              <a:rPr lang="en-US" b="0" i="0" kern="1200" cap="none" spc="-100" baseline="0">
                <a:ln>
                  <a:noFill/>
                </a:ln>
                <a:effectLst/>
                <a:latin typeface="+mj-lt"/>
                <a:ea typeface="+mj-ea"/>
                <a:cs typeface="ITC Avant Garde Std Md"/>
              </a:rPr>
              <a:t>Educational Need/Practice Gap</a:t>
            </a:r>
          </a:p>
        </p:txBody>
      </p:sp>
      <p:pic>
        <p:nvPicPr>
          <p:cNvPr id="6" name="Content Placeholder 5" descr="A person getting her teeth checked">
            <a:extLst>
              <a:ext uri="{FF2B5EF4-FFF2-40B4-BE49-F238E27FC236}">
                <a16:creationId xmlns:a16="http://schemas.microsoft.com/office/drawing/2014/main" id="{90D00839-3F15-0F9B-4ED0-ED41D4E0012D}"/>
              </a:ext>
            </a:extLst>
          </p:cNvPr>
          <p:cNvPicPr>
            <a:picLocks noGrp="1" noChangeAspect="1"/>
          </p:cNvPicPr>
          <p:nvPr>
            <p:ph sz="half" idx="1"/>
          </p:nvPr>
        </p:nvPicPr>
        <p:blipFill>
          <a:blip r:embed="rId2">
            <a:extLst>
              <a:ext uri="{837473B0-CC2E-450A-ABE3-18F120FF3D39}">
                <a1611:picAttrSrcUrl xmlns:a1611="http://schemas.microsoft.com/office/drawing/2016/11/main" r:id="rId3"/>
              </a:ext>
            </a:extLst>
          </a:blip>
          <a:stretch>
            <a:fillRect/>
          </a:stretch>
        </p:blipFill>
        <p:spPr>
          <a:xfrm>
            <a:off x="196345" y="2359152"/>
            <a:ext cx="3923337" cy="2615184"/>
          </a:xfrm>
        </p:spPr>
      </p:pic>
      <p:sp>
        <p:nvSpPr>
          <p:cNvPr id="11" name="Slide Number Placeholder 4">
            <a:extLst>
              <a:ext uri="{FF2B5EF4-FFF2-40B4-BE49-F238E27FC236}">
                <a16:creationId xmlns:a16="http://schemas.microsoft.com/office/drawing/2014/main" id="{8526CFE0-51F2-96E6-EF63-426486FA12F6}"/>
              </a:ext>
            </a:extLst>
          </p:cNvPr>
          <p:cNvSpPr>
            <a:spLocks noGrp="1"/>
          </p:cNvSpPr>
          <p:nvPr>
            <p:ph type="sldNum" sz="quarter" idx="12"/>
          </p:nvPr>
        </p:nvSpPr>
        <p:spPr>
          <a:xfrm>
            <a:off x="8531788" y="6305883"/>
            <a:ext cx="548640" cy="396240"/>
          </a:xfrm>
        </p:spPr>
        <p:txBody>
          <a:bodyPr/>
          <a:lstStyle/>
          <a:p>
            <a:pPr>
              <a:spcAft>
                <a:spcPts val="600"/>
              </a:spcAft>
            </a:pPr>
            <a:fld id="{0B1596F5-5824-5B45-836C-424ED03603B3}" type="slidenum">
              <a:rPr lang="en-US" smtClean="0"/>
              <a:pPr>
                <a:spcAft>
                  <a:spcPts val="600"/>
                </a:spcAft>
              </a:pPr>
              <a:t>4</a:t>
            </a:fld>
            <a:endParaRPr lang="en-US"/>
          </a:p>
        </p:txBody>
      </p:sp>
      <p:graphicFrame>
        <p:nvGraphicFramePr>
          <p:cNvPr id="5" name="Content Placeholder 2">
            <a:extLst>
              <a:ext uri="{FF2B5EF4-FFF2-40B4-BE49-F238E27FC236}">
                <a16:creationId xmlns:a16="http://schemas.microsoft.com/office/drawing/2014/main" id="{FD17C0C4-2CB2-D7A7-8A85-0B7D4458653C}"/>
              </a:ext>
            </a:extLst>
          </p:cNvPr>
          <p:cNvGraphicFramePr/>
          <p:nvPr>
            <p:extLst>
              <p:ext uri="{D42A27DB-BD31-4B8C-83A1-F6EECF244321}">
                <p14:modId xmlns:p14="http://schemas.microsoft.com/office/powerpoint/2010/main" val="829155531"/>
              </p:ext>
            </p:extLst>
          </p:nvPr>
        </p:nvGraphicFramePr>
        <p:xfrm>
          <a:off x="4419599" y="1536192"/>
          <a:ext cx="4038599" cy="44313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683774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46688BE-455C-8D1A-6860-68C27D7E9615}"/>
              </a:ext>
            </a:extLst>
          </p:cNvPr>
          <p:cNvSpPr>
            <a:spLocks noGrp="1"/>
          </p:cNvSpPr>
          <p:nvPr>
            <p:ph type="sldNum" sz="quarter" idx="12"/>
          </p:nvPr>
        </p:nvSpPr>
        <p:spPr>
          <a:xfrm>
            <a:off x="8531788" y="6305883"/>
            <a:ext cx="548640" cy="396240"/>
          </a:xfrm>
        </p:spPr>
        <p:txBody>
          <a:bodyPr vert="horz" lIns="0" tIns="0" rIns="0" bIns="0" rtlCol="0" anchor="ctr">
            <a:normAutofit/>
          </a:bodyPr>
          <a:lstStyle/>
          <a:p>
            <a:pPr>
              <a:spcAft>
                <a:spcPts val="600"/>
              </a:spcAft>
            </a:pPr>
            <a:fld id="{0B1596F5-5824-5B45-836C-424ED03603B3}" type="slidenum">
              <a:rPr lang="en-US" smtClean="0"/>
              <a:pPr>
                <a:spcAft>
                  <a:spcPts val="600"/>
                </a:spcAft>
              </a:pPr>
              <a:t>5</a:t>
            </a:fld>
            <a:endParaRPr lang="en-US"/>
          </a:p>
        </p:txBody>
      </p:sp>
      <p:graphicFrame>
        <p:nvGraphicFramePr>
          <p:cNvPr id="21" name="TextBox 3">
            <a:extLst>
              <a:ext uri="{FF2B5EF4-FFF2-40B4-BE49-F238E27FC236}">
                <a16:creationId xmlns:a16="http://schemas.microsoft.com/office/drawing/2014/main" id="{06BED4EF-6B67-4BF9-65FB-609A7DF5E5AF}"/>
              </a:ext>
            </a:extLst>
          </p:cNvPr>
          <p:cNvGraphicFramePr/>
          <p:nvPr>
            <p:extLst>
              <p:ext uri="{D42A27DB-BD31-4B8C-83A1-F6EECF244321}">
                <p14:modId xmlns:p14="http://schemas.microsoft.com/office/powerpoint/2010/main" val="461285284"/>
              </p:ext>
            </p:extLst>
          </p:nvPr>
        </p:nvGraphicFramePr>
        <p:xfrm>
          <a:off x="457199" y="1600200"/>
          <a:ext cx="8315569" cy="43672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57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F55CB-F55D-44A4-ACA8-372CF2ECE581}"/>
              </a:ext>
            </a:extLst>
          </p:cNvPr>
          <p:cNvSpPr>
            <a:spLocks noGrp="1"/>
          </p:cNvSpPr>
          <p:nvPr>
            <p:ph type="title"/>
          </p:nvPr>
        </p:nvSpPr>
        <p:spPr>
          <a:xfrm>
            <a:off x="457199" y="274638"/>
            <a:ext cx="8315569" cy="1143000"/>
          </a:xfrm>
        </p:spPr>
        <p:txBody>
          <a:bodyPr anchor="ctr">
            <a:normAutofit/>
          </a:bodyPr>
          <a:lstStyle/>
          <a:p>
            <a:r>
              <a:rPr lang="en-US"/>
              <a:t>Oral Health Care Access</a:t>
            </a:r>
          </a:p>
        </p:txBody>
      </p:sp>
      <p:sp>
        <p:nvSpPr>
          <p:cNvPr id="4" name="Slide Number Placeholder 3">
            <a:extLst>
              <a:ext uri="{FF2B5EF4-FFF2-40B4-BE49-F238E27FC236}">
                <a16:creationId xmlns:a16="http://schemas.microsoft.com/office/drawing/2014/main" id="{9F626886-F9B3-499A-9117-82AE8B17658A}"/>
              </a:ext>
            </a:extLst>
          </p:cNvPr>
          <p:cNvSpPr>
            <a:spLocks noGrp="1"/>
          </p:cNvSpPr>
          <p:nvPr>
            <p:ph type="sldNum" sz="quarter" idx="12"/>
          </p:nvPr>
        </p:nvSpPr>
        <p:spPr>
          <a:xfrm>
            <a:off x="8531788" y="6305883"/>
            <a:ext cx="548640" cy="396240"/>
          </a:xfrm>
        </p:spPr>
        <p:txBody>
          <a:bodyPr anchor="ctr">
            <a:normAutofit/>
          </a:bodyPr>
          <a:lstStyle/>
          <a:p>
            <a:pPr>
              <a:spcAft>
                <a:spcPts val="600"/>
              </a:spcAft>
            </a:pPr>
            <a:fld id="{0B1596F5-5824-5B45-836C-424ED03603B3}" type="slidenum">
              <a:rPr lang="en-US" smtClean="0"/>
              <a:pPr>
                <a:spcAft>
                  <a:spcPts val="600"/>
                </a:spcAft>
              </a:pPr>
              <a:t>6</a:t>
            </a:fld>
            <a:endParaRPr lang="en-US"/>
          </a:p>
        </p:txBody>
      </p:sp>
      <p:graphicFrame>
        <p:nvGraphicFramePr>
          <p:cNvPr id="6" name="Content Placeholder 2">
            <a:extLst>
              <a:ext uri="{FF2B5EF4-FFF2-40B4-BE49-F238E27FC236}">
                <a16:creationId xmlns:a16="http://schemas.microsoft.com/office/drawing/2014/main" id="{791317B0-F116-D5A5-827C-4CBCB2DAE7E5}"/>
              </a:ext>
            </a:extLst>
          </p:cNvPr>
          <p:cNvGraphicFramePr>
            <a:graphicFrameLocks noGrp="1"/>
          </p:cNvGraphicFramePr>
          <p:nvPr>
            <p:ph idx="1"/>
            <p:extLst>
              <p:ext uri="{D42A27DB-BD31-4B8C-83A1-F6EECF244321}">
                <p14:modId xmlns:p14="http://schemas.microsoft.com/office/powerpoint/2010/main" val="473764024"/>
              </p:ext>
            </p:extLst>
          </p:nvPr>
        </p:nvGraphicFramePr>
        <p:xfrm>
          <a:off x="457199" y="1600200"/>
          <a:ext cx="8315569" cy="43672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15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87A62-7635-936E-53B0-402B5B21CC32}"/>
              </a:ext>
            </a:extLst>
          </p:cNvPr>
          <p:cNvSpPr>
            <a:spLocks noGrp="1"/>
          </p:cNvSpPr>
          <p:nvPr>
            <p:ph type="title"/>
          </p:nvPr>
        </p:nvSpPr>
        <p:spPr/>
        <p:txBody>
          <a:bodyPr/>
          <a:lstStyle/>
          <a:p>
            <a:r>
              <a:rPr lang="en-US" dirty="0"/>
              <a:t>Disparities</a:t>
            </a:r>
          </a:p>
        </p:txBody>
      </p:sp>
      <p:sp>
        <p:nvSpPr>
          <p:cNvPr id="3" name="Content Placeholder 2">
            <a:extLst>
              <a:ext uri="{FF2B5EF4-FFF2-40B4-BE49-F238E27FC236}">
                <a16:creationId xmlns:a16="http://schemas.microsoft.com/office/drawing/2014/main" id="{491E7229-3010-9D66-39A4-01097D4C4065}"/>
              </a:ext>
            </a:extLst>
          </p:cNvPr>
          <p:cNvSpPr>
            <a:spLocks noGrp="1"/>
          </p:cNvSpPr>
          <p:nvPr>
            <p:ph idx="1"/>
          </p:nvPr>
        </p:nvSpPr>
        <p:spPr/>
        <p:txBody>
          <a:bodyPr>
            <a:normAutofit fontScale="70000" lnSpcReduction="20000"/>
          </a:bodyPr>
          <a:lstStyle/>
          <a:p>
            <a:pPr marL="114300" indent="0" algn="l">
              <a:buNone/>
            </a:pPr>
            <a:r>
              <a:rPr lang="en-US" sz="2900" b="1" i="0" dirty="0">
                <a:solidFill>
                  <a:schemeClr val="accent6"/>
                </a:solidFill>
                <a:effectLst/>
                <a:latin typeface="Open Sans" panose="020B0606030504020204" pitchFamily="34" charset="0"/>
              </a:rPr>
              <a:t>Oral Health Disparities in Adults Aged 65 or Older</a:t>
            </a:r>
          </a:p>
          <a:p>
            <a:pPr algn="l">
              <a:buFont typeface="Arial" panose="020B0604020202020204" pitchFamily="34" charset="0"/>
              <a:buChar char="•"/>
            </a:pPr>
            <a:r>
              <a:rPr lang="en-US" sz="2500" b="1" i="0" dirty="0">
                <a:solidFill>
                  <a:srgbClr val="000000"/>
                </a:solidFill>
                <a:effectLst/>
                <a:latin typeface="Open Sans" panose="020B0606030504020204" pitchFamily="34" charset="0"/>
              </a:rPr>
              <a:t>Edentulism (complete tooth loss)</a:t>
            </a:r>
            <a:r>
              <a:rPr lang="en-US" sz="2500" b="0" i="0" dirty="0">
                <a:solidFill>
                  <a:srgbClr val="000000"/>
                </a:solidFill>
                <a:effectLst/>
                <a:latin typeface="Open Sans" panose="020B0606030504020204" pitchFamily="34" charset="0"/>
              </a:rPr>
              <a:t>. Seventeen percent of older adults have lost all their teeth. Low-income older adults, those with less than a high school education, or those who are current smokers are more than 3 times as likely to have lost all of their teeth as adults with higher incomes, more than a high school education, or who have never smoked.</a:t>
            </a:r>
          </a:p>
          <a:p>
            <a:pPr algn="l"/>
            <a:r>
              <a:rPr lang="en-US" sz="2500" b="1" i="0" dirty="0">
                <a:solidFill>
                  <a:srgbClr val="333333"/>
                </a:solidFill>
                <a:effectLst/>
                <a:latin typeface="Open Sans" panose="020B0606030504020204" pitchFamily="34" charset="0"/>
              </a:rPr>
              <a:t>Disparities in Oral Cancer and Gum Disease</a:t>
            </a:r>
          </a:p>
          <a:p>
            <a:pPr algn="l">
              <a:buFont typeface="Arial" panose="020B0604020202020204" pitchFamily="34" charset="0"/>
              <a:buChar char="•"/>
            </a:pPr>
            <a:r>
              <a:rPr lang="en-US" sz="2500" b="1" i="0" dirty="0">
                <a:solidFill>
                  <a:srgbClr val="000000"/>
                </a:solidFill>
                <a:effectLst/>
                <a:latin typeface="Open Sans" panose="020B0606030504020204" pitchFamily="34" charset="0"/>
              </a:rPr>
              <a:t>Adults and oral cancer</a:t>
            </a:r>
            <a:r>
              <a:rPr lang="en-US" sz="2500" b="0" i="0" dirty="0">
                <a:solidFill>
                  <a:srgbClr val="000000"/>
                </a:solidFill>
                <a:effectLst/>
                <a:latin typeface="Open Sans" panose="020B0606030504020204" pitchFamily="34" charset="0"/>
              </a:rPr>
              <a:t>. Head and neck cancers are more than twice as common among men as women.</a:t>
            </a:r>
            <a:r>
              <a:rPr lang="en-US" sz="2500" b="0" i="0" u="none" strike="noStrike" baseline="30000" dirty="0">
                <a:solidFill>
                  <a:srgbClr val="000000"/>
                </a:solidFill>
                <a:effectLst/>
                <a:latin typeface="Open Sans" panose="020B0606030504020204" pitchFamily="34" charset="0"/>
              </a:rPr>
              <a:t>11</a:t>
            </a:r>
            <a:r>
              <a:rPr lang="en-US" sz="2500" b="0" i="0" dirty="0">
                <a:solidFill>
                  <a:srgbClr val="000000"/>
                </a:solidFill>
                <a:effectLst/>
                <a:latin typeface="Open Sans" panose="020B0606030504020204" pitchFamily="34" charset="0"/>
              </a:rPr>
              <a:t> The 5-year survival rate for oral pharyngeal (throat) cancers is lower among Black men (41%) than White men (62%).</a:t>
            </a:r>
            <a:r>
              <a:rPr lang="en-US" sz="2500" b="0" i="0" u="none" strike="noStrike" baseline="30000" dirty="0">
                <a:solidFill>
                  <a:srgbClr val="000000"/>
                </a:solidFill>
                <a:effectLst/>
                <a:latin typeface="Open Sans" panose="020B0606030504020204" pitchFamily="34" charset="0"/>
              </a:rPr>
              <a:t>1</a:t>
            </a:r>
            <a:endParaRPr lang="en-US" sz="2500" b="0" i="0" dirty="0">
              <a:solidFill>
                <a:srgbClr val="000000"/>
              </a:solidFill>
              <a:effectLst/>
              <a:latin typeface="Open Sans" panose="020B0606030504020204" pitchFamily="34" charset="0"/>
            </a:endParaRPr>
          </a:p>
          <a:p>
            <a:pPr algn="l">
              <a:buFont typeface="Arial" panose="020B0604020202020204" pitchFamily="34" charset="0"/>
              <a:buChar char="•"/>
            </a:pPr>
            <a:r>
              <a:rPr lang="en-US" sz="2500" b="1" i="0" dirty="0">
                <a:solidFill>
                  <a:srgbClr val="000000"/>
                </a:solidFill>
                <a:effectLst/>
                <a:latin typeface="Open Sans" panose="020B0606030504020204" pitchFamily="34" charset="0"/>
              </a:rPr>
              <a:t>Adults and gum (periodontal) disease. </a:t>
            </a:r>
            <a:r>
              <a:rPr lang="en-US" sz="2500" b="0" i="0" dirty="0">
                <a:solidFill>
                  <a:srgbClr val="000000"/>
                </a:solidFill>
                <a:effectLst/>
                <a:latin typeface="Open Sans" panose="020B0606030504020204" pitchFamily="34" charset="0"/>
              </a:rPr>
              <a:t>Forty-two percent of adults have some form of gum disease. Among adults aged 65 and older, the rate of gum disease increases to 60%.</a:t>
            </a:r>
          </a:p>
          <a:p>
            <a:pPr marL="742950" lvl="1" indent="-285750" algn="l">
              <a:buFont typeface="Arial" panose="020B0604020202020204" pitchFamily="34" charset="0"/>
              <a:buChar char="•"/>
            </a:pPr>
            <a:r>
              <a:rPr lang="en-US" sz="2500" b="0" i="0" dirty="0">
                <a:solidFill>
                  <a:srgbClr val="000000"/>
                </a:solidFill>
                <a:effectLst/>
                <a:latin typeface="Open Sans" panose="020B0606030504020204" pitchFamily="34" charset="0"/>
              </a:rPr>
              <a:t>Severe gum disease is most common among adults aged 65 or older, Mexican American and non-Hispanic Black adults, and people who smoke.</a:t>
            </a:r>
          </a:p>
          <a:p>
            <a:endParaRPr lang="en-US" dirty="0"/>
          </a:p>
        </p:txBody>
      </p:sp>
      <p:sp>
        <p:nvSpPr>
          <p:cNvPr id="4" name="Slide Number Placeholder 3">
            <a:extLst>
              <a:ext uri="{FF2B5EF4-FFF2-40B4-BE49-F238E27FC236}">
                <a16:creationId xmlns:a16="http://schemas.microsoft.com/office/drawing/2014/main" id="{4DB0C8D7-8110-C77F-8D0E-EE6555748530}"/>
              </a:ext>
            </a:extLst>
          </p:cNvPr>
          <p:cNvSpPr>
            <a:spLocks noGrp="1"/>
          </p:cNvSpPr>
          <p:nvPr>
            <p:ph type="sldNum" sz="quarter" idx="12"/>
          </p:nvPr>
        </p:nvSpPr>
        <p:spPr/>
        <p:txBody>
          <a:bodyPr/>
          <a:lstStyle/>
          <a:p>
            <a:fld id="{0B1596F5-5824-5B45-836C-424ED03603B3}" type="slidenum">
              <a:rPr lang="en-US" smtClean="0"/>
              <a:t>7</a:t>
            </a:fld>
            <a:endParaRPr lang="en-US" dirty="0"/>
          </a:p>
        </p:txBody>
      </p:sp>
      <p:pic>
        <p:nvPicPr>
          <p:cNvPr id="6" name="Picture 5">
            <a:extLst>
              <a:ext uri="{FF2B5EF4-FFF2-40B4-BE49-F238E27FC236}">
                <a16:creationId xmlns:a16="http://schemas.microsoft.com/office/drawing/2014/main" id="{011D43E0-8E1E-4406-9721-1D841F84E48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84264" y="331487"/>
            <a:ext cx="1914768" cy="1276512"/>
          </a:xfrm>
          <a:prstGeom prst="rect">
            <a:avLst/>
          </a:prstGeom>
        </p:spPr>
      </p:pic>
      <p:sp>
        <p:nvSpPr>
          <p:cNvPr id="7" name="TextBox 6">
            <a:extLst>
              <a:ext uri="{FF2B5EF4-FFF2-40B4-BE49-F238E27FC236}">
                <a16:creationId xmlns:a16="http://schemas.microsoft.com/office/drawing/2014/main" id="{33EF4411-2866-C4FE-9112-7270472C43F4}"/>
              </a:ext>
              <a:ext uri="{C183D7F6-B498-43B3-948B-1728B52AA6E4}">
                <adec:decorative xmlns:adec="http://schemas.microsoft.com/office/drawing/2017/decorative" val="1"/>
              </a:ext>
            </a:extLst>
          </p:cNvPr>
          <p:cNvSpPr txBox="1"/>
          <p:nvPr/>
        </p:nvSpPr>
        <p:spPr>
          <a:xfrm>
            <a:off x="6931152" y="6597956"/>
            <a:ext cx="2212848" cy="369332"/>
          </a:xfrm>
          <a:prstGeom prst="rect">
            <a:avLst/>
          </a:prstGeom>
          <a:noFill/>
        </p:spPr>
        <p:txBody>
          <a:bodyPr wrap="square" rtlCol="0">
            <a:spAutoFit/>
          </a:bodyPr>
          <a:lstStyle/>
          <a:p>
            <a:r>
              <a:rPr lang="en-US" sz="900">
                <a:hlinkClick r:id="rId4" tooltip="https://www.bundabergnow.com/2019/03/25/seniors-forum/"/>
              </a:rPr>
              <a:t>This Photo</a:t>
            </a:r>
            <a:r>
              <a:rPr lang="en-US" sz="900"/>
              <a:t> by Unknown Author is licensed under </a:t>
            </a:r>
            <a:r>
              <a:rPr lang="en-US" sz="900">
                <a:hlinkClick r:id="rId5" tooltip="https://creativecommons.org/licenses/by/3.0/"/>
              </a:rPr>
              <a:t>CC BY</a:t>
            </a:r>
            <a:endParaRPr lang="en-US" sz="900"/>
          </a:p>
        </p:txBody>
      </p:sp>
    </p:spTree>
    <p:extLst>
      <p:ext uri="{BB962C8B-B14F-4D97-AF65-F5344CB8AC3E}">
        <p14:creationId xmlns:p14="http://schemas.microsoft.com/office/powerpoint/2010/main" val="44343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0D87F-1EEE-1F69-8D59-8DC3F76F60FB}"/>
              </a:ext>
            </a:extLst>
          </p:cNvPr>
          <p:cNvSpPr>
            <a:spLocks noGrp="1"/>
          </p:cNvSpPr>
          <p:nvPr>
            <p:ph type="title"/>
          </p:nvPr>
        </p:nvSpPr>
        <p:spPr>
          <a:xfrm>
            <a:off x="457199" y="274638"/>
            <a:ext cx="8315569" cy="1143000"/>
          </a:xfrm>
        </p:spPr>
        <p:txBody>
          <a:bodyPr anchor="ctr">
            <a:normAutofit/>
          </a:bodyPr>
          <a:lstStyle/>
          <a:p>
            <a:r>
              <a:rPr lang="en-US" dirty="0"/>
              <a:t>Solutions</a:t>
            </a:r>
          </a:p>
        </p:txBody>
      </p:sp>
      <p:sp>
        <p:nvSpPr>
          <p:cNvPr id="4" name="Slide Number Placeholder 3">
            <a:extLst>
              <a:ext uri="{FF2B5EF4-FFF2-40B4-BE49-F238E27FC236}">
                <a16:creationId xmlns:a16="http://schemas.microsoft.com/office/drawing/2014/main" id="{67878BF4-B9A2-7F56-D4C0-433BBF658062}"/>
              </a:ext>
            </a:extLst>
          </p:cNvPr>
          <p:cNvSpPr>
            <a:spLocks noGrp="1"/>
          </p:cNvSpPr>
          <p:nvPr>
            <p:ph type="sldNum" sz="quarter" idx="12"/>
          </p:nvPr>
        </p:nvSpPr>
        <p:spPr>
          <a:xfrm>
            <a:off x="8531788" y="6305883"/>
            <a:ext cx="548640" cy="396240"/>
          </a:xfrm>
        </p:spPr>
        <p:txBody>
          <a:bodyPr anchor="ctr">
            <a:normAutofit/>
          </a:bodyPr>
          <a:lstStyle/>
          <a:p>
            <a:pPr>
              <a:spcAft>
                <a:spcPts val="600"/>
              </a:spcAft>
            </a:pPr>
            <a:fld id="{0B1596F5-5824-5B45-836C-424ED03603B3}" type="slidenum">
              <a:rPr lang="en-US" smtClean="0"/>
              <a:pPr>
                <a:spcAft>
                  <a:spcPts val="600"/>
                </a:spcAft>
              </a:pPr>
              <a:t>8</a:t>
            </a:fld>
            <a:endParaRPr lang="en-US"/>
          </a:p>
        </p:txBody>
      </p:sp>
      <p:graphicFrame>
        <p:nvGraphicFramePr>
          <p:cNvPr id="6" name="Content Placeholder 2">
            <a:extLst>
              <a:ext uri="{FF2B5EF4-FFF2-40B4-BE49-F238E27FC236}">
                <a16:creationId xmlns:a16="http://schemas.microsoft.com/office/drawing/2014/main" id="{128C4F6C-0037-38F6-D253-EBCABD797A3D}"/>
              </a:ext>
            </a:extLst>
          </p:cNvPr>
          <p:cNvGraphicFramePr>
            <a:graphicFrameLocks noGrp="1"/>
          </p:cNvGraphicFramePr>
          <p:nvPr>
            <p:ph sz="half" idx="2"/>
            <p:extLst>
              <p:ext uri="{D42A27DB-BD31-4B8C-83A1-F6EECF244321}">
                <p14:modId xmlns:p14="http://schemas.microsoft.com/office/powerpoint/2010/main" val="736272660"/>
              </p:ext>
            </p:extLst>
          </p:nvPr>
        </p:nvGraphicFramePr>
        <p:xfrm>
          <a:off x="3127248" y="795528"/>
          <a:ext cx="5330951" cy="517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5058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2A55C-DD98-4E96-8A90-83BA5E2B0F39}"/>
              </a:ext>
            </a:extLst>
          </p:cNvPr>
          <p:cNvSpPr>
            <a:spLocks noGrp="1"/>
          </p:cNvSpPr>
          <p:nvPr>
            <p:ph type="title"/>
          </p:nvPr>
        </p:nvSpPr>
        <p:spPr>
          <a:xfrm>
            <a:off x="628650" y="796766"/>
            <a:ext cx="8144118" cy="704850"/>
          </a:xfrm>
        </p:spPr>
        <p:txBody>
          <a:bodyPr>
            <a:normAutofit fontScale="90000"/>
          </a:bodyPr>
          <a:lstStyle/>
          <a:p>
            <a:r>
              <a:rPr lang="en-US" sz="2700" dirty="0"/>
              <a:t>Common Comorbidities in Patients with Poor Oral Health Care</a:t>
            </a:r>
          </a:p>
        </p:txBody>
      </p:sp>
      <p:sp>
        <p:nvSpPr>
          <p:cNvPr id="3" name="Content Placeholder 2">
            <a:extLst>
              <a:ext uri="{FF2B5EF4-FFF2-40B4-BE49-F238E27FC236}">
                <a16:creationId xmlns:a16="http://schemas.microsoft.com/office/drawing/2014/main" id="{061899FA-9708-4963-997B-5CBA983A7B1A}"/>
              </a:ext>
            </a:extLst>
          </p:cNvPr>
          <p:cNvSpPr>
            <a:spLocks noGrp="1"/>
          </p:cNvSpPr>
          <p:nvPr>
            <p:ph idx="1"/>
          </p:nvPr>
        </p:nvSpPr>
        <p:spPr/>
        <p:txBody>
          <a:bodyPr/>
          <a:lstStyle/>
          <a:p>
            <a:r>
              <a:rPr lang="en-US" b="1" dirty="0"/>
              <a:t>Cardiovascular Disease</a:t>
            </a:r>
          </a:p>
          <a:p>
            <a:r>
              <a:rPr lang="en-US" dirty="0"/>
              <a:t>Kidney Disease</a:t>
            </a:r>
          </a:p>
          <a:p>
            <a:r>
              <a:rPr lang="en-US" dirty="0"/>
              <a:t>Neurocognitive </a:t>
            </a:r>
          </a:p>
          <a:p>
            <a:r>
              <a:rPr lang="en-US" dirty="0"/>
              <a:t>Hepatic Function</a:t>
            </a:r>
          </a:p>
          <a:p>
            <a:r>
              <a:rPr lang="en-US" dirty="0"/>
              <a:t>Bone Disorders</a:t>
            </a:r>
          </a:p>
          <a:p>
            <a:r>
              <a:rPr lang="en-US" dirty="0"/>
              <a:t>Diabetes</a:t>
            </a:r>
          </a:p>
        </p:txBody>
      </p:sp>
      <p:pic>
        <p:nvPicPr>
          <p:cNvPr id="5" name="Graphic 4">
            <a:extLst>
              <a:ext uri="{FF2B5EF4-FFF2-40B4-BE49-F238E27FC236}">
                <a16:creationId xmlns:a16="http://schemas.microsoft.com/office/drawing/2014/main" id="{D8AC5759-FD7D-4F50-8907-369CC63792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78639" y="2448593"/>
            <a:ext cx="3243938" cy="2352008"/>
          </a:xfrm>
          <a:prstGeom prst="rect">
            <a:avLst/>
          </a:prstGeom>
        </p:spPr>
      </p:pic>
    </p:spTree>
    <p:extLst>
      <p:ext uri="{BB962C8B-B14F-4D97-AF65-F5344CB8AC3E}">
        <p14:creationId xmlns:p14="http://schemas.microsoft.com/office/powerpoint/2010/main" val="81113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2016_V4">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2" id="{0A226C85-450D-C041-850F-0FF95B0934F5}" vid="{8C5A9EB9-C227-AF42-96D7-546AA443CD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83447752F2254A8C762798AE315F30" ma:contentTypeVersion="14" ma:contentTypeDescription="Create a new document." ma:contentTypeScope="" ma:versionID="1e0f30ee3129cd525710bf93125462bf">
  <xsd:schema xmlns:xsd="http://www.w3.org/2001/XMLSchema" xmlns:xs="http://www.w3.org/2001/XMLSchema" xmlns:p="http://schemas.microsoft.com/office/2006/metadata/properties" xmlns:ns1="http://schemas.microsoft.com/sharepoint/v3" xmlns:ns3="a3a47dc6-62b6-4bff-a038-7ddac9c45d68" xmlns:ns4="f1ad154d-8a58-455e-86af-b279eda0d1d8" targetNamespace="http://schemas.microsoft.com/office/2006/metadata/properties" ma:root="true" ma:fieldsID="198f2a2096252bee98413015f2edebc6" ns1:_="" ns3:_="" ns4:_="">
    <xsd:import namespace="http://schemas.microsoft.com/sharepoint/v3"/>
    <xsd:import namespace="a3a47dc6-62b6-4bff-a038-7ddac9c45d68"/>
    <xsd:import namespace="f1ad154d-8a58-455e-86af-b279eda0d1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1:_ip_UnifiedCompliancePolicyProperties" minOccurs="0"/>
                <xsd:element ref="ns1:_ip_UnifiedCompliancePolicyUIAc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3a47dc6-62b6-4bff-a038-7ddac9c45d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d154d-8a58-455e-86af-b279eda0d1d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07381363-FCF2-4D3A-AC53-E0AF88C8C324}">
  <ds:schemaRefs>
    <ds:schemaRef ds:uri="http://schemas.microsoft.com/sharepoint/v3/contenttype/forms"/>
  </ds:schemaRefs>
</ds:datastoreItem>
</file>

<file path=customXml/itemProps2.xml><?xml version="1.0" encoding="utf-8"?>
<ds:datastoreItem xmlns:ds="http://schemas.openxmlformats.org/officeDocument/2006/customXml" ds:itemID="{3C01157E-2E79-40D3-965E-328AE4B62A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3a47dc6-62b6-4bff-a038-7ddac9c45d68"/>
    <ds:schemaRef ds:uri="f1ad154d-8a58-455e-86af-b279eda0d1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394270-D802-460C-B31F-01DC8777C8E5}">
  <ds:schemaRefs>
    <ds:schemaRef ds:uri="http://purl.org/dc/terms/"/>
    <ds:schemaRef ds:uri="http://schemas.microsoft.com/office/2006/metadata/properties"/>
    <ds:schemaRef ds:uri="http://www.w3.org/XML/1998/namespace"/>
    <ds:schemaRef ds:uri="f1ad154d-8a58-455e-86af-b279eda0d1d8"/>
    <ds:schemaRef ds:uri="http://schemas.microsoft.com/office/2006/documentManagement/types"/>
    <ds:schemaRef ds:uri="http://purl.org/dc/elements/1.1/"/>
    <ds:schemaRef ds:uri="http://purl.org/dc/dcmitype/"/>
    <ds:schemaRef ds:uri="a3a47dc6-62b6-4bff-a038-7ddac9c45d68"/>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SE-AETC-NCRC-Template-4x3</Template>
  <TotalTime>1279</TotalTime>
  <Words>2932</Words>
  <Application>Microsoft Office PowerPoint</Application>
  <PresentationFormat>On-screen Show (4:3)</PresentationFormat>
  <Paragraphs>218</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BlinkMacSystemFont</vt:lpstr>
      <vt:lpstr>Calibri</vt:lpstr>
      <vt:lpstr>Helvetica</vt:lpstr>
      <vt:lpstr>ITC Avant Garde Std Bk</vt:lpstr>
      <vt:lpstr>ITC Avant Garde Std Bk Cn</vt:lpstr>
      <vt:lpstr>Open Sans</vt:lpstr>
      <vt:lpstr>Wingdings</vt:lpstr>
      <vt:lpstr>AETC-2016_V4</vt:lpstr>
      <vt:lpstr> HIV and Oral Health 2023 </vt:lpstr>
      <vt:lpstr>PowerPoint Presentation</vt:lpstr>
      <vt:lpstr>PowerPoint Presentation</vt:lpstr>
      <vt:lpstr>PowerPoint Presentation</vt:lpstr>
      <vt:lpstr>PowerPoint Presentation</vt:lpstr>
      <vt:lpstr>Oral Health Care Access</vt:lpstr>
      <vt:lpstr>Disparities</vt:lpstr>
      <vt:lpstr>Solutions</vt:lpstr>
      <vt:lpstr>Common Comorbidities in Patients with Poor Oral Health Care</vt:lpstr>
      <vt:lpstr>HIV Where are we?</vt:lpstr>
      <vt:lpstr>PowerPoint Presentation</vt:lpstr>
      <vt:lpstr>PowerPoint Presentation</vt:lpstr>
      <vt:lpstr>PowerPoint Presentation</vt:lpstr>
      <vt:lpstr>PowerPoint Presentation</vt:lpstr>
      <vt:lpstr>Oral Health HIV Care Continuum</vt:lpstr>
      <vt:lpstr>Retained in Care</vt:lpstr>
      <vt:lpstr>Virally Suppressed</vt:lpstr>
      <vt:lpstr>Oral Health and HIV</vt:lpstr>
      <vt:lpstr>Oral Manifestations of HIV</vt:lpstr>
      <vt:lpstr>PowerPoint Presentation</vt:lpstr>
      <vt:lpstr>Interprofessional Practice</vt:lpstr>
      <vt:lpstr>Strategies for Integrating Oral Health and Primary Care</vt:lpstr>
      <vt:lpstr>Oral Health Care Opportunities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Q&amp;A</vt:lpstr>
      <vt:lpstr>References</vt:lpstr>
      <vt:lpstr>Thank you for your attenDing!</vt:lpstr>
    </vt:vector>
  </TitlesOfParts>
  <Company>University of Miami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Aguilar, Leonardo</dc:creator>
  <cp:lastModifiedBy>Judith Collins</cp:lastModifiedBy>
  <cp:revision>108</cp:revision>
  <dcterms:created xsi:type="dcterms:W3CDTF">2019-09-24T15:46:24Z</dcterms:created>
  <dcterms:modified xsi:type="dcterms:W3CDTF">2024-01-12T21:26:40Z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0x0101008083447752F2254A8C762798AE315F30</vt:lpwstr>
  </property>
</Properties>
</file>