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56" r:id="rId2"/>
    <p:sldId id="464" r:id="rId3"/>
    <p:sldId id="262" r:id="rId4"/>
    <p:sldId id="362" r:id="rId5"/>
    <p:sldId id="366" r:id="rId6"/>
    <p:sldId id="363" r:id="rId7"/>
    <p:sldId id="364" r:id="rId8"/>
    <p:sldId id="367" r:id="rId9"/>
    <p:sldId id="374" r:id="rId10"/>
    <p:sldId id="375" r:id="rId11"/>
    <p:sldId id="376" r:id="rId12"/>
    <p:sldId id="365" r:id="rId13"/>
    <p:sldId id="368" r:id="rId14"/>
    <p:sldId id="369" r:id="rId15"/>
    <p:sldId id="372" r:id="rId16"/>
    <p:sldId id="257" r:id="rId17"/>
    <p:sldId id="373" r:id="rId18"/>
    <p:sldId id="377" r:id="rId19"/>
    <p:sldId id="380" r:id="rId20"/>
    <p:sldId id="379" r:id="rId21"/>
    <p:sldId id="378" r:id="rId22"/>
    <p:sldId id="381" r:id="rId23"/>
    <p:sldId id="382" r:id="rId24"/>
    <p:sldId id="383" r:id="rId25"/>
    <p:sldId id="384" r:id="rId26"/>
    <p:sldId id="385" r:id="rId27"/>
    <p:sldId id="386" r:id="rId28"/>
    <p:sldId id="387" r:id="rId29"/>
    <p:sldId id="388" r:id="rId30"/>
    <p:sldId id="389" r:id="rId31"/>
    <p:sldId id="370" r:id="rId32"/>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EC4E9D-2BEC-34F9-2425-EE1766639A42}" name="Kylie Jansing" initials="KJ" userId="QNReZ2cqOHKsvjSQfS5MRvnsU4Hy0MVp97prrDGh3Eg="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91" autoAdjust="0"/>
    <p:restoredTop sz="95916" autoAdjust="0"/>
  </p:normalViewPr>
  <p:slideViewPr>
    <p:cSldViewPr snapToGrid="0" snapToObjects="1">
      <p:cViewPr varScale="1">
        <p:scale>
          <a:sx n="109" d="100"/>
          <a:sy n="109" d="100"/>
        </p:scale>
        <p:origin x="1272" y="108"/>
      </p:cViewPr>
      <p:guideLst>
        <p:guide orient="horz" pos="2160"/>
        <p:guide pos="2880"/>
      </p:guideLst>
    </p:cSldViewPr>
  </p:slideViewPr>
  <p:outlineViewPr>
    <p:cViewPr>
      <p:scale>
        <a:sx n="33" d="100"/>
        <a:sy n="33" d="100"/>
      </p:scale>
      <p:origin x="0" y="-2272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3/5/2024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3/5/2024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a:t>
            </a:fld>
            <a:endParaRPr lang="en-US"/>
          </a:p>
        </p:txBody>
      </p:sp>
    </p:spTree>
    <p:extLst>
      <p:ext uri="{BB962C8B-B14F-4D97-AF65-F5344CB8AC3E}">
        <p14:creationId xmlns:p14="http://schemas.microsoft.com/office/powerpoint/2010/main" val="317401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10</a:t>
            </a:fld>
            <a:endParaRPr lang="en-US"/>
          </a:p>
        </p:txBody>
      </p:sp>
    </p:spTree>
    <p:extLst>
      <p:ext uri="{BB962C8B-B14F-4D97-AF65-F5344CB8AC3E}">
        <p14:creationId xmlns:p14="http://schemas.microsoft.com/office/powerpoint/2010/main" val="79940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11</a:t>
            </a:fld>
            <a:endParaRPr lang="en-US"/>
          </a:p>
        </p:txBody>
      </p:sp>
    </p:spTree>
    <p:extLst>
      <p:ext uri="{BB962C8B-B14F-4D97-AF65-F5344CB8AC3E}">
        <p14:creationId xmlns:p14="http://schemas.microsoft.com/office/powerpoint/2010/main" val="3181989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12</a:t>
            </a:fld>
            <a:endParaRPr lang="en-US"/>
          </a:p>
        </p:txBody>
      </p:sp>
    </p:spTree>
    <p:extLst>
      <p:ext uri="{BB962C8B-B14F-4D97-AF65-F5344CB8AC3E}">
        <p14:creationId xmlns:p14="http://schemas.microsoft.com/office/powerpoint/2010/main" val="87745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13</a:t>
            </a:fld>
            <a:endParaRPr lang="en-US"/>
          </a:p>
        </p:txBody>
      </p:sp>
    </p:spTree>
    <p:extLst>
      <p:ext uri="{BB962C8B-B14F-4D97-AF65-F5344CB8AC3E}">
        <p14:creationId xmlns:p14="http://schemas.microsoft.com/office/powerpoint/2010/main" val="143738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1335989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15</a:t>
            </a:fld>
            <a:endParaRPr lang="en-US"/>
          </a:p>
        </p:txBody>
      </p:sp>
    </p:spTree>
    <p:extLst>
      <p:ext uri="{BB962C8B-B14F-4D97-AF65-F5344CB8AC3E}">
        <p14:creationId xmlns:p14="http://schemas.microsoft.com/office/powerpoint/2010/main" val="336448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16</a:t>
            </a:fld>
            <a:endParaRPr lang="en-US"/>
          </a:p>
        </p:txBody>
      </p:sp>
    </p:spTree>
    <p:extLst>
      <p:ext uri="{BB962C8B-B14F-4D97-AF65-F5344CB8AC3E}">
        <p14:creationId xmlns:p14="http://schemas.microsoft.com/office/powerpoint/2010/main" val="43962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17</a:t>
            </a:fld>
            <a:endParaRPr lang="en-US"/>
          </a:p>
        </p:txBody>
      </p:sp>
    </p:spTree>
    <p:extLst>
      <p:ext uri="{BB962C8B-B14F-4D97-AF65-F5344CB8AC3E}">
        <p14:creationId xmlns:p14="http://schemas.microsoft.com/office/powerpoint/2010/main" val="1337693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18</a:t>
            </a:fld>
            <a:endParaRPr lang="en-US"/>
          </a:p>
        </p:txBody>
      </p:sp>
    </p:spTree>
    <p:extLst>
      <p:ext uri="{BB962C8B-B14F-4D97-AF65-F5344CB8AC3E}">
        <p14:creationId xmlns:p14="http://schemas.microsoft.com/office/powerpoint/2010/main" val="1412284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19</a:t>
            </a:fld>
            <a:endParaRPr lang="en-US"/>
          </a:p>
        </p:txBody>
      </p:sp>
    </p:spTree>
    <p:extLst>
      <p:ext uri="{BB962C8B-B14F-4D97-AF65-F5344CB8AC3E}">
        <p14:creationId xmlns:p14="http://schemas.microsoft.com/office/powerpoint/2010/main" val="253195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a:p>
        </p:txBody>
      </p:sp>
    </p:spTree>
    <p:extLst>
      <p:ext uri="{BB962C8B-B14F-4D97-AF65-F5344CB8AC3E}">
        <p14:creationId xmlns:p14="http://schemas.microsoft.com/office/powerpoint/2010/main" val="1770668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20</a:t>
            </a:fld>
            <a:endParaRPr lang="en-US"/>
          </a:p>
        </p:txBody>
      </p:sp>
    </p:spTree>
    <p:extLst>
      <p:ext uri="{BB962C8B-B14F-4D97-AF65-F5344CB8AC3E}">
        <p14:creationId xmlns:p14="http://schemas.microsoft.com/office/powerpoint/2010/main" val="975582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21</a:t>
            </a:fld>
            <a:endParaRPr lang="en-US"/>
          </a:p>
        </p:txBody>
      </p:sp>
    </p:spTree>
    <p:extLst>
      <p:ext uri="{BB962C8B-B14F-4D97-AF65-F5344CB8AC3E}">
        <p14:creationId xmlns:p14="http://schemas.microsoft.com/office/powerpoint/2010/main" val="1917494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22</a:t>
            </a:fld>
            <a:endParaRPr lang="en-US"/>
          </a:p>
        </p:txBody>
      </p:sp>
    </p:spTree>
    <p:extLst>
      <p:ext uri="{BB962C8B-B14F-4D97-AF65-F5344CB8AC3E}">
        <p14:creationId xmlns:p14="http://schemas.microsoft.com/office/powerpoint/2010/main" val="3433712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23</a:t>
            </a:fld>
            <a:endParaRPr lang="en-US"/>
          </a:p>
        </p:txBody>
      </p:sp>
    </p:spTree>
    <p:extLst>
      <p:ext uri="{BB962C8B-B14F-4D97-AF65-F5344CB8AC3E}">
        <p14:creationId xmlns:p14="http://schemas.microsoft.com/office/powerpoint/2010/main" val="2540382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24</a:t>
            </a:fld>
            <a:endParaRPr lang="en-US"/>
          </a:p>
        </p:txBody>
      </p:sp>
    </p:spTree>
    <p:extLst>
      <p:ext uri="{BB962C8B-B14F-4D97-AF65-F5344CB8AC3E}">
        <p14:creationId xmlns:p14="http://schemas.microsoft.com/office/powerpoint/2010/main" val="165486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25</a:t>
            </a:fld>
            <a:endParaRPr lang="en-US"/>
          </a:p>
        </p:txBody>
      </p:sp>
    </p:spTree>
    <p:extLst>
      <p:ext uri="{BB962C8B-B14F-4D97-AF65-F5344CB8AC3E}">
        <p14:creationId xmlns:p14="http://schemas.microsoft.com/office/powerpoint/2010/main" val="1415818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26</a:t>
            </a:fld>
            <a:endParaRPr lang="en-US"/>
          </a:p>
        </p:txBody>
      </p:sp>
    </p:spTree>
    <p:extLst>
      <p:ext uri="{BB962C8B-B14F-4D97-AF65-F5344CB8AC3E}">
        <p14:creationId xmlns:p14="http://schemas.microsoft.com/office/powerpoint/2010/main" val="1375125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27</a:t>
            </a:fld>
            <a:endParaRPr lang="en-US"/>
          </a:p>
        </p:txBody>
      </p:sp>
    </p:spTree>
    <p:extLst>
      <p:ext uri="{BB962C8B-B14F-4D97-AF65-F5344CB8AC3E}">
        <p14:creationId xmlns:p14="http://schemas.microsoft.com/office/powerpoint/2010/main" val="2815858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28</a:t>
            </a:fld>
            <a:endParaRPr lang="en-US"/>
          </a:p>
        </p:txBody>
      </p:sp>
    </p:spTree>
    <p:extLst>
      <p:ext uri="{BB962C8B-B14F-4D97-AF65-F5344CB8AC3E}">
        <p14:creationId xmlns:p14="http://schemas.microsoft.com/office/powerpoint/2010/main" val="3645712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29</a:t>
            </a:fld>
            <a:endParaRPr lang="en-US"/>
          </a:p>
        </p:txBody>
      </p:sp>
    </p:spTree>
    <p:extLst>
      <p:ext uri="{BB962C8B-B14F-4D97-AF65-F5344CB8AC3E}">
        <p14:creationId xmlns:p14="http://schemas.microsoft.com/office/powerpoint/2010/main" val="395749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a:t>
            </a:fld>
            <a:endParaRPr lang="en-US"/>
          </a:p>
        </p:txBody>
      </p:sp>
    </p:spTree>
    <p:extLst>
      <p:ext uri="{BB962C8B-B14F-4D97-AF65-F5344CB8AC3E}">
        <p14:creationId xmlns:p14="http://schemas.microsoft.com/office/powerpoint/2010/main" val="1514754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30</a:t>
            </a:fld>
            <a:endParaRPr lang="en-US"/>
          </a:p>
        </p:txBody>
      </p:sp>
    </p:spTree>
    <p:extLst>
      <p:ext uri="{BB962C8B-B14F-4D97-AF65-F5344CB8AC3E}">
        <p14:creationId xmlns:p14="http://schemas.microsoft.com/office/powerpoint/2010/main" val="3114061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31</a:t>
            </a:fld>
            <a:endParaRPr lang="en-US"/>
          </a:p>
        </p:txBody>
      </p:sp>
    </p:spTree>
    <p:extLst>
      <p:ext uri="{BB962C8B-B14F-4D97-AF65-F5344CB8AC3E}">
        <p14:creationId xmlns:p14="http://schemas.microsoft.com/office/powerpoint/2010/main" val="264224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4</a:t>
            </a:fld>
            <a:endParaRPr lang="en-US"/>
          </a:p>
        </p:txBody>
      </p:sp>
    </p:spTree>
    <p:extLst>
      <p:ext uri="{BB962C8B-B14F-4D97-AF65-F5344CB8AC3E}">
        <p14:creationId xmlns:p14="http://schemas.microsoft.com/office/powerpoint/2010/main" val="92884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5</a:t>
            </a:fld>
            <a:endParaRPr lang="en-US"/>
          </a:p>
        </p:txBody>
      </p:sp>
    </p:spTree>
    <p:extLst>
      <p:ext uri="{BB962C8B-B14F-4D97-AF65-F5344CB8AC3E}">
        <p14:creationId xmlns:p14="http://schemas.microsoft.com/office/powerpoint/2010/main" val="79031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6</a:t>
            </a:fld>
            <a:endParaRPr lang="en-US"/>
          </a:p>
        </p:txBody>
      </p:sp>
    </p:spTree>
    <p:extLst>
      <p:ext uri="{BB962C8B-B14F-4D97-AF65-F5344CB8AC3E}">
        <p14:creationId xmlns:p14="http://schemas.microsoft.com/office/powerpoint/2010/main" val="2378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7</a:t>
            </a:fld>
            <a:endParaRPr lang="en-US"/>
          </a:p>
        </p:txBody>
      </p:sp>
    </p:spTree>
    <p:extLst>
      <p:ext uri="{BB962C8B-B14F-4D97-AF65-F5344CB8AC3E}">
        <p14:creationId xmlns:p14="http://schemas.microsoft.com/office/powerpoint/2010/main" val="396833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8</a:t>
            </a:fld>
            <a:endParaRPr lang="en-US"/>
          </a:p>
        </p:txBody>
      </p:sp>
    </p:spTree>
    <p:extLst>
      <p:ext uri="{BB962C8B-B14F-4D97-AF65-F5344CB8AC3E}">
        <p14:creationId xmlns:p14="http://schemas.microsoft.com/office/powerpoint/2010/main" val="323156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9</a:t>
            </a:fld>
            <a:endParaRPr lang="en-US"/>
          </a:p>
        </p:txBody>
      </p:sp>
    </p:spTree>
    <p:extLst>
      <p:ext uri="{BB962C8B-B14F-4D97-AF65-F5344CB8AC3E}">
        <p14:creationId xmlns:p14="http://schemas.microsoft.com/office/powerpoint/2010/main" val="53196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3/5/2024</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979852-C97B-B14C-9B2A-62C7CA124200}" type="datetime1">
              <a:rPr lang="en-US" smtClean="0"/>
              <a:t>3/5/2024</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37B11F5-7D46-2840-9E1A-95A154789C1D}" type="datetime1">
              <a:rPr lang="en-US" smtClean="0"/>
              <a:t>3/5/2024</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D7814A4-20F2-9A4C-873E-2AC2AA7D0C4C}" type="datetime1">
              <a:rPr lang="en-US" smtClean="0"/>
              <a:t>3/5/2024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F0400BDD-C64E-A646-BB04-4897CB59B8FE}" type="datetime1">
              <a:rPr lang="en-US" smtClean="0"/>
              <a:t>3/5/2024</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C92D7CF-0488-4941-A8F0-D24EE9D7CD5E}" type="datetime1">
              <a:rPr lang="en-US" smtClean="0"/>
              <a:t>3/5/2024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AEC8834-0501-BB49-990B-CAD068FB829A}" type="datetime1">
              <a:rPr lang="en-US" smtClean="0"/>
              <a:t>3/5/2024</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DF25ED4-1B54-B240-AA6E-2A9FD224D82B}" type="datetime1">
              <a:rPr lang="en-US" smtClean="0"/>
              <a:t>3/5/2024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DB92A167-D0BA-D142-B00A-6148A0612FF1}" type="datetime1">
              <a:rPr lang="en-US" smtClean="0"/>
              <a:t>3/5/2024</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3/5/2024</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aap.org/wp-content/uploads/2023/11/stud_guideline_document_fina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uptodate.com/contents/stimulant-use-disorder-treatment-overvie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aap.org/wp-content/uploads/2023/11/stud_guideline_document_final.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aap.org/wp-content/uploads/2023/11/stud_guideline_document_fina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pr.org/sections/health-shots/2021/09/30/1040412804/to-combat-meth-california-will-try-a-bold-treatment-pay-drug-users-to-stop-using%20September%2030%20202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sfaf.org/collections/status/a-substance-use-program-that-restores-hope-one-small-step-at-a-ti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rs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aap.org/wp-content/uploads/2023/11/stud_guideline_document_final.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aap.org/wp-content/uploads/2023/11/stud_guideline_document_final.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amhsa.gov/data/release/2022-national-survey-drug-use-and-health-nsduh-releas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doi.org/10.1038/s41598-023-35788-z" TargetMode="External"/><Relationship Id="rId5" Type="http://schemas.openxmlformats.org/officeDocument/2006/relationships/hyperlink" Target="https://doi.org/10.1161/ATVBAHA.119.312461" TargetMode="External"/><Relationship Id="rId4" Type="http://schemas.openxmlformats.org/officeDocument/2006/relationships/hyperlink" Target="https://www.aaap.org/wp-content/uploads/2023/11/stud_guideline_document_final.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61/ATVBAHA.119.31246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uptodate.com/contents/methamphetamine-use-disorder-epidemiology-clinical-features-and-diagnosis" TargetMode="External"/><Relationship Id="rId4" Type="http://schemas.openxmlformats.org/officeDocument/2006/relationships/hyperlink" Target="https://doi.org/10.1038/s41598-023-35788-z"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CA1C18-5CDA-DA49-00FB-C439B9BF6E6D}"/>
              </a:ext>
            </a:extLst>
          </p:cNvPr>
          <p:cNvSpPr>
            <a:spLocks noGrp="1"/>
          </p:cNvSpPr>
          <p:nvPr>
            <p:ph type="ctrTitle"/>
          </p:nvPr>
        </p:nvSpPr>
        <p:spPr>
          <a:xfrm>
            <a:off x="685803" y="2025527"/>
            <a:ext cx="7772399" cy="1403474"/>
          </a:xfrm>
        </p:spPr>
        <p:txBody>
          <a:bodyPr/>
          <a:lstStyle/>
          <a:p>
            <a:pPr algn="ctr"/>
            <a:r>
              <a:rPr lang="en-US" sz="4000" b="1" dirty="0"/>
              <a:t>Methamphetamine Use and </a:t>
            </a:r>
            <a:br>
              <a:rPr lang="en-US" sz="4000" b="1" dirty="0"/>
            </a:br>
            <a:r>
              <a:rPr lang="en-US" sz="4000" b="1" dirty="0"/>
              <a:t>HIV Care:</a:t>
            </a:r>
            <a:br>
              <a:rPr lang="en-US" b="1" dirty="0"/>
            </a:br>
            <a:br>
              <a:rPr lang="en-US" sz="4000" b="1" dirty="0">
                <a:solidFill>
                  <a:srgbClr val="00B050"/>
                </a:solidFill>
              </a:rPr>
            </a:br>
            <a:endParaRPr lang="en-US" dirty="0"/>
          </a:p>
        </p:txBody>
      </p:sp>
      <p:sp>
        <p:nvSpPr>
          <p:cNvPr id="6" name="Subtitle 5">
            <a:extLst>
              <a:ext uri="{FF2B5EF4-FFF2-40B4-BE49-F238E27FC236}">
                <a16:creationId xmlns:a16="http://schemas.microsoft.com/office/drawing/2014/main" id="{1A1973E5-4646-D24B-1CBF-FC96394112D3}"/>
              </a:ext>
            </a:extLst>
          </p:cNvPr>
          <p:cNvSpPr>
            <a:spLocks noGrp="1"/>
          </p:cNvSpPr>
          <p:nvPr>
            <p:ph type="subTitle" idx="1"/>
          </p:nvPr>
        </p:nvSpPr>
        <p:spPr>
          <a:xfrm>
            <a:off x="685801" y="3285505"/>
            <a:ext cx="7772398" cy="1066800"/>
          </a:xfrm>
        </p:spPr>
        <p:txBody>
          <a:bodyPr/>
          <a:lstStyle/>
          <a:p>
            <a:pPr algn="ctr"/>
            <a:r>
              <a:rPr lang="en-US" b="1" dirty="0">
                <a:solidFill>
                  <a:srgbClr val="00B050"/>
                </a:solidFill>
              </a:rPr>
              <a:t>Practical Ways to Start Treatment</a:t>
            </a:r>
            <a:endParaRPr lang="en-US" dirty="0"/>
          </a:p>
        </p:txBody>
      </p:sp>
      <p:sp>
        <p:nvSpPr>
          <p:cNvPr id="4" name="TextBox 3">
            <a:extLst>
              <a:ext uri="{FF2B5EF4-FFF2-40B4-BE49-F238E27FC236}">
                <a16:creationId xmlns:a16="http://schemas.microsoft.com/office/drawing/2014/main" id="{B70A389F-ABAE-41B0-BA27-203E6D55E8AB}"/>
              </a:ext>
            </a:extLst>
          </p:cNvPr>
          <p:cNvSpPr txBox="1"/>
          <p:nvPr/>
        </p:nvSpPr>
        <p:spPr>
          <a:xfrm>
            <a:off x="1885395" y="4534656"/>
            <a:ext cx="5373210" cy="1061829"/>
          </a:xfrm>
          <a:prstGeom prst="rect">
            <a:avLst/>
          </a:prstGeom>
          <a:noFill/>
        </p:spPr>
        <p:txBody>
          <a:bodyPr wrap="square" rtlCol="0">
            <a:spAutoFit/>
          </a:bodyPr>
          <a:lstStyle/>
          <a:p>
            <a:pPr algn="ctr"/>
            <a:r>
              <a:rPr lang="en-US" sz="2100"/>
              <a:t>March </a:t>
            </a:r>
            <a:r>
              <a:rPr lang="en-US" sz="2100" dirty="0"/>
              <a:t>2024</a:t>
            </a:r>
          </a:p>
          <a:p>
            <a:pPr algn="ctr"/>
            <a:r>
              <a:rPr lang="en-US" sz="2100" dirty="0"/>
              <a:t>Jamie Weinand MD</a:t>
            </a:r>
          </a:p>
          <a:p>
            <a:pPr algn="ctr"/>
            <a:r>
              <a:rPr lang="en-US" sz="2100" dirty="0"/>
              <a:t>El Rio Health - Tucson, Arizona</a:t>
            </a:r>
          </a:p>
        </p:txBody>
      </p:sp>
      <p:pic>
        <p:nvPicPr>
          <p:cNvPr id="2" name="Picture 2" descr="See the source image">
            <a:extLst>
              <a:ext uri="{FF2B5EF4-FFF2-40B4-BE49-F238E27FC236}">
                <a16:creationId xmlns:a16="http://schemas.microsoft.com/office/drawing/2014/main" id="{A3970886-5F9D-3DB9-D1E0-F8C59FE3F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286" y="309844"/>
            <a:ext cx="1943090" cy="99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9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E240-F718-033A-80A1-90056FE65C6B}"/>
              </a:ext>
            </a:extLst>
          </p:cNvPr>
          <p:cNvSpPr>
            <a:spLocks noGrp="1"/>
          </p:cNvSpPr>
          <p:nvPr>
            <p:ph type="title"/>
          </p:nvPr>
        </p:nvSpPr>
        <p:spPr/>
        <p:txBody>
          <a:bodyPr/>
          <a:lstStyle/>
          <a:p>
            <a:r>
              <a:rPr lang="en-US" dirty="0"/>
              <a:t>Case 1: 26 </a:t>
            </a:r>
            <a:r>
              <a:rPr lang="en-US" dirty="0" err="1"/>
              <a:t>yo</a:t>
            </a:r>
            <a:r>
              <a:rPr lang="en-US" dirty="0"/>
              <a:t> M with HIV with methamphetamine use (continued)</a:t>
            </a:r>
          </a:p>
        </p:txBody>
      </p:sp>
      <p:sp>
        <p:nvSpPr>
          <p:cNvPr id="4" name="Content Placeholder 3">
            <a:extLst>
              <a:ext uri="{FF2B5EF4-FFF2-40B4-BE49-F238E27FC236}">
                <a16:creationId xmlns:a16="http://schemas.microsoft.com/office/drawing/2014/main" id="{4679C28E-DF06-F77D-575A-D29CCFBEFE8D}"/>
              </a:ext>
            </a:extLst>
          </p:cNvPr>
          <p:cNvSpPr txBox="1">
            <a:spLocks noGrp="1"/>
          </p:cNvSpPr>
          <p:nvPr>
            <p:ph idx="1"/>
          </p:nvPr>
        </p:nvSpPr>
        <p:spPr>
          <a:xfrm>
            <a:off x="457202" y="1700376"/>
            <a:ext cx="8536486" cy="4844252"/>
          </a:xfrm>
          <a:prstGeom prst="rect">
            <a:avLst/>
          </a:prstGeom>
          <a:noFill/>
        </p:spPr>
        <p:txBody>
          <a:bodyPr wrap="square" rtlCol="0">
            <a:spAutoFit/>
          </a:bodyPr>
          <a:lstStyle/>
          <a:p>
            <a:r>
              <a:rPr lang="en-US" sz="2000" dirty="0"/>
              <a:t>26 </a:t>
            </a:r>
            <a:r>
              <a:rPr lang="en-US" sz="2000" dirty="0" err="1"/>
              <a:t>yo</a:t>
            </a:r>
            <a:r>
              <a:rPr lang="en-US" sz="2000" dirty="0"/>
              <a:t> man living with HIV notes that he has been using methamphetamine since age 19 around the time of his HIV diagnosis. </a:t>
            </a:r>
          </a:p>
          <a:p>
            <a:r>
              <a:rPr lang="en-US" sz="2000" dirty="0"/>
              <a:t>He is </a:t>
            </a:r>
            <a:r>
              <a:rPr lang="en-US" sz="2000" b="1" dirty="0"/>
              <a:t>unable to stop </a:t>
            </a:r>
            <a:r>
              <a:rPr lang="en-US" sz="2000" dirty="0"/>
              <a:t>using methamphetamine during sexual activity or recreationally at parties </a:t>
            </a:r>
            <a:r>
              <a:rPr lang="en-US" sz="2000" b="1" dirty="0"/>
              <a:t>despite multiple attempts to cut </a:t>
            </a:r>
            <a:r>
              <a:rPr lang="en-US" sz="2000" dirty="0"/>
              <a:t>down. </a:t>
            </a:r>
          </a:p>
          <a:p>
            <a:r>
              <a:rPr lang="en-US" sz="2000" dirty="0"/>
              <a:t>He notes that he is </a:t>
            </a:r>
            <a:r>
              <a:rPr lang="en-US" sz="2000" b="1" dirty="0"/>
              <a:t>using more </a:t>
            </a:r>
            <a:r>
              <a:rPr lang="en-US" sz="2000" dirty="0"/>
              <a:t>methamphetamine than prior to get the same effect and </a:t>
            </a:r>
            <a:r>
              <a:rPr lang="en-US" sz="2000" b="1" dirty="0"/>
              <a:t>when he stops using he becomes more fatigued</a:t>
            </a:r>
            <a:r>
              <a:rPr lang="en-US" sz="2000" dirty="0"/>
              <a:t>. </a:t>
            </a:r>
          </a:p>
          <a:p>
            <a:r>
              <a:rPr lang="en-US" sz="2000" dirty="0"/>
              <a:t>He started </a:t>
            </a:r>
            <a:r>
              <a:rPr lang="en-US" sz="2000" b="1" dirty="0"/>
              <a:t>using intravenously </a:t>
            </a:r>
            <a:r>
              <a:rPr lang="en-US" sz="2000" dirty="0"/>
              <a:t>with friends as well and had </a:t>
            </a:r>
            <a:r>
              <a:rPr lang="en-US" sz="2000" b="1" dirty="0"/>
              <a:t>one cellulitis</a:t>
            </a:r>
            <a:r>
              <a:rPr lang="en-US" sz="2000" dirty="0"/>
              <a:t>. </a:t>
            </a:r>
          </a:p>
          <a:p>
            <a:r>
              <a:rPr lang="en-US" sz="2000" dirty="0"/>
              <a:t>He </a:t>
            </a:r>
            <a:r>
              <a:rPr lang="en-US" sz="2000" b="1" dirty="0"/>
              <a:t>forgot to take his antiretroviral medications </a:t>
            </a:r>
            <a:r>
              <a:rPr lang="en-US" sz="2000" dirty="0"/>
              <a:t>a few times when he used and had a detectable viral load after being undetectable for several years. </a:t>
            </a:r>
          </a:p>
          <a:p>
            <a:r>
              <a:rPr lang="en-US" sz="2000" dirty="0"/>
              <a:t>He notes a </a:t>
            </a:r>
            <a:r>
              <a:rPr lang="en-US" sz="2000" b="1" dirty="0"/>
              <a:t>smaller friend circle </a:t>
            </a:r>
            <a:r>
              <a:rPr lang="en-US" sz="2000" dirty="0"/>
              <a:t>than in the past since his use has been escalating and is </a:t>
            </a:r>
            <a:r>
              <a:rPr lang="en-US" sz="2000" b="1" dirty="0"/>
              <a:t>feeling more isolated </a:t>
            </a:r>
            <a:r>
              <a:rPr lang="en-US" sz="2000" dirty="0"/>
              <a:t>than before.</a:t>
            </a:r>
          </a:p>
          <a:p>
            <a:endParaRPr lang="en-US" dirty="0"/>
          </a:p>
        </p:txBody>
      </p:sp>
    </p:spTree>
    <p:extLst>
      <p:ext uri="{BB962C8B-B14F-4D97-AF65-F5344CB8AC3E}">
        <p14:creationId xmlns:p14="http://schemas.microsoft.com/office/powerpoint/2010/main" val="294797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73A7-4CA2-0272-F951-7C9369DE0F05}"/>
              </a:ext>
            </a:extLst>
          </p:cNvPr>
          <p:cNvSpPr>
            <a:spLocks noGrp="1"/>
          </p:cNvSpPr>
          <p:nvPr>
            <p:ph type="title"/>
          </p:nvPr>
        </p:nvSpPr>
        <p:spPr>
          <a:xfrm>
            <a:off x="296355" y="309965"/>
            <a:ext cx="8847645" cy="994172"/>
          </a:xfrm>
        </p:spPr>
        <p:txBody>
          <a:bodyPr/>
          <a:lstStyle/>
          <a:p>
            <a:r>
              <a:rPr lang="en-US" sz="3600" dirty="0"/>
              <a:t>Definition – 2 or more criteria in 12 months:</a:t>
            </a:r>
          </a:p>
        </p:txBody>
      </p:sp>
      <p:sp>
        <p:nvSpPr>
          <p:cNvPr id="3" name="Content Placeholder 2">
            <a:extLst>
              <a:ext uri="{FF2B5EF4-FFF2-40B4-BE49-F238E27FC236}">
                <a16:creationId xmlns:a16="http://schemas.microsoft.com/office/drawing/2014/main" id="{611B9C01-9758-D8FD-5A51-560AA38A2C38}"/>
              </a:ext>
            </a:extLst>
          </p:cNvPr>
          <p:cNvSpPr>
            <a:spLocks noGrp="1"/>
          </p:cNvSpPr>
          <p:nvPr>
            <p:ph idx="1"/>
          </p:nvPr>
        </p:nvSpPr>
        <p:spPr>
          <a:xfrm>
            <a:off x="186180" y="1527632"/>
            <a:ext cx="3981057" cy="3975780"/>
          </a:xfrm>
        </p:spPr>
        <p:txBody>
          <a:bodyPr>
            <a:normAutofit fontScale="62500" lnSpcReduction="20000"/>
          </a:bodyPr>
          <a:lstStyle/>
          <a:p>
            <a:pPr marL="385763" indent="-385763">
              <a:buAutoNum type="arabicPeriod"/>
            </a:pPr>
            <a:r>
              <a:rPr lang="en-US" sz="1800" dirty="0">
                <a:solidFill>
                  <a:srgbClr val="232323"/>
                </a:solidFill>
              </a:rPr>
              <a:t> </a:t>
            </a:r>
            <a:r>
              <a:rPr lang="en-US" sz="1800" b="1" dirty="0">
                <a:solidFill>
                  <a:srgbClr val="232323"/>
                </a:solidFill>
              </a:rPr>
              <a:t>Larger amounts or over longer period than intended  -&gt; Using more</a:t>
            </a:r>
          </a:p>
          <a:p>
            <a:pPr marL="385763" indent="-385763">
              <a:buAutoNum type="arabicPeriod"/>
            </a:pPr>
            <a:r>
              <a:rPr lang="en-US" sz="1800" b="1" dirty="0">
                <a:solidFill>
                  <a:srgbClr val="232323"/>
                </a:solidFill>
              </a:rPr>
              <a:t>Persistent desire or unsuccessful efforts to cut down -&gt; Unable to stop</a:t>
            </a:r>
          </a:p>
          <a:p>
            <a:pPr marL="385763" indent="-385763">
              <a:buAutoNum type="arabicPeriod"/>
            </a:pPr>
            <a:r>
              <a:rPr lang="en-US" sz="1800" i="1" dirty="0">
                <a:solidFill>
                  <a:srgbClr val="232323"/>
                </a:solidFill>
              </a:rPr>
              <a:t>Significant time is spent to obtain substance, use or recover from its effects</a:t>
            </a:r>
          </a:p>
          <a:p>
            <a:pPr marL="385763" indent="-385763">
              <a:buAutoNum type="arabicPeriod"/>
            </a:pPr>
            <a:r>
              <a:rPr lang="en-US" sz="1800" i="1" dirty="0">
                <a:solidFill>
                  <a:srgbClr val="232323"/>
                </a:solidFill>
              </a:rPr>
              <a:t>Craving or strong desire or urge to use</a:t>
            </a:r>
          </a:p>
          <a:p>
            <a:pPr marL="385763" indent="-385763">
              <a:buAutoNum type="arabicPeriod"/>
            </a:pPr>
            <a:r>
              <a:rPr lang="en-US" sz="1800" dirty="0">
                <a:solidFill>
                  <a:srgbClr val="232323"/>
                </a:solidFill>
              </a:rPr>
              <a:t>Recurrent use results in failure to fulfill major role obligations at work, school or home</a:t>
            </a:r>
          </a:p>
          <a:p>
            <a:pPr marL="385763" indent="-385763">
              <a:buAutoNum type="arabicPeriod"/>
            </a:pPr>
            <a:r>
              <a:rPr lang="en-US" sz="1800" i="1" dirty="0">
                <a:solidFill>
                  <a:srgbClr val="232323"/>
                </a:solidFill>
              </a:rPr>
              <a:t>Continued use despite persistent/recurrent social or interpersonal problems caused/exacerbated by use</a:t>
            </a:r>
          </a:p>
          <a:p>
            <a:pPr marL="385763" indent="-385763">
              <a:buAutoNum type="arabicPeriod"/>
            </a:pPr>
            <a:r>
              <a:rPr lang="en-US" sz="1800" b="1" dirty="0">
                <a:solidFill>
                  <a:srgbClr val="232323"/>
                </a:solidFill>
              </a:rPr>
              <a:t>Important social, occupational or recreational activities given up or reduced due to use</a:t>
            </a:r>
          </a:p>
          <a:p>
            <a:pPr marL="385763" indent="-385763">
              <a:buAutoNum type="arabicPeriod"/>
            </a:pPr>
            <a:r>
              <a:rPr lang="en-US" sz="1800" b="1" dirty="0">
                <a:solidFill>
                  <a:srgbClr val="232323"/>
                </a:solidFill>
              </a:rPr>
              <a:t>Recurrent use in situations when it is physically hazardous (Risky use) -&gt; Use intravenously </a:t>
            </a:r>
          </a:p>
          <a:p>
            <a:pPr marL="385763" indent="-385763">
              <a:buAutoNum type="arabicPeriod"/>
            </a:pPr>
            <a:r>
              <a:rPr lang="en-US" sz="1800" b="1" dirty="0">
                <a:solidFill>
                  <a:srgbClr val="232323"/>
                </a:solidFill>
              </a:rPr>
              <a:t>Continued use despite knowledge of persistent or recurrent physical or psychological problem that is likely caused/exacerbated by use -&gt; Cellulitis/ detectable viremia</a:t>
            </a:r>
          </a:p>
          <a:p>
            <a:pPr marL="385763" indent="-385763">
              <a:buAutoNum type="arabicPeriod"/>
            </a:pPr>
            <a:r>
              <a:rPr lang="en-US" sz="1800" b="1" dirty="0">
                <a:solidFill>
                  <a:srgbClr val="232323"/>
                </a:solidFill>
              </a:rPr>
              <a:t>Tolerance* -&gt; Using more to get same effect</a:t>
            </a:r>
            <a:endParaRPr lang="en-US" sz="1800" dirty="0">
              <a:solidFill>
                <a:srgbClr val="232323"/>
              </a:solidFill>
            </a:endParaRPr>
          </a:p>
          <a:p>
            <a:pPr marL="385763" indent="-385763">
              <a:buAutoNum type="arabicPeriod"/>
            </a:pPr>
            <a:r>
              <a:rPr lang="en-US" sz="1800" b="1" dirty="0">
                <a:solidFill>
                  <a:srgbClr val="232323"/>
                </a:solidFill>
              </a:rPr>
              <a:t>Withdrawal </a:t>
            </a:r>
            <a:r>
              <a:rPr lang="en-US" sz="1800" dirty="0">
                <a:solidFill>
                  <a:srgbClr val="232323"/>
                </a:solidFill>
              </a:rPr>
              <a:t>* </a:t>
            </a:r>
            <a:r>
              <a:rPr lang="en-US" sz="1800" b="1" dirty="0">
                <a:solidFill>
                  <a:srgbClr val="232323"/>
                </a:solidFill>
              </a:rPr>
              <a:t>-&gt; Fatigued after use </a:t>
            </a:r>
            <a:endParaRPr lang="en-US" sz="1800" dirty="0">
              <a:solidFill>
                <a:srgbClr val="232323"/>
              </a:solidFill>
            </a:endParaRPr>
          </a:p>
          <a:p>
            <a:pPr marL="0" indent="0">
              <a:buNone/>
            </a:pPr>
            <a:r>
              <a:rPr lang="en-US" sz="1800" dirty="0">
                <a:solidFill>
                  <a:srgbClr val="232323"/>
                </a:solidFill>
              </a:rPr>
              <a:t>*Do not use these criteria when therapeutic prescription use from medical provider is sole substance use, i.e. attention deficit hyperactivity disorder or narcolepsy. </a:t>
            </a:r>
            <a:endParaRPr lang="en-US" sz="1800" dirty="0">
              <a:solidFill>
                <a:srgbClr val="212121"/>
              </a:solidFill>
              <a:latin typeface="Cambria" panose="02040503050406030204" pitchFamily="18" charset="0"/>
            </a:endParaRPr>
          </a:p>
          <a:p>
            <a:pPr marL="0" indent="0">
              <a:buNone/>
            </a:pPr>
            <a:endParaRPr lang="en-US" sz="1800" dirty="0">
              <a:solidFill>
                <a:srgbClr val="232323"/>
              </a:solidFill>
            </a:endParaRPr>
          </a:p>
        </p:txBody>
      </p:sp>
      <p:sp>
        <p:nvSpPr>
          <p:cNvPr id="6" name="TextBox 5">
            <a:extLst>
              <a:ext uri="{FF2B5EF4-FFF2-40B4-BE49-F238E27FC236}">
                <a16:creationId xmlns:a16="http://schemas.microsoft.com/office/drawing/2014/main" id="{07FB3664-5F76-8F16-B8CC-186C8C5C84D3}"/>
              </a:ext>
            </a:extLst>
          </p:cNvPr>
          <p:cNvSpPr txBox="1"/>
          <p:nvPr/>
        </p:nvSpPr>
        <p:spPr>
          <a:xfrm>
            <a:off x="4169595" y="1470150"/>
            <a:ext cx="4680409" cy="3208571"/>
          </a:xfrm>
          <a:prstGeom prst="rect">
            <a:avLst/>
          </a:prstGeom>
          <a:noFill/>
        </p:spPr>
        <p:txBody>
          <a:bodyPr wrap="square" rtlCol="0">
            <a:spAutoFit/>
          </a:bodyPr>
          <a:lstStyle/>
          <a:p>
            <a:r>
              <a:rPr lang="en-US" sz="1350" dirty="0"/>
              <a:t>26 </a:t>
            </a:r>
            <a:r>
              <a:rPr lang="en-US" sz="1350" dirty="0" err="1"/>
              <a:t>yo</a:t>
            </a:r>
            <a:r>
              <a:rPr lang="en-US" sz="1350" dirty="0"/>
              <a:t> man with HIV notes that he has been using methamphetamine since age 19 around the time of his HIV diagnosis. He is </a:t>
            </a:r>
            <a:r>
              <a:rPr lang="en-US" sz="1350" b="1" dirty="0"/>
              <a:t>unable to stop </a:t>
            </a:r>
            <a:r>
              <a:rPr lang="en-US" sz="1350" dirty="0"/>
              <a:t>using methamphetamine during sexual activity or recreationally at parties </a:t>
            </a:r>
            <a:r>
              <a:rPr lang="en-US" sz="1350" b="1" dirty="0"/>
              <a:t>despite multiple attempts to cut </a:t>
            </a:r>
            <a:r>
              <a:rPr lang="en-US" sz="1350" dirty="0"/>
              <a:t>down. He notes that he is </a:t>
            </a:r>
            <a:r>
              <a:rPr lang="en-US" sz="1350" b="1" dirty="0"/>
              <a:t>using more </a:t>
            </a:r>
            <a:r>
              <a:rPr lang="en-US" sz="1350" dirty="0"/>
              <a:t>methamphetamine than prior </a:t>
            </a:r>
            <a:r>
              <a:rPr lang="en-US" sz="1350" b="1" dirty="0"/>
              <a:t>to get the same effect </a:t>
            </a:r>
            <a:r>
              <a:rPr lang="en-US" sz="1350" dirty="0"/>
              <a:t>and </a:t>
            </a:r>
            <a:r>
              <a:rPr lang="en-US" sz="1350" b="1" dirty="0"/>
              <a:t>when he stops using he becomes more fatigued</a:t>
            </a:r>
            <a:r>
              <a:rPr lang="en-US" sz="1350" dirty="0"/>
              <a:t>. He started </a:t>
            </a:r>
            <a:r>
              <a:rPr lang="en-US" sz="1350" b="1" dirty="0"/>
              <a:t>using intravenously </a:t>
            </a:r>
            <a:r>
              <a:rPr lang="en-US" sz="1350" dirty="0"/>
              <a:t>with friends as well and had </a:t>
            </a:r>
            <a:r>
              <a:rPr lang="en-US" sz="1350" b="1" dirty="0"/>
              <a:t>one cellulitis</a:t>
            </a:r>
            <a:r>
              <a:rPr lang="en-US" sz="1350" dirty="0"/>
              <a:t>. He </a:t>
            </a:r>
            <a:r>
              <a:rPr lang="en-US" sz="1350" b="1" dirty="0"/>
              <a:t>forgot to take his antiretroviral medications </a:t>
            </a:r>
            <a:r>
              <a:rPr lang="en-US" sz="1350" dirty="0"/>
              <a:t>a few times when he used and had a detectable viral load after being undetectable for several years. He notes a </a:t>
            </a:r>
            <a:r>
              <a:rPr lang="en-US" sz="1350" b="1" dirty="0"/>
              <a:t>smaller friend circle </a:t>
            </a:r>
            <a:r>
              <a:rPr lang="en-US" sz="1350" dirty="0"/>
              <a:t>than in the past since his use has been escalating and is </a:t>
            </a:r>
            <a:r>
              <a:rPr lang="en-US" sz="1350" b="1" dirty="0"/>
              <a:t>feeling more isolated </a:t>
            </a:r>
            <a:r>
              <a:rPr lang="en-US" sz="1350" dirty="0"/>
              <a:t>than before.</a:t>
            </a:r>
          </a:p>
          <a:p>
            <a:endParaRPr lang="en-US" sz="1350" dirty="0"/>
          </a:p>
        </p:txBody>
      </p:sp>
      <p:sp>
        <p:nvSpPr>
          <p:cNvPr id="7" name="TextBox 6">
            <a:extLst>
              <a:ext uri="{FF2B5EF4-FFF2-40B4-BE49-F238E27FC236}">
                <a16:creationId xmlns:a16="http://schemas.microsoft.com/office/drawing/2014/main" id="{1494C095-43C5-0FCC-459B-2883BA1E8008}"/>
              </a:ext>
            </a:extLst>
          </p:cNvPr>
          <p:cNvSpPr txBox="1"/>
          <p:nvPr/>
        </p:nvSpPr>
        <p:spPr>
          <a:xfrm>
            <a:off x="4277411" y="4571416"/>
            <a:ext cx="4680409" cy="1107996"/>
          </a:xfrm>
          <a:prstGeom prst="rect">
            <a:avLst/>
          </a:prstGeom>
          <a:noFill/>
          <a:ln>
            <a:solidFill>
              <a:schemeClr val="tx1"/>
            </a:solidFill>
          </a:ln>
        </p:spPr>
        <p:txBody>
          <a:bodyPr wrap="square" rtlCol="0">
            <a:spAutoFit/>
          </a:bodyPr>
          <a:lstStyle/>
          <a:p>
            <a:r>
              <a:rPr lang="en-US" sz="2200" b="1" dirty="0"/>
              <a:t>Stimulant use disorder, severe, not in remission (dependence, continuous use)</a:t>
            </a:r>
          </a:p>
        </p:txBody>
      </p:sp>
      <p:sp>
        <p:nvSpPr>
          <p:cNvPr id="4" name="TextBox 3">
            <a:extLst>
              <a:ext uri="{FF2B5EF4-FFF2-40B4-BE49-F238E27FC236}">
                <a16:creationId xmlns:a16="http://schemas.microsoft.com/office/drawing/2014/main" id="{6C2791BC-DCB6-3DBD-64EF-CAAD99111DFD}"/>
              </a:ext>
            </a:extLst>
          </p:cNvPr>
          <p:cNvSpPr txBox="1"/>
          <p:nvPr/>
        </p:nvSpPr>
        <p:spPr>
          <a:xfrm>
            <a:off x="410065" y="5726907"/>
            <a:ext cx="8194250" cy="219291"/>
          </a:xfrm>
          <a:prstGeom prst="rect">
            <a:avLst/>
          </a:prstGeom>
          <a:noFill/>
        </p:spPr>
        <p:txBody>
          <a:bodyPr wrap="square" rtlCol="0">
            <a:spAutoFit/>
          </a:bodyPr>
          <a:lstStyle/>
          <a:p>
            <a:r>
              <a:rPr lang="en-US" sz="825" dirty="0"/>
              <a:t>Reference: 1. </a:t>
            </a:r>
            <a:r>
              <a:rPr lang="en-US" altLang="en-US" sz="825" dirty="0">
                <a:solidFill>
                  <a:srgbClr val="232323"/>
                </a:solidFill>
                <a:latin typeface="Noto Sans" panose="020B0502040504020204" pitchFamily="34" charset="0"/>
              </a:rPr>
              <a:t>American Psychiatric Association. Diagnostic and Statistical Manual of Mental Disorders, Fifth Edition, Text Revision (DSM-5-TR), Washington, DC 2022</a:t>
            </a:r>
            <a:endParaRPr lang="en-US" sz="825" dirty="0"/>
          </a:p>
        </p:txBody>
      </p:sp>
    </p:spTree>
    <p:extLst>
      <p:ext uri="{BB962C8B-B14F-4D97-AF65-F5344CB8AC3E}">
        <p14:creationId xmlns:p14="http://schemas.microsoft.com/office/powerpoint/2010/main" val="424602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FFBE-F14C-C9F4-B33D-4F5DD39F3327}"/>
              </a:ext>
            </a:extLst>
          </p:cNvPr>
          <p:cNvSpPr>
            <a:spLocks noGrp="1"/>
          </p:cNvSpPr>
          <p:nvPr>
            <p:ph type="title"/>
          </p:nvPr>
        </p:nvSpPr>
        <p:spPr/>
        <p:txBody>
          <a:bodyPr/>
          <a:lstStyle/>
          <a:p>
            <a:r>
              <a:rPr lang="en-US" dirty="0"/>
              <a:t>Evidence based treatment</a:t>
            </a:r>
          </a:p>
        </p:txBody>
      </p:sp>
      <p:sp>
        <p:nvSpPr>
          <p:cNvPr id="3" name="Content Placeholder 2">
            <a:extLst>
              <a:ext uri="{FF2B5EF4-FFF2-40B4-BE49-F238E27FC236}">
                <a16:creationId xmlns:a16="http://schemas.microsoft.com/office/drawing/2014/main" id="{9E49A502-2785-6BEB-F4CE-8C1B256FE809}"/>
              </a:ext>
            </a:extLst>
          </p:cNvPr>
          <p:cNvSpPr>
            <a:spLocks noGrp="1"/>
          </p:cNvSpPr>
          <p:nvPr>
            <p:ph idx="1"/>
          </p:nvPr>
        </p:nvSpPr>
        <p:spPr>
          <a:xfrm>
            <a:off x="522599" y="2035576"/>
            <a:ext cx="7886700" cy="3263504"/>
          </a:xfrm>
        </p:spPr>
        <p:txBody>
          <a:bodyPr>
            <a:normAutofit fontScale="77500" lnSpcReduction="20000"/>
          </a:bodyPr>
          <a:lstStyle/>
          <a:p>
            <a:r>
              <a:rPr lang="en-US" dirty="0"/>
              <a:t>Psychosocial interventions: </a:t>
            </a:r>
          </a:p>
          <a:p>
            <a:pPr lvl="1"/>
            <a:r>
              <a:rPr lang="en-US" dirty="0"/>
              <a:t>Psychosocial interventions have most evidence in methamphetamine use disorder</a:t>
            </a:r>
          </a:p>
          <a:p>
            <a:pPr lvl="1"/>
            <a:r>
              <a:rPr lang="en-US" dirty="0"/>
              <a:t>Largest evidence for </a:t>
            </a:r>
            <a:r>
              <a:rPr lang="en-US" b="1" dirty="0"/>
              <a:t>Contingency Management (CM).</a:t>
            </a:r>
          </a:p>
          <a:p>
            <a:pPr lvl="1"/>
            <a:r>
              <a:rPr lang="en-US" dirty="0"/>
              <a:t>Others include Cognitive Behavioral Therapy (CBT), Intensive Outpatient Treatment (IOP), Motivational Interviewing (MI), group and individual therapy.</a:t>
            </a:r>
          </a:p>
          <a:p>
            <a:pPr marL="410805" lvl="1" indent="0">
              <a:buNone/>
            </a:pPr>
            <a:endParaRPr lang="en-US" dirty="0"/>
          </a:p>
          <a:p>
            <a:r>
              <a:rPr lang="en-US" dirty="0"/>
              <a:t>Pharmacotherapy interventions: </a:t>
            </a:r>
          </a:p>
          <a:p>
            <a:pPr lvl="1"/>
            <a:r>
              <a:rPr lang="en-US" dirty="0"/>
              <a:t>To use when psychosocial interventions are ineffective </a:t>
            </a:r>
          </a:p>
          <a:p>
            <a:pPr lvl="1"/>
            <a:r>
              <a:rPr lang="en-US" dirty="0"/>
              <a:t>Some evidence, recommendation for moderate to severe use disorder</a:t>
            </a:r>
          </a:p>
          <a:p>
            <a:pPr lvl="1"/>
            <a:r>
              <a:rPr lang="en-US" dirty="0"/>
              <a:t>FDA off-label use</a:t>
            </a:r>
          </a:p>
        </p:txBody>
      </p:sp>
      <p:sp>
        <p:nvSpPr>
          <p:cNvPr id="4" name="TextBox 3">
            <a:extLst>
              <a:ext uri="{FF2B5EF4-FFF2-40B4-BE49-F238E27FC236}">
                <a16:creationId xmlns:a16="http://schemas.microsoft.com/office/drawing/2014/main" id="{DA066E5F-F9B5-96BE-A726-5B19D52E433D}"/>
              </a:ext>
            </a:extLst>
          </p:cNvPr>
          <p:cNvSpPr txBox="1"/>
          <p:nvPr/>
        </p:nvSpPr>
        <p:spPr>
          <a:xfrm>
            <a:off x="292231" y="5592980"/>
            <a:ext cx="8568965" cy="727122"/>
          </a:xfrm>
          <a:prstGeom prst="rect">
            <a:avLst/>
          </a:prstGeom>
          <a:noFill/>
        </p:spPr>
        <p:txBody>
          <a:bodyPr wrap="square" rtlCol="0">
            <a:spAutoFit/>
          </a:bodyPr>
          <a:lstStyle/>
          <a:p>
            <a:r>
              <a:rPr lang="en-US" sz="825" dirty="0"/>
              <a:t>Reference: American Society of Addiction Medicine (ASAM) /American Academy of Addiction Psychiatrist (AAAP) Clinical Practice Guideline on the Management of Stimulant Use Disorder  </a:t>
            </a:r>
            <a:r>
              <a:rPr lang="en-US" sz="825" dirty="0">
                <a:hlinkClick r:id="rId3"/>
              </a:rPr>
              <a:t>https://www.aaap.org/wp-content/uploads/2023/11/stud_guideline_document_final.pdf</a:t>
            </a:r>
            <a:r>
              <a:rPr lang="en-US" sz="825" dirty="0"/>
              <a:t> </a:t>
            </a:r>
          </a:p>
          <a:p>
            <a:r>
              <a:rPr lang="en-US" sz="825" dirty="0" err="1"/>
              <a:t>Kampman</a:t>
            </a:r>
            <a:r>
              <a:rPr lang="en-US" sz="825" dirty="0"/>
              <a:t>, K., Saxon, A., Friedman, M. Stimulant Use Disorder Treatment.. </a:t>
            </a:r>
            <a:r>
              <a:rPr lang="en-US" sz="825" dirty="0" err="1"/>
              <a:t>UptoDate</a:t>
            </a:r>
            <a:r>
              <a:rPr lang="en-US" sz="825" dirty="0"/>
              <a:t>. Last updated Dec 15 2023. Accessed Jan 8 2024. </a:t>
            </a:r>
            <a:r>
              <a:rPr lang="en-US" sz="825" dirty="0">
                <a:hlinkClick r:id="rId4"/>
              </a:rPr>
              <a:t>https://www.uptodate.com/contents/stimulant-use-disorder-treatment-overview</a:t>
            </a:r>
            <a:r>
              <a:rPr lang="en-US" sz="825" dirty="0"/>
              <a:t> </a:t>
            </a:r>
          </a:p>
          <a:p>
            <a:endParaRPr lang="en-US" sz="825" dirty="0"/>
          </a:p>
        </p:txBody>
      </p:sp>
    </p:spTree>
    <p:extLst>
      <p:ext uri="{BB962C8B-B14F-4D97-AF65-F5344CB8AC3E}">
        <p14:creationId xmlns:p14="http://schemas.microsoft.com/office/powerpoint/2010/main" val="416688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7FE8-46F1-FC6B-94E4-73E5012B37DD}"/>
              </a:ext>
            </a:extLst>
          </p:cNvPr>
          <p:cNvSpPr>
            <a:spLocks noGrp="1"/>
          </p:cNvSpPr>
          <p:nvPr>
            <p:ph type="title"/>
          </p:nvPr>
        </p:nvSpPr>
        <p:spPr/>
        <p:txBody>
          <a:bodyPr/>
          <a:lstStyle/>
          <a:p>
            <a:r>
              <a:rPr lang="en-US" dirty="0"/>
              <a:t>Contingency management</a:t>
            </a:r>
          </a:p>
        </p:txBody>
      </p:sp>
      <p:sp>
        <p:nvSpPr>
          <p:cNvPr id="3" name="Content Placeholder 2">
            <a:extLst>
              <a:ext uri="{FF2B5EF4-FFF2-40B4-BE49-F238E27FC236}">
                <a16:creationId xmlns:a16="http://schemas.microsoft.com/office/drawing/2014/main" id="{5E6ED92B-B4B2-B37E-AC86-0C22E16FC80A}"/>
              </a:ext>
            </a:extLst>
          </p:cNvPr>
          <p:cNvSpPr>
            <a:spLocks noGrp="1"/>
          </p:cNvSpPr>
          <p:nvPr>
            <p:ph idx="1"/>
          </p:nvPr>
        </p:nvSpPr>
        <p:spPr/>
        <p:txBody>
          <a:bodyPr/>
          <a:lstStyle/>
          <a:p>
            <a:r>
              <a:rPr lang="en-US" dirty="0"/>
              <a:t>American Society of Addiction Medicine (ASAM) /American Academy of Addiction Psychiatrist (AAAP) </a:t>
            </a:r>
          </a:p>
          <a:p>
            <a:pPr lvl="1"/>
            <a:r>
              <a:rPr lang="en-US" dirty="0"/>
              <a:t>Most effective treatment </a:t>
            </a:r>
          </a:p>
          <a:p>
            <a:pPr lvl="1"/>
            <a:r>
              <a:rPr lang="en-US" dirty="0"/>
              <a:t>Current standard of care</a:t>
            </a:r>
          </a:p>
        </p:txBody>
      </p:sp>
      <p:sp>
        <p:nvSpPr>
          <p:cNvPr id="4" name="TextBox 3">
            <a:extLst>
              <a:ext uri="{FF2B5EF4-FFF2-40B4-BE49-F238E27FC236}">
                <a16:creationId xmlns:a16="http://schemas.microsoft.com/office/drawing/2014/main" id="{1FBEDE24-8591-00C8-7EFA-93DC8717BBA9}"/>
              </a:ext>
            </a:extLst>
          </p:cNvPr>
          <p:cNvSpPr txBox="1"/>
          <p:nvPr/>
        </p:nvSpPr>
        <p:spPr>
          <a:xfrm>
            <a:off x="292231" y="5592979"/>
            <a:ext cx="8568965" cy="473206"/>
          </a:xfrm>
          <a:prstGeom prst="rect">
            <a:avLst/>
          </a:prstGeom>
          <a:noFill/>
        </p:spPr>
        <p:txBody>
          <a:bodyPr wrap="square" rtlCol="0">
            <a:spAutoFit/>
          </a:bodyPr>
          <a:lstStyle/>
          <a:p>
            <a:r>
              <a:rPr lang="en-US" sz="825" dirty="0"/>
              <a:t>Reference: American Society of Addiction Medicine (ASAM) /American Academy of Addiction Psychiatrist (AAAP) </a:t>
            </a:r>
          </a:p>
          <a:p>
            <a:pPr lvl="1"/>
            <a:r>
              <a:rPr lang="en-US" sz="825" dirty="0"/>
              <a:t>Clinical Practice Guideline on the Management of Stimulant Use Disorder  </a:t>
            </a:r>
            <a:r>
              <a:rPr lang="en-US" sz="825" dirty="0">
                <a:hlinkClick r:id="rId3"/>
              </a:rPr>
              <a:t>https://www.aaap.org/wp-content/uploads/2023/11/stud_guideline_document_final.pdf</a:t>
            </a:r>
            <a:r>
              <a:rPr lang="en-US" sz="825" dirty="0"/>
              <a:t> </a:t>
            </a:r>
          </a:p>
          <a:p>
            <a:endParaRPr lang="en-US" sz="825" dirty="0"/>
          </a:p>
        </p:txBody>
      </p:sp>
    </p:spTree>
    <p:extLst>
      <p:ext uri="{BB962C8B-B14F-4D97-AF65-F5344CB8AC3E}">
        <p14:creationId xmlns:p14="http://schemas.microsoft.com/office/powerpoint/2010/main" val="27282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7FE8-46F1-FC6B-94E4-73E5012B37DD}"/>
              </a:ext>
            </a:extLst>
          </p:cNvPr>
          <p:cNvSpPr>
            <a:spLocks noGrp="1"/>
          </p:cNvSpPr>
          <p:nvPr>
            <p:ph type="title"/>
          </p:nvPr>
        </p:nvSpPr>
        <p:spPr/>
        <p:txBody>
          <a:bodyPr/>
          <a:lstStyle/>
          <a:p>
            <a:r>
              <a:rPr lang="en-US" dirty="0"/>
              <a:t>Contingency management (2)</a:t>
            </a:r>
          </a:p>
        </p:txBody>
      </p:sp>
      <p:sp>
        <p:nvSpPr>
          <p:cNvPr id="3" name="Content Placeholder 2">
            <a:extLst>
              <a:ext uri="{FF2B5EF4-FFF2-40B4-BE49-F238E27FC236}">
                <a16:creationId xmlns:a16="http://schemas.microsoft.com/office/drawing/2014/main" id="{5E6ED92B-B4B2-B37E-AC86-0C22E16FC80A}"/>
              </a:ext>
            </a:extLst>
          </p:cNvPr>
          <p:cNvSpPr>
            <a:spLocks noGrp="1"/>
          </p:cNvSpPr>
          <p:nvPr>
            <p:ph idx="1"/>
          </p:nvPr>
        </p:nvSpPr>
        <p:spPr/>
        <p:txBody>
          <a:bodyPr/>
          <a:lstStyle/>
          <a:p>
            <a:r>
              <a:rPr lang="en-US" dirty="0"/>
              <a:t>Definition: Reward given for positive behavior </a:t>
            </a:r>
          </a:p>
          <a:p>
            <a:r>
              <a:rPr lang="en-US" dirty="0"/>
              <a:t>I.e. Monetary award for urine drug screen negative for stimulants</a:t>
            </a:r>
          </a:p>
          <a:p>
            <a:endParaRPr lang="en-US" dirty="0"/>
          </a:p>
          <a:p>
            <a:r>
              <a:rPr lang="en-US" dirty="0"/>
              <a:t>Less than 10% of substance use treatment centers use contingency management</a:t>
            </a:r>
          </a:p>
          <a:p>
            <a:pPr lvl="1"/>
            <a:r>
              <a:rPr lang="en-US" dirty="0"/>
              <a:t>Barriers: Financial, buy-in, logistical (anti-kick back laws)</a:t>
            </a:r>
          </a:p>
          <a:p>
            <a:pPr lvl="1"/>
            <a:endParaRPr lang="en-US" dirty="0"/>
          </a:p>
        </p:txBody>
      </p:sp>
      <p:sp>
        <p:nvSpPr>
          <p:cNvPr id="4" name="TextBox 3">
            <a:extLst>
              <a:ext uri="{FF2B5EF4-FFF2-40B4-BE49-F238E27FC236}">
                <a16:creationId xmlns:a16="http://schemas.microsoft.com/office/drawing/2014/main" id="{EF74A65B-C2B7-F9E3-A4F3-CC222EF92657}"/>
              </a:ext>
            </a:extLst>
          </p:cNvPr>
          <p:cNvSpPr txBox="1"/>
          <p:nvPr/>
        </p:nvSpPr>
        <p:spPr>
          <a:xfrm>
            <a:off x="292231" y="5592979"/>
            <a:ext cx="8568965" cy="473206"/>
          </a:xfrm>
          <a:prstGeom prst="rect">
            <a:avLst/>
          </a:prstGeom>
          <a:noFill/>
        </p:spPr>
        <p:txBody>
          <a:bodyPr wrap="square" rtlCol="0">
            <a:spAutoFit/>
          </a:bodyPr>
          <a:lstStyle/>
          <a:p>
            <a:r>
              <a:rPr lang="en-US" sz="825" dirty="0"/>
              <a:t>Reference: American Society of Addiction Medicine (ASAM) /American Academy of Addiction Psychiatrist (AAAP) </a:t>
            </a:r>
          </a:p>
          <a:p>
            <a:pPr lvl="1"/>
            <a:r>
              <a:rPr lang="en-US" sz="825" dirty="0"/>
              <a:t>Clinical Practice Guideline on the Management of Stimulant Use Disorder  </a:t>
            </a:r>
            <a:r>
              <a:rPr lang="en-US" sz="825" dirty="0">
                <a:hlinkClick r:id="rId3"/>
              </a:rPr>
              <a:t>https://www.aaap.org/wp-content/uploads/2023/11/stud_guideline_document_final.pdf</a:t>
            </a:r>
            <a:r>
              <a:rPr lang="en-US" sz="825" dirty="0"/>
              <a:t> </a:t>
            </a:r>
          </a:p>
          <a:p>
            <a:endParaRPr lang="en-US" sz="825" dirty="0"/>
          </a:p>
        </p:txBody>
      </p:sp>
    </p:spTree>
    <p:extLst>
      <p:ext uri="{BB962C8B-B14F-4D97-AF65-F5344CB8AC3E}">
        <p14:creationId xmlns:p14="http://schemas.microsoft.com/office/powerpoint/2010/main" val="411606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7FE8-46F1-FC6B-94E4-73E5012B37DD}"/>
              </a:ext>
            </a:extLst>
          </p:cNvPr>
          <p:cNvSpPr>
            <a:spLocks noGrp="1"/>
          </p:cNvSpPr>
          <p:nvPr>
            <p:ph type="title"/>
          </p:nvPr>
        </p:nvSpPr>
        <p:spPr/>
        <p:txBody>
          <a:bodyPr/>
          <a:lstStyle/>
          <a:p>
            <a:r>
              <a:rPr lang="en-US" dirty="0"/>
              <a:t>Contingency management (3)</a:t>
            </a:r>
          </a:p>
        </p:txBody>
      </p:sp>
      <p:sp>
        <p:nvSpPr>
          <p:cNvPr id="3" name="Content Placeholder 2">
            <a:extLst>
              <a:ext uri="{FF2B5EF4-FFF2-40B4-BE49-F238E27FC236}">
                <a16:creationId xmlns:a16="http://schemas.microsoft.com/office/drawing/2014/main" id="{5E6ED92B-B4B2-B37E-AC86-0C22E16FC80A}"/>
              </a:ext>
            </a:extLst>
          </p:cNvPr>
          <p:cNvSpPr>
            <a:spLocks noGrp="1"/>
          </p:cNvSpPr>
          <p:nvPr>
            <p:ph idx="1"/>
          </p:nvPr>
        </p:nvSpPr>
        <p:spPr>
          <a:xfrm>
            <a:off x="113120" y="1417639"/>
            <a:ext cx="5097545" cy="3559969"/>
          </a:xfrm>
        </p:spPr>
        <p:txBody>
          <a:bodyPr>
            <a:noAutofit/>
          </a:bodyPr>
          <a:lstStyle/>
          <a:p>
            <a:pPr marL="410805" lvl="1" indent="0">
              <a:buNone/>
            </a:pPr>
            <a:r>
              <a:rPr lang="en-US" sz="1800" i="1" dirty="0"/>
              <a:t>San Francisco AIDS Foundation</a:t>
            </a:r>
            <a:r>
              <a:rPr lang="en-US" sz="1800" b="0" i="1" dirty="0">
                <a:effectLst/>
              </a:rPr>
              <a:t> Positive Reinforcement Opportunity Project (PROP)</a:t>
            </a:r>
            <a:endParaRPr lang="en-US" sz="1800" i="1" dirty="0">
              <a:solidFill>
                <a:srgbClr val="666666"/>
              </a:solidFill>
            </a:endParaRPr>
          </a:p>
          <a:p>
            <a:pPr lvl="2"/>
            <a:r>
              <a:rPr lang="en-US" sz="1800" i="1" dirty="0"/>
              <a:t>Financial incentives for negative urine drug screens</a:t>
            </a:r>
          </a:p>
          <a:p>
            <a:pPr lvl="2"/>
            <a:r>
              <a:rPr lang="en-US" sz="1800" b="0" i="0" dirty="0">
                <a:solidFill>
                  <a:srgbClr val="333333"/>
                </a:solidFill>
                <a:effectLst/>
              </a:rPr>
              <a:t>2019 data: 63% of people in program stopped methamphetamine use; 19% reduced use.</a:t>
            </a:r>
            <a:endParaRPr lang="en-US" sz="1800" i="1" dirty="0"/>
          </a:p>
          <a:p>
            <a:pPr marL="410805" lvl="1" indent="0">
              <a:buNone/>
            </a:pPr>
            <a:r>
              <a:rPr lang="en-US" sz="2000" dirty="0"/>
              <a:t>Veteran’s Affairs:</a:t>
            </a:r>
          </a:p>
          <a:p>
            <a:pPr lvl="2"/>
            <a:r>
              <a:rPr lang="en-US" sz="1800" dirty="0"/>
              <a:t>More than 6,000 veterans have participated in contingency management programs across the U.S. at over 100 VA locations since 2011. </a:t>
            </a:r>
          </a:p>
        </p:txBody>
      </p:sp>
      <p:sp>
        <p:nvSpPr>
          <p:cNvPr id="4" name="TextBox 3">
            <a:extLst>
              <a:ext uri="{FF2B5EF4-FFF2-40B4-BE49-F238E27FC236}">
                <a16:creationId xmlns:a16="http://schemas.microsoft.com/office/drawing/2014/main" id="{EF74A65B-C2B7-F9E3-A4F3-CC222EF92657}"/>
              </a:ext>
            </a:extLst>
          </p:cNvPr>
          <p:cNvSpPr txBox="1"/>
          <p:nvPr/>
        </p:nvSpPr>
        <p:spPr>
          <a:xfrm>
            <a:off x="113122" y="5356341"/>
            <a:ext cx="5097545" cy="577081"/>
          </a:xfrm>
          <a:prstGeom prst="rect">
            <a:avLst/>
          </a:prstGeom>
          <a:noFill/>
        </p:spPr>
        <p:txBody>
          <a:bodyPr wrap="square" rtlCol="0">
            <a:spAutoFit/>
          </a:bodyPr>
          <a:lstStyle/>
          <a:p>
            <a:r>
              <a:rPr lang="en-US" sz="525" dirty="0"/>
              <a:t>Reference: </a:t>
            </a:r>
            <a:r>
              <a:rPr lang="en-US" sz="525" dirty="0" err="1"/>
              <a:t>Dembosky</a:t>
            </a:r>
            <a:r>
              <a:rPr lang="en-US" sz="525" dirty="0"/>
              <a:t>, April. “To Combat Meth, California will try bold treatment: Pay Drug Users to Stop Using.” NPR. </a:t>
            </a:r>
            <a:r>
              <a:rPr lang="en-US" sz="525" dirty="0">
                <a:hlinkClick r:id="rId3"/>
              </a:rPr>
              <a:t>https://www.npr.org/sections/health-shots/2021/09/30/1040412804/to-combat-meth-california-will-try-a-bold-treatment-pay-drug-users-to-stop-using September 30 2021</a:t>
            </a:r>
            <a:r>
              <a:rPr lang="en-US" sz="525" dirty="0"/>
              <a:t>. </a:t>
            </a:r>
          </a:p>
          <a:p>
            <a:r>
              <a:rPr lang="en-US" sz="525" dirty="0"/>
              <a:t>San Francisco AIDS Foundation; </a:t>
            </a:r>
            <a:r>
              <a:rPr lang="en-US" sz="525" dirty="0">
                <a:hlinkClick r:id="rId4"/>
              </a:rPr>
              <a:t>https://www.sfaf.org/collections/status/a-substance-use-program-that-restores-hope-one-small-step-at-a-time/</a:t>
            </a:r>
            <a:r>
              <a:rPr lang="en-US" sz="525" dirty="0"/>
              <a:t> </a:t>
            </a:r>
          </a:p>
          <a:p>
            <a:r>
              <a:rPr lang="en-US" sz="525" dirty="0"/>
              <a:t>Dominick </a:t>
            </a:r>
            <a:r>
              <a:rPr lang="en-US" sz="525" dirty="0" err="1"/>
              <a:t>DePhilippis</a:t>
            </a:r>
            <a:r>
              <a:rPr lang="en-US" sz="525" dirty="0"/>
              <a:t>, Gabriela Khazanov, Dana E. Christofferson, Carl Wayne Wesley, Jennifer L. Burden, Joseph </a:t>
            </a:r>
            <a:r>
              <a:rPr lang="en-US" sz="525" dirty="0" err="1"/>
              <a:t>Liberto</a:t>
            </a:r>
            <a:r>
              <a:rPr lang="en-US" sz="525" dirty="0"/>
              <a:t>, James R. McKay,</a:t>
            </a:r>
          </a:p>
          <a:p>
            <a:r>
              <a:rPr lang="en-US" sz="525" dirty="0"/>
              <a:t>History and current status of contingency management programs in the Department of Veterans Affairs,</a:t>
            </a:r>
          </a:p>
          <a:p>
            <a:r>
              <a:rPr lang="en-US" sz="525" dirty="0"/>
              <a:t>Preventive </a:t>
            </a:r>
            <a:r>
              <a:rPr lang="en-US" sz="525" dirty="0" err="1"/>
              <a:t>Medicine,Volume</a:t>
            </a:r>
            <a:r>
              <a:rPr lang="en-US" sz="525" dirty="0"/>
              <a:t> 176, 2023, 107704, ISSN 0091-7435, https://doi.org/10.1016/j.ypmed.2023.107704.</a:t>
            </a:r>
          </a:p>
        </p:txBody>
      </p:sp>
      <p:pic>
        <p:nvPicPr>
          <p:cNvPr id="6" name="Picture 5" descr="Picture of two men facing each other. One man is handing the other a urine sample cup. If the sample is negative for methamphetamine and cocaine, the client will receive an incentive. ">
            <a:extLst>
              <a:ext uri="{FF2B5EF4-FFF2-40B4-BE49-F238E27FC236}">
                <a16:creationId xmlns:a16="http://schemas.microsoft.com/office/drawing/2014/main" id="{D493842D-FA41-1436-3B4B-857AFD7D4955}"/>
              </a:ext>
            </a:extLst>
          </p:cNvPr>
          <p:cNvPicPr>
            <a:picLocks noChangeAspect="1"/>
          </p:cNvPicPr>
          <p:nvPr/>
        </p:nvPicPr>
        <p:blipFill rotWithShape="1">
          <a:blip r:embed="rId5"/>
          <a:srcRect l="21650" t="17456" r="41237"/>
          <a:stretch/>
        </p:blipFill>
        <p:spPr>
          <a:xfrm>
            <a:off x="5210667" y="1107157"/>
            <a:ext cx="3820213" cy="4779245"/>
          </a:xfrm>
          <a:prstGeom prst="rect">
            <a:avLst/>
          </a:prstGeom>
        </p:spPr>
      </p:pic>
    </p:spTree>
    <p:extLst>
      <p:ext uri="{BB962C8B-B14F-4D97-AF65-F5344CB8AC3E}">
        <p14:creationId xmlns:p14="http://schemas.microsoft.com/office/powerpoint/2010/main" val="3892510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A837-D847-40B7-868A-2A1512C8A123}"/>
              </a:ext>
            </a:extLst>
          </p:cNvPr>
          <p:cNvSpPr>
            <a:spLocks noGrp="1"/>
          </p:cNvSpPr>
          <p:nvPr>
            <p:ph type="title"/>
          </p:nvPr>
        </p:nvSpPr>
        <p:spPr>
          <a:xfrm>
            <a:off x="628651" y="1642201"/>
            <a:ext cx="8095880" cy="994172"/>
          </a:xfrm>
        </p:spPr>
        <p:txBody>
          <a:bodyPr/>
          <a:lstStyle/>
          <a:p>
            <a:pPr algn="ctr"/>
            <a:r>
              <a:rPr lang="en-US" b="1" dirty="0">
                <a:solidFill>
                  <a:srgbClr val="0070C0"/>
                </a:solidFill>
              </a:rPr>
              <a:t>Medication Assisted Treatment</a:t>
            </a:r>
            <a:r>
              <a:rPr lang="en-US" dirty="0"/>
              <a:t> (MAT)</a:t>
            </a:r>
          </a:p>
        </p:txBody>
      </p:sp>
      <p:sp>
        <p:nvSpPr>
          <p:cNvPr id="3" name="Content Placeholder 2">
            <a:extLst>
              <a:ext uri="{FF2B5EF4-FFF2-40B4-BE49-F238E27FC236}">
                <a16:creationId xmlns:a16="http://schemas.microsoft.com/office/drawing/2014/main" id="{8482317F-53DF-458F-B825-DBA94AA74B31}"/>
              </a:ext>
            </a:extLst>
          </p:cNvPr>
          <p:cNvSpPr>
            <a:spLocks noGrp="1"/>
          </p:cNvSpPr>
          <p:nvPr>
            <p:ph idx="1"/>
          </p:nvPr>
        </p:nvSpPr>
        <p:spPr>
          <a:xfrm>
            <a:off x="183823" y="3330619"/>
            <a:ext cx="8830558" cy="2023217"/>
          </a:xfrm>
        </p:spPr>
        <p:txBody>
          <a:bodyPr>
            <a:normAutofit fontScale="77500" lnSpcReduction="20000"/>
          </a:bodyPr>
          <a:lstStyle/>
          <a:p>
            <a:pPr marL="0" indent="0" algn="ctr">
              <a:buNone/>
            </a:pPr>
            <a:r>
              <a:rPr lang="en-US" sz="3600" dirty="0"/>
              <a:t>Using </a:t>
            </a:r>
            <a:r>
              <a:rPr lang="en-US" sz="3600" b="1" dirty="0"/>
              <a:t>pharmacotherapy </a:t>
            </a:r>
            <a:r>
              <a:rPr lang="en-US" sz="3600" dirty="0"/>
              <a:t>to treat substance use disorder (</a:t>
            </a:r>
            <a:r>
              <a:rPr lang="en-US" sz="3600" b="1" dirty="0"/>
              <a:t>addiction).</a:t>
            </a:r>
          </a:p>
          <a:p>
            <a:pPr marL="0" indent="0" algn="ctr">
              <a:buNone/>
            </a:pPr>
            <a:endParaRPr lang="en-US" sz="3600" b="1" dirty="0">
              <a:highlight>
                <a:srgbClr val="FFFF00"/>
              </a:highlight>
            </a:endParaRPr>
          </a:p>
          <a:p>
            <a:pPr marL="0" indent="0" algn="ctr">
              <a:buNone/>
            </a:pPr>
            <a:r>
              <a:rPr lang="en-US" sz="3600" dirty="0"/>
              <a:t>Rather than counseling or behavioral treatments alone</a:t>
            </a:r>
          </a:p>
        </p:txBody>
      </p:sp>
    </p:spTree>
    <p:extLst>
      <p:ext uri="{BB962C8B-B14F-4D97-AF65-F5344CB8AC3E}">
        <p14:creationId xmlns:p14="http://schemas.microsoft.com/office/powerpoint/2010/main" val="390796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2DC0-B008-11EA-5587-3355308B5AA7}"/>
              </a:ext>
            </a:extLst>
          </p:cNvPr>
          <p:cNvSpPr>
            <a:spLocks noGrp="1"/>
          </p:cNvSpPr>
          <p:nvPr>
            <p:ph type="title"/>
          </p:nvPr>
        </p:nvSpPr>
        <p:spPr/>
        <p:txBody>
          <a:bodyPr/>
          <a:lstStyle/>
          <a:p>
            <a:r>
              <a:rPr lang="en-US" dirty="0"/>
              <a:t>Pharmacotherapy  </a:t>
            </a:r>
          </a:p>
        </p:txBody>
      </p:sp>
      <p:sp>
        <p:nvSpPr>
          <p:cNvPr id="3" name="Content Placeholder 2">
            <a:extLst>
              <a:ext uri="{FF2B5EF4-FFF2-40B4-BE49-F238E27FC236}">
                <a16:creationId xmlns:a16="http://schemas.microsoft.com/office/drawing/2014/main" id="{579561A8-D62E-1A08-F17D-C0B14B226AAB}"/>
              </a:ext>
            </a:extLst>
          </p:cNvPr>
          <p:cNvSpPr>
            <a:spLocks noGrp="1"/>
          </p:cNvSpPr>
          <p:nvPr>
            <p:ph idx="1"/>
          </p:nvPr>
        </p:nvSpPr>
        <p:spPr/>
        <p:txBody>
          <a:bodyPr>
            <a:normAutofit/>
          </a:bodyPr>
          <a:lstStyle/>
          <a:p>
            <a:r>
              <a:rPr lang="en-US" dirty="0"/>
              <a:t>Bupropion / naltrexone – most evidence, first-line pharmacotherapy</a:t>
            </a:r>
          </a:p>
          <a:p>
            <a:r>
              <a:rPr lang="en-US" dirty="0"/>
              <a:t>Mirtazapine – less evidence</a:t>
            </a:r>
          </a:p>
          <a:p>
            <a:r>
              <a:rPr lang="en-US" dirty="0"/>
              <a:t>Stimulants – less evidence, would require specialty consultation with addiction/psychiatry.</a:t>
            </a:r>
          </a:p>
          <a:p>
            <a:endParaRPr lang="en-US" dirty="0"/>
          </a:p>
        </p:txBody>
      </p:sp>
    </p:spTree>
    <p:extLst>
      <p:ext uri="{BB962C8B-B14F-4D97-AF65-F5344CB8AC3E}">
        <p14:creationId xmlns:p14="http://schemas.microsoft.com/office/powerpoint/2010/main" val="153467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12FE-2513-BDD4-503F-18C495442897}"/>
              </a:ext>
            </a:extLst>
          </p:cNvPr>
          <p:cNvSpPr>
            <a:spLocks noGrp="1"/>
          </p:cNvSpPr>
          <p:nvPr>
            <p:ph type="title"/>
          </p:nvPr>
        </p:nvSpPr>
        <p:spPr/>
        <p:txBody>
          <a:bodyPr/>
          <a:lstStyle/>
          <a:p>
            <a:r>
              <a:rPr lang="en-US" dirty="0"/>
              <a:t>Bupropion and naltrexone (NEJM Jan 2021) </a:t>
            </a:r>
          </a:p>
        </p:txBody>
      </p:sp>
      <p:sp>
        <p:nvSpPr>
          <p:cNvPr id="3" name="Content Placeholder 2">
            <a:extLst>
              <a:ext uri="{FF2B5EF4-FFF2-40B4-BE49-F238E27FC236}">
                <a16:creationId xmlns:a16="http://schemas.microsoft.com/office/drawing/2014/main" id="{9530C611-2434-3349-83F5-EBD95A5EBC66}"/>
              </a:ext>
            </a:extLst>
          </p:cNvPr>
          <p:cNvSpPr>
            <a:spLocks noGrp="1"/>
          </p:cNvSpPr>
          <p:nvPr>
            <p:ph idx="1"/>
          </p:nvPr>
        </p:nvSpPr>
        <p:spPr/>
        <p:txBody>
          <a:bodyPr>
            <a:normAutofit/>
          </a:bodyPr>
          <a:lstStyle/>
          <a:p>
            <a:r>
              <a:rPr lang="en-US" b="0" i="0" dirty="0">
                <a:solidFill>
                  <a:srgbClr val="4D4D4D"/>
                </a:solidFill>
                <a:effectLst/>
                <a:latin typeface="ff-quadraat-web-pro"/>
              </a:rPr>
              <a:t>Multisite, double-blind, two-stage, placebo-controlled trial</a:t>
            </a:r>
          </a:p>
          <a:p>
            <a:r>
              <a:rPr lang="en-US" dirty="0">
                <a:solidFill>
                  <a:srgbClr val="4D4D4D"/>
                </a:solidFill>
                <a:latin typeface="ff-quadraat-web-pro"/>
              </a:rPr>
              <a:t>A</a:t>
            </a:r>
            <a:r>
              <a:rPr lang="en-US" b="0" i="0" dirty="0">
                <a:solidFill>
                  <a:srgbClr val="4D4D4D"/>
                </a:solidFill>
                <a:effectLst/>
                <a:latin typeface="ff-quadraat-web-pro"/>
              </a:rPr>
              <a:t>dults with </a:t>
            </a:r>
            <a:r>
              <a:rPr lang="en-US" b="1" i="0" dirty="0">
                <a:solidFill>
                  <a:srgbClr val="4D4D4D"/>
                </a:solidFill>
                <a:effectLst/>
                <a:latin typeface="ff-quadraat-web-pro"/>
              </a:rPr>
              <a:t>moderate or severe </a:t>
            </a:r>
            <a:r>
              <a:rPr lang="en-US" b="0" i="0" dirty="0">
                <a:solidFill>
                  <a:srgbClr val="4D4D4D"/>
                </a:solidFill>
                <a:effectLst/>
                <a:latin typeface="ff-quadraat-web-pro"/>
              </a:rPr>
              <a:t>methamphetamine use disorder.  </a:t>
            </a:r>
          </a:p>
          <a:p>
            <a:r>
              <a:rPr lang="en-US" dirty="0">
                <a:solidFill>
                  <a:srgbClr val="4D4D4D"/>
                </a:solidFill>
                <a:latin typeface="ff-quadraat-web-pro"/>
              </a:rPr>
              <a:t>Stage 1 (n=403): E</a:t>
            </a:r>
            <a:r>
              <a:rPr lang="en-US" b="0" i="0" dirty="0">
                <a:solidFill>
                  <a:srgbClr val="4D4D4D"/>
                </a:solidFill>
                <a:effectLst/>
                <a:latin typeface="ff-quadraat-web-pro"/>
              </a:rPr>
              <a:t>xtended-release injectable naltrexone (380 mg every 3 weeks) plus oral extended-release bupropion (450 mg XL per day) or oral/injectable placebo , 6 weeks</a:t>
            </a:r>
          </a:p>
          <a:p>
            <a:r>
              <a:rPr lang="en-US" dirty="0">
                <a:solidFill>
                  <a:srgbClr val="4D4D4D"/>
                </a:solidFill>
                <a:latin typeface="ff-quadraat-web-pro"/>
              </a:rPr>
              <a:t>Stage 2 (n=225): A</a:t>
            </a:r>
            <a:r>
              <a:rPr lang="en-US" b="0" i="0" dirty="0">
                <a:solidFill>
                  <a:srgbClr val="4D4D4D"/>
                </a:solidFill>
                <a:effectLst/>
                <a:latin typeface="ff-quadraat-web-pro"/>
              </a:rPr>
              <a:t>dditional randomization of those in placebo group with no response to treatment vs placebo for another 6 weeks</a:t>
            </a:r>
          </a:p>
          <a:p>
            <a:r>
              <a:rPr lang="en-US" b="0" i="0" dirty="0">
                <a:solidFill>
                  <a:srgbClr val="4D4D4D"/>
                </a:solidFill>
                <a:effectLst/>
                <a:latin typeface="ff-quadraat-web-pro"/>
              </a:rPr>
              <a:t>Urine samples obtained twice weekly. </a:t>
            </a:r>
          </a:p>
        </p:txBody>
      </p:sp>
      <p:sp>
        <p:nvSpPr>
          <p:cNvPr id="4" name="TextBox 3">
            <a:extLst>
              <a:ext uri="{FF2B5EF4-FFF2-40B4-BE49-F238E27FC236}">
                <a16:creationId xmlns:a16="http://schemas.microsoft.com/office/drawing/2014/main" id="{063FE1E8-1B0A-836B-27B3-5966AF096BF8}"/>
              </a:ext>
            </a:extLst>
          </p:cNvPr>
          <p:cNvSpPr txBox="1"/>
          <p:nvPr/>
        </p:nvSpPr>
        <p:spPr>
          <a:xfrm>
            <a:off x="325225" y="5637194"/>
            <a:ext cx="8498264" cy="646331"/>
          </a:xfrm>
          <a:prstGeom prst="rect">
            <a:avLst/>
          </a:prstGeom>
          <a:noFill/>
        </p:spPr>
        <p:txBody>
          <a:bodyPr wrap="square" rtlCol="0">
            <a:spAutoFit/>
          </a:bodyPr>
          <a:lstStyle/>
          <a:p>
            <a:r>
              <a:rPr lang="en-US" sz="1200" dirty="0"/>
              <a:t>References: Trivedi MH, Walker R, Ling W, et al. Bupropion and naltrexone in methamphetamine use disorder. N Engl J Med. 2021;384(2):140-153. doi:10.1056/NEJMoa2020214</a:t>
            </a:r>
          </a:p>
          <a:p>
            <a:endParaRPr lang="en-US" sz="1200" dirty="0"/>
          </a:p>
        </p:txBody>
      </p:sp>
    </p:spTree>
    <p:extLst>
      <p:ext uri="{BB962C8B-B14F-4D97-AF65-F5344CB8AC3E}">
        <p14:creationId xmlns:p14="http://schemas.microsoft.com/office/powerpoint/2010/main" val="189665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12FE-2513-BDD4-503F-18C495442897}"/>
              </a:ext>
            </a:extLst>
          </p:cNvPr>
          <p:cNvSpPr>
            <a:spLocks noGrp="1"/>
          </p:cNvSpPr>
          <p:nvPr>
            <p:ph type="title"/>
          </p:nvPr>
        </p:nvSpPr>
        <p:spPr/>
        <p:txBody>
          <a:bodyPr/>
          <a:lstStyle/>
          <a:p>
            <a:r>
              <a:rPr lang="en-US" dirty="0"/>
              <a:t>Bupropion and naltrexone: Primary outcomes </a:t>
            </a:r>
          </a:p>
        </p:txBody>
      </p:sp>
      <p:sp>
        <p:nvSpPr>
          <p:cNvPr id="3" name="Content Placeholder 2">
            <a:extLst>
              <a:ext uri="{FF2B5EF4-FFF2-40B4-BE49-F238E27FC236}">
                <a16:creationId xmlns:a16="http://schemas.microsoft.com/office/drawing/2014/main" id="{9530C611-2434-3349-83F5-EBD95A5EBC66}"/>
              </a:ext>
            </a:extLst>
          </p:cNvPr>
          <p:cNvSpPr>
            <a:spLocks noGrp="1"/>
          </p:cNvSpPr>
          <p:nvPr>
            <p:ph idx="1"/>
          </p:nvPr>
        </p:nvSpPr>
        <p:spPr>
          <a:xfrm>
            <a:off x="457202" y="1600203"/>
            <a:ext cx="8686798" cy="4367299"/>
          </a:xfrm>
        </p:spPr>
        <p:txBody>
          <a:bodyPr>
            <a:normAutofit lnSpcReduction="10000"/>
          </a:bodyPr>
          <a:lstStyle/>
          <a:p>
            <a:r>
              <a:rPr lang="en-US" b="1" i="0" dirty="0">
                <a:solidFill>
                  <a:srgbClr val="4D4D4D"/>
                </a:solidFill>
                <a:effectLst/>
                <a:latin typeface="ff-quadraat-web-pro"/>
              </a:rPr>
              <a:t>Primary outcome: “a response”, defined as 3 or more methamphetamine-negative urine samples out of four samples obtained at the end of stage 1 or 2.</a:t>
            </a:r>
          </a:p>
          <a:p>
            <a:r>
              <a:rPr lang="en-US" b="0" i="0" dirty="0">
                <a:solidFill>
                  <a:srgbClr val="4D4D4D"/>
                </a:solidFill>
                <a:effectLst/>
                <a:latin typeface="ff-quadraat-web-pro"/>
              </a:rPr>
              <a:t>Stage 1: 18 of 109 participants (</a:t>
            </a:r>
            <a:r>
              <a:rPr lang="en-US" b="1" i="0" dirty="0">
                <a:solidFill>
                  <a:srgbClr val="4D4D4D"/>
                </a:solidFill>
                <a:effectLst/>
                <a:latin typeface="ff-quadraat-web-pro"/>
              </a:rPr>
              <a:t>16.5%</a:t>
            </a:r>
            <a:r>
              <a:rPr lang="en-US" b="0" i="0" dirty="0">
                <a:solidFill>
                  <a:srgbClr val="4D4D4D"/>
                </a:solidFill>
                <a:effectLst/>
                <a:latin typeface="ff-quadraat-web-pro"/>
              </a:rPr>
              <a:t>) in the naltrexone–bupropion group and 10 of 294 (</a:t>
            </a:r>
            <a:r>
              <a:rPr lang="en-US" b="1" i="0" dirty="0">
                <a:solidFill>
                  <a:srgbClr val="4D4D4D"/>
                </a:solidFill>
                <a:effectLst/>
                <a:latin typeface="ff-quadraat-web-pro"/>
              </a:rPr>
              <a:t>3.4%</a:t>
            </a:r>
            <a:r>
              <a:rPr lang="en-US" b="0" i="0" dirty="0">
                <a:solidFill>
                  <a:srgbClr val="4D4D4D"/>
                </a:solidFill>
                <a:effectLst/>
                <a:latin typeface="ff-quadraat-web-pro"/>
              </a:rPr>
              <a:t>) in the placebo group had response. </a:t>
            </a:r>
          </a:p>
          <a:p>
            <a:r>
              <a:rPr lang="en-US" b="0" i="0" dirty="0">
                <a:solidFill>
                  <a:srgbClr val="4D4D4D"/>
                </a:solidFill>
                <a:effectLst/>
                <a:latin typeface="ff-quadraat-web-pro"/>
              </a:rPr>
              <a:t>Stage 2: 13 of 114 (</a:t>
            </a:r>
            <a:r>
              <a:rPr lang="en-US" b="1" i="0" dirty="0">
                <a:solidFill>
                  <a:srgbClr val="4D4D4D"/>
                </a:solidFill>
                <a:effectLst/>
                <a:latin typeface="ff-quadraat-web-pro"/>
              </a:rPr>
              <a:t>11.4%</a:t>
            </a:r>
            <a:r>
              <a:rPr lang="en-US" b="0" i="0" dirty="0">
                <a:solidFill>
                  <a:srgbClr val="4D4D4D"/>
                </a:solidFill>
                <a:effectLst/>
                <a:latin typeface="ff-quadraat-web-pro"/>
              </a:rPr>
              <a:t>) in the naltrexone–bupropion group and 2 of 111 (</a:t>
            </a:r>
            <a:r>
              <a:rPr lang="en-US" b="1" i="0" dirty="0">
                <a:solidFill>
                  <a:srgbClr val="4D4D4D"/>
                </a:solidFill>
                <a:effectLst/>
                <a:latin typeface="ff-quadraat-web-pro"/>
              </a:rPr>
              <a:t>1.8%</a:t>
            </a:r>
            <a:r>
              <a:rPr lang="en-US" b="0" i="0" dirty="0">
                <a:solidFill>
                  <a:srgbClr val="4D4D4D"/>
                </a:solidFill>
                <a:effectLst/>
                <a:latin typeface="ff-quadraat-web-pro"/>
              </a:rPr>
              <a:t>) in the placebo group had a response.</a:t>
            </a:r>
          </a:p>
          <a:p>
            <a:r>
              <a:rPr lang="en-US" dirty="0">
                <a:solidFill>
                  <a:srgbClr val="4D4D4D"/>
                </a:solidFill>
                <a:latin typeface="ff-quadraat-web-pro"/>
              </a:rPr>
              <a:t>W</a:t>
            </a:r>
            <a:r>
              <a:rPr lang="en-US" b="0" i="0" dirty="0">
                <a:solidFill>
                  <a:srgbClr val="4D4D4D"/>
                </a:solidFill>
                <a:effectLst/>
                <a:latin typeface="ff-quadraat-web-pro"/>
              </a:rPr>
              <a:t>eighted average response across two stages was 13.6% with naltrexone–bupropion and 2.5% with placebo</a:t>
            </a:r>
          </a:p>
          <a:p>
            <a:pPr lvl="1"/>
            <a:r>
              <a:rPr lang="en-US" b="0" i="0" dirty="0">
                <a:solidFill>
                  <a:srgbClr val="4D4D4D"/>
                </a:solidFill>
                <a:effectLst/>
                <a:latin typeface="ff-quadraat-web-pro"/>
              </a:rPr>
              <a:t>an overall treatment effect of 11.1 percentage points (Wald z-test statistic, 4.53; P&lt;0.001).</a:t>
            </a:r>
          </a:p>
          <a:p>
            <a:endParaRPr lang="en-US" b="0" i="0" dirty="0">
              <a:solidFill>
                <a:srgbClr val="4D4D4D"/>
              </a:solidFill>
              <a:effectLst/>
              <a:latin typeface="ff-quadraat-web-pro"/>
            </a:endParaRPr>
          </a:p>
        </p:txBody>
      </p:sp>
      <p:sp>
        <p:nvSpPr>
          <p:cNvPr id="4" name="TextBox 3">
            <a:extLst>
              <a:ext uri="{FF2B5EF4-FFF2-40B4-BE49-F238E27FC236}">
                <a16:creationId xmlns:a16="http://schemas.microsoft.com/office/drawing/2014/main" id="{063FE1E8-1B0A-836B-27B3-5966AF096BF8}"/>
              </a:ext>
            </a:extLst>
          </p:cNvPr>
          <p:cNvSpPr txBox="1"/>
          <p:nvPr/>
        </p:nvSpPr>
        <p:spPr>
          <a:xfrm>
            <a:off x="216542" y="5826900"/>
            <a:ext cx="8927458" cy="646331"/>
          </a:xfrm>
          <a:prstGeom prst="rect">
            <a:avLst/>
          </a:prstGeom>
          <a:noFill/>
        </p:spPr>
        <p:txBody>
          <a:bodyPr wrap="square" rtlCol="0">
            <a:spAutoFit/>
          </a:bodyPr>
          <a:lstStyle/>
          <a:p>
            <a:r>
              <a:rPr lang="en-US" sz="1200" dirty="0"/>
              <a:t>References: Trivedi MH, Walker R, Ling W, et al. Bupropion and naltrexone in methamphetamine use disorder. N Engl J Med. 2021;384(2):140-153. doi:10.1056/NEJMoa2020214</a:t>
            </a:r>
          </a:p>
          <a:p>
            <a:endParaRPr lang="en-US" sz="1200" dirty="0"/>
          </a:p>
        </p:txBody>
      </p:sp>
    </p:spTree>
    <p:extLst>
      <p:ext uri="{BB962C8B-B14F-4D97-AF65-F5344CB8AC3E}">
        <p14:creationId xmlns:p14="http://schemas.microsoft.com/office/powerpoint/2010/main" val="125644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457202" y="1262271"/>
            <a:ext cx="8315569" cy="4705232"/>
          </a:xfrm>
        </p:spPr>
        <p:txBody>
          <a:bodyPr vert="horz" lIns="91290" tIns="45645" rIns="91290" bIns="45645" rtlCol="0" anchor="t">
            <a:normAutofit fontScale="62500" lnSpcReduction="20000"/>
          </a:bodyPr>
          <a:lstStyle/>
          <a:p>
            <a:pPr marL="113665" indent="0">
              <a:buNone/>
            </a:pPr>
            <a:r>
              <a:rPr lang="en-US" sz="2300"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endParaRPr lang="en-US" sz="2300" dirty="0">
              <a:ea typeface="+mn-lt"/>
              <a:cs typeface="+mn-lt"/>
            </a:endParaRPr>
          </a:p>
          <a:p>
            <a:pPr marL="113665" indent="0">
              <a:buNone/>
            </a:pPr>
            <a:r>
              <a:rPr lang="en-US" sz="2300" b="1" dirty="0">
                <a:ea typeface="+mn-lt"/>
                <a:cs typeface="+mn-lt"/>
              </a:rPr>
              <a:t>HRSA Acknowledgement Statement </a:t>
            </a:r>
            <a:br>
              <a:rPr lang="en-US" sz="2300" b="1" dirty="0">
                <a:ea typeface="+mn-lt"/>
                <a:cs typeface="+mn-lt"/>
              </a:rPr>
            </a:br>
            <a:r>
              <a:rPr lang="en-US" sz="2300" dirty="0">
                <a:ea typeface="+mn-lt"/>
                <a:cs typeface="+mn-lt"/>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a:t>
            </a:r>
            <a:r>
              <a:rPr lang="en-US" sz="2300" dirty="0" err="1">
                <a:ea typeface="+mn-lt"/>
                <a:cs typeface="+mn-lt"/>
                <a:hlinkClick r:id="rId3"/>
              </a:rPr>
              <a:t>HRSA.gov</a:t>
            </a:r>
            <a:r>
              <a:rPr lang="en-US" sz="2300" dirty="0">
                <a:ea typeface="+mn-lt"/>
                <a:cs typeface="+mn-lt"/>
              </a:rPr>
              <a:t>.</a:t>
            </a:r>
          </a:p>
          <a:p>
            <a:pPr marL="113665" indent="0">
              <a:buNone/>
            </a:pPr>
            <a:endParaRPr lang="en-US" sz="2300" dirty="0">
              <a:ea typeface="+mn-lt"/>
              <a:cs typeface="+mn-lt"/>
            </a:endParaRPr>
          </a:p>
          <a:p>
            <a:pPr marL="113665" indent="0">
              <a:buNone/>
            </a:pPr>
            <a:r>
              <a:rPr lang="en-US" sz="2300" b="1" dirty="0">
                <a:ea typeface="+mn-lt"/>
                <a:cs typeface="+mn-lt"/>
              </a:rPr>
              <a:t>Trade Name Disclosure Statement </a:t>
            </a:r>
            <a:br>
              <a:rPr lang="en-US" sz="2300" b="1" dirty="0">
                <a:ea typeface="+mn-lt"/>
                <a:cs typeface="+mn-lt"/>
              </a:rPr>
            </a:br>
            <a:r>
              <a:rPr lang="en-US" sz="2300" dirty="0">
                <a:ea typeface="+mn-lt"/>
                <a:cs typeface="+mn-lt"/>
              </a:rPr>
              <a:t>Funding for this presentation was made possible by 5 U1OHA29292‐08‐00 from</a:t>
            </a:r>
            <a:r>
              <a:rPr lang="en-US" sz="2300" b="1" dirty="0">
                <a:ea typeface="+mn-lt"/>
                <a:cs typeface="+mn-lt"/>
              </a:rPr>
              <a:t> </a:t>
            </a:r>
            <a:r>
              <a:rPr lang="en-US" sz="2300"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3665" indent="0">
              <a:buNone/>
            </a:pPr>
            <a:endParaRPr lang="en-US" sz="2300" dirty="0">
              <a:ea typeface="+mn-lt"/>
              <a:cs typeface="+mn-lt"/>
            </a:endParaRPr>
          </a:p>
          <a:p>
            <a:pPr marL="114112" indent="0">
              <a:buNone/>
            </a:pPr>
            <a:endParaRPr lang="en-US" dirty="0"/>
          </a:p>
        </p:txBody>
      </p:sp>
      <p:sp>
        <p:nvSpPr>
          <p:cNvPr id="5" name="Footer Placeholder 4"/>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82388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12FE-2513-BDD4-503F-18C495442897}"/>
              </a:ext>
            </a:extLst>
          </p:cNvPr>
          <p:cNvSpPr>
            <a:spLocks noGrp="1"/>
          </p:cNvSpPr>
          <p:nvPr>
            <p:ph type="title"/>
          </p:nvPr>
        </p:nvSpPr>
        <p:spPr/>
        <p:txBody>
          <a:bodyPr/>
          <a:lstStyle/>
          <a:p>
            <a:r>
              <a:rPr lang="en-US" dirty="0"/>
              <a:t>Bupropion and naltrexone: Secondary outcomes</a:t>
            </a:r>
          </a:p>
        </p:txBody>
      </p:sp>
      <p:sp>
        <p:nvSpPr>
          <p:cNvPr id="3" name="Content Placeholder 2">
            <a:extLst>
              <a:ext uri="{FF2B5EF4-FFF2-40B4-BE49-F238E27FC236}">
                <a16:creationId xmlns:a16="http://schemas.microsoft.com/office/drawing/2014/main" id="{9530C611-2434-3349-83F5-EBD95A5EBC66}"/>
              </a:ext>
            </a:extLst>
          </p:cNvPr>
          <p:cNvSpPr>
            <a:spLocks noGrp="1"/>
          </p:cNvSpPr>
          <p:nvPr>
            <p:ph idx="1"/>
          </p:nvPr>
        </p:nvSpPr>
        <p:spPr/>
        <p:txBody>
          <a:bodyPr>
            <a:normAutofit/>
          </a:bodyPr>
          <a:lstStyle/>
          <a:p>
            <a:pPr algn="l" fontAlgn="base"/>
            <a:r>
              <a:rPr lang="en-US" b="0" i="0" dirty="0">
                <a:solidFill>
                  <a:srgbClr val="4D4D4D"/>
                </a:solidFill>
                <a:effectLst/>
                <a:latin typeface="ff-quadraat-web-pro"/>
              </a:rPr>
              <a:t>The percentage of participants with methamphetamine-negative urine samples </a:t>
            </a:r>
          </a:p>
          <a:p>
            <a:pPr algn="l" fontAlgn="base"/>
            <a:r>
              <a:rPr lang="en-US" b="0" i="0" dirty="0">
                <a:solidFill>
                  <a:srgbClr val="4D4D4D"/>
                </a:solidFill>
                <a:effectLst/>
                <a:latin typeface="ff-quadraat-web-pro"/>
              </a:rPr>
              <a:t>Stage 1: 20.4% in the naltrexone–bupropion group and 12.3% in the placebo group </a:t>
            </a:r>
            <a:endParaRPr lang="en-US" dirty="0">
              <a:solidFill>
                <a:srgbClr val="4D4D4D"/>
              </a:solidFill>
              <a:latin typeface="ff-quadraat-web-pro"/>
            </a:endParaRPr>
          </a:p>
          <a:p>
            <a:pPr algn="l" fontAlgn="base"/>
            <a:r>
              <a:rPr lang="en-US" b="0" i="0" dirty="0">
                <a:solidFill>
                  <a:srgbClr val="4D4D4D"/>
                </a:solidFill>
                <a:effectLst/>
                <a:latin typeface="ff-quadraat-web-pro"/>
              </a:rPr>
              <a:t>Stage 2: 19.2% in the naltrexone–bupropion group and 13.4% in the placebo group</a:t>
            </a:r>
          </a:p>
          <a:p>
            <a:pPr algn="l" fontAlgn="base"/>
            <a:r>
              <a:rPr lang="en-US" dirty="0">
                <a:solidFill>
                  <a:srgbClr val="4D4D4D"/>
                </a:solidFill>
                <a:latin typeface="ff-quadraat-web-pro"/>
              </a:rPr>
              <a:t>W</a:t>
            </a:r>
            <a:r>
              <a:rPr lang="en-US" b="0" i="0" dirty="0">
                <a:solidFill>
                  <a:srgbClr val="4D4D4D"/>
                </a:solidFill>
                <a:effectLst/>
                <a:latin typeface="ff-quadraat-web-pro"/>
              </a:rPr>
              <a:t>eighted difference between the two groups in the percentage of participants with methamphetamine-negative urine samples was 6.8 percentage points. </a:t>
            </a:r>
            <a:endParaRPr lang="en-US" dirty="0"/>
          </a:p>
        </p:txBody>
      </p:sp>
      <p:sp>
        <p:nvSpPr>
          <p:cNvPr id="4" name="TextBox 3">
            <a:extLst>
              <a:ext uri="{FF2B5EF4-FFF2-40B4-BE49-F238E27FC236}">
                <a16:creationId xmlns:a16="http://schemas.microsoft.com/office/drawing/2014/main" id="{063FE1E8-1B0A-836B-27B3-5966AF096BF8}"/>
              </a:ext>
            </a:extLst>
          </p:cNvPr>
          <p:cNvSpPr txBox="1"/>
          <p:nvPr/>
        </p:nvSpPr>
        <p:spPr>
          <a:xfrm>
            <a:off x="325225" y="5424537"/>
            <a:ext cx="8498264" cy="646331"/>
          </a:xfrm>
          <a:prstGeom prst="rect">
            <a:avLst/>
          </a:prstGeom>
          <a:noFill/>
        </p:spPr>
        <p:txBody>
          <a:bodyPr wrap="square" rtlCol="0">
            <a:spAutoFit/>
          </a:bodyPr>
          <a:lstStyle/>
          <a:p>
            <a:r>
              <a:rPr lang="en-US" sz="1200" dirty="0"/>
              <a:t>References: Trivedi MH, Walker R, Ling W, et al. Bupropion and naltrexone in methamphetamine use disorder. N Engl J Med. 2021;384(2):140-153. doi:10.1056/NEJMoa2020214</a:t>
            </a:r>
          </a:p>
          <a:p>
            <a:endParaRPr lang="en-US" sz="1200" dirty="0"/>
          </a:p>
        </p:txBody>
      </p:sp>
    </p:spTree>
    <p:extLst>
      <p:ext uri="{BB962C8B-B14F-4D97-AF65-F5344CB8AC3E}">
        <p14:creationId xmlns:p14="http://schemas.microsoft.com/office/powerpoint/2010/main" val="7693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12FE-2513-BDD4-503F-18C495442897}"/>
              </a:ext>
            </a:extLst>
          </p:cNvPr>
          <p:cNvSpPr>
            <a:spLocks noGrp="1"/>
          </p:cNvSpPr>
          <p:nvPr>
            <p:ph type="title"/>
          </p:nvPr>
        </p:nvSpPr>
        <p:spPr/>
        <p:txBody>
          <a:bodyPr/>
          <a:lstStyle/>
          <a:p>
            <a:r>
              <a:rPr lang="en-US" dirty="0"/>
              <a:t>Bupropion and naltrexone </a:t>
            </a:r>
          </a:p>
        </p:txBody>
      </p:sp>
      <p:sp>
        <p:nvSpPr>
          <p:cNvPr id="3" name="Content Placeholder 2">
            <a:extLst>
              <a:ext uri="{FF2B5EF4-FFF2-40B4-BE49-F238E27FC236}">
                <a16:creationId xmlns:a16="http://schemas.microsoft.com/office/drawing/2014/main" id="{9530C611-2434-3349-83F5-EBD95A5EBC66}"/>
              </a:ext>
            </a:extLst>
          </p:cNvPr>
          <p:cNvSpPr>
            <a:spLocks noGrp="1"/>
          </p:cNvSpPr>
          <p:nvPr>
            <p:ph idx="1"/>
          </p:nvPr>
        </p:nvSpPr>
        <p:spPr/>
        <p:txBody>
          <a:bodyPr>
            <a:normAutofit/>
          </a:bodyPr>
          <a:lstStyle/>
          <a:p>
            <a:r>
              <a:rPr lang="en-US" b="0" i="0" dirty="0">
                <a:solidFill>
                  <a:srgbClr val="4D4D4D"/>
                </a:solidFill>
                <a:effectLst/>
                <a:latin typeface="ff-quadraat-web-pro"/>
              </a:rPr>
              <a:t>Adverse events with naltrexone–bupropion included gastrointestinal disorders, tremor, malaise, hyperhidrosis, and anorexia.</a:t>
            </a:r>
          </a:p>
          <a:p>
            <a:r>
              <a:rPr lang="en-US" b="0" i="0" dirty="0">
                <a:solidFill>
                  <a:srgbClr val="4D4D4D"/>
                </a:solidFill>
                <a:effectLst/>
                <a:latin typeface="ff-quadraat-web-pro"/>
              </a:rPr>
              <a:t> Serious adverse events occurred in 8 of 223 participants (3.6%) who received naltrexone–bupropion during the trial.</a:t>
            </a:r>
            <a:endParaRPr lang="en-US" dirty="0"/>
          </a:p>
        </p:txBody>
      </p:sp>
      <p:sp>
        <p:nvSpPr>
          <p:cNvPr id="4" name="TextBox 3">
            <a:extLst>
              <a:ext uri="{FF2B5EF4-FFF2-40B4-BE49-F238E27FC236}">
                <a16:creationId xmlns:a16="http://schemas.microsoft.com/office/drawing/2014/main" id="{063FE1E8-1B0A-836B-27B3-5966AF096BF8}"/>
              </a:ext>
            </a:extLst>
          </p:cNvPr>
          <p:cNvSpPr txBox="1"/>
          <p:nvPr/>
        </p:nvSpPr>
        <p:spPr>
          <a:xfrm>
            <a:off x="325225" y="5424537"/>
            <a:ext cx="8498264" cy="646331"/>
          </a:xfrm>
          <a:prstGeom prst="rect">
            <a:avLst/>
          </a:prstGeom>
          <a:noFill/>
        </p:spPr>
        <p:txBody>
          <a:bodyPr wrap="square" rtlCol="0">
            <a:spAutoFit/>
          </a:bodyPr>
          <a:lstStyle/>
          <a:p>
            <a:r>
              <a:rPr lang="en-US" sz="1200" dirty="0"/>
              <a:t>References: Trivedi MH, Walker R, Ling W, et al. Bupropion and naltrexone in methamphetamine use disorder. N Engl J Med. 2021;384(2):140-153. doi:10.1056/NEJMoa2020214</a:t>
            </a:r>
          </a:p>
          <a:p>
            <a:endParaRPr lang="en-US" sz="1200" dirty="0"/>
          </a:p>
        </p:txBody>
      </p:sp>
    </p:spTree>
    <p:extLst>
      <p:ext uri="{BB962C8B-B14F-4D97-AF65-F5344CB8AC3E}">
        <p14:creationId xmlns:p14="http://schemas.microsoft.com/office/powerpoint/2010/main" val="194765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ED7C-18D3-44DF-EB3B-B44847C79708}"/>
              </a:ext>
            </a:extLst>
          </p:cNvPr>
          <p:cNvSpPr>
            <a:spLocks noGrp="1"/>
          </p:cNvSpPr>
          <p:nvPr>
            <p:ph type="title"/>
          </p:nvPr>
        </p:nvSpPr>
        <p:spPr>
          <a:xfrm>
            <a:off x="292894" y="610098"/>
            <a:ext cx="8851106" cy="994172"/>
          </a:xfrm>
        </p:spPr>
        <p:txBody>
          <a:bodyPr/>
          <a:lstStyle/>
          <a:p>
            <a:r>
              <a:rPr lang="en-US" dirty="0"/>
              <a:t>Practical methods to start Bupropion XL/Naltrexone</a:t>
            </a:r>
          </a:p>
        </p:txBody>
      </p:sp>
      <p:sp>
        <p:nvSpPr>
          <p:cNvPr id="3" name="Content Placeholder 2">
            <a:extLst>
              <a:ext uri="{FF2B5EF4-FFF2-40B4-BE49-F238E27FC236}">
                <a16:creationId xmlns:a16="http://schemas.microsoft.com/office/drawing/2014/main" id="{31E4A65B-CB50-33E0-DFAC-10FC082026A8}"/>
              </a:ext>
            </a:extLst>
          </p:cNvPr>
          <p:cNvSpPr>
            <a:spLocks noGrp="1"/>
          </p:cNvSpPr>
          <p:nvPr>
            <p:ph idx="1"/>
          </p:nvPr>
        </p:nvSpPr>
        <p:spPr>
          <a:xfrm>
            <a:off x="496369" y="2490701"/>
            <a:ext cx="8315569" cy="4367299"/>
          </a:xfrm>
        </p:spPr>
        <p:txBody>
          <a:bodyPr/>
          <a:lstStyle/>
          <a:p>
            <a:r>
              <a:rPr lang="en-US" dirty="0"/>
              <a:t>Can start either Bupropion or Naltrexone or use both together simultaneously</a:t>
            </a:r>
          </a:p>
        </p:txBody>
      </p:sp>
    </p:spTree>
    <p:extLst>
      <p:ext uri="{BB962C8B-B14F-4D97-AF65-F5344CB8AC3E}">
        <p14:creationId xmlns:p14="http://schemas.microsoft.com/office/powerpoint/2010/main" val="228929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ED7C-18D3-44DF-EB3B-B44847C79708}"/>
              </a:ext>
            </a:extLst>
          </p:cNvPr>
          <p:cNvSpPr>
            <a:spLocks noGrp="1"/>
          </p:cNvSpPr>
          <p:nvPr>
            <p:ph type="title"/>
          </p:nvPr>
        </p:nvSpPr>
        <p:spPr/>
        <p:txBody>
          <a:bodyPr/>
          <a:lstStyle/>
          <a:p>
            <a:r>
              <a:rPr lang="en-US" dirty="0"/>
              <a:t>Practical methods to start Bupropion XL/Naltrexone (2)</a:t>
            </a:r>
          </a:p>
        </p:txBody>
      </p:sp>
      <p:sp>
        <p:nvSpPr>
          <p:cNvPr id="3" name="Content Placeholder 2">
            <a:extLst>
              <a:ext uri="{FF2B5EF4-FFF2-40B4-BE49-F238E27FC236}">
                <a16:creationId xmlns:a16="http://schemas.microsoft.com/office/drawing/2014/main" id="{31E4A65B-CB50-33E0-DFAC-10FC082026A8}"/>
              </a:ext>
            </a:extLst>
          </p:cNvPr>
          <p:cNvSpPr>
            <a:spLocks noGrp="1"/>
          </p:cNvSpPr>
          <p:nvPr>
            <p:ph idx="1"/>
          </p:nvPr>
        </p:nvSpPr>
        <p:spPr/>
        <p:txBody>
          <a:bodyPr>
            <a:normAutofit lnSpcReduction="10000"/>
          </a:bodyPr>
          <a:lstStyle/>
          <a:p>
            <a:r>
              <a:rPr lang="en-US" b="1" dirty="0"/>
              <a:t>Bupropion:</a:t>
            </a:r>
          </a:p>
          <a:p>
            <a:r>
              <a:rPr lang="en-US" dirty="0"/>
              <a:t>Bupropion is XL formulation (once daily) as 150mg, 300mg, 450mg.</a:t>
            </a:r>
          </a:p>
          <a:p>
            <a:r>
              <a:rPr lang="en-US" dirty="0"/>
              <a:t>Original study titrated bupropion XL dose was raised over 3 days</a:t>
            </a:r>
          </a:p>
          <a:p>
            <a:endParaRPr lang="en-US" dirty="0"/>
          </a:p>
          <a:p>
            <a:r>
              <a:rPr lang="en-US" dirty="0"/>
              <a:t>An alternative approach: Raise by 150mg XL once monthly. </a:t>
            </a:r>
          </a:p>
          <a:p>
            <a:r>
              <a:rPr lang="en-US" dirty="0"/>
              <a:t>Month 1: 150mg XL, if tolerates and ongoing use/craving increase further to Month 2: 300mg XL, Month 3: 450mg XL</a:t>
            </a:r>
          </a:p>
        </p:txBody>
      </p:sp>
    </p:spTree>
    <p:extLst>
      <p:ext uri="{BB962C8B-B14F-4D97-AF65-F5344CB8AC3E}">
        <p14:creationId xmlns:p14="http://schemas.microsoft.com/office/powerpoint/2010/main" val="300710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ED7C-18D3-44DF-EB3B-B44847C79708}"/>
              </a:ext>
            </a:extLst>
          </p:cNvPr>
          <p:cNvSpPr>
            <a:spLocks noGrp="1"/>
          </p:cNvSpPr>
          <p:nvPr>
            <p:ph type="title"/>
          </p:nvPr>
        </p:nvSpPr>
        <p:spPr/>
        <p:txBody>
          <a:bodyPr/>
          <a:lstStyle/>
          <a:p>
            <a:r>
              <a:rPr lang="en-US" dirty="0"/>
              <a:t>Practical methods to start Bupropion XL/Naltrexone (3)</a:t>
            </a:r>
          </a:p>
        </p:txBody>
      </p:sp>
      <p:sp>
        <p:nvSpPr>
          <p:cNvPr id="3" name="Content Placeholder 2">
            <a:extLst>
              <a:ext uri="{FF2B5EF4-FFF2-40B4-BE49-F238E27FC236}">
                <a16:creationId xmlns:a16="http://schemas.microsoft.com/office/drawing/2014/main" id="{31E4A65B-CB50-33E0-DFAC-10FC082026A8}"/>
              </a:ext>
            </a:extLst>
          </p:cNvPr>
          <p:cNvSpPr>
            <a:spLocks noGrp="1"/>
          </p:cNvSpPr>
          <p:nvPr>
            <p:ph idx="1"/>
          </p:nvPr>
        </p:nvSpPr>
        <p:spPr/>
        <p:txBody>
          <a:bodyPr>
            <a:normAutofit fontScale="92500"/>
          </a:bodyPr>
          <a:lstStyle/>
          <a:p>
            <a:r>
              <a:rPr lang="en-US" b="1" dirty="0"/>
              <a:t>Bupropion: </a:t>
            </a:r>
            <a:r>
              <a:rPr lang="en-US" b="0" i="0" dirty="0">
                <a:solidFill>
                  <a:srgbClr val="232323"/>
                </a:solidFill>
                <a:effectLst/>
                <a:latin typeface="Noto Sans" panose="020B0502040504020204" pitchFamily="34" charset="0"/>
              </a:rPr>
              <a:t>Dopamine/Norepinephrine-Reuptake Inhibitor</a:t>
            </a:r>
            <a:endParaRPr lang="en-US" b="1" dirty="0"/>
          </a:p>
          <a:p>
            <a:r>
              <a:rPr lang="en-US" dirty="0"/>
              <a:t>Benefits:</a:t>
            </a:r>
          </a:p>
          <a:p>
            <a:pPr lvl="1"/>
            <a:r>
              <a:rPr lang="en-US" dirty="0"/>
              <a:t>Weight loss or weight neutral (Bupropion/naltrexone oral combined pill is FDA approved for weight loss)</a:t>
            </a:r>
          </a:p>
          <a:p>
            <a:pPr lvl="1"/>
            <a:r>
              <a:rPr lang="en-US" dirty="0"/>
              <a:t>Weight gain after stopping stimulant use is often a barrier to full cessation</a:t>
            </a:r>
          </a:p>
          <a:p>
            <a:pPr lvl="1"/>
            <a:r>
              <a:rPr lang="en-US" dirty="0"/>
              <a:t>Can reduce co-occurring nicotine dependence, anxiety and depression</a:t>
            </a:r>
          </a:p>
          <a:p>
            <a:r>
              <a:rPr lang="en-US" dirty="0"/>
              <a:t>Risks:</a:t>
            </a:r>
          </a:p>
          <a:p>
            <a:pPr lvl="1"/>
            <a:r>
              <a:rPr lang="en-US" dirty="0"/>
              <a:t>Bupropion lowers seizure threshold, contraindicated in patients with epilepsy, bulimia, etc.</a:t>
            </a:r>
          </a:p>
          <a:p>
            <a:pPr lvl="1"/>
            <a:r>
              <a:rPr lang="en-US" dirty="0"/>
              <a:t>Can increase risk of tachycardia, agitation, or anxiety </a:t>
            </a:r>
          </a:p>
        </p:txBody>
      </p:sp>
    </p:spTree>
    <p:extLst>
      <p:ext uri="{BB962C8B-B14F-4D97-AF65-F5344CB8AC3E}">
        <p14:creationId xmlns:p14="http://schemas.microsoft.com/office/powerpoint/2010/main" val="65183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ED7C-18D3-44DF-EB3B-B44847C79708}"/>
              </a:ext>
            </a:extLst>
          </p:cNvPr>
          <p:cNvSpPr>
            <a:spLocks noGrp="1"/>
          </p:cNvSpPr>
          <p:nvPr>
            <p:ph type="title"/>
          </p:nvPr>
        </p:nvSpPr>
        <p:spPr/>
        <p:txBody>
          <a:bodyPr/>
          <a:lstStyle/>
          <a:p>
            <a:r>
              <a:rPr lang="en-US" dirty="0"/>
              <a:t>Practical methods to start Bupropion XL/Naltrexone (4)</a:t>
            </a:r>
          </a:p>
        </p:txBody>
      </p:sp>
      <p:sp>
        <p:nvSpPr>
          <p:cNvPr id="3" name="Content Placeholder 2">
            <a:extLst>
              <a:ext uri="{FF2B5EF4-FFF2-40B4-BE49-F238E27FC236}">
                <a16:creationId xmlns:a16="http://schemas.microsoft.com/office/drawing/2014/main" id="{31E4A65B-CB50-33E0-DFAC-10FC082026A8}"/>
              </a:ext>
            </a:extLst>
          </p:cNvPr>
          <p:cNvSpPr>
            <a:spLocks noGrp="1"/>
          </p:cNvSpPr>
          <p:nvPr>
            <p:ph idx="1"/>
          </p:nvPr>
        </p:nvSpPr>
        <p:spPr/>
        <p:txBody>
          <a:bodyPr>
            <a:normAutofit fontScale="92500" lnSpcReduction="10000"/>
          </a:bodyPr>
          <a:lstStyle/>
          <a:p>
            <a:pPr marL="114112" indent="0">
              <a:buNone/>
            </a:pPr>
            <a:r>
              <a:rPr lang="en-US" b="1" dirty="0"/>
              <a:t>Naltrexone: </a:t>
            </a:r>
          </a:p>
          <a:p>
            <a:r>
              <a:rPr lang="en-US" dirty="0"/>
              <a:t>Naltrexone is doing either as 50-100mg orally or long-acting injectable formulation XL as 380mg monthly.</a:t>
            </a:r>
          </a:p>
          <a:p>
            <a:r>
              <a:rPr lang="en-US" dirty="0"/>
              <a:t>Original study use injectable long-acting naltrexone 380mg every 3 weeks</a:t>
            </a:r>
          </a:p>
          <a:p>
            <a:pPr lvl="1"/>
            <a:r>
              <a:rPr lang="en-US" dirty="0"/>
              <a:t>This was to avoid trough in naltrexone anticipated in last week of therapy</a:t>
            </a:r>
          </a:p>
          <a:p>
            <a:endParaRPr lang="en-US" dirty="0"/>
          </a:p>
          <a:p>
            <a:r>
              <a:rPr lang="en-US" dirty="0"/>
              <a:t>Another approach: Naltrexone 50mg oral for 3-7 days, if tolerated transition to injectable naltrexone 380mg once every 4 weeks. </a:t>
            </a:r>
          </a:p>
          <a:p>
            <a:r>
              <a:rPr lang="en-US" dirty="0"/>
              <a:t>May use oral naltrexone PO 50mg daily during last (4</a:t>
            </a:r>
            <a:r>
              <a:rPr lang="en-US" baseline="30000" dirty="0"/>
              <a:t>th</a:t>
            </a:r>
            <a:r>
              <a:rPr lang="en-US" dirty="0"/>
              <a:t>) week of injection timeframe.</a:t>
            </a:r>
          </a:p>
        </p:txBody>
      </p:sp>
    </p:spTree>
    <p:extLst>
      <p:ext uri="{BB962C8B-B14F-4D97-AF65-F5344CB8AC3E}">
        <p14:creationId xmlns:p14="http://schemas.microsoft.com/office/powerpoint/2010/main" val="3953892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ED7C-18D3-44DF-EB3B-B44847C79708}"/>
              </a:ext>
            </a:extLst>
          </p:cNvPr>
          <p:cNvSpPr>
            <a:spLocks noGrp="1"/>
          </p:cNvSpPr>
          <p:nvPr>
            <p:ph type="title"/>
          </p:nvPr>
        </p:nvSpPr>
        <p:spPr/>
        <p:txBody>
          <a:bodyPr/>
          <a:lstStyle/>
          <a:p>
            <a:r>
              <a:rPr lang="en-US" dirty="0"/>
              <a:t>Practical methods to start Bupropion XL/Naltrexone (5)</a:t>
            </a:r>
          </a:p>
        </p:txBody>
      </p:sp>
      <p:sp>
        <p:nvSpPr>
          <p:cNvPr id="3" name="Content Placeholder 2">
            <a:extLst>
              <a:ext uri="{FF2B5EF4-FFF2-40B4-BE49-F238E27FC236}">
                <a16:creationId xmlns:a16="http://schemas.microsoft.com/office/drawing/2014/main" id="{31E4A65B-CB50-33E0-DFAC-10FC082026A8}"/>
              </a:ext>
            </a:extLst>
          </p:cNvPr>
          <p:cNvSpPr>
            <a:spLocks noGrp="1"/>
          </p:cNvSpPr>
          <p:nvPr>
            <p:ph idx="1"/>
          </p:nvPr>
        </p:nvSpPr>
        <p:spPr/>
        <p:txBody>
          <a:bodyPr>
            <a:normAutofit fontScale="85000" lnSpcReduction="20000"/>
          </a:bodyPr>
          <a:lstStyle/>
          <a:p>
            <a:pPr marL="114112" indent="0">
              <a:buNone/>
            </a:pPr>
            <a:r>
              <a:rPr lang="en-US" b="1" dirty="0"/>
              <a:t>Naltrexone: </a:t>
            </a:r>
            <a:r>
              <a:rPr lang="en-US" b="0" i="0" dirty="0">
                <a:solidFill>
                  <a:srgbClr val="232323"/>
                </a:solidFill>
                <a:effectLst/>
                <a:latin typeface="Noto Sans" panose="020B0502040504020204" pitchFamily="34" charset="0"/>
              </a:rPr>
              <a:t>Opiate antagonist</a:t>
            </a:r>
            <a:endParaRPr lang="en-US" b="1" dirty="0"/>
          </a:p>
          <a:p>
            <a:r>
              <a:rPr lang="en-US" dirty="0"/>
              <a:t>Benefits:</a:t>
            </a:r>
          </a:p>
          <a:p>
            <a:pPr lvl="1"/>
            <a:r>
              <a:rPr lang="en-US" dirty="0"/>
              <a:t>Weight loss or weight neutral (Bupropion/naltrexone oral combined pill is FDA approved for weight loss)</a:t>
            </a:r>
          </a:p>
          <a:p>
            <a:pPr lvl="1"/>
            <a:r>
              <a:rPr lang="en-US" dirty="0"/>
              <a:t>Reduces craving/urge to use all substances or addiction behaviors (has also been used to gambling use disorder, alcohol use disorder).</a:t>
            </a:r>
          </a:p>
          <a:p>
            <a:pPr lvl="1"/>
            <a:r>
              <a:rPr lang="en-US" dirty="0"/>
              <a:t>Reduces the reward effects to use for supraphysiological levels of dopamine</a:t>
            </a:r>
          </a:p>
          <a:p>
            <a:r>
              <a:rPr lang="en-US" dirty="0"/>
              <a:t>Risks:</a:t>
            </a:r>
          </a:p>
          <a:p>
            <a:pPr lvl="1"/>
            <a:r>
              <a:rPr lang="en-US" dirty="0"/>
              <a:t>If opiates in methamphetamine or recent opiate use (7 days) will cause opiate withdrawal</a:t>
            </a:r>
          </a:p>
          <a:p>
            <a:pPr lvl="1"/>
            <a:r>
              <a:rPr lang="en-US" dirty="0"/>
              <a:t>Side effects of abdominal pain, nausea/vomiting most common with naltrexone</a:t>
            </a:r>
          </a:p>
          <a:p>
            <a:pPr lvl="1"/>
            <a:r>
              <a:rPr lang="en-US" b="1" dirty="0"/>
              <a:t>Monitor liver function tests and do not initiate if 3-4X upper limit of normal for AST/AT.</a:t>
            </a:r>
          </a:p>
        </p:txBody>
      </p:sp>
    </p:spTree>
    <p:extLst>
      <p:ext uri="{BB962C8B-B14F-4D97-AF65-F5344CB8AC3E}">
        <p14:creationId xmlns:p14="http://schemas.microsoft.com/office/powerpoint/2010/main" val="2187462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ED7C-18D3-44DF-EB3B-B44847C79708}"/>
              </a:ext>
            </a:extLst>
          </p:cNvPr>
          <p:cNvSpPr>
            <a:spLocks noGrp="1"/>
          </p:cNvSpPr>
          <p:nvPr>
            <p:ph type="title"/>
          </p:nvPr>
        </p:nvSpPr>
        <p:spPr/>
        <p:txBody>
          <a:bodyPr/>
          <a:lstStyle/>
          <a:p>
            <a:r>
              <a:rPr lang="en-US" dirty="0"/>
              <a:t>A note on liver health and naltrexone:</a:t>
            </a:r>
          </a:p>
        </p:txBody>
      </p:sp>
      <p:sp>
        <p:nvSpPr>
          <p:cNvPr id="3" name="Content Placeholder 2">
            <a:extLst>
              <a:ext uri="{FF2B5EF4-FFF2-40B4-BE49-F238E27FC236}">
                <a16:creationId xmlns:a16="http://schemas.microsoft.com/office/drawing/2014/main" id="{31E4A65B-CB50-33E0-DFAC-10FC082026A8}"/>
              </a:ext>
            </a:extLst>
          </p:cNvPr>
          <p:cNvSpPr>
            <a:spLocks noGrp="1"/>
          </p:cNvSpPr>
          <p:nvPr>
            <p:ph idx="1"/>
          </p:nvPr>
        </p:nvSpPr>
        <p:spPr>
          <a:xfrm>
            <a:off x="457202" y="1320758"/>
            <a:ext cx="8569840" cy="4367299"/>
          </a:xfrm>
        </p:spPr>
        <p:txBody>
          <a:bodyPr>
            <a:normAutofit fontScale="92500"/>
          </a:bodyPr>
          <a:lstStyle/>
          <a:p>
            <a:pPr marL="0" indent="0">
              <a:buNone/>
            </a:pPr>
            <a:r>
              <a:rPr lang="en-US" sz="1800" b="1" dirty="0"/>
              <a:t>Hepatotoxicity – NIH Liver Tox:</a:t>
            </a:r>
          </a:p>
          <a:p>
            <a:pPr algn="l"/>
            <a:r>
              <a:rPr lang="en-US" sz="1800" dirty="0"/>
              <a:t>“Naltrexone therapy is typically given to patients with a high background rate of liver disease (injection drug use or alcoholism) and has been associated with variable rates of serum enzyme elevations (0% to 50%), values above 3 times the upper limit of normal occurring in approximately 1% of patients and occasionally leading to drug discontinuation. </a:t>
            </a:r>
            <a:r>
              <a:rPr lang="en-US" sz="1800" b="1" dirty="0"/>
              <a:t>However, several studies have shown that the rate of ALT elevations during naltrexone therapy is similar to that with placebo. Most serum aminotransferase elevations during naltrexone therapy are mild and self-limiting, resolving even with continuation of therapy.</a:t>
            </a:r>
            <a:r>
              <a:rPr lang="en-US" sz="1800" dirty="0"/>
              <a:t> While several rare instances of acute, clinically apparent liver disease have been reported in patients taking naltrexone, the role of the medication in the liver injury has not always been clear and there has been no clear description of the clinical features of the injury. </a:t>
            </a:r>
            <a:r>
              <a:rPr lang="en-US" sz="1800" b="1" dirty="0"/>
              <a:t>Thus, while often considered hepatotoxic, naltrexone has not been definitively linked to cases of clinically apparent liver injury.</a:t>
            </a:r>
          </a:p>
          <a:p>
            <a:pPr algn="l"/>
            <a:r>
              <a:rPr lang="en-US" sz="1800" b="1" u="sng" dirty="0"/>
              <a:t>Likelihood score: E*</a:t>
            </a:r>
            <a:r>
              <a:rPr lang="en-US" sz="1800" b="1" dirty="0"/>
              <a:t> (unproven but suspected cause of clinically apparent liver injury).</a:t>
            </a:r>
          </a:p>
          <a:p>
            <a:endParaRPr lang="en-US" sz="1800" b="1" dirty="0"/>
          </a:p>
        </p:txBody>
      </p:sp>
      <p:sp>
        <p:nvSpPr>
          <p:cNvPr id="4" name="TextBox 3">
            <a:extLst>
              <a:ext uri="{FF2B5EF4-FFF2-40B4-BE49-F238E27FC236}">
                <a16:creationId xmlns:a16="http://schemas.microsoft.com/office/drawing/2014/main" id="{CC5CD6DF-F2F4-2618-CADB-973F5B44589A}"/>
              </a:ext>
            </a:extLst>
          </p:cNvPr>
          <p:cNvSpPr txBox="1"/>
          <p:nvPr/>
        </p:nvSpPr>
        <p:spPr>
          <a:xfrm>
            <a:off x="42986" y="5803826"/>
            <a:ext cx="9143999" cy="415498"/>
          </a:xfrm>
          <a:prstGeom prst="rect">
            <a:avLst/>
          </a:prstGeom>
          <a:noFill/>
        </p:spPr>
        <p:txBody>
          <a:bodyPr wrap="square" rtlCol="0">
            <a:spAutoFit/>
          </a:bodyPr>
          <a:lstStyle/>
          <a:p>
            <a:r>
              <a:rPr lang="en-US" sz="1050" dirty="0" err="1">
                <a:solidFill>
                  <a:srgbClr val="222222"/>
                </a:solidFill>
              </a:rPr>
              <a:t>LiverTox</a:t>
            </a:r>
            <a:r>
              <a:rPr lang="en-US" sz="1050" dirty="0">
                <a:solidFill>
                  <a:srgbClr val="222222"/>
                </a:solidFill>
              </a:rPr>
              <a:t>: Clinical and Research Information on Drug-Induced Liver Injury [Internet]. Bethesda (MD): National Institute of Diabetes and Digestive and Kidney Diseases; 2012-. Naltrexone. [Updated 2020 Mar 24]. Available from: https://www.ncbi.nlm.nih.gov/books/NBK548583/</a:t>
            </a:r>
            <a:endParaRPr lang="en-US" sz="1050" dirty="0"/>
          </a:p>
        </p:txBody>
      </p:sp>
    </p:spTree>
    <p:extLst>
      <p:ext uri="{BB962C8B-B14F-4D97-AF65-F5344CB8AC3E}">
        <p14:creationId xmlns:p14="http://schemas.microsoft.com/office/powerpoint/2010/main" val="1396965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7E23-E4F2-D2A2-DA39-C6DB8DF7A0DC}"/>
              </a:ext>
            </a:extLst>
          </p:cNvPr>
          <p:cNvSpPr>
            <a:spLocks noGrp="1"/>
          </p:cNvSpPr>
          <p:nvPr>
            <p:ph type="title"/>
          </p:nvPr>
        </p:nvSpPr>
        <p:spPr/>
        <p:txBody>
          <a:bodyPr/>
          <a:lstStyle/>
          <a:p>
            <a:r>
              <a:rPr lang="en-US" dirty="0"/>
              <a:t>Mirtazapine </a:t>
            </a:r>
          </a:p>
        </p:txBody>
      </p:sp>
      <p:sp>
        <p:nvSpPr>
          <p:cNvPr id="3" name="Content Placeholder 2">
            <a:extLst>
              <a:ext uri="{FF2B5EF4-FFF2-40B4-BE49-F238E27FC236}">
                <a16:creationId xmlns:a16="http://schemas.microsoft.com/office/drawing/2014/main" id="{37B73AB7-00D7-28F5-BE4C-DA4783FF9550}"/>
              </a:ext>
            </a:extLst>
          </p:cNvPr>
          <p:cNvSpPr>
            <a:spLocks noGrp="1"/>
          </p:cNvSpPr>
          <p:nvPr>
            <p:ph idx="1"/>
          </p:nvPr>
        </p:nvSpPr>
        <p:spPr/>
        <p:txBody>
          <a:bodyPr>
            <a:normAutofit/>
          </a:bodyPr>
          <a:lstStyle/>
          <a:p>
            <a:r>
              <a:rPr lang="en-US" sz="2000" dirty="0"/>
              <a:t>Two randomized trials and a subsequent meta-analysis demonstrated some show efficacy for mirtazapine that was population-specific (cisgender men and transgender women)</a:t>
            </a:r>
          </a:p>
          <a:p>
            <a:r>
              <a:rPr lang="en-US" sz="2000" dirty="0"/>
              <a:t>Goal dose: titrate up to 30mg nightly  (initial: 15mg once nightly)</a:t>
            </a:r>
          </a:p>
          <a:p>
            <a:r>
              <a:rPr lang="en-US" sz="2000" dirty="0"/>
              <a:t>Benefits: Some reduction in methamphetamine use, reduction in sexual risk behaviors </a:t>
            </a:r>
          </a:p>
          <a:p>
            <a:r>
              <a:rPr lang="en-US" sz="2000" dirty="0"/>
              <a:t>Risks: Weight gain, fatigue </a:t>
            </a:r>
          </a:p>
          <a:p>
            <a:r>
              <a:rPr lang="en-US" sz="2000" dirty="0"/>
              <a:t>“While the evidence is relatively weak, the [Clinical Guideline Committee] determined that, because there are few medication options available, mirtazapine may be preferable to no treatment at all, particularly for MSM.” – ASAM/AAAP</a:t>
            </a:r>
          </a:p>
          <a:p>
            <a:endParaRPr lang="en-US" dirty="0"/>
          </a:p>
          <a:p>
            <a:endParaRPr lang="en-US" dirty="0"/>
          </a:p>
        </p:txBody>
      </p:sp>
      <p:sp>
        <p:nvSpPr>
          <p:cNvPr id="5" name="TextBox 4">
            <a:extLst>
              <a:ext uri="{FF2B5EF4-FFF2-40B4-BE49-F238E27FC236}">
                <a16:creationId xmlns:a16="http://schemas.microsoft.com/office/drawing/2014/main" id="{62BFE312-D2BC-5723-0D1F-E3FA7849B78A}"/>
              </a:ext>
            </a:extLst>
          </p:cNvPr>
          <p:cNvSpPr txBox="1"/>
          <p:nvPr/>
        </p:nvSpPr>
        <p:spPr>
          <a:xfrm>
            <a:off x="0" y="5598170"/>
            <a:ext cx="8888819" cy="577081"/>
          </a:xfrm>
          <a:prstGeom prst="rect">
            <a:avLst/>
          </a:prstGeom>
          <a:noFill/>
        </p:spPr>
        <p:txBody>
          <a:bodyPr wrap="square" rtlCol="0">
            <a:spAutoFit/>
          </a:bodyPr>
          <a:lstStyle/>
          <a:p>
            <a:r>
              <a:rPr lang="en-US" sz="1050" dirty="0"/>
              <a:t>Reference: American Society of Addiction Medicine (ASAM) /American Academy of Addiction Psychiatrist (AAAP) Clinical Practice Guideline on the Management of Stimulant Use Disorder  </a:t>
            </a:r>
            <a:r>
              <a:rPr lang="en-US" sz="1050" dirty="0">
                <a:hlinkClick r:id="rId3"/>
              </a:rPr>
              <a:t>https://www.aaap.org/wp-content/uploads/2023/11/stud_guideline_document_final.pdf</a:t>
            </a:r>
            <a:r>
              <a:rPr lang="en-US" sz="1050" dirty="0"/>
              <a:t> </a:t>
            </a:r>
          </a:p>
          <a:p>
            <a:endParaRPr lang="en-US" sz="1050" dirty="0"/>
          </a:p>
        </p:txBody>
      </p:sp>
    </p:spTree>
    <p:extLst>
      <p:ext uri="{BB962C8B-B14F-4D97-AF65-F5344CB8AC3E}">
        <p14:creationId xmlns:p14="http://schemas.microsoft.com/office/powerpoint/2010/main" val="3913967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743E-20F0-9569-853A-0BF0467DDE05}"/>
              </a:ext>
            </a:extLst>
          </p:cNvPr>
          <p:cNvSpPr>
            <a:spLocks noGrp="1"/>
          </p:cNvSpPr>
          <p:nvPr>
            <p:ph type="title"/>
          </p:nvPr>
        </p:nvSpPr>
        <p:spPr/>
        <p:txBody>
          <a:bodyPr/>
          <a:lstStyle/>
          <a:p>
            <a:r>
              <a:rPr lang="en-US" dirty="0"/>
              <a:t>Stimulant therapy</a:t>
            </a:r>
          </a:p>
        </p:txBody>
      </p:sp>
      <p:sp>
        <p:nvSpPr>
          <p:cNvPr id="3" name="Content Placeholder 2">
            <a:extLst>
              <a:ext uri="{FF2B5EF4-FFF2-40B4-BE49-F238E27FC236}">
                <a16:creationId xmlns:a16="http://schemas.microsoft.com/office/drawing/2014/main" id="{70B59519-2DC6-7CC1-42B3-8FF50F7DA48C}"/>
              </a:ext>
            </a:extLst>
          </p:cNvPr>
          <p:cNvSpPr>
            <a:spLocks noGrp="1"/>
          </p:cNvSpPr>
          <p:nvPr>
            <p:ph idx="1"/>
          </p:nvPr>
        </p:nvSpPr>
        <p:spPr/>
        <p:txBody>
          <a:bodyPr/>
          <a:lstStyle/>
          <a:p>
            <a:r>
              <a:rPr lang="en-US" dirty="0"/>
              <a:t>ASAM/AAAP recommending to prescribe long-acting stimulants only by physicians board-certified in addiction medicine or addiction psychiatry and with the capabilities of close monitoring. </a:t>
            </a:r>
          </a:p>
        </p:txBody>
      </p:sp>
      <p:sp>
        <p:nvSpPr>
          <p:cNvPr id="4" name="TextBox 3">
            <a:extLst>
              <a:ext uri="{FF2B5EF4-FFF2-40B4-BE49-F238E27FC236}">
                <a16:creationId xmlns:a16="http://schemas.microsoft.com/office/drawing/2014/main" id="{55C551B9-9099-963F-18A3-B9F7153DEDAA}"/>
              </a:ext>
            </a:extLst>
          </p:cNvPr>
          <p:cNvSpPr txBox="1"/>
          <p:nvPr/>
        </p:nvSpPr>
        <p:spPr>
          <a:xfrm>
            <a:off x="143995" y="5505837"/>
            <a:ext cx="8941981" cy="923330"/>
          </a:xfrm>
          <a:prstGeom prst="rect">
            <a:avLst/>
          </a:prstGeom>
          <a:noFill/>
        </p:spPr>
        <p:txBody>
          <a:bodyPr wrap="square" rtlCol="0">
            <a:spAutoFit/>
          </a:bodyPr>
          <a:lstStyle/>
          <a:p>
            <a:r>
              <a:rPr lang="en-US" sz="1350" dirty="0"/>
              <a:t>Reference: American Society of Addiction Medicine (ASAM) /American Academy of Addiction Psychiatrist (AAAP) Clinical Practice Guideline on the Management of Stimulant Use Disorder  </a:t>
            </a:r>
            <a:r>
              <a:rPr lang="en-US" sz="1350" dirty="0">
                <a:hlinkClick r:id="rId3"/>
              </a:rPr>
              <a:t>https://www.aaap.org/wp-content/uploads/2023/11/stud_guideline_document_final.pdf</a:t>
            </a:r>
            <a:r>
              <a:rPr lang="en-US" sz="1350" dirty="0"/>
              <a:t> </a:t>
            </a:r>
          </a:p>
          <a:p>
            <a:endParaRPr lang="en-US" sz="1350" dirty="0"/>
          </a:p>
        </p:txBody>
      </p:sp>
    </p:spTree>
    <p:extLst>
      <p:ext uri="{BB962C8B-B14F-4D97-AF65-F5344CB8AC3E}">
        <p14:creationId xmlns:p14="http://schemas.microsoft.com/office/powerpoint/2010/main" val="311210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2" y="1600204"/>
            <a:ext cx="8395378" cy="4338921"/>
          </a:xfrm>
        </p:spPr>
        <p:txBody>
          <a:bodyPr vert="horz" lIns="91290" tIns="45645" rIns="91290" bIns="45645" rtlCol="0" anchor="t">
            <a:normAutofit/>
          </a:bodyPr>
          <a:lstStyle/>
          <a:p>
            <a:pPr marL="114300" indent="0">
              <a:buNone/>
            </a:pPr>
            <a:r>
              <a:rPr lang="en-US" dirty="0">
                <a:ea typeface="+mn-lt"/>
                <a:cs typeface="+mn-lt"/>
              </a:rPr>
              <a:t>By the end of this presentation, participants will be able to:</a:t>
            </a:r>
          </a:p>
          <a:p>
            <a:pPr marL="114300" indent="0">
              <a:buNone/>
            </a:pPr>
            <a:endParaRPr lang="en-US" dirty="0">
              <a:ea typeface="+mn-lt"/>
              <a:cs typeface="+mn-lt"/>
            </a:endParaRPr>
          </a:p>
          <a:p>
            <a:pPr marL="385763" indent="-385763">
              <a:buAutoNum type="arabicPeriod"/>
            </a:pPr>
            <a:r>
              <a:rPr lang="en-US" dirty="0"/>
              <a:t>Define stimulant use disorder</a:t>
            </a:r>
          </a:p>
          <a:p>
            <a:pPr marL="385763" indent="-385763">
              <a:buAutoNum type="arabicPeriod"/>
            </a:pPr>
            <a:r>
              <a:rPr lang="en-US" dirty="0"/>
              <a:t>Identify treatment modalities of stimulant use disorder.</a:t>
            </a:r>
          </a:p>
          <a:p>
            <a:pPr marL="385763" indent="-385763">
              <a:buAutoNum type="arabicPeriod"/>
            </a:pPr>
            <a:r>
              <a:rPr lang="en-US" dirty="0"/>
              <a:t>Describe evidence-based medication assisted treatment (MAT) for stimulant use disorder that can be started and monitored by non-addictionologists. </a:t>
            </a:r>
          </a:p>
          <a:p>
            <a:pPr marL="114300" indent="0">
              <a:buNone/>
            </a:pPr>
            <a:endParaRPr lang="en-US" dirty="0"/>
          </a:p>
          <a:p>
            <a:pPr marL="114300" indent="0">
              <a:buNone/>
            </a:pPr>
            <a:endParaRPr lang="en-US" dirty="0">
              <a:ea typeface="+mn-lt"/>
              <a:cs typeface="+mn-lt"/>
            </a:endParaRPr>
          </a:p>
          <a:p>
            <a:pPr marL="571500" indent="-457200">
              <a:buAutoNum type="arabicPeriod"/>
            </a:pPr>
            <a:endParaRPr lang="en-US" dirty="0">
              <a:cs typeface="Arial"/>
            </a:endParaRPr>
          </a:p>
          <a:p>
            <a:pPr marL="114300" indent="0">
              <a:buNone/>
            </a:pPr>
            <a:endParaRPr lang="en-US" dirty="0">
              <a:cs typeface="Arial"/>
            </a:endParaRP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4183897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07A2-923D-AB1E-7497-31F003F6A5BB}"/>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441066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04CE-5A96-EFF0-A70E-DD27C2381B36}"/>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AE68DF3B-BB18-12A2-6A7D-DFDC24A7484D}"/>
              </a:ext>
            </a:extLst>
          </p:cNvPr>
          <p:cNvSpPr txBox="1">
            <a:spLocks noGrp="1"/>
          </p:cNvSpPr>
          <p:nvPr>
            <p:ph idx="1"/>
          </p:nvPr>
        </p:nvSpPr>
        <p:spPr>
          <a:xfrm>
            <a:off x="457201" y="1417639"/>
            <a:ext cx="8315569" cy="4674975"/>
          </a:xfrm>
          <a:prstGeom prst="rect">
            <a:avLst/>
          </a:prstGeom>
          <a:noFill/>
        </p:spPr>
        <p:txBody>
          <a:bodyPr wrap="square" rtlCol="0">
            <a:spAutoFit/>
          </a:bodyPr>
          <a:lstStyle/>
          <a:p>
            <a:r>
              <a:rPr lang="en-US" sz="1000" dirty="0"/>
              <a:t>Substance Abuse and Mental Health Services Administration. (2023). Results from the 2022 National Survey on Drug Use and Health. Center for Behavioral Health Statistics and Quality, Substance Abuse and Mental Health Services Administration. </a:t>
            </a:r>
            <a:r>
              <a:rPr lang="en-US" sz="1000" dirty="0">
                <a:hlinkClick r:id="rId3"/>
              </a:rPr>
              <a:t>https://www.samhsa.gov/data/release/2022-national-survey-drug-use-and-health-nsduh-releases</a:t>
            </a:r>
            <a:endParaRPr lang="en-US" sz="1000" dirty="0"/>
          </a:p>
          <a:p>
            <a:r>
              <a:rPr lang="en-US" sz="1000" dirty="0">
                <a:solidFill>
                  <a:srgbClr val="212121"/>
                </a:solidFill>
              </a:rPr>
              <a:t>Hartzler B, Dombrowski JC, Crane HM, </a:t>
            </a:r>
            <a:r>
              <a:rPr lang="en-US" sz="1000" dirty="0" err="1">
                <a:solidFill>
                  <a:srgbClr val="212121"/>
                </a:solidFill>
              </a:rPr>
              <a:t>Eron</a:t>
            </a:r>
            <a:r>
              <a:rPr lang="en-US" sz="1000" dirty="0">
                <a:solidFill>
                  <a:srgbClr val="212121"/>
                </a:solidFill>
              </a:rPr>
              <a:t> JJ, </a:t>
            </a:r>
            <a:r>
              <a:rPr lang="en-US" sz="1000" dirty="0" err="1">
                <a:solidFill>
                  <a:srgbClr val="212121"/>
                </a:solidFill>
              </a:rPr>
              <a:t>Geng</a:t>
            </a:r>
            <a:r>
              <a:rPr lang="en-US" sz="1000" dirty="0">
                <a:solidFill>
                  <a:srgbClr val="212121"/>
                </a:solidFill>
              </a:rPr>
              <a:t> EH, Christopher Mathews W, Mayer KH, Moore RD, </a:t>
            </a:r>
            <a:r>
              <a:rPr lang="en-US" sz="1000" dirty="0" err="1">
                <a:solidFill>
                  <a:srgbClr val="212121"/>
                </a:solidFill>
              </a:rPr>
              <a:t>Mugavero</a:t>
            </a:r>
            <a:r>
              <a:rPr lang="en-US" sz="1000" dirty="0">
                <a:solidFill>
                  <a:srgbClr val="212121"/>
                </a:solidFill>
              </a:rPr>
              <a:t> MJ, </a:t>
            </a:r>
            <a:r>
              <a:rPr lang="en-US" sz="1000" dirty="0" err="1">
                <a:solidFill>
                  <a:srgbClr val="212121"/>
                </a:solidFill>
              </a:rPr>
              <a:t>Napravnik</a:t>
            </a:r>
            <a:r>
              <a:rPr lang="en-US" sz="1000" dirty="0">
                <a:solidFill>
                  <a:srgbClr val="212121"/>
                </a:solidFill>
              </a:rPr>
              <a:t> S, Rodriguez B, Donovan DM. Prevalence and Predictors of Substance Use Disorders Among HIV Care Enrollees in the United States. AIDS </a:t>
            </a:r>
            <a:r>
              <a:rPr lang="en-US" sz="1000" dirty="0" err="1">
                <a:solidFill>
                  <a:srgbClr val="212121"/>
                </a:solidFill>
              </a:rPr>
              <a:t>Behav</a:t>
            </a:r>
            <a:r>
              <a:rPr lang="en-US" sz="1000" dirty="0">
                <a:solidFill>
                  <a:srgbClr val="212121"/>
                </a:solidFill>
              </a:rPr>
              <a:t>. 2017 Apr;21(4):1138-1148. </a:t>
            </a:r>
            <a:r>
              <a:rPr lang="en-US" sz="1000" dirty="0" err="1">
                <a:solidFill>
                  <a:srgbClr val="212121"/>
                </a:solidFill>
              </a:rPr>
              <a:t>doi</a:t>
            </a:r>
            <a:r>
              <a:rPr lang="en-US" sz="1000" dirty="0">
                <a:solidFill>
                  <a:srgbClr val="212121"/>
                </a:solidFill>
              </a:rPr>
              <a:t>: 10.1007/s10461-016-1584-6. PMID: 27738780; PMCID: PMC6089366.</a:t>
            </a:r>
            <a:endParaRPr lang="en-US" sz="1000" dirty="0"/>
          </a:p>
          <a:p>
            <a:r>
              <a:rPr lang="en-US" altLang="en-US" sz="1000" dirty="0">
                <a:solidFill>
                  <a:srgbClr val="232323"/>
                </a:solidFill>
              </a:rPr>
              <a:t>American Psychiatric Association. Diagnostic and Statistical Manual of Mental Disorders, Fifth Edition, Text Revision (DSM-5-TR), Washington, DC 2022</a:t>
            </a:r>
            <a:endParaRPr lang="en-US" sz="1000" dirty="0"/>
          </a:p>
          <a:p>
            <a:r>
              <a:rPr lang="en-US" sz="1000" dirty="0"/>
              <a:t>American Society of Addiction Medicine (ASAM) /American Academy of Addiction Psychiatrist (AAAP) Clinical Practice Guideline on the Management of Stimulant Use Disorder  </a:t>
            </a:r>
            <a:r>
              <a:rPr lang="en-US" sz="1000" dirty="0">
                <a:hlinkClick r:id="rId4"/>
              </a:rPr>
              <a:t>https://www.aaap.org/wp-content/uploads/2023/11/stud_guideline_document_final.pdf</a:t>
            </a:r>
            <a:r>
              <a:rPr lang="en-US" sz="1000" dirty="0"/>
              <a:t> </a:t>
            </a:r>
          </a:p>
          <a:p>
            <a:r>
              <a:rPr lang="en-US" sz="1000" dirty="0"/>
              <a:t>Trivedi MH, Walker R, Ling W, et al. Bupropion and naltrexone in methamphetamine use disorder. N Engl J Med. 2021;384(2):140-153. doi:10.1056/NEJMoa2020214</a:t>
            </a:r>
          </a:p>
          <a:p>
            <a:pPr algn="l"/>
            <a:r>
              <a:rPr lang="en-US" sz="1000" dirty="0">
                <a:solidFill>
                  <a:srgbClr val="212121"/>
                </a:solidFill>
              </a:rPr>
              <a:t>Kuo CJ, Liao YT, Chen WJ, Tsai SY, Lin SK, Chen CC. Causes of death of patients with methamphetamine dependence: a record-linkage study. Drug Alcohol Rev. 2011 Nov;30(6):621-8. </a:t>
            </a:r>
            <a:r>
              <a:rPr lang="en-US" sz="1000" dirty="0" err="1">
                <a:solidFill>
                  <a:srgbClr val="212121"/>
                </a:solidFill>
              </a:rPr>
              <a:t>doi</a:t>
            </a:r>
            <a:r>
              <a:rPr lang="en-US" sz="1000" dirty="0">
                <a:solidFill>
                  <a:srgbClr val="212121"/>
                </a:solidFill>
              </a:rPr>
              <a:t>: 10.1111/j.1465-3362.2010.00255.x. </a:t>
            </a:r>
            <a:r>
              <a:rPr lang="en-US" sz="1000" dirty="0" err="1">
                <a:solidFill>
                  <a:srgbClr val="212121"/>
                </a:solidFill>
              </a:rPr>
              <a:t>Epub</a:t>
            </a:r>
            <a:r>
              <a:rPr lang="en-US" sz="1000" dirty="0">
                <a:solidFill>
                  <a:srgbClr val="212121"/>
                </a:solidFill>
              </a:rPr>
              <a:t> 2010 Oct 18. PMID: 21355920; PMCID: PMC3117111.</a:t>
            </a:r>
          </a:p>
          <a:p>
            <a:pPr algn="l"/>
            <a:r>
              <a:rPr lang="en-US" sz="1000" dirty="0">
                <a:solidFill>
                  <a:srgbClr val="000000"/>
                </a:solidFill>
              </a:rPr>
              <a:t>Methamphetamine Use and Cardiovascular Disease In Search of Answers, Kevil, C., </a:t>
            </a:r>
            <a:r>
              <a:rPr lang="en-US" sz="1000" dirty="0" err="1">
                <a:solidFill>
                  <a:srgbClr val="000000"/>
                </a:solidFill>
              </a:rPr>
              <a:t>Goeders</a:t>
            </a:r>
            <a:r>
              <a:rPr lang="en-US" sz="1000" dirty="0">
                <a:solidFill>
                  <a:srgbClr val="000000"/>
                </a:solidFill>
              </a:rPr>
              <a:t>, N. and Woolard M. et al. Aug 2019</a:t>
            </a:r>
            <a:r>
              <a:rPr lang="en-US" sz="1000" dirty="0">
                <a:solidFill>
                  <a:srgbClr val="000000"/>
                </a:solidFill>
                <a:hlinkClick r:id="rId5"/>
              </a:rPr>
              <a:t>https://doi.org/10.1161/ATVBAHA.119.312461</a:t>
            </a:r>
            <a:r>
              <a:rPr lang="en-US" sz="1000" dirty="0">
                <a:solidFill>
                  <a:srgbClr val="000000"/>
                </a:solidFill>
              </a:rPr>
              <a:t>Arteriosclerosis, Thrombosis, and Vascular Biology. 2019;39:1739–1746</a:t>
            </a:r>
          </a:p>
          <a:p>
            <a:pPr algn="l"/>
            <a:r>
              <a:rPr lang="en-US" sz="1000" dirty="0">
                <a:solidFill>
                  <a:srgbClr val="222222"/>
                </a:solidFill>
              </a:rPr>
              <a:t>Zhu, Z., </a:t>
            </a:r>
            <a:r>
              <a:rPr lang="en-US" sz="1000" dirty="0" err="1">
                <a:solidFill>
                  <a:srgbClr val="222222"/>
                </a:solidFill>
              </a:rPr>
              <a:t>Vanderschelden</a:t>
            </a:r>
            <a:r>
              <a:rPr lang="en-US" sz="1000" dirty="0">
                <a:solidFill>
                  <a:srgbClr val="222222"/>
                </a:solidFill>
              </a:rPr>
              <a:t>, B., Lee, S.J. </a:t>
            </a:r>
            <a:r>
              <a:rPr lang="en-US" sz="1000" i="1" dirty="0">
                <a:solidFill>
                  <a:srgbClr val="222222"/>
                </a:solidFill>
              </a:rPr>
              <a:t>et al.</a:t>
            </a:r>
            <a:r>
              <a:rPr lang="en-US" sz="1000" dirty="0">
                <a:solidFill>
                  <a:srgbClr val="222222"/>
                </a:solidFill>
              </a:rPr>
              <a:t> Methamphetamine use increases the risk of cerebral small vessel disease in young patients with acute ischemic stroke. </a:t>
            </a:r>
            <a:r>
              <a:rPr lang="en-US" sz="1000" i="1" dirty="0">
                <a:solidFill>
                  <a:srgbClr val="222222"/>
                </a:solidFill>
              </a:rPr>
              <a:t>Sci Rep</a:t>
            </a:r>
            <a:r>
              <a:rPr lang="en-US" sz="1000" dirty="0">
                <a:solidFill>
                  <a:srgbClr val="222222"/>
                </a:solidFill>
              </a:rPr>
              <a:t> </a:t>
            </a:r>
            <a:r>
              <a:rPr lang="en-US" sz="1000" b="1" dirty="0">
                <a:solidFill>
                  <a:srgbClr val="222222"/>
                </a:solidFill>
              </a:rPr>
              <a:t>13</a:t>
            </a:r>
            <a:r>
              <a:rPr lang="en-US" sz="1000" dirty="0">
                <a:solidFill>
                  <a:srgbClr val="222222"/>
                </a:solidFill>
              </a:rPr>
              <a:t>, 8494 (2023). </a:t>
            </a:r>
            <a:r>
              <a:rPr lang="en-US" sz="1000" dirty="0">
                <a:solidFill>
                  <a:srgbClr val="222222"/>
                </a:solidFill>
                <a:hlinkClick r:id="rId6"/>
              </a:rPr>
              <a:t>https://doi.org/10.1038/s41598-023-35788-z</a:t>
            </a:r>
            <a:endParaRPr lang="en-US" sz="1000" dirty="0">
              <a:solidFill>
                <a:srgbClr val="222222"/>
              </a:solidFill>
            </a:endParaRPr>
          </a:p>
          <a:p>
            <a:pPr algn="l"/>
            <a:r>
              <a:rPr lang="en-US" sz="1000" dirty="0" err="1">
                <a:solidFill>
                  <a:srgbClr val="212121"/>
                </a:solidFill>
              </a:rPr>
              <a:t>Passaro</a:t>
            </a:r>
            <a:r>
              <a:rPr lang="en-US" sz="1000" dirty="0">
                <a:solidFill>
                  <a:srgbClr val="212121"/>
                </a:solidFill>
              </a:rPr>
              <a:t> RC, </a:t>
            </a:r>
            <a:r>
              <a:rPr lang="en-US" sz="1000" dirty="0" err="1">
                <a:solidFill>
                  <a:srgbClr val="212121"/>
                </a:solidFill>
              </a:rPr>
              <a:t>Pandhare</a:t>
            </a:r>
            <a:r>
              <a:rPr lang="en-US" sz="1000" dirty="0">
                <a:solidFill>
                  <a:srgbClr val="212121"/>
                </a:solidFill>
              </a:rPr>
              <a:t> J, Qian HZ, Dash C. The Complex Interaction Between Methamphetamine Abuse and HIV-1 Pathogenesis. J Neuroimmune </a:t>
            </a:r>
            <a:r>
              <a:rPr lang="en-US" sz="1000" dirty="0" err="1">
                <a:solidFill>
                  <a:srgbClr val="212121"/>
                </a:solidFill>
              </a:rPr>
              <a:t>Pharmacol</a:t>
            </a:r>
            <a:r>
              <a:rPr lang="en-US" sz="1000" dirty="0">
                <a:solidFill>
                  <a:srgbClr val="212121"/>
                </a:solidFill>
              </a:rPr>
              <a:t>. 2015 Sep;10(3):477-86. </a:t>
            </a:r>
            <a:r>
              <a:rPr lang="en-US" sz="1000" dirty="0" err="1">
                <a:solidFill>
                  <a:srgbClr val="212121"/>
                </a:solidFill>
              </a:rPr>
              <a:t>doi</a:t>
            </a:r>
            <a:r>
              <a:rPr lang="en-US" sz="1000" dirty="0">
                <a:solidFill>
                  <a:srgbClr val="212121"/>
                </a:solidFill>
              </a:rPr>
              <a:t>: 10.1007/s11481-015-9604-2. </a:t>
            </a:r>
            <a:r>
              <a:rPr lang="en-US" sz="1000" dirty="0" err="1">
                <a:solidFill>
                  <a:srgbClr val="212121"/>
                </a:solidFill>
              </a:rPr>
              <a:t>Epub</a:t>
            </a:r>
            <a:r>
              <a:rPr lang="en-US" sz="1000" dirty="0">
                <a:solidFill>
                  <a:srgbClr val="212121"/>
                </a:solidFill>
              </a:rPr>
              <a:t> 2015 Apr 8. PMID: 25850893; PMCID: PMC4779551.</a:t>
            </a:r>
          </a:p>
          <a:p>
            <a:pPr algn="l"/>
            <a:r>
              <a:rPr lang="en-US" sz="1000" dirty="0" err="1">
                <a:solidFill>
                  <a:srgbClr val="222222"/>
                </a:solidFill>
              </a:rPr>
              <a:t>LiverTox</a:t>
            </a:r>
            <a:r>
              <a:rPr lang="en-US" sz="1000" dirty="0">
                <a:solidFill>
                  <a:srgbClr val="222222"/>
                </a:solidFill>
              </a:rPr>
              <a:t>: Clinical and Research Information on Drug-Induced Liver Injury [Internet]. Bethesda (MD): National Institute of Diabetes and Digestive and Kidney Diseases; 2012-. Naltrexone. [Updated 2020 Mar 24]. Available from: https://www.ncbi.nlm.nih.gov/books/NBK548583/</a:t>
            </a:r>
            <a:endParaRPr lang="en-US" sz="1000" dirty="0">
              <a:solidFill>
                <a:srgbClr val="000000"/>
              </a:solidFill>
            </a:endParaRPr>
          </a:p>
          <a:p>
            <a:endParaRPr lang="en-US" sz="825" dirty="0"/>
          </a:p>
          <a:p>
            <a:endParaRPr lang="en-US" sz="825" dirty="0"/>
          </a:p>
        </p:txBody>
      </p:sp>
    </p:spTree>
    <p:extLst>
      <p:ext uri="{BB962C8B-B14F-4D97-AF65-F5344CB8AC3E}">
        <p14:creationId xmlns:p14="http://schemas.microsoft.com/office/powerpoint/2010/main" val="317659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7C84-3A40-D06C-9E99-E3171411C1A2}"/>
              </a:ext>
            </a:extLst>
          </p:cNvPr>
          <p:cNvSpPr>
            <a:spLocks noGrp="1"/>
          </p:cNvSpPr>
          <p:nvPr>
            <p:ph type="title"/>
          </p:nvPr>
        </p:nvSpPr>
        <p:spPr>
          <a:xfrm>
            <a:off x="457200" y="1060393"/>
            <a:ext cx="8686800" cy="994172"/>
          </a:xfrm>
        </p:spPr>
        <p:txBody>
          <a:bodyPr/>
          <a:lstStyle/>
          <a:p>
            <a:r>
              <a:rPr lang="en-US" dirty="0"/>
              <a:t>Prevalence of substance use disorders is high in infectious disease settings </a:t>
            </a:r>
          </a:p>
        </p:txBody>
      </p:sp>
      <p:sp>
        <p:nvSpPr>
          <p:cNvPr id="3" name="Content Placeholder 2">
            <a:extLst>
              <a:ext uri="{FF2B5EF4-FFF2-40B4-BE49-F238E27FC236}">
                <a16:creationId xmlns:a16="http://schemas.microsoft.com/office/drawing/2014/main" id="{111A162B-C188-64D9-5718-70100278C789}"/>
              </a:ext>
            </a:extLst>
          </p:cNvPr>
          <p:cNvSpPr>
            <a:spLocks noGrp="1"/>
          </p:cNvSpPr>
          <p:nvPr>
            <p:ph idx="1"/>
          </p:nvPr>
        </p:nvSpPr>
        <p:spPr>
          <a:xfrm>
            <a:off x="479118" y="2307431"/>
            <a:ext cx="8575829" cy="3490176"/>
          </a:xfrm>
        </p:spPr>
        <p:txBody>
          <a:bodyPr>
            <a:normAutofit/>
          </a:bodyPr>
          <a:lstStyle/>
          <a:p>
            <a:r>
              <a:rPr lang="en-US" b="1" dirty="0"/>
              <a:t>General population</a:t>
            </a:r>
            <a:endParaRPr lang="en-US" dirty="0"/>
          </a:p>
          <a:p>
            <a:pPr lvl="1"/>
            <a:r>
              <a:rPr lang="en-US" dirty="0"/>
              <a:t>National Survey on Drug Use and Health (NSDUH 2022)</a:t>
            </a:r>
          </a:p>
          <a:p>
            <a:pPr lvl="1"/>
            <a:r>
              <a:rPr lang="en-US" dirty="0"/>
              <a:t>US general population, ages 12+ </a:t>
            </a:r>
          </a:p>
          <a:p>
            <a:pPr lvl="1"/>
            <a:r>
              <a:rPr lang="en-US" sz="2100" b="1" dirty="0"/>
              <a:t>17.3% prevalence of any substance use disorder</a:t>
            </a:r>
            <a:endParaRPr lang="en-US" sz="2100" dirty="0">
              <a:solidFill>
                <a:srgbClr val="212121"/>
              </a:solidFill>
              <a:latin typeface="Cambria" panose="02040503050406030204" pitchFamily="18" charset="0"/>
            </a:endParaRPr>
          </a:p>
          <a:p>
            <a:pPr lvl="1"/>
            <a:endParaRPr lang="en-US" b="1" i="0" dirty="0">
              <a:solidFill>
                <a:srgbClr val="222222"/>
              </a:solidFill>
              <a:effectLst/>
              <a:latin typeface="Arial" panose="020B0604020202020204" pitchFamily="34" charset="0"/>
            </a:endParaRPr>
          </a:p>
          <a:p>
            <a:pPr lvl="1"/>
            <a:endParaRPr lang="en-US" b="1" dirty="0"/>
          </a:p>
        </p:txBody>
      </p:sp>
      <p:sp>
        <p:nvSpPr>
          <p:cNvPr id="6" name="TextBox 5">
            <a:extLst>
              <a:ext uri="{FF2B5EF4-FFF2-40B4-BE49-F238E27FC236}">
                <a16:creationId xmlns:a16="http://schemas.microsoft.com/office/drawing/2014/main" id="{CDE9AE6A-9931-80A8-4748-C522C75A82EA}"/>
              </a:ext>
            </a:extLst>
          </p:cNvPr>
          <p:cNvSpPr txBox="1"/>
          <p:nvPr/>
        </p:nvSpPr>
        <p:spPr>
          <a:xfrm>
            <a:off x="346230" y="5489972"/>
            <a:ext cx="8575829" cy="507831"/>
          </a:xfrm>
          <a:prstGeom prst="rect">
            <a:avLst/>
          </a:prstGeom>
          <a:noFill/>
        </p:spPr>
        <p:txBody>
          <a:bodyPr wrap="square" rtlCol="0">
            <a:spAutoFit/>
          </a:bodyPr>
          <a:lstStyle/>
          <a:p>
            <a:r>
              <a:rPr lang="en-US" sz="900" i="1" dirty="0">
                <a:solidFill>
                  <a:srgbClr val="212121"/>
                </a:solidFill>
                <a:latin typeface="Roboto" panose="02000000000000000000" pitchFamily="2" charset="0"/>
              </a:rPr>
              <a:t>References: 1. </a:t>
            </a:r>
            <a:r>
              <a:rPr lang="en-US" sz="900" dirty="0"/>
              <a:t>Substance Abuse and Mental Health Services Administration. (2023). Results from the 2022 National Survey on Drug Use and Health. Center for Behavioral Health Statistics and Quality, Substance Abuse and Mental Health Services Administration. https://www.samhsa.gov/data/release/2022-national-survey-drug-use-and-health-nsduh-releases</a:t>
            </a:r>
          </a:p>
        </p:txBody>
      </p:sp>
    </p:spTree>
    <p:extLst>
      <p:ext uri="{BB962C8B-B14F-4D97-AF65-F5344CB8AC3E}">
        <p14:creationId xmlns:p14="http://schemas.microsoft.com/office/powerpoint/2010/main" val="314347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7C84-3A40-D06C-9E99-E3171411C1A2}"/>
              </a:ext>
            </a:extLst>
          </p:cNvPr>
          <p:cNvSpPr>
            <a:spLocks noGrp="1"/>
          </p:cNvSpPr>
          <p:nvPr>
            <p:ph type="title"/>
          </p:nvPr>
        </p:nvSpPr>
        <p:spPr>
          <a:xfrm>
            <a:off x="492919" y="1060393"/>
            <a:ext cx="8651081" cy="994172"/>
          </a:xfrm>
        </p:spPr>
        <p:txBody>
          <a:bodyPr/>
          <a:lstStyle/>
          <a:p>
            <a:r>
              <a:rPr lang="en-US" dirty="0"/>
              <a:t>Prevalence of substance use disorders is high in infectious disease settings (2)</a:t>
            </a:r>
          </a:p>
        </p:txBody>
      </p:sp>
      <p:sp>
        <p:nvSpPr>
          <p:cNvPr id="3" name="Content Placeholder 2">
            <a:extLst>
              <a:ext uri="{FF2B5EF4-FFF2-40B4-BE49-F238E27FC236}">
                <a16:creationId xmlns:a16="http://schemas.microsoft.com/office/drawing/2014/main" id="{111A162B-C188-64D9-5718-70100278C789}"/>
              </a:ext>
            </a:extLst>
          </p:cNvPr>
          <p:cNvSpPr>
            <a:spLocks noGrp="1"/>
          </p:cNvSpPr>
          <p:nvPr>
            <p:ph idx="1"/>
          </p:nvPr>
        </p:nvSpPr>
        <p:spPr>
          <a:xfrm>
            <a:off x="346230" y="2121253"/>
            <a:ext cx="8293409" cy="3263504"/>
          </a:xfrm>
        </p:spPr>
        <p:txBody>
          <a:bodyPr>
            <a:normAutofit fontScale="92500" lnSpcReduction="10000"/>
          </a:bodyPr>
          <a:lstStyle/>
          <a:p>
            <a:pPr marL="0" indent="0">
              <a:buNone/>
            </a:pPr>
            <a:endParaRPr lang="en-US" b="0" i="0" dirty="0">
              <a:solidFill>
                <a:srgbClr val="222222"/>
              </a:solidFill>
              <a:effectLst/>
            </a:endParaRPr>
          </a:p>
          <a:p>
            <a:pPr marL="114112" indent="0">
              <a:buNone/>
            </a:pPr>
            <a:r>
              <a:rPr lang="en-US" b="0" i="0" dirty="0">
                <a:solidFill>
                  <a:srgbClr val="222222"/>
                </a:solidFill>
                <a:effectLst/>
              </a:rPr>
              <a:t>El Rio Health - Special Immunology Associates</a:t>
            </a:r>
            <a:r>
              <a:rPr lang="en-US" dirty="0"/>
              <a:t>(2022):</a:t>
            </a:r>
          </a:p>
          <a:p>
            <a:pPr lvl="1"/>
            <a:r>
              <a:rPr lang="en-US" dirty="0"/>
              <a:t>Total patients within El Rio Ryan White clinic: 1,582</a:t>
            </a:r>
          </a:p>
          <a:p>
            <a:pPr lvl="1"/>
            <a:r>
              <a:rPr lang="en-US" sz="2100" b="1" dirty="0"/>
              <a:t>Substance use disorders prevalence: 48%</a:t>
            </a:r>
            <a:endParaRPr lang="en-US" sz="2100" dirty="0"/>
          </a:p>
          <a:p>
            <a:endParaRPr lang="en-US" b="0" i="0" dirty="0">
              <a:solidFill>
                <a:srgbClr val="212121"/>
              </a:solidFill>
              <a:effectLst/>
            </a:endParaRPr>
          </a:p>
          <a:p>
            <a:pPr marL="114112" indent="0">
              <a:buNone/>
            </a:pPr>
            <a:r>
              <a:rPr lang="en-US" b="0" i="0" dirty="0">
                <a:solidFill>
                  <a:srgbClr val="212121"/>
                </a:solidFill>
                <a:effectLst/>
              </a:rPr>
              <a:t>The Center for AIDS Research Network of Integrated Clinical Systems (CNICS) U.S., multi-regional, cohort (2017):</a:t>
            </a:r>
          </a:p>
          <a:p>
            <a:pPr lvl="1"/>
            <a:r>
              <a:rPr lang="en-US" b="0" i="0" dirty="0">
                <a:solidFill>
                  <a:srgbClr val="212121"/>
                </a:solidFill>
                <a:effectLst/>
              </a:rPr>
              <a:t>N=10,652 adult people with HIV (PWH) at 7 urban clinical sites.</a:t>
            </a:r>
            <a:endParaRPr lang="en-US" dirty="0">
              <a:solidFill>
                <a:srgbClr val="212121"/>
              </a:solidFill>
            </a:endParaRPr>
          </a:p>
          <a:p>
            <a:pPr lvl="1"/>
            <a:r>
              <a:rPr lang="en-US" sz="2100" b="1" dirty="0"/>
              <a:t>Substance use disorders prevalence: 48%</a:t>
            </a:r>
          </a:p>
          <a:p>
            <a:pPr lvl="1"/>
            <a:endParaRPr lang="en-US" b="1" dirty="0"/>
          </a:p>
        </p:txBody>
      </p:sp>
      <p:sp>
        <p:nvSpPr>
          <p:cNvPr id="6" name="TextBox 5">
            <a:extLst>
              <a:ext uri="{FF2B5EF4-FFF2-40B4-BE49-F238E27FC236}">
                <a16:creationId xmlns:a16="http://schemas.microsoft.com/office/drawing/2014/main" id="{CDE9AE6A-9931-80A8-4748-C522C75A82EA}"/>
              </a:ext>
            </a:extLst>
          </p:cNvPr>
          <p:cNvSpPr txBox="1"/>
          <p:nvPr/>
        </p:nvSpPr>
        <p:spPr>
          <a:xfrm>
            <a:off x="346229" y="5451445"/>
            <a:ext cx="8236259" cy="507831"/>
          </a:xfrm>
          <a:prstGeom prst="rect">
            <a:avLst/>
          </a:prstGeom>
          <a:noFill/>
        </p:spPr>
        <p:txBody>
          <a:bodyPr wrap="square" rtlCol="0">
            <a:spAutoFit/>
          </a:bodyPr>
          <a:lstStyle/>
          <a:p>
            <a:r>
              <a:rPr lang="en-US" sz="900" i="1" dirty="0">
                <a:solidFill>
                  <a:srgbClr val="212121"/>
                </a:solidFill>
                <a:latin typeface="Roboto" panose="02000000000000000000" pitchFamily="2" charset="0"/>
              </a:rPr>
              <a:t>References: </a:t>
            </a:r>
            <a:r>
              <a:rPr lang="en-US" sz="900" dirty="0">
                <a:solidFill>
                  <a:srgbClr val="212121"/>
                </a:solidFill>
                <a:latin typeface="Roboto" panose="02000000000000000000" pitchFamily="2" charset="0"/>
              </a:rPr>
              <a:t>1. Hartzler B, Dombrowski JC, Crane HM, </a:t>
            </a:r>
            <a:r>
              <a:rPr lang="en-US" sz="900" dirty="0" err="1">
                <a:solidFill>
                  <a:srgbClr val="212121"/>
                </a:solidFill>
                <a:latin typeface="Roboto" panose="02000000000000000000" pitchFamily="2" charset="0"/>
              </a:rPr>
              <a:t>Eron</a:t>
            </a:r>
            <a:r>
              <a:rPr lang="en-US" sz="900" dirty="0">
                <a:solidFill>
                  <a:srgbClr val="212121"/>
                </a:solidFill>
                <a:latin typeface="Roboto" panose="02000000000000000000" pitchFamily="2" charset="0"/>
              </a:rPr>
              <a:t> JJ, </a:t>
            </a:r>
            <a:r>
              <a:rPr lang="en-US" sz="900" dirty="0" err="1">
                <a:solidFill>
                  <a:srgbClr val="212121"/>
                </a:solidFill>
                <a:latin typeface="Roboto" panose="02000000000000000000" pitchFamily="2" charset="0"/>
              </a:rPr>
              <a:t>Geng</a:t>
            </a:r>
            <a:r>
              <a:rPr lang="en-US" sz="900" dirty="0">
                <a:solidFill>
                  <a:srgbClr val="212121"/>
                </a:solidFill>
                <a:latin typeface="Roboto" panose="02000000000000000000" pitchFamily="2" charset="0"/>
              </a:rPr>
              <a:t> EH, Christopher Mathews W, Mayer KH, Moore RD, </a:t>
            </a:r>
            <a:r>
              <a:rPr lang="en-US" sz="900" dirty="0" err="1">
                <a:solidFill>
                  <a:srgbClr val="212121"/>
                </a:solidFill>
                <a:latin typeface="Roboto" panose="02000000000000000000" pitchFamily="2" charset="0"/>
              </a:rPr>
              <a:t>Mugavero</a:t>
            </a:r>
            <a:r>
              <a:rPr lang="en-US" sz="900" dirty="0">
                <a:solidFill>
                  <a:srgbClr val="212121"/>
                </a:solidFill>
                <a:latin typeface="Roboto" panose="02000000000000000000" pitchFamily="2" charset="0"/>
              </a:rPr>
              <a:t> MJ, </a:t>
            </a:r>
            <a:r>
              <a:rPr lang="en-US" sz="900" dirty="0" err="1">
                <a:solidFill>
                  <a:srgbClr val="212121"/>
                </a:solidFill>
                <a:latin typeface="Roboto" panose="02000000000000000000" pitchFamily="2" charset="0"/>
              </a:rPr>
              <a:t>Napravnik</a:t>
            </a:r>
            <a:r>
              <a:rPr lang="en-US" sz="900" dirty="0">
                <a:solidFill>
                  <a:srgbClr val="212121"/>
                </a:solidFill>
                <a:latin typeface="Roboto" panose="02000000000000000000" pitchFamily="2" charset="0"/>
              </a:rPr>
              <a:t> S, Rodriguez B, Donovan DM. Prevalence and Predictors of Substance Use Disorders Among HIV Care Enrollees in the United States. AIDS </a:t>
            </a:r>
            <a:r>
              <a:rPr lang="en-US" sz="900" dirty="0" err="1">
                <a:solidFill>
                  <a:srgbClr val="212121"/>
                </a:solidFill>
                <a:latin typeface="Roboto" panose="02000000000000000000" pitchFamily="2" charset="0"/>
              </a:rPr>
              <a:t>Behav</a:t>
            </a:r>
            <a:r>
              <a:rPr lang="en-US" sz="900" dirty="0">
                <a:solidFill>
                  <a:srgbClr val="212121"/>
                </a:solidFill>
                <a:latin typeface="Roboto" panose="02000000000000000000" pitchFamily="2" charset="0"/>
              </a:rPr>
              <a:t>. 2017 Apr;21(4):1138-1148. </a:t>
            </a:r>
            <a:r>
              <a:rPr lang="en-US" sz="900" dirty="0" err="1">
                <a:solidFill>
                  <a:srgbClr val="212121"/>
                </a:solidFill>
                <a:latin typeface="Roboto" panose="02000000000000000000" pitchFamily="2" charset="0"/>
              </a:rPr>
              <a:t>doi</a:t>
            </a:r>
            <a:r>
              <a:rPr lang="en-US" sz="900" dirty="0">
                <a:solidFill>
                  <a:srgbClr val="212121"/>
                </a:solidFill>
                <a:latin typeface="Roboto" panose="02000000000000000000" pitchFamily="2" charset="0"/>
              </a:rPr>
              <a:t>: 10.1007/s10461-016-1584-6. PMID: 27738780; PMCID: PMC6089366.</a:t>
            </a:r>
            <a:endParaRPr lang="en-US" sz="900" dirty="0"/>
          </a:p>
        </p:txBody>
      </p:sp>
    </p:spTree>
    <p:extLst>
      <p:ext uri="{BB962C8B-B14F-4D97-AF65-F5344CB8AC3E}">
        <p14:creationId xmlns:p14="http://schemas.microsoft.com/office/powerpoint/2010/main" val="270034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A4DE-E703-057B-E897-90D4255E40AF}"/>
              </a:ext>
            </a:extLst>
          </p:cNvPr>
          <p:cNvSpPr>
            <a:spLocks noGrp="1"/>
          </p:cNvSpPr>
          <p:nvPr>
            <p:ph type="title"/>
          </p:nvPr>
        </p:nvSpPr>
        <p:spPr/>
        <p:txBody>
          <a:bodyPr/>
          <a:lstStyle/>
          <a:p>
            <a:r>
              <a:rPr lang="en-US" dirty="0"/>
              <a:t>Stimulant use disorder - Impact</a:t>
            </a:r>
          </a:p>
        </p:txBody>
      </p:sp>
      <p:sp>
        <p:nvSpPr>
          <p:cNvPr id="3" name="Content Placeholder 2">
            <a:extLst>
              <a:ext uri="{FF2B5EF4-FFF2-40B4-BE49-F238E27FC236}">
                <a16:creationId xmlns:a16="http://schemas.microsoft.com/office/drawing/2014/main" id="{13EC0E70-676E-E2C7-229D-4BC8E58DC11B}"/>
              </a:ext>
            </a:extLst>
          </p:cNvPr>
          <p:cNvSpPr>
            <a:spLocks noGrp="1"/>
          </p:cNvSpPr>
          <p:nvPr>
            <p:ph idx="1"/>
          </p:nvPr>
        </p:nvSpPr>
        <p:spPr/>
        <p:txBody>
          <a:bodyPr/>
          <a:lstStyle/>
          <a:p>
            <a:r>
              <a:rPr lang="en-US" dirty="0"/>
              <a:t>Those diagnosed with a stimulant use disorder have an increased risk of mortality, suicide, cardiovascular disease including myocardial infarction and stroke </a:t>
            </a:r>
          </a:p>
          <a:p>
            <a:pPr marL="0" indent="0">
              <a:buNone/>
            </a:pPr>
            <a:endParaRPr lang="en-US" dirty="0"/>
          </a:p>
          <a:p>
            <a:r>
              <a:rPr lang="en-US" dirty="0"/>
              <a:t>Methamphetamine itself directly increases HIV viral load through pathophysiological methods outside of non-adherence to antiretroviral medications.</a:t>
            </a:r>
          </a:p>
        </p:txBody>
      </p:sp>
      <p:sp>
        <p:nvSpPr>
          <p:cNvPr id="4" name="TextBox 3">
            <a:extLst>
              <a:ext uri="{FF2B5EF4-FFF2-40B4-BE49-F238E27FC236}">
                <a16:creationId xmlns:a16="http://schemas.microsoft.com/office/drawing/2014/main" id="{0CB405BD-CD39-E4B8-E586-59C3CED457CB}"/>
              </a:ext>
            </a:extLst>
          </p:cNvPr>
          <p:cNvSpPr txBox="1"/>
          <p:nvPr/>
        </p:nvSpPr>
        <p:spPr>
          <a:xfrm>
            <a:off x="0" y="4953552"/>
            <a:ext cx="9219414" cy="1027204"/>
          </a:xfrm>
          <a:prstGeom prst="rect">
            <a:avLst/>
          </a:prstGeom>
          <a:noFill/>
        </p:spPr>
        <p:txBody>
          <a:bodyPr wrap="square" rtlCol="0">
            <a:spAutoFit/>
          </a:bodyPr>
          <a:lstStyle/>
          <a:p>
            <a:pPr algn="l"/>
            <a:r>
              <a:rPr lang="en-US" sz="675" dirty="0">
                <a:solidFill>
                  <a:srgbClr val="212121"/>
                </a:solidFill>
                <a:latin typeface="Roboto" panose="02000000000000000000" pitchFamily="2" charset="0"/>
              </a:rPr>
              <a:t>References: Kuo CJ, Liao YT, Chen WJ, Tsai SY, Lin SK, Chen CC. Causes of death of patients with methamphetamine dependence: a record-linkage study. Drug Alcohol Rev. 2011 Nov;30(6):621-8. </a:t>
            </a:r>
            <a:r>
              <a:rPr lang="en-US" sz="675" dirty="0" err="1">
                <a:solidFill>
                  <a:srgbClr val="212121"/>
                </a:solidFill>
                <a:latin typeface="Roboto" panose="02000000000000000000" pitchFamily="2" charset="0"/>
              </a:rPr>
              <a:t>doi</a:t>
            </a:r>
            <a:r>
              <a:rPr lang="en-US" sz="675" dirty="0">
                <a:solidFill>
                  <a:srgbClr val="212121"/>
                </a:solidFill>
                <a:latin typeface="Roboto" panose="02000000000000000000" pitchFamily="2" charset="0"/>
              </a:rPr>
              <a:t>: 10.1111/j.1465-3362.2010.00255.x. </a:t>
            </a:r>
            <a:r>
              <a:rPr lang="en-US" sz="675" dirty="0" err="1">
                <a:solidFill>
                  <a:srgbClr val="212121"/>
                </a:solidFill>
                <a:latin typeface="Roboto" panose="02000000000000000000" pitchFamily="2" charset="0"/>
              </a:rPr>
              <a:t>Epub</a:t>
            </a:r>
            <a:r>
              <a:rPr lang="en-US" sz="675" dirty="0">
                <a:solidFill>
                  <a:srgbClr val="212121"/>
                </a:solidFill>
                <a:latin typeface="Roboto" panose="02000000000000000000" pitchFamily="2" charset="0"/>
              </a:rPr>
              <a:t> 2010 Oct 18. PMID: 21355920; PMCID: PMC3117111.</a:t>
            </a:r>
          </a:p>
          <a:p>
            <a:pPr algn="l"/>
            <a:r>
              <a:rPr lang="en-US" sz="675" dirty="0">
                <a:solidFill>
                  <a:srgbClr val="000000"/>
                </a:solidFill>
                <a:latin typeface="HelveticaNeueBoldCondensed"/>
              </a:rPr>
              <a:t>Methamphetamine Use and Cardiovascular Disease In Search of Answers, Kevil, C., </a:t>
            </a:r>
            <a:r>
              <a:rPr lang="en-US" sz="675" dirty="0" err="1">
                <a:solidFill>
                  <a:srgbClr val="000000"/>
                </a:solidFill>
                <a:latin typeface="HelveticaNeueBoldCondensed"/>
              </a:rPr>
              <a:t>Goeders</a:t>
            </a:r>
            <a:r>
              <a:rPr lang="en-US" sz="675" dirty="0">
                <a:solidFill>
                  <a:srgbClr val="000000"/>
                </a:solidFill>
                <a:latin typeface="HelveticaNeueBoldCondensed"/>
              </a:rPr>
              <a:t>, N. and Woolard M. et al. </a:t>
            </a:r>
            <a:r>
              <a:rPr lang="en-US" sz="675" dirty="0">
                <a:solidFill>
                  <a:srgbClr val="000000"/>
                </a:solidFill>
                <a:latin typeface="Helvetica" panose="020B0604020202020204" pitchFamily="34" charset="0"/>
              </a:rPr>
              <a:t>Aug 2019</a:t>
            </a:r>
            <a:r>
              <a:rPr lang="en-US" sz="675" dirty="0">
                <a:solidFill>
                  <a:srgbClr val="000000"/>
                </a:solidFill>
                <a:latin typeface="Helvetica" panose="020B0604020202020204" pitchFamily="34" charset="0"/>
                <a:hlinkClick r:id="rId3"/>
              </a:rPr>
              <a:t>https://doi.org/10.1161/ATVBAHA.119.312461</a:t>
            </a:r>
            <a:r>
              <a:rPr lang="en-US" sz="675" dirty="0">
                <a:solidFill>
                  <a:srgbClr val="000000"/>
                </a:solidFill>
                <a:latin typeface="Helvetica" panose="020B0604020202020204" pitchFamily="34" charset="0"/>
              </a:rPr>
              <a:t>Arteriosclerosis, Thrombosis, and Vascular Biology. 2019;39:1739–1746</a:t>
            </a:r>
          </a:p>
          <a:p>
            <a:pPr algn="l"/>
            <a:r>
              <a:rPr lang="en-US" sz="675" dirty="0">
                <a:solidFill>
                  <a:srgbClr val="222222"/>
                </a:solidFill>
                <a:latin typeface="-apple-system"/>
              </a:rPr>
              <a:t>Zhu, Z., </a:t>
            </a:r>
            <a:r>
              <a:rPr lang="en-US" sz="675" dirty="0" err="1">
                <a:solidFill>
                  <a:srgbClr val="222222"/>
                </a:solidFill>
                <a:latin typeface="-apple-system"/>
              </a:rPr>
              <a:t>Vanderschelden</a:t>
            </a:r>
            <a:r>
              <a:rPr lang="en-US" sz="675" dirty="0">
                <a:solidFill>
                  <a:srgbClr val="222222"/>
                </a:solidFill>
                <a:latin typeface="-apple-system"/>
              </a:rPr>
              <a:t>, B., Lee, S.J. </a:t>
            </a:r>
            <a:r>
              <a:rPr lang="en-US" sz="675" i="1" dirty="0">
                <a:solidFill>
                  <a:srgbClr val="222222"/>
                </a:solidFill>
                <a:latin typeface="-apple-system"/>
              </a:rPr>
              <a:t>et al.</a:t>
            </a:r>
            <a:r>
              <a:rPr lang="en-US" sz="675" dirty="0">
                <a:solidFill>
                  <a:srgbClr val="222222"/>
                </a:solidFill>
                <a:latin typeface="-apple-system"/>
              </a:rPr>
              <a:t> Methamphetamine use increases the risk of cerebral small vessel disease in young patients with acute ischemic stroke. </a:t>
            </a:r>
            <a:r>
              <a:rPr lang="en-US" sz="675" i="1" dirty="0">
                <a:solidFill>
                  <a:srgbClr val="222222"/>
                </a:solidFill>
                <a:latin typeface="-apple-system"/>
              </a:rPr>
              <a:t>Sci Rep</a:t>
            </a:r>
            <a:r>
              <a:rPr lang="en-US" sz="675" dirty="0">
                <a:solidFill>
                  <a:srgbClr val="222222"/>
                </a:solidFill>
                <a:latin typeface="-apple-system"/>
              </a:rPr>
              <a:t> </a:t>
            </a:r>
            <a:r>
              <a:rPr lang="en-US" sz="675" b="1" dirty="0">
                <a:solidFill>
                  <a:srgbClr val="222222"/>
                </a:solidFill>
                <a:latin typeface="-apple-system"/>
              </a:rPr>
              <a:t>13</a:t>
            </a:r>
            <a:r>
              <a:rPr lang="en-US" sz="675" dirty="0">
                <a:solidFill>
                  <a:srgbClr val="222222"/>
                </a:solidFill>
                <a:latin typeface="-apple-system"/>
              </a:rPr>
              <a:t>, 8494 (2023). </a:t>
            </a:r>
            <a:r>
              <a:rPr lang="en-US" sz="675" dirty="0">
                <a:solidFill>
                  <a:srgbClr val="222222"/>
                </a:solidFill>
                <a:latin typeface="-apple-system"/>
                <a:hlinkClick r:id="rId4"/>
              </a:rPr>
              <a:t>https://doi.org/10.1038/s41598-023-35788-z</a:t>
            </a:r>
            <a:endParaRPr lang="en-US" sz="675" dirty="0">
              <a:solidFill>
                <a:srgbClr val="222222"/>
              </a:solidFill>
              <a:latin typeface="-apple-system"/>
            </a:endParaRPr>
          </a:p>
          <a:p>
            <a:pPr algn="l"/>
            <a:r>
              <a:rPr lang="en-US" sz="675" dirty="0" err="1">
                <a:solidFill>
                  <a:srgbClr val="212121"/>
                </a:solidFill>
                <a:latin typeface="Roboto" panose="02000000000000000000" pitchFamily="2" charset="0"/>
              </a:rPr>
              <a:t>Passaro</a:t>
            </a:r>
            <a:r>
              <a:rPr lang="en-US" sz="675" dirty="0">
                <a:solidFill>
                  <a:srgbClr val="212121"/>
                </a:solidFill>
                <a:latin typeface="Roboto" panose="02000000000000000000" pitchFamily="2" charset="0"/>
              </a:rPr>
              <a:t> RC, </a:t>
            </a:r>
            <a:r>
              <a:rPr lang="en-US" sz="675" dirty="0" err="1">
                <a:solidFill>
                  <a:srgbClr val="212121"/>
                </a:solidFill>
                <a:latin typeface="Roboto" panose="02000000000000000000" pitchFamily="2" charset="0"/>
              </a:rPr>
              <a:t>Pandhare</a:t>
            </a:r>
            <a:r>
              <a:rPr lang="en-US" sz="675" dirty="0">
                <a:solidFill>
                  <a:srgbClr val="212121"/>
                </a:solidFill>
                <a:latin typeface="Roboto" panose="02000000000000000000" pitchFamily="2" charset="0"/>
              </a:rPr>
              <a:t> J, Qian HZ, Dash C. The Complex Interaction Between Methamphetamine Abuse and HIV-1 Pathogenesis. J Neuroimmune </a:t>
            </a:r>
            <a:r>
              <a:rPr lang="en-US" sz="675" dirty="0" err="1">
                <a:solidFill>
                  <a:srgbClr val="212121"/>
                </a:solidFill>
                <a:latin typeface="Roboto" panose="02000000000000000000" pitchFamily="2" charset="0"/>
              </a:rPr>
              <a:t>Pharmacol</a:t>
            </a:r>
            <a:r>
              <a:rPr lang="en-US" sz="675" dirty="0">
                <a:solidFill>
                  <a:srgbClr val="212121"/>
                </a:solidFill>
                <a:latin typeface="Roboto" panose="02000000000000000000" pitchFamily="2" charset="0"/>
              </a:rPr>
              <a:t>. 2015 Sep;10(3):477-86. </a:t>
            </a:r>
            <a:r>
              <a:rPr lang="en-US" sz="675" dirty="0" err="1">
                <a:solidFill>
                  <a:srgbClr val="212121"/>
                </a:solidFill>
                <a:latin typeface="Roboto" panose="02000000000000000000" pitchFamily="2" charset="0"/>
              </a:rPr>
              <a:t>doi</a:t>
            </a:r>
            <a:r>
              <a:rPr lang="en-US" sz="675" dirty="0">
                <a:solidFill>
                  <a:srgbClr val="212121"/>
                </a:solidFill>
                <a:latin typeface="Roboto" panose="02000000000000000000" pitchFamily="2" charset="0"/>
              </a:rPr>
              <a:t>: 10.1007/s11481-015-9604-2. </a:t>
            </a:r>
            <a:r>
              <a:rPr lang="en-US" sz="675" dirty="0" err="1">
                <a:solidFill>
                  <a:srgbClr val="212121"/>
                </a:solidFill>
                <a:latin typeface="Roboto" panose="02000000000000000000" pitchFamily="2" charset="0"/>
              </a:rPr>
              <a:t>Epub</a:t>
            </a:r>
            <a:r>
              <a:rPr lang="en-US" sz="675" dirty="0">
                <a:solidFill>
                  <a:srgbClr val="212121"/>
                </a:solidFill>
                <a:latin typeface="Roboto" panose="02000000000000000000" pitchFamily="2" charset="0"/>
              </a:rPr>
              <a:t> 2015 Apr 8. PMID: 25850893; PMCID: PMC4779551.</a:t>
            </a:r>
          </a:p>
          <a:p>
            <a:r>
              <a:rPr lang="en-US" sz="675" dirty="0">
                <a:solidFill>
                  <a:srgbClr val="212121"/>
                </a:solidFill>
                <a:latin typeface="Roboto" panose="02000000000000000000" pitchFamily="2" charset="0"/>
              </a:rPr>
              <a:t>Paulus, M., Saxon, A., Friedman, M. Methamphetamine use disorder: epidemiology, clinical features and diagnosis. </a:t>
            </a:r>
            <a:r>
              <a:rPr lang="en-US" sz="675" dirty="0" err="1">
                <a:solidFill>
                  <a:srgbClr val="212121"/>
                </a:solidFill>
                <a:latin typeface="Roboto" panose="02000000000000000000" pitchFamily="2" charset="0"/>
              </a:rPr>
              <a:t>UptoDate.Last</a:t>
            </a:r>
            <a:r>
              <a:rPr lang="en-US" sz="675" dirty="0">
                <a:solidFill>
                  <a:srgbClr val="212121"/>
                </a:solidFill>
                <a:latin typeface="Roboto" panose="02000000000000000000" pitchFamily="2" charset="0"/>
              </a:rPr>
              <a:t> updated Aug 28 2023. Accessed Jan 8 2024. </a:t>
            </a:r>
            <a:endParaRPr lang="en-US" sz="675" dirty="0">
              <a:solidFill>
                <a:srgbClr val="000000"/>
              </a:solidFill>
              <a:latin typeface="Helvetica" panose="020B0604020202020204" pitchFamily="34" charset="0"/>
            </a:endParaRPr>
          </a:p>
          <a:p>
            <a:pPr algn="l"/>
            <a:r>
              <a:rPr lang="en-US" sz="675" dirty="0">
                <a:solidFill>
                  <a:srgbClr val="212121"/>
                </a:solidFill>
                <a:latin typeface="Roboto" panose="02000000000000000000" pitchFamily="2" charset="0"/>
              </a:rPr>
              <a:t> </a:t>
            </a:r>
            <a:r>
              <a:rPr lang="en-US" sz="675" dirty="0">
                <a:solidFill>
                  <a:srgbClr val="212121"/>
                </a:solidFill>
                <a:latin typeface="Roboto" panose="02000000000000000000" pitchFamily="2" charset="0"/>
                <a:hlinkClick r:id="rId5"/>
              </a:rPr>
              <a:t>https://www.uptodate.com/contents/methamphetamine-use-disorder-epidemiology-clinical-features-and-diagnosis</a:t>
            </a:r>
            <a:r>
              <a:rPr lang="en-US" sz="675" dirty="0">
                <a:solidFill>
                  <a:srgbClr val="212121"/>
                </a:solidFill>
                <a:latin typeface="Roboto" panose="02000000000000000000" pitchFamily="2" charset="0"/>
              </a:rPr>
              <a:t>. </a:t>
            </a:r>
            <a:endParaRPr lang="en-US" sz="675" dirty="0"/>
          </a:p>
        </p:txBody>
      </p:sp>
    </p:spTree>
    <p:extLst>
      <p:ext uri="{BB962C8B-B14F-4D97-AF65-F5344CB8AC3E}">
        <p14:creationId xmlns:p14="http://schemas.microsoft.com/office/powerpoint/2010/main" val="53882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73A7-4CA2-0272-F951-7C9369DE0F05}"/>
              </a:ext>
            </a:extLst>
          </p:cNvPr>
          <p:cNvSpPr>
            <a:spLocks noGrp="1"/>
          </p:cNvSpPr>
          <p:nvPr>
            <p:ph type="title"/>
          </p:nvPr>
        </p:nvSpPr>
        <p:spPr>
          <a:xfrm>
            <a:off x="285722" y="266297"/>
            <a:ext cx="8725097" cy="994172"/>
          </a:xfrm>
        </p:spPr>
        <p:txBody>
          <a:bodyPr/>
          <a:lstStyle/>
          <a:p>
            <a:r>
              <a:rPr lang="en-US" sz="3800" dirty="0"/>
              <a:t>Definition– 2 or more criteria in 12 months:</a:t>
            </a:r>
          </a:p>
        </p:txBody>
      </p:sp>
      <p:sp>
        <p:nvSpPr>
          <p:cNvPr id="3" name="Content Placeholder 2">
            <a:extLst>
              <a:ext uri="{FF2B5EF4-FFF2-40B4-BE49-F238E27FC236}">
                <a16:creationId xmlns:a16="http://schemas.microsoft.com/office/drawing/2014/main" id="{611B9C01-9758-D8FD-5A51-560AA38A2C38}"/>
              </a:ext>
            </a:extLst>
          </p:cNvPr>
          <p:cNvSpPr>
            <a:spLocks noGrp="1"/>
          </p:cNvSpPr>
          <p:nvPr>
            <p:ph idx="1"/>
          </p:nvPr>
        </p:nvSpPr>
        <p:spPr>
          <a:xfrm>
            <a:off x="285722" y="1260468"/>
            <a:ext cx="8725097" cy="4183401"/>
          </a:xfrm>
        </p:spPr>
        <p:txBody>
          <a:bodyPr>
            <a:normAutofit fontScale="77500" lnSpcReduction="20000"/>
          </a:bodyPr>
          <a:lstStyle/>
          <a:p>
            <a:pPr marL="385763" indent="-385763">
              <a:buAutoNum type="arabicPeriod"/>
            </a:pPr>
            <a:r>
              <a:rPr lang="en-US" sz="2100" dirty="0">
                <a:solidFill>
                  <a:srgbClr val="232323"/>
                </a:solidFill>
              </a:rPr>
              <a:t>Larger amounts or over longer period than intended  </a:t>
            </a:r>
          </a:p>
          <a:p>
            <a:pPr marL="385763" indent="-385763">
              <a:buAutoNum type="arabicPeriod"/>
            </a:pPr>
            <a:r>
              <a:rPr lang="en-US" sz="2100" dirty="0">
                <a:solidFill>
                  <a:srgbClr val="232323"/>
                </a:solidFill>
              </a:rPr>
              <a:t>Persistent desire or unsuccessful efforts to cut down </a:t>
            </a:r>
          </a:p>
          <a:p>
            <a:pPr marL="385763" indent="-385763">
              <a:buAutoNum type="arabicPeriod"/>
            </a:pPr>
            <a:r>
              <a:rPr lang="en-US" sz="2100" dirty="0">
                <a:solidFill>
                  <a:srgbClr val="232323"/>
                </a:solidFill>
              </a:rPr>
              <a:t>Significant time is spent to obtain substance, use or recover from its effects</a:t>
            </a:r>
          </a:p>
          <a:p>
            <a:pPr marL="385763" indent="-385763">
              <a:buAutoNum type="arabicPeriod"/>
            </a:pPr>
            <a:r>
              <a:rPr lang="en-US" sz="2100" dirty="0">
                <a:solidFill>
                  <a:srgbClr val="232323"/>
                </a:solidFill>
              </a:rPr>
              <a:t>Craving or strong desire or urge to use</a:t>
            </a:r>
          </a:p>
          <a:p>
            <a:pPr marL="385763" indent="-385763">
              <a:buAutoNum type="arabicPeriod"/>
            </a:pPr>
            <a:r>
              <a:rPr lang="en-US" sz="2100" dirty="0">
                <a:solidFill>
                  <a:srgbClr val="232323"/>
                </a:solidFill>
              </a:rPr>
              <a:t>Recurrent use results in failure to fulfill major role obligations at work, school or home</a:t>
            </a:r>
          </a:p>
          <a:p>
            <a:pPr marL="385763" indent="-385763">
              <a:buAutoNum type="arabicPeriod"/>
            </a:pPr>
            <a:r>
              <a:rPr lang="en-US" sz="2100" dirty="0">
                <a:solidFill>
                  <a:srgbClr val="232323"/>
                </a:solidFill>
              </a:rPr>
              <a:t>Continued use despite persistent/recurrent social or interpersonal problems caused/exacerbated by use</a:t>
            </a:r>
          </a:p>
          <a:p>
            <a:pPr marL="385763" indent="-385763">
              <a:buAutoNum type="arabicPeriod"/>
            </a:pPr>
            <a:r>
              <a:rPr lang="en-US" sz="2100" dirty="0">
                <a:solidFill>
                  <a:srgbClr val="232323"/>
                </a:solidFill>
              </a:rPr>
              <a:t>Important social, occupational or recreational activities given up or reduced due to use</a:t>
            </a:r>
          </a:p>
          <a:p>
            <a:pPr marL="385763" indent="-385763">
              <a:buAutoNum type="arabicPeriod"/>
            </a:pPr>
            <a:r>
              <a:rPr lang="en-US" sz="2100" dirty="0">
                <a:solidFill>
                  <a:srgbClr val="232323"/>
                </a:solidFill>
              </a:rPr>
              <a:t>Recurrent use in situations when it is physically hazardous (Risky use)</a:t>
            </a:r>
          </a:p>
          <a:p>
            <a:pPr marL="385763" indent="-385763">
              <a:buAutoNum type="arabicPeriod"/>
            </a:pPr>
            <a:r>
              <a:rPr lang="en-US" sz="2100" dirty="0">
                <a:solidFill>
                  <a:srgbClr val="232323"/>
                </a:solidFill>
              </a:rPr>
              <a:t>Continued use despite knowledge of persistent or recurrent physical or psychological problem that is likely caused/exacerbated by use</a:t>
            </a:r>
          </a:p>
          <a:p>
            <a:pPr marL="385763" indent="-385763">
              <a:buAutoNum type="arabicPeriod"/>
            </a:pPr>
            <a:r>
              <a:rPr lang="en-US" sz="2100" dirty="0">
                <a:solidFill>
                  <a:srgbClr val="232323"/>
                </a:solidFill>
              </a:rPr>
              <a:t>Tolerance*</a:t>
            </a:r>
          </a:p>
          <a:p>
            <a:pPr marL="385763" indent="-385763">
              <a:buAutoNum type="arabicPeriod"/>
            </a:pPr>
            <a:r>
              <a:rPr lang="en-US" sz="2100" dirty="0">
                <a:solidFill>
                  <a:srgbClr val="232323"/>
                </a:solidFill>
              </a:rPr>
              <a:t>Withdrawal *</a:t>
            </a:r>
          </a:p>
          <a:p>
            <a:pPr marL="0" indent="0">
              <a:buNone/>
            </a:pPr>
            <a:endParaRPr lang="en-US" sz="2100" dirty="0">
              <a:solidFill>
                <a:srgbClr val="232323"/>
              </a:solidFill>
            </a:endParaRPr>
          </a:p>
          <a:p>
            <a:pPr marL="0" indent="0">
              <a:buNone/>
            </a:pPr>
            <a:r>
              <a:rPr lang="en-US" sz="2100" dirty="0">
                <a:solidFill>
                  <a:srgbClr val="232323"/>
                </a:solidFill>
              </a:rPr>
              <a:t>*Do not use these criteria when therapeutic prescription use from medical provider is sole substance use, i.e. attention deficit hyperactivity disorder or narcolepsy. </a:t>
            </a:r>
            <a:endParaRPr lang="en-US" sz="2100" dirty="0">
              <a:solidFill>
                <a:srgbClr val="212121"/>
              </a:solidFill>
              <a:latin typeface="Cambria" panose="02040503050406030204" pitchFamily="18" charset="0"/>
            </a:endParaRPr>
          </a:p>
          <a:p>
            <a:pPr marL="0" indent="0">
              <a:buNone/>
            </a:pPr>
            <a:endParaRPr lang="en-US" sz="1800" dirty="0">
              <a:solidFill>
                <a:srgbClr val="232323"/>
              </a:solidFill>
            </a:endParaRPr>
          </a:p>
        </p:txBody>
      </p:sp>
      <p:sp>
        <p:nvSpPr>
          <p:cNvPr id="4" name="TextBox 3">
            <a:extLst>
              <a:ext uri="{FF2B5EF4-FFF2-40B4-BE49-F238E27FC236}">
                <a16:creationId xmlns:a16="http://schemas.microsoft.com/office/drawing/2014/main" id="{6C2791BC-DCB6-3DBD-64EF-CAAD99111DFD}"/>
              </a:ext>
            </a:extLst>
          </p:cNvPr>
          <p:cNvSpPr txBox="1"/>
          <p:nvPr/>
        </p:nvSpPr>
        <p:spPr>
          <a:xfrm>
            <a:off x="410065" y="5875326"/>
            <a:ext cx="8194250" cy="219291"/>
          </a:xfrm>
          <a:prstGeom prst="rect">
            <a:avLst/>
          </a:prstGeom>
          <a:noFill/>
        </p:spPr>
        <p:txBody>
          <a:bodyPr wrap="square" rtlCol="0">
            <a:spAutoFit/>
          </a:bodyPr>
          <a:lstStyle/>
          <a:p>
            <a:r>
              <a:rPr lang="en-US" sz="825" dirty="0"/>
              <a:t>Reference: 1. </a:t>
            </a:r>
            <a:r>
              <a:rPr lang="en-US" altLang="en-US" sz="825" dirty="0">
                <a:solidFill>
                  <a:srgbClr val="232323"/>
                </a:solidFill>
                <a:latin typeface="Noto Sans" panose="020B0502040504020204" pitchFamily="34" charset="0"/>
              </a:rPr>
              <a:t>American Psychiatric Association. Diagnostic and Statistical Manual of Mental Disorders, Fifth Edition, Text Revision (DSM-5-TR), Washington, DC 2022</a:t>
            </a:r>
            <a:endParaRPr lang="en-US" sz="825" dirty="0"/>
          </a:p>
        </p:txBody>
      </p:sp>
    </p:spTree>
    <p:extLst>
      <p:ext uri="{BB962C8B-B14F-4D97-AF65-F5344CB8AC3E}">
        <p14:creationId xmlns:p14="http://schemas.microsoft.com/office/powerpoint/2010/main" val="290696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E655-5327-B6E5-47F0-F68FEC60855C}"/>
              </a:ext>
            </a:extLst>
          </p:cNvPr>
          <p:cNvSpPr>
            <a:spLocks noGrp="1"/>
          </p:cNvSpPr>
          <p:nvPr>
            <p:ph type="title"/>
          </p:nvPr>
        </p:nvSpPr>
        <p:spPr/>
        <p:txBody>
          <a:bodyPr/>
          <a:lstStyle/>
          <a:p>
            <a:r>
              <a:rPr lang="en-US" dirty="0"/>
              <a:t>Definition – Severity/Remission</a:t>
            </a:r>
          </a:p>
        </p:txBody>
      </p:sp>
      <p:sp>
        <p:nvSpPr>
          <p:cNvPr id="3" name="Content Placeholder 2">
            <a:extLst>
              <a:ext uri="{FF2B5EF4-FFF2-40B4-BE49-F238E27FC236}">
                <a16:creationId xmlns:a16="http://schemas.microsoft.com/office/drawing/2014/main" id="{38B8343C-4BC5-F934-E311-03F51D4E682B}"/>
              </a:ext>
            </a:extLst>
          </p:cNvPr>
          <p:cNvSpPr>
            <a:spLocks noGrp="1"/>
          </p:cNvSpPr>
          <p:nvPr>
            <p:ph idx="1"/>
          </p:nvPr>
        </p:nvSpPr>
        <p:spPr/>
        <p:txBody>
          <a:bodyPr/>
          <a:lstStyle/>
          <a:p>
            <a:pPr marL="0" indent="0">
              <a:buNone/>
            </a:pPr>
            <a:r>
              <a:rPr lang="en-US" i="1" dirty="0"/>
              <a:t>Severity</a:t>
            </a:r>
            <a:r>
              <a:rPr lang="en-US" b="1" dirty="0"/>
              <a:t>:</a:t>
            </a:r>
          </a:p>
          <a:p>
            <a:r>
              <a:rPr lang="en-US" b="1" dirty="0"/>
              <a:t>Mild </a:t>
            </a:r>
            <a:r>
              <a:rPr lang="en-US" dirty="0"/>
              <a:t>2-3 criteria</a:t>
            </a:r>
          </a:p>
          <a:p>
            <a:r>
              <a:rPr lang="en-US" b="1" dirty="0"/>
              <a:t>Moderate </a:t>
            </a:r>
            <a:r>
              <a:rPr lang="en-US" dirty="0"/>
              <a:t>4-5 criteria</a:t>
            </a:r>
          </a:p>
          <a:p>
            <a:r>
              <a:rPr lang="en-US" b="1" dirty="0"/>
              <a:t>Severe </a:t>
            </a:r>
            <a:r>
              <a:rPr lang="en-US" dirty="0"/>
              <a:t>5-6 criteria</a:t>
            </a:r>
          </a:p>
          <a:p>
            <a:endParaRPr lang="en-US" dirty="0"/>
          </a:p>
          <a:p>
            <a:pPr marL="0" indent="0">
              <a:buNone/>
            </a:pPr>
            <a:r>
              <a:rPr lang="en-US" i="1" dirty="0"/>
              <a:t>Remission:</a:t>
            </a:r>
          </a:p>
          <a:p>
            <a:r>
              <a:rPr lang="en-US" i="1" dirty="0"/>
              <a:t>Early: 3 months-11 months</a:t>
            </a:r>
          </a:p>
          <a:p>
            <a:r>
              <a:rPr lang="en-US" i="1" dirty="0"/>
              <a:t>Sustained remission: 12 month + </a:t>
            </a:r>
          </a:p>
        </p:txBody>
      </p:sp>
      <p:sp>
        <p:nvSpPr>
          <p:cNvPr id="4" name="TextBox 3">
            <a:extLst>
              <a:ext uri="{FF2B5EF4-FFF2-40B4-BE49-F238E27FC236}">
                <a16:creationId xmlns:a16="http://schemas.microsoft.com/office/drawing/2014/main" id="{689F4F03-9EAC-875D-0A0E-242EB2515FF5}"/>
              </a:ext>
            </a:extLst>
          </p:cNvPr>
          <p:cNvSpPr txBox="1"/>
          <p:nvPr/>
        </p:nvSpPr>
        <p:spPr>
          <a:xfrm>
            <a:off x="410065" y="5726907"/>
            <a:ext cx="8194250" cy="219291"/>
          </a:xfrm>
          <a:prstGeom prst="rect">
            <a:avLst/>
          </a:prstGeom>
          <a:noFill/>
        </p:spPr>
        <p:txBody>
          <a:bodyPr wrap="square" rtlCol="0">
            <a:spAutoFit/>
          </a:bodyPr>
          <a:lstStyle/>
          <a:p>
            <a:r>
              <a:rPr lang="en-US" sz="825" dirty="0"/>
              <a:t>Reference: </a:t>
            </a:r>
            <a:r>
              <a:rPr lang="en-US" altLang="en-US" sz="825" dirty="0">
                <a:solidFill>
                  <a:srgbClr val="232323"/>
                </a:solidFill>
                <a:latin typeface="Noto Sans" panose="020B0502040504020204" pitchFamily="34" charset="0"/>
              </a:rPr>
              <a:t>American Psychiatric Association. Diagnostic and Statistical Manual of Mental Disorders, Fifth Edition, Text Revision (DSM-5-TR), Washington, DC 2022</a:t>
            </a:r>
            <a:endParaRPr lang="en-US" sz="825" dirty="0"/>
          </a:p>
        </p:txBody>
      </p:sp>
    </p:spTree>
    <p:extLst>
      <p:ext uri="{BB962C8B-B14F-4D97-AF65-F5344CB8AC3E}">
        <p14:creationId xmlns:p14="http://schemas.microsoft.com/office/powerpoint/2010/main" val="161827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E240-F718-033A-80A1-90056FE65C6B}"/>
              </a:ext>
            </a:extLst>
          </p:cNvPr>
          <p:cNvSpPr>
            <a:spLocks noGrp="1"/>
          </p:cNvSpPr>
          <p:nvPr>
            <p:ph type="title"/>
          </p:nvPr>
        </p:nvSpPr>
        <p:spPr/>
        <p:txBody>
          <a:bodyPr/>
          <a:lstStyle/>
          <a:p>
            <a:r>
              <a:rPr lang="en-US" dirty="0"/>
              <a:t>Case 1: 26 </a:t>
            </a:r>
            <a:r>
              <a:rPr lang="en-US" dirty="0" err="1"/>
              <a:t>yo</a:t>
            </a:r>
            <a:r>
              <a:rPr lang="en-US" dirty="0"/>
              <a:t> M with HIV with methamphetamine use</a:t>
            </a:r>
          </a:p>
        </p:txBody>
      </p:sp>
      <p:sp>
        <p:nvSpPr>
          <p:cNvPr id="4" name="Content Placeholder 3">
            <a:extLst>
              <a:ext uri="{FF2B5EF4-FFF2-40B4-BE49-F238E27FC236}">
                <a16:creationId xmlns:a16="http://schemas.microsoft.com/office/drawing/2014/main" id="{4679C28E-DF06-F77D-575A-D29CCFBEFE8D}"/>
              </a:ext>
            </a:extLst>
          </p:cNvPr>
          <p:cNvSpPr txBox="1">
            <a:spLocks noGrp="1"/>
          </p:cNvSpPr>
          <p:nvPr>
            <p:ph idx="1"/>
          </p:nvPr>
        </p:nvSpPr>
        <p:spPr>
          <a:xfrm>
            <a:off x="350729" y="1682884"/>
            <a:ext cx="8793271" cy="4228699"/>
          </a:xfrm>
          <a:prstGeom prst="rect">
            <a:avLst/>
          </a:prstGeom>
          <a:noFill/>
        </p:spPr>
        <p:txBody>
          <a:bodyPr wrap="square" rtlCol="0">
            <a:spAutoFit/>
          </a:bodyPr>
          <a:lstStyle/>
          <a:p>
            <a:r>
              <a:rPr lang="en-US" sz="2000" dirty="0"/>
              <a:t>26 </a:t>
            </a:r>
            <a:r>
              <a:rPr lang="en-US" sz="2000" dirty="0" err="1"/>
              <a:t>yo</a:t>
            </a:r>
            <a:r>
              <a:rPr lang="en-US" sz="2000" dirty="0"/>
              <a:t> man with HIV notes that he has been using methamphetamine since age 19 around the time of his HIV diagnosis.</a:t>
            </a:r>
          </a:p>
          <a:p>
            <a:r>
              <a:rPr lang="en-US" sz="2000" dirty="0"/>
              <a:t>He is unable to stop using methamphetamine during sexual activity or recreationally at parties despite multiple attempts to cut down. </a:t>
            </a:r>
          </a:p>
          <a:p>
            <a:r>
              <a:rPr lang="en-US" sz="2000" dirty="0"/>
              <a:t>He notes that he is using more methamphetamine than prior to get the same effect and when he stops using he becomes more fatigued. </a:t>
            </a:r>
          </a:p>
          <a:p>
            <a:r>
              <a:rPr lang="en-US" sz="2000" dirty="0"/>
              <a:t>He started using intravenously with friends as well and had one cellulitis. </a:t>
            </a:r>
          </a:p>
          <a:p>
            <a:r>
              <a:rPr lang="en-US" sz="2000" dirty="0"/>
              <a:t>He forgot to take his antiretroviral medications a few times when he used and had a detectable viral load after being undetectable for several years. </a:t>
            </a:r>
          </a:p>
          <a:p>
            <a:r>
              <a:rPr lang="en-US" sz="2000" dirty="0"/>
              <a:t>He notes a smaller friend circle than in the past since his use has been escalating and is feeling more isolated than before.</a:t>
            </a:r>
          </a:p>
          <a:p>
            <a:endParaRPr lang="en-US" dirty="0"/>
          </a:p>
        </p:txBody>
      </p:sp>
    </p:spTree>
    <p:extLst>
      <p:ext uri="{BB962C8B-B14F-4D97-AF65-F5344CB8AC3E}">
        <p14:creationId xmlns:p14="http://schemas.microsoft.com/office/powerpoint/2010/main" val="1948068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TotalTime>
  <Words>4375</Words>
  <Application>Microsoft Office PowerPoint</Application>
  <PresentationFormat>On-screen Show (4:3)</PresentationFormat>
  <Paragraphs>266</Paragraphs>
  <Slides>31</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-apple-system</vt:lpstr>
      <vt:lpstr>Arial</vt:lpstr>
      <vt:lpstr>Calibri</vt:lpstr>
      <vt:lpstr>Cambria</vt:lpstr>
      <vt:lpstr>ff-quadraat-web-pro</vt:lpstr>
      <vt:lpstr>Helvetica</vt:lpstr>
      <vt:lpstr>HelveticaNeueBoldCondensed</vt:lpstr>
      <vt:lpstr>ITC Avant Garde Std Bk</vt:lpstr>
      <vt:lpstr>Noto Sans</vt:lpstr>
      <vt:lpstr>Roboto</vt:lpstr>
      <vt:lpstr>Wingdings</vt:lpstr>
      <vt:lpstr>AETC Program master slide template 4x3</vt:lpstr>
      <vt:lpstr>Methamphetamine Use and  HIV Care:  </vt:lpstr>
      <vt:lpstr>Disclaimer</vt:lpstr>
      <vt:lpstr>Learning Objectives</vt:lpstr>
      <vt:lpstr>Prevalence of substance use disorders is high in infectious disease settings </vt:lpstr>
      <vt:lpstr>Prevalence of substance use disorders is high in infectious disease settings (2)</vt:lpstr>
      <vt:lpstr>Stimulant use disorder - Impact</vt:lpstr>
      <vt:lpstr>Definition– 2 or more criteria in 12 months:</vt:lpstr>
      <vt:lpstr>Definition – Severity/Remission</vt:lpstr>
      <vt:lpstr>Case 1: 26 yo M with HIV with methamphetamine use</vt:lpstr>
      <vt:lpstr>Case 1: 26 yo M with HIV with methamphetamine use (continued)</vt:lpstr>
      <vt:lpstr>Definition – 2 or more criteria in 12 months:</vt:lpstr>
      <vt:lpstr>Evidence based treatment</vt:lpstr>
      <vt:lpstr>Contingency management</vt:lpstr>
      <vt:lpstr>Contingency management (2)</vt:lpstr>
      <vt:lpstr>Contingency management (3)</vt:lpstr>
      <vt:lpstr>Medication Assisted Treatment (MAT)</vt:lpstr>
      <vt:lpstr>Pharmacotherapy  </vt:lpstr>
      <vt:lpstr>Bupropion and naltrexone (NEJM Jan 2021) </vt:lpstr>
      <vt:lpstr>Bupropion and naltrexone: Primary outcomes </vt:lpstr>
      <vt:lpstr>Bupropion and naltrexone: Secondary outcomes</vt:lpstr>
      <vt:lpstr>Bupropion and naltrexone </vt:lpstr>
      <vt:lpstr>Practical methods to start Bupropion XL/Naltrexone</vt:lpstr>
      <vt:lpstr>Practical methods to start Bupropion XL/Naltrexone (2)</vt:lpstr>
      <vt:lpstr>Practical methods to start Bupropion XL/Naltrexone (3)</vt:lpstr>
      <vt:lpstr>Practical methods to start Bupropion XL/Naltrexone (4)</vt:lpstr>
      <vt:lpstr>Practical methods to start Bupropion XL/Naltrexone (5)</vt:lpstr>
      <vt:lpstr>A note on liver health and naltrexone:</vt:lpstr>
      <vt:lpstr>Mirtazapine </vt:lpstr>
      <vt:lpstr>Stimulant therapy</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Maya Gil-Cantu</dc:creator>
  <cp:lastModifiedBy>Minerva Layug-Gomez</cp:lastModifiedBy>
  <cp:revision>330</cp:revision>
  <dcterms:created xsi:type="dcterms:W3CDTF">2020-11-12T22:58:33Z</dcterms:created>
  <dcterms:modified xsi:type="dcterms:W3CDTF">2024-03-05T16:11:40Z</dcterms:modified>
</cp:coreProperties>
</file>