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55"/>
  </p:notesMasterIdLst>
  <p:handoutMasterIdLst>
    <p:handoutMasterId r:id="rId56"/>
  </p:handoutMasterIdLst>
  <p:sldIdLst>
    <p:sldId id="490" r:id="rId2"/>
    <p:sldId id="426" r:id="rId3"/>
    <p:sldId id="262" r:id="rId4"/>
    <p:sldId id="464" r:id="rId5"/>
    <p:sldId id="483" r:id="rId6"/>
    <p:sldId id="491" r:id="rId7"/>
    <p:sldId id="264" r:id="rId8"/>
    <p:sldId id="274" r:id="rId9"/>
    <p:sldId id="486" r:id="rId10"/>
    <p:sldId id="427" r:id="rId11"/>
    <p:sldId id="432" r:id="rId12"/>
    <p:sldId id="433" r:id="rId13"/>
    <p:sldId id="434" r:id="rId14"/>
    <p:sldId id="435" r:id="rId15"/>
    <p:sldId id="437" r:id="rId16"/>
    <p:sldId id="505" r:id="rId17"/>
    <p:sldId id="506" r:id="rId18"/>
    <p:sldId id="442" r:id="rId19"/>
    <p:sldId id="443" r:id="rId20"/>
    <p:sldId id="444" r:id="rId21"/>
    <p:sldId id="445" r:id="rId22"/>
    <p:sldId id="459" r:id="rId23"/>
    <p:sldId id="446" r:id="rId24"/>
    <p:sldId id="456" r:id="rId25"/>
    <p:sldId id="457" r:id="rId26"/>
    <p:sldId id="447" r:id="rId27"/>
    <p:sldId id="458" r:id="rId28"/>
    <p:sldId id="460" r:id="rId29"/>
    <p:sldId id="465" r:id="rId30"/>
    <p:sldId id="463" r:id="rId31"/>
    <p:sldId id="268" r:id="rId32"/>
    <p:sldId id="461" r:id="rId33"/>
    <p:sldId id="462" r:id="rId34"/>
    <p:sldId id="487" r:id="rId35"/>
    <p:sldId id="493" r:id="rId36"/>
    <p:sldId id="489" r:id="rId37"/>
    <p:sldId id="503" r:id="rId38"/>
    <p:sldId id="454" r:id="rId39"/>
    <p:sldId id="494" r:id="rId40"/>
    <p:sldId id="495" r:id="rId41"/>
    <p:sldId id="496" r:id="rId42"/>
    <p:sldId id="497" r:id="rId43"/>
    <p:sldId id="498" r:id="rId44"/>
    <p:sldId id="499" r:id="rId45"/>
    <p:sldId id="500" r:id="rId46"/>
    <p:sldId id="501" r:id="rId47"/>
    <p:sldId id="488" r:id="rId48"/>
    <p:sldId id="502" r:id="rId49"/>
    <p:sldId id="504" r:id="rId50"/>
    <p:sldId id="455" r:id="rId51"/>
    <p:sldId id="269" r:id="rId52"/>
    <p:sldId id="436" r:id="rId53"/>
    <p:sldId id="281" r:id="rId54"/>
  </p:sldIdLst>
  <p:sldSz cx="9144000" cy="6858000" type="screen4x3"/>
  <p:notesSz cx="6858000" cy="9144000"/>
  <p:defaultTextStyle>
    <a:defPPr>
      <a:defRPr lang="en-US"/>
    </a:defPPr>
    <a:lvl1pPr marL="0" algn="l" defTabSz="456449" rtl="0" eaLnBrk="1" latinLnBrk="0" hangingPunct="1">
      <a:defRPr sz="1800" kern="1200">
        <a:solidFill>
          <a:schemeClr val="tx1"/>
        </a:solidFill>
        <a:latin typeface="+mn-lt"/>
        <a:ea typeface="+mn-ea"/>
        <a:cs typeface="+mn-cs"/>
      </a:defRPr>
    </a:lvl1pPr>
    <a:lvl2pPr marL="456449" algn="l" defTabSz="456449" rtl="0" eaLnBrk="1" latinLnBrk="0" hangingPunct="1">
      <a:defRPr sz="1800" kern="1200">
        <a:solidFill>
          <a:schemeClr val="tx1"/>
        </a:solidFill>
        <a:latin typeface="+mn-lt"/>
        <a:ea typeface="+mn-ea"/>
        <a:cs typeface="+mn-cs"/>
      </a:defRPr>
    </a:lvl2pPr>
    <a:lvl3pPr marL="912899" algn="l" defTabSz="456449" rtl="0" eaLnBrk="1" latinLnBrk="0" hangingPunct="1">
      <a:defRPr sz="1800" kern="1200">
        <a:solidFill>
          <a:schemeClr val="tx1"/>
        </a:solidFill>
        <a:latin typeface="+mn-lt"/>
        <a:ea typeface="+mn-ea"/>
        <a:cs typeface="+mn-cs"/>
      </a:defRPr>
    </a:lvl3pPr>
    <a:lvl4pPr marL="1369349" algn="l" defTabSz="456449" rtl="0" eaLnBrk="1" latinLnBrk="0" hangingPunct="1">
      <a:defRPr sz="1800" kern="1200">
        <a:solidFill>
          <a:schemeClr val="tx1"/>
        </a:solidFill>
        <a:latin typeface="+mn-lt"/>
        <a:ea typeface="+mn-ea"/>
        <a:cs typeface="+mn-cs"/>
      </a:defRPr>
    </a:lvl4pPr>
    <a:lvl5pPr marL="1825798" algn="l" defTabSz="456449" rtl="0" eaLnBrk="1" latinLnBrk="0" hangingPunct="1">
      <a:defRPr sz="1800" kern="1200">
        <a:solidFill>
          <a:schemeClr val="tx1"/>
        </a:solidFill>
        <a:latin typeface="+mn-lt"/>
        <a:ea typeface="+mn-ea"/>
        <a:cs typeface="+mn-cs"/>
      </a:defRPr>
    </a:lvl5pPr>
    <a:lvl6pPr marL="2282248" algn="l" defTabSz="456449" rtl="0" eaLnBrk="1" latinLnBrk="0" hangingPunct="1">
      <a:defRPr sz="1800" kern="1200">
        <a:solidFill>
          <a:schemeClr val="tx1"/>
        </a:solidFill>
        <a:latin typeface="+mn-lt"/>
        <a:ea typeface="+mn-ea"/>
        <a:cs typeface="+mn-cs"/>
      </a:defRPr>
    </a:lvl6pPr>
    <a:lvl7pPr marL="2738697" algn="l" defTabSz="456449" rtl="0" eaLnBrk="1" latinLnBrk="0" hangingPunct="1">
      <a:defRPr sz="1800" kern="1200">
        <a:solidFill>
          <a:schemeClr val="tx1"/>
        </a:solidFill>
        <a:latin typeface="+mn-lt"/>
        <a:ea typeface="+mn-ea"/>
        <a:cs typeface="+mn-cs"/>
      </a:defRPr>
    </a:lvl7pPr>
    <a:lvl8pPr marL="3195147" algn="l" defTabSz="456449" rtl="0" eaLnBrk="1" latinLnBrk="0" hangingPunct="1">
      <a:defRPr sz="1800" kern="1200">
        <a:solidFill>
          <a:schemeClr val="tx1"/>
        </a:solidFill>
        <a:latin typeface="+mn-lt"/>
        <a:ea typeface="+mn-ea"/>
        <a:cs typeface="+mn-cs"/>
      </a:defRPr>
    </a:lvl8pPr>
    <a:lvl9pPr marL="3651597" algn="l" defTabSz="456449"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8E70EB7-7A11-4DB6-A107-9A50C37CAA03}" v="27" dt="2024-03-09T00:18:04.63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2633" autoAdjust="0"/>
    <p:restoredTop sz="88707" autoAdjust="0"/>
  </p:normalViewPr>
  <p:slideViewPr>
    <p:cSldViewPr snapToGrid="0" snapToObjects="1">
      <p:cViewPr varScale="1">
        <p:scale>
          <a:sx n="59" d="100"/>
          <a:sy n="59" d="100"/>
        </p:scale>
        <p:origin x="1232" y="5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notesViewPr>
    <p:cSldViewPr snapToGrid="0" snapToObjects="1">
      <p:cViewPr varScale="1">
        <p:scale>
          <a:sx n="95" d="100"/>
          <a:sy n="95" d="100"/>
        </p:scale>
        <p:origin x="-3936" y="-11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61" Type="http://schemas.microsoft.com/office/2015/10/relationships/revisionInfo" Target="revisionInfo.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9B355C59-C1FD-6442-AEB5-D92696AF80D8}" type="datetimeFigureOut">
              <a:rPr lang="en-US" smtClean="0"/>
              <a:t>3/19/2024</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BF7E4F94-7953-2847-870B-5C6DE618401D}" type="slidenum">
              <a:rPr lang="en-US" smtClean="0"/>
              <a:t>‹#›</a:t>
            </a:fld>
            <a:endParaRPr lang="en-US"/>
          </a:p>
        </p:txBody>
      </p:sp>
    </p:spTree>
    <p:extLst>
      <p:ext uri="{BB962C8B-B14F-4D97-AF65-F5344CB8AC3E}">
        <p14:creationId xmlns:p14="http://schemas.microsoft.com/office/powerpoint/2010/main" val="379380611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809A58B-C66D-0E4D-9CF4-D0A97D2815BD}" type="datetimeFigureOut">
              <a:rPr lang="en-US" smtClean="0"/>
              <a:t>3/19/2024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EAF3D7C-E79C-464D-870B-78CB3C2428AA}" type="slidenum">
              <a:rPr lang="en-US" smtClean="0"/>
              <a:t>‹#›</a:t>
            </a:fld>
            <a:endParaRPr lang="en-US"/>
          </a:p>
        </p:txBody>
      </p:sp>
    </p:spTree>
    <p:extLst>
      <p:ext uri="{BB962C8B-B14F-4D97-AF65-F5344CB8AC3E}">
        <p14:creationId xmlns:p14="http://schemas.microsoft.com/office/powerpoint/2010/main" val="990912024"/>
      </p:ext>
    </p:extLst>
  </p:cSld>
  <p:clrMap bg1="lt1" tx1="dk1" bg2="lt2" tx2="dk2" accent1="accent1" accent2="accent2" accent3="accent3" accent4="accent4" accent5="accent5" accent6="accent6" hlink="hlink" folHlink="folHlink"/>
  <p:notesStyle>
    <a:lvl1pPr marL="0" algn="l" defTabSz="456449" rtl="0" eaLnBrk="1" latinLnBrk="0" hangingPunct="1">
      <a:defRPr sz="1200" kern="1200">
        <a:solidFill>
          <a:schemeClr val="tx1"/>
        </a:solidFill>
        <a:latin typeface="+mn-lt"/>
        <a:ea typeface="+mn-ea"/>
        <a:cs typeface="+mn-cs"/>
      </a:defRPr>
    </a:lvl1pPr>
    <a:lvl2pPr marL="456449" algn="l" defTabSz="456449" rtl="0" eaLnBrk="1" latinLnBrk="0" hangingPunct="1">
      <a:defRPr sz="1200" kern="1200">
        <a:solidFill>
          <a:schemeClr val="tx1"/>
        </a:solidFill>
        <a:latin typeface="+mn-lt"/>
        <a:ea typeface="+mn-ea"/>
        <a:cs typeface="+mn-cs"/>
      </a:defRPr>
    </a:lvl2pPr>
    <a:lvl3pPr marL="912899" algn="l" defTabSz="456449" rtl="0" eaLnBrk="1" latinLnBrk="0" hangingPunct="1">
      <a:defRPr sz="1200" kern="1200">
        <a:solidFill>
          <a:schemeClr val="tx1"/>
        </a:solidFill>
        <a:latin typeface="+mn-lt"/>
        <a:ea typeface="+mn-ea"/>
        <a:cs typeface="+mn-cs"/>
      </a:defRPr>
    </a:lvl3pPr>
    <a:lvl4pPr marL="1369349" algn="l" defTabSz="456449" rtl="0" eaLnBrk="1" latinLnBrk="0" hangingPunct="1">
      <a:defRPr sz="1200" kern="1200">
        <a:solidFill>
          <a:schemeClr val="tx1"/>
        </a:solidFill>
        <a:latin typeface="+mn-lt"/>
        <a:ea typeface="+mn-ea"/>
        <a:cs typeface="+mn-cs"/>
      </a:defRPr>
    </a:lvl4pPr>
    <a:lvl5pPr marL="1825798" algn="l" defTabSz="456449" rtl="0" eaLnBrk="1" latinLnBrk="0" hangingPunct="1">
      <a:defRPr sz="1200" kern="1200">
        <a:solidFill>
          <a:schemeClr val="tx1"/>
        </a:solidFill>
        <a:latin typeface="+mn-lt"/>
        <a:ea typeface="+mn-ea"/>
        <a:cs typeface="+mn-cs"/>
      </a:defRPr>
    </a:lvl5pPr>
    <a:lvl6pPr marL="2282248" algn="l" defTabSz="456449" rtl="0" eaLnBrk="1" latinLnBrk="0" hangingPunct="1">
      <a:defRPr sz="1200" kern="1200">
        <a:solidFill>
          <a:schemeClr val="tx1"/>
        </a:solidFill>
        <a:latin typeface="+mn-lt"/>
        <a:ea typeface="+mn-ea"/>
        <a:cs typeface="+mn-cs"/>
      </a:defRPr>
    </a:lvl6pPr>
    <a:lvl7pPr marL="2738697" algn="l" defTabSz="456449" rtl="0" eaLnBrk="1" latinLnBrk="0" hangingPunct="1">
      <a:defRPr sz="1200" kern="1200">
        <a:solidFill>
          <a:schemeClr val="tx1"/>
        </a:solidFill>
        <a:latin typeface="+mn-lt"/>
        <a:ea typeface="+mn-ea"/>
        <a:cs typeface="+mn-cs"/>
      </a:defRPr>
    </a:lvl7pPr>
    <a:lvl8pPr marL="3195147" algn="l" defTabSz="456449" rtl="0" eaLnBrk="1" latinLnBrk="0" hangingPunct="1">
      <a:defRPr sz="1200" kern="1200">
        <a:solidFill>
          <a:schemeClr val="tx1"/>
        </a:solidFill>
        <a:latin typeface="+mn-lt"/>
        <a:ea typeface="+mn-ea"/>
        <a:cs typeface="+mn-cs"/>
      </a:defRPr>
    </a:lvl8pPr>
    <a:lvl9pPr marL="3651597" algn="l" defTabSz="456449"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EAF3D7C-E79C-464D-870B-78CB3C2428AA}" type="slidenum">
              <a:rPr lang="en-US" smtClean="0"/>
              <a:t>3</a:t>
            </a:fld>
            <a:endParaRPr lang="en-US"/>
          </a:p>
        </p:txBody>
      </p:sp>
    </p:spTree>
    <p:extLst>
      <p:ext uri="{BB962C8B-B14F-4D97-AF65-F5344CB8AC3E}">
        <p14:creationId xmlns:p14="http://schemas.microsoft.com/office/powerpoint/2010/main" val="4340973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The HIV </a:t>
            </a:r>
            <a:r>
              <a:rPr lang="en-US" sz="1200" kern="1200" dirty="0" err="1">
                <a:solidFill>
                  <a:schemeClr val="tx1"/>
                </a:solidFill>
                <a:effectLst/>
                <a:latin typeface="+mn-lt"/>
                <a:ea typeface="+mn-ea"/>
                <a:cs typeface="+mn-cs"/>
              </a:rPr>
              <a:t>Seroconversiton</a:t>
            </a:r>
            <a:r>
              <a:rPr lang="en-US" sz="1200" kern="1200" dirty="0">
                <a:solidFill>
                  <a:schemeClr val="tx1"/>
                </a:solidFill>
                <a:effectLst/>
                <a:latin typeface="+mn-lt"/>
                <a:ea typeface="+mn-ea"/>
                <a:cs typeface="+mn-cs"/>
              </a:rPr>
              <a:t> Window Period is the time between when an HIV infection occurs and when that infection shows up on a test.</a:t>
            </a:r>
          </a:p>
          <a:p>
            <a:pPr lvl="0"/>
            <a:r>
              <a:rPr lang="en-US" sz="1200" kern="1200" dirty="0">
                <a:solidFill>
                  <a:schemeClr val="tx1"/>
                </a:solidFill>
                <a:effectLst/>
                <a:latin typeface="+mn-lt"/>
                <a:ea typeface="+mn-ea"/>
                <a:cs typeface="+mn-cs"/>
              </a:rPr>
              <a:t>Different types of tests diagnose HIV at different intervals after an infection occurs. </a:t>
            </a:r>
          </a:p>
          <a:p>
            <a:pPr lvl="0"/>
            <a:r>
              <a:rPr lang="en-US" sz="1200" kern="1200" dirty="0">
                <a:solidFill>
                  <a:schemeClr val="tx1"/>
                </a:solidFill>
                <a:effectLst/>
                <a:latin typeface="+mn-lt"/>
                <a:ea typeface="+mn-ea"/>
                <a:cs typeface="+mn-cs"/>
              </a:rPr>
              <a:t>Additionally, everyone’s bodies produce the markers some of these tests are looking for at different times so we cannot say with 100% precision when each test is going to diagnose HIV</a:t>
            </a:r>
          </a:p>
          <a:p>
            <a:pPr lvl="0"/>
            <a:r>
              <a:rPr lang="en-US" sz="1200" kern="1200" dirty="0">
                <a:solidFill>
                  <a:schemeClr val="tx1"/>
                </a:solidFill>
                <a:effectLst/>
                <a:latin typeface="+mn-lt"/>
                <a:ea typeface="+mn-ea"/>
                <a:cs typeface="+mn-cs"/>
              </a:rPr>
              <a:t>Antibody tests via saliva or blood, may pick up an HIV+ result as early as three (3) weeks after infection</a:t>
            </a:r>
          </a:p>
          <a:p>
            <a:pPr lvl="0"/>
            <a:r>
              <a:rPr lang="en-US" sz="1200" kern="1200" dirty="0">
                <a:solidFill>
                  <a:schemeClr val="tx1"/>
                </a:solidFill>
                <a:effectLst/>
                <a:latin typeface="+mn-lt"/>
                <a:ea typeface="+mn-ea"/>
                <a:cs typeface="+mn-cs"/>
              </a:rPr>
              <a:t>Antigen blood tests can give results as early as two (2) weeks after infection</a:t>
            </a:r>
          </a:p>
          <a:p>
            <a:pPr lvl="0"/>
            <a:r>
              <a:rPr lang="en-US" sz="1200" kern="1200" dirty="0">
                <a:solidFill>
                  <a:schemeClr val="tx1"/>
                </a:solidFill>
                <a:effectLst/>
                <a:latin typeface="+mn-lt"/>
                <a:ea typeface="+mn-ea"/>
                <a:cs typeface="+mn-cs"/>
              </a:rPr>
              <a:t>Viral Detection—done through a Nucleic Acid Amplification Test which examines the actual virus in the blood—can diagnose HIV as early as seven (7) days after an infection</a:t>
            </a:r>
          </a:p>
          <a:p>
            <a:pPr lvl="0"/>
            <a:r>
              <a:rPr lang="en-US" sz="1200" kern="1200" dirty="0">
                <a:solidFill>
                  <a:schemeClr val="tx1"/>
                </a:solidFill>
                <a:effectLst/>
                <a:latin typeface="+mn-lt"/>
                <a:ea typeface="+mn-ea"/>
                <a:cs typeface="+mn-cs"/>
              </a:rPr>
              <a:t>Of course, these are the earliest times that a certain test can detect HIV infection and in many instances, they require longer to pick up a positive result if there is one.</a:t>
            </a:r>
          </a:p>
          <a:p>
            <a:r>
              <a:rPr lang="en-US" sz="1200" kern="1200" dirty="0">
                <a:solidFill>
                  <a:schemeClr val="tx1"/>
                </a:solidFill>
                <a:effectLst/>
                <a:latin typeface="+mn-lt"/>
                <a:ea typeface="+mn-ea"/>
                <a:cs typeface="+mn-cs"/>
              </a:rPr>
              <a:t>So, because the virus can be present in someone’s body but not register on a test—that is, they are in the Window Period—we ask them to get another HIV test after a prescribed duration of time</a:t>
            </a:r>
            <a:endParaRPr lang="en-US" dirty="0"/>
          </a:p>
        </p:txBody>
      </p:sp>
      <p:sp>
        <p:nvSpPr>
          <p:cNvPr id="4" name="Slide Number Placeholder 3"/>
          <p:cNvSpPr>
            <a:spLocks noGrp="1"/>
          </p:cNvSpPr>
          <p:nvPr>
            <p:ph type="sldNum" sz="quarter" idx="5"/>
          </p:nvPr>
        </p:nvSpPr>
        <p:spPr/>
        <p:txBody>
          <a:bodyPr/>
          <a:lstStyle/>
          <a:p>
            <a:fld id="{2EAF3D7C-E79C-464D-870B-78CB3C2428AA}" type="slidenum">
              <a:rPr lang="en-US" smtClean="0"/>
              <a:pPr/>
              <a:t>31</a:t>
            </a:fld>
            <a:endParaRPr lang="en-US"/>
          </a:p>
        </p:txBody>
      </p:sp>
    </p:spTree>
    <p:extLst>
      <p:ext uri="{BB962C8B-B14F-4D97-AF65-F5344CB8AC3E}">
        <p14:creationId xmlns:p14="http://schemas.microsoft.com/office/powerpoint/2010/main" val="16972978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Answer: E. A or C only</a:t>
            </a:r>
          </a:p>
        </p:txBody>
      </p:sp>
      <p:sp>
        <p:nvSpPr>
          <p:cNvPr id="4" name="Slide Number Placeholder 3"/>
          <p:cNvSpPr>
            <a:spLocks noGrp="1"/>
          </p:cNvSpPr>
          <p:nvPr>
            <p:ph type="sldNum" sz="quarter" idx="5"/>
          </p:nvPr>
        </p:nvSpPr>
        <p:spPr/>
        <p:txBody>
          <a:bodyPr/>
          <a:lstStyle/>
          <a:p>
            <a:fld id="{2EAF3D7C-E79C-464D-870B-78CB3C2428AA}" type="slidenum">
              <a:rPr lang="en-US" smtClean="0"/>
              <a:t>37</a:t>
            </a:fld>
            <a:endParaRPr lang="en-US"/>
          </a:p>
        </p:txBody>
      </p:sp>
    </p:spTree>
    <p:extLst>
      <p:ext uri="{BB962C8B-B14F-4D97-AF65-F5344CB8AC3E}">
        <p14:creationId xmlns:p14="http://schemas.microsoft.com/office/powerpoint/2010/main" val="24346524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6449" rtl="0" eaLnBrk="1" fontAlgn="auto" latinLnBrk="0" hangingPunct="1">
              <a:lnSpc>
                <a:spcPct val="100000"/>
              </a:lnSpc>
              <a:spcBef>
                <a:spcPts val="0"/>
              </a:spcBef>
              <a:spcAft>
                <a:spcPts val="0"/>
              </a:spcAft>
              <a:buClrTx/>
              <a:buSzTx/>
              <a:buFontTx/>
              <a:buNone/>
              <a:tabLst/>
              <a:defRPr/>
            </a:pPr>
            <a:r>
              <a:rPr lang="en-US" b="0" i="1" dirty="0">
                <a:solidFill>
                  <a:srgbClr val="000000"/>
                </a:solidFill>
                <a:effectLst/>
                <a:latin typeface="Open Sans" panose="020B0606030504020204" pitchFamily="34" charset="0"/>
              </a:rPr>
              <a:t>Sexually Transmitted Infections Surveillance, 2022</a:t>
            </a:r>
            <a:r>
              <a:rPr lang="en-US" b="0" i="0" dirty="0">
                <a:solidFill>
                  <a:srgbClr val="000000"/>
                </a:solidFill>
                <a:effectLst/>
                <a:latin typeface="Open Sans" panose="020B0606030504020204" pitchFamily="34" charset="0"/>
              </a:rPr>
              <a:t> provides the most current and complete data for nationally notifiable STIs for federally funded control programs. CDC’s annual report underscores that STIs must be a public health priority. In 2022, more than 2.5 million cases of syphilis, gonorrhea, and chlamydia were reported in the United States. The most alarming concerns center around the syphilis and congenital syphilis epidemics, signaling an urgent need for swift innovation and collaboration from all STI prevention partners. In addition to the syphilis epidemic worsening, reported gonorrhea cases declined for the first time in at least a decade while reported chlamydia cases were level. CDC will continue to examine this finding closely and look to 2023 data for better understanding, but recognize this finding may be a cause for an even closer look at public health efforts and redoubled prevention strategies. As STI services and related resources continue to rebound from the U.S. COVID-19 pandemic and </a:t>
            </a:r>
            <a:r>
              <a:rPr lang="en-US" b="0" i="0" dirty="0" err="1">
                <a:solidFill>
                  <a:srgbClr val="000000"/>
                </a:solidFill>
                <a:effectLst/>
                <a:latin typeface="Open Sans" panose="020B0606030504020204" pitchFamily="34" charset="0"/>
              </a:rPr>
              <a:t>mpox</a:t>
            </a:r>
            <a:r>
              <a:rPr lang="en-US" b="0" i="0" dirty="0">
                <a:solidFill>
                  <a:srgbClr val="000000"/>
                </a:solidFill>
                <a:effectLst/>
                <a:latin typeface="Open Sans" panose="020B0606030504020204" pitchFamily="34" charset="0"/>
              </a:rPr>
              <a:t> outbreak, we must act now to mobilize and execute a whole-of-nation approach if we hope to turn the tide.</a:t>
            </a:r>
            <a:endParaRPr lang="en-US" dirty="0"/>
          </a:p>
          <a:p>
            <a:endParaRPr lang="en-US" dirty="0"/>
          </a:p>
        </p:txBody>
      </p:sp>
      <p:sp>
        <p:nvSpPr>
          <p:cNvPr id="4" name="Slide Number Placeholder 3"/>
          <p:cNvSpPr>
            <a:spLocks noGrp="1"/>
          </p:cNvSpPr>
          <p:nvPr>
            <p:ph type="sldNum" sz="quarter" idx="5"/>
          </p:nvPr>
        </p:nvSpPr>
        <p:spPr/>
        <p:txBody>
          <a:bodyPr/>
          <a:lstStyle/>
          <a:p>
            <a:fld id="{2EAF3D7C-E79C-464D-870B-78CB3C2428AA}" type="slidenum">
              <a:rPr lang="en-US" smtClean="0"/>
              <a:t>40</a:t>
            </a:fld>
            <a:endParaRPr lang="en-US"/>
          </a:p>
        </p:txBody>
      </p:sp>
    </p:spTree>
    <p:extLst>
      <p:ext uri="{BB962C8B-B14F-4D97-AF65-F5344CB8AC3E}">
        <p14:creationId xmlns:p14="http://schemas.microsoft.com/office/powerpoint/2010/main" val="27284595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Of the participants with gonorrhea culture available, tetracycline-resistant gonorrhea occurred in 5 of 13 in the doxycycline groups and 2 of 16 in the standard-care groups.</a:t>
            </a:r>
            <a:endParaRPr lang="en-US" sz="1200" b="1" i="1" dirty="0">
              <a:latin typeface="Times New Roman" panose="02020603050405020304" pitchFamily="18" charset="0"/>
              <a:cs typeface="Times New Roman" panose="02020603050405020304" pitchFamily="18" charset="0"/>
            </a:endParaRPr>
          </a:p>
          <a:p>
            <a:endParaRPr lang="en-US" dirty="0"/>
          </a:p>
          <a:p>
            <a:endParaRPr lang="en-US" dirty="0"/>
          </a:p>
        </p:txBody>
      </p:sp>
      <p:sp>
        <p:nvSpPr>
          <p:cNvPr id="4" name="Slide Number Placeholder 3"/>
          <p:cNvSpPr>
            <a:spLocks noGrp="1"/>
          </p:cNvSpPr>
          <p:nvPr>
            <p:ph type="sldNum" sz="quarter" idx="5"/>
          </p:nvPr>
        </p:nvSpPr>
        <p:spPr/>
        <p:txBody>
          <a:bodyPr/>
          <a:lstStyle/>
          <a:p>
            <a:fld id="{2EAF3D7C-E79C-464D-870B-78CB3C2428AA}" type="slidenum">
              <a:rPr lang="en-US" smtClean="0"/>
              <a:t>46</a:t>
            </a:fld>
            <a:endParaRPr lang="en-US"/>
          </a:p>
        </p:txBody>
      </p:sp>
    </p:spTree>
    <p:extLst>
      <p:ext uri="{BB962C8B-B14F-4D97-AF65-F5344CB8AC3E}">
        <p14:creationId xmlns:p14="http://schemas.microsoft.com/office/powerpoint/2010/main" val="8441017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EAF3D7C-E79C-464D-870B-78CB3C2428AA}" type="slidenum">
              <a:rPr lang="en-US" smtClean="0"/>
              <a:t>51</a:t>
            </a:fld>
            <a:endParaRPr lang="en-US"/>
          </a:p>
        </p:txBody>
      </p:sp>
    </p:spTree>
    <p:extLst>
      <p:ext uri="{BB962C8B-B14F-4D97-AF65-F5344CB8AC3E}">
        <p14:creationId xmlns:p14="http://schemas.microsoft.com/office/powerpoint/2010/main" val="11504989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EAF3D7C-E79C-464D-870B-78CB3C2428AA}" type="slidenum">
              <a:rPr lang="en-US" smtClean="0"/>
              <a:pPr/>
              <a:t>53</a:t>
            </a:fld>
            <a:endParaRPr lang="en-US"/>
          </a:p>
        </p:txBody>
      </p:sp>
    </p:spTree>
    <p:extLst>
      <p:ext uri="{BB962C8B-B14F-4D97-AF65-F5344CB8AC3E}">
        <p14:creationId xmlns:p14="http://schemas.microsoft.com/office/powerpoint/2010/main" val="9832317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Starting with the basics</a:t>
            </a:r>
          </a:p>
          <a:p>
            <a:pPr lvl="0"/>
            <a:r>
              <a:rPr lang="en-US" sz="1200" kern="1200" dirty="0">
                <a:solidFill>
                  <a:schemeClr val="tx1"/>
                </a:solidFill>
                <a:effectLst/>
                <a:latin typeface="+mn-lt"/>
                <a:ea typeface="+mn-ea"/>
                <a:cs typeface="+mn-cs"/>
              </a:rPr>
              <a:t>Here, you see an illustration of the Human Immunodeficiency Virus, HIV.</a:t>
            </a:r>
          </a:p>
          <a:p>
            <a:pPr lvl="0"/>
            <a:r>
              <a:rPr lang="en-US" sz="1200" kern="1200" dirty="0">
                <a:solidFill>
                  <a:schemeClr val="tx1"/>
                </a:solidFill>
                <a:effectLst/>
                <a:latin typeface="+mn-lt"/>
                <a:ea typeface="+mn-ea"/>
                <a:cs typeface="+mn-cs"/>
              </a:rPr>
              <a:t>This is the virus that causes AIDS, the Acquired Immune Deficiency Syndrome. You might hear people use the term “Advanced HIV” because the term AIDS is being used less and less these days in medical settings.</a:t>
            </a:r>
          </a:p>
          <a:p>
            <a:pPr lvl="0"/>
            <a:r>
              <a:rPr lang="en-US" sz="1200" kern="1200" dirty="0">
                <a:solidFill>
                  <a:schemeClr val="tx1"/>
                </a:solidFill>
                <a:effectLst/>
                <a:latin typeface="+mn-lt"/>
                <a:ea typeface="+mn-ea"/>
                <a:cs typeface="+mn-cs"/>
              </a:rPr>
              <a:t>Without treatment, HIV breaks down the immune systems and leaves it unable to fight infections.</a:t>
            </a:r>
          </a:p>
          <a:p>
            <a:pPr lvl="0"/>
            <a:r>
              <a:rPr lang="en-US" sz="1200" kern="1200" dirty="0">
                <a:solidFill>
                  <a:schemeClr val="tx1"/>
                </a:solidFill>
                <a:effectLst/>
                <a:latin typeface="+mn-lt"/>
                <a:ea typeface="+mn-ea"/>
                <a:cs typeface="+mn-cs"/>
              </a:rPr>
              <a:t>With consistent treatment, however, someone newly diagnosed with HIV should expect to never be given an AIDS diagnosis nor even to transmit the virus to their sexual partners. </a:t>
            </a:r>
          </a:p>
          <a:p>
            <a:pPr lvl="0"/>
            <a:r>
              <a:rPr lang="en-US" sz="1200" kern="1200" dirty="0">
                <a:solidFill>
                  <a:schemeClr val="tx1"/>
                </a:solidFill>
                <a:effectLst/>
                <a:latin typeface="+mn-lt"/>
                <a:ea typeface="+mn-ea"/>
                <a:cs typeface="+mn-cs"/>
              </a:rPr>
              <a:t>A really important teaching point to keep in mind when working with clients is that HIV and AIDS are not the same thing. HIV is the virus. AIDS is the disease state that happens over a number of years if HIV is left untreated. AIDS or Advanced HIV, is the a clinical definition of what happens when HIV goes untreated.</a:t>
            </a:r>
          </a:p>
          <a:p>
            <a:pPr lvl="0"/>
            <a:r>
              <a:rPr lang="en-US" sz="1200" kern="1200" dirty="0">
                <a:solidFill>
                  <a:schemeClr val="tx1"/>
                </a:solidFill>
                <a:effectLst/>
                <a:latin typeface="+mn-lt"/>
                <a:ea typeface="+mn-ea"/>
                <a:cs typeface="+mn-cs"/>
              </a:rPr>
              <a:t>In my work, I find that it can give people a sense of control over their diagnosis as HIV+ to know that by taking medications to treat HIV, they are proactively keeping themselves healthy, keeping Advanced HIV at bay, and they are protecting their sex partners. My taking medications, they are taking action to keep themselves healthy…taking control and exerting their power over the diagnosis.</a:t>
            </a:r>
          </a:p>
          <a:p>
            <a:pPr lvl="0"/>
            <a:r>
              <a:rPr lang="en-US" sz="1200" kern="1200" dirty="0">
                <a:solidFill>
                  <a:schemeClr val="tx1"/>
                </a:solidFill>
                <a:effectLst/>
                <a:latin typeface="+mn-lt"/>
                <a:ea typeface="+mn-ea"/>
                <a:cs typeface="+mn-cs"/>
              </a:rPr>
              <a:t>So, in respect to the question of why should someone get tested? Well, to know their status and if HIV-, take the proper steps to protect themselves from getting HIV such as taking </a:t>
            </a:r>
            <a:r>
              <a:rPr lang="en-US" sz="1200" kern="1200" dirty="0" err="1">
                <a:solidFill>
                  <a:schemeClr val="tx1"/>
                </a:solidFill>
                <a:effectLst/>
                <a:latin typeface="+mn-lt"/>
                <a:ea typeface="+mn-ea"/>
                <a:cs typeface="+mn-cs"/>
              </a:rPr>
              <a:t>PrEP</a:t>
            </a:r>
            <a:r>
              <a:rPr lang="en-US" sz="1200" kern="1200" dirty="0">
                <a:solidFill>
                  <a:schemeClr val="tx1"/>
                </a:solidFill>
                <a:effectLst/>
                <a:latin typeface="+mn-lt"/>
                <a:ea typeface="+mn-ea"/>
                <a:cs typeface="+mn-cs"/>
              </a:rPr>
              <a:t>, using condoms, or other prevention methods. And if HIV+, to engage in medical care and get on treatment to maintain their long-term health and protect their partners. </a:t>
            </a:r>
          </a:p>
        </p:txBody>
      </p:sp>
      <p:sp>
        <p:nvSpPr>
          <p:cNvPr id="4" name="Slide Number Placeholder 3"/>
          <p:cNvSpPr>
            <a:spLocks noGrp="1"/>
          </p:cNvSpPr>
          <p:nvPr>
            <p:ph type="sldNum" sz="quarter" idx="5"/>
          </p:nvPr>
        </p:nvSpPr>
        <p:spPr/>
        <p:txBody>
          <a:bodyPr/>
          <a:lstStyle/>
          <a:p>
            <a:fld id="{2EAF3D7C-E79C-464D-870B-78CB3C2428AA}" type="slidenum">
              <a:rPr lang="en-US" smtClean="0"/>
              <a:pPr/>
              <a:t>4</a:t>
            </a:fld>
            <a:endParaRPr lang="en-US"/>
          </a:p>
        </p:txBody>
      </p:sp>
    </p:spTree>
    <p:extLst>
      <p:ext uri="{BB962C8B-B14F-4D97-AF65-F5344CB8AC3E}">
        <p14:creationId xmlns:p14="http://schemas.microsoft.com/office/powerpoint/2010/main" val="20432939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figure presenting the natural history of untreated HIV infection. The blue line shows the level of CD4 T lymphocytes while the red line shows the HIV viral load. HIV is a virus that destroys the immune system, primarily infecting CD4 lymphocytes. During the first few years of HIV infection, the body is able to control the virus but after several years, the CD4 lymphocytes get depleted and viral load increases significantly. At this point, the patient would be susceptible to various bacterial, viral, and fungal infections.</a:t>
            </a:r>
          </a:p>
        </p:txBody>
      </p:sp>
      <p:sp>
        <p:nvSpPr>
          <p:cNvPr id="4" name="Slide Number Placeholder 3"/>
          <p:cNvSpPr>
            <a:spLocks noGrp="1"/>
          </p:cNvSpPr>
          <p:nvPr>
            <p:ph type="sldNum" sz="quarter" idx="5"/>
          </p:nvPr>
        </p:nvSpPr>
        <p:spPr/>
        <p:txBody>
          <a:bodyPr/>
          <a:lstStyle/>
          <a:p>
            <a:fld id="{2EAF3D7C-E79C-464D-870B-78CB3C2428AA}" type="slidenum">
              <a:rPr lang="en-US" smtClean="0"/>
              <a:pPr/>
              <a:t>5</a:t>
            </a:fld>
            <a:endParaRPr lang="en-US"/>
          </a:p>
        </p:txBody>
      </p:sp>
    </p:spTree>
    <p:extLst>
      <p:ext uri="{BB962C8B-B14F-4D97-AF65-F5344CB8AC3E}">
        <p14:creationId xmlns:p14="http://schemas.microsoft.com/office/powerpoint/2010/main" val="19167417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HIV is spread most commonly through unprotected sex with an infected partner.  The virus can enter the body through the lining of the vagina, vulva, penis, or the rectum, during high-risk sex.</a:t>
            </a:r>
          </a:p>
          <a:p>
            <a:pPr lvl="0"/>
            <a:r>
              <a:rPr lang="en-US" sz="1200" kern="1200" dirty="0">
                <a:solidFill>
                  <a:schemeClr val="tx1"/>
                </a:solidFill>
                <a:effectLst/>
                <a:latin typeface="+mn-lt"/>
                <a:ea typeface="+mn-ea"/>
                <a:cs typeface="+mn-cs"/>
              </a:rPr>
              <a:t>When I say “high risk” I want you to not only consider sex without a barrier (e.g. condom) but also without </a:t>
            </a:r>
            <a:r>
              <a:rPr lang="en-US" sz="1200" kern="1200" dirty="0" err="1">
                <a:solidFill>
                  <a:schemeClr val="tx1"/>
                </a:solidFill>
                <a:effectLst/>
                <a:latin typeface="+mn-lt"/>
                <a:ea typeface="+mn-ea"/>
                <a:cs typeface="+mn-cs"/>
              </a:rPr>
              <a:t>PrEP</a:t>
            </a:r>
            <a:r>
              <a:rPr lang="en-US" sz="1200" kern="1200" dirty="0">
                <a:solidFill>
                  <a:schemeClr val="tx1"/>
                </a:solidFill>
                <a:effectLst/>
                <a:latin typeface="+mn-lt"/>
                <a:ea typeface="+mn-ea"/>
                <a:cs typeface="+mn-cs"/>
              </a:rPr>
              <a:t> or without the PWH having an undetectable viral load. </a:t>
            </a:r>
          </a:p>
          <a:p>
            <a:pPr lvl="0"/>
            <a:r>
              <a:rPr lang="en-US" sz="1200" kern="1200" dirty="0">
                <a:solidFill>
                  <a:schemeClr val="tx1"/>
                </a:solidFill>
                <a:effectLst/>
                <a:latin typeface="+mn-lt"/>
                <a:ea typeface="+mn-ea"/>
                <a:cs typeface="+mn-cs"/>
              </a:rPr>
              <a:t>HIV is also spread through contact with infected blood, especially among injecting drug users who share contaminated needles and other drug paraphernalia.</a:t>
            </a:r>
          </a:p>
          <a:p>
            <a:r>
              <a:rPr lang="en-US" sz="1200" kern="1200" dirty="0">
                <a:solidFill>
                  <a:schemeClr val="tx1"/>
                </a:solidFill>
                <a:effectLst/>
                <a:latin typeface="+mn-lt"/>
                <a:ea typeface="+mn-ea"/>
                <a:cs typeface="+mn-cs"/>
              </a:rPr>
              <a:t>Women can transmit HIV to their babies during pregnancy, birth and via breastfeeding</a:t>
            </a:r>
            <a:endParaRPr lang="en-US" dirty="0"/>
          </a:p>
        </p:txBody>
      </p:sp>
      <p:sp>
        <p:nvSpPr>
          <p:cNvPr id="4" name="Slide Number Placeholder 3"/>
          <p:cNvSpPr>
            <a:spLocks noGrp="1"/>
          </p:cNvSpPr>
          <p:nvPr>
            <p:ph type="sldNum" sz="quarter" idx="5"/>
          </p:nvPr>
        </p:nvSpPr>
        <p:spPr/>
        <p:txBody>
          <a:bodyPr/>
          <a:lstStyle/>
          <a:p>
            <a:fld id="{2EAF3D7C-E79C-464D-870B-78CB3C2428AA}" type="slidenum">
              <a:rPr lang="en-US" smtClean="0"/>
              <a:pPr/>
              <a:t>7</a:t>
            </a:fld>
            <a:endParaRPr lang="en-US"/>
          </a:p>
        </p:txBody>
      </p:sp>
    </p:spTree>
    <p:extLst>
      <p:ext uri="{BB962C8B-B14F-4D97-AF65-F5344CB8AC3E}">
        <p14:creationId xmlns:p14="http://schemas.microsoft.com/office/powerpoint/2010/main" val="29753505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Once linked to care, medical clinicians will do a full panel of baseline labs and then start patients on Antiretroviral Treatment or ART with the clinical goals of:</a:t>
            </a:r>
          </a:p>
          <a:p>
            <a:pPr lvl="0"/>
            <a:r>
              <a:rPr lang="en-US" sz="1200" kern="1200" dirty="0">
                <a:solidFill>
                  <a:schemeClr val="tx1"/>
                </a:solidFill>
                <a:effectLst/>
                <a:latin typeface="+mn-lt"/>
                <a:ea typeface="+mn-ea"/>
                <a:cs typeface="+mn-cs"/>
              </a:rPr>
              <a:t>Reducing HIV viral load to undetectable and keeping it that way</a:t>
            </a:r>
          </a:p>
          <a:p>
            <a:pPr lvl="0"/>
            <a:r>
              <a:rPr lang="en-US" sz="1200" kern="1200" dirty="0">
                <a:solidFill>
                  <a:schemeClr val="tx1"/>
                </a:solidFill>
                <a:effectLst/>
                <a:latin typeface="+mn-lt"/>
                <a:ea typeface="+mn-ea"/>
                <a:cs typeface="+mn-cs"/>
              </a:rPr>
              <a:t>Increasing CD4 cell count and maintaining it in the normal range between 500 and 1600</a:t>
            </a:r>
          </a:p>
          <a:p>
            <a:pPr lvl="0"/>
            <a:r>
              <a:rPr lang="en-US" sz="1200" kern="1200" dirty="0">
                <a:solidFill>
                  <a:schemeClr val="tx1"/>
                </a:solidFill>
                <a:effectLst/>
                <a:latin typeface="+mn-lt"/>
                <a:ea typeface="+mn-ea"/>
                <a:cs typeface="+mn-cs"/>
              </a:rPr>
              <a:t>Ensuring ART adherence on simple first line regimens such as one-pill-once-a-day meds</a:t>
            </a:r>
          </a:p>
          <a:p>
            <a:pPr lvl="0"/>
            <a:r>
              <a:rPr lang="en-US" sz="1200" kern="1200" dirty="0">
                <a:solidFill>
                  <a:schemeClr val="tx1"/>
                </a:solidFill>
                <a:effectLst/>
                <a:latin typeface="+mn-lt"/>
                <a:ea typeface="+mn-ea"/>
                <a:cs typeface="+mn-cs"/>
              </a:rPr>
              <a:t>Preserving a patient’s quality of life</a:t>
            </a:r>
          </a:p>
          <a:p>
            <a:pPr lvl="0"/>
            <a:r>
              <a:rPr lang="en-US" sz="1200" kern="1200" dirty="0">
                <a:solidFill>
                  <a:schemeClr val="tx1"/>
                </a:solidFill>
                <a:effectLst/>
                <a:latin typeface="+mn-lt"/>
                <a:ea typeface="+mn-ea"/>
                <a:cs typeface="+mn-cs"/>
              </a:rPr>
              <a:t>And reducing HIV transmission</a:t>
            </a:r>
          </a:p>
          <a:p>
            <a:r>
              <a:rPr lang="en-US" sz="1200" kern="1200" dirty="0">
                <a:solidFill>
                  <a:schemeClr val="tx1"/>
                </a:solidFill>
                <a:effectLst/>
                <a:latin typeface="+mn-lt"/>
                <a:ea typeface="+mn-ea"/>
                <a:cs typeface="+mn-cs"/>
              </a:rPr>
              <a:t>Just to re-emphasize, a really empowering point for PWH is that when someone achieves an undetectable viral load and sustains it for longer than six months, research has shown that they cannot transmit HIV to their sexual partners.</a:t>
            </a:r>
            <a:endParaRPr lang="en-US" dirty="0"/>
          </a:p>
        </p:txBody>
      </p:sp>
      <p:sp>
        <p:nvSpPr>
          <p:cNvPr id="4" name="Slide Number Placeholder 3"/>
          <p:cNvSpPr>
            <a:spLocks noGrp="1"/>
          </p:cNvSpPr>
          <p:nvPr>
            <p:ph type="sldNum" sz="quarter" idx="5"/>
          </p:nvPr>
        </p:nvSpPr>
        <p:spPr/>
        <p:txBody>
          <a:bodyPr/>
          <a:lstStyle/>
          <a:p>
            <a:fld id="{2EAF3D7C-E79C-464D-870B-78CB3C2428AA}" type="slidenum">
              <a:rPr lang="en-US" smtClean="0"/>
              <a:pPr/>
              <a:t>8</a:t>
            </a:fld>
            <a:endParaRPr lang="en-US"/>
          </a:p>
        </p:txBody>
      </p:sp>
    </p:spTree>
    <p:extLst>
      <p:ext uri="{BB962C8B-B14F-4D97-AF65-F5344CB8AC3E}">
        <p14:creationId xmlns:p14="http://schemas.microsoft.com/office/powerpoint/2010/main" val="23962004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Underhill 2007 is a systematic review of the literature focusing on high income countries.</a:t>
            </a:r>
          </a:p>
        </p:txBody>
      </p:sp>
      <p:sp>
        <p:nvSpPr>
          <p:cNvPr id="4" name="Slide Number Placeholder 3"/>
          <p:cNvSpPr>
            <a:spLocks noGrp="1"/>
          </p:cNvSpPr>
          <p:nvPr>
            <p:ph type="sldNum" sz="quarter" idx="5"/>
          </p:nvPr>
        </p:nvSpPr>
        <p:spPr/>
        <p:txBody>
          <a:bodyPr/>
          <a:lstStyle/>
          <a:p>
            <a:fld id="{2EAF3D7C-E79C-464D-870B-78CB3C2428AA}" type="slidenum">
              <a:rPr lang="en-US" smtClean="0"/>
              <a:t>10</a:t>
            </a:fld>
            <a:endParaRPr lang="en-US"/>
          </a:p>
        </p:txBody>
      </p:sp>
    </p:spTree>
    <p:extLst>
      <p:ext uri="{BB962C8B-B14F-4D97-AF65-F5344CB8AC3E}">
        <p14:creationId xmlns:p14="http://schemas.microsoft.com/office/powerpoint/2010/main" val="23168251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6449" rtl="0" eaLnBrk="1" fontAlgn="auto" latinLnBrk="0" hangingPunct="1">
              <a:lnSpc>
                <a:spcPct val="100000"/>
              </a:lnSpc>
              <a:spcBef>
                <a:spcPts val="0"/>
              </a:spcBef>
              <a:spcAft>
                <a:spcPts val="0"/>
              </a:spcAft>
              <a:buClrTx/>
              <a:buSzTx/>
              <a:buFontTx/>
              <a:buNone/>
              <a:tabLst/>
              <a:defRPr/>
            </a:pPr>
            <a:r>
              <a:rPr lang="en-US" dirty="0"/>
              <a:t>Figure: </a:t>
            </a:r>
            <a:r>
              <a:rPr lang="en-US" b="0" i="0" dirty="0">
                <a:solidFill>
                  <a:srgbClr val="222222"/>
                </a:solidFill>
                <a:effectLst/>
                <a:latin typeface="Arial" panose="020B0604020202020204" pitchFamily="34" charset="0"/>
              </a:rPr>
              <a:t> HIV transmission in the inner foreskin. (</a:t>
            </a:r>
            <a:r>
              <a:rPr lang="en-US" b="1" i="0" dirty="0">
                <a:solidFill>
                  <a:srgbClr val="222222"/>
                </a:solidFill>
                <a:effectLst/>
                <a:latin typeface="Arial" panose="020B0604020202020204" pitchFamily="34" charset="0"/>
              </a:rPr>
              <a:t>a</a:t>
            </a:r>
            <a:r>
              <a:rPr lang="en-US" b="0" i="0" dirty="0">
                <a:solidFill>
                  <a:srgbClr val="222222"/>
                </a:solidFill>
                <a:effectLst/>
                <a:latin typeface="Arial" panose="020B0604020202020204" pitchFamily="34" charset="0"/>
              </a:rPr>
              <a:t>) The inability of cell-free HIV to translocate efficiently most of it becomes degraded. (</a:t>
            </a:r>
            <a:r>
              <a:rPr lang="en-US" b="1" i="0" dirty="0">
                <a:solidFill>
                  <a:srgbClr val="222222"/>
                </a:solidFill>
                <a:effectLst/>
                <a:latin typeface="Arial" panose="020B0604020202020204" pitchFamily="34" charset="0"/>
              </a:rPr>
              <a:t>b</a:t>
            </a:r>
            <a:r>
              <a:rPr lang="en-US" b="0" i="0" dirty="0">
                <a:solidFill>
                  <a:srgbClr val="222222"/>
                </a:solidFill>
                <a:effectLst/>
                <a:latin typeface="Arial" panose="020B0604020202020204" pitchFamily="34" charset="0"/>
              </a:rPr>
              <a:t>) The inefficient translocation of HIV. (</a:t>
            </a:r>
            <a:r>
              <a:rPr lang="en-US" b="1" i="0" dirty="0">
                <a:solidFill>
                  <a:srgbClr val="222222"/>
                </a:solidFill>
                <a:effectLst/>
                <a:latin typeface="Arial" panose="020B0604020202020204" pitchFamily="34" charset="0"/>
              </a:rPr>
              <a:t>c</a:t>
            </a:r>
            <a:r>
              <a:rPr lang="en-US" b="0" i="0" dirty="0">
                <a:solidFill>
                  <a:srgbClr val="222222"/>
                </a:solidFill>
                <a:effectLst/>
                <a:latin typeface="Arial" panose="020B0604020202020204" pitchFamily="34" charset="0"/>
              </a:rPr>
              <a:t>) The efficient translocation of HIV when there is a formation of apical viral synapses between cells highly infected with HIV and dendrites of Langerhans cells.</a:t>
            </a:r>
            <a:endParaRPr lang="en-US" dirty="0"/>
          </a:p>
          <a:p>
            <a:endParaRPr lang="en-US" dirty="0"/>
          </a:p>
        </p:txBody>
      </p:sp>
      <p:sp>
        <p:nvSpPr>
          <p:cNvPr id="4" name="Slide Number Placeholder 3"/>
          <p:cNvSpPr>
            <a:spLocks noGrp="1"/>
          </p:cNvSpPr>
          <p:nvPr>
            <p:ph type="sldNum" sz="quarter" idx="5"/>
          </p:nvPr>
        </p:nvSpPr>
        <p:spPr/>
        <p:txBody>
          <a:bodyPr/>
          <a:lstStyle/>
          <a:p>
            <a:fld id="{2EAF3D7C-E79C-464D-870B-78CB3C2428AA}" type="slidenum">
              <a:rPr lang="en-US" smtClean="0"/>
              <a:t>14</a:t>
            </a:fld>
            <a:endParaRPr lang="en-US"/>
          </a:p>
        </p:txBody>
      </p:sp>
    </p:spTree>
    <p:extLst>
      <p:ext uri="{BB962C8B-B14F-4D97-AF65-F5344CB8AC3E}">
        <p14:creationId xmlns:p14="http://schemas.microsoft.com/office/powerpoint/2010/main" val="6961956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Link: https://www.hiv.gov/hiv-basics/hiv-prevention/potential-future-options/long-acting-prep/</a:t>
            </a:r>
          </a:p>
        </p:txBody>
      </p:sp>
      <p:sp>
        <p:nvSpPr>
          <p:cNvPr id="4" name="Slide Number Placeholder 3"/>
          <p:cNvSpPr>
            <a:spLocks noGrp="1"/>
          </p:cNvSpPr>
          <p:nvPr>
            <p:ph type="sldNum" sz="quarter" idx="5"/>
          </p:nvPr>
        </p:nvSpPr>
        <p:spPr/>
        <p:txBody>
          <a:bodyPr/>
          <a:lstStyle/>
          <a:p>
            <a:fld id="{2EAF3D7C-E79C-464D-870B-78CB3C2428AA}" type="slidenum">
              <a:rPr lang="en-US" smtClean="0"/>
              <a:t>22</a:t>
            </a:fld>
            <a:endParaRPr lang="en-US"/>
          </a:p>
        </p:txBody>
      </p:sp>
    </p:spTree>
    <p:extLst>
      <p:ext uri="{BB962C8B-B14F-4D97-AF65-F5344CB8AC3E}">
        <p14:creationId xmlns:p14="http://schemas.microsoft.com/office/powerpoint/2010/main" val="7048411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Some people, during seroconversion, experience something called Acute HIV Syndrome</a:t>
            </a:r>
          </a:p>
          <a:p>
            <a:pPr lvl="0"/>
            <a:r>
              <a:rPr lang="en-US" sz="1200" kern="1200" dirty="0">
                <a:solidFill>
                  <a:schemeClr val="tx1"/>
                </a:solidFill>
                <a:effectLst/>
                <a:latin typeface="+mn-lt"/>
                <a:ea typeface="+mn-ea"/>
                <a:cs typeface="+mn-cs"/>
              </a:rPr>
              <a:t>You’ll see the common and less common symptoms listed here on the screen</a:t>
            </a:r>
          </a:p>
          <a:p>
            <a:pPr lvl="0"/>
            <a:r>
              <a:rPr lang="en-US" sz="1200" kern="1200" dirty="0">
                <a:solidFill>
                  <a:schemeClr val="tx1"/>
                </a:solidFill>
                <a:effectLst/>
                <a:latin typeface="+mn-lt"/>
                <a:ea typeface="+mn-ea"/>
                <a:cs typeface="+mn-cs"/>
              </a:rPr>
              <a:t>Only about half of the people newly infected with HIV have this experience and it mimics other illnesses</a:t>
            </a:r>
          </a:p>
          <a:p>
            <a:pPr lvl="0"/>
            <a:r>
              <a:rPr lang="en-US" sz="1200" kern="1200" dirty="0">
                <a:solidFill>
                  <a:schemeClr val="tx1"/>
                </a:solidFill>
                <a:effectLst/>
                <a:latin typeface="+mn-lt"/>
                <a:ea typeface="+mn-ea"/>
                <a:cs typeface="+mn-cs"/>
              </a:rPr>
              <a:t>Of course, you can’t tell someone has HIV just by looking at them or by an anecdotal symptom review. The only way to know is to get a test</a:t>
            </a:r>
          </a:p>
          <a:p>
            <a:pPr lvl="0"/>
            <a:r>
              <a:rPr lang="en-US" sz="1200" kern="1200" dirty="0">
                <a:solidFill>
                  <a:schemeClr val="tx1"/>
                </a:solidFill>
                <a:effectLst/>
                <a:latin typeface="+mn-lt"/>
                <a:ea typeface="+mn-ea"/>
                <a:cs typeface="+mn-cs"/>
              </a:rPr>
              <a:t>As a side note: There are many people infected with HIV who are not aware of it—1 out of 7 nationally* (155,000 per 2016 estimates)</a:t>
            </a:r>
          </a:p>
          <a:p>
            <a:pPr lvl="0"/>
            <a:r>
              <a:rPr lang="en-US" sz="1200" kern="1200" dirty="0">
                <a:solidFill>
                  <a:schemeClr val="tx1"/>
                </a:solidFill>
                <a:effectLst/>
                <a:latin typeface="+mn-lt"/>
                <a:ea typeface="+mn-ea"/>
                <a:cs typeface="+mn-cs"/>
              </a:rPr>
              <a:t>Research has shown that PWH who are not diagnosed and in care are linked to 9/10 new HIV transmissions so knowing your status matters not only to the individual but also to the community</a:t>
            </a:r>
          </a:p>
        </p:txBody>
      </p:sp>
      <p:sp>
        <p:nvSpPr>
          <p:cNvPr id="4" name="Slide Number Placeholder 3"/>
          <p:cNvSpPr>
            <a:spLocks noGrp="1"/>
          </p:cNvSpPr>
          <p:nvPr>
            <p:ph type="sldNum" sz="quarter" idx="5"/>
          </p:nvPr>
        </p:nvSpPr>
        <p:spPr/>
        <p:txBody>
          <a:bodyPr/>
          <a:lstStyle/>
          <a:p>
            <a:fld id="{2EAF3D7C-E79C-464D-870B-78CB3C2428AA}" type="slidenum">
              <a:rPr lang="en-US" smtClean="0"/>
              <a:pPr/>
              <a:t>29</a:t>
            </a:fld>
            <a:endParaRPr lang="en-US"/>
          </a:p>
        </p:txBody>
      </p:sp>
    </p:spTree>
    <p:extLst>
      <p:ext uri="{BB962C8B-B14F-4D97-AF65-F5344CB8AC3E}">
        <p14:creationId xmlns:p14="http://schemas.microsoft.com/office/powerpoint/2010/main" val="395403650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3" y="2025526"/>
            <a:ext cx="7772399" cy="2474409"/>
          </a:xfrm>
        </p:spPr>
        <p:txBody>
          <a:bodyPr anchor="t"/>
          <a:lstStyle>
            <a:lvl1pPr>
              <a:defRPr sz="5400">
                <a:ln>
                  <a:noFill/>
                </a:ln>
                <a:solidFill>
                  <a:schemeClr val="tx2"/>
                </a:solidFill>
              </a:defRPr>
            </a:lvl1pPr>
          </a:lstStyle>
          <a:p>
            <a:r>
              <a:rPr lang="en-US"/>
              <a:t>Click to edit Master title style</a:t>
            </a:r>
            <a:endParaRPr lang="en-US" dirty="0"/>
          </a:p>
        </p:txBody>
      </p:sp>
      <p:sp>
        <p:nvSpPr>
          <p:cNvPr id="3" name="Subtitle 2"/>
          <p:cNvSpPr>
            <a:spLocks noGrp="1"/>
          </p:cNvSpPr>
          <p:nvPr>
            <p:ph type="subTitle" idx="1"/>
          </p:nvPr>
        </p:nvSpPr>
        <p:spPr>
          <a:xfrm>
            <a:off x="685801" y="4681685"/>
            <a:ext cx="7772398" cy="1066800"/>
          </a:xfrm>
        </p:spPr>
        <p:txBody>
          <a:bodyPr anchor="t">
            <a:normAutofit/>
          </a:bodyPr>
          <a:lstStyle>
            <a:lvl1pPr marL="0" indent="0" algn="l">
              <a:buNone/>
              <a:defRPr sz="2800">
                <a:solidFill>
                  <a:srgbClr val="222222"/>
                </a:solidFill>
              </a:defRPr>
            </a:lvl1pPr>
            <a:lvl2pPr marL="456449" indent="0" algn="ctr">
              <a:buNone/>
              <a:defRPr>
                <a:solidFill>
                  <a:schemeClr val="tx1">
                    <a:tint val="75000"/>
                  </a:schemeClr>
                </a:solidFill>
              </a:defRPr>
            </a:lvl2pPr>
            <a:lvl3pPr marL="912899" indent="0" algn="ctr">
              <a:buNone/>
              <a:defRPr>
                <a:solidFill>
                  <a:schemeClr val="tx1">
                    <a:tint val="75000"/>
                  </a:schemeClr>
                </a:solidFill>
              </a:defRPr>
            </a:lvl3pPr>
            <a:lvl4pPr marL="1369349" indent="0" algn="ctr">
              <a:buNone/>
              <a:defRPr>
                <a:solidFill>
                  <a:schemeClr val="tx1">
                    <a:tint val="75000"/>
                  </a:schemeClr>
                </a:solidFill>
              </a:defRPr>
            </a:lvl4pPr>
            <a:lvl5pPr marL="1825798" indent="0" algn="ctr">
              <a:buNone/>
              <a:defRPr>
                <a:solidFill>
                  <a:schemeClr val="tx1">
                    <a:tint val="75000"/>
                  </a:schemeClr>
                </a:solidFill>
              </a:defRPr>
            </a:lvl5pPr>
            <a:lvl6pPr marL="2282248" indent="0" algn="ctr">
              <a:buNone/>
              <a:defRPr>
                <a:solidFill>
                  <a:schemeClr val="tx1">
                    <a:tint val="75000"/>
                  </a:schemeClr>
                </a:solidFill>
              </a:defRPr>
            </a:lvl6pPr>
            <a:lvl7pPr marL="2738697" indent="0" algn="ctr">
              <a:buNone/>
              <a:defRPr>
                <a:solidFill>
                  <a:schemeClr val="tx1">
                    <a:tint val="75000"/>
                  </a:schemeClr>
                </a:solidFill>
              </a:defRPr>
            </a:lvl7pPr>
            <a:lvl8pPr marL="3195147" indent="0" algn="ctr">
              <a:buNone/>
              <a:defRPr>
                <a:solidFill>
                  <a:schemeClr val="tx1">
                    <a:tint val="75000"/>
                  </a:schemeClr>
                </a:solidFill>
              </a:defRPr>
            </a:lvl8pPr>
            <a:lvl9pPr marL="3651597" indent="0" algn="ctr">
              <a:buNone/>
              <a:defRPr>
                <a:solidFill>
                  <a:schemeClr val="tx1">
                    <a:tint val="75000"/>
                  </a:schemeClr>
                </a:solidFill>
              </a:defRPr>
            </a:lvl9pPr>
          </a:lstStyle>
          <a:p>
            <a:r>
              <a:rPr lang="en-US"/>
              <a:t>Click to edit Master subtitle style</a:t>
            </a:r>
            <a:endParaRPr lang="en-US" dirty="0"/>
          </a:p>
        </p:txBody>
      </p:sp>
      <p:sp>
        <p:nvSpPr>
          <p:cNvPr id="6" name="Slide Number Placeholder 5"/>
          <p:cNvSpPr>
            <a:spLocks noGrp="1"/>
          </p:cNvSpPr>
          <p:nvPr>
            <p:ph type="sldNum" sz="quarter" idx="12"/>
          </p:nvPr>
        </p:nvSpPr>
        <p:spPr/>
        <p:txBody>
          <a:bodyPr/>
          <a:lstStyle>
            <a:lvl1pPr>
              <a:defRPr b="0" i="0">
                <a:latin typeface="ITC Avant Garde Std Bk"/>
                <a:cs typeface="ITC Avant Garde Std Bk"/>
              </a:defRPr>
            </a:lvl1pPr>
          </a:lstStyle>
          <a:p>
            <a:fld id="{1D2EA5EF-C699-AF4C-BA42-C0A1CAAB713C}" type="slidenum">
              <a:rPr lang="en-US" smtClean="0"/>
              <a:t>‹#›</a:t>
            </a:fld>
            <a:endParaRPr lang="en-US"/>
          </a:p>
        </p:txBody>
      </p:sp>
      <p:sp>
        <p:nvSpPr>
          <p:cNvPr id="11" name="Date Placeholder 3"/>
          <p:cNvSpPr>
            <a:spLocks noGrp="1"/>
          </p:cNvSpPr>
          <p:nvPr>
            <p:ph type="dt" sz="half" idx="10"/>
          </p:nvPr>
        </p:nvSpPr>
        <p:spPr>
          <a:xfrm>
            <a:off x="7719760" y="6352708"/>
            <a:ext cx="738443" cy="365760"/>
          </a:xfrm>
          <a:prstGeom prst="rect">
            <a:avLst/>
          </a:prstGeom>
        </p:spPr>
        <p:txBody>
          <a:bodyPr anchor="ctr"/>
          <a:lstStyle>
            <a:lvl1pPr>
              <a:defRPr sz="1200" b="0" i="0">
                <a:solidFill>
                  <a:srgbClr val="88A7DF"/>
                </a:solidFill>
                <a:latin typeface="+mn-lt"/>
                <a:cs typeface="ITC Avant Garde Std Bk Cn"/>
              </a:defRPr>
            </a:lvl1pPr>
          </a:lstStyle>
          <a:p>
            <a:fld id="{20B397DD-A1F4-BD42-8C23-B4EC6E2FB771}" type="datetime1">
              <a:rPr lang="en-US" smtClean="0"/>
              <a:t>3/19/2024</a:t>
            </a:fld>
            <a:endParaRPr lang="en-US" dirty="0"/>
          </a:p>
        </p:txBody>
      </p:sp>
      <p:sp>
        <p:nvSpPr>
          <p:cNvPr id="12" name="Footer Placeholder 4"/>
          <p:cNvSpPr>
            <a:spLocks noGrp="1"/>
          </p:cNvSpPr>
          <p:nvPr>
            <p:ph type="ftr" sz="quarter" idx="11"/>
          </p:nvPr>
        </p:nvSpPr>
        <p:spPr>
          <a:xfrm>
            <a:off x="3352459" y="6352708"/>
            <a:ext cx="4367298" cy="365760"/>
          </a:xfrm>
          <a:prstGeom prst="rect">
            <a:avLst/>
          </a:prstGeom>
        </p:spPr>
        <p:txBody>
          <a:bodyPr anchor="ctr"/>
          <a:lstStyle>
            <a:lvl1pPr>
              <a:defRPr sz="1200" b="0" i="0">
                <a:solidFill>
                  <a:schemeClr val="tx2">
                    <a:lumMod val="40000"/>
                    <a:lumOff val="60000"/>
                  </a:schemeClr>
                </a:solidFill>
                <a:latin typeface="+mn-lt"/>
                <a:cs typeface="ITC Avant Garde Std Bk Cn"/>
              </a:defRPr>
            </a:lvl1pPr>
          </a:lstStyle>
          <a:p>
            <a:r>
              <a:rPr lang="en-US" dirty="0" err="1"/>
              <a:t>paetc.org</a:t>
            </a:r>
            <a:endParaRPr lang="en-US" dirty="0"/>
          </a:p>
        </p:txBody>
      </p:sp>
      <p:pic>
        <p:nvPicPr>
          <p:cNvPr id="4" name="Picture 3" descr="image004.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46248" y="349494"/>
            <a:ext cx="2956560" cy="1005840"/>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p:txBody>
          <a:bodyPr/>
          <a:lstStyle/>
          <a:p>
            <a:fld id="{1D2EA5EF-C699-AF4C-BA42-C0A1CAAB713C}" type="slidenum">
              <a:rPr lang="en-US" smtClean="0"/>
              <a:t>‹#›</a:t>
            </a:fld>
            <a:endParaRPr lang="en-US"/>
          </a:p>
        </p:txBody>
      </p:sp>
      <p:sp>
        <p:nvSpPr>
          <p:cNvPr id="8" name="Date Placeholder 3"/>
          <p:cNvSpPr>
            <a:spLocks noGrp="1"/>
          </p:cNvSpPr>
          <p:nvPr>
            <p:ph type="dt" sz="half" idx="2"/>
          </p:nvPr>
        </p:nvSpPr>
        <p:spPr>
          <a:xfrm>
            <a:off x="7719760" y="6352708"/>
            <a:ext cx="738443" cy="365760"/>
          </a:xfrm>
          <a:prstGeom prst="rect">
            <a:avLst/>
          </a:prstGeom>
        </p:spPr>
        <p:txBody>
          <a:bodyPr anchor="ctr"/>
          <a:lstStyle>
            <a:lvl1pPr>
              <a:defRPr sz="1200">
                <a:solidFill>
                  <a:srgbClr val="88A7DF"/>
                </a:solidFill>
              </a:defRPr>
            </a:lvl1pPr>
          </a:lstStyle>
          <a:p>
            <a:fld id="{CA979852-C97B-B14C-9B2A-62C7CA124200}" type="datetime1">
              <a:rPr lang="en-US" smtClean="0"/>
              <a:t>3/19/2024</a:t>
            </a:fld>
            <a:endParaRPr lang="en-US"/>
          </a:p>
        </p:txBody>
      </p:sp>
      <p:pic>
        <p:nvPicPr>
          <p:cNvPr id="7" name="Picture 6" descr="PAETCLogo_ReverseTransparent.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7202" y="6274522"/>
            <a:ext cx="1364551" cy="552118"/>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6" y="3187172"/>
            <a:ext cx="7659687" cy="1168401"/>
          </a:xfrm>
        </p:spPr>
        <p:txBody>
          <a:bodyPr anchor="t"/>
          <a:lstStyle>
            <a:lvl1pPr algn="l">
              <a:defRPr sz="3600" b="0" cap="all"/>
            </a:lvl1pPr>
          </a:lstStyle>
          <a:p>
            <a:r>
              <a:rPr lang="en-US"/>
              <a:t>Click to edit Master title style</a:t>
            </a:r>
            <a:endParaRPr lang="en-US" dirty="0"/>
          </a:p>
        </p:txBody>
      </p:sp>
      <p:sp>
        <p:nvSpPr>
          <p:cNvPr id="3" name="Text Placeholder 2"/>
          <p:cNvSpPr>
            <a:spLocks noGrp="1"/>
          </p:cNvSpPr>
          <p:nvPr>
            <p:ph type="body" idx="1"/>
          </p:nvPr>
        </p:nvSpPr>
        <p:spPr>
          <a:xfrm>
            <a:off x="722317" y="1553633"/>
            <a:ext cx="6135687" cy="1633538"/>
          </a:xfrm>
        </p:spPr>
        <p:txBody>
          <a:bodyPr anchor="b"/>
          <a:lstStyle>
            <a:lvl1pPr marL="0" indent="0">
              <a:buNone/>
              <a:defRPr sz="2000">
                <a:solidFill>
                  <a:srgbClr val="222222"/>
                </a:solidFill>
              </a:defRPr>
            </a:lvl1pPr>
            <a:lvl2pPr marL="456449" indent="0">
              <a:buNone/>
              <a:defRPr sz="1800">
                <a:solidFill>
                  <a:schemeClr val="tx1">
                    <a:tint val="75000"/>
                  </a:schemeClr>
                </a:solidFill>
              </a:defRPr>
            </a:lvl2pPr>
            <a:lvl3pPr marL="912899" indent="0">
              <a:buNone/>
              <a:defRPr sz="1600">
                <a:solidFill>
                  <a:schemeClr val="tx1">
                    <a:tint val="75000"/>
                  </a:schemeClr>
                </a:solidFill>
              </a:defRPr>
            </a:lvl3pPr>
            <a:lvl4pPr marL="1369349" indent="0">
              <a:buNone/>
              <a:defRPr sz="1400">
                <a:solidFill>
                  <a:schemeClr val="tx1">
                    <a:tint val="75000"/>
                  </a:schemeClr>
                </a:solidFill>
              </a:defRPr>
            </a:lvl4pPr>
            <a:lvl5pPr marL="1825798" indent="0">
              <a:buNone/>
              <a:defRPr sz="1400">
                <a:solidFill>
                  <a:schemeClr val="tx1">
                    <a:tint val="75000"/>
                  </a:schemeClr>
                </a:solidFill>
              </a:defRPr>
            </a:lvl5pPr>
            <a:lvl6pPr marL="2282248" indent="0">
              <a:buNone/>
              <a:defRPr sz="1400">
                <a:solidFill>
                  <a:schemeClr val="tx1">
                    <a:tint val="75000"/>
                  </a:schemeClr>
                </a:solidFill>
              </a:defRPr>
            </a:lvl6pPr>
            <a:lvl7pPr marL="2738697" indent="0">
              <a:buNone/>
              <a:defRPr sz="1400">
                <a:solidFill>
                  <a:schemeClr val="tx1">
                    <a:tint val="75000"/>
                  </a:schemeClr>
                </a:solidFill>
              </a:defRPr>
            </a:lvl7pPr>
            <a:lvl8pPr marL="3195147" indent="0">
              <a:buNone/>
              <a:defRPr sz="1400">
                <a:solidFill>
                  <a:schemeClr val="tx1">
                    <a:tint val="75000"/>
                  </a:schemeClr>
                </a:solidFill>
              </a:defRPr>
            </a:lvl8pPr>
            <a:lvl9pPr marL="3651597" indent="0">
              <a:buNone/>
              <a:defRPr sz="1400">
                <a:solidFill>
                  <a:schemeClr val="tx1">
                    <a:tint val="75000"/>
                  </a:schemeClr>
                </a:solidFill>
              </a:defRPr>
            </a:lvl9pPr>
          </a:lstStyle>
          <a:p>
            <a:pPr lvl="0"/>
            <a:r>
              <a:rPr lang="en-US"/>
              <a:t>Click to edit Master text styles</a:t>
            </a:r>
          </a:p>
        </p:txBody>
      </p:sp>
      <p:sp>
        <p:nvSpPr>
          <p:cNvPr id="6" name="Slide Number Placeholder 5"/>
          <p:cNvSpPr>
            <a:spLocks noGrp="1"/>
          </p:cNvSpPr>
          <p:nvPr>
            <p:ph type="sldNum" sz="quarter" idx="12"/>
          </p:nvPr>
        </p:nvSpPr>
        <p:spPr/>
        <p:txBody>
          <a:bodyPr/>
          <a:lstStyle/>
          <a:p>
            <a:fld id="{1D2EA5EF-C699-AF4C-BA42-C0A1CAAB713C}" type="slidenum">
              <a:rPr lang="en-US" smtClean="0"/>
              <a:t>‹#›</a:t>
            </a:fld>
            <a:endParaRPr lang="en-US"/>
          </a:p>
        </p:txBody>
      </p:sp>
      <p:sp>
        <p:nvSpPr>
          <p:cNvPr id="8" name="Date Placeholder 3"/>
          <p:cNvSpPr>
            <a:spLocks noGrp="1"/>
          </p:cNvSpPr>
          <p:nvPr>
            <p:ph type="dt" sz="half" idx="2"/>
          </p:nvPr>
        </p:nvSpPr>
        <p:spPr>
          <a:xfrm>
            <a:off x="7719760" y="6352708"/>
            <a:ext cx="738443" cy="365760"/>
          </a:xfrm>
          <a:prstGeom prst="rect">
            <a:avLst/>
          </a:prstGeom>
        </p:spPr>
        <p:txBody>
          <a:bodyPr anchor="ctr"/>
          <a:lstStyle>
            <a:lvl1pPr>
              <a:defRPr sz="1200">
                <a:solidFill>
                  <a:srgbClr val="88A7DF"/>
                </a:solidFill>
              </a:defRPr>
            </a:lvl1pPr>
          </a:lstStyle>
          <a:p>
            <a:fld id="{D37B11F5-7D46-2840-9E1A-95A154789C1D}" type="datetime1">
              <a:rPr lang="en-US" smtClean="0"/>
              <a:t>3/19/2024</a:t>
            </a:fld>
            <a:endParaRPr lang="en-US"/>
          </a:p>
        </p:txBody>
      </p:sp>
      <p:pic>
        <p:nvPicPr>
          <p:cNvPr id="10" name="Picture 9" descr="PAETCLogo_ReverseTransparent.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7202" y="6274522"/>
            <a:ext cx="1364551" cy="552118"/>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457200" y="1536192"/>
            <a:ext cx="3657600" cy="443130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419602" y="1536192"/>
            <a:ext cx="4038599" cy="443130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p:cNvSpPr>
            <a:spLocks noGrp="1"/>
          </p:cNvSpPr>
          <p:nvPr>
            <p:ph type="sldNum" sz="quarter" idx="12"/>
          </p:nvPr>
        </p:nvSpPr>
        <p:spPr/>
        <p:txBody>
          <a:bodyPr/>
          <a:lstStyle/>
          <a:p>
            <a:fld id="{1D2EA5EF-C699-AF4C-BA42-C0A1CAAB713C}" type="slidenum">
              <a:rPr lang="en-US" smtClean="0"/>
              <a:t>‹#›</a:t>
            </a:fld>
            <a:endParaRPr lang="en-US"/>
          </a:p>
        </p:txBody>
      </p:sp>
      <p:sp>
        <p:nvSpPr>
          <p:cNvPr id="9" name="Date Placeholder 3"/>
          <p:cNvSpPr>
            <a:spLocks noGrp="1"/>
          </p:cNvSpPr>
          <p:nvPr>
            <p:ph type="dt" sz="half" idx="13"/>
          </p:nvPr>
        </p:nvSpPr>
        <p:spPr>
          <a:xfrm>
            <a:off x="7719760" y="6352708"/>
            <a:ext cx="738443" cy="365760"/>
          </a:xfrm>
          <a:prstGeom prst="rect">
            <a:avLst/>
          </a:prstGeom>
        </p:spPr>
        <p:txBody>
          <a:bodyPr anchor="ctr"/>
          <a:lstStyle>
            <a:lvl1pPr>
              <a:defRPr sz="1200">
                <a:solidFill>
                  <a:srgbClr val="88A7DF"/>
                </a:solidFill>
              </a:defRPr>
            </a:lvl1pPr>
          </a:lstStyle>
          <a:p>
            <a:fld id="{AD7814A4-20F2-9A4C-873E-2AC2AA7D0C4C}" type="datetime1">
              <a:rPr lang="en-US" smtClean="0"/>
              <a:t>3/19/2024</a:t>
            </a:fld>
            <a:endParaRPr lang="en-US"/>
          </a:p>
        </p:txBody>
      </p:sp>
      <p:pic>
        <p:nvPicPr>
          <p:cNvPr id="11" name="Picture 10" descr="PAETCLogo_ReverseTransparent.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7202" y="6274522"/>
            <a:ext cx="1364551" cy="552118"/>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457200" y="1644605"/>
            <a:ext cx="3890108" cy="639763"/>
          </a:xfrm>
        </p:spPr>
        <p:txBody>
          <a:bodyPr anchor="b">
            <a:noAutofit/>
          </a:bodyPr>
          <a:lstStyle>
            <a:lvl1pPr marL="0" indent="0" algn="l">
              <a:buNone/>
              <a:defRPr sz="2800" b="0">
                <a:solidFill>
                  <a:schemeClr val="tx2"/>
                </a:solidFill>
              </a:defRPr>
            </a:lvl1pPr>
            <a:lvl2pPr marL="456449" indent="0">
              <a:buNone/>
              <a:defRPr sz="2000" b="1"/>
            </a:lvl2pPr>
            <a:lvl3pPr marL="912899" indent="0">
              <a:buNone/>
              <a:defRPr sz="1800" b="1"/>
            </a:lvl3pPr>
            <a:lvl4pPr marL="1369349" indent="0">
              <a:buNone/>
              <a:defRPr sz="1600" b="1"/>
            </a:lvl4pPr>
            <a:lvl5pPr marL="1825798" indent="0">
              <a:buNone/>
              <a:defRPr sz="1600" b="1"/>
            </a:lvl5pPr>
            <a:lvl6pPr marL="2282248" indent="0">
              <a:buNone/>
              <a:defRPr sz="1600" b="1"/>
            </a:lvl6pPr>
            <a:lvl7pPr marL="2738697" indent="0">
              <a:buNone/>
              <a:defRPr sz="1600" b="1"/>
            </a:lvl7pPr>
            <a:lvl8pPr marL="3195147" indent="0">
              <a:buNone/>
              <a:defRPr sz="1600" b="1"/>
            </a:lvl8pPr>
            <a:lvl9pPr marL="3651597"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408721"/>
            <a:ext cx="3890108" cy="355878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732210" y="1644605"/>
            <a:ext cx="4038599" cy="639763"/>
          </a:xfrm>
        </p:spPr>
        <p:txBody>
          <a:bodyPr anchor="b">
            <a:noAutofit/>
          </a:bodyPr>
          <a:lstStyle>
            <a:lvl1pPr marL="0" indent="0" algn="l">
              <a:buNone/>
              <a:defRPr sz="2800" b="0">
                <a:solidFill>
                  <a:schemeClr val="tx2"/>
                </a:solidFill>
              </a:defRPr>
            </a:lvl1pPr>
            <a:lvl2pPr marL="456449" indent="0">
              <a:buNone/>
              <a:defRPr sz="2000" b="1"/>
            </a:lvl2pPr>
            <a:lvl3pPr marL="912899" indent="0">
              <a:buNone/>
              <a:defRPr sz="1800" b="1"/>
            </a:lvl3pPr>
            <a:lvl4pPr marL="1369349" indent="0">
              <a:buNone/>
              <a:defRPr sz="1600" b="1"/>
            </a:lvl4pPr>
            <a:lvl5pPr marL="1825798" indent="0">
              <a:buNone/>
              <a:defRPr sz="1600" b="1"/>
            </a:lvl5pPr>
            <a:lvl6pPr marL="2282248" indent="0">
              <a:buNone/>
              <a:defRPr sz="1600" b="1"/>
            </a:lvl6pPr>
            <a:lvl7pPr marL="2738697" indent="0">
              <a:buNone/>
              <a:defRPr sz="1600" b="1"/>
            </a:lvl7pPr>
            <a:lvl8pPr marL="3195147" indent="0">
              <a:buNone/>
              <a:defRPr sz="1600" b="1"/>
            </a:lvl8pPr>
            <a:lvl9pPr marL="3651597"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732210" y="2408721"/>
            <a:ext cx="4038599" cy="355878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Slide Number Placeholder 8"/>
          <p:cNvSpPr>
            <a:spLocks noGrp="1"/>
          </p:cNvSpPr>
          <p:nvPr>
            <p:ph type="sldNum" sz="quarter" idx="12"/>
          </p:nvPr>
        </p:nvSpPr>
        <p:spPr/>
        <p:txBody>
          <a:bodyPr/>
          <a:lstStyle/>
          <a:p>
            <a:fld id="{1D2EA5EF-C699-AF4C-BA42-C0A1CAAB713C}" type="slidenum">
              <a:rPr lang="en-US" smtClean="0"/>
              <a:t>‹#›</a:t>
            </a:fld>
            <a:endParaRPr lang="en-US"/>
          </a:p>
        </p:txBody>
      </p:sp>
      <p:sp>
        <p:nvSpPr>
          <p:cNvPr id="11" name="Date Placeholder 3"/>
          <p:cNvSpPr>
            <a:spLocks noGrp="1"/>
          </p:cNvSpPr>
          <p:nvPr>
            <p:ph type="dt" sz="half" idx="13"/>
          </p:nvPr>
        </p:nvSpPr>
        <p:spPr>
          <a:xfrm>
            <a:off x="7719760" y="6352708"/>
            <a:ext cx="738443" cy="365760"/>
          </a:xfrm>
          <a:prstGeom prst="rect">
            <a:avLst/>
          </a:prstGeom>
        </p:spPr>
        <p:txBody>
          <a:bodyPr anchor="ctr"/>
          <a:lstStyle>
            <a:lvl1pPr>
              <a:defRPr sz="1200">
                <a:solidFill>
                  <a:srgbClr val="88A7DF"/>
                </a:solidFill>
              </a:defRPr>
            </a:lvl1pPr>
          </a:lstStyle>
          <a:p>
            <a:fld id="{F0400BDD-C64E-A646-BB04-4897CB59B8FE}" type="datetime1">
              <a:rPr lang="en-US" smtClean="0"/>
              <a:t>3/19/2024</a:t>
            </a:fld>
            <a:endParaRPr lang="en-US"/>
          </a:p>
        </p:txBody>
      </p:sp>
      <p:pic>
        <p:nvPicPr>
          <p:cNvPr id="13" name="Picture 12" descr="PAETCLogo_ReverseTransparent.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7202" y="6274522"/>
            <a:ext cx="1364551" cy="552118"/>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5" name="Slide Number Placeholder 4"/>
          <p:cNvSpPr>
            <a:spLocks noGrp="1"/>
          </p:cNvSpPr>
          <p:nvPr>
            <p:ph type="sldNum" sz="quarter" idx="12"/>
          </p:nvPr>
        </p:nvSpPr>
        <p:spPr/>
        <p:txBody>
          <a:bodyPr/>
          <a:lstStyle/>
          <a:p>
            <a:fld id="{1D2EA5EF-C699-AF4C-BA42-C0A1CAAB713C}" type="slidenum">
              <a:rPr lang="en-US" smtClean="0"/>
              <a:t>‹#›</a:t>
            </a:fld>
            <a:endParaRPr lang="en-US"/>
          </a:p>
        </p:txBody>
      </p:sp>
      <p:sp>
        <p:nvSpPr>
          <p:cNvPr id="7" name="Date Placeholder 3"/>
          <p:cNvSpPr>
            <a:spLocks noGrp="1"/>
          </p:cNvSpPr>
          <p:nvPr>
            <p:ph type="dt" sz="half" idx="2"/>
          </p:nvPr>
        </p:nvSpPr>
        <p:spPr>
          <a:xfrm>
            <a:off x="7719760" y="6352708"/>
            <a:ext cx="738443" cy="365760"/>
          </a:xfrm>
          <a:prstGeom prst="rect">
            <a:avLst/>
          </a:prstGeom>
        </p:spPr>
        <p:txBody>
          <a:bodyPr anchor="ctr"/>
          <a:lstStyle>
            <a:lvl1pPr>
              <a:defRPr sz="1200">
                <a:solidFill>
                  <a:srgbClr val="88A7DF"/>
                </a:solidFill>
              </a:defRPr>
            </a:lvl1pPr>
          </a:lstStyle>
          <a:p>
            <a:fld id="{AC92D7CF-0488-4941-A8F0-D24EE9D7CD5E}" type="datetime1">
              <a:rPr lang="en-US" smtClean="0"/>
              <a:t>3/19/2024</a:t>
            </a:fld>
            <a:endParaRPr lang="en-US"/>
          </a:p>
        </p:txBody>
      </p:sp>
      <p:pic>
        <p:nvPicPr>
          <p:cNvPr id="11" name="Picture 10" descr="PAETCLogo_ReverseTransparent.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7202" y="6274522"/>
            <a:ext cx="1364551" cy="552118"/>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D2EA5EF-C699-AF4C-BA42-C0A1CAAB713C}" type="slidenum">
              <a:rPr lang="en-US" smtClean="0"/>
              <a:t>‹#›</a:t>
            </a:fld>
            <a:endParaRPr lang="en-US"/>
          </a:p>
        </p:txBody>
      </p:sp>
      <p:sp>
        <p:nvSpPr>
          <p:cNvPr id="6" name="Date Placeholder 3"/>
          <p:cNvSpPr>
            <a:spLocks noGrp="1"/>
          </p:cNvSpPr>
          <p:nvPr>
            <p:ph type="dt" sz="half" idx="2"/>
          </p:nvPr>
        </p:nvSpPr>
        <p:spPr>
          <a:xfrm>
            <a:off x="7719760" y="6352708"/>
            <a:ext cx="738443" cy="365760"/>
          </a:xfrm>
          <a:prstGeom prst="rect">
            <a:avLst/>
          </a:prstGeom>
        </p:spPr>
        <p:txBody>
          <a:bodyPr anchor="ctr"/>
          <a:lstStyle>
            <a:lvl1pPr>
              <a:defRPr sz="1200">
                <a:solidFill>
                  <a:srgbClr val="88A7DF"/>
                </a:solidFill>
              </a:defRPr>
            </a:lvl1pPr>
          </a:lstStyle>
          <a:p>
            <a:fld id="{8AEC8834-0501-BB49-990B-CAD068FB829A}" type="datetime1">
              <a:rPr lang="en-US" smtClean="0"/>
              <a:t>3/19/2024</a:t>
            </a:fld>
            <a:endParaRPr lang="en-US"/>
          </a:p>
        </p:txBody>
      </p:sp>
      <p:pic>
        <p:nvPicPr>
          <p:cNvPr id="8" name="Picture 7" descr="PAETCLogo_ReverseTransparent.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7202" y="6274522"/>
            <a:ext cx="1364551" cy="552118"/>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3" y="5495544"/>
            <a:ext cx="8516815" cy="594360"/>
          </a:xfrm>
        </p:spPr>
        <p:txBody>
          <a:bodyPr anchor="b"/>
          <a:lstStyle>
            <a:lvl1pPr algn="ctr">
              <a:defRPr sz="2200" b="0"/>
            </a:lvl1pPr>
          </a:lstStyle>
          <a:p>
            <a:r>
              <a:rPr lang="en-US"/>
              <a:t>Click to edit Master title style</a:t>
            </a:r>
            <a:endParaRPr lang="en-US" dirty="0"/>
          </a:p>
        </p:txBody>
      </p:sp>
      <p:sp>
        <p:nvSpPr>
          <p:cNvPr id="7" name="Slide Number Placeholder 6"/>
          <p:cNvSpPr>
            <a:spLocks noGrp="1"/>
          </p:cNvSpPr>
          <p:nvPr>
            <p:ph type="sldNum" sz="quarter" idx="12"/>
          </p:nvPr>
        </p:nvSpPr>
        <p:spPr/>
        <p:txBody>
          <a:bodyPr/>
          <a:lstStyle/>
          <a:p>
            <a:fld id="{1D2EA5EF-C699-AF4C-BA42-C0A1CAAB713C}" type="slidenum">
              <a:rPr lang="en-US" smtClean="0"/>
              <a:t>‹#›</a:t>
            </a:fld>
            <a:endParaRPr lang="en-US"/>
          </a:p>
        </p:txBody>
      </p:sp>
      <p:sp>
        <p:nvSpPr>
          <p:cNvPr id="9" name="Content Placeholder 8"/>
          <p:cNvSpPr>
            <a:spLocks noGrp="1"/>
          </p:cNvSpPr>
          <p:nvPr>
            <p:ph sz="quarter" idx="13"/>
          </p:nvPr>
        </p:nvSpPr>
        <p:spPr>
          <a:xfrm>
            <a:off x="304803" y="381001"/>
            <a:ext cx="8516815" cy="49428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3"/>
          <p:cNvSpPr>
            <a:spLocks noGrp="1"/>
          </p:cNvSpPr>
          <p:nvPr>
            <p:ph type="dt" sz="half" idx="2"/>
          </p:nvPr>
        </p:nvSpPr>
        <p:spPr>
          <a:xfrm>
            <a:off x="7719760" y="6352708"/>
            <a:ext cx="738443" cy="365760"/>
          </a:xfrm>
          <a:prstGeom prst="rect">
            <a:avLst/>
          </a:prstGeom>
        </p:spPr>
        <p:txBody>
          <a:bodyPr anchor="ctr"/>
          <a:lstStyle>
            <a:lvl1pPr>
              <a:defRPr sz="1200">
                <a:solidFill>
                  <a:srgbClr val="88A7DF"/>
                </a:solidFill>
              </a:defRPr>
            </a:lvl1pPr>
          </a:lstStyle>
          <a:p>
            <a:fld id="{3DF25ED4-1B54-B240-AA6E-2A9FD224D82B}" type="datetime1">
              <a:rPr lang="en-US" smtClean="0"/>
              <a:t>3/19/2024</a:t>
            </a:fld>
            <a:endParaRPr lang="en-US"/>
          </a:p>
        </p:txBody>
      </p:sp>
      <p:pic>
        <p:nvPicPr>
          <p:cNvPr id="11" name="Picture 10" descr="PAETCLogo_ReverseTransparent.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7202" y="6274522"/>
            <a:ext cx="1364551" cy="552118"/>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1752" y="5006831"/>
            <a:ext cx="8588248" cy="522557"/>
          </a:xfrm>
        </p:spPr>
        <p:txBody>
          <a:bodyPr anchor="b"/>
          <a:lstStyle>
            <a:lvl1pPr algn="ctr">
              <a:defRPr sz="2200" b="0">
                <a:ln>
                  <a:noFill/>
                </a:ln>
                <a:solidFill>
                  <a:schemeClr val="accent6"/>
                </a:solidFill>
              </a:defRPr>
            </a:lvl1pPr>
          </a:lstStyle>
          <a:p>
            <a:r>
              <a:rPr lang="en-US"/>
              <a:t>Click to edit Master title style</a:t>
            </a:r>
            <a:endParaRPr lang="en-US" dirty="0"/>
          </a:p>
        </p:txBody>
      </p:sp>
      <p:sp>
        <p:nvSpPr>
          <p:cNvPr id="3" name="Picture Placeholder 2"/>
          <p:cNvSpPr>
            <a:spLocks noGrp="1"/>
          </p:cNvSpPr>
          <p:nvPr>
            <p:ph type="pic" idx="1"/>
          </p:nvPr>
        </p:nvSpPr>
        <p:spPr>
          <a:xfrm>
            <a:off x="0" y="10327"/>
            <a:ext cx="9144000" cy="4913922"/>
          </a:xfrm>
        </p:spPr>
        <p:txBody>
          <a:bodyPr/>
          <a:lstStyle>
            <a:lvl1pPr marL="0" indent="0">
              <a:buNone/>
              <a:defRPr sz="3200"/>
            </a:lvl1pPr>
            <a:lvl2pPr marL="456449" indent="0">
              <a:buNone/>
              <a:defRPr sz="2800"/>
            </a:lvl2pPr>
            <a:lvl3pPr marL="912899" indent="0">
              <a:buNone/>
              <a:defRPr sz="2400"/>
            </a:lvl3pPr>
            <a:lvl4pPr marL="1369349" indent="0">
              <a:buNone/>
              <a:defRPr sz="2000"/>
            </a:lvl4pPr>
            <a:lvl5pPr marL="1825798" indent="0">
              <a:buNone/>
              <a:defRPr sz="2000"/>
            </a:lvl5pPr>
            <a:lvl6pPr marL="2282248" indent="0">
              <a:buNone/>
              <a:defRPr sz="2000"/>
            </a:lvl6pPr>
            <a:lvl7pPr marL="2738697" indent="0">
              <a:buNone/>
              <a:defRPr sz="2000"/>
            </a:lvl7pPr>
            <a:lvl8pPr marL="3195147" indent="0">
              <a:buNone/>
              <a:defRPr sz="2000"/>
            </a:lvl8pPr>
            <a:lvl9pPr marL="3651597" indent="0">
              <a:buNone/>
              <a:defRPr sz="20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301752" y="5607552"/>
            <a:ext cx="8588248" cy="538394"/>
          </a:xfrm>
        </p:spPr>
        <p:txBody>
          <a:bodyPr>
            <a:normAutofit/>
          </a:bodyPr>
          <a:lstStyle>
            <a:lvl1pPr marL="0" indent="0" algn="ctr">
              <a:buNone/>
              <a:defRPr sz="1600"/>
            </a:lvl1pPr>
            <a:lvl2pPr marL="456449" indent="0">
              <a:buNone/>
              <a:defRPr sz="1200"/>
            </a:lvl2pPr>
            <a:lvl3pPr marL="912899" indent="0">
              <a:buNone/>
              <a:defRPr sz="1000"/>
            </a:lvl3pPr>
            <a:lvl4pPr marL="1369349" indent="0">
              <a:buNone/>
              <a:defRPr sz="900"/>
            </a:lvl4pPr>
            <a:lvl5pPr marL="1825798" indent="0">
              <a:buNone/>
              <a:defRPr sz="900"/>
            </a:lvl5pPr>
            <a:lvl6pPr marL="2282248" indent="0">
              <a:buNone/>
              <a:defRPr sz="900"/>
            </a:lvl6pPr>
            <a:lvl7pPr marL="2738697" indent="0">
              <a:buNone/>
              <a:defRPr sz="900"/>
            </a:lvl7pPr>
            <a:lvl8pPr marL="3195147" indent="0">
              <a:buNone/>
              <a:defRPr sz="900"/>
            </a:lvl8pPr>
            <a:lvl9pPr marL="3651597" indent="0">
              <a:buNone/>
              <a:defRPr sz="900"/>
            </a:lvl9pPr>
          </a:lstStyle>
          <a:p>
            <a:pPr lvl="0"/>
            <a:r>
              <a:rPr lang="en-US"/>
              <a:t>Click to edit Master text styles</a:t>
            </a:r>
          </a:p>
        </p:txBody>
      </p:sp>
      <p:sp>
        <p:nvSpPr>
          <p:cNvPr id="9" name="Slide Number Placeholder 8"/>
          <p:cNvSpPr>
            <a:spLocks noGrp="1"/>
          </p:cNvSpPr>
          <p:nvPr>
            <p:ph type="sldNum" sz="quarter" idx="11"/>
          </p:nvPr>
        </p:nvSpPr>
        <p:spPr/>
        <p:txBody>
          <a:bodyPr/>
          <a:lstStyle/>
          <a:p>
            <a:fld id="{1D2EA5EF-C699-AF4C-BA42-C0A1CAAB713C}" type="slidenum">
              <a:rPr lang="en-US" smtClean="0"/>
              <a:t>‹#›</a:t>
            </a:fld>
            <a:endParaRPr lang="en-US"/>
          </a:p>
        </p:txBody>
      </p:sp>
      <p:sp>
        <p:nvSpPr>
          <p:cNvPr id="10" name="Date Placeholder 3"/>
          <p:cNvSpPr>
            <a:spLocks noGrp="1"/>
          </p:cNvSpPr>
          <p:nvPr>
            <p:ph type="dt" sz="half" idx="12"/>
          </p:nvPr>
        </p:nvSpPr>
        <p:spPr>
          <a:xfrm>
            <a:off x="7719760" y="6352708"/>
            <a:ext cx="738443" cy="365760"/>
          </a:xfrm>
          <a:prstGeom prst="rect">
            <a:avLst/>
          </a:prstGeom>
        </p:spPr>
        <p:txBody>
          <a:bodyPr anchor="ctr"/>
          <a:lstStyle>
            <a:lvl1pPr>
              <a:defRPr sz="1200">
                <a:solidFill>
                  <a:srgbClr val="88A7DF"/>
                </a:solidFill>
              </a:defRPr>
            </a:lvl1pPr>
          </a:lstStyle>
          <a:p>
            <a:fld id="{DB92A167-D0BA-D142-B00A-6148A0612FF1}" type="datetime1">
              <a:rPr lang="en-US" smtClean="0"/>
              <a:t>3/19/2024</a:t>
            </a:fld>
            <a:endParaRPr lang="en-US"/>
          </a:p>
        </p:txBody>
      </p:sp>
      <p:pic>
        <p:nvPicPr>
          <p:cNvPr id="12" name="Picture 11" descr="PAETCLogo_ReverseTransparent.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7202" y="6274522"/>
            <a:ext cx="1364551" cy="552118"/>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2.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lumMod val="10000"/>
            <a:lumOff val="90000"/>
            <a:alpha val="11000"/>
          </a:schemeClr>
        </a:solidFill>
        <a:effectLst/>
      </p:bgPr>
    </p:bg>
    <p:spTree>
      <p:nvGrpSpPr>
        <p:cNvPr id="1" name=""/>
        <p:cNvGrpSpPr/>
        <p:nvPr/>
      </p:nvGrpSpPr>
      <p:grpSpPr>
        <a:xfrm>
          <a:off x="0" y="0"/>
          <a:ext cx="0" cy="0"/>
          <a:chOff x="0" y="0"/>
          <a:chExt cx="0" cy="0"/>
        </a:xfrm>
      </p:grpSpPr>
      <p:pic>
        <p:nvPicPr>
          <p:cNvPr id="4" name="Picture 3" descr="large-ribbon_ghost.png"/>
          <p:cNvPicPr>
            <a:picLocks noChangeAspect="1"/>
          </p:cNvPicPr>
          <p:nvPr/>
        </p:nvPicPr>
        <p:blipFill rotWithShape="1">
          <a:blip r:embed="rId11">
            <a:extLst>
              <a:ext uri="{28A0092B-C50C-407E-A947-70E740481C1C}">
                <a14:useLocalDpi xmlns:a14="http://schemas.microsoft.com/office/drawing/2010/main" val="0"/>
              </a:ext>
            </a:extLst>
          </a:blip>
          <a:srcRect l="22457" t="32317" r="11115"/>
          <a:stretch/>
        </p:blipFill>
        <p:spPr>
          <a:xfrm>
            <a:off x="4" y="4"/>
            <a:ext cx="9143999" cy="6197487"/>
          </a:xfrm>
          <a:prstGeom prst="rect">
            <a:avLst/>
          </a:prstGeom>
        </p:spPr>
      </p:pic>
      <p:sp>
        <p:nvSpPr>
          <p:cNvPr id="7" name="Rectangle 6"/>
          <p:cNvSpPr/>
          <p:nvPr/>
        </p:nvSpPr>
        <p:spPr>
          <a:xfrm>
            <a:off x="4" y="6223069"/>
            <a:ext cx="9143999" cy="64008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91290" tIns="45645" rIns="91290" bIns="45645" rtlCol="0" anchor="ctr"/>
          <a:lstStyle/>
          <a:p>
            <a:pPr algn="ctr"/>
            <a:endParaRPr lang="en-US"/>
          </a:p>
        </p:txBody>
      </p:sp>
      <p:sp>
        <p:nvSpPr>
          <p:cNvPr id="2" name="Title Placeholder 1"/>
          <p:cNvSpPr>
            <a:spLocks noGrp="1"/>
          </p:cNvSpPr>
          <p:nvPr>
            <p:ph type="title"/>
          </p:nvPr>
        </p:nvSpPr>
        <p:spPr>
          <a:xfrm>
            <a:off x="457202" y="274639"/>
            <a:ext cx="8315569" cy="1143000"/>
          </a:xfrm>
          <a:prstGeom prst="rect">
            <a:avLst/>
          </a:prstGeom>
        </p:spPr>
        <p:txBody>
          <a:bodyPr vert="horz" lIns="91290" tIns="45645" rIns="91290" bIns="45645"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457202" y="1600203"/>
            <a:ext cx="8315569" cy="4367299"/>
          </a:xfrm>
          <a:prstGeom prst="rect">
            <a:avLst/>
          </a:prstGeom>
        </p:spPr>
        <p:txBody>
          <a:bodyPr vert="horz" lIns="91290" tIns="45645" rIns="91290" bIns="45645"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Rectangle 7"/>
          <p:cNvSpPr/>
          <p:nvPr/>
        </p:nvSpPr>
        <p:spPr>
          <a:xfrm>
            <a:off x="8458200" y="6223069"/>
            <a:ext cx="685800" cy="64008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91290" tIns="45645" rIns="91290" bIns="45645" rtlCol="0" anchor="ctr"/>
          <a:lstStyle/>
          <a:p>
            <a:pPr algn="ctr"/>
            <a:endParaRPr lang="en-US">
              <a:solidFill>
                <a:schemeClr val="accent6"/>
              </a:solidFill>
            </a:endParaRPr>
          </a:p>
        </p:txBody>
      </p:sp>
      <p:sp>
        <p:nvSpPr>
          <p:cNvPr id="6" name="Slide Number Placeholder 5"/>
          <p:cNvSpPr>
            <a:spLocks noGrp="1"/>
          </p:cNvSpPr>
          <p:nvPr>
            <p:ph type="sldNum" sz="quarter" idx="4"/>
          </p:nvPr>
        </p:nvSpPr>
        <p:spPr>
          <a:xfrm>
            <a:off x="8531788" y="6305882"/>
            <a:ext cx="548640" cy="396240"/>
          </a:xfrm>
          <a:prstGeom prst="bracketPair">
            <a:avLst>
              <a:gd name="adj" fmla="val 17949"/>
            </a:avLst>
          </a:prstGeom>
          <a:ln w="19050">
            <a:solidFill>
              <a:srgbClr val="FFFFFF"/>
            </a:solidFill>
          </a:ln>
        </p:spPr>
        <p:txBody>
          <a:bodyPr vert="horz" lIns="0" tIns="0" rIns="0" bIns="0" rtlCol="0" anchor="ctr"/>
          <a:lstStyle>
            <a:lvl1pPr algn="ctr">
              <a:defRPr sz="1800">
                <a:solidFill>
                  <a:schemeClr val="bg1"/>
                </a:solidFill>
              </a:defRPr>
            </a:lvl1pPr>
          </a:lstStyle>
          <a:p>
            <a:fld id="{1D2EA5EF-C699-AF4C-BA42-C0A1CAAB713C}" type="slidenum">
              <a:rPr lang="en-US" smtClean="0"/>
              <a:t>‹#›</a:t>
            </a:fld>
            <a:endParaRPr lang="en-US"/>
          </a:p>
        </p:txBody>
      </p:sp>
      <p:sp>
        <p:nvSpPr>
          <p:cNvPr id="15" name="Date Placeholder 3"/>
          <p:cNvSpPr>
            <a:spLocks noGrp="1"/>
          </p:cNvSpPr>
          <p:nvPr>
            <p:ph type="dt" sz="half" idx="2"/>
          </p:nvPr>
        </p:nvSpPr>
        <p:spPr>
          <a:xfrm>
            <a:off x="7719760" y="6352708"/>
            <a:ext cx="738443" cy="365760"/>
          </a:xfrm>
          <a:prstGeom prst="rect">
            <a:avLst/>
          </a:prstGeom>
        </p:spPr>
        <p:txBody>
          <a:bodyPr lIns="91290" tIns="45645" rIns="91290" bIns="45645" anchor="ctr"/>
          <a:lstStyle>
            <a:lvl1pPr>
              <a:defRPr sz="1200">
                <a:solidFill>
                  <a:srgbClr val="88A7DF"/>
                </a:solidFill>
              </a:defRPr>
            </a:lvl1pPr>
          </a:lstStyle>
          <a:p>
            <a:fld id="{A80AFE23-E95D-354B-B4BC-DF054F2C9ECF}" type="datetime1">
              <a:rPr lang="en-US" smtClean="0"/>
              <a:t>3/19/2024</a:t>
            </a:fld>
            <a:endParaRPr lang="en-US"/>
          </a:p>
        </p:txBody>
      </p:sp>
      <p:sp>
        <p:nvSpPr>
          <p:cNvPr id="10" name="Footer Placeholder 4"/>
          <p:cNvSpPr>
            <a:spLocks noGrp="1"/>
          </p:cNvSpPr>
          <p:nvPr>
            <p:ph type="ftr" sz="quarter" idx="3"/>
          </p:nvPr>
        </p:nvSpPr>
        <p:spPr>
          <a:xfrm>
            <a:off x="3352459" y="6352708"/>
            <a:ext cx="4367298" cy="365760"/>
          </a:xfrm>
          <a:prstGeom prst="rect">
            <a:avLst/>
          </a:prstGeom>
        </p:spPr>
        <p:txBody>
          <a:bodyPr anchor="ctr"/>
          <a:lstStyle>
            <a:lvl1pPr>
              <a:defRPr sz="1200" b="0" i="0">
                <a:solidFill>
                  <a:schemeClr val="tx2">
                    <a:lumMod val="40000"/>
                    <a:lumOff val="60000"/>
                  </a:schemeClr>
                </a:solidFill>
                <a:latin typeface="+mn-lt"/>
                <a:cs typeface="ITC Avant Garde Std Bk Cn"/>
              </a:defRPr>
            </a:lvl1pPr>
          </a:lstStyle>
          <a:p>
            <a:r>
              <a:rPr lang="en-US" dirty="0" err="1"/>
              <a:t>paetc.org</a:t>
            </a:r>
            <a:endParaRPr lang="en-US" dirty="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Lst>
  <p:hf hdr="0" dt="0"/>
  <p:txStyles>
    <p:titleStyle>
      <a:lvl1pPr algn="l" defTabSz="912899" rtl="0" eaLnBrk="1" latinLnBrk="0" hangingPunct="1">
        <a:spcBef>
          <a:spcPct val="0"/>
        </a:spcBef>
        <a:buNone/>
        <a:defRPr sz="4000" b="0" i="0" kern="1200" cap="none" spc="-100" baseline="0">
          <a:ln>
            <a:noFill/>
          </a:ln>
          <a:solidFill>
            <a:schemeClr val="accent6"/>
          </a:solidFill>
          <a:effectLst/>
          <a:latin typeface="+mj-lt"/>
          <a:ea typeface="+mj-ea"/>
          <a:cs typeface="ITC Avant Garde Std Md"/>
        </a:defRPr>
      </a:lvl1pPr>
    </p:titleStyle>
    <p:bodyStyle>
      <a:lvl1pPr marL="342337" indent="-228225" algn="l" defTabSz="912899" rtl="0" eaLnBrk="1" latinLnBrk="0" hangingPunct="1">
        <a:spcBef>
          <a:spcPct val="20000"/>
        </a:spcBef>
        <a:buClr>
          <a:schemeClr val="accent6"/>
        </a:buClr>
        <a:buFont typeface="Wingdings" charset="2"/>
        <a:buChar char="§"/>
        <a:defRPr sz="2400" b="0" i="0" kern="1200">
          <a:solidFill>
            <a:schemeClr val="tx1"/>
          </a:solidFill>
          <a:latin typeface="+mn-lt"/>
          <a:ea typeface="+mn-ea"/>
          <a:cs typeface="ITC Avant Garde Std Md"/>
        </a:defRPr>
      </a:lvl1pPr>
      <a:lvl2pPr marL="639030" indent="-228225" algn="l" defTabSz="912899" rtl="0" eaLnBrk="1" latinLnBrk="0" hangingPunct="1">
        <a:spcBef>
          <a:spcPct val="20000"/>
        </a:spcBef>
        <a:buClr>
          <a:schemeClr val="accent6"/>
        </a:buClr>
        <a:buFont typeface="Wingdings" charset="2"/>
        <a:buChar char="§"/>
        <a:defRPr sz="2200" b="0" i="0" kern="1200">
          <a:solidFill>
            <a:schemeClr val="tx1"/>
          </a:solidFill>
          <a:latin typeface="+mn-lt"/>
          <a:ea typeface="+mn-ea"/>
          <a:cs typeface="ITC Avant Garde Std Md"/>
        </a:defRPr>
      </a:lvl2pPr>
      <a:lvl3pPr marL="1004189" indent="-228225" algn="l" defTabSz="912899" rtl="0" eaLnBrk="1" latinLnBrk="0" hangingPunct="1">
        <a:spcBef>
          <a:spcPct val="20000"/>
        </a:spcBef>
        <a:buClr>
          <a:schemeClr val="accent6"/>
        </a:buClr>
        <a:buFont typeface="Wingdings" charset="2"/>
        <a:buChar char="§"/>
        <a:defRPr sz="2000" b="0" i="0" kern="1200">
          <a:solidFill>
            <a:schemeClr val="tx1"/>
          </a:solidFill>
          <a:latin typeface="+mn-lt"/>
          <a:ea typeface="+mn-ea"/>
          <a:cs typeface="ITC Avant Garde Std Md"/>
        </a:defRPr>
      </a:lvl3pPr>
      <a:lvl4pPr marL="1278059" indent="-228225" algn="l" defTabSz="912899" rtl="0" eaLnBrk="1" latinLnBrk="0" hangingPunct="1">
        <a:spcBef>
          <a:spcPct val="20000"/>
        </a:spcBef>
        <a:buClr>
          <a:schemeClr val="accent6"/>
        </a:buClr>
        <a:buFont typeface="Wingdings" charset="2"/>
        <a:buChar char="§"/>
        <a:defRPr sz="1800" b="0" i="0" kern="1200">
          <a:solidFill>
            <a:schemeClr val="tx1"/>
          </a:solidFill>
          <a:latin typeface="+mn-lt"/>
          <a:ea typeface="+mn-ea"/>
          <a:cs typeface="ITC Avant Garde Std Md"/>
        </a:defRPr>
      </a:lvl4pPr>
      <a:lvl5pPr marL="1551928" indent="-228225" algn="l" defTabSz="912899" rtl="0" eaLnBrk="1" latinLnBrk="0" hangingPunct="1">
        <a:spcBef>
          <a:spcPct val="20000"/>
        </a:spcBef>
        <a:buClr>
          <a:schemeClr val="accent6"/>
        </a:buClr>
        <a:buFont typeface="Wingdings" charset="2"/>
        <a:buChar char="§"/>
        <a:defRPr sz="1600" b="0" i="0" kern="1200" baseline="0">
          <a:solidFill>
            <a:schemeClr val="tx1"/>
          </a:solidFill>
          <a:latin typeface="+mn-lt"/>
          <a:ea typeface="+mn-ea"/>
          <a:cs typeface="ITC Avant Garde Std Md"/>
        </a:defRPr>
      </a:lvl5pPr>
      <a:lvl6pPr marL="1734509" indent="-182580" algn="l" defTabSz="912899"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17088" indent="-182580" algn="l" defTabSz="912899"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099668" indent="-182580" algn="l" defTabSz="912899"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2248" indent="-182580" algn="l" defTabSz="912899"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p:bodyStyle>
    <p:otherStyle>
      <a:defPPr>
        <a:defRPr lang="en-US"/>
      </a:defPPr>
      <a:lvl1pPr marL="0" algn="l" defTabSz="912899" rtl="0" eaLnBrk="1" latinLnBrk="0" hangingPunct="1">
        <a:defRPr sz="1800" kern="1200">
          <a:solidFill>
            <a:schemeClr val="tx1"/>
          </a:solidFill>
          <a:latin typeface="+mn-lt"/>
          <a:ea typeface="+mn-ea"/>
          <a:cs typeface="+mn-cs"/>
        </a:defRPr>
      </a:lvl1pPr>
      <a:lvl2pPr marL="456449" algn="l" defTabSz="912899" rtl="0" eaLnBrk="1" latinLnBrk="0" hangingPunct="1">
        <a:defRPr sz="1800" kern="1200">
          <a:solidFill>
            <a:schemeClr val="tx1"/>
          </a:solidFill>
          <a:latin typeface="+mn-lt"/>
          <a:ea typeface="+mn-ea"/>
          <a:cs typeface="+mn-cs"/>
        </a:defRPr>
      </a:lvl2pPr>
      <a:lvl3pPr marL="912899" algn="l" defTabSz="912899" rtl="0" eaLnBrk="1" latinLnBrk="0" hangingPunct="1">
        <a:defRPr sz="1800" kern="1200">
          <a:solidFill>
            <a:schemeClr val="tx1"/>
          </a:solidFill>
          <a:latin typeface="+mn-lt"/>
          <a:ea typeface="+mn-ea"/>
          <a:cs typeface="+mn-cs"/>
        </a:defRPr>
      </a:lvl3pPr>
      <a:lvl4pPr marL="1369349" algn="l" defTabSz="912899" rtl="0" eaLnBrk="1" latinLnBrk="0" hangingPunct="1">
        <a:defRPr sz="1800" kern="1200">
          <a:solidFill>
            <a:schemeClr val="tx1"/>
          </a:solidFill>
          <a:latin typeface="+mn-lt"/>
          <a:ea typeface="+mn-ea"/>
          <a:cs typeface="+mn-cs"/>
        </a:defRPr>
      </a:lvl4pPr>
      <a:lvl5pPr marL="1825798" algn="l" defTabSz="912899" rtl="0" eaLnBrk="1" latinLnBrk="0" hangingPunct="1">
        <a:defRPr sz="1800" kern="1200">
          <a:solidFill>
            <a:schemeClr val="tx1"/>
          </a:solidFill>
          <a:latin typeface="+mn-lt"/>
          <a:ea typeface="+mn-ea"/>
          <a:cs typeface="+mn-cs"/>
        </a:defRPr>
      </a:lvl5pPr>
      <a:lvl6pPr marL="2282248" algn="l" defTabSz="912899" rtl="0" eaLnBrk="1" latinLnBrk="0" hangingPunct="1">
        <a:defRPr sz="1800" kern="1200">
          <a:solidFill>
            <a:schemeClr val="tx1"/>
          </a:solidFill>
          <a:latin typeface="+mn-lt"/>
          <a:ea typeface="+mn-ea"/>
          <a:cs typeface="+mn-cs"/>
        </a:defRPr>
      </a:lvl6pPr>
      <a:lvl7pPr marL="2738697" algn="l" defTabSz="912899" rtl="0" eaLnBrk="1" latinLnBrk="0" hangingPunct="1">
        <a:defRPr sz="1800" kern="1200">
          <a:solidFill>
            <a:schemeClr val="tx1"/>
          </a:solidFill>
          <a:latin typeface="+mn-lt"/>
          <a:ea typeface="+mn-ea"/>
          <a:cs typeface="+mn-cs"/>
        </a:defRPr>
      </a:lvl7pPr>
      <a:lvl8pPr marL="3195147" algn="l" defTabSz="912899" rtl="0" eaLnBrk="1" latinLnBrk="0" hangingPunct="1">
        <a:defRPr sz="1800" kern="1200">
          <a:solidFill>
            <a:schemeClr val="tx1"/>
          </a:solidFill>
          <a:latin typeface="+mn-lt"/>
          <a:ea typeface="+mn-ea"/>
          <a:cs typeface="+mn-cs"/>
        </a:defRPr>
      </a:lvl8pPr>
      <a:lvl9pPr marL="3651597" algn="l" defTabSz="912899"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s://foto.wuestenigel.com/condom-in-jeans-pocket-with-red-awareness-ribbon-for-aids-and-hiv-close-up/" TargetMode="External"/><Relationship Id="rId2" Type="http://schemas.openxmlformats.org/officeDocument/2006/relationships/image" Target="../media/image10.png"/><Relationship Id="rId1" Type="http://schemas.openxmlformats.org/officeDocument/2006/relationships/slideLayout" Target="../slideLayouts/slideLayout2.xml"/><Relationship Id="rId5" Type="http://schemas.openxmlformats.org/officeDocument/2006/relationships/hyperlink" Target="https://creativecommons.org/licenses/by/2.0/" TargetMode="External"/><Relationship Id="rId4" Type="http://schemas.openxmlformats.org/officeDocument/2006/relationships/hyperlink" Target="https://linktr.ee/wuestenigel" TargetMode="Externa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hyperlink" Target="https://www.flickr.com/photos/aetcncrc/52546840147/" TargetMode="External"/><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hyperlink" Target="https://www.cdc.gov/hiv/basics/prep/prep-decision.html" TargetMode="External"/><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4.xml"/><Relationship Id="rId4" Type="http://schemas.openxmlformats.org/officeDocument/2006/relationships/hyperlink" Target="https://www.cdc.gov/hiv/basics/prep/prep-decision.html" TargetMode="External"/></Relationships>
</file>

<file path=ppt/slides/_rels/slide18.xml.rels><?xml version="1.0" encoding="UTF-8" standalone="yes"?>
<Relationships xmlns="http://schemas.openxmlformats.org/package/2006/relationships"><Relationship Id="rId2" Type="http://schemas.openxmlformats.org/officeDocument/2006/relationships/hyperlink" Target="https://www.cdc.gov/hiv/basics/prep/prep-decision.html" TargetMode="Externa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hyperlink" Target="https://www.cdc.gov/hiv/basics/prep/prep-decision.html"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hyperlink" Target="https://twitter.com/JuliaLMarcus/status/1181218839343828999/photo/1" TargetMode="External"/></Relationships>
</file>

<file path=ppt/slides/_rels/slide21.xml.rels><?xml version="1.0" encoding="UTF-8" standalone="yes"?>
<Relationships xmlns="http://schemas.openxmlformats.org/package/2006/relationships"><Relationship Id="rId3" Type="http://schemas.openxmlformats.org/officeDocument/2006/relationships/hyperlink" Target="https://slideplayer.com/slide/12806523/" TargetMode="External"/><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hyperlink" Target="https://www.flickr.com/photos/niaid/24820368494/in/photolist-DC791J-EAyTBY-DPhSPQ-2mfURRa-2mfQZZp-2mfRRSs-2mfSkUp-2mfLV8V-2mfLTAG-2mfQJMF-2mfUQ1m-2mfSjPU-2mGju9H-2ou76cY-2ou7FYh" TargetMode="External"/><Relationship Id="rId4" Type="http://schemas.microsoft.com/office/2007/relationships/hdphoto" Target="../media/hdphoto2.wdp"/></Relationships>
</file>

<file path=ppt/slides/_rels/slide23.xml.rels><?xml version="1.0" encoding="UTF-8" standalone="yes"?>
<Relationships xmlns="http://schemas.openxmlformats.org/package/2006/relationships"><Relationship Id="rId2" Type="http://schemas.openxmlformats.org/officeDocument/2006/relationships/hyperlink" Target="https://www.accessdata.fda.gov/drugsatfda_docs/label/2021/215499s000lbl.pdf" TargetMode="Externa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hyperlink" Target="https://www.accessdata.fda.gov/drugsatfda_docs/label/2021/215499s000lbl.pdf" TargetMode="Externa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hyperlink" Target="https://commons.wikimedia.org/wiki/File:Symptoms_of_acute_HIV_infection.svg" TargetMode="External"/><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hyperlink" Target="https://www.cdc.gov/nchhstp/newsroom/default.html"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microsoft.com/office/2007/relationships/hdphoto" Target="../media/hdphoto5.wdp"/></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8" Type="http://schemas.openxmlformats.org/officeDocument/2006/relationships/hyperlink" Target="https://pubmed.ncbi.nlm.nih.gov/8672393/" TargetMode="External"/><Relationship Id="rId3" Type="http://schemas.openxmlformats.org/officeDocument/2006/relationships/hyperlink" Target="https://doi.org/10.1136/bmj.39245.446586.BE" TargetMode="External"/><Relationship Id="rId7" Type="http://schemas.openxmlformats.org/officeDocument/2006/relationships/hyperlink" Target="https://doi.org/10.1080/07399332.2012.721414"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hyperlink" Target="https://www.tm.mahidol.ac.th/seameo/journal-44-5-2013.html" TargetMode="External"/><Relationship Id="rId11" Type="http://schemas.openxmlformats.org/officeDocument/2006/relationships/hyperlink" Target="https://doi.org/10.3390/pathogens10070806" TargetMode="External"/><Relationship Id="rId5" Type="http://schemas.openxmlformats.org/officeDocument/2006/relationships/hyperlink" Target="https://doi.org/10.1016/S0277-9536(96)00258-4" TargetMode="External"/><Relationship Id="rId10" Type="http://schemas.openxmlformats.org/officeDocument/2006/relationships/hyperlink" Target="https://journals.lww.com/aidsonline/Fulltext/2008/03120/Male_circumcision_for_HIV_prevention__from.2.aspx" TargetMode="External"/><Relationship Id="rId4" Type="http://schemas.openxmlformats.org/officeDocument/2006/relationships/hyperlink" Target="https://doi.org/10.1016/j.amepre.2011.11.006" TargetMode="External"/><Relationship Id="rId9" Type="http://schemas.openxmlformats.org/officeDocument/2006/relationships/hyperlink" Target="https://doi.org/10.1016/S0277-9536(00)00282-3" TargetMode="External"/></Relationships>
</file>

<file path=ppt/slides/_rels/slide52.xml.rels><?xml version="1.0" encoding="UTF-8" standalone="yes"?>
<Relationships xmlns="http://schemas.openxmlformats.org/package/2006/relationships"><Relationship Id="rId8" Type="http://schemas.openxmlformats.org/officeDocument/2006/relationships/hyperlink" Target="https://www.who.int/publications/i/item/9789240031593" TargetMode="External"/><Relationship Id="rId3" Type="http://schemas.openxmlformats.org/officeDocument/2006/relationships/hyperlink" Target="https://www.nejm.org/doi/full/10.1056/nejmoa1506273" TargetMode="External"/><Relationship Id="rId7" Type="http://schemas.openxmlformats.org/officeDocument/2006/relationships/hyperlink" Target="https://www.cdc.gov/hiv/pdf/risk/prep/cdc-hiv-prep-guidelines-2021.pdf" TargetMode="External"/><Relationship Id="rId2" Type="http://schemas.openxmlformats.org/officeDocument/2006/relationships/hyperlink" Target="https://www.cdc.gov/hiv/basics/prep/prep-decision.html" TargetMode="External"/><Relationship Id="rId1" Type="http://schemas.openxmlformats.org/officeDocument/2006/relationships/slideLayout" Target="../slideLayouts/slideLayout2.xml"/><Relationship Id="rId6" Type="http://schemas.openxmlformats.org/officeDocument/2006/relationships/hyperlink" Target="https://doi.org/10.1016/S0140-6736(22)00538-4" TargetMode="External"/><Relationship Id="rId5" Type="http://schemas.openxmlformats.org/officeDocument/2006/relationships/hyperlink" Target="https://www.nejm.org/doi/10.1056/NEJMoa2101016" TargetMode="External"/><Relationship Id="rId10" Type="http://schemas.openxmlformats.org/officeDocument/2006/relationships/hyperlink" Target="https://pubmed.ncbi.nlm.nih.gov/29628512/" TargetMode="External"/><Relationship Id="rId4" Type="http://schemas.openxmlformats.org/officeDocument/2006/relationships/hyperlink" Target="https://clinicalinfo.hiv.gov/en/drugs/cabotegravir-1/patient.%20Accessed%20April%202023" TargetMode="External"/><Relationship Id="rId9" Type="http://schemas.openxmlformats.org/officeDocument/2006/relationships/hyperlink" Target="https://journalofethics.ama-assn.org/sites/journalofethics.ama-assn.org/files/2018-05/stas1-1411.pdf" TargetMode="External"/></Relationships>
</file>

<file path=ppt/slides/_rels/slide53.xml.rels><?xml version="1.0" encoding="UTF-8" standalone="yes"?>
<Relationships xmlns="http://schemas.openxmlformats.org/package/2006/relationships"><Relationship Id="rId3" Type="http://schemas.openxmlformats.org/officeDocument/2006/relationships/hyperlink" Target="mailto:louiemag@hawaii.edu" TargetMode="External"/><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hyperlink" Target="mailto:dominicc@hawaii.edu" TargetMode="Externa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hyperlink" Target="https://aidsinfo.nih.gov/understanding-hiv-aids/glossary/876/undetectable-viral-load" TargetMode="External"/><Relationship Id="rId2" Type="http://schemas.openxmlformats.org/officeDocument/2006/relationships/image" Target="../media/image9.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82469"/>
            <a:ext cx="7772399" cy="1928957"/>
          </a:xfrm>
        </p:spPr>
        <p:txBody>
          <a:bodyPr/>
          <a:lstStyle/>
          <a:p>
            <a:pPr algn="ctr"/>
            <a:r>
              <a:rPr lang="en-US" dirty="0"/>
              <a:t>HIV PrEP and </a:t>
            </a:r>
            <a:r>
              <a:rPr lang="en-US" dirty="0" err="1"/>
              <a:t>DoxyPEP</a:t>
            </a:r>
            <a:endParaRPr lang="en-US" dirty="0"/>
          </a:p>
        </p:txBody>
      </p:sp>
      <p:sp>
        <p:nvSpPr>
          <p:cNvPr id="3" name="Subtitle 2"/>
          <p:cNvSpPr>
            <a:spLocks noGrp="1"/>
          </p:cNvSpPr>
          <p:nvPr>
            <p:ph type="subTitle" idx="1"/>
          </p:nvPr>
        </p:nvSpPr>
        <p:spPr>
          <a:xfrm>
            <a:off x="473074" y="3821162"/>
            <a:ext cx="8197849" cy="2128158"/>
          </a:xfrm>
        </p:spPr>
        <p:txBody>
          <a:bodyPr>
            <a:normAutofit lnSpcReduction="10000"/>
          </a:bodyPr>
          <a:lstStyle/>
          <a:p>
            <a:pPr algn="ctr">
              <a:lnSpc>
                <a:spcPct val="120000"/>
              </a:lnSpc>
              <a:spcBef>
                <a:spcPts val="0"/>
              </a:spcBef>
            </a:pPr>
            <a:r>
              <a:rPr lang="en-US" sz="2800" b="1" dirty="0"/>
              <a:t>Louie Mar Gangcuangco, MD, MSc, AAHIVS</a:t>
            </a:r>
          </a:p>
          <a:p>
            <a:pPr algn="ctr">
              <a:lnSpc>
                <a:spcPct val="120000"/>
              </a:lnSpc>
              <a:spcBef>
                <a:spcPts val="0"/>
              </a:spcBef>
            </a:pPr>
            <a:r>
              <a:rPr lang="en-US" sz="2200" dirty="0"/>
              <a:t>Assistant Professor of Medicine, Hawaii Center for AIDS</a:t>
            </a:r>
          </a:p>
          <a:p>
            <a:pPr algn="ctr">
              <a:lnSpc>
                <a:spcPct val="120000"/>
              </a:lnSpc>
              <a:spcBef>
                <a:spcPts val="0"/>
              </a:spcBef>
            </a:pPr>
            <a:r>
              <a:rPr lang="en-US" sz="2200" dirty="0"/>
              <a:t>John A Burns School of Medicine, University of Hawaii at Manoa</a:t>
            </a:r>
          </a:p>
          <a:p>
            <a:pPr algn="ctr">
              <a:lnSpc>
                <a:spcPct val="120000"/>
              </a:lnSpc>
              <a:spcBef>
                <a:spcPts val="0"/>
              </a:spcBef>
            </a:pPr>
            <a:endParaRPr lang="en-US" sz="2200" dirty="0"/>
          </a:p>
          <a:p>
            <a:pPr algn="ctr">
              <a:lnSpc>
                <a:spcPct val="120000"/>
              </a:lnSpc>
              <a:spcBef>
                <a:spcPts val="0"/>
              </a:spcBef>
            </a:pPr>
            <a:r>
              <a:rPr lang="en-US" sz="2200" dirty="0"/>
              <a:t>April 9, 2024</a:t>
            </a:r>
          </a:p>
        </p:txBody>
      </p:sp>
      <p:sp>
        <p:nvSpPr>
          <p:cNvPr id="6" name="Footer Placeholder 5">
            <a:extLst>
              <a:ext uri="{FF2B5EF4-FFF2-40B4-BE49-F238E27FC236}">
                <a16:creationId xmlns:a16="http://schemas.microsoft.com/office/drawing/2014/main" id="{0FA991CC-2E07-544A-B9E6-2A6EE21EF0D9}"/>
              </a:ext>
            </a:extLst>
          </p:cNvPr>
          <p:cNvSpPr>
            <a:spLocks noGrp="1"/>
          </p:cNvSpPr>
          <p:nvPr>
            <p:ph type="ftr" sz="quarter" idx="11"/>
          </p:nvPr>
        </p:nvSpPr>
        <p:spPr/>
        <p:txBody>
          <a:bodyPr/>
          <a:lstStyle/>
          <a:p>
            <a:r>
              <a:rPr lang="en-US"/>
              <a:t>paetc.org</a:t>
            </a:r>
            <a:endParaRPr lang="en-US" dirty="0"/>
          </a:p>
        </p:txBody>
      </p:sp>
      <p:sp>
        <p:nvSpPr>
          <p:cNvPr id="7" name="Slide Number Placeholder 6">
            <a:extLst>
              <a:ext uri="{FF2B5EF4-FFF2-40B4-BE49-F238E27FC236}">
                <a16:creationId xmlns:a16="http://schemas.microsoft.com/office/drawing/2014/main" id="{3774EE2A-C187-1A40-847B-1861A2B09B9D}"/>
              </a:ext>
            </a:extLst>
          </p:cNvPr>
          <p:cNvSpPr>
            <a:spLocks noGrp="1"/>
          </p:cNvSpPr>
          <p:nvPr>
            <p:ph type="sldNum" sz="quarter" idx="12"/>
          </p:nvPr>
        </p:nvSpPr>
        <p:spPr/>
        <p:txBody>
          <a:bodyPr/>
          <a:lstStyle/>
          <a:p>
            <a:fld id="{1D2EA5EF-C699-AF4C-BA42-C0A1CAAB713C}" type="slidenum">
              <a:rPr lang="en-US" smtClean="0"/>
              <a:t>1</a:t>
            </a:fld>
            <a:endParaRPr lang="en-US"/>
          </a:p>
        </p:txBody>
      </p:sp>
    </p:spTree>
    <p:extLst>
      <p:ext uri="{BB962C8B-B14F-4D97-AF65-F5344CB8AC3E}">
        <p14:creationId xmlns:p14="http://schemas.microsoft.com/office/powerpoint/2010/main" val="8245262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658EE7-9AE8-ED46-B401-774971414BB1}"/>
              </a:ext>
            </a:extLst>
          </p:cNvPr>
          <p:cNvSpPr>
            <a:spLocks noGrp="1"/>
          </p:cNvSpPr>
          <p:nvPr>
            <p:ph type="title"/>
          </p:nvPr>
        </p:nvSpPr>
        <p:spPr/>
        <p:txBody>
          <a:bodyPr/>
          <a:lstStyle/>
          <a:p>
            <a:r>
              <a:rPr lang="en-US" dirty="0"/>
              <a:t>HIV Prevention Strategies</a:t>
            </a:r>
          </a:p>
        </p:txBody>
      </p:sp>
      <p:sp>
        <p:nvSpPr>
          <p:cNvPr id="3" name="Content Placeholder 2">
            <a:extLst>
              <a:ext uri="{FF2B5EF4-FFF2-40B4-BE49-F238E27FC236}">
                <a16:creationId xmlns:a16="http://schemas.microsoft.com/office/drawing/2014/main" id="{D70055D7-A88E-7A4C-8C27-29BFA3FB6F13}"/>
              </a:ext>
            </a:extLst>
          </p:cNvPr>
          <p:cNvSpPr>
            <a:spLocks noGrp="1"/>
          </p:cNvSpPr>
          <p:nvPr>
            <p:ph idx="1"/>
          </p:nvPr>
        </p:nvSpPr>
        <p:spPr/>
        <p:txBody>
          <a:bodyPr>
            <a:normAutofit/>
          </a:bodyPr>
          <a:lstStyle/>
          <a:p>
            <a:r>
              <a:rPr lang="en-US" dirty="0"/>
              <a:t>There have been many claims for two abstinence strategies:</a:t>
            </a:r>
          </a:p>
          <a:p>
            <a:pPr lvl="1"/>
            <a:r>
              <a:rPr lang="en-US" dirty="0"/>
              <a:t>ABC (abstinence, be faithful, correct &amp; consist use of condoms) and </a:t>
            </a:r>
          </a:p>
          <a:p>
            <a:pPr lvl="1"/>
            <a:r>
              <a:rPr lang="en-US" dirty="0"/>
              <a:t>ABCDE (adds don’t share needles/do drugs and education/early detection) strategies.  </a:t>
            </a:r>
          </a:p>
          <a:p>
            <a:pPr marL="410805" lvl="1" indent="0">
              <a:buNone/>
            </a:pPr>
            <a:r>
              <a:rPr lang="en-US" dirty="0"/>
              <a:t>However, research shows that abstinence and abstinence only programs have inconsistent findings and may have little or no effect on risk of HIV infections (Chin et al., 2021 and Underhill et al., 2007).</a:t>
            </a:r>
          </a:p>
        </p:txBody>
      </p:sp>
      <p:sp>
        <p:nvSpPr>
          <p:cNvPr id="5" name="Slide Number Placeholder 4">
            <a:extLst>
              <a:ext uri="{FF2B5EF4-FFF2-40B4-BE49-F238E27FC236}">
                <a16:creationId xmlns:a16="http://schemas.microsoft.com/office/drawing/2014/main" id="{BFFE3D4D-6D0C-4741-9B21-01EBF44579FC}"/>
              </a:ext>
            </a:extLst>
          </p:cNvPr>
          <p:cNvSpPr>
            <a:spLocks noGrp="1"/>
          </p:cNvSpPr>
          <p:nvPr>
            <p:ph type="sldNum" sz="quarter" idx="12"/>
          </p:nvPr>
        </p:nvSpPr>
        <p:spPr/>
        <p:txBody>
          <a:bodyPr/>
          <a:lstStyle/>
          <a:p>
            <a:fld id="{1D2EA5EF-C699-AF4C-BA42-C0A1CAAB713C}" type="slidenum">
              <a:rPr lang="en-US" smtClean="0"/>
              <a:t>10</a:t>
            </a:fld>
            <a:endParaRPr lang="en-US"/>
          </a:p>
        </p:txBody>
      </p:sp>
    </p:spTree>
    <p:extLst>
      <p:ext uri="{BB962C8B-B14F-4D97-AF65-F5344CB8AC3E}">
        <p14:creationId xmlns:p14="http://schemas.microsoft.com/office/powerpoint/2010/main" val="14651870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B2B862-66EC-47F5-A34C-FA808D720B56}"/>
              </a:ext>
            </a:extLst>
          </p:cNvPr>
          <p:cNvSpPr>
            <a:spLocks noGrp="1"/>
          </p:cNvSpPr>
          <p:nvPr>
            <p:ph type="title"/>
          </p:nvPr>
        </p:nvSpPr>
        <p:spPr/>
        <p:txBody>
          <a:bodyPr/>
          <a:lstStyle/>
          <a:p>
            <a:r>
              <a:rPr lang="en-US" dirty="0"/>
              <a:t>Effectiveness of condoms in preventing HIV transmission</a:t>
            </a:r>
          </a:p>
        </p:txBody>
      </p:sp>
      <p:sp>
        <p:nvSpPr>
          <p:cNvPr id="3" name="Content Placeholder 2">
            <a:extLst>
              <a:ext uri="{FF2B5EF4-FFF2-40B4-BE49-F238E27FC236}">
                <a16:creationId xmlns:a16="http://schemas.microsoft.com/office/drawing/2014/main" id="{8323F51F-4FA9-40FF-BEDE-970BEA58B01E}"/>
              </a:ext>
            </a:extLst>
          </p:cNvPr>
          <p:cNvSpPr>
            <a:spLocks noGrp="1"/>
          </p:cNvSpPr>
          <p:nvPr>
            <p:ph idx="1"/>
          </p:nvPr>
        </p:nvSpPr>
        <p:spPr/>
        <p:txBody>
          <a:bodyPr/>
          <a:lstStyle/>
          <a:p>
            <a:pPr marL="342900" indent="-342900"/>
            <a:r>
              <a:rPr lang="en-US" sz="2400" b="0" dirty="0">
                <a:effectLst/>
                <a:latin typeface="BlinkMacSystemFont"/>
              </a:rPr>
              <a:t>HIV seroconversion studies suggests that condoms are </a:t>
            </a:r>
            <a:r>
              <a:rPr lang="en-US" sz="2400" b="1" dirty="0">
                <a:effectLst/>
                <a:latin typeface="BlinkMacSystemFont"/>
              </a:rPr>
              <a:t>90 to 95% effective when used consistently</a:t>
            </a:r>
            <a:r>
              <a:rPr lang="en-US" sz="2400" b="0" dirty="0">
                <a:effectLst/>
                <a:latin typeface="BlinkMacSystemFont"/>
              </a:rPr>
              <a:t> </a:t>
            </a:r>
          </a:p>
          <a:p>
            <a:pPr marL="342900" indent="-342900"/>
            <a:r>
              <a:rPr lang="en-US" sz="2400" b="0" dirty="0">
                <a:effectLst/>
                <a:latin typeface="BlinkMacSystemFont"/>
              </a:rPr>
              <a:t>Consistent condom users are </a:t>
            </a:r>
            <a:r>
              <a:rPr lang="en-US" sz="2400" b="1" dirty="0">
                <a:effectLst/>
                <a:latin typeface="BlinkMacSystemFont"/>
              </a:rPr>
              <a:t>10 to 20 times less likely to become infected </a:t>
            </a:r>
            <a:r>
              <a:rPr lang="en-US" sz="2400" b="0" dirty="0">
                <a:effectLst/>
                <a:latin typeface="BlinkMacSystemFont"/>
              </a:rPr>
              <a:t>when exposed to the virus than are inconsistent or non-users.</a:t>
            </a:r>
          </a:p>
          <a:p>
            <a:pPr marL="296693" lvl="1" indent="0">
              <a:buNone/>
            </a:pPr>
            <a:r>
              <a:rPr lang="en-US" dirty="0">
                <a:latin typeface="BlinkMacSystemFont"/>
              </a:rPr>
              <a:t>(Pinkerton &amp; Abramson 1997)</a:t>
            </a:r>
            <a:endParaRPr lang="en-US" dirty="0"/>
          </a:p>
        </p:txBody>
      </p:sp>
      <p:pic>
        <p:nvPicPr>
          <p:cNvPr id="6" name="Picture 5" descr="Condom in jeans pocket with red HIV/AIDS awareness ribbon">
            <a:extLst>
              <a:ext uri="{FF2B5EF4-FFF2-40B4-BE49-F238E27FC236}">
                <a16:creationId xmlns:a16="http://schemas.microsoft.com/office/drawing/2014/main" id="{1BBFBE01-568B-429D-AB8F-22A9286A8E52}"/>
              </a:ext>
            </a:extLst>
          </p:cNvPr>
          <p:cNvPicPr>
            <a:picLocks noChangeAspect="1"/>
          </p:cNvPicPr>
          <p:nvPr/>
        </p:nvPicPr>
        <p:blipFill>
          <a:blip r:embed="rId2"/>
          <a:stretch>
            <a:fillRect/>
          </a:stretch>
        </p:blipFill>
        <p:spPr>
          <a:xfrm>
            <a:off x="4554185" y="3162076"/>
            <a:ext cx="4132613" cy="2755075"/>
          </a:xfrm>
          <a:prstGeom prst="rect">
            <a:avLst/>
          </a:prstGeom>
        </p:spPr>
      </p:pic>
      <p:sp>
        <p:nvSpPr>
          <p:cNvPr id="7" name="TextBox 6" descr="Condom in jeans pocket with HIV/AIDS red awareness ribbon.">
            <a:extLst>
              <a:ext uri="{FF2B5EF4-FFF2-40B4-BE49-F238E27FC236}">
                <a16:creationId xmlns:a16="http://schemas.microsoft.com/office/drawing/2014/main" id="{FADAAD85-AD12-4B28-ADCF-B316279AB046}"/>
              </a:ext>
            </a:extLst>
          </p:cNvPr>
          <p:cNvSpPr txBox="1"/>
          <p:nvPr/>
        </p:nvSpPr>
        <p:spPr>
          <a:xfrm>
            <a:off x="4468212" y="5844217"/>
            <a:ext cx="4612216" cy="461665"/>
          </a:xfrm>
          <a:prstGeom prst="rect">
            <a:avLst/>
          </a:prstGeom>
          <a:noFill/>
        </p:spPr>
        <p:txBody>
          <a:bodyPr wrap="square" rtlCol="0">
            <a:spAutoFit/>
          </a:bodyPr>
          <a:lstStyle/>
          <a:p>
            <a:r>
              <a:rPr lang="en-US" sz="1200" dirty="0">
                <a:effectLst/>
                <a:hlinkClick r:id="rId3"/>
              </a:rPr>
              <a:t>Condom in jeans pocket with red awareness ribbon for aids and </a:t>
            </a:r>
            <a:r>
              <a:rPr lang="en-US" sz="1200" dirty="0" err="1">
                <a:effectLst/>
                <a:hlinkClick r:id="rId3"/>
              </a:rPr>
              <a:t>hiv</a:t>
            </a:r>
            <a:r>
              <a:rPr lang="en-US" sz="1200" dirty="0">
                <a:effectLst/>
                <a:hlinkClick r:id="rId3"/>
              </a:rPr>
              <a:t>, close up</a:t>
            </a:r>
            <a:r>
              <a:rPr lang="en-US" sz="1200" dirty="0">
                <a:effectLst/>
              </a:rPr>
              <a:t> by </a:t>
            </a:r>
            <a:r>
              <a:rPr lang="en-US" sz="1200" dirty="0">
                <a:effectLst/>
                <a:hlinkClick r:id="rId4"/>
              </a:rPr>
              <a:t>Marco </a:t>
            </a:r>
            <a:r>
              <a:rPr lang="en-US" sz="1200" dirty="0" err="1">
                <a:effectLst/>
                <a:hlinkClick r:id="rId4"/>
              </a:rPr>
              <a:t>Verch</a:t>
            </a:r>
            <a:r>
              <a:rPr lang="en-US" sz="1200" dirty="0">
                <a:effectLst/>
              </a:rPr>
              <a:t> under </a:t>
            </a:r>
            <a:r>
              <a:rPr lang="en-US" sz="1200" dirty="0">
                <a:effectLst/>
                <a:hlinkClick r:id="rId5"/>
              </a:rPr>
              <a:t>Creative Commons 2.0</a:t>
            </a:r>
            <a:endParaRPr lang="en-US" sz="1200" dirty="0"/>
          </a:p>
        </p:txBody>
      </p:sp>
      <p:sp>
        <p:nvSpPr>
          <p:cNvPr id="4" name="Slide Number Placeholder 3">
            <a:extLst>
              <a:ext uri="{FF2B5EF4-FFF2-40B4-BE49-F238E27FC236}">
                <a16:creationId xmlns:a16="http://schemas.microsoft.com/office/drawing/2014/main" id="{1D64B3D4-9DB9-47A6-B2B1-5BB1E8F587F7}"/>
              </a:ext>
            </a:extLst>
          </p:cNvPr>
          <p:cNvSpPr>
            <a:spLocks noGrp="1"/>
          </p:cNvSpPr>
          <p:nvPr>
            <p:ph type="sldNum" sz="quarter" idx="12"/>
          </p:nvPr>
        </p:nvSpPr>
        <p:spPr/>
        <p:txBody>
          <a:bodyPr/>
          <a:lstStyle/>
          <a:p>
            <a:fld id="{1D2EA5EF-C699-AF4C-BA42-C0A1CAAB713C}" type="slidenum">
              <a:rPr lang="en-US" smtClean="0"/>
              <a:t>11</a:t>
            </a:fld>
            <a:endParaRPr lang="en-US"/>
          </a:p>
        </p:txBody>
      </p:sp>
    </p:spTree>
    <p:extLst>
      <p:ext uri="{BB962C8B-B14F-4D97-AF65-F5344CB8AC3E}">
        <p14:creationId xmlns:p14="http://schemas.microsoft.com/office/powerpoint/2010/main" val="33300978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C74DA0-99EF-4882-948D-2D4C5D1F1EC5}"/>
              </a:ext>
            </a:extLst>
          </p:cNvPr>
          <p:cNvSpPr>
            <a:spLocks noGrp="1"/>
          </p:cNvSpPr>
          <p:nvPr>
            <p:ph type="title"/>
          </p:nvPr>
        </p:nvSpPr>
        <p:spPr/>
        <p:txBody>
          <a:bodyPr/>
          <a:lstStyle/>
          <a:p>
            <a:r>
              <a:rPr lang="en-US" dirty="0"/>
              <a:t>Reasons for not using condoms consistently</a:t>
            </a:r>
          </a:p>
        </p:txBody>
      </p:sp>
      <p:sp>
        <p:nvSpPr>
          <p:cNvPr id="5" name="Rectangle: Rounded Corners 4">
            <a:extLst>
              <a:ext uri="{FF2B5EF4-FFF2-40B4-BE49-F238E27FC236}">
                <a16:creationId xmlns:a16="http://schemas.microsoft.com/office/drawing/2014/main" id="{1E32003C-57D1-46D4-A626-0128520D4B96}"/>
              </a:ext>
            </a:extLst>
          </p:cNvPr>
          <p:cNvSpPr/>
          <p:nvPr/>
        </p:nvSpPr>
        <p:spPr>
          <a:xfrm>
            <a:off x="688768" y="1698171"/>
            <a:ext cx="3146962" cy="605642"/>
          </a:xfrm>
          <a:prstGeom prst="roundRect">
            <a:avLst/>
          </a:prstGeom>
          <a:solidFill>
            <a:schemeClr val="tx2">
              <a:lumMod val="20000"/>
              <a:lumOff val="80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Trust in one’s sexual partner (34.4%)</a:t>
            </a:r>
          </a:p>
        </p:txBody>
      </p:sp>
      <p:sp>
        <p:nvSpPr>
          <p:cNvPr id="6" name="Rectangle: Rounded Corners 5">
            <a:extLst>
              <a:ext uri="{FF2B5EF4-FFF2-40B4-BE49-F238E27FC236}">
                <a16:creationId xmlns:a16="http://schemas.microsoft.com/office/drawing/2014/main" id="{A5AEE181-4645-4453-99FF-3D915286F916}"/>
              </a:ext>
            </a:extLst>
          </p:cNvPr>
          <p:cNvSpPr/>
          <p:nvPr/>
        </p:nvSpPr>
        <p:spPr>
          <a:xfrm>
            <a:off x="688768" y="2456213"/>
            <a:ext cx="3146962" cy="605642"/>
          </a:xfrm>
          <a:prstGeom prst="roundRect">
            <a:avLst/>
          </a:prstGeom>
          <a:solidFill>
            <a:schemeClr val="tx2">
              <a:lumMod val="20000"/>
              <a:lumOff val="80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Diminished  pleasure (32%)</a:t>
            </a:r>
          </a:p>
        </p:txBody>
      </p:sp>
      <p:sp>
        <p:nvSpPr>
          <p:cNvPr id="7" name="Rectangle: Rounded Corners 6">
            <a:extLst>
              <a:ext uri="{FF2B5EF4-FFF2-40B4-BE49-F238E27FC236}">
                <a16:creationId xmlns:a16="http://schemas.microsoft.com/office/drawing/2014/main" id="{71F876AA-DFE8-4057-89E9-864717243DAC}"/>
              </a:ext>
            </a:extLst>
          </p:cNvPr>
          <p:cNvSpPr/>
          <p:nvPr/>
        </p:nvSpPr>
        <p:spPr>
          <a:xfrm>
            <a:off x="688767" y="3256118"/>
            <a:ext cx="3146963" cy="605642"/>
          </a:xfrm>
          <a:prstGeom prst="roundRect">
            <a:avLst/>
          </a:prstGeom>
          <a:solidFill>
            <a:schemeClr val="tx2">
              <a:lumMod val="20000"/>
              <a:lumOff val="80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Unavailability (23.4%)</a:t>
            </a:r>
          </a:p>
        </p:txBody>
      </p:sp>
      <p:sp>
        <p:nvSpPr>
          <p:cNvPr id="14" name="TextBox 13">
            <a:extLst>
              <a:ext uri="{FF2B5EF4-FFF2-40B4-BE49-F238E27FC236}">
                <a16:creationId xmlns:a16="http://schemas.microsoft.com/office/drawing/2014/main" id="{A116A1A2-AA7B-4C20-AE15-42608305BA7C}"/>
              </a:ext>
            </a:extLst>
          </p:cNvPr>
          <p:cNvSpPr txBox="1"/>
          <p:nvPr/>
        </p:nvSpPr>
        <p:spPr>
          <a:xfrm>
            <a:off x="688766" y="3887882"/>
            <a:ext cx="2458192" cy="276999"/>
          </a:xfrm>
          <a:prstGeom prst="rect">
            <a:avLst/>
          </a:prstGeom>
          <a:noFill/>
        </p:spPr>
        <p:txBody>
          <a:bodyPr wrap="square" rtlCol="0">
            <a:spAutoFit/>
          </a:bodyPr>
          <a:lstStyle/>
          <a:p>
            <a:r>
              <a:rPr lang="en-US" sz="1200" dirty="0" err="1"/>
              <a:t>Gangcuangco</a:t>
            </a:r>
            <a:r>
              <a:rPr lang="en-US" sz="1200" dirty="0"/>
              <a:t>, et al. 2013</a:t>
            </a:r>
          </a:p>
        </p:txBody>
      </p:sp>
      <p:sp>
        <p:nvSpPr>
          <p:cNvPr id="8" name="Rectangle: Rounded Corners 7">
            <a:extLst>
              <a:ext uri="{FF2B5EF4-FFF2-40B4-BE49-F238E27FC236}">
                <a16:creationId xmlns:a16="http://schemas.microsoft.com/office/drawing/2014/main" id="{D9E8C212-D7EC-4002-8BED-A774419B28BD}"/>
              </a:ext>
            </a:extLst>
          </p:cNvPr>
          <p:cNvSpPr/>
          <p:nvPr/>
        </p:nvSpPr>
        <p:spPr>
          <a:xfrm>
            <a:off x="4215740" y="1698171"/>
            <a:ext cx="4239492" cy="866300"/>
          </a:xfrm>
          <a:prstGeom prst="roundRect">
            <a:avLst/>
          </a:prstGeom>
          <a:solidFill>
            <a:schemeClr val="tx2">
              <a:lumMod val="20000"/>
              <a:lumOff val="80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Condoms are perceived primarily as a birth control measure rather than a barrier against STI’s</a:t>
            </a:r>
          </a:p>
        </p:txBody>
      </p:sp>
      <p:sp>
        <p:nvSpPr>
          <p:cNvPr id="9" name="Rectangle: Rounded Corners 8">
            <a:extLst>
              <a:ext uri="{FF2B5EF4-FFF2-40B4-BE49-F238E27FC236}">
                <a16:creationId xmlns:a16="http://schemas.microsoft.com/office/drawing/2014/main" id="{9BFF13C1-CA81-4B88-9D12-08BBF9552C06}"/>
              </a:ext>
            </a:extLst>
          </p:cNvPr>
          <p:cNvSpPr/>
          <p:nvPr/>
        </p:nvSpPr>
        <p:spPr>
          <a:xfrm>
            <a:off x="4215740" y="2759034"/>
            <a:ext cx="4239492" cy="605642"/>
          </a:xfrm>
          <a:prstGeom prst="roundRect">
            <a:avLst/>
          </a:prstGeom>
          <a:solidFill>
            <a:schemeClr val="tx2">
              <a:lumMod val="20000"/>
              <a:lumOff val="80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Purchasing condoms in small towns can be embarrassing</a:t>
            </a:r>
          </a:p>
        </p:txBody>
      </p:sp>
      <p:sp>
        <p:nvSpPr>
          <p:cNvPr id="12" name="Rectangle: Rounded Corners 11">
            <a:extLst>
              <a:ext uri="{FF2B5EF4-FFF2-40B4-BE49-F238E27FC236}">
                <a16:creationId xmlns:a16="http://schemas.microsoft.com/office/drawing/2014/main" id="{A85F78AF-8BE5-4BCE-B130-C4868535B4FF}"/>
              </a:ext>
            </a:extLst>
          </p:cNvPr>
          <p:cNvSpPr/>
          <p:nvPr/>
        </p:nvSpPr>
        <p:spPr>
          <a:xfrm>
            <a:off x="4215739" y="3559239"/>
            <a:ext cx="4239492" cy="605642"/>
          </a:xfrm>
          <a:prstGeom prst="roundRect">
            <a:avLst/>
          </a:prstGeom>
          <a:solidFill>
            <a:schemeClr val="tx2">
              <a:lumMod val="20000"/>
              <a:lumOff val="80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Purchasing condoms is associated with premarital sex or infidelity</a:t>
            </a:r>
          </a:p>
        </p:txBody>
      </p:sp>
      <p:sp>
        <p:nvSpPr>
          <p:cNvPr id="15" name="TextBox 14">
            <a:extLst>
              <a:ext uri="{FF2B5EF4-FFF2-40B4-BE49-F238E27FC236}">
                <a16:creationId xmlns:a16="http://schemas.microsoft.com/office/drawing/2014/main" id="{6CDD2C97-6503-4413-B40F-6855974E082D}"/>
              </a:ext>
            </a:extLst>
          </p:cNvPr>
          <p:cNvSpPr txBox="1"/>
          <p:nvPr/>
        </p:nvSpPr>
        <p:spPr>
          <a:xfrm>
            <a:off x="4215740" y="4220944"/>
            <a:ext cx="2458192" cy="276999"/>
          </a:xfrm>
          <a:prstGeom prst="rect">
            <a:avLst/>
          </a:prstGeom>
          <a:noFill/>
        </p:spPr>
        <p:txBody>
          <a:bodyPr wrap="square" rtlCol="0">
            <a:spAutoFit/>
          </a:bodyPr>
          <a:lstStyle/>
          <a:p>
            <a:r>
              <a:rPr lang="en-US" sz="1200" dirty="0"/>
              <a:t>Lucea, et al. 2013</a:t>
            </a:r>
          </a:p>
        </p:txBody>
      </p:sp>
      <p:sp>
        <p:nvSpPr>
          <p:cNvPr id="13" name="Rectangle: Rounded Corners 12">
            <a:extLst>
              <a:ext uri="{FF2B5EF4-FFF2-40B4-BE49-F238E27FC236}">
                <a16:creationId xmlns:a16="http://schemas.microsoft.com/office/drawing/2014/main" id="{9BC3961A-9E3C-4F8A-B7F9-33BEACD34B48}"/>
              </a:ext>
            </a:extLst>
          </p:cNvPr>
          <p:cNvSpPr/>
          <p:nvPr/>
        </p:nvSpPr>
        <p:spPr>
          <a:xfrm>
            <a:off x="688766" y="4752709"/>
            <a:ext cx="7766465" cy="947530"/>
          </a:xfrm>
          <a:prstGeom prst="roundRect">
            <a:avLst/>
          </a:prstGeom>
          <a:solidFill>
            <a:schemeClr val="tx2">
              <a:lumMod val="20000"/>
              <a:lumOff val="80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Limited by factors including </a:t>
            </a:r>
            <a:r>
              <a:rPr lang="en-US" b="1" dirty="0">
                <a:solidFill>
                  <a:schemeClr val="tx1"/>
                </a:solidFill>
              </a:rPr>
              <a:t>allergic reactions </a:t>
            </a:r>
            <a:r>
              <a:rPr lang="en-US" dirty="0">
                <a:solidFill>
                  <a:schemeClr val="tx1"/>
                </a:solidFill>
              </a:rPr>
              <a:t>to the latex used in most condoms, and the perception of inconvenience and diminished sexual pleasure.</a:t>
            </a:r>
          </a:p>
        </p:txBody>
      </p:sp>
      <p:sp>
        <p:nvSpPr>
          <p:cNvPr id="16" name="TextBox 15">
            <a:extLst>
              <a:ext uri="{FF2B5EF4-FFF2-40B4-BE49-F238E27FC236}">
                <a16:creationId xmlns:a16="http://schemas.microsoft.com/office/drawing/2014/main" id="{4A014527-BD81-4F7C-9CCB-C8EE1E1D0192}"/>
              </a:ext>
            </a:extLst>
          </p:cNvPr>
          <p:cNvSpPr txBox="1"/>
          <p:nvPr/>
        </p:nvSpPr>
        <p:spPr>
          <a:xfrm>
            <a:off x="688768" y="5702911"/>
            <a:ext cx="2458192" cy="276999"/>
          </a:xfrm>
          <a:prstGeom prst="rect">
            <a:avLst/>
          </a:prstGeom>
          <a:noFill/>
        </p:spPr>
        <p:txBody>
          <a:bodyPr wrap="square" rtlCol="0">
            <a:spAutoFit/>
          </a:bodyPr>
          <a:lstStyle/>
          <a:p>
            <a:r>
              <a:rPr lang="en-US" sz="1200" dirty="0" err="1"/>
              <a:t>Mnyika</a:t>
            </a:r>
            <a:r>
              <a:rPr lang="en-US" sz="1200" dirty="0"/>
              <a:t>, et al. 1995</a:t>
            </a:r>
          </a:p>
        </p:txBody>
      </p:sp>
      <p:sp>
        <p:nvSpPr>
          <p:cNvPr id="4" name="Slide Number Placeholder 3">
            <a:extLst>
              <a:ext uri="{FF2B5EF4-FFF2-40B4-BE49-F238E27FC236}">
                <a16:creationId xmlns:a16="http://schemas.microsoft.com/office/drawing/2014/main" id="{B1F4BFC2-5207-42EF-A6EA-EB86D059BB61}"/>
              </a:ext>
            </a:extLst>
          </p:cNvPr>
          <p:cNvSpPr>
            <a:spLocks noGrp="1"/>
          </p:cNvSpPr>
          <p:nvPr>
            <p:ph type="sldNum" sz="quarter" idx="12"/>
          </p:nvPr>
        </p:nvSpPr>
        <p:spPr/>
        <p:txBody>
          <a:bodyPr/>
          <a:lstStyle/>
          <a:p>
            <a:fld id="{1D2EA5EF-C699-AF4C-BA42-C0A1CAAB713C}" type="slidenum">
              <a:rPr lang="en-US" smtClean="0"/>
              <a:t>12</a:t>
            </a:fld>
            <a:endParaRPr lang="en-US"/>
          </a:p>
        </p:txBody>
      </p:sp>
    </p:spTree>
    <p:extLst>
      <p:ext uri="{BB962C8B-B14F-4D97-AF65-F5344CB8AC3E}">
        <p14:creationId xmlns:p14="http://schemas.microsoft.com/office/powerpoint/2010/main" val="24576323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F10A03-1EB2-4ED5-A291-92E01DD9EB8B}"/>
              </a:ext>
            </a:extLst>
          </p:cNvPr>
          <p:cNvSpPr>
            <a:spLocks noGrp="1"/>
          </p:cNvSpPr>
          <p:nvPr>
            <p:ph type="title"/>
          </p:nvPr>
        </p:nvSpPr>
        <p:spPr/>
        <p:txBody>
          <a:bodyPr/>
          <a:lstStyle/>
          <a:p>
            <a:r>
              <a:rPr lang="en-US" dirty="0"/>
              <a:t>Internal condoms (formerly, ‘female condoms’)</a:t>
            </a:r>
          </a:p>
        </p:txBody>
      </p:sp>
      <p:sp>
        <p:nvSpPr>
          <p:cNvPr id="3" name="Content Placeholder 2">
            <a:extLst>
              <a:ext uri="{FF2B5EF4-FFF2-40B4-BE49-F238E27FC236}">
                <a16:creationId xmlns:a16="http://schemas.microsoft.com/office/drawing/2014/main" id="{67127696-D8C3-4FF4-BAFE-56518E8138A4}"/>
              </a:ext>
            </a:extLst>
          </p:cNvPr>
          <p:cNvSpPr>
            <a:spLocks noGrp="1"/>
          </p:cNvSpPr>
          <p:nvPr>
            <p:ph idx="1"/>
          </p:nvPr>
        </p:nvSpPr>
        <p:spPr>
          <a:xfrm>
            <a:off x="457202" y="2035834"/>
            <a:ext cx="7745894" cy="2257870"/>
          </a:xfrm>
        </p:spPr>
        <p:txBody>
          <a:bodyPr/>
          <a:lstStyle/>
          <a:p>
            <a:pPr marL="114112" indent="0">
              <a:buNone/>
            </a:pPr>
            <a:r>
              <a:rPr lang="en-US" dirty="0"/>
              <a:t>A study among commercial sex workers (CSW) in </a:t>
            </a:r>
            <a:r>
              <a:rPr lang="en-US" dirty="0" err="1"/>
              <a:t>Mpumulanga</a:t>
            </a:r>
            <a:r>
              <a:rPr lang="en-US" dirty="0"/>
              <a:t> Province, South Africa showed:</a:t>
            </a:r>
          </a:p>
          <a:p>
            <a:r>
              <a:rPr lang="en-US" dirty="0"/>
              <a:t>The program would distribute 6000 female condoms annually at a cost of $4002 and would avert 5.9 HIV, 38 syphilis, and 33 gonorrhea cases. </a:t>
            </a:r>
            <a:r>
              <a:rPr lang="en-US" sz="1200" dirty="0"/>
              <a:t>(Marseille et al., 2001)</a:t>
            </a:r>
          </a:p>
        </p:txBody>
      </p:sp>
      <p:sp>
        <p:nvSpPr>
          <p:cNvPr id="4" name="Slide Number Placeholder 3">
            <a:extLst>
              <a:ext uri="{FF2B5EF4-FFF2-40B4-BE49-F238E27FC236}">
                <a16:creationId xmlns:a16="http://schemas.microsoft.com/office/drawing/2014/main" id="{495E14A2-79F6-465E-A068-DEF7B51F9A5D}"/>
              </a:ext>
            </a:extLst>
          </p:cNvPr>
          <p:cNvSpPr>
            <a:spLocks noGrp="1"/>
          </p:cNvSpPr>
          <p:nvPr>
            <p:ph type="sldNum" sz="quarter" idx="12"/>
          </p:nvPr>
        </p:nvSpPr>
        <p:spPr/>
        <p:txBody>
          <a:bodyPr/>
          <a:lstStyle/>
          <a:p>
            <a:fld id="{1D2EA5EF-C699-AF4C-BA42-C0A1CAAB713C}" type="slidenum">
              <a:rPr lang="en-US" smtClean="0"/>
              <a:t>13</a:t>
            </a:fld>
            <a:endParaRPr lang="en-US"/>
          </a:p>
        </p:txBody>
      </p:sp>
    </p:spTree>
    <p:extLst>
      <p:ext uri="{BB962C8B-B14F-4D97-AF65-F5344CB8AC3E}">
        <p14:creationId xmlns:p14="http://schemas.microsoft.com/office/powerpoint/2010/main" val="27545481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6FF610-3A2F-4B7B-9718-41CCBA9C90C1}"/>
              </a:ext>
            </a:extLst>
          </p:cNvPr>
          <p:cNvSpPr>
            <a:spLocks noGrp="1"/>
          </p:cNvSpPr>
          <p:nvPr>
            <p:ph type="title"/>
          </p:nvPr>
        </p:nvSpPr>
        <p:spPr/>
        <p:txBody>
          <a:bodyPr/>
          <a:lstStyle/>
          <a:p>
            <a:r>
              <a:rPr lang="en-US" dirty="0"/>
              <a:t>Circumcision and HIV prevention</a:t>
            </a:r>
          </a:p>
        </p:txBody>
      </p:sp>
      <p:sp>
        <p:nvSpPr>
          <p:cNvPr id="5" name="Content Placeholder 4">
            <a:extLst>
              <a:ext uri="{FF2B5EF4-FFF2-40B4-BE49-F238E27FC236}">
                <a16:creationId xmlns:a16="http://schemas.microsoft.com/office/drawing/2014/main" id="{AD8E5D59-06B6-4609-8B6E-4A8A3E148112}"/>
              </a:ext>
            </a:extLst>
          </p:cNvPr>
          <p:cNvSpPr>
            <a:spLocks noGrp="1"/>
          </p:cNvSpPr>
          <p:nvPr>
            <p:ph sz="half" idx="1"/>
          </p:nvPr>
        </p:nvSpPr>
        <p:spPr>
          <a:xfrm>
            <a:off x="457200" y="1536192"/>
            <a:ext cx="2760453" cy="4431308"/>
          </a:xfrm>
        </p:spPr>
        <p:txBody>
          <a:bodyPr>
            <a:normAutofit/>
          </a:bodyPr>
          <a:lstStyle/>
          <a:p>
            <a:pPr marL="114112" indent="0">
              <a:buNone/>
            </a:pPr>
            <a:r>
              <a:rPr lang="en-US" sz="2000" b="0" i="0" dirty="0">
                <a:solidFill>
                  <a:srgbClr val="333333"/>
                </a:solidFill>
                <a:effectLst/>
                <a:latin typeface="Arial" panose="020B0604020202020204" pitchFamily="34" charset="0"/>
                <a:cs typeface="Arial" panose="020B0604020202020204" pitchFamily="34" charset="0"/>
              </a:rPr>
              <a:t>Results of three randomized controlled trials (RCT) showing that male circumcision reduces the risk of HIV acquisition by approximately 60%.</a:t>
            </a:r>
            <a:endParaRPr lang="en-US" sz="2000" dirty="0">
              <a:latin typeface="Arial" panose="020B0604020202020204" pitchFamily="34" charset="0"/>
              <a:cs typeface="Arial" panose="020B0604020202020204" pitchFamily="34" charset="0"/>
            </a:endParaRPr>
          </a:p>
          <a:p>
            <a:pPr marL="114112" indent="0">
              <a:buNone/>
            </a:pPr>
            <a:r>
              <a:rPr lang="en-US" sz="1200" dirty="0"/>
              <a:t>(Weiss et al., 2008)</a:t>
            </a:r>
          </a:p>
        </p:txBody>
      </p:sp>
      <p:pic>
        <p:nvPicPr>
          <p:cNvPr id="7" name="Content Placeholder 6" descr="HIV transmission in the inner foreskin. (a) The inability of cell-free HIV to translocate efficiently most of it becomes degraded. (b) The inefficient translocation of HIV. (c) The efficient translocation of HIV when there is a formation of apical viral synapses between cells highly infected with HIV and dendrites of Langerhans cells.">
            <a:extLst>
              <a:ext uri="{FF2B5EF4-FFF2-40B4-BE49-F238E27FC236}">
                <a16:creationId xmlns:a16="http://schemas.microsoft.com/office/drawing/2014/main" id="{0BD7C1CA-3F7C-49AD-846A-235DF87F2EA9}"/>
              </a:ext>
            </a:extLst>
          </p:cNvPr>
          <p:cNvPicPr>
            <a:picLocks noGrp="1" noChangeAspect="1"/>
          </p:cNvPicPr>
          <p:nvPr>
            <p:ph sz="half" idx="2"/>
          </p:nvPr>
        </p:nvPicPr>
        <p:blipFill>
          <a:blip r:embed="rId3"/>
          <a:stretch>
            <a:fillRect/>
          </a:stretch>
        </p:blipFill>
        <p:spPr>
          <a:xfrm>
            <a:off x="3597215" y="1536191"/>
            <a:ext cx="5383439" cy="4190669"/>
          </a:xfrm>
          <a:prstGeom prst="rect">
            <a:avLst/>
          </a:prstGeom>
        </p:spPr>
      </p:pic>
      <p:sp>
        <p:nvSpPr>
          <p:cNvPr id="8" name="TextBox 7">
            <a:extLst>
              <a:ext uri="{FF2B5EF4-FFF2-40B4-BE49-F238E27FC236}">
                <a16:creationId xmlns:a16="http://schemas.microsoft.com/office/drawing/2014/main" id="{3CEAB115-E553-4E6D-934D-7E8921542B13}"/>
              </a:ext>
            </a:extLst>
          </p:cNvPr>
          <p:cNvSpPr txBox="1"/>
          <p:nvPr/>
        </p:nvSpPr>
        <p:spPr>
          <a:xfrm>
            <a:off x="3536829" y="5845412"/>
            <a:ext cx="4198189" cy="276999"/>
          </a:xfrm>
          <a:prstGeom prst="rect">
            <a:avLst/>
          </a:prstGeom>
          <a:noFill/>
        </p:spPr>
        <p:txBody>
          <a:bodyPr wrap="square" rtlCol="0">
            <a:spAutoFit/>
          </a:bodyPr>
          <a:lstStyle/>
          <a:p>
            <a:r>
              <a:rPr lang="en-US" sz="1200" dirty="0"/>
              <a:t>Sharma et al., 2021</a:t>
            </a:r>
          </a:p>
        </p:txBody>
      </p:sp>
      <p:sp>
        <p:nvSpPr>
          <p:cNvPr id="4" name="Slide Number Placeholder 3">
            <a:extLst>
              <a:ext uri="{FF2B5EF4-FFF2-40B4-BE49-F238E27FC236}">
                <a16:creationId xmlns:a16="http://schemas.microsoft.com/office/drawing/2014/main" id="{F41A5995-8B66-416E-8D3E-AF2B320F6950}"/>
              </a:ext>
            </a:extLst>
          </p:cNvPr>
          <p:cNvSpPr>
            <a:spLocks noGrp="1"/>
          </p:cNvSpPr>
          <p:nvPr>
            <p:ph type="sldNum" sz="quarter" idx="12"/>
          </p:nvPr>
        </p:nvSpPr>
        <p:spPr/>
        <p:txBody>
          <a:bodyPr/>
          <a:lstStyle/>
          <a:p>
            <a:fld id="{1D2EA5EF-C699-AF4C-BA42-C0A1CAAB713C}" type="slidenum">
              <a:rPr lang="en-US" smtClean="0"/>
              <a:t>14</a:t>
            </a:fld>
            <a:endParaRPr lang="en-US"/>
          </a:p>
        </p:txBody>
      </p:sp>
    </p:spTree>
    <p:extLst>
      <p:ext uri="{BB962C8B-B14F-4D97-AF65-F5344CB8AC3E}">
        <p14:creationId xmlns:p14="http://schemas.microsoft.com/office/powerpoint/2010/main" val="385006885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B4D440-2B30-40BE-95C5-E23D30DB2970}"/>
              </a:ext>
            </a:extLst>
          </p:cNvPr>
          <p:cNvSpPr>
            <a:spLocks noGrp="1"/>
          </p:cNvSpPr>
          <p:nvPr>
            <p:ph type="title"/>
          </p:nvPr>
        </p:nvSpPr>
        <p:spPr/>
        <p:txBody>
          <a:bodyPr/>
          <a:lstStyle/>
          <a:p>
            <a:r>
              <a:rPr lang="en-US" dirty="0"/>
              <a:t>Pre-exposure prophylaxis (</a:t>
            </a:r>
            <a:r>
              <a:rPr lang="en-US" dirty="0" err="1"/>
              <a:t>PrEP</a:t>
            </a:r>
            <a:r>
              <a:rPr lang="en-US" dirty="0"/>
              <a:t>)</a:t>
            </a:r>
          </a:p>
        </p:txBody>
      </p:sp>
      <p:sp>
        <p:nvSpPr>
          <p:cNvPr id="3" name="Content Placeholder 2">
            <a:extLst>
              <a:ext uri="{FF2B5EF4-FFF2-40B4-BE49-F238E27FC236}">
                <a16:creationId xmlns:a16="http://schemas.microsoft.com/office/drawing/2014/main" id="{26A2D968-2047-4F65-92BA-B4AFB4D93944}"/>
              </a:ext>
            </a:extLst>
          </p:cNvPr>
          <p:cNvSpPr>
            <a:spLocks noGrp="1"/>
          </p:cNvSpPr>
          <p:nvPr>
            <p:ph sz="half" idx="1"/>
          </p:nvPr>
        </p:nvSpPr>
        <p:spPr/>
        <p:txBody>
          <a:bodyPr>
            <a:normAutofit/>
          </a:bodyPr>
          <a:lstStyle/>
          <a:p>
            <a:pPr marL="114112" indent="0">
              <a:buNone/>
            </a:pPr>
            <a:r>
              <a:rPr lang="en-US" sz="2000" dirty="0"/>
              <a:t>PrEP is an </a:t>
            </a:r>
            <a:r>
              <a:rPr lang="en-US" sz="2000" b="1" dirty="0"/>
              <a:t>HIV prevention </a:t>
            </a:r>
            <a:r>
              <a:rPr lang="en-US" sz="2000" dirty="0"/>
              <a:t>method in which </a:t>
            </a:r>
            <a:r>
              <a:rPr lang="en-US" sz="2000" b="1" i="1" dirty="0"/>
              <a:t>people who </a:t>
            </a:r>
            <a:r>
              <a:rPr lang="en-US" sz="2000" b="1" i="1" u="sng" dirty="0"/>
              <a:t>do NOT have HIV</a:t>
            </a:r>
            <a:r>
              <a:rPr lang="en-US" sz="2000" b="1" i="1" dirty="0">
                <a:solidFill>
                  <a:srgbClr val="FF0000"/>
                </a:solidFill>
              </a:rPr>
              <a:t> </a:t>
            </a:r>
            <a:r>
              <a:rPr lang="en-US" sz="2000" b="1" i="1" dirty="0"/>
              <a:t>take HIV medicine </a:t>
            </a:r>
            <a:r>
              <a:rPr lang="en-US" sz="2000" dirty="0"/>
              <a:t>to reduce their risk of getting HIV. </a:t>
            </a:r>
            <a:endParaRPr lang="en-SG" sz="2000" dirty="0"/>
          </a:p>
        </p:txBody>
      </p:sp>
      <p:pic>
        <p:nvPicPr>
          <p:cNvPr id="10" name="Content Placeholder 9" descr="Outreach worker talking to woman about PrEP.">
            <a:extLst>
              <a:ext uri="{FF2B5EF4-FFF2-40B4-BE49-F238E27FC236}">
                <a16:creationId xmlns:a16="http://schemas.microsoft.com/office/drawing/2014/main" id="{72B47CE8-D898-4D40-BE45-C3D0553AB323}"/>
              </a:ext>
            </a:extLst>
          </p:cNvPr>
          <p:cNvPicPr>
            <a:picLocks noGrp="1" noChangeAspect="1"/>
          </p:cNvPicPr>
          <p:nvPr>
            <p:ph sz="half" idx="2"/>
          </p:nvPr>
        </p:nvPicPr>
        <p:blipFill>
          <a:blip r:embed="rId2"/>
          <a:stretch>
            <a:fillRect/>
          </a:stretch>
        </p:blipFill>
        <p:spPr>
          <a:xfrm>
            <a:off x="4748092" y="1305954"/>
            <a:ext cx="3381616" cy="4430713"/>
          </a:xfrm>
          <a:prstGeom prst="rect">
            <a:avLst/>
          </a:prstGeom>
        </p:spPr>
      </p:pic>
      <p:sp>
        <p:nvSpPr>
          <p:cNvPr id="11" name="TextBox 10">
            <a:extLst>
              <a:ext uri="{FF2B5EF4-FFF2-40B4-BE49-F238E27FC236}">
                <a16:creationId xmlns:a16="http://schemas.microsoft.com/office/drawing/2014/main" id="{74418679-C0A7-4424-8A8C-2F20D8EF3DCB}"/>
              </a:ext>
            </a:extLst>
          </p:cNvPr>
          <p:cNvSpPr txBox="1"/>
          <p:nvPr/>
        </p:nvSpPr>
        <p:spPr>
          <a:xfrm>
            <a:off x="4684144" y="5736667"/>
            <a:ext cx="3752489" cy="461665"/>
          </a:xfrm>
          <a:prstGeom prst="rect">
            <a:avLst/>
          </a:prstGeom>
          <a:noFill/>
        </p:spPr>
        <p:txBody>
          <a:bodyPr wrap="square" rtlCol="0">
            <a:spAutoFit/>
          </a:bodyPr>
          <a:lstStyle/>
          <a:p>
            <a:r>
              <a:rPr lang="en-US" sz="1200" dirty="0"/>
              <a:t>“</a:t>
            </a:r>
            <a:r>
              <a:rPr lang="en-US" sz="1200" dirty="0">
                <a:hlinkClick r:id="rId3"/>
              </a:rPr>
              <a:t>20220627_Morristown-017</a:t>
            </a:r>
            <a:r>
              <a:rPr lang="en-US" sz="1200" dirty="0"/>
              <a:t>” by John O’Boyle is licensed by CC BY-NC-ND 2.0 cropped from original</a:t>
            </a:r>
          </a:p>
        </p:txBody>
      </p:sp>
      <p:sp>
        <p:nvSpPr>
          <p:cNvPr id="5" name="Slide Number Placeholder 4">
            <a:extLst>
              <a:ext uri="{FF2B5EF4-FFF2-40B4-BE49-F238E27FC236}">
                <a16:creationId xmlns:a16="http://schemas.microsoft.com/office/drawing/2014/main" id="{F87CEC61-D4E1-435C-8F52-35ABF1E6BA4F}"/>
              </a:ext>
            </a:extLst>
          </p:cNvPr>
          <p:cNvSpPr>
            <a:spLocks noGrp="1"/>
          </p:cNvSpPr>
          <p:nvPr>
            <p:ph type="sldNum" sz="quarter" idx="12"/>
          </p:nvPr>
        </p:nvSpPr>
        <p:spPr/>
        <p:txBody>
          <a:bodyPr/>
          <a:lstStyle/>
          <a:p>
            <a:fld id="{1D2EA5EF-C699-AF4C-BA42-C0A1CAAB713C}" type="slidenum">
              <a:rPr lang="en-US" smtClean="0"/>
              <a:t>15</a:t>
            </a:fld>
            <a:endParaRPr lang="en-US"/>
          </a:p>
        </p:txBody>
      </p:sp>
    </p:spTree>
    <p:extLst>
      <p:ext uri="{BB962C8B-B14F-4D97-AF65-F5344CB8AC3E}">
        <p14:creationId xmlns:p14="http://schemas.microsoft.com/office/powerpoint/2010/main" val="22458371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815953-4356-4AD0-871C-2AF66C2634F2}"/>
              </a:ext>
            </a:extLst>
          </p:cNvPr>
          <p:cNvSpPr>
            <a:spLocks noGrp="1"/>
          </p:cNvSpPr>
          <p:nvPr>
            <p:ph type="title"/>
          </p:nvPr>
        </p:nvSpPr>
        <p:spPr/>
        <p:txBody>
          <a:bodyPr/>
          <a:lstStyle/>
          <a:p>
            <a:r>
              <a:rPr lang="en-US" dirty="0"/>
              <a:t>Deciding to take PrEP</a:t>
            </a:r>
          </a:p>
        </p:txBody>
      </p:sp>
      <p:sp>
        <p:nvSpPr>
          <p:cNvPr id="8" name="TextBox 7">
            <a:extLst>
              <a:ext uri="{FF2B5EF4-FFF2-40B4-BE49-F238E27FC236}">
                <a16:creationId xmlns:a16="http://schemas.microsoft.com/office/drawing/2014/main" id="{857BD455-80BA-48DE-9D7F-939909421AB9}"/>
              </a:ext>
            </a:extLst>
          </p:cNvPr>
          <p:cNvSpPr txBox="1"/>
          <p:nvPr/>
        </p:nvSpPr>
        <p:spPr>
          <a:xfrm>
            <a:off x="4310209" y="1417639"/>
            <a:ext cx="4376589" cy="4524315"/>
          </a:xfrm>
          <a:prstGeom prst="rect">
            <a:avLst/>
          </a:prstGeom>
          <a:noFill/>
        </p:spPr>
        <p:txBody>
          <a:bodyPr wrap="square" lIns="91440" tIns="45720" rIns="91440" bIns="45720" rtlCol="0" anchor="t">
            <a:spAutoFit/>
          </a:bodyPr>
          <a:lstStyle/>
          <a:p>
            <a:pPr algn="ctr"/>
            <a:r>
              <a:rPr lang="en-US" sz="2400" b="1" i="0" dirty="0">
                <a:solidFill>
                  <a:srgbClr val="000000"/>
                </a:solidFill>
                <a:effectLst/>
                <a:latin typeface="Open Sans"/>
                <a:ea typeface="Open Sans"/>
                <a:cs typeface="Open Sans"/>
              </a:rPr>
              <a:t>Anal or vaginal sex in the </a:t>
            </a:r>
            <a:r>
              <a:rPr lang="en-US" sz="2400" b="1" i="0">
                <a:solidFill>
                  <a:srgbClr val="000000"/>
                </a:solidFill>
                <a:effectLst/>
                <a:latin typeface="Open Sans"/>
                <a:ea typeface="Open Sans"/>
                <a:cs typeface="Open Sans"/>
              </a:rPr>
              <a:t>past 6 months </a:t>
            </a:r>
            <a:r>
              <a:rPr lang="en-US" sz="2400" i="1">
                <a:solidFill>
                  <a:srgbClr val="000000"/>
                </a:solidFill>
                <a:latin typeface="Open Sans"/>
                <a:ea typeface="Open Sans"/>
                <a:cs typeface="Open Sans"/>
              </a:rPr>
              <a:t>and</a:t>
            </a:r>
            <a:endParaRPr lang="en-US">
              <a:solidFill>
                <a:srgbClr val="222222"/>
              </a:solidFill>
              <a:latin typeface="Arial"/>
              <a:ea typeface="Open Sans"/>
              <a:cs typeface="Arial"/>
            </a:endParaRPr>
          </a:p>
          <a:p>
            <a:pPr marL="342900" indent="-342900" algn="ctr">
              <a:buFont typeface="Arial"/>
              <a:buChar char="•"/>
            </a:pPr>
            <a:r>
              <a:rPr lang="en-US" sz="2400" dirty="0">
                <a:solidFill>
                  <a:srgbClr val="000000"/>
                </a:solidFill>
                <a:latin typeface="Open Sans"/>
                <a:ea typeface="Open Sans"/>
                <a:cs typeface="Open Sans"/>
              </a:rPr>
              <a:t>have</a:t>
            </a:r>
            <a:r>
              <a:rPr lang="en-US" sz="2400" b="0" i="0" dirty="0">
                <a:solidFill>
                  <a:srgbClr val="000000"/>
                </a:solidFill>
                <a:effectLst/>
                <a:latin typeface="Open Sans"/>
                <a:ea typeface="Open Sans"/>
                <a:cs typeface="Open Sans"/>
              </a:rPr>
              <a:t> a sexual partner with HIV (especially if the partner has an unknown </a:t>
            </a:r>
            <a:r>
              <a:rPr lang="en-US" sz="2400" b="0" i="0">
                <a:solidFill>
                  <a:srgbClr val="000000"/>
                </a:solidFill>
                <a:effectLst/>
                <a:latin typeface="Open Sans"/>
                <a:ea typeface="Open Sans"/>
                <a:cs typeface="Open Sans"/>
              </a:rPr>
              <a:t>or detectable viral load),</a:t>
            </a:r>
            <a:endParaRPr lang="en-US">
              <a:solidFill>
                <a:srgbClr val="222222"/>
              </a:solidFill>
              <a:latin typeface="Arial"/>
              <a:ea typeface="Open Sans" panose="020B0606030504020204" pitchFamily="34" charset="0"/>
              <a:cs typeface="Arial"/>
            </a:endParaRPr>
          </a:p>
          <a:p>
            <a:pPr marL="342900" indent="-342900" algn="ctr">
              <a:buFont typeface="Arial"/>
              <a:buChar char="•"/>
            </a:pPr>
            <a:r>
              <a:rPr lang="en-US" sz="2400" b="0" i="0" dirty="0">
                <a:solidFill>
                  <a:srgbClr val="000000"/>
                </a:solidFill>
                <a:effectLst/>
                <a:latin typeface="Open Sans"/>
                <a:ea typeface="Open Sans"/>
                <a:cs typeface="Open Sans"/>
              </a:rPr>
              <a:t>have not consistently used a </a:t>
            </a:r>
            <a:r>
              <a:rPr lang="en-US" sz="2400" b="0" i="0">
                <a:solidFill>
                  <a:srgbClr val="000000"/>
                </a:solidFill>
                <a:effectLst/>
                <a:latin typeface="Open Sans"/>
                <a:ea typeface="Open Sans"/>
                <a:cs typeface="Open Sans"/>
              </a:rPr>
              <a:t>condom,</a:t>
            </a:r>
            <a:r>
              <a:rPr lang="en-US" sz="2400">
                <a:solidFill>
                  <a:srgbClr val="000000"/>
                </a:solidFill>
                <a:latin typeface="Open Sans"/>
                <a:ea typeface="Open Sans"/>
                <a:cs typeface="Open Sans"/>
              </a:rPr>
              <a:t> </a:t>
            </a:r>
            <a:endParaRPr lang="en-US">
              <a:solidFill>
                <a:srgbClr val="222222"/>
              </a:solidFill>
              <a:latin typeface="Arial"/>
              <a:ea typeface="Open Sans" panose="020B0606030504020204" pitchFamily="34" charset="0"/>
              <a:cs typeface="Arial"/>
            </a:endParaRPr>
          </a:p>
          <a:p>
            <a:pPr marL="342900" indent="-342900" algn="ctr">
              <a:buFont typeface="Arial"/>
              <a:buChar char="•"/>
            </a:pPr>
            <a:r>
              <a:rPr lang="en-US" sz="2400" b="0" i="0" dirty="0">
                <a:solidFill>
                  <a:srgbClr val="000000"/>
                </a:solidFill>
                <a:effectLst/>
                <a:latin typeface="Open Sans"/>
                <a:ea typeface="Open Sans"/>
                <a:cs typeface="Open Sans"/>
              </a:rPr>
              <a:t>have been diagnosed with a sexually transmitted disease in the past 6 months.</a:t>
            </a:r>
            <a:endParaRPr lang="en-US" b="0" i="0">
              <a:solidFill>
                <a:srgbClr val="222222"/>
              </a:solidFill>
              <a:effectLst/>
              <a:latin typeface="Arial"/>
              <a:ea typeface="Open Sans" panose="020B0606030504020204" pitchFamily="34" charset="0"/>
              <a:cs typeface="Arial"/>
            </a:endParaRPr>
          </a:p>
        </p:txBody>
      </p:sp>
      <p:pic>
        <p:nvPicPr>
          <p:cNvPr id="11" name="Picture 2">
            <a:extLst>
              <a:ext uri="{FF2B5EF4-FFF2-40B4-BE49-F238E27FC236}">
                <a16:creationId xmlns:a16="http://schemas.microsoft.com/office/drawing/2014/main" id="{2A4E729F-FD8C-41AE-8AD6-2F7221D37EED}"/>
              </a:ext>
              <a:ext uri="{C183D7F6-B498-43B3-948B-1728B52AA6E4}">
                <adec:decorative xmlns:adec="http://schemas.microsoft.com/office/drawing/2017/decorative" val="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2" y="1417639"/>
            <a:ext cx="3208615" cy="3513616"/>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9A3A8308-6785-4B39-B848-D67358FCD494}"/>
              </a:ext>
            </a:extLst>
          </p:cNvPr>
          <p:cNvSpPr txBox="1"/>
          <p:nvPr/>
        </p:nvSpPr>
        <p:spPr>
          <a:xfrm>
            <a:off x="2441062" y="6236286"/>
            <a:ext cx="4572000" cy="646331"/>
          </a:xfrm>
          <a:prstGeom prst="rect">
            <a:avLst/>
          </a:prstGeom>
          <a:noFill/>
        </p:spPr>
        <p:txBody>
          <a:bodyPr wrap="square">
            <a:spAutoFit/>
          </a:bodyPr>
          <a:lstStyle/>
          <a:p>
            <a:r>
              <a:rPr lang="en-US" sz="1200" dirty="0">
                <a:solidFill>
                  <a:schemeClr val="bg1"/>
                </a:solidFill>
              </a:rPr>
              <a:t>Centers for Disease Control &amp; Prevention. Available at </a:t>
            </a:r>
            <a:r>
              <a:rPr lang="en-US" sz="1200" dirty="0">
                <a:solidFill>
                  <a:schemeClr val="bg1"/>
                </a:solidFill>
                <a:hlinkClick r:id="rId3">
                  <a:extLst>
                    <a:ext uri="{A12FA001-AC4F-418D-AE19-62706E023703}">
                      <ahyp:hlinkClr xmlns:ahyp="http://schemas.microsoft.com/office/drawing/2018/hyperlinkcolor" val="tx"/>
                    </a:ext>
                  </a:extLst>
                </a:hlinkClick>
              </a:rPr>
              <a:t>https://www.cdc.gov/hiv/basics/prep/prep-decision.html</a:t>
            </a:r>
            <a:r>
              <a:rPr lang="en-US" sz="1200" dirty="0">
                <a:solidFill>
                  <a:schemeClr val="bg1"/>
                </a:solidFill>
              </a:rPr>
              <a:t> Accessed Feb 2024</a:t>
            </a:r>
          </a:p>
        </p:txBody>
      </p:sp>
      <p:sp>
        <p:nvSpPr>
          <p:cNvPr id="5" name="Slide Number Placeholder 4">
            <a:extLst>
              <a:ext uri="{FF2B5EF4-FFF2-40B4-BE49-F238E27FC236}">
                <a16:creationId xmlns:a16="http://schemas.microsoft.com/office/drawing/2014/main" id="{2E7DF398-9A45-4139-A985-A6A71F84C46F}"/>
              </a:ext>
            </a:extLst>
          </p:cNvPr>
          <p:cNvSpPr>
            <a:spLocks noGrp="1"/>
          </p:cNvSpPr>
          <p:nvPr>
            <p:ph type="sldNum" sz="quarter" idx="12"/>
          </p:nvPr>
        </p:nvSpPr>
        <p:spPr/>
        <p:txBody>
          <a:bodyPr/>
          <a:lstStyle/>
          <a:p>
            <a:fld id="{1D2EA5EF-C699-AF4C-BA42-C0A1CAAB713C}" type="slidenum">
              <a:rPr lang="en-US" smtClean="0"/>
              <a:t>16</a:t>
            </a:fld>
            <a:endParaRPr lang="en-US"/>
          </a:p>
        </p:txBody>
      </p:sp>
    </p:spTree>
    <p:extLst>
      <p:ext uri="{BB962C8B-B14F-4D97-AF65-F5344CB8AC3E}">
        <p14:creationId xmlns:p14="http://schemas.microsoft.com/office/powerpoint/2010/main" val="11848195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815953-4356-4AD0-871C-2AF66C2634F2}"/>
              </a:ext>
            </a:extLst>
          </p:cNvPr>
          <p:cNvSpPr>
            <a:spLocks noGrp="1"/>
          </p:cNvSpPr>
          <p:nvPr>
            <p:ph type="title"/>
          </p:nvPr>
        </p:nvSpPr>
        <p:spPr/>
        <p:txBody>
          <a:bodyPr/>
          <a:lstStyle/>
          <a:p>
            <a:r>
              <a:rPr lang="en-US" dirty="0"/>
              <a:t>Deciding to take PrEP [1]</a:t>
            </a:r>
          </a:p>
        </p:txBody>
      </p:sp>
      <p:sp>
        <p:nvSpPr>
          <p:cNvPr id="9" name="TextBox 8">
            <a:extLst>
              <a:ext uri="{FF2B5EF4-FFF2-40B4-BE49-F238E27FC236}">
                <a16:creationId xmlns:a16="http://schemas.microsoft.com/office/drawing/2014/main" id="{5A5D97A9-A85C-416E-B866-43030B9F9A8E}"/>
              </a:ext>
            </a:extLst>
          </p:cNvPr>
          <p:cNvSpPr txBox="1"/>
          <p:nvPr/>
        </p:nvSpPr>
        <p:spPr>
          <a:xfrm>
            <a:off x="1446551" y="1568873"/>
            <a:ext cx="4920299" cy="1323439"/>
          </a:xfrm>
          <a:prstGeom prst="rect">
            <a:avLst/>
          </a:prstGeom>
          <a:noFill/>
        </p:spPr>
        <p:txBody>
          <a:bodyPr wrap="square">
            <a:spAutoFit/>
          </a:bodyPr>
          <a:lstStyle/>
          <a:p>
            <a:pPr algn="ctr"/>
            <a:r>
              <a:rPr lang="en-US" sz="2000" b="0" i="0" dirty="0">
                <a:solidFill>
                  <a:srgbClr val="000000"/>
                </a:solidFill>
                <a:effectLst/>
                <a:latin typeface="Open Sans" panose="020B0606030504020204" pitchFamily="34" charset="0"/>
              </a:rPr>
              <a:t>You</a:t>
            </a:r>
            <a:r>
              <a:rPr lang="en-US" sz="2000" b="1" i="0" dirty="0">
                <a:solidFill>
                  <a:srgbClr val="000000"/>
                </a:solidFill>
                <a:effectLst/>
                <a:latin typeface="Open Sans" panose="020B0606030504020204" pitchFamily="34" charset="0"/>
              </a:rPr>
              <a:t> inject drugs </a:t>
            </a:r>
            <a:r>
              <a:rPr lang="en-US" sz="2000" b="0" i="0" dirty="0">
                <a:solidFill>
                  <a:srgbClr val="000000"/>
                </a:solidFill>
                <a:effectLst/>
                <a:latin typeface="Open Sans" panose="020B0606030504020204" pitchFamily="34" charset="0"/>
              </a:rPr>
              <a:t>and you</a:t>
            </a:r>
          </a:p>
          <a:p>
            <a:pPr algn="ctr">
              <a:buFont typeface="Arial" panose="020B0604020202020204" pitchFamily="34" charset="0"/>
              <a:buChar char="•"/>
            </a:pPr>
            <a:r>
              <a:rPr lang="en-US" sz="2000" b="0" i="0" dirty="0">
                <a:solidFill>
                  <a:srgbClr val="000000"/>
                </a:solidFill>
                <a:effectLst/>
                <a:latin typeface="Open Sans" panose="020B0606030504020204" pitchFamily="34" charset="0"/>
              </a:rPr>
              <a:t>have an injection partner with HIV, or</a:t>
            </a:r>
          </a:p>
          <a:p>
            <a:pPr algn="ctr">
              <a:buFont typeface="Arial" panose="020B0604020202020204" pitchFamily="34" charset="0"/>
              <a:buChar char="•"/>
            </a:pPr>
            <a:r>
              <a:rPr lang="en-US" sz="2000" b="0" i="0" dirty="0">
                <a:solidFill>
                  <a:srgbClr val="000000"/>
                </a:solidFill>
                <a:effectLst/>
                <a:latin typeface="Open Sans" panose="020B0606030504020204" pitchFamily="34" charset="0"/>
              </a:rPr>
              <a:t>share needles, syringes, or other drug injection equipment</a:t>
            </a:r>
          </a:p>
        </p:txBody>
      </p:sp>
      <p:sp>
        <p:nvSpPr>
          <p:cNvPr id="10" name="TextBox 9">
            <a:extLst>
              <a:ext uri="{FF2B5EF4-FFF2-40B4-BE49-F238E27FC236}">
                <a16:creationId xmlns:a16="http://schemas.microsoft.com/office/drawing/2014/main" id="{A65AEEFD-6475-44A5-8067-B69A184D34D7}"/>
              </a:ext>
            </a:extLst>
          </p:cNvPr>
          <p:cNvSpPr txBox="1"/>
          <p:nvPr/>
        </p:nvSpPr>
        <p:spPr>
          <a:xfrm>
            <a:off x="3732551" y="4105261"/>
            <a:ext cx="4920299" cy="1323439"/>
          </a:xfrm>
          <a:prstGeom prst="rect">
            <a:avLst/>
          </a:prstGeom>
          <a:noFill/>
        </p:spPr>
        <p:txBody>
          <a:bodyPr wrap="square">
            <a:spAutoFit/>
          </a:bodyPr>
          <a:lstStyle/>
          <a:p>
            <a:pPr algn="ctr"/>
            <a:r>
              <a:rPr lang="en-US" sz="2000" b="0" i="0" dirty="0">
                <a:solidFill>
                  <a:srgbClr val="000000"/>
                </a:solidFill>
                <a:effectLst/>
                <a:latin typeface="Open Sans" panose="020B0606030504020204" pitchFamily="34" charset="0"/>
              </a:rPr>
              <a:t>You have been </a:t>
            </a:r>
            <a:r>
              <a:rPr lang="en-US" sz="2000" b="1" i="0" dirty="0">
                <a:solidFill>
                  <a:srgbClr val="000000"/>
                </a:solidFill>
                <a:effectLst/>
                <a:latin typeface="Open Sans" panose="020B0606030504020204" pitchFamily="34" charset="0"/>
              </a:rPr>
              <a:t>prescribed PEP (post-exposure prophylaxis) </a:t>
            </a:r>
            <a:r>
              <a:rPr lang="en-US" sz="2000" b="0" i="0" dirty="0">
                <a:solidFill>
                  <a:srgbClr val="000000"/>
                </a:solidFill>
                <a:effectLst/>
                <a:latin typeface="Open Sans" panose="020B0606030504020204" pitchFamily="34" charset="0"/>
              </a:rPr>
              <a:t>and you</a:t>
            </a:r>
          </a:p>
          <a:p>
            <a:pPr algn="ctr">
              <a:buFont typeface="Arial" panose="020B0604020202020204" pitchFamily="34" charset="0"/>
              <a:buChar char="•"/>
            </a:pPr>
            <a:r>
              <a:rPr lang="en-US" sz="2000" b="0" i="0" dirty="0">
                <a:solidFill>
                  <a:srgbClr val="000000"/>
                </a:solidFill>
                <a:effectLst/>
                <a:latin typeface="Open Sans" panose="020B0606030504020204" pitchFamily="34" charset="0"/>
              </a:rPr>
              <a:t>report continued risk behavior, or</a:t>
            </a:r>
          </a:p>
          <a:p>
            <a:pPr algn="ctr">
              <a:buFont typeface="Arial" panose="020B0604020202020204" pitchFamily="34" charset="0"/>
              <a:buChar char="•"/>
            </a:pPr>
            <a:r>
              <a:rPr lang="en-US" sz="2000" b="0" i="0" dirty="0">
                <a:solidFill>
                  <a:srgbClr val="000000"/>
                </a:solidFill>
                <a:effectLst/>
                <a:latin typeface="Open Sans" panose="020B0606030504020204" pitchFamily="34" charset="0"/>
              </a:rPr>
              <a:t>have used multiple courses of PEP.</a:t>
            </a:r>
          </a:p>
        </p:txBody>
      </p:sp>
      <p:pic>
        <p:nvPicPr>
          <p:cNvPr id="12" name="Picture 4">
            <a:extLst>
              <a:ext uri="{FF2B5EF4-FFF2-40B4-BE49-F238E27FC236}">
                <a16:creationId xmlns:a16="http://schemas.microsoft.com/office/drawing/2014/main" id="{6C623D90-2C32-43FC-9B99-89F7CFCAB12F}"/>
              </a:ext>
              <a:ext uri="{C183D7F6-B498-43B3-948B-1728B52AA6E4}">
                <adec:decorative xmlns:adec="http://schemas.microsoft.com/office/drawing/2017/decorative" val="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66850" y="1503862"/>
            <a:ext cx="1858824" cy="1858824"/>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a:extLst>
              <a:ext uri="{FF2B5EF4-FFF2-40B4-BE49-F238E27FC236}">
                <a16:creationId xmlns:a16="http://schemas.microsoft.com/office/drawing/2014/main" id="{F3E43BDE-7DCA-486C-BCBC-D63846BB686C}"/>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5475" y="3647239"/>
            <a:ext cx="1415896" cy="1993261"/>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9A3A8308-6785-4B39-B848-D67358FCD494}"/>
              </a:ext>
            </a:extLst>
          </p:cNvPr>
          <p:cNvSpPr txBox="1"/>
          <p:nvPr/>
        </p:nvSpPr>
        <p:spPr>
          <a:xfrm>
            <a:off x="2441062" y="6236286"/>
            <a:ext cx="4572000" cy="646331"/>
          </a:xfrm>
          <a:prstGeom prst="rect">
            <a:avLst/>
          </a:prstGeom>
          <a:noFill/>
        </p:spPr>
        <p:txBody>
          <a:bodyPr wrap="square">
            <a:spAutoFit/>
          </a:bodyPr>
          <a:lstStyle/>
          <a:p>
            <a:r>
              <a:rPr lang="en-US" sz="1200" dirty="0">
                <a:solidFill>
                  <a:schemeClr val="bg1"/>
                </a:solidFill>
              </a:rPr>
              <a:t>Centers for Disease Control &amp; Prevention. Available at </a:t>
            </a:r>
            <a:r>
              <a:rPr lang="en-US" sz="1200" dirty="0">
                <a:solidFill>
                  <a:schemeClr val="bg1"/>
                </a:solidFill>
                <a:hlinkClick r:id="rId4">
                  <a:extLst>
                    <a:ext uri="{A12FA001-AC4F-418D-AE19-62706E023703}">
                      <ahyp:hlinkClr xmlns:ahyp="http://schemas.microsoft.com/office/drawing/2018/hyperlinkcolor" val="tx"/>
                    </a:ext>
                  </a:extLst>
                </a:hlinkClick>
              </a:rPr>
              <a:t>https://www.cdc.gov/hiv/basics/prep/prep-decision.html</a:t>
            </a:r>
            <a:r>
              <a:rPr lang="en-US" sz="1200" dirty="0">
                <a:solidFill>
                  <a:schemeClr val="bg1"/>
                </a:solidFill>
              </a:rPr>
              <a:t> Accessed Feb 2024</a:t>
            </a:r>
          </a:p>
        </p:txBody>
      </p:sp>
      <p:sp>
        <p:nvSpPr>
          <p:cNvPr id="5" name="Slide Number Placeholder 4">
            <a:extLst>
              <a:ext uri="{FF2B5EF4-FFF2-40B4-BE49-F238E27FC236}">
                <a16:creationId xmlns:a16="http://schemas.microsoft.com/office/drawing/2014/main" id="{2E7DF398-9A45-4139-A985-A6A71F84C46F}"/>
              </a:ext>
            </a:extLst>
          </p:cNvPr>
          <p:cNvSpPr>
            <a:spLocks noGrp="1"/>
          </p:cNvSpPr>
          <p:nvPr>
            <p:ph type="sldNum" sz="quarter" idx="12"/>
          </p:nvPr>
        </p:nvSpPr>
        <p:spPr/>
        <p:txBody>
          <a:bodyPr/>
          <a:lstStyle/>
          <a:p>
            <a:fld id="{1D2EA5EF-C699-AF4C-BA42-C0A1CAAB713C}" type="slidenum">
              <a:rPr lang="en-US" smtClean="0"/>
              <a:t>17</a:t>
            </a:fld>
            <a:endParaRPr lang="en-US"/>
          </a:p>
        </p:txBody>
      </p:sp>
    </p:spTree>
    <p:extLst>
      <p:ext uri="{BB962C8B-B14F-4D97-AF65-F5344CB8AC3E}">
        <p14:creationId xmlns:p14="http://schemas.microsoft.com/office/powerpoint/2010/main" val="302072841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254AC1-6576-45C7-B004-A34D333C1458}"/>
              </a:ext>
            </a:extLst>
          </p:cNvPr>
          <p:cNvSpPr>
            <a:spLocks noGrp="1"/>
          </p:cNvSpPr>
          <p:nvPr>
            <p:ph type="title"/>
          </p:nvPr>
        </p:nvSpPr>
        <p:spPr/>
        <p:txBody>
          <a:bodyPr/>
          <a:lstStyle/>
          <a:p>
            <a:r>
              <a:rPr lang="en-US" dirty="0"/>
              <a:t>How effective is </a:t>
            </a:r>
            <a:r>
              <a:rPr lang="en-US" dirty="0" err="1"/>
              <a:t>PrEP</a:t>
            </a:r>
            <a:r>
              <a:rPr lang="en-US" dirty="0"/>
              <a:t>?</a:t>
            </a:r>
          </a:p>
        </p:txBody>
      </p:sp>
      <p:sp>
        <p:nvSpPr>
          <p:cNvPr id="3" name="Content Placeholder 2">
            <a:extLst>
              <a:ext uri="{FF2B5EF4-FFF2-40B4-BE49-F238E27FC236}">
                <a16:creationId xmlns:a16="http://schemas.microsoft.com/office/drawing/2014/main" id="{0816D04E-FDBE-4073-9715-F5E6A898CC78}"/>
              </a:ext>
            </a:extLst>
          </p:cNvPr>
          <p:cNvSpPr>
            <a:spLocks noGrp="1"/>
          </p:cNvSpPr>
          <p:nvPr>
            <p:ph idx="1"/>
          </p:nvPr>
        </p:nvSpPr>
        <p:spPr/>
        <p:txBody>
          <a:bodyPr/>
          <a:lstStyle/>
          <a:p>
            <a:r>
              <a:rPr lang="en-US" dirty="0" err="1"/>
              <a:t>PrEP</a:t>
            </a:r>
            <a:r>
              <a:rPr lang="en-US" dirty="0"/>
              <a:t> reduces the risk of getting HIV from sex by about 99% when taken as prescribed.</a:t>
            </a:r>
          </a:p>
          <a:p>
            <a:r>
              <a:rPr lang="en-US" dirty="0"/>
              <a:t>Although there is less information about how effective </a:t>
            </a:r>
            <a:r>
              <a:rPr lang="en-US" dirty="0" err="1"/>
              <a:t>PrEP</a:t>
            </a:r>
            <a:r>
              <a:rPr lang="en-US" dirty="0"/>
              <a:t> pills are among people who inject drugs, we know that </a:t>
            </a:r>
            <a:r>
              <a:rPr lang="en-US" dirty="0" err="1"/>
              <a:t>PrEP</a:t>
            </a:r>
            <a:r>
              <a:rPr lang="en-US" dirty="0"/>
              <a:t> pills reduce the risk of getting HIV by at least 74% when taken as prescribed. Currently, </a:t>
            </a:r>
            <a:r>
              <a:rPr lang="en-US" dirty="0" err="1"/>
              <a:t>PrEP</a:t>
            </a:r>
            <a:r>
              <a:rPr lang="en-US" dirty="0"/>
              <a:t> shots are not recommended for people who inject drugs.</a:t>
            </a:r>
          </a:p>
          <a:p>
            <a:r>
              <a:rPr lang="en-US" dirty="0" err="1"/>
              <a:t>PrEP</a:t>
            </a:r>
            <a:r>
              <a:rPr lang="en-US" dirty="0"/>
              <a:t> is less effective when not taken as prescribed.</a:t>
            </a:r>
          </a:p>
        </p:txBody>
      </p:sp>
      <p:sp>
        <p:nvSpPr>
          <p:cNvPr id="6" name="TextBox 5">
            <a:extLst>
              <a:ext uri="{FF2B5EF4-FFF2-40B4-BE49-F238E27FC236}">
                <a16:creationId xmlns:a16="http://schemas.microsoft.com/office/drawing/2014/main" id="{EA457A4B-68E7-4C1B-8223-EA1D04B069B8}"/>
              </a:ext>
            </a:extLst>
          </p:cNvPr>
          <p:cNvSpPr txBox="1"/>
          <p:nvPr/>
        </p:nvSpPr>
        <p:spPr>
          <a:xfrm>
            <a:off x="457202" y="4987447"/>
            <a:ext cx="6096000" cy="276999"/>
          </a:xfrm>
          <a:prstGeom prst="rect">
            <a:avLst/>
          </a:prstGeom>
          <a:noFill/>
        </p:spPr>
        <p:txBody>
          <a:bodyPr wrap="square">
            <a:spAutoFit/>
          </a:bodyPr>
          <a:lstStyle/>
          <a:p>
            <a:r>
              <a:rPr lang="en-US" sz="1200" dirty="0"/>
              <a:t>CDC. </a:t>
            </a:r>
            <a:r>
              <a:rPr lang="en-US" sz="1200" dirty="0">
                <a:hlinkClick r:id="rId2"/>
              </a:rPr>
              <a:t>https://www.cdc.gov/hiv/basics/prep/prep-decision.html</a:t>
            </a:r>
            <a:r>
              <a:rPr lang="en-US" sz="1200" dirty="0"/>
              <a:t> Accessed April 2023</a:t>
            </a:r>
          </a:p>
        </p:txBody>
      </p:sp>
      <p:sp>
        <p:nvSpPr>
          <p:cNvPr id="4" name="Slide Number Placeholder 3">
            <a:extLst>
              <a:ext uri="{FF2B5EF4-FFF2-40B4-BE49-F238E27FC236}">
                <a16:creationId xmlns:a16="http://schemas.microsoft.com/office/drawing/2014/main" id="{FA2E88BE-A419-4BE5-861C-2E746126A23D}"/>
              </a:ext>
            </a:extLst>
          </p:cNvPr>
          <p:cNvSpPr>
            <a:spLocks noGrp="1"/>
          </p:cNvSpPr>
          <p:nvPr>
            <p:ph type="sldNum" sz="quarter" idx="12"/>
          </p:nvPr>
        </p:nvSpPr>
        <p:spPr/>
        <p:txBody>
          <a:bodyPr/>
          <a:lstStyle/>
          <a:p>
            <a:fld id="{1D2EA5EF-C699-AF4C-BA42-C0A1CAAB713C}" type="slidenum">
              <a:rPr lang="en-US" smtClean="0"/>
              <a:t>18</a:t>
            </a:fld>
            <a:endParaRPr lang="en-US"/>
          </a:p>
        </p:txBody>
      </p:sp>
    </p:spTree>
    <p:extLst>
      <p:ext uri="{BB962C8B-B14F-4D97-AF65-F5344CB8AC3E}">
        <p14:creationId xmlns:p14="http://schemas.microsoft.com/office/powerpoint/2010/main" val="17609422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4E122C-DF60-4B37-B69C-63931917DEC3}"/>
              </a:ext>
            </a:extLst>
          </p:cNvPr>
          <p:cNvSpPr>
            <a:spLocks noGrp="1"/>
          </p:cNvSpPr>
          <p:nvPr>
            <p:ph type="title"/>
          </p:nvPr>
        </p:nvSpPr>
        <p:spPr/>
        <p:txBody>
          <a:bodyPr/>
          <a:lstStyle/>
          <a:p>
            <a:r>
              <a:rPr lang="en-US" dirty="0"/>
              <a:t>How long does </a:t>
            </a:r>
            <a:r>
              <a:rPr lang="en-US" dirty="0" err="1"/>
              <a:t>PrEP</a:t>
            </a:r>
            <a:r>
              <a:rPr lang="en-US" dirty="0"/>
              <a:t> take to work?</a:t>
            </a:r>
          </a:p>
        </p:txBody>
      </p:sp>
      <p:sp>
        <p:nvSpPr>
          <p:cNvPr id="3" name="Content Placeholder 2">
            <a:extLst>
              <a:ext uri="{FF2B5EF4-FFF2-40B4-BE49-F238E27FC236}">
                <a16:creationId xmlns:a16="http://schemas.microsoft.com/office/drawing/2014/main" id="{A28527AF-1250-4AA0-BB22-E22B87B6D9E6}"/>
              </a:ext>
            </a:extLst>
          </p:cNvPr>
          <p:cNvSpPr>
            <a:spLocks noGrp="1"/>
          </p:cNvSpPr>
          <p:nvPr>
            <p:ph idx="1"/>
          </p:nvPr>
        </p:nvSpPr>
        <p:spPr/>
        <p:txBody>
          <a:bodyPr/>
          <a:lstStyle/>
          <a:p>
            <a:r>
              <a:rPr lang="en-US" dirty="0"/>
              <a:t>For receptive anal sex (bottoming), </a:t>
            </a:r>
            <a:r>
              <a:rPr lang="en-US" dirty="0" err="1"/>
              <a:t>PrEP</a:t>
            </a:r>
            <a:r>
              <a:rPr lang="en-US" dirty="0"/>
              <a:t> pills reach maximum protection from HIV at about 7 days of daily use.</a:t>
            </a:r>
          </a:p>
          <a:p>
            <a:r>
              <a:rPr lang="en-US" dirty="0"/>
              <a:t>For receptive vaginal sex and injection drug use, </a:t>
            </a:r>
            <a:r>
              <a:rPr lang="en-US" dirty="0" err="1"/>
              <a:t>PrEP</a:t>
            </a:r>
            <a:r>
              <a:rPr lang="en-US" dirty="0"/>
              <a:t> pills reach maximum protection at about 21 days of daily use.</a:t>
            </a:r>
          </a:p>
          <a:p>
            <a:r>
              <a:rPr lang="en-US" dirty="0"/>
              <a:t>No data are available for </a:t>
            </a:r>
            <a:r>
              <a:rPr lang="en-US" dirty="0" err="1"/>
              <a:t>PrEP</a:t>
            </a:r>
            <a:r>
              <a:rPr lang="en-US" dirty="0"/>
              <a:t> pill effectiveness for </a:t>
            </a:r>
            <a:r>
              <a:rPr lang="en-US" dirty="0" err="1"/>
              <a:t>insertive</a:t>
            </a:r>
            <a:r>
              <a:rPr lang="en-US" dirty="0"/>
              <a:t> anal sex (topping) or </a:t>
            </a:r>
            <a:r>
              <a:rPr lang="en-US" dirty="0" err="1"/>
              <a:t>insertive</a:t>
            </a:r>
            <a:r>
              <a:rPr lang="en-US" dirty="0"/>
              <a:t> vaginal sex.</a:t>
            </a:r>
          </a:p>
          <a:p>
            <a:r>
              <a:rPr lang="en-US" dirty="0"/>
              <a:t>We don’t know how long it takes for </a:t>
            </a:r>
            <a:r>
              <a:rPr lang="en-US" dirty="0" err="1"/>
              <a:t>PrEP</a:t>
            </a:r>
            <a:r>
              <a:rPr lang="en-US" dirty="0"/>
              <a:t> shots to reach maximum protection during sex.</a:t>
            </a:r>
          </a:p>
        </p:txBody>
      </p:sp>
      <p:sp>
        <p:nvSpPr>
          <p:cNvPr id="5" name="TextBox 4">
            <a:extLst>
              <a:ext uri="{FF2B5EF4-FFF2-40B4-BE49-F238E27FC236}">
                <a16:creationId xmlns:a16="http://schemas.microsoft.com/office/drawing/2014/main" id="{2109DFFE-4849-4CAD-84E6-E0C789257151}"/>
              </a:ext>
            </a:extLst>
          </p:cNvPr>
          <p:cNvSpPr txBox="1"/>
          <p:nvPr/>
        </p:nvSpPr>
        <p:spPr>
          <a:xfrm>
            <a:off x="457202" y="5690503"/>
            <a:ext cx="6096000" cy="276999"/>
          </a:xfrm>
          <a:prstGeom prst="rect">
            <a:avLst/>
          </a:prstGeom>
          <a:noFill/>
        </p:spPr>
        <p:txBody>
          <a:bodyPr wrap="square">
            <a:spAutoFit/>
          </a:bodyPr>
          <a:lstStyle/>
          <a:p>
            <a:r>
              <a:rPr lang="en-US" sz="1200" dirty="0"/>
              <a:t>CDC. </a:t>
            </a:r>
            <a:r>
              <a:rPr lang="en-US" sz="1200" dirty="0">
                <a:hlinkClick r:id="rId2"/>
              </a:rPr>
              <a:t>https://www.cdc.gov/hiv/basics/prep/prep-decision.html</a:t>
            </a:r>
            <a:r>
              <a:rPr lang="en-US" sz="1200" dirty="0"/>
              <a:t> Accessed April 2023</a:t>
            </a:r>
          </a:p>
        </p:txBody>
      </p:sp>
      <p:sp>
        <p:nvSpPr>
          <p:cNvPr id="4" name="Slide Number Placeholder 3">
            <a:extLst>
              <a:ext uri="{FF2B5EF4-FFF2-40B4-BE49-F238E27FC236}">
                <a16:creationId xmlns:a16="http://schemas.microsoft.com/office/drawing/2014/main" id="{EA90735F-D622-41D1-98ED-F407982EE889}"/>
              </a:ext>
            </a:extLst>
          </p:cNvPr>
          <p:cNvSpPr>
            <a:spLocks noGrp="1"/>
          </p:cNvSpPr>
          <p:nvPr>
            <p:ph type="sldNum" sz="quarter" idx="12"/>
          </p:nvPr>
        </p:nvSpPr>
        <p:spPr/>
        <p:txBody>
          <a:bodyPr/>
          <a:lstStyle/>
          <a:p>
            <a:fld id="{1D2EA5EF-C699-AF4C-BA42-C0A1CAAB713C}" type="slidenum">
              <a:rPr lang="en-US" smtClean="0"/>
              <a:t>19</a:t>
            </a:fld>
            <a:endParaRPr lang="en-US"/>
          </a:p>
        </p:txBody>
      </p:sp>
    </p:spTree>
    <p:extLst>
      <p:ext uri="{BB962C8B-B14F-4D97-AF65-F5344CB8AC3E}">
        <p14:creationId xmlns:p14="http://schemas.microsoft.com/office/powerpoint/2010/main" val="31076543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Disclaimer</a:t>
            </a:r>
          </a:p>
        </p:txBody>
      </p:sp>
      <p:sp>
        <p:nvSpPr>
          <p:cNvPr id="3" name="Content Placeholder 2"/>
          <p:cNvSpPr>
            <a:spLocks noGrp="1"/>
          </p:cNvSpPr>
          <p:nvPr>
            <p:ph idx="1"/>
          </p:nvPr>
        </p:nvSpPr>
        <p:spPr>
          <a:xfrm>
            <a:off x="457202" y="1196622"/>
            <a:ext cx="8315569" cy="4899377"/>
          </a:xfrm>
        </p:spPr>
        <p:txBody>
          <a:bodyPr vert="horz" lIns="91290" tIns="45645" rIns="91290" bIns="45645" rtlCol="0" anchor="t">
            <a:normAutofit fontScale="62500" lnSpcReduction="20000"/>
          </a:bodyPr>
          <a:lstStyle/>
          <a:p>
            <a:pPr marL="113665" indent="0">
              <a:buNone/>
            </a:pPr>
            <a:r>
              <a:rPr lang="en-US" dirty="0">
                <a:ea typeface="+mn-lt"/>
                <a:cs typeface="+mn-lt"/>
              </a:rPr>
              <a:t>The views and opinions expressed in this presentation are not necessarily those of the Pacific AIDS Education &amp; Training Center (Pacific AETC) or its eight local partner sites in HRSA Region 9, the Regents of the University of California or its San Francisco campus (UCSF or collectively, University) nor of our funder the Health Resources and Services Administration (HRSA). Neither Pacific AETC, University, HRSA nor any of their officers, board members, agents, employees, students, or volunteers make any warranty, express or implied, including the warranties of merchantability and fitness for a particular purpose; nor assume any legal liability or responsibility for the accuracy, completeness or usefulness of information, product or process assessed or described; nor represent that its use would not infringe privately owned rights. </a:t>
            </a:r>
            <a:endParaRPr lang="en-US" dirty="0"/>
          </a:p>
          <a:p>
            <a:pPr marL="113665" indent="0">
              <a:buNone/>
            </a:pPr>
            <a:r>
              <a:rPr lang="en-US" dirty="0">
                <a:ea typeface="+mn-lt"/>
                <a:cs typeface="+mn-lt"/>
              </a:rPr>
              <a:t>​</a:t>
            </a:r>
          </a:p>
          <a:p>
            <a:pPr marL="113665" indent="0">
              <a:buNone/>
            </a:pPr>
            <a:r>
              <a:rPr lang="en-US" b="1" dirty="0">
                <a:ea typeface="+mn-lt"/>
                <a:cs typeface="+mn-lt"/>
              </a:rPr>
              <a:t>HRSA Acknowledgement Statement​</a:t>
            </a:r>
            <a:br>
              <a:rPr lang="en-US" dirty="0">
                <a:ea typeface="+mn-lt"/>
                <a:cs typeface="+mn-lt"/>
              </a:rPr>
            </a:br>
            <a:r>
              <a:rPr lang="en-US" dirty="0">
                <a:ea typeface="+mn-lt"/>
                <a:cs typeface="+mn-lt"/>
              </a:rPr>
              <a:t>The Pacific AETC is supported by the Health Resources and Services Administration (HRSA) of the U.S. Department of Health and Human Services (HHS) as part of an award totaling $4,377,449. The contents are those of the author(s) and do not necessarily represent the official views of, nor an endorsement, by HRSA, HHS, or the U.S. Government. For more information, please visit HRSA.gov. </a:t>
            </a:r>
          </a:p>
          <a:p>
            <a:pPr marL="113665" indent="0">
              <a:buNone/>
            </a:pPr>
            <a:r>
              <a:rPr lang="en-US" dirty="0">
                <a:ea typeface="+mn-lt"/>
                <a:cs typeface="+mn-lt"/>
              </a:rPr>
              <a:t>​</a:t>
            </a:r>
          </a:p>
          <a:p>
            <a:pPr marL="113665" indent="0">
              <a:buNone/>
            </a:pPr>
            <a:r>
              <a:rPr lang="en-US" b="1" dirty="0">
                <a:ea typeface="+mn-lt"/>
                <a:cs typeface="+mn-lt"/>
              </a:rPr>
              <a:t>Trade Name Disclosure Statement​</a:t>
            </a:r>
            <a:br>
              <a:rPr lang="en-US" dirty="0">
                <a:ea typeface="+mn-lt"/>
                <a:cs typeface="+mn-lt"/>
              </a:rPr>
            </a:br>
            <a:r>
              <a:rPr lang="en-US" dirty="0">
                <a:ea typeface="+mn-lt"/>
                <a:cs typeface="+mn-lt"/>
              </a:rPr>
              <a:t>Funding for this presentation was made possible by 5 U1OHA29292‐08‐00 from the Human Resources and Services Administration HIV/AIDS Bureau. The views expressed do not necessarily reflect the official policies of the Department of Health and Human Services nor does mention of trade names, commercial practices, or organizations imply endorsement by the U.S. Government. Any trade/brand names for products mentioned during this presentation are for training and identification purposes only.</a:t>
            </a:r>
          </a:p>
        </p:txBody>
      </p:sp>
      <p:sp>
        <p:nvSpPr>
          <p:cNvPr id="5" name="Slide Number Placeholder 4">
            <a:extLst>
              <a:ext uri="{FF2B5EF4-FFF2-40B4-BE49-F238E27FC236}">
                <a16:creationId xmlns:a16="http://schemas.microsoft.com/office/drawing/2014/main" id="{84157856-EF6F-C942-BBB6-10E2D7141CEF}"/>
              </a:ext>
            </a:extLst>
          </p:cNvPr>
          <p:cNvSpPr>
            <a:spLocks noGrp="1"/>
          </p:cNvSpPr>
          <p:nvPr>
            <p:ph type="sldNum" sz="quarter" idx="12"/>
          </p:nvPr>
        </p:nvSpPr>
        <p:spPr/>
        <p:txBody>
          <a:bodyPr/>
          <a:lstStyle/>
          <a:p>
            <a:fld id="{1D2EA5EF-C699-AF4C-BA42-C0A1CAAB713C}" type="slidenum">
              <a:rPr lang="en-US" smtClean="0"/>
              <a:t>2</a:t>
            </a:fld>
            <a:endParaRPr lang="en-US"/>
          </a:p>
        </p:txBody>
      </p:sp>
    </p:spTree>
    <p:extLst>
      <p:ext uri="{BB962C8B-B14F-4D97-AF65-F5344CB8AC3E}">
        <p14:creationId xmlns:p14="http://schemas.microsoft.com/office/powerpoint/2010/main" val="149360451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F18318-76B1-4708-8F22-6CFDCB8839EC}"/>
              </a:ext>
            </a:extLst>
          </p:cNvPr>
          <p:cNvSpPr>
            <a:spLocks noGrp="1"/>
          </p:cNvSpPr>
          <p:nvPr>
            <p:ph type="title"/>
          </p:nvPr>
        </p:nvSpPr>
        <p:spPr/>
        <p:txBody>
          <a:bodyPr/>
          <a:lstStyle/>
          <a:p>
            <a:r>
              <a:rPr lang="en-US" dirty="0"/>
              <a:t>Which medication should I prescribe for </a:t>
            </a:r>
            <a:r>
              <a:rPr lang="en-US" dirty="0" err="1"/>
              <a:t>PrEP</a:t>
            </a:r>
            <a:r>
              <a:rPr lang="en-US" dirty="0"/>
              <a:t>?</a:t>
            </a:r>
          </a:p>
        </p:txBody>
      </p:sp>
      <p:sp>
        <p:nvSpPr>
          <p:cNvPr id="6" name="TextBox 5">
            <a:extLst>
              <a:ext uri="{FF2B5EF4-FFF2-40B4-BE49-F238E27FC236}">
                <a16:creationId xmlns:a16="http://schemas.microsoft.com/office/drawing/2014/main" id="{3A97382F-CADC-4BA6-BC41-467190268889}"/>
              </a:ext>
            </a:extLst>
          </p:cNvPr>
          <p:cNvSpPr txBox="1"/>
          <p:nvPr/>
        </p:nvSpPr>
        <p:spPr>
          <a:xfrm>
            <a:off x="457200" y="1763776"/>
            <a:ext cx="3424685" cy="646331"/>
          </a:xfrm>
          <a:prstGeom prst="rect">
            <a:avLst/>
          </a:prstGeom>
          <a:noFill/>
        </p:spPr>
        <p:txBody>
          <a:bodyPr wrap="square" rtlCol="0">
            <a:spAutoFit/>
          </a:bodyPr>
          <a:lstStyle/>
          <a:p>
            <a:r>
              <a:rPr lang="en-US" dirty="0"/>
              <a:t>TDF/FTC – tenofovir disoproxil fumarate/emtricitabine</a:t>
            </a:r>
          </a:p>
        </p:txBody>
      </p:sp>
      <p:sp>
        <p:nvSpPr>
          <p:cNvPr id="7" name="TextBox 6">
            <a:extLst>
              <a:ext uri="{FF2B5EF4-FFF2-40B4-BE49-F238E27FC236}">
                <a16:creationId xmlns:a16="http://schemas.microsoft.com/office/drawing/2014/main" id="{89D6D882-5679-47F8-BD62-AD21947E8723}"/>
              </a:ext>
            </a:extLst>
          </p:cNvPr>
          <p:cNvSpPr txBox="1"/>
          <p:nvPr/>
        </p:nvSpPr>
        <p:spPr>
          <a:xfrm>
            <a:off x="5262116" y="1763775"/>
            <a:ext cx="3013120" cy="646331"/>
          </a:xfrm>
          <a:prstGeom prst="rect">
            <a:avLst/>
          </a:prstGeom>
          <a:noFill/>
        </p:spPr>
        <p:txBody>
          <a:bodyPr wrap="square" rtlCol="0">
            <a:spAutoFit/>
          </a:bodyPr>
          <a:lstStyle/>
          <a:p>
            <a:r>
              <a:rPr lang="en-US" dirty="0"/>
              <a:t>TAF/FTC – </a:t>
            </a:r>
            <a:r>
              <a:rPr lang="en-US" dirty="0" err="1"/>
              <a:t>Tonofovir</a:t>
            </a:r>
            <a:r>
              <a:rPr lang="en-US" dirty="0"/>
              <a:t> Alafenamide/emtricitabine</a:t>
            </a:r>
          </a:p>
        </p:txBody>
      </p:sp>
      <p:pic>
        <p:nvPicPr>
          <p:cNvPr id="5" name="Content Placeholder 4" descr="Are you or your colleagues wondering what to prescribe for PrEP now that Descovy is approved? Here's a handy infographic that summarizes what we know so far about the effectiveness, safety, and cost of TDF/FTC vs. TAF/FTC for PrEP.">
            <a:extLst>
              <a:ext uri="{FF2B5EF4-FFF2-40B4-BE49-F238E27FC236}">
                <a16:creationId xmlns:a16="http://schemas.microsoft.com/office/drawing/2014/main" id="{650EDFC4-373B-4C08-A440-8C3B605B7CA9}"/>
              </a:ext>
            </a:extLst>
          </p:cNvPr>
          <p:cNvPicPr>
            <a:picLocks noGrp="1" noChangeAspect="1"/>
          </p:cNvPicPr>
          <p:nvPr>
            <p:ph idx="1"/>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Lst>
          </a:blip>
          <a:srcRect t="33876"/>
          <a:stretch/>
        </p:blipFill>
        <p:spPr>
          <a:xfrm>
            <a:off x="457200" y="2417869"/>
            <a:ext cx="8117804" cy="3128916"/>
          </a:xfrm>
          <a:prstGeom prst="rect">
            <a:avLst/>
          </a:prstGeom>
        </p:spPr>
      </p:pic>
      <p:sp>
        <p:nvSpPr>
          <p:cNvPr id="8" name="TextBox 7">
            <a:extLst>
              <a:ext uri="{FF2B5EF4-FFF2-40B4-BE49-F238E27FC236}">
                <a16:creationId xmlns:a16="http://schemas.microsoft.com/office/drawing/2014/main" id="{B8C55BBF-737B-416A-99EB-654607C16618}"/>
              </a:ext>
            </a:extLst>
          </p:cNvPr>
          <p:cNvSpPr txBox="1"/>
          <p:nvPr/>
        </p:nvSpPr>
        <p:spPr>
          <a:xfrm>
            <a:off x="457200" y="5752884"/>
            <a:ext cx="7810215" cy="461665"/>
          </a:xfrm>
          <a:prstGeom prst="rect">
            <a:avLst/>
          </a:prstGeom>
          <a:noFill/>
        </p:spPr>
        <p:txBody>
          <a:bodyPr wrap="none" rtlCol="0">
            <a:spAutoFit/>
          </a:bodyPr>
          <a:lstStyle/>
          <a:p>
            <a:r>
              <a:rPr lang="en-US" sz="1200" dirty="0">
                <a:hlinkClick r:id="rId4"/>
              </a:rPr>
              <a:t>https://twitter.com/JuliaLMarcus/status/1181218839343828999/photo/1</a:t>
            </a:r>
            <a:r>
              <a:rPr lang="en-US" sz="1200" dirty="0"/>
              <a:t> Twitter post 10/7/2019 by Julia L Marcus </a:t>
            </a:r>
          </a:p>
          <a:p>
            <a:r>
              <a:rPr lang="en-US" sz="1200" dirty="0"/>
              <a:t>cropped from original</a:t>
            </a:r>
          </a:p>
        </p:txBody>
      </p:sp>
      <p:sp>
        <p:nvSpPr>
          <p:cNvPr id="4" name="Slide Number Placeholder 3">
            <a:extLst>
              <a:ext uri="{FF2B5EF4-FFF2-40B4-BE49-F238E27FC236}">
                <a16:creationId xmlns:a16="http://schemas.microsoft.com/office/drawing/2014/main" id="{C59CF05A-76AB-4D83-B31D-0E5C6391BD23}"/>
              </a:ext>
            </a:extLst>
          </p:cNvPr>
          <p:cNvSpPr>
            <a:spLocks noGrp="1"/>
          </p:cNvSpPr>
          <p:nvPr>
            <p:ph type="sldNum" sz="quarter" idx="12"/>
          </p:nvPr>
        </p:nvSpPr>
        <p:spPr/>
        <p:txBody>
          <a:bodyPr/>
          <a:lstStyle/>
          <a:p>
            <a:fld id="{1D2EA5EF-C699-AF4C-BA42-C0A1CAAB713C}" type="slidenum">
              <a:rPr lang="en-US" smtClean="0"/>
              <a:t>20</a:t>
            </a:fld>
            <a:endParaRPr lang="en-US"/>
          </a:p>
        </p:txBody>
      </p:sp>
    </p:spTree>
    <p:extLst>
      <p:ext uri="{BB962C8B-B14F-4D97-AF65-F5344CB8AC3E}">
        <p14:creationId xmlns:p14="http://schemas.microsoft.com/office/powerpoint/2010/main" val="37640094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6908C8-44DF-483D-A55C-63385C5A7F9A}"/>
              </a:ext>
            </a:extLst>
          </p:cNvPr>
          <p:cNvSpPr>
            <a:spLocks noGrp="1"/>
          </p:cNvSpPr>
          <p:nvPr>
            <p:ph type="title"/>
          </p:nvPr>
        </p:nvSpPr>
        <p:spPr/>
        <p:txBody>
          <a:bodyPr/>
          <a:lstStyle/>
          <a:p>
            <a:r>
              <a:rPr lang="en-US" dirty="0"/>
              <a:t>IPERGAY: sex-driven </a:t>
            </a:r>
            <a:r>
              <a:rPr lang="en-US" dirty="0" err="1"/>
              <a:t>PrEP</a:t>
            </a:r>
            <a:endParaRPr lang="en-US" dirty="0"/>
          </a:p>
        </p:txBody>
      </p:sp>
      <p:sp>
        <p:nvSpPr>
          <p:cNvPr id="9" name="TextBox 8">
            <a:extLst>
              <a:ext uri="{FF2B5EF4-FFF2-40B4-BE49-F238E27FC236}">
                <a16:creationId xmlns:a16="http://schemas.microsoft.com/office/drawing/2014/main" id="{C19C7292-82A2-4351-B11C-ECE2EDFD450B}"/>
              </a:ext>
            </a:extLst>
          </p:cNvPr>
          <p:cNvSpPr txBox="1"/>
          <p:nvPr/>
        </p:nvSpPr>
        <p:spPr>
          <a:xfrm>
            <a:off x="605212" y="1222769"/>
            <a:ext cx="7777761" cy="1138773"/>
          </a:xfrm>
          <a:prstGeom prst="rect">
            <a:avLst/>
          </a:prstGeom>
          <a:noFill/>
        </p:spPr>
        <p:txBody>
          <a:bodyPr wrap="square" rtlCol="0">
            <a:spAutoFit/>
          </a:bodyPr>
          <a:lstStyle/>
          <a:p>
            <a:r>
              <a:rPr lang="en-US" sz="2000" dirty="0"/>
              <a:t>The protocol (2-1-1) was found to provide an 86% reduction in HIV. </a:t>
            </a:r>
            <a:r>
              <a:rPr lang="en-US" sz="1200" dirty="0"/>
              <a:t>(Molina et al. 2015) </a:t>
            </a:r>
          </a:p>
          <a:p>
            <a:pPr marL="285750" indent="-285750">
              <a:buFont typeface="Arial" panose="020B0604020202020204" pitchFamily="34" charset="0"/>
              <a:buChar char="•"/>
            </a:pPr>
            <a:r>
              <a:rPr lang="en-US" dirty="0"/>
              <a:t>However, 2</a:t>
            </a:r>
            <a:r>
              <a:rPr lang="en-US" sz="1800" dirty="0"/>
              <a:t>-1-1 is </a:t>
            </a:r>
            <a:r>
              <a:rPr lang="en-US" sz="1800" i="1" u="sng" dirty="0"/>
              <a:t>not</a:t>
            </a:r>
            <a:r>
              <a:rPr lang="en-US" sz="1800" dirty="0"/>
              <a:t> FDA approved, but listed in several guidelines, including WHO and IAS-USA. </a:t>
            </a:r>
            <a:endParaRPr lang="en-US" sz="1200" dirty="0"/>
          </a:p>
        </p:txBody>
      </p:sp>
      <p:pic>
        <p:nvPicPr>
          <p:cNvPr id="5" name="Content Placeholder 4" descr="The 2-1-1 protocol for sex-driven use of PrEP used in the IPERGAY trial showing 4 pills of TDF/FTC taken over 3 days to cover one sexual contact: 2 tablets 2-24 hours before sex, 1 tablet 24 hours later, and 1 tablet 48 hours after first intake.">
            <a:extLst>
              <a:ext uri="{FF2B5EF4-FFF2-40B4-BE49-F238E27FC236}">
                <a16:creationId xmlns:a16="http://schemas.microsoft.com/office/drawing/2014/main" id="{A0D46690-3650-41D5-9540-66F99E8B6A45}"/>
              </a:ext>
            </a:extLst>
          </p:cNvPr>
          <p:cNvPicPr>
            <a:picLocks noGrp="1" noChangeAspect="1"/>
          </p:cNvPicPr>
          <p:nvPr>
            <p:ph idx="1"/>
          </p:nvPr>
        </p:nvPicPr>
        <p:blipFill rotWithShape="1">
          <a:blip r:embed="rId2"/>
          <a:srcRect l="3532" t="23044" r="9165" b="12958"/>
          <a:stretch/>
        </p:blipFill>
        <p:spPr>
          <a:xfrm>
            <a:off x="534707" y="2404645"/>
            <a:ext cx="8074586" cy="3323654"/>
          </a:xfrm>
          <a:prstGeom prst="rect">
            <a:avLst/>
          </a:prstGeom>
          <a:ln>
            <a:solidFill>
              <a:schemeClr val="tx1"/>
            </a:solidFill>
          </a:ln>
        </p:spPr>
      </p:pic>
      <p:sp>
        <p:nvSpPr>
          <p:cNvPr id="6" name="TextBox 5">
            <a:extLst>
              <a:ext uri="{FF2B5EF4-FFF2-40B4-BE49-F238E27FC236}">
                <a16:creationId xmlns:a16="http://schemas.microsoft.com/office/drawing/2014/main" id="{B7A2BBB4-81FE-40C7-B5E8-44FBEB284BF2}"/>
              </a:ext>
            </a:extLst>
          </p:cNvPr>
          <p:cNvSpPr txBox="1"/>
          <p:nvPr/>
        </p:nvSpPr>
        <p:spPr>
          <a:xfrm>
            <a:off x="457202" y="5755343"/>
            <a:ext cx="8315569" cy="461665"/>
          </a:xfrm>
          <a:prstGeom prst="rect">
            <a:avLst/>
          </a:prstGeom>
          <a:noFill/>
        </p:spPr>
        <p:txBody>
          <a:bodyPr wrap="square" rtlCol="0">
            <a:spAutoFit/>
          </a:bodyPr>
          <a:lstStyle/>
          <a:p>
            <a:r>
              <a:rPr lang="en-US" sz="1200" dirty="0"/>
              <a:t>Slide from presentation of Efficacy of “On Demand” </a:t>
            </a:r>
            <a:r>
              <a:rPr lang="en-US" sz="1200" dirty="0" err="1"/>
              <a:t>PrEP</a:t>
            </a:r>
            <a:r>
              <a:rPr lang="en-US" sz="1200" dirty="0"/>
              <a:t> The ANRS IPERGAY Trial published by Philippa Webster 2015 </a:t>
            </a:r>
            <a:r>
              <a:rPr lang="en-US" sz="1200" dirty="0">
                <a:hlinkClick r:id="rId3"/>
              </a:rPr>
              <a:t>https://slideplayer.com/slide/12806523/</a:t>
            </a:r>
            <a:r>
              <a:rPr lang="en-US" sz="1200" dirty="0"/>
              <a:t> Cropped from original</a:t>
            </a:r>
          </a:p>
        </p:txBody>
      </p:sp>
      <p:sp>
        <p:nvSpPr>
          <p:cNvPr id="4" name="Slide Number Placeholder 3">
            <a:extLst>
              <a:ext uri="{FF2B5EF4-FFF2-40B4-BE49-F238E27FC236}">
                <a16:creationId xmlns:a16="http://schemas.microsoft.com/office/drawing/2014/main" id="{4673B2C9-90EA-426B-976D-E27FEAB68D05}"/>
              </a:ext>
            </a:extLst>
          </p:cNvPr>
          <p:cNvSpPr>
            <a:spLocks noGrp="1"/>
          </p:cNvSpPr>
          <p:nvPr>
            <p:ph type="sldNum" sz="quarter" idx="12"/>
          </p:nvPr>
        </p:nvSpPr>
        <p:spPr/>
        <p:txBody>
          <a:bodyPr/>
          <a:lstStyle/>
          <a:p>
            <a:fld id="{1D2EA5EF-C699-AF4C-BA42-C0A1CAAB713C}" type="slidenum">
              <a:rPr lang="en-US" smtClean="0"/>
              <a:t>21</a:t>
            </a:fld>
            <a:endParaRPr lang="en-US"/>
          </a:p>
        </p:txBody>
      </p:sp>
    </p:spTree>
    <p:extLst>
      <p:ext uri="{BB962C8B-B14F-4D97-AF65-F5344CB8AC3E}">
        <p14:creationId xmlns:p14="http://schemas.microsoft.com/office/powerpoint/2010/main" val="150044650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2862E5-E1DD-4204-BF3A-FD0307423CE4}"/>
              </a:ext>
            </a:extLst>
          </p:cNvPr>
          <p:cNvSpPr>
            <a:spLocks noGrp="1"/>
          </p:cNvSpPr>
          <p:nvPr>
            <p:ph type="title"/>
          </p:nvPr>
        </p:nvSpPr>
        <p:spPr>
          <a:xfrm>
            <a:off x="457202" y="274639"/>
            <a:ext cx="8315569" cy="708782"/>
          </a:xfrm>
        </p:spPr>
        <p:txBody>
          <a:bodyPr/>
          <a:lstStyle/>
          <a:p>
            <a:r>
              <a:rPr lang="en-US" dirty="0"/>
              <a:t>Long-acting HIV Prevention tools</a:t>
            </a:r>
          </a:p>
        </p:txBody>
      </p:sp>
      <p:grpSp>
        <p:nvGrpSpPr>
          <p:cNvPr id="8" name="Group 7" descr="Long-acting forms of HIV prevention emphasizing injectable ARV.">
            <a:extLst>
              <a:ext uri="{FF2B5EF4-FFF2-40B4-BE49-F238E27FC236}">
                <a16:creationId xmlns:a16="http://schemas.microsoft.com/office/drawing/2014/main" id="{D36C8700-31F9-4DFB-8B3A-01CF3EBAF371}"/>
              </a:ext>
            </a:extLst>
          </p:cNvPr>
          <p:cNvGrpSpPr/>
          <p:nvPr/>
        </p:nvGrpSpPr>
        <p:grpSpPr>
          <a:xfrm>
            <a:off x="742123" y="973842"/>
            <a:ext cx="7525546" cy="3571654"/>
            <a:chOff x="742123" y="973842"/>
            <a:chExt cx="7525546" cy="3571654"/>
          </a:xfrm>
        </p:grpSpPr>
        <p:pic>
          <p:nvPicPr>
            <p:cNvPr id="6" name="Picture 5" descr="The four types of long-acting types of HIV prevention that NIAID is researching, emphasizing injectable HIV prevention.">
              <a:extLst>
                <a:ext uri="{FF2B5EF4-FFF2-40B4-BE49-F238E27FC236}">
                  <a16:creationId xmlns:a16="http://schemas.microsoft.com/office/drawing/2014/main" id="{00781A00-1A8A-42D8-99E1-8C5CE118681B}"/>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Lst>
            </a:blip>
            <a:srcRect b="7402"/>
            <a:stretch/>
          </p:blipFill>
          <p:spPr>
            <a:xfrm>
              <a:off x="742123" y="973842"/>
              <a:ext cx="7525546" cy="3571654"/>
            </a:xfrm>
            <a:prstGeom prst="rect">
              <a:avLst/>
            </a:prstGeom>
          </p:spPr>
        </p:pic>
        <p:sp>
          <p:nvSpPr>
            <p:cNvPr id="7" name="Rectangle 6">
              <a:extLst>
                <a:ext uri="{FF2B5EF4-FFF2-40B4-BE49-F238E27FC236}">
                  <a16:creationId xmlns:a16="http://schemas.microsoft.com/office/drawing/2014/main" id="{2633FCA8-EDCB-478C-9084-3D9B07864D08}"/>
                </a:ext>
              </a:extLst>
            </p:cNvPr>
            <p:cNvSpPr/>
            <p:nvPr/>
          </p:nvSpPr>
          <p:spPr>
            <a:xfrm>
              <a:off x="4614986" y="1618938"/>
              <a:ext cx="1755834" cy="2803160"/>
            </a:xfrm>
            <a:prstGeom prst="rect">
              <a:avLst/>
            </a:prstGeom>
            <a:noFill/>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sp>
        <p:nvSpPr>
          <p:cNvPr id="5" name="TextBox 4">
            <a:extLst>
              <a:ext uri="{FF2B5EF4-FFF2-40B4-BE49-F238E27FC236}">
                <a16:creationId xmlns:a16="http://schemas.microsoft.com/office/drawing/2014/main" id="{90D0B423-0016-46D4-B7D9-71129B0E20B7}"/>
              </a:ext>
            </a:extLst>
          </p:cNvPr>
          <p:cNvSpPr txBox="1"/>
          <p:nvPr/>
        </p:nvSpPr>
        <p:spPr>
          <a:xfrm>
            <a:off x="742122" y="4545496"/>
            <a:ext cx="7789665" cy="276999"/>
          </a:xfrm>
          <a:prstGeom prst="rect">
            <a:avLst/>
          </a:prstGeom>
          <a:noFill/>
        </p:spPr>
        <p:txBody>
          <a:bodyPr wrap="square" rtlCol="0">
            <a:spAutoFit/>
          </a:bodyPr>
          <a:lstStyle/>
          <a:p>
            <a:r>
              <a:rPr lang="en-US" sz="1200" dirty="0"/>
              <a:t>“</a:t>
            </a:r>
            <a:r>
              <a:rPr lang="en-US" sz="1200" dirty="0">
                <a:hlinkClick r:id="rId5"/>
              </a:rPr>
              <a:t>Long-Acting Forms of HIV Prevention Infographic</a:t>
            </a:r>
            <a:r>
              <a:rPr lang="en-US" sz="1200" dirty="0"/>
              <a:t>” NIAID (CC BY 2.0) Cropped from the original; red box added.</a:t>
            </a:r>
          </a:p>
        </p:txBody>
      </p:sp>
      <p:sp>
        <p:nvSpPr>
          <p:cNvPr id="3" name="Content Placeholder 2">
            <a:extLst>
              <a:ext uri="{FF2B5EF4-FFF2-40B4-BE49-F238E27FC236}">
                <a16:creationId xmlns:a16="http://schemas.microsoft.com/office/drawing/2014/main" id="{7BE9877D-8AF1-4AF6-BF2A-35A81FF9ECF3}"/>
              </a:ext>
            </a:extLst>
          </p:cNvPr>
          <p:cNvSpPr>
            <a:spLocks noGrp="1"/>
          </p:cNvSpPr>
          <p:nvPr>
            <p:ph idx="1"/>
          </p:nvPr>
        </p:nvSpPr>
        <p:spPr>
          <a:xfrm>
            <a:off x="414214" y="4841837"/>
            <a:ext cx="8315569" cy="1369266"/>
          </a:xfrm>
        </p:spPr>
        <p:txBody>
          <a:bodyPr>
            <a:normAutofit/>
          </a:bodyPr>
          <a:lstStyle/>
          <a:p>
            <a:pPr algn="l"/>
            <a:r>
              <a:rPr lang="en-US" sz="1900" b="0" i="0" dirty="0">
                <a:solidFill>
                  <a:srgbClr val="000000"/>
                </a:solidFill>
                <a:effectLst/>
                <a:latin typeface="Source Sans Pro" panose="020B0503030403020204" pitchFamily="34" charset="0"/>
              </a:rPr>
              <a:t>Studies have shown that PrEP is much less effective if it is not taken consistently, and that taking a daily pill can be challenging for some people.</a:t>
            </a:r>
          </a:p>
          <a:p>
            <a:pPr algn="l"/>
            <a:r>
              <a:rPr lang="en-US" sz="1900" b="0" i="0" dirty="0">
                <a:solidFill>
                  <a:srgbClr val="000000"/>
                </a:solidFill>
                <a:effectLst/>
                <a:latin typeface="Source Sans Pro" panose="020B0503030403020204" pitchFamily="34" charset="0"/>
              </a:rPr>
              <a:t>Researchers are working to create </a:t>
            </a:r>
            <a:r>
              <a:rPr lang="en-US" sz="1900" i="0" dirty="0">
                <a:solidFill>
                  <a:srgbClr val="000000"/>
                </a:solidFill>
                <a:effectLst/>
                <a:latin typeface="Source Sans Pro" panose="020B0503030403020204" pitchFamily="34" charset="0"/>
              </a:rPr>
              <a:t>new HIV prevention tools that do not require taking a daily pill.</a:t>
            </a:r>
          </a:p>
          <a:p>
            <a:endParaRPr lang="en-US" sz="1800" dirty="0"/>
          </a:p>
        </p:txBody>
      </p:sp>
      <p:sp>
        <p:nvSpPr>
          <p:cNvPr id="4" name="Slide Number Placeholder 3">
            <a:extLst>
              <a:ext uri="{FF2B5EF4-FFF2-40B4-BE49-F238E27FC236}">
                <a16:creationId xmlns:a16="http://schemas.microsoft.com/office/drawing/2014/main" id="{852AA42D-E57C-4581-84AF-095097317561}"/>
              </a:ext>
            </a:extLst>
          </p:cNvPr>
          <p:cNvSpPr>
            <a:spLocks noGrp="1"/>
          </p:cNvSpPr>
          <p:nvPr>
            <p:ph type="sldNum" sz="quarter" idx="12"/>
          </p:nvPr>
        </p:nvSpPr>
        <p:spPr/>
        <p:txBody>
          <a:bodyPr/>
          <a:lstStyle/>
          <a:p>
            <a:fld id="{1D2EA5EF-C699-AF4C-BA42-C0A1CAAB713C}" type="slidenum">
              <a:rPr lang="en-US" smtClean="0"/>
              <a:t>22</a:t>
            </a:fld>
            <a:endParaRPr lang="en-US"/>
          </a:p>
        </p:txBody>
      </p:sp>
    </p:spTree>
    <p:extLst>
      <p:ext uri="{BB962C8B-B14F-4D97-AF65-F5344CB8AC3E}">
        <p14:creationId xmlns:p14="http://schemas.microsoft.com/office/powerpoint/2010/main" val="142239466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71DCBA-EB2F-440B-B83F-2833B432EEE4}"/>
              </a:ext>
            </a:extLst>
          </p:cNvPr>
          <p:cNvSpPr>
            <a:spLocks noGrp="1"/>
          </p:cNvSpPr>
          <p:nvPr>
            <p:ph type="title"/>
          </p:nvPr>
        </p:nvSpPr>
        <p:spPr/>
        <p:txBody>
          <a:bodyPr/>
          <a:lstStyle/>
          <a:p>
            <a:r>
              <a:rPr lang="en-US" dirty="0"/>
              <a:t>Cabotegravir injections (1)</a:t>
            </a:r>
          </a:p>
        </p:txBody>
      </p:sp>
      <p:sp>
        <p:nvSpPr>
          <p:cNvPr id="3" name="Content Placeholder 2">
            <a:extLst>
              <a:ext uri="{FF2B5EF4-FFF2-40B4-BE49-F238E27FC236}">
                <a16:creationId xmlns:a16="http://schemas.microsoft.com/office/drawing/2014/main" id="{43792DD3-D390-47EC-A03A-05129498EF58}"/>
              </a:ext>
            </a:extLst>
          </p:cNvPr>
          <p:cNvSpPr>
            <a:spLocks noGrp="1"/>
          </p:cNvSpPr>
          <p:nvPr>
            <p:ph idx="1"/>
          </p:nvPr>
        </p:nvSpPr>
        <p:spPr>
          <a:xfrm>
            <a:off x="328099" y="1634066"/>
            <a:ext cx="8315569" cy="1279220"/>
          </a:xfrm>
        </p:spPr>
        <p:txBody>
          <a:bodyPr/>
          <a:lstStyle/>
          <a:p>
            <a:pPr marL="114112" indent="0">
              <a:buNone/>
            </a:pPr>
            <a:r>
              <a:rPr lang="en-US" dirty="0"/>
              <a:t>Recommended dosing schedule (direct to injection) for pre-exposure prophylaxis in adults and adolescents weighing at least 35 kg:</a:t>
            </a:r>
          </a:p>
        </p:txBody>
      </p:sp>
      <p:graphicFrame>
        <p:nvGraphicFramePr>
          <p:cNvPr id="5" name="Table 5">
            <a:extLst>
              <a:ext uri="{FF2B5EF4-FFF2-40B4-BE49-F238E27FC236}">
                <a16:creationId xmlns:a16="http://schemas.microsoft.com/office/drawing/2014/main" id="{E741E113-4F18-4BA8-B737-E50D8CB98D75}"/>
              </a:ext>
            </a:extLst>
          </p:cNvPr>
          <p:cNvGraphicFramePr>
            <a:graphicFrameLocks noGrp="1"/>
          </p:cNvGraphicFramePr>
          <p:nvPr>
            <p:extLst>
              <p:ext uri="{D42A27DB-BD31-4B8C-83A1-F6EECF244321}">
                <p14:modId xmlns:p14="http://schemas.microsoft.com/office/powerpoint/2010/main" val="819310847"/>
              </p:ext>
            </p:extLst>
          </p:nvPr>
        </p:nvGraphicFramePr>
        <p:xfrm>
          <a:off x="457202" y="2941128"/>
          <a:ext cx="8074586" cy="1285240"/>
        </p:xfrm>
        <a:graphic>
          <a:graphicData uri="http://schemas.openxmlformats.org/drawingml/2006/table">
            <a:tbl>
              <a:tblPr firstRow="1" bandRow="1">
                <a:tableStyleId>{00A15C55-8517-42AA-B614-E9B94910E393}</a:tableStyleId>
              </a:tblPr>
              <a:tblGrid>
                <a:gridCol w="4037293">
                  <a:extLst>
                    <a:ext uri="{9D8B030D-6E8A-4147-A177-3AD203B41FA5}">
                      <a16:colId xmlns:a16="http://schemas.microsoft.com/office/drawing/2014/main" val="1973430332"/>
                    </a:ext>
                  </a:extLst>
                </a:gridCol>
                <a:gridCol w="4037293">
                  <a:extLst>
                    <a:ext uri="{9D8B030D-6E8A-4147-A177-3AD203B41FA5}">
                      <a16:colId xmlns:a16="http://schemas.microsoft.com/office/drawing/2014/main" val="844728885"/>
                    </a:ext>
                  </a:extLst>
                </a:gridCol>
              </a:tblGrid>
              <a:tr h="370840">
                <a:tc>
                  <a:txBody>
                    <a:bodyPr/>
                    <a:lstStyle/>
                    <a:p>
                      <a:r>
                        <a:rPr lang="en-US" dirty="0"/>
                        <a:t>Intramuscular (gluteal) initiation injection (month 1 and month 2)</a:t>
                      </a:r>
                    </a:p>
                  </a:txBody>
                  <a:tcPr/>
                </a:tc>
                <a:tc>
                  <a:txBody>
                    <a:bodyPr/>
                    <a:lstStyle/>
                    <a:p>
                      <a:r>
                        <a:rPr lang="en-US" dirty="0"/>
                        <a:t>Intramuscular (gluteal) continuation injection (month 4 and every 2 months onward)</a:t>
                      </a:r>
                    </a:p>
                  </a:txBody>
                  <a:tcPr/>
                </a:tc>
                <a:extLst>
                  <a:ext uri="{0D108BD9-81ED-4DB2-BD59-A6C34878D82A}">
                    <a16:rowId xmlns:a16="http://schemas.microsoft.com/office/drawing/2014/main" val="3037026539"/>
                  </a:ext>
                </a:extLst>
              </a:tr>
              <a:tr h="370840">
                <a:tc>
                  <a:txBody>
                    <a:bodyPr/>
                    <a:lstStyle/>
                    <a:p>
                      <a:r>
                        <a:rPr lang="en-US" dirty="0"/>
                        <a:t>600 mg (3 mL)</a:t>
                      </a:r>
                    </a:p>
                  </a:txBody>
                  <a:tcPr/>
                </a:tc>
                <a:tc>
                  <a:txBody>
                    <a:bodyPr/>
                    <a:lstStyle/>
                    <a:p>
                      <a:r>
                        <a:rPr lang="en-US" dirty="0"/>
                        <a:t>600 mg (3 mL)</a:t>
                      </a:r>
                    </a:p>
                  </a:txBody>
                  <a:tcPr/>
                </a:tc>
                <a:extLst>
                  <a:ext uri="{0D108BD9-81ED-4DB2-BD59-A6C34878D82A}">
                    <a16:rowId xmlns:a16="http://schemas.microsoft.com/office/drawing/2014/main" val="789762398"/>
                  </a:ext>
                </a:extLst>
              </a:tr>
            </a:tbl>
          </a:graphicData>
        </a:graphic>
      </p:graphicFrame>
      <p:sp>
        <p:nvSpPr>
          <p:cNvPr id="6" name="TextBox 5">
            <a:extLst>
              <a:ext uri="{FF2B5EF4-FFF2-40B4-BE49-F238E27FC236}">
                <a16:creationId xmlns:a16="http://schemas.microsoft.com/office/drawing/2014/main" id="{0C7D63BE-AF64-4CE8-A495-24537B69F262}"/>
              </a:ext>
            </a:extLst>
          </p:cNvPr>
          <p:cNvSpPr txBox="1"/>
          <p:nvPr/>
        </p:nvSpPr>
        <p:spPr>
          <a:xfrm>
            <a:off x="457202" y="4459857"/>
            <a:ext cx="8074586" cy="923330"/>
          </a:xfrm>
          <a:prstGeom prst="rect">
            <a:avLst/>
          </a:prstGeom>
          <a:noFill/>
        </p:spPr>
        <p:txBody>
          <a:bodyPr wrap="square" rtlCol="0">
            <a:spAutoFit/>
          </a:bodyPr>
          <a:lstStyle/>
          <a:p>
            <a:r>
              <a:rPr lang="en-US" sz="1800" dirty="0"/>
              <a:t>Individuals may be given a cabotegravir injection up to 7 days before or after the date the individual is scheduled to receive the injections (both initiation and continuation).</a:t>
            </a:r>
          </a:p>
        </p:txBody>
      </p:sp>
      <p:sp>
        <p:nvSpPr>
          <p:cNvPr id="8" name="TextBox 7">
            <a:extLst>
              <a:ext uri="{FF2B5EF4-FFF2-40B4-BE49-F238E27FC236}">
                <a16:creationId xmlns:a16="http://schemas.microsoft.com/office/drawing/2014/main" id="{A722FE7A-81C6-4FF4-A4C5-75A52130CDA2}"/>
              </a:ext>
            </a:extLst>
          </p:cNvPr>
          <p:cNvSpPr txBox="1"/>
          <p:nvPr/>
        </p:nvSpPr>
        <p:spPr>
          <a:xfrm>
            <a:off x="457202" y="5688153"/>
            <a:ext cx="8186466" cy="276999"/>
          </a:xfrm>
          <a:prstGeom prst="rect">
            <a:avLst/>
          </a:prstGeom>
          <a:noFill/>
        </p:spPr>
        <p:txBody>
          <a:bodyPr wrap="square">
            <a:spAutoFit/>
          </a:bodyPr>
          <a:lstStyle/>
          <a:p>
            <a:r>
              <a:rPr lang="en-US" sz="1200" dirty="0"/>
              <a:t>FDA. Available at </a:t>
            </a:r>
            <a:r>
              <a:rPr lang="en-US" sz="1200" dirty="0">
                <a:hlinkClick r:id="rId2"/>
              </a:rPr>
              <a:t>https://www.accessdata.fda.gov/drugsatfda_docs/label/2021/215499s000lbl.pdf</a:t>
            </a:r>
            <a:r>
              <a:rPr lang="en-US" sz="1200" dirty="0"/>
              <a:t> Accessed April 2023</a:t>
            </a:r>
          </a:p>
        </p:txBody>
      </p:sp>
      <p:sp>
        <p:nvSpPr>
          <p:cNvPr id="4" name="Slide Number Placeholder 3">
            <a:extLst>
              <a:ext uri="{FF2B5EF4-FFF2-40B4-BE49-F238E27FC236}">
                <a16:creationId xmlns:a16="http://schemas.microsoft.com/office/drawing/2014/main" id="{9676EC77-D9C6-44C0-A5D9-3BA1D63BDC55}"/>
              </a:ext>
            </a:extLst>
          </p:cNvPr>
          <p:cNvSpPr>
            <a:spLocks noGrp="1"/>
          </p:cNvSpPr>
          <p:nvPr>
            <p:ph type="sldNum" sz="quarter" idx="12"/>
          </p:nvPr>
        </p:nvSpPr>
        <p:spPr/>
        <p:txBody>
          <a:bodyPr/>
          <a:lstStyle/>
          <a:p>
            <a:fld id="{1D2EA5EF-C699-AF4C-BA42-C0A1CAAB713C}" type="slidenum">
              <a:rPr lang="en-US" smtClean="0"/>
              <a:t>23</a:t>
            </a:fld>
            <a:endParaRPr lang="en-US"/>
          </a:p>
        </p:txBody>
      </p:sp>
    </p:spTree>
    <p:extLst>
      <p:ext uri="{BB962C8B-B14F-4D97-AF65-F5344CB8AC3E}">
        <p14:creationId xmlns:p14="http://schemas.microsoft.com/office/powerpoint/2010/main" val="176790436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0BA439-21CF-40D8-B1B4-04A4C88BA56F}"/>
              </a:ext>
            </a:extLst>
          </p:cNvPr>
          <p:cNvSpPr>
            <a:spLocks noGrp="1"/>
          </p:cNvSpPr>
          <p:nvPr>
            <p:ph type="title"/>
          </p:nvPr>
        </p:nvSpPr>
        <p:spPr>
          <a:xfrm>
            <a:off x="457202" y="169709"/>
            <a:ext cx="8315569" cy="1143000"/>
          </a:xfrm>
        </p:spPr>
        <p:txBody>
          <a:bodyPr/>
          <a:lstStyle/>
          <a:p>
            <a:r>
              <a:rPr lang="en-US" sz="3000" dirty="0"/>
              <a:t>Cabotegravir for HIV Prevention in Cisgender Men and Transgender Women  (HPTN 083)</a:t>
            </a:r>
          </a:p>
        </p:txBody>
      </p:sp>
      <p:pic>
        <p:nvPicPr>
          <p:cNvPr id="6" name="Picture 5" descr="Incident HIV infection in cisgender men and transgender women in the HPTN 083 trial.  Kaplan–Meier estimates of incident HIV infection. The inset shows the same data on an enlarged y axis.">
            <a:extLst>
              <a:ext uri="{FF2B5EF4-FFF2-40B4-BE49-F238E27FC236}">
                <a16:creationId xmlns:a16="http://schemas.microsoft.com/office/drawing/2014/main" id="{8CEBB355-3BE8-47C9-834B-6110C6278B5D}"/>
              </a:ext>
            </a:extLst>
          </p:cNvPr>
          <p:cNvPicPr>
            <a:picLocks noChangeAspect="1"/>
          </p:cNvPicPr>
          <p:nvPr/>
        </p:nvPicPr>
        <p:blipFill>
          <a:blip r:embed="rId2"/>
          <a:stretch>
            <a:fillRect/>
          </a:stretch>
        </p:blipFill>
        <p:spPr>
          <a:xfrm>
            <a:off x="1071798" y="1312709"/>
            <a:ext cx="6962929" cy="4688187"/>
          </a:xfrm>
          <a:prstGeom prst="rect">
            <a:avLst/>
          </a:prstGeom>
        </p:spPr>
      </p:pic>
      <p:sp>
        <p:nvSpPr>
          <p:cNvPr id="3" name="TextBox 2">
            <a:extLst>
              <a:ext uri="{FF2B5EF4-FFF2-40B4-BE49-F238E27FC236}">
                <a16:creationId xmlns:a16="http://schemas.microsoft.com/office/drawing/2014/main" id="{D7414923-C060-485F-B627-E25AF759F4C8}"/>
              </a:ext>
            </a:extLst>
          </p:cNvPr>
          <p:cNvSpPr txBox="1"/>
          <p:nvPr/>
        </p:nvSpPr>
        <p:spPr>
          <a:xfrm>
            <a:off x="1071797" y="5974391"/>
            <a:ext cx="2506289" cy="276999"/>
          </a:xfrm>
          <a:prstGeom prst="rect">
            <a:avLst/>
          </a:prstGeom>
          <a:noFill/>
        </p:spPr>
        <p:txBody>
          <a:bodyPr wrap="square" rtlCol="0">
            <a:spAutoFit/>
          </a:bodyPr>
          <a:lstStyle/>
          <a:p>
            <a:r>
              <a:rPr lang="en-US" sz="1200" dirty="0" err="1"/>
              <a:t>Landovitz</a:t>
            </a:r>
            <a:r>
              <a:rPr lang="en-US" sz="1200" dirty="0"/>
              <a:t> et al. 2021</a:t>
            </a:r>
          </a:p>
        </p:txBody>
      </p:sp>
      <p:sp>
        <p:nvSpPr>
          <p:cNvPr id="4" name="Slide Number Placeholder 3">
            <a:extLst>
              <a:ext uri="{FF2B5EF4-FFF2-40B4-BE49-F238E27FC236}">
                <a16:creationId xmlns:a16="http://schemas.microsoft.com/office/drawing/2014/main" id="{24DB513F-4413-40A7-A8C5-CC5DD67A2635}"/>
              </a:ext>
            </a:extLst>
          </p:cNvPr>
          <p:cNvSpPr>
            <a:spLocks noGrp="1"/>
          </p:cNvSpPr>
          <p:nvPr>
            <p:ph type="sldNum" sz="quarter" idx="12"/>
          </p:nvPr>
        </p:nvSpPr>
        <p:spPr/>
        <p:txBody>
          <a:bodyPr/>
          <a:lstStyle/>
          <a:p>
            <a:fld id="{1D2EA5EF-C699-AF4C-BA42-C0A1CAAB713C}" type="slidenum">
              <a:rPr lang="en-US" smtClean="0"/>
              <a:t>24</a:t>
            </a:fld>
            <a:endParaRPr lang="en-US"/>
          </a:p>
        </p:txBody>
      </p:sp>
    </p:spTree>
    <p:extLst>
      <p:ext uri="{BB962C8B-B14F-4D97-AF65-F5344CB8AC3E}">
        <p14:creationId xmlns:p14="http://schemas.microsoft.com/office/powerpoint/2010/main" val="3281000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4D9177-BE93-45D2-861D-0675C6726FA9}"/>
              </a:ext>
            </a:extLst>
          </p:cNvPr>
          <p:cNvSpPr>
            <a:spLocks noGrp="1"/>
          </p:cNvSpPr>
          <p:nvPr>
            <p:ph type="title"/>
          </p:nvPr>
        </p:nvSpPr>
        <p:spPr/>
        <p:txBody>
          <a:bodyPr/>
          <a:lstStyle/>
          <a:p>
            <a:r>
              <a:rPr lang="en-US" dirty="0"/>
              <a:t>Cabotegravir for the prevention of HIV-1 in women (HPTN 084)</a:t>
            </a:r>
          </a:p>
        </p:txBody>
      </p:sp>
      <p:pic>
        <p:nvPicPr>
          <p:cNvPr id="6" name="Picture 5" descr="Cumulative HIV incidence in women by study group. Kaplan-Meier estimates of HIV infection are shown. Four HIV infections were observed in the cabotegravir group (HIV incidence 0·20 per 100 person-years [95% CI 0·06–0·52]) and 36 in the TDF-FTC group (1·85 per 100 person-years [1·3–2·57]). Participants in the cabotegravir group had an 88% lower risk of HIV infection than those in the TDF-FTC group (hazard ratio 0·12 [0·05–0·31]; p&lt;0·0001). TDF-FTC=tenofovir disoproxil fumarate plus emtricitabine.">
            <a:extLst>
              <a:ext uri="{FF2B5EF4-FFF2-40B4-BE49-F238E27FC236}">
                <a16:creationId xmlns:a16="http://schemas.microsoft.com/office/drawing/2014/main" id="{258357FC-BEFA-4E23-AB4C-C17D8C7DED66}"/>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397241" y="1417639"/>
            <a:ext cx="8315569" cy="4295032"/>
          </a:xfrm>
          <a:prstGeom prst="rect">
            <a:avLst/>
          </a:prstGeom>
        </p:spPr>
      </p:pic>
      <p:sp>
        <p:nvSpPr>
          <p:cNvPr id="8" name="TextBox 7">
            <a:extLst>
              <a:ext uri="{FF2B5EF4-FFF2-40B4-BE49-F238E27FC236}">
                <a16:creationId xmlns:a16="http://schemas.microsoft.com/office/drawing/2014/main" id="{26960A4D-CE41-43A6-B8F5-FADAF27BE230}"/>
              </a:ext>
            </a:extLst>
          </p:cNvPr>
          <p:cNvSpPr txBox="1"/>
          <p:nvPr/>
        </p:nvSpPr>
        <p:spPr>
          <a:xfrm>
            <a:off x="457202" y="5755872"/>
            <a:ext cx="5059180" cy="276999"/>
          </a:xfrm>
          <a:prstGeom prst="rect">
            <a:avLst/>
          </a:prstGeom>
          <a:noFill/>
        </p:spPr>
        <p:txBody>
          <a:bodyPr wrap="square">
            <a:spAutoFit/>
          </a:bodyPr>
          <a:lstStyle/>
          <a:p>
            <a:r>
              <a:rPr lang="en-US" sz="1200" dirty="0"/>
              <a:t>Delany-</a:t>
            </a:r>
            <a:r>
              <a:rPr lang="en-US" sz="1200" dirty="0" err="1"/>
              <a:t>Moretlwe</a:t>
            </a:r>
            <a:r>
              <a:rPr lang="en-US" sz="1200" dirty="0"/>
              <a:t> et al 2022</a:t>
            </a:r>
          </a:p>
        </p:txBody>
      </p:sp>
      <p:sp>
        <p:nvSpPr>
          <p:cNvPr id="4" name="Slide Number Placeholder 3">
            <a:extLst>
              <a:ext uri="{FF2B5EF4-FFF2-40B4-BE49-F238E27FC236}">
                <a16:creationId xmlns:a16="http://schemas.microsoft.com/office/drawing/2014/main" id="{12DBA131-DAAB-41D8-A269-57678407049B}"/>
              </a:ext>
            </a:extLst>
          </p:cNvPr>
          <p:cNvSpPr>
            <a:spLocks noGrp="1"/>
          </p:cNvSpPr>
          <p:nvPr>
            <p:ph type="sldNum" sz="quarter" idx="12"/>
          </p:nvPr>
        </p:nvSpPr>
        <p:spPr/>
        <p:txBody>
          <a:bodyPr/>
          <a:lstStyle/>
          <a:p>
            <a:fld id="{1D2EA5EF-C699-AF4C-BA42-C0A1CAAB713C}" type="slidenum">
              <a:rPr lang="en-US" smtClean="0"/>
              <a:t>25</a:t>
            </a:fld>
            <a:endParaRPr lang="en-US"/>
          </a:p>
        </p:txBody>
      </p:sp>
    </p:spTree>
    <p:extLst>
      <p:ext uri="{BB962C8B-B14F-4D97-AF65-F5344CB8AC3E}">
        <p14:creationId xmlns:p14="http://schemas.microsoft.com/office/powerpoint/2010/main" val="254412348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E386A2-8D3B-4081-BB55-27E9D9B8B9F9}"/>
              </a:ext>
            </a:extLst>
          </p:cNvPr>
          <p:cNvSpPr>
            <a:spLocks noGrp="1"/>
          </p:cNvSpPr>
          <p:nvPr>
            <p:ph type="title"/>
          </p:nvPr>
        </p:nvSpPr>
        <p:spPr/>
        <p:txBody>
          <a:bodyPr/>
          <a:lstStyle/>
          <a:p>
            <a:r>
              <a:rPr lang="en-US" dirty="0"/>
              <a:t>Cabotegravir injections (2)</a:t>
            </a:r>
          </a:p>
        </p:txBody>
      </p:sp>
      <p:sp>
        <p:nvSpPr>
          <p:cNvPr id="3" name="Content Placeholder 2">
            <a:extLst>
              <a:ext uri="{FF2B5EF4-FFF2-40B4-BE49-F238E27FC236}">
                <a16:creationId xmlns:a16="http://schemas.microsoft.com/office/drawing/2014/main" id="{B429990A-1B47-4C80-A1A7-77B576732EE8}"/>
              </a:ext>
            </a:extLst>
          </p:cNvPr>
          <p:cNvSpPr>
            <a:spLocks noGrp="1"/>
          </p:cNvSpPr>
          <p:nvPr>
            <p:ph idx="1"/>
          </p:nvPr>
        </p:nvSpPr>
        <p:spPr>
          <a:xfrm>
            <a:off x="457202" y="1370193"/>
            <a:ext cx="8315569" cy="4367299"/>
          </a:xfrm>
        </p:spPr>
        <p:txBody>
          <a:bodyPr>
            <a:normAutofit fontScale="92500"/>
          </a:bodyPr>
          <a:lstStyle/>
          <a:p>
            <a:r>
              <a:rPr lang="en-US" dirty="0"/>
              <a:t>WARNING: there is a risk of drug resistance with the use of cabotegravir for HIV-1 for </a:t>
            </a:r>
            <a:r>
              <a:rPr lang="en-US" dirty="0" err="1"/>
              <a:t>PrEP</a:t>
            </a:r>
            <a:r>
              <a:rPr lang="en-US" dirty="0"/>
              <a:t> in people with undiagnosed HIV-1 infection.</a:t>
            </a:r>
          </a:p>
          <a:p>
            <a:pPr lvl="1"/>
            <a:r>
              <a:rPr lang="en-US" dirty="0"/>
              <a:t>Individuals must be tested for HIV </a:t>
            </a:r>
            <a:r>
              <a:rPr lang="en-US" i="1" dirty="0"/>
              <a:t>prior</a:t>
            </a:r>
            <a:r>
              <a:rPr lang="en-US" dirty="0"/>
              <a:t> to initiating cabotegravir (either injected or oral) </a:t>
            </a:r>
            <a:r>
              <a:rPr lang="en-US" i="1" dirty="0"/>
              <a:t>and</a:t>
            </a:r>
            <a:r>
              <a:rPr lang="en-US" dirty="0"/>
              <a:t> with each subsequent injection.</a:t>
            </a:r>
          </a:p>
          <a:p>
            <a:pPr lvl="1"/>
            <a:r>
              <a:rPr lang="en-US" dirty="0"/>
              <a:t>Do not use cabotegravir for HIV </a:t>
            </a:r>
            <a:r>
              <a:rPr lang="en-US" dirty="0" err="1"/>
              <a:t>PrEP</a:t>
            </a:r>
            <a:r>
              <a:rPr lang="en-US" dirty="0"/>
              <a:t> unless negative infection status is confirmed.</a:t>
            </a:r>
          </a:p>
          <a:p>
            <a:pPr lvl="1"/>
            <a:r>
              <a:rPr lang="en-US" dirty="0"/>
              <a:t>If an antigen/antibody-specific test is used and provides negative results, then such negative results should be confirmed using an RNA-specific assay.</a:t>
            </a:r>
          </a:p>
          <a:p>
            <a:pPr lvl="1"/>
            <a:r>
              <a:rPr lang="en-US" dirty="0"/>
              <a:t>People who become infected with HIV while receiving cabotegravir for PrEP must transition to a complete HIV treatment regimen.</a:t>
            </a:r>
          </a:p>
        </p:txBody>
      </p:sp>
      <p:sp>
        <p:nvSpPr>
          <p:cNvPr id="5" name="TextBox 4">
            <a:extLst>
              <a:ext uri="{FF2B5EF4-FFF2-40B4-BE49-F238E27FC236}">
                <a16:creationId xmlns:a16="http://schemas.microsoft.com/office/drawing/2014/main" id="{2B04BCF7-F2C7-4D46-879C-4A54804ECB1C}"/>
              </a:ext>
            </a:extLst>
          </p:cNvPr>
          <p:cNvSpPr txBox="1"/>
          <p:nvPr/>
        </p:nvSpPr>
        <p:spPr>
          <a:xfrm>
            <a:off x="457202" y="5737492"/>
            <a:ext cx="8229596" cy="276999"/>
          </a:xfrm>
          <a:prstGeom prst="rect">
            <a:avLst/>
          </a:prstGeom>
          <a:noFill/>
        </p:spPr>
        <p:txBody>
          <a:bodyPr wrap="square">
            <a:spAutoFit/>
          </a:bodyPr>
          <a:lstStyle/>
          <a:p>
            <a:r>
              <a:rPr lang="en-US" sz="1200" dirty="0"/>
              <a:t>FDA. Available at </a:t>
            </a:r>
            <a:r>
              <a:rPr lang="en-US" sz="1200" dirty="0">
                <a:hlinkClick r:id="rId2"/>
              </a:rPr>
              <a:t>https://www.accessdata.fda.gov/drugsatfda_docs/label/2021/215499s000lbl.pdf</a:t>
            </a:r>
            <a:r>
              <a:rPr lang="en-US" sz="1200" dirty="0"/>
              <a:t> Accessed April 2023</a:t>
            </a:r>
          </a:p>
        </p:txBody>
      </p:sp>
      <p:sp>
        <p:nvSpPr>
          <p:cNvPr id="4" name="Slide Number Placeholder 3">
            <a:extLst>
              <a:ext uri="{FF2B5EF4-FFF2-40B4-BE49-F238E27FC236}">
                <a16:creationId xmlns:a16="http://schemas.microsoft.com/office/drawing/2014/main" id="{FB39C22B-D055-44C3-9D99-9B71233C1E87}"/>
              </a:ext>
            </a:extLst>
          </p:cNvPr>
          <p:cNvSpPr>
            <a:spLocks noGrp="1"/>
          </p:cNvSpPr>
          <p:nvPr>
            <p:ph type="sldNum" sz="quarter" idx="12"/>
          </p:nvPr>
        </p:nvSpPr>
        <p:spPr/>
        <p:txBody>
          <a:bodyPr/>
          <a:lstStyle/>
          <a:p>
            <a:fld id="{1D2EA5EF-C699-AF4C-BA42-C0A1CAAB713C}" type="slidenum">
              <a:rPr lang="en-US" smtClean="0"/>
              <a:t>26</a:t>
            </a:fld>
            <a:endParaRPr lang="en-US"/>
          </a:p>
        </p:txBody>
      </p:sp>
    </p:spTree>
    <p:extLst>
      <p:ext uri="{BB962C8B-B14F-4D97-AF65-F5344CB8AC3E}">
        <p14:creationId xmlns:p14="http://schemas.microsoft.com/office/powerpoint/2010/main" val="213267470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03D979-7B43-4F96-AC6A-22FAEA56A048}"/>
              </a:ext>
            </a:extLst>
          </p:cNvPr>
          <p:cNvSpPr>
            <a:spLocks noGrp="1"/>
          </p:cNvSpPr>
          <p:nvPr>
            <p:ph type="title"/>
          </p:nvPr>
        </p:nvSpPr>
        <p:spPr/>
        <p:txBody>
          <a:bodyPr/>
          <a:lstStyle/>
          <a:p>
            <a:r>
              <a:rPr lang="en-US" dirty="0"/>
              <a:t>Potential risk of HIV resistance with cabotegravir injections</a:t>
            </a:r>
          </a:p>
        </p:txBody>
      </p:sp>
      <p:sp>
        <p:nvSpPr>
          <p:cNvPr id="3" name="Content Placeholder 2">
            <a:extLst>
              <a:ext uri="{FF2B5EF4-FFF2-40B4-BE49-F238E27FC236}">
                <a16:creationId xmlns:a16="http://schemas.microsoft.com/office/drawing/2014/main" id="{339168AD-A994-4F52-838A-6FF969AE4362}"/>
              </a:ext>
            </a:extLst>
          </p:cNvPr>
          <p:cNvSpPr>
            <a:spLocks noGrp="1"/>
          </p:cNvSpPr>
          <p:nvPr>
            <p:ph idx="1"/>
          </p:nvPr>
        </p:nvSpPr>
        <p:spPr/>
        <p:txBody>
          <a:bodyPr>
            <a:normAutofit/>
          </a:bodyPr>
          <a:lstStyle/>
          <a:p>
            <a:r>
              <a:rPr lang="en-US" dirty="0"/>
              <a:t>Test before each injection to confirm HIV-1 negative status using a test approved or cleared by the FDA for the diagnosis of acute or primary HIV-1 infection.</a:t>
            </a:r>
          </a:p>
          <a:p>
            <a:r>
              <a:rPr lang="en-US" dirty="0"/>
              <a:t>If an antigen/antibody-specific test is used and provides negative results, then such negative results should be confirmed using an RNA-specific assay.</a:t>
            </a:r>
          </a:p>
          <a:p>
            <a:r>
              <a:rPr lang="en-US" dirty="0"/>
              <a:t>Individuals who are confirmed to have HIV-1 infection must transition to a complete HIV-1 treatment regimen. </a:t>
            </a:r>
          </a:p>
          <a:p>
            <a:endParaRPr lang="en-US" dirty="0"/>
          </a:p>
        </p:txBody>
      </p:sp>
      <p:sp>
        <p:nvSpPr>
          <p:cNvPr id="4" name="Slide Number Placeholder 3">
            <a:extLst>
              <a:ext uri="{FF2B5EF4-FFF2-40B4-BE49-F238E27FC236}">
                <a16:creationId xmlns:a16="http://schemas.microsoft.com/office/drawing/2014/main" id="{CC64FF1A-E98D-45E8-9B7F-6A962AA58F15}"/>
              </a:ext>
            </a:extLst>
          </p:cNvPr>
          <p:cNvSpPr>
            <a:spLocks noGrp="1"/>
          </p:cNvSpPr>
          <p:nvPr>
            <p:ph type="sldNum" sz="quarter" idx="12"/>
          </p:nvPr>
        </p:nvSpPr>
        <p:spPr/>
        <p:txBody>
          <a:bodyPr/>
          <a:lstStyle/>
          <a:p>
            <a:fld id="{1D2EA5EF-C699-AF4C-BA42-C0A1CAAB713C}" type="slidenum">
              <a:rPr lang="en-US" smtClean="0"/>
              <a:t>27</a:t>
            </a:fld>
            <a:endParaRPr lang="en-US" dirty="0"/>
          </a:p>
        </p:txBody>
      </p:sp>
    </p:spTree>
    <p:extLst>
      <p:ext uri="{BB962C8B-B14F-4D97-AF65-F5344CB8AC3E}">
        <p14:creationId xmlns:p14="http://schemas.microsoft.com/office/powerpoint/2010/main" val="91472882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0A8FE0-511B-41BB-A65B-16D30D5430C7}"/>
              </a:ext>
            </a:extLst>
          </p:cNvPr>
          <p:cNvSpPr>
            <a:spLocks noGrp="1"/>
          </p:cNvSpPr>
          <p:nvPr>
            <p:ph type="title"/>
          </p:nvPr>
        </p:nvSpPr>
        <p:spPr>
          <a:xfrm>
            <a:off x="457202" y="218783"/>
            <a:ext cx="8315569" cy="1143000"/>
          </a:xfrm>
        </p:spPr>
        <p:txBody>
          <a:bodyPr/>
          <a:lstStyle/>
          <a:p>
            <a:r>
              <a:rPr lang="en-US" dirty="0"/>
              <a:t>Initiating PrEP</a:t>
            </a:r>
          </a:p>
        </p:txBody>
      </p:sp>
      <p:sp>
        <p:nvSpPr>
          <p:cNvPr id="3" name="Content Placeholder 2">
            <a:extLst>
              <a:ext uri="{FF2B5EF4-FFF2-40B4-BE49-F238E27FC236}">
                <a16:creationId xmlns:a16="http://schemas.microsoft.com/office/drawing/2014/main" id="{3920EBF3-0C78-4F13-8066-B1D16B2594B4}"/>
              </a:ext>
            </a:extLst>
          </p:cNvPr>
          <p:cNvSpPr>
            <a:spLocks noGrp="1"/>
          </p:cNvSpPr>
          <p:nvPr>
            <p:ph idx="1"/>
          </p:nvPr>
        </p:nvSpPr>
        <p:spPr>
          <a:xfrm>
            <a:off x="431984" y="2139616"/>
            <a:ext cx="2386167" cy="2852109"/>
          </a:xfrm>
        </p:spPr>
        <p:txBody>
          <a:bodyPr>
            <a:normAutofit/>
          </a:bodyPr>
          <a:lstStyle/>
          <a:p>
            <a:r>
              <a:rPr lang="en-US" dirty="0"/>
              <a:t>Assess for possible </a:t>
            </a:r>
            <a:r>
              <a:rPr lang="en-US" b="1" dirty="0"/>
              <a:t>acute</a:t>
            </a:r>
            <a:r>
              <a:rPr lang="en-US" dirty="0"/>
              <a:t> HIV infection</a:t>
            </a:r>
          </a:p>
          <a:p>
            <a:r>
              <a:rPr lang="en-US" dirty="0"/>
              <a:t>Check for </a:t>
            </a:r>
            <a:r>
              <a:rPr lang="en-US" b="1" dirty="0"/>
              <a:t>HIV RNA (viral load)</a:t>
            </a:r>
          </a:p>
          <a:p>
            <a:pPr marL="410805" lvl="1" indent="0">
              <a:buNone/>
            </a:pPr>
            <a:endParaRPr lang="en-US" dirty="0"/>
          </a:p>
        </p:txBody>
      </p:sp>
      <p:pic>
        <p:nvPicPr>
          <p:cNvPr id="7" name="Picture 6" descr="Main symptoms of acute HIV infection. Sources are found in main article: Wikipedia:Hiv#Acute_HIV_infection. ">
            <a:extLst>
              <a:ext uri="{FF2B5EF4-FFF2-40B4-BE49-F238E27FC236}">
                <a16:creationId xmlns:a16="http://schemas.microsoft.com/office/drawing/2014/main" id="{69FEEF33-D302-4C32-A42E-FBCA4FDC8A81}"/>
              </a:ext>
            </a:extLst>
          </p:cNvPr>
          <p:cNvPicPr>
            <a:picLocks noChangeAspect="1"/>
          </p:cNvPicPr>
          <p:nvPr/>
        </p:nvPicPr>
        <p:blipFill>
          <a:blip r:embed="rId2"/>
          <a:stretch>
            <a:fillRect/>
          </a:stretch>
        </p:blipFill>
        <p:spPr>
          <a:xfrm>
            <a:off x="3117861" y="1094329"/>
            <a:ext cx="5962567" cy="4669342"/>
          </a:xfrm>
          <a:prstGeom prst="rect">
            <a:avLst/>
          </a:prstGeom>
        </p:spPr>
      </p:pic>
      <p:sp>
        <p:nvSpPr>
          <p:cNvPr id="8" name="TextBox 7">
            <a:extLst>
              <a:ext uri="{FF2B5EF4-FFF2-40B4-BE49-F238E27FC236}">
                <a16:creationId xmlns:a16="http://schemas.microsoft.com/office/drawing/2014/main" id="{9E6D91DA-3DA9-471A-B37E-A57152316CD3}"/>
              </a:ext>
            </a:extLst>
          </p:cNvPr>
          <p:cNvSpPr txBox="1"/>
          <p:nvPr/>
        </p:nvSpPr>
        <p:spPr>
          <a:xfrm>
            <a:off x="3275351" y="5730693"/>
            <a:ext cx="5426440" cy="276999"/>
          </a:xfrm>
          <a:prstGeom prst="rect">
            <a:avLst/>
          </a:prstGeom>
          <a:noFill/>
        </p:spPr>
        <p:txBody>
          <a:bodyPr wrap="square" rtlCol="0">
            <a:spAutoFit/>
          </a:bodyPr>
          <a:lstStyle/>
          <a:p>
            <a:r>
              <a:rPr lang="en-US" sz="1200" dirty="0"/>
              <a:t>Mikael </a:t>
            </a:r>
            <a:r>
              <a:rPr lang="en-US" sz="1200" dirty="0" err="1"/>
              <a:t>Häggström</a:t>
            </a:r>
            <a:r>
              <a:rPr lang="en-US" sz="1200" dirty="0"/>
              <a:t>, </a:t>
            </a:r>
            <a:r>
              <a:rPr lang="en-US" sz="1200" dirty="0">
                <a:hlinkClick r:id="rId3"/>
              </a:rPr>
              <a:t>Main Symptoms of Acute HIV Infection</a:t>
            </a:r>
            <a:r>
              <a:rPr lang="en-US" sz="1200" dirty="0"/>
              <a:t>. Public Domain. </a:t>
            </a:r>
          </a:p>
        </p:txBody>
      </p:sp>
      <p:sp>
        <p:nvSpPr>
          <p:cNvPr id="4" name="Slide Number Placeholder 3">
            <a:extLst>
              <a:ext uri="{FF2B5EF4-FFF2-40B4-BE49-F238E27FC236}">
                <a16:creationId xmlns:a16="http://schemas.microsoft.com/office/drawing/2014/main" id="{50794DE9-F683-4363-9758-675F5464D559}"/>
              </a:ext>
            </a:extLst>
          </p:cNvPr>
          <p:cNvSpPr>
            <a:spLocks noGrp="1"/>
          </p:cNvSpPr>
          <p:nvPr>
            <p:ph type="sldNum" sz="quarter" idx="12"/>
          </p:nvPr>
        </p:nvSpPr>
        <p:spPr/>
        <p:txBody>
          <a:bodyPr/>
          <a:lstStyle/>
          <a:p>
            <a:fld id="{1D2EA5EF-C699-AF4C-BA42-C0A1CAAB713C}" type="slidenum">
              <a:rPr lang="en-US" smtClean="0"/>
              <a:t>28</a:t>
            </a:fld>
            <a:endParaRPr lang="en-US"/>
          </a:p>
        </p:txBody>
      </p:sp>
    </p:spTree>
    <p:extLst>
      <p:ext uri="{BB962C8B-B14F-4D97-AF65-F5344CB8AC3E}">
        <p14:creationId xmlns:p14="http://schemas.microsoft.com/office/powerpoint/2010/main" val="29362066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err="1"/>
              <a:t>Acute</a:t>
            </a:r>
            <a:r>
              <a:rPr lang="es-ES_tradnl"/>
              <a:t> HIV </a:t>
            </a:r>
            <a:r>
              <a:rPr lang="es-ES_tradnl" err="1"/>
              <a:t>Syndrome</a:t>
            </a:r>
            <a:endParaRPr lang="es-ES_tradnl"/>
          </a:p>
        </p:txBody>
      </p:sp>
      <p:sp>
        <p:nvSpPr>
          <p:cNvPr id="3" name="Marcador de contenido 2"/>
          <p:cNvSpPr>
            <a:spLocks noGrp="1"/>
          </p:cNvSpPr>
          <p:nvPr>
            <p:ph idx="1"/>
          </p:nvPr>
        </p:nvSpPr>
        <p:spPr>
          <a:xfrm>
            <a:off x="457201" y="1359583"/>
            <a:ext cx="8315569" cy="4705679"/>
          </a:xfrm>
        </p:spPr>
        <p:txBody>
          <a:bodyPr>
            <a:normAutofit/>
          </a:bodyPr>
          <a:lstStyle/>
          <a:p>
            <a:r>
              <a:rPr lang="es-ES_tradnl" b="1" dirty="0" err="1"/>
              <a:t>Common</a:t>
            </a:r>
            <a:r>
              <a:rPr lang="es-ES_tradnl" b="1" dirty="0"/>
              <a:t> </a:t>
            </a:r>
            <a:r>
              <a:rPr lang="es-ES_tradnl" b="1" dirty="0" err="1"/>
              <a:t>Symptoms</a:t>
            </a:r>
            <a:br>
              <a:rPr lang="es-ES_tradnl" dirty="0"/>
            </a:br>
            <a:r>
              <a:rPr lang="es-ES_tradnl" dirty="0" err="1"/>
              <a:t>fever</a:t>
            </a:r>
            <a:r>
              <a:rPr lang="es-ES_tradnl" dirty="0"/>
              <a:t>, fatigue, and </a:t>
            </a:r>
            <a:r>
              <a:rPr lang="es-ES_tradnl" dirty="0" err="1"/>
              <a:t>rash</a:t>
            </a:r>
            <a:endParaRPr lang="es-ES_tradnl" dirty="0"/>
          </a:p>
          <a:p>
            <a:r>
              <a:rPr lang="es-ES_tradnl" b="1" dirty="0" err="1"/>
              <a:t>Less</a:t>
            </a:r>
            <a:r>
              <a:rPr lang="es-ES_tradnl" b="1" dirty="0"/>
              <a:t> </a:t>
            </a:r>
            <a:r>
              <a:rPr lang="es-ES_tradnl" b="1" dirty="0" err="1"/>
              <a:t>Common</a:t>
            </a:r>
            <a:r>
              <a:rPr lang="es-ES_tradnl" b="1" dirty="0"/>
              <a:t> </a:t>
            </a:r>
            <a:r>
              <a:rPr lang="es-ES_tradnl" b="1" dirty="0" err="1"/>
              <a:t>Symptoms</a:t>
            </a:r>
            <a:br>
              <a:rPr lang="es-ES_tradnl" dirty="0"/>
            </a:br>
            <a:r>
              <a:rPr lang="es-ES_tradnl" dirty="0" err="1"/>
              <a:t>headache</a:t>
            </a:r>
            <a:r>
              <a:rPr lang="es-ES_tradnl" dirty="0"/>
              <a:t>, </a:t>
            </a:r>
            <a:r>
              <a:rPr lang="es-ES_tradnl" dirty="0" err="1"/>
              <a:t>swollen</a:t>
            </a:r>
            <a:r>
              <a:rPr lang="es-ES_tradnl" dirty="0"/>
              <a:t> </a:t>
            </a:r>
            <a:r>
              <a:rPr lang="es-ES_tradnl" dirty="0" err="1"/>
              <a:t>lymph</a:t>
            </a:r>
            <a:r>
              <a:rPr lang="es-ES_tradnl" dirty="0"/>
              <a:t> </a:t>
            </a:r>
            <a:r>
              <a:rPr lang="es-ES_tradnl" dirty="0" err="1"/>
              <a:t>glands</a:t>
            </a:r>
            <a:r>
              <a:rPr lang="es-ES_tradnl" dirty="0"/>
              <a:t>, </a:t>
            </a:r>
            <a:r>
              <a:rPr lang="es-ES_tradnl" dirty="0" err="1"/>
              <a:t>sore</a:t>
            </a:r>
            <a:r>
              <a:rPr lang="es-ES_tradnl" dirty="0"/>
              <a:t> </a:t>
            </a:r>
            <a:r>
              <a:rPr lang="es-ES_tradnl" dirty="0" err="1"/>
              <a:t>throat</a:t>
            </a:r>
            <a:r>
              <a:rPr lang="es-ES_tradnl" dirty="0"/>
              <a:t>, </a:t>
            </a:r>
            <a:r>
              <a:rPr lang="es-ES_tradnl" dirty="0" err="1"/>
              <a:t>feeling</a:t>
            </a:r>
            <a:r>
              <a:rPr lang="es-ES_tradnl" dirty="0"/>
              <a:t> </a:t>
            </a:r>
            <a:r>
              <a:rPr lang="es-ES_tradnl" dirty="0" err="1"/>
              <a:t>achy</a:t>
            </a:r>
            <a:r>
              <a:rPr lang="es-ES_tradnl" dirty="0"/>
              <a:t>, nausea, </a:t>
            </a:r>
            <a:r>
              <a:rPr lang="es-ES_tradnl" dirty="0" err="1"/>
              <a:t>vomiting</a:t>
            </a:r>
            <a:r>
              <a:rPr lang="es-ES_tradnl" dirty="0"/>
              <a:t>, </a:t>
            </a:r>
            <a:r>
              <a:rPr lang="es-ES_tradnl" dirty="0" err="1"/>
              <a:t>diarrhea</a:t>
            </a:r>
            <a:r>
              <a:rPr lang="es-ES_tradnl" dirty="0"/>
              <a:t>, and </a:t>
            </a:r>
            <a:r>
              <a:rPr lang="es-ES_tradnl" dirty="0" err="1"/>
              <a:t>night</a:t>
            </a:r>
            <a:r>
              <a:rPr lang="es-ES_tradnl" dirty="0"/>
              <a:t> </a:t>
            </a:r>
            <a:r>
              <a:rPr lang="es-ES_tradnl" dirty="0" err="1"/>
              <a:t>sweats</a:t>
            </a:r>
            <a:endParaRPr lang="es-ES_tradnl" dirty="0"/>
          </a:p>
          <a:p>
            <a:pPr marL="114112" indent="0">
              <a:buNone/>
            </a:pPr>
            <a:endParaRPr lang="es-ES_tradnl" dirty="0"/>
          </a:p>
          <a:p>
            <a:pPr marL="114112" indent="0">
              <a:buNone/>
            </a:pPr>
            <a:r>
              <a:rPr lang="es-ES_tradnl" dirty="0"/>
              <a:t>Similar to </a:t>
            </a:r>
            <a:r>
              <a:rPr lang="es-ES_tradnl" dirty="0" err="1"/>
              <a:t>other</a:t>
            </a:r>
            <a:r>
              <a:rPr lang="es-ES_tradnl" dirty="0"/>
              <a:t> </a:t>
            </a:r>
            <a:r>
              <a:rPr lang="es-ES_tradnl" dirty="0" err="1"/>
              <a:t>illnesses</a:t>
            </a:r>
            <a:r>
              <a:rPr lang="es-ES_tradnl" dirty="0"/>
              <a:t> (</a:t>
            </a:r>
            <a:r>
              <a:rPr lang="es-ES_tradnl" dirty="0" err="1"/>
              <a:t>e.g</a:t>
            </a:r>
            <a:r>
              <a:rPr lang="es-ES_tradnl" dirty="0"/>
              <a:t>. </a:t>
            </a:r>
            <a:r>
              <a:rPr lang="es-ES_tradnl" dirty="0" err="1"/>
              <a:t>flu</a:t>
            </a:r>
            <a:r>
              <a:rPr lang="es-ES_tradnl" dirty="0"/>
              <a:t>, COVID-19)</a:t>
            </a:r>
          </a:p>
          <a:p>
            <a:pPr marL="114112" indent="0">
              <a:buNone/>
            </a:pPr>
            <a:endParaRPr lang="es-ES_tradnl" dirty="0"/>
          </a:p>
          <a:p>
            <a:pPr marL="114112" indent="0">
              <a:buNone/>
            </a:pPr>
            <a:r>
              <a:rPr lang="es-ES_tradnl" dirty="0" err="1"/>
              <a:t>Only</a:t>
            </a:r>
            <a:r>
              <a:rPr lang="es-ES_tradnl" dirty="0"/>
              <a:t> </a:t>
            </a:r>
            <a:r>
              <a:rPr lang="es-ES_tradnl" dirty="0" err="1"/>
              <a:t>experienced</a:t>
            </a:r>
            <a:r>
              <a:rPr lang="es-ES_tradnl" dirty="0"/>
              <a:t> </a:t>
            </a:r>
            <a:r>
              <a:rPr lang="es-ES_tradnl" dirty="0" err="1"/>
              <a:t>by</a:t>
            </a:r>
            <a:r>
              <a:rPr lang="es-ES_tradnl" dirty="0"/>
              <a:t> </a:t>
            </a:r>
            <a:r>
              <a:rPr lang="es-ES_tradnl" dirty="0" err="1"/>
              <a:t>about</a:t>
            </a:r>
            <a:r>
              <a:rPr lang="es-ES_tradnl" dirty="0"/>
              <a:t> ½ of </a:t>
            </a:r>
            <a:r>
              <a:rPr lang="es-ES_tradnl" dirty="0" err="1"/>
              <a:t>the</a:t>
            </a:r>
            <a:r>
              <a:rPr lang="es-ES_tradnl" dirty="0"/>
              <a:t> </a:t>
            </a:r>
            <a:r>
              <a:rPr lang="es-ES_tradnl" dirty="0" err="1"/>
              <a:t>people</a:t>
            </a:r>
            <a:r>
              <a:rPr lang="es-ES_tradnl" dirty="0"/>
              <a:t> </a:t>
            </a:r>
            <a:r>
              <a:rPr lang="es-ES_tradnl" dirty="0" err="1"/>
              <a:t>newly</a:t>
            </a:r>
            <a:r>
              <a:rPr lang="es-ES_tradnl" dirty="0"/>
              <a:t> </a:t>
            </a:r>
            <a:r>
              <a:rPr lang="es-ES_tradnl" dirty="0" err="1"/>
              <a:t>infected</a:t>
            </a:r>
            <a:endParaRPr lang="es-ES_tradnl" dirty="0"/>
          </a:p>
          <a:p>
            <a:pPr marL="114112" indent="0">
              <a:buNone/>
            </a:pPr>
            <a:endParaRPr lang="es-ES_tradnl" dirty="0"/>
          </a:p>
          <a:p>
            <a:pPr marL="114112" indent="0">
              <a:buNone/>
            </a:pPr>
            <a:r>
              <a:rPr lang="es-ES_tradnl" dirty="0" err="1"/>
              <a:t>Only</a:t>
            </a:r>
            <a:r>
              <a:rPr lang="es-ES_tradnl" dirty="0"/>
              <a:t> </a:t>
            </a:r>
            <a:r>
              <a:rPr lang="es-ES_tradnl" dirty="0" err="1"/>
              <a:t>an</a:t>
            </a:r>
            <a:r>
              <a:rPr lang="es-ES_tradnl" dirty="0"/>
              <a:t> HIV test can </a:t>
            </a:r>
            <a:r>
              <a:rPr lang="es-ES_tradnl" dirty="0" err="1"/>
              <a:t>diagnose</a:t>
            </a:r>
            <a:r>
              <a:rPr lang="es-ES_tradnl" dirty="0"/>
              <a:t> HIV</a:t>
            </a:r>
          </a:p>
        </p:txBody>
      </p:sp>
      <p:sp>
        <p:nvSpPr>
          <p:cNvPr id="5" name="Marcador de pie de página 4"/>
          <p:cNvSpPr>
            <a:spLocks noGrp="1"/>
          </p:cNvSpPr>
          <p:nvPr>
            <p:ph type="ftr" sz="quarter" idx="11"/>
          </p:nvPr>
        </p:nvSpPr>
        <p:spPr>
          <a:xfrm>
            <a:off x="3352459" y="6352708"/>
            <a:ext cx="4367298" cy="365760"/>
          </a:xfrm>
          <a:prstGeom prst="rect">
            <a:avLst/>
          </a:prstGeom>
        </p:spPr>
        <p:txBody>
          <a:bodyPr anchor="ctr"/>
          <a:lstStyle>
            <a:defPPr>
              <a:defRPr lang="en-US"/>
            </a:defPPr>
            <a:lvl1pPr marL="0" algn="l" defTabSz="456449" rtl="0" eaLnBrk="1" latinLnBrk="0" hangingPunct="1">
              <a:defRPr sz="1200" b="0" i="0" kern="1200">
                <a:solidFill>
                  <a:schemeClr val="tx2">
                    <a:lumMod val="40000"/>
                    <a:lumOff val="60000"/>
                  </a:schemeClr>
                </a:solidFill>
                <a:latin typeface="+mn-lt"/>
                <a:ea typeface="+mn-ea"/>
                <a:cs typeface="ITC Avant Garde Std Bk Cn"/>
              </a:defRPr>
            </a:lvl1pPr>
            <a:lvl2pPr marL="456449" algn="l" defTabSz="456449" rtl="0" eaLnBrk="1" latinLnBrk="0" hangingPunct="1">
              <a:defRPr sz="1800" kern="1200">
                <a:solidFill>
                  <a:schemeClr val="tx1"/>
                </a:solidFill>
                <a:latin typeface="+mn-lt"/>
                <a:ea typeface="+mn-ea"/>
                <a:cs typeface="+mn-cs"/>
              </a:defRPr>
            </a:lvl2pPr>
            <a:lvl3pPr marL="912899" algn="l" defTabSz="456449" rtl="0" eaLnBrk="1" latinLnBrk="0" hangingPunct="1">
              <a:defRPr sz="1800" kern="1200">
                <a:solidFill>
                  <a:schemeClr val="tx1"/>
                </a:solidFill>
                <a:latin typeface="+mn-lt"/>
                <a:ea typeface="+mn-ea"/>
                <a:cs typeface="+mn-cs"/>
              </a:defRPr>
            </a:lvl3pPr>
            <a:lvl4pPr marL="1369349" algn="l" defTabSz="456449" rtl="0" eaLnBrk="1" latinLnBrk="0" hangingPunct="1">
              <a:defRPr sz="1800" kern="1200">
                <a:solidFill>
                  <a:schemeClr val="tx1"/>
                </a:solidFill>
                <a:latin typeface="+mn-lt"/>
                <a:ea typeface="+mn-ea"/>
                <a:cs typeface="+mn-cs"/>
              </a:defRPr>
            </a:lvl4pPr>
            <a:lvl5pPr marL="1825798" algn="l" defTabSz="456449" rtl="0" eaLnBrk="1" latinLnBrk="0" hangingPunct="1">
              <a:defRPr sz="1800" kern="1200">
                <a:solidFill>
                  <a:schemeClr val="tx1"/>
                </a:solidFill>
                <a:latin typeface="+mn-lt"/>
                <a:ea typeface="+mn-ea"/>
                <a:cs typeface="+mn-cs"/>
              </a:defRPr>
            </a:lvl5pPr>
            <a:lvl6pPr marL="2282248" algn="l" defTabSz="456449" rtl="0" eaLnBrk="1" latinLnBrk="0" hangingPunct="1">
              <a:defRPr sz="1800" kern="1200">
                <a:solidFill>
                  <a:schemeClr val="tx1"/>
                </a:solidFill>
                <a:latin typeface="+mn-lt"/>
                <a:ea typeface="+mn-ea"/>
                <a:cs typeface="+mn-cs"/>
              </a:defRPr>
            </a:lvl6pPr>
            <a:lvl7pPr marL="2738697" algn="l" defTabSz="456449" rtl="0" eaLnBrk="1" latinLnBrk="0" hangingPunct="1">
              <a:defRPr sz="1800" kern="1200">
                <a:solidFill>
                  <a:schemeClr val="tx1"/>
                </a:solidFill>
                <a:latin typeface="+mn-lt"/>
                <a:ea typeface="+mn-ea"/>
                <a:cs typeface="+mn-cs"/>
              </a:defRPr>
            </a:lvl7pPr>
            <a:lvl8pPr marL="3195147" algn="l" defTabSz="456449" rtl="0" eaLnBrk="1" latinLnBrk="0" hangingPunct="1">
              <a:defRPr sz="1800" kern="1200">
                <a:solidFill>
                  <a:schemeClr val="tx1"/>
                </a:solidFill>
                <a:latin typeface="+mn-lt"/>
                <a:ea typeface="+mn-ea"/>
                <a:cs typeface="+mn-cs"/>
              </a:defRPr>
            </a:lvl8pPr>
            <a:lvl9pPr marL="3651597" algn="l" defTabSz="456449" rtl="0" eaLnBrk="1" latinLnBrk="0" hangingPunct="1">
              <a:defRPr sz="1800" kern="1200">
                <a:solidFill>
                  <a:schemeClr val="tx1"/>
                </a:solidFill>
                <a:latin typeface="+mn-lt"/>
                <a:ea typeface="+mn-ea"/>
                <a:cs typeface="+mn-cs"/>
              </a:defRPr>
            </a:lvl9pPr>
          </a:lstStyle>
          <a:p>
            <a:r>
              <a:rPr lang="en-US"/>
              <a:t>paetc.org</a:t>
            </a:r>
            <a:endParaRPr lang="en-US" dirty="0"/>
          </a:p>
        </p:txBody>
      </p:sp>
      <p:sp>
        <p:nvSpPr>
          <p:cNvPr id="4" name="Marcador de número de diapositiva 3"/>
          <p:cNvSpPr>
            <a:spLocks noGrp="1"/>
          </p:cNvSpPr>
          <p:nvPr>
            <p:ph type="sldNum" sz="quarter" idx="12"/>
          </p:nvPr>
        </p:nvSpPr>
        <p:spPr/>
        <p:txBody>
          <a:bodyPr/>
          <a:lstStyle/>
          <a:p>
            <a:fld id="{1D2EA5EF-C699-AF4C-BA42-C0A1CAAB713C}" type="slidenum">
              <a:rPr lang="en-US" smtClean="0"/>
              <a:pPr/>
              <a:t>29</a:t>
            </a:fld>
            <a:endParaRPr lang="en-US"/>
          </a:p>
        </p:txBody>
      </p:sp>
    </p:spTree>
    <p:extLst>
      <p:ext uri="{BB962C8B-B14F-4D97-AF65-F5344CB8AC3E}">
        <p14:creationId xmlns:p14="http://schemas.microsoft.com/office/powerpoint/2010/main" val="19741199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Learning Objectives</a:t>
            </a:r>
          </a:p>
        </p:txBody>
      </p:sp>
      <p:sp>
        <p:nvSpPr>
          <p:cNvPr id="3" name="Content Placeholder 2"/>
          <p:cNvSpPr>
            <a:spLocks noGrp="1"/>
          </p:cNvSpPr>
          <p:nvPr>
            <p:ph idx="1"/>
          </p:nvPr>
        </p:nvSpPr>
        <p:spPr/>
        <p:txBody>
          <a:bodyPr/>
          <a:lstStyle/>
          <a:p>
            <a:pPr marL="114112" indent="0">
              <a:buNone/>
            </a:pPr>
            <a:r>
              <a:rPr lang="en-US" dirty="0"/>
              <a:t>At the completion of this presentation, participants will be able to:</a:t>
            </a:r>
          </a:p>
          <a:p>
            <a:pPr marL="514350" indent="-514350">
              <a:buAutoNum type="arabicPeriod"/>
            </a:pPr>
            <a:r>
              <a:rPr lang="en-US" dirty="0">
                <a:solidFill>
                  <a:srgbClr val="222222"/>
                </a:solidFill>
                <a:latin typeface="arial" panose="020B0604020202020204" pitchFamily="34" charset="0"/>
              </a:rPr>
              <a:t>D</a:t>
            </a:r>
            <a:r>
              <a:rPr lang="en-US" b="0" i="0" dirty="0">
                <a:solidFill>
                  <a:srgbClr val="222222"/>
                </a:solidFill>
                <a:effectLst/>
                <a:latin typeface="arial" panose="020B0604020202020204" pitchFamily="34" charset="0"/>
              </a:rPr>
              <a:t>escribe the indications and contraindications on</a:t>
            </a:r>
            <a:br>
              <a:rPr lang="en-US" dirty="0"/>
            </a:br>
            <a:r>
              <a:rPr lang="en-US" b="0" i="0" dirty="0">
                <a:solidFill>
                  <a:srgbClr val="222222"/>
                </a:solidFill>
                <a:effectLst/>
                <a:latin typeface="arial" panose="020B0604020202020204" pitchFamily="34" charset="0"/>
              </a:rPr>
              <a:t>the use of the different types of HIV pre-exposure prophylaxis</a:t>
            </a:r>
          </a:p>
          <a:p>
            <a:pPr marL="514350" indent="-514350">
              <a:buFont typeface="Wingdings" charset="2"/>
              <a:buAutoNum type="arabicPeriod"/>
            </a:pPr>
            <a:r>
              <a:rPr lang="en-US" sz="2400" dirty="0">
                <a:latin typeface="Arial" panose="020B0604020202020204" pitchFamily="34" charset="0"/>
                <a:cs typeface="Arial" panose="020B0604020202020204" pitchFamily="34" charset="0"/>
              </a:rPr>
              <a:t>Discuss the potential use of doxycycline as post-exposure prophylaxis for bacterial sexually transmitted infections (STI)</a:t>
            </a:r>
          </a:p>
          <a:p>
            <a:pPr marL="514350" indent="-514350">
              <a:buFont typeface="Wingdings" charset="2"/>
              <a:buAutoNum type="arabicPeriod"/>
            </a:pPr>
            <a:r>
              <a:rPr lang="en-US" dirty="0"/>
              <a:t>Identify various barriers and challenges to the uptake of HIV and STI prevention strategies</a:t>
            </a:r>
          </a:p>
          <a:p>
            <a:pPr marL="514350" indent="-514350">
              <a:buFont typeface="Wingdings" charset="2"/>
              <a:buAutoNum type="arabicPeriod"/>
            </a:pPr>
            <a:endParaRPr lang="en-US" sz="2400" dirty="0">
              <a:latin typeface="Arial" panose="020B0604020202020204" pitchFamily="34" charset="0"/>
              <a:cs typeface="Arial" panose="020B0604020202020204" pitchFamily="34" charset="0"/>
            </a:endParaRPr>
          </a:p>
          <a:p>
            <a:pPr marL="0" indent="0">
              <a:buNone/>
            </a:pPr>
            <a:endParaRPr lang="en-US" dirty="0"/>
          </a:p>
          <a:p>
            <a:pPr marL="514350" indent="-514350">
              <a:buAutoNum type="arabicPeriod"/>
            </a:pPr>
            <a:endParaRPr lang="en-US" dirty="0"/>
          </a:p>
          <a:p>
            <a:pPr marL="514350" indent="-514350">
              <a:buAutoNum type="arabicPeriod"/>
            </a:pPr>
            <a:endParaRPr lang="en-US" dirty="0"/>
          </a:p>
        </p:txBody>
      </p:sp>
      <p:sp>
        <p:nvSpPr>
          <p:cNvPr id="5" name="Slide Number Placeholder 4">
            <a:extLst>
              <a:ext uri="{FF2B5EF4-FFF2-40B4-BE49-F238E27FC236}">
                <a16:creationId xmlns:a16="http://schemas.microsoft.com/office/drawing/2014/main" id="{28E0DCEA-557F-864B-92D0-81398D378B90}"/>
              </a:ext>
            </a:extLst>
          </p:cNvPr>
          <p:cNvSpPr>
            <a:spLocks noGrp="1"/>
          </p:cNvSpPr>
          <p:nvPr>
            <p:ph type="sldNum" sz="quarter" idx="12"/>
          </p:nvPr>
        </p:nvSpPr>
        <p:spPr/>
        <p:txBody>
          <a:bodyPr/>
          <a:lstStyle/>
          <a:p>
            <a:fld id="{1D2EA5EF-C699-AF4C-BA42-C0A1CAAB713C}" type="slidenum">
              <a:rPr lang="en-US" smtClean="0"/>
              <a:t>3</a:t>
            </a:fld>
            <a:endParaRPr lang="en-US"/>
          </a:p>
        </p:txBody>
      </p:sp>
    </p:spTree>
    <p:extLst>
      <p:ext uri="{BB962C8B-B14F-4D97-AF65-F5344CB8AC3E}">
        <p14:creationId xmlns:p14="http://schemas.microsoft.com/office/powerpoint/2010/main" val="418389757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0A8FE0-511B-41BB-A65B-16D30D5430C7}"/>
              </a:ext>
            </a:extLst>
          </p:cNvPr>
          <p:cNvSpPr>
            <a:spLocks noGrp="1"/>
          </p:cNvSpPr>
          <p:nvPr>
            <p:ph type="title"/>
          </p:nvPr>
        </p:nvSpPr>
        <p:spPr>
          <a:xfrm>
            <a:off x="457202" y="229669"/>
            <a:ext cx="8315569" cy="1143000"/>
          </a:xfrm>
        </p:spPr>
        <p:txBody>
          <a:bodyPr/>
          <a:lstStyle/>
          <a:p>
            <a:r>
              <a:rPr lang="en-US" dirty="0"/>
              <a:t>Initiating PrEP: Baseline Labs</a:t>
            </a:r>
          </a:p>
        </p:txBody>
      </p:sp>
      <p:sp>
        <p:nvSpPr>
          <p:cNvPr id="9" name="Content Placeholder 8">
            <a:extLst>
              <a:ext uri="{FF2B5EF4-FFF2-40B4-BE49-F238E27FC236}">
                <a16:creationId xmlns:a16="http://schemas.microsoft.com/office/drawing/2014/main" id="{1FE9292C-24D0-43D2-BED0-45E68F363CA7}"/>
              </a:ext>
            </a:extLst>
          </p:cNvPr>
          <p:cNvSpPr>
            <a:spLocks noGrp="1"/>
          </p:cNvSpPr>
          <p:nvPr>
            <p:ph idx="1"/>
          </p:nvPr>
        </p:nvSpPr>
        <p:spPr/>
        <p:txBody>
          <a:bodyPr>
            <a:normAutofit fontScale="92500" lnSpcReduction="20000"/>
          </a:bodyPr>
          <a:lstStyle/>
          <a:p>
            <a:pPr>
              <a:lnSpc>
                <a:spcPct val="120000"/>
              </a:lnSpc>
              <a:spcBef>
                <a:spcPts val="0"/>
              </a:spcBef>
            </a:pPr>
            <a:r>
              <a:rPr lang="en-US" dirty="0"/>
              <a:t>HIV screening</a:t>
            </a:r>
          </a:p>
          <a:p>
            <a:pPr lvl="1">
              <a:lnSpc>
                <a:spcPct val="120000"/>
              </a:lnSpc>
              <a:spcBef>
                <a:spcPts val="0"/>
              </a:spcBef>
            </a:pPr>
            <a:r>
              <a:rPr lang="en-US" b="0" i="0" dirty="0">
                <a:solidFill>
                  <a:srgbClr val="232323"/>
                </a:solidFill>
                <a:effectLst/>
                <a:latin typeface="Noto Sans" panose="020B0502040504020204" pitchFamily="34" charset="0"/>
              </a:rPr>
              <a:t>antigen/antibody and HIV RNA testing should be performed if the patient received oral PrEP within the last three months or long-acting injectable PrEP within the prior 12 months</a:t>
            </a:r>
            <a:endParaRPr lang="en-US" dirty="0"/>
          </a:p>
          <a:p>
            <a:pPr>
              <a:lnSpc>
                <a:spcPct val="120000"/>
              </a:lnSpc>
              <a:spcBef>
                <a:spcPts val="0"/>
              </a:spcBef>
            </a:pPr>
            <a:r>
              <a:rPr lang="en-US" dirty="0"/>
              <a:t>Basic Metabolic Panel (eGFR)</a:t>
            </a:r>
          </a:p>
          <a:p>
            <a:pPr>
              <a:lnSpc>
                <a:spcPct val="120000"/>
              </a:lnSpc>
              <a:spcBef>
                <a:spcPts val="0"/>
              </a:spcBef>
            </a:pPr>
            <a:r>
              <a:rPr lang="en-US" dirty="0"/>
              <a:t>Pregnancy test</a:t>
            </a:r>
          </a:p>
          <a:p>
            <a:pPr lvl="1">
              <a:lnSpc>
                <a:spcPct val="120000"/>
              </a:lnSpc>
              <a:spcBef>
                <a:spcPts val="0"/>
              </a:spcBef>
            </a:pPr>
            <a:r>
              <a:rPr lang="en-US" b="0" i="0" dirty="0">
                <a:solidFill>
                  <a:srgbClr val="232323"/>
                </a:solidFill>
                <a:effectLst/>
                <a:latin typeface="Noto Sans" panose="020B0502040504020204" pitchFamily="34" charset="0"/>
              </a:rPr>
              <a:t>Although the oral agents used for PrEP (TDF, TAF, and emtricitabine) are felt to be safe for use in pregnancy, only TDF-FTC is recommended</a:t>
            </a:r>
          </a:p>
          <a:p>
            <a:pPr>
              <a:lnSpc>
                <a:spcPct val="120000"/>
              </a:lnSpc>
              <a:spcBef>
                <a:spcPts val="0"/>
              </a:spcBef>
            </a:pPr>
            <a:r>
              <a:rPr lang="en-US" b="0" i="0" dirty="0">
                <a:solidFill>
                  <a:srgbClr val="232323"/>
                </a:solidFill>
                <a:effectLst/>
                <a:latin typeface="Noto Sans" panose="020B0502040504020204" pitchFamily="34" charset="0"/>
              </a:rPr>
              <a:t>Hepatitis B and Hepatitis C</a:t>
            </a:r>
          </a:p>
          <a:p>
            <a:pPr>
              <a:lnSpc>
                <a:spcPct val="120000"/>
              </a:lnSpc>
              <a:spcBef>
                <a:spcPts val="0"/>
              </a:spcBef>
            </a:pPr>
            <a:r>
              <a:rPr lang="en-US" b="0" i="0" dirty="0">
                <a:solidFill>
                  <a:srgbClr val="232323"/>
                </a:solidFill>
                <a:effectLst/>
                <a:latin typeface="Noto Sans" panose="020B0502040504020204" pitchFamily="34" charset="0"/>
              </a:rPr>
              <a:t>Other tests</a:t>
            </a:r>
          </a:p>
          <a:p>
            <a:pPr lvl="1">
              <a:lnSpc>
                <a:spcPct val="120000"/>
              </a:lnSpc>
              <a:spcBef>
                <a:spcPts val="0"/>
              </a:spcBef>
            </a:pPr>
            <a:r>
              <a:rPr lang="en-US" b="0" i="0" dirty="0">
                <a:solidFill>
                  <a:srgbClr val="232323"/>
                </a:solidFill>
                <a:effectLst/>
                <a:latin typeface="Noto Sans" panose="020B0502040504020204" pitchFamily="34" charset="0"/>
              </a:rPr>
              <a:t>Lipid panel if considering TAF-FTC</a:t>
            </a:r>
          </a:p>
          <a:p>
            <a:pPr lvl="1">
              <a:lnSpc>
                <a:spcPct val="120000"/>
              </a:lnSpc>
              <a:spcBef>
                <a:spcPts val="0"/>
              </a:spcBef>
            </a:pPr>
            <a:r>
              <a:rPr lang="en-US" dirty="0">
                <a:solidFill>
                  <a:srgbClr val="232323"/>
                </a:solidFill>
                <a:latin typeface="Noto Sans" panose="020B0502040504020204" pitchFamily="34" charset="0"/>
              </a:rPr>
              <a:t>Consider </a:t>
            </a:r>
            <a:r>
              <a:rPr lang="en-US" dirty="0" err="1">
                <a:solidFill>
                  <a:srgbClr val="232323"/>
                </a:solidFill>
                <a:latin typeface="Noto Sans" panose="020B0502040504020204" pitchFamily="34" charset="0"/>
              </a:rPr>
              <a:t>Dexa</a:t>
            </a:r>
            <a:r>
              <a:rPr lang="en-US" dirty="0">
                <a:solidFill>
                  <a:srgbClr val="232323"/>
                </a:solidFill>
                <a:latin typeface="Noto Sans" panose="020B0502040504020204" pitchFamily="34" charset="0"/>
              </a:rPr>
              <a:t> scan for those at risk for osteoporosis</a:t>
            </a:r>
            <a:endParaRPr lang="en-US" b="0" i="0" dirty="0">
              <a:solidFill>
                <a:srgbClr val="232323"/>
              </a:solidFill>
              <a:effectLst/>
              <a:latin typeface="Noto Sans" panose="020B0502040504020204" pitchFamily="34" charset="0"/>
            </a:endParaRPr>
          </a:p>
          <a:p>
            <a:pPr marL="410805" lvl="1" indent="0">
              <a:lnSpc>
                <a:spcPct val="120000"/>
              </a:lnSpc>
              <a:spcBef>
                <a:spcPts val="0"/>
              </a:spcBef>
              <a:buNone/>
            </a:pPr>
            <a:endParaRPr lang="en-US" b="0" i="0" dirty="0">
              <a:solidFill>
                <a:srgbClr val="232323"/>
              </a:solidFill>
              <a:effectLst/>
              <a:latin typeface="Noto Sans" panose="020B0502040504020204" pitchFamily="34" charset="0"/>
            </a:endParaRPr>
          </a:p>
        </p:txBody>
      </p:sp>
      <p:sp>
        <p:nvSpPr>
          <p:cNvPr id="4" name="Slide Number Placeholder 3">
            <a:extLst>
              <a:ext uri="{FF2B5EF4-FFF2-40B4-BE49-F238E27FC236}">
                <a16:creationId xmlns:a16="http://schemas.microsoft.com/office/drawing/2014/main" id="{50794DE9-F683-4363-9758-675F5464D559}"/>
              </a:ext>
            </a:extLst>
          </p:cNvPr>
          <p:cNvSpPr>
            <a:spLocks noGrp="1"/>
          </p:cNvSpPr>
          <p:nvPr>
            <p:ph type="sldNum" sz="quarter" idx="12"/>
          </p:nvPr>
        </p:nvSpPr>
        <p:spPr/>
        <p:txBody>
          <a:bodyPr/>
          <a:lstStyle/>
          <a:p>
            <a:fld id="{1D2EA5EF-C699-AF4C-BA42-C0A1CAAB713C}" type="slidenum">
              <a:rPr lang="en-US" smtClean="0"/>
              <a:t>30</a:t>
            </a:fld>
            <a:endParaRPr lang="en-US"/>
          </a:p>
        </p:txBody>
      </p:sp>
    </p:spTree>
    <p:extLst>
      <p:ext uri="{BB962C8B-B14F-4D97-AF65-F5344CB8AC3E}">
        <p14:creationId xmlns:p14="http://schemas.microsoft.com/office/powerpoint/2010/main" val="140494012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dirty="0"/>
              <a:t>HIV </a:t>
            </a:r>
            <a:r>
              <a:rPr lang="es-ES_tradnl" dirty="0" err="1"/>
              <a:t>Seroconversion</a:t>
            </a:r>
            <a:r>
              <a:rPr lang="es-ES_tradnl" dirty="0"/>
              <a:t> </a:t>
            </a:r>
            <a:r>
              <a:rPr lang="es-ES_tradnl" dirty="0" err="1"/>
              <a:t>Window</a:t>
            </a:r>
            <a:r>
              <a:rPr lang="es-ES_tradnl" dirty="0"/>
              <a:t> </a:t>
            </a:r>
            <a:r>
              <a:rPr lang="es-ES_tradnl" dirty="0" err="1"/>
              <a:t>Period</a:t>
            </a:r>
            <a:endParaRPr lang="es-ES_tradnl" dirty="0"/>
          </a:p>
        </p:txBody>
      </p:sp>
      <p:sp>
        <p:nvSpPr>
          <p:cNvPr id="3" name="Marcador de contenido 2"/>
          <p:cNvSpPr>
            <a:spLocks noGrp="1"/>
          </p:cNvSpPr>
          <p:nvPr>
            <p:ph idx="1"/>
          </p:nvPr>
        </p:nvSpPr>
        <p:spPr/>
        <p:txBody>
          <a:bodyPr/>
          <a:lstStyle/>
          <a:p>
            <a:pPr marL="114112" indent="0">
              <a:buNone/>
            </a:pPr>
            <a:r>
              <a:rPr lang="es-ES_tradnl" b="1" dirty="0" err="1"/>
              <a:t>Different</a:t>
            </a:r>
            <a:r>
              <a:rPr lang="es-ES_tradnl" b="1" dirty="0"/>
              <a:t> </a:t>
            </a:r>
            <a:r>
              <a:rPr lang="es-ES_tradnl" b="1" dirty="0" err="1"/>
              <a:t>types</a:t>
            </a:r>
            <a:r>
              <a:rPr lang="es-ES_tradnl" b="1" dirty="0"/>
              <a:t> of </a:t>
            </a:r>
            <a:r>
              <a:rPr lang="es-ES_tradnl" b="1" dirty="0" err="1"/>
              <a:t>tests</a:t>
            </a:r>
            <a:r>
              <a:rPr lang="es-ES_tradnl" b="1" dirty="0"/>
              <a:t> </a:t>
            </a:r>
            <a:r>
              <a:rPr lang="es-ES_tradnl" b="1" dirty="0" err="1"/>
              <a:t>diagnose</a:t>
            </a:r>
            <a:r>
              <a:rPr lang="es-ES_tradnl" b="1" dirty="0"/>
              <a:t> HIV at </a:t>
            </a:r>
            <a:r>
              <a:rPr lang="es-ES_tradnl" b="1" dirty="0" err="1"/>
              <a:t>different</a:t>
            </a:r>
            <a:r>
              <a:rPr lang="es-ES_tradnl" b="1" dirty="0"/>
              <a:t> </a:t>
            </a:r>
            <a:r>
              <a:rPr lang="es-ES_tradnl" b="1" dirty="0" err="1"/>
              <a:t>intervals</a:t>
            </a:r>
            <a:r>
              <a:rPr lang="es-ES_tradnl" b="1" dirty="0"/>
              <a:t> </a:t>
            </a:r>
            <a:r>
              <a:rPr lang="es-ES_tradnl" b="1" dirty="0" err="1"/>
              <a:t>post-infection</a:t>
            </a:r>
            <a:endParaRPr lang="es-ES_tradnl" b="1" dirty="0"/>
          </a:p>
          <a:p>
            <a:r>
              <a:rPr lang="es-ES_tradnl" b="1" dirty="0" err="1"/>
              <a:t>Antibody</a:t>
            </a:r>
            <a:r>
              <a:rPr lang="es-ES_tradnl" b="1" dirty="0"/>
              <a:t> </a:t>
            </a:r>
            <a:r>
              <a:rPr lang="es-ES_tradnl" b="1" dirty="0" err="1"/>
              <a:t>tests</a:t>
            </a:r>
            <a:r>
              <a:rPr lang="es-ES_tradnl" dirty="0"/>
              <a:t> – as </a:t>
            </a:r>
            <a:r>
              <a:rPr lang="es-ES_tradnl" dirty="0" err="1"/>
              <a:t>early</a:t>
            </a:r>
            <a:r>
              <a:rPr lang="es-ES_tradnl" dirty="0"/>
              <a:t> as 3 </a:t>
            </a:r>
            <a:r>
              <a:rPr lang="es-ES_tradnl" dirty="0" err="1"/>
              <a:t>weeks</a:t>
            </a:r>
            <a:r>
              <a:rPr lang="es-ES_tradnl" dirty="0"/>
              <a:t>; </a:t>
            </a:r>
            <a:r>
              <a:rPr lang="es-ES_tradnl" dirty="0" err="1"/>
              <a:t>most</a:t>
            </a:r>
            <a:r>
              <a:rPr lang="es-ES_tradnl" dirty="0"/>
              <a:t> </a:t>
            </a:r>
            <a:r>
              <a:rPr lang="es-ES_tradnl" dirty="0" err="1"/>
              <a:t>by</a:t>
            </a:r>
            <a:r>
              <a:rPr lang="es-ES_tradnl" dirty="0"/>
              <a:t> 12 </a:t>
            </a:r>
            <a:r>
              <a:rPr lang="es-ES_tradnl" dirty="0" err="1"/>
              <a:t>weeks</a:t>
            </a:r>
            <a:br>
              <a:rPr lang="es-ES_tradnl" dirty="0"/>
            </a:br>
            <a:r>
              <a:rPr lang="es-ES_tradnl" i="1" dirty="0" err="1"/>
              <a:t>via</a:t>
            </a:r>
            <a:r>
              <a:rPr lang="es-ES_tradnl" i="1" dirty="0"/>
              <a:t> oral fluid </a:t>
            </a:r>
            <a:r>
              <a:rPr lang="es-ES_tradnl" i="1" dirty="0" err="1"/>
              <a:t>or</a:t>
            </a:r>
            <a:r>
              <a:rPr lang="es-ES_tradnl" i="1" dirty="0"/>
              <a:t>  </a:t>
            </a:r>
            <a:r>
              <a:rPr lang="es-ES_tradnl" i="1" dirty="0" err="1"/>
              <a:t>blood</a:t>
            </a:r>
            <a:endParaRPr lang="es-ES_tradnl" i="1" dirty="0"/>
          </a:p>
          <a:p>
            <a:endParaRPr lang="es-ES_tradnl" dirty="0"/>
          </a:p>
          <a:p>
            <a:r>
              <a:rPr lang="es-ES_tradnl" b="1" dirty="0" err="1"/>
              <a:t>Antigen</a:t>
            </a:r>
            <a:r>
              <a:rPr lang="es-ES_tradnl" b="1" dirty="0"/>
              <a:t> test </a:t>
            </a:r>
            <a:r>
              <a:rPr lang="es-ES_tradnl" dirty="0"/>
              <a:t>– as </a:t>
            </a:r>
            <a:r>
              <a:rPr lang="es-ES_tradnl" dirty="0" err="1"/>
              <a:t>early</a:t>
            </a:r>
            <a:r>
              <a:rPr lang="es-ES_tradnl" dirty="0"/>
              <a:t> as 2 </a:t>
            </a:r>
            <a:r>
              <a:rPr lang="es-ES_tradnl" dirty="0" err="1"/>
              <a:t>weeks</a:t>
            </a:r>
            <a:r>
              <a:rPr lang="es-ES_tradnl" dirty="0"/>
              <a:t>; </a:t>
            </a:r>
            <a:r>
              <a:rPr lang="es-ES_tradnl" dirty="0" err="1"/>
              <a:t>most</a:t>
            </a:r>
            <a:r>
              <a:rPr lang="es-ES_tradnl" dirty="0"/>
              <a:t> </a:t>
            </a:r>
            <a:r>
              <a:rPr lang="es-ES_tradnl" dirty="0" err="1"/>
              <a:t>by</a:t>
            </a:r>
            <a:r>
              <a:rPr lang="es-ES_tradnl" dirty="0"/>
              <a:t> 6 </a:t>
            </a:r>
            <a:r>
              <a:rPr lang="es-ES_tradnl" dirty="0" err="1"/>
              <a:t>weeks</a:t>
            </a:r>
            <a:br>
              <a:rPr lang="es-ES_tradnl" dirty="0"/>
            </a:br>
            <a:r>
              <a:rPr lang="es-ES_tradnl" i="1" dirty="0" err="1"/>
              <a:t>via</a:t>
            </a:r>
            <a:r>
              <a:rPr lang="es-ES_tradnl" i="1" dirty="0"/>
              <a:t> </a:t>
            </a:r>
            <a:r>
              <a:rPr lang="es-ES_tradnl" i="1" dirty="0" err="1"/>
              <a:t>blood</a:t>
            </a:r>
            <a:endParaRPr lang="es-ES_tradnl" i="1" dirty="0"/>
          </a:p>
          <a:p>
            <a:endParaRPr lang="es-ES_tradnl" dirty="0"/>
          </a:p>
          <a:p>
            <a:r>
              <a:rPr lang="es-ES_tradnl" b="1" dirty="0"/>
              <a:t>Viral </a:t>
            </a:r>
            <a:r>
              <a:rPr lang="es-ES_tradnl" b="1" dirty="0" err="1"/>
              <a:t>Detection</a:t>
            </a:r>
            <a:r>
              <a:rPr lang="es-ES_tradnl" b="1" dirty="0"/>
              <a:t> </a:t>
            </a:r>
            <a:r>
              <a:rPr lang="es-ES_tradnl" dirty="0"/>
              <a:t>– as </a:t>
            </a:r>
            <a:r>
              <a:rPr lang="es-ES_tradnl" dirty="0" err="1"/>
              <a:t>early</a:t>
            </a:r>
            <a:r>
              <a:rPr lang="es-ES_tradnl" dirty="0"/>
              <a:t> as 7 </a:t>
            </a:r>
            <a:r>
              <a:rPr lang="es-ES_tradnl" dirty="0" err="1"/>
              <a:t>days</a:t>
            </a:r>
            <a:r>
              <a:rPr lang="es-ES_tradnl" dirty="0"/>
              <a:t>; up </a:t>
            </a:r>
            <a:r>
              <a:rPr lang="es-ES_tradnl" dirty="0" err="1"/>
              <a:t>to</a:t>
            </a:r>
            <a:r>
              <a:rPr lang="es-ES_tradnl" dirty="0"/>
              <a:t> 28 </a:t>
            </a:r>
            <a:r>
              <a:rPr lang="es-ES_tradnl" dirty="0" err="1"/>
              <a:t>days</a:t>
            </a:r>
            <a:br>
              <a:rPr lang="es-ES_tradnl" dirty="0"/>
            </a:br>
            <a:r>
              <a:rPr lang="es-ES_tradnl" i="1" dirty="0" err="1"/>
              <a:t>via</a:t>
            </a:r>
            <a:r>
              <a:rPr lang="es-ES_tradnl" i="1" dirty="0"/>
              <a:t> </a:t>
            </a:r>
            <a:r>
              <a:rPr lang="es-ES_tradnl" i="1" dirty="0" err="1"/>
              <a:t>blood</a:t>
            </a:r>
            <a:endParaRPr lang="es-ES_tradnl" i="1" dirty="0"/>
          </a:p>
        </p:txBody>
      </p:sp>
      <p:sp>
        <p:nvSpPr>
          <p:cNvPr id="5" name="Marcador de pie de página 4"/>
          <p:cNvSpPr>
            <a:spLocks noGrp="1"/>
          </p:cNvSpPr>
          <p:nvPr>
            <p:ph type="ftr" sz="quarter" idx="11"/>
          </p:nvPr>
        </p:nvSpPr>
        <p:spPr>
          <a:xfrm>
            <a:off x="3352459" y="6352708"/>
            <a:ext cx="4367298" cy="365760"/>
          </a:xfrm>
          <a:prstGeom prst="rect">
            <a:avLst/>
          </a:prstGeom>
        </p:spPr>
        <p:txBody>
          <a:bodyPr anchor="ctr"/>
          <a:lstStyle>
            <a:defPPr>
              <a:defRPr lang="en-US"/>
            </a:defPPr>
            <a:lvl1pPr marL="0" algn="l" defTabSz="456449" rtl="0" eaLnBrk="1" latinLnBrk="0" hangingPunct="1">
              <a:defRPr sz="1200" b="0" i="0" kern="1200">
                <a:solidFill>
                  <a:schemeClr val="tx2">
                    <a:lumMod val="40000"/>
                    <a:lumOff val="60000"/>
                  </a:schemeClr>
                </a:solidFill>
                <a:latin typeface="+mn-lt"/>
                <a:ea typeface="+mn-ea"/>
                <a:cs typeface="ITC Avant Garde Std Bk Cn"/>
              </a:defRPr>
            </a:lvl1pPr>
            <a:lvl2pPr marL="456449" algn="l" defTabSz="456449" rtl="0" eaLnBrk="1" latinLnBrk="0" hangingPunct="1">
              <a:defRPr sz="1800" kern="1200">
                <a:solidFill>
                  <a:schemeClr val="tx1"/>
                </a:solidFill>
                <a:latin typeface="+mn-lt"/>
                <a:ea typeface="+mn-ea"/>
                <a:cs typeface="+mn-cs"/>
              </a:defRPr>
            </a:lvl2pPr>
            <a:lvl3pPr marL="912899" algn="l" defTabSz="456449" rtl="0" eaLnBrk="1" latinLnBrk="0" hangingPunct="1">
              <a:defRPr sz="1800" kern="1200">
                <a:solidFill>
                  <a:schemeClr val="tx1"/>
                </a:solidFill>
                <a:latin typeface="+mn-lt"/>
                <a:ea typeface="+mn-ea"/>
                <a:cs typeface="+mn-cs"/>
              </a:defRPr>
            </a:lvl3pPr>
            <a:lvl4pPr marL="1369349" algn="l" defTabSz="456449" rtl="0" eaLnBrk="1" latinLnBrk="0" hangingPunct="1">
              <a:defRPr sz="1800" kern="1200">
                <a:solidFill>
                  <a:schemeClr val="tx1"/>
                </a:solidFill>
                <a:latin typeface="+mn-lt"/>
                <a:ea typeface="+mn-ea"/>
                <a:cs typeface="+mn-cs"/>
              </a:defRPr>
            </a:lvl4pPr>
            <a:lvl5pPr marL="1825798" algn="l" defTabSz="456449" rtl="0" eaLnBrk="1" latinLnBrk="0" hangingPunct="1">
              <a:defRPr sz="1800" kern="1200">
                <a:solidFill>
                  <a:schemeClr val="tx1"/>
                </a:solidFill>
                <a:latin typeface="+mn-lt"/>
                <a:ea typeface="+mn-ea"/>
                <a:cs typeface="+mn-cs"/>
              </a:defRPr>
            </a:lvl5pPr>
            <a:lvl6pPr marL="2282248" algn="l" defTabSz="456449" rtl="0" eaLnBrk="1" latinLnBrk="0" hangingPunct="1">
              <a:defRPr sz="1800" kern="1200">
                <a:solidFill>
                  <a:schemeClr val="tx1"/>
                </a:solidFill>
                <a:latin typeface="+mn-lt"/>
                <a:ea typeface="+mn-ea"/>
                <a:cs typeface="+mn-cs"/>
              </a:defRPr>
            </a:lvl6pPr>
            <a:lvl7pPr marL="2738697" algn="l" defTabSz="456449" rtl="0" eaLnBrk="1" latinLnBrk="0" hangingPunct="1">
              <a:defRPr sz="1800" kern="1200">
                <a:solidFill>
                  <a:schemeClr val="tx1"/>
                </a:solidFill>
                <a:latin typeface="+mn-lt"/>
                <a:ea typeface="+mn-ea"/>
                <a:cs typeface="+mn-cs"/>
              </a:defRPr>
            </a:lvl7pPr>
            <a:lvl8pPr marL="3195147" algn="l" defTabSz="456449" rtl="0" eaLnBrk="1" latinLnBrk="0" hangingPunct="1">
              <a:defRPr sz="1800" kern="1200">
                <a:solidFill>
                  <a:schemeClr val="tx1"/>
                </a:solidFill>
                <a:latin typeface="+mn-lt"/>
                <a:ea typeface="+mn-ea"/>
                <a:cs typeface="+mn-cs"/>
              </a:defRPr>
            </a:lvl8pPr>
            <a:lvl9pPr marL="3651597" algn="l" defTabSz="456449" rtl="0" eaLnBrk="1" latinLnBrk="0" hangingPunct="1">
              <a:defRPr sz="1800" kern="1200">
                <a:solidFill>
                  <a:schemeClr val="tx1"/>
                </a:solidFill>
                <a:latin typeface="+mn-lt"/>
                <a:ea typeface="+mn-ea"/>
                <a:cs typeface="+mn-cs"/>
              </a:defRPr>
            </a:lvl9pPr>
          </a:lstStyle>
          <a:p>
            <a:r>
              <a:rPr lang="en-US"/>
              <a:t>paetc.org</a:t>
            </a:r>
            <a:endParaRPr lang="en-US" dirty="0"/>
          </a:p>
        </p:txBody>
      </p:sp>
      <p:sp>
        <p:nvSpPr>
          <p:cNvPr id="4" name="Marcador de número de diapositiva 3"/>
          <p:cNvSpPr>
            <a:spLocks noGrp="1"/>
          </p:cNvSpPr>
          <p:nvPr>
            <p:ph type="sldNum" sz="quarter" idx="12"/>
          </p:nvPr>
        </p:nvSpPr>
        <p:spPr/>
        <p:txBody>
          <a:bodyPr/>
          <a:lstStyle/>
          <a:p>
            <a:fld id="{1D2EA5EF-C699-AF4C-BA42-C0A1CAAB713C}" type="slidenum">
              <a:rPr lang="en-US" smtClean="0"/>
              <a:pPr/>
              <a:t>31</a:t>
            </a:fld>
            <a:endParaRPr lang="en-US"/>
          </a:p>
        </p:txBody>
      </p:sp>
    </p:spTree>
    <p:extLst>
      <p:ext uri="{BB962C8B-B14F-4D97-AF65-F5344CB8AC3E}">
        <p14:creationId xmlns:p14="http://schemas.microsoft.com/office/powerpoint/2010/main" val="106532831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2508FC-93AB-41EE-93B7-14667E11F371}"/>
              </a:ext>
            </a:extLst>
          </p:cNvPr>
          <p:cNvSpPr>
            <a:spLocks noGrp="1"/>
          </p:cNvSpPr>
          <p:nvPr>
            <p:ph type="title"/>
          </p:nvPr>
        </p:nvSpPr>
        <p:spPr/>
        <p:txBody>
          <a:bodyPr/>
          <a:lstStyle/>
          <a:p>
            <a:r>
              <a:rPr lang="en-US" dirty="0"/>
              <a:t>Considerations when Selecting PrEP</a:t>
            </a:r>
          </a:p>
        </p:txBody>
      </p:sp>
      <p:graphicFrame>
        <p:nvGraphicFramePr>
          <p:cNvPr id="6" name="Table 6">
            <a:extLst>
              <a:ext uri="{FF2B5EF4-FFF2-40B4-BE49-F238E27FC236}">
                <a16:creationId xmlns:a16="http://schemas.microsoft.com/office/drawing/2014/main" id="{9CAEF342-E539-4ECF-9E14-2C0A1BC21E1B}"/>
              </a:ext>
            </a:extLst>
          </p:cNvPr>
          <p:cNvGraphicFramePr>
            <a:graphicFrameLocks noGrp="1"/>
          </p:cNvGraphicFramePr>
          <p:nvPr>
            <p:ph idx="1"/>
            <p:extLst>
              <p:ext uri="{D42A27DB-BD31-4B8C-83A1-F6EECF244321}">
                <p14:modId xmlns:p14="http://schemas.microsoft.com/office/powerpoint/2010/main" val="2082918699"/>
              </p:ext>
            </p:extLst>
          </p:nvPr>
        </p:nvGraphicFramePr>
        <p:xfrm>
          <a:off x="457200" y="1190625"/>
          <a:ext cx="8391524" cy="4988560"/>
        </p:xfrm>
        <a:graphic>
          <a:graphicData uri="http://schemas.openxmlformats.org/drawingml/2006/table">
            <a:tbl>
              <a:tblPr firstRow="1" bandRow="1">
                <a:tableStyleId>{00A15C55-8517-42AA-B614-E9B94910E393}</a:tableStyleId>
              </a:tblPr>
              <a:tblGrid>
                <a:gridCol w="1654527">
                  <a:extLst>
                    <a:ext uri="{9D8B030D-6E8A-4147-A177-3AD203B41FA5}">
                      <a16:colId xmlns:a16="http://schemas.microsoft.com/office/drawing/2014/main" val="207394865"/>
                    </a:ext>
                  </a:extLst>
                </a:gridCol>
                <a:gridCol w="2783965">
                  <a:extLst>
                    <a:ext uri="{9D8B030D-6E8A-4147-A177-3AD203B41FA5}">
                      <a16:colId xmlns:a16="http://schemas.microsoft.com/office/drawing/2014/main" val="753380367"/>
                    </a:ext>
                  </a:extLst>
                </a:gridCol>
                <a:gridCol w="3953032">
                  <a:extLst>
                    <a:ext uri="{9D8B030D-6E8A-4147-A177-3AD203B41FA5}">
                      <a16:colId xmlns:a16="http://schemas.microsoft.com/office/drawing/2014/main" val="2337054713"/>
                    </a:ext>
                  </a:extLst>
                </a:gridCol>
              </a:tblGrid>
              <a:tr h="370840">
                <a:tc>
                  <a:txBody>
                    <a:bodyPr/>
                    <a:lstStyle/>
                    <a:p>
                      <a:pPr algn="ctr"/>
                      <a:endParaRPr lang="en-US" sz="1500" dirty="0"/>
                    </a:p>
                  </a:txBody>
                  <a:tcPr/>
                </a:tc>
                <a:tc>
                  <a:txBody>
                    <a:bodyPr/>
                    <a:lstStyle/>
                    <a:p>
                      <a:pPr algn="ctr"/>
                      <a:r>
                        <a:rPr lang="en-US" sz="1500" dirty="0"/>
                        <a:t>Benefits</a:t>
                      </a:r>
                    </a:p>
                  </a:txBody>
                  <a:tcPr/>
                </a:tc>
                <a:tc>
                  <a:txBody>
                    <a:bodyPr/>
                    <a:lstStyle/>
                    <a:p>
                      <a:pPr algn="ctr"/>
                      <a:r>
                        <a:rPr lang="en-US" sz="1500" dirty="0"/>
                        <a:t>Risks/Considerations</a:t>
                      </a:r>
                    </a:p>
                  </a:txBody>
                  <a:tcPr/>
                </a:tc>
                <a:extLst>
                  <a:ext uri="{0D108BD9-81ED-4DB2-BD59-A6C34878D82A}">
                    <a16:rowId xmlns:a16="http://schemas.microsoft.com/office/drawing/2014/main" val="3848003663"/>
                  </a:ext>
                </a:extLst>
              </a:tr>
              <a:tr h="226695">
                <a:tc>
                  <a:txBody>
                    <a:bodyPr/>
                    <a:lstStyle/>
                    <a:p>
                      <a:pPr algn="ctr"/>
                      <a:r>
                        <a:rPr lang="en-US" sz="1500" b="1" dirty="0"/>
                        <a:t>TDF-FTC</a:t>
                      </a:r>
                    </a:p>
                    <a:p>
                      <a:pPr marL="0" marR="0" lvl="0" indent="0" algn="ctr" defTabSz="912899" rtl="0" eaLnBrk="1" fontAlgn="auto" latinLnBrk="0" hangingPunct="1">
                        <a:lnSpc>
                          <a:spcPct val="100000"/>
                        </a:lnSpc>
                        <a:spcBef>
                          <a:spcPts val="0"/>
                        </a:spcBef>
                        <a:spcAft>
                          <a:spcPts val="0"/>
                        </a:spcAft>
                        <a:buClrTx/>
                        <a:buSzTx/>
                        <a:buFontTx/>
                        <a:buNone/>
                        <a:tabLst/>
                        <a:defRPr/>
                      </a:pPr>
                      <a:r>
                        <a:rPr lang="en-US" sz="1500" b="1" dirty="0"/>
                        <a:t>(Truvada)</a:t>
                      </a:r>
                    </a:p>
                  </a:txBody>
                  <a:tcPr/>
                </a:tc>
                <a:tc>
                  <a:txBody>
                    <a:bodyPr/>
                    <a:lstStyle/>
                    <a:p>
                      <a:pPr marL="285750" indent="-285750" algn="l">
                        <a:buFont typeface="Arial" panose="020B0604020202020204" pitchFamily="34" charset="0"/>
                        <a:buChar char="•"/>
                      </a:pPr>
                      <a:r>
                        <a:rPr lang="en-US" sz="1500" dirty="0"/>
                        <a:t>Well tolerated</a:t>
                      </a:r>
                    </a:p>
                    <a:p>
                      <a:pPr marL="285750" indent="-285750" algn="l">
                        <a:buFont typeface="Arial" panose="020B0604020202020204" pitchFamily="34" charset="0"/>
                        <a:buChar char="•"/>
                      </a:pPr>
                      <a:r>
                        <a:rPr lang="en-US" sz="1500" dirty="0"/>
                        <a:t>Most studied regimen</a:t>
                      </a:r>
                    </a:p>
                    <a:p>
                      <a:pPr marL="285750" indent="-285750" algn="l">
                        <a:buFont typeface="Arial" panose="020B0604020202020204" pitchFamily="34" charset="0"/>
                        <a:buChar char="•"/>
                      </a:pPr>
                      <a:r>
                        <a:rPr lang="en-US" sz="1500" dirty="0"/>
                        <a:t>Used for all populations</a:t>
                      </a:r>
                    </a:p>
                    <a:p>
                      <a:pPr algn="l"/>
                      <a:endParaRPr lang="en-US" sz="1500" dirty="0"/>
                    </a:p>
                  </a:txBody>
                  <a:tcPr/>
                </a:tc>
                <a:tc>
                  <a:txBody>
                    <a:bodyPr/>
                    <a:lstStyle/>
                    <a:p>
                      <a:pPr marL="285750" indent="-285750" algn="l">
                        <a:buFont typeface="Arial" panose="020B0604020202020204" pitchFamily="34" charset="0"/>
                        <a:buChar char="•"/>
                      </a:pPr>
                      <a:r>
                        <a:rPr lang="en-US" sz="1500" dirty="0"/>
                        <a:t>Can result in decreased eGFR</a:t>
                      </a:r>
                    </a:p>
                    <a:p>
                      <a:pPr marL="285750" indent="-285750" algn="l">
                        <a:buFont typeface="Arial" panose="020B0604020202020204" pitchFamily="34" charset="0"/>
                        <a:buChar char="•"/>
                      </a:pPr>
                      <a:r>
                        <a:rPr lang="en-US" sz="1500" dirty="0"/>
                        <a:t>Truvada not for use as PrEP in persons with eGFR&lt;60</a:t>
                      </a:r>
                    </a:p>
                    <a:p>
                      <a:pPr marL="285750" indent="-285750" algn="l">
                        <a:buFont typeface="Arial" panose="020B0604020202020204" pitchFamily="34" charset="0"/>
                        <a:buChar char="•"/>
                      </a:pPr>
                      <a:r>
                        <a:rPr lang="en-US" sz="1500" dirty="0"/>
                        <a:t>Can result in bone </a:t>
                      </a:r>
                      <a:r>
                        <a:rPr lang="en-US" sz="1500"/>
                        <a:t>mineral density </a:t>
                      </a:r>
                      <a:r>
                        <a:rPr lang="en-US" sz="1500" dirty="0"/>
                        <a:t>loss</a:t>
                      </a:r>
                    </a:p>
                    <a:p>
                      <a:pPr marL="285750" indent="-285750" algn="l">
                        <a:buFont typeface="Arial" panose="020B0604020202020204" pitchFamily="34" charset="0"/>
                        <a:buChar char="•"/>
                      </a:pPr>
                      <a:r>
                        <a:rPr lang="en-US" sz="1500" dirty="0"/>
                        <a:t>Risk of HBV flare if discontinued</a:t>
                      </a:r>
                    </a:p>
                  </a:txBody>
                  <a:tcPr/>
                </a:tc>
                <a:extLst>
                  <a:ext uri="{0D108BD9-81ED-4DB2-BD59-A6C34878D82A}">
                    <a16:rowId xmlns:a16="http://schemas.microsoft.com/office/drawing/2014/main" val="888482660"/>
                  </a:ext>
                </a:extLst>
              </a:tr>
              <a:tr h="370840">
                <a:tc>
                  <a:txBody>
                    <a:bodyPr/>
                    <a:lstStyle/>
                    <a:p>
                      <a:pPr algn="ctr"/>
                      <a:r>
                        <a:rPr lang="en-US" sz="1500" b="1" dirty="0"/>
                        <a:t>TAF-FTC</a:t>
                      </a:r>
                    </a:p>
                    <a:p>
                      <a:pPr algn="ctr"/>
                      <a:r>
                        <a:rPr lang="en-US" sz="1500" b="1" dirty="0"/>
                        <a:t>(</a:t>
                      </a:r>
                      <a:r>
                        <a:rPr lang="en-US" sz="1500" b="1" dirty="0" err="1"/>
                        <a:t>Descovy</a:t>
                      </a:r>
                      <a:r>
                        <a:rPr lang="en-US" sz="1500" b="1" dirty="0"/>
                        <a:t>)</a:t>
                      </a:r>
                    </a:p>
                  </a:txBody>
                  <a:tcPr/>
                </a:tc>
                <a:tc>
                  <a:txBody>
                    <a:bodyPr/>
                    <a:lstStyle/>
                    <a:p>
                      <a:pPr marL="285750" indent="-285750" algn="l">
                        <a:buFont typeface="Arial" panose="020B0604020202020204" pitchFamily="34" charset="0"/>
                        <a:buChar char="•"/>
                      </a:pPr>
                      <a:r>
                        <a:rPr lang="en-US" sz="1500" dirty="0"/>
                        <a:t>Well tolerated</a:t>
                      </a:r>
                    </a:p>
                    <a:p>
                      <a:pPr marL="285750" indent="-285750" algn="l">
                        <a:buFont typeface="Arial" panose="020B0604020202020204" pitchFamily="34" charset="0"/>
                        <a:buChar char="•"/>
                      </a:pPr>
                      <a:r>
                        <a:rPr lang="en-US" sz="1500" dirty="0"/>
                        <a:t>Less bone and renal toxicity compared with TDF</a:t>
                      </a:r>
                    </a:p>
                    <a:p>
                      <a:pPr marL="0" indent="0" algn="l">
                        <a:buFont typeface="Arial" panose="020B0604020202020204" pitchFamily="34" charset="0"/>
                        <a:buNone/>
                      </a:pPr>
                      <a:endParaRPr lang="en-US" sz="1500" dirty="0"/>
                    </a:p>
                  </a:txBody>
                  <a:tcPr/>
                </a:tc>
                <a:tc>
                  <a:txBody>
                    <a:bodyPr/>
                    <a:lstStyle/>
                    <a:p>
                      <a:pPr marL="285750" indent="-285750" algn="l">
                        <a:buFont typeface="Arial" panose="020B0604020202020204" pitchFamily="34" charset="0"/>
                        <a:buChar char="•"/>
                      </a:pPr>
                      <a:r>
                        <a:rPr lang="en-US" sz="1500" dirty="0"/>
                        <a:t>Higher rates of mild triglyceride elevations and weight gain</a:t>
                      </a:r>
                    </a:p>
                    <a:p>
                      <a:pPr marL="285750" indent="-285750" algn="l">
                        <a:buFont typeface="Arial" panose="020B0604020202020204" pitchFamily="34" charset="0"/>
                        <a:buChar char="•"/>
                      </a:pPr>
                      <a:r>
                        <a:rPr lang="en-US" sz="1500" b="1" dirty="0"/>
                        <a:t>Not </a:t>
                      </a:r>
                      <a:r>
                        <a:rPr lang="en-US" sz="1500" dirty="0"/>
                        <a:t>to be used if risk is mainly vaginal (frontal) sex or inject drugs</a:t>
                      </a:r>
                    </a:p>
                    <a:p>
                      <a:pPr marL="285750" indent="-285750" algn="l">
                        <a:buFont typeface="Arial" panose="020B0604020202020204" pitchFamily="34" charset="0"/>
                        <a:buChar char="•"/>
                      </a:pPr>
                      <a:r>
                        <a:rPr lang="en-US" sz="1500" dirty="0"/>
                        <a:t>Risk of HBV flare if discontinued</a:t>
                      </a:r>
                    </a:p>
                  </a:txBody>
                  <a:tcPr/>
                </a:tc>
                <a:extLst>
                  <a:ext uri="{0D108BD9-81ED-4DB2-BD59-A6C34878D82A}">
                    <a16:rowId xmlns:a16="http://schemas.microsoft.com/office/drawing/2014/main" val="3492161528"/>
                  </a:ext>
                </a:extLst>
              </a:tr>
              <a:tr h="370840">
                <a:tc>
                  <a:txBody>
                    <a:bodyPr/>
                    <a:lstStyle/>
                    <a:p>
                      <a:pPr algn="ctr"/>
                      <a:r>
                        <a:rPr lang="en-US" sz="1500" b="1" dirty="0"/>
                        <a:t>Cabotegravir injection</a:t>
                      </a:r>
                    </a:p>
                    <a:p>
                      <a:pPr algn="ctr"/>
                      <a:r>
                        <a:rPr lang="en-US" sz="1500" b="1" dirty="0"/>
                        <a:t>(</a:t>
                      </a:r>
                      <a:r>
                        <a:rPr lang="en-US" sz="1500" b="1" dirty="0" err="1"/>
                        <a:t>Apretude</a:t>
                      </a:r>
                      <a:r>
                        <a:rPr lang="en-US" sz="1500" b="1" dirty="0"/>
                        <a:t>)</a:t>
                      </a:r>
                    </a:p>
                  </a:txBody>
                  <a:tcPr/>
                </a:tc>
                <a:tc>
                  <a:txBody>
                    <a:bodyPr/>
                    <a:lstStyle/>
                    <a:p>
                      <a:pPr marL="285750" indent="-285750" algn="just">
                        <a:buFont typeface="Arial" panose="020B0604020202020204" pitchFamily="34" charset="0"/>
                        <a:buChar char="•"/>
                      </a:pPr>
                      <a:r>
                        <a:rPr lang="en-US" sz="1500" dirty="0"/>
                        <a:t>Well tolerated</a:t>
                      </a:r>
                    </a:p>
                    <a:p>
                      <a:pPr marL="285750" indent="-285750" algn="just">
                        <a:buFont typeface="Arial" panose="020B0604020202020204" pitchFamily="34" charset="0"/>
                        <a:buChar char="•"/>
                      </a:pPr>
                      <a:r>
                        <a:rPr lang="en-US" sz="1500" dirty="0"/>
                        <a:t>Every other month injection</a:t>
                      </a:r>
                    </a:p>
                    <a:p>
                      <a:pPr marL="285750" indent="-285750" algn="just">
                        <a:buFont typeface="Arial" panose="020B0604020202020204" pitchFamily="34" charset="0"/>
                        <a:buChar char="•"/>
                      </a:pPr>
                      <a:r>
                        <a:rPr lang="en-US" sz="1500" dirty="0"/>
                        <a:t>Clinical trials appear to show greater efficacy than TDF-FTC</a:t>
                      </a:r>
                    </a:p>
                  </a:txBody>
                  <a:tcPr/>
                </a:tc>
                <a:tc>
                  <a:txBody>
                    <a:bodyPr/>
                    <a:lstStyle/>
                    <a:p>
                      <a:pPr marL="285750" indent="-285750" algn="just">
                        <a:buFont typeface="Arial" panose="020B0604020202020204" pitchFamily="34" charset="0"/>
                        <a:buChar char="•"/>
                      </a:pPr>
                      <a:r>
                        <a:rPr lang="en-US" sz="1500" dirty="0"/>
                        <a:t>Long half life. Oral agent required when discontinuing cabotegravir LA</a:t>
                      </a:r>
                    </a:p>
                    <a:p>
                      <a:pPr marL="285750" indent="-285750" algn="just">
                        <a:buFont typeface="Arial" panose="020B0604020202020204" pitchFamily="34" charset="0"/>
                        <a:buChar char="•"/>
                      </a:pPr>
                      <a:r>
                        <a:rPr lang="en-US" sz="1500" dirty="0"/>
                        <a:t>Future HIV treatment options may be limited if HIV acquired while on cabotegravir</a:t>
                      </a:r>
                    </a:p>
                    <a:p>
                      <a:pPr marL="285750" indent="-285750" algn="just">
                        <a:buFont typeface="Arial" panose="020B0604020202020204" pitchFamily="34" charset="0"/>
                        <a:buChar char="•"/>
                      </a:pPr>
                      <a:r>
                        <a:rPr lang="en-US" sz="1500" dirty="0"/>
                        <a:t>Logistics</a:t>
                      </a:r>
                    </a:p>
                    <a:p>
                      <a:pPr marL="285750" indent="-285750" algn="just">
                        <a:buFont typeface="Arial" panose="020B0604020202020204" pitchFamily="34" charset="0"/>
                        <a:buChar char="•"/>
                      </a:pPr>
                      <a:r>
                        <a:rPr lang="en-US" sz="1500" dirty="0"/>
                        <a:t>Injection site reactions </a:t>
                      </a:r>
                    </a:p>
                    <a:p>
                      <a:pPr marL="285750" indent="-285750" algn="just">
                        <a:buFont typeface="Arial" panose="020B0604020202020204" pitchFamily="34" charset="0"/>
                        <a:buChar char="•"/>
                      </a:pPr>
                      <a:r>
                        <a:rPr lang="en-US" sz="1500" dirty="0"/>
                        <a:t>No studies in PWID</a:t>
                      </a:r>
                    </a:p>
                    <a:p>
                      <a:pPr marL="285750" indent="-285750" algn="just">
                        <a:buFont typeface="Arial" panose="020B0604020202020204" pitchFamily="34" charset="0"/>
                        <a:buChar char="•"/>
                      </a:pPr>
                      <a:r>
                        <a:rPr lang="en-US" sz="1500" dirty="0"/>
                        <a:t>Limited pregnancy data</a:t>
                      </a:r>
                    </a:p>
                  </a:txBody>
                  <a:tcPr/>
                </a:tc>
                <a:extLst>
                  <a:ext uri="{0D108BD9-81ED-4DB2-BD59-A6C34878D82A}">
                    <a16:rowId xmlns:a16="http://schemas.microsoft.com/office/drawing/2014/main" val="1350350225"/>
                  </a:ext>
                </a:extLst>
              </a:tr>
            </a:tbl>
          </a:graphicData>
        </a:graphic>
      </p:graphicFrame>
      <p:sp>
        <p:nvSpPr>
          <p:cNvPr id="4" name="Slide Number Placeholder 3">
            <a:extLst>
              <a:ext uri="{FF2B5EF4-FFF2-40B4-BE49-F238E27FC236}">
                <a16:creationId xmlns:a16="http://schemas.microsoft.com/office/drawing/2014/main" id="{FC6484D0-07EA-4A8F-8DD0-0A00D6052CB2}"/>
              </a:ext>
            </a:extLst>
          </p:cNvPr>
          <p:cNvSpPr>
            <a:spLocks noGrp="1"/>
          </p:cNvSpPr>
          <p:nvPr>
            <p:ph type="sldNum" sz="quarter" idx="12"/>
          </p:nvPr>
        </p:nvSpPr>
        <p:spPr/>
        <p:txBody>
          <a:bodyPr/>
          <a:lstStyle/>
          <a:p>
            <a:fld id="{1D2EA5EF-C699-AF4C-BA42-C0A1CAAB713C}" type="slidenum">
              <a:rPr lang="en-US" smtClean="0"/>
              <a:t>32</a:t>
            </a:fld>
            <a:endParaRPr lang="en-US"/>
          </a:p>
        </p:txBody>
      </p:sp>
    </p:spTree>
    <p:extLst>
      <p:ext uri="{BB962C8B-B14F-4D97-AF65-F5344CB8AC3E}">
        <p14:creationId xmlns:p14="http://schemas.microsoft.com/office/powerpoint/2010/main" val="82793458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02BB1A-AD56-4DE9-87EA-4D5C23CE2408}"/>
              </a:ext>
            </a:extLst>
          </p:cNvPr>
          <p:cNvSpPr>
            <a:spLocks noGrp="1"/>
          </p:cNvSpPr>
          <p:nvPr>
            <p:ph type="title"/>
          </p:nvPr>
        </p:nvSpPr>
        <p:spPr/>
        <p:txBody>
          <a:bodyPr/>
          <a:lstStyle/>
          <a:p>
            <a:r>
              <a:rPr lang="en-US" dirty="0"/>
              <a:t>Routine Monitoring [1]</a:t>
            </a:r>
          </a:p>
        </p:txBody>
      </p:sp>
      <p:sp>
        <p:nvSpPr>
          <p:cNvPr id="3" name="Content Placeholder 2">
            <a:extLst>
              <a:ext uri="{FF2B5EF4-FFF2-40B4-BE49-F238E27FC236}">
                <a16:creationId xmlns:a16="http://schemas.microsoft.com/office/drawing/2014/main" id="{89A40C87-1C07-4506-8819-D619A11D195B}"/>
              </a:ext>
            </a:extLst>
          </p:cNvPr>
          <p:cNvSpPr>
            <a:spLocks noGrp="1"/>
          </p:cNvSpPr>
          <p:nvPr>
            <p:ph idx="1"/>
          </p:nvPr>
        </p:nvSpPr>
        <p:spPr/>
        <p:txBody>
          <a:bodyPr/>
          <a:lstStyle/>
          <a:p>
            <a:r>
              <a:rPr lang="en-US" b="0" i="0" dirty="0">
                <a:solidFill>
                  <a:srgbClr val="232323"/>
                </a:solidFill>
                <a:effectLst/>
                <a:latin typeface="Noto Sans" panose="020B0502040504020204" pitchFamily="34" charset="0"/>
              </a:rPr>
              <a:t>In general, prescribe no more than a </a:t>
            </a:r>
            <a:r>
              <a:rPr lang="en-US" b="1" i="0" dirty="0">
                <a:solidFill>
                  <a:srgbClr val="232323"/>
                </a:solidFill>
                <a:effectLst/>
                <a:latin typeface="Noto Sans" panose="020B0502040504020204" pitchFamily="34" charset="0"/>
              </a:rPr>
              <a:t>90-day supply of oral PrEP</a:t>
            </a:r>
            <a:r>
              <a:rPr lang="en-US" b="0" i="0" dirty="0">
                <a:solidFill>
                  <a:srgbClr val="232323"/>
                </a:solidFill>
                <a:effectLst/>
                <a:latin typeface="Noto Sans" panose="020B0502040504020204" pitchFamily="34" charset="0"/>
              </a:rPr>
              <a:t>, renewable only after HIV testing confirms that patient remains HIV uninfected</a:t>
            </a:r>
          </a:p>
          <a:p>
            <a:endParaRPr lang="en-US" dirty="0"/>
          </a:p>
        </p:txBody>
      </p:sp>
      <p:sp>
        <p:nvSpPr>
          <p:cNvPr id="4" name="Slide Number Placeholder 3">
            <a:extLst>
              <a:ext uri="{FF2B5EF4-FFF2-40B4-BE49-F238E27FC236}">
                <a16:creationId xmlns:a16="http://schemas.microsoft.com/office/drawing/2014/main" id="{6564F5D8-1498-4DF1-9F36-BB2BE7FBD6C3}"/>
              </a:ext>
            </a:extLst>
          </p:cNvPr>
          <p:cNvSpPr>
            <a:spLocks noGrp="1"/>
          </p:cNvSpPr>
          <p:nvPr>
            <p:ph type="sldNum" sz="quarter" idx="12"/>
          </p:nvPr>
        </p:nvSpPr>
        <p:spPr/>
        <p:txBody>
          <a:bodyPr/>
          <a:lstStyle/>
          <a:p>
            <a:fld id="{1D2EA5EF-C699-AF4C-BA42-C0A1CAAB713C}" type="slidenum">
              <a:rPr lang="en-US" smtClean="0"/>
              <a:t>33</a:t>
            </a:fld>
            <a:endParaRPr lang="en-US"/>
          </a:p>
        </p:txBody>
      </p:sp>
    </p:spTree>
    <p:extLst>
      <p:ext uri="{BB962C8B-B14F-4D97-AF65-F5344CB8AC3E}">
        <p14:creationId xmlns:p14="http://schemas.microsoft.com/office/powerpoint/2010/main" val="296022620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02BB1A-AD56-4DE9-87EA-4D5C23CE2408}"/>
              </a:ext>
            </a:extLst>
          </p:cNvPr>
          <p:cNvSpPr>
            <a:spLocks noGrp="1"/>
          </p:cNvSpPr>
          <p:nvPr>
            <p:ph type="title"/>
          </p:nvPr>
        </p:nvSpPr>
        <p:spPr/>
        <p:txBody>
          <a:bodyPr/>
          <a:lstStyle/>
          <a:p>
            <a:r>
              <a:rPr lang="en-US" dirty="0"/>
              <a:t>Routine Monitoring [2]</a:t>
            </a:r>
          </a:p>
        </p:txBody>
      </p:sp>
      <p:graphicFrame>
        <p:nvGraphicFramePr>
          <p:cNvPr id="6" name="Table 6">
            <a:extLst>
              <a:ext uri="{FF2B5EF4-FFF2-40B4-BE49-F238E27FC236}">
                <a16:creationId xmlns:a16="http://schemas.microsoft.com/office/drawing/2014/main" id="{FD6BDBEE-3F56-4318-BC4D-85297636C761}"/>
              </a:ext>
            </a:extLst>
          </p:cNvPr>
          <p:cNvGraphicFramePr>
            <a:graphicFrameLocks noGrp="1"/>
          </p:cNvGraphicFramePr>
          <p:nvPr>
            <p:ph idx="1"/>
            <p:extLst>
              <p:ext uri="{D42A27DB-BD31-4B8C-83A1-F6EECF244321}">
                <p14:modId xmlns:p14="http://schemas.microsoft.com/office/powerpoint/2010/main" val="1457977667"/>
              </p:ext>
            </p:extLst>
          </p:nvPr>
        </p:nvGraphicFramePr>
        <p:xfrm>
          <a:off x="604837" y="1276350"/>
          <a:ext cx="8315325" cy="4765040"/>
        </p:xfrm>
        <a:graphic>
          <a:graphicData uri="http://schemas.openxmlformats.org/drawingml/2006/table">
            <a:tbl>
              <a:tblPr firstRow="1" bandRow="1">
                <a:tableStyleId>{00A15C55-8517-42AA-B614-E9B94910E393}</a:tableStyleId>
              </a:tblPr>
              <a:tblGrid>
                <a:gridCol w="2405063">
                  <a:extLst>
                    <a:ext uri="{9D8B030D-6E8A-4147-A177-3AD203B41FA5}">
                      <a16:colId xmlns:a16="http://schemas.microsoft.com/office/drawing/2014/main" val="3881870266"/>
                    </a:ext>
                  </a:extLst>
                </a:gridCol>
                <a:gridCol w="3138487">
                  <a:extLst>
                    <a:ext uri="{9D8B030D-6E8A-4147-A177-3AD203B41FA5}">
                      <a16:colId xmlns:a16="http://schemas.microsoft.com/office/drawing/2014/main" val="545018059"/>
                    </a:ext>
                  </a:extLst>
                </a:gridCol>
                <a:gridCol w="2771775">
                  <a:extLst>
                    <a:ext uri="{9D8B030D-6E8A-4147-A177-3AD203B41FA5}">
                      <a16:colId xmlns:a16="http://schemas.microsoft.com/office/drawing/2014/main" val="3953586699"/>
                    </a:ext>
                  </a:extLst>
                </a:gridCol>
              </a:tblGrid>
              <a:tr h="370840">
                <a:tc>
                  <a:txBody>
                    <a:bodyPr/>
                    <a:lstStyle/>
                    <a:p>
                      <a:r>
                        <a:rPr lang="en-US" dirty="0"/>
                        <a:t>What to monitor</a:t>
                      </a:r>
                    </a:p>
                  </a:txBody>
                  <a:tcPr/>
                </a:tc>
                <a:tc>
                  <a:txBody>
                    <a:bodyPr/>
                    <a:lstStyle/>
                    <a:p>
                      <a:pPr algn="ctr"/>
                      <a:r>
                        <a:rPr lang="en-US" dirty="0"/>
                        <a:t>Frequency for oral PrEP</a:t>
                      </a:r>
                    </a:p>
                  </a:txBody>
                  <a:tcPr/>
                </a:tc>
                <a:tc>
                  <a:txBody>
                    <a:bodyPr/>
                    <a:lstStyle/>
                    <a:p>
                      <a:pPr algn="ctr"/>
                      <a:r>
                        <a:rPr lang="en-US" dirty="0"/>
                        <a:t>Frequency for cabotegravir injectable</a:t>
                      </a:r>
                    </a:p>
                  </a:txBody>
                  <a:tcPr/>
                </a:tc>
                <a:extLst>
                  <a:ext uri="{0D108BD9-81ED-4DB2-BD59-A6C34878D82A}">
                    <a16:rowId xmlns:a16="http://schemas.microsoft.com/office/drawing/2014/main" val="2442327280"/>
                  </a:ext>
                </a:extLst>
              </a:tr>
              <a:tr h="370840">
                <a:tc>
                  <a:txBody>
                    <a:bodyPr/>
                    <a:lstStyle/>
                    <a:p>
                      <a:r>
                        <a:rPr lang="en-US" dirty="0"/>
                        <a:t>HIV test</a:t>
                      </a:r>
                    </a:p>
                  </a:txBody>
                  <a:tcPr/>
                </a:tc>
                <a:tc>
                  <a:txBody>
                    <a:bodyPr/>
                    <a:lstStyle/>
                    <a:p>
                      <a:pPr algn="ctr"/>
                      <a:r>
                        <a:rPr lang="en-US" dirty="0"/>
                        <a:t>Every 3 months</a:t>
                      </a:r>
                    </a:p>
                  </a:txBody>
                  <a:tcPr/>
                </a:tc>
                <a:tc>
                  <a:txBody>
                    <a:bodyPr/>
                    <a:lstStyle/>
                    <a:p>
                      <a:pPr algn="ctr"/>
                      <a:r>
                        <a:rPr lang="en-US" dirty="0"/>
                        <a:t>Every 2 months</a:t>
                      </a:r>
                    </a:p>
                  </a:txBody>
                  <a:tcPr/>
                </a:tc>
                <a:extLst>
                  <a:ext uri="{0D108BD9-81ED-4DB2-BD59-A6C34878D82A}">
                    <a16:rowId xmlns:a16="http://schemas.microsoft.com/office/drawing/2014/main" val="2468873427"/>
                  </a:ext>
                </a:extLst>
              </a:tr>
              <a:tr h="370840">
                <a:tc>
                  <a:txBody>
                    <a:bodyPr/>
                    <a:lstStyle/>
                    <a:p>
                      <a:r>
                        <a:rPr lang="en-US" dirty="0"/>
                        <a:t>Adherence, side effects, risk-reduction and counseling</a:t>
                      </a:r>
                    </a:p>
                  </a:txBody>
                  <a:tcPr/>
                </a:tc>
                <a:tc>
                  <a:txBody>
                    <a:bodyPr/>
                    <a:lstStyle/>
                    <a:p>
                      <a:pPr algn="ctr"/>
                      <a:r>
                        <a:rPr lang="en-US" dirty="0"/>
                        <a:t>Every 3 months</a:t>
                      </a:r>
                    </a:p>
                  </a:txBody>
                  <a:tcPr/>
                </a:tc>
                <a:tc>
                  <a:txBody>
                    <a:bodyPr/>
                    <a:lstStyle/>
                    <a:p>
                      <a:pPr algn="ctr"/>
                      <a:r>
                        <a:rPr lang="en-US" dirty="0"/>
                        <a:t>Every 2 months</a:t>
                      </a:r>
                    </a:p>
                  </a:txBody>
                  <a:tcPr/>
                </a:tc>
                <a:extLst>
                  <a:ext uri="{0D108BD9-81ED-4DB2-BD59-A6C34878D82A}">
                    <a16:rowId xmlns:a16="http://schemas.microsoft.com/office/drawing/2014/main" val="3510534854"/>
                  </a:ext>
                </a:extLst>
              </a:tr>
              <a:tr h="370840">
                <a:tc>
                  <a:txBody>
                    <a:bodyPr/>
                    <a:lstStyle/>
                    <a:p>
                      <a:r>
                        <a:rPr lang="en-US" sz="1800" b="0" i="0" kern="1200" dirty="0">
                          <a:solidFill>
                            <a:schemeClr val="dk1"/>
                          </a:solidFill>
                          <a:effectLst/>
                          <a:latin typeface="+mn-lt"/>
                          <a:ea typeface="+mn-ea"/>
                          <a:cs typeface="+mn-cs"/>
                        </a:rPr>
                        <a:t>Test for STIs</a:t>
                      </a:r>
                      <a:endParaRPr lang="en-US" dirty="0"/>
                    </a:p>
                  </a:txBody>
                  <a:tcPr/>
                </a:tc>
                <a:tc>
                  <a:txBody>
                    <a:bodyPr/>
                    <a:lstStyle/>
                    <a:p>
                      <a:pPr algn="ctr"/>
                      <a:r>
                        <a:rPr lang="en-US" dirty="0"/>
                        <a:t>Every 3 to 6 months</a:t>
                      </a:r>
                    </a:p>
                  </a:txBody>
                  <a:tcPr/>
                </a:tc>
                <a:tc>
                  <a:txBody>
                    <a:bodyPr/>
                    <a:lstStyle/>
                    <a:p>
                      <a:pPr algn="ctr"/>
                      <a:r>
                        <a:rPr lang="en-US" dirty="0"/>
                        <a:t>Every 4 to 6 months</a:t>
                      </a:r>
                    </a:p>
                  </a:txBody>
                  <a:tcPr/>
                </a:tc>
                <a:extLst>
                  <a:ext uri="{0D108BD9-81ED-4DB2-BD59-A6C34878D82A}">
                    <a16:rowId xmlns:a16="http://schemas.microsoft.com/office/drawing/2014/main" val="3775646243"/>
                  </a:ext>
                </a:extLst>
              </a:tr>
              <a:tr h="370840">
                <a:tc>
                  <a:txBody>
                    <a:bodyPr/>
                    <a:lstStyle/>
                    <a:p>
                      <a:r>
                        <a:rPr lang="en-US" dirty="0"/>
                        <a:t>Serum creatinine</a:t>
                      </a:r>
                    </a:p>
                  </a:txBody>
                  <a:tcPr/>
                </a:tc>
                <a:tc>
                  <a:txBody>
                    <a:bodyPr/>
                    <a:lstStyle/>
                    <a:p>
                      <a:pPr algn="ctr"/>
                      <a:r>
                        <a:rPr lang="en-US" dirty="0"/>
                        <a:t>At risk for renal disease: every 6 months</a:t>
                      </a:r>
                    </a:p>
                    <a:p>
                      <a:pPr algn="ctr"/>
                      <a:r>
                        <a:rPr lang="en-US" dirty="0"/>
                        <a:t>All others: every 12 months</a:t>
                      </a:r>
                    </a:p>
                  </a:txBody>
                  <a:tcPr/>
                </a:tc>
                <a:tc>
                  <a:txBody>
                    <a:bodyPr/>
                    <a:lstStyle/>
                    <a:p>
                      <a:pPr algn="ctr"/>
                      <a:r>
                        <a:rPr lang="en-US" dirty="0"/>
                        <a:t>Routine monitoring not needed</a:t>
                      </a:r>
                    </a:p>
                  </a:txBody>
                  <a:tcPr/>
                </a:tc>
                <a:extLst>
                  <a:ext uri="{0D108BD9-81ED-4DB2-BD59-A6C34878D82A}">
                    <a16:rowId xmlns:a16="http://schemas.microsoft.com/office/drawing/2014/main" val="1978832670"/>
                  </a:ext>
                </a:extLst>
              </a:tr>
              <a:tr h="370840">
                <a:tc>
                  <a:txBody>
                    <a:bodyPr/>
                    <a:lstStyle/>
                    <a:p>
                      <a:r>
                        <a:rPr lang="en-US" dirty="0"/>
                        <a:t>HCV testing</a:t>
                      </a:r>
                    </a:p>
                  </a:txBody>
                  <a:tcPr/>
                </a:tc>
                <a:tc>
                  <a:txBody>
                    <a:bodyPr/>
                    <a:lstStyle/>
                    <a:p>
                      <a:pPr algn="ctr"/>
                      <a:r>
                        <a:rPr lang="en-US" dirty="0"/>
                        <a:t>MSM, Transgender women, PWID: every 12 months</a:t>
                      </a:r>
                    </a:p>
                  </a:txBody>
                  <a:tcPr/>
                </a:tc>
                <a:tc>
                  <a:txBody>
                    <a:bodyPr/>
                    <a:lstStyle/>
                    <a:p>
                      <a:pPr algn="ctr"/>
                      <a:r>
                        <a:rPr lang="en-US" dirty="0"/>
                        <a:t>MSM, Transgender women, PWID: every 12 months</a:t>
                      </a:r>
                    </a:p>
                  </a:txBody>
                  <a:tcPr/>
                </a:tc>
                <a:extLst>
                  <a:ext uri="{0D108BD9-81ED-4DB2-BD59-A6C34878D82A}">
                    <a16:rowId xmlns:a16="http://schemas.microsoft.com/office/drawing/2014/main" val="2540908629"/>
                  </a:ext>
                </a:extLst>
              </a:tr>
              <a:tr h="370840">
                <a:tc>
                  <a:txBody>
                    <a:bodyPr/>
                    <a:lstStyle/>
                    <a:p>
                      <a:r>
                        <a:rPr lang="en-US" dirty="0"/>
                        <a:t>Lipids &amp; weight</a:t>
                      </a:r>
                    </a:p>
                  </a:txBody>
                  <a:tcPr/>
                </a:tc>
                <a:tc>
                  <a:txBody>
                    <a:bodyPr/>
                    <a:lstStyle/>
                    <a:p>
                      <a:pPr algn="ctr"/>
                      <a:r>
                        <a:rPr lang="en-US" dirty="0"/>
                        <a:t>Persons on TAF-FTC: every 12 months</a:t>
                      </a:r>
                    </a:p>
                  </a:txBody>
                  <a:tcPr/>
                </a:tc>
                <a:tc>
                  <a:txBody>
                    <a:bodyPr/>
                    <a:lstStyle/>
                    <a:p>
                      <a:pPr algn="ctr"/>
                      <a:r>
                        <a:rPr lang="en-US" dirty="0"/>
                        <a:t>Routine monitoring not needed</a:t>
                      </a:r>
                    </a:p>
                  </a:txBody>
                  <a:tcPr/>
                </a:tc>
                <a:extLst>
                  <a:ext uri="{0D108BD9-81ED-4DB2-BD59-A6C34878D82A}">
                    <a16:rowId xmlns:a16="http://schemas.microsoft.com/office/drawing/2014/main" val="3087670921"/>
                  </a:ext>
                </a:extLst>
              </a:tr>
            </a:tbl>
          </a:graphicData>
        </a:graphic>
      </p:graphicFrame>
      <p:sp>
        <p:nvSpPr>
          <p:cNvPr id="4" name="Slide Number Placeholder 3">
            <a:extLst>
              <a:ext uri="{FF2B5EF4-FFF2-40B4-BE49-F238E27FC236}">
                <a16:creationId xmlns:a16="http://schemas.microsoft.com/office/drawing/2014/main" id="{6564F5D8-1498-4DF1-9F36-BB2BE7FBD6C3}"/>
              </a:ext>
            </a:extLst>
          </p:cNvPr>
          <p:cNvSpPr>
            <a:spLocks noGrp="1"/>
          </p:cNvSpPr>
          <p:nvPr>
            <p:ph type="sldNum" sz="quarter" idx="12"/>
          </p:nvPr>
        </p:nvSpPr>
        <p:spPr/>
        <p:txBody>
          <a:bodyPr/>
          <a:lstStyle/>
          <a:p>
            <a:fld id="{1D2EA5EF-C699-AF4C-BA42-C0A1CAAB713C}" type="slidenum">
              <a:rPr lang="en-US" smtClean="0"/>
              <a:t>34</a:t>
            </a:fld>
            <a:endParaRPr lang="en-US"/>
          </a:p>
        </p:txBody>
      </p:sp>
    </p:spTree>
    <p:extLst>
      <p:ext uri="{BB962C8B-B14F-4D97-AF65-F5344CB8AC3E}">
        <p14:creationId xmlns:p14="http://schemas.microsoft.com/office/powerpoint/2010/main" val="58324223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61D7C1-B959-422D-94DE-A00322E072FE}"/>
              </a:ext>
            </a:extLst>
          </p:cNvPr>
          <p:cNvSpPr>
            <a:spLocks noGrp="1"/>
          </p:cNvSpPr>
          <p:nvPr>
            <p:ph type="title"/>
          </p:nvPr>
        </p:nvSpPr>
        <p:spPr/>
        <p:txBody>
          <a:bodyPr/>
          <a:lstStyle/>
          <a:p>
            <a:r>
              <a:rPr lang="en-US" dirty="0"/>
              <a:t>Common ICD-10 Diagnoses for PrEP Visits</a:t>
            </a:r>
          </a:p>
        </p:txBody>
      </p:sp>
      <p:sp>
        <p:nvSpPr>
          <p:cNvPr id="3" name="Content Placeholder 2">
            <a:extLst>
              <a:ext uri="{FF2B5EF4-FFF2-40B4-BE49-F238E27FC236}">
                <a16:creationId xmlns:a16="http://schemas.microsoft.com/office/drawing/2014/main" id="{20694FF6-7C83-40C9-A082-C5BD170EEB4D}"/>
              </a:ext>
            </a:extLst>
          </p:cNvPr>
          <p:cNvSpPr>
            <a:spLocks noGrp="1"/>
          </p:cNvSpPr>
          <p:nvPr>
            <p:ph idx="1"/>
          </p:nvPr>
        </p:nvSpPr>
        <p:spPr/>
        <p:txBody>
          <a:bodyPr/>
          <a:lstStyle/>
          <a:p>
            <a:pPr>
              <a:spcAft>
                <a:spcPts val="2500"/>
              </a:spcAft>
            </a:pPr>
            <a:r>
              <a:rPr lang="en-US" sz="2400" dirty="0">
                <a:latin typeface="Roboto" panose="02000000000000000000" pitchFamily="2" charset="0"/>
                <a:cs typeface="Times New Roman" panose="02020603050405020304" pitchFamily="18" charset="0"/>
              </a:rPr>
              <a:t>Encounter for HIV pre-exposure prophylaxis [Z29.81]</a:t>
            </a:r>
          </a:p>
          <a:p>
            <a:pPr>
              <a:spcAft>
                <a:spcPts val="2500"/>
              </a:spcAft>
            </a:pPr>
            <a:r>
              <a:rPr lang="en-US" sz="2400" dirty="0">
                <a:latin typeface="Roboto" panose="02000000000000000000" pitchFamily="2" charset="0"/>
                <a:cs typeface="Times New Roman" panose="02020603050405020304" pitchFamily="18" charset="0"/>
              </a:rPr>
              <a:t>Encounter for long-term (current) drug use [Z79.899]</a:t>
            </a:r>
          </a:p>
          <a:p>
            <a:pPr>
              <a:spcAft>
                <a:spcPts val="2500"/>
              </a:spcAft>
            </a:pPr>
            <a:r>
              <a:rPr lang="en-US" sz="2400" dirty="0">
                <a:latin typeface="Roboto" panose="02000000000000000000" pitchFamily="2" charset="0"/>
                <a:cs typeface="Times New Roman" panose="02020603050405020304" pitchFamily="18" charset="0"/>
              </a:rPr>
              <a:t>High risk sexual behavior [Z72.52]</a:t>
            </a:r>
          </a:p>
          <a:p>
            <a:pPr>
              <a:spcAft>
                <a:spcPts val="2500"/>
              </a:spcAft>
            </a:pPr>
            <a:r>
              <a:rPr lang="en-US" sz="2400" dirty="0">
                <a:latin typeface="Roboto" panose="02000000000000000000" pitchFamily="2" charset="0"/>
                <a:cs typeface="Times New Roman" panose="02020603050405020304" pitchFamily="18" charset="0"/>
              </a:rPr>
              <a:t>Contact with and (suspected) exposure to HIV [Z20.6]</a:t>
            </a:r>
          </a:p>
          <a:p>
            <a:pPr>
              <a:spcAft>
                <a:spcPts val="2500"/>
              </a:spcAft>
            </a:pPr>
            <a:r>
              <a:rPr lang="en-US" sz="2400" dirty="0">
                <a:latin typeface="Roboto" panose="02000000000000000000" pitchFamily="2" charset="0"/>
                <a:cs typeface="Times New Roman" panose="02020603050405020304" pitchFamily="18" charset="0"/>
              </a:rPr>
              <a:t>Contact with and (suspected) exposure to infections with a predominantly sexual mode of transmission [Z20.2]</a:t>
            </a:r>
            <a:endParaRPr lang="en-US" sz="2400" dirty="0">
              <a:latin typeface="Times New Roman" panose="02020603050405020304" pitchFamily="18" charset="0"/>
              <a:cs typeface="Times New Roman" panose="02020603050405020304" pitchFamily="18" charset="0"/>
            </a:endParaRPr>
          </a:p>
          <a:p>
            <a:endParaRPr lang="en-US" dirty="0"/>
          </a:p>
        </p:txBody>
      </p:sp>
      <p:sp>
        <p:nvSpPr>
          <p:cNvPr id="4" name="Slide Number Placeholder 3">
            <a:extLst>
              <a:ext uri="{FF2B5EF4-FFF2-40B4-BE49-F238E27FC236}">
                <a16:creationId xmlns:a16="http://schemas.microsoft.com/office/drawing/2014/main" id="{4D1F5031-7721-4AF0-A371-B46C3ED920FB}"/>
              </a:ext>
            </a:extLst>
          </p:cNvPr>
          <p:cNvSpPr>
            <a:spLocks noGrp="1"/>
          </p:cNvSpPr>
          <p:nvPr>
            <p:ph type="sldNum" sz="quarter" idx="12"/>
          </p:nvPr>
        </p:nvSpPr>
        <p:spPr/>
        <p:txBody>
          <a:bodyPr/>
          <a:lstStyle/>
          <a:p>
            <a:fld id="{1D2EA5EF-C699-AF4C-BA42-C0A1CAAB713C}" type="slidenum">
              <a:rPr lang="en-US" smtClean="0"/>
              <a:t>35</a:t>
            </a:fld>
            <a:endParaRPr lang="en-US"/>
          </a:p>
        </p:txBody>
      </p:sp>
    </p:spTree>
    <p:extLst>
      <p:ext uri="{BB962C8B-B14F-4D97-AF65-F5344CB8AC3E}">
        <p14:creationId xmlns:p14="http://schemas.microsoft.com/office/powerpoint/2010/main" val="8492722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47FD2D-ADF6-4D12-AAFD-ED1F4DE79483}"/>
              </a:ext>
            </a:extLst>
          </p:cNvPr>
          <p:cNvSpPr>
            <a:spLocks noGrp="1"/>
          </p:cNvSpPr>
          <p:nvPr>
            <p:ph type="title"/>
          </p:nvPr>
        </p:nvSpPr>
        <p:spPr/>
        <p:txBody>
          <a:bodyPr/>
          <a:lstStyle/>
          <a:p>
            <a:r>
              <a:rPr lang="en-US" dirty="0"/>
              <a:t>Case 1:</a:t>
            </a:r>
          </a:p>
        </p:txBody>
      </p:sp>
      <p:sp>
        <p:nvSpPr>
          <p:cNvPr id="3" name="Content Placeholder 2">
            <a:extLst>
              <a:ext uri="{FF2B5EF4-FFF2-40B4-BE49-F238E27FC236}">
                <a16:creationId xmlns:a16="http://schemas.microsoft.com/office/drawing/2014/main" id="{6E1C8E17-89D5-466B-990E-37F73788DFCD}"/>
              </a:ext>
            </a:extLst>
          </p:cNvPr>
          <p:cNvSpPr>
            <a:spLocks noGrp="1"/>
          </p:cNvSpPr>
          <p:nvPr>
            <p:ph idx="1"/>
          </p:nvPr>
        </p:nvSpPr>
        <p:spPr>
          <a:xfrm>
            <a:off x="457202" y="1245350"/>
            <a:ext cx="8315569" cy="4736350"/>
          </a:xfrm>
        </p:spPr>
        <p:txBody>
          <a:bodyPr>
            <a:normAutofit/>
          </a:bodyPr>
          <a:lstStyle/>
          <a:p>
            <a:pPr marL="114112" indent="0">
              <a:buNone/>
            </a:pPr>
            <a:r>
              <a:rPr lang="en-US" sz="1800" dirty="0"/>
              <a:t>A 25-year-old cisgender woman is in the clinic today for a routine annual exam. </a:t>
            </a:r>
          </a:p>
          <a:p>
            <a:pPr marL="114112" indent="0">
              <a:buNone/>
            </a:pPr>
            <a:r>
              <a:rPr lang="en-US" sz="1800" dirty="0"/>
              <a:t>She states that she is in an open relationship with her boyfriend, engaging with multiple sex partners with inconsistent condom use. </a:t>
            </a:r>
          </a:p>
          <a:p>
            <a:pPr marL="114112" indent="0">
              <a:buNone/>
            </a:pPr>
            <a:endParaRPr lang="en-US" sz="1800" dirty="0"/>
          </a:p>
          <a:p>
            <a:pPr marL="114112" indent="0">
              <a:buNone/>
            </a:pPr>
            <a:r>
              <a:rPr lang="en-US" sz="1800" dirty="0"/>
              <a:t>Her boyfriend has HIV and has undetectable HIV RNA.</a:t>
            </a:r>
          </a:p>
          <a:p>
            <a:pPr marL="114112" indent="0">
              <a:buNone/>
            </a:pPr>
            <a:endParaRPr lang="en-US" sz="1800" dirty="0"/>
          </a:p>
          <a:p>
            <a:pPr marL="114112" indent="0">
              <a:buNone/>
            </a:pPr>
            <a:r>
              <a:rPr lang="en-US" sz="1800" dirty="0"/>
              <a:t>She has no other medical conditions. She inquires about PrEP to prevent HIV.</a:t>
            </a:r>
            <a:endParaRPr lang="en-US" sz="1800" b="1" dirty="0"/>
          </a:p>
          <a:p>
            <a:pPr marL="114112" indent="0">
              <a:buNone/>
            </a:pPr>
            <a:endParaRPr lang="en-US" sz="1800" b="1" dirty="0"/>
          </a:p>
          <a:p>
            <a:pPr marL="114112" indent="0">
              <a:buNone/>
            </a:pPr>
            <a:r>
              <a:rPr lang="en-US" sz="1800" b="1" dirty="0"/>
              <a:t>What is the best response?</a:t>
            </a:r>
            <a:endParaRPr lang="en-US" sz="1800" dirty="0"/>
          </a:p>
          <a:p>
            <a:pPr marL="457012" indent="-342900">
              <a:buAutoNum type="alphaUcPeriod"/>
            </a:pPr>
            <a:r>
              <a:rPr lang="en-US" sz="1800" dirty="0"/>
              <a:t>PrEP is not indicated because your boyfriend has undetectable HIV viral load.</a:t>
            </a:r>
          </a:p>
          <a:p>
            <a:pPr marL="457012" indent="-342900">
              <a:buAutoNum type="alphaUcPeriod"/>
            </a:pPr>
            <a:r>
              <a:rPr lang="en-US" sz="1800" dirty="0"/>
              <a:t>PrEP is indicated and may help in the prevention of HIV</a:t>
            </a:r>
          </a:p>
          <a:p>
            <a:pPr marL="457012" indent="-342900">
              <a:buAutoNum type="alphaUcPeriod"/>
            </a:pPr>
            <a:r>
              <a:rPr lang="en-US" sz="1800" dirty="0"/>
              <a:t>PrEP is indicated and can also prevent sexually transmitted infections</a:t>
            </a:r>
          </a:p>
          <a:p>
            <a:pPr marL="457012" indent="-342900">
              <a:buFont typeface="Wingdings" charset="2"/>
              <a:buAutoNum type="alphaUcPeriod"/>
            </a:pPr>
            <a:r>
              <a:rPr lang="en-US" sz="1800" dirty="0"/>
              <a:t>PrEP is not indicated </a:t>
            </a:r>
            <a:r>
              <a:rPr lang="en-US" sz="1800"/>
              <a:t>for cisgender women</a:t>
            </a:r>
            <a:endParaRPr lang="en-US" sz="1800" dirty="0"/>
          </a:p>
          <a:p>
            <a:pPr marL="457012" indent="-342900">
              <a:buAutoNum type="alphaUcPeriod"/>
            </a:pPr>
            <a:endParaRPr lang="en-US" sz="1800" dirty="0"/>
          </a:p>
        </p:txBody>
      </p:sp>
      <p:sp>
        <p:nvSpPr>
          <p:cNvPr id="4" name="Slide Number Placeholder 3">
            <a:extLst>
              <a:ext uri="{FF2B5EF4-FFF2-40B4-BE49-F238E27FC236}">
                <a16:creationId xmlns:a16="http://schemas.microsoft.com/office/drawing/2014/main" id="{6A9A5A5B-E362-4C49-B953-4B8D776D7D36}"/>
              </a:ext>
            </a:extLst>
          </p:cNvPr>
          <p:cNvSpPr>
            <a:spLocks noGrp="1"/>
          </p:cNvSpPr>
          <p:nvPr>
            <p:ph type="sldNum" sz="quarter" idx="12"/>
          </p:nvPr>
        </p:nvSpPr>
        <p:spPr/>
        <p:txBody>
          <a:bodyPr/>
          <a:lstStyle/>
          <a:p>
            <a:fld id="{1D2EA5EF-C699-AF4C-BA42-C0A1CAAB713C}" type="slidenum">
              <a:rPr lang="en-US" smtClean="0"/>
              <a:t>36</a:t>
            </a:fld>
            <a:endParaRPr lang="en-US"/>
          </a:p>
        </p:txBody>
      </p:sp>
    </p:spTree>
    <p:extLst>
      <p:ext uri="{BB962C8B-B14F-4D97-AF65-F5344CB8AC3E}">
        <p14:creationId xmlns:p14="http://schemas.microsoft.com/office/powerpoint/2010/main" val="426564756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47FD2D-ADF6-4D12-AAFD-ED1F4DE79483}"/>
              </a:ext>
            </a:extLst>
          </p:cNvPr>
          <p:cNvSpPr>
            <a:spLocks noGrp="1"/>
          </p:cNvSpPr>
          <p:nvPr>
            <p:ph type="title"/>
          </p:nvPr>
        </p:nvSpPr>
        <p:spPr/>
        <p:txBody>
          <a:bodyPr/>
          <a:lstStyle/>
          <a:p>
            <a:r>
              <a:rPr lang="en-US" dirty="0"/>
              <a:t>Case 1 [continued]:</a:t>
            </a:r>
          </a:p>
        </p:txBody>
      </p:sp>
      <p:sp>
        <p:nvSpPr>
          <p:cNvPr id="3" name="Content Placeholder 2">
            <a:extLst>
              <a:ext uri="{FF2B5EF4-FFF2-40B4-BE49-F238E27FC236}">
                <a16:creationId xmlns:a16="http://schemas.microsoft.com/office/drawing/2014/main" id="{6E1C8E17-89D5-466B-990E-37F73788DFCD}"/>
              </a:ext>
            </a:extLst>
          </p:cNvPr>
          <p:cNvSpPr>
            <a:spLocks noGrp="1"/>
          </p:cNvSpPr>
          <p:nvPr>
            <p:ph idx="1"/>
          </p:nvPr>
        </p:nvSpPr>
        <p:spPr>
          <a:xfrm>
            <a:off x="457202" y="1245350"/>
            <a:ext cx="8315569" cy="4736350"/>
          </a:xfrm>
        </p:spPr>
        <p:txBody>
          <a:bodyPr>
            <a:normAutofit/>
          </a:bodyPr>
          <a:lstStyle/>
          <a:p>
            <a:pPr marL="114112" indent="0">
              <a:buNone/>
            </a:pPr>
            <a:r>
              <a:rPr lang="en-US" sz="1800" dirty="0"/>
              <a:t>The patient would like to start taking </a:t>
            </a:r>
            <a:r>
              <a:rPr lang="en-US" sz="1800" dirty="0" err="1"/>
              <a:t>PrEP.</a:t>
            </a:r>
            <a:endParaRPr lang="en-US" sz="1800" dirty="0"/>
          </a:p>
          <a:p>
            <a:pPr marL="114112" indent="0">
              <a:buNone/>
            </a:pPr>
            <a:endParaRPr lang="en-US" sz="1800" b="1" dirty="0"/>
          </a:p>
          <a:p>
            <a:pPr marL="114112" indent="0">
              <a:buNone/>
            </a:pPr>
            <a:r>
              <a:rPr lang="en-US" sz="1800" b="1" dirty="0"/>
              <a:t>What PrEP options could be offered to your patient who is a cisgender woman?</a:t>
            </a:r>
            <a:endParaRPr lang="en-US" sz="1800" dirty="0"/>
          </a:p>
          <a:p>
            <a:pPr marL="457012" indent="-342900">
              <a:buAutoNum type="alphaUcPeriod"/>
            </a:pPr>
            <a:r>
              <a:rPr lang="en-US" sz="1800" dirty="0"/>
              <a:t>Emtricitabine-tenofovir disoproxil fumarate</a:t>
            </a:r>
          </a:p>
          <a:p>
            <a:pPr marL="457012" indent="-342900">
              <a:buFont typeface="Wingdings" charset="2"/>
              <a:buAutoNum type="alphaUcPeriod"/>
            </a:pPr>
            <a:r>
              <a:rPr lang="en-US" sz="1800" dirty="0"/>
              <a:t>Emtricitabine-tenofovir alafenamide</a:t>
            </a:r>
          </a:p>
          <a:p>
            <a:pPr marL="457012" indent="-342900">
              <a:buAutoNum type="alphaUcPeriod"/>
            </a:pPr>
            <a:r>
              <a:rPr lang="en-US" sz="1800" dirty="0"/>
              <a:t>Cabotegravir injection</a:t>
            </a:r>
          </a:p>
          <a:p>
            <a:pPr marL="457012" indent="-342900">
              <a:buAutoNum type="alphaUcPeriod"/>
            </a:pPr>
            <a:r>
              <a:rPr lang="en-US" sz="1800" dirty="0"/>
              <a:t>Any of the above</a:t>
            </a:r>
          </a:p>
          <a:p>
            <a:pPr marL="457012" indent="-342900">
              <a:buAutoNum type="alphaUcPeriod"/>
            </a:pPr>
            <a:r>
              <a:rPr lang="en-US" sz="1800" dirty="0"/>
              <a:t>A or C only</a:t>
            </a:r>
          </a:p>
        </p:txBody>
      </p:sp>
      <p:sp>
        <p:nvSpPr>
          <p:cNvPr id="4" name="Slide Number Placeholder 3">
            <a:extLst>
              <a:ext uri="{FF2B5EF4-FFF2-40B4-BE49-F238E27FC236}">
                <a16:creationId xmlns:a16="http://schemas.microsoft.com/office/drawing/2014/main" id="{6A9A5A5B-E362-4C49-B953-4B8D776D7D36}"/>
              </a:ext>
            </a:extLst>
          </p:cNvPr>
          <p:cNvSpPr>
            <a:spLocks noGrp="1"/>
          </p:cNvSpPr>
          <p:nvPr>
            <p:ph type="sldNum" sz="quarter" idx="12"/>
          </p:nvPr>
        </p:nvSpPr>
        <p:spPr/>
        <p:txBody>
          <a:bodyPr/>
          <a:lstStyle/>
          <a:p>
            <a:fld id="{1D2EA5EF-C699-AF4C-BA42-C0A1CAAB713C}" type="slidenum">
              <a:rPr lang="en-US" smtClean="0"/>
              <a:t>37</a:t>
            </a:fld>
            <a:endParaRPr lang="en-US"/>
          </a:p>
        </p:txBody>
      </p:sp>
    </p:spTree>
    <p:extLst>
      <p:ext uri="{BB962C8B-B14F-4D97-AF65-F5344CB8AC3E}">
        <p14:creationId xmlns:p14="http://schemas.microsoft.com/office/powerpoint/2010/main" val="391119899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47FD2D-ADF6-4D12-AAFD-ED1F4DE79483}"/>
              </a:ext>
            </a:extLst>
          </p:cNvPr>
          <p:cNvSpPr>
            <a:spLocks noGrp="1"/>
          </p:cNvSpPr>
          <p:nvPr>
            <p:ph type="title"/>
          </p:nvPr>
        </p:nvSpPr>
        <p:spPr/>
        <p:txBody>
          <a:bodyPr/>
          <a:lstStyle/>
          <a:p>
            <a:r>
              <a:rPr lang="en-US" dirty="0"/>
              <a:t>Sexually Transmitted Infections &amp; </a:t>
            </a:r>
            <a:r>
              <a:rPr lang="en-US" dirty="0" err="1"/>
              <a:t>PrEP</a:t>
            </a:r>
            <a:endParaRPr lang="en-US" dirty="0"/>
          </a:p>
        </p:txBody>
      </p:sp>
      <p:sp>
        <p:nvSpPr>
          <p:cNvPr id="3" name="Content Placeholder 2">
            <a:extLst>
              <a:ext uri="{FF2B5EF4-FFF2-40B4-BE49-F238E27FC236}">
                <a16:creationId xmlns:a16="http://schemas.microsoft.com/office/drawing/2014/main" id="{6E1C8E17-89D5-466B-990E-37F73788DFCD}"/>
              </a:ext>
            </a:extLst>
          </p:cNvPr>
          <p:cNvSpPr>
            <a:spLocks noGrp="1"/>
          </p:cNvSpPr>
          <p:nvPr>
            <p:ph idx="1"/>
          </p:nvPr>
        </p:nvSpPr>
        <p:spPr/>
        <p:txBody>
          <a:bodyPr/>
          <a:lstStyle/>
          <a:p>
            <a:r>
              <a:rPr lang="en-US" dirty="0">
                <a:latin typeface="Arial" panose="020B0604020202020204" pitchFamily="34" charset="0"/>
                <a:cs typeface="Arial" panose="020B0604020202020204" pitchFamily="34" charset="0"/>
              </a:rPr>
              <a:t>Reports of increased sexually transmitted infection among </a:t>
            </a:r>
            <a:r>
              <a:rPr lang="en-US" dirty="0" err="1">
                <a:latin typeface="Arial" panose="020B0604020202020204" pitchFamily="34" charset="0"/>
                <a:cs typeface="Arial" panose="020B0604020202020204" pitchFamily="34" charset="0"/>
              </a:rPr>
              <a:t>PrEP</a:t>
            </a:r>
            <a:r>
              <a:rPr lang="en-US" dirty="0">
                <a:latin typeface="Arial" panose="020B0604020202020204" pitchFamily="34" charset="0"/>
                <a:cs typeface="Arial" panose="020B0604020202020204" pitchFamily="34" charset="0"/>
              </a:rPr>
              <a:t> users</a:t>
            </a:r>
          </a:p>
          <a:p>
            <a:r>
              <a:rPr lang="en-US" b="0" i="0" dirty="0">
                <a:effectLst/>
                <a:latin typeface="Arial" panose="020B0604020202020204" pitchFamily="34" charset="0"/>
                <a:cs typeface="Arial" panose="020B0604020202020204" pitchFamily="34" charset="0"/>
              </a:rPr>
              <a:t> </a:t>
            </a:r>
            <a:r>
              <a:rPr lang="en-US" b="0" i="0" dirty="0" err="1">
                <a:effectLst/>
                <a:latin typeface="Arial" panose="020B0604020202020204" pitchFamily="34" charset="0"/>
                <a:cs typeface="Arial" panose="020B0604020202020204" pitchFamily="34" charset="0"/>
              </a:rPr>
              <a:t>PrEP</a:t>
            </a:r>
            <a:r>
              <a:rPr lang="en-US" b="0" i="0" dirty="0">
                <a:effectLst/>
                <a:latin typeface="Arial" panose="020B0604020202020204" pitchFamily="34" charset="0"/>
                <a:cs typeface="Arial" panose="020B0604020202020204" pitchFamily="34" charset="0"/>
              </a:rPr>
              <a:t> users' perception of decreased risk of HIV acquisition may lead them to engage in overall riskier sexual practices and increase their chances of acquiring sexually transmitted infections (STIs). </a:t>
            </a:r>
            <a:r>
              <a:rPr lang="en-US" sz="1200" b="0" i="0" dirty="0">
                <a:effectLst/>
                <a:latin typeface="Arial" panose="020B0604020202020204" pitchFamily="34" charset="0"/>
                <a:cs typeface="Arial" panose="020B0604020202020204" pitchFamily="34" charset="0"/>
              </a:rPr>
              <a:t>(Blumenthal, et al. 2014)</a:t>
            </a:r>
          </a:p>
          <a:p>
            <a:r>
              <a:rPr lang="en-US" dirty="0" err="1">
                <a:latin typeface="Arial" panose="020B0604020202020204" pitchFamily="34" charset="0"/>
                <a:cs typeface="Arial" panose="020B0604020202020204" pitchFamily="34" charset="0"/>
              </a:rPr>
              <a:t>PrEP</a:t>
            </a:r>
            <a:r>
              <a:rPr lang="en-US" dirty="0">
                <a:latin typeface="Arial" panose="020B0604020202020204" pitchFamily="34" charset="0"/>
                <a:cs typeface="Arial" panose="020B0604020202020204" pitchFamily="34" charset="0"/>
              </a:rPr>
              <a:t> should therefore be used in combination with other education and other prevention measures against STIs. </a:t>
            </a:r>
            <a:r>
              <a:rPr lang="en-US" sz="1200" dirty="0">
                <a:latin typeface="Arial" panose="020B0604020202020204" pitchFamily="34" charset="0"/>
                <a:cs typeface="Arial" panose="020B0604020202020204" pitchFamily="34" charset="0"/>
              </a:rPr>
              <a:t>(Barreiro 2018)</a:t>
            </a:r>
          </a:p>
          <a:p>
            <a:pPr marL="114112" indent="0">
              <a:buNone/>
            </a:pPr>
            <a:endParaRPr lang="en-US" dirty="0"/>
          </a:p>
        </p:txBody>
      </p:sp>
      <p:sp>
        <p:nvSpPr>
          <p:cNvPr id="4" name="Slide Number Placeholder 3">
            <a:extLst>
              <a:ext uri="{FF2B5EF4-FFF2-40B4-BE49-F238E27FC236}">
                <a16:creationId xmlns:a16="http://schemas.microsoft.com/office/drawing/2014/main" id="{6A9A5A5B-E362-4C49-B953-4B8D776D7D36}"/>
              </a:ext>
            </a:extLst>
          </p:cNvPr>
          <p:cNvSpPr>
            <a:spLocks noGrp="1"/>
          </p:cNvSpPr>
          <p:nvPr>
            <p:ph type="sldNum" sz="quarter" idx="12"/>
          </p:nvPr>
        </p:nvSpPr>
        <p:spPr/>
        <p:txBody>
          <a:bodyPr/>
          <a:lstStyle/>
          <a:p>
            <a:fld id="{1D2EA5EF-C699-AF4C-BA42-C0A1CAAB713C}" type="slidenum">
              <a:rPr lang="en-US" smtClean="0"/>
              <a:t>38</a:t>
            </a:fld>
            <a:endParaRPr lang="en-US"/>
          </a:p>
        </p:txBody>
      </p:sp>
    </p:spTree>
    <p:extLst>
      <p:ext uri="{BB962C8B-B14F-4D97-AF65-F5344CB8AC3E}">
        <p14:creationId xmlns:p14="http://schemas.microsoft.com/office/powerpoint/2010/main" val="149221846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ACA23B-871F-4DE4-899F-FE652AE30BF0}"/>
              </a:ext>
            </a:extLst>
          </p:cNvPr>
          <p:cNvSpPr>
            <a:spLocks noGrp="1"/>
          </p:cNvSpPr>
          <p:nvPr>
            <p:ph type="title"/>
          </p:nvPr>
        </p:nvSpPr>
        <p:spPr/>
        <p:txBody>
          <a:bodyPr/>
          <a:lstStyle/>
          <a:p>
            <a:r>
              <a:rPr lang="en-US" dirty="0"/>
              <a:t>High Rates of Sexually Transmitted Infection in the U.S.</a:t>
            </a:r>
          </a:p>
        </p:txBody>
      </p:sp>
      <p:pic>
        <p:nvPicPr>
          <p:cNvPr id="5" name="Picture 4" descr="Map of the USA: 1 in 5 people have STI in the USA">
            <a:extLst>
              <a:ext uri="{FF2B5EF4-FFF2-40B4-BE49-F238E27FC236}">
                <a16:creationId xmlns:a16="http://schemas.microsoft.com/office/drawing/2014/main" id="{56AEB5AF-7F21-4848-8594-A911BFBBE916}"/>
              </a:ext>
            </a:extLst>
          </p:cNvPr>
          <p:cNvPicPr>
            <a:picLocks noChangeAspect="1"/>
          </p:cNvPicPr>
          <p:nvPr/>
        </p:nvPicPr>
        <p:blipFill>
          <a:blip r:embed="rId2"/>
          <a:stretch>
            <a:fillRect/>
          </a:stretch>
        </p:blipFill>
        <p:spPr>
          <a:xfrm>
            <a:off x="63572" y="1993273"/>
            <a:ext cx="4135748" cy="2982561"/>
          </a:xfrm>
          <a:prstGeom prst="rect">
            <a:avLst/>
          </a:prstGeom>
        </p:spPr>
      </p:pic>
      <p:pic>
        <p:nvPicPr>
          <p:cNvPr id="6" name="Picture 5" descr="Different STIs in the USA">
            <a:extLst>
              <a:ext uri="{FF2B5EF4-FFF2-40B4-BE49-F238E27FC236}">
                <a16:creationId xmlns:a16="http://schemas.microsoft.com/office/drawing/2014/main" id="{F4EEE0D0-6104-4FDD-9643-43FCCA445C2F}"/>
              </a:ext>
            </a:extLst>
          </p:cNvPr>
          <p:cNvPicPr>
            <a:picLocks noChangeAspect="1"/>
          </p:cNvPicPr>
          <p:nvPr/>
        </p:nvPicPr>
        <p:blipFill>
          <a:blip r:embed="rId3"/>
          <a:stretch>
            <a:fillRect/>
          </a:stretch>
        </p:blipFill>
        <p:spPr>
          <a:xfrm>
            <a:off x="4119143" y="1993273"/>
            <a:ext cx="4961285" cy="3558195"/>
          </a:xfrm>
          <a:prstGeom prst="rect">
            <a:avLst/>
          </a:prstGeom>
        </p:spPr>
      </p:pic>
      <p:sp>
        <p:nvSpPr>
          <p:cNvPr id="8" name="TextBox 7">
            <a:extLst>
              <a:ext uri="{FF2B5EF4-FFF2-40B4-BE49-F238E27FC236}">
                <a16:creationId xmlns:a16="http://schemas.microsoft.com/office/drawing/2014/main" id="{5A5DE7A4-436B-4BF3-9F87-E3C759C8E265}"/>
              </a:ext>
            </a:extLst>
          </p:cNvPr>
          <p:cNvSpPr txBox="1"/>
          <p:nvPr/>
        </p:nvSpPr>
        <p:spPr>
          <a:xfrm>
            <a:off x="2532743" y="6382602"/>
            <a:ext cx="4572000" cy="276999"/>
          </a:xfrm>
          <a:prstGeom prst="rect">
            <a:avLst/>
          </a:prstGeom>
          <a:noFill/>
        </p:spPr>
        <p:txBody>
          <a:bodyPr wrap="square">
            <a:spAutoFit/>
          </a:bodyPr>
          <a:lstStyle/>
          <a:p>
            <a:r>
              <a:rPr lang="en-US" sz="1200" dirty="0">
                <a:solidFill>
                  <a:schemeClr val="bg1"/>
                </a:solidFill>
                <a:latin typeface="Arial" panose="020B0604020202020204" pitchFamily="34" charset="0"/>
                <a:cs typeface="Arial" panose="020B0604020202020204" pitchFamily="34" charset="0"/>
              </a:rPr>
              <a:t>CDC. </a:t>
            </a:r>
            <a:r>
              <a:rPr lang="en-US" sz="1200" b="0" i="0" u="none" strike="noStrike" dirty="0">
                <a:solidFill>
                  <a:schemeClr val="bg1"/>
                </a:solidFill>
                <a:effectLst/>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NCHHSTP Newsroom</a:t>
            </a:r>
            <a:r>
              <a:rPr lang="en-US" sz="1200" b="0" i="0" u="none" strike="noStrike" dirty="0">
                <a:solidFill>
                  <a:schemeClr val="bg1"/>
                </a:solidFill>
                <a:effectLst/>
                <a:latin typeface="Arial" panose="020B0604020202020204" pitchFamily="34" charset="0"/>
                <a:cs typeface="Arial" panose="020B0604020202020204" pitchFamily="34" charset="0"/>
              </a:rPr>
              <a:t> Accessed Feb 2024.</a:t>
            </a:r>
            <a:endParaRPr lang="en-US" sz="1200" dirty="0">
              <a:solidFill>
                <a:schemeClr val="bg1"/>
              </a:solidFill>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1F4D774F-6680-478A-A63D-DB178BF169DD}"/>
              </a:ext>
            </a:extLst>
          </p:cNvPr>
          <p:cNvSpPr>
            <a:spLocks noGrp="1"/>
          </p:cNvSpPr>
          <p:nvPr>
            <p:ph type="sldNum" sz="quarter" idx="12"/>
          </p:nvPr>
        </p:nvSpPr>
        <p:spPr/>
        <p:txBody>
          <a:bodyPr/>
          <a:lstStyle/>
          <a:p>
            <a:fld id="{1D2EA5EF-C699-AF4C-BA42-C0A1CAAB713C}" type="slidenum">
              <a:rPr lang="en-US" smtClean="0"/>
              <a:t>39</a:t>
            </a:fld>
            <a:endParaRPr lang="en-US"/>
          </a:p>
        </p:txBody>
      </p:sp>
    </p:spTree>
    <p:extLst>
      <p:ext uri="{BB962C8B-B14F-4D97-AF65-F5344CB8AC3E}">
        <p14:creationId xmlns:p14="http://schemas.microsoft.com/office/powerpoint/2010/main" val="2832304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5"/>
          <p:cNvSpPr>
            <a:spLocks noGrp="1"/>
          </p:cNvSpPr>
          <p:nvPr>
            <p:ph type="title"/>
          </p:nvPr>
        </p:nvSpPr>
        <p:spPr>
          <a:xfrm>
            <a:off x="277906" y="274639"/>
            <a:ext cx="8731623" cy="1143000"/>
          </a:xfrm>
        </p:spPr>
        <p:txBody>
          <a:bodyPr/>
          <a:lstStyle/>
          <a:p>
            <a:r>
              <a:rPr lang="es-ES_tradnl" u="sng" dirty="0"/>
              <a:t>H</a:t>
            </a:r>
            <a:r>
              <a:rPr lang="es-ES_tradnl" dirty="0"/>
              <a:t>uman </a:t>
            </a:r>
            <a:r>
              <a:rPr lang="es-ES_tradnl" u="sng" dirty="0" err="1"/>
              <a:t>I</a:t>
            </a:r>
            <a:r>
              <a:rPr lang="es-ES_tradnl" dirty="0" err="1"/>
              <a:t>mmunodeficiency</a:t>
            </a:r>
            <a:r>
              <a:rPr lang="es-ES_tradnl" dirty="0"/>
              <a:t> </a:t>
            </a:r>
            <a:r>
              <a:rPr lang="es-ES_tradnl" u="sng" dirty="0"/>
              <a:t>V</a:t>
            </a:r>
            <a:r>
              <a:rPr lang="es-ES_tradnl" dirty="0"/>
              <a:t>irus (HIV)</a:t>
            </a:r>
          </a:p>
        </p:txBody>
      </p:sp>
      <p:pic>
        <p:nvPicPr>
          <p:cNvPr id="9" name="Picture 5" descr="Illustration of the HIV virus"/>
          <p:cNvPicPr>
            <a:picLocks noGrp="1" noChangeAspect="1" noChangeArrowheads="1"/>
          </p:cNvPicPr>
          <p:nvPr>
            <p:ph sz="half" idx="1"/>
          </p:nvPr>
        </p:nvPicPr>
        <p:blipFill>
          <a:blip r:embed="rId3" cstate="print"/>
          <a:srcRect/>
          <a:stretch>
            <a:fillRect/>
          </a:stretch>
        </p:blipFill>
        <p:spPr>
          <a:xfrm>
            <a:off x="457202" y="1964406"/>
            <a:ext cx="3047998" cy="2979418"/>
          </a:xfrm>
          <a:prstGeom prst="rect">
            <a:avLst/>
          </a:prstGeom>
        </p:spPr>
      </p:pic>
      <p:sp>
        <p:nvSpPr>
          <p:cNvPr id="8" name="Marcador de contenido 7"/>
          <p:cNvSpPr>
            <a:spLocks noGrp="1"/>
          </p:cNvSpPr>
          <p:nvPr>
            <p:ph sz="half" idx="2"/>
          </p:nvPr>
        </p:nvSpPr>
        <p:spPr>
          <a:xfrm>
            <a:off x="3823856" y="1536191"/>
            <a:ext cx="4634346" cy="4769691"/>
          </a:xfrm>
        </p:spPr>
        <p:txBody>
          <a:bodyPr>
            <a:normAutofit fontScale="85000" lnSpcReduction="20000"/>
          </a:bodyPr>
          <a:lstStyle/>
          <a:p>
            <a:r>
              <a:rPr lang="es-ES_tradnl" dirty="0"/>
              <a:t>HIV causes </a:t>
            </a:r>
            <a:r>
              <a:rPr lang="es-ES_tradnl" dirty="0" err="1"/>
              <a:t>Acquired</a:t>
            </a:r>
            <a:r>
              <a:rPr lang="es-ES_tradnl" dirty="0"/>
              <a:t> </a:t>
            </a:r>
            <a:r>
              <a:rPr lang="es-ES_tradnl" dirty="0" err="1"/>
              <a:t>Immune</a:t>
            </a:r>
            <a:r>
              <a:rPr lang="es-ES_tradnl" dirty="0"/>
              <a:t> </a:t>
            </a:r>
            <a:r>
              <a:rPr lang="es-ES_tradnl" dirty="0" err="1"/>
              <a:t>Deficiency</a:t>
            </a:r>
            <a:r>
              <a:rPr lang="es-ES_tradnl" dirty="0"/>
              <a:t> </a:t>
            </a:r>
            <a:r>
              <a:rPr lang="es-ES_tradnl" dirty="0" err="1"/>
              <a:t>Syndrome</a:t>
            </a:r>
            <a:r>
              <a:rPr lang="es-ES_tradnl" dirty="0"/>
              <a:t> (AIDS)</a:t>
            </a:r>
            <a:br>
              <a:rPr lang="es-ES_tradnl" dirty="0"/>
            </a:br>
            <a:endParaRPr lang="es-ES_tradnl" dirty="0"/>
          </a:p>
          <a:p>
            <a:r>
              <a:rPr lang="es-ES_tradnl" dirty="0"/>
              <a:t>HIV </a:t>
            </a:r>
            <a:r>
              <a:rPr lang="es-ES_tradnl" dirty="0" err="1"/>
              <a:t>attacks</a:t>
            </a:r>
            <a:r>
              <a:rPr lang="es-ES_tradnl" dirty="0"/>
              <a:t> </a:t>
            </a:r>
            <a:r>
              <a:rPr lang="es-ES_tradnl" dirty="0" err="1"/>
              <a:t>the</a:t>
            </a:r>
            <a:r>
              <a:rPr lang="es-ES_tradnl" dirty="0"/>
              <a:t> </a:t>
            </a:r>
            <a:r>
              <a:rPr lang="es-ES_tradnl" dirty="0" err="1"/>
              <a:t>immune</a:t>
            </a:r>
            <a:r>
              <a:rPr lang="es-ES_tradnl" dirty="0"/>
              <a:t> </a:t>
            </a:r>
            <a:r>
              <a:rPr lang="es-ES_tradnl" dirty="0" err="1"/>
              <a:t>system</a:t>
            </a:r>
            <a:r>
              <a:rPr lang="es-ES_tradnl" dirty="0"/>
              <a:t>, </a:t>
            </a:r>
            <a:r>
              <a:rPr lang="es-ES_tradnl" dirty="0" err="1"/>
              <a:t>making</a:t>
            </a:r>
            <a:r>
              <a:rPr lang="es-ES_tradnl" dirty="0"/>
              <a:t> </a:t>
            </a:r>
            <a:r>
              <a:rPr lang="es-ES_tradnl" dirty="0" err="1"/>
              <a:t>it</a:t>
            </a:r>
            <a:r>
              <a:rPr lang="es-ES_tradnl" dirty="0"/>
              <a:t> </a:t>
            </a:r>
            <a:r>
              <a:rPr lang="es-ES_tradnl" dirty="0" err="1"/>
              <a:t>difficult</a:t>
            </a:r>
            <a:r>
              <a:rPr lang="es-ES_tradnl" dirty="0"/>
              <a:t> </a:t>
            </a:r>
            <a:r>
              <a:rPr lang="es-ES_tradnl" dirty="0" err="1"/>
              <a:t>for</a:t>
            </a:r>
            <a:r>
              <a:rPr lang="es-ES_tradnl" dirty="0"/>
              <a:t> </a:t>
            </a:r>
            <a:r>
              <a:rPr lang="es-ES_tradnl" dirty="0" err="1"/>
              <a:t>the</a:t>
            </a:r>
            <a:r>
              <a:rPr lang="es-ES_tradnl" dirty="0"/>
              <a:t> </a:t>
            </a:r>
            <a:r>
              <a:rPr lang="es-ES_tradnl" dirty="0" err="1"/>
              <a:t>body</a:t>
            </a:r>
            <a:r>
              <a:rPr lang="es-ES_tradnl" dirty="0"/>
              <a:t> to </a:t>
            </a:r>
            <a:r>
              <a:rPr lang="es-ES_tradnl" dirty="0" err="1"/>
              <a:t>fight</a:t>
            </a:r>
            <a:r>
              <a:rPr lang="es-ES_tradnl" dirty="0"/>
              <a:t> </a:t>
            </a:r>
            <a:r>
              <a:rPr lang="es-ES_tradnl" dirty="0" err="1"/>
              <a:t>infections</a:t>
            </a:r>
            <a:br>
              <a:rPr lang="es-ES_tradnl" dirty="0"/>
            </a:br>
            <a:endParaRPr lang="es-ES_tradnl" dirty="0"/>
          </a:p>
          <a:p>
            <a:r>
              <a:rPr lang="es-ES_tradnl" dirty="0" err="1"/>
              <a:t>Without</a:t>
            </a:r>
            <a:r>
              <a:rPr lang="es-ES_tradnl" dirty="0"/>
              <a:t> </a:t>
            </a:r>
            <a:r>
              <a:rPr lang="es-ES_tradnl" dirty="0" err="1"/>
              <a:t>treatment</a:t>
            </a:r>
            <a:r>
              <a:rPr lang="es-ES_tradnl" dirty="0"/>
              <a:t>, People </a:t>
            </a:r>
            <a:r>
              <a:rPr lang="es-ES_tradnl" dirty="0" err="1"/>
              <a:t>with</a:t>
            </a:r>
            <a:r>
              <a:rPr lang="es-ES_tradnl" dirty="0"/>
              <a:t> HIV (PWH) </a:t>
            </a:r>
            <a:r>
              <a:rPr lang="es-ES_tradnl" dirty="0" err="1"/>
              <a:t>will</a:t>
            </a:r>
            <a:r>
              <a:rPr lang="es-ES_tradnl" dirty="0"/>
              <a:t> </a:t>
            </a:r>
            <a:r>
              <a:rPr lang="es-ES_tradnl" dirty="0" err="1"/>
              <a:t>develop</a:t>
            </a:r>
            <a:r>
              <a:rPr lang="es-ES_tradnl" dirty="0"/>
              <a:t> AIDS </a:t>
            </a:r>
            <a:br>
              <a:rPr lang="es-ES_tradnl" dirty="0"/>
            </a:br>
            <a:endParaRPr lang="es-ES_tradnl" dirty="0"/>
          </a:p>
          <a:p>
            <a:r>
              <a:rPr lang="es-ES_tradnl" dirty="0" err="1"/>
              <a:t>Treatment</a:t>
            </a:r>
            <a:r>
              <a:rPr lang="es-ES_tradnl" dirty="0"/>
              <a:t> </a:t>
            </a:r>
            <a:r>
              <a:rPr lang="es-ES_tradnl" b="1" dirty="0" err="1"/>
              <a:t>greatly</a:t>
            </a:r>
            <a:r>
              <a:rPr lang="es-ES_tradnl" dirty="0"/>
              <a:t> </a:t>
            </a:r>
            <a:r>
              <a:rPr lang="es-ES_tradnl" dirty="0" err="1"/>
              <a:t>delays</a:t>
            </a:r>
            <a:r>
              <a:rPr lang="es-ES_tradnl" dirty="0"/>
              <a:t> </a:t>
            </a:r>
            <a:r>
              <a:rPr lang="es-ES_tradnl" dirty="0" err="1"/>
              <a:t>disease</a:t>
            </a:r>
            <a:r>
              <a:rPr lang="es-ES_tradnl" dirty="0"/>
              <a:t> </a:t>
            </a:r>
            <a:r>
              <a:rPr lang="es-ES_tradnl" dirty="0" err="1"/>
              <a:t>progression</a:t>
            </a:r>
            <a:r>
              <a:rPr lang="es-ES_tradnl" dirty="0"/>
              <a:t> and </a:t>
            </a:r>
            <a:r>
              <a:rPr lang="es-ES_tradnl" b="1" dirty="0" err="1"/>
              <a:t>prevents</a:t>
            </a:r>
            <a:r>
              <a:rPr lang="es-ES_tradnl" b="1" dirty="0"/>
              <a:t> HIV </a:t>
            </a:r>
            <a:r>
              <a:rPr lang="es-ES_tradnl" b="1" dirty="0" err="1"/>
              <a:t>transmission</a:t>
            </a:r>
            <a:endParaRPr lang="es-ES_tradnl" b="1" dirty="0"/>
          </a:p>
        </p:txBody>
      </p:sp>
      <p:sp>
        <p:nvSpPr>
          <p:cNvPr id="5" name="Footer Placeholder 4"/>
          <p:cNvSpPr>
            <a:spLocks noGrp="1"/>
          </p:cNvSpPr>
          <p:nvPr>
            <p:ph type="ftr" sz="quarter" idx="11"/>
          </p:nvPr>
        </p:nvSpPr>
        <p:spPr>
          <a:xfrm>
            <a:off x="3352459" y="6352708"/>
            <a:ext cx="4367298" cy="365760"/>
          </a:xfrm>
          <a:prstGeom prst="rect">
            <a:avLst/>
          </a:prstGeom>
        </p:spPr>
        <p:txBody>
          <a:bodyPr anchor="ctr"/>
          <a:lstStyle>
            <a:defPPr>
              <a:defRPr lang="en-US"/>
            </a:defPPr>
            <a:lvl1pPr marL="0" algn="l" defTabSz="456449" rtl="0" eaLnBrk="1" latinLnBrk="0" hangingPunct="1">
              <a:defRPr sz="1200" b="0" i="0" kern="1200">
                <a:solidFill>
                  <a:schemeClr val="tx2">
                    <a:lumMod val="40000"/>
                    <a:lumOff val="60000"/>
                  </a:schemeClr>
                </a:solidFill>
                <a:latin typeface="+mn-lt"/>
                <a:ea typeface="+mn-ea"/>
                <a:cs typeface="ITC Avant Garde Std Bk Cn"/>
              </a:defRPr>
            </a:lvl1pPr>
            <a:lvl2pPr marL="456449" algn="l" defTabSz="456449" rtl="0" eaLnBrk="1" latinLnBrk="0" hangingPunct="1">
              <a:defRPr sz="1800" kern="1200">
                <a:solidFill>
                  <a:schemeClr val="tx1"/>
                </a:solidFill>
                <a:latin typeface="+mn-lt"/>
                <a:ea typeface="+mn-ea"/>
                <a:cs typeface="+mn-cs"/>
              </a:defRPr>
            </a:lvl2pPr>
            <a:lvl3pPr marL="912899" algn="l" defTabSz="456449" rtl="0" eaLnBrk="1" latinLnBrk="0" hangingPunct="1">
              <a:defRPr sz="1800" kern="1200">
                <a:solidFill>
                  <a:schemeClr val="tx1"/>
                </a:solidFill>
                <a:latin typeface="+mn-lt"/>
                <a:ea typeface="+mn-ea"/>
                <a:cs typeface="+mn-cs"/>
              </a:defRPr>
            </a:lvl3pPr>
            <a:lvl4pPr marL="1369349" algn="l" defTabSz="456449" rtl="0" eaLnBrk="1" latinLnBrk="0" hangingPunct="1">
              <a:defRPr sz="1800" kern="1200">
                <a:solidFill>
                  <a:schemeClr val="tx1"/>
                </a:solidFill>
                <a:latin typeface="+mn-lt"/>
                <a:ea typeface="+mn-ea"/>
                <a:cs typeface="+mn-cs"/>
              </a:defRPr>
            </a:lvl4pPr>
            <a:lvl5pPr marL="1825798" algn="l" defTabSz="456449" rtl="0" eaLnBrk="1" latinLnBrk="0" hangingPunct="1">
              <a:defRPr sz="1800" kern="1200">
                <a:solidFill>
                  <a:schemeClr val="tx1"/>
                </a:solidFill>
                <a:latin typeface="+mn-lt"/>
                <a:ea typeface="+mn-ea"/>
                <a:cs typeface="+mn-cs"/>
              </a:defRPr>
            </a:lvl5pPr>
            <a:lvl6pPr marL="2282248" algn="l" defTabSz="456449" rtl="0" eaLnBrk="1" latinLnBrk="0" hangingPunct="1">
              <a:defRPr sz="1800" kern="1200">
                <a:solidFill>
                  <a:schemeClr val="tx1"/>
                </a:solidFill>
                <a:latin typeface="+mn-lt"/>
                <a:ea typeface="+mn-ea"/>
                <a:cs typeface="+mn-cs"/>
              </a:defRPr>
            </a:lvl6pPr>
            <a:lvl7pPr marL="2738697" algn="l" defTabSz="456449" rtl="0" eaLnBrk="1" latinLnBrk="0" hangingPunct="1">
              <a:defRPr sz="1800" kern="1200">
                <a:solidFill>
                  <a:schemeClr val="tx1"/>
                </a:solidFill>
                <a:latin typeface="+mn-lt"/>
                <a:ea typeface="+mn-ea"/>
                <a:cs typeface="+mn-cs"/>
              </a:defRPr>
            </a:lvl7pPr>
            <a:lvl8pPr marL="3195147" algn="l" defTabSz="456449" rtl="0" eaLnBrk="1" latinLnBrk="0" hangingPunct="1">
              <a:defRPr sz="1800" kern="1200">
                <a:solidFill>
                  <a:schemeClr val="tx1"/>
                </a:solidFill>
                <a:latin typeface="+mn-lt"/>
                <a:ea typeface="+mn-ea"/>
                <a:cs typeface="+mn-cs"/>
              </a:defRPr>
            </a:lvl8pPr>
            <a:lvl9pPr marL="3651597" algn="l" defTabSz="456449" rtl="0" eaLnBrk="1" latinLnBrk="0" hangingPunct="1">
              <a:defRPr sz="1800" kern="1200">
                <a:solidFill>
                  <a:schemeClr val="tx1"/>
                </a:solidFill>
                <a:latin typeface="+mn-lt"/>
                <a:ea typeface="+mn-ea"/>
                <a:cs typeface="+mn-cs"/>
              </a:defRPr>
            </a:lvl9pPr>
          </a:lstStyle>
          <a:p>
            <a:r>
              <a:rPr lang="en-US"/>
              <a:t>paetc.org</a:t>
            </a:r>
            <a:endParaRPr lang="en-US" dirty="0"/>
          </a:p>
        </p:txBody>
      </p:sp>
      <p:sp>
        <p:nvSpPr>
          <p:cNvPr id="4" name="Slide Number Placeholder 3"/>
          <p:cNvSpPr>
            <a:spLocks noGrp="1"/>
          </p:cNvSpPr>
          <p:nvPr>
            <p:ph type="sldNum" sz="quarter" idx="12"/>
          </p:nvPr>
        </p:nvSpPr>
        <p:spPr/>
        <p:txBody>
          <a:bodyPr/>
          <a:lstStyle/>
          <a:p>
            <a:fld id="{1D2EA5EF-C699-AF4C-BA42-C0A1CAAB713C}" type="slidenum">
              <a:rPr lang="en-US" smtClean="0"/>
              <a:pPr/>
              <a:t>4</a:t>
            </a:fld>
            <a:endParaRPr lang="en-US"/>
          </a:p>
        </p:txBody>
      </p:sp>
    </p:spTree>
    <p:extLst>
      <p:ext uri="{BB962C8B-B14F-4D97-AF65-F5344CB8AC3E}">
        <p14:creationId xmlns:p14="http://schemas.microsoft.com/office/powerpoint/2010/main" val="65519540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616936-0C7E-4180-A9BE-67AC6ADEA980}"/>
              </a:ext>
            </a:extLst>
          </p:cNvPr>
          <p:cNvSpPr>
            <a:spLocks noGrp="1"/>
          </p:cNvSpPr>
          <p:nvPr>
            <p:ph type="title"/>
          </p:nvPr>
        </p:nvSpPr>
        <p:spPr/>
        <p:txBody>
          <a:bodyPr/>
          <a:lstStyle/>
          <a:p>
            <a:pPr algn="ctr"/>
            <a:r>
              <a:rPr lang="en-US" sz="3600" dirty="0"/>
              <a:t>CDC’s 2022 STI Surveillance Report: Incident Cases of Syphilis is on the Rise</a:t>
            </a:r>
          </a:p>
        </p:txBody>
      </p:sp>
      <p:pic>
        <p:nvPicPr>
          <p:cNvPr id="5" name="Picture 4" descr="Trends in sexually transmitted infections in the USA. Syphilis cases as well as congenital syphilis are rising.">
            <a:extLst>
              <a:ext uri="{FF2B5EF4-FFF2-40B4-BE49-F238E27FC236}">
                <a16:creationId xmlns:a16="http://schemas.microsoft.com/office/drawing/2014/main" id="{64E473A0-4852-4E3C-9AD0-DF10B85AF846}"/>
              </a:ext>
            </a:extLst>
          </p:cNvPr>
          <p:cNvPicPr>
            <a:picLocks noChangeAspect="1"/>
          </p:cNvPicPr>
          <p:nvPr/>
        </p:nvPicPr>
        <p:blipFill>
          <a:blip r:embed="rId3"/>
          <a:stretch>
            <a:fillRect/>
          </a:stretch>
        </p:blipFill>
        <p:spPr>
          <a:xfrm>
            <a:off x="78830" y="1811011"/>
            <a:ext cx="8939048" cy="4164120"/>
          </a:xfrm>
          <a:prstGeom prst="rect">
            <a:avLst/>
          </a:prstGeom>
        </p:spPr>
      </p:pic>
      <p:sp>
        <p:nvSpPr>
          <p:cNvPr id="7" name="TextBox 6">
            <a:extLst>
              <a:ext uri="{FF2B5EF4-FFF2-40B4-BE49-F238E27FC236}">
                <a16:creationId xmlns:a16="http://schemas.microsoft.com/office/drawing/2014/main" id="{17F419F9-A3A3-4FA2-827E-86C0C5CDBCB7}"/>
              </a:ext>
            </a:extLst>
          </p:cNvPr>
          <p:cNvSpPr txBox="1"/>
          <p:nvPr/>
        </p:nvSpPr>
        <p:spPr>
          <a:xfrm>
            <a:off x="2262354" y="6412812"/>
            <a:ext cx="5787364" cy="276999"/>
          </a:xfrm>
          <a:prstGeom prst="rect">
            <a:avLst/>
          </a:prstGeom>
          <a:noFill/>
        </p:spPr>
        <p:txBody>
          <a:bodyPr wrap="square">
            <a:spAutoFit/>
          </a:bodyPr>
          <a:lstStyle/>
          <a:p>
            <a:r>
              <a:rPr lang="en-US" sz="1200" dirty="0">
                <a:solidFill>
                  <a:schemeClr val="bg1"/>
                </a:solidFill>
                <a:latin typeface="Calibri" panose="020F0502020204030204" pitchFamily="34" charset="0"/>
                <a:cs typeface="Calibri" panose="020F0502020204030204" pitchFamily="34" charset="0"/>
              </a:rPr>
              <a:t>CDC. Sexually Transmitted Infections Surveillance 2022. Accessed Feb 2024</a:t>
            </a:r>
          </a:p>
        </p:txBody>
      </p:sp>
      <p:sp>
        <p:nvSpPr>
          <p:cNvPr id="4" name="Slide Number Placeholder 3">
            <a:extLst>
              <a:ext uri="{FF2B5EF4-FFF2-40B4-BE49-F238E27FC236}">
                <a16:creationId xmlns:a16="http://schemas.microsoft.com/office/drawing/2014/main" id="{6F92852C-EFF5-493C-8D2A-571C84868D1C}"/>
              </a:ext>
            </a:extLst>
          </p:cNvPr>
          <p:cNvSpPr>
            <a:spLocks noGrp="1"/>
          </p:cNvSpPr>
          <p:nvPr>
            <p:ph type="sldNum" sz="quarter" idx="12"/>
          </p:nvPr>
        </p:nvSpPr>
        <p:spPr/>
        <p:txBody>
          <a:bodyPr/>
          <a:lstStyle/>
          <a:p>
            <a:fld id="{1D2EA5EF-C699-AF4C-BA42-C0A1CAAB713C}" type="slidenum">
              <a:rPr lang="en-US" smtClean="0"/>
              <a:t>40</a:t>
            </a:fld>
            <a:endParaRPr lang="en-US"/>
          </a:p>
        </p:txBody>
      </p:sp>
    </p:spTree>
    <p:extLst>
      <p:ext uri="{BB962C8B-B14F-4D97-AF65-F5344CB8AC3E}">
        <p14:creationId xmlns:p14="http://schemas.microsoft.com/office/powerpoint/2010/main" val="273299085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46D6CF-585E-40D9-B0ED-BCE5331377C0}"/>
              </a:ext>
            </a:extLst>
          </p:cNvPr>
          <p:cNvSpPr>
            <a:spLocks noGrp="1"/>
          </p:cNvSpPr>
          <p:nvPr>
            <p:ph type="title"/>
          </p:nvPr>
        </p:nvSpPr>
        <p:spPr/>
        <p:txBody>
          <a:bodyPr/>
          <a:lstStyle/>
          <a:p>
            <a:r>
              <a:rPr lang="en-US" dirty="0"/>
              <a:t>Sexually transmitted infections can be missed if just screening urine</a:t>
            </a:r>
          </a:p>
        </p:txBody>
      </p:sp>
      <p:pic>
        <p:nvPicPr>
          <p:cNvPr id="5" name="Google Shape;418;p28" descr="Pie chart showing that sexually transmitted infections can be missed if not screening STIs in the rectal and throat area">
            <a:extLst>
              <a:ext uri="{FF2B5EF4-FFF2-40B4-BE49-F238E27FC236}">
                <a16:creationId xmlns:a16="http://schemas.microsoft.com/office/drawing/2014/main" id="{075EA7E6-A90C-42E3-B042-2556CF068FA0}"/>
              </a:ext>
            </a:extLst>
          </p:cNvPr>
          <p:cNvPicPr preferRelativeResize="0">
            <a:picLocks/>
          </p:cNvPicPr>
          <p:nvPr/>
        </p:nvPicPr>
        <p:blipFill rotWithShape="1">
          <a:blip r:embed="rId2">
            <a:alphaModFix/>
          </a:blip>
          <a:srcRect l="1206" r="1205"/>
          <a:stretch/>
        </p:blipFill>
        <p:spPr>
          <a:xfrm>
            <a:off x="1033138" y="1879566"/>
            <a:ext cx="7498650" cy="4221431"/>
          </a:xfrm>
          <a:prstGeom prst="rect">
            <a:avLst/>
          </a:prstGeom>
          <a:noFill/>
          <a:ln>
            <a:noFill/>
          </a:ln>
        </p:spPr>
      </p:pic>
      <p:sp>
        <p:nvSpPr>
          <p:cNvPr id="8" name="TextBox 7">
            <a:extLst>
              <a:ext uri="{FF2B5EF4-FFF2-40B4-BE49-F238E27FC236}">
                <a16:creationId xmlns:a16="http://schemas.microsoft.com/office/drawing/2014/main" id="{CCC695D0-C4A6-4B86-9BB9-18E45FE57D85}"/>
              </a:ext>
            </a:extLst>
          </p:cNvPr>
          <p:cNvSpPr txBox="1"/>
          <p:nvPr/>
        </p:nvSpPr>
        <p:spPr>
          <a:xfrm>
            <a:off x="2286000" y="6305882"/>
            <a:ext cx="4572000" cy="369332"/>
          </a:xfrm>
          <a:prstGeom prst="rect">
            <a:avLst/>
          </a:prstGeom>
          <a:noFill/>
        </p:spPr>
        <p:txBody>
          <a:bodyPr wrap="square">
            <a:spAutoFit/>
          </a:bodyPr>
          <a:lstStyle/>
          <a:p>
            <a:pPr marL="0" marR="0" lvl="0" indent="0" algn="l" rtl="0">
              <a:lnSpc>
                <a:spcPct val="100000"/>
              </a:lnSpc>
              <a:spcBef>
                <a:spcPts val="0"/>
              </a:spcBef>
              <a:spcAft>
                <a:spcPts val="0"/>
              </a:spcAft>
              <a:buClr>
                <a:srgbClr val="000000"/>
              </a:buClr>
              <a:buSzPts val="1800"/>
              <a:buFont typeface="Calibri"/>
              <a:buNone/>
            </a:pPr>
            <a:r>
              <a:rPr lang="en-US" sz="1800" b="0" i="0" u="none" strike="noStrike" cap="none" dirty="0">
                <a:solidFill>
                  <a:schemeClr val="bg1"/>
                </a:solidFill>
                <a:latin typeface="Calibri"/>
                <a:ea typeface="Calibri"/>
                <a:cs typeface="Calibri"/>
                <a:sym typeface="Calibri"/>
              </a:rPr>
              <a:t>Marcus, et al. Sex </a:t>
            </a:r>
            <a:r>
              <a:rPr lang="en-US" sz="1800" b="0" i="0" u="none" strike="noStrike" cap="none" dirty="0" err="1">
                <a:solidFill>
                  <a:schemeClr val="bg1"/>
                </a:solidFill>
                <a:latin typeface="Calibri"/>
                <a:ea typeface="Calibri"/>
                <a:cs typeface="Calibri"/>
                <a:sym typeface="Calibri"/>
              </a:rPr>
              <a:t>Transm</a:t>
            </a:r>
            <a:r>
              <a:rPr lang="en-US" sz="1800" b="0" i="0" u="none" strike="noStrike" cap="none" dirty="0">
                <a:solidFill>
                  <a:schemeClr val="bg1"/>
                </a:solidFill>
                <a:latin typeface="Calibri"/>
                <a:ea typeface="Calibri"/>
                <a:cs typeface="Calibri"/>
                <a:sym typeface="Calibri"/>
              </a:rPr>
              <a:t> Dis. 2011; 38:922-4. </a:t>
            </a:r>
          </a:p>
        </p:txBody>
      </p:sp>
      <p:sp>
        <p:nvSpPr>
          <p:cNvPr id="4" name="Slide Number Placeholder 3">
            <a:extLst>
              <a:ext uri="{FF2B5EF4-FFF2-40B4-BE49-F238E27FC236}">
                <a16:creationId xmlns:a16="http://schemas.microsoft.com/office/drawing/2014/main" id="{0EF097DF-BD5B-4D4A-A36C-FA4289A7088A}"/>
              </a:ext>
            </a:extLst>
          </p:cNvPr>
          <p:cNvSpPr>
            <a:spLocks noGrp="1"/>
          </p:cNvSpPr>
          <p:nvPr>
            <p:ph type="sldNum" sz="quarter" idx="12"/>
          </p:nvPr>
        </p:nvSpPr>
        <p:spPr/>
        <p:txBody>
          <a:bodyPr/>
          <a:lstStyle/>
          <a:p>
            <a:fld id="{1D2EA5EF-C699-AF4C-BA42-C0A1CAAB713C}" type="slidenum">
              <a:rPr lang="en-US" smtClean="0"/>
              <a:t>41</a:t>
            </a:fld>
            <a:endParaRPr lang="en-US"/>
          </a:p>
        </p:txBody>
      </p:sp>
    </p:spTree>
    <p:extLst>
      <p:ext uri="{BB962C8B-B14F-4D97-AF65-F5344CB8AC3E}">
        <p14:creationId xmlns:p14="http://schemas.microsoft.com/office/powerpoint/2010/main" val="364992797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FA99BC-E31A-4660-A58D-9854DB3F690C}"/>
              </a:ext>
            </a:extLst>
          </p:cNvPr>
          <p:cNvSpPr>
            <a:spLocks noGrp="1"/>
          </p:cNvSpPr>
          <p:nvPr>
            <p:ph type="title"/>
          </p:nvPr>
        </p:nvSpPr>
        <p:spPr/>
        <p:txBody>
          <a:bodyPr/>
          <a:lstStyle/>
          <a:p>
            <a:r>
              <a:rPr lang="en-US" sz="3200" dirty="0"/>
              <a:t>Doxycycline as post-exposure prophylaxis for sexually transmitted infections in MSM and transgender women</a:t>
            </a:r>
          </a:p>
        </p:txBody>
      </p:sp>
      <p:pic>
        <p:nvPicPr>
          <p:cNvPr id="8" name="Picture 7" descr="Photo of a medication bottle. ">
            <a:extLst>
              <a:ext uri="{FF2B5EF4-FFF2-40B4-BE49-F238E27FC236}">
                <a16:creationId xmlns:a16="http://schemas.microsoft.com/office/drawing/2014/main" id="{5B8189F6-6E32-4693-915B-64ACCEB8031C}"/>
              </a:ext>
            </a:extLst>
          </p:cNvPr>
          <p:cNvPicPr>
            <a:picLocks noChangeAspect="1"/>
          </p:cNvPicPr>
          <p:nvPr/>
        </p:nvPicPr>
        <p:blipFill>
          <a:blip r:embed="rId2"/>
          <a:stretch>
            <a:fillRect/>
          </a:stretch>
        </p:blipFill>
        <p:spPr>
          <a:xfrm>
            <a:off x="457202" y="1944687"/>
            <a:ext cx="1743075" cy="2257425"/>
          </a:xfrm>
          <a:prstGeom prst="rect">
            <a:avLst/>
          </a:prstGeom>
        </p:spPr>
      </p:pic>
      <p:sp>
        <p:nvSpPr>
          <p:cNvPr id="9" name="Rectangle: Rounded Corners 8">
            <a:extLst>
              <a:ext uri="{FF2B5EF4-FFF2-40B4-BE49-F238E27FC236}">
                <a16:creationId xmlns:a16="http://schemas.microsoft.com/office/drawing/2014/main" id="{1DB6372C-DD7A-484C-A54E-8EAD062980D3}"/>
              </a:ext>
            </a:extLst>
          </p:cNvPr>
          <p:cNvSpPr/>
          <p:nvPr/>
        </p:nvSpPr>
        <p:spPr>
          <a:xfrm>
            <a:off x="2890838" y="1698417"/>
            <a:ext cx="5915270" cy="4287029"/>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2500"/>
              </a:spcAft>
            </a:pPr>
            <a:r>
              <a:rPr lang="en-US" sz="2200" b="1" dirty="0" err="1">
                <a:solidFill>
                  <a:schemeClr val="tx1"/>
                </a:solidFill>
                <a:latin typeface="Arial" panose="020B0604020202020204" pitchFamily="34" charset="0"/>
                <a:cs typeface="Arial" panose="020B0604020202020204" pitchFamily="34" charset="0"/>
              </a:rPr>
              <a:t>DoxyPEP</a:t>
            </a:r>
            <a:r>
              <a:rPr lang="en-US" sz="2200" b="1" dirty="0">
                <a:solidFill>
                  <a:schemeClr val="tx1"/>
                </a:solidFill>
                <a:latin typeface="Arial" panose="020B0604020202020204" pitchFamily="34" charset="0"/>
                <a:cs typeface="Arial" panose="020B0604020202020204" pitchFamily="34" charset="0"/>
              </a:rPr>
              <a:t> Interim Guidance</a:t>
            </a:r>
          </a:p>
          <a:p>
            <a:pPr>
              <a:spcAft>
                <a:spcPts val="2500"/>
              </a:spcAft>
            </a:pPr>
            <a:r>
              <a:rPr lang="en-US" sz="2200" dirty="0">
                <a:solidFill>
                  <a:schemeClr val="tx1"/>
                </a:solidFill>
                <a:latin typeface="Arial" panose="020B0604020202020204" pitchFamily="34" charset="0"/>
                <a:cs typeface="Arial" panose="020B0604020202020204" pitchFamily="34" charset="0"/>
              </a:rPr>
              <a:t>Take two 100mg </a:t>
            </a:r>
            <a:r>
              <a:rPr lang="en-US" sz="2200" b="1" dirty="0">
                <a:solidFill>
                  <a:schemeClr val="tx1"/>
                </a:solidFill>
                <a:latin typeface="Arial" panose="020B0604020202020204" pitchFamily="34" charset="0"/>
                <a:cs typeface="Arial" panose="020B0604020202020204" pitchFamily="34" charset="0"/>
              </a:rPr>
              <a:t>doxycycline (total of 200mg)</a:t>
            </a:r>
            <a:r>
              <a:rPr lang="en-US" sz="2200" dirty="0">
                <a:solidFill>
                  <a:schemeClr val="tx1"/>
                </a:solidFill>
                <a:latin typeface="Arial" panose="020B0604020202020204" pitchFamily="34" charset="0"/>
                <a:cs typeface="Arial" panose="020B0604020202020204" pitchFamily="34" charset="0"/>
              </a:rPr>
              <a:t> within 24 hours, but no later than 72 hours after condomless sex (oral, anal, vaginal).</a:t>
            </a:r>
          </a:p>
          <a:p>
            <a:pPr>
              <a:spcAft>
                <a:spcPts val="2500"/>
              </a:spcAft>
            </a:pPr>
            <a:r>
              <a:rPr lang="en-US" sz="2200" dirty="0">
                <a:solidFill>
                  <a:schemeClr val="tx1"/>
                </a:solidFill>
                <a:latin typeface="Arial" panose="020B0604020202020204" pitchFamily="34" charset="0"/>
                <a:cs typeface="Arial" panose="020B0604020202020204" pitchFamily="34" charset="0"/>
              </a:rPr>
              <a:t>For MSM or transgender women with at least 1 bacterial STI in the past 12 months.</a:t>
            </a:r>
          </a:p>
          <a:p>
            <a:pPr>
              <a:spcAft>
                <a:spcPts val="2500"/>
              </a:spcAft>
            </a:pPr>
            <a:r>
              <a:rPr lang="en-US" sz="2200" dirty="0">
                <a:solidFill>
                  <a:schemeClr val="tx1"/>
                </a:solidFill>
                <a:latin typeface="Arial" panose="020B0604020202020204" pitchFamily="34" charset="0"/>
                <a:cs typeface="Arial" panose="020B0604020202020204" pitchFamily="34" charset="0"/>
              </a:rPr>
              <a:t>Maximum 200mg doxycycline every 24 hours. </a:t>
            </a:r>
          </a:p>
        </p:txBody>
      </p:sp>
      <p:sp>
        <p:nvSpPr>
          <p:cNvPr id="11" name="TextBox 10">
            <a:extLst>
              <a:ext uri="{FF2B5EF4-FFF2-40B4-BE49-F238E27FC236}">
                <a16:creationId xmlns:a16="http://schemas.microsoft.com/office/drawing/2014/main" id="{8B4A6D31-E814-4134-8278-2AA5785684CD}"/>
              </a:ext>
            </a:extLst>
          </p:cNvPr>
          <p:cNvSpPr txBox="1"/>
          <p:nvPr/>
        </p:nvSpPr>
        <p:spPr>
          <a:xfrm>
            <a:off x="2200277" y="6365502"/>
            <a:ext cx="4572000" cy="276999"/>
          </a:xfrm>
          <a:prstGeom prst="rect">
            <a:avLst/>
          </a:prstGeom>
          <a:noFill/>
        </p:spPr>
        <p:txBody>
          <a:bodyPr wrap="square">
            <a:spAutoFit/>
          </a:bodyPr>
          <a:lstStyle/>
          <a:p>
            <a:r>
              <a:rPr lang="en-US" sz="1200" dirty="0" err="1">
                <a:solidFill>
                  <a:schemeClr val="bg1"/>
                </a:solidFill>
                <a:latin typeface="Arial" panose="020B0604020202020204" pitchFamily="34" charset="0"/>
                <a:cs typeface="Arial" panose="020B0604020202020204" pitchFamily="34" charset="0"/>
              </a:rPr>
              <a:t>Highleyman</a:t>
            </a:r>
            <a:r>
              <a:rPr lang="en-US" sz="1200" dirty="0">
                <a:solidFill>
                  <a:schemeClr val="bg1"/>
                </a:solidFill>
                <a:latin typeface="Arial" panose="020B0604020202020204" pitchFamily="34" charset="0"/>
                <a:cs typeface="Arial" panose="020B0604020202020204" pitchFamily="34" charset="0"/>
              </a:rPr>
              <a:t> L. </a:t>
            </a:r>
            <a:r>
              <a:rPr lang="en-US" sz="1200" dirty="0" err="1">
                <a:solidFill>
                  <a:schemeClr val="bg1"/>
                </a:solidFill>
                <a:latin typeface="Arial" panose="020B0604020202020204" pitchFamily="34" charset="0"/>
                <a:cs typeface="Arial" panose="020B0604020202020204" pitchFamily="34" charset="0"/>
              </a:rPr>
              <a:t>AIDSMap</a:t>
            </a:r>
            <a:r>
              <a:rPr lang="en-US" sz="1200" dirty="0">
                <a:solidFill>
                  <a:schemeClr val="bg1"/>
                </a:solidFill>
                <a:latin typeface="Arial" panose="020B0604020202020204" pitchFamily="34" charset="0"/>
                <a:cs typeface="Arial" panose="020B0604020202020204" pitchFamily="34" charset="0"/>
              </a:rPr>
              <a:t>. Oct 11, 2023</a:t>
            </a:r>
          </a:p>
        </p:txBody>
      </p:sp>
      <p:sp>
        <p:nvSpPr>
          <p:cNvPr id="4" name="Slide Number Placeholder 3">
            <a:extLst>
              <a:ext uri="{FF2B5EF4-FFF2-40B4-BE49-F238E27FC236}">
                <a16:creationId xmlns:a16="http://schemas.microsoft.com/office/drawing/2014/main" id="{FAC933C2-10BE-4AC2-BBB6-6B4947BF1E92}"/>
              </a:ext>
            </a:extLst>
          </p:cNvPr>
          <p:cNvSpPr>
            <a:spLocks noGrp="1"/>
          </p:cNvSpPr>
          <p:nvPr>
            <p:ph type="sldNum" sz="quarter" idx="12"/>
          </p:nvPr>
        </p:nvSpPr>
        <p:spPr/>
        <p:txBody>
          <a:bodyPr/>
          <a:lstStyle/>
          <a:p>
            <a:fld id="{1D2EA5EF-C699-AF4C-BA42-C0A1CAAB713C}" type="slidenum">
              <a:rPr lang="en-US" smtClean="0"/>
              <a:t>42</a:t>
            </a:fld>
            <a:endParaRPr lang="en-US"/>
          </a:p>
        </p:txBody>
      </p:sp>
    </p:spTree>
    <p:extLst>
      <p:ext uri="{BB962C8B-B14F-4D97-AF65-F5344CB8AC3E}">
        <p14:creationId xmlns:p14="http://schemas.microsoft.com/office/powerpoint/2010/main" val="157999572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F67936-259A-4F37-B39D-5B1F815F8C91}"/>
              </a:ext>
            </a:extLst>
          </p:cNvPr>
          <p:cNvSpPr>
            <a:spLocks noGrp="1"/>
          </p:cNvSpPr>
          <p:nvPr>
            <p:ph type="title"/>
          </p:nvPr>
        </p:nvSpPr>
        <p:spPr/>
        <p:txBody>
          <a:bodyPr/>
          <a:lstStyle/>
          <a:p>
            <a:r>
              <a:rPr lang="en-US" dirty="0" err="1"/>
              <a:t>DoxyPEP</a:t>
            </a:r>
            <a:r>
              <a:rPr lang="en-US" dirty="0"/>
              <a:t> Study Design</a:t>
            </a:r>
          </a:p>
        </p:txBody>
      </p:sp>
      <p:pic>
        <p:nvPicPr>
          <p:cNvPr id="5" name="Picture 4" descr="Study design showing the DoxyPEP clinical trial. This is a randomized controlled trial">
            <a:extLst>
              <a:ext uri="{FF2B5EF4-FFF2-40B4-BE49-F238E27FC236}">
                <a16:creationId xmlns:a16="http://schemas.microsoft.com/office/drawing/2014/main" id="{38FBD408-E374-493B-8F6C-F2CDC39BAB39}"/>
              </a:ext>
            </a:extLst>
          </p:cNvPr>
          <p:cNvPicPr>
            <a:picLocks noChangeAspect="1"/>
          </p:cNvPicPr>
          <p:nvPr/>
        </p:nvPicPr>
        <p:blipFill>
          <a:blip r:embed="rId2"/>
          <a:stretch>
            <a:fillRect/>
          </a:stretch>
        </p:blipFill>
        <p:spPr>
          <a:xfrm>
            <a:off x="138427" y="1571466"/>
            <a:ext cx="8840473" cy="4105434"/>
          </a:xfrm>
          <a:prstGeom prst="rect">
            <a:avLst/>
          </a:prstGeom>
        </p:spPr>
      </p:pic>
      <p:sp>
        <p:nvSpPr>
          <p:cNvPr id="6" name="TextBox 5">
            <a:extLst>
              <a:ext uri="{FF2B5EF4-FFF2-40B4-BE49-F238E27FC236}">
                <a16:creationId xmlns:a16="http://schemas.microsoft.com/office/drawing/2014/main" id="{4EA9CE48-17CA-408C-BFDA-D2A93434E7CF}"/>
              </a:ext>
            </a:extLst>
          </p:cNvPr>
          <p:cNvSpPr txBox="1"/>
          <p:nvPr/>
        </p:nvSpPr>
        <p:spPr>
          <a:xfrm>
            <a:off x="1987359" y="6305882"/>
            <a:ext cx="6105378" cy="461665"/>
          </a:xfrm>
          <a:prstGeom prst="rect">
            <a:avLst/>
          </a:prstGeom>
          <a:noFill/>
        </p:spPr>
        <p:txBody>
          <a:bodyPr wrap="square">
            <a:spAutoFit/>
          </a:bodyPr>
          <a:lstStyle/>
          <a:p>
            <a:r>
              <a:rPr lang="en-US" sz="1200" dirty="0">
                <a:solidFill>
                  <a:schemeClr val="bg1"/>
                </a:solidFill>
              </a:rPr>
              <a:t>Luetkemeyer AF, et al. N </a:t>
            </a:r>
            <a:r>
              <a:rPr lang="en-US" sz="1200" dirty="0" err="1">
                <a:solidFill>
                  <a:schemeClr val="bg1"/>
                </a:solidFill>
              </a:rPr>
              <a:t>Engl</a:t>
            </a:r>
            <a:r>
              <a:rPr lang="en-US" sz="1200" dirty="0">
                <a:solidFill>
                  <a:schemeClr val="bg1"/>
                </a:solidFill>
              </a:rPr>
              <a:t> J Med . 2023 Apr 6;388(14):1296-1306. </a:t>
            </a:r>
          </a:p>
          <a:p>
            <a:r>
              <a:rPr lang="en-US" sz="1200" dirty="0">
                <a:solidFill>
                  <a:schemeClr val="bg1"/>
                </a:solidFill>
              </a:rPr>
              <a:t>Image from the presentation by Luetkemeyer AF, et al. AIDS2022 (Montreal, Canada)</a:t>
            </a:r>
          </a:p>
        </p:txBody>
      </p:sp>
      <p:sp>
        <p:nvSpPr>
          <p:cNvPr id="4" name="Slide Number Placeholder 3">
            <a:extLst>
              <a:ext uri="{FF2B5EF4-FFF2-40B4-BE49-F238E27FC236}">
                <a16:creationId xmlns:a16="http://schemas.microsoft.com/office/drawing/2014/main" id="{7EFBDBA8-00E8-4D7F-A6E6-7D92B94877E2}"/>
              </a:ext>
            </a:extLst>
          </p:cNvPr>
          <p:cNvSpPr>
            <a:spLocks noGrp="1"/>
          </p:cNvSpPr>
          <p:nvPr>
            <p:ph type="sldNum" sz="quarter" idx="12"/>
          </p:nvPr>
        </p:nvSpPr>
        <p:spPr/>
        <p:txBody>
          <a:bodyPr/>
          <a:lstStyle/>
          <a:p>
            <a:fld id="{1D2EA5EF-C699-AF4C-BA42-C0A1CAAB713C}" type="slidenum">
              <a:rPr lang="en-US" smtClean="0"/>
              <a:t>43</a:t>
            </a:fld>
            <a:endParaRPr lang="en-US"/>
          </a:p>
        </p:txBody>
      </p:sp>
    </p:spTree>
    <p:extLst>
      <p:ext uri="{BB962C8B-B14F-4D97-AF65-F5344CB8AC3E}">
        <p14:creationId xmlns:p14="http://schemas.microsoft.com/office/powerpoint/2010/main" val="310565693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750E86-5A86-4365-B206-5FCDBAFB3F65}"/>
              </a:ext>
            </a:extLst>
          </p:cNvPr>
          <p:cNvSpPr>
            <a:spLocks noGrp="1"/>
          </p:cNvSpPr>
          <p:nvPr>
            <p:ph type="title"/>
          </p:nvPr>
        </p:nvSpPr>
        <p:spPr/>
        <p:txBody>
          <a:bodyPr/>
          <a:lstStyle/>
          <a:p>
            <a:r>
              <a:rPr lang="en-US" sz="3200" dirty="0"/>
              <a:t>Combined incidence of gonorrhea, chlamydia, and syphilis was lower by 2/3 with </a:t>
            </a:r>
            <a:r>
              <a:rPr lang="en-US" sz="3200" dirty="0" err="1"/>
              <a:t>DoxyPEP</a:t>
            </a:r>
            <a:r>
              <a:rPr lang="en-US" sz="3200" dirty="0"/>
              <a:t> vs standard care</a:t>
            </a:r>
          </a:p>
        </p:txBody>
      </p:sp>
      <p:pic>
        <p:nvPicPr>
          <p:cNvPr id="5" name="Picture 4" descr="Graph showing that the combined incidence of gonorrhea, chlamydia, and syphilis was lower by 2/3 with DoxyPEP versus standard care">
            <a:extLst>
              <a:ext uri="{FF2B5EF4-FFF2-40B4-BE49-F238E27FC236}">
                <a16:creationId xmlns:a16="http://schemas.microsoft.com/office/drawing/2014/main" id="{0B237441-8DCC-4CFE-B570-0B447CCD954A}"/>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556188" y="1801360"/>
            <a:ext cx="7975600" cy="4016720"/>
          </a:xfrm>
          <a:prstGeom prst="rect">
            <a:avLst/>
          </a:prstGeom>
        </p:spPr>
      </p:pic>
      <p:sp>
        <p:nvSpPr>
          <p:cNvPr id="7" name="TextBox 6">
            <a:extLst>
              <a:ext uri="{FF2B5EF4-FFF2-40B4-BE49-F238E27FC236}">
                <a16:creationId xmlns:a16="http://schemas.microsoft.com/office/drawing/2014/main" id="{DE9CA42A-2B07-45FD-BD72-062C0BCF4C0B}"/>
              </a:ext>
            </a:extLst>
          </p:cNvPr>
          <p:cNvSpPr txBox="1"/>
          <p:nvPr/>
        </p:nvSpPr>
        <p:spPr>
          <a:xfrm>
            <a:off x="2257988" y="6444861"/>
            <a:ext cx="5577912" cy="276999"/>
          </a:xfrm>
          <a:prstGeom prst="rect">
            <a:avLst/>
          </a:prstGeom>
          <a:noFill/>
        </p:spPr>
        <p:txBody>
          <a:bodyPr wrap="square">
            <a:spAutoFit/>
          </a:bodyPr>
          <a:lstStyle/>
          <a:p>
            <a:r>
              <a:rPr lang="en-US" sz="1200" dirty="0">
                <a:solidFill>
                  <a:schemeClr val="bg1"/>
                </a:solidFill>
              </a:rPr>
              <a:t>Luetkemeyer AF, et al. N </a:t>
            </a:r>
            <a:r>
              <a:rPr lang="en-US" sz="1200" dirty="0" err="1">
                <a:solidFill>
                  <a:schemeClr val="bg1"/>
                </a:solidFill>
              </a:rPr>
              <a:t>Engl</a:t>
            </a:r>
            <a:r>
              <a:rPr lang="en-US" sz="1200" dirty="0">
                <a:solidFill>
                  <a:schemeClr val="bg1"/>
                </a:solidFill>
              </a:rPr>
              <a:t> J Med . 2023 Apr 6;388(14):1296-1306.</a:t>
            </a:r>
          </a:p>
        </p:txBody>
      </p:sp>
      <p:sp>
        <p:nvSpPr>
          <p:cNvPr id="4" name="Slide Number Placeholder 3">
            <a:extLst>
              <a:ext uri="{FF2B5EF4-FFF2-40B4-BE49-F238E27FC236}">
                <a16:creationId xmlns:a16="http://schemas.microsoft.com/office/drawing/2014/main" id="{E224EF63-B24C-4ACA-B0F6-ED381B5AFB8A}"/>
              </a:ext>
            </a:extLst>
          </p:cNvPr>
          <p:cNvSpPr>
            <a:spLocks noGrp="1"/>
          </p:cNvSpPr>
          <p:nvPr>
            <p:ph type="sldNum" sz="quarter" idx="12"/>
          </p:nvPr>
        </p:nvSpPr>
        <p:spPr/>
        <p:txBody>
          <a:bodyPr/>
          <a:lstStyle/>
          <a:p>
            <a:fld id="{1D2EA5EF-C699-AF4C-BA42-C0A1CAAB713C}" type="slidenum">
              <a:rPr lang="en-US" smtClean="0"/>
              <a:t>44</a:t>
            </a:fld>
            <a:endParaRPr lang="en-US"/>
          </a:p>
        </p:txBody>
      </p:sp>
    </p:spTree>
    <p:extLst>
      <p:ext uri="{BB962C8B-B14F-4D97-AF65-F5344CB8AC3E}">
        <p14:creationId xmlns:p14="http://schemas.microsoft.com/office/powerpoint/2010/main" val="193461176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78C6BB-5D3B-4D09-8682-217103995A7F}"/>
              </a:ext>
            </a:extLst>
          </p:cNvPr>
          <p:cNvSpPr>
            <a:spLocks noGrp="1"/>
          </p:cNvSpPr>
          <p:nvPr>
            <p:ph type="title"/>
          </p:nvPr>
        </p:nvSpPr>
        <p:spPr/>
        <p:txBody>
          <a:bodyPr/>
          <a:lstStyle/>
          <a:p>
            <a:r>
              <a:rPr lang="en-US" dirty="0" err="1"/>
              <a:t>DoxyPEP</a:t>
            </a:r>
            <a:r>
              <a:rPr lang="en-US" dirty="0"/>
              <a:t>: Adherence and Safety</a:t>
            </a:r>
          </a:p>
        </p:txBody>
      </p:sp>
      <p:sp>
        <p:nvSpPr>
          <p:cNvPr id="3" name="Content Placeholder 2">
            <a:extLst>
              <a:ext uri="{FF2B5EF4-FFF2-40B4-BE49-F238E27FC236}">
                <a16:creationId xmlns:a16="http://schemas.microsoft.com/office/drawing/2014/main" id="{00076D89-E11C-4840-BBCD-349B083FA7A8}"/>
              </a:ext>
            </a:extLst>
          </p:cNvPr>
          <p:cNvSpPr>
            <a:spLocks noGrp="1"/>
          </p:cNvSpPr>
          <p:nvPr>
            <p:ph idx="1"/>
          </p:nvPr>
        </p:nvSpPr>
        <p:spPr/>
        <p:txBody>
          <a:bodyPr>
            <a:normAutofit fontScale="77500" lnSpcReduction="20000"/>
          </a:bodyPr>
          <a:lstStyle/>
          <a:p>
            <a:pPr>
              <a:spcAft>
                <a:spcPts val="2500"/>
              </a:spcAft>
            </a:pPr>
            <a:r>
              <a:rPr lang="en-US" sz="2400" b="0" i="0" dirty="0">
                <a:effectLst/>
                <a:latin typeface="Arial" panose="020B0604020202020204" pitchFamily="34" charset="0"/>
                <a:cs typeface="Arial" panose="020B0604020202020204" pitchFamily="34" charset="0"/>
              </a:rPr>
              <a:t>86% of participants reported taking doxy-PEP consistently (always or often). </a:t>
            </a:r>
          </a:p>
          <a:p>
            <a:pPr>
              <a:spcAft>
                <a:spcPts val="2500"/>
              </a:spcAft>
            </a:pPr>
            <a:r>
              <a:rPr lang="en-US" sz="2400" b="0" i="0" dirty="0">
                <a:effectLst/>
                <a:latin typeface="Arial" panose="020B0604020202020204" pitchFamily="34" charset="0"/>
                <a:cs typeface="Arial" panose="020B0604020202020204" pitchFamily="34" charset="0"/>
              </a:rPr>
              <a:t>The median number of doxycycline doses taken was estimated to be 4.0 doses (interquartile range, 1.0 to 10.0).</a:t>
            </a:r>
          </a:p>
          <a:p>
            <a:pPr>
              <a:spcAft>
                <a:spcPts val="2500"/>
              </a:spcAft>
            </a:pPr>
            <a:r>
              <a:rPr lang="en-US" sz="2400" b="0" i="0" dirty="0">
                <a:effectLst/>
                <a:latin typeface="Arial" panose="020B0604020202020204" pitchFamily="34" charset="0"/>
                <a:cs typeface="Arial" panose="020B0604020202020204" pitchFamily="34" charset="0"/>
              </a:rPr>
              <a:t>One grade 2 laboratory abnormality (transaminitis) and five grade 3 adverse events (three diarrheal events and two headaches or migraines) occurred that were possibly or probably related to doxycycline. </a:t>
            </a:r>
          </a:p>
          <a:p>
            <a:pPr>
              <a:spcAft>
                <a:spcPts val="2500"/>
              </a:spcAft>
            </a:pPr>
            <a:r>
              <a:rPr lang="en-US" sz="2400" dirty="0">
                <a:latin typeface="Arial" panose="020B0604020202020204" pitchFamily="34" charset="0"/>
                <a:cs typeface="Arial" panose="020B0604020202020204" pitchFamily="34" charset="0"/>
              </a:rPr>
              <a:t>Five grade 3 adverse events and no serious adverse events were attributed to doxycycline. </a:t>
            </a:r>
            <a:endParaRPr lang="en-US" sz="2400" b="0" i="0" dirty="0">
              <a:effectLst/>
              <a:latin typeface="Arial" panose="020B0604020202020204" pitchFamily="34" charset="0"/>
              <a:cs typeface="Arial" panose="020B0604020202020204" pitchFamily="34" charset="0"/>
            </a:endParaRPr>
          </a:p>
          <a:p>
            <a:pPr>
              <a:spcAft>
                <a:spcPts val="2500"/>
              </a:spcAft>
            </a:pPr>
            <a:r>
              <a:rPr lang="en-US" sz="2400" b="0" i="0" dirty="0">
                <a:effectLst/>
                <a:latin typeface="Arial" panose="020B0604020202020204" pitchFamily="34" charset="0"/>
                <a:cs typeface="Arial" panose="020B0604020202020204" pitchFamily="34" charset="0"/>
              </a:rPr>
              <a:t>No serious adverse events.</a:t>
            </a:r>
            <a:endParaRPr lang="en-US" sz="2400" b="1" i="1" dirty="0">
              <a:latin typeface="Arial" panose="020B0604020202020204" pitchFamily="34" charset="0"/>
              <a:cs typeface="Arial" panose="020B0604020202020204" pitchFamily="34" charset="0"/>
            </a:endParaRPr>
          </a:p>
          <a:p>
            <a:endParaRPr lang="en-US" dirty="0"/>
          </a:p>
        </p:txBody>
      </p:sp>
      <p:sp>
        <p:nvSpPr>
          <p:cNvPr id="5" name="TextBox 4">
            <a:extLst>
              <a:ext uri="{FF2B5EF4-FFF2-40B4-BE49-F238E27FC236}">
                <a16:creationId xmlns:a16="http://schemas.microsoft.com/office/drawing/2014/main" id="{41C68178-6718-45E7-9362-FDC3648BC372}"/>
              </a:ext>
            </a:extLst>
          </p:cNvPr>
          <p:cNvSpPr txBox="1"/>
          <p:nvPr/>
        </p:nvSpPr>
        <p:spPr>
          <a:xfrm>
            <a:off x="2257988" y="6444861"/>
            <a:ext cx="5577912" cy="276999"/>
          </a:xfrm>
          <a:prstGeom prst="rect">
            <a:avLst/>
          </a:prstGeom>
          <a:noFill/>
        </p:spPr>
        <p:txBody>
          <a:bodyPr wrap="square">
            <a:spAutoFit/>
          </a:bodyPr>
          <a:lstStyle/>
          <a:p>
            <a:r>
              <a:rPr lang="en-US" sz="1200" dirty="0">
                <a:solidFill>
                  <a:schemeClr val="bg1"/>
                </a:solidFill>
              </a:rPr>
              <a:t>Luetkemeyer AF, et al. N </a:t>
            </a:r>
            <a:r>
              <a:rPr lang="en-US" sz="1200" dirty="0" err="1">
                <a:solidFill>
                  <a:schemeClr val="bg1"/>
                </a:solidFill>
              </a:rPr>
              <a:t>Engl</a:t>
            </a:r>
            <a:r>
              <a:rPr lang="en-US" sz="1200" dirty="0">
                <a:solidFill>
                  <a:schemeClr val="bg1"/>
                </a:solidFill>
              </a:rPr>
              <a:t> J Med . 2023 Apr 6;388(14):1296-1306.</a:t>
            </a:r>
          </a:p>
        </p:txBody>
      </p:sp>
      <p:sp>
        <p:nvSpPr>
          <p:cNvPr id="4" name="Slide Number Placeholder 3">
            <a:extLst>
              <a:ext uri="{FF2B5EF4-FFF2-40B4-BE49-F238E27FC236}">
                <a16:creationId xmlns:a16="http://schemas.microsoft.com/office/drawing/2014/main" id="{835B5448-088C-4225-A32B-DF9792C83EF3}"/>
              </a:ext>
            </a:extLst>
          </p:cNvPr>
          <p:cNvSpPr>
            <a:spLocks noGrp="1"/>
          </p:cNvSpPr>
          <p:nvPr>
            <p:ph type="sldNum" sz="quarter" idx="12"/>
          </p:nvPr>
        </p:nvSpPr>
        <p:spPr/>
        <p:txBody>
          <a:bodyPr/>
          <a:lstStyle/>
          <a:p>
            <a:fld id="{1D2EA5EF-C699-AF4C-BA42-C0A1CAAB713C}" type="slidenum">
              <a:rPr lang="en-US" smtClean="0"/>
              <a:t>45</a:t>
            </a:fld>
            <a:endParaRPr lang="en-US"/>
          </a:p>
        </p:txBody>
      </p:sp>
    </p:spTree>
    <p:extLst>
      <p:ext uri="{BB962C8B-B14F-4D97-AF65-F5344CB8AC3E}">
        <p14:creationId xmlns:p14="http://schemas.microsoft.com/office/powerpoint/2010/main" val="366514092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F56DCE-959C-48EB-B853-0C8B4DFEF2DA}"/>
              </a:ext>
            </a:extLst>
          </p:cNvPr>
          <p:cNvSpPr>
            <a:spLocks noGrp="1"/>
          </p:cNvSpPr>
          <p:nvPr>
            <p:ph type="title"/>
          </p:nvPr>
        </p:nvSpPr>
        <p:spPr>
          <a:xfrm>
            <a:off x="457202" y="-119061"/>
            <a:ext cx="8315569" cy="1143000"/>
          </a:xfrm>
        </p:spPr>
        <p:txBody>
          <a:bodyPr/>
          <a:lstStyle/>
          <a:p>
            <a:pPr algn="ctr"/>
            <a:r>
              <a:rPr lang="en-US" sz="3400" dirty="0" err="1"/>
              <a:t>DoxyPEP</a:t>
            </a:r>
            <a:r>
              <a:rPr lang="en-US" sz="3400" dirty="0"/>
              <a:t>: Risk of Antimicrobial Resistance</a:t>
            </a:r>
          </a:p>
        </p:txBody>
      </p:sp>
      <p:pic>
        <p:nvPicPr>
          <p:cNvPr id="7" name="Picture 6" descr="Graph showing risk of antimicrobial resistance in the doxy-PEP study. ">
            <a:extLst>
              <a:ext uri="{FF2B5EF4-FFF2-40B4-BE49-F238E27FC236}">
                <a16:creationId xmlns:a16="http://schemas.microsoft.com/office/drawing/2014/main" id="{48EFB448-AA58-48D5-BCEC-74D7661581D3}"/>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1529833" y="956761"/>
            <a:ext cx="6084333" cy="4148792"/>
          </a:xfrm>
          <a:prstGeom prst="rect">
            <a:avLst/>
          </a:prstGeom>
        </p:spPr>
      </p:pic>
      <p:sp>
        <p:nvSpPr>
          <p:cNvPr id="9" name="TextBox 8">
            <a:extLst>
              <a:ext uri="{FF2B5EF4-FFF2-40B4-BE49-F238E27FC236}">
                <a16:creationId xmlns:a16="http://schemas.microsoft.com/office/drawing/2014/main" id="{50EBC8BF-A6A9-49C7-8910-EFE87A44FBF2}"/>
              </a:ext>
            </a:extLst>
          </p:cNvPr>
          <p:cNvSpPr txBox="1"/>
          <p:nvPr/>
        </p:nvSpPr>
        <p:spPr>
          <a:xfrm>
            <a:off x="660077" y="5105553"/>
            <a:ext cx="7823846" cy="120032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Of the participants with gonorrhea culture available, tetracycline-resistant gonorrhea occurred in 5 of 13 in the doxycycline groups and 2 of 16 in the standard-care groups.</a:t>
            </a:r>
            <a:endParaRPr lang="en-US" sz="1800" b="1" i="1" dirty="0">
              <a:latin typeface="Times New Roman" panose="02020603050405020304" pitchFamily="18" charset="0"/>
              <a:cs typeface="Times New Roman" panose="02020603050405020304" pitchFamily="18" charset="0"/>
            </a:endParaRPr>
          </a:p>
          <a:p>
            <a:endParaRPr lang="en-US" sz="1800" dirty="0">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55E75AC6-75F6-42DE-93B3-D1DE9E8A20EE}"/>
              </a:ext>
            </a:extLst>
          </p:cNvPr>
          <p:cNvSpPr txBox="1"/>
          <p:nvPr/>
        </p:nvSpPr>
        <p:spPr>
          <a:xfrm>
            <a:off x="2257988" y="6444861"/>
            <a:ext cx="5577912" cy="276999"/>
          </a:xfrm>
          <a:prstGeom prst="rect">
            <a:avLst/>
          </a:prstGeom>
          <a:noFill/>
        </p:spPr>
        <p:txBody>
          <a:bodyPr wrap="square">
            <a:spAutoFit/>
          </a:bodyPr>
          <a:lstStyle/>
          <a:p>
            <a:r>
              <a:rPr lang="en-US" sz="1200" dirty="0">
                <a:solidFill>
                  <a:schemeClr val="bg1"/>
                </a:solidFill>
              </a:rPr>
              <a:t>Luetkemeyer AF, et al. N </a:t>
            </a:r>
            <a:r>
              <a:rPr lang="en-US" sz="1200" dirty="0" err="1">
                <a:solidFill>
                  <a:schemeClr val="bg1"/>
                </a:solidFill>
              </a:rPr>
              <a:t>Engl</a:t>
            </a:r>
            <a:r>
              <a:rPr lang="en-US" sz="1200" dirty="0">
                <a:solidFill>
                  <a:schemeClr val="bg1"/>
                </a:solidFill>
              </a:rPr>
              <a:t> J Med . 2023 Apr 6;388(14):1296-1306.</a:t>
            </a:r>
          </a:p>
        </p:txBody>
      </p:sp>
      <p:sp>
        <p:nvSpPr>
          <p:cNvPr id="4" name="Slide Number Placeholder 3">
            <a:extLst>
              <a:ext uri="{FF2B5EF4-FFF2-40B4-BE49-F238E27FC236}">
                <a16:creationId xmlns:a16="http://schemas.microsoft.com/office/drawing/2014/main" id="{5FF85301-8677-467E-923B-88C762A380DE}"/>
              </a:ext>
            </a:extLst>
          </p:cNvPr>
          <p:cNvSpPr>
            <a:spLocks noGrp="1"/>
          </p:cNvSpPr>
          <p:nvPr>
            <p:ph type="sldNum" sz="quarter" idx="12"/>
          </p:nvPr>
        </p:nvSpPr>
        <p:spPr/>
        <p:txBody>
          <a:bodyPr/>
          <a:lstStyle/>
          <a:p>
            <a:fld id="{1D2EA5EF-C699-AF4C-BA42-C0A1CAAB713C}" type="slidenum">
              <a:rPr lang="en-US" smtClean="0"/>
              <a:t>46</a:t>
            </a:fld>
            <a:endParaRPr lang="en-US"/>
          </a:p>
        </p:txBody>
      </p:sp>
    </p:spTree>
    <p:extLst>
      <p:ext uri="{BB962C8B-B14F-4D97-AF65-F5344CB8AC3E}">
        <p14:creationId xmlns:p14="http://schemas.microsoft.com/office/powerpoint/2010/main" val="222614076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47FD2D-ADF6-4D12-AAFD-ED1F4DE79483}"/>
              </a:ext>
            </a:extLst>
          </p:cNvPr>
          <p:cNvSpPr>
            <a:spLocks noGrp="1"/>
          </p:cNvSpPr>
          <p:nvPr>
            <p:ph type="title"/>
          </p:nvPr>
        </p:nvSpPr>
        <p:spPr>
          <a:xfrm>
            <a:off x="457202" y="274639"/>
            <a:ext cx="8315569" cy="646529"/>
          </a:xfrm>
        </p:spPr>
        <p:txBody>
          <a:bodyPr/>
          <a:lstStyle/>
          <a:p>
            <a:r>
              <a:rPr lang="en-US" dirty="0"/>
              <a:t>Case 2:</a:t>
            </a:r>
          </a:p>
        </p:txBody>
      </p:sp>
      <p:sp>
        <p:nvSpPr>
          <p:cNvPr id="3" name="Content Placeholder 2">
            <a:extLst>
              <a:ext uri="{FF2B5EF4-FFF2-40B4-BE49-F238E27FC236}">
                <a16:creationId xmlns:a16="http://schemas.microsoft.com/office/drawing/2014/main" id="{6E1C8E17-89D5-466B-990E-37F73788DFCD}"/>
              </a:ext>
            </a:extLst>
          </p:cNvPr>
          <p:cNvSpPr>
            <a:spLocks noGrp="1"/>
          </p:cNvSpPr>
          <p:nvPr>
            <p:ph idx="1"/>
          </p:nvPr>
        </p:nvSpPr>
        <p:spPr>
          <a:xfrm>
            <a:off x="457202" y="1060825"/>
            <a:ext cx="8315569" cy="4736350"/>
          </a:xfrm>
        </p:spPr>
        <p:txBody>
          <a:bodyPr>
            <a:normAutofit/>
          </a:bodyPr>
          <a:lstStyle/>
          <a:p>
            <a:pPr marL="114112" indent="0">
              <a:buNone/>
            </a:pPr>
            <a:r>
              <a:rPr lang="en-US" sz="1800" dirty="0"/>
              <a:t>A 40-year-old male comes to the clinic for rectal discomfort. He admits to engaging in unprotected sex with both males and females and engages as a anal intercourse. </a:t>
            </a:r>
          </a:p>
          <a:p>
            <a:pPr marL="114112" indent="0">
              <a:buNone/>
            </a:pPr>
            <a:r>
              <a:rPr lang="en-US" sz="1800" dirty="0"/>
              <a:t>His last sexual contact was 2 weeks ago. He has no other known medical issues.</a:t>
            </a:r>
          </a:p>
          <a:p>
            <a:pPr marL="114112" indent="0">
              <a:buNone/>
            </a:pPr>
            <a:endParaRPr lang="en-US" sz="1800" b="1" dirty="0"/>
          </a:p>
          <a:p>
            <a:pPr marL="114112" indent="0">
              <a:buNone/>
            </a:pPr>
            <a:r>
              <a:rPr lang="en-US" sz="1800" b="1" dirty="0"/>
              <a:t>What lab tests would you order?</a:t>
            </a:r>
          </a:p>
        </p:txBody>
      </p:sp>
      <p:sp>
        <p:nvSpPr>
          <p:cNvPr id="4" name="Slide Number Placeholder 3">
            <a:extLst>
              <a:ext uri="{FF2B5EF4-FFF2-40B4-BE49-F238E27FC236}">
                <a16:creationId xmlns:a16="http://schemas.microsoft.com/office/drawing/2014/main" id="{6A9A5A5B-E362-4C49-B953-4B8D776D7D36}"/>
              </a:ext>
            </a:extLst>
          </p:cNvPr>
          <p:cNvSpPr>
            <a:spLocks noGrp="1"/>
          </p:cNvSpPr>
          <p:nvPr>
            <p:ph type="sldNum" sz="quarter" idx="12"/>
          </p:nvPr>
        </p:nvSpPr>
        <p:spPr/>
        <p:txBody>
          <a:bodyPr/>
          <a:lstStyle/>
          <a:p>
            <a:fld id="{1D2EA5EF-C699-AF4C-BA42-C0A1CAAB713C}" type="slidenum">
              <a:rPr lang="en-US" smtClean="0"/>
              <a:t>47</a:t>
            </a:fld>
            <a:endParaRPr lang="en-US"/>
          </a:p>
        </p:txBody>
      </p:sp>
    </p:spTree>
    <p:extLst>
      <p:ext uri="{BB962C8B-B14F-4D97-AF65-F5344CB8AC3E}">
        <p14:creationId xmlns:p14="http://schemas.microsoft.com/office/powerpoint/2010/main" val="284020541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47FD2D-ADF6-4D12-AAFD-ED1F4DE79483}"/>
              </a:ext>
            </a:extLst>
          </p:cNvPr>
          <p:cNvSpPr>
            <a:spLocks noGrp="1"/>
          </p:cNvSpPr>
          <p:nvPr>
            <p:ph type="title"/>
          </p:nvPr>
        </p:nvSpPr>
        <p:spPr/>
        <p:txBody>
          <a:bodyPr/>
          <a:lstStyle/>
          <a:p>
            <a:r>
              <a:rPr lang="en-US" dirty="0"/>
              <a:t>Case 2 [continued]:</a:t>
            </a:r>
          </a:p>
        </p:txBody>
      </p:sp>
      <p:sp>
        <p:nvSpPr>
          <p:cNvPr id="3" name="Content Placeholder 2">
            <a:extLst>
              <a:ext uri="{FF2B5EF4-FFF2-40B4-BE49-F238E27FC236}">
                <a16:creationId xmlns:a16="http://schemas.microsoft.com/office/drawing/2014/main" id="{6E1C8E17-89D5-466B-990E-37F73788DFCD}"/>
              </a:ext>
            </a:extLst>
          </p:cNvPr>
          <p:cNvSpPr>
            <a:spLocks noGrp="1"/>
          </p:cNvSpPr>
          <p:nvPr>
            <p:ph idx="1"/>
          </p:nvPr>
        </p:nvSpPr>
        <p:spPr>
          <a:xfrm>
            <a:off x="457202" y="1245350"/>
            <a:ext cx="8315569" cy="4736350"/>
          </a:xfrm>
        </p:spPr>
        <p:txBody>
          <a:bodyPr>
            <a:normAutofit/>
          </a:bodyPr>
          <a:lstStyle/>
          <a:p>
            <a:pPr marL="114112" indent="0">
              <a:buNone/>
            </a:pPr>
            <a:r>
              <a:rPr lang="en-US" sz="1800" b="1" dirty="0"/>
              <a:t>Labs:</a:t>
            </a:r>
          </a:p>
          <a:p>
            <a:pPr marL="114112" indent="0">
              <a:buNone/>
            </a:pPr>
            <a:r>
              <a:rPr lang="en-US" sz="1800" dirty="0"/>
              <a:t>HIV antigen/antibody test: negative</a:t>
            </a:r>
          </a:p>
          <a:p>
            <a:pPr marL="114112" indent="0">
              <a:buNone/>
            </a:pPr>
            <a:r>
              <a:rPr lang="en-US" sz="1800" dirty="0"/>
              <a:t>Urine NAAT: negative</a:t>
            </a:r>
          </a:p>
          <a:p>
            <a:pPr marL="114112" indent="0">
              <a:buNone/>
            </a:pPr>
            <a:r>
              <a:rPr lang="en-US" sz="1800" b="1" dirty="0"/>
              <a:t>Rectal swab (NAAT): +gonorrhea</a:t>
            </a:r>
          </a:p>
          <a:p>
            <a:pPr marL="114112" indent="0">
              <a:buNone/>
            </a:pPr>
            <a:endParaRPr lang="en-US" sz="1800" b="1" dirty="0"/>
          </a:p>
          <a:p>
            <a:pPr marL="114112" indent="0">
              <a:buNone/>
            </a:pPr>
            <a:r>
              <a:rPr lang="en-US" sz="1800" dirty="0"/>
              <a:t>You administer ceftriaxone intramuscular injection for gonorrhea.</a:t>
            </a:r>
          </a:p>
          <a:p>
            <a:pPr marL="114112" indent="0">
              <a:buNone/>
            </a:pPr>
            <a:endParaRPr lang="en-US" sz="1800" dirty="0"/>
          </a:p>
          <a:p>
            <a:pPr marL="114112" indent="0">
              <a:buNone/>
            </a:pPr>
            <a:r>
              <a:rPr lang="en-US" sz="1800" dirty="0"/>
              <a:t>Aside from counseling on safe sexual practices, based on current evidence and guidance, which of the following should be offered?</a:t>
            </a:r>
          </a:p>
          <a:p>
            <a:pPr marL="457012" indent="-342900">
              <a:buAutoNum type="alphaUcPeriod"/>
            </a:pPr>
            <a:r>
              <a:rPr lang="en-US" sz="1800" dirty="0"/>
              <a:t>PrEP</a:t>
            </a:r>
          </a:p>
          <a:p>
            <a:pPr marL="457012" indent="-342900">
              <a:buAutoNum type="alphaUcPeriod"/>
            </a:pPr>
            <a:r>
              <a:rPr lang="en-US" sz="1800" dirty="0"/>
              <a:t>Doxy-PEP</a:t>
            </a:r>
          </a:p>
          <a:p>
            <a:pPr marL="457012" indent="-342900">
              <a:buAutoNum type="alphaUcPeriod"/>
            </a:pPr>
            <a:r>
              <a:rPr lang="en-US" sz="1800" dirty="0"/>
              <a:t>Both PrEP and Doxy PEP</a:t>
            </a:r>
          </a:p>
          <a:p>
            <a:pPr marL="457012" indent="-342900">
              <a:buAutoNum type="alphaUcPeriod"/>
            </a:pPr>
            <a:r>
              <a:rPr lang="en-US" sz="1800" dirty="0"/>
              <a:t>None of the above</a:t>
            </a:r>
          </a:p>
        </p:txBody>
      </p:sp>
      <p:sp>
        <p:nvSpPr>
          <p:cNvPr id="4" name="Slide Number Placeholder 3">
            <a:extLst>
              <a:ext uri="{FF2B5EF4-FFF2-40B4-BE49-F238E27FC236}">
                <a16:creationId xmlns:a16="http://schemas.microsoft.com/office/drawing/2014/main" id="{6A9A5A5B-E362-4C49-B953-4B8D776D7D36}"/>
              </a:ext>
            </a:extLst>
          </p:cNvPr>
          <p:cNvSpPr>
            <a:spLocks noGrp="1"/>
          </p:cNvSpPr>
          <p:nvPr>
            <p:ph type="sldNum" sz="quarter" idx="12"/>
          </p:nvPr>
        </p:nvSpPr>
        <p:spPr/>
        <p:txBody>
          <a:bodyPr/>
          <a:lstStyle/>
          <a:p>
            <a:fld id="{1D2EA5EF-C699-AF4C-BA42-C0A1CAAB713C}" type="slidenum">
              <a:rPr lang="en-US" smtClean="0"/>
              <a:t>48</a:t>
            </a:fld>
            <a:endParaRPr lang="en-US"/>
          </a:p>
        </p:txBody>
      </p:sp>
    </p:spTree>
    <p:extLst>
      <p:ext uri="{BB962C8B-B14F-4D97-AF65-F5344CB8AC3E}">
        <p14:creationId xmlns:p14="http://schemas.microsoft.com/office/powerpoint/2010/main" val="281579677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5C9F88-57CF-4A20-94AE-DDEC16B27E3D}"/>
              </a:ext>
            </a:extLst>
          </p:cNvPr>
          <p:cNvSpPr>
            <a:spLocks noGrp="1"/>
          </p:cNvSpPr>
          <p:nvPr>
            <p:ph type="title"/>
          </p:nvPr>
        </p:nvSpPr>
        <p:spPr/>
        <p:txBody>
          <a:bodyPr/>
          <a:lstStyle/>
          <a:p>
            <a:r>
              <a:rPr lang="en-US" dirty="0"/>
              <a:t>Case 2 [continued]</a:t>
            </a:r>
          </a:p>
        </p:txBody>
      </p:sp>
      <p:sp>
        <p:nvSpPr>
          <p:cNvPr id="3" name="Content Placeholder 2">
            <a:extLst>
              <a:ext uri="{FF2B5EF4-FFF2-40B4-BE49-F238E27FC236}">
                <a16:creationId xmlns:a16="http://schemas.microsoft.com/office/drawing/2014/main" id="{0E873B9E-26D9-4AA3-A54E-234F5151013A}"/>
              </a:ext>
            </a:extLst>
          </p:cNvPr>
          <p:cNvSpPr>
            <a:spLocks noGrp="1"/>
          </p:cNvSpPr>
          <p:nvPr>
            <p:ph idx="1"/>
          </p:nvPr>
        </p:nvSpPr>
        <p:spPr/>
        <p:txBody>
          <a:bodyPr>
            <a:normAutofit fontScale="92500" lnSpcReduction="10000"/>
          </a:bodyPr>
          <a:lstStyle/>
          <a:p>
            <a:pPr marL="114112" indent="0">
              <a:buNone/>
            </a:pPr>
            <a:r>
              <a:rPr lang="en-US" dirty="0"/>
              <a:t>Patient would like to proceed with </a:t>
            </a:r>
            <a:r>
              <a:rPr lang="en-US" dirty="0" err="1"/>
              <a:t>DoxyPEP</a:t>
            </a:r>
            <a:r>
              <a:rPr lang="en-US" dirty="0"/>
              <a:t>. </a:t>
            </a:r>
          </a:p>
          <a:p>
            <a:pPr marL="114112" indent="0">
              <a:buNone/>
            </a:pPr>
            <a:r>
              <a:rPr lang="en-US" dirty="0"/>
              <a:t>He inquires what is the correct way to take Doxy PEP. </a:t>
            </a:r>
          </a:p>
          <a:p>
            <a:pPr marL="114112" indent="0">
              <a:buNone/>
            </a:pPr>
            <a:r>
              <a:rPr lang="en-US" dirty="0"/>
              <a:t>What is the best response?</a:t>
            </a:r>
          </a:p>
          <a:p>
            <a:pPr marL="571312" indent="-457200">
              <a:buAutoNum type="alphaUcPeriod"/>
            </a:pPr>
            <a:r>
              <a:rPr lang="en-US" dirty="0"/>
              <a:t>Take doxycycline 100mg by mouth two times a day for 7 days</a:t>
            </a:r>
          </a:p>
          <a:p>
            <a:pPr marL="571312" indent="-457200">
              <a:buFont typeface="Wingdings" charset="2"/>
              <a:buAutoNum type="alphaUcPeriod"/>
            </a:pPr>
            <a:r>
              <a:rPr lang="en-US" dirty="0">
                <a:latin typeface="Arial" panose="020B0604020202020204" pitchFamily="34" charset="0"/>
                <a:cs typeface="Arial" panose="020B0604020202020204" pitchFamily="34" charset="0"/>
              </a:rPr>
              <a:t>Take doxycycline 100mg once </a:t>
            </a:r>
            <a:r>
              <a:rPr lang="en-US" sz="2400" dirty="0">
                <a:solidFill>
                  <a:schemeClr val="tx1"/>
                </a:solidFill>
                <a:latin typeface="Arial" panose="020B0604020202020204" pitchFamily="34" charset="0"/>
                <a:cs typeface="Arial" panose="020B0604020202020204" pitchFamily="34" charset="0"/>
              </a:rPr>
              <a:t>within 24 to 72 hours </a:t>
            </a:r>
            <a:r>
              <a:rPr lang="en-US" dirty="0">
                <a:latin typeface="Arial" panose="020B0604020202020204" pitchFamily="34" charset="0"/>
                <a:cs typeface="Arial" panose="020B0604020202020204" pitchFamily="34" charset="0"/>
              </a:rPr>
              <a:t>after condomless sex</a:t>
            </a:r>
            <a:endParaRPr lang="en-US" dirty="0"/>
          </a:p>
          <a:p>
            <a:pPr marL="571312" indent="-457200">
              <a:buAutoNum type="alphaUcPeriod"/>
            </a:pPr>
            <a:r>
              <a:rPr lang="en-US" dirty="0"/>
              <a:t>Take 2 capsules of doxycycline 100mg (total of 200mg) once </a:t>
            </a:r>
            <a:r>
              <a:rPr lang="en-US" sz="2400" dirty="0">
                <a:solidFill>
                  <a:schemeClr val="tx1"/>
                </a:solidFill>
                <a:latin typeface="Arial" panose="020B0604020202020204" pitchFamily="34" charset="0"/>
                <a:cs typeface="Arial" panose="020B0604020202020204" pitchFamily="34" charset="0"/>
              </a:rPr>
              <a:t>within 24 to 72 hours after condomless sex (oral, anal, vaginal).</a:t>
            </a:r>
          </a:p>
          <a:p>
            <a:pPr marL="571312" indent="-457200">
              <a:buFont typeface="Wingdings" charset="2"/>
              <a:buAutoNum type="alphaUcPeriod"/>
            </a:pPr>
            <a:r>
              <a:rPr lang="en-US" dirty="0"/>
              <a:t>Take doxycycline 100mg by mouth two times a day for 2 weeks</a:t>
            </a:r>
            <a:endParaRPr lang="en-US" sz="2400" dirty="0">
              <a:solidFill>
                <a:schemeClr val="tx1"/>
              </a:solidFill>
              <a:latin typeface="Arial" panose="020B0604020202020204" pitchFamily="34" charset="0"/>
              <a:cs typeface="Arial" panose="020B0604020202020204" pitchFamily="34" charset="0"/>
            </a:endParaRPr>
          </a:p>
          <a:p>
            <a:pPr marL="571312" indent="-457200">
              <a:buAutoNum type="alphaUcPeriod"/>
            </a:pPr>
            <a:endParaRPr lang="en-US" dirty="0"/>
          </a:p>
          <a:p>
            <a:pPr marL="114112" indent="0">
              <a:buNone/>
            </a:pPr>
            <a:endParaRPr lang="en-US" dirty="0"/>
          </a:p>
          <a:p>
            <a:pPr marL="114112" indent="0">
              <a:buNone/>
            </a:pPr>
            <a:endParaRPr lang="en-US" dirty="0"/>
          </a:p>
        </p:txBody>
      </p:sp>
      <p:sp>
        <p:nvSpPr>
          <p:cNvPr id="4" name="Slide Number Placeholder 3">
            <a:extLst>
              <a:ext uri="{FF2B5EF4-FFF2-40B4-BE49-F238E27FC236}">
                <a16:creationId xmlns:a16="http://schemas.microsoft.com/office/drawing/2014/main" id="{3A726C61-AFDD-4D18-BAF9-07F58E81F31A}"/>
              </a:ext>
            </a:extLst>
          </p:cNvPr>
          <p:cNvSpPr>
            <a:spLocks noGrp="1"/>
          </p:cNvSpPr>
          <p:nvPr>
            <p:ph type="sldNum" sz="quarter" idx="12"/>
          </p:nvPr>
        </p:nvSpPr>
        <p:spPr/>
        <p:txBody>
          <a:bodyPr/>
          <a:lstStyle/>
          <a:p>
            <a:fld id="{1D2EA5EF-C699-AF4C-BA42-C0A1CAAB713C}" type="slidenum">
              <a:rPr lang="en-US" smtClean="0"/>
              <a:t>49</a:t>
            </a:fld>
            <a:endParaRPr lang="en-US"/>
          </a:p>
        </p:txBody>
      </p:sp>
    </p:spTree>
    <p:extLst>
      <p:ext uri="{BB962C8B-B14F-4D97-AF65-F5344CB8AC3E}">
        <p14:creationId xmlns:p14="http://schemas.microsoft.com/office/powerpoint/2010/main" val="24263641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B1C813-78CC-460B-A94F-EE536268C311}"/>
              </a:ext>
            </a:extLst>
          </p:cNvPr>
          <p:cNvSpPr>
            <a:spLocks noGrp="1"/>
          </p:cNvSpPr>
          <p:nvPr>
            <p:ph type="title"/>
          </p:nvPr>
        </p:nvSpPr>
        <p:spPr/>
        <p:txBody>
          <a:bodyPr/>
          <a:lstStyle/>
          <a:p>
            <a:r>
              <a:rPr lang="en-US" sz="3600" dirty="0"/>
              <a:t>Natural History of untreated HIV infection</a:t>
            </a:r>
          </a:p>
        </p:txBody>
      </p:sp>
      <p:pic>
        <p:nvPicPr>
          <p:cNvPr id="2050" name="Picture 2" descr="Presentation of the natural history of an untreated HIV infection showing the level of CD4 T lymphocytes and and the HIV viral load. It demonstrates that after initial Acute HIV, as the CD4 lymphocytes get depleted, the viral load increases.">
            <a:extLst>
              <a:ext uri="{FF2B5EF4-FFF2-40B4-BE49-F238E27FC236}">
                <a16:creationId xmlns:a16="http://schemas.microsoft.com/office/drawing/2014/main" id="{CB281FEF-B914-4B38-8D8B-0E5C30F337F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4743" y="1298146"/>
            <a:ext cx="7634514" cy="4282485"/>
          </a:xfrm>
          <a:prstGeom prst="rect">
            <a:avLst/>
          </a:prstGeom>
          <a:noFill/>
          <a:extLst>
            <a:ext uri="{909E8E84-426E-40DD-AFC4-6F175D3DCCD1}">
              <a14:hiddenFill xmlns:a14="http://schemas.microsoft.com/office/drawing/2010/main">
                <a:solidFill>
                  <a:srgbClr val="FFFFFF"/>
                </a:solidFill>
              </a14:hiddenFill>
            </a:ext>
          </a:extLst>
        </p:spPr>
      </p:pic>
      <p:sp>
        <p:nvSpPr>
          <p:cNvPr id="7" name="Content Placeholder 3">
            <a:extLst>
              <a:ext uri="{FF2B5EF4-FFF2-40B4-BE49-F238E27FC236}">
                <a16:creationId xmlns:a16="http://schemas.microsoft.com/office/drawing/2014/main" id="{C1B727AD-84F4-40C6-8312-2CABD49D0924}"/>
              </a:ext>
            </a:extLst>
          </p:cNvPr>
          <p:cNvSpPr txBox="1">
            <a:spLocks/>
          </p:cNvSpPr>
          <p:nvPr/>
        </p:nvSpPr>
        <p:spPr>
          <a:xfrm>
            <a:off x="-1314279" y="5837990"/>
            <a:ext cx="10394707" cy="514718"/>
          </a:xfrm>
          <a:prstGeom prst="rect">
            <a:avLst/>
          </a:prstGeom>
        </p:spPr>
        <p:txBody>
          <a:bodyPr>
            <a:normAutofit/>
          </a:bodyPr>
          <a:lstStyle>
            <a:lvl1pPr marL="342337" indent="-228225" algn="l" defTabSz="912899" rtl="0" eaLnBrk="1" latinLnBrk="0" hangingPunct="1">
              <a:spcBef>
                <a:spcPct val="20000"/>
              </a:spcBef>
              <a:buClr>
                <a:schemeClr val="accent6"/>
              </a:buClr>
              <a:buFont typeface="Wingdings" charset="2"/>
              <a:buChar char="§"/>
              <a:defRPr sz="2400" b="0" i="0" kern="1200">
                <a:solidFill>
                  <a:schemeClr val="tx1"/>
                </a:solidFill>
                <a:latin typeface="+mn-lt"/>
                <a:ea typeface="+mn-ea"/>
                <a:cs typeface="ITC Avant Garde Std Md"/>
              </a:defRPr>
            </a:lvl1pPr>
            <a:lvl2pPr marL="639030" indent="-228225" algn="l" defTabSz="912899" rtl="0" eaLnBrk="1" latinLnBrk="0" hangingPunct="1">
              <a:spcBef>
                <a:spcPct val="20000"/>
              </a:spcBef>
              <a:buClr>
                <a:schemeClr val="accent6"/>
              </a:buClr>
              <a:buFont typeface="Wingdings" charset="2"/>
              <a:buChar char="§"/>
              <a:defRPr sz="2200" b="0" i="0" kern="1200">
                <a:solidFill>
                  <a:schemeClr val="tx1"/>
                </a:solidFill>
                <a:latin typeface="+mn-lt"/>
                <a:ea typeface="+mn-ea"/>
                <a:cs typeface="ITC Avant Garde Std Md"/>
              </a:defRPr>
            </a:lvl2pPr>
            <a:lvl3pPr marL="1004189" indent="-228225" algn="l" defTabSz="912899" rtl="0" eaLnBrk="1" latinLnBrk="0" hangingPunct="1">
              <a:spcBef>
                <a:spcPct val="20000"/>
              </a:spcBef>
              <a:buClr>
                <a:schemeClr val="accent6"/>
              </a:buClr>
              <a:buFont typeface="Wingdings" charset="2"/>
              <a:buChar char="§"/>
              <a:defRPr sz="2000" b="0" i="0" kern="1200">
                <a:solidFill>
                  <a:schemeClr val="tx1"/>
                </a:solidFill>
                <a:latin typeface="+mn-lt"/>
                <a:ea typeface="+mn-ea"/>
                <a:cs typeface="ITC Avant Garde Std Md"/>
              </a:defRPr>
            </a:lvl3pPr>
            <a:lvl4pPr marL="1278059" indent="-228225" algn="l" defTabSz="912899" rtl="0" eaLnBrk="1" latinLnBrk="0" hangingPunct="1">
              <a:spcBef>
                <a:spcPct val="20000"/>
              </a:spcBef>
              <a:buClr>
                <a:schemeClr val="accent6"/>
              </a:buClr>
              <a:buFont typeface="Wingdings" charset="2"/>
              <a:buChar char="§"/>
              <a:defRPr sz="1800" b="0" i="0" kern="1200">
                <a:solidFill>
                  <a:schemeClr val="tx1"/>
                </a:solidFill>
                <a:latin typeface="+mn-lt"/>
                <a:ea typeface="+mn-ea"/>
                <a:cs typeface="ITC Avant Garde Std Md"/>
              </a:defRPr>
            </a:lvl4pPr>
            <a:lvl5pPr marL="1551928" indent="-228225" algn="l" defTabSz="912899" rtl="0" eaLnBrk="1" latinLnBrk="0" hangingPunct="1">
              <a:spcBef>
                <a:spcPct val="20000"/>
              </a:spcBef>
              <a:buClr>
                <a:schemeClr val="accent6"/>
              </a:buClr>
              <a:buFont typeface="Wingdings" charset="2"/>
              <a:buChar char="§"/>
              <a:defRPr sz="1600" b="0" i="0" kern="1200" baseline="0">
                <a:solidFill>
                  <a:schemeClr val="tx1"/>
                </a:solidFill>
                <a:latin typeface="+mn-lt"/>
                <a:ea typeface="+mn-ea"/>
                <a:cs typeface="ITC Avant Garde Std Md"/>
              </a:defRPr>
            </a:lvl5pPr>
            <a:lvl6pPr marL="1734509" indent="-182580" algn="l" defTabSz="912899"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17088" indent="-182580" algn="l" defTabSz="912899"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099668" indent="-182580" algn="l" defTabSz="912899"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2248" indent="-182580" algn="l" defTabSz="912899"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pPr marL="0" indent="0" algn="r">
              <a:buFont typeface="Wingdings" charset="2"/>
              <a:buNone/>
            </a:pPr>
            <a:r>
              <a:rPr lang="en-SG" sz="1000" dirty="0"/>
              <a:t>Popoola and </a:t>
            </a:r>
            <a:r>
              <a:rPr lang="en-SG" sz="1000" dirty="0" err="1"/>
              <a:t>Awodele</a:t>
            </a:r>
            <a:r>
              <a:rPr lang="en-SG" sz="1000" dirty="0"/>
              <a:t>. </a:t>
            </a:r>
            <a:r>
              <a:rPr lang="en-US" sz="1000" b="0" dirty="0">
                <a:effectLst/>
                <a:latin typeface="Times" panose="02020603050405020304" pitchFamily="18" charset="0"/>
              </a:rPr>
              <a:t>Afr. J. Med. med. Sci. (2016) 45, 5 - 21 </a:t>
            </a:r>
            <a:endParaRPr lang="en-SG" sz="1000" dirty="0"/>
          </a:p>
        </p:txBody>
      </p:sp>
      <p:sp>
        <p:nvSpPr>
          <p:cNvPr id="5" name="Footer Placeholder 4">
            <a:extLst>
              <a:ext uri="{FF2B5EF4-FFF2-40B4-BE49-F238E27FC236}">
                <a16:creationId xmlns:a16="http://schemas.microsoft.com/office/drawing/2014/main" id="{195D5B54-BDED-4716-8B14-3C03431F0B22}"/>
              </a:ext>
            </a:extLst>
          </p:cNvPr>
          <p:cNvSpPr>
            <a:spLocks noGrp="1"/>
          </p:cNvSpPr>
          <p:nvPr>
            <p:ph type="ftr" sz="quarter" idx="11"/>
          </p:nvPr>
        </p:nvSpPr>
        <p:spPr>
          <a:xfrm>
            <a:off x="3352459" y="6352708"/>
            <a:ext cx="4367298" cy="365760"/>
          </a:xfrm>
          <a:prstGeom prst="rect">
            <a:avLst/>
          </a:prstGeom>
        </p:spPr>
        <p:txBody>
          <a:bodyPr anchor="ctr"/>
          <a:lstStyle>
            <a:defPPr>
              <a:defRPr lang="en-US"/>
            </a:defPPr>
            <a:lvl1pPr marL="0" algn="l" defTabSz="456449" rtl="0" eaLnBrk="1" latinLnBrk="0" hangingPunct="1">
              <a:defRPr sz="1200" b="0" i="0" kern="1200">
                <a:solidFill>
                  <a:schemeClr val="tx2">
                    <a:lumMod val="40000"/>
                    <a:lumOff val="60000"/>
                  </a:schemeClr>
                </a:solidFill>
                <a:latin typeface="+mn-lt"/>
                <a:ea typeface="+mn-ea"/>
                <a:cs typeface="ITC Avant Garde Std Bk Cn"/>
              </a:defRPr>
            </a:lvl1pPr>
            <a:lvl2pPr marL="456449" algn="l" defTabSz="456449" rtl="0" eaLnBrk="1" latinLnBrk="0" hangingPunct="1">
              <a:defRPr sz="1800" kern="1200">
                <a:solidFill>
                  <a:schemeClr val="tx1"/>
                </a:solidFill>
                <a:latin typeface="+mn-lt"/>
                <a:ea typeface="+mn-ea"/>
                <a:cs typeface="+mn-cs"/>
              </a:defRPr>
            </a:lvl2pPr>
            <a:lvl3pPr marL="912899" algn="l" defTabSz="456449" rtl="0" eaLnBrk="1" latinLnBrk="0" hangingPunct="1">
              <a:defRPr sz="1800" kern="1200">
                <a:solidFill>
                  <a:schemeClr val="tx1"/>
                </a:solidFill>
                <a:latin typeface="+mn-lt"/>
                <a:ea typeface="+mn-ea"/>
                <a:cs typeface="+mn-cs"/>
              </a:defRPr>
            </a:lvl3pPr>
            <a:lvl4pPr marL="1369349" algn="l" defTabSz="456449" rtl="0" eaLnBrk="1" latinLnBrk="0" hangingPunct="1">
              <a:defRPr sz="1800" kern="1200">
                <a:solidFill>
                  <a:schemeClr val="tx1"/>
                </a:solidFill>
                <a:latin typeface="+mn-lt"/>
                <a:ea typeface="+mn-ea"/>
                <a:cs typeface="+mn-cs"/>
              </a:defRPr>
            </a:lvl4pPr>
            <a:lvl5pPr marL="1825798" algn="l" defTabSz="456449" rtl="0" eaLnBrk="1" latinLnBrk="0" hangingPunct="1">
              <a:defRPr sz="1800" kern="1200">
                <a:solidFill>
                  <a:schemeClr val="tx1"/>
                </a:solidFill>
                <a:latin typeface="+mn-lt"/>
                <a:ea typeface="+mn-ea"/>
                <a:cs typeface="+mn-cs"/>
              </a:defRPr>
            </a:lvl5pPr>
            <a:lvl6pPr marL="2282248" algn="l" defTabSz="456449" rtl="0" eaLnBrk="1" latinLnBrk="0" hangingPunct="1">
              <a:defRPr sz="1800" kern="1200">
                <a:solidFill>
                  <a:schemeClr val="tx1"/>
                </a:solidFill>
                <a:latin typeface="+mn-lt"/>
                <a:ea typeface="+mn-ea"/>
                <a:cs typeface="+mn-cs"/>
              </a:defRPr>
            </a:lvl6pPr>
            <a:lvl7pPr marL="2738697" algn="l" defTabSz="456449" rtl="0" eaLnBrk="1" latinLnBrk="0" hangingPunct="1">
              <a:defRPr sz="1800" kern="1200">
                <a:solidFill>
                  <a:schemeClr val="tx1"/>
                </a:solidFill>
                <a:latin typeface="+mn-lt"/>
                <a:ea typeface="+mn-ea"/>
                <a:cs typeface="+mn-cs"/>
              </a:defRPr>
            </a:lvl7pPr>
            <a:lvl8pPr marL="3195147" algn="l" defTabSz="456449" rtl="0" eaLnBrk="1" latinLnBrk="0" hangingPunct="1">
              <a:defRPr sz="1800" kern="1200">
                <a:solidFill>
                  <a:schemeClr val="tx1"/>
                </a:solidFill>
                <a:latin typeface="+mn-lt"/>
                <a:ea typeface="+mn-ea"/>
                <a:cs typeface="+mn-cs"/>
              </a:defRPr>
            </a:lvl8pPr>
            <a:lvl9pPr marL="3651597" algn="l" defTabSz="456449" rtl="0" eaLnBrk="1" latinLnBrk="0" hangingPunct="1">
              <a:defRPr sz="1800" kern="1200">
                <a:solidFill>
                  <a:schemeClr val="tx1"/>
                </a:solidFill>
                <a:latin typeface="+mn-lt"/>
                <a:ea typeface="+mn-ea"/>
                <a:cs typeface="+mn-cs"/>
              </a:defRPr>
            </a:lvl9pPr>
          </a:lstStyle>
          <a:p>
            <a:r>
              <a:rPr lang="en-US"/>
              <a:t>paetc.org</a:t>
            </a:r>
            <a:endParaRPr lang="en-US" dirty="0"/>
          </a:p>
        </p:txBody>
      </p:sp>
      <p:sp>
        <p:nvSpPr>
          <p:cNvPr id="4" name="Slide Number Placeholder 3">
            <a:extLst>
              <a:ext uri="{FF2B5EF4-FFF2-40B4-BE49-F238E27FC236}">
                <a16:creationId xmlns:a16="http://schemas.microsoft.com/office/drawing/2014/main" id="{8EBAF124-84C6-4932-A373-C8882A034EEC}"/>
              </a:ext>
            </a:extLst>
          </p:cNvPr>
          <p:cNvSpPr>
            <a:spLocks noGrp="1"/>
          </p:cNvSpPr>
          <p:nvPr>
            <p:ph type="sldNum" sz="quarter" idx="12"/>
          </p:nvPr>
        </p:nvSpPr>
        <p:spPr/>
        <p:txBody>
          <a:bodyPr/>
          <a:lstStyle/>
          <a:p>
            <a:fld id="{1D2EA5EF-C699-AF4C-BA42-C0A1CAAB713C}" type="slidenum">
              <a:rPr lang="en-US" smtClean="0"/>
              <a:pPr/>
              <a:t>5</a:t>
            </a:fld>
            <a:endParaRPr lang="en-US"/>
          </a:p>
        </p:txBody>
      </p:sp>
    </p:spTree>
    <p:extLst>
      <p:ext uri="{BB962C8B-B14F-4D97-AF65-F5344CB8AC3E}">
        <p14:creationId xmlns:p14="http://schemas.microsoft.com/office/powerpoint/2010/main" val="106009101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58B21C-4E84-4EB8-AED7-EA7FCCFE6DA6}"/>
              </a:ext>
            </a:extLst>
          </p:cNvPr>
          <p:cNvSpPr>
            <a:spLocks noGrp="1"/>
          </p:cNvSpPr>
          <p:nvPr>
            <p:ph type="title"/>
          </p:nvPr>
        </p:nvSpPr>
        <p:spPr/>
        <p:txBody>
          <a:bodyPr/>
          <a:lstStyle/>
          <a:p>
            <a:r>
              <a:rPr lang="en-US" dirty="0"/>
              <a:t>Summary</a:t>
            </a:r>
          </a:p>
        </p:txBody>
      </p:sp>
      <p:sp>
        <p:nvSpPr>
          <p:cNvPr id="3" name="Content Placeholder 2">
            <a:extLst>
              <a:ext uri="{FF2B5EF4-FFF2-40B4-BE49-F238E27FC236}">
                <a16:creationId xmlns:a16="http://schemas.microsoft.com/office/drawing/2014/main" id="{098061A1-8C21-4A22-B929-BFAD7E4360FC}"/>
              </a:ext>
            </a:extLst>
          </p:cNvPr>
          <p:cNvSpPr>
            <a:spLocks noGrp="1"/>
          </p:cNvSpPr>
          <p:nvPr>
            <p:ph idx="1"/>
          </p:nvPr>
        </p:nvSpPr>
        <p:spPr>
          <a:xfrm>
            <a:off x="414215" y="1417639"/>
            <a:ext cx="8315569" cy="4367299"/>
          </a:xfrm>
        </p:spPr>
        <p:txBody>
          <a:bodyPr>
            <a:normAutofit/>
          </a:bodyPr>
          <a:lstStyle/>
          <a:p>
            <a:pPr marL="457200" indent="-457200">
              <a:buFont typeface="Arial" panose="020B0604020202020204" pitchFamily="34" charset="0"/>
              <a:buChar char="•"/>
            </a:pPr>
            <a:r>
              <a:rPr lang="en-US" sz="2400" dirty="0">
                <a:latin typeface="Arial" panose="020B0604020202020204" pitchFamily="34" charset="0"/>
                <a:cs typeface="Arial" panose="020B0604020202020204" pitchFamily="34" charset="0"/>
              </a:rPr>
              <a:t>Pre-exposure prophylaxis is the use of antiretrovirals to prevent HIV acquisition among people who are HIV-seronegative but at risk for HIV infection</a:t>
            </a:r>
          </a:p>
          <a:p>
            <a:pPr marL="457200" indent="-457200">
              <a:buFont typeface="Arial" panose="020B0604020202020204" pitchFamily="34" charset="0"/>
              <a:buChar char="•"/>
            </a:pPr>
            <a:r>
              <a:rPr lang="en-US" sz="2400" dirty="0">
                <a:latin typeface="Arial" panose="020B0604020202020204" pitchFamily="34" charset="0"/>
                <a:cs typeface="Arial" panose="020B0604020202020204" pitchFamily="34" charset="0"/>
              </a:rPr>
              <a:t>Different types of PrEP include emtricitabine-TDF, emtricitabine-TAF, and cabotegravir injection</a:t>
            </a:r>
          </a:p>
          <a:p>
            <a:pPr marL="457200" indent="-457200">
              <a:buFont typeface="Arial" panose="020B0604020202020204" pitchFamily="34" charset="0"/>
              <a:buChar char="•"/>
            </a:pPr>
            <a:r>
              <a:rPr lang="en-US" sz="2400" dirty="0">
                <a:latin typeface="Arial" panose="020B0604020202020204" pitchFamily="34" charset="0"/>
                <a:cs typeface="Arial" panose="020B0604020202020204" pitchFamily="34" charset="0"/>
              </a:rPr>
              <a:t>Doxycycline 200mg taken within 72 hours after condomless sex reduces the risk of incident chlamydia, gonorrhea, and syphilis in cisgender MSM and transgender women who have sex with men.</a:t>
            </a:r>
          </a:p>
          <a:p>
            <a:r>
              <a:rPr lang="en-US" dirty="0"/>
              <a:t>Cultural, behavioral, and economic factors affect the uptake of HIV prevention efforts</a:t>
            </a:r>
          </a:p>
        </p:txBody>
      </p:sp>
      <p:sp>
        <p:nvSpPr>
          <p:cNvPr id="4" name="Slide Number Placeholder 3">
            <a:extLst>
              <a:ext uri="{FF2B5EF4-FFF2-40B4-BE49-F238E27FC236}">
                <a16:creationId xmlns:a16="http://schemas.microsoft.com/office/drawing/2014/main" id="{2CF5A1BB-6E27-4F46-90D7-3E8162C7587F}"/>
              </a:ext>
            </a:extLst>
          </p:cNvPr>
          <p:cNvSpPr>
            <a:spLocks noGrp="1"/>
          </p:cNvSpPr>
          <p:nvPr>
            <p:ph type="sldNum" sz="quarter" idx="12"/>
          </p:nvPr>
        </p:nvSpPr>
        <p:spPr/>
        <p:txBody>
          <a:bodyPr/>
          <a:lstStyle/>
          <a:p>
            <a:fld id="{1D2EA5EF-C699-AF4C-BA42-C0A1CAAB713C}" type="slidenum">
              <a:rPr lang="en-US" smtClean="0"/>
              <a:t>50</a:t>
            </a:fld>
            <a:endParaRPr lang="en-US"/>
          </a:p>
        </p:txBody>
      </p:sp>
    </p:spTree>
    <p:extLst>
      <p:ext uri="{BB962C8B-B14F-4D97-AF65-F5344CB8AC3E}">
        <p14:creationId xmlns:p14="http://schemas.microsoft.com/office/powerpoint/2010/main" val="272097231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References (1)</a:t>
            </a:r>
          </a:p>
        </p:txBody>
      </p:sp>
      <p:sp>
        <p:nvSpPr>
          <p:cNvPr id="3" name="Content Placeholder 2"/>
          <p:cNvSpPr>
            <a:spLocks noGrp="1"/>
          </p:cNvSpPr>
          <p:nvPr>
            <p:ph idx="1"/>
          </p:nvPr>
        </p:nvSpPr>
        <p:spPr>
          <a:xfrm>
            <a:off x="457201" y="1255714"/>
            <a:ext cx="8315569" cy="4549863"/>
          </a:xfrm>
        </p:spPr>
        <p:txBody>
          <a:bodyPr>
            <a:normAutofit fontScale="92500" lnSpcReduction="20000"/>
          </a:bodyPr>
          <a:lstStyle/>
          <a:p>
            <a:r>
              <a:rPr lang="en-US" sz="1400" dirty="0"/>
              <a:t>Underhill, K, et al. (2007). Sexual abstinence only </a:t>
            </a:r>
            <a:r>
              <a:rPr lang="en-US" sz="1400" dirty="0" err="1"/>
              <a:t>programmes</a:t>
            </a:r>
            <a:r>
              <a:rPr lang="en-US" sz="1400" dirty="0"/>
              <a:t> to prevent HIV infection in high income countries: systematic review. </a:t>
            </a:r>
            <a:r>
              <a:rPr lang="en-US" sz="1400" i="1" dirty="0"/>
              <a:t>BMJ</a:t>
            </a:r>
            <a:r>
              <a:rPr lang="en-US" sz="1400" dirty="0"/>
              <a:t> 235, 348. </a:t>
            </a:r>
            <a:r>
              <a:rPr lang="en-US" sz="1400" dirty="0">
                <a:hlinkClick r:id="rId3"/>
              </a:rPr>
              <a:t>https://doi.org/10.1136/bmj.39245.446586.BE</a:t>
            </a:r>
            <a:r>
              <a:rPr lang="en-US" sz="1400" dirty="0"/>
              <a:t> </a:t>
            </a:r>
          </a:p>
          <a:p>
            <a:r>
              <a:rPr lang="en-US" sz="1400" dirty="0"/>
              <a:t>Chen, HB, et al. (2012). The Effectiveness of Group-Based Comprehensive Risk-Reduction and Abstinence Education Interventions to Prevent or Reduce the Risk of Adolescent Pregnancy, Human Immunodeficiency Virus, and Sexually Transmitted Infections: Two Systematic Reviews for the Guide to Community Preventive Services. </a:t>
            </a:r>
            <a:r>
              <a:rPr lang="en-US" sz="1400" i="1" dirty="0"/>
              <a:t>Am J </a:t>
            </a:r>
            <a:r>
              <a:rPr lang="en-US" sz="1400" i="1" dirty="0" err="1"/>
              <a:t>Prev</a:t>
            </a:r>
            <a:r>
              <a:rPr lang="en-US" sz="1400" i="1" dirty="0"/>
              <a:t> Medicine </a:t>
            </a:r>
            <a:r>
              <a:rPr lang="en-US" sz="1400" dirty="0"/>
              <a:t>42(3), 272-294. </a:t>
            </a:r>
            <a:r>
              <a:rPr lang="en-US" sz="1400" dirty="0">
                <a:hlinkClick r:id="rId4"/>
              </a:rPr>
              <a:t>https://doi.org/10.1016/j.amepre.2011.11.006</a:t>
            </a:r>
            <a:endParaRPr lang="en-US" sz="1400" dirty="0"/>
          </a:p>
          <a:p>
            <a:r>
              <a:rPr lang="en-US" sz="1400" dirty="0"/>
              <a:t>Pinkerton, SD, Abramson PR (1997). Effectiveness of condoms in preventing HIV transmission. </a:t>
            </a:r>
            <a:r>
              <a:rPr lang="en-US" sz="1400" i="1" dirty="0"/>
              <a:t>Soc Sci Med </a:t>
            </a:r>
            <a:r>
              <a:rPr lang="en-US" sz="1400" dirty="0"/>
              <a:t>44(9): 1303-12. </a:t>
            </a:r>
            <a:r>
              <a:rPr lang="en-US" sz="1400" dirty="0">
                <a:hlinkClick r:id="rId5"/>
              </a:rPr>
              <a:t>https://doi.org/10.1016/S0277-9536(96)00258-4</a:t>
            </a:r>
            <a:r>
              <a:rPr lang="en-US" sz="1400" dirty="0"/>
              <a:t> </a:t>
            </a:r>
          </a:p>
          <a:p>
            <a:r>
              <a:rPr lang="en-US" sz="1400" dirty="0" err="1"/>
              <a:t>Gangcuangco</a:t>
            </a:r>
            <a:r>
              <a:rPr lang="en-US" sz="1400" dirty="0"/>
              <a:t> LMA, et al. (2013). Prevalence and risk factors for HIV infection among men having sex with men in Metro Manila, Philippines. 44(5), 810-17. </a:t>
            </a:r>
            <a:r>
              <a:rPr lang="en-US" sz="1400" dirty="0">
                <a:hlinkClick r:id="rId6"/>
              </a:rPr>
              <a:t>https://www.tm.mahidol.ac.th/seameo/journal-44-5-2013.html</a:t>
            </a:r>
            <a:r>
              <a:rPr lang="en-US" sz="1400" dirty="0"/>
              <a:t> </a:t>
            </a:r>
          </a:p>
          <a:p>
            <a:r>
              <a:rPr lang="en-US" sz="1400" dirty="0"/>
              <a:t>Lucea MB, et al. (2013). The Context of Condom Use Among Young Adults in the Philippines: Implications for HIV Prevention. </a:t>
            </a:r>
            <a:r>
              <a:rPr lang="en-US" sz="1400" i="1" dirty="0"/>
              <a:t>Health Care for Women International</a:t>
            </a:r>
            <a:r>
              <a:rPr lang="en-US" sz="1400" dirty="0"/>
              <a:t>, 34:3-4, 227-248. </a:t>
            </a:r>
            <a:r>
              <a:rPr lang="en-US" sz="1400" dirty="0">
                <a:hlinkClick r:id="rId7"/>
              </a:rPr>
              <a:t>https://doi.org/10.1080/07399332.2012.721414</a:t>
            </a:r>
            <a:r>
              <a:rPr lang="en-US" sz="1400" dirty="0"/>
              <a:t> </a:t>
            </a:r>
          </a:p>
          <a:p>
            <a:r>
              <a:rPr lang="en-US" sz="1400" dirty="0" err="1"/>
              <a:t>Mnyika</a:t>
            </a:r>
            <a:r>
              <a:rPr lang="en-US" sz="1400" dirty="0"/>
              <a:t>, KS, et al. (1995). Condom awareness and use in the Arusha and Kilimanjaro regions, Tanzania: A population based study. </a:t>
            </a:r>
            <a:r>
              <a:rPr lang="en-US" sz="1400" i="1" dirty="0"/>
              <a:t>AIDS Educ </a:t>
            </a:r>
            <a:r>
              <a:rPr lang="en-US" sz="1400" i="1" dirty="0" err="1"/>
              <a:t>Prev</a:t>
            </a:r>
            <a:r>
              <a:rPr lang="en-US" sz="1400" dirty="0"/>
              <a:t>, 7(5) 403-414. </a:t>
            </a:r>
            <a:r>
              <a:rPr lang="en-US" sz="1400" dirty="0">
                <a:hlinkClick r:id="rId8"/>
              </a:rPr>
              <a:t>https://pubmed.ncbi.nlm.nih.gov/8672393/</a:t>
            </a:r>
            <a:r>
              <a:rPr lang="en-US" sz="1400" dirty="0"/>
              <a:t> </a:t>
            </a:r>
          </a:p>
          <a:p>
            <a:r>
              <a:rPr lang="en-US" sz="1400" dirty="0"/>
              <a:t>Marseille, E, Kahn, JG, </a:t>
            </a:r>
            <a:r>
              <a:rPr lang="en-US" sz="1400" dirty="0" err="1"/>
              <a:t>Billinghurst</a:t>
            </a:r>
            <a:r>
              <a:rPr lang="en-US" sz="1400" dirty="0"/>
              <a:t>, K, Saba J. (2001). Cost-effectiveness of the female condom in preventing HIV and STDs in commercial sex workers in rural South Africa. Soc Sci Med, 52(1), 135-148. </a:t>
            </a:r>
            <a:r>
              <a:rPr lang="en-US" sz="1400" dirty="0">
                <a:hlinkClick r:id="rId9"/>
              </a:rPr>
              <a:t>https://doi.org/10.1016/S0277-9536(00)00282-3</a:t>
            </a:r>
            <a:r>
              <a:rPr lang="en-US" sz="1400" dirty="0"/>
              <a:t> </a:t>
            </a:r>
          </a:p>
          <a:p>
            <a:r>
              <a:rPr lang="en-US" sz="1400" dirty="0"/>
              <a:t>Weiss, HA, et al. (2008). Male circumcision for HIV prevention: from evidence to action? </a:t>
            </a:r>
            <a:r>
              <a:rPr lang="en-US" sz="1400" i="1" dirty="0"/>
              <a:t>AIDS</a:t>
            </a:r>
            <a:r>
              <a:rPr lang="en-US" sz="1400" dirty="0"/>
              <a:t> 22(5):p 567-574. DOI: 10.1097/QAD.0b013e3282f3f406 </a:t>
            </a:r>
            <a:r>
              <a:rPr lang="en-US" sz="1400" dirty="0">
                <a:hlinkClick r:id="rId10"/>
              </a:rPr>
              <a:t>https://journals.lww.com/aidsonline/Fulltext/2008/03120/Male_circumcision_for_HIV_prevention__from.2.aspx</a:t>
            </a:r>
            <a:r>
              <a:rPr lang="en-US" sz="1400" dirty="0"/>
              <a:t> </a:t>
            </a:r>
          </a:p>
          <a:p>
            <a:r>
              <a:rPr lang="en-US" sz="1400" dirty="0"/>
              <a:t>Sharma, AL, et al. (2021). Circumcision as an Intervening Strategy against HIV Acquisition in the Male Genital Tract. Pathogens 10(7):806 </a:t>
            </a:r>
            <a:r>
              <a:rPr lang="en-US" sz="1400" dirty="0">
                <a:hlinkClick r:id="rId11"/>
              </a:rPr>
              <a:t>https://doi.org/10.3390/pathogens10070806</a:t>
            </a:r>
            <a:r>
              <a:rPr lang="en-US" sz="1400" dirty="0"/>
              <a:t> </a:t>
            </a:r>
          </a:p>
          <a:p>
            <a:pPr marL="114112" indent="0">
              <a:buNone/>
            </a:pPr>
            <a:endParaRPr lang="en-US" sz="1800" dirty="0"/>
          </a:p>
        </p:txBody>
      </p:sp>
      <p:sp>
        <p:nvSpPr>
          <p:cNvPr id="5" name="Slide Number Placeholder 4">
            <a:extLst>
              <a:ext uri="{FF2B5EF4-FFF2-40B4-BE49-F238E27FC236}">
                <a16:creationId xmlns:a16="http://schemas.microsoft.com/office/drawing/2014/main" id="{4F53E65D-D4D7-554D-B001-C7EFA79E2210}"/>
              </a:ext>
            </a:extLst>
          </p:cNvPr>
          <p:cNvSpPr>
            <a:spLocks noGrp="1"/>
          </p:cNvSpPr>
          <p:nvPr>
            <p:ph type="sldNum" sz="quarter" idx="12"/>
          </p:nvPr>
        </p:nvSpPr>
        <p:spPr/>
        <p:txBody>
          <a:bodyPr/>
          <a:lstStyle/>
          <a:p>
            <a:fld id="{1D2EA5EF-C699-AF4C-BA42-C0A1CAAB713C}" type="slidenum">
              <a:rPr lang="en-US" smtClean="0"/>
              <a:t>51</a:t>
            </a:fld>
            <a:endParaRPr lang="en-US"/>
          </a:p>
        </p:txBody>
      </p:sp>
    </p:spTree>
    <p:extLst>
      <p:ext uri="{BB962C8B-B14F-4D97-AF65-F5344CB8AC3E}">
        <p14:creationId xmlns:p14="http://schemas.microsoft.com/office/powerpoint/2010/main" val="159547987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2D00E3-06BD-4ED8-8B6E-31F2E64B58CA}"/>
              </a:ext>
            </a:extLst>
          </p:cNvPr>
          <p:cNvSpPr>
            <a:spLocks noGrp="1"/>
          </p:cNvSpPr>
          <p:nvPr>
            <p:ph type="title"/>
          </p:nvPr>
        </p:nvSpPr>
        <p:spPr/>
        <p:txBody>
          <a:bodyPr/>
          <a:lstStyle/>
          <a:p>
            <a:r>
              <a:rPr lang="en-US" dirty="0"/>
              <a:t>References (2)</a:t>
            </a:r>
          </a:p>
        </p:txBody>
      </p:sp>
      <p:sp>
        <p:nvSpPr>
          <p:cNvPr id="3" name="Content Placeholder 2">
            <a:extLst>
              <a:ext uri="{FF2B5EF4-FFF2-40B4-BE49-F238E27FC236}">
                <a16:creationId xmlns:a16="http://schemas.microsoft.com/office/drawing/2014/main" id="{7D030A45-11EB-4DCF-A3D0-93FF4D9780AC}"/>
              </a:ext>
            </a:extLst>
          </p:cNvPr>
          <p:cNvSpPr>
            <a:spLocks noGrp="1"/>
          </p:cNvSpPr>
          <p:nvPr>
            <p:ph idx="1"/>
          </p:nvPr>
        </p:nvSpPr>
        <p:spPr>
          <a:xfrm>
            <a:off x="457202" y="1319348"/>
            <a:ext cx="8315569" cy="4986533"/>
          </a:xfrm>
        </p:spPr>
        <p:txBody>
          <a:bodyPr>
            <a:normAutofit fontScale="55000" lnSpcReduction="20000"/>
          </a:bodyPr>
          <a:lstStyle/>
          <a:p>
            <a:r>
              <a:rPr lang="en-US" sz="2400" dirty="0">
                <a:latin typeface="+mj-lt"/>
              </a:rPr>
              <a:t>CDC. Deciding to take </a:t>
            </a:r>
            <a:r>
              <a:rPr lang="en-US" sz="2400" dirty="0" err="1">
                <a:latin typeface="+mj-lt"/>
              </a:rPr>
              <a:t>PrEP.</a:t>
            </a:r>
            <a:r>
              <a:rPr lang="en-US" sz="2400" dirty="0">
                <a:latin typeface="+mj-lt"/>
              </a:rPr>
              <a:t> </a:t>
            </a:r>
            <a:r>
              <a:rPr lang="en-US" sz="2400" dirty="0">
                <a:latin typeface="+mj-lt"/>
                <a:hlinkClick r:id="rId2"/>
              </a:rPr>
              <a:t>https://www.cdc.gov/hiv/basics/prep/prep-decision.html</a:t>
            </a:r>
            <a:r>
              <a:rPr lang="en-US" sz="2400" dirty="0">
                <a:latin typeface="+mj-lt"/>
              </a:rPr>
              <a:t> Accessed April 2023</a:t>
            </a:r>
          </a:p>
          <a:p>
            <a:r>
              <a:rPr lang="en-US" dirty="0">
                <a:latin typeface="+mj-lt"/>
              </a:rPr>
              <a:t>Molina JM, et al. (2015). On-Demand Preexposure Prophylaxis in Men at High Risk for HIV-1 Infection. </a:t>
            </a:r>
            <a:r>
              <a:rPr lang="pt-BR" dirty="0">
                <a:latin typeface="+mj-lt"/>
              </a:rPr>
              <a:t>N Engl J Med 2015 373:2237-2246. DOI: 10.1056/NEJMoa1506273 </a:t>
            </a:r>
            <a:r>
              <a:rPr lang="pt-BR" dirty="0">
                <a:latin typeface="+mj-lt"/>
                <a:hlinkClick r:id="rId3"/>
              </a:rPr>
              <a:t>https://www.nejm.org/doi/full/10.1056/nejmoa1506273</a:t>
            </a:r>
            <a:r>
              <a:rPr lang="pt-BR" dirty="0">
                <a:latin typeface="+mj-lt"/>
              </a:rPr>
              <a:t> </a:t>
            </a:r>
          </a:p>
          <a:p>
            <a:r>
              <a:rPr lang="pt-BR" dirty="0">
                <a:latin typeface="+mj-lt"/>
              </a:rPr>
              <a:t>HIV.gov. Drug Database: cabotegravir. </a:t>
            </a:r>
            <a:r>
              <a:rPr lang="pt-BR" dirty="0">
                <a:latin typeface="+mj-lt"/>
                <a:hlinkClick r:id="rId4"/>
              </a:rPr>
              <a:t>https://clinicalinfo.hiv.gov/en/drugs/cabotegravir-1/patient. Accessed April 2023</a:t>
            </a:r>
            <a:r>
              <a:rPr lang="pt-BR" dirty="0">
                <a:latin typeface="+mj-lt"/>
              </a:rPr>
              <a:t>.</a:t>
            </a:r>
          </a:p>
          <a:p>
            <a:r>
              <a:rPr lang="pt-BR" dirty="0">
                <a:latin typeface="+mj-lt"/>
              </a:rPr>
              <a:t>Landovitz RJ, et al. (2021). Cabotegravir for HIV Prevention in Cisgender Men and Transgender Women. N Engl J Med 385(7):595-608. </a:t>
            </a:r>
            <a:r>
              <a:rPr lang="pt-BR" dirty="0">
                <a:latin typeface="+mj-lt"/>
                <a:hlinkClick r:id="rId5"/>
              </a:rPr>
              <a:t>https://www.nejm.org/doi/10.1056/NEJMoa2101016</a:t>
            </a:r>
            <a:r>
              <a:rPr lang="pt-BR" dirty="0">
                <a:latin typeface="+mj-lt"/>
              </a:rPr>
              <a:t> </a:t>
            </a:r>
          </a:p>
          <a:p>
            <a:r>
              <a:rPr lang="en-US" sz="2400" dirty="0">
                <a:latin typeface="+mj-lt"/>
              </a:rPr>
              <a:t>Delany-</a:t>
            </a:r>
            <a:r>
              <a:rPr lang="en-US" sz="2400" dirty="0" err="1">
                <a:latin typeface="+mj-lt"/>
              </a:rPr>
              <a:t>Moretlwe</a:t>
            </a:r>
            <a:r>
              <a:rPr lang="en-US" sz="2400" dirty="0">
                <a:latin typeface="+mj-lt"/>
              </a:rPr>
              <a:t> S, et al. (2022). Cabotegravir for the prevention of HIV-1 in women: results from HPTN, a phase 3, randomized clinical trial. Lancet 399(10337):1779-1789. </a:t>
            </a:r>
            <a:r>
              <a:rPr lang="en-US" sz="2400" dirty="0">
                <a:latin typeface="+mj-lt"/>
                <a:hlinkClick r:id="rId6"/>
              </a:rPr>
              <a:t>https://doi.org/10.1016/S0140-6736(22)00538-4</a:t>
            </a:r>
            <a:r>
              <a:rPr lang="en-US" sz="2400" dirty="0">
                <a:latin typeface="+mj-lt"/>
              </a:rPr>
              <a:t> </a:t>
            </a:r>
            <a:endParaRPr lang="pt-BR" dirty="0">
              <a:latin typeface="+mj-lt"/>
            </a:endParaRPr>
          </a:p>
          <a:p>
            <a:r>
              <a:rPr lang="en-US" b="0" dirty="0">
                <a:effectLst/>
                <a:latin typeface="+mj-lt"/>
              </a:rPr>
              <a:t>Preexposure Prophylaxis for the Prevention of HIV Infection in the United States – 2021 Update: A Clinical Practice Guideline. Centers for Disease Control and Prevention</a:t>
            </a:r>
            <a:r>
              <a:rPr lang="en-US" b="0" dirty="0">
                <a:solidFill>
                  <a:srgbClr val="757575"/>
                </a:solidFill>
                <a:effectLst/>
                <a:latin typeface="+mj-lt"/>
              </a:rPr>
              <a:t>. </a:t>
            </a:r>
            <a:r>
              <a:rPr lang="en-US" b="0" u="none" strike="noStrike" dirty="0">
                <a:solidFill>
                  <a:srgbClr val="005B92"/>
                </a:solidFill>
                <a:effectLst/>
                <a:latin typeface="+mj-lt"/>
                <a:hlinkClick r:id="rId7"/>
              </a:rPr>
              <a:t>https://www.cdc.gov/hiv/pdf/risk/prep/cdc-hiv-prep-guidelines-2021.pdf</a:t>
            </a:r>
            <a:r>
              <a:rPr lang="en-US" b="0" dirty="0">
                <a:solidFill>
                  <a:srgbClr val="757575"/>
                </a:solidFill>
                <a:effectLst/>
                <a:latin typeface="+mj-lt"/>
              </a:rPr>
              <a:t> </a:t>
            </a:r>
            <a:r>
              <a:rPr lang="en-US" b="0" dirty="0">
                <a:effectLst/>
                <a:latin typeface="+mj-lt"/>
              </a:rPr>
              <a:t>(Accessed on August 26, 2022).</a:t>
            </a:r>
          </a:p>
          <a:p>
            <a:r>
              <a:rPr lang="en-US" b="0" dirty="0">
                <a:effectLst/>
                <a:latin typeface="+mj-lt"/>
              </a:rPr>
              <a:t>Gandhi RT, </a:t>
            </a:r>
            <a:r>
              <a:rPr lang="en-US" b="0" dirty="0" err="1">
                <a:effectLst/>
                <a:latin typeface="+mj-lt"/>
              </a:rPr>
              <a:t>Bedimo</a:t>
            </a:r>
            <a:r>
              <a:rPr lang="en-US" b="0" dirty="0">
                <a:effectLst/>
                <a:latin typeface="+mj-lt"/>
              </a:rPr>
              <a:t> R, Hoy JF, et al. Antiretroviral drugs for treatment and prevention of HIV infection in adults: 2022 recommendations of the International Antiviral Society-USA Panel. JAMA 2023; 329:63</a:t>
            </a:r>
            <a:endParaRPr lang="pt-BR" dirty="0">
              <a:latin typeface="+mj-lt"/>
            </a:endParaRPr>
          </a:p>
          <a:p>
            <a:r>
              <a:rPr lang="en-US" b="0" dirty="0">
                <a:effectLst/>
                <a:latin typeface="+mj-lt"/>
              </a:rPr>
              <a:t>Consolidated Guidelines on HIV Prevention, Testing, Treatment, Service Delivery and Monitoring: Recommendations for a Public Health Approach. World Health Organization 2021.</a:t>
            </a:r>
            <a:r>
              <a:rPr lang="en-US" b="0" dirty="0">
                <a:solidFill>
                  <a:srgbClr val="757575"/>
                </a:solidFill>
                <a:effectLst/>
                <a:latin typeface="+mj-lt"/>
              </a:rPr>
              <a:t> </a:t>
            </a:r>
            <a:r>
              <a:rPr lang="en-US" b="0" u="none" strike="noStrike" dirty="0">
                <a:solidFill>
                  <a:srgbClr val="005B92"/>
                </a:solidFill>
                <a:effectLst/>
                <a:latin typeface="+mj-lt"/>
                <a:hlinkClick r:id="rId8"/>
              </a:rPr>
              <a:t>https://www.who.int/publications/i/item/9789240031593</a:t>
            </a:r>
            <a:r>
              <a:rPr lang="en-US" b="0" dirty="0">
                <a:solidFill>
                  <a:srgbClr val="757575"/>
                </a:solidFill>
                <a:effectLst/>
                <a:latin typeface="+mj-lt"/>
              </a:rPr>
              <a:t> </a:t>
            </a:r>
            <a:r>
              <a:rPr lang="en-US" b="0" dirty="0">
                <a:effectLst/>
                <a:latin typeface="+mj-lt"/>
              </a:rPr>
              <a:t>(Accessed on May 24, 2022).</a:t>
            </a:r>
            <a:endParaRPr lang="pt-BR" dirty="0">
              <a:latin typeface="+mj-lt"/>
            </a:endParaRPr>
          </a:p>
          <a:p>
            <a:r>
              <a:rPr lang="pt-BR" dirty="0">
                <a:latin typeface="+mj-lt"/>
              </a:rPr>
              <a:t>Blumenthal J, et al. (2014). </a:t>
            </a:r>
            <a:r>
              <a:rPr lang="en-US" dirty="0">
                <a:latin typeface="+mj-lt"/>
              </a:rPr>
              <a:t>Will Risk Compensation Accompany Pre-Exposure Prophylaxis for HIV? </a:t>
            </a:r>
            <a:r>
              <a:rPr lang="pt-BR" dirty="0">
                <a:latin typeface="+mj-lt"/>
              </a:rPr>
              <a:t>Virtual Mentor 16(11): 909-915. </a:t>
            </a:r>
            <a:r>
              <a:rPr lang="pt-BR" dirty="0">
                <a:latin typeface="+mj-lt"/>
                <a:hlinkClick r:id="rId9"/>
              </a:rPr>
              <a:t>https://journalofethics.ama-assn.org/sites/journalofethics.ama-assn.org/files/2018-05/stas1-1411.pdf</a:t>
            </a:r>
            <a:r>
              <a:rPr lang="pt-BR" dirty="0">
                <a:latin typeface="+mj-lt"/>
              </a:rPr>
              <a:t> </a:t>
            </a:r>
          </a:p>
          <a:p>
            <a:r>
              <a:rPr lang="pt-BR" dirty="0">
                <a:latin typeface="+mj-lt"/>
              </a:rPr>
              <a:t>Barreiro P. (2018). </a:t>
            </a:r>
            <a:r>
              <a:rPr lang="en-US" dirty="0">
                <a:latin typeface="+mj-lt"/>
              </a:rPr>
              <a:t>Sexually Transmitted Infections on the Rise in </a:t>
            </a:r>
            <a:r>
              <a:rPr lang="en-US" dirty="0" err="1">
                <a:latin typeface="+mj-lt"/>
              </a:rPr>
              <a:t>PrEP</a:t>
            </a:r>
            <a:r>
              <a:rPr lang="en-US" dirty="0">
                <a:latin typeface="+mj-lt"/>
              </a:rPr>
              <a:t> Users. AIDS Review 20(1):71. </a:t>
            </a:r>
            <a:r>
              <a:rPr lang="en-US" dirty="0">
                <a:latin typeface="+mj-lt"/>
                <a:hlinkClick r:id="rId10"/>
              </a:rPr>
              <a:t>https://pubmed.ncbi.nlm.nih.gov/29628512/</a:t>
            </a:r>
            <a:r>
              <a:rPr lang="en-US" dirty="0">
                <a:latin typeface="+mj-lt"/>
              </a:rPr>
              <a:t> </a:t>
            </a:r>
            <a:endParaRPr lang="en-US" sz="2400" dirty="0">
              <a:latin typeface="+mj-lt"/>
            </a:endParaRPr>
          </a:p>
          <a:p>
            <a:endParaRPr lang="en-US" dirty="0">
              <a:latin typeface="+mj-lt"/>
            </a:endParaRPr>
          </a:p>
          <a:p>
            <a:endParaRPr lang="en-US" dirty="0">
              <a:latin typeface="+mj-lt"/>
            </a:endParaRPr>
          </a:p>
          <a:p>
            <a:endParaRPr lang="en-US" dirty="0">
              <a:latin typeface="+mj-lt"/>
            </a:endParaRPr>
          </a:p>
        </p:txBody>
      </p:sp>
      <p:sp>
        <p:nvSpPr>
          <p:cNvPr id="4" name="Slide Number Placeholder 3">
            <a:extLst>
              <a:ext uri="{FF2B5EF4-FFF2-40B4-BE49-F238E27FC236}">
                <a16:creationId xmlns:a16="http://schemas.microsoft.com/office/drawing/2014/main" id="{6ABCB85A-164F-48E8-8980-858C1360E43C}"/>
              </a:ext>
            </a:extLst>
          </p:cNvPr>
          <p:cNvSpPr>
            <a:spLocks noGrp="1"/>
          </p:cNvSpPr>
          <p:nvPr>
            <p:ph type="sldNum" sz="quarter" idx="12"/>
          </p:nvPr>
        </p:nvSpPr>
        <p:spPr/>
        <p:txBody>
          <a:bodyPr/>
          <a:lstStyle/>
          <a:p>
            <a:fld id="{1D2EA5EF-C699-AF4C-BA42-C0A1CAAB713C}" type="slidenum">
              <a:rPr lang="en-US" smtClean="0"/>
              <a:t>52</a:t>
            </a:fld>
            <a:endParaRPr lang="en-US"/>
          </a:p>
        </p:txBody>
      </p:sp>
    </p:spTree>
    <p:extLst>
      <p:ext uri="{BB962C8B-B14F-4D97-AF65-F5344CB8AC3E}">
        <p14:creationId xmlns:p14="http://schemas.microsoft.com/office/powerpoint/2010/main" val="98934885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lstStyle/>
          <a:p>
            <a:r>
              <a:rPr lang="en-US" dirty="0"/>
              <a:t>Questions?</a:t>
            </a:r>
          </a:p>
        </p:txBody>
      </p:sp>
      <p:sp>
        <p:nvSpPr>
          <p:cNvPr id="3" name="Subtítulo 2"/>
          <p:cNvSpPr>
            <a:spLocks noGrp="1"/>
          </p:cNvSpPr>
          <p:nvPr>
            <p:ph type="subTitle" idx="1"/>
          </p:nvPr>
        </p:nvSpPr>
        <p:spPr>
          <a:xfrm>
            <a:off x="759390" y="3127939"/>
            <a:ext cx="7772398" cy="2968061"/>
          </a:xfrm>
        </p:spPr>
        <p:txBody>
          <a:bodyPr>
            <a:normAutofit lnSpcReduction="10000"/>
          </a:bodyPr>
          <a:lstStyle/>
          <a:p>
            <a:r>
              <a:rPr lang="en-US" dirty="0"/>
              <a:t>Presenters: </a:t>
            </a:r>
          </a:p>
          <a:p>
            <a:r>
              <a:rPr lang="en-US" dirty="0"/>
              <a:t>Louie Mar Gangcuangco, MD</a:t>
            </a:r>
          </a:p>
          <a:p>
            <a:r>
              <a:rPr lang="en-US" dirty="0">
                <a:hlinkClick r:id="rId3"/>
              </a:rPr>
              <a:t>louiemag@hawaii.edu</a:t>
            </a:r>
            <a:endParaRPr lang="en-US" dirty="0"/>
          </a:p>
          <a:p>
            <a:endParaRPr lang="en-US" dirty="0"/>
          </a:p>
          <a:p>
            <a:r>
              <a:rPr lang="en-US" dirty="0"/>
              <a:t>Dominic Chow, MD</a:t>
            </a:r>
          </a:p>
          <a:p>
            <a:r>
              <a:rPr lang="en-US" dirty="0">
                <a:hlinkClick r:id="rId4"/>
              </a:rPr>
              <a:t>dominicc@hawaii.edu</a:t>
            </a:r>
            <a:r>
              <a:rPr lang="en-US" dirty="0"/>
              <a:t> </a:t>
            </a:r>
          </a:p>
        </p:txBody>
      </p:sp>
      <p:sp>
        <p:nvSpPr>
          <p:cNvPr id="5" name="Marcador de pie de página 4"/>
          <p:cNvSpPr>
            <a:spLocks noGrp="1"/>
          </p:cNvSpPr>
          <p:nvPr>
            <p:ph type="ftr" sz="quarter" idx="11"/>
          </p:nvPr>
        </p:nvSpPr>
        <p:spPr/>
        <p:txBody>
          <a:bodyPr/>
          <a:lstStyle/>
          <a:p>
            <a:r>
              <a:rPr lang="en-US"/>
              <a:t>paetc.org</a:t>
            </a:r>
            <a:endParaRPr lang="en-US" dirty="0"/>
          </a:p>
        </p:txBody>
      </p:sp>
      <p:sp>
        <p:nvSpPr>
          <p:cNvPr id="4" name="Marcador de número de diapositiva 3"/>
          <p:cNvSpPr>
            <a:spLocks noGrp="1"/>
          </p:cNvSpPr>
          <p:nvPr>
            <p:ph type="sldNum" sz="quarter" idx="12"/>
          </p:nvPr>
        </p:nvSpPr>
        <p:spPr/>
        <p:txBody>
          <a:bodyPr/>
          <a:lstStyle/>
          <a:p>
            <a:fld id="{1D2EA5EF-C699-AF4C-BA42-C0A1CAAB713C}" type="slidenum">
              <a:rPr lang="en-US" smtClean="0"/>
              <a:pPr/>
              <a:t>53</a:t>
            </a:fld>
            <a:endParaRPr lang="en-US"/>
          </a:p>
        </p:txBody>
      </p:sp>
    </p:spTree>
    <p:extLst>
      <p:ext uri="{BB962C8B-B14F-4D97-AF65-F5344CB8AC3E}">
        <p14:creationId xmlns:p14="http://schemas.microsoft.com/office/powerpoint/2010/main" val="13673946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4394A4-C542-411B-8F73-FB63DF2C0B91}"/>
              </a:ext>
            </a:extLst>
          </p:cNvPr>
          <p:cNvSpPr>
            <a:spLocks noGrp="1"/>
          </p:cNvSpPr>
          <p:nvPr>
            <p:ph type="title"/>
          </p:nvPr>
        </p:nvSpPr>
        <p:spPr/>
        <p:txBody>
          <a:bodyPr/>
          <a:lstStyle/>
          <a:p>
            <a:r>
              <a:rPr lang="en-US" dirty="0"/>
              <a:t>HIV Statistics</a:t>
            </a:r>
          </a:p>
        </p:txBody>
      </p:sp>
      <p:pic>
        <p:nvPicPr>
          <p:cNvPr id="5" name="Picture 4" descr="Total  number of people with HIV worldwide">
            <a:extLst>
              <a:ext uri="{FF2B5EF4-FFF2-40B4-BE49-F238E27FC236}">
                <a16:creationId xmlns:a16="http://schemas.microsoft.com/office/drawing/2014/main" id="{5B0666EA-31BF-4ECD-A2E3-061BD0C08F0C}"/>
              </a:ext>
            </a:extLst>
          </p:cNvPr>
          <p:cNvPicPr>
            <a:picLocks noChangeAspect="1"/>
          </p:cNvPicPr>
          <p:nvPr/>
        </p:nvPicPr>
        <p:blipFill>
          <a:blip r:embed="rId2"/>
          <a:stretch>
            <a:fillRect/>
          </a:stretch>
        </p:blipFill>
        <p:spPr>
          <a:xfrm>
            <a:off x="575196" y="1376629"/>
            <a:ext cx="8383742" cy="1726336"/>
          </a:xfrm>
          <a:prstGeom prst="rect">
            <a:avLst/>
          </a:prstGeom>
        </p:spPr>
      </p:pic>
      <p:sp>
        <p:nvSpPr>
          <p:cNvPr id="7" name="TextBox 6">
            <a:extLst>
              <a:ext uri="{FF2B5EF4-FFF2-40B4-BE49-F238E27FC236}">
                <a16:creationId xmlns:a16="http://schemas.microsoft.com/office/drawing/2014/main" id="{5E5453AC-F728-4A0A-8259-2B1CCF5D851C}"/>
              </a:ext>
            </a:extLst>
          </p:cNvPr>
          <p:cNvSpPr txBox="1"/>
          <p:nvPr/>
        </p:nvSpPr>
        <p:spPr>
          <a:xfrm>
            <a:off x="951874" y="3429000"/>
            <a:ext cx="7579914" cy="2118529"/>
          </a:xfrm>
          <a:prstGeom prst="rect">
            <a:avLst/>
          </a:prstGeom>
          <a:noFill/>
        </p:spPr>
        <p:txBody>
          <a:bodyPr wrap="square">
            <a:spAutoFit/>
          </a:bodyPr>
          <a:lstStyle/>
          <a:p>
            <a:pPr>
              <a:spcAft>
                <a:spcPts val="2500"/>
              </a:spcAft>
            </a:pPr>
            <a:r>
              <a:rPr lang="en-US" sz="1800" b="0" i="0" dirty="0">
                <a:effectLst/>
                <a:latin typeface="Arial" panose="020B0604020202020204" pitchFamily="34" charset="0"/>
                <a:cs typeface="Arial" panose="020B0604020202020204" pitchFamily="34" charset="0"/>
              </a:rPr>
              <a:t>At year-end 2021, an estimated </a:t>
            </a:r>
            <a:r>
              <a:rPr lang="en-US" sz="1800" b="1" i="0" dirty="0">
                <a:effectLst/>
                <a:latin typeface="Arial" panose="020B0604020202020204" pitchFamily="34" charset="0"/>
                <a:cs typeface="Arial" panose="020B0604020202020204" pitchFamily="34" charset="0"/>
              </a:rPr>
              <a:t>1.2 million people in the United States aged 13 and older had HIV in the U.S.</a:t>
            </a:r>
          </a:p>
          <a:p>
            <a:pPr>
              <a:spcAft>
                <a:spcPts val="2500"/>
              </a:spcAft>
            </a:pPr>
            <a:r>
              <a:rPr lang="en-US" sz="1800" b="0" i="0" dirty="0">
                <a:effectLst/>
                <a:latin typeface="Arial" panose="020B0604020202020204" pitchFamily="34" charset="0"/>
                <a:cs typeface="Arial" panose="020B0604020202020204" pitchFamily="34" charset="0"/>
              </a:rPr>
              <a:t>Estimated new HIV infections in the U.S.: </a:t>
            </a:r>
            <a:r>
              <a:rPr lang="en-US" sz="1800" b="1" i="0" dirty="0">
                <a:effectLst/>
                <a:latin typeface="Arial" panose="020B0604020202020204" pitchFamily="34" charset="0"/>
                <a:cs typeface="Arial" panose="020B0604020202020204" pitchFamily="34" charset="0"/>
              </a:rPr>
              <a:t>32,100</a:t>
            </a:r>
          </a:p>
          <a:p>
            <a:pPr>
              <a:spcAft>
                <a:spcPts val="2500"/>
              </a:spcAft>
            </a:pPr>
            <a:r>
              <a:rPr lang="en-US" sz="1800" b="1" dirty="0">
                <a:effectLst/>
                <a:latin typeface="Arial" panose="020B0604020202020204" pitchFamily="34" charset="0"/>
                <a:ea typeface="Calibri" panose="020F0502020204030204" pitchFamily="34" charset="0"/>
                <a:cs typeface="Arial" panose="020B0604020202020204" pitchFamily="34" charset="0"/>
              </a:rPr>
              <a:t>Lifetime treatment cost </a:t>
            </a:r>
            <a:r>
              <a:rPr lang="en-US" sz="1800" dirty="0">
                <a:effectLst/>
                <a:latin typeface="Arial" panose="020B0604020202020204" pitchFamily="34" charset="0"/>
                <a:ea typeface="Calibri" panose="020F0502020204030204" pitchFamily="34" charset="0"/>
                <a:cs typeface="Arial" panose="020B0604020202020204" pitchFamily="34" charset="0"/>
              </a:rPr>
              <a:t>of an HIV infection is currently estimated at </a:t>
            </a:r>
            <a:r>
              <a:rPr lang="en-US" sz="1800" b="1" dirty="0">
                <a:effectLst/>
                <a:latin typeface="Arial" panose="020B0604020202020204" pitchFamily="34" charset="0"/>
                <a:ea typeface="Calibri" panose="020F0502020204030204" pitchFamily="34" charset="0"/>
                <a:cs typeface="Arial" panose="020B0604020202020204" pitchFamily="34" charset="0"/>
              </a:rPr>
              <a:t>$379,668 </a:t>
            </a:r>
            <a:r>
              <a:rPr lang="en-US" sz="1800" dirty="0">
                <a:effectLst/>
                <a:latin typeface="Arial" panose="020B0604020202020204" pitchFamily="34" charset="0"/>
                <a:ea typeface="Calibri" panose="020F0502020204030204" pitchFamily="34" charset="0"/>
                <a:cs typeface="Arial" panose="020B0604020202020204" pitchFamily="34" charset="0"/>
              </a:rPr>
              <a:t>in 2010 dollars.</a:t>
            </a:r>
            <a:endParaRPr lang="en-US" sz="1800" i="1" dirty="0">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06DD4D81-7F9C-4008-8DB6-07DAD0467633}"/>
              </a:ext>
            </a:extLst>
          </p:cNvPr>
          <p:cNvSpPr txBox="1"/>
          <p:nvPr/>
        </p:nvSpPr>
        <p:spPr>
          <a:xfrm>
            <a:off x="3665096" y="6457302"/>
            <a:ext cx="4572000" cy="276999"/>
          </a:xfrm>
          <a:prstGeom prst="rect">
            <a:avLst/>
          </a:prstGeom>
          <a:noFill/>
        </p:spPr>
        <p:txBody>
          <a:bodyPr wrap="square">
            <a:spAutoFit/>
          </a:bodyPr>
          <a:lstStyle/>
          <a:p>
            <a:r>
              <a:rPr lang="en-US" sz="1200" dirty="0">
                <a:solidFill>
                  <a:schemeClr val="bg1"/>
                </a:solidFill>
              </a:rPr>
              <a:t>World Health Organization &amp; CDC data</a:t>
            </a:r>
          </a:p>
        </p:txBody>
      </p:sp>
      <p:sp>
        <p:nvSpPr>
          <p:cNvPr id="4" name="Slide Number Placeholder 3">
            <a:extLst>
              <a:ext uri="{FF2B5EF4-FFF2-40B4-BE49-F238E27FC236}">
                <a16:creationId xmlns:a16="http://schemas.microsoft.com/office/drawing/2014/main" id="{F6C627C9-84DD-4E4D-8234-3EAF11B77F6C}"/>
              </a:ext>
            </a:extLst>
          </p:cNvPr>
          <p:cNvSpPr>
            <a:spLocks noGrp="1"/>
          </p:cNvSpPr>
          <p:nvPr>
            <p:ph type="sldNum" sz="quarter" idx="12"/>
          </p:nvPr>
        </p:nvSpPr>
        <p:spPr/>
        <p:txBody>
          <a:bodyPr/>
          <a:lstStyle/>
          <a:p>
            <a:fld id="{1D2EA5EF-C699-AF4C-BA42-C0A1CAAB713C}" type="slidenum">
              <a:rPr lang="en-US" smtClean="0"/>
              <a:t>6</a:t>
            </a:fld>
            <a:endParaRPr lang="en-US"/>
          </a:p>
        </p:txBody>
      </p:sp>
    </p:spTree>
    <p:extLst>
      <p:ext uri="{BB962C8B-B14F-4D97-AF65-F5344CB8AC3E}">
        <p14:creationId xmlns:p14="http://schemas.microsoft.com/office/powerpoint/2010/main" val="20916231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is HIV transmitted?</a:t>
            </a:r>
          </a:p>
        </p:txBody>
      </p:sp>
      <p:sp>
        <p:nvSpPr>
          <p:cNvPr id="3" name="Content Placeholder 2"/>
          <p:cNvSpPr>
            <a:spLocks noGrp="1"/>
          </p:cNvSpPr>
          <p:nvPr>
            <p:ph idx="1"/>
          </p:nvPr>
        </p:nvSpPr>
        <p:spPr>
          <a:xfrm>
            <a:off x="457202" y="1304928"/>
            <a:ext cx="8315569" cy="4634342"/>
          </a:xfrm>
        </p:spPr>
        <p:txBody>
          <a:bodyPr>
            <a:normAutofit/>
          </a:bodyPr>
          <a:lstStyle/>
          <a:p>
            <a:pPr marL="114112" indent="0">
              <a:buNone/>
            </a:pPr>
            <a:r>
              <a:rPr lang="en-US" b="1" dirty="0"/>
              <a:t>Transmitted via certain body fluid(s)</a:t>
            </a:r>
          </a:p>
          <a:p>
            <a:r>
              <a:rPr lang="en-US" dirty="0"/>
              <a:t>Blood</a:t>
            </a:r>
          </a:p>
          <a:p>
            <a:r>
              <a:rPr lang="en-US" dirty="0"/>
              <a:t>Semen</a:t>
            </a:r>
          </a:p>
          <a:p>
            <a:r>
              <a:rPr lang="en-US" dirty="0"/>
              <a:t>Vaginal Secretions</a:t>
            </a:r>
          </a:p>
          <a:p>
            <a:r>
              <a:rPr lang="en-US" dirty="0"/>
              <a:t>Breast Milk</a:t>
            </a:r>
          </a:p>
          <a:p>
            <a:pPr marL="114112" indent="0">
              <a:buNone/>
            </a:pPr>
            <a:endParaRPr lang="en-US" dirty="0"/>
          </a:p>
          <a:p>
            <a:pPr marL="114112" indent="0">
              <a:buNone/>
            </a:pPr>
            <a:r>
              <a:rPr lang="en-US" b="1" dirty="0"/>
              <a:t>These body fluids enter into the body via…</a:t>
            </a:r>
          </a:p>
          <a:p>
            <a:r>
              <a:rPr lang="en-US" dirty="0"/>
              <a:t>Mucous Membrane in Anus or Vagina</a:t>
            </a:r>
          </a:p>
          <a:p>
            <a:r>
              <a:rPr lang="en-US" dirty="0"/>
              <a:t>Blood-to-Blood (IV drug use)</a:t>
            </a:r>
          </a:p>
          <a:p>
            <a:r>
              <a:rPr lang="en-US" dirty="0"/>
              <a:t>Perinatal (In utero, during birth, breastfeeding)</a:t>
            </a:r>
          </a:p>
          <a:p>
            <a:endParaRPr lang="en-US" dirty="0"/>
          </a:p>
        </p:txBody>
      </p:sp>
      <p:sp>
        <p:nvSpPr>
          <p:cNvPr id="5" name="Footer Placeholder 4"/>
          <p:cNvSpPr>
            <a:spLocks noGrp="1"/>
          </p:cNvSpPr>
          <p:nvPr>
            <p:ph type="ftr" sz="quarter" idx="11"/>
          </p:nvPr>
        </p:nvSpPr>
        <p:spPr>
          <a:xfrm>
            <a:off x="3352459" y="6352708"/>
            <a:ext cx="4367298" cy="365760"/>
          </a:xfrm>
          <a:prstGeom prst="rect">
            <a:avLst/>
          </a:prstGeom>
        </p:spPr>
        <p:txBody>
          <a:bodyPr anchor="ctr"/>
          <a:lstStyle>
            <a:defPPr>
              <a:defRPr lang="en-US"/>
            </a:defPPr>
            <a:lvl1pPr marL="0" algn="l" defTabSz="456449" rtl="0" eaLnBrk="1" latinLnBrk="0" hangingPunct="1">
              <a:defRPr sz="1200" b="0" i="0" kern="1200">
                <a:solidFill>
                  <a:schemeClr val="tx2">
                    <a:lumMod val="40000"/>
                    <a:lumOff val="60000"/>
                  </a:schemeClr>
                </a:solidFill>
                <a:latin typeface="+mn-lt"/>
                <a:ea typeface="+mn-ea"/>
                <a:cs typeface="ITC Avant Garde Std Bk Cn"/>
              </a:defRPr>
            </a:lvl1pPr>
            <a:lvl2pPr marL="456449" algn="l" defTabSz="456449" rtl="0" eaLnBrk="1" latinLnBrk="0" hangingPunct="1">
              <a:defRPr sz="1800" kern="1200">
                <a:solidFill>
                  <a:schemeClr val="tx1"/>
                </a:solidFill>
                <a:latin typeface="+mn-lt"/>
                <a:ea typeface="+mn-ea"/>
                <a:cs typeface="+mn-cs"/>
              </a:defRPr>
            </a:lvl2pPr>
            <a:lvl3pPr marL="912899" algn="l" defTabSz="456449" rtl="0" eaLnBrk="1" latinLnBrk="0" hangingPunct="1">
              <a:defRPr sz="1800" kern="1200">
                <a:solidFill>
                  <a:schemeClr val="tx1"/>
                </a:solidFill>
                <a:latin typeface="+mn-lt"/>
                <a:ea typeface="+mn-ea"/>
                <a:cs typeface="+mn-cs"/>
              </a:defRPr>
            </a:lvl3pPr>
            <a:lvl4pPr marL="1369349" algn="l" defTabSz="456449" rtl="0" eaLnBrk="1" latinLnBrk="0" hangingPunct="1">
              <a:defRPr sz="1800" kern="1200">
                <a:solidFill>
                  <a:schemeClr val="tx1"/>
                </a:solidFill>
                <a:latin typeface="+mn-lt"/>
                <a:ea typeface="+mn-ea"/>
                <a:cs typeface="+mn-cs"/>
              </a:defRPr>
            </a:lvl4pPr>
            <a:lvl5pPr marL="1825798" algn="l" defTabSz="456449" rtl="0" eaLnBrk="1" latinLnBrk="0" hangingPunct="1">
              <a:defRPr sz="1800" kern="1200">
                <a:solidFill>
                  <a:schemeClr val="tx1"/>
                </a:solidFill>
                <a:latin typeface="+mn-lt"/>
                <a:ea typeface="+mn-ea"/>
                <a:cs typeface="+mn-cs"/>
              </a:defRPr>
            </a:lvl5pPr>
            <a:lvl6pPr marL="2282248" algn="l" defTabSz="456449" rtl="0" eaLnBrk="1" latinLnBrk="0" hangingPunct="1">
              <a:defRPr sz="1800" kern="1200">
                <a:solidFill>
                  <a:schemeClr val="tx1"/>
                </a:solidFill>
                <a:latin typeface="+mn-lt"/>
                <a:ea typeface="+mn-ea"/>
                <a:cs typeface="+mn-cs"/>
              </a:defRPr>
            </a:lvl6pPr>
            <a:lvl7pPr marL="2738697" algn="l" defTabSz="456449" rtl="0" eaLnBrk="1" latinLnBrk="0" hangingPunct="1">
              <a:defRPr sz="1800" kern="1200">
                <a:solidFill>
                  <a:schemeClr val="tx1"/>
                </a:solidFill>
                <a:latin typeface="+mn-lt"/>
                <a:ea typeface="+mn-ea"/>
                <a:cs typeface="+mn-cs"/>
              </a:defRPr>
            </a:lvl7pPr>
            <a:lvl8pPr marL="3195147" algn="l" defTabSz="456449" rtl="0" eaLnBrk="1" latinLnBrk="0" hangingPunct="1">
              <a:defRPr sz="1800" kern="1200">
                <a:solidFill>
                  <a:schemeClr val="tx1"/>
                </a:solidFill>
                <a:latin typeface="+mn-lt"/>
                <a:ea typeface="+mn-ea"/>
                <a:cs typeface="+mn-cs"/>
              </a:defRPr>
            </a:lvl8pPr>
            <a:lvl9pPr marL="3651597" algn="l" defTabSz="456449" rtl="0" eaLnBrk="1" latinLnBrk="0" hangingPunct="1">
              <a:defRPr sz="1800" kern="1200">
                <a:solidFill>
                  <a:schemeClr val="tx1"/>
                </a:solidFill>
                <a:latin typeface="+mn-lt"/>
                <a:ea typeface="+mn-ea"/>
                <a:cs typeface="+mn-cs"/>
              </a:defRPr>
            </a:lvl9pPr>
          </a:lstStyle>
          <a:p>
            <a:r>
              <a:rPr lang="en-US"/>
              <a:t>paetc.org</a:t>
            </a:r>
            <a:endParaRPr lang="en-US" dirty="0"/>
          </a:p>
        </p:txBody>
      </p:sp>
      <p:sp>
        <p:nvSpPr>
          <p:cNvPr id="4" name="Slide Number Placeholder 3"/>
          <p:cNvSpPr>
            <a:spLocks noGrp="1"/>
          </p:cNvSpPr>
          <p:nvPr>
            <p:ph type="sldNum" sz="quarter" idx="12"/>
          </p:nvPr>
        </p:nvSpPr>
        <p:spPr>
          <a:xfrm>
            <a:off x="8772770" y="6471138"/>
            <a:ext cx="307657" cy="230983"/>
          </a:xfrm>
        </p:spPr>
        <p:txBody>
          <a:bodyPr/>
          <a:lstStyle/>
          <a:p>
            <a:fld id="{1D2EA5EF-C699-AF4C-BA42-C0A1CAAB713C}" type="slidenum">
              <a:rPr lang="en-US" smtClean="0"/>
              <a:pPr/>
              <a:t>7</a:t>
            </a:fld>
            <a:endParaRPr lang="en-US"/>
          </a:p>
        </p:txBody>
      </p:sp>
    </p:spTree>
    <p:extLst>
      <p:ext uri="{BB962C8B-B14F-4D97-AF65-F5344CB8AC3E}">
        <p14:creationId xmlns:p14="http://schemas.microsoft.com/office/powerpoint/2010/main" val="20108104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2" y="274639"/>
            <a:ext cx="8315569" cy="1143000"/>
          </a:xfrm>
        </p:spPr>
        <p:txBody>
          <a:bodyPr anchor="ctr">
            <a:normAutofit/>
          </a:bodyPr>
          <a:lstStyle/>
          <a:p>
            <a:r>
              <a:rPr lang="es-ES_tradnl" dirty="0" err="1"/>
              <a:t>Antiretroviral</a:t>
            </a:r>
            <a:r>
              <a:rPr lang="es-ES_tradnl" dirty="0"/>
              <a:t> </a:t>
            </a:r>
            <a:r>
              <a:rPr lang="es-ES_tradnl" dirty="0" err="1"/>
              <a:t>Treatment</a:t>
            </a:r>
            <a:r>
              <a:rPr lang="es-ES_tradnl" dirty="0"/>
              <a:t> (ART) (1)</a:t>
            </a:r>
          </a:p>
        </p:txBody>
      </p:sp>
      <p:sp>
        <p:nvSpPr>
          <p:cNvPr id="3" name="Marcador de contenido 2"/>
          <p:cNvSpPr>
            <a:spLocks noGrp="1"/>
          </p:cNvSpPr>
          <p:nvPr>
            <p:ph sz="half" idx="1"/>
          </p:nvPr>
        </p:nvSpPr>
        <p:spPr>
          <a:xfrm>
            <a:off x="457199" y="1536192"/>
            <a:ext cx="3952629" cy="3937634"/>
          </a:xfrm>
        </p:spPr>
        <p:txBody>
          <a:bodyPr>
            <a:normAutofit/>
          </a:bodyPr>
          <a:lstStyle/>
          <a:p>
            <a:pPr marL="114112" indent="0">
              <a:lnSpc>
                <a:spcPct val="90000"/>
              </a:lnSpc>
              <a:buNone/>
            </a:pPr>
            <a:r>
              <a:rPr lang="es-ES_tradnl" sz="2000" b="1" dirty="0" err="1"/>
              <a:t>Clinical</a:t>
            </a:r>
            <a:r>
              <a:rPr lang="es-ES_tradnl" sz="2000" b="1" dirty="0"/>
              <a:t> </a:t>
            </a:r>
            <a:r>
              <a:rPr lang="es-ES_tradnl" sz="2000" b="1" dirty="0" err="1"/>
              <a:t>Goals</a:t>
            </a:r>
            <a:endParaRPr lang="es-ES_tradnl" sz="2000" b="1" dirty="0"/>
          </a:p>
          <a:p>
            <a:pPr>
              <a:lnSpc>
                <a:spcPct val="90000"/>
              </a:lnSpc>
            </a:pPr>
            <a:r>
              <a:rPr lang="es-ES_tradnl" sz="2000" dirty="0"/>
              <a:t>Reduce viral load as </a:t>
            </a:r>
            <a:r>
              <a:rPr lang="es-ES_tradnl" sz="2000" dirty="0" err="1"/>
              <a:t>much</a:t>
            </a:r>
            <a:r>
              <a:rPr lang="es-ES_tradnl" sz="2000" dirty="0"/>
              <a:t> as </a:t>
            </a:r>
            <a:r>
              <a:rPr lang="es-ES_tradnl" sz="2000" dirty="0" err="1"/>
              <a:t>possible</a:t>
            </a:r>
            <a:r>
              <a:rPr lang="es-ES_tradnl" sz="2000" dirty="0"/>
              <a:t> </a:t>
            </a:r>
            <a:r>
              <a:rPr lang="es-ES_tradnl" sz="2000" dirty="0" err="1"/>
              <a:t>for</a:t>
            </a:r>
            <a:r>
              <a:rPr lang="es-ES_tradnl" sz="2000" dirty="0"/>
              <a:t> as </a:t>
            </a:r>
            <a:r>
              <a:rPr lang="es-ES_tradnl" sz="2000" dirty="0" err="1"/>
              <a:t>long</a:t>
            </a:r>
            <a:r>
              <a:rPr lang="es-ES_tradnl" sz="2000" dirty="0"/>
              <a:t> as </a:t>
            </a:r>
            <a:r>
              <a:rPr lang="es-ES_tradnl" sz="2000" dirty="0" err="1"/>
              <a:t>possible</a:t>
            </a:r>
            <a:endParaRPr lang="es-ES_tradnl" sz="2000" dirty="0"/>
          </a:p>
          <a:p>
            <a:pPr>
              <a:lnSpc>
                <a:spcPct val="90000"/>
              </a:lnSpc>
            </a:pPr>
            <a:r>
              <a:rPr lang="es-ES_tradnl" sz="2000" dirty="0" err="1"/>
              <a:t>Increase</a:t>
            </a:r>
            <a:r>
              <a:rPr lang="es-ES_tradnl" sz="2000" dirty="0"/>
              <a:t> CD4 </a:t>
            </a:r>
            <a:r>
              <a:rPr lang="es-ES_tradnl" sz="2000" dirty="0" err="1"/>
              <a:t>cell</a:t>
            </a:r>
            <a:r>
              <a:rPr lang="es-ES_tradnl" sz="2000" dirty="0"/>
              <a:t> </a:t>
            </a:r>
            <a:r>
              <a:rPr lang="es-ES_tradnl" sz="2000" dirty="0" err="1"/>
              <a:t>count</a:t>
            </a:r>
            <a:endParaRPr lang="es-ES_tradnl" sz="2000" dirty="0"/>
          </a:p>
          <a:p>
            <a:pPr>
              <a:lnSpc>
                <a:spcPct val="90000"/>
              </a:lnSpc>
            </a:pPr>
            <a:r>
              <a:rPr lang="es-ES_tradnl" sz="2000" dirty="0" err="1"/>
              <a:t>Ensure</a:t>
            </a:r>
            <a:r>
              <a:rPr lang="es-ES_tradnl" sz="2000" dirty="0"/>
              <a:t> </a:t>
            </a:r>
            <a:r>
              <a:rPr lang="es-ES_tradnl" sz="2000" dirty="0" err="1"/>
              <a:t>medication</a:t>
            </a:r>
            <a:r>
              <a:rPr lang="es-ES_tradnl" sz="2000" dirty="0"/>
              <a:t> </a:t>
            </a:r>
            <a:r>
              <a:rPr lang="es-ES_tradnl" sz="2000" dirty="0" err="1"/>
              <a:t>adherence</a:t>
            </a:r>
            <a:r>
              <a:rPr lang="es-ES_tradnl" sz="2000" dirty="0"/>
              <a:t> </a:t>
            </a:r>
            <a:r>
              <a:rPr lang="es-ES_tradnl" sz="2000" dirty="0" err="1"/>
              <a:t>to</a:t>
            </a:r>
            <a:r>
              <a:rPr lang="es-ES_tradnl" sz="2000" dirty="0"/>
              <a:t> preserve ART </a:t>
            </a:r>
            <a:r>
              <a:rPr lang="es-ES_tradnl" sz="2000" dirty="0" err="1"/>
              <a:t>options</a:t>
            </a:r>
            <a:endParaRPr lang="es-ES_tradnl" sz="2000" dirty="0"/>
          </a:p>
          <a:p>
            <a:pPr>
              <a:lnSpc>
                <a:spcPct val="90000"/>
              </a:lnSpc>
            </a:pPr>
            <a:r>
              <a:rPr lang="es-ES_tradnl" sz="2000" dirty="0"/>
              <a:t>Preserve </a:t>
            </a:r>
            <a:r>
              <a:rPr lang="es-ES_tradnl" sz="2000" dirty="0" err="1"/>
              <a:t>quality</a:t>
            </a:r>
            <a:r>
              <a:rPr lang="es-ES_tradnl" sz="2000" dirty="0"/>
              <a:t> </a:t>
            </a:r>
            <a:r>
              <a:rPr lang="es-ES_tradnl" sz="2000" dirty="0" err="1"/>
              <a:t>of</a:t>
            </a:r>
            <a:r>
              <a:rPr lang="es-ES_tradnl" sz="2000" dirty="0"/>
              <a:t> </a:t>
            </a:r>
            <a:r>
              <a:rPr lang="es-ES_tradnl" sz="2000" dirty="0" err="1"/>
              <a:t>life</a:t>
            </a:r>
            <a:endParaRPr lang="es-ES_tradnl" sz="2000" dirty="0"/>
          </a:p>
          <a:p>
            <a:pPr>
              <a:lnSpc>
                <a:spcPct val="90000"/>
              </a:lnSpc>
            </a:pPr>
            <a:r>
              <a:rPr lang="es-ES_tradnl" sz="2000" dirty="0"/>
              <a:t>Reduce HIV </a:t>
            </a:r>
            <a:r>
              <a:rPr lang="es-ES_tradnl" sz="2000" dirty="0" err="1"/>
              <a:t>transmission</a:t>
            </a:r>
            <a:r>
              <a:rPr lang="es-ES_tradnl" sz="2000" dirty="0"/>
              <a:t> </a:t>
            </a:r>
          </a:p>
        </p:txBody>
      </p:sp>
      <p:pic>
        <p:nvPicPr>
          <p:cNvPr id="8" name="Picture 7" descr="Viral suppression is when the amount of HIV in the blood is too low to be detected with a viral load (HIV RNA) test, in other words, undetectable.">
            <a:extLst>
              <a:ext uri="{FF2B5EF4-FFF2-40B4-BE49-F238E27FC236}">
                <a16:creationId xmlns:a16="http://schemas.microsoft.com/office/drawing/2014/main" id="{FA8463F4-F00E-C3F8-8230-74F58FFC4BA9}"/>
              </a:ext>
            </a:extLst>
          </p:cNvPr>
          <p:cNvPicPr>
            <a:picLocks noChangeAspect="1"/>
          </p:cNvPicPr>
          <p:nvPr/>
        </p:nvPicPr>
        <p:blipFill>
          <a:blip r:embed="rId3"/>
          <a:stretch>
            <a:fillRect/>
          </a:stretch>
        </p:blipFill>
        <p:spPr>
          <a:xfrm>
            <a:off x="4572000" y="1428967"/>
            <a:ext cx="3959788" cy="3588558"/>
          </a:xfrm>
          <a:prstGeom prst="rect">
            <a:avLst/>
          </a:prstGeom>
          <a:ln>
            <a:solidFill>
              <a:schemeClr val="tx1"/>
            </a:solidFill>
          </a:ln>
        </p:spPr>
      </p:pic>
      <p:sp>
        <p:nvSpPr>
          <p:cNvPr id="9" name="TextBox 8">
            <a:extLst>
              <a:ext uri="{FF2B5EF4-FFF2-40B4-BE49-F238E27FC236}">
                <a16:creationId xmlns:a16="http://schemas.microsoft.com/office/drawing/2014/main" id="{EDFE32F7-DE64-14FE-0502-CBDD9CB67587}"/>
              </a:ext>
            </a:extLst>
          </p:cNvPr>
          <p:cNvSpPr txBox="1"/>
          <p:nvPr/>
        </p:nvSpPr>
        <p:spPr>
          <a:xfrm>
            <a:off x="4494493" y="5060662"/>
            <a:ext cx="4114801" cy="276999"/>
          </a:xfrm>
          <a:prstGeom prst="rect">
            <a:avLst/>
          </a:prstGeom>
          <a:noFill/>
        </p:spPr>
        <p:txBody>
          <a:bodyPr wrap="square" rtlCol="0">
            <a:spAutoFit/>
          </a:bodyPr>
          <a:lstStyle/>
          <a:p>
            <a:r>
              <a:rPr lang="en-US" sz="1200" dirty="0"/>
              <a:t>https://clinicalinfo.hiv.gov/en/glossary/viral-suppression</a:t>
            </a:r>
          </a:p>
        </p:txBody>
      </p:sp>
      <p:sp>
        <p:nvSpPr>
          <p:cNvPr id="7" name="TextBox 6">
            <a:extLst>
              <a:ext uri="{FF2B5EF4-FFF2-40B4-BE49-F238E27FC236}">
                <a16:creationId xmlns:a16="http://schemas.microsoft.com/office/drawing/2014/main" id="{CB62039B-6CEF-0877-0178-A3339AC948DB}"/>
              </a:ext>
            </a:extLst>
          </p:cNvPr>
          <p:cNvSpPr txBox="1"/>
          <p:nvPr/>
        </p:nvSpPr>
        <p:spPr>
          <a:xfrm>
            <a:off x="564204" y="5583677"/>
            <a:ext cx="7752945" cy="861774"/>
          </a:xfrm>
          <a:prstGeom prst="rect">
            <a:avLst/>
          </a:prstGeom>
          <a:noFill/>
        </p:spPr>
        <p:txBody>
          <a:bodyPr wrap="square" rtlCol="0">
            <a:spAutoFit/>
          </a:bodyPr>
          <a:lstStyle/>
          <a:p>
            <a:pPr algn="ctr"/>
            <a:r>
              <a:rPr lang="es-ES_tradnl" sz="3200" dirty="0"/>
              <a:t>U=U  </a:t>
            </a:r>
            <a:r>
              <a:rPr lang="es-ES_tradnl" sz="3200" dirty="0" err="1"/>
              <a:t>Undetectable</a:t>
            </a:r>
            <a:r>
              <a:rPr lang="es-ES_tradnl" sz="3200" dirty="0"/>
              <a:t> = </a:t>
            </a:r>
            <a:r>
              <a:rPr lang="es-ES_tradnl" sz="3200" dirty="0" err="1"/>
              <a:t>Untransmittable</a:t>
            </a:r>
            <a:endParaRPr lang="es-ES_tradnl" sz="3200" dirty="0"/>
          </a:p>
          <a:p>
            <a:endParaRPr lang="en-US" dirty="0"/>
          </a:p>
        </p:txBody>
      </p:sp>
      <p:sp>
        <p:nvSpPr>
          <p:cNvPr id="5" name="Marcador de pie de página 4"/>
          <p:cNvSpPr>
            <a:spLocks noGrp="1"/>
          </p:cNvSpPr>
          <p:nvPr>
            <p:ph type="ftr" sz="quarter" idx="11"/>
          </p:nvPr>
        </p:nvSpPr>
        <p:spPr>
          <a:xfrm>
            <a:off x="3352459" y="6352708"/>
            <a:ext cx="4367298" cy="365760"/>
          </a:xfrm>
          <a:prstGeom prst="rect">
            <a:avLst/>
          </a:prstGeom>
        </p:spPr>
        <p:txBody>
          <a:bodyPr anchor="ctr">
            <a:normAutofit/>
          </a:bodyPr>
          <a:lstStyle>
            <a:defPPr>
              <a:defRPr lang="en-US"/>
            </a:defPPr>
            <a:lvl1pPr marL="0" algn="l" defTabSz="456449" rtl="0" eaLnBrk="1" latinLnBrk="0" hangingPunct="1">
              <a:defRPr sz="1200" b="0" i="0" kern="1200">
                <a:solidFill>
                  <a:schemeClr val="tx2">
                    <a:lumMod val="40000"/>
                    <a:lumOff val="60000"/>
                  </a:schemeClr>
                </a:solidFill>
                <a:latin typeface="+mn-lt"/>
                <a:ea typeface="+mn-ea"/>
                <a:cs typeface="ITC Avant Garde Std Bk Cn"/>
              </a:defRPr>
            </a:lvl1pPr>
            <a:lvl2pPr marL="456449" algn="l" defTabSz="456449" rtl="0" eaLnBrk="1" latinLnBrk="0" hangingPunct="1">
              <a:defRPr sz="1800" kern="1200">
                <a:solidFill>
                  <a:schemeClr val="tx1"/>
                </a:solidFill>
                <a:latin typeface="+mn-lt"/>
                <a:ea typeface="+mn-ea"/>
                <a:cs typeface="+mn-cs"/>
              </a:defRPr>
            </a:lvl2pPr>
            <a:lvl3pPr marL="912899" algn="l" defTabSz="456449" rtl="0" eaLnBrk="1" latinLnBrk="0" hangingPunct="1">
              <a:defRPr sz="1800" kern="1200">
                <a:solidFill>
                  <a:schemeClr val="tx1"/>
                </a:solidFill>
                <a:latin typeface="+mn-lt"/>
                <a:ea typeface="+mn-ea"/>
                <a:cs typeface="+mn-cs"/>
              </a:defRPr>
            </a:lvl3pPr>
            <a:lvl4pPr marL="1369349" algn="l" defTabSz="456449" rtl="0" eaLnBrk="1" latinLnBrk="0" hangingPunct="1">
              <a:defRPr sz="1800" kern="1200">
                <a:solidFill>
                  <a:schemeClr val="tx1"/>
                </a:solidFill>
                <a:latin typeface="+mn-lt"/>
                <a:ea typeface="+mn-ea"/>
                <a:cs typeface="+mn-cs"/>
              </a:defRPr>
            </a:lvl4pPr>
            <a:lvl5pPr marL="1825798" algn="l" defTabSz="456449" rtl="0" eaLnBrk="1" latinLnBrk="0" hangingPunct="1">
              <a:defRPr sz="1800" kern="1200">
                <a:solidFill>
                  <a:schemeClr val="tx1"/>
                </a:solidFill>
                <a:latin typeface="+mn-lt"/>
                <a:ea typeface="+mn-ea"/>
                <a:cs typeface="+mn-cs"/>
              </a:defRPr>
            </a:lvl5pPr>
            <a:lvl6pPr marL="2282248" algn="l" defTabSz="456449" rtl="0" eaLnBrk="1" latinLnBrk="0" hangingPunct="1">
              <a:defRPr sz="1800" kern="1200">
                <a:solidFill>
                  <a:schemeClr val="tx1"/>
                </a:solidFill>
                <a:latin typeface="+mn-lt"/>
                <a:ea typeface="+mn-ea"/>
                <a:cs typeface="+mn-cs"/>
              </a:defRPr>
            </a:lvl6pPr>
            <a:lvl7pPr marL="2738697" algn="l" defTabSz="456449" rtl="0" eaLnBrk="1" latinLnBrk="0" hangingPunct="1">
              <a:defRPr sz="1800" kern="1200">
                <a:solidFill>
                  <a:schemeClr val="tx1"/>
                </a:solidFill>
                <a:latin typeface="+mn-lt"/>
                <a:ea typeface="+mn-ea"/>
                <a:cs typeface="+mn-cs"/>
              </a:defRPr>
            </a:lvl7pPr>
            <a:lvl8pPr marL="3195147" algn="l" defTabSz="456449" rtl="0" eaLnBrk="1" latinLnBrk="0" hangingPunct="1">
              <a:defRPr sz="1800" kern="1200">
                <a:solidFill>
                  <a:schemeClr val="tx1"/>
                </a:solidFill>
                <a:latin typeface="+mn-lt"/>
                <a:ea typeface="+mn-ea"/>
                <a:cs typeface="+mn-cs"/>
              </a:defRPr>
            </a:lvl8pPr>
            <a:lvl9pPr marL="3651597" algn="l" defTabSz="456449" rtl="0" eaLnBrk="1" latinLnBrk="0" hangingPunct="1">
              <a:defRPr sz="1800" kern="1200">
                <a:solidFill>
                  <a:schemeClr val="tx1"/>
                </a:solidFill>
                <a:latin typeface="+mn-lt"/>
                <a:ea typeface="+mn-ea"/>
                <a:cs typeface="+mn-cs"/>
              </a:defRPr>
            </a:lvl9pPr>
          </a:lstStyle>
          <a:p>
            <a:pPr>
              <a:spcAft>
                <a:spcPts val="600"/>
              </a:spcAft>
            </a:pPr>
            <a:r>
              <a:rPr lang="en-US"/>
              <a:t>paetc.org</a:t>
            </a:r>
          </a:p>
        </p:txBody>
      </p:sp>
      <p:sp>
        <p:nvSpPr>
          <p:cNvPr id="4" name="Marcador de número de diapositiva 3"/>
          <p:cNvSpPr>
            <a:spLocks noGrp="1"/>
          </p:cNvSpPr>
          <p:nvPr>
            <p:ph type="sldNum" sz="quarter" idx="12"/>
          </p:nvPr>
        </p:nvSpPr>
        <p:spPr>
          <a:xfrm>
            <a:off x="8531788" y="6305882"/>
            <a:ext cx="548640" cy="396240"/>
          </a:xfrm>
        </p:spPr>
        <p:txBody>
          <a:bodyPr anchor="ctr">
            <a:normAutofit/>
          </a:bodyPr>
          <a:lstStyle/>
          <a:p>
            <a:pPr>
              <a:spcAft>
                <a:spcPts val="600"/>
              </a:spcAft>
            </a:pPr>
            <a:fld id="{1D2EA5EF-C699-AF4C-BA42-C0A1CAAB713C}" type="slidenum">
              <a:rPr lang="en-US" smtClean="0"/>
              <a:pPr>
                <a:spcAft>
                  <a:spcPts val="600"/>
                </a:spcAft>
              </a:pPr>
              <a:t>8</a:t>
            </a:fld>
            <a:endParaRPr lang="en-US"/>
          </a:p>
        </p:txBody>
      </p:sp>
    </p:spTree>
    <p:extLst>
      <p:ext uri="{BB962C8B-B14F-4D97-AF65-F5344CB8AC3E}">
        <p14:creationId xmlns:p14="http://schemas.microsoft.com/office/powerpoint/2010/main" val="6907933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013A9922-2E15-CA91-1966-EA9B5A86D6D4}"/>
              </a:ext>
            </a:extLst>
          </p:cNvPr>
          <p:cNvSpPr>
            <a:spLocks noGrp="1"/>
          </p:cNvSpPr>
          <p:nvPr>
            <p:ph type="title"/>
          </p:nvPr>
        </p:nvSpPr>
        <p:spPr>
          <a:xfrm>
            <a:off x="490539" y="274638"/>
            <a:ext cx="8315569" cy="1143000"/>
          </a:xfrm>
        </p:spPr>
        <p:txBody>
          <a:bodyPr/>
          <a:lstStyle/>
          <a:p>
            <a:r>
              <a:rPr lang="es-ES_tradnl" dirty="0" err="1"/>
              <a:t>Antiretroviral</a:t>
            </a:r>
            <a:r>
              <a:rPr lang="es-ES_tradnl" dirty="0"/>
              <a:t> </a:t>
            </a:r>
            <a:r>
              <a:rPr lang="es-ES_tradnl" dirty="0" err="1"/>
              <a:t>Treatment</a:t>
            </a:r>
            <a:r>
              <a:rPr lang="es-ES_tradnl" dirty="0"/>
              <a:t> (ART) (2)</a:t>
            </a:r>
            <a:endParaRPr lang="en-US" dirty="0"/>
          </a:p>
        </p:txBody>
      </p:sp>
      <p:pic>
        <p:nvPicPr>
          <p:cNvPr id="8" name="Picture 2" descr="Prevention Access Campaign postcard: &quot;Undetectable equals Untransmittable - a person living with HIV who has an undetectable viral load does not transmit the virus to their partners.&quot;">
            <a:extLst>
              <a:ext uri="{FF2B5EF4-FFF2-40B4-BE49-F238E27FC236}">
                <a16:creationId xmlns:a16="http://schemas.microsoft.com/office/drawing/2014/main" id="{E6617445-2369-400E-82D3-71E1C4E56293}"/>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57202" y="1618597"/>
            <a:ext cx="8315569" cy="4033050"/>
          </a:xfrm>
          <a:prstGeom prst="rect">
            <a:avLst/>
          </a:prstGeom>
          <a:solidFill>
            <a:srgbClr val="FFFFFF"/>
          </a:solidFill>
        </p:spPr>
      </p:pic>
      <p:sp>
        <p:nvSpPr>
          <p:cNvPr id="9" name="TextBox 8">
            <a:extLst>
              <a:ext uri="{FF2B5EF4-FFF2-40B4-BE49-F238E27FC236}">
                <a16:creationId xmlns:a16="http://schemas.microsoft.com/office/drawing/2014/main" id="{0C9E760D-B5E9-FCCA-A6EC-A6D3A11FB206}"/>
              </a:ext>
            </a:extLst>
          </p:cNvPr>
          <p:cNvSpPr txBox="1"/>
          <p:nvPr/>
        </p:nvSpPr>
        <p:spPr>
          <a:xfrm>
            <a:off x="457202" y="5852606"/>
            <a:ext cx="8500397" cy="553998"/>
          </a:xfrm>
          <a:prstGeom prst="rect">
            <a:avLst/>
          </a:prstGeom>
          <a:noFill/>
        </p:spPr>
        <p:txBody>
          <a:bodyPr wrap="square" rtlCol="0">
            <a:spAutoFit/>
          </a:bodyPr>
          <a:lstStyle/>
          <a:p>
            <a:r>
              <a:rPr lang="en-US" sz="1200" b="0" i="0" kern="1200" cap="none" spc="-100" dirty="0">
                <a:ln>
                  <a:noFill/>
                </a:ln>
                <a:solidFill>
                  <a:srgbClr val="000000"/>
                </a:solidFill>
                <a:effectLst/>
                <a:latin typeface="Arial" panose="020B0604020202020204" pitchFamily="34" charset="0"/>
                <a:ea typeface="+mj-ea"/>
                <a:cs typeface="ITC Avant Garde Std Md"/>
                <a:hlinkClick r:id="rId3"/>
              </a:rPr>
              <a:t>https://aidsinfo.nih.gov/understanding-hiv-aids/glossary/876/undetectable-viral-load</a:t>
            </a:r>
            <a:endParaRPr lang="en-US" sz="1200" b="0" i="0" kern="1200" cap="none" spc="-100" dirty="0">
              <a:ln>
                <a:noFill/>
              </a:ln>
              <a:solidFill>
                <a:srgbClr val="000000"/>
              </a:solidFill>
              <a:effectLst/>
              <a:latin typeface="Arial" panose="020B0604020202020204" pitchFamily="34" charset="0"/>
              <a:ea typeface="+mj-ea"/>
              <a:cs typeface="ITC Avant Garde Std Md"/>
            </a:endParaRPr>
          </a:p>
          <a:p>
            <a:endParaRPr lang="en-US" dirty="0"/>
          </a:p>
        </p:txBody>
      </p:sp>
      <p:sp>
        <p:nvSpPr>
          <p:cNvPr id="5" name="Footer Placeholder 4">
            <a:extLst>
              <a:ext uri="{FF2B5EF4-FFF2-40B4-BE49-F238E27FC236}">
                <a16:creationId xmlns:a16="http://schemas.microsoft.com/office/drawing/2014/main" id="{5EEA8088-890E-429C-A32B-5300834D1FA9}"/>
              </a:ext>
            </a:extLst>
          </p:cNvPr>
          <p:cNvSpPr>
            <a:spLocks noGrp="1"/>
          </p:cNvSpPr>
          <p:nvPr>
            <p:ph type="ftr" sz="quarter" idx="11"/>
          </p:nvPr>
        </p:nvSpPr>
        <p:spPr>
          <a:xfrm>
            <a:off x="3352459" y="6352708"/>
            <a:ext cx="4367298" cy="365760"/>
          </a:xfrm>
          <a:prstGeom prst="rect">
            <a:avLst/>
          </a:prstGeom>
        </p:spPr>
        <p:txBody>
          <a:bodyPr anchor="ctr">
            <a:normAutofit/>
          </a:bodyPr>
          <a:lstStyle>
            <a:defPPr>
              <a:defRPr lang="en-US"/>
            </a:defPPr>
            <a:lvl1pPr marL="0" algn="l" defTabSz="456449" rtl="0" eaLnBrk="1" latinLnBrk="0" hangingPunct="1">
              <a:defRPr sz="1200" b="0" i="0" kern="1200">
                <a:solidFill>
                  <a:schemeClr val="tx2">
                    <a:lumMod val="40000"/>
                    <a:lumOff val="60000"/>
                  </a:schemeClr>
                </a:solidFill>
                <a:latin typeface="+mn-lt"/>
                <a:ea typeface="+mn-ea"/>
                <a:cs typeface="ITC Avant Garde Std Bk Cn"/>
              </a:defRPr>
            </a:lvl1pPr>
            <a:lvl2pPr marL="456449" algn="l" defTabSz="456449" rtl="0" eaLnBrk="1" latinLnBrk="0" hangingPunct="1">
              <a:defRPr sz="1800" kern="1200">
                <a:solidFill>
                  <a:schemeClr val="tx1"/>
                </a:solidFill>
                <a:latin typeface="+mn-lt"/>
                <a:ea typeface="+mn-ea"/>
                <a:cs typeface="+mn-cs"/>
              </a:defRPr>
            </a:lvl2pPr>
            <a:lvl3pPr marL="912899" algn="l" defTabSz="456449" rtl="0" eaLnBrk="1" latinLnBrk="0" hangingPunct="1">
              <a:defRPr sz="1800" kern="1200">
                <a:solidFill>
                  <a:schemeClr val="tx1"/>
                </a:solidFill>
                <a:latin typeface="+mn-lt"/>
                <a:ea typeface="+mn-ea"/>
                <a:cs typeface="+mn-cs"/>
              </a:defRPr>
            </a:lvl3pPr>
            <a:lvl4pPr marL="1369349" algn="l" defTabSz="456449" rtl="0" eaLnBrk="1" latinLnBrk="0" hangingPunct="1">
              <a:defRPr sz="1800" kern="1200">
                <a:solidFill>
                  <a:schemeClr val="tx1"/>
                </a:solidFill>
                <a:latin typeface="+mn-lt"/>
                <a:ea typeface="+mn-ea"/>
                <a:cs typeface="+mn-cs"/>
              </a:defRPr>
            </a:lvl4pPr>
            <a:lvl5pPr marL="1825798" algn="l" defTabSz="456449" rtl="0" eaLnBrk="1" latinLnBrk="0" hangingPunct="1">
              <a:defRPr sz="1800" kern="1200">
                <a:solidFill>
                  <a:schemeClr val="tx1"/>
                </a:solidFill>
                <a:latin typeface="+mn-lt"/>
                <a:ea typeface="+mn-ea"/>
                <a:cs typeface="+mn-cs"/>
              </a:defRPr>
            </a:lvl5pPr>
            <a:lvl6pPr marL="2282248" algn="l" defTabSz="456449" rtl="0" eaLnBrk="1" latinLnBrk="0" hangingPunct="1">
              <a:defRPr sz="1800" kern="1200">
                <a:solidFill>
                  <a:schemeClr val="tx1"/>
                </a:solidFill>
                <a:latin typeface="+mn-lt"/>
                <a:ea typeface="+mn-ea"/>
                <a:cs typeface="+mn-cs"/>
              </a:defRPr>
            </a:lvl6pPr>
            <a:lvl7pPr marL="2738697" algn="l" defTabSz="456449" rtl="0" eaLnBrk="1" latinLnBrk="0" hangingPunct="1">
              <a:defRPr sz="1800" kern="1200">
                <a:solidFill>
                  <a:schemeClr val="tx1"/>
                </a:solidFill>
                <a:latin typeface="+mn-lt"/>
                <a:ea typeface="+mn-ea"/>
                <a:cs typeface="+mn-cs"/>
              </a:defRPr>
            </a:lvl7pPr>
            <a:lvl8pPr marL="3195147" algn="l" defTabSz="456449" rtl="0" eaLnBrk="1" latinLnBrk="0" hangingPunct="1">
              <a:defRPr sz="1800" kern="1200">
                <a:solidFill>
                  <a:schemeClr val="tx1"/>
                </a:solidFill>
                <a:latin typeface="+mn-lt"/>
                <a:ea typeface="+mn-ea"/>
                <a:cs typeface="+mn-cs"/>
              </a:defRPr>
            </a:lvl8pPr>
            <a:lvl9pPr marL="3651597" algn="l" defTabSz="456449" rtl="0" eaLnBrk="1" latinLnBrk="0" hangingPunct="1">
              <a:defRPr sz="1800" kern="1200">
                <a:solidFill>
                  <a:schemeClr val="tx1"/>
                </a:solidFill>
                <a:latin typeface="+mn-lt"/>
                <a:ea typeface="+mn-ea"/>
                <a:cs typeface="+mn-cs"/>
              </a:defRPr>
            </a:lvl9pPr>
          </a:lstStyle>
          <a:p>
            <a:pPr>
              <a:spcAft>
                <a:spcPts val="600"/>
              </a:spcAft>
            </a:pPr>
            <a:r>
              <a:rPr lang="en-US"/>
              <a:t>paetc.org</a:t>
            </a:r>
            <a:endParaRPr lang="en-US" b="0" i="0" kern="1200">
              <a:latin typeface="+mn-lt"/>
              <a:ea typeface="+mn-ea"/>
              <a:cs typeface="ITC Avant Garde Std Bk Cn"/>
            </a:endParaRPr>
          </a:p>
        </p:txBody>
      </p:sp>
      <p:sp>
        <p:nvSpPr>
          <p:cNvPr id="4" name="Slide Number Placeholder 3">
            <a:extLst>
              <a:ext uri="{FF2B5EF4-FFF2-40B4-BE49-F238E27FC236}">
                <a16:creationId xmlns:a16="http://schemas.microsoft.com/office/drawing/2014/main" id="{89BA0FF1-673A-416C-A011-B89CDF4F8D7B}"/>
              </a:ext>
            </a:extLst>
          </p:cNvPr>
          <p:cNvSpPr>
            <a:spLocks noGrp="1"/>
          </p:cNvSpPr>
          <p:nvPr>
            <p:ph type="sldNum" sz="quarter" idx="12"/>
          </p:nvPr>
        </p:nvSpPr>
        <p:spPr/>
        <p:txBody>
          <a:bodyPr vert="horz" lIns="0" tIns="0" rIns="0" bIns="0" rtlCol="0" anchor="ctr">
            <a:normAutofit/>
          </a:bodyPr>
          <a:lstStyle/>
          <a:p>
            <a:pPr>
              <a:spcAft>
                <a:spcPts val="600"/>
              </a:spcAft>
            </a:pPr>
            <a:fld id="{1D2EA5EF-C699-AF4C-BA42-C0A1CAAB713C}" type="slidenum">
              <a:rPr lang="en-US" smtClean="0"/>
              <a:pPr>
                <a:spcAft>
                  <a:spcPts val="600"/>
                </a:spcAft>
              </a:pPr>
              <a:t>9</a:t>
            </a:fld>
            <a:endParaRPr lang="en-US"/>
          </a:p>
        </p:txBody>
      </p:sp>
    </p:spTree>
    <p:extLst>
      <p:ext uri="{BB962C8B-B14F-4D97-AF65-F5344CB8AC3E}">
        <p14:creationId xmlns:p14="http://schemas.microsoft.com/office/powerpoint/2010/main" val="2389888859"/>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ETC Program master slide template 4x3">
  <a:themeElements>
    <a:clrScheme name="Custom 8">
      <a:dk1>
        <a:srgbClr val="222222"/>
      </a:dk1>
      <a:lt1>
        <a:srgbClr val="FFFFFF"/>
      </a:lt1>
      <a:dk2>
        <a:srgbClr val="1C3768"/>
      </a:dk2>
      <a:lt2>
        <a:srgbClr val="D6D6D6"/>
      </a:lt2>
      <a:accent1>
        <a:srgbClr val="F1A21F"/>
      </a:accent1>
      <a:accent2>
        <a:srgbClr val="8F3E97"/>
      </a:accent2>
      <a:accent3>
        <a:srgbClr val="1EB24B"/>
      </a:accent3>
      <a:accent4>
        <a:srgbClr val="0054A6"/>
      </a:accent4>
      <a:accent5>
        <a:srgbClr val="F37520"/>
      </a:accent5>
      <a:accent6>
        <a:srgbClr val="D6201A"/>
      </a:accent6>
      <a:hlink>
        <a:srgbClr val="478FCC"/>
      </a:hlink>
      <a:folHlink>
        <a:srgbClr val="677983"/>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Adjacency">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gradFill rotWithShape="1">
          <a:gsLst>
            <a:gs pos="0">
              <a:schemeClr val="phClr">
                <a:tint val="90000"/>
              </a:schemeClr>
            </a:gs>
            <a:gs pos="75000">
              <a:schemeClr val="phClr">
                <a:shade val="100000"/>
                <a:satMod val="115000"/>
              </a:schemeClr>
            </a:gs>
            <a:gs pos="100000">
              <a:schemeClr val="phClr">
                <a:shade val="70000"/>
                <a:satMod val="130000"/>
              </a:schemeClr>
            </a:gs>
          </a:gsLst>
          <a:path path="circle">
            <a:fillToRect l="20000" t="50000" r="100000" b="50000"/>
          </a:path>
        </a:gradFill>
        <a:blipFill rotWithShape="1">
          <a:blip xmlns:r="http://schemas.openxmlformats.org/officeDocument/2006/relationships" r:embed="rId1">
            <a:duotone>
              <a:schemeClr val="phClr">
                <a:tint val="97000"/>
              </a:schemeClr>
              <a:schemeClr val="phClr">
                <a:shade val="96000"/>
              </a:schemeClr>
            </a:duotone>
          </a:blip>
          <a:tile tx="0" ty="0" sx="32000" sy="32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7305</TotalTime>
  <Words>5903</Words>
  <Application>Microsoft Office PowerPoint</Application>
  <PresentationFormat>On-screen Show (4:3)</PresentationFormat>
  <Paragraphs>467</Paragraphs>
  <Slides>53</Slides>
  <Notes>15</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53</vt:i4>
      </vt:variant>
    </vt:vector>
  </HeadingPairs>
  <TitlesOfParts>
    <vt:vector size="66" baseType="lpstr">
      <vt:lpstr>Arial</vt:lpstr>
      <vt:lpstr>Arial</vt:lpstr>
      <vt:lpstr>BlinkMacSystemFont</vt:lpstr>
      <vt:lpstr>Calibri</vt:lpstr>
      <vt:lpstr>ITC Avant Garde Std Bk</vt:lpstr>
      <vt:lpstr>Noto Sans</vt:lpstr>
      <vt:lpstr>Open Sans</vt:lpstr>
      <vt:lpstr>Roboto</vt:lpstr>
      <vt:lpstr>Source Sans Pro</vt:lpstr>
      <vt:lpstr>Times</vt:lpstr>
      <vt:lpstr>Times New Roman</vt:lpstr>
      <vt:lpstr>Wingdings</vt:lpstr>
      <vt:lpstr>AETC Program master slide template 4x3</vt:lpstr>
      <vt:lpstr>HIV PrEP and DoxyPEP</vt:lpstr>
      <vt:lpstr>Disclaimer</vt:lpstr>
      <vt:lpstr>Learning Objectives</vt:lpstr>
      <vt:lpstr>Human Immunodeficiency Virus (HIV)</vt:lpstr>
      <vt:lpstr>Natural History of untreated HIV infection</vt:lpstr>
      <vt:lpstr>HIV Statistics</vt:lpstr>
      <vt:lpstr>How is HIV transmitted?</vt:lpstr>
      <vt:lpstr>Antiretroviral Treatment (ART) (1)</vt:lpstr>
      <vt:lpstr>Antiretroviral Treatment (ART) (2)</vt:lpstr>
      <vt:lpstr>HIV Prevention Strategies</vt:lpstr>
      <vt:lpstr>Effectiveness of condoms in preventing HIV transmission</vt:lpstr>
      <vt:lpstr>Reasons for not using condoms consistently</vt:lpstr>
      <vt:lpstr>Internal condoms (formerly, ‘female condoms’)</vt:lpstr>
      <vt:lpstr>Circumcision and HIV prevention</vt:lpstr>
      <vt:lpstr>Pre-exposure prophylaxis (PrEP)</vt:lpstr>
      <vt:lpstr>Deciding to take PrEP</vt:lpstr>
      <vt:lpstr>Deciding to take PrEP [1]</vt:lpstr>
      <vt:lpstr>How effective is PrEP?</vt:lpstr>
      <vt:lpstr>How long does PrEP take to work?</vt:lpstr>
      <vt:lpstr>Which medication should I prescribe for PrEP?</vt:lpstr>
      <vt:lpstr>IPERGAY: sex-driven PrEP</vt:lpstr>
      <vt:lpstr>Long-acting HIV Prevention tools</vt:lpstr>
      <vt:lpstr>Cabotegravir injections (1)</vt:lpstr>
      <vt:lpstr>Cabotegravir for HIV Prevention in Cisgender Men and Transgender Women  (HPTN 083)</vt:lpstr>
      <vt:lpstr>Cabotegravir for the prevention of HIV-1 in women (HPTN 084)</vt:lpstr>
      <vt:lpstr>Cabotegravir injections (2)</vt:lpstr>
      <vt:lpstr>Potential risk of HIV resistance with cabotegravir injections</vt:lpstr>
      <vt:lpstr>Initiating PrEP</vt:lpstr>
      <vt:lpstr>Acute HIV Syndrome</vt:lpstr>
      <vt:lpstr>Initiating PrEP: Baseline Labs</vt:lpstr>
      <vt:lpstr>HIV Seroconversion Window Period</vt:lpstr>
      <vt:lpstr>Considerations when Selecting PrEP</vt:lpstr>
      <vt:lpstr>Routine Monitoring [1]</vt:lpstr>
      <vt:lpstr>Routine Monitoring [2]</vt:lpstr>
      <vt:lpstr>Common ICD-10 Diagnoses for PrEP Visits</vt:lpstr>
      <vt:lpstr>Case 1:</vt:lpstr>
      <vt:lpstr>Case 1 [continued]:</vt:lpstr>
      <vt:lpstr>Sexually Transmitted Infections &amp; PrEP</vt:lpstr>
      <vt:lpstr>High Rates of Sexually Transmitted Infection in the U.S.</vt:lpstr>
      <vt:lpstr>CDC’s 2022 STI Surveillance Report: Incident Cases of Syphilis is on the Rise</vt:lpstr>
      <vt:lpstr>Sexually transmitted infections can be missed if just screening urine</vt:lpstr>
      <vt:lpstr>Doxycycline as post-exposure prophylaxis for sexually transmitted infections in MSM and transgender women</vt:lpstr>
      <vt:lpstr>DoxyPEP Study Design</vt:lpstr>
      <vt:lpstr>Combined incidence of gonorrhea, chlamydia, and syphilis was lower by 2/3 with DoxyPEP vs standard care</vt:lpstr>
      <vt:lpstr>DoxyPEP: Adherence and Safety</vt:lpstr>
      <vt:lpstr>DoxyPEP: Risk of Antimicrobial Resistance</vt:lpstr>
      <vt:lpstr>Case 2:</vt:lpstr>
      <vt:lpstr>Case 2 [continued]:</vt:lpstr>
      <vt:lpstr>Case 2 [continued]</vt:lpstr>
      <vt:lpstr>Summary</vt:lpstr>
      <vt:lpstr>References (1)</vt:lpstr>
      <vt:lpstr>References (2)</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dc:title>
  <dc:creator>Maya Gil-Cantu</dc:creator>
  <cp:lastModifiedBy>Minerva Layug-Gomez</cp:lastModifiedBy>
  <cp:revision>215</cp:revision>
  <dcterms:created xsi:type="dcterms:W3CDTF">2020-11-12T22:58:33Z</dcterms:created>
  <dcterms:modified xsi:type="dcterms:W3CDTF">2024-03-19T14:54:49Z</dcterms:modified>
</cp:coreProperties>
</file>