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99" r:id="rId2"/>
  </p:sldMasterIdLst>
  <p:notesMasterIdLst>
    <p:notesMasterId r:id="rId41"/>
  </p:notesMasterIdLst>
  <p:handoutMasterIdLst>
    <p:handoutMasterId r:id="rId42"/>
  </p:handoutMasterIdLst>
  <p:sldIdLst>
    <p:sldId id="258" r:id="rId3"/>
    <p:sldId id="257" r:id="rId4"/>
    <p:sldId id="261" r:id="rId5"/>
    <p:sldId id="262" r:id="rId6"/>
    <p:sldId id="272" r:id="rId7"/>
    <p:sldId id="273" r:id="rId8"/>
    <p:sldId id="274" r:id="rId9"/>
    <p:sldId id="276" r:id="rId10"/>
    <p:sldId id="277" r:id="rId11"/>
    <p:sldId id="278" r:id="rId12"/>
    <p:sldId id="279" r:id="rId13"/>
    <p:sldId id="306" r:id="rId14"/>
    <p:sldId id="281" r:id="rId15"/>
    <p:sldId id="282" r:id="rId16"/>
    <p:sldId id="283" r:id="rId17"/>
    <p:sldId id="284" r:id="rId18"/>
    <p:sldId id="275" r:id="rId19"/>
    <p:sldId id="285" r:id="rId20"/>
    <p:sldId id="286" r:id="rId21"/>
    <p:sldId id="287" r:id="rId22"/>
    <p:sldId id="288" r:id="rId23"/>
    <p:sldId id="289" r:id="rId24"/>
    <p:sldId id="290" r:id="rId25"/>
    <p:sldId id="291" r:id="rId26"/>
    <p:sldId id="307" r:id="rId27"/>
    <p:sldId id="294" r:id="rId28"/>
    <p:sldId id="295" r:id="rId29"/>
    <p:sldId id="296" r:id="rId30"/>
    <p:sldId id="297" r:id="rId31"/>
    <p:sldId id="298" r:id="rId32"/>
    <p:sldId id="299" r:id="rId33"/>
    <p:sldId id="300" r:id="rId34"/>
    <p:sldId id="301" r:id="rId35"/>
    <p:sldId id="302" r:id="rId36"/>
    <p:sldId id="303" r:id="rId37"/>
    <p:sldId id="304" r:id="rId38"/>
    <p:sldId id="308" r:id="rId39"/>
    <p:sldId id="30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J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83547" autoAdjust="0"/>
  </p:normalViewPr>
  <p:slideViewPr>
    <p:cSldViewPr snapToGrid="0" snapToObjects="1">
      <p:cViewPr varScale="1">
        <p:scale>
          <a:sx n="95" d="100"/>
          <a:sy n="95" d="100"/>
        </p:scale>
        <p:origin x="1140"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3/27/2024</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02 2024</a:t>
            </a:r>
          </a:p>
          <a:p>
            <a:r>
              <a:rPr lang="en-US" dirty="0"/>
              <a:t>Target audience: clinical members of the healthcare team</a:t>
            </a:r>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41313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10</a:t>
            </a:fld>
            <a:endParaRPr lang="en-US"/>
          </a:p>
        </p:txBody>
      </p:sp>
    </p:spTree>
    <p:extLst>
      <p:ext uri="{BB962C8B-B14F-4D97-AF65-F5344CB8AC3E}">
        <p14:creationId xmlns:p14="http://schemas.microsoft.com/office/powerpoint/2010/main" val="56869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11</a:t>
            </a:fld>
            <a:endParaRPr lang="en-US"/>
          </a:p>
        </p:txBody>
      </p:sp>
    </p:spTree>
    <p:extLst>
      <p:ext uri="{BB962C8B-B14F-4D97-AF65-F5344CB8AC3E}">
        <p14:creationId xmlns:p14="http://schemas.microsoft.com/office/powerpoint/2010/main" val="121551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13</a:t>
            </a:fld>
            <a:endParaRPr lang="en-US"/>
          </a:p>
        </p:txBody>
      </p:sp>
    </p:spTree>
    <p:extLst>
      <p:ext uri="{BB962C8B-B14F-4D97-AF65-F5344CB8AC3E}">
        <p14:creationId xmlns:p14="http://schemas.microsoft.com/office/powerpoint/2010/main" val="158614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14</a:t>
            </a:fld>
            <a:endParaRPr lang="en-US"/>
          </a:p>
        </p:txBody>
      </p:sp>
    </p:spTree>
    <p:extLst>
      <p:ext uri="{BB962C8B-B14F-4D97-AF65-F5344CB8AC3E}">
        <p14:creationId xmlns:p14="http://schemas.microsoft.com/office/powerpoint/2010/main" val="19701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15</a:t>
            </a:fld>
            <a:endParaRPr lang="en-US"/>
          </a:p>
        </p:txBody>
      </p:sp>
    </p:spTree>
    <p:extLst>
      <p:ext uri="{BB962C8B-B14F-4D97-AF65-F5344CB8AC3E}">
        <p14:creationId xmlns:p14="http://schemas.microsoft.com/office/powerpoint/2010/main" val="1640663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16</a:t>
            </a:fld>
            <a:endParaRPr lang="en-US"/>
          </a:p>
        </p:txBody>
      </p:sp>
    </p:spTree>
    <p:extLst>
      <p:ext uri="{BB962C8B-B14F-4D97-AF65-F5344CB8AC3E}">
        <p14:creationId xmlns:p14="http://schemas.microsoft.com/office/powerpoint/2010/main" val="2584871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17</a:t>
            </a:fld>
            <a:endParaRPr lang="en-US"/>
          </a:p>
        </p:txBody>
      </p:sp>
    </p:spTree>
    <p:extLst>
      <p:ext uri="{BB962C8B-B14F-4D97-AF65-F5344CB8AC3E}">
        <p14:creationId xmlns:p14="http://schemas.microsoft.com/office/powerpoint/2010/main" val="3569788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18</a:t>
            </a:fld>
            <a:endParaRPr lang="en-US"/>
          </a:p>
        </p:txBody>
      </p:sp>
    </p:spTree>
    <p:extLst>
      <p:ext uri="{BB962C8B-B14F-4D97-AF65-F5344CB8AC3E}">
        <p14:creationId xmlns:p14="http://schemas.microsoft.com/office/powerpoint/2010/main" val="196568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19</a:t>
            </a:fld>
            <a:endParaRPr lang="en-US"/>
          </a:p>
        </p:txBody>
      </p:sp>
    </p:spTree>
    <p:extLst>
      <p:ext uri="{BB962C8B-B14F-4D97-AF65-F5344CB8AC3E}">
        <p14:creationId xmlns:p14="http://schemas.microsoft.com/office/powerpoint/2010/main" val="821855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20</a:t>
            </a:fld>
            <a:endParaRPr lang="en-US"/>
          </a:p>
        </p:txBody>
      </p:sp>
    </p:spTree>
    <p:extLst>
      <p:ext uri="{BB962C8B-B14F-4D97-AF65-F5344CB8AC3E}">
        <p14:creationId xmlns:p14="http://schemas.microsoft.com/office/powerpoint/2010/main" val="366531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a:t>
            </a:fld>
            <a:endParaRPr lang="en-US"/>
          </a:p>
        </p:txBody>
      </p:sp>
    </p:spTree>
    <p:extLst>
      <p:ext uri="{BB962C8B-B14F-4D97-AF65-F5344CB8AC3E}">
        <p14:creationId xmlns:p14="http://schemas.microsoft.com/office/powerpoint/2010/main" val="1989852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21</a:t>
            </a:fld>
            <a:endParaRPr lang="en-US"/>
          </a:p>
        </p:txBody>
      </p:sp>
    </p:spTree>
    <p:extLst>
      <p:ext uri="{BB962C8B-B14F-4D97-AF65-F5344CB8AC3E}">
        <p14:creationId xmlns:p14="http://schemas.microsoft.com/office/powerpoint/2010/main" val="3203616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22</a:t>
            </a:fld>
            <a:endParaRPr lang="en-US"/>
          </a:p>
        </p:txBody>
      </p:sp>
    </p:spTree>
    <p:extLst>
      <p:ext uri="{BB962C8B-B14F-4D97-AF65-F5344CB8AC3E}">
        <p14:creationId xmlns:p14="http://schemas.microsoft.com/office/powerpoint/2010/main" val="2846556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23</a:t>
            </a:fld>
            <a:endParaRPr lang="en-US"/>
          </a:p>
        </p:txBody>
      </p:sp>
    </p:spTree>
    <p:extLst>
      <p:ext uri="{BB962C8B-B14F-4D97-AF65-F5344CB8AC3E}">
        <p14:creationId xmlns:p14="http://schemas.microsoft.com/office/powerpoint/2010/main" val="2251689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24</a:t>
            </a:fld>
            <a:endParaRPr lang="en-US"/>
          </a:p>
        </p:txBody>
      </p:sp>
    </p:spTree>
    <p:extLst>
      <p:ext uri="{BB962C8B-B14F-4D97-AF65-F5344CB8AC3E}">
        <p14:creationId xmlns:p14="http://schemas.microsoft.com/office/powerpoint/2010/main" val="2013529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26</a:t>
            </a:fld>
            <a:endParaRPr lang="en-US"/>
          </a:p>
        </p:txBody>
      </p:sp>
    </p:spTree>
    <p:extLst>
      <p:ext uri="{BB962C8B-B14F-4D97-AF65-F5344CB8AC3E}">
        <p14:creationId xmlns:p14="http://schemas.microsoft.com/office/powerpoint/2010/main" val="1218503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27</a:t>
            </a:fld>
            <a:endParaRPr lang="en-US"/>
          </a:p>
        </p:txBody>
      </p:sp>
    </p:spTree>
    <p:extLst>
      <p:ext uri="{BB962C8B-B14F-4D97-AF65-F5344CB8AC3E}">
        <p14:creationId xmlns:p14="http://schemas.microsoft.com/office/powerpoint/2010/main" val="3026943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28</a:t>
            </a:fld>
            <a:endParaRPr lang="en-US"/>
          </a:p>
        </p:txBody>
      </p:sp>
    </p:spTree>
    <p:extLst>
      <p:ext uri="{BB962C8B-B14F-4D97-AF65-F5344CB8AC3E}">
        <p14:creationId xmlns:p14="http://schemas.microsoft.com/office/powerpoint/2010/main" val="1670084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29</a:t>
            </a:fld>
            <a:endParaRPr lang="en-US"/>
          </a:p>
        </p:txBody>
      </p:sp>
    </p:spTree>
    <p:extLst>
      <p:ext uri="{BB962C8B-B14F-4D97-AF65-F5344CB8AC3E}">
        <p14:creationId xmlns:p14="http://schemas.microsoft.com/office/powerpoint/2010/main" val="2072059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30</a:t>
            </a:fld>
            <a:endParaRPr lang="en-US"/>
          </a:p>
        </p:txBody>
      </p:sp>
    </p:spTree>
    <p:extLst>
      <p:ext uri="{BB962C8B-B14F-4D97-AF65-F5344CB8AC3E}">
        <p14:creationId xmlns:p14="http://schemas.microsoft.com/office/powerpoint/2010/main" val="3723811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31</a:t>
            </a:fld>
            <a:endParaRPr lang="en-US"/>
          </a:p>
        </p:txBody>
      </p:sp>
    </p:spTree>
    <p:extLst>
      <p:ext uri="{BB962C8B-B14F-4D97-AF65-F5344CB8AC3E}">
        <p14:creationId xmlns:p14="http://schemas.microsoft.com/office/powerpoint/2010/main" val="325599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3</a:t>
            </a:fld>
            <a:endParaRPr lang="en-US"/>
          </a:p>
        </p:txBody>
      </p:sp>
    </p:spTree>
    <p:extLst>
      <p:ext uri="{BB962C8B-B14F-4D97-AF65-F5344CB8AC3E}">
        <p14:creationId xmlns:p14="http://schemas.microsoft.com/office/powerpoint/2010/main" val="1498359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32</a:t>
            </a:fld>
            <a:endParaRPr lang="en-US"/>
          </a:p>
        </p:txBody>
      </p:sp>
    </p:spTree>
    <p:extLst>
      <p:ext uri="{BB962C8B-B14F-4D97-AF65-F5344CB8AC3E}">
        <p14:creationId xmlns:p14="http://schemas.microsoft.com/office/powerpoint/2010/main" val="3914552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33</a:t>
            </a:fld>
            <a:endParaRPr lang="en-US"/>
          </a:p>
        </p:txBody>
      </p:sp>
    </p:spTree>
    <p:extLst>
      <p:ext uri="{BB962C8B-B14F-4D97-AF65-F5344CB8AC3E}">
        <p14:creationId xmlns:p14="http://schemas.microsoft.com/office/powerpoint/2010/main" val="199058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www.socialwork.career</a:t>
            </a:r>
          </a:p>
        </p:txBody>
      </p:sp>
      <p:sp>
        <p:nvSpPr>
          <p:cNvPr id="4" name="Slide Number Placeholder 3"/>
          <p:cNvSpPr>
            <a:spLocks noGrp="1"/>
          </p:cNvSpPr>
          <p:nvPr>
            <p:ph type="sldNum" sz="quarter" idx="5"/>
          </p:nvPr>
        </p:nvSpPr>
        <p:spPr/>
        <p:txBody>
          <a:bodyPr/>
          <a:lstStyle/>
          <a:p>
            <a:fld id="{FD946021-F3BC-2C44-93EC-B2E34AEC9A53}" type="slidenum">
              <a:rPr lang="en-US" smtClean="0"/>
              <a:t>34</a:t>
            </a:fld>
            <a:endParaRPr lang="en-US"/>
          </a:p>
        </p:txBody>
      </p:sp>
    </p:spTree>
    <p:extLst>
      <p:ext uri="{BB962C8B-B14F-4D97-AF65-F5344CB8AC3E}">
        <p14:creationId xmlns:p14="http://schemas.microsoft.com/office/powerpoint/2010/main" val="2815080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35</a:t>
            </a:fld>
            <a:endParaRPr lang="en-US"/>
          </a:p>
        </p:txBody>
      </p:sp>
    </p:spTree>
    <p:extLst>
      <p:ext uri="{BB962C8B-B14F-4D97-AF65-F5344CB8AC3E}">
        <p14:creationId xmlns:p14="http://schemas.microsoft.com/office/powerpoint/2010/main" val="427978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37</a:t>
            </a:fld>
            <a:endParaRPr lang="en-US"/>
          </a:p>
        </p:txBody>
      </p:sp>
    </p:spTree>
    <p:extLst>
      <p:ext uri="{BB962C8B-B14F-4D97-AF65-F5344CB8AC3E}">
        <p14:creationId xmlns:p14="http://schemas.microsoft.com/office/powerpoint/2010/main" val="3497135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38</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4</a:t>
            </a:fld>
            <a:endParaRPr lang="en-US"/>
          </a:p>
        </p:txBody>
      </p:sp>
    </p:spTree>
    <p:extLst>
      <p:ext uri="{BB962C8B-B14F-4D97-AF65-F5344CB8AC3E}">
        <p14:creationId xmlns:p14="http://schemas.microsoft.com/office/powerpoint/2010/main" val="49533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D946021-F3BC-2C44-93EC-B2E34AEC9A53}" type="slidenum">
              <a:rPr lang="en-US" smtClean="0"/>
              <a:t>5</a:t>
            </a:fld>
            <a:endParaRPr lang="en-US"/>
          </a:p>
        </p:txBody>
      </p:sp>
    </p:spTree>
    <p:extLst>
      <p:ext uri="{BB962C8B-B14F-4D97-AF65-F5344CB8AC3E}">
        <p14:creationId xmlns:p14="http://schemas.microsoft.com/office/powerpoint/2010/main" val="301238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6</a:t>
            </a:fld>
            <a:endParaRPr lang="en-US"/>
          </a:p>
        </p:txBody>
      </p:sp>
    </p:spTree>
    <p:extLst>
      <p:ext uri="{BB962C8B-B14F-4D97-AF65-F5344CB8AC3E}">
        <p14:creationId xmlns:p14="http://schemas.microsoft.com/office/powerpoint/2010/main" val="14778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 in PWH</a:t>
            </a:r>
          </a:p>
          <a:p>
            <a:r>
              <a:rPr lang="en-US" dirty="0"/>
              <a:t>Young-Wolff, KC. Adverse childhood experiences, mental health, substance use, and HIV-related outcomes among persons with HIV. 19 Mar 2019; 1241-1249.  https://www.tandfonline.com/doi/full/10.1080/09540121.2019.1587372#:~:text=Sample%20characteristics%20of%20Persons%20with,adverse%20childhood%20experiences%20(ACEs).&amp;text=ACES%20were%20highly%20prevalent%2C%20with,and%2023.3%25%20%E2%89%A55%20ACEs.</a:t>
            </a:r>
          </a:p>
        </p:txBody>
      </p:sp>
      <p:sp>
        <p:nvSpPr>
          <p:cNvPr id="4" name="Slide Number Placeholder 3"/>
          <p:cNvSpPr>
            <a:spLocks noGrp="1"/>
          </p:cNvSpPr>
          <p:nvPr>
            <p:ph type="sldNum" sz="quarter" idx="5"/>
          </p:nvPr>
        </p:nvSpPr>
        <p:spPr/>
        <p:txBody>
          <a:bodyPr/>
          <a:lstStyle/>
          <a:p>
            <a:fld id="{FD946021-F3BC-2C44-93EC-B2E34AEC9A53}" type="slidenum">
              <a:rPr lang="en-US" smtClean="0"/>
              <a:t>7</a:t>
            </a:fld>
            <a:endParaRPr lang="en-US"/>
          </a:p>
        </p:txBody>
      </p:sp>
    </p:spTree>
    <p:extLst>
      <p:ext uri="{BB962C8B-B14F-4D97-AF65-F5344CB8AC3E}">
        <p14:creationId xmlns:p14="http://schemas.microsoft.com/office/powerpoint/2010/main" val="324853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8</a:t>
            </a:fld>
            <a:endParaRPr lang="en-US"/>
          </a:p>
        </p:txBody>
      </p:sp>
    </p:spTree>
    <p:extLst>
      <p:ext uri="{BB962C8B-B14F-4D97-AF65-F5344CB8AC3E}">
        <p14:creationId xmlns:p14="http://schemas.microsoft.com/office/powerpoint/2010/main" val="101148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9</a:t>
            </a:fld>
            <a:endParaRPr lang="en-US"/>
          </a:p>
        </p:txBody>
      </p:sp>
    </p:spTree>
    <p:extLst>
      <p:ext uri="{BB962C8B-B14F-4D97-AF65-F5344CB8AC3E}">
        <p14:creationId xmlns:p14="http://schemas.microsoft.com/office/powerpoint/2010/main" val="4254107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
        <p:nvSpPr>
          <p:cNvPr id="10" name="Slide Number Placeholder 5">
            <a:extLst>
              <a:ext uri="{FF2B5EF4-FFF2-40B4-BE49-F238E27FC236}">
                <a16:creationId xmlns:a16="http://schemas.microsoft.com/office/drawing/2014/main" id="{E321F195-1B81-5DC7-8ED1-262B98852240}"/>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cxnSp>
        <p:nvCxnSpPr>
          <p:cNvPr id="6" name="Straight Connector 5">
            <a:extLst>
              <a:ext uri="{FF2B5EF4-FFF2-40B4-BE49-F238E27FC236}">
                <a16:creationId xmlns:a16="http://schemas.microsoft.com/office/drawing/2014/main" id="{9B22F4BF-0FB8-2CCB-C433-73924A1D2EEB}"/>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68C4303-3FA3-04C8-3463-92ACCAA9C6DC}"/>
              </a:ext>
            </a:extLst>
          </p:cNvPr>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13" name="Subtitle 2">
            <a:extLst>
              <a:ext uri="{FF2B5EF4-FFF2-40B4-BE49-F238E27FC236}">
                <a16:creationId xmlns:a16="http://schemas.microsoft.com/office/drawing/2014/main" id="{393AA960-88C3-9B59-C9FB-24331402B3DC}"/>
              </a:ext>
            </a:extLst>
          </p:cNvPr>
          <p:cNvSpPr>
            <a:spLocks noGrp="1"/>
          </p:cNvSpPr>
          <p:nvPr>
            <p:ph type="subTitle" idx="1" hasCustomPrompt="1"/>
          </p:nvPr>
        </p:nvSpPr>
        <p:spPr>
          <a:xfrm>
            <a:off x="594532" y="4484195"/>
            <a:ext cx="11039475" cy="1143000"/>
          </a:xfrm>
        </p:spPr>
        <p:txBody>
          <a:bodyPr>
            <a:normAutofit fontScale="85000" lnSpcReduction="20000"/>
          </a:bodyPr>
          <a:lstStyle>
            <a:lvl1pPr>
              <a:spcBef>
                <a:spcPts val="1800"/>
              </a:spcBef>
              <a:defRPr/>
            </a:lvl1pPr>
          </a:lstStyle>
          <a:p>
            <a:pPr algn="ctr"/>
            <a:r>
              <a:rPr lang="en-US" sz="2800" cap="none" dirty="0"/>
              <a:t>Click to add subtitle</a:t>
            </a:r>
          </a:p>
        </p:txBody>
      </p:sp>
      <p:sp>
        <p:nvSpPr>
          <p:cNvPr id="16" name="Footer Placeholder 4">
            <a:extLst>
              <a:ext uri="{FF2B5EF4-FFF2-40B4-BE49-F238E27FC236}">
                <a16:creationId xmlns:a16="http://schemas.microsoft.com/office/drawing/2014/main" id="{F235D1B8-BDFE-D985-7983-D03C728DB632}"/>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pic>
        <p:nvPicPr>
          <p:cNvPr id="17" name="Picture 16">
            <a:extLst>
              <a:ext uri="{FF2B5EF4-FFF2-40B4-BE49-F238E27FC236}">
                <a16:creationId xmlns:a16="http://schemas.microsoft.com/office/drawing/2014/main" id="{A66CC117-2FFA-DD03-9073-CC5DEBB9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extLst>
      <p:ext uri="{BB962C8B-B14F-4D97-AF65-F5344CB8AC3E}">
        <p14:creationId xmlns:p14="http://schemas.microsoft.com/office/powerpoint/2010/main" val="119898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3187171"/>
            <a:ext cx="1021291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6" y="1553633"/>
            <a:ext cx="8180916" cy="1633539"/>
          </a:xfrm>
        </p:spPr>
        <p:txBody>
          <a:bodyPr anchor="b"/>
          <a:lstStyle>
            <a:lvl1pPr marL="0" indent="0">
              <a:buNone/>
              <a:defRPr sz="2667">
                <a:solidFill>
                  <a:srgbClr val="22222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1" y="1536192"/>
            <a:ext cx="5384799"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3"/>
          </a:xfrm>
        </p:spPr>
        <p:txBody>
          <a:bodyPr anchor="b">
            <a:noAutofit/>
          </a:bodyPr>
          <a:lstStyle>
            <a:lvl1pPr marL="0" indent="0" algn="l">
              <a:buNone/>
              <a:defRPr sz="3733"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408718"/>
            <a:ext cx="5186811" cy="355878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1" y="1644603"/>
            <a:ext cx="5384799" cy="639763"/>
          </a:xfrm>
        </p:spPr>
        <p:txBody>
          <a:bodyPr anchor="b">
            <a:noAutofit/>
          </a:bodyPr>
          <a:lstStyle>
            <a:lvl1pPr marL="0" indent="0" algn="l">
              <a:buNone/>
              <a:defRPr sz="3733"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309611" y="2408718"/>
            <a:ext cx="5384799" cy="355878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609600" y="1524000"/>
            <a:ext cx="11074400" cy="449580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24000"/>
            <a:ext cx="11074400" cy="449580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609600" y="1447800"/>
            <a:ext cx="110744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1355753" cy="594360"/>
          </a:xfrm>
        </p:spPr>
        <p:txBody>
          <a:bodyPr anchor="b"/>
          <a:lstStyle>
            <a:lvl1pPr algn="ctr">
              <a:defRPr sz="2933"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406401"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8"/>
            <a:ext cx="11450997" cy="522557"/>
          </a:xfrm>
        </p:spPr>
        <p:txBody>
          <a:bodyPr anchor="b"/>
          <a:lstStyle>
            <a:lvl1pPr algn="ctr">
              <a:defRPr sz="2933"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92000" cy="491392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402336" y="5607551"/>
            <a:ext cx="11450997" cy="538395"/>
          </a:xfrm>
        </p:spPr>
        <p:txBody>
          <a:bodyPr>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31" y="6230113"/>
            <a:ext cx="12189968" cy="146303"/>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017" y="6249162"/>
            <a:ext cx="12191153" cy="1905"/>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800"/>
          </a:p>
        </p:txBody>
      </p:sp>
      <p:sp>
        <p:nvSpPr>
          <p:cNvPr id="18" name="bk object 18"/>
          <p:cNvSpPr/>
          <p:nvPr/>
        </p:nvSpPr>
        <p:spPr>
          <a:xfrm>
            <a:off x="609600" y="5945123"/>
            <a:ext cx="1257808" cy="775716"/>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4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4" name="Holder 4"/>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347663" indent="-347663">
              <a:spcBef>
                <a:spcPts val="600"/>
              </a:spcBef>
              <a:defRPr sz="3000"/>
            </a:lvl2pPr>
            <a:lvl3pPr marL="576263" indent="-347663">
              <a:spcBef>
                <a:spcPts val="600"/>
              </a:spcBef>
              <a:defRPr sz="2600"/>
            </a:lvl3pPr>
            <a:lvl4pPr marL="858838" indent="-400050">
              <a:spcBef>
                <a:spcPts val="600"/>
              </a:spcBef>
              <a:defRPr sz="2200"/>
            </a:lvl4pPr>
            <a:lvl5pPr marL="1033463" indent="-347663">
              <a:spcBef>
                <a:spcPts val="600"/>
              </a:spcBef>
              <a:defRPr sz="2000"/>
            </a:lvl5pPr>
            <a:lvl6pPr marL="1262063" indent="-347663">
              <a:spcBef>
                <a:spcPts val="600"/>
              </a:spcBef>
              <a:buFont typeface="Arial" panose="020B0604020202020204" pitchFamily="34" charset="0"/>
              <a:buChar cha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C99B1DFE-7379-8CE8-33E0-FF71493550E1}"/>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
        <p:nvSpPr>
          <p:cNvPr id="8" name="Footer Placeholder 4">
            <a:extLst>
              <a:ext uri="{FF2B5EF4-FFF2-40B4-BE49-F238E27FC236}">
                <a16:creationId xmlns:a16="http://schemas.microsoft.com/office/drawing/2014/main" id="{D9C728E6-3772-49E4-D2EF-B5F6126A289B}"/>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Tree>
    <p:extLst>
      <p:ext uri="{BB962C8B-B14F-4D97-AF65-F5344CB8AC3E}">
        <p14:creationId xmlns:p14="http://schemas.microsoft.com/office/powerpoint/2010/main" val="4211251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31" y="6230113"/>
            <a:ext cx="12189968" cy="146303"/>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017" y="6249162"/>
            <a:ext cx="12191153" cy="1905"/>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800"/>
          </a:p>
        </p:txBody>
      </p:sp>
      <p:sp>
        <p:nvSpPr>
          <p:cNvPr id="18" name="bk object 18"/>
          <p:cNvSpPr/>
          <p:nvPr/>
        </p:nvSpPr>
        <p:spPr>
          <a:xfrm>
            <a:off x="609600" y="5945123"/>
            <a:ext cx="1257808" cy="775716"/>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3" name="Holder 3"/>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64830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Text Placeholder 2"/>
          <p:cNvSpPr>
            <a:spLocks noGrp="1"/>
          </p:cNvSpPr>
          <p:nvPr>
            <p:ph type="body" idx="1"/>
          </p:nvPr>
        </p:nvSpPr>
        <p:spPr>
          <a:xfrm>
            <a:off x="523875" y="1846052"/>
            <a:ext cx="5511165"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3875"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1846052"/>
            <a:ext cx="5528310"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2184"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77780165-6490-6591-2B13-944DE3D6EB0C}"/>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4009078C-6ECC-F398-250E-022116D43F27}"/>
              </a:ext>
            </a:extLst>
          </p:cNvPr>
          <p:cNvSpPr>
            <a:spLocks noGrp="1"/>
          </p:cNvSpPr>
          <p:nvPr>
            <p:ph type="sldNum" sz="quarter" idx="12"/>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11" name="Footer Placeholder 4">
            <a:extLst>
              <a:ext uri="{FF2B5EF4-FFF2-40B4-BE49-F238E27FC236}">
                <a16:creationId xmlns:a16="http://schemas.microsoft.com/office/drawing/2014/main" id="{CC30417C-6D79-3ECE-0A53-F9BEAD475101}"/>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12" name="Slide Number Placeholder 5">
            <a:extLst>
              <a:ext uri="{FF2B5EF4-FFF2-40B4-BE49-F238E27FC236}">
                <a16:creationId xmlns:a16="http://schemas.microsoft.com/office/drawing/2014/main" id="{445A4C18-C705-8D9D-E235-884F126FF7F6}"/>
              </a:ext>
            </a:extLst>
          </p:cNvPr>
          <p:cNvSpPr txBox="1">
            <a:spLocks/>
          </p:cNvSpPr>
          <p:nvPr userDrawn="1"/>
        </p:nvSpPr>
        <p:spPr>
          <a:xfrm>
            <a:off x="11634008" y="653378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94558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875" y="286603"/>
            <a:ext cx="11039475" cy="1450757"/>
          </a:xfr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523875" y="1845734"/>
            <a:ext cx="11039475"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00FE726-AF99-DEC6-C902-BE6356D388FE}"/>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6F8DDCCB-89DB-0A95-03B7-A0603DD2E2AD}"/>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5" name="Footer Placeholder 4">
            <a:extLst>
              <a:ext uri="{FF2B5EF4-FFF2-40B4-BE49-F238E27FC236}">
                <a16:creationId xmlns:a16="http://schemas.microsoft.com/office/drawing/2014/main" id="{745C849F-9A61-6FA0-7F55-DA19139BC280}"/>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8" name="Slide Number Placeholder 5">
            <a:extLst>
              <a:ext uri="{FF2B5EF4-FFF2-40B4-BE49-F238E27FC236}">
                <a16:creationId xmlns:a16="http://schemas.microsoft.com/office/drawing/2014/main" id="{77C30745-BFE4-1DCD-1B17-3374693B74DF}"/>
              </a:ext>
            </a:extLst>
          </p:cNvPr>
          <p:cNvSpPr txBox="1">
            <a:spLocks/>
          </p:cNvSpPr>
          <p:nvPr userDrawn="1"/>
        </p:nvSpPr>
        <p:spPr>
          <a:xfrm>
            <a:off x="11633331"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8781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2" name="Picture 1">
            <a:extLst>
              <a:ext uri="{FF2B5EF4-FFF2-40B4-BE49-F238E27FC236}">
                <a16:creationId xmlns:a16="http://schemas.microsoft.com/office/drawing/2014/main" id="{972C82DF-703A-F3FE-2FDD-079ADAE08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3" name="Slide Number Placeholder 5">
            <a:extLst>
              <a:ext uri="{FF2B5EF4-FFF2-40B4-BE49-F238E27FC236}">
                <a16:creationId xmlns:a16="http://schemas.microsoft.com/office/drawing/2014/main" id="{5B922354-1CE1-08AC-619C-305005BA5F46}"/>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4" name="Footer Placeholder 4">
            <a:extLst>
              <a:ext uri="{FF2B5EF4-FFF2-40B4-BE49-F238E27FC236}">
                <a16:creationId xmlns:a16="http://schemas.microsoft.com/office/drawing/2014/main" id="{37655E30-F777-7FF0-D798-534346CAB375}"/>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7" name="Slide Number Placeholder 5">
            <a:extLst>
              <a:ext uri="{FF2B5EF4-FFF2-40B4-BE49-F238E27FC236}">
                <a16:creationId xmlns:a16="http://schemas.microsoft.com/office/drawing/2014/main" id="{11F137D6-49DE-1111-6E13-234C82A01DAB}"/>
              </a:ext>
            </a:extLst>
          </p:cNvPr>
          <p:cNvSpPr txBox="1">
            <a:spLocks/>
          </p:cNvSpPr>
          <p:nvPr userDrawn="1"/>
        </p:nvSpPr>
        <p:spPr>
          <a:xfrm>
            <a:off x="11633331"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9934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599" y="6459785"/>
            <a:ext cx="6620259" cy="365125"/>
          </a:xfrm>
        </p:spPr>
        <p:txBody>
          <a:bodyPr/>
          <a:lstStyle>
            <a:lvl1pPr algn="l">
              <a:defRPr>
                <a:solidFill>
                  <a:schemeClr val="tx2"/>
                </a:solidFill>
              </a:defRPr>
            </a:lvl1pPr>
          </a:lstStyle>
          <a:p>
            <a:r>
              <a:rPr lang="en-US" cap="none" dirty="0"/>
              <a:t>Reference</a:t>
            </a:r>
            <a:endParaRPr lang="en-US" dirty="0"/>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258FD835-8F33-105C-FB1D-4B65089CB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8029" y="6469014"/>
            <a:ext cx="1282901" cy="355896"/>
          </a:xfrm>
          <a:prstGeom prst="rect">
            <a:avLst/>
          </a:prstGeom>
        </p:spPr>
      </p:pic>
      <p:sp>
        <p:nvSpPr>
          <p:cNvPr id="10" name="Slide Number Placeholder 5">
            <a:extLst>
              <a:ext uri="{FF2B5EF4-FFF2-40B4-BE49-F238E27FC236}">
                <a16:creationId xmlns:a16="http://schemas.microsoft.com/office/drawing/2014/main" id="{392F10CD-4797-D65F-8FEC-27A8AB3F09D1}"/>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tx2"/>
                </a:solidFill>
              </a:defRPr>
            </a:lvl1pPr>
          </a:lstStyle>
          <a:p>
            <a:pPr algn="ctr"/>
            <a:fld id="{4FAB73BC-B049-4115-A692-8D63A059BFB8}" type="slidenum">
              <a:rPr lang="en-US" sz="1600" smtClean="0"/>
              <a:pPr algn="ctr"/>
              <a:t>‹#›</a:t>
            </a:fld>
            <a:endParaRPr lang="en-US" sz="1600" dirty="0"/>
          </a:p>
        </p:txBody>
      </p:sp>
      <p:sp>
        <p:nvSpPr>
          <p:cNvPr id="7" name="Slide Number Placeholder 5">
            <a:extLst>
              <a:ext uri="{FF2B5EF4-FFF2-40B4-BE49-F238E27FC236}">
                <a16:creationId xmlns:a16="http://schemas.microsoft.com/office/drawing/2014/main" id="{700F898E-1FC2-4C8B-7095-41D6D9151995}"/>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1383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0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A2E6379E-5750-DC43-3003-93EF510F10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10" name="Slide Number Placeholder 5">
            <a:extLst>
              <a:ext uri="{FF2B5EF4-FFF2-40B4-BE49-F238E27FC236}">
                <a16:creationId xmlns:a16="http://schemas.microsoft.com/office/drawing/2014/main" id="{ECA633FE-3486-D96C-A456-93B04F9A0940}"/>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4EAC7BA5-C7CD-2555-D62A-CCC2E4F8F82F}"/>
              </a:ext>
            </a:extLst>
          </p:cNvPr>
          <p:cNvSpPr>
            <a:spLocks noGrp="1"/>
          </p:cNvSpPr>
          <p:nvPr>
            <p:ph type="ftr" sz="quarter" idx="3"/>
          </p:nvPr>
        </p:nvSpPr>
        <p:spPr>
          <a:xfrm>
            <a:off x="202996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Tree>
    <p:extLst>
      <p:ext uri="{BB962C8B-B14F-4D97-AF65-F5344CB8AC3E}">
        <p14:creationId xmlns:p14="http://schemas.microsoft.com/office/powerpoint/2010/main" val="271702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025522"/>
            <a:ext cx="10363199" cy="2546479"/>
          </a:xfrm>
        </p:spPr>
        <p:txBody>
          <a:bodyPr anchor="t"/>
          <a:lstStyle>
            <a:lvl1pPr>
              <a:defRPr sz="5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7" cy="1066800"/>
          </a:xfrm>
        </p:spPr>
        <p:txBody>
          <a:bodyPr anchor="t">
            <a:normAutofit/>
          </a:bodyPr>
          <a:lstStyle>
            <a:lvl1pPr marL="0" indent="0" algn="l">
              <a:buNone/>
              <a:defRPr sz="2667">
                <a:solidFill>
                  <a:srgbClr val="22222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10293010" y="6352707"/>
            <a:ext cx="984591"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4469945" y="6352707"/>
            <a:ext cx="5823064" cy="36576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40" y="152400"/>
            <a:ext cx="3913640" cy="130861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a:t>Reference</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0"/>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35372264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4"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1" y="274639"/>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www.healthquality.va.gov/guidelines/MH/ptsd/VADoDPTSDCPGClinicianSummaryFinal.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mailto:scaetcecho@salud.unm.ed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69" y="758952"/>
            <a:ext cx="11021439" cy="3566160"/>
          </a:xfrm>
        </p:spPr>
        <p:txBody>
          <a:bodyPr/>
          <a:lstStyle/>
          <a:p>
            <a:r>
              <a:rPr lang="en-US" b="1" dirty="0">
                <a:solidFill>
                  <a:schemeClr val="tx1">
                    <a:lumMod val="65000"/>
                    <a:lumOff val="35000"/>
                  </a:schemeClr>
                </a:solidFill>
                <a:cs typeface="Arial" panose="020B0604020202020204" pitchFamily="34" charset="0"/>
              </a:rPr>
              <a:t>Trauma Informed Care and Exams</a:t>
            </a:r>
          </a:p>
        </p:txBody>
      </p:sp>
      <p:sp>
        <p:nvSpPr>
          <p:cNvPr id="3" name="Subtitle 2"/>
          <p:cNvSpPr>
            <a:spLocks noGrp="1"/>
          </p:cNvSpPr>
          <p:nvPr>
            <p:ph type="subTitle" idx="4294967295"/>
          </p:nvPr>
        </p:nvSpPr>
        <p:spPr>
          <a:xfrm>
            <a:off x="622570" y="4455620"/>
            <a:ext cx="11021439" cy="1743792"/>
          </a:xfrm>
        </p:spPr>
        <p:txBody>
          <a:bodyPr/>
          <a:lstStyle/>
          <a:p>
            <a:pPr algn="ctr"/>
            <a:r>
              <a:rPr lang="en-US" dirty="0">
                <a:latin typeface="+mn-lt"/>
              </a:rPr>
              <a:t>Kate </a:t>
            </a:r>
            <a:r>
              <a:rPr lang="en-US" dirty="0" err="1">
                <a:latin typeface="+mn-lt"/>
              </a:rPr>
              <a:t>Stuenkel</a:t>
            </a:r>
            <a:r>
              <a:rPr lang="en-US" dirty="0">
                <a:latin typeface="+mn-lt"/>
              </a:rPr>
              <a:t>, MD</a:t>
            </a:r>
          </a:p>
          <a:p>
            <a:pPr algn="ctr"/>
            <a:r>
              <a:rPr lang="en-US" sz="2400" dirty="0"/>
              <a:t>University of New Mexico Medical Group Truman Health Services</a:t>
            </a:r>
          </a:p>
          <a:p>
            <a:pPr algn="ctr"/>
            <a:r>
              <a:rPr lang="en-US" sz="2400" dirty="0">
                <a:latin typeface="+mn-lt"/>
              </a:rPr>
              <a:t>Albuquerque, NM</a:t>
            </a:r>
          </a:p>
        </p:txBody>
      </p:sp>
      <p:pic>
        <p:nvPicPr>
          <p:cNvPr id="4" name="Picture 3">
            <a:extLst>
              <a:ext uri="{FF2B5EF4-FFF2-40B4-BE49-F238E27FC236}">
                <a16:creationId xmlns:a16="http://schemas.microsoft.com/office/drawing/2014/main" id="{72F4E13F-0ECD-FF0C-417E-2576CB6C1D5B}"/>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F017DD5D-D94F-4678-95AA-025BFB93BAC3}"/>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TextBox 5">
            <a:extLst>
              <a:ext uri="{FF2B5EF4-FFF2-40B4-BE49-F238E27FC236}">
                <a16:creationId xmlns:a16="http://schemas.microsoft.com/office/drawing/2014/main" id="{CD33E457-3119-D127-AA62-9970D3D98AC6}"/>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
        <p:nvSpPr>
          <p:cNvPr id="7" name="Footer Placeholder 4">
            <a:extLst>
              <a:ext uri="{FF2B5EF4-FFF2-40B4-BE49-F238E27FC236}">
                <a16:creationId xmlns:a16="http://schemas.microsoft.com/office/drawing/2014/main" id="{F0A0D0EE-1351-5D46-3B8F-612C76E9BC88}"/>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cap="none" dirty="0"/>
              <a:t>12 March 2024</a:t>
            </a:r>
            <a:endParaRPr lang="en-US" sz="2000" dirty="0"/>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938BE0-11D6-B37B-5526-5E94F8FF2D54}"/>
              </a:ext>
            </a:extLst>
          </p:cNvPr>
          <p:cNvPicPr>
            <a:picLocks noChangeAspect="1"/>
          </p:cNvPicPr>
          <p:nvPr/>
        </p:nvPicPr>
        <p:blipFill rotWithShape="1">
          <a:blip r:embed="rId3"/>
          <a:srcRect t="4484" b="5647"/>
          <a:stretch/>
        </p:blipFill>
        <p:spPr>
          <a:xfrm>
            <a:off x="1507907" y="0"/>
            <a:ext cx="9556430" cy="6270708"/>
          </a:xfrm>
          <a:prstGeom prst="rect">
            <a:avLst/>
          </a:prstGeom>
        </p:spPr>
      </p:pic>
      <p:sp>
        <p:nvSpPr>
          <p:cNvPr id="3" name="TextBox 2">
            <a:extLst>
              <a:ext uri="{FF2B5EF4-FFF2-40B4-BE49-F238E27FC236}">
                <a16:creationId xmlns:a16="http://schemas.microsoft.com/office/drawing/2014/main" id="{79DC5FB1-C47B-4962-4FA8-7027AD9E02BF}"/>
              </a:ext>
            </a:extLst>
          </p:cNvPr>
          <p:cNvSpPr txBox="1"/>
          <p:nvPr/>
        </p:nvSpPr>
        <p:spPr>
          <a:xfrm>
            <a:off x="2974944" y="6488668"/>
            <a:ext cx="6482281" cy="307777"/>
          </a:xfrm>
          <a:prstGeom prst="rect">
            <a:avLst/>
          </a:prstGeom>
          <a:noFill/>
        </p:spPr>
        <p:txBody>
          <a:bodyPr wrap="square" rtlCol="0">
            <a:spAutoFit/>
          </a:bodyPr>
          <a:lstStyle/>
          <a:p>
            <a:pPr algn="ctr"/>
            <a:r>
              <a:rPr lang="en-US" sz="1400" dirty="0">
                <a:solidFill>
                  <a:schemeClr val="bg1"/>
                </a:solidFill>
              </a:rPr>
              <a:t>BRFSS = Behavioral Risk Factor Surveillance System </a:t>
            </a:r>
          </a:p>
        </p:txBody>
      </p:sp>
    </p:spTree>
    <p:extLst>
      <p:ext uri="{BB962C8B-B14F-4D97-AF65-F5344CB8AC3E}">
        <p14:creationId xmlns:p14="http://schemas.microsoft.com/office/powerpoint/2010/main" val="244757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E52580-079C-DE3E-EB73-49A6C72EA5FA}"/>
              </a:ext>
            </a:extLst>
          </p:cNvPr>
          <p:cNvPicPr>
            <a:picLocks noChangeAspect="1"/>
          </p:cNvPicPr>
          <p:nvPr/>
        </p:nvPicPr>
        <p:blipFill rotWithShape="1">
          <a:blip r:embed="rId3"/>
          <a:srcRect l="1619" t="2251" r="4759" b="16647"/>
          <a:stretch/>
        </p:blipFill>
        <p:spPr>
          <a:xfrm>
            <a:off x="1474814" y="0"/>
            <a:ext cx="9029063" cy="5849815"/>
          </a:xfrm>
          <a:prstGeom prst="rect">
            <a:avLst/>
          </a:prstGeom>
        </p:spPr>
      </p:pic>
      <p:pic>
        <p:nvPicPr>
          <p:cNvPr id="3" name="Picture 2">
            <a:extLst>
              <a:ext uri="{FF2B5EF4-FFF2-40B4-BE49-F238E27FC236}">
                <a16:creationId xmlns:a16="http://schemas.microsoft.com/office/drawing/2014/main" id="{1330DC15-5BB0-C7AC-482D-468AC06C49FF}"/>
              </a:ext>
            </a:extLst>
          </p:cNvPr>
          <p:cNvPicPr>
            <a:picLocks noChangeAspect="1"/>
          </p:cNvPicPr>
          <p:nvPr/>
        </p:nvPicPr>
        <p:blipFill rotWithShape="1">
          <a:blip r:embed="rId3"/>
          <a:srcRect l="1619" t="91548" r="4759" b="2003"/>
          <a:stretch/>
        </p:blipFill>
        <p:spPr>
          <a:xfrm>
            <a:off x="1474814" y="5849815"/>
            <a:ext cx="9029063" cy="465221"/>
          </a:xfrm>
          <a:prstGeom prst="rect">
            <a:avLst/>
          </a:prstGeom>
        </p:spPr>
      </p:pic>
    </p:spTree>
    <p:extLst>
      <p:ext uri="{BB962C8B-B14F-4D97-AF65-F5344CB8AC3E}">
        <p14:creationId xmlns:p14="http://schemas.microsoft.com/office/powerpoint/2010/main" val="3249373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01D2-5244-3348-E279-C91D4839CD78}"/>
              </a:ext>
            </a:extLst>
          </p:cNvPr>
          <p:cNvSpPr>
            <a:spLocks noGrp="1"/>
          </p:cNvSpPr>
          <p:nvPr>
            <p:ph type="title"/>
          </p:nvPr>
        </p:nvSpPr>
        <p:spPr/>
        <p:txBody>
          <a:bodyPr/>
          <a:lstStyle/>
          <a:p>
            <a:r>
              <a:rPr lang="en-US" dirty="0"/>
              <a:t>Trauma is Ubiquitous – Occurs at Multiple Levels</a:t>
            </a:r>
          </a:p>
        </p:txBody>
      </p:sp>
      <p:pic>
        <p:nvPicPr>
          <p:cNvPr id="4" name="Picture 3">
            <a:extLst>
              <a:ext uri="{FF2B5EF4-FFF2-40B4-BE49-F238E27FC236}">
                <a16:creationId xmlns:a16="http://schemas.microsoft.com/office/drawing/2014/main" id="{37E81C42-AB9C-B9CD-D494-9DC4397D3377}"/>
              </a:ext>
            </a:extLst>
          </p:cNvPr>
          <p:cNvPicPr>
            <a:picLocks noChangeAspect="1"/>
          </p:cNvPicPr>
          <p:nvPr/>
        </p:nvPicPr>
        <p:blipFill rotWithShape="1">
          <a:blip r:embed="rId2"/>
          <a:srcRect l="7649" t="8703" r="68282" b="81058"/>
          <a:stretch/>
        </p:blipFill>
        <p:spPr>
          <a:xfrm>
            <a:off x="368968" y="1879713"/>
            <a:ext cx="2696263" cy="817051"/>
          </a:xfrm>
          <a:prstGeom prst="rect">
            <a:avLst/>
          </a:prstGeom>
        </p:spPr>
      </p:pic>
      <p:pic>
        <p:nvPicPr>
          <p:cNvPr id="5" name="Picture 4">
            <a:extLst>
              <a:ext uri="{FF2B5EF4-FFF2-40B4-BE49-F238E27FC236}">
                <a16:creationId xmlns:a16="http://schemas.microsoft.com/office/drawing/2014/main" id="{4F95EAE6-4CEE-3378-4FD8-523F1868D108}"/>
              </a:ext>
            </a:extLst>
          </p:cNvPr>
          <p:cNvPicPr>
            <a:picLocks noChangeAspect="1"/>
          </p:cNvPicPr>
          <p:nvPr/>
        </p:nvPicPr>
        <p:blipFill rotWithShape="1">
          <a:blip r:embed="rId2"/>
          <a:srcRect l="38457" t="5438" r="30710" b="84323"/>
          <a:stretch/>
        </p:blipFill>
        <p:spPr>
          <a:xfrm>
            <a:off x="5556277" y="1868989"/>
            <a:ext cx="3453957" cy="817051"/>
          </a:xfrm>
          <a:prstGeom prst="rect">
            <a:avLst/>
          </a:prstGeom>
        </p:spPr>
      </p:pic>
      <p:pic>
        <p:nvPicPr>
          <p:cNvPr id="6" name="Picture 5">
            <a:extLst>
              <a:ext uri="{FF2B5EF4-FFF2-40B4-BE49-F238E27FC236}">
                <a16:creationId xmlns:a16="http://schemas.microsoft.com/office/drawing/2014/main" id="{9E6ED583-B2E9-BF7E-C241-19878E5C7565}"/>
              </a:ext>
            </a:extLst>
          </p:cNvPr>
          <p:cNvPicPr>
            <a:picLocks noChangeAspect="1"/>
          </p:cNvPicPr>
          <p:nvPr/>
        </p:nvPicPr>
        <p:blipFill rotWithShape="1">
          <a:blip r:embed="rId2"/>
          <a:srcRect l="23870" t="21053" r="50138" b="68708"/>
          <a:stretch/>
        </p:blipFill>
        <p:spPr>
          <a:xfrm>
            <a:off x="2598008" y="2749021"/>
            <a:ext cx="2911703" cy="817051"/>
          </a:xfrm>
          <a:prstGeom prst="rect">
            <a:avLst/>
          </a:prstGeom>
        </p:spPr>
      </p:pic>
      <p:pic>
        <p:nvPicPr>
          <p:cNvPr id="7" name="Picture 6">
            <a:extLst>
              <a:ext uri="{FF2B5EF4-FFF2-40B4-BE49-F238E27FC236}">
                <a16:creationId xmlns:a16="http://schemas.microsoft.com/office/drawing/2014/main" id="{ED72A426-2DBC-D41C-9C59-175DDB04AD08}"/>
              </a:ext>
            </a:extLst>
          </p:cNvPr>
          <p:cNvPicPr>
            <a:picLocks noChangeAspect="1"/>
          </p:cNvPicPr>
          <p:nvPr/>
        </p:nvPicPr>
        <p:blipFill rotWithShape="1">
          <a:blip r:embed="rId2"/>
          <a:srcRect l="50000" t="19953" r="26121" b="67968"/>
          <a:stretch/>
        </p:blipFill>
        <p:spPr>
          <a:xfrm>
            <a:off x="6043612" y="2780587"/>
            <a:ext cx="2675046" cy="963891"/>
          </a:xfrm>
          <a:prstGeom prst="rect">
            <a:avLst/>
          </a:prstGeom>
        </p:spPr>
      </p:pic>
      <p:pic>
        <p:nvPicPr>
          <p:cNvPr id="8" name="Picture 7">
            <a:extLst>
              <a:ext uri="{FF2B5EF4-FFF2-40B4-BE49-F238E27FC236}">
                <a16:creationId xmlns:a16="http://schemas.microsoft.com/office/drawing/2014/main" id="{46501821-06B2-ECD5-2963-9DB1E8A9F987}"/>
              </a:ext>
            </a:extLst>
          </p:cNvPr>
          <p:cNvPicPr>
            <a:picLocks noChangeAspect="1"/>
          </p:cNvPicPr>
          <p:nvPr/>
        </p:nvPicPr>
        <p:blipFill rotWithShape="1">
          <a:blip r:embed="rId2"/>
          <a:srcRect l="76097" t="8399" r="14080" b="85472"/>
          <a:stretch/>
        </p:blipFill>
        <p:spPr>
          <a:xfrm>
            <a:off x="3760521" y="1924209"/>
            <a:ext cx="1100466" cy="489096"/>
          </a:xfrm>
          <a:prstGeom prst="rect">
            <a:avLst/>
          </a:prstGeom>
        </p:spPr>
      </p:pic>
      <p:pic>
        <p:nvPicPr>
          <p:cNvPr id="9" name="Picture 8">
            <a:extLst>
              <a:ext uri="{FF2B5EF4-FFF2-40B4-BE49-F238E27FC236}">
                <a16:creationId xmlns:a16="http://schemas.microsoft.com/office/drawing/2014/main" id="{BE33A029-996A-FD82-FFBB-5803969B9269}"/>
              </a:ext>
            </a:extLst>
          </p:cNvPr>
          <p:cNvPicPr>
            <a:picLocks noChangeAspect="1"/>
          </p:cNvPicPr>
          <p:nvPr/>
        </p:nvPicPr>
        <p:blipFill rotWithShape="1">
          <a:blip r:embed="rId2"/>
          <a:srcRect l="78188" t="22319" r="7285" b="70833"/>
          <a:stretch/>
        </p:blipFill>
        <p:spPr>
          <a:xfrm>
            <a:off x="9545742" y="1961461"/>
            <a:ext cx="1627399" cy="546519"/>
          </a:xfrm>
          <a:prstGeom prst="rect">
            <a:avLst/>
          </a:prstGeom>
        </p:spPr>
      </p:pic>
      <p:pic>
        <p:nvPicPr>
          <p:cNvPr id="10" name="Picture 9">
            <a:extLst>
              <a:ext uri="{FF2B5EF4-FFF2-40B4-BE49-F238E27FC236}">
                <a16:creationId xmlns:a16="http://schemas.microsoft.com/office/drawing/2014/main" id="{6C4D5C97-F43A-BB8C-2B2B-50969845F99E}"/>
              </a:ext>
            </a:extLst>
          </p:cNvPr>
          <p:cNvPicPr>
            <a:picLocks noChangeAspect="1"/>
          </p:cNvPicPr>
          <p:nvPr/>
        </p:nvPicPr>
        <p:blipFill rotWithShape="1">
          <a:blip r:embed="rId2"/>
          <a:srcRect l="5013" t="27854" r="77483" b="61908"/>
          <a:stretch/>
        </p:blipFill>
        <p:spPr>
          <a:xfrm>
            <a:off x="0" y="2927427"/>
            <a:ext cx="1960922" cy="817051"/>
          </a:xfrm>
          <a:prstGeom prst="rect">
            <a:avLst/>
          </a:prstGeom>
        </p:spPr>
      </p:pic>
      <p:pic>
        <p:nvPicPr>
          <p:cNvPr id="11" name="Picture 10">
            <a:extLst>
              <a:ext uri="{FF2B5EF4-FFF2-40B4-BE49-F238E27FC236}">
                <a16:creationId xmlns:a16="http://schemas.microsoft.com/office/drawing/2014/main" id="{3D14E184-DF6E-CE9A-AD42-11FADEE618C5}"/>
              </a:ext>
            </a:extLst>
          </p:cNvPr>
          <p:cNvPicPr>
            <a:picLocks noChangeAspect="1"/>
          </p:cNvPicPr>
          <p:nvPr/>
        </p:nvPicPr>
        <p:blipFill rotWithShape="1">
          <a:blip r:embed="rId2"/>
          <a:srcRect l="5195" t="42699" r="75618" b="47063"/>
          <a:stretch/>
        </p:blipFill>
        <p:spPr>
          <a:xfrm>
            <a:off x="2415538" y="3792827"/>
            <a:ext cx="2149466" cy="817051"/>
          </a:xfrm>
          <a:prstGeom prst="rect">
            <a:avLst/>
          </a:prstGeom>
        </p:spPr>
      </p:pic>
      <p:pic>
        <p:nvPicPr>
          <p:cNvPr id="12" name="Picture 11">
            <a:extLst>
              <a:ext uri="{FF2B5EF4-FFF2-40B4-BE49-F238E27FC236}">
                <a16:creationId xmlns:a16="http://schemas.microsoft.com/office/drawing/2014/main" id="{1B4D2B0E-1C34-F714-D8E2-3067DCA6B79D}"/>
              </a:ext>
            </a:extLst>
          </p:cNvPr>
          <p:cNvPicPr>
            <a:picLocks noChangeAspect="1"/>
          </p:cNvPicPr>
          <p:nvPr/>
        </p:nvPicPr>
        <p:blipFill rotWithShape="1">
          <a:blip r:embed="rId2"/>
          <a:srcRect l="3867" t="64711" r="76946" b="25051"/>
          <a:stretch/>
        </p:blipFill>
        <p:spPr>
          <a:xfrm>
            <a:off x="176428" y="4300018"/>
            <a:ext cx="2149466" cy="817051"/>
          </a:xfrm>
          <a:prstGeom prst="rect">
            <a:avLst/>
          </a:prstGeom>
        </p:spPr>
      </p:pic>
      <p:pic>
        <p:nvPicPr>
          <p:cNvPr id="13" name="Picture 12">
            <a:extLst>
              <a:ext uri="{FF2B5EF4-FFF2-40B4-BE49-F238E27FC236}">
                <a16:creationId xmlns:a16="http://schemas.microsoft.com/office/drawing/2014/main" id="{FCC3137B-72CC-64A2-714D-8C1AD94D408F}"/>
              </a:ext>
            </a:extLst>
          </p:cNvPr>
          <p:cNvPicPr>
            <a:picLocks noChangeAspect="1"/>
          </p:cNvPicPr>
          <p:nvPr/>
        </p:nvPicPr>
        <p:blipFill rotWithShape="1">
          <a:blip r:embed="rId2"/>
          <a:srcRect l="72994" t="34242" r="4579" b="53320"/>
          <a:stretch/>
        </p:blipFill>
        <p:spPr>
          <a:xfrm>
            <a:off x="9590171" y="2688345"/>
            <a:ext cx="2512433" cy="992604"/>
          </a:xfrm>
          <a:prstGeom prst="rect">
            <a:avLst/>
          </a:prstGeom>
        </p:spPr>
      </p:pic>
      <p:pic>
        <p:nvPicPr>
          <p:cNvPr id="14" name="Picture 13">
            <a:extLst>
              <a:ext uri="{FF2B5EF4-FFF2-40B4-BE49-F238E27FC236}">
                <a16:creationId xmlns:a16="http://schemas.microsoft.com/office/drawing/2014/main" id="{9A6D1B2F-D45C-2D42-5D32-8F1800314EF6}"/>
              </a:ext>
            </a:extLst>
          </p:cNvPr>
          <p:cNvPicPr>
            <a:picLocks noChangeAspect="1"/>
          </p:cNvPicPr>
          <p:nvPr/>
        </p:nvPicPr>
        <p:blipFill rotWithShape="1">
          <a:blip r:embed="rId2"/>
          <a:srcRect l="78405" t="59623" r="5368" b="29112"/>
          <a:stretch/>
        </p:blipFill>
        <p:spPr>
          <a:xfrm>
            <a:off x="9189085" y="3785423"/>
            <a:ext cx="1817940" cy="898984"/>
          </a:xfrm>
          <a:prstGeom prst="rect">
            <a:avLst/>
          </a:prstGeom>
        </p:spPr>
      </p:pic>
      <p:pic>
        <p:nvPicPr>
          <p:cNvPr id="15" name="Picture 14">
            <a:extLst>
              <a:ext uri="{FF2B5EF4-FFF2-40B4-BE49-F238E27FC236}">
                <a16:creationId xmlns:a16="http://schemas.microsoft.com/office/drawing/2014/main" id="{714EAD62-CB42-974C-B4AF-BCE13460466C}"/>
              </a:ext>
            </a:extLst>
          </p:cNvPr>
          <p:cNvPicPr>
            <a:picLocks noChangeAspect="1"/>
          </p:cNvPicPr>
          <p:nvPr/>
        </p:nvPicPr>
        <p:blipFill rotWithShape="1">
          <a:blip r:embed="rId2"/>
          <a:srcRect l="75449" t="79535" r="8324" b="8387"/>
          <a:stretch/>
        </p:blipFill>
        <p:spPr>
          <a:xfrm>
            <a:off x="9745410" y="5117069"/>
            <a:ext cx="1817940" cy="963891"/>
          </a:xfrm>
          <a:prstGeom prst="rect">
            <a:avLst/>
          </a:prstGeom>
        </p:spPr>
      </p:pic>
      <p:pic>
        <p:nvPicPr>
          <p:cNvPr id="16" name="Picture 15">
            <a:extLst>
              <a:ext uri="{FF2B5EF4-FFF2-40B4-BE49-F238E27FC236}">
                <a16:creationId xmlns:a16="http://schemas.microsoft.com/office/drawing/2014/main" id="{228C2EA7-1EA8-209B-43E9-932715225CA9}"/>
              </a:ext>
            </a:extLst>
          </p:cNvPr>
          <p:cNvPicPr>
            <a:picLocks noChangeAspect="1"/>
          </p:cNvPicPr>
          <p:nvPr/>
        </p:nvPicPr>
        <p:blipFill rotWithShape="1">
          <a:blip r:embed="rId2"/>
          <a:srcRect l="50527" t="67661" r="25596" b="20261"/>
          <a:stretch/>
        </p:blipFill>
        <p:spPr>
          <a:xfrm>
            <a:off x="5508346" y="3645987"/>
            <a:ext cx="2675046" cy="963891"/>
          </a:xfrm>
          <a:prstGeom prst="rect">
            <a:avLst/>
          </a:prstGeom>
        </p:spPr>
      </p:pic>
      <p:pic>
        <p:nvPicPr>
          <p:cNvPr id="17" name="Picture 16">
            <a:extLst>
              <a:ext uri="{FF2B5EF4-FFF2-40B4-BE49-F238E27FC236}">
                <a16:creationId xmlns:a16="http://schemas.microsoft.com/office/drawing/2014/main" id="{3FFB487C-09B8-3557-D435-13464B68B0D8}"/>
              </a:ext>
            </a:extLst>
          </p:cNvPr>
          <p:cNvPicPr>
            <a:picLocks noChangeAspect="1"/>
          </p:cNvPicPr>
          <p:nvPr/>
        </p:nvPicPr>
        <p:blipFill rotWithShape="1">
          <a:blip r:embed="rId2"/>
          <a:srcRect l="23991" t="67470" r="50019" b="20452"/>
          <a:stretch/>
        </p:blipFill>
        <p:spPr>
          <a:xfrm>
            <a:off x="1609379" y="5165418"/>
            <a:ext cx="2911703" cy="963891"/>
          </a:xfrm>
          <a:prstGeom prst="rect">
            <a:avLst/>
          </a:prstGeom>
        </p:spPr>
      </p:pic>
      <p:pic>
        <p:nvPicPr>
          <p:cNvPr id="18" name="Picture 17">
            <a:extLst>
              <a:ext uri="{FF2B5EF4-FFF2-40B4-BE49-F238E27FC236}">
                <a16:creationId xmlns:a16="http://schemas.microsoft.com/office/drawing/2014/main" id="{B84DF0E4-A38E-0CD3-28A1-0B3006F8279F}"/>
              </a:ext>
            </a:extLst>
          </p:cNvPr>
          <p:cNvPicPr>
            <a:picLocks noChangeAspect="1"/>
          </p:cNvPicPr>
          <p:nvPr/>
        </p:nvPicPr>
        <p:blipFill rotWithShape="1">
          <a:blip r:embed="rId2"/>
          <a:srcRect l="37761" t="84981" r="36249" b="2941"/>
          <a:stretch/>
        </p:blipFill>
        <p:spPr>
          <a:xfrm>
            <a:off x="6075848" y="5117069"/>
            <a:ext cx="2911703" cy="963891"/>
          </a:xfrm>
          <a:prstGeom prst="rect">
            <a:avLst/>
          </a:prstGeom>
        </p:spPr>
      </p:pic>
      <p:pic>
        <p:nvPicPr>
          <p:cNvPr id="19" name="Picture 18">
            <a:extLst>
              <a:ext uri="{FF2B5EF4-FFF2-40B4-BE49-F238E27FC236}">
                <a16:creationId xmlns:a16="http://schemas.microsoft.com/office/drawing/2014/main" id="{B3216392-CF5E-6E67-C8E6-69495D67C522}"/>
              </a:ext>
            </a:extLst>
          </p:cNvPr>
          <p:cNvPicPr>
            <a:picLocks noChangeAspect="1"/>
          </p:cNvPicPr>
          <p:nvPr/>
        </p:nvPicPr>
        <p:blipFill rotWithShape="1">
          <a:blip r:embed="rId2"/>
          <a:srcRect l="11717" t="82103" r="70646" b="10086"/>
          <a:stretch/>
        </p:blipFill>
        <p:spPr>
          <a:xfrm>
            <a:off x="4067693" y="4745358"/>
            <a:ext cx="1975919" cy="623344"/>
          </a:xfrm>
          <a:prstGeom prst="rect">
            <a:avLst/>
          </a:prstGeom>
        </p:spPr>
      </p:pic>
    </p:spTree>
    <p:extLst>
      <p:ext uri="{BB962C8B-B14F-4D97-AF65-F5344CB8AC3E}">
        <p14:creationId xmlns:p14="http://schemas.microsoft.com/office/powerpoint/2010/main" val="233825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6C8C30-8E94-1064-FC55-0C76EFA9232A}"/>
              </a:ext>
            </a:extLst>
          </p:cNvPr>
          <p:cNvPicPr>
            <a:picLocks noChangeAspect="1"/>
          </p:cNvPicPr>
          <p:nvPr/>
        </p:nvPicPr>
        <p:blipFill rotWithShape="1">
          <a:blip r:embed="rId3"/>
          <a:srcRect l="7356" t="1974" r="3925" b="2374"/>
          <a:stretch/>
        </p:blipFill>
        <p:spPr>
          <a:xfrm>
            <a:off x="2187679" y="0"/>
            <a:ext cx="7816641" cy="6318738"/>
          </a:xfrm>
          <a:prstGeom prst="rect">
            <a:avLst/>
          </a:prstGeom>
        </p:spPr>
      </p:pic>
      <p:pic>
        <p:nvPicPr>
          <p:cNvPr id="3" name="Picture 2">
            <a:extLst>
              <a:ext uri="{FF2B5EF4-FFF2-40B4-BE49-F238E27FC236}">
                <a16:creationId xmlns:a16="http://schemas.microsoft.com/office/drawing/2014/main" id="{76ED09CA-CAF5-A95B-AF3E-6251332EC475}"/>
              </a:ext>
            </a:extLst>
          </p:cNvPr>
          <p:cNvPicPr>
            <a:picLocks noChangeAspect="1"/>
          </p:cNvPicPr>
          <p:nvPr/>
        </p:nvPicPr>
        <p:blipFill rotWithShape="1">
          <a:blip r:embed="rId3"/>
          <a:srcRect l="1735" t="95319" r="69496" b="525"/>
          <a:stretch/>
        </p:blipFill>
        <p:spPr>
          <a:xfrm>
            <a:off x="1844843" y="6044172"/>
            <a:ext cx="2534652" cy="274566"/>
          </a:xfrm>
          <a:prstGeom prst="rect">
            <a:avLst/>
          </a:prstGeom>
        </p:spPr>
      </p:pic>
    </p:spTree>
    <p:extLst>
      <p:ext uri="{BB962C8B-B14F-4D97-AF65-F5344CB8AC3E}">
        <p14:creationId xmlns:p14="http://schemas.microsoft.com/office/powerpoint/2010/main" val="250907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E96EC9-A527-7FE8-ABAE-D036C649540B}"/>
              </a:ext>
            </a:extLst>
          </p:cNvPr>
          <p:cNvPicPr>
            <a:picLocks noChangeAspect="1"/>
          </p:cNvPicPr>
          <p:nvPr/>
        </p:nvPicPr>
        <p:blipFill rotWithShape="1">
          <a:blip r:embed="rId3"/>
          <a:srcRect t="895" b="2182"/>
          <a:stretch/>
        </p:blipFill>
        <p:spPr>
          <a:xfrm>
            <a:off x="1007999" y="-11724"/>
            <a:ext cx="10549928" cy="6342185"/>
          </a:xfrm>
          <a:prstGeom prst="rect">
            <a:avLst/>
          </a:prstGeom>
        </p:spPr>
      </p:pic>
      <p:sp>
        <p:nvSpPr>
          <p:cNvPr id="3" name="TextBox 2">
            <a:extLst>
              <a:ext uri="{FF2B5EF4-FFF2-40B4-BE49-F238E27FC236}">
                <a16:creationId xmlns:a16="http://schemas.microsoft.com/office/drawing/2014/main" id="{35609AE8-96CB-834A-F8B5-CA791B2C08A7}"/>
              </a:ext>
            </a:extLst>
          </p:cNvPr>
          <p:cNvSpPr txBox="1"/>
          <p:nvPr/>
        </p:nvSpPr>
        <p:spPr>
          <a:xfrm>
            <a:off x="1957753" y="6480737"/>
            <a:ext cx="8650421" cy="307777"/>
          </a:xfrm>
          <a:prstGeom prst="rect">
            <a:avLst/>
          </a:prstGeom>
          <a:noFill/>
        </p:spPr>
        <p:txBody>
          <a:bodyPr wrap="square">
            <a:spAutoFit/>
          </a:bodyPr>
          <a:lstStyle/>
          <a:p>
            <a:pPr algn="ctr"/>
            <a:r>
              <a:rPr lang="en-US" sz="1400" dirty="0">
                <a:solidFill>
                  <a:schemeClr val="bg1"/>
                </a:solidFill>
              </a:rPr>
              <a:t>https://transequality.org/issues/us-transgender-survey</a:t>
            </a:r>
          </a:p>
        </p:txBody>
      </p:sp>
    </p:spTree>
    <p:extLst>
      <p:ext uri="{BB962C8B-B14F-4D97-AF65-F5344CB8AC3E}">
        <p14:creationId xmlns:p14="http://schemas.microsoft.com/office/powerpoint/2010/main" val="370859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E97F-8097-7648-7912-07E5F278148D}"/>
              </a:ext>
            </a:extLst>
          </p:cNvPr>
          <p:cNvSpPr>
            <a:spLocks noGrp="1"/>
          </p:cNvSpPr>
          <p:nvPr>
            <p:ph type="title"/>
          </p:nvPr>
        </p:nvSpPr>
        <p:spPr>
          <a:xfrm>
            <a:off x="164123" y="286603"/>
            <a:ext cx="11746523" cy="1450757"/>
          </a:xfrm>
        </p:spPr>
        <p:txBody>
          <a:bodyPr/>
          <a:lstStyle/>
          <a:p>
            <a:r>
              <a:rPr lang="en-US" dirty="0"/>
              <a:t>Higher Rates for LGBTQIA+ Communities</a:t>
            </a:r>
          </a:p>
        </p:txBody>
      </p:sp>
      <p:sp>
        <p:nvSpPr>
          <p:cNvPr id="3" name="Content Placeholder 2">
            <a:extLst>
              <a:ext uri="{FF2B5EF4-FFF2-40B4-BE49-F238E27FC236}">
                <a16:creationId xmlns:a16="http://schemas.microsoft.com/office/drawing/2014/main" id="{A0E30BCB-3243-BAB6-35F5-FF76EA23A052}"/>
              </a:ext>
            </a:extLst>
          </p:cNvPr>
          <p:cNvSpPr>
            <a:spLocks noGrp="1"/>
          </p:cNvSpPr>
          <p:nvPr>
            <p:ph sz="half" idx="1"/>
          </p:nvPr>
        </p:nvSpPr>
        <p:spPr>
          <a:xfrm>
            <a:off x="711443" y="1845734"/>
            <a:ext cx="5511164" cy="4023360"/>
          </a:xfrm>
        </p:spPr>
        <p:txBody>
          <a:bodyPr>
            <a:normAutofit lnSpcReduction="10000"/>
          </a:bodyPr>
          <a:lstStyle/>
          <a:p>
            <a:pPr marL="457200" indent="-457200">
              <a:lnSpc>
                <a:spcPct val="100000"/>
              </a:lnSpc>
              <a:buFont typeface="Arial" panose="020B0604020202020204" pitchFamily="34" charset="0"/>
              <a:buChar char="•"/>
            </a:pPr>
            <a:r>
              <a:rPr lang="en-US" dirty="0"/>
              <a:t>Bullying / harassment at school</a:t>
            </a:r>
          </a:p>
          <a:p>
            <a:pPr marL="457200" indent="-457200">
              <a:lnSpc>
                <a:spcPct val="100000"/>
              </a:lnSpc>
              <a:buFont typeface="Arial" panose="020B0604020202020204" pitchFamily="34" charset="0"/>
              <a:buChar char="•"/>
            </a:pPr>
            <a:r>
              <a:rPr lang="en-US" dirty="0"/>
              <a:t>Youth incarceration</a:t>
            </a:r>
          </a:p>
          <a:p>
            <a:pPr marL="457200" indent="-457200">
              <a:lnSpc>
                <a:spcPct val="100000"/>
              </a:lnSpc>
              <a:buFont typeface="Arial" panose="020B0604020202020204" pitchFamily="34" charset="0"/>
              <a:buChar char="•"/>
            </a:pPr>
            <a:r>
              <a:rPr lang="en-US" dirty="0"/>
              <a:t>Negative healthcare interactions</a:t>
            </a:r>
          </a:p>
          <a:p>
            <a:pPr marL="457200" indent="-457200">
              <a:lnSpc>
                <a:spcPct val="100000"/>
              </a:lnSpc>
              <a:buFont typeface="Arial" panose="020B0604020202020204" pitchFamily="34" charset="0"/>
              <a:buChar char="•"/>
            </a:pPr>
            <a:r>
              <a:rPr lang="en-US" dirty="0"/>
              <a:t>Trauma / ACEs</a:t>
            </a:r>
          </a:p>
          <a:p>
            <a:pPr marL="457200" indent="-457200">
              <a:lnSpc>
                <a:spcPct val="100000"/>
              </a:lnSpc>
              <a:buFont typeface="Arial" panose="020B0604020202020204" pitchFamily="34" charset="0"/>
              <a:buChar char="•"/>
            </a:pPr>
            <a:r>
              <a:rPr lang="en-US" dirty="0"/>
              <a:t>Social isolation</a:t>
            </a:r>
          </a:p>
          <a:p>
            <a:endParaRPr lang="en-US" dirty="0"/>
          </a:p>
          <a:p>
            <a:endParaRPr lang="en-US" dirty="0"/>
          </a:p>
        </p:txBody>
      </p:sp>
      <p:sp>
        <p:nvSpPr>
          <p:cNvPr id="4" name="Content Placeholder 3">
            <a:extLst>
              <a:ext uri="{FF2B5EF4-FFF2-40B4-BE49-F238E27FC236}">
                <a16:creationId xmlns:a16="http://schemas.microsoft.com/office/drawing/2014/main" id="{F3B72596-0647-7E23-D06F-71F567AAB824}"/>
              </a:ext>
            </a:extLst>
          </p:cNvPr>
          <p:cNvSpPr>
            <a:spLocks noGrp="1"/>
          </p:cNvSpPr>
          <p:nvPr>
            <p:ph sz="half" idx="2"/>
          </p:nvPr>
        </p:nvSpPr>
        <p:spPr>
          <a:xfrm>
            <a:off x="6239754" y="1845734"/>
            <a:ext cx="5511164" cy="4023361"/>
          </a:xfrm>
        </p:spPr>
        <p:txBody>
          <a:bodyPr>
            <a:normAutofit lnSpcReduction="10000"/>
          </a:bodyPr>
          <a:lstStyle/>
          <a:p>
            <a:pPr marL="457200" indent="-457200">
              <a:lnSpc>
                <a:spcPct val="110000"/>
              </a:lnSpc>
              <a:buFont typeface="Arial" panose="020B0604020202020204" pitchFamily="34" charset="0"/>
              <a:buChar char="•"/>
            </a:pPr>
            <a:r>
              <a:rPr lang="en-US" dirty="0"/>
              <a:t>Unemployment</a:t>
            </a:r>
          </a:p>
          <a:p>
            <a:pPr marL="457200" indent="-457200">
              <a:lnSpc>
                <a:spcPct val="110000"/>
              </a:lnSpc>
              <a:buFont typeface="Arial" panose="020B0604020202020204" pitchFamily="34" charset="0"/>
              <a:buChar char="•"/>
            </a:pPr>
            <a:r>
              <a:rPr lang="en-US" dirty="0"/>
              <a:t>Uninsured</a:t>
            </a:r>
          </a:p>
          <a:p>
            <a:pPr marL="457200" indent="-457200">
              <a:lnSpc>
                <a:spcPct val="110000"/>
              </a:lnSpc>
              <a:buFont typeface="Arial" panose="020B0604020202020204" pitchFamily="34" charset="0"/>
              <a:buChar char="•"/>
            </a:pPr>
            <a:r>
              <a:rPr lang="en-US" dirty="0"/>
              <a:t>Living in poverty</a:t>
            </a:r>
          </a:p>
          <a:p>
            <a:pPr marL="457200" indent="-457200">
              <a:lnSpc>
                <a:spcPct val="110000"/>
              </a:lnSpc>
              <a:buFont typeface="Arial" panose="020B0604020202020204" pitchFamily="34" charset="0"/>
              <a:buChar char="•"/>
            </a:pPr>
            <a:r>
              <a:rPr lang="en-US" dirty="0"/>
              <a:t>Hate crimes</a:t>
            </a:r>
          </a:p>
          <a:p>
            <a:pPr marL="457200" indent="-457200">
              <a:lnSpc>
                <a:spcPct val="110000"/>
              </a:lnSpc>
              <a:buFont typeface="Arial" panose="020B0604020202020204" pitchFamily="34" charset="0"/>
              <a:buChar char="•"/>
            </a:pPr>
            <a:r>
              <a:rPr lang="en-US" dirty="0"/>
              <a:t>Internalized homophobia / transphobia</a:t>
            </a:r>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33541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8F484-F272-7707-6FD8-57B1DDEC6E8E}"/>
              </a:ext>
            </a:extLst>
          </p:cNvPr>
          <p:cNvPicPr>
            <a:picLocks noChangeAspect="1"/>
          </p:cNvPicPr>
          <p:nvPr/>
        </p:nvPicPr>
        <p:blipFill rotWithShape="1">
          <a:blip r:embed="rId3"/>
          <a:srcRect l="58819" t="18579" r="6232" b="6705"/>
          <a:stretch/>
        </p:blipFill>
        <p:spPr>
          <a:xfrm>
            <a:off x="7174524" y="435"/>
            <a:ext cx="4794738" cy="6304547"/>
          </a:xfrm>
          <a:prstGeom prst="rect">
            <a:avLst/>
          </a:prstGeom>
        </p:spPr>
      </p:pic>
      <p:sp>
        <p:nvSpPr>
          <p:cNvPr id="3" name="TextBox 2">
            <a:extLst>
              <a:ext uri="{FF2B5EF4-FFF2-40B4-BE49-F238E27FC236}">
                <a16:creationId xmlns:a16="http://schemas.microsoft.com/office/drawing/2014/main" id="{EE22CA60-9E3F-9F12-72C0-5FF402965EA3}"/>
              </a:ext>
            </a:extLst>
          </p:cNvPr>
          <p:cNvSpPr txBox="1"/>
          <p:nvPr/>
        </p:nvSpPr>
        <p:spPr>
          <a:xfrm>
            <a:off x="1957753" y="6375230"/>
            <a:ext cx="8650421" cy="523220"/>
          </a:xfrm>
          <a:prstGeom prst="rect">
            <a:avLst/>
          </a:prstGeom>
          <a:noFill/>
        </p:spPr>
        <p:txBody>
          <a:bodyPr wrap="square">
            <a:spAutoFit/>
          </a:bodyPr>
          <a:lstStyle/>
          <a:p>
            <a:pPr algn="ctr"/>
            <a:r>
              <a:rPr lang="en-US" sz="1400" dirty="0">
                <a:solidFill>
                  <a:schemeClr val="bg1"/>
                </a:solidFill>
              </a:rPr>
              <a:t>PTSD = post traumatic stress disorder</a:t>
            </a:r>
          </a:p>
          <a:p>
            <a:pPr algn="ctr"/>
            <a:r>
              <a:rPr lang="en-US" sz="1400" dirty="0">
                <a:solidFill>
                  <a:schemeClr val="bg1"/>
                </a:solidFill>
              </a:rPr>
              <a:t>Image: https://drsamyaktiwari.com/services/treatment-of-post-traumatic-stress-disorder/</a:t>
            </a:r>
          </a:p>
        </p:txBody>
      </p:sp>
      <p:sp>
        <p:nvSpPr>
          <p:cNvPr id="5" name="Content Placeholder 4">
            <a:extLst>
              <a:ext uri="{FF2B5EF4-FFF2-40B4-BE49-F238E27FC236}">
                <a16:creationId xmlns:a16="http://schemas.microsoft.com/office/drawing/2014/main" id="{D17CEEC6-611D-C01A-CCAA-66890351F77C}"/>
              </a:ext>
            </a:extLst>
          </p:cNvPr>
          <p:cNvSpPr>
            <a:spLocks noGrp="1"/>
          </p:cNvSpPr>
          <p:nvPr>
            <p:ph idx="1"/>
          </p:nvPr>
        </p:nvSpPr>
        <p:spPr>
          <a:xfrm>
            <a:off x="523875" y="1845733"/>
            <a:ext cx="6538662" cy="4458813"/>
          </a:xfrm>
        </p:spPr>
        <p:txBody>
          <a:bodyPr>
            <a:normAutofit lnSpcReduction="10000"/>
          </a:bodyPr>
          <a:lstStyle/>
          <a:p>
            <a:r>
              <a:rPr lang="en-US" u="sng" dirty="0"/>
              <a:t>4 symptom clusters</a:t>
            </a:r>
          </a:p>
          <a:p>
            <a:pPr marL="914400" indent="-457200">
              <a:buFont typeface="Arial" panose="020B0604020202020204" pitchFamily="34" charset="0"/>
              <a:buChar char="•"/>
            </a:pPr>
            <a:r>
              <a:rPr lang="en-US" dirty="0"/>
              <a:t>Avoidance</a:t>
            </a:r>
          </a:p>
          <a:p>
            <a:pPr marL="914400" indent="-457200">
              <a:buFont typeface="Arial" panose="020B0604020202020204" pitchFamily="34" charset="0"/>
              <a:buChar char="•"/>
            </a:pPr>
            <a:r>
              <a:rPr lang="en-US" dirty="0"/>
              <a:t>Hyperarousal</a:t>
            </a:r>
          </a:p>
          <a:p>
            <a:pPr marL="914400" indent="-457200">
              <a:buFont typeface="Arial" panose="020B0604020202020204" pitchFamily="34" charset="0"/>
              <a:buChar char="•"/>
            </a:pPr>
            <a:r>
              <a:rPr lang="en-US" dirty="0"/>
              <a:t>Reexperiencing</a:t>
            </a:r>
          </a:p>
          <a:p>
            <a:pPr marL="914400" indent="-457200">
              <a:buFont typeface="Arial" panose="020B0604020202020204" pitchFamily="34" charset="0"/>
              <a:buChar char="•"/>
            </a:pPr>
            <a:r>
              <a:rPr lang="en-US" dirty="0"/>
              <a:t>Negative thoughts and emotions</a:t>
            </a:r>
          </a:p>
          <a:p>
            <a:pPr algn="ctr">
              <a:spcBef>
                <a:spcPts val="2400"/>
              </a:spcBef>
              <a:buNone/>
            </a:pPr>
            <a:r>
              <a:rPr lang="en-US" u="sng" dirty="0"/>
              <a:t>Clinically significant distress and impairment</a:t>
            </a:r>
          </a:p>
        </p:txBody>
      </p:sp>
      <p:sp>
        <p:nvSpPr>
          <p:cNvPr id="4" name="Title 3">
            <a:extLst>
              <a:ext uri="{FF2B5EF4-FFF2-40B4-BE49-F238E27FC236}">
                <a16:creationId xmlns:a16="http://schemas.microsoft.com/office/drawing/2014/main" id="{026ECE12-9795-8B89-FECB-3AB3B077F184}"/>
              </a:ext>
            </a:extLst>
          </p:cNvPr>
          <p:cNvSpPr>
            <a:spLocks noGrp="1"/>
          </p:cNvSpPr>
          <p:nvPr>
            <p:ph type="title"/>
          </p:nvPr>
        </p:nvSpPr>
        <p:spPr>
          <a:xfrm>
            <a:off x="523875" y="286603"/>
            <a:ext cx="6538661" cy="1450757"/>
          </a:xfrm>
        </p:spPr>
        <p:txBody>
          <a:bodyPr/>
          <a:lstStyle/>
          <a:p>
            <a:r>
              <a:rPr lang="en-US" dirty="0"/>
              <a:t>What is PTSD?</a:t>
            </a:r>
          </a:p>
        </p:txBody>
      </p:sp>
    </p:spTree>
    <p:extLst>
      <p:ext uri="{BB962C8B-B14F-4D97-AF65-F5344CB8AC3E}">
        <p14:creationId xmlns:p14="http://schemas.microsoft.com/office/powerpoint/2010/main" val="113328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D90CDF-9CCC-EAD9-5C65-5DEC81C7F637}"/>
              </a:ext>
            </a:extLst>
          </p:cNvPr>
          <p:cNvSpPr>
            <a:spLocks noGrp="1"/>
          </p:cNvSpPr>
          <p:nvPr>
            <p:ph idx="1"/>
          </p:nvPr>
        </p:nvSpPr>
        <p:spPr>
          <a:xfrm>
            <a:off x="523875" y="1845734"/>
            <a:ext cx="11039475" cy="4383616"/>
          </a:xfrm>
        </p:spPr>
        <p:txBody>
          <a:bodyPr>
            <a:normAutofit fontScale="77500" lnSpcReduction="20000"/>
          </a:bodyPr>
          <a:lstStyle/>
          <a:p>
            <a:pPr marL="457200" indent="-457200">
              <a:lnSpc>
                <a:spcPct val="120000"/>
              </a:lnSpc>
              <a:buFont typeface="Arial" panose="020B0604020202020204" pitchFamily="34" charset="0"/>
              <a:buChar char="•"/>
            </a:pPr>
            <a:r>
              <a:rPr lang="en-US" dirty="0"/>
              <a:t>After being discharged from the hospital, Jack’s friend took him to a local LGBTQ health center, where he started seeing a primary care provider experienced in caring for people with HIV and offering gender affirming care and a therapist specializing in trauma informed care. Jack also joined a transgender support group and started taking testosterone. One year later, he felt dramatically better and was starting to make plans for his future. </a:t>
            </a:r>
          </a:p>
          <a:p>
            <a:pPr>
              <a:lnSpc>
                <a:spcPct val="120000"/>
              </a:lnSpc>
              <a:buNone/>
            </a:pPr>
            <a:endParaRPr lang="en-US" sz="1200" dirty="0"/>
          </a:p>
          <a:p>
            <a:pPr marL="457200" indent="-457200">
              <a:lnSpc>
                <a:spcPct val="120000"/>
              </a:lnSpc>
              <a:buFont typeface="Arial" panose="020B0604020202020204" pitchFamily="34" charset="0"/>
              <a:buChar char="•"/>
            </a:pPr>
            <a:r>
              <a:rPr lang="en-US" dirty="0"/>
              <a:t>Question: </a:t>
            </a:r>
          </a:p>
          <a:p>
            <a:pPr marL="804863" lvl="1" indent="-457200">
              <a:lnSpc>
                <a:spcPct val="120000"/>
              </a:lnSpc>
            </a:pPr>
            <a:r>
              <a:rPr lang="en-US" dirty="0"/>
              <a:t>What is trauma-informed care?</a:t>
            </a:r>
          </a:p>
        </p:txBody>
      </p:sp>
      <p:sp>
        <p:nvSpPr>
          <p:cNvPr id="3" name="Title 2">
            <a:extLst>
              <a:ext uri="{FF2B5EF4-FFF2-40B4-BE49-F238E27FC236}">
                <a16:creationId xmlns:a16="http://schemas.microsoft.com/office/drawing/2014/main" id="{8ED3FEB8-0C8C-372F-B6C7-B0884ACBF6D2}"/>
              </a:ext>
            </a:extLst>
          </p:cNvPr>
          <p:cNvSpPr>
            <a:spLocks noGrp="1"/>
          </p:cNvSpPr>
          <p:nvPr>
            <p:ph type="title"/>
          </p:nvPr>
        </p:nvSpPr>
        <p:spPr/>
        <p:txBody>
          <a:bodyPr/>
          <a:lstStyle/>
          <a:p>
            <a:r>
              <a:rPr lang="en-US" dirty="0"/>
              <a:t>Jack (part 2)</a:t>
            </a:r>
          </a:p>
        </p:txBody>
      </p:sp>
    </p:spTree>
    <p:extLst>
      <p:ext uri="{BB962C8B-B14F-4D97-AF65-F5344CB8AC3E}">
        <p14:creationId xmlns:p14="http://schemas.microsoft.com/office/powerpoint/2010/main" val="403772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57219F-2FB6-DBCD-51DD-8139A7ECAE82}"/>
              </a:ext>
            </a:extLst>
          </p:cNvPr>
          <p:cNvPicPr>
            <a:picLocks noChangeAspect="1"/>
          </p:cNvPicPr>
          <p:nvPr/>
        </p:nvPicPr>
        <p:blipFill rotWithShape="1">
          <a:blip r:embed="rId3"/>
          <a:srcRect b="3052"/>
          <a:stretch/>
        </p:blipFill>
        <p:spPr>
          <a:xfrm>
            <a:off x="1110343" y="257175"/>
            <a:ext cx="10610169" cy="5800725"/>
          </a:xfrm>
          <a:prstGeom prst="rect">
            <a:avLst/>
          </a:prstGeom>
        </p:spPr>
      </p:pic>
      <p:sp>
        <p:nvSpPr>
          <p:cNvPr id="3" name="TextBox 2">
            <a:extLst>
              <a:ext uri="{FF2B5EF4-FFF2-40B4-BE49-F238E27FC236}">
                <a16:creationId xmlns:a16="http://schemas.microsoft.com/office/drawing/2014/main" id="{81CB584B-735B-034D-4216-73409BE941A7}"/>
              </a:ext>
            </a:extLst>
          </p:cNvPr>
          <p:cNvSpPr txBox="1"/>
          <p:nvPr/>
        </p:nvSpPr>
        <p:spPr>
          <a:xfrm>
            <a:off x="1957753" y="6470927"/>
            <a:ext cx="8650421" cy="307777"/>
          </a:xfrm>
          <a:prstGeom prst="rect">
            <a:avLst/>
          </a:prstGeom>
          <a:noFill/>
        </p:spPr>
        <p:txBody>
          <a:bodyPr wrap="square">
            <a:spAutoFit/>
          </a:bodyPr>
          <a:lstStyle/>
          <a:p>
            <a:pPr algn="ctr"/>
            <a:r>
              <a:rPr lang="en-US" sz="1400" dirty="0">
                <a:solidFill>
                  <a:schemeClr val="bg1"/>
                </a:solidFill>
              </a:rPr>
              <a:t>https://fenwayhealth.org/wp-content/uploads/Potter-SGM-Presentation.pdf</a:t>
            </a:r>
          </a:p>
        </p:txBody>
      </p:sp>
    </p:spTree>
    <p:extLst>
      <p:ext uri="{BB962C8B-B14F-4D97-AF65-F5344CB8AC3E}">
        <p14:creationId xmlns:p14="http://schemas.microsoft.com/office/powerpoint/2010/main" val="133901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FCE47D-6478-981B-4735-4225D19AF725}"/>
              </a:ext>
            </a:extLst>
          </p:cNvPr>
          <p:cNvPicPr>
            <a:picLocks noChangeAspect="1"/>
          </p:cNvPicPr>
          <p:nvPr/>
        </p:nvPicPr>
        <p:blipFill rotWithShape="1">
          <a:blip r:embed="rId3"/>
          <a:srcRect r="2263" b="8051"/>
          <a:stretch/>
        </p:blipFill>
        <p:spPr>
          <a:xfrm>
            <a:off x="240132" y="0"/>
            <a:ext cx="11711735" cy="6322555"/>
          </a:xfrm>
          <a:prstGeom prst="rect">
            <a:avLst/>
          </a:prstGeom>
        </p:spPr>
      </p:pic>
      <p:sp>
        <p:nvSpPr>
          <p:cNvPr id="4" name="TextBox 3">
            <a:extLst>
              <a:ext uri="{FF2B5EF4-FFF2-40B4-BE49-F238E27FC236}">
                <a16:creationId xmlns:a16="http://schemas.microsoft.com/office/drawing/2014/main" id="{A8567EAB-EADF-229E-3AD1-328BF9DBB78C}"/>
              </a:ext>
            </a:extLst>
          </p:cNvPr>
          <p:cNvSpPr txBox="1"/>
          <p:nvPr/>
        </p:nvSpPr>
        <p:spPr>
          <a:xfrm>
            <a:off x="1957753" y="6470927"/>
            <a:ext cx="8650421" cy="307777"/>
          </a:xfrm>
          <a:prstGeom prst="rect">
            <a:avLst/>
          </a:prstGeom>
          <a:noFill/>
        </p:spPr>
        <p:txBody>
          <a:bodyPr wrap="square">
            <a:spAutoFit/>
          </a:bodyPr>
          <a:lstStyle/>
          <a:p>
            <a:pPr algn="ctr"/>
            <a:r>
              <a:rPr lang="en-US" sz="1400" dirty="0">
                <a:solidFill>
                  <a:schemeClr val="bg1"/>
                </a:solidFill>
              </a:rPr>
              <a:t>https://www.cpha.ca/sites/default/files/uploads/resources/stbbi/trauma-informed-exam-tool-e.pdf</a:t>
            </a:r>
          </a:p>
        </p:txBody>
      </p:sp>
    </p:spTree>
    <p:extLst>
      <p:ext uri="{BB962C8B-B14F-4D97-AF65-F5344CB8AC3E}">
        <p14:creationId xmlns:p14="http://schemas.microsoft.com/office/powerpoint/2010/main" val="147174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Disclosure Statement</a:t>
            </a:r>
          </a:p>
        </p:txBody>
      </p:sp>
      <p:sp>
        <p:nvSpPr>
          <p:cNvPr id="4" name="TextBox 3">
            <a:extLst>
              <a:ext uri="{FF2B5EF4-FFF2-40B4-BE49-F238E27FC236}">
                <a16:creationId xmlns:a16="http://schemas.microsoft.com/office/drawing/2014/main" id="{95396B26-6B1C-3053-5CCC-9E3B3B69A131}"/>
              </a:ext>
            </a:extLst>
          </p:cNvPr>
          <p:cNvSpPr txBox="1"/>
          <p:nvPr/>
        </p:nvSpPr>
        <p:spPr>
          <a:xfrm>
            <a:off x="523875" y="5334170"/>
            <a:ext cx="11039475"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F8FECDF-7B12-343A-452D-87D7E520A4E2}"/>
              </a:ext>
            </a:extLst>
          </p:cNvPr>
          <p:cNvSpPr>
            <a:spLocks noGrp="1"/>
          </p:cNvSpPr>
          <p:nvPr>
            <p:ph idx="1"/>
          </p:nvPr>
        </p:nvSpPr>
        <p:spPr>
          <a:xfrm>
            <a:off x="523875" y="1845734"/>
            <a:ext cx="11039475" cy="3416731"/>
          </a:xfrm>
        </p:spPr>
        <p:txBody>
          <a:bodyPr/>
          <a:lstStyle/>
          <a:p>
            <a:pPr marL="228600" indent="-228600">
              <a:buSzPct val="90000"/>
              <a:buFont typeface="Arial" panose="020B0604020202020204" pitchFamily="34" charset="0"/>
              <a:buChar char="•"/>
            </a:pPr>
            <a:r>
              <a:rPr lang="en-US" sz="2400" dirty="0">
                <a:solidFill>
                  <a:schemeClr val="tx1"/>
                </a:solidFill>
              </a:rPr>
              <a:t>Speaker has nothing to disclose.</a:t>
            </a:r>
          </a:p>
          <a:p>
            <a:pPr>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solidFill>
                  <a:schemeClr val="tx1"/>
                </a:solidFill>
              </a:rPr>
              <a:t>This presentation was reviewed by UNMHSC and SCAETC faculty to ensure it meets Continuing Education guidelines.</a:t>
            </a:r>
          </a:p>
        </p:txBody>
      </p:sp>
    </p:spTree>
    <p:extLst>
      <p:ext uri="{BB962C8B-B14F-4D97-AF65-F5344CB8AC3E}">
        <p14:creationId xmlns:p14="http://schemas.microsoft.com/office/powerpoint/2010/main" val="135628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5BAB0E-70BD-4DFE-9D72-A80FA7DEC764}"/>
              </a:ext>
            </a:extLst>
          </p:cNvPr>
          <p:cNvPicPr>
            <a:picLocks noChangeAspect="1"/>
          </p:cNvPicPr>
          <p:nvPr/>
        </p:nvPicPr>
        <p:blipFill>
          <a:blip r:embed="rId3"/>
          <a:stretch>
            <a:fillRect/>
          </a:stretch>
        </p:blipFill>
        <p:spPr>
          <a:xfrm>
            <a:off x="0" y="195983"/>
            <a:ext cx="12192000" cy="6071468"/>
          </a:xfrm>
          <a:prstGeom prst="rect">
            <a:avLst/>
          </a:prstGeom>
        </p:spPr>
      </p:pic>
      <p:sp>
        <p:nvSpPr>
          <p:cNvPr id="4" name="TextBox 3">
            <a:extLst>
              <a:ext uri="{FF2B5EF4-FFF2-40B4-BE49-F238E27FC236}">
                <a16:creationId xmlns:a16="http://schemas.microsoft.com/office/drawing/2014/main" id="{6A82DE8B-B0BC-788D-C084-B57E9E9ACD57}"/>
              </a:ext>
            </a:extLst>
          </p:cNvPr>
          <p:cNvSpPr txBox="1"/>
          <p:nvPr/>
        </p:nvSpPr>
        <p:spPr>
          <a:xfrm>
            <a:off x="1957753" y="6470927"/>
            <a:ext cx="8650421" cy="307777"/>
          </a:xfrm>
          <a:prstGeom prst="rect">
            <a:avLst/>
          </a:prstGeom>
          <a:noFill/>
        </p:spPr>
        <p:txBody>
          <a:bodyPr wrap="square">
            <a:spAutoFit/>
          </a:bodyPr>
          <a:lstStyle/>
          <a:p>
            <a:pPr algn="ctr"/>
            <a:r>
              <a:rPr lang="en-US" sz="1400" dirty="0">
                <a:solidFill>
                  <a:schemeClr val="bg1"/>
                </a:solidFill>
              </a:rPr>
              <a:t>https://www.cpha.ca/sites/default/files/uploads/resources/stbbi/trauma-informed-exam-tool-e.pdf</a:t>
            </a:r>
          </a:p>
        </p:txBody>
      </p:sp>
    </p:spTree>
    <p:extLst>
      <p:ext uri="{BB962C8B-B14F-4D97-AF65-F5344CB8AC3E}">
        <p14:creationId xmlns:p14="http://schemas.microsoft.com/office/powerpoint/2010/main" val="4095852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A5FB06-BD92-CB9E-D925-BEE136C27A02}"/>
              </a:ext>
            </a:extLst>
          </p:cNvPr>
          <p:cNvPicPr>
            <a:picLocks noChangeAspect="1"/>
          </p:cNvPicPr>
          <p:nvPr/>
        </p:nvPicPr>
        <p:blipFill>
          <a:blip r:embed="rId3"/>
          <a:stretch>
            <a:fillRect/>
          </a:stretch>
        </p:blipFill>
        <p:spPr>
          <a:xfrm>
            <a:off x="209109" y="0"/>
            <a:ext cx="11773781" cy="6320281"/>
          </a:xfrm>
          <a:prstGeom prst="rect">
            <a:avLst/>
          </a:prstGeom>
        </p:spPr>
      </p:pic>
      <p:sp>
        <p:nvSpPr>
          <p:cNvPr id="3" name="TextBox 2">
            <a:extLst>
              <a:ext uri="{FF2B5EF4-FFF2-40B4-BE49-F238E27FC236}">
                <a16:creationId xmlns:a16="http://schemas.microsoft.com/office/drawing/2014/main" id="{8D9AB74F-8042-8D0B-F189-86B3128A8AC4}"/>
              </a:ext>
            </a:extLst>
          </p:cNvPr>
          <p:cNvSpPr txBox="1"/>
          <p:nvPr/>
        </p:nvSpPr>
        <p:spPr>
          <a:xfrm>
            <a:off x="1957753" y="6470927"/>
            <a:ext cx="8650421" cy="307777"/>
          </a:xfrm>
          <a:prstGeom prst="rect">
            <a:avLst/>
          </a:prstGeom>
          <a:noFill/>
        </p:spPr>
        <p:txBody>
          <a:bodyPr wrap="square">
            <a:spAutoFit/>
          </a:bodyPr>
          <a:lstStyle/>
          <a:p>
            <a:pPr algn="ctr"/>
            <a:r>
              <a:rPr lang="en-US" sz="1400" dirty="0">
                <a:solidFill>
                  <a:schemeClr val="bg1"/>
                </a:solidFill>
              </a:rPr>
              <a:t>https://www.cpha.ca/sites/default/files/uploads/resources/stbbi/trauma-informed-exam-tool-e.pdf</a:t>
            </a:r>
          </a:p>
        </p:txBody>
      </p:sp>
    </p:spTree>
    <p:extLst>
      <p:ext uri="{BB962C8B-B14F-4D97-AF65-F5344CB8AC3E}">
        <p14:creationId xmlns:p14="http://schemas.microsoft.com/office/powerpoint/2010/main" val="125324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88A105-D4CD-3E3D-4A8B-6FCD239B1502}"/>
              </a:ext>
            </a:extLst>
          </p:cNvPr>
          <p:cNvPicPr>
            <a:picLocks noChangeAspect="1"/>
          </p:cNvPicPr>
          <p:nvPr/>
        </p:nvPicPr>
        <p:blipFill rotWithShape="1">
          <a:blip r:embed="rId3"/>
          <a:srcRect l="5958" t="2768" r="7561" b="3696"/>
          <a:stretch/>
        </p:blipFill>
        <p:spPr>
          <a:xfrm>
            <a:off x="1003300" y="75628"/>
            <a:ext cx="10248900" cy="6258550"/>
          </a:xfrm>
          <a:prstGeom prst="rect">
            <a:avLst/>
          </a:prstGeom>
        </p:spPr>
      </p:pic>
      <p:sp>
        <p:nvSpPr>
          <p:cNvPr id="3" name="TextBox 2">
            <a:extLst>
              <a:ext uri="{FF2B5EF4-FFF2-40B4-BE49-F238E27FC236}">
                <a16:creationId xmlns:a16="http://schemas.microsoft.com/office/drawing/2014/main" id="{5D9B3E90-B2C5-47A1-BF8F-3C4E879EE4AF}"/>
              </a:ext>
            </a:extLst>
          </p:cNvPr>
          <p:cNvSpPr txBox="1"/>
          <p:nvPr/>
        </p:nvSpPr>
        <p:spPr>
          <a:xfrm>
            <a:off x="1957753" y="6470927"/>
            <a:ext cx="8650421" cy="307777"/>
          </a:xfrm>
          <a:prstGeom prst="rect">
            <a:avLst/>
          </a:prstGeom>
          <a:noFill/>
        </p:spPr>
        <p:txBody>
          <a:bodyPr wrap="square">
            <a:spAutoFit/>
          </a:bodyPr>
          <a:lstStyle/>
          <a:p>
            <a:pPr algn="ctr"/>
            <a:r>
              <a:rPr lang="en-US" sz="1400" dirty="0">
                <a:solidFill>
                  <a:schemeClr val="bg1"/>
                </a:solidFill>
              </a:rPr>
              <a:t>https://fenwayhealth.org/wp-content/uploads/Potter-SGM-Presentation.pdf</a:t>
            </a:r>
          </a:p>
        </p:txBody>
      </p:sp>
    </p:spTree>
    <p:extLst>
      <p:ext uri="{BB962C8B-B14F-4D97-AF65-F5344CB8AC3E}">
        <p14:creationId xmlns:p14="http://schemas.microsoft.com/office/powerpoint/2010/main" val="2730849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9EDB41-278F-5D23-914E-91237653E4D7}"/>
              </a:ext>
            </a:extLst>
          </p:cNvPr>
          <p:cNvPicPr>
            <a:picLocks noChangeAspect="1"/>
          </p:cNvPicPr>
          <p:nvPr/>
        </p:nvPicPr>
        <p:blipFill rotWithShape="1">
          <a:blip r:embed="rId3"/>
          <a:srcRect l="3062" t="3086" r="2983" b="3086"/>
          <a:stretch/>
        </p:blipFill>
        <p:spPr>
          <a:xfrm>
            <a:off x="42182" y="38100"/>
            <a:ext cx="12107635" cy="6278034"/>
          </a:xfrm>
          <a:prstGeom prst="rect">
            <a:avLst/>
          </a:prstGeom>
        </p:spPr>
      </p:pic>
    </p:spTree>
    <p:extLst>
      <p:ext uri="{BB962C8B-B14F-4D97-AF65-F5344CB8AC3E}">
        <p14:creationId xmlns:p14="http://schemas.microsoft.com/office/powerpoint/2010/main" val="212491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EA311-E43C-8906-180D-525EA9515F9B}"/>
              </a:ext>
            </a:extLst>
          </p:cNvPr>
          <p:cNvSpPr>
            <a:spLocks noGrp="1"/>
          </p:cNvSpPr>
          <p:nvPr>
            <p:ph idx="1"/>
          </p:nvPr>
        </p:nvSpPr>
        <p:spPr>
          <a:xfrm>
            <a:off x="523875" y="1845734"/>
            <a:ext cx="11039475" cy="4345516"/>
          </a:xfrm>
        </p:spPr>
        <p:txBody>
          <a:bodyPr>
            <a:normAutofit lnSpcReduction="10000"/>
          </a:bodyPr>
          <a:lstStyle/>
          <a:p>
            <a:pPr marL="457200" indent="-457200">
              <a:lnSpc>
                <a:spcPct val="100000"/>
              </a:lnSpc>
              <a:buFont typeface="Arial" panose="020B0604020202020204" pitchFamily="34" charset="0"/>
              <a:buChar char="•"/>
            </a:pPr>
            <a:r>
              <a:rPr lang="en-US" dirty="0"/>
              <a:t>Fast forward to 2024. Jack is now 42 years old and presents with several months of irregular frontal bleeding. His partner tells you she's been trying to convince him to come into the clinic, but "the last gyno exam he had was so bad, he is terrified." </a:t>
            </a:r>
          </a:p>
          <a:p>
            <a:pPr>
              <a:lnSpc>
                <a:spcPct val="100000"/>
              </a:lnSpc>
              <a:buNone/>
            </a:pPr>
            <a:endParaRPr lang="en-US" dirty="0"/>
          </a:p>
          <a:p>
            <a:pPr marL="457200" indent="-457200">
              <a:lnSpc>
                <a:spcPct val="100000"/>
              </a:lnSpc>
              <a:buFont typeface="Arial" panose="020B0604020202020204" pitchFamily="34" charset="0"/>
              <a:buChar char="•"/>
            </a:pPr>
            <a:r>
              <a:rPr lang="en-US" dirty="0"/>
              <a:t>Question: </a:t>
            </a:r>
          </a:p>
          <a:p>
            <a:pPr marL="804863" lvl="1" indent="-457200">
              <a:lnSpc>
                <a:spcPct val="100000"/>
              </a:lnSpc>
            </a:pPr>
            <a:r>
              <a:rPr lang="en-US" dirty="0"/>
              <a:t>How would you proceed?</a:t>
            </a:r>
          </a:p>
        </p:txBody>
      </p:sp>
      <p:sp>
        <p:nvSpPr>
          <p:cNvPr id="3" name="Title 2">
            <a:extLst>
              <a:ext uri="{FF2B5EF4-FFF2-40B4-BE49-F238E27FC236}">
                <a16:creationId xmlns:a16="http://schemas.microsoft.com/office/drawing/2014/main" id="{67302DB0-C77B-B395-5A7E-8B92BD242E45}"/>
              </a:ext>
            </a:extLst>
          </p:cNvPr>
          <p:cNvSpPr>
            <a:spLocks noGrp="1"/>
          </p:cNvSpPr>
          <p:nvPr>
            <p:ph type="title"/>
          </p:nvPr>
        </p:nvSpPr>
        <p:spPr/>
        <p:txBody>
          <a:bodyPr/>
          <a:lstStyle/>
          <a:p>
            <a:r>
              <a:rPr lang="en-US" dirty="0"/>
              <a:t>Jack (part 3)</a:t>
            </a:r>
          </a:p>
        </p:txBody>
      </p:sp>
    </p:spTree>
    <p:extLst>
      <p:ext uri="{BB962C8B-B14F-4D97-AF65-F5344CB8AC3E}">
        <p14:creationId xmlns:p14="http://schemas.microsoft.com/office/powerpoint/2010/main" val="2053153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7B5DCE4-68AB-EA50-2707-50C749911BAA}"/>
              </a:ext>
            </a:extLst>
          </p:cNvPr>
          <p:cNvSpPr>
            <a:spLocks noGrp="1"/>
          </p:cNvSpPr>
          <p:nvPr>
            <p:ph idx="1"/>
          </p:nvPr>
        </p:nvSpPr>
        <p:spPr>
          <a:xfrm>
            <a:off x="523873" y="1845734"/>
            <a:ext cx="11039475" cy="4023360"/>
          </a:xfrm>
        </p:spPr>
        <p:txBody>
          <a:bodyPr/>
          <a:lstStyle/>
          <a:p>
            <a:pPr marL="457200" indent="-457200">
              <a:buFont typeface="Wingdings" panose="05000000000000000000" pitchFamily="2" charset="2"/>
              <a:buChar char="§"/>
            </a:pPr>
            <a:r>
              <a:rPr lang="en-US" dirty="0"/>
              <a:t>Any exam or procedure has the potential to be traumatizing (i.e. cervical lymph node exam)</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This is more common with “vulnerable” (i.e., chest, genital, rectal exams)</a:t>
            </a:r>
          </a:p>
          <a:p>
            <a:pPr marL="457200" indent="-457200">
              <a:buFont typeface="Wingdings" panose="05000000000000000000" pitchFamily="2" charset="2"/>
              <a:buChar char="§"/>
            </a:pPr>
            <a:endParaRPr lang="en-US" dirty="0"/>
          </a:p>
        </p:txBody>
      </p:sp>
      <p:sp>
        <p:nvSpPr>
          <p:cNvPr id="3" name="Title 2">
            <a:extLst>
              <a:ext uri="{FF2B5EF4-FFF2-40B4-BE49-F238E27FC236}">
                <a16:creationId xmlns:a16="http://schemas.microsoft.com/office/drawing/2014/main" id="{32136CBC-AEC5-46CE-32A7-5CE6D3702481}"/>
              </a:ext>
            </a:extLst>
          </p:cNvPr>
          <p:cNvSpPr>
            <a:spLocks noGrp="1"/>
          </p:cNvSpPr>
          <p:nvPr>
            <p:ph type="title"/>
          </p:nvPr>
        </p:nvSpPr>
        <p:spPr/>
        <p:txBody>
          <a:bodyPr/>
          <a:lstStyle/>
          <a:p>
            <a:r>
              <a:rPr lang="en-US" dirty="0"/>
              <a:t>Remember</a:t>
            </a:r>
          </a:p>
        </p:txBody>
      </p:sp>
    </p:spTree>
    <p:extLst>
      <p:ext uri="{BB962C8B-B14F-4D97-AF65-F5344CB8AC3E}">
        <p14:creationId xmlns:p14="http://schemas.microsoft.com/office/powerpoint/2010/main" val="25520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E7E434-6F9F-F7D8-4E86-BD9B929A74CF}"/>
              </a:ext>
            </a:extLst>
          </p:cNvPr>
          <p:cNvSpPr>
            <a:spLocks noGrp="1"/>
          </p:cNvSpPr>
          <p:nvPr>
            <p:ph idx="1"/>
          </p:nvPr>
        </p:nvSpPr>
        <p:spPr>
          <a:xfrm>
            <a:off x="523875" y="1845734"/>
            <a:ext cx="11039475" cy="4307416"/>
          </a:xfrm>
        </p:spPr>
        <p:txBody>
          <a:bodyPr>
            <a:normAutofit/>
          </a:bodyPr>
          <a:lstStyle/>
          <a:p>
            <a:pPr marL="457200" indent="-457200">
              <a:lnSpc>
                <a:spcPct val="100000"/>
              </a:lnSpc>
              <a:buFont typeface="Arial" panose="020B0604020202020204" pitchFamily="34" charset="0"/>
              <a:buChar char="•"/>
            </a:pPr>
            <a:r>
              <a:rPr lang="en-US" dirty="0"/>
              <a:t>Prior exposure to traumatic/voyeuristic exams </a:t>
            </a:r>
          </a:p>
          <a:p>
            <a:pPr marL="457200" indent="-457200">
              <a:lnSpc>
                <a:spcPct val="100000"/>
              </a:lnSpc>
              <a:buFont typeface="Arial" panose="020B0604020202020204" pitchFamily="34" charset="0"/>
              <a:buChar char="•"/>
            </a:pPr>
            <a:r>
              <a:rPr lang="en-US" dirty="0"/>
              <a:t>Historical tendency to </a:t>
            </a:r>
            <a:r>
              <a:rPr lang="en-US" i="1" dirty="0"/>
              <a:t>inappropriately</a:t>
            </a:r>
            <a:r>
              <a:rPr lang="en-US" dirty="0"/>
              <a:t> gender certain exams (pelvic = “well-woman exam”)</a:t>
            </a:r>
          </a:p>
          <a:p>
            <a:pPr marL="457200" indent="-457200">
              <a:lnSpc>
                <a:spcPct val="100000"/>
              </a:lnSpc>
              <a:buFont typeface="Arial" panose="020B0604020202020204" pitchFamily="34" charset="0"/>
              <a:buChar char="•"/>
            </a:pPr>
            <a:r>
              <a:rPr lang="en-US" dirty="0"/>
              <a:t>Dysphoria during examination of body parts that are discordant with one’s gender </a:t>
            </a:r>
          </a:p>
          <a:p>
            <a:pPr marL="457200" indent="-457200">
              <a:lnSpc>
                <a:spcPct val="100000"/>
              </a:lnSpc>
              <a:buFont typeface="Arial" panose="020B0604020202020204" pitchFamily="34" charset="0"/>
              <a:buChar char="•"/>
            </a:pPr>
            <a:r>
              <a:rPr lang="en-US" dirty="0"/>
              <a:t>Dysphoria if provider uses triggering terms to describe body parts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E5B02EC5-1549-5965-529D-8036334B6413}"/>
              </a:ext>
            </a:extLst>
          </p:cNvPr>
          <p:cNvSpPr>
            <a:spLocks noGrp="1"/>
          </p:cNvSpPr>
          <p:nvPr>
            <p:ph type="title"/>
          </p:nvPr>
        </p:nvSpPr>
        <p:spPr/>
        <p:txBody>
          <a:bodyPr/>
          <a:lstStyle/>
          <a:p>
            <a:r>
              <a:rPr lang="en-US" dirty="0"/>
              <a:t>Trans / Non-Binary / Intersex People</a:t>
            </a:r>
          </a:p>
        </p:txBody>
      </p:sp>
    </p:spTree>
    <p:extLst>
      <p:ext uri="{BB962C8B-B14F-4D97-AF65-F5344CB8AC3E}">
        <p14:creationId xmlns:p14="http://schemas.microsoft.com/office/powerpoint/2010/main" val="351346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464F76-EA61-94B4-BAC7-D7E46F0FAD7F}"/>
              </a:ext>
            </a:extLst>
          </p:cNvPr>
          <p:cNvPicPr>
            <a:picLocks noChangeAspect="1"/>
          </p:cNvPicPr>
          <p:nvPr/>
        </p:nvPicPr>
        <p:blipFill rotWithShape="1">
          <a:blip r:embed="rId3"/>
          <a:srcRect b="15985"/>
          <a:stretch/>
        </p:blipFill>
        <p:spPr>
          <a:xfrm>
            <a:off x="352764" y="54428"/>
            <a:ext cx="11486471" cy="5870121"/>
          </a:xfrm>
          <a:prstGeom prst="rect">
            <a:avLst/>
          </a:prstGeom>
        </p:spPr>
      </p:pic>
      <p:pic>
        <p:nvPicPr>
          <p:cNvPr id="3" name="Picture 2">
            <a:extLst>
              <a:ext uri="{FF2B5EF4-FFF2-40B4-BE49-F238E27FC236}">
                <a16:creationId xmlns:a16="http://schemas.microsoft.com/office/drawing/2014/main" id="{146E1CF2-C39E-CBF4-EED3-C593BD9BDFFC}"/>
              </a:ext>
            </a:extLst>
          </p:cNvPr>
          <p:cNvPicPr>
            <a:picLocks noChangeAspect="1"/>
          </p:cNvPicPr>
          <p:nvPr/>
        </p:nvPicPr>
        <p:blipFill rotWithShape="1">
          <a:blip r:embed="rId3"/>
          <a:srcRect l="9756" t="93345" r="8331" b="746"/>
          <a:stretch/>
        </p:blipFill>
        <p:spPr>
          <a:xfrm>
            <a:off x="1652587" y="5924549"/>
            <a:ext cx="8886826" cy="389953"/>
          </a:xfrm>
          <a:prstGeom prst="rect">
            <a:avLst/>
          </a:prstGeom>
        </p:spPr>
      </p:pic>
    </p:spTree>
    <p:extLst>
      <p:ext uri="{BB962C8B-B14F-4D97-AF65-F5344CB8AC3E}">
        <p14:creationId xmlns:p14="http://schemas.microsoft.com/office/powerpoint/2010/main" val="3662983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5D805-449B-59FD-AFEA-D467DFD4CC31}"/>
              </a:ext>
            </a:extLst>
          </p:cNvPr>
          <p:cNvSpPr>
            <a:spLocks noGrp="1"/>
          </p:cNvSpPr>
          <p:nvPr>
            <p:ph idx="1"/>
          </p:nvPr>
        </p:nvSpPr>
        <p:spPr>
          <a:xfrm>
            <a:off x="523875" y="1845734"/>
            <a:ext cx="11039475" cy="4314434"/>
          </a:xfrm>
        </p:spPr>
        <p:txBody>
          <a:bodyPr>
            <a:normAutofit lnSpcReduction="10000"/>
          </a:bodyPr>
          <a:lstStyle/>
          <a:p>
            <a:pPr marL="457200" indent="-457200">
              <a:lnSpc>
                <a:spcPct val="120000"/>
              </a:lnSpc>
              <a:buFont typeface="Arial" panose="020B0604020202020204" pitchFamily="34" charset="0"/>
              <a:buChar char="•"/>
            </a:pPr>
            <a:r>
              <a:rPr lang="en-US" dirty="0"/>
              <a:t>Avoid exams that are not supported by reliable and consistent evidence (e.g., routine screening clinical breast exam, bimanual exam, testicular exam)</a:t>
            </a:r>
          </a:p>
          <a:p>
            <a:pPr marL="457200" indent="-457200">
              <a:lnSpc>
                <a:spcPct val="120000"/>
              </a:lnSpc>
              <a:buFont typeface="Arial" panose="020B0604020202020204" pitchFamily="34" charset="0"/>
              <a:buChar char="•"/>
            </a:pPr>
            <a:r>
              <a:rPr lang="en-US" dirty="0"/>
              <a:t>Consider less intrusive ways to obtain needed data (e.g., vaginal self-swab for gonorrhea/chlamydia) </a:t>
            </a:r>
          </a:p>
          <a:p>
            <a:pPr marL="457200" indent="-457200">
              <a:lnSpc>
                <a:spcPct val="120000"/>
              </a:lnSpc>
              <a:buFont typeface="Arial" panose="020B0604020202020204" pitchFamily="34" charset="0"/>
              <a:buChar char="•"/>
            </a:pPr>
            <a:r>
              <a:rPr lang="en-US" dirty="0"/>
              <a:t>Utilize </a:t>
            </a:r>
            <a:r>
              <a:rPr lang="en-US" b="1" dirty="0"/>
              <a:t>shared decision-making </a:t>
            </a:r>
            <a:r>
              <a:rPr lang="en-US" dirty="0"/>
              <a:t>in the face of uncertain evidence or conflicting guidelines</a:t>
            </a:r>
          </a:p>
          <a:p>
            <a:endParaRPr lang="en-US" dirty="0"/>
          </a:p>
          <a:p>
            <a:endParaRPr lang="en-US" dirty="0"/>
          </a:p>
        </p:txBody>
      </p:sp>
      <p:sp>
        <p:nvSpPr>
          <p:cNvPr id="3" name="Title 2">
            <a:extLst>
              <a:ext uri="{FF2B5EF4-FFF2-40B4-BE49-F238E27FC236}">
                <a16:creationId xmlns:a16="http://schemas.microsoft.com/office/drawing/2014/main" id="{07254F61-88D5-1B10-2F0E-E7843828F37A}"/>
              </a:ext>
            </a:extLst>
          </p:cNvPr>
          <p:cNvSpPr>
            <a:spLocks noGrp="1"/>
          </p:cNvSpPr>
          <p:nvPr>
            <p:ph type="title"/>
          </p:nvPr>
        </p:nvSpPr>
        <p:spPr/>
        <p:txBody>
          <a:bodyPr/>
          <a:lstStyle/>
          <a:p>
            <a:r>
              <a:rPr lang="en-US" dirty="0"/>
              <a:t>Evidence-Based Exams</a:t>
            </a:r>
          </a:p>
        </p:txBody>
      </p:sp>
    </p:spTree>
    <p:extLst>
      <p:ext uri="{BB962C8B-B14F-4D97-AF65-F5344CB8AC3E}">
        <p14:creationId xmlns:p14="http://schemas.microsoft.com/office/powerpoint/2010/main" val="1708370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8EF8E-4042-AC60-C3BC-5D557F997250}"/>
              </a:ext>
            </a:extLst>
          </p:cNvPr>
          <p:cNvSpPr>
            <a:spLocks noGrp="1"/>
          </p:cNvSpPr>
          <p:nvPr>
            <p:ph idx="1"/>
          </p:nvPr>
        </p:nvSpPr>
        <p:spPr>
          <a:xfrm>
            <a:off x="95251" y="1737361"/>
            <a:ext cx="12096750" cy="4387214"/>
          </a:xfrm>
        </p:spPr>
        <p:txBody>
          <a:bodyPr>
            <a:normAutofit fontScale="85000" lnSpcReduction="20000"/>
          </a:bodyPr>
          <a:lstStyle/>
          <a:p>
            <a:pPr marL="457200" indent="-457200">
              <a:buFont typeface="Arial" panose="020B0604020202020204" pitchFamily="34" charset="0"/>
              <a:buChar char="•"/>
            </a:pPr>
            <a:r>
              <a:rPr lang="en-US" sz="3800" dirty="0"/>
              <a:t>Review the patient’s prior experiences with the exam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3800" dirty="0"/>
              <a:t>Explain the purpose and offer to talk through the steps of the exam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3800" dirty="0"/>
              <a:t>Ask what you can do to make the experience more comfortable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3800" dirty="0"/>
              <a:t>“You’re in control here. If you want me to stop at any point, please let me know.”</a:t>
            </a:r>
          </a:p>
          <a:p>
            <a:endParaRPr lang="en-US" dirty="0"/>
          </a:p>
          <a:p>
            <a:endParaRPr lang="en-US" dirty="0"/>
          </a:p>
        </p:txBody>
      </p:sp>
      <p:sp>
        <p:nvSpPr>
          <p:cNvPr id="3" name="Title 2">
            <a:extLst>
              <a:ext uri="{FF2B5EF4-FFF2-40B4-BE49-F238E27FC236}">
                <a16:creationId xmlns:a16="http://schemas.microsoft.com/office/drawing/2014/main" id="{F721BFA8-89C4-22D7-78DB-5B1985DAED15}"/>
              </a:ext>
            </a:extLst>
          </p:cNvPr>
          <p:cNvSpPr>
            <a:spLocks noGrp="1"/>
          </p:cNvSpPr>
          <p:nvPr>
            <p:ph type="title"/>
          </p:nvPr>
        </p:nvSpPr>
        <p:spPr/>
        <p:txBody>
          <a:bodyPr/>
          <a:lstStyle/>
          <a:p>
            <a:r>
              <a:rPr lang="en-US" dirty="0"/>
              <a:t>Before the Exam</a:t>
            </a:r>
          </a:p>
        </p:txBody>
      </p:sp>
    </p:spTree>
    <p:extLst>
      <p:ext uri="{BB962C8B-B14F-4D97-AF65-F5344CB8AC3E}">
        <p14:creationId xmlns:p14="http://schemas.microsoft.com/office/powerpoint/2010/main" val="239957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dirty="0"/>
              <a:t>Unconscious Bias Disclosure</a:t>
            </a:r>
          </a:p>
        </p:txBody>
      </p:sp>
    </p:spTree>
    <p:extLst>
      <p:ext uri="{BB962C8B-B14F-4D97-AF65-F5344CB8AC3E}">
        <p14:creationId xmlns:p14="http://schemas.microsoft.com/office/powerpoint/2010/main" val="3282761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2EEAEA-A06F-F052-0AAB-44174DDD5310}"/>
              </a:ext>
            </a:extLst>
          </p:cNvPr>
          <p:cNvPicPr>
            <a:picLocks noChangeAspect="1"/>
          </p:cNvPicPr>
          <p:nvPr/>
        </p:nvPicPr>
        <p:blipFill rotWithShape="1">
          <a:blip r:embed="rId3"/>
          <a:srcRect b="20987"/>
          <a:stretch/>
        </p:blipFill>
        <p:spPr>
          <a:xfrm>
            <a:off x="0" y="-1"/>
            <a:ext cx="12192000" cy="5969019"/>
          </a:xfrm>
          <a:prstGeom prst="rect">
            <a:avLst/>
          </a:prstGeom>
        </p:spPr>
      </p:pic>
      <p:pic>
        <p:nvPicPr>
          <p:cNvPr id="3" name="Picture 2">
            <a:extLst>
              <a:ext uri="{FF2B5EF4-FFF2-40B4-BE49-F238E27FC236}">
                <a16:creationId xmlns:a16="http://schemas.microsoft.com/office/drawing/2014/main" id="{33B883BD-B689-FD29-0631-18285034C9BB}"/>
              </a:ext>
            </a:extLst>
          </p:cNvPr>
          <p:cNvPicPr>
            <a:picLocks noChangeAspect="1"/>
          </p:cNvPicPr>
          <p:nvPr/>
        </p:nvPicPr>
        <p:blipFill rotWithShape="1">
          <a:blip r:embed="rId3"/>
          <a:srcRect t="93122" b="970"/>
          <a:stretch/>
        </p:blipFill>
        <p:spPr>
          <a:xfrm>
            <a:off x="631996" y="5905500"/>
            <a:ext cx="10928007" cy="400050"/>
          </a:xfrm>
          <a:prstGeom prst="rect">
            <a:avLst/>
          </a:prstGeom>
        </p:spPr>
      </p:pic>
    </p:spTree>
    <p:extLst>
      <p:ext uri="{BB962C8B-B14F-4D97-AF65-F5344CB8AC3E}">
        <p14:creationId xmlns:p14="http://schemas.microsoft.com/office/powerpoint/2010/main" val="4011255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F40082-82CC-6991-4BC5-FA3BEBE2CC15}"/>
              </a:ext>
            </a:extLst>
          </p:cNvPr>
          <p:cNvPicPr>
            <a:picLocks noChangeAspect="1"/>
          </p:cNvPicPr>
          <p:nvPr/>
        </p:nvPicPr>
        <p:blipFill rotWithShape="1">
          <a:blip r:embed="rId3"/>
          <a:srcRect t="1031" b="5835"/>
          <a:stretch/>
        </p:blipFill>
        <p:spPr>
          <a:xfrm>
            <a:off x="1392865" y="0"/>
            <a:ext cx="9450955" cy="6282693"/>
          </a:xfrm>
          <a:prstGeom prst="rect">
            <a:avLst/>
          </a:prstGeom>
        </p:spPr>
      </p:pic>
      <p:sp>
        <p:nvSpPr>
          <p:cNvPr id="3" name="&quot;No&quot; Symbol 2">
            <a:extLst>
              <a:ext uri="{FF2B5EF4-FFF2-40B4-BE49-F238E27FC236}">
                <a16:creationId xmlns:a16="http://schemas.microsoft.com/office/drawing/2014/main" id="{28DEBAD6-CE26-8A8D-21E6-273C37B6872C}"/>
              </a:ext>
            </a:extLst>
          </p:cNvPr>
          <p:cNvSpPr/>
          <p:nvPr/>
        </p:nvSpPr>
        <p:spPr>
          <a:xfrm>
            <a:off x="1957753" y="1683162"/>
            <a:ext cx="3696492" cy="3491676"/>
          </a:xfrm>
          <a:prstGeom prst="noSmoking">
            <a:avLst/>
          </a:prstGeom>
          <a:solidFill>
            <a:schemeClr val="accent1">
              <a:alpha val="1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BB3A970D-B990-2272-78B0-FB915540F6C0}"/>
              </a:ext>
            </a:extLst>
          </p:cNvPr>
          <p:cNvSpPr txBox="1"/>
          <p:nvPr/>
        </p:nvSpPr>
        <p:spPr>
          <a:xfrm>
            <a:off x="1957753" y="6480737"/>
            <a:ext cx="8650421" cy="307777"/>
          </a:xfrm>
          <a:prstGeom prst="rect">
            <a:avLst/>
          </a:prstGeom>
          <a:noFill/>
        </p:spPr>
        <p:txBody>
          <a:bodyPr wrap="square">
            <a:spAutoFit/>
          </a:bodyPr>
          <a:lstStyle/>
          <a:p>
            <a:pPr algn="ctr"/>
            <a:r>
              <a:rPr lang="en-US" sz="1400" dirty="0">
                <a:solidFill>
                  <a:schemeClr val="bg1"/>
                </a:solidFill>
              </a:rPr>
              <a:t>Adapted from: J Gen Intern Med 2015; 30: 1857-64</a:t>
            </a:r>
          </a:p>
        </p:txBody>
      </p:sp>
      <p:pic>
        <p:nvPicPr>
          <p:cNvPr id="1026" name="Picture 2">
            <a:extLst>
              <a:ext uri="{FF2B5EF4-FFF2-40B4-BE49-F238E27FC236}">
                <a16:creationId xmlns:a16="http://schemas.microsoft.com/office/drawing/2014/main" id="{9280B0D9-47D0-8679-E87A-50191C7AFA17}"/>
              </a:ext>
            </a:extLst>
          </p:cNvPr>
          <p:cNvPicPr>
            <a:picLocks noChangeAspect="1" noChangeArrowheads="1"/>
          </p:cNvPicPr>
          <p:nvPr/>
        </p:nvPicPr>
        <p:blipFill rotWithShape="1">
          <a:blip r:embed="rId4">
            <a:alphaModFix amt="10000"/>
            <a:extLst>
              <a:ext uri="{28A0092B-C50C-407E-A947-70E740481C1C}">
                <a14:useLocalDpi xmlns:a14="http://schemas.microsoft.com/office/drawing/2010/main" val="0"/>
              </a:ext>
            </a:extLst>
          </a:blip>
          <a:srcRect l="5556" t="22246" r="50000" b="29061"/>
          <a:stretch/>
        </p:blipFill>
        <p:spPr bwMode="auto">
          <a:xfrm>
            <a:off x="5922334" y="1155030"/>
            <a:ext cx="4968095" cy="435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88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BFF63C-92CC-5B0E-6461-37AD9C7B5492}"/>
              </a:ext>
            </a:extLst>
          </p:cNvPr>
          <p:cNvSpPr>
            <a:spLocks noGrp="1"/>
          </p:cNvSpPr>
          <p:nvPr>
            <p:ph idx="1"/>
          </p:nvPr>
        </p:nvSpPr>
        <p:spPr>
          <a:xfrm>
            <a:off x="523875" y="1845733"/>
            <a:ext cx="11039475" cy="4416843"/>
          </a:xfrm>
        </p:spPr>
        <p:txBody>
          <a:bodyPr>
            <a:normAutofit lnSpcReduction="10000"/>
          </a:bodyPr>
          <a:lstStyle/>
          <a:p>
            <a:pPr marL="457200" indent="-457200">
              <a:lnSpc>
                <a:spcPct val="100000"/>
              </a:lnSpc>
              <a:buFont typeface="Arial" panose="020B0604020202020204" pitchFamily="34" charset="0"/>
              <a:buChar char="•"/>
            </a:pPr>
            <a:r>
              <a:rPr lang="en-US" dirty="0"/>
              <a:t>Pelvic exam, digital rectal exams, anal pap collection, STI symptom exam, cervical lymph node exam, inguinal lymph node exam</a:t>
            </a:r>
          </a:p>
          <a:p>
            <a:pPr marL="457200" indent="-457200">
              <a:lnSpc>
                <a:spcPct val="100000"/>
              </a:lnSpc>
              <a:buFont typeface="Arial" panose="020B0604020202020204" pitchFamily="34" charset="0"/>
              <a:buChar char="•"/>
            </a:pPr>
            <a:r>
              <a:rPr lang="en-US" dirty="0"/>
              <a:t>Speculum options</a:t>
            </a:r>
          </a:p>
          <a:p>
            <a:pPr marL="457200" indent="-457200">
              <a:lnSpc>
                <a:spcPct val="100000"/>
              </a:lnSpc>
              <a:buFont typeface="Arial" panose="020B0604020202020204" pitchFamily="34" charset="0"/>
              <a:buChar char="•"/>
            </a:pPr>
            <a:r>
              <a:rPr lang="en-US" dirty="0"/>
              <a:t>Gel  - more is better, </a:t>
            </a:r>
            <a:r>
              <a:rPr lang="en-US" i="1" dirty="0"/>
              <a:t>don’t call it “lube”</a:t>
            </a:r>
          </a:p>
          <a:p>
            <a:pPr marL="457200" indent="-457200">
              <a:lnSpc>
                <a:spcPct val="100000"/>
              </a:lnSpc>
            </a:pPr>
            <a:r>
              <a:rPr lang="en-US" dirty="0"/>
              <a:t>Topical lidocaine is available</a:t>
            </a:r>
          </a:p>
          <a:p>
            <a:pPr marL="457200" indent="-457200">
              <a:lnSpc>
                <a:spcPct val="100000"/>
              </a:lnSpc>
              <a:buFont typeface="Arial" panose="020B0604020202020204" pitchFamily="34" charset="0"/>
              <a:buChar char="•"/>
            </a:pPr>
            <a:r>
              <a:rPr lang="en-US" dirty="0"/>
              <a:t>Pronouns and names – in front of the patient, in documentation, when discussing patient with other staff</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F0E5B637-9CDF-E18A-B5C7-E6A6D4B2FED7}"/>
              </a:ext>
            </a:extLst>
          </p:cNvPr>
          <p:cNvSpPr>
            <a:spLocks noGrp="1"/>
          </p:cNvSpPr>
          <p:nvPr>
            <p:ph type="title"/>
          </p:nvPr>
        </p:nvSpPr>
        <p:spPr/>
        <p:txBody>
          <a:bodyPr>
            <a:normAutofit/>
          </a:bodyPr>
          <a:lstStyle/>
          <a:p>
            <a:r>
              <a:rPr lang="en-US" sz="4400" dirty="0"/>
              <a:t>Trauma-Informed Care &amp; Exams In Clinic</a:t>
            </a:r>
          </a:p>
        </p:txBody>
      </p:sp>
      <p:sp>
        <p:nvSpPr>
          <p:cNvPr id="4" name="TextBox 3">
            <a:extLst>
              <a:ext uri="{FF2B5EF4-FFF2-40B4-BE49-F238E27FC236}">
                <a16:creationId xmlns:a16="http://schemas.microsoft.com/office/drawing/2014/main" id="{3F5AA5CC-3445-0C68-CC2B-C00D9C8DD531}"/>
              </a:ext>
            </a:extLst>
          </p:cNvPr>
          <p:cNvSpPr txBox="1"/>
          <p:nvPr/>
        </p:nvSpPr>
        <p:spPr>
          <a:xfrm>
            <a:off x="1957753" y="6480737"/>
            <a:ext cx="8650421" cy="307777"/>
          </a:xfrm>
          <a:prstGeom prst="rect">
            <a:avLst/>
          </a:prstGeom>
          <a:noFill/>
        </p:spPr>
        <p:txBody>
          <a:bodyPr wrap="square">
            <a:spAutoFit/>
          </a:bodyPr>
          <a:lstStyle/>
          <a:p>
            <a:pPr algn="ctr"/>
            <a:r>
              <a:rPr lang="en-US" sz="1400" dirty="0">
                <a:solidFill>
                  <a:schemeClr val="bg1"/>
                </a:solidFill>
              </a:rPr>
              <a:t>STI = sexually transmitted infections</a:t>
            </a:r>
          </a:p>
        </p:txBody>
      </p:sp>
    </p:spTree>
    <p:extLst>
      <p:ext uri="{BB962C8B-B14F-4D97-AF65-F5344CB8AC3E}">
        <p14:creationId xmlns:p14="http://schemas.microsoft.com/office/powerpoint/2010/main" val="393690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ED38E1-B06F-D810-81B7-86C3A670D88B}"/>
              </a:ext>
            </a:extLst>
          </p:cNvPr>
          <p:cNvSpPr>
            <a:spLocks noGrp="1"/>
          </p:cNvSpPr>
          <p:nvPr>
            <p:ph idx="1"/>
          </p:nvPr>
        </p:nvSpPr>
        <p:spPr>
          <a:xfrm>
            <a:off x="523875" y="1737360"/>
            <a:ext cx="11039475" cy="4557114"/>
          </a:xfrm>
        </p:spPr>
        <p:txBody>
          <a:bodyPr>
            <a:noAutofit/>
          </a:bodyPr>
          <a:lstStyle/>
          <a:p>
            <a:pPr marL="457200" indent="-457200">
              <a:lnSpc>
                <a:spcPct val="120000"/>
              </a:lnSpc>
              <a:buFont typeface="Arial" panose="020B0604020202020204" pitchFamily="34" charset="0"/>
              <a:buChar char="•"/>
            </a:pPr>
            <a:r>
              <a:rPr lang="en-US" sz="2400" dirty="0"/>
              <a:t>Jack agrees to be examined if his partner inserts the speculum and lidocaine gel is used to enhance comfort. The exam is unremarkable. Jack then agrees to a pelvic ultrasound that shows a thickened endometrial lining. After considering various options, Jack chooses to have a complete hysterectomy, which he had been thinking about for some time. He recovers well post-op. Pathology shows endometrial polyps. No further treatment is indicated.</a:t>
            </a:r>
          </a:p>
          <a:p>
            <a:pPr marL="457200" indent="-457200">
              <a:lnSpc>
                <a:spcPct val="120000"/>
              </a:lnSpc>
              <a:spcBef>
                <a:spcPts val="1800"/>
              </a:spcBef>
              <a:buFont typeface="Arial" panose="020B0604020202020204" pitchFamily="34" charset="0"/>
              <a:buChar char="•"/>
            </a:pPr>
            <a:r>
              <a:rPr lang="en-US" sz="2400" dirty="0"/>
              <a:t>Questions: </a:t>
            </a:r>
          </a:p>
          <a:p>
            <a:pPr marL="804863" lvl="1" indent="-457200">
              <a:lnSpc>
                <a:spcPct val="100000"/>
              </a:lnSpc>
              <a:spcBef>
                <a:spcPts val="0"/>
              </a:spcBef>
              <a:spcAft>
                <a:spcPts val="0"/>
              </a:spcAft>
            </a:pPr>
            <a:r>
              <a:rPr lang="en-US" sz="2400" dirty="0"/>
              <a:t>What would you do if Jack becomes distressed during the exam? </a:t>
            </a:r>
          </a:p>
          <a:p>
            <a:pPr marL="804863" lvl="1" indent="-457200">
              <a:lnSpc>
                <a:spcPct val="100000"/>
              </a:lnSpc>
              <a:spcAft>
                <a:spcPts val="0"/>
              </a:spcAft>
            </a:pPr>
            <a:r>
              <a:rPr lang="en-US" sz="2400" dirty="0"/>
              <a:t>What additional resources can you provide to assist Jack’s ongoing trauma recovery?</a:t>
            </a:r>
          </a:p>
        </p:txBody>
      </p:sp>
      <p:sp>
        <p:nvSpPr>
          <p:cNvPr id="3" name="Title 2">
            <a:extLst>
              <a:ext uri="{FF2B5EF4-FFF2-40B4-BE49-F238E27FC236}">
                <a16:creationId xmlns:a16="http://schemas.microsoft.com/office/drawing/2014/main" id="{43AD540D-F8F0-A3C3-2463-6584BB92B803}"/>
              </a:ext>
            </a:extLst>
          </p:cNvPr>
          <p:cNvSpPr>
            <a:spLocks noGrp="1"/>
          </p:cNvSpPr>
          <p:nvPr>
            <p:ph type="title"/>
          </p:nvPr>
        </p:nvSpPr>
        <p:spPr/>
        <p:txBody>
          <a:bodyPr/>
          <a:lstStyle/>
          <a:p>
            <a:r>
              <a:rPr lang="en-US" dirty="0"/>
              <a:t>Jack (part 4)</a:t>
            </a:r>
          </a:p>
        </p:txBody>
      </p:sp>
    </p:spTree>
    <p:extLst>
      <p:ext uri="{BB962C8B-B14F-4D97-AF65-F5344CB8AC3E}">
        <p14:creationId xmlns:p14="http://schemas.microsoft.com/office/powerpoint/2010/main" val="3343848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B05D8-C787-BAB5-7C42-9C29E97CBB4D}"/>
              </a:ext>
            </a:extLst>
          </p:cNvPr>
          <p:cNvPicPr>
            <a:picLocks noChangeAspect="1"/>
          </p:cNvPicPr>
          <p:nvPr/>
        </p:nvPicPr>
        <p:blipFill rotWithShape="1">
          <a:blip r:embed="rId3"/>
          <a:srcRect l="60391" t="18744" r="2087" b="13274"/>
          <a:stretch/>
        </p:blipFill>
        <p:spPr>
          <a:xfrm>
            <a:off x="1807535" y="1803201"/>
            <a:ext cx="3665731" cy="4494002"/>
          </a:xfrm>
          <a:prstGeom prst="rect">
            <a:avLst/>
          </a:prstGeom>
        </p:spPr>
      </p:pic>
      <p:sp>
        <p:nvSpPr>
          <p:cNvPr id="4" name="Content Placeholder 3">
            <a:extLst>
              <a:ext uri="{FF2B5EF4-FFF2-40B4-BE49-F238E27FC236}">
                <a16:creationId xmlns:a16="http://schemas.microsoft.com/office/drawing/2014/main" id="{1A7630FC-D1BE-98B7-F9D4-2173056259CB}"/>
              </a:ext>
            </a:extLst>
          </p:cNvPr>
          <p:cNvSpPr>
            <a:spLocks noGrp="1"/>
          </p:cNvSpPr>
          <p:nvPr>
            <p:ph idx="1"/>
          </p:nvPr>
        </p:nvSpPr>
        <p:spPr>
          <a:xfrm>
            <a:off x="6283842" y="1845733"/>
            <a:ext cx="4747880" cy="4406211"/>
          </a:xfrm>
        </p:spPr>
        <p:txBody>
          <a:bodyPr>
            <a:normAutofit fontScale="85000" lnSpcReduction="20000"/>
          </a:bodyPr>
          <a:lstStyle/>
          <a:p>
            <a:pPr>
              <a:buNone/>
            </a:pPr>
            <a:r>
              <a:rPr lang="en-US" sz="3300" b="1" dirty="0"/>
              <a:t>Do:</a:t>
            </a:r>
          </a:p>
          <a:p>
            <a:pPr marL="457200" indent="-457200">
              <a:buFont typeface="Arial" panose="020B0604020202020204" pitchFamily="34" charset="0"/>
              <a:buChar char="•"/>
            </a:pPr>
            <a:r>
              <a:rPr lang="en-US" dirty="0"/>
              <a:t>Stay calm</a:t>
            </a:r>
          </a:p>
          <a:p>
            <a:pPr marL="457200" indent="-457200">
              <a:buFont typeface="Arial" panose="020B0604020202020204" pitchFamily="34" charset="0"/>
              <a:buChar char="•"/>
            </a:pPr>
            <a:r>
              <a:rPr lang="en-US" dirty="0"/>
              <a:t>Stop the exam</a:t>
            </a:r>
          </a:p>
          <a:p>
            <a:pPr marL="457200" indent="-457200">
              <a:buFont typeface="Arial" panose="020B0604020202020204" pitchFamily="34" charset="0"/>
              <a:buChar char="•"/>
            </a:pPr>
            <a:r>
              <a:rPr lang="en-US" dirty="0"/>
              <a:t>Provide reassurance</a:t>
            </a:r>
          </a:p>
          <a:p>
            <a:pPr marL="457200" indent="-457200">
              <a:buFont typeface="Arial" panose="020B0604020202020204" pitchFamily="34" charset="0"/>
              <a:buChar char="•"/>
            </a:pPr>
            <a:r>
              <a:rPr lang="en-US" dirty="0"/>
              <a:t>Use grounding techniques</a:t>
            </a:r>
          </a:p>
          <a:p>
            <a:pPr marL="457200" indent="-457200">
              <a:buFont typeface="Arial" panose="020B0604020202020204" pitchFamily="34" charset="0"/>
              <a:buChar char="•"/>
            </a:pPr>
            <a:r>
              <a:rPr lang="en-US" dirty="0"/>
              <a:t>Make a self-care plan</a:t>
            </a:r>
          </a:p>
          <a:p>
            <a:pPr>
              <a:spcBef>
                <a:spcPts val="1800"/>
              </a:spcBef>
              <a:buNone/>
            </a:pPr>
            <a:r>
              <a:rPr lang="en-US" sz="3300" b="1" dirty="0"/>
              <a:t>Do not:</a:t>
            </a:r>
          </a:p>
          <a:p>
            <a:pPr marL="457200" indent="-457200">
              <a:buFont typeface="Arial" panose="020B0604020202020204" pitchFamily="34" charset="0"/>
              <a:buChar char="•"/>
            </a:pPr>
            <a:r>
              <a:rPr lang="en-US" dirty="0"/>
              <a:t>Engage in the trauma</a:t>
            </a:r>
          </a:p>
          <a:p>
            <a:pPr marL="457200" indent="-457200">
              <a:buFont typeface="Arial" panose="020B0604020202020204" pitchFamily="34" charset="0"/>
              <a:buChar char="•"/>
            </a:pPr>
            <a:r>
              <a:rPr lang="en-US" dirty="0"/>
              <a:t>Bombard with questions</a:t>
            </a:r>
          </a:p>
        </p:txBody>
      </p:sp>
      <p:sp>
        <p:nvSpPr>
          <p:cNvPr id="3" name="Title 2">
            <a:extLst>
              <a:ext uri="{FF2B5EF4-FFF2-40B4-BE49-F238E27FC236}">
                <a16:creationId xmlns:a16="http://schemas.microsoft.com/office/drawing/2014/main" id="{DC4B1A09-1D62-62FB-8F2A-3ABBF835B039}"/>
              </a:ext>
            </a:extLst>
          </p:cNvPr>
          <p:cNvSpPr>
            <a:spLocks noGrp="1"/>
          </p:cNvSpPr>
          <p:nvPr>
            <p:ph type="title"/>
          </p:nvPr>
        </p:nvSpPr>
        <p:spPr>
          <a:xfrm>
            <a:off x="531628" y="286603"/>
            <a:ext cx="11031722" cy="1450757"/>
          </a:xfrm>
        </p:spPr>
        <p:txBody>
          <a:bodyPr/>
          <a:lstStyle/>
          <a:p>
            <a:r>
              <a:rPr lang="en-US" dirty="0"/>
              <a:t>General DOs and DON’Ts</a:t>
            </a:r>
          </a:p>
        </p:txBody>
      </p:sp>
      <p:sp>
        <p:nvSpPr>
          <p:cNvPr id="5" name="TextBox 4">
            <a:extLst>
              <a:ext uri="{FF2B5EF4-FFF2-40B4-BE49-F238E27FC236}">
                <a16:creationId xmlns:a16="http://schemas.microsoft.com/office/drawing/2014/main" id="{D7CF0DFE-C981-A9E5-4420-2F71EF841465}"/>
              </a:ext>
            </a:extLst>
          </p:cNvPr>
          <p:cNvSpPr txBox="1"/>
          <p:nvPr/>
        </p:nvSpPr>
        <p:spPr>
          <a:xfrm>
            <a:off x="1957753" y="6480737"/>
            <a:ext cx="8650421" cy="523220"/>
          </a:xfrm>
          <a:prstGeom prst="rect">
            <a:avLst/>
          </a:prstGeom>
          <a:noFill/>
        </p:spPr>
        <p:txBody>
          <a:bodyPr wrap="square">
            <a:spAutoFit/>
          </a:bodyPr>
          <a:lstStyle/>
          <a:p>
            <a:pPr algn="ctr"/>
            <a:r>
              <a:rPr lang="en-US" sz="1400" dirty="0">
                <a:solidFill>
                  <a:schemeClr val="bg1"/>
                </a:solidFill>
              </a:rPr>
              <a:t>Image: www.socialwork.career</a:t>
            </a:r>
          </a:p>
          <a:p>
            <a:pPr algn="ctr"/>
            <a:endParaRPr lang="en-US" sz="1400" dirty="0">
              <a:solidFill>
                <a:schemeClr val="bg1"/>
              </a:solidFill>
            </a:endParaRPr>
          </a:p>
        </p:txBody>
      </p:sp>
    </p:spTree>
    <p:extLst>
      <p:ext uri="{BB962C8B-B14F-4D97-AF65-F5344CB8AC3E}">
        <p14:creationId xmlns:p14="http://schemas.microsoft.com/office/powerpoint/2010/main" val="2956391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BB6434-C894-B7E8-11FE-F2C838CB3325}"/>
              </a:ext>
            </a:extLst>
          </p:cNvPr>
          <p:cNvPicPr>
            <a:picLocks noChangeAspect="1"/>
          </p:cNvPicPr>
          <p:nvPr/>
        </p:nvPicPr>
        <p:blipFill rotWithShape="1">
          <a:blip r:embed="rId3"/>
          <a:srcRect b="11318"/>
          <a:stretch/>
        </p:blipFill>
        <p:spPr>
          <a:xfrm>
            <a:off x="3604437" y="0"/>
            <a:ext cx="4798963" cy="6324531"/>
          </a:xfrm>
          <a:prstGeom prst="rect">
            <a:avLst/>
          </a:prstGeom>
        </p:spPr>
      </p:pic>
      <p:sp>
        <p:nvSpPr>
          <p:cNvPr id="3" name="TextBox 2">
            <a:extLst>
              <a:ext uri="{FF2B5EF4-FFF2-40B4-BE49-F238E27FC236}">
                <a16:creationId xmlns:a16="http://schemas.microsoft.com/office/drawing/2014/main" id="{56E7F6DD-DA81-D0E3-DB90-7F8AD56B9AFA}"/>
              </a:ext>
            </a:extLst>
          </p:cNvPr>
          <p:cNvSpPr txBox="1"/>
          <p:nvPr/>
        </p:nvSpPr>
        <p:spPr>
          <a:xfrm>
            <a:off x="1957753" y="6480737"/>
            <a:ext cx="8650421" cy="307777"/>
          </a:xfrm>
          <a:prstGeom prst="rect">
            <a:avLst/>
          </a:prstGeom>
          <a:noFill/>
        </p:spPr>
        <p:txBody>
          <a:bodyPr wrap="square">
            <a:spAutoFit/>
          </a:bodyPr>
          <a:lstStyle/>
          <a:p>
            <a:pPr algn="ctr"/>
            <a:r>
              <a:rPr lang="en-US" sz="1400" dirty="0">
                <a:solidFill>
                  <a:schemeClr val="bg1"/>
                </a:solidFill>
              </a:rPr>
              <a:t>Image: www.PTSD.va.gov</a:t>
            </a:r>
          </a:p>
        </p:txBody>
      </p:sp>
    </p:spTree>
    <p:extLst>
      <p:ext uri="{BB962C8B-B14F-4D97-AF65-F5344CB8AC3E}">
        <p14:creationId xmlns:p14="http://schemas.microsoft.com/office/powerpoint/2010/main" val="4103666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049389-2EF4-1E42-FF21-9F24CC1FEC3A}"/>
              </a:ext>
            </a:extLst>
          </p:cNvPr>
          <p:cNvSpPr>
            <a:spLocks noGrp="1"/>
          </p:cNvSpPr>
          <p:nvPr>
            <p:ph idx="1"/>
          </p:nvPr>
        </p:nvSpPr>
        <p:spPr>
          <a:xfrm>
            <a:off x="523875" y="1845733"/>
            <a:ext cx="11039475" cy="4342415"/>
          </a:xfrm>
        </p:spPr>
        <p:txBody>
          <a:bodyPr>
            <a:normAutofit fontScale="77500" lnSpcReduction="20000"/>
          </a:bodyPr>
          <a:lstStyle/>
          <a:p>
            <a:pPr marL="457200" indent="-457200">
              <a:lnSpc>
                <a:spcPct val="120000"/>
              </a:lnSpc>
              <a:buFont typeface="Arial" panose="020B0604020202020204" pitchFamily="34" charset="0"/>
              <a:buChar char="•"/>
            </a:pPr>
            <a:r>
              <a:rPr lang="en-US" dirty="0"/>
              <a:t>Microsoft PowerPoint - SGM Minority Stress-TIC Talk FINAL 3-25-19 (fenwayhealth.org) by Jennifer Potter and Conall </a:t>
            </a:r>
            <a:r>
              <a:rPr lang="en-US" dirty="0" err="1"/>
              <a:t>O’Cleirigh</a:t>
            </a:r>
            <a:endParaRPr lang="en-US" dirty="0"/>
          </a:p>
          <a:p>
            <a:pPr marL="457200" indent="-457200">
              <a:lnSpc>
                <a:spcPct val="120000"/>
              </a:lnSpc>
              <a:buFont typeface="Arial" panose="020B0604020202020204" pitchFamily="34" charset="0"/>
              <a:buChar char="•"/>
            </a:pPr>
            <a:r>
              <a:rPr lang="en-US" dirty="0"/>
              <a:t>trauma-informed-exam-tool-</a:t>
            </a:r>
            <a:r>
              <a:rPr lang="en-US" dirty="0" err="1"/>
              <a:t>e.pdf</a:t>
            </a:r>
            <a:r>
              <a:rPr lang="en-US" dirty="0"/>
              <a:t> (</a:t>
            </a:r>
            <a:r>
              <a:rPr lang="en-US" dirty="0" err="1"/>
              <a:t>cpha.ca</a:t>
            </a:r>
            <a:r>
              <a:rPr lang="en-US" dirty="0"/>
              <a:t>) Copyright © 2021 | Canadian Public Health Association </a:t>
            </a:r>
          </a:p>
          <a:p>
            <a:pPr marL="457200" indent="-457200">
              <a:lnSpc>
                <a:spcPct val="120000"/>
              </a:lnSpc>
              <a:buFont typeface="Arial" panose="020B0604020202020204" pitchFamily="34" charset="0"/>
              <a:buChar char="•"/>
            </a:pPr>
            <a:r>
              <a:rPr lang="en-US" dirty="0" err="1"/>
              <a:t>Eckstrand</a:t>
            </a:r>
            <a:r>
              <a:rPr lang="en-US" dirty="0"/>
              <a:t> &amp; Potter (eds.) Trauma, Resilience, and Health Promotion in LGBT Patients. Springer (2017). </a:t>
            </a:r>
          </a:p>
          <a:p>
            <a:pPr marL="457200" indent="-457200">
              <a:lnSpc>
                <a:spcPct val="120000"/>
              </a:lnSpc>
              <a:buFont typeface="Arial" panose="020B0604020202020204" pitchFamily="34" charset="0"/>
              <a:buChar char="•"/>
            </a:pPr>
            <a:r>
              <a:rPr lang="en-US" dirty="0"/>
              <a:t>VA/DoD PTSD Clinical Practice Guideline: </a:t>
            </a:r>
            <a:r>
              <a:rPr lang="en-US" dirty="0">
                <a:hlinkClick r:id="rId2"/>
              </a:rPr>
              <a:t>https://www.healthquality.va.gov/guidelines/MH/ptsd/VADoDPTSDCPGClinicianSummaryFinal.pdf</a:t>
            </a:r>
            <a:r>
              <a:rPr lang="en-US" dirty="0"/>
              <a:t> </a:t>
            </a:r>
          </a:p>
          <a:p>
            <a:endParaRPr lang="en-US" dirty="0"/>
          </a:p>
          <a:p>
            <a:endParaRPr lang="en-US" dirty="0"/>
          </a:p>
        </p:txBody>
      </p:sp>
      <p:sp>
        <p:nvSpPr>
          <p:cNvPr id="3" name="Title 2">
            <a:extLst>
              <a:ext uri="{FF2B5EF4-FFF2-40B4-BE49-F238E27FC236}">
                <a16:creationId xmlns:a16="http://schemas.microsoft.com/office/drawing/2014/main" id="{271B0EAC-F3C8-71C6-BCA8-350F87B6A454}"/>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700478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433074" y="1768359"/>
            <a:ext cx="5428726"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200" dirty="0">
                <a:solidFill>
                  <a:schemeClr val="tx1"/>
                </a:solidFill>
              </a:rPr>
              <a:t>AETC National HIV Curriculum </a:t>
            </a:r>
            <a:r>
              <a:rPr lang="en-US" sz="2200" dirty="0">
                <a:hlinkClick r:id="rId6"/>
              </a:rPr>
              <a:t>https://aidsetc.org/nhc</a:t>
            </a:r>
            <a:endParaRPr lang="en-US" sz="2200" dirty="0"/>
          </a:p>
          <a:p>
            <a:pPr marL="171450" indent="-171450">
              <a:buFont typeface="Arial" panose="020B0604020202020204" pitchFamily="34" charset="0"/>
              <a:buChar char="•"/>
            </a:pPr>
            <a:r>
              <a:rPr lang="en-US" sz="2200" dirty="0">
                <a:solidFill>
                  <a:schemeClr val="tx1"/>
                </a:solidFill>
              </a:rPr>
              <a:t>AETC National Coordinating Resource Center </a:t>
            </a:r>
            <a:r>
              <a:rPr lang="en-US" sz="2200" dirty="0">
                <a:hlinkClick r:id="rId7"/>
              </a:rPr>
              <a:t>https://targethiv.org/library/aetc-national-coordinating-resource-center-0</a:t>
            </a:r>
            <a:endParaRPr lang="en-US" sz="2200" dirty="0"/>
          </a:p>
          <a:p>
            <a:pPr marL="171450" indent="-171450">
              <a:buFont typeface="Arial" panose="020B0604020202020204" pitchFamily="34" charset="0"/>
              <a:buChar char="•"/>
            </a:pPr>
            <a:r>
              <a:rPr lang="en-US" sz="2200" dirty="0">
                <a:solidFill>
                  <a:schemeClr val="tx1"/>
                </a:solidFill>
              </a:rPr>
              <a:t>HIVMA Resource Directory </a:t>
            </a:r>
            <a:r>
              <a:rPr lang="en-US" sz="2200" dirty="0">
                <a:solidFill>
                  <a:schemeClr val="tx1"/>
                </a:solidFill>
                <a:hlinkClick r:id="rId8"/>
              </a:rPr>
              <a:t>https://www.hivma.org/globalassets/ektron-import/hivma/hivma-resource-directory.pdf</a:t>
            </a:r>
            <a:r>
              <a:rPr lang="en-US" sz="2200" dirty="0">
                <a:solidFill>
                  <a:schemeClr val="tx1"/>
                </a:solidFill>
              </a:rPr>
              <a:t>   </a:t>
            </a:r>
            <a:endParaRPr lang="en-US" sz="2200" dirty="0"/>
          </a:p>
          <a:p>
            <a:pPr marL="171450" indent="-171450">
              <a:buFont typeface="Arial" panose="020B0604020202020204" pitchFamily="34" charset="0"/>
              <a:buChar char="•"/>
            </a:pPr>
            <a:r>
              <a:rPr lang="en-US" sz="2200" dirty="0">
                <a:solidFill>
                  <a:schemeClr val="tx1"/>
                </a:solidFill>
              </a:rPr>
              <a:t>Additional trainings </a:t>
            </a:r>
            <a:r>
              <a:rPr lang="en-US" sz="2200" dirty="0">
                <a:hlinkClick r:id="rId9"/>
              </a:rPr>
              <a:t>scaetcecho@salud.unm.edu</a:t>
            </a:r>
            <a:endParaRPr lang="en-US" sz="22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37</a:t>
            </a:fld>
            <a:endParaRPr lang="en-US" sz="1600" dirty="0"/>
          </a:p>
        </p:txBody>
      </p:sp>
    </p:spTree>
    <p:extLst>
      <p:ext uri="{BB962C8B-B14F-4D97-AF65-F5344CB8AC3E}">
        <p14:creationId xmlns:p14="http://schemas.microsoft.com/office/powerpoint/2010/main" val="3457710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75717" y="6305883"/>
            <a:ext cx="731520" cy="396240"/>
          </a:xfrm>
        </p:spPr>
        <p:txBody>
          <a:bodyPr anchor="ctr">
            <a:normAutofit fontScale="92500" lnSpcReduction="20000"/>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nSpc>
                <a:spcPct val="90000"/>
              </a:lnSpc>
              <a:spcAft>
                <a:spcPts val="800"/>
              </a:spcAft>
            </a:pPr>
            <a:r>
              <a:rPr lang="en-US">
                <a:solidFill>
                  <a:srgbClr val="FFFFFF"/>
                </a:solidFill>
              </a:rPr>
              <a:t>#</a:t>
            </a:r>
          </a:p>
        </p:txBody>
      </p:sp>
      <p:pic>
        <p:nvPicPr>
          <p:cNvPr id="2" name="Picture 1">
            <a:extLst>
              <a:ext uri="{FF2B5EF4-FFF2-40B4-BE49-F238E27FC236}">
                <a16:creationId xmlns:a16="http://schemas.microsoft.com/office/drawing/2014/main" id="{B4066D0D-3AFC-564E-69D5-CB812EDC8AB3}"/>
              </a:ext>
            </a:extLst>
          </p:cNvPr>
          <p:cNvPicPr>
            <a:picLocks noChangeAspect="1"/>
          </p:cNvPicPr>
          <p:nvPr/>
        </p:nvPicPr>
        <p:blipFill>
          <a:blip r:embed="rId3"/>
          <a:stretch>
            <a:fillRect/>
          </a:stretch>
        </p:blipFill>
        <p:spPr>
          <a:xfrm>
            <a:off x="0" y="44118"/>
            <a:ext cx="12192000" cy="6150005"/>
          </a:xfrm>
          <a:prstGeom prst="rect">
            <a:avLst/>
          </a:prstGeom>
        </p:spPr>
      </p:pic>
    </p:spTree>
    <p:extLst>
      <p:ext uri="{BB962C8B-B14F-4D97-AF65-F5344CB8AC3E}">
        <p14:creationId xmlns:p14="http://schemas.microsoft.com/office/powerpoint/2010/main" val="12322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7C49-83ED-BD98-53D8-D9B302C17F13}"/>
              </a:ext>
            </a:extLst>
          </p:cNvPr>
          <p:cNvSpPr>
            <a:spLocks noGrp="1"/>
          </p:cNvSpPr>
          <p:nvPr>
            <p:ph idx="1"/>
          </p:nvPr>
        </p:nvSpPr>
        <p:spPr/>
        <p:txBody>
          <a:bodyPr>
            <a:normAutofit/>
          </a:bodyPr>
          <a:lstStyle/>
          <a:p>
            <a:pPr marL="514350" indent="-514350">
              <a:buFont typeface="+mj-lt"/>
              <a:buAutoNum type="arabicPeriod"/>
            </a:pPr>
            <a:r>
              <a:rPr lang="en-US" sz="2800" dirty="0">
                <a:solidFill>
                  <a:schemeClr val="tx1"/>
                </a:solidFill>
              </a:rPr>
              <a:t>Review adverse childhood experiences (ACEs) / trauma definition</a:t>
            </a:r>
          </a:p>
          <a:p>
            <a:pPr marL="514350" indent="-514350">
              <a:buFont typeface="+mj-lt"/>
              <a:buAutoNum type="arabicPeriod"/>
            </a:pPr>
            <a:r>
              <a:rPr lang="en-US" sz="2800" dirty="0">
                <a:solidFill>
                  <a:schemeClr val="tx1"/>
                </a:solidFill>
              </a:rPr>
              <a:t>Identify what trauma may look like in a clinic setting</a:t>
            </a:r>
          </a:p>
          <a:p>
            <a:pPr marL="514350" indent="-514350">
              <a:buFont typeface="+mj-lt"/>
              <a:buAutoNum type="arabicPeriod"/>
            </a:pPr>
            <a:r>
              <a:rPr lang="en-US" sz="2800" dirty="0">
                <a:solidFill>
                  <a:schemeClr val="tx1"/>
                </a:solidFill>
              </a:rPr>
              <a:t>Compare how the LGBTQIA+ experience may be different compared to other experiences</a:t>
            </a:r>
          </a:p>
          <a:p>
            <a:pPr marL="514350" indent="-514350">
              <a:buFont typeface="+mj-lt"/>
              <a:buAutoNum type="arabicPeriod"/>
            </a:pPr>
            <a:r>
              <a:rPr lang="en-US" sz="2800" dirty="0">
                <a:solidFill>
                  <a:schemeClr val="tx1"/>
                </a:solidFill>
              </a:rPr>
              <a:t>Understand the “Universal Precautions” to use in your practice and options for a trauma-informed exam</a:t>
            </a:r>
          </a:p>
          <a:p>
            <a:endParaRPr lang="en-US" dirty="0"/>
          </a:p>
        </p:txBody>
      </p:sp>
      <p:sp>
        <p:nvSpPr>
          <p:cNvPr id="3" name="Title 2">
            <a:extLst>
              <a:ext uri="{FF2B5EF4-FFF2-40B4-BE49-F238E27FC236}">
                <a16:creationId xmlns:a16="http://schemas.microsoft.com/office/drawing/2014/main" id="{C69FE677-3E47-0C88-3910-184FC4A26E61}"/>
              </a:ext>
            </a:extLst>
          </p:cNvPr>
          <p:cNvSpPr>
            <a:spLocks noGrp="1"/>
          </p:cNvSpPr>
          <p:nvPr>
            <p:ph type="title"/>
          </p:nvPr>
        </p:nvSpPr>
        <p:spPr/>
        <p:txBody>
          <a:bodyPr/>
          <a:lstStyle/>
          <a:p>
            <a:r>
              <a:rPr lang="en-US" dirty="0"/>
              <a:t>Learning Objectives</a:t>
            </a:r>
          </a:p>
        </p:txBody>
      </p:sp>
      <p:sp>
        <p:nvSpPr>
          <p:cNvPr id="5" name="TextBox 4">
            <a:extLst>
              <a:ext uri="{FF2B5EF4-FFF2-40B4-BE49-F238E27FC236}">
                <a16:creationId xmlns:a16="http://schemas.microsoft.com/office/drawing/2014/main" id="{B9A9C467-B832-C08E-4B3B-7893B2C195AB}"/>
              </a:ext>
            </a:extLst>
          </p:cNvPr>
          <p:cNvSpPr txBox="1"/>
          <p:nvPr/>
        </p:nvSpPr>
        <p:spPr>
          <a:xfrm>
            <a:off x="1946031" y="6480737"/>
            <a:ext cx="8721969" cy="307777"/>
          </a:xfrm>
          <a:prstGeom prst="rect">
            <a:avLst/>
          </a:prstGeom>
          <a:noFill/>
        </p:spPr>
        <p:txBody>
          <a:bodyPr wrap="square">
            <a:spAutoFit/>
          </a:bodyPr>
          <a:lstStyle/>
          <a:p>
            <a:pPr algn="ctr"/>
            <a:r>
              <a:rPr lang="en-US" sz="1400" dirty="0">
                <a:solidFill>
                  <a:schemeClr val="bg1"/>
                </a:solidFill>
              </a:rPr>
              <a:t>LGBTQIA+ = Lesbian, Gay, Bisexual, Transgender, Queer, Intersex, Asexual, and other identities</a:t>
            </a:r>
          </a:p>
        </p:txBody>
      </p:sp>
    </p:spTree>
    <p:extLst>
      <p:ext uri="{BB962C8B-B14F-4D97-AF65-F5344CB8AC3E}">
        <p14:creationId xmlns:p14="http://schemas.microsoft.com/office/powerpoint/2010/main" val="2169347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2B305-EBAB-D958-774C-32EC5680A627}"/>
              </a:ext>
            </a:extLst>
          </p:cNvPr>
          <p:cNvSpPr>
            <a:spLocks noGrp="1"/>
          </p:cNvSpPr>
          <p:nvPr>
            <p:ph idx="1"/>
          </p:nvPr>
        </p:nvSpPr>
        <p:spPr>
          <a:xfrm>
            <a:off x="523875" y="1845734"/>
            <a:ext cx="11039475" cy="4276286"/>
          </a:xfrm>
        </p:spPr>
        <p:txBody>
          <a:bodyPr>
            <a:normAutofit fontScale="92500" lnSpcReduction="20000"/>
          </a:bodyPr>
          <a:lstStyle/>
          <a:p>
            <a:pPr marL="457200" indent="-457200">
              <a:lnSpc>
                <a:spcPct val="110000"/>
              </a:lnSpc>
              <a:buFont typeface="Arial" panose="020B0604020202020204" pitchFamily="34" charset="0"/>
              <a:buChar char="•"/>
            </a:pPr>
            <a:r>
              <a:rPr lang="en-US" dirty="0"/>
              <a:t>Jack is a 42-year-old trans man (AFAB, on testosterone, no gender affirming surgeries, pronouns he/him) with Stage 1 well-controlled HIV who is brought in by his partner for evaluation of several months of irregular frontal bleeding after having had no bleeding for a number of years. He has not had a pelvic exam in &gt;10 years.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Question: </a:t>
            </a:r>
          </a:p>
          <a:p>
            <a:pPr marL="804863" lvl="1" indent="-457200"/>
            <a:r>
              <a:rPr lang="en-US" dirty="0"/>
              <a:t>What factors might explain Jack’s delay in seeking care?</a:t>
            </a:r>
          </a:p>
          <a:p>
            <a:pPr marL="457200" indent="-4572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C7E028AC-DBD8-100C-A920-EC1A4B75AEC9}"/>
              </a:ext>
            </a:extLst>
          </p:cNvPr>
          <p:cNvSpPr>
            <a:spLocks noGrp="1"/>
          </p:cNvSpPr>
          <p:nvPr>
            <p:ph type="title"/>
          </p:nvPr>
        </p:nvSpPr>
        <p:spPr/>
        <p:txBody>
          <a:bodyPr/>
          <a:lstStyle/>
          <a:p>
            <a:r>
              <a:rPr lang="en-US" dirty="0"/>
              <a:t>Jack (part 1)</a:t>
            </a:r>
          </a:p>
        </p:txBody>
      </p:sp>
      <p:sp>
        <p:nvSpPr>
          <p:cNvPr id="4" name="TextBox 3">
            <a:extLst>
              <a:ext uri="{FF2B5EF4-FFF2-40B4-BE49-F238E27FC236}">
                <a16:creationId xmlns:a16="http://schemas.microsoft.com/office/drawing/2014/main" id="{7870D6DC-7884-DE49-FF17-CE25822D6BE7}"/>
              </a:ext>
            </a:extLst>
          </p:cNvPr>
          <p:cNvSpPr txBox="1"/>
          <p:nvPr/>
        </p:nvSpPr>
        <p:spPr>
          <a:xfrm>
            <a:off x="3048000" y="6480737"/>
            <a:ext cx="6096000" cy="307777"/>
          </a:xfrm>
          <a:prstGeom prst="rect">
            <a:avLst/>
          </a:prstGeom>
          <a:noFill/>
        </p:spPr>
        <p:txBody>
          <a:bodyPr wrap="square">
            <a:spAutoFit/>
          </a:bodyPr>
          <a:lstStyle/>
          <a:p>
            <a:pPr algn="ctr"/>
            <a:r>
              <a:rPr lang="en-US" sz="1400" dirty="0">
                <a:solidFill>
                  <a:schemeClr val="bg1"/>
                </a:solidFill>
              </a:rPr>
              <a:t>AFAB = assigned female at birth</a:t>
            </a:r>
          </a:p>
        </p:txBody>
      </p:sp>
    </p:spTree>
    <p:extLst>
      <p:ext uri="{BB962C8B-B14F-4D97-AF65-F5344CB8AC3E}">
        <p14:creationId xmlns:p14="http://schemas.microsoft.com/office/powerpoint/2010/main" val="25324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E8153-22F6-5704-3E2F-AA205E1A6695}"/>
              </a:ext>
            </a:extLst>
          </p:cNvPr>
          <p:cNvSpPr>
            <a:spLocks noGrp="1"/>
          </p:cNvSpPr>
          <p:nvPr>
            <p:ph idx="1"/>
          </p:nvPr>
        </p:nvSpPr>
        <p:spPr/>
        <p:txBody>
          <a:bodyPr/>
          <a:lstStyle/>
          <a:p>
            <a:pPr algn="ctr">
              <a:lnSpc>
                <a:spcPct val="100000"/>
              </a:lnSpc>
              <a:buNone/>
            </a:pPr>
            <a:r>
              <a:rPr lang="en-US" dirty="0"/>
              <a:t>“Trauma results from an event, series of events, or set of circumstances that is experienced by an individual as physically or emotionally harmful or threatening, and has lasting effects on the person’s functioning and physical, social, emotional, and spiritual wellbeing.”</a:t>
            </a:r>
          </a:p>
          <a:p>
            <a:endParaRPr lang="en-US" dirty="0"/>
          </a:p>
          <a:p>
            <a:endParaRPr lang="en-US" dirty="0"/>
          </a:p>
        </p:txBody>
      </p:sp>
      <p:sp>
        <p:nvSpPr>
          <p:cNvPr id="3" name="Title 2">
            <a:extLst>
              <a:ext uri="{FF2B5EF4-FFF2-40B4-BE49-F238E27FC236}">
                <a16:creationId xmlns:a16="http://schemas.microsoft.com/office/drawing/2014/main" id="{FC9A76AC-963A-E93F-1999-2DF7D7D048DC}"/>
              </a:ext>
            </a:extLst>
          </p:cNvPr>
          <p:cNvSpPr>
            <a:spLocks noGrp="1"/>
          </p:cNvSpPr>
          <p:nvPr>
            <p:ph type="title"/>
          </p:nvPr>
        </p:nvSpPr>
        <p:spPr/>
        <p:txBody>
          <a:bodyPr/>
          <a:lstStyle/>
          <a:p>
            <a:r>
              <a:rPr lang="en-US" dirty="0"/>
              <a:t>Definition of Trauma SAHMSA (2012)</a:t>
            </a:r>
          </a:p>
        </p:txBody>
      </p:sp>
      <p:sp>
        <p:nvSpPr>
          <p:cNvPr id="4" name="TextBox 3">
            <a:extLst>
              <a:ext uri="{FF2B5EF4-FFF2-40B4-BE49-F238E27FC236}">
                <a16:creationId xmlns:a16="http://schemas.microsoft.com/office/drawing/2014/main" id="{BB83D415-920F-808B-73B6-A7061C699A57}"/>
              </a:ext>
            </a:extLst>
          </p:cNvPr>
          <p:cNvSpPr txBox="1"/>
          <p:nvPr/>
        </p:nvSpPr>
        <p:spPr>
          <a:xfrm>
            <a:off x="3048000" y="6480737"/>
            <a:ext cx="6096000" cy="307777"/>
          </a:xfrm>
          <a:prstGeom prst="rect">
            <a:avLst/>
          </a:prstGeom>
          <a:noFill/>
        </p:spPr>
        <p:txBody>
          <a:bodyPr wrap="square">
            <a:spAutoFit/>
          </a:bodyPr>
          <a:lstStyle/>
          <a:p>
            <a:pPr algn="ctr"/>
            <a:r>
              <a:rPr lang="en-US" sz="1400" dirty="0">
                <a:solidFill>
                  <a:schemeClr val="bg1"/>
                </a:solidFill>
              </a:rPr>
              <a:t>https://store.samhsa.gov/sites/default/files/sma14-4816_litreview.pdf</a:t>
            </a:r>
          </a:p>
        </p:txBody>
      </p:sp>
    </p:spTree>
    <p:extLst>
      <p:ext uri="{BB962C8B-B14F-4D97-AF65-F5344CB8AC3E}">
        <p14:creationId xmlns:p14="http://schemas.microsoft.com/office/powerpoint/2010/main" val="308419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4B78F1-C86E-2762-00C4-CA0A393C85CF}"/>
              </a:ext>
            </a:extLst>
          </p:cNvPr>
          <p:cNvSpPr>
            <a:spLocks noGrp="1"/>
          </p:cNvSpPr>
          <p:nvPr>
            <p:ph idx="1"/>
          </p:nvPr>
        </p:nvSpPr>
        <p:spPr>
          <a:xfrm>
            <a:off x="523875" y="1845734"/>
            <a:ext cx="11039475" cy="4374592"/>
          </a:xfrm>
        </p:spPr>
        <p:txBody>
          <a:bodyPr/>
          <a:lstStyle/>
          <a:p>
            <a:pPr marL="457200" indent="-457200">
              <a:lnSpc>
                <a:spcPct val="100000"/>
              </a:lnSpc>
              <a:buFont typeface="Arial" panose="020B0604020202020204" pitchFamily="34" charset="0"/>
              <a:buChar char="•"/>
            </a:pPr>
            <a:r>
              <a:rPr lang="en-US" dirty="0"/>
              <a:t>Adverse Childhood Experiences (ACEs) Study conducted in 1997 – 17,500 middle class, predominantly white, medically insured Americans</a:t>
            </a:r>
          </a:p>
          <a:p>
            <a:pPr marL="804863" lvl="1" indent="-457200">
              <a:lnSpc>
                <a:spcPct val="100000"/>
              </a:lnSpc>
            </a:pPr>
            <a:r>
              <a:rPr lang="en-US" dirty="0"/>
              <a:t>Assessed the relationship between trauma and health outcomes </a:t>
            </a:r>
          </a:p>
          <a:p>
            <a:pPr marL="457200" indent="-457200">
              <a:lnSpc>
                <a:spcPct val="100000"/>
              </a:lnSpc>
              <a:buFont typeface="Arial" panose="020B0604020202020204" pitchFamily="34" charset="0"/>
              <a:buChar char="•"/>
            </a:pPr>
            <a:r>
              <a:rPr lang="en-US" dirty="0"/>
              <a:t>Subsequent studies of ACEs have shown remarkably consistent results</a:t>
            </a:r>
          </a:p>
          <a:p>
            <a:endParaRPr lang="en-US" dirty="0"/>
          </a:p>
          <a:p>
            <a:endParaRPr lang="en-US" dirty="0"/>
          </a:p>
        </p:txBody>
      </p:sp>
      <p:sp>
        <p:nvSpPr>
          <p:cNvPr id="3" name="Title 2">
            <a:extLst>
              <a:ext uri="{FF2B5EF4-FFF2-40B4-BE49-F238E27FC236}">
                <a16:creationId xmlns:a16="http://schemas.microsoft.com/office/drawing/2014/main" id="{92FFE1AA-5E29-8C49-CF0F-F2D258EC6176}"/>
              </a:ext>
            </a:extLst>
          </p:cNvPr>
          <p:cNvSpPr>
            <a:spLocks noGrp="1"/>
          </p:cNvSpPr>
          <p:nvPr>
            <p:ph type="title"/>
          </p:nvPr>
        </p:nvSpPr>
        <p:spPr/>
        <p:txBody>
          <a:bodyPr/>
          <a:lstStyle/>
          <a:p>
            <a:r>
              <a:rPr lang="en-US" dirty="0"/>
              <a:t>Health Impact</a:t>
            </a:r>
          </a:p>
        </p:txBody>
      </p:sp>
      <p:sp>
        <p:nvSpPr>
          <p:cNvPr id="5" name="TextBox 4">
            <a:extLst>
              <a:ext uri="{FF2B5EF4-FFF2-40B4-BE49-F238E27FC236}">
                <a16:creationId xmlns:a16="http://schemas.microsoft.com/office/drawing/2014/main" id="{FC9BD4F3-3A96-BF3C-D268-CE675839F579}"/>
              </a:ext>
            </a:extLst>
          </p:cNvPr>
          <p:cNvSpPr txBox="1"/>
          <p:nvPr/>
        </p:nvSpPr>
        <p:spPr>
          <a:xfrm>
            <a:off x="3048000" y="6480737"/>
            <a:ext cx="6096000" cy="307777"/>
          </a:xfrm>
          <a:prstGeom prst="rect">
            <a:avLst/>
          </a:prstGeom>
          <a:noFill/>
        </p:spPr>
        <p:txBody>
          <a:bodyPr wrap="square">
            <a:spAutoFit/>
          </a:bodyPr>
          <a:lstStyle/>
          <a:p>
            <a:pPr algn="ctr"/>
            <a:r>
              <a:rPr lang="en-US" sz="1400" dirty="0">
                <a:solidFill>
                  <a:schemeClr val="bg1"/>
                </a:solidFill>
              </a:rPr>
              <a:t>Am J </a:t>
            </a:r>
            <a:r>
              <a:rPr lang="en-US" sz="1400" dirty="0" err="1">
                <a:solidFill>
                  <a:schemeClr val="bg1"/>
                </a:solidFill>
              </a:rPr>
              <a:t>Prev</a:t>
            </a:r>
            <a:r>
              <a:rPr lang="en-US" sz="1400" dirty="0">
                <a:solidFill>
                  <a:schemeClr val="bg1"/>
                </a:solidFill>
              </a:rPr>
              <a:t> Med 1998;14: 245-258</a:t>
            </a:r>
          </a:p>
        </p:txBody>
      </p:sp>
    </p:spTree>
    <p:extLst>
      <p:ext uri="{BB962C8B-B14F-4D97-AF65-F5344CB8AC3E}">
        <p14:creationId xmlns:p14="http://schemas.microsoft.com/office/powerpoint/2010/main" val="964455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B8D528-6DC5-025E-16D2-95793975457F}"/>
              </a:ext>
            </a:extLst>
          </p:cNvPr>
          <p:cNvPicPr>
            <a:picLocks noChangeAspect="1"/>
          </p:cNvPicPr>
          <p:nvPr/>
        </p:nvPicPr>
        <p:blipFill rotWithShape="1">
          <a:blip r:embed="rId3"/>
          <a:srcRect l="7104" r="5404" b="1496"/>
          <a:stretch/>
        </p:blipFill>
        <p:spPr>
          <a:xfrm>
            <a:off x="1770789" y="0"/>
            <a:ext cx="8650421" cy="6283569"/>
          </a:xfrm>
          <a:prstGeom prst="rect">
            <a:avLst/>
          </a:prstGeom>
        </p:spPr>
      </p:pic>
      <p:sp>
        <p:nvSpPr>
          <p:cNvPr id="3" name="TextBox 2">
            <a:extLst>
              <a:ext uri="{FF2B5EF4-FFF2-40B4-BE49-F238E27FC236}">
                <a16:creationId xmlns:a16="http://schemas.microsoft.com/office/drawing/2014/main" id="{9DD5213F-6929-03E5-5633-1FE539B34B8E}"/>
              </a:ext>
            </a:extLst>
          </p:cNvPr>
          <p:cNvSpPr txBox="1"/>
          <p:nvPr/>
        </p:nvSpPr>
        <p:spPr>
          <a:xfrm>
            <a:off x="1957753" y="6480737"/>
            <a:ext cx="8650421" cy="523220"/>
          </a:xfrm>
          <a:prstGeom prst="rect">
            <a:avLst/>
          </a:prstGeom>
          <a:noFill/>
        </p:spPr>
        <p:txBody>
          <a:bodyPr wrap="square">
            <a:spAutoFit/>
          </a:bodyPr>
          <a:lstStyle/>
          <a:p>
            <a:pPr algn="ctr"/>
            <a:r>
              <a:rPr lang="en-US" sz="1400" dirty="0">
                <a:solidFill>
                  <a:schemeClr val="bg1"/>
                </a:solidFill>
              </a:rPr>
              <a:t>Image: https://cfka.org/aces-arent-wild-cards-speaker-series-on-adverse-childhood-experiences/</a:t>
            </a:r>
          </a:p>
          <a:p>
            <a:pPr algn="ctr"/>
            <a:endParaRPr lang="en-US" sz="1400" dirty="0">
              <a:solidFill>
                <a:schemeClr val="bg1"/>
              </a:solidFill>
            </a:endParaRPr>
          </a:p>
        </p:txBody>
      </p:sp>
    </p:spTree>
    <p:extLst>
      <p:ext uri="{BB962C8B-B14F-4D97-AF65-F5344CB8AC3E}">
        <p14:creationId xmlns:p14="http://schemas.microsoft.com/office/powerpoint/2010/main" val="112074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B6BC39-260A-1CA6-7066-645D476C0F45}"/>
              </a:ext>
            </a:extLst>
          </p:cNvPr>
          <p:cNvPicPr>
            <a:picLocks noChangeAspect="1"/>
          </p:cNvPicPr>
          <p:nvPr/>
        </p:nvPicPr>
        <p:blipFill>
          <a:blip r:embed="rId3"/>
          <a:stretch>
            <a:fillRect/>
          </a:stretch>
        </p:blipFill>
        <p:spPr>
          <a:xfrm>
            <a:off x="2634343" y="0"/>
            <a:ext cx="7570755" cy="6317716"/>
          </a:xfrm>
          <a:prstGeom prst="rect">
            <a:avLst/>
          </a:prstGeom>
        </p:spPr>
      </p:pic>
      <p:sp>
        <p:nvSpPr>
          <p:cNvPr id="3" name="TextBox 2">
            <a:extLst>
              <a:ext uri="{FF2B5EF4-FFF2-40B4-BE49-F238E27FC236}">
                <a16:creationId xmlns:a16="http://schemas.microsoft.com/office/drawing/2014/main" id="{0877FE79-9AC7-C7B7-2BBA-7B0885903B3E}"/>
              </a:ext>
            </a:extLst>
          </p:cNvPr>
          <p:cNvSpPr txBox="1"/>
          <p:nvPr/>
        </p:nvSpPr>
        <p:spPr>
          <a:xfrm>
            <a:off x="1957753" y="6480737"/>
            <a:ext cx="8650421" cy="307777"/>
          </a:xfrm>
          <a:prstGeom prst="rect">
            <a:avLst/>
          </a:prstGeom>
          <a:noFill/>
        </p:spPr>
        <p:txBody>
          <a:bodyPr wrap="square">
            <a:spAutoFit/>
          </a:bodyPr>
          <a:lstStyle/>
          <a:p>
            <a:pPr algn="ctr"/>
            <a:r>
              <a:rPr lang="en-US" sz="1400" dirty="0">
                <a:solidFill>
                  <a:schemeClr val="bg1"/>
                </a:solidFill>
              </a:rPr>
              <a:t>Image: Robert Wood Johnson Foundation; Source: CDC</a:t>
            </a:r>
          </a:p>
        </p:txBody>
      </p:sp>
    </p:spTree>
    <p:extLst>
      <p:ext uri="{BB962C8B-B14F-4D97-AF65-F5344CB8AC3E}">
        <p14:creationId xmlns:p14="http://schemas.microsoft.com/office/powerpoint/2010/main" val="180011116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5532</TotalTime>
  <Words>1896</Words>
  <Application>Microsoft Office PowerPoint</Application>
  <PresentationFormat>Widescreen</PresentationFormat>
  <Paragraphs>198</Paragraphs>
  <Slides>38</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ＭＳ Ｐゴシック</vt:lpstr>
      <vt:lpstr>Arial</vt:lpstr>
      <vt:lpstr>Calibri</vt:lpstr>
      <vt:lpstr>ITC Avant Garde Std Bk</vt:lpstr>
      <vt:lpstr>Wingdings</vt:lpstr>
      <vt:lpstr>1_Retrospect</vt:lpstr>
      <vt:lpstr>AETC-BLANK-MASTER</vt:lpstr>
      <vt:lpstr>Trauma Informed Care and Exams</vt:lpstr>
      <vt:lpstr>Conflict of Interest Disclosure Statement</vt:lpstr>
      <vt:lpstr>Unconscious Bias Disclosure</vt:lpstr>
      <vt:lpstr>Learning Objectives</vt:lpstr>
      <vt:lpstr>Jack (part 1)</vt:lpstr>
      <vt:lpstr>Definition of Trauma SAHMSA (2012)</vt:lpstr>
      <vt:lpstr>Health Impact</vt:lpstr>
      <vt:lpstr>PowerPoint Presentation</vt:lpstr>
      <vt:lpstr>PowerPoint Presentation</vt:lpstr>
      <vt:lpstr>PowerPoint Presentation</vt:lpstr>
      <vt:lpstr>PowerPoint Presentation</vt:lpstr>
      <vt:lpstr>Trauma is Ubiquitous – Occurs at Multiple Levels</vt:lpstr>
      <vt:lpstr>PowerPoint Presentation</vt:lpstr>
      <vt:lpstr>PowerPoint Presentation</vt:lpstr>
      <vt:lpstr>Higher Rates for LGBTQIA+ Communities</vt:lpstr>
      <vt:lpstr>What is PTSD?</vt:lpstr>
      <vt:lpstr>Jack (part 2)</vt:lpstr>
      <vt:lpstr>PowerPoint Presentation</vt:lpstr>
      <vt:lpstr>PowerPoint Presentation</vt:lpstr>
      <vt:lpstr>PowerPoint Presentation</vt:lpstr>
      <vt:lpstr>PowerPoint Presentation</vt:lpstr>
      <vt:lpstr>PowerPoint Presentation</vt:lpstr>
      <vt:lpstr>PowerPoint Presentation</vt:lpstr>
      <vt:lpstr>Jack (part 3)</vt:lpstr>
      <vt:lpstr>Remember</vt:lpstr>
      <vt:lpstr>Trans / Non-Binary / Intersex People</vt:lpstr>
      <vt:lpstr>PowerPoint Presentation</vt:lpstr>
      <vt:lpstr>Evidence-Based Exams</vt:lpstr>
      <vt:lpstr>Before the Exam</vt:lpstr>
      <vt:lpstr>PowerPoint Presentation</vt:lpstr>
      <vt:lpstr>PowerPoint Presentation</vt:lpstr>
      <vt:lpstr>Trauma-Informed Care &amp; Exams In Clinic</vt:lpstr>
      <vt:lpstr>Jack (part 4)</vt:lpstr>
      <vt:lpstr>General DOs and DON’Ts</vt:lpstr>
      <vt:lpstr>PowerPoint Presentation</vt:lpstr>
      <vt:lpstr>References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Minerva Layug-Gomez</cp:lastModifiedBy>
  <cp:revision>57</cp:revision>
  <dcterms:created xsi:type="dcterms:W3CDTF">2017-06-25T02:05:31Z</dcterms:created>
  <dcterms:modified xsi:type="dcterms:W3CDTF">2024-03-27T18:08:16Z</dcterms:modified>
</cp:coreProperties>
</file>