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4"/>
  </p:sldMasterIdLst>
  <p:notesMasterIdLst>
    <p:notesMasterId r:id="rId50"/>
  </p:notesMasterIdLst>
  <p:handoutMasterIdLst>
    <p:handoutMasterId r:id="rId51"/>
  </p:handoutMasterIdLst>
  <p:sldIdLst>
    <p:sldId id="542" r:id="rId5"/>
    <p:sldId id="393" r:id="rId6"/>
    <p:sldId id="381" r:id="rId7"/>
    <p:sldId id="557" r:id="rId8"/>
    <p:sldId id="549" r:id="rId9"/>
    <p:sldId id="551" r:id="rId10"/>
    <p:sldId id="552" r:id="rId11"/>
    <p:sldId id="561" r:id="rId12"/>
    <p:sldId id="579" r:id="rId13"/>
    <p:sldId id="562" r:id="rId14"/>
    <p:sldId id="558" r:id="rId15"/>
    <p:sldId id="578" r:id="rId16"/>
    <p:sldId id="563" r:id="rId17"/>
    <p:sldId id="585" r:id="rId18"/>
    <p:sldId id="564" r:id="rId19"/>
    <p:sldId id="565" r:id="rId20"/>
    <p:sldId id="566" r:id="rId21"/>
    <p:sldId id="580" r:id="rId22"/>
    <p:sldId id="586" r:id="rId23"/>
    <p:sldId id="581" r:id="rId24"/>
    <p:sldId id="559" r:id="rId25"/>
    <p:sldId id="567" r:id="rId26"/>
    <p:sldId id="587" r:id="rId27"/>
    <p:sldId id="588" r:id="rId28"/>
    <p:sldId id="568" r:id="rId29"/>
    <p:sldId id="569" r:id="rId30"/>
    <p:sldId id="570" r:id="rId31"/>
    <p:sldId id="571" r:id="rId32"/>
    <p:sldId id="582" r:id="rId33"/>
    <p:sldId id="590" r:id="rId34"/>
    <p:sldId id="583" r:id="rId35"/>
    <p:sldId id="560" r:id="rId36"/>
    <p:sldId id="573" r:id="rId37"/>
    <p:sldId id="572" r:id="rId38"/>
    <p:sldId id="589" r:id="rId39"/>
    <p:sldId id="574" r:id="rId40"/>
    <p:sldId id="576" r:id="rId41"/>
    <p:sldId id="575" r:id="rId42"/>
    <p:sldId id="584" r:id="rId43"/>
    <p:sldId id="591" r:id="rId44"/>
    <p:sldId id="577" r:id="rId45"/>
    <p:sldId id="553" r:id="rId46"/>
    <p:sldId id="298" r:id="rId47"/>
    <p:sldId id="299" r:id="rId48"/>
    <p:sldId id="592" r:id="rId49"/>
  </p:sldIdLst>
  <p:sldSz cx="9144000" cy="5143500" type="screen16x9"/>
  <p:notesSz cx="7023100" cy="93091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id="{5D26188A-8877-D343-ABC4-7579CEC42C0C}">
          <p14:sldIdLst>
            <p14:sldId id="542"/>
            <p14:sldId id="393"/>
            <p14:sldId id="381"/>
            <p14:sldId id="557"/>
            <p14:sldId id="549"/>
            <p14:sldId id="551"/>
            <p14:sldId id="552"/>
            <p14:sldId id="561"/>
            <p14:sldId id="579"/>
            <p14:sldId id="562"/>
            <p14:sldId id="558"/>
            <p14:sldId id="578"/>
            <p14:sldId id="563"/>
            <p14:sldId id="585"/>
            <p14:sldId id="564"/>
            <p14:sldId id="565"/>
            <p14:sldId id="566"/>
            <p14:sldId id="580"/>
            <p14:sldId id="586"/>
            <p14:sldId id="581"/>
            <p14:sldId id="559"/>
            <p14:sldId id="567"/>
            <p14:sldId id="587"/>
            <p14:sldId id="588"/>
            <p14:sldId id="568"/>
            <p14:sldId id="569"/>
            <p14:sldId id="570"/>
            <p14:sldId id="571"/>
            <p14:sldId id="582"/>
            <p14:sldId id="590"/>
            <p14:sldId id="583"/>
            <p14:sldId id="560"/>
            <p14:sldId id="573"/>
            <p14:sldId id="572"/>
            <p14:sldId id="589"/>
            <p14:sldId id="574"/>
            <p14:sldId id="576"/>
            <p14:sldId id="575"/>
            <p14:sldId id="584"/>
            <p14:sldId id="591"/>
            <p14:sldId id="577"/>
            <p14:sldId id="553"/>
            <p14:sldId id="298"/>
            <p14:sldId id="299"/>
            <p14:sldId id="59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4F5100-F54D-861A-6831-0DBCD4829E40}" name="Tracy Jungwirth" initials="TJ" userId="OZvAFcjQagjkfhDOL6Q9YPFofpUBFCEJmUpVenuuZ+M=" providerId="None"/>
  <p188:author id="{05513321-2468-75CF-F0BB-A89CC999431D}" name="Michelle J Iandiorio" initials="MJI" userId="S::MIandiorio@health.unm.edu::a88d1e84-8054-4dfd-a2f3-64e12be5a899" providerId="AD"/>
  <p188:author id="{102C5FA4-8CE5-1F6D-071C-54D0785B2EBE}" name="Tracy Jungwirth" initials="TJ" userId="Tracy Jungwirth" providerId="None"/>
  <p188:author id="{0E2BB6AE-DFD5-BA38-96A0-839281F44C71}" name="Michelle Iandiorio" initials="MI" userId="gW2cI/ax/hXNF0x6AUCfZLYduZsUi8MQzuM00F5+dSo=" providerId="None"/>
  <p188:author id="{15A31BB9-A651-7186-479C-A9069289293C}" name="Mary E Farias" initials="MEF" userId="S::MeFarias@health.unm.edu::25361758-243d-463c-bb04-2d341f22c03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ray, Dana N." initials="GN" lastIdx="2" clrIdx="1"/>
  <p:cmAuthor id="2" name="Jennifer Lim" initials="JL" lastIdx="12" clrIdx="2">
    <p:extLst>
      <p:ext uri="{19B8F6BF-5375-455C-9EA6-DF929625EA0E}">
        <p15:presenceInfo xmlns:p15="http://schemas.microsoft.com/office/powerpoint/2012/main" userId="S-1-5-21-3639515735-3000443172-754303046-3156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89"/>
    <a:srgbClr val="CBD1E1"/>
    <a:srgbClr val="CBCD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94E520-9126-4CCF-8B0E-95AA89592684}" v="410" dt="2024-03-06T20:39:28.2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3810" autoAdjust="0"/>
  </p:normalViewPr>
  <p:slideViewPr>
    <p:cSldViewPr snapToGrid="0">
      <p:cViewPr varScale="1">
        <p:scale>
          <a:sx n="126" d="100"/>
          <a:sy n="126" d="100"/>
        </p:scale>
        <p:origin x="119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A3EF21F7-98FD-41A7-A4CE-714FDED71D4E}" type="datetimeFigureOut">
              <a:rPr lang="en-US" smtClean="0"/>
              <a:t>4/10/2024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85959707-24D2-46CE-984F-5B71E66ECA7D}" type="slidenum">
              <a:rPr lang="en-US" smtClean="0"/>
              <a:t>‹#›</a:t>
            </a:fld>
            <a:endParaRPr lang="en-US"/>
          </a:p>
        </p:txBody>
      </p:sp>
    </p:spTree>
    <p:extLst>
      <p:ext uri="{BB962C8B-B14F-4D97-AF65-F5344CB8AC3E}">
        <p14:creationId xmlns:p14="http://schemas.microsoft.com/office/powerpoint/2010/main" val="3160676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F16BC46E-AFF4-4598-8970-9842EB7E8193}" type="datetimeFigureOut">
              <a:rPr lang="en-US" smtClean="0"/>
              <a:t>4/10/2024</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264BA1E-6AC7-4534-AA62-D6AA5C834DC4}" type="slidenum">
              <a:rPr lang="en-US" smtClean="0"/>
              <a:t>‹#›</a:t>
            </a:fld>
            <a:endParaRPr lang="en-US"/>
          </a:p>
        </p:txBody>
      </p:sp>
    </p:spTree>
    <p:extLst>
      <p:ext uri="{BB962C8B-B14F-4D97-AF65-F5344CB8AC3E}">
        <p14:creationId xmlns:p14="http://schemas.microsoft.com/office/powerpoint/2010/main" val="15315472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hiv.uw.edu/go/basic-primary-care/immunizations/core-concept/all#reference-6843"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hiv.uw.edu/go/basic-primary-care/immunizations/core-concept/all#reference-7228"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a:t>Version date 03/20/24</a:t>
            </a:r>
            <a:endParaRPr lang="en-US" dirty="0"/>
          </a:p>
          <a:p>
            <a:r>
              <a:rPr lang="en-US" dirty="0"/>
              <a:t>Target participants: Clinical Providers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331D5-CC8E-5542-9972-4FCE376784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6662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333333"/>
                </a:solidFill>
                <a:effectLst/>
                <a:latin typeface="Open Sans" panose="020B0606030504020204" pitchFamily="34" charset="0"/>
              </a:rPr>
              <a:t>- Persons with advanced HIV have a higher risk of influenza-associated morbidity and mortality compared to persons without HIV </a:t>
            </a:r>
          </a:p>
          <a:p>
            <a:r>
              <a:rPr lang="en-US" b="1" i="0" dirty="0">
                <a:solidFill>
                  <a:srgbClr val="333333"/>
                </a:solidFill>
                <a:effectLst/>
                <a:latin typeface="Open Sans" panose="020B0606030504020204" pitchFamily="34" charset="0"/>
              </a:rPr>
              <a:t>- Studies in individuals with HIV suggest a single dose of inactivated vaccine generates a good humoral immune response, except in those with a low CD4 cell count</a:t>
            </a:r>
          </a:p>
          <a:p>
            <a:r>
              <a:rPr lang="en-US" b="1" i="0" dirty="0">
                <a:solidFill>
                  <a:srgbClr val="333333"/>
                </a:solidFill>
                <a:effectLst/>
                <a:latin typeface="Open Sans" panose="020B0606030504020204" pitchFamily="34" charset="0"/>
              </a:rPr>
              <a:t>- Both IIV and RIV are quadrivalent (4) now (2 strains of Flu A &amp; Flu B each)</a:t>
            </a:r>
          </a:p>
          <a:p>
            <a:r>
              <a:rPr lang="en-US" b="1" i="0" dirty="0">
                <a:solidFill>
                  <a:srgbClr val="333333"/>
                </a:solidFill>
                <a:effectLst/>
                <a:latin typeface="Open Sans" panose="020B0606030504020204" pitchFamily="34" charset="0"/>
              </a:rPr>
              <a:t>- For Age &gt; 65, if not available then try to use RIV4, or IIV4</a:t>
            </a:r>
          </a:p>
          <a:p>
            <a:r>
              <a:rPr lang="en-US" b="1" i="0" dirty="0">
                <a:solidFill>
                  <a:srgbClr val="333333"/>
                </a:solidFill>
                <a:effectLst/>
                <a:latin typeface="Open Sans" panose="020B0606030504020204" pitchFamily="34" charset="0"/>
              </a:rPr>
              <a:t>- The recombinant influenza vaccine (RIV), which does not use an egg-based culture system, is available and safe for persons with an egg allergy.</a:t>
            </a:r>
          </a:p>
        </p:txBody>
      </p:sp>
      <p:sp>
        <p:nvSpPr>
          <p:cNvPr id="4" name="Slide Number Placeholder 3"/>
          <p:cNvSpPr>
            <a:spLocks noGrp="1"/>
          </p:cNvSpPr>
          <p:nvPr>
            <p:ph type="sldNum" sz="quarter" idx="5"/>
          </p:nvPr>
        </p:nvSpPr>
        <p:spPr/>
        <p:txBody>
          <a:bodyPr/>
          <a:lstStyle/>
          <a:p>
            <a:fld id="{F264BA1E-6AC7-4534-AA62-D6AA5C834DC4}" type="slidenum">
              <a:rPr lang="en-US" smtClean="0"/>
              <a:t>12</a:t>
            </a:fld>
            <a:endParaRPr lang="en-US"/>
          </a:p>
        </p:txBody>
      </p:sp>
    </p:spTree>
    <p:extLst>
      <p:ext uri="{BB962C8B-B14F-4D97-AF65-F5344CB8AC3E}">
        <p14:creationId xmlns:p14="http://schemas.microsoft.com/office/powerpoint/2010/main" val="3907967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r>
              <a:rPr lang="en-US" b="1" i="0" dirty="0">
                <a:solidFill>
                  <a:srgbClr val="333333"/>
                </a:solidFill>
                <a:effectLst/>
                <a:latin typeface="Open Sans" panose="020B0606030504020204" pitchFamily="34" charset="0"/>
              </a:rPr>
              <a:t>Persons living with HIV are at elevated risk for significant morbidity and mortality from COVID-19 infection, particularly persons who have untreated or advanced HIV</a:t>
            </a:r>
          </a:p>
          <a:p>
            <a:r>
              <a:rPr lang="en-US" b="1" i="0" dirty="0">
                <a:solidFill>
                  <a:srgbClr val="333333"/>
                </a:solidFill>
                <a:effectLst/>
                <a:latin typeface="Open Sans" panose="020B0606030504020204" pitchFamily="34" charset="0"/>
              </a:rPr>
              <a:t>- Generally accepted that the benefits for reducing COVID-related morbidity and mortality far outweigh any vaccine-related risks</a:t>
            </a:r>
          </a:p>
          <a:p>
            <a:r>
              <a:rPr lang="en-US" b="1" i="0" dirty="0">
                <a:solidFill>
                  <a:srgbClr val="333333"/>
                </a:solidFill>
                <a:effectLst/>
                <a:latin typeface="Open Sans" panose="020B0606030504020204" pitchFamily="34" charset="0"/>
              </a:rPr>
              <a:t>- Vaccine schedule has been simplified significantly, and for CD4 &gt; 200 is exactly like non-PWH</a:t>
            </a:r>
          </a:p>
          <a:p>
            <a:r>
              <a:rPr lang="en-US" b="1" i="0" dirty="0">
                <a:solidFill>
                  <a:srgbClr val="333333"/>
                </a:solidFill>
                <a:effectLst/>
                <a:latin typeface="Open Sans" panose="020B0606030504020204" pitchFamily="34" charset="0"/>
              </a:rPr>
              <a:t>- “Updated” just means 2023-2024 formula</a:t>
            </a:r>
          </a:p>
          <a:p>
            <a:r>
              <a:rPr lang="en-US" b="0" i="0" dirty="0">
                <a:solidFill>
                  <a:srgbClr val="232323"/>
                </a:solidFill>
                <a:effectLst/>
                <a:latin typeface="Noto Sans" panose="020B0502040204020203" pitchFamily="34" charset="0"/>
              </a:rPr>
              <a:t>- Novavax is an adjuvanted recombinant protein vaccine</a:t>
            </a:r>
            <a:endParaRPr lang="en-US" b="1" dirty="0"/>
          </a:p>
        </p:txBody>
      </p:sp>
      <p:sp>
        <p:nvSpPr>
          <p:cNvPr id="4" name="Slide Number Placeholder 3"/>
          <p:cNvSpPr>
            <a:spLocks noGrp="1"/>
          </p:cNvSpPr>
          <p:nvPr>
            <p:ph type="sldNum" sz="quarter" idx="5"/>
          </p:nvPr>
        </p:nvSpPr>
        <p:spPr/>
        <p:txBody>
          <a:bodyPr/>
          <a:lstStyle/>
          <a:p>
            <a:fld id="{F264BA1E-6AC7-4534-AA62-D6AA5C834DC4}" type="slidenum">
              <a:rPr lang="en-US" smtClean="0"/>
              <a:t>13</a:t>
            </a:fld>
            <a:endParaRPr lang="en-US"/>
          </a:p>
        </p:txBody>
      </p:sp>
    </p:spTree>
    <p:extLst>
      <p:ext uri="{BB962C8B-B14F-4D97-AF65-F5344CB8AC3E}">
        <p14:creationId xmlns:p14="http://schemas.microsoft.com/office/powerpoint/2010/main" val="1897357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This gets more into the weeds and depends on how many doses of which prior vaccine was received</a:t>
            </a:r>
          </a:p>
          <a:p>
            <a:r>
              <a:rPr lang="en-US" b="1" dirty="0"/>
              <a:t>- NB: just make sure it’s been &gt; 1 month since last vaccine and &gt;2-3 months since last COVID infection</a:t>
            </a:r>
          </a:p>
        </p:txBody>
      </p:sp>
      <p:sp>
        <p:nvSpPr>
          <p:cNvPr id="4" name="Slide Number Placeholder 3"/>
          <p:cNvSpPr>
            <a:spLocks noGrp="1"/>
          </p:cNvSpPr>
          <p:nvPr>
            <p:ph type="sldNum" sz="quarter" idx="5"/>
          </p:nvPr>
        </p:nvSpPr>
        <p:spPr/>
        <p:txBody>
          <a:bodyPr/>
          <a:lstStyle/>
          <a:p>
            <a:fld id="{F264BA1E-6AC7-4534-AA62-D6AA5C834DC4}" type="slidenum">
              <a:rPr lang="en-US" smtClean="0"/>
              <a:t>14</a:t>
            </a:fld>
            <a:endParaRPr lang="en-US"/>
          </a:p>
        </p:txBody>
      </p:sp>
    </p:spTree>
    <p:extLst>
      <p:ext uri="{BB962C8B-B14F-4D97-AF65-F5344CB8AC3E}">
        <p14:creationId xmlns:p14="http://schemas.microsoft.com/office/powerpoint/2010/main" val="1914217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r>
              <a:rPr lang="en-US" b="1" i="0" dirty="0">
                <a:solidFill>
                  <a:srgbClr val="333333"/>
                </a:solidFill>
                <a:effectLst/>
                <a:latin typeface="Open Sans" panose="020B0606030504020204" pitchFamily="34" charset="0"/>
              </a:rPr>
              <a:t>Both the Tdap and Td vaccines contain inactivated bacteria and thus are unlikely to pose any risk to individuals with HIV, regardless of CD4 count</a:t>
            </a:r>
          </a:p>
          <a:p>
            <a:r>
              <a:rPr lang="en-US" b="1" i="0" dirty="0">
                <a:solidFill>
                  <a:srgbClr val="333333"/>
                </a:solidFill>
                <a:effectLst/>
                <a:latin typeface="Open Sans" panose="020B0606030504020204" pitchFamily="34" charset="0"/>
              </a:rPr>
              <a:t>- I default to Tdap (</a:t>
            </a:r>
            <a:r>
              <a:rPr lang="en-US" b="1" i="0">
                <a:solidFill>
                  <a:srgbClr val="333333"/>
                </a:solidFill>
                <a:effectLst/>
                <a:latin typeface="Open Sans" panose="020B0606030504020204" pitchFamily="34" charset="0"/>
              </a:rPr>
              <a:t>over Td) because </a:t>
            </a:r>
            <a:r>
              <a:rPr lang="en-US" b="1" i="0" dirty="0">
                <a:solidFill>
                  <a:srgbClr val="333333"/>
                </a:solidFill>
                <a:effectLst/>
                <a:latin typeface="Open Sans" panose="020B0606030504020204" pitchFamily="34" charset="0"/>
              </a:rPr>
              <a:t>pertussis immunity can wane, and Tdap is recommended for ring immunity for babies</a:t>
            </a:r>
          </a:p>
          <a:p>
            <a:endParaRPr lang="en-US" b="1" i="0" dirty="0">
              <a:solidFill>
                <a:srgbClr val="333333"/>
              </a:solidFill>
              <a:effectLst/>
              <a:latin typeface="Open Sans" panose="020B0606030504020204" pitchFamily="34" charset="0"/>
            </a:endParaRPr>
          </a:p>
          <a:p>
            <a:r>
              <a:rPr lang="en-US" b="0" i="1" dirty="0">
                <a:solidFill>
                  <a:srgbClr val="000000"/>
                </a:solidFill>
                <a:effectLst/>
                <a:latin typeface="Open Sans" panose="020B0606030504020204" pitchFamily="34" charset="0"/>
              </a:rPr>
              <a:t>Wound management: </a:t>
            </a:r>
            <a:r>
              <a:rPr lang="en-US" b="0" i="0" dirty="0">
                <a:solidFill>
                  <a:srgbClr val="000000"/>
                </a:solidFill>
                <a:effectLst/>
                <a:latin typeface="Open Sans" panose="020B0606030504020204" pitchFamily="34" charset="0"/>
              </a:rPr>
              <a:t>Persons with 3 or more doses of tetanus-toxoid-containing vaccine: For clean and minor wounds, administer Tdap or Td if more than 10 years since last dose of tetanus-toxoid-containing vaccine; for all other wounds, administer Tdap or Td if more than 5 years since last dose of tetanus-toxoid-containing vaccine. Tdap is preferred for persons who have not previously received Tdap or whose Tdap history is unknown. </a:t>
            </a:r>
          </a:p>
          <a:p>
            <a:endParaRPr lang="en-US" b="0" i="0" dirty="0">
              <a:solidFill>
                <a:srgbClr val="000000"/>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solidFill>
                  <a:srgbClr val="000000"/>
                </a:solidFill>
                <a:effectLst/>
                <a:latin typeface="Open Sans" panose="020B0606030504020204" pitchFamily="34" charset="0"/>
              </a:rPr>
              <a:t>Previously did not receive primary vaccination series for tetanus, diphtheria, or pertussis: </a:t>
            </a:r>
            <a:r>
              <a:rPr lang="en-US" b="0" i="0" dirty="0">
                <a:solidFill>
                  <a:srgbClr val="000000"/>
                </a:solidFill>
                <a:effectLst/>
                <a:latin typeface="Open Sans" panose="020B0606030504020204" pitchFamily="34" charset="0"/>
              </a:rPr>
              <a:t>1 dose Tdap followed by 1 dose Td or Tdap at least 4 weeks later, and a third dose of Td or Tdap 6–12 months later (Tdap is preferred as first dose and can be substituted for any Td dose), Td or Tdap every 10 years thereafter.</a:t>
            </a:r>
          </a:p>
          <a:p>
            <a:endParaRPr lang="en-US" b="1" dirty="0"/>
          </a:p>
        </p:txBody>
      </p:sp>
      <p:sp>
        <p:nvSpPr>
          <p:cNvPr id="4" name="Slide Number Placeholder 3"/>
          <p:cNvSpPr>
            <a:spLocks noGrp="1"/>
          </p:cNvSpPr>
          <p:nvPr>
            <p:ph type="sldNum" sz="quarter" idx="5"/>
          </p:nvPr>
        </p:nvSpPr>
        <p:spPr/>
        <p:txBody>
          <a:bodyPr/>
          <a:lstStyle/>
          <a:p>
            <a:fld id="{F264BA1E-6AC7-4534-AA62-D6AA5C834DC4}" type="slidenum">
              <a:rPr lang="en-US" smtClean="0"/>
              <a:t>15</a:t>
            </a:fld>
            <a:endParaRPr lang="en-US"/>
          </a:p>
        </p:txBody>
      </p:sp>
    </p:spTree>
    <p:extLst>
      <p:ext uri="{BB962C8B-B14F-4D97-AF65-F5344CB8AC3E}">
        <p14:creationId xmlns:p14="http://schemas.microsoft.com/office/powerpoint/2010/main" val="676956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r>
              <a:rPr lang="en-US" b="1" i="0" dirty="0">
                <a:solidFill>
                  <a:srgbClr val="333333"/>
                </a:solidFill>
                <a:effectLst/>
                <a:latin typeface="Open Sans" panose="020B0606030504020204" pitchFamily="34" charset="0"/>
              </a:rPr>
              <a:t>Individuals with HIV have a high burden of human papillomavirus (HPV)-associated disease compared to persons who do not have HIV: genital warts are more common in women and men, abnormal cervical cytology is nearly 11 times more common in women, and anal cancer is approximately 30-fold higher among men.</a:t>
            </a:r>
          </a:p>
          <a:p>
            <a:r>
              <a:rPr lang="en-US" b="1" i="0" dirty="0">
                <a:solidFill>
                  <a:srgbClr val="333333"/>
                </a:solidFill>
                <a:effectLst/>
                <a:latin typeface="Open Sans" panose="020B0606030504020204" pitchFamily="34" charset="0"/>
              </a:rPr>
              <a:t>- Same reason why screening of HPV-related cancers is different for PWH – but need to weigh the cost and the expected benefit</a:t>
            </a:r>
          </a:p>
          <a:p>
            <a:r>
              <a:rPr lang="en-US" b="0" i="0" dirty="0">
                <a:solidFill>
                  <a:srgbClr val="333333"/>
                </a:solidFill>
                <a:effectLst/>
                <a:latin typeface="Open Sans" panose="020B0606030504020204" pitchFamily="34" charset="0"/>
              </a:rPr>
              <a:t>- 9-valent (9vHPV) vaccine is the only HPV vaccine currently manufactured; this vaccine provides protection against 7 cancer-causing HPV serotypes (16, 18, 31, 33, 45, 52, and 58) and the 2 HPV serotypes 6 and 11, that cause genital warts</a:t>
            </a:r>
            <a:endParaRPr lang="en-US" b="1" dirty="0"/>
          </a:p>
          <a:p>
            <a:endParaRPr lang="en-US" dirty="0"/>
          </a:p>
          <a:p>
            <a:r>
              <a:rPr lang="en-US" dirty="0"/>
              <a:t>- </a:t>
            </a:r>
            <a:r>
              <a:rPr lang="en-US" b="0" i="0" dirty="0">
                <a:solidFill>
                  <a:srgbClr val="000000"/>
                </a:solidFill>
                <a:effectLst/>
                <a:latin typeface="Open Sans" panose="020B0606030504020204" pitchFamily="34" charset="0"/>
              </a:rPr>
              <a:t>(minimum intervals: dose 1 to dose 2: 4 weeks / dose 2 to dose 3: 12 weeks / dose 1 to dose 3: 5 months; repeat dose if administered too soon)</a:t>
            </a:r>
          </a:p>
          <a:p>
            <a:endParaRPr lang="en-US" b="0" i="0" dirty="0">
              <a:solidFill>
                <a:srgbClr val="000000"/>
              </a:solidFill>
              <a:effectLst/>
              <a:latin typeface="Open Sans" panose="020B0606030504020204" pitchFamily="34" charset="0"/>
            </a:endParaRPr>
          </a:p>
          <a:p>
            <a:pPr algn="l">
              <a:buFont typeface="Arial" panose="020B0604020202020204" pitchFamily="34" charset="0"/>
              <a:buChar char="•"/>
            </a:pPr>
            <a:r>
              <a:rPr lang="en-US" b="1" i="0" dirty="0">
                <a:solidFill>
                  <a:srgbClr val="000000"/>
                </a:solidFill>
                <a:effectLst/>
                <a:latin typeface="Open Sans" panose="020B0606030504020204" pitchFamily="34" charset="0"/>
              </a:rPr>
              <a:t>Immunocompromising conditions, including HIV infection:</a:t>
            </a:r>
            <a:r>
              <a:rPr lang="en-US" b="0" i="0" dirty="0">
                <a:solidFill>
                  <a:srgbClr val="000000"/>
                </a:solidFill>
                <a:effectLst/>
                <a:latin typeface="Open Sans" panose="020B0606030504020204" pitchFamily="34" charset="0"/>
              </a:rPr>
              <a:t> 3-dose series, even for those who initiate vaccination at age 9 through 14 years.</a:t>
            </a:r>
          </a:p>
          <a:p>
            <a:pPr algn="l">
              <a:buFont typeface="Arial" panose="020B0604020202020204" pitchFamily="34" charset="0"/>
              <a:buChar char="•"/>
            </a:pPr>
            <a:r>
              <a:rPr lang="en-US" b="1" i="0" dirty="0">
                <a:solidFill>
                  <a:srgbClr val="000000"/>
                </a:solidFill>
                <a:effectLst/>
                <a:latin typeface="Open Sans" panose="020B0606030504020204" pitchFamily="34" charset="0"/>
              </a:rPr>
              <a:t>Pregnancy:</a:t>
            </a:r>
            <a:r>
              <a:rPr lang="en-US" b="0" i="0" dirty="0">
                <a:solidFill>
                  <a:srgbClr val="000000"/>
                </a:solidFill>
                <a:effectLst/>
                <a:latin typeface="Open Sans" panose="020B0606030504020204" pitchFamily="34" charset="0"/>
              </a:rPr>
              <a:t> Pregnancy testing is not needed before vaccination; HPV vaccination is not recommended until after pregnancy; No intervention needed if inadvertently vaccinated while pregnant.</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16</a:t>
            </a:fld>
            <a:endParaRPr lang="en-US"/>
          </a:p>
        </p:txBody>
      </p:sp>
    </p:spTree>
    <p:extLst>
      <p:ext uri="{BB962C8B-B14F-4D97-AF65-F5344CB8AC3E}">
        <p14:creationId xmlns:p14="http://schemas.microsoft.com/office/powerpoint/2010/main" val="3218230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 Adults age 60 years or older who are at increased risk for severe RSV disease include those with chronic medical conditions such as </a:t>
            </a:r>
            <a:r>
              <a:rPr lang="en-US" b="1" i="0" dirty="0">
                <a:solidFill>
                  <a:srgbClr val="000000"/>
                </a:solidFill>
                <a:effectLst/>
                <a:latin typeface="Open Sans" panose="020B0606030504020204" pitchFamily="34" charset="0"/>
              </a:rPr>
              <a:t>lung diseases </a:t>
            </a:r>
            <a:r>
              <a:rPr lang="en-US" b="0" i="0" dirty="0">
                <a:solidFill>
                  <a:srgbClr val="000000"/>
                </a:solidFill>
                <a:effectLst/>
                <a:latin typeface="Open Sans" panose="020B0606030504020204" pitchFamily="34" charset="0"/>
              </a:rPr>
              <a:t>(e.g., chronic obstructive pulmonary disease, asthma), </a:t>
            </a:r>
            <a:r>
              <a:rPr lang="en-US" b="1" i="0" dirty="0">
                <a:solidFill>
                  <a:srgbClr val="000000"/>
                </a:solidFill>
                <a:effectLst/>
                <a:latin typeface="Open Sans" panose="020B0606030504020204" pitchFamily="34" charset="0"/>
              </a:rPr>
              <a:t>cardiovascular diseases </a:t>
            </a:r>
            <a:r>
              <a:rPr lang="en-US" b="0" i="0" dirty="0">
                <a:solidFill>
                  <a:srgbClr val="000000"/>
                </a:solidFill>
                <a:effectLst/>
                <a:latin typeface="Open Sans" panose="020B0606030504020204" pitchFamily="34" charset="0"/>
              </a:rPr>
              <a:t>(e.g., congestive heart failure, coronary artery disease), </a:t>
            </a:r>
            <a:r>
              <a:rPr lang="en-US" b="1" i="0" dirty="0">
                <a:solidFill>
                  <a:srgbClr val="000000"/>
                </a:solidFill>
                <a:effectLst/>
                <a:latin typeface="Open Sans" panose="020B0606030504020204" pitchFamily="34" charset="0"/>
              </a:rPr>
              <a:t>neurologic or neuromuscular conditions</a:t>
            </a:r>
            <a:r>
              <a:rPr lang="en-US" b="0" i="0" dirty="0">
                <a:solidFill>
                  <a:srgbClr val="000000"/>
                </a:solidFill>
                <a:effectLst/>
                <a:latin typeface="Open Sans" panose="020B0606030504020204" pitchFamily="34" charset="0"/>
              </a:rPr>
              <a:t>, </a:t>
            </a:r>
            <a:r>
              <a:rPr lang="en-US" b="1" i="0" dirty="0">
                <a:solidFill>
                  <a:srgbClr val="000000"/>
                </a:solidFill>
                <a:effectLst/>
                <a:latin typeface="Open Sans" panose="020B0606030504020204" pitchFamily="34" charset="0"/>
              </a:rPr>
              <a:t>kidney disorders</a:t>
            </a:r>
            <a:r>
              <a:rPr lang="en-US" b="0" i="0" dirty="0">
                <a:solidFill>
                  <a:srgbClr val="000000"/>
                </a:solidFill>
                <a:effectLst/>
                <a:latin typeface="Open Sans" panose="020B0606030504020204" pitchFamily="34" charset="0"/>
              </a:rPr>
              <a:t>, </a:t>
            </a:r>
            <a:r>
              <a:rPr lang="en-US" b="1" i="0" dirty="0">
                <a:solidFill>
                  <a:srgbClr val="000000"/>
                </a:solidFill>
                <a:effectLst/>
                <a:latin typeface="Open Sans" panose="020B0606030504020204" pitchFamily="34" charset="0"/>
              </a:rPr>
              <a:t>liver disorders</a:t>
            </a:r>
            <a:r>
              <a:rPr lang="en-US" b="0" i="0" dirty="0">
                <a:solidFill>
                  <a:srgbClr val="000000"/>
                </a:solidFill>
                <a:effectLst/>
                <a:latin typeface="Open Sans" panose="020B0606030504020204" pitchFamily="34" charset="0"/>
              </a:rPr>
              <a:t>, </a:t>
            </a:r>
            <a:r>
              <a:rPr lang="en-US" b="1" i="0" dirty="0">
                <a:solidFill>
                  <a:srgbClr val="000000"/>
                </a:solidFill>
                <a:effectLst/>
                <a:latin typeface="Open Sans" panose="020B0606030504020204" pitchFamily="34" charset="0"/>
              </a:rPr>
              <a:t>hematologic disorders</a:t>
            </a:r>
            <a:r>
              <a:rPr lang="en-US" b="0" i="0" dirty="0">
                <a:solidFill>
                  <a:srgbClr val="000000"/>
                </a:solidFill>
                <a:effectLst/>
                <a:latin typeface="Open Sans" panose="020B0606030504020204" pitchFamily="34" charset="0"/>
              </a:rPr>
              <a:t>, </a:t>
            </a:r>
            <a:r>
              <a:rPr lang="en-US" b="1" i="0" dirty="0">
                <a:solidFill>
                  <a:srgbClr val="000000"/>
                </a:solidFill>
                <a:effectLst/>
                <a:latin typeface="Open Sans" panose="020B0606030504020204" pitchFamily="34" charset="0"/>
              </a:rPr>
              <a:t>diabetes mellitus</a:t>
            </a:r>
            <a:r>
              <a:rPr lang="en-US" b="0" i="0" dirty="0">
                <a:solidFill>
                  <a:srgbClr val="000000"/>
                </a:solidFill>
                <a:effectLst/>
                <a:latin typeface="Open Sans" panose="020B0606030504020204" pitchFamily="34" charset="0"/>
              </a:rPr>
              <a:t>, and moderate or severe </a:t>
            </a:r>
            <a:r>
              <a:rPr lang="en-US" b="1" i="0" dirty="0">
                <a:solidFill>
                  <a:srgbClr val="000000"/>
                </a:solidFill>
                <a:effectLst/>
                <a:latin typeface="Open Sans" panose="020B0606030504020204" pitchFamily="34" charset="0"/>
              </a:rPr>
              <a:t>immune compromise </a:t>
            </a:r>
            <a:r>
              <a:rPr lang="en-US" b="0" i="0" dirty="0">
                <a:solidFill>
                  <a:srgbClr val="000000"/>
                </a:solidFill>
                <a:effectLst/>
                <a:latin typeface="Open Sans" panose="020B0606030504020204" pitchFamily="34" charset="0"/>
              </a:rPr>
              <a:t>(either attributable to a medical condition or receipt of immunosuppressive medications or treatment); those who are considered to be </a:t>
            </a:r>
            <a:r>
              <a:rPr lang="en-US" b="1" i="0" dirty="0">
                <a:solidFill>
                  <a:srgbClr val="000000"/>
                </a:solidFill>
                <a:effectLst/>
                <a:latin typeface="Open Sans" panose="020B0606030504020204" pitchFamily="34" charset="0"/>
              </a:rPr>
              <a:t>frail</a:t>
            </a:r>
            <a:r>
              <a:rPr lang="en-US" b="0" i="0" dirty="0">
                <a:solidFill>
                  <a:srgbClr val="000000"/>
                </a:solidFill>
                <a:effectLst/>
                <a:latin typeface="Open Sans" panose="020B0606030504020204" pitchFamily="34" charset="0"/>
              </a:rPr>
              <a:t>; those of </a:t>
            </a:r>
            <a:r>
              <a:rPr lang="en-US" b="1" i="0" dirty="0">
                <a:solidFill>
                  <a:srgbClr val="000000"/>
                </a:solidFill>
                <a:effectLst/>
                <a:latin typeface="Open Sans" panose="020B0606030504020204" pitchFamily="34" charset="0"/>
              </a:rPr>
              <a:t>advanced age</a:t>
            </a:r>
            <a:r>
              <a:rPr lang="en-US" b="0" i="0" dirty="0">
                <a:solidFill>
                  <a:srgbClr val="000000"/>
                </a:solidFill>
                <a:effectLst/>
                <a:latin typeface="Open Sans" panose="020B0606030504020204" pitchFamily="34" charset="0"/>
              </a:rPr>
              <a:t>; those who reside in nursing homes or other </a:t>
            </a:r>
            <a:r>
              <a:rPr lang="en-US" b="1" i="0" dirty="0">
                <a:solidFill>
                  <a:srgbClr val="000000"/>
                </a:solidFill>
                <a:effectLst/>
                <a:latin typeface="Open Sans" panose="020B0606030504020204" pitchFamily="34" charset="0"/>
              </a:rPr>
              <a:t>long-term care facilities</a:t>
            </a:r>
            <a:r>
              <a:rPr lang="en-US" b="0" i="0" dirty="0">
                <a:solidFill>
                  <a:srgbClr val="000000"/>
                </a:solidFill>
                <a:effectLst/>
                <a:latin typeface="Open Sans" panose="020B0606030504020204" pitchFamily="34" charset="0"/>
              </a:rPr>
              <a:t>; and those with other underlying medical conditions or factors that a health care provider determines might increase the risk of severe respiratory disease.</a:t>
            </a:r>
          </a:p>
          <a:p>
            <a:endParaRPr lang="en-US" b="0" i="0" dirty="0">
              <a:solidFill>
                <a:srgbClr val="000000"/>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Open Sans" panose="020B0606030504020204" pitchFamily="34" charset="0"/>
              </a:rPr>
              <a:t>- Either maternal RSV vaccination or infant immunization with </a:t>
            </a:r>
            <a:r>
              <a:rPr lang="en-US" b="0" i="0" dirty="0" err="1">
                <a:solidFill>
                  <a:srgbClr val="000000"/>
                </a:solidFill>
                <a:effectLst/>
                <a:latin typeface="Open Sans" panose="020B0606030504020204" pitchFamily="34" charset="0"/>
              </a:rPr>
              <a:t>nirsevimab</a:t>
            </a:r>
            <a:r>
              <a:rPr lang="en-US" b="0" i="0" dirty="0">
                <a:solidFill>
                  <a:srgbClr val="000000"/>
                </a:solidFill>
                <a:effectLst/>
                <a:latin typeface="Open Sans" panose="020B0606030504020204" pitchFamily="34" charset="0"/>
              </a:rPr>
              <a:t> (RSV monoclonal antibody) is recommended to prevent respiratory syncytial virus lower respiratory tract infection in infants.</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17</a:t>
            </a:fld>
            <a:endParaRPr lang="en-US"/>
          </a:p>
        </p:txBody>
      </p:sp>
    </p:spTree>
    <p:extLst>
      <p:ext uri="{BB962C8B-B14F-4D97-AF65-F5344CB8AC3E}">
        <p14:creationId xmlns:p14="http://schemas.microsoft.com/office/powerpoint/2010/main" val="2834112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18</a:t>
            </a:fld>
            <a:endParaRPr lang="en-US"/>
          </a:p>
        </p:txBody>
      </p:sp>
    </p:spTree>
    <p:extLst>
      <p:ext uri="{BB962C8B-B14F-4D97-AF65-F5344CB8AC3E}">
        <p14:creationId xmlns:p14="http://schemas.microsoft.com/office/powerpoint/2010/main" val="3038204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Assume he hasn’t had Tdap since age 12</a:t>
            </a:r>
          </a:p>
          <a:p>
            <a:r>
              <a:rPr lang="en-US" dirty="0"/>
              <a:t>- Too young for RSV</a:t>
            </a:r>
          </a:p>
        </p:txBody>
      </p:sp>
      <p:sp>
        <p:nvSpPr>
          <p:cNvPr id="4" name="Slide Number Placeholder 3"/>
          <p:cNvSpPr>
            <a:spLocks noGrp="1"/>
          </p:cNvSpPr>
          <p:nvPr>
            <p:ph type="sldNum" sz="quarter" idx="5"/>
          </p:nvPr>
        </p:nvSpPr>
        <p:spPr/>
        <p:txBody>
          <a:bodyPr/>
          <a:lstStyle/>
          <a:p>
            <a:fld id="{F264BA1E-6AC7-4534-AA62-D6AA5C834DC4}" type="slidenum">
              <a:rPr lang="en-US" smtClean="0"/>
              <a:t>19</a:t>
            </a:fld>
            <a:endParaRPr lang="en-US"/>
          </a:p>
        </p:txBody>
      </p:sp>
    </p:spTree>
    <p:extLst>
      <p:ext uri="{BB962C8B-B14F-4D97-AF65-F5344CB8AC3E}">
        <p14:creationId xmlns:p14="http://schemas.microsoft.com/office/powerpoint/2010/main" val="1172660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21</a:t>
            </a:fld>
            <a:endParaRPr lang="en-US"/>
          </a:p>
        </p:txBody>
      </p:sp>
    </p:spTree>
    <p:extLst>
      <p:ext uri="{BB962C8B-B14F-4D97-AF65-F5344CB8AC3E}">
        <p14:creationId xmlns:p14="http://schemas.microsoft.com/office/powerpoint/2010/main" val="2816595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b="0" i="0" dirty="0">
                <a:solidFill>
                  <a:srgbClr val="333333"/>
                </a:solidFill>
                <a:effectLst/>
                <a:latin typeface="Open Sans" panose="020B0606030504020204" pitchFamily="34" charset="0"/>
              </a:rPr>
              <a:t>A study that examined the risk of invasive pneumococcal disease (Strep </a:t>
            </a:r>
            <a:r>
              <a:rPr lang="en-US" b="0" i="0" dirty="0" err="1">
                <a:solidFill>
                  <a:srgbClr val="333333"/>
                </a:solidFill>
                <a:effectLst/>
                <a:latin typeface="Open Sans" panose="020B0606030504020204" pitchFamily="34" charset="0"/>
              </a:rPr>
              <a:t>pneumo</a:t>
            </a:r>
            <a:r>
              <a:rPr lang="en-US" b="0" i="0" dirty="0">
                <a:solidFill>
                  <a:srgbClr val="333333"/>
                </a:solidFill>
                <a:effectLst/>
                <a:latin typeface="Open Sans" panose="020B0606030504020204" pitchFamily="34" charset="0"/>
              </a:rPr>
              <a:t>) in persons with HIV from 1996 through 2011 at a large integrated healthcare system in the United States reported a </a:t>
            </a:r>
            <a:r>
              <a:rPr lang="en-US" b="1" i="0" dirty="0">
                <a:solidFill>
                  <a:srgbClr val="333333"/>
                </a:solidFill>
                <a:effectLst/>
                <a:latin typeface="Open Sans" panose="020B0606030504020204" pitchFamily="34" charset="0"/>
              </a:rPr>
              <a:t>sevenfold increased risk of invasive pneumococcal disease in adults with HIV </a:t>
            </a:r>
            <a:r>
              <a:rPr lang="en-US" b="0" i="0" dirty="0">
                <a:solidFill>
                  <a:srgbClr val="333333"/>
                </a:solidFill>
                <a:effectLst/>
                <a:latin typeface="Open Sans" panose="020B0606030504020204" pitchFamily="34" charset="0"/>
              </a:rPr>
              <a:t>compared with adults without HIV.</a:t>
            </a:r>
          </a:p>
          <a:p>
            <a:r>
              <a:rPr lang="en-US" b="1" i="0" dirty="0">
                <a:solidFill>
                  <a:srgbClr val="333333"/>
                </a:solidFill>
                <a:effectLst/>
                <a:latin typeface="Open Sans" panose="020B0606030504020204" pitchFamily="34" charset="0"/>
              </a:rPr>
              <a:t>- Old guidance was to give PCV13 and then PPSV23 8 weeks later, with lots of caveats depending on their age and if you went out of order (and guidance to repeat PPSV23 5 years later and/or after age 65)</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22</a:t>
            </a:fld>
            <a:endParaRPr lang="en-US"/>
          </a:p>
        </p:txBody>
      </p:sp>
    </p:spTree>
    <p:extLst>
      <p:ext uri="{BB962C8B-B14F-4D97-AF65-F5344CB8AC3E}">
        <p14:creationId xmlns:p14="http://schemas.microsoft.com/office/powerpoint/2010/main" val="824625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F264BA1E-6AC7-4534-AA62-D6AA5C834DC4}" type="slidenum">
              <a:rPr lang="en-US" smtClean="0"/>
              <a:t>2</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New guidance is to just start with PCV15 or PCV20</a:t>
            </a:r>
            <a:endParaRPr lang="en-US" b="1" i="0" dirty="0">
              <a:solidFill>
                <a:srgbClr val="333333"/>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23</a:t>
            </a:fld>
            <a:endParaRPr lang="en-US"/>
          </a:p>
        </p:txBody>
      </p:sp>
    </p:spTree>
    <p:extLst>
      <p:ext uri="{BB962C8B-B14F-4D97-AF65-F5344CB8AC3E}">
        <p14:creationId xmlns:p14="http://schemas.microsoft.com/office/powerpoint/2010/main" val="1595616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My practice has been to get PCV20 and use that predominantly</a:t>
            </a:r>
          </a:p>
          <a:p>
            <a:r>
              <a:rPr lang="en-US" b="1" dirty="0"/>
              <a:t>- Alternatively, if prior vaccination, then okay to just finish the old recommended series</a:t>
            </a:r>
          </a:p>
        </p:txBody>
      </p:sp>
      <p:sp>
        <p:nvSpPr>
          <p:cNvPr id="4" name="Slide Number Placeholder 3"/>
          <p:cNvSpPr>
            <a:spLocks noGrp="1"/>
          </p:cNvSpPr>
          <p:nvPr>
            <p:ph type="sldNum" sz="quarter" idx="5"/>
          </p:nvPr>
        </p:nvSpPr>
        <p:spPr/>
        <p:txBody>
          <a:bodyPr/>
          <a:lstStyle/>
          <a:p>
            <a:fld id="{F264BA1E-6AC7-4534-AA62-D6AA5C834DC4}" type="slidenum">
              <a:rPr lang="en-US" smtClean="0"/>
              <a:t>24</a:t>
            </a:fld>
            <a:endParaRPr lang="en-US"/>
          </a:p>
        </p:txBody>
      </p:sp>
    </p:spTree>
    <p:extLst>
      <p:ext uri="{BB962C8B-B14F-4D97-AF65-F5344CB8AC3E}">
        <p14:creationId xmlns:p14="http://schemas.microsoft.com/office/powerpoint/2010/main" val="980256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r>
              <a:rPr lang="en-US" b="1" i="0" dirty="0">
                <a:solidFill>
                  <a:srgbClr val="333333"/>
                </a:solidFill>
                <a:effectLst/>
                <a:latin typeface="Open Sans" panose="020B0606030504020204" pitchFamily="34" charset="0"/>
              </a:rPr>
              <a:t>Available data from population studies suggest that persons with HIV have a 5- to 24-fold higher risk of developing meningococcal disease than persons without HIV; the highest risk in persons with HIV occurs in those with low CD4 cell counts and high HIV RNA levels. In addition, several local outbreaks of meningococcal meningitis have been reported in the United States involving gay and bisexual men</a:t>
            </a:r>
          </a:p>
          <a:p>
            <a:r>
              <a:rPr lang="en-US" b="1" i="0" dirty="0">
                <a:solidFill>
                  <a:srgbClr val="333333"/>
                </a:solidFill>
                <a:effectLst/>
                <a:latin typeface="Open Sans" panose="020B0606030504020204" pitchFamily="34" charset="0"/>
              </a:rPr>
              <a:t>- </a:t>
            </a:r>
            <a:r>
              <a:rPr lang="en-US" b="1" i="0" dirty="0" err="1">
                <a:solidFill>
                  <a:srgbClr val="333333"/>
                </a:solidFill>
                <a:effectLst/>
                <a:latin typeface="Open Sans" panose="020B0606030504020204" pitchFamily="34" charset="0"/>
              </a:rPr>
              <a:t>Menactra</a:t>
            </a:r>
            <a:r>
              <a:rPr lang="en-US" b="1" i="0" dirty="0">
                <a:solidFill>
                  <a:srgbClr val="333333"/>
                </a:solidFill>
                <a:effectLst/>
                <a:latin typeface="Open Sans" panose="020B0606030504020204" pitchFamily="34" charset="0"/>
              </a:rPr>
              <a:t> has been discontinued (just as well – could not give with pneumococcal conjugate vaccines, one of few non-combinations)</a:t>
            </a:r>
            <a:endParaRPr lang="en-US" b="1" dirty="0"/>
          </a:p>
        </p:txBody>
      </p:sp>
      <p:sp>
        <p:nvSpPr>
          <p:cNvPr id="4" name="Slide Number Placeholder 3"/>
          <p:cNvSpPr>
            <a:spLocks noGrp="1"/>
          </p:cNvSpPr>
          <p:nvPr>
            <p:ph type="sldNum" sz="quarter" idx="5"/>
          </p:nvPr>
        </p:nvSpPr>
        <p:spPr/>
        <p:txBody>
          <a:bodyPr/>
          <a:lstStyle/>
          <a:p>
            <a:fld id="{F264BA1E-6AC7-4534-AA62-D6AA5C834DC4}" type="slidenum">
              <a:rPr lang="en-US" smtClean="0"/>
              <a:t>25</a:t>
            </a:fld>
            <a:endParaRPr lang="en-US"/>
          </a:p>
        </p:txBody>
      </p:sp>
    </p:spTree>
    <p:extLst>
      <p:ext uri="{BB962C8B-B14F-4D97-AF65-F5344CB8AC3E}">
        <p14:creationId xmlns:p14="http://schemas.microsoft.com/office/powerpoint/2010/main" val="1610997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T</a:t>
            </a:r>
            <a:r>
              <a:rPr lang="en-US" b="1" i="0" dirty="0">
                <a:solidFill>
                  <a:srgbClr val="333333"/>
                </a:solidFill>
                <a:effectLst/>
                <a:latin typeface="Open Sans" panose="020B0606030504020204" pitchFamily="34" charset="0"/>
              </a:rPr>
              <a:t>ransmitted through food, water, or objects contaminated with fecal matter. Usually an acute, self-limiting condition that does not require treatment, though it can rarely cause fulminant liver failure</a:t>
            </a:r>
          </a:p>
          <a:p>
            <a:r>
              <a:rPr lang="en-US" b="1" i="0" dirty="0">
                <a:solidFill>
                  <a:srgbClr val="333333"/>
                </a:solidFill>
                <a:effectLst/>
                <a:latin typeface="Open Sans" panose="020B0606030504020204" pitchFamily="34" charset="0"/>
              </a:rPr>
              <a:t>- Check Hepatitis A, B, and C serologies for all PWH at entry to care -&gt; if not immune, then vaccinate</a:t>
            </a:r>
          </a:p>
          <a:p>
            <a:r>
              <a:rPr lang="en-US" b="1" i="0" dirty="0">
                <a:solidFill>
                  <a:srgbClr val="333333"/>
                </a:solidFill>
                <a:effectLst/>
                <a:latin typeface="Open Sans" panose="020B0606030504020204" pitchFamily="34" charset="0"/>
              </a:rPr>
              <a:t>- If CD4 &lt; 200, vaccinate ASAP if at-risk of exposure -&gt; otherwise, can wait until CD4 &gt; 200</a:t>
            </a:r>
            <a:endParaRPr lang="en-US" b="1" dirty="0"/>
          </a:p>
        </p:txBody>
      </p:sp>
      <p:sp>
        <p:nvSpPr>
          <p:cNvPr id="4" name="Slide Number Placeholder 3"/>
          <p:cNvSpPr>
            <a:spLocks noGrp="1"/>
          </p:cNvSpPr>
          <p:nvPr>
            <p:ph type="sldNum" sz="quarter" idx="5"/>
          </p:nvPr>
        </p:nvSpPr>
        <p:spPr/>
        <p:txBody>
          <a:bodyPr/>
          <a:lstStyle/>
          <a:p>
            <a:fld id="{F264BA1E-6AC7-4534-AA62-D6AA5C834DC4}" type="slidenum">
              <a:rPr lang="en-US" smtClean="0"/>
              <a:t>26</a:t>
            </a:fld>
            <a:endParaRPr lang="en-US"/>
          </a:p>
        </p:txBody>
      </p:sp>
    </p:spTree>
    <p:extLst>
      <p:ext uri="{BB962C8B-B14F-4D97-AF65-F5344CB8AC3E}">
        <p14:creationId xmlns:p14="http://schemas.microsoft.com/office/powerpoint/2010/main" val="32474664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T</a:t>
            </a:r>
            <a:r>
              <a:rPr lang="en-US" b="1" i="0" dirty="0">
                <a:solidFill>
                  <a:srgbClr val="333333"/>
                </a:solidFill>
                <a:effectLst/>
                <a:latin typeface="Open Sans" panose="020B0606030504020204" pitchFamily="34" charset="0"/>
              </a:rPr>
              <a:t>ransmitted through percutaneous and mucosal exposure to infected blood or body fluids. Chronic HBV infection can cause cirrhosis, liver failure, hepatocellular cancer, and death</a:t>
            </a:r>
          </a:p>
          <a:p>
            <a:r>
              <a:rPr lang="en-US" b="1" i="0" dirty="0">
                <a:solidFill>
                  <a:srgbClr val="333333"/>
                </a:solidFill>
                <a:effectLst/>
                <a:latin typeface="Open Sans" panose="020B0606030504020204" pitchFamily="34" charset="0"/>
              </a:rPr>
              <a:t>- PWH have increased risk of acquiring HIV, and HIV-HBV coinfection leads to increased likelihood of establishing chronic HBV after initial infection, accelerated progression of liver disease, and significantly higher rates of liver-related mortality</a:t>
            </a:r>
          </a:p>
          <a:p>
            <a:r>
              <a:rPr lang="en-US" b="1" dirty="0"/>
              <a:t>- If anti-HBc positive and </a:t>
            </a:r>
            <a:r>
              <a:rPr lang="en-US" b="1" dirty="0" err="1"/>
              <a:t>HepB</a:t>
            </a:r>
            <a:r>
              <a:rPr lang="en-US" b="1" dirty="0"/>
              <a:t> not immune,  guidelines recommend one standard dose of HBV vaccine and checking titer 1 month later. </a:t>
            </a:r>
            <a:r>
              <a:rPr lang="en-US" b="0" dirty="0"/>
              <a:t>If still not immune </a:t>
            </a:r>
            <a:r>
              <a:rPr lang="en-US" b="0" i="0" dirty="0">
                <a:solidFill>
                  <a:srgbClr val="333333"/>
                </a:solidFill>
                <a:effectLst/>
                <a:latin typeface="Open Sans" panose="020B0606030504020204" pitchFamily="34" charset="0"/>
              </a:rPr>
              <a:t>then administer a full hepatitis B vaccine series (using a 3-dose series of double-dose vaccine with </a:t>
            </a:r>
            <a:r>
              <a:rPr lang="en-US" b="0" i="1" dirty="0">
                <a:solidFill>
                  <a:srgbClr val="333333"/>
                </a:solidFill>
                <a:effectLst/>
                <a:latin typeface="Open Sans" panose="020B0606030504020204" pitchFamily="34" charset="0"/>
              </a:rPr>
              <a:t>Engerix-B</a:t>
            </a:r>
            <a:r>
              <a:rPr lang="en-US" b="0" i="0" dirty="0">
                <a:solidFill>
                  <a:srgbClr val="333333"/>
                </a:solidFill>
                <a:effectLst/>
                <a:latin typeface="Open Sans" panose="020B0606030504020204" pitchFamily="34" charset="0"/>
              </a:rPr>
              <a:t> or </a:t>
            </a:r>
            <a:r>
              <a:rPr lang="en-US" b="0" i="1" dirty="0" err="1">
                <a:solidFill>
                  <a:srgbClr val="333333"/>
                </a:solidFill>
                <a:effectLst/>
                <a:latin typeface="Open Sans" panose="020B0606030504020204" pitchFamily="34" charset="0"/>
              </a:rPr>
              <a:t>Recombivax</a:t>
            </a:r>
            <a:r>
              <a:rPr lang="en-US" b="0" i="1" dirty="0">
                <a:solidFill>
                  <a:srgbClr val="333333"/>
                </a:solidFill>
                <a:effectLst/>
                <a:latin typeface="Open Sans" panose="020B0606030504020204" pitchFamily="34" charset="0"/>
              </a:rPr>
              <a:t> </a:t>
            </a:r>
            <a:r>
              <a:rPr lang="en-US" b="0" i="0" dirty="0">
                <a:solidFill>
                  <a:srgbClr val="333333"/>
                </a:solidFill>
                <a:effectLst/>
                <a:latin typeface="Open Sans" panose="020B0606030504020204" pitchFamily="34" charset="0"/>
              </a:rPr>
              <a:t>or a 2-dose series with standard doses of </a:t>
            </a:r>
            <a:r>
              <a:rPr lang="en-US" b="0" i="1" dirty="0">
                <a:solidFill>
                  <a:srgbClr val="333333"/>
                </a:solidFill>
                <a:effectLst/>
                <a:latin typeface="Open Sans" panose="020B0606030504020204" pitchFamily="34" charset="0"/>
              </a:rPr>
              <a:t>Heplisav-B</a:t>
            </a:r>
            <a:r>
              <a:rPr lang="en-US" b="0" i="0" dirty="0">
                <a:solidFill>
                  <a:srgbClr val="333333"/>
                </a:solidFill>
                <a:effectLst/>
                <a:latin typeface="Open Sans" panose="020B0606030504020204" pitchFamily="34" charset="0"/>
              </a:rPr>
              <a:t>). One to two months after completing the vaccine series, a repeat anti-HBs titer should be obtained. Note, with this approach for persons with isolated core antibody, the cutoff representing immunity after the one vaccine dose (100 </a:t>
            </a:r>
            <a:r>
              <a:rPr lang="en-US" b="0" i="0" dirty="0" err="1">
                <a:solidFill>
                  <a:srgbClr val="333333"/>
                </a:solidFill>
                <a:effectLst/>
                <a:latin typeface="Open Sans" panose="020B0606030504020204" pitchFamily="34" charset="0"/>
              </a:rPr>
              <a:t>mIU</a:t>
            </a:r>
            <a:r>
              <a:rPr lang="en-US" b="0" i="0" dirty="0">
                <a:solidFill>
                  <a:srgbClr val="333333"/>
                </a:solidFill>
                <a:effectLst/>
                <a:latin typeface="Open Sans" panose="020B0606030504020204" pitchFamily="34" charset="0"/>
              </a:rPr>
              <a:t>/mL) is 10-fold higher than the 10 </a:t>
            </a:r>
            <a:r>
              <a:rPr lang="en-US" b="0" i="0" dirty="0" err="1">
                <a:solidFill>
                  <a:srgbClr val="333333"/>
                </a:solidFill>
                <a:effectLst/>
                <a:latin typeface="Open Sans" panose="020B0606030504020204" pitchFamily="34" charset="0"/>
              </a:rPr>
              <a:t>mIU</a:t>
            </a:r>
            <a:r>
              <a:rPr lang="en-US" b="0" i="0" dirty="0">
                <a:solidFill>
                  <a:srgbClr val="333333"/>
                </a:solidFill>
                <a:effectLst/>
                <a:latin typeface="Open Sans" panose="020B0606030504020204" pitchFamily="34" charset="0"/>
              </a:rPr>
              <a:t>/mL used to represent immunity following receipt of the HBV immunization series in persons who do not have isolated hepatitis B core antibody.</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3"/>
              </a:rPr>
              <a:t>38</a:t>
            </a:r>
            <a:r>
              <a:rPr lang="en-US" b="0" i="0" baseline="30000" dirty="0">
                <a:solidFill>
                  <a:srgbClr val="333333"/>
                </a:solidFill>
                <a:effectLst/>
                <a:latin typeface="Open Sans" panose="020B0606030504020204" pitchFamily="34" charset="0"/>
              </a:rPr>
              <a:t>]</a:t>
            </a:r>
            <a:endParaRPr lang="en-US" b="1" i="0" dirty="0">
              <a:solidFill>
                <a:srgbClr val="333333"/>
              </a:solidFill>
              <a:effectLst/>
              <a:latin typeface="Open Sans" panose="020B0606030504020204" pitchFamily="34" charset="0"/>
            </a:endParaRPr>
          </a:p>
          <a:p>
            <a:endParaRPr lang="en-US" b="0" i="0" dirty="0">
              <a:solidFill>
                <a:srgbClr val="333333"/>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F264BA1E-6AC7-4534-AA62-D6AA5C834DC4}" type="slidenum">
              <a:rPr lang="en-US" smtClean="0"/>
              <a:t>27</a:t>
            </a:fld>
            <a:endParaRPr lang="en-US"/>
          </a:p>
        </p:txBody>
      </p:sp>
    </p:spTree>
    <p:extLst>
      <p:ext uri="{BB962C8B-B14F-4D97-AF65-F5344CB8AC3E}">
        <p14:creationId xmlns:p14="http://schemas.microsoft.com/office/powerpoint/2010/main" val="1050591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Chickenpox virus – primary varicella zoster infection is rare in PWH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333333"/>
                </a:solidFill>
                <a:effectLst/>
                <a:latin typeface="Open Sans" panose="020B0606030504020204" pitchFamily="34" charset="0"/>
              </a:rPr>
              <a:t>- Zoster is typically limited to a painful, dermatomal vesicular rash but can result in severe and complicated disease in adults with HIV, especially those with a low CD4 count.</a:t>
            </a:r>
            <a:r>
              <a:rPr lang="en-US" b="1" i="0" baseline="30000" dirty="0">
                <a:solidFill>
                  <a:srgbClr val="333333"/>
                </a:solidFill>
                <a:effectLst/>
                <a:latin typeface="Open Sans" panose="020B0606030504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333333"/>
                </a:solidFill>
                <a:effectLst/>
                <a:latin typeface="Open Sans" panose="020B0606030504020204" pitchFamily="34" charset="0"/>
              </a:rPr>
              <a:t>- The goal of using the zoster vaccine in persons with HIV is twofold: prevent zoster and reduce the severity of zoster if it does occur.</a:t>
            </a:r>
            <a:endParaRPr lang="en-US" b="1" dirty="0"/>
          </a:p>
          <a:p>
            <a:r>
              <a:rPr lang="en-US" b="0" i="0" dirty="0">
                <a:solidFill>
                  <a:srgbClr val="000000"/>
                </a:solidFill>
                <a:effectLst/>
                <a:latin typeface="Open Sans" panose="020B0606030504020204" pitchFamily="34" charset="0"/>
              </a:rPr>
              <a:t>- (minimum interval: 4 weeks; repeat dose if administered too soon)</a:t>
            </a:r>
          </a:p>
          <a:p>
            <a:r>
              <a:rPr lang="en-US" b="1" i="0" dirty="0">
                <a:solidFill>
                  <a:srgbClr val="000000"/>
                </a:solidFill>
                <a:effectLst/>
                <a:latin typeface="Open Sans" panose="020B0606030504020204" pitchFamily="34" charset="0"/>
              </a:rPr>
              <a:t>- If active shingles, wait until acute disease is over</a:t>
            </a:r>
            <a:endParaRPr lang="en-US" b="1" dirty="0"/>
          </a:p>
        </p:txBody>
      </p:sp>
      <p:sp>
        <p:nvSpPr>
          <p:cNvPr id="4" name="Slide Number Placeholder 3"/>
          <p:cNvSpPr>
            <a:spLocks noGrp="1"/>
          </p:cNvSpPr>
          <p:nvPr>
            <p:ph type="sldNum" sz="quarter" idx="5"/>
          </p:nvPr>
        </p:nvSpPr>
        <p:spPr/>
        <p:txBody>
          <a:bodyPr/>
          <a:lstStyle/>
          <a:p>
            <a:fld id="{F264BA1E-6AC7-4534-AA62-D6AA5C834DC4}" type="slidenum">
              <a:rPr lang="en-US" smtClean="0"/>
              <a:t>28</a:t>
            </a:fld>
            <a:endParaRPr lang="en-US"/>
          </a:p>
        </p:txBody>
      </p:sp>
    </p:spTree>
    <p:extLst>
      <p:ext uri="{BB962C8B-B14F-4D97-AF65-F5344CB8AC3E}">
        <p14:creationId xmlns:p14="http://schemas.microsoft.com/office/powerpoint/2010/main" val="1837652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Doesn’t need Hep A from </a:t>
            </a:r>
            <a:r>
              <a:rPr lang="en-US" dirty="0" err="1"/>
              <a:t>Twintrix</a:t>
            </a:r>
            <a:r>
              <a:rPr lang="en-US" dirty="0"/>
              <a:t>, but she is NOT Hep B immune</a:t>
            </a:r>
          </a:p>
          <a:p>
            <a:r>
              <a:rPr lang="en-US" dirty="0"/>
              <a:t>- PCV20 is indicated over another PCV13</a:t>
            </a:r>
          </a:p>
          <a:p>
            <a:r>
              <a:rPr lang="en-US" dirty="0"/>
              <a:t>- Shingrix is indicated</a:t>
            </a:r>
          </a:p>
        </p:txBody>
      </p:sp>
      <p:sp>
        <p:nvSpPr>
          <p:cNvPr id="4" name="Slide Number Placeholder 3"/>
          <p:cNvSpPr>
            <a:spLocks noGrp="1"/>
          </p:cNvSpPr>
          <p:nvPr>
            <p:ph type="sldNum" sz="quarter" idx="5"/>
          </p:nvPr>
        </p:nvSpPr>
        <p:spPr/>
        <p:txBody>
          <a:bodyPr/>
          <a:lstStyle/>
          <a:p>
            <a:fld id="{F264BA1E-6AC7-4534-AA62-D6AA5C834DC4}" type="slidenum">
              <a:rPr lang="en-US" smtClean="0"/>
              <a:t>30</a:t>
            </a:fld>
            <a:endParaRPr lang="en-US"/>
          </a:p>
        </p:txBody>
      </p:sp>
    </p:spTree>
    <p:extLst>
      <p:ext uri="{BB962C8B-B14F-4D97-AF65-F5344CB8AC3E}">
        <p14:creationId xmlns:p14="http://schemas.microsoft.com/office/powerpoint/2010/main" val="37189710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Vaccines that are not given routinely, only administered under certain circumstances</a:t>
            </a:r>
          </a:p>
        </p:txBody>
      </p:sp>
      <p:sp>
        <p:nvSpPr>
          <p:cNvPr id="4" name="Slide Number Placeholder 3"/>
          <p:cNvSpPr>
            <a:spLocks noGrp="1"/>
          </p:cNvSpPr>
          <p:nvPr>
            <p:ph type="sldNum" sz="quarter" idx="5"/>
          </p:nvPr>
        </p:nvSpPr>
        <p:spPr/>
        <p:txBody>
          <a:bodyPr/>
          <a:lstStyle/>
          <a:p>
            <a:fld id="{F264BA1E-6AC7-4534-AA62-D6AA5C834DC4}" type="slidenum">
              <a:rPr lang="en-US" smtClean="0"/>
              <a:t>32</a:t>
            </a:fld>
            <a:endParaRPr lang="en-US"/>
          </a:p>
        </p:txBody>
      </p:sp>
    </p:spTree>
    <p:extLst>
      <p:ext uri="{BB962C8B-B14F-4D97-AF65-F5344CB8AC3E}">
        <p14:creationId xmlns:p14="http://schemas.microsoft.com/office/powerpoint/2010/main" val="4292925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Chickenpox virus – primary varicella zoster infection is rare in PWH</a:t>
            </a:r>
          </a:p>
          <a:p>
            <a:r>
              <a:rPr lang="en-US" b="1" dirty="0"/>
              <a:t>- Really only give this if they are not already immune to Varicella (most people are)</a:t>
            </a:r>
          </a:p>
        </p:txBody>
      </p:sp>
      <p:sp>
        <p:nvSpPr>
          <p:cNvPr id="4" name="Slide Number Placeholder 3"/>
          <p:cNvSpPr>
            <a:spLocks noGrp="1"/>
          </p:cNvSpPr>
          <p:nvPr>
            <p:ph type="sldNum" sz="quarter" idx="5"/>
          </p:nvPr>
        </p:nvSpPr>
        <p:spPr/>
        <p:txBody>
          <a:bodyPr/>
          <a:lstStyle/>
          <a:p>
            <a:fld id="{F264BA1E-6AC7-4534-AA62-D6AA5C834DC4}" type="slidenum">
              <a:rPr lang="en-US" smtClean="0"/>
              <a:t>33</a:t>
            </a:fld>
            <a:endParaRPr lang="en-US"/>
          </a:p>
        </p:txBody>
      </p:sp>
    </p:spTree>
    <p:extLst>
      <p:ext uri="{BB962C8B-B14F-4D97-AF65-F5344CB8AC3E}">
        <p14:creationId xmlns:p14="http://schemas.microsoft.com/office/powerpoint/2010/main" val="18829002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I</a:t>
            </a:r>
            <a:r>
              <a:rPr lang="en-US" b="1" i="0" dirty="0">
                <a:solidFill>
                  <a:srgbClr val="333333"/>
                </a:solidFill>
                <a:effectLst/>
                <a:latin typeface="Open Sans" panose="020B0606030504020204" pitchFamily="34" charset="0"/>
              </a:rPr>
              <a:t>ndividuals 16-23 years of age with HIV, Men B vaccination may be given (using shared clinical decision-making) for short-term protection against most strains of serogroup B meningococcal disease and/or for patients at increased risk, such as those living in college dormitories or barracks, and during meningococcal B outbreaks (e.g. occupational exposures, or people traveling during Hajj pilgrimage)</a:t>
            </a:r>
            <a:endParaRPr lang="en-US" b="1" dirty="0"/>
          </a:p>
        </p:txBody>
      </p:sp>
      <p:sp>
        <p:nvSpPr>
          <p:cNvPr id="4" name="Slide Number Placeholder 3"/>
          <p:cNvSpPr>
            <a:spLocks noGrp="1"/>
          </p:cNvSpPr>
          <p:nvPr>
            <p:ph type="sldNum" sz="quarter" idx="5"/>
          </p:nvPr>
        </p:nvSpPr>
        <p:spPr/>
        <p:txBody>
          <a:bodyPr/>
          <a:lstStyle/>
          <a:p>
            <a:fld id="{F264BA1E-6AC7-4534-AA62-D6AA5C834DC4}" type="slidenum">
              <a:rPr lang="en-US" smtClean="0"/>
              <a:t>34</a:t>
            </a:fld>
            <a:endParaRPr lang="en-US"/>
          </a:p>
        </p:txBody>
      </p:sp>
    </p:spTree>
    <p:extLst>
      <p:ext uri="{BB962C8B-B14F-4D97-AF65-F5344CB8AC3E}">
        <p14:creationId xmlns:p14="http://schemas.microsoft.com/office/powerpoint/2010/main" val="3202193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rgbClr val="FF0000"/>
                </a:solidFill>
                <a:effectLst/>
                <a:latin typeface="+mn-lt"/>
                <a:ea typeface="+mn-ea"/>
                <a:cs typeface="+mn-cs"/>
              </a:rPr>
              <a:t>NOTE</a:t>
            </a:r>
            <a:r>
              <a:rPr lang="en-US" sz="1200" i="1" kern="1200" dirty="0">
                <a:solidFill>
                  <a:schemeClr val="tx1"/>
                </a:solidFill>
                <a:effectLst/>
                <a:latin typeface="+mn-lt"/>
                <a:ea typeface="+mn-ea"/>
                <a:cs typeface="+mn-cs"/>
              </a:rPr>
              <a:t>: THIS SLIDE </a:t>
            </a:r>
            <a:r>
              <a:rPr lang="en-US" sz="1200" b="1" i="1" kern="1200" dirty="0">
                <a:solidFill>
                  <a:schemeClr val="tx1"/>
                </a:solidFill>
                <a:effectLst/>
                <a:latin typeface="+mn-lt"/>
                <a:ea typeface="+mn-ea"/>
                <a:cs typeface="+mn-cs"/>
              </a:rPr>
              <a:t>MUST BE INCLUDED IF TRADE AND/OR BRAND NAMES FOR MEDICATIONS ARE USED </a:t>
            </a:r>
            <a:r>
              <a:rPr lang="en-US" sz="1200" i="1" kern="1200" dirty="0">
                <a:solidFill>
                  <a:schemeClr val="tx1"/>
                </a:solidFill>
                <a:effectLst/>
                <a:latin typeface="+mn-lt"/>
                <a:ea typeface="+mn-ea"/>
                <a:cs typeface="+mn-cs"/>
              </a:rPr>
              <a:t>IN THE PRESENTATION.</a:t>
            </a:r>
          </a:p>
          <a:p>
            <a:r>
              <a:rPr lang="en-US" sz="1200" b="1" i="1" kern="1200" dirty="0">
                <a:solidFill>
                  <a:schemeClr val="tx1"/>
                </a:solidFill>
                <a:effectLst/>
                <a:latin typeface="+mn-lt"/>
                <a:ea typeface="+mn-ea"/>
                <a:cs typeface="+mn-cs"/>
              </a:rPr>
              <a:t>IT MAY BE DELETED IF THERE IS NO REFERENCE TO TRADE NAMES, </a:t>
            </a:r>
            <a:r>
              <a:rPr lang="en-US" sz="1200" i="1" kern="1200" dirty="0">
                <a:solidFill>
                  <a:schemeClr val="tx1"/>
                </a:solidFill>
                <a:effectLst/>
                <a:latin typeface="+mn-lt"/>
                <a:ea typeface="+mn-ea"/>
                <a:cs typeface="+mn-cs"/>
              </a:rPr>
              <a:t>INCLUDING PRESENTATIONS IN WHICH ONLY GENERIC MEDICATION NAMES ARE MENTIONED. </a:t>
            </a:r>
          </a:p>
          <a:p>
            <a:r>
              <a:rPr lang="en-US" sz="1200" b="1" i="1" kern="1200" dirty="0">
                <a:solidFill>
                  <a:schemeClr val="tx1"/>
                </a:solidFill>
                <a:effectLst/>
                <a:latin typeface="+mn-lt"/>
                <a:ea typeface="+mn-ea"/>
                <a:cs typeface="+mn-cs"/>
              </a:rPr>
              <a:t>TRADE NAMES MUST BE PUT IN PARENTHESES AFTER THE GENERIC NAME THE FIRST TIME IT IS MENTIONED</a:t>
            </a:r>
            <a:r>
              <a:rPr lang="en-US" sz="1200" i="1" kern="1200" dirty="0">
                <a:solidFill>
                  <a:schemeClr val="tx1"/>
                </a:solidFill>
                <a:effectLst/>
                <a:latin typeface="+mn-lt"/>
                <a:ea typeface="+mn-ea"/>
                <a:cs typeface="+mn-cs"/>
              </a:rPr>
              <a:t> - E.G., FLUOXETINE (PROZAC). </a:t>
            </a:r>
            <a:r>
              <a:rPr lang="en-US" sz="1200" b="1" i="1" kern="1200" dirty="0">
                <a:solidFill>
                  <a:schemeClr val="tx1"/>
                </a:solidFill>
                <a:effectLst/>
                <a:latin typeface="+mn-lt"/>
                <a:ea typeface="+mn-ea"/>
                <a:cs typeface="+mn-cs"/>
              </a:rPr>
              <a:t>TRADE NAMES SHOULD ONLY BE MENTIONED FOR THE INITIAL REFERENCE AND THE GENERIC NAME ONLY SHOULD BE USED AFTER THAT. </a:t>
            </a:r>
            <a:r>
              <a:rPr lang="en-US" sz="1200" i="1" kern="1200" dirty="0">
                <a:solidFill>
                  <a:schemeClr val="tx1"/>
                </a:solidFill>
                <a:effectLst/>
                <a:latin typeface="+mn-lt"/>
                <a:ea typeface="+mn-ea"/>
                <a:cs typeface="+mn-cs"/>
              </a:rPr>
              <a:t>THIS APPLIES EQUALLY TO ALL MEDICATIONS OR PRODUCTS MENTIONED IN THIS PRESENTATION.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BA1E-6AC7-4534-AA62-D6AA5C834D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8928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35</a:t>
            </a:fld>
            <a:endParaRPr lang="en-US"/>
          </a:p>
        </p:txBody>
      </p:sp>
    </p:spTree>
    <p:extLst>
      <p:ext uri="{BB962C8B-B14F-4D97-AF65-F5344CB8AC3E}">
        <p14:creationId xmlns:p14="http://schemas.microsoft.com/office/powerpoint/2010/main" val="33983186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333333"/>
                </a:solidFill>
                <a:effectLst/>
                <a:latin typeface="Open Sans" panose="020B0606030504020204" pitchFamily="34" charset="0"/>
              </a:rPr>
              <a:t>-Only be administered to persons with HIV if (1) they lack immunity to measles, mumps, and rubella and (2) for at least 6 months, they have a CD4 count of at least 200 cells/mm</a:t>
            </a:r>
            <a:r>
              <a:rPr lang="en-US" b="1" i="0" baseline="30000" dirty="0">
                <a:solidFill>
                  <a:srgbClr val="333333"/>
                </a:solidFill>
                <a:effectLst/>
                <a:latin typeface="Open Sans" panose="020B0606030504020204" pitchFamily="34" charset="0"/>
              </a:rPr>
              <a:t>3 </a:t>
            </a:r>
            <a:r>
              <a:rPr lang="en-US" b="1" i="0" dirty="0">
                <a:solidFill>
                  <a:srgbClr val="333333"/>
                </a:solidFill>
                <a:effectLst/>
                <a:latin typeface="Open Sans" panose="020B0606030504020204" pitchFamily="34" charset="0"/>
              </a:rPr>
              <a:t>and a CD4 percentage of at least 15%</a:t>
            </a:r>
          </a:p>
          <a:p>
            <a:r>
              <a:rPr lang="en-US" b="1" i="0" dirty="0">
                <a:solidFill>
                  <a:srgbClr val="333333"/>
                </a:solidFill>
                <a:effectLst/>
                <a:latin typeface="Open Sans" panose="020B0606030504020204" pitchFamily="34" charset="0"/>
              </a:rPr>
              <a:t>- Also contraindicated in Pregnancy</a:t>
            </a:r>
          </a:p>
          <a:p>
            <a:endParaRPr lang="en-US" b="1" i="0" dirty="0">
              <a:solidFill>
                <a:srgbClr val="333333"/>
              </a:solidFill>
              <a:effectLst/>
              <a:latin typeface="Open Sans" panose="020B0606030504020204" pitchFamily="34" charset="0"/>
            </a:endParaRPr>
          </a:p>
          <a:p>
            <a:r>
              <a:rPr lang="en-US" b="0" i="0" dirty="0">
                <a:solidFill>
                  <a:srgbClr val="333333"/>
                </a:solidFill>
                <a:effectLst/>
                <a:latin typeface="Open Sans" panose="020B0606030504020204" pitchFamily="34" charset="0"/>
              </a:rPr>
              <a:t>Currently, there is no guidance on whether to obtain post-MMR vaccine serologic titers to document vaccine response. If post-MMR vaccine titers are checked and demonstrate a lack of immunity, the recommendation is to consider repeating the 2-dose MMR series, especially if the person did not have suppressed HIV RNA levels at the time they received the MMR vaccine.</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3"/>
              </a:rPr>
              <a:t>2</a:t>
            </a:r>
            <a:r>
              <a:rPr lang="en-US" b="0" i="0" baseline="30000" dirty="0">
                <a:solidFill>
                  <a:srgbClr val="333333"/>
                </a:solidFill>
                <a:effectLst/>
                <a:latin typeface="Open Sans" panose="020B0606030504020204" pitchFamily="34" charset="0"/>
              </a:rPr>
              <a:t>]</a:t>
            </a:r>
            <a:endParaRPr lang="en-US" b="1" dirty="0"/>
          </a:p>
        </p:txBody>
      </p:sp>
      <p:sp>
        <p:nvSpPr>
          <p:cNvPr id="4" name="Slide Number Placeholder 3"/>
          <p:cNvSpPr>
            <a:spLocks noGrp="1"/>
          </p:cNvSpPr>
          <p:nvPr>
            <p:ph type="sldNum" sz="quarter" idx="5"/>
          </p:nvPr>
        </p:nvSpPr>
        <p:spPr/>
        <p:txBody>
          <a:bodyPr/>
          <a:lstStyle/>
          <a:p>
            <a:fld id="{F264BA1E-6AC7-4534-AA62-D6AA5C834DC4}" type="slidenum">
              <a:rPr lang="en-US" smtClean="0"/>
              <a:t>36</a:t>
            </a:fld>
            <a:endParaRPr lang="en-US"/>
          </a:p>
        </p:txBody>
      </p:sp>
    </p:spTree>
    <p:extLst>
      <p:ext uri="{BB962C8B-B14F-4D97-AF65-F5344CB8AC3E}">
        <p14:creationId xmlns:p14="http://schemas.microsoft.com/office/powerpoint/2010/main" val="18732463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Open Sans" panose="020B0606030504020204" pitchFamily="34" charset="0"/>
              </a:rPr>
              <a:t>- Persons who have undergone hematopoietic stem cell transplant should receive a 3-dose series (4 weeks apart starting 6 to 12 months after successful transplant), regardless of Hib vaccination history. </a:t>
            </a:r>
          </a:p>
          <a:p>
            <a:r>
              <a:rPr lang="en-US" b="0" i="0" dirty="0">
                <a:solidFill>
                  <a:srgbClr val="333333"/>
                </a:solidFill>
                <a:effectLst/>
                <a:latin typeface="Open Sans" panose="020B0606030504020204" pitchFamily="34" charset="0"/>
              </a:rPr>
              <a:t>- For persons with functional or anatomic asplenia, one dose of Hib should be given if they have not previously received the vaccine; for persons undergoing elective splenectomy, the Hib vaccine should be administered, preferably at least 14 days prior to surgery.</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37</a:t>
            </a:fld>
            <a:endParaRPr lang="en-US"/>
          </a:p>
        </p:txBody>
      </p:sp>
    </p:spTree>
    <p:extLst>
      <p:ext uri="{BB962C8B-B14F-4D97-AF65-F5344CB8AC3E}">
        <p14:creationId xmlns:p14="http://schemas.microsoft.com/office/powerpoint/2010/main" val="42364793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Smallpox vaccines that have been coopted for use in </a:t>
            </a:r>
            <a:r>
              <a:rPr lang="en-US" b="1" dirty="0" err="1"/>
              <a:t>mpox</a:t>
            </a:r>
            <a:r>
              <a:rPr lang="en-US" b="1" dirty="0"/>
              <a:t> (cross-protection)</a:t>
            </a:r>
          </a:p>
          <a:p>
            <a:r>
              <a:rPr lang="en-US" b="1" dirty="0"/>
              <a:t>- </a:t>
            </a:r>
            <a:r>
              <a:rPr lang="en-US" b="1" dirty="0" err="1"/>
              <a:t>Jynneos</a:t>
            </a:r>
            <a:r>
              <a:rPr lang="en-US" b="1" dirty="0"/>
              <a:t> can be 0.1 mL intradermal or 0.5 mL subcutaneously</a:t>
            </a:r>
          </a:p>
          <a:p>
            <a:r>
              <a:rPr lang="en-US" b="1" dirty="0"/>
              <a:t>- </a:t>
            </a:r>
            <a:r>
              <a:rPr lang="en-US" b="1" i="0" dirty="0">
                <a:solidFill>
                  <a:srgbClr val="333333"/>
                </a:solidFill>
                <a:effectLst/>
                <a:latin typeface="Open Sans" panose="020B0606030504020204" pitchFamily="34" charset="0"/>
              </a:rPr>
              <a:t>For unvaccinated people with HIV who experience a known or presumed exposure, postexposure </a:t>
            </a:r>
            <a:r>
              <a:rPr lang="en-US" b="1" i="0" dirty="0" err="1">
                <a:solidFill>
                  <a:srgbClr val="333333"/>
                </a:solidFill>
                <a:effectLst/>
                <a:latin typeface="Open Sans" panose="020B0606030504020204" pitchFamily="34" charset="0"/>
              </a:rPr>
              <a:t>mpox</a:t>
            </a:r>
            <a:r>
              <a:rPr lang="en-US" b="1" i="0" dirty="0">
                <a:solidFill>
                  <a:srgbClr val="333333"/>
                </a:solidFill>
                <a:effectLst/>
                <a:latin typeface="Open Sans" panose="020B0606030504020204" pitchFamily="34" charset="0"/>
              </a:rPr>
              <a:t> vaccination is recommended as soon as possible, ideally within 4 days after exposure. Less preferably, the vaccine can be administered 4 to 14 days after exposure; the vaccine may provide some protection against </a:t>
            </a:r>
            <a:r>
              <a:rPr lang="en-US" b="1" i="0" dirty="0" err="1">
                <a:solidFill>
                  <a:srgbClr val="333333"/>
                </a:solidFill>
                <a:effectLst/>
                <a:latin typeface="Open Sans" panose="020B0606030504020204" pitchFamily="34" charset="0"/>
              </a:rPr>
              <a:t>mpox</a:t>
            </a:r>
            <a:r>
              <a:rPr lang="en-US" b="1" i="0" dirty="0">
                <a:solidFill>
                  <a:srgbClr val="333333"/>
                </a:solidFill>
                <a:effectLst/>
                <a:latin typeface="Open Sans" panose="020B0606030504020204" pitchFamily="34" charset="0"/>
              </a:rPr>
              <a:t> if administered 4 to 14 days after exposure and, therefore, should be offered.</a:t>
            </a:r>
          </a:p>
          <a:p>
            <a:r>
              <a:rPr lang="en-US" b="1" i="0" dirty="0">
                <a:solidFill>
                  <a:srgbClr val="333333"/>
                </a:solidFill>
                <a:effectLst/>
                <a:latin typeface="Open Sans" panose="020B0606030504020204" pitchFamily="34" charset="0"/>
              </a:rPr>
              <a:t>- Consider giving to:</a:t>
            </a:r>
          </a:p>
          <a:p>
            <a:pPr algn="l">
              <a:buFont typeface="Arial" panose="020B0604020202020204" pitchFamily="34" charset="0"/>
              <a:buChar char="•"/>
            </a:pPr>
            <a:r>
              <a:rPr lang="en-US" b="0" i="0" dirty="0">
                <a:solidFill>
                  <a:srgbClr val="000000"/>
                </a:solidFill>
                <a:effectLst/>
                <a:latin typeface="Open Sans" panose="020B0606030504020204" pitchFamily="34" charset="0"/>
              </a:rPr>
              <a:t>Persons who are gay, bisexual, and other MSM, transgender or nonbinary people who in the past 6 months have had:</a:t>
            </a:r>
          </a:p>
          <a:p>
            <a:pPr marL="742950" lvl="1" indent="-285750" algn="l">
              <a:buFont typeface="Arial" panose="020B0604020202020204" pitchFamily="34" charset="0"/>
              <a:buChar char="•"/>
            </a:pPr>
            <a:r>
              <a:rPr lang="en-US" b="0" i="0" dirty="0">
                <a:solidFill>
                  <a:srgbClr val="000000"/>
                </a:solidFill>
                <a:effectLst/>
                <a:latin typeface="Open Sans" panose="020B0606030504020204" pitchFamily="34" charset="0"/>
              </a:rPr>
              <a:t>A new diagnosis of at least 1 sexually transmitted disease</a:t>
            </a:r>
          </a:p>
          <a:p>
            <a:pPr marL="742950" lvl="1" indent="-285750" algn="l">
              <a:buFont typeface="Arial" panose="020B0604020202020204" pitchFamily="34" charset="0"/>
              <a:buChar char="•"/>
            </a:pPr>
            <a:r>
              <a:rPr lang="en-US" b="0" i="0" dirty="0">
                <a:solidFill>
                  <a:srgbClr val="000000"/>
                </a:solidFill>
                <a:effectLst/>
                <a:latin typeface="Open Sans" panose="020B0606030504020204" pitchFamily="34" charset="0"/>
              </a:rPr>
              <a:t>More than 1 sex partner</a:t>
            </a:r>
          </a:p>
          <a:p>
            <a:pPr marL="742950" lvl="1" indent="-285750" algn="l">
              <a:buFont typeface="Arial" panose="020B0604020202020204" pitchFamily="34" charset="0"/>
              <a:buChar char="•"/>
            </a:pPr>
            <a:r>
              <a:rPr lang="en-US" b="0" i="0" dirty="0">
                <a:solidFill>
                  <a:srgbClr val="000000"/>
                </a:solidFill>
                <a:effectLst/>
                <a:latin typeface="Open Sans" panose="020B0606030504020204" pitchFamily="34" charset="0"/>
              </a:rPr>
              <a:t>Sex at a commercial sex venue</a:t>
            </a:r>
          </a:p>
          <a:p>
            <a:pPr marL="742950" lvl="1" indent="-285750" algn="l">
              <a:buFont typeface="Arial" panose="020B0604020202020204" pitchFamily="34" charset="0"/>
              <a:buChar char="•"/>
            </a:pPr>
            <a:r>
              <a:rPr lang="en-US" b="0" i="0" dirty="0">
                <a:solidFill>
                  <a:srgbClr val="000000"/>
                </a:solidFill>
                <a:effectLst/>
                <a:latin typeface="Open Sans" panose="020B0606030504020204" pitchFamily="34" charset="0"/>
              </a:rPr>
              <a:t>Sex in association with a large public event in a geographic area where </a:t>
            </a:r>
            <a:r>
              <a:rPr lang="en-US" b="0" i="0" dirty="0" err="1">
                <a:solidFill>
                  <a:srgbClr val="000000"/>
                </a:solidFill>
                <a:effectLst/>
                <a:latin typeface="Open Sans" panose="020B0606030504020204" pitchFamily="34" charset="0"/>
              </a:rPr>
              <a:t>Mpox</a:t>
            </a:r>
            <a:r>
              <a:rPr lang="en-US" b="0" i="0" dirty="0">
                <a:solidFill>
                  <a:srgbClr val="000000"/>
                </a:solidFill>
                <a:effectLst/>
                <a:latin typeface="Open Sans" panose="020B0606030504020204" pitchFamily="34" charset="0"/>
              </a:rPr>
              <a:t> transmission is occurring</a:t>
            </a:r>
          </a:p>
          <a:p>
            <a:pPr algn="l">
              <a:buFont typeface="Arial" panose="020B0604020202020204" pitchFamily="34" charset="0"/>
              <a:buChar char="•"/>
            </a:pPr>
            <a:r>
              <a:rPr lang="en-US" b="0" i="0" dirty="0">
                <a:solidFill>
                  <a:srgbClr val="000000"/>
                </a:solidFill>
                <a:effectLst/>
                <a:latin typeface="Open Sans" panose="020B0606030504020204" pitchFamily="34" charset="0"/>
              </a:rPr>
              <a:t>Persons who are sexual partners of the persons described above.</a:t>
            </a:r>
          </a:p>
          <a:p>
            <a:pPr algn="l">
              <a:buFont typeface="Arial" panose="020B0604020202020204" pitchFamily="34" charset="0"/>
              <a:buChar char="•"/>
            </a:pPr>
            <a:r>
              <a:rPr lang="en-US" b="0" i="0" dirty="0">
                <a:solidFill>
                  <a:srgbClr val="000000"/>
                </a:solidFill>
                <a:effectLst/>
                <a:latin typeface="Open Sans" panose="020B0606030504020204" pitchFamily="34" charset="0"/>
              </a:rPr>
              <a:t>Persons who anticipate experiencing any of the situations described above.</a:t>
            </a:r>
          </a:p>
          <a:p>
            <a:endParaRPr lang="en-US" b="1" dirty="0"/>
          </a:p>
        </p:txBody>
      </p:sp>
      <p:sp>
        <p:nvSpPr>
          <p:cNvPr id="4" name="Slide Number Placeholder 3"/>
          <p:cNvSpPr>
            <a:spLocks noGrp="1"/>
          </p:cNvSpPr>
          <p:nvPr>
            <p:ph type="sldNum" sz="quarter" idx="5"/>
          </p:nvPr>
        </p:nvSpPr>
        <p:spPr/>
        <p:txBody>
          <a:bodyPr/>
          <a:lstStyle/>
          <a:p>
            <a:fld id="{F264BA1E-6AC7-4534-AA62-D6AA5C834DC4}" type="slidenum">
              <a:rPr lang="en-US" smtClean="0"/>
              <a:t>38</a:t>
            </a:fld>
            <a:endParaRPr lang="en-US"/>
          </a:p>
        </p:txBody>
      </p:sp>
    </p:spTree>
    <p:extLst>
      <p:ext uri="{BB962C8B-B14F-4D97-AF65-F5344CB8AC3E}">
        <p14:creationId xmlns:p14="http://schemas.microsoft.com/office/powerpoint/2010/main" val="35516069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39</a:t>
            </a:fld>
            <a:endParaRPr lang="en-US"/>
          </a:p>
        </p:txBody>
      </p:sp>
    </p:spTree>
    <p:extLst>
      <p:ext uri="{BB962C8B-B14F-4D97-AF65-F5344CB8AC3E}">
        <p14:creationId xmlns:p14="http://schemas.microsoft.com/office/powerpoint/2010/main" val="23712158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Qualifies for both meningococcal vaccines</a:t>
            </a:r>
          </a:p>
          <a:p>
            <a:r>
              <a:rPr lang="en-US" dirty="0"/>
              <a:t>- VAR and MMR are contraindicated</a:t>
            </a:r>
          </a:p>
          <a:p>
            <a:r>
              <a:rPr lang="en-US" dirty="0"/>
              <a:t>-  Too young for RSV (which is different from RZV)</a:t>
            </a:r>
          </a:p>
        </p:txBody>
      </p:sp>
      <p:sp>
        <p:nvSpPr>
          <p:cNvPr id="4" name="Slide Number Placeholder 3"/>
          <p:cNvSpPr>
            <a:spLocks noGrp="1"/>
          </p:cNvSpPr>
          <p:nvPr>
            <p:ph type="sldNum" sz="quarter" idx="5"/>
          </p:nvPr>
        </p:nvSpPr>
        <p:spPr/>
        <p:txBody>
          <a:bodyPr/>
          <a:lstStyle/>
          <a:p>
            <a:fld id="{F264BA1E-6AC7-4534-AA62-D6AA5C834DC4}" type="slidenum">
              <a:rPr lang="en-US" smtClean="0"/>
              <a:t>40</a:t>
            </a:fld>
            <a:endParaRPr lang="en-US"/>
          </a:p>
        </p:txBody>
      </p:sp>
    </p:spTree>
    <p:extLst>
      <p:ext uri="{BB962C8B-B14F-4D97-AF65-F5344CB8AC3E}">
        <p14:creationId xmlns:p14="http://schemas.microsoft.com/office/powerpoint/2010/main" val="34261163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Open Sans" panose="020B0606030504020204" pitchFamily="34" charset="0"/>
              </a:rPr>
              <a:t>- (</a:t>
            </a:r>
            <a:r>
              <a:rPr lang="en-US" b="0" i="1" dirty="0">
                <a:solidFill>
                  <a:srgbClr val="333333"/>
                </a:solidFill>
                <a:effectLst/>
                <a:latin typeface="Open Sans" panose="020B0606030504020204" pitchFamily="34" charset="0"/>
              </a:rPr>
              <a:t>YF-VA</a:t>
            </a:r>
            <a:r>
              <a:rPr lang="en-US" b="0" i="0" dirty="0">
                <a:solidFill>
                  <a:srgbClr val="333333"/>
                </a:solidFill>
                <a:effectLst/>
                <a:latin typeface="Open Sans" panose="020B0606030504020204" pitchFamily="34" charset="0"/>
              </a:rPr>
              <a:t>X) due to the theoretical risk of developing encephalitis in severely immunocompromised patients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Open Sans" panose="020B0606030504020204" pitchFamily="34" charset="0"/>
              </a:rPr>
              <a:t>- Live cholera vaccine (lyophilized CVD 103-HgR) (</a:t>
            </a:r>
            <a:r>
              <a:rPr lang="en-US" b="0" i="1" dirty="0" err="1">
                <a:solidFill>
                  <a:srgbClr val="333333"/>
                </a:solidFill>
                <a:effectLst/>
                <a:latin typeface="Open Sans" panose="020B0606030504020204" pitchFamily="34" charset="0"/>
              </a:rPr>
              <a:t>Vaxchora</a:t>
            </a:r>
            <a:r>
              <a:rPr lang="en-US" b="0" i="0" dirty="0">
                <a:solidFill>
                  <a:srgbClr val="333333"/>
                </a:solidFill>
                <a:effectLst/>
                <a:latin typeface="Open Sans" panose="020B0606030504020204" pitchFamily="34" charset="0"/>
              </a:rPr>
              <a:t>) has inadequate safety &amp; efficacy data in PWH</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41</a:t>
            </a:fld>
            <a:endParaRPr lang="en-US"/>
          </a:p>
        </p:txBody>
      </p:sp>
    </p:spTree>
    <p:extLst>
      <p:ext uri="{BB962C8B-B14F-4D97-AF65-F5344CB8AC3E}">
        <p14:creationId xmlns:p14="http://schemas.microsoft.com/office/powerpoint/2010/main" val="17238482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and 2 were Primary references for this talk</a:t>
            </a:r>
          </a:p>
          <a:p>
            <a:r>
              <a:rPr lang="en-US" dirty="0"/>
              <a:t>- 3 is an excellent FAQ</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42</a:t>
            </a:fld>
            <a:endParaRPr lang="en-US"/>
          </a:p>
        </p:txBody>
      </p:sp>
    </p:spTree>
    <p:extLst>
      <p:ext uri="{BB962C8B-B14F-4D97-AF65-F5344CB8AC3E}">
        <p14:creationId xmlns:p14="http://schemas.microsoft.com/office/powerpoint/2010/main" val="19759197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43</a:t>
            </a:fld>
            <a:endParaRPr lang="en-US" dirty="0"/>
          </a:p>
        </p:txBody>
      </p:sp>
    </p:spTree>
    <p:extLst>
      <p:ext uri="{BB962C8B-B14F-4D97-AF65-F5344CB8AC3E}">
        <p14:creationId xmlns:p14="http://schemas.microsoft.com/office/powerpoint/2010/main" val="34840092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44</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F264BA1E-6AC7-4534-AA62-D6AA5C834DC4}" type="slidenum">
              <a:rPr lang="en-US" smtClean="0"/>
              <a:t>5</a:t>
            </a:fld>
            <a:endParaRPr lang="en-US"/>
          </a:p>
        </p:txBody>
      </p:sp>
    </p:spTree>
    <p:extLst>
      <p:ext uri="{BB962C8B-B14F-4D97-AF65-F5344CB8AC3E}">
        <p14:creationId xmlns:p14="http://schemas.microsoft.com/office/powerpoint/2010/main" val="11806529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an HIV-related topic </a:t>
            </a:r>
            <a:r>
              <a:rPr lang="en-US" dirty="0" err="1"/>
              <a:t>TeleECHO</a:t>
            </a:r>
            <a:r>
              <a:rPr lang="en-US" dirty="0"/>
              <a:t> in your area: </a:t>
            </a:r>
            <a:r>
              <a:rPr lang="en-US" dirty="0">
                <a:hlinkClick r:id="rId3"/>
              </a:rPr>
              <a:t>https://echo.unm.edu/locations-2/echo-hubs-superhubs-united-states/</a:t>
            </a:r>
            <a:endParaRPr lang="en-US" dirty="0"/>
          </a:p>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45</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Adult Vaccine Schedule – includes 2 columns for PWH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Not covering Pediatric schedules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Easy to find on the CDC website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Unless otherwise specified, this CDC website and the National HIV Curriculum are the references/sources for today’s material</a:t>
            </a:r>
          </a:p>
          <a:p>
            <a:endParaRPr lang="en-US" b="1" dirty="0"/>
          </a:p>
        </p:txBody>
      </p:sp>
      <p:sp>
        <p:nvSpPr>
          <p:cNvPr id="4" name="Slide Number Placeholder 3"/>
          <p:cNvSpPr>
            <a:spLocks noGrp="1"/>
          </p:cNvSpPr>
          <p:nvPr>
            <p:ph type="sldNum" sz="quarter" idx="5"/>
          </p:nvPr>
        </p:nvSpPr>
        <p:spPr/>
        <p:txBody>
          <a:bodyPr/>
          <a:lstStyle/>
          <a:p>
            <a:fld id="{F264BA1E-6AC7-4534-AA62-D6AA5C834DC4}" type="slidenum">
              <a:rPr lang="en-US" smtClean="0"/>
              <a:t>6</a:t>
            </a:fld>
            <a:endParaRPr lang="en-US"/>
          </a:p>
        </p:txBody>
      </p:sp>
    </p:spTree>
    <p:extLst>
      <p:ext uri="{BB962C8B-B14F-4D97-AF65-F5344CB8AC3E}">
        <p14:creationId xmlns:p14="http://schemas.microsoft.com/office/powerpoint/2010/main" val="4158256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 Once CD4 count has recovered to &gt; 200 or 15%, then okay to give live vaccines</a:t>
            </a:r>
          </a:p>
          <a:p>
            <a:pPr marL="0" indent="0">
              <a:buNone/>
            </a:pPr>
            <a:r>
              <a:rPr lang="en-US" b="1" dirty="0"/>
              <a:t>- Immunosuppression has been associated w/ suboptimal response to standard vaccine doses -&gt; some providers wait until CD4 &gt; 200 to give vaccines</a:t>
            </a:r>
          </a:p>
          <a:p>
            <a:pPr marL="0" indent="0">
              <a:buNone/>
            </a:pPr>
            <a:r>
              <a:rPr lang="en-US" b="1" dirty="0"/>
              <a:t>- Consensus shifting toward </a:t>
            </a:r>
            <a:r>
              <a:rPr lang="en-US" b="1" i="1" dirty="0"/>
              <a:t>not</a:t>
            </a:r>
            <a:r>
              <a:rPr lang="en-US" b="1" dirty="0"/>
              <a:t> delaying vaccinations (especially during outbreaks like flu/COVID, and for conditions that we can check titers for)</a:t>
            </a:r>
          </a:p>
        </p:txBody>
      </p:sp>
      <p:sp>
        <p:nvSpPr>
          <p:cNvPr id="4" name="Slide Number Placeholder 3"/>
          <p:cNvSpPr>
            <a:spLocks noGrp="1"/>
          </p:cNvSpPr>
          <p:nvPr>
            <p:ph type="sldNum" sz="quarter" idx="5"/>
          </p:nvPr>
        </p:nvSpPr>
        <p:spPr/>
        <p:txBody>
          <a:bodyPr/>
          <a:lstStyle/>
          <a:p>
            <a:fld id="{F264BA1E-6AC7-4534-AA62-D6AA5C834DC4}" type="slidenum">
              <a:rPr lang="en-US" smtClean="0"/>
              <a:t>7</a:t>
            </a:fld>
            <a:endParaRPr lang="en-US"/>
          </a:p>
        </p:txBody>
      </p:sp>
    </p:spTree>
    <p:extLst>
      <p:ext uri="{BB962C8B-B14F-4D97-AF65-F5344CB8AC3E}">
        <p14:creationId xmlns:p14="http://schemas.microsoft.com/office/powerpoint/2010/main" val="2590841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b="1" dirty="0"/>
              <a:t>PWH should receive most of the vaccines that are recommended for the general adult population</a:t>
            </a:r>
          </a:p>
          <a:p>
            <a:pPr marL="228600" indent="-228600">
              <a:buAutoNum type="arabicParenR"/>
            </a:pPr>
            <a:r>
              <a:rPr lang="en-US" b="1" dirty="0"/>
              <a:t>Set of vaccines that are recommended for all PWH</a:t>
            </a:r>
          </a:p>
          <a:p>
            <a:pPr marL="228600" indent="-228600">
              <a:buAutoNum type="arabicParenR"/>
            </a:pPr>
            <a:r>
              <a:rPr lang="en-US" b="1" dirty="0"/>
              <a:t>Set of vaccines that are recommended if there is a specific indication or we have evidence they’re not immune</a:t>
            </a:r>
          </a:p>
        </p:txBody>
      </p:sp>
      <p:sp>
        <p:nvSpPr>
          <p:cNvPr id="4" name="Slide Number Placeholder 3"/>
          <p:cNvSpPr>
            <a:spLocks noGrp="1"/>
          </p:cNvSpPr>
          <p:nvPr>
            <p:ph type="sldNum" sz="quarter" idx="5"/>
          </p:nvPr>
        </p:nvSpPr>
        <p:spPr/>
        <p:txBody>
          <a:bodyPr/>
          <a:lstStyle/>
          <a:p>
            <a:fld id="{F264BA1E-6AC7-4534-AA62-D6AA5C834DC4}" type="slidenum">
              <a:rPr lang="en-US" smtClean="0"/>
              <a:t>8</a:t>
            </a:fld>
            <a:endParaRPr lang="en-US"/>
          </a:p>
        </p:txBody>
      </p:sp>
    </p:spTree>
    <p:extLst>
      <p:ext uri="{BB962C8B-B14F-4D97-AF65-F5344CB8AC3E}">
        <p14:creationId xmlns:p14="http://schemas.microsoft.com/office/powerpoint/2010/main" val="3096724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r>
              <a:rPr lang="en-US" b="1" i="1" dirty="0"/>
              <a:t>Most</a:t>
            </a:r>
            <a:r>
              <a:rPr lang="en-US" b="1" dirty="0"/>
              <a:t> of these recommendations are similar to recommendations for non-PWH, but worth reviewing. Will point out where the guidance differs</a:t>
            </a:r>
          </a:p>
        </p:txBody>
      </p:sp>
      <p:sp>
        <p:nvSpPr>
          <p:cNvPr id="4" name="Slide Number Placeholder 3"/>
          <p:cNvSpPr>
            <a:spLocks noGrp="1"/>
          </p:cNvSpPr>
          <p:nvPr>
            <p:ph type="sldNum" sz="quarter" idx="5"/>
          </p:nvPr>
        </p:nvSpPr>
        <p:spPr/>
        <p:txBody>
          <a:bodyPr/>
          <a:lstStyle/>
          <a:p>
            <a:fld id="{F264BA1E-6AC7-4534-AA62-D6AA5C834DC4}" type="slidenum">
              <a:rPr lang="en-US" smtClean="0"/>
              <a:t>10</a:t>
            </a:fld>
            <a:endParaRPr lang="en-US"/>
          </a:p>
        </p:txBody>
      </p:sp>
    </p:spTree>
    <p:extLst>
      <p:ext uri="{BB962C8B-B14F-4D97-AF65-F5344CB8AC3E}">
        <p14:creationId xmlns:p14="http://schemas.microsoft.com/office/powerpoint/2010/main" val="2620149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333333"/>
                </a:solidFill>
                <a:effectLst/>
                <a:latin typeface="Open Sans" panose="020B0606030504020204" pitchFamily="34" charset="0"/>
              </a:rPr>
              <a:t>- Persons with advanced HIV have a higher risk of influenza-associated morbidity and mortality compared to persons without HIV </a:t>
            </a:r>
          </a:p>
          <a:p>
            <a:r>
              <a:rPr lang="en-US" b="1" i="0" dirty="0">
                <a:solidFill>
                  <a:srgbClr val="333333"/>
                </a:solidFill>
                <a:effectLst/>
                <a:latin typeface="Open Sans" panose="020B0606030504020204" pitchFamily="34" charset="0"/>
              </a:rPr>
              <a:t>- Studies in individuals with HIV suggest a single dose of inactivated vaccine generates a good humoral immune response, except in those with a low CD4 cell count</a:t>
            </a:r>
          </a:p>
          <a:p>
            <a:r>
              <a:rPr lang="en-US" b="1" i="0" dirty="0">
                <a:solidFill>
                  <a:srgbClr val="333333"/>
                </a:solidFill>
                <a:effectLst/>
                <a:latin typeface="Open Sans" panose="020B0606030504020204" pitchFamily="34" charset="0"/>
              </a:rPr>
              <a:t>- Both IIV and RIV are quadrivalent (4) now (2 strains of Flu A &amp; Flu B each)</a:t>
            </a:r>
          </a:p>
          <a:p>
            <a:r>
              <a:rPr lang="en-US" b="1" i="0" dirty="0">
                <a:solidFill>
                  <a:srgbClr val="333333"/>
                </a:solidFill>
                <a:effectLst/>
                <a:latin typeface="Open Sans" panose="020B0606030504020204" pitchFamily="34" charset="0"/>
              </a:rPr>
              <a:t>- For Age &gt; 65, if special vaccines not available then try to use RIV4, or IIV4</a:t>
            </a:r>
          </a:p>
        </p:txBody>
      </p:sp>
      <p:sp>
        <p:nvSpPr>
          <p:cNvPr id="4" name="Slide Number Placeholder 3"/>
          <p:cNvSpPr>
            <a:spLocks noGrp="1"/>
          </p:cNvSpPr>
          <p:nvPr>
            <p:ph type="sldNum" sz="quarter" idx="5"/>
          </p:nvPr>
        </p:nvSpPr>
        <p:spPr/>
        <p:txBody>
          <a:bodyPr/>
          <a:lstStyle/>
          <a:p>
            <a:fld id="{F264BA1E-6AC7-4534-AA62-D6AA5C834DC4}" type="slidenum">
              <a:rPr lang="en-US" smtClean="0"/>
              <a:t>11</a:t>
            </a:fld>
            <a:endParaRPr lang="en-US"/>
          </a:p>
        </p:txBody>
      </p:sp>
    </p:spTree>
    <p:extLst>
      <p:ext uri="{BB962C8B-B14F-4D97-AF65-F5344CB8AC3E}">
        <p14:creationId xmlns:p14="http://schemas.microsoft.com/office/powerpoint/2010/main" val="32030717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13" y="1519148"/>
            <a:ext cx="7772399" cy="1909859"/>
          </a:xfrm>
        </p:spPr>
        <p:txBody>
          <a:bodyPr anchor="t"/>
          <a:lstStyle>
            <a:lvl1pPr>
              <a:defRPr sz="4200">
                <a:ln>
                  <a:noFill/>
                </a:ln>
                <a:solidFill>
                  <a:schemeClr val="tx2"/>
                </a:solidFill>
              </a:defRPr>
            </a:lvl1pPr>
          </a:lstStyle>
          <a:p>
            <a:r>
              <a:rPr lang="en-US"/>
              <a:t>Click to edit Master title style</a:t>
            </a:r>
          </a:p>
        </p:txBody>
      </p:sp>
      <p:sp>
        <p:nvSpPr>
          <p:cNvPr id="3" name="Subtitle 2"/>
          <p:cNvSpPr>
            <a:spLocks noGrp="1"/>
          </p:cNvSpPr>
          <p:nvPr>
            <p:ph type="subTitle" idx="1" hasCustomPrompt="1"/>
          </p:nvPr>
        </p:nvSpPr>
        <p:spPr>
          <a:xfrm>
            <a:off x="685800" y="3511263"/>
            <a:ext cx="7772398" cy="800100"/>
          </a:xfrm>
        </p:spPr>
        <p:txBody>
          <a:bodyPr anchor="t">
            <a:normAutofit/>
          </a:bodyPr>
          <a:lstStyle>
            <a:lvl1pPr marL="0" indent="0" algn="l">
              <a:buNone/>
              <a:defRPr sz="20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a:p>
        </p:txBody>
      </p:sp>
      <p:sp>
        <p:nvSpPr>
          <p:cNvPr id="8" name="Date Placeholder 3"/>
          <p:cNvSpPr>
            <a:spLocks noGrp="1"/>
          </p:cNvSpPr>
          <p:nvPr>
            <p:ph type="dt" sz="half" idx="11"/>
          </p:nvPr>
        </p:nvSpPr>
        <p:spPr>
          <a:xfrm>
            <a:off x="7719762" y="4764530"/>
            <a:ext cx="738443" cy="274320"/>
          </a:xfrm>
        </p:spPr>
        <p:txBody>
          <a:bodyPr/>
          <a:lstStyle/>
          <a:p>
            <a:pPr fontAlgn="base">
              <a:spcBef>
                <a:spcPct val="0"/>
              </a:spcBef>
              <a:spcAft>
                <a:spcPct val="0"/>
              </a:spcAft>
              <a:defRPr/>
            </a:pPr>
            <a:endParaRPr lang="en-US" altLang="en-US">
              <a:solidFill>
                <a:srgbClr val="FFFFFF"/>
              </a:solidFill>
            </a:endParaRPr>
          </a:p>
        </p:txBody>
      </p:sp>
      <p:sp>
        <p:nvSpPr>
          <p:cNvPr id="9" name="Footer Placeholder 4"/>
          <p:cNvSpPr>
            <a:spLocks noGrp="1"/>
          </p:cNvSpPr>
          <p:nvPr>
            <p:ph type="ftr" sz="quarter" idx="14"/>
          </p:nvPr>
        </p:nvSpPr>
        <p:spPr>
          <a:xfrm>
            <a:off x="3352459" y="4764530"/>
            <a:ext cx="4367298" cy="274320"/>
          </a:xfrm>
        </p:spPr>
        <p:txBody>
          <a:body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55" y="114301"/>
            <a:ext cx="2935230" cy="98145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15" y="4121658"/>
            <a:ext cx="8516815" cy="445770"/>
          </a:xfrm>
        </p:spPr>
        <p:txBody>
          <a:bodyPr anchor="b"/>
          <a:lstStyle>
            <a:lvl1pPr algn="ctr">
              <a:defRPr sz="2200" b="0"/>
            </a:lvl1pPr>
          </a:lstStyle>
          <a:p>
            <a:r>
              <a:rPr lang="en-US"/>
              <a:t>Click to edit Master title style</a:t>
            </a:r>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a:solidFill>
                <a:srgbClr val="FFFFFF"/>
              </a:solidFill>
              <a:ea typeface="ＭＳ Ｐゴシック" charset="0"/>
            </a:endParaRPr>
          </a:p>
        </p:txBody>
      </p:sp>
      <p:sp>
        <p:nvSpPr>
          <p:cNvPr id="9" name="Content Placeholder 8"/>
          <p:cNvSpPr>
            <a:spLocks noGrp="1"/>
          </p:cNvSpPr>
          <p:nvPr>
            <p:ph sz="quarter" idx="13"/>
          </p:nvPr>
        </p:nvSpPr>
        <p:spPr>
          <a:xfrm>
            <a:off x="304814" y="285750"/>
            <a:ext cx="8516815"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3755121"/>
            <a:ext cx="8588248" cy="391918"/>
          </a:xfrm>
        </p:spPr>
        <p:txBody>
          <a:bodyPr anchor="b"/>
          <a:lstStyle>
            <a:lvl1pPr algn="ctr">
              <a:defRPr sz="2200" b="0">
                <a:ln>
                  <a:noFill/>
                </a:ln>
                <a:solidFill>
                  <a:schemeClr val="accent6"/>
                </a:solidFill>
              </a:defRPr>
            </a:lvl1pPr>
          </a:lstStyle>
          <a:p>
            <a:r>
              <a:rPr lang="en-US"/>
              <a:t>Click to edit Master title style</a:t>
            </a:r>
          </a:p>
        </p:txBody>
      </p:sp>
      <p:sp>
        <p:nvSpPr>
          <p:cNvPr id="3" name="Picture Placeholder 2"/>
          <p:cNvSpPr>
            <a:spLocks noGrp="1"/>
          </p:cNvSpPr>
          <p:nvPr>
            <p:ph type="pic" idx="1"/>
          </p:nvPr>
        </p:nvSpPr>
        <p:spPr>
          <a:xfrm>
            <a:off x="0" y="7744"/>
            <a:ext cx="9144000" cy="36854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01752" y="4205665"/>
            <a:ext cx="8588248" cy="40379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a:solidFill>
                <a:srgbClr val="FFFFFF"/>
              </a:solidFill>
            </a:endParaRPr>
          </a:p>
        </p:txBody>
      </p:sp>
      <p:sp>
        <p:nvSpPr>
          <p:cNvPr id="10" name="Date Placeholder 3"/>
          <p:cNvSpPr>
            <a:spLocks noGrp="1"/>
          </p:cNvSpPr>
          <p:nvPr>
            <p:ph type="dt" sz="half" idx="1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1"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23" y="4672584"/>
            <a:ext cx="9142476" cy="109727"/>
          </a:xfrm>
          <a:prstGeom prst="rect">
            <a:avLst/>
          </a:prstGeom>
          <a:blipFill>
            <a:blip r:embed="rId2" cstate="print"/>
            <a:stretch>
              <a:fillRect/>
            </a:stretch>
          </a:blipFill>
        </p:spPr>
        <p:txBody>
          <a:bodyPr wrap="square" lIns="0" tIns="0" rIns="0" bIns="0" rtlCol="0"/>
          <a:lstStyle/>
          <a:p>
            <a:endParaRPr sz="1350"/>
          </a:p>
        </p:txBody>
      </p:sp>
      <p:sp>
        <p:nvSpPr>
          <p:cNvPr id="17" name="bk object 17"/>
          <p:cNvSpPr/>
          <p:nvPr/>
        </p:nvSpPr>
        <p:spPr>
          <a:xfrm>
            <a:off x="762" y="4686871"/>
            <a:ext cx="9143365" cy="1429"/>
          </a:xfrm>
          <a:custGeom>
            <a:avLst/>
            <a:gdLst/>
            <a:ahLst/>
            <a:cxnLst/>
            <a:rect l="l" t="t" r="r" b="b"/>
            <a:pathLst>
              <a:path w="9143365" h="1904">
                <a:moveTo>
                  <a:pt x="0" y="0"/>
                </a:moveTo>
                <a:lnTo>
                  <a:pt x="9143238" y="1587"/>
                </a:lnTo>
              </a:path>
            </a:pathLst>
          </a:custGeom>
          <a:ln w="38099">
            <a:solidFill>
              <a:srgbClr val="375F92"/>
            </a:solidFill>
          </a:ln>
        </p:spPr>
        <p:txBody>
          <a:bodyPr wrap="square" lIns="0" tIns="0" rIns="0" bIns="0" rtlCol="0"/>
          <a:lstStyle/>
          <a:p>
            <a:endParaRPr sz="1350"/>
          </a:p>
        </p:txBody>
      </p:sp>
      <p:sp>
        <p:nvSpPr>
          <p:cNvPr id="18" name="bk object 18"/>
          <p:cNvSpPr/>
          <p:nvPr/>
        </p:nvSpPr>
        <p:spPr>
          <a:xfrm>
            <a:off x="457200" y="4458842"/>
            <a:ext cx="943356" cy="581787"/>
          </a:xfrm>
          <a:prstGeom prst="rect">
            <a:avLst/>
          </a:prstGeom>
          <a:blipFill>
            <a:blip r:embed="rId3" cstate="print"/>
            <a:stretch>
              <a:fillRect/>
            </a:stretch>
          </a:blipFill>
        </p:spPr>
        <p:txBody>
          <a:bodyPr wrap="square" lIns="0" tIns="0" rIns="0" bIns="0" rtlCol="0"/>
          <a:lstStyle/>
          <a:p>
            <a:endParaRPr sz="1350"/>
          </a:p>
        </p:txBody>
      </p:sp>
      <p:sp>
        <p:nvSpPr>
          <p:cNvPr id="2" name="Holder 2"/>
          <p:cNvSpPr>
            <a:spLocks noGrp="1"/>
          </p:cNvSpPr>
          <p:nvPr>
            <p:ph type="title"/>
          </p:nvPr>
        </p:nvSpPr>
        <p:spPr/>
        <p:txBody>
          <a:bodyPr lIns="0" tIns="0" rIns="0" bIns="0"/>
          <a:lstStyle>
            <a:lvl1pPr>
              <a:defRPr sz="3300" b="1" i="0">
                <a:solidFill>
                  <a:srgbClr val="00808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4" name="Holder 4"/>
          <p:cNvSpPr>
            <a:spLocks noGrp="1"/>
          </p:cNvSpPr>
          <p:nvPr>
            <p:ph type="dt" sz="half" idx="6"/>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01983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23" y="4672584"/>
            <a:ext cx="9142476" cy="109727"/>
          </a:xfrm>
          <a:prstGeom prst="rect">
            <a:avLst/>
          </a:prstGeom>
          <a:blipFill>
            <a:blip r:embed="rId2" cstate="print"/>
            <a:stretch>
              <a:fillRect/>
            </a:stretch>
          </a:blipFill>
        </p:spPr>
        <p:txBody>
          <a:bodyPr wrap="square" lIns="0" tIns="0" rIns="0" bIns="0" rtlCol="0"/>
          <a:lstStyle/>
          <a:p>
            <a:endParaRPr sz="1350"/>
          </a:p>
        </p:txBody>
      </p:sp>
      <p:sp>
        <p:nvSpPr>
          <p:cNvPr id="17" name="bk object 17"/>
          <p:cNvSpPr/>
          <p:nvPr/>
        </p:nvSpPr>
        <p:spPr>
          <a:xfrm>
            <a:off x="762" y="4686871"/>
            <a:ext cx="9143365" cy="1429"/>
          </a:xfrm>
          <a:custGeom>
            <a:avLst/>
            <a:gdLst/>
            <a:ahLst/>
            <a:cxnLst/>
            <a:rect l="l" t="t" r="r" b="b"/>
            <a:pathLst>
              <a:path w="9143365" h="1904">
                <a:moveTo>
                  <a:pt x="0" y="0"/>
                </a:moveTo>
                <a:lnTo>
                  <a:pt x="9143238" y="1587"/>
                </a:lnTo>
              </a:path>
            </a:pathLst>
          </a:custGeom>
          <a:ln w="38099">
            <a:solidFill>
              <a:srgbClr val="375F92"/>
            </a:solidFill>
          </a:ln>
        </p:spPr>
        <p:txBody>
          <a:bodyPr wrap="square" lIns="0" tIns="0" rIns="0" bIns="0" rtlCol="0"/>
          <a:lstStyle/>
          <a:p>
            <a:endParaRPr sz="1350"/>
          </a:p>
        </p:txBody>
      </p:sp>
      <p:sp>
        <p:nvSpPr>
          <p:cNvPr id="18" name="bk object 18"/>
          <p:cNvSpPr/>
          <p:nvPr/>
        </p:nvSpPr>
        <p:spPr>
          <a:xfrm>
            <a:off x="457200" y="4458842"/>
            <a:ext cx="943356" cy="581787"/>
          </a:xfrm>
          <a:prstGeom prst="rect">
            <a:avLst/>
          </a:prstGeom>
          <a:blipFill>
            <a:blip r:embed="rId3" cstate="print"/>
            <a:stretch>
              <a:fillRect/>
            </a:stretch>
          </a:blipFill>
        </p:spPr>
        <p:txBody>
          <a:bodyPr wrap="square" lIns="0" tIns="0" rIns="0" bIns="0" rtlCol="0"/>
          <a:lstStyle/>
          <a:p>
            <a:endParaRPr sz="1350"/>
          </a:p>
        </p:txBody>
      </p:sp>
      <p:sp>
        <p:nvSpPr>
          <p:cNvPr id="2" name="Holder 2"/>
          <p:cNvSpPr>
            <a:spLocks noGrp="1"/>
          </p:cNvSpPr>
          <p:nvPr>
            <p:ph type="ftr" sz="quarter" idx="5"/>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3" name="Holder 3"/>
          <p:cNvSpPr>
            <a:spLocks noGrp="1"/>
          </p:cNvSpPr>
          <p:nvPr>
            <p:ph type="dt" sz="half" idx="6"/>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989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8"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28" y="2390378"/>
            <a:ext cx="7659687" cy="876300"/>
          </a:xfrm>
        </p:spPr>
        <p:txBody>
          <a:bodyPr anchor="t"/>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722325" y="1165225"/>
            <a:ext cx="6135687" cy="1225154"/>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a:solidFill>
                <a:srgbClr val="FFFFFF"/>
              </a:solidFill>
            </a:endParaRPr>
          </a:p>
        </p:txBody>
      </p:sp>
      <p:sp>
        <p:nvSpPr>
          <p:cNvPr id="8"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9"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52144"/>
            <a:ext cx="3657600"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14" y="1152144"/>
            <a:ext cx="4038599"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Date Placeholder 3"/>
          <p:cNvSpPr>
            <a:spLocks noGrp="1"/>
          </p:cNvSpPr>
          <p:nvPr>
            <p:ph type="dt" sz="half" idx="13"/>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33454"/>
            <a:ext cx="3890108"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06543"/>
            <a:ext cx="3890108"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32211" y="1233454"/>
            <a:ext cx="4038599"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11" y="1806543"/>
            <a:ext cx="4038599"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a:solidFill>
                <a:srgbClr val="FFFFFF"/>
              </a:solidFill>
            </a:endParaRPr>
          </a:p>
        </p:txBody>
      </p:sp>
      <p:sp>
        <p:nvSpPr>
          <p:cNvPr id="11" name="Date Placeholder 3"/>
          <p:cNvSpPr>
            <a:spLocks noGrp="1"/>
          </p:cNvSpPr>
          <p:nvPr>
            <p:ph type="dt" sz="half" idx="13"/>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2" name="Footer Placeholder 4"/>
          <p:cNvSpPr>
            <a:spLocks noGrp="1"/>
          </p:cNvSpPr>
          <p:nvPr>
            <p:ph type="ftr" sz="quarter" idx="14"/>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a:solidFill>
                <a:srgbClr val="FFFFFF"/>
              </a:solidFill>
            </a:endParaRPr>
          </a:p>
        </p:txBody>
      </p:sp>
      <p:sp>
        <p:nvSpPr>
          <p:cNvPr id="7"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8"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10" name="SmartArt Placeholder 9"/>
          <p:cNvSpPr>
            <a:spLocks noGrp="1"/>
          </p:cNvSpPr>
          <p:nvPr>
            <p:ph type="dgm" sz="quarter" idx="13"/>
          </p:nvPr>
        </p:nvSpPr>
        <p:spPr>
          <a:xfrm>
            <a:off x="457200" y="1143000"/>
            <a:ext cx="8305800" cy="3371850"/>
          </a:xfrm>
        </p:spPr>
        <p:txBody>
          <a:bodyPr/>
          <a:lstStyle/>
          <a:p>
            <a:r>
              <a:rPr lang="en-US"/>
              <a:t>Click icon to add SmartArt graphic</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a:solidFill>
                <a:srgbClr val="FFFFFF"/>
              </a:solidFill>
            </a:endParaRPr>
          </a:p>
        </p:txBody>
      </p:sp>
      <p:sp>
        <p:nvSpPr>
          <p:cNvPr id="6"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7"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457200" y="1143000"/>
            <a:ext cx="8305800" cy="3371850"/>
          </a:xfrm>
        </p:spPr>
        <p:txBody>
          <a:bodyPr/>
          <a:lstStyle/>
          <a:p>
            <a:r>
              <a:rPr lang="en-US"/>
              <a:t>Click icon to add table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a:solidFill>
                <a:srgbClr val="FFFFFF"/>
              </a:solidFill>
            </a:endParaRPr>
          </a:p>
        </p:txBody>
      </p:sp>
      <p:sp>
        <p:nvSpPr>
          <p:cNvPr id="5" name="Footer Placeholder 4"/>
          <p:cNvSpPr>
            <a:spLocks noGrp="1"/>
          </p:cNvSpPr>
          <p:nvPr>
            <p:ph type="ftr" sz="quarter" idx="12"/>
          </p:nvPr>
        </p:nvSpPr>
        <p:spPr/>
        <p:txBody>
          <a:bodyPr/>
          <a:lstStyle/>
          <a:p>
            <a:endParaRPr lang="en-US"/>
          </a:p>
        </p:txBody>
      </p:sp>
      <p:sp>
        <p:nvSpPr>
          <p:cNvPr id="15" name="Media Placeholder 14"/>
          <p:cNvSpPr>
            <a:spLocks noGrp="1"/>
          </p:cNvSpPr>
          <p:nvPr>
            <p:ph type="media" sz="quarter" idx="13"/>
          </p:nvPr>
        </p:nvSpPr>
        <p:spPr>
          <a:xfrm>
            <a:off x="457200" y="1085850"/>
            <a:ext cx="8305800" cy="3371850"/>
          </a:xfrm>
        </p:spPr>
        <p:txBody>
          <a:bodyPr/>
          <a:lstStyle/>
          <a:p>
            <a:r>
              <a:rPr lang="en-US"/>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extLst>
      <p:ext uri="{BB962C8B-B14F-4D97-AF65-F5344CB8AC3E}">
        <p14:creationId xmlns:p14="http://schemas.microsoft.com/office/powerpoint/2010/main" val="133370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8516815" cy="44577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9" name="Content Placeholder 8"/>
          <p:cNvSpPr>
            <a:spLocks noGrp="1"/>
          </p:cNvSpPr>
          <p:nvPr>
            <p:ph sz="quarter" idx="13"/>
          </p:nvPr>
        </p:nvSpPr>
        <p:spPr>
          <a:xfrm>
            <a:off x="304800" y="285750"/>
            <a:ext cx="8516815"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5" cstate="print">
            <a:alphaModFix amt="5000"/>
            <a:extLst>
              <a:ext uri="{28A0092B-C50C-407E-A947-70E740481C1C}">
                <a14:useLocalDpi xmlns:a14="http://schemas.microsoft.com/office/drawing/2010/main" val="0"/>
              </a:ext>
            </a:extLst>
          </a:blip>
          <a:srcRect l="35150" t="21563" r="9715" b="1014"/>
          <a:stretch/>
        </p:blipFill>
        <p:spPr>
          <a:xfrm>
            <a:off x="1" y="1"/>
            <a:ext cx="9144000" cy="5143500"/>
          </a:xfrm>
          <a:prstGeom prst="rect">
            <a:avLst/>
          </a:prstGeom>
          <a:effectLst/>
        </p:spPr>
      </p:pic>
      <p:sp>
        <p:nvSpPr>
          <p:cNvPr id="7" name="Rectangle 6"/>
          <p:cNvSpPr/>
          <p:nvPr/>
        </p:nvSpPr>
        <p:spPr>
          <a:xfrm>
            <a:off x="13" y="4667302"/>
            <a:ext cx="9143999" cy="480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13" y="205979"/>
            <a:ext cx="8315569" cy="85725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13" y="1200151"/>
            <a:ext cx="8315569" cy="32754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8458200" y="4667302"/>
            <a:ext cx="685800" cy="480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a:solidFill>
                <a:srgbClr val="FFFFFF"/>
              </a:solidFill>
              <a:ea typeface="ＭＳ Ｐゴシック" charset="0"/>
            </a:endParaRPr>
          </a:p>
        </p:txBody>
      </p:sp>
      <p:sp>
        <p:nvSpPr>
          <p:cNvPr id="15"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a:solidFill>
                <a:srgbClr val="FFFFFF"/>
              </a:solidFill>
            </a:endParaRPr>
          </a:p>
        </p:txBody>
      </p:sp>
      <p:sp>
        <p:nvSpPr>
          <p:cNvPr id="16"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9" r:id="rId8"/>
    <p:sldLayoutId id="2147483812" r:id="rId9"/>
    <p:sldLayoutId id="2147483807" r:id="rId10"/>
    <p:sldLayoutId id="2147483808" r:id="rId11"/>
    <p:sldLayoutId id="2147483810" r:id="rId12"/>
    <p:sldLayoutId id="2147483811" r:id="rId13"/>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c.gov/coronavirus/2019-ncov/vaccines/recommendations/immuno.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hiv.uw.edu/go/basic-primary-care/immunizations/core-concept/al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www.immunize.org/ask-experts/overview/" TargetMode="External"/><Relationship Id="rId4" Type="http://schemas.openxmlformats.org/officeDocument/2006/relationships/hyperlink" Target="https://www.cdc.gov/vaccines/schedules/hcp/imz/adult.html"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dgray@lsuhsc.edu"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sph.lsuhsc.edu/service/south-central-aetc/scaetc-events/" TargetMode="External"/><Relationship Id="rId4" Type="http://schemas.openxmlformats.org/officeDocument/2006/relationships/hyperlink" Target="https://hsc.unm.edu/scaetc/"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mailto:scaetcecho@salud.unm.edu" TargetMode="External"/><Relationship Id="rId3" Type="http://schemas.openxmlformats.org/officeDocument/2006/relationships/hyperlink" Target="http://nccc.ucsf.edu/" TargetMode="External"/><Relationship Id="rId7" Type="http://schemas.openxmlformats.org/officeDocument/2006/relationships/hyperlink" Target="https://www.hivma.org/globalassets/ektron-import/hivma/hivma-resource-directory.pdf"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hyperlink" Target="https://targethiv.org/library/aetc-national-coordinating-resource-center-0" TargetMode="External"/><Relationship Id="rId5" Type="http://schemas.openxmlformats.org/officeDocument/2006/relationships/hyperlink" Target="https://aidsetc.org/nhc" TargetMode="External"/><Relationship Id="rId4" Type="http://schemas.openxmlformats.org/officeDocument/2006/relationships/hyperlink" Target="https://hsc.unm.edu/scaetc/programs-services/echo.html" TargetMode="External"/><Relationship Id="rId9" Type="http://schemas.openxmlformats.org/officeDocument/2006/relationships/hyperlink" Target="http://www.scaetc.or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hyperlink" Target="https://www.cdc.gov/vaccines/schedules/hcp/imz/adult.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a:xfrm>
            <a:off x="686814" y="1152936"/>
            <a:ext cx="7770374" cy="1990017"/>
          </a:xfrm>
        </p:spPr>
        <p:txBody>
          <a:bodyPr>
            <a:normAutofit/>
          </a:bodyPr>
          <a:lstStyle/>
          <a:p>
            <a:pPr algn="ctr"/>
            <a:endParaRPr lang="en-US" dirty="0"/>
          </a:p>
          <a:p>
            <a:pPr algn="ctr"/>
            <a:endParaRPr lang="en-US"/>
          </a:p>
          <a:p>
            <a:pPr algn="ctr"/>
            <a:endParaRPr lang="en-US"/>
          </a:p>
        </p:txBody>
      </p:sp>
      <p:sp>
        <p:nvSpPr>
          <p:cNvPr id="6" name="Slide Number Placeholder 5"/>
          <p:cNvSpPr>
            <a:spLocks noGrp="1"/>
          </p:cNvSpPr>
          <p:nvPr>
            <p:ph type="sldNum" sz="quarter" idx="12"/>
          </p:nvPr>
        </p:nvSpPr>
        <p:spPr/>
        <p:txBody>
          <a:bodyPr/>
          <a:lstStyle/>
          <a:p>
            <a:pPr defTabSz="914150"/>
            <a:fld id="{6E2D2B3B-882E-40F3-A32F-6DD516915044}" type="slidenum">
              <a:rPr lang="en-US">
                <a:solidFill>
                  <a:srgbClr val="FFFFFF"/>
                </a:solidFill>
              </a:rPr>
              <a:pPr defTabSz="914150"/>
              <a:t>1</a:t>
            </a:fld>
            <a:endParaRPr lang="en-US">
              <a:solidFill>
                <a:srgbClr val="FFFFFF"/>
              </a:solidFill>
            </a:endParaRPr>
          </a:p>
        </p:txBody>
      </p:sp>
      <p:sp>
        <p:nvSpPr>
          <p:cNvPr id="4" name="Rectangle 3"/>
          <p:cNvSpPr/>
          <p:nvPr/>
        </p:nvSpPr>
        <p:spPr>
          <a:xfrm>
            <a:off x="1220090" y="3292552"/>
            <a:ext cx="6553104" cy="966418"/>
          </a:xfrm>
          <a:prstGeom prst="rect">
            <a:avLst/>
          </a:prstGeom>
        </p:spPr>
        <p:txBody>
          <a:bodyPr wrap="square">
            <a:spAutoFit/>
          </a:bodyPr>
          <a:lstStyle/>
          <a:p>
            <a:pPr algn="ctr" defTabSz="914150" fontAlgn="base">
              <a:spcBef>
                <a:spcPct val="20000"/>
              </a:spcBef>
              <a:spcAft>
                <a:spcPct val="0"/>
              </a:spcAft>
            </a:pPr>
            <a:r>
              <a:rPr lang="en-US" sz="2800" dirty="0">
                <a:latin typeface="Calibri"/>
                <a:ea typeface="ＭＳ Ｐゴシック" charset="0"/>
              </a:rPr>
              <a:t>Emmanuel Guajardo, MD</a:t>
            </a:r>
          </a:p>
          <a:p>
            <a:pPr algn="ctr" defTabSz="914150" fontAlgn="base">
              <a:spcBef>
                <a:spcPct val="20000"/>
              </a:spcBef>
              <a:spcAft>
                <a:spcPct val="0"/>
              </a:spcAft>
            </a:pPr>
            <a:r>
              <a:rPr lang="en-US" sz="2400" dirty="0">
                <a:latin typeface="Calibri"/>
                <a:ea typeface="ＭＳ Ｐゴシック" charset="0"/>
              </a:rPr>
              <a:t>Tulane University School of Medicine</a:t>
            </a:r>
          </a:p>
        </p:txBody>
      </p:sp>
      <p:sp>
        <p:nvSpPr>
          <p:cNvPr id="2" name="Title 1"/>
          <p:cNvSpPr>
            <a:spLocks noGrp="1"/>
          </p:cNvSpPr>
          <p:nvPr>
            <p:ph type="ctrTitle"/>
          </p:nvPr>
        </p:nvSpPr>
        <p:spPr>
          <a:xfrm>
            <a:off x="282819" y="1744717"/>
            <a:ext cx="8580119" cy="987974"/>
          </a:xfrm>
        </p:spPr>
        <p:txBody>
          <a:bodyPr/>
          <a:lstStyle/>
          <a:p>
            <a:pPr algn="ctr"/>
            <a:r>
              <a:rPr lang="en-US" sz="4000" dirty="0"/>
              <a:t>HIV Preventive Health: Immunizations</a:t>
            </a:r>
          </a:p>
        </p:txBody>
      </p:sp>
    </p:spTree>
    <p:extLst>
      <p:ext uri="{BB962C8B-B14F-4D97-AF65-F5344CB8AC3E}">
        <p14:creationId xmlns:p14="http://schemas.microsoft.com/office/powerpoint/2010/main" val="2669415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42211-5350-A4F0-6E24-5C18B388B423}"/>
              </a:ext>
            </a:extLst>
          </p:cNvPr>
          <p:cNvSpPr>
            <a:spLocks noGrp="1"/>
          </p:cNvSpPr>
          <p:nvPr>
            <p:ph type="title"/>
          </p:nvPr>
        </p:nvSpPr>
        <p:spPr/>
        <p:txBody>
          <a:bodyPr/>
          <a:lstStyle/>
          <a:p>
            <a:pPr algn="ctr"/>
            <a:r>
              <a:rPr lang="en-US" dirty="0"/>
              <a:t>Bucket 1: General Adult Vaccines</a:t>
            </a:r>
          </a:p>
        </p:txBody>
      </p:sp>
      <p:sp>
        <p:nvSpPr>
          <p:cNvPr id="3" name="Content Placeholder 2">
            <a:extLst>
              <a:ext uri="{FF2B5EF4-FFF2-40B4-BE49-F238E27FC236}">
                <a16:creationId xmlns:a16="http://schemas.microsoft.com/office/drawing/2014/main" id="{D802B368-11A2-E713-15E5-EFFAD4D94300}"/>
              </a:ext>
            </a:extLst>
          </p:cNvPr>
          <p:cNvSpPr>
            <a:spLocks noGrp="1"/>
          </p:cNvSpPr>
          <p:nvPr>
            <p:ph idx="1"/>
          </p:nvPr>
        </p:nvSpPr>
        <p:spPr/>
        <p:txBody>
          <a:bodyPr/>
          <a:lstStyle/>
          <a:p>
            <a:pPr>
              <a:lnSpc>
                <a:spcPct val="150000"/>
              </a:lnSpc>
            </a:pPr>
            <a:r>
              <a:rPr lang="en-US" dirty="0"/>
              <a:t>Influenza</a:t>
            </a:r>
          </a:p>
          <a:p>
            <a:pPr>
              <a:lnSpc>
                <a:spcPct val="150000"/>
              </a:lnSpc>
            </a:pPr>
            <a:r>
              <a:rPr lang="en-US" dirty="0"/>
              <a:t>COVID-19</a:t>
            </a:r>
          </a:p>
          <a:p>
            <a:pPr>
              <a:lnSpc>
                <a:spcPct val="150000"/>
              </a:lnSpc>
            </a:pPr>
            <a:r>
              <a:rPr lang="en-US" dirty="0"/>
              <a:t>Tetanus (Tdap or Td)</a:t>
            </a:r>
          </a:p>
          <a:p>
            <a:pPr>
              <a:lnSpc>
                <a:spcPct val="150000"/>
              </a:lnSpc>
            </a:pPr>
            <a:r>
              <a:rPr lang="en-US" dirty="0"/>
              <a:t>Human papillomavirus (HPV)</a:t>
            </a:r>
          </a:p>
          <a:p>
            <a:pPr>
              <a:lnSpc>
                <a:spcPct val="150000"/>
              </a:lnSpc>
            </a:pPr>
            <a:r>
              <a:rPr lang="en-US" dirty="0"/>
              <a:t>Respiratory Syncytial Virus (RSV)</a:t>
            </a:r>
          </a:p>
          <a:p>
            <a:pPr marL="114300" indent="0">
              <a:buNone/>
            </a:pPr>
            <a:endParaRPr lang="en-US" dirty="0"/>
          </a:p>
          <a:p>
            <a:endParaRPr lang="en-US" dirty="0"/>
          </a:p>
        </p:txBody>
      </p:sp>
      <p:sp>
        <p:nvSpPr>
          <p:cNvPr id="5" name="Slide Number Placeholder 4">
            <a:extLst>
              <a:ext uri="{FF2B5EF4-FFF2-40B4-BE49-F238E27FC236}">
                <a16:creationId xmlns:a16="http://schemas.microsoft.com/office/drawing/2014/main" id="{C483E98F-FAF8-B21F-57CC-4CA89D5FEC7F}"/>
              </a:ext>
            </a:extLst>
          </p:cNvPr>
          <p:cNvSpPr>
            <a:spLocks noGrp="1"/>
          </p:cNvSpPr>
          <p:nvPr>
            <p:ph type="sldNum" sz="quarter" idx="12"/>
          </p:nvPr>
        </p:nvSpPr>
        <p:spPr/>
        <p:txBody>
          <a:bodyPr/>
          <a:lstStyle/>
          <a:p>
            <a:fld id="{6E2D2B3B-882E-40F3-A32F-6DD516915044}" type="slidenum">
              <a:rPr lang="en-US" smtClean="0"/>
              <a:pPr/>
              <a:t>10</a:t>
            </a:fld>
            <a:endParaRPr lang="en-US"/>
          </a:p>
        </p:txBody>
      </p:sp>
    </p:spTree>
    <p:extLst>
      <p:ext uri="{BB962C8B-B14F-4D97-AF65-F5344CB8AC3E}">
        <p14:creationId xmlns:p14="http://schemas.microsoft.com/office/powerpoint/2010/main" val="3054767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42211-5350-A4F0-6E24-5C18B388B423}"/>
              </a:ext>
            </a:extLst>
          </p:cNvPr>
          <p:cNvSpPr>
            <a:spLocks noGrp="1"/>
          </p:cNvSpPr>
          <p:nvPr>
            <p:ph type="title"/>
          </p:nvPr>
        </p:nvSpPr>
        <p:spPr/>
        <p:txBody>
          <a:bodyPr/>
          <a:lstStyle/>
          <a:p>
            <a:pPr algn="ctr"/>
            <a:r>
              <a:rPr lang="en-US" dirty="0"/>
              <a:t>Influenza</a:t>
            </a:r>
          </a:p>
        </p:txBody>
      </p:sp>
      <p:sp>
        <p:nvSpPr>
          <p:cNvPr id="3" name="Content Placeholder 2">
            <a:extLst>
              <a:ext uri="{FF2B5EF4-FFF2-40B4-BE49-F238E27FC236}">
                <a16:creationId xmlns:a16="http://schemas.microsoft.com/office/drawing/2014/main" id="{D802B368-11A2-E713-15E5-EFFAD4D94300}"/>
              </a:ext>
            </a:extLst>
          </p:cNvPr>
          <p:cNvSpPr>
            <a:spLocks noGrp="1"/>
          </p:cNvSpPr>
          <p:nvPr>
            <p:ph idx="1"/>
          </p:nvPr>
        </p:nvSpPr>
        <p:spPr/>
        <p:txBody>
          <a:bodyPr>
            <a:normAutofit lnSpcReduction="10000"/>
          </a:bodyPr>
          <a:lstStyle/>
          <a:p>
            <a:r>
              <a:rPr lang="en-US" sz="2600" dirty="0"/>
              <a:t>New variants circulate late Autumn – early Spring</a:t>
            </a:r>
          </a:p>
          <a:p>
            <a:r>
              <a:rPr lang="en-US" sz="2600" dirty="0"/>
              <a:t>Annual for most PWH:</a:t>
            </a:r>
          </a:p>
          <a:p>
            <a:pPr lvl="1"/>
            <a:r>
              <a:rPr lang="en-US" dirty="0"/>
              <a:t>Inactivated Influenza Vaccine (IIV4) or </a:t>
            </a:r>
          </a:p>
          <a:p>
            <a:pPr lvl="1"/>
            <a:r>
              <a:rPr lang="en-US" dirty="0"/>
              <a:t>Recombinant Quadrivalent Influenza Vaccine (RIV4)</a:t>
            </a:r>
          </a:p>
          <a:p>
            <a:r>
              <a:rPr lang="en-US" sz="2600" dirty="0"/>
              <a:t>Annual for PWH &gt; 65 years old:</a:t>
            </a:r>
          </a:p>
          <a:p>
            <a:pPr lvl="1"/>
            <a:r>
              <a:rPr lang="en-US" dirty="0"/>
              <a:t>High-Dose Inactivated Influenza Vaccine (HD-IIV), or</a:t>
            </a:r>
          </a:p>
          <a:p>
            <a:pPr lvl="1"/>
            <a:r>
              <a:rPr lang="en-US" dirty="0">
                <a:solidFill>
                  <a:srgbClr val="000000"/>
                </a:solidFill>
              </a:rPr>
              <a:t>Q</a:t>
            </a:r>
            <a:r>
              <a:rPr lang="en-US" b="0" i="0" dirty="0">
                <a:solidFill>
                  <a:srgbClr val="000000"/>
                </a:solidFill>
                <a:effectLst/>
              </a:rPr>
              <a:t>uadrivalent adjuvanted inactivated influenza vaccine (aIIV4)</a:t>
            </a:r>
            <a:endParaRPr lang="en-US" dirty="0"/>
          </a:p>
          <a:p>
            <a:endParaRPr lang="en-US" dirty="0"/>
          </a:p>
          <a:p>
            <a:endParaRPr lang="en-US" dirty="0"/>
          </a:p>
          <a:p>
            <a:pPr marL="114300" indent="0">
              <a:buNone/>
            </a:pPr>
            <a:endParaRPr lang="en-US" dirty="0"/>
          </a:p>
          <a:p>
            <a:endParaRPr lang="en-US" dirty="0"/>
          </a:p>
        </p:txBody>
      </p:sp>
      <p:sp>
        <p:nvSpPr>
          <p:cNvPr id="5" name="Slide Number Placeholder 4">
            <a:extLst>
              <a:ext uri="{FF2B5EF4-FFF2-40B4-BE49-F238E27FC236}">
                <a16:creationId xmlns:a16="http://schemas.microsoft.com/office/drawing/2014/main" id="{C483E98F-FAF8-B21F-57CC-4CA89D5FEC7F}"/>
              </a:ext>
            </a:extLst>
          </p:cNvPr>
          <p:cNvSpPr>
            <a:spLocks noGrp="1"/>
          </p:cNvSpPr>
          <p:nvPr>
            <p:ph type="sldNum" sz="quarter" idx="12"/>
          </p:nvPr>
        </p:nvSpPr>
        <p:spPr/>
        <p:txBody>
          <a:bodyPr/>
          <a:lstStyle/>
          <a:p>
            <a:fld id="{6E2D2B3B-882E-40F3-A32F-6DD516915044}" type="slidenum">
              <a:rPr lang="en-US" smtClean="0"/>
              <a:pPr/>
              <a:t>11</a:t>
            </a:fld>
            <a:endParaRPr lang="en-US"/>
          </a:p>
        </p:txBody>
      </p:sp>
    </p:spTree>
    <p:extLst>
      <p:ext uri="{BB962C8B-B14F-4D97-AF65-F5344CB8AC3E}">
        <p14:creationId xmlns:p14="http://schemas.microsoft.com/office/powerpoint/2010/main" val="210348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42211-5350-A4F0-6E24-5C18B388B423}"/>
              </a:ext>
            </a:extLst>
          </p:cNvPr>
          <p:cNvSpPr>
            <a:spLocks noGrp="1"/>
          </p:cNvSpPr>
          <p:nvPr>
            <p:ph type="title"/>
          </p:nvPr>
        </p:nvSpPr>
        <p:spPr/>
        <p:txBody>
          <a:bodyPr/>
          <a:lstStyle/>
          <a:p>
            <a:pPr algn="ctr"/>
            <a:r>
              <a:rPr lang="en-US" dirty="0"/>
              <a:t>Influenza (Special Cases)</a:t>
            </a:r>
          </a:p>
        </p:txBody>
      </p:sp>
      <p:sp>
        <p:nvSpPr>
          <p:cNvPr id="3" name="Content Placeholder 2">
            <a:extLst>
              <a:ext uri="{FF2B5EF4-FFF2-40B4-BE49-F238E27FC236}">
                <a16:creationId xmlns:a16="http://schemas.microsoft.com/office/drawing/2014/main" id="{D802B368-11A2-E713-15E5-EFFAD4D94300}"/>
              </a:ext>
            </a:extLst>
          </p:cNvPr>
          <p:cNvSpPr>
            <a:spLocks noGrp="1"/>
          </p:cNvSpPr>
          <p:nvPr>
            <p:ph idx="1"/>
          </p:nvPr>
        </p:nvSpPr>
        <p:spPr/>
        <p:txBody>
          <a:bodyPr>
            <a:normAutofit/>
          </a:bodyPr>
          <a:lstStyle/>
          <a:p>
            <a:r>
              <a:rPr lang="en-US" sz="2600" b="1" dirty="0"/>
              <a:t>Pregnancy</a:t>
            </a:r>
            <a:r>
              <a:rPr lang="en-US" sz="2600" dirty="0"/>
              <a:t>: IIV4 or RIV4</a:t>
            </a:r>
          </a:p>
          <a:p>
            <a:endParaRPr lang="en-US" sz="800" dirty="0"/>
          </a:p>
          <a:p>
            <a:r>
              <a:rPr lang="en-US" sz="2600" b="1" dirty="0"/>
              <a:t>Egg allergy</a:t>
            </a:r>
            <a:r>
              <a:rPr lang="en-US" sz="2600" dirty="0"/>
              <a:t>: RIV4</a:t>
            </a:r>
          </a:p>
          <a:p>
            <a:endParaRPr lang="en-US" sz="800" dirty="0"/>
          </a:p>
          <a:p>
            <a:r>
              <a:rPr lang="en-US" sz="2600" dirty="0">
                <a:solidFill>
                  <a:srgbClr val="FF0000"/>
                </a:solidFill>
              </a:rPr>
              <a:t>Contraindicated</a:t>
            </a:r>
            <a:r>
              <a:rPr lang="en-US" sz="2600" dirty="0"/>
              <a:t>: Live attenuated influenza vaccine (LAIV) in all PWH</a:t>
            </a:r>
          </a:p>
          <a:p>
            <a:endParaRPr lang="en-US" dirty="0"/>
          </a:p>
          <a:p>
            <a:endParaRPr lang="en-US" dirty="0"/>
          </a:p>
          <a:p>
            <a:endParaRPr lang="en-US" dirty="0"/>
          </a:p>
          <a:p>
            <a:pPr marL="114300" indent="0">
              <a:buNone/>
            </a:pPr>
            <a:endParaRPr lang="en-US" dirty="0"/>
          </a:p>
          <a:p>
            <a:endParaRPr lang="en-US" dirty="0"/>
          </a:p>
        </p:txBody>
      </p:sp>
      <p:sp>
        <p:nvSpPr>
          <p:cNvPr id="5" name="Slide Number Placeholder 4">
            <a:extLst>
              <a:ext uri="{FF2B5EF4-FFF2-40B4-BE49-F238E27FC236}">
                <a16:creationId xmlns:a16="http://schemas.microsoft.com/office/drawing/2014/main" id="{C483E98F-FAF8-B21F-57CC-4CA89D5FEC7F}"/>
              </a:ext>
            </a:extLst>
          </p:cNvPr>
          <p:cNvSpPr>
            <a:spLocks noGrp="1"/>
          </p:cNvSpPr>
          <p:nvPr>
            <p:ph type="sldNum" sz="quarter" idx="12"/>
          </p:nvPr>
        </p:nvSpPr>
        <p:spPr/>
        <p:txBody>
          <a:bodyPr/>
          <a:lstStyle/>
          <a:p>
            <a:fld id="{6E2D2B3B-882E-40F3-A32F-6DD516915044}" type="slidenum">
              <a:rPr lang="en-US" smtClean="0"/>
              <a:pPr/>
              <a:t>12</a:t>
            </a:fld>
            <a:endParaRPr lang="en-US"/>
          </a:p>
        </p:txBody>
      </p:sp>
    </p:spTree>
    <p:extLst>
      <p:ext uri="{BB962C8B-B14F-4D97-AF65-F5344CB8AC3E}">
        <p14:creationId xmlns:p14="http://schemas.microsoft.com/office/powerpoint/2010/main" val="4152357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42211-5350-A4F0-6E24-5C18B388B423}"/>
              </a:ext>
            </a:extLst>
          </p:cNvPr>
          <p:cNvSpPr>
            <a:spLocks noGrp="1"/>
          </p:cNvSpPr>
          <p:nvPr>
            <p:ph type="title"/>
          </p:nvPr>
        </p:nvSpPr>
        <p:spPr/>
        <p:txBody>
          <a:bodyPr/>
          <a:lstStyle/>
          <a:p>
            <a:pPr algn="ctr"/>
            <a:r>
              <a:rPr lang="en-US" dirty="0"/>
              <a:t>COVID-19 (CD4 &gt;200)</a:t>
            </a:r>
          </a:p>
        </p:txBody>
      </p:sp>
      <p:sp>
        <p:nvSpPr>
          <p:cNvPr id="3" name="Content Placeholder 2">
            <a:extLst>
              <a:ext uri="{FF2B5EF4-FFF2-40B4-BE49-F238E27FC236}">
                <a16:creationId xmlns:a16="http://schemas.microsoft.com/office/drawing/2014/main" id="{D802B368-11A2-E713-15E5-EFFAD4D94300}"/>
              </a:ext>
            </a:extLst>
          </p:cNvPr>
          <p:cNvSpPr>
            <a:spLocks noGrp="1"/>
          </p:cNvSpPr>
          <p:nvPr>
            <p:ph idx="1"/>
          </p:nvPr>
        </p:nvSpPr>
        <p:spPr/>
        <p:txBody>
          <a:bodyPr/>
          <a:lstStyle/>
          <a:p>
            <a:r>
              <a:rPr lang="en-US" dirty="0"/>
              <a:t>Unvaccinated:</a:t>
            </a:r>
          </a:p>
          <a:p>
            <a:pPr lvl="1"/>
            <a:r>
              <a:rPr lang="en-US" b="1" dirty="0"/>
              <a:t>1 dose updated mRNA vaccine (Moderna or Pfizer), </a:t>
            </a:r>
            <a:r>
              <a:rPr lang="en-US" dirty="0"/>
              <a:t>or</a:t>
            </a:r>
          </a:p>
          <a:p>
            <a:pPr lvl="1"/>
            <a:r>
              <a:rPr lang="en-US" dirty="0"/>
              <a:t>2 doses updated Novavax (3-8 weeks apart)</a:t>
            </a:r>
          </a:p>
          <a:p>
            <a:pPr lvl="1"/>
            <a:endParaRPr lang="en-US" dirty="0"/>
          </a:p>
          <a:p>
            <a:r>
              <a:rPr lang="en-US" dirty="0"/>
              <a:t>Previously vaccinated:</a:t>
            </a:r>
          </a:p>
          <a:p>
            <a:pPr lvl="1"/>
            <a:r>
              <a:rPr lang="en-US" b="1" dirty="0"/>
              <a:t>1 dose</a:t>
            </a:r>
            <a:r>
              <a:rPr lang="en-US" dirty="0"/>
              <a:t> of any updated vaccine </a:t>
            </a:r>
            <a:r>
              <a:rPr lang="en-US" b="1" dirty="0"/>
              <a:t>&gt;8 weeks after </a:t>
            </a:r>
            <a:r>
              <a:rPr lang="en-US" dirty="0"/>
              <a:t>most recent dose</a:t>
            </a:r>
          </a:p>
          <a:p>
            <a:pPr marL="114300" indent="0">
              <a:buNone/>
            </a:pPr>
            <a:endParaRPr lang="en-US" dirty="0"/>
          </a:p>
          <a:p>
            <a:endParaRPr lang="en-US" dirty="0"/>
          </a:p>
        </p:txBody>
      </p:sp>
      <p:sp>
        <p:nvSpPr>
          <p:cNvPr id="5" name="Slide Number Placeholder 4">
            <a:extLst>
              <a:ext uri="{FF2B5EF4-FFF2-40B4-BE49-F238E27FC236}">
                <a16:creationId xmlns:a16="http://schemas.microsoft.com/office/drawing/2014/main" id="{C483E98F-FAF8-B21F-57CC-4CA89D5FEC7F}"/>
              </a:ext>
            </a:extLst>
          </p:cNvPr>
          <p:cNvSpPr>
            <a:spLocks noGrp="1"/>
          </p:cNvSpPr>
          <p:nvPr>
            <p:ph type="sldNum" sz="quarter" idx="12"/>
          </p:nvPr>
        </p:nvSpPr>
        <p:spPr/>
        <p:txBody>
          <a:bodyPr/>
          <a:lstStyle/>
          <a:p>
            <a:fld id="{6E2D2B3B-882E-40F3-A32F-6DD516915044}" type="slidenum">
              <a:rPr lang="en-US" smtClean="0"/>
              <a:pPr/>
              <a:t>13</a:t>
            </a:fld>
            <a:endParaRPr lang="en-US"/>
          </a:p>
        </p:txBody>
      </p:sp>
    </p:spTree>
    <p:extLst>
      <p:ext uri="{BB962C8B-B14F-4D97-AF65-F5344CB8AC3E}">
        <p14:creationId xmlns:p14="http://schemas.microsoft.com/office/powerpoint/2010/main" val="369563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5E77-2F1C-DB0B-3D67-9AC877D03746}"/>
              </a:ext>
            </a:extLst>
          </p:cNvPr>
          <p:cNvSpPr>
            <a:spLocks noGrp="1"/>
          </p:cNvSpPr>
          <p:nvPr>
            <p:ph type="title"/>
          </p:nvPr>
        </p:nvSpPr>
        <p:spPr/>
        <p:txBody>
          <a:bodyPr/>
          <a:lstStyle/>
          <a:p>
            <a:pPr algn="ctr"/>
            <a:r>
              <a:rPr lang="en-US" dirty="0"/>
              <a:t>COVID-19 (CD4 &lt;200)</a:t>
            </a:r>
          </a:p>
        </p:txBody>
      </p:sp>
      <p:sp>
        <p:nvSpPr>
          <p:cNvPr id="3" name="Content Placeholder 2">
            <a:extLst>
              <a:ext uri="{FF2B5EF4-FFF2-40B4-BE49-F238E27FC236}">
                <a16:creationId xmlns:a16="http://schemas.microsoft.com/office/drawing/2014/main" id="{E91AAA41-AB12-F38D-EAA8-363E48A449BD}"/>
              </a:ext>
            </a:extLst>
          </p:cNvPr>
          <p:cNvSpPr>
            <a:spLocks noGrp="1"/>
          </p:cNvSpPr>
          <p:nvPr>
            <p:ph idx="1"/>
          </p:nvPr>
        </p:nvSpPr>
        <p:spPr/>
        <p:txBody>
          <a:bodyPr>
            <a:normAutofit lnSpcReduction="10000"/>
          </a:bodyPr>
          <a:lstStyle/>
          <a:p>
            <a:r>
              <a:rPr lang="en-US" dirty="0"/>
              <a:t>Goal: </a:t>
            </a:r>
            <a:r>
              <a:rPr lang="en-US" b="1" dirty="0"/>
              <a:t>at least 3 </a:t>
            </a:r>
            <a:r>
              <a:rPr lang="en-US" dirty="0"/>
              <a:t>vaccine doses, at least 1 of which is an </a:t>
            </a:r>
            <a:r>
              <a:rPr lang="en-US" b="1" dirty="0"/>
              <a:t>updated mRNA </a:t>
            </a:r>
            <a:r>
              <a:rPr lang="en-US" dirty="0"/>
              <a:t>vaccine</a:t>
            </a:r>
          </a:p>
          <a:p>
            <a:endParaRPr lang="en-US" dirty="0"/>
          </a:p>
          <a:p>
            <a:r>
              <a:rPr lang="en-US" dirty="0"/>
              <a:t>Tool: </a:t>
            </a:r>
            <a:r>
              <a:rPr lang="en-US" dirty="0">
                <a:hlinkClick r:id="rId3"/>
              </a:rPr>
              <a:t>COVID-19 Vaccines for People Who Are Moderately or Severely Immunocompromised | CDC</a:t>
            </a:r>
            <a:endParaRPr lang="en-US" dirty="0"/>
          </a:p>
          <a:p>
            <a:endParaRPr lang="en-US" dirty="0"/>
          </a:p>
          <a:p>
            <a:r>
              <a:rPr lang="en-US" dirty="0"/>
              <a:t>When in doubt: go ahead and give a dose of updated mRNA vaccine</a:t>
            </a:r>
          </a:p>
        </p:txBody>
      </p:sp>
      <p:sp>
        <p:nvSpPr>
          <p:cNvPr id="4" name="Slide Number Placeholder 3">
            <a:extLst>
              <a:ext uri="{FF2B5EF4-FFF2-40B4-BE49-F238E27FC236}">
                <a16:creationId xmlns:a16="http://schemas.microsoft.com/office/drawing/2014/main" id="{D64759A6-A897-D7EE-86F7-8B282E20CBCC}"/>
              </a:ext>
            </a:extLst>
          </p:cNvPr>
          <p:cNvSpPr>
            <a:spLocks noGrp="1"/>
          </p:cNvSpPr>
          <p:nvPr>
            <p:ph type="sldNum" sz="quarter" idx="12"/>
          </p:nvPr>
        </p:nvSpPr>
        <p:spPr/>
        <p:txBody>
          <a:bodyPr/>
          <a:lstStyle/>
          <a:p>
            <a:fld id="{6E2D2B3B-882E-40F3-A32F-6DD516915044}" type="slidenum">
              <a:rPr lang="en-US" smtClean="0"/>
              <a:pPr/>
              <a:t>14</a:t>
            </a:fld>
            <a:endParaRPr lang="en-US"/>
          </a:p>
        </p:txBody>
      </p:sp>
    </p:spTree>
    <p:extLst>
      <p:ext uri="{BB962C8B-B14F-4D97-AF65-F5344CB8AC3E}">
        <p14:creationId xmlns:p14="http://schemas.microsoft.com/office/powerpoint/2010/main" val="54419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42211-5350-A4F0-6E24-5C18B388B423}"/>
              </a:ext>
            </a:extLst>
          </p:cNvPr>
          <p:cNvSpPr>
            <a:spLocks noGrp="1"/>
          </p:cNvSpPr>
          <p:nvPr>
            <p:ph type="title"/>
          </p:nvPr>
        </p:nvSpPr>
        <p:spPr/>
        <p:txBody>
          <a:bodyPr/>
          <a:lstStyle/>
          <a:p>
            <a:pPr algn="ctr"/>
            <a:r>
              <a:rPr lang="en-US" dirty="0"/>
              <a:t>Tdap or Td</a:t>
            </a:r>
          </a:p>
        </p:txBody>
      </p:sp>
      <p:sp>
        <p:nvSpPr>
          <p:cNvPr id="3" name="Content Placeholder 2">
            <a:extLst>
              <a:ext uri="{FF2B5EF4-FFF2-40B4-BE49-F238E27FC236}">
                <a16:creationId xmlns:a16="http://schemas.microsoft.com/office/drawing/2014/main" id="{D802B368-11A2-E713-15E5-EFFAD4D94300}"/>
              </a:ext>
            </a:extLst>
          </p:cNvPr>
          <p:cNvSpPr>
            <a:spLocks noGrp="1"/>
          </p:cNvSpPr>
          <p:nvPr>
            <p:ph idx="1"/>
          </p:nvPr>
        </p:nvSpPr>
        <p:spPr/>
        <p:txBody>
          <a:bodyPr/>
          <a:lstStyle/>
          <a:p>
            <a:r>
              <a:rPr lang="en-US" dirty="0"/>
              <a:t>Same exact approach as non-PWH</a:t>
            </a:r>
          </a:p>
          <a:p>
            <a:endParaRPr lang="en-US" sz="800" dirty="0"/>
          </a:p>
          <a:p>
            <a:r>
              <a:rPr lang="en-US" dirty="0"/>
              <a:t>In general: 1 dose Tdap, then Td or Tdap booster every 10 years</a:t>
            </a:r>
          </a:p>
          <a:p>
            <a:endParaRPr lang="en-US" sz="800" dirty="0"/>
          </a:p>
          <a:p>
            <a:r>
              <a:rPr lang="en-US" dirty="0"/>
              <a:t>Pregnancy: 1 dose Tdap each pregnancy</a:t>
            </a:r>
          </a:p>
          <a:p>
            <a:endParaRPr lang="en-US" sz="800" dirty="0"/>
          </a:p>
          <a:p>
            <a:r>
              <a:rPr lang="en-US" dirty="0"/>
              <a:t>My practice: ensure every PWH has Tdap every 10 years</a:t>
            </a:r>
          </a:p>
          <a:p>
            <a:endParaRPr lang="en-US" dirty="0"/>
          </a:p>
          <a:p>
            <a:pPr marL="114300" indent="0">
              <a:buNone/>
            </a:pPr>
            <a:endParaRPr lang="en-US" dirty="0"/>
          </a:p>
          <a:p>
            <a:endParaRPr lang="en-US" dirty="0"/>
          </a:p>
        </p:txBody>
      </p:sp>
      <p:sp>
        <p:nvSpPr>
          <p:cNvPr id="5" name="Slide Number Placeholder 4">
            <a:extLst>
              <a:ext uri="{FF2B5EF4-FFF2-40B4-BE49-F238E27FC236}">
                <a16:creationId xmlns:a16="http://schemas.microsoft.com/office/drawing/2014/main" id="{C483E98F-FAF8-B21F-57CC-4CA89D5FEC7F}"/>
              </a:ext>
            </a:extLst>
          </p:cNvPr>
          <p:cNvSpPr>
            <a:spLocks noGrp="1"/>
          </p:cNvSpPr>
          <p:nvPr>
            <p:ph type="sldNum" sz="quarter" idx="12"/>
          </p:nvPr>
        </p:nvSpPr>
        <p:spPr/>
        <p:txBody>
          <a:bodyPr/>
          <a:lstStyle/>
          <a:p>
            <a:fld id="{6E2D2B3B-882E-40F3-A32F-6DD516915044}" type="slidenum">
              <a:rPr lang="en-US" smtClean="0"/>
              <a:pPr/>
              <a:t>15</a:t>
            </a:fld>
            <a:endParaRPr lang="en-US"/>
          </a:p>
        </p:txBody>
      </p:sp>
    </p:spTree>
    <p:extLst>
      <p:ext uri="{BB962C8B-B14F-4D97-AF65-F5344CB8AC3E}">
        <p14:creationId xmlns:p14="http://schemas.microsoft.com/office/powerpoint/2010/main" val="280690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42211-5350-A4F0-6E24-5C18B388B423}"/>
              </a:ext>
            </a:extLst>
          </p:cNvPr>
          <p:cNvSpPr>
            <a:spLocks noGrp="1"/>
          </p:cNvSpPr>
          <p:nvPr>
            <p:ph type="title"/>
          </p:nvPr>
        </p:nvSpPr>
        <p:spPr/>
        <p:txBody>
          <a:bodyPr/>
          <a:lstStyle/>
          <a:p>
            <a:pPr algn="ctr"/>
            <a:r>
              <a:rPr lang="en-US" dirty="0"/>
              <a:t>HPV (9-valent)</a:t>
            </a:r>
          </a:p>
        </p:txBody>
      </p:sp>
      <p:sp>
        <p:nvSpPr>
          <p:cNvPr id="3" name="Content Placeholder 2">
            <a:extLst>
              <a:ext uri="{FF2B5EF4-FFF2-40B4-BE49-F238E27FC236}">
                <a16:creationId xmlns:a16="http://schemas.microsoft.com/office/drawing/2014/main" id="{D802B368-11A2-E713-15E5-EFFAD4D94300}"/>
              </a:ext>
            </a:extLst>
          </p:cNvPr>
          <p:cNvSpPr>
            <a:spLocks noGrp="1"/>
          </p:cNvSpPr>
          <p:nvPr>
            <p:ph idx="1"/>
          </p:nvPr>
        </p:nvSpPr>
        <p:spPr/>
        <p:txBody>
          <a:bodyPr/>
          <a:lstStyle/>
          <a:p>
            <a:r>
              <a:rPr lang="en-US" dirty="0"/>
              <a:t>Adults &lt; 26 years old:</a:t>
            </a:r>
          </a:p>
          <a:p>
            <a:pPr lvl="1"/>
            <a:r>
              <a:rPr lang="en-US" dirty="0"/>
              <a:t>3-dose series (at 0, 1-2 months, 6 months)</a:t>
            </a:r>
          </a:p>
          <a:p>
            <a:pPr lvl="1"/>
            <a:endParaRPr lang="en-US" dirty="0"/>
          </a:p>
          <a:p>
            <a:r>
              <a:rPr lang="en-US" dirty="0"/>
              <a:t>Adults 27-45 years old:</a:t>
            </a:r>
          </a:p>
          <a:p>
            <a:pPr lvl="1"/>
            <a:r>
              <a:rPr lang="en-US" dirty="0"/>
              <a:t>Shared decision making -&gt; 3-dose series</a:t>
            </a:r>
          </a:p>
          <a:p>
            <a:pPr lvl="2"/>
            <a:r>
              <a:rPr lang="en-US" dirty="0"/>
              <a:t>Cost</a:t>
            </a:r>
          </a:p>
          <a:p>
            <a:pPr lvl="2"/>
            <a:r>
              <a:rPr lang="en-US" dirty="0"/>
              <a:t>Exposure history</a:t>
            </a:r>
          </a:p>
          <a:p>
            <a:pPr marL="114300" indent="0">
              <a:buNone/>
            </a:pPr>
            <a:endParaRPr lang="en-US" dirty="0"/>
          </a:p>
          <a:p>
            <a:endParaRPr lang="en-US" dirty="0"/>
          </a:p>
        </p:txBody>
      </p:sp>
      <p:sp>
        <p:nvSpPr>
          <p:cNvPr id="5" name="Slide Number Placeholder 4">
            <a:extLst>
              <a:ext uri="{FF2B5EF4-FFF2-40B4-BE49-F238E27FC236}">
                <a16:creationId xmlns:a16="http://schemas.microsoft.com/office/drawing/2014/main" id="{C483E98F-FAF8-B21F-57CC-4CA89D5FEC7F}"/>
              </a:ext>
            </a:extLst>
          </p:cNvPr>
          <p:cNvSpPr>
            <a:spLocks noGrp="1"/>
          </p:cNvSpPr>
          <p:nvPr>
            <p:ph type="sldNum" sz="quarter" idx="12"/>
          </p:nvPr>
        </p:nvSpPr>
        <p:spPr/>
        <p:txBody>
          <a:bodyPr/>
          <a:lstStyle/>
          <a:p>
            <a:fld id="{6E2D2B3B-882E-40F3-A32F-6DD516915044}" type="slidenum">
              <a:rPr lang="en-US" smtClean="0"/>
              <a:pPr/>
              <a:t>16</a:t>
            </a:fld>
            <a:endParaRPr lang="en-US"/>
          </a:p>
        </p:txBody>
      </p:sp>
    </p:spTree>
    <p:extLst>
      <p:ext uri="{BB962C8B-B14F-4D97-AF65-F5344CB8AC3E}">
        <p14:creationId xmlns:p14="http://schemas.microsoft.com/office/powerpoint/2010/main" val="154705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42211-5350-A4F0-6E24-5C18B388B423}"/>
              </a:ext>
            </a:extLst>
          </p:cNvPr>
          <p:cNvSpPr>
            <a:spLocks noGrp="1"/>
          </p:cNvSpPr>
          <p:nvPr>
            <p:ph type="title"/>
          </p:nvPr>
        </p:nvSpPr>
        <p:spPr/>
        <p:txBody>
          <a:bodyPr/>
          <a:lstStyle/>
          <a:p>
            <a:pPr algn="ctr"/>
            <a:r>
              <a:rPr lang="en-US" dirty="0"/>
              <a:t>RSV (New!)</a:t>
            </a:r>
          </a:p>
        </p:txBody>
      </p:sp>
      <p:sp>
        <p:nvSpPr>
          <p:cNvPr id="3" name="Content Placeholder 2">
            <a:extLst>
              <a:ext uri="{FF2B5EF4-FFF2-40B4-BE49-F238E27FC236}">
                <a16:creationId xmlns:a16="http://schemas.microsoft.com/office/drawing/2014/main" id="{D802B368-11A2-E713-15E5-EFFAD4D94300}"/>
              </a:ext>
            </a:extLst>
          </p:cNvPr>
          <p:cNvSpPr>
            <a:spLocks noGrp="1"/>
          </p:cNvSpPr>
          <p:nvPr>
            <p:ph idx="1"/>
          </p:nvPr>
        </p:nvSpPr>
        <p:spPr/>
        <p:txBody>
          <a:bodyPr/>
          <a:lstStyle/>
          <a:p>
            <a:r>
              <a:rPr lang="en-US" dirty="0"/>
              <a:t>No special indication/contraindication for PWH</a:t>
            </a:r>
          </a:p>
          <a:p>
            <a:endParaRPr lang="en-US" sz="800" dirty="0"/>
          </a:p>
          <a:p>
            <a:r>
              <a:rPr lang="en-US" dirty="0"/>
              <a:t>Age &gt; 60 years</a:t>
            </a:r>
          </a:p>
          <a:p>
            <a:pPr lvl="1"/>
            <a:r>
              <a:rPr lang="en-US" dirty="0"/>
              <a:t>Shared decision-making</a:t>
            </a:r>
          </a:p>
          <a:p>
            <a:pPr lvl="1"/>
            <a:r>
              <a:rPr lang="en-US" dirty="0"/>
              <a:t>1 dose (either </a:t>
            </a:r>
            <a:r>
              <a:rPr lang="en-US" dirty="0" err="1"/>
              <a:t>Arexvy</a:t>
            </a:r>
            <a:r>
              <a:rPr lang="en-US" dirty="0"/>
              <a:t> or </a:t>
            </a:r>
            <a:r>
              <a:rPr lang="en-US" dirty="0" err="1"/>
              <a:t>Abrysvo</a:t>
            </a:r>
            <a:r>
              <a:rPr lang="en-US" dirty="0"/>
              <a:t>)</a:t>
            </a:r>
          </a:p>
          <a:p>
            <a:pPr lvl="1"/>
            <a:endParaRPr lang="en-US" sz="800" dirty="0"/>
          </a:p>
          <a:p>
            <a:r>
              <a:rPr lang="en-US" dirty="0"/>
              <a:t>Pregnant at 32-36 weeks</a:t>
            </a:r>
          </a:p>
          <a:p>
            <a:pPr lvl="1"/>
            <a:r>
              <a:rPr lang="en-US" dirty="0"/>
              <a:t>1 dose (</a:t>
            </a:r>
            <a:r>
              <a:rPr lang="en-US" dirty="0" err="1"/>
              <a:t>Abrysvo</a:t>
            </a:r>
            <a:r>
              <a:rPr lang="en-US" dirty="0"/>
              <a:t>) only</a:t>
            </a:r>
          </a:p>
          <a:p>
            <a:pPr marL="114300" indent="0">
              <a:buNone/>
            </a:pPr>
            <a:endParaRPr lang="en-US" dirty="0"/>
          </a:p>
          <a:p>
            <a:endParaRPr lang="en-US" dirty="0"/>
          </a:p>
        </p:txBody>
      </p:sp>
      <p:sp>
        <p:nvSpPr>
          <p:cNvPr id="5" name="Slide Number Placeholder 4">
            <a:extLst>
              <a:ext uri="{FF2B5EF4-FFF2-40B4-BE49-F238E27FC236}">
                <a16:creationId xmlns:a16="http://schemas.microsoft.com/office/drawing/2014/main" id="{C483E98F-FAF8-B21F-57CC-4CA89D5FEC7F}"/>
              </a:ext>
            </a:extLst>
          </p:cNvPr>
          <p:cNvSpPr>
            <a:spLocks noGrp="1"/>
          </p:cNvSpPr>
          <p:nvPr>
            <p:ph type="sldNum" sz="quarter" idx="12"/>
          </p:nvPr>
        </p:nvSpPr>
        <p:spPr/>
        <p:txBody>
          <a:bodyPr/>
          <a:lstStyle/>
          <a:p>
            <a:fld id="{6E2D2B3B-882E-40F3-A32F-6DD516915044}" type="slidenum">
              <a:rPr lang="en-US" smtClean="0"/>
              <a:pPr/>
              <a:t>17</a:t>
            </a:fld>
            <a:endParaRPr lang="en-US"/>
          </a:p>
        </p:txBody>
      </p:sp>
    </p:spTree>
    <p:extLst>
      <p:ext uri="{BB962C8B-B14F-4D97-AF65-F5344CB8AC3E}">
        <p14:creationId xmlns:p14="http://schemas.microsoft.com/office/powerpoint/2010/main" val="352003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F44FB-36E4-0E18-95EF-66371ECEBA8F}"/>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id="{8814F314-C9F5-5FDF-39E9-7EBF14C984F5}"/>
              </a:ext>
            </a:extLst>
          </p:cNvPr>
          <p:cNvSpPr>
            <a:spLocks noGrp="1"/>
          </p:cNvSpPr>
          <p:nvPr>
            <p:ph idx="1"/>
          </p:nvPr>
        </p:nvSpPr>
        <p:spPr/>
        <p:txBody>
          <a:bodyPr>
            <a:normAutofit fontScale="92500" lnSpcReduction="20000"/>
          </a:bodyPr>
          <a:lstStyle/>
          <a:p>
            <a:pPr marL="114300" indent="0">
              <a:buNone/>
            </a:pPr>
            <a:r>
              <a:rPr lang="en-US" dirty="0"/>
              <a:t>A 28-year-old man with HIV (CD4 523, Viral Load (VL) undetectable) is seen in your clinic in November to establish care in. He reports receiving all the usual childhood </a:t>
            </a:r>
            <a:r>
              <a:rPr lang="en-US" dirty="0" err="1"/>
              <a:t>vaccines,but</a:t>
            </a:r>
            <a:r>
              <a:rPr lang="en-US" dirty="0"/>
              <a:t> has not had any other vaccines since his COVID-19 booster 2 years ago. </a:t>
            </a:r>
          </a:p>
          <a:p>
            <a:pPr marL="114300" indent="0">
              <a:buNone/>
            </a:pPr>
            <a:r>
              <a:rPr lang="en-US" dirty="0"/>
              <a:t>Which of the following vaccines do you recommend at this time?</a:t>
            </a:r>
          </a:p>
          <a:p>
            <a:pPr marL="114300" indent="0">
              <a:buNone/>
            </a:pPr>
            <a:r>
              <a:rPr lang="en-US" dirty="0"/>
              <a:t>A) Flu, COVID (mRNA), Tdap, HPV, RSV</a:t>
            </a:r>
          </a:p>
          <a:p>
            <a:pPr marL="114300" indent="0">
              <a:buNone/>
            </a:pPr>
            <a:r>
              <a:rPr lang="en-US" dirty="0"/>
              <a:t>B) Flu, COVID (mRNA), Tdap, HPV</a:t>
            </a:r>
          </a:p>
          <a:p>
            <a:pPr marL="114300" indent="0">
              <a:buNone/>
            </a:pPr>
            <a:r>
              <a:rPr lang="en-US" dirty="0"/>
              <a:t>C) Flu, COVID (mRNA), Tdap</a:t>
            </a:r>
          </a:p>
          <a:p>
            <a:pPr marL="114300" indent="0">
              <a:buNone/>
            </a:pPr>
            <a:r>
              <a:rPr lang="en-US" dirty="0"/>
              <a:t>D) Flu, COVID (mRNA), HPV</a:t>
            </a:r>
          </a:p>
          <a:p>
            <a:endParaRPr lang="en-US" dirty="0"/>
          </a:p>
        </p:txBody>
      </p:sp>
      <p:sp>
        <p:nvSpPr>
          <p:cNvPr id="4" name="Slide Number Placeholder 3">
            <a:extLst>
              <a:ext uri="{FF2B5EF4-FFF2-40B4-BE49-F238E27FC236}">
                <a16:creationId xmlns:a16="http://schemas.microsoft.com/office/drawing/2014/main" id="{9CF8F500-3213-3642-5F6E-13B53D42A783}"/>
              </a:ext>
            </a:extLst>
          </p:cNvPr>
          <p:cNvSpPr>
            <a:spLocks noGrp="1"/>
          </p:cNvSpPr>
          <p:nvPr>
            <p:ph type="sldNum" sz="quarter" idx="12"/>
          </p:nvPr>
        </p:nvSpPr>
        <p:spPr/>
        <p:txBody>
          <a:bodyPr/>
          <a:lstStyle/>
          <a:p>
            <a:fld id="{6E2D2B3B-882E-40F3-A32F-6DD516915044}" type="slidenum">
              <a:rPr lang="en-US" smtClean="0"/>
              <a:pPr/>
              <a:t>18</a:t>
            </a:fld>
            <a:endParaRPr lang="en-US"/>
          </a:p>
        </p:txBody>
      </p:sp>
    </p:spTree>
    <p:extLst>
      <p:ext uri="{BB962C8B-B14F-4D97-AF65-F5344CB8AC3E}">
        <p14:creationId xmlns:p14="http://schemas.microsoft.com/office/powerpoint/2010/main" val="827557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F44FB-36E4-0E18-95EF-66371ECEBA8F}"/>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id="{8814F314-C9F5-5FDF-39E9-7EBF14C984F5}"/>
              </a:ext>
            </a:extLst>
          </p:cNvPr>
          <p:cNvSpPr>
            <a:spLocks noGrp="1"/>
          </p:cNvSpPr>
          <p:nvPr>
            <p:ph idx="1"/>
          </p:nvPr>
        </p:nvSpPr>
        <p:spPr/>
        <p:txBody>
          <a:bodyPr>
            <a:normAutofit fontScale="92500" lnSpcReduction="10000"/>
          </a:bodyPr>
          <a:lstStyle/>
          <a:p>
            <a:pPr marL="114300" indent="0">
              <a:buNone/>
            </a:pPr>
            <a:r>
              <a:rPr lang="en-US" dirty="0"/>
              <a:t>A 24-year-old man with HIV (CD4 523, VL undetectable) is seen in your clinic in November to establish care. He reports receiving all the usual childhood vaccines, but has not had any other vaccines since his COVID-19 booster 2 years ago. </a:t>
            </a:r>
          </a:p>
          <a:p>
            <a:pPr marL="114300" indent="0">
              <a:buNone/>
            </a:pPr>
            <a:r>
              <a:rPr lang="en-US" dirty="0"/>
              <a:t>Which of the following vaccines do you recommend at this time?</a:t>
            </a:r>
          </a:p>
          <a:p>
            <a:pPr marL="114300" indent="0">
              <a:buNone/>
            </a:pPr>
            <a:r>
              <a:rPr lang="en-US" dirty="0"/>
              <a:t>A) Flu, COVID (mRNA), Tdap, HPV, RSV</a:t>
            </a:r>
          </a:p>
          <a:p>
            <a:pPr marL="114300" indent="0">
              <a:buNone/>
            </a:pPr>
            <a:r>
              <a:rPr lang="en-US" b="1" dirty="0"/>
              <a:t>B) Flu, COVID (mRNA), Tdap, HPV</a:t>
            </a:r>
          </a:p>
          <a:p>
            <a:pPr marL="114300" indent="0">
              <a:buNone/>
            </a:pPr>
            <a:r>
              <a:rPr lang="en-US" dirty="0"/>
              <a:t>C) Flu, COVID (mRNA), Tdap</a:t>
            </a:r>
          </a:p>
          <a:p>
            <a:pPr marL="114300" indent="0">
              <a:buNone/>
            </a:pPr>
            <a:r>
              <a:rPr lang="en-US" dirty="0"/>
              <a:t>D) Flu, COVID (mRNA), HPV</a:t>
            </a:r>
          </a:p>
          <a:p>
            <a:endParaRPr lang="en-US" dirty="0"/>
          </a:p>
        </p:txBody>
      </p:sp>
      <p:sp>
        <p:nvSpPr>
          <p:cNvPr id="4" name="Slide Number Placeholder 3">
            <a:extLst>
              <a:ext uri="{FF2B5EF4-FFF2-40B4-BE49-F238E27FC236}">
                <a16:creationId xmlns:a16="http://schemas.microsoft.com/office/drawing/2014/main" id="{9CF8F500-3213-3642-5F6E-13B53D42A783}"/>
              </a:ext>
            </a:extLst>
          </p:cNvPr>
          <p:cNvSpPr>
            <a:spLocks noGrp="1"/>
          </p:cNvSpPr>
          <p:nvPr>
            <p:ph type="sldNum" sz="quarter" idx="12"/>
          </p:nvPr>
        </p:nvSpPr>
        <p:spPr/>
        <p:txBody>
          <a:bodyPr/>
          <a:lstStyle/>
          <a:p>
            <a:fld id="{6E2D2B3B-882E-40F3-A32F-6DD516915044}" type="slidenum">
              <a:rPr lang="en-US" smtClean="0"/>
              <a:pPr/>
              <a:t>19</a:t>
            </a:fld>
            <a:endParaRPr lang="en-US"/>
          </a:p>
        </p:txBody>
      </p:sp>
    </p:spTree>
    <p:extLst>
      <p:ext uri="{BB962C8B-B14F-4D97-AF65-F5344CB8AC3E}">
        <p14:creationId xmlns:p14="http://schemas.microsoft.com/office/powerpoint/2010/main" val="188418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15" y="250080"/>
            <a:ext cx="8315569" cy="857250"/>
          </a:xfrm>
        </p:spPr>
        <p:txBody>
          <a:bodyPr/>
          <a:lstStyle/>
          <a:p>
            <a:pPr algn="ctr"/>
            <a:r>
              <a:rPr lang="en-US" sz="3600" dirty="0"/>
              <a:t>Conflict of Interest Disclosure Statement</a:t>
            </a:r>
          </a:p>
        </p:txBody>
      </p:sp>
      <p:sp>
        <p:nvSpPr>
          <p:cNvPr id="3" name="Content Placeholder 2"/>
          <p:cNvSpPr>
            <a:spLocks noGrp="1"/>
          </p:cNvSpPr>
          <p:nvPr>
            <p:ph idx="1"/>
          </p:nvPr>
        </p:nvSpPr>
        <p:spPr>
          <a:xfrm>
            <a:off x="414214" y="1162051"/>
            <a:ext cx="8315569" cy="495300"/>
          </a:xfrm>
        </p:spPr>
        <p:txBody>
          <a:bodyPr>
            <a:normAutofit/>
          </a:bodyPr>
          <a:lstStyle/>
          <a:p>
            <a:pPr indent="-342900"/>
            <a:r>
              <a:rPr lang="en-US" dirty="0"/>
              <a:t>Speaker has nothing to disclose</a:t>
            </a:r>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a:p>
        </p:txBody>
      </p:sp>
      <p:sp>
        <p:nvSpPr>
          <p:cNvPr id="6" name="TextBox 5"/>
          <p:cNvSpPr txBox="1"/>
          <p:nvPr/>
        </p:nvSpPr>
        <p:spPr>
          <a:xfrm>
            <a:off x="457200" y="3714750"/>
            <a:ext cx="8229600" cy="938719"/>
          </a:xfrm>
          <a:prstGeom prst="rect">
            <a:avLst/>
          </a:prstGeom>
          <a:noFill/>
        </p:spPr>
        <p:txBody>
          <a:bodyPr wrap="square" lIns="91440" tIns="45720" rIns="91440" bIns="45720" rtlCol="0" anchor="t">
            <a:spAutoFit/>
          </a:bodyPr>
          <a:lstStyle/>
          <a:p>
            <a:r>
              <a:rPr lang="en-US" sz="1100" dirty="0">
                <a:solidFill>
                  <a:srgbClr val="222222"/>
                </a:solidFill>
                <a:latin typeface="Calibri"/>
                <a:ea typeface="Calibri" panose="020F0502020204030204" pitchFamily="34" charset="0"/>
                <a:cs typeface="Times New Roman"/>
              </a:rPr>
              <a:t>This program is supported by the Health Resources and Services Administration (HRSA) of the U.S. Department of Health and Human Services (HHS) as part of an award totaling $4,205,743 with 0% financed with non-governmental sources. The contents are those of the author(s) and do not necessarily represent the official views of, nor</a:t>
            </a:r>
            <a:r>
              <a:rPr lang="en-US" sz="1100" dirty="0">
                <a:ea typeface="Calibri" panose="020F0502020204030204" pitchFamily="34" charset="0"/>
                <a:cs typeface="Times New Roman"/>
              </a:rPr>
              <a:t> does mention of trade names, commercial practices, or organizations imply </a:t>
            </a:r>
            <a:r>
              <a:rPr lang="en-US" sz="1100" dirty="0">
                <a:solidFill>
                  <a:srgbClr val="222222"/>
                </a:solidFill>
                <a:latin typeface="Calibri"/>
                <a:ea typeface="Calibri" panose="020F0502020204030204" pitchFamily="34" charset="0"/>
                <a:cs typeface="Times New Roman"/>
              </a:rPr>
              <a:t>an endorsement by HRSA, HHS, or the U.S. Government. For more information, please visit HRSA.gov. </a:t>
            </a:r>
            <a:r>
              <a:rPr lang="en-US" sz="1100" i="1" dirty="0">
                <a:latin typeface="Calibri"/>
                <a:ea typeface="Calibri" panose="020F0502020204030204" pitchFamily="34" charset="0"/>
                <a:cs typeface="Calibri"/>
              </a:rPr>
              <a:t>Any trade/brand names for products mentioned during this presentation are for training and identification purposes only.</a:t>
            </a:r>
            <a:endParaRPr lang="en-US" sz="1100" dirty="0">
              <a:latin typeface="Calibri"/>
              <a:ea typeface="Calibri" panose="020F0502020204030204" pitchFamily="34" charset="0"/>
              <a:cs typeface="Calibri"/>
            </a:endParaRPr>
          </a:p>
        </p:txBody>
      </p:sp>
    </p:spTree>
    <p:extLst>
      <p:ext uri="{BB962C8B-B14F-4D97-AF65-F5344CB8AC3E}">
        <p14:creationId xmlns:p14="http://schemas.microsoft.com/office/powerpoint/2010/main" val="3436601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575879-F026-0632-8FCD-E618C49C6CB5}"/>
              </a:ext>
            </a:extLst>
          </p:cNvPr>
          <p:cNvSpPr>
            <a:spLocks noGrp="1"/>
          </p:cNvSpPr>
          <p:nvPr>
            <p:ph type="title"/>
          </p:nvPr>
        </p:nvSpPr>
        <p:spPr/>
        <p:txBody>
          <a:bodyPr/>
          <a:lstStyle/>
          <a:p>
            <a:r>
              <a:rPr lang="en-US" dirty="0"/>
              <a:t>Vaccines for All PWH</a:t>
            </a:r>
          </a:p>
        </p:txBody>
      </p:sp>
      <p:sp>
        <p:nvSpPr>
          <p:cNvPr id="4" name="Slide Number Placeholder 3">
            <a:extLst>
              <a:ext uri="{FF2B5EF4-FFF2-40B4-BE49-F238E27FC236}">
                <a16:creationId xmlns:a16="http://schemas.microsoft.com/office/drawing/2014/main" id="{73D2305D-7803-356B-3E24-21814A70BF4D}"/>
              </a:ext>
            </a:extLst>
          </p:cNvPr>
          <p:cNvSpPr>
            <a:spLocks noGrp="1"/>
          </p:cNvSpPr>
          <p:nvPr>
            <p:ph type="sldNum" sz="quarter" idx="12"/>
          </p:nvPr>
        </p:nvSpPr>
        <p:spPr/>
        <p:txBody>
          <a:bodyPr/>
          <a:lstStyle/>
          <a:p>
            <a:fld id="{6E2D2B3B-882E-40F3-A32F-6DD516915044}" type="slidenum">
              <a:rPr lang="en-US" smtClean="0"/>
              <a:pPr/>
              <a:t>20</a:t>
            </a:fld>
            <a:endParaRPr lang="en-US"/>
          </a:p>
        </p:txBody>
      </p:sp>
    </p:spTree>
    <p:extLst>
      <p:ext uri="{BB962C8B-B14F-4D97-AF65-F5344CB8AC3E}">
        <p14:creationId xmlns:p14="http://schemas.microsoft.com/office/powerpoint/2010/main" val="877767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42211-5350-A4F0-6E24-5C18B388B423}"/>
              </a:ext>
            </a:extLst>
          </p:cNvPr>
          <p:cNvSpPr>
            <a:spLocks noGrp="1"/>
          </p:cNvSpPr>
          <p:nvPr>
            <p:ph type="title"/>
          </p:nvPr>
        </p:nvSpPr>
        <p:spPr/>
        <p:txBody>
          <a:bodyPr/>
          <a:lstStyle/>
          <a:p>
            <a:pPr algn="ctr"/>
            <a:r>
              <a:rPr lang="en-US" dirty="0"/>
              <a:t>Bucket 2: Vaccines for All PWH</a:t>
            </a:r>
          </a:p>
        </p:txBody>
      </p:sp>
      <p:sp>
        <p:nvSpPr>
          <p:cNvPr id="3" name="Content Placeholder 2">
            <a:extLst>
              <a:ext uri="{FF2B5EF4-FFF2-40B4-BE49-F238E27FC236}">
                <a16:creationId xmlns:a16="http://schemas.microsoft.com/office/drawing/2014/main" id="{D802B368-11A2-E713-15E5-EFFAD4D94300}"/>
              </a:ext>
            </a:extLst>
          </p:cNvPr>
          <p:cNvSpPr>
            <a:spLocks noGrp="1"/>
          </p:cNvSpPr>
          <p:nvPr>
            <p:ph idx="1"/>
          </p:nvPr>
        </p:nvSpPr>
        <p:spPr/>
        <p:txBody>
          <a:bodyPr/>
          <a:lstStyle/>
          <a:p>
            <a:pPr>
              <a:lnSpc>
                <a:spcPct val="150000"/>
              </a:lnSpc>
            </a:pPr>
            <a:r>
              <a:rPr lang="en-US" dirty="0"/>
              <a:t>Pneumococcal</a:t>
            </a:r>
          </a:p>
          <a:p>
            <a:pPr>
              <a:lnSpc>
                <a:spcPct val="150000"/>
              </a:lnSpc>
            </a:pPr>
            <a:r>
              <a:rPr lang="en-US" dirty="0"/>
              <a:t>Meningococcal (ACWY)</a:t>
            </a:r>
          </a:p>
          <a:p>
            <a:pPr>
              <a:lnSpc>
                <a:spcPct val="150000"/>
              </a:lnSpc>
            </a:pPr>
            <a:r>
              <a:rPr lang="en-US" dirty="0"/>
              <a:t>Hepatitis A</a:t>
            </a:r>
          </a:p>
          <a:p>
            <a:pPr>
              <a:lnSpc>
                <a:spcPct val="150000"/>
              </a:lnSpc>
            </a:pPr>
            <a:r>
              <a:rPr lang="en-US" dirty="0"/>
              <a:t>Hepatitis B</a:t>
            </a:r>
          </a:p>
          <a:p>
            <a:pPr>
              <a:lnSpc>
                <a:spcPct val="150000"/>
              </a:lnSpc>
            </a:pPr>
            <a:r>
              <a:rPr lang="en-US" dirty="0"/>
              <a:t>Recombinant zoster (RZV, Shingles)</a:t>
            </a:r>
          </a:p>
          <a:p>
            <a:endParaRPr lang="en-US" dirty="0"/>
          </a:p>
          <a:p>
            <a:endParaRPr lang="en-US" dirty="0"/>
          </a:p>
        </p:txBody>
      </p:sp>
      <p:sp>
        <p:nvSpPr>
          <p:cNvPr id="5" name="Slide Number Placeholder 4">
            <a:extLst>
              <a:ext uri="{FF2B5EF4-FFF2-40B4-BE49-F238E27FC236}">
                <a16:creationId xmlns:a16="http://schemas.microsoft.com/office/drawing/2014/main" id="{C483E98F-FAF8-B21F-57CC-4CA89D5FEC7F}"/>
              </a:ext>
            </a:extLst>
          </p:cNvPr>
          <p:cNvSpPr>
            <a:spLocks noGrp="1"/>
          </p:cNvSpPr>
          <p:nvPr>
            <p:ph type="sldNum" sz="quarter" idx="12"/>
          </p:nvPr>
        </p:nvSpPr>
        <p:spPr/>
        <p:txBody>
          <a:bodyPr/>
          <a:lstStyle/>
          <a:p>
            <a:fld id="{6E2D2B3B-882E-40F3-A32F-6DD516915044}" type="slidenum">
              <a:rPr lang="en-US" smtClean="0"/>
              <a:pPr/>
              <a:t>21</a:t>
            </a:fld>
            <a:endParaRPr lang="en-US"/>
          </a:p>
        </p:txBody>
      </p:sp>
    </p:spTree>
    <p:extLst>
      <p:ext uri="{BB962C8B-B14F-4D97-AF65-F5344CB8AC3E}">
        <p14:creationId xmlns:p14="http://schemas.microsoft.com/office/powerpoint/2010/main" val="1655602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42211-5350-A4F0-6E24-5C18B388B423}"/>
              </a:ext>
            </a:extLst>
          </p:cNvPr>
          <p:cNvSpPr>
            <a:spLocks noGrp="1"/>
          </p:cNvSpPr>
          <p:nvPr>
            <p:ph type="title"/>
          </p:nvPr>
        </p:nvSpPr>
        <p:spPr/>
        <p:txBody>
          <a:bodyPr/>
          <a:lstStyle/>
          <a:p>
            <a:pPr algn="ctr"/>
            <a:r>
              <a:rPr lang="en-US" dirty="0"/>
              <a:t>Pneumococcal</a:t>
            </a:r>
          </a:p>
        </p:txBody>
      </p:sp>
      <p:sp>
        <p:nvSpPr>
          <p:cNvPr id="3" name="Content Placeholder 2">
            <a:extLst>
              <a:ext uri="{FF2B5EF4-FFF2-40B4-BE49-F238E27FC236}">
                <a16:creationId xmlns:a16="http://schemas.microsoft.com/office/drawing/2014/main" id="{D802B368-11A2-E713-15E5-EFFAD4D94300}"/>
              </a:ext>
            </a:extLst>
          </p:cNvPr>
          <p:cNvSpPr>
            <a:spLocks noGrp="1"/>
          </p:cNvSpPr>
          <p:nvPr>
            <p:ph idx="1"/>
          </p:nvPr>
        </p:nvSpPr>
        <p:spPr/>
        <p:txBody>
          <a:bodyPr/>
          <a:lstStyle/>
          <a:p>
            <a:r>
              <a:rPr lang="en-US" dirty="0"/>
              <a:t>Old: </a:t>
            </a:r>
          </a:p>
          <a:p>
            <a:pPr lvl="1"/>
            <a:r>
              <a:rPr lang="en-US" dirty="0"/>
              <a:t>PCV13 (13-valent pneumococcal conjugate)</a:t>
            </a:r>
          </a:p>
          <a:p>
            <a:pPr lvl="1"/>
            <a:r>
              <a:rPr lang="en-US" dirty="0"/>
              <a:t>PPSV23 (23-valent pneumococcal polysaccharide)</a:t>
            </a:r>
          </a:p>
          <a:p>
            <a:pPr marL="411480" lvl="1" indent="0">
              <a:buNone/>
            </a:pPr>
            <a:endParaRPr lang="en-US" dirty="0"/>
          </a:p>
          <a:p>
            <a:r>
              <a:rPr lang="en-US" dirty="0"/>
              <a:t>New: </a:t>
            </a:r>
          </a:p>
          <a:p>
            <a:pPr lvl="1"/>
            <a:r>
              <a:rPr lang="en-US" dirty="0"/>
              <a:t>PCV15 (15-valent pneumococcal conjugate)</a:t>
            </a:r>
          </a:p>
          <a:p>
            <a:pPr lvl="1"/>
            <a:r>
              <a:rPr lang="en-US" dirty="0"/>
              <a:t>PCV20 (20-valent pneumococcal conjugate)</a:t>
            </a:r>
          </a:p>
          <a:p>
            <a:pPr marL="114300" indent="0">
              <a:buNone/>
            </a:pPr>
            <a:endParaRPr lang="en-US" dirty="0"/>
          </a:p>
          <a:p>
            <a:endParaRPr lang="en-US" dirty="0"/>
          </a:p>
        </p:txBody>
      </p:sp>
      <p:sp>
        <p:nvSpPr>
          <p:cNvPr id="5" name="Slide Number Placeholder 4">
            <a:extLst>
              <a:ext uri="{FF2B5EF4-FFF2-40B4-BE49-F238E27FC236}">
                <a16:creationId xmlns:a16="http://schemas.microsoft.com/office/drawing/2014/main" id="{C483E98F-FAF8-B21F-57CC-4CA89D5FEC7F}"/>
              </a:ext>
            </a:extLst>
          </p:cNvPr>
          <p:cNvSpPr>
            <a:spLocks noGrp="1"/>
          </p:cNvSpPr>
          <p:nvPr>
            <p:ph type="sldNum" sz="quarter" idx="12"/>
          </p:nvPr>
        </p:nvSpPr>
        <p:spPr/>
        <p:txBody>
          <a:bodyPr/>
          <a:lstStyle/>
          <a:p>
            <a:fld id="{6E2D2B3B-882E-40F3-A32F-6DD516915044}" type="slidenum">
              <a:rPr lang="en-US" smtClean="0"/>
              <a:pPr/>
              <a:t>22</a:t>
            </a:fld>
            <a:endParaRPr lang="en-US"/>
          </a:p>
        </p:txBody>
      </p:sp>
    </p:spTree>
    <p:extLst>
      <p:ext uri="{BB962C8B-B14F-4D97-AF65-F5344CB8AC3E}">
        <p14:creationId xmlns:p14="http://schemas.microsoft.com/office/powerpoint/2010/main" val="393784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42211-5350-A4F0-6E24-5C18B388B423}"/>
              </a:ext>
            </a:extLst>
          </p:cNvPr>
          <p:cNvSpPr>
            <a:spLocks noGrp="1"/>
          </p:cNvSpPr>
          <p:nvPr>
            <p:ph type="title"/>
          </p:nvPr>
        </p:nvSpPr>
        <p:spPr/>
        <p:txBody>
          <a:bodyPr/>
          <a:lstStyle/>
          <a:p>
            <a:pPr algn="ctr"/>
            <a:r>
              <a:rPr lang="en-US" dirty="0"/>
              <a:t>Pneumococcal</a:t>
            </a:r>
          </a:p>
        </p:txBody>
      </p:sp>
      <p:sp>
        <p:nvSpPr>
          <p:cNvPr id="3" name="Content Placeholder 2">
            <a:extLst>
              <a:ext uri="{FF2B5EF4-FFF2-40B4-BE49-F238E27FC236}">
                <a16:creationId xmlns:a16="http://schemas.microsoft.com/office/drawing/2014/main" id="{D802B368-11A2-E713-15E5-EFFAD4D94300}"/>
              </a:ext>
            </a:extLst>
          </p:cNvPr>
          <p:cNvSpPr>
            <a:spLocks noGrp="1"/>
          </p:cNvSpPr>
          <p:nvPr>
            <p:ph idx="1"/>
          </p:nvPr>
        </p:nvSpPr>
        <p:spPr/>
        <p:txBody>
          <a:bodyPr/>
          <a:lstStyle/>
          <a:p>
            <a:r>
              <a:rPr lang="en-US" dirty="0"/>
              <a:t>Old: </a:t>
            </a:r>
          </a:p>
          <a:p>
            <a:pPr lvl="1"/>
            <a:r>
              <a:rPr lang="en-US" dirty="0"/>
              <a:t>PCV13 (13-valent pneumococcal conjugate)</a:t>
            </a:r>
          </a:p>
          <a:p>
            <a:pPr lvl="1"/>
            <a:r>
              <a:rPr lang="en-US" dirty="0"/>
              <a:t>PPSV23 (23-valent pneumococcal polysaccharide)</a:t>
            </a:r>
          </a:p>
          <a:p>
            <a:pPr marL="411480" lvl="1" indent="0">
              <a:buNone/>
            </a:pPr>
            <a:endParaRPr lang="en-US" dirty="0"/>
          </a:p>
          <a:p>
            <a:r>
              <a:rPr lang="en-US" b="1" dirty="0"/>
              <a:t>New: </a:t>
            </a:r>
          </a:p>
          <a:p>
            <a:pPr lvl="1"/>
            <a:r>
              <a:rPr lang="en-US" b="1" dirty="0"/>
              <a:t>PCV15 (15-valent pneumococcal conjugate)</a:t>
            </a:r>
          </a:p>
          <a:p>
            <a:pPr lvl="1"/>
            <a:r>
              <a:rPr lang="en-US" b="1" dirty="0"/>
              <a:t>PCV20 (20-valent pneumococcal conjugate)</a:t>
            </a:r>
          </a:p>
          <a:p>
            <a:pPr marL="114300" indent="0">
              <a:buNone/>
            </a:pPr>
            <a:endParaRPr lang="en-US" dirty="0"/>
          </a:p>
          <a:p>
            <a:endParaRPr lang="en-US" dirty="0"/>
          </a:p>
        </p:txBody>
      </p:sp>
      <p:sp>
        <p:nvSpPr>
          <p:cNvPr id="5" name="Slide Number Placeholder 4">
            <a:extLst>
              <a:ext uri="{FF2B5EF4-FFF2-40B4-BE49-F238E27FC236}">
                <a16:creationId xmlns:a16="http://schemas.microsoft.com/office/drawing/2014/main" id="{C483E98F-FAF8-B21F-57CC-4CA89D5FEC7F}"/>
              </a:ext>
            </a:extLst>
          </p:cNvPr>
          <p:cNvSpPr>
            <a:spLocks noGrp="1"/>
          </p:cNvSpPr>
          <p:nvPr>
            <p:ph type="sldNum" sz="quarter" idx="12"/>
          </p:nvPr>
        </p:nvSpPr>
        <p:spPr/>
        <p:txBody>
          <a:bodyPr/>
          <a:lstStyle/>
          <a:p>
            <a:fld id="{6E2D2B3B-882E-40F3-A32F-6DD516915044}" type="slidenum">
              <a:rPr lang="en-US" smtClean="0"/>
              <a:pPr/>
              <a:t>23</a:t>
            </a:fld>
            <a:endParaRPr lang="en-US"/>
          </a:p>
        </p:txBody>
      </p:sp>
      <p:sp>
        <p:nvSpPr>
          <p:cNvPr id="6" name="Multiplication Sign 5">
            <a:extLst>
              <a:ext uri="{FF2B5EF4-FFF2-40B4-BE49-F238E27FC236}">
                <a16:creationId xmlns:a16="http://schemas.microsoft.com/office/drawing/2014/main" id="{70F48877-DB5A-F631-4249-CA79DBE080F7}"/>
              </a:ext>
            </a:extLst>
          </p:cNvPr>
          <p:cNvSpPr/>
          <p:nvPr/>
        </p:nvSpPr>
        <p:spPr>
          <a:xfrm>
            <a:off x="555171" y="946364"/>
            <a:ext cx="5278468" cy="1738993"/>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8942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3CA66-D13E-3FB1-08AF-8B8098838B07}"/>
              </a:ext>
            </a:extLst>
          </p:cNvPr>
          <p:cNvSpPr>
            <a:spLocks noGrp="1"/>
          </p:cNvSpPr>
          <p:nvPr>
            <p:ph type="title"/>
          </p:nvPr>
        </p:nvSpPr>
        <p:spPr/>
        <p:txBody>
          <a:bodyPr/>
          <a:lstStyle/>
          <a:p>
            <a:pPr algn="ctr"/>
            <a:r>
              <a:rPr lang="en-US" dirty="0"/>
              <a:t>Pneumococcal</a:t>
            </a:r>
          </a:p>
        </p:txBody>
      </p:sp>
      <p:sp>
        <p:nvSpPr>
          <p:cNvPr id="3" name="Content Placeholder 2">
            <a:extLst>
              <a:ext uri="{FF2B5EF4-FFF2-40B4-BE49-F238E27FC236}">
                <a16:creationId xmlns:a16="http://schemas.microsoft.com/office/drawing/2014/main" id="{040480A4-6C19-2A54-E8BA-43F1E51691B2}"/>
              </a:ext>
            </a:extLst>
          </p:cNvPr>
          <p:cNvSpPr>
            <a:spLocks noGrp="1"/>
          </p:cNvSpPr>
          <p:nvPr>
            <p:ph idx="1"/>
          </p:nvPr>
        </p:nvSpPr>
        <p:spPr/>
        <p:txBody>
          <a:bodyPr>
            <a:normAutofit/>
          </a:bodyPr>
          <a:lstStyle/>
          <a:p>
            <a:r>
              <a:rPr lang="en-US" dirty="0"/>
              <a:t>No prior vaccination:</a:t>
            </a:r>
          </a:p>
          <a:p>
            <a:pPr lvl="1"/>
            <a:r>
              <a:rPr lang="en-US" dirty="0"/>
              <a:t>PCV20 x1 dose, or</a:t>
            </a:r>
          </a:p>
          <a:p>
            <a:pPr lvl="1"/>
            <a:r>
              <a:rPr lang="en-US" dirty="0"/>
              <a:t>PCV15 x1 dose -&gt; PPSV23 x1 dose (at 8 weeks)</a:t>
            </a:r>
          </a:p>
          <a:p>
            <a:pPr lvl="1"/>
            <a:endParaRPr lang="en-US" sz="800" dirty="0"/>
          </a:p>
          <a:p>
            <a:r>
              <a:rPr lang="en-US" dirty="0"/>
              <a:t>Prior vaccination (simplified):</a:t>
            </a:r>
          </a:p>
          <a:p>
            <a:pPr lvl="1"/>
            <a:r>
              <a:rPr lang="en-US" dirty="0"/>
              <a:t>If received either PCV13 or PPSV23 -&gt; PCV20 (1 year later)</a:t>
            </a:r>
          </a:p>
          <a:p>
            <a:pPr lvl="1"/>
            <a:r>
              <a:rPr lang="en-US" dirty="0"/>
              <a:t>If received PCV13 + 1 PPSV23 -&gt; PCV20 (5 years later)</a:t>
            </a:r>
          </a:p>
          <a:p>
            <a:pPr lvl="1"/>
            <a:r>
              <a:rPr lang="en-US" dirty="0"/>
              <a:t>If completed old series -&gt; PCV20 (5 years later) or DONE</a:t>
            </a:r>
          </a:p>
          <a:p>
            <a:pPr lvl="1"/>
            <a:endParaRPr lang="en-US" dirty="0"/>
          </a:p>
        </p:txBody>
      </p:sp>
      <p:sp>
        <p:nvSpPr>
          <p:cNvPr id="4" name="Slide Number Placeholder 3">
            <a:extLst>
              <a:ext uri="{FF2B5EF4-FFF2-40B4-BE49-F238E27FC236}">
                <a16:creationId xmlns:a16="http://schemas.microsoft.com/office/drawing/2014/main" id="{7114818C-9E9D-15F3-0F6D-009B7A3DC77B}"/>
              </a:ext>
            </a:extLst>
          </p:cNvPr>
          <p:cNvSpPr>
            <a:spLocks noGrp="1"/>
          </p:cNvSpPr>
          <p:nvPr>
            <p:ph type="sldNum" sz="quarter" idx="12"/>
          </p:nvPr>
        </p:nvSpPr>
        <p:spPr/>
        <p:txBody>
          <a:bodyPr/>
          <a:lstStyle/>
          <a:p>
            <a:fld id="{6E2D2B3B-882E-40F3-A32F-6DD516915044}" type="slidenum">
              <a:rPr lang="en-US" smtClean="0"/>
              <a:pPr/>
              <a:t>24</a:t>
            </a:fld>
            <a:endParaRPr lang="en-US"/>
          </a:p>
        </p:txBody>
      </p:sp>
    </p:spTree>
    <p:extLst>
      <p:ext uri="{BB962C8B-B14F-4D97-AF65-F5344CB8AC3E}">
        <p14:creationId xmlns:p14="http://schemas.microsoft.com/office/powerpoint/2010/main" val="308120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42211-5350-A4F0-6E24-5C18B388B423}"/>
              </a:ext>
            </a:extLst>
          </p:cNvPr>
          <p:cNvSpPr>
            <a:spLocks noGrp="1"/>
          </p:cNvSpPr>
          <p:nvPr>
            <p:ph type="title"/>
          </p:nvPr>
        </p:nvSpPr>
        <p:spPr/>
        <p:txBody>
          <a:bodyPr/>
          <a:lstStyle/>
          <a:p>
            <a:pPr algn="ctr"/>
            <a:r>
              <a:rPr lang="en-US" dirty="0"/>
              <a:t>Meningococcal (</a:t>
            </a:r>
            <a:r>
              <a:rPr lang="en-US" dirty="0" err="1"/>
              <a:t>MenACWY</a:t>
            </a:r>
            <a:r>
              <a:rPr lang="en-US" dirty="0"/>
              <a:t>)</a:t>
            </a:r>
          </a:p>
        </p:txBody>
      </p:sp>
      <p:sp>
        <p:nvSpPr>
          <p:cNvPr id="3" name="Content Placeholder 2">
            <a:extLst>
              <a:ext uri="{FF2B5EF4-FFF2-40B4-BE49-F238E27FC236}">
                <a16:creationId xmlns:a16="http://schemas.microsoft.com/office/drawing/2014/main" id="{D802B368-11A2-E713-15E5-EFFAD4D94300}"/>
              </a:ext>
            </a:extLst>
          </p:cNvPr>
          <p:cNvSpPr>
            <a:spLocks noGrp="1"/>
          </p:cNvSpPr>
          <p:nvPr>
            <p:ph idx="1"/>
          </p:nvPr>
        </p:nvSpPr>
        <p:spPr/>
        <p:txBody>
          <a:bodyPr/>
          <a:lstStyle/>
          <a:p>
            <a:r>
              <a:rPr lang="en-US" dirty="0"/>
              <a:t>Menquadfi, Menveo, </a:t>
            </a:r>
            <a:r>
              <a:rPr lang="en-US" strike="sngStrike" dirty="0" err="1"/>
              <a:t>Menactra</a:t>
            </a:r>
            <a:r>
              <a:rPr lang="en-US" dirty="0"/>
              <a:t> </a:t>
            </a:r>
          </a:p>
          <a:p>
            <a:pPr lvl="1"/>
            <a:r>
              <a:rPr lang="en-US" dirty="0"/>
              <a:t>Not interchangeable (don’t mix and match)</a:t>
            </a:r>
          </a:p>
          <a:p>
            <a:pPr lvl="1"/>
            <a:r>
              <a:rPr lang="en-US" dirty="0"/>
              <a:t>2 doses, given at least 8 weeks apart</a:t>
            </a:r>
          </a:p>
          <a:p>
            <a:pPr lvl="1"/>
            <a:r>
              <a:rPr lang="en-US" dirty="0"/>
              <a:t>1 booster dose every 5 years</a:t>
            </a:r>
          </a:p>
          <a:p>
            <a:pPr lvl="1"/>
            <a:endParaRPr lang="en-US" sz="800" dirty="0"/>
          </a:p>
          <a:p>
            <a:r>
              <a:rPr lang="en-US" dirty="0"/>
              <a:t>These vaccines cover the most common serogroups</a:t>
            </a:r>
          </a:p>
          <a:p>
            <a:pPr lvl="1"/>
            <a:r>
              <a:rPr lang="en-US" dirty="0"/>
              <a:t>Serogroup B is discussed separately</a:t>
            </a:r>
          </a:p>
          <a:p>
            <a:endParaRPr lang="en-US" dirty="0"/>
          </a:p>
          <a:p>
            <a:endParaRPr lang="en-US" dirty="0"/>
          </a:p>
          <a:p>
            <a:pPr marL="114300" indent="0">
              <a:buNone/>
            </a:pPr>
            <a:endParaRPr lang="en-US" dirty="0"/>
          </a:p>
          <a:p>
            <a:endParaRPr lang="en-US" dirty="0"/>
          </a:p>
        </p:txBody>
      </p:sp>
      <p:sp>
        <p:nvSpPr>
          <p:cNvPr id="5" name="Slide Number Placeholder 4">
            <a:extLst>
              <a:ext uri="{FF2B5EF4-FFF2-40B4-BE49-F238E27FC236}">
                <a16:creationId xmlns:a16="http://schemas.microsoft.com/office/drawing/2014/main" id="{C483E98F-FAF8-B21F-57CC-4CA89D5FEC7F}"/>
              </a:ext>
            </a:extLst>
          </p:cNvPr>
          <p:cNvSpPr>
            <a:spLocks noGrp="1"/>
          </p:cNvSpPr>
          <p:nvPr>
            <p:ph type="sldNum" sz="quarter" idx="12"/>
          </p:nvPr>
        </p:nvSpPr>
        <p:spPr/>
        <p:txBody>
          <a:bodyPr/>
          <a:lstStyle/>
          <a:p>
            <a:fld id="{6E2D2B3B-882E-40F3-A32F-6DD516915044}" type="slidenum">
              <a:rPr lang="en-US" smtClean="0"/>
              <a:pPr/>
              <a:t>25</a:t>
            </a:fld>
            <a:endParaRPr lang="en-US"/>
          </a:p>
        </p:txBody>
      </p:sp>
    </p:spTree>
    <p:extLst>
      <p:ext uri="{BB962C8B-B14F-4D97-AF65-F5344CB8AC3E}">
        <p14:creationId xmlns:p14="http://schemas.microsoft.com/office/powerpoint/2010/main" val="3387559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42211-5350-A4F0-6E24-5C18B388B423}"/>
              </a:ext>
            </a:extLst>
          </p:cNvPr>
          <p:cNvSpPr>
            <a:spLocks noGrp="1"/>
          </p:cNvSpPr>
          <p:nvPr>
            <p:ph type="title"/>
          </p:nvPr>
        </p:nvSpPr>
        <p:spPr/>
        <p:txBody>
          <a:bodyPr/>
          <a:lstStyle/>
          <a:p>
            <a:pPr algn="ctr"/>
            <a:r>
              <a:rPr lang="en-US" dirty="0"/>
              <a:t>Hepatitis A (HAV)</a:t>
            </a:r>
          </a:p>
        </p:txBody>
      </p:sp>
      <p:sp>
        <p:nvSpPr>
          <p:cNvPr id="3" name="Content Placeholder 2">
            <a:extLst>
              <a:ext uri="{FF2B5EF4-FFF2-40B4-BE49-F238E27FC236}">
                <a16:creationId xmlns:a16="http://schemas.microsoft.com/office/drawing/2014/main" id="{D802B368-11A2-E713-15E5-EFFAD4D94300}"/>
              </a:ext>
            </a:extLst>
          </p:cNvPr>
          <p:cNvSpPr>
            <a:spLocks noGrp="1"/>
          </p:cNvSpPr>
          <p:nvPr>
            <p:ph idx="1"/>
          </p:nvPr>
        </p:nvSpPr>
        <p:spPr/>
        <p:txBody>
          <a:bodyPr/>
          <a:lstStyle/>
          <a:p>
            <a:r>
              <a:rPr lang="en-US" dirty="0"/>
              <a:t>Recommended for all PWH who are not immune</a:t>
            </a:r>
          </a:p>
          <a:p>
            <a:r>
              <a:rPr lang="en-US" dirty="0"/>
              <a:t>Havrix: 2 doses, 6-12 months apart</a:t>
            </a:r>
          </a:p>
          <a:p>
            <a:r>
              <a:rPr lang="en-US" dirty="0" err="1"/>
              <a:t>Vaqta</a:t>
            </a:r>
            <a:r>
              <a:rPr lang="en-US" dirty="0"/>
              <a:t>: 2 doses, 6-18 months apart</a:t>
            </a:r>
          </a:p>
          <a:p>
            <a:r>
              <a:rPr lang="en-US" dirty="0"/>
              <a:t>Twinrix: 3 doses (0, 1 and 6 months)</a:t>
            </a:r>
          </a:p>
          <a:p>
            <a:pPr lvl="1"/>
            <a:r>
              <a:rPr lang="en-US" dirty="0"/>
              <a:t>Combination Hep A &amp; B vaccine</a:t>
            </a:r>
          </a:p>
          <a:p>
            <a:r>
              <a:rPr lang="en-US" dirty="0"/>
              <a:t>Repeat serology 1-2 months after vaccine series</a:t>
            </a:r>
          </a:p>
          <a:p>
            <a:pPr lvl="1"/>
            <a:r>
              <a:rPr lang="en-US" dirty="0"/>
              <a:t>If still not immune (titer &gt; 10), then repeat series</a:t>
            </a:r>
          </a:p>
          <a:p>
            <a:pPr lvl="1"/>
            <a:endParaRPr lang="en-US" dirty="0"/>
          </a:p>
          <a:p>
            <a:pPr marL="114300" indent="0">
              <a:buNone/>
            </a:pPr>
            <a:endParaRPr lang="en-US" dirty="0"/>
          </a:p>
          <a:p>
            <a:endParaRPr lang="en-US" dirty="0"/>
          </a:p>
        </p:txBody>
      </p:sp>
      <p:sp>
        <p:nvSpPr>
          <p:cNvPr id="5" name="Slide Number Placeholder 4">
            <a:extLst>
              <a:ext uri="{FF2B5EF4-FFF2-40B4-BE49-F238E27FC236}">
                <a16:creationId xmlns:a16="http://schemas.microsoft.com/office/drawing/2014/main" id="{C483E98F-FAF8-B21F-57CC-4CA89D5FEC7F}"/>
              </a:ext>
            </a:extLst>
          </p:cNvPr>
          <p:cNvSpPr>
            <a:spLocks noGrp="1"/>
          </p:cNvSpPr>
          <p:nvPr>
            <p:ph type="sldNum" sz="quarter" idx="12"/>
          </p:nvPr>
        </p:nvSpPr>
        <p:spPr/>
        <p:txBody>
          <a:bodyPr/>
          <a:lstStyle/>
          <a:p>
            <a:fld id="{6E2D2B3B-882E-40F3-A32F-6DD516915044}" type="slidenum">
              <a:rPr lang="en-US" smtClean="0"/>
              <a:pPr/>
              <a:t>26</a:t>
            </a:fld>
            <a:endParaRPr lang="en-US"/>
          </a:p>
        </p:txBody>
      </p:sp>
    </p:spTree>
    <p:extLst>
      <p:ext uri="{BB962C8B-B14F-4D97-AF65-F5344CB8AC3E}">
        <p14:creationId xmlns:p14="http://schemas.microsoft.com/office/powerpoint/2010/main" val="316079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42211-5350-A4F0-6E24-5C18B388B423}"/>
              </a:ext>
            </a:extLst>
          </p:cNvPr>
          <p:cNvSpPr>
            <a:spLocks noGrp="1"/>
          </p:cNvSpPr>
          <p:nvPr>
            <p:ph type="title"/>
          </p:nvPr>
        </p:nvSpPr>
        <p:spPr/>
        <p:txBody>
          <a:bodyPr/>
          <a:lstStyle/>
          <a:p>
            <a:pPr algn="ctr"/>
            <a:r>
              <a:rPr lang="en-US" dirty="0"/>
              <a:t>Hepatitis B (HBV)</a:t>
            </a:r>
          </a:p>
        </p:txBody>
      </p:sp>
      <p:sp>
        <p:nvSpPr>
          <p:cNvPr id="3" name="Content Placeholder 2">
            <a:extLst>
              <a:ext uri="{FF2B5EF4-FFF2-40B4-BE49-F238E27FC236}">
                <a16:creationId xmlns:a16="http://schemas.microsoft.com/office/drawing/2014/main" id="{D802B368-11A2-E713-15E5-EFFAD4D94300}"/>
              </a:ext>
            </a:extLst>
          </p:cNvPr>
          <p:cNvSpPr>
            <a:spLocks noGrp="1"/>
          </p:cNvSpPr>
          <p:nvPr>
            <p:ph idx="1"/>
          </p:nvPr>
        </p:nvSpPr>
        <p:spPr/>
        <p:txBody>
          <a:bodyPr>
            <a:normAutofit fontScale="92500" lnSpcReduction="10000"/>
          </a:bodyPr>
          <a:lstStyle/>
          <a:p>
            <a:r>
              <a:rPr lang="en-US" dirty="0"/>
              <a:t>Engerix-B: 3 doses (0, 1, and 6 months)</a:t>
            </a:r>
          </a:p>
          <a:p>
            <a:endParaRPr lang="en-US" sz="900" dirty="0"/>
          </a:p>
          <a:p>
            <a:r>
              <a:rPr lang="en-US" dirty="0"/>
              <a:t>Twinrix: 3 doses (0, 1, and 6 months)</a:t>
            </a:r>
          </a:p>
          <a:p>
            <a:endParaRPr lang="en-US" sz="900" dirty="0"/>
          </a:p>
          <a:p>
            <a:r>
              <a:rPr lang="en-US" dirty="0"/>
              <a:t>Heplisav-B: 2 doses (0 and 1 month)</a:t>
            </a:r>
          </a:p>
          <a:p>
            <a:pPr lvl="1"/>
            <a:r>
              <a:rPr lang="en-US" dirty="0"/>
              <a:t>3</a:t>
            </a:r>
            <a:r>
              <a:rPr lang="en-US" baseline="30000" dirty="0"/>
              <a:t>rd</a:t>
            </a:r>
            <a:r>
              <a:rPr lang="en-US" dirty="0"/>
              <a:t> dose at month 6??</a:t>
            </a:r>
          </a:p>
          <a:p>
            <a:pPr lvl="1"/>
            <a:endParaRPr lang="en-US" sz="900" dirty="0"/>
          </a:p>
          <a:p>
            <a:r>
              <a:rPr lang="en-US" dirty="0"/>
              <a:t>Repeat serology 1-2 months after vaccine series</a:t>
            </a:r>
          </a:p>
          <a:p>
            <a:pPr lvl="1"/>
            <a:r>
              <a:rPr lang="en-US" dirty="0"/>
              <a:t>If still not immune (titer &gt; 10), then repeat series</a:t>
            </a:r>
          </a:p>
          <a:p>
            <a:pPr lvl="2"/>
            <a:r>
              <a:rPr lang="en-US" dirty="0"/>
              <a:t>Heplisav-B &gt; double-dose Engerix-B</a:t>
            </a:r>
          </a:p>
          <a:p>
            <a:pPr lvl="2"/>
            <a:r>
              <a:rPr lang="en-US" dirty="0"/>
              <a:t>Preferably after CD4 &gt; 200</a:t>
            </a:r>
          </a:p>
          <a:p>
            <a:endParaRPr lang="en-US" dirty="0"/>
          </a:p>
          <a:p>
            <a:pPr marL="114300" indent="0">
              <a:buNone/>
            </a:pPr>
            <a:endParaRPr lang="en-US" dirty="0"/>
          </a:p>
          <a:p>
            <a:endParaRPr lang="en-US" dirty="0"/>
          </a:p>
        </p:txBody>
      </p:sp>
      <p:sp>
        <p:nvSpPr>
          <p:cNvPr id="5" name="Slide Number Placeholder 4">
            <a:extLst>
              <a:ext uri="{FF2B5EF4-FFF2-40B4-BE49-F238E27FC236}">
                <a16:creationId xmlns:a16="http://schemas.microsoft.com/office/drawing/2014/main" id="{C483E98F-FAF8-B21F-57CC-4CA89D5FEC7F}"/>
              </a:ext>
            </a:extLst>
          </p:cNvPr>
          <p:cNvSpPr>
            <a:spLocks noGrp="1"/>
          </p:cNvSpPr>
          <p:nvPr>
            <p:ph type="sldNum" sz="quarter" idx="12"/>
          </p:nvPr>
        </p:nvSpPr>
        <p:spPr/>
        <p:txBody>
          <a:bodyPr/>
          <a:lstStyle/>
          <a:p>
            <a:fld id="{6E2D2B3B-882E-40F3-A32F-6DD516915044}" type="slidenum">
              <a:rPr lang="en-US" smtClean="0"/>
              <a:pPr/>
              <a:t>27</a:t>
            </a:fld>
            <a:endParaRPr lang="en-US"/>
          </a:p>
        </p:txBody>
      </p:sp>
    </p:spTree>
    <p:extLst>
      <p:ext uri="{BB962C8B-B14F-4D97-AF65-F5344CB8AC3E}">
        <p14:creationId xmlns:p14="http://schemas.microsoft.com/office/powerpoint/2010/main" val="372548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42211-5350-A4F0-6E24-5C18B388B423}"/>
              </a:ext>
            </a:extLst>
          </p:cNvPr>
          <p:cNvSpPr>
            <a:spLocks noGrp="1"/>
          </p:cNvSpPr>
          <p:nvPr>
            <p:ph type="title"/>
          </p:nvPr>
        </p:nvSpPr>
        <p:spPr/>
        <p:txBody>
          <a:bodyPr/>
          <a:lstStyle/>
          <a:p>
            <a:pPr algn="ctr"/>
            <a:r>
              <a:rPr lang="en-US" dirty="0"/>
              <a:t>Recombinant Zoster (RZV, Shingles)</a:t>
            </a:r>
          </a:p>
        </p:txBody>
      </p:sp>
      <p:sp>
        <p:nvSpPr>
          <p:cNvPr id="3" name="Content Placeholder 2">
            <a:extLst>
              <a:ext uri="{FF2B5EF4-FFF2-40B4-BE49-F238E27FC236}">
                <a16:creationId xmlns:a16="http://schemas.microsoft.com/office/drawing/2014/main" id="{D802B368-11A2-E713-15E5-EFFAD4D94300}"/>
              </a:ext>
            </a:extLst>
          </p:cNvPr>
          <p:cNvSpPr>
            <a:spLocks noGrp="1"/>
          </p:cNvSpPr>
          <p:nvPr>
            <p:ph idx="1"/>
          </p:nvPr>
        </p:nvSpPr>
        <p:spPr/>
        <p:txBody>
          <a:bodyPr>
            <a:normAutofit lnSpcReduction="10000"/>
          </a:bodyPr>
          <a:lstStyle/>
          <a:p>
            <a:r>
              <a:rPr lang="en-US" dirty="0"/>
              <a:t>Protects against Varicella </a:t>
            </a:r>
            <a:r>
              <a:rPr lang="en-US" i="1" dirty="0"/>
              <a:t>reactivation</a:t>
            </a:r>
            <a:r>
              <a:rPr lang="en-US" dirty="0"/>
              <a:t> disease</a:t>
            </a:r>
          </a:p>
          <a:p>
            <a:endParaRPr lang="en-US" sz="800" dirty="0"/>
          </a:p>
          <a:p>
            <a:r>
              <a:rPr lang="en-US" dirty="0"/>
              <a:t>Old: Zoster live vaccine (ZLV, </a:t>
            </a:r>
            <a:r>
              <a:rPr lang="en-US" strike="sngStrike" dirty="0"/>
              <a:t>Zostavax</a:t>
            </a:r>
            <a:r>
              <a:rPr lang="en-US" dirty="0"/>
              <a:t>)</a:t>
            </a:r>
          </a:p>
          <a:p>
            <a:endParaRPr lang="en-US" sz="800" dirty="0"/>
          </a:p>
          <a:p>
            <a:r>
              <a:rPr lang="en-US" dirty="0"/>
              <a:t>New: Recombinant Zoster vaccine (RZV, Shingrix)</a:t>
            </a:r>
          </a:p>
          <a:p>
            <a:pPr lvl="1"/>
            <a:r>
              <a:rPr lang="en-US" dirty="0"/>
              <a:t>2 doses, 2-6 months apart</a:t>
            </a:r>
          </a:p>
          <a:p>
            <a:pPr lvl="1"/>
            <a:r>
              <a:rPr lang="en-US" dirty="0"/>
              <a:t>Regardless of previous herpes zoster or history of ZVL</a:t>
            </a:r>
          </a:p>
          <a:p>
            <a:pPr lvl="1"/>
            <a:r>
              <a:rPr lang="en-US" dirty="0"/>
              <a:t>For all PWH &gt; 18 years (not 50)</a:t>
            </a:r>
          </a:p>
          <a:p>
            <a:pPr lvl="1"/>
            <a:endParaRPr lang="en-US" sz="900" dirty="0"/>
          </a:p>
          <a:p>
            <a:r>
              <a:rPr lang="en-US" dirty="0"/>
              <a:t>Do not need to check serology</a:t>
            </a:r>
          </a:p>
          <a:p>
            <a:pPr marL="114300" indent="0">
              <a:buNone/>
            </a:pPr>
            <a:endParaRPr lang="en-US" dirty="0"/>
          </a:p>
          <a:p>
            <a:endParaRPr lang="en-US" dirty="0"/>
          </a:p>
        </p:txBody>
      </p:sp>
      <p:sp>
        <p:nvSpPr>
          <p:cNvPr id="5" name="Slide Number Placeholder 4">
            <a:extLst>
              <a:ext uri="{FF2B5EF4-FFF2-40B4-BE49-F238E27FC236}">
                <a16:creationId xmlns:a16="http://schemas.microsoft.com/office/drawing/2014/main" id="{C483E98F-FAF8-B21F-57CC-4CA89D5FEC7F}"/>
              </a:ext>
            </a:extLst>
          </p:cNvPr>
          <p:cNvSpPr>
            <a:spLocks noGrp="1"/>
          </p:cNvSpPr>
          <p:nvPr>
            <p:ph type="sldNum" sz="quarter" idx="12"/>
          </p:nvPr>
        </p:nvSpPr>
        <p:spPr/>
        <p:txBody>
          <a:bodyPr/>
          <a:lstStyle/>
          <a:p>
            <a:fld id="{6E2D2B3B-882E-40F3-A32F-6DD516915044}" type="slidenum">
              <a:rPr lang="en-US" smtClean="0"/>
              <a:pPr/>
              <a:t>28</a:t>
            </a:fld>
            <a:endParaRPr lang="en-US"/>
          </a:p>
        </p:txBody>
      </p:sp>
    </p:spTree>
    <p:extLst>
      <p:ext uri="{BB962C8B-B14F-4D97-AF65-F5344CB8AC3E}">
        <p14:creationId xmlns:p14="http://schemas.microsoft.com/office/powerpoint/2010/main" val="8882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A8217-3EBE-D52B-A696-BE549AFBA7EA}"/>
              </a:ext>
            </a:extLst>
          </p:cNvPr>
          <p:cNvSpPr>
            <a:spLocks noGrp="1"/>
          </p:cNvSpPr>
          <p:nvPr>
            <p:ph type="title"/>
          </p:nvPr>
        </p:nvSpPr>
        <p:spPr/>
        <p:txBody>
          <a:bodyPr/>
          <a:lstStyle/>
          <a:p>
            <a:r>
              <a:rPr lang="en-US" dirty="0"/>
              <a:t>Case 2</a:t>
            </a:r>
          </a:p>
        </p:txBody>
      </p:sp>
      <p:sp>
        <p:nvSpPr>
          <p:cNvPr id="3" name="Content Placeholder 2">
            <a:extLst>
              <a:ext uri="{FF2B5EF4-FFF2-40B4-BE49-F238E27FC236}">
                <a16:creationId xmlns:a16="http://schemas.microsoft.com/office/drawing/2014/main" id="{E36EB382-3E28-F9B2-9519-A8CC442FF0A2}"/>
              </a:ext>
            </a:extLst>
          </p:cNvPr>
          <p:cNvSpPr>
            <a:spLocks noGrp="1"/>
          </p:cNvSpPr>
          <p:nvPr>
            <p:ph idx="1"/>
          </p:nvPr>
        </p:nvSpPr>
        <p:spPr/>
        <p:txBody>
          <a:bodyPr>
            <a:normAutofit fontScale="92500" lnSpcReduction="20000"/>
          </a:bodyPr>
          <a:lstStyle/>
          <a:p>
            <a:pPr marL="114300" indent="0">
              <a:buNone/>
            </a:pPr>
            <a:r>
              <a:rPr lang="en-US" dirty="0"/>
              <a:t>A 47-year-old woman with HIV (CD4 368, VL undetectable) presents to your clinic for routine follow-up. One year ago, she received Tdap and PCV-13. She received this year’s flu and COVID vaccines. Her hepatitis labs are: Hep A IgG(+), </a:t>
            </a:r>
            <a:r>
              <a:rPr lang="en-US" dirty="0" err="1"/>
              <a:t>HBsAb</a:t>
            </a:r>
            <a:r>
              <a:rPr lang="en-US" dirty="0"/>
              <a:t>(-), HBsAg(-), </a:t>
            </a:r>
            <a:r>
              <a:rPr lang="en-US" dirty="0" err="1"/>
              <a:t>HBcAb</a:t>
            </a:r>
            <a:r>
              <a:rPr lang="en-US" dirty="0"/>
              <a:t>(-), HCV IgG(-). Which vaccines should you give?</a:t>
            </a:r>
          </a:p>
          <a:p>
            <a:pPr marL="114300" indent="0">
              <a:buNone/>
            </a:pPr>
            <a:r>
              <a:rPr lang="en-US" dirty="0"/>
              <a:t>A) PCV-20, Twinrix, Shingrix</a:t>
            </a:r>
          </a:p>
          <a:p>
            <a:pPr marL="114300" indent="0">
              <a:buNone/>
            </a:pPr>
            <a:r>
              <a:rPr lang="en-US" dirty="0"/>
              <a:t>B) PCV-20, Heplisav-B, Shingrix</a:t>
            </a:r>
          </a:p>
          <a:p>
            <a:pPr marL="114300" indent="0">
              <a:buNone/>
            </a:pPr>
            <a:r>
              <a:rPr lang="en-US" dirty="0"/>
              <a:t>C) PCV-13, Heplisav-B</a:t>
            </a:r>
          </a:p>
          <a:p>
            <a:pPr marL="114300" indent="0">
              <a:buNone/>
            </a:pPr>
            <a:r>
              <a:rPr lang="en-US" dirty="0"/>
              <a:t>D) PCV-13, Twinrix</a:t>
            </a:r>
          </a:p>
        </p:txBody>
      </p:sp>
      <p:sp>
        <p:nvSpPr>
          <p:cNvPr id="4" name="Slide Number Placeholder 3">
            <a:extLst>
              <a:ext uri="{FF2B5EF4-FFF2-40B4-BE49-F238E27FC236}">
                <a16:creationId xmlns:a16="http://schemas.microsoft.com/office/drawing/2014/main" id="{7EF483CC-3984-91C0-AD43-7D981C8C4BA2}"/>
              </a:ext>
            </a:extLst>
          </p:cNvPr>
          <p:cNvSpPr>
            <a:spLocks noGrp="1"/>
          </p:cNvSpPr>
          <p:nvPr>
            <p:ph type="sldNum" sz="quarter" idx="12"/>
          </p:nvPr>
        </p:nvSpPr>
        <p:spPr/>
        <p:txBody>
          <a:bodyPr/>
          <a:lstStyle/>
          <a:p>
            <a:fld id="{6E2D2B3B-882E-40F3-A32F-6DD516915044}" type="slidenum">
              <a:rPr lang="en-US" smtClean="0"/>
              <a:pPr/>
              <a:t>29</a:t>
            </a:fld>
            <a:endParaRPr lang="en-US"/>
          </a:p>
        </p:txBody>
      </p:sp>
    </p:spTree>
    <p:extLst>
      <p:ext uri="{BB962C8B-B14F-4D97-AF65-F5344CB8AC3E}">
        <p14:creationId xmlns:p14="http://schemas.microsoft.com/office/powerpoint/2010/main" val="3387572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9A5B-B2D3-4EA3-A299-125CFB7E71CC}"/>
              </a:ext>
            </a:extLst>
          </p:cNvPr>
          <p:cNvSpPr>
            <a:spLocks noGrp="1"/>
          </p:cNvSpPr>
          <p:nvPr>
            <p:ph type="title"/>
          </p:nvPr>
        </p:nvSpPr>
        <p:spPr/>
        <p:txBody>
          <a:bodyPr/>
          <a:lstStyle/>
          <a:p>
            <a:pPr algn="ctr"/>
            <a:r>
              <a:rPr lang="en-US" dirty="0"/>
              <a:t>Use of Trade/Brand Names</a:t>
            </a:r>
          </a:p>
        </p:txBody>
      </p:sp>
      <p:sp>
        <p:nvSpPr>
          <p:cNvPr id="3" name="Content Placeholder 2">
            <a:extLst>
              <a:ext uri="{FF2B5EF4-FFF2-40B4-BE49-F238E27FC236}">
                <a16:creationId xmlns:a16="http://schemas.microsoft.com/office/drawing/2014/main" id="{F2CDBED2-F37B-4958-BED9-2C8460F26CD1}"/>
              </a:ext>
            </a:extLst>
          </p:cNvPr>
          <p:cNvSpPr>
            <a:spLocks noGrp="1"/>
          </p:cNvSpPr>
          <p:nvPr>
            <p:ph idx="1"/>
          </p:nvPr>
        </p:nvSpPr>
        <p:spPr/>
        <p:txBody>
          <a:bodyPr/>
          <a:lstStyle/>
          <a:p>
            <a:endParaRPr lang="en-US" dirty="0"/>
          </a:p>
          <a:p>
            <a:pPr marL="114297"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B4EE4A2-2D25-4575-BE19-535D47BF54A6}"/>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3</a:t>
            </a:fld>
            <a:endParaRPr lang="en-US" dirty="0">
              <a:solidFill>
                <a:srgbClr val="FFFFFF"/>
              </a:solidFill>
              <a:latin typeface="Arial"/>
            </a:endParaRPr>
          </a:p>
        </p:txBody>
      </p:sp>
      <p:sp>
        <p:nvSpPr>
          <p:cNvPr id="5" name="TextBox 4">
            <a:extLst>
              <a:ext uri="{FF2B5EF4-FFF2-40B4-BE49-F238E27FC236}">
                <a16:creationId xmlns:a16="http://schemas.microsoft.com/office/drawing/2014/main" id="{F0BEDD42-78D0-43EE-8998-2C3555A31481}"/>
              </a:ext>
            </a:extLst>
          </p:cNvPr>
          <p:cNvSpPr txBox="1"/>
          <p:nvPr/>
        </p:nvSpPr>
        <p:spPr>
          <a:xfrm>
            <a:off x="669192" y="1063230"/>
            <a:ext cx="7891585" cy="3477875"/>
          </a:xfrm>
          <a:prstGeom prst="rect">
            <a:avLst/>
          </a:prstGeom>
          <a:noFill/>
        </p:spPr>
        <p:txBody>
          <a:bodyPr wrap="square" rtlCol="0">
            <a:spAutoFit/>
          </a:bodyPr>
          <a:lstStyle/>
          <a:p>
            <a:pPr defTabSz="914378"/>
            <a:r>
              <a:rPr lang="en-US" sz="2000" dirty="0">
                <a:solidFill>
                  <a:srgbClr val="222222"/>
                </a:solidFill>
                <a:latin typeface="Arial"/>
                <a:ea typeface="Calibri" panose="020F0502020204030204" pitchFamily="34" charset="0"/>
                <a:cs typeface="Times New Roman" panose="02020603050405020304" pitchFamily="18" charset="0"/>
              </a:rPr>
              <a:t>This program is supported by the Health Resources and Services Administration (HRSA) of the U.S. </a:t>
            </a:r>
            <a:r>
              <a:rPr lang="en-US" sz="2000" dirty="0">
                <a:solidFill>
                  <a:srgbClr val="222222"/>
                </a:solidFill>
                <a:ea typeface="Calibri" panose="020F0502020204030204" pitchFamily="34" charset="0"/>
                <a:cs typeface="Times New Roman" panose="02020603050405020304" pitchFamily="18" charset="0"/>
              </a:rPr>
              <a:t>Department of Health and Human Services (HHS) as part of an award totaling $</a:t>
            </a:r>
            <a:r>
              <a:rPr lang="en-US" sz="2000" dirty="0">
                <a:solidFill>
                  <a:srgbClr val="222222"/>
                </a:solidFill>
                <a:ea typeface="Calibri" panose="020F0502020204030204" pitchFamily="34" charset="0"/>
                <a:cs typeface="Times New Roman"/>
              </a:rPr>
              <a:t>4,205,743</a:t>
            </a:r>
            <a:r>
              <a:rPr lang="en-US" sz="2000" dirty="0">
                <a:solidFill>
                  <a:srgbClr val="222222"/>
                </a:solidFill>
                <a:ea typeface="Calibri" panose="020F0502020204030204" pitchFamily="34" charset="0"/>
                <a:cs typeface="Times New Roman" panose="02020603050405020304" pitchFamily="18" charset="0"/>
              </a:rPr>
              <a:t>, with 0% financed with non-governmental sources. </a:t>
            </a:r>
          </a:p>
          <a:p>
            <a:pPr defTabSz="914378"/>
            <a:endParaRPr lang="en-US" sz="2000" dirty="0">
              <a:solidFill>
                <a:srgbClr val="222222"/>
              </a:solidFill>
              <a:latin typeface="Arial"/>
              <a:ea typeface="Calibri" panose="020F0502020204030204" pitchFamily="34" charset="0"/>
              <a:cs typeface="Times New Roman" panose="02020603050405020304" pitchFamily="18" charset="0"/>
            </a:endParaRPr>
          </a:p>
          <a:p>
            <a:pPr defTabSz="914378"/>
            <a:r>
              <a:rPr lang="en-US" sz="2000" dirty="0">
                <a:solidFill>
                  <a:srgbClr val="222222"/>
                </a:solidFill>
                <a:latin typeface="Arial"/>
                <a:ea typeface="Calibri" panose="020F0502020204030204" pitchFamily="34" charset="0"/>
                <a:cs typeface="Times New Roman" panose="02020603050405020304" pitchFamily="18" charset="0"/>
              </a:rPr>
              <a:t>The views expressed do not necessarily reflect the official policies of the  Department of Health and Human Services, nor does mention of trade names, commercial practices, or organizations imply endorsement by the U.S. Government. </a:t>
            </a:r>
            <a:r>
              <a:rPr lang="en-US" sz="2000" i="1" dirty="0">
                <a:solidFill>
                  <a:srgbClr val="222222"/>
                </a:solidFill>
                <a:latin typeface="Arial"/>
                <a:ea typeface="Calibri" panose="020F0502020204030204" pitchFamily="34" charset="0"/>
                <a:cs typeface="Times New Roman" panose="02020603050405020304" pitchFamily="18" charset="0"/>
              </a:rPr>
              <a:t>Any trade/brand names for products mentioned during this presentation are for training and identification purposes only.</a:t>
            </a:r>
            <a:endParaRPr lang="en-US" sz="2000" dirty="0">
              <a:solidFill>
                <a:srgbClr val="222222"/>
              </a:solidFill>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889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A8217-3EBE-D52B-A696-BE549AFBA7EA}"/>
              </a:ext>
            </a:extLst>
          </p:cNvPr>
          <p:cNvSpPr>
            <a:spLocks noGrp="1"/>
          </p:cNvSpPr>
          <p:nvPr>
            <p:ph type="title"/>
          </p:nvPr>
        </p:nvSpPr>
        <p:spPr/>
        <p:txBody>
          <a:bodyPr/>
          <a:lstStyle/>
          <a:p>
            <a:r>
              <a:rPr lang="en-US" dirty="0"/>
              <a:t>Case 2</a:t>
            </a:r>
          </a:p>
        </p:txBody>
      </p:sp>
      <p:sp>
        <p:nvSpPr>
          <p:cNvPr id="3" name="Content Placeholder 2">
            <a:extLst>
              <a:ext uri="{FF2B5EF4-FFF2-40B4-BE49-F238E27FC236}">
                <a16:creationId xmlns:a16="http://schemas.microsoft.com/office/drawing/2014/main" id="{E36EB382-3E28-F9B2-9519-A8CC442FF0A2}"/>
              </a:ext>
            </a:extLst>
          </p:cNvPr>
          <p:cNvSpPr>
            <a:spLocks noGrp="1"/>
          </p:cNvSpPr>
          <p:nvPr>
            <p:ph idx="1"/>
          </p:nvPr>
        </p:nvSpPr>
        <p:spPr/>
        <p:txBody>
          <a:bodyPr>
            <a:normAutofit fontScale="92500" lnSpcReduction="20000"/>
          </a:bodyPr>
          <a:lstStyle/>
          <a:p>
            <a:pPr marL="114300" indent="0">
              <a:buNone/>
            </a:pPr>
            <a:r>
              <a:rPr lang="en-US" dirty="0"/>
              <a:t>A 47-year-old woman with HIV (CD4 368, VL undetectable) presents to your clinic for routine follow-up. One year ago, she received Tdap and PCV-13. She received this year’s flu and COVID vaccines. Her hepatitis labs are: Hep A IgG(+), </a:t>
            </a:r>
            <a:r>
              <a:rPr lang="en-US" dirty="0" err="1"/>
              <a:t>HBsAb</a:t>
            </a:r>
            <a:r>
              <a:rPr lang="en-US" dirty="0"/>
              <a:t>(-), HBsAg(-), </a:t>
            </a:r>
            <a:r>
              <a:rPr lang="en-US" dirty="0" err="1"/>
              <a:t>HBcAb</a:t>
            </a:r>
            <a:r>
              <a:rPr lang="en-US" dirty="0"/>
              <a:t>(-), HCV IgG(-). Which vaccines should you give?</a:t>
            </a:r>
          </a:p>
          <a:p>
            <a:pPr marL="114300" indent="0">
              <a:buNone/>
            </a:pPr>
            <a:r>
              <a:rPr lang="en-US" dirty="0"/>
              <a:t>A) PCV-20, Twinrix, Shingrix</a:t>
            </a:r>
          </a:p>
          <a:p>
            <a:pPr marL="114300" indent="0">
              <a:buNone/>
            </a:pPr>
            <a:r>
              <a:rPr lang="en-US" b="1" dirty="0"/>
              <a:t>B) PCV-20, Heplisav-B, Shingrix</a:t>
            </a:r>
          </a:p>
          <a:p>
            <a:pPr marL="114300" indent="0">
              <a:buNone/>
            </a:pPr>
            <a:r>
              <a:rPr lang="en-US" dirty="0"/>
              <a:t>C) PCV-13, Heplisav-B</a:t>
            </a:r>
          </a:p>
          <a:p>
            <a:pPr marL="114300" indent="0">
              <a:buNone/>
            </a:pPr>
            <a:r>
              <a:rPr lang="en-US" dirty="0"/>
              <a:t>D) PCV-13, Twinrix</a:t>
            </a:r>
          </a:p>
        </p:txBody>
      </p:sp>
      <p:sp>
        <p:nvSpPr>
          <p:cNvPr id="4" name="Slide Number Placeholder 3">
            <a:extLst>
              <a:ext uri="{FF2B5EF4-FFF2-40B4-BE49-F238E27FC236}">
                <a16:creationId xmlns:a16="http://schemas.microsoft.com/office/drawing/2014/main" id="{7EF483CC-3984-91C0-AD43-7D981C8C4BA2}"/>
              </a:ext>
            </a:extLst>
          </p:cNvPr>
          <p:cNvSpPr>
            <a:spLocks noGrp="1"/>
          </p:cNvSpPr>
          <p:nvPr>
            <p:ph type="sldNum" sz="quarter" idx="12"/>
          </p:nvPr>
        </p:nvSpPr>
        <p:spPr/>
        <p:txBody>
          <a:bodyPr/>
          <a:lstStyle/>
          <a:p>
            <a:fld id="{6E2D2B3B-882E-40F3-A32F-6DD516915044}" type="slidenum">
              <a:rPr lang="en-US" smtClean="0"/>
              <a:pPr/>
              <a:t>30</a:t>
            </a:fld>
            <a:endParaRPr lang="en-US"/>
          </a:p>
        </p:txBody>
      </p:sp>
    </p:spTree>
    <p:extLst>
      <p:ext uri="{BB962C8B-B14F-4D97-AF65-F5344CB8AC3E}">
        <p14:creationId xmlns:p14="http://schemas.microsoft.com/office/powerpoint/2010/main" val="292700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3B90D7-2BF5-66D0-98EC-A58E9C70631A}"/>
              </a:ext>
            </a:extLst>
          </p:cNvPr>
          <p:cNvSpPr>
            <a:spLocks noGrp="1"/>
          </p:cNvSpPr>
          <p:nvPr>
            <p:ph type="title"/>
          </p:nvPr>
        </p:nvSpPr>
        <p:spPr/>
        <p:txBody>
          <a:bodyPr/>
          <a:lstStyle/>
          <a:p>
            <a:r>
              <a:rPr lang="en-US" dirty="0"/>
              <a:t>Vaccines for Certain PWH</a:t>
            </a:r>
          </a:p>
        </p:txBody>
      </p:sp>
      <p:sp>
        <p:nvSpPr>
          <p:cNvPr id="4" name="Slide Number Placeholder 3">
            <a:extLst>
              <a:ext uri="{FF2B5EF4-FFF2-40B4-BE49-F238E27FC236}">
                <a16:creationId xmlns:a16="http://schemas.microsoft.com/office/drawing/2014/main" id="{3DC40756-439F-9034-027D-563B347B0981}"/>
              </a:ext>
            </a:extLst>
          </p:cNvPr>
          <p:cNvSpPr>
            <a:spLocks noGrp="1"/>
          </p:cNvSpPr>
          <p:nvPr>
            <p:ph type="sldNum" sz="quarter" idx="12"/>
          </p:nvPr>
        </p:nvSpPr>
        <p:spPr/>
        <p:txBody>
          <a:bodyPr/>
          <a:lstStyle/>
          <a:p>
            <a:fld id="{6E2D2B3B-882E-40F3-A32F-6DD516915044}" type="slidenum">
              <a:rPr lang="en-US" smtClean="0"/>
              <a:pPr/>
              <a:t>31</a:t>
            </a:fld>
            <a:endParaRPr lang="en-US"/>
          </a:p>
        </p:txBody>
      </p:sp>
    </p:spTree>
    <p:extLst>
      <p:ext uri="{BB962C8B-B14F-4D97-AF65-F5344CB8AC3E}">
        <p14:creationId xmlns:p14="http://schemas.microsoft.com/office/powerpoint/2010/main" val="2550556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42211-5350-A4F0-6E24-5C18B388B423}"/>
              </a:ext>
            </a:extLst>
          </p:cNvPr>
          <p:cNvSpPr>
            <a:spLocks noGrp="1"/>
          </p:cNvSpPr>
          <p:nvPr>
            <p:ph type="title"/>
          </p:nvPr>
        </p:nvSpPr>
        <p:spPr/>
        <p:txBody>
          <a:bodyPr/>
          <a:lstStyle/>
          <a:p>
            <a:pPr algn="ctr"/>
            <a:r>
              <a:rPr lang="en-US" dirty="0"/>
              <a:t>Bucket 3: Vaccines for Certain PWH</a:t>
            </a:r>
          </a:p>
        </p:txBody>
      </p:sp>
      <p:sp>
        <p:nvSpPr>
          <p:cNvPr id="3" name="Content Placeholder 2">
            <a:extLst>
              <a:ext uri="{FF2B5EF4-FFF2-40B4-BE49-F238E27FC236}">
                <a16:creationId xmlns:a16="http://schemas.microsoft.com/office/drawing/2014/main" id="{D802B368-11A2-E713-15E5-EFFAD4D94300}"/>
              </a:ext>
            </a:extLst>
          </p:cNvPr>
          <p:cNvSpPr>
            <a:spLocks noGrp="1"/>
          </p:cNvSpPr>
          <p:nvPr>
            <p:ph idx="1"/>
          </p:nvPr>
        </p:nvSpPr>
        <p:spPr/>
        <p:txBody>
          <a:bodyPr/>
          <a:lstStyle/>
          <a:p>
            <a:pPr>
              <a:lnSpc>
                <a:spcPct val="150000"/>
              </a:lnSpc>
            </a:pPr>
            <a:r>
              <a:rPr lang="en-US" dirty="0"/>
              <a:t>Varicella zoster (VAR)</a:t>
            </a:r>
          </a:p>
          <a:p>
            <a:pPr>
              <a:lnSpc>
                <a:spcPct val="150000"/>
              </a:lnSpc>
            </a:pPr>
            <a:r>
              <a:rPr lang="en-US" dirty="0"/>
              <a:t>Meningococcal (MenB)</a:t>
            </a:r>
          </a:p>
          <a:p>
            <a:pPr>
              <a:lnSpc>
                <a:spcPct val="150000"/>
              </a:lnSpc>
            </a:pPr>
            <a:r>
              <a:rPr lang="en-US" dirty="0"/>
              <a:t>Measles, Mumps, &amp; Rubella (MMR)</a:t>
            </a:r>
          </a:p>
          <a:p>
            <a:pPr>
              <a:lnSpc>
                <a:spcPct val="150000"/>
              </a:lnSpc>
            </a:pPr>
            <a:r>
              <a:rPr lang="en-US" i="1" dirty="0"/>
              <a:t>Haemophilus influenzae </a:t>
            </a:r>
            <a:r>
              <a:rPr lang="en-US" dirty="0"/>
              <a:t>type b (Hib)</a:t>
            </a:r>
          </a:p>
          <a:p>
            <a:pPr>
              <a:lnSpc>
                <a:spcPct val="150000"/>
              </a:lnSpc>
            </a:pPr>
            <a:r>
              <a:rPr lang="en-US" dirty="0" err="1"/>
              <a:t>Mpox</a:t>
            </a:r>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C483E98F-FAF8-B21F-57CC-4CA89D5FEC7F}"/>
              </a:ext>
            </a:extLst>
          </p:cNvPr>
          <p:cNvSpPr>
            <a:spLocks noGrp="1"/>
          </p:cNvSpPr>
          <p:nvPr>
            <p:ph type="sldNum" sz="quarter" idx="12"/>
          </p:nvPr>
        </p:nvSpPr>
        <p:spPr/>
        <p:txBody>
          <a:bodyPr/>
          <a:lstStyle/>
          <a:p>
            <a:fld id="{6E2D2B3B-882E-40F3-A32F-6DD516915044}" type="slidenum">
              <a:rPr lang="en-US" smtClean="0"/>
              <a:pPr/>
              <a:t>32</a:t>
            </a:fld>
            <a:endParaRPr lang="en-US"/>
          </a:p>
        </p:txBody>
      </p:sp>
    </p:spTree>
    <p:extLst>
      <p:ext uri="{BB962C8B-B14F-4D97-AF65-F5344CB8AC3E}">
        <p14:creationId xmlns:p14="http://schemas.microsoft.com/office/powerpoint/2010/main" val="1879446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42211-5350-A4F0-6E24-5C18B388B423}"/>
              </a:ext>
            </a:extLst>
          </p:cNvPr>
          <p:cNvSpPr>
            <a:spLocks noGrp="1"/>
          </p:cNvSpPr>
          <p:nvPr>
            <p:ph type="title"/>
          </p:nvPr>
        </p:nvSpPr>
        <p:spPr/>
        <p:txBody>
          <a:bodyPr/>
          <a:lstStyle/>
          <a:p>
            <a:pPr algn="ctr"/>
            <a:r>
              <a:rPr lang="en-US" dirty="0"/>
              <a:t>Varicella Zoster (VAR)</a:t>
            </a:r>
          </a:p>
        </p:txBody>
      </p:sp>
      <p:sp>
        <p:nvSpPr>
          <p:cNvPr id="3" name="Content Placeholder 2">
            <a:extLst>
              <a:ext uri="{FF2B5EF4-FFF2-40B4-BE49-F238E27FC236}">
                <a16:creationId xmlns:a16="http://schemas.microsoft.com/office/drawing/2014/main" id="{D802B368-11A2-E713-15E5-EFFAD4D94300}"/>
              </a:ext>
            </a:extLst>
          </p:cNvPr>
          <p:cNvSpPr>
            <a:spLocks noGrp="1"/>
          </p:cNvSpPr>
          <p:nvPr>
            <p:ph idx="1"/>
          </p:nvPr>
        </p:nvSpPr>
        <p:spPr/>
        <p:txBody>
          <a:bodyPr>
            <a:normAutofit/>
          </a:bodyPr>
          <a:lstStyle/>
          <a:p>
            <a:r>
              <a:rPr lang="en-US" dirty="0"/>
              <a:t>Chickenpox vaccine – most adults will have been vaccinated or exposed during childhood</a:t>
            </a:r>
          </a:p>
          <a:p>
            <a:endParaRPr lang="en-US" sz="800" dirty="0"/>
          </a:p>
          <a:p>
            <a:r>
              <a:rPr lang="en-US" dirty="0"/>
              <a:t>If no known/documented exposure or vaccination and born after 1980, check VZV IgG</a:t>
            </a:r>
          </a:p>
          <a:p>
            <a:pPr lvl="1"/>
            <a:r>
              <a:rPr lang="en-US" dirty="0"/>
              <a:t>If not immune, give 2 doses, 3 months apart</a:t>
            </a:r>
          </a:p>
          <a:p>
            <a:pPr lvl="1"/>
            <a:endParaRPr lang="en-US" sz="800" dirty="0"/>
          </a:p>
          <a:p>
            <a:r>
              <a:rPr lang="en-US" dirty="0"/>
              <a:t>Live vaccine – </a:t>
            </a:r>
            <a:r>
              <a:rPr lang="en-US" dirty="0">
                <a:solidFill>
                  <a:srgbClr val="FF0000"/>
                </a:solidFill>
              </a:rPr>
              <a:t>contraindicated</a:t>
            </a:r>
            <a:r>
              <a:rPr lang="en-US" dirty="0"/>
              <a:t> when CD4 &lt; 200 and in pregnancy</a:t>
            </a:r>
          </a:p>
          <a:p>
            <a:pPr marL="114300" indent="0">
              <a:buNone/>
            </a:pPr>
            <a:endParaRPr lang="en-US" dirty="0"/>
          </a:p>
          <a:p>
            <a:endParaRPr lang="en-US" dirty="0"/>
          </a:p>
        </p:txBody>
      </p:sp>
      <p:sp>
        <p:nvSpPr>
          <p:cNvPr id="5" name="Slide Number Placeholder 4">
            <a:extLst>
              <a:ext uri="{FF2B5EF4-FFF2-40B4-BE49-F238E27FC236}">
                <a16:creationId xmlns:a16="http://schemas.microsoft.com/office/drawing/2014/main" id="{C483E98F-FAF8-B21F-57CC-4CA89D5FEC7F}"/>
              </a:ext>
            </a:extLst>
          </p:cNvPr>
          <p:cNvSpPr>
            <a:spLocks noGrp="1"/>
          </p:cNvSpPr>
          <p:nvPr>
            <p:ph type="sldNum" sz="quarter" idx="12"/>
          </p:nvPr>
        </p:nvSpPr>
        <p:spPr/>
        <p:txBody>
          <a:bodyPr/>
          <a:lstStyle/>
          <a:p>
            <a:fld id="{6E2D2B3B-882E-40F3-A32F-6DD516915044}" type="slidenum">
              <a:rPr lang="en-US" smtClean="0"/>
              <a:pPr/>
              <a:t>33</a:t>
            </a:fld>
            <a:endParaRPr lang="en-US"/>
          </a:p>
        </p:txBody>
      </p:sp>
    </p:spTree>
    <p:extLst>
      <p:ext uri="{BB962C8B-B14F-4D97-AF65-F5344CB8AC3E}">
        <p14:creationId xmlns:p14="http://schemas.microsoft.com/office/powerpoint/2010/main" val="173037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42211-5350-A4F0-6E24-5C18B388B423}"/>
              </a:ext>
            </a:extLst>
          </p:cNvPr>
          <p:cNvSpPr>
            <a:spLocks noGrp="1"/>
          </p:cNvSpPr>
          <p:nvPr>
            <p:ph type="title"/>
          </p:nvPr>
        </p:nvSpPr>
        <p:spPr/>
        <p:txBody>
          <a:bodyPr/>
          <a:lstStyle/>
          <a:p>
            <a:pPr algn="ctr"/>
            <a:r>
              <a:rPr lang="en-US" dirty="0"/>
              <a:t>Meningococcal (MenB)</a:t>
            </a:r>
          </a:p>
        </p:txBody>
      </p:sp>
      <p:sp>
        <p:nvSpPr>
          <p:cNvPr id="3" name="Content Placeholder 2">
            <a:extLst>
              <a:ext uri="{FF2B5EF4-FFF2-40B4-BE49-F238E27FC236}">
                <a16:creationId xmlns:a16="http://schemas.microsoft.com/office/drawing/2014/main" id="{D802B368-11A2-E713-15E5-EFFAD4D94300}"/>
              </a:ext>
            </a:extLst>
          </p:cNvPr>
          <p:cNvSpPr>
            <a:spLocks noGrp="1"/>
          </p:cNvSpPr>
          <p:nvPr>
            <p:ph idx="1"/>
          </p:nvPr>
        </p:nvSpPr>
        <p:spPr/>
        <p:txBody>
          <a:bodyPr/>
          <a:lstStyle/>
          <a:p>
            <a:r>
              <a:rPr lang="en-US" dirty="0"/>
              <a:t>Not routinely recommended for PWH</a:t>
            </a:r>
          </a:p>
          <a:p>
            <a:endParaRPr lang="en-US" sz="800" dirty="0"/>
          </a:p>
          <a:p>
            <a:r>
              <a:rPr lang="en-US" dirty="0"/>
              <a:t>Only recommended if they meet other criteria:</a:t>
            </a:r>
          </a:p>
          <a:p>
            <a:pPr lvl="1"/>
            <a:r>
              <a:rPr lang="en-US" dirty="0"/>
              <a:t>Functional or anatomic asplenia</a:t>
            </a:r>
          </a:p>
          <a:p>
            <a:pPr lvl="1"/>
            <a:r>
              <a:rPr lang="en-US" dirty="0"/>
              <a:t>Persistent complement deficiency</a:t>
            </a:r>
          </a:p>
          <a:p>
            <a:pPr lvl="1"/>
            <a:r>
              <a:rPr lang="en-US" dirty="0"/>
              <a:t>Receiving complement inhibitor (eculizumab, </a:t>
            </a:r>
            <a:r>
              <a:rPr lang="en-US" dirty="0" err="1"/>
              <a:t>ravulizumab</a:t>
            </a:r>
            <a:r>
              <a:rPr lang="en-US" dirty="0"/>
              <a:t>)</a:t>
            </a:r>
          </a:p>
          <a:p>
            <a:pPr lvl="1"/>
            <a:r>
              <a:rPr lang="en-US" dirty="0"/>
              <a:t>High-risk congregate settings</a:t>
            </a:r>
          </a:p>
          <a:p>
            <a:pPr marL="114300" indent="0">
              <a:buNone/>
            </a:pPr>
            <a:endParaRPr lang="en-US" dirty="0"/>
          </a:p>
          <a:p>
            <a:endParaRPr lang="en-US" dirty="0"/>
          </a:p>
        </p:txBody>
      </p:sp>
      <p:sp>
        <p:nvSpPr>
          <p:cNvPr id="5" name="Slide Number Placeholder 4">
            <a:extLst>
              <a:ext uri="{FF2B5EF4-FFF2-40B4-BE49-F238E27FC236}">
                <a16:creationId xmlns:a16="http://schemas.microsoft.com/office/drawing/2014/main" id="{C483E98F-FAF8-B21F-57CC-4CA89D5FEC7F}"/>
              </a:ext>
            </a:extLst>
          </p:cNvPr>
          <p:cNvSpPr>
            <a:spLocks noGrp="1"/>
          </p:cNvSpPr>
          <p:nvPr>
            <p:ph type="sldNum" sz="quarter" idx="12"/>
          </p:nvPr>
        </p:nvSpPr>
        <p:spPr/>
        <p:txBody>
          <a:bodyPr/>
          <a:lstStyle/>
          <a:p>
            <a:fld id="{6E2D2B3B-882E-40F3-A32F-6DD516915044}" type="slidenum">
              <a:rPr lang="en-US" smtClean="0"/>
              <a:pPr/>
              <a:t>34</a:t>
            </a:fld>
            <a:endParaRPr lang="en-US"/>
          </a:p>
        </p:txBody>
      </p:sp>
    </p:spTree>
    <p:extLst>
      <p:ext uri="{BB962C8B-B14F-4D97-AF65-F5344CB8AC3E}">
        <p14:creationId xmlns:p14="http://schemas.microsoft.com/office/powerpoint/2010/main" val="356702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0753E-F23A-865D-1AEE-D6971FD9A0FD}"/>
              </a:ext>
            </a:extLst>
          </p:cNvPr>
          <p:cNvSpPr>
            <a:spLocks noGrp="1"/>
          </p:cNvSpPr>
          <p:nvPr>
            <p:ph type="title"/>
          </p:nvPr>
        </p:nvSpPr>
        <p:spPr/>
        <p:txBody>
          <a:bodyPr/>
          <a:lstStyle/>
          <a:p>
            <a:pPr algn="ctr"/>
            <a:r>
              <a:rPr lang="en-US" dirty="0"/>
              <a:t>Meningococcal (MenB)</a:t>
            </a:r>
          </a:p>
        </p:txBody>
      </p:sp>
      <p:sp>
        <p:nvSpPr>
          <p:cNvPr id="3" name="Content Placeholder 2">
            <a:extLst>
              <a:ext uri="{FF2B5EF4-FFF2-40B4-BE49-F238E27FC236}">
                <a16:creationId xmlns:a16="http://schemas.microsoft.com/office/drawing/2014/main" id="{C957CBFC-10B7-7B6A-725D-AB5B22DDC42A}"/>
              </a:ext>
            </a:extLst>
          </p:cNvPr>
          <p:cNvSpPr>
            <a:spLocks noGrp="1"/>
          </p:cNvSpPr>
          <p:nvPr>
            <p:ph idx="1"/>
          </p:nvPr>
        </p:nvSpPr>
        <p:spPr/>
        <p:txBody>
          <a:bodyPr/>
          <a:lstStyle/>
          <a:p>
            <a:r>
              <a:rPr lang="en-US" dirty="0"/>
              <a:t>MenB-4C (Bexsero) or MenB-</a:t>
            </a:r>
            <a:r>
              <a:rPr lang="en-US" dirty="0" err="1"/>
              <a:t>FHbp</a:t>
            </a:r>
            <a:r>
              <a:rPr lang="en-US" dirty="0"/>
              <a:t> (</a:t>
            </a:r>
            <a:r>
              <a:rPr lang="en-US" dirty="0" err="1"/>
              <a:t>Trumemba</a:t>
            </a:r>
            <a:r>
              <a:rPr lang="en-US" dirty="0"/>
              <a:t>)</a:t>
            </a:r>
          </a:p>
          <a:p>
            <a:pPr lvl="1"/>
            <a:r>
              <a:rPr lang="en-US" dirty="0"/>
              <a:t>Not interchangeable</a:t>
            </a:r>
          </a:p>
          <a:p>
            <a:pPr lvl="1"/>
            <a:r>
              <a:rPr lang="en-US" dirty="0"/>
              <a:t>Bexsero: 2 doses, 1 month apart</a:t>
            </a:r>
          </a:p>
          <a:p>
            <a:pPr lvl="1"/>
            <a:r>
              <a:rPr lang="en-US" dirty="0" err="1"/>
              <a:t>Trumemba</a:t>
            </a:r>
            <a:r>
              <a:rPr lang="en-US" dirty="0"/>
              <a:t>: 2 doses, 6 months apart</a:t>
            </a:r>
          </a:p>
          <a:p>
            <a:pPr lvl="1"/>
            <a:endParaRPr lang="en-US" sz="800" dirty="0"/>
          </a:p>
          <a:p>
            <a:r>
              <a:rPr lang="en-US" dirty="0"/>
              <a:t>Okay to give with </a:t>
            </a:r>
            <a:r>
              <a:rPr lang="en-US" dirty="0" err="1"/>
              <a:t>MenACWY</a:t>
            </a:r>
            <a:r>
              <a:rPr lang="en-US" dirty="0"/>
              <a:t> (use different arm)</a:t>
            </a:r>
          </a:p>
        </p:txBody>
      </p:sp>
      <p:sp>
        <p:nvSpPr>
          <p:cNvPr id="4" name="Slide Number Placeholder 3">
            <a:extLst>
              <a:ext uri="{FF2B5EF4-FFF2-40B4-BE49-F238E27FC236}">
                <a16:creationId xmlns:a16="http://schemas.microsoft.com/office/drawing/2014/main" id="{FBF6B42F-55AA-063C-B16E-CFEC82642618}"/>
              </a:ext>
            </a:extLst>
          </p:cNvPr>
          <p:cNvSpPr>
            <a:spLocks noGrp="1"/>
          </p:cNvSpPr>
          <p:nvPr>
            <p:ph type="sldNum" sz="quarter" idx="12"/>
          </p:nvPr>
        </p:nvSpPr>
        <p:spPr/>
        <p:txBody>
          <a:bodyPr/>
          <a:lstStyle/>
          <a:p>
            <a:fld id="{6E2D2B3B-882E-40F3-A32F-6DD516915044}" type="slidenum">
              <a:rPr lang="en-US" smtClean="0"/>
              <a:pPr/>
              <a:t>35</a:t>
            </a:fld>
            <a:endParaRPr lang="en-US"/>
          </a:p>
        </p:txBody>
      </p:sp>
    </p:spTree>
    <p:extLst>
      <p:ext uri="{BB962C8B-B14F-4D97-AF65-F5344CB8AC3E}">
        <p14:creationId xmlns:p14="http://schemas.microsoft.com/office/powerpoint/2010/main" val="130215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42211-5350-A4F0-6E24-5C18B388B423}"/>
              </a:ext>
            </a:extLst>
          </p:cNvPr>
          <p:cNvSpPr>
            <a:spLocks noGrp="1"/>
          </p:cNvSpPr>
          <p:nvPr>
            <p:ph type="title"/>
          </p:nvPr>
        </p:nvSpPr>
        <p:spPr/>
        <p:txBody>
          <a:bodyPr/>
          <a:lstStyle/>
          <a:p>
            <a:pPr algn="ctr"/>
            <a:r>
              <a:rPr lang="en-US" dirty="0"/>
              <a:t>MMR (measles, mumps and rubella)</a:t>
            </a:r>
          </a:p>
        </p:txBody>
      </p:sp>
      <p:sp>
        <p:nvSpPr>
          <p:cNvPr id="3" name="Content Placeholder 2">
            <a:extLst>
              <a:ext uri="{FF2B5EF4-FFF2-40B4-BE49-F238E27FC236}">
                <a16:creationId xmlns:a16="http://schemas.microsoft.com/office/drawing/2014/main" id="{D802B368-11A2-E713-15E5-EFFAD4D94300}"/>
              </a:ext>
            </a:extLst>
          </p:cNvPr>
          <p:cNvSpPr>
            <a:spLocks noGrp="1"/>
          </p:cNvSpPr>
          <p:nvPr>
            <p:ph idx="1"/>
          </p:nvPr>
        </p:nvSpPr>
        <p:spPr/>
        <p:txBody>
          <a:bodyPr>
            <a:normAutofit/>
          </a:bodyPr>
          <a:lstStyle/>
          <a:p>
            <a:r>
              <a:rPr lang="en-US" dirty="0"/>
              <a:t>Live-attenuated: </a:t>
            </a:r>
            <a:r>
              <a:rPr lang="en-US" dirty="0">
                <a:solidFill>
                  <a:srgbClr val="FF0000"/>
                </a:solidFill>
              </a:rPr>
              <a:t>contraindicated</a:t>
            </a:r>
            <a:r>
              <a:rPr lang="en-US" dirty="0"/>
              <a:t> if CD4 &lt; 200</a:t>
            </a:r>
          </a:p>
          <a:p>
            <a:pPr lvl="1"/>
            <a:r>
              <a:rPr lang="en-US" dirty="0"/>
              <a:t>Quadrivalent (MMRV) is </a:t>
            </a:r>
            <a:r>
              <a:rPr lang="en-US" dirty="0">
                <a:solidFill>
                  <a:srgbClr val="FF0000"/>
                </a:solidFill>
              </a:rPr>
              <a:t>contraindicated</a:t>
            </a:r>
            <a:r>
              <a:rPr lang="en-US" dirty="0"/>
              <a:t> for all PWH</a:t>
            </a:r>
          </a:p>
          <a:p>
            <a:pPr lvl="1"/>
            <a:endParaRPr lang="en-US" sz="800" dirty="0"/>
          </a:p>
          <a:p>
            <a:r>
              <a:rPr lang="en-US" dirty="0"/>
              <a:t>Only give if patient lacks immunity:</a:t>
            </a:r>
          </a:p>
          <a:p>
            <a:pPr lvl="1"/>
            <a:r>
              <a:rPr lang="en-US" dirty="0"/>
              <a:t>Born after 1957, and</a:t>
            </a:r>
          </a:p>
          <a:p>
            <a:pPr lvl="1"/>
            <a:r>
              <a:rPr lang="en-US" dirty="0"/>
              <a:t>No documentation of MMR vaccination, and</a:t>
            </a:r>
          </a:p>
          <a:p>
            <a:pPr lvl="1"/>
            <a:r>
              <a:rPr lang="en-US" dirty="0"/>
              <a:t>Titers negative</a:t>
            </a:r>
          </a:p>
          <a:p>
            <a:pPr lvl="1"/>
            <a:endParaRPr lang="en-US" sz="800" dirty="0"/>
          </a:p>
          <a:p>
            <a:r>
              <a:rPr lang="en-US" dirty="0"/>
              <a:t>Give 2 doses, at least 4 weeks apart</a:t>
            </a:r>
          </a:p>
          <a:p>
            <a:endParaRPr lang="en-US" dirty="0"/>
          </a:p>
          <a:p>
            <a:pPr lvl="1"/>
            <a:endParaRPr lang="en-US" dirty="0"/>
          </a:p>
          <a:p>
            <a:pPr lvl="1"/>
            <a:endParaRPr lang="en-US" dirty="0"/>
          </a:p>
          <a:p>
            <a:pPr lvl="1"/>
            <a:endParaRPr lang="en-US" dirty="0"/>
          </a:p>
          <a:p>
            <a:pPr marL="114300" indent="0">
              <a:buNone/>
            </a:pPr>
            <a:endParaRPr lang="en-US" dirty="0"/>
          </a:p>
          <a:p>
            <a:endParaRPr lang="en-US" dirty="0"/>
          </a:p>
        </p:txBody>
      </p:sp>
      <p:sp>
        <p:nvSpPr>
          <p:cNvPr id="5" name="Slide Number Placeholder 4">
            <a:extLst>
              <a:ext uri="{FF2B5EF4-FFF2-40B4-BE49-F238E27FC236}">
                <a16:creationId xmlns:a16="http://schemas.microsoft.com/office/drawing/2014/main" id="{C483E98F-FAF8-B21F-57CC-4CA89D5FEC7F}"/>
              </a:ext>
            </a:extLst>
          </p:cNvPr>
          <p:cNvSpPr>
            <a:spLocks noGrp="1"/>
          </p:cNvSpPr>
          <p:nvPr>
            <p:ph type="sldNum" sz="quarter" idx="12"/>
          </p:nvPr>
        </p:nvSpPr>
        <p:spPr/>
        <p:txBody>
          <a:bodyPr/>
          <a:lstStyle/>
          <a:p>
            <a:fld id="{6E2D2B3B-882E-40F3-A32F-6DD516915044}" type="slidenum">
              <a:rPr lang="en-US" smtClean="0"/>
              <a:pPr/>
              <a:t>36</a:t>
            </a:fld>
            <a:endParaRPr lang="en-US"/>
          </a:p>
        </p:txBody>
      </p:sp>
    </p:spTree>
    <p:extLst>
      <p:ext uri="{BB962C8B-B14F-4D97-AF65-F5344CB8AC3E}">
        <p14:creationId xmlns:p14="http://schemas.microsoft.com/office/powerpoint/2010/main" val="36163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42211-5350-A4F0-6E24-5C18B388B423}"/>
              </a:ext>
            </a:extLst>
          </p:cNvPr>
          <p:cNvSpPr>
            <a:spLocks noGrp="1"/>
          </p:cNvSpPr>
          <p:nvPr>
            <p:ph type="title"/>
          </p:nvPr>
        </p:nvSpPr>
        <p:spPr/>
        <p:txBody>
          <a:bodyPr/>
          <a:lstStyle/>
          <a:p>
            <a:pPr algn="ctr"/>
            <a:r>
              <a:rPr lang="en-US" i="1" dirty="0"/>
              <a:t>Haemophilus influenzae </a:t>
            </a:r>
            <a:r>
              <a:rPr lang="en-US" dirty="0"/>
              <a:t>type b (Hib)</a:t>
            </a:r>
          </a:p>
        </p:txBody>
      </p:sp>
      <p:sp>
        <p:nvSpPr>
          <p:cNvPr id="3" name="Content Placeholder 2">
            <a:extLst>
              <a:ext uri="{FF2B5EF4-FFF2-40B4-BE49-F238E27FC236}">
                <a16:creationId xmlns:a16="http://schemas.microsoft.com/office/drawing/2014/main" id="{D802B368-11A2-E713-15E5-EFFAD4D94300}"/>
              </a:ext>
            </a:extLst>
          </p:cNvPr>
          <p:cNvSpPr>
            <a:spLocks noGrp="1"/>
          </p:cNvSpPr>
          <p:nvPr>
            <p:ph idx="1"/>
          </p:nvPr>
        </p:nvSpPr>
        <p:spPr/>
        <p:txBody>
          <a:bodyPr/>
          <a:lstStyle/>
          <a:p>
            <a:r>
              <a:rPr lang="en-US" dirty="0"/>
              <a:t>Not routinely recommended for PWH</a:t>
            </a:r>
          </a:p>
          <a:p>
            <a:endParaRPr lang="en-US" sz="800" dirty="0"/>
          </a:p>
          <a:p>
            <a:r>
              <a:rPr lang="en-US" dirty="0"/>
              <a:t>Only recommended if they meet other criteria:</a:t>
            </a:r>
          </a:p>
          <a:p>
            <a:pPr lvl="1"/>
            <a:r>
              <a:rPr lang="en-US" dirty="0"/>
              <a:t>Anatomical or functional asplenia</a:t>
            </a:r>
          </a:p>
          <a:p>
            <a:pPr lvl="1"/>
            <a:r>
              <a:rPr lang="en-US" dirty="0"/>
              <a:t>Hematopoietic stem cell transplant</a:t>
            </a:r>
          </a:p>
          <a:p>
            <a:endParaRPr lang="en-US" dirty="0"/>
          </a:p>
          <a:p>
            <a:pPr marL="114300" indent="0">
              <a:buNone/>
            </a:pPr>
            <a:endParaRPr lang="en-US" dirty="0"/>
          </a:p>
          <a:p>
            <a:endParaRPr lang="en-US" dirty="0"/>
          </a:p>
        </p:txBody>
      </p:sp>
      <p:sp>
        <p:nvSpPr>
          <p:cNvPr id="5" name="Slide Number Placeholder 4">
            <a:extLst>
              <a:ext uri="{FF2B5EF4-FFF2-40B4-BE49-F238E27FC236}">
                <a16:creationId xmlns:a16="http://schemas.microsoft.com/office/drawing/2014/main" id="{C483E98F-FAF8-B21F-57CC-4CA89D5FEC7F}"/>
              </a:ext>
            </a:extLst>
          </p:cNvPr>
          <p:cNvSpPr>
            <a:spLocks noGrp="1"/>
          </p:cNvSpPr>
          <p:nvPr>
            <p:ph type="sldNum" sz="quarter" idx="12"/>
          </p:nvPr>
        </p:nvSpPr>
        <p:spPr/>
        <p:txBody>
          <a:bodyPr/>
          <a:lstStyle/>
          <a:p>
            <a:fld id="{6E2D2B3B-882E-40F3-A32F-6DD516915044}" type="slidenum">
              <a:rPr lang="en-US" smtClean="0"/>
              <a:pPr/>
              <a:t>37</a:t>
            </a:fld>
            <a:endParaRPr lang="en-US"/>
          </a:p>
        </p:txBody>
      </p:sp>
    </p:spTree>
    <p:extLst>
      <p:ext uri="{BB962C8B-B14F-4D97-AF65-F5344CB8AC3E}">
        <p14:creationId xmlns:p14="http://schemas.microsoft.com/office/powerpoint/2010/main" val="4003608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42211-5350-A4F0-6E24-5C18B388B423}"/>
              </a:ext>
            </a:extLst>
          </p:cNvPr>
          <p:cNvSpPr>
            <a:spLocks noGrp="1"/>
          </p:cNvSpPr>
          <p:nvPr>
            <p:ph type="title"/>
          </p:nvPr>
        </p:nvSpPr>
        <p:spPr/>
        <p:txBody>
          <a:bodyPr/>
          <a:lstStyle/>
          <a:p>
            <a:pPr algn="ctr"/>
            <a:r>
              <a:rPr lang="en-US" dirty="0"/>
              <a:t>Mpox (monkeypox)</a:t>
            </a:r>
          </a:p>
        </p:txBody>
      </p:sp>
      <p:sp>
        <p:nvSpPr>
          <p:cNvPr id="3" name="Content Placeholder 2">
            <a:extLst>
              <a:ext uri="{FF2B5EF4-FFF2-40B4-BE49-F238E27FC236}">
                <a16:creationId xmlns:a16="http://schemas.microsoft.com/office/drawing/2014/main" id="{D802B368-11A2-E713-15E5-EFFAD4D94300}"/>
              </a:ext>
            </a:extLst>
          </p:cNvPr>
          <p:cNvSpPr>
            <a:spLocks noGrp="1"/>
          </p:cNvSpPr>
          <p:nvPr>
            <p:ph idx="1"/>
          </p:nvPr>
        </p:nvSpPr>
        <p:spPr/>
        <p:txBody>
          <a:bodyPr/>
          <a:lstStyle/>
          <a:p>
            <a:r>
              <a:rPr lang="en-US" dirty="0"/>
              <a:t>Should be offered for persons with HIV who</a:t>
            </a:r>
          </a:p>
          <a:p>
            <a:pPr lvl="1"/>
            <a:r>
              <a:rPr lang="en-US" dirty="0"/>
              <a:t>Have the potential for </a:t>
            </a:r>
            <a:r>
              <a:rPr lang="en-US" dirty="0" err="1"/>
              <a:t>mpox</a:t>
            </a:r>
            <a:r>
              <a:rPr lang="en-US" dirty="0"/>
              <a:t> exposure, or </a:t>
            </a:r>
          </a:p>
          <a:p>
            <a:pPr lvl="1"/>
            <a:r>
              <a:rPr lang="en-US" dirty="0"/>
              <a:t>Anticipate potential exposure to </a:t>
            </a:r>
            <a:r>
              <a:rPr lang="en-US" dirty="0" err="1"/>
              <a:t>mpox</a:t>
            </a:r>
            <a:r>
              <a:rPr lang="en-US" dirty="0"/>
              <a:t>, or</a:t>
            </a:r>
          </a:p>
          <a:p>
            <a:pPr lvl="1"/>
            <a:r>
              <a:rPr lang="en-US" dirty="0"/>
              <a:t>Requests vaccination</a:t>
            </a:r>
          </a:p>
          <a:p>
            <a:pPr lvl="1"/>
            <a:endParaRPr lang="en-US" sz="800" dirty="0"/>
          </a:p>
          <a:p>
            <a:r>
              <a:rPr lang="en-US" dirty="0" err="1"/>
              <a:t>Jynneos</a:t>
            </a:r>
            <a:r>
              <a:rPr lang="en-US" dirty="0"/>
              <a:t>: give 2 doses, 4 weeks apart</a:t>
            </a:r>
          </a:p>
          <a:p>
            <a:endParaRPr lang="en-US" sz="800" dirty="0"/>
          </a:p>
          <a:p>
            <a:r>
              <a:rPr lang="en-US" dirty="0"/>
              <a:t>ACAM2000: </a:t>
            </a:r>
            <a:r>
              <a:rPr lang="en-US" dirty="0">
                <a:solidFill>
                  <a:srgbClr val="FF0000"/>
                </a:solidFill>
              </a:rPr>
              <a:t>contraindicated</a:t>
            </a:r>
            <a:r>
              <a:rPr lang="en-US" dirty="0"/>
              <a:t> for all PWH</a:t>
            </a:r>
          </a:p>
          <a:p>
            <a:pPr marL="114300" indent="0">
              <a:buNone/>
            </a:pPr>
            <a:endParaRPr lang="en-US" dirty="0"/>
          </a:p>
          <a:p>
            <a:endParaRPr lang="en-US" dirty="0"/>
          </a:p>
        </p:txBody>
      </p:sp>
      <p:sp>
        <p:nvSpPr>
          <p:cNvPr id="5" name="Slide Number Placeholder 4">
            <a:extLst>
              <a:ext uri="{FF2B5EF4-FFF2-40B4-BE49-F238E27FC236}">
                <a16:creationId xmlns:a16="http://schemas.microsoft.com/office/drawing/2014/main" id="{C483E98F-FAF8-B21F-57CC-4CA89D5FEC7F}"/>
              </a:ext>
            </a:extLst>
          </p:cNvPr>
          <p:cNvSpPr>
            <a:spLocks noGrp="1"/>
          </p:cNvSpPr>
          <p:nvPr>
            <p:ph type="sldNum" sz="quarter" idx="12"/>
          </p:nvPr>
        </p:nvSpPr>
        <p:spPr/>
        <p:txBody>
          <a:bodyPr/>
          <a:lstStyle/>
          <a:p>
            <a:fld id="{6E2D2B3B-882E-40F3-A32F-6DD516915044}" type="slidenum">
              <a:rPr lang="en-US" smtClean="0"/>
              <a:pPr/>
              <a:t>38</a:t>
            </a:fld>
            <a:endParaRPr lang="en-US"/>
          </a:p>
        </p:txBody>
      </p:sp>
    </p:spTree>
    <p:extLst>
      <p:ext uri="{BB962C8B-B14F-4D97-AF65-F5344CB8AC3E}">
        <p14:creationId xmlns:p14="http://schemas.microsoft.com/office/powerpoint/2010/main" val="316981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27C8F-640A-8D2F-F374-EECD858A45F4}"/>
              </a:ext>
            </a:extLst>
          </p:cNvPr>
          <p:cNvSpPr>
            <a:spLocks noGrp="1"/>
          </p:cNvSpPr>
          <p:nvPr>
            <p:ph type="title"/>
          </p:nvPr>
        </p:nvSpPr>
        <p:spPr/>
        <p:txBody>
          <a:bodyPr/>
          <a:lstStyle/>
          <a:p>
            <a:r>
              <a:rPr lang="en-US" dirty="0"/>
              <a:t>Case 3</a:t>
            </a:r>
          </a:p>
        </p:txBody>
      </p:sp>
      <p:sp>
        <p:nvSpPr>
          <p:cNvPr id="3" name="Content Placeholder 2">
            <a:extLst>
              <a:ext uri="{FF2B5EF4-FFF2-40B4-BE49-F238E27FC236}">
                <a16:creationId xmlns:a16="http://schemas.microsoft.com/office/drawing/2014/main" id="{981480B1-5A0A-7C3C-57FC-02E1753C6641}"/>
              </a:ext>
            </a:extLst>
          </p:cNvPr>
          <p:cNvSpPr>
            <a:spLocks noGrp="1"/>
          </p:cNvSpPr>
          <p:nvPr>
            <p:ph idx="1"/>
          </p:nvPr>
        </p:nvSpPr>
        <p:spPr/>
        <p:txBody>
          <a:bodyPr>
            <a:normAutofit lnSpcReduction="10000"/>
          </a:bodyPr>
          <a:lstStyle/>
          <a:p>
            <a:pPr marL="114300" indent="0">
              <a:buNone/>
            </a:pPr>
            <a:r>
              <a:rPr lang="en-US" dirty="0"/>
              <a:t>A 21-year-old with HIV (CD4 150/12%, VL undetectable) comes into your clinic for vaccinations. He is a college student and lives in a dorm. Which of the following are indicated at this time?</a:t>
            </a:r>
          </a:p>
          <a:p>
            <a:pPr marL="114300" indent="0">
              <a:buNone/>
            </a:pPr>
            <a:r>
              <a:rPr lang="en-US" dirty="0"/>
              <a:t>A) </a:t>
            </a:r>
            <a:r>
              <a:rPr lang="en-US" dirty="0" err="1"/>
              <a:t>MenACWY</a:t>
            </a:r>
            <a:r>
              <a:rPr lang="en-US" dirty="0"/>
              <a:t>, MenB, VAR, MMR</a:t>
            </a:r>
          </a:p>
          <a:p>
            <a:pPr marL="114300" indent="0">
              <a:buNone/>
            </a:pPr>
            <a:r>
              <a:rPr lang="en-US" dirty="0"/>
              <a:t>B) </a:t>
            </a:r>
            <a:r>
              <a:rPr lang="en-US" dirty="0" err="1"/>
              <a:t>MenACWY</a:t>
            </a:r>
            <a:r>
              <a:rPr lang="en-US" dirty="0"/>
              <a:t>, MenB, RSV</a:t>
            </a:r>
          </a:p>
          <a:p>
            <a:pPr marL="114300" indent="0">
              <a:buNone/>
            </a:pPr>
            <a:r>
              <a:rPr lang="en-US" dirty="0"/>
              <a:t>C) </a:t>
            </a:r>
            <a:r>
              <a:rPr lang="en-US" dirty="0" err="1"/>
              <a:t>MenACWY</a:t>
            </a:r>
            <a:r>
              <a:rPr lang="en-US" dirty="0"/>
              <a:t>, MenB, RZV</a:t>
            </a:r>
          </a:p>
          <a:p>
            <a:pPr marL="114300" indent="0">
              <a:buNone/>
            </a:pPr>
            <a:r>
              <a:rPr lang="en-US" dirty="0"/>
              <a:t>D) </a:t>
            </a:r>
            <a:r>
              <a:rPr lang="en-US" dirty="0" err="1"/>
              <a:t>MenACWY</a:t>
            </a:r>
            <a:r>
              <a:rPr lang="en-US" dirty="0"/>
              <a:t>, RZV</a:t>
            </a:r>
          </a:p>
        </p:txBody>
      </p:sp>
      <p:sp>
        <p:nvSpPr>
          <p:cNvPr id="4" name="Slide Number Placeholder 3">
            <a:extLst>
              <a:ext uri="{FF2B5EF4-FFF2-40B4-BE49-F238E27FC236}">
                <a16:creationId xmlns:a16="http://schemas.microsoft.com/office/drawing/2014/main" id="{9E06469B-1DAF-7382-A86E-597E376F8AD4}"/>
              </a:ext>
            </a:extLst>
          </p:cNvPr>
          <p:cNvSpPr>
            <a:spLocks noGrp="1"/>
          </p:cNvSpPr>
          <p:nvPr>
            <p:ph type="sldNum" sz="quarter" idx="12"/>
          </p:nvPr>
        </p:nvSpPr>
        <p:spPr/>
        <p:txBody>
          <a:bodyPr/>
          <a:lstStyle/>
          <a:p>
            <a:fld id="{6E2D2B3B-882E-40F3-A32F-6DD516915044}" type="slidenum">
              <a:rPr lang="en-US" smtClean="0"/>
              <a:pPr/>
              <a:t>39</a:t>
            </a:fld>
            <a:endParaRPr lang="en-US"/>
          </a:p>
        </p:txBody>
      </p:sp>
    </p:spTree>
    <p:extLst>
      <p:ext uri="{BB962C8B-B14F-4D97-AF65-F5344CB8AC3E}">
        <p14:creationId xmlns:p14="http://schemas.microsoft.com/office/powerpoint/2010/main" val="2082655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8ED0A-DB30-C93F-A9AD-F61F609C7175}"/>
              </a:ext>
            </a:extLst>
          </p:cNvPr>
          <p:cNvSpPr>
            <a:spLocks noGrp="1"/>
          </p:cNvSpPr>
          <p:nvPr>
            <p:ph type="title"/>
          </p:nvPr>
        </p:nvSpPr>
        <p:spPr/>
        <p:txBody>
          <a:bodyPr/>
          <a:lstStyle/>
          <a:p>
            <a:pPr algn="ctr"/>
            <a:r>
              <a:rPr lang="en-US" dirty="0"/>
              <a:t>Unconscious Bias Disclosure</a:t>
            </a:r>
          </a:p>
        </p:txBody>
      </p:sp>
      <p:sp>
        <p:nvSpPr>
          <p:cNvPr id="3" name="Content Placeholder 2">
            <a:extLst>
              <a:ext uri="{FF2B5EF4-FFF2-40B4-BE49-F238E27FC236}">
                <a16:creationId xmlns:a16="http://schemas.microsoft.com/office/drawing/2014/main" id="{3FF913B5-B8AA-4FF0-7E4F-A2DCC2A52012}"/>
              </a:ext>
            </a:extLst>
          </p:cNvPr>
          <p:cNvSpPr>
            <a:spLocks noGrp="1"/>
          </p:cNvSpPr>
          <p:nvPr>
            <p:ph idx="1"/>
          </p:nvPr>
        </p:nvSpPr>
        <p:spPr/>
        <p:txBody>
          <a:bodyPr>
            <a:normAutofit fontScale="92500"/>
          </a:bodyPr>
          <a:lstStyle/>
          <a:p>
            <a:r>
              <a:rPr lang="en-US" dirty="0"/>
              <a:t>SCAETC recognizes that language is constantly evolving, and while we make every effort to avoid bias and stigmatizing terms, we acknowledge that unintentional lapses may occur in our presentations.</a:t>
            </a:r>
          </a:p>
          <a:p>
            <a:r>
              <a:rPr lang="en-US" dirty="0"/>
              <a:t>We value your feedback and encourage you to share any concerns related to language, images, or concepts that may be offensive or stigmatizing. </a:t>
            </a:r>
          </a:p>
          <a:p>
            <a:r>
              <a:rPr lang="en-US" dirty="0"/>
              <a:t>Your input will help us refine and improve our presentations, ensuring they remain inclusive and respectful to participants.</a:t>
            </a:r>
          </a:p>
        </p:txBody>
      </p:sp>
      <p:sp>
        <p:nvSpPr>
          <p:cNvPr id="4" name="Slide Number Placeholder 3">
            <a:extLst>
              <a:ext uri="{FF2B5EF4-FFF2-40B4-BE49-F238E27FC236}">
                <a16:creationId xmlns:a16="http://schemas.microsoft.com/office/drawing/2014/main" id="{782116D6-C495-FFD8-35E8-5FAE826C226A}"/>
              </a:ext>
            </a:extLst>
          </p:cNvPr>
          <p:cNvSpPr>
            <a:spLocks noGrp="1"/>
          </p:cNvSpPr>
          <p:nvPr>
            <p:ph type="sldNum" sz="quarter" idx="12"/>
          </p:nvPr>
        </p:nvSpPr>
        <p:spPr/>
        <p:txBody>
          <a:bodyPr/>
          <a:lstStyle/>
          <a:p>
            <a:fld id="{6E2D2B3B-882E-40F3-A32F-6DD516915044}" type="slidenum">
              <a:rPr lang="en-US" smtClean="0"/>
              <a:pPr/>
              <a:t>4</a:t>
            </a:fld>
            <a:endParaRPr lang="en-US"/>
          </a:p>
        </p:txBody>
      </p:sp>
    </p:spTree>
    <p:extLst>
      <p:ext uri="{BB962C8B-B14F-4D97-AF65-F5344CB8AC3E}">
        <p14:creationId xmlns:p14="http://schemas.microsoft.com/office/powerpoint/2010/main" val="8629752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27C8F-640A-8D2F-F374-EECD858A45F4}"/>
              </a:ext>
            </a:extLst>
          </p:cNvPr>
          <p:cNvSpPr>
            <a:spLocks noGrp="1"/>
          </p:cNvSpPr>
          <p:nvPr>
            <p:ph type="title"/>
          </p:nvPr>
        </p:nvSpPr>
        <p:spPr/>
        <p:txBody>
          <a:bodyPr/>
          <a:lstStyle/>
          <a:p>
            <a:r>
              <a:rPr lang="en-US" dirty="0"/>
              <a:t>Case 3</a:t>
            </a:r>
          </a:p>
        </p:txBody>
      </p:sp>
      <p:sp>
        <p:nvSpPr>
          <p:cNvPr id="3" name="Content Placeholder 2">
            <a:extLst>
              <a:ext uri="{FF2B5EF4-FFF2-40B4-BE49-F238E27FC236}">
                <a16:creationId xmlns:a16="http://schemas.microsoft.com/office/drawing/2014/main" id="{981480B1-5A0A-7C3C-57FC-02E1753C6641}"/>
              </a:ext>
            </a:extLst>
          </p:cNvPr>
          <p:cNvSpPr>
            <a:spLocks noGrp="1"/>
          </p:cNvSpPr>
          <p:nvPr>
            <p:ph idx="1"/>
          </p:nvPr>
        </p:nvSpPr>
        <p:spPr/>
        <p:txBody>
          <a:bodyPr>
            <a:normAutofit lnSpcReduction="10000"/>
          </a:bodyPr>
          <a:lstStyle/>
          <a:p>
            <a:pPr marL="114300" indent="0">
              <a:buNone/>
            </a:pPr>
            <a:r>
              <a:rPr lang="en-US" dirty="0"/>
              <a:t>A 21-year-old with HIV (CD4 150/12%, VL undetectable) comes into your clinic for vaccinations. He is a college student and lives in a dorm. Which of the following are indicated at this time?</a:t>
            </a:r>
          </a:p>
          <a:p>
            <a:pPr marL="114300" indent="0">
              <a:buNone/>
            </a:pPr>
            <a:r>
              <a:rPr lang="en-US" dirty="0"/>
              <a:t>A) </a:t>
            </a:r>
            <a:r>
              <a:rPr lang="en-US" dirty="0" err="1"/>
              <a:t>MenACWY</a:t>
            </a:r>
            <a:r>
              <a:rPr lang="en-US" dirty="0"/>
              <a:t>, MenB, VAR, MMR</a:t>
            </a:r>
          </a:p>
          <a:p>
            <a:pPr marL="114300" indent="0">
              <a:buNone/>
            </a:pPr>
            <a:r>
              <a:rPr lang="en-US" dirty="0"/>
              <a:t>B) </a:t>
            </a:r>
            <a:r>
              <a:rPr lang="en-US" dirty="0" err="1"/>
              <a:t>MenACWY</a:t>
            </a:r>
            <a:r>
              <a:rPr lang="en-US" dirty="0"/>
              <a:t>, MenB, RSV</a:t>
            </a:r>
          </a:p>
          <a:p>
            <a:pPr marL="114300" indent="0">
              <a:buNone/>
            </a:pPr>
            <a:r>
              <a:rPr lang="en-US" b="1" dirty="0"/>
              <a:t>C) </a:t>
            </a:r>
            <a:r>
              <a:rPr lang="en-US" b="1" dirty="0" err="1"/>
              <a:t>MenACWY</a:t>
            </a:r>
            <a:r>
              <a:rPr lang="en-US" b="1" dirty="0"/>
              <a:t>, MenB, RZV</a:t>
            </a:r>
          </a:p>
          <a:p>
            <a:pPr marL="114300" indent="0">
              <a:buNone/>
            </a:pPr>
            <a:r>
              <a:rPr lang="en-US" dirty="0"/>
              <a:t>D) </a:t>
            </a:r>
            <a:r>
              <a:rPr lang="en-US" dirty="0" err="1"/>
              <a:t>MenACWY</a:t>
            </a:r>
            <a:r>
              <a:rPr lang="en-US" dirty="0"/>
              <a:t>, RZV</a:t>
            </a:r>
          </a:p>
        </p:txBody>
      </p:sp>
      <p:sp>
        <p:nvSpPr>
          <p:cNvPr id="4" name="Slide Number Placeholder 3">
            <a:extLst>
              <a:ext uri="{FF2B5EF4-FFF2-40B4-BE49-F238E27FC236}">
                <a16:creationId xmlns:a16="http://schemas.microsoft.com/office/drawing/2014/main" id="{9E06469B-1DAF-7382-A86E-597E376F8AD4}"/>
              </a:ext>
            </a:extLst>
          </p:cNvPr>
          <p:cNvSpPr>
            <a:spLocks noGrp="1"/>
          </p:cNvSpPr>
          <p:nvPr>
            <p:ph type="sldNum" sz="quarter" idx="12"/>
          </p:nvPr>
        </p:nvSpPr>
        <p:spPr/>
        <p:txBody>
          <a:bodyPr/>
          <a:lstStyle/>
          <a:p>
            <a:fld id="{6E2D2B3B-882E-40F3-A32F-6DD516915044}" type="slidenum">
              <a:rPr lang="en-US" smtClean="0"/>
              <a:pPr/>
              <a:t>40</a:t>
            </a:fld>
            <a:endParaRPr lang="en-US"/>
          </a:p>
        </p:txBody>
      </p:sp>
    </p:spTree>
    <p:extLst>
      <p:ext uri="{BB962C8B-B14F-4D97-AF65-F5344CB8AC3E}">
        <p14:creationId xmlns:p14="http://schemas.microsoft.com/office/powerpoint/2010/main" val="612784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42211-5350-A4F0-6E24-5C18B388B423}"/>
              </a:ext>
            </a:extLst>
          </p:cNvPr>
          <p:cNvSpPr>
            <a:spLocks noGrp="1"/>
          </p:cNvSpPr>
          <p:nvPr>
            <p:ph type="title"/>
          </p:nvPr>
        </p:nvSpPr>
        <p:spPr/>
        <p:txBody>
          <a:bodyPr/>
          <a:lstStyle/>
          <a:p>
            <a:pPr algn="ctr"/>
            <a:r>
              <a:rPr lang="en-US" dirty="0"/>
              <a:t>Contraindicated Vaccines in PWH</a:t>
            </a:r>
          </a:p>
        </p:txBody>
      </p:sp>
      <p:sp>
        <p:nvSpPr>
          <p:cNvPr id="3" name="Content Placeholder 2">
            <a:extLst>
              <a:ext uri="{FF2B5EF4-FFF2-40B4-BE49-F238E27FC236}">
                <a16:creationId xmlns:a16="http://schemas.microsoft.com/office/drawing/2014/main" id="{D802B368-11A2-E713-15E5-EFFAD4D94300}"/>
              </a:ext>
            </a:extLst>
          </p:cNvPr>
          <p:cNvSpPr>
            <a:spLocks noGrp="1"/>
          </p:cNvSpPr>
          <p:nvPr>
            <p:ph idx="1"/>
          </p:nvPr>
        </p:nvSpPr>
        <p:spPr/>
        <p:txBody>
          <a:bodyPr>
            <a:normAutofit fontScale="92500" lnSpcReduction="10000"/>
          </a:bodyPr>
          <a:lstStyle/>
          <a:p>
            <a:r>
              <a:rPr lang="en-US" dirty="0"/>
              <a:t>Contraindicated regardless of CD4 count:</a:t>
            </a:r>
          </a:p>
          <a:p>
            <a:pPr lvl="1"/>
            <a:r>
              <a:rPr lang="en-US" dirty="0"/>
              <a:t>Live intranasal influenza vaccine (LAIV, </a:t>
            </a:r>
            <a:r>
              <a:rPr lang="en-US" i="1" dirty="0" err="1"/>
              <a:t>FluMist</a:t>
            </a:r>
            <a:r>
              <a:rPr lang="en-US" dirty="0"/>
              <a:t>)</a:t>
            </a:r>
          </a:p>
          <a:p>
            <a:pPr lvl="1"/>
            <a:r>
              <a:rPr lang="en-US" dirty="0"/>
              <a:t>Live smallpox/</a:t>
            </a:r>
            <a:r>
              <a:rPr lang="en-US" dirty="0" err="1"/>
              <a:t>mpox</a:t>
            </a:r>
            <a:r>
              <a:rPr lang="en-US" dirty="0"/>
              <a:t> vaccine (ACAM2000)</a:t>
            </a:r>
          </a:p>
          <a:p>
            <a:pPr lvl="1"/>
            <a:r>
              <a:rPr lang="en-US" dirty="0"/>
              <a:t>Quadrivalent measles-mumps-rubella-varicella vaccine (MMVR)</a:t>
            </a:r>
          </a:p>
          <a:p>
            <a:pPr lvl="1"/>
            <a:endParaRPr lang="en-US" sz="900" dirty="0"/>
          </a:p>
          <a:p>
            <a:r>
              <a:rPr lang="en-US" dirty="0"/>
              <a:t>Contraindicated if CD4 &lt; 200:</a:t>
            </a:r>
          </a:p>
          <a:p>
            <a:pPr lvl="1"/>
            <a:r>
              <a:rPr lang="en-US" dirty="0"/>
              <a:t>Live attenuated oral Typhoid vaccine (</a:t>
            </a:r>
            <a:r>
              <a:rPr lang="en-US" i="1" dirty="0" err="1"/>
              <a:t>Vivotif</a:t>
            </a:r>
            <a:r>
              <a:rPr lang="en-US" dirty="0"/>
              <a:t>)</a:t>
            </a:r>
          </a:p>
          <a:p>
            <a:pPr lvl="1"/>
            <a:r>
              <a:rPr lang="en-US" dirty="0"/>
              <a:t>Live MMR</a:t>
            </a:r>
          </a:p>
          <a:p>
            <a:pPr lvl="1"/>
            <a:r>
              <a:rPr lang="en-US" dirty="0"/>
              <a:t>Live varicella vaccine (</a:t>
            </a:r>
            <a:r>
              <a:rPr lang="en-US" i="1" dirty="0" err="1"/>
              <a:t>Varivax</a:t>
            </a:r>
            <a:r>
              <a:rPr lang="en-US" dirty="0"/>
              <a:t>)</a:t>
            </a:r>
          </a:p>
          <a:p>
            <a:pPr lvl="1"/>
            <a:r>
              <a:rPr lang="en-US" dirty="0"/>
              <a:t>Live yellow fever vaccine (</a:t>
            </a:r>
            <a:r>
              <a:rPr lang="en-US" i="1" dirty="0"/>
              <a:t>YF-VAX</a:t>
            </a:r>
            <a:r>
              <a:rPr lang="en-US" dirty="0"/>
              <a:t>)</a:t>
            </a:r>
          </a:p>
          <a:p>
            <a:pPr lvl="1"/>
            <a:endParaRPr lang="en-US" dirty="0"/>
          </a:p>
          <a:p>
            <a:pPr lvl="1"/>
            <a:endParaRPr lang="en-US" dirty="0"/>
          </a:p>
          <a:p>
            <a:pPr marL="114300" indent="0">
              <a:buNone/>
            </a:pPr>
            <a:endParaRPr lang="en-US" dirty="0"/>
          </a:p>
          <a:p>
            <a:endParaRPr lang="en-US" dirty="0"/>
          </a:p>
        </p:txBody>
      </p:sp>
      <p:sp>
        <p:nvSpPr>
          <p:cNvPr id="5" name="Slide Number Placeholder 4">
            <a:extLst>
              <a:ext uri="{FF2B5EF4-FFF2-40B4-BE49-F238E27FC236}">
                <a16:creationId xmlns:a16="http://schemas.microsoft.com/office/drawing/2014/main" id="{C483E98F-FAF8-B21F-57CC-4CA89D5FEC7F}"/>
              </a:ext>
            </a:extLst>
          </p:cNvPr>
          <p:cNvSpPr>
            <a:spLocks noGrp="1"/>
          </p:cNvSpPr>
          <p:nvPr>
            <p:ph type="sldNum" sz="quarter" idx="12"/>
          </p:nvPr>
        </p:nvSpPr>
        <p:spPr/>
        <p:txBody>
          <a:bodyPr/>
          <a:lstStyle/>
          <a:p>
            <a:fld id="{6E2D2B3B-882E-40F3-A32F-6DD516915044}" type="slidenum">
              <a:rPr lang="en-US" smtClean="0"/>
              <a:pPr/>
              <a:t>41</a:t>
            </a:fld>
            <a:endParaRPr lang="en-US"/>
          </a:p>
        </p:txBody>
      </p:sp>
    </p:spTree>
    <p:extLst>
      <p:ext uri="{BB962C8B-B14F-4D97-AF65-F5344CB8AC3E}">
        <p14:creationId xmlns:p14="http://schemas.microsoft.com/office/powerpoint/2010/main" val="228759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0B6-5B31-30B1-BB4E-5EB9D5EDEF7C}"/>
              </a:ext>
            </a:extLst>
          </p:cNvPr>
          <p:cNvSpPr>
            <a:spLocks noGrp="1"/>
          </p:cNvSpPr>
          <p:nvPr>
            <p:ph type="title"/>
          </p:nvPr>
        </p:nvSpPr>
        <p:spPr/>
        <p:txBody>
          <a:bodyPr/>
          <a:lstStyle/>
          <a:p>
            <a:pPr algn="ctr"/>
            <a:r>
              <a:rPr lang="en-US" dirty="0"/>
              <a:t>References / Resources</a:t>
            </a:r>
          </a:p>
        </p:txBody>
      </p:sp>
      <p:sp>
        <p:nvSpPr>
          <p:cNvPr id="3" name="Content Placeholder 2">
            <a:extLst>
              <a:ext uri="{FF2B5EF4-FFF2-40B4-BE49-F238E27FC236}">
                <a16:creationId xmlns:a16="http://schemas.microsoft.com/office/drawing/2014/main" id="{59DC2E88-C403-F02B-1630-D2E49A77D433}"/>
              </a:ext>
            </a:extLst>
          </p:cNvPr>
          <p:cNvSpPr>
            <a:spLocks noGrp="1"/>
          </p:cNvSpPr>
          <p:nvPr>
            <p:ph idx="1"/>
          </p:nvPr>
        </p:nvSpPr>
        <p:spPr/>
        <p:txBody>
          <a:bodyPr/>
          <a:lstStyle/>
          <a:p>
            <a:r>
              <a:rPr lang="en-US" dirty="0">
                <a:hlinkClick r:id="rId3"/>
              </a:rPr>
              <a:t>Core Concepts - Immunizations in Adults - Basic HIV Primary Care - National HIV Curriculum (uw.edu)</a:t>
            </a:r>
            <a:endParaRPr lang="en-US" dirty="0"/>
          </a:p>
          <a:p>
            <a:r>
              <a:rPr lang="en-US" dirty="0">
                <a:hlinkClick r:id="rId4"/>
              </a:rPr>
              <a:t>Adult Immunization Schedule by Age | CDC</a:t>
            </a:r>
            <a:endParaRPr lang="en-US" dirty="0"/>
          </a:p>
          <a:p>
            <a:r>
              <a:rPr lang="en-US" dirty="0">
                <a:hlinkClick r:id="rId5"/>
              </a:rPr>
              <a:t>Meet the Immunize.org Team Behind "Ask the Experts"</a:t>
            </a:r>
            <a:endParaRPr lang="en-US" dirty="0"/>
          </a:p>
          <a:p>
            <a:endParaRPr lang="en-US" dirty="0"/>
          </a:p>
        </p:txBody>
      </p:sp>
      <p:sp>
        <p:nvSpPr>
          <p:cNvPr id="4" name="Slide Number Placeholder 3">
            <a:extLst>
              <a:ext uri="{FF2B5EF4-FFF2-40B4-BE49-F238E27FC236}">
                <a16:creationId xmlns:a16="http://schemas.microsoft.com/office/drawing/2014/main" id="{904CFE36-C684-B7B4-14C6-BA3DDF40112B}"/>
              </a:ext>
            </a:extLst>
          </p:cNvPr>
          <p:cNvSpPr>
            <a:spLocks noGrp="1"/>
          </p:cNvSpPr>
          <p:nvPr>
            <p:ph type="sldNum" sz="quarter" idx="12"/>
          </p:nvPr>
        </p:nvSpPr>
        <p:spPr/>
        <p:txBody>
          <a:bodyPr/>
          <a:lstStyle/>
          <a:p>
            <a:fld id="{6E2D2B3B-882E-40F3-A32F-6DD516915044}" type="slidenum">
              <a:rPr lang="en-US" smtClean="0"/>
              <a:pPr/>
              <a:t>42</a:t>
            </a:fld>
            <a:endParaRPr lang="en-US"/>
          </a:p>
        </p:txBody>
      </p:sp>
    </p:spTree>
    <p:extLst>
      <p:ext uri="{BB962C8B-B14F-4D97-AF65-F5344CB8AC3E}">
        <p14:creationId xmlns:p14="http://schemas.microsoft.com/office/powerpoint/2010/main" val="31268671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42950"/>
            <a:ext cx="8839200" cy="3794521"/>
          </a:xfrm>
        </p:spPr>
        <p:txBody>
          <a:bodyPr>
            <a:normAutofit/>
          </a:bodyPr>
          <a:lstStyle/>
          <a:p>
            <a:pPr marL="114300" indent="0" algn="ctr">
              <a:buNone/>
              <a:defRPr sz="1900" i="1"/>
            </a:pPr>
            <a:r>
              <a:rPr lang="en-US" dirty="0"/>
              <a:t>If you are interested in other training opportunities, contact:</a:t>
            </a:r>
          </a:p>
          <a:p>
            <a:pPr algn="ctr">
              <a:defRPr sz="1700" b="1"/>
            </a:pPr>
            <a:endParaRPr lang="en-US" dirty="0"/>
          </a:p>
          <a:p>
            <a:pPr marL="114300" indent="0" algn="ctr">
              <a:buNone/>
              <a:defRPr sz="1700"/>
            </a:pPr>
            <a:endParaRPr lang="en-US" dirty="0"/>
          </a:p>
          <a:p>
            <a:pPr marL="114300" indent="0" algn="ctr">
              <a:buNone/>
              <a:defRPr sz="1700"/>
            </a:pPr>
            <a:r>
              <a:rPr lang="en-US" dirty="0"/>
              <a:t>Dana Gray, SCAETC Program Director</a:t>
            </a:r>
            <a:br>
              <a:rPr lang="en-US" dirty="0"/>
            </a:br>
            <a:r>
              <a:rPr lang="en-US" dirty="0"/>
              <a:t>LSU Health – New Orleans, School of Public Health</a:t>
            </a:r>
            <a:br>
              <a:rPr lang="en-US" dirty="0"/>
            </a:br>
            <a:r>
              <a:rPr lang="en-US" u="sng" dirty="0">
                <a:solidFill>
                  <a:srgbClr val="478FCC"/>
                </a:solidFill>
                <a:uFill>
                  <a:solidFill>
                    <a:srgbClr val="478FCC"/>
                  </a:solidFill>
                </a:uFill>
                <a:hlinkClick r:id="rId3"/>
              </a:rPr>
              <a:t>dgray@lsuhsc.edu</a:t>
            </a:r>
            <a:r>
              <a:rPr lang="en-US" dirty="0"/>
              <a:t> or (504) 568-5647</a:t>
            </a:r>
          </a:p>
          <a:p>
            <a:pPr marL="114300" indent="0" algn="ctr">
              <a:buNone/>
              <a:defRPr sz="1700"/>
            </a:pPr>
            <a:endParaRPr lang="en-US" dirty="0"/>
          </a:p>
          <a:p>
            <a:pPr marL="114300" indent="0" algn="ctr">
              <a:buNone/>
            </a:pPr>
            <a:br>
              <a:rPr lang="en-US" dirty="0"/>
            </a:br>
            <a:r>
              <a:rPr lang="en-US" sz="1600" i="1" dirty="0"/>
              <a:t>Visit us at: </a:t>
            </a:r>
            <a:r>
              <a:rPr lang="en-US" sz="1600" u="sng" dirty="0">
                <a:hlinkClick r:id="rId4"/>
              </a:rPr>
              <a:t>https://hsc.unm.edu/scaetc/</a:t>
            </a:r>
            <a:r>
              <a:rPr lang="en-US" sz="1600" i="1" dirty="0"/>
              <a:t>    or</a:t>
            </a:r>
          </a:p>
          <a:p>
            <a:pPr marL="114300" indent="0" algn="ctr">
              <a:buNone/>
            </a:pPr>
            <a:r>
              <a:rPr lang="en-US" sz="1600" u="sng" dirty="0">
                <a:hlinkClick r:id="rId5"/>
              </a:rPr>
              <a:t>https://sph.lsuhsc.edu/service/south-central-aetc/scaetc-events/</a:t>
            </a:r>
            <a:endParaRPr lang="en-US" sz="1600" dirty="0"/>
          </a:p>
          <a:p>
            <a:pPr marL="114300" indent="0" algn="ctr">
              <a:buNone/>
              <a:defRPr sz="1700" b="1"/>
            </a:pPr>
            <a:endParaRPr lang="en-US" sz="1600" dirty="0"/>
          </a:p>
          <a:p>
            <a:pPr marL="114300" indent="0" algn="ctr">
              <a:buNone/>
              <a:defRPr sz="1700" b="1"/>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43</a:t>
            </a:fld>
            <a:endParaRPr lang="en-US"/>
          </a:p>
        </p:txBody>
      </p:sp>
    </p:spTree>
    <p:extLst>
      <p:ext uri="{BB962C8B-B14F-4D97-AF65-F5344CB8AC3E}">
        <p14:creationId xmlns:p14="http://schemas.microsoft.com/office/powerpoint/2010/main" val="12653126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900" y="205978"/>
            <a:ext cx="6236677" cy="536972"/>
          </a:xfrm>
        </p:spPr>
        <p:txBody>
          <a:bodyPr/>
          <a:lstStyle/>
          <a:p>
            <a:pPr algn="ctr"/>
            <a:r>
              <a:rPr lang="en-US" dirty="0"/>
              <a:t>Resources</a:t>
            </a:r>
          </a:p>
        </p:txBody>
      </p:sp>
      <p:sp>
        <p:nvSpPr>
          <p:cNvPr id="6" name="Content Placeholder 5"/>
          <p:cNvSpPr>
            <a:spLocks noGrp="1"/>
          </p:cNvSpPr>
          <p:nvPr>
            <p:ph sz="half" idx="1"/>
          </p:nvPr>
        </p:nvSpPr>
        <p:spPr>
          <a:xfrm>
            <a:off x="0" y="895350"/>
            <a:ext cx="4743450" cy="3771900"/>
          </a:xfrm>
        </p:spPr>
        <p:txBody>
          <a:bodyPr>
            <a:normAutofit fontScale="85000" lnSpcReduction="20000"/>
          </a:bodyPr>
          <a:lstStyle/>
          <a:p>
            <a:r>
              <a:rPr lang="en-US" dirty="0"/>
              <a:t>National Clinician  Consultation Center </a:t>
            </a:r>
            <a:r>
              <a:rPr lang="en-US" sz="1900" dirty="0">
                <a:hlinkClick r:id="rId3"/>
              </a:rPr>
              <a:t>http://nccc.ucsf.edu/</a:t>
            </a:r>
            <a:endParaRPr lang="en-US" sz="1900" dirty="0"/>
          </a:p>
          <a:p>
            <a:pPr lvl="1"/>
            <a:r>
              <a:rPr lang="en-US" dirty="0"/>
              <a:t>HIV Management</a:t>
            </a:r>
          </a:p>
          <a:p>
            <a:pPr lvl="1"/>
            <a:r>
              <a:rPr lang="en-US" dirty="0"/>
              <a:t>Perinatal HIV </a:t>
            </a:r>
          </a:p>
          <a:p>
            <a:pPr lvl="1"/>
            <a:r>
              <a:rPr lang="en-US" dirty="0"/>
              <a:t>HIV PrEP </a:t>
            </a:r>
          </a:p>
          <a:p>
            <a:pPr lvl="1"/>
            <a:r>
              <a:rPr lang="en-US" dirty="0"/>
              <a:t>HIV PEP line</a:t>
            </a:r>
          </a:p>
          <a:p>
            <a:pPr lvl="1"/>
            <a:r>
              <a:rPr lang="en-US" dirty="0"/>
              <a:t>HCV Management</a:t>
            </a:r>
          </a:p>
          <a:p>
            <a:pPr lvl="1"/>
            <a:r>
              <a:rPr lang="en-US" dirty="0"/>
              <a:t>Substance Use Management</a:t>
            </a:r>
          </a:p>
          <a:p>
            <a:pPr lvl="1"/>
            <a:endParaRPr lang="en-US" sz="1000" dirty="0"/>
          </a:p>
          <a:p>
            <a:r>
              <a:rPr lang="en-US" dirty="0"/>
              <a:t>Present on ECHO</a:t>
            </a:r>
            <a:endParaRPr lang="en-US" sz="600" dirty="0"/>
          </a:p>
          <a:p>
            <a:pPr algn="l" rtl="0" fontAlgn="base">
              <a:buFont typeface="Arial" panose="020B0604020202020204" pitchFamily="34" charset="0"/>
              <a:buChar char="•"/>
            </a:pPr>
            <a:r>
              <a:rPr lang="en-US" sz="1900" b="0" i="0" u="sng" strike="noStrike" dirty="0">
                <a:solidFill>
                  <a:srgbClr val="478FCC"/>
                </a:solidFill>
                <a:effectLst/>
                <a:latin typeface="Arial" panose="020B0604020202020204" pitchFamily="34" charset="0"/>
                <a:hlinkClick r:id="rId4"/>
              </a:rPr>
              <a:t>https://hsc.unm.edu/scaetc/programs-services/echo.html</a:t>
            </a:r>
            <a:r>
              <a:rPr lang="en-US" sz="1900" b="0" i="0" dirty="0">
                <a:solidFill>
                  <a:srgbClr val="222222"/>
                </a:solidFill>
                <a:effectLst/>
                <a:latin typeface="Arial" panose="020B0604020202020204" pitchFamily="34" charset="0"/>
              </a:rPr>
              <a:t>​</a:t>
            </a:r>
          </a:p>
          <a:p>
            <a:pPr algn="l" rtl="0" fontAlgn="base">
              <a:buFont typeface="Arial" panose="020B0604020202020204" pitchFamily="34" charset="0"/>
              <a:buChar char="•"/>
            </a:pPr>
            <a:endParaRPr lang="en-US" b="0" i="0" dirty="0">
              <a:solidFill>
                <a:srgbClr val="222222"/>
              </a:solidFill>
              <a:effectLst/>
              <a:latin typeface="Arial" panose="020B0604020202020204" pitchFamily="34" charset="0"/>
            </a:endParaRPr>
          </a:p>
        </p:txBody>
      </p:sp>
      <p:sp>
        <p:nvSpPr>
          <p:cNvPr id="7" name="Content Placeholder 6"/>
          <p:cNvSpPr>
            <a:spLocks noGrp="1"/>
          </p:cNvSpPr>
          <p:nvPr>
            <p:ph sz="half" idx="2"/>
          </p:nvPr>
        </p:nvSpPr>
        <p:spPr>
          <a:xfrm>
            <a:off x="4629150" y="895350"/>
            <a:ext cx="4451278" cy="3771900"/>
          </a:xfrm>
        </p:spPr>
        <p:txBody>
          <a:bodyPr>
            <a:noAutofit/>
          </a:bodyPr>
          <a:lstStyle/>
          <a:p>
            <a:r>
              <a:rPr lang="en-US" sz="2000" dirty="0"/>
              <a:t>AETC National HIV Curriculum </a:t>
            </a:r>
            <a:r>
              <a:rPr lang="en-US" sz="1600" dirty="0">
                <a:hlinkClick r:id="rId5"/>
              </a:rPr>
              <a:t>https://aidsetc.org/nhc</a:t>
            </a:r>
            <a:endParaRPr lang="en-US" sz="1600" dirty="0"/>
          </a:p>
          <a:p>
            <a:r>
              <a:rPr lang="en-US" sz="2000" dirty="0"/>
              <a:t>AETC National Coordinating Resource Center </a:t>
            </a:r>
            <a:r>
              <a:rPr lang="en-US" sz="1600" dirty="0">
                <a:hlinkClick r:id="rId6"/>
              </a:rPr>
              <a:t>https://targethiv.org/library/aetc-national-coordinating-resource-center-0</a:t>
            </a:r>
            <a:endParaRPr lang="en-US" sz="1600" dirty="0"/>
          </a:p>
          <a:p>
            <a:r>
              <a:rPr lang="en-US" sz="2000" dirty="0"/>
              <a:t>HIVMA Resource Directory </a:t>
            </a:r>
            <a:r>
              <a:rPr lang="en-US" sz="1600" b="0" i="0" u="sng" strike="noStrike" dirty="0">
                <a:solidFill>
                  <a:srgbClr val="0563C1"/>
                </a:solidFill>
                <a:effectLst/>
                <a:hlinkClick r:id="rId7"/>
              </a:rPr>
              <a:t>https://www.hivma.org/globalassets/ektron-import/hivma/hivma-resource-directory.pdf</a:t>
            </a:r>
            <a:r>
              <a:rPr lang="en-US" sz="1600" b="0" i="0" u="none" strike="noStrike" dirty="0">
                <a:solidFill>
                  <a:srgbClr val="000000"/>
                </a:solidFill>
                <a:effectLst/>
              </a:rPr>
              <a:t> </a:t>
            </a:r>
          </a:p>
          <a:p>
            <a:r>
              <a:rPr lang="en-US" sz="2000" dirty="0"/>
              <a:t>Additional trainings </a:t>
            </a:r>
            <a:r>
              <a:rPr lang="en-US" sz="2000" dirty="0">
                <a:hlinkClick r:id="rId8"/>
              </a:rPr>
              <a:t>scaetcecho@salud.unm.edu</a:t>
            </a:r>
            <a:endParaRPr lang="en-US" sz="2000" dirty="0"/>
          </a:p>
          <a:p>
            <a:r>
              <a:rPr lang="en-US" sz="2000" dirty="0">
                <a:hlinkClick r:id="rId9"/>
              </a:rPr>
              <a:t>www.scaetc.org</a:t>
            </a:r>
            <a:endParaRPr lang="en-US" sz="20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44</a:t>
            </a:fld>
            <a:endParaRPr lang="en-US" dirty="0"/>
          </a:p>
        </p:txBody>
      </p:sp>
    </p:spTree>
    <p:extLst>
      <p:ext uri="{BB962C8B-B14F-4D97-AF65-F5344CB8AC3E}">
        <p14:creationId xmlns:p14="http://schemas.microsoft.com/office/powerpoint/2010/main" val="27170215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31788" y="4729412"/>
            <a:ext cx="548640" cy="297180"/>
          </a:xfrm>
        </p:spPr>
        <p:txBody>
          <a:bodyPr anchor="ctr">
            <a:normAutofit/>
          </a:bodyPr>
          <a:lstStyle/>
          <a:p>
            <a:pPr>
              <a:lnSpc>
                <a:spcPct val="90000"/>
              </a:lnSpc>
              <a:spcAft>
                <a:spcPts val="600"/>
              </a:spcAft>
            </a:pPr>
            <a:r>
              <a:rPr lang="en-US">
                <a:solidFill>
                  <a:srgbClr val="FFFFFF"/>
                </a:solidFill>
              </a:rPr>
              <a:t>#</a:t>
            </a:r>
          </a:p>
        </p:txBody>
      </p:sp>
      <p:pic>
        <p:nvPicPr>
          <p:cNvPr id="2" name="Picture 1">
            <a:extLst>
              <a:ext uri="{FF2B5EF4-FFF2-40B4-BE49-F238E27FC236}">
                <a16:creationId xmlns:a16="http://schemas.microsoft.com/office/drawing/2014/main" id="{B4066D0D-3AFC-564E-69D5-CB812EDC8AB3}"/>
              </a:ext>
            </a:extLst>
          </p:cNvPr>
          <p:cNvPicPr>
            <a:picLocks noChangeAspect="1"/>
          </p:cNvPicPr>
          <p:nvPr/>
        </p:nvPicPr>
        <p:blipFill>
          <a:blip r:embed="rId3"/>
          <a:stretch>
            <a:fillRect/>
          </a:stretch>
        </p:blipFill>
        <p:spPr>
          <a:xfrm>
            <a:off x="0" y="33088"/>
            <a:ext cx="9144000" cy="4612504"/>
          </a:xfrm>
          <a:prstGeom prst="rect">
            <a:avLst/>
          </a:prstGeom>
        </p:spPr>
      </p:pic>
    </p:spTree>
    <p:extLst>
      <p:ext uri="{BB962C8B-B14F-4D97-AF65-F5344CB8AC3E}">
        <p14:creationId xmlns:p14="http://schemas.microsoft.com/office/powerpoint/2010/main" val="1232202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18F78-E064-7357-A503-47FA98595D0C}"/>
              </a:ext>
            </a:extLst>
          </p:cNvPr>
          <p:cNvSpPr>
            <a:spLocks noGrp="1"/>
          </p:cNvSpPr>
          <p:nvPr>
            <p:ph type="title"/>
          </p:nvPr>
        </p:nvSpPr>
        <p:spPr/>
        <p:txBody>
          <a:bodyPr/>
          <a:lstStyle/>
          <a:p>
            <a:pPr algn="ctr"/>
            <a:r>
              <a:rPr lang="en-US" dirty="0"/>
              <a:t>Learning Objectives</a:t>
            </a:r>
          </a:p>
        </p:txBody>
      </p:sp>
      <p:sp>
        <p:nvSpPr>
          <p:cNvPr id="3" name="Content Placeholder 2">
            <a:extLst>
              <a:ext uri="{FF2B5EF4-FFF2-40B4-BE49-F238E27FC236}">
                <a16:creationId xmlns:a16="http://schemas.microsoft.com/office/drawing/2014/main" id="{A29D2BEE-4DDE-2985-6FB4-9B3D8175B16F}"/>
              </a:ext>
            </a:extLst>
          </p:cNvPr>
          <p:cNvSpPr>
            <a:spLocks noGrp="1"/>
          </p:cNvSpPr>
          <p:nvPr>
            <p:ph idx="1"/>
          </p:nvPr>
        </p:nvSpPr>
        <p:spPr>
          <a:xfrm>
            <a:off x="457213" y="1415441"/>
            <a:ext cx="8315569" cy="3060184"/>
          </a:xfrm>
        </p:spPr>
        <p:txBody>
          <a:bodyPr>
            <a:normAutofit fontScale="92500"/>
          </a:bodyPr>
          <a:lstStyle/>
          <a:p>
            <a:pPr marL="114300" indent="0">
              <a:buNone/>
            </a:pPr>
            <a:r>
              <a:rPr lang="en-US" dirty="0">
                <a:solidFill>
                  <a:srgbClr val="000000"/>
                </a:solidFill>
                <a:ea typeface="Times New Roman" panose="02020603050405020304" pitchFamily="18" charset="0"/>
              </a:rPr>
              <a:t>By the end of this activity, learners will be able to </a:t>
            </a:r>
          </a:p>
          <a:p>
            <a:pPr marL="571500" indent="-457200">
              <a:buFont typeface="+mj-lt"/>
              <a:buAutoNum type="arabicPeriod"/>
            </a:pPr>
            <a:r>
              <a:rPr lang="en-US" dirty="0">
                <a:solidFill>
                  <a:srgbClr val="000000"/>
                </a:solidFill>
                <a:ea typeface="Times New Roman" panose="02020603050405020304" pitchFamily="18" charset="0"/>
              </a:rPr>
              <a:t>Explain general principles of immunization in people with HIV.</a:t>
            </a:r>
            <a:endParaRPr lang="en-US" dirty="0">
              <a:solidFill>
                <a:srgbClr val="000000"/>
              </a:solidFill>
              <a:effectLst/>
              <a:ea typeface="Times New Roman" panose="02020603050405020304" pitchFamily="18" charset="0"/>
            </a:endParaRPr>
          </a:p>
          <a:p>
            <a:pPr marL="571500" indent="-457200">
              <a:buFont typeface="+mj-lt"/>
              <a:buAutoNum type="arabicPeriod"/>
            </a:pPr>
            <a:r>
              <a:rPr lang="en-US" dirty="0"/>
              <a:t>Understand how to find and interpret immunization guidance and how to apply it to specific patients in their clinic.</a:t>
            </a:r>
          </a:p>
          <a:p>
            <a:pPr marL="571500" indent="-457200">
              <a:buFont typeface="+mj-lt"/>
              <a:buAutoNum type="arabicPeriod"/>
            </a:pPr>
            <a:r>
              <a:rPr lang="en-US" dirty="0"/>
              <a:t>Compare and contrast the recommendations for people who are immunosuppressed from HIV and those who are immunocompetent.</a:t>
            </a:r>
          </a:p>
        </p:txBody>
      </p:sp>
      <p:sp>
        <p:nvSpPr>
          <p:cNvPr id="4" name="Slide Number Placeholder 3">
            <a:extLst>
              <a:ext uri="{FF2B5EF4-FFF2-40B4-BE49-F238E27FC236}">
                <a16:creationId xmlns:a16="http://schemas.microsoft.com/office/drawing/2014/main" id="{7DF322CB-562B-B32A-91F8-BE4DD19E0D94}"/>
              </a:ext>
            </a:extLst>
          </p:cNvPr>
          <p:cNvSpPr>
            <a:spLocks noGrp="1"/>
          </p:cNvSpPr>
          <p:nvPr>
            <p:ph type="sldNum" sz="quarter" idx="12"/>
          </p:nvPr>
        </p:nvSpPr>
        <p:spPr/>
        <p:txBody>
          <a:bodyPr/>
          <a:lstStyle/>
          <a:p>
            <a:fld id="{6E2D2B3B-882E-40F3-A32F-6DD516915044}" type="slidenum">
              <a:rPr lang="en-US" smtClean="0"/>
              <a:pPr/>
              <a:t>5</a:t>
            </a:fld>
            <a:endParaRPr lang="en-US"/>
          </a:p>
        </p:txBody>
      </p:sp>
    </p:spTree>
    <p:extLst>
      <p:ext uri="{BB962C8B-B14F-4D97-AF65-F5344CB8AC3E}">
        <p14:creationId xmlns:p14="http://schemas.microsoft.com/office/powerpoint/2010/main" val="2981208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72E47D-B879-4608-1B2B-C776733F809E}"/>
              </a:ext>
            </a:extLst>
          </p:cNvPr>
          <p:cNvSpPr>
            <a:spLocks noGrp="1"/>
          </p:cNvSpPr>
          <p:nvPr>
            <p:ph type="sldNum" sz="quarter" idx="12"/>
          </p:nvPr>
        </p:nvSpPr>
        <p:spPr/>
        <p:txBody>
          <a:bodyPr/>
          <a:lstStyle/>
          <a:p>
            <a:fld id="{6E2D2B3B-882E-40F3-A32F-6DD516915044}" type="slidenum">
              <a:rPr lang="en-US" smtClean="0"/>
              <a:pPr/>
              <a:t>6</a:t>
            </a:fld>
            <a:endParaRPr lang="en-US"/>
          </a:p>
        </p:txBody>
      </p:sp>
      <p:pic>
        <p:nvPicPr>
          <p:cNvPr id="12" name="Content Placeholder 11" descr="A picture containing timeline&#10;&#10;Description automatically generated">
            <a:extLst>
              <a:ext uri="{FF2B5EF4-FFF2-40B4-BE49-F238E27FC236}">
                <a16:creationId xmlns:a16="http://schemas.microsoft.com/office/drawing/2014/main" id="{547C2D19-8233-1A45-E051-1E26DB77780D}"/>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461633" y="0"/>
            <a:ext cx="6220734" cy="4633090"/>
          </a:xfrm>
        </p:spPr>
      </p:pic>
      <p:sp>
        <p:nvSpPr>
          <p:cNvPr id="8" name="TextBox 7">
            <a:extLst>
              <a:ext uri="{FF2B5EF4-FFF2-40B4-BE49-F238E27FC236}">
                <a16:creationId xmlns:a16="http://schemas.microsoft.com/office/drawing/2014/main" id="{527BCC4E-7DF0-2EA0-B941-D124D95368E8}"/>
              </a:ext>
            </a:extLst>
          </p:cNvPr>
          <p:cNvSpPr txBox="1"/>
          <p:nvPr/>
        </p:nvSpPr>
        <p:spPr>
          <a:xfrm>
            <a:off x="2560320" y="4729412"/>
            <a:ext cx="4389120" cy="492443"/>
          </a:xfrm>
          <a:prstGeom prst="rect">
            <a:avLst/>
          </a:prstGeom>
          <a:noFill/>
        </p:spPr>
        <p:txBody>
          <a:bodyPr wrap="square" rtlCol="0">
            <a:spAutoFit/>
          </a:bodyPr>
          <a:lstStyle/>
          <a:p>
            <a:pPr algn="ctr"/>
            <a:r>
              <a:rPr lang="en-US" sz="1400" dirty="0">
                <a:solidFill>
                  <a:schemeClr val="bg1"/>
                </a:solidFill>
                <a:hlinkClick r:id="rId4">
                  <a:extLst>
                    <a:ext uri="{A12FA001-AC4F-418D-AE19-62706E023703}">
                      <ahyp:hlinkClr xmlns:ahyp="http://schemas.microsoft.com/office/drawing/2018/hyperlinkcolor" val="tx"/>
                    </a:ext>
                  </a:extLst>
                </a:hlinkClick>
              </a:rPr>
              <a:t>Adult Immunization Schedule by Age | CDC</a:t>
            </a:r>
            <a:endParaRPr lang="en-US" sz="1400" dirty="0">
              <a:solidFill>
                <a:schemeClr val="bg1"/>
              </a:solidFill>
            </a:endParaRPr>
          </a:p>
          <a:p>
            <a:pPr algn="ctr"/>
            <a:endParaRPr lang="en-US" sz="1200" dirty="0"/>
          </a:p>
        </p:txBody>
      </p:sp>
      <p:sp>
        <p:nvSpPr>
          <p:cNvPr id="2" name="Rectangle 1">
            <a:extLst>
              <a:ext uri="{FF2B5EF4-FFF2-40B4-BE49-F238E27FC236}">
                <a16:creationId xmlns:a16="http://schemas.microsoft.com/office/drawing/2014/main" id="{F853F97C-183D-1DA7-A598-A5F6320C5563}"/>
              </a:ext>
            </a:extLst>
          </p:cNvPr>
          <p:cNvSpPr/>
          <p:nvPr/>
        </p:nvSpPr>
        <p:spPr>
          <a:xfrm>
            <a:off x="3306536" y="514350"/>
            <a:ext cx="889907" cy="3584121"/>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158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42211-5350-A4F0-6E24-5C18B388B423}"/>
              </a:ext>
            </a:extLst>
          </p:cNvPr>
          <p:cNvSpPr>
            <a:spLocks noGrp="1"/>
          </p:cNvSpPr>
          <p:nvPr>
            <p:ph type="title"/>
          </p:nvPr>
        </p:nvSpPr>
        <p:spPr/>
        <p:txBody>
          <a:bodyPr/>
          <a:lstStyle/>
          <a:p>
            <a:pPr algn="ctr"/>
            <a:r>
              <a:rPr lang="en-US" dirty="0"/>
              <a:t>General Principles</a:t>
            </a:r>
          </a:p>
        </p:txBody>
      </p:sp>
      <p:sp>
        <p:nvSpPr>
          <p:cNvPr id="3" name="Content Placeholder 2">
            <a:extLst>
              <a:ext uri="{FF2B5EF4-FFF2-40B4-BE49-F238E27FC236}">
                <a16:creationId xmlns:a16="http://schemas.microsoft.com/office/drawing/2014/main" id="{D802B368-11A2-E713-15E5-EFFAD4D94300}"/>
              </a:ext>
            </a:extLst>
          </p:cNvPr>
          <p:cNvSpPr>
            <a:spLocks noGrp="1"/>
          </p:cNvSpPr>
          <p:nvPr>
            <p:ph idx="1"/>
          </p:nvPr>
        </p:nvSpPr>
        <p:spPr/>
        <p:txBody>
          <a:bodyPr>
            <a:normAutofit lnSpcReduction="10000"/>
          </a:bodyPr>
          <a:lstStyle/>
          <a:p>
            <a:r>
              <a:rPr lang="en-US" dirty="0"/>
              <a:t>Immunizations are cornerstone of preventive care in People with HIV (PWH)</a:t>
            </a:r>
          </a:p>
          <a:p>
            <a:endParaRPr lang="en-US" sz="900" dirty="0"/>
          </a:p>
          <a:p>
            <a:r>
              <a:rPr lang="en-US" dirty="0"/>
              <a:t>Generally safe and effective*</a:t>
            </a:r>
          </a:p>
          <a:p>
            <a:endParaRPr lang="en-US" sz="900" dirty="0"/>
          </a:p>
          <a:p>
            <a:r>
              <a:rPr lang="en-US" dirty="0"/>
              <a:t>Challenges with efficacy?</a:t>
            </a:r>
          </a:p>
          <a:p>
            <a:endParaRPr lang="en-US" dirty="0"/>
          </a:p>
          <a:p>
            <a:pPr marL="114300" indent="0">
              <a:buNone/>
            </a:pPr>
            <a:endParaRPr lang="en-US" dirty="0"/>
          </a:p>
          <a:p>
            <a:pPr marL="114300" indent="0">
              <a:buNone/>
            </a:pPr>
            <a:endParaRPr lang="en-US" dirty="0"/>
          </a:p>
          <a:p>
            <a:pPr marL="114300" indent="0" algn="ctr">
              <a:buNone/>
            </a:pPr>
            <a:r>
              <a:rPr lang="en-US" sz="1200" dirty="0"/>
              <a:t>*</a:t>
            </a:r>
            <a:r>
              <a:rPr lang="en-US" sz="1200" b="0" i="0" dirty="0">
                <a:solidFill>
                  <a:srgbClr val="333333"/>
                </a:solidFill>
                <a:effectLst/>
                <a:latin typeface="Open Sans" panose="020F0502020204030204" pitchFamily="34" charset="0"/>
              </a:rPr>
              <a:t>except for live virus vaccines in persons with low CD4 counts</a:t>
            </a:r>
            <a:endParaRPr lang="en-US" sz="1200" dirty="0"/>
          </a:p>
        </p:txBody>
      </p:sp>
      <p:sp>
        <p:nvSpPr>
          <p:cNvPr id="5" name="Slide Number Placeholder 4">
            <a:extLst>
              <a:ext uri="{FF2B5EF4-FFF2-40B4-BE49-F238E27FC236}">
                <a16:creationId xmlns:a16="http://schemas.microsoft.com/office/drawing/2014/main" id="{C483E98F-FAF8-B21F-57CC-4CA89D5FEC7F}"/>
              </a:ext>
            </a:extLst>
          </p:cNvPr>
          <p:cNvSpPr>
            <a:spLocks noGrp="1"/>
          </p:cNvSpPr>
          <p:nvPr>
            <p:ph type="sldNum" sz="quarter" idx="12"/>
          </p:nvPr>
        </p:nvSpPr>
        <p:spPr/>
        <p:txBody>
          <a:bodyPr/>
          <a:lstStyle/>
          <a:p>
            <a:fld id="{6E2D2B3B-882E-40F3-A32F-6DD516915044}" type="slidenum">
              <a:rPr lang="en-US" smtClean="0"/>
              <a:pPr/>
              <a:t>7</a:t>
            </a:fld>
            <a:endParaRPr lang="en-US"/>
          </a:p>
        </p:txBody>
      </p:sp>
    </p:spTree>
    <p:extLst>
      <p:ext uri="{BB962C8B-B14F-4D97-AF65-F5344CB8AC3E}">
        <p14:creationId xmlns:p14="http://schemas.microsoft.com/office/powerpoint/2010/main" val="1727331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42211-5350-A4F0-6E24-5C18B388B423}"/>
              </a:ext>
            </a:extLst>
          </p:cNvPr>
          <p:cNvSpPr>
            <a:spLocks noGrp="1"/>
          </p:cNvSpPr>
          <p:nvPr>
            <p:ph type="title"/>
          </p:nvPr>
        </p:nvSpPr>
        <p:spPr/>
        <p:txBody>
          <a:bodyPr/>
          <a:lstStyle/>
          <a:p>
            <a:pPr algn="ctr"/>
            <a:r>
              <a:rPr lang="en-US" dirty="0"/>
              <a:t>Immunizations for PWH: 3 Buckets</a:t>
            </a:r>
          </a:p>
        </p:txBody>
      </p:sp>
      <p:sp>
        <p:nvSpPr>
          <p:cNvPr id="3" name="Content Placeholder 2">
            <a:extLst>
              <a:ext uri="{FF2B5EF4-FFF2-40B4-BE49-F238E27FC236}">
                <a16:creationId xmlns:a16="http://schemas.microsoft.com/office/drawing/2014/main" id="{D802B368-11A2-E713-15E5-EFFAD4D94300}"/>
              </a:ext>
            </a:extLst>
          </p:cNvPr>
          <p:cNvSpPr>
            <a:spLocks noGrp="1"/>
          </p:cNvSpPr>
          <p:nvPr>
            <p:ph idx="1"/>
          </p:nvPr>
        </p:nvSpPr>
        <p:spPr/>
        <p:txBody>
          <a:bodyPr/>
          <a:lstStyle/>
          <a:p>
            <a:pPr marL="571500" indent="-457200">
              <a:lnSpc>
                <a:spcPct val="150000"/>
              </a:lnSpc>
              <a:buFont typeface="+mj-lt"/>
              <a:buAutoNum type="arabicPeriod"/>
            </a:pPr>
            <a:r>
              <a:rPr lang="en-US" dirty="0"/>
              <a:t>General adult vaccines</a:t>
            </a:r>
          </a:p>
          <a:p>
            <a:pPr marL="571500" indent="-457200">
              <a:lnSpc>
                <a:spcPct val="150000"/>
              </a:lnSpc>
              <a:buFont typeface="+mj-lt"/>
              <a:buAutoNum type="arabicPeriod"/>
            </a:pPr>
            <a:r>
              <a:rPr lang="en-US" dirty="0"/>
              <a:t>Vaccines specifically indicated for PWH (</a:t>
            </a:r>
            <a:r>
              <a:rPr lang="en-US" i="1" dirty="0"/>
              <a:t>all-comers</a:t>
            </a:r>
            <a:r>
              <a:rPr lang="en-US" dirty="0"/>
              <a:t>)</a:t>
            </a:r>
          </a:p>
          <a:p>
            <a:pPr marL="571500" indent="-457200">
              <a:lnSpc>
                <a:spcPct val="150000"/>
              </a:lnSpc>
              <a:buFont typeface="+mj-lt"/>
              <a:buAutoNum type="arabicPeriod"/>
            </a:pPr>
            <a:r>
              <a:rPr lang="en-US" dirty="0"/>
              <a:t>Vaccine indicated for PWH under </a:t>
            </a:r>
            <a:r>
              <a:rPr lang="en-US" i="1" dirty="0"/>
              <a:t>certain</a:t>
            </a:r>
            <a:r>
              <a:rPr lang="en-US" dirty="0"/>
              <a:t> </a:t>
            </a:r>
            <a:r>
              <a:rPr lang="en-US" i="1" dirty="0"/>
              <a:t>circumstances</a:t>
            </a:r>
          </a:p>
          <a:p>
            <a:endParaRPr lang="en-US" dirty="0"/>
          </a:p>
        </p:txBody>
      </p:sp>
      <p:sp>
        <p:nvSpPr>
          <p:cNvPr id="5" name="Slide Number Placeholder 4">
            <a:extLst>
              <a:ext uri="{FF2B5EF4-FFF2-40B4-BE49-F238E27FC236}">
                <a16:creationId xmlns:a16="http://schemas.microsoft.com/office/drawing/2014/main" id="{C483E98F-FAF8-B21F-57CC-4CA89D5FEC7F}"/>
              </a:ext>
            </a:extLst>
          </p:cNvPr>
          <p:cNvSpPr>
            <a:spLocks noGrp="1"/>
          </p:cNvSpPr>
          <p:nvPr>
            <p:ph type="sldNum" sz="quarter" idx="12"/>
          </p:nvPr>
        </p:nvSpPr>
        <p:spPr/>
        <p:txBody>
          <a:bodyPr/>
          <a:lstStyle/>
          <a:p>
            <a:fld id="{6E2D2B3B-882E-40F3-A32F-6DD516915044}" type="slidenum">
              <a:rPr lang="en-US" smtClean="0"/>
              <a:pPr/>
              <a:t>8</a:t>
            </a:fld>
            <a:endParaRPr lang="en-US"/>
          </a:p>
        </p:txBody>
      </p:sp>
    </p:spTree>
    <p:extLst>
      <p:ext uri="{BB962C8B-B14F-4D97-AF65-F5344CB8AC3E}">
        <p14:creationId xmlns:p14="http://schemas.microsoft.com/office/powerpoint/2010/main" val="1503643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E53357-DE93-A751-B0E6-A15595B518FA}"/>
              </a:ext>
            </a:extLst>
          </p:cNvPr>
          <p:cNvSpPr>
            <a:spLocks noGrp="1"/>
          </p:cNvSpPr>
          <p:nvPr>
            <p:ph type="title"/>
          </p:nvPr>
        </p:nvSpPr>
        <p:spPr/>
        <p:txBody>
          <a:bodyPr/>
          <a:lstStyle/>
          <a:p>
            <a:r>
              <a:rPr lang="en-US" dirty="0"/>
              <a:t>General Adult Vaccines</a:t>
            </a:r>
          </a:p>
        </p:txBody>
      </p:sp>
      <p:sp>
        <p:nvSpPr>
          <p:cNvPr id="4" name="Slide Number Placeholder 3">
            <a:extLst>
              <a:ext uri="{FF2B5EF4-FFF2-40B4-BE49-F238E27FC236}">
                <a16:creationId xmlns:a16="http://schemas.microsoft.com/office/drawing/2014/main" id="{3FD8636B-49F9-4C41-4108-6A8EA91AD3B4}"/>
              </a:ext>
            </a:extLst>
          </p:cNvPr>
          <p:cNvSpPr>
            <a:spLocks noGrp="1"/>
          </p:cNvSpPr>
          <p:nvPr>
            <p:ph type="sldNum" sz="quarter" idx="12"/>
          </p:nvPr>
        </p:nvSpPr>
        <p:spPr/>
        <p:txBody>
          <a:bodyPr/>
          <a:lstStyle/>
          <a:p>
            <a:fld id="{6E2D2B3B-882E-40F3-A32F-6DD516915044}" type="slidenum">
              <a:rPr lang="en-US" smtClean="0"/>
              <a:pPr/>
              <a:t>9</a:t>
            </a:fld>
            <a:endParaRPr lang="en-US"/>
          </a:p>
        </p:txBody>
      </p:sp>
    </p:spTree>
    <p:extLst>
      <p:ext uri="{BB962C8B-B14F-4D97-AF65-F5344CB8AC3E}">
        <p14:creationId xmlns:p14="http://schemas.microsoft.com/office/powerpoint/2010/main" val="29343475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8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3844583CB62841A6E152F314B72CCE" ma:contentTypeVersion="4" ma:contentTypeDescription="Create a new document." ma:contentTypeScope="" ma:versionID="178c5bef98f1f547dc86696c11c23cf9">
  <xsd:schema xmlns:xsd="http://www.w3.org/2001/XMLSchema" xmlns:xs="http://www.w3.org/2001/XMLSchema" xmlns:p="http://schemas.microsoft.com/office/2006/metadata/properties" xmlns:ns3="56e3e579-c81a-40a6-8caa-ba1793305fea" targetNamespace="http://schemas.microsoft.com/office/2006/metadata/properties" ma:root="true" ma:fieldsID="ec42fd4a930a01aaf279f9afa84b37dd" ns3:_="">
    <xsd:import namespace="56e3e579-c81a-40a6-8caa-ba1793305fe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e3e579-c81a-40a6-8caa-ba1793305f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5903F3-6975-4F7B-97E5-3805A91F98FE}">
  <ds:schemaRefs>
    <ds:schemaRef ds:uri="56e3e579-c81a-40a6-8caa-ba1793305f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05FA245-53A8-4468-A099-CCAEA7AFB7FB}">
  <ds:schemaRefs>
    <ds:schemaRef ds:uri="http://schemas.microsoft.com/sharepoint/v3/contenttype/forms"/>
  </ds:schemaRefs>
</ds:datastoreItem>
</file>

<file path=customXml/itemProps3.xml><?xml version="1.0" encoding="utf-8"?>
<ds:datastoreItem xmlns:ds="http://schemas.openxmlformats.org/officeDocument/2006/customXml" ds:itemID="{B8F736C2-BB8A-40BB-AF6D-102F19FECF53}">
  <ds:schemaRefs>
    <ds:schemaRef ds:uri="56e3e579-c81a-40a6-8caa-ba1793305fe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AETC-BLANK-MASTER</Template>
  <TotalTime>761</TotalTime>
  <Words>4970</Words>
  <Application>Microsoft Office PowerPoint</Application>
  <PresentationFormat>On-screen Show (16:9)</PresentationFormat>
  <Paragraphs>512</Paragraphs>
  <Slides>45</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ＭＳ Ｐゴシック</vt:lpstr>
      <vt:lpstr>Arial</vt:lpstr>
      <vt:lpstr>Calibri</vt:lpstr>
      <vt:lpstr>ITC Avant Garde Std Bk</vt:lpstr>
      <vt:lpstr>Noto Sans</vt:lpstr>
      <vt:lpstr>Open Sans</vt:lpstr>
      <vt:lpstr>Times New Roman</vt:lpstr>
      <vt:lpstr>Wingdings</vt:lpstr>
      <vt:lpstr>AETC-BLANK-MASTER</vt:lpstr>
      <vt:lpstr>HIV Preventive Health: Immunizations</vt:lpstr>
      <vt:lpstr>Conflict of Interest Disclosure Statement</vt:lpstr>
      <vt:lpstr>Use of Trade/Brand Names</vt:lpstr>
      <vt:lpstr>Unconscious Bias Disclosure</vt:lpstr>
      <vt:lpstr>Learning Objectives</vt:lpstr>
      <vt:lpstr>PowerPoint Presentation</vt:lpstr>
      <vt:lpstr>General Principles</vt:lpstr>
      <vt:lpstr>Immunizations for PWH: 3 Buckets</vt:lpstr>
      <vt:lpstr>General Adult Vaccines</vt:lpstr>
      <vt:lpstr>Bucket 1: General Adult Vaccines</vt:lpstr>
      <vt:lpstr>Influenza</vt:lpstr>
      <vt:lpstr>Influenza (Special Cases)</vt:lpstr>
      <vt:lpstr>COVID-19 (CD4 &gt;200)</vt:lpstr>
      <vt:lpstr>COVID-19 (CD4 &lt;200)</vt:lpstr>
      <vt:lpstr>Tdap or Td</vt:lpstr>
      <vt:lpstr>HPV (9-valent)</vt:lpstr>
      <vt:lpstr>RSV (New!)</vt:lpstr>
      <vt:lpstr>Case 1</vt:lpstr>
      <vt:lpstr>Case 1</vt:lpstr>
      <vt:lpstr>Vaccines for All PWH</vt:lpstr>
      <vt:lpstr>Bucket 2: Vaccines for All PWH</vt:lpstr>
      <vt:lpstr>Pneumococcal</vt:lpstr>
      <vt:lpstr>Pneumococcal</vt:lpstr>
      <vt:lpstr>Pneumococcal</vt:lpstr>
      <vt:lpstr>Meningococcal (MenACWY)</vt:lpstr>
      <vt:lpstr>Hepatitis A (HAV)</vt:lpstr>
      <vt:lpstr>Hepatitis B (HBV)</vt:lpstr>
      <vt:lpstr>Recombinant Zoster (RZV, Shingles)</vt:lpstr>
      <vt:lpstr>Case 2</vt:lpstr>
      <vt:lpstr>Case 2</vt:lpstr>
      <vt:lpstr>Vaccines for Certain PWH</vt:lpstr>
      <vt:lpstr>Bucket 3: Vaccines for Certain PWH</vt:lpstr>
      <vt:lpstr>Varicella Zoster (VAR)</vt:lpstr>
      <vt:lpstr>Meningococcal (MenB)</vt:lpstr>
      <vt:lpstr>Meningococcal (MenB)</vt:lpstr>
      <vt:lpstr>MMR (measles, mumps and rubella)</vt:lpstr>
      <vt:lpstr>Haemophilus influenzae type b (Hib)</vt:lpstr>
      <vt:lpstr>Mpox (monkeypox)</vt:lpstr>
      <vt:lpstr>Case 3</vt:lpstr>
      <vt:lpstr>Case 3</vt:lpstr>
      <vt:lpstr>Contraindicated Vaccines in PWH</vt:lpstr>
      <vt:lpstr>References / Resources</vt:lpstr>
      <vt:lpstr>PowerPoint Presentation</vt:lpstr>
      <vt:lpstr>Resources</vt:lpstr>
      <vt:lpstr>PowerPoint Presentation</vt:lpstr>
    </vt:vector>
  </TitlesOfParts>
  <Company>UMDNJ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UMDNJ</dc:creator>
  <cp:lastModifiedBy>Minerva Layug-Gomez</cp:lastModifiedBy>
  <cp:revision>27</cp:revision>
  <cp:lastPrinted>2013-10-17T16:37:33Z</cp:lastPrinted>
  <dcterms:created xsi:type="dcterms:W3CDTF">2016-03-30T16:09:11Z</dcterms:created>
  <dcterms:modified xsi:type="dcterms:W3CDTF">2024-04-10T18:02:25Z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D40DFBA8-277C-4D0B-A63D-FA8CB45F9D94</vt:lpwstr>
  </property>
  <property fmtid="{D5CDD505-2E9C-101B-9397-08002B2CF9AE}" pid="3" name="ArticulatePath">
    <vt:lpwstr>SCAETC Orientation_v0520</vt:lpwstr>
  </property>
  <property fmtid="{D5CDD505-2E9C-101B-9397-08002B2CF9AE}" pid="4" name="ContentTypeId">
    <vt:lpwstr>0x010100C13844583CB62841A6E152F314B72CCE</vt:lpwstr>
  </property>
</Properties>
</file>